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tiff" ContentType="image/tiff"/>
  <Default Extension="jpg" ContentType="image/jpe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22" r:id="rId1"/>
  </p:sldMasterIdLst>
  <p:notesMasterIdLst>
    <p:notesMasterId r:id="rId20"/>
  </p:notesMasterIdLst>
  <p:handoutMasterIdLst>
    <p:handoutMasterId r:id="rId21"/>
  </p:handoutMasterIdLst>
  <p:sldIdLst>
    <p:sldId id="1687" r:id="rId2"/>
    <p:sldId id="1689" r:id="rId3"/>
    <p:sldId id="1614" r:id="rId4"/>
    <p:sldId id="1705" r:id="rId5"/>
    <p:sldId id="1702" r:id="rId6"/>
    <p:sldId id="1748" r:id="rId7"/>
    <p:sldId id="1755" r:id="rId8"/>
    <p:sldId id="1756" r:id="rId9"/>
    <p:sldId id="1696" r:id="rId10"/>
    <p:sldId id="1706" r:id="rId11"/>
    <p:sldId id="1634" r:id="rId12"/>
    <p:sldId id="1591" r:id="rId13"/>
    <p:sldId id="1644" r:id="rId14"/>
    <p:sldId id="1645" r:id="rId15"/>
    <p:sldId id="1746" r:id="rId16"/>
    <p:sldId id="1722" r:id="rId17"/>
    <p:sldId id="1723" r:id="rId18"/>
    <p:sldId id="1745" r:id="rId19"/>
  </p:sldIdLst>
  <p:sldSz cx="12192000" cy="6858000"/>
  <p:notesSz cx="7010400" cy="9296400"/>
  <p:defaultTextStyle>
    <a:defPPr>
      <a:defRPr lang="en-US"/>
    </a:defPPr>
    <a:lvl1pPr marL="0" algn="l" defTabSz="1218731" rtl="0" eaLnBrk="1" latinLnBrk="0" hangingPunct="1">
      <a:defRPr sz="2400" kern="1200">
        <a:solidFill>
          <a:schemeClr val="tx1"/>
        </a:solidFill>
        <a:latin typeface="+mn-lt"/>
        <a:ea typeface="+mn-ea"/>
        <a:cs typeface="+mn-cs"/>
      </a:defRPr>
    </a:lvl1pPr>
    <a:lvl2pPr marL="609365" algn="l" defTabSz="1218731" rtl="0" eaLnBrk="1" latinLnBrk="0" hangingPunct="1">
      <a:defRPr sz="2400" kern="1200">
        <a:solidFill>
          <a:schemeClr val="tx1"/>
        </a:solidFill>
        <a:latin typeface="+mn-lt"/>
        <a:ea typeface="+mn-ea"/>
        <a:cs typeface="+mn-cs"/>
      </a:defRPr>
    </a:lvl2pPr>
    <a:lvl3pPr marL="1218731" algn="l" defTabSz="1218731" rtl="0" eaLnBrk="1" latinLnBrk="0" hangingPunct="1">
      <a:defRPr sz="2400" kern="1200">
        <a:solidFill>
          <a:schemeClr val="tx1"/>
        </a:solidFill>
        <a:latin typeface="+mn-lt"/>
        <a:ea typeface="+mn-ea"/>
        <a:cs typeface="+mn-cs"/>
      </a:defRPr>
    </a:lvl3pPr>
    <a:lvl4pPr marL="1828101" algn="l" defTabSz="1218731" rtl="0" eaLnBrk="1" latinLnBrk="0" hangingPunct="1">
      <a:defRPr sz="2400" kern="1200">
        <a:solidFill>
          <a:schemeClr val="tx1"/>
        </a:solidFill>
        <a:latin typeface="+mn-lt"/>
        <a:ea typeface="+mn-ea"/>
        <a:cs typeface="+mn-cs"/>
      </a:defRPr>
    </a:lvl4pPr>
    <a:lvl5pPr marL="2437467" algn="l" defTabSz="1218731" rtl="0" eaLnBrk="1" latinLnBrk="0" hangingPunct="1">
      <a:defRPr sz="2400" kern="1200">
        <a:solidFill>
          <a:schemeClr val="tx1"/>
        </a:solidFill>
        <a:latin typeface="+mn-lt"/>
        <a:ea typeface="+mn-ea"/>
        <a:cs typeface="+mn-cs"/>
      </a:defRPr>
    </a:lvl5pPr>
    <a:lvl6pPr marL="3046832" algn="l" defTabSz="1218731" rtl="0" eaLnBrk="1" latinLnBrk="0" hangingPunct="1">
      <a:defRPr sz="2400" kern="1200">
        <a:solidFill>
          <a:schemeClr val="tx1"/>
        </a:solidFill>
        <a:latin typeface="+mn-lt"/>
        <a:ea typeface="+mn-ea"/>
        <a:cs typeface="+mn-cs"/>
      </a:defRPr>
    </a:lvl6pPr>
    <a:lvl7pPr marL="3656201" algn="l" defTabSz="1218731" rtl="0" eaLnBrk="1" latinLnBrk="0" hangingPunct="1">
      <a:defRPr sz="2400" kern="1200">
        <a:solidFill>
          <a:schemeClr val="tx1"/>
        </a:solidFill>
        <a:latin typeface="+mn-lt"/>
        <a:ea typeface="+mn-ea"/>
        <a:cs typeface="+mn-cs"/>
      </a:defRPr>
    </a:lvl7pPr>
    <a:lvl8pPr marL="4265563" algn="l" defTabSz="1218731" rtl="0" eaLnBrk="1" latinLnBrk="0" hangingPunct="1">
      <a:defRPr sz="2400" kern="1200">
        <a:solidFill>
          <a:schemeClr val="tx1"/>
        </a:solidFill>
        <a:latin typeface="+mn-lt"/>
        <a:ea typeface="+mn-ea"/>
        <a:cs typeface="+mn-cs"/>
      </a:defRPr>
    </a:lvl8pPr>
    <a:lvl9pPr marL="4874933" algn="l" defTabSz="1218731"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080" userDrawn="1">
          <p15:clr>
            <a:srgbClr val="A4A3A4"/>
          </p15:clr>
        </p15:guide>
        <p15:guide id="2" orient="horz" pos="2160" userDrawn="1">
          <p15:clr>
            <a:srgbClr val="A4A3A4"/>
          </p15:clr>
        </p15:guide>
        <p15:guide id="3" pos="872" userDrawn="1">
          <p15:clr>
            <a:srgbClr val="A4A3A4"/>
          </p15:clr>
        </p15:guide>
        <p15:guide id="4" pos="3904" userDrawn="1">
          <p15:clr>
            <a:srgbClr val="A4A3A4"/>
          </p15:clr>
        </p15:guide>
        <p15:guide id="5" pos="616" userDrawn="1">
          <p15:clr>
            <a:srgbClr val="A4A3A4"/>
          </p15:clr>
        </p15:guide>
        <p15:guide id="6" orient="horz" pos="3119" userDrawn="1">
          <p15:clr>
            <a:srgbClr val="A4A3A4"/>
          </p15:clr>
        </p15:guide>
        <p15:guide id="7" orient="horz" pos="3757" userDrawn="1">
          <p15:clr>
            <a:srgbClr val="A4A3A4"/>
          </p15:clr>
        </p15:guide>
        <p15:guide id="8" orient="horz" pos="845" userDrawn="1">
          <p15:clr>
            <a:srgbClr val="A4A3A4"/>
          </p15:clr>
        </p15:guide>
        <p15:guide id="9" orient="horz" pos="2159" userDrawn="1">
          <p15:clr>
            <a:srgbClr val="A4A3A4"/>
          </p15:clr>
        </p15:guide>
        <p15:guide id="10" pos="3843" userDrawn="1">
          <p15:clr>
            <a:srgbClr val="A4A3A4"/>
          </p15:clr>
        </p15:guide>
        <p15:guide id="11" pos="320" userDrawn="1">
          <p15:clr>
            <a:srgbClr val="A4A3A4"/>
          </p15:clr>
        </p15:guide>
        <p15:guide id="12" orient="horz" pos="2163" userDrawn="1">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Microsoft Office User" initial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2AAFD"/>
    <a:srgbClr val="4D93FD"/>
    <a:srgbClr val="000000"/>
    <a:srgbClr val="B4B2B8"/>
    <a:srgbClr val="404040"/>
    <a:srgbClr val="494949"/>
    <a:srgbClr val="898989"/>
    <a:srgbClr val="292929"/>
    <a:srgbClr val="D96709"/>
    <a:srgbClr val="DD690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E269D01E-BC32-4049-B463-5C60D7B0CCD2}" styleName="Themed Style 2 - Acc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5085" autoAdjust="0"/>
    <p:restoredTop sz="82303" autoAdjust="0"/>
  </p:normalViewPr>
  <p:slideViewPr>
    <p:cSldViewPr snapToGrid="0">
      <p:cViewPr varScale="1">
        <p:scale>
          <a:sx n="73" d="100"/>
          <a:sy n="73" d="100"/>
        </p:scale>
        <p:origin x="1526" y="67"/>
      </p:cViewPr>
      <p:guideLst>
        <p:guide orient="horz" pos="4080"/>
        <p:guide orient="horz" pos="2160"/>
        <p:guide pos="872"/>
        <p:guide pos="3904"/>
        <p:guide pos="616"/>
        <p:guide orient="horz" pos="3119"/>
        <p:guide orient="horz" pos="3757"/>
        <p:guide orient="horz" pos="845"/>
        <p:guide orient="horz" pos="2159"/>
        <p:guide pos="3843"/>
        <p:guide pos="320"/>
        <p:guide orient="horz" pos="2163"/>
      </p:guideLst>
    </p:cSldViewPr>
  </p:slideViewPr>
  <p:outlineViewPr>
    <p:cViewPr>
      <p:scale>
        <a:sx n="33" d="100"/>
        <a:sy n="33" d="100"/>
      </p:scale>
      <p:origin x="0" y="-820"/>
    </p:cViewPr>
  </p:outlineViewPr>
  <p:notesTextViewPr>
    <p:cViewPr>
      <p:scale>
        <a:sx n="150" d="100"/>
        <a:sy n="150" d="100"/>
      </p:scale>
      <p:origin x="0" y="0"/>
    </p:cViewPr>
  </p:notesTextViewPr>
  <p:sorterViewPr>
    <p:cViewPr varScale="1">
      <p:scale>
        <a:sx n="1" d="1"/>
        <a:sy n="1" d="1"/>
      </p:scale>
      <p:origin x="0" y="0"/>
    </p:cViewPr>
  </p:sorterViewPr>
  <p:notesViewPr>
    <p:cSldViewPr snapToGrid="0" snapToObjects="1">
      <p:cViewPr varScale="1">
        <p:scale>
          <a:sx n="73" d="100"/>
          <a:sy n="73" d="100"/>
        </p:scale>
        <p:origin x="2885" y="48"/>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3"/>
            <a:ext cx="3037840" cy="464820"/>
          </a:xfrm>
          <a:prstGeom prst="rect">
            <a:avLst/>
          </a:prstGeom>
        </p:spPr>
        <p:txBody>
          <a:bodyPr vert="horz" lIns="93147" tIns="46574" rIns="93147" bIns="46574" rtlCol="0"/>
          <a:lstStyle>
            <a:lvl1pPr algn="l">
              <a:defRPr sz="1200"/>
            </a:lvl1pPr>
          </a:lstStyle>
          <a:p>
            <a:endParaRPr lang="en-US" dirty="0"/>
          </a:p>
        </p:txBody>
      </p:sp>
      <p:sp>
        <p:nvSpPr>
          <p:cNvPr id="3" name="Date Placeholder 2"/>
          <p:cNvSpPr>
            <a:spLocks noGrp="1"/>
          </p:cNvSpPr>
          <p:nvPr>
            <p:ph type="dt" sz="quarter" idx="1"/>
          </p:nvPr>
        </p:nvSpPr>
        <p:spPr>
          <a:xfrm>
            <a:off x="3970942" y="3"/>
            <a:ext cx="3037840" cy="464820"/>
          </a:xfrm>
          <a:prstGeom prst="rect">
            <a:avLst/>
          </a:prstGeom>
        </p:spPr>
        <p:txBody>
          <a:bodyPr vert="horz" lIns="93147" tIns="46574" rIns="93147" bIns="46574" rtlCol="0"/>
          <a:lstStyle>
            <a:lvl1pPr algn="r">
              <a:defRPr sz="1200"/>
            </a:lvl1pPr>
          </a:lstStyle>
          <a:p>
            <a:fld id="{615B3604-A80B-8C40-B401-8FA74DA54801}" type="datetimeFigureOut">
              <a:rPr lang="en-US" smtClean="0"/>
              <a:pPr/>
              <a:t>12/9/2018</a:t>
            </a:fld>
            <a:endParaRPr lang="en-US" dirty="0"/>
          </a:p>
        </p:txBody>
      </p:sp>
      <p:sp>
        <p:nvSpPr>
          <p:cNvPr id="4" name="Footer Placeholder 3"/>
          <p:cNvSpPr>
            <a:spLocks noGrp="1"/>
          </p:cNvSpPr>
          <p:nvPr>
            <p:ph type="ftr" sz="quarter" idx="2"/>
          </p:nvPr>
        </p:nvSpPr>
        <p:spPr>
          <a:xfrm>
            <a:off x="1" y="8829967"/>
            <a:ext cx="3037840" cy="464820"/>
          </a:xfrm>
          <a:prstGeom prst="rect">
            <a:avLst/>
          </a:prstGeom>
        </p:spPr>
        <p:txBody>
          <a:bodyPr vert="horz" lIns="93147" tIns="46574" rIns="93147" bIns="46574"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942" y="8829967"/>
            <a:ext cx="3037840" cy="464820"/>
          </a:xfrm>
          <a:prstGeom prst="rect">
            <a:avLst/>
          </a:prstGeom>
        </p:spPr>
        <p:txBody>
          <a:bodyPr vert="horz" lIns="93147" tIns="46574" rIns="93147" bIns="46574" rtlCol="0" anchor="b"/>
          <a:lstStyle>
            <a:lvl1pPr algn="r">
              <a:defRPr sz="1200"/>
            </a:lvl1pPr>
          </a:lstStyle>
          <a:p>
            <a:fld id="{B9A3D965-854C-544E-BC83-B34DD28D8A23}" type="slidenum">
              <a:rPr lang="en-US" smtClean="0"/>
              <a:pPr/>
              <a:t>‹#›</a:t>
            </a:fld>
            <a:endParaRPr lang="en-US" dirty="0"/>
          </a:p>
        </p:txBody>
      </p:sp>
    </p:spTree>
    <p:extLst>
      <p:ext uri="{BB962C8B-B14F-4D97-AF65-F5344CB8AC3E}">
        <p14:creationId xmlns:p14="http://schemas.microsoft.com/office/powerpoint/2010/main" val="209050134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3"/>
            <a:ext cx="3037840" cy="464820"/>
          </a:xfrm>
          <a:prstGeom prst="rect">
            <a:avLst/>
          </a:prstGeom>
        </p:spPr>
        <p:txBody>
          <a:bodyPr vert="horz" lIns="93147" tIns="46574" rIns="93147" bIns="46574" rtlCol="0"/>
          <a:lstStyle>
            <a:lvl1pPr algn="l">
              <a:defRPr sz="1200"/>
            </a:lvl1pPr>
          </a:lstStyle>
          <a:p>
            <a:endParaRPr lang="en-US" dirty="0"/>
          </a:p>
        </p:txBody>
      </p:sp>
      <p:sp>
        <p:nvSpPr>
          <p:cNvPr id="3" name="Date Placeholder 2"/>
          <p:cNvSpPr>
            <a:spLocks noGrp="1"/>
          </p:cNvSpPr>
          <p:nvPr>
            <p:ph type="dt" idx="1"/>
          </p:nvPr>
        </p:nvSpPr>
        <p:spPr>
          <a:xfrm>
            <a:off x="3970942" y="3"/>
            <a:ext cx="3037840" cy="464820"/>
          </a:xfrm>
          <a:prstGeom prst="rect">
            <a:avLst/>
          </a:prstGeom>
        </p:spPr>
        <p:txBody>
          <a:bodyPr vert="horz" lIns="93147" tIns="46574" rIns="93147" bIns="46574" rtlCol="0"/>
          <a:lstStyle>
            <a:lvl1pPr algn="r">
              <a:defRPr sz="1200"/>
            </a:lvl1pPr>
          </a:lstStyle>
          <a:p>
            <a:fld id="{EC8FE7F7-238C-A74E-B3E1-A0422E327AA2}" type="datetimeFigureOut">
              <a:rPr lang="en-US" smtClean="0"/>
              <a:pPr/>
              <a:t>12/9/2018</a:t>
            </a:fld>
            <a:endParaRPr lang="en-US" dirty="0"/>
          </a:p>
        </p:txBody>
      </p:sp>
      <p:sp>
        <p:nvSpPr>
          <p:cNvPr id="4" name="Slide Image Placeholder 3"/>
          <p:cNvSpPr>
            <a:spLocks noGrp="1" noRot="1" noChangeAspect="1"/>
          </p:cNvSpPr>
          <p:nvPr>
            <p:ph type="sldImg" idx="2"/>
          </p:nvPr>
        </p:nvSpPr>
        <p:spPr>
          <a:xfrm>
            <a:off x="406400" y="698500"/>
            <a:ext cx="6197600" cy="3486150"/>
          </a:xfrm>
          <a:prstGeom prst="rect">
            <a:avLst/>
          </a:prstGeom>
          <a:noFill/>
          <a:ln w="12700">
            <a:solidFill>
              <a:prstClr val="black"/>
            </a:solidFill>
          </a:ln>
        </p:spPr>
        <p:txBody>
          <a:bodyPr vert="horz" lIns="93147" tIns="46574" rIns="93147" bIns="46574" rtlCol="0" anchor="ctr"/>
          <a:lstStyle/>
          <a:p>
            <a:endParaRPr lang="en-US" dirty="0"/>
          </a:p>
        </p:txBody>
      </p:sp>
      <p:sp>
        <p:nvSpPr>
          <p:cNvPr id="5" name="Notes Placeholder 4"/>
          <p:cNvSpPr>
            <a:spLocks noGrp="1"/>
          </p:cNvSpPr>
          <p:nvPr>
            <p:ph type="body" sz="quarter" idx="3"/>
          </p:nvPr>
        </p:nvSpPr>
        <p:spPr>
          <a:xfrm>
            <a:off x="701040" y="4415793"/>
            <a:ext cx="5608320" cy="4183380"/>
          </a:xfrm>
          <a:prstGeom prst="rect">
            <a:avLst/>
          </a:prstGeom>
        </p:spPr>
        <p:txBody>
          <a:bodyPr vert="horz" lIns="93147" tIns="46574" rIns="93147" bIns="4657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8829967"/>
            <a:ext cx="3037840" cy="464820"/>
          </a:xfrm>
          <a:prstGeom prst="rect">
            <a:avLst/>
          </a:prstGeom>
        </p:spPr>
        <p:txBody>
          <a:bodyPr vert="horz" lIns="93147" tIns="46574" rIns="93147" bIns="46574"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42" y="8829967"/>
            <a:ext cx="3037840" cy="464820"/>
          </a:xfrm>
          <a:prstGeom prst="rect">
            <a:avLst/>
          </a:prstGeom>
        </p:spPr>
        <p:txBody>
          <a:bodyPr vert="horz" lIns="93147" tIns="46574" rIns="93147" bIns="46574" rtlCol="0" anchor="b"/>
          <a:lstStyle>
            <a:lvl1pPr algn="r">
              <a:defRPr sz="1200"/>
            </a:lvl1pPr>
          </a:lstStyle>
          <a:p>
            <a:fld id="{406953A5-29E5-BC44-8932-1EFF91B36C2F}" type="slidenum">
              <a:rPr lang="en-US" smtClean="0"/>
              <a:pPr/>
              <a:t>‹#›</a:t>
            </a:fld>
            <a:endParaRPr lang="en-US" dirty="0"/>
          </a:p>
        </p:txBody>
      </p:sp>
    </p:spTree>
    <p:extLst>
      <p:ext uri="{BB962C8B-B14F-4D97-AF65-F5344CB8AC3E}">
        <p14:creationId xmlns:p14="http://schemas.microsoft.com/office/powerpoint/2010/main" val="706144112"/>
      </p:ext>
    </p:extLst>
  </p:cSld>
  <p:clrMap bg1="lt1" tx1="dk1" bg2="lt2" tx2="dk2" accent1="accent1" accent2="accent2" accent3="accent3" accent4="accent4" accent5="accent5" accent6="accent6" hlink="hlink" folHlink="folHlink"/>
  <p:hf hdr="0" ftr="0" dt="0"/>
  <p:notesStyle>
    <a:lvl1pPr marL="0" algn="l" defTabSz="609365" rtl="0" eaLnBrk="1" latinLnBrk="0" hangingPunct="1">
      <a:defRPr sz="1600" kern="1200">
        <a:solidFill>
          <a:schemeClr val="tx1"/>
        </a:solidFill>
        <a:latin typeface="+mn-lt"/>
        <a:ea typeface="+mn-ea"/>
        <a:cs typeface="+mn-cs"/>
      </a:defRPr>
    </a:lvl1pPr>
    <a:lvl2pPr marL="609365" algn="l" defTabSz="609365" rtl="0" eaLnBrk="1" latinLnBrk="0" hangingPunct="1">
      <a:defRPr sz="1600" kern="1200">
        <a:solidFill>
          <a:schemeClr val="tx1"/>
        </a:solidFill>
        <a:latin typeface="+mn-lt"/>
        <a:ea typeface="+mn-ea"/>
        <a:cs typeface="+mn-cs"/>
      </a:defRPr>
    </a:lvl2pPr>
    <a:lvl3pPr marL="1218731" algn="l" defTabSz="609365" rtl="0" eaLnBrk="1" latinLnBrk="0" hangingPunct="1">
      <a:defRPr sz="1600" kern="1200">
        <a:solidFill>
          <a:schemeClr val="tx1"/>
        </a:solidFill>
        <a:latin typeface="+mn-lt"/>
        <a:ea typeface="+mn-ea"/>
        <a:cs typeface="+mn-cs"/>
      </a:defRPr>
    </a:lvl3pPr>
    <a:lvl4pPr marL="1828101" algn="l" defTabSz="609365" rtl="0" eaLnBrk="1" latinLnBrk="0" hangingPunct="1">
      <a:defRPr sz="1600" kern="1200">
        <a:solidFill>
          <a:schemeClr val="tx1"/>
        </a:solidFill>
        <a:latin typeface="+mn-lt"/>
        <a:ea typeface="+mn-ea"/>
        <a:cs typeface="+mn-cs"/>
      </a:defRPr>
    </a:lvl4pPr>
    <a:lvl5pPr marL="2437467" algn="l" defTabSz="609365" rtl="0" eaLnBrk="1" latinLnBrk="0" hangingPunct="1">
      <a:defRPr sz="1600" kern="1200">
        <a:solidFill>
          <a:schemeClr val="tx1"/>
        </a:solidFill>
        <a:latin typeface="+mn-lt"/>
        <a:ea typeface="+mn-ea"/>
        <a:cs typeface="+mn-cs"/>
      </a:defRPr>
    </a:lvl5pPr>
    <a:lvl6pPr marL="3046832" algn="l" defTabSz="609365" rtl="0" eaLnBrk="1" latinLnBrk="0" hangingPunct="1">
      <a:defRPr sz="1600" kern="1200">
        <a:solidFill>
          <a:schemeClr val="tx1"/>
        </a:solidFill>
        <a:latin typeface="+mn-lt"/>
        <a:ea typeface="+mn-ea"/>
        <a:cs typeface="+mn-cs"/>
      </a:defRPr>
    </a:lvl6pPr>
    <a:lvl7pPr marL="3656201" algn="l" defTabSz="609365" rtl="0" eaLnBrk="1" latinLnBrk="0" hangingPunct="1">
      <a:defRPr sz="1600" kern="1200">
        <a:solidFill>
          <a:schemeClr val="tx1"/>
        </a:solidFill>
        <a:latin typeface="+mn-lt"/>
        <a:ea typeface="+mn-ea"/>
        <a:cs typeface="+mn-cs"/>
      </a:defRPr>
    </a:lvl7pPr>
    <a:lvl8pPr marL="4265563" algn="l" defTabSz="609365" rtl="0" eaLnBrk="1" latinLnBrk="0" hangingPunct="1">
      <a:defRPr sz="1600" kern="1200">
        <a:solidFill>
          <a:schemeClr val="tx1"/>
        </a:solidFill>
        <a:latin typeface="+mn-lt"/>
        <a:ea typeface="+mn-ea"/>
        <a:cs typeface="+mn-cs"/>
      </a:defRPr>
    </a:lvl8pPr>
    <a:lvl9pPr marL="4874933" algn="l" defTabSz="609365"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8500"/>
            <a:ext cx="6197600" cy="3486150"/>
          </a:xfrm>
        </p:spPr>
      </p:sp>
      <p:sp>
        <p:nvSpPr>
          <p:cNvPr id="3" name="Notes Placeholder 2"/>
          <p:cNvSpPr>
            <a:spLocks noGrp="1"/>
          </p:cNvSpPr>
          <p:nvPr>
            <p:ph type="body" idx="1"/>
          </p:nvPr>
        </p:nvSpPr>
        <p:spPr/>
        <p:txBody>
          <a:bodyPr/>
          <a:lstStyle/>
          <a:p>
            <a:r>
              <a:rPr lang="en-US" b="0" dirty="0"/>
              <a:t>You have 30 minutes, including Q&amp;A</a:t>
            </a:r>
          </a:p>
        </p:txBody>
      </p:sp>
      <p:sp>
        <p:nvSpPr>
          <p:cNvPr id="4" name="Slide Number Placeholder 3"/>
          <p:cNvSpPr>
            <a:spLocks noGrp="1"/>
          </p:cNvSpPr>
          <p:nvPr>
            <p:ph type="sldNum" sz="quarter" idx="10"/>
          </p:nvPr>
        </p:nvSpPr>
        <p:spPr/>
        <p:txBody>
          <a:bodyPr/>
          <a:lstStyle/>
          <a:p>
            <a:fld id="{406953A5-29E5-BC44-8932-1EFF91B36C2F}" type="slidenum">
              <a:rPr lang="en-US" smtClean="0"/>
              <a:pPr/>
              <a:t>1</a:t>
            </a:fld>
            <a:endParaRPr lang="en-US" dirty="0"/>
          </a:p>
        </p:txBody>
      </p:sp>
    </p:spTree>
    <p:extLst>
      <p:ext uri="{BB962C8B-B14F-4D97-AF65-F5344CB8AC3E}">
        <p14:creationId xmlns:p14="http://schemas.microsoft.com/office/powerpoint/2010/main" val="18347730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18872" indent="-118872">
              <a:buFont typeface="Arial" panose="020B0604020202020204" pitchFamily="34" charset="0"/>
              <a:buChar char="•"/>
            </a:pPr>
            <a:r>
              <a:rPr lang="en-US" sz="1000" strike="noStrike" dirty="0"/>
              <a:t>NASA has a phased approach to successful</a:t>
            </a:r>
            <a:r>
              <a:rPr lang="en-US" sz="1000" strike="noStrike" baseline="0" dirty="0"/>
              <a:t> human exploration of deep space</a:t>
            </a:r>
          </a:p>
          <a:p>
            <a:pPr marL="118872" indent="-118872">
              <a:buFont typeface="Arial" panose="020B0604020202020204" pitchFamily="34" charset="0"/>
              <a:buChar char="•"/>
            </a:pPr>
            <a:r>
              <a:rPr lang="en-US" sz="1000" strike="noStrike" baseline="0" dirty="0"/>
              <a:t>We began LEO, where we’ve lived aboard the ISS continuously for 17 </a:t>
            </a:r>
            <a:r>
              <a:rPr lang="en-US" sz="1000" strike="noStrike" baseline="0" dirty="0" err="1"/>
              <a:t>yrs</a:t>
            </a:r>
            <a:r>
              <a:rPr lang="en-US" sz="1000" strike="noStrike" baseline="0" dirty="0"/>
              <a:t>, 9 mos., and 6 days (as of today)</a:t>
            </a:r>
          </a:p>
          <a:p>
            <a:pPr marL="728237" lvl="1" indent="-118872">
              <a:buFont typeface="Arial" panose="020B0604020202020204" pitchFamily="34" charset="0"/>
              <a:buChar char="•"/>
            </a:pPr>
            <a:r>
              <a:rPr lang="en-US" sz="1000" strike="noStrike" baseline="0" dirty="0"/>
              <a:t>Expedition 1 arrived Nov 2, 2000</a:t>
            </a:r>
          </a:p>
          <a:p>
            <a:pPr marL="728237" lvl="1" indent="-118872">
              <a:buFont typeface="Arial" panose="020B0604020202020204" pitchFamily="34" charset="0"/>
              <a:buChar char="•"/>
            </a:pPr>
            <a:r>
              <a:rPr lang="en-US" sz="1000" strike="noStrike" baseline="0" dirty="0"/>
              <a:t>School’s getting ready to start and today’s H.S. seniors have never known a time when there wasn’t a space station in LEO with astronauts living and working</a:t>
            </a:r>
          </a:p>
          <a:p>
            <a:pPr marL="118872" indent="-118872">
              <a:buFont typeface="Arial" panose="020B0604020202020204" pitchFamily="34" charset="0"/>
              <a:buChar char="•"/>
            </a:pPr>
            <a:r>
              <a:rPr lang="en-US" sz="1000" strike="noStrike" baseline="0" dirty="0"/>
              <a:t>What have we learned in those 17 </a:t>
            </a:r>
            <a:r>
              <a:rPr lang="en-US" sz="1000" strike="noStrike" baseline="0" dirty="0" err="1"/>
              <a:t>yrs</a:t>
            </a:r>
            <a:r>
              <a:rPr lang="en-US" sz="1000" strike="noStrike" baseline="0" dirty="0"/>
              <a:t>, 9 mos. And 6 days that will help us put boots on the moon with eyes toward Mars? And also help us on Earth?</a:t>
            </a:r>
          </a:p>
          <a:p>
            <a:pPr marL="118872" indent="-118872">
              <a:buFont typeface="Arial" panose="020B0604020202020204" pitchFamily="34" charset="0"/>
              <a:buChar char="•"/>
            </a:pPr>
            <a:r>
              <a:rPr lang="en-US" sz="1000" strike="noStrike" baseline="0" dirty="0"/>
              <a:t>Advances in materials research</a:t>
            </a:r>
          </a:p>
          <a:p>
            <a:pPr marL="118872" indent="-118872">
              <a:buFont typeface="Arial" panose="020B0604020202020204" pitchFamily="34" charset="0"/>
              <a:buChar char="•"/>
            </a:pPr>
            <a:r>
              <a:rPr lang="en-US" sz="1000" strike="noStrike" baseline="0" dirty="0"/>
              <a:t>Tried out 3D printing</a:t>
            </a:r>
          </a:p>
          <a:p>
            <a:pPr marL="118872" indent="-118872">
              <a:buFont typeface="Arial" panose="020B0604020202020204" pitchFamily="34" charset="0"/>
              <a:buChar char="•"/>
            </a:pPr>
            <a:r>
              <a:rPr lang="en-US" sz="1000" strike="noStrike" baseline="0" dirty="0"/>
              <a:t>Engineered life support systems for sustained stays in space</a:t>
            </a:r>
          </a:p>
          <a:p>
            <a:pPr marL="118872" indent="-118872">
              <a:buFont typeface="Arial" panose="020B0604020202020204" pitchFamily="34" charset="0"/>
              <a:buChar char="•"/>
            </a:pPr>
            <a:r>
              <a:rPr lang="en-US" sz="1000" strike="noStrike" baseline="0" dirty="0"/>
              <a:t>Better understanding of the effects of microgravity on the human body</a:t>
            </a:r>
          </a:p>
          <a:p>
            <a:pPr marL="118872" indent="-118872">
              <a:buFont typeface="Arial" panose="020B0604020202020204" pitchFamily="34" charset="0"/>
              <a:buChar char="•"/>
            </a:pPr>
            <a:r>
              <a:rPr lang="en-US" sz="1000" strike="noStrike" baseline="0" dirty="0"/>
              <a:t>We deploy </a:t>
            </a:r>
            <a:r>
              <a:rPr lang="en-US" sz="1000" strike="noStrike" baseline="0" dirty="0" err="1"/>
              <a:t>CubeSats</a:t>
            </a:r>
            <a:r>
              <a:rPr lang="en-US" sz="1000" strike="noStrike" baseline="0" dirty="0"/>
              <a:t> from the ISS</a:t>
            </a:r>
          </a:p>
          <a:p>
            <a:pPr marL="118872" indent="-118872">
              <a:buFont typeface="Arial" panose="020B0604020202020204" pitchFamily="34" charset="0"/>
              <a:buChar char="•"/>
            </a:pPr>
            <a:r>
              <a:rPr lang="en-US" sz="1000" strike="noStrike" baseline="0" dirty="0"/>
              <a:t>We’ve learned how to better cooperate with international partners</a:t>
            </a:r>
          </a:p>
          <a:p>
            <a:pPr marL="728237" lvl="1" indent="-118872">
              <a:buFont typeface="Arial" panose="020B0604020202020204" pitchFamily="34" charset="0"/>
              <a:buChar char="•"/>
            </a:pPr>
            <a:r>
              <a:rPr lang="en-US" sz="1000" strike="noStrike" baseline="0" dirty="0"/>
              <a:t>Don’t we all need better understanding of each other in this day and age?</a:t>
            </a:r>
          </a:p>
          <a:p>
            <a:pPr marL="118872" lvl="0" indent="-118872">
              <a:buFont typeface="Arial" panose="020B0604020202020204" pitchFamily="34" charset="0"/>
              <a:buChar char="•"/>
            </a:pPr>
            <a:r>
              <a:rPr lang="en-US" sz="1000" strike="noStrike" baseline="0" dirty="0"/>
              <a:t>We’ve opened transportation to LEO to commercial vehicles</a:t>
            </a:r>
          </a:p>
          <a:p>
            <a:pPr marL="118872" indent="-118872">
              <a:buFont typeface="Arial" panose="020B0604020202020204" pitchFamily="34" charset="0"/>
              <a:buChar char="•"/>
            </a:pPr>
            <a:r>
              <a:rPr lang="en-US" sz="1000" dirty="0"/>
              <a:t>Allowing </a:t>
            </a:r>
            <a:r>
              <a:rPr lang="en-US" sz="1000" baseline="0" dirty="0"/>
              <a:t>commercial companies to take over LEO frees NASA to explore</a:t>
            </a:r>
          </a:p>
          <a:p>
            <a:pPr marL="118872" indent="-118872">
              <a:buFont typeface="Arial" panose="020B0604020202020204" pitchFamily="34" charset="0"/>
              <a:buChar char="•"/>
            </a:pPr>
            <a:r>
              <a:rPr lang="en-US" sz="1000" baseline="0" dirty="0"/>
              <a:t>Next step is back to the Moon</a:t>
            </a:r>
            <a:endParaRPr lang="en-US" sz="1000" dirty="0"/>
          </a:p>
          <a:p>
            <a:pPr marL="118872" indent="-118872">
              <a:buFont typeface="Arial" panose="020B0604020202020204" pitchFamily="34" charset="0"/>
              <a:buChar char="•"/>
            </a:pPr>
            <a:r>
              <a:rPr lang="en-US" sz="1000" dirty="0"/>
              <a:t>NASA will establish</a:t>
            </a:r>
            <a:r>
              <a:rPr lang="en-US" sz="1000" baseline="0" dirty="0"/>
              <a:t> a lunar Gateway near the moon (near rectilinear halo orbit)</a:t>
            </a:r>
          </a:p>
          <a:p>
            <a:pPr marL="118872" indent="-118872">
              <a:buFont typeface="Arial" panose="020B0604020202020204" pitchFamily="34" charset="0"/>
              <a:buChar char="•"/>
            </a:pPr>
            <a:r>
              <a:rPr lang="en-US" sz="1000" baseline="0" dirty="0"/>
              <a:t>The Gateway will be crew tended (but crew won’t live there permanently like on ISS)</a:t>
            </a:r>
          </a:p>
          <a:p>
            <a:pPr marL="118872" indent="-118872">
              <a:buFont typeface="Arial" panose="020B0604020202020204" pitchFamily="34" charset="0"/>
              <a:buChar char="•"/>
            </a:pPr>
            <a:r>
              <a:rPr lang="en-US" sz="1000" baseline="0" dirty="0"/>
              <a:t>Gateway will communicate with Earth and lunar surface</a:t>
            </a:r>
          </a:p>
          <a:p>
            <a:pPr marL="118872" indent="-118872">
              <a:buFont typeface="Arial" panose="020B0604020202020204" pitchFamily="34" charset="0"/>
              <a:buChar char="•"/>
            </a:pPr>
            <a:r>
              <a:rPr lang="en-US" sz="1000" baseline="0" dirty="0"/>
              <a:t>Will open new opportunities for robotic exploration of the moon, especially far side of the moon and poles</a:t>
            </a:r>
          </a:p>
          <a:p>
            <a:pPr marL="118872" indent="-118872">
              <a:buFont typeface="Arial" panose="020B0604020202020204" pitchFamily="34" charset="0"/>
              <a:buChar char="•"/>
            </a:pPr>
            <a:r>
              <a:rPr lang="en-US" sz="1000" baseline="0" dirty="0"/>
              <a:t>Prospecting for volatiles will be high on the list of priorities</a:t>
            </a:r>
          </a:p>
          <a:p>
            <a:pPr marL="118872" indent="-118872">
              <a:buFont typeface="Arial" panose="020B0604020202020204" pitchFamily="34" charset="0"/>
              <a:buChar char="•"/>
            </a:pPr>
            <a:r>
              <a:rPr lang="en-US" sz="1000" baseline="0" dirty="0"/>
              <a:t>SLS/Orion will participate in gateway assembly and operation</a:t>
            </a:r>
          </a:p>
          <a:p>
            <a:pPr marL="118872" indent="-118872">
              <a:buFont typeface="Arial" panose="020B0604020202020204" pitchFamily="34" charset="0"/>
              <a:buChar char="•"/>
            </a:pPr>
            <a:r>
              <a:rPr lang="en-US" sz="1000" baseline="0" dirty="0"/>
              <a:t>Will serve as a testbed for new technologies and inform future Mars missions</a:t>
            </a:r>
          </a:p>
          <a:p>
            <a:pPr marL="118872" indent="-118872">
              <a:buFont typeface="Arial" panose="020B0604020202020204" pitchFamily="34" charset="0"/>
              <a:buChar char="•"/>
            </a:pPr>
            <a:r>
              <a:rPr lang="en-US" sz="1000" baseline="0" dirty="0"/>
              <a:t>Data from EM-1 lunar </a:t>
            </a:r>
            <a:r>
              <a:rPr lang="en-US" sz="1000" baseline="0" dirty="0" err="1"/>
              <a:t>cubesats</a:t>
            </a:r>
            <a:r>
              <a:rPr lang="en-US" sz="1000" baseline="0" dirty="0"/>
              <a:t> can be used to help plan future prospecting missions</a:t>
            </a:r>
          </a:p>
          <a:p>
            <a:pPr marL="118872" indent="-118872">
              <a:buFont typeface="Arial" panose="020B0604020202020204" pitchFamily="34" charset="0"/>
              <a:buChar char="•"/>
            </a:pPr>
            <a:r>
              <a:rPr lang="en-US" sz="1000" baseline="0" dirty="0"/>
              <a:t>After learning how to live and work in deep space like we did in LEO, NASA will move on Mars missions.</a:t>
            </a:r>
          </a:p>
          <a:p>
            <a:pPr marL="118872" indent="-118872">
              <a:buFont typeface="Arial" panose="020B0604020202020204" pitchFamily="34" charset="0"/>
              <a:buChar char="•"/>
            </a:pPr>
            <a:r>
              <a:rPr lang="en-US" sz="1000" baseline="0" dirty="0"/>
              <a:t>SLS’s capability to accommodate primary, co-manifested and secondary payloads (when available) is a key component in making this vision a reality</a:t>
            </a:r>
            <a:endParaRPr lang="en-US" sz="1000" i="1" kern="1200" dirty="0">
              <a:solidFill>
                <a:schemeClr val="tx1"/>
              </a:solidFill>
              <a:latin typeface="+mn-lt"/>
              <a:ea typeface="+mn-ea"/>
              <a:cs typeface="+mn-cs"/>
            </a:endParaRPr>
          </a:p>
          <a:p>
            <a:pPr marL="118872" indent="-118872" fontAlgn="base">
              <a:buFont typeface="Arial" panose="020B0604020202020204" pitchFamily="34" charset="0"/>
              <a:buChar char="•"/>
            </a:pPr>
            <a:endParaRPr lang="en-US" sz="1200" b="0" dirty="0">
              <a:solidFill>
                <a:schemeClr val="tx1"/>
              </a:solidFill>
            </a:endParaRPr>
          </a:p>
          <a:p>
            <a:pPr marL="118872" indent="-118872" fontAlgn="base">
              <a:buFont typeface="Arial" panose="020B0604020202020204" pitchFamily="34" charset="0"/>
              <a:buChar char="•"/>
            </a:pPr>
            <a:endParaRPr lang="en-US" sz="1200" b="0" dirty="0">
              <a:solidFill>
                <a:schemeClr val="tx1"/>
              </a:solidFill>
            </a:endParaRPr>
          </a:p>
        </p:txBody>
      </p:sp>
      <p:sp>
        <p:nvSpPr>
          <p:cNvPr id="4" name="Slide Number Placeholder 3"/>
          <p:cNvSpPr>
            <a:spLocks noGrp="1"/>
          </p:cNvSpPr>
          <p:nvPr>
            <p:ph type="sldNum" sz="quarter" idx="10"/>
          </p:nvPr>
        </p:nvSpPr>
        <p:spPr/>
        <p:txBody>
          <a:bodyPr/>
          <a:lstStyle/>
          <a:p>
            <a:fld id="{406953A5-29E5-BC44-8932-1EFF91B36C2F}" type="slidenum">
              <a:rPr lang="en-US" smtClean="0"/>
              <a:pPr/>
              <a:t>2</a:t>
            </a:fld>
            <a:endParaRPr lang="en-US" dirty="0"/>
          </a:p>
        </p:txBody>
      </p:sp>
    </p:spTree>
    <p:extLst>
      <p:ext uri="{BB962C8B-B14F-4D97-AF65-F5344CB8AC3E}">
        <p14:creationId xmlns:p14="http://schemas.microsoft.com/office/powerpoint/2010/main" val="15976449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17675" y="698500"/>
            <a:ext cx="3575050" cy="2011363"/>
          </a:xfrm>
        </p:spPr>
      </p:sp>
      <p:sp>
        <p:nvSpPr>
          <p:cNvPr id="3" name="Notes Placeholder 2"/>
          <p:cNvSpPr>
            <a:spLocks noGrp="1"/>
          </p:cNvSpPr>
          <p:nvPr>
            <p:ph type="body" idx="1"/>
          </p:nvPr>
        </p:nvSpPr>
        <p:spPr>
          <a:xfrm>
            <a:off x="701040" y="3216925"/>
            <a:ext cx="5608320" cy="5382248"/>
          </a:xfrm>
        </p:spPr>
        <p:txBody>
          <a:bodyPr/>
          <a:lstStyle/>
          <a:p>
            <a:pPr lvl="0"/>
            <a:r>
              <a:rPr lang="en-US" sz="1200" b="1" kern="1200" dirty="0">
                <a:solidFill>
                  <a:schemeClr val="tx1"/>
                </a:solidFill>
                <a:effectLst/>
                <a:latin typeface="+mn-lt"/>
                <a:ea typeface="+mn-ea"/>
                <a:cs typeface="+mn-cs"/>
              </a:rPr>
              <a:t>Our initial goal is building a crew-tended “Gateway” spaceport in orbit around the Moon. We’re accelerating to 2022 plans to deliver</a:t>
            </a:r>
            <a:r>
              <a:rPr lang="en-US" sz="1200" b="1" kern="1200" baseline="0" dirty="0">
                <a:solidFill>
                  <a:schemeClr val="tx1"/>
                </a:solidFill>
                <a:effectLst/>
                <a:latin typeface="+mn-lt"/>
                <a:ea typeface="+mn-ea"/>
                <a:cs typeface="+mn-cs"/>
              </a:rPr>
              <a:t> the first Gateway element</a:t>
            </a:r>
            <a:r>
              <a:rPr lang="en-US" sz="1200" b="1" kern="1200" dirty="0">
                <a:solidFill>
                  <a:schemeClr val="tx1"/>
                </a:solidFill>
                <a:effectLst/>
                <a:latin typeface="+mn-lt"/>
                <a:ea typeface="+mn-ea"/>
                <a:cs typeface="+mn-cs"/>
              </a:rPr>
              <a:t>.</a:t>
            </a:r>
          </a:p>
          <a:p>
            <a:r>
              <a:rPr lang="en-US" sz="1200" b="1" kern="1200" dirty="0">
                <a:solidFill>
                  <a:schemeClr val="tx1"/>
                </a:solidFill>
                <a:effectLst/>
                <a:latin typeface="+mn-lt"/>
                <a:ea typeface="+mn-ea"/>
                <a:cs typeface="+mn-cs"/>
              </a:rPr>
              <a:t> </a:t>
            </a:r>
          </a:p>
          <a:p>
            <a:pPr lvl="0"/>
            <a:r>
              <a:rPr lang="en-US" sz="1200" b="1" kern="1200" dirty="0">
                <a:solidFill>
                  <a:schemeClr val="tx1"/>
                </a:solidFill>
                <a:effectLst/>
                <a:latin typeface="+mn-lt"/>
                <a:ea typeface="+mn-ea"/>
                <a:cs typeface="+mn-cs"/>
              </a:rPr>
              <a:t>A power and propulsion element, as well as habitation, airlock and logistics capabilities, will establish the core functionalities of the Gateway. </a:t>
            </a:r>
          </a:p>
          <a:p>
            <a:r>
              <a:rPr lang="en-US" sz="1200" b="1" kern="1200" dirty="0">
                <a:solidFill>
                  <a:schemeClr val="tx1"/>
                </a:solidFill>
                <a:effectLst/>
                <a:latin typeface="+mn-lt"/>
                <a:ea typeface="+mn-ea"/>
                <a:cs typeface="+mn-cs"/>
              </a:rPr>
              <a:t> </a:t>
            </a:r>
          </a:p>
          <a:p>
            <a:pPr lvl="0"/>
            <a:r>
              <a:rPr lang="en-US" sz="1200" b="1" kern="1200" dirty="0">
                <a:solidFill>
                  <a:schemeClr val="tx1"/>
                </a:solidFill>
                <a:effectLst/>
                <a:latin typeface="+mn-lt"/>
                <a:ea typeface="+mn-ea"/>
                <a:cs typeface="+mn-cs"/>
              </a:rPr>
              <a:t>NASA is looking at commercial and SLS co-manifested payload options to launch the individual Gateway components, and assemble them in space.</a:t>
            </a:r>
          </a:p>
          <a:p>
            <a:r>
              <a:rPr lang="en-US" sz="1200" b="1" kern="1200" dirty="0">
                <a:solidFill>
                  <a:schemeClr val="tx1"/>
                </a:solidFill>
                <a:effectLst/>
                <a:latin typeface="+mn-lt"/>
                <a:ea typeface="+mn-ea"/>
                <a:cs typeface="+mn-cs"/>
              </a:rPr>
              <a:t> </a:t>
            </a:r>
          </a:p>
          <a:p>
            <a:pPr lvl="0"/>
            <a:r>
              <a:rPr lang="en-US" sz="1200" b="1" kern="1200" dirty="0">
                <a:solidFill>
                  <a:schemeClr val="tx1"/>
                </a:solidFill>
                <a:effectLst/>
                <a:latin typeface="+mn-lt"/>
                <a:ea typeface="+mn-ea"/>
                <a:cs typeface="+mn-cs"/>
              </a:rPr>
              <a:t>The Gateway can operate from a variety of lunar orbits and be moved when the crew is not present.</a:t>
            </a:r>
          </a:p>
          <a:p>
            <a:pPr lvl="0"/>
            <a:endParaRPr lang="en-US" sz="1200" b="1" kern="1200" dirty="0">
              <a:solidFill>
                <a:schemeClr val="tx1"/>
              </a:solidFill>
              <a:effectLst/>
              <a:latin typeface="+mn-lt"/>
              <a:ea typeface="+mn-ea"/>
              <a:cs typeface="+mn-cs"/>
            </a:endParaRPr>
          </a:p>
          <a:p>
            <a:pPr lvl="0"/>
            <a:r>
              <a:rPr lang="en-US" sz="1200" b="1" kern="1200" dirty="0">
                <a:solidFill>
                  <a:schemeClr val="tx1"/>
                </a:solidFill>
                <a:effectLst/>
                <a:latin typeface="+mn-lt"/>
                <a:ea typeface="+mn-ea"/>
                <a:cs typeface="+mn-cs"/>
              </a:rPr>
              <a:t>Our first experience “sailing the gravity rivers” of the Earth-Moon system</a:t>
            </a:r>
            <a:r>
              <a:rPr lang="en-US" sz="1200" b="1" kern="1200" baseline="0" dirty="0">
                <a:solidFill>
                  <a:schemeClr val="tx1"/>
                </a:solidFill>
                <a:effectLst/>
                <a:latin typeface="+mn-lt"/>
                <a:ea typeface="+mn-ea"/>
                <a:cs typeface="+mn-cs"/>
              </a:rPr>
              <a:t> – the low-energy transfer orbits we need to understand for a permanent architecture.</a:t>
            </a:r>
            <a:endParaRPr lang="en-US" sz="1200" b="1"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 </a:t>
            </a:r>
          </a:p>
          <a:p>
            <a:pPr lvl="0"/>
            <a:r>
              <a:rPr lang="en-US" sz="1200" b="1" kern="1200" dirty="0">
                <a:solidFill>
                  <a:schemeClr val="tx1"/>
                </a:solidFill>
                <a:effectLst/>
                <a:latin typeface="+mn-lt"/>
                <a:ea typeface="+mn-ea"/>
                <a:cs typeface="+mn-cs"/>
              </a:rPr>
              <a:t>The Gateway can contribute to lunar surface activities and have application to farther destinations in the solar system, including Mars. It serves both a function as training and hardware maturation element as well as operational element needed to send humans beyond low-Earth orbit.</a:t>
            </a:r>
          </a:p>
          <a:p>
            <a:r>
              <a:rPr lang="en-US" sz="1200" b="1" kern="1200" dirty="0">
                <a:solidFill>
                  <a:schemeClr val="tx1"/>
                </a:solidFill>
                <a:effectLst/>
                <a:latin typeface="+mn-lt"/>
                <a:ea typeface="+mn-ea"/>
                <a:cs typeface="+mn-cs"/>
              </a:rPr>
              <a:t> </a:t>
            </a:r>
          </a:p>
          <a:p>
            <a:pPr lvl="0"/>
            <a:r>
              <a:rPr lang="en-US" sz="1200" b="1" kern="1200" dirty="0">
                <a:solidFill>
                  <a:schemeClr val="tx1"/>
                </a:solidFill>
                <a:effectLst/>
                <a:latin typeface="+mn-lt"/>
                <a:ea typeface="+mn-ea"/>
                <a:cs typeface="+mn-cs"/>
              </a:rPr>
              <a:t>NASA is discussing components that International Space Station partners could potentially provide to the Gateway. </a:t>
            </a:r>
          </a:p>
          <a:p>
            <a:r>
              <a:rPr lang="en-US" sz="1200" b="1" kern="1200" dirty="0">
                <a:solidFill>
                  <a:schemeClr val="tx1"/>
                </a:solidFill>
                <a:effectLst/>
                <a:latin typeface="+mn-lt"/>
                <a:ea typeface="+mn-ea"/>
                <a:cs typeface="+mn-cs"/>
              </a:rPr>
              <a:t> </a:t>
            </a:r>
          </a:p>
          <a:p>
            <a:pPr lvl="0"/>
            <a:r>
              <a:rPr lang="en-US" sz="1200" b="1" kern="1200" dirty="0">
                <a:solidFill>
                  <a:schemeClr val="tx1"/>
                </a:solidFill>
                <a:effectLst/>
                <a:latin typeface="+mn-lt"/>
                <a:ea typeface="+mn-ea"/>
                <a:cs typeface="+mn-cs"/>
              </a:rPr>
              <a:t>NASA and its partners will use the gateway for deep-space operations including missions to and on the Moon with decreasing reliance on Earth. Using lunar orbit, the agency will develop its exploration systems and gain the experience necessary to extend human presence farther into the solar system than ever before.</a:t>
            </a:r>
          </a:p>
        </p:txBody>
      </p:sp>
      <p:sp>
        <p:nvSpPr>
          <p:cNvPr id="4" name="Slide Number Placeholder 3"/>
          <p:cNvSpPr>
            <a:spLocks noGrp="1"/>
          </p:cNvSpPr>
          <p:nvPr>
            <p:ph type="sldNum" sz="quarter" idx="10"/>
          </p:nvPr>
        </p:nvSpPr>
        <p:spPr/>
        <p:txBody>
          <a:bodyPr/>
          <a:lstStyle/>
          <a:p>
            <a:fld id="{406953A5-29E5-BC44-8932-1EFF91B36C2F}" type="slidenum">
              <a:rPr lang="en-US" smtClean="0"/>
              <a:pPr/>
              <a:t>3</a:t>
            </a:fld>
            <a:endParaRPr lang="en-US" dirty="0"/>
          </a:p>
        </p:txBody>
      </p:sp>
    </p:spTree>
    <p:extLst>
      <p:ext uri="{BB962C8B-B14F-4D97-AF65-F5344CB8AC3E}">
        <p14:creationId xmlns:p14="http://schemas.microsoft.com/office/powerpoint/2010/main" val="40696698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076450" y="211138"/>
            <a:ext cx="2857500" cy="1608137"/>
          </a:xfrm>
        </p:spPr>
      </p:sp>
      <p:sp>
        <p:nvSpPr>
          <p:cNvPr id="3" name="Notes Placeholder 2"/>
          <p:cNvSpPr>
            <a:spLocks noGrp="1"/>
          </p:cNvSpPr>
          <p:nvPr>
            <p:ph type="body" idx="1"/>
          </p:nvPr>
        </p:nvSpPr>
        <p:spPr>
          <a:xfrm>
            <a:off x="375920" y="1940561"/>
            <a:ext cx="6187440" cy="6289040"/>
          </a:xfrm>
        </p:spPr>
        <p:txBody>
          <a:bodyPr numCol="1"/>
          <a:lstStyle/>
          <a:p>
            <a:pPr marL="0" marR="0" lvl="0" indent="0" algn="l" defTabSz="609365"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Heights:</a:t>
            </a:r>
          </a:p>
          <a:p>
            <a:pPr marL="173736" marR="0" lvl="0" indent="-173736" algn="l" defTabSz="609365"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Block 1 cargo = 98 m tall; Block 1 cargo = up to 95.4 m</a:t>
            </a:r>
          </a:p>
          <a:p>
            <a:pPr marL="173736" marR="0" lvl="0" indent="-173736" algn="l" defTabSz="609365"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Block 1B crew = 111.2 m; Block 1B cargo = 99 m</a:t>
            </a:r>
          </a:p>
          <a:p>
            <a:pPr marL="173736" marR="0" lvl="0" indent="-173736" algn="l" defTabSz="609365"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Block 2 crew = 111.2 m; Block</a:t>
            </a:r>
            <a:r>
              <a:rPr lang="en-US" sz="1200" kern="1200" baseline="0" dirty="0">
                <a:solidFill>
                  <a:schemeClr val="tx1"/>
                </a:solidFill>
                <a:effectLst/>
                <a:latin typeface="+mn-lt"/>
                <a:ea typeface="+mn-ea"/>
                <a:cs typeface="+mn-cs"/>
              </a:rPr>
              <a:t> 2 cargo = 108.2 m</a:t>
            </a:r>
            <a:endParaRPr lang="en-US" sz="1200" kern="1200" dirty="0">
              <a:solidFill>
                <a:schemeClr val="tx1"/>
              </a:solidFill>
              <a:effectLst/>
              <a:latin typeface="+mn-lt"/>
              <a:ea typeface="+mn-ea"/>
              <a:cs typeface="+mn-cs"/>
            </a:endParaRPr>
          </a:p>
          <a:p>
            <a:pPr marL="173736" marR="0" lvl="0" indent="-173736" algn="l" defTabSz="609365"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Block</a:t>
            </a:r>
            <a:r>
              <a:rPr lang="en-US" sz="1200" kern="1200" baseline="0" dirty="0">
                <a:solidFill>
                  <a:schemeClr val="tx1"/>
                </a:solidFill>
                <a:effectLst/>
                <a:latin typeface="+mn-lt"/>
                <a:ea typeface="+mn-ea"/>
                <a:cs typeface="+mn-cs"/>
              </a:rPr>
              <a:t> 1 is just the beginning; Block 1B will be our workhorse for lunar missions, with the </a:t>
            </a:r>
            <a:r>
              <a:rPr lang="en-US" sz="1200" u="none" kern="1200" baseline="0" dirty="0">
                <a:solidFill>
                  <a:schemeClr val="tx1"/>
                </a:solidFill>
                <a:effectLst/>
                <a:latin typeface="+mn-lt"/>
                <a:ea typeface="+mn-ea"/>
                <a:cs typeface="+mn-cs"/>
              </a:rPr>
              <a:t>additional power of the EUS and the co-manifested payload volume in the USA</a:t>
            </a:r>
          </a:p>
          <a:p>
            <a:pPr marL="173736" marR="0" lvl="0" indent="-173736" algn="l" defTabSz="609365"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u="none" kern="1200" baseline="0" dirty="0">
                <a:solidFill>
                  <a:schemeClr val="tx1"/>
                </a:solidFill>
                <a:effectLst/>
                <a:latin typeface="+mn-lt"/>
                <a:ea typeface="+mn-ea"/>
                <a:cs typeface="+mn-cs"/>
              </a:rPr>
              <a:t>SLS isn’t designed for LEO</a:t>
            </a:r>
          </a:p>
          <a:p>
            <a:pPr marL="173736" marR="0" lvl="0" indent="-173736" algn="l" defTabSz="609365"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u="none" kern="1200" baseline="0" dirty="0">
                <a:solidFill>
                  <a:schemeClr val="tx1"/>
                </a:solidFill>
                <a:effectLst/>
                <a:latin typeface="+mn-lt"/>
                <a:ea typeface="+mn-ea"/>
                <a:cs typeface="+mn-cs"/>
              </a:rPr>
              <a:t>Block 1 will have lift more than 26 t to the Moon</a:t>
            </a:r>
          </a:p>
          <a:p>
            <a:pPr marL="173736" marR="0" lvl="0" indent="-173736" algn="l" defTabSz="609365"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u="none" kern="1200" baseline="0" dirty="0">
                <a:solidFill>
                  <a:schemeClr val="tx1"/>
                </a:solidFill>
                <a:effectLst/>
                <a:latin typeface="+mn-lt"/>
                <a:ea typeface="+mn-ea"/>
                <a:cs typeface="+mn-cs"/>
              </a:rPr>
              <a:t>Block 1B will lift 34 to 40 tons to the Moon, depending on crew or cargo configuration</a:t>
            </a:r>
          </a:p>
          <a:p>
            <a:pPr marL="173736" marR="0" lvl="0" indent="-173736" algn="l" defTabSz="609365"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u="none" kern="1200" baseline="0" dirty="0">
                <a:solidFill>
                  <a:schemeClr val="tx1"/>
                </a:solidFill>
                <a:effectLst/>
                <a:latin typeface="+mn-lt"/>
                <a:ea typeface="+mn-ea"/>
                <a:cs typeface="+mn-cs"/>
              </a:rPr>
              <a:t>Block 2 cargo will lift more than 45 t payload to the moon</a:t>
            </a:r>
          </a:p>
          <a:p>
            <a:pPr marL="173736" marR="0" lvl="0" indent="-173736" algn="l" defTabSz="609365"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u="none" kern="1200" baseline="0" dirty="0">
                <a:solidFill>
                  <a:schemeClr val="tx1"/>
                </a:solidFill>
                <a:effectLst/>
                <a:latin typeface="+mn-lt"/>
                <a:ea typeface="+mn-ea"/>
                <a:cs typeface="+mn-cs"/>
              </a:rPr>
              <a:t>The VW Golf was the best-selling German car in Q1</a:t>
            </a:r>
          </a:p>
          <a:p>
            <a:pPr marL="173736" marR="0" lvl="0" indent="-173736" algn="l" defTabSz="609365"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u="none" kern="1200" baseline="0" dirty="0">
                <a:solidFill>
                  <a:schemeClr val="tx1"/>
                </a:solidFill>
                <a:effectLst/>
                <a:latin typeface="+mn-lt"/>
                <a:ea typeface="+mn-ea"/>
                <a:cs typeface="+mn-cs"/>
              </a:rPr>
              <a:t>At about 1,420 kg for the small sedan, </a:t>
            </a:r>
            <a:r>
              <a:rPr lang="en-US" sz="1200" u="none" kern="1200" baseline="0" dirty="0" err="1">
                <a:solidFill>
                  <a:schemeClr val="tx1"/>
                </a:solidFill>
                <a:effectLst/>
                <a:latin typeface="+mn-lt"/>
                <a:ea typeface="+mn-ea"/>
                <a:cs typeface="+mn-cs"/>
              </a:rPr>
              <a:t>Blk</a:t>
            </a:r>
            <a:r>
              <a:rPr lang="en-US" sz="1200" u="none" kern="1200" baseline="0" dirty="0">
                <a:solidFill>
                  <a:schemeClr val="tx1"/>
                </a:solidFill>
                <a:effectLst/>
                <a:latin typeface="+mn-lt"/>
                <a:ea typeface="+mn-ea"/>
                <a:cs typeface="+mn-cs"/>
              </a:rPr>
              <a:t> 1 could take 18 Golfs to the Moon; </a:t>
            </a:r>
            <a:r>
              <a:rPr lang="en-US" sz="1200" u="none" kern="1200" baseline="0" dirty="0" err="1">
                <a:solidFill>
                  <a:schemeClr val="tx1"/>
                </a:solidFill>
                <a:effectLst/>
                <a:latin typeface="+mn-lt"/>
                <a:ea typeface="+mn-ea"/>
                <a:cs typeface="+mn-cs"/>
              </a:rPr>
              <a:t>Blk</a:t>
            </a:r>
            <a:r>
              <a:rPr lang="en-US" sz="1200" u="none" kern="1200" baseline="0" dirty="0">
                <a:solidFill>
                  <a:schemeClr val="tx1"/>
                </a:solidFill>
                <a:effectLst/>
                <a:latin typeface="+mn-lt"/>
                <a:ea typeface="+mn-ea"/>
                <a:cs typeface="+mn-cs"/>
              </a:rPr>
              <a:t> 1B crew could take four astronauts in Orion and 23 VW Golfs to the Moon! Block 1B cargo = 26 Golfs; Block 2 cargo = at least 31 Golfs!</a:t>
            </a:r>
          </a:p>
          <a:p>
            <a:pPr marL="173736" marR="0" lvl="0" indent="-173736" algn="l" defTabSz="609365"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u="none" kern="1200" baseline="0" dirty="0">
                <a:solidFill>
                  <a:schemeClr val="tx1"/>
                </a:solidFill>
                <a:effectLst/>
                <a:latin typeface="+mn-lt"/>
                <a:ea typeface="+mn-ea"/>
                <a:cs typeface="+mn-cs"/>
              </a:rPr>
              <a:t>Hubble weighed almost 11 t. Block 1 = 2.4 </a:t>
            </a:r>
            <a:r>
              <a:rPr lang="en-US" sz="1200" u="none" kern="1200" baseline="0" dirty="0" err="1">
                <a:solidFill>
                  <a:schemeClr val="tx1"/>
                </a:solidFill>
                <a:effectLst/>
                <a:latin typeface="+mn-lt"/>
                <a:ea typeface="+mn-ea"/>
                <a:cs typeface="+mn-cs"/>
              </a:rPr>
              <a:t>Hubbles</a:t>
            </a:r>
            <a:r>
              <a:rPr lang="en-US" sz="1200" u="none" kern="1200" baseline="0" dirty="0">
                <a:solidFill>
                  <a:schemeClr val="tx1"/>
                </a:solidFill>
                <a:effectLst/>
                <a:latin typeface="+mn-lt"/>
                <a:ea typeface="+mn-ea"/>
                <a:cs typeface="+mn-cs"/>
              </a:rPr>
              <a:t> – to the Moon; Block 1B = 3.4 </a:t>
            </a:r>
            <a:r>
              <a:rPr lang="en-US" sz="1200" u="none" kern="1200" baseline="0" dirty="0" err="1">
                <a:solidFill>
                  <a:schemeClr val="tx1"/>
                </a:solidFill>
                <a:effectLst/>
                <a:latin typeface="+mn-lt"/>
                <a:ea typeface="+mn-ea"/>
                <a:cs typeface="+mn-cs"/>
              </a:rPr>
              <a:t>Hubbles</a:t>
            </a:r>
            <a:r>
              <a:rPr lang="en-US" sz="1200" u="none" kern="1200" baseline="0" dirty="0">
                <a:solidFill>
                  <a:schemeClr val="tx1"/>
                </a:solidFill>
                <a:effectLst/>
                <a:latin typeface="+mn-lt"/>
                <a:ea typeface="+mn-ea"/>
                <a:cs typeface="+mn-cs"/>
              </a:rPr>
              <a:t> to TLI; Block 2 = 4+ </a:t>
            </a:r>
            <a:r>
              <a:rPr lang="en-US" sz="1200" u="none" kern="1200" baseline="0" dirty="0" err="1">
                <a:solidFill>
                  <a:schemeClr val="tx1"/>
                </a:solidFill>
                <a:effectLst/>
                <a:latin typeface="+mn-lt"/>
                <a:ea typeface="+mn-ea"/>
                <a:cs typeface="+mn-cs"/>
              </a:rPr>
              <a:t>Hubbles</a:t>
            </a:r>
            <a:r>
              <a:rPr lang="en-US" sz="1200" u="none" kern="1200" baseline="0" dirty="0">
                <a:solidFill>
                  <a:schemeClr val="tx1"/>
                </a:solidFill>
                <a:effectLst/>
                <a:latin typeface="+mn-lt"/>
                <a:ea typeface="+mn-ea"/>
                <a:cs typeface="+mn-cs"/>
              </a:rPr>
              <a:t> to the Moon (mass only/not volume comparison)</a:t>
            </a:r>
          </a:p>
          <a:p>
            <a:pPr marL="173736" marR="0" lvl="0" indent="-173736" algn="l" defTabSz="609365"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u="none" kern="1200" baseline="0" dirty="0">
                <a:solidFill>
                  <a:schemeClr val="tx1"/>
                </a:solidFill>
                <a:effectLst/>
                <a:latin typeface="+mn-lt"/>
                <a:ea typeface="+mn-ea"/>
                <a:cs typeface="+mn-cs"/>
              </a:rPr>
              <a:t>That is by far more capability than any existing rocket </a:t>
            </a:r>
          </a:p>
          <a:p>
            <a:pPr marL="173736" marR="0" lvl="0" indent="-173736" algn="l" defTabSz="609365"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u="none" kern="1200" baseline="0" dirty="0">
                <a:solidFill>
                  <a:schemeClr val="tx1"/>
                </a:solidFill>
                <a:effectLst/>
                <a:latin typeface="+mn-lt"/>
                <a:ea typeface="+mn-ea"/>
                <a:cs typeface="+mn-cs"/>
              </a:rPr>
              <a:t>The benefits of heavy lift are obvious for something as challenging </a:t>
            </a:r>
            <a:r>
              <a:rPr lang="en-US" sz="1200" kern="1200" baseline="0" dirty="0">
                <a:solidFill>
                  <a:schemeClr val="tx1"/>
                </a:solidFill>
                <a:effectLst/>
                <a:latin typeface="+mn-lt"/>
                <a:ea typeface="+mn-ea"/>
                <a:cs typeface="+mn-cs"/>
              </a:rPr>
              <a:t>as space exploration. The ability to transport large payloads reduces payload complexity and operational complexity from the ground all the way to space. It saves time and money and increases our chances for mission success.</a:t>
            </a:r>
          </a:p>
        </p:txBody>
      </p:sp>
      <p:sp>
        <p:nvSpPr>
          <p:cNvPr id="4" name="Slide Number Placeholder 3"/>
          <p:cNvSpPr>
            <a:spLocks noGrp="1"/>
          </p:cNvSpPr>
          <p:nvPr>
            <p:ph type="sldNum" sz="quarter" idx="10"/>
          </p:nvPr>
        </p:nvSpPr>
        <p:spPr/>
        <p:txBody>
          <a:bodyPr/>
          <a:lstStyle/>
          <a:p>
            <a:fld id="{406953A5-29E5-BC44-8932-1EFF91B36C2F}" type="slidenum">
              <a:rPr lang="en-US" smtClean="0"/>
              <a:pPr/>
              <a:t>4</a:t>
            </a:fld>
            <a:endParaRPr lang="en-US" dirty="0"/>
          </a:p>
        </p:txBody>
      </p:sp>
    </p:spTree>
    <p:extLst>
      <p:ext uri="{BB962C8B-B14F-4D97-AF65-F5344CB8AC3E}">
        <p14:creationId xmlns:p14="http://schemas.microsoft.com/office/powerpoint/2010/main" val="12234650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819275" y="704850"/>
            <a:ext cx="3448050" cy="1939925"/>
          </a:xfrm>
        </p:spPr>
      </p:sp>
      <p:sp>
        <p:nvSpPr>
          <p:cNvPr id="3" name="Notes Placeholder 2"/>
          <p:cNvSpPr>
            <a:spLocks noGrp="1"/>
          </p:cNvSpPr>
          <p:nvPr>
            <p:ph type="body" idx="1"/>
          </p:nvPr>
        </p:nvSpPr>
        <p:spPr>
          <a:xfrm>
            <a:off x="701040" y="2753710"/>
            <a:ext cx="5608320" cy="5845463"/>
          </a:xfrm>
        </p:spPr>
        <p:txBody>
          <a:bodyPr/>
          <a:lstStyle/>
          <a:p>
            <a:pPr marL="0" marR="0" lvl="0" indent="0" algn="l" defTabSz="455613" rtl="0" eaLnBrk="1" fontAlgn="base" latinLnBrk="0" hangingPunct="1">
              <a:lnSpc>
                <a:spcPct val="100000"/>
              </a:lnSpc>
              <a:spcBef>
                <a:spcPct val="30000"/>
              </a:spcBef>
              <a:spcAft>
                <a:spcPct val="0"/>
              </a:spcAft>
              <a:buClrTx/>
              <a:buSzTx/>
              <a:buFontTx/>
              <a:buNone/>
              <a:tabLst/>
              <a:defRPr/>
            </a:pPr>
            <a:r>
              <a:rPr lang="en-US" sz="1200" b="0" i="1" dirty="0"/>
              <a:t>This is the rocket we’re building now for our first mission – Exploration</a:t>
            </a:r>
            <a:r>
              <a:rPr lang="en-US" sz="1200" b="0" i="1" baseline="0" dirty="0"/>
              <a:t> Mission 1:</a:t>
            </a:r>
            <a:endParaRPr lang="en-US" sz="1200" b="0" i="1" dirty="0"/>
          </a:p>
          <a:p>
            <a:pPr marL="228600" marR="0" lvl="0" indent="-228600" algn="l" defTabSz="455613"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b="0" dirty="0"/>
              <a:t>Visible</a:t>
            </a:r>
            <a:r>
              <a:rPr lang="en-US" sz="1200" b="0" baseline="0" dirty="0"/>
              <a:t> are the major elements and prime contractors for the EM-1 vehicle – solid rocket boosters, core stage (engine section, LH2 tank, </a:t>
            </a:r>
            <a:r>
              <a:rPr lang="en-US" sz="1200" b="0" baseline="0" dirty="0" err="1"/>
              <a:t>intertank</a:t>
            </a:r>
            <a:r>
              <a:rPr lang="en-US" sz="1200" b="0" baseline="0" dirty="0"/>
              <a:t>, LOX tank, forward skirt) LVSA and ICPS, OSA, and Orion/SM/LAS.</a:t>
            </a:r>
          </a:p>
          <a:p>
            <a:pPr marL="228600" marR="0" lvl="0" indent="-228600" algn="l" defTabSz="455613"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b="0" baseline="0" dirty="0"/>
              <a:t>The Orion spacecraft is managed by Johnson Space Center and built by its prime contractor, Lockheed Martin.</a:t>
            </a:r>
          </a:p>
          <a:p>
            <a:pPr marL="228600" marR="0" lvl="0" indent="-228600" algn="l" defTabSz="455613"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b="0" kern="1200" dirty="0">
                <a:solidFill>
                  <a:schemeClr val="tx1"/>
                </a:solidFill>
                <a:effectLst/>
                <a:cs typeface="Arial" panose="020B0604020202020204" pitchFamily="34" charset="0"/>
              </a:rPr>
              <a:t>This “Block 1” configuration of SLS will be more capable than any current launch vehicle, able to deliver greater than 26 metric tons to TLI (95 t</a:t>
            </a:r>
            <a:r>
              <a:rPr lang="en-US" sz="1200" b="0" kern="1200" baseline="0" dirty="0">
                <a:solidFill>
                  <a:schemeClr val="tx1"/>
                </a:solidFill>
                <a:effectLst/>
                <a:cs typeface="Arial" panose="020B0604020202020204" pitchFamily="34" charset="0"/>
              </a:rPr>
              <a:t> to LEO)</a:t>
            </a:r>
            <a:endParaRPr lang="en-US" sz="1200" b="0" kern="1200" dirty="0">
              <a:solidFill>
                <a:schemeClr val="tx1"/>
              </a:solidFill>
              <a:effectLst/>
              <a:cs typeface="Arial" panose="020B0604020202020204" pitchFamily="34" charset="0"/>
            </a:endParaRPr>
          </a:p>
          <a:p>
            <a:pPr marL="228600" marR="0" lvl="0" indent="-228600" algn="l" defTabSz="455613"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b="0" dirty="0"/>
              <a:t>As you’ll</a:t>
            </a:r>
            <a:r>
              <a:rPr lang="en-US" sz="1200" b="0" baseline="0" dirty="0"/>
              <a:t> see later, much of this vehicle is complete or nearly complete</a:t>
            </a:r>
          </a:p>
          <a:p>
            <a:pPr marL="228600" marR="0" lvl="0" indent="-228600" algn="l" defTabSz="455613"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b="0" dirty="0"/>
              <a:t>The EM-1 test flight is planned for fiscal year 2020</a:t>
            </a:r>
          </a:p>
          <a:p>
            <a:pPr marL="837965" marR="0" lvl="1" indent="-228600" algn="l" defTabSz="455613"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b="0" baseline="0" dirty="0"/>
              <a:t>EM-1 will take the Orion crew</a:t>
            </a:r>
            <a:r>
              <a:rPr lang="en-US" sz="1200" b="0" dirty="0"/>
              <a:t> vehicle</a:t>
            </a:r>
            <a:r>
              <a:rPr lang="en-US" sz="1200" b="0" baseline="0" dirty="0"/>
              <a:t> farther into space than humans have ever ventured before</a:t>
            </a:r>
          </a:p>
          <a:p>
            <a:pPr marL="837965" marR="0" lvl="1" indent="-228600" algn="l" defTabSz="455613"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b="0" baseline="0" dirty="0"/>
              <a:t>Primary objectives include </a:t>
            </a:r>
            <a:r>
              <a:rPr lang="en-US" sz="1600" kern="1200" dirty="0">
                <a:solidFill>
                  <a:schemeClr val="tx1"/>
                </a:solidFill>
                <a:effectLst/>
                <a:latin typeface="+mn-lt"/>
                <a:ea typeface="+mn-ea"/>
                <a:cs typeface="+mn-cs"/>
              </a:rPr>
              <a:t>validation of thermal, control and data systems; testing deep space maneuvers, communications and tracking; and demonstrating landing and recovery operations</a:t>
            </a:r>
            <a:endParaRPr lang="en-US" sz="1200" b="0" baseline="0" dirty="0"/>
          </a:p>
          <a:p>
            <a:pPr marL="837965" marR="0" lvl="1" indent="-228600" algn="l" defTabSz="455613"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b="0" kern="1200" dirty="0">
                <a:solidFill>
                  <a:schemeClr val="tx1"/>
                </a:solidFill>
                <a:effectLst/>
                <a:latin typeface="+mn-lt"/>
                <a:ea typeface="+mn-ea"/>
                <a:cs typeface="+mn-cs"/>
              </a:rPr>
              <a:t>EM-1 will provide a critical first end-to-end test of materials, manufacturing, testing, integration, and launch and flight operations for SLS, Orion, and launch facilities at Kennedy. It will also launch 13 small secondary payloads.</a:t>
            </a:r>
          </a:p>
        </p:txBody>
      </p:sp>
      <p:sp>
        <p:nvSpPr>
          <p:cNvPr id="4" name="Slide Number Placeholder 3"/>
          <p:cNvSpPr>
            <a:spLocks noGrp="1"/>
          </p:cNvSpPr>
          <p:nvPr>
            <p:ph type="sldNum" sz="quarter" idx="10"/>
          </p:nvPr>
        </p:nvSpPr>
        <p:spPr/>
        <p:txBody>
          <a:bodyPr/>
          <a:lstStyle/>
          <a:p>
            <a:fld id="{406953A5-29E5-BC44-8932-1EFF91B36C2F}" type="slidenum">
              <a:rPr lang="en-US" smtClean="0"/>
              <a:pPr/>
              <a:t>5</a:t>
            </a:fld>
            <a:endParaRPr lang="en-US" dirty="0"/>
          </a:p>
        </p:txBody>
      </p:sp>
    </p:spTree>
    <p:extLst>
      <p:ext uri="{BB962C8B-B14F-4D97-AF65-F5344CB8AC3E}">
        <p14:creationId xmlns:p14="http://schemas.microsoft.com/office/powerpoint/2010/main" val="2609407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For</a:t>
            </a:r>
            <a:r>
              <a:rPr lang="en-US" sz="1200" b="1" kern="1200" baseline="0" dirty="0">
                <a:solidFill>
                  <a:schemeClr val="tx1"/>
                </a:solidFill>
                <a:effectLst/>
                <a:latin typeface="+mn-lt"/>
                <a:ea typeface="+mn-ea"/>
                <a:cs typeface="+mn-cs"/>
              </a:rPr>
              <a:t> General Public</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Overview of</a:t>
            </a:r>
            <a:r>
              <a:rPr lang="en-US" sz="1200" kern="1200" baseline="0" dirty="0">
                <a:solidFill>
                  <a:schemeClr val="tx1"/>
                </a:solidFill>
                <a:effectLst/>
                <a:latin typeface="+mn-lt"/>
                <a:ea typeface="+mn-ea"/>
                <a:cs typeface="+mn-cs"/>
              </a:rPr>
              <a:t> E</a:t>
            </a:r>
            <a:r>
              <a:rPr lang="en-US" sz="1200" kern="1200" dirty="0">
                <a:solidFill>
                  <a:schemeClr val="tx1"/>
                </a:solidFill>
                <a:effectLst/>
                <a:latin typeface="+mn-lt"/>
                <a:ea typeface="+mn-ea"/>
                <a:cs typeface="+mn-cs"/>
              </a:rPr>
              <a:t>xploration Mission-1,</a:t>
            </a:r>
            <a:r>
              <a:rPr lang="en-US" sz="1200" kern="1200" baseline="0" dirty="0">
                <a:solidFill>
                  <a:schemeClr val="tx1"/>
                </a:solidFill>
                <a:effectLst/>
                <a:latin typeface="+mn-lt"/>
                <a:ea typeface="+mn-ea"/>
                <a:cs typeface="+mn-cs"/>
              </a:rPr>
              <a:t> a </a:t>
            </a:r>
            <a:r>
              <a:rPr lang="en-US" sz="1200" kern="1200" dirty="0">
                <a:solidFill>
                  <a:schemeClr val="tx1"/>
                </a:solidFill>
                <a:effectLst/>
                <a:latin typeface="+mn-lt"/>
                <a:ea typeface="+mn-ea"/>
                <a:cs typeface="+mn-cs"/>
              </a:rPr>
              <a:t>twenty-five and a half day mission and the first integrated flight test of the Orion spacecraft and the Space Launch System rocket, launching from the Kennedy Space Center.  This is first of many missions ahead, signaling what astronauts that dare to operate in deep space can expect.</a:t>
            </a:r>
            <a:r>
              <a:rPr lang="en-US" dirty="0">
                <a:effectLst/>
              </a:rPr>
              <a:t> </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20A8F528-AB0E-1B4C-8308-D20F0199CE02}" type="slidenum">
              <a:rPr lang="en-US" smtClean="0"/>
              <a:t>6</a:t>
            </a:fld>
            <a:endParaRPr lang="en-US"/>
          </a:p>
        </p:txBody>
      </p:sp>
    </p:spTree>
    <p:extLst>
      <p:ext uri="{BB962C8B-B14F-4D97-AF65-F5344CB8AC3E}">
        <p14:creationId xmlns:p14="http://schemas.microsoft.com/office/powerpoint/2010/main" val="14229698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06953A5-29E5-BC44-8932-1EFF91B36C2F}" type="slidenum">
              <a:rPr lang="en-US" smtClean="0"/>
              <a:pPr/>
              <a:t>7</a:t>
            </a:fld>
            <a:endParaRPr lang="en-US" dirty="0"/>
          </a:p>
        </p:txBody>
      </p:sp>
    </p:spTree>
    <p:extLst>
      <p:ext uri="{BB962C8B-B14F-4D97-AF65-F5344CB8AC3E}">
        <p14:creationId xmlns:p14="http://schemas.microsoft.com/office/powerpoint/2010/main" val="2265463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06953A5-29E5-BC44-8932-1EFF91B36C2F}" type="slidenum">
              <a:rPr lang="en-US" smtClean="0"/>
              <a:pPr/>
              <a:t>8</a:t>
            </a:fld>
            <a:endParaRPr lang="en-US" dirty="0"/>
          </a:p>
        </p:txBody>
      </p:sp>
    </p:spTree>
    <p:extLst>
      <p:ext uri="{BB962C8B-B14F-4D97-AF65-F5344CB8AC3E}">
        <p14:creationId xmlns:p14="http://schemas.microsoft.com/office/powerpoint/2010/main" val="14671053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06953A5-29E5-BC44-8932-1EFF91B36C2F}" type="slidenum">
              <a:rPr lang="en-US" smtClean="0"/>
              <a:pPr/>
              <a:t>9</a:t>
            </a:fld>
            <a:endParaRPr lang="en-US" dirty="0"/>
          </a:p>
        </p:txBody>
      </p:sp>
    </p:spTree>
    <p:extLst>
      <p:ext uri="{BB962C8B-B14F-4D97-AF65-F5344CB8AC3E}">
        <p14:creationId xmlns:p14="http://schemas.microsoft.com/office/powerpoint/2010/main" val="23190077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dirty="0"/>
              <a:t>P</a:t>
            </a:r>
            <a:r>
              <a:rPr lang="en-US" sz="1200" b="1" baseline="0" dirty="0"/>
              <a:t>rogress:</a:t>
            </a:r>
          </a:p>
          <a:p>
            <a:pPr marL="173736" indent="-173736">
              <a:buFont typeface="Arial" panose="020B0604020202020204" pitchFamily="34" charset="0"/>
              <a:buChar char="•"/>
            </a:pPr>
            <a:r>
              <a:rPr lang="en-US" sz="1200" dirty="0"/>
              <a:t>Upper part of the</a:t>
            </a:r>
            <a:r>
              <a:rPr lang="en-US" sz="1200" baseline="0" dirty="0"/>
              <a:t> rocket – FINISHED; ICPS, OSA, putting finishing touches on LVSA</a:t>
            </a:r>
          </a:p>
          <a:p>
            <a:pPr marL="173736" indent="-173736">
              <a:buFont typeface="Arial" panose="020B0604020202020204" pitchFamily="34" charset="0"/>
              <a:buChar char="•"/>
            </a:pPr>
            <a:r>
              <a:rPr lang="en-US" sz="1200" baseline="0" dirty="0"/>
              <a:t>Core stage: all five structures built, forward skirt complete, interiors being outfitted for flight</a:t>
            </a:r>
          </a:p>
          <a:p>
            <a:pPr marL="783101" lvl="1" indent="-173736">
              <a:buFont typeface="Arial" panose="020B0604020202020204" pitchFamily="34" charset="0"/>
              <a:buChar char="•"/>
            </a:pPr>
            <a:r>
              <a:rPr lang="en-US" sz="1200" baseline="0" dirty="0"/>
              <a:t>Forward join: forward skirt + LOX tank + </a:t>
            </a:r>
            <a:r>
              <a:rPr lang="en-US" sz="1200" baseline="0" dirty="0" err="1"/>
              <a:t>intertank</a:t>
            </a:r>
            <a:r>
              <a:rPr lang="en-US" sz="1200" baseline="0" dirty="0"/>
              <a:t> scheduled to begin in October</a:t>
            </a:r>
          </a:p>
          <a:p>
            <a:pPr marL="783101" lvl="1" indent="-173736">
              <a:buFont typeface="Arial" panose="020B0604020202020204" pitchFamily="34" charset="0"/>
              <a:buChar char="•"/>
            </a:pPr>
            <a:r>
              <a:rPr lang="en-US" sz="1200" baseline="0" dirty="0"/>
              <a:t>When complete, half the core stage will be finished!</a:t>
            </a:r>
          </a:p>
          <a:p>
            <a:pPr marL="173736" indent="-173736">
              <a:buFont typeface="Arial" panose="020B0604020202020204" pitchFamily="34" charset="0"/>
              <a:buChar char="•"/>
            </a:pPr>
            <a:r>
              <a:rPr lang="en-US" sz="1200" baseline="0" dirty="0"/>
              <a:t>Engines: FINISHED, upgraded with new controllers, ready for integration with core stage</a:t>
            </a:r>
          </a:p>
          <a:p>
            <a:pPr marL="783101" lvl="1" indent="-173736">
              <a:buFont typeface="Arial" panose="020B0604020202020204" pitchFamily="34" charset="0"/>
              <a:buChar char="•"/>
            </a:pPr>
            <a:r>
              <a:rPr lang="en-US" sz="1200" baseline="0" dirty="0"/>
              <a:t>Scheduled to ship to MAF in Dec for integration with CS</a:t>
            </a:r>
          </a:p>
          <a:p>
            <a:pPr marL="173736" indent="-173736">
              <a:buFont typeface="Arial" panose="020B0604020202020204" pitchFamily="34" charset="0"/>
              <a:buChar char="•"/>
            </a:pPr>
            <a:r>
              <a:rPr lang="en-US" sz="1200" baseline="0" dirty="0"/>
              <a:t>Boosters: motors pretty close to finished (end of Oct), forward and aft assemblies ready early in ‘19</a:t>
            </a:r>
          </a:p>
          <a:p>
            <a:pPr marL="173736" indent="-173736">
              <a:buFont typeface="Arial" panose="020B0604020202020204" pitchFamily="34" charset="0"/>
              <a:buChar char="•"/>
            </a:pPr>
            <a:r>
              <a:rPr lang="en-US" sz="1200" baseline="0" dirty="0"/>
              <a:t>This EM-1 rocket is nearly ready, except for the core stage</a:t>
            </a:r>
          </a:p>
          <a:p>
            <a:pPr marL="173736" indent="-173736">
              <a:buFont typeface="Arial" panose="020B0604020202020204" pitchFamily="34" charset="0"/>
              <a:buChar char="•"/>
            </a:pPr>
            <a:r>
              <a:rPr lang="en-US" sz="1200" baseline="0" dirty="0"/>
              <a:t>CS is all-new development and it’s been challenging but team has worked hard to overcome challenges</a:t>
            </a:r>
          </a:p>
          <a:p>
            <a:pPr marL="173736" indent="-173736">
              <a:buFont typeface="Arial" panose="020B0604020202020204" pitchFamily="34" charset="0"/>
              <a:buChar char="•"/>
            </a:pPr>
            <a:r>
              <a:rPr lang="en-US" sz="1200" baseline="0" dirty="0"/>
              <a:t>Launch scheduled for fiscal year 2020</a:t>
            </a:r>
            <a:endParaRPr lang="en-US" sz="1200" dirty="0"/>
          </a:p>
        </p:txBody>
      </p:sp>
      <p:sp>
        <p:nvSpPr>
          <p:cNvPr id="4" name="Slide Number Placeholder 3"/>
          <p:cNvSpPr>
            <a:spLocks noGrp="1"/>
          </p:cNvSpPr>
          <p:nvPr>
            <p:ph type="sldNum" sz="quarter" idx="10"/>
          </p:nvPr>
        </p:nvSpPr>
        <p:spPr/>
        <p:txBody>
          <a:bodyPr/>
          <a:lstStyle/>
          <a:p>
            <a:fld id="{406953A5-29E5-BC44-8932-1EFF91B36C2F}" type="slidenum">
              <a:rPr lang="en-US" smtClean="0"/>
              <a:pPr/>
              <a:t>10</a:t>
            </a:fld>
            <a:endParaRPr lang="en-US" dirty="0"/>
          </a:p>
        </p:txBody>
      </p:sp>
    </p:spTree>
    <p:extLst>
      <p:ext uri="{BB962C8B-B14F-4D97-AF65-F5344CB8AC3E}">
        <p14:creationId xmlns:p14="http://schemas.microsoft.com/office/powerpoint/2010/main" val="11020463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49488" y="315913"/>
            <a:ext cx="2790825" cy="1570037"/>
          </a:xfrm>
        </p:spPr>
      </p:sp>
      <p:sp>
        <p:nvSpPr>
          <p:cNvPr id="3" name="Notes Placeholder 2"/>
          <p:cNvSpPr>
            <a:spLocks noGrp="1"/>
          </p:cNvSpPr>
          <p:nvPr>
            <p:ph type="body" idx="1"/>
          </p:nvPr>
        </p:nvSpPr>
        <p:spPr>
          <a:xfrm>
            <a:off x="147145" y="1885722"/>
            <a:ext cx="6684579" cy="7258278"/>
          </a:xfrm>
        </p:spPr>
        <p:txBody>
          <a:bodyPr/>
          <a:lstStyle/>
          <a:p>
            <a:endParaRPr lang="en-US" sz="1100" b="1" dirty="0">
              <a:cs typeface="Arial" panose="020B0604020202020204" pitchFamily="34" charset="0"/>
            </a:endParaRPr>
          </a:p>
          <a:p>
            <a:pPr marL="0" marR="0" lvl="0" indent="0" algn="l" defTabSz="609365" rtl="0" eaLnBrk="1" fontAlgn="auto" latinLnBrk="0" hangingPunct="1">
              <a:lnSpc>
                <a:spcPct val="100000"/>
              </a:lnSpc>
              <a:spcBef>
                <a:spcPts val="0"/>
              </a:spcBef>
              <a:spcAft>
                <a:spcPts val="0"/>
              </a:spcAft>
              <a:buClrTx/>
              <a:buSzTx/>
              <a:buFontTx/>
              <a:buNone/>
              <a:tabLst/>
              <a:defRPr/>
            </a:pPr>
            <a:r>
              <a:rPr lang="en-US" sz="1200" b="1" dirty="0">
                <a:cs typeface="Arial" panose="020B0604020202020204" pitchFamily="34" charset="0"/>
              </a:rPr>
              <a:t>Top Left</a:t>
            </a:r>
            <a:r>
              <a:rPr lang="en-US" sz="1200" b="1" baseline="0" dirty="0">
                <a:cs typeface="Arial" panose="020B0604020202020204" pitchFamily="34" charset="0"/>
              </a:rPr>
              <a:t> Image:</a:t>
            </a:r>
            <a:r>
              <a:rPr lang="en-US" sz="1200" b="1" dirty="0">
                <a:cs typeface="Arial" panose="020B0604020202020204" pitchFamily="34" charset="0"/>
              </a:rPr>
              <a:t> </a:t>
            </a:r>
            <a:r>
              <a:rPr lang="en-US" sz="1200" b="0" dirty="0">
                <a:cs typeface="Arial" panose="020B0604020202020204" pitchFamily="34" charset="0"/>
              </a:rPr>
              <a:t>The EM-1 LOX tank is shown here after robotic thermal protection system application. It moved</a:t>
            </a:r>
            <a:r>
              <a:rPr lang="en-US" sz="1200" b="0" baseline="0" dirty="0">
                <a:cs typeface="Arial" panose="020B0604020202020204" pitchFamily="34" charset="0"/>
              </a:rPr>
              <a:t> to another area for sensor installation and preparations to be stacked with the completed </a:t>
            </a:r>
            <a:r>
              <a:rPr lang="en-US" sz="1200" b="0" baseline="0" dirty="0" err="1">
                <a:cs typeface="Arial" panose="020B0604020202020204" pitchFamily="34" charset="0"/>
              </a:rPr>
              <a:t>intertank</a:t>
            </a:r>
            <a:r>
              <a:rPr lang="en-US" sz="1200" b="0" baseline="0" dirty="0">
                <a:cs typeface="Arial" panose="020B0604020202020204" pitchFamily="34" charset="0"/>
              </a:rPr>
              <a:t> and forward skirt.</a:t>
            </a:r>
            <a:endParaRPr lang="en-US" sz="1200" b="0" dirty="0">
              <a:cs typeface="Arial" panose="020B0604020202020204" pitchFamily="34" charset="0"/>
            </a:endParaRPr>
          </a:p>
          <a:p>
            <a:r>
              <a:rPr lang="en-US" sz="1200" b="1" dirty="0">
                <a:cs typeface="Arial" panose="020B0604020202020204" pitchFamily="34" charset="0"/>
              </a:rPr>
              <a:t>Bottom Left</a:t>
            </a:r>
            <a:r>
              <a:rPr lang="en-US" sz="1200" b="1" baseline="0" dirty="0">
                <a:cs typeface="Arial" panose="020B0604020202020204" pitchFamily="34" charset="0"/>
              </a:rPr>
              <a:t> Image:</a:t>
            </a:r>
            <a:r>
              <a:rPr lang="en-US" sz="1200" b="1" dirty="0">
                <a:cs typeface="Arial" panose="020B0604020202020204" pitchFamily="34" charset="0"/>
              </a:rPr>
              <a:t> </a:t>
            </a:r>
          </a:p>
          <a:p>
            <a:r>
              <a:rPr lang="en-US" sz="1200" b="0" dirty="0">
                <a:cs typeface="Arial" panose="020B0604020202020204" pitchFamily="34" charset="0"/>
              </a:rPr>
              <a:t>The intertank is the second core stage test article delivered to Marshall Space Flight Center in Huntsville, Alabama, for structural</a:t>
            </a:r>
            <a:r>
              <a:rPr lang="en-US" sz="1200" b="0" baseline="0" dirty="0">
                <a:cs typeface="Arial" panose="020B0604020202020204" pitchFamily="34" charset="0"/>
              </a:rPr>
              <a:t> </a:t>
            </a:r>
            <a:r>
              <a:rPr lang="en-US" sz="1200" b="0" dirty="0">
                <a:cs typeface="Arial" panose="020B0604020202020204" pitchFamily="34" charset="0"/>
              </a:rPr>
              <a:t>testing. The flight version of the intertank will connect the core stage's two colossal fuel tanks, serve as the upper-connection point for the two solid rocket boosters and house the avionics and electronics that will serve as the "brains" of the rocket.  We got</a:t>
            </a:r>
            <a:r>
              <a:rPr lang="en-US" sz="1200" b="0" baseline="0" dirty="0">
                <a:cs typeface="Arial" panose="020B0604020202020204" pitchFamily="34" charset="0"/>
              </a:rPr>
              <a:t> it up here from </a:t>
            </a:r>
            <a:r>
              <a:rPr lang="en-US" sz="1200" b="0" baseline="0" dirty="0" err="1">
                <a:cs typeface="Arial" panose="020B0604020202020204" pitchFamily="34" charset="0"/>
              </a:rPr>
              <a:t>Michould</a:t>
            </a:r>
            <a:r>
              <a:rPr lang="en-US" sz="1200" b="0" baseline="0" dirty="0">
                <a:cs typeface="Arial" panose="020B0604020202020204" pitchFamily="34" charset="0"/>
              </a:rPr>
              <a:t> Assembly Facility earlier this year, and we have completed our initial round of tests. We will begin the second round this fall.</a:t>
            </a:r>
          </a:p>
          <a:p>
            <a:r>
              <a:rPr lang="en-US" sz="1200" b="1" dirty="0">
                <a:cs typeface="Arial" panose="020B0604020202020204" pitchFamily="34" charset="0"/>
              </a:rPr>
              <a:t>Right Image:</a:t>
            </a:r>
          </a:p>
          <a:p>
            <a:r>
              <a:rPr lang="en-US" sz="1200" b="0" dirty="0">
                <a:cs typeface="Arial" panose="020B0604020202020204" pitchFamily="34" charset="0"/>
              </a:rPr>
              <a:t>Liquid</a:t>
            </a:r>
            <a:r>
              <a:rPr lang="en-US" sz="1200" b="0" baseline="0" dirty="0">
                <a:cs typeface="Arial" panose="020B0604020202020204" pitchFamily="34" charset="0"/>
              </a:rPr>
              <a:t> Hydrogen tank is 130 feet tall and holds 537,000 gallons of hydrogen at minus 423 degrees. Since this photo, it’s been primed and insulated and is undergoing sensor installation. Then it will be ready for the aft join integration with the engine section and then final integration with the forward join section.</a:t>
            </a:r>
          </a:p>
          <a:p>
            <a:endParaRPr lang="en-US" sz="1200" b="0" baseline="0" dirty="0">
              <a:cs typeface="Arial" panose="020B0604020202020204" pitchFamily="34" charset="0"/>
            </a:endParaRPr>
          </a:p>
          <a:p>
            <a:r>
              <a:rPr lang="en-US" sz="1200" b="1" dirty="0">
                <a:cs typeface="Arial" panose="020B0604020202020204" pitchFamily="34" charset="0"/>
              </a:rPr>
              <a:t>Basics:</a:t>
            </a:r>
          </a:p>
          <a:p>
            <a:pPr marL="229605" marR="0" lvl="0" indent="-229605" algn="l" defTabSz="609365"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dirty="0">
                <a:cs typeface="Arial" panose="020B0604020202020204" pitchFamily="34" charset="0"/>
              </a:rPr>
              <a:t>The SLS Core</a:t>
            </a:r>
            <a:r>
              <a:rPr lang="en-US" sz="1200" b="0" baseline="0" dirty="0">
                <a:cs typeface="Arial" panose="020B0604020202020204" pitchFamily="34" charset="0"/>
              </a:rPr>
              <a:t> Stage will be the tallest rocket stage ever flown. </a:t>
            </a:r>
            <a:r>
              <a:rPr lang="en-US" sz="1200" b="0" baseline="0" dirty="0"/>
              <a:t>When completed, the Core Stage will be 212 feet tall (64.6 m) and 27.6 ft. (8.4 m) in diameter.</a:t>
            </a:r>
            <a:endParaRPr lang="en-US" sz="1200" b="0" baseline="0" dirty="0">
              <a:cs typeface="Arial" panose="020B0604020202020204" pitchFamily="34" charset="0"/>
            </a:endParaRPr>
          </a:p>
          <a:p>
            <a:pPr marL="229605" marR="0" lvl="0" indent="-229605" algn="l" defTabSz="609365"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baseline="0" dirty="0"/>
              <a:t>It will weigh 2.3 million pounds when fueled</a:t>
            </a:r>
          </a:p>
          <a:p>
            <a:pPr marL="229605" indent="-229605">
              <a:buFont typeface="Arial" panose="020B0604020202020204" pitchFamily="34" charset="0"/>
              <a:buChar char="•"/>
            </a:pPr>
            <a:r>
              <a:rPr lang="en-US" sz="1200" dirty="0"/>
              <a:t>The liquid hydrogen tank measures more than 130 feet tall, comprises almost two-thirds of the core stage and holds 537,000 gallons of liquid hydrogen cooled to minus 423 degrees Fahrenheit.</a:t>
            </a:r>
            <a:endParaRPr lang="en-US" sz="1200" dirty="0">
              <a:cs typeface="Arial" panose="020B0604020202020204" pitchFamily="34" charset="0"/>
            </a:endParaRPr>
          </a:p>
          <a:p>
            <a:pPr marL="229605" indent="-229605">
              <a:buFont typeface="Arial" panose="020B0604020202020204" pitchFamily="34" charset="0"/>
              <a:buChar char="•"/>
            </a:pPr>
            <a:r>
              <a:rPr lang="en-US" sz="1200" b="0" baseline="0" dirty="0">
                <a:cs typeface="Arial" panose="020B0604020202020204" pitchFamily="34" charset="0"/>
              </a:rPr>
              <a:t>The Core Stage is being built by prime contractor Boeing at </a:t>
            </a:r>
            <a:r>
              <a:rPr lang="en-US" sz="1200" b="0" baseline="0" dirty="0" err="1">
                <a:cs typeface="Arial" panose="020B0604020202020204" pitchFamily="34" charset="0"/>
              </a:rPr>
              <a:t>Michoud</a:t>
            </a:r>
            <a:r>
              <a:rPr lang="en-US" sz="1200" b="0" baseline="0" dirty="0">
                <a:cs typeface="Arial" panose="020B0604020202020204" pitchFamily="34" charset="0"/>
              </a:rPr>
              <a:t> Assembly Facility outside New Orleans, LA, using state-of-the-art manufacturing tools, including the world’s largest friction-stir welding tool, the Vertical Assembly Center.</a:t>
            </a:r>
          </a:p>
          <a:p>
            <a:pPr marL="171450" lvl="0" indent="-171450">
              <a:buFont typeface="Arial" panose="020B0604020202020204" pitchFamily="34" charset="0"/>
              <a:buChar char="•"/>
            </a:pPr>
            <a:endParaRPr lang="en-US" sz="1200" b="1" dirty="0"/>
          </a:p>
          <a:p>
            <a:pPr lvl="0"/>
            <a:r>
              <a:rPr lang="en-US" sz="1200" b="1" dirty="0"/>
              <a:t>Hardware Status:</a:t>
            </a:r>
          </a:p>
          <a:p>
            <a:pPr marL="285750" marR="0" lvl="0" indent="-285750" algn="l" defTabSz="609365"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kern="1200" dirty="0">
                <a:solidFill>
                  <a:schemeClr val="tx1"/>
                </a:solidFill>
                <a:effectLst/>
              </a:rPr>
              <a:t>Structural work is complete on the engine section, LH tank, </a:t>
            </a:r>
            <a:r>
              <a:rPr lang="en-US" sz="1200" b="0" i="0" kern="1200" dirty="0" err="1">
                <a:solidFill>
                  <a:schemeClr val="tx1"/>
                </a:solidFill>
                <a:effectLst/>
              </a:rPr>
              <a:t>intertank</a:t>
            </a:r>
            <a:r>
              <a:rPr lang="en-US" sz="1200" b="0" i="0" kern="1200" dirty="0">
                <a:solidFill>
                  <a:schemeClr val="tx1"/>
                </a:solidFill>
                <a:effectLst/>
              </a:rPr>
              <a:t>, LOX tank and forward skirt for the 212-foot EM-1 core stage, and all are being outfitted with internal hardware and instrumentation for flight.</a:t>
            </a:r>
          </a:p>
          <a:p>
            <a:pPr marL="285750" lvl="0" indent="-285750">
              <a:buFont typeface="Arial" panose="020B0604020202020204" pitchFamily="34" charset="0"/>
              <a:buChar char="•"/>
            </a:pPr>
            <a:r>
              <a:rPr lang="en-US" sz="1200" dirty="0"/>
              <a:t>SITF-Q completed software testing as part of intertank functional tests in 2018, and forward skirt testing was recently completed to</a:t>
            </a:r>
            <a:r>
              <a:rPr lang="en-US" sz="1200" baseline="0" dirty="0"/>
              <a:t> demonstrate the flight computers and other avionics.</a:t>
            </a:r>
          </a:p>
          <a:p>
            <a:pPr marL="285750" lvl="0" indent="-285750">
              <a:buFont typeface="Arial" panose="020B0604020202020204" pitchFamily="34" charset="0"/>
              <a:buChar char="•"/>
            </a:pPr>
            <a:r>
              <a:rPr lang="en-US" sz="1200" dirty="0"/>
              <a:t>Core Stage Pathfinder built in 2017 and barged to Michoud to begin practice operations. Test moves with core stage GSE planned</a:t>
            </a:r>
            <a:r>
              <a:rPr lang="en-US" sz="1200" baseline="0" dirty="0"/>
              <a:t> for this year</a:t>
            </a:r>
            <a:r>
              <a:rPr lang="en-US" sz="1200" dirty="0"/>
              <a:t>.</a:t>
            </a:r>
          </a:p>
          <a:p>
            <a:pPr marL="285750" lvl="0" indent="-285750">
              <a:buFont typeface="Arial" panose="020B0604020202020204" pitchFamily="34" charset="0"/>
              <a:buChar char="•"/>
            </a:pPr>
            <a:r>
              <a:rPr lang="en-US" sz="1200" dirty="0"/>
              <a:t>B-2 test stand at Stennis Space Center continuing to get ready for core stage green run.</a:t>
            </a:r>
          </a:p>
          <a:p>
            <a:pPr marL="285750" lvl="0" indent="-285750">
              <a:buFont typeface="Arial" panose="020B0604020202020204" pitchFamily="34" charset="0"/>
              <a:buChar char="•"/>
            </a:pPr>
            <a:r>
              <a:rPr lang="en-US" sz="1200" dirty="0"/>
              <a:t>Ground support equipment in testing.</a:t>
            </a:r>
          </a:p>
          <a:p>
            <a:endParaRPr lang="en-US" sz="1100" b="0" dirty="0">
              <a:cs typeface="Arial" panose="020B0604020202020204" pitchFamily="34" charset="0"/>
            </a:endParaRPr>
          </a:p>
          <a:p>
            <a:endParaRPr lang="en-US" sz="1100" b="0" dirty="0">
              <a:cs typeface="Arial" panose="020B0604020202020204" pitchFamily="34" charset="0"/>
            </a:endParaRPr>
          </a:p>
          <a:p>
            <a:pPr marL="0" indent="0">
              <a:buFont typeface="Arial" panose="020B0604020202020204" pitchFamily="34" charset="0"/>
              <a:buNone/>
            </a:pPr>
            <a:endParaRPr lang="en-US" sz="1100" b="0" baseline="0" dirty="0"/>
          </a:p>
        </p:txBody>
      </p:sp>
      <p:sp>
        <p:nvSpPr>
          <p:cNvPr id="4" name="Slide Number Placeholder 3"/>
          <p:cNvSpPr>
            <a:spLocks noGrp="1"/>
          </p:cNvSpPr>
          <p:nvPr>
            <p:ph type="sldNum" sz="quarter" idx="10"/>
          </p:nvPr>
        </p:nvSpPr>
        <p:spPr/>
        <p:txBody>
          <a:bodyPr/>
          <a:lstStyle/>
          <a:p>
            <a:fld id="{406953A5-29E5-BC44-8932-1EFF91B36C2F}" type="slidenum">
              <a:rPr lang="en-US" smtClean="0"/>
              <a:pPr/>
              <a:t>11</a:t>
            </a:fld>
            <a:endParaRPr lang="en-US" dirty="0"/>
          </a:p>
        </p:txBody>
      </p:sp>
    </p:spTree>
    <p:extLst>
      <p:ext uri="{BB962C8B-B14F-4D97-AF65-F5344CB8AC3E}">
        <p14:creationId xmlns:p14="http://schemas.microsoft.com/office/powerpoint/2010/main" val="35272938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60538" y="244475"/>
            <a:ext cx="3235325" cy="1820863"/>
          </a:xfrm>
        </p:spPr>
      </p:sp>
      <p:sp>
        <p:nvSpPr>
          <p:cNvPr id="3" name="Notes Placeholder 2"/>
          <p:cNvSpPr>
            <a:spLocks noGrp="1"/>
          </p:cNvSpPr>
          <p:nvPr>
            <p:ph type="body" idx="1"/>
          </p:nvPr>
        </p:nvSpPr>
        <p:spPr>
          <a:xfrm>
            <a:off x="262760" y="2065338"/>
            <a:ext cx="6463862" cy="6764629"/>
          </a:xfrm>
        </p:spPr>
        <p:txBody>
          <a:bodyPr/>
          <a:lstStyle/>
          <a:p>
            <a:r>
              <a:rPr lang="en-US" sz="1200" b="1" dirty="0">
                <a:cs typeface="Arial" panose="020B0604020202020204" pitchFamily="34" charset="0"/>
              </a:rPr>
              <a:t>Large image:</a:t>
            </a:r>
          </a:p>
          <a:p>
            <a:r>
              <a:rPr lang="en-US" sz="1200" u="none" dirty="0"/>
              <a:t>Qualification Motor QM-2 </a:t>
            </a:r>
            <a:r>
              <a:rPr lang="en-US" sz="1200" dirty="0"/>
              <a:t>test in Promontory,</a:t>
            </a:r>
            <a:r>
              <a:rPr lang="en-US" sz="1200" baseline="0" dirty="0"/>
              <a:t> Utah at Northrop Grumman’s facility in June of 2016.</a:t>
            </a:r>
          </a:p>
          <a:p>
            <a:r>
              <a:rPr lang="en-US" sz="1200" b="1" dirty="0"/>
              <a:t>Inset image:</a:t>
            </a:r>
          </a:p>
          <a:p>
            <a:r>
              <a:rPr lang="en-US" sz="1200" dirty="0"/>
              <a:t>Booster production continues at prime contractor Northrop Grumman’s facilities, where technicians are applying photogrammetric markings on completed segments for the five-segment solid rocket booster motors for the first integrated mission of SLS and Orion.</a:t>
            </a:r>
          </a:p>
          <a:p>
            <a:endParaRPr lang="en-US" sz="1200" dirty="0">
              <a:cs typeface="Arial" panose="020B0604020202020204" pitchFamily="34" charset="0"/>
            </a:endParaRPr>
          </a:p>
          <a:p>
            <a:r>
              <a:rPr lang="en-US" sz="1200" b="1" u="none" kern="1200" dirty="0">
                <a:solidFill>
                  <a:schemeClr val="tx1"/>
                </a:solidFill>
                <a:effectLst/>
              </a:rPr>
              <a:t>Basics:</a:t>
            </a:r>
          </a:p>
          <a:p>
            <a:pPr marL="171450" lvl="0" indent="-171450">
              <a:buFont typeface="Arial" panose="020B0604020202020204" pitchFamily="34" charset="0"/>
              <a:buChar char="•"/>
            </a:pPr>
            <a:r>
              <a:rPr lang="en-US" sz="1200" kern="1200" dirty="0">
                <a:solidFill>
                  <a:schemeClr val="tx1"/>
                </a:solidFill>
                <a:effectLst/>
              </a:rPr>
              <a:t>- Each 177 feet or 17 stories tall – taller than the Statue of Liberty</a:t>
            </a:r>
          </a:p>
          <a:p>
            <a:pPr marL="171450" lvl="0" indent="-171450">
              <a:buFont typeface="Arial" panose="020B0604020202020204" pitchFamily="34" charset="0"/>
              <a:buChar char="•"/>
            </a:pPr>
            <a:r>
              <a:rPr lang="en-US" sz="1200" kern="1200" dirty="0">
                <a:solidFill>
                  <a:schemeClr val="tx1"/>
                </a:solidFill>
                <a:effectLst/>
              </a:rPr>
              <a:t>- Each is 12 feet in diameter.</a:t>
            </a:r>
          </a:p>
          <a:p>
            <a:pPr marL="171450" lvl="0" indent="-171450">
              <a:buFont typeface="Arial" panose="020B0604020202020204" pitchFamily="34" charset="0"/>
              <a:buChar char="•"/>
            </a:pPr>
            <a:r>
              <a:rPr lang="en-US" sz="1200" kern="1200" dirty="0">
                <a:solidFill>
                  <a:schemeClr val="tx1"/>
                </a:solidFill>
                <a:effectLst/>
              </a:rPr>
              <a:t>- Each booster burns through 1,385,000 pounds of propellant in two minutes – that’s an average of 5.5 tons of propellant every second.</a:t>
            </a:r>
          </a:p>
          <a:p>
            <a:pPr marL="171450" lvl="0" indent="-171450">
              <a:buFont typeface="Arial" panose="020B0604020202020204" pitchFamily="34" charset="0"/>
              <a:buChar char="•"/>
            </a:pPr>
            <a:r>
              <a:rPr lang="en-US" sz="1200" kern="1200" dirty="0">
                <a:solidFill>
                  <a:schemeClr val="tx1"/>
                </a:solidFill>
                <a:effectLst/>
              </a:rPr>
              <a:t>- Each booster’s thrust is greater than 14 four-engine Boeing 747s at full take-off power.</a:t>
            </a:r>
          </a:p>
          <a:p>
            <a:pPr marL="171450" lvl="0" indent="-171450">
              <a:buFont typeface="Arial" panose="020B0604020202020204" pitchFamily="34" charset="0"/>
              <a:buChar char="•"/>
            </a:pPr>
            <a:r>
              <a:rPr lang="en-US" sz="1200" kern="1200" dirty="0">
                <a:solidFill>
                  <a:schemeClr val="tx1"/>
                </a:solidFill>
                <a:effectLst/>
              </a:rPr>
              <a:t>- During flight, the temperature of the motor chamber gases reach more than 5,000°F – hot enough to boil steel!</a:t>
            </a:r>
          </a:p>
          <a:p>
            <a:r>
              <a:rPr lang="en-US" sz="1200" baseline="0" dirty="0"/>
              <a:t/>
            </a:r>
            <a:br>
              <a:rPr lang="en-US" sz="1200" baseline="0" dirty="0"/>
            </a:br>
            <a:r>
              <a:rPr lang="en-US" sz="1200" b="1" dirty="0">
                <a:cs typeface="Arial" panose="020B0604020202020204" pitchFamily="34" charset="0"/>
              </a:rPr>
              <a:t>Hardware</a:t>
            </a:r>
            <a:r>
              <a:rPr lang="en-US" sz="1200" b="1" baseline="0" dirty="0">
                <a:cs typeface="Arial" panose="020B0604020202020204" pitchFamily="34" charset="0"/>
              </a:rPr>
              <a:t> </a:t>
            </a:r>
            <a:r>
              <a:rPr lang="en-US" sz="1200" b="1" dirty="0">
                <a:cs typeface="Arial" panose="020B0604020202020204" pitchFamily="34" charset="0"/>
              </a:rPr>
              <a:t>Status:</a:t>
            </a:r>
          </a:p>
          <a:p>
            <a:pPr marL="285750" lvl="0" indent="-285750">
              <a:buFont typeface="Arial" panose="020B0604020202020204" pitchFamily="34" charset="0"/>
              <a:buChar char="•"/>
            </a:pPr>
            <a:r>
              <a:rPr lang="en-US" sz="1200" kern="1200" dirty="0">
                <a:solidFill>
                  <a:schemeClr val="tx1"/>
                </a:solidFill>
                <a:effectLst/>
              </a:rPr>
              <a:t>Two full-scale static hot-fire tests have been conducted and are paving the way for qualification.</a:t>
            </a:r>
          </a:p>
          <a:p>
            <a:pPr marL="517525" lvl="1" indent="-285750">
              <a:buFont typeface="Arial" panose="020B0604020202020204" pitchFamily="34" charset="0"/>
              <a:buChar char="•"/>
            </a:pPr>
            <a:r>
              <a:rPr lang="en-US" sz="1200" kern="1200" dirty="0">
                <a:solidFill>
                  <a:schemeClr val="tx1"/>
                </a:solidFill>
                <a:effectLst/>
              </a:rPr>
              <a:t>The first test (March 2015) tested the propellant at a temperature of about 90 degrees.</a:t>
            </a:r>
          </a:p>
          <a:p>
            <a:pPr marL="517525" lvl="1" indent="-285750">
              <a:buFont typeface="Arial" panose="020B0604020202020204" pitchFamily="34" charset="0"/>
              <a:buChar char="•"/>
            </a:pPr>
            <a:r>
              <a:rPr lang="en-US" sz="1200" kern="1200" dirty="0">
                <a:solidFill>
                  <a:schemeClr val="tx1"/>
                </a:solidFill>
                <a:effectLst/>
              </a:rPr>
              <a:t>The second test (June 2016) tested the propellant at about 40 degrees </a:t>
            </a:r>
          </a:p>
          <a:p>
            <a:pPr marL="285750" indent="-285750">
              <a:buFont typeface="Arial" panose="020B0604020202020204" pitchFamily="34" charset="0"/>
              <a:buChar char="•"/>
            </a:pPr>
            <a:r>
              <a:rPr lang="en-US" sz="1200" dirty="0"/>
              <a:t>At Northrop</a:t>
            </a:r>
            <a:r>
              <a:rPr lang="en-US" sz="1200" baseline="0" dirty="0"/>
              <a:t> Grumman </a:t>
            </a:r>
            <a:r>
              <a:rPr lang="en-US" sz="1200" dirty="0"/>
              <a:t>in Utah, all 10 EM-1 motor segments have been cast with propellant and several are completely painted, finished and are awaiting shipment to Kennedy Space Center. </a:t>
            </a:r>
          </a:p>
          <a:p>
            <a:pPr marL="285750" lvl="0" indent="-285750">
              <a:buFont typeface="Arial" panose="020B0604020202020204" pitchFamily="34" charset="0"/>
              <a:buChar char="•"/>
            </a:pPr>
            <a:r>
              <a:rPr lang="en-US" sz="1200" kern="1200" dirty="0">
                <a:solidFill>
                  <a:schemeClr val="tx1"/>
                </a:solidFill>
                <a:effectLst/>
              </a:rPr>
              <a:t>Both nozzles are finished at Northrop Grumman facilities in UT.</a:t>
            </a:r>
          </a:p>
          <a:p>
            <a:pPr marL="285750" lvl="0" indent="-285750">
              <a:buFont typeface="Arial" panose="020B0604020202020204" pitchFamily="34" charset="0"/>
              <a:buChar char="•"/>
            </a:pPr>
            <a:r>
              <a:rPr lang="en-US" sz="1200" kern="1200" dirty="0">
                <a:solidFill>
                  <a:schemeClr val="tx1"/>
                </a:solidFill>
                <a:effectLst/>
              </a:rPr>
              <a:t>At Kennedy, the forward and aft skirts are being refurbished and outfitted for flight. TVC</a:t>
            </a:r>
            <a:r>
              <a:rPr lang="en-US" sz="1200" kern="1200" baseline="0" dirty="0">
                <a:solidFill>
                  <a:schemeClr val="tx1"/>
                </a:solidFill>
                <a:effectLst/>
              </a:rPr>
              <a:t> has been installed in the left-hand aft skirt and teams recently completed a hot fire test on an aft skirt pathfinder in preparation for final assembly and checkout.</a:t>
            </a:r>
          </a:p>
          <a:p>
            <a:pPr marL="285750" lvl="0" indent="-285750">
              <a:buFont typeface="Arial" panose="020B0604020202020204" pitchFamily="34" charset="0"/>
              <a:buChar char="•"/>
            </a:pPr>
            <a:r>
              <a:rPr lang="en-US" sz="1200" kern="1200" dirty="0">
                <a:solidFill>
                  <a:schemeClr val="tx1"/>
                </a:solidFill>
                <a:effectLst/>
              </a:rPr>
              <a:t>Upper and lower TVC</a:t>
            </a:r>
            <a:r>
              <a:rPr lang="en-US" sz="1200" kern="1200" baseline="0" dirty="0">
                <a:solidFill>
                  <a:schemeClr val="tx1"/>
                </a:solidFill>
                <a:effectLst/>
              </a:rPr>
              <a:t> frames have been installed in the right-hand aft skirt. </a:t>
            </a:r>
          </a:p>
          <a:p>
            <a:pPr marL="285750" lvl="0" indent="-285750">
              <a:buFont typeface="Arial" panose="020B0604020202020204" pitchFamily="34" charset="0"/>
              <a:buChar char="•"/>
            </a:pPr>
            <a:r>
              <a:rPr lang="en-US" sz="1200" kern="1200" baseline="0" dirty="0">
                <a:solidFill>
                  <a:schemeClr val="tx1"/>
                </a:solidFill>
                <a:effectLst/>
              </a:rPr>
              <a:t>Booster separation motors are currently being installed on the left-hand aft skirt.</a:t>
            </a:r>
            <a:endParaRPr lang="en-US" sz="1200" kern="1200" dirty="0">
              <a:solidFill>
                <a:schemeClr val="tx1"/>
              </a:solidFill>
              <a:effectLst/>
            </a:endParaRPr>
          </a:p>
          <a:p>
            <a:pPr marL="285750" lvl="0" indent="-285750">
              <a:buFont typeface="Arial" panose="020B0604020202020204" pitchFamily="34" charset="0"/>
              <a:buChar char="•"/>
            </a:pPr>
            <a:r>
              <a:rPr lang="en-US" sz="1200" kern="1200" dirty="0">
                <a:solidFill>
                  <a:schemeClr val="tx1"/>
                </a:solidFill>
                <a:effectLst/>
              </a:rPr>
              <a:t>At Marshall, the avionics recently finished qualification testing and will be tested with vehicle avionics later this year.</a:t>
            </a:r>
          </a:p>
          <a:p>
            <a:pPr marL="285750" lvl="0" indent="-285750">
              <a:buFont typeface="Arial" panose="020B0604020202020204" pitchFamily="34" charset="0"/>
              <a:buChar char="•"/>
            </a:pPr>
            <a:r>
              <a:rPr lang="en-US" sz="1200" kern="1200" dirty="0">
                <a:solidFill>
                  <a:schemeClr val="tx1"/>
                </a:solidFill>
                <a:effectLst/>
              </a:rPr>
              <a:t>Booster segments are now being cast for EM-2</a:t>
            </a:r>
          </a:p>
        </p:txBody>
      </p:sp>
      <p:sp>
        <p:nvSpPr>
          <p:cNvPr id="4" name="Slide Number Placeholder 3"/>
          <p:cNvSpPr>
            <a:spLocks noGrp="1"/>
          </p:cNvSpPr>
          <p:nvPr>
            <p:ph type="sldNum" sz="quarter" idx="10"/>
          </p:nvPr>
        </p:nvSpPr>
        <p:spPr/>
        <p:txBody>
          <a:bodyPr/>
          <a:lstStyle/>
          <a:p>
            <a:fld id="{406953A5-29E5-BC44-8932-1EFF91B36C2F}" type="slidenum">
              <a:rPr lang="en-US" smtClean="0"/>
              <a:pPr/>
              <a:t>12</a:t>
            </a:fld>
            <a:endParaRPr lang="en-US" dirty="0"/>
          </a:p>
        </p:txBody>
      </p:sp>
    </p:spTree>
    <p:extLst>
      <p:ext uri="{BB962C8B-B14F-4D97-AF65-F5344CB8AC3E}">
        <p14:creationId xmlns:p14="http://schemas.microsoft.com/office/powerpoint/2010/main" val="26731402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17675" y="352425"/>
            <a:ext cx="3575050" cy="2011363"/>
          </a:xfrm>
        </p:spPr>
      </p:sp>
      <p:sp>
        <p:nvSpPr>
          <p:cNvPr id="3" name="Notes Placeholder 2"/>
          <p:cNvSpPr>
            <a:spLocks noGrp="1"/>
          </p:cNvSpPr>
          <p:nvPr>
            <p:ph type="body" idx="1"/>
          </p:nvPr>
        </p:nvSpPr>
        <p:spPr>
          <a:xfrm>
            <a:off x="430925" y="2469931"/>
            <a:ext cx="6358758" cy="6526924"/>
          </a:xfrm>
        </p:spPr>
        <p:txBody>
          <a:bodyPr/>
          <a:lstStyle/>
          <a:p>
            <a:r>
              <a:rPr lang="en-US" sz="1200" b="1" baseline="0" dirty="0"/>
              <a:t>Top Inset Image: </a:t>
            </a:r>
            <a:r>
              <a:rPr lang="en-US" sz="1200" b="0" baseline="0" dirty="0"/>
              <a:t>EM-1 engines in processing</a:t>
            </a:r>
          </a:p>
          <a:p>
            <a:r>
              <a:rPr lang="en-US" sz="1200" b="1" baseline="0" dirty="0"/>
              <a:t>Bottom inset image: </a:t>
            </a:r>
            <a:r>
              <a:rPr lang="en-US" sz="1200" b="0" baseline="0" dirty="0"/>
              <a:t>Development test engine with 3-D printed Pogo accumulator</a:t>
            </a:r>
          </a:p>
          <a:p>
            <a:pPr marL="0" marR="0" lvl="0" indent="0" algn="l" defTabSz="609365" rtl="0" eaLnBrk="1" fontAlgn="auto" latinLnBrk="0" hangingPunct="1">
              <a:lnSpc>
                <a:spcPct val="100000"/>
              </a:lnSpc>
              <a:spcBef>
                <a:spcPts val="0"/>
              </a:spcBef>
              <a:spcAft>
                <a:spcPts val="0"/>
              </a:spcAft>
              <a:buClrTx/>
              <a:buSzTx/>
              <a:buFontTx/>
              <a:buNone/>
              <a:tabLst/>
              <a:defRPr/>
            </a:pPr>
            <a:r>
              <a:rPr lang="en-US" sz="1200" b="1" dirty="0"/>
              <a:t>Right </a:t>
            </a:r>
            <a:r>
              <a:rPr lang="en-US" sz="1200" b="1" baseline="0" dirty="0"/>
              <a:t>Image: </a:t>
            </a:r>
            <a:r>
              <a:rPr lang="en-US" sz="1200" b="0" dirty="0"/>
              <a:t>RS-25 testing at SSC</a:t>
            </a:r>
          </a:p>
          <a:p>
            <a:endParaRPr lang="en-US" sz="1200" b="1" baseline="0" dirty="0"/>
          </a:p>
          <a:p>
            <a:r>
              <a:rPr lang="en-US" sz="1200" b="1" baseline="0" dirty="0"/>
              <a:t>Basics: </a:t>
            </a:r>
          </a:p>
          <a:p>
            <a:pPr marL="285750" indent="-285750">
              <a:buFont typeface="Arial" panose="020B0604020202020204" pitchFamily="34" charset="0"/>
              <a:buChar char="•"/>
            </a:pPr>
            <a:r>
              <a:rPr lang="en-US" sz="1200" b="0" baseline="0" dirty="0"/>
              <a:t>4 RS-25 engines vs 3 for shuttle, 109% thrust vs 104.5%, new controller and software and nozzle insulation, more than 500,000 </a:t>
            </a:r>
            <a:r>
              <a:rPr lang="en-US" sz="1200" b="0" baseline="0" dirty="0" err="1"/>
              <a:t>lb</a:t>
            </a:r>
            <a:r>
              <a:rPr lang="en-US" sz="1200" b="0" baseline="0" dirty="0"/>
              <a:t> thrust each, more than 1 million seconds total ground and flight time.</a:t>
            </a:r>
          </a:p>
          <a:p>
            <a:pPr marL="171450" indent="-171450">
              <a:buFont typeface="Arial" panose="020B0604020202020204" pitchFamily="34" charset="0"/>
              <a:buChar char="•"/>
            </a:pPr>
            <a:r>
              <a:rPr lang="en-US" sz="1200" b="0" baseline="0" dirty="0"/>
              <a:t>Program starts with 14 flown engines and 2 new serial number engines built from spares.</a:t>
            </a:r>
          </a:p>
          <a:p>
            <a:pPr marL="171450" indent="-171450">
              <a:buFont typeface="Arial" panose="020B0604020202020204" pitchFamily="34" charset="0"/>
              <a:buChar char="•"/>
            </a:pPr>
            <a:endParaRPr lang="en-US" sz="1200" b="0" baseline="0" dirty="0"/>
          </a:p>
          <a:p>
            <a:pPr marL="0" indent="0">
              <a:buFont typeface="Arial" panose="020B0604020202020204" pitchFamily="34" charset="0"/>
              <a:buNone/>
            </a:pPr>
            <a:r>
              <a:rPr lang="en-US" sz="1200" b="1" baseline="0" dirty="0"/>
              <a:t>Hardware Status:</a:t>
            </a:r>
          </a:p>
          <a:p>
            <a:pPr marL="171450" marR="0" lvl="0" indent="-171450" algn="l" defTabSz="609365"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baseline="0" dirty="0"/>
              <a:t>P</a:t>
            </a:r>
            <a:r>
              <a:rPr lang="en-US" sz="1200" b="0" dirty="0"/>
              <a:t>rogram has been hot-fire testing the RS-25 engines since 2015 to ensure the engines can perform under the different SLS pre-launch conditions, higher heating environment, and flight thrust profiles, and also to qualify the new EM-1 controllers.  More than 20 </a:t>
            </a:r>
            <a:r>
              <a:rPr lang="en-US" sz="1200" b="0" baseline="0" dirty="0"/>
              <a:t>tests, more than 10,000 seconds </a:t>
            </a:r>
            <a:r>
              <a:rPr lang="en-US" sz="1200" b="0" baseline="0" dirty="0" err="1"/>
              <a:t>hotfire</a:t>
            </a:r>
            <a:r>
              <a:rPr lang="en-US" sz="1200" b="0" baseline="0" dirty="0"/>
              <a:t> time.</a:t>
            </a:r>
          </a:p>
          <a:p>
            <a:pPr marL="171450" indent="-171450">
              <a:buFont typeface="Arial" panose="020B0604020202020204" pitchFamily="34" charset="0"/>
              <a:buChar char="•"/>
            </a:pPr>
            <a:r>
              <a:rPr lang="en-US" sz="1200" b="0" baseline="0" dirty="0"/>
              <a:t>All 4 EM-1 engines processing complete. All 4 EM-1 controllers and all 4 EM-2 controllers green run tested. </a:t>
            </a:r>
          </a:p>
          <a:p>
            <a:pPr marL="171450" indent="-171450">
              <a:buFont typeface="Arial" panose="020B0604020202020204" pitchFamily="34" charset="0"/>
              <a:buChar char="•"/>
            </a:pPr>
            <a:r>
              <a:rPr lang="en-US" sz="1200" b="0" dirty="0">
                <a:cs typeface="Arial" panose="020B0604020202020204" pitchFamily="34" charset="0"/>
              </a:rPr>
              <a:t>Most recent test (2/21/18) took the RS-25 to 113% thrust,</a:t>
            </a:r>
            <a:r>
              <a:rPr lang="en-US" sz="1200" b="0" baseline="0" dirty="0">
                <a:cs typeface="Arial" panose="020B0604020202020204" pitchFamily="34" charset="0"/>
              </a:rPr>
              <a:t> the highest ever, and it continued to function nominally (with no issues).</a:t>
            </a:r>
            <a:endParaRPr lang="en-US" sz="1200" b="0" dirty="0"/>
          </a:p>
          <a:p>
            <a:pPr marL="171432" indent="-171432">
              <a:buFont typeface="Arial" panose="020B0604020202020204" pitchFamily="34" charset="0"/>
              <a:buChar char="•"/>
            </a:pPr>
            <a:r>
              <a:rPr lang="en-US" sz="1200" b="0" dirty="0"/>
              <a:t>Concurrent work is under way on developing a new more affordable, expendable variant of the RS-25 that costs at least 30 percent less and operates at 111% (521,000</a:t>
            </a:r>
            <a:r>
              <a:rPr lang="en-US" sz="1200" b="0" baseline="0" dirty="0"/>
              <a:t> </a:t>
            </a:r>
            <a:r>
              <a:rPr lang="en-US" sz="1200" b="0" baseline="0" dirty="0" err="1"/>
              <a:t>lb</a:t>
            </a:r>
            <a:r>
              <a:rPr lang="en-US" sz="1200" b="0" baseline="0" dirty="0"/>
              <a:t>) thrust. </a:t>
            </a:r>
            <a:r>
              <a:rPr lang="en-US" sz="1200" b="0" dirty="0"/>
              <a:t>It incorporates new materials and new manufacturing processes, as well as new technology like 3D printing. First test was early 2018 of a 3D printed pogo accumulator on a ground</a:t>
            </a:r>
            <a:r>
              <a:rPr lang="en-US" sz="1200" b="0" baseline="0" dirty="0"/>
              <a:t> test engine.\</a:t>
            </a:r>
          </a:p>
          <a:p>
            <a:pPr marL="171432" indent="-171432">
              <a:buFont typeface="Arial" panose="020B0604020202020204" pitchFamily="34" charset="0"/>
              <a:buChar char="•"/>
            </a:pPr>
            <a:r>
              <a:rPr lang="en-US" sz="1200" b="0" baseline="0" dirty="0"/>
              <a:t>New test series to begin in August that will include the pogo accumulator plus </a:t>
            </a:r>
            <a:r>
              <a:rPr lang="en-US" sz="1200" b="0" u="none" baseline="0" dirty="0"/>
              <a:t>a new HIP (Hot Isostatic Pressure) – Bonded main combustion chamber that reduces production time and cost.</a:t>
            </a:r>
            <a:endParaRPr lang="en-US" sz="1200" b="0" u="none" dirty="0"/>
          </a:p>
          <a:p>
            <a:pPr marL="171432" indent="-171432">
              <a:buFont typeface="Arial" panose="020B0604020202020204" pitchFamily="34" charset="0"/>
              <a:buChar char="•"/>
            </a:pPr>
            <a:endParaRPr lang="en-US" sz="1200" b="0" dirty="0"/>
          </a:p>
        </p:txBody>
      </p:sp>
      <p:sp>
        <p:nvSpPr>
          <p:cNvPr id="4" name="Slide Number Placeholder 3"/>
          <p:cNvSpPr>
            <a:spLocks noGrp="1"/>
          </p:cNvSpPr>
          <p:nvPr>
            <p:ph type="sldNum" sz="quarter" idx="10"/>
          </p:nvPr>
        </p:nvSpPr>
        <p:spPr/>
        <p:txBody>
          <a:bodyPr/>
          <a:lstStyle/>
          <a:p>
            <a:fld id="{406953A5-29E5-BC44-8932-1EFF91B36C2F}" type="slidenum">
              <a:rPr lang="en-US" smtClean="0"/>
              <a:pPr/>
              <a:t>13</a:t>
            </a:fld>
            <a:endParaRPr lang="en-US" dirty="0"/>
          </a:p>
        </p:txBody>
      </p:sp>
    </p:spTree>
    <p:extLst>
      <p:ext uri="{BB962C8B-B14F-4D97-AF65-F5344CB8AC3E}">
        <p14:creationId xmlns:p14="http://schemas.microsoft.com/office/powerpoint/2010/main" val="36949503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879600" y="300038"/>
            <a:ext cx="3251200" cy="1828800"/>
          </a:xfrm>
        </p:spPr>
      </p:sp>
      <p:sp>
        <p:nvSpPr>
          <p:cNvPr id="3" name="Notes Placeholder 2"/>
          <p:cNvSpPr>
            <a:spLocks noGrp="1"/>
          </p:cNvSpPr>
          <p:nvPr>
            <p:ph type="body" idx="1"/>
          </p:nvPr>
        </p:nvSpPr>
        <p:spPr>
          <a:xfrm>
            <a:off x="399393" y="2312407"/>
            <a:ext cx="6432331" cy="7105501"/>
          </a:xfrm>
        </p:spPr>
        <p:txBody>
          <a:bodyPr/>
          <a:lstStyle/>
          <a:p>
            <a:pPr marL="0" indent="0">
              <a:buFont typeface="Arial" panose="020B0604020202020204" pitchFamily="34" charset="0"/>
              <a:buNone/>
            </a:pPr>
            <a:r>
              <a:rPr lang="en-US" sz="1200" b="1" baseline="0" dirty="0"/>
              <a:t>Left Image:</a:t>
            </a:r>
            <a:endParaRPr lang="en-US" sz="1200" b="0" baseline="0" dirty="0"/>
          </a:p>
          <a:p>
            <a:pPr marL="0" indent="0">
              <a:buFont typeface="Arial" panose="020B0604020202020204" pitchFamily="34" charset="0"/>
              <a:buNone/>
            </a:pPr>
            <a:r>
              <a:rPr lang="en-US" sz="1200" b="0" baseline="0" dirty="0"/>
              <a:t>Launch Vehicle Stage Adapter after application of foam insulation (thermal protection system) being transported to its final stop at Marshall where it will be outfitted for flight.</a:t>
            </a:r>
          </a:p>
          <a:p>
            <a:pPr marL="0" indent="0">
              <a:buFont typeface="Arial" panose="020B0604020202020204" pitchFamily="34" charset="0"/>
              <a:buNone/>
            </a:pPr>
            <a:r>
              <a:rPr lang="en-US" sz="1200" b="1" baseline="0" dirty="0"/>
              <a:t>Top Right Image:</a:t>
            </a:r>
          </a:p>
          <a:p>
            <a:pPr marL="0" indent="0">
              <a:buFont typeface="Arial" panose="020B0604020202020204" pitchFamily="34" charset="0"/>
              <a:buNone/>
            </a:pPr>
            <a:r>
              <a:rPr lang="en-US" sz="1200" b="0" baseline="0" dirty="0"/>
              <a:t>Interim Cryogenic Propulsion System at Kennedy Space Center for EM-1 integration</a:t>
            </a:r>
          </a:p>
          <a:p>
            <a:pPr marL="0" indent="0">
              <a:buFont typeface="Arial" panose="020B0604020202020204" pitchFamily="34" charset="0"/>
              <a:buNone/>
            </a:pPr>
            <a:r>
              <a:rPr lang="en-US" sz="1200" b="1" baseline="0" dirty="0"/>
              <a:t>Bottom Right Image:</a:t>
            </a:r>
          </a:p>
          <a:p>
            <a:pPr marL="0" indent="0">
              <a:buFont typeface="Arial" panose="020B0604020202020204" pitchFamily="34" charset="0"/>
              <a:buNone/>
            </a:pPr>
            <a:r>
              <a:rPr lang="en-US" sz="1200" b="0" baseline="0" dirty="0"/>
              <a:t>Orion Stage Adapter at MSFC ready for shipment to KSC for EM-1 integration.</a:t>
            </a:r>
            <a:endParaRPr lang="en-US" sz="1200" baseline="0" dirty="0"/>
          </a:p>
          <a:p>
            <a:pPr lvl="0"/>
            <a:endParaRPr lang="en-US" sz="1200" b="1" kern="1200" dirty="0">
              <a:solidFill>
                <a:schemeClr val="tx1"/>
              </a:solidFill>
              <a:effectLst/>
            </a:endParaRPr>
          </a:p>
          <a:p>
            <a:pPr lvl="0"/>
            <a:r>
              <a:rPr lang="en-US" sz="1200" b="1" kern="1200" dirty="0">
                <a:solidFill>
                  <a:schemeClr val="tx1"/>
                </a:solidFill>
                <a:effectLst/>
              </a:rPr>
              <a:t>Basics:</a:t>
            </a:r>
          </a:p>
          <a:p>
            <a:r>
              <a:rPr lang="en-US" sz="1200" u="sng" kern="1200" dirty="0">
                <a:solidFill>
                  <a:schemeClr val="tx1"/>
                </a:solidFill>
                <a:effectLst/>
              </a:rPr>
              <a:t>ICPS: </a:t>
            </a:r>
            <a:endParaRPr lang="en-US" sz="1200" kern="1200" dirty="0">
              <a:solidFill>
                <a:schemeClr val="tx1"/>
              </a:solidFill>
              <a:effectLst/>
            </a:endParaRPr>
          </a:p>
          <a:p>
            <a:pPr lvl="0"/>
            <a:r>
              <a:rPr lang="en-US" sz="1200" kern="1200" dirty="0">
                <a:solidFill>
                  <a:schemeClr val="tx1"/>
                </a:solidFill>
                <a:effectLst/>
              </a:rPr>
              <a:t>Built by Boeing/ULA</a:t>
            </a:r>
          </a:p>
          <a:p>
            <a:pPr lvl="0"/>
            <a:r>
              <a:rPr lang="en-US" sz="1200" kern="1200" dirty="0">
                <a:solidFill>
                  <a:schemeClr val="tx1"/>
                </a:solidFill>
                <a:effectLst/>
              </a:rPr>
              <a:t>Modified Delta Cryogenic Second Stage by lengthening LH2 tank, adding hydrazine bottles for attitude control and minor avionics changes</a:t>
            </a:r>
          </a:p>
          <a:p>
            <a:pPr lvl="0"/>
            <a:r>
              <a:rPr lang="en-US" sz="1200" kern="1200" dirty="0">
                <a:solidFill>
                  <a:schemeClr val="tx1"/>
                </a:solidFill>
                <a:effectLst/>
              </a:rPr>
              <a:t>42’ tall x 16’ wide</a:t>
            </a:r>
          </a:p>
          <a:p>
            <a:pPr lvl="0"/>
            <a:r>
              <a:rPr lang="en-US" sz="1200" kern="1200" dirty="0">
                <a:solidFill>
                  <a:schemeClr val="tx1"/>
                </a:solidFill>
                <a:effectLst/>
              </a:rPr>
              <a:t>Powered by one AR RL-10B-2 engine</a:t>
            </a:r>
          </a:p>
          <a:p>
            <a:pPr lvl="0"/>
            <a:r>
              <a:rPr lang="en-US" sz="1200" kern="1200" dirty="0">
                <a:solidFill>
                  <a:schemeClr val="tx1"/>
                </a:solidFill>
                <a:effectLst/>
              </a:rPr>
              <a:t>24,750 </a:t>
            </a:r>
            <a:r>
              <a:rPr lang="en-US" sz="1200" kern="1200" dirty="0" err="1">
                <a:solidFill>
                  <a:schemeClr val="tx1"/>
                </a:solidFill>
                <a:effectLst/>
              </a:rPr>
              <a:t>lbs</a:t>
            </a:r>
            <a:r>
              <a:rPr lang="en-US" sz="1200" kern="1200" dirty="0">
                <a:solidFill>
                  <a:schemeClr val="tx1"/>
                </a:solidFill>
                <a:effectLst/>
              </a:rPr>
              <a:t> thrust</a:t>
            </a:r>
          </a:p>
          <a:p>
            <a:pPr lvl="0"/>
            <a:r>
              <a:rPr lang="en-US" sz="1200" kern="1200" dirty="0">
                <a:solidFill>
                  <a:schemeClr val="tx1"/>
                </a:solidFill>
                <a:effectLst/>
              </a:rPr>
              <a:t>Operates about 700 seconds</a:t>
            </a:r>
          </a:p>
          <a:p>
            <a:pPr lvl="0"/>
            <a:r>
              <a:rPr lang="en-US" sz="1200" kern="1200" dirty="0">
                <a:solidFill>
                  <a:schemeClr val="tx1"/>
                </a:solidFill>
                <a:effectLst/>
              </a:rPr>
              <a:t>Provides TLI burn for Orion</a:t>
            </a:r>
          </a:p>
          <a:p>
            <a:r>
              <a:rPr lang="en-US" sz="1200" u="sng" kern="1200" dirty="0">
                <a:solidFill>
                  <a:schemeClr val="tx1"/>
                </a:solidFill>
                <a:effectLst/>
              </a:rPr>
              <a:t>LVSA:</a:t>
            </a:r>
            <a:endParaRPr lang="en-US" sz="1200" kern="1200" dirty="0">
              <a:solidFill>
                <a:schemeClr val="tx1"/>
              </a:solidFill>
              <a:effectLst/>
            </a:endParaRPr>
          </a:p>
          <a:p>
            <a:pPr lvl="0"/>
            <a:r>
              <a:rPr lang="en-US" sz="1200" kern="1200" dirty="0">
                <a:solidFill>
                  <a:schemeClr val="tx1"/>
                </a:solidFill>
                <a:effectLst/>
              </a:rPr>
              <a:t>Connects core and upper stages</a:t>
            </a:r>
          </a:p>
          <a:p>
            <a:pPr lvl="0"/>
            <a:r>
              <a:rPr lang="en-US" sz="1200" kern="1200" dirty="0">
                <a:solidFill>
                  <a:schemeClr val="tx1"/>
                </a:solidFill>
                <a:effectLst/>
              </a:rPr>
              <a:t>27.5’ long and 27.5’ wide at base, tapers to 5 m at top </a:t>
            </a:r>
          </a:p>
          <a:p>
            <a:pPr lvl="0"/>
            <a:r>
              <a:rPr lang="en-US" sz="1200" kern="1200" dirty="0">
                <a:solidFill>
                  <a:schemeClr val="tx1"/>
                </a:solidFill>
                <a:effectLst/>
              </a:rPr>
              <a:t>Friction-stir welded lightweight aluminum alloy</a:t>
            </a:r>
          </a:p>
          <a:p>
            <a:r>
              <a:rPr lang="en-US" sz="1200" u="sng" kern="1200" dirty="0">
                <a:solidFill>
                  <a:schemeClr val="tx1"/>
                </a:solidFill>
                <a:effectLst/>
              </a:rPr>
              <a:t>OSA:</a:t>
            </a:r>
            <a:endParaRPr lang="en-US" sz="1200" kern="1200" dirty="0">
              <a:solidFill>
                <a:schemeClr val="tx1"/>
              </a:solidFill>
              <a:effectLst/>
            </a:endParaRPr>
          </a:p>
          <a:p>
            <a:pPr lvl="0"/>
            <a:r>
              <a:rPr lang="en-US" sz="1200" kern="1200" dirty="0">
                <a:solidFill>
                  <a:schemeClr val="tx1"/>
                </a:solidFill>
                <a:effectLst/>
              </a:rPr>
              <a:t>Connects ICPS and Orion</a:t>
            </a:r>
          </a:p>
          <a:p>
            <a:pPr lvl="0"/>
            <a:r>
              <a:rPr lang="en-US" sz="1200" kern="1200" dirty="0">
                <a:solidFill>
                  <a:schemeClr val="tx1"/>
                </a:solidFill>
                <a:effectLst/>
              </a:rPr>
              <a:t>5’ high, ~18’  diameter</a:t>
            </a:r>
          </a:p>
          <a:p>
            <a:pPr lvl="0"/>
            <a:r>
              <a:rPr lang="en-US" sz="1200" kern="1200" dirty="0">
                <a:solidFill>
                  <a:schemeClr val="tx1"/>
                </a:solidFill>
                <a:effectLst/>
              </a:rPr>
              <a:t>Holds 13 </a:t>
            </a:r>
            <a:r>
              <a:rPr lang="en-US" sz="1200" kern="1200" dirty="0" err="1">
                <a:solidFill>
                  <a:schemeClr val="tx1"/>
                </a:solidFill>
                <a:effectLst/>
              </a:rPr>
              <a:t>cubesats</a:t>
            </a:r>
            <a:r>
              <a:rPr lang="en-US" sz="1200" kern="1200" dirty="0">
                <a:solidFill>
                  <a:schemeClr val="tx1"/>
                </a:solidFill>
                <a:effectLst/>
              </a:rPr>
              <a:t> for EM-1</a:t>
            </a:r>
          </a:p>
          <a:p>
            <a:pPr lvl="0"/>
            <a:endParaRPr lang="en-US" sz="1200" b="1" kern="1200" dirty="0">
              <a:solidFill>
                <a:schemeClr val="tx1"/>
              </a:solidFill>
              <a:effectLst/>
            </a:endParaRPr>
          </a:p>
          <a:p>
            <a:pPr lvl="0"/>
            <a:r>
              <a:rPr lang="en-US" sz="1200" b="1" kern="1200" dirty="0">
                <a:solidFill>
                  <a:schemeClr val="tx1"/>
                </a:solidFill>
                <a:effectLst/>
              </a:rPr>
              <a:t>Hardware</a:t>
            </a:r>
            <a:r>
              <a:rPr lang="en-US" sz="1200" b="1" kern="1200" baseline="0" dirty="0">
                <a:solidFill>
                  <a:schemeClr val="tx1"/>
                </a:solidFill>
                <a:effectLst/>
              </a:rPr>
              <a:t> Status</a:t>
            </a:r>
            <a:r>
              <a:rPr lang="en-US" sz="1200" b="1" kern="1200" dirty="0">
                <a:solidFill>
                  <a:schemeClr val="tx1"/>
                </a:solidFill>
                <a:effectLst/>
              </a:rPr>
              <a:t>:</a:t>
            </a:r>
          </a:p>
          <a:p>
            <a:pPr marL="171450" lvl="0" indent="-171450">
              <a:buFont typeface="Arial" panose="020B0604020202020204" pitchFamily="34" charset="0"/>
              <a:buChar char="•"/>
            </a:pPr>
            <a:r>
              <a:rPr lang="en-US" sz="1200" kern="1200" dirty="0">
                <a:solidFill>
                  <a:schemeClr val="tx1"/>
                </a:solidFill>
                <a:effectLst/>
              </a:rPr>
              <a:t>ICPS and OSA finished and shipped to EGS in 2017 and 2018</a:t>
            </a:r>
          </a:p>
          <a:p>
            <a:pPr marL="171450" lvl="0" indent="-171450">
              <a:buFont typeface="Arial" panose="020B0604020202020204" pitchFamily="34" charset="0"/>
              <a:buChar char="•"/>
            </a:pPr>
            <a:r>
              <a:rPr lang="en-US" sz="1200" kern="1200" dirty="0">
                <a:solidFill>
                  <a:schemeClr val="tx1"/>
                </a:solidFill>
                <a:effectLst/>
              </a:rPr>
              <a:t>ICPS will remain in Space Station Processing Facility until needed for stacking</a:t>
            </a:r>
          </a:p>
          <a:p>
            <a:pPr marL="171450" lvl="0" indent="-171450">
              <a:buFont typeface="Arial" panose="020B0604020202020204" pitchFamily="34" charset="0"/>
              <a:buChar char="•"/>
            </a:pPr>
            <a:r>
              <a:rPr lang="en-US" sz="1200" kern="1200" dirty="0">
                <a:solidFill>
                  <a:schemeClr val="tx1"/>
                </a:solidFill>
                <a:effectLst/>
              </a:rPr>
              <a:t>OSA will remain in SSPF until payloads are integrated, then it will be stacked</a:t>
            </a:r>
          </a:p>
          <a:p>
            <a:pPr marL="171450" lvl="0" indent="-171450">
              <a:buFont typeface="Arial" panose="020B0604020202020204" pitchFamily="34" charset="0"/>
              <a:buChar char="•"/>
            </a:pPr>
            <a:r>
              <a:rPr lang="en-US" sz="1200" kern="1200" dirty="0">
                <a:solidFill>
                  <a:schemeClr val="tx1"/>
                </a:solidFill>
                <a:effectLst/>
              </a:rPr>
              <a:t>LVSA recently completed TPS, will soon be integrated with frangible joint assembly</a:t>
            </a:r>
          </a:p>
          <a:p>
            <a:pPr marL="171450" lvl="0" indent="-171450">
              <a:buFont typeface="Arial" panose="020B0604020202020204" pitchFamily="34" charset="0"/>
              <a:buChar char="•"/>
            </a:pPr>
            <a:r>
              <a:rPr lang="en-US" sz="1200" kern="1200" dirty="0">
                <a:solidFill>
                  <a:schemeClr val="tx1"/>
                </a:solidFill>
                <a:effectLst/>
              </a:rPr>
              <a:t>LVSA scheduled to ship on Pegasus at the end of this year</a:t>
            </a:r>
          </a:p>
          <a:p>
            <a:pPr marL="171450" lvl="0" indent="-171450">
              <a:buFont typeface="Arial" panose="020B0604020202020204" pitchFamily="34" charset="0"/>
              <a:buChar char="•"/>
            </a:pPr>
            <a:r>
              <a:rPr lang="en-US" sz="1200" kern="1200" dirty="0">
                <a:solidFill>
                  <a:schemeClr val="tx1"/>
                </a:solidFill>
                <a:effectLst/>
              </a:rPr>
              <a:t>Integrated Structural Test of upper stage successfully completed in May 2017 at MSFC</a:t>
            </a:r>
          </a:p>
          <a:p>
            <a:pPr marL="171450" lvl="0" indent="-171450">
              <a:buFont typeface="Arial" panose="020B0604020202020204" pitchFamily="34" charset="0"/>
              <a:buChar char="•"/>
            </a:pPr>
            <a:r>
              <a:rPr lang="en-US" sz="1200" kern="1200" dirty="0">
                <a:solidFill>
                  <a:schemeClr val="tx1"/>
                </a:solidFill>
                <a:effectLst/>
              </a:rPr>
              <a:t>Consisted of test articles of ICPS, LVSA, OSA and FJA</a:t>
            </a:r>
          </a:p>
          <a:p>
            <a:pPr marL="171450" lvl="0" indent="-171450">
              <a:buFont typeface="Arial" panose="020B0604020202020204" pitchFamily="34" charset="0"/>
              <a:buChar char="•"/>
            </a:pPr>
            <a:r>
              <a:rPr lang="en-US" sz="1200" kern="1200" dirty="0">
                <a:solidFill>
                  <a:schemeClr val="tx1"/>
                </a:solidFill>
                <a:effectLst/>
              </a:rPr>
              <a:t>First major structural test to be completed</a:t>
            </a:r>
          </a:p>
        </p:txBody>
      </p:sp>
      <p:sp>
        <p:nvSpPr>
          <p:cNvPr id="4" name="Slide Number Placeholder 3"/>
          <p:cNvSpPr>
            <a:spLocks noGrp="1"/>
          </p:cNvSpPr>
          <p:nvPr>
            <p:ph type="sldNum" sz="quarter" idx="10"/>
          </p:nvPr>
        </p:nvSpPr>
        <p:spPr/>
        <p:txBody>
          <a:bodyPr/>
          <a:lstStyle/>
          <a:p>
            <a:fld id="{406953A5-29E5-BC44-8932-1EFF91B36C2F}" type="slidenum">
              <a:rPr lang="en-US" smtClean="0"/>
              <a:pPr/>
              <a:t>14</a:t>
            </a:fld>
            <a:endParaRPr lang="en-US" dirty="0"/>
          </a:p>
        </p:txBody>
      </p:sp>
    </p:spTree>
    <p:extLst>
      <p:ext uri="{BB962C8B-B14F-4D97-AF65-F5344CB8AC3E}">
        <p14:creationId xmlns:p14="http://schemas.microsoft.com/office/powerpoint/2010/main" val="8444768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8500"/>
            <a:ext cx="6197600" cy="3486150"/>
          </a:xfrm>
        </p:spPr>
      </p:sp>
      <p:sp>
        <p:nvSpPr>
          <p:cNvPr id="3" name="Notes Placeholder 2"/>
          <p:cNvSpPr>
            <a:spLocks noGrp="1"/>
          </p:cNvSpPr>
          <p:nvPr>
            <p:ph type="body" idx="1"/>
          </p:nvPr>
        </p:nvSpPr>
        <p:spPr/>
        <p:txBody>
          <a:bodyPr/>
          <a:lstStyle/>
          <a:p>
            <a:r>
              <a:rPr lang="en-US" dirty="0"/>
              <a:t>“Built</a:t>
            </a:r>
            <a:r>
              <a:rPr lang="en-US" baseline="0" dirty="0"/>
              <a:t> to Explore” 30-sec. video</a:t>
            </a:r>
            <a:endParaRPr lang="en-US" dirty="0"/>
          </a:p>
        </p:txBody>
      </p:sp>
      <p:sp>
        <p:nvSpPr>
          <p:cNvPr id="4" name="Slide Number Placeholder 3"/>
          <p:cNvSpPr>
            <a:spLocks noGrp="1"/>
          </p:cNvSpPr>
          <p:nvPr>
            <p:ph type="sldNum" sz="quarter" idx="10"/>
          </p:nvPr>
        </p:nvSpPr>
        <p:spPr/>
        <p:txBody>
          <a:bodyPr/>
          <a:lstStyle/>
          <a:p>
            <a:fld id="{406953A5-29E5-BC44-8932-1EFF91B36C2F}" type="slidenum">
              <a:rPr lang="en-US" smtClean="0"/>
              <a:pPr/>
              <a:t>15</a:t>
            </a:fld>
            <a:endParaRPr lang="en-US" dirty="0"/>
          </a:p>
        </p:txBody>
      </p:sp>
    </p:spTree>
    <p:extLst>
      <p:ext uri="{BB962C8B-B14F-4D97-AF65-F5344CB8AC3E}">
        <p14:creationId xmlns:p14="http://schemas.microsoft.com/office/powerpoint/2010/main" val="41510953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879600" y="698500"/>
            <a:ext cx="3251200" cy="1828800"/>
          </a:xfrm>
        </p:spPr>
      </p:sp>
      <p:sp>
        <p:nvSpPr>
          <p:cNvPr id="3" name="Notes Placeholder 2"/>
          <p:cNvSpPr>
            <a:spLocks noGrp="1"/>
          </p:cNvSpPr>
          <p:nvPr>
            <p:ph type="body" idx="1"/>
          </p:nvPr>
        </p:nvSpPr>
        <p:spPr>
          <a:xfrm>
            <a:off x="409903" y="2720155"/>
            <a:ext cx="6190593" cy="4473126"/>
          </a:xfrm>
        </p:spPr>
        <p:txBody>
          <a:bodyPr/>
          <a:lstStyle/>
          <a:p>
            <a:pPr marL="0" indent="0">
              <a:buFontTx/>
              <a:buNone/>
            </a:pPr>
            <a:r>
              <a:rPr lang="en-US" sz="1400" baseline="0" dirty="0"/>
              <a:t>The best way to stay up-to-date on SLS is to follow us on social media.</a:t>
            </a:r>
          </a:p>
        </p:txBody>
      </p:sp>
      <p:sp>
        <p:nvSpPr>
          <p:cNvPr id="4" name="Slide Number Placeholder 3"/>
          <p:cNvSpPr>
            <a:spLocks noGrp="1"/>
          </p:cNvSpPr>
          <p:nvPr>
            <p:ph type="sldNum" sz="quarter" idx="10"/>
          </p:nvPr>
        </p:nvSpPr>
        <p:spPr/>
        <p:txBody>
          <a:bodyPr/>
          <a:lstStyle/>
          <a:p>
            <a:fld id="{406953A5-29E5-BC44-8932-1EFF91B36C2F}" type="slidenum">
              <a:rPr lang="en-US" smtClean="0"/>
              <a:pPr/>
              <a:t>16</a:t>
            </a:fld>
            <a:endParaRPr lang="en-US" dirty="0"/>
          </a:p>
        </p:txBody>
      </p:sp>
    </p:spTree>
    <p:extLst>
      <p:ext uri="{BB962C8B-B14F-4D97-AF65-F5344CB8AC3E}">
        <p14:creationId xmlns:p14="http://schemas.microsoft.com/office/powerpoint/2010/main" val="77054692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Animated version available to unveil</a:t>
            </a:r>
            <a:r>
              <a:rPr lang="en-US" baseline="0" dirty="0"/>
              <a:t> each initiative group one at a time.</a:t>
            </a:r>
            <a:endParaRPr lang="en-US" dirty="0"/>
          </a:p>
        </p:txBody>
      </p:sp>
      <p:sp>
        <p:nvSpPr>
          <p:cNvPr id="4" name="Slide Number Placeholder 3"/>
          <p:cNvSpPr>
            <a:spLocks noGrp="1"/>
          </p:cNvSpPr>
          <p:nvPr>
            <p:ph type="sldNum" sz="quarter" idx="10"/>
          </p:nvPr>
        </p:nvSpPr>
        <p:spPr/>
        <p:txBody>
          <a:bodyPr/>
          <a:lstStyle/>
          <a:p>
            <a:fld id="{406953A5-29E5-BC44-8932-1EFF91B36C2F}" type="slidenum">
              <a:rPr lang="en-US" smtClean="0">
                <a:solidFill>
                  <a:prstClr val="black"/>
                </a:solidFill>
              </a:rPr>
              <a:pPr/>
              <a:t>18</a:t>
            </a:fld>
            <a:endParaRPr lang="en-US" dirty="0">
              <a:solidFill>
                <a:prstClr val="black"/>
              </a:solidFill>
            </a:endParaRPr>
          </a:p>
        </p:txBody>
      </p:sp>
    </p:spTree>
    <p:extLst>
      <p:ext uri="{BB962C8B-B14F-4D97-AF65-F5344CB8AC3E}">
        <p14:creationId xmlns:p14="http://schemas.microsoft.com/office/powerpoint/2010/main" val="35647902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cSld name="Black Background SLS Slide Master Oct 2015 Color">
    <p:bg>
      <p:bgPr>
        <a:solidFill>
          <a:schemeClr val="tx1"/>
        </a:solidFill>
        <a:effectLst/>
      </p:bgPr>
    </p:bg>
    <p:spTree>
      <p:nvGrpSpPr>
        <p:cNvPr id="1" name=""/>
        <p:cNvGrpSpPr/>
        <p:nvPr/>
      </p:nvGrpSpPr>
      <p:grpSpPr>
        <a:xfrm>
          <a:off x="0" y="0"/>
          <a:ext cx="0" cy="0"/>
          <a:chOff x="0" y="0"/>
          <a:chExt cx="0" cy="0"/>
        </a:xfrm>
      </p:grpSpPr>
      <p:sp>
        <p:nvSpPr>
          <p:cNvPr id="3" name="Slide Number Placeholder 12">
            <a:extLst>
              <a:ext uri="{FF2B5EF4-FFF2-40B4-BE49-F238E27FC236}">
                <a16:creationId xmlns:a16="http://schemas.microsoft.com/office/drawing/2014/main" xmlns="" id="{BC1415D8-AA04-B840-B04B-8E816FEC2F50}"/>
              </a:ext>
            </a:extLst>
          </p:cNvPr>
          <p:cNvSpPr>
            <a:spLocks noGrp="1"/>
          </p:cNvSpPr>
          <p:nvPr>
            <p:ph type="sldNum" sz="quarter" idx="4"/>
          </p:nvPr>
        </p:nvSpPr>
        <p:spPr>
          <a:xfrm>
            <a:off x="11830050" y="6742771"/>
            <a:ext cx="361949" cy="115229"/>
          </a:xfrm>
          <a:prstGeom prst="rect">
            <a:avLst/>
          </a:prstGeom>
        </p:spPr>
        <p:txBody>
          <a:bodyPr vert="horz" lIns="91440" tIns="45720" rIns="91440" bIns="0" rtlCol="0" anchor="b"/>
          <a:lstStyle>
            <a:lvl1pPr algn="r">
              <a:defRPr sz="600">
                <a:solidFill>
                  <a:schemeClr val="tx1">
                    <a:tint val="75000"/>
                  </a:schemeClr>
                </a:solidFill>
                <a:latin typeface="Arial" charset="0"/>
                <a:ea typeface="Arial" charset="0"/>
                <a:cs typeface="Arial" charset="0"/>
              </a:defRPr>
            </a:lvl1pPr>
          </a:lstStyle>
          <a:p>
            <a:r>
              <a:rPr lang="en-US" dirty="0"/>
              <a:t>0550</a:t>
            </a:r>
          </a:p>
        </p:txBody>
      </p:sp>
    </p:spTree>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SLS Title Slide">
    <p:spTree>
      <p:nvGrpSpPr>
        <p:cNvPr id="1" name=""/>
        <p:cNvGrpSpPr/>
        <p:nvPr/>
      </p:nvGrpSpPr>
      <p:grpSpPr>
        <a:xfrm>
          <a:off x="0" y="0"/>
          <a:ext cx="0" cy="0"/>
          <a:chOff x="0" y="0"/>
          <a:chExt cx="0" cy="0"/>
        </a:xfrm>
      </p:grpSpPr>
      <p:sp>
        <p:nvSpPr>
          <p:cNvPr id="4" name="Title 1"/>
          <p:cNvSpPr>
            <a:spLocks noGrp="1"/>
          </p:cNvSpPr>
          <p:nvPr>
            <p:ph type="title"/>
          </p:nvPr>
        </p:nvSpPr>
        <p:spPr>
          <a:xfrm>
            <a:off x="2008094" y="224108"/>
            <a:ext cx="10183906" cy="743643"/>
          </a:xfrm>
          <a:prstGeom prst="rect">
            <a:avLst/>
          </a:prstGeom>
        </p:spPr>
        <p:txBody>
          <a:bodyPr lIns="182880" bIns="0" anchor="ctr" anchorCtr="0"/>
          <a:lstStyle>
            <a:lvl1pPr marL="7938" indent="0">
              <a:tabLst/>
              <a:defRPr sz="3200" b="0" i="0" cap="all" spc="200" baseline="0">
                <a:latin typeface="Century Gothic" charset="0"/>
                <a:ea typeface="Century Gothic" charset="0"/>
                <a:cs typeface="Century Gothic" charset="0"/>
              </a:defRPr>
            </a:lvl1pPr>
          </a:lstStyle>
          <a:p>
            <a:r>
              <a:rPr lang="en-US" dirty="0"/>
              <a:t>Click to edit Master title style</a:t>
            </a:r>
          </a:p>
        </p:txBody>
      </p:sp>
      <p:sp>
        <p:nvSpPr>
          <p:cNvPr id="6" name="Slide Number Placeholder 12">
            <a:extLst>
              <a:ext uri="{FF2B5EF4-FFF2-40B4-BE49-F238E27FC236}">
                <a16:creationId xmlns:a16="http://schemas.microsoft.com/office/drawing/2014/main" xmlns="" id="{4D814C55-5F6D-3140-AA31-4CBAD9044F60}"/>
              </a:ext>
            </a:extLst>
          </p:cNvPr>
          <p:cNvSpPr>
            <a:spLocks noGrp="1"/>
          </p:cNvSpPr>
          <p:nvPr>
            <p:ph type="sldNum" sz="quarter" idx="4"/>
          </p:nvPr>
        </p:nvSpPr>
        <p:spPr>
          <a:xfrm>
            <a:off x="11830050" y="6742771"/>
            <a:ext cx="361949" cy="115229"/>
          </a:xfrm>
          <a:prstGeom prst="rect">
            <a:avLst/>
          </a:prstGeom>
        </p:spPr>
        <p:txBody>
          <a:bodyPr vert="horz" lIns="91440" tIns="45720" rIns="91440" bIns="0" rtlCol="0" anchor="b"/>
          <a:lstStyle>
            <a:lvl1pPr algn="r">
              <a:defRPr sz="600">
                <a:solidFill>
                  <a:schemeClr val="tx1">
                    <a:tint val="75000"/>
                  </a:schemeClr>
                </a:solidFill>
                <a:latin typeface="Arial" charset="0"/>
                <a:ea typeface="Arial" charset="0"/>
                <a:cs typeface="Arial" charset="0"/>
              </a:defRPr>
            </a:lvl1pPr>
          </a:lstStyle>
          <a:p>
            <a:r>
              <a:rPr lang="en-US" dirty="0"/>
              <a:t>0550</a:t>
            </a:r>
          </a:p>
        </p:txBody>
      </p:sp>
    </p:spTree>
    <p:extLst>
      <p:ext uri="{BB962C8B-B14F-4D97-AF65-F5344CB8AC3E}">
        <p14:creationId xmlns:p14="http://schemas.microsoft.com/office/powerpoint/2010/main" val="42043775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014538" y="184151"/>
            <a:ext cx="10177464" cy="860425"/>
          </a:xfrm>
          <a:prstGeom prst="rect">
            <a:avLst/>
          </a:prstGeom>
        </p:spPr>
        <p:txBody>
          <a:bodyPr anchor="ctr"/>
          <a:lstStyle>
            <a:lvl1pPr marL="342900" indent="0">
              <a:tabLst/>
              <a:defRPr sz="3200" b="0" i="0" spc="200" baseline="0">
                <a:latin typeface="Century Gothic" charset="0"/>
                <a:ea typeface="Century Gothic" charset="0"/>
                <a:cs typeface="Century Gothic" charset="0"/>
              </a:defRPr>
            </a:lvl1pPr>
          </a:lstStyle>
          <a:p>
            <a:r>
              <a:rPr lang="en-US" dirty="0"/>
              <a:t>CLICK TO EDIT MASTER TITLE STYLE</a:t>
            </a:r>
          </a:p>
        </p:txBody>
      </p:sp>
      <p:sp>
        <p:nvSpPr>
          <p:cNvPr id="3" name="Content Placeholder 2"/>
          <p:cNvSpPr>
            <a:spLocks noGrp="1"/>
          </p:cNvSpPr>
          <p:nvPr>
            <p:ph idx="1"/>
          </p:nvPr>
        </p:nvSpPr>
        <p:spPr>
          <a:xfrm>
            <a:off x="2486025" y="1392808"/>
            <a:ext cx="9705974" cy="4751959"/>
          </a:xfrm>
          <a:prstGeom prst="rect">
            <a:avLst/>
          </a:prstGeom>
        </p:spPr>
        <p:txBody>
          <a:bodyPr/>
          <a:lstStyle>
            <a:lvl1pPr>
              <a:defRPr sz="2400">
                <a:solidFill>
                  <a:schemeClr val="bg1"/>
                </a:solidFill>
                <a:latin typeface="Century Gothic" charset="0"/>
                <a:ea typeface="Century Gothic" charset="0"/>
                <a:cs typeface="Century Gothic" charset="0"/>
              </a:defRPr>
            </a:lvl1pPr>
            <a:lvl2pPr marL="463550" indent="-171450">
              <a:buFont typeface="LucidaGrande" charset="0"/>
              <a:buChar char="–"/>
              <a:tabLst/>
              <a:defRPr sz="2000">
                <a:solidFill>
                  <a:schemeClr val="bg1"/>
                </a:solidFill>
                <a:latin typeface="Century Gothic" charset="0"/>
                <a:ea typeface="Century Gothic" charset="0"/>
                <a:cs typeface="Century Gothic" charset="0"/>
              </a:defRPr>
            </a:lvl2pPr>
            <a:lvl3pPr marL="862013" indent="-169863">
              <a:buFont typeface="Arial" charset="0"/>
              <a:buChar char="•"/>
              <a:tabLst/>
              <a:defRPr sz="1800">
                <a:solidFill>
                  <a:schemeClr val="bg1"/>
                </a:solidFill>
                <a:latin typeface="Century Gothic" charset="0"/>
                <a:ea typeface="Century Gothic" charset="0"/>
                <a:cs typeface="Century Gothic" charset="0"/>
              </a:defRPr>
            </a:lvl3pPr>
            <a:lvl4pPr marL="1031875" indent="-115888">
              <a:buFont typeface="LucidaGrande" charset="0"/>
              <a:buChar char="–"/>
              <a:tabLst/>
              <a:defRPr sz="1600">
                <a:solidFill>
                  <a:schemeClr val="bg1"/>
                </a:solidFill>
                <a:latin typeface="Century Gothic" charset="0"/>
                <a:ea typeface="Century Gothic" charset="0"/>
                <a:cs typeface="Century Gothic" charset="0"/>
              </a:defRPr>
            </a:lvl4pPr>
            <a:lvl5pPr marL="1319213" indent="-114300">
              <a:buFont typeface="Arial" charset="0"/>
              <a:buChar char="•"/>
              <a:tabLst/>
              <a:defRPr sz="1600">
                <a:solidFill>
                  <a:schemeClr val="bg1"/>
                </a:solidFill>
                <a:latin typeface="Century Gothic" charset="0"/>
                <a:ea typeface="Century Gothic" charset="0"/>
                <a:cs typeface="Century Gothic"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12">
            <a:extLst>
              <a:ext uri="{FF2B5EF4-FFF2-40B4-BE49-F238E27FC236}">
                <a16:creationId xmlns:a16="http://schemas.microsoft.com/office/drawing/2014/main" xmlns="" id="{022D65D3-E1BA-2743-9378-FD70099C7E2B}"/>
              </a:ext>
            </a:extLst>
          </p:cNvPr>
          <p:cNvSpPr>
            <a:spLocks noGrp="1"/>
          </p:cNvSpPr>
          <p:nvPr>
            <p:ph type="sldNum" sz="quarter" idx="4"/>
          </p:nvPr>
        </p:nvSpPr>
        <p:spPr>
          <a:xfrm>
            <a:off x="11830050" y="6742771"/>
            <a:ext cx="361949" cy="115229"/>
          </a:xfrm>
          <a:prstGeom prst="rect">
            <a:avLst/>
          </a:prstGeom>
        </p:spPr>
        <p:txBody>
          <a:bodyPr vert="horz" lIns="91440" tIns="45720" rIns="91440" bIns="0" rtlCol="0" anchor="b"/>
          <a:lstStyle>
            <a:lvl1pPr algn="r">
              <a:defRPr sz="600">
                <a:solidFill>
                  <a:schemeClr val="tx1">
                    <a:tint val="75000"/>
                  </a:schemeClr>
                </a:solidFill>
                <a:latin typeface="Arial" charset="0"/>
                <a:ea typeface="Arial" charset="0"/>
                <a:cs typeface="Arial" charset="0"/>
              </a:defRPr>
            </a:lvl1pPr>
          </a:lstStyle>
          <a:p>
            <a:r>
              <a:rPr lang="en-US" dirty="0"/>
              <a:t>0458</a:t>
            </a:r>
          </a:p>
        </p:txBody>
      </p:sp>
    </p:spTree>
    <p:extLst>
      <p:ext uri="{BB962C8B-B14F-4D97-AF65-F5344CB8AC3E}">
        <p14:creationId xmlns:p14="http://schemas.microsoft.com/office/powerpoint/2010/main" val="22932837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cSld name="SLS Title Slide">
    <p:spTree>
      <p:nvGrpSpPr>
        <p:cNvPr id="1" name=""/>
        <p:cNvGrpSpPr/>
        <p:nvPr/>
      </p:nvGrpSpPr>
      <p:grpSpPr>
        <a:xfrm>
          <a:off x="0" y="0"/>
          <a:ext cx="0" cy="0"/>
          <a:chOff x="0" y="0"/>
          <a:chExt cx="0" cy="0"/>
        </a:xfrm>
      </p:grpSpPr>
      <p:sp>
        <p:nvSpPr>
          <p:cNvPr id="4" name="Title 1"/>
          <p:cNvSpPr>
            <a:spLocks noGrp="1"/>
          </p:cNvSpPr>
          <p:nvPr>
            <p:ph type="title"/>
          </p:nvPr>
        </p:nvSpPr>
        <p:spPr>
          <a:xfrm>
            <a:off x="2006348" y="225715"/>
            <a:ext cx="9173738" cy="743643"/>
          </a:xfrm>
          <a:prstGeom prst="rect">
            <a:avLst/>
          </a:prstGeom>
        </p:spPr>
        <p:txBody>
          <a:bodyPr lIns="182880" bIns="0" anchor="ctr" anchorCtr="0"/>
          <a:lstStyle>
            <a:lvl1pPr marL="7938" indent="0">
              <a:tabLst/>
              <a:defRPr sz="3200" b="0" i="0" cap="all" spc="200" baseline="0">
                <a:latin typeface="Century Gothic" charset="0"/>
                <a:ea typeface="Century Gothic" charset="0"/>
                <a:cs typeface="Century Gothic" charset="0"/>
              </a:defRPr>
            </a:lvl1pPr>
          </a:lstStyle>
          <a:p>
            <a:r>
              <a:rPr lang="en-US" dirty="0"/>
              <a:t>Click to edit Master title style</a:t>
            </a:r>
          </a:p>
        </p:txBody>
      </p:sp>
      <p:sp>
        <p:nvSpPr>
          <p:cNvPr id="6" name="Slide Number Placeholder 12">
            <a:extLst>
              <a:ext uri="{FF2B5EF4-FFF2-40B4-BE49-F238E27FC236}">
                <a16:creationId xmlns:a16="http://schemas.microsoft.com/office/drawing/2014/main" xmlns="" id="{9BE4B31E-5308-C842-AE3D-3746C9E8236C}"/>
              </a:ext>
            </a:extLst>
          </p:cNvPr>
          <p:cNvSpPr>
            <a:spLocks noGrp="1"/>
          </p:cNvSpPr>
          <p:nvPr>
            <p:ph type="sldNum" sz="quarter" idx="4"/>
          </p:nvPr>
        </p:nvSpPr>
        <p:spPr>
          <a:xfrm>
            <a:off x="11830050" y="6742771"/>
            <a:ext cx="361949" cy="115229"/>
          </a:xfrm>
          <a:prstGeom prst="rect">
            <a:avLst/>
          </a:prstGeom>
        </p:spPr>
        <p:txBody>
          <a:bodyPr vert="horz" lIns="91440" tIns="45720" rIns="91440" bIns="0" rtlCol="0" anchor="b"/>
          <a:lstStyle>
            <a:lvl1pPr algn="r">
              <a:defRPr sz="600">
                <a:solidFill>
                  <a:schemeClr val="tx1">
                    <a:tint val="75000"/>
                  </a:schemeClr>
                </a:solidFill>
                <a:latin typeface="Arial" charset="0"/>
                <a:ea typeface="Arial" charset="0"/>
                <a:cs typeface="Arial" charset="0"/>
              </a:defRPr>
            </a:lvl1pPr>
          </a:lstStyle>
          <a:p>
            <a:r>
              <a:rPr lang="en-US" dirty="0"/>
              <a:t>0535</a:t>
            </a:r>
          </a:p>
        </p:txBody>
      </p:sp>
    </p:spTree>
    <p:extLst>
      <p:ext uri="{BB962C8B-B14F-4D97-AF65-F5344CB8AC3E}">
        <p14:creationId xmlns:p14="http://schemas.microsoft.com/office/powerpoint/2010/main" val="2665843572"/>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DC6016"/>
        </a:solidFill>
        <a:effectLst/>
      </p:bgPr>
    </p:bg>
    <p:spTree>
      <p:nvGrpSpPr>
        <p:cNvPr id="1" name=""/>
        <p:cNvGrpSpPr/>
        <p:nvPr/>
      </p:nvGrpSpPr>
      <p:grpSpPr>
        <a:xfrm>
          <a:off x="0" y="0"/>
          <a:ext cx="0" cy="0"/>
          <a:chOff x="0" y="0"/>
          <a:chExt cx="0" cy="0"/>
        </a:xfrm>
      </p:grpSpPr>
      <p:pic>
        <p:nvPicPr>
          <p:cNvPr id="20" name="Picture 19"/>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1139352" y="225425"/>
            <a:ext cx="891688" cy="747973"/>
          </a:xfrm>
          <a:prstGeom prst="rect">
            <a:avLst/>
          </a:prstGeom>
        </p:spPr>
      </p:pic>
      <p:sp>
        <p:nvSpPr>
          <p:cNvPr id="9" name="Rectangle 8"/>
          <p:cNvSpPr/>
          <p:nvPr userDrawn="1"/>
        </p:nvSpPr>
        <p:spPr>
          <a:xfrm>
            <a:off x="2003492" y="1202068"/>
            <a:ext cx="10188507" cy="5655932"/>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p:cNvSpPr/>
          <p:nvPr userDrawn="1"/>
        </p:nvSpPr>
        <p:spPr>
          <a:xfrm rot="16200000">
            <a:off x="-2436543" y="2436541"/>
            <a:ext cx="6858003" cy="1984917"/>
          </a:xfrm>
          <a:prstGeom prst="rect">
            <a:avLst/>
          </a:prstGeom>
          <a:solidFill>
            <a:schemeClr val="tx1">
              <a:lumMod val="75000"/>
              <a:lumOff val="2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effectLst/>
            </a:endParaRPr>
          </a:p>
        </p:txBody>
      </p:sp>
      <p:cxnSp>
        <p:nvCxnSpPr>
          <p:cNvPr id="14" name="Straight Connector 13"/>
          <p:cNvCxnSpPr/>
          <p:nvPr userDrawn="1"/>
        </p:nvCxnSpPr>
        <p:spPr>
          <a:xfrm>
            <a:off x="1994206" y="0"/>
            <a:ext cx="0" cy="6858000"/>
          </a:xfrm>
          <a:prstGeom prst="line">
            <a:avLst/>
          </a:prstGeom>
          <a:ln w="285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3" name="Slide Number Placeholder 12"/>
          <p:cNvSpPr>
            <a:spLocks noGrp="1"/>
          </p:cNvSpPr>
          <p:nvPr>
            <p:ph type="sldNum" sz="quarter" idx="4"/>
          </p:nvPr>
        </p:nvSpPr>
        <p:spPr>
          <a:xfrm>
            <a:off x="11830050" y="6742771"/>
            <a:ext cx="361949" cy="115229"/>
          </a:xfrm>
          <a:prstGeom prst="rect">
            <a:avLst/>
          </a:prstGeom>
        </p:spPr>
        <p:txBody>
          <a:bodyPr vert="horz" lIns="91440" tIns="45720" rIns="91440" bIns="0" rtlCol="0" anchor="b"/>
          <a:lstStyle>
            <a:lvl1pPr algn="r">
              <a:defRPr sz="600">
                <a:solidFill>
                  <a:schemeClr val="tx1">
                    <a:tint val="75000"/>
                  </a:schemeClr>
                </a:solidFill>
                <a:latin typeface="Arial" charset="0"/>
                <a:ea typeface="Arial" charset="0"/>
                <a:cs typeface="Arial" charset="0"/>
              </a:defRPr>
            </a:lvl1pPr>
          </a:lstStyle>
          <a:p>
            <a:r>
              <a:rPr lang="en-US" dirty="0"/>
              <a:t>0550</a:t>
            </a:r>
          </a:p>
        </p:txBody>
      </p:sp>
    </p:spTree>
    <p:extLst>
      <p:ext uri="{BB962C8B-B14F-4D97-AF65-F5344CB8AC3E}">
        <p14:creationId xmlns:p14="http://schemas.microsoft.com/office/powerpoint/2010/main" val="1943898475"/>
      </p:ext>
    </p:extLst>
  </p:cSld>
  <p:clrMap bg1="lt1" tx1="dk1" bg2="lt2" tx2="dk2" accent1="accent1" accent2="accent2" accent3="accent3" accent4="accent4" accent5="accent5" accent6="accent6" hlink="hlink" folHlink="folHlink"/>
  <p:sldLayoutIdLst>
    <p:sldLayoutId id="2147483924" r:id="rId1"/>
    <p:sldLayoutId id="2147483890" r:id="rId2"/>
    <p:sldLayoutId id="2147483925" r:id="rId3"/>
    <p:sldLayoutId id="2147483926" r:id="rId4"/>
  </p:sldLayoutIdLst>
  <p:hf hdr="0" ftr="0" dt="0"/>
  <p:txStyles>
    <p:titleStyle>
      <a:lvl1pPr algn="l" defTabSz="457189" rtl="0" eaLnBrk="1" fontAlgn="base" hangingPunct="1">
        <a:spcBef>
          <a:spcPct val="0"/>
        </a:spcBef>
        <a:spcAft>
          <a:spcPct val="0"/>
        </a:spcAft>
        <a:defRPr sz="2400" b="1" kern="1200">
          <a:solidFill>
            <a:schemeClr val="bg1"/>
          </a:solidFill>
          <a:latin typeface="Arial"/>
          <a:ea typeface="ヒラギノ角ゴ Pro W3" charset="-128"/>
          <a:cs typeface="Arial"/>
        </a:defRPr>
      </a:lvl1pPr>
      <a:lvl2pPr algn="l" defTabSz="457189" rtl="0" eaLnBrk="1" fontAlgn="base" hangingPunct="1">
        <a:spcBef>
          <a:spcPct val="0"/>
        </a:spcBef>
        <a:spcAft>
          <a:spcPct val="0"/>
        </a:spcAft>
        <a:defRPr sz="2400" b="1">
          <a:solidFill>
            <a:schemeClr val="bg1"/>
          </a:solidFill>
          <a:latin typeface="Arial" charset="0"/>
          <a:ea typeface="ヒラギノ角ゴ Pro W3" charset="-128"/>
          <a:cs typeface="ヒラギノ角ゴ Pro W3" charset="-128"/>
        </a:defRPr>
      </a:lvl2pPr>
      <a:lvl3pPr algn="l" defTabSz="457189" rtl="0" eaLnBrk="1" fontAlgn="base" hangingPunct="1">
        <a:spcBef>
          <a:spcPct val="0"/>
        </a:spcBef>
        <a:spcAft>
          <a:spcPct val="0"/>
        </a:spcAft>
        <a:defRPr sz="2400" b="1">
          <a:solidFill>
            <a:schemeClr val="bg1"/>
          </a:solidFill>
          <a:latin typeface="Arial" charset="0"/>
          <a:ea typeface="ヒラギノ角ゴ Pro W3" charset="-128"/>
          <a:cs typeface="ヒラギノ角ゴ Pro W3" charset="-128"/>
        </a:defRPr>
      </a:lvl3pPr>
      <a:lvl4pPr algn="l" defTabSz="457189" rtl="0" eaLnBrk="1" fontAlgn="base" hangingPunct="1">
        <a:spcBef>
          <a:spcPct val="0"/>
        </a:spcBef>
        <a:spcAft>
          <a:spcPct val="0"/>
        </a:spcAft>
        <a:defRPr sz="2400" b="1">
          <a:solidFill>
            <a:schemeClr val="bg1"/>
          </a:solidFill>
          <a:latin typeface="Arial" charset="0"/>
          <a:ea typeface="ヒラギノ角ゴ Pro W3" charset="-128"/>
          <a:cs typeface="ヒラギノ角ゴ Pro W3" charset="-128"/>
        </a:defRPr>
      </a:lvl4pPr>
      <a:lvl5pPr algn="l" defTabSz="457189" rtl="0" eaLnBrk="1" fontAlgn="base" hangingPunct="1">
        <a:spcBef>
          <a:spcPct val="0"/>
        </a:spcBef>
        <a:spcAft>
          <a:spcPct val="0"/>
        </a:spcAft>
        <a:defRPr sz="2400" b="1">
          <a:solidFill>
            <a:schemeClr val="bg1"/>
          </a:solidFill>
          <a:latin typeface="Arial" charset="0"/>
          <a:ea typeface="ヒラギノ角ゴ Pro W3" charset="-128"/>
          <a:cs typeface="ヒラギノ角ゴ Pro W3" charset="-128"/>
        </a:defRPr>
      </a:lvl5pPr>
      <a:lvl6pPr marL="457189" algn="ctr" defTabSz="457189"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6pPr>
      <a:lvl7pPr marL="914377" algn="ctr" defTabSz="457189"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7pPr>
      <a:lvl8pPr marL="1371566" algn="ctr" defTabSz="457189"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8pPr>
      <a:lvl9pPr marL="1828754" algn="ctr" defTabSz="457189"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9pPr>
    </p:titleStyle>
    <p:bodyStyle>
      <a:lvl1pPr marL="177796" indent="-177796" algn="l" defTabSz="457189" rtl="0" eaLnBrk="1" fontAlgn="base" hangingPunct="1">
        <a:spcBef>
          <a:spcPct val="20000"/>
        </a:spcBef>
        <a:spcAft>
          <a:spcPct val="0"/>
        </a:spcAft>
        <a:buFont typeface="Arial" panose="020B0604020202020204" pitchFamily="34" charset="0"/>
        <a:buChar char="•"/>
        <a:defRPr b="1" kern="1200">
          <a:solidFill>
            <a:schemeClr val="tx1"/>
          </a:solidFill>
          <a:latin typeface="Arial"/>
          <a:ea typeface="ヒラギノ角ゴ Pro W3" charset="-128"/>
          <a:cs typeface="Arial"/>
        </a:defRPr>
      </a:lvl1pPr>
      <a:lvl2pPr marL="685783" indent="-228594" algn="l" defTabSz="457189" rtl="0" eaLnBrk="1" fontAlgn="base" hangingPunct="1">
        <a:spcBef>
          <a:spcPct val="20000"/>
        </a:spcBef>
        <a:spcAft>
          <a:spcPct val="0"/>
        </a:spcAft>
        <a:buFont typeface="Arial" panose="020B0604020202020204" pitchFamily="34" charset="0"/>
        <a:buChar char="–"/>
        <a:defRPr kern="1200">
          <a:solidFill>
            <a:schemeClr val="tx1"/>
          </a:solidFill>
          <a:latin typeface="Arial"/>
          <a:ea typeface="ヒラギノ角ゴ Pro W3" charset="-128"/>
          <a:cs typeface="Arial"/>
        </a:defRPr>
      </a:lvl2pPr>
      <a:lvl3pPr marL="1142971" indent="-228594" algn="l" defTabSz="457189" rtl="0" eaLnBrk="1" fontAlgn="base" hangingPunct="1">
        <a:spcBef>
          <a:spcPct val="20000"/>
        </a:spcBef>
        <a:spcAft>
          <a:spcPct val="0"/>
        </a:spcAft>
        <a:buFont typeface="Arial" panose="020B0604020202020204" pitchFamily="34" charset="0"/>
        <a:buChar char="•"/>
        <a:defRPr kern="1200">
          <a:solidFill>
            <a:schemeClr val="tx1"/>
          </a:solidFill>
          <a:latin typeface="Arial"/>
          <a:ea typeface="ヒラギノ角ゴ Pro W3" charset="-128"/>
          <a:cs typeface="Arial"/>
        </a:defRPr>
      </a:lvl3pPr>
      <a:lvl4pPr marL="1600160" indent="-228594" algn="l" defTabSz="457189" rtl="0" eaLnBrk="1" fontAlgn="base" hangingPunct="1">
        <a:spcBef>
          <a:spcPct val="20000"/>
        </a:spcBef>
        <a:spcAft>
          <a:spcPct val="0"/>
        </a:spcAft>
        <a:buFont typeface="Arial" panose="020B0604020202020204" pitchFamily="34" charset="0"/>
        <a:buChar char="–"/>
        <a:defRPr kern="1200">
          <a:solidFill>
            <a:schemeClr val="tx1"/>
          </a:solidFill>
          <a:latin typeface="Arial"/>
          <a:ea typeface="ヒラギノ角ゴ Pro W3" charset="-128"/>
          <a:cs typeface="Arial"/>
        </a:defRPr>
      </a:lvl4pPr>
      <a:lvl5pPr marL="2057349" indent="-228594" algn="l" defTabSz="457189" rtl="0" eaLnBrk="1" fontAlgn="base" hangingPunct="1">
        <a:spcBef>
          <a:spcPct val="20000"/>
        </a:spcBef>
        <a:spcAft>
          <a:spcPct val="0"/>
        </a:spcAft>
        <a:buFont typeface="Arial" panose="020B0604020202020204" pitchFamily="34" charset="0"/>
        <a:buChar char="»"/>
        <a:defRPr kern="1200">
          <a:solidFill>
            <a:schemeClr val="tx1"/>
          </a:solidFill>
          <a:latin typeface="Arial"/>
          <a:ea typeface="ヒラギノ角ゴ Pro W3" charset="-128"/>
          <a:cs typeface="Arial"/>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 Id="rId9" Type="http://schemas.openxmlformats.org/officeDocument/2006/relationships/image" Target="../media/image14.jp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6.jpeg"/><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9.tiff"/><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tiff"/><Relationship Id="rId4" Type="http://schemas.openxmlformats.org/officeDocument/2006/relationships/image" Target="../media/image20.png"/></Relationships>
</file>

<file path=ppt/slides/_rels/slide9.xml.rels><?xml version="1.0" encoding="UTF-8" standalone="yes"?>
<Relationships xmlns="http://schemas.openxmlformats.org/package/2006/relationships"><Relationship Id="rId8" Type="http://schemas.openxmlformats.org/officeDocument/2006/relationships/image" Target="../media/image26.png"/><Relationship Id="rId13" Type="http://schemas.openxmlformats.org/officeDocument/2006/relationships/image" Target="../media/image29.png"/><Relationship Id="rId3" Type="http://schemas.openxmlformats.org/officeDocument/2006/relationships/image" Target="../media/image19.tiff"/><Relationship Id="rId7" Type="http://schemas.openxmlformats.org/officeDocument/2006/relationships/image" Target="../media/image25.emf"/><Relationship Id="rId12" Type="http://schemas.openxmlformats.org/officeDocument/2006/relationships/image" Target="../media/image28.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4.emf"/><Relationship Id="rId11" Type="http://schemas.microsoft.com/office/2007/relationships/hdphoto" Target="../media/hdphoto2.wdp"/><Relationship Id="rId5" Type="http://schemas.openxmlformats.org/officeDocument/2006/relationships/image" Target="../media/image23.png"/><Relationship Id="rId10" Type="http://schemas.openxmlformats.org/officeDocument/2006/relationships/image" Target="../media/image27.png"/><Relationship Id="rId4" Type="http://schemas.openxmlformats.org/officeDocument/2006/relationships/image" Target="../media/image20.png"/><Relationship Id="rId9" Type="http://schemas.microsoft.com/office/2007/relationships/hdphoto" Target="../media/hdphoto1.wdp"/><Relationship Id="rId14" Type="http://schemas.openxmlformats.org/officeDocument/2006/relationships/image" Target="../media/image30.png"/></Relationships>
</file>

<file path=ppt/slides/_rels/slide10.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31.jpeg"/><Relationship Id="rId7" Type="http://schemas.openxmlformats.org/officeDocument/2006/relationships/image" Target="../media/image35.jpe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34.jpeg"/><Relationship Id="rId5" Type="http://schemas.openxmlformats.org/officeDocument/2006/relationships/image" Target="../media/image33.jpeg"/><Relationship Id="rId4" Type="http://schemas.openxmlformats.org/officeDocument/2006/relationships/image" Target="../media/image32.jpeg"/></Relationships>
</file>

<file path=ppt/slides/_rels/slide1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40.jpeg"/><Relationship Id="rId5" Type="http://schemas.openxmlformats.org/officeDocument/2006/relationships/image" Target="../media/image39.png"/><Relationship Id="rId4" Type="http://schemas.openxmlformats.org/officeDocument/2006/relationships/image" Target="../media/image38.jpg"/></Relationships>
</file>

<file path=ppt/slides/_rels/slide12.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12.xml"/><Relationship Id="rId1" Type="http://schemas.openxmlformats.org/officeDocument/2006/relationships/slideLayout" Target="../slideLayouts/slideLayout4.xml"/><Relationship Id="rId5" Type="http://schemas.openxmlformats.org/officeDocument/2006/relationships/image" Target="../media/image43.png"/><Relationship Id="rId4" Type="http://schemas.openxmlformats.org/officeDocument/2006/relationships/image" Target="../media/image42.jpeg"/></Relationships>
</file>

<file path=ppt/slides/_rels/slide13.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13.xml"/><Relationship Id="rId1" Type="http://schemas.openxmlformats.org/officeDocument/2006/relationships/slideLayout" Target="../slideLayouts/slideLayout4.xml"/><Relationship Id="rId6" Type="http://schemas.openxmlformats.org/officeDocument/2006/relationships/image" Target="../media/image47.png"/><Relationship Id="rId5" Type="http://schemas.openxmlformats.org/officeDocument/2006/relationships/image" Target="../media/image46.jpeg"/><Relationship Id="rId4" Type="http://schemas.openxmlformats.org/officeDocument/2006/relationships/image" Target="../media/image45.jpeg"/></Relationships>
</file>

<file path=ppt/slides/_rels/slide1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4.xml"/><Relationship Id="rId1" Type="http://schemas.openxmlformats.org/officeDocument/2006/relationships/slideLayout" Target="../slideLayouts/slideLayout4.xml"/><Relationship Id="rId6" Type="http://schemas.openxmlformats.org/officeDocument/2006/relationships/image" Target="../media/image51.jpeg"/><Relationship Id="rId5" Type="http://schemas.openxmlformats.org/officeDocument/2006/relationships/image" Target="../media/image50.jpeg"/><Relationship Id="rId4" Type="http://schemas.openxmlformats.org/officeDocument/2006/relationships/image" Target="../media/image49.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52.png"/><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17.xml"/><Relationship Id="rId1" Type="http://schemas.openxmlformats.org/officeDocument/2006/relationships/slideLayout" Target="../slideLayouts/slideLayout1.xml"/><Relationship Id="rId5" Type="http://schemas.openxmlformats.org/officeDocument/2006/relationships/image" Target="../media/image56.jpeg"/><Relationship Id="rId4" Type="http://schemas.openxmlformats.org/officeDocument/2006/relationships/image" Target="../media/image5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8" name="TextBox 7"/>
          <p:cNvSpPr txBox="1"/>
          <p:nvPr/>
        </p:nvSpPr>
        <p:spPr>
          <a:xfrm>
            <a:off x="7775890" y="5106137"/>
            <a:ext cx="4255150" cy="1754326"/>
          </a:xfrm>
          <a:prstGeom prst="rect">
            <a:avLst/>
          </a:prstGeom>
          <a:noFill/>
          <a:effectLst>
            <a:outerShdw blurRad="25400" dist="38100" dir="2700000" algn="tl" rotWithShape="0">
              <a:schemeClr val="tx1">
                <a:alpha val="79000"/>
              </a:schemeClr>
            </a:outerShdw>
          </a:effectLst>
        </p:spPr>
        <p:txBody>
          <a:bodyPr wrap="square" rtlCol="0">
            <a:spAutoFit/>
          </a:bodyPr>
          <a:lstStyle/>
          <a:p>
            <a:pPr algn="r"/>
            <a:r>
              <a:rPr lang="en-US" b="1" dirty="0">
                <a:solidFill>
                  <a:schemeClr val="bg1"/>
                </a:solidFill>
                <a:latin typeface="Century Gothic" charset="0"/>
                <a:ea typeface="Century Gothic" charset="0"/>
                <a:cs typeface="Century Gothic" charset="0"/>
              </a:rPr>
              <a:t>Steve Creech</a:t>
            </a:r>
          </a:p>
          <a:p>
            <a:pPr algn="r"/>
            <a:r>
              <a:rPr lang="en-US" sz="2000" i="1" dirty="0">
                <a:solidFill>
                  <a:schemeClr val="bg1"/>
                </a:solidFill>
                <a:latin typeface="Century Gothic" charset="0"/>
                <a:ea typeface="Century Gothic" charset="0"/>
                <a:cs typeface="Century Gothic" charset="0"/>
              </a:rPr>
              <a:t>Manager, Spacecraft/Payload Integration &amp; Evolution (SPIE)</a:t>
            </a:r>
          </a:p>
          <a:p>
            <a:pPr algn="r"/>
            <a:r>
              <a:rPr lang="en-US" sz="2000" i="1" dirty="0">
                <a:solidFill>
                  <a:schemeClr val="bg1"/>
                </a:solidFill>
                <a:latin typeface="Century Gothic" charset="0"/>
                <a:ea typeface="Century Gothic" charset="0"/>
                <a:cs typeface="Century Gothic" charset="0"/>
              </a:rPr>
              <a:t>NASA’s Space Launch System</a:t>
            </a:r>
          </a:p>
          <a:p>
            <a:pPr algn="r"/>
            <a:endParaRPr lang="en-US" dirty="0">
              <a:solidFill>
                <a:schemeClr val="bg1"/>
              </a:solidFill>
              <a:effectLst>
                <a:outerShdw blurRad="38100" dist="38100" dir="2700000" algn="tl">
                  <a:srgbClr val="000000">
                    <a:alpha val="43137"/>
                  </a:srgbClr>
                </a:outerShdw>
              </a:effectLst>
              <a:latin typeface="Century Gothic" charset="0"/>
              <a:ea typeface="Century Gothic" charset="0"/>
              <a:cs typeface="Century Gothic" charset="0"/>
            </a:endParaRPr>
          </a:p>
        </p:txBody>
      </p:sp>
      <p:sp>
        <p:nvSpPr>
          <p:cNvPr id="3" name="TextBox 2"/>
          <p:cNvSpPr txBox="1"/>
          <p:nvPr/>
        </p:nvSpPr>
        <p:spPr>
          <a:xfrm>
            <a:off x="6177435" y="1717886"/>
            <a:ext cx="5853605" cy="1077218"/>
          </a:xfrm>
          <a:prstGeom prst="rect">
            <a:avLst/>
          </a:prstGeom>
          <a:noFill/>
        </p:spPr>
        <p:txBody>
          <a:bodyPr wrap="square" rtlCol="0">
            <a:spAutoFit/>
          </a:bodyPr>
          <a:lstStyle/>
          <a:p>
            <a:pPr algn="r"/>
            <a:r>
              <a:rPr lang="en-US" sz="3200" b="1" cap="all" dirty="0">
                <a:solidFill>
                  <a:schemeClr val="bg1"/>
                </a:solidFill>
                <a:effectLst>
                  <a:outerShdw blurRad="38100" dist="38100" dir="2700000" algn="tl">
                    <a:srgbClr val="000000">
                      <a:alpha val="43137"/>
                    </a:srgbClr>
                  </a:outerShdw>
                </a:effectLst>
                <a:latin typeface="Century Gothic" charset="0"/>
                <a:ea typeface="Century Gothic" charset="0"/>
                <a:cs typeface="Century Gothic" charset="0"/>
              </a:rPr>
              <a:t>NASA’s Space launch system Status</a:t>
            </a:r>
          </a:p>
        </p:txBody>
      </p:sp>
      <p:pic>
        <p:nvPicPr>
          <p:cNvPr id="9" name="Picture 8"/>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496425" y="225426"/>
            <a:ext cx="2534615" cy="747973"/>
          </a:xfrm>
          <a:prstGeom prst="rect">
            <a:avLst/>
          </a:prstGeom>
        </p:spPr>
      </p:pic>
      <p:sp>
        <p:nvSpPr>
          <p:cNvPr id="4" name="Slide Number Placeholder 3">
            <a:extLst>
              <a:ext uri="{FF2B5EF4-FFF2-40B4-BE49-F238E27FC236}">
                <a16:creationId xmlns:a16="http://schemas.microsoft.com/office/drawing/2014/main" xmlns="" id="{69245113-9CFF-2E44-B797-2F599ADB888E}"/>
              </a:ext>
            </a:extLst>
          </p:cNvPr>
          <p:cNvSpPr>
            <a:spLocks noGrp="1"/>
          </p:cNvSpPr>
          <p:nvPr>
            <p:ph type="sldNum" sz="quarter" idx="4"/>
          </p:nvPr>
        </p:nvSpPr>
        <p:spPr/>
        <p:txBody>
          <a:bodyPr/>
          <a:lstStyle/>
          <a:p>
            <a:r>
              <a:rPr lang="en-US"/>
              <a:t>0550</a:t>
            </a:r>
            <a:endParaRPr lang="en-US" dirty="0"/>
          </a:p>
        </p:txBody>
      </p:sp>
    </p:spTree>
    <p:extLst>
      <p:ext uri="{BB962C8B-B14F-4D97-AF65-F5344CB8AC3E}">
        <p14:creationId xmlns:p14="http://schemas.microsoft.com/office/powerpoint/2010/main" val="40410896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xmlns="" id="{E0AE890D-A8B9-0C48-86B4-C46324C2AB1F}"/>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1" r="224"/>
          <a:stretch/>
        </p:blipFill>
        <p:spPr>
          <a:xfrm>
            <a:off x="2012182" y="1209674"/>
            <a:ext cx="10179817" cy="5648325"/>
          </a:xfrm>
          <a:prstGeom prst="rect">
            <a:avLst/>
          </a:prstGeom>
        </p:spPr>
      </p:pic>
      <p:sp>
        <p:nvSpPr>
          <p:cNvPr id="12" name="Rectangle 11">
            <a:extLst>
              <a:ext uri="{FF2B5EF4-FFF2-40B4-BE49-F238E27FC236}">
                <a16:creationId xmlns:a16="http://schemas.microsoft.com/office/drawing/2014/main" xmlns="" id="{3E7539B2-A1AE-6544-83FB-ED5F117B551B}"/>
              </a:ext>
            </a:extLst>
          </p:cNvPr>
          <p:cNvSpPr/>
          <p:nvPr/>
        </p:nvSpPr>
        <p:spPr>
          <a:xfrm>
            <a:off x="8814547" y="5251077"/>
            <a:ext cx="1754841" cy="255494"/>
          </a:xfrm>
          <a:prstGeom prst="rect">
            <a:avLst/>
          </a:prstGeom>
          <a:solidFill>
            <a:srgbClr val="04070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xmlns="" id="{C36FED8D-AC17-6241-9FFF-F670FB888042}"/>
              </a:ext>
            </a:extLst>
          </p:cNvPr>
          <p:cNvSpPr txBox="1"/>
          <p:nvPr/>
        </p:nvSpPr>
        <p:spPr>
          <a:xfrm>
            <a:off x="8823161" y="5220616"/>
            <a:ext cx="1773242" cy="338554"/>
          </a:xfrm>
          <a:prstGeom prst="rect">
            <a:avLst/>
          </a:prstGeom>
          <a:noFill/>
        </p:spPr>
        <p:txBody>
          <a:bodyPr wrap="none" rtlCol="0">
            <a:spAutoFit/>
          </a:bodyPr>
          <a:lstStyle/>
          <a:p>
            <a:pPr algn="ctr"/>
            <a:r>
              <a:rPr lang="en-US" sz="800" b="1" dirty="0">
                <a:solidFill>
                  <a:schemeClr val="bg1"/>
                </a:solidFill>
                <a:latin typeface="Arial" panose="020B0604020202020204" pitchFamily="34" charset="0"/>
                <a:cs typeface="Arial" panose="020B0604020202020204" pitchFamily="34" charset="0"/>
              </a:rPr>
              <a:t>NASA’s Gateway</a:t>
            </a:r>
          </a:p>
          <a:p>
            <a:pPr algn="ctr"/>
            <a:r>
              <a:rPr lang="en-US" sz="800" dirty="0">
                <a:solidFill>
                  <a:schemeClr val="bg1"/>
                </a:solidFill>
                <a:latin typeface="Arial" panose="020B0604020202020204" pitchFamily="34" charset="0"/>
                <a:cs typeface="Arial" panose="020B0604020202020204" pitchFamily="34" charset="0"/>
              </a:rPr>
              <a:t>PPE – Habitat – Airlock – Logistics</a:t>
            </a:r>
          </a:p>
        </p:txBody>
      </p:sp>
      <p:sp>
        <p:nvSpPr>
          <p:cNvPr id="3" name="Title 2"/>
          <p:cNvSpPr>
            <a:spLocks noGrp="1"/>
          </p:cNvSpPr>
          <p:nvPr>
            <p:ph type="title"/>
          </p:nvPr>
        </p:nvSpPr>
        <p:spPr/>
        <p:txBody>
          <a:bodyPr>
            <a:spAutoFit/>
          </a:bodyPr>
          <a:lstStyle/>
          <a:p>
            <a:r>
              <a:rPr lang="en-US" dirty="0">
                <a:solidFill>
                  <a:sysClr val="window" lastClr="FFFFFF"/>
                </a:solidFill>
              </a:rPr>
              <a:t>NASA’s Exploration plans</a:t>
            </a:r>
            <a:endParaRPr lang="en-US" dirty="0"/>
          </a:p>
        </p:txBody>
      </p:sp>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004" y="0"/>
            <a:ext cx="1985128" cy="6857992"/>
          </a:xfrm>
          <a:prstGeom prst="rect">
            <a:avLst/>
          </a:prstGeom>
        </p:spPr>
      </p:pic>
      <p:sp>
        <p:nvSpPr>
          <p:cNvPr id="4" name="Slide Number Placeholder 3">
            <a:extLst>
              <a:ext uri="{FF2B5EF4-FFF2-40B4-BE49-F238E27FC236}">
                <a16:creationId xmlns:a16="http://schemas.microsoft.com/office/drawing/2014/main" xmlns="" id="{5E55A4A5-CB8D-A443-BD8E-D73FB11719A0}"/>
              </a:ext>
            </a:extLst>
          </p:cNvPr>
          <p:cNvSpPr>
            <a:spLocks noGrp="1"/>
          </p:cNvSpPr>
          <p:nvPr>
            <p:ph type="sldNum" sz="quarter" idx="4"/>
          </p:nvPr>
        </p:nvSpPr>
        <p:spPr/>
        <p:txBody>
          <a:bodyPr/>
          <a:lstStyle/>
          <a:p>
            <a:r>
              <a:rPr lang="en-US"/>
              <a:t>0550</a:t>
            </a:r>
            <a:endParaRPr lang="en-US" dirty="0"/>
          </a:p>
        </p:txBody>
      </p:sp>
    </p:spTree>
    <p:extLst>
      <p:ext uri="{BB962C8B-B14F-4D97-AF65-F5344CB8AC3E}">
        <p14:creationId xmlns:p14="http://schemas.microsoft.com/office/powerpoint/2010/main" val="6745080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pPr lvl="0"/>
            <a:r>
              <a:rPr lang="en-US" altLang="x-none" dirty="0"/>
              <a:t>NASA’</a:t>
            </a:r>
            <a:r>
              <a:rPr lang="en-US" altLang="x-none" cap="none" dirty="0"/>
              <a:t>s</a:t>
            </a:r>
            <a:r>
              <a:rPr lang="en-US" altLang="x-none" dirty="0"/>
              <a:t> Gateway</a:t>
            </a:r>
            <a:br>
              <a:rPr lang="en-US" altLang="x-none" dirty="0"/>
            </a:br>
            <a:r>
              <a:rPr lang="en-US" altLang="x-none" sz="1800" b="1" dirty="0">
                <a:solidFill>
                  <a:schemeClr val="tx1">
                    <a:lumMod val="95000"/>
                    <a:lumOff val="5000"/>
                  </a:schemeClr>
                </a:solidFill>
              </a:rPr>
              <a:t>STEPPING STONE TO THE SOLAR SYSTEM</a:t>
            </a:r>
            <a:endParaRPr lang="en-US" sz="1800" b="1" dirty="0">
              <a:solidFill>
                <a:schemeClr val="tx1">
                  <a:lumMod val="95000"/>
                  <a:lumOff val="5000"/>
                </a:schemeClr>
              </a:solidFill>
            </a:endParaRPr>
          </a:p>
        </p:txBody>
      </p:sp>
      <p:pic>
        <p:nvPicPr>
          <p:cNvPr id="1026" name="Picture 2" descr="https://www.nasa.gov/sites/default/files/thumbnails/image/dsg_large.jpg"/>
          <p:cNvPicPr>
            <a:picLocks noChangeAspect="1" noChangeArrowheads="1"/>
          </p:cNvPicPr>
          <p:nvPr/>
        </p:nvPicPr>
        <p:blipFill rotWithShape="1">
          <a:blip r:embed="rId3">
            <a:extLst>
              <a:ext uri="{28A0092B-C50C-407E-A947-70E740481C1C}">
                <a14:useLocalDpi xmlns:a14="http://schemas.microsoft.com/office/drawing/2010/main" val="0"/>
              </a:ext>
            </a:extLst>
          </a:blip>
          <a:srcRect l="366" t="21379" r="68" b="3447"/>
          <a:stretch/>
        </p:blipFill>
        <p:spPr bwMode="auto">
          <a:xfrm>
            <a:off x="2008094" y="1212850"/>
            <a:ext cx="10168666" cy="564515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10329985" y="6601298"/>
            <a:ext cx="1258678" cy="261610"/>
          </a:xfrm>
          <a:prstGeom prst="rect">
            <a:avLst/>
          </a:prstGeom>
          <a:noFill/>
        </p:spPr>
        <p:txBody>
          <a:bodyPr wrap="none" rtlCol="0">
            <a:spAutoFit/>
          </a:bodyPr>
          <a:lstStyle/>
          <a:p>
            <a:r>
              <a:rPr lang="en-US" sz="1100" i="1" dirty="0">
                <a:solidFill>
                  <a:schemeClr val="bg1"/>
                </a:solidFill>
              </a:rPr>
              <a:t>Notional rendering</a:t>
            </a:r>
          </a:p>
        </p:txBody>
      </p:sp>
      <p:pic>
        <p:nvPicPr>
          <p:cNvPr id="4" name="Picture 3"/>
          <p:cNvPicPr>
            <a:picLocks noChangeAspect="1"/>
          </p:cNvPicPr>
          <p:nvPr/>
        </p:nvPicPr>
        <p:blipFill rotWithShape="1">
          <a:blip r:embed="rId4" cstate="print">
            <a:extLst>
              <a:ext uri="{28A0092B-C50C-407E-A947-70E740481C1C}">
                <a14:useLocalDpi xmlns:a14="http://schemas.microsoft.com/office/drawing/2010/main" val="0"/>
              </a:ext>
            </a:extLst>
          </a:blip>
          <a:srcRect l="38426" r="32034"/>
          <a:stretch/>
        </p:blipFill>
        <p:spPr>
          <a:xfrm>
            <a:off x="0" y="-4492"/>
            <a:ext cx="1989344" cy="6858000"/>
          </a:xfrm>
          <a:prstGeom prst="rect">
            <a:avLst/>
          </a:prstGeom>
        </p:spPr>
      </p:pic>
      <p:sp>
        <p:nvSpPr>
          <p:cNvPr id="5" name="Slide Number Placeholder 4">
            <a:extLst>
              <a:ext uri="{FF2B5EF4-FFF2-40B4-BE49-F238E27FC236}">
                <a16:creationId xmlns:a16="http://schemas.microsoft.com/office/drawing/2014/main" xmlns="" id="{0121EBB4-D249-9A45-B631-1E77B48A1125}"/>
              </a:ext>
            </a:extLst>
          </p:cNvPr>
          <p:cNvSpPr>
            <a:spLocks noGrp="1"/>
          </p:cNvSpPr>
          <p:nvPr>
            <p:ph type="sldNum" sz="quarter" idx="4"/>
          </p:nvPr>
        </p:nvSpPr>
        <p:spPr/>
        <p:txBody>
          <a:bodyPr/>
          <a:lstStyle/>
          <a:p>
            <a:r>
              <a:rPr lang="en-US"/>
              <a:t>0535</a:t>
            </a:r>
            <a:endParaRPr lang="en-US" dirty="0"/>
          </a:p>
        </p:txBody>
      </p:sp>
    </p:spTree>
    <p:extLst>
      <p:ext uri="{BB962C8B-B14F-4D97-AF65-F5344CB8AC3E}">
        <p14:creationId xmlns:p14="http://schemas.microsoft.com/office/powerpoint/2010/main" val="13735186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2008094" y="224108"/>
            <a:ext cx="7066646" cy="743643"/>
          </a:xfrm>
        </p:spPr>
        <p:txBody>
          <a:bodyPr/>
          <a:lstStyle/>
          <a:p>
            <a:r>
              <a:rPr lang="en-US" dirty="0"/>
              <a:t>SLS LIFT CAPABILITIES</a:t>
            </a:r>
          </a:p>
        </p:txBody>
      </p:sp>
      <p:sp>
        <p:nvSpPr>
          <p:cNvPr id="5" name="Slide Number Placeholder 4">
            <a:extLst>
              <a:ext uri="{FF2B5EF4-FFF2-40B4-BE49-F238E27FC236}">
                <a16:creationId xmlns:a16="http://schemas.microsoft.com/office/drawing/2014/main" xmlns="" id="{A79CBC5C-7908-E24A-9632-3CD99CB7E0DB}"/>
              </a:ext>
            </a:extLst>
          </p:cNvPr>
          <p:cNvSpPr>
            <a:spLocks noGrp="1"/>
          </p:cNvSpPr>
          <p:nvPr>
            <p:ph type="sldNum" sz="quarter" idx="4"/>
          </p:nvPr>
        </p:nvSpPr>
        <p:spPr/>
        <p:txBody>
          <a:bodyPr/>
          <a:lstStyle/>
          <a:p>
            <a:r>
              <a:rPr lang="en-US"/>
              <a:t>0550</a:t>
            </a:r>
            <a:endParaRPr lang="en-US" dirty="0"/>
          </a:p>
        </p:txBody>
      </p:sp>
      <p:grpSp>
        <p:nvGrpSpPr>
          <p:cNvPr id="3" name="Group 2"/>
          <p:cNvGrpSpPr/>
          <p:nvPr/>
        </p:nvGrpSpPr>
        <p:grpSpPr>
          <a:xfrm>
            <a:off x="2571751" y="1289957"/>
            <a:ext cx="9258300" cy="5452813"/>
            <a:chOff x="2778350" y="1593072"/>
            <a:chExt cx="8818860" cy="4957760"/>
          </a:xfrm>
        </p:grpSpPr>
        <p:pic>
          <p:nvPicPr>
            <p:cNvPr id="40" name="Picture 39">
              <a:extLst>
                <a:ext uri="{FF2B5EF4-FFF2-40B4-BE49-F238E27FC236}">
                  <a16:creationId xmlns:a16="http://schemas.microsoft.com/office/drawing/2014/main" xmlns="" id="{72141E53-EEBC-6F4E-AD7E-9CA0C7F0817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616417" y="1915872"/>
              <a:ext cx="687897" cy="3918401"/>
            </a:xfrm>
            <a:prstGeom prst="rect">
              <a:avLst/>
            </a:prstGeom>
          </p:spPr>
        </p:pic>
        <p:pic>
          <p:nvPicPr>
            <p:cNvPr id="41" name="Picture 40">
              <a:extLst>
                <a:ext uri="{FF2B5EF4-FFF2-40B4-BE49-F238E27FC236}">
                  <a16:creationId xmlns:a16="http://schemas.microsoft.com/office/drawing/2014/main" xmlns="" id="{F1C190E1-AC4A-1842-A014-6498A14DE44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977735" y="1791025"/>
              <a:ext cx="649701" cy="4042900"/>
            </a:xfrm>
            <a:prstGeom prst="rect">
              <a:avLst/>
            </a:prstGeom>
          </p:spPr>
        </p:pic>
        <p:sp>
          <p:nvSpPr>
            <p:cNvPr id="42" name="Rounded Rectangle 41" descr="Payload capability in weight per vehicle to Trans-Lunar Injection" title="Payload to TLI">
              <a:extLst>
                <a:ext uri="{FF2B5EF4-FFF2-40B4-BE49-F238E27FC236}">
                  <a16:creationId xmlns:a16="http://schemas.microsoft.com/office/drawing/2014/main" xmlns="" id="{433CC623-D974-314E-ACEA-0664B960779A}"/>
                </a:ext>
              </a:extLst>
            </p:cNvPr>
            <p:cNvSpPr/>
            <p:nvPr/>
          </p:nvSpPr>
          <p:spPr bwMode="auto">
            <a:xfrm>
              <a:off x="6281014" y="6330767"/>
              <a:ext cx="1328316" cy="220065"/>
            </a:xfrm>
            <a:prstGeom prst="roundRect">
              <a:avLst/>
            </a:prstGeom>
            <a:solidFill>
              <a:srgbClr val="7F7F7F"/>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defTabSz="914400" eaLnBrk="0" hangingPunct="0"/>
              <a:r>
                <a:rPr lang="en-US" sz="900" b="1" dirty="0">
                  <a:solidFill>
                    <a:schemeClr val="bg1"/>
                  </a:solidFill>
                  <a:latin typeface="Arial" charset="0"/>
                  <a:cs typeface="Arial" charset="0"/>
                </a:rPr>
                <a:t>Payload to TLI/Moon</a:t>
              </a:r>
            </a:p>
          </p:txBody>
        </p:sp>
        <p:pic>
          <p:nvPicPr>
            <p:cNvPr id="43" name="Picture 42">
              <a:extLst>
                <a:ext uri="{FF2B5EF4-FFF2-40B4-BE49-F238E27FC236}">
                  <a16:creationId xmlns:a16="http://schemas.microsoft.com/office/drawing/2014/main" xmlns="" id="{4416AB34-78B2-7442-A1D7-FE917588CAD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951853" y="2271659"/>
              <a:ext cx="654401" cy="3562266"/>
            </a:xfrm>
            <a:prstGeom prst="rect">
              <a:avLst/>
            </a:prstGeom>
          </p:spPr>
        </p:pic>
        <p:cxnSp>
          <p:nvCxnSpPr>
            <p:cNvPr id="44" name="Straight Connector 43">
              <a:extLst>
                <a:ext uri="{FF2B5EF4-FFF2-40B4-BE49-F238E27FC236}">
                  <a16:creationId xmlns:a16="http://schemas.microsoft.com/office/drawing/2014/main" xmlns="" id="{91203DB4-6C4E-724B-AF3E-79A552733874}"/>
                </a:ext>
              </a:extLst>
            </p:cNvPr>
            <p:cNvCxnSpPr/>
            <p:nvPr/>
          </p:nvCxnSpPr>
          <p:spPr bwMode="auto">
            <a:xfrm>
              <a:off x="10171796" y="5832490"/>
              <a:ext cx="0" cy="75812"/>
            </a:xfrm>
            <a:prstGeom prst="line">
              <a:avLst/>
            </a:prstGeom>
            <a:solidFill>
              <a:schemeClr val="accent1"/>
            </a:solidFill>
            <a:ln w="12700"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xmlns="" id="{53F3CDF8-F26C-F14D-B7A2-530BA7E624A3}"/>
                </a:ext>
              </a:extLst>
            </p:cNvPr>
            <p:cNvCxnSpPr/>
            <p:nvPr/>
          </p:nvCxnSpPr>
          <p:spPr bwMode="auto">
            <a:xfrm>
              <a:off x="6288771" y="5803661"/>
              <a:ext cx="0" cy="104641"/>
            </a:xfrm>
            <a:prstGeom prst="line">
              <a:avLst/>
            </a:prstGeom>
            <a:solidFill>
              <a:schemeClr val="accent1"/>
            </a:solidFill>
            <a:ln w="12700" cap="flat" cmpd="sng" algn="ctr">
              <a:solidFill>
                <a:schemeClr val="tx1"/>
              </a:solidFill>
              <a:prstDash val="solid"/>
              <a:round/>
              <a:headEnd type="none" w="med" len="med"/>
              <a:tailEnd type="none" w="med" len="med"/>
            </a:ln>
            <a:effectLst>
              <a:outerShdw dist="12700" dir="2700000" algn="tl" rotWithShape="0">
                <a:srgbClr val="FFFFFF"/>
              </a:outerShdw>
            </a:effectLst>
          </p:spPr>
        </p:cxnSp>
        <p:sp>
          <p:nvSpPr>
            <p:cNvPr id="46" name="TextBox 45">
              <a:extLst>
                <a:ext uri="{FF2B5EF4-FFF2-40B4-BE49-F238E27FC236}">
                  <a16:creationId xmlns:a16="http://schemas.microsoft.com/office/drawing/2014/main" xmlns="" id="{8D61EE6A-E9AF-0A4E-8E24-47A4B133C67A}"/>
                </a:ext>
              </a:extLst>
            </p:cNvPr>
            <p:cNvSpPr txBox="1"/>
            <p:nvPr/>
          </p:nvSpPr>
          <p:spPr>
            <a:xfrm>
              <a:off x="10447778" y="1593072"/>
              <a:ext cx="1038908" cy="110800"/>
            </a:xfrm>
            <a:prstGeom prst="rect">
              <a:avLst/>
            </a:prstGeom>
            <a:noFill/>
          </p:spPr>
          <p:txBody>
            <a:bodyPr wrap="square" lIns="0" tIns="0" rIns="0" bIns="0" rtlCol="0">
              <a:spAutoFit/>
            </a:bodyPr>
            <a:lstStyle/>
            <a:p>
              <a:pPr algn="ctr" fontAlgn="base">
                <a:lnSpc>
                  <a:spcPct val="90000"/>
                </a:lnSpc>
                <a:spcBef>
                  <a:spcPct val="0"/>
                </a:spcBef>
                <a:spcAft>
                  <a:spcPct val="0"/>
                </a:spcAft>
              </a:pPr>
              <a:r>
                <a:rPr lang="en-US" sz="800" b="1" i="1" dirty="0">
                  <a:solidFill>
                    <a:schemeClr val="bg1"/>
                  </a:solidFill>
                  <a:latin typeface="Arial" charset="0"/>
                  <a:ea typeface="ＭＳ Ｐゴシック" charset="-128"/>
                  <a:cs typeface="ＭＳ Ｐゴシック" charset="-128"/>
                </a:rPr>
                <a:t>355 ft. </a:t>
              </a:r>
            </a:p>
          </p:txBody>
        </p:sp>
        <p:sp>
          <p:nvSpPr>
            <p:cNvPr id="47" name="TextBox 46">
              <a:extLst>
                <a:ext uri="{FF2B5EF4-FFF2-40B4-BE49-F238E27FC236}">
                  <a16:creationId xmlns:a16="http://schemas.microsoft.com/office/drawing/2014/main" xmlns="" id="{78F1F077-EEF0-A948-B4BF-A89AB2566B02}"/>
                </a:ext>
              </a:extLst>
            </p:cNvPr>
            <p:cNvSpPr txBox="1"/>
            <p:nvPr/>
          </p:nvSpPr>
          <p:spPr>
            <a:xfrm>
              <a:off x="9795900" y="5716348"/>
              <a:ext cx="751792" cy="98489"/>
            </a:xfrm>
            <a:prstGeom prst="rect">
              <a:avLst/>
            </a:prstGeom>
            <a:noFill/>
          </p:spPr>
          <p:txBody>
            <a:bodyPr wrap="square" lIns="0" tIns="0" rIns="0" bIns="0" rtlCol="0">
              <a:spAutoFit/>
            </a:bodyPr>
            <a:lstStyle/>
            <a:p>
              <a:pPr algn="ctr" fontAlgn="base">
                <a:lnSpc>
                  <a:spcPct val="80000"/>
                </a:lnSpc>
                <a:spcBef>
                  <a:spcPct val="0"/>
                </a:spcBef>
                <a:spcAft>
                  <a:spcPct val="0"/>
                </a:spcAft>
              </a:pPr>
              <a:r>
                <a:rPr lang="en-US" sz="800" b="1" i="1" dirty="0">
                  <a:solidFill>
                    <a:schemeClr val="bg1"/>
                  </a:solidFill>
                  <a:latin typeface="Arial" charset="0"/>
                  <a:ea typeface="ＭＳ Ｐゴシック" charset="-128"/>
                  <a:cs typeface="ＭＳ Ｐゴシック" charset="-128"/>
                </a:rPr>
                <a:t>RS-25 Engines</a:t>
              </a:r>
            </a:p>
          </p:txBody>
        </p:sp>
        <p:sp>
          <p:nvSpPr>
            <p:cNvPr id="48" name="TextBox 47">
              <a:extLst>
                <a:ext uri="{FF2B5EF4-FFF2-40B4-BE49-F238E27FC236}">
                  <a16:creationId xmlns:a16="http://schemas.microsoft.com/office/drawing/2014/main" xmlns="" id="{E42E77C1-188A-394D-92D6-4CA75486CE60}"/>
                </a:ext>
              </a:extLst>
            </p:cNvPr>
            <p:cNvSpPr txBox="1"/>
            <p:nvPr/>
          </p:nvSpPr>
          <p:spPr>
            <a:xfrm>
              <a:off x="6189220" y="1593072"/>
              <a:ext cx="333425" cy="124650"/>
            </a:xfrm>
            <a:prstGeom prst="rect">
              <a:avLst/>
            </a:prstGeom>
            <a:noFill/>
          </p:spPr>
          <p:txBody>
            <a:bodyPr wrap="none" lIns="0" tIns="0" rIns="0" bIns="0" rtlCol="0">
              <a:spAutoFit/>
            </a:bodyPr>
            <a:lstStyle/>
            <a:p>
              <a:pPr algn="ctr" fontAlgn="base">
                <a:lnSpc>
                  <a:spcPct val="90000"/>
                </a:lnSpc>
                <a:spcBef>
                  <a:spcPct val="0"/>
                </a:spcBef>
                <a:spcAft>
                  <a:spcPct val="0"/>
                </a:spcAft>
              </a:pPr>
              <a:r>
                <a:rPr lang="en-US" sz="900" b="1" i="1" dirty="0">
                  <a:solidFill>
                    <a:schemeClr val="bg1"/>
                  </a:solidFill>
                  <a:latin typeface="Arial" charset="0"/>
                  <a:ea typeface="ＭＳ Ｐゴシック" charset="-128"/>
                  <a:cs typeface="ＭＳ Ｐゴシック" charset="-128"/>
                </a:rPr>
                <a:t>365 ft.</a:t>
              </a:r>
            </a:p>
          </p:txBody>
        </p:sp>
        <p:cxnSp>
          <p:nvCxnSpPr>
            <p:cNvPr id="54" name="Straight Connector 53">
              <a:extLst>
                <a:ext uri="{FF2B5EF4-FFF2-40B4-BE49-F238E27FC236}">
                  <a16:creationId xmlns:a16="http://schemas.microsoft.com/office/drawing/2014/main" xmlns="" id="{A0F6620C-DB2F-7F41-B642-9B227FA1DC01}"/>
                </a:ext>
              </a:extLst>
            </p:cNvPr>
            <p:cNvCxnSpPr/>
            <p:nvPr/>
          </p:nvCxnSpPr>
          <p:spPr bwMode="auto">
            <a:xfrm>
              <a:off x="9406989" y="5825908"/>
              <a:ext cx="0" cy="82394"/>
            </a:xfrm>
            <a:prstGeom prst="line">
              <a:avLst/>
            </a:prstGeom>
            <a:solidFill>
              <a:schemeClr val="accent1"/>
            </a:solidFill>
            <a:ln w="12700" cap="flat" cmpd="sng" algn="ctr">
              <a:solidFill>
                <a:schemeClr val="tx1"/>
              </a:solidFill>
              <a:prstDash val="solid"/>
              <a:round/>
              <a:headEnd type="none" w="med" len="med"/>
              <a:tailEnd type="none" w="med" len="med"/>
            </a:ln>
            <a:effectLst>
              <a:outerShdw dist="12700" dir="2700000" algn="tl" rotWithShape="0">
                <a:srgbClr val="FFFFFF"/>
              </a:outerShdw>
            </a:effectLst>
          </p:spPr>
        </p:cxnSp>
        <p:sp>
          <p:nvSpPr>
            <p:cNvPr id="55" name="TextBox 54">
              <a:extLst>
                <a:ext uri="{FF2B5EF4-FFF2-40B4-BE49-F238E27FC236}">
                  <a16:creationId xmlns:a16="http://schemas.microsoft.com/office/drawing/2014/main" xmlns="" id="{9553CAA7-BDA7-5342-A730-D2D9EEE90774}"/>
                </a:ext>
              </a:extLst>
            </p:cNvPr>
            <p:cNvSpPr txBox="1"/>
            <p:nvPr/>
          </p:nvSpPr>
          <p:spPr>
            <a:xfrm>
              <a:off x="9856456" y="3735707"/>
              <a:ext cx="652989" cy="98489"/>
            </a:xfrm>
            <a:prstGeom prst="rect">
              <a:avLst/>
            </a:prstGeom>
            <a:noFill/>
          </p:spPr>
          <p:txBody>
            <a:bodyPr wrap="square" lIns="0" tIns="0" rIns="0" bIns="0" rtlCol="0">
              <a:spAutoFit/>
            </a:bodyPr>
            <a:lstStyle/>
            <a:p>
              <a:pPr algn="ctr" fontAlgn="base">
                <a:lnSpc>
                  <a:spcPct val="80000"/>
                </a:lnSpc>
                <a:spcBef>
                  <a:spcPct val="0"/>
                </a:spcBef>
                <a:spcAft>
                  <a:spcPct val="0"/>
                </a:spcAft>
              </a:pPr>
              <a:r>
                <a:rPr lang="en-US" sz="800" b="1" i="1" dirty="0">
                  <a:solidFill>
                    <a:schemeClr val="bg1"/>
                  </a:solidFill>
                  <a:latin typeface="Arial" charset="0"/>
                  <a:ea typeface="ＭＳ Ｐゴシック" charset="-128"/>
                  <a:cs typeface="ＭＳ Ｐゴシック" charset="-128"/>
                </a:rPr>
                <a:t>Core Stage</a:t>
              </a:r>
            </a:p>
          </p:txBody>
        </p:sp>
        <p:cxnSp>
          <p:nvCxnSpPr>
            <p:cNvPr id="56" name="Straight Connector 55">
              <a:extLst>
                <a:ext uri="{FF2B5EF4-FFF2-40B4-BE49-F238E27FC236}">
                  <a16:creationId xmlns:a16="http://schemas.microsoft.com/office/drawing/2014/main" xmlns="" id="{F3B535CF-C6B0-BE45-97B9-D8AFE56930BC}"/>
                </a:ext>
              </a:extLst>
            </p:cNvPr>
            <p:cNvCxnSpPr/>
            <p:nvPr/>
          </p:nvCxnSpPr>
          <p:spPr bwMode="auto">
            <a:xfrm>
              <a:off x="7865486" y="5811889"/>
              <a:ext cx="0" cy="96413"/>
            </a:xfrm>
            <a:prstGeom prst="line">
              <a:avLst/>
            </a:prstGeom>
            <a:solidFill>
              <a:schemeClr val="accent1"/>
            </a:solidFill>
            <a:ln w="12700" cap="flat" cmpd="sng" algn="ctr">
              <a:solidFill>
                <a:schemeClr val="tx1"/>
              </a:solidFill>
              <a:prstDash val="solid"/>
              <a:round/>
              <a:headEnd type="none" w="med" len="med"/>
              <a:tailEnd type="none" w="med" len="med"/>
            </a:ln>
            <a:effectLst>
              <a:outerShdw dist="12700" dir="2700000" algn="tl" rotWithShape="0">
                <a:srgbClr val="FFFFFF"/>
              </a:outerShdw>
            </a:effectLst>
          </p:spPr>
        </p:cxnSp>
        <p:cxnSp>
          <p:nvCxnSpPr>
            <p:cNvPr id="57" name="Straight Connector 56">
              <a:extLst>
                <a:ext uri="{FF2B5EF4-FFF2-40B4-BE49-F238E27FC236}">
                  <a16:creationId xmlns:a16="http://schemas.microsoft.com/office/drawing/2014/main" xmlns="" id="{AEE7B5C3-8D50-7E47-BFB7-3E4B3B1B48BA}"/>
                </a:ext>
              </a:extLst>
            </p:cNvPr>
            <p:cNvCxnSpPr/>
            <p:nvPr/>
          </p:nvCxnSpPr>
          <p:spPr bwMode="auto">
            <a:xfrm>
              <a:off x="10965960" y="5816121"/>
              <a:ext cx="0" cy="92181"/>
            </a:xfrm>
            <a:prstGeom prst="line">
              <a:avLst/>
            </a:prstGeom>
            <a:solidFill>
              <a:schemeClr val="accent1"/>
            </a:solidFill>
            <a:ln w="12700" cap="flat" cmpd="sng" algn="ctr">
              <a:solidFill>
                <a:schemeClr val="tx1"/>
              </a:solidFill>
              <a:prstDash val="solid"/>
              <a:round/>
              <a:headEnd type="none" w="med" len="med"/>
              <a:tailEnd type="none" w="med" len="med"/>
            </a:ln>
            <a:effectLst>
              <a:outerShdw dist="12700" dir="2700000" algn="tl" rotWithShape="0">
                <a:srgbClr val="FFFFFF"/>
              </a:outerShdw>
            </a:effectLst>
          </p:spPr>
        </p:cxnSp>
        <p:sp>
          <p:nvSpPr>
            <p:cNvPr id="58" name="TextBox 57">
              <a:extLst>
                <a:ext uri="{FF2B5EF4-FFF2-40B4-BE49-F238E27FC236}">
                  <a16:creationId xmlns:a16="http://schemas.microsoft.com/office/drawing/2014/main" xmlns="" id="{0D277FBA-F020-F745-A464-390B5B5BD5CD}"/>
                </a:ext>
              </a:extLst>
            </p:cNvPr>
            <p:cNvSpPr txBox="1"/>
            <p:nvPr/>
          </p:nvSpPr>
          <p:spPr>
            <a:xfrm>
              <a:off x="4474103" y="1593072"/>
              <a:ext cx="660437" cy="124650"/>
            </a:xfrm>
            <a:prstGeom prst="rect">
              <a:avLst/>
            </a:prstGeom>
            <a:noFill/>
          </p:spPr>
          <p:txBody>
            <a:bodyPr wrap="none" lIns="0" tIns="0" rIns="0" bIns="0" rtlCol="0">
              <a:spAutoFit/>
            </a:bodyPr>
            <a:lstStyle/>
            <a:p>
              <a:pPr algn="ctr" fontAlgn="base">
                <a:lnSpc>
                  <a:spcPct val="90000"/>
                </a:lnSpc>
                <a:spcBef>
                  <a:spcPct val="0"/>
                </a:spcBef>
                <a:spcAft>
                  <a:spcPct val="0"/>
                </a:spcAft>
              </a:pPr>
              <a:r>
                <a:rPr lang="en-US" sz="900" b="1" i="1" dirty="0">
                  <a:solidFill>
                    <a:schemeClr val="bg1"/>
                  </a:solidFill>
                  <a:latin typeface="Arial" charset="0"/>
                  <a:ea typeface="ＭＳ Ｐゴシック" charset="-128"/>
                  <a:cs typeface="ＭＳ Ｐゴシック" charset="-128"/>
                </a:rPr>
                <a:t>Up to 313 ft.</a:t>
              </a:r>
            </a:p>
          </p:txBody>
        </p:sp>
        <p:sp>
          <p:nvSpPr>
            <p:cNvPr id="59" name="TextBox 58">
              <a:extLst>
                <a:ext uri="{FF2B5EF4-FFF2-40B4-BE49-F238E27FC236}">
                  <a16:creationId xmlns:a16="http://schemas.microsoft.com/office/drawing/2014/main" xmlns="" id="{3F1317A6-C0B7-6344-93C3-E987FC47A136}"/>
                </a:ext>
              </a:extLst>
            </p:cNvPr>
            <p:cNvSpPr txBox="1"/>
            <p:nvPr/>
          </p:nvSpPr>
          <p:spPr>
            <a:xfrm>
              <a:off x="9856456" y="3376229"/>
              <a:ext cx="652989" cy="123111"/>
            </a:xfrm>
            <a:prstGeom prst="rect">
              <a:avLst/>
            </a:prstGeom>
            <a:noFill/>
          </p:spPr>
          <p:txBody>
            <a:bodyPr wrap="square" lIns="0" tIns="0" rIns="0" bIns="0" rtlCol="0">
              <a:spAutoFit/>
            </a:bodyPr>
            <a:lstStyle/>
            <a:p>
              <a:pPr algn="ctr" fontAlgn="base">
                <a:spcBef>
                  <a:spcPct val="0"/>
                </a:spcBef>
                <a:spcAft>
                  <a:spcPct val="0"/>
                </a:spcAft>
              </a:pPr>
              <a:r>
                <a:rPr lang="en-US" sz="800" b="1" i="1" dirty="0">
                  <a:solidFill>
                    <a:schemeClr val="bg1"/>
                  </a:solidFill>
                  <a:latin typeface="Arial" charset="0"/>
                  <a:ea typeface="ＭＳ Ｐゴシック" charset="-128"/>
                  <a:cs typeface="ＭＳ Ｐゴシック" charset="-128"/>
                </a:rPr>
                <a:t>Interstage</a:t>
              </a:r>
            </a:p>
          </p:txBody>
        </p:sp>
        <p:cxnSp>
          <p:nvCxnSpPr>
            <p:cNvPr id="60" name="Straight Connector 59">
              <a:extLst>
                <a:ext uri="{FF2B5EF4-FFF2-40B4-BE49-F238E27FC236}">
                  <a16:creationId xmlns:a16="http://schemas.microsoft.com/office/drawing/2014/main" xmlns="" id="{0656D20E-946C-4846-8E42-8DA70204D4C1}"/>
                </a:ext>
              </a:extLst>
            </p:cNvPr>
            <p:cNvCxnSpPr/>
            <p:nvPr/>
          </p:nvCxnSpPr>
          <p:spPr bwMode="auto">
            <a:xfrm flipH="1">
              <a:off x="8182093" y="5348562"/>
              <a:ext cx="213175" cy="0"/>
            </a:xfrm>
            <a:prstGeom prst="line">
              <a:avLst/>
            </a:prstGeom>
            <a:solidFill>
              <a:schemeClr val="accent1"/>
            </a:solidFill>
            <a:ln w="12700" cap="flat" cmpd="sng" algn="ctr">
              <a:solidFill>
                <a:schemeClr val="bg1"/>
              </a:solidFill>
              <a:prstDash val="solid"/>
              <a:round/>
              <a:headEnd type="none" w="med" len="med"/>
              <a:tailEnd type="none" w="med" len="med"/>
            </a:ln>
            <a:effectLst/>
          </p:spPr>
        </p:cxnSp>
        <p:sp>
          <p:nvSpPr>
            <p:cNvPr id="61" name="TextBox 60">
              <a:extLst>
                <a:ext uri="{FF2B5EF4-FFF2-40B4-BE49-F238E27FC236}">
                  <a16:creationId xmlns:a16="http://schemas.microsoft.com/office/drawing/2014/main" xmlns="" id="{7A370098-CB97-5C45-BBE4-0672F5DFB5AB}"/>
                </a:ext>
              </a:extLst>
            </p:cNvPr>
            <p:cNvSpPr txBox="1"/>
            <p:nvPr/>
          </p:nvSpPr>
          <p:spPr>
            <a:xfrm>
              <a:off x="9960132" y="5233900"/>
              <a:ext cx="445636" cy="246221"/>
            </a:xfrm>
            <a:prstGeom prst="rect">
              <a:avLst/>
            </a:prstGeom>
            <a:noFill/>
          </p:spPr>
          <p:txBody>
            <a:bodyPr wrap="none" lIns="0" tIns="0" rIns="0" bIns="0" rtlCol="0">
              <a:spAutoFit/>
            </a:bodyPr>
            <a:lstStyle/>
            <a:p>
              <a:pPr algn="ctr" fontAlgn="base">
                <a:spcBef>
                  <a:spcPct val="0"/>
                </a:spcBef>
                <a:spcAft>
                  <a:spcPct val="0"/>
                </a:spcAft>
              </a:pPr>
              <a:r>
                <a:rPr lang="en-US" sz="800" b="1" i="1" dirty="0">
                  <a:solidFill>
                    <a:schemeClr val="bg1"/>
                  </a:solidFill>
                  <a:latin typeface="Arial" charset="0"/>
                  <a:ea typeface="ＭＳ Ｐゴシック" charset="-128"/>
                  <a:cs typeface="ＭＳ Ｐゴシック" charset="-128"/>
                </a:rPr>
                <a:t>Evolved</a:t>
              </a:r>
            </a:p>
            <a:p>
              <a:pPr algn="ctr" fontAlgn="base">
                <a:spcBef>
                  <a:spcPct val="0"/>
                </a:spcBef>
                <a:spcAft>
                  <a:spcPct val="0"/>
                </a:spcAft>
              </a:pPr>
              <a:r>
                <a:rPr lang="en-US" sz="800" b="1" i="1" dirty="0">
                  <a:solidFill>
                    <a:schemeClr val="bg1"/>
                  </a:solidFill>
                  <a:latin typeface="Arial" charset="0"/>
                  <a:ea typeface="ＭＳ Ｐゴシック" charset="-128"/>
                  <a:cs typeface="ＭＳ Ｐゴシック" charset="-128"/>
                </a:rPr>
                <a:t>Boosters</a:t>
              </a:r>
            </a:p>
          </p:txBody>
        </p:sp>
        <p:sp>
          <p:nvSpPr>
            <p:cNvPr id="62" name="TextBox 61">
              <a:extLst>
                <a:ext uri="{FF2B5EF4-FFF2-40B4-BE49-F238E27FC236}">
                  <a16:creationId xmlns:a16="http://schemas.microsoft.com/office/drawing/2014/main" xmlns="" id="{6E47BDB1-37E2-1645-8539-F5AA32D1D63F}"/>
                </a:ext>
              </a:extLst>
            </p:cNvPr>
            <p:cNvSpPr txBox="1"/>
            <p:nvPr/>
          </p:nvSpPr>
          <p:spPr>
            <a:xfrm>
              <a:off x="8399511" y="5158923"/>
              <a:ext cx="445636" cy="369332"/>
            </a:xfrm>
            <a:prstGeom prst="rect">
              <a:avLst/>
            </a:prstGeom>
            <a:noFill/>
          </p:spPr>
          <p:txBody>
            <a:bodyPr wrap="none" lIns="0" tIns="0" rIns="0" bIns="0" rtlCol="0">
              <a:spAutoFit/>
            </a:bodyPr>
            <a:lstStyle/>
            <a:p>
              <a:pPr algn="ctr" fontAlgn="base">
                <a:spcBef>
                  <a:spcPct val="0"/>
                </a:spcBef>
                <a:spcAft>
                  <a:spcPct val="0"/>
                </a:spcAft>
              </a:pPr>
              <a:r>
                <a:rPr lang="en-US" sz="800" b="1" i="1" dirty="0">
                  <a:solidFill>
                    <a:schemeClr val="bg1"/>
                  </a:solidFill>
                  <a:latin typeface="Arial" charset="0"/>
                  <a:ea typeface="ＭＳ Ｐゴシック" charset="-128"/>
                  <a:cs typeface="ＭＳ Ｐゴシック" charset="-128"/>
                </a:rPr>
                <a:t>Solid</a:t>
              </a:r>
            </a:p>
            <a:p>
              <a:pPr algn="ctr" fontAlgn="base">
                <a:spcBef>
                  <a:spcPct val="0"/>
                </a:spcBef>
                <a:spcAft>
                  <a:spcPct val="0"/>
                </a:spcAft>
              </a:pPr>
              <a:r>
                <a:rPr lang="en-US" sz="800" b="1" i="1" dirty="0">
                  <a:solidFill>
                    <a:schemeClr val="bg1"/>
                  </a:solidFill>
                  <a:latin typeface="Arial" charset="0"/>
                  <a:ea typeface="ＭＳ Ｐゴシック" charset="-128"/>
                  <a:cs typeface="ＭＳ Ｐゴシック" charset="-128"/>
                </a:rPr>
                <a:t>Rocket</a:t>
              </a:r>
            </a:p>
            <a:p>
              <a:pPr algn="ctr" fontAlgn="base">
                <a:spcBef>
                  <a:spcPct val="0"/>
                </a:spcBef>
                <a:spcAft>
                  <a:spcPct val="0"/>
                </a:spcAft>
              </a:pPr>
              <a:r>
                <a:rPr lang="en-US" sz="800" b="1" i="1" dirty="0">
                  <a:solidFill>
                    <a:schemeClr val="bg1"/>
                  </a:solidFill>
                  <a:latin typeface="Arial" charset="0"/>
                  <a:ea typeface="ＭＳ Ｐゴシック" charset="-128"/>
                  <a:cs typeface="ＭＳ Ｐゴシック" charset="-128"/>
                </a:rPr>
                <a:t>Boosters</a:t>
              </a:r>
            </a:p>
          </p:txBody>
        </p:sp>
        <p:cxnSp>
          <p:nvCxnSpPr>
            <p:cNvPr id="63" name="Straight Connector 62">
              <a:extLst>
                <a:ext uri="{FF2B5EF4-FFF2-40B4-BE49-F238E27FC236}">
                  <a16:creationId xmlns:a16="http://schemas.microsoft.com/office/drawing/2014/main" xmlns="" id="{3A1B2738-356D-BE45-807F-E023CC284B0E}"/>
                </a:ext>
              </a:extLst>
            </p:cNvPr>
            <p:cNvCxnSpPr>
              <a:cxnSpLocks/>
            </p:cNvCxnSpPr>
            <p:nvPr/>
          </p:nvCxnSpPr>
          <p:spPr bwMode="auto">
            <a:xfrm flipH="1">
              <a:off x="9749527" y="5346146"/>
              <a:ext cx="201591" cy="0"/>
            </a:xfrm>
            <a:prstGeom prst="line">
              <a:avLst/>
            </a:prstGeom>
            <a:solidFill>
              <a:schemeClr val="accent1"/>
            </a:solidFill>
            <a:ln w="12700" cap="flat" cmpd="sng" algn="ctr">
              <a:solidFill>
                <a:schemeClr val="bg1"/>
              </a:solidFill>
              <a:prstDash val="solid"/>
              <a:round/>
              <a:headEnd type="none" w="med" len="med"/>
              <a:tailEnd type="none" w="med" len="med"/>
            </a:ln>
            <a:effectLst/>
          </p:spPr>
        </p:cxnSp>
        <p:sp>
          <p:nvSpPr>
            <p:cNvPr id="64" name="TextBox 63">
              <a:extLst>
                <a:ext uri="{FF2B5EF4-FFF2-40B4-BE49-F238E27FC236}">
                  <a16:creationId xmlns:a16="http://schemas.microsoft.com/office/drawing/2014/main" xmlns="" id="{700FB05B-6CDE-2D4D-B0B0-C7D97E43FEBC}"/>
                </a:ext>
              </a:extLst>
            </p:cNvPr>
            <p:cNvSpPr txBox="1"/>
            <p:nvPr/>
          </p:nvSpPr>
          <p:spPr>
            <a:xfrm>
              <a:off x="9873204" y="3047915"/>
              <a:ext cx="652989" cy="246221"/>
            </a:xfrm>
            <a:prstGeom prst="rect">
              <a:avLst/>
            </a:prstGeom>
            <a:noFill/>
          </p:spPr>
          <p:txBody>
            <a:bodyPr wrap="square" lIns="0" tIns="0" rIns="0" bIns="0" rtlCol="0">
              <a:spAutoFit/>
            </a:bodyPr>
            <a:lstStyle/>
            <a:p>
              <a:pPr algn="ctr" fontAlgn="base">
                <a:spcBef>
                  <a:spcPct val="0"/>
                </a:spcBef>
                <a:spcAft>
                  <a:spcPct val="0"/>
                </a:spcAft>
              </a:pPr>
              <a:r>
                <a:rPr lang="en-US" sz="800" b="1" i="1" dirty="0">
                  <a:solidFill>
                    <a:schemeClr val="bg1"/>
                  </a:solidFill>
                  <a:latin typeface="Arial" charset="0"/>
                  <a:ea typeface="ＭＳ Ｐゴシック" charset="-128"/>
                  <a:cs typeface="ＭＳ Ｐゴシック" charset="-128"/>
                </a:rPr>
                <a:t>Exploration Upper Stage</a:t>
              </a:r>
            </a:p>
          </p:txBody>
        </p:sp>
        <p:sp>
          <p:nvSpPr>
            <p:cNvPr id="65" name="TextBox 64">
              <a:extLst>
                <a:ext uri="{FF2B5EF4-FFF2-40B4-BE49-F238E27FC236}">
                  <a16:creationId xmlns:a16="http://schemas.microsoft.com/office/drawing/2014/main" xmlns="" id="{F18203CD-DB9C-4042-9DCB-5D925EE621D5}"/>
                </a:ext>
              </a:extLst>
            </p:cNvPr>
            <p:cNvSpPr txBox="1"/>
            <p:nvPr/>
          </p:nvSpPr>
          <p:spPr>
            <a:xfrm>
              <a:off x="7703052" y="1593072"/>
              <a:ext cx="333425" cy="124650"/>
            </a:xfrm>
            <a:prstGeom prst="rect">
              <a:avLst/>
            </a:prstGeom>
            <a:noFill/>
          </p:spPr>
          <p:txBody>
            <a:bodyPr wrap="none" lIns="0" tIns="0" rIns="0" bIns="0" rtlCol="0">
              <a:spAutoFit/>
            </a:bodyPr>
            <a:lstStyle/>
            <a:p>
              <a:pPr algn="ctr" fontAlgn="base">
                <a:lnSpc>
                  <a:spcPct val="90000"/>
                </a:lnSpc>
                <a:spcBef>
                  <a:spcPct val="0"/>
                </a:spcBef>
                <a:spcAft>
                  <a:spcPct val="0"/>
                </a:spcAft>
              </a:pPr>
              <a:r>
                <a:rPr lang="en-US" sz="900" b="1" i="1" dirty="0">
                  <a:solidFill>
                    <a:schemeClr val="bg1"/>
                  </a:solidFill>
                  <a:latin typeface="Arial" charset="0"/>
                  <a:ea typeface="ＭＳ Ｐゴシック" charset="-128"/>
                  <a:cs typeface="ＭＳ Ｐゴシック" charset="-128"/>
                </a:rPr>
                <a:t>325 ft.</a:t>
              </a:r>
            </a:p>
          </p:txBody>
        </p:sp>
        <p:sp>
          <p:nvSpPr>
            <p:cNvPr id="66" name="TextBox 65">
              <a:extLst>
                <a:ext uri="{FF2B5EF4-FFF2-40B4-BE49-F238E27FC236}">
                  <a16:creationId xmlns:a16="http://schemas.microsoft.com/office/drawing/2014/main" xmlns="" id="{905B6E7B-91F6-DE4D-ABC6-A304A8F2E72C}"/>
                </a:ext>
              </a:extLst>
            </p:cNvPr>
            <p:cNvSpPr txBox="1"/>
            <p:nvPr/>
          </p:nvSpPr>
          <p:spPr>
            <a:xfrm>
              <a:off x="3776184" y="2761495"/>
              <a:ext cx="281486" cy="123111"/>
            </a:xfrm>
            <a:prstGeom prst="rect">
              <a:avLst/>
            </a:prstGeom>
            <a:noFill/>
          </p:spPr>
          <p:txBody>
            <a:bodyPr wrap="square" lIns="0" tIns="0" rIns="0" bIns="0" rtlCol="0">
              <a:spAutoFit/>
            </a:bodyPr>
            <a:lstStyle/>
            <a:p>
              <a:pPr algn="ctr" fontAlgn="base">
                <a:spcBef>
                  <a:spcPct val="0"/>
                </a:spcBef>
                <a:spcAft>
                  <a:spcPct val="0"/>
                </a:spcAft>
              </a:pPr>
              <a:r>
                <a:rPr lang="en-US" sz="800" b="1" i="1" dirty="0">
                  <a:solidFill>
                    <a:schemeClr val="bg1"/>
                  </a:solidFill>
                  <a:latin typeface="Arial" charset="0"/>
                  <a:ea typeface="ＭＳ Ｐゴシック" charset="-128"/>
                  <a:cs typeface="ＭＳ Ｐゴシック" charset="-128"/>
                </a:rPr>
                <a:t>Orion</a:t>
              </a:r>
            </a:p>
          </p:txBody>
        </p:sp>
        <p:sp>
          <p:nvSpPr>
            <p:cNvPr id="67" name="TextBox 66">
              <a:extLst>
                <a:ext uri="{FF2B5EF4-FFF2-40B4-BE49-F238E27FC236}">
                  <a16:creationId xmlns:a16="http://schemas.microsoft.com/office/drawing/2014/main" xmlns="" id="{18AC180E-FFC0-C647-8851-B8983F6A853B}"/>
                </a:ext>
              </a:extLst>
            </p:cNvPr>
            <p:cNvSpPr txBox="1"/>
            <p:nvPr/>
          </p:nvSpPr>
          <p:spPr>
            <a:xfrm>
              <a:off x="3525589" y="2526010"/>
              <a:ext cx="1116585" cy="123111"/>
            </a:xfrm>
            <a:prstGeom prst="rect">
              <a:avLst/>
            </a:prstGeom>
            <a:noFill/>
          </p:spPr>
          <p:txBody>
            <a:bodyPr wrap="square" lIns="0" tIns="0" rIns="0" bIns="0" rtlCol="0">
              <a:spAutoFit/>
            </a:bodyPr>
            <a:lstStyle/>
            <a:p>
              <a:pPr fontAlgn="base">
                <a:spcBef>
                  <a:spcPct val="0"/>
                </a:spcBef>
                <a:spcAft>
                  <a:spcPct val="0"/>
                </a:spcAft>
              </a:pPr>
              <a:r>
                <a:rPr lang="en-US" sz="800" b="1" i="1" dirty="0">
                  <a:solidFill>
                    <a:schemeClr val="bg1"/>
                  </a:solidFill>
                  <a:latin typeface="Arial" charset="0"/>
                  <a:ea typeface="ＭＳ Ｐゴシック" charset="-128"/>
                  <a:cs typeface="ＭＳ Ｐゴシック" charset="-128"/>
                </a:rPr>
                <a:t>Launch Abort System</a:t>
              </a:r>
            </a:p>
          </p:txBody>
        </p:sp>
        <p:cxnSp>
          <p:nvCxnSpPr>
            <p:cNvPr id="68" name="Straight Connector 67">
              <a:extLst>
                <a:ext uri="{FF2B5EF4-FFF2-40B4-BE49-F238E27FC236}">
                  <a16:creationId xmlns:a16="http://schemas.microsoft.com/office/drawing/2014/main" xmlns="" id="{52117575-E7B7-4D44-8CEF-F58069377A3C}"/>
                </a:ext>
              </a:extLst>
            </p:cNvPr>
            <p:cNvCxnSpPr>
              <a:cxnSpLocks/>
            </p:cNvCxnSpPr>
            <p:nvPr/>
          </p:nvCxnSpPr>
          <p:spPr bwMode="auto">
            <a:xfrm flipH="1">
              <a:off x="3323673" y="2583007"/>
              <a:ext cx="181527" cy="0"/>
            </a:xfrm>
            <a:prstGeom prst="line">
              <a:avLst/>
            </a:prstGeom>
            <a:solidFill>
              <a:schemeClr val="accent1"/>
            </a:solidFill>
            <a:ln w="12700" cap="flat" cmpd="sng" algn="ctr">
              <a:solidFill>
                <a:schemeClr val="bg1"/>
              </a:solidFill>
              <a:prstDash val="solid"/>
              <a:round/>
              <a:headEnd type="none" w="med" len="med"/>
              <a:tailEnd type="none" w="med" len="med"/>
            </a:ln>
            <a:effectLst/>
          </p:spPr>
        </p:cxnSp>
        <p:sp>
          <p:nvSpPr>
            <p:cNvPr id="69" name="TextBox 68">
              <a:extLst>
                <a:ext uri="{FF2B5EF4-FFF2-40B4-BE49-F238E27FC236}">
                  <a16:creationId xmlns:a16="http://schemas.microsoft.com/office/drawing/2014/main" xmlns="" id="{26F86DD8-01DD-9740-B268-E0011B2AEE30}"/>
                </a:ext>
              </a:extLst>
            </p:cNvPr>
            <p:cNvSpPr txBox="1"/>
            <p:nvPr/>
          </p:nvSpPr>
          <p:spPr>
            <a:xfrm>
              <a:off x="3617927" y="3308632"/>
              <a:ext cx="840733" cy="246221"/>
            </a:xfrm>
            <a:prstGeom prst="rect">
              <a:avLst/>
            </a:prstGeom>
            <a:noFill/>
          </p:spPr>
          <p:txBody>
            <a:bodyPr wrap="square" lIns="0" tIns="0" rIns="0" bIns="0" rtlCol="0">
              <a:spAutoFit/>
            </a:bodyPr>
            <a:lstStyle/>
            <a:p>
              <a:pPr algn="ctr" fontAlgn="base">
                <a:spcBef>
                  <a:spcPct val="0"/>
                </a:spcBef>
                <a:spcAft>
                  <a:spcPct val="0"/>
                </a:spcAft>
              </a:pPr>
              <a:r>
                <a:rPr lang="en-US" sz="800" b="1" i="1" dirty="0">
                  <a:solidFill>
                    <a:schemeClr val="bg1"/>
                  </a:solidFill>
                  <a:latin typeface="Arial" charset="0"/>
                  <a:ea typeface="ＭＳ Ｐゴシック" charset="-128"/>
                  <a:cs typeface="ＭＳ Ｐゴシック" charset="-128"/>
                </a:rPr>
                <a:t>Launch Vehicle</a:t>
              </a:r>
            </a:p>
            <a:p>
              <a:pPr algn="ctr" fontAlgn="base">
                <a:spcBef>
                  <a:spcPct val="0"/>
                </a:spcBef>
                <a:spcAft>
                  <a:spcPct val="0"/>
                </a:spcAft>
              </a:pPr>
              <a:r>
                <a:rPr lang="en-US" sz="800" b="1" i="1" dirty="0">
                  <a:solidFill>
                    <a:schemeClr val="bg1"/>
                  </a:solidFill>
                  <a:latin typeface="Arial" charset="0"/>
                  <a:ea typeface="ＭＳ Ｐゴシック" charset="-128"/>
                  <a:cs typeface="ＭＳ Ｐゴシック" charset="-128"/>
                </a:rPr>
                <a:t>Stage Adapter</a:t>
              </a:r>
            </a:p>
          </p:txBody>
        </p:sp>
        <p:cxnSp>
          <p:nvCxnSpPr>
            <p:cNvPr id="70" name="Straight Connector 69">
              <a:extLst>
                <a:ext uri="{FF2B5EF4-FFF2-40B4-BE49-F238E27FC236}">
                  <a16:creationId xmlns:a16="http://schemas.microsoft.com/office/drawing/2014/main" xmlns="" id="{26DEE70B-7FD0-304A-A59C-472809A298E8}"/>
                </a:ext>
              </a:extLst>
            </p:cNvPr>
            <p:cNvCxnSpPr>
              <a:cxnSpLocks/>
            </p:cNvCxnSpPr>
            <p:nvPr/>
          </p:nvCxnSpPr>
          <p:spPr bwMode="auto">
            <a:xfrm flipH="1">
              <a:off x="3425825" y="3381039"/>
              <a:ext cx="203878" cy="0"/>
            </a:xfrm>
            <a:prstGeom prst="line">
              <a:avLst/>
            </a:prstGeom>
            <a:solidFill>
              <a:schemeClr val="accent1"/>
            </a:solidFill>
            <a:ln w="12700" cap="flat" cmpd="sng" algn="ctr">
              <a:solidFill>
                <a:schemeClr val="bg1"/>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xmlns="" id="{85E605DE-8B99-A840-8979-E2045251A1C6}"/>
                </a:ext>
              </a:extLst>
            </p:cNvPr>
            <p:cNvCxnSpPr/>
            <p:nvPr/>
          </p:nvCxnSpPr>
          <p:spPr bwMode="auto">
            <a:xfrm flipH="1">
              <a:off x="3392259" y="2820304"/>
              <a:ext cx="357764" cy="0"/>
            </a:xfrm>
            <a:prstGeom prst="line">
              <a:avLst/>
            </a:prstGeom>
            <a:solidFill>
              <a:schemeClr val="accent1"/>
            </a:solidFill>
            <a:ln w="12700" cap="flat" cmpd="sng" algn="ctr">
              <a:solidFill>
                <a:schemeClr val="bg1"/>
              </a:solidFill>
              <a:prstDash val="solid"/>
              <a:round/>
              <a:headEnd type="none" w="med" len="med"/>
              <a:tailEnd type="none" w="med" len="med"/>
            </a:ln>
            <a:effectLst/>
          </p:spPr>
        </p:cxnSp>
        <p:sp>
          <p:nvSpPr>
            <p:cNvPr id="72" name="TextBox 71">
              <a:extLst>
                <a:ext uri="{FF2B5EF4-FFF2-40B4-BE49-F238E27FC236}">
                  <a16:creationId xmlns:a16="http://schemas.microsoft.com/office/drawing/2014/main" xmlns="" id="{3B86CA59-5147-AE4F-B837-2999D4D37352}"/>
                </a:ext>
              </a:extLst>
            </p:cNvPr>
            <p:cNvSpPr txBox="1"/>
            <p:nvPr/>
          </p:nvSpPr>
          <p:spPr>
            <a:xfrm>
              <a:off x="3571057" y="3009122"/>
              <a:ext cx="915816" cy="246221"/>
            </a:xfrm>
            <a:prstGeom prst="rect">
              <a:avLst/>
            </a:prstGeom>
            <a:noFill/>
          </p:spPr>
          <p:txBody>
            <a:bodyPr wrap="square" lIns="0" tIns="0" rIns="0" bIns="0" rtlCol="0">
              <a:spAutoFit/>
            </a:bodyPr>
            <a:lstStyle/>
            <a:p>
              <a:pPr algn="ctr" fontAlgn="base">
                <a:spcBef>
                  <a:spcPct val="0"/>
                </a:spcBef>
                <a:spcAft>
                  <a:spcPct val="0"/>
                </a:spcAft>
              </a:pPr>
              <a:r>
                <a:rPr lang="en-US" sz="800" b="1" i="1" dirty="0">
                  <a:solidFill>
                    <a:schemeClr val="bg1"/>
                  </a:solidFill>
                  <a:latin typeface="Arial" charset="0"/>
                  <a:ea typeface="ＭＳ Ｐゴシック" charset="-128"/>
                  <a:cs typeface="ＭＳ Ｐゴシック" charset="-128"/>
                </a:rPr>
                <a:t>Interim Cryogenic</a:t>
              </a:r>
            </a:p>
            <a:p>
              <a:pPr algn="ctr" fontAlgn="base">
                <a:spcBef>
                  <a:spcPct val="0"/>
                </a:spcBef>
                <a:spcAft>
                  <a:spcPct val="0"/>
                </a:spcAft>
              </a:pPr>
              <a:r>
                <a:rPr lang="en-US" sz="800" b="1" i="1" dirty="0">
                  <a:solidFill>
                    <a:schemeClr val="bg1"/>
                  </a:solidFill>
                  <a:latin typeface="Arial" charset="0"/>
                  <a:ea typeface="ＭＳ Ｐゴシック" charset="-128"/>
                  <a:cs typeface="ＭＳ Ｐゴシック" charset="-128"/>
                </a:rPr>
                <a:t>Propulsion Stage</a:t>
              </a:r>
            </a:p>
          </p:txBody>
        </p:sp>
        <p:cxnSp>
          <p:nvCxnSpPr>
            <p:cNvPr id="73" name="Straight Connector 72">
              <a:extLst>
                <a:ext uri="{FF2B5EF4-FFF2-40B4-BE49-F238E27FC236}">
                  <a16:creationId xmlns:a16="http://schemas.microsoft.com/office/drawing/2014/main" xmlns="" id="{8BFEEBF7-5CFE-7B46-8F53-07233F0BECC4}"/>
                </a:ext>
              </a:extLst>
            </p:cNvPr>
            <p:cNvCxnSpPr/>
            <p:nvPr/>
          </p:nvCxnSpPr>
          <p:spPr bwMode="auto">
            <a:xfrm flipH="1">
              <a:off x="10562887" y="2821427"/>
              <a:ext cx="216973" cy="0"/>
            </a:xfrm>
            <a:prstGeom prst="line">
              <a:avLst/>
            </a:prstGeom>
            <a:solidFill>
              <a:schemeClr val="accent1"/>
            </a:solidFill>
            <a:ln w="12700" cap="flat" cmpd="sng" algn="ctr">
              <a:solidFill>
                <a:schemeClr val="bg1"/>
              </a:solidFill>
              <a:prstDash val="solid"/>
              <a:round/>
              <a:headEnd type="none" w="med" len="med"/>
              <a:tailEnd type="none" w="med" len="med"/>
            </a:ln>
            <a:effectLst/>
          </p:spPr>
        </p:cxnSp>
        <p:sp>
          <p:nvSpPr>
            <p:cNvPr id="74" name="TextBox 73">
              <a:extLst>
                <a:ext uri="{FF2B5EF4-FFF2-40B4-BE49-F238E27FC236}">
                  <a16:creationId xmlns:a16="http://schemas.microsoft.com/office/drawing/2014/main" xmlns="" id="{D4F600FD-55E9-F449-AA7B-E3ADD9632E02}"/>
                </a:ext>
              </a:extLst>
            </p:cNvPr>
            <p:cNvSpPr txBox="1"/>
            <p:nvPr/>
          </p:nvSpPr>
          <p:spPr>
            <a:xfrm>
              <a:off x="9721766" y="2676887"/>
              <a:ext cx="994183" cy="338554"/>
            </a:xfrm>
            <a:prstGeom prst="rect">
              <a:avLst/>
            </a:prstGeom>
            <a:noFill/>
          </p:spPr>
          <p:txBody>
            <a:bodyPr wrap="none" rtlCol="0">
              <a:spAutoFit/>
            </a:bodyPr>
            <a:lstStyle/>
            <a:p>
              <a:pPr algn="ctr" fontAlgn="base">
                <a:spcBef>
                  <a:spcPct val="0"/>
                </a:spcBef>
                <a:spcAft>
                  <a:spcPct val="0"/>
                </a:spcAft>
              </a:pPr>
              <a:r>
                <a:rPr lang="en-US" sz="800" b="1" i="1" dirty="0">
                  <a:solidFill>
                    <a:schemeClr val="bg1"/>
                  </a:solidFill>
                  <a:latin typeface="Arial" charset="0"/>
                  <a:ea typeface="ＭＳ Ｐゴシック" charset="-128"/>
                  <a:cs typeface="ＭＳ Ｐゴシック" charset="-128"/>
                </a:rPr>
                <a:t>8.4m Fairing</a:t>
              </a:r>
            </a:p>
            <a:p>
              <a:pPr algn="ctr" fontAlgn="base">
                <a:spcBef>
                  <a:spcPct val="0"/>
                </a:spcBef>
                <a:spcAft>
                  <a:spcPct val="0"/>
                </a:spcAft>
              </a:pPr>
              <a:r>
                <a:rPr lang="en-US" sz="800" b="1" i="1" dirty="0">
                  <a:solidFill>
                    <a:schemeClr val="bg1"/>
                  </a:solidFill>
                  <a:latin typeface="Arial" charset="0"/>
                  <a:ea typeface="ＭＳ Ｐゴシック" charset="-128"/>
                  <a:cs typeface="ＭＳ Ｐゴシック" charset="-128"/>
                </a:rPr>
                <a:t> Long (Up to 90’)</a:t>
              </a:r>
            </a:p>
          </p:txBody>
        </p:sp>
        <p:cxnSp>
          <p:nvCxnSpPr>
            <p:cNvPr id="75" name="Straight Connector 74">
              <a:extLst>
                <a:ext uri="{FF2B5EF4-FFF2-40B4-BE49-F238E27FC236}">
                  <a16:creationId xmlns:a16="http://schemas.microsoft.com/office/drawing/2014/main" xmlns="" id="{344A1A98-DB17-534F-9976-F27EBFA2F7C8}"/>
                </a:ext>
              </a:extLst>
            </p:cNvPr>
            <p:cNvCxnSpPr/>
            <p:nvPr/>
          </p:nvCxnSpPr>
          <p:spPr bwMode="auto">
            <a:xfrm flipH="1">
              <a:off x="6476688" y="2628082"/>
              <a:ext cx="198303" cy="0"/>
            </a:xfrm>
            <a:prstGeom prst="line">
              <a:avLst/>
            </a:prstGeom>
            <a:solidFill>
              <a:schemeClr val="accent1"/>
            </a:solidFill>
            <a:ln w="12700" cap="flat" cmpd="sng" algn="ctr">
              <a:solidFill>
                <a:schemeClr val="bg1"/>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xmlns="" id="{D385C20E-F8D2-A14E-8DAF-B2BBDDBF2396}"/>
                </a:ext>
              </a:extLst>
            </p:cNvPr>
            <p:cNvCxnSpPr>
              <a:cxnSpLocks/>
            </p:cNvCxnSpPr>
            <p:nvPr/>
          </p:nvCxnSpPr>
          <p:spPr bwMode="auto">
            <a:xfrm flipH="1">
              <a:off x="6627436" y="5343589"/>
              <a:ext cx="911792" cy="0"/>
            </a:xfrm>
            <a:prstGeom prst="line">
              <a:avLst/>
            </a:prstGeom>
            <a:solidFill>
              <a:schemeClr val="accent1"/>
            </a:solidFill>
            <a:ln w="12700" cap="flat" cmpd="sng" algn="ctr">
              <a:solidFill>
                <a:schemeClr val="bg1"/>
              </a:solidFill>
              <a:prstDash val="solid"/>
              <a:round/>
              <a:headEnd type="none" w="med" len="med"/>
              <a:tailEnd type="none" w="med" len="med"/>
            </a:ln>
            <a:effectLst/>
          </p:spPr>
        </p:cxnSp>
        <p:sp>
          <p:nvSpPr>
            <p:cNvPr id="77" name="TextBox 76">
              <a:extLst>
                <a:ext uri="{FF2B5EF4-FFF2-40B4-BE49-F238E27FC236}">
                  <a16:creationId xmlns:a16="http://schemas.microsoft.com/office/drawing/2014/main" xmlns="" id="{A112985B-5555-3441-9DE9-DEBD86C00B6D}"/>
                </a:ext>
              </a:extLst>
            </p:cNvPr>
            <p:cNvSpPr txBox="1"/>
            <p:nvPr/>
          </p:nvSpPr>
          <p:spPr>
            <a:xfrm>
              <a:off x="6850450" y="5149072"/>
              <a:ext cx="445636" cy="369332"/>
            </a:xfrm>
            <a:prstGeom prst="rect">
              <a:avLst/>
            </a:prstGeom>
            <a:solidFill>
              <a:schemeClr val="tx1"/>
            </a:solidFill>
          </p:spPr>
          <p:txBody>
            <a:bodyPr wrap="none" lIns="0" tIns="0" rIns="0" bIns="0" rtlCol="0">
              <a:spAutoFit/>
            </a:bodyPr>
            <a:lstStyle/>
            <a:p>
              <a:pPr algn="ctr" fontAlgn="base">
                <a:spcBef>
                  <a:spcPct val="0"/>
                </a:spcBef>
                <a:spcAft>
                  <a:spcPct val="0"/>
                </a:spcAft>
              </a:pPr>
              <a:r>
                <a:rPr lang="en-US" sz="800" b="1" i="1" dirty="0">
                  <a:solidFill>
                    <a:schemeClr val="bg1"/>
                  </a:solidFill>
                  <a:latin typeface="Arial" charset="0"/>
                  <a:ea typeface="ＭＳ Ｐゴシック" charset="-128"/>
                  <a:cs typeface="ＭＳ Ｐゴシック" charset="-128"/>
                </a:rPr>
                <a:t>Solid</a:t>
              </a:r>
            </a:p>
            <a:p>
              <a:pPr algn="ctr" fontAlgn="base">
                <a:spcBef>
                  <a:spcPct val="0"/>
                </a:spcBef>
                <a:spcAft>
                  <a:spcPct val="0"/>
                </a:spcAft>
              </a:pPr>
              <a:r>
                <a:rPr lang="en-US" sz="800" b="1" i="1" dirty="0">
                  <a:solidFill>
                    <a:schemeClr val="bg1"/>
                  </a:solidFill>
                  <a:latin typeface="Arial" charset="0"/>
                  <a:ea typeface="ＭＳ Ｐゴシック" charset="-128"/>
                  <a:cs typeface="ＭＳ Ｐゴシック" charset="-128"/>
                </a:rPr>
                <a:t>Rocket</a:t>
              </a:r>
            </a:p>
            <a:p>
              <a:pPr algn="ctr" fontAlgn="base">
                <a:spcBef>
                  <a:spcPct val="0"/>
                </a:spcBef>
                <a:spcAft>
                  <a:spcPct val="0"/>
                </a:spcAft>
              </a:pPr>
              <a:r>
                <a:rPr lang="en-US" sz="800" b="1" i="1" dirty="0">
                  <a:solidFill>
                    <a:schemeClr val="bg1"/>
                  </a:solidFill>
                  <a:latin typeface="Arial" charset="0"/>
                  <a:ea typeface="ＭＳ Ｐゴシック" charset="-128"/>
                  <a:cs typeface="ＭＳ Ｐゴシック" charset="-128"/>
                </a:rPr>
                <a:t>Boosters</a:t>
              </a:r>
            </a:p>
          </p:txBody>
        </p:sp>
        <p:pic>
          <p:nvPicPr>
            <p:cNvPr id="78" name="Picture 77">
              <a:extLst>
                <a:ext uri="{FF2B5EF4-FFF2-40B4-BE49-F238E27FC236}">
                  <a16:creationId xmlns:a16="http://schemas.microsoft.com/office/drawing/2014/main" xmlns="" id="{5D296720-72B7-3048-A65B-2B8B102E356D}"/>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060283" y="1792062"/>
              <a:ext cx="689244" cy="4041863"/>
            </a:xfrm>
            <a:prstGeom prst="rect">
              <a:avLst/>
            </a:prstGeom>
          </p:spPr>
        </p:pic>
        <p:cxnSp>
          <p:nvCxnSpPr>
            <p:cNvPr id="79" name="Straight Connector 78">
              <a:extLst>
                <a:ext uri="{FF2B5EF4-FFF2-40B4-BE49-F238E27FC236}">
                  <a16:creationId xmlns:a16="http://schemas.microsoft.com/office/drawing/2014/main" xmlns="" id="{52D0F738-B7A5-9B44-934D-D7CB14953A98}"/>
                </a:ext>
              </a:extLst>
            </p:cNvPr>
            <p:cNvCxnSpPr/>
            <p:nvPr/>
          </p:nvCxnSpPr>
          <p:spPr bwMode="auto">
            <a:xfrm>
              <a:off x="4775882" y="5803661"/>
              <a:ext cx="0" cy="104641"/>
            </a:xfrm>
            <a:prstGeom prst="line">
              <a:avLst/>
            </a:prstGeom>
            <a:solidFill>
              <a:schemeClr val="accent1"/>
            </a:solidFill>
            <a:ln w="12700" cap="flat" cmpd="sng" algn="ctr">
              <a:solidFill>
                <a:schemeClr val="tx1"/>
              </a:solidFill>
              <a:prstDash val="solid"/>
              <a:round/>
              <a:headEnd type="none" w="med" len="med"/>
              <a:tailEnd type="none" w="med" len="med"/>
            </a:ln>
            <a:effectLst>
              <a:outerShdw dist="12700" dir="2700000" algn="tl" rotWithShape="0">
                <a:srgbClr val="FFFFFF"/>
              </a:outerShdw>
            </a:effectLst>
          </p:spPr>
        </p:cxnSp>
        <p:cxnSp>
          <p:nvCxnSpPr>
            <p:cNvPr id="80" name="Straight Connector 79">
              <a:extLst>
                <a:ext uri="{FF2B5EF4-FFF2-40B4-BE49-F238E27FC236}">
                  <a16:creationId xmlns:a16="http://schemas.microsoft.com/office/drawing/2014/main" xmlns="" id="{09F52C2D-9E6D-154A-8D16-720C0CE62102}"/>
                </a:ext>
              </a:extLst>
            </p:cNvPr>
            <p:cNvCxnSpPr>
              <a:cxnSpLocks/>
            </p:cNvCxnSpPr>
            <p:nvPr/>
          </p:nvCxnSpPr>
          <p:spPr bwMode="auto">
            <a:xfrm flipH="1">
              <a:off x="10405768" y="5345319"/>
              <a:ext cx="210649" cy="0"/>
            </a:xfrm>
            <a:prstGeom prst="line">
              <a:avLst/>
            </a:prstGeom>
            <a:solidFill>
              <a:schemeClr val="accent1"/>
            </a:solidFill>
            <a:ln w="12700" cap="flat" cmpd="sng" algn="ctr">
              <a:solidFill>
                <a:schemeClr val="bg1"/>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xmlns="" id="{94D1CE04-E52F-AB45-896E-6A8F26047FA3}"/>
                </a:ext>
              </a:extLst>
            </p:cNvPr>
            <p:cNvCxnSpPr/>
            <p:nvPr/>
          </p:nvCxnSpPr>
          <p:spPr bwMode="auto">
            <a:xfrm flipH="1">
              <a:off x="10562887" y="3142843"/>
              <a:ext cx="216973" cy="0"/>
            </a:xfrm>
            <a:prstGeom prst="line">
              <a:avLst/>
            </a:prstGeom>
            <a:solidFill>
              <a:schemeClr val="accent1"/>
            </a:solidFill>
            <a:ln w="12700" cap="flat" cmpd="sng" algn="ctr">
              <a:solidFill>
                <a:schemeClr val="bg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xmlns="" id="{35E0F706-5470-0041-8E5C-176A1785CE9F}"/>
                </a:ext>
              </a:extLst>
            </p:cNvPr>
            <p:cNvCxnSpPr/>
            <p:nvPr/>
          </p:nvCxnSpPr>
          <p:spPr bwMode="auto">
            <a:xfrm flipH="1">
              <a:off x="9605249" y="3142843"/>
              <a:ext cx="216973" cy="0"/>
            </a:xfrm>
            <a:prstGeom prst="line">
              <a:avLst/>
            </a:prstGeom>
            <a:solidFill>
              <a:schemeClr val="accent1"/>
            </a:solidFill>
            <a:ln w="12700" cap="flat" cmpd="sng" algn="ctr">
              <a:solidFill>
                <a:schemeClr val="bg1"/>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xmlns="" id="{EE3C8268-01C3-9846-9E82-F2726D99C80B}"/>
                </a:ext>
              </a:extLst>
            </p:cNvPr>
            <p:cNvCxnSpPr/>
            <p:nvPr/>
          </p:nvCxnSpPr>
          <p:spPr bwMode="auto">
            <a:xfrm flipH="1">
              <a:off x="10567018" y="3439472"/>
              <a:ext cx="216973" cy="0"/>
            </a:xfrm>
            <a:prstGeom prst="line">
              <a:avLst/>
            </a:prstGeom>
            <a:solidFill>
              <a:schemeClr val="accent1"/>
            </a:solidFill>
            <a:ln w="12700" cap="flat" cmpd="sng" algn="ctr">
              <a:solidFill>
                <a:schemeClr val="bg1"/>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xmlns="" id="{FE864714-F7CC-BE45-80B0-EB1A3AD9B4C2}"/>
                </a:ext>
              </a:extLst>
            </p:cNvPr>
            <p:cNvCxnSpPr/>
            <p:nvPr/>
          </p:nvCxnSpPr>
          <p:spPr bwMode="auto">
            <a:xfrm flipH="1">
              <a:off x="9609380" y="3439472"/>
              <a:ext cx="216973" cy="0"/>
            </a:xfrm>
            <a:prstGeom prst="line">
              <a:avLst/>
            </a:prstGeom>
            <a:solidFill>
              <a:schemeClr val="accent1"/>
            </a:solidFill>
            <a:ln w="12700" cap="flat" cmpd="sng" algn="ctr">
              <a:solidFill>
                <a:schemeClr val="bg1"/>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xmlns="" id="{FA26D3DD-28C1-484A-8B04-97E3F7C7907E}"/>
                </a:ext>
              </a:extLst>
            </p:cNvPr>
            <p:cNvCxnSpPr/>
            <p:nvPr/>
          </p:nvCxnSpPr>
          <p:spPr bwMode="auto">
            <a:xfrm flipH="1">
              <a:off x="10571149" y="3780719"/>
              <a:ext cx="216973" cy="0"/>
            </a:xfrm>
            <a:prstGeom prst="line">
              <a:avLst/>
            </a:prstGeom>
            <a:solidFill>
              <a:schemeClr val="accent1"/>
            </a:solidFill>
            <a:ln w="12700" cap="flat" cmpd="sng" algn="ctr">
              <a:solidFill>
                <a:schemeClr val="bg1"/>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xmlns="" id="{5F8DAF3E-E050-8947-9D99-085A8C23CCFB}"/>
                </a:ext>
              </a:extLst>
            </p:cNvPr>
            <p:cNvCxnSpPr/>
            <p:nvPr/>
          </p:nvCxnSpPr>
          <p:spPr bwMode="auto">
            <a:xfrm flipH="1">
              <a:off x="9613511" y="3780719"/>
              <a:ext cx="216973" cy="0"/>
            </a:xfrm>
            <a:prstGeom prst="line">
              <a:avLst/>
            </a:prstGeom>
            <a:solidFill>
              <a:schemeClr val="accent1"/>
            </a:solidFill>
            <a:ln w="12700" cap="flat" cmpd="sng" algn="ctr">
              <a:solidFill>
                <a:schemeClr val="bg1"/>
              </a:solidFill>
              <a:prstDash val="solid"/>
              <a:round/>
              <a:headEnd type="none" w="med" len="med"/>
              <a:tailEnd type="none" w="med" len="med"/>
            </a:ln>
            <a:effectLst/>
          </p:spPr>
        </p:cxnSp>
        <p:sp>
          <p:nvSpPr>
            <p:cNvPr id="87" name="TextBox 86">
              <a:extLst>
                <a:ext uri="{FF2B5EF4-FFF2-40B4-BE49-F238E27FC236}">
                  <a16:creationId xmlns:a16="http://schemas.microsoft.com/office/drawing/2014/main" xmlns="" id="{BDD1B40B-ABEA-6B49-BD55-ABCB9858AFE3}"/>
                </a:ext>
              </a:extLst>
            </p:cNvPr>
            <p:cNvSpPr txBox="1"/>
            <p:nvPr/>
          </p:nvSpPr>
          <p:spPr>
            <a:xfrm>
              <a:off x="8284906" y="3735707"/>
              <a:ext cx="652989" cy="98489"/>
            </a:xfrm>
            <a:prstGeom prst="rect">
              <a:avLst/>
            </a:prstGeom>
            <a:noFill/>
          </p:spPr>
          <p:txBody>
            <a:bodyPr wrap="square" lIns="0" tIns="0" rIns="0" bIns="0" rtlCol="0">
              <a:spAutoFit/>
            </a:bodyPr>
            <a:lstStyle/>
            <a:p>
              <a:pPr algn="ctr" fontAlgn="base">
                <a:lnSpc>
                  <a:spcPct val="80000"/>
                </a:lnSpc>
                <a:spcBef>
                  <a:spcPct val="0"/>
                </a:spcBef>
                <a:spcAft>
                  <a:spcPct val="0"/>
                </a:spcAft>
              </a:pPr>
              <a:r>
                <a:rPr lang="en-US" sz="800" b="1" i="1" dirty="0">
                  <a:solidFill>
                    <a:schemeClr val="bg1"/>
                  </a:solidFill>
                  <a:latin typeface="Arial" charset="0"/>
                  <a:ea typeface="ＭＳ Ｐゴシック" charset="-128"/>
                  <a:cs typeface="ＭＳ Ｐゴシック" charset="-128"/>
                </a:rPr>
                <a:t>Core Stage</a:t>
              </a:r>
            </a:p>
          </p:txBody>
        </p:sp>
        <p:sp>
          <p:nvSpPr>
            <p:cNvPr id="88" name="TextBox 87">
              <a:extLst>
                <a:ext uri="{FF2B5EF4-FFF2-40B4-BE49-F238E27FC236}">
                  <a16:creationId xmlns:a16="http://schemas.microsoft.com/office/drawing/2014/main" xmlns="" id="{E07CC9BC-1266-0C44-82EE-03C65284052C}"/>
                </a:ext>
              </a:extLst>
            </p:cNvPr>
            <p:cNvSpPr txBox="1"/>
            <p:nvPr/>
          </p:nvSpPr>
          <p:spPr>
            <a:xfrm>
              <a:off x="8284906" y="3376229"/>
              <a:ext cx="652989" cy="123111"/>
            </a:xfrm>
            <a:prstGeom prst="rect">
              <a:avLst/>
            </a:prstGeom>
            <a:noFill/>
          </p:spPr>
          <p:txBody>
            <a:bodyPr wrap="square" lIns="0" tIns="0" rIns="0" bIns="0" rtlCol="0">
              <a:spAutoFit/>
            </a:bodyPr>
            <a:lstStyle/>
            <a:p>
              <a:pPr algn="ctr" fontAlgn="base">
                <a:spcBef>
                  <a:spcPct val="0"/>
                </a:spcBef>
                <a:spcAft>
                  <a:spcPct val="0"/>
                </a:spcAft>
              </a:pPr>
              <a:r>
                <a:rPr lang="en-US" sz="800" b="1" i="1" dirty="0">
                  <a:solidFill>
                    <a:schemeClr val="bg1"/>
                  </a:solidFill>
                  <a:latin typeface="Arial" charset="0"/>
                  <a:ea typeface="ＭＳ Ｐゴシック" charset="-128"/>
                  <a:cs typeface="ＭＳ Ｐゴシック" charset="-128"/>
                </a:rPr>
                <a:t>Interstage</a:t>
              </a:r>
            </a:p>
          </p:txBody>
        </p:sp>
        <p:sp>
          <p:nvSpPr>
            <p:cNvPr id="89" name="TextBox 88">
              <a:extLst>
                <a:ext uri="{FF2B5EF4-FFF2-40B4-BE49-F238E27FC236}">
                  <a16:creationId xmlns:a16="http://schemas.microsoft.com/office/drawing/2014/main" xmlns="" id="{273D2624-00A9-384E-BD1E-A69165717BA5}"/>
                </a:ext>
              </a:extLst>
            </p:cNvPr>
            <p:cNvSpPr txBox="1"/>
            <p:nvPr/>
          </p:nvSpPr>
          <p:spPr>
            <a:xfrm>
              <a:off x="8319689" y="3047194"/>
              <a:ext cx="652989" cy="246221"/>
            </a:xfrm>
            <a:prstGeom prst="rect">
              <a:avLst/>
            </a:prstGeom>
            <a:noFill/>
          </p:spPr>
          <p:txBody>
            <a:bodyPr wrap="square" lIns="0" tIns="0" rIns="0" bIns="0" rtlCol="0">
              <a:spAutoFit/>
            </a:bodyPr>
            <a:lstStyle/>
            <a:p>
              <a:pPr algn="ctr" fontAlgn="base">
                <a:spcBef>
                  <a:spcPct val="0"/>
                </a:spcBef>
                <a:spcAft>
                  <a:spcPct val="0"/>
                </a:spcAft>
              </a:pPr>
              <a:r>
                <a:rPr lang="en-US" sz="800" b="1" i="1" dirty="0">
                  <a:solidFill>
                    <a:schemeClr val="bg1"/>
                  </a:solidFill>
                  <a:latin typeface="Arial" charset="0"/>
                  <a:ea typeface="ＭＳ Ｐゴシック" charset="-128"/>
                  <a:cs typeface="ＭＳ Ｐゴシック" charset="-128"/>
                </a:rPr>
                <a:t>Exploration Upper Stage</a:t>
              </a:r>
            </a:p>
          </p:txBody>
        </p:sp>
        <p:cxnSp>
          <p:nvCxnSpPr>
            <p:cNvPr id="90" name="Straight Connector 89">
              <a:extLst>
                <a:ext uri="{FF2B5EF4-FFF2-40B4-BE49-F238E27FC236}">
                  <a16:creationId xmlns:a16="http://schemas.microsoft.com/office/drawing/2014/main" xmlns="" id="{A4279AEF-FCCE-0F4F-8C4E-174AEDB7A9AA}"/>
                </a:ext>
              </a:extLst>
            </p:cNvPr>
            <p:cNvCxnSpPr/>
            <p:nvPr/>
          </p:nvCxnSpPr>
          <p:spPr bwMode="auto">
            <a:xfrm flipH="1">
              <a:off x="8043280" y="2821427"/>
              <a:ext cx="223092" cy="0"/>
            </a:xfrm>
            <a:prstGeom prst="line">
              <a:avLst/>
            </a:prstGeom>
            <a:solidFill>
              <a:schemeClr val="accent1"/>
            </a:solidFill>
            <a:ln w="12700" cap="flat" cmpd="sng" algn="ctr">
              <a:solidFill>
                <a:schemeClr val="bg1"/>
              </a:solidFill>
              <a:prstDash val="solid"/>
              <a:round/>
              <a:headEnd type="none" w="med" len="med"/>
              <a:tailEnd type="none" w="med" len="med"/>
            </a:ln>
            <a:effectLst/>
          </p:spPr>
        </p:cxnSp>
        <p:sp>
          <p:nvSpPr>
            <p:cNvPr id="91" name="TextBox 90">
              <a:extLst>
                <a:ext uri="{FF2B5EF4-FFF2-40B4-BE49-F238E27FC236}">
                  <a16:creationId xmlns:a16="http://schemas.microsoft.com/office/drawing/2014/main" xmlns="" id="{9FC2792E-1166-4F4D-A02C-CE47FFC4448E}"/>
                </a:ext>
              </a:extLst>
            </p:cNvPr>
            <p:cNvSpPr txBox="1"/>
            <p:nvPr/>
          </p:nvSpPr>
          <p:spPr>
            <a:xfrm>
              <a:off x="8110861" y="2708640"/>
              <a:ext cx="982961" cy="338554"/>
            </a:xfrm>
            <a:prstGeom prst="rect">
              <a:avLst/>
            </a:prstGeom>
            <a:noFill/>
          </p:spPr>
          <p:txBody>
            <a:bodyPr wrap="none" rtlCol="0">
              <a:spAutoFit/>
            </a:bodyPr>
            <a:lstStyle/>
            <a:p>
              <a:pPr algn="ctr" fontAlgn="base">
                <a:spcBef>
                  <a:spcPct val="0"/>
                </a:spcBef>
                <a:spcAft>
                  <a:spcPct val="0"/>
                </a:spcAft>
              </a:pPr>
              <a:r>
                <a:rPr lang="en-US" sz="800" b="1" i="1" dirty="0">
                  <a:solidFill>
                    <a:schemeClr val="bg1"/>
                  </a:solidFill>
                  <a:latin typeface="Arial" charset="0"/>
                  <a:ea typeface="ＭＳ Ｐゴシック" charset="-128"/>
                  <a:cs typeface="ＭＳ Ｐゴシック" charset="-128"/>
                </a:rPr>
                <a:t>8.4m Fairing</a:t>
              </a:r>
            </a:p>
            <a:p>
              <a:pPr fontAlgn="base">
                <a:spcBef>
                  <a:spcPct val="0"/>
                </a:spcBef>
                <a:spcAft>
                  <a:spcPct val="0"/>
                </a:spcAft>
              </a:pPr>
              <a:r>
                <a:rPr lang="en-US" sz="800" b="1" i="1" dirty="0">
                  <a:solidFill>
                    <a:schemeClr val="bg1"/>
                  </a:solidFill>
                  <a:latin typeface="Arial" charset="0"/>
                  <a:ea typeface="ＭＳ Ｐゴシック" charset="-128"/>
                  <a:cs typeface="ＭＳ Ｐゴシック" charset="-128"/>
                </a:rPr>
                <a:t>Short (Up to 63’)</a:t>
              </a:r>
            </a:p>
          </p:txBody>
        </p:sp>
        <p:cxnSp>
          <p:nvCxnSpPr>
            <p:cNvPr id="92" name="Straight Connector 91">
              <a:extLst>
                <a:ext uri="{FF2B5EF4-FFF2-40B4-BE49-F238E27FC236}">
                  <a16:creationId xmlns:a16="http://schemas.microsoft.com/office/drawing/2014/main" xmlns="" id="{EC54BF31-F8C1-8045-810E-D6EA99724F4C}"/>
                </a:ext>
              </a:extLst>
            </p:cNvPr>
            <p:cNvCxnSpPr/>
            <p:nvPr/>
          </p:nvCxnSpPr>
          <p:spPr bwMode="auto">
            <a:xfrm flipH="1">
              <a:off x="8991336" y="3142843"/>
              <a:ext cx="216973" cy="0"/>
            </a:xfrm>
            <a:prstGeom prst="line">
              <a:avLst/>
            </a:prstGeom>
            <a:solidFill>
              <a:schemeClr val="accent1"/>
            </a:solidFill>
            <a:ln w="12700" cap="flat" cmpd="sng" algn="ctr">
              <a:solidFill>
                <a:schemeClr val="bg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xmlns="" id="{DE8D53B2-240D-864B-B845-1FBE99BC96CA}"/>
                </a:ext>
              </a:extLst>
            </p:cNvPr>
            <p:cNvCxnSpPr/>
            <p:nvPr/>
          </p:nvCxnSpPr>
          <p:spPr bwMode="auto">
            <a:xfrm flipH="1">
              <a:off x="8033698" y="3142843"/>
              <a:ext cx="216973" cy="0"/>
            </a:xfrm>
            <a:prstGeom prst="line">
              <a:avLst/>
            </a:prstGeom>
            <a:solidFill>
              <a:schemeClr val="accent1"/>
            </a:solidFill>
            <a:ln w="12700" cap="flat" cmpd="sng" algn="ctr">
              <a:solidFill>
                <a:schemeClr val="bg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xmlns="" id="{E435583C-BD24-3B4B-A7FC-927E8D5D54F1}"/>
                </a:ext>
              </a:extLst>
            </p:cNvPr>
            <p:cNvCxnSpPr/>
            <p:nvPr/>
          </p:nvCxnSpPr>
          <p:spPr bwMode="auto">
            <a:xfrm flipH="1">
              <a:off x="8995467" y="3439472"/>
              <a:ext cx="216973" cy="0"/>
            </a:xfrm>
            <a:prstGeom prst="line">
              <a:avLst/>
            </a:prstGeom>
            <a:solidFill>
              <a:schemeClr val="accent1"/>
            </a:solidFill>
            <a:ln w="12700" cap="flat" cmpd="sng" algn="ctr">
              <a:solidFill>
                <a:schemeClr val="bg1"/>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xmlns="" id="{7933B5AC-7F86-9440-B67C-15BB773AC4A5}"/>
                </a:ext>
              </a:extLst>
            </p:cNvPr>
            <p:cNvCxnSpPr/>
            <p:nvPr/>
          </p:nvCxnSpPr>
          <p:spPr bwMode="auto">
            <a:xfrm flipH="1">
              <a:off x="8037829" y="3439472"/>
              <a:ext cx="216973" cy="0"/>
            </a:xfrm>
            <a:prstGeom prst="line">
              <a:avLst/>
            </a:prstGeom>
            <a:solidFill>
              <a:schemeClr val="accent1"/>
            </a:solidFill>
            <a:ln w="12700" cap="flat" cmpd="sng" algn="ctr">
              <a:solidFill>
                <a:schemeClr val="bg1"/>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xmlns="" id="{A9E46E42-373F-8F42-BBAA-69443FB2362F}"/>
                </a:ext>
              </a:extLst>
            </p:cNvPr>
            <p:cNvCxnSpPr/>
            <p:nvPr/>
          </p:nvCxnSpPr>
          <p:spPr bwMode="auto">
            <a:xfrm flipH="1">
              <a:off x="8999598" y="3780719"/>
              <a:ext cx="216973" cy="0"/>
            </a:xfrm>
            <a:prstGeom prst="line">
              <a:avLst/>
            </a:prstGeom>
            <a:solidFill>
              <a:schemeClr val="accent1"/>
            </a:solidFill>
            <a:ln w="12700" cap="flat" cmpd="sng" algn="ctr">
              <a:solidFill>
                <a:schemeClr val="bg1"/>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xmlns="" id="{91858926-BC1B-7044-8A74-3AC0F676E506}"/>
                </a:ext>
              </a:extLst>
            </p:cNvPr>
            <p:cNvCxnSpPr/>
            <p:nvPr/>
          </p:nvCxnSpPr>
          <p:spPr bwMode="auto">
            <a:xfrm flipH="1">
              <a:off x="8041961" y="3780719"/>
              <a:ext cx="216973" cy="0"/>
            </a:xfrm>
            <a:prstGeom prst="line">
              <a:avLst/>
            </a:prstGeom>
            <a:solidFill>
              <a:schemeClr val="accent1"/>
            </a:solidFill>
            <a:ln w="12700" cap="flat" cmpd="sng" algn="ctr">
              <a:solidFill>
                <a:schemeClr val="bg1"/>
              </a:solidFill>
              <a:prstDash val="solid"/>
              <a:round/>
              <a:headEnd type="none" w="med" len="med"/>
              <a:tailEnd type="none" w="med" len="med"/>
            </a:ln>
            <a:effectLst/>
          </p:spPr>
        </p:cxnSp>
        <p:sp>
          <p:nvSpPr>
            <p:cNvPr id="98" name="TextBox 97">
              <a:extLst>
                <a:ext uri="{FF2B5EF4-FFF2-40B4-BE49-F238E27FC236}">
                  <a16:creationId xmlns:a16="http://schemas.microsoft.com/office/drawing/2014/main" xmlns="" id="{0F57F6E0-248D-054F-A630-CD766513F2BA}"/>
                </a:ext>
              </a:extLst>
            </p:cNvPr>
            <p:cNvSpPr txBox="1"/>
            <p:nvPr/>
          </p:nvSpPr>
          <p:spPr>
            <a:xfrm>
              <a:off x="8182093" y="2397149"/>
              <a:ext cx="881973" cy="338554"/>
            </a:xfrm>
            <a:prstGeom prst="rect">
              <a:avLst/>
            </a:prstGeom>
            <a:noFill/>
          </p:spPr>
          <p:txBody>
            <a:bodyPr wrap="none" rtlCol="0">
              <a:spAutoFit/>
            </a:bodyPr>
            <a:lstStyle/>
            <a:p>
              <a:pPr algn="r"/>
              <a:r>
                <a:rPr lang="en-US" sz="800" b="1" i="1" dirty="0">
                  <a:solidFill>
                    <a:schemeClr val="bg1"/>
                  </a:solidFill>
                  <a:latin typeface="Arial" pitchFamily="34" charset="0"/>
                  <a:cs typeface="Arial" pitchFamily="34" charset="0"/>
                </a:rPr>
                <a:t>Universal </a:t>
              </a:r>
            </a:p>
            <a:p>
              <a:pPr algn="r"/>
              <a:r>
                <a:rPr lang="en-US" sz="800" b="1" i="1" dirty="0">
                  <a:solidFill>
                    <a:schemeClr val="bg1"/>
                  </a:solidFill>
                  <a:latin typeface="Arial" pitchFamily="34" charset="0"/>
                  <a:cs typeface="Arial" pitchFamily="34" charset="0"/>
                </a:rPr>
                <a:t>Stage Adapter</a:t>
              </a:r>
            </a:p>
          </p:txBody>
        </p:sp>
        <p:cxnSp>
          <p:nvCxnSpPr>
            <p:cNvPr id="99" name="Straight Connector 98">
              <a:extLst>
                <a:ext uri="{FF2B5EF4-FFF2-40B4-BE49-F238E27FC236}">
                  <a16:creationId xmlns:a16="http://schemas.microsoft.com/office/drawing/2014/main" xmlns="" id="{B40FE3D9-629E-5D47-9539-A5D3D099827B}"/>
                </a:ext>
              </a:extLst>
            </p:cNvPr>
            <p:cNvCxnSpPr/>
            <p:nvPr/>
          </p:nvCxnSpPr>
          <p:spPr bwMode="auto">
            <a:xfrm flipH="1">
              <a:off x="9000863" y="2637171"/>
              <a:ext cx="251675" cy="0"/>
            </a:xfrm>
            <a:prstGeom prst="line">
              <a:avLst/>
            </a:prstGeom>
            <a:solidFill>
              <a:schemeClr val="accent1"/>
            </a:solidFill>
            <a:ln w="12700" cap="flat" cmpd="sng" algn="ctr">
              <a:solidFill>
                <a:schemeClr val="bg1"/>
              </a:solidFill>
              <a:prstDash val="solid"/>
              <a:round/>
              <a:headEnd type="none" w="med" len="med"/>
              <a:tailEnd type="none" w="med" len="med"/>
            </a:ln>
            <a:effectLst/>
          </p:spPr>
        </p:cxnSp>
        <p:sp>
          <p:nvSpPr>
            <p:cNvPr id="100" name="TextBox 99">
              <a:extLst>
                <a:ext uri="{FF2B5EF4-FFF2-40B4-BE49-F238E27FC236}">
                  <a16:creationId xmlns:a16="http://schemas.microsoft.com/office/drawing/2014/main" xmlns="" id="{6448A6D1-3A6A-274F-8DA0-021BC2C9B765}"/>
                </a:ext>
              </a:extLst>
            </p:cNvPr>
            <p:cNvSpPr txBox="1"/>
            <p:nvPr/>
          </p:nvSpPr>
          <p:spPr>
            <a:xfrm>
              <a:off x="6746774" y="3735707"/>
              <a:ext cx="652989" cy="98489"/>
            </a:xfrm>
            <a:prstGeom prst="rect">
              <a:avLst/>
            </a:prstGeom>
            <a:noFill/>
          </p:spPr>
          <p:txBody>
            <a:bodyPr wrap="square" lIns="0" tIns="0" rIns="0" bIns="0" rtlCol="0">
              <a:spAutoFit/>
            </a:bodyPr>
            <a:lstStyle/>
            <a:p>
              <a:pPr algn="ctr" fontAlgn="base">
                <a:lnSpc>
                  <a:spcPct val="80000"/>
                </a:lnSpc>
                <a:spcBef>
                  <a:spcPct val="0"/>
                </a:spcBef>
                <a:spcAft>
                  <a:spcPct val="0"/>
                </a:spcAft>
              </a:pPr>
              <a:r>
                <a:rPr lang="en-US" sz="800" b="1" i="1" dirty="0">
                  <a:solidFill>
                    <a:schemeClr val="bg1"/>
                  </a:solidFill>
                  <a:latin typeface="Arial" charset="0"/>
                  <a:ea typeface="ＭＳ Ｐゴシック" charset="-128"/>
                  <a:cs typeface="ＭＳ Ｐゴシック" charset="-128"/>
                </a:rPr>
                <a:t>Core Stage</a:t>
              </a:r>
            </a:p>
          </p:txBody>
        </p:sp>
        <p:sp>
          <p:nvSpPr>
            <p:cNvPr id="101" name="TextBox 100">
              <a:extLst>
                <a:ext uri="{FF2B5EF4-FFF2-40B4-BE49-F238E27FC236}">
                  <a16:creationId xmlns:a16="http://schemas.microsoft.com/office/drawing/2014/main" xmlns="" id="{D7CCEEE0-B30D-9640-BE2C-FD5427228613}"/>
                </a:ext>
              </a:extLst>
            </p:cNvPr>
            <p:cNvSpPr txBox="1"/>
            <p:nvPr/>
          </p:nvSpPr>
          <p:spPr>
            <a:xfrm>
              <a:off x="6721663" y="3376228"/>
              <a:ext cx="652989" cy="123111"/>
            </a:xfrm>
            <a:prstGeom prst="rect">
              <a:avLst/>
            </a:prstGeom>
            <a:noFill/>
          </p:spPr>
          <p:txBody>
            <a:bodyPr wrap="square" lIns="0" tIns="0" rIns="0" bIns="0" rtlCol="0">
              <a:spAutoFit/>
            </a:bodyPr>
            <a:lstStyle/>
            <a:p>
              <a:pPr algn="ctr" fontAlgn="base">
                <a:spcBef>
                  <a:spcPct val="0"/>
                </a:spcBef>
                <a:spcAft>
                  <a:spcPct val="0"/>
                </a:spcAft>
              </a:pPr>
              <a:r>
                <a:rPr lang="en-US" sz="800" b="1" i="1" dirty="0">
                  <a:solidFill>
                    <a:schemeClr val="bg1"/>
                  </a:solidFill>
                  <a:latin typeface="Arial" charset="0"/>
                  <a:ea typeface="ＭＳ Ｐゴシック" charset="-128"/>
                  <a:cs typeface="ＭＳ Ｐゴシック" charset="-128"/>
                </a:rPr>
                <a:t>Interstage</a:t>
              </a:r>
            </a:p>
          </p:txBody>
        </p:sp>
        <p:sp>
          <p:nvSpPr>
            <p:cNvPr id="102" name="TextBox 101">
              <a:extLst>
                <a:ext uri="{FF2B5EF4-FFF2-40B4-BE49-F238E27FC236}">
                  <a16:creationId xmlns:a16="http://schemas.microsoft.com/office/drawing/2014/main" xmlns="" id="{9E4E4896-DA4E-774D-AC54-02340CD19CA2}"/>
                </a:ext>
              </a:extLst>
            </p:cNvPr>
            <p:cNvSpPr txBox="1"/>
            <p:nvPr/>
          </p:nvSpPr>
          <p:spPr>
            <a:xfrm>
              <a:off x="6746874" y="3029228"/>
              <a:ext cx="652989" cy="246221"/>
            </a:xfrm>
            <a:prstGeom prst="rect">
              <a:avLst/>
            </a:prstGeom>
            <a:noFill/>
          </p:spPr>
          <p:txBody>
            <a:bodyPr wrap="square" lIns="0" tIns="0" rIns="0" bIns="0" rtlCol="0">
              <a:spAutoFit/>
            </a:bodyPr>
            <a:lstStyle/>
            <a:p>
              <a:pPr algn="ctr" fontAlgn="base">
                <a:spcBef>
                  <a:spcPct val="0"/>
                </a:spcBef>
                <a:spcAft>
                  <a:spcPct val="0"/>
                </a:spcAft>
              </a:pPr>
              <a:r>
                <a:rPr lang="en-US" sz="800" b="1" i="1" dirty="0">
                  <a:solidFill>
                    <a:schemeClr val="bg1"/>
                  </a:solidFill>
                  <a:latin typeface="Arial" charset="0"/>
                  <a:ea typeface="ＭＳ Ｐゴシック" charset="-128"/>
                  <a:cs typeface="ＭＳ Ｐゴシック" charset="-128"/>
                </a:rPr>
                <a:t>Exploration Upper Stage</a:t>
              </a:r>
            </a:p>
          </p:txBody>
        </p:sp>
        <p:cxnSp>
          <p:nvCxnSpPr>
            <p:cNvPr id="103" name="Straight Connector 102">
              <a:extLst>
                <a:ext uri="{FF2B5EF4-FFF2-40B4-BE49-F238E27FC236}">
                  <a16:creationId xmlns:a16="http://schemas.microsoft.com/office/drawing/2014/main" xmlns="" id="{2646B009-387C-EE48-A90C-EE0D01DA16CE}"/>
                </a:ext>
              </a:extLst>
            </p:cNvPr>
            <p:cNvCxnSpPr/>
            <p:nvPr/>
          </p:nvCxnSpPr>
          <p:spPr bwMode="auto">
            <a:xfrm flipH="1">
              <a:off x="7439616" y="3142843"/>
              <a:ext cx="216973" cy="0"/>
            </a:xfrm>
            <a:prstGeom prst="line">
              <a:avLst/>
            </a:prstGeom>
            <a:solidFill>
              <a:schemeClr val="accent1"/>
            </a:solidFill>
            <a:ln w="12700" cap="flat" cmpd="sng" algn="ctr">
              <a:solidFill>
                <a:schemeClr val="bg1"/>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xmlns="" id="{68E1C94F-984D-0746-8900-3DD3424BD68E}"/>
                </a:ext>
              </a:extLst>
            </p:cNvPr>
            <p:cNvCxnSpPr/>
            <p:nvPr/>
          </p:nvCxnSpPr>
          <p:spPr bwMode="auto">
            <a:xfrm flipH="1">
              <a:off x="6481978" y="3142843"/>
              <a:ext cx="216973" cy="0"/>
            </a:xfrm>
            <a:prstGeom prst="line">
              <a:avLst/>
            </a:prstGeom>
            <a:solidFill>
              <a:schemeClr val="accent1"/>
            </a:solidFill>
            <a:ln w="12700" cap="flat" cmpd="sng" algn="ctr">
              <a:solidFill>
                <a:schemeClr val="bg1"/>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xmlns="" id="{F8D84E09-7502-1042-B85A-9D305EF42E4E}"/>
                </a:ext>
              </a:extLst>
            </p:cNvPr>
            <p:cNvCxnSpPr/>
            <p:nvPr/>
          </p:nvCxnSpPr>
          <p:spPr bwMode="auto">
            <a:xfrm flipH="1">
              <a:off x="7443747" y="3439472"/>
              <a:ext cx="216973" cy="0"/>
            </a:xfrm>
            <a:prstGeom prst="line">
              <a:avLst/>
            </a:prstGeom>
            <a:solidFill>
              <a:schemeClr val="accent1"/>
            </a:solidFill>
            <a:ln w="12700" cap="flat" cmpd="sng" algn="ctr">
              <a:solidFill>
                <a:schemeClr val="bg1"/>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xmlns="" id="{9F86488A-953D-7849-97ED-026A86DEFFF1}"/>
                </a:ext>
              </a:extLst>
            </p:cNvPr>
            <p:cNvCxnSpPr/>
            <p:nvPr/>
          </p:nvCxnSpPr>
          <p:spPr bwMode="auto">
            <a:xfrm flipH="1">
              <a:off x="6486110" y="3439472"/>
              <a:ext cx="216973" cy="0"/>
            </a:xfrm>
            <a:prstGeom prst="line">
              <a:avLst/>
            </a:prstGeom>
            <a:solidFill>
              <a:schemeClr val="accent1"/>
            </a:solidFill>
            <a:ln w="12700" cap="flat" cmpd="sng" algn="ctr">
              <a:solidFill>
                <a:schemeClr val="bg1"/>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xmlns="" id="{A99A3B2D-72EA-7345-9E42-F8D48C15B6E2}"/>
                </a:ext>
              </a:extLst>
            </p:cNvPr>
            <p:cNvCxnSpPr/>
            <p:nvPr/>
          </p:nvCxnSpPr>
          <p:spPr bwMode="auto">
            <a:xfrm flipH="1">
              <a:off x="7447879" y="3780719"/>
              <a:ext cx="216973" cy="0"/>
            </a:xfrm>
            <a:prstGeom prst="line">
              <a:avLst/>
            </a:prstGeom>
            <a:solidFill>
              <a:schemeClr val="accent1"/>
            </a:solidFill>
            <a:ln w="12700" cap="flat" cmpd="sng" algn="ctr">
              <a:solidFill>
                <a:schemeClr val="bg1"/>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xmlns="" id="{DD98C128-8792-C446-BC2A-BB18C0826CC8}"/>
                </a:ext>
              </a:extLst>
            </p:cNvPr>
            <p:cNvCxnSpPr/>
            <p:nvPr/>
          </p:nvCxnSpPr>
          <p:spPr bwMode="auto">
            <a:xfrm flipH="1">
              <a:off x="6490241" y="3780719"/>
              <a:ext cx="216973" cy="0"/>
            </a:xfrm>
            <a:prstGeom prst="line">
              <a:avLst/>
            </a:prstGeom>
            <a:solidFill>
              <a:schemeClr val="accent1"/>
            </a:solidFill>
            <a:ln w="12700" cap="flat" cmpd="sng" algn="ctr">
              <a:solidFill>
                <a:schemeClr val="bg1"/>
              </a:solidFill>
              <a:prstDash val="solid"/>
              <a:round/>
              <a:headEnd type="none" w="med" len="med"/>
              <a:tailEnd type="none" w="med" len="med"/>
            </a:ln>
            <a:effectLst/>
          </p:spPr>
        </p:cxnSp>
        <p:sp>
          <p:nvSpPr>
            <p:cNvPr id="109" name="TextBox 108">
              <a:extLst>
                <a:ext uri="{FF2B5EF4-FFF2-40B4-BE49-F238E27FC236}">
                  <a16:creationId xmlns:a16="http://schemas.microsoft.com/office/drawing/2014/main" xmlns="" id="{FBD0F15C-52E8-894C-9728-48EAB7DE31AA}"/>
                </a:ext>
              </a:extLst>
            </p:cNvPr>
            <p:cNvSpPr txBox="1"/>
            <p:nvPr/>
          </p:nvSpPr>
          <p:spPr>
            <a:xfrm>
              <a:off x="9228211" y="1593072"/>
              <a:ext cx="333425" cy="124650"/>
            </a:xfrm>
            <a:prstGeom prst="rect">
              <a:avLst/>
            </a:prstGeom>
            <a:noFill/>
          </p:spPr>
          <p:txBody>
            <a:bodyPr wrap="none" lIns="0" tIns="0" rIns="0" bIns="0" rtlCol="0">
              <a:spAutoFit/>
            </a:bodyPr>
            <a:lstStyle/>
            <a:p>
              <a:pPr algn="ctr" fontAlgn="base">
                <a:lnSpc>
                  <a:spcPct val="90000"/>
                </a:lnSpc>
                <a:spcBef>
                  <a:spcPct val="0"/>
                </a:spcBef>
                <a:spcAft>
                  <a:spcPct val="0"/>
                </a:spcAft>
              </a:pPr>
              <a:r>
                <a:rPr lang="en-US" sz="900" b="1" i="1" dirty="0">
                  <a:solidFill>
                    <a:schemeClr val="bg1"/>
                  </a:solidFill>
                  <a:latin typeface="Arial" charset="0"/>
                  <a:ea typeface="ＭＳ Ｐゴシック" charset="-128"/>
                  <a:cs typeface="ＭＳ Ｐゴシック" charset="-128"/>
                </a:rPr>
                <a:t>365 ft.</a:t>
              </a:r>
            </a:p>
          </p:txBody>
        </p:sp>
        <p:pic>
          <p:nvPicPr>
            <p:cNvPr id="110" name="Picture 109">
              <a:extLst>
                <a:ext uri="{FF2B5EF4-FFF2-40B4-BE49-F238E27FC236}">
                  <a16:creationId xmlns:a16="http://schemas.microsoft.com/office/drawing/2014/main" xmlns="" id="{404936B8-2237-F346-B910-0E44FEFB43EA}"/>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543471" y="2193388"/>
              <a:ext cx="652588" cy="3640537"/>
            </a:xfrm>
            <a:prstGeom prst="rect">
              <a:avLst/>
            </a:prstGeom>
          </p:spPr>
        </p:pic>
        <p:sp>
          <p:nvSpPr>
            <p:cNvPr id="111" name="Rounded Rectangle 110" descr="Payload capability in weight per vehicle to Trans-Lunar Injection" title="Payload to TLI">
              <a:extLst>
                <a:ext uri="{FF2B5EF4-FFF2-40B4-BE49-F238E27FC236}">
                  <a16:creationId xmlns:a16="http://schemas.microsoft.com/office/drawing/2014/main" xmlns="" id="{E3BA92F2-A4A2-0E49-9D1F-F1D110791CE3}"/>
                </a:ext>
              </a:extLst>
            </p:cNvPr>
            <p:cNvSpPr/>
            <p:nvPr/>
          </p:nvSpPr>
          <p:spPr bwMode="auto">
            <a:xfrm>
              <a:off x="2846931" y="6140613"/>
              <a:ext cx="8605929" cy="221585"/>
            </a:xfrm>
            <a:prstGeom prst="roundRect">
              <a:avLst/>
            </a:prstGeom>
            <a:solidFill>
              <a:srgbClr val="7F7F7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400" eaLnBrk="0" hangingPunct="0"/>
              <a:endParaRPr lang="en-US" sz="900" b="1" dirty="0">
                <a:solidFill>
                  <a:schemeClr val="bg1"/>
                </a:solidFill>
                <a:latin typeface="Arial" charset="0"/>
                <a:cs typeface="Arial" charset="0"/>
              </a:endParaRPr>
            </a:p>
          </p:txBody>
        </p:sp>
        <p:sp>
          <p:nvSpPr>
            <p:cNvPr id="112" name="TextBox 111" descr="&gt; 45 t (99,208 lbs)" title="SLS Block 2 Cargo Payload to TLI">
              <a:extLst>
                <a:ext uri="{FF2B5EF4-FFF2-40B4-BE49-F238E27FC236}">
                  <a16:creationId xmlns:a16="http://schemas.microsoft.com/office/drawing/2014/main" xmlns="" id="{C411D762-C77B-8045-B713-4D6999D4B238}"/>
                </a:ext>
              </a:extLst>
            </p:cNvPr>
            <p:cNvSpPr txBox="1"/>
            <p:nvPr/>
          </p:nvSpPr>
          <p:spPr>
            <a:xfrm>
              <a:off x="10367923" y="6143925"/>
              <a:ext cx="1215346" cy="215444"/>
            </a:xfrm>
            <a:prstGeom prst="rect">
              <a:avLst/>
            </a:prstGeom>
            <a:noFill/>
          </p:spPr>
          <p:txBody>
            <a:bodyPr wrap="square" rtlCol="0">
              <a:spAutoFit/>
            </a:bodyPr>
            <a:lstStyle/>
            <a:p>
              <a:pPr algn="ctr"/>
              <a:r>
                <a:rPr lang="en-US" sz="800" b="1" dirty="0">
                  <a:solidFill>
                    <a:schemeClr val="bg1"/>
                  </a:solidFill>
                  <a:latin typeface="Arial" charset="0"/>
                  <a:ea typeface="Arial" charset="0"/>
                  <a:cs typeface="Arial" charset="0"/>
                </a:rPr>
                <a:t> &gt;  45 t (99k </a:t>
              </a:r>
              <a:r>
                <a:rPr lang="en-US" sz="800" b="1" dirty="0" err="1">
                  <a:solidFill>
                    <a:schemeClr val="bg1"/>
                  </a:solidFill>
                  <a:latin typeface="Arial" charset="0"/>
                  <a:ea typeface="Arial" charset="0"/>
                  <a:cs typeface="Arial" charset="0"/>
                </a:rPr>
                <a:t>lbs</a:t>
              </a:r>
              <a:r>
                <a:rPr lang="en-US" sz="800" b="1" dirty="0">
                  <a:solidFill>
                    <a:schemeClr val="bg1"/>
                  </a:solidFill>
                  <a:latin typeface="Arial" charset="0"/>
                  <a:ea typeface="Arial" charset="0"/>
                  <a:cs typeface="Arial" charset="0"/>
                </a:rPr>
                <a:t>) </a:t>
              </a:r>
            </a:p>
          </p:txBody>
        </p:sp>
        <p:sp>
          <p:nvSpPr>
            <p:cNvPr id="113" name="TextBox 112" descr="&gt;37–40 t (88,184 lbs)" title="SLS Block 1B Cargo Payload to TLI">
              <a:extLst>
                <a:ext uri="{FF2B5EF4-FFF2-40B4-BE49-F238E27FC236}">
                  <a16:creationId xmlns:a16="http://schemas.microsoft.com/office/drawing/2014/main" xmlns="" id="{661051F5-5AC6-654D-BC42-0667B768711F}"/>
                </a:ext>
              </a:extLst>
            </p:cNvPr>
            <p:cNvSpPr txBox="1"/>
            <p:nvPr/>
          </p:nvSpPr>
          <p:spPr>
            <a:xfrm>
              <a:off x="7170966" y="6143925"/>
              <a:ext cx="1402556" cy="215444"/>
            </a:xfrm>
            <a:prstGeom prst="rect">
              <a:avLst/>
            </a:prstGeom>
            <a:noFill/>
          </p:spPr>
          <p:txBody>
            <a:bodyPr wrap="square" rtlCol="0">
              <a:spAutoFit/>
            </a:bodyPr>
            <a:lstStyle/>
            <a:p>
              <a:pPr algn="ctr"/>
              <a:r>
                <a:rPr lang="en-US" sz="800" b="1" dirty="0">
                  <a:solidFill>
                    <a:schemeClr val="bg1"/>
                  </a:solidFill>
                  <a:latin typeface="Arial" charset="0"/>
                  <a:ea typeface="Arial" charset="0"/>
                  <a:cs typeface="Arial" charset="0"/>
                </a:rPr>
                <a:t>37–40 t (81k–88k </a:t>
              </a:r>
              <a:r>
                <a:rPr lang="en-US" sz="800" b="1" dirty="0" err="1">
                  <a:solidFill>
                    <a:schemeClr val="bg1"/>
                  </a:solidFill>
                  <a:latin typeface="Arial" charset="0"/>
                  <a:ea typeface="Arial" charset="0"/>
                  <a:cs typeface="Arial" charset="0"/>
                </a:rPr>
                <a:t>lbs</a:t>
              </a:r>
              <a:r>
                <a:rPr lang="en-US" sz="800" b="1" dirty="0">
                  <a:solidFill>
                    <a:schemeClr val="bg1"/>
                  </a:solidFill>
                  <a:latin typeface="Arial" charset="0"/>
                  <a:ea typeface="Arial" charset="0"/>
                  <a:cs typeface="Arial" charset="0"/>
                </a:rPr>
                <a:t>)</a:t>
              </a:r>
            </a:p>
          </p:txBody>
        </p:sp>
        <p:sp>
          <p:nvSpPr>
            <p:cNvPr id="114" name="TextBox 113" descr="&gt;34–37 t (81,571 lbs)" title="SLS Block 1B Crew Payload to TLI">
              <a:extLst>
                <a:ext uri="{FF2B5EF4-FFF2-40B4-BE49-F238E27FC236}">
                  <a16:creationId xmlns:a16="http://schemas.microsoft.com/office/drawing/2014/main" xmlns="" id="{58F45880-1BE6-364F-8390-D6AA55D97FD8}"/>
                </a:ext>
              </a:extLst>
            </p:cNvPr>
            <p:cNvSpPr txBox="1"/>
            <p:nvPr/>
          </p:nvSpPr>
          <p:spPr>
            <a:xfrm>
              <a:off x="5681527" y="6143925"/>
              <a:ext cx="1214487" cy="215444"/>
            </a:xfrm>
            <a:prstGeom prst="rect">
              <a:avLst/>
            </a:prstGeom>
            <a:noFill/>
          </p:spPr>
          <p:txBody>
            <a:bodyPr wrap="square" rtlCol="0">
              <a:spAutoFit/>
            </a:bodyPr>
            <a:lstStyle/>
            <a:p>
              <a:pPr algn="ctr"/>
              <a:r>
                <a:rPr lang="en-US" sz="800" b="1" dirty="0">
                  <a:solidFill>
                    <a:schemeClr val="bg1"/>
                  </a:solidFill>
                  <a:latin typeface="Arial" charset="0"/>
                  <a:ea typeface="Arial" charset="0"/>
                  <a:cs typeface="Arial" charset="0"/>
                </a:rPr>
                <a:t>34–37 t (74k–81k </a:t>
              </a:r>
              <a:r>
                <a:rPr lang="en-US" sz="800" b="1" dirty="0" err="1">
                  <a:solidFill>
                    <a:schemeClr val="bg1"/>
                  </a:solidFill>
                  <a:latin typeface="Arial" charset="0"/>
                  <a:ea typeface="Arial" charset="0"/>
                  <a:cs typeface="Arial" charset="0"/>
                </a:rPr>
                <a:t>lbs</a:t>
              </a:r>
              <a:r>
                <a:rPr lang="en-US" sz="800" b="1" dirty="0">
                  <a:solidFill>
                    <a:schemeClr val="bg1"/>
                  </a:solidFill>
                  <a:latin typeface="Arial" charset="0"/>
                  <a:ea typeface="Arial" charset="0"/>
                  <a:cs typeface="Arial" charset="0"/>
                </a:rPr>
                <a:t>)</a:t>
              </a:r>
            </a:p>
          </p:txBody>
        </p:sp>
        <p:sp>
          <p:nvSpPr>
            <p:cNvPr id="115" name="TextBox 114" descr="&gt;26 t (57,320 lbs)" title="SLS Block 1 Payload to TLI&#10;">
              <a:extLst>
                <a:ext uri="{FF2B5EF4-FFF2-40B4-BE49-F238E27FC236}">
                  <a16:creationId xmlns:a16="http://schemas.microsoft.com/office/drawing/2014/main" xmlns="" id="{B36BAE1D-A4D8-D141-B3C5-43E80DF4ECD6}"/>
                </a:ext>
              </a:extLst>
            </p:cNvPr>
            <p:cNvSpPr txBox="1"/>
            <p:nvPr/>
          </p:nvSpPr>
          <p:spPr>
            <a:xfrm>
              <a:off x="4271806" y="6143925"/>
              <a:ext cx="1022032" cy="215444"/>
            </a:xfrm>
            <a:prstGeom prst="rect">
              <a:avLst/>
            </a:prstGeom>
            <a:noFill/>
          </p:spPr>
          <p:txBody>
            <a:bodyPr wrap="square" rtlCol="0">
              <a:spAutoFit/>
            </a:bodyPr>
            <a:lstStyle/>
            <a:p>
              <a:pPr algn="ctr"/>
              <a:r>
                <a:rPr lang="en-US" sz="800" b="1" dirty="0">
                  <a:solidFill>
                    <a:schemeClr val="bg1"/>
                  </a:solidFill>
                  <a:latin typeface="Arial" charset="0"/>
                  <a:ea typeface="Arial" charset="0"/>
                  <a:cs typeface="Arial" charset="0"/>
                </a:rPr>
                <a:t>  &gt; 26 t (57k </a:t>
              </a:r>
              <a:r>
                <a:rPr lang="en-US" sz="800" b="1" dirty="0" err="1">
                  <a:solidFill>
                    <a:schemeClr val="bg1"/>
                  </a:solidFill>
                  <a:latin typeface="Arial" charset="0"/>
                  <a:ea typeface="Arial" charset="0"/>
                  <a:cs typeface="Arial" charset="0"/>
                </a:rPr>
                <a:t>lbs</a:t>
              </a:r>
              <a:r>
                <a:rPr lang="en-US" sz="800" b="1" dirty="0">
                  <a:solidFill>
                    <a:schemeClr val="bg1"/>
                  </a:solidFill>
                  <a:latin typeface="Arial" charset="0"/>
                  <a:ea typeface="Arial" charset="0"/>
                  <a:cs typeface="Arial" charset="0"/>
                </a:rPr>
                <a:t>)</a:t>
              </a:r>
            </a:p>
          </p:txBody>
        </p:sp>
        <p:sp>
          <p:nvSpPr>
            <p:cNvPr id="116" name="TextBox 115" descr="&gt; 45 t (99,208 lbs)" title="SLS Block 2 Cargo Payload to TLI">
              <a:extLst>
                <a:ext uri="{FF2B5EF4-FFF2-40B4-BE49-F238E27FC236}">
                  <a16:creationId xmlns:a16="http://schemas.microsoft.com/office/drawing/2014/main" xmlns="" id="{5A9CE5E8-91C8-384D-937C-E9DF2B54AB16}"/>
                </a:ext>
              </a:extLst>
            </p:cNvPr>
            <p:cNvSpPr txBox="1"/>
            <p:nvPr/>
          </p:nvSpPr>
          <p:spPr>
            <a:xfrm>
              <a:off x="8790732" y="6143925"/>
              <a:ext cx="1215346" cy="215444"/>
            </a:xfrm>
            <a:prstGeom prst="rect">
              <a:avLst/>
            </a:prstGeom>
            <a:noFill/>
          </p:spPr>
          <p:txBody>
            <a:bodyPr wrap="square" rtlCol="0">
              <a:spAutoFit/>
            </a:bodyPr>
            <a:lstStyle/>
            <a:p>
              <a:pPr algn="ctr"/>
              <a:r>
                <a:rPr lang="en-US" sz="800" b="1" dirty="0">
                  <a:solidFill>
                    <a:schemeClr val="bg1"/>
                  </a:solidFill>
                  <a:latin typeface="Arial" charset="0"/>
                  <a:ea typeface="Arial" charset="0"/>
                  <a:cs typeface="Arial" charset="0"/>
                </a:rPr>
                <a:t> &gt;  45 t (99k </a:t>
              </a:r>
              <a:r>
                <a:rPr lang="en-US" sz="800" b="1" dirty="0" err="1">
                  <a:solidFill>
                    <a:schemeClr val="bg1"/>
                  </a:solidFill>
                  <a:latin typeface="Arial" charset="0"/>
                  <a:ea typeface="Arial" charset="0"/>
                  <a:cs typeface="Arial" charset="0"/>
                </a:rPr>
                <a:t>lbs</a:t>
              </a:r>
              <a:r>
                <a:rPr lang="en-US" sz="800" b="1" dirty="0">
                  <a:solidFill>
                    <a:schemeClr val="bg1"/>
                  </a:solidFill>
                  <a:latin typeface="Arial" charset="0"/>
                  <a:ea typeface="Arial" charset="0"/>
                  <a:cs typeface="Arial" charset="0"/>
                </a:rPr>
                <a:t>) </a:t>
              </a:r>
            </a:p>
          </p:txBody>
        </p:sp>
        <p:sp>
          <p:nvSpPr>
            <p:cNvPr id="117" name="TextBox 116">
              <a:extLst>
                <a:ext uri="{FF2B5EF4-FFF2-40B4-BE49-F238E27FC236}">
                  <a16:creationId xmlns:a16="http://schemas.microsoft.com/office/drawing/2014/main" xmlns="" id="{572CE7C4-D77C-5B4B-A3BE-F0589EB42F74}"/>
                </a:ext>
              </a:extLst>
            </p:cNvPr>
            <p:cNvSpPr txBox="1"/>
            <p:nvPr/>
          </p:nvSpPr>
          <p:spPr>
            <a:xfrm>
              <a:off x="10353982" y="5923392"/>
              <a:ext cx="1243228" cy="215444"/>
            </a:xfrm>
            <a:prstGeom prst="rect">
              <a:avLst/>
            </a:prstGeom>
            <a:noFill/>
          </p:spPr>
          <p:txBody>
            <a:bodyPr wrap="square" rtlCol="0">
              <a:spAutoFit/>
            </a:bodyPr>
            <a:lstStyle/>
            <a:p>
              <a:pPr algn="ctr"/>
              <a:r>
                <a:rPr lang="en-US" sz="800" b="1" dirty="0">
                  <a:solidFill>
                    <a:schemeClr val="bg1"/>
                  </a:solidFill>
                  <a:latin typeface="Arial" charset="0"/>
                  <a:ea typeface="Arial" charset="0"/>
                  <a:cs typeface="Arial" charset="0"/>
                </a:rPr>
                <a:t>SLS Block 2 Cargo</a:t>
              </a:r>
            </a:p>
          </p:txBody>
        </p:sp>
        <p:sp>
          <p:nvSpPr>
            <p:cNvPr id="118" name="TextBox 117">
              <a:extLst>
                <a:ext uri="{FF2B5EF4-FFF2-40B4-BE49-F238E27FC236}">
                  <a16:creationId xmlns:a16="http://schemas.microsoft.com/office/drawing/2014/main" xmlns="" id="{1296CEA6-0517-9246-9DFD-959F2C13F594}"/>
                </a:ext>
              </a:extLst>
            </p:cNvPr>
            <p:cNvSpPr txBox="1"/>
            <p:nvPr/>
          </p:nvSpPr>
          <p:spPr>
            <a:xfrm>
              <a:off x="7232699" y="5922309"/>
              <a:ext cx="1279090" cy="215444"/>
            </a:xfrm>
            <a:prstGeom prst="rect">
              <a:avLst/>
            </a:prstGeom>
            <a:noFill/>
          </p:spPr>
          <p:txBody>
            <a:bodyPr wrap="square" rtlCol="0">
              <a:spAutoFit/>
            </a:bodyPr>
            <a:lstStyle/>
            <a:p>
              <a:pPr algn="ctr"/>
              <a:r>
                <a:rPr lang="en-US" sz="800" b="1" dirty="0">
                  <a:solidFill>
                    <a:schemeClr val="bg1"/>
                  </a:solidFill>
                  <a:latin typeface="Arial" charset="0"/>
                  <a:ea typeface="Arial" charset="0"/>
                  <a:cs typeface="Arial" charset="0"/>
                </a:rPr>
                <a:t>SLS Block 1B Cargo</a:t>
              </a:r>
            </a:p>
          </p:txBody>
        </p:sp>
        <p:sp>
          <p:nvSpPr>
            <p:cNvPr id="119" name="TextBox 118">
              <a:extLst>
                <a:ext uri="{FF2B5EF4-FFF2-40B4-BE49-F238E27FC236}">
                  <a16:creationId xmlns:a16="http://schemas.microsoft.com/office/drawing/2014/main" xmlns="" id="{595FB65C-D930-334D-BBDE-4A5457807BF6}"/>
                </a:ext>
              </a:extLst>
            </p:cNvPr>
            <p:cNvSpPr txBox="1"/>
            <p:nvPr/>
          </p:nvSpPr>
          <p:spPr>
            <a:xfrm>
              <a:off x="5627259" y="5928707"/>
              <a:ext cx="1323023" cy="215444"/>
            </a:xfrm>
            <a:prstGeom prst="rect">
              <a:avLst/>
            </a:prstGeom>
            <a:noFill/>
          </p:spPr>
          <p:txBody>
            <a:bodyPr wrap="square" rtlCol="0">
              <a:spAutoFit/>
            </a:bodyPr>
            <a:lstStyle/>
            <a:p>
              <a:pPr algn="ctr"/>
              <a:r>
                <a:rPr lang="en-US" sz="800" b="1" dirty="0">
                  <a:solidFill>
                    <a:schemeClr val="bg1"/>
                  </a:solidFill>
                  <a:latin typeface="Arial" charset="0"/>
                  <a:ea typeface="Arial" charset="0"/>
                  <a:cs typeface="Arial" charset="0"/>
                </a:rPr>
                <a:t>SLS Block 1B Crew</a:t>
              </a:r>
            </a:p>
          </p:txBody>
        </p:sp>
        <p:sp>
          <p:nvSpPr>
            <p:cNvPr id="120" name="TextBox 119">
              <a:extLst>
                <a:ext uri="{FF2B5EF4-FFF2-40B4-BE49-F238E27FC236}">
                  <a16:creationId xmlns:a16="http://schemas.microsoft.com/office/drawing/2014/main" xmlns="" id="{02A8EF54-9058-B94B-96B5-03EE2E9D1D65}"/>
                </a:ext>
              </a:extLst>
            </p:cNvPr>
            <p:cNvSpPr txBox="1"/>
            <p:nvPr/>
          </p:nvSpPr>
          <p:spPr>
            <a:xfrm>
              <a:off x="4213740" y="5922309"/>
              <a:ext cx="1138164" cy="215444"/>
            </a:xfrm>
            <a:prstGeom prst="rect">
              <a:avLst/>
            </a:prstGeom>
            <a:noFill/>
          </p:spPr>
          <p:txBody>
            <a:bodyPr wrap="square" rtlCol="0">
              <a:spAutoFit/>
            </a:bodyPr>
            <a:lstStyle/>
            <a:p>
              <a:pPr algn="ctr"/>
              <a:r>
                <a:rPr lang="en-US" sz="800" b="1" dirty="0">
                  <a:solidFill>
                    <a:schemeClr val="bg1"/>
                  </a:solidFill>
                  <a:latin typeface="Arial" charset="0"/>
                  <a:ea typeface="Arial" charset="0"/>
                  <a:cs typeface="Arial" charset="0"/>
                </a:rPr>
                <a:t>SLS Block 1 Cargo</a:t>
              </a:r>
            </a:p>
          </p:txBody>
        </p:sp>
        <p:sp>
          <p:nvSpPr>
            <p:cNvPr id="121" name="TextBox 120">
              <a:extLst>
                <a:ext uri="{FF2B5EF4-FFF2-40B4-BE49-F238E27FC236}">
                  <a16:creationId xmlns:a16="http://schemas.microsoft.com/office/drawing/2014/main" xmlns="" id="{4D0DCB47-981E-344C-972A-50A85C911CDD}"/>
                </a:ext>
              </a:extLst>
            </p:cNvPr>
            <p:cNvSpPr txBox="1"/>
            <p:nvPr/>
          </p:nvSpPr>
          <p:spPr>
            <a:xfrm>
              <a:off x="8686224" y="5923643"/>
              <a:ext cx="1424363" cy="215444"/>
            </a:xfrm>
            <a:prstGeom prst="rect">
              <a:avLst/>
            </a:prstGeom>
            <a:noFill/>
          </p:spPr>
          <p:txBody>
            <a:bodyPr wrap="square" rtlCol="0">
              <a:spAutoFit/>
            </a:bodyPr>
            <a:lstStyle/>
            <a:p>
              <a:pPr algn="ctr"/>
              <a:r>
                <a:rPr lang="en-US" sz="800" b="1" dirty="0">
                  <a:solidFill>
                    <a:schemeClr val="bg1"/>
                  </a:solidFill>
                  <a:latin typeface="Arial" charset="0"/>
                  <a:ea typeface="Arial" charset="0"/>
                  <a:cs typeface="Arial" charset="0"/>
                </a:rPr>
                <a:t>SLS Block 2 Crew</a:t>
              </a:r>
            </a:p>
          </p:txBody>
        </p:sp>
        <p:sp>
          <p:nvSpPr>
            <p:cNvPr id="122" name="TextBox 121">
              <a:extLst>
                <a:ext uri="{FF2B5EF4-FFF2-40B4-BE49-F238E27FC236}">
                  <a16:creationId xmlns:a16="http://schemas.microsoft.com/office/drawing/2014/main" xmlns="" id="{B16D56CD-21C6-5A48-9F28-43E806A14E23}"/>
                </a:ext>
              </a:extLst>
            </p:cNvPr>
            <p:cNvSpPr txBox="1"/>
            <p:nvPr/>
          </p:nvSpPr>
          <p:spPr>
            <a:xfrm>
              <a:off x="5148335" y="5716348"/>
              <a:ext cx="751792" cy="98489"/>
            </a:xfrm>
            <a:prstGeom prst="rect">
              <a:avLst/>
            </a:prstGeom>
            <a:noFill/>
          </p:spPr>
          <p:txBody>
            <a:bodyPr wrap="square" lIns="0" tIns="0" rIns="0" bIns="0" rtlCol="0">
              <a:spAutoFit/>
            </a:bodyPr>
            <a:lstStyle/>
            <a:p>
              <a:pPr algn="ctr" fontAlgn="base">
                <a:lnSpc>
                  <a:spcPct val="80000"/>
                </a:lnSpc>
                <a:spcBef>
                  <a:spcPct val="0"/>
                </a:spcBef>
                <a:spcAft>
                  <a:spcPct val="0"/>
                </a:spcAft>
              </a:pPr>
              <a:r>
                <a:rPr lang="en-US" sz="800" b="1" i="1" dirty="0">
                  <a:solidFill>
                    <a:schemeClr val="bg1"/>
                  </a:solidFill>
                  <a:latin typeface="Arial" charset="0"/>
                  <a:ea typeface="ＭＳ Ｐゴシック" charset="-128"/>
                  <a:cs typeface="ＭＳ Ｐゴシック" charset="-128"/>
                </a:rPr>
                <a:t>RS-25 Engines</a:t>
              </a:r>
            </a:p>
          </p:txBody>
        </p:sp>
        <p:cxnSp>
          <p:nvCxnSpPr>
            <p:cNvPr id="123" name="Straight Connector 122">
              <a:extLst>
                <a:ext uri="{FF2B5EF4-FFF2-40B4-BE49-F238E27FC236}">
                  <a16:creationId xmlns:a16="http://schemas.microsoft.com/office/drawing/2014/main" xmlns="" id="{C9BF943B-AA70-D946-8BF4-8CE6C9D1A965}"/>
                </a:ext>
              </a:extLst>
            </p:cNvPr>
            <p:cNvCxnSpPr/>
            <p:nvPr/>
          </p:nvCxnSpPr>
          <p:spPr bwMode="auto">
            <a:xfrm>
              <a:off x="5455789" y="5832490"/>
              <a:ext cx="0" cy="75812"/>
            </a:xfrm>
            <a:prstGeom prst="line">
              <a:avLst/>
            </a:prstGeom>
            <a:solidFill>
              <a:schemeClr val="accent1"/>
            </a:solidFill>
            <a:ln w="12700" cap="flat" cmpd="sng" algn="ctr">
              <a:solidFill>
                <a:schemeClr val="tx1"/>
              </a:solidFill>
              <a:prstDash val="solid"/>
              <a:round/>
              <a:headEnd type="none" w="med" len="med"/>
              <a:tailEnd type="none" w="med" len="med"/>
            </a:ln>
            <a:effectLst>
              <a:outerShdw dist="12700" dir="2700000" algn="tl" rotWithShape="0">
                <a:srgbClr val="FFFFFF"/>
              </a:outerShdw>
            </a:effectLst>
          </p:spPr>
        </p:cxnSp>
        <p:sp>
          <p:nvSpPr>
            <p:cNvPr id="124" name="TextBox 123">
              <a:extLst>
                <a:ext uri="{FF2B5EF4-FFF2-40B4-BE49-F238E27FC236}">
                  <a16:creationId xmlns:a16="http://schemas.microsoft.com/office/drawing/2014/main" xmlns="" id="{44B65FA1-8B01-E444-8F35-D084141EC075}"/>
                </a:ext>
              </a:extLst>
            </p:cNvPr>
            <p:cNvSpPr txBox="1"/>
            <p:nvPr/>
          </p:nvSpPr>
          <p:spPr>
            <a:xfrm>
              <a:off x="2880362" y="5922309"/>
              <a:ext cx="818009" cy="215444"/>
            </a:xfrm>
            <a:prstGeom prst="rect">
              <a:avLst/>
            </a:prstGeom>
            <a:noFill/>
          </p:spPr>
          <p:txBody>
            <a:bodyPr wrap="square" rtlCol="0">
              <a:spAutoFit/>
            </a:bodyPr>
            <a:lstStyle/>
            <a:p>
              <a:pPr algn="ctr"/>
              <a:r>
                <a:rPr lang="en-US" sz="800" b="1" dirty="0">
                  <a:solidFill>
                    <a:schemeClr val="bg1"/>
                  </a:solidFill>
                  <a:latin typeface="Arial" charset="0"/>
                  <a:ea typeface="Arial" charset="0"/>
                  <a:cs typeface="Arial" charset="0"/>
                </a:rPr>
                <a:t>SLS Block 1</a:t>
              </a:r>
            </a:p>
          </p:txBody>
        </p:sp>
        <p:cxnSp>
          <p:nvCxnSpPr>
            <p:cNvPr id="125" name="Straight Connector 124">
              <a:extLst>
                <a:ext uri="{FF2B5EF4-FFF2-40B4-BE49-F238E27FC236}">
                  <a16:creationId xmlns:a16="http://schemas.microsoft.com/office/drawing/2014/main" xmlns="" id="{E1B1D4FE-2FDF-F746-9901-AF85D26407F9}"/>
                </a:ext>
              </a:extLst>
            </p:cNvPr>
            <p:cNvCxnSpPr/>
            <p:nvPr/>
          </p:nvCxnSpPr>
          <p:spPr bwMode="auto">
            <a:xfrm>
              <a:off x="3277869" y="5803661"/>
              <a:ext cx="0" cy="104641"/>
            </a:xfrm>
            <a:prstGeom prst="line">
              <a:avLst/>
            </a:prstGeom>
            <a:solidFill>
              <a:schemeClr val="accent1"/>
            </a:solidFill>
            <a:ln w="12700" cap="flat" cmpd="sng" algn="ctr">
              <a:solidFill>
                <a:schemeClr val="tx1"/>
              </a:solidFill>
              <a:prstDash val="solid"/>
              <a:round/>
              <a:headEnd type="none" w="med" len="med"/>
              <a:tailEnd type="none" w="med" len="med"/>
            </a:ln>
            <a:effectLst>
              <a:outerShdw dist="12700" dir="2700000" algn="tl" rotWithShape="0">
                <a:srgbClr val="FFFFFF"/>
              </a:outerShdw>
            </a:effectLst>
          </p:spPr>
        </p:cxnSp>
        <p:sp>
          <p:nvSpPr>
            <p:cNvPr id="126" name="TextBox 125" descr="&gt;26 t (57,320 lbs)" title="SLS Block 1 Payload to TLI&#10;">
              <a:extLst>
                <a:ext uri="{FF2B5EF4-FFF2-40B4-BE49-F238E27FC236}">
                  <a16:creationId xmlns:a16="http://schemas.microsoft.com/office/drawing/2014/main" xmlns="" id="{9CA3999A-2A31-2441-8018-77A02833FCC2}"/>
                </a:ext>
              </a:extLst>
            </p:cNvPr>
            <p:cNvSpPr txBox="1"/>
            <p:nvPr/>
          </p:nvSpPr>
          <p:spPr>
            <a:xfrm>
              <a:off x="2778350" y="6153014"/>
              <a:ext cx="1022032" cy="215444"/>
            </a:xfrm>
            <a:prstGeom prst="rect">
              <a:avLst/>
            </a:prstGeom>
            <a:noFill/>
          </p:spPr>
          <p:txBody>
            <a:bodyPr wrap="square" rtlCol="0">
              <a:spAutoFit/>
            </a:bodyPr>
            <a:lstStyle/>
            <a:p>
              <a:pPr algn="ctr"/>
              <a:r>
                <a:rPr lang="en-US" sz="800" b="1" dirty="0">
                  <a:solidFill>
                    <a:schemeClr val="bg1"/>
                  </a:solidFill>
                  <a:latin typeface="Arial" charset="0"/>
                  <a:ea typeface="Arial" charset="0"/>
                  <a:cs typeface="Arial" charset="0"/>
                </a:rPr>
                <a:t>  &gt; 26 t (57k </a:t>
              </a:r>
              <a:r>
                <a:rPr lang="en-US" sz="800" b="1" dirty="0" err="1">
                  <a:solidFill>
                    <a:schemeClr val="bg1"/>
                  </a:solidFill>
                  <a:latin typeface="Arial" charset="0"/>
                  <a:ea typeface="Arial" charset="0"/>
                  <a:cs typeface="Arial" charset="0"/>
                </a:rPr>
                <a:t>lbs</a:t>
              </a:r>
              <a:r>
                <a:rPr lang="en-US" sz="800" b="1" dirty="0">
                  <a:solidFill>
                    <a:schemeClr val="bg1"/>
                  </a:solidFill>
                  <a:latin typeface="Arial" charset="0"/>
                  <a:ea typeface="Arial" charset="0"/>
                  <a:cs typeface="Arial" charset="0"/>
                </a:rPr>
                <a:t>)</a:t>
              </a:r>
            </a:p>
          </p:txBody>
        </p:sp>
        <p:cxnSp>
          <p:nvCxnSpPr>
            <p:cNvPr id="127" name="Straight Connector 126">
              <a:extLst>
                <a:ext uri="{FF2B5EF4-FFF2-40B4-BE49-F238E27FC236}">
                  <a16:creationId xmlns:a16="http://schemas.microsoft.com/office/drawing/2014/main" xmlns="" id="{5B76E57D-400B-3043-8F76-13DCA86D48DD}"/>
                </a:ext>
              </a:extLst>
            </p:cNvPr>
            <p:cNvCxnSpPr/>
            <p:nvPr/>
          </p:nvCxnSpPr>
          <p:spPr bwMode="auto">
            <a:xfrm flipH="1">
              <a:off x="4917604" y="2751196"/>
              <a:ext cx="155266" cy="0"/>
            </a:xfrm>
            <a:prstGeom prst="line">
              <a:avLst/>
            </a:prstGeom>
            <a:solidFill>
              <a:schemeClr val="accent1"/>
            </a:solidFill>
            <a:ln w="12700" cap="flat" cmpd="sng" algn="ctr">
              <a:solidFill>
                <a:schemeClr val="bg1"/>
              </a:solidFill>
              <a:prstDash val="solid"/>
              <a:round/>
              <a:headEnd type="none" w="med" len="med"/>
              <a:tailEnd type="none" w="med" len="med"/>
            </a:ln>
            <a:effectLst/>
          </p:spPr>
        </p:cxnSp>
        <p:sp>
          <p:nvSpPr>
            <p:cNvPr id="128" name="TextBox 127">
              <a:extLst>
                <a:ext uri="{FF2B5EF4-FFF2-40B4-BE49-F238E27FC236}">
                  <a16:creationId xmlns:a16="http://schemas.microsoft.com/office/drawing/2014/main" xmlns="" id="{E89D5995-080F-324B-B4AE-5ADEA240702B}"/>
                </a:ext>
              </a:extLst>
            </p:cNvPr>
            <p:cNvSpPr txBox="1"/>
            <p:nvPr/>
          </p:nvSpPr>
          <p:spPr>
            <a:xfrm>
              <a:off x="5028250" y="2625587"/>
              <a:ext cx="830147" cy="461665"/>
            </a:xfrm>
            <a:prstGeom prst="rect">
              <a:avLst/>
            </a:prstGeom>
            <a:noFill/>
          </p:spPr>
          <p:txBody>
            <a:bodyPr wrap="square" rtlCol="0">
              <a:spAutoFit/>
            </a:bodyPr>
            <a:lstStyle/>
            <a:p>
              <a:r>
                <a:rPr lang="en-US" sz="800" b="1" i="1" dirty="0">
                  <a:solidFill>
                    <a:schemeClr val="bg1"/>
                  </a:solidFill>
                  <a:latin typeface="Arial" pitchFamily="34" charset="0"/>
                  <a:cs typeface="Arial" pitchFamily="34" charset="0"/>
                </a:rPr>
                <a:t>5m Class Fairing</a:t>
              </a:r>
            </a:p>
            <a:p>
              <a:r>
                <a:rPr lang="en-US" sz="800" b="1" i="1" dirty="0">
                  <a:solidFill>
                    <a:schemeClr val="bg1"/>
                  </a:solidFill>
                  <a:latin typeface="Arial" pitchFamily="34" charset="0"/>
                  <a:cs typeface="Arial" pitchFamily="34" charset="0"/>
                </a:rPr>
                <a:t>(up to 63’)</a:t>
              </a:r>
            </a:p>
          </p:txBody>
        </p:sp>
        <p:sp>
          <p:nvSpPr>
            <p:cNvPr id="129" name="TextBox 128">
              <a:extLst>
                <a:ext uri="{FF2B5EF4-FFF2-40B4-BE49-F238E27FC236}">
                  <a16:creationId xmlns:a16="http://schemas.microsoft.com/office/drawing/2014/main" xmlns="" id="{8B586DC4-3983-D94B-8960-F22166038BA5}"/>
                </a:ext>
              </a:extLst>
            </p:cNvPr>
            <p:cNvSpPr txBox="1"/>
            <p:nvPr/>
          </p:nvSpPr>
          <p:spPr>
            <a:xfrm>
              <a:off x="3114800" y="1593072"/>
              <a:ext cx="333425" cy="124650"/>
            </a:xfrm>
            <a:prstGeom prst="rect">
              <a:avLst/>
            </a:prstGeom>
            <a:noFill/>
          </p:spPr>
          <p:txBody>
            <a:bodyPr wrap="none" lIns="0" tIns="0" rIns="0" bIns="0" rtlCol="0">
              <a:spAutoFit/>
            </a:bodyPr>
            <a:lstStyle/>
            <a:p>
              <a:pPr algn="ctr" fontAlgn="base">
                <a:lnSpc>
                  <a:spcPct val="90000"/>
                </a:lnSpc>
                <a:spcBef>
                  <a:spcPct val="0"/>
                </a:spcBef>
                <a:spcAft>
                  <a:spcPct val="0"/>
                </a:spcAft>
              </a:pPr>
              <a:r>
                <a:rPr lang="en-US" sz="900" b="1" i="1" dirty="0">
                  <a:solidFill>
                    <a:schemeClr val="bg1"/>
                  </a:solidFill>
                  <a:latin typeface="Arial" charset="0"/>
                  <a:ea typeface="ＭＳ Ｐゴシック" charset="-128"/>
                  <a:cs typeface="ＭＳ Ｐゴシック" charset="-128"/>
                </a:rPr>
                <a:t>322 ft.</a:t>
              </a:r>
            </a:p>
          </p:txBody>
        </p:sp>
        <p:pic>
          <p:nvPicPr>
            <p:cNvPr id="130" name="Picture 129">
              <a:extLst>
                <a:ext uri="{FF2B5EF4-FFF2-40B4-BE49-F238E27FC236}">
                  <a16:creationId xmlns:a16="http://schemas.microsoft.com/office/drawing/2014/main" xmlns="" id="{E724E103-DC1C-A040-9529-3AAE0CEE137D}"/>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455160" y="2548997"/>
              <a:ext cx="651913" cy="3283889"/>
            </a:xfrm>
            <a:prstGeom prst="rect">
              <a:avLst/>
            </a:prstGeom>
          </p:spPr>
        </p:pic>
        <p:sp>
          <p:nvSpPr>
            <p:cNvPr id="131" name="TextBox 130">
              <a:extLst>
                <a:ext uri="{FF2B5EF4-FFF2-40B4-BE49-F238E27FC236}">
                  <a16:creationId xmlns:a16="http://schemas.microsoft.com/office/drawing/2014/main" xmlns="" id="{AD045C48-30CE-A847-A827-E857A89844E6}"/>
                </a:ext>
              </a:extLst>
            </p:cNvPr>
            <p:cNvSpPr txBox="1"/>
            <p:nvPr/>
          </p:nvSpPr>
          <p:spPr>
            <a:xfrm>
              <a:off x="6608707" y="2456310"/>
              <a:ext cx="881973" cy="338554"/>
            </a:xfrm>
            <a:prstGeom prst="rect">
              <a:avLst/>
            </a:prstGeom>
            <a:noFill/>
          </p:spPr>
          <p:txBody>
            <a:bodyPr wrap="none" rtlCol="0">
              <a:spAutoFit/>
            </a:bodyPr>
            <a:lstStyle/>
            <a:p>
              <a:r>
                <a:rPr lang="en-US" sz="800" b="1" i="1" dirty="0">
                  <a:solidFill>
                    <a:schemeClr val="bg1"/>
                  </a:solidFill>
                  <a:latin typeface="Arial" pitchFamily="34" charset="0"/>
                  <a:cs typeface="Arial" pitchFamily="34" charset="0"/>
                </a:rPr>
                <a:t>Universal </a:t>
              </a:r>
            </a:p>
            <a:p>
              <a:r>
                <a:rPr lang="en-US" sz="800" b="1" i="1" dirty="0">
                  <a:solidFill>
                    <a:schemeClr val="bg1"/>
                  </a:solidFill>
                  <a:latin typeface="Arial" pitchFamily="34" charset="0"/>
                  <a:cs typeface="Arial" pitchFamily="34" charset="0"/>
                </a:rPr>
                <a:t>Stage Adapter</a:t>
              </a:r>
            </a:p>
          </p:txBody>
        </p:sp>
        <p:sp>
          <p:nvSpPr>
            <p:cNvPr id="132" name="Right Arrow 131" descr="Arrow" title="Arrow">
              <a:extLst>
                <a:ext uri="{FF2B5EF4-FFF2-40B4-BE49-F238E27FC236}">
                  <a16:creationId xmlns:a16="http://schemas.microsoft.com/office/drawing/2014/main" xmlns="" id="{08D8CB60-4474-1548-A4CE-CEA10005E064}"/>
                </a:ext>
              </a:extLst>
            </p:cNvPr>
            <p:cNvSpPr>
              <a:spLocks noChangeAspect="1"/>
            </p:cNvSpPr>
            <p:nvPr/>
          </p:nvSpPr>
          <p:spPr bwMode="auto">
            <a:xfrm>
              <a:off x="6831366" y="4277911"/>
              <a:ext cx="519128" cy="451139"/>
            </a:xfrm>
            <a:prstGeom prst="rightArrow">
              <a:avLst>
                <a:gd name="adj1" fmla="val 67056"/>
                <a:gd name="adj2" fmla="val 50000"/>
              </a:avLst>
            </a:prstGeom>
            <a:solidFill>
              <a:schemeClr val="tx1">
                <a:lumMod val="50000"/>
                <a:lumOff val="5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900" i="1" dirty="0">
                <a:solidFill>
                  <a:schemeClr val="bg1"/>
                </a:solidFill>
                <a:latin typeface="55 Helvetica Roman" pitchFamily="1" charset="0"/>
                <a:ea typeface="ＭＳ Ｐゴシック" charset="-128"/>
                <a:cs typeface="ＭＳ Ｐゴシック" charset="-128"/>
              </a:endParaRPr>
            </a:p>
          </p:txBody>
        </p:sp>
        <p:sp>
          <p:nvSpPr>
            <p:cNvPr id="133" name="Right Arrow 132" descr="Arrow" title="Arrow">
              <a:extLst>
                <a:ext uri="{FF2B5EF4-FFF2-40B4-BE49-F238E27FC236}">
                  <a16:creationId xmlns:a16="http://schemas.microsoft.com/office/drawing/2014/main" xmlns="" id="{59146F35-6B61-FB48-921E-C96FED0C3735}"/>
                </a:ext>
              </a:extLst>
            </p:cNvPr>
            <p:cNvSpPr>
              <a:spLocks noChangeAspect="1"/>
            </p:cNvSpPr>
            <p:nvPr/>
          </p:nvSpPr>
          <p:spPr bwMode="auto">
            <a:xfrm>
              <a:off x="3799819" y="4277493"/>
              <a:ext cx="519705" cy="451641"/>
            </a:xfrm>
            <a:prstGeom prst="rightArrow">
              <a:avLst>
                <a:gd name="adj1" fmla="val 67056"/>
                <a:gd name="adj2" fmla="val 50000"/>
              </a:avLst>
            </a:prstGeom>
            <a:solidFill>
              <a:schemeClr val="tx1">
                <a:lumMod val="50000"/>
                <a:lumOff val="5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900" i="1" dirty="0">
                <a:solidFill>
                  <a:schemeClr val="bg1"/>
                </a:solidFill>
                <a:latin typeface="55 Helvetica Roman" pitchFamily="1" charset="0"/>
                <a:ea typeface="ＭＳ Ｐゴシック" charset="-128"/>
                <a:cs typeface="ＭＳ Ｐゴシック" charset="-128"/>
              </a:endParaRPr>
            </a:p>
          </p:txBody>
        </p:sp>
        <p:sp>
          <p:nvSpPr>
            <p:cNvPr id="134" name="Right Arrow 133" descr="Arrow" title="Arrow">
              <a:extLst>
                <a:ext uri="{FF2B5EF4-FFF2-40B4-BE49-F238E27FC236}">
                  <a16:creationId xmlns:a16="http://schemas.microsoft.com/office/drawing/2014/main" xmlns="" id="{78819006-6EB4-294B-A1A3-26BEA68D923F}"/>
                </a:ext>
              </a:extLst>
            </p:cNvPr>
            <p:cNvSpPr>
              <a:spLocks noChangeAspect="1"/>
            </p:cNvSpPr>
            <p:nvPr/>
          </p:nvSpPr>
          <p:spPr bwMode="auto">
            <a:xfrm>
              <a:off x="5305526" y="4277911"/>
              <a:ext cx="519128" cy="451139"/>
            </a:xfrm>
            <a:prstGeom prst="rightArrow">
              <a:avLst>
                <a:gd name="adj1" fmla="val 67056"/>
                <a:gd name="adj2" fmla="val 50000"/>
              </a:avLst>
            </a:prstGeom>
            <a:solidFill>
              <a:schemeClr val="tx1">
                <a:lumMod val="50000"/>
                <a:lumOff val="5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900" i="1" dirty="0">
                <a:solidFill>
                  <a:schemeClr val="bg1"/>
                </a:solidFill>
                <a:latin typeface="55 Helvetica Roman" pitchFamily="1" charset="0"/>
                <a:ea typeface="ＭＳ Ｐゴシック" charset="-128"/>
                <a:cs typeface="ＭＳ Ｐゴシック" charset="-128"/>
              </a:endParaRPr>
            </a:p>
          </p:txBody>
        </p:sp>
        <p:sp>
          <p:nvSpPr>
            <p:cNvPr id="135" name="Right Arrow 134" descr="Arrow" title="Arrow">
              <a:extLst>
                <a:ext uri="{FF2B5EF4-FFF2-40B4-BE49-F238E27FC236}">
                  <a16:creationId xmlns:a16="http://schemas.microsoft.com/office/drawing/2014/main" xmlns="" id="{7A342650-D32A-5148-81FC-321B3F393742}"/>
                </a:ext>
              </a:extLst>
            </p:cNvPr>
            <p:cNvSpPr>
              <a:spLocks noChangeAspect="1"/>
            </p:cNvSpPr>
            <p:nvPr/>
          </p:nvSpPr>
          <p:spPr bwMode="auto">
            <a:xfrm>
              <a:off x="8403764" y="4277911"/>
              <a:ext cx="519128" cy="451138"/>
            </a:xfrm>
            <a:prstGeom prst="rightArrow">
              <a:avLst>
                <a:gd name="adj1" fmla="val 67056"/>
                <a:gd name="adj2" fmla="val 50000"/>
              </a:avLst>
            </a:prstGeom>
            <a:solidFill>
              <a:schemeClr val="tx1">
                <a:lumMod val="50000"/>
                <a:lumOff val="5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900" i="1" dirty="0">
                <a:solidFill>
                  <a:schemeClr val="bg1"/>
                </a:solidFill>
                <a:latin typeface="55 Helvetica Roman" pitchFamily="1" charset="0"/>
                <a:ea typeface="ＭＳ Ｐゴシック" charset="-128"/>
                <a:cs typeface="ＭＳ Ｐゴシック" charset="-128"/>
              </a:endParaRPr>
            </a:p>
          </p:txBody>
        </p:sp>
        <p:sp>
          <p:nvSpPr>
            <p:cNvPr id="136" name="Right Arrow 135" descr="Arrow" title="Arrow">
              <a:extLst>
                <a:ext uri="{FF2B5EF4-FFF2-40B4-BE49-F238E27FC236}">
                  <a16:creationId xmlns:a16="http://schemas.microsoft.com/office/drawing/2014/main" xmlns="" id="{8EF9BEA6-0233-0646-9FC7-60112651E41E}"/>
                </a:ext>
              </a:extLst>
            </p:cNvPr>
            <p:cNvSpPr>
              <a:spLocks noChangeAspect="1"/>
            </p:cNvSpPr>
            <p:nvPr/>
          </p:nvSpPr>
          <p:spPr bwMode="auto">
            <a:xfrm>
              <a:off x="9935384" y="4277911"/>
              <a:ext cx="519128" cy="451138"/>
            </a:xfrm>
            <a:prstGeom prst="rightArrow">
              <a:avLst>
                <a:gd name="adj1" fmla="val 67056"/>
                <a:gd name="adj2" fmla="val 50000"/>
              </a:avLst>
            </a:prstGeom>
            <a:solidFill>
              <a:schemeClr val="tx1">
                <a:lumMod val="50000"/>
                <a:lumOff val="5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900" i="1" dirty="0">
                <a:solidFill>
                  <a:schemeClr val="bg1"/>
                </a:solidFill>
                <a:latin typeface="55 Helvetica Roman" pitchFamily="1" charset="0"/>
                <a:ea typeface="ＭＳ Ｐゴシック" charset="-128"/>
                <a:cs typeface="ＭＳ Ｐゴシック" charset="-128"/>
              </a:endParaRPr>
            </a:p>
          </p:txBody>
        </p:sp>
        <p:cxnSp>
          <p:nvCxnSpPr>
            <p:cNvPr id="137" name="Straight Connector 136">
              <a:extLst>
                <a:ext uri="{FF2B5EF4-FFF2-40B4-BE49-F238E27FC236}">
                  <a16:creationId xmlns:a16="http://schemas.microsoft.com/office/drawing/2014/main" xmlns="" id="{E365F0BD-7A0F-3D44-9E26-68EF399D7A73}"/>
                </a:ext>
              </a:extLst>
            </p:cNvPr>
            <p:cNvCxnSpPr/>
            <p:nvPr/>
          </p:nvCxnSpPr>
          <p:spPr bwMode="auto">
            <a:xfrm flipH="1">
              <a:off x="3286674" y="5911477"/>
              <a:ext cx="7689195" cy="0"/>
            </a:xfrm>
            <a:prstGeom prst="line">
              <a:avLst/>
            </a:prstGeom>
            <a:solidFill>
              <a:schemeClr val="accent1"/>
            </a:solidFill>
            <a:ln w="12700" cap="flat" cmpd="sng" algn="ctr">
              <a:solidFill>
                <a:schemeClr val="bg1"/>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xmlns="" id="{0899AFB0-F6E4-0344-AA69-7EC0A61348C1}"/>
                </a:ext>
              </a:extLst>
            </p:cNvPr>
            <p:cNvCxnSpPr>
              <a:cxnSpLocks/>
            </p:cNvCxnSpPr>
            <p:nvPr/>
          </p:nvCxnSpPr>
          <p:spPr bwMode="auto">
            <a:xfrm flipH="1">
              <a:off x="4443854" y="3380213"/>
              <a:ext cx="198320" cy="0"/>
            </a:xfrm>
            <a:prstGeom prst="line">
              <a:avLst/>
            </a:prstGeom>
            <a:solidFill>
              <a:schemeClr val="accent1"/>
            </a:solidFill>
            <a:ln w="12700" cap="flat" cmpd="sng" algn="ctr">
              <a:solidFill>
                <a:schemeClr val="bg1"/>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xmlns="" id="{7F7D8901-E104-234B-90F4-A783DED1FDCB}"/>
                </a:ext>
              </a:extLst>
            </p:cNvPr>
            <p:cNvCxnSpPr>
              <a:cxnSpLocks/>
            </p:cNvCxnSpPr>
            <p:nvPr/>
          </p:nvCxnSpPr>
          <p:spPr bwMode="auto">
            <a:xfrm flipH="1">
              <a:off x="3392259" y="3129006"/>
              <a:ext cx="179734" cy="0"/>
            </a:xfrm>
            <a:prstGeom prst="line">
              <a:avLst/>
            </a:prstGeom>
            <a:solidFill>
              <a:schemeClr val="accent1"/>
            </a:solidFill>
            <a:ln w="12700" cap="flat" cmpd="sng" algn="ctr">
              <a:solidFill>
                <a:schemeClr val="bg1"/>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xmlns="" id="{1E2EBA79-CF3F-C84D-9862-68984C00C6D7}"/>
                </a:ext>
              </a:extLst>
            </p:cNvPr>
            <p:cNvCxnSpPr>
              <a:cxnSpLocks/>
            </p:cNvCxnSpPr>
            <p:nvPr/>
          </p:nvCxnSpPr>
          <p:spPr bwMode="auto">
            <a:xfrm flipH="1">
              <a:off x="4471190" y="3129006"/>
              <a:ext cx="170984" cy="0"/>
            </a:xfrm>
            <a:prstGeom prst="line">
              <a:avLst/>
            </a:prstGeom>
            <a:solidFill>
              <a:schemeClr val="accent1"/>
            </a:solidFill>
            <a:ln w="12700" cap="flat" cmpd="sng" algn="ctr">
              <a:solidFill>
                <a:schemeClr val="bg1"/>
              </a:solidFill>
              <a:prstDash val="solid"/>
              <a:round/>
              <a:headEnd type="none" w="med" len="med"/>
              <a:tailEnd type="none" w="med" len="med"/>
            </a:ln>
            <a:effectLst/>
          </p:spPr>
        </p:cxnSp>
      </p:grpSp>
      <p:pic>
        <p:nvPicPr>
          <p:cNvPr id="141" name="Picture 140">
            <a:extLst>
              <a:ext uri="{FF2B5EF4-FFF2-40B4-BE49-F238E27FC236}">
                <a16:creationId xmlns:a16="http://schemas.microsoft.com/office/drawing/2014/main" xmlns="" id="{A0E86EC7-E989-8244-8075-A89A105B5ADC}"/>
              </a:ext>
            </a:extLst>
          </p:cNvPr>
          <p:cNvPicPr>
            <a:picLocks noChangeAspect="1"/>
          </p:cNvPicPr>
          <p:nvPr/>
        </p:nvPicPr>
        <p:blipFill rotWithShape="1">
          <a:blip r:embed="rId9">
            <a:extLst>
              <a:ext uri="{28A0092B-C50C-407E-A947-70E740481C1C}">
                <a14:useLocalDpi xmlns:a14="http://schemas.microsoft.com/office/drawing/2010/main" val="0"/>
              </a:ext>
            </a:extLst>
          </a:blip>
          <a:srcRect l="29952" r="53891"/>
          <a:stretch/>
        </p:blipFill>
        <p:spPr>
          <a:xfrm>
            <a:off x="0" y="-12184"/>
            <a:ext cx="1973333" cy="6870184"/>
          </a:xfrm>
          <a:prstGeom prst="rect">
            <a:avLst/>
          </a:prstGeom>
        </p:spPr>
      </p:pic>
    </p:spTree>
    <p:extLst>
      <p:ext uri="{BB962C8B-B14F-4D97-AF65-F5344CB8AC3E}">
        <p14:creationId xmlns:p14="http://schemas.microsoft.com/office/powerpoint/2010/main" val="36555118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p:cNvSpPr>
            <a:spLocks noGrp="1"/>
          </p:cNvSpPr>
          <p:nvPr>
            <p:ph type="title"/>
          </p:nvPr>
        </p:nvSpPr>
        <p:spPr/>
        <p:txBody>
          <a:bodyPr/>
          <a:lstStyle/>
          <a:p>
            <a:r>
              <a:rPr lang="en-US" altLang="x-none" dirty="0"/>
              <a:t>SLS BLOCK 1 CONFIGURATION</a:t>
            </a:r>
            <a:endParaRPr lang="en-US" dirty="0"/>
          </a:p>
        </p:txBody>
      </p:sp>
      <p:pic>
        <p:nvPicPr>
          <p:cNvPr id="32" name="Picture 3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15585"/>
            <a:ext cx="1985128" cy="6857992"/>
          </a:xfrm>
          <a:prstGeom prst="rect">
            <a:avLst/>
          </a:prstGeom>
          <a:noFill/>
        </p:spPr>
      </p:pic>
      <p:pic>
        <p:nvPicPr>
          <p:cNvPr id="31" name="Picture 30"/>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659810" y="1303371"/>
            <a:ext cx="7499348" cy="5355386"/>
          </a:xfrm>
          <a:prstGeom prst="rect">
            <a:avLst/>
          </a:prstGeom>
        </p:spPr>
      </p:pic>
      <p:sp>
        <p:nvSpPr>
          <p:cNvPr id="33" name="TextBox 32"/>
          <p:cNvSpPr txBox="1"/>
          <p:nvPr/>
        </p:nvSpPr>
        <p:spPr>
          <a:xfrm>
            <a:off x="7260525" y="1377073"/>
            <a:ext cx="2448192" cy="276999"/>
          </a:xfrm>
          <a:prstGeom prst="rect">
            <a:avLst/>
          </a:prstGeom>
          <a:noFill/>
        </p:spPr>
        <p:txBody>
          <a:bodyPr wrap="square" rtlCol="0">
            <a:spAutoFit/>
          </a:bodyPr>
          <a:lstStyle/>
          <a:p>
            <a:pPr algn="r"/>
            <a:r>
              <a:rPr lang="en-US" sz="1200" b="1" dirty="0">
                <a:solidFill>
                  <a:srgbClr val="FFFFFF"/>
                </a:solidFill>
                <a:latin typeface="Arial" pitchFamily="34" charset="0"/>
                <a:cs typeface="Arial" pitchFamily="34" charset="0"/>
              </a:rPr>
              <a:t>Launch Abort System (LAS)</a:t>
            </a:r>
          </a:p>
        </p:txBody>
      </p:sp>
      <p:sp>
        <p:nvSpPr>
          <p:cNvPr id="34" name="TextBox 33"/>
          <p:cNvSpPr txBox="1"/>
          <p:nvPr/>
        </p:nvSpPr>
        <p:spPr>
          <a:xfrm>
            <a:off x="2351778" y="6037798"/>
            <a:ext cx="1947520" cy="523220"/>
          </a:xfrm>
          <a:prstGeom prst="rect">
            <a:avLst/>
          </a:prstGeom>
          <a:noFill/>
        </p:spPr>
        <p:txBody>
          <a:bodyPr wrap="square" rtlCol="0">
            <a:spAutoFit/>
          </a:bodyPr>
          <a:lstStyle/>
          <a:p>
            <a:pPr algn="ctr"/>
            <a:r>
              <a:rPr lang="en-US" sz="1400" b="1" dirty="0">
                <a:solidFill>
                  <a:srgbClr val="FFFFFF"/>
                </a:solidFill>
                <a:latin typeface="Arial" pitchFamily="34" charset="0"/>
                <a:cs typeface="Arial" pitchFamily="34" charset="0"/>
              </a:rPr>
              <a:t>RS-25 Engines (4)</a:t>
            </a:r>
          </a:p>
          <a:p>
            <a:pPr algn="ctr"/>
            <a:r>
              <a:rPr lang="en-US" sz="1400" b="1" dirty="0" err="1">
                <a:solidFill>
                  <a:schemeClr val="accent6">
                    <a:lumMod val="75000"/>
                  </a:schemeClr>
                </a:solidFill>
                <a:latin typeface="Arial" pitchFamily="34" charset="0"/>
                <a:cs typeface="Arial" pitchFamily="34" charset="0"/>
              </a:rPr>
              <a:t>Aerojet</a:t>
            </a:r>
            <a:r>
              <a:rPr lang="en-US" sz="1400" b="1" dirty="0">
                <a:solidFill>
                  <a:schemeClr val="accent6">
                    <a:lumMod val="75000"/>
                  </a:schemeClr>
                </a:solidFill>
                <a:latin typeface="Arial" pitchFamily="34" charset="0"/>
                <a:cs typeface="Arial" pitchFamily="34" charset="0"/>
              </a:rPr>
              <a:t> </a:t>
            </a:r>
            <a:r>
              <a:rPr lang="en-US" sz="1400" b="1" dirty="0" err="1">
                <a:solidFill>
                  <a:schemeClr val="accent6">
                    <a:lumMod val="75000"/>
                  </a:schemeClr>
                </a:solidFill>
                <a:latin typeface="Arial" pitchFamily="34" charset="0"/>
                <a:cs typeface="Arial" pitchFamily="34" charset="0"/>
              </a:rPr>
              <a:t>Rocketdyne</a:t>
            </a:r>
            <a:endParaRPr lang="en-US" sz="1400" b="1" dirty="0">
              <a:solidFill>
                <a:schemeClr val="accent6">
                  <a:lumMod val="75000"/>
                </a:schemeClr>
              </a:solidFill>
              <a:latin typeface="Arial" pitchFamily="34" charset="0"/>
              <a:cs typeface="Arial" pitchFamily="34" charset="0"/>
            </a:endParaRPr>
          </a:p>
        </p:txBody>
      </p:sp>
      <p:sp>
        <p:nvSpPr>
          <p:cNvPr id="35" name="TextBox 34"/>
          <p:cNvSpPr txBox="1"/>
          <p:nvPr/>
        </p:nvSpPr>
        <p:spPr>
          <a:xfrm>
            <a:off x="7391119" y="1828440"/>
            <a:ext cx="1689886" cy="276999"/>
          </a:xfrm>
          <a:prstGeom prst="rect">
            <a:avLst/>
          </a:prstGeom>
          <a:noFill/>
        </p:spPr>
        <p:txBody>
          <a:bodyPr wrap="none" rtlCol="0">
            <a:spAutoFit/>
          </a:bodyPr>
          <a:lstStyle/>
          <a:p>
            <a:pPr algn="r"/>
            <a:r>
              <a:rPr lang="en-US" sz="1200" b="1" dirty="0">
                <a:solidFill>
                  <a:srgbClr val="FFFFFF"/>
                </a:solidFill>
                <a:latin typeface="Arial" pitchFamily="34" charset="0"/>
                <a:cs typeface="Arial" pitchFamily="34" charset="0"/>
              </a:rPr>
              <a:t>Service Module (SM)</a:t>
            </a:r>
          </a:p>
        </p:txBody>
      </p:sp>
      <p:sp>
        <p:nvSpPr>
          <p:cNvPr id="36" name="TextBox 35"/>
          <p:cNvSpPr txBox="1"/>
          <p:nvPr/>
        </p:nvSpPr>
        <p:spPr>
          <a:xfrm>
            <a:off x="6856104" y="2278161"/>
            <a:ext cx="1586396" cy="276999"/>
          </a:xfrm>
          <a:prstGeom prst="rect">
            <a:avLst/>
          </a:prstGeom>
          <a:noFill/>
        </p:spPr>
        <p:txBody>
          <a:bodyPr wrap="none" rtlCol="0">
            <a:spAutoFit/>
          </a:bodyPr>
          <a:lstStyle/>
          <a:p>
            <a:pPr algn="r"/>
            <a:r>
              <a:rPr lang="en-US" sz="1200" b="1" dirty="0">
                <a:solidFill>
                  <a:srgbClr val="FFFFFF"/>
                </a:solidFill>
                <a:latin typeface="Arial" pitchFamily="34" charset="0"/>
                <a:cs typeface="Arial" pitchFamily="34" charset="0"/>
              </a:rPr>
              <a:t>Spacecraft Adapter</a:t>
            </a:r>
          </a:p>
        </p:txBody>
      </p:sp>
      <p:sp>
        <p:nvSpPr>
          <p:cNvPr id="37" name="TextBox 36"/>
          <p:cNvSpPr txBox="1"/>
          <p:nvPr/>
        </p:nvSpPr>
        <p:spPr>
          <a:xfrm>
            <a:off x="2496059" y="2727602"/>
            <a:ext cx="2500076" cy="738664"/>
          </a:xfrm>
          <a:prstGeom prst="rect">
            <a:avLst/>
          </a:prstGeom>
          <a:noFill/>
        </p:spPr>
        <p:txBody>
          <a:bodyPr wrap="square" rtlCol="0">
            <a:spAutoFit/>
          </a:bodyPr>
          <a:lstStyle/>
          <a:p>
            <a:pPr algn="ctr"/>
            <a:r>
              <a:rPr lang="en-US" sz="1400" b="1" dirty="0">
                <a:solidFill>
                  <a:srgbClr val="FFFFFF"/>
                </a:solidFill>
                <a:latin typeface="Arial" pitchFamily="34" charset="0"/>
                <a:cs typeface="Arial" pitchFamily="34" charset="0"/>
              </a:rPr>
              <a:t>5 Segment Solid Rocket Boosters (2) </a:t>
            </a:r>
          </a:p>
          <a:p>
            <a:pPr algn="ctr"/>
            <a:r>
              <a:rPr lang="en-US" sz="1400" b="1" dirty="0">
                <a:solidFill>
                  <a:schemeClr val="accent6">
                    <a:lumMod val="75000"/>
                  </a:schemeClr>
                </a:solidFill>
                <a:latin typeface="Arial" pitchFamily="34" charset="0"/>
                <a:cs typeface="Arial" pitchFamily="34" charset="0"/>
              </a:rPr>
              <a:t>Northrop Grumman</a:t>
            </a:r>
          </a:p>
        </p:txBody>
      </p:sp>
      <p:cxnSp>
        <p:nvCxnSpPr>
          <p:cNvPr id="38" name="Straight Connector 37"/>
          <p:cNvCxnSpPr/>
          <p:nvPr/>
        </p:nvCxnSpPr>
        <p:spPr>
          <a:xfrm flipH="1">
            <a:off x="3631241" y="5880032"/>
            <a:ext cx="403806" cy="217607"/>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sp>
        <p:nvSpPr>
          <p:cNvPr id="39" name="TextBox 38"/>
          <p:cNvSpPr txBox="1"/>
          <p:nvPr/>
        </p:nvSpPr>
        <p:spPr>
          <a:xfrm>
            <a:off x="8805429" y="3229462"/>
            <a:ext cx="2923130" cy="738664"/>
          </a:xfrm>
          <a:prstGeom prst="rect">
            <a:avLst/>
          </a:prstGeom>
          <a:noFill/>
        </p:spPr>
        <p:txBody>
          <a:bodyPr wrap="square" rtlCol="0">
            <a:spAutoFit/>
          </a:bodyPr>
          <a:lstStyle/>
          <a:p>
            <a:pPr algn="ctr"/>
            <a:r>
              <a:rPr lang="en-US" sz="1400" b="1" dirty="0">
                <a:solidFill>
                  <a:srgbClr val="FFFFFF"/>
                </a:solidFill>
                <a:latin typeface="Arial" pitchFamily="34" charset="0"/>
                <a:cs typeface="Arial" pitchFamily="34" charset="0"/>
              </a:rPr>
              <a:t>Interim Cryogenic</a:t>
            </a:r>
          </a:p>
          <a:p>
            <a:pPr algn="ctr"/>
            <a:r>
              <a:rPr lang="en-US" sz="1400" b="1" dirty="0">
                <a:solidFill>
                  <a:srgbClr val="FFFFFF"/>
                </a:solidFill>
                <a:latin typeface="Arial" pitchFamily="34" charset="0"/>
                <a:cs typeface="Arial" pitchFamily="34" charset="0"/>
              </a:rPr>
              <a:t>Propulsion Stage (ICPS)</a:t>
            </a:r>
          </a:p>
          <a:p>
            <a:pPr algn="ctr"/>
            <a:r>
              <a:rPr lang="en-US" sz="1400" b="1" dirty="0">
                <a:solidFill>
                  <a:schemeClr val="accent6">
                    <a:lumMod val="75000"/>
                  </a:schemeClr>
                </a:solidFill>
                <a:latin typeface="Arial" pitchFamily="34" charset="0"/>
                <a:cs typeface="Arial" pitchFamily="34" charset="0"/>
              </a:rPr>
              <a:t>Boeing/United Launch Alliance</a:t>
            </a:r>
          </a:p>
        </p:txBody>
      </p:sp>
      <p:sp>
        <p:nvSpPr>
          <p:cNvPr id="40" name="TextBox 39"/>
          <p:cNvSpPr txBox="1"/>
          <p:nvPr/>
        </p:nvSpPr>
        <p:spPr>
          <a:xfrm>
            <a:off x="5225668" y="2040359"/>
            <a:ext cx="3374642" cy="276999"/>
          </a:xfrm>
          <a:prstGeom prst="rect">
            <a:avLst/>
          </a:prstGeom>
          <a:noFill/>
        </p:spPr>
        <p:txBody>
          <a:bodyPr wrap="none" rtlCol="0">
            <a:spAutoFit/>
          </a:bodyPr>
          <a:lstStyle/>
          <a:p>
            <a:pPr algn="r"/>
            <a:r>
              <a:rPr lang="en-US" sz="1200" b="1" dirty="0">
                <a:solidFill>
                  <a:srgbClr val="FFFFFF"/>
                </a:solidFill>
                <a:latin typeface="Arial" pitchFamily="34" charset="0"/>
                <a:cs typeface="Arial" pitchFamily="34" charset="0"/>
              </a:rPr>
              <a:t>Encapsulated Service Module (ESM) Panels</a:t>
            </a:r>
          </a:p>
        </p:txBody>
      </p:sp>
      <p:sp>
        <p:nvSpPr>
          <p:cNvPr id="41" name="TextBox 40"/>
          <p:cNvSpPr txBox="1"/>
          <p:nvPr/>
        </p:nvSpPr>
        <p:spPr>
          <a:xfrm>
            <a:off x="7833945" y="1598501"/>
            <a:ext cx="1597517" cy="276999"/>
          </a:xfrm>
          <a:prstGeom prst="rect">
            <a:avLst/>
          </a:prstGeom>
          <a:noFill/>
        </p:spPr>
        <p:txBody>
          <a:bodyPr wrap="square" rtlCol="0">
            <a:spAutoFit/>
          </a:bodyPr>
          <a:lstStyle/>
          <a:p>
            <a:pPr algn="r"/>
            <a:r>
              <a:rPr lang="en-US" sz="1200" b="1" dirty="0">
                <a:solidFill>
                  <a:srgbClr val="FFFFFF"/>
                </a:solidFill>
                <a:latin typeface="Arial" pitchFamily="34" charset="0"/>
                <a:cs typeface="Arial" pitchFamily="34" charset="0"/>
              </a:rPr>
              <a:t>Crew Module (CM)</a:t>
            </a:r>
          </a:p>
        </p:txBody>
      </p:sp>
      <p:sp>
        <p:nvSpPr>
          <p:cNvPr id="42" name="Right Brace 41"/>
          <p:cNvSpPr/>
          <p:nvPr/>
        </p:nvSpPr>
        <p:spPr>
          <a:xfrm rot="3242107">
            <a:off x="10210922" y="1135554"/>
            <a:ext cx="237889" cy="2461686"/>
          </a:xfrm>
          <a:prstGeom prst="rightBrace">
            <a:avLst>
              <a:gd name="adj1" fmla="val 169975"/>
              <a:gd name="adj2" fmla="val 50000"/>
            </a:avLst>
          </a:prstGeom>
          <a:ln w="12700">
            <a:solidFill>
              <a:srgbClr val="FFFF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000" dirty="0">
              <a:solidFill>
                <a:srgbClr val="FFFFFF"/>
              </a:solidFill>
            </a:endParaRPr>
          </a:p>
        </p:txBody>
      </p:sp>
      <p:sp>
        <p:nvSpPr>
          <p:cNvPr id="43" name="TextBox 42"/>
          <p:cNvSpPr txBox="1"/>
          <p:nvPr/>
        </p:nvSpPr>
        <p:spPr>
          <a:xfrm>
            <a:off x="10269025" y="2408512"/>
            <a:ext cx="1689432" cy="523220"/>
          </a:xfrm>
          <a:prstGeom prst="rect">
            <a:avLst/>
          </a:prstGeom>
          <a:noFill/>
        </p:spPr>
        <p:txBody>
          <a:bodyPr wrap="square" rtlCol="0">
            <a:spAutoFit/>
          </a:bodyPr>
          <a:lstStyle/>
          <a:p>
            <a:pPr algn="ctr"/>
            <a:r>
              <a:rPr lang="en-US" sz="1400" b="1" dirty="0">
                <a:solidFill>
                  <a:srgbClr val="FFFFFF"/>
                </a:solidFill>
                <a:latin typeface="Arial" pitchFamily="34" charset="0"/>
                <a:cs typeface="Arial" pitchFamily="34" charset="0"/>
              </a:rPr>
              <a:t>Orion Spacecraft</a:t>
            </a:r>
          </a:p>
          <a:p>
            <a:pPr algn="ctr"/>
            <a:r>
              <a:rPr lang="en-US" sz="1400" b="1" dirty="0">
                <a:solidFill>
                  <a:schemeClr val="accent6">
                    <a:lumMod val="75000"/>
                  </a:schemeClr>
                </a:solidFill>
                <a:latin typeface="Arial" pitchFamily="34" charset="0"/>
                <a:cs typeface="Arial" pitchFamily="34" charset="0"/>
              </a:rPr>
              <a:t>Lockheed Martin</a:t>
            </a:r>
          </a:p>
        </p:txBody>
      </p:sp>
      <p:sp>
        <p:nvSpPr>
          <p:cNvPr id="44" name="Rectangle 43"/>
          <p:cNvSpPr/>
          <p:nvPr/>
        </p:nvSpPr>
        <p:spPr>
          <a:xfrm>
            <a:off x="7966465" y="4236817"/>
            <a:ext cx="3469373" cy="523220"/>
          </a:xfrm>
          <a:prstGeom prst="rect">
            <a:avLst/>
          </a:prstGeom>
        </p:spPr>
        <p:txBody>
          <a:bodyPr wrap="square">
            <a:spAutoFit/>
          </a:bodyPr>
          <a:lstStyle/>
          <a:p>
            <a:pPr algn="ctr"/>
            <a:r>
              <a:rPr lang="en-US" sz="1400" b="1" dirty="0">
                <a:solidFill>
                  <a:srgbClr val="FFFFFF"/>
                </a:solidFill>
                <a:latin typeface="Arial" pitchFamily="34" charset="0"/>
                <a:cs typeface="Arial" pitchFamily="34" charset="0"/>
              </a:rPr>
              <a:t>Launch Vehicle Stage Adapter </a:t>
            </a:r>
          </a:p>
          <a:p>
            <a:pPr algn="ctr"/>
            <a:r>
              <a:rPr lang="en-US" sz="1400" b="1" dirty="0">
                <a:solidFill>
                  <a:schemeClr val="accent6">
                    <a:lumMod val="75000"/>
                  </a:schemeClr>
                </a:solidFill>
                <a:latin typeface="Arial" pitchFamily="34" charset="0"/>
                <a:cs typeface="Arial" pitchFamily="34" charset="0"/>
              </a:rPr>
              <a:t>Teledyne Brown Engineering</a:t>
            </a:r>
          </a:p>
        </p:txBody>
      </p:sp>
      <p:sp>
        <p:nvSpPr>
          <p:cNvPr id="45" name="TextBox 44"/>
          <p:cNvSpPr txBox="1"/>
          <p:nvPr/>
        </p:nvSpPr>
        <p:spPr>
          <a:xfrm>
            <a:off x="5647775" y="2776442"/>
            <a:ext cx="2172775" cy="338554"/>
          </a:xfrm>
          <a:prstGeom prst="rect">
            <a:avLst/>
          </a:prstGeom>
          <a:noFill/>
        </p:spPr>
        <p:txBody>
          <a:bodyPr wrap="none" rtlCol="0">
            <a:spAutoFit/>
          </a:bodyPr>
          <a:lstStyle/>
          <a:p>
            <a:pPr algn="r"/>
            <a:r>
              <a:rPr lang="en-US" sz="1600" b="1" dirty="0">
                <a:solidFill>
                  <a:srgbClr val="FFFFFF"/>
                </a:solidFill>
                <a:effectLst>
                  <a:glow rad="63500">
                    <a:schemeClr val="accent6">
                      <a:satMod val="175000"/>
                      <a:alpha val="40000"/>
                    </a:schemeClr>
                  </a:glow>
                </a:effectLst>
                <a:latin typeface="Arial" pitchFamily="34" charset="0"/>
                <a:cs typeface="Arial" pitchFamily="34" charset="0"/>
              </a:rPr>
              <a:t>Orion Stage Adapter</a:t>
            </a:r>
          </a:p>
        </p:txBody>
      </p:sp>
      <p:cxnSp>
        <p:nvCxnSpPr>
          <p:cNvPr id="46" name="Straight Connector 45"/>
          <p:cNvCxnSpPr>
            <a:cxnSpLocks/>
          </p:cNvCxnSpPr>
          <p:nvPr/>
        </p:nvCxnSpPr>
        <p:spPr>
          <a:xfrm flipV="1">
            <a:off x="7820550" y="2708031"/>
            <a:ext cx="952219" cy="238941"/>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a:off x="8383668" y="2440819"/>
            <a:ext cx="635286" cy="114812"/>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a:off x="8539831" y="2193759"/>
            <a:ext cx="674507" cy="84402"/>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a:off x="9024682" y="1983012"/>
            <a:ext cx="639041" cy="107603"/>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a:off x="9372228" y="1743642"/>
            <a:ext cx="651003" cy="139866"/>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a:off x="9654362" y="1533214"/>
            <a:ext cx="626776" cy="120858"/>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a:off x="8737600" y="3185529"/>
            <a:ext cx="722273" cy="183242"/>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a:off x="6210487" y="4854235"/>
            <a:ext cx="385909" cy="548935"/>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a:off x="4289424" y="3095133"/>
            <a:ext cx="672855" cy="146592"/>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a:cxnSpLocks/>
          </p:cNvCxnSpPr>
          <p:nvPr/>
        </p:nvCxnSpPr>
        <p:spPr>
          <a:xfrm>
            <a:off x="7918232" y="3767301"/>
            <a:ext cx="471514" cy="615236"/>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sp>
        <p:nvSpPr>
          <p:cNvPr id="61" name="TextBox 60"/>
          <p:cNvSpPr txBox="1"/>
          <p:nvPr/>
        </p:nvSpPr>
        <p:spPr>
          <a:xfrm>
            <a:off x="6460084" y="5250212"/>
            <a:ext cx="2273968" cy="523220"/>
          </a:xfrm>
          <a:prstGeom prst="rect">
            <a:avLst/>
          </a:prstGeom>
          <a:noFill/>
        </p:spPr>
        <p:txBody>
          <a:bodyPr wrap="square" rtlCol="0">
            <a:spAutoFit/>
          </a:bodyPr>
          <a:lstStyle/>
          <a:p>
            <a:pPr algn="ctr"/>
            <a:r>
              <a:rPr lang="en-US" sz="1400" b="1" dirty="0">
                <a:solidFill>
                  <a:srgbClr val="FFFFFF"/>
                </a:solidFill>
                <a:latin typeface="Arial" pitchFamily="34" charset="0"/>
                <a:cs typeface="Arial" pitchFamily="34" charset="0"/>
              </a:rPr>
              <a:t>Core Stage &amp; Avionics</a:t>
            </a:r>
          </a:p>
          <a:p>
            <a:pPr algn="ctr"/>
            <a:r>
              <a:rPr lang="en-US" sz="1400" b="1" dirty="0">
                <a:solidFill>
                  <a:schemeClr val="accent6">
                    <a:lumMod val="75000"/>
                  </a:schemeClr>
                </a:solidFill>
                <a:latin typeface="Arial" pitchFamily="34" charset="0"/>
                <a:cs typeface="Arial" pitchFamily="34" charset="0"/>
              </a:rPr>
              <a:t>Boeing</a:t>
            </a:r>
          </a:p>
        </p:txBody>
      </p:sp>
      <p:pic>
        <p:nvPicPr>
          <p:cNvPr id="57" name="Picture 56">
            <a:extLst>
              <a:ext uri="{FF2B5EF4-FFF2-40B4-BE49-F238E27FC236}">
                <a16:creationId xmlns:a16="http://schemas.microsoft.com/office/drawing/2014/main" xmlns="" id="{A2DA5578-1EBB-8F48-B76E-FF1342A8995F}"/>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l="68418" t="25893" r="27965" b="68434"/>
          <a:stretch/>
        </p:blipFill>
        <p:spPr>
          <a:xfrm>
            <a:off x="8794264" y="2685874"/>
            <a:ext cx="271305" cy="303780"/>
          </a:xfrm>
          <a:prstGeom prst="rect">
            <a:avLst/>
          </a:prstGeom>
          <a:effectLst>
            <a:glow rad="101600">
              <a:schemeClr val="accent6">
                <a:satMod val="175000"/>
                <a:alpha val="40000"/>
              </a:schemeClr>
            </a:glow>
          </a:effectLst>
        </p:spPr>
      </p:pic>
      <p:pic>
        <p:nvPicPr>
          <p:cNvPr id="54" name="Picture 53">
            <a:extLst>
              <a:ext uri="{FF2B5EF4-FFF2-40B4-BE49-F238E27FC236}">
                <a16:creationId xmlns:a16="http://schemas.microsoft.com/office/drawing/2014/main" xmlns="" id="{E0EFDF1B-2DCD-C146-A42A-3E7C6F2DE5EB}"/>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38214" t="-301" r="45721" b="301"/>
          <a:stretch/>
        </p:blipFill>
        <p:spPr>
          <a:xfrm>
            <a:off x="0" y="0"/>
            <a:ext cx="1958637" cy="6858000"/>
          </a:xfrm>
          <a:prstGeom prst="rect">
            <a:avLst/>
          </a:prstGeom>
        </p:spPr>
      </p:pic>
      <p:sp>
        <p:nvSpPr>
          <p:cNvPr id="3" name="Slide Number Placeholder 2">
            <a:extLst>
              <a:ext uri="{FF2B5EF4-FFF2-40B4-BE49-F238E27FC236}">
                <a16:creationId xmlns:a16="http://schemas.microsoft.com/office/drawing/2014/main" xmlns="" id="{65FA206A-7844-B94E-BC69-117603B3B88F}"/>
              </a:ext>
            </a:extLst>
          </p:cNvPr>
          <p:cNvSpPr>
            <a:spLocks noGrp="1"/>
          </p:cNvSpPr>
          <p:nvPr>
            <p:ph type="sldNum" sz="quarter" idx="4"/>
          </p:nvPr>
        </p:nvSpPr>
        <p:spPr/>
        <p:txBody>
          <a:bodyPr/>
          <a:lstStyle/>
          <a:p>
            <a:r>
              <a:rPr lang="en-US"/>
              <a:t>0550</a:t>
            </a:r>
            <a:endParaRPr lang="en-US" dirty="0"/>
          </a:p>
        </p:txBody>
      </p:sp>
    </p:spTree>
    <p:extLst>
      <p:ext uri="{BB962C8B-B14F-4D97-AF65-F5344CB8AC3E}">
        <p14:creationId xmlns:p14="http://schemas.microsoft.com/office/powerpoint/2010/main" val="7239549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xmlns="" id="{26DA0AA7-1E9B-AB42-92A2-A6C5CA344B0F}"/>
              </a:ext>
            </a:extLst>
          </p:cNvPr>
          <p:cNvSpPr>
            <a:spLocks noGrp="1"/>
          </p:cNvSpPr>
          <p:nvPr>
            <p:ph type="sldNum" sz="quarter" idx="4"/>
          </p:nvPr>
        </p:nvSpPr>
        <p:spPr/>
        <p:txBody>
          <a:bodyPr/>
          <a:lstStyle/>
          <a:p>
            <a:r>
              <a:rPr lang="en-US"/>
              <a:t>0458</a:t>
            </a:r>
            <a:endParaRPr lang="en-US" dirty="0"/>
          </a:p>
        </p:txBody>
      </p:sp>
      <p:pic>
        <p:nvPicPr>
          <p:cNvPr id="6" name="Picture 5">
            <a:extLst>
              <a:ext uri="{FF2B5EF4-FFF2-40B4-BE49-F238E27FC236}">
                <a16:creationId xmlns:a16="http://schemas.microsoft.com/office/drawing/2014/main" xmlns="" id="{30F8120F-6EDC-3242-A8B3-271296AA4B52}"/>
              </a:ext>
            </a:extLst>
          </p:cNvPr>
          <p:cNvPicPr>
            <a:picLocks noChangeAspect="1"/>
          </p:cNvPicPr>
          <p:nvPr/>
        </p:nvPicPr>
        <p:blipFill>
          <a:blip r:embed="rId3"/>
          <a:stretch>
            <a:fillRect/>
          </a:stretch>
        </p:blipFill>
        <p:spPr>
          <a:xfrm>
            <a:off x="-1" y="0"/>
            <a:ext cx="12214621" cy="6858000"/>
          </a:xfrm>
          <a:prstGeom prst="rect">
            <a:avLst/>
          </a:prstGeom>
        </p:spPr>
      </p:pic>
    </p:spTree>
    <p:extLst>
      <p:ext uri="{BB962C8B-B14F-4D97-AF65-F5344CB8AC3E}">
        <p14:creationId xmlns:p14="http://schemas.microsoft.com/office/powerpoint/2010/main" val="10176156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Slide Number Placeholder 2"/>
          <p:cNvSpPr>
            <a:spLocks noGrp="1"/>
          </p:cNvSpPr>
          <p:nvPr>
            <p:ph type="sldNum" sz="quarter" idx="4"/>
          </p:nvPr>
        </p:nvSpPr>
        <p:spPr/>
        <p:txBody>
          <a:bodyPr/>
          <a:lstStyle/>
          <a:p>
            <a:r>
              <a:rPr lang="en-US"/>
              <a:t>0550</a:t>
            </a:r>
            <a:endParaRPr lang="en-US"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803" y="0"/>
            <a:ext cx="12185980" cy="6857999"/>
          </a:xfrm>
          <a:prstGeom prst="rect">
            <a:avLst/>
          </a:prstGeom>
        </p:spPr>
      </p:pic>
    </p:spTree>
    <p:extLst>
      <p:ext uri="{BB962C8B-B14F-4D97-AF65-F5344CB8AC3E}">
        <p14:creationId xmlns:p14="http://schemas.microsoft.com/office/powerpoint/2010/main" val="7984754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xmlns="" id="{708238E7-90C4-F945-8DD3-F88C717161D5}"/>
              </a:ext>
            </a:extLst>
          </p:cNvPr>
          <p:cNvPicPr>
            <a:picLocks noChangeAspect="1"/>
          </p:cNvPicPr>
          <p:nvPr/>
        </p:nvPicPr>
        <p:blipFill rotWithShape="1">
          <a:blip r:embed="rId3">
            <a:alphaModFix amt="50000"/>
          </a:blip>
          <a:srcRect b="17351"/>
          <a:stretch/>
        </p:blipFill>
        <p:spPr>
          <a:xfrm>
            <a:off x="2007389" y="1225245"/>
            <a:ext cx="10184610" cy="5632756"/>
          </a:xfrm>
          <a:prstGeom prst="rect">
            <a:avLst/>
          </a:prstGeom>
        </p:spPr>
      </p:pic>
      <p:sp>
        <p:nvSpPr>
          <p:cNvPr id="3" name="Slide Number Placeholder 2">
            <a:extLst>
              <a:ext uri="{FF2B5EF4-FFF2-40B4-BE49-F238E27FC236}">
                <a16:creationId xmlns:a16="http://schemas.microsoft.com/office/drawing/2014/main" xmlns="" id="{03C2058C-E9D6-394F-84F5-FA4506D62EC9}"/>
              </a:ext>
            </a:extLst>
          </p:cNvPr>
          <p:cNvSpPr>
            <a:spLocks noGrp="1"/>
          </p:cNvSpPr>
          <p:nvPr>
            <p:ph type="sldNum" sz="quarter" idx="4"/>
          </p:nvPr>
        </p:nvSpPr>
        <p:spPr/>
        <p:txBody>
          <a:bodyPr/>
          <a:lstStyle/>
          <a:p>
            <a:r>
              <a:rPr lang="en-US"/>
              <a:t>0521</a:t>
            </a:r>
            <a:endParaRPr lang="en-US" dirty="0"/>
          </a:p>
        </p:txBody>
      </p:sp>
      <p:sp>
        <p:nvSpPr>
          <p:cNvPr id="5" name="Title 14">
            <a:extLst>
              <a:ext uri="{FF2B5EF4-FFF2-40B4-BE49-F238E27FC236}">
                <a16:creationId xmlns:a16="http://schemas.microsoft.com/office/drawing/2014/main" xmlns="" id="{FCD0663F-0966-5C49-81B6-4F75F45CB8FA}"/>
              </a:ext>
            </a:extLst>
          </p:cNvPr>
          <p:cNvSpPr>
            <a:spLocks noGrp="1"/>
          </p:cNvSpPr>
          <p:nvPr>
            <p:ph type="title"/>
          </p:nvPr>
        </p:nvSpPr>
        <p:spPr>
          <a:xfrm>
            <a:off x="2008094" y="157655"/>
            <a:ext cx="9280016" cy="940247"/>
          </a:xfrm>
        </p:spPr>
        <p:txBody>
          <a:bodyPr>
            <a:noAutofit/>
          </a:bodyPr>
          <a:lstStyle/>
          <a:p>
            <a:r>
              <a:rPr lang="en-US" dirty="0"/>
              <a:t>SCIENCE MISSION-1: EUROPA CLIPPER</a:t>
            </a:r>
          </a:p>
        </p:txBody>
      </p:sp>
      <p:pic>
        <p:nvPicPr>
          <p:cNvPr id="7" name="Picture 6">
            <a:extLst>
              <a:ext uri="{FF2B5EF4-FFF2-40B4-BE49-F238E27FC236}">
                <a16:creationId xmlns:a16="http://schemas.microsoft.com/office/drawing/2014/main" xmlns="" id="{C4A1DC8F-50FE-2F4A-AD0E-80ED9F665969}"/>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889" b="47945"/>
          <a:stretch/>
        </p:blipFill>
        <p:spPr>
          <a:xfrm rot="16200000">
            <a:off x="-2476386" y="2407804"/>
            <a:ext cx="6858000" cy="2042387"/>
          </a:xfrm>
          <a:prstGeom prst="rect">
            <a:avLst/>
          </a:prstGeom>
        </p:spPr>
      </p:pic>
      <p:pic>
        <p:nvPicPr>
          <p:cNvPr id="9" name="Picture 8">
            <a:extLst>
              <a:ext uri="{FF2B5EF4-FFF2-40B4-BE49-F238E27FC236}">
                <a16:creationId xmlns:a16="http://schemas.microsoft.com/office/drawing/2014/main" xmlns="" id="{FDD2E32E-A044-2E42-BEC9-4A5D3CF8D873}"/>
              </a:ext>
            </a:extLst>
          </p:cNvPr>
          <p:cNvPicPr>
            <a:picLocks noChangeAspect="1"/>
          </p:cNvPicPr>
          <p:nvPr/>
        </p:nvPicPr>
        <p:blipFill rotWithShape="1">
          <a:blip r:embed="rId5"/>
          <a:srcRect l="38869" r="44942"/>
          <a:stretch/>
        </p:blipFill>
        <p:spPr>
          <a:xfrm>
            <a:off x="0" y="0"/>
            <a:ext cx="1973808" cy="6858000"/>
          </a:xfrm>
          <a:prstGeom prst="rect">
            <a:avLst/>
          </a:prstGeom>
        </p:spPr>
      </p:pic>
      <p:sp>
        <p:nvSpPr>
          <p:cNvPr id="10" name="Text Placeholder 6">
            <a:extLst>
              <a:ext uri="{FF2B5EF4-FFF2-40B4-BE49-F238E27FC236}">
                <a16:creationId xmlns:a16="http://schemas.microsoft.com/office/drawing/2014/main" xmlns="" id="{3100303F-F9E8-BD46-AD24-000224EF33C2}"/>
              </a:ext>
            </a:extLst>
          </p:cNvPr>
          <p:cNvSpPr txBox="1">
            <a:spLocks/>
          </p:cNvSpPr>
          <p:nvPr/>
        </p:nvSpPr>
        <p:spPr>
          <a:xfrm>
            <a:off x="2397104" y="1980170"/>
            <a:ext cx="8760335" cy="1246495"/>
          </a:xfrm>
          <a:prstGeom prst="rect">
            <a:avLst/>
          </a:prstGeom>
        </p:spPr>
        <p:txBody>
          <a:bodyPr wrap="square">
            <a:spAutoFit/>
          </a:bodyPr>
          <a:lstStyle>
            <a:defPPr>
              <a:defRPr lang="en-US"/>
            </a:defPPr>
            <a:lvl1pPr algn="l" rtl="0" fontAlgn="base">
              <a:spcBef>
                <a:spcPct val="0"/>
              </a:spcBef>
              <a:spcAft>
                <a:spcPct val="0"/>
              </a:spcAft>
              <a:defRPr sz="800" b="1" kern="1200">
                <a:solidFill>
                  <a:schemeClr val="tx1"/>
                </a:solidFill>
                <a:latin typeface="Arial" charset="0"/>
                <a:ea typeface="ＭＳ Ｐゴシック" charset="0"/>
                <a:cs typeface="ＭＳ Ｐゴシック" charset="0"/>
              </a:defRPr>
            </a:lvl1pPr>
            <a:lvl2pPr marL="457200" algn="l" rtl="0" fontAlgn="base">
              <a:spcBef>
                <a:spcPct val="0"/>
              </a:spcBef>
              <a:spcAft>
                <a:spcPct val="0"/>
              </a:spcAft>
              <a:defRPr sz="800" b="1"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defRPr sz="800" b="1"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defRPr sz="800" b="1"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defRPr sz="800" b="1" kern="1200">
                <a:solidFill>
                  <a:schemeClr val="tx1"/>
                </a:solidFill>
                <a:latin typeface="Arial" charset="0"/>
                <a:ea typeface="ＭＳ Ｐゴシック" charset="0"/>
                <a:cs typeface="ＭＳ Ｐゴシック" charset="0"/>
              </a:defRPr>
            </a:lvl5pPr>
            <a:lvl6pPr marL="2286000" algn="l" defTabSz="457200" rtl="0" eaLnBrk="1" latinLnBrk="0" hangingPunct="1">
              <a:defRPr sz="800" b="1" kern="1200">
                <a:solidFill>
                  <a:schemeClr val="tx1"/>
                </a:solidFill>
                <a:latin typeface="Arial" charset="0"/>
                <a:ea typeface="ＭＳ Ｐゴシック" charset="0"/>
                <a:cs typeface="ＭＳ Ｐゴシック" charset="0"/>
              </a:defRPr>
            </a:lvl6pPr>
            <a:lvl7pPr marL="2743200" algn="l" defTabSz="457200" rtl="0" eaLnBrk="1" latinLnBrk="0" hangingPunct="1">
              <a:defRPr sz="800" b="1" kern="1200">
                <a:solidFill>
                  <a:schemeClr val="tx1"/>
                </a:solidFill>
                <a:latin typeface="Arial" charset="0"/>
                <a:ea typeface="ＭＳ Ｐゴシック" charset="0"/>
                <a:cs typeface="ＭＳ Ｐゴシック" charset="0"/>
              </a:defRPr>
            </a:lvl7pPr>
            <a:lvl8pPr marL="3200400" algn="l" defTabSz="457200" rtl="0" eaLnBrk="1" latinLnBrk="0" hangingPunct="1">
              <a:defRPr sz="800" b="1" kern="1200">
                <a:solidFill>
                  <a:schemeClr val="tx1"/>
                </a:solidFill>
                <a:latin typeface="Arial" charset="0"/>
                <a:ea typeface="ＭＳ Ｐゴシック" charset="0"/>
                <a:cs typeface="ＭＳ Ｐゴシック" charset="0"/>
              </a:defRPr>
            </a:lvl8pPr>
            <a:lvl9pPr marL="3657600" algn="l" defTabSz="457200" rtl="0" eaLnBrk="1" latinLnBrk="0" hangingPunct="1">
              <a:defRPr sz="800" b="1" kern="1200">
                <a:solidFill>
                  <a:schemeClr val="tx1"/>
                </a:solidFill>
                <a:latin typeface="Arial" charset="0"/>
                <a:ea typeface="ＭＳ Ｐゴシック" charset="0"/>
                <a:cs typeface="ＭＳ Ｐゴシック" charset="0"/>
              </a:defRPr>
            </a:lvl9pPr>
          </a:lstStyle>
          <a:p>
            <a:pPr marL="171450" indent="-171450">
              <a:buFont typeface="Arial" panose="020B0604020202020204" pitchFamily="34" charset="0"/>
              <a:buChar char="•"/>
            </a:pPr>
            <a:r>
              <a:rPr lang="en-US" sz="1500" dirty="0">
                <a:solidFill>
                  <a:schemeClr val="bg1"/>
                </a:solidFill>
              </a:rPr>
              <a:t>OCEAN: </a:t>
            </a:r>
            <a:r>
              <a:rPr lang="en-US" sz="1500" b="0" dirty="0">
                <a:solidFill>
                  <a:schemeClr val="bg1"/>
                </a:solidFill>
              </a:rPr>
              <a:t>Existence, extent, salinity</a:t>
            </a:r>
          </a:p>
          <a:p>
            <a:pPr marL="171450" indent="-171450">
              <a:buFont typeface="Arial" panose="020B0604020202020204" pitchFamily="34" charset="0"/>
              <a:buChar char="•"/>
            </a:pPr>
            <a:r>
              <a:rPr lang="en-US" sz="1500" dirty="0">
                <a:solidFill>
                  <a:schemeClr val="bg1"/>
                </a:solidFill>
                <a:latin typeface="Century Gothic"/>
                <a:cs typeface="Century Gothic"/>
              </a:rPr>
              <a:t>ICE SHELL: </a:t>
            </a:r>
            <a:r>
              <a:rPr lang="en-US" sz="1500" b="0" dirty="0">
                <a:solidFill>
                  <a:schemeClr val="bg1"/>
                </a:solidFill>
                <a:latin typeface="Century Gothic"/>
                <a:cs typeface="Century Gothic"/>
              </a:rPr>
              <a:t>Water within or beneath; nature of surface-ice-ocean exchange</a:t>
            </a:r>
          </a:p>
          <a:p>
            <a:pPr marL="171450" indent="-171450">
              <a:buFont typeface="Arial" panose="020B0604020202020204" pitchFamily="34" charset="0"/>
              <a:buChar char="•"/>
            </a:pPr>
            <a:r>
              <a:rPr lang="en-US" sz="1500" dirty="0">
                <a:solidFill>
                  <a:schemeClr val="bg1"/>
                </a:solidFill>
                <a:latin typeface="Century Gothic"/>
                <a:cs typeface="Century Gothic"/>
              </a:rPr>
              <a:t>COMPOSITION: </a:t>
            </a:r>
            <a:r>
              <a:rPr lang="en-US" sz="1500" b="0" dirty="0">
                <a:solidFill>
                  <a:schemeClr val="bg1"/>
                </a:solidFill>
                <a:latin typeface="Century Gothic"/>
                <a:cs typeface="Century Gothic"/>
              </a:rPr>
              <a:t>Key compounds; links to ocean composition</a:t>
            </a:r>
          </a:p>
          <a:p>
            <a:pPr marL="171450" indent="-171450">
              <a:buFont typeface="Arial" panose="020B0604020202020204" pitchFamily="34" charset="0"/>
              <a:buChar char="•"/>
            </a:pPr>
            <a:r>
              <a:rPr lang="en-US" sz="1500" dirty="0">
                <a:solidFill>
                  <a:schemeClr val="bg1"/>
                </a:solidFill>
                <a:latin typeface="Century Gothic"/>
                <a:cs typeface="Century Gothic"/>
              </a:rPr>
              <a:t>GEOLOGY: </a:t>
            </a:r>
            <a:r>
              <a:rPr lang="en-US" sz="1500" b="0" dirty="0">
                <a:solidFill>
                  <a:schemeClr val="bg1"/>
                </a:solidFill>
                <a:latin typeface="Century Gothic"/>
                <a:cs typeface="Century Gothic"/>
              </a:rPr>
              <a:t>Surface feature formation; sites of recent or current activity</a:t>
            </a:r>
          </a:p>
          <a:p>
            <a:pPr marL="171450" indent="-171450">
              <a:buFont typeface="Arial" panose="020B0604020202020204" pitchFamily="34" charset="0"/>
              <a:buChar char="•"/>
            </a:pPr>
            <a:r>
              <a:rPr lang="en-US" sz="1500" dirty="0">
                <a:solidFill>
                  <a:schemeClr val="bg1"/>
                </a:solidFill>
                <a:latin typeface="Century Gothic"/>
                <a:cs typeface="Century Gothic"/>
              </a:rPr>
              <a:t>RECONNAISANCE: </a:t>
            </a:r>
            <a:r>
              <a:rPr lang="en-US" sz="1500" b="0" dirty="0">
                <a:solidFill>
                  <a:schemeClr val="bg1"/>
                </a:solidFill>
                <a:latin typeface="Century Gothic"/>
                <a:cs typeface="Century Gothic"/>
              </a:rPr>
              <a:t>Surface characteristics at lander scales.</a:t>
            </a:r>
          </a:p>
        </p:txBody>
      </p:sp>
      <p:sp>
        <p:nvSpPr>
          <p:cNvPr id="11" name="Content Placeholder 1">
            <a:extLst>
              <a:ext uri="{FF2B5EF4-FFF2-40B4-BE49-F238E27FC236}">
                <a16:creationId xmlns:a16="http://schemas.microsoft.com/office/drawing/2014/main" xmlns="" id="{C6B814F6-9504-464D-9AB8-ECD005BD1C9B}"/>
              </a:ext>
            </a:extLst>
          </p:cNvPr>
          <p:cNvSpPr txBox="1">
            <a:spLocks/>
          </p:cNvSpPr>
          <p:nvPr/>
        </p:nvSpPr>
        <p:spPr>
          <a:xfrm flipH="1">
            <a:off x="2471888" y="1476501"/>
            <a:ext cx="5482559" cy="491801"/>
          </a:xfrm>
          <a:prstGeom prst="rect">
            <a:avLst/>
          </a:prstGeom>
          <a:noFill/>
          <a:effectLst/>
        </p:spPr>
        <p:txBody>
          <a:bodyPr wrap="square">
            <a:spAutoFit/>
          </a:bodyPr>
          <a:lstStyle>
            <a:lvl1pPr marL="230188" indent="-230188" algn="l" rtl="0" eaLnBrk="1" fontAlgn="base" hangingPunct="1">
              <a:lnSpc>
                <a:spcPct val="100000"/>
              </a:lnSpc>
              <a:spcBef>
                <a:spcPct val="0"/>
              </a:spcBef>
              <a:spcAft>
                <a:spcPts val="0"/>
              </a:spcAft>
              <a:buClr>
                <a:srgbClr val="F68B00"/>
              </a:buClr>
              <a:buSzPct val="100000"/>
              <a:buFont typeface="Lucida Grande"/>
              <a:buChar char="♦"/>
              <a:tabLst/>
              <a:defRPr sz="2000" b="1">
                <a:solidFill>
                  <a:srgbClr val="FFFFFF"/>
                </a:solidFill>
                <a:latin typeface="+mn-lt"/>
                <a:ea typeface="ＭＳ Ｐゴシック" pitchFamily="-108" charset="-128"/>
                <a:cs typeface="ＭＳ Ｐゴシック" charset="-128"/>
              </a:defRPr>
            </a:lvl1pPr>
            <a:lvl2pPr marL="519113" indent="-115888" algn="l" rtl="0" eaLnBrk="1" fontAlgn="base" hangingPunct="1">
              <a:lnSpc>
                <a:spcPct val="100000"/>
              </a:lnSpc>
              <a:spcBef>
                <a:spcPct val="0"/>
              </a:spcBef>
              <a:spcAft>
                <a:spcPts val="0"/>
              </a:spcAft>
              <a:buClr>
                <a:srgbClr val="F68B00"/>
              </a:buClr>
              <a:buFont typeface="Arial" charset="0"/>
              <a:buChar char="•"/>
              <a:defRPr b="0">
                <a:solidFill>
                  <a:srgbClr val="FFFFFF"/>
                </a:solidFill>
                <a:latin typeface="+mn-lt"/>
                <a:ea typeface="ＭＳ Ｐゴシック" charset="0"/>
                <a:cs typeface="Arial Narrow"/>
              </a:defRPr>
            </a:lvl2pPr>
            <a:lvl3pPr marL="796925" indent="-169863" algn="l" rtl="0" eaLnBrk="1" fontAlgn="base" hangingPunct="1">
              <a:lnSpc>
                <a:spcPct val="100000"/>
              </a:lnSpc>
              <a:spcBef>
                <a:spcPct val="0"/>
              </a:spcBef>
              <a:spcAft>
                <a:spcPts val="0"/>
              </a:spcAft>
              <a:buClr>
                <a:srgbClr val="F68B00"/>
              </a:buClr>
              <a:buSzPct val="90000"/>
              <a:buFont typeface="Lucida Grande"/>
              <a:buChar char="‒"/>
              <a:tabLst/>
              <a:defRPr sz="1600">
                <a:solidFill>
                  <a:srgbClr val="FFFFFF"/>
                </a:solidFill>
                <a:latin typeface="+mn-lt"/>
                <a:ea typeface="Arial Narrow" pitchFamily="-112" charset="0"/>
                <a:cs typeface="Arial Narrow"/>
              </a:defRPr>
            </a:lvl3pPr>
            <a:lvl4pPr marL="969963" indent="-115888" algn="l" rtl="0" eaLnBrk="1" fontAlgn="base" hangingPunct="1">
              <a:lnSpc>
                <a:spcPct val="100000"/>
              </a:lnSpc>
              <a:spcBef>
                <a:spcPct val="0"/>
              </a:spcBef>
              <a:spcAft>
                <a:spcPts val="0"/>
              </a:spcAft>
              <a:buClr>
                <a:srgbClr val="F68B00"/>
              </a:buClr>
              <a:buFont typeface="Arial" charset="0"/>
              <a:buChar char="•"/>
              <a:defRPr sz="1400">
                <a:solidFill>
                  <a:srgbClr val="FFFFFF"/>
                </a:solidFill>
                <a:latin typeface="+mn-lt"/>
                <a:ea typeface="Arial Narrow" pitchFamily="-112" charset="0"/>
                <a:cs typeface="Arial Narrow"/>
              </a:defRPr>
            </a:lvl4pPr>
            <a:lvl5pPr marL="1200150" indent="-173038" algn="l" rtl="0" eaLnBrk="1" fontAlgn="base" hangingPunct="1">
              <a:lnSpc>
                <a:spcPct val="100000"/>
              </a:lnSpc>
              <a:spcBef>
                <a:spcPct val="0"/>
              </a:spcBef>
              <a:spcAft>
                <a:spcPts val="0"/>
              </a:spcAft>
              <a:buClr>
                <a:srgbClr val="F68B00"/>
              </a:buClr>
              <a:buFont typeface="Lucida Grande"/>
              <a:buChar char="‒"/>
              <a:defRPr sz="1200">
                <a:solidFill>
                  <a:srgbClr val="FFFFFF"/>
                </a:solidFill>
                <a:latin typeface="+mn-lt"/>
                <a:ea typeface="Arial Narrow" pitchFamily="-112" charset="0"/>
                <a:cs typeface="Arial Narrow"/>
              </a:defRPr>
            </a:lvl5pPr>
            <a:lvl6pPr marL="2467446" indent="-227940" algn="l" defTabSz="914608" rtl="0" eaLnBrk="1" fontAlgn="base" hangingPunct="1">
              <a:lnSpc>
                <a:spcPts val="2602"/>
              </a:lnSpc>
              <a:spcBef>
                <a:spcPct val="0"/>
              </a:spcBef>
              <a:spcAft>
                <a:spcPts val="595"/>
              </a:spcAft>
              <a:defRPr sz="1300">
                <a:solidFill>
                  <a:srgbClr val="666666"/>
                </a:solidFill>
                <a:latin typeface="+mn-lt"/>
                <a:ea typeface="ＭＳ Ｐゴシック" pitchFamily="-108" charset="-128"/>
              </a:defRPr>
            </a:lvl6pPr>
            <a:lvl7pPr marL="2877737" indent="-227940" algn="l" defTabSz="914608" rtl="0" eaLnBrk="1" fontAlgn="base" hangingPunct="1">
              <a:lnSpc>
                <a:spcPts val="2602"/>
              </a:lnSpc>
              <a:spcBef>
                <a:spcPct val="0"/>
              </a:spcBef>
              <a:spcAft>
                <a:spcPts val="595"/>
              </a:spcAft>
              <a:defRPr sz="1300">
                <a:solidFill>
                  <a:srgbClr val="666666"/>
                </a:solidFill>
                <a:latin typeface="+mn-lt"/>
                <a:ea typeface="ＭＳ Ｐゴシック" pitchFamily="-108" charset="-128"/>
              </a:defRPr>
            </a:lvl7pPr>
            <a:lvl8pPr marL="3288029" indent="-227940" algn="l" defTabSz="914608" rtl="0" eaLnBrk="1" fontAlgn="base" hangingPunct="1">
              <a:lnSpc>
                <a:spcPts val="2602"/>
              </a:lnSpc>
              <a:spcBef>
                <a:spcPct val="0"/>
              </a:spcBef>
              <a:spcAft>
                <a:spcPts val="595"/>
              </a:spcAft>
              <a:defRPr sz="1300">
                <a:solidFill>
                  <a:srgbClr val="666666"/>
                </a:solidFill>
                <a:latin typeface="+mn-lt"/>
                <a:ea typeface="ＭＳ Ｐゴシック" pitchFamily="-108" charset="-128"/>
              </a:defRPr>
            </a:lvl8pPr>
            <a:lvl9pPr marL="3698320" indent="-227940" algn="l" defTabSz="914608" rtl="0" eaLnBrk="1" fontAlgn="base" hangingPunct="1">
              <a:lnSpc>
                <a:spcPts val="2602"/>
              </a:lnSpc>
              <a:spcBef>
                <a:spcPct val="0"/>
              </a:spcBef>
              <a:spcAft>
                <a:spcPts val="595"/>
              </a:spcAft>
              <a:defRPr sz="1300">
                <a:solidFill>
                  <a:srgbClr val="666666"/>
                </a:solidFill>
                <a:latin typeface="+mn-lt"/>
                <a:ea typeface="ＭＳ Ｐゴシック" pitchFamily="-108" charset="-128"/>
              </a:defRPr>
            </a:lvl9pPr>
          </a:lstStyle>
          <a:p>
            <a:pPr marL="0" indent="0">
              <a:lnSpc>
                <a:spcPct val="120000"/>
              </a:lnSpc>
              <a:buNone/>
            </a:pPr>
            <a:r>
              <a:rPr lang="en-US" sz="2400" cap="all" dirty="0">
                <a:latin typeface="Century Gothic"/>
                <a:cs typeface="Century Gothic"/>
              </a:rPr>
              <a:t>OBJECTIVES</a:t>
            </a:r>
          </a:p>
        </p:txBody>
      </p:sp>
      <p:sp>
        <p:nvSpPr>
          <p:cNvPr id="12" name="Text Placeholder 6">
            <a:extLst>
              <a:ext uri="{FF2B5EF4-FFF2-40B4-BE49-F238E27FC236}">
                <a16:creationId xmlns:a16="http://schemas.microsoft.com/office/drawing/2014/main" xmlns="" id="{789F4D85-85AE-E84B-946F-69502E14D3A4}"/>
              </a:ext>
            </a:extLst>
          </p:cNvPr>
          <p:cNvSpPr txBox="1">
            <a:spLocks/>
          </p:cNvSpPr>
          <p:nvPr/>
        </p:nvSpPr>
        <p:spPr>
          <a:xfrm>
            <a:off x="2309179" y="3973152"/>
            <a:ext cx="6377621" cy="2631490"/>
          </a:xfrm>
          <a:prstGeom prst="rect">
            <a:avLst/>
          </a:prstGeom>
        </p:spPr>
        <p:txBody>
          <a:bodyPr wrap="square">
            <a:spAutoFit/>
          </a:bodyPr>
          <a:lstStyle>
            <a:defPPr>
              <a:defRPr lang="en-US"/>
            </a:defPPr>
            <a:lvl1pPr algn="l" rtl="0" fontAlgn="base">
              <a:spcBef>
                <a:spcPct val="0"/>
              </a:spcBef>
              <a:spcAft>
                <a:spcPct val="0"/>
              </a:spcAft>
              <a:defRPr sz="800" b="1" kern="1200">
                <a:solidFill>
                  <a:schemeClr val="tx1"/>
                </a:solidFill>
                <a:latin typeface="Arial" charset="0"/>
                <a:ea typeface="ＭＳ Ｐゴシック" charset="0"/>
                <a:cs typeface="ＭＳ Ｐゴシック" charset="0"/>
              </a:defRPr>
            </a:lvl1pPr>
            <a:lvl2pPr marL="457200" algn="l" rtl="0" fontAlgn="base">
              <a:spcBef>
                <a:spcPct val="0"/>
              </a:spcBef>
              <a:spcAft>
                <a:spcPct val="0"/>
              </a:spcAft>
              <a:defRPr sz="800" b="1"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defRPr sz="800" b="1"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defRPr sz="800" b="1"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defRPr sz="800" b="1" kern="1200">
                <a:solidFill>
                  <a:schemeClr val="tx1"/>
                </a:solidFill>
                <a:latin typeface="Arial" charset="0"/>
                <a:ea typeface="ＭＳ Ｐゴシック" charset="0"/>
                <a:cs typeface="ＭＳ Ｐゴシック" charset="0"/>
              </a:defRPr>
            </a:lvl5pPr>
            <a:lvl6pPr marL="2286000" algn="l" defTabSz="457200" rtl="0" eaLnBrk="1" latinLnBrk="0" hangingPunct="1">
              <a:defRPr sz="800" b="1" kern="1200">
                <a:solidFill>
                  <a:schemeClr val="tx1"/>
                </a:solidFill>
                <a:latin typeface="Arial" charset="0"/>
                <a:ea typeface="ＭＳ Ｐゴシック" charset="0"/>
                <a:cs typeface="ＭＳ Ｐゴシック" charset="0"/>
              </a:defRPr>
            </a:lvl6pPr>
            <a:lvl7pPr marL="2743200" algn="l" defTabSz="457200" rtl="0" eaLnBrk="1" latinLnBrk="0" hangingPunct="1">
              <a:defRPr sz="800" b="1" kern="1200">
                <a:solidFill>
                  <a:schemeClr val="tx1"/>
                </a:solidFill>
                <a:latin typeface="Arial" charset="0"/>
                <a:ea typeface="ＭＳ Ｐゴシック" charset="0"/>
                <a:cs typeface="ＭＳ Ｐゴシック" charset="0"/>
              </a:defRPr>
            </a:lvl7pPr>
            <a:lvl8pPr marL="3200400" algn="l" defTabSz="457200" rtl="0" eaLnBrk="1" latinLnBrk="0" hangingPunct="1">
              <a:defRPr sz="800" b="1" kern="1200">
                <a:solidFill>
                  <a:schemeClr val="tx1"/>
                </a:solidFill>
                <a:latin typeface="Arial" charset="0"/>
                <a:ea typeface="ＭＳ Ｐゴシック" charset="0"/>
                <a:cs typeface="ＭＳ Ｐゴシック" charset="0"/>
              </a:defRPr>
            </a:lvl8pPr>
            <a:lvl9pPr marL="3657600" algn="l" defTabSz="457200" rtl="0" eaLnBrk="1" latinLnBrk="0" hangingPunct="1">
              <a:defRPr sz="800" b="1" kern="1200">
                <a:solidFill>
                  <a:schemeClr val="tx1"/>
                </a:solidFill>
                <a:latin typeface="Arial" charset="0"/>
                <a:ea typeface="ＭＳ Ｐゴシック" charset="0"/>
                <a:cs typeface="ＭＳ Ｐゴシック" charset="0"/>
              </a:defRPr>
            </a:lvl9pPr>
          </a:lstStyle>
          <a:p>
            <a:pPr marL="171450" indent="-171450">
              <a:buFont typeface="Arial" panose="020B0604020202020204" pitchFamily="34" charset="0"/>
              <a:buChar char="•"/>
            </a:pPr>
            <a:r>
              <a:rPr lang="en-US" sz="1500" b="0" dirty="0">
                <a:solidFill>
                  <a:schemeClr val="bg1"/>
                </a:solidFill>
                <a:latin typeface="Century Gothic" panose="020B0502020202020204" pitchFamily="34" charset="0"/>
              </a:rPr>
              <a:t>Plasma Instrument for Magnetic Sounding (PIMS) Interior</a:t>
            </a:r>
          </a:p>
          <a:p>
            <a:pPr marL="171450" indent="-171450">
              <a:buFont typeface="Arial" panose="020B0604020202020204" pitchFamily="34" charset="0"/>
              <a:buChar char="•"/>
            </a:pPr>
            <a:r>
              <a:rPr lang="en-US" sz="1500" b="0" dirty="0">
                <a:solidFill>
                  <a:schemeClr val="bg1"/>
                </a:solidFill>
                <a:latin typeface="Century Gothic" panose="020B0502020202020204" pitchFamily="34" charset="0"/>
              </a:rPr>
              <a:t>Characterization of Europa using Magnetometry (ICEMAG) </a:t>
            </a:r>
          </a:p>
          <a:p>
            <a:pPr marL="171450" indent="-171450">
              <a:buFont typeface="Arial" panose="020B0604020202020204" pitchFamily="34" charset="0"/>
              <a:buChar char="•"/>
            </a:pPr>
            <a:r>
              <a:rPr lang="en-US" sz="1500" b="0" dirty="0">
                <a:solidFill>
                  <a:schemeClr val="bg1"/>
                </a:solidFill>
                <a:latin typeface="Century Gothic" panose="020B0502020202020204" pitchFamily="34" charset="0"/>
              </a:rPr>
              <a:t>Mapping Imaging Spectrometer for Europa (MISE) </a:t>
            </a:r>
          </a:p>
          <a:p>
            <a:pPr marL="171450" indent="-171450">
              <a:buFont typeface="Arial" panose="020B0604020202020204" pitchFamily="34" charset="0"/>
              <a:buChar char="•"/>
            </a:pPr>
            <a:r>
              <a:rPr lang="en-US" sz="1500" b="0" dirty="0">
                <a:solidFill>
                  <a:schemeClr val="bg1"/>
                </a:solidFill>
                <a:latin typeface="Century Gothic" panose="020B0502020202020204" pitchFamily="34" charset="0"/>
              </a:rPr>
              <a:t>Europa Imaging System (EIS)</a:t>
            </a:r>
          </a:p>
          <a:p>
            <a:pPr marL="171450" indent="-171450">
              <a:buFont typeface="Arial" panose="020B0604020202020204" pitchFamily="34" charset="0"/>
              <a:buChar char="•"/>
            </a:pPr>
            <a:r>
              <a:rPr lang="en-US" sz="1500" b="0" dirty="0">
                <a:solidFill>
                  <a:schemeClr val="bg1"/>
                </a:solidFill>
                <a:latin typeface="Century Gothic" panose="020B0502020202020204" pitchFamily="34" charset="0"/>
              </a:rPr>
              <a:t>Radar for Europa Assessment and Sounding: Ocean to Near-surface (REASON)</a:t>
            </a:r>
          </a:p>
          <a:p>
            <a:pPr marL="171450" indent="-171450">
              <a:buFont typeface="Arial" panose="020B0604020202020204" pitchFamily="34" charset="0"/>
              <a:buChar char="•"/>
            </a:pPr>
            <a:r>
              <a:rPr lang="en-US" sz="1500" b="0" dirty="0">
                <a:solidFill>
                  <a:schemeClr val="bg1"/>
                </a:solidFill>
                <a:latin typeface="Century Gothic" panose="020B0502020202020204" pitchFamily="34" charset="0"/>
              </a:rPr>
              <a:t>Europa Thermal Emission Imaging System (E-THEMIS) </a:t>
            </a:r>
          </a:p>
          <a:p>
            <a:pPr marL="171450" indent="-171450">
              <a:buFont typeface="Arial" panose="020B0604020202020204" pitchFamily="34" charset="0"/>
              <a:buChar char="•"/>
            </a:pPr>
            <a:r>
              <a:rPr lang="en-US" sz="1500" b="0" dirty="0" err="1">
                <a:solidFill>
                  <a:schemeClr val="bg1"/>
                </a:solidFill>
                <a:latin typeface="Century Gothic" panose="020B0502020202020204" pitchFamily="34" charset="0"/>
              </a:rPr>
              <a:t>MAss</a:t>
            </a:r>
            <a:r>
              <a:rPr lang="en-US" sz="1500" b="0" dirty="0">
                <a:solidFill>
                  <a:schemeClr val="bg1"/>
                </a:solidFill>
                <a:latin typeface="Century Gothic" panose="020B0502020202020204" pitchFamily="34" charset="0"/>
              </a:rPr>
              <a:t> </a:t>
            </a:r>
            <a:r>
              <a:rPr lang="en-US" sz="1500" b="0" dirty="0" err="1">
                <a:solidFill>
                  <a:schemeClr val="bg1"/>
                </a:solidFill>
                <a:latin typeface="Century Gothic" panose="020B0502020202020204" pitchFamily="34" charset="0"/>
              </a:rPr>
              <a:t>SPectrometer</a:t>
            </a:r>
            <a:r>
              <a:rPr lang="en-US" sz="1500" b="0" dirty="0">
                <a:solidFill>
                  <a:schemeClr val="bg1"/>
                </a:solidFill>
                <a:latin typeface="Century Gothic" panose="020B0502020202020204" pitchFamily="34" charset="0"/>
              </a:rPr>
              <a:t> for Planetary </a:t>
            </a:r>
            <a:r>
              <a:rPr lang="en-US" sz="1500" b="0" dirty="0" err="1">
                <a:solidFill>
                  <a:schemeClr val="bg1"/>
                </a:solidFill>
                <a:latin typeface="Century Gothic" panose="020B0502020202020204" pitchFamily="34" charset="0"/>
              </a:rPr>
              <a:t>EXploration</a:t>
            </a:r>
            <a:r>
              <a:rPr lang="en-US" sz="1500" b="0" dirty="0">
                <a:solidFill>
                  <a:schemeClr val="bg1"/>
                </a:solidFill>
                <a:latin typeface="Century Gothic" panose="020B0502020202020204" pitchFamily="34" charset="0"/>
              </a:rPr>
              <a:t>/Europa (MASPEX) </a:t>
            </a:r>
          </a:p>
          <a:p>
            <a:pPr marL="171450" indent="-171450">
              <a:buFont typeface="Arial" panose="020B0604020202020204" pitchFamily="34" charset="0"/>
              <a:buChar char="•"/>
            </a:pPr>
            <a:r>
              <a:rPr lang="en-US" sz="1500" b="0" dirty="0">
                <a:solidFill>
                  <a:schemeClr val="bg1"/>
                </a:solidFill>
                <a:latin typeface="Century Gothic" panose="020B0502020202020204" pitchFamily="34" charset="0"/>
              </a:rPr>
              <a:t>Ultraviolet Spectrograph/Europa (UVS) .</a:t>
            </a:r>
          </a:p>
          <a:p>
            <a:pPr marL="171450" indent="-171450">
              <a:buFont typeface="Arial" panose="020B0604020202020204" pitchFamily="34" charset="0"/>
              <a:buChar char="•"/>
            </a:pPr>
            <a:r>
              <a:rPr lang="en-US" sz="1500" b="0" dirty="0" err="1">
                <a:solidFill>
                  <a:schemeClr val="bg1"/>
                </a:solidFill>
                <a:latin typeface="Century Gothic" panose="020B0502020202020204" pitchFamily="34" charset="0"/>
              </a:rPr>
              <a:t>SUrface</a:t>
            </a:r>
            <a:r>
              <a:rPr lang="en-US" sz="1500" b="0" dirty="0">
                <a:solidFill>
                  <a:schemeClr val="bg1"/>
                </a:solidFill>
                <a:latin typeface="Century Gothic" panose="020B0502020202020204" pitchFamily="34" charset="0"/>
              </a:rPr>
              <a:t> Dust Mass Analyzer (SUDA) </a:t>
            </a:r>
            <a:r>
              <a:rPr lang="en-US" sz="1500" dirty="0">
                <a:solidFill>
                  <a:schemeClr val="bg1"/>
                </a:solidFill>
                <a:latin typeface="Century Gothic" panose="020B0502020202020204" pitchFamily="34" charset="0"/>
              </a:rPr>
              <a:t/>
            </a:r>
            <a:br>
              <a:rPr lang="en-US" sz="1500" dirty="0">
                <a:solidFill>
                  <a:schemeClr val="bg1"/>
                </a:solidFill>
                <a:latin typeface="Century Gothic" panose="020B0502020202020204" pitchFamily="34" charset="0"/>
              </a:rPr>
            </a:br>
            <a:endParaRPr lang="en-US" sz="1500" b="0" dirty="0">
              <a:solidFill>
                <a:schemeClr val="bg1"/>
              </a:solidFill>
              <a:latin typeface="Century Gothic" panose="020B0502020202020204" pitchFamily="34" charset="0"/>
              <a:cs typeface="Century Gothic"/>
            </a:endParaRPr>
          </a:p>
        </p:txBody>
      </p:sp>
      <p:sp>
        <p:nvSpPr>
          <p:cNvPr id="13" name="Content Placeholder 1">
            <a:extLst>
              <a:ext uri="{FF2B5EF4-FFF2-40B4-BE49-F238E27FC236}">
                <a16:creationId xmlns:a16="http://schemas.microsoft.com/office/drawing/2014/main" xmlns="" id="{7609A84F-F57D-E847-9D59-2D49DF64709E}"/>
              </a:ext>
            </a:extLst>
          </p:cNvPr>
          <p:cNvSpPr txBox="1">
            <a:spLocks/>
          </p:cNvSpPr>
          <p:nvPr/>
        </p:nvSpPr>
        <p:spPr>
          <a:xfrm flipH="1">
            <a:off x="2471887" y="3354008"/>
            <a:ext cx="5482559" cy="491801"/>
          </a:xfrm>
          <a:prstGeom prst="rect">
            <a:avLst/>
          </a:prstGeom>
          <a:noFill/>
          <a:effectLst/>
        </p:spPr>
        <p:txBody>
          <a:bodyPr wrap="square">
            <a:spAutoFit/>
          </a:bodyPr>
          <a:lstStyle>
            <a:lvl1pPr marL="230188" indent="-230188" algn="l" rtl="0" eaLnBrk="1" fontAlgn="base" hangingPunct="1">
              <a:lnSpc>
                <a:spcPct val="100000"/>
              </a:lnSpc>
              <a:spcBef>
                <a:spcPct val="0"/>
              </a:spcBef>
              <a:spcAft>
                <a:spcPts val="0"/>
              </a:spcAft>
              <a:buClr>
                <a:srgbClr val="F68B00"/>
              </a:buClr>
              <a:buSzPct val="100000"/>
              <a:buFont typeface="Lucida Grande"/>
              <a:buChar char="♦"/>
              <a:tabLst/>
              <a:defRPr sz="2000" b="1">
                <a:solidFill>
                  <a:srgbClr val="FFFFFF"/>
                </a:solidFill>
                <a:latin typeface="+mn-lt"/>
                <a:ea typeface="ＭＳ Ｐゴシック" pitchFamily="-108" charset="-128"/>
                <a:cs typeface="ＭＳ Ｐゴシック" charset="-128"/>
              </a:defRPr>
            </a:lvl1pPr>
            <a:lvl2pPr marL="519113" indent="-115888" algn="l" rtl="0" eaLnBrk="1" fontAlgn="base" hangingPunct="1">
              <a:lnSpc>
                <a:spcPct val="100000"/>
              </a:lnSpc>
              <a:spcBef>
                <a:spcPct val="0"/>
              </a:spcBef>
              <a:spcAft>
                <a:spcPts val="0"/>
              </a:spcAft>
              <a:buClr>
                <a:srgbClr val="F68B00"/>
              </a:buClr>
              <a:buFont typeface="Arial" charset="0"/>
              <a:buChar char="•"/>
              <a:defRPr b="0">
                <a:solidFill>
                  <a:srgbClr val="FFFFFF"/>
                </a:solidFill>
                <a:latin typeface="+mn-lt"/>
                <a:ea typeface="ＭＳ Ｐゴシック" charset="0"/>
                <a:cs typeface="Arial Narrow"/>
              </a:defRPr>
            </a:lvl2pPr>
            <a:lvl3pPr marL="796925" indent="-169863" algn="l" rtl="0" eaLnBrk="1" fontAlgn="base" hangingPunct="1">
              <a:lnSpc>
                <a:spcPct val="100000"/>
              </a:lnSpc>
              <a:spcBef>
                <a:spcPct val="0"/>
              </a:spcBef>
              <a:spcAft>
                <a:spcPts val="0"/>
              </a:spcAft>
              <a:buClr>
                <a:srgbClr val="F68B00"/>
              </a:buClr>
              <a:buSzPct val="90000"/>
              <a:buFont typeface="Lucida Grande"/>
              <a:buChar char="‒"/>
              <a:tabLst/>
              <a:defRPr sz="1600">
                <a:solidFill>
                  <a:srgbClr val="FFFFFF"/>
                </a:solidFill>
                <a:latin typeface="+mn-lt"/>
                <a:ea typeface="Arial Narrow" pitchFamily="-112" charset="0"/>
                <a:cs typeface="Arial Narrow"/>
              </a:defRPr>
            </a:lvl3pPr>
            <a:lvl4pPr marL="969963" indent="-115888" algn="l" rtl="0" eaLnBrk="1" fontAlgn="base" hangingPunct="1">
              <a:lnSpc>
                <a:spcPct val="100000"/>
              </a:lnSpc>
              <a:spcBef>
                <a:spcPct val="0"/>
              </a:spcBef>
              <a:spcAft>
                <a:spcPts val="0"/>
              </a:spcAft>
              <a:buClr>
                <a:srgbClr val="F68B00"/>
              </a:buClr>
              <a:buFont typeface="Arial" charset="0"/>
              <a:buChar char="•"/>
              <a:defRPr sz="1400">
                <a:solidFill>
                  <a:srgbClr val="FFFFFF"/>
                </a:solidFill>
                <a:latin typeface="+mn-lt"/>
                <a:ea typeface="Arial Narrow" pitchFamily="-112" charset="0"/>
                <a:cs typeface="Arial Narrow"/>
              </a:defRPr>
            </a:lvl4pPr>
            <a:lvl5pPr marL="1200150" indent="-173038" algn="l" rtl="0" eaLnBrk="1" fontAlgn="base" hangingPunct="1">
              <a:lnSpc>
                <a:spcPct val="100000"/>
              </a:lnSpc>
              <a:spcBef>
                <a:spcPct val="0"/>
              </a:spcBef>
              <a:spcAft>
                <a:spcPts val="0"/>
              </a:spcAft>
              <a:buClr>
                <a:srgbClr val="F68B00"/>
              </a:buClr>
              <a:buFont typeface="Lucida Grande"/>
              <a:buChar char="‒"/>
              <a:defRPr sz="1200">
                <a:solidFill>
                  <a:srgbClr val="FFFFFF"/>
                </a:solidFill>
                <a:latin typeface="+mn-lt"/>
                <a:ea typeface="Arial Narrow" pitchFamily="-112" charset="0"/>
                <a:cs typeface="Arial Narrow"/>
              </a:defRPr>
            </a:lvl5pPr>
            <a:lvl6pPr marL="2467446" indent="-227940" algn="l" defTabSz="914608" rtl="0" eaLnBrk="1" fontAlgn="base" hangingPunct="1">
              <a:lnSpc>
                <a:spcPts val="2602"/>
              </a:lnSpc>
              <a:spcBef>
                <a:spcPct val="0"/>
              </a:spcBef>
              <a:spcAft>
                <a:spcPts val="595"/>
              </a:spcAft>
              <a:defRPr sz="1300">
                <a:solidFill>
                  <a:srgbClr val="666666"/>
                </a:solidFill>
                <a:latin typeface="+mn-lt"/>
                <a:ea typeface="ＭＳ Ｐゴシック" pitchFamily="-108" charset="-128"/>
              </a:defRPr>
            </a:lvl6pPr>
            <a:lvl7pPr marL="2877737" indent="-227940" algn="l" defTabSz="914608" rtl="0" eaLnBrk="1" fontAlgn="base" hangingPunct="1">
              <a:lnSpc>
                <a:spcPts val="2602"/>
              </a:lnSpc>
              <a:spcBef>
                <a:spcPct val="0"/>
              </a:spcBef>
              <a:spcAft>
                <a:spcPts val="595"/>
              </a:spcAft>
              <a:defRPr sz="1300">
                <a:solidFill>
                  <a:srgbClr val="666666"/>
                </a:solidFill>
                <a:latin typeface="+mn-lt"/>
                <a:ea typeface="ＭＳ Ｐゴシック" pitchFamily="-108" charset="-128"/>
              </a:defRPr>
            </a:lvl7pPr>
            <a:lvl8pPr marL="3288029" indent="-227940" algn="l" defTabSz="914608" rtl="0" eaLnBrk="1" fontAlgn="base" hangingPunct="1">
              <a:lnSpc>
                <a:spcPts val="2602"/>
              </a:lnSpc>
              <a:spcBef>
                <a:spcPct val="0"/>
              </a:spcBef>
              <a:spcAft>
                <a:spcPts val="595"/>
              </a:spcAft>
              <a:defRPr sz="1300">
                <a:solidFill>
                  <a:srgbClr val="666666"/>
                </a:solidFill>
                <a:latin typeface="+mn-lt"/>
                <a:ea typeface="ＭＳ Ｐゴシック" pitchFamily="-108" charset="-128"/>
              </a:defRPr>
            </a:lvl8pPr>
            <a:lvl9pPr marL="3698320" indent="-227940" algn="l" defTabSz="914608" rtl="0" eaLnBrk="1" fontAlgn="base" hangingPunct="1">
              <a:lnSpc>
                <a:spcPts val="2602"/>
              </a:lnSpc>
              <a:spcBef>
                <a:spcPct val="0"/>
              </a:spcBef>
              <a:spcAft>
                <a:spcPts val="595"/>
              </a:spcAft>
              <a:defRPr sz="1300">
                <a:solidFill>
                  <a:srgbClr val="666666"/>
                </a:solidFill>
                <a:latin typeface="+mn-lt"/>
                <a:ea typeface="ＭＳ Ｐゴシック" pitchFamily="-108" charset="-128"/>
              </a:defRPr>
            </a:lvl9pPr>
          </a:lstStyle>
          <a:p>
            <a:pPr marL="0" indent="0">
              <a:lnSpc>
                <a:spcPct val="120000"/>
              </a:lnSpc>
              <a:buNone/>
            </a:pPr>
            <a:r>
              <a:rPr lang="en-US" sz="2400" cap="all" dirty="0">
                <a:latin typeface="Century Gothic"/>
                <a:cs typeface="Century Gothic"/>
              </a:rPr>
              <a:t>INSTRUMENTS</a:t>
            </a:r>
          </a:p>
        </p:txBody>
      </p:sp>
      <p:pic>
        <p:nvPicPr>
          <p:cNvPr id="15" name="Picture 14">
            <a:extLst>
              <a:ext uri="{FF2B5EF4-FFF2-40B4-BE49-F238E27FC236}">
                <a16:creationId xmlns:a16="http://schemas.microsoft.com/office/drawing/2014/main" xmlns="" id="{D1D30A13-E633-CC44-B0D4-10CF5C2CB271}"/>
              </a:ext>
            </a:extLst>
          </p:cNvPr>
          <p:cNvPicPr>
            <a:picLocks noChangeAspect="1"/>
          </p:cNvPicPr>
          <p:nvPr/>
        </p:nvPicPr>
        <p:blipFill rotWithShape="1">
          <a:blip r:embed="rId6"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7593828" y="3238533"/>
            <a:ext cx="4507693" cy="3021590"/>
          </a:xfrm>
          <a:prstGeom prst="rect">
            <a:avLst/>
          </a:prstGeom>
        </p:spPr>
      </p:pic>
    </p:spTree>
    <p:extLst>
      <p:ext uri="{BB962C8B-B14F-4D97-AF65-F5344CB8AC3E}">
        <p14:creationId xmlns:p14="http://schemas.microsoft.com/office/powerpoint/2010/main" val="4374752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xmlns="" id="{708238E7-90C4-F945-8DD3-F88C717161D5}"/>
              </a:ext>
            </a:extLst>
          </p:cNvPr>
          <p:cNvPicPr>
            <a:picLocks noChangeAspect="1"/>
          </p:cNvPicPr>
          <p:nvPr/>
        </p:nvPicPr>
        <p:blipFill rotWithShape="1">
          <a:blip r:embed="rId3">
            <a:alphaModFix amt="50000"/>
          </a:blip>
          <a:srcRect b="17351"/>
          <a:stretch/>
        </p:blipFill>
        <p:spPr>
          <a:xfrm>
            <a:off x="2007389" y="1225245"/>
            <a:ext cx="10184610" cy="5632756"/>
          </a:xfrm>
          <a:prstGeom prst="rect">
            <a:avLst/>
          </a:prstGeom>
        </p:spPr>
      </p:pic>
      <p:sp>
        <p:nvSpPr>
          <p:cNvPr id="3" name="Slide Number Placeholder 2">
            <a:extLst>
              <a:ext uri="{FF2B5EF4-FFF2-40B4-BE49-F238E27FC236}">
                <a16:creationId xmlns:a16="http://schemas.microsoft.com/office/drawing/2014/main" xmlns="" id="{03C2058C-E9D6-394F-84F5-FA4506D62EC9}"/>
              </a:ext>
            </a:extLst>
          </p:cNvPr>
          <p:cNvSpPr>
            <a:spLocks noGrp="1"/>
          </p:cNvSpPr>
          <p:nvPr>
            <p:ph type="sldNum" sz="quarter" idx="4"/>
          </p:nvPr>
        </p:nvSpPr>
        <p:spPr/>
        <p:txBody>
          <a:bodyPr/>
          <a:lstStyle/>
          <a:p>
            <a:r>
              <a:rPr lang="en-US"/>
              <a:t>0521</a:t>
            </a:r>
            <a:endParaRPr lang="en-US" dirty="0"/>
          </a:p>
        </p:txBody>
      </p:sp>
      <p:sp>
        <p:nvSpPr>
          <p:cNvPr id="5" name="Title 14">
            <a:extLst>
              <a:ext uri="{FF2B5EF4-FFF2-40B4-BE49-F238E27FC236}">
                <a16:creationId xmlns:a16="http://schemas.microsoft.com/office/drawing/2014/main" xmlns="" id="{FCD0663F-0966-5C49-81B6-4F75F45CB8FA}"/>
              </a:ext>
            </a:extLst>
          </p:cNvPr>
          <p:cNvSpPr>
            <a:spLocks noGrp="1"/>
          </p:cNvSpPr>
          <p:nvPr>
            <p:ph type="title"/>
          </p:nvPr>
        </p:nvSpPr>
        <p:spPr>
          <a:xfrm>
            <a:off x="2008094" y="157655"/>
            <a:ext cx="9280016" cy="940247"/>
          </a:xfrm>
        </p:spPr>
        <p:txBody>
          <a:bodyPr>
            <a:noAutofit/>
          </a:bodyPr>
          <a:lstStyle/>
          <a:p>
            <a:r>
              <a:rPr lang="en-US" dirty="0"/>
              <a:t>SCIENCE MISSION-1: EUROPA CLIPPER</a:t>
            </a:r>
          </a:p>
        </p:txBody>
      </p:sp>
      <p:pic>
        <p:nvPicPr>
          <p:cNvPr id="7" name="Picture 6">
            <a:extLst>
              <a:ext uri="{FF2B5EF4-FFF2-40B4-BE49-F238E27FC236}">
                <a16:creationId xmlns:a16="http://schemas.microsoft.com/office/drawing/2014/main" xmlns="" id="{C4A1DC8F-50FE-2F4A-AD0E-80ED9F665969}"/>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889" b="47945"/>
          <a:stretch/>
        </p:blipFill>
        <p:spPr>
          <a:xfrm rot="16200000">
            <a:off x="-2476386" y="2407804"/>
            <a:ext cx="6858000" cy="2042387"/>
          </a:xfrm>
          <a:prstGeom prst="rect">
            <a:avLst/>
          </a:prstGeom>
        </p:spPr>
      </p:pic>
      <p:pic>
        <p:nvPicPr>
          <p:cNvPr id="10" name="Picture 9">
            <a:extLst>
              <a:ext uri="{FF2B5EF4-FFF2-40B4-BE49-F238E27FC236}">
                <a16:creationId xmlns:a16="http://schemas.microsoft.com/office/drawing/2014/main" xmlns="" id="{1D14592A-5C6D-7C41-859F-A59F9576ECF5}"/>
              </a:ext>
            </a:extLst>
          </p:cNvPr>
          <p:cNvPicPr>
            <a:picLocks noChangeAspect="1"/>
          </p:cNvPicPr>
          <p:nvPr/>
        </p:nvPicPr>
        <p:blipFill rotWithShape="1">
          <a:blip r:embed="rId5">
            <a:clrChange>
              <a:clrFrom>
                <a:srgbClr val="FFFFFF"/>
              </a:clrFrom>
              <a:clrTo>
                <a:srgbClr val="FFFFFF">
                  <a:alpha val="0"/>
                </a:srgbClr>
              </a:clrTo>
            </a:clrChange>
            <a:extLst>
              <a:ext uri="{BEBA8EAE-BF5A-486C-A8C5-ECC9F3942E4B}">
                <a14:imgProps xmlns:a14="http://schemas.microsoft.com/office/drawing/2010/main">
                  <a14:imgLayer>
                    <a14:imgEffect>
                      <a14:brightnessContrast bright="20000" contrast="40000"/>
                    </a14:imgEffect>
                  </a14:imgLayer>
                </a14:imgProps>
              </a:ext>
            </a:extLst>
          </a:blip>
          <a:srcRect l="54545"/>
          <a:stretch/>
        </p:blipFill>
        <p:spPr>
          <a:xfrm>
            <a:off x="10366627" y="1495096"/>
            <a:ext cx="1651642" cy="5081049"/>
          </a:xfrm>
          <a:prstGeom prst="rect">
            <a:avLst/>
          </a:prstGeom>
        </p:spPr>
      </p:pic>
      <p:sp>
        <p:nvSpPr>
          <p:cNvPr id="6" name="Rectangle 5">
            <a:extLst>
              <a:ext uri="{FF2B5EF4-FFF2-40B4-BE49-F238E27FC236}">
                <a16:creationId xmlns:a16="http://schemas.microsoft.com/office/drawing/2014/main" xmlns="" id="{75CAA988-ABFA-DE45-B30A-51D49D42AE9F}"/>
              </a:ext>
            </a:extLst>
          </p:cNvPr>
          <p:cNvSpPr/>
          <p:nvPr/>
        </p:nvSpPr>
        <p:spPr>
          <a:xfrm>
            <a:off x="2182761" y="1325217"/>
            <a:ext cx="8010135" cy="5417553"/>
          </a:xfrm>
          <a:prstGeom prst="rect">
            <a:avLst/>
          </a:prstGeom>
          <a:solidFill>
            <a:schemeClr val="bg1"/>
          </a:solidFill>
          <a:effectLst>
            <a:innerShdw blurRad="63500" dist="50800" dir="2700000">
              <a:prstClr val="black">
                <a:alpha val="50000"/>
              </a:prstClr>
            </a:inn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2" name="Group 1">
            <a:extLst>
              <a:ext uri="{FF2B5EF4-FFF2-40B4-BE49-F238E27FC236}">
                <a16:creationId xmlns:a16="http://schemas.microsoft.com/office/drawing/2014/main" xmlns="" id="{87EE19AA-D822-AF40-93FC-D93BBB046EA3}"/>
              </a:ext>
            </a:extLst>
          </p:cNvPr>
          <p:cNvGrpSpPr/>
          <p:nvPr/>
        </p:nvGrpSpPr>
        <p:grpSpPr>
          <a:xfrm>
            <a:off x="2196066" y="1492852"/>
            <a:ext cx="3717184" cy="5082282"/>
            <a:chOff x="67647" y="1462608"/>
            <a:chExt cx="2563292" cy="3504633"/>
          </a:xfrm>
        </p:grpSpPr>
        <p:sp>
          <p:nvSpPr>
            <p:cNvPr id="9" name="TextBox 8">
              <a:extLst>
                <a:ext uri="{FF2B5EF4-FFF2-40B4-BE49-F238E27FC236}">
                  <a16:creationId xmlns:a16="http://schemas.microsoft.com/office/drawing/2014/main" xmlns="" id="{ABB84B25-ED99-814A-8DD2-8A084A1EBD37}"/>
                </a:ext>
              </a:extLst>
            </p:cNvPr>
            <p:cNvSpPr txBox="1"/>
            <p:nvPr/>
          </p:nvSpPr>
          <p:spPr>
            <a:xfrm rot="16200000">
              <a:off x="-204223" y="4055489"/>
              <a:ext cx="774571" cy="230832"/>
            </a:xfrm>
            <a:prstGeom prst="rect">
              <a:avLst/>
            </a:prstGeom>
            <a:noFill/>
          </p:spPr>
          <p:txBody>
            <a:bodyPr wrap="none" rtlCol="0">
              <a:spAutoFit/>
            </a:bodyPr>
            <a:lstStyle/>
            <a:p>
              <a:r>
                <a:rPr lang="en-US" sz="900" b="1" dirty="0">
                  <a:latin typeface="Arial"/>
                  <a:cs typeface="Arial"/>
                </a:rPr>
                <a:t>Secondary</a:t>
              </a:r>
            </a:p>
          </p:txBody>
        </p:sp>
        <p:pic>
          <p:nvPicPr>
            <p:cNvPr id="11" name="Picture 10">
              <a:extLst>
                <a:ext uri="{FF2B5EF4-FFF2-40B4-BE49-F238E27FC236}">
                  <a16:creationId xmlns:a16="http://schemas.microsoft.com/office/drawing/2014/main" xmlns="" id="{3A8EFA43-C959-0741-9168-22B5754539EB}"/>
                </a:ext>
              </a:extLst>
            </p:cNvPr>
            <p:cNvPicPr>
              <a:picLocks noChangeAspect="1"/>
            </p:cNvPicPr>
            <p:nvPr/>
          </p:nvPicPr>
          <p:blipFill>
            <a:blip r:embed="rId6"/>
            <a:stretch>
              <a:fillRect/>
            </a:stretch>
          </p:blipFill>
          <p:spPr>
            <a:xfrm>
              <a:off x="880519" y="1613685"/>
              <a:ext cx="1750420" cy="1678155"/>
            </a:xfrm>
            <a:prstGeom prst="rect">
              <a:avLst/>
            </a:prstGeom>
          </p:spPr>
        </p:pic>
        <p:pic>
          <p:nvPicPr>
            <p:cNvPr id="12" name="Picture 11">
              <a:extLst>
                <a:ext uri="{FF2B5EF4-FFF2-40B4-BE49-F238E27FC236}">
                  <a16:creationId xmlns:a16="http://schemas.microsoft.com/office/drawing/2014/main" xmlns="" id="{91BB74BC-5EE0-A244-BF45-BE6149808661}"/>
                </a:ext>
              </a:extLst>
            </p:cNvPr>
            <p:cNvPicPr>
              <a:picLocks noChangeAspect="1"/>
            </p:cNvPicPr>
            <p:nvPr/>
          </p:nvPicPr>
          <p:blipFill>
            <a:blip r:embed="rId7"/>
            <a:stretch>
              <a:fillRect/>
            </a:stretch>
          </p:blipFill>
          <p:spPr>
            <a:xfrm>
              <a:off x="902922" y="3314700"/>
              <a:ext cx="1645984" cy="1652541"/>
            </a:xfrm>
            <a:prstGeom prst="rect">
              <a:avLst/>
            </a:prstGeom>
          </p:spPr>
        </p:pic>
        <p:grpSp>
          <p:nvGrpSpPr>
            <p:cNvPr id="13" name="Group 12">
              <a:extLst>
                <a:ext uri="{FF2B5EF4-FFF2-40B4-BE49-F238E27FC236}">
                  <a16:creationId xmlns:a16="http://schemas.microsoft.com/office/drawing/2014/main" xmlns="" id="{D9158E9B-5A71-454A-90A3-00F2D51B33F6}"/>
                </a:ext>
              </a:extLst>
            </p:cNvPr>
            <p:cNvGrpSpPr/>
            <p:nvPr/>
          </p:nvGrpSpPr>
          <p:grpSpPr>
            <a:xfrm>
              <a:off x="324778" y="1462608"/>
              <a:ext cx="392267" cy="1921352"/>
              <a:chOff x="1371498" y="2593789"/>
              <a:chExt cx="745739" cy="3652658"/>
            </a:xfrm>
          </p:grpSpPr>
          <p:pic>
            <p:nvPicPr>
              <p:cNvPr id="14" name="Picture 13" descr="SLS_10003_70t_&amp;_Orion_Update01_PPT.png">
                <a:extLst>
                  <a:ext uri="{FF2B5EF4-FFF2-40B4-BE49-F238E27FC236}">
                    <a16:creationId xmlns:a16="http://schemas.microsoft.com/office/drawing/2014/main" xmlns="" id="{027FF478-6BBB-5E44-BC83-3A2A10A5A587}"/>
                  </a:ext>
                </a:extLst>
              </p:cNvPr>
              <p:cNvPicPr>
                <a:picLocks noChangeAspect="1"/>
              </p:cNvPicPr>
              <p:nvPr/>
            </p:nvPicPr>
            <p:blipFill rotWithShape="1">
              <a:blip r:embed="rId8" cstate="screen">
                <a:duotone>
                  <a:prstClr val="black"/>
                  <a:srgbClr val="7F7F7F">
                    <a:tint val="45000"/>
                    <a:satMod val="400000"/>
                  </a:srgbClr>
                </a:duotone>
                <a:extLst>
                  <a:ext uri="{BEBA8EAE-BF5A-486C-A8C5-ECC9F3942E4B}">
                    <a14:imgProps xmlns:a14="http://schemas.microsoft.com/office/drawing/2010/main">
                      <a14:imgLayer r:embed="rId9">
                        <a14:imgEffect>
                          <a14:saturation sat="33000"/>
                        </a14:imgEffect>
                      </a14:imgLayer>
                    </a14:imgProps>
                  </a:ext>
                  <a:ext uri="{28A0092B-C50C-407E-A947-70E740481C1C}">
                    <a14:useLocalDpi xmlns:a14="http://schemas.microsoft.com/office/drawing/2010/main"/>
                  </a:ext>
                </a:extLst>
              </a:blip>
              <a:srcRect/>
              <a:stretch/>
            </p:blipFill>
            <p:spPr>
              <a:xfrm>
                <a:off x="1371498" y="3221147"/>
                <a:ext cx="745739" cy="444519"/>
              </a:xfrm>
              <a:prstGeom prst="rect">
                <a:avLst/>
              </a:prstGeom>
            </p:spPr>
          </p:pic>
          <p:pic>
            <p:nvPicPr>
              <p:cNvPr id="15" name="Picture 14">
                <a:extLst>
                  <a:ext uri="{FF2B5EF4-FFF2-40B4-BE49-F238E27FC236}">
                    <a16:creationId xmlns:a16="http://schemas.microsoft.com/office/drawing/2014/main" xmlns="" id="{9DD87D07-D6D2-3C42-8D6C-1B3E4330A53B}"/>
                  </a:ext>
                </a:extLst>
              </p:cNvPr>
              <p:cNvPicPr>
                <a:picLocks noChangeAspect="1"/>
              </p:cNvPicPr>
              <p:nvPr/>
            </p:nvPicPr>
            <p:blipFill rotWithShape="1">
              <a:blip r:embed="rId10" cstate="screen">
                <a:extLst>
                  <a:ext uri="{BEBA8EAE-BF5A-486C-A8C5-ECC9F3942E4B}">
                    <a14:imgProps xmlns:a14="http://schemas.microsoft.com/office/drawing/2010/main">
                      <a14:imgLayer r:embed="rId11">
                        <a14:imgEffect>
                          <a14:saturation sat="33000"/>
                        </a14:imgEffect>
                      </a14:imgLayer>
                    </a14:imgProps>
                  </a:ext>
                  <a:ext uri="{28A0092B-C50C-407E-A947-70E740481C1C}">
                    <a14:useLocalDpi xmlns:a14="http://schemas.microsoft.com/office/drawing/2010/main"/>
                  </a:ext>
                </a:extLst>
              </a:blip>
              <a:srcRect t="-4"/>
              <a:stretch/>
            </p:blipFill>
            <p:spPr>
              <a:xfrm>
                <a:off x="1537988" y="2593789"/>
                <a:ext cx="411164" cy="645584"/>
              </a:xfrm>
              <a:prstGeom prst="rect">
                <a:avLst/>
              </a:prstGeom>
            </p:spPr>
          </p:pic>
          <p:pic>
            <p:nvPicPr>
              <p:cNvPr id="16" name="Picture 15" descr="SLS_Block1B_Crew_Pantone159_SRB&amp;Paint_PPT.png">
                <a:extLst>
                  <a:ext uri="{FF2B5EF4-FFF2-40B4-BE49-F238E27FC236}">
                    <a16:creationId xmlns:a16="http://schemas.microsoft.com/office/drawing/2014/main" xmlns="" id="{27E27AB1-90BF-D54C-A1C9-1EA31FECE49B}"/>
                  </a:ext>
                </a:extLst>
              </p:cNvPr>
              <p:cNvPicPr>
                <a:picLocks noChangeAspect="1"/>
              </p:cNvPicPr>
              <p:nvPr/>
            </p:nvPicPr>
            <p:blipFill rotWithShape="1">
              <a:blip r:embed="rId12" cstate="screen">
                <a:extLst>
                  <a:ext uri="{28A0092B-C50C-407E-A947-70E740481C1C}">
                    <a14:useLocalDpi xmlns:a14="http://schemas.microsoft.com/office/drawing/2010/main"/>
                  </a:ext>
                </a:extLst>
              </a:blip>
              <a:srcRect/>
              <a:stretch/>
            </p:blipFill>
            <p:spPr>
              <a:xfrm>
                <a:off x="1385628" y="3662616"/>
                <a:ext cx="712684" cy="2583831"/>
              </a:xfrm>
              <a:prstGeom prst="rect">
                <a:avLst/>
              </a:prstGeom>
            </p:spPr>
          </p:pic>
        </p:grpSp>
        <p:pic>
          <p:nvPicPr>
            <p:cNvPr id="17" name="Picture 16" descr="Delata_HLV">
              <a:extLst>
                <a:ext uri="{FF2B5EF4-FFF2-40B4-BE49-F238E27FC236}">
                  <a16:creationId xmlns:a16="http://schemas.microsoft.com/office/drawing/2014/main" xmlns="" id="{0B46703C-CD34-A64B-9449-78C4BD6FE1C4}"/>
                </a:ext>
              </a:extLst>
            </p:cNvPr>
            <p:cNvPicPr>
              <a:picLocks noChangeArrowheads="1"/>
            </p:cNvPicPr>
            <p:nvPr/>
          </p:nvPicPr>
          <p:blipFill>
            <a:blip r:embed="rId13" cstate="screen">
              <a:extLst>
                <a:ext uri="{28A0092B-C50C-407E-A947-70E740481C1C}">
                  <a14:useLocalDpi xmlns:a14="http://schemas.microsoft.com/office/drawing/2010/main"/>
                </a:ext>
              </a:extLst>
            </a:blip>
            <a:srcRect/>
            <a:stretch>
              <a:fillRect/>
            </a:stretch>
          </p:blipFill>
          <p:spPr bwMode="auto">
            <a:xfrm>
              <a:off x="320997" y="3412719"/>
              <a:ext cx="361200" cy="1544623"/>
            </a:xfrm>
            <a:prstGeom prst="rect">
              <a:avLst/>
            </a:prstGeom>
            <a:noFill/>
            <a:extLst>
              <a:ext uri="{909E8E84-426E-40dd-AFC4-6F175D3DCCD1}">
                <a14:hiddenFill xmlns="" xmlns:a14="http://schemas.microsoft.com/office/drawing/2010/main">
                  <a:solidFill>
                    <a:srgbClr val="FFFFFF"/>
                  </a:solidFill>
                </a14:hiddenFill>
              </a:ext>
            </a:extLst>
          </p:spPr>
        </p:pic>
      </p:grpSp>
      <p:sp>
        <p:nvSpPr>
          <p:cNvPr id="26" name="TextBox 25">
            <a:extLst>
              <a:ext uri="{FF2B5EF4-FFF2-40B4-BE49-F238E27FC236}">
                <a16:creationId xmlns:a16="http://schemas.microsoft.com/office/drawing/2014/main" xmlns="" id="{DFD00240-7217-0443-8555-C6445F70B726}"/>
              </a:ext>
            </a:extLst>
          </p:cNvPr>
          <p:cNvSpPr txBox="1"/>
          <p:nvPr/>
        </p:nvSpPr>
        <p:spPr>
          <a:xfrm rot="16200000">
            <a:off x="2033860" y="3313581"/>
            <a:ext cx="659155" cy="230832"/>
          </a:xfrm>
          <a:prstGeom prst="rect">
            <a:avLst/>
          </a:prstGeom>
          <a:noFill/>
        </p:spPr>
        <p:txBody>
          <a:bodyPr wrap="none" rtlCol="0">
            <a:spAutoFit/>
          </a:bodyPr>
          <a:lstStyle/>
          <a:p>
            <a:r>
              <a:rPr lang="en-US" sz="900" b="1" dirty="0">
                <a:latin typeface="Arial"/>
                <a:cs typeface="Arial"/>
              </a:rPr>
              <a:t>Baseline</a:t>
            </a:r>
          </a:p>
        </p:txBody>
      </p:sp>
      <p:grpSp>
        <p:nvGrpSpPr>
          <p:cNvPr id="46" name="Group 45">
            <a:extLst>
              <a:ext uri="{FF2B5EF4-FFF2-40B4-BE49-F238E27FC236}">
                <a16:creationId xmlns:a16="http://schemas.microsoft.com/office/drawing/2014/main" xmlns="" id="{49F47A6D-E53B-194B-81F9-F9B994F6F61F}"/>
              </a:ext>
            </a:extLst>
          </p:cNvPr>
          <p:cNvGrpSpPr/>
          <p:nvPr/>
        </p:nvGrpSpPr>
        <p:grpSpPr>
          <a:xfrm>
            <a:off x="5827870" y="2140946"/>
            <a:ext cx="4200452" cy="3851852"/>
            <a:chOff x="2620161" y="1724750"/>
            <a:chExt cx="3620843" cy="3320345"/>
          </a:xfrm>
        </p:grpSpPr>
        <p:pic>
          <p:nvPicPr>
            <p:cNvPr id="28" name="Picture 27">
              <a:extLst>
                <a:ext uri="{FF2B5EF4-FFF2-40B4-BE49-F238E27FC236}">
                  <a16:creationId xmlns:a16="http://schemas.microsoft.com/office/drawing/2014/main" xmlns="" id="{912D495D-6F8F-2F4B-AC8D-355ABC6B40C7}"/>
                </a:ext>
              </a:extLst>
            </p:cNvPr>
            <p:cNvPicPr>
              <a:picLocks noChangeAspect="1"/>
            </p:cNvPicPr>
            <p:nvPr/>
          </p:nvPicPr>
          <p:blipFill>
            <a:blip r:embed="rId14" cstate="screen">
              <a:extLst>
                <a:ext uri="{BEBA8EAE-BF5A-486C-A8C5-ECC9F3942E4B}">
                  <a14:imgProps xmlns:a14="http://schemas.microsoft.com/office/drawing/2010/main">
                    <a14:imgLayer>
                      <a14:imgEffect>
                        <a14:sharpenSoften amount="50000"/>
                      </a14:imgEffect>
                      <a14:imgEffect>
                        <a14:brightnessContrast contrast="-40000"/>
                      </a14:imgEffect>
                    </a14:imgLayer>
                  </a14:imgProps>
                </a:ext>
                <a:ext uri="{28A0092B-C50C-407E-A947-70E740481C1C}">
                  <a14:useLocalDpi xmlns:a14="http://schemas.microsoft.com/office/drawing/2010/main"/>
                </a:ext>
              </a:extLst>
            </a:blip>
            <a:stretch>
              <a:fillRect/>
            </a:stretch>
          </p:blipFill>
          <p:spPr>
            <a:xfrm>
              <a:off x="2620161" y="1910983"/>
              <a:ext cx="3383211" cy="3063296"/>
            </a:xfrm>
            <a:prstGeom prst="rect">
              <a:avLst/>
            </a:prstGeom>
          </p:spPr>
        </p:pic>
        <p:sp>
          <p:nvSpPr>
            <p:cNvPr id="29" name="TextBox 28">
              <a:extLst>
                <a:ext uri="{FF2B5EF4-FFF2-40B4-BE49-F238E27FC236}">
                  <a16:creationId xmlns:a16="http://schemas.microsoft.com/office/drawing/2014/main" xmlns="" id="{75A22BDC-D85A-6841-8003-58B15CF9DC8C}"/>
                </a:ext>
              </a:extLst>
            </p:cNvPr>
            <p:cNvSpPr txBox="1"/>
            <p:nvPr/>
          </p:nvSpPr>
          <p:spPr>
            <a:xfrm>
              <a:off x="4917225" y="1724750"/>
              <a:ext cx="715260" cy="300082"/>
            </a:xfrm>
            <a:prstGeom prst="rect">
              <a:avLst/>
            </a:prstGeom>
            <a:noFill/>
          </p:spPr>
          <p:txBody>
            <a:bodyPr wrap="none" rtlCol="0">
              <a:spAutoFit/>
            </a:bodyPr>
            <a:lstStyle/>
            <a:p>
              <a:r>
                <a:rPr lang="en-US" sz="675" dirty="0">
                  <a:latin typeface="Helvetica Neue" panose="02000503000000020004" pitchFamily="2" charset="0"/>
                  <a:ea typeface="Helvetica Neue" panose="02000503000000020004" pitchFamily="2" charset="0"/>
                  <a:cs typeface="Helvetica Neue" panose="02000503000000020004" pitchFamily="2" charset="0"/>
                </a:rPr>
                <a:t>Incoming </a:t>
              </a:r>
            </a:p>
            <a:p>
              <a:r>
                <a:rPr lang="en-US" sz="675" dirty="0">
                  <a:latin typeface="Helvetica Neue" panose="02000503000000020004" pitchFamily="2" charset="0"/>
                  <a:ea typeface="Helvetica Neue" panose="02000503000000020004" pitchFamily="2" charset="0"/>
                  <a:cs typeface="Helvetica Neue" panose="02000503000000020004" pitchFamily="2" charset="0"/>
                </a:rPr>
                <a:t>Interplanetary</a:t>
              </a:r>
            </a:p>
          </p:txBody>
        </p:sp>
        <p:sp>
          <p:nvSpPr>
            <p:cNvPr id="30" name="TextBox 29">
              <a:extLst>
                <a:ext uri="{FF2B5EF4-FFF2-40B4-BE49-F238E27FC236}">
                  <a16:creationId xmlns:a16="http://schemas.microsoft.com/office/drawing/2014/main" xmlns="" id="{CBF08EBC-B6CA-9342-848F-26815D186DC9}"/>
                </a:ext>
              </a:extLst>
            </p:cNvPr>
            <p:cNvSpPr txBox="1"/>
            <p:nvPr/>
          </p:nvSpPr>
          <p:spPr>
            <a:xfrm>
              <a:off x="2971226" y="2131674"/>
              <a:ext cx="285656" cy="184666"/>
            </a:xfrm>
            <a:prstGeom prst="rect">
              <a:avLst/>
            </a:prstGeom>
            <a:noFill/>
          </p:spPr>
          <p:txBody>
            <a:bodyPr wrap="none" rtlCol="0">
              <a:spAutoFit/>
            </a:bodyPr>
            <a:lstStyle/>
            <a:p>
              <a:r>
                <a:rPr lang="en-US" sz="600" dirty="0">
                  <a:latin typeface="Helvetica Neue" panose="02000503000000020004" pitchFamily="2" charset="0"/>
                  <a:ea typeface="Helvetica Neue" panose="02000503000000020004" pitchFamily="2" charset="0"/>
                  <a:cs typeface="Helvetica Neue" panose="02000503000000020004" pitchFamily="2" charset="0"/>
                </a:rPr>
                <a:t>G0</a:t>
              </a:r>
            </a:p>
          </p:txBody>
        </p:sp>
        <p:sp>
          <p:nvSpPr>
            <p:cNvPr id="31" name="TextBox 30">
              <a:extLst>
                <a:ext uri="{FF2B5EF4-FFF2-40B4-BE49-F238E27FC236}">
                  <a16:creationId xmlns:a16="http://schemas.microsoft.com/office/drawing/2014/main" xmlns="" id="{2A5D8680-8EAF-784B-AB33-1DCC5463D2D9}"/>
                </a:ext>
              </a:extLst>
            </p:cNvPr>
            <p:cNvSpPr txBox="1"/>
            <p:nvPr/>
          </p:nvSpPr>
          <p:spPr>
            <a:xfrm>
              <a:off x="3443335" y="2194217"/>
              <a:ext cx="274434" cy="184666"/>
            </a:xfrm>
            <a:prstGeom prst="rect">
              <a:avLst/>
            </a:prstGeom>
            <a:noFill/>
          </p:spPr>
          <p:txBody>
            <a:bodyPr wrap="none" rtlCol="0">
              <a:spAutoFit/>
            </a:bodyPr>
            <a:lstStyle/>
            <a:p>
              <a:r>
                <a:rPr lang="en-US" sz="600" dirty="0">
                  <a:latin typeface="Helvetica Neue" panose="02000503000000020004" pitchFamily="2" charset="0"/>
                  <a:ea typeface="Helvetica Neue" panose="02000503000000020004" pitchFamily="2" charset="0"/>
                  <a:cs typeface="Helvetica Neue" panose="02000503000000020004" pitchFamily="2" charset="0"/>
                </a:rPr>
                <a:t>E1</a:t>
              </a:r>
            </a:p>
          </p:txBody>
        </p:sp>
        <p:sp>
          <p:nvSpPr>
            <p:cNvPr id="32" name="TextBox 31">
              <a:extLst>
                <a:ext uri="{FF2B5EF4-FFF2-40B4-BE49-F238E27FC236}">
                  <a16:creationId xmlns:a16="http://schemas.microsoft.com/office/drawing/2014/main" xmlns="" id="{F2A3A6BE-C694-B742-8AFE-B9EADA757837}"/>
                </a:ext>
              </a:extLst>
            </p:cNvPr>
            <p:cNvSpPr txBox="1"/>
            <p:nvPr/>
          </p:nvSpPr>
          <p:spPr>
            <a:xfrm>
              <a:off x="2841532" y="2197828"/>
              <a:ext cx="301686" cy="184666"/>
            </a:xfrm>
            <a:prstGeom prst="rect">
              <a:avLst/>
            </a:prstGeom>
            <a:noFill/>
          </p:spPr>
          <p:txBody>
            <a:bodyPr wrap="none" rtlCol="0">
              <a:spAutoFit/>
            </a:bodyPr>
            <a:lstStyle/>
            <a:p>
              <a:r>
                <a:rPr lang="en-US" sz="600" dirty="0">
                  <a:solidFill>
                    <a:srgbClr val="FF0000"/>
                  </a:solidFill>
                  <a:latin typeface="Helvetica Neue" panose="02000503000000020004" pitchFamily="2" charset="0"/>
                  <a:ea typeface="Helvetica Neue" panose="02000503000000020004" pitchFamily="2" charset="0"/>
                  <a:cs typeface="Helvetica Neue" panose="02000503000000020004" pitchFamily="2" charset="0"/>
                </a:rPr>
                <a:t>JOI</a:t>
              </a:r>
            </a:p>
          </p:txBody>
        </p:sp>
        <p:sp>
          <p:nvSpPr>
            <p:cNvPr id="33" name="TextBox 32">
              <a:extLst>
                <a:ext uri="{FF2B5EF4-FFF2-40B4-BE49-F238E27FC236}">
                  <a16:creationId xmlns:a16="http://schemas.microsoft.com/office/drawing/2014/main" xmlns="" id="{886FADB9-C33D-154E-BDE4-E1937260C4D6}"/>
                </a:ext>
              </a:extLst>
            </p:cNvPr>
            <p:cNvSpPr txBox="1"/>
            <p:nvPr/>
          </p:nvSpPr>
          <p:spPr>
            <a:xfrm rot="18008524" flipH="1">
              <a:off x="2974473" y="2220028"/>
              <a:ext cx="74276" cy="230832"/>
            </a:xfrm>
            <a:prstGeom prst="rect">
              <a:avLst/>
            </a:prstGeom>
            <a:noFill/>
          </p:spPr>
          <p:txBody>
            <a:bodyPr wrap="square" lIns="0" tIns="0" rIns="0" bIns="0" rtlCol="0">
              <a:spAutoFit/>
            </a:bodyPr>
            <a:lstStyle/>
            <a:p>
              <a:r>
                <a:rPr lang="en-US" sz="1500" dirty="0">
                  <a:solidFill>
                    <a:srgbClr val="FF0000"/>
                  </a:solidFill>
                </a:rPr>
                <a:t>-</a:t>
              </a:r>
            </a:p>
          </p:txBody>
        </p:sp>
        <p:cxnSp>
          <p:nvCxnSpPr>
            <p:cNvPr id="34" name="Straight Arrow Connector 33">
              <a:extLst>
                <a:ext uri="{FF2B5EF4-FFF2-40B4-BE49-F238E27FC236}">
                  <a16:creationId xmlns:a16="http://schemas.microsoft.com/office/drawing/2014/main" xmlns="" id="{21EA2564-2558-2343-ABC7-4E538F668685}"/>
                </a:ext>
              </a:extLst>
            </p:cNvPr>
            <p:cNvCxnSpPr/>
            <p:nvPr/>
          </p:nvCxnSpPr>
          <p:spPr>
            <a:xfrm flipH="1">
              <a:off x="3223638" y="2286048"/>
              <a:ext cx="268065" cy="72079"/>
            </a:xfrm>
            <a:prstGeom prst="straightConnector1">
              <a:avLst/>
            </a:prstGeom>
            <a:ln w="12700">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35" name="TextBox 34">
              <a:extLst>
                <a:ext uri="{FF2B5EF4-FFF2-40B4-BE49-F238E27FC236}">
                  <a16:creationId xmlns:a16="http://schemas.microsoft.com/office/drawing/2014/main" xmlns="" id="{4A2FB747-A0C2-AE46-AAB7-5D7FC6887031}"/>
                </a:ext>
              </a:extLst>
            </p:cNvPr>
            <p:cNvSpPr txBox="1"/>
            <p:nvPr/>
          </p:nvSpPr>
          <p:spPr>
            <a:xfrm>
              <a:off x="3083318" y="2105801"/>
              <a:ext cx="52900" cy="230832"/>
            </a:xfrm>
            <a:prstGeom prst="rect">
              <a:avLst/>
            </a:prstGeom>
            <a:noFill/>
          </p:spPr>
          <p:txBody>
            <a:bodyPr wrap="none" lIns="0" tIns="0" rIns="0" bIns="0" rtlCol="0">
              <a:spAutoFit/>
            </a:bodyPr>
            <a:lstStyle/>
            <a:p>
              <a:r>
                <a:rPr lang="en-US" sz="1500" dirty="0"/>
                <a:t>.</a:t>
              </a:r>
            </a:p>
          </p:txBody>
        </p:sp>
        <p:sp>
          <p:nvSpPr>
            <p:cNvPr id="36" name="TextBox 35">
              <a:extLst>
                <a:ext uri="{FF2B5EF4-FFF2-40B4-BE49-F238E27FC236}">
                  <a16:creationId xmlns:a16="http://schemas.microsoft.com/office/drawing/2014/main" xmlns="" id="{924F0EF2-068E-884F-8964-FA532031C300}"/>
                </a:ext>
              </a:extLst>
            </p:cNvPr>
            <p:cNvSpPr txBox="1"/>
            <p:nvPr/>
          </p:nvSpPr>
          <p:spPr>
            <a:xfrm>
              <a:off x="3165373" y="2188508"/>
              <a:ext cx="52900" cy="230832"/>
            </a:xfrm>
            <a:prstGeom prst="rect">
              <a:avLst/>
            </a:prstGeom>
            <a:noFill/>
          </p:spPr>
          <p:txBody>
            <a:bodyPr wrap="none" lIns="0" tIns="0" rIns="0" bIns="0" rtlCol="0">
              <a:spAutoFit/>
            </a:bodyPr>
            <a:lstStyle/>
            <a:p>
              <a:r>
                <a:rPr lang="en-US" sz="1500" dirty="0"/>
                <a:t>.</a:t>
              </a:r>
            </a:p>
          </p:txBody>
        </p:sp>
        <p:sp>
          <p:nvSpPr>
            <p:cNvPr id="37" name="TextBox 36">
              <a:extLst>
                <a:ext uri="{FF2B5EF4-FFF2-40B4-BE49-F238E27FC236}">
                  <a16:creationId xmlns:a16="http://schemas.microsoft.com/office/drawing/2014/main" xmlns="" id="{BC38D33A-B534-B743-AB23-46B0C5DFA590}"/>
                </a:ext>
              </a:extLst>
            </p:cNvPr>
            <p:cNvSpPr txBox="1"/>
            <p:nvPr/>
          </p:nvSpPr>
          <p:spPr>
            <a:xfrm>
              <a:off x="4789385" y="4679556"/>
              <a:ext cx="625492" cy="276999"/>
            </a:xfrm>
            <a:prstGeom prst="rect">
              <a:avLst/>
            </a:prstGeom>
            <a:noFill/>
          </p:spPr>
          <p:txBody>
            <a:bodyPr wrap="none" rtlCol="0">
              <a:spAutoFit/>
            </a:bodyPr>
            <a:lstStyle/>
            <a:p>
              <a:pPr algn="ctr"/>
              <a:r>
                <a:rPr lang="en-US" sz="600" dirty="0">
                  <a:latin typeface="Helvetica Neue" panose="02000503000000020004" pitchFamily="2" charset="0"/>
                  <a:ea typeface="Helvetica Neue" panose="02000503000000020004" pitchFamily="2" charset="0"/>
                  <a:cs typeface="Helvetica Neue" panose="02000503000000020004" pitchFamily="2" charset="0"/>
                </a:rPr>
                <a:t>202-day </a:t>
              </a:r>
            </a:p>
            <a:p>
              <a:pPr algn="ctr"/>
              <a:r>
                <a:rPr lang="en-US" sz="600" dirty="0">
                  <a:latin typeface="Helvetica Neue" panose="02000503000000020004" pitchFamily="2" charset="0"/>
                  <a:ea typeface="Helvetica Neue" panose="02000503000000020004" pitchFamily="2" charset="0"/>
                  <a:cs typeface="Helvetica Neue" panose="02000503000000020004" pitchFamily="2" charset="0"/>
                </a:rPr>
                <a:t>capture orbit</a:t>
              </a:r>
            </a:p>
          </p:txBody>
        </p:sp>
        <p:sp>
          <p:nvSpPr>
            <p:cNvPr id="38" name="TextBox 37">
              <a:extLst>
                <a:ext uri="{FF2B5EF4-FFF2-40B4-BE49-F238E27FC236}">
                  <a16:creationId xmlns:a16="http://schemas.microsoft.com/office/drawing/2014/main" xmlns="" id="{FA817EDF-B70C-7747-83D0-F6264ECA62DA}"/>
                </a:ext>
              </a:extLst>
            </p:cNvPr>
            <p:cNvSpPr txBox="1"/>
            <p:nvPr/>
          </p:nvSpPr>
          <p:spPr>
            <a:xfrm>
              <a:off x="5911664" y="4731013"/>
              <a:ext cx="52900" cy="230832"/>
            </a:xfrm>
            <a:prstGeom prst="rect">
              <a:avLst/>
            </a:prstGeom>
            <a:noFill/>
          </p:spPr>
          <p:txBody>
            <a:bodyPr wrap="none" lIns="0" tIns="0" rIns="0" bIns="0" rtlCol="0">
              <a:spAutoFit/>
            </a:bodyPr>
            <a:lstStyle/>
            <a:p>
              <a:r>
                <a:rPr lang="en-US" sz="1500" dirty="0">
                  <a:solidFill>
                    <a:srgbClr val="FF0000"/>
                  </a:solidFill>
                </a:rPr>
                <a:t>.</a:t>
              </a:r>
            </a:p>
          </p:txBody>
        </p:sp>
        <p:sp>
          <p:nvSpPr>
            <p:cNvPr id="39" name="TextBox 38">
              <a:extLst>
                <a:ext uri="{FF2B5EF4-FFF2-40B4-BE49-F238E27FC236}">
                  <a16:creationId xmlns:a16="http://schemas.microsoft.com/office/drawing/2014/main" xmlns="" id="{05CBAAB6-555D-F843-A107-278D4DFF2C65}"/>
                </a:ext>
              </a:extLst>
            </p:cNvPr>
            <p:cNvSpPr txBox="1"/>
            <p:nvPr/>
          </p:nvSpPr>
          <p:spPr>
            <a:xfrm>
              <a:off x="5886420" y="4860429"/>
              <a:ext cx="354584" cy="184666"/>
            </a:xfrm>
            <a:prstGeom prst="rect">
              <a:avLst/>
            </a:prstGeom>
            <a:noFill/>
          </p:spPr>
          <p:txBody>
            <a:bodyPr wrap="none" rtlCol="0">
              <a:spAutoFit/>
            </a:bodyPr>
            <a:lstStyle/>
            <a:p>
              <a:r>
                <a:rPr lang="en-US" sz="600" dirty="0">
                  <a:solidFill>
                    <a:srgbClr val="FF0000"/>
                  </a:solidFill>
                  <a:latin typeface="Helvetica Neue" panose="02000503000000020004" pitchFamily="2" charset="0"/>
                  <a:ea typeface="Helvetica Neue" panose="02000503000000020004" pitchFamily="2" charset="0"/>
                  <a:cs typeface="Helvetica Neue" panose="02000503000000020004" pitchFamily="2" charset="0"/>
                </a:rPr>
                <a:t>PRM</a:t>
              </a:r>
            </a:p>
          </p:txBody>
        </p:sp>
        <p:sp>
          <p:nvSpPr>
            <p:cNvPr id="40" name="TextBox 39">
              <a:extLst>
                <a:ext uri="{FF2B5EF4-FFF2-40B4-BE49-F238E27FC236}">
                  <a16:creationId xmlns:a16="http://schemas.microsoft.com/office/drawing/2014/main" xmlns="" id="{E56F8C5C-2701-6D42-8201-C9E4661163BC}"/>
                </a:ext>
              </a:extLst>
            </p:cNvPr>
            <p:cNvSpPr txBox="1"/>
            <p:nvPr/>
          </p:nvSpPr>
          <p:spPr>
            <a:xfrm>
              <a:off x="2762630" y="2300073"/>
              <a:ext cx="285656" cy="184666"/>
            </a:xfrm>
            <a:prstGeom prst="rect">
              <a:avLst/>
            </a:prstGeom>
            <a:noFill/>
          </p:spPr>
          <p:txBody>
            <a:bodyPr wrap="none" rtlCol="0">
              <a:spAutoFit/>
            </a:bodyPr>
            <a:lstStyle/>
            <a:p>
              <a:r>
                <a:rPr lang="en-US" sz="600" dirty="0">
                  <a:latin typeface="Helvetica Neue" panose="02000503000000020004" pitchFamily="2" charset="0"/>
                  <a:ea typeface="Helvetica Neue" panose="02000503000000020004" pitchFamily="2" charset="0"/>
                  <a:cs typeface="Helvetica Neue" panose="02000503000000020004" pitchFamily="2" charset="0"/>
                </a:rPr>
                <a:t>G1</a:t>
              </a:r>
            </a:p>
          </p:txBody>
        </p:sp>
        <p:sp>
          <p:nvSpPr>
            <p:cNvPr id="41" name="TextBox 40">
              <a:extLst>
                <a:ext uri="{FF2B5EF4-FFF2-40B4-BE49-F238E27FC236}">
                  <a16:creationId xmlns:a16="http://schemas.microsoft.com/office/drawing/2014/main" xmlns="" id="{25A28225-0E5E-4F4F-9C27-329064E739A7}"/>
                </a:ext>
              </a:extLst>
            </p:cNvPr>
            <p:cNvSpPr txBox="1"/>
            <p:nvPr/>
          </p:nvSpPr>
          <p:spPr>
            <a:xfrm>
              <a:off x="2946360" y="2201840"/>
              <a:ext cx="52900" cy="230832"/>
            </a:xfrm>
            <a:prstGeom prst="rect">
              <a:avLst/>
            </a:prstGeom>
            <a:noFill/>
          </p:spPr>
          <p:txBody>
            <a:bodyPr wrap="none" lIns="0" tIns="0" rIns="0" bIns="0" rtlCol="0">
              <a:spAutoFit/>
            </a:bodyPr>
            <a:lstStyle/>
            <a:p>
              <a:r>
                <a:rPr lang="en-US" sz="1500" dirty="0"/>
                <a:t>.</a:t>
              </a:r>
            </a:p>
          </p:txBody>
        </p:sp>
        <p:sp>
          <p:nvSpPr>
            <p:cNvPr id="42" name="TextBox 41">
              <a:extLst>
                <a:ext uri="{FF2B5EF4-FFF2-40B4-BE49-F238E27FC236}">
                  <a16:creationId xmlns:a16="http://schemas.microsoft.com/office/drawing/2014/main" xmlns="" id="{84093080-199E-D644-AE4D-D93C4BF1295F}"/>
                </a:ext>
              </a:extLst>
            </p:cNvPr>
            <p:cNvSpPr txBox="1"/>
            <p:nvPr/>
          </p:nvSpPr>
          <p:spPr>
            <a:xfrm>
              <a:off x="3656001" y="4066063"/>
              <a:ext cx="335349" cy="184666"/>
            </a:xfrm>
            <a:prstGeom prst="rect">
              <a:avLst/>
            </a:prstGeom>
            <a:noFill/>
          </p:spPr>
          <p:txBody>
            <a:bodyPr wrap="none" rtlCol="0">
              <a:spAutoFit/>
            </a:bodyPr>
            <a:lstStyle/>
            <a:p>
              <a:pPr algn="ctr"/>
              <a:r>
                <a:rPr lang="en-US" sz="600" dirty="0">
                  <a:latin typeface="Helvetica Neue" panose="02000503000000020004" pitchFamily="2" charset="0"/>
                  <a:ea typeface="Helvetica Neue" panose="02000503000000020004" pitchFamily="2" charset="0"/>
                  <a:cs typeface="Helvetica Neue" panose="02000503000000020004" pitchFamily="2" charset="0"/>
                </a:rPr>
                <a:t>32:3</a:t>
              </a:r>
            </a:p>
          </p:txBody>
        </p:sp>
        <p:sp>
          <p:nvSpPr>
            <p:cNvPr id="43" name="TextBox 42">
              <a:extLst>
                <a:ext uri="{FF2B5EF4-FFF2-40B4-BE49-F238E27FC236}">
                  <a16:creationId xmlns:a16="http://schemas.microsoft.com/office/drawing/2014/main" xmlns="" id="{9B99717B-24DE-544F-921A-8703A4F742C2}"/>
                </a:ext>
              </a:extLst>
            </p:cNvPr>
            <p:cNvSpPr txBox="1"/>
            <p:nvPr/>
          </p:nvSpPr>
          <p:spPr>
            <a:xfrm>
              <a:off x="3107317" y="3391105"/>
              <a:ext cx="336018" cy="159184"/>
            </a:xfrm>
            <a:prstGeom prst="rect">
              <a:avLst/>
            </a:prstGeom>
            <a:noFill/>
          </p:spPr>
          <p:txBody>
            <a:bodyPr wrap="square" rtlCol="0">
              <a:spAutoFit/>
            </a:bodyPr>
            <a:lstStyle/>
            <a:p>
              <a:pPr algn="ctr"/>
              <a:r>
                <a:rPr lang="en-US" sz="600" dirty="0">
                  <a:latin typeface="Helvetica Neue" panose="02000503000000020004" pitchFamily="2" charset="0"/>
                  <a:ea typeface="Helvetica Neue" panose="02000503000000020004" pitchFamily="2" charset="0"/>
                  <a:cs typeface="Helvetica Neue" panose="02000503000000020004" pitchFamily="2" charset="0"/>
                </a:rPr>
                <a:t>5:1</a:t>
              </a:r>
            </a:p>
          </p:txBody>
        </p:sp>
        <p:sp>
          <p:nvSpPr>
            <p:cNvPr id="44" name="TextBox 43">
              <a:extLst>
                <a:ext uri="{FF2B5EF4-FFF2-40B4-BE49-F238E27FC236}">
                  <a16:creationId xmlns:a16="http://schemas.microsoft.com/office/drawing/2014/main" xmlns="" id="{7A10BEF2-34D5-AA4C-9E1C-02C938D16236}"/>
                </a:ext>
              </a:extLst>
            </p:cNvPr>
            <p:cNvSpPr txBox="1"/>
            <p:nvPr/>
          </p:nvSpPr>
          <p:spPr>
            <a:xfrm>
              <a:off x="2974231" y="3054228"/>
              <a:ext cx="263562" cy="159184"/>
            </a:xfrm>
            <a:prstGeom prst="rect">
              <a:avLst/>
            </a:prstGeom>
            <a:noFill/>
          </p:spPr>
          <p:txBody>
            <a:bodyPr wrap="square" rtlCol="0">
              <a:spAutoFit/>
            </a:bodyPr>
            <a:lstStyle/>
            <a:p>
              <a:pPr algn="ctr"/>
              <a:r>
                <a:rPr lang="en-US" sz="600" dirty="0">
                  <a:latin typeface="Helvetica Neue" panose="02000503000000020004" pitchFamily="2" charset="0"/>
                  <a:ea typeface="Helvetica Neue" panose="02000503000000020004" pitchFamily="2" charset="0"/>
                  <a:cs typeface="Helvetica Neue" panose="02000503000000020004" pitchFamily="2" charset="0"/>
                </a:rPr>
                <a:t>3:1</a:t>
              </a:r>
            </a:p>
          </p:txBody>
        </p:sp>
        <p:sp>
          <p:nvSpPr>
            <p:cNvPr id="45" name="TextBox 44">
              <a:extLst>
                <a:ext uri="{FF2B5EF4-FFF2-40B4-BE49-F238E27FC236}">
                  <a16:creationId xmlns:a16="http://schemas.microsoft.com/office/drawing/2014/main" xmlns="" id="{5B1F15C1-4CAA-7347-AC01-469A1C544D42}"/>
                </a:ext>
              </a:extLst>
            </p:cNvPr>
            <p:cNvSpPr txBox="1"/>
            <p:nvPr/>
          </p:nvSpPr>
          <p:spPr>
            <a:xfrm>
              <a:off x="2832222" y="2861957"/>
              <a:ext cx="376624" cy="253916"/>
            </a:xfrm>
            <a:prstGeom prst="rect">
              <a:avLst/>
            </a:prstGeom>
            <a:noFill/>
          </p:spPr>
          <p:txBody>
            <a:bodyPr wrap="square" rtlCol="0">
              <a:spAutoFit/>
            </a:bodyPr>
            <a:lstStyle/>
            <a:p>
              <a:pPr algn="ctr"/>
              <a:r>
                <a:rPr lang="en-US" sz="525" dirty="0">
                  <a:latin typeface="Helvetica Neue" panose="02000503000000020004" pitchFamily="2" charset="0"/>
                  <a:ea typeface="Helvetica Neue" panose="02000503000000020004" pitchFamily="2" charset="0"/>
                  <a:cs typeface="Helvetica Neue" panose="02000503000000020004" pitchFamily="2" charset="0"/>
                </a:rPr>
                <a:t>1.8:0.8</a:t>
              </a:r>
            </a:p>
          </p:txBody>
        </p:sp>
      </p:grpSp>
    </p:spTree>
    <p:extLst>
      <p:ext uri="{BB962C8B-B14F-4D97-AF65-F5344CB8AC3E}">
        <p14:creationId xmlns:p14="http://schemas.microsoft.com/office/powerpoint/2010/main" val="27160068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77690" y="3429860"/>
            <a:ext cx="5613767" cy="3428140"/>
          </a:xfrm>
          <a:prstGeom prst="rect">
            <a:avLst/>
          </a:prstGeom>
        </p:spPr>
      </p:pic>
      <p:pic>
        <p:nvPicPr>
          <p:cNvPr id="16" name="Picture 15" descr="https://www.nasa.gov/sites/default/files/thumbnails/image/em1_4engines3.jpg"/>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l="174" t="-56" r="877" b="1"/>
          <a:stretch/>
        </p:blipFill>
        <p:spPr bwMode="auto">
          <a:xfrm>
            <a:off x="2008095" y="1201615"/>
            <a:ext cx="4578740" cy="2605538"/>
          </a:xfrm>
          <a:prstGeom prst="rect">
            <a:avLst/>
          </a:prstGeom>
          <a:ln w="28575">
            <a:noFill/>
          </a:ln>
          <a:effectLst/>
          <a:extLst>
            <a:ext uri="{909E8E84-426E-40DD-AFC4-6F175D3DCCD1}">
              <a14:hiddenFill xmlns:a14="http://schemas.microsoft.com/office/drawing/2010/main">
                <a:solidFill>
                  <a:srgbClr val="FFFFFF"/>
                </a:solidFill>
              </a14:hiddenFill>
            </a:ext>
          </a:extLst>
        </p:spPr>
      </p:pic>
      <p:pic>
        <p:nvPicPr>
          <p:cNvPr id="9" name="Picture 8"/>
          <p:cNvPicPr>
            <a:picLocks noChangeAspect="1"/>
          </p:cNvPicPr>
          <p:nvPr/>
        </p:nvPicPr>
        <p:blipFill rotWithShape="1">
          <a:blip r:embed="rId5" cstate="print">
            <a:extLst>
              <a:ext uri="{28A0092B-C50C-407E-A947-70E740481C1C}">
                <a14:useLocalDpi xmlns:a14="http://schemas.microsoft.com/office/drawing/2010/main" val="0"/>
              </a:ext>
            </a:extLst>
          </a:blip>
          <a:srcRect t="30125" b="19"/>
          <a:stretch/>
        </p:blipFill>
        <p:spPr>
          <a:xfrm>
            <a:off x="6593573" y="1200192"/>
            <a:ext cx="5597884" cy="2606961"/>
          </a:xfrm>
          <a:prstGeom prst="rect">
            <a:avLst/>
          </a:prstGeom>
        </p:spPr>
      </p:pic>
      <p:pic>
        <p:nvPicPr>
          <p:cNvPr id="5" name="Picture 4"/>
          <p:cNvPicPr>
            <a:picLocks noChangeAspect="1"/>
          </p:cNvPicPr>
          <p:nvPr/>
        </p:nvPicPr>
        <p:blipFill rotWithShape="1">
          <a:blip r:embed="rId6" cstate="print">
            <a:extLst>
              <a:ext uri="{28A0092B-C50C-407E-A947-70E740481C1C}">
                <a14:useLocalDpi xmlns:a14="http://schemas.microsoft.com/office/drawing/2010/main" val="0"/>
              </a:ext>
            </a:extLst>
          </a:blip>
          <a:srcRect b="11028"/>
          <a:stretch/>
        </p:blipFill>
        <p:spPr>
          <a:xfrm>
            <a:off x="2006742" y="3807153"/>
            <a:ext cx="4572000" cy="3050847"/>
          </a:xfrm>
          <a:prstGeom prst="rect">
            <a:avLst/>
          </a:prstGeom>
        </p:spPr>
      </p:pic>
      <p:sp>
        <p:nvSpPr>
          <p:cNvPr id="20" name="Title 3"/>
          <p:cNvSpPr>
            <a:spLocks noGrp="1"/>
          </p:cNvSpPr>
          <p:nvPr>
            <p:ph type="title"/>
          </p:nvPr>
        </p:nvSpPr>
        <p:spPr/>
        <p:txBody>
          <a:bodyPr/>
          <a:lstStyle/>
          <a:p>
            <a:r>
              <a:rPr lang="en-US" sz="2800" dirty="0"/>
              <a:t>PROGRESS TOWARD EXPLORATION MISSION-1</a:t>
            </a:r>
          </a:p>
        </p:txBody>
      </p:sp>
      <p:sp>
        <p:nvSpPr>
          <p:cNvPr id="3" name="Slide Number Placeholder 2">
            <a:extLst>
              <a:ext uri="{FF2B5EF4-FFF2-40B4-BE49-F238E27FC236}">
                <a16:creationId xmlns:a16="http://schemas.microsoft.com/office/drawing/2014/main" xmlns="" id="{3F518937-CD80-9C43-B57C-948348503895}"/>
              </a:ext>
            </a:extLst>
          </p:cNvPr>
          <p:cNvSpPr>
            <a:spLocks noGrp="1"/>
          </p:cNvSpPr>
          <p:nvPr>
            <p:ph type="sldNum" sz="quarter" idx="4"/>
          </p:nvPr>
        </p:nvSpPr>
        <p:spPr/>
        <p:txBody>
          <a:bodyPr/>
          <a:lstStyle/>
          <a:p>
            <a:r>
              <a:rPr lang="en-US"/>
              <a:t>0550</a:t>
            </a:r>
            <a:endParaRPr lang="en-US" dirty="0"/>
          </a:p>
        </p:txBody>
      </p:sp>
      <p:cxnSp>
        <p:nvCxnSpPr>
          <p:cNvPr id="83" name="Straight Connector 82">
            <a:extLst>
              <a:ext uri="{FF2B5EF4-FFF2-40B4-BE49-F238E27FC236}">
                <a16:creationId xmlns:a16="http://schemas.microsoft.com/office/drawing/2014/main" xmlns="" id="{8531D7DF-F764-3548-A3DB-D18D807F8DFB}"/>
              </a:ext>
            </a:extLst>
          </p:cNvPr>
          <p:cNvCxnSpPr/>
          <p:nvPr/>
        </p:nvCxnSpPr>
        <p:spPr>
          <a:xfrm>
            <a:off x="6579164" y="1201615"/>
            <a:ext cx="0" cy="5656385"/>
          </a:xfrm>
          <a:prstGeom prst="line">
            <a:avLst/>
          </a:prstGeom>
          <a:ln w="28575">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87" name="Straight Connector 86">
            <a:extLst>
              <a:ext uri="{FF2B5EF4-FFF2-40B4-BE49-F238E27FC236}">
                <a16:creationId xmlns:a16="http://schemas.microsoft.com/office/drawing/2014/main" xmlns="" id="{2E24C14C-AC94-0841-9137-BF194F224959}"/>
              </a:ext>
            </a:extLst>
          </p:cNvPr>
          <p:cNvCxnSpPr>
            <a:cxnSpLocks/>
          </p:cNvCxnSpPr>
          <p:nvPr/>
        </p:nvCxnSpPr>
        <p:spPr>
          <a:xfrm>
            <a:off x="2008094" y="3808576"/>
            <a:ext cx="10191933" cy="0"/>
          </a:xfrm>
          <a:prstGeom prst="line">
            <a:avLst/>
          </a:prstGeom>
          <a:ln w="28575">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21" name="Picture 2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305022" y="2869250"/>
            <a:ext cx="2544252" cy="1875806"/>
          </a:xfrm>
          <a:prstGeom prst="rect">
            <a:avLst/>
          </a:prstGeom>
          <a:noFill/>
          <a:ln w="28575">
            <a:solidFill>
              <a:schemeClr val="bg1"/>
            </a:solidFill>
          </a:ln>
        </p:spPr>
      </p:pic>
      <p:pic>
        <p:nvPicPr>
          <p:cNvPr id="12" name="Picture 11">
            <a:extLst>
              <a:ext uri="{FF2B5EF4-FFF2-40B4-BE49-F238E27FC236}">
                <a16:creationId xmlns:a16="http://schemas.microsoft.com/office/drawing/2014/main" xmlns="" id="{1FA0E5AC-6526-734E-92D9-5E852C00CA18}"/>
              </a:ext>
            </a:extLst>
          </p:cNvPr>
          <p:cNvPicPr>
            <a:picLocks noChangeAspect="1"/>
          </p:cNvPicPr>
          <p:nvPr/>
        </p:nvPicPr>
        <p:blipFill>
          <a:blip r:embed="rId8"/>
          <a:stretch>
            <a:fillRect/>
          </a:stretch>
        </p:blipFill>
        <p:spPr>
          <a:xfrm>
            <a:off x="0" y="0"/>
            <a:ext cx="1981979" cy="6858000"/>
          </a:xfrm>
          <a:prstGeom prst="rect">
            <a:avLst/>
          </a:prstGeom>
        </p:spPr>
      </p:pic>
    </p:spTree>
    <p:extLst>
      <p:ext uri="{BB962C8B-B14F-4D97-AF65-F5344CB8AC3E}">
        <p14:creationId xmlns:p14="http://schemas.microsoft.com/office/powerpoint/2010/main" val="6559691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b="8274"/>
          <a:stretch/>
        </p:blipFill>
        <p:spPr>
          <a:xfrm>
            <a:off x="2641967" y="3778449"/>
            <a:ext cx="5056272" cy="3079542"/>
          </a:xfrm>
          <a:prstGeom prst="rect">
            <a:avLst/>
          </a:prstGeom>
          <a:ln>
            <a:noFill/>
          </a:ln>
          <a:effectLst/>
        </p:spPr>
      </p:pic>
      <p:pic>
        <p:nvPicPr>
          <p:cNvPr id="5" name="Picture 4"/>
          <p:cNvPicPr>
            <a:picLocks noChangeAspect="1"/>
          </p:cNvPicPr>
          <p:nvPr/>
        </p:nvPicPr>
        <p:blipFill rotWithShape="1">
          <a:blip r:embed="rId4" cstate="print">
            <a:extLst>
              <a:ext uri="{28A0092B-C50C-407E-A947-70E740481C1C}">
                <a14:useLocalDpi xmlns:a14="http://schemas.microsoft.com/office/drawing/2010/main" val="0"/>
              </a:ext>
            </a:extLst>
          </a:blip>
          <a:srcRect t="25643"/>
          <a:stretch/>
        </p:blipFill>
        <p:spPr>
          <a:xfrm>
            <a:off x="2619578" y="1200645"/>
            <a:ext cx="5074040" cy="2518887"/>
          </a:xfrm>
          <a:prstGeom prst="rect">
            <a:avLst/>
          </a:prstGeom>
          <a:ln>
            <a:noFill/>
          </a:ln>
          <a:effectLst/>
        </p:spPr>
      </p:pic>
      <p:sp>
        <p:nvSpPr>
          <p:cNvPr id="2" name="Title 1"/>
          <p:cNvSpPr>
            <a:spLocks noGrp="1"/>
          </p:cNvSpPr>
          <p:nvPr>
            <p:ph type="title"/>
          </p:nvPr>
        </p:nvSpPr>
        <p:spPr/>
        <p:txBody>
          <a:bodyPr/>
          <a:lstStyle/>
          <a:p>
            <a:r>
              <a:rPr lang="en-US" dirty="0"/>
              <a:t>CORE STAGE</a:t>
            </a:r>
          </a:p>
        </p:txBody>
      </p:sp>
      <p:pic>
        <p:nvPicPr>
          <p:cNvPr id="3" name="Picture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6683" y="0"/>
            <a:ext cx="1985128" cy="6857992"/>
          </a:xfrm>
          <a:prstGeom prst="rect">
            <a:avLst/>
          </a:prstGeom>
        </p:spPr>
      </p:pic>
      <p:cxnSp>
        <p:nvCxnSpPr>
          <p:cNvPr id="20" name="Straight Connector 19">
            <a:extLst>
              <a:ext uri="{FF2B5EF4-FFF2-40B4-BE49-F238E27FC236}">
                <a16:creationId xmlns:a16="http://schemas.microsoft.com/office/drawing/2014/main" xmlns="" id="{7AA14599-46D5-074C-B80D-A5D25FACC9B5}"/>
              </a:ext>
            </a:extLst>
          </p:cNvPr>
          <p:cNvCxnSpPr>
            <a:cxnSpLocks/>
          </p:cNvCxnSpPr>
          <p:nvPr/>
        </p:nvCxnSpPr>
        <p:spPr>
          <a:xfrm>
            <a:off x="2635799" y="3719531"/>
            <a:ext cx="5082102" cy="0"/>
          </a:xfrm>
          <a:prstGeom prst="line">
            <a:avLst/>
          </a:prstGeom>
          <a:ln w="28575">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xmlns="" id="{4935BD3F-CA01-374A-8101-5D98820F17D0}"/>
              </a:ext>
            </a:extLst>
          </p:cNvPr>
          <p:cNvCxnSpPr>
            <a:cxnSpLocks/>
          </p:cNvCxnSpPr>
          <p:nvPr/>
        </p:nvCxnSpPr>
        <p:spPr>
          <a:xfrm>
            <a:off x="7717901" y="1201615"/>
            <a:ext cx="0" cy="5656385"/>
          </a:xfrm>
          <a:prstGeom prst="line">
            <a:avLst/>
          </a:prstGeom>
          <a:ln w="285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8" name="Slide Number Placeholder 7">
            <a:extLst>
              <a:ext uri="{FF2B5EF4-FFF2-40B4-BE49-F238E27FC236}">
                <a16:creationId xmlns:a16="http://schemas.microsoft.com/office/drawing/2014/main" xmlns="" id="{DCC9DD53-D299-CF45-9288-1D7319B2C58C}"/>
              </a:ext>
            </a:extLst>
          </p:cNvPr>
          <p:cNvSpPr>
            <a:spLocks noGrp="1"/>
          </p:cNvSpPr>
          <p:nvPr>
            <p:ph type="sldNum" sz="quarter" idx="4"/>
          </p:nvPr>
        </p:nvSpPr>
        <p:spPr/>
        <p:txBody>
          <a:bodyPr/>
          <a:lstStyle/>
          <a:p>
            <a:r>
              <a:rPr lang="en-US"/>
              <a:t>0535</a:t>
            </a:r>
            <a:endParaRPr lang="en-US" dirty="0"/>
          </a:p>
        </p:txBody>
      </p:sp>
      <p:pic>
        <p:nvPicPr>
          <p:cNvPr id="4" name="Picture 1" descr="https://www.nasa.gov/sites/default/files/styles/full_width_feature/public/thumbnails/image/maf_20170915_p_lh2_flight_tank_lift_-171.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760966" y="1200645"/>
            <a:ext cx="3772265" cy="56573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62771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SOLID ROCKET </a:t>
            </a:r>
            <a:r>
              <a:rPr lang="en-US" dirty="0" err="1"/>
              <a:t>boosterS</a:t>
            </a:r>
            <a:endParaRPr lang="en-US" dirty="0"/>
          </a:p>
        </p:txBody>
      </p:sp>
      <p:pic>
        <p:nvPicPr>
          <p:cNvPr id="11" name="Picture 2" descr="https://www.nasa.gov/sites/default/files/thumbnails/image/27349785764_b49c68ccc1_o.jpg"/>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l="1016" t="270" r="17835" b="-409"/>
          <a:stretch/>
        </p:blipFill>
        <p:spPr bwMode="auto">
          <a:xfrm>
            <a:off x="2011136" y="1202163"/>
            <a:ext cx="10174514" cy="5683191"/>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descr="https://www.nasa.gov/sites/default/files/thumbnails/image/186141-003_nonumbers.jp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2311410" y="1520328"/>
            <a:ext cx="3429000" cy="2288287"/>
          </a:xfrm>
          <a:prstGeom prst="rect">
            <a:avLst/>
          </a:prstGeom>
          <a:ln>
            <a:solidFill>
              <a:schemeClr val="bg1"/>
            </a:solid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3" name="Picture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3393" y="0"/>
            <a:ext cx="1985128" cy="6857992"/>
          </a:xfrm>
          <a:prstGeom prst="rect">
            <a:avLst/>
          </a:prstGeom>
        </p:spPr>
      </p:pic>
      <p:sp>
        <p:nvSpPr>
          <p:cNvPr id="6" name="Slide Number Placeholder 5">
            <a:extLst>
              <a:ext uri="{FF2B5EF4-FFF2-40B4-BE49-F238E27FC236}">
                <a16:creationId xmlns:a16="http://schemas.microsoft.com/office/drawing/2014/main" xmlns="" id="{ED342770-D924-C04E-8193-F72236EDFE99}"/>
              </a:ext>
            </a:extLst>
          </p:cNvPr>
          <p:cNvSpPr>
            <a:spLocks noGrp="1"/>
          </p:cNvSpPr>
          <p:nvPr>
            <p:ph type="sldNum" sz="quarter" idx="4"/>
          </p:nvPr>
        </p:nvSpPr>
        <p:spPr/>
        <p:txBody>
          <a:bodyPr/>
          <a:lstStyle/>
          <a:p>
            <a:r>
              <a:rPr lang="en-US"/>
              <a:t>0535</a:t>
            </a:r>
            <a:endParaRPr lang="en-US" dirty="0"/>
          </a:p>
        </p:txBody>
      </p:sp>
    </p:spTree>
    <p:extLst>
      <p:ext uri="{BB962C8B-B14F-4D97-AF65-F5344CB8AC3E}">
        <p14:creationId xmlns:p14="http://schemas.microsoft.com/office/powerpoint/2010/main" val="1163989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rotWithShape="1">
          <a:blip r:embed="rId3" cstate="screen">
            <a:extLst>
              <a:ext uri="{28A0092B-C50C-407E-A947-70E740481C1C}">
                <a14:useLocalDpi xmlns:a14="http://schemas.microsoft.com/office/drawing/2010/main"/>
              </a:ext>
            </a:extLst>
          </a:blip>
          <a:srcRect l="6229" t="14338" b="8612"/>
          <a:stretch/>
        </p:blipFill>
        <p:spPr>
          <a:xfrm>
            <a:off x="2013356" y="1202068"/>
            <a:ext cx="10182667" cy="5655932"/>
          </a:xfrm>
          <a:prstGeom prst="rect">
            <a:avLst/>
          </a:prstGeom>
          <a:effectLst/>
        </p:spPr>
      </p:pic>
      <p:pic>
        <p:nvPicPr>
          <p:cNvPr id="7" name="Picture 6"/>
          <p:cNvPicPr/>
          <p:nvPr/>
        </p:nvPicPr>
        <p:blipFill>
          <a:blip r:embed="rId4" cstate="screen">
            <a:extLst>
              <a:ext uri="{28A0092B-C50C-407E-A947-70E740481C1C}">
                <a14:useLocalDpi xmlns:a14="http://schemas.microsoft.com/office/drawing/2010/main"/>
              </a:ext>
            </a:extLst>
          </a:blip>
          <a:srcRect/>
          <a:stretch>
            <a:fillRect/>
          </a:stretch>
        </p:blipFill>
        <p:spPr bwMode="auto">
          <a:xfrm>
            <a:off x="2311410" y="3647395"/>
            <a:ext cx="3425816" cy="2286922"/>
          </a:xfrm>
          <a:prstGeom prst="rect">
            <a:avLst/>
          </a:prstGeom>
          <a:ln>
            <a:solidFill>
              <a:schemeClr val="bg1"/>
            </a:solidFill>
          </a:ln>
          <a:effectLst>
            <a:outerShdw blurRad="292100" dist="139700" dir="2700000" algn="tl" rotWithShape="0">
              <a:srgbClr val="333333">
                <a:alpha val="65000"/>
              </a:srgbClr>
            </a:outerShdw>
          </a:effectLst>
        </p:spPr>
      </p:pic>
      <p:pic>
        <p:nvPicPr>
          <p:cNvPr id="5" name="Picture 4"/>
          <p:cNvPicPr>
            <a:picLocks noChangeAspect="1"/>
          </p:cNvPicPr>
          <p:nvPr/>
        </p:nvPicPr>
        <p:blipFill rotWithShape="1">
          <a:blip r:embed="rId5" cstate="print">
            <a:extLst>
              <a:ext uri="{28A0092B-C50C-407E-A947-70E740481C1C}">
                <a14:useLocalDpi xmlns:a14="http://schemas.microsoft.com/office/drawing/2010/main" val="0"/>
              </a:ext>
            </a:extLst>
          </a:blip>
          <a:srcRect t="17048"/>
          <a:stretch/>
        </p:blipFill>
        <p:spPr>
          <a:xfrm>
            <a:off x="2311409" y="1518301"/>
            <a:ext cx="3429178" cy="1896384"/>
          </a:xfrm>
          <a:prstGeom prst="rect">
            <a:avLst/>
          </a:prstGeom>
          <a:ln>
            <a:solidFill>
              <a:schemeClr val="bg1"/>
            </a:solidFill>
          </a:ln>
          <a:effectLst>
            <a:outerShdw blurRad="292100" dist="139700" dir="2700000" algn="tl" rotWithShape="0">
              <a:srgbClr val="333333">
                <a:alpha val="65000"/>
              </a:srgbClr>
            </a:outerShdw>
          </a:effectLst>
        </p:spPr>
      </p:pic>
      <p:sp>
        <p:nvSpPr>
          <p:cNvPr id="3" name="Title 2"/>
          <p:cNvSpPr>
            <a:spLocks noGrp="1"/>
          </p:cNvSpPr>
          <p:nvPr>
            <p:ph type="title"/>
          </p:nvPr>
        </p:nvSpPr>
        <p:spPr>
          <a:xfrm>
            <a:off x="1984916" y="225715"/>
            <a:ext cx="9173738" cy="743643"/>
          </a:xfrm>
        </p:spPr>
        <p:txBody>
          <a:bodyPr/>
          <a:lstStyle/>
          <a:p>
            <a:r>
              <a:rPr lang="en-US" dirty="0"/>
              <a:t>ENGINES</a:t>
            </a:r>
          </a:p>
        </p:txBody>
      </p:sp>
      <p:pic>
        <p:nvPicPr>
          <p:cNvPr id="4" name="Picture 3"/>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24204" y="0"/>
            <a:ext cx="1985128" cy="6857992"/>
          </a:xfrm>
          <a:prstGeom prst="rect">
            <a:avLst/>
          </a:prstGeom>
        </p:spPr>
      </p:pic>
      <p:sp>
        <p:nvSpPr>
          <p:cNvPr id="6" name="Slide Number Placeholder 5">
            <a:extLst>
              <a:ext uri="{FF2B5EF4-FFF2-40B4-BE49-F238E27FC236}">
                <a16:creationId xmlns:a16="http://schemas.microsoft.com/office/drawing/2014/main" xmlns="" id="{1F52B5DA-FD57-2642-BFA6-64A98D90F5E5}"/>
              </a:ext>
            </a:extLst>
          </p:cNvPr>
          <p:cNvSpPr>
            <a:spLocks noGrp="1"/>
          </p:cNvSpPr>
          <p:nvPr>
            <p:ph type="sldNum" sz="quarter" idx="4"/>
          </p:nvPr>
        </p:nvSpPr>
        <p:spPr/>
        <p:txBody>
          <a:bodyPr/>
          <a:lstStyle/>
          <a:p>
            <a:r>
              <a:rPr lang="en-US"/>
              <a:t>0535</a:t>
            </a:r>
            <a:endParaRPr lang="en-US" dirty="0"/>
          </a:p>
        </p:txBody>
      </p:sp>
    </p:spTree>
    <p:extLst>
      <p:ext uri="{BB962C8B-B14F-4D97-AF65-F5344CB8AC3E}">
        <p14:creationId xmlns:p14="http://schemas.microsoft.com/office/powerpoint/2010/main" val="2232444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cstate="print">
            <a:extLst>
              <a:ext uri="{28A0092B-C50C-407E-A947-70E740481C1C}">
                <a14:useLocalDpi xmlns:a14="http://schemas.microsoft.com/office/drawing/2010/main"/>
              </a:ext>
            </a:extLst>
          </a:blip>
          <a:srcRect l="23526" t="828" r="39440" b="-828"/>
          <a:stretch/>
        </p:blipFill>
        <p:spPr>
          <a:xfrm>
            <a:off x="2009443" y="1200150"/>
            <a:ext cx="3755786" cy="5704437"/>
          </a:xfrm>
          <a:prstGeom prst="rect">
            <a:avLst/>
          </a:prstGeom>
        </p:spPr>
      </p:pic>
      <p:cxnSp>
        <p:nvCxnSpPr>
          <p:cNvPr id="10" name="Straight Connector 9">
            <a:extLst>
              <a:ext uri="{FF2B5EF4-FFF2-40B4-BE49-F238E27FC236}">
                <a16:creationId xmlns:a16="http://schemas.microsoft.com/office/drawing/2014/main" xmlns="" id="{9A8DAA56-5AEE-B943-A422-AAF6149846BB}"/>
              </a:ext>
            </a:extLst>
          </p:cNvPr>
          <p:cNvCxnSpPr>
            <a:cxnSpLocks/>
          </p:cNvCxnSpPr>
          <p:nvPr/>
        </p:nvCxnSpPr>
        <p:spPr>
          <a:xfrm>
            <a:off x="5776678" y="1200150"/>
            <a:ext cx="0" cy="5657850"/>
          </a:xfrm>
          <a:prstGeom prst="line">
            <a:avLst/>
          </a:prstGeom>
          <a:ln w="285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dirty="0"/>
              <a:t>IN-SPACE STAGE AND ADAPTERS</a:t>
            </a:r>
          </a:p>
        </p:txBody>
      </p:sp>
      <p:pic>
        <p:nvPicPr>
          <p:cNvPr id="3" name="Picture 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4608" y="5842"/>
            <a:ext cx="1985128" cy="6857992"/>
          </a:xfrm>
          <a:prstGeom prst="rect">
            <a:avLst/>
          </a:prstGeom>
        </p:spPr>
      </p:pic>
      <p:sp>
        <p:nvSpPr>
          <p:cNvPr id="4" name="Slide Number Placeholder 3">
            <a:extLst>
              <a:ext uri="{FF2B5EF4-FFF2-40B4-BE49-F238E27FC236}">
                <a16:creationId xmlns:a16="http://schemas.microsoft.com/office/drawing/2014/main" xmlns="" id="{42C1E8B5-7D65-AA47-A4B6-B55342F00592}"/>
              </a:ext>
            </a:extLst>
          </p:cNvPr>
          <p:cNvSpPr>
            <a:spLocks noGrp="1"/>
          </p:cNvSpPr>
          <p:nvPr>
            <p:ph type="sldNum" sz="quarter" idx="4"/>
          </p:nvPr>
        </p:nvSpPr>
        <p:spPr/>
        <p:txBody>
          <a:bodyPr/>
          <a:lstStyle/>
          <a:p>
            <a:r>
              <a:rPr lang="en-US"/>
              <a:t>0535</a:t>
            </a:r>
            <a:endParaRPr lang="en-US" dirty="0"/>
          </a:p>
        </p:txBody>
      </p:sp>
      <p:pic>
        <p:nvPicPr>
          <p:cNvPr id="2050" name="Picture 13" descr="C:\Users\mburkey\Desktop\April 21 2014 stick TWO\DRAFTS\AIAA Space Forum 2018\34143356066_907bbb9ec4_oa.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07792" y="1200150"/>
            <a:ext cx="6383969" cy="26245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1" name="Picture 1" descr="https://www.nasa.gov/sites/default/files/styles/full_width_feature/public/thumbnails/image/msfc_20171115_sls_osa_diaphragm_flip-1.jpg"/>
          <p:cNvPicPr>
            <a:picLocks noChangeAspect="1" noChangeArrowheads="1"/>
          </p:cNvPicPr>
          <p:nvPr/>
        </p:nvPicPr>
        <p:blipFill rotWithShape="1">
          <a:blip r:embed="rId6">
            <a:extLst>
              <a:ext uri="{28A0092B-C50C-407E-A947-70E740481C1C}">
                <a14:useLocalDpi xmlns:a14="http://schemas.microsoft.com/office/drawing/2010/main" val="0"/>
              </a:ext>
            </a:extLst>
          </a:blip>
          <a:srcRect t="15731" b="13247"/>
          <a:stretch/>
        </p:blipFill>
        <p:spPr bwMode="auto">
          <a:xfrm>
            <a:off x="5807792" y="3824748"/>
            <a:ext cx="6383969" cy="3018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1" name="Straight Connector 10">
            <a:extLst>
              <a:ext uri="{FF2B5EF4-FFF2-40B4-BE49-F238E27FC236}">
                <a16:creationId xmlns:a16="http://schemas.microsoft.com/office/drawing/2014/main" xmlns="" id="{7AA14599-46D5-074C-B80D-A5D25FACC9B5}"/>
              </a:ext>
            </a:extLst>
          </p:cNvPr>
          <p:cNvCxnSpPr>
            <a:cxnSpLocks/>
          </p:cNvCxnSpPr>
          <p:nvPr/>
        </p:nvCxnSpPr>
        <p:spPr>
          <a:xfrm>
            <a:off x="5776678" y="3817853"/>
            <a:ext cx="6415083" cy="6895"/>
          </a:xfrm>
          <a:prstGeom prst="line">
            <a:avLst/>
          </a:prstGeom>
          <a:ln w="28575">
            <a:solidFill>
              <a:schemeClr val="bg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589018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MSFC_042018_SLS_Built_To_Explore_0077_XVID">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524000" y="857250"/>
            <a:ext cx="9144000" cy="5143500"/>
          </a:xfrm>
          <a:prstGeom prst="rect">
            <a:avLst/>
          </a:prstGeom>
        </p:spPr>
      </p:pic>
      <p:sp>
        <p:nvSpPr>
          <p:cNvPr id="4" name="Slide Number Placeholder 3">
            <a:extLst>
              <a:ext uri="{FF2B5EF4-FFF2-40B4-BE49-F238E27FC236}">
                <a16:creationId xmlns:a16="http://schemas.microsoft.com/office/drawing/2014/main" xmlns="" id="{FEF567CC-9AA2-B148-A338-3537A64E7907}"/>
              </a:ext>
            </a:extLst>
          </p:cNvPr>
          <p:cNvSpPr>
            <a:spLocks noGrp="1"/>
          </p:cNvSpPr>
          <p:nvPr>
            <p:ph type="sldNum" sz="quarter" idx="4"/>
          </p:nvPr>
        </p:nvSpPr>
        <p:spPr/>
        <p:txBody>
          <a:bodyPr/>
          <a:lstStyle/>
          <a:p>
            <a:r>
              <a:rPr lang="en-US"/>
              <a:t>0555</a:t>
            </a:r>
            <a:endParaRPr lang="en-US" dirty="0"/>
          </a:p>
        </p:txBody>
      </p:sp>
    </p:spTree>
    <p:extLst>
      <p:ext uri="{BB962C8B-B14F-4D97-AF65-F5344CB8AC3E}">
        <p14:creationId xmlns:p14="http://schemas.microsoft.com/office/powerpoint/2010/main" val="28237776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8242"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0" y="-1"/>
            <a:ext cx="9144001" cy="6858001"/>
          </a:xfrm>
          <a:prstGeom prst="rect">
            <a:avLst/>
          </a:prstGeom>
        </p:spPr>
      </p:pic>
      <p:sp>
        <p:nvSpPr>
          <p:cNvPr id="5" name="Slide Number Placeholder 4">
            <a:extLst>
              <a:ext uri="{FF2B5EF4-FFF2-40B4-BE49-F238E27FC236}">
                <a16:creationId xmlns:a16="http://schemas.microsoft.com/office/drawing/2014/main" xmlns="" id="{7115C333-39FB-BF48-9470-68440DB33AB7}"/>
              </a:ext>
            </a:extLst>
          </p:cNvPr>
          <p:cNvSpPr>
            <a:spLocks noGrp="1"/>
          </p:cNvSpPr>
          <p:nvPr>
            <p:ph type="sldNum" sz="quarter" idx="4"/>
          </p:nvPr>
        </p:nvSpPr>
        <p:spPr/>
        <p:txBody>
          <a:bodyPr/>
          <a:lstStyle/>
          <a:p>
            <a:r>
              <a:rPr lang="en-US"/>
              <a:t>0555</a:t>
            </a:r>
            <a:endParaRPr lang="en-US" dirty="0"/>
          </a:p>
        </p:txBody>
      </p:sp>
    </p:spTree>
    <p:extLst>
      <p:ext uri="{BB962C8B-B14F-4D97-AF65-F5344CB8AC3E}">
        <p14:creationId xmlns:p14="http://schemas.microsoft.com/office/powerpoint/2010/main" val="40696565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524000" y="2705725"/>
            <a:ext cx="9144000" cy="1446550"/>
          </a:xfrm>
          <a:prstGeom prst="rect">
            <a:avLst/>
          </a:prstGeom>
          <a:noFill/>
        </p:spPr>
        <p:txBody>
          <a:bodyPr wrap="square" rtlCol="0">
            <a:spAutoFit/>
          </a:bodyPr>
          <a:lstStyle/>
          <a:p>
            <a:pPr algn="ctr"/>
            <a:r>
              <a:rPr lang="en-US" sz="8800" b="1" dirty="0">
                <a:solidFill>
                  <a:schemeClr val="bg1"/>
                </a:solidFill>
                <a:latin typeface="Century Gothic" panose="020B0502020202020204" pitchFamily="34" charset="0"/>
              </a:rPr>
              <a:t>BACKUP</a:t>
            </a:r>
          </a:p>
        </p:txBody>
      </p:sp>
      <p:sp>
        <p:nvSpPr>
          <p:cNvPr id="5" name="Slide Number Placeholder 4">
            <a:extLst>
              <a:ext uri="{FF2B5EF4-FFF2-40B4-BE49-F238E27FC236}">
                <a16:creationId xmlns:a16="http://schemas.microsoft.com/office/drawing/2014/main" xmlns="" id="{E997DD74-607D-0F49-B166-8FB96E60D642}"/>
              </a:ext>
            </a:extLst>
          </p:cNvPr>
          <p:cNvSpPr>
            <a:spLocks noGrp="1"/>
          </p:cNvSpPr>
          <p:nvPr>
            <p:ph type="sldNum" sz="quarter" idx="4"/>
          </p:nvPr>
        </p:nvSpPr>
        <p:spPr/>
        <p:txBody>
          <a:bodyPr/>
          <a:lstStyle/>
          <a:p>
            <a:r>
              <a:rPr lang="en-US"/>
              <a:t>0555</a:t>
            </a:r>
            <a:endParaRPr lang="en-US" dirty="0"/>
          </a:p>
        </p:txBody>
      </p:sp>
    </p:spTree>
    <p:extLst>
      <p:ext uri="{BB962C8B-B14F-4D97-AF65-F5344CB8AC3E}">
        <p14:creationId xmlns:p14="http://schemas.microsoft.com/office/powerpoint/2010/main" val="42358343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xmlns="" id="{62AE7F69-168E-6949-A4AC-2F99CAA487E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533268" y="857250"/>
            <a:ext cx="9144000" cy="5143500"/>
          </a:xfrm>
          <a:prstGeom prst="rect">
            <a:avLst/>
          </a:prstGeom>
        </p:spPr>
      </p:pic>
      <p:pic>
        <p:nvPicPr>
          <p:cNvPr id="5" name="Picture 4">
            <a:extLst>
              <a:ext uri="{FF2B5EF4-FFF2-40B4-BE49-F238E27FC236}">
                <a16:creationId xmlns:a16="http://schemas.microsoft.com/office/drawing/2014/main" xmlns="" id="{E8994245-E1B5-2249-A023-D5128257633D}"/>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2021360" y="4706381"/>
            <a:ext cx="8167817" cy="166817"/>
          </a:xfrm>
          <a:prstGeom prst="rect">
            <a:avLst/>
          </a:prstGeom>
          <a:effectLst>
            <a:glow rad="114300">
              <a:schemeClr val="accent6">
                <a:satMod val="175000"/>
              </a:schemeClr>
            </a:glow>
          </a:effectLst>
        </p:spPr>
      </p:pic>
      <p:sp>
        <p:nvSpPr>
          <p:cNvPr id="2" name="TextBox 1"/>
          <p:cNvSpPr txBox="1"/>
          <p:nvPr/>
        </p:nvSpPr>
        <p:spPr>
          <a:xfrm>
            <a:off x="4963234" y="5654501"/>
            <a:ext cx="3398293" cy="369332"/>
          </a:xfrm>
          <a:prstGeom prst="rect">
            <a:avLst/>
          </a:prstGeom>
          <a:solidFill>
            <a:srgbClr val="000000"/>
          </a:solidFill>
        </p:spPr>
        <p:txBody>
          <a:bodyPr wrap="square" rtlCol="0">
            <a:spAutoFit/>
          </a:bodyPr>
          <a:lstStyle/>
          <a:p>
            <a:pPr algn="ctr"/>
            <a:r>
              <a:rPr lang="en-US" sz="1800" dirty="0">
                <a:solidFill>
                  <a:srgbClr val="FF0000"/>
                </a:solidFill>
              </a:rPr>
              <a:t>Yearly Launch Cadence after 2022</a:t>
            </a:r>
          </a:p>
        </p:txBody>
      </p:sp>
      <p:pic>
        <p:nvPicPr>
          <p:cNvPr id="7" name="Picture 6">
            <a:extLst>
              <a:ext uri="{FF2B5EF4-FFF2-40B4-BE49-F238E27FC236}">
                <a16:creationId xmlns:a16="http://schemas.microsoft.com/office/drawing/2014/main" xmlns="" id="{1A5F0A4F-A824-A74D-93A6-D89BBCF02F0D}"/>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529904" y="857250"/>
            <a:ext cx="9132192" cy="5143500"/>
          </a:xfrm>
          <a:prstGeom prst="rect">
            <a:avLst/>
          </a:prstGeom>
        </p:spPr>
      </p:pic>
      <p:sp>
        <p:nvSpPr>
          <p:cNvPr id="8" name="Slide Number Placeholder 7">
            <a:extLst>
              <a:ext uri="{FF2B5EF4-FFF2-40B4-BE49-F238E27FC236}">
                <a16:creationId xmlns:a16="http://schemas.microsoft.com/office/drawing/2014/main" xmlns="" id="{AE015735-7F7D-3343-9B11-E6028BCA1298}"/>
              </a:ext>
            </a:extLst>
          </p:cNvPr>
          <p:cNvSpPr>
            <a:spLocks noGrp="1"/>
          </p:cNvSpPr>
          <p:nvPr>
            <p:ph type="sldNum" sz="quarter" idx="4"/>
          </p:nvPr>
        </p:nvSpPr>
        <p:spPr/>
        <p:txBody>
          <a:bodyPr/>
          <a:lstStyle/>
          <a:p>
            <a:r>
              <a:rPr lang="en-US"/>
              <a:t>0555</a:t>
            </a:r>
            <a:endParaRPr lang="en-US" dirty="0"/>
          </a:p>
        </p:txBody>
      </p:sp>
    </p:spTree>
    <p:extLst>
      <p:ext uri="{BB962C8B-B14F-4D97-AF65-F5344CB8AC3E}">
        <p14:creationId xmlns:p14="http://schemas.microsoft.com/office/powerpoint/2010/main" val="1901991514"/>
      </p:ext>
    </p:extLst>
  </p:cSld>
  <p:clrMapOvr>
    <a:masterClrMapping/>
  </p:clrMapOvr>
</p:sld>
</file>

<file path=ppt/theme/theme1.xml><?xml version="1.0" encoding="utf-8"?>
<a:theme xmlns:a="http://schemas.openxmlformats.org/drawingml/2006/main" name="2_Default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SLS Progress Template_102517_mc</Template>
  <TotalTime>114962</TotalTime>
  <Words>2589</Words>
  <Application>Microsoft Office PowerPoint</Application>
  <PresentationFormat>Widescreen</PresentationFormat>
  <Paragraphs>334</Paragraphs>
  <Slides>18</Slides>
  <Notes>17</Notes>
  <HiddenSlides>0</HiddenSlides>
  <MMClips>1</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18</vt:i4>
      </vt:variant>
    </vt:vector>
  </HeadingPairs>
  <TitlesOfParts>
    <vt:vector size="28" baseType="lpstr">
      <vt:lpstr>ＭＳ Ｐゴシック</vt:lpstr>
      <vt:lpstr>55 Helvetica Roman</vt:lpstr>
      <vt:lpstr>Arial</vt:lpstr>
      <vt:lpstr>Calibri</vt:lpstr>
      <vt:lpstr>Century Gothic</vt:lpstr>
      <vt:lpstr>Helvetica Neue</vt:lpstr>
      <vt:lpstr>Lucida Grande</vt:lpstr>
      <vt:lpstr>LucidaGrande</vt:lpstr>
      <vt:lpstr>ヒラギノ角ゴ Pro W3</vt:lpstr>
      <vt:lpstr>2_Default Theme</vt:lpstr>
      <vt:lpstr>PowerPoint Presentation</vt:lpstr>
      <vt:lpstr>NASA’s Exploration plans</vt:lpstr>
      <vt:lpstr>NASA’s Gateway STEPPING STONE TO THE SOLAR SYSTEM</vt:lpstr>
      <vt:lpstr>SLS LIFT CAPABILITIES</vt:lpstr>
      <vt:lpstr>SLS BLOCK 1 CONFIGURATION</vt:lpstr>
      <vt:lpstr>PowerPoint Presentation</vt:lpstr>
      <vt:lpstr>PowerPoint Presentation</vt:lpstr>
      <vt:lpstr>SCIENCE MISSION-1: EUROPA CLIPPER</vt:lpstr>
      <vt:lpstr>SCIENCE MISSION-1: EUROPA CLIPPER</vt:lpstr>
      <vt:lpstr>PROGRESS TOWARD EXPLORATION MISSION-1</vt:lpstr>
      <vt:lpstr>CORE STAGE</vt:lpstr>
      <vt:lpstr>SOLID ROCKET boosterS</vt:lpstr>
      <vt:lpstr>ENGINES</vt:lpstr>
      <vt:lpstr>IN-SPACE STAGE AND ADAPTERS</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Yelle, Ann H. (MSFC-CS10)[SCHAFER CORPORATION]</dc:creator>
  <cp:keywords/>
  <dc:description/>
  <cp:lastModifiedBy>Perry, Beverly A. (MSFC-CS30)[COMMSS]</cp:lastModifiedBy>
  <cp:revision>3263</cp:revision>
  <cp:lastPrinted>2018-12-07T20:09:09Z</cp:lastPrinted>
  <dcterms:created xsi:type="dcterms:W3CDTF">2012-06-04T21:09:42Z</dcterms:created>
  <dcterms:modified xsi:type="dcterms:W3CDTF">2018-12-09T21:25:30Z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LM SIP Document Sensitivity">
    <vt:lpwstr/>
  </property>
  <property fmtid="{D5CDD505-2E9C-101B-9397-08002B2CF9AE}" pid="3" name="Document Author">
    <vt:lpwstr>ACCT02\lsingle</vt:lpwstr>
  </property>
  <property fmtid="{D5CDD505-2E9C-101B-9397-08002B2CF9AE}" pid="4" name="Document Sensitivity">
    <vt:lpwstr>1</vt:lpwstr>
  </property>
  <property fmtid="{D5CDD505-2E9C-101B-9397-08002B2CF9AE}" pid="5" name="ThirdParty">
    <vt:lpwstr/>
  </property>
  <property fmtid="{D5CDD505-2E9C-101B-9397-08002B2CF9AE}" pid="6" name="OCI Restriction">
    <vt:bool>true</vt:bool>
  </property>
  <property fmtid="{D5CDD505-2E9C-101B-9397-08002B2CF9AE}" pid="7" name="OCI Additional Info">
    <vt:lpwstr/>
  </property>
  <property fmtid="{D5CDD505-2E9C-101B-9397-08002B2CF9AE}" pid="8" name="Allow Header Overwrite">
    <vt:bool>true</vt:bool>
  </property>
  <property fmtid="{D5CDD505-2E9C-101B-9397-08002B2CF9AE}" pid="9" name="Allow Footer Overwrite">
    <vt:bool>true</vt:bool>
  </property>
  <property fmtid="{D5CDD505-2E9C-101B-9397-08002B2CF9AE}" pid="10" name="Multiple Selected">
    <vt:lpwstr>-1</vt:lpwstr>
  </property>
  <property fmtid="{D5CDD505-2E9C-101B-9397-08002B2CF9AE}" pid="11" name="SIPLongWording">
    <vt:lpwstr/>
  </property>
  <property fmtid="{D5CDD505-2E9C-101B-9397-08002B2CF9AE}" pid="12" name="checkedProgramsCount">
    <vt:i4>0</vt:i4>
  </property>
  <property fmtid="{D5CDD505-2E9C-101B-9397-08002B2CF9AE}" pid="13" name="ExpCountry">
    <vt:lpwstr/>
  </property>
</Properties>
</file>