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18"/>
  </p:notesMasterIdLst>
  <p:handoutMasterIdLst>
    <p:handoutMasterId r:id="rId19"/>
  </p:handoutMasterIdLst>
  <p:sldIdLst>
    <p:sldId id="1549" r:id="rId2"/>
    <p:sldId id="1589" r:id="rId3"/>
    <p:sldId id="1656" r:id="rId4"/>
    <p:sldId id="1595" r:id="rId5"/>
    <p:sldId id="1658" r:id="rId6"/>
    <p:sldId id="1614" r:id="rId7"/>
    <p:sldId id="1591" r:id="rId8"/>
    <p:sldId id="1644" r:id="rId9"/>
    <p:sldId id="1634" r:id="rId10"/>
    <p:sldId id="1645" r:id="rId11"/>
    <p:sldId id="1655" r:id="rId12"/>
    <p:sldId id="1651" r:id="rId13"/>
    <p:sldId id="1556" r:id="rId14"/>
    <p:sldId id="1653" r:id="rId15"/>
    <p:sldId id="1628" r:id="rId16"/>
    <p:sldId id="1659" r:id="rId17"/>
  </p:sldIdLst>
  <p:sldSz cx="12192000" cy="6858000"/>
  <p:notesSz cx="7010400" cy="9296400"/>
  <p:defaultTextStyle>
    <a:defPPr>
      <a:defRPr lang="en-US"/>
    </a:defPPr>
    <a:lvl1pPr marL="0" algn="l" defTabSz="1218731" rtl="0" eaLnBrk="1" latinLnBrk="0" hangingPunct="1">
      <a:defRPr sz="2400" kern="1200">
        <a:solidFill>
          <a:schemeClr val="tx1"/>
        </a:solidFill>
        <a:latin typeface="+mn-lt"/>
        <a:ea typeface="+mn-ea"/>
        <a:cs typeface="+mn-cs"/>
      </a:defRPr>
    </a:lvl1pPr>
    <a:lvl2pPr marL="609365" algn="l" defTabSz="1218731" rtl="0" eaLnBrk="1" latinLnBrk="0" hangingPunct="1">
      <a:defRPr sz="2400" kern="1200">
        <a:solidFill>
          <a:schemeClr val="tx1"/>
        </a:solidFill>
        <a:latin typeface="+mn-lt"/>
        <a:ea typeface="+mn-ea"/>
        <a:cs typeface="+mn-cs"/>
      </a:defRPr>
    </a:lvl2pPr>
    <a:lvl3pPr marL="1218731" algn="l" defTabSz="1218731" rtl="0" eaLnBrk="1" latinLnBrk="0" hangingPunct="1">
      <a:defRPr sz="2400" kern="1200">
        <a:solidFill>
          <a:schemeClr val="tx1"/>
        </a:solidFill>
        <a:latin typeface="+mn-lt"/>
        <a:ea typeface="+mn-ea"/>
        <a:cs typeface="+mn-cs"/>
      </a:defRPr>
    </a:lvl3pPr>
    <a:lvl4pPr marL="1828101" algn="l" defTabSz="1218731" rtl="0" eaLnBrk="1" latinLnBrk="0" hangingPunct="1">
      <a:defRPr sz="2400" kern="1200">
        <a:solidFill>
          <a:schemeClr val="tx1"/>
        </a:solidFill>
        <a:latin typeface="+mn-lt"/>
        <a:ea typeface="+mn-ea"/>
        <a:cs typeface="+mn-cs"/>
      </a:defRPr>
    </a:lvl4pPr>
    <a:lvl5pPr marL="2437467" algn="l" defTabSz="1218731" rtl="0" eaLnBrk="1" latinLnBrk="0" hangingPunct="1">
      <a:defRPr sz="2400" kern="1200">
        <a:solidFill>
          <a:schemeClr val="tx1"/>
        </a:solidFill>
        <a:latin typeface="+mn-lt"/>
        <a:ea typeface="+mn-ea"/>
        <a:cs typeface="+mn-cs"/>
      </a:defRPr>
    </a:lvl5pPr>
    <a:lvl6pPr marL="3046832" algn="l" defTabSz="1218731" rtl="0" eaLnBrk="1" latinLnBrk="0" hangingPunct="1">
      <a:defRPr sz="2400" kern="1200">
        <a:solidFill>
          <a:schemeClr val="tx1"/>
        </a:solidFill>
        <a:latin typeface="+mn-lt"/>
        <a:ea typeface="+mn-ea"/>
        <a:cs typeface="+mn-cs"/>
      </a:defRPr>
    </a:lvl6pPr>
    <a:lvl7pPr marL="3656201" algn="l" defTabSz="1218731" rtl="0" eaLnBrk="1" latinLnBrk="0" hangingPunct="1">
      <a:defRPr sz="2400" kern="1200">
        <a:solidFill>
          <a:schemeClr val="tx1"/>
        </a:solidFill>
        <a:latin typeface="+mn-lt"/>
        <a:ea typeface="+mn-ea"/>
        <a:cs typeface="+mn-cs"/>
      </a:defRPr>
    </a:lvl7pPr>
    <a:lvl8pPr marL="4265563" algn="l" defTabSz="1218731" rtl="0" eaLnBrk="1" latinLnBrk="0" hangingPunct="1">
      <a:defRPr sz="2400" kern="1200">
        <a:solidFill>
          <a:schemeClr val="tx1"/>
        </a:solidFill>
        <a:latin typeface="+mn-lt"/>
        <a:ea typeface="+mn-ea"/>
        <a:cs typeface="+mn-cs"/>
      </a:defRPr>
    </a:lvl8pPr>
    <a:lvl9pPr marL="4874933" algn="l" defTabSz="121873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0" userDrawn="1">
          <p15:clr>
            <a:srgbClr val="A4A3A4"/>
          </p15:clr>
        </p15:guide>
        <p15:guide id="2" orient="horz" pos="2160" userDrawn="1">
          <p15:clr>
            <a:srgbClr val="A4A3A4"/>
          </p15:clr>
        </p15:guide>
        <p15:guide id="3" pos="872" userDrawn="1">
          <p15:clr>
            <a:srgbClr val="A4A3A4"/>
          </p15:clr>
        </p15:guide>
        <p15:guide id="4" pos="3614" userDrawn="1">
          <p15:clr>
            <a:srgbClr val="A4A3A4"/>
          </p15:clr>
        </p15:guide>
        <p15:guide id="5" pos="616" userDrawn="1">
          <p15:clr>
            <a:srgbClr val="A4A3A4"/>
          </p15:clr>
        </p15:guide>
        <p15:guide id="6" orient="horz" pos="2533" userDrawn="1">
          <p15:clr>
            <a:srgbClr val="A4A3A4"/>
          </p15:clr>
        </p15:guide>
        <p15:guide id="7" orient="horz" pos="3757" userDrawn="1">
          <p15:clr>
            <a:srgbClr val="A4A3A4"/>
          </p15:clr>
        </p15:guide>
        <p15:guide id="8" orient="horz" pos="954" userDrawn="1">
          <p15:clr>
            <a:srgbClr val="A4A3A4"/>
          </p15:clr>
        </p15:guide>
        <p15:guide id="9" orient="horz" pos="2159" userDrawn="1">
          <p15:clr>
            <a:srgbClr val="A4A3A4"/>
          </p15:clr>
        </p15:guide>
        <p15:guide id="10" pos="1451" userDrawn="1">
          <p15:clr>
            <a:srgbClr val="A4A3A4"/>
          </p15:clr>
        </p15:guide>
        <p15:guide id="11" pos="320" userDrawn="1">
          <p15:clr>
            <a:srgbClr val="A4A3A4"/>
          </p15:clr>
        </p15:guide>
        <p15:guide id="12" orient="horz" pos="2163"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404040"/>
    <a:srgbClr val="494949"/>
    <a:srgbClr val="898989"/>
    <a:srgbClr val="000000"/>
    <a:srgbClr val="292929"/>
    <a:srgbClr val="D96709"/>
    <a:srgbClr val="DD6909"/>
    <a:srgbClr val="4A4A4A"/>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612" autoAdjust="0"/>
    <p:restoredTop sz="67467" autoAdjust="0"/>
  </p:normalViewPr>
  <p:slideViewPr>
    <p:cSldViewPr snapToGrid="0">
      <p:cViewPr varScale="1">
        <p:scale>
          <a:sx n="60" d="100"/>
          <a:sy n="60" d="100"/>
        </p:scale>
        <p:origin x="859" y="53"/>
      </p:cViewPr>
      <p:guideLst>
        <p:guide orient="horz" pos="4080"/>
        <p:guide orient="horz" pos="2160"/>
        <p:guide pos="872"/>
        <p:guide pos="3614"/>
        <p:guide pos="616"/>
        <p:guide orient="horz" pos="2533"/>
        <p:guide orient="horz" pos="3757"/>
        <p:guide orient="horz" pos="954"/>
        <p:guide orient="horz" pos="2159"/>
        <p:guide pos="1451"/>
        <p:guide pos="320"/>
        <p:guide orient="horz" pos="2163"/>
      </p:guideLst>
    </p:cSldViewPr>
  </p:slideViewPr>
  <p:outlineViewPr>
    <p:cViewPr>
      <p:scale>
        <a:sx n="33" d="100"/>
        <a:sy n="33" d="100"/>
      </p:scale>
      <p:origin x="0" y="-82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67" d="100"/>
          <a:sy n="67" d="100"/>
        </p:scale>
        <p:origin x="2088" y="6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sz="quarter" idx="1"/>
          </p:nvPr>
        </p:nvSpPr>
        <p:spPr>
          <a:xfrm>
            <a:off x="3970942" y="3"/>
            <a:ext cx="3037840" cy="464820"/>
          </a:xfrm>
          <a:prstGeom prst="rect">
            <a:avLst/>
          </a:prstGeom>
        </p:spPr>
        <p:txBody>
          <a:bodyPr vert="horz" lIns="93147" tIns="46574" rIns="93147" bIns="46574" rtlCol="0"/>
          <a:lstStyle>
            <a:lvl1pPr algn="r">
              <a:defRPr sz="1200"/>
            </a:lvl1pPr>
          </a:lstStyle>
          <a:p>
            <a:fld id="{615B3604-A80B-8C40-B401-8FA74DA54801}" type="datetimeFigureOut">
              <a:rPr lang="en-US" smtClean="0"/>
              <a:pPr/>
              <a:t>9/11/2018</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2" y="8829967"/>
            <a:ext cx="3037840" cy="464820"/>
          </a:xfrm>
          <a:prstGeom prst="rect">
            <a:avLst/>
          </a:prstGeom>
        </p:spPr>
        <p:txBody>
          <a:bodyPr vert="horz" lIns="93147" tIns="46574" rIns="93147" bIns="46574"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idx="1"/>
          </p:nvPr>
        </p:nvSpPr>
        <p:spPr>
          <a:xfrm>
            <a:off x="3970942" y="3"/>
            <a:ext cx="3037840" cy="464820"/>
          </a:xfrm>
          <a:prstGeom prst="rect">
            <a:avLst/>
          </a:prstGeom>
        </p:spPr>
        <p:txBody>
          <a:bodyPr vert="horz" lIns="93147" tIns="46574" rIns="93147" bIns="46574" rtlCol="0"/>
          <a:lstStyle>
            <a:lvl1pPr algn="r">
              <a:defRPr sz="1200"/>
            </a:lvl1pPr>
          </a:lstStyle>
          <a:p>
            <a:fld id="{EC8FE7F7-238C-A74E-B3E1-A0422E327AA2}" type="datetimeFigureOut">
              <a:rPr lang="en-US" smtClean="0"/>
              <a:pPr/>
              <a:t>9/11/2018</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47" tIns="46574" rIns="93147" bIns="46574" rtlCol="0" anchor="ctr"/>
          <a:lstStyle/>
          <a:p>
            <a:endParaRPr lang="en-US" dirty="0"/>
          </a:p>
        </p:txBody>
      </p:sp>
      <p:sp>
        <p:nvSpPr>
          <p:cNvPr id="5" name="Notes Placeholder 4"/>
          <p:cNvSpPr>
            <a:spLocks noGrp="1"/>
          </p:cNvSpPr>
          <p:nvPr>
            <p:ph type="body" sz="quarter" idx="3"/>
          </p:nvPr>
        </p:nvSpPr>
        <p:spPr>
          <a:xfrm>
            <a:off x="701040" y="4415793"/>
            <a:ext cx="5608320" cy="4183380"/>
          </a:xfrm>
          <a:prstGeom prst="rect">
            <a:avLst/>
          </a:prstGeom>
        </p:spPr>
        <p:txBody>
          <a:bodyPr vert="horz" lIns="93147" tIns="46574" rIns="93147" bIns="465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7"/>
            <a:ext cx="3037840" cy="464820"/>
          </a:xfrm>
          <a:prstGeom prst="rect">
            <a:avLst/>
          </a:prstGeom>
        </p:spPr>
        <p:txBody>
          <a:bodyPr vert="horz" lIns="93147" tIns="46574" rIns="93147" bIns="46574"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609365" rtl="0" eaLnBrk="1" latinLnBrk="0" hangingPunct="1">
      <a:defRPr sz="1600" kern="1200">
        <a:solidFill>
          <a:schemeClr val="tx1"/>
        </a:solidFill>
        <a:latin typeface="+mn-lt"/>
        <a:ea typeface="+mn-ea"/>
        <a:cs typeface="+mn-cs"/>
      </a:defRPr>
    </a:lvl1pPr>
    <a:lvl2pPr marL="609365" algn="l" defTabSz="609365" rtl="0" eaLnBrk="1" latinLnBrk="0" hangingPunct="1">
      <a:defRPr sz="1600" kern="1200">
        <a:solidFill>
          <a:schemeClr val="tx1"/>
        </a:solidFill>
        <a:latin typeface="+mn-lt"/>
        <a:ea typeface="+mn-ea"/>
        <a:cs typeface="+mn-cs"/>
      </a:defRPr>
    </a:lvl2pPr>
    <a:lvl3pPr marL="1218731" algn="l" defTabSz="609365" rtl="0" eaLnBrk="1" latinLnBrk="0" hangingPunct="1">
      <a:defRPr sz="1600" kern="1200">
        <a:solidFill>
          <a:schemeClr val="tx1"/>
        </a:solidFill>
        <a:latin typeface="+mn-lt"/>
        <a:ea typeface="+mn-ea"/>
        <a:cs typeface="+mn-cs"/>
      </a:defRPr>
    </a:lvl3pPr>
    <a:lvl4pPr marL="1828101" algn="l" defTabSz="609365" rtl="0" eaLnBrk="1" latinLnBrk="0" hangingPunct="1">
      <a:defRPr sz="1600" kern="1200">
        <a:solidFill>
          <a:schemeClr val="tx1"/>
        </a:solidFill>
        <a:latin typeface="+mn-lt"/>
        <a:ea typeface="+mn-ea"/>
        <a:cs typeface="+mn-cs"/>
      </a:defRPr>
    </a:lvl4pPr>
    <a:lvl5pPr marL="2437467" algn="l" defTabSz="609365" rtl="0" eaLnBrk="1" latinLnBrk="0" hangingPunct="1">
      <a:defRPr sz="1600" kern="1200">
        <a:solidFill>
          <a:schemeClr val="tx1"/>
        </a:solidFill>
        <a:latin typeface="+mn-lt"/>
        <a:ea typeface="+mn-ea"/>
        <a:cs typeface="+mn-cs"/>
      </a:defRPr>
    </a:lvl5pPr>
    <a:lvl6pPr marL="3046832" algn="l" defTabSz="609365" rtl="0" eaLnBrk="1" latinLnBrk="0" hangingPunct="1">
      <a:defRPr sz="1600" kern="1200">
        <a:solidFill>
          <a:schemeClr val="tx1"/>
        </a:solidFill>
        <a:latin typeface="+mn-lt"/>
        <a:ea typeface="+mn-ea"/>
        <a:cs typeface="+mn-cs"/>
      </a:defRPr>
    </a:lvl6pPr>
    <a:lvl7pPr marL="3656201" algn="l" defTabSz="609365" rtl="0" eaLnBrk="1" latinLnBrk="0" hangingPunct="1">
      <a:defRPr sz="1600" kern="1200">
        <a:solidFill>
          <a:schemeClr val="tx1"/>
        </a:solidFill>
        <a:latin typeface="+mn-lt"/>
        <a:ea typeface="+mn-ea"/>
        <a:cs typeface="+mn-cs"/>
      </a:defRPr>
    </a:lvl7pPr>
    <a:lvl8pPr marL="4265563" algn="l" defTabSz="609365" rtl="0" eaLnBrk="1" latinLnBrk="0" hangingPunct="1">
      <a:defRPr sz="1600" kern="1200">
        <a:solidFill>
          <a:schemeClr val="tx1"/>
        </a:solidFill>
        <a:latin typeface="+mn-lt"/>
        <a:ea typeface="+mn-ea"/>
        <a:cs typeface="+mn-cs"/>
      </a:defRPr>
    </a:lvl8pPr>
    <a:lvl9pPr marL="4874933" algn="l" defTabSz="6093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b="1" baseline="0" dirty="0"/>
              <a:t>Thank-you</a:t>
            </a:r>
          </a:p>
          <a:p>
            <a:pPr marL="285750" indent="-285750">
              <a:buFont typeface="Arial" panose="020B0604020202020204" pitchFamily="34" charset="0"/>
              <a:buChar char="•"/>
            </a:pPr>
            <a:r>
              <a:rPr lang="en-US" b="1" baseline="0" dirty="0"/>
              <a:t>SLS represents a significant contribution to our country’s strategic national capabilities in engineering, manufacturing, science, exploration, technology, and soft statecraft skills in peaceful cooperation.</a:t>
            </a:r>
          </a:p>
          <a:p>
            <a:pPr marL="285750" indent="-285750">
              <a:buFont typeface="Arial" panose="020B0604020202020204" pitchFamily="34" charset="0"/>
              <a:buChar char="•"/>
            </a:pPr>
            <a:r>
              <a:rPr lang="en-US" b="1" baseline="0" dirty="0"/>
              <a:t>I’d like introduce you today to NASA’s Space Launch System, talk about the design and give you an update on it’s current status.</a:t>
            </a:r>
          </a:p>
          <a:p>
            <a:pPr marL="285750" indent="-285750">
              <a:buFont typeface="Arial" panose="020B0604020202020204" pitchFamily="34" charset="0"/>
              <a:buChar char="•"/>
            </a:pPr>
            <a:endParaRPr lang="en-US" b="1"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a:t>
            </a:fld>
            <a:endParaRPr lang="en-US" dirty="0"/>
          </a:p>
        </p:txBody>
      </p:sp>
    </p:spTree>
    <p:extLst>
      <p:ext uri="{BB962C8B-B14F-4D97-AF65-F5344CB8AC3E}">
        <p14:creationId xmlns:p14="http://schemas.microsoft.com/office/powerpoint/2010/main" val="49449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b="1" i="0" dirty="0"/>
              <a:t>It’s been more than 4 decades since we ventured into deep space with humans.</a:t>
            </a:r>
          </a:p>
          <a:p>
            <a:pPr marL="285750" indent="-285750">
              <a:buFont typeface="Arial" panose="020B0604020202020204" pitchFamily="34" charset="0"/>
              <a:buChar char="•"/>
            </a:pPr>
            <a:r>
              <a:rPr lang="en-US" b="1" i="0" dirty="0"/>
              <a:t>Since the Apollo missions, we’ve been working in low Earth orbit, learning how to conduct long duration operations</a:t>
            </a:r>
            <a:r>
              <a:rPr lang="en-US" b="1" i="0" baseline="0" dirty="0"/>
              <a:t> and learning about humans in space.</a:t>
            </a:r>
          </a:p>
          <a:p>
            <a:pPr marL="285750" indent="-285750">
              <a:buFont typeface="Arial" panose="020B0604020202020204" pitchFamily="34" charset="0"/>
              <a:buChar char="•"/>
            </a:pPr>
            <a:r>
              <a:rPr lang="en-US" b="1" i="0" baseline="0" dirty="0"/>
              <a:t>NASA is now directed to venture back into deep space with people with the moon as our first stop. </a:t>
            </a:r>
          </a:p>
          <a:p>
            <a:pPr marL="285750" indent="-285750">
              <a:buFont typeface="Arial" panose="020B0604020202020204" pitchFamily="34" charset="0"/>
              <a:buChar char="•"/>
            </a:pPr>
            <a:endParaRPr lang="en-US" b="1" i="0" baseline="0" dirty="0"/>
          </a:p>
          <a:p>
            <a:pPr marL="285750" indent="-285750">
              <a:buFont typeface="Arial" panose="020B0604020202020204" pitchFamily="34" charset="0"/>
              <a:buChar char="•"/>
            </a:pPr>
            <a:r>
              <a:rPr lang="en-US" b="1" i="0" baseline="0" dirty="0"/>
              <a:t>Most recently, in 2017, the President signed National Space Policy Directive 1 </a:t>
            </a:r>
            <a:r>
              <a:rPr lang="en-US" sz="1600" b="1" kern="1200" dirty="0">
                <a:solidFill>
                  <a:schemeClr val="tx1"/>
                </a:solidFill>
                <a:effectLst/>
                <a:latin typeface="+mn-lt"/>
                <a:ea typeface="+mn-ea"/>
                <a:cs typeface="+mn-cs"/>
              </a:rPr>
              <a:t>calling for NASA </a:t>
            </a:r>
            <a:r>
              <a:rPr lang="en-US" sz="1600" kern="1200" dirty="0">
                <a:solidFill>
                  <a:schemeClr val="tx1"/>
                </a:solidFill>
                <a:effectLst/>
                <a:latin typeface="+mn-lt"/>
                <a:ea typeface="+mn-ea"/>
                <a:cs typeface="+mn-cs"/>
              </a:rPr>
              <a:t>to </a:t>
            </a:r>
            <a:r>
              <a:rPr lang="en-US" sz="1600" b="1" i="1" kern="1200" dirty="0">
                <a:solidFill>
                  <a:schemeClr val="tx1"/>
                </a:solidFill>
                <a:effectLst/>
                <a:latin typeface="+mn-lt"/>
                <a:ea typeface="+mn-ea"/>
                <a:cs typeface="+mn-cs"/>
              </a:rPr>
              <a:t>“lead an innovative and sustainable program of exploration with commercial and international partners to enable human expansion across the solar system and to bring back to Earth new knowledge and opportunities. Beginning with missions beyond low-Earth orbit, the United States will lead the return of humans to the Moon for long-term exploration and utilization, followed by human missions to Mars and other destinations.”</a:t>
            </a:r>
            <a:r>
              <a:rPr lang="en-US" sz="1600" b="1" kern="1200" dirty="0">
                <a:solidFill>
                  <a:schemeClr val="tx1"/>
                </a:solidFill>
                <a:effectLst/>
                <a:latin typeface="+mn-lt"/>
                <a:ea typeface="+mn-ea"/>
                <a:cs typeface="+mn-cs"/>
              </a:rPr>
              <a:t> </a:t>
            </a:r>
          </a:p>
          <a:p>
            <a:pPr marL="285750" indent="-285750">
              <a:buFont typeface="Arial" panose="020B0604020202020204" pitchFamily="34" charset="0"/>
              <a:buChar char="•"/>
            </a:pPr>
            <a:endParaRPr lang="en-US" sz="1600" b="1" kern="1200" dirty="0">
              <a:solidFill>
                <a:schemeClr val="tx1"/>
              </a:solidFill>
              <a:effectLst/>
              <a:latin typeface="+mn-lt"/>
              <a:ea typeface="+mn-ea"/>
              <a:cs typeface="+mn-cs"/>
            </a:endParaRPr>
          </a:p>
          <a:p>
            <a:pPr marL="285750" indent="-285750">
              <a:buFont typeface="Arial" panose="020B0604020202020204" pitchFamily="34" charset="0"/>
              <a:buChar char="•"/>
            </a:pPr>
            <a:r>
              <a:rPr lang="en-US" sz="1600" b="1" kern="1200" dirty="0">
                <a:solidFill>
                  <a:schemeClr val="tx1"/>
                </a:solidFill>
                <a:effectLst/>
                <a:latin typeface="+mn-lt"/>
                <a:ea typeface="+mn-ea"/>
                <a:cs typeface="+mn-cs"/>
              </a:rPr>
              <a:t>NASA is working with domestic and international partners to solve the great challenges of living and working in space farther from Earth, and in the process creating new knowledge that benefits all of humanity and inspires the nation. </a:t>
            </a:r>
            <a:endParaRPr lang="en-US" b="1" i="0" baseline="0" dirty="0"/>
          </a:p>
          <a:p>
            <a:pPr marL="285750" indent="-285750">
              <a:buFont typeface="Arial" panose="020B0604020202020204" pitchFamily="34" charset="0"/>
              <a:buChar char="•"/>
            </a:pPr>
            <a:r>
              <a:rPr lang="en-US" b="1" i="0" baseline="0" dirty="0"/>
              <a:t>Visible here are the elements of our effort – ISS operations with commercial crew logistics, a return to the moon with robotic landers, a Gateway human-tended station, robotic landers and rovers, eventually people, and continued robotic exploration of Mars to inform future crewed missions.</a:t>
            </a:r>
          </a:p>
          <a:p>
            <a:pPr marL="285750" indent="-285750">
              <a:buFont typeface="Arial" panose="020B0604020202020204" pitchFamily="34" charset="0"/>
              <a:buChar char="•"/>
            </a:pPr>
            <a:r>
              <a:rPr lang="en-US" b="1" i="0" baseline="0" dirty="0"/>
              <a:t>The transportation is a high priority as part of a larger priority – mission success.</a:t>
            </a:r>
          </a:p>
          <a:p>
            <a:pPr marL="285750" indent="-285750">
              <a:buFont typeface="Arial" panose="020B0604020202020204" pitchFamily="34" charset="0"/>
              <a:buChar char="•"/>
            </a:pPr>
            <a:endParaRPr lang="en-US" b="1" i="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145985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4163" marR="0" lvl="0" indent="-169863" algn="l" defTabSz="609365"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mn-lt"/>
                <a:ea typeface="+mn-ea"/>
                <a:cs typeface="+mn-cs"/>
              </a:rPr>
              <a:t>This </a:t>
            </a:r>
            <a:r>
              <a:rPr lang="en-US" sz="1600" b="1" u="sng" kern="1200" dirty="0">
                <a:solidFill>
                  <a:schemeClr val="tx1"/>
                </a:solidFill>
                <a:effectLst/>
                <a:latin typeface="+mn-lt"/>
                <a:ea typeface="+mn-ea"/>
                <a:cs typeface="+mn-cs"/>
              </a:rPr>
              <a:t>is</a:t>
            </a:r>
            <a:r>
              <a:rPr lang="en-US" sz="1600" b="1" kern="1200" dirty="0">
                <a:solidFill>
                  <a:schemeClr val="tx1"/>
                </a:solidFill>
                <a:effectLst/>
                <a:latin typeface="+mn-lt"/>
                <a:ea typeface="+mn-ea"/>
                <a:cs typeface="+mn-cs"/>
              </a:rPr>
              <a:t> our transportation – NASA’s Space Launch System.</a:t>
            </a:r>
          </a:p>
          <a:p>
            <a:pPr marL="284163" marR="0" lvl="0" indent="-169863" algn="l" defTabSz="609365"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mn-lt"/>
                <a:ea typeface="+mn-ea"/>
                <a:cs typeface="+mn-cs"/>
              </a:rPr>
              <a:t>Why do</a:t>
            </a:r>
            <a:r>
              <a:rPr lang="en-US" sz="1600" b="1" kern="1200" baseline="0" dirty="0">
                <a:solidFill>
                  <a:schemeClr val="tx1"/>
                </a:solidFill>
                <a:effectLst/>
                <a:latin typeface="+mn-lt"/>
                <a:ea typeface="+mn-ea"/>
                <a:cs typeface="+mn-cs"/>
              </a:rPr>
              <a:t> they look like this?</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kern="1200" baseline="0" dirty="0">
                <a:solidFill>
                  <a:schemeClr val="tx1"/>
                </a:solidFill>
                <a:effectLst/>
                <a:latin typeface="+mn-lt"/>
                <a:ea typeface="+mn-ea"/>
                <a:cs typeface="+mn-cs"/>
              </a:rPr>
              <a:t>	</a:t>
            </a:r>
            <a:r>
              <a:rPr lang="en-US" sz="1600" b="0" kern="1200" baseline="0" dirty="0">
                <a:solidFill>
                  <a:schemeClr val="tx1"/>
                </a:solidFill>
                <a:effectLst/>
                <a:latin typeface="+mn-lt"/>
                <a:ea typeface="+mn-ea"/>
                <a:cs typeface="+mn-cs"/>
              </a:rPr>
              <a:t>government exploration role – exploration, complete the missions, bring back knowledge</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effectLst/>
                <a:latin typeface="+mn-lt"/>
                <a:ea typeface="+mn-ea"/>
                <a:cs typeface="+mn-cs"/>
              </a:rPr>
              <a:t>	evolution – budget, challenges</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effectLst/>
                <a:latin typeface="+mn-lt"/>
                <a:ea typeface="+mn-ea"/>
                <a:cs typeface="+mn-cs"/>
              </a:rPr>
              <a:t>	heavy lift – mass volume trip time benefits. </a:t>
            </a:r>
            <a:r>
              <a:rPr lang="en-US" sz="1600" b="0" u="sng" kern="1200" dirty="0">
                <a:solidFill>
                  <a:schemeClr val="tx1"/>
                </a:solidFill>
                <a:effectLst/>
                <a:latin typeface="+mn-lt"/>
                <a:ea typeface="+mn-ea"/>
                <a:cs typeface="+mn-cs"/>
              </a:rPr>
              <a:t>SLS will lift more mass and more volume than</a:t>
            </a:r>
            <a:r>
              <a:rPr lang="en-US" sz="1600" b="0" u="sng" kern="1200" baseline="0" dirty="0">
                <a:solidFill>
                  <a:schemeClr val="tx1"/>
                </a:solidFill>
                <a:effectLst/>
                <a:latin typeface="+mn-lt"/>
                <a:ea typeface="+mn-ea"/>
                <a:cs typeface="+mn-cs"/>
              </a:rPr>
              <a:t> any other rocket today.</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effectLst/>
                <a:latin typeface="+mn-lt"/>
                <a:ea typeface="+mn-ea"/>
                <a:cs typeface="+mn-cs"/>
              </a:rPr>
              <a:t>	proven technologies w/ prudent upgrades</a:t>
            </a:r>
          </a:p>
          <a:p>
            <a:pPr marL="4000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baseline="0" dirty="0">
                <a:solidFill>
                  <a:schemeClr val="tx1"/>
                </a:solidFill>
                <a:effectLst/>
                <a:latin typeface="+mn-lt"/>
                <a:ea typeface="+mn-ea"/>
                <a:cs typeface="+mn-cs"/>
              </a:rPr>
              <a:t>	assured access</a:t>
            </a:r>
          </a:p>
          <a:p>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1162600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9275" y="704850"/>
            <a:ext cx="3448050" cy="1939925"/>
          </a:xfrm>
        </p:spPr>
      </p:sp>
      <p:sp>
        <p:nvSpPr>
          <p:cNvPr id="3" name="Notes Placeholder 2"/>
          <p:cNvSpPr>
            <a:spLocks noGrp="1"/>
          </p:cNvSpPr>
          <p:nvPr>
            <p:ph type="body" idx="1"/>
          </p:nvPr>
        </p:nvSpPr>
        <p:spPr>
          <a:xfrm>
            <a:off x="701040" y="2753710"/>
            <a:ext cx="5608320" cy="5845463"/>
          </a:xfrm>
        </p:spPr>
        <p:txBody>
          <a:bodyPr/>
          <a:lstStyle/>
          <a:p>
            <a:pPr marL="0" marR="0" lvl="0" indent="0" algn="l" defTabSz="455613" rtl="0" eaLnBrk="1" fontAlgn="base" latinLnBrk="0" hangingPunct="1">
              <a:lnSpc>
                <a:spcPct val="100000"/>
              </a:lnSpc>
              <a:spcBef>
                <a:spcPct val="30000"/>
              </a:spcBef>
              <a:spcAft>
                <a:spcPct val="0"/>
              </a:spcAft>
              <a:buClrTx/>
              <a:buSzTx/>
              <a:buFontTx/>
              <a:buNone/>
              <a:tabLst/>
              <a:defRPr/>
            </a:pPr>
            <a:r>
              <a:rPr lang="en-US" sz="1200" b="1" i="1" dirty="0"/>
              <a:t>We are currently building and testing our first Block 1 vehicle for our first flight – Exploration Mission 1.</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Visible</a:t>
            </a:r>
            <a:r>
              <a:rPr lang="en-US" sz="1200" b="0" baseline="0" dirty="0"/>
              <a:t> are the major elements of the EM-1 vehicle – solid rocket boosters, core stage, </a:t>
            </a:r>
            <a:r>
              <a:rPr lang="en-US" sz="1200" b="0" strike="sngStrike" baseline="0" dirty="0"/>
              <a:t>(</a:t>
            </a:r>
            <a:r>
              <a:rPr lang="en-US" sz="1200" b="0" baseline="0" dirty="0"/>
              <a:t>engine section, LH tank, </a:t>
            </a:r>
            <a:r>
              <a:rPr lang="en-US" sz="1200" b="0" baseline="0" dirty="0" err="1"/>
              <a:t>intertank</a:t>
            </a:r>
            <a:r>
              <a:rPr lang="en-US" sz="1200" b="0" baseline="0" dirty="0"/>
              <a:t>, LOX tank, forward skirt) LVSA and ICPS, OSA, and Orion/SM/LAS.</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kern="1200" dirty="0">
                <a:solidFill>
                  <a:schemeClr val="tx1"/>
                </a:solidFill>
                <a:effectLst/>
                <a:cs typeface="Arial" panose="020B0604020202020204" pitchFamily="34" charset="0"/>
              </a:rPr>
              <a:t>Block 1 will be more capable than any current launch vehicle, able to deliver &gt;26</a:t>
            </a:r>
            <a:r>
              <a:rPr lang="en-US" sz="1200" b="0" strike="sngStrike" kern="1200" dirty="0">
                <a:solidFill>
                  <a:schemeClr val="tx1"/>
                </a:solidFill>
                <a:effectLst/>
                <a:cs typeface="Arial" panose="020B0604020202020204" pitchFamily="34" charset="0"/>
              </a:rPr>
              <a:t> </a:t>
            </a:r>
            <a:r>
              <a:rPr lang="en-US" sz="1200" b="0" kern="1200" dirty="0">
                <a:solidFill>
                  <a:schemeClr val="tx1"/>
                </a:solidFill>
                <a:effectLst/>
                <a:cs typeface="Arial" panose="020B0604020202020204" pitchFamily="34" charset="0"/>
              </a:rPr>
              <a:t>metric tons (57,320</a:t>
            </a:r>
            <a:r>
              <a:rPr lang="en-US" sz="1200" b="0" kern="1200" baseline="0" dirty="0">
                <a:solidFill>
                  <a:schemeClr val="tx1"/>
                </a:solidFill>
                <a:effectLst/>
                <a:cs typeface="Arial" panose="020B0604020202020204" pitchFamily="34" charset="0"/>
              </a:rPr>
              <a:t> </a:t>
            </a:r>
            <a:r>
              <a:rPr lang="en-US" sz="1200" b="0" kern="1200" baseline="0" dirty="0" err="1">
                <a:solidFill>
                  <a:schemeClr val="tx1"/>
                </a:solidFill>
                <a:effectLst/>
                <a:cs typeface="Arial" panose="020B0604020202020204" pitchFamily="34" charset="0"/>
              </a:rPr>
              <a:t>lb</a:t>
            </a:r>
            <a:r>
              <a:rPr lang="en-US" sz="1200" b="0" kern="1200" baseline="0" dirty="0">
                <a:solidFill>
                  <a:schemeClr val="tx1"/>
                </a:solidFill>
                <a:effectLst/>
                <a:cs typeface="Arial" panose="020B0604020202020204" pitchFamily="34" charset="0"/>
              </a:rPr>
              <a:t>)</a:t>
            </a:r>
            <a:r>
              <a:rPr lang="en-US" sz="1200" b="0" kern="1200" dirty="0">
                <a:solidFill>
                  <a:schemeClr val="tx1"/>
                </a:solidFill>
                <a:effectLst/>
                <a:cs typeface="Arial" panose="020B0604020202020204" pitchFamily="34" charset="0"/>
              </a:rPr>
              <a:t> to the Moon.</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Work is well underway on our initial Block 1 configuration, and we are overcoming challenges and making steady progress.</a:t>
            </a:r>
          </a:p>
          <a:p>
            <a:pPr marL="228600" lvl="0" indent="-228600" defTabSz="455613" fontAlgn="base">
              <a:spcBef>
                <a:spcPct val="30000"/>
              </a:spcBef>
              <a:spcAft>
                <a:spcPct val="0"/>
              </a:spcAft>
              <a:buFont typeface="Arial" panose="020B0604020202020204" pitchFamily="34" charset="0"/>
              <a:buChar char="•"/>
              <a:defRPr/>
            </a:pPr>
            <a:r>
              <a:rPr lang="en-US" sz="1200" b="0" dirty="0"/>
              <a:t>All major hardware for structural testing </a:t>
            </a:r>
            <a:r>
              <a:rPr lang="en-US" sz="1200" b="0" strike="noStrike" dirty="0"/>
              <a:t>and</a:t>
            </a:r>
            <a:r>
              <a:rPr lang="en-US" sz="1200" b="0" dirty="0"/>
              <a:t> for first flight have completed welding or assembly, and all are undergoing installation of insulation, wiring, piping, brackets, and other internal structures. </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On our first mission,</a:t>
            </a:r>
            <a:r>
              <a:rPr lang="en-US" sz="1200" b="0" baseline="0" dirty="0"/>
              <a:t> EM-1, will take the Orion crew</a:t>
            </a:r>
            <a:r>
              <a:rPr lang="en-US" sz="1200" b="0" dirty="0"/>
              <a:t> vehicle</a:t>
            </a:r>
            <a:r>
              <a:rPr lang="en-US" sz="1200" b="0" baseline="0" dirty="0"/>
              <a:t> farther into space than humans have ever ventured before.</a:t>
            </a:r>
          </a:p>
          <a:p>
            <a:pPr marL="171450" marR="0" lvl="0" indent="-171450" algn="l" defTabSz="455613" rtl="0" eaLnBrk="1" fontAlgn="base" latinLnBrk="0" hangingPunct="1">
              <a:lnSpc>
                <a:spcPct val="100000"/>
              </a:lnSpc>
              <a:spcAft>
                <a:spcPct val="0"/>
              </a:spcAft>
              <a:buClrTx/>
              <a:buSzTx/>
              <a:buFont typeface="Arial" panose="020B0604020202020204" pitchFamily="34" charset="0"/>
              <a:buChar char="•"/>
              <a:tabLst/>
              <a:defRPr/>
            </a:pPr>
            <a:r>
              <a:rPr lang="en-US" sz="1200" b="0" kern="1200" dirty="0">
                <a:solidFill>
                  <a:schemeClr val="tx1"/>
                </a:solidFill>
                <a:effectLst/>
                <a:ea typeface="MS PGothic" panose="020B0600070205080204" pitchFamily="34" charset="-128"/>
                <a:cs typeface="Arial" panose="020B0604020202020204" pitchFamily="34" charset="0"/>
              </a:rPr>
              <a:t>Block </a:t>
            </a:r>
            <a:r>
              <a:rPr lang="en-US" sz="1200" b="0" strike="noStrike" kern="1200" dirty="0">
                <a:solidFill>
                  <a:schemeClr val="tx1"/>
                </a:solidFill>
                <a:effectLst/>
                <a:ea typeface="MS PGothic" panose="020B0600070205080204" pitchFamily="34" charset="-128"/>
                <a:cs typeface="Arial" panose="020B0604020202020204" pitchFamily="34" charset="0"/>
              </a:rPr>
              <a:t>1 will be the foundation for the development of the future Blocks on the previous chart.</a:t>
            </a:r>
            <a:endParaRPr lang="en-US" sz="1200" b="0" kern="1200" baseline="0" dirty="0">
              <a:solidFill>
                <a:schemeClr val="tx1"/>
              </a:solidFill>
              <a:effectLst/>
              <a:ea typeface="MS PGothic" panose="020B0600070205080204" pitchFamily="34" charset="-128"/>
              <a:cs typeface="Arial" panose="020B0604020202020204" pitchFamily="34" charset="0"/>
            </a:endParaRP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3374607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06563" y="546100"/>
            <a:ext cx="3273425" cy="1841500"/>
          </a:xfrm>
        </p:spPr>
      </p:sp>
      <p:sp>
        <p:nvSpPr>
          <p:cNvPr id="3" name="Notes Placeholder 2"/>
          <p:cNvSpPr>
            <a:spLocks noGrp="1"/>
          </p:cNvSpPr>
          <p:nvPr>
            <p:ph type="body" idx="1"/>
          </p:nvPr>
        </p:nvSpPr>
        <p:spPr>
          <a:xfrm>
            <a:off x="701040" y="2743200"/>
            <a:ext cx="5608320" cy="5855973"/>
          </a:xfrm>
        </p:spPr>
        <p:txBody>
          <a:bodyPr/>
          <a:lstStyle/>
          <a:p>
            <a:pPr defTabSz="951562" eaLnBrk="0" fontAlgn="base" hangingPunct="0">
              <a:spcBef>
                <a:spcPct val="30000"/>
              </a:spcBef>
              <a:spcAft>
                <a:spcPct val="0"/>
              </a:spcAft>
              <a:defRPr/>
            </a:pPr>
            <a:r>
              <a:rPr lang="en-US" sz="1000" b="0" i="1" dirty="0">
                <a:ea typeface="ＭＳ 明朝"/>
                <a:cs typeface="Times New Roman"/>
              </a:rPr>
              <a:t>This animation shows the EM-1 trajectory in a looping video.</a:t>
            </a:r>
          </a:p>
          <a:p>
            <a:pPr marL="228600" indent="-228600" defTabSz="951562" eaLnBrk="0" fontAlgn="base" hangingPunct="0">
              <a:spcBef>
                <a:spcPct val="30000"/>
              </a:spcBef>
              <a:spcAft>
                <a:spcPct val="0"/>
              </a:spcAft>
              <a:buFont typeface="+mj-lt"/>
              <a:buAutoNum type="arabicParenR"/>
              <a:defRPr/>
            </a:pPr>
            <a:r>
              <a:rPr lang="en-US" sz="1000" baseline="0" dirty="0">
                <a:latin typeface="+mn-lt"/>
                <a:ea typeface="ＭＳ 明朝"/>
                <a:cs typeface="Times New Roman"/>
              </a:rPr>
              <a:t>After one orbit around the Earth, Orion will fly through the Van Allen Radiation Belts, where it will experience high amounts of radiation.  </a:t>
            </a:r>
          </a:p>
          <a:p>
            <a:pPr marL="228600" indent="-228600" defTabSz="951562" eaLnBrk="0" fontAlgn="base" hangingPunct="0">
              <a:spcBef>
                <a:spcPct val="30000"/>
              </a:spcBef>
              <a:spcAft>
                <a:spcPct val="0"/>
              </a:spcAft>
              <a:buFont typeface="+mj-lt"/>
              <a:buAutoNum type="arabicParenR"/>
              <a:defRPr/>
            </a:pPr>
            <a:r>
              <a:rPr lang="en-US" sz="1000" baseline="0" dirty="0">
                <a:latin typeface="+mn-lt"/>
                <a:ea typeface="ＭＳ 明朝"/>
                <a:cs typeface="Times New Roman"/>
              </a:rPr>
              <a:t>It will take Orion about 4 days to get to the moon.  </a:t>
            </a:r>
          </a:p>
          <a:p>
            <a:pPr marL="228600" indent="-228600" defTabSz="951562" eaLnBrk="0" fontAlgn="base" hangingPunct="0">
              <a:spcBef>
                <a:spcPct val="30000"/>
              </a:spcBef>
              <a:spcAft>
                <a:spcPct val="0"/>
              </a:spcAft>
              <a:buFont typeface="+mj-lt"/>
              <a:buAutoNum type="arabicParenR"/>
              <a:defRPr/>
            </a:pPr>
            <a:r>
              <a:rPr lang="en-US" sz="1000" baseline="0" dirty="0">
                <a:latin typeface="+mn-lt"/>
                <a:ea typeface="ＭＳ 明朝"/>
                <a:cs typeface="Times New Roman"/>
              </a:rPr>
              <a:t>Tucked into the Orion Stage Adapter – the ring that connects Orion to the SLS – will be 13 secondary payloads/CubeSats. </a:t>
            </a:r>
          </a:p>
          <a:p>
            <a:pPr marL="228600" indent="-228600" defTabSz="951562" eaLnBrk="0" fontAlgn="base" hangingPunct="0">
              <a:spcBef>
                <a:spcPct val="30000"/>
              </a:spcBef>
              <a:spcAft>
                <a:spcPct val="0"/>
              </a:spcAft>
              <a:buFont typeface="+mj-lt"/>
              <a:buAutoNum type="arabicParenR"/>
              <a:defRPr/>
            </a:pPr>
            <a:r>
              <a:rPr lang="en-US" sz="1000" baseline="0" dirty="0">
                <a:latin typeface="+mn-lt"/>
                <a:ea typeface="ＭＳ 明朝"/>
                <a:cs typeface="Times New Roman"/>
              </a:rPr>
              <a:t>The CubeSats will deploy after the Orion spacecraft separates from SLS and starts its journey into deep space.</a:t>
            </a:r>
          </a:p>
          <a:p>
            <a:pPr marL="228600" indent="-228600" defTabSz="951562" eaLnBrk="0" fontAlgn="base" hangingPunct="0">
              <a:spcBef>
                <a:spcPct val="30000"/>
              </a:spcBef>
              <a:spcAft>
                <a:spcPct val="0"/>
              </a:spcAft>
              <a:buFont typeface="+mj-lt"/>
              <a:buAutoNum type="arabicParenR"/>
              <a:defRPr/>
            </a:pPr>
            <a:r>
              <a:rPr lang="en-US" sz="1000" baseline="0" dirty="0">
                <a:latin typeface="+mn-lt"/>
                <a:ea typeface="ＭＳ 明朝"/>
                <a:cs typeface="Times New Roman"/>
              </a:rPr>
              <a:t>The Orion spacecraft will fly 40,000 miles beyond the moon, farther than we did during Apollo, and spend about 6 days in the vicinity of the moon before beginning the 4-day return to Earth.</a:t>
            </a:r>
          </a:p>
          <a:p>
            <a:pPr defTabSz="951562" eaLnBrk="0" fontAlgn="base" hangingPunct="0">
              <a:spcBef>
                <a:spcPct val="30000"/>
              </a:spcBef>
              <a:spcAft>
                <a:spcPct val="0"/>
              </a:spcAft>
              <a:defRPr/>
            </a:pPr>
            <a:endParaRPr lang="en-US" sz="1000" b="1" dirty="0">
              <a:latin typeface="+mn-lt"/>
              <a:ea typeface="ＭＳ 明朝"/>
              <a:cs typeface="Times New Roman"/>
            </a:endParaRPr>
          </a:p>
          <a:p>
            <a:pPr defTabSz="951562" eaLnBrk="0" fontAlgn="base" hangingPunct="0">
              <a:spcBef>
                <a:spcPct val="30000"/>
              </a:spcBef>
              <a:spcAft>
                <a:spcPct val="0"/>
              </a:spcAft>
              <a:defRPr/>
            </a:pPr>
            <a:r>
              <a:rPr lang="en-US" sz="1000" b="1" dirty="0">
                <a:latin typeface="+mn-lt"/>
                <a:ea typeface="ＭＳ 明朝"/>
                <a:cs typeface="Times New Roman"/>
              </a:rPr>
              <a:t>Although </a:t>
            </a:r>
            <a:r>
              <a:rPr lang="en-US" sz="1000" b="1" dirty="0" err="1">
                <a:latin typeface="+mn-lt"/>
                <a:ea typeface="ＭＳ 明朝"/>
                <a:cs typeface="Times New Roman"/>
              </a:rPr>
              <a:t>uncrewed</a:t>
            </a:r>
            <a:r>
              <a:rPr lang="en-US" sz="1000" b="1" dirty="0">
                <a:latin typeface="+mn-lt"/>
                <a:ea typeface="ＭＳ 明朝"/>
                <a:cs typeface="Times New Roman"/>
              </a:rPr>
              <a:t>, EM-1 will provide the first integrated test of SLS and Orion, including:</a:t>
            </a:r>
          </a:p>
          <a:p>
            <a:pPr marL="576098" marR="0" lvl="1" indent="-119063" algn="l" defTabSz="457035" rtl="0" eaLnBrk="1" fontAlgn="auto" latinLnBrk="0" hangingPunct="1">
              <a:lnSpc>
                <a:spcPct val="100000"/>
              </a:lnSpc>
              <a:spcBef>
                <a:spcPts val="600"/>
              </a:spcBef>
              <a:spcAft>
                <a:spcPts val="0"/>
              </a:spcAft>
              <a:buClrTx/>
              <a:buSzTx/>
              <a:buFont typeface="Arial"/>
              <a:buChar char="•"/>
              <a:tabLst/>
              <a:defRPr/>
            </a:pPr>
            <a:r>
              <a:rPr lang="en-US" sz="1000" b="0" dirty="0">
                <a:latin typeface="+mn-lt"/>
                <a:cs typeface="Miriam" panose="020B0502050101010101" pitchFamily="34" charset="-79"/>
              </a:rPr>
              <a:t>Assembly,</a:t>
            </a:r>
            <a:r>
              <a:rPr lang="en-US" sz="1000" b="0" baseline="0" dirty="0">
                <a:latin typeface="+mn-lt"/>
                <a:cs typeface="Miriam" panose="020B0502050101010101" pitchFamily="34" charset="-79"/>
              </a:rPr>
              <a:t> integration and test of SLS and Orion </a:t>
            </a:r>
            <a:r>
              <a:rPr lang="en-US" sz="1000" b="0" dirty="0">
                <a:latin typeface="+mn-lt"/>
                <a:cs typeface="Miriam" panose="020B0502050101010101" pitchFamily="34" charset="-79"/>
              </a:rPr>
              <a:t>at KSC</a:t>
            </a:r>
          </a:p>
          <a:p>
            <a:pPr marL="576098" lvl="1" indent="-119063">
              <a:spcBef>
                <a:spcPts val="600"/>
              </a:spcBef>
              <a:buFont typeface="Arial"/>
              <a:buChar char="•"/>
              <a:defRPr/>
            </a:pPr>
            <a:r>
              <a:rPr lang="en-US" sz="1000" b="0" dirty="0">
                <a:latin typeface="+mn-lt"/>
                <a:ea typeface="ヒラギノ角ゴ Pro W3" charset="0"/>
                <a:cs typeface="Century Gothic"/>
              </a:rPr>
              <a:t>Tanking and countdown operation at KSC LC39</a:t>
            </a:r>
          </a:p>
          <a:p>
            <a:pPr marL="576098" lvl="1" indent="-119063">
              <a:spcBef>
                <a:spcPts val="600"/>
              </a:spcBef>
              <a:buFont typeface="Arial"/>
              <a:buChar char="•"/>
              <a:defRPr/>
            </a:pPr>
            <a:r>
              <a:rPr lang="en-US" sz="1000" b="0" dirty="0">
                <a:latin typeface="+mn-lt"/>
                <a:ea typeface="ヒラギノ角ゴ Pro W3" charset="0"/>
                <a:cs typeface="Century Gothic"/>
              </a:rPr>
              <a:t>Test SLS ascent and Orion vehicle performance in lunar distant retrograde orbit (DRO) without crew </a:t>
            </a:r>
          </a:p>
          <a:p>
            <a:pPr marL="576098" lvl="1" indent="-119063">
              <a:spcBef>
                <a:spcPts val="600"/>
              </a:spcBef>
              <a:buFont typeface="Arial"/>
              <a:buChar char="•"/>
              <a:defRPr/>
            </a:pPr>
            <a:r>
              <a:rPr lang="en-US" sz="1000" b="0" dirty="0">
                <a:latin typeface="+mn-lt"/>
                <a:ea typeface="ヒラギノ角ゴ Pro W3" charset="0"/>
                <a:cs typeface="Century Gothic"/>
              </a:rPr>
              <a:t>Mission operations</a:t>
            </a:r>
          </a:p>
          <a:p>
            <a:pPr marL="576098" lvl="1" indent="-119063">
              <a:spcBef>
                <a:spcPts val="600"/>
              </a:spcBef>
              <a:buFont typeface="Arial"/>
              <a:buChar char="•"/>
              <a:defRPr/>
            </a:pPr>
            <a:r>
              <a:rPr lang="en-US" sz="1000" b="0" dirty="0">
                <a:latin typeface="+mn-lt"/>
                <a:ea typeface="ヒラギノ角ゴ Pro W3" charset="0"/>
                <a:cs typeface="Century Gothic"/>
              </a:rPr>
              <a:t>Deep space navigation</a:t>
            </a:r>
          </a:p>
          <a:p>
            <a:pPr marL="576098" lvl="1" indent="-119063">
              <a:spcBef>
                <a:spcPts val="600"/>
              </a:spcBef>
              <a:buFont typeface="Arial"/>
              <a:buChar char="•"/>
              <a:defRPr/>
            </a:pPr>
            <a:r>
              <a:rPr lang="en-US" sz="1000" b="0" dirty="0">
                <a:latin typeface="+mn-lt"/>
                <a:ea typeface="ヒラギノ角ゴ Pro W3" charset="0"/>
                <a:cs typeface="Century Gothic"/>
              </a:rPr>
              <a:t>Flight validation of data systems</a:t>
            </a:r>
          </a:p>
          <a:p>
            <a:pPr marL="576098" lvl="1" indent="-119063">
              <a:spcBef>
                <a:spcPts val="600"/>
              </a:spcBef>
              <a:buFont typeface="Arial"/>
              <a:buChar char="•"/>
              <a:defRPr/>
            </a:pPr>
            <a:r>
              <a:rPr lang="en-US" sz="1000" b="0" dirty="0">
                <a:latin typeface="+mn-lt"/>
                <a:ea typeface="ヒラギノ角ゴ Pro W3" charset="0"/>
                <a:cs typeface="Century Gothic"/>
              </a:rPr>
              <a:t>Test deep-space maneuvers</a:t>
            </a:r>
          </a:p>
          <a:p>
            <a:pPr marL="576098" lvl="1" indent="-119063">
              <a:spcBef>
                <a:spcPts val="600"/>
              </a:spcBef>
              <a:buFont typeface="Arial"/>
              <a:buChar char="•"/>
              <a:defRPr/>
            </a:pPr>
            <a:r>
              <a:rPr lang="en-US" sz="1000" b="0" dirty="0">
                <a:latin typeface="+mn-lt"/>
                <a:ea typeface="ヒラギノ角ゴ Pro W3" charset="0"/>
                <a:cs typeface="Century Gothic"/>
              </a:rPr>
              <a:t>Test communications and tracking</a:t>
            </a:r>
          </a:p>
          <a:p>
            <a:pPr marL="576098" lvl="1" indent="-119063">
              <a:spcBef>
                <a:spcPts val="600"/>
              </a:spcBef>
              <a:buFont typeface="Arial"/>
              <a:buChar char="•"/>
              <a:defRPr/>
            </a:pPr>
            <a:r>
              <a:rPr lang="en-US" sz="1000" b="0" dirty="0">
                <a:latin typeface="+mn-lt"/>
                <a:ea typeface="ヒラギノ角ゴ Pro W3" charset="0"/>
                <a:cs typeface="Century Gothic"/>
              </a:rPr>
              <a:t>Validate re-entry from lunar gravity assist</a:t>
            </a:r>
          </a:p>
          <a:p>
            <a:pPr marL="576098" lvl="1" indent="-119063">
              <a:spcBef>
                <a:spcPts val="600"/>
              </a:spcBef>
              <a:buFont typeface="Arial"/>
              <a:buChar char="•"/>
              <a:defRPr/>
            </a:pPr>
            <a:r>
              <a:rPr lang="en-US" sz="1000" b="0" dirty="0">
                <a:latin typeface="+mn-lt"/>
              </a:rPr>
              <a:t>Secondary payloads on SLS</a:t>
            </a:r>
          </a:p>
          <a:p>
            <a:pPr marL="576098" marR="0" lvl="1" indent="-119063" algn="l" defTabSz="457035" rtl="0" eaLnBrk="1" fontAlgn="auto" latinLnBrk="0" hangingPunct="1">
              <a:lnSpc>
                <a:spcPct val="100000"/>
              </a:lnSpc>
              <a:spcBef>
                <a:spcPts val="600"/>
              </a:spcBef>
              <a:spcAft>
                <a:spcPts val="0"/>
              </a:spcAft>
              <a:buClrTx/>
              <a:buSzTx/>
              <a:buFont typeface="Arial"/>
              <a:buChar char="•"/>
              <a:tabLst/>
              <a:defRPr/>
            </a:pPr>
            <a:r>
              <a:rPr lang="en-US" sz="1000" b="0" dirty="0">
                <a:latin typeface="+mn-lt"/>
                <a:ea typeface="ヒラギノ角ゴ Pro W3" charset="0"/>
                <a:cs typeface="Century Gothic"/>
              </a:rPr>
              <a:t>Orion heat shield and reentry</a:t>
            </a:r>
          </a:p>
          <a:p>
            <a:pPr marL="576098" marR="0" lvl="1" indent="-119063" algn="l" defTabSz="457035" rtl="0" eaLnBrk="1" fontAlgn="auto" latinLnBrk="0" hangingPunct="1">
              <a:lnSpc>
                <a:spcPct val="100000"/>
              </a:lnSpc>
              <a:spcBef>
                <a:spcPts val="600"/>
              </a:spcBef>
              <a:spcAft>
                <a:spcPts val="0"/>
              </a:spcAft>
              <a:buClrTx/>
              <a:buSzTx/>
              <a:buFont typeface="Arial"/>
              <a:buChar char="•"/>
              <a:tabLst/>
              <a:defRPr/>
            </a:pPr>
            <a:r>
              <a:rPr lang="en-US" sz="1000" b="0" dirty="0">
                <a:latin typeface="+mn-lt"/>
                <a:ea typeface="ヒラギノ角ゴ Pro W3" charset="0"/>
                <a:cs typeface="Century Gothic"/>
              </a:rPr>
              <a:t>Landing and recovery operations with Orion</a:t>
            </a:r>
          </a:p>
          <a:p>
            <a:pPr marL="228600" indent="-228600" defTabSz="951562" eaLnBrk="0" fontAlgn="base" hangingPunct="0">
              <a:spcBef>
                <a:spcPct val="30000"/>
              </a:spcBef>
              <a:spcAft>
                <a:spcPct val="0"/>
              </a:spcAft>
              <a:buFont typeface="+mj-lt"/>
              <a:buAutoNum type="arabicParenR"/>
              <a:defRPr/>
            </a:pPr>
            <a:endParaRPr lang="en-US" sz="1000" baseline="0" dirty="0">
              <a:latin typeface="+mn-lt"/>
              <a:ea typeface="ＭＳ 明朝"/>
              <a:cs typeface="Times New Roman"/>
            </a:endParaRPr>
          </a:p>
          <a:p>
            <a:pPr defTabSz="951562" eaLnBrk="0" fontAlgn="base" hangingPunct="0">
              <a:spcBef>
                <a:spcPct val="30000"/>
              </a:spcBef>
              <a:spcAft>
                <a:spcPct val="0"/>
              </a:spcAft>
              <a:defRPr/>
            </a:pPr>
            <a:endParaRPr lang="en-US" sz="1000" b="0" dirty="0">
              <a:latin typeface="+mn-lt"/>
            </a:endParaRPr>
          </a:p>
        </p:txBody>
      </p:sp>
      <p:sp>
        <p:nvSpPr>
          <p:cNvPr id="4" name="Slide Number Placeholder 3"/>
          <p:cNvSpPr>
            <a:spLocks noGrp="1"/>
          </p:cNvSpPr>
          <p:nvPr>
            <p:ph type="sldNum" sz="quarter" idx="10"/>
          </p:nvPr>
        </p:nvSpPr>
        <p:spPr/>
        <p:txBody>
          <a:bodyPr/>
          <a:lstStyle/>
          <a:p>
            <a:pPr defTabSz="933721">
              <a:defRPr/>
            </a:pPr>
            <a:fld id="{22AFCC78-11F1-4966-B656-C922D7D51DAD}" type="slidenum">
              <a:rPr lang="en-US" sz="1800" kern="0">
                <a:solidFill>
                  <a:prstClr val="black"/>
                </a:solidFill>
              </a:rPr>
              <a:pPr defTabSz="933721">
                <a:defRPr/>
              </a:pPr>
              <a:t>5</a:t>
            </a:fld>
            <a:endParaRPr lang="en-US" sz="1800" kern="0" dirty="0">
              <a:solidFill>
                <a:prstClr val="black"/>
              </a:solidFill>
            </a:endParaRPr>
          </a:p>
        </p:txBody>
      </p:sp>
    </p:spTree>
    <p:extLst>
      <p:ext uri="{BB962C8B-B14F-4D97-AF65-F5344CB8AC3E}">
        <p14:creationId xmlns:p14="http://schemas.microsoft.com/office/powerpoint/2010/main" val="4123949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698500"/>
            <a:ext cx="3575050" cy="2011363"/>
          </a:xfrm>
        </p:spPr>
      </p:sp>
      <p:sp>
        <p:nvSpPr>
          <p:cNvPr id="3" name="Notes Placeholder 2"/>
          <p:cNvSpPr>
            <a:spLocks noGrp="1"/>
          </p:cNvSpPr>
          <p:nvPr>
            <p:ph type="body" idx="1"/>
          </p:nvPr>
        </p:nvSpPr>
        <p:spPr>
          <a:xfrm>
            <a:off x="701040" y="3216925"/>
            <a:ext cx="5608320" cy="5382248"/>
          </a:xfrm>
        </p:spPr>
        <p:txBody>
          <a:bodyPr/>
          <a:lstStyle/>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SLS is part of the NASA vision to build a reusable in-space architecture. Effectively a reusable Apollo command and service module with far more capability.</a:t>
            </a:r>
          </a:p>
          <a:p>
            <a:pPr marL="171450" lvl="0" indent="-171450">
              <a:buFont typeface="Arial" panose="020B0604020202020204" pitchFamily="34" charset="0"/>
              <a:buChar char="•"/>
            </a:pP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Our initial goal is building a crew-tended “Gateway” spaceport in orbit around the Moon. We’re accelerating to 2022 plans to deliver</a:t>
            </a:r>
            <a:r>
              <a:rPr lang="en-US" sz="1200" b="1" kern="1200" baseline="0" dirty="0">
                <a:solidFill>
                  <a:schemeClr val="tx1"/>
                </a:solidFill>
                <a:effectLst/>
                <a:latin typeface="+mn-lt"/>
                <a:ea typeface="+mn-ea"/>
                <a:cs typeface="+mn-cs"/>
              </a:rPr>
              <a:t> the first Gateway element</a:t>
            </a:r>
            <a:r>
              <a:rPr lang="en-US" sz="1200" b="1"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 power and propulsion element, as well as habitation, airlock and logistics capabilities, will establish the core functionalities of the Gateway.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NASA is looking at commercial and SLS co-manifested payload options to launch the individual Gateway components, and assemble them in space. Gateway is accessible to SLS and major commercial launch vehicles.</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The Gateway can operate from a variety of lunar orbits and be moved when the crew is not present – “learning to sail the gravity rivers of the Earth/Moon system.”</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The Gateway can contribute to lunar surface activities – robotic landers and eventually humans – and have application to farther destinations in the solar system, including Mars. It serves both a function as training and hardware maturation element as well as operational element needed to send humans beyond low-Earth orbit. Additional opportunity for attached payloads and Earth-observing payloads.</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NASA is discussing components that International Space Station partners could potentially provide to the Gateway. </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NASA and its partners will use the gateway for deep-space operations including missions to and on the Moon with decreasing reliance on Earth. Using lunar orbit, the agency will develop its exploration systems and gain the experience necessary to extend human presence farther into the solar system than ever before.</a:t>
            </a:r>
          </a:p>
        </p:txBody>
      </p:sp>
      <p:sp>
        <p:nvSpPr>
          <p:cNvPr id="4" name="Slide Number Placeholder 3"/>
          <p:cNvSpPr>
            <a:spLocks noGrp="1"/>
          </p:cNvSpPr>
          <p:nvPr>
            <p:ph type="sldNum" sz="quarter" idx="10"/>
          </p:nvPr>
        </p:nvSpPr>
        <p:spPr/>
        <p:txBody>
          <a:bodyPr/>
          <a:lstStyle/>
          <a:p>
            <a:fld id="{406953A5-29E5-BC44-8932-1EFF91B36C2F}" type="slidenum">
              <a:rPr lang="en-US" smtClean="0"/>
              <a:pPr/>
              <a:t>6</a:t>
            </a:fld>
            <a:endParaRPr lang="en-US" dirty="0"/>
          </a:p>
        </p:txBody>
      </p:sp>
    </p:spTree>
    <p:extLst>
      <p:ext uri="{BB962C8B-B14F-4D97-AF65-F5344CB8AC3E}">
        <p14:creationId xmlns:p14="http://schemas.microsoft.com/office/powerpoint/2010/main" val="3397790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0538" y="244475"/>
            <a:ext cx="3235325" cy="1820863"/>
          </a:xfrm>
        </p:spPr>
      </p:sp>
      <p:sp>
        <p:nvSpPr>
          <p:cNvPr id="3" name="Notes Placeholder 2"/>
          <p:cNvSpPr>
            <a:spLocks noGrp="1"/>
          </p:cNvSpPr>
          <p:nvPr>
            <p:ph type="body" idx="1"/>
          </p:nvPr>
        </p:nvSpPr>
        <p:spPr>
          <a:xfrm>
            <a:off x="262760" y="2065338"/>
            <a:ext cx="6463862" cy="6764629"/>
          </a:xfrm>
        </p:spPr>
        <p:txBody>
          <a:bodyPr/>
          <a:lstStyle/>
          <a:p>
            <a:r>
              <a:rPr lang="en-US" sz="1200" b="1" dirty="0">
                <a:cs typeface="Arial" panose="020B0604020202020204" pitchFamily="34" charset="0"/>
              </a:rPr>
              <a:t>Large image:</a:t>
            </a:r>
          </a:p>
          <a:p>
            <a:r>
              <a:rPr lang="en-US" sz="1200" u="none" dirty="0"/>
              <a:t>Qualification Motor QM-2 </a:t>
            </a:r>
            <a:r>
              <a:rPr lang="en-US" sz="1200" dirty="0"/>
              <a:t>test in Promontory,</a:t>
            </a:r>
            <a:r>
              <a:rPr lang="en-US" sz="1200" baseline="0" dirty="0"/>
              <a:t> Utah at Northrop Grumman’s facility in June of 2016.</a:t>
            </a:r>
          </a:p>
          <a:p>
            <a:r>
              <a:rPr lang="en-US" sz="1200" b="1" dirty="0" smtClean="0"/>
              <a:t>Inset </a:t>
            </a:r>
            <a:r>
              <a:rPr lang="en-US" sz="1200" b="1" dirty="0"/>
              <a:t>image:</a:t>
            </a:r>
          </a:p>
          <a:p>
            <a:r>
              <a:rPr lang="en-US" sz="1200" dirty="0"/>
              <a:t>Booster production continues at prime contractor Northrop Grumman’s facilities, where technicians are applying photogrammetric markings on completed segments for the five-segment solid rocket booster motors for the first integrated mission of SLS and Orion.</a:t>
            </a:r>
          </a:p>
          <a:p>
            <a:endParaRPr lang="en-US" sz="1200" dirty="0">
              <a:cs typeface="Arial" panose="020B0604020202020204" pitchFamily="34" charset="0"/>
            </a:endParaRPr>
          </a:p>
          <a:p>
            <a:r>
              <a:rPr lang="en-US" sz="1200" b="1" u="none" kern="1200" dirty="0">
                <a:solidFill>
                  <a:schemeClr val="tx1"/>
                </a:solidFill>
                <a:effectLst/>
              </a:rPr>
              <a:t>BASIC</a:t>
            </a:r>
          </a:p>
          <a:p>
            <a:pPr marL="171450" lvl="0" indent="-171450">
              <a:buFont typeface="Arial" panose="020B0604020202020204" pitchFamily="34" charset="0"/>
              <a:buChar char="•"/>
            </a:pPr>
            <a:r>
              <a:rPr lang="en-US" sz="1200" kern="1200" dirty="0">
                <a:solidFill>
                  <a:schemeClr val="tx1"/>
                </a:solidFill>
                <a:effectLst/>
              </a:rPr>
              <a:t>Each booster is 177 feet or 17 stories tall – taller than the Statue of Liberty</a:t>
            </a:r>
          </a:p>
          <a:p>
            <a:pPr marL="171450" lvl="0" indent="-171450">
              <a:buFont typeface="Arial" panose="020B0604020202020204" pitchFamily="34" charset="0"/>
              <a:buChar char="•"/>
            </a:pPr>
            <a:r>
              <a:rPr lang="en-US" sz="1200" kern="1200" dirty="0">
                <a:solidFill>
                  <a:schemeClr val="tx1"/>
                </a:solidFill>
                <a:effectLst/>
              </a:rPr>
              <a:t>Each is 12 feet in diameter.</a:t>
            </a:r>
          </a:p>
          <a:p>
            <a:pPr marL="171450" lvl="0" indent="-171450">
              <a:buFont typeface="Arial" panose="020B0604020202020204" pitchFamily="34" charset="0"/>
              <a:buChar char="•"/>
            </a:pPr>
            <a:r>
              <a:rPr lang="en-US" sz="1200" kern="1200" dirty="0">
                <a:solidFill>
                  <a:schemeClr val="tx1"/>
                </a:solidFill>
                <a:effectLst/>
              </a:rPr>
              <a:t>Each booster burns through 1,385,000 pounds of propellant in two minutes – that’s an average of 5.5 tons of propellant every second.</a:t>
            </a:r>
          </a:p>
          <a:p>
            <a:pPr marL="171450" lvl="0" indent="-171450">
              <a:buFont typeface="Arial" panose="020B0604020202020204" pitchFamily="34" charset="0"/>
              <a:buChar char="•"/>
            </a:pPr>
            <a:r>
              <a:rPr lang="en-US" sz="1200" kern="1200" dirty="0">
                <a:solidFill>
                  <a:schemeClr val="tx1"/>
                </a:solidFill>
                <a:effectLst/>
              </a:rPr>
              <a:t>Each booster’s thrust is greater than 14 four-engine Boeing 747s at full take-off power.</a:t>
            </a:r>
          </a:p>
          <a:p>
            <a:pPr marL="171450" lvl="0" indent="-171450">
              <a:buFont typeface="Arial" panose="020B0604020202020204" pitchFamily="34" charset="0"/>
              <a:buChar char="•"/>
            </a:pPr>
            <a:r>
              <a:rPr lang="en-US" sz="1200" kern="1200" dirty="0">
                <a:solidFill>
                  <a:schemeClr val="tx1"/>
                </a:solidFill>
                <a:effectLst/>
              </a:rPr>
              <a:t>During flight, the temperature of the motor chamber gases reach more than 5,000°F – hot enough to boil steel!</a:t>
            </a:r>
            <a:endParaRPr lang="en-US" sz="1200" b="1" dirty="0">
              <a:cs typeface="Arial" panose="020B0604020202020204" pitchFamily="34" charset="0"/>
            </a:endParaRPr>
          </a:p>
          <a:p>
            <a:endParaRPr lang="en-US" sz="1200" b="1" dirty="0">
              <a:cs typeface="Arial" panose="020B0604020202020204" pitchFamily="34" charset="0"/>
            </a:endParaRPr>
          </a:p>
          <a:p>
            <a:r>
              <a:rPr lang="en-US" sz="1200" b="1" dirty="0">
                <a:cs typeface="Arial" panose="020B0604020202020204" pitchFamily="34" charset="0"/>
              </a:rPr>
              <a:t>STATUS</a:t>
            </a:r>
          </a:p>
          <a:p>
            <a:pPr marL="285750" lvl="0" indent="-285750">
              <a:buFont typeface="Arial" panose="020B0604020202020204" pitchFamily="34" charset="0"/>
              <a:buChar char="•"/>
            </a:pPr>
            <a:r>
              <a:rPr lang="en-US" sz="1200" kern="1200" dirty="0">
                <a:solidFill>
                  <a:schemeClr val="tx1"/>
                </a:solidFill>
                <a:effectLst/>
              </a:rPr>
              <a:t>Two full-scale static hot-fire tests have been conducted and are paving the way for qualification.</a:t>
            </a:r>
          </a:p>
          <a:p>
            <a:pPr marL="285750" lvl="0" indent="-285750">
              <a:buFont typeface="Arial" panose="020B0604020202020204" pitchFamily="34" charset="0"/>
              <a:buChar char="•"/>
            </a:pPr>
            <a:r>
              <a:rPr lang="en-US" sz="1200" kern="1200" dirty="0">
                <a:solidFill>
                  <a:schemeClr val="tx1"/>
                </a:solidFill>
                <a:effectLst/>
              </a:rPr>
              <a:t>The first test (March 2015) tested the propellant at a temperature of about 90 degrees.</a:t>
            </a:r>
          </a:p>
          <a:p>
            <a:pPr marL="285750" lvl="0" indent="-285750">
              <a:buFont typeface="Arial" panose="020B0604020202020204" pitchFamily="34" charset="0"/>
              <a:buChar char="•"/>
            </a:pPr>
            <a:r>
              <a:rPr lang="en-US" sz="1200" kern="1200" dirty="0">
                <a:solidFill>
                  <a:schemeClr val="tx1"/>
                </a:solidFill>
                <a:effectLst/>
              </a:rPr>
              <a:t>The second test (June 2016) tested the propellant at about 40 degrees </a:t>
            </a:r>
          </a:p>
          <a:p>
            <a:pPr marL="285750" indent="-285750">
              <a:buFont typeface="Arial" panose="020B0604020202020204" pitchFamily="34" charset="0"/>
              <a:buChar char="•"/>
            </a:pPr>
            <a:r>
              <a:rPr lang="en-US" sz="1200" dirty="0"/>
              <a:t>At Northrop</a:t>
            </a:r>
            <a:r>
              <a:rPr lang="en-US" sz="1200" baseline="0" dirty="0"/>
              <a:t> Grumman </a:t>
            </a:r>
            <a:r>
              <a:rPr lang="en-US" sz="1200" dirty="0"/>
              <a:t>in Utah, all 10 EM-1 motor segments have been cast with propellant and several are completely painted, finished and are awaiting shipment to Kennedy Space Center. </a:t>
            </a:r>
          </a:p>
          <a:p>
            <a:pPr marL="285750" lvl="0" indent="-285750">
              <a:buFont typeface="Arial" panose="020B0604020202020204" pitchFamily="34" charset="0"/>
              <a:buChar char="•"/>
            </a:pPr>
            <a:r>
              <a:rPr lang="en-US" sz="1200" kern="1200" dirty="0">
                <a:solidFill>
                  <a:schemeClr val="tx1"/>
                </a:solidFill>
                <a:effectLst/>
              </a:rPr>
              <a:t>Both nozzles are finished at Northrop Grumman facilities in UT.</a:t>
            </a:r>
          </a:p>
          <a:p>
            <a:pPr marL="285750" lvl="0" indent="-285750">
              <a:buFont typeface="Arial" panose="020B0604020202020204" pitchFamily="34" charset="0"/>
              <a:buChar char="•"/>
            </a:pPr>
            <a:r>
              <a:rPr lang="en-US" sz="1200" kern="1200" dirty="0">
                <a:solidFill>
                  <a:schemeClr val="tx1"/>
                </a:solidFill>
                <a:effectLst/>
              </a:rPr>
              <a:t>At Kennedy, the forward and aft skirts are being refurbished and outfitted for flight. TVC</a:t>
            </a:r>
            <a:r>
              <a:rPr lang="en-US" sz="1200" kern="1200" baseline="0" dirty="0">
                <a:solidFill>
                  <a:schemeClr val="tx1"/>
                </a:solidFill>
                <a:effectLst/>
              </a:rPr>
              <a:t> has been installed in the left-hand aft skirt and teams recently completed a hot fire test on an aft skirt pathfinder in preparation for final assembly and checkout.</a:t>
            </a:r>
          </a:p>
          <a:p>
            <a:pPr marL="285750" lvl="0" indent="-285750">
              <a:buFont typeface="Arial" panose="020B0604020202020204" pitchFamily="34" charset="0"/>
              <a:buChar char="•"/>
            </a:pPr>
            <a:r>
              <a:rPr lang="en-US" sz="1200" kern="1200" dirty="0">
                <a:solidFill>
                  <a:schemeClr val="tx1"/>
                </a:solidFill>
                <a:effectLst/>
              </a:rPr>
              <a:t>Upper and lower TVC</a:t>
            </a:r>
            <a:r>
              <a:rPr lang="en-US" sz="1200" kern="1200" baseline="0" dirty="0">
                <a:solidFill>
                  <a:schemeClr val="tx1"/>
                </a:solidFill>
                <a:effectLst/>
              </a:rPr>
              <a:t> frames have been installed in the right-hand aft skirt. </a:t>
            </a:r>
          </a:p>
          <a:p>
            <a:pPr marL="285750" lvl="0" indent="-285750">
              <a:buFont typeface="Arial" panose="020B0604020202020204" pitchFamily="34" charset="0"/>
              <a:buChar char="•"/>
            </a:pPr>
            <a:r>
              <a:rPr lang="en-US" sz="1200" kern="1200" baseline="0" dirty="0">
                <a:solidFill>
                  <a:schemeClr val="tx1"/>
                </a:solidFill>
                <a:effectLst/>
              </a:rPr>
              <a:t>Booster separation motors are currently being installed on the left-hand aft skirt.</a:t>
            </a:r>
            <a:endParaRPr lang="en-US" sz="1200" kern="1200" dirty="0">
              <a:solidFill>
                <a:schemeClr val="tx1"/>
              </a:solidFill>
              <a:effectLst/>
            </a:endParaRPr>
          </a:p>
          <a:p>
            <a:pPr marL="285750" lvl="0" indent="-285750">
              <a:buFont typeface="Arial" panose="020B0604020202020204" pitchFamily="34" charset="0"/>
              <a:buChar char="•"/>
            </a:pPr>
            <a:r>
              <a:rPr lang="en-US" sz="1200" kern="1200" dirty="0">
                <a:solidFill>
                  <a:schemeClr val="tx1"/>
                </a:solidFill>
                <a:effectLst/>
              </a:rPr>
              <a:t>At Marshall, the avionics recently finished qualification testing and will be tested with vehicle avionics later this year.</a:t>
            </a:r>
          </a:p>
          <a:p>
            <a:pPr marL="285750" lvl="0" indent="-285750">
              <a:buFont typeface="Arial" panose="020B0604020202020204" pitchFamily="34" charset="0"/>
              <a:buChar char="•"/>
            </a:pPr>
            <a:r>
              <a:rPr lang="en-US" sz="1200" kern="1200" dirty="0">
                <a:solidFill>
                  <a:schemeClr val="tx1"/>
                </a:solidFill>
                <a:effectLst/>
              </a:rPr>
              <a:t>Booster segments are now being cast for EM-2.</a:t>
            </a:r>
          </a:p>
        </p:txBody>
      </p:sp>
      <p:sp>
        <p:nvSpPr>
          <p:cNvPr id="4" name="Slide Number Placeholder 3"/>
          <p:cNvSpPr>
            <a:spLocks noGrp="1"/>
          </p:cNvSpPr>
          <p:nvPr>
            <p:ph type="sldNum" sz="quarter" idx="10"/>
          </p:nvPr>
        </p:nvSpPr>
        <p:spPr/>
        <p:txBody>
          <a:bodyPr/>
          <a:lstStyle/>
          <a:p>
            <a:fld id="{406953A5-29E5-BC44-8932-1EFF91B36C2F}" type="slidenum">
              <a:rPr lang="en-US" smtClean="0"/>
              <a:pPr/>
              <a:t>7</a:t>
            </a:fld>
            <a:endParaRPr lang="en-US" dirty="0"/>
          </a:p>
        </p:txBody>
      </p:sp>
    </p:spTree>
    <p:extLst>
      <p:ext uri="{BB962C8B-B14F-4D97-AF65-F5344CB8AC3E}">
        <p14:creationId xmlns:p14="http://schemas.microsoft.com/office/powerpoint/2010/main" val="99548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352425"/>
            <a:ext cx="3575050" cy="2011363"/>
          </a:xfrm>
        </p:spPr>
      </p:sp>
      <p:sp>
        <p:nvSpPr>
          <p:cNvPr id="3" name="Notes Placeholder 2"/>
          <p:cNvSpPr>
            <a:spLocks noGrp="1"/>
          </p:cNvSpPr>
          <p:nvPr>
            <p:ph type="body" idx="1"/>
          </p:nvPr>
        </p:nvSpPr>
        <p:spPr>
          <a:xfrm>
            <a:off x="430925" y="2469931"/>
            <a:ext cx="6358758" cy="6526924"/>
          </a:xfrm>
        </p:spPr>
        <p:txBody>
          <a:bodyPr/>
          <a:lstStyle/>
          <a:p>
            <a:r>
              <a:rPr lang="en-US" sz="1200" b="1" baseline="0" dirty="0" smtClean="0"/>
              <a:t>Top Inset Image: </a:t>
            </a:r>
            <a:r>
              <a:rPr lang="en-US" sz="1200" b="0" baseline="0" dirty="0" smtClean="0"/>
              <a:t>EM-1 engines in processing</a:t>
            </a:r>
          </a:p>
          <a:p>
            <a:r>
              <a:rPr lang="en-US" sz="1200" b="1" baseline="0" dirty="0" smtClean="0"/>
              <a:t>Bottom inset image: </a:t>
            </a:r>
            <a:r>
              <a:rPr lang="en-US" sz="1200" b="0" baseline="0" dirty="0" smtClean="0"/>
              <a:t>Development test engine with </a:t>
            </a:r>
            <a:r>
              <a:rPr lang="en-US" sz="1200" b="0" baseline="0" dirty="0"/>
              <a:t>3-D printed Pogo </a:t>
            </a:r>
            <a:r>
              <a:rPr lang="en-US" sz="1200" b="0" baseline="0" dirty="0" smtClean="0"/>
              <a:t>accumulator</a:t>
            </a:r>
            <a:endParaRPr lang="en-US" sz="1200" b="0" baseline="0" dirty="0"/>
          </a:p>
          <a:p>
            <a:pPr marL="0" marR="0" lvl="0" indent="0" algn="l" defTabSz="609365" rtl="0" eaLnBrk="1" fontAlgn="auto" latinLnBrk="0" hangingPunct="1">
              <a:lnSpc>
                <a:spcPct val="100000"/>
              </a:lnSpc>
              <a:spcBef>
                <a:spcPts val="0"/>
              </a:spcBef>
              <a:spcAft>
                <a:spcPts val="0"/>
              </a:spcAft>
              <a:buClrTx/>
              <a:buSzTx/>
              <a:buFontTx/>
              <a:buNone/>
              <a:tabLst/>
              <a:defRPr/>
            </a:pPr>
            <a:r>
              <a:rPr lang="en-US" sz="1200" b="1" dirty="0" smtClean="0"/>
              <a:t>Right </a:t>
            </a:r>
            <a:r>
              <a:rPr lang="en-US" sz="1200" b="1" baseline="0" dirty="0" smtClean="0"/>
              <a:t>Image: </a:t>
            </a:r>
            <a:r>
              <a:rPr lang="en-US" sz="1200" b="0" dirty="0" smtClean="0"/>
              <a:t>RS-25 testing at SSC</a:t>
            </a:r>
          </a:p>
          <a:p>
            <a:endParaRPr lang="en-US" sz="1200" b="1" baseline="0" dirty="0"/>
          </a:p>
          <a:p>
            <a:r>
              <a:rPr lang="en-US" sz="1200" b="1" baseline="0" dirty="0"/>
              <a:t>BASIC</a:t>
            </a:r>
          </a:p>
          <a:p>
            <a:pPr marL="285750" indent="-285750">
              <a:buFont typeface="Arial" panose="020B0604020202020204" pitchFamily="34" charset="0"/>
              <a:buChar char="•"/>
            </a:pPr>
            <a:r>
              <a:rPr lang="en-US" sz="1200" b="0" baseline="0" dirty="0"/>
              <a:t>4 RS-25 engines vs 3 for shuttle, 109% thrust vs 104.5%, new controller and software and nozzle insulation, more than 500,000 </a:t>
            </a:r>
            <a:r>
              <a:rPr lang="en-US" sz="1200" b="0" baseline="0" dirty="0" err="1"/>
              <a:t>lb</a:t>
            </a:r>
            <a:r>
              <a:rPr lang="en-US" sz="1200" b="0" baseline="0" dirty="0"/>
              <a:t> thrust each, more than 1 million seconds total ground and flight time.</a:t>
            </a:r>
          </a:p>
          <a:p>
            <a:pPr marL="171450" indent="-171450">
              <a:buFont typeface="Arial" panose="020B0604020202020204" pitchFamily="34" charset="0"/>
              <a:buChar char="•"/>
            </a:pPr>
            <a:r>
              <a:rPr lang="en-US" sz="1200" b="0" baseline="0" dirty="0"/>
              <a:t>Program starts with 14 flown engines and 2 new serial number engines built from spares.</a:t>
            </a:r>
          </a:p>
          <a:p>
            <a:pPr marL="171450" indent="-171450">
              <a:buFont typeface="Arial" panose="020B0604020202020204" pitchFamily="34" charset="0"/>
              <a:buChar char="•"/>
            </a:pPr>
            <a:endParaRPr lang="en-US" sz="1200" b="0" baseline="0" dirty="0"/>
          </a:p>
          <a:p>
            <a:pPr marL="0" indent="0">
              <a:buFont typeface="Arial" panose="020B0604020202020204" pitchFamily="34" charset="0"/>
              <a:buNone/>
            </a:pPr>
            <a:r>
              <a:rPr lang="en-US" sz="1200" b="1" baseline="0" dirty="0"/>
              <a:t>STATUS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P</a:t>
            </a:r>
            <a:r>
              <a:rPr lang="en-US" sz="1200" b="0" dirty="0"/>
              <a:t>rogram has been hot-fire testing the RS-25 engines since 2015 to ensure the engines can perform under the different SLS pre-launch conditions, higher heating environment, and flight thrust profiles, and also to qualify the new EM-1 controllers.  More than 20 </a:t>
            </a:r>
            <a:r>
              <a:rPr lang="en-US" sz="1200" b="0" baseline="0" dirty="0"/>
              <a:t>tests, more than 10,000 seconds </a:t>
            </a:r>
            <a:r>
              <a:rPr lang="en-US" sz="1200" b="0" baseline="0" dirty="0" err="1"/>
              <a:t>hotfire</a:t>
            </a:r>
            <a:r>
              <a:rPr lang="en-US" sz="1200" b="0" baseline="0" dirty="0"/>
              <a:t> time.</a:t>
            </a:r>
          </a:p>
          <a:p>
            <a:pPr marL="171450" indent="-171450">
              <a:buFont typeface="Arial" panose="020B0604020202020204" pitchFamily="34" charset="0"/>
              <a:buChar char="•"/>
            </a:pPr>
            <a:r>
              <a:rPr lang="en-US" sz="1200" b="0" baseline="0" dirty="0"/>
              <a:t>All 4 EM-1 engines processing complete. All 4 EM-1 controllers and all 4 EM-2 controllers green run tested. </a:t>
            </a:r>
          </a:p>
          <a:p>
            <a:pPr marL="171450" indent="-171450">
              <a:buFont typeface="Arial" panose="020B0604020202020204" pitchFamily="34" charset="0"/>
              <a:buChar char="•"/>
            </a:pPr>
            <a:r>
              <a:rPr lang="en-US" sz="1200" b="0" dirty="0">
                <a:cs typeface="Arial" panose="020B0604020202020204" pitchFamily="34" charset="0"/>
              </a:rPr>
              <a:t>Early 2018 testing took the RS-25 to 113% thrust,</a:t>
            </a:r>
            <a:r>
              <a:rPr lang="en-US" sz="1200" b="0" baseline="0" dirty="0">
                <a:cs typeface="Arial" panose="020B0604020202020204" pitchFamily="34" charset="0"/>
              </a:rPr>
              <a:t> the highest ever, and it continued to function nominally (with no issues).</a:t>
            </a:r>
            <a:endParaRPr lang="en-US" sz="1200" b="0" dirty="0"/>
          </a:p>
          <a:p>
            <a:pPr marL="171432" indent="-171432">
              <a:buFont typeface="Arial" panose="020B0604020202020204" pitchFamily="34" charset="0"/>
              <a:buChar char="•"/>
            </a:pPr>
            <a:r>
              <a:rPr lang="en-US" sz="1200" b="0" dirty="0"/>
              <a:t>Concurrent work is under way on developing a new more affordable, expendable variant of the RS-25 that costs at least 30 percent less and operates at 111% (521,000</a:t>
            </a:r>
            <a:r>
              <a:rPr lang="en-US" sz="1200" b="0" baseline="0" dirty="0"/>
              <a:t> </a:t>
            </a:r>
            <a:r>
              <a:rPr lang="en-US" sz="1200" b="0" baseline="0" dirty="0" err="1"/>
              <a:t>lb</a:t>
            </a:r>
            <a:r>
              <a:rPr lang="en-US" sz="1200" b="0" baseline="0" dirty="0"/>
              <a:t>) thrust. </a:t>
            </a:r>
            <a:r>
              <a:rPr lang="en-US" sz="1200" b="0" dirty="0"/>
              <a:t>It incorporates new materials and new manufacturing processes, as well as new technology like 3D printing. First test was early 2018 of a 3D printed pogo accumulator on a ground</a:t>
            </a:r>
            <a:r>
              <a:rPr lang="en-US" sz="1200" b="0" baseline="0" dirty="0"/>
              <a:t> test engine. </a:t>
            </a:r>
          </a:p>
          <a:p>
            <a:pPr marL="171432" indent="-171432">
              <a:buFont typeface="Arial" panose="020B0604020202020204" pitchFamily="34" charset="0"/>
              <a:buChar char="•"/>
            </a:pPr>
            <a:r>
              <a:rPr lang="en-US" sz="1200" b="0" baseline="0" dirty="0"/>
              <a:t>New test series began in August that will includes the pogo accumulator plus </a:t>
            </a:r>
            <a:r>
              <a:rPr lang="en-US" sz="1200" b="0" u="none" baseline="0" dirty="0"/>
              <a:t>a new HIP (Hot Isostatic Pressure) – Bonded main combustion chamber that reduces production time and cost.</a:t>
            </a:r>
            <a:endParaRPr lang="en-US" sz="1200" b="0" u="none" dirty="0"/>
          </a:p>
          <a:p>
            <a:pPr marL="0" indent="0">
              <a:buFont typeface="Arial" panose="020B0604020202020204" pitchFamily="34" charset="0"/>
              <a:buNone/>
            </a:pPr>
            <a:endParaRPr lang="en-US" sz="1200" b="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8</a:t>
            </a:fld>
            <a:endParaRPr lang="en-US" dirty="0"/>
          </a:p>
        </p:txBody>
      </p:sp>
    </p:spTree>
    <p:extLst>
      <p:ext uri="{BB962C8B-B14F-4D97-AF65-F5344CB8AC3E}">
        <p14:creationId xmlns:p14="http://schemas.microsoft.com/office/powerpoint/2010/main" val="336158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49488" y="315913"/>
            <a:ext cx="2790825" cy="1570037"/>
          </a:xfrm>
        </p:spPr>
      </p:sp>
      <p:sp>
        <p:nvSpPr>
          <p:cNvPr id="3" name="Notes Placeholder 2"/>
          <p:cNvSpPr>
            <a:spLocks noGrp="1"/>
          </p:cNvSpPr>
          <p:nvPr>
            <p:ph type="body" idx="1"/>
          </p:nvPr>
        </p:nvSpPr>
        <p:spPr>
          <a:xfrm>
            <a:off x="147145" y="1885722"/>
            <a:ext cx="6684579" cy="7258278"/>
          </a:xfrm>
        </p:spPr>
        <p:txBody>
          <a:bodyPr/>
          <a:lstStyle/>
          <a:p>
            <a:pPr marL="0" marR="0" lvl="0" indent="0" algn="l" defTabSz="609365" rtl="0" eaLnBrk="1" fontAlgn="auto" latinLnBrk="0" hangingPunct="1">
              <a:lnSpc>
                <a:spcPct val="100000"/>
              </a:lnSpc>
              <a:spcBef>
                <a:spcPts val="0"/>
              </a:spcBef>
              <a:spcAft>
                <a:spcPts val="0"/>
              </a:spcAft>
              <a:buClrTx/>
              <a:buSzTx/>
              <a:buFontTx/>
              <a:buNone/>
              <a:tabLst/>
              <a:defRPr/>
            </a:pPr>
            <a:r>
              <a:rPr lang="en-US" sz="1200" b="1" dirty="0" smtClean="0">
                <a:cs typeface="Arial" panose="020B0604020202020204" pitchFamily="34" charset="0"/>
              </a:rPr>
              <a:t>Top Inset image: </a:t>
            </a:r>
            <a:r>
              <a:rPr lang="en-US" sz="1200" b="0" dirty="0" smtClean="0">
                <a:cs typeface="Arial" panose="020B0604020202020204" pitchFamily="34" charset="0"/>
              </a:rPr>
              <a:t>The EM-1 LOX tank is shown here after robotic thermal protection system application. It moved</a:t>
            </a:r>
            <a:r>
              <a:rPr lang="en-US" sz="1200" b="0" baseline="0" dirty="0" smtClean="0">
                <a:cs typeface="Arial" panose="020B0604020202020204" pitchFamily="34" charset="0"/>
              </a:rPr>
              <a:t> to another area for sensor installation and preparations to be stacked with the completed </a:t>
            </a:r>
            <a:r>
              <a:rPr lang="en-US" sz="1200" b="0" baseline="0" dirty="0" err="1" smtClean="0">
                <a:cs typeface="Arial" panose="020B0604020202020204" pitchFamily="34" charset="0"/>
              </a:rPr>
              <a:t>intertank</a:t>
            </a:r>
            <a:r>
              <a:rPr lang="en-US" sz="1200" b="0" baseline="0" dirty="0" smtClean="0">
                <a:cs typeface="Arial" panose="020B0604020202020204" pitchFamily="34" charset="0"/>
              </a:rPr>
              <a:t> and forward skirt.</a:t>
            </a:r>
            <a:endParaRPr lang="en-US" sz="1200" b="0" dirty="0" smtClean="0">
              <a:cs typeface="Arial" panose="020B0604020202020204" pitchFamily="34" charset="0"/>
            </a:endParaRPr>
          </a:p>
          <a:p>
            <a:r>
              <a:rPr lang="en-US" sz="1200" b="1" dirty="0" smtClean="0">
                <a:cs typeface="Arial" panose="020B0604020202020204" pitchFamily="34" charset="0"/>
              </a:rPr>
              <a:t>Bottom Inset image: </a:t>
            </a:r>
            <a:endParaRPr lang="en-US" sz="1200" b="1" dirty="0">
              <a:cs typeface="Arial" panose="020B0604020202020204" pitchFamily="34" charset="0"/>
            </a:endParaRPr>
          </a:p>
          <a:p>
            <a:r>
              <a:rPr lang="en-US" sz="1200" b="0" dirty="0">
                <a:cs typeface="Arial" panose="020B0604020202020204" pitchFamily="34" charset="0"/>
              </a:rPr>
              <a:t>The </a:t>
            </a:r>
            <a:r>
              <a:rPr lang="en-US" sz="1200" b="0" dirty="0" err="1">
                <a:cs typeface="Arial" panose="020B0604020202020204" pitchFamily="34" charset="0"/>
              </a:rPr>
              <a:t>intertank</a:t>
            </a:r>
            <a:r>
              <a:rPr lang="en-US" sz="1200" b="0" dirty="0">
                <a:cs typeface="Arial" panose="020B0604020202020204" pitchFamily="34" charset="0"/>
              </a:rPr>
              <a:t> is the second core stage test article delivered to Marshall Space Flight Center in Huntsville, Alabama, for structural</a:t>
            </a:r>
            <a:r>
              <a:rPr lang="en-US" sz="1200" b="0" baseline="0" dirty="0">
                <a:cs typeface="Arial" panose="020B0604020202020204" pitchFamily="34" charset="0"/>
              </a:rPr>
              <a:t> </a:t>
            </a:r>
            <a:r>
              <a:rPr lang="en-US" sz="1200" b="0" dirty="0">
                <a:cs typeface="Arial" panose="020B0604020202020204" pitchFamily="34" charset="0"/>
              </a:rPr>
              <a:t>testing. </a:t>
            </a:r>
            <a:r>
              <a:rPr lang="en-US" sz="1200" b="0" dirty="0" smtClean="0">
                <a:cs typeface="Arial" panose="020B0604020202020204" pitchFamily="34" charset="0"/>
              </a:rPr>
              <a:t>We </a:t>
            </a:r>
            <a:r>
              <a:rPr lang="en-US" sz="1200" b="0" dirty="0">
                <a:cs typeface="Arial" panose="020B0604020202020204" pitchFamily="34" charset="0"/>
              </a:rPr>
              <a:t>got</a:t>
            </a:r>
            <a:r>
              <a:rPr lang="en-US" sz="1200" b="0" baseline="0" dirty="0">
                <a:cs typeface="Arial" panose="020B0604020202020204" pitchFamily="34" charset="0"/>
              </a:rPr>
              <a:t> it up here from </a:t>
            </a:r>
            <a:r>
              <a:rPr lang="en-US" sz="1200" b="0" baseline="0" dirty="0" err="1">
                <a:cs typeface="Arial" panose="020B0604020202020204" pitchFamily="34" charset="0"/>
              </a:rPr>
              <a:t>Michould</a:t>
            </a:r>
            <a:r>
              <a:rPr lang="en-US" sz="1200" b="0" baseline="0" dirty="0">
                <a:cs typeface="Arial" panose="020B0604020202020204" pitchFamily="34" charset="0"/>
              </a:rPr>
              <a:t> Assembly Facility earlier this year and we </a:t>
            </a:r>
            <a:r>
              <a:rPr lang="en-US" sz="1200" b="0" baseline="0" dirty="0" smtClean="0">
                <a:cs typeface="Arial" panose="020B0604020202020204" pitchFamily="34" charset="0"/>
              </a:rPr>
              <a:t>have completed our initial round of tests. We will begin the second round this fall.</a:t>
            </a:r>
          </a:p>
          <a:p>
            <a:r>
              <a:rPr lang="en-US" sz="1200" b="1" baseline="0" dirty="0" smtClean="0">
                <a:cs typeface="Arial" panose="020B0604020202020204" pitchFamily="34" charset="0"/>
              </a:rPr>
              <a:t>Right Image:</a:t>
            </a:r>
          </a:p>
          <a:p>
            <a:r>
              <a:rPr lang="en-US" sz="1200" dirty="0" smtClean="0"/>
              <a:t>The EM-1</a:t>
            </a:r>
            <a:r>
              <a:rPr lang="en-US" sz="1200" baseline="0" dirty="0" smtClean="0"/>
              <a:t> liquid hydrogen tank moves into place in Cell P at </a:t>
            </a:r>
            <a:r>
              <a:rPr lang="en-US" sz="1200" baseline="0" dirty="0" err="1" smtClean="0"/>
              <a:t>Michoud</a:t>
            </a:r>
            <a:r>
              <a:rPr lang="en-US" sz="1200" baseline="0" dirty="0" smtClean="0"/>
              <a:t> Assembly Facility to be primed before thermal protection system application. It’s been insulated and has been undergoing sensor installation.</a:t>
            </a:r>
          </a:p>
          <a:p>
            <a:endParaRPr lang="en-US" sz="1200" b="1" dirty="0">
              <a:cs typeface="Arial" panose="020B0604020202020204" pitchFamily="34" charset="0"/>
            </a:endParaRPr>
          </a:p>
          <a:p>
            <a:r>
              <a:rPr lang="en-US" sz="1200" b="1" dirty="0" smtClean="0">
                <a:cs typeface="Arial" panose="020B0604020202020204" pitchFamily="34" charset="0"/>
              </a:rPr>
              <a:t>BASIC</a:t>
            </a:r>
            <a:endParaRPr lang="en-US" sz="1200" b="1" dirty="0">
              <a:cs typeface="Arial" panose="020B0604020202020204" pitchFamily="34" charset="0"/>
            </a:endParaRPr>
          </a:p>
          <a:p>
            <a:pPr marL="229605" marR="0" lvl="0" indent="-229605"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cs typeface="Arial" panose="020B0604020202020204" pitchFamily="34" charset="0"/>
              </a:rPr>
              <a:t>The SLS Core</a:t>
            </a:r>
            <a:r>
              <a:rPr lang="en-US" sz="1200" b="0" baseline="0" dirty="0">
                <a:cs typeface="Arial" panose="020B0604020202020204" pitchFamily="34" charset="0"/>
              </a:rPr>
              <a:t> Stage will be the tallest rocket stage ever flown. </a:t>
            </a:r>
            <a:r>
              <a:rPr lang="en-US" sz="1200" b="0" baseline="0" dirty="0"/>
              <a:t>When completed, the Core Stage will be 212 feet tall (64.6 m) and 27.6 ft. (8.4 m) in diameter.</a:t>
            </a:r>
            <a:endParaRPr lang="en-US" sz="1200" b="0" baseline="0" dirty="0">
              <a:cs typeface="Arial" panose="020B0604020202020204" pitchFamily="34" charset="0"/>
            </a:endParaRPr>
          </a:p>
          <a:p>
            <a:pPr marL="229605" marR="0" lvl="0" indent="-229605"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It will weigh 2.3 million pounds when fueled</a:t>
            </a:r>
          </a:p>
          <a:p>
            <a:pPr marL="229605" indent="-229605">
              <a:buFont typeface="Arial" panose="020B0604020202020204" pitchFamily="34" charset="0"/>
              <a:buChar char="•"/>
            </a:pPr>
            <a:r>
              <a:rPr lang="en-US" sz="1200" dirty="0"/>
              <a:t>The liquid hydrogen tank measures more than 130 feet tall, comprises almost two-thirds of the core stage and holds 537,000 gallons of liquid hydrogen cooled to minus 423 degrees Fahrenheit.</a:t>
            </a:r>
            <a:endParaRPr lang="en-US" sz="1200" dirty="0">
              <a:cs typeface="Arial" panose="020B0604020202020204" pitchFamily="34" charset="0"/>
            </a:endParaRPr>
          </a:p>
          <a:p>
            <a:pPr marL="229605" indent="-229605">
              <a:buFont typeface="Arial" panose="020B0604020202020204" pitchFamily="34" charset="0"/>
              <a:buChar char="•"/>
            </a:pPr>
            <a:r>
              <a:rPr lang="en-US" sz="1200" b="0" baseline="0" dirty="0">
                <a:cs typeface="Arial" panose="020B0604020202020204" pitchFamily="34" charset="0"/>
              </a:rPr>
              <a:t>The Core Stage is being built by prime contractor Boeing at </a:t>
            </a:r>
            <a:r>
              <a:rPr lang="en-US" sz="1200" b="0" baseline="0" dirty="0" err="1">
                <a:cs typeface="Arial" panose="020B0604020202020204" pitchFamily="34" charset="0"/>
              </a:rPr>
              <a:t>Michoud</a:t>
            </a:r>
            <a:r>
              <a:rPr lang="en-US" sz="1200" b="0" baseline="0" dirty="0">
                <a:cs typeface="Arial" panose="020B0604020202020204" pitchFamily="34" charset="0"/>
              </a:rPr>
              <a:t> Assembly Facility outside New Orleans, LA, using state-of-the-art manufacturing tools, including the world’s largest friction-stir welding tool, the Vertical Assembly Center.</a:t>
            </a:r>
          </a:p>
          <a:p>
            <a:pPr lvl="0"/>
            <a:endParaRPr lang="en-US" sz="1200" b="1" dirty="0"/>
          </a:p>
          <a:p>
            <a:pPr lvl="0"/>
            <a:r>
              <a:rPr lang="en-US" sz="1200" b="1" dirty="0"/>
              <a:t>STATUS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rPr>
              <a:t>Structural work is complete on the engine section, LH tank, </a:t>
            </a:r>
            <a:r>
              <a:rPr lang="en-US" sz="1200" b="0" i="0" kern="1200" dirty="0" err="1">
                <a:solidFill>
                  <a:schemeClr val="tx1"/>
                </a:solidFill>
                <a:effectLst/>
              </a:rPr>
              <a:t>intertank</a:t>
            </a:r>
            <a:r>
              <a:rPr lang="en-US" sz="1200" b="0" i="0" kern="1200" dirty="0">
                <a:solidFill>
                  <a:schemeClr val="tx1"/>
                </a:solidFill>
                <a:effectLst/>
              </a:rPr>
              <a:t>, LOX tank and forward skirt for the 212-foot EM-1 core stage, and all are being outfitted with internal hardware and instrumentation for flight.</a:t>
            </a:r>
          </a:p>
          <a:p>
            <a:pPr marL="285750" lvl="0" indent="-285750">
              <a:buFont typeface="Arial" panose="020B0604020202020204" pitchFamily="34" charset="0"/>
              <a:buChar char="•"/>
            </a:pPr>
            <a:r>
              <a:rPr lang="en-US" sz="1200" dirty="0"/>
              <a:t>SITF-Q completed software testing as part of </a:t>
            </a:r>
            <a:r>
              <a:rPr lang="en-US" sz="1200" dirty="0" err="1"/>
              <a:t>intertank</a:t>
            </a:r>
            <a:r>
              <a:rPr lang="en-US" sz="1200" dirty="0"/>
              <a:t> functional tests in 2018, and forward skirt testing was recently completed to</a:t>
            </a:r>
            <a:r>
              <a:rPr lang="en-US" sz="1200" baseline="0" dirty="0"/>
              <a:t> demonstrate the flight computers and other avionics.</a:t>
            </a:r>
          </a:p>
          <a:p>
            <a:pPr marL="285750" lvl="0" indent="-285750">
              <a:buFont typeface="Arial" panose="020B0604020202020204" pitchFamily="34" charset="0"/>
              <a:buChar char="•"/>
            </a:pPr>
            <a:r>
              <a:rPr lang="en-US" sz="1200" dirty="0"/>
              <a:t>Core Stage Pathfinder built in 2017 and barged to </a:t>
            </a:r>
            <a:r>
              <a:rPr lang="en-US" sz="1200" dirty="0" err="1"/>
              <a:t>Michoud</a:t>
            </a:r>
            <a:r>
              <a:rPr lang="en-US" sz="1200" dirty="0"/>
              <a:t> to begin practice operations. Test moves with core stage GSE planned</a:t>
            </a:r>
            <a:r>
              <a:rPr lang="en-US" sz="1200" baseline="0" dirty="0"/>
              <a:t> for this year</a:t>
            </a:r>
            <a:r>
              <a:rPr lang="en-US" sz="1200" dirty="0"/>
              <a:t>.</a:t>
            </a:r>
          </a:p>
          <a:p>
            <a:pPr marL="285750" lvl="0" indent="-285750">
              <a:buFont typeface="Arial" panose="020B0604020202020204" pitchFamily="34" charset="0"/>
              <a:buChar char="•"/>
            </a:pPr>
            <a:r>
              <a:rPr lang="en-US" sz="1200" dirty="0"/>
              <a:t>B-2 test stand at Stennis Space Center continuing to get ready for core stage green run.</a:t>
            </a:r>
          </a:p>
          <a:p>
            <a:pPr marL="285750" lvl="0" indent="-285750">
              <a:buFont typeface="Arial" panose="020B0604020202020204" pitchFamily="34" charset="0"/>
              <a:buChar char="•"/>
            </a:pPr>
            <a:r>
              <a:rPr lang="en-US" sz="1200" dirty="0"/>
              <a:t>Ground support equipment in testing.</a:t>
            </a:r>
            <a:endParaRPr lang="en-US" sz="1200" b="0" dirty="0">
              <a:cs typeface="Arial" panose="020B0604020202020204" pitchFamily="34" charset="0"/>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9</a:t>
            </a:fld>
            <a:endParaRPr lang="en-US" dirty="0"/>
          </a:p>
        </p:txBody>
      </p:sp>
    </p:spTree>
    <p:extLst>
      <p:ext uri="{BB962C8B-B14F-4D97-AF65-F5344CB8AC3E}">
        <p14:creationId xmlns:p14="http://schemas.microsoft.com/office/powerpoint/2010/main" val="2404206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399393" y="2049517"/>
            <a:ext cx="6432331" cy="7105501"/>
          </a:xfrm>
        </p:spPr>
        <p:txBody>
          <a:bodyPr/>
          <a:lstStyle/>
          <a:p>
            <a:pPr marL="0" indent="0">
              <a:buFont typeface="Arial" panose="020B0604020202020204" pitchFamily="34" charset="0"/>
              <a:buNone/>
            </a:pPr>
            <a:r>
              <a:rPr lang="en-US" sz="1200" b="1" baseline="0" dirty="0" smtClean="0"/>
              <a:t>Left Image:</a:t>
            </a:r>
            <a:endParaRPr lang="en-US" sz="1200" b="0" baseline="0" dirty="0"/>
          </a:p>
          <a:p>
            <a:pPr marL="0" indent="0">
              <a:buFont typeface="Arial" panose="020B0604020202020204" pitchFamily="34" charset="0"/>
              <a:buNone/>
            </a:pPr>
            <a:r>
              <a:rPr lang="en-US" sz="1200" b="0" baseline="0" dirty="0"/>
              <a:t>Launch Vehicle Stage Adapter after application of foam insulation (thermal protection system) being transported to its final stop at Marshall where it will be outfitted for flight.</a:t>
            </a:r>
          </a:p>
          <a:p>
            <a:pPr marL="0" indent="0">
              <a:buFont typeface="Arial" panose="020B0604020202020204" pitchFamily="34" charset="0"/>
              <a:buNone/>
            </a:pPr>
            <a:r>
              <a:rPr lang="en-US" sz="1200" b="1" baseline="0" dirty="0" smtClean="0"/>
              <a:t>Right Image:</a:t>
            </a:r>
            <a:endParaRPr lang="en-US" sz="1200" b="1" baseline="0" dirty="0"/>
          </a:p>
          <a:p>
            <a:pPr marL="0" indent="0">
              <a:buFont typeface="Arial" panose="020B0604020202020204" pitchFamily="34" charset="0"/>
              <a:buNone/>
            </a:pPr>
            <a:r>
              <a:rPr lang="en-US" sz="1200" b="0" baseline="0" dirty="0"/>
              <a:t>Interim Cryogenic Propulsion System and Orion Stage Adapter both in the </a:t>
            </a:r>
            <a:r>
              <a:rPr lang="en-US" sz="1200" dirty="0"/>
              <a:t>Space Station Processing Facility </a:t>
            </a:r>
            <a:r>
              <a:rPr lang="en-US" sz="1200" u="sng" dirty="0"/>
              <a:t>at Kennedy Space Cen</a:t>
            </a:r>
            <a:r>
              <a:rPr lang="en-US" sz="1200" dirty="0"/>
              <a:t>ter until needed for stacking</a:t>
            </a:r>
            <a:endParaRPr lang="en-US" sz="1200" b="0" baseline="0" dirty="0"/>
          </a:p>
          <a:p>
            <a:pPr marL="171450" indent="-171450">
              <a:buFont typeface="Arial" panose="020B0604020202020204" pitchFamily="34" charset="0"/>
              <a:buChar char="•"/>
            </a:pPr>
            <a:endParaRPr lang="en-US" sz="1200" baseline="0" dirty="0"/>
          </a:p>
          <a:p>
            <a:pPr lvl="0"/>
            <a:r>
              <a:rPr lang="en-US" sz="1200" b="1" kern="1200" dirty="0">
                <a:solidFill>
                  <a:schemeClr val="tx1"/>
                </a:solidFill>
                <a:effectLst/>
              </a:rPr>
              <a:t>BASIC</a:t>
            </a:r>
          </a:p>
          <a:p>
            <a:r>
              <a:rPr lang="en-US" sz="1200" u="sng" kern="1200" dirty="0">
                <a:solidFill>
                  <a:schemeClr val="tx1"/>
                </a:solidFill>
                <a:effectLst/>
              </a:rPr>
              <a:t>ICPS fast facts: </a:t>
            </a:r>
            <a:endParaRPr lang="en-US" sz="1200" kern="1200" dirty="0">
              <a:solidFill>
                <a:schemeClr val="tx1"/>
              </a:solidFill>
              <a:effectLst/>
            </a:endParaRPr>
          </a:p>
          <a:p>
            <a:pPr lvl="0"/>
            <a:r>
              <a:rPr lang="en-US" sz="1200" kern="1200" dirty="0">
                <a:solidFill>
                  <a:schemeClr val="tx1"/>
                </a:solidFill>
                <a:effectLst/>
              </a:rPr>
              <a:t>Built by Boeing/ULA</a:t>
            </a:r>
          </a:p>
          <a:p>
            <a:pPr lvl="0"/>
            <a:r>
              <a:rPr lang="en-US" sz="1200" kern="1200" dirty="0">
                <a:solidFill>
                  <a:schemeClr val="tx1"/>
                </a:solidFill>
                <a:effectLst/>
              </a:rPr>
              <a:t>Modified Delta Cryogenic Second Stage by lengthening LH2 tank, adding hydrazine bottles for attitude control and minor avionics changes</a:t>
            </a:r>
          </a:p>
          <a:p>
            <a:pPr lvl="0"/>
            <a:r>
              <a:rPr lang="en-US" sz="1200" kern="1200" dirty="0">
                <a:solidFill>
                  <a:schemeClr val="tx1"/>
                </a:solidFill>
                <a:effectLst/>
              </a:rPr>
              <a:t>42’ tall x 16’ wide</a:t>
            </a:r>
          </a:p>
          <a:p>
            <a:pPr lvl="0"/>
            <a:r>
              <a:rPr lang="en-US" sz="1200" kern="1200" dirty="0">
                <a:solidFill>
                  <a:schemeClr val="tx1"/>
                </a:solidFill>
                <a:effectLst/>
              </a:rPr>
              <a:t>Powered by one AR RL-10B-2 engine</a:t>
            </a:r>
          </a:p>
          <a:p>
            <a:pPr lvl="0"/>
            <a:r>
              <a:rPr lang="en-US" sz="1200" kern="1200" dirty="0">
                <a:solidFill>
                  <a:schemeClr val="tx1"/>
                </a:solidFill>
                <a:effectLst/>
              </a:rPr>
              <a:t>24,750 </a:t>
            </a:r>
            <a:r>
              <a:rPr lang="en-US" sz="1200" kern="1200" dirty="0" err="1">
                <a:solidFill>
                  <a:schemeClr val="tx1"/>
                </a:solidFill>
                <a:effectLst/>
              </a:rPr>
              <a:t>lbs</a:t>
            </a:r>
            <a:r>
              <a:rPr lang="en-US" sz="1200" kern="1200" dirty="0">
                <a:solidFill>
                  <a:schemeClr val="tx1"/>
                </a:solidFill>
                <a:effectLst/>
              </a:rPr>
              <a:t> thrust</a:t>
            </a:r>
          </a:p>
          <a:p>
            <a:pPr lvl="0"/>
            <a:r>
              <a:rPr lang="en-US" sz="1200" kern="1200" dirty="0">
                <a:solidFill>
                  <a:schemeClr val="tx1"/>
                </a:solidFill>
                <a:effectLst/>
              </a:rPr>
              <a:t>Operates about 700 seconds</a:t>
            </a:r>
          </a:p>
          <a:p>
            <a:pPr lvl="0"/>
            <a:r>
              <a:rPr lang="en-US" sz="1200" kern="1200" dirty="0">
                <a:solidFill>
                  <a:schemeClr val="tx1"/>
                </a:solidFill>
                <a:effectLst/>
              </a:rPr>
              <a:t>Provides TLI burn for Orion</a:t>
            </a:r>
          </a:p>
          <a:p>
            <a:r>
              <a:rPr lang="en-US" sz="1200" u="sng" kern="1200" dirty="0">
                <a:solidFill>
                  <a:schemeClr val="tx1"/>
                </a:solidFill>
                <a:effectLst/>
              </a:rPr>
              <a:t>LVSA fast facts:</a:t>
            </a:r>
            <a:endParaRPr lang="en-US" sz="1200" kern="1200" dirty="0">
              <a:solidFill>
                <a:schemeClr val="tx1"/>
              </a:solidFill>
              <a:effectLst/>
            </a:endParaRPr>
          </a:p>
          <a:p>
            <a:pPr lvl="0"/>
            <a:r>
              <a:rPr lang="en-US" sz="1200" kern="1200" dirty="0">
                <a:solidFill>
                  <a:schemeClr val="tx1"/>
                </a:solidFill>
                <a:effectLst/>
              </a:rPr>
              <a:t>Connects core and upper stages</a:t>
            </a:r>
          </a:p>
          <a:p>
            <a:pPr lvl="0"/>
            <a:r>
              <a:rPr lang="en-US" sz="1200" kern="1200" dirty="0">
                <a:solidFill>
                  <a:schemeClr val="tx1"/>
                </a:solidFill>
                <a:effectLst/>
              </a:rPr>
              <a:t>27.5’ long and 27.5’ wide at base, tapers to 5 m at top </a:t>
            </a:r>
          </a:p>
          <a:p>
            <a:pPr lvl="0"/>
            <a:r>
              <a:rPr lang="en-US" sz="1200" kern="1200" dirty="0">
                <a:solidFill>
                  <a:schemeClr val="tx1"/>
                </a:solidFill>
                <a:effectLst/>
              </a:rPr>
              <a:t>Friction-stir welded lightweight aluminum alloy</a:t>
            </a:r>
          </a:p>
          <a:p>
            <a:r>
              <a:rPr lang="en-US" sz="1200" u="sng" kern="1200" dirty="0">
                <a:solidFill>
                  <a:schemeClr val="tx1"/>
                </a:solidFill>
                <a:effectLst/>
              </a:rPr>
              <a:t>OSA fast facts:</a:t>
            </a:r>
            <a:endParaRPr lang="en-US" sz="1200" kern="1200" dirty="0">
              <a:solidFill>
                <a:schemeClr val="tx1"/>
              </a:solidFill>
              <a:effectLst/>
            </a:endParaRPr>
          </a:p>
          <a:p>
            <a:pPr lvl="0"/>
            <a:r>
              <a:rPr lang="en-US" sz="1200" kern="1200" dirty="0">
                <a:solidFill>
                  <a:schemeClr val="tx1"/>
                </a:solidFill>
                <a:effectLst/>
              </a:rPr>
              <a:t>Connects ICPS and Orion</a:t>
            </a:r>
          </a:p>
          <a:p>
            <a:pPr lvl="0"/>
            <a:r>
              <a:rPr lang="en-US" sz="1200" kern="1200" dirty="0">
                <a:solidFill>
                  <a:schemeClr val="tx1"/>
                </a:solidFill>
                <a:effectLst/>
              </a:rPr>
              <a:t>5’ high, ~18’  diameter</a:t>
            </a:r>
          </a:p>
          <a:p>
            <a:pPr lvl="0"/>
            <a:r>
              <a:rPr lang="en-US" sz="1200" kern="1200" dirty="0">
                <a:solidFill>
                  <a:schemeClr val="tx1"/>
                </a:solidFill>
                <a:effectLst/>
              </a:rPr>
              <a:t>Holds 13 </a:t>
            </a:r>
            <a:r>
              <a:rPr lang="en-US" sz="1200" kern="1200" dirty="0" err="1">
                <a:solidFill>
                  <a:schemeClr val="tx1"/>
                </a:solidFill>
                <a:effectLst/>
              </a:rPr>
              <a:t>cubesats</a:t>
            </a:r>
            <a:r>
              <a:rPr lang="en-US" sz="1200" kern="1200" dirty="0">
                <a:solidFill>
                  <a:schemeClr val="tx1"/>
                </a:solidFill>
                <a:effectLst/>
              </a:rPr>
              <a:t> for EM-1</a:t>
            </a:r>
          </a:p>
          <a:p>
            <a:pPr lvl="0"/>
            <a:endParaRPr lang="en-US" sz="1200" b="1" kern="1200" dirty="0">
              <a:solidFill>
                <a:schemeClr val="tx1"/>
              </a:solidFill>
              <a:effectLst/>
            </a:endParaRPr>
          </a:p>
          <a:p>
            <a:pPr lvl="0"/>
            <a:r>
              <a:rPr lang="en-US" sz="1200" b="1" kern="1200" dirty="0">
                <a:solidFill>
                  <a:schemeClr val="tx1"/>
                </a:solidFill>
                <a:effectLst/>
              </a:rPr>
              <a:t>STATUS:</a:t>
            </a:r>
          </a:p>
          <a:p>
            <a:pPr marL="171450" lvl="0" indent="-171450">
              <a:buFont typeface="Arial" panose="020B0604020202020204" pitchFamily="34" charset="0"/>
              <a:buChar char="•"/>
            </a:pPr>
            <a:r>
              <a:rPr lang="en-US" sz="1200" kern="1200" dirty="0">
                <a:solidFill>
                  <a:schemeClr val="tx1"/>
                </a:solidFill>
                <a:effectLst/>
              </a:rPr>
              <a:t>Integrated Structural Test of upper stage successfully completed in May 2017 at MSFC</a:t>
            </a:r>
          </a:p>
          <a:p>
            <a:pPr marL="780815" lvl="1" indent="-171450">
              <a:buFont typeface="Arial" panose="020B0604020202020204" pitchFamily="34" charset="0"/>
              <a:buChar char="•"/>
            </a:pPr>
            <a:r>
              <a:rPr lang="en-US" sz="1200" kern="1200" dirty="0">
                <a:solidFill>
                  <a:schemeClr val="tx1"/>
                </a:solidFill>
                <a:effectLst/>
              </a:rPr>
              <a:t>Consisted of test articles of ICPS, LVSA, OSA and FJA</a:t>
            </a:r>
          </a:p>
          <a:p>
            <a:pPr marL="780815" lvl="1" indent="-171450">
              <a:buFont typeface="Arial" panose="020B0604020202020204" pitchFamily="34" charset="0"/>
              <a:buChar char="•"/>
            </a:pPr>
            <a:r>
              <a:rPr lang="en-US" sz="1200" kern="1200" dirty="0">
                <a:solidFill>
                  <a:schemeClr val="tx1"/>
                </a:solidFill>
                <a:effectLst/>
              </a:rPr>
              <a:t>First major structural test to be completed</a:t>
            </a:r>
          </a:p>
          <a:p>
            <a:pPr marL="171450" lvl="0" indent="-171450">
              <a:buFont typeface="Arial" panose="020B0604020202020204" pitchFamily="34" charset="0"/>
              <a:buChar char="•"/>
            </a:pPr>
            <a:r>
              <a:rPr lang="en-US" sz="1200" kern="1200" dirty="0">
                <a:solidFill>
                  <a:schemeClr val="tx1"/>
                </a:solidFill>
                <a:effectLst/>
              </a:rPr>
              <a:t>ICPS and OSA finished and shipped to EGS in 2017 and 2018</a:t>
            </a:r>
          </a:p>
          <a:p>
            <a:pPr marL="171450" lvl="0" indent="-171450">
              <a:buFont typeface="Arial" panose="020B0604020202020204" pitchFamily="34" charset="0"/>
              <a:buChar char="•"/>
            </a:pPr>
            <a:r>
              <a:rPr lang="en-US" sz="1200" kern="1200" dirty="0">
                <a:solidFill>
                  <a:schemeClr val="tx1"/>
                </a:solidFill>
                <a:effectLst/>
              </a:rPr>
              <a:t>ICPS will remain in Space Station Processing Facility at KSC until needed for stacking</a:t>
            </a:r>
          </a:p>
          <a:p>
            <a:pPr marL="171450" lvl="0" indent="-171450">
              <a:buFont typeface="Arial" panose="020B0604020202020204" pitchFamily="34" charset="0"/>
              <a:buChar char="•"/>
            </a:pPr>
            <a:r>
              <a:rPr lang="en-US" sz="1200" kern="1200" dirty="0">
                <a:solidFill>
                  <a:schemeClr val="tx1"/>
                </a:solidFill>
                <a:effectLst/>
              </a:rPr>
              <a:t>OSA will remain in SSPF until payloads are integrated, then it will be stacked</a:t>
            </a:r>
          </a:p>
          <a:p>
            <a:pPr marL="171450" lvl="0" indent="-171450">
              <a:buFont typeface="Arial" panose="020B0604020202020204" pitchFamily="34" charset="0"/>
              <a:buChar char="•"/>
            </a:pPr>
            <a:r>
              <a:rPr lang="en-US" sz="1200" kern="1200" dirty="0">
                <a:solidFill>
                  <a:schemeClr val="tx1"/>
                </a:solidFill>
                <a:effectLst/>
              </a:rPr>
              <a:t>LVSA recently completed TPS, will soon be integrated with frangible joint assembly</a:t>
            </a:r>
          </a:p>
          <a:p>
            <a:pPr marL="171450" lvl="0" indent="-171450">
              <a:buFont typeface="Arial" panose="020B0604020202020204" pitchFamily="34" charset="0"/>
              <a:buChar char="•"/>
            </a:pPr>
            <a:r>
              <a:rPr lang="en-US" sz="1200" kern="1200" dirty="0">
                <a:solidFill>
                  <a:schemeClr val="tx1"/>
                </a:solidFill>
                <a:effectLst/>
              </a:rPr>
              <a:t>LVSA scheduled to ship on Pegasus at the end of this year</a:t>
            </a:r>
          </a:p>
          <a:p>
            <a:pPr lvl="1"/>
            <a:endParaRPr lang="en-US" sz="1200" kern="1200" dirty="0">
              <a:solidFill>
                <a:schemeClr val="tx1"/>
              </a:solidFill>
              <a:effectLst/>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10</a:t>
            </a:fld>
            <a:endParaRPr lang="en-US" dirty="0"/>
          </a:p>
        </p:txBody>
      </p:sp>
    </p:spTree>
    <p:extLst>
      <p:ext uri="{BB962C8B-B14F-4D97-AF65-F5344CB8AC3E}">
        <p14:creationId xmlns:p14="http://schemas.microsoft.com/office/powerpoint/2010/main" val="855588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0" y="4415793"/>
            <a:ext cx="6197600" cy="4183380"/>
          </a:xfrm>
        </p:spPr>
        <p:txBody>
          <a:bodyPr/>
          <a:lstStyle/>
          <a:p>
            <a:pPr marL="0" marR="0" lvl="0" indent="0" algn="l" defTabSz="60936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baseline="0" dirty="0"/>
              <a:t>Images: Software Integration Lab at MSFC</a:t>
            </a:r>
          </a:p>
          <a:p>
            <a:pPr marL="0" marR="0" lvl="0" indent="0" algn="l" defTabSz="60936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baseline="0" dirty="0"/>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t>How do you get nearly 6 million pounds of rocket safely to orbit at 17,500 mph or so? Avionics and software. It’s not as  visually impressive as big hardware but every bit as important.</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baseline="0" dirty="0"/>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t>Marshall has developed state of the art tools, facilities and test environments to support development test integration and verification of mission critical human-rated embedded flight software.</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baseline="0" dirty="0"/>
          </a:p>
          <a:p>
            <a:pPr marL="285750" indent="-285750">
              <a:buFont typeface="Arial" panose="020B0604020202020204" pitchFamily="34" charset="0"/>
              <a:buChar char="•"/>
            </a:pPr>
            <a:r>
              <a:rPr lang="en-US" sz="1200" b="1" baseline="0" dirty="0"/>
              <a:t>SIL can also perform hardware in the loop testing.</a:t>
            </a:r>
          </a:p>
          <a:p>
            <a:pPr marL="285750" indent="-285750">
              <a:buFont typeface="Arial" panose="020B0604020202020204" pitchFamily="34" charset="0"/>
              <a:buChar char="•"/>
            </a:pPr>
            <a:endParaRPr lang="en-US" sz="1200" b="1" baseline="0" dirty="0"/>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t>Avionics on all SLS components: flight computers in the core stage, engine controllers on four RS-25s, booster avionics, core stage avionics.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baseline="0" dirty="0"/>
          </a:p>
          <a:p>
            <a:pPr marL="285750" indent="-285750">
              <a:buFont typeface="Arial" panose="020B0604020202020204" pitchFamily="34" charset="0"/>
              <a:buChar char="•"/>
            </a:pPr>
            <a:r>
              <a:rPr lang="en-US" sz="1200" b="1" dirty="0"/>
              <a:t>Delivered first release of flight software May 2013.</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MSFC software</a:t>
            </a:r>
            <a:r>
              <a:rPr lang="en-US" sz="1200" b="1" baseline="0" dirty="0"/>
              <a:t> team and Systems Integration Lab has “flown” SLS virtually thousands of times in hardware and software testing. They can perform complete range of flight software activities, including requirements development and analysis, software processes and planning, design and development, system integration and development testing, and software verification.</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SLS engines and boosters have completed qualification testing, and testing is underway</a:t>
            </a:r>
            <a:r>
              <a:rPr lang="en-US" sz="1200" b="1" baseline="0" dirty="0"/>
              <a:t> for the core stage. SIL technicians are checking out the avionics systems for the entire rocket to verify they can all “talk to” each other, to Orion, and to ground control computers and give SLS the direction it needs for a successful mission. Almost identical avionics boxes in the lab simulate the flight computers and other avionics in the booster and core stage.</a:t>
            </a:r>
            <a:endParaRPr lang="en-US" sz="1200" b="1"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11</a:t>
            </a:fld>
            <a:endParaRPr lang="en-US" dirty="0"/>
          </a:p>
        </p:txBody>
      </p:sp>
    </p:spTree>
    <p:extLst>
      <p:ext uri="{BB962C8B-B14F-4D97-AF65-F5344CB8AC3E}">
        <p14:creationId xmlns:p14="http://schemas.microsoft.com/office/powerpoint/2010/main" val="122168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SLS Progress video: 2 minutes</a:t>
            </a:r>
          </a:p>
          <a:p>
            <a:endParaRPr lang="en-US" sz="1200" dirty="0"/>
          </a:p>
          <a:p>
            <a:pPr marL="285750" indent="-285750">
              <a:buFont typeface="Arial" panose="020B0604020202020204" pitchFamily="34" charset="0"/>
              <a:buChar char="•"/>
            </a:pPr>
            <a:r>
              <a:rPr lang="en-US" sz="1200" dirty="0"/>
              <a:t>Animation: This is the vision. We’re working on.</a:t>
            </a:r>
          </a:p>
          <a:p>
            <a:pPr marL="285750" indent="-285750">
              <a:buFont typeface="Arial" panose="020B0604020202020204" pitchFamily="34" charset="0"/>
              <a:buChar char="•"/>
            </a:pPr>
            <a:r>
              <a:rPr lang="en-US" sz="1200" dirty="0"/>
              <a:t>Video: And this is the reality. We’re a real rocket. There’s a</a:t>
            </a:r>
            <a:r>
              <a:rPr lang="en-US" sz="1200" baseline="0" dirty="0"/>
              <a:t> huge amount of work going on all over the country. We are knocking down challenges and working our way to the Launchpad in December 2019. (with 6 months of risk).</a:t>
            </a:r>
            <a:endParaRPr lang="en-US" sz="120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12</a:t>
            </a:fld>
            <a:endParaRPr lang="en-US" dirty="0"/>
          </a:p>
        </p:txBody>
      </p:sp>
    </p:spTree>
    <p:extLst>
      <p:ext uri="{BB962C8B-B14F-4D97-AF65-F5344CB8AC3E}">
        <p14:creationId xmlns:p14="http://schemas.microsoft.com/office/powerpoint/2010/main" val="91057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698500"/>
            <a:ext cx="3251200" cy="1828800"/>
          </a:xfrm>
        </p:spPr>
      </p:sp>
      <p:sp>
        <p:nvSpPr>
          <p:cNvPr id="3" name="Notes Placeholder 2"/>
          <p:cNvSpPr>
            <a:spLocks noGrp="1"/>
          </p:cNvSpPr>
          <p:nvPr>
            <p:ph type="body" idx="1"/>
          </p:nvPr>
        </p:nvSpPr>
        <p:spPr>
          <a:xfrm>
            <a:off x="409903" y="2720155"/>
            <a:ext cx="6190593" cy="4473126"/>
          </a:xfrm>
        </p:spPr>
        <p:txBody>
          <a:bodyPr/>
          <a:lstStyle/>
          <a:p>
            <a:pPr marL="0" indent="0">
              <a:buFont typeface="Arial" panose="020B0604020202020204" pitchFamily="34" charset="0"/>
              <a:buNone/>
            </a:pPr>
            <a:r>
              <a:rPr lang="en-US" sz="1200" b="1" baseline="0" dirty="0"/>
              <a:t>LAST SLIDE</a:t>
            </a:r>
          </a:p>
          <a:p>
            <a:pPr marL="171450" indent="-171450">
              <a:buFont typeface="Arial" panose="020B0604020202020204" pitchFamily="34" charset="0"/>
              <a:buChar char="•"/>
            </a:pPr>
            <a:r>
              <a:rPr lang="en-US" sz="1200" baseline="0" dirty="0"/>
              <a:t>In conclusion:</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t>SLS represents a significant contribution to our country’s strategic national capabilities in engineering, manufacturing, science, exploration, technology, and soft statecraft skills in peaceful cooperation.</a:t>
            </a:r>
          </a:p>
          <a:p>
            <a:pPr marL="171450" indent="-171450">
              <a:buFont typeface="Arial" panose="020B0604020202020204" pitchFamily="34" charset="0"/>
              <a:buChar char="•"/>
            </a:pPr>
            <a:endParaRPr lang="en-US" sz="1200" baseline="0" dirty="0"/>
          </a:p>
          <a:p>
            <a:pPr marL="171450" indent="-171450">
              <a:buFont typeface="Arial" panose="020B0604020202020204" pitchFamily="34" charset="0"/>
              <a:buChar char="•"/>
            </a:pPr>
            <a:r>
              <a:rPr lang="en-US" sz="1200" baseline="0" dirty="0"/>
              <a:t>Thanks for your time.</a:t>
            </a:r>
          </a:p>
          <a:p>
            <a:pPr marL="171450" indent="-171450">
              <a:buFont typeface="Arial" panose="020B0604020202020204" pitchFamily="34" charset="0"/>
              <a:buChar char="•"/>
            </a:pPr>
            <a:r>
              <a:rPr lang="en-US" sz="1200" baseline="0" dirty="0"/>
              <a:t>Hope you enjoyed the presentation.</a:t>
            </a:r>
          </a:p>
          <a:p>
            <a:pPr marL="171450" indent="-171450">
              <a:buFont typeface="Arial" panose="020B0604020202020204" pitchFamily="34" charset="0"/>
              <a:buChar char="•"/>
            </a:pPr>
            <a:r>
              <a:rPr lang="en-US" sz="1200" baseline="0" dirty="0"/>
              <a:t>There are multiple ways to follow our progress.</a:t>
            </a:r>
          </a:p>
          <a:p>
            <a:pPr marL="171450" indent="-171450">
              <a:buFont typeface="Arial" panose="020B0604020202020204" pitchFamily="34" charset="0"/>
              <a:buChar char="•"/>
            </a:pPr>
            <a:endParaRPr lang="en-US" sz="180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13</a:t>
            </a:fld>
            <a:endParaRPr lang="en-US" dirty="0"/>
          </a:p>
        </p:txBody>
      </p:sp>
    </p:spTree>
    <p:extLst>
      <p:ext uri="{BB962C8B-B14F-4D97-AF65-F5344CB8AC3E}">
        <p14:creationId xmlns:p14="http://schemas.microsoft.com/office/powerpoint/2010/main" val="2422048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14</a:t>
            </a:fld>
            <a:endParaRPr lang="en-US" dirty="0"/>
          </a:p>
        </p:txBody>
      </p:sp>
    </p:spTree>
    <p:extLst>
      <p:ext uri="{BB962C8B-B14F-4D97-AF65-F5344CB8AC3E}">
        <p14:creationId xmlns:p14="http://schemas.microsoft.com/office/powerpoint/2010/main" val="107791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6450" y="211138"/>
            <a:ext cx="2857500" cy="1608137"/>
          </a:xfrm>
        </p:spPr>
      </p:sp>
      <p:sp>
        <p:nvSpPr>
          <p:cNvPr id="3" name="Notes Placeholder 2"/>
          <p:cNvSpPr>
            <a:spLocks noGrp="1"/>
          </p:cNvSpPr>
          <p:nvPr>
            <p:ph type="body" idx="1"/>
          </p:nvPr>
        </p:nvSpPr>
        <p:spPr>
          <a:xfrm>
            <a:off x="375920" y="1940561"/>
            <a:ext cx="6187440" cy="6289040"/>
          </a:xfrm>
        </p:spPr>
        <p:txBody>
          <a:bodyPr numCol="2"/>
          <a:lstStyle/>
          <a:p>
            <a:pPr marL="284163" indent="-169863"/>
            <a:r>
              <a:rPr lang="en-US" sz="1200" b="1" dirty="0"/>
              <a:t>NASA’s Super</a:t>
            </a:r>
            <a:r>
              <a:rPr lang="en-US" sz="1200" b="1" baseline="0" dirty="0"/>
              <a:t> Guppy cargo plane arrives in Huntsville to pick up the Orion Stage Adapter.</a:t>
            </a:r>
          </a:p>
          <a:p>
            <a:pPr marL="284163" indent="-169863"/>
            <a:endParaRPr lang="en-US" sz="1200" b="1" dirty="0"/>
          </a:p>
          <a:p>
            <a:pPr marL="284163" indent="-169863" defTabSz="456939">
              <a:buFontTx/>
              <a:buAutoNum type="arabicParenR"/>
              <a:defRPr/>
            </a:pPr>
            <a:r>
              <a:rPr lang="en-US" sz="1200" dirty="0">
                <a:cs typeface="Century Gothic"/>
              </a:rPr>
              <a:t>Along with Orion, the first SLS launch will carry 13 6U smallsats, representing multiple disciplines and partners. The smallsats will be deployed from the Orion Stage Adapter.</a:t>
            </a:r>
          </a:p>
          <a:p>
            <a:pPr marL="284163" indent="-169863">
              <a:buAutoNum type="arabicParenR"/>
            </a:pPr>
            <a:r>
              <a:rPr lang="en-US" sz="1200" dirty="0"/>
              <a:t>CubeSats flown on EM-1 will provide a unique opportunity for innovative, low-cost research in deep space in a variety of fields.</a:t>
            </a:r>
          </a:p>
          <a:p>
            <a:pPr marL="284163" indent="-169863"/>
            <a:endParaRPr lang="en-US" sz="1200" b="1" dirty="0"/>
          </a:p>
          <a:p>
            <a:pPr marL="284163" indent="-169863"/>
            <a:r>
              <a:rPr lang="en-US" sz="1200" b="1" u="sng" dirty="0"/>
              <a:t>MOON</a:t>
            </a:r>
            <a:r>
              <a:rPr lang="en-US" sz="1200" b="1" dirty="0"/>
              <a:t> </a:t>
            </a:r>
          </a:p>
          <a:p>
            <a:pPr marL="284163" indent="-169863"/>
            <a:r>
              <a:rPr lang="en-US" sz="1200" b="1" dirty="0"/>
              <a:t>• Lunar Flashlight </a:t>
            </a:r>
            <a:r>
              <a:rPr lang="en-US" sz="1200" dirty="0"/>
              <a:t>– Jet Propulsion Laboratory, California </a:t>
            </a:r>
          </a:p>
          <a:p>
            <a:pPr marL="284163" indent="-169863"/>
            <a:r>
              <a:rPr lang="en-US" sz="1200" dirty="0"/>
              <a:t>Searching for ice deposits and resources on the moon using a laser. </a:t>
            </a:r>
          </a:p>
          <a:p>
            <a:pPr marL="284163" indent="-169863"/>
            <a:r>
              <a:rPr lang="en-US" sz="1200" b="1" dirty="0"/>
              <a:t>• Lunar </a:t>
            </a:r>
            <a:r>
              <a:rPr lang="en-US" sz="1200" b="1" dirty="0" err="1"/>
              <a:t>IceCube</a:t>
            </a:r>
            <a:r>
              <a:rPr lang="en-US" sz="1200" b="1" dirty="0"/>
              <a:t> </a:t>
            </a:r>
            <a:r>
              <a:rPr lang="en-US" sz="1200" dirty="0"/>
              <a:t>– Morehead State University, Kentucky </a:t>
            </a:r>
          </a:p>
          <a:p>
            <a:pPr marL="284163" indent="-169863"/>
            <a:r>
              <a:rPr lang="en-US" sz="1200" dirty="0"/>
              <a:t>Searching for water in all forms and other volatiles on the moon with an Infrared Spectrometer. </a:t>
            </a:r>
          </a:p>
          <a:p>
            <a:pPr marL="284163" indent="-169863"/>
            <a:r>
              <a:rPr lang="en-US" sz="1200" b="1" dirty="0"/>
              <a:t>• </a:t>
            </a:r>
            <a:r>
              <a:rPr lang="en-US" sz="1200" b="1" dirty="0" err="1"/>
              <a:t>LunaH</a:t>
            </a:r>
            <a:r>
              <a:rPr lang="en-US" sz="1200" b="1" dirty="0"/>
              <a:t>-Map </a:t>
            </a:r>
            <a:r>
              <a:rPr lang="en-US" sz="1200" dirty="0"/>
              <a:t>– Arizona State University, Arizona </a:t>
            </a:r>
          </a:p>
          <a:p>
            <a:pPr marL="284163" indent="-169863"/>
            <a:r>
              <a:rPr lang="en-US" sz="1200" dirty="0"/>
              <a:t>Creating higher fidelity maps of near-surface hydrogen in craters and other permanently shadowed regions of the moon’s south pole with neutron spectrometers. </a:t>
            </a:r>
          </a:p>
          <a:p>
            <a:pPr marL="284163" indent="-169863"/>
            <a:r>
              <a:rPr lang="en-US" sz="1200" b="1" dirty="0"/>
              <a:t>• OMOTENASHI </a:t>
            </a:r>
            <a:r>
              <a:rPr lang="en-US" sz="1200" dirty="0"/>
              <a:t>– JAXA/University of Tokyo </a:t>
            </a:r>
          </a:p>
          <a:p>
            <a:pPr marL="284163" indent="-169863"/>
            <a:r>
              <a:rPr lang="en-US" sz="1200" dirty="0"/>
              <a:t>Observing the radiation environment and soil mechanics of the moon. </a:t>
            </a:r>
          </a:p>
          <a:p>
            <a:pPr marL="284163" indent="-169863"/>
            <a:r>
              <a:rPr lang="en-US" sz="1200" b="1" dirty="0"/>
              <a:t>• </a:t>
            </a:r>
            <a:r>
              <a:rPr lang="en-US" sz="1200" b="1" dirty="0" err="1"/>
              <a:t>LunIR</a:t>
            </a:r>
            <a:r>
              <a:rPr lang="en-US" sz="1200" b="1" dirty="0"/>
              <a:t> </a:t>
            </a:r>
            <a:r>
              <a:rPr lang="en-US" sz="1200" dirty="0"/>
              <a:t>– Lockheed Martin, Colorado </a:t>
            </a:r>
          </a:p>
          <a:p>
            <a:pPr marL="284163" indent="-169863"/>
            <a:r>
              <a:rPr lang="en-US" sz="1200" dirty="0"/>
              <a:t>Performing advanced infrared imaging of the lunar surface. </a:t>
            </a:r>
          </a:p>
          <a:p>
            <a:pPr marL="284163" indent="-169863"/>
            <a:endParaRPr lang="en-US" sz="1200" b="1" u="sng" dirty="0"/>
          </a:p>
          <a:p>
            <a:pPr marL="284163" indent="-169863"/>
            <a:r>
              <a:rPr lang="en-US" sz="1200" b="1" u="sng" dirty="0"/>
              <a:t>SUN</a:t>
            </a:r>
            <a:r>
              <a:rPr lang="en-US" sz="1200" dirty="0"/>
              <a:t> </a:t>
            </a:r>
          </a:p>
          <a:p>
            <a:pPr marL="284163" indent="-169863"/>
            <a:r>
              <a:rPr lang="en-US" sz="1200" b="1" dirty="0"/>
              <a:t>• </a:t>
            </a:r>
            <a:r>
              <a:rPr lang="en-US" sz="1200" b="1" dirty="0" err="1"/>
              <a:t>CuSP</a:t>
            </a:r>
            <a:r>
              <a:rPr lang="en-US" sz="1200" b="1" dirty="0"/>
              <a:t> </a:t>
            </a:r>
            <a:r>
              <a:rPr lang="en-US" sz="1200" dirty="0"/>
              <a:t>– Southwest Research Institute, Texas </a:t>
            </a:r>
          </a:p>
          <a:p>
            <a:pPr marL="284163" indent="-169863"/>
            <a:r>
              <a:rPr lang="en-US" sz="1200" dirty="0"/>
              <a:t>Measuring particles and magnetic fields as a space weather station. </a:t>
            </a:r>
          </a:p>
          <a:p>
            <a:pPr marL="284163" indent="-169863"/>
            <a:endParaRPr lang="en-US" sz="1200" dirty="0"/>
          </a:p>
          <a:p>
            <a:pPr marL="284163" indent="-169863"/>
            <a:r>
              <a:rPr lang="en-US" sz="1200" b="1" u="sng" dirty="0"/>
              <a:t>ASTEROID </a:t>
            </a:r>
          </a:p>
          <a:p>
            <a:pPr marL="284163" indent="-169863"/>
            <a:r>
              <a:rPr lang="en-US" sz="1200" b="1" dirty="0"/>
              <a:t>• NEA Scout </a:t>
            </a:r>
            <a:r>
              <a:rPr lang="en-US" sz="1200" dirty="0"/>
              <a:t>– Marshall Space Flight Center, Alabama </a:t>
            </a:r>
          </a:p>
          <a:p>
            <a:pPr marL="284163" indent="-169863"/>
            <a:r>
              <a:rPr lang="en-US" sz="1200" dirty="0"/>
              <a:t>Traveling by solar sail to a near-Earth asteroid and taking pictures and other characterizations of its surface. </a:t>
            </a:r>
          </a:p>
          <a:p>
            <a:pPr marL="284163" indent="-169863"/>
            <a:endParaRPr lang="en-US" sz="1200" dirty="0"/>
          </a:p>
          <a:p>
            <a:pPr marL="284163" indent="-169863"/>
            <a:r>
              <a:rPr lang="en-US" sz="1200" b="1" u="sng" dirty="0"/>
              <a:t>EARTH </a:t>
            </a:r>
          </a:p>
          <a:p>
            <a:pPr marL="284163" indent="-169863"/>
            <a:r>
              <a:rPr lang="en-US" sz="1200" b="1" dirty="0"/>
              <a:t>• EQUULEUS </a:t>
            </a:r>
            <a:r>
              <a:rPr lang="en-US" sz="1200" dirty="0"/>
              <a:t>– JAXA, University of Tokyo </a:t>
            </a:r>
          </a:p>
          <a:p>
            <a:pPr marL="284163" indent="-169863"/>
            <a:r>
              <a:rPr lang="en-US" sz="1200" dirty="0"/>
              <a:t>Imaging the earth’s </a:t>
            </a:r>
            <a:r>
              <a:rPr lang="en-US" sz="1200" dirty="0" err="1"/>
              <a:t>plasmasphere</a:t>
            </a:r>
            <a:r>
              <a:rPr lang="en-US" sz="1200" dirty="0"/>
              <a:t> for a better understanding of earth’s radiation environment. </a:t>
            </a:r>
          </a:p>
          <a:p>
            <a:pPr marL="284163" indent="-169863"/>
            <a:endParaRPr lang="en-US" sz="1200" dirty="0"/>
          </a:p>
          <a:p>
            <a:pPr marL="284163" indent="-169863"/>
            <a:r>
              <a:rPr lang="en-US" sz="1200" b="1" u="sng" dirty="0"/>
              <a:t>OTHER MISSIONS </a:t>
            </a:r>
          </a:p>
          <a:p>
            <a:pPr marL="284163" indent="-169863"/>
            <a:r>
              <a:rPr lang="en-US" sz="1200" b="1" dirty="0"/>
              <a:t>• </a:t>
            </a:r>
            <a:r>
              <a:rPr lang="en-US" sz="1200" b="1" dirty="0" err="1"/>
              <a:t>BioSentinel</a:t>
            </a:r>
            <a:r>
              <a:rPr lang="en-US" sz="1200" b="1" dirty="0"/>
              <a:t> </a:t>
            </a:r>
            <a:r>
              <a:rPr lang="en-US" sz="1200" dirty="0"/>
              <a:t>– Ames Research Center, California </a:t>
            </a:r>
          </a:p>
          <a:p>
            <a:pPr marL="284163" indent="-169863"/>
            <a:r>
              <a:rPr lang="en-US" sz="1200" dirty="0"/>
              <a:t>Using single-celled yeast to detect, measure, and compare the impact of deep-space radiation on living organisms over a long period of time. </a:t>
            </a:r>
          </a:p>
          <a:p>
            <a:pPr marL="284163" indent="-169863"/>
            <a:r>
              <a:rPr lang="en-US" sz="1200" b="1" dirty="0"/>
              <a:t>• </a:t>
            </a:r>
            <a:r>
              <a:rPr lang="en-US" sz="1200" b="1" dirty="0" err="1"/>
              <a:t>ArgoMoon</a:t>
            </a:r>
            <a:r>
              <a:rPr lang="en-US" sz="1200" b="1" dirty="0"/>
              <a:t> </a:t>
            </a:r>
            <a:r>
              <a:rPr lang="en-US" sz="1200" dirty="0"/>
              <a:t>– European Space Agency/ASI, </a:t>
            </a:r>
            <a:r>
              <a:rPr lang="en-US" sz="1200" dirty="0" err="1"/>
              <a:t>ArgoTec</a:t>
            </a:r>
            <a:r>
              <a:rPr lang="en-US" sz="1200" dirty="0"/>
              <a:t>, Italy </a:t>
            </a:r>
          </a:p>
          <a:p>
            <a:pPr marL="284163" indent="-169863"/>
            <a:r>
              <a:rPr lang="en-US" sz="1200" dirty="0"/>
              <a:t>Observing the Interim Cryogenic Propulsion Stage as it follows its disposal stage with advanced optics and software imaging system. </a:t>
            </a:r>
          </a:p>
          <a:p>
            <a:pPr marL="284163" indent="-169863"/>
            <a:endParaRPr lang="en-US" sz="1200" dirty="0"/>
          </a:p>
          <a:p>
            <a:pPr marL="284163" indent="-169863"/>
            <a:r>
              <a:rPr lang="en-US" sz="1200" b="1" u="sng" dirty="0"/>
              <a:t>CENTENNIAL CHALLENGES </a:t>
            </a:r>
            <a:r>
              <a:rPr lang="en-US" sz="1200" dirty="0"/>
              <a:t> </a:t>
            </a:r>
          </a:p>
          <a:p>
            <a:pPr marL="284163" lvl="1" indent="-169863">
              <a:spcAft>
                <a:spcPts val="600"/>
              </a:spcAft>
              <a:buClr>
                <a:srgbClr val="EF771C"/>
              </a:buClr>
              <a:buSzPct val="80000"/>
              <a:buFont typeface="Arial"/>
              <a:buChar char="•"/>
              <a:defRPr/>
            </a:pPr>
            <a:r>
              <a:rPr lang="en-US" sz="1200" b="1" dirty="0">
                <a:cs typeface="Century Gothic"/>
              </a:rPr>
              <a:t>Cislunar Explorers </a:t>
            </a:r>
            <a:r>
              <a:rPr lang="en-US" sz="1200" dirty="0">
                <a:cs typeface="Century Gothic"/>
              </a:rPr>
              <a:t>– Cornell University, </a:t>
            </a:r>
            <a:r>
              <a:rPr lang="en-US" sz="1200" dirty="0"/>
              <a:t>in Ithaca, New York focused around a water-electrolysis-based propulsion system</a:t>
            </a:r>
            <a:endParaRPr lang="en-US" sz="1200" dirty="0">
              <a:cs typeface="Century Gothic"/>
            </a:endParaRPr>
          </a:p>
          <a:p>
            <a:pPr marL="284163" lvl="1" indent="-169863">
              <a:spcAft>
                <a:spcPts val="600"/>
              </a:spcAft>
              <a:buClr>
                <a:srgbClr val="EF771C"/>
              </a:buClr>
              <a:buSzPct val="80000"/>
              <a:buFont typeface="Arial"/>
              <a:buChar char="•"/>
              <a:defRPr/>
            </a:pPr>
            <a:r>
              <a:rPr lang="en-US" sz="1200" b="1" dirty="0">
                <a:cs typeface="Century Gothic"/>
              </a:rPr>
              <a:t>CU-E3</a:t>
            </a:r>
            <a:r>
              <a:rPr lang="en-US" sz="1200" dirty="0">
                <a:cs typeface="Century Gothic"/>
              </a:rPr>
              <a:t> – University of Colorado Boulder, CO; </a:t>
            </a:r>
            <a:r>
              <a:rPr lang="en-US" sz="1200" dirty="0"/>
              <a:t>designed for a communications demonstration mission</a:t>
            </a:r>
            <a:endParaRPr lang="en-US" sz="1200" dirty="0">
              <a:cs typeface="Century Gothic"/>
            </a:endParaRPr>
          </a:p>
          <a:p>
            <a:pPr marL="284163" lvl="1" indent="-169863">
              <a:spcAft>
                <a:spcPts val="600"/>
              </a:spcAft>
              <a:buClr>
                <a:srgbClr val="EF771C"/>
              </a:buClr>
              <a:buSzPct val="80000"/>
              <a:buFont typeface="Arial"/>
              <a:buChar char="•"/>
              <a:defRPr/>
            </a:pPr>
            <a:r>
              <a:rPr lang="en-US" sz="1200" b="1" dirty="0">
                <a:cs typeface="Century Gothic"/>
              </a:rPr>
              <a:t>Team Miles </a:t>
            </a:r>
            <a:r>
              <a:rPr lang="en-US" sz="1200" dirty="0">
                <a:cs typeface="Century Gothic"/>
              </a:rPr>
              <a:t>– Miles Space </a:t>
            </a:r>
            <a:r>
              <a:rPr lang="en-US" sz="1200" dirty="0"/>
              <a:t>will demonstrate evolutionary plasma thrusters</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15</a:t>
            </a:fld>
            <a:endParaRPr lang="en-US" dirty="0"/>
          </a:p>
        </p:txBody>
      </p:sp>
    </p:spTree>
    <p:extLst>
      <p:ext uri="{BB962C8B-B14F-4D97-AF65-F5344CB8AC3E}">
        <p14:creationId xmlns:p14="http://schemas.microsoft.com/office/powerpoint/2010/main" val="2968651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indent="-171450">
              <a:spcBef>
                <a:spcPts val="0"/>
              </a:spcBef>
              <a:spcAft>
                <a:spcPts val="0"/>
              </a:spcAft>
              <a:buFont typeface="Arial" panose="020B0604020202020204" pitchFamily="34" charset="0"/>
              <a:buChar char="•"/>
            </a:pPr>
            <a:r>
              <a:rPr lang="en-US" sz="1200" b="1" baseline="0" dirty="0">
                <a:effectLst/>
                <a:latin typeface="Calibri" panose="020F0502020204030204" pitchFamily="34" charset="0"/>
                <a:ea typeface="Calibri" panose="020F0502020204030204" pitchFamily="34" charset="0"/>
                <a:cs typeface="Calibri" panose="020F0502020204030204" pitchFamily="34" charset="0"/>
              </a:rPr>
              <a:t>Deep space human missions are made possible by SLS, Orion and Exploration Ground Systems at Kennedy Space Center. All three programs are represented in our mission patch for EM-1. </a:t>
            </a:r>
          </a:p>
          <a:p>
            <a:pPr marL="171450" marR="0" indent="-171450">
              <a:spcBef>
                <a:spcPts val="0"/>
              </a:spcBef>
              <a:spcAft>
                <a:spcPts val="0"/>
              </a:spcAft>
              <a:buFont typeface="Arial" panose="020B0604020202020204" pitchFamily="34" charset="0"/>
              <a:buChar char="•"/>
            </a:pPr>
            <a:endParaRPr lang="en-US" sz="1200" b="1" baseline="0" dirty="0">
              <a:effectLst/>
              <a:latin typeface="Calibri" panose="020F0502020204030204" pitchFamily="34" charset="0"/>
              <a:ea typeface="Calibri" panose="020F0502020204030204" pitchFamily="34" charset="0"/>
              <a:cs typeface="Calibri" panose="020F0502020204030204" pitchFamily="34" charset="0"/>
            </a:endParaRPr>
          </a:p>
          <a:p>
            <a:pPr marL="171450" marR="0" indent="-171450">
              <a:spcBef>
                <a:spcPts val="0"/>
              </a:spcBef>
              <a:spcAft>
                <a:spcPts val="0"/>
              </a:spcAft>
              <a:buFont typeface="Arial" panose="020B0604020202020204" pitchFamily="34" charset="0"/>
              <a:buChar char="•"/>
            </a:pPr>
            <a:r>
              <a:rPr lang="en-US" sz="1200" b="1" baseline="0" dirty="0">
                <a:effectLst/>
                <a:latin typeface="Calibri" panose="020F0502020204030204" pitchFamily="34" charset="0"/>
                <a:ea typeface="Calibri" panose="020F0502020204030204" pitchFamily="34" charset="0"/>
                <a:cs typeface="Calibri" panose="020F0502020204030204" pitchFamily="34" charset="0"/>
              </a:rPr>
              <a:t>Orion and EGS have made a lot of progress. My point is that what we are developing is an exploration architecture that works together.</a:t>
            </a:r>
            <a:endParaRPr lang="en-US" sz="1200" b="1"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D2CD9B69-5D66-4495-BC75-53BC79E17C5A}" type="slidenum">
              <a:rPr lang="en-US" smtClean="0"/>
              <a:t>16</a:t>
            </a:fld>
            <a:endParaRPr lang="en-US"/>
          </a:p>
        </p:txBody>
      </p:sp>
    </p:spTree>
    <p:extLst>
      <p:ext uri="{BB962C8B-B14F-4D97-AF65-F5344CB8AC3E}">
        <p14:creationId xmlns:p14="http://schemas.microsoft.com/office/powerpoint/2010/main" val="3534616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2006348" y="225715"/>
            <a:ext cx="9173738" cy="743643"/>
          </a:xfrm>
          <a:prstGeom prst="rect">
            <a:avLst/>
          </a:prstGeom>
        </p:spPr>
        <p:txBody>
          <a:bodyPr lIns="182880" bIns="0" anchor="ctr" anchorCtr="0"/>
          <a:lstStyle>
            <a:lvl1pPr marL="793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xmlns="" id="{9BE4B31E-5308-C842-AE3D-3746C9E8236C}"/>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0535</a:t>
            </a:r>
          </a:p>
        </p:txBody>
      </p:sp>
    </p:spTree>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xmlns="" id="{F7B3A2A6-3DEE-4749-83F7-D661ADF60883}"/>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0535</a:t>
            </a:r>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2008094" y="224108"/>
            <a:ext cx="10183906" cy="743643"/>
          </a:xfrm>
          <a:prstGeom prst="rect">
            <a:avLst/>
          </a:prstGeom>
        </p:spPr>
        <p:txBody>
          <a:bodyPr lIns="182880" bIns="0" anchor="ctr" anchorCtr="0"/>
          <a:lstStyle>
            <a:lvl1pPr marL="793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xmlns="" id="{55CBD84E-0566-8640-B297-7299CC4FFDBA}"/>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0535</a:t>
            </a:r>
          </a:p>
        </p:txBody>
      </p:sp>
    </p:spTree>
    <p:extLst>
      <p:ext uri="{BB962C8B-B14F-4D97-AF65-F5344CB8AC3E}">
        <p14:creationId xmlns:p14="http://schemas.microsoft.com/office/powerpoint/2010/main" val="4204377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32EB4C-A734-AD49-9EDF-082A05DB702A}" type="datetimeFigureOut">
              <a:rPr lang="en-US" smtClean="0">
                <a:solidFill>
                  <a:prstClr val="white">
                    <a:tint val="75000"/>
                  </a:prstClr>
                </a:solidFill>
              </a:rPr>
              <a:pPr/>
              <a:t>9/11/2018</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12">
            <a:extLst>
              <a:ext uri="{FF2B5EF4-FFF2-40B4-BE49-F238E27FC236}">
                <a16:creationId xmlns:a16="http://schemas.microsoft.com/office/drawing/2014/main" xmlns="" id="{66C2BC6F-0FAD-ED4F-9E21-F957A6F0D4F1}"/>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0524</a:t>
            </a:r>
          </a:p>
        </p:txBody>
      </p:sp>
    </p:spTree>
    <p:extLst>
      <p:ext uri="{BB962C8B-B14F-4D97-AF65-F5344CB8AC3E}">
        <p14:creationId xmlns:p14="http://schemas.microsoft.com/office/powerpoint/2010/main" val="2275376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6016"/>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39352" y="225425"/>
            <a:ext cx="891688" cy="747973"/>
          </a:xfrm>
          <a:prstGeom prst="rect">
            <a:avLst/>
          </a:prstGeom>
        </p:spPr>
      </p:pic>
      <p:sp>
        <p:nvSpPr>
          <p:cNvPr id="9" name="Rectangle 8"/>
          <p:cNvSpPr/>
          <p:nvPr userDrawn="1"/>
        </p:nvSpPr>
        <p:spPr>
          <a:xfrm>
            <a:off x="2003492" y="1202068"/>
            <a:ext cx="10188507" cy="565593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rot="16200000">
            <a:off x="-2436543" y="2436541"/>
            <a:ext cx="6858003" cy="1984917"/>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cxnSp>
        <p:nvCxnSpPr>
          <p:cNvPr id="14" name="Straight Connector 13"/>
          <p:cNvCxnSpPr/>
          <p:nvPr userDrawn="1"/>
        </p:nvCxnSpPr>
        <p:spPr>
          <a:xfrm>
            <a:off x="1994206" y="0"/>
            <a:ext cx="0" cy="68580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12">
            <a:extLst>
              <a:ext uri="{FF2B5EF4-FFF2-40B4-BE49-F238E27FC236}">
                <a16:creationId xmlns:a16="http://schemas.microsoft.com/office/drawing/2014/main" xmlns="" id="{2DE9B298-F048-5C45-86D4-F719409EE42D}"/>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0535</a:t>
            </a:r>
          </a:p>
        </p:txBody>
      </p:sp>
    </p:spTree>
    <p:extLst>
      <p:ext uri="{BB962C8B-B14F-4D97-AF65-F5344CB8AC3E}">
        <p14:creationId xmlns:p14="http://schemas.microsoft.com/office/powerpoint/2010/main" val="1943898475"/>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890" r:id="rId3"/>
    <p:sldLayoutId id="2147483927" r:id="rId4"/>
  </p:sldLayoutIdLs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3.xml"/><Relationship Id="rId7" Type="http://schemas.openxmlformats.org/officeDocument/2006/relationships/image" Target="../media/image39.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p:nvSpPr>
        <p:spPr>
          <a:xfrm>
            <a:off x="6375633" y="4938655"/>
            <a:ext cx="5631426" cy="1692771"/>
          </a:xfrm>
          <a:prstGeom prst="rect">
            <a:avLst/>
          </a:prstGeom>
          <a:noFill/>
          <a:effectLst>
            <a:outerShdw blurRad="25400" dist="38100" dir="2700000" algn="tl" rotWithShape="0">
              <a:schemeClr val="tx1">
                <a:alpha val="79000"/>
              </a:schemeClr>
            </a:outerShdw>
          </a:effectLst>
        </p:spPr>
        <p:txBody>
          <a:bodyPr wrap="square" rtlCol="0">
            <a:spAutoFit/>
          </a:bodyPr>
          <a:lstStyle/>
          <a:p>
            <a:pPr algn="r"/>
            <a:endParaRPr lang="en-US" sz="2000" b="1" dirty="0">
              <a:solidFill>
                <a:schemeClr val="bg1"/>
              </a:solidFill>
              <a:latin typeface="Century Gothic" charset="0"/>
              <a:ea typeface="Century Gothic" charset="0"/>
              <a:cs typeface="Century Gothic" charset="0"/>
            </a:endParaRPr>
          </a:p>
          <a:p>
            <a:pPr algn="r"/>
            <a:r>
              <a:rPr lang="en-US" b="1" dirty="0">
                <a:solidFill>
                  <a:schemeClr val="bg1"/>
                </a:solidFill>
                <a:latin typeface="Century Gothic" charset="0"/>
                <a:ea typeface="Century Gothic" charset="0"/>
                <a:cs typeface="Century Gothic" charset="0"/>
              </a:rPr>
              <a:t>Chris </a:t>
            </a:r>
            <a:r>
              <a:rPr lang="en-US" b="1" dirty="0" err="1">
                <a:solidFill>
                  <a:schemeClr val="bg1"/>
                </a:solidFill>
                <a:latin typeface="Century Gothic" charset="0"/>
                <a:ea typeface="Century Gothic" charset="0"/>
                <a:cs typeface="Century Gothic" charset="0"/>
              </a:rPr>
              <a:t>Cianciola</a:t>
            </a:r>
            <a:r>
              <a:rPr lang="en-US" b="1" dirty="0">
                <a:solidFill>
                  <a:schemeClr val="bg1"/>
                </a:solidFill>
                <a:latin typeface="Century Gothic" charset="0"/>
                <a:ea typeface="Century Gothic" charset="0"/>
                <a:cs typeface="Century Gothic" charset="0"/>
              </a:rPr>
              <a:t>,</a:t>
            </a:r>
          </a:p>
          <a:p>
            <a:pPr algn="r"/>
            <a:r>
              <a:rPr lang="en-US" sz="2000" i="1" dirty="0">
                <a:solidFill>
                  <a:schemeClr val="bg1"/>
                </a:solidFill>
                <a:latin typeface="Century Gothic" charset="0"/>
                <a:ea typeface="Century Gothic" charset="0"/>
                <a:cs typeface="Century Gothic" charset="0"/>
              </a:rPr>
              <a:t>Deputy Manager</a:t>
            </a:r>
          </a:p>
          <a:p>
            <a:pPr algn="r"/>
            <a:r>
              <a:rPr lang="en-US" sz="2000" b="1" dirty="0">
                <a:solidFill>
                  <a:schemeClr val="bg1"/>
                </a:solidFill>
                <a:latin typeface="Century Gothic" charset="0"/>
                <a:ea typeface="Century Gothic" charset="0"/>
                <a:cs typeface="Century Gothic" charset="0"/>
              </a:rPr>
              <a:t>Space Launch System Program</a:t>
            </a:r>
          </a:p>
          <a:p>
            <a:pPr algn="r"/>
            <a:r>
              <a:rPr lang="en-US" sz="2000" i="1" dirty="0" smtClean="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September 17, 2018</a:t>
            </a:r>
            <a:endParaRPr lang="en-US" sz="3200" i="1"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p:txBody>
      </p:sp>
      <p:sp>
        <p:nvSpPr>
          <p:cNvPr id="3" name="TextBox 2"/>
          <p:cNvSpPr txBox="1"/>
          <p:nvPr/>
        </p:nvSpPr>
        <p:spPr>
          <a:xfrm>
            <a:off x="5638800" y="1695961"/>
            <a:ext cx="6368258" cy="2431435"/>
          </a:xfrm>
          <a:prstGeom prst="rect">
            <a:avLst/>
          </a:prstGeom>
          <a:noFill/>
        </p:spPr>
        <p:txBody>
          <a:bodyPr wrap="square" rtlCol="0">
            <a:spAutoFit/>
          </a:bodyPr>
          <a:lstStyle/>
          <a:p>
            <a:pPr algn="r"/>
            <a:r>
              <a:rPr lang="en-US" sz="44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NASA’s Space launch system:</a:t>
            </a:r>
          </a:p>
          <a:p>
            <a:pPr algn="r"/>
            <a:r>
              <a:rPr lang="en-US" sz="3200" b="1"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Progress Toward Unmatched</a:t>
            </a:r>
          </a:p>
          <a:p>
            <a:pPr algn="r"/>
            <a:r>
              <a:rPr lang="en-US" sz="3200" b="1"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 Exploration Capability</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6425" y="225426"/>
            <a:ext cx="2534615" cy="747973"/>
          </a:xfrm>
          <a:prstGeom prst="rect">
            <a:avLst/>
          </a:prstGeom>
        </p:spPr>
      </p:pic>
      <p:sp>
        <p:nvSpPr>
          <p:cNvPr id="4" name="Slide Number Placeholder 3">
            <a:extLst>
              <a:ext uri="{FF2B5EF4-FFF2-40B4-BE49-F238E27FC236}">
                <a16:creationId xmlns:a16="http://schemas.microsoft.com/office/drawing/2014/main" xmlns="" id="{CF165C58-B1E4-EA4D-A6B3-B19CE905FB04}"/>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478551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E0AE890D-A8B9-0C48-86B4-C46324C2A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224"/>
          <a:stretch/>
        </p:blipFill>
        <p:spPr>
          <a:xfrm>
            <a:off x="2012182" y="1209674"/>
            <a:ext cx="10179817" cy="5648325"/>
          </a:xfrm>
          <a:prstGeom prst="rect">
            <a:avLst/>
          </a:prstGeom>
        </p:spPr>
      </p:pic>
      <p:sp>
        <p:nvSpPr>
          <p:cNvPr id="12" name="Rectangle 11">
            <a:extLst>
              <a:ext uri="{FF2B5EF4-FFF2-40B4-BE49-F238E27FC236}">
                <a16:creationId xmlns:a16="http://schemas.microsoft.com/office/drawing/2014/main" xmlns="" id="{3E7539B2-A1AE-6544-83FB-ED5F117B551B}"/>
              </a:ext>
            </a:extLst>
          </p:cNvPr>
          <p:cNvSpPr/>
          <p:nvPr/>
        </p:nvSpPr>
        <p:spPr>
          <a:xfrm>
            <a:off x="8814547" y="5251077"/>
            <a:ext cx="1754841" cy="255494"/>
          </a:xfrm>
          <a:prstGeom prst="rect">
            <a:avLst/>
          </a:prstGeom>
          <a:solidFill>
            <a:srgbClr val="0407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C36FED8D-AC17-6241-9FFF-F670FB888042}"/>
              </a:ext>
            </a:extLst>
          </p:cNvPr>
          <p:cNvSpPr txBox="1"/>
          <p:nvPr/>
        </p:nvSpPr>
        <p:spPr>
          <a:xfrm>
            <a:off x="8823161" y="5220616"/>
            <a:ext cx="1773242" cy="338554"/>
          </a:xfrm>
          <a:prstGeom prst="rect">
            <a:avLst/>
          </a:prstGeom>
          <a:noFill/>
        </p:spPr>
        <p:txBody>
          <a:bodyPr wrap="none" rtlCol="0">
            <a:spAutoFit/>
          </a:bodyPr>
          <a:lstStyle/>
          <a:p>
            <a:pPr algn="ctr"/>
            <a:r>
              <a:rPr lang="en-US" sz="800" b="1" dirty="0">
                <a:solidFill>
                  <a:schemeClr val="bg1"/>
                </a:solidFill>
                <a:latin typeface="Arial" panose="020B0604020202020204" pitchFamily="34" charset="0"/>
                <a:cs typeface="Arial" panose="020B0604020202020204" pitchFamily="34" charset="0"/>
              </a:rPr>
              <a:t>NASA’s Gateway</a:t>
            </a:r>
          </a:p>
          <a:p>
            <a:pPr algn="ctr"/>
            <a:r>
              <a:rPr lang="en-US" sz="800" dirty="0">
                <a:solidFill>
                  <a:schemeClr val="bg1"/>
                </a:solidFill>
                <a:latin typeface="Arial" panose="020B0604020202020204" pitchFamily="34" charset="0"/>
                <a:cs typeface="Arial" panose="020B0604020202020204" pitchFamily="34" charset="0"/>
              </a:rPr>
              <a:t>PPE – Habitat – Airlock – Logistics</a:t>
            </a:r>
          </a:p>
        </p:txBody>
      </p:sp>
      <p:sp>
        <p:nvSpPr>
          <p:cNvPr id="3" name="Title 2"/>
          <p:cNvSpPr>
            <a:spLocks noGrp="1"/>
          </p:cNvSpPr>
          <p:nvPr>
            <p:ph type="title"/>
          </p:nvPr>
        </p:nvSpPr>
        <p:spPr/>
        <p:txBody>
          <a:bodyPr>
            <a:spAutoFit/>
          </a:bodyPr>
          <a:lstStyle/>
          <a:p>
            <a:r>
              <a:rPr lang="en-US" dirty="0">
                <a:solidFill>
                  <a:sysClr val="window" lastClr="FFFFFF"/>
                </a:solidFill>
              </a:rPr>
              <a:t>NASA’s Exploration plans</a:t>
            </a:r>
            <a:endParaRPr lang="en-US" dirty="0"/>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4" y="0"/>
            <a:ext cx="1985128" cy="6857992"/>
          </a:xfrm>
          <a:prstGeom prst="rect">
            <a:avLst/>
          </a:prstGeom>
        </p:spPr>
      </p:pic>
      <p:sp>
        <p:nvSpPr>
          <p:cNvPr id="4" name="Slide Number Placeholder 3">
            <a:extLst>
              <a:ext uri="{FF2B5EF4-FFF2-40B4-BE49-F238E27FC236}">
                <a16:creationId xmlns:a16="http://schemas.microsoft.com/office/drawing/2014/main" xmlns="" id="{FEFF197A-589A-234F-8D3A-88587B6D7E7C}"/>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1079848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Evolvable capability for deep space</a:t>
            </a:r>
          </a:p>
        </p:txBody>
      </p:sp>
      <p:sp>
        <p:nvSpPr>
          <p:cNvPr id="9" name="Slide Number Placeholder 8">
            <a:extLst>
              <a:ext uri="{FF2B5EF4-FFF2-40B4-BE49-F238E27FC236}">
                <a16:creationId xmlns:a16="http://schemas.microsoft.com/office/drawing/2014/main" xmlns="" id="{6271E6D9-DCB2-954C-B3BC-51F2EDE3A7E4}"/>
              </a:ext>
            </a:extLst>
          </p:cNvPr>
          <p:cNvSpPr>
            <a:spLocks noGrp="1"/>
          </p:cNvSpPr>
          <p:nvPr>
            <p:ph type="sldNum" sz="quarter" idx="4"/>
          </p:nvPr>
        </p:nvSpPr>
        <p:spPr/>
        <p:txBody>
          <a:bodyPr/>
          <a:lstStyle/>
          <a:p>
            <a:r>
              <a:rPr lang="en-US"/>
              <a:t>0535</a:t>
            </a:r>
            <a:endParaRPr lang="en-US" dirty="0"/>
          </a:p>
        </p:txBody>
      </p:sp>
      <p:pic>
        <p:nvPicPr>
          <p:cNvPr id="10" name="Picture 9">
            <a:extLst>
              <a:ext uri="{FF2B5EF4-FFF2-40B4-BE49-F238E27FC236}">
                <a16:creationId xmlns:a16="http://schemas.microsoft.com/office/drawing/2014/main" xmlns="" id="{CF9156C9-DB58-C346-9D7B-67C8277EE3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16417" y="1915872"/>
            <a:ext cx="687897" cy="3918401"/>
          </a:xfrm>
          <a:prstGeom prst="rect">
            <a:avLst/>
          </a:prstGeom>
        </p:spPr>
      </p:pic>
      <p:pic>
        <p:nvPicPr>
          <p:cNvPr id="11" name="Picture 10">
            <a:extLst>
              <a:ext uri="{FF2B5EF4-FFF2-40B4-BE49-F238E27FC236}">
                <a16:creationId xmlns:a16="http://schemas.microsoft.com/office/drawing/2014/main" xmlns="" id="{F0FD9D39-4C6E-1445-9139-68272CAD06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7735" y="1791025"/>
            <a:ext cx="649701" cy="4042900"/>
          </a:xfrm>
          <a:prstGeom prst="rect">
            <a:avLst/>
          </a:prstGeom>
        </p:spPr>
      </p:pic>
      <p:sp>
        <p:nvSpPr>
          <p:cNvPr id="12" name="Rounded Rectangle 11" descr="Payload capability in weight per vehicle to Trans-Lunar Injection" title="Payload to TLI">
            <a:extLst>
              <a:ext uri="{FF2B5EF4-FFF2-40B4-BE49-F238E27FC236}">
                <a16:creationId xmlns:a16="http://schemas.microsoft.com/office/drawing/2014/main" xmlns="" id="{9A06B1E1-55AC-4C4B-9779-4DC5194CB945}"/>
              </a:ext>
            </a:extLst>
          </p:cNvPr>
          <p:cNvSpPr/>
          <p:nvPr/>
        </p:nvSpPr>
        <p:spPr bwMode="auto">
          <a:xfrm>
            <a:off x="6281014" y="6330767"/>
            <a:ext cx="1328316" cy="220065"/>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defTabSz="914400" eaLnBrk="0" hangingPunct="0"/>
            <a:r>
              <a:rPr lang="en-US" sz="900" b="1" dirty="0">
                <a:solidFill>
                  <a:schemeClr val="bg1"/>
                </a:solidFill>
                <a:latin typeface="Arial" charset="0"/>
                <a:cs typeface="Arial" charset="0"/>
              </a:rPr>
              <a:t>Payload to TLI/Moon</a:t>
            </a:r>
          </a:p>
        </p:txBody>
      </p:sp>
      <p:pic>
        <p:nvPicPr>
          <p:cNvPr id="13" name="Picture 12">
            <a:extLst>
              <a:ext uri="{FF2B5EF4-FFF2-40B4-BE49-F238E27FC236}">
                <a16:creationId xmlns:a16="http://schemas.microsoft.com/office/drawing/2014/main" xmlns="" id="{CE7A4169-1DB5-7F41-9CFF-E60F2041EE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1853" y="2271659"/>
            <a:ext cx="654401" cy="3562266"/>
          </a:xfrm>
          <a:prstGeom prst="rect">
            <a:avLst/>
          </a:prstGeom>
        </p:spPr>
      </p:pic>
      <p:cxnSp>
        <p:nvCxnSpPr>
          <p:cNvPr id="14" name="Straight Connector 13">
            <a:extLst>
              <a:ext uri="{FF2B5EF4-FFF2-40B4-BE49-F238E27FC236}">
                <a16:creationId xmlns:a16="http://schemas.microsoft.com/office/drawing/2014/main" xmlns="" id="{2741EE4F-9160-4148-9E31-8B788A67874B}"/>
              </a:ext>
            </a:extLst>
          </p:cNvPr>
          <p:cNvCxnSpPr/>
          <p:nvPr/>
        </p:nvCxnSpPr>
        <p:spPr bwMode="auto">
          <a:xfrm>
            <a:off x="10171796" y="5832490"/>
            <a:ext cx="0" cy="75812"/>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xmlns="" id="{6FFBBE5F-A135-F841-8BD2-668FBA4055FD}"/>
              </a:ext>
            </a:extLst>
          </p:cNvPr>
          <p:cNvCxnSpPr/>
          <p:nvPr/>
        </p:nvCxnSpPr>
        <p:spPr bwMode="auto">
          <a:xfrm>
            <a:off x="6288771"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16" name="TextBox 15">
            <a:extLst>
              <a:ext uri="{FF2B5EF4-FFF2-40B4-BE49-F238E27FC236}">
                <a16:creationId xmlns:a16="http://schemas.microsoft.com/office/drawing/2014/main" xmlns="" id="{6E8E1D4E-85E7-E047-99EE-A6F30729332D}"/>
              </a:ext>
            </a:extLst>
          </p:cNvPr>
          <p:cNvSpPr txBox="1"/>
          <p:nvPr/>
        </p:nvSpPr>
        <p:spPr>
          <a:xfrm>
            <a:off x="10447778" y="1593072"/>
            <a:ext cx="1038908" cy="110800"/>
          </a:xfrm>
          <a:prstGeom prst="rect">
            <a:avLst/>
          </a:prstGeom>
          <a:noFill/>
        </p:spPr>
        <p:txBody>
          <a:bodyPr wrap="square" lIns="0" tIns="0" rIns="0" bIns="0" rtlCol="0">
            <a:spAutoFit/>
          </a:bodyPr>
          <a:lstStyle/>
          <a:p>
            <a:pPr algn="ctr" fontAlgn="base">
              <a:lnSpc>
                <a:spcPct val="9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355 ft. </a:t>
            </a:r>
          </a:p>
        </p:txBody>
      </p:sp>
      <p:sp>
        <p:nvSpPr>
          <p:cNvPr id="17" name="TextBox 16">
            <a:extLst>
              <a:ext uri="{FF2B5EF4-FFF2-40B4-BE49-F238E27FC236}">
                <a16:creationId xmlns:a16="http://schemas.microsoft.com/office/drawing/2014/main" xmlns="" id="{BD7D8DB5-4E34-6844-A769-969213BA903B}"/>
              </a:ext>
            </a:extLst>
          </p:cNvPr>
          <p:cNvSpPr txBox="1"/>
          <p:nvPr/>
        </p:nvSpPr>
        <p:spPr>
          <a:xfrm>
            <a:off x="9795900" y="5716348"/>
            <a:ext cx="751792"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RS-25 Engines</a:t>
            </a:r>
          </a:p>
        </p:txBody>
      </p:sp>
      <p:sp>
        <p:nvSpPr>
          <p:cNvPr id="18" name="TextBox 17">
            <a:extLst>
              <a:ext uri="{FF2B5EF4-FFF2-40B4-BE49-F238E27FC236}">
                <a16:creationId xmlns:a16="http://schemas.microsoft.com/office/drawing/2014/main" xmlns="" id="{7BC6646C-9AC9-364F-8765-CD296AC46FC2}"/>
              </a:ext>
            </a:extLst>
          </p:cNvPr>
          <p:cNvSpPr txBox="1"/>
          <p:nvPr/>
        </p:nvSpPr>
        <p:spPr>
          <a:xfrm>
            <a:off x="6189220"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365 ft.</a:t>
            </a:r>
          </a:p>
        </p:txBody>
      </p:sp>
      <p:cxnSp>
        <p:nvCxnSpPr>
          <p:cNvPr id="19" name="Straight Connector 18">
            <a:extLst>
              <a:ext uri="{FF2B5EF4-FFF2-40B4-BE49-F238E27FC236}">
                <a16:creationId xmlns:a16="http://schemas.microsoft.com/office/drawing/2014/main" xmlns="" id="{1EADAA1C-22F6-BB4A-83A8-D5DD92A4BAE1}"/>
              </a:ext>
            </a:extLst>
          </p:cNvPr>
          <p:cNvCxnSpPr/>
          <p:nvPr/>
        </p:nvCxnSpPr>
        <p:spPr bwMode="auto">
          <a:xfrm>
            <a:off x="9406989" y="5825908"/>
            <a:ext cx="0" cy="82394"/>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20" name="TextBox 19">
            <a:extLst>
              <a:ext uri="{FF2B5EF4-FFF2-40B4-BE49-F238E27FC236}">
                <a16:creationId xmlns:a16="http://schemas.microsoft.com/office/drawing/2014/main" xmlns="" id="{2FEE5AB2-86EB-844F-894D-787493A954A7}"/>
              </a:ext>
            </a:extLst>
          </p:cNvPr>
          <p:cNvSpPr txBox="1"/>
          <p:nvPr/>
        </p:nvSpPr>
        <p:spPr>
          <a:xfrm>
            <a:off x="9856456"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cxnSp>
        <p:nvCxnSpPr>
          <p:cNvPr id="21" name="Straight Connector 20">
            <a:extLst>
              <a:ext uri="{FF2B5EF4-FFF2-40B4-BE49-F238E27FC236}">
                <a16:creationId xmlns:a16="http://schemas.microsoft.com/office/drawing/2014/main" xmlns="" id="{B2877829-DA1C-0241-BCB9-EB3E31D72918}"/>
              </a:ext>
            </a:extLst>
          </p:cNvPr>
          <p:cNvCxnSpPr/>
          <p:nvPr/>
        </p:nvCxnSpPr>
        <p:spPr bwMode="auto">
          <a:xfrm>
            <a:off x="7865486" y="5811889"/>
            <a:ext cx="0" cy="96413"/>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cxnSp>
        <p:nvCxnSpPr>
          <p:cNvPr id="22" name="Straight Connector 21">
            <a:extLst>
              <a:ext uri="{FF2B5EF4-FFF2-40B4-BE49-F238E27FC236}">
                <a16:creationId xmlns:a16="http://schemas.microsoft.com/office/drawing/2014/main" xmlns="" id="{FB1F334D-2123-1543-ABDD-664753E2FACE}"/>
              </a:ext>
            </a:extLst>
          </p:cNvPr>
          <p:cNvCxnSpPr/>
          <p:nvPr/>
        </p:nvCxnSpPr>
        <p:spPr bwMode="auto">
          <a:xfrm>
            <a:off x="10965960" y="5816121"/>
            <a:ext cx="0" cy="9218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23" name="TextBox 22">
            <a:extLst>
              <a:ext uri="{FF2B5EF4-FFF2-40B4-BE49-F238E27FC236}">
                <a16:creationId xmlns:a16="http://schemas.microsoft.com/office/drawing/2014/main" xmlns="" id="{1988DB9F-76A7-1945-B240-47922C54C4A5}"/>
              </a:ext>
            </a:extLst>
          </p:cNvPr>
          <p:cNvSpPr txBox="1"/>
          <p:nvPr/>
        </p:nvSpPr>
        <p:spPr>
          <a:xfrm>
            <a:off x="4490133" y="1593072"/>
            <a:ext cx="628377"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Up to 313ft.</a:t>
            </a:r>
          </a:p>
        </p:txBody>
      </p:sp>
      <p:sp>
        <p:nvSpPr>
          <p:cNvPr id="24" name="TextBox 23">
            <a:extLst>
              <a:ext uri="{FF2B5EF4-FFF2-40B4-BE49-F238E27FC236}">
                <a16:creationId xmlns:a16="http://schemas.microsoft.com/office/drawing/2014/main" xmlns="" id="{BD710DB3-5FA1-9E42-864E-97873AA653A1}"/>
              </a:ext>
            </a:extLst>
          </p:cNvPr>
          <p:cNvSpPr txBox="1"/>
          <p:nvPr/>
        </p:nvSpPr>
        <p:spPr>
          <a:xfrm>
            <a:off x="9856456" y="3376229"/>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cxnSp>
        <p:nvCxnSpPr>
          <p:cNvPr id="25" name="Straight Connector 24">
            <a:extLst>
              <a:ext uri="{FF2B5EF4-FFF2-40B4-BE49-F238E27FC236}">
                <a16:creationId xmlns:a16="http://schemas.microsoft.com/office/drawing/2014/main" xmlns="" id="{CCA69394-7D48-5543-BA4F-5883A90771AF}"/>
              </a:ext>
            </a:extLst>
          </p:cNvPr>
          <p:cNvCxnSpPr/>
          <p:nvPr/>
        </p:nvCxnSpPr>
        <p:spPr bwMode="auto">
          <a:xfrm flipH="1">
            <a:off x="8182093" y="5348562"/>
            <a:ext cx="2131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xmlns="" id="{ACEBF8EF-8BFB-A643-8554-CEF0E27D1370}"/>
              </a:ext>
            </a:extLst>
          </p:cNvPr>
          <p:cNvSpPr txBox="1"/>
          <p:nvPr/>
        </p:nvSpPr>
        <p:spPr>
          <a:xfrm>
            <a:off x="9960132" y="5233900"/>
            <a:ext cx="445636" cy="246221"/>
          </a:xfrm>
          <a:prstGeom prst="rect">
            <a:avLst/>
          </a:prstGeom>
          <a:no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Evolved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sp>
        <p:nvSpPr>
          <p:cNvPr id="27" name="TextBox 26">
            <a:extLst>
              <a:ext uri="{FF2B5EF4-FFF2-40B4-BE49-F238E27FC236}">
                <a16:creationId xmlns:a16="http://schemas.microsoft.com/office/drawing/2014/main" xmlns="" id="{B48CCB16-79A6-4741-BE89-078CA0A843BB}"/>
              </a:ext>
            </a:extLst>
          </p:cNvPr>
          <p:cNvSpPr txBox="1"/>
          <p:nvPr/>
        </p:nvSpPr>
        <p:spPr>
          <a:xfrm>
            <a:off x="8399511" y="5158923"/>
            <a:ext cx="445636" cy="369332"/>
          </a:xfrm>
          <a:prstGeom prst="rect">
            <a:avLst/>
          </a:prstGeom>
          <a:no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cxnSp>
        <p:nvCxnSpPr>
          <p:cNvPr id="28" name="Straight Connector 27">
            <a:extLst>
              <a:ext uri="{FF2B5EF4-FFF2-40B4-BE49-F238E27FC236}">
                <a16:creationId xmlns:a16="http://schemas.microsoft.com/office/drawing/2014/main" xmlns="" id="{BCE9E757-FAF9-5540-ACB3-C4B9A83DA290}"/>
              </a:ext>
            </a:extLst>
          </p:cNvPr>
          <p:cNvCxnSpPr>
            <a:cxnSpLocks/>
          </p:cNvCxnSpPr>
          <p:nvPr/>
        </p:nvCxnSpPr>
        <p:spPr bwMode="auto">
          <a:xfrm flipH="1">
            <a:off x="9749527" y="5346146"/>
            <a:ext cx="201591"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xmlns="" id="{BC9D486D-1077-8140-8DE2-A8726A5B383A}"/>
              </a:ext>
            </a:extLst>
          </p:cNvPr>
          <p:cNvSpPr txBox="1"/>
          <p:nvPr/>
        </p:nvSpPr>
        <p:spPr>
          <a:xfrm>
            <a:off x="9873204" y="3047915"/>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sp>
        <p:nvSpPr>
          <p:cNvPr id="30" name="TextBox 29">
            <a:extLst>
              <a:ext uri="{FF2B5EF4-FFF2-40B4-BE49-F238E27FC236}">
                <a16:creationId xmlns:a16="http://schemas.microsoft.com/office/drawing/2014/main" xmlns="" id="{E291F14E-7FC7-134E-82B8-AAF4DFE02364}"/>
              </a:ext>
            </a:extLst>
          </p:cNvPr>
          <p:cNvSpPr txBox="1"/>
          <p:nvPr/>
        </p:nvSpPr>
        <p:spPr>
          <a:xfrm>
            <a:off x="7703052"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325 ft.</a:t>
            </a:r>
          </a:p>
        </p:txBody>
      </p:sp>
      <p:sp>
        <p:nvSpPr>
          <p:cNvPr id="31" name="TextBox 30">
            <a:extLst>
              <a:ext uri="{FF2B5EF4-FFF2-40B4-BE49-F238E27FC236}">
                <a16:creationId xmlns:a16="http://schemas.microsoft.com/office/drawing/2014/main" xmlns="" id="{9ED38233-8B7C-8C44-A8EC-E1CDADB34DC3}"/>
              </a:ext>
            </a:extLst>
          </p:cNvPr>
          <p:cNvSpPr txBox="1"/>
          <p:nvPr/>
        </p:nvSpPr>
        <p:spPr>
          <a:xfrm>
            <a:off x="3776184" y="2761495"/>
            <a:ext cx="281486"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Orion</a:t>
            </a:r>
          </a:p>
        </p:txBody>
      </p:sp>
      <p:sp>
        <p:nvSpPr>
          <p:cNvPr id="32" name="TextBox 31">
            <a:extLst>
              <a:ext uri="{FF2B5EF4-FFF2-40B4-BE49-F238E27FC236}">
                <a16:creationId xmlns:a16="http://schemas.microsoft.com/office/drawing/2014/main" xmlns="" id="{4341D007-216A-1A40-903C-2EAA03EAE879}"/>
              </a:ext>
            </a:extLst>
          </p:cNvPr>
          <p:cNvSpPr txBox="1"/>
          <p:nvPr/>
        </p:nvSpPr>
        <p:spPr>
          <a:xfrm>
            <a:off x="3525589" y="2526010"/>
            <a:ext cx="1116585" cy="123111"/>
          </a:xfrm>
          <a:prstGeom prst="rect">
            <a:avLst/>
          </a:prstGeom>
          <a:noFill/>
        </p:spPr>
        <p:txBody>
          <a:bodyPr wrap="square" lIns="0" tIns="0" rIns="0" bIns="0" rtlCol="0">
            <a:spAutoFit/>
          </a:bodyPr>
          <a:lstStyle/>
          <a:p>
            <a:pP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Launch Abort System</a:t>
            </a:r>
          </a:p>
        </p:txBody>
      </p:sp>
      <p:cxnSp>
        <p:nvCxnSpPr>
          <p:cNvPr id="33" name="Straight Connector 32">
            <a:extLst>
              <a:ext uri="{FF2B5EF4-FFF2-40B4-BE49-F238E27FC236}">
                <a16:creationId xmlns:a16="http://schemas.microsoft.com/office/drawing/2014/main" xmlns="" id="{BE369F1B-03FA-EE4E-A1D0-00B7C28166C1}"/>
              </a:ext>
            </a:extLst>
          </p:cNvPr>
          <p:cNvCxnSpPr>
            <a:cxnSpLocks/>
          </p:cNvCxnSpPr>
          <p:nvPr/>
        </p:nvCxnSpPr>
        <p:spPr bwMode="auto">
          <a:xfrm flipH="1">
            <a:off x="3323673" y="2583007"/>
            <a:ext cx="181527"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xmlns="" id="{E4B3F2D9-0577-574C-983D-52804EB4DACA}"/>
              </a:ext>
            </a:extLst>
          </p:cNvPr>
          <p:cNvSpPr txBox="1"/>
          <p:nvPr/>
        </p:nvSpPr>
        <p:spPr>
          <a:xfrm>
            <a:off x="3617927" y="3308632"/>
            <a:ext cx="840733"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Launch Vehicle</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Stage Adapter</a:t>
            </a:r>
          </a:p>
        </p:txBody>
      </p:sp>
      <p:cxnSp>
        <p:nvCxnSpPr>
          <p:cNvPr id="35" name="Straight Connector 34">
            <a:extLst>
              <a:ext uri="{FF2B5EF4-FFF2-40B4-BE49-F238E27FC236}">
                <a16:creationId xmlns:a16="http://schemas.microsoft.com/office/drawing/2014/main" xmlns="" id="{78BB80E8-EEF8-EA4D-AE87-0DA32612AFA1}"/>
              </a:ext>
            </a:extLst>
          </p:cNvPr>
          <p:cNvCxnSpPr>
            <a:cxnSpLocks/>
          </p:cNvCxnSpPr>
          <p:nvPr/>
        </p:nvCxnSpPr>
        <p:spPr bwMode="auto">
          <a:xfrm flipH="1">
            <a:off x="3425825" y="3381039"/>
            <a:ext cx="20387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xmlns="" id="{6C753884-1B2F-B148-97BB-5CF0926A1407}"/>
              </a:ext>
            </a:extLst>
          </p:cNvPr>
          <p:cNvCxnSpPr/>
          <p:nvPr/>
        </p:nvCxnSpPr>
        <p:spPr bwMode="auto">
          <a:xfrm flipH="1">
            <a:off x="3392259" y="2820304"/>
            <a:ext cx="35776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xmlns="" id="{8CF5E3A4-5AF7-0D40-B220-8E5A7DE688C5}"/>
              </a:ext>
            </a:extLst>
          </p:cNvPr>
          <p:cNvSpPr txBox="1"/>
          <p:nvPr/>
        </p:nvSpPr>
        <p:spPr>
          <a:xfrm>
            <a:off x="3571057" y="3009122"/>
            <a:ext cx="915816"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Interim Cryogenic</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Propulsion Stage</a:t>
            </a:r>
          </a:p>
        </p:txBody>
      </p:sp>
      <p:cxnSp>
        <p:nvCxnSpPr>
          <p:cNvPr id="38" name="Straight Connector 37">
            <a:extLst>
              <a:ext uri="{FF2B5EF4-FFF2-40B4-BE49-F238E27FC236}">
                <a16:creationId xmlns:a16="http://schemas.microsoft.com/office/drawing/2014/main" xmlns="" id="{7348FEC0-C2C2-AC4E-835C-1D8FF3F39AB2}"/>
              </a:ext>
            </a:extLst>
          </p:cNvPr>
          <p:cNvCxnSpPr/>
          <p:nvPr/>
        </p:nvCxnSpPr>
        <p:spPr bwMode="auto">
          <a:xfrm flipH="1">
            <a:off x="10562887" y="2821427"/>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xmlns="" id="{9E9D4155-E1BF-2D4B-88C7-DF6CB590C9BC}"/>
              </a:ext>
            </a:extLst>
          </p:cNvPr>
          <p:cNvSpPr txBox="1"/>
          <p:nvPr/>
        </p:nvSpPr>
        <p:spPr>
          <a:xfrm>
            <a:off x="9721766" y="2676887"/>
            <a:ext cx="994183" cy="338554"/>
          </a:xfrm>
          <a:prstGeom prst="rect">
            <a:avLst/>
          </a:prstGeom>
          <a:noFill/>
        </p:spPr>
        <p:txBody>
          <a:bodyPr wrap="none"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8.4m Fairing</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 Long (Up to 90’)</a:t>
            </a:r>
          </a:p>
        </p:txBody>
      </p:sp>
      <p:cxnSp>
        <p:nvCxnSpPr>
          <p:cNvPr id="40" name="Straight Connector 39">
            <a:extLst>
              <a:ext uri="{FF2B5EF4-FFF2-40B4-BE49-F238E27FC236}">
                <a16:creationId xmlns:a16="http://schemas.microsoft.com/office/drawing/2014/main" xmlns="" id="{8AE1DD1D-50A5-734E-8FFE-A6E25411F265}"/>
              </a:ext>
            </a:extLst>
          </p:cNvPr>
          <p:cNvCxnSpPr/>
          <p:nvPr/>
        </p:nvCxnSpPr>
        <p:spPr bwMode="auto">
          <a:xfrm flipH="1">
            <a:off x="6476688" y="2628082"/>
            <a:ext cx="19830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xmlns="" id="{869714C2-EC19-A449-AF0F-5BC2EDF33FA8}"/>
              </a:ext>
            </a:extLst>
          </p:cNvPr>
          <p:cNvCxnSpPr>
            <a:cxnSpLocks/>
          </p:cNvCxnSpPr>
          <p:nvPr/>
        </p:nvCxnSpPr>
        <p:spPr bwMode="auto">
          <a:xfrm flipH="1">
            <a:off x="6627436" y="5343589"/>
            <a:ext cx="91179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xmlns="" id="{FBAEE764-00D0-AF45-AA25-A6CFAF551851}"/>
              </a:ext>
            </a:extLst>
          </p:cNvPr>
          <p:cNvSpPr txBox="1"/>
          <p:nvPr/>
        </p:nvSpPr>
        <p:spPr>
          <a:xfrm>
            <a:off x="6850450" y="5149072"/>
            <a:ext cx="445636" cy="369332"/>
          </a:xfrm>
          <a:prstGeom prst="rect">
            <a:avLst/>
          </a:prstGeom>
          <a:solidFill>
            <a:schemeClr val="tx1"/>
          </a:solid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pic>
        <p:nvPicPr>
          <p:cNvPr id="43" name="Picture 42">
            <a:extLst>
              <a:ext uri="{FF2B5EF4-FFF2-40B4-BE49-F238E27FC236}">
                <a16:creationId xmlns:a16="http://schemas.microsoft.com/office/drawing/2014/main" xmlns="" id="{2B760BF5-61EA-FC48-BCCB-9B38236263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0283" y="1792062"/>
            <a:ext cx="689244" cy="4041863"/>
          </a:xfrm>
          <a:prstGeom prst="rect">
            <a:avLst/>
          </a:prstGeom>
        </p:spPr>
      </p:pic>
      <p:cxnSp>
        <p:nvCxnSpPr>
          <p:cNvPr id="44" name="Straight Connector 43">
            <a:extLst>
              <a:ext uri="{FF2B5EF4-FFF2-40B4-BE49-F238E27FC236}">
                <a16:creationId xmlns:a16="http://schemas.microsoft.com/office/drawing/2014/main" xmlns="" id="{CC81981A-E2DA-7A4E-8077-B1C7102280B2}"/>
              </a:ext>
            </a:extLst>
          </p:cNvPr>
          <p:cNvCxnSpPr/>
          <p:nvPr/>
        </p:nvCxnSpPr>
        <p:spPr bwMode="auto">
          <a:xfrm>
            <a:off x="4775882"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cxnSp>
        <p:nvCxnSpPr>
          <p:cNvPr id="45" name="Straight Connector 44">
            <a:extLst>
              <a:ext uri="{FF2B5EF4-FFF2-40B4-BE49-F238E27FC236}">
                <a16:creationId xmlns:a16="http://schemas.microsoft.com/office/drawing/2014/main" xmlns="" id="{620BE0EC-3D91-1F45-8F34-B1A8CEAB5A98}"/>
              </a:ext>
            </a:extLst>
          </p:cNvPr>
          <p:cNvCxnSpPr>
            <a:cxnSpLocks/>
          </p:cNvCxnSpPr>
          <p:nvPr/>
        </p:nvCxnSpPr>
        <p:spPr bwMode="auto">
          <a:xfrm flipH="1">
            <a:off x="10405768" y="5345319"/>
            <a:ext cx="210649"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xmlns="" id="{012E5758-FACB-6B49-8D8F-8481F25327FF}"/>
              </a:ext>
            </a:extLst>
          </p:cNvPr>
          <p:cNvCxnSpPr/>
          <p:nvPr/>
        </p:nvCxnSpPr>
        <p:spPr bwMode="auto">
          <a:xfrm flipH="1">
            <a:off x="10562887"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xmlns="" id="{F6D6622C-5B15-5949-AC2B-A27359222780}"/>
              </a:ext>
            </a:extLst>
          </p:cNvPr>
          <p:cNvCxnSpPr/>
          <p:nvPr/>
        </p:nvCxnSpPr>
        <p:spPr bwMode="auto">
          <a:xfrm flipH="1">
            <a:off x="9605249"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xmlns="" id="{52568D12-78D4-0B45-889D-45AA7F1336A6}"/>
              </a:ext>
            </a:extLst>
          </p:cNvPr>
          <p:cNvCxnSpPr/>
          <p:nvPr/>
        </p:nvCxnSpPr>
        <p:spPr bwMode="auto">
          <a:xfrm flipH="1">
            <a:off x="10567018"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xmlns="" id="{792397A5-0CAE-DE4D-B9E6-1E20D4D0E282}"/>
              </a:ext>
            </a:extLst>
          </p:cNvPr>
          <p:cNvCxnSpPr/>
          <p:nvPr/>
        </p:nvCxnSpPr>
        <p:spPr bwMode="auto">
          <a:xfrm flipH="1">
            <a:off x="9609380"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xmlns="" id="{DE754182-8F2F-7345-9D6D-05774B1B7119}"/>
              </a:ext>
            </a:extLst>
          </p:cNvPr>
          <p:cNvCxnSpPr/>
          <p:nvPr/>
        </p:nvCxnSpPr>
        <p:spPr bwMode="auto">
          <a:xfrm flipH="1">
            <a:off x="10571149"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xmlns="" id="{E68A4861-13E9-8F41-8548-23CA0D9DB643}"/>
              </a:ext>
            </a:extLst>
          </p:cNvPr>
          <p:cNvCxnSpPr/>
          <p:nvPr/>
        </p:nvCxnSpPr>
        <p:spPr bwMode="auto">
          <a:xfrm flipH="1">
            <a:off x="961351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xmlns="" id="{F86A7CCF-43D7-A546-95C6-8FD79052CE25}"/>
              </a:ext>
            </a:extLst>
          </p:cNvPr>
          <p:cNvSpPr txBox="1"/>
          <p:nvPr/>
        </p:nvSpPr>
        <p:spPr>
          <a:xfrm>
            <a:off x="8284906"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sp>
        <p:nvSpPr>
          <p:cNvPr id="53" name="TextBox 52">
            <a:extLst>
              <a:ext uri="{FF2B5EF4-FFF2-40B4-BE49-F238E27FC236}">
                <a16:creationId xmlns:a16="http://schemas.microsoft.com/office/drawing/2014/main" xmlns="" id="{8B4F9501-145F-1E44-B882-63B96132B9A9}"/>
              </a:ext>
            </a:extLst>
          </p:cNvPr>
          <p:cNvSpPr txBox="1"/>
          <p:nvPr/>
        </p:nvSpPr>
        <p:spPr>
          <a:xfrm>
            <a:off x="8284906" y="3376229"/>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sp>
        <p:nvSpPr>
          <p:cNvPr id="54" name="TextBox 53">
            <a:extLst>
              <a:ext uri="{FF2B5EF4-FFF2-40B4-BE49-F238E27FC236}">
                <a16:creationId xmlns:a16="http://schemas.microsoft.com/office/drawing/2014/main" xmlns="" id="{4D9223AE-00C4-304A-8A93-B97A9512DBD1}"/>
              </a:ext>
            </a:extLst>
          </p:cNvPr>
          <p:cNvSpPr txBox="1"/>
          <p:nvPr/>
        </p:nvSpPr>
        <p:spPr>
          <a:xfrm>
            <a:off x="8319689" y="3047194"/>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cxnSp>
        <p:nvCxnSpPr>
          <p:cNvPr id="55" name="Straight Connector 54">
            <a:extLst>
              <a:ext uri="{FF2B5EF4-FFF2-40B4-BE49-F238E27FC236}">
                <a16:creationId xmlns:a16="http://schemas.microsoft.com/office/drawing/2014/main" xmlns="" id="{BAA95A2B-A7D7-7548-8CB1-93EF62BC8989}"/>
              </a:ext>
            </a:extLst>
          </p:cNvPr>
          <p:cNvCxnSpPr/>
          <p:nvPr/>
        </p:nvCxnSpPr>
        <p:spPr bwMode="auto">
          <a:xfrm flipH="1">
            <a:off x="8043280" y="2821427"/>
            <a:ext cx="22309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xmlns="" id="{59254630-6E4B-C842-B3DA-5AC38981B0D3}"/>
              </a:ext>
            </a:extLst>
          </p:cNvPr>
          <p:cNvSpPr txBox="1"/>
          <p:nvPr/>
        </p:nvSpPr>
        <p:spPr>
          <a:xfrm>
            <a:off x="8110861" y="2708640"/>
            <a:ext cx="982961" cy="338554"/>
          </a:xfrm>
          <a:prstGeom prst="rect">
            <a:avLst/>
          </a:prstGeom>
          <a:noFill/>
        </p:spPr>
        <p:txBody>
          <a:bodyPr wrap="none"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8.4m Fairing</a:t>
            </a:r>
          </a:p>
          <a:p>
            <a:pP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Short (Up to 63’)</a:t>
            </a:r>
          </a:p>
        </p:txBody>
      </p:sp>
      <p:cxnSp>
        <p:nvCxnSpPr>
          <p:cNvPr id="57" name="Straight Connector 56">
            <a:extLst>
              <a:ext uri="{FF2B5EF4-FFF2-40B4-BE49-F238E27FC236}">
                <a16:creationId xmlns:a16="http://schemas.microsoft.com/office/drawing/2014/main" xmlns="" id="{1EFC5EFB-DA14-C245-9C26-D8979556D929}"/>
              </a:ext>
            </a:extLst>
          </p:cNvPr>
          <p:cNvCxnSpPr/>
          <p:nvPr/>
        </p:nvCxnSpPr>
        <p:spPr bwMode="auto">
          <a:xfrm flipH="1">
            <a:off x="8991336"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xmlns="" id="{1E89D935-6AFD-CE41-AFF7-196B2AD2F100}"/>
              </a:ext>
            </a:extLst>
          </p:cNvPr>
          <p:cNvCxnSpPr/>
          <p:nvPr/>
        </p:nvCxnSpPr>
        <p:spPr bwMode="auto">
          <a:xfrm flipH="1">
            <a:off x="8033698"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xmlns="" id="{780BDD9F-E21C-8F4F-AF02-659EAFF2DC12}"/>
              </a:ext>
            </a:extLst>
          </p:cNvPr>
          <p:cNvCxnSpPr/>
          <p:nvPr/>
        </p:nvCxnSpPr>
        <p:spPr bwMode="auto">
          <a:xfrm flipH="1">
            <a:off x="8995467"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xmlns="" id="{2990562E-19F6-CF43-985D-F6CFCE1C6BDD}"/>
              </a:ext>
            </a:extLst>
          </p:cNvPr>
          <p:cNvCxnSpPr/>
          <p:nvPr/>
        </p:nvCxnSpPr>
        <p:spPr bwMode="auto">
          <a:xfrm flipH="1">
            <a:off x="8037829"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xmlns="" id="{28174E59-5427-BB4B-816A-B1A586BEAAA2}"/>
              </a:ext>
            </a:extLst>
          </p:cNvPr>
          <p:cNvCxnSpPr/>
          <p:nvPr/>
        </p:nvCxnSpPr>
        <p:spPr bwMode="auto">
          <a:xfrm flipH="1">
            <a:off x="8999598"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xmlns="" id="{9E53AFD3-1033-6043-9B83-224CC1C63F33}"/>
              </a:ext>
            </a:extLst>
          </p:cNvPr>
          <p:cNvCxnSpPr/>
          <p:nvPr/>
        </p:nvCxnSpPr>
        <p:spPr bwMode="auto">
          <a:xfrm flipH="1">
            <a:off x="804196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xmlns="" id="{6767293B-AEF5-4845-9A94-524C976F1994}"/>
              </a:ext>
            </a:extLst>
          </p:cNvPr>
          <p:cNvSpPr txBox="1"/>
          <p:nvPr/>
        </p:nvSpPr>
        <p:spPr>
          <a:xfrm>
            <a:off x="8182093" y="2397149"/>
            <a:ext cx="881973" cy="338554"/>
          </a:xfrm>
          <a:prstGeom prst="rect">
            <a:avLst/>
          </a:prstGeom>
          <a:noFill/>
        </p:spPr>
        <p:txBody>
          <a:bodyPr wrap="none" rtlCol="0">
            <a:spAutoFit/>
          </a:bodyPr>
          <a:lstStyle/>
          <a:p>
            <a:pPr algn="r"/>
            <a:r>
              <a:rPr lang="en-US" sz="800" b="1" i="1" dirty="0">
                <a:solidFill>
                  <a:schemeClr val="bg1"/>
                </a:solidFill>
                <a:latin typeface="Arial" pitchFamily="34" charset="0"/>
                <a:cs typeface="Arial" pitchFamily="34" charset="0"/>
              </a:rPr>
              <a:t>Universal </a:t>
            </a:r>
          </a:p>
          <a:p>
            <a:pPr algn="r"/>
            <a:r>
              <a:rPr lang="en-US" sz="800" b="1" i="1" dirty="0">
                <a:solidFill>
                  <a:schemeClr val="bg1"/>
                </a:solidFill>
                <a:latin typeface="Arial" pitchFamily="34" charset="0"/>
                <a:cs typeface="Arial" pitchFamily="34" charset="0"/>
              </a:rPr>
              <a:t>Stage Adapter</a:t>
            </a:r>
          </a:p>
        </p:txBody>
      </p:sp>
      <p:cxnSp>
        <p:nvCxnSpPr>
          <p:cNvPr id="64" name="Straight Connector 63">
            <a:extLst>
              <a:ext uri="{FF2B5EF4-FFF2-40B4-BE49-F238E27FC236}">
                <a16:creationId xmlns:a16="http://schemas.microsoft.com/office/drawing/2014/main" xmlns="" id="{B7BDADE7-BE46-7D47-9B12-B03F423E7429}"/>
              </a:ext>
            </a:extLst>
          </p:cNvPr>
          <p:cNvCxnSpPr/>
          <p:nvPr/>
        </p:nvCxnSpPr>
        <p:spPr bwMode="auto">
          <a:xfrm flipH="1">
            <a:off x="9000863" y="2637171"/>
            <a:ext cx="2516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xmlns="" id="{DD9C7BCD-8FB1-B74B-9C54-08A74466BE0C}"/>
              </a:ext>
            </a:extLst>
          </p:cNvPr>
          <p:cNvSpPr txBox="1"/>
          <p:nvPr/>
        </p:nvSpPr>
        <p:spPr>
          <a:xfrm>
            <a:off x="6746774"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sp>
        <p:nvSpPr>
          <p:cNvPr id="66" name="TextBox 65">
            <a:extLst>
              <a:ext uri="{FF2B5EF4-FFF2-40B4-BE49-F238E27FC236}">
                <a16:creationId xmlns:a16="http://schemas.microsoft.com/office/drawing/2014/main" xmlns="" id="{71D763FA-9B90-B14E-9409-0F437681573D}"/>
              </a:ext>
            </a:extLst>
          </p:cNvPr>
          <p:cNvSpPr txBox="1"/>
          <p:nvPr/>
        </p:nvSpPr>
        <p:spPr>
          <a:xfrm>
            <a:off x="6721663" y="3376228"/>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sp>
        <p:nvSpPr>
          <p:cNvPr id="67" name="TextBox 66">
            <a:extLst>
              <a:ext uri="{FF2B5EF4-FFF2-40B4-BE49-F238E27FC236}">
                <a16:creationId xmlns:a16="http://schemas.microsoft.com/office/drawing/2014/main" xmlns="" id="{45A02D20-322E-1944-ACE7-B2CE47976508}"/>
              </a:ext>
            </a:extLst>
          </p:cNvPr>
          <p:cNvSpPr txBox="1"/>
          <p:nvPr/>
        </p:nvSpPr>
        <p:spPr>
          <a:xfrm>
            <a:off x="6746874" y="3029228"/>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cxnSp>
        <p:nvCxnSpPr>
          <p:cNvPr id="68" name="Straight Connector 67">
            <a:extLst>
              <a:ext uri="{FF2B5EF4-FFF2-40B4-BE49-F238E27FC236}">
                <a16:creationId xmlns:a16="http://schemas.microsoft.com/office/drawing/2014/main" xmlns="" id="{1830FFB5-5F75-D843-86B9-F85A3B35DFEA}"/>
              </a:ext>
            </a:extLst>
          </p:cNvPr>
          <p:cNvCxnSpPr/>
          <p:nvPr/>
        </p:nvCxnSpPr>
        <p:spPr bwMode="auto">
          <a:xfrm flipH="1">
            <a:off x="7439616"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xmlns="" id="{AA536AEA-D2DC-834E-B1B7-5A6B54222407}"/>
              </a:ext>
            </a:extLst>
          </p:cNvPr>
          <p:cNvCxnSpPr/>
          <p:nvPr/>
        </p:nvCxnSpPr>
        <p:spPr bwMode="auto">
          <a:xfrm flipH="1">
            <a:off x="6481978"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xmlns="" id="{2216CF83-DA9E-C448-853A-5B2B0C465355}"/>
              </a:ext>
            </a:extLst>
          </p:cNvPr>
          <p:cNvCxnSpPr/>
          <p:nvPr/>
        </p:nvCxnSpPr>
        <p:spPr bwMode="auto">
          <a:xfrm flipH="1">
            <a:off x="7443747"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xmlns="" id="{84E1C01D-7564-FD44-B7D3-A6F24C55D913}"/>
              </a:ext>
            </a:extLst>
          </p:cNvPr>
          <p:cNvCxnSpPr/>
          <p:nvPr/>
        </p:nvCxnSpPr>
        <p:spPr bwMode="auto">
          <a:xfrm flipH="1">
            <a:off x="6486110"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xmlns="" id="{7F3C3264-9BF1-C04C-83A4-6B2536B98B6D}"/>
              </a:ext>
            </a:extLst>
          </p:cNvPr>
          <p:cNvCxnSpPr/>
          <p:nvPr/>
        </p:nvCxnSpPr>
        <p:spPr bwMode="auto">
          <a:xfrm flipH="1">
            <a:off x="7447879"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xmlns="" id="{CB8AD804-B06E-B24B-B163-AD0E9CD9FBE8}"/>
              </a:ext>
            </a:extLst>
          </p:cNvPr>
          <p:cNvCxnSpPr/>
          <p:nvPr/>
        </p:nvCxnSpPr>
        <p:spPr bwMode="auto">
          <a:xfrm flipH="1">
            <a:off x="649024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xmlns="" id="{31D042DD-13BC-E241-8D9F-1C06B08E58EF}"/>
              </a:ext>
            </a:extLst>
          </p:cNvPr>
          <p:cNvSpPr txBox="1"/>
          <p:nvPr/>
        </p:nvSpPr>
        <p:spPr>
          <a:xfrm>
            <a:off x="9228211"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365 ft.</a:t>
            </a:r>
          </a:p>
        </p:txBody>
      </p:sp>
      <p:pic>
        <p:nvPicPr>
          <p:cNvPr id="75" name="Picture 74">
            <a:extLst>
              <a:ext uri="{FF2B5EF4-FFF2-40B4-BE49-F238E27FC236}">
                <a16:creationId xmlns:a16="http://schemas.microsoft.com/office/drawing/2014/main" xmlns="" id="{E2BBB031-94C6-474C-90E5-34C065EE34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3471" y="2193388"/>
            <a:ext cx="652588" cy="3640537"/>
          </a:xfrm>
          <a:prstGeom prst="rect">
            <a:avLst/>
          </a:prstGeom>
        </p:spPr>
      </p:pic>
      <p:sp>
        <p:nvSpPr>
          <p:cNvPr id="76" name="Rounded Rectangle 75" descr="Payload capability in weight per vehicle to Trans-Lunar Injection" title="Payload to TLI">
            <a:extLst>
              <a:ext uri="{FF2B5EF4-FFF2-40B4-BE49-F238E27FC236}">
                <a16:creationId xmlns:a16="http://schemas.microsoft.com/office/drawing/2014/main" xmlns="" id="{DB9907C8-F16C-E843-9B80-FB623C7864BA}"/>
              </a:ext>
            </a:extLst>
          </p:cNvPr>
          <p:cNvSpPr/>
          <p:nvPr/>
        </p:nvSpPr>
        <p:spPr bwMode="auto">
          <a:xfrm>
            <a:off x="2846931" y="6140613"/>
            <a:ext cx="8605929" cy="221585"/>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endParaRPr lang="en-US" sz="900" b="1" dirty="0">
              <a:solidFill>
                <a:schemeClr val="bg1"/>
              </a:solidFill>
              <a:latin typeface="Arial" charset="0"/>
              <a:cs typeface="Arial" charset="0"/>
            </a:endParaRPr>
          </a:p>
        </p:txBody>
      </p:sp>
      <p:sp>
        <p:nvSpPr>
          <p:cNvPr id="77" name="TextBox 76" descr="&gt; 45 t (99,208 lbs)" title="SLS Block 2 Cargo Payload to TLI">
            <a:extLst>
              <a:ext uri="{FF2B5EF4-FFF2-40B4-BE49-F238E27FC236}">
                <a16:creationId xmlns:a16="http://schemas.microsoft.com/office/drawing/2014/main" xmlns="" id="{916A34F9-338E-9E43-B746-8755445B7FA8}"/>
              </a:ext>
            </a:extLst>
          </p:cNvPr>
          <p:cNvSpPr txBox="1"/>
          <p:nvPr/>
        </p:nvSpPr>
        <p:spPr>
          <a:xfrm>
            <a:off x="10367923" y="6143925"/>
            <a:ext cx="121534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45 t (99k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 </a:t>
            </a:r>
          </a:p>
        </p:txBody>
      </p:sp>
      <p:sp>
        <p:nvSpPr>
          <p:cNvPr id="78" name="TextBox 77" descr="&gt;37–40 t (88,184 lbs)" title="SLS Block 1B Cargo Payload to TLI">
            <a:extLst>
              <a:ext uri="{FF2B5EF4-FFF2-40B4-BE49-F238E27FC236}">
                <a16:creationId xmlns:a16="http://schemas.microsoft.com/office/drawing/2014/main" xmlns="" id="{FD6C9824-E564-254E-83A7-69BAF784854F}"/>
              </a:ext>
            </a:extLst>
          </p:cNvPr>
          <p:cNvSpPr txBox="1"/>
          <p:nvPr/>
        </p:nvSpPr>
        <p:spPr>
          <a:xfrm>
            <a:off x="7170966" y="6143925"/>
            <a:ext cx="140255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37–40 t (81k–88k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79" name="TextBox 78" descr="&gt;34–37 t (81,571 lbs)" title="SLS Block 1B Crew Payload to TLI">
            <a:extLst>
              <a:ext uri="{FF2B5EF4-FFF2-40B4-BE49-F238E27FC236}">
                <a16:creationId xmlns:a16="http://schemas.microsoft.com/office/drawing/2014/main" xmlns="" id="{13ABEF48-1D22-CB47-BAD0-70B3585420AE}"/>
              </a:ext>
            </a:extLst>
          </p:cNvPr>
          <p:cNvSpPr txBox="1"/>
          <p:nvPr/>
        </p:nvSpPr>
        <p:spPr>
          <a:xfrm>
            <a:off x="5681527" y="6143925"/>
            <a:ext cx="1214487"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34–37 t (74k–81k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80" name="TextBox 79" descr="&gt;26 t (57,320 lbs)" title="SLS Block 1 Payload to TLI&#10;">
            <a:extLst>
              <a:ext uri="{FF2B5EF4-FFF2-40B4-BE49-F238E27FC236}">
                <a16:creationId xmlns:a16="http://schemas.microsoft.com/office/drawing/2014/main" xmlns="" id="{2B9C286E-BC9B-6B42-B144-7EB88836A099}"/>
              </a:ext>
            </a:extLst>
          </p:cNvPr>
          <p:cNvSpPr txBox="1"/>
          <p:nvPr/>
        </p:nvSpPr>
        <p:spPr>
          <a:xfrm>
            <a:off x="4271806" y="6143925"/>
            <a:ext cx="1022032"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26 t (57k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81" name="TextBox 80" descr="&gt; 45 t (99,208 lbs)" title="SLS Block 2 Cargo Payload to TLI">
            <a:extLst>
              <a:ext uri="{FF2B5EF4-FFF2-40B4-BE49-F238E27FC236}">
                <a16:creationId xmlns:a16="http://schemas.microsoft.com/office/drawing/2014/main" xmlns="" id="{2FCE7116-6653-C746-A728-5A5002273A31}"/>
              </a:ext>
            </a:extLst>
          </p:cNvPr>
          <p:cNvSpPr txBox="1"/>
          <p:nvPr/>
        </p:nvSpPr>
        <p:spPr>
          <a:xfrm>
            <a:off x="8790732" y="6143925"/>
            <a:ext cx="121534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45 t (99k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 </a:t>
            </a:r>
          </a:p>
        </p:txBody>
      </p:sp>
      <p:sp>
        <p:nvSpPr>
          <p:cNvPr id="82" name="TextBox 81">
            <a:extLst>
              <a:ext uri="{FF2B5EF4-FFF2-40B4-BE49-F238E27FC236}">
                <a16:creationId xmlns:a16="http://schemas.microsoft.com/office/drawing/2014/main" xmlns="" id="{A1123850-54CA-D240-84E6-D19292AB9332}"/>
              </a:ext>
            </a:extLst>
          </p:cNvPr>
          <p:cNvSpPr txBox="1"/>
          <p:nvPr/>
        </p:nvSpPr>
        <p:spPr>
          <a:xfrm>
            <a:off x="10353982" y="5923392"/>
            <a:ext cx="1243228"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2 Cargo</a:t>
            </a:r>
          </a:p>
        </p:txBody>
      </p:sp>
      <p:sp>
        <p:nvSpPr>
          <p:cNvPr id="83" name="TextBox 82">
            <a:extLst>
              <a:ext uri="{FF2B5EF4-FFF2-40B4-BE49-F238E27FC236}">
                <a16:creationId xmlns:a16="http://schemas.microsoft.com/office/drawing/2014/main" xmlns="" id="{40B7E64C-2631-B04A-A818-867229D56112}"/>
              </a:ext>
            </a:extLst>
          </p:cNvPr>
          <p:cNvSpPr txBox="1"/>
          <p:nvPr/>
        </p:nvSpPr>
        <p:spPr>
          <a:xfrm>
            <a:off x="7232699" y="5922309"/>
            <a:ext cx="1279090"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1B Cargo</a:t>
            </a:r>
          </a:p>
        </p:txBody>
      </p:sp>
      <p:sp>
        <p:nvSpPr>
          <p:cNvPr id="84" name="TextBox 83">
            <a:extLst>
              <a:ext uri="{FF2B5EF4-FFF2-40B4-BE49-F238E27FC236}">
                <a16:creationId xmlns:a16="http://schemas.microsoft.com/office/drawing/2014/main" xmlns="" id="{0CE4EBCF-F016-894A-84A1-967D7F35C867}"/>
              </a:ext>
            </a:extLst>
          </p:cNvPr>
          <p:cNvSpPr txBox="1"/>
          <p:nvPr/>
        </p:nvSpPr>
        <p:spPr>
          <a:xfrm>
            <a:off x="5627259" y="5928707"/>
            <a:ext cx="1323023"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1B Crew</a:t>
            </a:r>
          </a:p>
        </p:txBody>
      </p:sp>
      <p:sp>
        <p:nvSpPr>
          <p:cNvPr id="85" name="TextBox 84">
            <a:extLst>
              <a:ext uri="{FF2B5EF4-FFF2-40B4-BE49-F238E27FC236}">
                <a16:creationId xmlns:a16="http://schemas.microsoft.com/office/drawing/2014/main" xmlns="" id="{12EDA926-F2BB-394C-AADD-0016CE21133F}"/>
              </a:ext>
            </a:extLst>
          </p:cNvPr>
          <p:cNvSpPr txBox="1"/>
          <p:nvPr/>
        </p:nvSpPr>
        <p:spPr>
          <a:xfrm>
            <a:off x="4213740" y="5922309"/>
            <a:ext cx="1138164"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 Cargo</a:t>
            </a:r>
          </a:p>
        </p:txBody>
      </p:sp>
      <p:sp>
        <p:nvSpPr>
          <p:cNvPr id="86" name="TextBox 85">
            <a:extLst>
              <a:ext uri="{FF2B5EF4-FFF2-40B4-BE49-F238E27FC236}">
                <a16:creationId xmlns:a16="http://schemas.microsoft.com/office/drawing/2014/main" xmlns="" id="{1AE0021A-0E11-FD41-B47B-365D5160085A}"/>
              </a:ext>
            </a:extLst>
          </p:cNvPr>
          <p:cNvSpPr txBox="1"/>
          <p:nvPr/>
        </p:nvSpPr>
        <p:spPr>
          <a:xfrm>
            <a:off x="8686224" y="5923643"/>
            <a:ext cx="1424363"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2 Crew</a:t>
            </a:r>
          </a:p>
        </p:txBody>
      </p:sp>
      <p:sp>
        <p:nvSpPr>
          <p:cNvPr id="87" name="TextBox 86">
            <a:extLst>
              <a:ext uri="{FF2B5EF4-FFF2-40B4-BE49-F238E27FC236}">
                <a16:creationId xmlns:a16="http://schemas.microsoft.com/office/drawing/2014/main" xmlns="" id="{DDAEE4D8-9AE2-B840-89EC-27FC7C09B4A4}"/>
              </a:ext>
            </a:extLst>
          </p:cNvPr>
          <p:cNvSpPr txBox="1"/>
          <p:nvPr/>
        </p:nvSpPr>
        <p:spPr>
          <a:xfrm>
            <a:off x="5148335" y="5716348"/>
            <a:ext cx="751792"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RS-25 Engines</a:t>
            </a:r>
          </a:p>
        </p:txBody>
      </p:sp>
      <p:cxnSp>
        <p:nvCxnSpPr>
          <p:cNvPr id="88" name="Straight Connector 87">
            <a:extLst>
              <a:ext uri="{FF2B5EF4-FFF2-40B4-BE49-F238E27FC236}">
                <a16:creationId xmlns:a16="http://schemas.microsoft.com/office/drawing/2014/main" xmlns="" id="{428000E1-5027-114B-9CDF-88D1AA094B6E}"/>
              </a:ext>
            </a:extLst>
          </p:cNvPr>
          <p:cNvCxnSpPr/>
          <p:nvPr/>
        </p:nvCxnSpPr>
        <p:spPr bwMode="auto">
          <a:xfrm>
            <a:off x="5455789" y="5832490"/>
            <a:ext cx="0" cy="75812"/>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89" name="TextBox 88">
            <a:extLst>
              <a:ext uri="{FF2B5EF4-FFF2-40B4-BE49-F238E27FC236}">
                <a16:creationId xmlns:a16="http://schemas.microsoft.com/office/drawing/2014/main" xmlns="" id="{289FD607-F04F-7B4B-8422-BF8CE5FCFDD5}"/>
              </a:ext>
            </a:extLst>
          </p:cNvPr>
          <p:cNvSpPr txBox="1"/>
          <p:nvPr/>
        </p:nvSpPr>
        <p:spPr>
          <a:xfrm>
            <a:off x="2880362" y="5922309"/>
            <a:ext cx="818009"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a:t>
            </a:r>
          </a:p>
        </p:txBody>
      </p:sp>
      <p:cxnSp>
        <p:nvCxnSpPr>
          <p:cNvPr id="90" name="Straight Connector 89">
            <a:extLst>
              <a:ext uri="{FF2B5EF4-FFF2-40B4-BE49-F238E27FC236}">
                <a16:creationId xmlns:a16="http://schemas.microsoft.com/office/drawing/2014/main" xmlns="" id="{1CE07054-4BB5-D340-B3A1-C9B25A0F20A2}"/>
              </a:ext>
            </a:extLst>
          </p:cNvPr>
          <p:cNvCxnSpPr/>
          <p:nvPr/>
        </p:nvCxnSpPr>
        <p:spPr bwMode="auto">
          <a:xfrm>
            <a:off x="3277869"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91" name="TextBox 90" descr="&gt;26 t (57,320 lbs)" title="SLS Block 1 Payload to TLI&#10;">
            <a:extLst>
              <a:ext uri="{FF2B5EF4-FFF2-40B4-BE49-F238E27FC236}">
                <a16:creationId xmlns:a16="http://schemas.microsoft.com/office/drawing/2014/main" xmlns="" id="{22FB44CC-3907-C944-8B63-AD82EFCB3BBE}"/>
              </a:ext>
            </a:extLst>
          </p:cNvPr>
          <p:cNvSpPr txBox="1"/>
          <p:nvPr/>
        </p:nvSpPr>
        <p:spPr>
          <a:xfrm>
            <a:off x="2778350" y="6153014"/>
            <a:ext cx="1022032"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26 t (57k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cxnSp>
        <p:nvCxnSpPr>
          <p:cNvPr id="92" name="Straight Connector 91">
            <a:extLst>
              <a:ext uri="{FF2B5EF4-FFF2-40B4-BE49-F238E27FC236}">
                <a16:creationId xmlns:a16="http://schemas.microsoft.com/office/drawing/2014/main" xmlns="" id="{32895656-CA80-4C45-B893-4007BB02C522}"/>
              </a:ext>
            </a:extLst>
          </p:cNvPr>
          <p:cNvCxnSpPr/>
          <p:nvPr/>
        </p:nvCxnSpPr>
        <p:spPr bwMode="auto">
          <a:xfrm flipH="1">
            <a:off x="4917604" y="2751196"/>
            <a:ext cx="15526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xmlns="" id="{5D53DAB9-3684-BA4D-94B8-7080981D6804}"/>
              </a:ext>
            </a:extLst>
          </p:cNvPr>
          <p:cNvSpPr txBox="1"/>
          <p:nvPr/>
        </p:nvSpPr>
        <p:spPr>
          <a:xfrm>
            <a:off x="5028250" y="2625587"/>
            <a:ext cx="830147" cy="461665"/>
          </a:xfrm>
          <a:prstGeom prst="rect">
            <a:avLst/>
          </a:prstGeom>
          <a:noFill/>
        </p:spPr>
        <p:txBody>
          <a:bodyPr wrap="square" rtlCol="0">
            <a:spAutoFit/>
          </a:bodyPr>
          <a:lstStyle/>
          <a:p>
            <a:r>
              <a:rPr lang="en-US" sz="800" b="1" i="1" dirty="0">
                <a:solidFill>
                  <a:schemeClr val="bg1"/>
                </a:solidFill>
                <a:latin typeface="Arial" pitchFamily="34" charset="0"/>
                <a:cs typeface="Arial" pitchFamily="34" charset="0"/>
              </a:rPr>
              <a:t>5m Class Fairing</a:t>
            </a:r>
          </a:p>
          <a:p>
            <a:r>
              <a:rPr lang="en-US" sz="800" b="1" i="1" dirty="0">
                <a:solidFill>
                  <a:schemeClr val="bg1"/>
                </a:solidFill>
                <a:latin typeface="Arial" pitchFamily="34" charset="0"/>
                <a:cs typeface="Arial" pitchFamily="34" charset="0"/>
              </a:rPr>
              <a:t>(up to 63’)</a:t>
            </a:r>
          </a:p>
        </p:txBody>
      </p:sp>
      <p:sp>
        <p:nvSpPr>
          <p:cNvPr id="94" name="TextBox 93">
            <a:extLst>
              <a:ext uri="{FF2B5EF4-FFF2-40B4-BE49-F238E27FC236}">
                <a16:creationId xmlns:a16="http://schemas.microsoft.com/office/drawing/2014/main" xmlns="" id="{42DAC977-D53E-AE44-8C31-55D7C0C47ECA}"/>
              </a:ext>
            </a:extLst>
          </p:cNvPr>
          <p:cNvSpPr txBox="1"/>
          <p:nvPr/>
        </p:nvSpPr>
        <p:spPr>
          <a:xfrm>
            <a:off x="3114800"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322 ft.</a:t>
            </a:r>
          </a:p>
        </p:txBody>
      </p:sp>
      <p:pic>
        <p:nvPicPr>
          <p:cNvPr id="95" name="Picture 94">
            <a:extLst>
              <a:ext uri="{FF2B5EF4-FFF2-40B4-BE49-F238E27FC236}">
                <a16:creationId xmlns:a16="http://schemas.microsoft.com/office/drawing/2014/main" xmlns="" id="{9BAA7E85-30FD-FD42-AF76-840F76675B9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160" y="2548997"/>
            <a:ext cx="651913" cy="3283889"/>
          </a:xfrm>
          <a:prstGeom prst="rect">
            <a:avLst/>
          </a:prstGeom>
        </p:spPr>
      </p:pic>
      <p:sp>
        <p:nvSpPr>
          <p:cNvPr id="96" name="TextBox 95">
            <a:extLst>
              <a:ext uri="{FF2B5EF4-FFF2-40B4-BE49-F238E27FC236}">
                <a16:creationId xmlns:a16="http://schemas.microsoft.com/office/drawing/2014/main" xmlns="" id="{0209B87A-F2F2-EE48-8C2F-6734B28B2646}"/>
              </a:ext>
            </a:extLst>
          </p:cNvPr>
          <p:cNvSpPr txBox="1"/>
          <p:nvPr/>
        </p:nvSpPr>
        <p:spPr>
          <a:xfrm>
            <a:off x="6608707" y="2456310"/>
            <a:ext cx="881973" cy="338554"/>
          </a:xfrm>
          <a:prstGeom prst="rect">
            <a:avLst/>
          </a:prstGeom>
          <a:noFill/>
        </p:spPr>
        <p:txBody>
          <a:bodyPr wrap="none" rtlCol="0">
            <a:spAutoFit/>
          </a:bodyPr>
          <a:lstStyle/>
          <a:p>
            <a:r>
              <a:rPr lang="en-US" sz="800" b="1" i="1" dirty="0">
                <a:solidFill>
                  <a:schemeClr val="bg1"/>
                </a:solidFill>
                <a:latin typeface="Arial" pitchFamily="34" charset="0"/>
                <a:cs typeface="Arial" pitchFamily="34" charset="0"/>
              </a:rPr>
              <a:t>Universal </a:t>
            </a:r>
          </a:p>
          <a:p>
            <a:r>
              <a:rPr lang="en-US" sz="800" b="1" i="1" dirty="0">
                <a:solidFill>
                  <a:schemeClr val="bg1"/>
                </a:solidFill>
                <a:latin typeface="Arial" pitchFamily="34" charset="0"/>
                <a:cs typeface="Arial" pitchFamily="34" charset="0"/>
              </a:rPr>
              <a:t>Stage Adapter</a:t>
            </a:r>
          </a:p>
        </p:txBody>
      </p:sp>
      <p:sp>
        <p:nvSpPr>
          <p:cNvPr id="97" name="Right Arrow 96" descr="Arrow" title="Arrow">
            <a:extLst>
              <a:ext uri="{FF2B5EF4-FFF2-40B4-BE49-F238E27FC236}">
                <a16:creationId xmlns:a16="http://schemas.microsoft.com/office/drawing/2014/main" xmlns="" id="{1D80B1E2-CC0E-EA4D-BB22-09F9872CD6C6}"/>
              </a:ext>
            </a:extLst>
          </p:cNvPr>
          <p:cNvSpPr>
            <a:spLocks noChangeAspect="1"/>
          </p:cNvSpPr>
          <p:nvPr/>
        </p:nvSpPr>
        <p:spPr bwMode="auto">
          <a:xfrm>
            <a:off x="6831366" y="4277911"/>
            <a:ext cx="519128" cy="451139"/>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98" name="Right Arrow 97" descr="Arrow" title="Arrow">
            <a:extLst>
              <a:ext uri="{FF2B5EF4-FFF2-40B4-BE49-F238E27FC236}">
                <a16:creationId xmlns:a16="http://schemas.microsoft.com/office/drawing/2014/main" xmlns="" id="{492D9DBB-6C5E-C34E-A996-BC732AB518CD}"/>
              </a:ext>
            </a:extLst>
          </p:cNvPr>
          <p:cNvSpPr>
            <a:spLocks noChangeAspect="1"/>
          </p:cNvSpPr>
          <p:nvPr/>
        </p:nvSpPr>
        <p:spPr bwMode="auto">
          <a:xfrm>
            <a:off x="3799819" y="4277493"/>
            <a:ext cx="519705" cy="451641"/>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99" name="Right Arrow 98" descr="Arrow" title="Arrow">
            <a:extLst>
              <a:ext uri="{FF2B5EF4-FFF2-40B4-BE49-F238E27FC236}">
                <a16:creationId xmlns:a16="http://schemas.microsoft.com/office/drawing/2014/main" xmlns="" id="{A66F7489-DEDC-3C45-A802-A9BAEA967D75}"/>
              </a:ext>
            </a:extLst>
          </p:cNvPr>
          <p:cNvSpPr>
            <a:spLocks noChangeAspect="1"/>
          </p:cNvSpPr>
          <p:nvPr/>
        </p:nvSpPr>
        <p:spPr bwMode="auto">
          <a:xfrm>
            <a:off x="5305526" y="4277911"/>
            <a:ext cx="519128" cy="451139"/>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00" name="Right Arrow 99" descr="Arrow" title="Arrow">
            <a:extLst>
              <a:ext uri="{FF2B5EF4-FFF2-40B4-BE49-F238E27FC236}">
                <a16:creationId xmlns:a16="http://schemas.microsoft.com/office/drawing/2014/main" xmlns="" id="{60F51D66-F859-3E4A-874F-F5B945AAECE7}"/>
              </a:ext>
            </a:extLst>
          </p:cNvPr>
          <p:cNvSpPr>
            <a:spLocks noChangeAspect="1"/>
          </p:cNvSpPr>
          <p:nvPr/>
        </p:nvSpPr>
        <p:spPr bwMode="auto">
          <a:xfrm>
            <a:off x="8403764" y="4277911"/>
            <a:ext cx="519128" cy="451138"/>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01" name="Right Arrow 100" descr="Arrow" title="Arrow">
            <a:extLst>
              <a:ext uri="{FF2B5EF4-FFF2-40B4-BE49-F238E27FC236}">
                <a16:creationId xmlns:a16="http://schemas.microsoft.com/office/drawing/2014/main" xmlns="" id="{C7B287C8-4EA4-554B-909D-A5C32F83EB35}"/>
              </a:ext>
            </a:extLst>
          </p:cNvPr>
          <p:cNvSpPr>
            <a:spLocks noChangeAspect="1"/>
          </p:cNvSpPr>
          <p:nvPr/>
        </p:nvSpPr>
        <p:spPr bwMode="auto">
          <a:xfrm>
            <a:off x="9935384" y="4277911"/>
            <a:ext cx="519128" cy="451138"/>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cxnSp>
        <p:nvCxnSpPr>
          <p:cNvPr id="102" name="Straight Connector 101">
            <a:extLst>
              <a:ext uri="{FF2B5EF4-FFF2-40B4-BE49-F238E27FC236}">
                <a16:creationId xmlns:a16="http://schemas.microsoft.com/office/drawing/2014/main" xmlns="" id="{04F0AF9C-6C45-F641-9558-8D30E5801BDB}"/>
              </a:ext>
            </a:extLst>
          </p:cNvPr>
          <p:cNvCxnSpPr/>
          <p:nvPr/>
        </p:nvCxnSpPr>
        <p:spPr bwMode="auto">
          <a:xfrm flipH="1">
            <a:off x="3286674" y="5911477"/>
            <a:ext cx="768919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xmlns="" id="{48E937AA-AAF0-1D40-9188-AA70DE0B0EFA}"/>
              </a:ext>
            </a:extLst>
          </p:cNvPr>
          <p:cNvCxnSpPr>
            <a:cxnSpLocks/>
          </p:cNvCxnSpPr>
          <p:nvPr/>
        </p:nvCxnSpPr>
        <p:spPr bwMode="auto">
          <a:xfrm flipH="1">
            <a:off x="4443854" y="3380213"/>
            <a:ext cx="19832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xmlns="" id="{D2687591-611E-A640-AC4C-861FA8706A32}"/>
              </a:ext>
            </a:extLst>
          </p:cNvPr>
          <p:cNvCxnSpPr>
            <a:cxnSpLocks/>
          </p:cNvCxnSpPr>
          <p:nvPr/>
        </p:nvCxnSpPr>
        <p:spPr bwMode="auto">
          <a:xfrm flipH="1">
            <a:off x="3392259" y="3129006"/>
            <a:ext cx="17973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xmlns="" id="{5C8E8E67-9BB5-7D41-8A1D-FE6D4DB79789}"/>
              </a:ext>
            </a:extLst>
          </p:cNvPr>
          <p:cNvCxnSpPr>
            <a:cxnSpLocks/>
          </p:cNvCxnSpPr>
          <p:nvPr/>
        </p:nvCxnSpPr>
        <p:spPr bwMode="auto">
          <a:xfrm flipH="1">
            <a:off x="4471190" y="3129006"/>
            <a:ext cx="17098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106" name="Picture 105">
            <a:extLst>
              <a:ext uri="{FF2B5EF4-FFF2-40B4-BE49-F238E27FC236}">
                <a16:creationId xmlns:a16="http://schemas.microsoft.com/office/drawing/2014/main" xmlns="" id="{5D3D38FF-538D-3E46-BC15-6D7755C78AC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6061" y="4794612"/>
            <a:ext cx="1784913" cy="1784913"/>
          </a:xfrm>
          <a:prstGeom prst="rect">
            <a:avLst/>
          </a:prstGeom>
        </p:spPr>
      </p:pic>
      <p:pic>
        <p:nvPicPr>
          <p:cNvPr id="108" name="Picture 107">
            <a:extLst>
              <a:ext uri="{FF2B5EF4-FFF2-40B4-BE49-F238E27FC236}">
                <a16:creationId xmlns:a16="http://schemas.microsoft.com/office/drawing/2014/main" xmlns="" id="{58B3ADAD-CD39-A346-B636-3E80ECB8221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812" y="2368793"/>
            <a:ext cx="2080660" cy="2080660"/>
          </a:xfrm>
          <a:prstGeom prst="rect">
            <a:avLst/>
          </a:prstGeom>
        </p:spPr>
      </p:pic>
      <p:pic>
        <p:nvPicPr>
          <p:cNvPr id="111" name="Picture 110">
            <a:extLst>
              <a:ext uri="{FF2B5EF4-FFF2-40B4-BE49-F238E27FC236}">
                <a16:creationId xmlns:a16="http://schemas.microsoft.com/office/drawing/2014/main" xmlns="" id="{D94E85D7-D497-5D4E-90A3-191247CBFF4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603" y="150829"/>
            <a:ext cx="1905829" cy="1885361"/>
          </a:xfrm>
          <a:prstGeom prst="rect">
            <a:avLst/>
          </a:prstGeom>
        </p:spPr>
      </p:pic>
    </p:spTree>
    <p:extLst>
      <p:ext uri="{BB962C8B-B14F-4D97-AF65-F5344CB8AC3E}">
        <p14:creationId xmlns:p14="http://schemas.microsoft.com/office/powerpoint/2010/main" val="147488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altLang="x-none" dirty="0"/>
              <a:t>SLS BLOCK 1 CONFIGURATION</a:t>
            </a:r>
            <a:endParaRPr lang="en-US" dirty="0"/>
          </a:p>
        </p:txBody>
      </p:sp>
      <p:pic>
        <p:nvPicPr>
          <p:cNvPr id="32" name="Picture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585"/>
            <a:ext cx="1985128" cy="6857992"/>
          </a:xfrm>
          <a:prstGeom prst="rect">
            <a:avLst/>
          </a:prstGeom>
          <a:noFill/>
        </p:spPr>
      </p:pic>
      <p:pic>
        <p:nvPicPr>
          <p:cNvPr id="31" name="Picture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9810" y="1303371"/>
            <a:ext cx="7499348" cy="5355386"/>
          </a:xfrm>
          <a:prstGeom prst="rect">
            <a:avLst/>
          </a:prstGeom>
        </p:spPr>
      </p:pic>
      <p:sp>
        <p:nvSpPr>
          <p:cNvPr id="33" name="TextBox 32"/>
          <p:cNvSpPr txBox="1"/>
          <p:nvPr/>
        </p:nvSpPr>
        <p:spPr>
          <a:xfrm>
            <a:off x="7260525" y="1377073"/>
            <a:ext cx="2448192" cy="276999"/>
          </a:xfrm>
          <a:prstGeom prst="rect">
            <a:avLst/>
          </a:prstGeom>
          <a:noFill/>
        </p:spPr>
        <p:txBody>
          <a:bodyPr wrap="square" rtlCol="0">
            <a:spAutoFit/>
          </a:bodyPr>
          <a:lstStyle/>
          <a:p>
            <a:pPr algn="r"/>
            <a:r>
              <a:rPr lang="en-US" sz="1200" b="1" dirty="0">
                <a:solidFill>
                  <a:srgbClr val="FFFFFF"/>
                </a:solidFill>
                <a:latin typeface="Arial" pitchFamily="34" charset="0"/>
                <a:cs typeface="Arial" pitchFamily="34" charset="0"/>
              </a:rPr>
              <a:t>Launch Abort System (LAS)</a:t>
            </a:r>
          </a:p>
        </p:txBody>
      </p:sp>
      <p:sp>
        <p:nvSpPr>
          <p:cNvPr id="34" name="TextBox 33"/>
          <p:cNvSpPr txBox="1"/>
          <p:nvPr/>
        </p:nvSpPr>
        <p:spPr>
          <a:xfrm>
            <a:off x="2351778" y="6037798"/>
            <a:ext cx="1947520"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RS-25 Engine (4)</a:t>
            </a:r>
          </a:p>
          <a:p>
            <a:pPr algn="ctr"/>
            <a:r>
              <a:rPr lang="en-US" sz="1400" b="1" dirty="0" err="1">
                <a:solidFill>
                  <a:schemeClr val="accent6">
                    <a:lumMod val="75000"/>
                  </a:schemeClr>
                </a:solidFill>
                <a:latin typeface="Arial" pitchFamily="34" charset="0"/>
                <a:cs typeface="Arial" pitchFamily="34" charset="0"/>
              </a:rPr>
              <a:t>Aerojet</a:t>
            </a:r>
            <a:r>
              <a:rPr lang="en-US" sz="1400" b="1" dirty="0">
                <a:solidFill>
                  <a:schemeClr val="accent6">
                    <a:lumMod val="75000"/>
                  </a:schemeClr>
                </a:solidFill>
                <a:latin typeface="Arial" pitchFamily="34" charset="0"/>
                <a:cs typeface="Arial" pitchFamily="34" charset="0"/>
              </a:rPr>
              <a:t> </a:t>
            </a:r>
            <a:r>
              <a:rPr lang="en-US" sz="1400" b="1" dirty="0" err="1">
                <a:solidFill>
                  <a:schemeClr val="accent6">
                    <a:lumMod val="75000"/>
                  </a:schemeClr>
                </a:solidFill>
                <a:latin typeface="Arial" pitchFamily="34" charset="0"/>
                <a:cs typeface="Arial" pitchFamily="34" charset="0"/>
              </a:rPr>
              <a:t>Rocketdyne</a:t>
            </a:r>
            <a:endParaRPr lang="en-US" sz="1400" b="1" dirty="0">
              <a:solidFill>
                <a:schemeClr val="accent6">
                  <a:lumMod val="75000"/>
                </a:schemeClr>
              </a:solidFill>
              <a:latin typeface="Arial" pitchFamily="34" charset="0"/>
              <a:cs typeface="Arial" pitchFamily="34" charset="0"/>
            </a:endParaRPr>
          </a:p>
        </p:txBody>
      </p:sp>
      <p:sp>
        <p:nvSpPr>
          <p:cNvPr id="35" name="TextBox 34"/>
          <p:cNvSpPr txBox="1"/>
          <p:nvPr/>
        </p:nvSpPr>
        <p:spPr>
          <a:xfrm>
            <a:off x="7391119" y="1828440"/>
            <a:ext cx="1689886"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Service Module (SM)</a:t>
            </a:r>
          </a:p>
        </p:txBody>
      </p:sp>
      <p:sp>
        <p:nvSpPr>
          <p:cNvPr id="36" name="TextBox 35"/>
          <p:cNvSpPr txBox="1"/>
          <p:nvPr/>
        </p:nvSpPr>
        <p:spPr>
          <a:xfrm>
            <a:off x="6856104" y="2278161"/>
            <a:ext cx="1586396"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Spacecraft Adapter</a:t>
            </a:r>
          </a:p>
        </p:txBody>
      </p:sp>
      <p:sp>
        <p:nvSpPr>
          <p:cNvPr id="37" name="TextBox 36"/>
          <p:cNvSpPr txBox="1"/>
          <p:nvPr/>
        </p:nvSpPr>
        <p:spPr>
          <a:xfrm>
            <a:off x="2497638" y="2721296"/>
            <a:ext cx="2500076" cy="738664"/>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5 Segment Solid Rocket Booster (2) </a:t>
            </a:r>
          </a:p>
          <a:p>
            <a:pPr algn="ctr"/>
            <a:r>
              <a:rPr lang="en-US" sz="1400" b="1" dirty="0">
                <a:solidFill>
                  <a:schemeClr val="accent6">
                    <a:lumMod val="75000"/>
                  </a:schemeClr>
                </a:solidFill>
                <a:latin typeface="Arial" pitchFamily="34" charset="0"/>
                <a:cs typeface="Arial" pitchFamily="34" charset="0"/>
              </a:rPr>
              <a:t>Northrop Grumman</a:t>
            </a:r>
          </a:p>
        </p:txBody>
      </p:sp>
      <p:cxnSp>
        <p:nvCxnSpPr>
          <p:cNvPr id="38" name="Straight Connector 37"/>
          <p:cNvCxnSpPr/>
          <p:nvPr/>
        </p:nvCxnSpPr>
        <p:spPr>
          <a:xfrm flipH="1">
            <a:off x="3631241" y="5880032"/>
            <a:ext cx="403806" cy="2176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8805429" y="3229462"/>
            <a:ext cx="2923130" cy="738664"/>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Interim Cryogenic</a:t>
            </a:r>
          </a:p>
          <a:p>
            <a:pPr algn="ctr"/>
            <a:r>
              <a:rPr lang="en-US" sz="1400" b="1" dirty="0">
                <a:solidFill>
                  <a:srgbClr val="FFFFFF"/>
                </a:solidFill>
                <a:latin typeface="Arial" pitchFamily="34" charset="0"/>
                <a:cs typeface="Arial" pitchFamily="34" charset="0"/>
              </a:rPr>
              <a:t>Propulsion Stage (ICPS)</a:t>
            </a:r>
          </a:p>
          <a:p>
            <a:pPr algn="ctr"/>
            <a:r>
              <a:rPr lang="en-US" sz="1400" b="1" dirty="0">
                <a:solidFill>
                  <a:schemeClr val="accent6">
                    <a:lumMod val="75000"/>
                  </a:schemeClr>
                </a:solidFill>
                <a:latin typeface="Arial" pitchFamily="34" charset="0"/>
                <a:cs typeface="Arial" pitchFamily="34" charset="0"/>
              </a:rPr>
              <a:t>Boeing/United Launch Alliance</a:t>
            </a:r>
          </a:p>
        </p:txBody>
      </p:sp>
      <p:sp>
        <p:nvSpPr>
          <p:cNvPr id="40" name="TextBox 39"/>
          <p:cNvSpPr txBox="1"/>
          <p:nvPr/>
        </p:nvSpPr>
        <p:spPr>
          <a:xfrm>
            <a:off x="5225668" y="2040359"/>
            <a:ext cx="3374642"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Encapsulated Service Module (ESM) Panels</a:t>
            </a:r>
          </a:p>
        </p:txBody>
      </p:sp>
      <p:sp>
        <p:nvSpPr>
          <p:cNvPr id="41" name="TextBox 40"/>
          <p:cNvSpPr txBox="1"/>
          <p:nvPr/>
        </p:nvSpPr>
        <p:spPr>
          <a:xfrm>
            <a:off x="7833945" y="1598501"/>
            <a:ext cx="1597517" cy="276999"/>
          </a:xfrm>
          <a:prstGeom prst="rect">
            <a:avLst/>
          </a:prstGeom>
          <a:noFill/>
        </p:spPr>
        <p:txBody>
          <a:bodyPr wrap="square" rtlCol="0">
            <a:spAutoFit/>
          </a:bodyPr>
          <a:lstStyle/>
          <a:p>
            <a:pPr algn="r"/>
            <a:r>
              <a:rPr lang="en-US" sz="1200" b="1" dirty="0">
                <a:solidFill>
                  <a:srgbClr val="FFFFFF"/>
                </a:solidFill>
                <a:latin typeface="Arial" pitchFamily="34" charset="0"/>
                <a:cs typeface="Arial" pitchFamily="34" charset="0"/>
              </a:rPr>
              <a:t>Crew Module (CM)</a:t>
            </a:r>
          </a:p>
        </p:txBody>
      </p:sp>
      <p:sp>
        <p:nvSpPr>
          <p:cNvPr id="42" name="Right Brace 41"/>
          <p:cNvSpPr/>
          <p:nvPr/>
        </p:nvSpPr>
        <p:spPr>
          <a:xfrm rot="3242107">
            <a:off x="10210922" y="1135554"/>
            <a:ext cx="237889" cy="2461686"/>
          </a:xfrm>
          <a:prstGeom prst="rightBrace">
            <a:avLst>
              <a:gd name="adj1" fmla="val 169975"/>
              <a:gd name="adj2" fmla="val 50000"/>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solidFill>
                <a:srgbClr val="FFFFFF"/>
              </a:solidFill>
            </a:endParaRPr>
          </a:p>
        </p:txBody>
      </p:sp>
      <p:sp>
        <p:nvSpPr>
          <p:cNvPr id="43" name="TextBox 42"/>
          <p:cNvSpPr txBox="1"/>
          <p:nvPr/>
        </p:nvSpPr>
        <p:spPr>
          <a:xfrm>
            <a:off x="10139485" y="2423752"/>
            <a:ext cx="1689432"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Orion Spacecraft</a:t>
            </a:r>
          </a:p>
          <a:p>
            <a:pPr algn="ctr"/>
            <a:r>
              <a:rPr lang="en-US" sz="1400" b="1" dirty="0">
                <a:solidFill>
                  <a:schemeClr val="accent6">
                    <a:lumMod val="75000"/>
                  </a:schemeClr>
                </a:solidFill>
                <a:latin typeface="Arial" pitchFamily="34" charset="0"/>
                <a:cs typeface="Arial" pitchFamily="34" charset="0"/>
              </a:rPr>
              <a:t>Lockheed Martin</a:t>
            </a:r>
          </a:p>
        </p:txBody>
      </p:sp>
      <p:sp>
        <p:nvSpPr>
          <p:cNvPr id="44" name="Rectangle 43"/>
          <p:cNvSpPr/>
          <p:nvPr/>
        </p:nvSpPr>
        <p:spPr>
          <a:xfrm>
            <a:off x="7935271" y="4260196"/>
            <a:ext cx="3469373" cy="523220"/>
          </a:xfrm>
          <a:prstGeom prst="rect">
            <a:avLst/>
          </a:prstGeom>
        </p:spPr>
        <p:txBody>
          <a:bodyPr wrap="square">
            <a:spAutoFit/>
          </a:bodyPr>
          <a:lstStyle/>
          <a:p>
            <a:pPr algn="ctr"/>
            <a:r>
              <a:rPr lang="en-US" sz="1400" b="1" dirty="0">
                <a:solidFill>
                  <a:srgbClr val="FFFFFF"/>
                </a:solidFill>
                <a:latin typeface="Arial" pitchFamily="34" charset="0"/>
                <a:cs typeface="Arial" pitchFamily="34" charset="0"/>
              </a:rPr>
              <a:t>Launch Vehicle Stage Adapter </a:t>
            </a:r>
          </a:p>
          <a:p>
            <a:pPr algn="ctr"/>
            <a:r>
              <a:rPr lang="en-US" sz="1400" b="1" dirty="0">
                <a:solidFill>
                  <a:schemeClr val="accent6">
                    <a:lumMod val="75000"/>
                  </a:schemeClr>
                </a:solidFill>
                <a:latin typeface="Arial" pitchFamily="34" charset="0"/>
                <a:cs typeface="Arial" pitchFamily="34" charset="0"/>
              </a:rPr>
              <a:t>Teledyne Brown Engineering</a:t>
            </a:r>
          </a:p>
        </p:txBody>
      </p:sp>
      <p:sp>
        <p:nvSpPr>
          <p:cNvPr id="45" name="TextBox 44"/>
          <p:cNvSpPr txBox="1"/>
          <p:nvPr/>
        </p:nvSpPr>
        <p:spPr>
          <a:xfrm>
            <a:off x="6612298" y="2473699"/>
            <a:ext cx="1676163"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Orion Stage Adapter</a:t>
            </a:r>
          </a:p>
        </p:txBody>
      </p:sp>
      <p:cxnSp>
        <p:nvCxnSpPr>
          <p:cNvPr id="46" name="Straight Connector 45"/>
          <p:cNvCxnSpPr/>
          <p:nvPr/>
        </p:nvCxnSpPr>
        <p:spPr>
          <a:xfrm>
            <a:off x="8224765" y="2628036"/>
            <a:ext cx="548004" cy="7999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383668" y="2440819"/>
            <a:ext cx="635286" cy="11481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539831" y="2193759"/>
            <a:ext cx="674507" cy="8440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9024682" y="1983012"/>
            <a:ext cx="639041" cy="10760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372228" y="1743642"/>
            <a:ext cx="651003" cy="13986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9654362" y="1533214"/>
            <a:ext cx="626776" cy="12085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737600" y="3185529"/>
            <a:ext cx="722273" cy="18324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210487" y="4854235"/>
            <a:ext cx="385909" cy="5489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89424" y="3095133"/>
            <a:ext cx="672855" cy="14659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p:nvCxnSpPr>
        <p:spPr>
          <a:xfrm>
            <a:off x="7886700" y="3790950"/>
            <a:ext cx="471514" cy="61523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398598" y="5341652"/>
            <a:ext cx="2273968"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Core Stage &amp; Avionics</a:t>
            </a:r>
          </a:p>
          <a:p>
            <a:pPr algn="ctr"/>
            <a:r>
              <a:rPr lang="en-US" sz="1400" b="1" dirty="0">
                <a:solidFill>
                  <a:schemeClr val="accent6">
                    <a:lumMod val="75000"/>
                  </a:schemeClr>
                </a:solidFill>
                <a:latin typeface="Arial" pitchFamily="34" charset="0"/>
                <a:cs typeface="Arial" pitchFamily="34" charset="0"/>
              </a:rPr>
              <a:t>Boeing</a:t>
            </a:r>
          </a:p>
        </p:txBody>
      </p:sp>
      <p:sp>
        <p:nvSpPr>
          <p:cNvPr id="30" name="TextBox 29">
            <a:extLst>
              <a:ext uri="{FF2B5EF4-FFF2-40B4-BE49-F238E27FC236}">
                <a16:creationId xmlns:a16="http://schemas.microsoft.com/office/drawing/2014/main" xmlns="" id="{16EE12E9-F084-4B06-AAAA-5F2B3DBFD458}"/>
              </a:ext>
            </a:extLst>
          </p:cNvPr>
          <p:cNvSpPr txBox="1"/>
          <p:nvPr/>
        </p:nvSpPr>
        <p:spPr>
          <a:xfrm>
            <a:off x="5530045" y="2997439"/>
            <a:ext cx="1947520"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RL10 Engine</a:t>
            </a:r>
          </a:p>
          <a:p>
            <a:pPr algn="ctr"/>
            <a:r>
              <a:rPr lang="en-US" sz="1400" b="1" dirty="0" err="1">
                <a:solidFill>
                  <a:schemeClr val="accent6">
                    <a:lumMod val="75000"/>
                  </a:schemeClr>
                </a:solidFill>
                <a:latin typeface="Arial" pitchFamily="34" charset="0"/>
                <a:cs typeface="Arial" pitchFamily="34" charset="0"/>
              </a:rPr>
              <a:t>Aerojet</a:t>
            </a:r>
            <a:r>
              <a:rPr lang="en-US" sz="1400" b="1" dirty="0">
                <a:solidFill>
                  <a:schemeClr val="accent6">
                    <a:lumMod val="75000"/>
                  </a:schemeClr>
                </a:solidFill>
                <a:latin typeface="Arial" pitchFamily="34" charset="0"/>
                <a:cs typeface="Arial" pitchFamily="34" charset="0"/>
              </a:rPr>
              <a:t> </a:t>
            </a:r>
            <a:r>
              <a:rPr lang="en-US" sz="1400" b="1" dirty="0" err="1">
                <a:solidFill>
                  <a:schemeClr val="accent6">
                    <a:lumMod val="75000"/>
                  </a:schemeClr>
                </a:solidFill>
                <a:latin typeface="Arial" pitchFamily="34" charset="0"/>
                <a:cs typeface="Arial" pitchFamily="34" charset="0"/>
              </a:rPr>
              <a:t>Rocketdyne</a:t>
            </a:r>
            <a:endParaRPr lang="en-US" sz="1400" b="1" dirty="0">
              <a:solidFill>
                <a:schemeClr val="accent6">
                  <a:lumMod val="75000"/>
                </a:schemeClr>
              </a:solidFill>
              <a:latin typeface="Arial" pitchFamily="34" charset="0"/>
              <a:cs typeface="Arial" pitchFamily="34" charset="0"/>
            </a:endParaRPr>
          </a:p>
        </p:txBody>
      </p:sp>
      <p:cxnSp>
        <p:nvCxnSpPr>
          <p:cNvPr id="54" name="Straight Connector 53">
            <a:extLst>
              <a:ext uri="{FF2B5EF4-FFF2-40B4-BE49-F238E27FC236}">
                <a16:creationId xmlns:a16="http://schemas.microsoft.com/office/drawing/2014/main" xmlns="" id="{14C615C6-B53E-41E9-9D8E-DC4926EAA98A}"/>
              </a:ext>
            </a:extLst>
          </p:cNvPr>
          <p:cNvCxnSpPr>
            <a:cxnSpLocks/>
          </p:cNvCxnSpPr>
          <p:nvPr/>
        </p:nvCxnSpPr>
        <p:spPr>
          <a:xfrm flipH="1" flipV="1">
            <a:off x="7100047" y="3168429"/>
            <a:ext cx="980264" cy="610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xmlns="" id="{ECA9A46A-2EB1-BF44-AA7A-BB0710EB07B4}"/>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51391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M-1 Trajectory_Full_XVI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6" name="Title 6"/>
          <p:cNvSpPr txBox="1">
            <a:spLocks/>
          </p:cNvSpPr>
          <p:nvPr/>
        </p:nvSpPr>
        <p:spPr>
          <a:xfrm>
            <a:off x="0" y="5873115"/>
            <a:ext cx="9173738" cy="861774"/>
          </a:xfrm>
          <a:prstGeom prst="rect">
            <a:avLst/>
          </a:prstGeom>
        </p:spPr>
        <p:txBody>
          <a:bodyPr>
            <a:sp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altLang="x-none" sz="3200" cap="all" spc="200" dirty="0">
                <a:latin typeface="Century Gothic" charset="0"/>
                <a:ea typeface="Century Gothic" charset="0"/>
                <a:cs typeface="Century Gothic" charset="0"/>
              </a:rPr>
              <a:t>EXPLORATION MISSION-1</a:t>
            </a:r>
            <a:br>
              <a:rPr lang="en-US" altLang="x-none" sz="3200" cap="all" spc="200" dirty="0">
                <a:latin typeface="Century Gothic" charset="0"/>
                <a:ea typeface="Century Gothic" charset="0"/>
                <a:cs typeface="Century Gothic" charset="0"/>
              </a:rPr>
            </a:br>
            <a:r>
              <a:rPr lang="en-US" altLang="x-none" sz="1800" dirty="0">
                <a:solidFill>
                  <a:srgbClr val="A6A6A6"/>
                </a:solidFill>
                <a:ea typeface="Arial Hebrew Scholar" charset="-79"/>
                <a:cs typeface="Arial Hebrew Scholar" charset="-79"/>
              </a:rPr>
              <a:t>FULL SYSTEMS CHECKOUT PRIOR TO CREWED MISSIONS</a:t>
            </a:r>
            <a:endParaRPr lang="en-US" sz="1800" dirty="0">
              <a:solidFill>
                <a:srgbClr val="A6A6A6"/>
              </a:solidFill>
            </a:endParaRPr>
          </a:p>
        </p:txBody>
      </p:sp>
      <p:sp>
        <p:nvSpPr>
          <p:cNvPr id="3" name="Slide Number Placeholder 2">
            <a:extLst>
              <a:ext uri="{FF2B5EF4-FFF2-40B4-BE49-F238E27FC236}">
                <a16:creationId xmlns:a16="http://schemas.microsoft.com/office/drawing/2014/main" xmlns="" id="{E7BD66B6-2EEA-CF44-9846-C70ABA77E35E}"/>
              </a:ext>
            </a:extLst>
          </p:cNvPr>
          <p:cNvSpPr>
            <a:spLocks noGrp="1"/>
          </p:cNvSpPr>
          <p:nvPr>
            <p:ph type="sldNum" sz="quarter" idx="4"/>
          </p:nvPr>
        </p:nvSpPr>
        <p:spPr/>
        <p:txBody>
          <a:bodyPr/>
          <a:lstStyle/>
          <a:p>
            <a:r>
              <a:rPr lang="en-US"/>
              <a:t>0524</a:t>
            </a:r>
            <a:endParaRPr lang="en-US" dirty="0"/>
          </a:p>
        </p:txBody>
      </p:sp>
    </p:spTree>
    <p:extLst>
      <p:ext uri="{BB962C8B-B14F-4D97-AF65-F5344CB8AC3E}">
        <p14:creationId xmlns:p14="http://schemas.microsoft.com/office/powerpoint/2010/main" val="73754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altLang="x-none" dirty="0"/>
              <a:t>NASA’</a:t>
            </a:r>
            <a:r>
              <a:rPr lang="en-US" altLang="x-none" cap="none" dirty="0"/>
              <a:t>s</a:t>
            </a:r>
            <a:r>
              <a:rPr lang="en-US" altLang="x-none" dirty="0"/>
              <a:t> Gateway</a:t>
            </a:r>
            <a:br>
              <a:rPr lang="en-US" altLang="x-none" dirty="0"/>
            </a:br>
            <a:r>
              <a:rPr lang="en-US" altLang="x-none" sz="1800" b="1" dirty="0">
                <a:solidFill>
                  <a:schemeClr val="tx1">
                    <a:lumMod val="95000"/>
                    <a:lumOff val="5000"/>
                  </a:schemeClr>
                </a:solidFill>
              </a:rPr>
              <a:t>STEPPING STONE TO THE SOLAR SYSTEM</a:t>
            </a:r>
            <a:endParaRPr lang="en-US" sz="1800" b="1" dirty="0">
              <a:solidFill>
                <a:schemeClr val="tx1">
                  <a:lumMod val="95000"/>
                  <a:lumOff val="5000"/>
                </a:schemeClr>
              </a:solidFill>
            </a:endParaRPr>
          </a:p>
        </p:txBody>
      </p:sp>
      <p:pic>
        <p:nvPicPr>
          <p:cNvPr id="1026" name="Picture 2" descr="https://www.nasa.gov/sites/default/files/thumbnails/image/dsg_large.jpg"/>
          <p:cNvPicPr>
            <a:picLocks noChangeAspect="1" noChangeArrowheads="1"/>
          </p:cNvPicPr>
          <p:nvPr/>
        </p:nvPicPr>
        <p:blipFill rotWithShape="1">
          <a:blip r:embed="rId3">
            <a:extLst>
              <a:ext uri="{28A0092B-C50C-407E-A947-70E740481C1C}">
                <a14:useLocalDpi xmlns:a14="http://schemas.microsoft.com/office/drawing/2010/main" val="0"/>
              </a:ext>
            </a:extLst>
          </a:blip>
          <a:srcRect l="366" t="21379" r="68" b="3447"/>
          <a:stretch/>
        </p:blipFill>
        <p:spPr bwMode="auto">
          <a:xfrm>
            <a:off x="2008094" y="1212850"/>
            <a:ext cx="10168666" cy="5645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329985" y="6601298"/>
            <a:ext cx="1258678" cy="261610"/>
          </a:xfrm>
          <a:prstGeom prst="rect">
            <a:avLst/>
          </a:prstGeom>
          <a:noFill/>
        </p:spPr>
        <p:txBody>
          <a:bodyPr wrap="none" rtlCol="0">
            <a:spAutoFit/>
          </a:bodyPr>
          <a:lstStyle/>
          <a:p>
            <a:r>
              <a:rPr lang="en-US" sz="1100" i="1" dirty="0">
                <a:solidFill>
                  <a:schemeClr val="bg1"/>
                </a:solidFill>
              </a:rPr>
              <a:t>Notional rendering</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38426" r="32034"/>
          <a:stretch/>
        </p:blipFill>
        <p:spPr>
          <a:xfrm>
            <a:off x="0" y="-4492"/>
            <a:ext cx="1989344" cy="6858000"/>
          </a:xfrm>
          <a:prstGeom prst="rect">
            <a:avLst/>
          </a:prstGeom>
        </p:spPr>
      </p:pic>
      <p:sp>
        <p:nvSpPr>
          <p:cNvPr id="5" name="Slide Number Placeholder 4">
            <a:extLst>
              <a:ext uri="{FF2B5EF4-FFF2-40B4-BE49-F238E27FC236}">
                <a16:creationId xmlns:a16="http://schemas.microsoft.com/office/drawing/2014/main" xmlns="" id="{0121EBB4-D249-9A45-B631-1E77B48A1125}"/>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2393130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SOLID ROCKET </a:t>
            </a:r>
            <a:r>
              <a:rPr lang="en-US" dirty="0" err="1"/>
              <a:t>boosterS</a:t>
            </a:r>
            <a:endParaRPr lang="en-US" dirty="0"/>
          </a:p>
        </p:txBody>
      </p:sp>
      <p:pic>
        <p:nvPicPr>
          <p:cNvPr id="11" name="Picture 2" descr="https://www.nasa.gov/sites/default/files/thumbnails/image/27349785764_b49c68ccc1_o.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016" t="270" r="17835" b="-409"/>
          <a:stretch/>
        </p:blipFill>
        <p:spPr bwMode="auto">
          <a:xfrm>
            <a:off x="2011136" y="1202163"/>
            <a:ext cx="10174514" cy="568319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s://www.nasa.gov/sites/default/files/thumbnails/image/186141-003_nonumber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11410" y="1520328"/>
            <a:ext cx="3429000" cy="2288287"/>
          </a:xfrm>
          <a:prstGeom prst="rect">
            <a:avLst/>
          </a:prstGeom>
          <a:ln>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93" y="0"/>
            <a:ext cx="1985128" cy="6857992"/>
          </a:xfrm>
          <a:prstGeom prst="rect">
            <a:avLst/>
          </a:prstGeom>
        </p:spPr>
      </p:pic>
      <p:sp>
        <p:nvSpPr>
          <p:cNvPr id="6" name="Slide Number Placeholder 5">
            <a:extLst>
              <a:ext uri="{FF2B5EF4-FFF2-40B4-BE49-F238E27FC236}">
                <a16:creationId xmlns:a16="http://schemas.microsoft.com/office/drawing/2014/main" xmlns="" id="{ED342770-D924-C04E-8193-F72236EDFE99}"/>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303750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l="6229" t="14338" b="8612"/>
          <a:stretch/>
        </p:blipFill>
        <p:spPr>
          <a:xfrm>
            <a:off x="2013356" y="1202068"/>
            <a:ext cx="10182667" cy="5655932"/>
          </a:xfrm>
          <a:prstGeom prst="rect">
            <a:avLst/>
          </a:prstGeom>
          <a:effectLst/>
        </p:spPr>
      </p:pic>
      <p:pic>
        <p:nvPicPr>
          <p:cNvPr id="7" name="Picture 6"/>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11409" y="4204278"/>
            <a:ext cx="3425816" cy="2286922"/>
          </a:xfrm>
          <a:prstGeom prst="rect">
            <a:avLst/>
          </a:prstGeom>
          <a:ln>
            <a:solidFill>
              <a:schemeClr val="bg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1984916" y="225715"/>
            <a:ext cx="9173738" cy="743643"/>
          </a:xfrm>
        </p:spPr>
        <p:txBody>
          <a:bodyPr/>
          <a:lstStyle/>
          <a:p>
            <a:r>
              <a:rPr lang="en-US" dirty="0"/>
              <a:t>ENGINES</a:t>
            </a:r>
          </a:p>
        </p:txBody>
      </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04" y="0"/>
            <a:ext cx="1985128" cy="6857992"/>
          </a:xfrm>
          <a:prstGeom prst="rect">
            <a:avLst/>
          </a:prstGeom>
        </p:spPr>
      </p:pic>
      <p:sp>
        <p:nvSpPr>
          <p:cNvPr id="6" name="Slide Number Placeholder 5">
            <a:extLst>
              <a:ext uri="{FF2B5EF4-FFF2-40B4-BE49-F238E27FC236}">
                <a16:creationId xmlns:a16="http://schemas.microsoft.com/office/drawing/2014/main" xmlns="" id="{1F52B5DA-FD57-2642-BFA6-64A98D90F5E5}"/>
              </a:ext>
            </a:extLst>
          </p:cNvPr>
          <p:cNvSpPr>
            <a:spLocks noGrp="1"/>
          </p:cNvSpPr>
          <p:nvPr>
            <p:ph type="sldNum" sz="quarter" idx="4"/>
          </p:nvPr>
        </p:nvSpPr>
        <p:spPr/>
        <p:txBody>
          <a:bodyPr/>
          <a:lstStyle/>
          <a:p>
            <a:r>
              <a:rPr lang="en-US"/>
              <a:t>0535</a:t>
            </a:r>
            <a:endParaRPr lang="en-US" dirty="0"/>
          </a:p>
        </p:txBody>
      </p:sp>
      <p:pic>
        <p:nvPicPr>
          <p:cNvPr id="8" name="Picture 7">
            <a:extLst>
              <a:ext uri="{FF2B5EF4-FFF2-40B4-BE49-F238E27FC236}">
                <a16:creationId xmlns:a16="http://schemas.microsoft.com/office/drawing/2014/main" xmlns="" id="{6EF2C7B1-0F32-4A0C-A15F-EA1FD0E249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89482" y="1425055"/>
            <a:ext cx="3347743" cy="2585423"/>
          </a:xfrm>
          <a:prstGeom prst="rect">
            <a:avLst/>
          </a:prstGeom>
          <a:ln>
            <a:solidFill>
              <a:schemeClr val="bg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2390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8274"/>
          <a:stretch/>
        </p:blipFill>
        <p:spPr>
          <a:xfrm>
            <a:off x="2012712" y="3719530"/>
            <a:ext cx="5153010" cy="3138461"/>
          </a:xfrm>
          <a:prstGeom prst="rect">
            <a:avLst/>
          </a:prstGeom>
          <a:ln>
            <a:noFill/>
          </a:ln>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5643"/>
          <a:stretch/>
        </p:blipFill>
        <p:spPr>
          <a:xfrm>
            <a:off x="2009990" y="1200645"/>
            <a:ext cx="5074040" cy="2518887"/>
          </a:xfrm>
          <a:prstGeom prst="rect">
            <a:avLst/>
          </a:prstGeom>
          <a:ln>
            <a:noFill/>
          </a:ln>
          <a:effectLst/>
        </p:spPr>
      </p:pic>
      <p:pic>
        <p:nvPicPr>
          <p:cNvPr id="1026" name="Picture 2" descr="https://www.nasa.gov/sites/default/files/thumbnails/image/maf_20180314_cs1_lh2_moves_to_cell_p-163.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210" r="18675" b="8680"/>
          <a:stretch/>
        </p:blipFill>
        <p:spPr bwMode="auto">
          <a:xfrm>
            <a:off x="7068984" y="1203581"/>
            <a:ext cx="5129456" cy="56544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CORE STAGE</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83" y="0"/>
            <a:ext cx="1985128" cy="6857992"/>
          </a:xfrm>
          <a:prstGeom prst="rect">
            <a:avLst/>
          </a:prstGeom>
        </p:spPr>
      </p:pic>
      <p:cxnSp>
        <p:nvCxnSpPr>
          <p:cNvPr id="20" name="Straight Connector 19">
            <a:extLst>
              <a:ext uri="{FF2B5EF4-FFF2-40B4-BE49-F238E27FC236}">
                <a16:creationId xmlns:a16="http://schemas.microsoft.com/office/drawing/2014/main" xmlns="" id="{7AA14599-46D5-074C-B80D-A5D25FACC9B5}"/>
              </a:ext>
            </a:extLst>
          </p:cNvPr>
          <p:cNvCxnSpPr>
            <a:cxnSpLocks/>
          </p:cNvCxnSpPr>
          <p:nvPr/>
        </p:nvCxnSpPr>
        <p:spPr>
          <a:xfrm>
            <a:off x="1986882" y="3719531"/>
            <a:ext cx="5082102"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4935BD3F-CA01-374A-8101-5D98820F17D0}"/>
              </a:ext>
            </a:extLst>
          </p:cNvPr>
          <p:cNvCxnSpPr>
            <a:cxnSpLocks/>
          </p:cNvCxnSpPr>
          <p:nvPr/>
        </p:nvCxnSpPr>
        <p:spPr>
          <a:xfrm>
            <a:off x="7068984" y="1201615"/>
            <a:ext cx="0" cy="565638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xmlns="" id="{DCC9DD53-D299-CF45-9288-1D7319B2C58C}"/>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3543287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FF21DD2A-CDF0-C443-94BA-421FBA6979BB}"/>
              </a:ext>
            </a:extLst>
          </p:cNvPr>
          <p:cNvPicPr>
            <a:picLocks noChangeAspect="1"/>
          </p:cNvPicPr>
          <p:nvPr/>
        </p:nvPicPr>
        <p:blipFill rotWithShape="1">
          <a:blip r:embed="rId3"/>
          <a:srcRect r="10355"/>
          <a:stretch/>
        </p:blipFill>
        <p:spPr>
          <a:xfrm>
            <a:off x="5420073" y="1200150"/>
            <a:ext cx="6771928" cy="565785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l="23526" t="828" r="39440" b="-828"/>
          <a:stretch/>
        </p:blipFill>
        <p:spPr>
          <a:xfrm>
            <a:off x="2009443" y="1200150"/>
            <a:ext cx="3755786" cy="5704437"/>
          </a:xfrm>
          <a:prstGeom prst="rect">
            <a:avLst/>
          </a:prstGeom>
        </p:spPr>
      </p:pic>
      <p:cxnSp>
        <p:nvCxnSpPr>
          <p:cNvPr id="10" name="Straight Connector 9">
            <a:extLst>
              <a:ext uri="{FF2B5EF4-FFF2-40B4-BE49-F238E27FC236}">
                <a16:creationId xmlns:a16="http://schemas.microsoft.com/office/drawing/2014/main" xmlns="" id="{9A8DAA56-5AEE-B943-A422-AAF6149846BB}"/>
              </a:ext>
            </a:extLst>
          </p:cNvPr>
          <p:cNvCxnSpPr>
            <a:cxnSpLocks/>
          </p:cNvCxnSpPr>
          <p:nvPr/>
        </p:nvCxnSpPr>
        <p:spPr>
          <a:xfrm>
            <a:off x="5776678" y="1200150"/>
            <a:ext cx="0" cy="565785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IN-SPACE STAGE AND ADAPTERS</a:t>
            </a:r>
          </a:p>
        </p:txBody>
      </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608" y="5842"/>
            <a:ext cx="1985128" cy="6857992"/>
          </a:xfrm>
          <a:prstGeom prst="rect">
            <a:avLst/>
          </a:prstGeom>
        </p:spPr>
      </p:pic>
      <p:sp>
        <p:nvSpPr>
          <p:cNvPr id="4" name="Slide Number Placeholder 3">
            <a:extLst>
              <a:ext uri="{FF2B5EF4-FFF2-40B4-BE49-F238E27FC236}">
                <a16:creationId xmlns:a16="http://schemas.microsoft.com/office/drawing/2014/main" xmlns="" id="{42C1E8B5-7D65-AA47-A4B6-B55342F00592}"/>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3786322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Avionics/software</a:t>
            </a:r>
            <a:br>
              <a:rPr lang="en-US" dirty="0"/>
            </a:br>
            <a:r>
              <a:rPr lang="en-US" dirty="0"/>
              <a:t>Development and testing</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24265"/>
          <a:stretch/>
        </p:blipFill>
        <p:spPr>
          <a:xfrm>
            <a:off x="2008094" y="1171574"/>
            <a:ext cx="10183905" cy="5686426"/>
          </a:xfrm>
          <a:prstGeom prst="rect">
            <a:avLst/>
          </a:prstGeom>
          <a:noFill/>
          <a:ln w="9525">
            <a:noFill/>
          </a:ln>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59"/>
          <a:stretch/>
        </p:blipFill>
        <p:spPr>
          <a:xfrm>
            <a:off x="-158044" y="0"/>
            <a:ext cx="2121957" cy="6858000"/>
          </a:xfrm>
          <a:prstGeom prst="rect">
            <a:avLst/>
          </a:prstGeom>
        </p:spPr>
      </p:pic>
      <p:sp>
        <p:nvSpPr>
          <p:cNvPr id="5" name="Slide Number Placeholder 4">
            <a:extLst>
              <a:ext uri="{FF2B5EF4-FFF2-40B4-BE49-F238E27FC236}">
                <a16:creationId xmlns:a16="http://schemas.microsoft.com/office/drawing/2014/main" xmlns="" id="{504D2667-1C4C-E647-B9DE-CFFC052D9BD4}"/>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3935847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SFC_080318_SLS_Progress_To_Pad_Fall_2018_XVID_005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xmlns="" id="{9E80ADB3-DB3C-5946-9F0B-DAFD5075BC7C}"/>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2983459118"/>
      </p:ext>
    </p:extLst>
  </p:cSld>
  <p:clrMapOvr>
    <a:masterClrMapping/>
  </p:clrMapOvr>
  <mc:AlternateContent xmlns:mc="http://schemas.openxmlformats.org/markup-compatibility/2006" xmlns:p14="http://schemas.microsoft.com/office/powerpoint/2010/main">
    <mc:Choice Requires="p14">
      <p:transition spd="slow" p14:dur="2000" advClick="0" advTm="2100"/>
    </mc:Choice>
    <mc:Fallback xmlns="">
      <p:transition spd="slow" advClick="0" advTm="2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xmlns="" id="{65E1B88E-4394-2F40-84C0-2233F6C6E775}"/>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192017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90346" y="2642583"/>
            <a:ext cx="5011308" cy="1569660"/>
          </a:xfrm>
          <a:prstGeom prst="rect">
            <a:avLst/>
          </a:prstGeom>
          <a:noFill/>
        </p:spPr>
        <p:txBody>
          <a:bodyPr wrap="none" rtlCol="0">
            <a:spAutoFit/>
          </a:bodyPr>
          <a:lstStyle/>
          <a:p>
            <a:pPr algn="ctr"/>
            <a:r>
              <a:rPr lang="en-US" sz="9600" b="1" dirty="0">
                <a:solidFill>
                  <a:schemeClr val="bg1"/>
                </a:solidFill>
                <a:latin typeface="Century Gothic" panose="020B0502020202020204" pitchFamily="34" charset="0"/>
              </a:rPr>
              <a:t>BACKUP</a:t>
            </a:r>
          </a:p>
        </p:txBody>
      </p:sp>
      <p:sp>
        <p:nvSpPr>
          <p:cNvPr id="2" name="Slide Number Placeholder 1">
            <a:extLst>
              <a:ext uri="{FF2B5EF4-FFF2-40B4-BE49-F238E27FC236}">
                <a16:creationId xmlns:a16="http://schemas.microsoft.com/office/drawing/2014/main" xmlns="" id="{80342246-3312-2447-86BD-2B26F710ABE2}"/>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2933321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condary Payloads XVID.mp4">
            <a:hlinkClick r:id="" action="ppaction://media"/>
            <a:extLst>
              <a:ext uri="{FF2B5EF4-FFF2-40B4-BE49-F238E27FC236}">
                <a16:creationId xmlns:a16="http://schemas.microsoft.com/office/drawing/2014/main" xmlns="" id="{EC05A098-C140-9B41-A1F4-536FCE2365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61711" y="1198492"/>
            <a:ext cx="10078598" cy="5601893"/>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t="302" b="16304"/>
          <a:stretch/>
        </p:blipFill>
        <p:spPr>
          <a:xfrm>
            <a:off x="2011643" y="1196292"/>
            <a:ext cx="10187030" cy="5661708"/>
          </a:xfrm>
          <a:prstGeom prst="rect">
            <a:avLst/>
          </a:prstGeom>
        </p:spPr>
      </p:pic>
      <p:sp>
        <p:nvSpPr>
          <p:cNvPr id="7" name="Title 6"/>
          <p:cNvSpPr>
            <a:spLocks noGrp="1"/>
          </p:cNvSpPr>
          <p:nvPr>
            <p:ph type="title"/>
          </p:nvPr>
        </p:nvSpPr>
        <p:spPr>
          <a:xfrm>
            <a:off x="2008094" y="188126"/>
            <a:ext cx="10183906" cy="815608"/>
          </a:xfrm>
        </p:spPr>
        <p:txBody>
          <a:bodyPr>
            <a:spAutoFit/>
          </a:bodyPr>
          <a:lstStyle/>
          <a:p>
            <a:r>
              <a:rPr lang="en-US" altLang="x-none" dirty="0"/>
              <a:t>ONE LAUNCH, MULTIPLE DISCIPLINES</a:t>
            </a:r>
            <a:r>
              <a:rPr lang="en-US" altLang="x-none" sz="4800" dirty="0">
                <a:latin typeface="Arial Narrow" panose="020B0606020202030204" pitchFamily="34" charset="0"/>
                <a:ea typeface="Arial Hebrew Scholar" charset="-79"/>
                <a:cs typeface="Arial Hebrew Scholar" charset="-79"/>
              </a:rPr>
              <a:t/>
            </a:r>
            <a:br>
              <a:rPr lang="en-US" altLang="x-none" sz="4800" dirty="0">
                <a:latin typeface="Arial Narrow" panose="020B0606020202030204" pitchFamily="34" charset="0"/>
                <a:ea typeface="Arial Hebrew Scholar" charset="-79"/>
                <a:cs typeface="Arial Hebrew Scholar" charset="-79"/>
              </a:rPr>
            </a:br>
            <a:r>
              <a:rPr lang="en-US" altLang="x-none" sz="1800" b="1" dirty="0">
                <a:solidFill>
                  <a:schemeClr val="tx1">
                    <a:lumMod val="95000"/>
                    <a:lumOff val="5000"/>
                  </a:schemeClr>
                </a:solidFill>
                <a:ea typeface="Arial Hebrew Scholar" charset="-79"/>
                <a:cs typeface="Arial Hebrew Scholar" charset="-79"/>
              </a:rPr>
              <a:t>13 SMALLSATS TO BE DEPLOYED FROM THE ORION STAGE ADAPTER</a:t>
            </a:r>
            <a:endParaRPr lang="en-US" sz="1800" b="1" dirty="0">
              <a:solidFill>
                <a:schemeClr val="tx1">
                  <a:lumMod val="95000"/>
                  <a:lumOff val="5000"/>
                </a:schemeClr>
              </a:solidFill>
            </a:endParaRPr>
          </a:p>
        </p:txBody>
      </p:sp>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615" y="0"/>
            <a:ext cx="1985128" cy="6857992"/>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l="14699" t="9340" r="18162" b="9710"/>
          <a:stretch/>
        </p:blipFill>
        <p:spPr>
          <a:xfrm>
            <a:off x="2303463" y="1514474"/>
            <a:ext cx="3444023" cy="2773507"/>
          </a:xfrm>
          <a:prstGeom prst="rect">
            <a:avLst/>
          </a:prstGeom>
          <a:noFill/>
          <a:ln w="9525">
            <a:solidFill>
              <a:schemeClr val="bg1"/>
            </a:solidFill>
          </a:ln>
        </p:spPr>
      </p:pic>
      <p:sp>
        <p:nvSpPr>
          <p:cNvPr id="6" name="Slide Number Placeholder 5">
            <a:extLst>
              <a:ext uri="{FF2B5EF4-FFF2-40B4-BE49-F238E27FC236}">
                <a16:creationId xmlns:a16="http://schemas.microsoft.com/office/drawing/2014/main" xmlns="" id="{FF011BDA-945D-C74D-B891-AA13EA86134E}"/>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419562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12191999" cy="6858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457200"/>
            <a:ext cx="4757993" cy="4628586"/>
          </a:xfrm>
          <a:prstGeom prst="rect">
            <a:avLst/>
          </a:prstGeom>
        </p:spPr>
      </p:pic>
      <p:sp>
        <p:nvSpPr>
          <p:cNvPr id="2" name="Slide Number Placeholder 1">
            <a:extLst>
              <a:ext uri="{FF2B5EF4-FFF2-40B4-BE49-F238E27FC236}">
                <a16:creationId xmlns:a16="http://schemas.microsoft.com/office/drawing/2014/main" xmlns="" id="{487F5CD4-95AA-574A-92C0-34DF1C5D6B78}"/>
              </a:ext>
            </a:extLst>
          </p:cNvPr>
          <p:cNvSpPr>
            <a:spLocks noGrp="1"/>
          </p:cNvSpPr>
          <p:nvPr>
            <p:ph type="sldNum" sz="quarter" idx="4"/>
          </p:nvPr>
        </p:nvSpPr>
        <p:spPr>
          <a:xfrm>
            <a:off x="11830050" y="6697698"/>
            <a:ext cx="361949" cy="115229"/>
          </a:xfrm>
        </p:spPr>
        <p:txBody>
          <a:bodyPr/>
          <a:lstStyle/>
          <a:p>
            <a:r>
              <a:rPr lang="en-US" dirty="0"/>
              <a:t>0524</a:t>
            </a:r>
          </a:p>
        </p:txBody>
      </p:sp>
    </p:spTree>
    <p:extLst>
      <p:ext uri="{BB962C8B-B14F-4D97-AF65-F5344CB8AC3E}">
        <p14:creationId xmlns:p14="http://schemas.microsoft.com/office/powerpoint/2010/main" val="228576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2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250" fill="hold"/>
                                        <p:tgtEl>
                                          <p:spTgt spid="5"/>
                                        </p:tgtEl>
                                        <p:attrNameLst>
                                          <p:attrName>ppt_x</p:attrName>
                                        </p:attrNameLst>
                                      </p:cBhvr>
                                      <p:tavLst>
                                        <p:tav tm="0">
                                          <p:val>
                                            <p:strVal val="#ppt_x"/>
                                          </p:val>
                                        </p:tav>
                                        <p:tav tm="100000">
                                          <p:val>
                                            <p:strVal val="#ppt_x"/>
                                          </p:val>
                                        </p:tav>
                                      </p:tavLst>
                                    </p:anim>
                                    <p:anim calcmode="lin" valueType="num">
                                      <p:cBhvr additive="base">
                                        <p:cTn id="8" dur="32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SLS Progress Template_102517_mc</Template>
  <TotalTime>117356</TotalTime>
  <Words>3023</Words>
  <Application>Microsoft Office PowerPoint</Application>
  <PresentationFormat>Widescreen</PresentationFormat>
  <Paragraphs>346</Paragraphs>
  <Slides>16</Slides>
  <Notes>16</Notes>
  <HiddenSlides>0</HiddenSlides>
  <MMClips>3</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16</vt:i4>
      </vt:variant>
    </vt:vector>
  </HeadingPairs>
  <TitlesOfParts>
    <vt:vector size="29" baseType="lpstr">
      <vt:lpstr>ＭＳ 明朝</vt:lpstr>
      <vt:lpstr>ＭＳ Ｐゴシック</vt:lpstr>
      <vt:lpstr>ＭＳ Ｐゴシック</vt:lpstr>
      <vt:lpstr>55 Helvetica Roman</vt:lpstr>
      <vt:lpstr>Arial</vt:lpstr>
      <vt:lpstr>Arial Hebrew Scholar</vt:lpstr>
      <vt:lpstr>Arial Narrow</vt:lpstr>
      <vt:lpstr>Calibri</vt:lpstr>
      <vt:lpstr>Century Gothic</vt:lpstr>
      <vt:lpstr>Miriam</vt:lpstr>
      <vt:lpstr>Times New Roman</vt:lpstr>
      <vt:lpstr>ヒラギノ角ゴ Pro W3</vt:lpstr>
      <vt:lpstr>2_Default Theme</vt:lpstr>
      <vt:lpstr>PowerPoint Presentation</vt:lpstr>
      <vt:lpstr>NASA’s Exploration plans</vt:lpstr>
      <vt:lpstr>Evolvable capability for deep space</vt:lpstr>
      <vt:lpstr>SLS BLOCK 1 CONFIGURATION</vt:lpstr>
      <vt:lpstr>PowerPoint Presentation</vt:lpstr>
      <vt:lpstr>NASA’s Gateway STEPPING STONE TO THE SOLAR SYSTEM</vt:lpstr>
      <vt:lpstr>SOLID ROCKET boosterS</vt:lpstr>
      <vt:lpstr>ENGINES</vt:lpstr>
      <vt:lpstr>CORE STAGE</vt:lpstr>
      <vt:lpstr>IN-SPACE STAGE AND ADAPTERS</vt:lpstr>
      <vt:lpstr>Avionics/software Development and testing</vt:lpstr>
      <vt:lpstr>PowerPoint Presentation</vt:lpstr>
      <vt:lpstr>PowerPoint Presentation</vt:lpstr>
      <vt:lpstr>PowerPoint Presentation</vt:lpstr>
      <vt:lpstr>ONE LAUNCH, MULTIPLE DISCIPLINES 13 SMALLSATS TO BE DEPLOYED FROM THE ORION STAGE ADAPTER</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Yelle, Ann H. (MSFC-CS10)[SCHAFER CORPORATION]</dc:creator>
  <cp:keywords/>
  <dc:description/>
  <cp:lastModifiedBy>Burkey, Martin A. (MSFC-CS30)[COMMSS]</cp:lastModifiedBy>
  <cp:revision>3271</cp:revision>
  <cp:lastPrinted>2018-08-07T14:11:57Z</cp:lastPrinted>
  <dcterms:created xsi:type="dcterms:W3CDTF">2012-06-04T21:09:42Z</dcterms:created>
  <dcterms:modified xsi:type="dcterms:W3CDTF">2018-09-11T19:40:10Z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ACCT02\lsingle</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true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ies>
</file>