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2" r:id="rId1"/>
  </p:sldMasterIdLst>
  <p:notesMasterIdLst>
    <p:notesMasterId r:id="rId20"/>
  </p:notesMasterIdLst>
  <p:handoutMasterIdLst>
    <p:handoutMasterId r:id="rId21"/>
  </p:handoutMasterIdLst>
  <p:sldIdLst>
    <p:sldId id="1549" r:id="rId2"/>
    <p:sldId id="1654" r:id="rId3"/>
    <p:sldId id="1589" r:id="rId4"/>
    <p:sldId id="1614" r:id="rId5"/>
    <p:sldId id="1656" r:id="rId6"/>
    <p:sldId id="1595" r:id="rId7"/>
    <p:sldId id="1560" r:id="rId8"/>
    <p:sldId id="1634" r:id="rId9"/>
    <p:sldId id="1591" r:id="rId10"/>
    <p:sldId id="1644" r:id="rId11"/>
    <p:sldId id="1645" r:id="rId12"/>
    <p:sldId id="1651" r:id="rId13"/>
    <p:sldId id="1556" r:id="rId14"/>
    <p:sldId id="1653" r:id="rId15"/>
    <p:sldId id="1657" r:id="rId16"/>
    <p:sldId id="1612" r:id="rId17"/>
    <p:sldId id="1655" r:id="rId18"/>
    <p:sldId id="1628" r:id="rId19"/>
  </p:sldIdLst>
  <p:sldSz cx="12192000" cy="6858000"/>
  <p:notesSz cx="7010400" cy="9296400"/>
  <p:defaultTextStyle>
    <a:defPPr>
      <a:defRPr lang="en-US"/>
    </a:defPPr>
    <a:lvl1pPr marL="0" algn="l" defTabSz="1218731" rtl="0" eaLnBrk="1" latinLnBrk="0" hangingPunct="1">
      <a:defRPr sz="2400" kern="1200">
        <a:solidFill>
          <a:schemeClr val="tx1"/>
        </a:solidFill>
        <a:latin typeface="+mn-lt"/>
        <a:ea typeface="+mn-ea"/>
        <a:cs typeface="+mn-cs"/>
      </a:defRPr>
    </a:lvl1pPr>
    <a:lvl2pPr marL="609365" algn="l" defTabSz="1218731" rtl="0" eaLnBrk="1" latinLnBrk="0" hangingPunct="1">
      <a:defRPr sz="2400" kern="1200">
        <a:solidFill>
          <a:schemeClr val="tx1"/>
        </a:solidFill>
        <a:latin typeface="+mn-lt"/>
        <a:ea typeface="+mn-ea"/>
        <a:cs typeface="+mn-cs"/>
      </a:defRPr>
    </a:lvl2pPr>
    <a:lvl3pPr marL="1218731" algn="l" defTabSz="1218731" rtl="0" eaLnBrk="1" latinLnBrk="0" hangingPunct="1">
      <a:defRPr sz="2400" kern="1200">
        <a:solidFill>
          <a:schemeClr val="tx1"/>
        </a:solidFill>
        <a:latin typeface="+mn-lt"/>
        <a:ea typeface="+mn-ea"/>
        <a:cs typeface="+mn-cs"/>
      </a:defRPr>
    </a:lvl3pPr>
    <a:lvl4pPr marL="1828101" algn="l" defTabSz="1218731" rtl="0" eaLnBrk="1" latinLnBrk="0" hangingPunct="1">
      <a:defRPr sz="2400" kern="1200">
        <a:solidFill>
          <a:schemeClr val="tx1"/>
        </a:solidFill>
        <a:latin typeface="+mn-lt"/>
        <a:ea typeface="+mn-ea"/>
        <a:cs typeface="+mn-cs"/>
      </a:defRPr>
    </a:lvl4pPr>
    <a:lvl5pPr marL="2437467" algn="l" defTabSz="1218731" rtl="0" eaLnBrk="1" latinLnBrk="0" hangingPunct="1">
      <a:defRPr sz="2400" kern="1200">
        <a:solidFill>
          <a:schemeClr val="tx1"/>
        </a:solidFill>
        <a:latin typeface="+mn-lt"/>
        <a:ea typeface="+mn-ea"/>
        <a:cs typeface="+mn-cs"/>
      </a:defRPr>
    </a:lvl5pPr>
    <a:lvl6pPr marL="3046832" algn="l" defTabSz="1218731" rtl="0" eaLnBrk="1" latinLnBrk="0" hangingPunct="1">
      <a:defRPr sz="2400" kern="1200">
        <a:solidFill>
          <a:schemeClr val="tx1"/>
        </a:solidFill>
        <a:latin typeface="+mn-lt"/>
        <a:ea typeface="+mn-ea"/>
        <a:cs typeface="+mn-cs"/>
      </a:defRPr>
    </a:lvl6pPr>
    <a:lvl7pPr marL="3656201" algn="l" defTabSz="1218731" rtl="0" eaLnBrk="1" latinLnBrk="0" hangingPunct="1">
      <a:defRPr sz="2400" kern="1200">
        <a:solidFill>
          <a:schemeClr val="tx1"/>
        </a:solidFill>
        <a:latin typeface="+mn-lt"/>
        <a:ea typeface="+mn-ea"/>
        <a:cs typeface="+mn-cs"/>
      </a:defRPr>
    </a:lvl7pPr>
    <a:lvl8pPr marL="4265563" algn="l" defTabSz="1218731" rtl="0" eaLnBrk="1" latinLnBrk="0" hangingPunct="1">
      <a:defRPr sz="2400" kern="1200">
        <a:solidFill>
          <a:schemeClr val="tx1"/>
        </a:solidFill>
        <a:latin typeface="+mn-lt"/>
        <a:ea typeface="+mn-ea"/>
        <a:cs typeface="+mn-cs"/>
      </a:defRPr>
    </a:lvl8pPr>
    <a:lvl9pPr marL="4874933" algn="l" defTabSz="1218731"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80" userDrawn="1">
          <p15:clr>
            <a:srgbClr val="A4A3A4"/>
          </p15:clr>
        </p15:guide>
        <p15:guide id="2" orient="horz" pos="2160" userDrawn="1">
          <p15:clr>
            <a:srgbClr val="A4A3A4"/>
          </p15:clr>
        </p15:guide>
        <p15:guide id="3" pos="872" userDrawn="1">
          <p15:clr>
            <a:srgbClr val="A4A3A4"/>
          </p15:clr>
        </p15:guide>
        <p15:guide id="4" pos="3614" userDrawn="1">
          <p15:clr>
            <a:srgbClr val="A4A3A4"/>
          </p15:clr>
        </p15:guide>
        <p15:guide id="5" pos="616" userDrawn="1">
          <p15:clr>
            <a:srgbClr val="A4A3A4"/>
          </p15:clr>
        </p15:guide>
        <p15:guide id="6" orient="horz" pos="2533" userDrawn="1">
          <p15:clr>
            <a:srgbClr val="A4A3A4"/>
          </p15:clr>
        </p15:guide>
        <p15:guide id="7" orient="horz" pos="3757" userDrawn="1">
          <p15:clr>
            <a:srgbClr val="A4A3A4"/>
          </p15:clr>
        </p15:guide>
        <p15:guide id="8" orient="horz" pos="954" userDrawn="1">
          <p15:clr>
            <a:srgbClr val="A4A3A4"/>
          </p15:clr>
        </p15:guide>
        <p15:guide id="9" orient="horz" pos="2159" userDrawn="1">
          <p15:clr>
            <a:srgbClr val="A4A3A4"/>
          </p15:clr>
        </p15:guide>
        <p15:guide id="10" pos="1451" userDrawn="1">
          <p15:clr>
            <a:srgbClr val="A4A3A4"/>
          </p15:clr>
        </p15:guide>
        <p15:guide id="11" pos="320" userDrawn="1">
          <p15:clr>
            <a:srgbClr val="A4A3A4"/>
          </p15:clr>
        </p15:guide>
        <p15:guide id="12" orient="horz" pos="2163" userDrawn="1">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8"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Microsoft Office User" initial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A6A6"/>
    <a:srgbClr val="404040"/>
    <a:srgbClr val="494949"/>
    <a:srgbClr val="898989"/>
    <a:srgbClr val="000000"/>
    <a:srgbClr val="292929"/>
    <a:srgbClr val="D96709"/>
    <a:srgbClr val="DD6909"/>
    <a:srgbClr val="4A4A4A"/>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0638" autoAdjust="0"/>
    <p:restoredTop sz="30840" autoAdjust="0"/>
  </p:normalViewPr>
  <p:slideViewPr>
    <p:cSldViewPr snapToGrid="0">
      <p:cViewPr varScale="1">
        <p:scale>
          <a:sx n="25" d="100"/>
          <a:sy n="25" d="100"/>
        </p:scale>
        <p:origin x="2414" y="24"/>
      </p:cViewPr>
      <p:guideLst>
        <p:guide orient="horz" pos="4080"/>
        <p:guide orient="horz" pos="2160"/>
        <p:guide pos="872"/>
        <p:guide pos="3614"/>
        <p:guide pos="616"/>
        <p:guide orient="horz" pos="2533"/>
        <p:guide orient="horz" pos="3757"/>
        <p:guide orient="horz" pos="954"/>
        <p:guide orient="horz" pos="2159"/>
        <p:guide pos="1451"/>
        <p:guide pos="320"/>
        <p:guide orient="horz" pos="216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70"/>
    </p:cViewPr>
  </p:sorterViewPr>
  <p:notesViewPr>
    <p:cSldViewPr snapToGrid="0" snapToObjects="1">
      <p:cViewPr varScale="1">
        <p:scale>
          <a:sx n="61" d="100"/>
          <a:sy n="61" d="100"/>
        </p:scale>
        <p:origin x="2232" y="62"/>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3"/>
            <a:ext cx="3037840" cy="464820"/>
          </a:xfrm>
          <a:prstGeom prst="rect">
            <a:avLst/>
          </a:prstGeom>
        </p:spPr>
        <p:txBody>
          <a:bodyPr vert="horz" lIns="93147" tIns="46574" rIns="93147" bIns="46574" rtlCol="0"/>
          <a:lstStyle>
            <a:lvl1pPr algn="l">
              <a:defRPr sz="1200"/>
            </a:lvl1pPr>
          </a:lstStyle>
          <a:p>
            <a:endParaRPr lang="en-US" dirty="0"/>
          </a:p>
        </p:txBody>
      </p:sp>
      <p:sp>
        <p:nvSpPr>
          <p:cNvPr id="3" name="Date Placeholder 2"/>
          <p:cNvSpPr>
            <a:spLocks noGrp="1"/>
          </p:cNvSpPr>
          <p:nvPr>
            <p:ph type="dt" sz="quarter" idx="1"/>
          </p:nvPr>
        </p:nvSpPr>
        <p:spPr>
          <a:xfrm>
            <a:off x="3970942" y="3"/>
            <a:ext cx="3037840" cy="464820"/>
          </a:xfrm>
          <a:prstGeom prst="rect">
            <a:avLst/>
          </a:prstGeom>
        </p:spPr>
        <p:txBody>
          <a:bodyPr vert="horz" lIns="93147" tIns="46574" rIns="93147" bIns="46574" rtlCol="0"/>
          <a:lstStyle>
            <a:lvl1pPr algn="r">
              <a:defRPr sz="1200"/>
            </a:lvl1pPr>
          </a:lstStyle>
          <a:p>
            <a:fld id="{615B3604-A80B-8C40-B401-8FA74DA54801}" type="datetimeFigureOut">
              <a:rPr lang="en-US" smtClean="0"/>
              <a:pPr/>
              <a:t>9/12/2018</a:t>
            </a:fld>
            <a:endParaRPr lang="en-US" dirty="0"/>
          </a:p>
        </p:txBody>
      </p:sp>
      <p:sp>
        <p:nvSpPr>
          <p:cNvPr id="4" name="Footer Placeholder 3"/>
          <p:cNvSpPr>
            <a:spLocks noGrp="1"/>
          </p:cNvSpPr>
          <p:nvPr>
            <p:ph type="ftr" sz="quarter" idx="2"/>
          </p:nvPr>
        </p:nvSpPr>
        <p:spPr>
          <a:xfrm>
            <a:off x="1" y="8829967"/>
            <a:ext cx="3037840" cy="464820"/>
          </a:xfrm>
          <a:prstGeom prst="rect">
            <a:avLst/>
          </a:prstGeom>
        </p:spPr>
        <p:txBody>
          <a:bodyPr vert="horz" lIns="93147" tIns="46574" rIns="93147" bIns="46574" rtlCol="0" anchor="b"/>
          <a:lstStyle>
            <a:lvl1pPr algn="l">
              <a:defRPr sz="1200"/>
            </a:lvl1pPr>
          </a:lstStyle>
          <a:p>
            <a:endParaRPr lang="en-US" dirty="0"/>
          </a:p>
        </p:txBody>
      </p:sp>
      <p:sp>
        <p:nvSpPr>
          <p:cNvPr id="5" name="Slide Number Placeholder 4"/>
          <p:cNvSpPr>
            <a:spLocks noGrp="1"/>
          </p:cNvSpPr>
          <p:nvPr>
            <p:ph type="sldNum" sz="quarter" idx="3"/>
          </p:nvPr>
        </p:nvSpPr>
        <p:spPr>
          <a:xfrm>
            <a:off x="3970942" y="8829967"/>
            <a:ext cx="3037840" cy="464820"/>
          </a:xfrm>
          <a:prstGeom prst="rect">
            <a:avLst/>
          </a:prstGeom>
        </p:spPr>
        <p:txBody>
          <a:bodyPr vert="horz" lIns="93147" tIns="46574" rIns="93147" bIns="46574" rtlCol="0" anchor="b"/>
          <a:lstStyle>
            <a:lvl1pPr algn="r">
              <a:defRPr sz="1200"/>
            </a:lvl1pPr>
          </a:lstStyle>
          <a:p>
            <a:fld id="{B9A3D965-854C-544E-BC83-B34DD28D8A23}" type="slidenum">
              <a:rPr lang="en-US" smtClean="0"/>
              <a:pPr/>
              <a:t>‹#›</a:t>
            </a:fld>
            <a:endParaRPr lang="en-US" dirty="0"/>
          </a:p>
        </p:txBody>
      </p:sp>
    </p:spTree>
    <p:extLst>
      <p:ext uri="{BB962C8B-B14F-4D97-AF65-F5344CB8AC3E}">
        <p14:creationId xmlns:p14="http://schemas.microsoft.com/office/powerpoint/2010/main" val="209050134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3"/>
            <a:ext cx="3037840" cy="464820"/>
          </a:xfrm>
          <a:prstGeom prst="rect">
            <a:avLst/>
          </a:prstGeom>
        </p:spPr>
        <p:txBody>
          <a:bodyPr vert="horz" lIns="93147" tIns="46574" rIns="93147" bIns="46574" rtlCol="0"/>
          <a:lstStyle>
            <a:lvl1pPr algn="l">
              <a:defRPr sz="1200"/>
            </a:lvl1pPr>
          </a:lstStyle>
          <a:p>
            <a:endParaRPr lang="en-US" dirty="0"/>
          </a:p>
        </p:txBody>
      </p:sp>
      <p:sp>
        <p:nvSpPr>
          <p:cNvPr id="3" name="Date Placeholder 2"/>
          <p:cNvSpPr>
            <a:spLocks noGrp="1"/>
          </p:cNvSpPr>
          <p:nvPr>
            <p:ph type="dt" idx="1"/>
          </p:nvPr>
        </p:nvSpPr>
        <p:spPr>
          <a:xfrm>
            <a:off x="3970942" y="3"/>
            <a:ext cx="3037840" cy="464820"/>
          </a:xfrm>
          <a:prstGeom prst="rect">
            <a:avLst/>
          </a:prstGeom>
        </p:spPr>
        <p:txBody>
          <a:bodyPr vert="horz" lIns="93147" tIns="46574" rIns="93147" bIns="46574" rtlCol="0"/>
          <a:lstStyle>
            <a:lvl1pPr algn="r">
              <a:defRPr sz="1200"/>
            </a:lvl1pPr>
          </a:lstStyle>
          <a:p>
            <a:fld id="{EC8FE7F7-238C-A74E-B3E1-A0422E327AA2}" type="datetimeFigureOut">
              <a:rPr lang="en-US" smtClean="0"/>
              <a:pPr/>
              <a:t>9/12/2018</a:t>
            </a:fld>
            <a:endParaRPr lang="en-US" dirty="0"/>
          </a:p>
        </p:txBody>
      </p:sp>
      <p:sp>
        <p:nvSpPr>
          <p:cNvPr id="4" name="Slide Image Placeholder 3"/>
          <p:cNvSpPr>
            <a:spLocks noGrp="1" noRot="1" noChangeAspect="1"/>
          </p:cNvSpPr>
          <p:nvPr>
            <p:ph type="sldImg" idx="2"/>
          </p:nvPr>
        </p:nvSpPr>
        <p:spPr>
          <a:xfrm>
            <a:off x="406400" y="698500"/>
            <a:ext cx="6197600" cy="3486150"/>
          </a:xfrm>
          <a:prstGeom prst="rect">
            <a:avLst/>
          </a:prstGeom>
          <a:noFill/>
          <a:ln w="12700">
            <a:solidFill>
              <a:prstClr val="black"/>
            </a:solidFill>
          </a:ln>
        </p:spPr>
        <p:txBody>
          <a:bodyPr vert="horz" lIns="93147" tIns="46574" rIns="93147" bIns="46574" rtlCol="0" anchor="ctr"/>
          <a:lstStyle/>
          <a:p>
            <a:endParaRPr lang="en-US" dirty="0"/>
          </a:p>
        </p:txBody>
      </p:sp>
      <p:sp>
        <p:nvSpPr>
          <p:cNvPr id="5" name="Notes Placeholder 4"/>
          <p:cNvSpPr>
            <a:spLocks noGrp="1"/>
          </p:cNvSpPr>
          <p:nvPr>
            <p:ph type="body" sz="quarter" idx="3"/>
          </p:nvPr>
        </p:nvSpPr>
        <p:spPr>
          <a:xfrm>
            <a:off x="701040" y="4415793"/>
            <a:ext cx="5608320" cy="4183380"/>
          </a:xfrm>
          <a:prstGeom prst="rect">
            <a:avLst/>
          </a:prstGeom>
        </p:spPr>
        <p:txBody>
          <a:bodyPr vert="horz" lIns="93147" tIns="46574" rIns="93147" bIns="4657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8829967"/>
            <a:ext cx="3037840" cy="464820"/>
          </a:xfrm>
          <a:prstGeom prst="rect">
            <a:avLst/>
          </a:prstGeom>
        </p:spPr>
        <p:txBody>
          <a:bodyPr vert="horz" lIns="93147" tIns="46574" rIns="93147" bIns="46574"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70942" y="8829967"/>
            <a:ext cx="3037840" cy="464820"/>
          </a:xfrm>
          <a:prstGeom prst="rect">
            <a:avLst/>
          </a:prstGeom>
        </p:spPr>
        <p:txBody>
          <a:bodyPr vert="horz" lIns="93147" tIns="46574" rIns="93147" bIns="46574" rtlCol="0" anchor="b"/>
          <a:lstStyle>
            <a:lvl1pPr algn="r">
              <a:defRPr sz="1200"/>
            </a:lvl1pPr>
          </a:lstStyle>
          <a:p>
            <a:fld id="{406953A5-29E5-BC44-8932-1EFF91B36C2F}" type="slidenum">
              <a:rPr lang="en-US" smtClean="0"/>
              <a:pPr/>
              <a:t>‹#›</a:t>
            </a:fld>
            <a:endParaRPr lang="en-US" dirty="0"/>
          </a:p>
        </p:txBody>
      </p:sp>
    </p:spTree>
    <p:extLst>
      <p:ext uri="{BB962C8B-B14F-4D97-AF65-F5344CB8AC3E}">
        <p14:creationId xmlns:p14="http://schemas.microsoft.com/office/powerpoint/2010/main" val="706144112"/>
      </p:ext>
    </p:extLst>
  </p:cSld>
  <p:clrMap bg1="lt1" tx1="dk1" bg2="lt2" tx2="dk2" accent1="accent1" accent2="accent2" accent3="accent3" accent4="accent4" accent5="accent5" accent6="accent6" hlink="hlink" folHlink="folHlink"/>
  <p:hf hdr="0" ftr="0" dt="0"/>
  <p:notesStyle>
    <a:lvl1pPr marL="0" algn="l" defTabSz="609365" rtl="0" eaLnBrk="1" latinLnBrk="0" hangingPunct="1">
      <a:defRPr sz="1600" kern="1200">
        <a:solidFill>
          <a:schemeClr val="tx1"/>
        </a:solidFill>
        <a:latin typeface="+mn-lt"/>
        <a:ea typeface="+mn-ea"/>
        <a:cs typeface="+mn-cs"/>
      </a:defRPr>
    </a:lvl1pPr>
    <a:lvl2pPr marL="609365" algn="l" defTabSz="609365" rtl="0" eaLnBrk="1" latinLnBrk="0" hangingPunct="1">
      <a:defRPr sz="1600" kern="1200">
        <a:solidFill>
          <a:schemeClr val="tx1"/>
        </a:solidFill>
        <a:latin typeface="+mn-lt"/>
        <a:ea typeface="+mn-ea"/>
        <a:cs typeface="+mn-cs"/>
      </a:defRPr>
    </a:lvl2pPr>
    <a:lvl3pPr marL="1218731" algn="l" defTabSz="609365" rtl="0" eaLnBrk="1" latinLnBrk="0" hangingPunct="1">
      <a:defRPr sz="1600" kern="1200">
        <a:solidFill>
          <a:schemeClr val="tx1"/>
        </a:solidFill>
        <a:latin typeface="+mn-lt"/>
        <a:ea typeface="+mn-ea"/>
        <a:cs typeface="+mn-cs"/>
      </a:defRPr>
    </a:lvl3pPr>
    <a:lvl4pPr marL="1828101" algn="l" defTabSz="609365" rtl="0" eaLnBrk="1" latinLnBrk="0" hangingPunct="1">
      <a:defRPr sz="1600" kern="1200">
        <a:solidFill>
          <a:schemeClr val="tx1"/>
        </a:solidFill>
        <a:latin typeface="+mn-lt"/>
        <a:ea typeface="+mn-ea"/>
        <a:cs typeface="+mn-cs"/>
      </a:defRPr>
    </a:lvl4pPr>
    <a:lvl5pPr marL="2437467" algn="l" defTabSz="609365" rtl="0" eaLnBrk="1" latinLnBrk="0" hangingPunct="1">
      <a:defRPr sz="1600" kern="1200">
        <a:solidFill>
          <a:schemeClr val="tx1"/>
        </a:solidFill>
        <a:latin typeface="+mn-lt"/>
        <a:ea typeface="+mn-ea"/>
        <a:cs typeface="+mn-cs"/>
      </a:defRPr>
    </a:lvl5pPr>
    <a:lvl6pPr marL="3046832" algn="l" defTabSz="609365" rtl="0" eaLnBrk="1" latinLnBrk="0" hangingPunct="1">
      <a:defRPr sz="1600" kern="1200">
        <a:solidFill>
          <a:schemeClr val="tx1"/>
        </a:solidFill>
        <a:latin typeface="+mn-lt"/>
        <a:ea typeface="+mn-ea"/>
        <a:cs typeface="+mn-cs"/>
      </a:defRPr>
    </a:lvl6pPr>
    <a:lvl7pPr marL="3656201" algn="l" defTabSz="609365" rtl="0" eaLnBrk="1" latinLnBrk="0" hangingPunct="1">
      <a:defRPr sz="1600" kern="1200">
        <a:solidFill>
          <a:schemeClr val="tx1"/>
        </a:solidFill>
        <a:latin typeface="+mn-lt"/>
        <a:ea typeface="+mn-ea"/>
        <a:cs typeface="+mn-cs"/>
      </a:defRPr>
    </a:lvl7pPr>
    <a:lvl8pPr marL="4265563" algn="l" defTabSz="609365" rtl="0" eaLnBrk="1" latinLnBrk="0" hangingPunct="1">
      <a:defRPr sz="1600" kern="1200">
        <a:solidFill>
          <a:schemeClr val="tx1"/>
        </a:solidFill>
        <a:latin typeface="+mn-lt"/>
        <a:ea typeface="+mn-ea"/>
        <a:cs typeface="+mn-cs"/>
      </a:defRPr>
    </a:lvl8pPr>
    <a:lvl9pPr marL="4874933" algn="l" defTabSz="609365"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8500"/>
            <a:ext cx="6197600" cy="3486150"/>
          </a:xfrm>
        </p:spPr>
      </p:sp>
      <p:sp>
        <p:nvSpPr>
          <p:cNvPr id="3" name="Notes Placeholder 2"/>
          <p:cNvSpPr>
            <a:spLocks noGrp="1"/>
          </p:cNvSpPr>
          <p:nvPr>
            <p:ph type="body" idx="1"/>
          </p:nvPr>
        </p:nvSpPr>
        <p:spPr/>
        <p:txBody>
          <a:bodyPr/>
          <a:lstStyle/>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baseline="0" dirty="0" smtClean="0"/>
              <a:t>Thank-you</a:t>
            </a:r>
          </a:p>
          <a:p>
            <a:pPr marL="285750" indent="-285750">
              <a:buFont typeface="Arial" panose="020B0604020202020204" pitchFamily="34" charset="0"/>
              <a:buChar char="•"/>
            </a:pPr>
            <a:r>
              <a:rPr lang="en-US" sz="1200" b="1" baseline="0" dirty="0" smtClean="0"/>
              <a:t>I’d like introduce you today to NASA’s Space Launch System, talk about the design and give you an update on it</a:t>
            </a:r>
            <a:r>
              <a:rPr lang="en-US" sz="1200" b="1" dirty="0"/>
              <a:t>s</a:t>
            </a:r>
            <a:r>
              <a:rPr lang="en-US" sz="1200" b="1" baseline="0" dirty="0" smtClean="0"/>
              <a:t> current status.</a:t>
            </a:r>
          </a:p>
          <a:p>
            <a:pPr marL="285750" indent="-285750">
              <a:buFont typeface="Arial" panose="020B0604020202020204" pitchFamily="34" charset="0"/>
              <a:buChar char="•"/>
            </a:pPr>
            <a:endParaRPr lang="en-US" sz="1200" b="1" baseline="0" dirty="0"/>
          </a:p>
        </p:txBody>
      </p:sp>
      <p:sp>
        <p:nvSpPr>
          <p:cNvPr id="4" name="Slide Number Placeholder 3"/>
          <p:cNvSpPr>
            <a:spLocks noGrp="1"/>
          </p:cNvSpPr>
          <p:nvPr>
            <p:ph type="sldNum" sz="quarter" idx="10"/>
          </p:nvPr>
        </p:nvSpPr>
        <p:spPr/>
        <p:txBody>
          <a:bodyPr/>
          <a:lstStyle/>
          <a:p>
            <a:fld id="{406953A5-29E5-BC44-8932-1EFF91B36C2F}" type="slidenum">
              <a:rPr lang="en-US" smtClean="0"/>
              <a:pPr/>
              <a:t>1</a:t>
            </a:fld>
            <a:endParaRPr lang="en-US" dirty="0"/>
          </a:p>
        </p:txBody>
      </p:sp>
    </p:spTree>
    <p:extLst>
      <p:ext uri="{BB962C8B-B14F-4D97-AF65-F5344CB8AC3E}">
        <p14:creationId xmlns:p14="http://schemas.microsoft.com/office/powerpoint/2010/main" val="494490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38-SECOND </a:t>
            </a:r>
            <a:r>
              <a:rPr lang="en-US" sz="1200" dirty="0"/>
              <a:t>VIDEO: “BUILT</a:t>
            </a:r>
            <a:r>
              <a:rPr lang="en-US" sz="1200" baseline="0" dirty="0"/>
              <a:t> TO EXPLORE” OPEN VIDEO IMMEDIATELY AFTER CHRIS IS INTRODUCED AS HE MAKES HIS WAY TO THE STAGE</a:t>
            </a:r>
            <a:r>
              <a:rPr lang="en-US" sz="1200" baseline="0" dirty="0" smtClean="0"/>
              <a:t>.  </a:t>
            </a:r>
          </a:p>
          <a:p>
            <a:endParaRPr lang="en-US" sz="1200" baseline="0" dirty="0" smtClean="0"/>
          </a:p>
          <a:p>
            <a:r>
              <a:rPr lang="en-US" sz="1200" b="1" baseline="0" dirty="0" smtClean="0"/>
              <a:t>I’d like to start with a short preview of my presentation today to get your attention because what we’re doing is as exciting as it seems in this video – and sometimes it seems like events really happen this fast.</a:t>
            </a:r>
            <a:endParaRPr lang="en-US" sz="1200" b="1" dirty="0"/>
          </a:p>
        </p:txBody>
      </p:sp>
      <p:sp>
        <p:nvSpPr>
          <p:cNvPr id="4" name="Slide Number Placeholder 3"/>
          <p:cNvSpPr>
            <a:spLocks noGrp="1"/>
          </p:cNvSpPr>
          <p:nvPr>
            <p:ph type="sldNum" sz="quarter" idx="10"/>
          </p:nvPr>
        </p:nvSpPr>
        <p:spPr/>
        <p:txBody>
          <a:bodyPr/>
          <a:lstStyle/>
          <a:p>
            <a:fld id="{406953A5-29E5-BC44-8932-1EFF91B36C2F}" type="slidenum">
              <a:rPr lang="en-US" smtClean="0"/>
              <a:pPr/>
              <a:t>2</a:t>
            </a:fld>
            <a:endParaRPr lang="en-US" dirty="0"/>
          </a:p>
        </p:txBody>
      </p:sp>
    </p:spTree>
    <p:extLst>
      <p:ext uri="{BB962C8B-B14F-4D97-AF65-F5344CB8AC3E}">
        <p14:creationId xmlns:p14="http://schemas.microsoft.com/office/powerpoint/2010/main" val="2181481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sz="1200" b="1" i="0" dirty="0" smtClean="0"/>
              <a:t>I’d like to begin with the “why” of SLS.</a:t>
            </a:r>
          </a:p>
          <a:p>
            <a:pPr marL="285750" indent="-285750">
              <a:buFont typeface="Arial" panose="020B0604020202020204" pitchFamily="34" charset="0"/>
              <a:buChar char="•"/>
            </a:pPr>
            <a:endParaRPr lang="en-US" sz="1200" b="1" i="0" dirty="0" smtClean="0"/>
          </a:p>
          <a:p>
            <a:pPr marL="285750" indent="-285750">
              <a:buFont typeface="Arial" panose="020B0604020202020204" pitchFamily="34" charset="0"/>
              <a:buChar char="•"/>
            </a:pPr>
            <a:r>
              <a:rPr lang="en-US" sz="1200" b="1" i="0" dirty="0" smtClean="0"/>
              <a:t>It’s </a:t>
            </a:r>
            <a:r>
              <a:rPr lang="en-US" sz="1200" b="1" i="0" dirty="0"/>
              <a:t>been </a:t>
            </a:r>
            <a:r>
              <a:rPr lang="en-US" sz="1200" b="1" i="0" dirty="0" smtClean="0"/>
              <a:t>46 </a:t>
            </a:r>
            <a:r>
              <a:rPr lang="en-US" sz="1200" b="1" i="0" dirty="0"/>
              <a:t>years since we ventured into deep space with humans. </a:t>
            </a:r>
            <a:r>
              <a:rPr lang="en-US" sz="1200" b="1" i="0" dirty="0" smtClean="0"/>
              <a:t>(Apollo 17) Since </a:t>
            </a:r>
            <a:r>
              <a:rPr lang="en-US" sz="1200" b="1" i="0" dirty="0"/>
              <a:t>the last Apollo mission, human</a:t>
            </a:r>
            <a:r>
              <a:rPr lang="en-US" sz="1200" b="1" i="0" baseline="0" dirty="0"/>
              <a:t> spaceflight has operated in low Earth orbit.</a:t>
            </a:r>
            <a:endParaRPr lang="en-US" sz="1200" b="1" i="0" dirty="0"/>
          </a:p>
          <a:p>
            <a:pPr marL="285750" indent="-285750">
              <a:buFont typeface="Arial" panose="020B0604020202020204" pitchFamily="34" charset="0"/>
              <a:buChar char="•"/>
            </a:pPr>
            <a:endParaRPr lang="en-US" sz="1200" b="1" i="0" dirty="0"/>
          </a:p>
          <a:p>
            <a:pPr marL="285750" indent="-285750">
              <a:buFont typeface="Arial" panose="020B0604020202020204" pitchFamily="34" charset="0"/>
              <a:buChar char="•"/>
            </a:pPr>
            <a:r>
              <a:rPr lang="en-US" sz="1200" b="1" i="0" dirty="0"/>
              <a:t>With the end of the space shuttle program, national leaders directed NASA to set its human</a:t>
            </a:r>
            <a:r>
              <a:rPr lang="en-US" sz="1200" b="1" i="0" baseline="0" dirty="0"/>
              <a:t> spaceflight sights beyond low Earth orbit.</a:t>
            </a:r>
          </a:p>
          <a:p>
            <a:pPr marL="285750" indent="-285750">
              <a:buFont typeface="Arial" panose="020B0604020202020204" pitchFamily="34" charset="0"/>
              <a:buChar char="•"/>
            </a:pPr>
            <a:endParaRPr lang="en-US" sz="1200" b="1" i="0" baseline="0" dirty="0"/>
          </a:p>
          <a:p>
            <a:pPr marL="285750" indent="-285750">
              <a:buFont typeface="Arial" panose="020B0604020202020204" pitchFamily="34" charset="0"/>
              <a:buChar char="•"/>
            </a:pPr>
            <a:r>
              <a:rPr lang="en-US" sz="1200" b="1" i="0" baseline="0" dirty="0" smtClean="0"/>
              <a:t>That commitment was most recently renewed in 2017. The </a:t>
            </a:r>
            <a:r>
              <a:rPr lang="en-US" sz="1200" b="1" i="0" baseline="0" dirty="0"/>
              <a:t>President signed National Space Policy Directive 1 </a:t>
            </a:r>
            <a:r>
              <a:rPr lang="en-US" sz="1200" b="1" kern="1200" dirty="0">
                <a:solidFill>
                  <a:schemeClr val="tx1"/>
                </a:solidFill>
                <a:effectLst/>
              </a:rPr>
              <a:t>calling for NASA </a:t>
            </a:r>
            <a:r>
              <a:rPr lang="en-US" sz="1200" kern="1200" dirty="0">
                <a:solidFill>
                  <a:schemeClr val="tx1"/>
                </a:solidFill>
                <a:effectLst/>
              </a:rPr>
              <a:t>to </a:t>
            </a:r>
            <a:r>
              <a:rPr lang="en-US" sz="1200" b="1" i="1" kern="1200" dirty="0">
                <a:solidFill>
                  <a:schemeClr val="tx1"/>
                </a:solidFill>
                <a:effectLst/>
              </a:rPr>
              <a:t>“lead an innovative and sustainable program of exploration with commercial and international partners to enable human expansion across the solar system and to bring back to Earth new knowledge and opportunities. Beginning with missions beyond low-Earth orbit, the United States will lead the return of humans to the Moon for long-term exploration and utilization, followed by human missions to Mars and other destinations.”</a:t>
            </a:r>
            <a:r>
              <a:rPr lang="en-US" sz="1200" b="1" kern="1200" dirty="0">
                <a:solidFill>
                  <a:schemeClr val="tx1"/>
                </a:solidFill>
                <a:effectLst/>
              </a:rPr>
              <a:t> </a:t>
            </a:r>
          </a:p>
          <a:p>
            <a:pPr marL="285750" indent="-285750">
              <a:buFont typeface="Arial" panose="020B0604020202020204" pitchFamily="34" charset="0"/>
              <a:buChar char="•"/>
            </a:pPr>
            <a:endParaRPr lang="en-US" sz="1200" b="1" kern="1200" dirty="0" smtClean="0">
              <a:solidFill>
                <a:schemeClr val="tx1"/>
              </a:solidFill>
              <a:effectLst/>
            </a:endParaRPr>
          </a:p>
          <a:p>
            <a:pPr marL="285750" indent="-285750">
              <a:buFont typeface="Arial" panose="020B0604020202020204" pitchFamily="34" charset="0"/>
              <a:buChar char="•"/>
            </a:pPr>
            <a:r>
              <a:rPr lang="en-US" sz="1200" b="1" kern="1200" dirty="0" smtClean="0">
                <a:solidFill>
                  <a:schemeClr val="tx1"/>
                </a:solidFill>
                <a:effectLst/>
              </a:rPr>
              <a:t>NASA </a:t>
            </a:r>
            <a:r>
              <a:rPr lang="en-US" sz="1200" b="1" kern="1200" dirty="0">
                <a:solidFill>
                  <a:schemeClr val="tx1"/>
                </a:solidFill>
                <a:effectLst/>
              </a:rPr>
              <a:t>is working with domestic and international partners to solve the great challenges of living and working in space farther from Earth, and in the process creating new knowledge that benefits all of humanity and inspires the nation. </a:t>
            </a:r>
            <a:endParaRPr lang="en-US" sz="1200" b="1" i="0" baseline="0" dirty="0"/>
          </a:p>
          <a:p>
            <a:pPr marL="285750" indent="-285750">
              <a:buFont typeface="Arial" panose="020B0604020202020204" pitchFamily="34" charset="0"/>
              <a:buChar char="•"/>
            </a:pPr>
            <a:endParaRPr lang="en-US" sz="1200" b="1" i="0" baseline="0" dirty="0"/>
          </a:p>
          <a:p>
            <a:pPr marL="285750" indent="-285750">
              <a:buFont typeface="Arial" panose="020B0604020202020204" pitchFamily="34" charset="0"/>
              <a:buChar char="•"/>
            </a:pPr>
            <a:r>
              <a:rPr lang="en-US" sz="1200" b="1" i="0" baseline="0" dirty="0"/>
              <a:t>Shown here are the elements of our effort – ISS operations with commercial crew logistics, a return to the moon with robotic landers, a Gateway human-tended station, robotic landers and rovers, eventually people, and continued robotic exploration of Mars to inform future crewed missions.</a:t>
            </a:r>
          </a:p>
          <a:p>
            <a:pPr marL="285750" indent="-285750">
              <a:buFont typeface="Arial" panose="020B0604020202020204" pitchFamily="34" charset="0"/>
              <a:buChar char="•"/>
            </a:pPr>
            <a:endParaRPr lang="en-US" sz="1200" b="1" i="0" baseline="0" dirty="0"/>
          </a:p>
          <a:p>
            <a:pPr marL="285750" indent="-285750">
              <a:buFont typeface="Arial" panose="020B0604020202020204" pitchFamily="34" charset="0"/>
              <a:buChar char="•"/>
            </a:pPr>
            <a:r>
              <a:rPr lang="en-US" sz="1200" b="1" i="0" baseline="0" dirty="0"/>
              <a:t>We are talking about 239,000 miles or so to the moon and 34 million to 248 million miles to Mars and the most challenging environment ever known to humans.</a:t>
            </a:r>
          </a:p>
          <a:p>
            <a:pPr marL="285750" indent="-285750">
              <a:buFont typeface="Arial" panose="020B0604020202020204" pitchFamily="34" charset="0"/>
              <a:buChar char="•"/>
            </a:pPr>
            <a:endParaRPr lang="en-US" sz="1200" b="1" i="0" baseline="0" dirty="0"/>
          </a:p>
          <a:p>
            <a:pPr marL="285750" indent="-285750">
              <a:buFont typeface="Arial" panose="020B0604020202020204" pitchFamily="34" charset="0"/>
              <a:buChar char="•"/>
            </a:pPr>
            <a:r>
              <a:rPr lang="en-US" sz="1200" b="1" i="0" baseline="0" dirty="0"/>
              <a:t>So </a:t>
            </a:r>
            <a:r>
              <a:rPr lang="en-US" sz="1200" b="1" i="0" baseline="0" dirty="0" smtClean="0"/>
              <a:t>safe reliable, transportation that buys  down overall mission risk is a high priority. This is an architecture for high-challenge, high-stakes exploration.</a:t>
            </a:r>
            <a:endParaRPr lang="en-US" sz="1200" b="1" i="0" baseline="0" dirty="0"/>
          </a:p>
          <a:p>
            <a:pPr marL="285750" indent="-285750">
              <a:buFont typeface="Arial" panose="020B0604020202020204" pitchFamily="34" charset="0"/>
              <a:buChar char="•"/>
            </a:pPr>
            <a:endParaRPr lang="en-US" sz="1200" b="1" i="0" baseline="0" dirty="0"/>
          </a:p>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dirty="0">
                <a:solidFill>
                  <a:schemeClr val="tx1"/>
                </a:solidFill>
                <a:effectLst/>
              </a:rPr>
              <a:t>NASA is developing the key capabilities to support beyond-Earth exploration with the Space Launch System (SLS), the Orion crew spacecraft, and upgraded spaceport facilities at Kennedy Space Center (KSC</a:t>
            </a:r>
            <a:r>
              <a:rPr lang="en-US" sz="1200" b="1" kern="1200" dirty="0" smtClean="0">
                <a:solidFill>
                  <a:schemeClr val="tx1"/>
                </a:solidFill>
                <a:effectLst/>
              </a:rPr>
              <a:t>)</a:t>
            </a:r>
            <a:endParaRPr lang="en-US" sz="1200" b="0" dirty="0">
              <a:solidFill>
                <a:schemeClr val="tx1"/>
              </a:solidFill>
            </a:endParaRPr>
          </a:p>
          <a:p>
            <a:pPr fontAlgn="base"/>
            <a:endParaRPr lang="en-US" sz="1200" b="0" dirty="0">
              <a:solidFill>
                <a:schemeClr val="tx1"/>
              </a:solidFill>
            </a:endParaRPr>
          </a:p>
        </p:txBody>
      </p:sp>
      <p:sp>
        <p:nvSpPr>
          <p:cNvPr id="4" name="Slide Number Placeholder 3"/>
          <p:cNvSpPr>
            <a:spLocks noGrp="1"/>
          </p:cNvSpPr>
          <p:nvPr>
            <p:ph type="sldNum" sz="quarter" idx="10"/>
          </p:nvPr>
        </p:nvSpPr>
        <p:spPr/>
        <p:txBody>
          <a:bodyPr/>
          <a:lstStyle/>
          <a:p>
            <a:fld id="{406953A5-29E5-BC44-8932-1EFF91B36C2F}" type="slidenum">
              <a:rPr lang="en-US" smtClean="0"/>
              <a:pPr/>
              <a:t>3</a:t>
            </a:fld>
            <a:endParaRPr lang="en-US" dirty="0"/>
          </a:p>
        </p:txBody>
      </p:sp>
    </p:spTree>
    <p:extLst>
      <p:ext uri="{BB962C8B-B14F-4D97-AF65-F5344CB8AC3E}">
        <p14:creationId xmlns:p14="http://schemas.microsoft.com/office/powerpoint/2010/main" val="145985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7675" y="698500"/>
            <a:ext cx="3575050" cy="2011363"/>
          </a:xfrm>
        </p:spPr>
      </p:sp>
      <p:sp>
        <p:nvSpPr>
          <p:cNvPr id="3" name="Notes Placeholder 2"/>
          <p:cNvSpPr>
            <a:spLocks noGrp="1"/>
          </p:cNvSpPr>
          <p:nvPr>
            <p:ph type="body" idx="1"/>
          </p:nvPr>
        </p:nvSpPr>
        <p:spPr>
          <a:xfrm>
            <a:off x="701040" y="3216925"/>
            <a:ext cx="5608320" cy="5382248"/>
          </a:xfrm>
        </p:spPr>
        <p:txBody>
          <a:bodyPr/>
          <a:lstStyle/>
          <a:p>
            <a:pPr lvl="0"/>
            <a:r>
              <a:rPr lang="en-US" sz="1200" b="1" kern="1200" dirty="0">
                <a:solidFill>
                  <a:schemeClr val="tx1"/>
                </a:solidFill>
                <a:effectLst/>
                <a:latin typeface="+mn-lt"/>
                <a:ea typeface="+mn-ea"/>
                <a:cs typeface="+mn-cs"/>
              </a:rPr>
              <a:t>Our initial goal is building a crew-tended “Gateway” spaceport in orbit around the Moon. We’re accelerating to 2022 plans to deliver</a:t>
            </a:r>
            <a:r>
              <a:rPr lang="en-US" sz="1200" b="1" kern="1200" baseline="0" dirty="0">
                <a:solidFill>
                  <a:schemeClr val="tx1"/>
                </a:solidFill>
                <a:effectLst/>
                <a:latin typeface="+mn-lt"/>
                <a:ea typeface="+mn-ea"/>
                <a:cs typeface="+mn-cs"/>
              </a:rPr>
              <a:t> the first Gateway element</a:t>
            </a:r>
            <a:r>
              <a:rPr lang="en-US" sz="1200" b="1" kern="1200" dirty="0">
                <a:solidFill>
                  <a:schemeClr val="tx1"/>
                </a:solidFill>
                <a:effectLst/>
                <a:latin typeface="+mn-lt"/>
                <a:ea typeface="+mn-ea"/>
                <a:cs typeface="+mn-cs"/>
              </a:rPr>
              <a:t>.</a:t>
            </a:r>
          </a:p>
          <a:p>
            <a:r>
              <a:rPr lang="en-US" sz="1200" b="1"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A power and propulsion element, as well as habitation, airlock and logistics capabilities, will establish the core functionalities of the Gateway. </a:t>
            </a:r>
          </a:p>
          <a:p>
            <a:r>
              <a:rPr lang="en-US" sz="1200" b="1"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NASA is looking at commercial and SLS co-manifested payload options to launch the individual Gateway components, and assemble them in space.</a:t>
            </a:r>
          </a:p>
          <a:p>
            <a:r>
              <a:rPr lang="en-US" sz="1200" b="1"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The Gateway can operate from a variety of lunar orbits and be moved when the crew is not present</a:t>
            </a:r>
            <a:r>
              <a:rPr lang="en-US" sz="1200" b="1" kern="1200" dirty="0" smtClean="0">
                <a:solidFill>
                  <a:schemeClr val="tx1"/>
                </a:solidFill>
                <a:effectLst/>
                <a:latin typeface="+mn-lt"/>
                <a:ea typeface="+mn-ea"/>
                <a:cs typeface="+mn-cs"/>
              </a:rPr>
              <a:t>.</a:t>
            </a:r>
          </a:p>
          <a:p>
            <a:pPr lvl="0"/>
            <a:endParaRPr lang="en-US" sz="1200" b="1" kern="1200" dirty="0" smtClean="0">
              <a:solidFill>
                <a:schemeClr val="tx1"/>
              </a:solidFill>
              <a:effectLst/>
              <a:latin typeface="+mn-lt"/>
              <a:ea typeface="+mn-ea"/>
              <a:cs typeface="+mn-cs"/>
            </a:endParaRPr>
          </a:p>
          <a:p>
            <a:pPr lvl="0"/>
            <a:r>
              <a:rPr lang="en-US" sz="1200" b="1" kern="1200" dirty="0" smtClean="0">
                <a:solidFill>
                  <a:schemeClr val="tx1"/>
                </a:solidFill>
                <a:effectLst/>
                <a:latin typeface="+mn-lt"/>
                <a:ea typeface="+mn-ea"/>
                <a:cs typeface="+mn-cs"/>
              </a:rPr>
              <a:t>Our first experience “sailing the gravity rivers” of the Earth-Moon system</a:t>
            </a:r>
            <a:r>
              <a:rPr lang="en-US" sz="1200" b="1" kern="1200" baseline="0" dirty="0" smtClean="0">
                <a:solidFill>
                  <a:schemeClr val="tx1"/>
                </a:solidFill>
                <a:effectLst/>
                <a:latin typeface="+mn-lt"/>
                <a:ea typeface="+mn-ea"/>
                <a:cs typeface="+mn-cs"/>
              </a:rPr>
              <a:t> – the low-energy transfer orbits we need to understand for a permanent architecture.</a:t>
            </a:r>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The Gateway can contribute to lunar surface activities and have application to farther destinations in the solar system, including Mars. It serves both a function as training and hardware maturation element as well as operational element needed to send humans beyond low-Earth orbit.</a:t>
            </a:r>
          </a:p>
          <a:p>
            <a:r>
              <a:rPr lang="en-US" sz="1200" b="1"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NASA is discussing components that International Space Station partners could potentially provide to the Gateway. </a:t>
            </a:r>
          </a:p>
          <a:p>
            <a:r>
              <a:rPr lang="en-US" sz="1200" b="1"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NASA and its partners will use the gateway for deep-space operations including missions to and on the Moon with decreasing reliance on Earth. Using lunar orbit, the agency will develop its exploration systems and gain the experience necessary to extend human presence farther into the solar system than ever before.</a:t>
            </a:r>
          </a:p>
        </p:txBody>
      </p:sp>
      <p:sp>
        <p:nvSpPr>
          <p:cNvPr id="4" name="Slide Number Placeholder 3"/>
          <p:cNvSpPr>
            <a:spLocks noGrp="1"/>
          </p:cNvSpPr>
          <p:nvPr>
            <p:ph type="sldNum" sz="quarter" idx="10"/>
          </p:nvPr>
        </p:nvSpPr>
        <p:spPr/>
        <p:txBody>
          <a:bodyPr/>
          <a:lstStyle/>
          <a:p>
            <a:fld id="{406953A5-29E5-BC44-8932-1EFF91B36C2F}" type="slidenum">
              <a:rPr lang="en-US" smtClean="0"/>
              <a:pPr/>
              <a:t>4</a:t>
            </a:fld>
            <a:endParaRPr lang="en-US" dirty="0"/>
          </a:p>
        </p:txBody>
      </p:sp>
    </p:spTree>
    <p:extLst>
      <p:ext uri="{BB962C8B-B14F-4D97-AF65-F5344CB8AC3E}">
        <p14:creationId xmlns:p14="http://schemas.microsoft.com/office/powerpoint/2010/main" val="339779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dirty="0">
                <a:solidFill>
                  <a:schemeClr val="tx1"/>
                </a:solidFill>
                <a:effectLst/>
              </a:rPr>
              <a:t>This </a:t>
            </a:r>
            <a:r>
              <a:rPr lang="en-US" sz="1200" b="1" u="sng" kern="1200" dirty="0">
                <a:solidFill>
                  <a:schemeClr val="tx1"/>
                </a:solidFill>
                <a:effectLst/>
              </a:rPr>
              <a:t>is</a:t>
            </a:r>
            <a:r>
              <a:rPr lang="en-US" sz="1200" b="1" kern="1200" dirty="0">
                <a:solidFill>
                  <a:schemeClr val="tx1"/>
                </a:solidFill>
                <a:effectLst/>
              </a:rPr>
              <a:t> our </a:t>
            </a:r>
            <a:r>
              <a:rPr lang="en-US" sz="1200" b="1" kern="1200" dirty="0" smtClean="0">
                <a:solidFill>
                  <a:schemeClr val="tx1"/>
                </a:solidFill>
                <a:effectLst/>
              </a:rPr>
              <a:t>transportation for Gateway,</a:t>
            </a:r>
            <a:r>
              <a:rPr lang="en-US" sz="1200" b="1" kern="1200" baseline="0" dirty="0" smtClean="0">
                <a:solidFill>
                  <a:schemeClr val="tx1"/>
                </a:solidFill>
                <a:effectLst/>
              </a:rPr>
              <a:t> the lunar surface, for Mars and beyond</a:t>
            </a:r>
            <a:r>
              <a:rPr lang="en-US" sz="1200" b="1" kern="1200" dirty="0" smtClean="0">
                <a:solidFill>
                  <a:schemeClr val="tx1"/>
                </a:solidFill>
                <a:effectLst/>
              </a:rPr>
              <a:t> </a:t>
            </a:r>
            <a:r>
              <a:rPr lang="en-US" sz="1200" b="1" kern="1200" dirty="0">
                <a:solidFill>
                  <a:schemeClr val="tx1"/>
                </a:solidFill>
                <a:effectLst/>
              </a:rPr>
              <a:t>– NASA’s Space Launch System</a:t>
            </a:r>
            <a:r>
              <a:rPr lang="en-US" sz="1200" b="1" kern="1200" dirty="0" smtClean="0">
                <a:solidFill>
                  <a:schemeClr val="tx1"/>
                </a:solidFill>
                <a:effectLst/>
              </a:rPr>
              <a:t>.</a:t>
            </a:r>
          </a:p>
          <a:p>
            <a:pPr marL="4000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1" kern="1200" dirty="0" smtClean="0">
              <a:solidFill>
                <a:schemeClr val="tx1"/>
              </a:solidFill>
              <a:effectLst/>
            </a:endParaRPr>
          </a:p>
          <a:p>
            <a:pPr marL="4000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dirty="0" smtClean="0">
                <a:solidFill>
                  <a:schemeClr val="tx1"/>
                </a:solidFill>
                <a:effectLst/>
              </a:rPr>
              <a:t>NASA’s Space Launch System is a key enabler of our exploration infrastructure, evolving as our missions</a:t>
            </a:r>
            <a:r>
              <a:rPr lang="en-US" sz="1200" b="1" kern="1200" baseline="0" dirty="0" smtClean="0">
                <a:solidFill>
                  <a:schemeClr val="tx1"/>
                </a:solidFill>
                <a:effectLst/>
              </a:rPr>
              <a:t> become more demanding</a:t>
            </a:r>
            <a:r>
              <a:rPr lang="en-US" sz="1200" b="1" kern="1200" dirty="0" smtClean="0">
                <a:solidFill>
                  <a:schemeClr val="tx1"/>
                </a:solidFill>
                <a:effectLst/>
              </a:rPr>
              <a:t>.</a:t>
            </a:r>
          </a:p>
          <a:p>
            <a:pPr marL="4000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1" kern="1200" dirty="0" smtClean="0">
              <a:solidFill>
                <a:schemeClr val="tx1"/>
              </a:solidFill>
              <a:effectLst/>
            </a:endParaRPr>
          </a:p>
          <a:p>
            <a:pPr marL="4000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dirty="0" smtClean="0">
                <a:solidFill>
                  <a:schemeClr val="tx1"/>
                </a:solidFill>
                <a:effectLst/>
              </a:rPr>
              <a:t>Evolving the design allows us to incrementally</a:t>
            </a:r>
            <a:r>
              <a:rPr lang="en-US" sz="1200" b="1" kern="1200" baseline="0" dirty="0" smtClean="0">
                <a:solidFill>
                  <a:schemeClr val="tx1"/>
                </a:solidFill>
                <a:effectLst/>
              </a:rPr>
              <a:t> and affordably increase capability based on common components such as core stage, engines, boosters, avionics, </a:t>
            </a:r>
            <a:r>
              <a:rPr lang="en-US" sz="1200" b="1" kern="1200" baseline="0" dirty="0" err="1" smtClean="0">
                <a:solidFill>
                  <a:schemeClr val="tx1"/>
                </a:solidFill>
                <a:effectLst/>
              </a:rPr>
              <a:t>etc</a:t>
            </a:r>
            <a:endParaRPr lang="en-US" sz="1200" b="1" kern="1200" baseline="0" dirty="0" smtClean="0">
              <a:solidFill>
                <a:schemeClr val="tx1"/>
              </a:solidFill>
              <a:effectLst/>
            </a:endParaRPr>
          </a:p>
          <a:p>
            <a:pPr marL="4000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1" kern="1200" baseline="0" dirty="0" smtClean="0">
              <a:solidFill>
                <a:schemeClr val="tx1"/>
              </a:solidFill>
              <a:effectLst/>
            </a:endParaRPr>
          </a:p>
          <a:p>
            <a:pPr marL="4000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baseline="0" dirty="0" smtClean="0">
                <a:solidFill>
                  <a:schemeClr val="tx1"/>
                </a:solidFill>
                <a:effectLst/>
              </a:rPr>
              <a:t>SLS is not a low Earth orbit rocket. We’re a deep space transportation system. Block 1 will have more than 26 metric tons </a:t>
            </a:r>
            <a:r>
              <a:rPr lang="en-US" sz="1200" b="1" u="sng" kern="1200" baseline="0" dirty="0" smtClean="0">
                <a:solidFill>
                  <a:schemeClr val="tx1"/>
                </a:solidFill>
                <a:effectLst/>
              </a:rPr>
              <a:t>(57,320 </a:t>
            </a:r>
            <a:r>
              <a:rPr lang="en-US" sz="1200" b="1" u="sng" kern="1200" baseline="0" dirty="0" err="1" smtClean="0">
                <a:solidFill>
                  <a:schemeClr val="tx1"/>
                </a:solidFill>
                <a:effectLst/>
              </a:rPr>
              <a:t>lb</a:t>
            </a:r>
            <a:r>
              <a:rPr lang="en-US" sz="1200" b="1" u="sng" kern="1200" baseline="0" dirty="0" smtClean="0">
                <a:solidFill>
                  <a:schemeClr val="tx1"/>
                </a:solidFill>
                <a:effectLst/>
              </a:rPr>
              <a:t>) </a:t>
            </a:r>
            <a:r>
              <a:rPr lang="en-US" sz="1200" b="1" kern="1200" baseline="0" dirty="0" smtClean="0">
                <a:solidFill>
                  <a:schemeClr val="tx1"/>
                </a:solidFill>
                <a:effectLst/>
              </a:rPr>
              <a:t>of payload to TLI. Block 1B will have  34 to 37 metric tons </a:t>
            </a:r>
            <a:r>
              <a:rPr lang="en-US" sz="1200" b="1" u="sng" kern="1200" baseline="0" dirty="0" smtClean="0">
                <a:solidFill>
                  <a:schemeClr val="tx1"/>
                </a:solidFill>
                <a:effectLst/>
              </a:rPr>
              <a:t>(74,957 – 88,185 </a:t>
            </a:r>
            <a:r>
              <a:rPr lang="en-US" sz="1200" b="1" u="sng" kern="1200" baseline="0" dirty="0" err="1" smtClean="0">
                <a:solidFill>
                  <a:schemeClr val="tx1"/>
                </a:solidFill>
                <a:effectLst/>
              </a:rPr>
              <a:t>lb</a:t>
            </a:r>
            <a:r>
              <a:rPr lang="en-US" sz="1200" b="1" u="sng" kern="1200" baseline="0" dirty="0" smtClean="0">
                <a:solidFill>
                  <a:schemeClr val="tx1"/>
                </a:solidFill>
                <a:effectLst/>
              </a:rPr>
              <a:t>), </a:t>
            </a:r>
            <a:r>
              <a:rPr lang="en-US" sz="1200" b="1" kern="1200" baseline="0" dirty="0" smtClean="0">
                <a:solidFill>
                  <a:schemeClr val="tx1"/>
                </a:solidFill>
                <a:effectLst/>
              </a:rPr>
              <a:t>depending on whether its crew or cargo configuration. Block 2 cargo will have more than 45 tons </a:t>
            </a:r>
            <a:r>
              <a:rPr lang="en-US" sz="1200" b="1" u="sng" kern="1200" baseline="0" dirty="0" smtClean="0">
                <a:solidFill>
                  <a:schemeClr val="tx1"/>
                </a:solidFill>
                <a:effectLst/>
              </a:rPr>
              <a:t>(99,208 </a:t>
            </a:r>
            <a:r>
              <a:rPr lang="en-US" sz="1200" b="1" u="sng" kern="1200" baseline="0" dirty="0" err="1" smtClean="0">
                <a:solidFill>
                  <a:schemeClr val="tx1"/>
                </a:solidFill>
                <a:effectLst/>
              </a:rPr>
              <a:t>lb</a:t>
            </a:r>
            <a:r>
              <a:rPr lang="en-US" sz="1200" b="1" u="sng" kern="1200" baseline="0" dirty="0" smtClean="0">
                <a:solidFill>
                  <a:schemeClr val="tx1"/>
                </a:solidFill>
                <a:effectLst/>
              </a:rPr>
              <a:t>). </a:t>
            </a:r>
            <a:r>
              <a:rPr lang="en-US" sz="1200" b="1" kern="1200" baseline="0" dirty="0" smtClean="0">
                <a:solidFill>
                  <a:schemeClr val="tx1"/>
                </a:solidFill>
                <a:effectLst/>
              </a:rPr>
              <a:t>That is by far more capability than any existing rocket. </a:t>
            </a:r>
          </a:p>
          <a:p>
            <a:pPr marL="4000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1" kern="1200" dirty="0">
              <a:solidFill>
                <a:schemeClr val="tx1"/>
              </a:solidFill>
              <a:effectLst/>
            </a:endParaRPr>
          </a:p>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baseline="0" dirty="0" smtClean="0">
                <a:solidFill>
                  <a:schemeClr val="tx1"/>
                </a:solidFill>
                <a:effectLst/>
              </a:rPr>
              <a:t>The benefits of heavy lift are obvious for something as challenging as space exploration. The ability to transport large payloads reduces payload complexity and operational complexity from the ground all the way to space. It increases our chances for mission success.</a:t>
            </a:r>
          </a:p>
          <a:p>
            <a:pPr marL="285750" indent="-285750">
              <a:buFont typeface="Arial" panose="020B0604020202020204" pitchFamily="34" charset="0"/>
              <a:buChar char="•"/>
            </a:pPr>
            <a:endParaRPr lang="en-US" sz="1200" dirty="0"/>
          </a:p>
        </p:txBody>
      </p:sp>
      <p:sp>
        <p:nvSpPr>
          <p:cNvPr id="4" name="Slide Number Placeholder 3"/>
          <p:cNvSpPr>
            <a:spLocks noGrp="1"/>
          </p:cNvSpPr>
          <p:nvPr>
            <p:ph type="sldNum" sz="quarter" idx="10"/>
          </p:nvPr>
        </p:nvSpPr>
        <p:spPr/>
        <p:txBody>
          <a:bodyPr/>
          <a:lstStyle/>
          <a:p>
            <a:fld id="{406953A5-29E5-BC44-8932-1EFF91B36C2F}" type="slidenum">
              <a:rPr lang="en-US" smtClean="0"/>
              <a:pPr/>
              <a:t>5</a:t>
            </a:fld>
            <a:endParaRPr lang="en-US" dirty="0"/>
          </a:p>
        </p:txBody>
      </p:sp>
    </p:spTree>
    <p:extLst>
      <p:ext uri="{BB962C8B-B14F-4D97-AF65-F5344CB8AC3E}">
        <p14:creationId xmlns:p14="http://schemas.microsoft.com/office/powerpoint/2010/main" val="1162600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19275" y="704850"/>
            <a:ext cx="3448050" cy="1939925"/>
          </a:xfrm>
        </p:spPr>
      </p:sp>
      <p:sp>
        <p:nvSpPr>
          <p:cNvPr id="3" name="Notes Placeholder 2"/>
          <p:cNvSpPr>
            <a:spLocks noGrp="1"/>
          </p:cNvSpPr>
          <p:nvPr>
            <p:ph type="body" idx="1"/>
          </p:nvPr>
        </p:nvSpPr>
        <p:spPr>
          <a:xfrm>
            <a:off x="701040" y="2753710"/>
            <a:ext cx="5608320" cy="5845463"/>
          </a:xfrm>
        </p:spPr>
        <p:txBody>
          <a:bodyPr/>
          <a:lstStyle/>
          <a:p>
            <a:pPr marL="4000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dirty="0" smtClean="0">
                <a:solidFill>
                  <a:schemeClr val="tx1"/>
                </a:solidFill>
                <a:effectLst/>
              </a:rPr>
              <a:t>We are building our first vehicle now – the Block 1 SLS. It will provide </a:t>
            </a:r>
            <a:r>
              <a:rPr lang="en-US" sz="1200" b="1" kern="1200" baseline="0" dirty="0" smtClean="0">
                <a:solidFill>
                  <a:schemeClr val="tx1"/>
                </a:solidFill>
                <a:effectLst/>
              </a:rPr>
              <a:t>a great early test of SLS, Orion and ground systems, but it’s just the beginning as you saw on the previous chart.</a:t>
            </a:r>
          </a:p>
          <a:p>
            <a:pPr marL="114300" marR="0" lvl="0" indent="0" algn="l" defTabSz="609365"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b="1" kern="1200" baseline="0" dirty="0" smtClean="0">
              <a:solidFill>
                <a:schemeClr val="tx1"/>
              </a:solidFill>
              <a:effectLst/>
            </a:endParaRPr>
          </a:p>
          <a:p>
            <a:pPr marL="228600" marR="0" lvl="0" indent="-228600" algn="l" defTabSz="455613"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sz="1200" b="1" kern="1200" dirty="0" smtClean="0">
                <a:solidFill>
                  <a:schemeClr val="tx1"/>
                </a:solidFill>
                <a:effectLst/>
                <a:cs typeface="Arial" panose="020B0604020202020204" pitchFamily="34" charset="0"/>
              </a:rPr>
              <a:t>Block </a:t>
            </a:r>
            <a:r>
              <a:rPr lang="en-US" sz="1200" b="1" kern="1200" dirty="0">
                <a:solidFill>
                  <a:schemeClr val="tx1"/>
                </a:solidFill>
                <a:effectLst/>
                <a:cs typeface="Arial" panose="020B0604020202020204" pitchFamily="34" charset="0"/>
              </a:rPr>
              <a:t>1 will be more capable than any current launch vehicle, able to deliver &gt;26</a:t>
            </a:r>
            <a:r>
              <a:rPr lang="en-US" sz="1200" b="1" strike="sngStrike" kern="1200" dirty="0">
                <a:solidFill>
                  <a:schemeClr val="tx1"/>
                </a:solidFill>
                <a:effectLst/>
                <a:cs typeface="Arial" panose="020B0604020202020204" pitchFamily="34" charset="0"/>
              </a:rPr>
              <a:t> </a:t>
            </a:r>
            <a:r>
              <a:rPr lang="en-US" sz="1200" b="1" kern="1200" dirty="0">
                <a:solidFill>
                  <a:schemeClr val="tx1"/>
                </a:solidFill>
                <a:effectLst/>
                <a:cs typeface="Arial" panose="020B0604020202020204" pitchFamily="34" charset="0"/>
              </a:rPr>
              <a:t>metric tons (57,320</a:t>
            </a:r>
            <a:r>
              <a:rPr lang="en-US" sz="1200" b="1" kern="1200" baseline="0" dirty="0">
                <a:solidFill>
                  <a:schemeClr val="tx1"/>
                </a:solidFill>
                <a:effectLst/>
                <a:cs typeface="Arial" panose="020B0604020202020204" pitchFamily="34" charset="0"/>
              </a:rPr>
              <a:t> </a:t>
            </a:r>
            <a:r>
              <a:rPr lang="en-US" sz="1200" b="1" kern="1200" baseline="0" dirty="0" err="1">
                <a:solidFill>
                  <a:schemeClr val="tx1"/>
                </a:solidFill>
                <a:effectLst/>
                <a:cs typeface="Arial" panose="020B0604020202020204" pitchFamily="34" charset="0"/>
              </a:rPr>
              <a:t>lb</a:t>
            </a:r>
            <a:r>
              <a:rPr lang="en-US" sz="1200" b="1" kern="1200" baseline="0" dirty="0">
                <a:solidFill>
                  <a:schemeClr val="tx1"/>
                </a:solidFill>
                <a:effectLst/>
                <a:cs typeface="Arial" panose="020B0604020202020204" pitchFamily="34" charset="0"/>
              </a:rPr>
              <a:t>)</a:t>
            </a:r>
            <a:r>
              <a:rPr lang="en-US" sz="1200" b="1" kern="1200" dirty="0">
                <a:solidFill>
                  <a:schemeClr val="tx1"/>
                </a:solidFill>
                <a:effectLst/>
                <a:cs typeface="Arial" panose="020B0604020202020204" pitchFamily="34" charset="0"/>
              </a:rPr>
              <a:t> to the Moon.</a:t>
            </a:r>
          </a:p>
          <a:p>
            <a:pPr marL="228600" marR="0" lvl="0" indent="-228600" algn="l" defTabSz="455613"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sz="1200" b="1" kern="1200" dirty="0">
              <a:solidFill>
                <a:schemeClr val="tx1"/>
              </a:solidFill>
              <a:effectLst/>
              <a:cs typeface="Arial" panose="020B0604020202020204" pitchFamily="34" charset="0"/>
            </a:endParaRPr>
          </a:p>
          <a:p>
            <a:pPr marL="228600" marR="0" lvl="0" indent="-228600" algn="l" defTabSz="455613"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sz="1200" b="1" dirty="0"/>
              <a:t>Work is well underway on our initial Block 1 configuration, and we are overcoming challenges and making steady progress.</a:t>
            </a:r>
          </a:p>
          <a:p>
            <a:pPr marL="228600" marR="0" lvl="0" indent="-228600" algn="l" defTabSz="455613"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sz="1200" b="1" dirty="0"/>
          </a:p>
          <a:p>
            <a:pPr marL="228600" marR="0" lvl="0" indent="-228600" algn="l" defTabSz="455613"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sz="1200" b="1" dirty="0"/>
              <a:t>Visible</a:t>
            </a:r>
            <a:r>
              <a:rPr lang="en-US" sz="1200" b="1" baseline="0" dirty="0"/>
              <a:t> are the major elements of the EM-1 vehicle – solid rocket boosters, core stage, </a:t>
            </a:r>
            <a:r>
              <a:rPr lang="en-US" sz="1200" b="1" strike="sngStrike" baseline="0" dirty="0"/>
              <a:t>(</a:t>
            </a:r>
            <a:r>
              <a:rPr lang="en-US" sz="1200" b="1" baseline="0" dirty="0"/>
              <a:t>engine section, LH tank, </a:t>
            </a:r>
            <a:r>
              <a:rPr lang="en-US" sz="1200" b="1" baseline="0" dirty="0" err="1"/>
              <a:t>intertank</a:t>
            </a:r>
            <a:r>
              <a:rPr lang="en-US" sz="1200" b="1" baseline="0" dirty="0"/>
              <a:t>, LOX tank, forward skirt) LVSA and ICPS, OSA, and Orion/SM/LAS.</a:t>
            </a:r>
          </a:p>
          <a:p>
            <a:pPr marL="228600" marR="0" lvl="0" indent="-228600" algn="l" defTabSz="455613"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sz="1200" b="1" kern="1200" dirty="0">
              <a:solidFill>
                <a:schemeClr val="tx1"/>
              </a:solidFill>
              <a:effectLst/>
              <a:cs typeface="Arial" panose="020B0604020202020204" pitchFamily="34" charset="0"/>
            </a:endParaRPr>
          </a:p>
          <a:p>
            <a:pPr marL="228600" lvl="0" indent="-228600" defTabSz="455613" fontAlgn="base">
              <a:spcBef>
                <a:spcPct val="30000"/>
              </a:spcBef>
              <a:spcAft>
                <a:spcPct val="0"/>
              </a:spcAft>
              <a:buFont typeface="Arial" panose="020B0604020202020204" pitchFamily="34" charset="0"/>
              <a:buChar char="•"/>
              <a:defRPr/>
            </a:pPr>
            <a:r>
              <a:rPr lang="en-US" sz="1200" b="1" dirty="0"/>
              <a:t>All major hardware for structural testing </a:t>
            </a:r>
            <a:r>
              <a:rPr lang="en-US" sz="1200" b="1" strike="noStrike" dirty="0"/>
              <a:t>and</a:t>
            </a:r>
            <a:r>
              <a:rPr lang="en-US" sz="1200" b="1" dirty="0"/>
              <a:t> for first flight have completed welding or assembly, and all are undergoing installation of insulation, wiring, piping, brackets, avionics, and other internal structures. </a:t>
            </a:r>
            <a:endParaRPr lang="en-US" sz="1200" b="0" kern="1200" baseline="0" dirty="0">
              <a:solidFill>
                <a:schemeClr val="tx1"/>
              </a:solidFill>
              <a:effectLst/>
              <a:ea typeface="MS PGothic" panose="020B0600070205080204" pitchFamily="34" charset="-128"/>
              <a:cs typeface="Arial" panose="020B0604020202020204" pitchFamily="34" charset="0"/>
            </a:endParaRPr>
          </a:p>
          <a:p>
            <a:pPr marL="171450" marR="0" lvl="0" indent="-171450" algn="l" defTabSz="455613" rtl="0" eaLnBrk="1" fontAlgn="base" latinLnBrk="0" hangingPunct="1">
              <a:lnSpc>
                <a:spcPct val="100000"/>
              </a:lnSpc>
              <a:spcAft>
                <a:spcPct val="0"/>
              </a:spcAft>
              <a:buClrTx/>
              <a:buSzTx/>
              <a:buFont typeface="Arial" panose="020B0604020202020204" pitchFamily="34" charset="0"/>
              <a:buChar char="•"/>
              <a:tabLst/>
              <a:defRPr/>
            </a:pPr>
            <a:endParaRPr lang="en-US" sz="1400" b="0" kern="1200" baseline="0" dirty="0">
              <a:solidFill>
                <a:schemeClr val="tx1"/>
              </a:solidFill>
              <a:effectLst/>
              <a:ea typeface="MS PGothic" panose="020B0600070205080204" pitchFamily="34" charset="-128"/>
              <a:cs typeface="Arial" panose="020B0604020202020204" pitchFamily="34" charset="0"/>
            </a:endParaRPr>
          </a:p>
          <a:p>
            <a:pPr marL="228600" marR="0" lvl="0" indent="-228600" algn="l" defTabSz="455613"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sz="1200" b="0" baseline="0" dirty="0"/>
          </a:p>
        </p:txBody>
      </p:sp>
      <p:sp>
        <p:nvSpPr>
          <p:cNvPr id="4" name="Slide Number Placeholder 3"/>
          <p:cNvSpPr>
            <a:spLocks noGrp="1"/>
          </p:cNvSpPr>
          <p:nvPr>
            <p:ph type="sldNum" sz="quarter" idx="10"/>
          </p:nvPr>
        </p:nvSpPr>
        <p:spPr/>
        <p:txBody>
          <a:bodyPr/>
          <a:lstStyle/>
          <a:p>
            <a:fld id="{406953A5-29E5-BC44-8932-1EFF91B36C2F}" type="slidenum">
              <a:rPr lang="en-US" smtClean="0"/>
              <a:pPr/>
              <a:t>6</a:t>
            </a:fld>
            <a:endParaRPr lang="en-US" dirty="0"/>
          </a:p>
        </p:txBody>
      </p:sp>
    </p:spTree>
    <p:extLst>
      <p:ext uri="{BB962C8B-B14F-4D97-AF65-F5344CB8AC3E}">
        <p14:creationId xmlns:p14="http://schemas.microsoft.com/office/powerpoint/2010/main" val="3374607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6563" y="546100"/>
            <a:ext cx="3273425" cy="1841500"/>
          </a:xfrm>
        </p:spPr>
      </p:sp>
      <p:sp>
        <p:nvSpPr>
          <p:cNvPr id="3" name="Notes Placeholder 2"/>
          <p:cNvSpPr>
            <a:spLocks noGrp="1"/>
          </p:cNvSpPr>
          <p:nvPr>
            <p:ph type="body" idx="1"/>
          </p:nvPr>
        </p:nvSpPr>
        <p:spPr>
          <a:xfrm>
            <a:off x="701040" y="2743200"/>
            <a:ext cx="5608320" cy="5855973"/>
          </a:xfrm>
        </p:spPr>
        <p:txBody>
          <a:bodyPr/>
          <a:lstStyle/>
          <a:p>
            <a:pPr defTabSz="951562" eaLnBrk="0" fontAlgn="base" hangingPunct="0">
              <a:spcBef>
                <a:spcPct val="30000"/>
              </a:spcBef>
              <a:spcAft>
                <a:spcPct val="0"/>
              </a:spcAft>
              <a:defRPr/>
            </a:pPr>
            <a:r>
              <a:rPr lang="en-US" sz="1200" b="1" i="1" dirty="0">
                <a:ea typeface="ＭＳ 明朝"/>
                <a:cs typeface="Times New Roman"/>
              </a:rPr>
              <a:t>This animation shows the EM-1 trajectory in a looping video.</a:t>
            </a:r>
          </a:p>
          <a:p>
            <a:pPr marL="228600" indent="-228600" defTabSz="951562" eaLnBrk="0" fontAlgn="base" hangingPunct="0">
              <a:spcBef>
                <a:spcPct val="30000"/>
              </a:spcBef>
              <a:spcAft>
                <a:spcPct val="0"/>
              </a:spcAft>
              <a:buFont typeface="Arial" panose="020B0604020202020204" pitchFamily="34" charset="0"/>
              <a:buChar char="•"/>
              <a:defRPr/>
            </a:pPr>
            <a:r>
              <a:rPr lang="en-US" sz="1200" baseline="0" dirty="0">
                <a:ea typeface="ＭＳ 明朝"/>
                <a:cs typeface="Times New Roman"/>
              </a:rPr>
              <a:t>After one orbit around the Earth, Orion will fly through the Van Allen Radiation Belts, where it will experience high amounts of radiation.  </a:t>
            </a:r>
          </a:p>
          <a:p>
            <a:pPr marL="228600" indent="-228600" defTabSz="951562" eaLnBrk="0" fontAlgn="base" hangingPunct="0">
              <a:spcBef>
                <a:spcPct val="30000"/>
              </a:spcBef>
              <a:spcAft>
                <a:spcPct val="0"/>
              </a:spcAft>
              <a:buFont typeface="Arial" panose="020B0604020202020204" pitchFamily="34" charset="0"/>
              <a:buChar char="•"/>
              <a:defRPr/>
            </a:pPr>
            <a:r>
              <a:rPr lang="en-US" sz="1200" baseline="0" dirty="0">
                <a:ea typeface="ＭＳ 明朝"/>
                <a:cs typeface="Times New Roman"/>
              </a:rPr>
              <a:t>It will take Orion about 4 days to get to the moon.  </a:t>
            </a:r>
          </a:p>
          <a:p>
            <a:pPr marL="228600" indent="-228600" defTabSz="951562" eaLnBrk="0" fontAlgn="base" hangingPunct="0">
              <a:spcBef>
                <a:spcPct val="30000"/>
              </a:spcBef>
              <a:spcAft>
                <a:spcPct val="0"/>
              </a:spcAft>
              <a:buFont typeface="Arial" panose="020B0604020202020204" pitchFamily="34" charset="0"/>
              <a:buChar char="•"/>
              <a:defRPr/>
            </a:pPr>
            <a:r>
              <a:rPr lang="en-US" sz="1200" baseline="0" dirty="0">
                <a:ea typeface="ＭＳ 明朝"/>
                <a:cs typeface="Times New Roman"/>
              </a:rPr>
              <a:t>Tucked into the Orion Stage Adapter – the ring that connects Orion to the SLS – will be 13 secondary payloads/</a:t>
            </a:r>
            <a:r>
              <a:rPr lang="en-US" sz="1200" baseline="0" dirty="0" err="1">
                <a:ea typeface="ＭＳ 明朝"/>
                <a:cs typeface="Times New Roman"/>
              </a:rPr>
              <a:t>CubeSats</a:t>
            </a:r>
            <a:r>
              <a:rPr lang="en-US" sz="1200" baseline="0" dirty="0">
                <a:ea typeface="ＭＳ 明朝"/>
                <a:cs typeface="Times New Roman"/>
              </a:rPr>
              <a:t>. </a:t>
            </a:r>
          </a:p>
          <a:p>
            <a:pPr marL="228600" indent="-228600" defTabSz="951562" eaLnBrk="0" fontAlgn="base" hangingPunct="0">
              <a:spcBef>
                <a:spcPct val="30000"/>
              </a:spcBef>
              <a:spcAft>
                <a:spcPct val="0"/>
              </a:spcAft>
              <a:buFont typeface="Arial" panose="020B0604020202020204" pitchFamily="34" charset="0"/>
              <a:buChar char="•"/>
              <a:defRPr/>
            </a:pPr>
            <a:r>
              <a:rPr lang="en-US" sz="1200" baseline="0" dirty="0">
                <a:ea typeface="ＭＳ 明朝"/>
                <a:cs typeface="Times New Roman"/>
              </a:rPr>
              <a:t>The CubeSats will deploy after the Orion spacecraft separates from SLS and starts its journey into deep space.</a:t>
            </a:r>
          </a:p>
          <a:p>
            <a:pPr marL="228600" indent="-228600" defTabSz="951562" eaLnBrk="0" fontAlgn="base" hangingPunct="0">
              <a:spcBef>
                <a:spcPct val="30000"/>
              </a:spcBef>
              <a:spcAft>
                <a:spcPct val="0"/>
              </a:spcAft>
              <a:buFont typeface="Arial" panose="020B0604020202020204" pitchFamily="34" charset="0"/>
              <a:buChar char="•"/>
              <a:defRPr/>
            </a:pPr>
            <a:r>
              <a:rPr lang="en-US" sz="1200" baseline="0" dirty="0">
                <a:ea typeface="ＭＳ 明朝"/>
                <a:cs typeface="Times New Roman"/>
              </a:rPr>
              <a:t>The Orion spacecraft will fly 40,000 miles beyond the moon, farther than we did during Apollo, and spend about 6 days in the vicinity of the moon before beginning the 4-day return to Earth.</a:t>
            </a:r>
          </a:p>
          <a:p>
            <a:pPr marL="171450" indent="-171450" defTabSz="951562" eaLnBrk="0" fontAlgn="base" hangingPunct="0">
              <a:spcBef>
                <a:spcPct val="30000"/>
              </a:spcBef>
              <a:spcAft>
                <a:spcPct val="0"/>
              </a:spcAft>
              <a:buFont typeface="Arial" panose="020B0604020202020204" pitchFamily="34" charset="0"/>
              <a:buChar char="•"/>
              <a:defRPr/>
            </a:pPr>
            <a:endParaRPr lang="en-US" sz="1200" b="1" dirty="0">
              <a:ea typeface="ＭＳ 明朝"/>
              <a:cs typeface="Times New Roman"/>
            </a:endParaRPr>
          </a:p>
          <a:p>
            <a:pPr defTabSz="951562" eaLnBrk="0" fontAlgn="base" hangingPunct="0">
              <a:spcBef>
                <a:spcPct val="30000"/>
              </a:spcBef>
              <a:spcAft>
                <a:spcPct val="0"/>
              </a:spcAft>
              <a:defRPr/>
            </a:pPr>
            <a:r>
              <a:rPr lang="en-US" sz="1200" b="1" dirty="0">
                <a:ea typeface="ＭＳ 明朝"/>
                <a:cs typeface="Times New Roman"/>
              </a:rPr>
              <a:t>Although uncrewed, EM-1 will provide the first integrated test of SLS and Orion, including:</a:t>
            </a:r>
          </a:p>
          <a:p>
            <a:pPr marL="576098" marR="0" lvl="1" indent="-119063" algn="l" defTabSz="457035" rtl="0" eaLnBrk="1" fontAlgn="auto" latinLnBrk="0" hangingPunct="1">
              <a:lnSpc>
                <a:spcPct val="100000"/>
              </a:lnSpc>
              <a:spcBef>
                <a:spcPts val="600"/>
              </a:spcBef>
              <a:spcAft>
                <a:spcPts val="0"/>
              </a:spcAft>
              <a:buClrTx/>
              <a:buSzTx/>
              <a:buFont typeface="Arial"/>
              <a:buChar char="•"/>
              <a:tabLst/>
              <a:defRPr/>
            </a:pPr>
            <a:r>
              <a:rPr lang="en-US" sz="1200" b="0" dirty="0">
                <a:cs typeface="Miriam" panose="020B0502050101010101" pitchFamily="34" charset="-79"/>
              </a:rPr>
              <a:t>Assembly,</a:t>
            </a:r>
            <a:r>
              <a:rPr lang="en-US" sz="1200" b="0" baseline="0" dirty="0">
                <a:cs typeface="Miriam" panose="020B0502050101010101" pitchFamily="34" charset="-79"/>
              </a:rPr>
              <a:t> integration and test of SLS and Orion </a:t>
            </a:r>
            <a:r>
              <a:rPr lang="en-US" sz="1200" b="0" dirty="0">
                <a:cs typeface="Miriam" panose="020B0502050101010101" pitchFamily="34" charset="-79"/>
              </a:rPr>
              <a:t>at KSC</a:t>
            </a:r>
          </a:p>
          <a:p>
            <a:pPr marL="576098" lvl="1" indent="-119063">
              <a:spcBef>
                <a:spcPts val="600"/>
              </a:spcBef>
              <a:buFont typeface="Arial"/>
              <a:buChar char="•"/>
              <a:defRPr/>
            </a:pPr>
            <a:r>
              <a:rPr lang="en-US" sz="1200" b="0" dirty="0">
                <a:ea typeface="ヒラギノ角ゴ Pro W3" charset="0"/>
                <a:cs typeface="Century Gothic"/>
              </a:rPr>
              <a:t>Tanking and countdown operation at KSC LC39</a:t>
            </a:r>
          </a:p>
          <a:p>
            <a:pPr marL="576098" lvl="1" indent="-119063">
              <a:spcBef>
                <a:spcPts val="600"/>
              </a:spcBef>
              <a:buFont typeface="Arial"/>
              <a:buChar char="•"/>
              <a:defRPr/>
            </a:pPr>
            <a:r>
              <a:rPr lang="en-US" sz="1200" b="0" dirty="0">
                <a:ea typeface="ヒラギノ角ゴ Pro W3" charset="0"/>
                <a:cs typeface="Century Gothic"/>
              </a:rPr>
              <a:t>Test SLS ascent and Orion vehicle performance in lunar distant retrograde orbit (DRO) without crew </a:t>
            </a:r>
          </a:p>
          <a:p>
            <a:pPr marL="576098" lvl="1" indent="-119063">
              <a:spcBef>
                <a:spcPts val="600"/>
              </a:spcBef>
              <a:buFont typeface="Arial"/>
              <a:buChar char="•"/>
              <a:defRPr/>
            </a:pPr>
            <a:r>
              <a:rPr lang="en-US" sz="1200" b="0" dirty="0">
                <a:ea typeface="ヒラギノ角ゴ Pro W3" charset="0"/>
                <a:cs typeface="Century Gothic"/>
              </a:rPr>
              <a:t>Mission operations</a:t>
            </a:r>
          </a:p>
          <a:p>
            <a:pPr marL="576098" lvl="1" indent="-119063">
              <a:spcBef>
                <a:spcPts val="600"/>
              </a:spcBef>
              <a:buFont typeface="Arial"/>
              <a:buChar char="•"/>
              <a:defRPr/>
            </a:pPr>
            <a:r>
              <a:rPr lang="en-US" sz="1200" b="0" dirty="0">
                <a:ea typeface="ヒラギノ角ゴ Pro W3" charset="0"/>
                <a:cs typeface="Century Gothic"/>
              </a:rPr>
              <a:t>Deep space navigation</a:t>
            </a:r>
          </a:p>
          <a:p>
            <a:pPr marL="576098" lvl="1" indent="-119063">
              <a:spcBef>
                <a:spcPts val="600"/>
              </a:spcBef>
              <a:buFont typeface="Arial"/>
              <a:buChar char="•"/>
              <a:defRPr/>
            </a:pPr>
            <a:r>
              <a:rPr lang="en-US" sz="1200" b="0" dirty="0">
                <a:ea typeface="ヒラギノ角ゴ Pro W3" charset="0"/>
                <a:cs typeface="Century Gothic"/>
              </a:rPr>
              <a:t>Flight validation of data systems</a:t>
            </a:r>
          </a:p>
          <a:p>
            <a:pPr marL="576098" lvl="1" indent="-119063">
              <a:spcBef>
                <a:spcPts val="600"/>
              </a:spcBef>
              <a:buFont typeface="Arial"/>
              <a:buChar char="•"/>
              <a:defRPr/>
            </a:pPr>
            <a:r>
              <a:rPr lang="en-US" sz="1200" b="0" dirty="0">
                <a:ea typeface="ヒラギノ角ゴ Pro W3" charset="0"/>
                <a:cs typeface="Century Gothic"/>
              </a:rPr>
              <a:t>Test deep-space maneuvers</a:t>
            </a:r>
          </a:p>
          <a:p>
            <a:pPr marL="576098" lvl="1" indent="-119063">
              <a:spcBef>
                <a:spcPts val="600"/>
              </a:spcBef>
              <a:buFont typeface="Arial"/>
              <a:buChar char="•"/>
              <a:defRPr/>
            </a:pPr>
            <a:r>
              <a:rPr lang="en-US" sz="1200" b="0" dirty="0">
                <a:ea typeface="ヒラギノ角ゴ Pro W3" charset="0"/>
                <a:cs typeface="Century Gothic"/>
              </a:rPr>
              <a:t>Test communications and tracking</a:t>
            </a:r>
          </a:p>
          <a:p>
            <a:pPr marL="576098" lvl="1" indent="-119063">
              <a:spcBef>
                <a:spcPts val="600"/>
              </a:spcBef>
              <a:buFont typeface="Arial"/>
              <a:buChar char="•"/>
              <a:defRPr/>
            </a:pPr>
            <a:r>
              <a:rPr lang="en-US" sz="1200" b="0" dirty="0">
                <a:ea typeface="ヒラギノ角ゴ Pro W3" charset="0"/>
                <a:cs typeface="Century Gothic"/>
              </a:rPr>
              <a:t>Validate re-entry from lunar gravity assist</a:t>
            </a:r>
          </a:p>
          <a:p>
            <a:pPr marL="576098" lvl="1" indent="-119063">
              <a:spcBef>
                <a:spcPts val="600"/>
              </a:spcBef>
              <a:buFont typeface="Arial"/>
              <a:buChar char="•"/>
              <a:defRPr/>
            </a:pPr>
            <a:r>
              <a:rPr lang="en-US" sz="1200" b="0" dirty="0"/>
              <a:t>Secondary payloads on SLS</a:t>
            </a:r>
          </a:p>
          <a:p>
            <a:pPr marL="576098" marR="0" lvl="1" indent="-119063" algn="l" defTabSz="457035" rtl="0" eaLnBrk="1" fontAlgn="auto" latinLnBrk="0" hangingPunct="1">
              <a:lnSpc>
                <a:spcPct val="100000"/>
              </a:lnSpc>
              <a:spcBef>
                <a:spcPts val="600"/>
              </a:spcBef>
              <a:spcAft>
                <a:spcPts val="0"/>
              </a:spcAft>
              <a:buClrTx/>
              <a:buSzTx/>
              <a:buFont typeface="Arial"/>
              <a:buChar char="•"/>
              <a:tabLst/>
              <a:defRPr/>
            </a:pPr>
            <a:r>
              <a:rPr lang="en-US" sz="1200" b="0" dirty="0">
                <a:ea typeface="ヒラギノ角ゴ Pro W3" charset="0"/>
                <a:cs typeface="Century Gothic"/>
              </a:rPr>
              <a:t>Orion heat shield and reentry</a:t>
            </a:r>
          </a:p>
          <a:p>
            <a:pPr marL="576098" marR="0" lvl="1" indent="-119063" algn="l" defTabSz="457035" rtl="0" eaLnBrk="1" fontAlgn="auto" latinLnBrk="0" hangingPunct="1">
              <a:lnSpc>
                <a:spcPct val="100000"/>
              </a:lnSpc>
              <a:spcBef>
                <a:spcPts val="600"/>
              </a:spcBef>
              <a:spcAft>
                <a:spcPts val="0"/>
              </a:spcAft>
              <a:buClrTx/>
              <a:buSzTx/>
              <a:buFont typeface="Arial"/>
              <a:buChar char="•"/>
              <a:tabLst/>
              <a:defRPr/>
            </a:pPr>
            <a:r>
              <a:rPr lang="en-US" sz="1200" b="0" dirty="0">
                <a:ea typeface="ヒラギノ角ゴ Pro W3" charset="0"/>
                <a:cs typeface="Century Gothic"/>
              </a:rPr>
              <a:t>Landing and recovery operations with Orion</a:t>
            </a:r>
          </a:p>
          <a:p>
            <a:pPr marL="228600" indent="-228600" defTabSz="951562" eaLnBrk="0" fontAlgn="base" hangingPunct="0">
              <a:spcBef>
                <a:spcPct val="30000"/>
              </a:spcBef>
              <a:spcAft>
                <a:spcPct val="0"/>
              </a:spcAft>
              <a:buFont typeface="+mj-lt"/>
              <a:buAutoNum type="arabicParenR"/>
              <a:defRPr/>
            </a:pPr>
            <a:endParaRPr lang="en-US" sz="1000" baseline="0" dirty="0">
              <a:latin typeface="+mn-lt"/>
              <a:ea typeface="ＭＳ 明朝"/>
              <a:cs typeface="Times New Roman"/>
            </a:endParaRPr>
          </a:p>
          <a:p>
            <a:pPr defTabSz="951562" eaLnBrk="0" fontAlgn="base" hangingPunct="0">
              <a:spcBef>
                <a:spcPct val="30000"/>
              </a:spcBef>
              <a:spcAft>
                <a:spcPct val="0"/>
              </a:spcAft>
              <a:defRPr/>
            </a:pPr>
            <a:endParaRPr lang="en-US" sz="1000" dirty="0">
              <a:latin typeface="+mn-lt"/>
            </a:endParaRPr>
          </a:p>
        </p:txBody>
      </p:sp>
      <p:sp>
        <p:nvSpPr>
          <p:cNvPr id="4" name="Slide Number Placeholder 3"/>
          <p:cNvSpPr>
            <a:spLocks noGrp="1"/>
          </p:cNvSpPr>
          <p:nvPr>
            <p:ph type="sldNum" sz="quarter" idx="10"/>
          </p:nvPr>
        </p:nvSpPr>
        <p:spPr/>
        <p:txBody>
          <a:bodyPr/>
          <a:lstStyle/>
          <a:p>
            <a:pPr defTabSz="933721">
              <a:defRPr/>
            </a:pPr>
            <a:fld id="{22AFCC78-11F1-4966-B656-C922D7D51DAD}" type="slidenum">
              <a:rPr lang="en-US" sz="1800" kern="0">
                <a:solidFill>
                  <a:prstClr val="black"/>
                </a:solidFill>
              </a:rPr>
              <a:pPr defTabSz="933721">
                <a:defRPr/>
              </a:pPr>
              <a:t>7</a:t>
            </a:fld>
            <a:endParaRPr lang="en-US" sz="1800" kern="0" dirty="0">
              <a:solidFill>
                <a:prstClr val="black"/>
              </a:solidFill>
            </a:endParaRPr>
          </a:p>
        </p:txBody>
      </p:sp>
    </p:spTree>
    <p:extLst>
      <p:ext uri="{BB962C8B-B14F-4D97-AF65-F5344CB8AC3E}">
        <p14:creationId xmlns:p14="http://schemas.microsoft.com/office/powerpoint/2010/main" val="4123949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9488" y="315913"/>
            <a:ext cx="2790825" cy="1570037"/>
          </a:xfrm>
        </p:spPr>
      </p:sp>
      <p:sp>
        <p:nvSpPr>
          <p:cNvPr id="3" name="Notes Placeholder 2"/>
          <p:cNvSpPr>
            <a:spLocks noGrp="1"/>
          </p:cNvSpPr>
          <p:nvPr>
            <p:ph type="body" idx="1"/>
          </p:nvPr>
        </p:nvSpPr>
        <p:spPr>
          <a:xfrm>
            <a:off x="147145" y="1885722"/>
            <a:ext cx="6684579" cy="7258278"/>
          </a:xfrm>
        </p:spPr>
        <p:txBody>
          <a:bodyPr/>
          <a:lstStyle/>
          <a:p>
            <a:endParaRPr lang="en-US" sz="1100" b="1" dirty="0" smtClean="0">
              <a:cs typeface="Arial" panose="020B0604020202020204" pitchFamily="34" charset="0"/>
            </a:endParaRPr>
          </a:p>
          <a:p>
            <a:pPr marL="0" marR="0" lvl="0" indent="0" algn="l" defTabSz="609365" rtl="0" eaLnBrk="1" fontAlgn="auto" latinLnBrk="0" hangingPunct="1">
              <a:lnSpc>
                <a:spcPct val="100000"/>
              </a:lnSpc>
              <a:spcBef>
                <a:spcPts val="0"/>
              </a:spcBef>
              <a:spcAft>
                <a:spcPts val="0"/>
              </a:spcAft>
              <a:buClrTx/>
              <a:buSzTx/>
              <a:buFontTx/>
              <a:buNone/>
              <a:tabLst/>
              <a:defRPr/>
            </a:pPr>
            <a:r>
              <a:rPr lang="en-US" sz="1200" b="1" dirty="0" smtClean="0">
                <a:cs typeface="Arial" panose="020B0604020202020204" pitchFamily="34" charset="0"/>
              </a:rPr>
              <a:t>Top Left</a:t>
            </a:r>
            <a:r>
              <a:rPr lang="en-US" sz="1200" b="1" baseline="0" dirty="0" smtClean="0">
                <a:cs typeface="Arial" panose="020B0604020202020204" pitchFamily="34" charset="0"/>
              </a:rPr>
              <a:t> Image:</a:t>
            </a:r>
            <a:r>
              <a:rPr lang="en-US" sz="1200" b="1" dirty="0" smtClean="0">
                <a:cs typeface="Arial" panose="020B0604020202020204" pitchFamily="34" charset="0"/>
              </a:rPr>
              <a:t> </a:t>
            </a:r>
            <a:r>
              <a:rPr lang="en-US" sz="1200" b="0" dirty="0" smtClean="0">
                <a:cs typeface="Arial" panose="020B0604020202020204" pitchFamily="34" charset="0"/>
              </a:rPr>
              <a:t>The EM-1 LOX tank is shown here after robotic thermal protection system application. It moved</a:t>
            </a:r>
            <a:r>
              <a:rPr lang="en-US" sz="1200" b="0" baseline="0" dirty="0" smtClean="0">
                <a:cs typeface="Arial" panose="020B0604020202020204" pitchFamily="34" charset="0"/>
              </a:rPr>
              <a:t> to another area for sensor installation and preparations to be stacked with the completed </a:t>
            </a:r>
            <a:r>
              <a:rPr lang="en-US" sz="1200" b="0" baseline="0" dirty="0" err="1" smtClean="0">
                <a:cs typeface="Arial" panose="020B0604020202020204" pitchFamily="34" charset="0"/>
              </a:rPr>
              <a:t>intertank</a:t>
            </a:r>
            <a:r>
              <a:rPr lang="en-US" sz="1200" b="0" baseline="0" dirty="0" smtClean="0">
                <a:cs typeface="Arial" panose="020B0604020202020204" pitchFamily="34" charset="0"/>
              </a:rPr>
              <a:t> and forward skirt.</a:t>
            </a:r>
            <a:endParaRPr lang="en-US" sz="1200" b="0" dirty="0" smtClean="0">
              <a:cs typeface="Arial" panose="020B0604020202020204" pitchFamily="34" charset="0"/>
            </a:endParaRPr>
          </a:p>
          <a:p>
            <a:r>
              <a:rPr lang="en-US" sz="1200" b="1" dirty="0" smtClean="0">
                <a:cs typeface="Arial" panose="020B0604020202020204" pitchFamily="34" charset="0"/>
              </a:rPr>
              <a:t>Bottom Left</a:t>
            </a:r>
            <a:r>
              <a:rPr lang="en-US" sz="1200" b="1" baseline="0" dirty="0" smtClean="0">
                <a:cs typeface="Arial" panose="020B0604020202020204" pitchFamily="34" charset="0"/>
              </a:rPr>
              <a:t> Image:</a:t>
            </a:r>
            <a:r>
              <a:rPr lang="en-US" sz="1200" b="1" dirty="0" smtClean="0">
                <a:cs typeface="Arial" panose="020B0604020202020204" pitchFamily="34" charset="0"/>
              </a:rPr>
              <a:t> </a:t>
            </a:r>
            <a:endParaRPr lang="en-US" sz="1200" b="1" dirty="0">
              <a:cs typeface="Arial" panose="020B0604020202020204" pitchFamily="34" charset="0"/>
            </a:endParaRPr>
          </a:p>
          <a:p>
            <a:r>
              <a:rPr lang="en-US" sz="1200" b="0" dirty="0">
                <a:cs typeface="Arial" panose="020B0604020202020204" pitchFamily="34" charset="0"/>
              </a:rPr>
              <a:t>The intertank is the second core stage test article delivered to Marshall Space Flight Center in Huntsville, Alabama, for structural</a:t>
            </a:r>
            <a:r>
              <a:rPr lang="en-US" sz="1200" b="0" baseline="0" dirty="0">
                <a:cs typeface="Arial" panose="020B0604020202020204" pitchFamily="34" charset="0"/>
              </a:rPr>
              <a:t> </a:t>
            </a:r>
            <a:r>
              <a:rPr lang="en-US" sz="1200" b="0" dirty="0">
                <a:cs typeface="Arial" panose="020B0604020202020204" pitchFamily="34" charset="0"/>
              </a:rPr>
              <a:t>testing. </a:t>
            </a:r>
            <a:r>
              <a:rPr lang="en-US" sz="1200" b="0" dirty="0" smtClean="0">
                <a:cs typeface="Arial" panose="020B0604020202020204" pitchFamily="34" charset="0"/>
              </a:rPr>
              <a:t>The </a:t>
            </a:r>
            <a:r>
              <a:rPr lang="en-US" sz="1200" b="0" dirty="0">
                <a:cs typeface="Arial" panose="020B0604020202020204" pitchFamily="34" charset="0"/>
              </a:rPr>
              <a:t>flight version of the intertank will connect the core stage's two colossal fuel tanks, serve as the upper-connection point for the two solid rocket boosters and house the avionics and electronics that will serve as the "brains" of the rocket.  We got</a:t>
            </a:r>
            <a:r>
              <a:rPr lang="en-US" sz="1200" b="0" baseline="0" dirty="0">
                <a:cs typeface="Arial" panose="020B0604020202020204" pitchFamily="34" charset="0"/>
              </a:rPr>
              <a:t> it up here from </a:t>
            </a:r>
            <a:r>
              <a:rPr lang="en-US" sz="1200" b="0" baseline="0" dirty="0" err="1">
                <a:cs typeface="Arial" panose="020B0604020202020204" pitchFamily="34" charset="0"/>
              </a:rPr>
              <a:t>Michould</a:t>
            </a:r>
            <a:r>
              <a:rPr lang="en-US" sz="1200" b="0" baseline="0" dirty="0">
                <a:cs typeface="Arial" panose="020B0604020202020204" pitchFamily="34" charset="0"/>
              </a:rPr>
              <a:t> Assembly Facility earlier this </a:t>
            </a:r>
            <a:r>
              <a:rPr lang="en-US" sz="1200" b="0" baseline="0" dirty="0" smtClean="0">
                <a:cs typeface="Arial" panose="020B0604020202020204" pitchFamily="34" charset="0"/>
              </a:rPr>
              <a:t>year, and we have completed our initial round of tests. We will begin the second round this fall.</a:t>
            </a:r>
          </a:p>
          <a:p>
            <a:r>
              <a:rPr lang="en-US" sz="1200" b="1" dirty="0" smtClean="0">
                <a:cs typeface="Arial" panose="020B0604020202020204" pitchFamily="34" charset="0"/>
              </a:rPr>
              <a:t>Right Image:</a:t>
            </a:r>
            <a:endParaRPr lang="en-US" sz="1200" b="1" dirty="0">
              <a:cs typeface="Arial" panose="020B0604020202020204" pitchFamily="34" charset="0"/>
            </a:endParaRPr>
          </a:p>
          <a:p>
            <a:r>
              <a:rPr lang="en-US" sz="1200" b="0" dirty="0">
                <a:cs typeface="Arial" panose="020B0604020202020204" pitchFamily="34" charset="0"/>
              </a:rPr>
              <a:t>Liquid</a:t>
            </a:r>
            <a:r>
              <a:rPr lang="en-US" sz="1200" b="0" baseline="0" dirty="0">
                <a:cs typeface="Arial" panose="020B0604020202020204" pitchFamily="34" charset="0"/>
              </a:rPr>
              <a:t> Hydrogen tank </a:t>
            </a:r>
            <a:r>
              <a:rPr lang="en-US" sz="1200" b="0" baseline="0" dirty="0" smtClean="0">
                <a:cs typeface="Arial" panose="020B0604020202020204" pitchFamily="34" charset="0"/>
              </a:rPr>
              <a:t>is 130 feet tall and holds 537,000 gallons of hydrogen at minus 423 degrees. Since this photo, it’s been primed and insulated and is undergoing sensor installation. Then it will be ready for the aft join integration with the engine section and then final integration with the forward join section.</a:t>
            </a:r>
          </a:p>
          <a:p>
            <a:endParaRPr lang="en-US" sz="1200" b="0" baseline="0" dirty="0">
              <a:cs typeface="Arial" panose="020B0604020202020204" pitchFamily="34" charset="0"/>
            </a:endParaRPr>
          </a:p>
          <a:p>
            <a:r>
              <a:rPr lang="en-US" sz="1200" b="1" dirty="0" smtClean="0">
                <a:cs typeface="Arial" panose="020B0604020202020204" pitchFamily="34" charset="0"/>
              </a:rPr>
              <a:t>Basics:</a:t>
            </a:r>
          </a:p>
          <a:p>
            <a:pPr marL="229605" marR="0" lvl="0" indent="-229605"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dirty="0" smtClean="0">
                <a:cs typeface="Arial" panose="020B0604020202020204" pitchFamily="34" charset="0"/>
              </a:rPr>
              <a:t>The SLS Core</a:t>
            </a:r>
            <a:r>
              <a:rPr lang="en-US" sz="1200" b="0" baseline="0" dirty="0" smtClean="0">
                <a:cs typeface="Arial" panose="020B0604020202020204" pitchFamily="34" charset="0"/>
              </a:rPr>
              <a:t> Stage will be the tallest rocket stage ever flown. </a:t>
            </a:r>
            <a:r>
              <a:rPr lang="en-US" sz="1200" b="0" baseline="0" dirty="0" smtClean="0"/>
              <a:t>When completed, the Core Stage will be 212 feet tall (64.6 m) and 27.6 ft. (8.4 m) in diameter.</a:t>
            </a:r>
            <a:endParaRPr lang="en-US" sz="1200" b="0" baseline="0" dirty="0" smtClean="0">
              <a:cs typeface="Arial" panose="020B0604020202020204" pitchFamily="34" charset="0"/>
            </a:endParaRPr>
          </a:p>
          <a:p>
            <a:pPr marL="229605" marR="0" lvl="0" indent="-229605"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baseline="0" dirty="0" smtClean="0"/>
              <a:t>It will weigh 2.3 million pounds when fueled</a:t>
            </a:r>
          </a:p>
          <a:p>
            <a:pPr marL="229605" indent="-229605">
              <a:buFont typeface="Arial" panose="020B0604020202020204" pitchFamily="34" charset="0"/>
              <a:buChar char="•"/>
            </a:pPr>
            <a:r>
              <a:rPr lang="en-US" sz="1200" dirty="0" smtClean="0"/>
              <a:t>The liquid hydrogen tank measures more than 130 feet tall, comprises almost two-thirds of the core stage and holds 537,000 gallons of liquid hydrogen cooled to minus 423 degrees Fahrenheit.</a:t>
            </a:r>
            <a:endParaRPr lang="en-US" sz="1200" dirty="0" smtClean="0">
              <a:cs typeface="Arial" panose="020B0604020202020204" pitchFamily="34" charset="0"/>
            </a:endParaRPr>
          </a:p>
          <a:p>
            <a:pPr marL="229605" indent="-229605">
              <a:buFont typeface="Arial" panose="020B0604020202020204" pitchFamily="34" charset="0"/>
              <a:buChar char="•"/>
            </a:pPr>
            <a:r>
              <a:rPr lang="en-US" sz="1200" b="0" baseline="0" dirty="0" smtClean="0">
                <a:cs typeface="Arial" panose="020B0604020202020204" pitchFamily="34" charset="0"/>
              </a:rPr>
              <a:t>The Core Stage is being built by prime contractor Boeing at </a:t>
            </a:r>
            <a:r>
              <a:rPr lang="en-US" sz="1200" b="0" baseline="0" dirty="0" err="1" smtClean="0">
                <a:cs typeface="Arial" panose="020B0604020202020204" pitchFamily="34" charset="0"/>
              </a:rPr>
              <a:t>Michoud</a:t>
            </a:r>
            <a:r>
              <a:rPr lang="en-US" sz="1200" b="0" baseline="0" dirty="0" smtClean="0">
                <a:cs typeface="Arial" panose="020B0604020202020204" pitchFamily="34" charset="0"/>
              </a:rPr>
              <a:t> Assembly Facility outside New Orleans, LA, using state-of-the-art manufacturing tools, including the world’s largest friction-stir welding tool, the Vertical Assembly Center.</a:t>
            </a:r>
          </a:p>
          <a:p>
            <a:pPr marL="171450" lvl="0" indent="-171450">
              <a:buFont typeface="Arial" panose="020B0604020202020204" pitchFamily="34" charset="0"/>
              <a:buChar char="•"/>
            </a:pPr>
            <a:endParaRPr lang="en-US" sz="1200" b="1" dirty="0" smtClean="0"/>
          </a:p>
          <a:p>
            <a:pPr lvl="0"/>
            <a:r>
              <a:rPr lang="en-US" sz="1200" b="1" dirty="0" smtClean="0"/>
              <a:t>Hardware </a:t>
            </a:r>
            <a:r>
              <a:rPr lang="en-US" sz="1200" b="1" dirty="0"/>
              <a:t>Status:</a:t>
            </a:r>
          </a:p>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kern="1200" dirty="0">
                <a:solidFill>
                  <a:schemeClr val="tx1"/>
                </a:solidFill>
                <a:effectLst/>
              </a:rPr>
              <a:t>Structural work is complete on the engine section, LH tank, </a:t>
            </a:r>
            <a:r>
              <a:rPr lang="en-US" sz="1200" b="0" i="0" kern="1200" dirty="0" err="1">
                <a:solidFill>
                  <a:schemeClr val="tx1"/>
                </a:solidFill>
                <a:effectLst/>
              </a:rPr>
              <a:t>intertank</a:t>
            </a:r>
            <a:r>
              <a:rPr lang="en-US" sz="1200" b="0" i="0" kern="1200" dirty="0">
                <a:solidFill>
                  <a:schemeClr val="tx1"/>
                </a:solidFill>
                <a:effectLst/>
              </a:rPr>
              <a:t>, LOX tank and forward skirt for the 212-foot EM-1 core stage, and all are being outfitted with internal hardware and instrumentation for flight.</a:t>
            </a:r>
          </a:p>
          <a:p>
            <a:pPr marL="285750" lvl="0" indent="-285750">
              <a:buFont typeface="Arial" panose="020B0604020202020204" pitchFamily="34" charset="0"/>
              <a:buChar char="•"/>
            </a:pPr>
            <a:r>
              <a:rPr lang="en-US" sz="1200" dirty="0"/>
              <a:t>SITF-Q completed software testing as part of intertank functional tests in 2018, and forward skirt testing was recently completed to</a:t>
            </a:r>
            <a:r>
              <a:rPr lang="en-US" sz="1200" baseline="0" dirty="0"/>
              <a:t> demonstrate the flight computers and other avionics.</a:t>
            </a:r>
          </a:p>
          <a:p>
            <a:pPr marL="285750" lvl="0" indent="-285750">
              <a:buFont typeface="Arial" panose="020B0604020202020204" pitchFamily="34" charset="0"/>
              <a:buChar char="•"/>
            </a:pPr>
            <a:r>
              <a:rPr lang="en-US" sz="1200" dirty="0"/>
              <a:t>Core Stage Pathfinder built in 2017 and barged to Michoud to begin practice operations. Test moves with core stage GSE planned</a:t>
            </a:r>
            <a:r>
              <a:rPr lang="en-US" sz="1200" baseline="0" dirty="0"/>
              <a:t> for this year</a:t>
            </a:r>
            <a:r>
              <a:rPr lang="en-US" sz="1200" dirty="0"/>
              <a:t>.</a:t>
            </a:r>
          </a:p>
          <a:p>
            <a:pPr marL="285750" lvl="0" indent="-285750">
              <a:buFont typeface="Arial" panose="020B0604020202020204" pitchFamily="34" charset="0"/>
              <a:buChar char="•"/>
            </a:pPr>
            <a:r>
              <a:rPr lang="en-US" sz="1200" dirty="0"/>
              <a:t>B-2 test stand at Stennis Space Center continuing to get ready for core stage green run.</a:t>
            </a:r>
          </a:p>
          <a:p>
            <a:pPr marL="285750" lvl="0" indent="-285750">
              <a:buFont typeface="Arial" panose="020B0604020202020204" pitchFamily="34" charset="0"/>
              <a:buChar char="•"/>
            </a:pPr>
            <a:r>
              <a:rPr lang="en-US" sz="1200" dirty="0"/>
              <a:t>Ground support equipment in testing.</a:t>
            </a:r>
          </a:p>
          <a:p>
            <a:endParaRPr lang="en-US" sz="1100" b="0" dirty="0">
              <a:cs typeface="Arial" panose="020B0604020202020204" pitchFamily="34" charset="0"/>
            </a:endParaRPr>
          </a:p>
          <a:p>
            <a:endParaRPr lang="en-US" sz="1100" b="0" dirty="0">
              <a:cs typeface="Arial" panose="020B0604020202020204" pitchFamily="34" charset="0"/>
            </a:endParaRPr>
          </a:p>
          <a:p>
            <a:pPr marL="0" indent="0">
              <a:buFont typeface="Arial" panose="020B0604020202020204" pitchFamily="34" charset="0"/>
              <a:buNone/>
            </a:pPr>
            <a:endParaRPr lang="en-US" sz="1100" b="0" baseline="0" dirty="0"/>
          </a:p>
        </p:txBody>
      </p:sp>
      <p:sp>
        <p:nvSpPr>
          <p:cNvPr id="4" name="Slide Number Placeholder 3"/>
          <p:cNvSpPr>
            <a:spLocks noGrp="1"/>
          </p:cNvSpPr>
          <p:nvPr>
            <p:ph type="sldNum" sz="quarter" idx="10"/>
          </p:nvPr>
        </p:nvSpPr>
        <p:spPr/>
        <p:txBody>
          <a:bodyPr/>
          <a:lstStyle/>
          <a:p>
            <a:fld id="{406953A5-29E5-BC44-8932-1EFF91B36C2F}" type="slidenum">
              <a:rPr lang="en-US" smtClean="0"/>
              <a:pPr/>
              <a:t>8</a:t>
            </a:fld>
            <a:endParaRPr lang="en-US" dirty="0"/>
          </a:p>
        </p:txBody>
      </p:sp>
    </p:spTree>
    <p:extLst>
      <p:ext uri="{BB962C8B-B14F-4D97-AF65-F5344CB8AC3E}">
        <p14:creationId xmlns:p14="http://schemas.microsoft.com/office/powerpoint/2010/main" val="24042067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60538" y="244475"/>
            <a:ext cx="3235325" cy="1820863"/>
          </a:xfrm>
        </p:spPr>
      </p:sp>
      <p:sp>
        <p:nvSpPr>
          <p:cNvPr id="3" name="Notes Placeholder 2"/>
          <p:cNvSpPr>
            <a:spLocks noGrp="1"/>
          </p:cNvSpPr>
          <p:nvPr>
            <p:ph type="body" idx="1"/>
          </p:nvPr>
        </p:nvSpPr>
        <p:spPr>
          <a:xfrm>
            <a:off x="262760" y="2065338"/>
            <a:ext cx="6463862" cy="6764629"/>
          </a:xfrm>
        </p:spPr>
        <p:txBody>
          <a:bodyPr/>
          <a:lstStyle/>
          <a:p>
            <a:r>
              <a:rPr lang="en-US" sz="1200" b="1" dirty="0" smtClean="0">
                <a:cs typeface="Arial" panose="020B0604020202020204" pitchFamily="34" charset="0"/>
              </a:rPr>
              <a:t>Large image:</a:t>
            </a:r>
          </a:p>
          <a:p>
            <a:r>
              <a:rPr lang="en-US" sz="1200" u="none" dirty="0" smtClean="0"/>
              <a:t>Qualification Motor QM-2 </a:t>
            </a:r>
            <a:r>
              <a:rPr lang="en-US" sz="1200" dirty="0" smtClean="0"/>
              <a:t>test in Promontory,</a:t>
            </a:r>
            <a:r>
              <a:rPr lang="en-US" sz="1200" baseline="0" dirty="0" smtClean="0"/>
              <a:t> Utah at Northrop Grumman’s facility in June of 2016.</a:t>
            </a:r>
          </a:p>
          <a:p>
            <a:r>
              <a:rPr lang="en-US" sz="1200" b="1" dirty="0" smtClean="0"/>
              <a:t>Inset image:</a:t>
            </a:r>
          </a:p>
          <a:p>
            <a:r>
              <a:rPr lang="en-US" sz="1200" dirty="0" smtClean="0"/>
              <a:t>Booster production continues at prime contractor Northrop Grumman’s facilities, where technicians are applying photogrammetric markings on completed segments for the five-segment solid rocket booster motors for the first integrated mission of SLS and Orion.</a:t>
            </a:r>
          </a:p>
          <a:p>
            <a:endParaRPr lang="en-US" sz="1200" dirty="0">
              <a:cs typeface="Arial" panose="020B0604020202020204" pitchFamily="34" charset="0"/>
            </a:endParaRPr>
          </a:p>
          <a:p>
            <a:r>
              <a:rPr lang="en-US" sz="1200" b="1" u="none" kern="1200" dirty="0" smtClean="0">
                <a:solidFill>
                  <a:schemeClr val="tx1"/>
                </a:solidFill>
                <a:effectLst/>
              </a:rPr>
              <a:t>Basics:</a:t>
            </a:r>
          </a:p>
          <a:p>
            <a:pPr marL="171450" lvl="0" indent="-171450">
              <a:buFont typeface="Arial" panose="020B0604020202020204" pitchFamily="34" charset="0"/>
              <a:buChar char="•"/>
            </a:pPr>
            <a:r>
              <a:rPr lang="en-US" sz="1200" kern="1200" dirty="0" smtClean="0">
                <a:solidFill>
                  <a:schemeClr val="tx1"/>
                </a:solidFill>
                <a:effectLst/>
              </a:rPr>
              <a:t>- Each 177 feet or 17 stories tall – taller than the Statue of Liberty</a:t>
            </a:r>
          </a:p>
          <a:p>
            <a:pPr marL="171450" lvl="0" indent="-171450">
              <a:buFont typeface="Arial" panose="020B0604020202020204" pitchFamily="34" charset="0"/>
              <a:buChar char="•"/>
            </a:pPr>
            <a:r>
              <a:rPr lang="en-US" sz="1200" kern="1200" dirty="0" smtClean="0">
                <a:solidFill>
                  <a:schemeClr val="tx1"/>
                </a:solidFill>
                <a:effectLst/>
              </a:rPr>
              <a:t>- Each is 12 feet in diameter.</a:t>
            </a:r>
          </a:p>
          <a:p>
            <a:pPr marL="171450" lvl="0" indent="-171450">
              <a:buFont typeface="Arial" panose="020B0604020202020204" pitchFamily="34" charset="0"/>
              <a:buChar char="•"/>
            </a:pPr>
            <a:r>
              <a:rPr lang="en-US" sz="1200" kern="1200" dirty="0" smtClean="0">
                <a:solidFill>
                  <a:schemeClr val="tx1"/>
                </a:solidFill>
                <a:effectLst/>
              </a:rPr>
              <a:t>- Each booster burns through 1,385,000 pounds of propellant in two minutes – that’s an average of 5.5 tons of propellant every second.</a:t>
            </a:r>
          </a:p>
          <a:p>
            <a:pPr marL="171450" lvl="0" indent="-171450">
              <a:buFont typeface="Arial" panose="020B0604020202020204" pitchFamily="34" charset="0"/>
              <a:buChar char="•"/>
            </a:pPr>
            <a:r>
              <a:rPr lang="en-US" sz="1200" kern="1200" dirty="0" smtClean="0">
                <a:solidFill>
                  <a:schemeClr val="tx1"/>
                </a:solidFill>
                <a:effectLst/>
              </a:rPr>
              <a:t>- Each booster’s thrust is greater than 14 four-engine Boeing 747s at full take-off power.</a:t>
            </a:r>
          </a:p>
          <a:p>
            <a:pPr marL="171450" lvl="0" indent="-171450">
              <a:buFont typeface="Arial" panose="020B0604020202020204" pitchFamily="34" charset="0"/>
              <a:buChar char="•"/>
            </a:pPr>
            <a:r>
              <a:rPr lang="en-US" sz="1200" kern="1200" dirty="0" smtClean="0">
                <a:solidFill>
                  <a:schemeClr val="tx1"/>
                </a:solidFill>
                <a:effectLst/>
              </a:rPr>
              <a:t>- During flight, the temperature of the motor chamber gases reach more than 5,000°F – hot enough to boil steel!</a:t>
            </a:r>
          </a:p>
          <a:p>
            <a:r>
              <a:rPr lang="en-US" sz="1200" baseline="0" dirty="0" smtClean="0"/>
              <a:t/>
            </a:r>
            <a:br>
              <a:rPr lang="en-US" sz="1200" baseline="0" dirty="0" smtClean="0"/>
            </a:br>
            <a:r>
              <a:rPr lang="en-US" sz="1200" b="1" dirty="0" smtClean="0">
                <a:cs typeface="Arial" panose="020B0604020202020204" pitchFamily="34" charset="0"/>
              </a:rPr>
              <a:t>Hardware</a:t>
            </a:r>
            <a:r>
              <a:rPr lang="en-US" sz="1200" b="1" baseline="0" dirty="0" smtClean="0">
                <a:cs typeface="Arial" panose="020B0604020202020204" pitchFamily="34" charset="0"/>
              </a:rPr>
              <a:t> </a:t>
            </a:r>
            <a:r>
              <a:rPr lang="en-US" sz="1200" b="1" dirty="0" smtClean="0">
                <a:cs typeface="Arial" panose="020B0604020202020204" pitchFamily="34" charset="0"/>
              </a:rPr>
              <a:t>Status</a:t>
            </a:r>
            <a:r>
              <a:rPr lang="en-US" sz="1200" b="1" dirty="0">
                <a:cs typeface="Arial" panose="020B0604020202020204" pitchFamily="34" charset="0"/>
              </a:rPr>
              <a:t>:</a:t>
            </a:r>
          </a:p>
          <a:p>
            <a:pPr marL="285750" lvl="0" indent="-285750">
              <a:buFont typeface="Arial" panose="020B0604020202020204" pitchFamily="34" charset="0"/>
              <a:buChar char="•"/>
            </a:pPr>
            <a:r>
              <a:rPr lang="en-US" sz="1200" kern="1200" dirty="0">
                <a:solidFill>
                  <a:schemeClr val="tx1"/>
                </a:solidFill>
                <a:effectLst/>
              </a:rPr>
              <a:t>Two full-scale static hot-fire tests have been conducted and are paving the way for qualification.</a:t>
            </a:r>
          </a:p>
          <a:p>
            <a:pPr marL="517525" lvl="1" indent="-285750">
              <a:buFont typeface="Arial" panose="020B0604020202020204" pitchFamily="34" charset="0"/>
              <a:buChar char="•"/>
            </a:pPr>
            <a:r>
              <a:rPr lang="en-US" sz="1200" kern="1200" dirty="0">
                <a:solidFill>
                  <a:schemeClr val="tx1"/>
                </a:solidFill>
                <a:effectLst/>
              </a:rPr>
              <a:t>The first test (March 2015) tested the propellant at a temperature of about 90 degrees.</a:t>
            </a:r>
          </a:p>
          <a:p>
            <a:pPr marL="517525" lvl="1" indent="-285750">
              <a:buFont typeface="Arial" panose="020B0604020202020204" pitchFamily="34" charset="0"/>
              <a:buChar char="•"/>
            </a:pPr>
            <a:r>
              <a:rPr lang="en-US" sz="1200" kern="1200" dirty="0">
                <a:solidFill>
                  <a:schemeClr val="tx1"/>
                </a:solidFill>
                <a:effectLst/>
              </a:rPr>
              <a:t>The second test (June 2016) tested the propellant at about 40 degrees </a:t>
            </a:r>
          </a:p>
          <a:p>
            <a:pPr marL="285750" indent="-285750">
              <a:buFont typeface="Arial" panose="020B0604020202020204" pitchFamily="34" charset="0"/>
              <a:buChar char="•"/>
            </a:pPr>
            <a:r>
              <a:rPr lang="en-US" sz="1200" dirty="0"/>
              <a:t>At Northrop</a:t>
            </a:r>
            <a:r>
              <a:rPr lang="en-US" sz="1200" baseline="0" dirty="0"/>
              <a:t> Grumman </a:t>
            </a:r>
            <a:r>
              <a:rPr lang="en-US" sz="1200" dirty="0"/>
              <a:t>in Utah, all 10 EM-1 motor segments have been cast with propellant and several are completely painted, finished and are awaiting shipment to Kennedy Space Center. </a:t>
            </a:r>
          </a:p>
          <a:p>
            <a:pPr marL="285750" lvl="0" indent="-285750">
              <a:buFont typeface="Arial" panose="020B0604020202020204" pitchFamily="34" charset="0"/>
              <a:buChar char="•"/>
            </a:pPr>
            <a:r>
              <a:rPr lang="en-US" sz="1200" kern="1200" dirty="0">
                <a:solidFill>
                  <a:schemeClr val="tx1"/>
                </a:solidFill>
                <a:effectLst/>
              </a:rPr>
              <a:t>Both nozzles are finished at Northrop Grumman facilities in UT.</a:t>
            </a:r>
          </a:p>
          <a:p>
            <a:pPr marL="285750" lvl="0" indent="-285750">
              <a:buFont typeface="Arial" panose="020B0604020202020204" pitchFamily="34" charset="0"/>
              <a:buChar char="•"/>
            </a:pPr>
            <a:r>
              <a:rPr lang="en-US" sz="1200" kern="1200" dirty="0">
                <a:solidFill>
                  <a:schemeClr val="tx1"/>
                </a:solidFill>
                <a:effectLst/>
              </a:rPr>
              <a:t>At Kennedy, the forward and aft skirts are being refurbished and outfitted for flight. TVC</a:t>
            </a:r>
            <a:r>
              <a:rPr lang="en-US" sz="1200" kern="1200" baseline="0" dirty="0">
                <a:solidFill>
                  <a:schemeClr val="tx1"/>
                </a:solidFill>
                <a:effectLst/>
              </a:rPr>
              <a:t> has been installed in the left-hand aft skirt and teams recently completed a hot fire test on an aft skirt pathfinder in preparation for final assembly and checkout.</a:t>
            </a:r>
          </a:p>
          <a:p>
            <a:pPr marL="285750" lvl="0" indent="-285750">
              <a:buFont typeface="Arial" panose="020B0604020202020204" pitchFamily="34" charset="0"/>
              <a:buChar char="•"/>
            </a:pPr>
            <a:r>
              <a:rPr lang="en-US" sz="1200" kern="1200" dirty="0">
                <a:solidFill>
                  <a:schemeClr val="tx1"/>
                </a:solidFill>
                <a:effectLst/>
              </a:rPr>
              <a:t>Upper and lower TVC</a:t>
            </a:r>
            <a:r>
              <a:rPr lang="en-US" sz="1200" kern="1200" baseline="0" dirty="0">
                <a:solidFill>
                  <a:schemeClr val="tx1"/>
                </a:solidFill>
                <a:effectLst/>
              </a:rPr>
              <a:t> frames have been installed in the right-hand aft skirt. </a:t>
            </a:r>
          </a:p>
          <a:p>
            <a:pPr marL="285750" lvl="0" indent="-285750">
              <a:buFont typeface="Arial" panose="020B0604020202020204" pitchFamily="34" charset="0"/>
              <a:buChar char="•"/>
            </a:pPr>
            <a:r>
              <a:rPr lang="en-US" sz="1200" kern="1200" baseline="0" dirty="0">
                <a:solidFill>
                  <a:schemeClr val="tx1"/>
                </a:solidFill>
                <a:effectLst/>
              </a:rPr>
              <a:t>Booster separation motors are currently being installed on the left-hand aft skirt.</a:t>
            </a:r>
            <a:endParaRPr lang="en-US" sz="1200" kern="1200" dirty="0">
              <a:solidFill>
                <a:schemeClr val="tx1"/>
              </a:solidFill>
              <a:effectLst/>
            </a:endParaRPr>
          </a:p>
          <a:p>
            <a:pPr marL="285750" lvl="0" indent="-285750">
              <a:buFont typeface="Arial" panose="020B0604020202020204" pitchFamily="34" charset="0"/>
              <a:buChar char="•"/>
            </a:pPr>
            <a:r>
              <a:rPr lang="en-US" sz="1200" kern="1200" dirty="0">
                <a:solidFill>
                  <a:schemeClr val="tx1"/>
                </a:solidFill>
                <a:effectLst/>
              </a:rPr>
              <a:t>At Marshall, the avionics recently finished qualification testing and will be tested with vehicle avionics later this year.</a:t>
            </a:r>
          </a:p>
          <a:p>
            <a:pPr marL="285750" lvl="0" indent="-285750">
              <a:buFont typeface="Arial" panose="020B0604020202020204" pitchFamily="34" charset="0"/>
              <a:buChar char="•"/>
            </a:pPr>
            <a:r>
              <a:rPr lang="en-US" sz="1200" kern="1200" dirty="0">
                <a:solidFill>
                  <a:schemeClr val="tx1"/>
                </a:solidFill>
                <a:effectLst/>
              </a:rPr>
              <a:t>Booster segments are now being cast for </a:t>
            </a:r>
            <a:r>
              <a:rPr lang="en-US" sz="1200" kern="1200" dirty="0" smtClean="0">
                <a:solidFill>
                  <a:schemeClr val="tx1"/>
                </a:solidFill>
                <a:effectLst/>
              </a:rPr>
              <a:t>EM-2</a:t>
            </a:r>
            <a:endParaRPr lang="en-US" sz="1200" kern="1200" dirty="0">
              <a:solidFill>
                <a:schemeClr val="tx1"/>
              </a:solidFill>
              <a:effectLst/>
            </a:endParaRPr>
          </a:p>
        </p:txBody>
      </p:sp>
      <p:sp>
        <p:nvSpPr>
          <p:cNvPr id="4" name="Slide Number Placeholder 3"/>
          <p:cNvSpPr>
            <a:spLocks noGrp="1"/>
          </p:cNvSpPr>
          <p:nvPr>
            <p:ph type="sldNum" sz="quarter" idx="10"/>
          </p:nvPr>
        </p:nvSpPr>
        <p:spPr/>
        <p:txBody>
          <a:bodyPr/>
          <a:lstStyle/>
          <a:p>
            <a:fld id="{406953A5-29E5-BC44-8932-1EFF91B36C2F}" type="slidenum">
              <a:rPr lang="en-US" smtClean="0"/>
              <a:pPr/>
              <a:t>9</a:t>
            </a:fld>
            <a:endParaRPr lang="en-US" dirty="0"/>
          </a:p>
        </p:txBody>
      </p:sp>
    </p:spTree>
    <p:extLst>
      <p:ext uri="{BB962C8B-B14F-4D97-AF65-F5344CB8AC3E}">
        <p14:creationId xmlns:p14="http://schemas.microsoft.com/office/powerpoint/2010/main" val="995483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7675" y="352425"/>
            <a:ext cx="3575050" cy="2011363"/>
          </a:xfrm>
        </p:spPr>
      </p:sp>
      <p:sp>
        <p:nvSpPr>
          <p:cNvPr id="3" name="Notes Placeholder 2"/>
          <p:cNvSpPr>
            <a:spLocks noGrp="1"/>
          </p:cNvSpPr>
          <p:nvPr>
            <p:ph type="body" idx="1"/>
          </p:nvPr>
        </p:nvSpPr>
        <p:spPr>
          <a:xfrm>
            <a:off x="430925" y="2469931"/>
            <a:ext cx="6358758" cy="6526924"/>
          </a:xfrm>
        </p:spPr>
        <p:txBody>
          <a:bodyPr/>
          <a:lstStyle/>
          <a:p>
            <a:r>
              <a:rPr lang="en-US" sz="1200" b="1" baseline="0" dirty="0" smtClean="0"/>
              <a:t>Top Inset Image: </a:t>
            </a:r>
            <a:r>
              <a:rPr lang="en-US" sz="1200" b="0" baseline="0" dirty="0" smtClean="0"/>
              <a:t>EM-1 engines in processing</a:t>
            </a:r>
          </a:p>
          <a:p>
            <a:r>
              <a:rPr lang="en-US" sz="1200" b="1" baseline="0" dirty="0" smtClean="0"/>
              <a:t>Bottom inset image: </a:t>
            </a:r>
            <a:r>
              <a:rPr lang="en-US" sz="1200" b="0" baseline="0" dirty="0" smtClean="0"/>
              <a:t>Development test engine with 3-D printed Pogo accumulator</a:t>
            </a:r>
          </a:p>
          <a:p>
            <a:pPr marL="0" marR="0" lvl="0" indent="0" algn="l" defTabSz="609365" rtl="0" eaLnBrk="1" fontAlgn="auto" latinLnBrk="0" hangingPunct="1">
              <a:lnSpc>
                <a:spcPct val="100000"/>
              </a:lnSpc>
              <a:spcBef>
                <a:spcPts val="0"/>
              </a:spcBef>
              <a:spcAft>
                <a:spcPts val="0"/>
              </a:spcAft>
              <a:buClrTx/>
              <a:buSzTx/>
              <a:buFontTx/>
              <a:buNone/>
              <a:tabLst/>
              <a:defRPr/>
            </a:pPr>
            <a:r>
              <a:rPr lang="en-US" sz="1200" b="1" dirty="0" smtClean="0"/>
              <a:t>Right </a:t>
            </a:r>
            <a:r>
              <a:rPr lang="en-US" sz="1200" b="1" baseline="0" dirty="0" smtClean="0"/>
              <a:t>Image: </a:t>
            </a:r>
            <a:r>
              <a:rPr lang="en-US" sz="1200" b="0" dirty="0" smtClean="0"/>
              <a:t>RS-25 testing at SSC</a:t>
            </a:r>
          </a:p>
          <a:p>
            <a:endParaRPr lang="en-US" sz="1200" b="1" baseline="0" dirty="0" smtClean="0"/>
          </a:p>
          <a:p>
            <a:r>
              <a:rPr lang="en-US" sz="1200" b="1" baseline="0" dirty="0" smtClean="0"/>
              <a:t>Basics</a:t>
            </a:r>
            <a:r>
              <a:rPr lang="en-US" sz="1200" b="1" baseline="0" dirty="0"/>
              <a:t>: </a:t>
            </a:r>
            <a:endParaRPr lang="en-US" sz="1200" b="1" baseline="0" dirty="0" smtClean="0"/>
          </a:p>
          <a:p>
            <a:pPr marL="285750" indent="-285750">
              <a:buFont typeface="Arial" panose="020B0604020202020204" pitchFamily="34" charset="0"/>
              <a:buChar char="•"/>
            </a:pPr>
            <a:r>
              <a:rPr lang="en-US" sz="1200" b="0" baseline="0" dirty="0" smtClean="0"/>
              <a:t>4 </a:t>
            </a:r>
            <a:r>
              <a:rPr lang="en-US" sz="1200" b="0" baseline="0" dirty="0"/>
              <a:t>RS-25 engines vs 3 for shuttle, 109% thrust vs 104.5%, new controller and software and nozzle insulation, more than 500,000 </a:t>
            </a:r>
            <a:r>
              <a:rPr lang="en-US" sz="1200" b="0" baseline="0" dirty="0" err="1"/>
              <a:t>lb</a:t>
            </a:r>
            <a:r>
              <a:rPr lang="en-US" sz="1200" b="0" baseline="0" dirty="0"/>
              <a:t> thrust each, more than 1 million seconds total ground and flight time.</a:t>
            </a:r>
          </a:p>
          <a:p>
            <a:pPr marL="171450" indent="-171450">
              <a:buFont typeface="Arial" panose="020B0604020202020204" pitchFamily="34" charset="0"/>
              <a:buChar char="•"/>
            </a:pPr>
            <a:r>
              <a:rPr lang="en-US" sz="1200" b="0" baseline="0" dirty="0" smtClean="0"/>
              <a:t>Program </a:t>
            </a:r>
            <a:r>
              <a:rPr lang="en-US" sz="1200" b="0" baseline="0" dirty="0"/>
              <a:t>starts with 14 flown engines and 2 new serial number engines built from spares.</a:t>
            </a:r>
          </a:p>
          <a:p>
            <a:pPr marL="171450" indent="-171450">
              <a:buFont typeface="Arial" panose="020B0604020202020204" pitchFamily="34" charset="0"/>
              <a:buChar char="•"/>
            </a:pPr>
            <a:endParaRPr lang="en-US" sz="1200" b="0" baseline="0" dirty="0"/>
          </a:p>
          <a:p>
            <a:pPr marL="0" indent="0">
              <a:buFont typeface="Arial" panose="020B0604020202020204" pitchFamily="34" charset="0"/>
              <a:buNone/>
            </a:pPr>
            <a:r>
              <a:rPr lang="en-US" sz="1200" b="1" baseline="0" dirty="0" smtClean="0"/>
              <a:t>Hardware Status:</a:t>
            </a:r>
            <a:endParaRPr lang="en-US" sz="1200" b="1" baseline="0" dirty="0"/>
          </a:p>
          <a:p>
            <a:pPr marL="171450" marR="0" lvl="0" indent="-1714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baseline="0" dirty="0"/>
              <a:t>P</a:t>
            </a:r>
            <a:r>
              <a:rPr lang="en-US" sz="1200" b="0" dirty="0"/>
              <a:t>rogram has been hot-fire testing the RS-25 engines since 2015 to ensure the engines can perform under the different SLS pre-launch conditions, higher heating environment, and flight thrust profiles, and also to qualify the new EM-1 controllers.  More than 20 </a:t>
            </a:r>
            <a:r>
              <a:rPr lang="en-US" sz="1200" b="0" baseline="0" dirty="0"/>
              <a:t>tests, more than 10,000 seconds </a:t>
            </a:r>
            <a:r>
              <a:rPr lang="en-US" sz="1200" b="0" baseline="0" dirty="0" err="1"/>
              <a:t>hotfire</a:t>
            </a:r>
            <a:r>
              <a:rPr lang="en-US" sz="1200" b="0" baseline="0" dirty="0"/>
              <a:t> time.</a:t>
            </a:r>
          </a:p>
          <a:p>
            <a:pPr marL="171450" indent="-171450">
              <a:buFont typeface="Arial" panose="020B0604020202020204" pitchFamily="34" charset="0"/>
              <a:buChar char="•"/>
            </a:pPr>
            <a:r>
              <a:rPr lang="en-US" sz="1200" b="0" baseline="0" dirty="0"/>
              <a:t>All 4 EM-1 engines processing complete. All 4 EM-1 controllers and all 4 EM-2 controllers green run tested. </a:t>
            </a:r>
          </a:p>
          <a:p>
            <a:pPr marL="171450" indent="-171450">
              <a:buFont typeface="Arial" panose="020B0604020202020204" pitchFamily="34" charset="0"/>
              <a:buChar char="•"/>
            </a:pPr>
            <a:r>
              <a:rPr lang="en-US" sz="1200" b="0" dirty="0">
                <a:cs typeface="Arial" panose="020B0604020202020204" pitchFamily="34" charset="0"/>
              </a:rPr>
              <a:t>Most recent test (2/21/18) took the RS-25 to 113% thrust,</a:t>
            </a:r>
            <a:r>
              <a:rPr lang="en-US" sz="1200" b="0" baseline="0" dirty="0">
                <a:cs typeface="Arial" panose="020B0604020202020204" pitchFamily="34" charset="0"/>
              </a:rPr>
              <a:t> the highest ever, and it continued to function nominally (with no issues).</a:t>
            </a:r>
            <a:endParaRPr lang="en-US" sz="1200" b="0" dirty="0"/>
          </a:p>
          <a:p>
            <a:pPr marL="171432" indent="-171432">
              <a:buFont typeface="Arial" panose="020B0604020202020204" pitchFamily="34" charset="0"/>
              <a:buChar char="•"/>
            </a:pPr>
            <a:r>
              <a:rPr lang="en-US" sz="1200" b="0" dirty="0"/>
              <a:t>Concurrent work is under way on developing a new more affordable, expendable variant of the RS-25 that costs at least 30 percent less and operates at 111% (521,000</a:t>
            </a:r>
            <a:r>
              <a:rPr lang="en-US" sz="1200" b="0" baseline="0" dirty="0"/>
              <a:t> </a:t>
            </a:r>
            <a:r>
              <a:rPr lang="en-US" sz="1200" b="0" baseline="0" dirty="0" err="1"/>
              <a:t>lb</a:t>
            </a:r>
            <a:r>
              <a:rPr lang="en-US" sz="1200" b="0" baseline="0" dirty="0"/>
              <a:t>) thrust. </a:t>
            </a:r>
            <a:r>
              <a:rPr lang="en-US" sz="1200" b="0" dirty="0"/>
              <a:t>It incorporates new materials and new manufacturing processes, as well as new technology like 3D printing. First test was early 2018 of a 3D printed pogo accumulator on a ground</a:t>
            </a:r>
            <a:r>
              <a:rPr lang="en-US" sz="1200" b="0" baseline="0" dirty="0"/>
              <a:t> test engine.\</a:t>
            </a:r>
          </a:p>
          <a:p>
            <a:pPr marL="171432" indent="-171432">
              <a:buFont typeface="Arial" panose="020B0604020202020204" pitchFamily="34" charset="0"/>
              <a:buChar char="•"/>
            </a:pPr>
            <a:r>
              <a:rPr lang="en-US" sz="1200" b="0" baseline="0" dirty="0"/>
              <a:t>New test series to begin in August that will include the pogo accumulator plus </a:t>
            </a:r>
            <a:r>
              <a:rPr lang="en-US" sz="1200" b="0" u="none" baseline="0" dirty="0"/>
              <a:t>a new HIP (Hot Isostatic Pressure) – Bonded main combustion chamber that reduces production time and cost.</a:t>
            </a:r>
            <a:endParaRPr lang="en-US" sz="1200" b="0" u="none" dirty="0"/>
          </a:p>
          <a:p>
            <a:pPr marL="171432" indent="-171432">
              <a:buFont typeface="Arial" panose="020B0604020202020204" pitchFamily="34" charset="0"/>
              <a:buChar char="•"/>
            </a:pPr>
            <a:endParaRPr lang="en-US" sz="1200" b="0" dirty="0"/>
          </a:p>
        </p:txBody>
      </p:sp>
      <p:sp>
        <p:nvSpPr>
          <p:cNvPr id="4" name="Slide Number Placeholder 3"/>
          <p:cNvSpPr>
            <a:spLocks noGrp="1"/>
          </p:cNvSpPr>
          <p:nvPr>
            <p:ph type="sldNum" sz="quarter" idx="10"/>
          </p:nvPr>
        </p:nvSpPr>
        <p:spPr/>
        <p:txBody>
          <a:bodyPr/>
          <a:lstStyle/>
          <a:p>
            <a:fld id="{406953A5-29E5-BC44-8932-1EFF91B36C2F}" type="slidenum">
              <a:rPr lang="en-US" smtClean="0"/>
              <a:pPr/>
              <a:t>10</a:t>
            </a:fld>
            <a:endParaRPr lang="en-US" dirty="0"/>
          </a:p>
        </p:txBody>
      </p:sp>
    </p:spTree>
    <p:extLst>
      <p:ext uri="{BB962C8B-B14F-4D97-AF65-F5344CB8AC3E}">
        <p14:creationId xmlns:p14="http://schemas.microsoft.com/office/powerpoint/2010/main" val="3361584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79600" y="300038"/>
            <a:ext cx="3251200" cy="1828800"/>
          </a:xfrm>
        </p:spPr>
      </p:sp>
      <p:sp>
        <p:nvSpPr>
          <p:cNvPr id="3" name="Notes Placeholder 2"/>
          <p:cNvSpPr>
            <a:spLocks noGrp="1"/>
          </p:cNvSpPr>
          <p:nvPr>
            <p:ph type="body" idx="1"/>
          </p:nvPr>
        </p:nvSpPr>
        <p:spPr>
          <a:xfrm>
            <a:off x="399393" y="2312407"/>
            <a:ext cx="6432331" cy="7105501"/>
          </a:xfrm>
        </p:spPr>
        <p:txBody>
          <a:bodyPr/>
          <a:lstStyle/>
          <a:p>
            <a:pPr marL="0" indent="0">
              <a:buFont typeface="Arial" panose="020B0604020202020204" pitchFamily="34" charset="0"/>
              <a:buNone/>
            </a:pPr>
            <a:r>
              <a:rPr lang="en-US" sz="1200" b="1" baseline="0" dirty="0" smtClean="0"/>
              <a:t>Left</a:t>
            </a:r>
            <a:r>
              <a:rPr lang="en-US" sz="1200" b="1" baseline="0" dirty="0"/>
              <a:t> </a:t>
            </a:r>
            <a:r>
              <a:rPr lang="en-US" sz="1200" b="1" baseline="0" dirty="0" smtClean="0"/>
              <a:t>Image:</a:t>
            </a:r>
            <a:endParaRPr lang="en-US" sz="1200" b="0" baseline="0" dirty="0"/>
          </a:p>
          <a:p>
            <a:pPr marL="0" indent="0">
              <a:buFont typeface="Arial" panose="020B0604020202020204" pitchFamily="34" charset="0"/>
              <a:buNone/>
            </a:pPr>
            <a:r>
              <a:rPr lang="en-US" sz="1200" b="0" baseline="0" dirty="0"/>
              <a:t>Launch Vehicle Stage Adapter after application of foam insulation (thermal protection system) being transported to its final stop at Marshall where it will be outfitted for flight.</a:t>
            </a:r>
          </a:p>
          <a:p>
            <a:pPr marL="0" indent="0">
              <a:buFont typeface="Arial" panose="020B0604020202020204" pitchFamily="34" charset="0"/>
              <a:buNone/>
            </a:pPr>
            <a:r>
              <a:rPr lang="en-US" sz="1200" b="1" baseline="0" dirty="0" smtClean="0"/>
              <a:t>Top Right Image:</a:t>
            </a:r>
            <a:endParaRPr lang="en-US" sz="1200" b="1" baseline="0" dirty="0"/>
          </a:p>
          <a:p>
            <a:pPr marL="0" indent="0">
              <a:buFont typeface="Arial" panose="020B0604020202020204" pitchFamily="34" charset="0"/>
              <a:buNone/>
            </a:pPr>
            <a:r>
              <a:rPr lang="en-US" sz="1200" b="0" baseline="0" dirty="0"/>
              <a:t>Interim Cryogenic Propulsion </a:t>
            </a:r>
            <a:r>
              <a:rPr lang="en-US" sz="1200" b="0" baseline="0" dirty="0" smtClean="0"/>
              <a:t>System at Kennedy Space Center for EM-1 integration</a:t>
            </a:r>
          </a:p>
          <a:p>
            <a:pPr marL="0" indent="0">
              <a:buFont typeface="Arial" panose="020B0604020202020204" pitchFamily="34" charset="0"/>
              <a:buNone/>
            </a:pPr>
            <a:r>
              <a:rPr lang="en-US" sz="1200" b="1" baseline="0" dirty="0" smtClean="0"/>
              <a:t>Bottom Right Image:</a:t>
            </a:r>
          </a:p>
          <a:p>
            <a:pPr marL="0" indent="0">
              <a:buFont typeface="Arial" panose="020B0604020202020204" pitchFamily="34" charset="0"/>
              <a:buNone/>
            </a:pPr>
            <a:r>
              <a:rPr lang="en-US" sz="1200" b="0" baseline="0" dirty="0" smtClean="0"/>
              <a:t>Orion </a:t>
            </a:r>
            <a:r>
              <a:rPr lang="en-US" sz="1200" b="0" baseline="0" dirty="0"/>
              <a:t>Stage Adapter </a:t>
            </a:r>
            <a:r>
              <a:rPr lang="en-US" sz="1200" b="0" baseline="0" dirty="0" smtClean="0"/>
              <a:t>at MSFC ready for shipment to KSC for EM-1 integration.</a:t>
            </a:r>
            <a:endParaRPr lang="en-US" sz="1200" baseline="0" dirty="0"/>
          </a:p>
          <a:p>
            <a:pPr lvl="0"/>
            <a:endParaRPr lang="en-US" sz="1200" b="1" kern="1200" dirty="0" smtClean="0">
              <a:solidFill>
                <a:schemeClr val="tx1"/>
              </a:solidFill>
              <a:effectLst/>
            </a:endParaRPr>
          </a:p>
          <a:p>
            <a:pPr lvl="0"/>
            <a:r>
              <a:rPr lang="en-US" sz="1200" b="1" kern="1200" dirty="0" smtClean="0">
                <a:solidFill>
                  <a:schemeClr val="tx1"/>
                </a:solidFill>
                <a:effectLst/>
              </a:rPr>
              <a:t>Basics:</a:t>
            </a:r>
          </a:p>
          <a:p>
            <a:r>
              <a:rPr lang="en-US" sz="1200" u="sng" kern="1200" dirty="0" smtClean="0">
                <a:solidFill>
                  <a:schemeClr val="tx1"/>
                </a:solidFill>
                <a:effectLst/>
              </a:rPr>
              <a:t>ICPS: </a:t>
            </a:r>
            <a:endParaRPr lang="en-US" sz="1200" kern="1200" dirty="0" smtClean="0">
              <a:solidFill>
                <a:schemeClr val="tx1"/>
              </a:solidFill>
              <a:effectLst/>
            </a:endParaRPr>
          </a:p>
          <a:p>
            <a:pPr lvl="0"/>
            <a:r>
              <a:rPr lang="en-US" sz="1200" kern="1200" dirty="0" smtClean="0">
                <a:solidFill>
                  <a:schemeClr val="tx1"/>
                </a:solidFill>
                <a:effectLst/>
              </a:rPr>
              <a:t>Built by Boeing/ULA</a:t>
            </a:r>
          </a:p>
          <a:p>
            <a:pPr lvl="0"/>
            <a:r>
              <a:rPr lang="en-US" sz="1200" kern="1200" dirty="0" smtClean="0">
                <a:solidFill>
                  <a:schemeClr val="tx1"/>
                </a:solidFill>
                <a:effectLst/>
              </a:rPr>
              <a:t>Modified Delta Cryogenic Second Stage by lengthening LH2 tank, adding hydrazine bottles for attitude control and minor avionics changes</a:t>
            </a:r>
          </a:p>
          <a:p>
            <a:pPr lvl="0"/>
            <a:r>
              <a:rPr lang="en-US" sz="1200" kern="1200" dirty="0" smtClean="0">
                <a:solidFill>
                  <a:schemeClr val="tx1"/>
                </a:solidFill>
                <a:effectLst/>
              </a:rPr>
              <a:t>42’ tall x 16’ wide</a:t>
            </a:r>
          </a:p>
          <a:p>
            <a:pPr lvl="0"/>
            <a:r>
              <a:rPr lang="en-US" sz="1200" kern="1200" dirty="0" smtClean="0">
                <a:solidFill>
                  <a:schemeClr val="tx1"/>
                </a:solidFill>
                <a:effectLst/>
              </a:rPr>
              <a:t>Powered by one AR RL-10B-2 engine</a:t>
            </a:r>
          </a:p>
          <a:p>
            <a:pPr lvl="0"/>
            <a:r>
              <a:rPr lang="en-US" sz="1200" kern="1200" dirty="0" smtClean="0">
                <a:solidFill>
                  <a:schemeClr val="tx1"/>
                </a:solidFill>
                <a:effectLst/>
              </a:rPr>
              <a:t>24,750 </a:t>
            </a:r>
            <a:r>
              <a:rPr lang="en-US" sz="1200" kern="1200" dirty="0" err="1" smtClean="0">
                <a:solidFill>
                  <a:schemeClr val="tx1"/>
                </a:solidFill>
                <a:effectLst/>
              </a:rPr>
              <a:t>lbs</a:t>
            </a:r>
            <a:r>
              <a:rPr lang="en-US" sz="1200" kern="1200" dirty="0" smtClean="0">
                <a:solidFill>
                  <a:schemeClr val="tx1"/>
                </a:solidFill>
                <a:effectLst/>
              </a:rPr>
              <a:t> thrust</a:t>
            </a:r>
          </a:p>
          <a:p>
            <a:pPr lvl="0"/>
            <a:r>
              <a:rPr lang="en-US" sz="1200" kern="1200" dirty="0" smtClean="0">
                <a:solidFill>
                  <a:schemeClr val="tx1"/>
                </a:solidFill>
                <a:effectLst/>
              </a:rPr>
              <a:t>Operates about 700 seconds</a:t>
            </a:r>
          </a:p>
          <a:p>
            <a:pPr lvl="0"/>
            <a:r>
              <a:rPr lang="en-US" sz="1200" kern="1200" dirty="0" smtClean="0">
                <a:solidFill>
                  <a:schemeClr val="tx1"/>
                </a:solidFill>
                <a:effectLst/>
              </a:rPr>
              <a:t>Provides TLI burn for Orion</a:t>
            </a:r>
          </a:p>
          <a:p>
            <a:r>
              <a:rPr lang="en-US" sz="1200" u="sng" kern="1200" dirty="0" smtClean="0">
                <a:solidFill>
                  <a:schemeClr val="tx1"/>
                </a:solidFill>
                <a:effectLst/>
              </a:rPr>
              <a:t>LVSA:</a:t>
            </a:r>
            <a:endParaRPr lang="en-US" sz="1200" kern="1200" dirty="0" smtClean="0">
              <a:solidFill>
                <a:schemeClr val="tx1"/>
              </a:solidFill>
              <a:effectLst/>
            </a:endParaRPr>
          </a:p>
          <a:p>
            <a:pPr lvl="0"/>
            <a:r>
              <a:rPr lang="en-US" sz="1200" kern="1200" dirty="0" smtClean="0">
                <a:solidFill>
                  <a:schemeClr val="tx1"/>
                </a:solidFill>
                <a:effectLst/>
              </a:rPr>
              <a:t>Connects core and upper stages</a:t>
            </a:r>
          </a:p>
          <a:p>
            <a:pPr lvl="0"/>
            <a:r>
              <a:rPr lang="en-US" sz="1200" kern="1200" dirty="0" smtClean="0">
                <a:solidFill>
                  <a:schemeClr val="tx1"/>
                </a:solidFill>
                <a:effectLst/>
              </a:rPr>
              <a:t>27.5’ long and 27.5’ wide at base, tapers to 5 m at top </a:t>
            </a:r>
          </a:p>
          <a:p>
            <a:pPr lvl="0"/>
            <a:r>
              <a:rPr lang="en-US" sz="1200" kern="1200" dirty="0" smtClean="0">
                <a:solidFill>
                  <a:schemeClr val="tx1"/>
                </a:solidFill>
                <a:effectLst/>
              </a:rPr>
              <a:t>Friction-stir welded lightweight aluminum alloy</a:t>
            </a:r>
          </a:p>
          <a:p>
            <a:r>
              <a:rPr lang="en-US" sz="1200" u="sng" kern="1200" dirty="0" smtClean="0">
                <a:solidFill>
                  <a:schemeClr val="tx1"/>
                </a:solidFill>
                <a:effectLst/>
              </a:rPr>
              <a:t>OSA:</a:t>
            </a:r>
            <a:endParaRPr lang="en-US" sz="1200" kern="1200" dirty="0" smtClean="0">
              <a:solidFill>
                <a:schemeClr val="tx1"/>
              </a:solidFill>
              <a:effectLst/>
            </a:endParaRPr>
          </a:p>
          <a:p>
            <a:pPr lvl="0"/>
            <a:r>
              <a:rPr lang="en-US" sz="1200" kern="1200" dirty="0" smtClean="0">
                <a:solidFill>
                  <a:schemeClr val="tx1"/>
                </a:solidFill>
                <a:effectLst/>
              </a:rPr>
              <a:t>Connects ICPS and Orion</a:t>
            </a:r>
          </a:p>
          <a:p>
            <a:pPr lvl="0"/>
            <a:r>
              <a:rPr lang="en-US" sz="1200" kern="1200" dirty="0" smtClean="0">
                <a:solidFill>
                  <a:schemeClr val="tx1"/>
                </a:solidFill>
                <a:effectLst/>
              </a:rPr>
              <a:t>5’ high, ~18’  diameter</a:t>
            </a:r>
          </a:p>
          <a:p>
            <a:pPr lvl="0"/>
            <a:r>
              <a:rPr lang="en-US" sz="1200" kern="1200" dirty="0" smtClean="0">
                <a:solidFill>
                  <a:schemeClr val="tx1"/>
                </a:solidFill>
                <a:effectLst/>
              </a:rPr>
              <a:t>Holds 13 </a:t>
            </a:r>
            <a:r>
              <a:rPr lang="en-US" sz="1200" kern="1200" dirty="0" err="1" smtClean="0">
                <a:solidFill>
                  <a:schemeClr val="tx1"/>
                </a:solidFill>
                <a:effectLst/>
              </a:rPr>
              <a:t>cubesats</a:t>
            </a:r>
            <a:r>
              <a:rPr lang="en-US" sz="1200" kern="1200" dirty="0" smtClean="0">
                <a:solidFill>
                  <a:schemeClr val="tx1"/>
                </a:solidFill>
                <a:effectLst/>
              </a:rPr>
              <a:t> for EM-1</a:t>
            </a:r>
          </a:p>
          <a:p>
            <a:pPr lvl="0"/>
            <a:endParaRPr lang="en-US" sz="1200" b="1" kern="1200" dirty="0" smtClean="0">
              <a:solidFill>
                <a:schemeClr val="tx1"/>
              </a:solidFill>
              <a:effectLst/>
            </a:endParaRPr>
          </a:p>
          <a:p>
            <a:pPr lvl="0"/>
            <a:r>
              <a:rPr lang="en-US" sz="1200" b="1" kern="1200" dirty="0" smtClean="0">
                <a:solidFill>
                  <a:schemeClr val="tx1"/>
                </a:solidFill>
                <a:effectLst/>
              </a:rPr>
              <a:t>Hardware</a:t>
            </a:r>
            <a:r>
              <a:rPr lang="en-US" sz="1200" b="1" kern="1200" baseline="0" dirty="0" smtClean="0">
                <a:solidFill>
                  <a:schemeClr val="tx1"/>
                </a:solidFill>
                <a:effectLst/>
              </a:rPr>
              <a:t> Status</a:t>
            </a:r>
            <a:r>
              <a:rPr lang="en-US" sz="1200" b="1" kern="1200" dirty="0" smtClean="0">
                <a:solidFill>
                  <a:schemeClr val="tx1"/>
                </a:solidFill>
                <a:effectLst/>
              </a:rPr>
              <a:t>:</a:t>
            </a:r>
            <a:endParaRPr lang="en-US" sz="1200" b="1" kern="1200" dirty="0">
              <a:solidFill>
                <a:schemeClr val="tx1"/>
              </a:solidFill>
              <a:effectLst/>
            </a:endParaRPr>
          </a:p>
          <a:p>
            <a:pPr marL="171450" lvl="0" indent="-171450">
              <a:buFont typeface="Arial" panose="020B0604020202020204" pitchFamily="34" charset="0"/>
              <a:buChar char="•"/>
            </a:pPr>
            <a:r>
              <a:rPr lang="en-US" sz="1200" kern="1200" dirty="0">
                <a:solidFill>
                  <a:schemeClr val="tx1"/>
                </a:solidFill>
                <a:effectLst/>
              </a:rPr>
              <a:t>ICPS and OSA finished and shipped to EGS in 2017 and 2018</a:t>
            </a:r>
          </a:p>
          <a:p>
            <a:pPr marL="171450" lvl="0" indent="-171450">
              <a:buFont typeface="Arial" panose="020B0604020202020204" pitchFamily="34" charset="0"/>
              <a:buChar char="•"/>
            </a:pPr>
            <a:r>
              <a:rPr lang="en-US" sz="1200" kern="1200" dirty="0">
                <a:solidFill>
                  <a:schemeClr val="tx1"/>
                </a:solidFill>
                <a:effectLst/>
              </a:rPr>
              <a:t>ICPS will remain in Space Station Processing Facility until needed for stacking</a:t>
            </a:r>
          </a:p>
          <a:p>
            <a:pPr marL="171450" lvl="0" indent="-171450">
              <a:buFont typeface="Arial" panose="020B0604020202020204" pitchFamily="34" charset="0"/>
              <a:buChar char="•"/>
            </a:pPr>
            <a:r>
              <a:rPr lang="en-US" sz="1200" kern="1200" dirty="0">
                <a:solidFill>
                  <a:schemeClr val="tx1"/>
                </a:solidFill>
                <a:effectLst/>
              </a:rPr>
              <a:t>OSA will remain in SSPF until payloads are integrated, then it will be stacked</a:t>
            </a:r>
          </a:p>
          <a:p>
            <a:pPr marL="171450" lvl="0" indent="-171450">
              <a:buFont typeface="Arial" panose="020B0604020202020204" pitchFamily="34" charset="0"/>
              <a:buChar char="•"/>
            </a:pPr>
            <a:r>
              <a:rPr lang="en-US" sz="1200" kern="1200" dirty="0">
                <a:solidFill>
                  <a:schemeClr val="tx1"/>
                </a:solidFill>
                <a:effectLst/>
              </a:rPr>
              <a:t>LVSA recently completed TPS, will soon be integrated with frangible joint assembly</a:t>
            </a:r>
          </a:p>
          <a:p>
            <a:pPr marL="171450" lvl="0" indent="-171450">
              <a:buFont typeface="Arial" panose="020B0604020202020204" pitchFamily="34" charset="0"/>
              <a:buChar char="•"/>
            </a:pPr>
            <a:r>
              <a:rPr lang="en-US" sz="1200" kern="1200" dirty="0">
                <a:solidFill>
                  <a:schemeClr val="tx1"/>
                </a:solidFill>
                <a:effectLst/>
              </a:rPr>
              <a:t>LVSA scheduled to ship on Pegasus at the end of this year</a:t>
            </a:r>
          </a:p>
          <a:p>
            <a:pPr marL="171450" lvl="0" indent="-171450">
              <a:buFont typeface="Arial" panose="020B0604020202020204" pitchFamily="34" charset="0"/>
              <a:buChar char="•"/>
            </a:pPr>
            <a:r>
              <a:rPr lang="en-US" sz="1200" kern="1200" dirty="0">
                <a:solidFill>
                  <a:schemeClr val="tx1"/>
                </a:solidFill>
                <a:effectLst/>
              </a:rPr>
              <a:t>Integrated Structural Test of upper stage successfully completed in May 2017 at </a:t>
            </a:r>
            <a:r>
              <a:rPr lang="en-US" sz="1200" kern="1200" dirty="0" smtClean="0">
                <a:solidFill>
                  <a:schemeClr val="tx1"/>
                </a:solidFill>
                <a:effectLst/>
              </a:rPr>
              <a:t>MSFC</a:t>
            </a:r>
          </a:p>
          <a:p>
            <a:pPr marL="171450" lvl="0" indent="-171450">
              <a:buFont typeface="Arial" panose="020B0604020202020204" pitchFamily="34" charset="0"/>
              <a:buChar char="•"/>
            </a:pPr>
            <a:r>
              <a:rPr lang="en-US" sz="1200" kern="1200" dirty="0" smtClean="0">
                <a:solidFill>
                  <a:schemeClr val="tx1"/>
                </a:solidFill>
                <a:effectLst/>
              </a:rPr>
              <a:t>Consisted </a:t>
            </a:r>
            <a:r>
              <a:rPr lang="en-US" sz="1200" kern="1200" dirty="0">
                <a:solidFill>
                  <a:schemeClr val="tx1"/>
                </a:solidFill>
                <a:effectLst/>
              </a:rPr>
              <a:t>of test articles of ICPS, LVSA, OSA and </a:t>
            </a:r>
            <a:r>
              <a:rPr lang="en-US" sz="1200" kern="1200" dirty="0" smtClean="0">
                <a:solidFill>
                  <a:schemeClr val="tx1"/>
                </a:solidFill>
                <a:effectLst/>
              </a:rPr>
              <a:t>FJA</a:t>
            </a:r>
          </a:p>
          <a:p>
            <a:pPr marL="171450" lvl="0" indent="-171450">
              <a:buFont typeface="Arial" panose="020B0604020202020204" pitchFamily="34" charset="0"/>
              <a:buChar char="•"/>
            </a:pPr>
            <a:r>
              <a:rPr lang="en-US" sz="1200" kern="1200" dirty="0" smtClean="0">
                <a:solidFill>
                  <a:schemeClr val="tx1"/>
                </a:solidFill>
                <a:effectLst/>
              </a:rPr>
              <a:t>First </a:t>
            </a:r>
            <a:r>
              <a:rPr lang="en-US" sz="1200" kern="1200" dirty="0">
                <a:solidFill>
                  <a:schemeClr val="tx1"/>
                </a:solidFill>
                <a:effectLst/>
              </a:rPr>
              <a:t>major structural test to be </a:t>
            </a:r>
            <a:r>
              <a:rPr lang="en-US" sz="1200" kern="1200" dirty="0" smtClean="0">
                <a:solidFill>
                  <a:schemeClr val="tx1"/>
                </a:solidFill>
                <a:effectLst/>
              </a:rPr>
              <a:t>completed</a:t>
            </a:r>
            <a:endParaRPr lang="en-US" sz="1200" kern="1200" dirty="0">
              <a:solidFill>
                <a:schemeClr val="tx1"/>
              </a:solidFill>
              <a:effectLst/>
            </a:endParaRPr>
          </a:p>
        </p:txBody>
      </p:sp>
      <p:sp>
        <p:nvSpPr>
          <p:cNvPr id="4" name="Slide Number Placeholder 3"/>
          <p:cNvSpPr>
            <a:spLocks noGrp="1"/>
          </p:cNvSpPr>
          <p:nvPr>
            <p:ph type="sldNum" sz="quarter" idx="10"/>
          </p:nvPr>
        </p:nvSpPr>
        <p:spPr/>
        <p:txBody>
          <a:bodyPr/>
          <a:lstStyle/>
          <a:p>
            <a:fld id="{406953A5-29E5-BC44-8932-1EFF91B36C2F}" type="slidenum">
              <a:rPr lang="en-US" smtClean="0"/>
              <a:pPr/>
              <a:t>11</a:t>
            </a:fld>
            <a:endParaRPr lang="en-US" dirty="0"/>
          </a:p>
        </p:txBody>
      </p:sp>
    </p:spTree>
    <p:extLst>
      <p:ext uri="{BB962C8B-B14F-4D97-AF65-F5344CB8AC3E}">
        <p14:creationId xmlns:p14="http://schemas.microsoft.com/office/powerpoint/2010/main" val="855588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SLS Progress video: 2 minutes</a:t>
            </a:r>
          </a:p>
          <a:p>
            <a:endParaRPr lang="en-US" sz="1200" dirty="0"/>
          </a:p>
          <a:p>
            <a:pPr marL="285750" indent="-285750">
              <a:buFont typeface="Arial" panose="020B0604020202020204" pitchFamily="34" charset="0"/>
              <a:buChar char="•"/>
            </a:pPr>
            <a:r>
              <a:rPr lang="en-US" sz="1200" dirty="0"/>
              <a:t>Animation: This is the vision. We’re working on.</a:t>
            </a:r>
          </a:p>
          <a:p>
            <a:pPr marL="285750" indent="-285750">
              <a:buFont typeface="Arial" panose="020B0604020202020204" pitchFamily="34" charset="0"/>
              <a:buChar char="•"/>
            </a:pPr>
            <a:r>
              <a:rPr lang="en-US" sz="1200" dirty="0"/>
              <a:t>Video: And this is the reality. We’re a real rocket. There’s a</a:t>
            </a:r>
            <a:r>
              <a:rPr lang="en-US" sz="1200" baseline="0" dirty="0"/>
              <a:t> huge amount of work going on all over the country. We are knocking down challenges and working our way to the Launchpad in December 2019. (with 6 months of risk).</a:t>
            </a:r>
            <a:endParaRPr lang="en-US" sz="1200" dirty="0"/>
          </a:p>
        </p:txBody>
      </p:sp>
      <p:sp>
        <p:nvSpPr>
          <p:cNvPr id="4" name="Slide Number Placeholder 3"/>
          <p:cNvSpPr>
            <a:spLocks noGrp="1"/>
          </p:cNvSpPr>
          <p:nvPr>
            <p:ph type="sldNum" sz="quarter" idx="10"/>
          </p:nvPr>
        </p:nvSpPr>
        <p:spPr/>
        <p:txBody>
          <a:bodyPr/>
          <a:lstStyle/>
          <a:p>
            <a:fld id="{406953A5-29E5-BC44-8932-1EFF91B36C2F}" type="slidenum">
              <a:rPr lang="en-US" smtClean="0"/>
              <a:pPr/>
              <a:t>12</a:t>
            </a:fld>
            <a:endParaRPr lang="en-US" dirty="0"/>
          </a:p>
        </p:txBody>
      </p:sp>
    </p:spTree>
    <p:extLst>
      <p:ext uri="{BB962C8B-B14F-4D97-AF65-F5344CB8AC3E}">
        <p14:creationId xmlns:p14="http://schemas.microsoft.com/office/powerpoint/2010/main" val="910577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79600" y="698500"/>
            <a:ext cx="3251200" cy="1828800"/>
          </a:xfrm>
        </p:spPr>
      </p:sp>
      <p:sp>
        <p:nvSpPr>
          <p:cNvPr id="3" name="Notes Placeholder 2"/>
          <p:cNvSpPr>
            <a:spLocks noGrp="1"/>
          </p:cNvSpPr>
          <p:nvPr>
            <p:ph type="body" idx="1"/>
          </p:nvPr>
        </p:nvSpPr>
        <p:spPr>
          <a:xfrm>
            <a:off x="409903" y="2720155"/>
            <a:ext cx="6190593" cy="4473126"/>
          </a:xfrm>
        </p:spPr>
        <p:txBody>
          <a:bodyPr/>
          <a:lstStyle/>
          <a:p>
            <a:pPr marL="0" indent="0">
              <a:buFont typeface="Arial" panose="020B0604020202020204" pitchFamily="34" charset="0"/>
              <a:buNone/>
            </a:pPr>
            <a:r>
              <a:rPr lang="en-US" sz="1200" b="1" baseline="0" dirty="0"/>
              <a:t>LAST SLIDE</a:t>
            </a:r>
          </a:p>
          <a:p>
            <a:pPr marL="171450" indent="-171450">
              <a:buFont typeface="Arial" panose="020B0604020202020204" pitchFamily="34" charset="0"/>
              <a:buChar char="•"/>
            </a:pPr>
            <a:r>
              <a:rPr lang="en-US" sz="1200" baseline="0" dirty="0"/>
              <a:t>In conclusion:</a:t>
            </a:r>
          </a:p>
          <a:p>
            <a:pPr marL="171450" marR="0" lvl="0" indent="-1714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baseline="0" dirty="0"/>
              <a:t>SLS represents a significant contribution to our country’s strategic national capabilities in engineering, manufacturing, science, exploration, technology, and soft statecraft skills in peaceful cooperation.</a:t>
            </a:r>
          </a:p>
          <a:p>
            <a:pPr marL="171450" indent="-171450">
              <a:buFont typeface="Arial" panose="020B0604020202020204" pitchFamily="34" charset="0"/>
              <a:buChar char="•"/>
            </a:pPr>
            <a:endParaRPr lang="en-US" sz="1200" baseline="0" dirty="0"/>
          </a:p>
          <a:p>
            <a:pPr marL="171450" indent="-171450">
              <a:buFont typeface="Arial" panose="020B0604020202020204" pitchFamily="34" charset="0"/>
              <a:buChar char="•"/>
            </a:pPr>
            <a:r>
              <a:rPr lang="en-US" sz="1200" baseline="0" dirty="0"/>
              <a:t>Thanks for your time.</a:t>
            </a:r>
          </a:p>
          <a:p>
            <a:pPr marL="171450" indent="-171450">
              <a:buFont typeface="Arial" panose="020B0604020202020204" pitchFamily="34" charset="0"/>
              <a:buChar char="•"/>
            </a:pPr>
            <a:r>
              <a:rPr lang="en-US" sz="1200" baseline="0" dirty="0"/>
              <a:t>Hope you enjoyed the presentation.</a:t>
            </a:r>
          </a:p>
          <a:p>
            <a:pPr marL="171450" indent="-171450">
              <a:buFont typeface="Arial" panose="020B0604020202020204" pitchFamily="34" charset="0"/>
              <a:buChar char="•"/>
            </a:pPr>
            <a:r>
              <a:rPr lang="en-US" sz="1200" baseline="0" dirty="0"/>
              <a:t>There are multiple ways to follow our progress.</a:t>
            </a:r>
          </a:p>
          <a:p>
            <a:pPr marL="171450" indent="-171450">
              <a:buFont typeface="Arial" panose="020B0604020202020204" pitchFamily="34" charset="0"/>
              <a:buChar char="•"/>
            </a:pPr>
            <a:endParaRPr lang="en-US" sz="1800" baseline="0" dirty="0"/>
          </a:p>
        </p:txBody>
      </p:sp>
      <p:sp>
        <p:nvSpPr>
          <p:cNvPr id="4" name="Slide Number Placeholder 3"/>
          <p:cNvSpPr>
            <a:spLocks noGrp="1"/>
          </p:cNvSpPr>
          <p:nvPr>
            <p:ph type="sldNum" sz="quarter" idx="10"/>
          </p:nvPr>
        </p:nvSpPr>
        <p:spPr/>
        <p:txBody>
          <a:bodyPr/>
          <a:lstStyle/>
          <a:p>
            <a:fld id="{406953A5-29E5-BC44-8932-1EFF91B36C2F}" type="slidenum">
              <a:rPr lang="en-US" smtClean="0"/>
              <a:pPr/>
              <a:t>13</a:t>
            </a:fld>
            <a:endParaRPr lang="en-US" dirty="0"/>
          </a:p>
        </p:txBody>
      </p:sp>
    </p:spTree>
    <p:extLst>
      <p:ext uri="{BB962C8B-B14F-4D97-AF65-F5344CB8AC3E}">
        <p14:creationId xmlns:p14="http://schemas.microsoft.com/office/powerpoint/2010/main" val="2422048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06953A5-29E5-BC44-8932-1EFF91B36C2F}" type="slidenum">
              <a:rPr lang="en-US" smtClean="0"/>
              <a:pPr/>
              <a:t>14</a:t>
            </a:fld>
            <a:endParaRPr lang="en-US" dirty="0"/>
          </a:p>
        </p:txBody>
      </p:sp>
    </p:spTree>
    <p:extLst>
      <p:ext uri="{BB962C8B-B14F-4D97-AF65-F5344CB8AC3E}">
        <p14:creationId xmlns:p14="http://schemas.microsoft.com/office/powerpoint/2010/main" val="1077919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19250" y="414338"/>
            <a:ext cx="3975100" cy="2236787"/>
          </a:xfrm>
        </p:spPr>
      </p:sp>
      <p:sp>
        <p:nvSpPr>
          <p:cNvPr id="3" name="Notes Placeholder 2"/>
          <p:cNvSpPr>
            <a:spLocks noGrp="1"/>
          </p:cNvSpPr>
          <p:nvPr>
            <p:ph type="body" idx="1"/>
          </p:nvPr>
        </p:nvSpPr>
        <p:spPr>
          <a:xfrm>
            <a:off x="546537" y="2932386"/>
            <a:ext cx="5938345" cy="5666787"/>
          </a:xfrm>
        </p:spPr>
        <p:txBody>
          <a:bodyPr/>
          <a:lstStyle/>
          <a:p>
            <a:r>
              <a:rPr lang="en-US" sz="1200" b="1" kern="1200" dirty="0">
                <a:solidFill>
                  <a:schemeClr val="tx1"/>
                </a:solidFill>
                <a:effectLst/>
              </a:rPr>
              <a:t>These three areas are the primary “unique capabilities” of SLS which enable or enhance exploration class missions in ways other vehicles cannot.</a:t>
            </a:r>
            <a:endParaRPr lang="en-US" sz="1200" kern="1200" dirty="0">
              <a:solidFill>
                <a:schemeClr val="tx1"/>
              </a:solidFill>
              <a:effectLst/>
            </a:endParaRPr>
          </a:p>
          <a:p>
            <a:pPr marL="0" indent="0">
              <a:buNone/>
            </a:pPr>
            <a:endParaRPr lang="en-US" sz="1200" b="1" dirty="0"/>
          </a:p>
          <a:p>
            <a:r>
              <a:rPr lang="en-US" sz="1200" b="1" kern="1200" dirty="0">
                <a:solidFill>
                  <a:schemeClr val="tx1"/>
                </a:solidFill>
                <a:effectLst/>
              </a:rPr>
              <a:t>VOLUME</a:t>
            </a:r>
            <a:endParaRPr lang="en-US" sz="1200" kern="1200" dirty="0">
              <a:solidFill>
                <a:schemeClr val="tx1"/>
              </a:solidFill>
              <a:effectLst/>
            </a:endParaRPr>
          </a:p>
          <a:p>
            <a:r>
              <a:rPr lang="en-US" sz="1200" kern="1200" dirty="0">
                <a:solidFill>
                  <a:schemeClr val="tx1"/>
                </a:solidFill>
                <a:effectLst/>
              </a:rPr>
              <a:t>•Space Launch System will be able to offer payload accommodations with nearly four times more volume than any contemporary launch vehicle enabling large habitats,</a:t>
            </a:r>
            <a:r>
              <a:rPr lang="en-US" sz="1200" kern="1200" baseline="0" dirty="0">
                <a:solidFill>
                  <a:schemeClr val="tx1"/>
                </a:solidFill>
                <a:effectLst/>
              </a:rPr>
              <a:t> telescopes, and other payloads not previously possible*</a:t>
            </a:r>
            <a:endParaRPr lang="en-US" sz="1200" kern="1200" dirty="0">
              <a:solidFill>
                <a:schemeClr val="tx1"/>
              </a:solidFill>
              <a:effectLst/>
            </a:endParaRPr>
          </a:p>
          <a:p>
            <a:endParaRPr lang="en-US" sz="1200" kern="1200" dirty="0">
              <a:solidFill>
                <a:schemeClr val="tx1"/>
              </a:solidFill>
              <a:effectLst/>
            </a:endParaRPr>
          </a:p>
          <a:p>
            <a:r>
              <a:rPr lang="en-US" sz="1200" b="1" kern="1200" dirty="0">
                <a:solidFill>
                  <a:schemeClr val="tx1"/>
                </a:solidFill>
                <a:effectLst/>
              </a:rPr>
              <a:t>MASS</a:t>
            </a:r>
            <a:endParaRPr lang="en-US" sz="1200" kern="1200" dirty="0">
              <a:solidFill>
                <a:schemeClr val="tx1"/>
              </a:solidFill>
              <a:effectLst/>
            </a:endParaRPr>
          </a:p>
          <a:p>
            <a:r>
              <a:rPr lang="en-US" sz="1200" kern="1200" dirty="0">
                <a:solidFill>
                  <a:schemeClr val="tx1"/>
                </a:solidFill>
                <a:effectLst/>
              </a:rPr>
              <a:t>•Space Launch System will offer an initial capability of greater than 26 metric tons (57,320 </a:t>
            </a:r>
            <a:r>
              <a:rPr lang="en-US" sz="1200" kern="1200" dirty="0" err="1">
                <a:solidFill>
                  <a:schemeClr val="tx1"/>
                </a:solidFill>
                <a:effectLst/>
              </a:rPr>
              <a:t>lb</a:t>
            </a:r>
            <a:r>
              <a:rPr lang="en-US" sz="1200" kern="1200" dirty="0">
                <a:solidFill>
                  <a:schemeClr val="tx1"/>
                </a:solidFill>
                <a:effectLst/>
              </a:rPr>
              <a:t>) to Trans-Lunar Injection; current U.S. launch vehicle maximum is ~20 t**</a:t>
            </a:r>
          </a:p>
          <a:p>
            <a:r>
              <a:rPr lang="en-US" sz="1200" kern="1200" dirty="0">
                <a:solidFill>
                  <a:schemeClr val="tx1"/>
                </a:solidFill>
                <a:effectLst/>
              </a:rPr>
              <a:t>•Evolved version of SLS will offer Mars-enabling capability of greater than 45 metric tons </a:t>
            </a:r>
            <a:r>
              <a:rPr lang="en-US" sz="1200" strike="noStrike" kern="1200" dirty="0">
                <a:solidFill>
                  <a:schemeClr val="tx1"/>
                </a:solidFill>
                <a:effectLst/>
              </a:rPr>
              <a:t>(99,208 </a:t>
            </a:r>
            <a:r>
              <a:rPr lang="en-US" sz="1200" strike="noStrike" kern="1200" dirty="0" err="1">
                <a:solidFill>
                  <a:schemeClr val="tx1"/>
                </a:solidFill>
                <a:effectLst/>
              </a:rPr>
              <a:t>lb</a:t>
            </a:r>
            <a:r>
              <a:rPr lang="en-US" sz="1200" strike="noStrike" kern="1200" dirty="0">
                <a:solidFill>
                  <a:schemeClr val="tx1"/>
                </a:solidFill>
                <a:effectLst/>
              </a:rPr>
              <a:t>) </a:t>
            </a:r>
            <a:r>
              <a:rPr lang="en-US" sz="1200" kern="1200" dirty="0">
                <a:solidFill>
                  <a:schemeClr val="tx1"/>
                </a:solidFill>
                <a:effectLst/>
              </a:rPr>
              <a:t>to TLI</a:t>
            </a:r>
          </a:p>
          <a:p>
            <a:r>
              <a:rPr lang="en-US" sz="1200" kern="1200" dirty="0">
                <a:solidFill>
                  <a:schemeClr val="tx1"/>
                </a:solidFill>
                <a:effectLst/>
              </a:rPr>
              <a:t> </a:t>
            </a:r>
          </a:p>
          <a:p>
            <a:r>
              <a:rPr lang="en-US" sz="1200" b="1" kern="1200" dirty="0">
                <a:solidFill>
                  <a:schemeClr val="tx1"/>
                </a:solidFill>
                <a:effectLst/>
              </a:rPr>
              <a:t>ENERGY</a:t>
            </a:r>
            <a:endParaRPr lang="en-US" sz="1200" kern="1200" dirty="0">
              <a:solidFill>
                <a:schemeClr val="tx1"/>
              </a:solidFill>
              <a:effectLst/>
            </a:endParaRPr>
          </a:p>
          <a:p>
            <a:r>
              <a:rPr lang="en-US" sz="1200" kern="1200" dirty="0">
                <a:solidFill>
                  <a:schemeClr val="tx1"/>
                </a:solidFill>
                <a:effectLst/>
              </a:rPr>
              <a:t>•SLS offers reduced transit times to the outer solar system by half or greater (2-3 years for Europa instead of 7-8)</a:t>
            </a:r>
          </a:p>
          <a:p>
            <a:r>
              <a:rPr lang="en-US" sz="1200" kern="1200" dirty="0">
                <a:solidFill>
                  <a:schemeClr val="tx1"/>
                </a:solidFill>
                <a:effectLst/>
              </a:rPr>
              <a:t>•SLS enables larger payloads to deep space destinations</a:t>
            </a:r>
          </a:p>
          <a:p>
            <a:r>
              <a:rPr lang="en-US" sz="1200" kern="1200" dirty="0">
                <a:solidFill>
                  <a:schemeClr val="tx1"/>
                </a:solidFill>
                <a:effectLst/>
              </a:rPr>
              <a:t> </a:t>
            </a:r>
          </a:p>
          <a:p>
            <a:pPr lvl="0"/>
            <a:r>
              <a:rPr lang="en-US" sz="1200" b="1" kern="1200" dirty="0">
                <a:solidFill>
                  <a:schemeClr val="tx1"/>
                </a:solidFill>
                <a:effectLst/>
              </a:rPr>
              <a:t>MORE THAN MEETS THE EYE</a:t>
            </a:r>
          </a:p>
          <a:p>
            <a:pPr lvl="0"/>
            <a:r>
              <a:rPr lang="en-US" sz="1200" kern="1200" dirty="0">
                <a:solidFill>
                  <a:schemeClr val="tx1"/>
                </a:solidFill>
                <a:effectLst/>
              </a:rPr>
              <a:t>All rockets are not created equal, and there’s even more to SLS advantages than volume, mass and departure energy. </a:t>
            </a:r>
          </a:p>
          <a:p>
            <a:pPr lvl="0"/>
            <a:r>
              <a:rPr lang="en-US" sz="1200" kern="1200" dirty="0">
                <a:solidFill>
                  <a:schemeClr val="tx1"/>
                </a:solidFill>
                <a:effectLst/>
              </a:rPr>
              <a:t>Its unmatched capability will reduce the complexity, cost, and risk associated with payload design, ground infrastructure, and in-space operations and provide the best opportunity for mission success.</a:t>
            </a:r>
          </a:p>
          <a:p>
            <a:pPr lvl="0"/>
            <a:endParaRPr lang="en-US" sz="1200" kern="1200" dirty="0">
              <a:solidFill>
                <a:schemeClr val="tx1"/>
              </a:solidFill>
              <a:effectLst/>
            </a:endParaRPr>
          </a:p>
          <a:p>
            <a:pPr marL="0" marR="0" lvl="0" indent="0" algn="l" defTabSz="609365" rtl="0" eaLnBrk="1" fontAlgn="auto" latinLnBrk="0" hangingPunct="1">
              <a:lnSpc>
                <a:spcPct val="100000"/>
              </a:lnSpc>
              <a:spcBef>
                <a:spcPts val="0"/>
              </a:spcBef>
              <a:spcAft>
                <a:spcPts val="0"/>
              </a:spcAft>
              <a:buClrTx/>
              <a:buSzTx/>
              <a:buFontTx/>
              <a:buNone/>
              <a:tabLst/>
              <a:defRPr/>
            </a:pPr>
            <a:r>
              <a:rPr lang="en-US" sz="1200" i="1" kern="1200" baseline="0" dirty="0">
                <a:solidFill>
                  <a:schemeClr val="tx1"/>
                </a:solidFill>
                <a:effectLst/>
              </a:rPr>
              <a:t>*Based on 255 m</a:t>
            </a:r>
            <a:r>
              <a:rPr lang="en-US" sz="1200" i="1" kern="1200" baseline="30000" dirty="0">
                <a:solidFill>
                  <a:schemeClr val="tx1"/>
                </a:solidFill>
                <a:effectLst/>
              </a:rPr>
              <a:t>3</a:t>
            </a:r>
            <a:r>
              <a:rPr lang="en-US" sz="1200" i="1" kern="1200" baseline="0" dirty="0">
                <a:solidFill>
                  <a:schemeClr val="tx1"/>
                </a:solidFill>
                <a:effectLst/>
              </a:rPr>
              <a:t> for standard 5-meter Delta IV vs. SLS 8.4 m wide 27m long-fairing at 988 m</a:t>
            </a:r>
            <a:r>
              <a:rPr lang="en-US" sz="1200" i="1" kern="1200" baseline="30000" dirty="0">
                <a:solidFill>
                  <a:schemeClr val="tx1"/>
                </a:solidFill>
                <a:effectLst/>
              </a:rPr>
              <a:t>3</a:t>
            </a:r>
          </a:p>
          <a:p>
            <a:pPr lvl="0"/>
            <a:r>
              <a:rPr lang="en-US" sz="1200" i="1" kern="1200" dirty="0">
                <a:solidFill>
                  <a:schemeClr val="tx1"/>
                </a:solidFill>
                <a:effectLst/>
              </a:rPr>
              <a:t>**Citing an</a:t>
            </a:r>
            <a:r>
              <a:rPr lang="en-US" sz="1200" i="1" kern="1200" baseline="0" dirty="0">
                <a:solidFill>
                  <a:schemeClr val="tx1"/>
                </a:solidFill>
                <a:effectLst/>
              </a:rPr>
              <a:t> average of several sources on Falcon Heavy including ACO estimates at 19.4, the “Rocket Garden” chart from August 2018 which shows 22.2 t. SpaceX does not show TLI for FH on their website.</a:t>
            </a:r>
          </a:p>
          <a:p>
            <a:endParaRPr lang="en-US" sz="1200" kern="1200" dirty="0">
              <a:solidFill>
                <a:schemeClr val="tx1"/>
              </a:solidFill>
              <a:effectLst/>
            </a:endParaRPr>
          </a:p>
        </p:txBody>
      </p:sp>
      <p:sp>
        <p:nvSpPr>
          <p:cNvPr id="4" name="Slide Number Placeholder 3"/>
          <p:cNvSpPr>
            <a:spLocks noGrp="1"/>
          </p:cNvSpPr>
          <p:nvPr>
            <p:ph type="sldNum" sz="quarter" idx="10"/>
          </p:nvPr>
        </p:nvSpPr>
        <p:spPr/>
        <p:txBody>
          <a:bodyPr/>
          <a:lstStyle/>
          <a:p>
            <a:fld id="{406953A5-29E5-BC44-8932-1EFF91B36C2F}" type="slidenum">
              <a:rPr lang="en-US" smtClean="0"/>
              <a:pPr/>
              <a:t>15</a:t>
            </a:fld>
            <a:endParaRPr lang="en-US" dirty="0"/>
          </a:p>
        </p:txBody>
      </p:sp>
    </p:spTree>
    <p:extLst>
      <p:ext uri="{BB962C8B-B14F-4D97-AF65-F5344CB8AC3E}">
        <p14:creationId xmlns:p14="http://schemas.microsoft.com/office/powerpoint/2010/main" val="30281755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spcBef>
                <a:spcPts val="0"/>
              </a:spcBef>
              <a:spcAft>
                <a:spcPts val="0"/>
              </a:spcAft>
            </a:pPr>
            <a:r>
              <a:rPr lang="en-US" sz="1200" b="0" baseline="0" dirty="0">
                <a:effectLst/>
                <a:latin typeface="Calibri" panose="020F0502020204030204" pitchFamily="34" charset="0"/>
                <a:ea typeface="Calibri" panose="020F0502020204030204" pitchFamily="34" charset="0"/>
                <a:cs typeface="Calibri" panose="020F0502020204030204" pitchFamily="34" charset="0"/>
              </a:rPr>
              <a:t>Deep space human missions are made possible by SLS, Orion and Exploration Ground Systems at Kennedy Space Center. All three programs are represented in our mission patch for EM-1. Next I’ll tell you more about progress with Orion and EGS.</a:t>
            </a:r>
            <a:endParaRPr lang="en-US" sz="1200" b="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10"/>
          </p:nvPr>
        </p:nvSpPr>
        <p:spPr/>
        <p:txBody>
          <a:bodyPr/>
          <a:lstStyle/>
          <a:p>
            <a:fld id="{D2CD9B69-5D66-4495-BC75-53BC79E17C5A}" type="slidenum">
              <a:rPr lang="en-US" smtClean="0"/>
              <a:t>16</a:t>
            </a:fld>
            <a:endParaRPr lang="en-US"/>
          </a:p>
        </p:txBody>
      </p:sp>
    </p:spTree>
    <p:extLst>
      <p:ext uri="{BB962C8B-B14F-4D97-AF65-F5344CB8AC3E}">
        <p14:creationId xmlns:p14="http://schemas.microsoft.com/office/powerpoint/2010/main" val="35346163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baseline="0" dirty="0"/>
              <a:t>How do you get nearly 6 million pounds of rocket safely to orbit at 17,500 mph or so? Avionics and software. It’s not as  visually impressive as big hardware but every bit as important.</a:t>
            </a:r>
          </a:p>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1" baseline="0" dirty="0"/>
          </a:p>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baseline="0" dirty="0"/>
              <a:t>Avionics on all SLS components: flight computers in the core stage, engine controllers on four RS-25s, booster avionics, core stage avionics.</a:t>
            </a:r>
          </a:p>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1" baseline="0" dirty="0"/>
          </a:p>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baseline="0" dirty="0"/>
              <a:t>Marshall has developed state of the art tools, facilities and test environments to support development test integration and verification of mission critical human-rated embedded flight software.</a:t>
            </a:r>
          </a:p>
          <a:p>
            <a:pPr marL="285750" marR="0" lvl="0" indent="-285750" algn="l" defTabSz="609365"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1" baseline="0" dirty="0"/>
          </a:p>
          <a:p>
            <a:pPr marL="285750" indent="-285750">
              <a:buFont typeface="Arial" panose="020B0604020202020204" pitchFamily="34" charset="0"/>
              <a:buChar char="•"/>
            </a:pPr>
            <a:r>
              <a:rPr lang="en-US" sz="1200" b="1" dirty="0"/>
              <a:t>MSFC software</a:t>
            </a:r>
            <a:r>
              <a:rPr lang="en-US" sz="1200" b="1" baseline="0" dirty="0"/>
              <a:t> team and Systems Integration Lab has “flown” SLS virtually thousands of times in hardware and software testing. They can perform complete range of flight software activities, including requirements development and analysis, software processes and planning, design and development, system integration and development testing, and software verification.</a:t>
            </a:r>
          </a:p>
          <a:p>
            <a:pPr marL="285750" indent="-285750">
              <a:buFont typeface="Arial" panose="020B0604020202020204" pitchFamily="34" charset="0"/>
              <a:buChar char="•"/>
            </a:pPr>
            <a:endParaRPr lang="en-US" sz="1200" b="1" baseline="0" dirty="0"/>
          </a:p>
          <a:p>
            <a:pPr marL="285750" indent="-285750">
              <a:buFont typeface="Arial" panose="020B0604020202020204" pitchFamily="34" charset="0"/>
              <a:buChar char="•"/>
            </a:pPr>
            <a:r>
              <a:rPr lang="en-US" sz="1200" b="1" baseline="0" dirty="0"/>
              <a:t>SIL can also perform hardware in the loop testing.</a:t>
            </a:r>
          </a:p>
          <a:p>
            <a:pPr marL="285750" indent="-285750">
              <a:buFont typeface="Arial" panose="020B0604020202020204" pitchFamily="34" charset="0"/>
              <a:buChar char="•"/>
            </a:pPr>
            <a:endParaRPr lang="en-US" sz="1200" b="1" baseline="0" dirty="0"/>
          </a:p>
          <a:p>
            <a:pPr marL="285750" indent="-285750">
              <a:buFont typeface="Arial" panose="020B0604020202020204" pitchFamily="34" charset="0"/>
              <a:buChar char="•"/>
            </a:pPr>
            <a:r>
              <a:rPr lang="en-US" sz="1200" b="1" dirty="0"/>
              <a:t>Delivered first release of flight software May 2013.</a:t>
            </a:r>
          </a:p>
          <a:p>
            <a:pPr marL="285750" indent="-285750">
              <a:buFont typeface="Arial" panose="020B0604020202020204" pitchFamily="34" charset="0"/>
              <a:buChar char="•"/>
            </a:pPr>
            <a:endParaRPr lang="en-US" sz="1200" b="1" dirty="0"/>
          </a:p>
          <a:p>
            <a:pPr marL="285750" indent="-285750">
              <a:buFont typeface="Arial" panose="020B0604020202020204" pitchFamily="34" charset="0"/>
              <a:buChar char="•"/>
            </a:pPr>
            <a:r>
              <a:rPr lang="en-US" sz="1200" b="1" dirty="0"/>
              <a:t>SLS engines and boosters have completed qualification testing, and testing is underway</a:t>
            </a:r>
            <a:r>
              <a:rPr lang="en-US" sz="1200" b="1" baseline="0" dirty="0"/>
              <a:t> for the core stage. SIL technicians are checking out the avionics systems for the entire rocket to verify they can all “talk to” each other, to Orion, and to ground control computers and give SLS the direction it needs for a successful mission. Almost identical avionics boxes in the lab simulate the flight computers and other avionics in the booster and core stage.</a:t>
            </a:r>
            <a:endParaRPr lang="en-US" sz="1200" b="1" dirty="0"/>
          </a:p>
          <a:p>
            <a:pPr marL="285750" indent="-285750">
              <a:buFont typeface="Arial" panose="020B0604020202020204" pitchFamily="34" charset="0"/>
              <a:buChar char="•"/>
            </a:pPr>
            <a:endParaRPr lang="en-US" sz="1200" dirty="0"/>
          </a:p>
          <a:p>
            <a:r>
              <a:rPr lang="en-US" sz="1200" dirty="0"/>
              <a:t>https://www.nasa.gov/exploration/systems/sls/testing-sls-avionics.html</a:t>
            </a:r>
          </a:p>
        </p:txBody>
      </p:sp>
      <p:sp>
        <p:nvSpPr>
          <p:cNvPr id="4" name="Slide Number Placeholder 3"/>
          <p:cNvSpPr>
            <a:spLocks noGrp="1"/>
          </p:cNvSpPr>
          <p:nvPr>
            <p:ph type="sldNum" sz="quarter" idx="10"/>
          </p:nvPr>
        </p:nvSpPr>
        <p:spPr/>
        <p:txBody>
          <a:bodyPr/>
          <a:lstStyle/>
          <a:p>
            <a:fld id="{406953A5-29E5-BC44-8932-1EFF91B36C2F}" type="slidenum">
              <a:rPr lang="en-US" smtClean="0"/>
              <a:pPr/>
              <a:t>17</a:t>
            </a:fld>
            <a:endParaRPr lang="en-US" dirty="0"/>
          </a:p>
        </p:txBody>
      </p:sp>
    </p:spTree>
    <p:extLst>
      <p:ext uri="{BB962C8B-B14F-4D97-AF65-F5344CB8AC3E}">
        <p14:creationId xmlns:p14="http://schemas.microsoft.com/office/powerpoint/2010/main" val="1221688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76450" y="211138"/>
            <a:ext cx="2857500" cy="1608137"/>
          </a:xfrm>
        </p:spPr>
      </p:sp>
      <p:sp>
        <p:nvSpPr>
          <p:cNvPr id="3" name="Notes Placeholder 2"/>
          <p:cNvSpPr>
            <a:spLocks noGrp="1"/>
          </p:cNvSpPr>
          <p:nvPr>
            <p:ph type="body" idx="1"/>
          </p:nvPr>
        </p:nvSpPr>
        <p:spPr>
          <a:xfrm>
            <a:off x="375920" y="1940561"/>
            <a:ext cx="6187440" cy="6289040"/>
          </a:xfrm>
        </p:spPr>
        <p:txBody>
          <a:bodyPr numCol="2"/>
          <a:lstStyle/>
          <a:p>
            <a:pPr marL="284163" indent="-169863"/>
            <a:r>
              <a:rPr lang="en-US" sz="1200" b="1" dirty="0"/>
              <a:t>NASA’s Super</a:t>
            </a:r>
            <a:r>
              <a:rPr lang="en-US" sz="1200" b="1" baseline="0" dirty="0"/>
              <a:t> Guppy cargo plane arrives in Huntsville to pick up the Orion Stage Adapter.</a:t>
            </a:r>
          </a:p>
          <a:p>
            <a:pPr marL="284163" indent="-169863"/>
            <a:endParaRPr lang="en-US" sz="1200" b="1" dirty="0"/>
          </a:p>
          <a:p>
            <a:pPr marL="284163" indent="-169863" defTabSz="456939">
              <a:buFontTx/>
              <a:buAutoNum type="arabicParenR"/>
              <a:defRPr/>
            </a:pPr>
            <a:r>
              <a:rPr lang="en-US" sz="1200" dirty="0">
                <a:cs typeface="Century Gothic"/>
              </a:rPr>
              <a:t>Along with Orion, the first SLS launch will carry 13 6U smallsats, representing multiple disciplines and partners. The smallsats will be deployed from the Orion Stage Adapter.</a:t>
            </a:r>
          </a:p>
          <a:p>
            <a:pPr marL="284163" indent="-169863">
              <a:buAutoNum type="arabicParenR"/>
            </a:pPr>
            <a:r>
              <a:rPr lang="en-US" sz="1200" dirty="0"/>
              <a:t>CubeSats flown on EM-1 will provide a unique opportunity for innovative, low-cost research in deep space in a variety of fields.</a:t>
            </a:r>
          </a:p>
          <a:p>
            <a:pPr marL="284163" indent="-169863"/>
            <a:endParaRPr lang="en-US" sz="1200" b="1" dirty="0"/>
          </a:p>
          <a:p>
            <a:pPr marL="284163" indent="-169863"/>
            <a:r>
              <a:rPr lang="en-US" sz="1200" b="1" u="sng" dirty="0"/>
              <a:t>MOON</a:t>
            </a:r>
            <a:r>
              <a:rPr lang="en-US" sz="1200" b="1" dirty="0"/>
              <a:t> </a:t>
            </a:r>
          </a:p>
          <a:p>
            <a:pPr marL="284163" indent="-169863"/>
            <a:r>
              <a:rPr lang="en-US" sz="1200" b="1" dirty="0"/>
              <a:t>• Lunar Flashlight </a:t>
            </a:r>
            <a:r>
              <a:rPr lang="en-US" sz="1200" dirty="0"/>
              <a:t>– Jet Propulsion Laboratory, California </a:t>
            </a:r>
          </a:p>
          <a:p>
            <a:pPr marL="284163" indent="-169863"/>
            <a:r>
              <a:rPr lang="en-US" sz="1200" dirty="0"/>
              <a:t>Searching for ice deposits and resources on the moon using a laser. </a:t>
            </a:r>
          </a:p>
          <a:p>
            <a:pPr marL="284163" indent="-169863"/>
            <a:r>
              <a:rPr lang="en-US" sz="1200" b="1" dirty="0"/>
              <a:t>• Lunar </a:t>
            </a:r>
            <a:r>
              <a:rPr lang="en-US" sz="1200" b="1" dirty="0" err="1"/>
              <a:t>IceCube</a:t>
            </a:r>
            <a:r>
              <a:rPr lang="en-US" sz="1200" b="1" dirty="0"/>
              <a:t> </a:t>
            </a:r>
            <a:r>
              <a:rPr lang="en-US" sz="1200" dirty="0"/>
              <a:t>– Morehead State University, Kentucky </a:t>
            </a:r>
          </a:p>
          <a:p>
            <a:pPr marL="284163" indent="-169863"/>
            <a:r>
              <a:rPr lang="en-US" sz="1200" dirty="0"/>
              <a:t>Searching for water in all forms and other volatiles on the moon with an Infrared Spectrometer. </a:t>
            </a:r>
          </a:p>
          <a:p>
            <a:pPr marL="284163" indent="-169863"/>
            <a:r>
              <a:rPr lang="en-US" sz="1200" b="1" dirty="0"/>
              <a:t>• </a:t>
            </a:r>
            <a:r>
              <a:rPr lang="en-US" sz="1200" b="1" dirty="0" err="1"/>
              <a:t>LunaH</a:t>
            </a:r>
            <a:r>
              <a:rPr lang="en-US" sz="1200" b="1" dirty="0"/>
              <a:t>-Map </a:t>
            </a:r>
            <a:r>
              <a:rPr lang="en-US" sz="1200" dirty="0"/>
              <a:t>– Arizona State University, Arizona </a:t>
            </a:r>
          </a:p>
          <a:p>
            <a:pPr marL="284163" indent="-169863"/>
            <a:r>
              <a:rPr lang="en-US" sz="1200" dirty="0"/>
              <a:t>Creating higher fidelity maps of near-surface hydrogen in craters and other permanently shadowed regions of the moon’s south pole with neutron spectrometers. </a:t>
            </a:r>
          </a:p>
          <a:p>
            <a:pPr marL="284163" indent="-169863"/>
            <a:r>
              <a:rPr lang="en-US" sz="1200" b="1" dirty="0"/>
              <a:t>• OMOTENASHI </a:t>
            </a:r>
            <a:r>
              <a:rPr lang="en-US" sz="1200" dirty="0"/>
              <a:t>– JAXA/University of Tokyo </a:t>
            </a:r>
          </a:p>
          <a:p>
            <a:pPr marL="284163" indent="-169863"/>
            <a:r>
              <a:rPr lang="en-US" sz="1200" dirty="0"/>
              <a:t>Observing the radiation environment and soil mechanics of the moon. </a:t>
            </a:r>
          </a:p>
          <a:p>
            <a:pPr marL="284163" indent="-169863"/>
            <a:r>
              <a:rPr lang="en-US" sz="1200" b="1" dirty="0"/>
              <a:t>• </a:t>
            </a:r>
            <a:r>
              <a:rPr lang="en-US" sz="1200" b="1" dirty="0" err="1"/>
              <a:t>LunIR</a:t>
            </a:r>
            <a:r>
              <a:rPr lang="en-US" sz="1200" b="1" dirty="0"/>
              <a:t> </a:t>
            </a:r>
            <a:r>
              <a:rPr lang="en-US" sz="1200" dirty="0"/>
              <a:t>– Lockheed Martin, Colorado </a:t>
            </a:r>
          </a:p>
          <a:p>
            <a:pPr marL="284163" indent="-169863"/>
            <a:r>
              <a:rPr lang="en-US" sz="1200" dirty="0"/>
              <a:t>Performing advanced infrared imaging of the lunar surface. </a:t>
            </a:r>
          </a:p>
          <a:p>
            <a:pPr marL="284163" indent="-169863"/>
            <a:endParaRPr lang="en-US" sz="1200" b="1" u="sng" dirty="0"/>
          </a:p>
          <a:p>
            <a:pPr marL="284163" indent="-169863"/>
            <a:r>
              <a:rPr lang="en-US" sz="1200" b="1" u="sng" dirty="0"/>
              <a:t>SUN</a:t>
            </a:r>
            <a:r>
              <a:rPr lang="en-US" sz="1200" dirty="0"/>
              <a:t> </a:t>
            </a:r>
          </a:p>
          <a:p>
            <a:pPr marL="284163" indent="-169863"/>
            <a:r>
              <a:rPr lang="en-US" sz="1200" b="1" dirty="0"/>
              <a:t>• </a:t>
            </a:r>
            <a:r>
              <a:rPr lang="en-US" sz="1200" b="1" dirty="0" err="1"/>
              <a:t>CuSP</a:t>
            </a:r>
            <a:r>
              <a:rPr lang="en-US" sz="1200" b="1" dirty="0"/>
              <a:t> </a:t>
            </a:r>
            <a:r>
              <a:rPr lang="en-US" sz="1200" dirty="0"/>
              <a:t>– Southwest Research Institute, Texas </a:t>
            </a:r>
          </a:p>
          <a:p>
            <a:pPr marL="284163" indent="-169863"/>
            <a:r>
              <a:rPr lang="en-US" sz="1200" dirty="0"/>
              <a:t>Measuring particles and magnetic fields as a space weather station. </a:t>
            </a:r>
          </a:p>
          <a:p>
            <a:pPr marL="284163" indent="-169863"/>
            <a:endParaRPr lang="en-US" sz="1200" dirty="0"/>
          </a:p>
          <a:p>
            <a:pPr marL="284163" indent="-169863"/>
            <a:r>
              <a:rPr lang="en-US" sz="1200" b="1" u="sng" dirty="0"/>
              <a:t>ASTEROID </a:t>
            </a:r>
          </a:p>
          <a:p>
            <a:pPr marL="284163" indent="-169863"/>
            <a:r>
              <a:rPr lang="en-US" sz="1200" b="1" dirty="0"/>
              <a:t>• NEA Scout </a:t>
            </a:r>
            <a:r>
              <a:rPr lang="en-US" sz="1200" dirty="0"/>
              <a:t>– Marshall Space Flight Center, Alabama </a:t>
            </a:r>
          </a:p>
          <a:p>
            <a:pPr marL="284163" indent="-169863"/>
            <a:r>
              <a:rPr lang="en-US" sz="1200" dirty="0"/>
              <a:t>Traveling by solar sail to a near-Earth asteroid and taking pictures and other characterizations of its surface. </a:t>
            </a:r>
          </a:p>
          <a:p>
            <a:pPr marL="284163" indent="-169863"/>
            <a:endParaRPr lang="en-US" sz="1200" dirty="0"/>
          </a:p>
          <a:p>
            <a:pPr marL="284163" indent="-169863"/>
            <a:r>
              <a:rPr lang="en-US" sz="1200" b="1" u="sng" dirty="0"/>
              <a:t>EARTH </a:t>
            </a:r>
          </a:p>
          <a:p>
            <a:pPr marL="284163" indent="-169863"/>
            <a:r>
              <a:rPr lang="en-US" sz="1200" b="1" dirty="0"/>
              <a:t>• EQUULEUS </a:t>
            </a:r>
            <a:r>
              <a:rPr lang="en-US" sz="1200" dirty="0"/>
              <a:t>– JAXA, University of Tokyo </a:t>
            </a:r>
          </a:p>
          <a:p>
            <a:pPr marL="284163" indent="-169863"/>
            <a:r>
              <a:rPr lang="en-US" sz="1200" dirty="0"/>
              <a:t>Imaging the earth’s </a:t>
            </a:r>
            <a:r>
              <a:rPr lang="en-US" sz="1200" dirty="0" err="1"/>
              <a:t>plasmasphere</a:t>
            </a:r>
            <a:r>
              <a:rPr lang="en-US" sz="1200" dirty="0"/>
              <a:t> for a better understanding of earth’s radiation environment. </a:t>
            </a:r>
          </a:p>
          <a:p>
            <a:pPr marL="284163" indent="-169863"/>
            <a:endParaRPr lang="en-US" sz="1200" dirty="0"/>
          </a:p>
          <a:p>
            <a:pPr marL="284163" indent="-169863"/>
            <a:r>
              <a:rPr lang="en-US" sz="1200" b="1" u="sng" dirty="0"/>
              <a:t>OTHER MISSIONS </a:t>
            </a:r>
          </a:p>
          <a:p>
            <a:pPr marL="284163" indent="-169863"/>
            <a:r>
              <a:rPr lang="en-US" sz="1200" b="1" dirty="0"/>
              <a:t>• </a:t>
            </a:r>
            <a:r>
              <a:rPr lang="en-US" sz="1200" b="1" dirty="0" err="1"/>
              <a:t>BioSentinel</a:t>
            </a:r>
            <a:r>
              <a:rPr lang="en-US" sz="1200" b="1" dirty="0"/>
              <a:t> </a:t>
            </a:r>
            <a:r>
              <a:rPr lang="en-US" sz="1200" dirty="0"/>
              <a:t>– Ames Research Center, California </a:t>
            </a:r>
          </a:p>
          <a:p>
            <a:pPr marL="284163" indent="-169863"/>
            <a:r>
              <a:rPr lang="en-US" sz="1200" dirty="0"/>
              <a:t>Using single-celled yeast to detect, measure, and compare the impact of deep-space radiation on living organisms over a long period of time. </a:t>
            </a:r>
          </a:p>
          <a:p>
            <a:pPr marL="284163" indent="-169863"/>
            <a:r>
              <a:rPr lang="en-US" sz="1200" b="1" dirty="0"/>
              <a:t>• </a:t>
            </a:r>
            <a:r>
              <a:rPr lang="en-US" sz="1200" b="1" dirty="0" err="1"/>
              <a:t>ArgoMoon</a:t>
            </a:r>
            <a:r>
              <a:rPr lang="en-US" sz="1200" b="1" dirty="0"/>
              <a:t> </a:t>
            </a:r>
            <a:r>
              <a:rPr lang="en-US" sz="1200" dirty="0"/>
              <a:t>– European Space Agency/ASI, </a:t>
            </a:r>
            <a:r>
              <a:rPr lang="en-US" sz="1200" dirty="0" err="1"/>
              <a:t>ArgoTec</a:t>
            </a:r>
            <a:r>
              <a:rPr lang="en-US" sz="1200" dirty="0"/>
              <a:t>, Italy </a:t>
            </a:r>
          </a:p>
          <a:p>
            <a:pPr marL="284163" indent="-169863"/>
            <a:r>
              <a:rPr lang="en-US" sz="1200" dirty="0"/>
              <a:t>Observing the Interim Cryogenic Propulsion Stage as it follows its disposal stage with advanced optics and software imaging system. </a:t>
            </a:r>
          </a:p>
          <a:p>
            <a:pPr marL="284163" indent="-169863"/>
            <a:endParaRPr lang="en-US" sz="1200" dirty="0"/>
          </a:p>
          <a:p>
            <a:pPr marL="284163" indent="-169863"/>
            <a:r>
              <a:rPr lang="en-US" sz="1200" b="1" u="sng" dirty="0"/>
              <a:t>CENTENNIAL CHALLENGES </a:t>
            </a:r>
            <a:r>
              <a:rPr lang="en-US" sz="1200" dirty="0"/>
              <a:t> </a:t>
            </a:r>
          </a:p>
          <a:p>
            <a:pPr marL="284163" lvl="1" indent="-169863">
              <a:spcAft>
                <a:spcPts val="600"/>
              </a:spcAft>
              <a:buClr>
                <a:srgbClr val="EF771C"/>
              </a:buClr>
              <a:buSzPct val="80000"/>
              <a:buFont typeface="Arial"/>
              <a:buChar char="•"/>
              <a:defRPr/>
            </a:pPr>
            <a:r>
              <a:rPr lang="en-US" sz="1200" b="1" dirty="0">
                <a:cs typeface="Century Gothic"/>
              </a:rPr>
              <a:t>Cislunar Explorers </a:t>
            </a:r>
            <a:r>
              <a:rPr lang="en-US" sz="1200" dirty="0">
                <a:cs typeface="Century Gothic"/>
              </a:rPr>
              <a:t>– Cornell University, </a:t>
            </a:r>
            <a:r>
              <a:rPr lang="en-US" sz="1200" dirty="0"/>
              <a:t>in Ithaca, New York focused around a water-electrolysis-based propulsion system</a:t>
            </a:r>
            <a:endParaRPr lang="en-US" sz="1200" dirty="0">
              <a:cs typeface="Century Gothic"/>
            </a:endParaRPr>
          </a:p>
          <a:p>
            <a:pPr marL="284163" lvl="1" indent="-169863">
              <a:spcAft>
                <a:spcPts val="600"/>
              </a:spcAft>
              <a:buClr>
                <a:srgbClr val="EF771C"/>
              </a:buClr>
              <a:buSzPct val="80000"/>
              <a:buFont typeface="Arial"/>
              <a:buChar char="•"/>
              <a:defRPr/>
            </a:pPr>
            <a:r>
              <a:rPr lang="en-US" sz="1200" b="1" dirty="0">
                <a:cs typeface="Century Gothic"/>
              </a:rPr>
              <a:t>CU-E3</a:t>
            </a:r>
            <a:r>
              <a:rPr lang="en-US" sz="1200" dirty="0">
                <a:cs typeface="Century Gothic"/>
              </a:rPr>
              <a:t> – University of Colorado Boulder, CO; </a:t>
            </a:r>
            <a:r>
              <a:rPr lang="en-US" sz="1200" dirty="0"/>
              <a:t>designed for a communications demonstration mission</a:t>
            </a:r>
            <a:endParaRPr lang="en-US" sz="1200" dirty="0">
              <a:cs typeface="Century Gothic"/>
            </a:endParaRPr>
          </a:p>
          <a:p>
            <a:pPr marL="284163" lvl="1" indent="-169863">
              <a:spcAft>
                <a:spcPts val="600"/>
              </a:spcAft>
              <a:buClr>
                <a:srgbClr val="EF771C"/>
              </a:buClr>
              <a:buSzPct val="80000"/>
              <a:buFont typeface="Arial"/>
              <a:buChar char="•"/>
              <a:defRPr/>
            </a:pPr>
            <a:r>
              <a:rPr lang="en-US" sz="1200" b="1" dirty="0">
                <a:cs typeface="Century Gothic"/>
              </a:rPr>
              <a:t>Team Miles </a:t>
            </a:r>
            <a:r>
              <a:rPr lang="en-US" sz="1200" dirty="0">
                <a:cs typeface="Century Gothic"/>
              </a:rPr>
              <a:t>– Miles Space </a:t>
            </a:r>
            <a:r>
              <a:rPr lang="en-US" sz="1200" dirty="0"/>
              <a:t>will demonstrate evolutionary plasma thrusters</a:t>
            </a:r>
          </a:p>
        </p:txBody>
      </p:sp>
      <p:sp>
        <p:nvSpPr>
          <p:cNvPr id="4" name="Slide Number Placeholder 3"/>
          <p:cNvSpPr>
            <a:spLocks noGrp="1"/>
          </p:cNvSpPr>
          <p:nvPr>
            <p:ph type="sldNum" sz="quarter" idx="10"/>
          </p:nvPr>
        </p:nvSpPr>
        <p:spPr/>
        <p:txBody>
          <a:bodyPr/>
          <a:lstStyle/>
          <a:p>
            <a:fld id="{406953A5-29E5-BC44-8932-1EFF91B36C2F}" type="slidenum">
              <a:rPr lang="en-US" smtClean="0"/>
              <a:pPr/>
              <a:t>18</a:t>
            </a:fld>
            <a:endParaRPr lang="en-US" dirty="0"/>
          </a:p>
        </p:txBody>
      </p:sp>
    </p:spTree>
    <p:extLst>
      <p:ext uri="{BB962C8B-B14F-4D97-AF65-F5344CB8AC3E}">
        <p14:creationId xmlns:p14="http://schemas.microsoft.com/office/powerpoint/2010/main" val="2968651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SLS Title Slide">
    <p:spTree>
      <p:nvGrpSpPr>
        <p:cNvPr id="1" name=""/>
        <p:cNvGrpSpPr/>
        <p:nvPr/>
      </p:nvGrpSpPr>
      <p:grpSpPr>
        <a:xfrm>
          <a:off x="0" y="0"/>
          <a:ext cx="0" cy="0"/>
          <a:chOff x="0" y="0"/>
          <a:chExt cx="0" cy="0"/>
        </a:xfrm>
      </p:grpSpPr>
      <p:sp>
        <p:nvSpPr>
          <p:cNvPr id="4" name="Title 1"/>
          <p:cNvSpPr>
            <a:spLocks noGrp="1"/>
          </p:cNvSpPr>
          <p:nvPr>
            <p:ph type="title"/>
          </p:nvPr>
        </p:nvSpPr>
        <p:spPr>
          <a:xfrm>
            <a:off x="2006348" y="225715"/>
            <a:ext cx="9173738" cy="743643"/>
          </a:xfrm>
          <a:prstGeom prst="rect">
            <a:avLst/>
          </a:prstGeom>
        </p:spPr>
        <p:txBody>
          <a:bodyPr lIns="182880" bIns="0" anchor="ctr" anchorCtr="0"/>
          <a:lstStyle>
            <a:lvl1pPr marL="7938" indent="0">
              <a:tabLst/>
              <a:defRPr sz="3200" b="0" i="0" cap="all" spc="200" baseline="0">
                <a:latin typeface="Century Gothic" charset="0"/>
                <a:ea typeface="Century Gothic" charset="0"/>
                <a:cs typeface="Century Gothic" charset="0"/>
              </a:defRPr>
            </a:lvl1pPr>
          </a:lstStyle>
          <a:p>
            <a:r>
              <a:rPr lang="en-US" dirty="0"/>
              <a:t>Click to edit Master title style</a:t>
            </a:r>
          </a:p>
        </p:txBody>
      </p:sp>
      <p:sp>
        <p:nvSpPr>
          <p:cNvPr id="6" name="Slide Number Placeholder 12">
            <a:extLst>
              <a:ext uri="{FF2B5EF4-FFF2-40B4-BE49-F238E27FC236}">
                <a16:creationId xmlns="" xmlns:a16="http://schemas.microsoft.com/office/drawing/2014/main" id="{9BE4B31E-5308-C842-AE3D-3746C9E8236C}"/>
              </a:ext>
            </a:extLst>
          </p:cNvPr>
          <p:cNvSpPr>
            <a:spLocks noGrp="1"/>
          </p:cNvSpPr>
          <p:nvPr>
            <p:ph type="sldNum" sz="quarter" idx="4"/>
          </p:nvPr>
        </p:nvSpPr>
        <p:spPr>
          <a:xfrm>
            <a:off x="11830050" y="6742771"/>
            <a:ext cx="361949" cy="115229"/>
          </a:xfrm>
          <a:prstGeom prst="rect">
            <a:avLst/>
          </a:prstGeom>
        </p:spPr>
        <p:txBody>
          <a:bodyPr vert="horz" lIns="91440" tIns="45720" rIns="91440" bIns="0" rtlCol="0" anchor="b"/>
          <a:lstStyle>
            <a:lvl1pPr algn="r">
              <a:defRPr sz="600">
                <a:solidFill>
                  <a:schemeClr val="tx1">
                    <a:tint val="75000"/>
                  </a:schemeClr>
                </a:solidFill>
                <a:latin typeface="Arial" charset="0"/>
                <a:ea typeface="Arial" charset="0"/>
                <a:cs typeface="Arial" charset="0"/>
              </a:defRPr>
            </a:lvl1pPr>
          </a:lstStyle>
          <a:p>
            <a:r>
              <a:rPr lang="en-US" dirty="0"/>
              <a:t>0535</a:t>
            </a:r>
          </a:p>
        </p:txBody>
      </p:sp>
    </p:spTree>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cSld name="Black Background SLS Slide Master Oct 2015 Color">
    <p:bg>
      <p:bgPr>
        <a:solidFill>
          <a:schemeClr val="tx1"/>
        </a:solidFill>
        <a:effectLst/>
      </p:bgPr>
    </p:bg>
    <p:spTree>
      <p:nvGrpSpPr>
        <p:cNvPr id="1" name=""/>
        <p:cNvGrpSpPr/>
        <p:nvPr/>
      </p:nvGrpSpPr>
      <p:grpSpPr>
        <a:xfrm>
          <a:off x="0" y="0"/>
          <a:ext cx="0" cy="0"/>
          <a:chOff x="0" y="0"/>
          <a:chExt cx="0" cy="0"/>
        </a:xfrm>
      </p:grpSpPr>
      <p:sp>
        <p:nvSpPr>
          <p:cNvPr id="3" name="Slide Number Placeholder 12">
            <a:extLst>
              <a:ext uri="{FF2B5EF4-FFF2-40B4-BE49-F238E27FC236}">
                <a16:creationId xmlns="" xmlns:a16="http://schemas.microsoft.com/office/drawing/2014/main" id="{F7B3A2A6-3DEE-4749-83F7-D661ADF60883}"/>
              </a:ext>
            </a:extLst>
          </p:cNvPr>
          <p:cNvSpPr>
            <a:spLocks noGrp="1"/>
          </p:cNvSpPr>
          <p:nvPr>
            <p:ph type="sldNum" sz="quarter" idx="4"/>
          </p:nvPr>
        </p:nvSpPr>
        <p:spPr>
          <a:xfrm>
            <a:off x="11830050" y="6742771"/>
            <a:ext cx="361949" cy="115229"/>
          </a:xfrm>
          <a:prstGeom prst="rect">
            <a:avLst/>
          </a:prstGeom>
        </p:spPr>
        <p:txBody>
          <a:bodyPr vert="horz" lIns="91440" tIns="45720" rIns="91440" bIns="0" rtlCol="0" anchor="b"/>
          <a:lstStyle>
            <a:lvl1pPr algn="r">
              <a:defRPr sz="600">
                <a:solidFill>
                  <a:schemeClr val="tx1">
                    <a:tint val="75000"/>
                  </a:schemeClr>
                </a:solidFill>
                <a:latin typeface="Arial" charset="0"/>
                <a:ea typeface="Arial" charset="0"/>
                <a:cs typeface="Arial" charset="0"/>
              </a:defRPr>
            </a:lvl1pPr>
          </a:lstStyle>
          <a:p>
            <a:r>
              <a:rPr lang="en-US" dirty="0"/>
              <a:t>0535</a:t>
            </a:r>
          </a:p>
        </p:txBody>
      </p:sp>
    </p:spTree>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SLS Title Slide">
    <p:spTree>
      <p:nvGrpSpPr>
        <p:cNvPr id="1" name=""/>
        <p:cNvGrpSpPr/>
        <p:nvPr/>
      </p:nvGrpSpPr>
      <p:grpSpPr>
        <a:xfrm>
          <a:off x="0" y="0"/>
          <a:ext cx="0" cy="0"/>
          <a:chOff x="0" y="0"/>
          <a:chExt cx="0" cy="0"/>
        </a:xfrm>
      </p:grpSpPr>
      <p:sp>
        <p:nvSpPr>
          <p:cNvPr id="4" name="Title 1"/>
          <p:cNvSpPr>
            <a:spLocks noGrp="1"/>
          </p:cNvSpPr>
          <p:nvPr>
            <p:ph type="title"/>
          </p:nvPr>
        </p:nvSpPr>
        <p:spPr>
          <a:xfrm>
            <a:off x="2008094" y="224108"/>
            <a:ext cx="10183906" cy="743643"/>
          </a:xfrm>
          <a:prstGeom prst="rect">
            <a:avLst/>
          </a:prstGeom>
        </p:spPr>
        <p:txBody>
          <a:bodyPr lIns="182880" bIns="0" anchor="ctr" anchorCtr="0"/>
          <a:lstStyle>
            <a:lvl1pPr marL="7938" indent="0">
              <a:tabLst/>
              <a:defRPr sz="3200" b="0" i="0" cap="all" spc="200" baseline="0">
                <a:latin typeface="Century Gothic" charset="0"/>
                <a:ea typeface="Century Gothic" charset="0"/>
                <a:cs typeface="Century Gothic" charset="0"/>
              </a:defRPr>
            </a:lvl1pPr>
          </a:lstStyle>
          <a:p>
            <a:r>
              <a:rPr lang="en-US" dirty="0"/>
              <a:t>Click to edit Master title style</a:t>
            </a:r>
          </a:p>
        </p:txBody>
      </p:sp>
      <p:sp>
        <p:nvSpPr>
          <p:cNvPr id="6" name="Slide Number Placeholder 12">
            <a:extLst>
              <a:ext uri="{FF2B5EF4-FFF2-40B4-BE49-F238E27FC236}">
                <a16:creationId xmlns="" xmlns:a16="http://schemas.microsoft.com/office/drawing/2014/main" id="{55CBD84E-0566-8640-B297-7299CC4FFDBA}"/>
              </a:ext>
            </a:extLst>
          </p:cNvPr>
          <p:cNvSpPr>
            <a:spLocks noGrp="1"/>
          </p:cNvSpPr>
          <p:nvPr>
            <p:ph type="sldNum" sz="quarter" idx="4"/>
          </p:nvPr>
        </p:nvSpPr>
        <p:spPr>
          <a:xfrm>
            <a:off x="11830050" y="6742771"/>
            <a:ext cx="361949" cy="115229"/>
          </a:xfrm>
          <a:prstGeom prst="rect">
            <a:avLst/>
          </a:prstGeom>
        </p:spPr>
        <p:txBody>
          <a:bodyPr vert="horz" lIns="91440" tIns="45720" rIns="91440" bIns="0" rtlCol="0" anchor="b"/>
          <a:lstStyle>
            <a:lvl1pPr algn="r">
              <a:defRPr sz="600">
                <a:solidFill>
                  <a:schemeClr val="tx1">
                    <a:tint val="75000"/>
                  </a:schemeClr>
                </a:solidFill>
                <a:latin typeface="Arial" charset="0"/>
                <a:ea typeface="Arial" charset="0"/>
                <a:cs typeface="Arial" charset="0"/>
              </a:defRPr>
            </a:lvl1pPr>
          </a:lstStyle>
          <a:p>
            <a:r>
              <a:rPr lang="en-US" dirty="0"/>
              <a:t>0535</a:t>
            </a:r>
          </a:p>
        </p:txBody>
      </p:sp>
    </p:spTree>
    <p:extLst>
      <p:ext uri="{BB962C8B-B14F-4D97-AF65-F5344CB8AC3E}">
        <p14:creationId xmlns:p14="http://schemas.microsoft.com/office/powerpoint/2010/main" val="42043775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C6016"/>
        </a:solidFill>
        <a:effectLst/>
      </p:bgPr>
    </p:bg>
    <p:spTree>
      <p:nvGrpSpPr>
        <p:cNvPr id="1" name=""/>
        <p:cNvGrpSpPr/>
        <p:nvPr/>
      </p:nvGrpSpPr>
      <p:grpSpPr>
        <a:xfrm>
          <a:off x="0" y="0"/>
          <a:ext cx="0" cy="0"/>
          <a:chOff x="0" y="0"/>
          <a:chExt cx="0" cy="0"/>
        </a:xfrm>
      </p:grpSpPr>
      <p:pic>
        <p:nvPicPr>
          <p:cNvPr id="20" name="Picture 1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39352" y="225425"/>
            <a:ext cx="891688" cy="747973"/>
          </a:xfrm>
          <a:prstGeom prst="rect">
            <a:avLst/>
          </a:prstGeom>
        </p:spPr>
      </p:pic>
      <p:sp>
        <p:nvSpPr>
          <p:cNvPr id="9" name="Rectangle 8"/>
          <p:cNvSpPr/>
          <p:nvPr userDrawn="1"/>
        </p:nvSpPr>
        <p:spPr>
          <a:xfrm>
            <a:off x="2003492" y="1202068"/>
            <a:ext cx="10188507" cy="5655932"/>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p:cNvSpPr/>
          <p:nvPr userDrawn="1"/>
        </p:nvSpPr>
        <p:spPr>
          <a:xfrm rot="16200000">
            <a:off x="-2436543" y="2436541"/>
            <a:ext cx="6858003" cy="1984917"/>
          </a:xfrm>
          <a:prstGeom prst="rect">
            <a:avLst/>
          </a:prstGeom>
          <a:solidFill>
            <a:schemeClr val="tx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effectLst/>
            </a:endParaRPr>
          </a:p>
        </p:txBody>
      </p:sp>
      <p:cxnSp>
        <p:nvCxnSpPr>
          <p:cNvPr id="14" name="Straight Connector 13"/>
          <p:cNvCxnSpPr/>
          <p:nvPr userDrawn="1"/>
        </p:nvCxnSpPr>
        <p:spPr>
          <a:xfrm>
            <a:off x="1994206" y="0"/>
            <a:ext cx="0" cy="6858000"/>
          </a:xfrm>
          <a:prstGeom prst="line">
            <a:avLst/>
          </a:prstGeom>
          <a:ln w="28575">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7" name="Slide Number Placeholder 12">
            <a:extLst>
              <a:ext uri="{FF2B5EF4-FFF2-40B4-BE49-F238E27FC236}">
                <a16:creationId xmlns="" xmlns:a16="http://schemas.microsoft.com/office/drawing/2014/main" id="{2DE9B298-F048-5C45-86D4-F719409EE42D}"/>
              </a:ext>
            </a:extLst>
          </p:cNvPr>
          <p:cNvSpPr>
            <a:spLocks noGrp="1"/>
          </p:cNvSpPr>
          <p:nvPr>
            <p:ph type="sldNum" sz="quarter" idx="4"/>
          </p:nvPr>
        </p:nvSpPr>
        <p:spPr>
          <a:xfrm>
            <a:off x="11830050" y="6742771"/>
            <a:ext cx="361949" cy="115229"/>
          </a:xfrm>
          <a:prstGeom prst="rect">
            <a:avLst/>
          </a:prstGeom>
        </p:spPr>
        <p:txBody>
          <a:bodyPr vert="horz" lIns="91440" tIns="45720" rIns="91440" bIns="0" rtlCol="0" anchor="b"/>
          <a:lstStyle>
            <a:lvl1pPr algn="r">
              <a:defRPr sz="600">
                <a:solidFill>
                  <a:schemeClr val="tx1">
                    <a:tint val="75000"/>
                  </a:schemeClr>
                </a:solidFill>
                <a:latin typeface="Arial" charset="0"/>
                <a:ea typeface="Arial" charset="0"/>
                <a:cs typeface="Arial" charset="0"/>
              </a:defRPr>
            </a:lvl1pPr>
          </a:lstStyle>
          <a:p>
            <a:r>
              <a:rPr lang="en-US" dirty="0"/>
              <a:t>0535</a:t>
            </a:r>
          </a:p>
        </p:txBody>
      </p:sp>
    </p:spTree>
    <p:extLst>
      <p:ext uri="{BB962C8B-B14F-4D97-AF65-F5344CB8AC3E}">
        <p14:creationId xmlns:p14="http://schemas.microsoft.com/office/powerpoint/2010/main" val="1943898475"/>
      </p:ext>
    </p:extLst>
  </p:cSld>
  <p:clrMap bg1="lt1" tx1="dk1" bg2="lt2" tx2="dk2" accent1="accent1" accent2="accent2" accent3="accent3" accent4="accent4" accent5="accent5" accent6="accent6" hlink="hlink" folHlink="folHlink"/>
  <p:sldLayoutIdLst>
    <p:sldLayoutId id="2147483923" r:id="rId1"/>
    <p:sldLayoutId id="2147483924" r:id="rId2"/>
    <p:sldLayoutId id="2147483890" r:id="rId3"/>
  </p:sldLayoutIdLst>
  <p:hf hdr="0" ftr="0" dt="0"/>
  <p:txStyles>
    <p:titleStyle>
      <a:lvl1pPr algn="l" defTabSz="457189" rtl="0" eaLnBrk="1" fontAlgn="base" hangingPunct="1">
        <a:spcBef>
          <a:spcPct val="0"/>
        </a:spcBef>
        <a:spcAft>
          <a:spcPct val="0"/>
        </a:spcAft>
        <a:defRPr sz="2400" b="1" kern="1200">
          <a:solidFill>
            <a:schemeClr val="bg1"/>
          </a:solidFill>
          <a:latin typeface="Arial"/>
          <a:ea typeface="ヒラギノ角ゴ Pro W3" charset="-128"/>
          <a:cs typeface="Arial"/>
        </a:defRPr>
      </a:lvl1pPr>
      <a:lvl2pPr algn="l" defTabSz="457189" rtl="0" eaLnBrk="1" fontAlgn="base" hangingPunct="1">
        <a:spcBef>
          <a:spcPct val="0"/>
        </a:spcBef>
        <a:spcAft>
          <a:spcPct val="0"/>
        </a:spcAft>
        <a:defRPr sz="2400" b="1">
          <a:solidFill>
            <a:schemeClr val="bg1"/>
          </a:solidFill>
          <a:latin typeface="Arial" charset="0"/>
          <a:ea typeface="ヒラギノ角ゴ Pro W3" charset="-128"/>
          <a:cs typeface="ヒラギノ角ゴ Pro W3" charset="-128"/>
        </a:defRPr>
      </a:lvl2pPr>
      <a:lvl3pPr algn="l" defTabSz="457189" rtl="0" eaLnBrk="1" fontAlgn="base" hangingPunct="1">
        <a:spcBef>
          <a:spcPct val="0"/>
        </a:spcBef>
        <a:spcAft>
          <a:spcPct val="0"/>
        </a:spcAft>
        <a:defRPr sz="2400" b="1">
          <a:solidFill>
            <a:schemeClr val="bg1"/>
          </a:solidFill>
          <a:latin typeface="Arial" charset="0"/>
          <a:ea typeface="ヒラギノ角ゴ Pro W3" charset="-128"/>
          <a:cs typeface="ヒラギノ角ゴ Pro W3" charset="-128"/>
        </a:defRPr>
      </a:lvl3pPr>
      <a:lvl4pPr algn="l" defTabSz="457189" rtl="0" eaLnBrk="1" fontAlgn="base" hangingPunct="1">
        <a:spcBef>
          <a:spcPct val="0"/>
        </a:spcBef>
        <a:spcAft>
          <a:spcPct val="0"/>
        </a:spcAft>
        <a:defRPr sz="2400" b="1">
          <a:solidFill>
            <a:schemeClr val="bg1"/>
          </a:solidFill>
          <a:latin typeface="Arial" charset="0"/>
          <a:ea typeface="ヒラギノ角ゴ Pro W3" charset="-128"/>
          <a:cs typeface="ヒラギノ角ゴ Pro W3" charset="-128"/>
        </a:defRPr>
      </a:lvl4pPr>
      <a:lvl5pPr algn="l" defTabSz="457189" rtl="0" eaLnBrk="1" fontAlgn="base" hangingPunct="1">
        <a:spcBef>
          <a:spcPct val="0"/>
        </a:spcBef>
        <a:spcAft>
          <a:spcPct val="0"/>
        </a:spcAft>
        <a:defRPr sz="2400" b="1">
          <a:solidFill>
            <a:schemeClr val="bg1"/>
          </a:solidFill>
          <a:latin typeface="Arial" charset="0"/>
          <a:ea typeface="ヒラギノ角ゴ Pro W3" charset="-128"/>
          <a:cs typeface="ヒラギノ角ゴ Pro W3" charset="-128"/>
        </a:defRPr>
      </a:lvl5pPr>
      <a:lvl6pPr marL="457189" algn="ctr" defTabSz="457189" rtl="0" eaLnBrk="1" fontAlgn="base" hangingPunct="1">
        <a:spcBef>
          <a:spcPct val="0"/>
        </a:spcBef>
        <a:spcAft>
          <a:spcPct val="0"/>
        </a:spcAft>
        <a:defRPr sz="4400">
          <a:solidFill>
            <a:schemeClr val="tx1"/>
          </a:solidFill>
          <a:latin typeface="Calibri" charset="0"/>
          <a:ea typeface="ヒラギノ角ゴ Pro W3" charset="-128"/>
          <a:cs typeface="ヒラギノ角ゴ Pro W3" charset="-128"/>
        </a:defRPr>
      </a:lvl6pPr>
      <a:lvl7pPr marL="914377" algn="ctr" defTabSz="457189" rtl="0" eaLnBrk="1" fontAlgn="base" hangingPunct="1">
        <a:spcBef>
          <a:spcPct val="0"/>
        </a:spcBef>
        <a:spcAft>
          <a:spcPct val="0"/>
        </a:spcAft>
        <a:defRPr sz="4400">
          <a:solidFill>
            <a:schemeClr val="tx1"/>
          </a:solidFill>
          <a:latin typeface="Calibri" charset="0"/>
          <a:ea typeface="ヒラギノ角ゴ Pro W3" charset="-128"/>
          <a:cs typeface="ヒラギノ角ゴ Pro W3" charset="-128"/>
        </a:defRPr>
      </a:lvl7pPr>
      <a:lvl8pPr marL="1371566" algn="ctr" defTabSz="457189" rtl="0" eaLnBrk="1" fontAlgn="base" hangingPunct="1">
        <a:spcBef>
          <a:spcPct val="0"/>
        </a:spcBef>
        <a:spcAft>
          <a:spcPct val="0"/>
        </a:spcAft>
        <a:defRPr sz="4400">
          <a:solidFill>
            <a:schemeClr val="tx1"/>
          </a:solidFill>
          <a:latin typeface="Calibri" charset="0"/>
          <a:ea typeface="ヒラギノ角ゴ Pro W3" charset="-128"/>
          <a:cs typeface="ヒラギノ角ゴ Pro W3" charset="-128"/>
        </a:defRPr>
      </a:lvl8pPr>
      <a:lvl9pPr marL="1828754" algn="ctr" defTabSz="457189" rtl="0" eaLnBrk="1" fontAlgn="base" hangingPunct="1">
        <a:spcBef>
          <a:spcPct val="0"/>
        </a:spcBef>
        <a:spcAft>
          <a:spcPct val="0"/>
        </a:spcAft>
        <a:defRPr sz="4400">
          <a:solidFill>
            <a:schemeClr val="tx1"/>
          </a:solidFill>
          <a:latin typeface="Calibri" charset="0"/>
          <a:ea typeface="ヒラギノ角ゴ Pro W3" charset="-128"/>
          <a:cs typeface="ヒラギノ角ゴ Pro W3" charset="-128"/>
        </a:defRPr>
      </a:lvl9pPr>
    </p:titleStyle>
    <p:bodyStyle>
      <a:lvl1pPr marL="177796" indent="-177796" algn="l" defTabSz="457189" rtl="0" eaLnBrk="1" fontAlgn="base" hangingPunct="1">
        <a:spcBef>
          <a:spcPct val="20000"/>
        </a:spcBef>
        <a:spcAft>
          <a:spcPct val="0"/>
        </a:spcAft>
        <a:buFont typeface="Arial" panose="020B0604020202020204" pitchFamily="34" charset="0"/>
        <a:buChar char="•"/>
        <a:defRPr b="1" kern="1200">
          <a:solidFill>
            <a:schemeClr val="tx1"/>
          </a:solidFill>
          <a:latin typeface="Arial"/>
          <a:ea typeface="ヒラギノ角ゴ Pro W3" charset="-128"/>
          <a:cs typeface="Arial"/>
        </a:defRPr>
      </a:lvl1pPr>
      <a:lvl2pPr marL="685783" indent="-228594" algn="l" defTabSz="457189" rtl="0" eaLnBrk="1" fontAlgn="base" hangingPunct="1">
        <a:spcBef>
          <a:spcPct val="20000"/>
        </a:spcBef>
        <a:spcAft>
          <a:spcPct val="0"/>
        </a:spcAft>
        <a:buFont typeface="Arial" panose="020B0604020202020204" pitchFamily="34" charset="0"/>
        <a:buChar char="–"/>
        <a:defRPr kern="1200">
          <a:solidFill>
            <a:schemeClr val="tx1"/>
          </a:solidFill>
          <a:latin typeface="Arial"/>
          <a:ea typeface="ヒラギノ角ゴ Pro W3" charset="-128"/>
          <a:cs typeface="Arial"/>
        </a:defRPr>
      </a:lvl2pPr>
      <a:lvl3pPr marL="1142971" indent="-228594" algn="l" defTabSz="457189" rtl="0" eaLnBrk="1" fontAlgn="base" hangingPunct="1">
        <a:spcBef>
          <a:spcPct val="20000"/>
        </a:spcBef>
        <a:spcAft>
          <a:spcPct val="0"/>
        </a:spcAft>
        <a:buFont typeface="Arial" panose="020B0604020202020204" pitchFamily="34" charset="0"/>
        <a:buChar char="•"/>
        <a:defRPr kern="1200">
          <a:solidFill>
            <a:schemeClr val="tx1"/>
          </a:solidFill>
          <a:latin typeface="Arial"/>
          <a:ea typeface="ヒラギノ角ゴ Pro W3" charset="-128"/>
          <a:cs typeface="Arial"/>
        </a:defRPr>
      </a:lvl3pPr>
      <a:lvl4pPr marL="1600160" indent="-228594" algn="l" defTabSz="457189" rtl="0" eaLnBrk="1" fontAlgn="base" hangingPunct="1">
        <a:spcBef>
          <a:spcPct val="20000"/>
        </a:spcBef>
        <a:spcAft>
          <a:spcPct val="0"/>
        </a:spcAft>
        <a:buFont typeface="Arial" panose="020B0604020202020204" pitchFamily="34" charset="0"/>
        <a:buChar char="–"/>
        <a:defRPr kern="1200">
          <a:solidFill>
            <a:schemeClr val="tx1"/>
          </a:solidFill>
          <a:latin typeface="Arial"/>
          <a:ea typeface="ヒラギノ角ゴ Pro W3" charset="-128"/>
          <a:cs typeface="Arial"/>
        </a:defRPr>
      </a:lvl4pPr>
      <a:lvl5pPr marL="2057349" indent="-228594" algn="l" defTabSz="457189" rtl="0" eaLnBrk="1" fontAlgn="base" hangingPunct="1">
        <a:spcBef>
          <a:spcPct val="20000"/>
        </a:spcBef>
        <a:spcAft>
          <a:spcPct val="0"/>
        </a:spcAft>
        <a:buFont typeface="Arial" panose="020B0604020202020204" pitchFamily="34" charset="0"/>
        <a:buChar char="»"/>
        <a:defRPr kern="1200">
          <a:solidFill>
            <a:schemeClr val="tx1"/>
          </a:solidFill>
          <a:latin typeface="Arial"/>
          <a:ea typeface="ヒラギノ角ゴ Pro W3" charset="-128"/>
          <a:cs typeface="Arial"/>
        </a:defRPr>
      </a:lvl5pPr>
      <a:lvl6pPr marL="2514537" indent="-228594" algn="l" defTabSz="457189" rtl="0" eaLnBrk="1" latinLnBrk="0" hangingPunct="1">
        <a:spcBef>
          <a:spcPct val="20000"/>
        </a:spcBef>
        <a:buFont typeface="Arial"/>
        <a:buChar char="•"/>
        <a:defRPr sz="2000" kern="1200">
          <a:solidFill>
            <a:schemeClr val="tx1"/>
          </a:solidFill>
          <a:latin typeface="+mn-lt"/>
          <a:ea typeface="+mn-ea"/>
          <a:cs typeface="+mn-cs"/>
        </a:defRPr>
      </a:lvl6pPr>
      <a:lvl7pPr marL="2971726" indent="-228594" algn="l" defTabSz="457189" rtl="0" eaLnBrk="1" latinLnBrk="0" hangingPunct="1">
        <a:spcBef>
          <a:spcPct val="20000"/>
        </a:spcBef>
        <a:buFont typeface="Arial"/>
        <a:buChar char="•"/>
        <a:defRPr sz="2000" kern="1200">
          <a:solidFill>
            <a:schemeClr val="tx1"/>
          </a:solidFill>
          <a:latin typeface="+mn-lt"/>
          <a:ea typeface="+mn-ea"/>
          <a:cs typeface="+mn-cs"/>
        </a:defRPr>
      </a:lvl7pPr>
      <a:lvl8pPr marL="3428914" indent="-228594" algn="l" defTabSz="457189" rtl="0" eaLnBrk="1" latinLnBrk="0" hangingPunct="1">
        <a:spcBef>
          <a:spcPct val="20000"/>
        </a:spcBef>
        <a:buFont typeface="Arial"/>
        <a:buChar char="•"/>
        <a:defRPr sz="2000" kern="1200">
          <a:solidFill>
            <a:schemeClr val="tx1"/>
          </a:solidFill>
          <a:latin typeface="+mn-lt"/>
          <a:ea typeface="+mn-ea"/>
          <a:cs typeface="+mn-cs"/>
        </a:defRPr>
      </a:lvl8pPr>
      <a:lvl9pPr marL="3886103" indent="-228594" algn="l" defTabSz="45718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89" rtl="0" eaLnBrk="1" latinLnBrk="0" hangingPunct="1">
        <a:defRPr sz="1800" kern="1200">
          <a:solidFill>
            <a:schemeClr val="tx1"/>
          </a:solidFill>
          <a:latin typeface="+mn-lt"/>
          <a:ea typeface="+mn-ea"/>
          <a:cs typeface="+mn-cs"/>
        </a:defRPr>
      </a:lvl1pPr>
      <a:lvl2pPr marL="457189" algn="l" defTabSz="457189" rtl="0" eaLnBrk="1" latinLnBrk="0" hangingPunct="1">
        <a:defRPr sz="1800" kern="1200">
          <a:solidFill>
            <a:schemeClr val="tx1"/>
          </a:solidFill>
          <a:latin typeface="+mn-lt"/>
          <a:ea typeface="+mn-ea"/>
          <a:cs typeface="+mn-cs"/>
        </a:defRPr>
      </a:lvl2pPr>
      <a:lvl3pPr marL="914377" algn="l" defTabSz="457189" rtl="0" eaLnBrk="1" latinLnBrk="0" hangingPunct="1">
        <a:defRPr sz="1800" kern="1200">
          <a:solidFill>
            <a:schemeClr val="tx1"/>
          </a:solidFill>
          <a:latin typeface="+mn-lt"/>
          <a:ea typeface="+mn-ea"/>
          <a:cs typeface="+mn-cs"/>
        </a:defRPr>
      </a:lvl3pPr>
      <a:lvl4pPr marL="1371566" algn="l" defTabSz="457189" rtl="0" eaLnBrk="1" latinLnBrk="0" hangingPunct="1">
        <a:defRPr sz="1800" kern="1200">
          <a:solidFill>
            <a:schemeClr val="tx1"/>
          </a:solidFill>
          <a:latin typeface="+mn-lt"/>
          <a:ea typeface="+mn-ea"/>
          <a:cs typeface="+mn-cs"/>
        </a:defRPr>
      </a:lvl4pPr>
      <a:lvl5pPr marL="1828754" algn="l" defTabSz="457189" rtl="0" eaLnBrk="1" latinLnBrk="0" hangingPunct="1">
        <a:defRPr sz="1800" kern="1200">
          <a:solidFill>
            <a:schemeClr val="tx1"/>
          </a:solidFill>
          <a:latin typeface="+mn-lt"/>
          <a:ea typeface="+mn-ea"/>
          <a:cs typeface="+mn-cs"/>
        </a:defRPr>
      </a:lvl5pPr>
      <a:lvl6pPr marL="2285943" algn="l" defTabSz="457189" rtl="0" eaLnBrk="1" latinLnBrk="0" hangingPunct="1">
        <a:defRPr sz="1800" kern="1200">
          <a:solidFill>
            <a:schemeClr val="tx1"/>
          </a:solidFill>
          <a:latin typeface="+mn-lt"/>
          <a:ea typeface="+mn-ea"/>
          <a:cs typeface="+mn-cs"/>
        </a:defRPr>
      </a:lvl6pPr>
      <a:lvl7pPr marL="2743131" algn="l" defTabSz="457189" rtl="0" eaLnBrk="1" latinLnBrk="0" hangingPunct="1">
        <a:defRPr sz="1800" kern="1200">
          <a:solidFill>
            <a:schemeClr val="tx1"/>
          </a:solidFill>
          <a:latin typeface="+mn-lt"/>
          <a:ea typeface="+mn-ea"/>
          <a:cs typeface="+mn-cs"/>
        </a:defRPr>
      </a:lvl7pPr>
      <a:lvl8pPr marL="3200320" algn="l" defTabSz="457189" rtl="0" eaLnBrk="1" latinLnBrk="0" hangingPunct="1">
        <a:defRPr sz="1800" kern="1200">
          <a:solidFill>
            <a:schemeClr val="tx1"/>
          </a:solidFill>
          <a:latin typeface="+mn-lt"/>
          <a:ea typeface="+mn-ea"/>
          <a:cs typeface="+mn-cs"/>
        </a:defRPr>
      </a:lvl8pPr>
      <a:lvl9pPr marL="3657509" algn="l" defTabSz="457189"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g"/></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image" Target="../media/image25.jpeg"/></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29.jpeg"/><Relationship Id="rId4" Type="http://schemas.openxmlformats.org/officeDocument/2006/relationships/image" Target="../media/image28.jpeg"/></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 Id="rId9" Type="http://schemas.openxmlformats.org/officeDocument/2006/relationships/image" Target="../media/image43.png"/></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1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7.xml"/><Relationship Id="rId1" Type="http://schemas.openxmlformats.org/officeDocument/2006/relationships/slideLayout" Target="../slideLayouts/slideLayout3.xml"/><Relationship Id="rId5" Type="http://schemas.openxmlformats.org/officeDocument/2006/relationships/image" Target="../media/image48.jpeg"/><Relationship Id="rId4" Type="http://schemas.openxmlformats.org/officeDocument/2006/relationships/image" Target="../media/image47.jpeg"/></Relationships>
</file>

<file path=ppt/slides/_rels/slide18.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slideLayout" Target="../slideLayouts/slideLayout3.xml"/><Relationship Id="rId7" Type="http://schemas.openxmlformats.org/officeDocument/2006/relationships/image" Target="../media/image51.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50.jpeg"/><Relationship Id="rId5" Type="http://schemas.openxmlformats.org/officeDocument/2006/relationships/image" Target="../media/image49.png"/><Relationship Id="rId4"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8" name="TextBox 7"/>
          <p:cNvSpPr txBox="1"/>
          <p:nvPr/>
        </p:nvSpPr>
        <p:spPr>
          <a:xfrm>
            <a:off x="6115665" y="4314564"/>
            <a:ext cx="5891394" cy="2431435"/>
          </a:xfrm>
          <a:prstGeom prst="rect">
            <a:avLst/>
          </a:prstGeom>
          <a:noFill/>
          <a:effectLst>
            <a:outerShdw blurRad="25400" dist="38100" dir="2700000" algn="tl" rotWithShape="0">
              <a:schemeClr val="tx1">
                <a:alpha val="79000"/>
              </a:schemeClr>
            </a:outerShdw>
          </a:effectLst>
        </p:spPr>
        <p:txBody>
          <a:bodyPr wrap="square" rtlCol="0">
            <a:spAutoFit/>
          </a:bodyPr>
          <a:lstStyle/>
          <a:p>
            <a:pPr algn="r"/>
            <a:endParaRPr lang="en-US" sz="2000" b="1" dirty="0">
              <a:solidFill>
                <a:schemeClr val="bg1"/>
              </a:solidFill>
              <a:latin typeface="Century Gothic" charset="0"/>
              <a:ea typeface="Century Gothic" charset="0"/>
              <a:cs typeface="Century Gothic" charset="0"/>
            </a:endParaRPr>
          </a:p>
          <a:p>
            <a:pPr algn="r"/>
            <a:r>
              <a:rPr lang="en-US" b="1" dirty="0">
                <a:solidFill>
                  <a:schemeClr val="bg1"/>
                </a:solidFill>
                <a:latin typeface="Century Gothic" charset="0"/>
                <a:ea typeface="Century Gothic" charset="0"/>
                <a:cs typeface="Century Gothic" charset="0"/>
              </a:rPr>
              <a:t>J</a:t>
            </a:r>
            <a:r>
              <a:rPr lang="en-US" b="1" dirty="0" smtClean="0">
                <a:solidFill>
                  <a:schemeClr val="bg1"/>
                </a:solidFill>
                <a:latin typeface="Century Gothic" charset="0"/>
                <a:ea typeface="Century Gothic" charset="0"/>
                <a:cs typeface="Century Gothic" charset="0"/>
              </a:rPr>
              <a:t>ohn Honeycutt</a:t>
            </a:r>
          </a:p>
          <a:p>
            <a:pPr algn="r"/>
            <a:r>
              <a:rPr lang="en-US" sz="2000" b="1" dirty="0">
                <a:solidFill>
                  <a:schemeClr val="bg1"/>
                </a:solidFill>
                <a:latin typeface="Century Gothic" charset="0"/>
                <a:ea typeface="Century Gothic" charset="0"/>
                <a:cs typeface="Century Gothic" charset="0"/>
              </a:rPr>
              <a:t>Manager, SLS Program</a:t>
            </a:r>
          </a:p>
          <a:p>
            <a:pPr algn="r"/>
            <a:r>
              <a:rPr lang="en-US" b="1" dirty="0">
                <a:solidFill>
                  <a:schemeClr val="bg1"/>
                </a:solidFill>
                <a:latin typeface="Century Gothic" charset="0"/>
                <a:ea typeface="Century Gothic" charset="0"/>
                <a:cs typeface="Century Gothic" charset="0"/>
              </a:rPr>
              <a:t>S</a:t>
            </a:r>
            <a:r>
              <a:rPr lang="en-US" b="1" dirty="0" smtClean="0">
                <a:solidFill>
                  <a:schemeClr val="bg1"/>
                </a:solidFill>
                <a:latin typeface="Century Gothic" charset="0"/>
                <a:ea typeface="Century Gothic" charset="0"/>
                <a:cs typeface="Century Gothic" charset="0"/>
              </a:rPr>
              <a:t>teve Creech,</a:t>
            </a:r>
          </a:p>
          <a:p>
            <a:pPr algn="r"/>
            <a:r>
              <a:rPr lang="en-US" sz="2000" b="1" dirty="0">
                <a:solidFill>
                  <a:schemeClr val="bg1"/>
                </a:solidFill>
                <a:latin typeface="Century Gothic" charset="0"/>
                <a:ea typeface="Century Gothic" charset="0"/>
                <a:cs typeface="Century Gothic" charset="0"/>
              </a:rPr>
              <a:t>Manager, Spacecraft Payload </a:t>
            </a:r>
            <a:r>
              <a:rPr lang="en-US" sz="2000" b="1" dirty="0" smtClean="0">
                <a:solidFill>
                  <a:schemeClr val="bg1"/>
                </a:solidFill>
                <a:latin typeface="Century Gothic" charset="0"/>
                <a:ea typeface="Century Gothic" charset="0"/>
                <a:cs typeface="Century Gothic" charset="0"/>
              </a:rPr>
              <a:t>Integration</a:t>
            </a:r>
          </a:p>
          <a:p>
            <a:pPr algn="r"/>
            <a:r>
              <a:rPr lang="en-US" sz="2000" b="1" dirty="0" smtClean="0">
                <a:solidFill>
                  <a:schemeClr val="bg1"/>
                </a:solidFill>
                <a:latin typeface="Century Gothic" charset="0"/>
                <a:ea typeface="Century Gothic" charset="0"/>
                <a:cs typeface="Century Gothic" charset="0"/>
              </a:rPr>
              <a:t>and Evolution, SLS </a:t>
            </a:r>
            <a:r>
              <a:rPr lang="en-US" sz="2000" b="1" dirty="0">
                <a:solidFill>
                  <a:schemeClr val="bg1"/>
                </a:solidFill>
                <a:latin typeface="Century Gothic" charset="0"/>
                <a:ea typeface="Century Gothic" charset="0"/>
                <a:cs typeface="Century Gothic" charset="0"/>
              </a:rPr>
              <a:t>Program</a:t>
            </a:r>
          </a:p>
          <a:p>
            <a:pPr algn="r"/>
            <a:r>
              <a:rPr lang="en-US" sz="2000" i="1" dirty="0" smtClean="0">
                <a:solidFill>
                  <a:schemeClr val="bg1"/>
                </a:solidFill>
                <a:effectLst>
                  <a:outerShdw blurRad="38100" dist="38100" dir="2700000" algn="tl">
                    <a:srgbClr val="000000">
                      <a:alpha val="43137"/>
                    </a:srgbClr>
                  </a:outerShdw>
                </a:effectLst>
                <a:latin typeface="Century Gothic" charset="0"/>
                <a:ea typeface="Century Gothic" charset="0"/>
                <a:cs typeface="Century Gothic" charset="0"/>
              </a:rPr>
              <a:t>October 1, </a:t>
            </a:r>
            <a:r>
              <a:rPr lang="en-US" sz="2000" i="1" dirty="0">
                <a:solidFill>
                  <a:schemeClr val="bg1"/>
                </a:solidFill>
                <a:effectLst>
                  <a:outerShdw blurRad="38100" dist="38100" dir="2700000" algn="tl">
                    <a:srgbClr val="000000">
                      <a:alpha val="43137"/>
                    </a:srgbClr>
                  </a:outerShdw>
                </a:effectLst>
                <a:latin typeface="Century Gothic" charset="0"/>
                <a:ea typeface="Century Gothic" charset="0"/>
                <a:cs typeface="Century Gothic" charset="0"/>
              </a:rPr>
              <a:t>2018</a:t>
            </a:r>
            <a:endParaRPr lang="en-US" sz="3200" i="1" dirty="0">
              <a:solidFill>
                <a:schemeClr val="bg1"/>
              </a:solidFill>
              <a:effectLst>
                <a:outerShdw blurRad="38100" dist="38100" dir="2700000" algn="tl">
                  <a:srgbClr val="000000">
                    <a:alpha val="43137"/>
                  </a:srgbClr>
                </a:outerShdw>
              </a:effectLst>
              <a:latin typeface="Century Gothic" charset="0"/>
              <a:ea typeface="Century Gothic" charset="0"/>
              <a:cs typeface="Century Gothic" charset="0"/>
            </a:endParaRPr>
          </a:p>
        </p:txBody>
      </p:sp>
      <p:sp>
        <p:nvSpPr>
          <p:cNvPr id="3" name="TextBox 2"/>
          <p:cNvSpPr txBox="1"/>
          <p:nvPr/>
        </p:nvSpPr>
        <p:spPr>
          <a:xfrm>
            <a:off x="2851356" y="1695961"/>
            <a:ext cx="9155704" cy="2308324"/>
          </a:xfrm>
          <a:prstGeom prst="rect">
            <a:avLst/>
          </a:prstGeom>
          <a:noFill/>
        </p:spPr>
        <p:txBody>
          <a:bodyPr wrap="square" rtlCol="0">
            <a:spAutoFit/>
          </a:bodyPr>
          <a:lstStyle/>
          <a:p>
            <a:pPr algn="r"/>
            <a:r>
              <a:rPr lang="en-GB" sz="4800" b="1" dirty="0">
                <a:solidFill>
                  <a:schemeClr val="bg1"/>
                </a:solidFill>
              </a:rPr>
              <a:t>NASA’s Space </a:t>
            </a:r>
            <a:r>
              <a:rPr lang="en-GB" sz="4800" b="1" dirty="0" smtClean="0">
                <a:solidFill>
                  <a:schemeClr val="bg1"/>
                </a:solidFill>
              </a:rPr>
              <a:t>Launch</a:t>
            </a:r>
          </a:p>
          <a:p>
            <a:pPr algn="r"/>
            <a:r>
              <a:rPr lang="en-GB" sz="4800" b="1" dirty="0" smtClean="0">
                <a:solidFill>
                  <a:schemeClr val="bg1"/>
                </a:solidFill>
              </a:rPr>
              <a:t>System </a:t>
            </a:r>
            <a:r>
              <a:rPr lang="en-GB" sz="4800" b="1" dirty="0">
                <a:solidFill>
                  <a:schemeClr val="bg1"/>
                </a:solidFill>
              </a:rPr>
              <a:t>Moves </a:t>
            </a:r>
            <a:r>
              <a:rPr lang="en-GB" sz="4800" b="1" dirty="0" smtClean="0">
                <a:solidFill>
                  <a:schemeClr val="bg1"/>
                </a:solidFill>
              </a:rPr>
              <a:t>Into</a:t>
            </a:r>
          </a:p>
          <a:p>
            <a:pPr algn="r"/>
            <a:r>
              <a:rPr lang="en-GB" sz="4800" b="1" dirty="0" smtClean="0">
                <a:solidFill>
                  <a:schemeClr val="bg1"/>
                </a:solidFill>
              </a:rPr>
              <a:t> </a:t>
            </a:r>
            <a:r>
              <a:rPr lang="en-GB" sz="4800" b="1" dirty="0">
                <a:solidFill>
                  <a:schemeClr val="bg1"/>
                </a:solidFill>
              </a:rPr>
              <a:t>Testing and </a:t>
            </a:r>
            <a:r>
              <a:rPr lang="en-GB" sz="4800" b="1" dirty="0" smtClean="0">
                <a:solidFill>
                  <a:schemeClr val="bg1"/>
                </a:solidFill>
              </a:rPr>
              <a:t>Integration</a:t>
            </a:r>
            <a:endParaRPr lang="en-US" sz="4800" dirty="0">
              <a:solidFill>
                <a:schemeClr val="bg1"/>
              </a:solidFill>
            </a:endParaRP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496425" y="225426"/>
            <a:ext cx="2534615" cy="747973"/>
          </a:xfrm>
          <a:prstGeom prst="rect">
            <a:avLst/>
          </a:prstGeom>
        </p:spPr>
      </p:pic>
      <p:sp>
        <p:nvSpPr>
          <p:cNvPr id="4" name="Slide Number Placeholder 3">
            <a:extLst>
              <a:ext uri="{FF2B5EF4-FFF2-40B4-BE49-F238E27FC236}">
                <a16:creationId xmlns="" xmlns:a16="http://schemas.microsoft.com/office/drawing/2014/main" id="{CF165C58-B1E4-EA4D-A6B3-B19CE905FB04}"/>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478551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BUILT TO EXPLOR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5" name="Slide Number Placeholder 4">
            <a:extLst>
              <a:ext uri="{FF2B5EF4-FFF2-40B4-BE49-F238E27FC236}">
                <a16:creationId xmlns="" xmlns:a16="http://schemas.microsoft.com/office/drawing/2014/main" id="{64E2C122-383E-364A-BD24-CBFBF62E8FA1}"/>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427534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2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 xmlns:a16="http://schemas.microsoft.com/office/drawing/2014/main" id="{E0AE890D-A8B9-0C48-86B4-C46324C2AB1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 r="224"/>
          <a:stretch/>
        </p:blipFill>
        <p:spPr>
          <a:xfrm>
            <a:off x="2012182" y="1209674"/>
            <a:ext cx="10179817" cy="5648325"/>
          </a:xfrm>
          <a:prstGeom prst="rect">
            <a:avLst/>
          </a:prstGeom>
        </p:spPr>
      </p:pic>
      <p:sp>
        <p:nvSpPr>
          <p:cNvPr id="12" name="Rectangle 11">
            <a:extLst>
              <a:ext uri="{FF2B5EF4-FFF2-40B4-BE49-F238E27FC236}">
                <a16:creationId xmlns="" xmlns:a16="http://schemas.microsoft.com/office/drawing/2014/main" id="{3E7539B2-A1AE-6544-83FB-ED5F117B551B}"/>
              </a:ext>
            </a:extLst>
          </p:cNvPr>
          <p:cNvSpPr/>
          <p:nvPr/>
        </p:nvSpPr>
        <p:spPr>
          <a:xfrm>
            <a:off x="8814547" y="5251077"/>
            <a:ext cx="1754841" cy="255494"/>
          </a:xfrm>
          <a:prstGeom prst="rect">
            <a:avLst/>
          </a:prstGeom>
          <a:solidFill>
            <a:srgbClr val="04070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 xmlns:a16="http://schemas.microsoft.com/office/drawing/2014/main" id="{C36FED8D-AC17-6241-9FFF-F670FB888042}"/>
              </a:ext>
            </a:extLst>
          </p:cNvPr>
          <p:cNvSpPr txBox="1"/>
          <p:nvPr/>
        </p:nvSpPr>
        <p:spPr>
          <a:xfrm>
            <a:off x="8823161" y="5220616"/>
            <a:ext cx="1773242" cy="338554"/>
          </a:xfrm>
          <a:prstGeom prst="rect">
            <a:avLst/>
          </a:prstGeom>
          <a:noFill/>
        </p:spPr>
        <p:txBody>
          <a:bodyPr wrap="none" rtlCol="0">
            <a:spAutoFit/>
          </a:bodyPr>
          <a:lstStyle/>
          <a:p>
            <a:pPr algn="ctr"/>
            <a:r>
              <a:rPr lang="en-US" sz="800" b="1" dirty="0">
                <a:solidFill>
                  <a:schemeClr val="bg1"/>
                </a:solidFill>
                <a:latin typeface="Arial" panose="020B0604020202020204" pitchFamily="34" charset="0"/>
                <a:cs typeface="Arial" panose="020B0604020202020204" pitchFamily="34" charset="0"/>
              </a:rPr>
              <a:t>NASA’s Gateway</a:t>
            </a:r>
          </a:p>
          <a:p>
            <a:pPr algn="ctr"/>
            <a:r>
              <a:rPr lang="en-US" sz="800" dirty="0">
                <a:solidFill>
                  <a:schemeClr val="bg1"/>
                </a:solidFill>
                <a:latin typeface="Arial" panose="020B0604020202020204" pitchFamily="34" charset="0"/>
                <a:cs typeface="Arial" panose="020B0604020202020204" pitchFamily="34" charset="0"/>
              </a:rPr>
              <a:t>PPE – Habitat – Airlock – Logistics</a:t>
            </a:r>
          </a:p>
        </p:txBody>
      </p:sp>
      <p:sp>
        <p:nvSpPr>
          <p:cNvPr id="3" name="Title 2"/>
          <p:cNvSpPr>
            <a:spLocks noGrp="1"/>
          </p:cNvSpPr>
          <p:nvPr>
            <p:ph type="title"/>
          </p:nvPr>
        </p:nvSpPr>
        <p:spPr/>
        <p:txBody>
          <a:bodyPr>
            <a:spAutoFit/>
          </a:bodyPr>
          <a:lstStyle/>
          <a:p>
            <a:r>
              <a:rPr lang="en-US" dirty="0">
                <a:solidFill>
                  <a:sysClr val="window" lastClr="FFFFFF"/>
                </a:solidFill>
              </a:rPr>
              <a:t>NASA’s Exploration plans</a:t>
            </a:r>
            <a:endParaRPr lang="en-US" dirty="0"/>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004" y="0"/>
            <a:ext cx="1985128" cy="6857992"/>
          </a:xfrm>
          <a:prstGeom prst="rect">
            <a:avLst/>
          </a:prstGeom>
        </p:spPr>
      </p:pic>
      <p:sp>
        <p:nvSpPr>
          <p:cNvPr id="4" name="Slide Number Placeholder 3">
            <a:extLst>
              <a:ext uri="{FF2B5EF4-FFF2-40B4-BE49-F238E27FC236}">
                <a16:creationId xmlns="" xmlns:a16="http://schemas.microsoft.com/office/drawing/2014/main" id="{FEFF197A-589A-234F-8D3A-88587B6D7E7C}"/>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1079848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lvl="0"/>
            <a:r>
              <a:rPr lang="en-US" altLang="x-none" dirty="0"/>
              <a:t>NASA’</a:t>
            </a:r>
            <a:r>
              <a:rPr lang="en-US" altLang="x-none" cap="none" dirty="0"/>
              <a:t>s</a:t>
            </a:r>
            <a:r>
              <a:rPr lang="en-US" altLang="x-none" dirty="0"/>
              <a:t> Gateway</a:t>
            </a:r>
            <a:br>
              <a:rPr lang="en-US" altLang="x-none" dirty="0"/>
            </a:br>
            <a:r>
              <a:rPr lang="en-US" altLang="x-none" sz="1800" b="1" dirty="0">
                <a:solidFill>
                  <a:schemeClr val="tx1">
                    <a:lumMod val="95000"/>
                    <a:lumOff val="5000"/>
                  </a:schemeClr>
                </a:solidFill>
              </a:rPr>
              <a:t>STEPPING STONE TO THE SOLAR SYSTEM</a:t>
            </a:r>
            <a:endParaRPr lang="en-US" sz="1800" b="1" dirty="0">
              <a:solidFill>
                <a:schemeClr val="tx1">
                  <a:lumMod val="95000"/>
                  <a:lumOff val="5000"/>
                </a:schemeClr>
              </a:solidFill>
            </a:endParaRPr>
          </a:p>
        </p:txBody>
      </p:sp>
      <p:pic>
        <p:nvPicPr>
          <p:cNvPr id="1026" name="Picture 2" descr="https://www.nasa.gov/sites/default/files/thumbnails/image/dsg_large.jpg"/>
          <p:cNvPicPr>
            <a:picLocks noChangeAspect="1" noChangeArrowheads="1"/>
          </p:cNvPicPr>
          <p:nvPr/>
        </p:nvPicPr>
        <p:blipFill rotWithShape="1">
          <a:blip r:embed="rId3">
            <a:extLst>
              <a:ext uri="{28A0092B-C50C-407E-A947-70E740481C1C}">
                <a14:useLocalDpi xmlns:a14="http://schemas.microsoft.com/office/drawing/2010/main" val="0"/>
              </a:ext>
            </a:extLst>
          </a:blip>
          <a:srcRect l="366" t="21379" r="68" b="3447"/>
          <a:stretch/>
        </p:blipFill>
        <p:spPr bwMode="auto">
          <a:xfrm>
            <a:off x="2008094" y="1212850"/>
            <a:ext cx="10168666" cy="56451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329985" y="6601298"/>
            <a:ext cx="1258678" cy="261610"/>
          </a:xfrm>
          <a:prstGeom prst="rect">
            <a:avLst/>
          </a:prstGeom>
          <a:noFill/>
        </p:spPr>
        <p:txBody>
          <a:bodyPr wrap="none" rtlCol="0">
            <a:spAutoFit/>
          </a:bodyPr>
          <a:lstStyle/>
          <a:p>
            <a:r>
              <a:rPr lang="en-US" sz="1100" i="1" dirty="0">
                <a:solidFill>
                  <a:schemeClr val="bg1"/>
                </a:solidFill>
              </a:rPr>
              <a:t>Notional rendering</a:t>
            </a:r>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38426" r="32034"/>
          <a:stretch/>
        </p:blipFill>
        <p:spPr>
          <a:xfrm>
            <a:off x="0" y="-4492"/>
            <a:ext cx="1989344" cy="6858000"/>
          </a:xfrm>
          <a:prstGeom prst="rect">
            <a:avLst/>
          </a:prstGeom>
        </p:spPr>
      </p:pic>
      <p:sp>
        <p:nvSpPr>
          <p:cNvPr id="5" name="Slide Number Placeholder 4">
            <a:extLst>
              <a:ext uri="{FF2B5EF4-FFF2-40B4-BE49-F238E27FC236}">
                <a16:creationId xmlns="" xmlns:a16="http://schemas.microsoft.com/office/drawing/2014/main" id="{0121EBB4-D249-9A45-B631-1E77B48A1125}"/>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2393130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Evolvable capability for deep space</a:t>
            </a:r>
          </a:p>
        </p:txBody>
      </p:sp>
      <p:sp>
        <p:nvSpPr>
          <p:cNvPr id="9" name="Slide Number Placeholder 8">
            <a:extLst>
              <a:ext uri="{FF2B5EF4-FFF2-40B4-BE49-F238E27FC236}">
                <a16:creationId xmlns="" xmlns:a16="http://schemas.microsoft.com/office/drawing/2014/main" id="{6271E6D9-DCB2-954C-B3BC-51F2EDE3A7E4}"/>
              </a:ext>
            </a:extLst>
          </p:cNvPr>
          <p:cNvSpPr>
            <a:spLocks noGrp="1"/>
          </p:cNvSpPr>
          <p:nvPr>
            <p:ph type="sldNum" sz="quarter" idx="4"/>
          </p:nvPr>
        </p:nvSpPr>
        <p:spPr/>
        <p:txBody>
          <a:bodyPr/>
          <a:lstStyle/>
          <a:p>
            <a:r>
              <a:rPr lang="en-US"/>
              <a:t>0535</a:t>
            </a:r>
            <a:endParaRPr lang="en-US" dirty="0"/>
          </a:p>
        </p:txBody>
      </p:sp>
      <p:pic>
        <p:nvPicPr>
          <p:cNvPr id="10" name="Picture 9">
            <a:extLst>
              <a:ext uri="{FF2B5EF4-FFF2-40B4-BE49-F238E27FC236}">
                <a16:creationId xmlns="" xmlns:a16="http://schemas.microsoft.com/office/drawing/2014/main" id="{CF9156C9-DB58-C346-9D7B-67C8277EE38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16417" y="1915872"/>
            <a:ext cx="687897" cy="3918401"/>
          </a:xfrm>
          <a:prstGeom prst="rect">
            <a:avLst/>
          </a:prstGeom>
        </p:spPr>
      </p:pic>
      <p:pic>
        <p:nvPicPr>
          <p:cNvPr id="11" name="Picture 10">
            <a:extLst>
              <a:ext uri="{FF2B5EF4-FFF2-40B4-BE49-F238E27FC236}">
                <a16:creationId xmlns="" xmlns:a16="http://schemas.microsoft.com/office/drawing/2014/main" id="{F0FD9D39-4C6E-1445-9139-68272CAD06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77735" y="1791025"/>
            <a:ext cx="649701" cy="4042900"/>
          </a:xfrm>
          <a:prstGeom prst="rect">
            <a:avLst/>
          </a:prstGeom>
        </p:spPr>
      </p:pic>
      <p:sp>
        <p:nvSpPr>
          <p:cNvPr id="12" name="Rounded Rectangle 11" descr="Payload capability in weight per vehicle to Trans-Lunar Injection" title="Payload to TLI">
            <a:extLst>
              <a:ext uri="{FF2B5EF4-FFF2-40B4-BE49-F238E27FC236}">
                <a16:creationId xmlns="" xmlns:a16="http://schemas.microsoft.com/office/drawing/2014/main" id="{9A06B1E1-55AC-4C4B-9779-4DC5194CB945}"/>
              </a:ext>
            </a:extLst>
          </p:cNvPr>
          <p:cNvSpPr/>
          <p:nvPr/>
        </p:nvSpPr>
        <p:spPr bwMode="auto">
          <a:xfrm>
            <a:off x="6281014" y="6330767"/>
            <a:ext cx="1328316" cy="220065"/>
          </a:xfrm>
          <a:prstGeom prst="roundRect">
            <a:avLst/>
          </a:prstGeom>
          <a:solidFill>
            <a:srgbClr val="7F7F7F"/>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defTabSz="914400" eaLnBrk="0" hangingPunct="0"/>
            <a:r>
              <a:rPr lang="en-US" sz="900" b="1" dirty="0">
                <a:solidFill>
                  <a:schemeClr val="bg1"/>
                </a:solidFill>
                <a:latin typeface="Arial" charset="0"/>
                <a:cs typeface="Arial" charset="0"/>
              </a:rPr>
              <a:t>Payload to TLI/Moon</a:t>
            </a:r>
          </a:p>
        </p:txBody>
      </p:sp>
      <p:pic>
        <p:nvPicPr>
          <p:cNvPr id="13" name="Picture 12">
            <a:extLst>
              <a:ext uri="{FF2B5EF4-FFF2-40B4-BE49-F238E27FC236}">
                <a16:creationId xmlns="" xmlns:a16="http://schemas.microsoft.com/office/drawing/2014/main" id="{CE7A4169-1DB5-7F41-9CFF-E60F2041EE2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51853" y="2271659"/>
            <a:ext cx="654401" cy="3562266"/>
          </a:xfrm>
          <a:prstGeom prst="rect">
            <a:avLst/>
          </a:prstGeom>
        </p:spPr>
      </p:pic>
      <p:cxnSp>
        <p:nvCxnSpPr>
          <p:cNvPr id="14" name="Straight Connector 13">
            <a:extLst>
              <a:ext uri="{FF2B5EF4-FFF2-40B4-BE49-F238E27FC236}">
                <a16:creationId xmlns="" xmlns:a16="http://schemas.microsoft.com/office/drawing/2014/main" id="{2741EE4F-9160-4148-9E31-8B788A67874B}"/>
              </a:ext>
            </a:extLst>
          </p:cNvPr>
          <p:cNvCxnSpPr/>
          <p:nvPr/>
        </p:nvCxnSpPr>
        <p:spPr bwMode="auto">
          <a:xfrm>
            <a:off x="10171796" y="5832490"/>
            <a:ext cx="0" cy="75812"/>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15" name="Straight Connector 14">
            <a:extLst>
              <a:ext uri="{FF2B5EF4-FFF2-40B4-BE49-F238E27FC236}">
                <a16:creationId xmlns="" xmlns:a16="http://schemas.microsoft.com/office/drawing/2014/main" id="{6FFBBE5F-A135-F841-8BD2-668FBA4055FD}"/>
              </a:ext>
            </a:extLst>
          </p:cNvPr>
          <p:cNvCxnSpPr/>
          <p:nvPr/>
        </p:nvCxnSpPr>
        <p:spPr bwMode="auto">
          <a:xfrm>
            <a:off x="6288771" y="5803661"/>
            <a:ext cx="0" cy="104641"/>
          </a:xfrm>
          <a:prstGeom prst="line">
            <a:avLst/>
          </a:prstGeom>
          <a:solidFill>
            <a:schemeClr val="accent1"/>
          </a:solidFill>
          <a:ln w="12700" cap="flat" cmpd="sng" algn="ctr">
            <a:solidFill>
              <a:schemeClr val="tx1"/>
            </a:solidFill>
            <a:prstDash val="solid"/>
            <a:round/>
            <a:headEnd type="none" w="med" len="med"/>
            <a:tailEnd type="none" w="med" len="med"/>
          </a:ln>
          <a:effectLst>
            <a:outerShdw dist="12700" dir="2700000" algn="tl" rotWithShape="0">
              <a:srgbClr val="FFFFFF"/>
            </a:outerShdw>
          </a:effectLst>
        </p:spPr>
      </p:cxnSp>
      <p:sp>
        <p:nvSpPr>
          <p:cNvPr id="16" name="TextBox 15">
            <a:extLst>
              <a:ext uri="{FF2B5EF4-FFF2-40B4-BE49-F238E27FC236}">
                <a16:creationId xmlns="" xmlns:a16="http://schemas.microsoft.com/office/drawing/2014/main" id="{6E8E1D4E-85E7-E047-99EE-A6F30729332D}"/>
              </a:ext>
            </a:extLst>
          </p:cNvPr>
          <p:cNvSpPr txBox="1"/>
          <p:nvPr/>
        </p:nvSpPr>
        <p:spPr>
          <a:xfrm>
            <a:off x="10447778" y="1593072"/>
            <a:ext cx="1038908" cy="110800"/>
          </a:xfrm>
          <a:prstGeom prst="rect">
            <a:avLst/>
          </a:prstGeom>
          <a:noFill/>
        </p:spPr>
        <p:txBody>
          <a:bodyPr wrap="square" lIns="0" tIns="0" rIns="0" bIns="0" rtlCol="0">
            <a:spAutoFit/>
          </a:bodyPr>
          <a:lstStyle/>
          <a:p>
            <a:pPr algn="ctr" fontAlgn="base">
              <a:lnSpc>
                <a:spcPct val="90000"/>
              </a:lnSpc>
              <a:spcBef>
                <a:spcPct val="0"/>
              </a:spcBef>
              <a:spcAft>
                <a:spcPct val="0"/>
              </a:spcAft>
            </a:pPr>
            <a:r>
              <a:rPr lang="en-US" sz="800" b="1" i="1" dirty="0">
                <a:solidFill>
                  <a:schemeClr val="bg1"/>
                </a:solidFill>
                <a:latin typeface="Arial" charset="0"/>
                <a:ea typeface="ＭＳ Ｐゴシック" charset="-128"/>
                <a:cs typeface="ＭＳ Ｐゴシック" charset="-128"/>
              </a:rPr>
              <a:t>355 ft. </a:t>
            </a:r>
          </a:p>
        </p:txBody>
      </p:sp>
      <p:sp>
        <p:nvSpPr>
          <p:cNvPr id="17" name="TextBox 16">
            <a:extLst>
              <a:ext uri="{FF2B5EF4-FFF2-40B4-BE49-F238E27FC236}">
                <a16:creationId xmlns="" xmlns:a16="http://schemas.microsoft.com/office/drawing/2014/main" id="{BD7D8DB5-4E34-6844-A769-969213BA903B}"/>
              </a:ext>
            </a:extLst>
          </p:cNvPr>
          <p:cNvSpPr txBox="1"/>
          <p:nvPr/>
        </p:nvSpPr>
        <p:spPr>
          <a:xfrm>
            <a:off x="9795900" y="5716348"/>
            <a:ext cx="751792" cy="98489"/>
          </a:xfrm>
          <a:prstGeom prst="rect">
            <a:avLst/>
          </a:prstGeom>
          <a:noFill/>
        </p:spPr>
        <p:txBody>
          <a:bodyPr wrap="square" lIns="0" tIns="0" rIns="0" bIns="0" rtlCol="0">
            <a:spAutoFit/>
          </a:bodyPr>
          <a:lstStyle/>
          <a:p>
            <a:pPr algn="ctr" fontAlgn="base">
              <a:lnSpc>
                <a:spcPct val="80000"/>
              </a:lnSpc>
              <a:spcBef>
                <a:spcPct val="0"/>
              </a:spcBef>
              <a:spcAft>
                <a:spcPct val="0"/>
              </a:spcAft>
            </a:pPr>
            <a:r>
              <a:rPr lang="en-US" sz="800" b="1" i="1" dirty="0">
                <a:solidFill>
                  <a:schemeClr val="bg1"/>
                </a:solidFill>
                <a:latin typeface="Arial" charset="0"/>
                <a:ea typeface="ＭＳ Ｐゴシック" charset="-128"/>
                <a:cs typeface="ＭＳ Ｐゴシック" charset="-128"/>
              </a:rPr>
              <a:t>RS-25 Engines</a:t>
            </a:r>
          </a:p>
        </p:txBody>
      </p:sp>
      <p:sp>
        <p:nvSpPr>
          <p:cNvPr id="18" name="TextBox 17">
            <a:extLst>
              <a:ext uri="{FF2B5EF4-FFF2-40B4-BE49-F238E27FC236}">
                <a16:creationId xmlns="" xmlns:a16="http://schemas.microsoft.com/office/drawing/2014/main" id="{7BC6646C-9AC9-364F-8765-CD296AC46FC2}"/>
              </a:ext>
            </a:extLst>
          </p:cNvPr>
          <p:cNvSpPr txBox="1"/>
          <p:nvPr/>
        </p:nvSpPr>
        <p:spPr>
          <a:xfrm>
            <a:off x="6189220" y="1593072"/>
            <a:ext cx="333425" cy="124650"/>
          </a:xfrm>
          <a:prstGeom prst="rect">
            <a:avLst/>
          </a:prstGeom>
          <a:noFill/>
        </p:spPr>
        <p:txBody>
          <a:bodyPr wrap="none" lIns="0" tIns="0" rIns="0" bIns="0" rtlCol="0">
            <a:spAutoFit/>
          </a:bodyPr>
          <a:lstStyle/>
          <a:p>
            <a:pPr algn="ctr" fontAlgn="base">
              <a:lnSpc>
                <a:spcPct val="90000"/>
              </a:lnSpc>
              <a:spcBef>
                <a:spcPct val="0"/>
              </a:spcBef>
              <a:spcAft>
                <a:spcPct val="0"/>
              </a:spcAft>
            </a:pPr>
            <a:r>
              <a:rPr lang="en-US" sz="900" b="1" i="1" dirty="0">
                <a:solidFill>
                  <a:schemeClr val="bg1"/>
                </a:solidFill>
                <a:latin typeface="Arial" charset="0"/>
                <a:ea typeface="ＭＳ Ｐゴシック" charset="-128"/>
                <a:cs typeface="ＭＳ Ｐゴシック" charset="-128"/>
              </a:rPr>
              <a:t>365 ft.</a:t>
            </a:r>
          </a:p>
        </p:txBody>
      </p:sp>
      <p:cxnSp>
        <p:nvCxnSpPr>
          <p:cNvPr id="19" name="Straight Connector 18">
            <a:extLst>
              <a:ext uri="{FF2B5EF4-FFF2-40B4-BE49-F238E27FC236}">
                <a16:creationId xmlns="" xmlns:a16="http://schemas.microsoft.com/office/drawing/2014/main" id="{1EADAA1C-22F6-BB4A-83A8-D5DD92A4BAE1}"/>
              </a:ext>
            </a:extLst>
          </p:cNvPr>
          <p:cNvCxnSpPr/>
          <p:nvPr/>
        </p:nvCxnSpPr>
        <p:spPr bwMode="auto">
          <a:xfrm>
            <a:off x="9406989" y="5825908"/>
            <a:ext cx="0" cy="82394"/>
          </a:xfrm>
          <a:prstGeom prst="line">
            <a:avLst/>
          </a:prstGeom>
          <a:solidFill>
            <a:schemeClr val="accent1"/>
          </a:solidFill>
          <a:ln w="12700" cap="flat" cmpd="sng" algn="ctr">
            <a:solidFill>
              <a:schemeClr val="tx1"/>
            </a:solidFill>
            <a:prstDash val="solid"/>
            <a:round/>
            <a:headEnd type="none" w="med" len="med"/>
            <a:tailEnd type="none" w="med" len="med"/>
          </a:ln>
          <a:effectLst>
            <a:outerShdw dist="12700" dir="2700000" algn="tl" rotWithShape="0">
              <a:srgbClr val="FFFFFF"/>
            </a:outerShdw>
          </a:effectLst>
        </p:spPr>
      </p:cxnSp>
      <p:sp>
        <p:nvSpPr>
          <p:cNvPr id="20" name="TextBox 19">
            <a:extLst>
              <a:ext uri="{FF2B5EF4-FFF2-40B4-BE49-F238E27FC236}">
                <a16:creationId xmlns="" xmlns:a16="http://schemas.microsoft.com/office/drawing/2014/main" id="{2FEE5AB2-86EB-844F-894D-787493A954A7}"/>
              </a:ext>
            </a:extLst>
          </p:cNvPr>
          <p:cNvSpPr txBox="1"/>
          <p:nvPr/>
        </p:nvSpPr>
        <p:spPr>
          <a:xfrm>
            <a:off x="9856456" y="3735707"/>
            <a:ext cx="652989" cy="98489"/>
          </a:xfrm>
          <a:prstGeom prst="rect">
            <a:avLst/>
          </a:prstGeom>
          <a:noFill/>
        </p:spPr>
        <p:txBody>
          <a:bodyPr wrap="square" lIns="0" tIns="0" rIns="0" bIns="0" rtlCol="0">
            <a:spAutoFit/>
          </a:bodyPr>
          <a:lstStyle/>
          <a:p>
            <a:pPr algn="ctr" fontAlgn="base">
              <a:lnSpc>
                <a:spcPct val="80000"/>
              </a:lnSpc>
              <a:spcBef>
                <a:spcPct val="0"/>
              </a:spcBef>
              <a:spcAft>
                <a:spcPct val="0"/>
              </a:spcAft>
            </a:pPr>
            <a:r>
              <a:rPr lang="en-US" sz="800" b="1" i="1" dirty="0">
                <a:solidFill>
                  <a:schemeClr val="bg1"/>
                </a:solidFill>
                <a:latin typeface="Arial" charset="0"/>
                <a:ea typeface="ＭＳ Ｐゴシック" charset="-128"/>
                <a:cs typeface="ＭＳ Ｐゴシック" charset="-128"/>
              </a:rPr>
              <a:t>Core Stage</a:t>
            </a:r>
          </a:p>
        </p:txBody>
      </p:sp>
      <p:cxnSp>
        <p:nvCxnSpPr>
          <p:cNvPr id="21" name="Straight Connector 20">
            <a:extLst>
              <a:ext uri="{FF2B5EF4-FFF2-40B4-BE49-F238E27FC236}">
                <a16:creationId xmlns="" xmlns:a16="http://schemas.microsoft.com/office/drawing/2014/main" id="{B2877829-DA1C-0241-BCB9-EB3E31D72918}"/>
              </a:ext>
            </a:extLst>
          </p:cNvPr>
          <p:cNvCxnSpPr/>
          <p:nvPr/>
        </p:nvCxnSpPr>
        <p:spPr bwMode="auto">
          <a:xfrm>
            <a:off x="7865486" y="5811889"/>
            <a:ext cx="0" cy="96413"/>
          </a:xfrm>
          <a:prstGeom prst="line">
            <a:avLst/>
          </a:prstGeom>
          <a:solidFill>
            <a:schemeClr val="accent1"/>
          </a:solidFill>
          <a:ln w="12700" cap="flat" cmpd="sng" algn="ctr">
            <a:solidFill>
              <a:schemeClr val="tx1"/>
            </a:solidFill>
            <a:prstDash val="solid"/>
            <a:round/>
            <a:headEnd type="none" w="med" len="med"/>
            <a:tailEnd type="none" w="med" len="med"/>
          </a:ln>
          <a:effectLst>
            <a:outerShdw dist="12700" dir="2700000" algn="tl" rotWithShape="0">
              <a:srgbClr val="FFFFFF"/>
            </a:outerShdw>
          </a:effectLst>
        </p:spPr>
      </p:cxnSp>
      <p:cxnSp>
        <p:nvCxnSpPr>
          <p:cNvPr id="22" name="Straight Connector 21">
            <a:extLst>
              <a:ext uri="{FF2B5EF4-FFF2-40B4-BE49-F238E27FC236}">
                <a16:creationId xmlns="" xmlns:a16="http://schemas.microsoft.com/office/drawing/2014/main" id="{FB1F334D-2123-1543-ABDD-664753E2FACE}"/>
              </a:ext>
            </a:extLst>
          </p:cNvPr>
          <p:cNvCxnSpPr/>
          <p:nvPr/>
        </p:nvCxnSpPr>
        <p:spPr bwMode="auto">
          <a:xfrm>
            <a:off x="10965960" y="5816121"/>
            <a:ext cx="0" cy="92181"/>
          </a:xfrm>
          <a:prstGeom prst="line">
            <a:avLst/>
          </a:prstGeom>
          <a:solidFill>
            <a:schemeClr val="accent1"/>
          </a:solidFill>
          <a:ln w="12700" cap="flat" cmpd="sng" algn="ctr">
            <a:solidFill>
              <a:schemeClr val="tx1"/>
            </a:solidFill>
            <a:prstDash val="solid"/>
            <a:round/>
            <a:headEnd type="none" w="med" len="med"/>
            <a:tailEnd type="none" w="med" len="med"/>
          </a:ln>
          <a:effectLst>
            <a:outerShdw dist="12700" dir="2700000" algn="tl" rotWithShape="0">
              <a:srgbClr val="FFFFFF"/>
            </a:outerShdw>
          </a:effectLst>
        </p:spPr>
      </p:cxnSp>
      <p:sp>
        <p:nvSpPr>
          <p:cNvPr id="23" name="TextBox 22">
            <a:extLst>
              <a:ext uri="{FF2B5EF4-FFF2-40B4-BE49-F238E27FC236}">
                <a16:creationId xmlns="" xmlns:a16="http://schemas.microsoft.com/office/drawing/2014/main" id="{1988DB9F-76A7-1945-B240-47922C54C4A5}"/>
              </a:ext>
            </a:extLst>
          </p:cNvPr>
          <p:cNvSpPr txBox="1"/>
          <p:nvPr/>
        </p:nvSpPr>
        <p:spPr>
          <a:xfrm>
            <a:off x="4490133" y="1593072"/>
            <a:ext cx="628377" cy="124650"/>
          </a:xfrm>
          <a:prstGeom prst="rect">
            <a:avLst/>
          </a:prstGeom>
          <a:noFill/>
        </p:spPr>
        <p:txBody>
          <a:bodyPr wrap="none" lIns="0" tIns="0" rIns="0" bIns="0" rtlCol="0">
            <a:spAutoFit/>
          </a:bodyPr>
          <a:lstStyle/>
          <a:p>
            <a:pPr algn="ctr" fontAlgn="base">
              <a:lnSpc>
                <a:spcPct val="90000"/>
              </a:lnSpc>
              <a:spcBef>
                <a:spcPct val="0"/>
              </a:spcBef>
              <a:spcAft>
                <a:spcPct val="0"/>
              </a:spcAft>
            </a:pPr>
            <a:r>
              <a:rPr lang="en-US" sz="900" b="1" i="1" dirty="0">
                <a:solidFill>
                  <a:schemeClr val="bg1"/>
                </a:solidFill>
                <a:latin typeface="Arial" charset="0"/>
                <a:ea typeface="ＭＳ Ｐゴシック" charset="-128"/>
                <a:cs typeface="ＭＳ Ｐゴシック" charset="-128"/>
              </a:rPr>
              <a:t>Up to 313ft.</a:t>
            </a:r>
          </a:p>
        </p:txBody>
      </p:sp>
      <p:sp>
        <p:nvSpPr>
          <p:cNvPr id="24" name="TextBox 23">
            <a:extLst>
              <a:ext uri="{FF2B5EF4-FFF2-40B4-BE49-F238E27FC236}">
                <a16:creationId xmlns="" xmlns:a16="http://schemas.microsoft.com/office/drawing/2014/main" id="{BD710DB3-5FA1-9E42-864E-97873AA653A1}"/>
              </a:ext>
            </a:extLst>
          </p:cNvPr>
          <p:cNvSpPr txBox="1"/>
          <p:nvPr/>
        </p:nvSpPr>
        <p:spPr>
          <a:xfrm>
            <a:off x="9856456" y="3376229"/>
            <a:ext cx="652989" cy="123111"/>
          </a:xfrm>
          <a:prstGeom prst="rect">
            <a:avLst/>
          </a:prstGeom>
          <a:noFill/>
        </p:spPr>
        <p:txBody>
          <a:bodyPr wrap="squar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Interstage</a:t>
            </a:r>
          </a:p>
        </p:txBody>
      </p:sp>
      <p:cxnSp>
        <p:nvCxnSpPr>
          <p:cNvPr id="25" name="Straight Connector 24">
            <a:extLst>
              <a:ext uri="{FF2B5EF4-FFF2-40B4-BE49-F238E27FC236}">
                <a16:creationId xmlns="" xmlns:a16="http://schemas.microsoft.com/office/drawing/2014/main" id="{CCA69394-7D48-5543-BA4F-5883A90771AF}"/>
              </a:ext>
            </a:extLst>
          </p:cNvPr>
          <p:cNvCxnSpPr/>
          <p:nvPr/>
        </p:nvCxnSpPr>
        <p:spPr bwMode="auto">
          <a:xfrm flipH="1">
            <a:off x="8182093" y="5348562"/>
            <a:ext cx="213175"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26" name="TextBox 25">
            <a:extLst>
              <a:ext uri="{FF2B5EF4-FFF2-40B4-BE49-F238E27FC236}">
                <a16:creationId xmlns="" xmlns:a16="http://schemas.microsoft.com/office/drawing/2014/main" id="{ACEBF8EF-8BFB-A643-8554-CEF0E27D1370}"/>
              </a:ext>
            </a:extLst>
          </p:cNvPr>
          <p:cNvSpPr txBox="1"/>
          <p:nvPr/>
        </p:nvSpPr>
        <p:spPr>
          <a:xfrm>
            <a:off x="9960132" y="5233900"/>
            <a:ext cx="445636" cy="246221"/>
          </a:xfrm>
          <a:prstGeom prst="rect">
            <a:avLst/>
          </a:prstGeom>
          <a:noFill/>
        </p:spPr>
        <p:txBody>
          <a:bodyPr wrap="non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Evolved</a:t>
            </a:r>
          </a:p>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Boosters</a:t>
            </a:r>
          </a:p>
        </p:txBody>
      </p:sp>
      <p:sp>
        <p:nvSpPr>
          <p:cNvPr id="27" name="TextBox 26">
            <a:extLst>
              <a:ext uri="{FF2B5EF4-FFF2-40B4-BE49-F238E27FC236}">
                <a16:creationId xmlns="" xmlns:a16="http://schemas.microsoft.com/office/drawing/2014/main" id="{B48CCB16-79A6-4741-BE89-078CA0A843BB}"/>
              </a:ext>
            </a:extLst>
          </p:cNvPr>
          <p:cNvSpPr txBox="1"/>
          <p:nvPr/>
        </p:nvSpPr>
        <p:spPr>
          <a:xfrm>
            <a:off x="8399511" y="5158923"/>
            <a:ext cx="445636" cy="369332"/>
          </a:xfrm>
          <a:prstGeom prst="rect">
            <a:avLst/>
          </a:prstGeom>
          <a:noFill/>
        </p:spPr>
        <p:txBody>
          <a:bodyPr wrap="non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Solid</a:t>
            </a:r>
          </a:p>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Rocket</a:t>
            </a:r>
          </a:p>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Boosters</a:t>
            </a:r>
          </a:p>
        </p:txBody>
      </p:sp>
      <p:cxnSp>
        <p:nvCxnSpPr>
          <p:cNvPr id="28" name="Straight Connector 27">
            <a:extLst>
              <a:ext uri="{FF2B5EF4-FFF2-40B4-BE49-F238E27FC236}">
                <a16:creationId xmlns="" xmlns:a16="http://schemas.microsoft.com/office/drawing/2014/main" id="{BCE9E757-FAF9-5540-ACB3-C4B9A83DA290}"/>
              </a:ext>
            </a:extLst>
          </p:cNvPr>
          <p:cNvCxnSpPr>
            <a:cxnSpLocks/>
          </p:cNvCxnSpPr>
          <p:nvPr/>
        </p:nvCxnSpPr>
        <p:spPr bwMode="auto">
          <a:xfrm flipH="1">
            <a:off x="9749527" y="5346146"/>
            <a:ext cx="201591"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29" name="TextBox 28">
            <a:extLst>
              <a:ext uri="{FF2B5EF4-FFF2-40B4-BE49-F238E27FC236}">
                <a16:creationId xmlns="" xmlns:a16="http://schemas.microsoft.com/office/drawing/2014/main" id="{BC9D486D-1077-8140-8DE2-A8726A5B383A}"/>
              </a:ext>
            </a:extLst>
          </p:cNvPr>
          <p:cNvSpPr txBox="1"/>
          <p:nvPr/>
        </p:nvSpPr>
        <p:spPr>
          <a:xfrm>
            <a:off x="9873204" y="3047915"/>
            <a:ext cx="652989" cy="246221"/>
          </a:xfrm>
          <a:prstGeom prst="rect">
            <a:avLst/>
          </a:prstGeom>
          <a:noFill/>
        </p:spPr>
        <p:txBody>
          <a:bodyPr wrap="squar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Exploration Upper Stage</a:t>
            </a:r>
          </a:p>
        </p:txBody>
      </p:sp>
      <p:sp>
        <p:nvSpPr>
          <p:cNvPr id="30" name="TextBox 29">
            <a:extLst>
              <a:ext uri="{FF2B5EF4-FFF2-40B4-BE49-F238E27FC236}">
                <a16:creationId xmlns="" xmlns:a16="http://schemas.microsoft.com/office/drawing/2014/main" id="{E291F14E-7FC7-134E-82B8-AAF4DFE02364}"/>
              </a:ext>
            </a:extLst>
          </p:cNvPr>
          <p:cNvSpPr txBox="1"/>
          <p:nvPr/>
        </p:nvSpPr>
        <p:spPr>
          <a:xfrm>
            <a:off x="7703052" y="1593072"/>
            <a:ext cx="333425" cy="124650"/>
          </a:xfrm>
          <a:prstGeom prst="rect">
            <a:avLst/>
          </a:prstGeom>
          <a:noFill/>
        </p:spPr>
        <p:txBody>
          <a:bodyPr wrap="none" lIns="0" tIns="0" rIns="0" bIns="0" rtlCol="0">
            <a:spAutoFit/>
          </a:bodyPr>
          <a:lstStyle/>
          <a:p>
            <a:pPr algn="ctr" fontAlgn="base">
              <a:lnSpc>
                <a:spcPct val="90000"/>
              </a:lnSpc>
              <a:spcBef>
                <a:spcPct val="0"/>
              </a:spcBef>
              <a:spcAft>
                <a:spcPct val="0"/>
              </a:spcAft>
            </a:pPr>
            <a:r>
              <a:rPr lang="en-US" sz="900" b="1" i="1" dirty="0">
                <a:solidFill>
                  <a:schemeClr val="bg1"/>
                </a:solidFill>
                <a:latin typeface="Arial" charset="0"/>
                <a:ea typeface="ＭＳ Ｐゴシック" charset="-128"/>
                <a:cs typeface="ＭＳ Ｐゴシック" charset="-128"/>
              </a:rPr>
              <a:t>325 ft.</a:t>
            </a:r>
          </a:p>
        </p:txBody>
      </p:sp>
      <p:sp>
        <p:nvSpPr>
          <p:cNvPr id="31" name="TextBox 30">
            <a:extLst>
              <a:ext uri="{FF2B5EF4-FFF2-40B4-BE49-F238E27FC236}">
                <a16:creationId xmlns="" xmlns:a16="http://schemas.microsoft.com/office/drawing/2014/main" id="{9ED38233-8B7C-8C44-A8EC-E1CDADB34DC3}"/>
              </a:ext>
            </a:extLst>
          </p:cNvPr>
          <p:cNvSpPr txBox="1"/>
          <p:nvPr/>
        </p:nvSpPr>
        <p:spPr>
          <a:xfrm>
            <a:off x="3776184" y="2761495"/>
            <a:ext cx="281486" cy="123111"/>
          </a:xfrm>
          <a:prstGeom prst="rect">
            <a:avLst/>
          </a:prstGeom>
          <a:noFill/>
        </p:spPr>
        <p:txBody>
          <a:bodyPr wrap="squar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Orion</a:t>
            </a:r>
          </a:p>
        </p:txBody>
      </p:sp>
      <p:sp>
        <p:nvSpPr>
          <p:cNvPr id="32" name="TextBox 31">
            <a:extLst>
              <a:ext uri="{FF2B5EF4-FFF2-40B4-BE49-F238E27FC236}">
                <a16:creationId xmlns="" xmlns:a16="http://schemas.microsoft.com/office/drawing/2014/main" id="{4341D007-216A-1A40-903C-2EAA03EAE879}"/>
              </a:ext>
            </a:extLst>
          </p:cNvPr>
          <p:cNvSpPr txBox="1"/>
          <p:nvPr/>
        </p:nvSpPr>
        <p:spPr>
          <a:xfrm>
            <a:off x="3525589" y="2526010"/>
            <a:ext cx="1116585" cy="123111"/>
          </a:xfrm>
          <a:prstGeom prst="rect">
            <a:avLst/>
          </a:prstGeom>
          <a:noFill/>
        </p:spPr>
        <p:txBody>
          <a:bodyPr wrap="square" lIns="0" tIns="0" rIns="0" bIns="0" rtlCol="0">
            <a:spAutoFit/>
          </a:bodyPr>
          <a:lstStyle/>
          <a:p>
            <a:pP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Launch Abort System</a:t>
            </a:r>
          </a:p>
        </p:txBody>
      </p:sp>
      <p:cxnSp>
        <p:nvCxnSpPr>
          <p:cNvPr id="33" name="Straight Connector 32">
            <a:extLst>
              <a:ext uri="{FF2B5EF4-FFF2-40B4-BE49-F238E27FC236}">
                <a16:creationId xmlns="" xmlns:a16="http://schemas.microsoft.com/office/drawing/2014/main" id="{BE369F1B-03FA-EE4E-A1D0-00B7C28166C1}"/>
              </a:ext>
            </a:extLst>
          </p:cNvPr>
          <p:cNvCxnSpPr>
            <a:cxnSpLocks/>
          </p:cNvCxnSpPr>
          <p:nvPr/>
        </p:nvCxnSpPr>
        <p:spPr bwMode="auto">
          <a:xfrm flipH="1">
            <a:off x="3323673" y="2583007"/>
            <a:ext cx="181527"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34" name="TextBox 33">
            <a:extLst>
              <a:ext uri="{FF2B5EF4-FFF2-40B4-BE49-F238E27FC236}">
                <a16:creationId xmlns="" xmlns:a16="http://schemas.microsoft.com/office/drawing/2014/main" id="{E4B3F2D9-0577-574C-983D-52804EB4DACA}"/>
              </a:ext>
            </a:extLst>
          </p:cNvPr>
          <p:cNvSpPr txBox="1"/>
          <p:nvPr/>
        </p:nvSpPr>
        <p:spPr>
          <a:xfrm>
            <a:off x="3617927" y="3308632"/>
            <a:ext cx="840733" cy="246221"/>
          </a:xfrm>
          <a:prstGeom prst="rect">
            <a:avLst/>
          </a:prstGeom>
          <a:noFill/>
        </p:spPr>
        <p:txBody>
          <a:bodyPr wrap="squar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Launch Vehicle</a:t>
            </a:r>
          </a:p>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Stage Adapter</a:t>
            </a:r>
          </a:p>
        </p:txBody>
      </p:sp>
      <p:cxnSp>
        <p:nvCxnSpPr>
          <p:cNvPr id="35" name="Straight Connector 34">
            <a:extLst>
              <a:ext uri="{FF2B5EF4-FFF2-40B4-BE49-F238E27FC236}">
                <a16:creationId xmlns="" xmlns:a16="http://schemas.microsoft.com/office/drawing/2014/main" id="{78BB80E8-EEF8-EA4D-AE87-0DA32612AFA1}"/>
              </a:ext>
            </a:extLst>
          </p:cNvPr>
          <p:cNvCxnSpPr>
            <a:cxnSpLocks/>
          </p:cNvCxnSpPr>
          <p:nvPr/>
        </p:nvCxnSpPr>
        <p:spPr bwMode="auto">
          <a:xfrm flipH="1">
            <a:off x="3425825" y="3381039"/>
            <a:ext cx="203878"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36" name="Straight Connector 35">
            <a:extLst>
              <a:ext uri="{FF2B5EF4-FFF2-40B4-BE49-F238E27FC236}">
                <a16:creationId xmlns="" xmlns:a16="http://schemas.microsoft.com/office/drawing/2014/main" id="{6C753884-1B2F-B148-97BB-5CF0926A1407}"/>
              </a:ext>
            </a:extLst>
          </p:cNvPr>
          <p:cNvCxnSpPr/>
          <p:nvPr/>
        </p:nvCxnSpPr>
        <p:spPr bwMode="auto">
          <a:xfrm flipH="1">
            <a:off x="3392259" y="2820304"/>
            <a:ext cx="357764"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37" name="TextBox 36">
            <a:extLst>
              <a:ext uri="{FF2B5EF4-FFF2-40B4-BE49-F238E27FC236}">
                <a16:creationId xmlns="" xmlns:a16="http://schemas.microsoft.com/office/drawing/2014/main" id="{8CF5E3A4-5AF7-0D40-B220-8E5A7DE688C5}"/>
              </a:ext>
            </a:extLst>
          </p:cNvPr>
          <p:cNvSpPr txBox="1"/>
          <p:nvPr/>
        </p:nvSpPr>
        <p:spPr>
          <a:xfrm>
            <a:off x="3571057" y="3009122"/>
            <a:ext cx="915816" cy="246221"/>
          </a:xfrm>
          <a:prstGeom prst="rect">
            <a:avLst/>
          </a:prstGeom>
          <a:noFill/>
        </p:spPr>
        <p:txBody>
          <a:bodyPr wrap="squar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Interim Cryogenic</a:t>
            </a:r>
          </a:p>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Propulsion Stage</a:t>
            </a:r>
          </a:p>
        </p:txBody>
      </p:sp>
      <p:cxnSp>
        <p:nvCxnSpPr>
          <p:cNvPr id="38" name="Straight Connector 37">
            <a:extLst>
              <a:ext uri="{FF2B5EF4-FFF2-40B4-BE49-F238E27FC236}">
                <a16:creationId xmlns="" xmlns:a16="http://schemas.microsoft.com/office/drawing/2014/main" id="{7348FEC0-C2C2-AC4E-835C-1D8FF3F39AB2}"/>
              </a:ext>
            </a:extLst>
          </p:cNvPr>
          <p:cNvCxnSpPr/>
          <p:nvPr/>
        </p:nvCxnSpPr>
        <p:spPr bwMode="auto">
          <a:xfrm flipH="1">
            <a:off x="10562887" y="2821427"/>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39" name="TextBox 38">
            <a:extLst>
              <a:ext uri="{FF2B5EF4-FFF2-40B4-BE49-F238E27FC236}">
                <a16:creationId xmlns="" xmlns:a16="http://schemas.microsoft.com/office/drawing/2014/main" id="{9E9D4155-E1BF-2D4B-88C7-DF6CB590C9BC}"/>
              </a:ext>
            </a:extLst>
          </p:cNvPr>
          <p:cNvSpPr txBox="1"/>
          <p:nvPr/>
        </p:nvSpPr>
        <p:spPr>
          <a:xfrm>
            <a:off x="9721766" y="2676887"/>
            <a:ext cx="994183" cy="338554"/>
          </a:xfrm>
          <a:prstGeom prst="rect">
            <a:avLst/>
          </a:prstGeom>
          <a:noFill/>
        </p:spPr>
        <p:txBody>
          <a:bodyPr wrap="none"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8.4m Fairing</a:t>
            </a:r>
          </a:p>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 Long (Up to 90’)</a:t>
            </a:r>
          </a:p>
        </p:txBody>
      </p:sp>
      <p:cxnSp>
        <p:nvCxnSpPr>
          <p:cNvPr id="40" name="Straight Connector 39">
            <a:extLst>
              <a:ext uri="{FF2B5EF4-FFF2-40B4-BE49-F238E27FC236}">
                <a16:creationId xmlns="" xmlns:a16="http://schemas.microsoft.com/office/drawing/2014/main" id="{8AE1DD1D-50A5-734E-8FFE-A6E25411F265}"/>
              </a:ext>
            </a:extLst>
          </p:cNvPr>
          <p:cNvCxnSpPr/>
          <p:nvPr/>
        </p:nvCxnSpPr>
        <p:spPr bwMode="auto">
          <a:xfrm flipH="1">
            <a:off x="6476688" y="2628082"/>
            <a:ext cx="19830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41" name="Straight Connector 40">
            <a:extLst>
              <a:ext uri="{FF2B5EF4-FFF2-40B4-BE49-F238E27FC236}">
                <a16:creationId xmlns="" xmlns:a16="http://schemas.microsoft.com/office/drawing/2014/main" id="{869714C2-EC19-A449-AF0F-5BC2EDF33FA8}"/>
              </a:ext>
            </a:extLst>
          </p:cNvPr>
          <p:cNvCxnSpPr>
            <a:cxnSpLocks/>
          </p:cNvCxnSpPr>
          <p:nvPr/>
        </p:nvCxnSpPr>
        <p:spPr bwMode="auto">
          <a:xfrm flipH="1">
            <a:off x="6627436" y="5343589"/>
            <a:ext cx="911792"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42" name="TextBox 41">
            <a:extLst>
              <a:ext uri="{FF2B5EF4-FFF2-40B4-BE49-F238E27FC236}">
                <a16:creationId xmlns="" xmlns:a16="http://schemas.microsoft.com/office/drawing/2014/main" id="{FBAEE764-00D0-AF45-AA25-A6CFAF551851}"/>
              </a:ext>
            </a:extLst>
          </p:cNvPr>
          <p:cNvSpPr txBox="1"/>
          <p:nvPr/>
        </p:nvSpPr>
        <p:spPr>
          <a:xfrm>
            <a:off x="6850450" y="5149072"/>
            <a:ext cx="445636" cy="369332"/>
          </a:xfrm>
          <a:prstGeom prst="rect">
            <a:avLst/>
          </a:prstGeom>
          <a:solidFill>
            <a:schemeClr val="tx1"/>
          </a:solidFill>
        </p:spPr>
        <p:txBody>
          <a:bodyPr wrap="non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Solid</a:t>
            </a:r>
          </a:p>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Rocket</a:t>
            </a:r>
          </a:p>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Boosters</a:t>
            </a:r>
          </a:p>
        </p:txBody>
      </p:sp>
      <p:pic>
        <p:nvPicPr>
          <p:cNvPr id="43" name="Picture 42">
            <a:extLst>
              <a:ext uri="{FF2B5EF4-FFF2-40B4-BE49-F238E27FC236}">
                <a16:creationId xmlns="" xmlns:a16="http://schemas.microsoft.com/office/drawing/2014/main" id="{2B760BF5-61EA-FC48-BCCB-9B382362634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060283" y="1792062"/>
            <a:ext cx="689244" cy="4041863"/>
          </a:xfrm>
          <a:prstGeom prst="rect">
            <a:avLst/>
          </a:prstGeom>
        </p:spPr>
      </p:pic>
      <p:cxnSp>
        <p:nvCxnSpPr>
          <p:cNvPr id="44" name="Straight Connector 43">
            <a:extLst>
              <a:ext uri="{FF2B5EF4-FFF2-40B4-BE49-F238E27FC236}">
                <a16:creationId xmlns="" xmlns:a16="http://schemas.microsoft.com/office/drawing/2014/main" id="{CC81981A-E2DA-7A4E-8077-B1C7102280B2}"/>
              </a:ext>
            </a:extLst>
          </p:cNvPr>
          <p:cNvCxnSpPr/>
          <p:nvPr/>
        </p:nvCxnSpPr>
        <p:spPr bwMode="auto">
          <a:xfrm>
            <a:off x="4775882" y="5803661"/>
            <a:ext cx="0" cy="104641"/>
          </a:xfrm>
          <a:prstGeom prst="line">
            <a:avLst/>
          </a:prstGeom>
          <a:solidFill>
            <a:schemeClr val="accent1"/>
          </a:solidFill>
          <a:ln w="12700" cap="flat" cmpd="sng" algn="ctr">
            <a:solidFill>
              <a:schemeClr val="tx1"/>
            </a:solidFill>
            <a:prstDash val="solid"/>
            <a:round/>
            <a:headEnd type="none" w="med" len="med"/>
            <a:tailEnd type="none" w="med" len="med"/>
          </a:ln>
          <a:effectLst>
            <a:outerShdw dist="12700" dir="2700000" algn="tl" rotWithShape="0">
              <a:srgbClr val="FFFFFF"/>
            </a:outerShdw>
          </a:effectLst>
        </p:spPr>
      </p:cxnSp>
      <p:cxnSp>
        <p:nvCxnSpPr>
          <p:cNvPr id="45" name="Straight Connector 44">
            <a:extLst>
              <a:ext uri="{FF2B5EF4-FFF2-40B4-BE49-F238E27FC236}">
                <a16:creationId xmlns="" xmlns:a16="http://schemas.microsoft.com/office/drawing/2014/main" id="{620BE0EC-3D91-1F45-8F34-B1A8CEAB5A98}"/>
              </a:ext>
            </a:extLst>
          </p:cNvPr>
          <p:cNvCxnSpPr>
            <a:cxnSpLocks/>
          </p:cNvCxnSpPr>
          <p:nvPr/>
        </p:nvCxnSpPr>
        <p:spPr bwMode="auto">
          <a:xfrm flipH="1">
            <a:off x="10405768" y="5345319"/>
            <a:ext cx="210649"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46" name="Straight Connector 45">
            <a:extLst>
              <a:ext uri="{FF2B5EF4-FFF2-40B4-BE49-F238E27FC236}">
                <a16:creationId xmlns="" xmlns:a16="http://schemas.microsoft.com/office/drawing/2014/main" id="{012E5758-FACB-6B49-8D8F-8481F25327FF}"/>
              </a:ext>
            </a:extLst>
          </p:cNvPr>
          <p:cNvCxnSpPr/>
          <p:nvPr/>
        </p:nvCxnSpPr>
        <p:spPr bwMode="auto">
          <a:xfrm flipH="1">
            <a:off x="10562887" y="3142843"/>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47" name="Straight Connector 46">
            <a:extLst>
              <a:ext uri="{FF2B5EF4-FFF2-40B4-BE49-F238E27FC236}">
                <a16:creationId xmlns="" xmlns:a16="http://schemas.microsoft.com/office/drawing/2014/main" id="{F6D6622C-5B15-5949-AC2B-A27359222780}"/>
              </a:ext>
            </a:extLst>
          </p:cNvPr>
          <p:cNvCxnSpPr/>
          <p:nvPr/>
        </p:nvCxnSpPr>
        <p:spPr bwMode="auto">
          <a:xfrm flipH="1">
            <a:off x="9605249" y="3142843"/>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48" name="Straight Connector 47">
            <a:extLst>
              <a:ext uri="{FF2B5EF4-FFF2-40B4-BE49-F238E27FC236}">
                <a16:creationId xmlns="" xmlns:a16="http://schemas.microsoft.com/office/drawing/2014/main" id="{52568D12-78D4-0B45-889D-45AA7F1336A6}"/>
              </a:ext>
            </a:extLst>
          </p:cNvPr>
          <p:cNvCxnSpPr/>
          <p:nvPr/>
        </p:nvCxnSpPr>
        <p:spPr bwMode="auto">
          <a:xfrm flipH="1">
            <a:off x="10567018" y="3439472"/>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49" name="Straight Connector 48">
            <a:extLst>
              <a:ext uri="{FF2B5EF4-FFF2-40B4-BE49-F238E27FC236}">
                <a16:creationId xmlns="" xmlns:a16="http://schemas.microsoft.com/office/drawing/2014/main" id="{792397A5-0CAE-DE4D-B9E6-1E20D4D0E282}"/>
              </a:ext>
            </a:extLst>
          </p:cNvPr>
          <p:cNvCxnSpPr/>
          <p:nvPr/>
        </p:nvCxnSpPr>
        <p:spPr bwMode="auto">
          <a:xfrm flipH="1">
            <a:off x="9609380" y="3439472"/>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50" name="Straight Connector 49">
            <a:extLst>
              <a:ext uri="{FF2B5EF4-FFF2-40B4-BE49-F238E27FC236}">
                <a16:creationId xmlns="" xmlns:a16="http://schemas.microsoft.com/office/drawing/2014/main" id="{DE754182-8F2F-7345-9D6D-05774B1B7119}"/>
              </a:ext>
            </a:extLst>
          </p:cNvPr>
          <p:cNvCxnSpPr/>
          <p:nvPr/>
        </p:nvCxnSpPr>
        <p:spPr bwMode="auto">
          <a:xfrm flipH="1">
            <a:off x="10571149" y="3780719"/>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51" name="Straight Connector 50">
            <a:extLst>
              <a:ext uri="{FF2B5EF4-FFF2-40B4-BE49-F238E27FC236}">
                <a16:creationId xmlns="" xmlns:a16="http://schemas.microsoft.com/office/drawing/2014/main" id="{E68A4861-13E9-8F41-8548-23CA0D9DB643}"/>
              </a:ext>
            </a:extLst>
          </p:cNvPr>
          <p:cNvCxnSpPr/>
          <p:nvPr/>
        </p:nvCxnSpPr>
        <p:spPr bwMode="auto">
          <a:xfrm flipH="1">
            <a:off x="9613511" y="3780719"/>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52" name="TextBox 51">
            <a:extLst>
              <a:ext uri="{FF2B5EF4-FFF2-40B4-BE49-F238E27FC236}">
                <a16:creationId xmlns="" xmlns:a16="http://schemas.microsoft.com/office/drawing/2014/main" id="{F86A7CCF-43D7-A546-95C6-8FD79052CE25}"/>
              </a:ext>
            </a:extLst>
          </p:cNvPr>
          <p:cNvSpPr txBox="1"/>
          <p:nvPr/>
        </p:nvSpPr>
        <p:spPr>
          <a:xfrm>
            <a:off x="8284906" y="3735707"/>
            <a:ext cx="652989" cy="98489"/>
          </a:xfrm>
          <a:prstGeom prst="rect">
            <a:avLst/>
          </a:prstGeom>
          <a:noFill/>
        </p:spPr>
        <p:txBody>
          <a:bodyPr wrap="square" lIns="0" tIns="0" rIns="0" bIns="0" rtlCol="0">
            <a:spAutoFit/>
          </a:bodyPr>
          <a:lstStyle/>
          <a:p>
            <a:pPr algn="ctr" fontAlgn="base">
              <a:lnSpc>
                <a:spcPct val="80000"/>
              </a:lnSpc>
              <a:spcBef>
                <a:spcPct val="0"/>
              </a:spcBef>
              <a:spcAft>
                <a:spcPct val="0"/>
              </a:spcAft>
            </a:pPr>
            <a:r>
              <a:rPr lang="en-US" sz="800" b="1" i="1" dirty="0">
                <a:solidFill>
                  <a:schemeClr val="bg1"/>
                </a:solidFill>
                <a:latin typeface="Arial" charset="0"/>
                <a:ea typeface="ＭＳ Ｐゴシック" charset="-128"/>
                <a:cs typeface="ＭＳ Ｐゴシック" charset="-128"/>
              </a:rPr>
              <a:t>Core Stage</a:t>
            </a:r>
          </a:p>
        </p:txBody>
      </p:sp>
      <p:sp>
        <p:nvSpPr>
          <p:cNvPr id="53" name="TextBox 52">
            <a:extLst>
              <a:ext uri="{FF2B5EF4-FFF2-40B4-BE49-F238E27FC236}">
                <a16:creationId xmlns="" xmlns:a16="http://schemas.microsoft.com/office/drawing/2014/main" id="{8B4F9501-145F-1E44-B882-63B96132B9A9}"/>
              </a:ext>
            </a:extLst>
          </p:cNvPr>
          <p:cNvSpPr txBox="1"/>
          <p:nvPr/>
        </p:nvSpPr>
        <p:spPr>
          <a:xfrm>
            <a:off x="8284906" y="3376229"/>
            <a:ext cx="652989" cy="123111"/>
          </a:xfrm>
          <a:prstGeom prst="rect">
            <a:avLst/>
          </a:prstGeom>
          <a:noFill/>
        </p:spPr>
        <p:txBody>
          <a:bodyPr wrap="squar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Interstage</a:t>
            </a:r>
          </a:p>
        </p:txBody>
      </p:sp>
      <p:sp>
        <p:nvSpPr>
          <p:cNvPr id="54" name="TextBox 53">
            <a:extLst>
              <a:ext uri="{FF2B5EF4-FFF2-40B4-BE49-F238E27FC236}">
                <a16:creationId xmlns="" xmlns:a16="http://schemas.microsoft.com/office/drawing/2014/main" id="{4D9223AE-00C4-304A-8A93-B97A9512DBD1}"/>
              </a:ext>
            </a:extLst>
          </p:cNvPr>
          <p:cNvSpPr txBox="1"/>
          <p:nvPr/>
        </p:nvSpPr>
        <p:spPr>
          <a:xfrm>
            <a:off x="8319689" y="3047194"/>
            <a:ext cx="652989" cy="246221"/>
          </a:xfrm>
          <a:prstGeom prst="rect">
            <a:avLst/>
          </a:prstGeom>
          <a:noFill/>
        </p:spPr>
        <p:txBody>
          <a:bodyPr wrap="squar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Exploration Upper Stage</a:t>
            </a:r>
          </a:p>
        </p:txBody>
      </p:sp>
      <p:cxnSp>
        <p:nvCxnSpPr>
          <p:cNvPr id="55" name="Straight Connector 54">
            <a:extLst>
              <a:ext uri="{FF2B5EF4-FFF2-40B4-BE49-F238E27FC236}">
                <a16:creationId xmlns="" xmlns:a16="http://schemas.microsoft.com/office/drawing/2014/main" id="{BAA95A2B-A7D7-7548-8CB1-93EF62BC8989}"/>
              </a:ext>
            </a:extLst>
          </p:cNvPr>
          <p:cNvCxnSpPr/>
          <p:nvPr/>
        </p:nvCxnSpPr>
        <p:spPr bwMode="auto">
          <a:xfrm flipH="1">
            <a:off x="8043280" y="2821427"/>
            <a:ext cx="223092"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56" name="TextBox 55">
            <a:extLst>
              <a:ext uri="{FF2B5EF4-FFF2-40B4-BE49-F238E27FC236}">
                <a16:creationId xmlns="" xmlns:a16="http://schemas.microsoft.com/office/drawing/2014/main" id="{59254630-6E4B-C842-B3DA-5AC38981B0D3}"/>
              </a:ext>
            </a:extLst>
          </p:cNvPr>
          <p:cNvSpPr txBox="1"/>
          <p:nvPr/>
        </p:nvSpPr>
        <p:spPr>
          <a:xfrm>
            <a:off x="8110861" y="2708640"/>
            <a:ext cx="982961" cy="338554"/>
          </a:xfrm>
          <a:prstGeom prst="rect">
            <a:avLst/>
          </a:prstGeom>
          <a:noFill/>
        </p:spPr>
        <p:txBody>
          <a:bodyPr wrap="none"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8.4m Fairing</a:t>
            </a:r>
          </a:p>
          <a:p>
            <a:pP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Short (Up to 63’)</a:t>
            </a:r>
          </a:p>
        </p:txBody>
      </p:sp>
      <p:cxnSp>
        <p:nvCxnSpPr>
          <p:cNvPr id="57" name="Straight Connector 56">
            <a:extLst>
              <a:ext uri="{FF2B5EF4-FFF2-40B4-BE49-F238E27FC236}">
                <a16:creationId xmlns="" xmlns:a16="http://schemas.microsoft.com/office/drawing/2014/main" id="{1EFC5EFB-DA14-C245-9C26-D8979556D929}"/>
              </a:ext>
            </a:extLst>
          </p:cNvPr>
          <p:cNvCxnSpPr/>
          <p:nvPr/>
        </p:nvCxnSpPr>
        <p:spPr bwMode="auto">
          <a:xfrm flipH="1">
            <a:off x="8991336" y="3142843"/>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58" name="Straight Connector 57">
            <a:extLst>
              <a:ext uri="{FF2B5EF4-FFF2-40B4-BE49-F238E27FC236}">
                <a16:creationId xmlns="" xmlns:a16="http://schemas.microsoft.com/office/drawing/2014/main" id="{1E89D935-6AFD-CE41-AFF7-196B2AD2F100}"/>
              </a:ext>
            </a:extLst>
          </p:cNvPr>
          <p:cNvCxnSpPr/>
          <p:nvPr/>
        </p:nvCxnSpPr>
        <p:spPr bwMode="auto">
          <a:xfrm flipH="1">
            <a:off x="8033698" y="3142843"/>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59" name="Straight Connector 58">
            <a:extLst>
              <a:ext uri="{FF2B5EF4-FFF2-40B4-BE49-F238E27FC236}">
                <a16:creationId xmlns="" xmlns:a16="http://schemas.microsoft.com/office/drawing/2014/main" id="{780BDD9F-E21C-8F4F-AF02-659EAFF2DC12}"/>
              </a:ext>
            </a:extLst>
          </p:cNvPr>
          <p:cNvCxnSpPr/>
          <p:nvPr/>
        </p:nvCxnSpPr>
        <p:spPr bwMode="auto">
          <a:xfrm flipH="1">
            <a:off x="8995467" y="3439472"/>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60" name="Straight Connector 59">
            <a:extLst>
              <a:ext uri="{FF2B5EF4-FFF2-40B4-BE49-F238E27FC236}">
                <a16:creationId xmlns="" xmlns:a16="http://schemas.microsoft.com/office/drawing/2014/main" id="{2990562E-19F6-CF43-985D-F6CFCE1C6BDD}"/>
              </a:ext>
            </a:extLst>
          </p:cNvPr>
          <p:cNvCxnSpPr/>
          <p:nvPr/>
        </p:nvCxnSpPr>
        <p:spPr bwMode="auto">
          <a:xfrm flipH="1">
            <a:off x="8037829" y="3439472"/>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61" name="Straight Connector 60">
            <a:extLst>
              <a:ext uri="{FF2B5EF4-FFF2-40B4-BE49-F238E27FC236}">
                <a16:creationId xmlns="" xmlns:a16="http://schemas.microsoft.com/office/drawing/2014/main" id="{28174E59-5427-BB4B-816A-B1A586BEAAA2}"/>
              </a:ext>
            </a:extLst>
          </p:cNvPr>
          <p:cNvCxnSpPr/>
          <p:nvPr/>
        </p:nvCxnSpPr>
        <p:spPr bwMode="auto">
          <a:xfrm flipH="1">
            <a:off x="8999598" y="3780719"/>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62" name="Straight Connector 61">
            <a:extLst>
              <a:ext uri="{FF2B5EF4-FFF2-40B4-BE49-F238E27FC236}">
                <a16:creationId xmlns="" xmlns:a16="http://schemas.microsoft.com/office/drawing/2014/main" id="{9E53AFD3-1033-6043-9B83-224CC1C63F33}"/>
              </a:ext>
            </a:extLst>
          </p:cNvPr>
          <p:cNvCxnSpPr/>
          <p:nvPr/>
        </p:nvCxnSpPr>
        <p:spPr bwMode="auto">
          <a:xfrm flipH="1">
            <a:off x="8041961" y="3780719"/>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63" name="TextBox 62">
            <a:extLst>
              <a:ext uri="{FF2B5EF4-FFF2-40B4-BE49-F238E27FC236}">
                <a16:creationId xmlns="" xmlns:a16="http://schemas.microsoft.com/office/drawing/2014/main" id="{6767293B-AEF5-4845-9A94-524C976F1994}"/>
              </a:ext>
            </a:extLst>
          </p:cNvPr>
          <p:cNvSpPr txBox="1"/>
          <p:nvPr/>
        </p:nvSpPr>
        <p:spPr>
          <a:xfrm>
            <a:off x="8182093" y="2397149"/>
            <a:ext cx="881973" cy="338554"/>
          </a:xfrm>
          <a:prstGeom prst="rect">
            <a:avLst/>
          </a:prstGeom>
          <a:noFill/>
        </p:spPr>
        <p:txBody>
          <a:bodyPr wrap="none" rtlCol="0">
            <a:spAutoFit/>
          </a:bodyPr>
          <a:lstStyle/>
          <a:p>
            <a:pPr algn="r"/>
            <a:r>
              <a:rPr lang="en-US" sz="800" b="1" i="1" dirty="0">
                <a:solidFill>
                  <a:schemeClr val="bg1"/>
                </a:solidFill>
                <a:latin typeface="Arial" pitchFamily="34" charset="0"/>
                <a:cs typeface="Arial" pitchFamily="34" charset="0"/>
              </a:rPr>
              <a:t>Universal </a:t>
            </a:r>
          </a:p>
          <a:p>
            <a:pPr algn="r"/>
            <a:r>
              <a:rPr lang="en-US" sz="800" b="1" i="1" dirty="0">
                <a:solidFill>
                  <a:schemeClr val="bg1"/>
                </a:solidFill>
                <a:latin typeface="Arial" pitchFamily="34" charset="0"/>
                <a:cs typeface="Arial" pitchFamily="34" charset="0"/>
              </a:rPr>
              <a:t>Stage Adapter</a:t>
            </a:r>
          </a:p>
        </p:txBody>
      </p:sp>
      <p:cxnSp>
        <p:nvCxnSpPr>
          <p:cNvPr id="64" name="Straight Connector 63">
            <a:extLst>
              <a:ext uri="{FF2B5EF4-FFF2-40B4-BE49-F238E27FC236}">
                <a16:creationId xmlns="" xmlns:a16="http://schemas.microsoft.com/office/drawing/2014/main" id="{B7BDADE7-BE46-7D47-9B12-B03F423E7429}"/>
              </a:ext>
            </a:extLst>
          </p:cNvPr>
          <p:cNvCxnSpPr/>
          <p:nvPr/>
        </p:nvCxnSpPr>
        <p:spPr bwMode="auto">
          <a:xfrm flipH="1">
            <a:off x="9000863" y="2637171"/>
            <a:ext cx="251675"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65" name="TextBox 64">
            <a:extLst>
              <a:ext uri="{FF2B5EF4-FFF2-40B4-BE49-F238E27FC236}">
                <a16:creationId xmlns="" xmlns:a16="http://schemas.microsoft.com/office/drawing/2014/main" id="{DD9C7BCD-8FB1-B74B-9C54-08A74466BE0C}"/>
              </a:ext>
            </a:extLst>
          </p:cNvPr>
          <p:cNvSpPr txBox="1"/>
          <p:nvPr/>
        </p:nvSpPr>
        <p:spPr>
          <a:xfrm>
            <a:off x="6746774" y="3735707"/>
            <a:ext cx="652989" cy="98489"/>
          </a:xfrm>
          <a:prstGeom prst="rect">
            <a:avLst/>
          </a:prstGeom>
          <a:noFill/>
        </p:spPr>
        <p:txBody>
          <a:bodyPr wrap="square" lIns="0" tIns="0" rIns="0" bIns="0" rtlCol="0">
            <a:spAutoFit/>
          </a:bodyPr>
          <a:lstStyle/>
          <a:p>
            <a:pPr algn="ctr" fontAlgn="base">
              <a:lnSpc>
                <a:spcPct val="80000"/>
              </a:lnSpc>
              <a:spcBef>
                <a:spcPct val="0"/>
              </a:spcBef>
              <a:spcAft>
                <a:spcPct val="0"/>
              </a:spcAft>
            </a:pPr>
            <a:r>
              <a:rPr lang="en-US" sz="800" b="1" i="1" dirty="0">
                <a:solidFill>
                  <a:schemeClr val="bg1"/>
                </a:solidFill>
                <a:latin typeface="Arial" charset="0"/>
                <a:ea typeface="ＭＳ Ｐゴシック" charset="-128"/>
                <a:cs typeface="ＭＳ Ｐゴシック" charset="-128"/>
              </a:rPr>
              <a:t>Core Stage</a:t>
            </a:r>
          </a:p>
        </p:txBody>
      </p:sp>
      <p:sp>
        <p:nvSpPr>
          <p:cNvPr id="66" name="TextBox 65">
            <a:extLst>
              <a:ext uri="{FF2B5EF4-FFF2-40B4-BE49-F238E27FC236}">
                <a16:creationId xmlns="" xmlns:a16="http://schemas.microsoft.com/office/drawing/2014/main" id="{71D763FA-9B90-B14E-9409-0F437681573D}"/>
              </a:ext>
            </a:extLst>
          </p:cNvPr>
          <p:cNvSpPr txBox="1"/>
          <p:nvPr/>
        </p:nvSpPr>
        <p:spPr>
          <a:xfrm>
            <a:off x="6721663" y="3376228"/>
            <a:ext cx="652989" cy="123111"/>
          </a:xfrm>
          <a:prstGeom prst="rect">
            <a:avLst/>
          </a:prstGeom>
          <a:noFill/>
        </p:spPr>
        <p:txBody>
          <a:bodyPr wrap="squar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Interstage</a:t>
            </a:r>
          </a:p>
        </p:txBody>
      </p:sp>
      <p:sp>
        <p:nvSpPr>
          <p:cNvPr id="67" name="TextBox 66">
            <a:extLst>
              <a:ext uri="{FF2B5EF4-FFF2-40B4-BE49-F238E27FC236}">
                <a16:creationId xmlns="" xmlns:a16="http://schemas.microsoft.com/office/drawing/2014/main" id="{45A02D20-322E-1944-ACE7-B2CE47976508}"/>
              </a:ext>
            </a:extLst>
          </p:cNvPr>
          <p:cNvSpPr txBox="1"/>
          <p:nvPr/>
        </p:nvSpPr>
        <p:spPr>
          <a:xfrm>
            <a:off x="6746874" y="3029228"/>
            <a:ext cx="652989" cy="246221"/>
          </a:xfrm>
          <a:prstGeom prst="rect">
            <a:avLst/>
          </a:prstGeom>
          <a:noFill/>
        </p:spPr>
        <p:txBody>
          <a:bodyPr wrap="square" lIns="0" tIns="0" rIns="0" bIns="0" rtlCol="0">
            <a:spAutoFit/>
          </a:bodyPr>
          <a:lstStyle/>
          <a:p>
            <a:pPr algn="ctr" fontAlgn="base">
              <a:spcBef>
                <a:spcPct val="0"/>
              </a:spcBef>
              <a:spcAft>
                <a:spcPct val="0"/>
              </a:spcAft>
            </a:pPr>
            <a:r>
              <a:rPr lang="en-US" sz="800" b="1" i="1" dirty="0">
                <a:solidFill>
                  <a:schemeClr val="bg1"/>
                </a:solidFill>
                <a:latin typeface="Arial" charset="0"/>
                <a:ea typeface="ＭＳ Ｐゴシック" charset="-128"/>
                <a:cs typeface="ＭＳ Ｐゴシック" charset="-128"/>
              </a:rPr>
              <a:t>Exploration Upper Stage</a:t>
            </a:r>
          </a:p>
        </p:txBody>
      </p:sp>
      <p:cxnSp>
        <p:nvCxnSpPr>
          <p:cNvPr id="68" name="Straight Connector 67">
            <a:extLst>
              <a:ext uri="{FF2B5EF4-FFF2-40B4-BE49-F238E27FC236}">
                <a16:creationId xmlns="" xmlns:a16="http://schemas.microsoft.com/office/drawing/2014/main" id="{1830FFB5-5F75-D843-86B9-F85A3B35DFEA}"/>
              </a:ext>
            </a:extLst>
          </p:cNvPr>
          <p:cNvCxnSpPr/>
          <p:nvPr/>
        </p:nvCxnSpPr>
        <p:spPr bwMode="auto">
          <a:xfrm flipH="1">
            <a:off x="7439616" y="3142843"/>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69" name="Straight Connector 68">
            <a:extLst>
              <a:ext uri="{FF2B5EF4-FFF2-40B4-BE49-F238E27FC236}">
                <a16:creationId xmlns="" xmlns:a16="http://schemas.microsoft.com/office/drawing/2014/main" id="{AA536AEA-D2DC-834E-B1B7-5A6B54222407}"/>
              </a:ext>
            </a:extLst>
          </p:cNvPr>
          <p:cNvCxnSpPr/>
          <p:nvPr/>
        </p:nvCxnSpPr>
        <p:spPr bwMode="auto">
          <a:xfrm flipH="1">
            <a:off x="6481978" y="3142843"/>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70" name="Straight Connector 69">
            <a:extLst>
              <a:ext uri="{FF2B5EF4-FFF2-40B4-BE49-F238E27FC236}">
                <a16:creationId xmlns="" xmlns:a16="http://schemas.microsoft.com/office/drawing/2014/main" id="{2216CF83-DA9E-C448-853A-5B2B0C465355}"/>
              </a:ext>
            </a:extLst>
          </p:cNvPr>
          <p:cNvCxnSpPr/>
          <p:nvPr/>
        </p:nvCxnSpPr>
        <p:spPr bwMode="auto">
          <a:xfrm flipH="1">
            <a:off x="7443747" y="3439472"/>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71" name="Straight Connector 70">
            <a:extLst>
              <a:ext uri="{FF2B5EF4-FFF2-40B4-BE49-F238E27FC236}">
                <a16:creationId xmlns="" xmlns:a16="http://schemas.microsoft.com/office/drawing/2014/main" id="{84E1C01D-7564-FD44-B7D3-A6F24C55D913}"/>
              </a:ext>
            </a:extLst>
          </p:cNvPr>
          <p:cNvCxnSpPr/>
          <p:nvPr/>
        </p:nvCxnSpPr>
        <p:spPr bwMode="auto">
          <a:xfrm flipH="1">
            <a:off x="6486110" y="3439472"/>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72" name="Straight Connector 71">
            <a:extLst>
              <a:ext uri="{FF2B5EF4-FFF2-40B4-BE49-F238E27FC236}">
                <a16:creationId xmlns="" xmlns:a16="http://schemas.microsoft.com/office/drawing/2014/main" id="{7F3C3264-9BF1-C04C-83A4-6B2536B98B6D}"/>
              </a:ext>
            </a:extLst>
          </p:cNvPr>
          <p:cNvCxnSpPr/>
          <p:nvPr/>
        </p:nvCxnSpPr>
        <p:spPr bwMode="auto">
          <a:xfrm flipH="1">
            <a:off x="7447879" y="3780719"/>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73" name="Straight Connector 72">
            <a:extLst>
              <a:ext uri="{FF2B5EF4-FFF2-40B4-BE49-F238E27FC236}">
                <a16:creationId xmlns="" xmlns:a16="http://schemas.microsoft.com/office/drawing/2014/main" id="{CB8AD804-B06E-B24B-B163-AD0E9CD9FBE8}"/>
              </a:ext>
            </a:extLst>
          </p:cNvPr>
          <p:cNvCxnSpPr/>
          <p:nvPr/>
        </p:nvCxnSpPr>
        <p:spPr bwMode="auto">
          <a:xfrm flipH="1">
            <a:off x="6490241" y="3780719"/>
            <a:ext cx="216973"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74" name="TextBox 73">
            <a:extLst>
              <a:ext uri="{FF2B5EF4-FFF2-40B4-BE49-F238E27FC236}">
                <a16:creationId xmlns="" xmlns:a16="http://schemas.microsoft.com/office/drawing/2014/main" id="{31D042DD-13BC-E241-8D9F-1C06B08E58EF}"/>
              </a:ext>
            </a:extLst>
          </p:cNvPr>
          <p:cNvSpPr txBox="1"/>
          <p:nvPr/>
        </p:nvSpPr>
        <p:spPr>
          <a:xfrm>
            <a:off x="9228211" y="1593072"/>
            <a:ext cx="333425" cy="124650"/>
          </a:xfrm>
          <a:prstGeom prst="rect">
            <a:avLst/>
          </a:prstGeom>
          <a:noFill/>
        </p:spPr>
        <p:txBody>
          <a:bodyPr wrap="none" lIns="0" tIns="0" rIns="0" bIns="0" rtlCol="0">
            <a:spAutoFit/>
          </a:bodyPr>
          <a:lstStyle/>
          <a:p>
            <a:pPr algn="ctr" fontAlgn="base">
              <a:lnSpc>
                <a:spcPct val="90000"/>
              </a:lnSpc>
              <a:spcBef>
                <a:spcPct val="0"/>
              </a:spcBef>
              <a:spcAft>
                <a:spcPct val="0"/>
              </a:spcAft>
            </a:pPr>
            <a:r>
              <a:rPr lang="en-US" sz="900" b="1" i="1" dirty="0">
                <a:solidFill>
                  <a:schemeClr val="bg1"/>
                </a:solidFill>
                <a:latin typeface="Arial" charset="0"/>
                <a:ea typeface="ＭＳ Ｐゴシック" charset="-128"/>
                <a:cs typeface="ＭＳ Ｐゴシック" charset="-128"/>
              </a:rPr>
              <a:t>365 ft.</a:t>
            </a:r>
          </a:p>
        </p:txBody>
      </p:sp>
      <p:pic>
        <p:nvPicPr>
          <p:cNvPr id="75" name="Picture 74">
            <a:extLst>
              <a:ext uri="{FF2B5EF4-FFF2-40B4-BE49-F238E27FC236}">
                <a16:creationId xmlns="" xmlns:a16="http://schemas.microsoft.com/office/drawing/2014/main" id="{E2BBB031-94C6-474C-90E5-34C065EE348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543471" y="2193388"/>
            <a:ext cx="652588" cy="3640537"/>
          </a:xfrm>
          <a:prstGeom prst="rect">
            <a:avLst/>
          </a:prstGeom>
        </p:spPr>
      </p:pic>
      <p:sp>
        <p:nvSpPr>
          <p:cNvPr id="76" name="Rounded Rectangle 75" descr="Payload capability in weight per vehicle to Trans-Lunar Injection" title="Payload to TLI">
            <a:extLst>
              <a:ext uri="{FF2B5EF4-FFF2-40B4-BE49-F238E27FC236}">
                <a16:creationId xmlns="" xmlns:a16="http://schemas.microsoft.com/office/drawing/2014/main" id="{DB9907C8-F16C-E843-9B80-FB623C7864BA}"/>
              </a:ext>
            </a:extLst>
          </p:cNvPr>
          <p:cNvSpPr/>
          <p:nvPr/>
        </p:nvSpPr>
        <p:spPr bwMode="auto">
          <a:xfrm>
            <a:off x="2846931" y="6140613"/>
            <a:ext cx="8605929" cy="221585"/>
          </a:xfrm>
          <a:prstGeom prst="roundRect">
            <a:avLst/>
          </a:prstGeom>
          <a:solidFill>
            <a:srgbClr val="7F7F7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hangingPunct="0"/>
            <a:endParaRPr lang="en-US" sz="900" b="1" dirty="0">
              <a:solidFill>
                <a:schemeClr val="bg1"/>
              </a:solidFill>
              <a:latin typeface="Arial" charset="0"/>
              <a:cs typeface="Arial" charset="0"/>
            </a:endParaRPr>
          </a:p>
        </p:txBody>
      </p:sp>
      <p:sp>
        <p:nvSpPr>
          <p:cNvPr id="77" name="TextBox 76" descr="&gt; 45 t (99,208 lbs)" title="SLS Block 2 Cargo Payload to TLI">
            <a:extLst>
              <a:ext uri="{FF2B5EF4-FFF2-40B4-BE49-F238E27FC236}">
                <a16:creationId xmlns="" xmlns:a16="http://schemas.microsoft.com/office/drawing/2014/main" id="{916A34F9-338E-9E43-B746-8755445B7FA8}"/>
              </a:ext>
            </a:extLst>
          </p:cNvPr>
          <p:cNvSpPr txBox="1"/>
          <p:nvPr/>
        </p:nvSpPr>
        <p:spPr>
          <a:xfrm>
            <a:off x="10367923" y="6143925"/>
            <a:ext cx="1215346"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 &gt;  45 t (99k </a:t>
            </a:r>
            <a:r>
              <a:rPr lang="en-US" sz="800" b="1" dirty="0" err="1">
                <a:solidFill>
                  <a:schemeClr val="bg1"/>
                </a:solidFill>
                <a:latin typeface="Arial" charset="0"/>
                <a:ea typeface="Arial" charset="0"/>
                <a:cs typeface="Arial" charset="0"/>
              </a:rPr>
              <a:t>lbs</a:t>
            </a:r>
            <a:r>
              <a:rPr lang="en-US" sz="800" b="1" dirty="0">
                <a:solidFill>
                  <a:schemeClr val="bg1"/>
                </a:solidFill>
                <a:latin typeface="Arial" charset="0"/>
                <a:ea typeface="Arial" charset="0"/>
                <a:cs typeface="Arial" charset="0"/>
              </a:rPr>
              <a:t>) </a:t>
            </a:r>
          </a:p>
        </p:txBody>
      </p:sp>
      <p:sp>
        <p:nvSpPr>
          <p:cNvPr id="78" name="TextBox 77" descr="&gt;37–40 t (88,184 lbs)" title="SLS Block 1B Cargo Payload to TLI">
            <a:extLst>
              <a:ext uri="{FF2B5EF4-FFF2-40B4-BE49-F238E27FC236}">
                <a16:creationId xmlns="" xmlns:a16="http://schemas.microsoft.com/office/drawing/2014/main" id="{FD6C9824-E564-254E-83A7-69BAF784854F}"/>
              </a:ext>
            </a:extLst>
          </p:cNvPr>
          <p:cNvSpPr txBox="1"/>
          <p:nvPr/>
        </p:nvSpPr>
        <p:spPr>
          <a:xfrm>
            <a:off x="7170966" y="6143925"/>
            <a:ext cx="1402556"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37–40 t (81k–88k </a:t>
            </a:r>
            <a:r>
              <a:rPr lang="en-US" sz="800" b="1" dirty="0" err="1">
                <a:solidFill>
                  <a:schemeClr val="bg1"/>
                </a:solidFill>
                <a:latin typeface="Arial" charset="0"/>
                <a:ea typeface="Arial" charset="0"/>
                <a:cs typeface="Arial" charset="0"/>
              </a:rPr>
              <a:t>lbs</a:t>
            </a:r>
            <a:r>
              <a:rPr lang="en-US" sz="800" b="1" dirty="0">
                <a:solidFill>
                  <a:schemeClr val="bg1"/>
                </a:solidFill>
                <a:latin typeface="Arial" charset="0"/>
                <a:ea typeface="Arial" charset="0"/>
                <a:cs typeface="Arial" charset="0"/>
              </a:rPr>
              <a:t>)</a:t>
            </a:r>
          </a:p>
        </p:txBody>
      </p:sp>
      <p:sp>
        <p:nvSpPr>
          <p:cNvPr id="79" name="TextBox 78" descr="&gt;34–37 t (81,571 lbs)" title="SLS Block 1B Crew Payload to TLI">
            <a:extLst>
              <a:ext uri="{FF2B5EF4-FFF2-40B4-BE49-F238E27FC236}">
                <a16:creationId xmlns="" xmlns:a16="http://schemas.microsoft.com/office/drawing/2014/main" id="{13ABEF48-1D22-CB47-BAD0-70B3585420AE}"/>
              </a:ext>
            </a:extLst>
          </p:cNvPr>
          <p:cNvSpPr txBox="1"/>
          <p:nvPr/>
        </p:nvSpPr>
        <p:spPr>
          <a:xfrm>
            <a:off x="5681527" y="6143925"/>
            <a:ext cx="1214487"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34–37 t (74k–81k </a:t>
            </a:r>
            <a:r>
              <a:rPr lang="en-US" sz="800" b="1" dirty="0" err="1">
                <a:solidFill>
                  <a:schemeClr val="bg1"/>
                </a:solidFill>
                <a:latin typeface="Arial" charset="0"/>
                <a:ea typeface="Arial" charset="0"/>
                <a:cs typeface="Arial" charset="0"/>
              </a:rPr>
              <a:t>lbs</a:t>
            </a:r>
            <a:r>
              <a:rPr lang="en-US" sz="800" b="1" dirty="0">
                <a:solidFill>
                  <a:schemeClr val="bg1"/>
                </a:solidFill>
                <a:latin typeface="Arial" charset="0"/>
                <a:ea typeface="Arial" charset="0"/>
                <a:cs typeface="Arial" charset="0"/>
              </a:rPr>
              <a:t>)</a:t>
            </a:r>
          </a:p>
        </p:txBody>
      </p:sp>
      <p:sp>
        <p:nvSpPr>
          <p:cNvPr id="80" name="TextBox 79" descr="&gt;26 t (57,320 lbs)" title="SLS Block 1 Payload to TLI&#10;">
            <a:extLst>
              <a:ext uri="{FF2B5EF4-FFF2-40B4-BE49-F238E27FC236}">
                <a16:creationId xmlns="" xmlns:a16="http://schemas.microsoft.com/office/drawing/2014/main" id="{2B9C286E-BC9B-6B42-B144-7EB88836A099}"/>
              </a:ext>
            </a:extLst>
          </p:cNvPr>
          <p:cNvSpPr txBox="1"/>
          <p:nvPr/>
        </p:nvSpPr>
        <p:spPr>
          <a:xfrm>
            <a:off x="4271806" y="6143925"/>
            <a:ext cx="1022032"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  &gt; 26 t (57k </a:t>
            </a:r>
            <a:r>
              <a:rPr lang="en-US" sz="800" b="1" dirty="0" err="1">
                <a:solidFill>
                  <a:schemeClr val="bg1"/>
                </a:solidFill>
                <a:latin typeface="Arial" charset="0"/>
                <a:ea typeface="Arial" charset="0"/>
                <a:cs typeface="Arial" charset="0"/>
              </a:rPr>
              <a:t>lbs</a:t>
            </a:r>
            <a:r>
              <a:rPr lang="en-US" sz="800" b="1" dirty="0">
                <a:solidFill>
                  <a:schemeClr val="bg1"/>
                </a:solidFill>
                <a:latin typeface="Arial" charset="0"/>
                <a:ea typeface="Arial" charset="0"/>
                <a:cs typeface="Arial" charset="0"/>
              </a:rPr>
              <a:t>)</a:t>
            </a:r>
          </a:p>
        </p:txBody>
      </p:sp>
      <p:sp>
        <p:nvSpPr>
          <p:cNvPr id="81" name="TextBox 80" descr="&gt; 45 t (99,208 lbs)" title="SLS Block 2 Cargo Payload to TLI">
            <a:extLst>
              <a:ext uri="{FF2B5EF4-FFF2-40B4-BE49-F238E27FC236}">
                <a16:creationId xmlns="" xmlns:a16="http://schemas.microsoft.com/office/drawing/2014/main" id="{2FCE7116-6653-C746-A728-5A5002273A31}"/>
              </a:ext>
            </a:extLst>
          </p:cNvPr>
          <p:cNvSpPr txBox="1"/>
          <p:nvPr/>
        </p:nvSpPr>
        <p:spPr>
          <a:xfrm>
            <a:off x="8790732" y="6143925"/>
            <a:ext cx="1215346"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 &gt;  45 t (99k </a:t>
            </a:r>
            <a:r>
              <a:rPr lang="en-US" sz="800" b="1" dirty="0" err="1">
                <a:solidFill>
                  <a:schemeClr val="bg1"/>
                </a:solidFill>
                <a:latin typeface="Arial" charset="0"/>
                <a:ea typeface="Arial" charset="0"/>
                <a:cs typeface="Arial" charset="0"/>
              </a:rPr>
              <a:t>lbs</a:t>
            </a:r>
            <a:r>
              <a:rPr lang="en-US" sz="800" b="1" dirty="0">
                <a:solidFill>
                  <a:schemeClr val="bg1"/>
                </a:solidFill>
                <a:latin typeface="Arial" charset="0"/>
                <a:ea typeface="Arial" charset="0"/>
                <a:cs typeface="Arial" charset="0"/>
              </a:rPr>
              <a:t>) </a:t>
            </a:r>
          </a:p>
        </p:txBody>
      </p:sp>
      <p:sp>
        <p:nvSpPr>
          <p:cNvPr id="82" name="TextBox 81">
            <a:extLst>
              <a:ext uri="{FF2B5EF4-FFF2-40B4-BE49-F238E27FC236}">
                <a16:creationId xmlns="" xmlns:a16="http://schemas.microsoft.com/office/drawing/2014/main" id="{A1123850-54CA-D240-84E6-D19292AB9332}"/>
              </a:ext>
            </a:extLst>
          </p:cNvPr>
          <p:cNvSpPr txBox="1"/>
          <p:nvPr/>
        </p:nvSpPr>
        <p:spPr>
          <a:xfrm>
            <a:off x="10353982" y="5923392"/>
            <a:ext cx="1243228"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SLS Block 2 Cargo</a:t>
            </a:r>
          </a:p>
        </p:txBody>
      </p:sp>
      <p:sp>
        <p:nvSpPr>
          <p:cNvPr id="83" name="TextBox 82">
            <a:extLst>
              <a:ext uri="{FF2B5EF4-FFF2-40B4-BE49-F238E27FC236}">
                <a16:creationId xmlns="" xmlns:a16="http://schemas.microsoft.com/office/drawing/2014/main" id="{40B7E64C-2631-B04A-A818-867229D56112}"/>
              </a:ext>
            </a:extLst>
          </p:cNvPr>
          <p:cNvSpPr txBox="1"/>
          <p:nvPr/>
        </p:nvSpPr>
        <p:spPr>
          <a:xfrm>
            <a:off x="7232699" y="5922309"/>
            <a:ext cx="1279090"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SLS Block 1B Cargo</a:t>
            </a:r>
          </a:p>
        </p:txBody>
      </p:sp>
      <p:sp>
        <p:nvSpPr>
          <p:cNvPr id="84" name="TextBox 83">
            <a:extLst>
              <a:ext uri="{FF2B5EF4-FFF2-40B4-BE49-F238E27FC236}">
                <a16:creationId xmlns="" xmlns:a16="http://schemas.microsoft.com/office/drawing/2014/main" id="{0CE4EBCF-F016-894A-84A1-967D7F35C867}"/>
              </a:ext>
            </a:extLst>
          </p:cNvPr>
          <p:cNvSpPr txBox="1"/>
          <p:nvPr/>
        </p:nvSpPr>
        <p:spPr>
          <a:xfrm>
            <a:off x="5627259" y="5928707"/>
            <a:ext cx="1323023"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SLS Block 1B Crew</a:t>
            </a:r>
          </a:p>
        </p:txBody>
      </p:sp>
      <p:sp>
        <p:nvSpPr>
          <p:cNvPr id="85" name="TextBox 84">
            <a:extLst>
              <a:ext uri="{FF2B5EF4-FFF2-40B4-BE49-F238E27FC236}">
                <a16:creationId xmlns="" xmlns:a16="http://schemas.microsoft.com/office/drawing/2014/main" id="{12EDA926-F2BB-394C-AADD-0016CE21133F}"/>
              </a:ext>
            </a:extLst>
          </p:cNvPr>
          <p:cNvSpPr txBox="1"/>
          <p:nvPr/>
        </p:nvSpPr>
        <p:spPr>
          <a:xfrm>
            <a:off x="4213740" y="5922309"/>
            <a:ext cx="1138164"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SLS Block 1 Cargo</a:t>
            </a:r>
          </a:p>
        </p:txBody>
      </p:sp>
      <p:sp>
        <p:nvSpPr>
          <p:cNvPr id="86" name="TextBox 85">
            <a:extLst>
              <a:ext uri="{FF2B5EF4-FFF2-40B4-BE49-F238E27FC236}">
                <a16:creationId xmlns="" xmlns:a16="http://schemas.microsoft.com/office/drawing/2014/main" id="{1AE0021A-0E11-FD41-B47B-365D5160085A}"/>
              </a:ext>
            </a:extLst>
          </p:cNvPr>
          <p:cNvSpPr txBox="1"/>
          <p:nvPr/>
        </p:nvSpPr>
        <p:spPr>
          <a:xfrm>
            <a:off x="8686224" y="5923643"/>
            <a:ext cx="1424363"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SLS Block 2 Crew</a:t>
            </a:r>
          </a:p>
        </p:txBody>
      </p:sp>
      <p:sp>
        <p:nvSpPr>
          <p:cNvPr id="87" name="TextBox 86">
            <a:extLst>
              <a:ext uri="{FF2B5EF4-FFF2-40B4-BE49-F238E27FC236}">
                <a16:creationId xmlns="" xmlns:a16="http://schemas.microsoft.com/office/drawing/2014/main" id="{DDAEE4D8-9AE2-B840-89EC-27FC7C09B4A4}"/>
              </a:ext>
            </a:extLst>
          </p:cNvPr>
          <p:cNvSpPr txBox="1"/>
          <p:nvPr/>
        </p:nvSpPr>
        <p:spPr>
          <a:xfrm>
            <a:off x="5148335" y="5716348"/>
            <a:ext cx="751792" cy="98489"/>
          </a:xfrm>
          <a:prstGeom prst="rect">
            <a:avLst/>
          </a:prstGeom>
          <a:noFill/>
        </p:spPr>
        <p:txBody>
          <a:bodyPr wrap="square" lIns="0" tIns="0" rIns="0" bIns="0" rtlCol="0">
            <a:spAutoFit/>
          </a:bodyPr>
          <a:lstStyle/>
          <a:p>
            <a:pPr algn="ctr" fontAlgn="base">
              <a:lnSpc>
                <a:spcPct val="80000"/>
              </a:lnSpc>
              <a:spcBef>
                <a:spcPct val="0"/>
              </a:spcBef>
              <a:spcAft>
                <a:spcPct val="0"/>
              </a:spcAft>
            </a:pPr>
            <a:r>
              <a:rPr lang="en-US" sz="800" b="1" i="1" dirty="0">
                <a:solidFill>
                  <a:schemeClr val="bg1"/>
                </a:solidFill>
                <a:latin typeface="Arial" charset="0"/>
                <a:ea typeface="ＭＳ Ｐゴシック" charset="-128"/>
                <a:cs typeface="ＭＳ Ｐゴシック" charset="-128"/>
              </a:rPr>
              <a:t>RS-25 Engines</a:t>
            </a:r>
          </a:p>
        </p:txBody>
      </p:sp>
      <p:cxnSp>
        <p:nvCxnSpPr>
          <p:cNvPr id="88" name="Straight Connector 87">
            <a:extLst>
              <a:ext uri="{FF2B5EF4-FFF2-40B4-BE49-F238E27FC236}">
                <a16:creationId xmlns="" xmlns:a16="http://schemas.microsoft.com/office/drawing/2014/main" id="{428000E1-5027-114B-9CDF-88D1AA094B6E}"/>
              </a:ext>
            </a:extLst>
          </p:cNvPr>
          <p:cNvCxnSpPr/>
          <p:nvPr/>
        </p:nvCxnSpPr>
        <p:spPr bwMode="auto">
          <a:xfrm>
            <a:off x="5455789" y="5832490"/>
            <a:ext cx="0" cy="75812"/>
          </a:xfrm>
          <a:prstGeom prst="line">
            <a:avLst/>
          </a:prstGeom>
          <a:solidFill>
            <a:schemeClr val="accent1"/>
          </a:solidFill>
          <a:ln w="12700" cap="flat" cmpd="sng" algn="ctr">
            <a:solidFill>
              <a:schemeClr val="tx1"/>
            </a:solidFill>
            <a:prstDash val="solid"/>
            <a:round/>
            <a:headEnd type="none" w="med" len="med"/>
            <a:tailEnd type="none" w="med" len="med"/>
          </a:ln>
          <a:effectLst>
            <a:outerShdw dist="12700" dir="2700000" algn="tl" rotWithShape="0">
              <a:srgbClr val="FFFFFF"/>
            </a:outerShdw>
          </a:effectLst>
        </p:spPr>
      </p:cxnSp>
      <p:sp>
        <p:nvSpPr>
          <p:cNvPr id="89" name="TextBox 88">
            <a:extLst>
              <a:ext uri="{FF2B5EF4-FFF2-40B4-BE49-F238E27FC236}">
                <a16:creationId xmlns="" xmlns:a16="http://schemas.microsoft.com/office/drawing/2014/main" id="{289FD607-F04F-7B4B-8422-BF8CE5FCFDD5}"/>
              </a:ext>
            </a:extLst>
          </p:cNvPr>
          <p:cNvSpPr txBox="1"/>
          <p:nvPr/>
        </p:nvSpPr>
        <p:spPr>
          <a:xfrm>
            <a:off x="2880362" y="5922309"/>
            <a:ext cx="818009"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SLS Block 1</a:t>
            </a:r>
          </a:p>
        </p:txBody>
      </p:sp>
      <p:cxnSp>
        <p:nvCxnSpPr>
          <p:cNvPr id="90" name="Straight Connector 89">
            <a:extLst>
              <a:ext uri="{FF2B5EF4-FFF2-40B4-BE49-F238E27FC236}">
                <a16:creationId xmlns="" xmlns:a16="http://schemas.microsoft.com/office/drawing/2014/main" id="{1CE07054-4BB5-D340-B3A1-C9B25A0F20A2}"/>
              </a:ext>
            </a:extLst>
          </p:cNvPr>
          <p:cNvCxnSpPr/>
          <p:nvPr/>
        </p:nvCxnSpPr>
        <p:spPr bwMode="auto">
          <a:xfrm>
            <a:off x="3277869" y="5803661"/>
            <a:ext cx="0" cy="104641"/>
          </a:xfrm>
          <a:prstGeom prst="line">
            <a:avLst/>
          </a:prstGeom>
          <a:solidFill>
            <a:schemeClr val="accent1"/>
          </a:solidFill>
          <a:ln w="12700" cap="flat" cmpd="sng" algn="ctr">
            <a:solidFill>
              <a:schemeClr val="tx1"/>
            </a:solidFill>
            <a:prstDash val="solid"/>
            <a:round/>
            <a:headEnd type="none" w="med" len="med"/>
            <a:tailEnd type="none" w="med" len="med"/>
          </a:ln>
          <a:effectLst>
            <a:outerShdw dist="12700" dir="2700000" algn="tl" rotWithShape="0">
              <a:srgbClr val="FFFFFF"/>
            </a:outerShdw>
          </a:effectLst>
        </p:spPr>
      </p:cxnSp>
      <p:sp>
        <p:nvSpPr>
          <p:cNvPr id="91" name="TextBox 90" descr="&gt;26 t (57,320 lbs)" title="SLS Block 1 Payload to TLI&#10;">
            <a:extLst>
              <a:ext uri="{FF2B5EF4-FFF2-40B4-BE49-F238E27FC236}">
                <a16:creationId xmlns="" xmlns:a16="http://schemas.microsoft.com/office/drawing/2014/main" id="{22FB44CC-3907-C944-8B63-AD82EFCB3BBE}"/>
              </a:ext>
            </a:extLst>
          </p:cNvPr>
          <p:cNvSpPr txBox="1"/>
          <p:nvPr/>
        </p:nvSpPr>
        <p:spPr>
          <a:xfrm>
            <a:off x="2778350" y="6153014"/>
            <a:ext cx="1022032" cy="215444"/>
          </a:xfrm>
          <a:prstGeom prst="rect">
            <a:avLst/>
          </a:prstGeom>
          <a:noFill/>
        </p:spPr>
        <p:txBody>
          <a:bodyPr wrap="square" rtlCol="0">
            <a:spAutoFit/>
          </a:bodyPr>
          <a:lstStyle/>
          <a:p>
            <a:pPr algn="ctr"/>
            <a:r>
              <a:rPr lang="en-US" sz="800" b="1" dirty="0">
                <a:solidFill>
                  <a:schemeClr val="bg1"/>
                </a:solidFill>
                <a:latin typeface="Arial" charset="0"/>
                <a:ea typeface="Arial" charset="0"/>
                <a:cs typeface="Arial" charset="0"/>
              </a:rPr>
              <a:t>  &gt; 26 t (57k </a:t>
            </a:r>
            <a:r>
              <a:rPr lang="en-US" sz="800" b="1" dirty="0" err="1">
                <a:solidFill>
                  <a:schemeClr val="bg1"/>
                </a:solidFill>
                <a:latin typeface="Arial" charset="0"/>
                <a:ea typeface="Arial" charset="0"/>
                <a:cs typeface="Arial" charset="0"/>
              </a:rPr>
              <a:t>lbs</a:t>
            </a:r>
            <a:r>
              <a:rPr lang="en-US" sz="800" b="1" dirty="0">
                <a:solidFill>
                  <a:schemeClr val="bg1"/>
                </a:solidFill>
                <a:latin typeface="Arial" charset="0"/>
                <a:ea typeface="Arial" charset="0"/>
                <a:cs typeface="Arial" charset="0"/>
              </a:rPr>
              <a:t>)</a:t>
            </a:r>
          </a:p>
        </p:txBody>
      </p:sp>
      <p:cxnSp>
        <p:nvCxnSpPr>
          <p:cNvPr id="92" name="Straight Connector 91">
            <a:extLst>
              <a:ext uri="{FF2B5EF4-FFF2-40B4-BE49-F238E27FC236}">
                <a16:creationId xmlns="" xmlns:a16="http://schemas.microsoft.com/office/drawing/2014/main" id="{32895656-CA80-4C45-B893-4007BB02C522}"/>
              </a:ext>
            </a:extLst>
          </p:cNvPr>
          <p:cNvCxnSpPr/>
          <p:nvPr/>
        </p:nvCxnSpPr>
        <p:spPr bwMode="auto">
          <a:xfrm flipH="1">
            <a:off x="4917604" y="2751196"/>
            <a:ext cx="155266"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sp>
        <p:nvSpPr>
          <p:cNvPr id="93" name="TextBox 92">
            <a:extLst>
              <a:ext uri="{FF2B5EF4-FFF2-40B4-BE49-F238E27FC236}">
                <a16:creationId xmlns="" xmlns:a16="http://schemas.microsoft.com/office/drawing/2014/main" id="{5D53DAB9-3684-BA4D-94B8-7080981D6804}"/>
              </a:ext>
            </a:extLst>
          </p:cNvPr>
          <p:cNvSpPr txBox="1"/>
          <p:nvPr/>
        </p:nvSpPr>
        <p:spPr>
          <a:xfrm>
            <a:off x="5028250" y="2625587"/>
            <a:ext cx="830147" cy="461665"/>
          </a:xfrm>
          <a:prstGeom prst="rect">
            <a:avLst/>
          </a:prstGeom>
          <a:noFill/>
        </p:spPr>
        <p:txBody>
          <a:bodyPr wrap="square" rtlCol="0">
            <a:spAutoFit/>
          </a:bodyPr>
          <a:lstStyle/>
          <a:p>
            <a:r>
              <a:rPr lang="en-US" sz="800" b="1" i="1" dirty="0">
                <a:solidFill>
                  <a:schemeClr val="bg1"/>
                </a:solidFill>
                <a:latin typeface="Arial" pitchFamily="34" charset="0"/>
                <a:cs typeface="Arial" pitchFamily="34" charset="0"/>
              </a:rPr>
              <a:t>5m Class Fairing</a:t>
            </a:r>
          </a:p>
          <a:p>
            <a:r>
              <a:rPr lang="en-US" sz="800" b="1" i="1" dirty="0">
                <a:solidFill>
                  <a:schemeClr val="bg1"/>
                </a:solidFill>
                <a:latin typeface="Arial" pitchFamily="34" charset="0"/>
                <a:cs typeface="Arial" pitchFamily="34" charset="0"/>
              </a:rPr>
              <a:t>(up to 63’)</a:t>
            </a:r>
          </a:p>
        </p:txBody>
      </p:sp>
      <p:sp>
        <p:nvSpPr>
          <p:cNvPr id="94" name="TextBox 93">
            <a:extLst>
              <a:ext uri="{FF2B5EF4-FFF2-40B4-BE49-F238E27FC236}">
                <a16:creationId xmlns="" xmlns:a16="http://schemas.microsoft.com/office/drawing/2014/main" id="{42DAC977-D53E-AE44-8C31-55D7C0C47ECA}"/>
              </a:ext>
            </a:extLst>
          </p:cNvPr>
          <p:cNvSpPr txBox="1"/>
          <p:nvPr/>
        </p:nvSpPr>
        <p:spPr>
          <a:xfrm>
            <a:off x="3114800" y="1593072"/>
            <a:ext cx="333425" cy="124650"/>
          </a:xfrm>
          <a:prstGeom prst="rect">
            <a:avLst/>
          </a:prstGeom>
          <a:noFill/>
        </p:spPr>
        <p:txBody>
          <a:bodyPr wrap="none" lIns="0" tIns="0" rIns="0" bIns="0" rtlCol="0">
            <a:spAutoFit/>
          </a:bodyPr>
          <a:lstStyle/>
          <a:p>
            <a:pPr algn="ctr" fontAlgn="base">
              <a:lnSpc>
                <a:spcPct val="90000"/>
              </a:lnSpc>
              <a:spcBef>
                <a:spcPct val="0"/>
              </a:spcBef>
              <a:spcAft>
                <a:spcPct val="0"/>
              </a:spcAft>
            </a:pPr>
            <a:r>
              <a:rPr lang="en-US" sz="900" b="1" i="1" dirty="0">
                <a:solidFill>
                  <a:schemeClr val="bg1"/>
                </a:solidFill>
                <a:latin typeface="Arial" charset="0"/>
                <a:ea typeface="ＭＳ Ｐゴシック" charset="-128"/>
                <a:cs typeface="ＭＳ Ｐゴシック" charset="-128"/>
              </a:rPr>
              <a:t>322 ft.</a:t>
            </a:r>
          </a:p>
        </p:txBody>
      </p:sp>
      <p:pic>
        <p:nvPicPr>
          <p:cNvPr id="95" name="Picture 94">
            <a:extLst>
              <a:ext uri="{FF2B5EF4-FFF2-40B4-BE49-F238E27FC236}">
                <a16:creationId xmlns="" xmlns:a16="http://schemas.microsoft.com/office/drawing/2014/main" id="{9BAA7E85-30FD-FD42-AF76-840F76675B9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455160" y="2548997"/>
            <a:ext cx="651913" cy="3283889"/>
          </a:xfrm>
          <a:prstGeom prst="rect">
            <a:avLst/>
          </a:prstGeom>
        </p:spPr>
      </p:pic>
      <p:sp>
        <p:nvSpPr>
          <p:cNvPr id="96" name="TextBox 95">
            <a:extLst>
              <a:ext uri="{FF2B5EF4-FFF2-40B4-BE49-F238E27FC236}">
                <a16:creationId xmlns="" xmlns:a16="http://schemas.microsoft.com/office/drawing/2014/main" id="{0209B87A-F2F2-EE48-8C2F-6734B28B2646}"/>
              </a:ext>
            </a:extLst>
          </p:cNvPr>
          <p:cNvSpPr txBox="1"/>
          <p:nvPr/>
        </p:nvSpPr>
        <p:spPr>
          <a:xfrm>
            <a:off x="6608707" y="2456310"/>
            <a:ext cx="881973" cy="338554"/>
          </a:xfrm>
          <a:prstGeom prst="rect">
            <a:avLst/>
          </a:prstGeom>
          <a:noFill/>
        </p:spPr>
        <p:txBody>
          <a:bodyPr wrap="none" rtlCol="0">
            <a:spAutoFit/>
          </a:bodyPr>
          <a:lstStyle/>
          <a:p>
            <a:r>
              <a:rPr lang="en-US" sz="800" b="1" i="1" dirty="0">
                <a:solidFill>
                  <a:schemeClr val="bg1"/>
                </a:solidFill>
                <a:latin typeface="Arial" pitchFamily="34" charset="0"/>
                <a:cs typeface="Arial" pitchFamily="34" charset="0"/>
              </a:rPr>
              <a:t>Universal </a:t>
            </a:r>
          </a:p>
          <a:p>
            <a:r>
              <a:rPr lang="en-US" sz="800" b="1" i="1" dirty="0">
                <a:solidFill>
                  <a:schemeClr val="bg1"/>
                </a:solidFill>
                <a:latin typeface="Arial" pitchFamily="34" charset="0"/>
                <a:cs typeface="Arial" pitchFamily="34" charset="0"/>
              </a:rPr>
              <a:t>Stage Adapter</a:t>
            </a:r>
          </a:p>
        </p:txBody>
      </p:sp>
      <p:sp>
        <p:nvSpPr>
          <p:cNvPr id="97" name="Right Arrow 96" descr="Arrow" title="Arrow">
            <a:extLst>
              <a:ext uri="{FF2B5EF4-FFF2-40B4-BE49-F238E27FC236}">
                <a16:creationId xmlns="" xmlns:a16="http://schemas.microsoft.com/office/drawing/2014/main" id="{1D80B1E2-CC0E-EA4D-BB22-09F9872CD6C6}"/>
              </a:ext>
            </a:extLst>
          </p:cNvPr>
          <p:cNvSpPr>
            <a:spLocks noChangeAspect="1"/>
          </p:cNvSpPr>
          <p:nvPr/>
        </p:nvSpPr>
        <p:spPr bwMode="auto">
          <a:xfrm>
            <a:off x="6831366" y="4277911"/>
            <a:ext cx="519128" cy="451139"/>
          </a:xfrm>
          <a:prstGeom prst="rightArrow">
            <a:avLst>
              <a:gd name="adj1" fmla="val 67056"/>
              <a:gd name="adj2" fmla="val 50000"/>
            </a:avLst>
          </a:prstGeom>
          <a:solidFill>
            <a:schemeClr val="tx1">
              <a:lumMod val="50000"/>
              <a:lumOff val="5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US" sz="900" i="1" dirty="0">
              <a:solidFill>
                <a:schemeClr val="bg1"/>
              </a:solidFill>
              <a:latin typeface="55 Helvetica Roman" pitchFamily="1" charset="0"/>
              <a:ea typeface="ＭＳ Ｐゴシック" charset="-128"/>
              <a:cs typeface="ＭＳ Ｐゴシック" charset="-128"/>
            </a:endParaRPr>
          </a:p>
        </p:txBody>
      </p:sp>
      <p:sp>
        <p:nvSpPr>
          <p:cNvPr id="98" name="Right Arrow 97" descr="Arrow" title="Arrow">
            <a:extLst>
              <a:ext uri="{FF2B5EF4-FFF2-40B4-BE49-F238E27FC236}">
                <a16:creationId xmlns="" xmlns:a16="http://schemas.microsoft.com/office/drawing/2014/main" id="{492D9DBB-6C5E-C34E-A996-BC732AB518CD}"/>
              </a:ext>
            </a:extLst>
          </p:cNvPr>
          <p:cNvSpPr>
            <a:spLocks noChangeAspect="1"/>
          </p:cNvSpPr>
          <p:nvPr/>
        </p:nvSpPr>
        <p:spPr bwMode="auto">
          <a:xfrm>
            <a:off x="3799819" y="4277493"/>
            <a:ext cx="519705" cy="451641"/>
          </a:xfrm>
          <a:prstGeom prst="rightArrow">
            <a:avLst>
              <a:gd name="adj1" fmla="val 67056"/>
              <a:gd name="adj2" fmla="val 50000"/>
            </a:avLst>
          </a:prstGeom>
          <a:solidFill>
            <a:schemeClr val="tx1">
              <a:lumMod val="50000"/>
              <a:lumOff val="5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US" sz="900" i="1" dirty="0">
              <a:solidFill>
                <a:schemeClr val="bg1"/>
              </a:solidFill>
              <a:latin typeface="55 Helvetica Roman" pitchFamily="1" charset="0"/>
              <a:ea typeface="ＭＳ Ｐゴシック" charset="-128"/>
              <a:cs typeface="ＭＳ Ｐゴシック" charset="-128"/>
            </a:endParaRPr>
          </a:p>
        </p:txBody>
      </p:sp>
      <p:sp>
        <p:nvSpPr>
          <p:cNvPr id="99" name="Right Arrow 98" descr="Arrow" title="Arrow">
            <a:extLst>
              <a:ext uri="{FF2B5EF4-FFF2-40B4-BE49-F238E27FC236}">
                <a16:creationId xmlns="" xmlns:a16="http://schemas.microsoft.com/office/drawing/2014/main" id="{A66F7489-DEDC-3C45-A802-A9BAEA967D75}"/>
              </a:ext>
            </a:extLst>
          </p:cNvPr>
          <p:cNvSpPr>
            <a:spLocks noChangeAspect="1"/>
          </p:cNvSpPr>
          <p:nvPr/>
        </p:nvSpPr>
        <p:spPr bwMode="auto">
          <a:xfrm>
            <a:off x="5305526" y="4277911"/>
            <a:ext cx="519128" cy="451139"/>
          </a:xfrm>
          <a:prstGeom prst="rightArrow">
            <a:avLst>
              <a:gd name="adj1" fmla="val 67056"/>
              <a:gd name="adj2" fmla="val 50000"/>
            </a:avLst>
          </a:prstGeom>
          <a:solidFill>
            <a:schemeClr val="tx1">
              <a:lumMod val="50000"/>
              <a:lumOff val="5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US" sz="900" i="1" dirty="0">
              <a:solidFill>
                <a:schemeClr val="bg1"/>
              </a:solidFill>
              <a:latin typeface="55 Helvetica Roman" pitchFamily="1" charset="0"/>
              <a:ea typeface="ＭＳ Ｐゴシック" charset="-128"/>
              <a:cs typeface="ＭＳ Ｐゴシック" charset="-128"/>
            </a:endParaRPr>
          </a:p>
        </p:txBody>
      </p:sp>
      <p:sp>
        <p:nvSpPr>
          <p:cNvPr id="100" name="Right Arrow 99" descr="Arrow" title="Arrow">
            <a:extLst>
              <a:ext uri="{FF2B5EF4-FFF2-40B4-BE49-F238E27FC236}">
                <a16:creationId xmlns="" xmlns:a16="http://schemas.microsoft.com/office/drawing/2014/main" id="{60F51D66-F859-3E4A-874F-F5B945AAECE7}"/>
              </a:ext>
            </a:extLst>
          </p:cNvPr>
          <p:cNvSpPr>
            <a:spLocks noChangeAspect="1"/>
          </p:cNvSpPr>
          <p:nvPr/>
        </p:nvSpPr>
        <p:spPr bwMode="auto">
          <a:xfrm>
            <a:off x="8403764" y="4277911"/>
            <a:ext cx="519128" cy="451138"/>
          </a:xfrm>
          <a:prstGeom prst="rightArrow">
            <a:avLst>
              <a:gd name="adj1" fmla="val 67056"/>
              <a:gd name="adj2" fmla="val 50000"/>
            </a:avLst>
          </a:prstGeom>
          <a:solidFill>
            <a:schemeClr val="tx1">
              <a:lumMod val="50000"/>
              <a:lumOff val="5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US" sz="900" i="1" dirty="0">
              <a:solidFill>
                <a:schemeClr val="bg1"/>
              </a:solidFill>
              <a:latin typeface="55 Helvetica Roman" pitchFamily="1" charset="0"/>
              <a:ea typeface="ＭＳ Ｐゴシック" charset="-128"/>
              <a:cs typeface="ＭＳ Ｐゴシック" charset="-128"/>
            </a:endParaRPr>
          </a:p>
        </p:txBody>
      </p:sp>
      <p:sp>
        <p:nvSpPr>
          <p:cNvPr id="101" name="Right Arrow 100" descr="Arrow" title="Arrow">
            <a:extLst>
              <a:ext uri="{FF2B5EF4-FFF2-40B4-BE49-F238E27FC236}">
                <a16:creationId xmlns="" xmlns:a16="http://schemas.microsoft.com/office/drawing/2014/main" id="{C7B287C8-4EA4-554B-909D-A5C32F83EB35}"/>
              </a:ext>
            </a:extLst>
          </p:cNvPr>
          <p:cNvSpPr>
            <a:spLocks noChangeAspect="1"/>
          </p:cNvSpPr>
          <p:nvPr/>
        </p:nvSpPr>
        <p:spPr bwMode="auto">
          <a:xfrm>
            <a:off x="9935384" y="4277911"/>
            <a:ext cx="519128" cy="451138"/>
          </a:xfrm>
          <a:prstGeom prst="rightArrow">
            <a:avLst>
              <a:gd name="adj1" fmla="val 67056"/>
              <a:gd name="adj2" fmla="val 50000"/>
            </a:avLst>
          </a:prstGeom>
          <a:solidFill>
            <a:schemeClr val="tx1">
              <a:lumMod val="50000"/>
              <a:lumOff val="5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US" sz="900" i="1" dirty="0">
              <a:solidFill>
                <a:schemeClr val="bg1"/>
              </a:solidFill>
              <a:latin typeface="55 Helvetica Roman" pitchFamily="1" charset="0"/>
              <a:ea typeface="ＭＳ Ｐゴシック" charset="-128"/>
              <a:cs typeface="ＭＳ Ｐゴシック" charset="-128"/>
            </a:endParaRPr>
          </a:p>
        </p:txBody>
      </p:sp>
      <p:cxnSp>
        <p:nvCxnSpPr>
          <p:cNvPr id="102" name="Straight Connector 101">
            <a:extLst>
              <a:ext uri="{FF2B5EF4-FFF2-40B4-BE49-F238E27FC236}">
                <a16:creationId xmlns="" xmlns:a16="http://schemas.microsoft.com/office/drawing/2014/main" id="{04F0AF9C-6C45-F641-9558-8D30E5801BDB}"/>
              </a:ext>
            </a:extLst>
          </p:cNvPr>
          <p:cNvCxnSpPr/>
          <p:nvPr/>
        </p:nvCxnSpPr>
        <p:spPr bwMode="auto">
          <a:xfrm flipH="1">
            <a:off x="3286674" y="5911477"/>
            <a:ext cx="7689195"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103" name="Straight Connector 102">
            <a:extLst>
              <a:ext uri="{FF2B5EF4-FFF2-40B4-BE49-F238E27FC236}">
                <a16:creationId xmlns="" xmlns:a16="http://schemas.microsoft.com/office/drawing/2014/main" id="{48E937AA-AAF0-1D40-9188-AA70DE0B0EFA}"/>
              </a:ext>
            </a:extLst>
          </p:cNvPr>
          <p:cNvCxnSpPr>
            <a:cxnSpLocks/>
          </p:cNvCxnSpPr>
          <p:nvPr/>
        </p:nvCxnSpPr>
        <p:spPr bwMode="auto">
          <a:xfrm flipH="1">
            <a:off x="4443854" y="3380213"/>
            <a:ext cx="198320"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104" name="Straight Connector 103">
            <a:extLst>
              <a:ext uri="{FF2B5EF4-FFF2-40B4-BE49-F238E27FC236}">
                <a16:creationId xmlns="" xmlns:a16="http://schemas.microsoft.com/office/drawing/2014/main" id="{D2687591-611E-A640-AC4C-861FA8706A32}"/>
              </a:ext>
            </a:extLst>
          </p:cNvPr>
          <p:cNvCxnSpPr>
            <a:cxnSpLocks/>
          </p:cNvCxnSpPr>
          <p:nvPr/>
        </p:nvCxnSpPr>
        <p:spPr bwMode="auto">
          <a:xfrm flipH="1">
            <a:off x="3392259" y="3129006"/>
            <a:ext cx="179734"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cxnSp>
        <p:nvCxnSpPr>
          <p:cNvPr id="105" name="Straight Connector 104">
            <a:extLst>
              <a:ext uri="{FF2B5EF4-FFF2-40B4-BE49-F238E27FC236}">
                <a16:creationId xmlns="" xmlns:a16="http://schemas.microsoft.com/office/drawing/2014/main" id="{5C8E8E67-9BB5-7D41-8A1D-FE6D4DB79789}"/>
              </a:ext>
            </a:extLst>
          </p:cNvPr>
          <p:cNvCxnSpPr>
            <a:cxnSpLocks/>
          </p:cNvCxnSpPr>
          <p:nvPr/>
        </p:nvCxnSpPr>
        <p:spPr bwMode="auto">
          <a:xfrm flipH="1">
            <a:off x="4471190" y="3129006"/>
            <a:ext cx="170984" cy="0"/>
          </a:xfrm>
          <a:prstGeom prst="line">
            <a:avLst/>
          </a:prstGeom>
          <a:solidFill>
            <a:schemeClr val="accent1"/>
          </a:solidFill>
          <a:ln w="12700" cap="flat" cmpd="sng" algn="ctr">
            <a:solidFill>
              <a:schemeClr val="bg1"/>
            </a:solidFill>
            <a:prstDash val="solid"/>
            <a:round/>
            <a:headEnd type="none" w="med" len="med"/>
            <a:tailEnd type="none" w="med" len="med"/>
          </a:ln>
          <a:effectLst/>
        </p:spPr>
      </p:cxnSp>
      <p:pic>
        <p:nvPicPr>
          <p:cNvPr id="106" name="Picture 105">
            <a:extLst>
              <a:ext uri="{FF2B5EF4-FFF2-40B4-BE49-F238E27FC236}">
                <a16:creationId xmlns="" xmlns:a16="http://schemas.microsoft.com/office/drawing/2014/main" id="{5D3D38FF-538D-3E46-BC15-6D7755C78AC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6061" y="4794612"/>
            <a:ext cx="1784913" cy="1784913"/>
          </a:xfrm>
          <a:prstGeom prst="rect">
            <a:avLst/>
          </a:prstGeom>
        </p:spPr>
      </p:pic>
      <p:pic>
        <p:nvPicPr>
          <p:cNvPr id="108" name="Picture 107">
            <a:extLst>
              <a:ext uri="{FF2B5EF4-FFF2-40B4-BE49-F238E27FC236}">
                <a16:creationId xmlns="" xmlns:a16="http://schemas.microsoft.com/office/drawing/2014/main" id="{58B3ADAD-CD39-A346-B636-3E80ECB82214}"/>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1812" y="2368793"/>
            <a:ext cx="2080660" cy="2080660"/>
          </a:xfrm>
          <a:prstGeom prst="rect">
            <a:avLst/>
          </a:prstGeom>
        </p:spPr>
      </p:pic>
      <p:pic>
        <p:nvPicPr>
          <p:cNvPr id="111" name="Picture 110">
            <a:extLst>
              <a:ext uri="{FF2B5EF4-FFF2-40B4-BE49-F238E27FC236}">
                <a16:creationId xmlns="" xmlns:a16="http://schemas.microsoft.com/office/drawing/2014/main" id="{D94E85D7-D497-5D4E-90A3-191247CBFF4A}"/>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35603" y="150829"/>
            <a:ext cx="1905829" cy="1885361"/>
          </a:xfrm>
          <a:prstGeom prst="rect">
            <a:avLst/>
          </a:prstGeom>
        </p:spPr>
      </p:pic>
    </p:spTree>
    <p:extLst>
      <p:ext uri="{BB962C8B-B14F-4D97-AF65-F5344CB8AC3E}">
        <p14:creationId xmlns:p14="http://schemas.microsoft.com/office/powerpoint/2010/main" val="1474884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altLang="x-none" dirty="0"/>
              <a:t>SLS BLOCK 1 CONFIGURATION</a:t>
            </a:r>
            <a:endParaRPr lang="en-US" dirty="0"/>
          </a:p>
        </p:txBody>
      </p:sp>
      <p:pic>
        <p:nvPicPr>
          <p:cNvPr id="32" name="Picture 3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5585"/>
            <a:ext cx="1985128" cy="6857992"/>
          </a:xfrm>
          <a:prstGeom prst="rect">
            <a:avLst/>
          </a:prstGeom>
          <a:noFill/>
        </p:spPr>
      </p:pic>
      <p:pic>
        <p:nvPicPr>
          <p:cNvPr id="31" name="Picture 30"/>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59810" y="1303371"/>
            <a:ext cx="7499348" cy="5355386"/>
          </a:xfrm>
          <a:prstGeom prst="rect">
            <a:avLst/>
          </a:prstGeom>
        </p:spPr>
      </p:pic>
      <p:sp>
        <p:nvSpPr>
          <p:cNvPr id="33" name="TextBox 32"/>
          <p:cNvSpPr txBox="1"/>
          <p:nvPr/>
        </p:nvSpPr>
        <p:spPr>
          <a:xfrm>
            <a:off x="7260525" y="1377073"/>
            <a:ext cx="2448192" cy="276999"/>
          </a:xfrm>
          <a:prstGeom prst="rect">
            <a:avLst/>
          </a:prstGeom>
          <a:noFill/>
        </p:spPr>
        <p:txBody>
          <a:bodyPr wrap="square" rtlCol="0">
            <a:spAutoFit/>
          </a:bodyPr>
          <a:lstStyle/>
          <a:p>
            <a:pPr algn="r"/>
            <a:r>
              <a:rPr lang="en-US" sz="1200" b="1" dirty="0">
                <a:solidFill>
                  <a:srgbClr val="FFFFFF"/>
                </a:solidFill>
                <a:latin typeface="Arial" pitchFamily="34" charset="0"/>
                <a:cs typeface="Arial" pitchFamily="34" charset="0"/>
              </a:rPr>
              <a:t>Launch Abort System (LAS)</a:t>
            </a:r>
          </a:p>
        </p:txBody>
      </p:sp>
      <p:sp>
        <p:nvSpPr>
          <p:cNvPr id="34" name="TextBox 33"/>
          <p:cNvSpPr txBox="1"/>
          <p:nvPr/>
        </p:nvSpPr>
        <p:spPr>
          <a:xfrm>
            <a:off x="2351778" y="6037798"/>
            <a:ext cx="1947520" cy="523220"/>
          </a:xfrm>
          <a:prstGeom prst="rect">
            <a:avLst/>
          </a:prstGeom>
          <a:noFill/>
        </p:spPr>
        <p:txBody>
          <a:bodyPr wrap="square" rtlCol="0">
            <a:spAutoFit/>
          </a:bodyPr>
          <a:lstStyle/>
          <a:p>
            <a:pPr algn="ctr"/>
            <a:r>
              <a:rPr lang="en-US" sz="1400" b="1" dirty="0">
                <a:solidFill>
                  <a:srgbClr val="FFFFFF"/>
                </a:solidFill>
                <a:latin typeface="Arial" pitchFamily="34" charset="0"/>
                <a:cs typeface="Arial" pitchFamily="34" charset="0"/>
              </a:rPr>
              <a:t>RS-25 Engine (4)</a:t>
            </a:r>
          </a:p>
          <a:p>
            <a:pPr algn="ctr"/>
            <a:r>
              <a:rPr lang="en-US" sz="1400" b="1" dirty="0" err="1">
                <a:solidFill>
                  <a:schemeClr val="accent6">
                    <a:lumMod val="75000"/>
                  </a:schemeClr>
                </a:solidFill>
                <a:latin typeface="Arial" pitchFamily="34" charset="0"/>
                <a:cs typeface="Arial" pitchFamily="34" charset="0"/>
              </a:rPr>
              <a:t>Aerojet</a:t>
            </a:r>
            <a:r>
              <a:rPr lang="en-US" sz="1400" b="1" dirty="0">
                <a:solidFill>
                  <a:schemeClr val="accent6">
                    <a:lumMod val="75000"/>
                  </a:schemeClr>
                </a:solidFill>
                <a:latin typeface="Arial" pitchFamily="34" charset="0"/>
                <a:cs typeface="Arial" pitchFamily="34" charset="0"/>
              </a:rPr>
              <a:t> </a:t>
            </a:r>
            <a:r>
              <a:rPr lang="en-US" sz="1400" b="1" dirty="0" err="1">
                <a:solidFill>
                  <a:schemeClr val="accent6">
                    <a:lumMod val="75000"/>
                  </a:schemeClr>
                </a:solidFill>
                <a:latin typeface="Arial" pitchFamily="34" charset="0"/>
                <a:cs typeface="Arial" pitchFamily="34" charset="0"/>
              </a:rPr>
              <a:t>Rocketdyne</a:t>
            </a:r>
            <a:endParaRPr lang="en-US" sz="1400" b="1" dirty="0">
              <a:solidFill>
                <a:schemeClr val="accent6">
                  <a:lumMod val="75000"/>
                </a:schemeClr>
              </a:solidFill>
              <a:latin typeface="Arial" pitchFamily="34" charset="0"/>
              <a:cs typeface="Arial" pitchFamily="34" charset="0"/>
            </a:endParaRPr>
          </a:p>
        </p:txBody>
      </p:sp>
      <p:sp>
        <p:nvSpPr>
          <p:cNvPr id="35" name="TextBox 34"/>
          <p:cNvSpPr txBox="1"/>
          <p:nvPr/>
        </p:nvSpPr>
        <p:spPr>
          <a:xfrm>
            <a:off x="7391119" y="1828440"/>
            <a:ext cx="1689886" cy="276999"/>
          </a:xfrm>
          <a:prstGeom prst="rect">
            <a:avLst/>
          </a:prstGeom>
          <a:noFill/>
        </p:spPr>
        <p:txBody>
          <a:bodyPr wrap="none" rtlCol="0">
            <a:spAutoFit/>
          </a:bodyPr>
          <a:lstStyle/>
          <a:p>
            <a:pPr algn="r"/>
            <a:r>
              <a:rPr lang="en-US" sz="1200" b="1" dirty="0">
                <a:solidFill>
                  <a:srgbClr val="FFFFFF"/>
                </a:solidFill>
                <a:latin typeface="Arial" pitchFamily="34" charset="0"/>
                <a:cs typeface="Arial" pitchFamily="34" charset="0"/>
              </a:rPr>
              <a:t>Service Module (SM)</a:t>
            </a:r>
          </a:p>
        </p:txBody>
      </p:sp>
      <p:sp>
        <p:nvSpPr>
          <p:cNvPr id="36" name="TextBox 35"/>
          <p:cNvSpPr txBox="1"/>
          <p:nvPr/>
        </p:nvSpPr>
        <p:spPr>
          <a:xfrm>
            <a:off x="6856104" y="2278161"/>
            <a:ext cx="1586396" cy="276999"/>
          </a:xfrm>
          <a:prstGeom prst="rect">
            <a:avLst/>
          </a:prstGeom>
          <a:noFill/>
        </p:spPr>
        <p:txBody>
          <a:bodyPr wrap="none" rtlCol="0">
            <a:spAutoFit/>
          </a:bodyPr>
          <a:lstStyle/>
          <a:p>
            <a:pPr algn="r"/>
            <a:r>
              <a:rPr lang="en-US" sz="1200" b="1" dirty="0">
                <a:solidFill>
                  <a:srgbClr val="FFFFFF"/>
                </a:solidFill>
                <a:latin typeface="Arial" pitchFamily="34" charset="0"/>
                <a:cs typeface="Arial" pitchFamily="34" charset="0"/>
              </a:rPr>
              <a:t>Spacecraft Adapter</a:t>
            </a:r>
          </a:p>
        </p:txBody>
      </p:sp>
      <p:sp>
        <p:nvSpPr>
          <p:cNvPr id="37" name="TextBox 36"/>
          <p:cNvSpPr txBox="1"/>
          <p:nvPr/>
        </p:nvSpPr>
        <p:spPr>
          <a:xfrm>
            <a:off x="2497638" y="2721296"/>
            <a:ext cx="2500076" cy="738664"/>
          </a:xfrm>
          <a:prstGeom prst="rect">
            <a:avLst/>
          </a:prstGeom>
          <a:noFill/>
        </p:spPr>
        <p:txBody>
          <a:bodyPr wrap="square" rtlCol="0">
            <a:spAutoFit/>
          </a:bodyPr>
          <a:lstStyle/>
          <a:p>
            <a:pPr algn="ctr"/>
            <a:r>
              <a:rPr lang="en-US" sz="1400" b="1" dirty="0">
                <a:solidFill>
                  <a:srgbClr val="FFFFFF"/>
                </a:solidFill>
                <a:latin typeface="Arial" pitchFamily="34" charset="0"/>
                <a:cs typeface="Arial" pitchFamily="34" charset="0"/>
              </a:rPr>
              <a:t>5 Segment Solid Rocket Booster (2) </a:t>
            </a:r>
          </a:p>
          <a:p>
            <a:pPr algn="ctr"/>
            <a:r>
              <a:rPr lang="en-US" sz="1400" b="1" dirty="0">
                <a:solidFill>
                  <a:schemeClr val="accent6">
                    <a:lumMod val="75000"/>
                  </a:schemeClr>
                </a:solidFill>
                <a:latin typeface="Arial" pitchFamily="34" charset="0"/>
                <a:cs typeface="Arial" pitchFamily="34" charset="0"/>
              </a:rPr>
              <a:t>Northrop Grumman</a:t>
            </a:r>
          </a:p>
        </p:txBody>
      </p:sp>
      <p:cxnSp>
        <p:nvCxnSpPr>
          <p:cNvPr id="38" name="Straight Connector 37"/>
          <p:cNvCxnSpPr/>
          <p:nvPr/>
        </p:nvCxnSpPr>
        <p:spPr>
          <a:xfrm flipH="1">
            <a:off x="3631241" y="5880032"/>
            <a:ext cx="403806" cy="2176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8805429" y="3229462"/>
            <a:ext cx="2923130" cy="738664"/>
          </a:xfrm>
          <a:prstGeom prst="rect">
            <a:avLst/>
          </a:prstGeom>
          <a:noFill/>
        </p:spPr>
        <p:txBody>
          <a:bodyPr wrap="square" rtlCol="0">
            <a:spAutoFit/>
          </a:bodyPr>
          <a:lstStyle/>
          <a:p>
            <a:pPr algn="ctr"/>
            <a:r>
              <a:rPr lang="en-US" sz="1400" b="1" dirty="0">
                <a:solidFill>
                  <a:srgbClr val="FFFFFF"/>
                </a:solidFill>
                <a:latin typeface="Arial" pitchFamily="34" charset="0"/>
                <a:cs typeface="Arial" pitchFamily="34" charset="0"/>
              </a:rPr>
              <a:t>Interim Cryogenic</a:t>
            </a:r>
          </a:p>
          <a:p>
            <a:pPr algn="ctr"/>
            <a:r>
              <a:rPr lang="en-US" sz="1400" b="1" dirty="0">
                <a:solidFill>
                  <a:srgbClr val="FFFFFF"/>
                </a:solidFill>
                <a:latin typeface="Arial" pitchFamily="34" charset="0"/>
                <a:cs typeface="Arial" pitchFamily="34" charset="0"/>
              </a:rPr>
              <a:t>Propulsion Stage (ICPS)</a:t>
            </a:r>
          </a:p>
          <a:p>
            <a:pPr algn="ctr"/>
            <a:r>
              <a:rPr lang="en-US" sz="1400" b="1" dirty="0">
                <a:solidFill>
                  <a:schemeClr val="accent6">
                    <a:lumMod val="75000"/>
                  </a:schemeClr>
                </a:solidFill>
                <a:latin typeface="Arial" pitchFamily="34" charset="0"/>
                <a:cs typeface="Arial" pitchFamily="34" charset="0"/>
              </a:rPr>
              <a:t>Boeing/United Launch Alliance</a:t>
            </a:r>
          </a:p>
        </p:txBody>
      </p:sp>
      <p:sp>
        <p:nvSpPr>
          <p:cNvPr id="40" name="TextBox 39"/>
          <p:cNvSpPr txBox="1"/>
          <p:nvPr/>
        </p:nvSpPr>
        <p:spPr>
          <a:xfrm>
            <a:off x="5225668" y="2040359"/>
            <a:ext cx="3374642" cy="276999"/>
          </a:xfrm>
          <a:prstGeom prst="rect">
            <a:avLst/>
          </a:prstGeom>
          <a:noFill/>
        </p:spPr>
        <p:txBody>
          <a:bodyPr wrap="none" rtlCol="0">
            <a:spAutoFit/>
          </a:bodyPr>
          <a:lstStyle/>
          <a:p>
            <a:pPr algn="r"/>
            <a:r>
              <a:rPr lang="en-US" sz="1200" b="1" dirty="0">
                <a:solidFill>
                  <a:srgbClr val="FFFFFF"/>
                </a:solidFill>
                <a:latin typeface="Arial" pitchFamily="34" charset="0"/>
                <a:cs typeface="Arial" pitchFamily="34" charset="0"/>
              </a:rPr>
              <a:t>Encapsulated Service Module (ESM) Panels</a:t>
            </a:r>
          </a:p>
        </p:txBody>
      </p:sp>
      <p:sp>
        <p:nvSpPr>
          <p:cNvPr id="41" name="TextBox 40"/>
          <p:cNvSpPr txBox="1"/>
          <p:nvPr/>
        </p:nvSpPr>
        <p:spPr>
          <a:xfrm>
            <a:off x="7833945" y="1598501"/>
            <a:ext cx="1597517" cy="276999"/>
          </a:xfrm>
          <a:prstGeom prst="rect">
            <a:avLst/>
          </a:prstGeom>
          <a:noFill/>
        </p:spPr>
        <p:txBody>
          <a:bodyPr wrap="square" rtlCol="0">
            <a:spAutoFit/>
          </a:bodyPr>
          <a:lstStyle/>
          <a:p>
            <a:pPr algn="r"/>
            <a:r>
              <a:rPr lang="en-US" sz="1200" b="1" dirty="0">
                <a:solidFill>
                  <a:srgbClr val="FFFFFF"/>
                </a:solidFill>
                <a:latin typeface="Arial" pitchFamily="34" charset="0"/>
                <a:cs typeface="Arial" pitchFamily="34" charset="0"/>
              </a:rPr>
              <a:t>Crew Module (CM)</a:t>
            </a:r>
          </a:p>
        </p:txBody>
      </p:sp>
      <p:sp>
        <p:nvSpPr>
          <p:cNvPr id="42" name="Right Brace 41"/>
          <p:cNvSpPr/>
          <p:nvPr/>
        </p:nvSpPr>
        <p:spPr>
          <a:xfrm rot="3242107">
            <a:off x="10210922" y="1135554"/>
            <a:ext cx="237889" cy="2461686"/>
          </a:xfrm>
          <a:prstGeom prst="rightBrace">
            <a:avLst>
              <a:gd name="adj1" fmla="val 169975"/>
              <a:gd name="adj2" fmla="val 50000"/>
            </a:avLst>
          </a:prstGeom>
          <a:ln w="12700">
            <a:solidFill>
              <a:srgbClr val="FFFFFF"/>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000" dirty="0">
              <a:solidFill>
                <a:srgbClr val="FFFFFF"/>
              </a:solidFill>
            </a:endParaRPr>
          </a:p>
        </p:txBody>
      </p:sp>
      <p:sp>
        <p:nvSpPr>
          <p:cNvPr id="43" name="TextBox 42"/>
          <p:cNvSpPr txBox="1"/>
          <p:nvPr/>
        </p:nvSpPr>
        <p:spPr>
          <a:xfrm>
            <a:off x="10139485" y="2423752"/>
            <a:ext cx="1689432" cy="523220"/>
          </a:xfrm>
          <a:prstGeom prst="rect">
            <a:avLst/>
          </a:prstGeom>
          <a:noFill/>
        </p:spPr>
        <p:txBody>
          <a:bodyPr wrap="square" rtlCol="0">
            <a:spAutoFit/>
          </a:bodyPr>
          <a:lstStyle/>
          <a:p>
            <a:pPr algn="ctr"/>
            <a:r>
              <a:rPr lang="en-US" sz="1400" b="1" dirty="0">
                <a:solidFill>
                  <a:srgbClr val="FFFFFF"/>
                </a:solidFill>
                <a:latin typeface="Arial" pitchFamily="34" charset="0"/>
                <a:cs typeface="Arial" pitchFamily="34" charset="0"/>
              </a:rPr>
              <a:t>Orion Spacecraft</a:t>
            </a:r>
          </a:p>
          <a:p>
            <a:pPr algn="ctr"/>
            <a:r>
              <a:rPr lang="en-US" sz="1400" b="1" dirty="0">
                <a:solidFill>
                  <a:schemeClr val="accent6">
                    <a:lumMod val="75000"/>
                  </a:schemeClr>
                </a:solidFill>
                <a:latin typeface="Arial" pitchFamily="34" charset="0"/>
                <a:cs typeface="Arial" pitchFamily="34" charset="0"/>
              </a:rPr>
              <a:t>Lockheed Martin</a:t>
            </a:r>
          </a:p>
        </p:txBody>
      </p:sp>
      <p:sp>
        <p:nvSpPr>
          <p:cNvPr id="44" name="Rectangle 43"/>
          <p:cNvSpPr/>
          <p:nvPr/>
        </p:nvSpPr>
        <p:spPr>
          <a:xfrm>
            <a:off x="7935271" y="4260196"/>
            <a:ext cx="3469373" cy="523220"/>
          </a:xfrm>
          <a:prstGeom prst="rect">
            <a:avLst/>
          </a:prstGeom>
        </p:spPr>
        <p:txBody>
          <a:bodyPr wrap="square">
            <a:spAutoFit/>
          </a:bodyPr>
          <a:lstStyle/>
          <a:p>
            <a:pPr algn="ctr"/>
            <a:r>
              <a:rPr lang="en-US" sz="1400" b="1" dirty="0">
                <a:solidFill>
                  <a:srgbClr val="FFFFFF"/>
                </a:solidFill>
                <a:latin typeface="Arial" pitchFamily="34" charset="0"/>
                <a:cs typeface="Arial" pitchFamily="34" charset="0"/>
              </a:rPr>
              <a:t>Launch Vehicle Stage Adapter </a:t>
            </a:r>
          </a:p>
          <a:p>
            <a:pPr algn="ctr"/>
            <a:r>
              <a:rPr lang="en-US" sz="1400" b="1" dirty="0">
                <a:solidFill>
                  <a:schemeClr val="accent6">
                    <a:lumMod val="75000"/>
                  </a:schemeClr>
                </a:solidFill>
                <a:latin typeface="Arial" pitchFamily="34" charset="0"/>
                <a:cs typeface="Arial" pitchFamily="34" charset="0"/>
              </a:rPr>
              <a:t>Teledyne Brown Engineering</a:t>
            </a:r>
          </a:p>
        </p:txBody>
      </p:sp>
      <p:sp>
        <p:nvSpPr>
          <p:cNvPr id="45" name="TextBox 44"/>
          <p:cNvSpPr txBox="1"/>
          <p:nvPr/>
        </p:nvSpPr>
        <p:spPr>
          <a:xfrm>
            <a:off x="6612298" y="2473699"/>
            <a:ext cx="1676163" cy="276999"/>
          </a:xfrm>
          <a:prstGeom prst="rect">
            <a:avLst/>
          </a:prstGeom>
          <a:noFill/>
        </p:spPr>
        <p:txBody>
          <a:bodyPr wrap="none" rtlCol="0">
            <a:spAutoFit/>
          </a:bodyPr>
          <a:lstStyle/>
          <a:p>
            <a:pPr algn="r"/>
            <a:r>
              <a:rPr lang="en-US" sz="1200" b="1" dirty="0">
                <a:solidFill>
                  <a:srgbClr val="FFFFFF"/>
                </a:solidFill>
                <a:latin typeface="Arial" pitchFamily="34" charset="0"/>
                <a:cs typeface="Arial" pitchFamily="34" charset="0"/>
              </a:rPr>
              <a:t>Orion Stage Adapter</a:t>
            </a:r>
          </a:p>
        </p:txBody>
      </p:sp>
      <p:cxnSp>
        <p:nvCxnSpPr>
          <p:cNvPr id="46" name="Straight Connector 45"/>
          <p:cNvCxnSpPr/>
          <p:nvPr/>
        </p:nvCxnSpPr>
        <p:spPr>
          <a:xfrm>
            <a:off x="8224765" y="2628036"/>
            <a:ext cx="548004" cy="79995"/>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a:off x="8383668" y="2440819"/>
            <a:ext cx="635286" cy="114812"/>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8539831" y="2193759"/>
            <a:ext cx="674507" cy="84402"/>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a:off x="9024682" y="1983012"/>
            <a:ext cx="639041" cy="107603"/>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9372228" y="1743642"/>
            <a:ext cx="651003" cy="139866"/>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a:off x="9654362" y="1533214"/>
            <a:ext cx="626776" cy="120858"/>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8737600" y="3185529"/>
            <a:ext cx="722273" cy="183242"/>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6210487" y="4854235"/>
            <a:ext cx="385909" cy="548935"/>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4289424" y="3095133"/>
            <a:ext cx="672855" cy="146592"/>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a:cxnSpLocks/>
          </p:cNvCxnSpPr>
          <p:nvPr/>
        </p:nvCxnSpPr>
        <p:spPr>
          <a:xfrm>
            <a:off x="7886700" y="3790950"/>
            <a:ext cx="471514" cy="615236"/>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61" name="TextBox 60"/>
          <p:cNvSpPr txBox="1"/>
          <p:nvPr/>
        </p:nvSpPr>
        <p:spPr>
          <a:xfrm>
            <a:off x="6398598" y="5341652"/>
            <a:ext cx="2273968" cy="523220"/>
          </a:xfrm>
          <a:prstGeom prst="rect">
            <a:avLst/>
          </a:prstGeom>
          <a:noFill/>
        </p:spPr>
        <p:txBody>
          <a:bodyPr wrap="square" rtlCol="0">
            <a:spAutoFit/>
          </a:bodyPr>
          <a:lstStyle/>
          <a:p>
            <a:pPr algn="ctr"/>
            <a:r>
              <a:rPr lang="en-US" sz="1400" b="1" dirty="0">
                <a:solidFill>
                  <a:srgbClr val="FFFFFF"/>
                </a:solidFill>
                <a:latin typeface="Arial" pitchFamily="34" charset="0"/>
                <a:cs typeface="Arial" pitchFamily="34" charset="0"/>
              </a:rPr>
              <a:t>Core Stage &amp; Avionics</a:t>
            </a:r>
          </a:p>
          <a:p>
            <a:pPr algn="ctr"/>
            <a:r>
              <a:rPr lang="en-US" sz="1400" b="1" dirty="0">
                <a:solidFill>
                  <a:schemeClr val="accent6">
                    <a:lumMod val="75000"/>
                  </a:schemeClr>
                </a:solidFill>
                <a:latin typeface="Arial" pitchFamily="34" charset="0"/>
                <a:cs typeface="Arial" pitchFamily="34" charset="0"/>
              </a:rPr>
              <a:t>Boeing</a:t>
            </a:r>
          </a:p>
        </p:txBody>
      </p:sp>
      <p:sp>
        <p:nvSpPr>
          <p:cNvPr id="30" name="TextBox 29">
            <a:extLst>
              <a:ext uri="{FF2B5EF4-FFF2-40B4-BE49-F238E27FC236}">
                <a16:creationId xmlns="" xmlns:a16="http://schemas.microsoft.com/office/drawing/2014/main" id="{16EE12E9-F084-4B06-AAAA-5F2B3DBFD458}"/>
              </a:ext>
            </a:extLst>
          </p:cNvPr>
          <p:cNvSpPr txBox="1"/>
          <p:nvPr/>
        </p:nvSpPr>
        <p:spPr>
          <a:xfrm>
            <a:off x="5530045" y="2997439"/>
            <a:ext cx="1947520" cy="523220"/>
          </a:xfrm>
          <a:prstGeom prst="rect">
            <a:avLst/>
          </a:prstGeom>
          <a:noFill/>
        </p:spPr>
        <p:txBody>
          <a:bodyPr wrap="square" rtlCol="0">
            <a:spAutoFit/>
          </a:bodyPr>
          <a:lstStyle/>
          <a:p>
            <a:pPr algn="ctr"/>
            <a:r>
              <a:rPr lang="en-US" sz="1400" b="1" dirty="0">
                <a:solidFill>
                  <a:srgbClr val="FFFFFF"/>
                </a:solidFill>
                <a:latin typeface="Arial" pitchFamily="34" charset="0"/>
                <a:cs typeface="Arial" pitchFamily="34" charset="0"/>
              </a:rPr>
              <a:t>RL10 Engine</a:t>
            </a:r>
          </a:p>
          <a:p>
            <a:pPr algn="ctr"/>
            <a:r>
              <a:rPr lang="en-US" sz="1400" b="1" dirty="0" err="1">
                <a:solidFill>
                  <a:schemeClr val="accent6">
                    <a:lumMod val="75000"/>
                  </a:schemeClr>
                </a:solidFill>
                <a:latin typeface="Arial" pitchFamily="34" charset="0"/>
                <a:cs typeface="Arial" pitchFamily="34" charset="0"/>
              </a:rPr>
              <a:t>Aerojet</a:t>
            </a:r>
            <a:r>
              <a:rPr lang="en-US" sz="1400" b="1" dirty="0">
                <a:solidFill>
                  <a:schemeClr val="accent6">
                    <a:lumMod val="75000"/>
                  </a:schemeClr>
                </a:solidFill>
                <a:latin typeface="Arial" pitchFamily="34" charset="0"/>
                <a:cs typeface="Arial" pitchFamily="34" charset="0"/>
              </a:rPr>
              <a:t> </a:t>
            </a:r>
            <a:r>
              <a:rPr lang="en-US" sz="1400" b="1" dirty="0" err="1">
                <a:solidFill>
                  <a:schemeClr val="accent6">
                    <a:lumMod val="75000"/>
                  </a:schemeClr>
                </a:solidFill>
                <a:latin typeface="Arial" pitchFamily="34" charset="0"/>
                <a:cs typeface="Arial" pitchFamily="34" charset="0"/>
              </a:rPr>
              <a:t>Rocketdyne</a:t>
            </a:r>
            <a:endParaRPr lang="en-US" sz="1400" b="1" dirty="0">
              <a:solidFill>
                <a:schemeClr val="accent6">
                  <a:lumMod val="75000"/>
                </a:schemeClr>
              </a:solidFill>
              <a:latin typeface="Arial" pitchFamily="34" charset="0"/>
              <a:cs typeface="Arial" pitchFamily="34" charset="0"/>
            </a:endParaRPr>
          </a:p>
        </p:txBody>
      </p:sp>
      <p:cxnSp>
        <p:nvCxnSpPr>
          <p:cNvPr id="54" name="Straight Connector 53">
            <a:extLst>
              <a:ext uri="{FF2B5EF4-FFF2-40B4-BE49-F238E27FC236}">
                <a16:creationId xmlns="" xmlns:a16="http://schemas.microsoft.com/office/drawing/2014/main" id="{14C615C6-B53E-41E9-9D8E-DC4926EAA98A}"/>
              </a:ext>
            </a:extLst>
          </p:cNvPr>
          <p:cNvCxnSpPr>
            <a:cxnSpLocks/>
          </p:cNvCxnSpPr>
          <p:nvPr/>
        </p:nvCxnSpPr>
        <p:spPr>
          <a:xfrm flipH="1" flipV="1">
            <a:off x="7100047" y="3168429"/>
            <a:ext cx="980264" cy="61035"/>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 xmlns:a16="http://schemas.microsoft.com/office/drawing/2014/main" id="{ECA9A46A-2EB1-BF44-AA7A-BB0710EB07B4}"/>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513914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EM-1 Trajectory_Full_XVID.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6" name="Title 6"/>
          <p:cNvSpPr txBox="1">
            <a:spLocks/>
          </p:cNvSpPr>
          <p:nvPr/>
        </p:nvSpPr>
        <p:spPr>
          <a:xfrm>
            <a:off x="0" y="5873115"/>
            <a:ext cx="9173738" cy="861774"/>
          </a:xfrm>
          <a:prstGeom prst="rect">
            <a:avLst/>
          </a:prstGeom>
        </p:spPr>
        <p:txBody>
          <a:bodyPr>
            <a:spAutoFit/>
          </a:bodyPr>
          <a:lstStyle>
            <a:lvl1pPr algn="l" defTabSz="457189" rtl="0" eaLnBrk="1" fontAlgn="base" hangingPunct="1">
              <a:spcBef>
                <a:spcPct val="0"/>
              </a:spcBef>
              <a:spcAft>
                <a:spcPct val="0"/>
              </a:spcAft>
              <a:defRPr sz="2400" b="1" kern="1200">
                <a:solidFill>
                  <a:schemeClr val="bg1"/>
                </a:solidFill>
                <a:latin typeface="Arial"/>
                <a:ea typeface="ヒラギノ角ゴ Pro W3" charset="-128"/>
                <a:cs typeface="Arial"/>
              </a:defRPr>
            </a:lvl1pPr>
            <a:lvl2pPr algn="l" defTabSz="457189" rtl="0" eaLnBrk="1" fontAlgn="base" hangingPunct="1">
              <a:spcBef>
                <a:spcPct val="0"/>
              </a:spcBef>
              <a:spcAft>
                <a:spcPct val="0"/>
              </a:spcAft>
              <a:defRPr sz="2400" b="1">
                <a:solidFill>
                  <a:schemeClr val="bg1"/>
                </a:solidFill>
                <a:latin typeface="Arial" charset="0"/>
                <a:ea typeface="ヒラギノ角ゴ Pro W3" charset="-128"/>
                <a:cs typeface="ヒラギノ角ゴ Pro W3" charset="-128"/>
              </a:defRPr>
            </a:lvl2pPr>
            <a:lvl3pPr algn="l" defTabSz="457189" rtl="0" eaLnBrk="1" fontAlgn="base" hangingPunct="1">
              <a:spcBef>
                <a:spcPct val="0"/>
              </a:spcBef>
              <a:spcAft>
                <a:spcPct val="0"/>
              </a:spcAft>
              <a:defRPr sz="2400" b="1">
                <a:solidFill>
                  <a:schemeClr val="bg1"/>
                </a:solidFill>
                <a:latin typeface="Arial" charset="0"/>
                <a:ea typeface="ヒラギノ角ゴ Pro W3" charset="-128"/>
                <a:cs typeface="ヒラギノ角ゴ Pro W3" charset="-128"/>
              </a:defRPr>
            </a:lvl3pPr>
            <a:lvl4pPr algn="l" defTabSz="457189" rtl="0" eaLnBrk="1" fontAlgn="base" hangingPunct="1">
              <a:spcBef>
                <a:spcPct val="0"/>
              </a:spcBef>
              <a:spcAft>
                <a:spcPct val="0"/>
              </a:spcAft>
              <a:defRPr sz="2400" b="1">
                <a:solidFill>
                  <a:schemeClr val="bg1"/>
                </a:solidFill>
                <a:latin typeface="Arial" charset="0"/>
                <a:ea typeface="ヒラギノ角ゴ Pro W3" charset="-128"/>
                <a:cs typeface="ヒラギノ角ゴ Pro W3" charset="-128"/>
              </a:defRPr>
            </a:lvl4pPr>
            <a:lvl5pPr algn="l" defTabSz="457189" rtl="0" eaLnBrk="1" fontAlgn="base" hangingPunct="1">
              <a:spcBef>
                <a:spcPct val="0"/>
              </a:spcBef>
              <a:spcAft>
                <a:spcPct val="0"/>
              </a:spcAft>
              <a:defRPr sz="2400" b="1">
                <a:solidFill>
                  <a:schemeClr val="bg1"/>
                </a:solidFill>
                <a:latin typeface="Arial" charset="0"/>
                <a:ea typeface="ヒラギノ角ゴ Pro W3" charset="-128"/>
                <a:cs typeface="ヒラギノ角ゴ Pro W3" charset="-128"/>
              </a:defRPr>
            </a:lvl5pPr>
            <a:lvl6pPr marL="457189" algn="ctr" defTabSz="457189" rtl="0" eaLnBrk="1" fontAlgn="base" hangingPunct="1">
              <a:spcBef>
                <a:spcPct val="0"/>
              </a:spcBef>
              <a:spcAft>
                <a:spcPct val="0"/>
              </a:spcAft>
              <a:defRPr sz="4400">
                <a:solidFill>
                  <a:schemeClr val="tx1"/>
                </a:solidFill>
                <a:latin typeface="Calibri" charset="0"/>
                <a:ea typeface="ヒラギノ角ゴ Pro W3" charset="-128"/>
                <a:cs typeface="ヒラギノ角ゴ Pro W3" charset="-128"/>
              </a:defRPr>
            </a:lvl6pPr>
            <a:lvl7pPr marL="914377" algn="ctr" defTabSz="457189" rtl="0" eaLnBrk="1" fontAlgn="base" hangingPunct="1">
              <a:spcBef>
                <a:spcPct val="0"/>
              </a:spcBef>
              <a:spcAft>
                <a:spcPct val="0"/>
              </a:spcAft>
              <a:defRPr sz="4400">
                <a:solidFill>
                  <a:schemeClr val="tx1"/>
                </a:solidFill>
                <a:latin typeface="Calibri" charset="0"/>
                <a:ea typeface="ヒラギノ角ゴ Pro W3" charset="-128"/>
                <a:cs typeface="ヒラギノ角ゴ Pro W3" charset="-128"/>
              </a:defRPr>
            </a:lvl7pPr>
            <a:lvl8pPr marL="1371566" algn="ctr" defTabSz="457189" rtl="0" eaLnBrk="1" fontAlgn="base" hangingPunct="1">
              <a:spcBef>
                <a:spcPct val="0"/>
              </a:spcBef>
              <a:spcAft>
                <a:spcPct val="0"/>
              </a:spcAft>
              <a:defRPr sz="4400">
                <a:solidFill>
                  <a:schemeClr val="tx1"/>
                </a:solidFill>
                <a:latin typeface="Calibri" charset="0"/>
                <a:ea typeface="ヒラギノ角ゴ Pro W3" charset="-128"/>
                <a:cs typeface="ヒラギノ角ゴ Pro W3" charset="-128"/>
              </a:defRPr>
            </a:lvl8pPr>
            <a:lvl9pPr marL="1828754" algn="ctr" defTabSz="457189" rtl="0" eaLnBrk="1" fontAlgn="base" hangingPunct="1">
              <a:spcBef>
                <a:spcPct val="0"/>
              </a:spcBef>
              <a:spcAft>
                <a:spcPct val="0"/>
              </a:spcAft>
              <a:defRPr sz="4400">
                <a:solidFill>
                  <a:schemeClr val="tx1"/>
                </a:solidFill>
                <a:latin typeface="Calibri" charset="0"/>
                <a:ea typeface="ヒラギノ角ゴ Pro W3" charset="-128"/>
                <a:cs typeface="ヒラギノ角ゴ Pro W3" charset="-128"/>
              </a:defRPr>
            </a:lvl9pPr>
          </a:lstStyle>
          <a:p>
            <a:r>
              <a:rPr lang="en-US" altLang="x-none" sz="3200" cap="all" spc="200" dirty="0">
                <a:latin typeface="Century Gothic" charset="0"/>
                <a:ea typeface="Century Gothic" charset="0"/>
                <a:cs typeface="Century Gothic" charset="0"/>
              </a:rPr>
              <a:t>EXPLORATION MISSION-1</a:t>
            </a:r>
            <a:br>
              <a:rPr lang="en-US" altLang="x-none" sz="3200" cap="all" spc="200" dirty="0">
                <a:latin typeface="Century Gothic" charset="0"/>
                <a:ea typeface="Century Gothic" charset="0"/>
                <a:cs typeface="Century Gothic" charset="0"/>
              </a:rPr>
            </a:br>
            <a:r>
              <a:rPr lang="en-US" altLang="x-none" sz="1800" dirty="0">
                <a:solidFill>
                  <a:srgbClr val="A6A6A6"/>
                </a:solidFill>
                <a:ea typeface="Arial Hebrew Scholar" charset="-79"/>
                <a:cs typeface="Arial Hebrew Scholar" charset="-79"/>
              </a:rPr>
              <a:t>FULL SYSTEMS CHECKOUT PRIOR TO CREWED MISSIONS</a:t>
            </a:r>
            <a:endParaRPr lang="en-US" sz="1800" dirty="0">
              <a:solidFill>
                <a:srgbClr val="A6A6A6"/>
              </a:solidFill>
            </a:endParaRPr>
          </a:p>
        </p:txBody>
      </p:sp>
      <p:sp>
        <p:nvSpPr>
          <p:cNvPr id="2" name="Slide Number Placeholder 1">
            <a:extLst>
              <a:ext uri="{FF2B5EF4-FFF2-40B4-BE49-F238E27FC236}">
                <a16:creationId xmlns="" xmlns:a16="http://schemas.microsoft.com/office/drawing/2014/main" id="{5190339E-4BA8-7845-AF2C-4EDAADF14EE8}"/>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321297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77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b="8274"/>
          <a:stretch/>
        </p:blipFill>
        <p:spPr>
          <a:xfrm>
            <a:off x="2641967" y="3778449"/>
            <a:ext cx="5056272" cy="3079542"/>
          </a:xfrm>
          <a:prstGeom prst="rect">
            <a:avLst/>
          </a:prstGeom>
          <a:ln>
            <a:noFill/>
          </a:ln>
          <a:effectLst/>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t="25643"/>
          <a:stretch/>
        </p:blipFill>
        <p:spPr>
          <a:xfrm>
            <a:off x="2619578" y="1200645"/>
            <a:ext cx="5074040" cy="2518887"/>
          </a:xfrm>
          <a:prstGeom prst="rect">
            <a:avLst/>
          </a:prstGeom>
          <a:ln>
            <a:noFill/>
          </a:ln>
          <a:effectLst/>
        </p:spPr>
      </p:pic>
      <p:sp>
        <p:nvSpPr>
          <p:cNvPr id="2" name="Title 1"/>
          <p:cNvSpPr>
            <a:spLocks noGrp="1"/>
          </p:cNvSpPr>
          <p:nvPr>
            <p:ph type="title"/>
          </p:nvPr>
        </p:nvSpPr>
        <p:spPr/>
        <p:txBody>
          <a:bodyPr/>
          <a:lstStyle/>
          <a:p>
            <a:r>
              <a:rPr lang="en-US" dirty="0"/>
              <a:t>CORE STAGE</a:t>
            </a:r>
          </a:p>
        </p:txBody>
      </p:sp>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683" y="0"/>
            <a:ext cx="1985128" cy="6857992"/>
          </a:xfrm>
          <a:prstGeom prst="rect">
            <a:avLst/>
          </a:prstGeom>
        </p:spPr>
      </p:pic>
      <p:cxnSp>
        <p:nvCxnSpPr>
          <p:cNvPr id="20" name="Straight Connector 19">
            <a:extLst>
              <a:ext uri="{FF2B5EF4-FFF2-40B4-BE49-F238E27FC236}">
                <a16:creationId xmlns="" xmlns:a16="http://schemas.microsoft.com/office/drawing/2014/main" id="{7AA14599-46D5-074C-B80D-A5D25FACC9B5}"/>
              </a:ext>
            </a:extLst>
          </p:cNvPr>
          <p:cNvCxnSpPr>
            <a:cxnSpLocks/>
          </p:cNvCxnSpPr>
          <p:nvPr/>
        </p:nvCxnSpPr>
        <p:spPr>
          <a:xfrm>
            <a:off x="2635799" y="3719531"/>
            <a:ext cx="5082102" cy="0"/>
          </a:xfrm>
          <a:prstGeom prst="line">
            <a:avLst/>
          </a:prstGeom>
          <a:ln w="28575">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 xmlns:a16="http://schemas.microsoft.com/office/drawing/2014/main" id="{4935BD3F-CA01-374A-8101-5D98820F17D0}"/>
              </a:ext>
            </a:extLst>
          </p:cNvPr>
          <p:cNvCxnSpPr>
            <a:cxnSpLocks/>
          </p:cNvCxnSpPr>
          <p:nvPr/>
        </p:nvCxnSpPr>
        <p:spPr>
          <a:xfrm>
            <a:off x="7717901" y="1201615"/>
            <a:ext cx="0" cy="5656385"/>
          </a:xfrm>
          <a:prstGeom prst="line">
            <a:avLst/>
          </a:prstGeom>
          <a:ln w="28575">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8" name="Slide Number Placeholder 7">
            <a:extLst>
              <a:ext uri="{FF2B5EF4-FFF2-40B4-BE49-F238E27FC236}">
                <a16:creationId xmlns="" xmlns:a16="http://schemas.microsoft.com/office/drawing/2014/main" id="{DCC9DD53-D299-CF45-9288-1D7319B2C58C}"/>
              </a:ext>
            </a:extLst>
          </p:cNvPr>
          <p:cNvSpPr>
            <a:spLocks noGrp="1"/>
          </p:cNvSpPr>
          <p:nvPr>
            <p:ph type="sldNum" sz="quarter" idx="4"/>
          </p:nvPr>
        </p:nvSpPr>
        <p:spPr/>
        <p:txBody>
          <a:bodyPr/>
          <a:lstStyle/>
          <a:p>
            <a:r>
              <a:rPr lang="en-US"/>
              <a:t>0535</a:t>
            </a:r>
            <a:endParaRPr lang="en-US" dirty="0"/>
          </a:p>
        </p:txBody>
      </p:sp>
      <p:pic>
        <p:nvPicPr>
          <p:cNvPr id="4" name="Picture 1" descr="https://www.nasa.gov/sites/default/files/styles/full_width_feature/public/thumbnails/image/maf_20170915_p_lh2_flight_tank_lift_-17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760966" y="1200645"/>
            <a:ext cx="3772265" cy="5657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3287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SOLID ROCKET </a:t>
            </a:r>
            <a:r>
              <a:rPr lang="en-US" dirty="0" err="1"/>
              <a:t>boosterS</a:t>
            </a:r>
            <a:endParaRPr lang="en-US" dirty="0"/>
          </a:p>
        </p:txBody>
      </p:sp>
      <p:pic>
        <p:nvPicPr>
          <p:cNvPr id="11" name="Picture 2" descr="https://www.nasa.gov/sites/default/files/thumbnails/image/27349785764_b49c68ccc1_o.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1016" t="270" r="17835" b="-409"/>
          <a:stretch/>
        </p:blipFill>
        <p:spPr bwMode="auto">
          <a:xfrm>
            <a:off x="2011136" y="1202163"/>
            <a:ext cx="10174514" cy="568319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https://www.nasa.gov/sites/default/files/thumbnails/image/186141-003_nonumbers.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311410" y="1520328"/>
            <a:ext cx="3429000" cy="2288287"/>
          </a:xfrm>
          <a:prstGeom prst="rect">
            <a:avLst/>
          </a:prstGeom>
          <a:ln>
            <a:solidFill>
              <a:schemeClr val="bg1"/>
            </a:solid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393" y="0"/>
            <a:ext cx="1985128" cy="6857992"/>
          </a:xfrm>
          <a:prstGeom prst="rect">
            <a:avLst/>
          </a:prstGeom>
        </p:spPr>
      </p:pic>
      <p:sp>
        <p:nvSpPr>
          <p:cNvPr id="6" name="Slide Number Placeholder 5">
            <a:extLst>
              <a:ext uri="{FF2B5EF4-FFF2-40B4-BE49-F238E27FC236}">
                <a16:creationId xmlns="" xmlns:a16="http://schemas.microsoft.com/office/drawing/2014/main" id="{ED342770-D924-C04E-8193-F72236EDFE99}"/>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3037500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3" cstate="screen">
            <a:extLst>
              <a:ext uri="{28A0092B-C50C-407E-A947-70E740481C1C}">
                <a14:useLocalDpi xmlns:a14="http://schemas.microsoft.com/office/drawing/2010/main"/>
              </a:ext>
            </a:extLst>
          </a:blip>
          <a:srcRect l="6229" t="14338" b="8612"/>
          <a:stretch/>
        </p:blipFill>
        <p:spPr>
          <a:xfrm>
            <a:off x="2013356" y="1202068"/>
            <a:ext cx="10182667" cy="5655932"/>
          </a:xfrm>
          <a:prstGeom prst="rect">
            <a:avLst/>
          </a:prstGeom>
          <a:effectLst/>
        </p:spPr>
      </p:pic>
      <p:pic>
        <p:nvPicPr>
          <p:cNvPr id="7" name="Picture 6"/>
          <p:cNvPicPr/>
          <p:nvPr/>
        </p:nvPicPr>
        <p:blipFill>
          <a:blip r:embed="rId4" cstate="screen">
            <a:extLst>
              <a:ext uri="{28A0092B-C50C-407E-A947-70E740481C1C}">
                <a14:useLocalDpi xmlns:a14="http://schemas.microsoft.com/office/drawing/2010/main"/>
              </a:ext>
            </a:extLst>
          </a:blip>
          <a:srcRect/>
          <a:stretch>
            <a:fillRect/>
          </a:stretch>
        </p:blipFill>
        <p:spPr bwMode="auto">
          <a:xfrm>
            <a:off x="2311410" y="3647395"/>
            <a:ext cx="3425816" cy="2286922"/>
          </a:xfrm>
          <a:prstGeom prst="rect">
            <a:avLst/>
          </a:prstGeom>
          <a:ln>
            <a:solidFill>
              <a:schemeClr val="bg1"/>
            </a:solidFill>
          </a:ln>
          <a:effectLst>
            <a:outerShdw blurRad="292100" dist="139700" dir="2700000" algn="tl" rotWithShape="0">
              <a:srgbClr val="333333">
                <a:alpha val="65000"/>
              </a:srgbClr>
            </a:outerShdw>
          </a:effectLst>
        </p:spPr>
      </p:pic>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7048"/>
          <a:stretch/>
        </p:blipFill>
        <p:spPr>
          <a:xfrm>
            <a:off x="2311409" y="1518301"/>
            <a:ext cx="3429178" cy="1896384"/>
          </a:xfrm>
          <a:prstGeom prst="rect">
            <a:avLst/>
          </a:prstGeom>
          <a:ln>
            <a:solidFill>
              <a:schemeClr val="bg1"/>
            </a:solidFill>
          </a:ln>
          <a:effectLst>
            <a:outerShdw blurRad="292100" dist="139700" dir="2700000" algn="tl" rotWithShape="0">
              <a:srgbClr val="333333">
                <a:alpha val="65000"/>
              </a:srgbClr>
            </a:outerShdw>
          </a:effectLst>
        </p:spPr>
      </p:pic>
      <p:sp>
        <p:nvSpPr>
          <p:cNvPr id="3" name="Title 2"/>
          <p:cNvSpPr>
            <a:spLocks noGrp="1"/>
          </p:cNvSpPr>
          <p:nvPr>
            <p:ph type="title"/>
          </p:nvPr>
        </p:nvSpPr>
        <p:spPr>
          <a:xfrm>
            <a:off x="1984916" y="225715"/>
            <a:ext cx="9173738" cy="743643"/>
          </a:xfrm>
        </p:spPr>
        <p:txBody>
          <a:bodyPr/>
          <a:lstStyle/>
          <a:p>
            <a:r>
              <a:rPr lang="en-US" dirty="0"/>
              <a:t>ENGINES</a:t>
            </a:r>
          </a:p>
        </p:txBody>
      </p:sp>
      <p:pic>
        <p:nvPicPr>
          <p:cNvPr id="4" name="Picture 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4204" y="0"/>
            <a:ext cx="1985128" cy="6857992"/>
          </a:xfrm>
          <a:prstGeom prst="rect">
            <a:avLst/>
          </a:prstGeom>
        </p:spPr>
      </p:pic>
      <p:sp>
        <p:nvSpPr>
          <p:cNvPr id="6" name="Slide Number Placeholder 5">
            <a:extLst>
              <a:ext uri="{FF2B5EF4-FFF2-40B4-BE49-F238E27FC236}">
                <a16:creationId xmlns="" xmlns:a16="http://schemas.microsoft.com/office/drawing/2014/main" id="{1F52B5DA-FD57-2642-BFA6-64A98D90F5E5}"/>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802390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cstate="print">
            <a:extLst>
              <a:ext uri="{28A0092B-C50C-407E-A947-70E740481C1C}">
                <a14:useLocalDpi xmlns:a14="http://schemas.microsoft.com/office/drawing/2010/main"/>
              </a:ext>
            </a:extLst>
          </a:blip>
          <a:srcRect l="23526" t="828" r="39440" b="-828"/>
          <a:stretch/>
        </p:blipFill>
        <p:spPr>
          <a:xfrm>
            <a:off x="2009443" y="1200150"/>
            <a:ext cx="3755786" cy="5704437"/>
          </a:xfrm>
          <a:prstGeom prst="rect">
            <a:avLst/>
          </a:prstGeom>
        </p:spPr>
      </p:pic>
      <p:cxnSp>
        <p:nvCxnSpPr>
          <p:cNvPr id="10" name="Straight Connector 9">
            <a:extLst>
              <a:ext uri="{FF2B5EF4-FFF2-40B4-BE49-F238E27FC236}">
                <a16:creationId xmlns="" xmlns:a16="http://schemas.microsoft.com/office/drawing/2014/main" id="{9A8DAA56-5AEE-B943-A422-AAF6149846BB}"/>
              </a:ext>
            </a:extLst>
          </p:cNvPr>
          <p:cNvCxnSpPr>
            <a:cxnSpLocks/>
          </p:cNvCxnSpPr>
          <p:nvPr/>
        </p:nvCxnSpPr>
        <p:spPr>
          <a:xfrm>
            <a:off x="5776678" y="1200150"/>
            <a:ext cx="0" cy="5657850"/>
          </a:xfrm>
          <a:prstGeom prst="line">
            <a:avLst/>
          </a:prstGeom>
          <a:ln w="28575">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IN-SPACE STAGE AND ADAPTERS</a:t>
            </a:r>
          </a:p>
        </p:txBody>
      </p:sp>
      <p:pic>
        <p:nvPicPr>
          <p:cNvPr id="3" name="Picture 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608" y="5842"/>
            <a:ext cx="1985128" cy="6857992"/>
          </a:xfrm>
          <a:prstGeom prst="rect">
            <a:avLst/>
          </a:prstGeom>
        </p:spPr>
      </p:pic>
      <p:sp>
        <p:nvSpPr>
          <p:cNvPr id="4" name="Slide Number Placeholder 3">
            <a:extLst>
              <a:ext uri="{FF2B5EF4-FFF2-40B4-BE49-F238E27FC236}">
                <a16:creationId xmlns="" xmlns:a16="http://schemas.microsoft.com/office/drawing/2014/main" id="{42C1E8B5-7D65-AA47-A4B6-B55342F00592}"/>
              </a:ext>
            </a:extLst>
          </p:cNvPr>
          <p:cNvSpPr>
            <a:spLocks noGrp="1"/>
          </p:cNvSpPr>
          <p:nvPr>
            <p:ph type="sldNum" sz="quarter" idx="4"/>
          </p:nvPr>
        </p:nvSpPr>
        <p:spPr/>
        <p:txBody>
          <a:bodyPr/>
          <a:lstStyle/>
          <a:p>
            <a:r>
              <a:rPr lang="en-US"/>
              <a:t>0535</a:t>
            </a:r>
            <a:endParaRPr lang="en-US" dirty="0"/>
          </a:p>
        </p:txBody>
      </p:sp>
      <p:pic>
        <p:nvPicPr>
          <p:cNvPr id="2050" name="Picture 13" descr="C:\Users\mburkey\Desktop\April 21 2014 stick TWO\DRAFTS\AIAA Space Forum 2018\34143356066_907bbb9ec4_o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7792" y="1200150"/>
            <a:ext cx="6383969" cy="2624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1" descr="https://www.nasa.gov/sites/default/files/styles/full_width_feature/public/thumbnails/image/msfc_20171115_sls_osa_diaphragm_flip-1.jpg"/>
          <p:cNvPicPr>
            <a:picLocks noChangeAspect="1" noChangeArrowheads="1"/>
          </p:cNvPicPr>
          <p:nvPr/>
        </p:nvPicPr>
        <p:blipFill rotWithShape="1">
          <a:blip r:embed="rId6">
            <a:extLst>
              <a:ext uri="{28A0092B-C50C-407E-A947-70E740481C1C}">
                <a14:useLocalDpi xmlns:a14="http://schemas.microsoft.com/office/drawing/2010/main" val="0"/>
              </a:ext>
            </a:extLst>
          </a:blip>
          <a:srcRect t="15731" b="13247"/>
          <a:stretch/>
        </p:blipFill>
        <p:spPr bwMode="auto">
          <a:xfrm>
            <a:off x="5807792" y="3824748"/>
            <a:ext cx="6383969" cy="3018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Straight Connector 10">
            <a:extLst>
              <a:ext uri="{FF2B5EF4-FFF2-40B4-BE49-F238E27FC236}">
                <a16:creationId xmlns="" xmlns:a16="http://schemas.microsoft.com/office/drawing/2014/main" id="{7AA14599-46D5-074C-B80D-A5D25FACC9B5}"/>
              </a:ext>
            </a:extLst>
          </p:cNvPr>
          <p:cNvCxnSpPr>
            <a:cxnSpLocks/>
          </p:cNvCxnSpPr>
          <p:nvPr/>
        </p:nvCxnSpPr>
        <p:spPr>
          <a:xfrm>
            <a:off x="5776678" y="3817853"/>
            <a:ext cx="6415083" cy="6895"/>
          </a:xfrm>
          <a:prstGeom prst="line">
            <a:avLst/>
          </a:prstGeom>
          <a:ln w="28575">
            <a:solidFill>
              <a:schemeClr val="bg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6322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SFC_080318_SLS_Progress_To_Pad_Fall_2018_XVID_0057">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Slide Number Placeholder 3">
            <a:extLst>
              <a:ext uri="{FF2B5EF4-FFF2-40B4-BE49-F238E27FC236}">
                <a16:creationId xmlns="" xmlns:a16="http://schemas.microsoft.com/office/drawing/2014/main" id="{9E80ADB3-DB3C-5946-9F0B-DAFD5075BC7C}"/>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2983459118"/>
      </p:ext>
    </p:extLst>
  </p:cSld>
  <p:clrMapOvr>
    <a:masterClrMapping/>
  </p:clrMapOvr>
  <mc:AlternateContent xmlns:mc="http://schemas.openxmlformats.org/markup-compatibility/2006" xmlns:p14="http://schemas.microsoft.com/office/powerpoint/2010/main">
    <mc:Choice Requires="p14">
      <p:transition spd="slow" p14:dur="2000" advClick="0" advTm="2100"/>
    </mc:Choice>
    <mc:Fallback xmlns="">
      <p:transition spd="slow" advClick="0" advTm="2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0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Slide Number Placeholder 1">
            <a:extLst>
              <a:ext uri="{FF2B5EF4-FFF2-40B4-BE49-F238E27FC236}">
                <a16:creationId xmlns="" xmlns:a16="http://schemas.microsoft.com/office/drawing/2014/main" id="{65E1B88E-4394-2F40-84C0-2233F6C6E775}"/>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192017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90346" y="2642583"/>
            <a:ext cx="5011308" cy="1569660"/>
          </a:xfrm>
          <a:prstGeom prst="rect">
            <a:avLst/>
          </a:prstGeom>
          <a:noFill/>
        </p:spPr>
        <p:txBody>
          <a:bodyPr wrap="none" rtlCol="0">
            <a:spAutoFit/>
          </a:bodyPr>
          <a:lstStyle/>
          <a:p>
            <a:pPr algn="ctr"/>
            <a:r>
              <a:rPr lang="en-US" sz="9600" b="1" dirty="0">
                <a:solidFill>
                  <a:schemeClr val="bg1"/>
                </a:solidFill>
                <a:latin typeface="Century Gothic" panose="020B0502020202020204" pitchFamily="34" charset="0"/>
              </a:rPr>
              <a:t>BACKUP</a:t>
            </a:r>
          </a:p>
        </p:txBody>
      </p:sp>
      <p:sp>
        <p:nvSpPr>
          <p:cNvPr id="2" name="Slide Number Placeholder 1">
            <a:extLst>
              <a:ext uri="{FF2B5EF4-FFF2-40B4-BE49-F238E27FC236}">
                <a16:creationId xmlns="" xmlns:a16="http://schemas.microsoft.com/office/drawing/2014/main" id="{80342246-3312-2447-86BD-2B26F710ABE2}"/>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2933321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a:xfrm>
            <a:off x="0" y="3266340"/>
            <a:ext cx="12191998" cy="1795442"/>
          </a:xfrm>
          <a:prstGeom prst="rect">
            <a:avLst/>
          </a:prstGeom>
          <a:solidFill>
            <a:schemeClr val="tx1">
              <a:lumMod val="85000"/>
              <a:lumOff val="15000"/>
            </a:schemeClr>
          </a:solidFill>
          <a:ln>
            <a:noFill/>
          </a:ln>
          <a:effectLst/>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pic>
        <p:nvPicPr>
          <p:cNvPr id="29" name="Picture 28"/>
          <p:cNvPicPr>
            <a:picLocks noChangeAspect="1"/>
          </p:cNvPicPr>
          <p:nvPr/>
        </p:nvPicPr>
        <p:blipFill rotWithShape="1">
          <a:blip r:embed="rId3" cstate="screen">
            <a:extLst>
              <a:ext uri="{28A0092B-C50C-407E-A947-70E740481C1C}">
                <a14:useLocalDpi xmlns:a14="http://schemas.microsoft.com/office/drawing/2010/main"/>
              </a:ext>
            </a:extLst>
          </a:blip>
          <a:srcRect r="9504"/>
          <a:stretch/>
        </p:blipFill>
        <p:spPr>
          <a:xfrm>
            <a:off x="7513495" y="5080051"/>
            <a:ext cx="4652171" cy="1763903"/>
          </a:xfrm>
          <a:prstGeom prst="rect">
            <a:avLst/>
          </a:prstGeom>
        </p:spPr>
      </p:pic>
      <p:sp>
        <p:nvSpPr>
          <p:cNvPr id="26" name="Content Placeholder 1"/>
          <p:cNvSpPr txBox="1">
            <a:spLocks/>
          </p:cNvSpPr>
          <p:nvPr/>
        </p:nvSpPr>
        <p:spPr>
          <a:xfrm>
            <a:off x="275845" y="1959087"/>
            <a:ext cx="1474165" cy="535531"/>
          </a:xfrm>
          <a:prstGeom prst="rect">
            <a:avLst/>
          </a:prstGeom>
          <a:noFill/>
          <a:effectLst/>
        </p:spPr>
        <p:txBody>
          <a:bodyPr wrap="square">
            <a:spAutoFit/>
          </a:bodyPr>
          <a:lstStyle>
            <a:lvl1pPr marL="230188" indent="-230188" algn="l" rtl="0" eaLnBrk="1" fontAlgn="base" hangingPunct="1">
              <a:lnSpc>
                <a:spcPct val="100000"/>
              </a:lnSpc>
              <a:spcBef>
                <a:spcPct val="0"/>
              </a:spcBef>
              <a:spcAft>
                <a:spcPts val="0"/>
              </a:spcAft>
              <a:buClr>
                <a:srgbClr val="F68B00"/>
              </a:buClr>
              <a:buSzPct val="100000"/>
              <a:buFont typeface="Lucida Grande"/>
              <a:buChar char="♦"/>
              <a:tabLst/>
              <a:defRPr sz="2000" b="1">
                <a:solidFill>
                  <a:srgbClr val="FFFFFF"/>
                </a:solidFill>
                <a:latin typeface="+mn-lt"/>
                <a:ea typeface="ＭＳ Ｐゴシック" pitchFamily="-108" charset="-128"/>
                <a:cs typeface="ＭＳ Ｐゴシック" charset="-128"/>
              </a:defRPr>
            </a:lvl1pPr>
            <a:lvl2pPr marL="519113" indent="-115888" algn="l" rtl="0" eaLnBrk="1" fontAlgn="base" hangingPunct="1">
              <a:lnSpc>
                <a:spcPct val="100000"/>
              </a:lnSpc>
              <a:spcBef>
                <a:spcPct val="0"/>
              </a:spcBef>
              <a:spcAft>
                <a:spcPts val="0"/>
              </a:spcAft>
              <a:buClr>
                <a:srgbClr val="F68B00"/>
              </a:buClr>
              <a:buFont typeface="Arial" charset="0"/>
              <a:buChar char="•"/>
              <a:defRPr b="0">
                <a:solidFill>
                  <a:srgbClr val="FFFFFF"/>
                </a:solidFill>
                <a:latin typeface="+mn-lt"/>
                <a:ea typeface="ＭＳ Ｐゴシック" charset="0"/>
                <a:cs typeface="Arial Narrow"/>
              </a:defRPr>
            </a:lvl2pPr>
            <a:lvl3pPr marL="796925" indent="-169863" algn="l" rtl="0" eaLnBrk="1" fontAlgn="base" hangingPunct="1">
              <a:lnSpc>
                <a:spcPct val="100000"/>
              </a:lnSpc>
              <a:spcBef>
                <a:spcPct val="0"/>
              </a:spcBef>
              <a:spcAft>
                <a:spcPts val="0"/>
              </a:spcAft>
              <a:buClr>
                <a:srgbClr val="F68B00"/>
              </a:buClr>
              <a:buSzPct val="90000"/>
              <a:buFont typeface="Lucida Grande"/>
              <a:buChar char="‒"/>
              <a:tabLst/>
              <a:defRPr sz="1600">
                <a:solidFill>
                  <a:srgbClr val="FFFFFF"/>
                </a:solidFill>
                <a:latin typeface="+mn-lt"/>
                <a:ea typeface="Arial Narrow" pitchFamily="-112" charset="0"/>
                <a:cs typeface="Arial Narrow"/>
              </a:defRPr>
            </a:lvl3pPr>
            <a:lvl4pPr marL="969963" indent="-115888" algn="l" rtl="0" eaLnBrk="1" fontAlgn="base" hangingPunct="1">
              <a:lnSpc>
                <a:spcPct val="100000"/>
              </a:lnSpc>
              <a:spcBef>
                <a:spcPct val="0"/>
              </a:spcBef>
              <a:spcAft>
                <a:spcPts val="0"/>
              </a:spcAft>
              <a:buClr>
                <a:srgbClr val="F68B00"/>
              </a:buClr>
              <a:buFont typeface="Arial" charset="0"/>
              <a:buChar char="•"/>
              <a:defRPr sz="1400">
                <a:solidFill>
                  <a:srgbClr val="FFFFFF"/>
                </a:solidFill>
                <a:latin typeface="+mn-lt"/>
                <a:ea typeface="Arial Narrow" pitchFamily="-112" charset="0"/>
                <a:cs typeface="Arial Narrow"/>
              </a:defRPr>
            </a:lvl4pPr>
            <a:lvl5pPr marL="1200150" indent="-173038" algn="l" rtl="0" eaLnBrk="1" fontAlgn="base" hangingPunct="1">
              <a:lnSpc>
                <a:spcPct val="100000"/>
              </a:lnSpc>
              <a:spcBef>
                <a:spcPct val="0"/>
              </a:spcBef>
              <a:spcAft>
                <a:spcPts val="0"/>
              </a:spcAft>
              <a:buClr>
                <a:srgbClr val="F68B00"/>
              </a:buClr>
              <a:buFont typeface="Lucida Grande"/>
              <a:buChar char="‒"/>
              <a:defRPr sz="1200">
                <a:solidFill>
                  <a:srgbClr val="FFFFFF"/>
                </a:solidFill>
                <a:latin typeface="+mn-lt"/>
                <a:ea typeface="Arial Narrow" pitchFamily="-112" charset="0"/>
                <a:cs typeface="Arial Narrow"/>
              </a:defRPr>
            </a:lvl5pPr>
            <a:lvl6pPr marL="2467446"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6pPr>
            <a:lvl7pPr marL="2877737"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7pPr>
            <a:lvl8pPr marL="3288029"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8pPr>
            <a:lvl9pPr marL="3698320"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9pPr>
          </a:lstStyle>
          <a:p>
            <a:pPr marL="0" indent="0" algn="ctr">
              <a:lnSpc>
                <a:spcPct val="120000"/>
              </a:lnSpc>
              <a:buNone/>
            </a:pPr>
            <a:r>
              <a:rPr lang="en-US" sz="2400" cap="all" dirty="0">
                <a:solidFill>
                  <a:srgbClr val="D96709"/>
                </a:solidFill>
                <a:latin typeface="Century Gothic"/>
                <a:cs typeface="Century Gothic"/>
              </a:rPr>
              <a:t>Volume</a:t>
            </a:r>
            <a:r>
              <a:rPr lang="en-US" sz="2400" cap="all" dirty="0">
                <a:latin typeface="Century Gothic"/>
                <a:cs typeface="Century Gothic"/>
              </a:rPr>
              <a:t> </a:t>
            </a:r>
          </a:p>
        </p:txBody>
      </p:sp>
      <p:sp>
        <p:nvSpPr>
          <p:cNvPr id="39" name="Content Placeholder 1"/>
          <p:cNvSpPr txBox="1">
            <a:spLocks/>
          </p:cNvSpPr>
          <p:nvPr/>
        </p:nvSpPr>
        <p:spPr>
          <a:xfrm>
            <a:off x="2141873" y="1478607"/>
            <a:ext cx="5458063" cy="1461939"/>
          </a:xfrm>
          <a:prstGeom prst="rect">
            <a:avLst/>
          </a:prstGeom>
          <a:noFill/>
          <a:effectLst/>
        </p:spPr>
        <p:txBody>
          <a:bodyPr wrap="square">
            <a:spAutoFit/>
          </a:bodyPr>
          <a:lstStyle>
            <a:lvl1pPr marL="230188" indent="-230188" algn="l" rtl="0" eaLnBrk="1" fontAlgn="base" hangingPunct="1">
              <a:lnSpc>
                <a:spcPct val="100000"/>
              </a:lnSpc>
              <a:spcBef>
                <a:spcPct val="0"/>
              </a:spcBef>
              <a:spcAft>
                <a:spcPts val="0"/>
              </a:spcAft>
              <a:buClr>
                <a:srgbClr val="F68B00"/>
              </a:buClr>
              <a:buSzPct val="100000"/>
              <a:buFont typeface="Lucida Grande"/>
              <a:buChar char="♦"/>
              <a:tabLst/>
              <a:defRPr sz="2000" b="1">
                <a:solidFill>
                  <a:srgbClr val="FFFFFF"/>
                </a:solidFill>
                <a:latin typeface="+mn-lt"/>
                <a:ea typeface="ＭＳ Ｐゴシック" pitchFamily="-108" charset="-128"/>
                <a:cs typeface="ＭＳ Ｐゴシック" charset="-128"/>
              </a:defRPr>
            </a:lvl1pPr>
            <a:lvl2pPr marL="519113" indent="-115888" algn="l" rtl="0" eaLnBrk="1" fontAlgn="base" hangingPunct="1">
              <a:lnSpc>
                <a:spcPct val="100000"/>
              </a:lnSpc>
              <a:spcBef>
                <a:spcPct val="0"/>
              </a:spcBef>
              <a:spcAft>
                <a:spcPts val="0"/>
              </a:spcAft>
              <a:buClr>
                <a:srgbClr val="F68B00"/>
              </a:buClr>
              <a:buFont typeface="Arial" charset="0"/>
              <a:buChar char="•"/>
              <a:defRPr b="0">
                <a:solidFill>
                  <a:srgbClr val="FFFFFF"/>
                </a:solidFill>
                <a:latin typeface="+mn-lt"/>
                <a:ea typeface="ＭＳ Ｐゴシック" charset="0"/>
                <a:cs typeface="Arial Narrow"/>
              </a:defRPr>
            </a:lvl2pPr>
            <a:lvl3pPr marL="796925" indent="-169863" algn="l" rtl="0" eaLnBrk="1" fontAlgn="base" hangingPunct="1">
              <a:lnSpc>
                <a:spcPct val="100000"/>
              </a:lnSpc>
              <a:spcBef>
                <a:spcPct val="0"/>
              </a:spcBef>
              <a:spcAft>
                <a:spcPts val="0"/>
              </a:spcAft>
              <a:buClr>
                <a:srgbClr val="F68B00"/>
              </a:buClr>
              <a:buSzPct val="90000"/>
              <a:buFont typeface="Lucida Grande"/>
              <a:buChar char="‒"/>
              <a:tabLst/>
              <a:defRPr sz="1600">
                <a:solidFill>
                  <a:srgbClr val="FFFFFF"/>
                </a:solidFill>
                <a:latin typeface="+mn-lt"/>
                <a:ea typeface="Arial Narrow" pitchFamily="-112" charset="0"/>
                <a:cs typeface="Arial Narrow"/>
              </a:defRPr>
            </a:lvl3pPr>
            <a:lvl4pPr marL="969963" indent="-115888" algn="l" rtl="0" eaLnBrk="1" fontAlgn="base" hangingPunct="1">
              <a:lnSpc>
                <a:spcPct val="100000"/>
              </a:lnSpc>
              <a:spcBef>
                <a:spcPct val="0"/>
              </a:spcBef>
              <a:spcAft>
                <a:spcPts val="0"/>
              </a:spcAft>
              <a:buClr>
                <a:srgbClr val="F68B00"/>
              </a:buClr>
              <a:buFont typeface="Arial" charset="0"/>
              <a:buChar char="•"/>
              <a:defRPr sz="1400">
                <a:solidFill>
                  <a:srgbClr val="FFFFFF"/>
                </a:solidFill>
                <a:latin typeface="+mn-lt"/>
                <a:ea typeface="Arial Narrow" pitchFamily="-112" charset="0"/>
                <a:cs typeface="Arial Narrow"/>
              </a:defRPr>
            </a:lvl4pPr>
            <a:lvl5pPr marL="1200150" indent="-173038" algn="l" rtl="0" eaLnBrk="1" fontAlgn="base" hangingPunct="1">
              <a:lnSpc>
                <a:spcPct val="100000"/>
              </a:lnSpc>
              <a:spcBef>
                <a:spcPct val="0"/>
              </a:spcBef>
              <a:spcAft>
                <a:spcPts val="0"/>
              </a:spcAft>
              <a:buClr>
                <a:srgbClr val="F68B00"/>
              </a:buClr>
              <a:buFont typeface="Lucida Grande"/>
              <a:buChar char="‒"/>
              <a:defRPr sz="1200">
                <a:solidFill>
                  <a:srgbClr val="FFFFFF"/>
                </a:solidFill>
                <a:latin typeface="+mn-lt"/>
                <a:ea typeface="Arial Narrow" pitchFamily="-112" charset="0"/>
                <a:cs typeface="Arial Narrow"/>
              </a:defRPr>
            </a:lvl5pPr>
            <a:lvl6pPr marL="2467446"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6pPr>
            <a:lvl7pPr marL="2877737"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7pPr>
            <a:lvl8pPr marL="3288029"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8pPr>
            <a:lvl9pPr marL="3698320"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9pPr>
          </a:lstStyle>
          <a:p>
            <a:pPr marL="112713" indent="-112713">
              <a:spcBef>
                <a:spcPts val="600"/>
              </a:spcBef>
              <a:buFont typeface="Arial"/>
              <a:buChar char="•"/>
            </a:pPr>
            <a:r>
              <a:rPr lang="en-US" sz="1800" dirty="0">
                <a:latin typeface="Century Gothic"/>
                <a:cs typeface="Century Gothic"/>
              </a:rPr>
              <a:t>Nearly four times more volume </a:t>
            </a:r>
            <a:r>
              <a:rPr lang="en-US" sz="1800" b="0" dirty="0">
                <a:latin typeface="Century Gothic"/>
                <a:cs typeface="Century Gothic"/>
              </a:rPr>
              <a:t>than any contemporary heavy lift vehicle</a:t>
            </a:r>
          </a:p>
          <a:p>
            <a:pPr marL="112713" indent="-112713">
              <a:spcBef>
                <a:spcPts val="600"/>
              </a:spcBef>
              <a:buFont typeface="Arial"/>
              <a:buChar char="•"/>
            </a:pPr>
            <a:endParaRPr lang="en-US" sz="700" b="0" dirty="0">
              <a:latin typeface="Century Gothic"/>
              <a:cs typeface="Century Gothic"/>
            </a:endParaRPr>
          </a:p>
          <a:p>
            <a:pPr marL="112713" indent="-112713">
              <a:spcBef>
                <a:spcPts val="600"/>
              </a:spcBef>
              <a:buFont typeface="Arial"/>
              <a:buChar char="•"/>
            </a:pPr>
            <a:r>
              <a:rPr lang="en-US" sz="1800" dirty="0">
                <a:latin typeface="Century Gothic"/>
                <a:cs typeface="Century Gothic"/>
              </a:rPr>
              <a:t>Only vehicle </a:t>
            </a:r>
            <a:r>
              <a:rPr lang="en-US" sz="1800" b="0" dirty="0">
                <a:latin typeface="Century Gothic"/>
                <a:cs typeface="Century Gothic"/>
              </a:rPr>
              <a:t>that can carry the Orion and a co-manifested payload to the Moon</a:t>
            </a:r>
          </a:p>
        </p:txBody>
      </p:sp>
      <p:sp>
        <p:nvSpPr>
          <p:cNvPr id="8" name="Title 7"/>
          <p:cNvSpPr>
            <a:spLocks noGrp="1"/>
          </p:cNvSpPr>
          <p:nvPr>
            <p:ph type="title"/>
          </p:nvPr>
        </p:nvSpPr>
        <p:spPr/>
        <p:txBody>
          <a:bodyPr/>
          <a:lstStyle/>
          <a:p>
            <a:r>
              <a:rPr lang="en-US" altLang="x-none" dirty="0"/>
              <a:t>SLS – enabling human exploration</a:t>
            </a:r>
            <a:br>
              <a:rPr lang="en-US" altLang="x-none" dirty="0"/>
            </a:br>
            <a:r>
              <a:rPr lang="en-US" altLang="x-none" sz="1800" b="1" dirty="0">
                <a:solidFill>
                  <a:schemeClr val="tx1">
                    <a:lumMod val="95000"/>
                    <a:lumOff val="5000"/>
                  </a:schemeClr>
                </a:solidFill>
              </a:rPr>
              <a:t>exploration class: deep space CAPABILITIES</a:t>
            </a:r>
            <a:endParaRPr lang="en-US" sz="1800" b="1" dirty="0">
              <a:solidFill>
                <a:schemeClr val="tx1">
                  <a:lumMod val="95000"/>
                  <a:lumOff val="5000"/>
                </a:schemeClr>
              </a:solidFill>
            </a:endParaRPr>
          </a:p>
        </p:txBody>
      </p:sp>
      <p:grpSp>
        <p:nvGrpSpPr>
          <p:cNvPr id="66" name="Group 65"/>
          <p:cNvGrpSpPr/>
          <p:nvPr/>
        </p:nvGrpSpPr>
        <p:grpSpPr>
          <a:xfrm>
            <a:off x="8052189" y="1269079"/>
            <a:ext cx="3777860" cy="1846945"/>
            <a:chOff x="8052189" y="1206558"/>
            <a:chExt cx="3777860" cy="1846945"/>
          </a:xfrm>
        </p:grpSpPr>
        <p:sp>
          <p:nvSpPr>
            <p:cNvPr id="27" name="Rectangle 26"/>
            <p:cNvSpPr/>
            <p:nvPr/>
          </p:nvSpPr>
          <p:spPr>
            <a:xfrm flipH="1">
              <a:off x="8520215" y="2099396"/>
              <a:ext cx="952745" cy="954107"/>
            </a:xfrm>
            <a:prstGeom prst="rect">
              <a:avLst/>
            </a:prstGeom>
          </p:spPr>
          <p:txBody>
            <a:bodyPr wrap="square">
              <a:spAutoFit/>
            </a:bodyPr>
            <a:lstStyle/>
            <a:p>
              <a:pPr algn="ctr" defTabSz="914400"/>
              <a:r>
                <a:rPr lang="en-US" sz="1400" dirty="0">
                  <a:solidFill>
                    <a:srgbClr val="FFFFFF"/>
                  </a:solidFill>
                  <a:latin typeface="Century Gothic" panose="020B0502020202020204" pitchFamily="34" charset="0"/>
                  <a:cs typeface="Arial Narrow"/>
                </a:rPr>
                <a:t>Orion with Science</a:t>
              </a:r>
            </a:p>
            <a:p>
              <a:pPr algn="ctr" defTabSz="914400"/>
              <a:r>
                <a:rPr lang="en-US" sz="1400" dirty="0">
                  <a:solidFill>
                    <a:srgbClr val="FFFFFF"/>
                  </a:solidFill>
                  <a:latin typeface="Century Gothic" panose="020B0502020202020204" pitchFamily="34" charset="0"/>
                  <a:cs typeface="Arial Narrow"/>
                </a:rPr>
                <a:t>Missions</a:t>
              </a:r>
            </a:p>
          </p:txBody>
        </p:sp>
        <p:sp>
          <p:nvSpPr>
            <p:cNvPr id="52" name="Rectangle 51"/>
            <p:cNvSpPr/>
            <p:nvPr/>
          </p:nvSpPr>
          <p:spPr>
            <a:xfrm flipH="1">
              <a:off x="10371298" y="2099396"/>
              <a:ext cx="1458751" cy="954107"/>
            </a:xfrm>
            <a:prstGeom prst="rect">
              <a:avLst/>
            </a:prstGeom>
          </p:spPr>
          <p:txBody>
            <a:bodyPr wrap="square">
              <a:spAutoFit/>
            </a:bodyPr>
            <a:lstStyle/>
            <a:p>
              <a:pPr algn="ctr" defTabSz="914400"/>
              <a:r>
                <a:rPr lang="en-US" sz="1400" dirty="0">
                  <a:solidFill>
                    <a:srgbClr val="FFFFFF"/>
                  </a:solidFill>
                  <a:latin typeface="Century Gothic" panose="020B0502020202020204" pitchFamily="34" charset="0"/>
                  <a:cs typeface="Arial Narrow"/>
                </a:rPr>
                <a:t>8m  x  27m fairing with large aperture telescope</a:t>
              </a:r>
            </a:p>
          </p:txBody>
        </p:sp>
        <p:pic>
          <p:nvPicPr>
            <p:cNvPr id="53" name="Picture 52" descr="SLS_ATLAST_2k1.png"/>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flipH="1">
              <a:off x="9800781" y="1206558"/>
              <a:ext cx="634120" cy="1846945"/>
            </a:xfrm>
            <a:prstGeom prst="rect">
              <a:avLst/>
            </a:prstGeom>
          </p:spPr>
        </p:pic>
        <p:grpSp>
          <p:nvGrpSpPr>
            <p:cNvPr id="13" name="Group 12"/>
            <p:cNvGrpSpPr/>
            <p:nvPr/>
          </p:nvGrpSpPr>
          <p:grpSpPr>
            <a:xfrm>
              <a:off x="8052189" y="1725968"/>
              <a:ext cx="488065" cy="1327535"/>
              <a:chOff x="7311466" y="352569"/>
              <a:chExt cx="375199" cy="1454695"/>
            </a:xfrm>
          </p:grpSpPr>
          <p:grpSp>
            <p:nvGrpSpPr>
              <p:cNvPr id="31" name="Group 30"/>
              <p:cNvGrpSpPr/>
              <p:nvPr/>
            </p:nvGrpSpPr>
            <p:grpSpPr>
              <a:xfrm flipH="1">
                <a:off x="7311466" y="352569"/>
                <a:ext cx="372892" cy="1422631"/>
                <a:chOff x="1710934" y="1686679"/>
                <a:chExt cx="1111531" cy="4240641"/>
              </a:xfrm>
            </p:grpSpPr>
            <p:grpSp>
              <p:nvGrpSpPr>
                <p:cNvPr id="33" name="Group 32"/>
                <p:cNvGrpSpPr/>
                <p:nvPr/>
              </p:nvGrpSpPr>
              <p:grpSpPr>
                <a:xfrm>
                  <a:off x="1710934" y="1686679"/>
                  <a:ext cx="1111531" cy="4240641"/>
                  <a:chOff x="3204669" y="1667062"/>
                  <a:chExt cx="1111531" cy="4240641"/>
                </a:xfrm>
              </p:grpSpPr>
              <p:sp>
                <p:nvSpPr>
                  <p:cNvPr id="36" name="Rectangle 35"/>
                  <p:cNvSpPr/>
                  <p:nvPr/>
                </p:nvSpPr>
                <p:spPr>
                  <a:xfrm>
                    <a:off x="3450704" y="4982920"/>
                    <a:ext cx="608403" cy="651402"/>
                  </a:xfrm>
                  <a:prstGeom prst="rect">
                    <a:avLst/>
                  </a:prstGeom>
                  <a:solidFill>
                    <a:srgbClr val="969696"/>
                  </a:solidFill>
                  <a:ln w="9525" cap="flat" cmpd="sng" algn="ctr">
                    <a:solidFill>
                      <a:srgbClr val="000000"/>
                    </a:solidFill>
                    <a:prstDash val="solid"/>
                  </a:ln>
                  <a:effectLst>
                    <a:outerShdw blurRad="40000" dist="23000" dir="5400000" rotWithShape="0">
                      <a:srgbClr val="000000">
                        <a:alpha val="35000"/>
                      </a:srgbClr>
                    </a:outerShdw>
                  </a:effectLst>
                </p:spPr>
                <p:txBody>
                  <a:bodyPr rtlCol="0" anchor="ctr"/>
                  <a:lstStyle/>
                  <a:p>
                    <a:pPr algn="ctr" defTabSz="914400">
                      <a:defRPr/>
                    </a:pPr>
                    <a:endParaRPr lang="en-US" sz="1400" kern="0">
                      <a:solidFill>
                        <a:srgbClr val="FFFFFF"/>
                      </a:solidFill>
                      <a:latin typeface="Century Gothic" panose="020B0502020202020204" pitchFamily="34" charset="0"/>
                      <a:cs typeface="Arial Narrow"/>
                    </a:endParaRPr>
                  </a:p>
                </p:txBody>
              </p:sp>
              <p:pic>
                <p:nvPicPr>
                  <p:cNvPr id="40" name="Picture 39" descr="SLS_EAM_03.png"/>
                  <p:cNvPicPr>
                    <a:picLocks noChangeAspect="1"/>
                  </p:cNvPicPr>
                  <p:nvPr/>
                </p:nvPicPr>
                <p:blipFill rotWithShape="1">
                  <a:blip r:embed="rId5" cstate="screen">
                    <a:extLst>
                      <a:ext uri="{28A0092B-C50C-407E-A947-70E740481C1C}">
                        <a14:useLocalDpi xmlns:a14="http://schemas.microsoft.com/office/drawing/2010/main"/>
                      </a:ext>
                    </a:extLst>
                  </a:blip>
                  <a:srcRect t="-6095"/>
                  <a:stretch/>
                </p:blipFill>
                <p:spPr>
                  <a:xfrm>
                    <a:off x="3258265" y="1667062"/>
                    <a:ext cx="977116" cy="2825320"/>
                  </a:xfrm>
                  <a:prstGeom prst="rect">
                    <a:avLst/>
                  </a:prstGeom>
                </p:spPr>
              </p:pic>
              <p:pic>
                <p:nvPicPr>
                  <p:cNvPr id="41" name="Content Placeholder 5"/>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bwMode="auto">
                  <a:xfrm>
                    <a:off x="3204669" y="3687169"/>
                    <a:ext cx="1111531" cy="2220534"/>
                  </a:xfrm>
                  <a:prstGeom prst="rect">
                    <a:avLst/>
                  </a:prstGeom>
                  <a:noFill/>
                  <a:ln w="9525">
                    <a:noFill/>
                    <a:miter lim="800000"/>
                    <a:headEnd/>
                    <a:tailEnd/>
                  </a:ln>
                </p:spPr>
              </p:pic>
              <p:sp>
                <p:nvSpPr>
                  <p:cNvPr id="42" name="Rectangle 41"/>
                  <p:cNvSpPr/>
                  <p:nvPr/>
                </p:nvSpPr>
                <p:spPr>
                  <a:xfrm>
                    <a:off x="3450704" y="4982920"/>
                    <a:ext cx="608403" cy="651402"/>
                  </a:xfrm>
                  <a:prstGeom prst="rect">
                    <a:avLst/>
                  </a:prstGeom>
                  <a:solidFill>
                    <a:schemeClr val="tx1">
                      <a:lumMod val="85000"/>
                      <a:lumOff val="15000"/>
                    </a:schemeClr>
                  </a:solidFill>
                  <a:ln w="9525" cap="flat" cmpd="sng" algn="ctr">
                    <a:noFill/>
                    <a:prstDash val="solid"/>
                  </a:ln>
                  <a:effectLst>
                    <a:outerShdw blurRad="40000" dist="23000" dir="5400000" rotWithShape="0">
                      <a:srgbClr val="000000">
                        <a:alpha val="35000"/>
                      </a:srgbClr>
                    </a:outerShdw>
                  </a:effectLst>
                </p:spPr>
                <p:txBody>
                  <a:bodyPr rtlCol="0" anchor="ctr"/>
                  <a:lstStyle/>
                  <a:p>
                    <a:pPr algn="ctr" defTabSz="914400">
                      <a:defRPr/>
                    </a:pPr>
                    <a:endParaRPr lang="en-US" sz="1400" kern="0">
                      <a:solidFill>
                        <a:srgbClr val="FFFFFF"/>
                      </a:solidFill>
                      <a:latin typeface="Century Gothic" panose="020B0502020202020204" pitchFamily="34" charset="0"/>
                      <a:cs typeface="Arial Narrow"/>
                    </a:endParaRPr>
                  </a:p>
                </p:txBody>
              </p:sp>
              <p:pic>
                <p:nvPicPr>
                  <p:cNvPr id="43" name="Picture 42"/>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242561" y="4628014"/>
                    <a:ext cx="1022944" cy="1208745"/>
                  </a:xfrm>
                  <a:prstGeom prst="rect">
                    <a:avLst/>
                  </a:prstGeom>
                </p:spPr>
              </p:pic>
            </p:grpSp>
            <p:pic>
              <p:nvPicPr>
                <p:cNvPr id="34" name="Content Placeholder 5"/>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bwMode="auto">
                <a:xfrm>
                  <a:off x="1981051" y="4659666"/>
                  <a:ext cx="586310" cy="1003043"/>
                </a:xfrm>
                <a:prstGeom prst="rect">
                  <a:avLst/>
                </a:prstGeom>
                <a:noFill/>
                <a:ln w="9525">
                  <a:noFill/>
                  <a:miter lim="800000"/>
                  <a:headEnd/>
                  <a:tailEnd/>
                </a:ln>
              </p:spPr>
            </p:pic>
          </p:grpSp>
          <p:pic>
            <p:nvPicPr>
              <p:cNvPr id="12" name="Picture 1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318685" y="1385269"/>
                <a:ext cx="367980" cy="421995"/>
              </a:xfrm>
              <a:prstGeom prst="rect">
                <a:avLst/>
              </a:prstGeom>
            </p:spPr>
          </p:pic>
        </p:grpSp>
      </p:grpSp>
      <p:sp>
        <p:nvSpPr>
          <p:cNvPr id="76" name="Content Placeholder 1"/>
          <p:cNvSpPr txBox="1">
            <a:spLocks/>
          </p:cNvSpPr>
          <p:nvPr/>
        </p:nvSpPr>
        <p:spPr>
          <a:xfrm>
            <a:off x="2141874" y="5273316"/>
            <a:ext cx="5290558" cy="1461939"/>
          </a:xfrm>
          <a:prstGeom prst="rect">
            <a:avLst/>
          </a:prstGeom>
          <a:noFill/>
          <a:effectLst/>
        </p:spPr>
        <p:txBody>
          <a:bodyPr wrap="square">
            <a:spAutoFit/>
          </a:bodyPr>
          <a:lstStyle>
            <a:lvl1pPr marL="230188" indent="-230188" algn="l" rtl="0" eaLnBrk="1" fontAlgn="base" hangingPunct="1">
              <a:lnSpc>
                <a:spcPct val="100000"/>
              </a:lnSpc>
              <a:spcBef>
                <a:spcPct val="0"/>
              </a:spcBef>
              <a:spcAft>
                <a:spcPts val="0"/>
              </a:spcAft>
              <a:buClr>
                <a:srgbClr val="F68B00"/>
              </a:buClr>
              <a:buSzPct val="100000"/>
              <a:buFont typeface="Lucida Grande"/>
              <a:buChar char="♦"/>
              <a:tabLst/>
              <a:defRPr sz="2000" b="1">
                <a:solidFill>
                  <a:srgbClr val="FFFFFF"/>
                </a:solidFill>
                <a:latin typeface="+mn-lt"/>
                <a:ea typeface="ＭＳ Ｐゴシック" pitchFamily="-108" charset="-128"/>
                <a:cs typeface="ＭＳ Ｐゴシック" charset="-128"/>
              </a:defRPr>
            </a:lvl1pPr>
            <a:lvl2pPr marL="519113" indent="-115888" algn="l" rtl="0" eaLnBrk="1" fontAlgn="base" hangingPunct="1">
              <a:lnSpc>
                <a:spcPct val="100000"/>
              </a:lnSpc>
              <a:spcBef>
                <a:spcPct val="0"/>
              </a:spcBef>
              <a:spcAft>
                <a:spcPts val="0"/>
              </a:spcAft>
              <a:buClr>
                <a:srgbClr val="F68B00"/>
              </a:buClr>
              <a:buFont typeface="Arial" charset="0"/>
              <a:buChar char="•"/>
              <a:defRPr b="0">
                <a:solidFill>
                  <a:srgbClr val="FFFFFF"/>
                </a:solidFill>
                <a:latin typeface="+mn-lt"/>
                <a:ea typeface="ＭＳ Ｐゴシック" charset="0"/>
                <a:cs typeface="Arial Narrow"/>
              </a:defRPr>
            </a:lvl2pPr>
            <a:lvl3pPr marL="796925" indent="-169863" algn="l" rtl="0" eaLnBrk="1" fontAlgn="base" hangingPunct="1">
              <a:lnSpc>
                <a:spcPct val="100000"/>
              </a:lnSpc>
              <a:spcBef>
                <a:spcPct val="0"/>
              </a:spcBef>
              <a:spcAft>
                <a:spcPts val="0"/>
              </a:spcAft>
              <a:buClr>
                <a:srgbClr val="F68B00"/>
              </a:buClr>
              <a:buSzPct val="90000"/>
              <a:buFont typeface="Lucida Grande"/>
              <a:buChar char="‒"/>
              <a:tabLst/>
              <a:defRPr sz="1600">
                <a:solidFill>
                  <a:srgbClr val="FFFFFF"/>
                </a:solidFill>
                <a:latin typeface="+mn-lt"/>
                <a:ea typeface="Arial Narrow" pitchFamily="-112" charset="0"/>
                <a:cs typeface="Arial Narrow"/>
              </a:defRPr>
            </a:lvl3pPr>
            <a:lvl4pPr marL="969963" indent="-115888" algn="l" rtl="0" eaLnBrk="1" fontAlgn="base" hangingPunct="1">
              <a:lnSpc>
                <a:spcPct val="100000"/>
              </a:lnSpc>
              <a:spcBef>
                <a:spcPct val="0"/>
              </a:spcBef>
              <a:spcAft>
                <a:spcPts val="0"/>
              </a:spcAft>
              <a:buClr>
                <a:srgbClr val="F68B00"/>
              </a:buClr>
              <a:buFont typeface="Arial" charset="0"/>
              <a:buChar char="•"/>
              <a:defRPr sz="1400">
                <a:solidFill>
                  <a:srgbClr val="FFFFFF"/>
                </a:solidFill>
                <a:latin typeface="+mn-lt"/>
                <a:ea typeface="Arial Narrow" pitchFamily="-112" charset="0"/>
                <a:cs typeface="Arial Narrow"/>
              </a:defRPr>
            </a:lvl4pPr>
            <a:lvl5pPr marL="1200150" indent="-173038" algn="l" rtl="0" eaLnBrk="1" fontAlgn="base" hangingPunct="1">
              <a:lnSpc>
                <a:spcPct val="100000"/>
              </a:lnSpc>
              <a:spcBef>
                <a:spcPct val="0"/>
              </a:spcBef>
              <a:spcAft>
                <a:spcPts val="0"/>
              </a:spcAft>
              <a:buClr>
                <a:srgbClr val="F68B00"/>
              </a:buClr>
              <a:buFont typeface="Lucida Grande"/>
              <a:buChar char="‒"/>
              <a:defRPr sz="1200">
                <a:solidFill>
                  <a:srgbClr val="FFFFFF"/>
                </a:solidFill>
                <a:latin typeface="+mn-lt"/>
                <a:ea typeface="Arial Narrow" pitchFamily="-112" charset="0"/>
                <a:cs typeface="Arial Narrow"/>
              </a:defRPr>
            </a:lvl5pPr>
            <a:lvl6pPr marL="2467446"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6pPr>
            <a:lvl7pPr marL="2877737"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7pPr>
            <a:lvl8pPr marL="3288029"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8pPr>
            <a:lvl9pPr marL="3698320"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9pPr>
          </a:lstStyle>
          <a:p>
            <a:pPr marL="112713" indent="-112713">
              <a:spcBef>
                <a:spcPts val="600"/>
              </a:spcBef>
              <a:buFont typeface="Arial"/>
              <a:buChar char="•"/>
            </a:pPr>
            <a:r>
              <a:rPr lang="en-US" sz="1800" dirty="0">
                <a:latin typeface="Century Gothic"/>
                <a:cs typeface="Century Gothic"/>
              </a:rPr>
              <a:t>Reduce transit times by half or greater </a:t>
            </a:r>
            <a:r>
              <a:rPr lang="en-US" sz="1800" b="0" dirty="0">
                <a:latin typeface="Century Gothic"/>
                <a:cs typeface="Century Gothic"/>
              </a:rPr>
              <a:t>to the outer solar system</a:t>
            </a:r>
          </a:p>
          <a:p>
            <a:pPr marL="112713" indent="-112713">
              <a:spcBef>
                <a:spcPts val="600"/>
              </a:spcBef>
              <a:buFont typeface="Arial"/>
              <a:buChar char="•"/>
            </a:pPr>
            <a:endParaRPr lang="en-US" sz="700" b="0" dirty="0">
              <a:latin typeface="Century Gothic"/>
              <a:cs typeface="Century Gothic"/>
            </a:endParaRPr>
          </a:p>
          <a:p>
            <a:pPr marL="112713" indent="-112713">
              <a:spcBef>
                <a:spcPts val="600"/>
              </a:spcBef>
              <a:buFont typeface="Arial"/>
              <a:buChar char="•"/>
            </a:pPr>
            <a:r>
              <a:rPr lang="en-US" sz="1800" b="0" dirty="0">
                <a:latin typeface="Century Gothic"/>
                <a:cs typeface="Century Gothic"/>
              </a:rPr>
              <a:t>Enables larger payloads to </a:t>
            </a:r>
            <a:r>
              <a:rPr lang="en-US" sz="1800" dirty="0">
                <a:latin typeface="Century Gothic"/>
                <a:cs typeface="Century Gothic"/>
              </a:rPr>
              <a:t>deep </a:t>
            </a:r>
            <a:br>
              <a:rPr lang="en-US" sz="1800" dirty="0">
                <a:latin typeface="Century Gothic"/>
                <a:cs typeface="Century Gothic"/>
              </a:rPr>
            </a:br>
            <a:r>
              <a:rPr lang="en-US" sz="1800" dirty="0">
                <a:latin typeface="Century Gothic"/>
                <a:cs typeface="Century Gothic"/>
              </a:rPr>
              <a:t>space destinations</a:t>
            </a:r>
          </a:p>
        </p:txBody>
      </p:sp>
      <p:sp>
        <p:nvSpPr>
          <p:cNvPr id="37" name="Content Placeholder 1"/>
          <p:cNvSpPr txBox="1">
            <a:spLocks/>
          </p:cNvSpPr>
          <p:nvPr/>
        </p:nvSpPr>
        <p:spPr>
          <a:xfrm>
            <a:off x="-290441" y="5486684"/>
            <a:ext cx="2615531" cy="978729"/>
          </a:xfrm>
          <a:prstGeom prst="rect">
            <a:avLst/>
          </a:prstGeom>
          <a:noFill/>
          <a:effectLst/>
        </p:spPr>
        <p:txBody>
          <a:bodyPr wrap="square">
            <a:spAutoFit/>
          </a:bodyPr>
          <a:lstStyle>
            <a:lvl1pPr marL="230188" indent="-230188" algn="l" rtl="0" eaLnBrk="1" fontAlgn="base" hangingPunct="1">
              <a:lnSpc>
                <a:spcPct val="100000"/>
              </a:lnSpc>
              <a:spcBef>
                <a:spcPct val="0"/>
              </a:spcBef>
              <a:spcAft>
                <a:spcPts val="0"/>
              </a:spcAft>
              <a:buClr>
                <a:srgbClr val="F68B00"/>
              </a:buClr>
              <a:buSzPct val="100000"/>
              <a:buFont typeface="Lucida Grande"/>
              <a:buChar char="♦"/>
              <a:tabLst/>
              <a:defRPr sz="2000" b="1">
                <a:solidFill>
                  <a:srgbClr val="FFFFFF"/>
                </a:solidFill>
                <a:latin typeface="+mn-lt"/>
                <a:ea typeface="ＭＳ Ｐゴシック" pitchFamily="-108" charset="-128"/>
                <a:cs typeface="ＭＳ Ｐゴシック" charset="-128"/>
              </a:defRPr>
            </a:lvl1pPr>
            <a:lvl2pPr marL="519113" indent="-115888" algn="l" rtl="0" eaLnBrk="1" fontAlgn="base" hangingPunct="1">
              <a:lnSpc>
                <a:spcPct val="100000"/>
              </a:lnSpc>
              <a:spcBef>
                <a:spcPct val="0"/>
              </a:spcBef>
              <a:spcAft>
                <a:spcPts val="0"/>
              </a:spcAft>
              <a:buClr>
                <a:srgbClr val="F68B00"/>
              </a:buClr>
              <a:buFont typeface="Arial" charset="0"/>
              <a:buChar char="•"/>
              <a:defRPr b="0">
                <a:solidFill>
                  <a:srgbClr val="FFFFFF"/>
                </a:solidFill>
                <a:latin typeface="+mn-lt"/>
                <a:ea typeface="ＭＳ Ｐゴシック" charset="0"/>
                <a:cs typeface="Arial Narrow"/>
              </a:defRPr>
            </a:lvl2pPr>
            <a:lvl3pPr marL="796925" indent="-169863" algn="l" rtl="0" eaLnBrk="1" fontAlgn="base" hangingPunct="1">
              <a:lnSpc>
                <a:spcPct val="100000"/>
              </a:lnSpc>
              <a:spcBef>
                <a:spcPct val="0"/>
              </a:spcBef>
              <a:spcAft>
                <a:spcPts val="0"/>
              </a:spcAft>
              <a:buClr>
                <a:srgbClr val="F68B00"/>
              </a:buClr>
              <a:buSzPct val="90000"/>
              <a:buFont typeface="Lucida Grande"/>
              <a:buChar char="‒"/>
              <a:tabLst/>
              <a:defRPr sz="1600">
                <a:solidFill>
                  <a:srgbClr val="FFFFFF"/>
                </a:solidFill>
                <a:latin typeface="+mn-lt"/>
                <a:ea typeface="Arial Narrow" pitchFamily="-112" charset="0"/>
                <a:cs typeface="Arial Narrow"/>
              </a:defRPr>
            </a:lvl3pPr>
            <a:lvl4pPr marL="969963" indent="-115888" algn="l" rtl="0" eaLnBrk="1" fontAlgn="base" hangingPunct="1">
              <a:lnSpc>
                <a:spcPct val="100000"/>
              </a:lnSpc>
              <a:spcBef>
                <a:spcPct val="0"/>
              </a:spcBef>
              <a:spcAft>
                <a:spcPts val="0"/>
              </a:spcAft>
              <a:buClr>
                <a:srgbClr val="F68B00"/>
              </a:buClr>
              <a:buFont typeface="Arial" charset="0"/>
              <a:buChar char="•"/>
              <a:defRPr sz="1400">
                <a:solidFill>
                  <a:srgbClr val="FFFFFF"/>
                </a:solidFill>
                <a:latin typeface="+mn-lt"/>
                <a:ea typeface="Arial Narrow" pitchFamily="-112" charset="0"/>
                <a:cs typeface="Arial Narrow"/>
              </a:defRPr>
            </a:lvl4pPr>
            <a:lvl5pPr marL="1200150" indent="-173038" algn="l" rtl="0" eaLnBrk="1" fontAlgn="base" hangingPunct="1">
              <a:lnSpc>
                <a:spcPct val="100000"/>
              </a:lnSpc>
              <a:spcBef>
                <a:spcPct val="0"/>
              </a:spcBef>
              <a:spcAft>
                <a:spcPts val="0"/>
              </a:spcAft>
              <a:buClr>
                <a:srgbClr val="F68B00"/>
              </a:buClr>
              <a:buFont typeface="Lucida Grande"/>
              <a:buChar char="‒"/>
              <a:defRPr sz="1200">
                <a:solidFill>
                  <a:srgbClr val="FFFFFF"/>
                </a:solidFill>
                <a:latin typeface="+mn-lt"/>
                <a:ea typeface="Arial Narrow" pitchFamily="-112" charset="0"/>
                <a:cs typeface="Arial Narrow"/>
              </a:defRPr>
            </a:lvl5pPr>
            <a:lvl6pPr marL="2467446"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6pPr>
            <a:lvl7pPr marL="2877737"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7pPr>
            <a:lvl8pPr marL="3288029"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8pPr>
            <a:lvl9pPr marL="3698320"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9pPr>
          </a:lstStyle>
          <a:p>
            <a:pPr marL="0" indent="0" algn="ctr">
              <a:lnSpc>
                <a:spcPct val="120000"/>
              </a:lnSpc>
              <a:buNone/>
            </a:pPr>
            <a:r>
              <a:rPr lang="en-US" sz="2400" cap="all" dirty="0">
                <a:solidFill>
                  <a:srgbClr val="D96709"/>
                </a:solidFill>
                <a:latin typeface="Century Gothic"/>
                <a:cs typeface="Century Gothic"/>
              </a:rPr>
              <a:t>Departure Energy</a:t>
            </a:r>
          </a:p>
        </p:txBody>
      </p:sp>
      <p:sp>
        <p:nvSpPr>
          <p:cNvPr id="6" name="Content Placeholder 1"/>
          <p:cNvSpPr txBox="1">
            <a:spLocks/>
          </p:cNvSpPr>
          <p:nvPr/>
        </p:nvSpPr>
        <p:spPr>
          <a:xfrm>
            <a:off x="2141873" y="3460095"/>
            <a:ext cx="5229517" cy="1461939"/>
          </a:xfrm>
          <a:prstGeom prst="rect">
            <a:avLst/>
          </a:prstGeom>
          <a:noFill/>
          <a:effectLst/>
        </p:spPr>
        <p:txBody>
          <a:bodyPr wrap="square">
            <a:spAutoFit/>
          </a:bodyPr>
          <a:lstStyle>
            <a:lvl1pPr marL="230188" indent="-230188" algn="l" rtl="0" eaLnBrk="1" fontAlgn="base" hangingPunct="1">
              <a:lnSpc>
                <a:spcPct val="100000"/>
              </a:lnSpc>
              <a:spcBef>
                <a:spcPct val="0"/>
              </a:spcBef>
              <a:spcAft>
                <a:spcPts val="0"/>
              </a:spcAft>
              <a:buClr>
                <a:srgbClr val="F68B00"/>
              </a:buClr>
              <a:buSzPct val="100000"/>
              <a:buFont typeface="Lucida Grande"/>
              <a:buChar char="♦"/>
              <a:tabLst/>
              <a:defRPr sz="2000" b="1">
                <a:solidFill>
                  <a:srgbClr val="FFFFFF"/>
                </a:solidFill>
                <a:latin typeface="+mn-lt"/>
                <a:ea typeface="ＭＳ Ｐゴシック" pitchFamily="-108" charset="-128"/>
                <a:cs typeface="ＭＳ Ｐゴシック" charset="-128"/>
              </a:defRPr>
            </a:lvl1pPr>
            <a:lvl2pPr marL="519113" indent="-115888" algn="l" rtl="0" eaLnBrk="1" fontAlgn="base" hangingPunct="1">
              <a:lnSpc>
                <a:spcPct val="100000"/>
              </a:lnSpc>
              <a:spcBef>
                <a:spcPct val="0"/>
              </a:spcBef>
              <a:spcAft>
                <a:spcPts val="0"/>
              </a:spcAft>
              <a:buClr>
                <a:srgbClr val="F68B00"/>
              </a:buClr>
              <a:buFont typeface="Arial" charset="0"/>
              <a:buChar char="•"/>
              <a:defRPr b="0">
                <a:solidFill>
                  <a:srgbClr val="FFFFFF"/>
                </a:solidFill>
                <a:latin typeface="+mn-lt"/>
                <a:ea typeface="ＭＳ Ｐゴシック" charset="0"/>
                <a:cs typeface="Arial Narrow"/>
              </a:defRPr>
            </a:lvl2pPr>
            <a:lvl3pPr marL="796925" indent="-169863" algn="l" rtl="0" eaLnBrk="1" fontAlgn="base" hangingPunct="1">
              <a:lnSpc>
                <a:spcPct val="100000"/>
              </a:lnSpc>
              <a:spcBef>
                <a:spcPct val="0"/>
              </a:spcBef>
              <a:spcAft>
                <a:spcPts val="0"/>
              </a:spcAft>
              <a:buClr>
                <a:srgbClr val="F68B00"/>
              </a:buClr>
              <a:buSzPct val="90000"/>
              <a:buFont typeface="Lucida Grande"/>
              <a:buChar char="‒"/>
              <a:tabLst/>
              <a:defRPr sz="1600">
                <a:solidFill>
                  <a:srgbClr val="FFFFFF"/>
                </a:solidFill>
                <a:latin typeface="+mn-lt"/>
                <a:ea typeface="Arial Narrow" pitchFamily="-112" charset="0"/>
                <a:cs typeface="Arial Narrow"/>
              </a:defRPr>
            </a:lvl3pPr>
            <a:lvl4pPr marL="969963" indent="-115888" algn="l" rtl="0" eaLnBrk="1" fontAlgn="base" hangingPunct="1">
              <a:lnSpc>
                <a:spcPct val="100000"/>
              </a:lnSpc>
              <a:spcBef>
                <a:spcPct val="0"/>
              </a:spcBef>
              <a:spcAft>
                <a:spcPts val="0"/>
              </a:spcAft>
              <a:buClr>
                <a:srgbClr val="F68B00"/>
              </a:buClr>
              <a:buFont typeface="Arial" charset="0"/>
              <a:buChar char="•"/>
              <a:defRPr sz="1400">
                <a:solidFill>
                  <a:srgbClr val="FFFFFF"/>
                </a:solidFill>
                <a:latin typeface="+mn-lt"/>
                <a:ea typeface="Arial Narrow" pitchFamily="-112" charset="0"/>
                <a:cs typeface="Arial Narrow"/>
              </a:defRPr>
            </a:lvl4pPr>
            <a:lvl5pPr marL="1200150" indent="-173038" algn="l" rtl="0" eaLnBrk="1" fontAlgn="base" hangingPunct="1">
              <a:lnSpc>
                <a:spcPct val="100000"/>
              </a:lnSpc>
              <a:spcBef>
                <a:spcPct val="0"/>
              </a:spcBef>
              <a:spcAft>
                <a:spcPts val="0"/>
              </a:spcAft>
              <a:buClr>
                <a:srgbClr val="F68B00"/>
              </a:buClr>
              <a:buFont typeface="Lucida Grande"/>
              <a:buChar char="‒"/>
              <a:defRPr sz="1200">
                <a:solidFill>
                  <a:srgbClr val="FFFFFF"/>
                </a:solidFill>
                <a:latin typeface="+mn-lt"/>
                <a:ea typeface="Arial Narrow" pitchFamily="-112" charset="0"/>
                <a:cs typeface="Arial Narrow"/>
              </a:defRPr>
            </a:lvl5pPr>
            <a:lvl6pPr marL="2467446"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6pPr>
            <a:lvl7pPr marL="2877737"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7pPr>
            <a:lvl8pPr marL="3288029"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8pPr>
            <a:lvl9pPr marL="3698320"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9pPr>
          </a:lstStyle>
          <a:p>
            <a:pPr marL="112713" indent="-112713">
              <a:spcBef>
                <a:spcPts val="600"/>
              </a:spcBef>
              <a:buFont typeface="Arial"/>
              <a:buChar char="•"/>
            </a:pPr>
            <a:r>
              <a:rPr lang="en-US" sz="1800" b="0" dirty="0">
                <a:latin typeface="Century Gothic"/>
                <a:cs typeface="Century Gothic"/>
              </a:rPr>
              <a:t>Block 1B: Can launch </a:t>
            </a:r>
            <a:r>
              <a:rPr lang="en-US" sz="1800" dirty="0">
                <a:latin typeface="Century Gothic"/>
                <a:cs typeface="Century Gothic"/>
              </a:rPr>
              <a:t>60% more mass </a:t>
            </a:r>
            <a:r>
              <a:rPr lang="en-US" sz="1800" b="0" dirty="0">
                <a:latin typeface="Century Gothic"/>
                <a:cs typeface="Century Gothic"/>
              </a:rPr>
              <a:t>than any contemporary launch vehicle</a:t>
            </a:r>
          </a:p>
          <a:p>
            <a:pPr marL="112713" indent="-112713">
              <a:spcBef>
                <a:spcPts val="600"/>
              </a:spcBef>
              <a:buFont typeface="Arial"/>
              <a:buChar char="•"/>
            </a:pPr>
            <a:endParaRPr lang="en-US" sz="700" b="0" dirty="0">
              <a:latin typeface="Century Gothic"/>
              <a:cs typeface="Century Gothic"/>
            </a:endParaRPr>
          </a:p>
          <a:p>
            <a:pPr marL="112713" indent="-112713">
              <a:spcBef>
                <a:spcPts val="600"/>
              </a:spcBef>
              <a:buFont typeface="Arial"/>
              <a:buChar char="•"/>
            </a:pPr>
            <a:r>
              <a:rPr lang="en-US" sz="1800" b="0" dirty="0">
                <a:latin typeface="Century Gothic"/>
                <a:cs typeface="Century Gothic"/>
              </a:rPr>
              <a:t>Block 2: Mars-enabling capability of </a:t>
            </a:r>
            <a:r>
              <a:rPr lang="en-US" sz="1800" dirty="0">
                <a:latin typeface="Century Gothic"/>
                <a:cs typeface="Century Gothic"/>
              </a:rPr>
              <a:t>greater than 45 metric tons </a:t>
            </a:r>
            <a:r>
              <a:rPr lang="en-US" sz="1800" b="0" dirty="0">
                <a:latin typeface="Century Gothic"/>
                <a:cs typeface="Century Gothic"/>
              </a:rPr>
              <a:t>to Trans Lunar Injection</a:t>
            </a:r>
          </a:p>
        </p:txBody>
      </p:sp>
      <p:sp>
        <p:nvSpPr>
          <p:cNvPr id="28" name="Content Placeholder 1"/>
          <p:cNvSpPr txBox="1">
            <a:spLocks/>
          </p:cNvSpPr>
          <p:nvPr/>
        </p:nvSpPr>
        <p:spPr>
          <a:xfrm>
            <a:off x="501687" y="3939776"/>
            <a:ext cx="1138499" cy="535531"/>
          </a:xfrm>
          <a:prstGeom prst="rect">
            <a:avLst/>
          </a:prstGeom>
          <a:noFill/>
          <a:effectLst/>
        </p:spPr>
        <p:txBody>
          <a:bodyPr wrap="square">
            <a:spAutoFit/>
          </a:bodyPr>
          <a:lstStyle>
            <a:lvl1pPr marL="230188" indent="-230188" algn="l" rtl="0" eaLnBrk="1" fontAlgn="base" hangingPunct="1">
              <a:lnSpc>
                <a:spcPct val="100000"/>
              </a:lnSpc>
              <a:spcBef>
                <a:spcPct val="0"/>
              </a:spcBef>
              <a:spcAft>
                <a:spcPts val="0"/>
              </a:spcAft>
              <a:buClr>
                <a:srgbClr val="F68B00"/>
              </a:buClr>
              <a:buSzPct val="100000"/>
              <a:buFont typeface="Lucida Grande"/>
              <a:buChar char="♦"/>
              <a:tabLst/>
              <a:defRPr sz="2000" b="1">
                <a:solidFill>
                  <a:srgbClr val="FFFFFF"/>
                </a:solidFill>
                <a:latin typeface="+mn-lt"/>
                <a:ea typeface="ＭＳ Ｐゴシック" pitchFamily="-108" charset="-128"/>
                <a:cs typeface="ＭＳ Ｐゴシック" charset="-128"/>
              </a:defRPr>
            </a:lvl1pPr>
            <a:lvl2pPr marL="519113" indent="-115888" algn="l" rtl="0" eaLnBrk="1" fontAlgn="base" hangingPunct="1">
              <a:lnSpc>
                <a:spcPct val="100000"/>
              </a:lnSpc>
              <a:spcBef>
                <a:spcPct val="0"/>
              </a:spcBef>
              <a:spcAft>
                <a:spcPts val="0"/>
              </a:spcAft>
              <a:buClr>
                <a:srgbClr val="F68B00"/>
              </a:buClr>
              <a:buFont typeface="Arial" charset="0"/>
              <a:buChar char="•"/>
              <a:defRPr b="0">
                <a:solidFill>
                  <a:srgbClr val="FFFFFF"/>
                </a:solidFill>
                <a:latin typeface="+mn-lt"/>
                <a:ea typeface="ＭＳ Ｐゴシック" charset="0"/>
                <a:cs typeface="Arial Narrow"/>
              </a:defRPr>
            </a:lvl2pPr>
            <a:lvl3pPr marL="796925" indent="-169863" algn="l" rtl="0" eaLnBrk="1" fontAlgn="base" hangingPunct="1">
              <a:lnSpc>
                <a:spcPct val="100000"/>
              </a:lnSpc>
              <a:spcBef>
                <a:spcPct val="0"/>
              </a:spcBef>
              <a:spcAft>
                <a:spcPts val="0"/>
              </a:spcAft>
              <a:buClr>
                <a:srgbClr val="F68B00"/>
              </a:buClr>
              <a:buSzPct val="90000"/>
              <a:buFont typeface="Lucida Grande"/>
              <a:buChar char="‒"/>
              <a:tabLst/>
              <a:defRPr sz="1600">
                <a:solidFill>
                  <a:srgbClr val="FFFFFF"/>
                </a:solidFill>
                <a:latin typeface="+mn-lt"/>
                <a:ea typeface="Arial Narrow" pitchFamily="-112" charset="0"/>
                <a:cs typeface="Arial Narrow"/>
              </a:defRPr>
            </a:lvl3pPr>
            <a:lvl4pPr marL="969963" indent="-115888" algn="l" rtl="0" eaLnBrk="1" fontAlgn="base" hangingPunct="1">
              <a:lnSpc>
                <a:spcPct val="100000"/>
              </a:lnSpc>
              <a:spcBef>
                <a:spcPct val="0"/>
              </a:spcBef>
              <a:spcAft>
                <a:spcPts val="0"/>
              </a:spcAft>
              <a:buClr>
                <a:srgbClr val="F68B00"/>
              </a:buClr>
              <a:buFont typeface="Arial" charset="0"/>
              <a:buChar char="•"/>
              <a:defRPr sz="1400">
                <a:solidFill>
                  <a:srgbClr val="FFFFFF"/>
                </a:solidFill>
                <a:latin typeface="+mn-lt"/>
                <a:ea typeface="Arial Narrow" pitchFamily="-112" charset="0"/>
                <a:cs typeface="Arial Narrow"/>
              </a:defRPr>
            </a:lvl4pPr>
            <a:lvl5pPr marL="1200150" indent="-173038" algn="l" rtl="0" eaLnBrk="1" fontAlgn="base" hangingPunct="1">
              <a:lnSpc>
                <a:spcPct val="100000"/>
              </a:lnSpc>
              <a:spcBef>
                <a:spcPct val="0"/>
              </a:spcBef>
              <a:spcAft>
                <a:spcPts val="0"/>
              </a:spcAft>
              <a:buClr>
                <a:srgbClr val="F68B00"/>
              </a:buClr>
              <a:buFont typeface="Lucida Grande"/>
              <a:buChar char="‒"/>
              <a:defRPr sz="1200">
                <a:solidFill>
                  <a:srgbClr val="FFFFFF"/>
                </a:solidFill>
                <a:latin typeface="+mn-lt"/>
                <a:ea typeface="Arial Narrow" pitchFamily="-112" charset="0"/>
                <a:cs typeface="Arial Narrow"/>
              </a:defRPr>
            </a:lvl5pPr>
            <a:lvl6pPr marL="2467446"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6pPr>
            <a:lvl7pPr marL="2877737"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7pPr>
            <a:lvl8pPr marL="3288029"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8pPr>
            <a:lvl9pPr marL="3698320"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9pPr>
          </a:lstStyle>
          <a:p>
            <a:pPr marL="0" indent="0" algn="ctr">
              <a:lnSpc>
                <a:spcPct val="120000"/>
              </a:lnSpc>
              <a:buNone/>
            </a:pPr>
            <a:r>
              <a:rPr lang="en-US" sz="2400" cap="all" dirty="0">
                <a:solidFill>
                  <a:srgbClr val="D96709"/>
                </a:solidFill>
                <a:latin typeface="Century Gothic"/>
                <a:cs typeface="Century Gothic"/>
              </a:rPr>
              <a:t>Mass</a:t>
            </a:r>
            <a:r>
              <a:rPr lang="en-US" sz="2400" cap="all" dirty="0">
                <a:latin typeface="Century Gothic"/>
                <a:cs typeface="Century Gothic"/>
              </a:rPr>
              <a:t> </a:t>
            </a:r>
          </a:p>
        </p:txBody>
      </p:sp>
      <p:sp>
        <p:nvSpPr>
          <p:cNvPr id="21" name="Content Placeholder 1"/>
          <p:cNvSpPr txBox="1">
            <a:spLocks/>
          </p:cNvSpPr>
          <p:nvPr/>
        </p:nvSpPr>
        <p:spPr>
          <a:xfrm>
            <a:off x="7573023" y="4465508"/>
            <a:ext cx="1461927" cy="523220"/>
          </a:xfrm>
          <a:prstGeom prst="rect">
            <a:avLst/>
          </a:prstGeom>
          <a:noFill/>
          <a:effectLst/>
        </p:spPr>
        <p:txBody>
          <a:bodyPr wrap="square">
            <a:spAutoFit/>
          </a:bodyPr>
          <a:lstStyle>
            <a:lvl1pPr marL="230188" indent="-230188" algn="l" rtl="0" eaLnBrk="1" fontAlgn="base" hangingPunct="1">
              <a:lnSpc>
                <a:spcPct val="100000"/>
              </a:lnSpc>
              <a:spcBef>
                <a:spcPct val="0"/>
              </a:spcBef>
              <a:spcAft>
                <a:spcPts val="0"/>
              </a:spcAft>
              <a:buClr>
                <a:srgbClr val="F68B00"/>
              </a:buClr>
              <a:buSzPct val="100000"/>
              <a:buFont typeface="Lucida Grande"/>
              <a:buChar char="♦"/>
              <a:tabLst/>
              <a:defRPr sz="2000" b="1">
                <a:solidFill>
                  <a:srgbClr val="FFFFFF"/>
                </a:solidFill>
                <a:latin typeface="+mn-lt"/>
                <a:ea typeface="ＭＳ Ｐゴシック" pitchFamily="-108" charset="-128"/>
                <a:cs typeface="ＭＳ Ｐゴシック" charset="-128"/>
              </a:defRPr>
            </a:lvl1pPr>
            <a:lvl2pPr marL="519113" indent="-115888" algn="l" rtl="0" eaLnBrk="1" fontAlgn="base" hangingPunct="1">
              <a:lnSpc>
                <a:spcPct val="100000"/>
              </a:lnSpc>
              <a:spcBef>
                <a:spcPct val="0"/>
              </a:spcBef>
              <a:spcAft>
                <a:spcPts val="0"/>
              </a:spcAft>
              <a:buClr>
                <a:srgbClr val="F68B00"/>
              </a:buClr>
              <a:buFont typeface="Arial" charset="0"/>
              <a:buChar char="•"/>
              <a:defRPr b="0">
                <a:solidFill>
                  <a:srgbClr val="FFFFFF"/>
                </a:solidFill>
                <a:latin typeface="+mn-lt"/>
                <a:ea typeface="ＭＳ Ｐゴシック" charset="0"/>
                <a:cs typeface="Arial Narrow"/>
              </a:defRPr>
            </a:lvl2pPr>
            <a:lvl3pPr marL="796925" indent="-169863" algn="l" rtl="0" eaLnBrk="1" fontAlgn="base" hangingPunct="1">
              <a:lnSpc>
                <a:spcPct val="100000"/>
              </a:lnSpc>
              <a:spcBef>
                <a:spcPct val="0"/>
              </a:spcBef>
              <a:spcAft>
                <a:spcPts val="0"/>
              </a:spcAft>
              <a:buClr>
                <a:srgbClr val="F68B00"/>
              </a:buClr>
              <a:buSzPct val="90000"/>
              <a:buFont typeface="Lucida Grande"/>
              <a:buChar char="‒"/>
              <a:tabLst/>
              <a:defRPr sz="1600">
                <a:solidFill>
                  <a:srgbClr val="FFFFFF"/>
                </a:solidFill>
                <a:latin typeface="+mn-lt"/>
                <a:ea typeface="Arial Narrow" pitchFamily="-112" charset="0"/>
                <a:cs typeface="Arial Narrow"/>
              </a:defRPr>
            </a:lvl3pPr>
            <a:lvl4pPr marL="969963" indent="-115888" algn="l" rtl="0" eaLnBrk="1" fontAlgn="base" hangingPunct="1">
              <a:lnSpc>
                <a:spcPct val="100000"/>
              </a:lnSpc>
              <a:spcBef>
                <a:spcPct val="0"/>
              </a:spcBef>
              <a:spcAft>
                <a:spcPts val="0"/>
              </a:spcAft>
              <a:buClr>
                <a:srgbClr val="F68B00"/>
              </a:buClr>
              <a:buFont typeface="Arial" charset="0"/>
              <a:buChar char="•"/>
              <a:defRPr sz="1400">
                <a:solidFill>
                  <a:srgbClr val="FFFFFF"/>
                </a:solidFill>
                <a:latin typeface="+mn-lt"/>
                <a:ea typeface="Arial Narrow" pitchFamily="-112" charset="0"/>
                <a:cs typeface="Arial Narrow"/>
              </a:defRPr>
            </a:lvl4pPr>
            <a:lvl5pPr marL="1200150" indent="-173038" algn="l" rtl="0" eaLnBrk="1" fontAlgn="base" hangingPunct="1">
              <a:lnSpc>
                <a:spcPct val="100000"/>
              </a:lnSpc>
              <a:spcBef>
                <a:spcPct val="0"/>
              </a:spcBef>
              <a:spcAft>
                <a:spcPts val="0"/>
              </a:spcAft>
              <a:buClr>
                <a:srgbClr val="F68B00"/>
              </a:buClr>
              <a:buFont typeface="Lucida Grande"/>
              <a:buChar char="‒"/>
              <a:defRPr sz="1200">
                <a:solidFill>
                  <a:srgbClr val="FFFFFF"/>
                </a:solidFill>
                <a:latin typeface="+mn-lt"/>
                <a:ea typeface="Arial Narrow" pitchFamily="-112" charset="0"/>
                <a:cs typeface="Arial Narrow"/>
              </a:defRPr>
            </a:lvl5pPr>
            <a:lvl6pPr marL="2467446"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6pPr>
            <a:lvl7pPr marL="2877737"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7pPr>
            <a:lvl8pPr marL="3288029"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8pPr>
            <a:lvl9pPr marL="3698320"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9pPr>
          </a:lstStyle>
          <a:p>
            <a:pPr marL="0" indent="0" algn="ctr">
              <a:buNone/>
            </a:pPr>
            <a:r>
              <a:rPr lang="en-US" sz="1400" b="0" dirty="0">
                <a:latin typeface="Century Gothic" panose="020B0502020202020204" pitchFamily="34" charset="0"/>
                <a:ea typeface="Arial Narrow" charset="0"/>
                <a:cs typeface="Arial Narrow" charset="0"/>
              </a:rPr>
              <a:t>Contemporary Heavy Lift</a:t>
            </a:r>
          </a:p>
        </p:txBody>
      </p:sp>
      <p:sp>
        <p:nvSpPr>
          <p:cNvPr id="18" name="Content Placeholder 1"/>
          <p:cNvSpPr txBox="1">
            <a:spLocks/>
          </p:cNvSpPr>
          <p:nvPr/>
        </p:nvSpPr>
        <p:spPr>
          <a:xfrm>
            <a:off x="9058164" y="4502681"/>
            <a:ext cx="1250609" cy="480131"/>
          </a:xfrm>
          <a:prstGeom prst="rect">
            <a:avLst/>
          </a:prstGeom>
          <a:noFill/>
          <a:effectLst/>
        </p:spPr>
        <p:txBody>
          <a:bodyPr wrap="square">
            <a:spAutoFit/>
          </a:bodyPr>
          <a:lstStyle>
            <a:lvl1pPr marL="230188" indent="-230188" algn="l" rtl="0" eaLnBrk="1" fontAlgn="base" hangingPunct="1">
              <a:lnSpc>
                <a:spcPct val="100000"/>
              </a:lnSpc>
              <a:spcBef>
                <a:spcPct val="0"/>
              </a:spcBef>
              <a:spcAft>
                <a:spcPts val="0"/>
              </a:spcAft>
              <a:buClr>
                <a:srgbClr val="F68B00"/>
              </a:buClr>
              <a:buSzPct val="100000"/>
              <a:buFont typeface="Lucida Grande"/>
              <a:buChar char="♦"/>
              <a:tabLst/>
              <a:defRPr sz="2000" b="1">
                <a:solidFill>
                  <a:srgbClr val="FFFFFF"/>
                </a:solidFill>
                <a:latin typeface="+mn-lt"/>
                <a:ea typeface="ＭＳ Ｐゴシック" pitchFamily="-108" charset="-128"/>
                <a:cs typeface="ＭＳ Ｐゴシック" charset="-128"/>
              </a:defRPr>
            </a:lvl1pPr>
            <a:lvl2pPr marL="519113" indent="-115888" algn="l" rtl="0" eaLnBrk="1" fontAlgn="base" hangingPunct="1">
              <a:lnSpc>
                <a:spcPct val="100000"/>
              </a:lnSpc>
              <a:spcBef>
                <a:spcPct val="0"/>
              </a:spcBef>
              <a:spcAft>
                <a:spcPts val="0"/>
              </a:spcAft>
              <a:buClr>
                <a:srgbClr val="F68B00"/>
              </a:buClr>
              <a:buFont typeface="Arial" charset="0"/>
              <a:buChar char="•"/>
              <a:defRPr b="0">
                <a:solidFill>
                  <a:srgbClr val="FFFFFF"/>
                </a:solidFill>
                <a:latin typeface="+mn-lt"/>
                <a:ea typeface="ＭＳ Ｐゴシック" charset="0"/>
                <a:cs typeface="Arial Narrow"/>
              </a:defRPr>
            </a:lvl2pPr>
            <a:lvl3pPr marL="796925" indent="-169863" algn="l" rtl="0" eaLnBrk="1" fontAlgn="base" hangingPunct="1">
              <a:lnSpc>
                <a:spcPct val="100000"/>
              </a:lnSpc>
              <a:spcBef>
                <a:spcPct val="0"/>
              </a:spcBef>
              <a:spcAft>
                <a:spcPts val="0"/>
              </a:spcAft>
              <a:buClr>
                <a:srgbClr val="F68B00"/>
              </a:buClr>
              <a:buSzPct val="90000"/>
              <a:buFont typeface="Lucida Grande"/>
              <a:buChar char="‒"/>
              <a:tabLst/>
              <a:defRPr sz="1600">
                <a:solidFill>
                  <a:srgbClr val="FFFFFF"/>
                </a:solidFill>
                <a:latin typeface="+mn-lt"/>
                <a:ea typeface="Arial Narrow" pitchFamily="-112" charset="0"/>
                <a:cs typeface="Arial Narrow"/>
              </a:defRPr>
            </a:lvl3pPr>
            <a:lvl4pPr marL="969963" indent="-115888" algn="l" rtl="0" eaLnBrk="1" fontAlgn="base" hangingPunct="1">
              <a:lnSpc>
                <a:spcPct val="100000"/>
              </a:lnSpc>
              <a:spcBef>
                <a:spcPct val="0"/>
              </a:spcBef>
              <a:spcAft>
                <a:spcPts val="0"/>
              </a:spcAft>
              <a:buClr>
                <a:srgbClr val="F68B00"/>
              </a:buClr>
              <a:buFont typeface="Arial" charset="0"/>
              <a:buChar char="•"/>
              <a:defRPr sz="1400">
                <a:solidFill>
                  <a:srgbClr val="FFFFFF"/>
                </a:solidFill>
                <a:latin typeface="+mn-lt"/>
                <a:ea typeface="Arial Narrow" pitchFamily="-112" charset="0"/>
                <a:cs typeface="Arial Narrow"/>
              </a:defRPr>
            </a:lvl4pPr>
            <a:lvl5pPr marL="1200150" indent="-173038" algn="l" rtl="0" eaLnBrk="1" fontAlgn="base" hangingPunct="1">
              <a:lnSpc>
                <a:spcPct val="100000"/>
              </a:lnSpc>
              <a:spcBef>
                <a:spcPct val="0"/>
              </a:spcBef>
              <a:spcAft>
                <a:spcPts val="0"/>
              </a:spcAft>
              <a:buClr>
                <a:srgbClr val="F68B00"/>
              </a:buClr>
              <a:buFont typeface="Lucida Grande"/>
              <a:buChar char="‒"/>
              <a:defRPr sz="1200">
                <a:solidFill>
                  <a:srgbClr val="FFFFFF"/>
                </a:solidFill>
                <a:latin typeface="+mn-lt"/>
                <a:ea typeface="Arial Narrow" pitchFamily="-112" charset="0"/>
                <a:cs typeface="Arial Narrow"/>
              </a:defRPr>
            </a:lvl5pPr>
            <a:lvl6pPr marL="2467446"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6pPr>
            <a:lvl7pPr marL="2877737"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7pPr>
            <a:lvl8pPr marL="3288029"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8pPr>
            <a:lvl9pPr marL="3698320"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9pPr>
          </a:lstStyle>
          <a:p>
            <a:pPr marL="0" indent="0" algn="ctr">
              <a:lnSpc>
                <a:spcPct val="90000"/>
              </a:lnSpc>
              <a:buNone/>
            </a:pPr>
            <a:r>
              <a:rPr lang="en-US" sz="1400" b="0" dirty="0">
                <a:latin typeface="Century Gothic" panose="020B0502020202020204" pitchFamily="34" charset="0"/>
                <a:ea typeface="Arial Narrow" charset="0"/>
                <a:cs typeface="Arial Narrow" charset="0"/>
              </a:rPr>
              <a:t>SLS </a:t>
            </a:r>
            <a:br>
              <a:rPr lang="en-US" sz="1400" b="0" dirty="0">
                <a:latin typeface="Century Gothic" panose="020B0502020202020204" pitchFamily="34" charset="0"/>
                <a:ea typeface="Arial Narrow" charset="0"/>
                <a:cs typeface="Arial Narrow" charset="0"/>
              </a:rPr>
            </a:br>
            <a:r>
              <a:rPr lang="en-US" sz="1400" b="0" dirty="0">
                <a:latin typeface="Century Gothic" panose="020B0502020202020204" pitchFamily="34" charset="0"/>
                <a:ea typeface="Arial Narrow" charset="0"/>
                <a:cs typeface="Arial Narrow" charset="0"/>
              </a:rPr>
              <a:t>Block 1B</a:t>
            </a:r>
          </a:p>
        </p:txBody>
      </p:sp>
      <p:sp>
        <p:nvSpPr>
          <p:cNvPr id="55" name="Content Placeholder 1"/>
          <p:cNvSpPr txBox="1">
            <a:spLocks/>
          </p:cNvSpPr>
          <p:nvPr/>
        </p:nvSpPr>
        <p:spPr>
          <a:xfrm>
            <a:off x="10538032" y="4502681"/>
            <a:ext cx="1150729" cy="480131"/>
          </a:xfrm>
          <a:prstGeom prst="rect">
            <a:avLst/>
          </a:prstGeom>
          <a:noFill/>
          <a:effectLst/>
        </p:spPr>
        <p:txBody>
          <a:bodyPr wrap="square">
            <a:spAutoFit/>
          </a:bodyPr>
          <a:lstStyle>
            <a:lvl1pPr marL="230188" indent="-230188" algn="l" rtl="0" eaLnBrk="1" fontAlgn="base" hangingPunct="1">
              <a:lnSpc>
                <a:spcPct val="100000"/>
              </a:lnSpc>
              <a:spcBef>
                <a:spcPct val="0"/>
              </a:spcBef>
              <a:spcAft>
                <a:spcPts val="0"/>
              </a:spcAft>
              <a:buClr>
                <a:srgbClr val="F68B00"/>
              </a:buClr>
              <a:buSzPct val="100000"/>
              <a:buFont typeface="Lucida Grande"/>
              <a:buChar char="♦"/>
              <a:tabLst/>
              <a:defRPr sz="2000" b="1">
                <a:solidFill>
                  <a:srgbClr val="FFFFFF"/>
                </a:solidFill>
                <a:latin typeface="+mn-lt"/>
                <a:ea typeface="ＭＳ Ｐゴシック" pitchFamily="-108" charset="-128"/>
                <a:cs typeface="ＭＳ Ｐゴシック" charset="-128"/>
              </a:defRPr>
            </a:lvl1pPr>
            <a:lvl2pPr marL="519113" indent="-115888" algn="l" rtl="0" eaLnBrk="1" fontAlgn="base" hangingPunct="1">
              <a:lnSpc>
                <a:spcPct val="100000"/>
              </a:lnSpc>
              <a:spcBef>
                <a:spcPct val="0"/>
              </a:spcBef>
              <a:spcAft>
                <a:spcPts val="0"/>
              </a:spcAft>
              <a:buClr>
                <a:srgbClr val="F68B00"/>
              </a:buClr>
              <a:buFont typeface="Arial" charset="0"/>
              <a:buChar char="•"/>
              <a:defRPr b="0">
                <a:solidFill>
                  <a:srgbClr val="FFFFFF"/>
                </a:solidFill>
                <a:latin typeface="+mn-lt"/>
                <a:ea typeface="ＭＳ Ｐゴシック" charset="0"/>
                <a:cs typeface="Arial Narrow"/>
              </a:defRPr>
            </a:lvl2pPr>
            <a:lvl3pPr marL="796925" indent="-169863" algn="l" rtl="0" eaLnBrk="1" fontAlgn="base" hangingPunct="1">
              <a:lnSpc>
                <a:spcPct val="100000"/>
              </a:lnSpc>
              <a:spcBef>
                <a:spcPct val="0"/>
              </a:spcBef>
              <a:spcAft>
                <a:spcPts val="0"/>
              </a:spcAft>
              <a:buClr>
                <a:srgbClr val="F68B00"/>
              </a:buClr>
              <a:buSzPct val="90000"/>
              <a:buFont typeface="Lucida Grande"/>
              <a:buChar char="‒"/>
              <a:tabLst/>
              <a:defRPr sz="1600">
                <a:solidFill>
                  <a:srgbClr val="FFFFFF"/>
                </a:solidFill>
                <a:latin typeface="+mn-lt"/>
                <a:ea typeface="Arial Narrow" pitchFamily="-112" charset="0"/>
                <a:cs typeface="Arial Narrow"/>
              </a:defRPr>
            </a:lvl3pPr>
            <a:lvl4pPr marL="969963" indent="-115888" algn="l" rtl="0" eaLnBrk="1" fontAlgn="base" hangingPunct="1">
              <a:lnSpc>
                <a:spcPct val="100000"/>
              </a:lnSpc>
              <a:spcBef>
                <a:spcPct val="0"/>
              </a:spcBef>
              <a:spcAft>
                <a:spcPts val="0"/>
              </a:spcAft>
              <a:buClr>
                <a:srgbClr val="F68B00"/>
              </a:buClr>
              <a:buFont typeface="Arial" charset="0"/>
              <a:buChar char="•"/>
              <a:defRPr sz="1400">
                <a:solidFill>
                  <a:srgbClr val="FFFFFF"/>
                </a:solidFill>
                <a:latin typeface="+mn-lt"/>
                <a:ea typeface="Arial Narrow" pitchFamily="-112" charset="0"/>
                <a:cs typeface="Arial Narrow"/>
              </a:defRPr>
            </a:lvl4pPr>
            <a:lvl5pPr marL="1200150" indent="-173038" algn="l" rtl="0" eaLnBrk="1" fontAlgn="base" hangingPunct="1">
              <a:lnSpc>
                <a:spcPct val="100000"/>
              </a:lnSpc>
              <a:spcBef>
                <a:spcPct val="0"/>
              </a:spcBef>
              <a:spcAft>
                <a:spcPts val="0"/>
              </a:spcAft>
              <a:buClr>
                <a:srgbClr val="F68B00"/>
              </a:buClr>
              <a:buFont typeface="Lucida Grande"/>
              <a:buChar char="‒"/>
              <a:defRPr sz="1200">
                <a:solidFill>
                  <a:srgbClr val="FFFFFF"/>
                </a:solidFill>
                <a:latin typeface="+mn-lt"/>
                <a:ea typeface="Arial Narrow" pitchFamily="-112" charset="0"/>
                <a:cs typeface="Arial Narrow"/>
              </a:defRPr>
            </a:lvl5pPr>
            <a:lvl6pPr marL="2467446"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6pPr>
            <a:lvl7pPr marL="2877737"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7pPr>
            <a:lvl8pPr marL="3288029"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8pPr>
            <a:lvl9pPr marL="3698320" indent="-227940" algn="l" defTabSz="914608" rtl="0" eaLnBrk="1" fontAlgn="base" hangingPunct="1">
              <a:lnSpc>
                <a:spcPts val="2602"/>
              </a:lnSpc>
              <a:spcBef>
                <a:spcPct val="0"/>
              </a:spcBef>
              <a:spcAft>
                <a:spcPts val="595"/>
              </a:spcAft>
              <a:defRPr sz="1300">
                <a:solidFill>
                  <a:srgbClr val="666666"/>
                </a:solidFill>
                <a:latin typeface="+mn-lt"/>
                <a:ea typeface="ＭＳ Ｐゴシック" pitchFamily="-108" charset="-128"/>
              </a:defRPr>
            </a:lvl9pPr>
          </a:lstStyle>
          <a:p>
            <a:pPr marL="0" indent="0" algn="ctr">
              <a:lnSpc>
                <a:spcPct val="90000"/>
              </a:lnSpc>
              <a:buNone/>
            </a:pPr>
            <a:r>
              <a:rPr lang="en-US" sz="1400" b="0" dirty="0">
                <a:latin typeface="Century Gothic" panose="020B0502020202020204" pitchFamily="34" charset="0"/>
                <a:ea typeface="Arial Narrow" charset="0"/>
                <a:cs typeface="Arial Narrow" charset="0"/>
              </a:rPr>
              <a:t>SLS </a:t>
            </a:r>
            <a:br>
              <a:rPr lang="en-US" sz="1400" b="0" dirty="0">
                <a:latin typeface="Century Gothic" panose="020B0502020202020204" pitchFamily="34" charset="0"/>
                <a:ea typeface="Arial Narrow" charset="0"/>
                <a:cs typeface="Arial Narrow" charset="0"/>
              </a:rPr>
            </a:br>
            <a:r>
              <a:rPr lang="en-US" sz="1400" b="0" dirty="0">
                <a:latin typeface="Century Gothic" panose="020B0502020202020204" pitchFamily="34" charset="0"/>
                <a:ea typeface="Arial Narrow" charset="0"/>
                <a:cs typeface="Arial Narrow" charset="0"/>
              </a:rPr>
              <a:t>Block 2</a:t>
            </a:r>
          </a:p>
        </p:txBody>
      </p:sp>
      <p:grpSp>
        <p:nvGrpSpPr>
          <p:cNvPr id="4" name="Group 3"/>
          <p:cNvGrpSpPr/>
          <p:nvPr/>
        </p:nvGrpSpPr>
        <p:grpSpPr>
          <a:xfrm>
            <a:off x="10863553" y="3409225"/>
            <a:ext cx="499686" cy="1080634"/>
            <a:chOff x="11092182" y="3373966"/>
            <a:chExt cx="499686" cy="1080634"/>
          </a:xfrm>
        </p:grpSpPr>
        <p:grpSp>
          <p:nvGrpSpPr>
            <p:cNvPr id="49" name="Group 48"/>
            <p:cNvGrpSpPr/>
            <p:nvPr/>
          </p:nvGrpSpPr>
          <p:grpSpPr>
            <a:xfrm>
              <a:off x="11092182" y="3846238"/>
              <a:ext cx="499686" cy="608362"/>
              <a:chOff x="10819103" y="3204872"/>
              <a:chExt cx="640080" cy="819372"/>
            </a:xfrm>
          </p:grpSpPr>
          <p:sp>
            <p:nvSpPr>
              <p:cNvPr id="50" name="Cube 49"/>
              <p:cNvSpPr/>
              <p:nvPr/>
            </p:nvSpPr>
            <p:spPr>
              <a:xfrm>
                <a:off x="10819103" y="3840849"/>
                <a:ext cx="640080" cy="183395"/>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51" name="Cube 50"/>
              <p:cNvSpPr/>
              <p:nvPr/>
            </p:nvSpPr>
            <p:spPr>
              <a:xfrm>
                <a:off x="10819103" y="3681854"/>
                <a:ext cx="640080" cy="183395"/>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54" name="Cube 53"/>
              <p:cNvSpPr/>
              <p:nvPr/>
            </p:nvSpPr>
            <p:spPr>
              <a:xfrm>
                <a:off x="10819103" y="3522860"/>
                <a:ext cx="640080" cy="183395"/>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56" name="Cube 55"/>
              <p:cNvSpPr/>
              <p:nvPr/>
            </p:nvSpPr>
            <p:spPr>
              <a:xfrm>
                <a:off x="10819103" y="3363866"/>
                <a:ext cx="640080" cy="183395"/>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58" name="Cube 57"/>
              <p:cNvSpPr/>
              <p:nvPr/>
            </p:nvSpPr>
            <p:spPr>
              <a:xfrm>
                <a:off x="10819103" y="3204872"/>
                <a:ext cx="640080" cy="183395"/>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grpSp>
        <p:grpSp>
          <p:nvGrpSpPr>
            <p:cNvPr id="15" name="Group 14"/>
            <p:cNvGrpSpPr/>
            <p:nvPr/>
          </p:nvGrpSpPr>
          <p:grpSpPr>
            <a:xfrm>
              <a:off x="11092182" y="3373966"/>
              <a:ext cx="499686" cy="490313"/>
              <a:chOff x="10819103" y="3363866"/>
              <a:chExt cx="640080" cy="660378"/>
            </a:xfrm>
          </p:grpSpPr>
          <p:sp>
            <p:nvSpPr>
              <p:cNvPr id="61" name="Cube 60"/>
              <p:cNvSpPr/>
              <p:nvPr/>
            </p:nvSpPr>
            <p:spPr>
              <a:xfrm>
                <a:off x="10819103" y="3840849"/>
                <a:ext cx="640080" cy="183395"/>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62" name="Cube 61"/>
              <p:cNvSpPr/>
              <p:nvPr/>
            </p:nvSpPr>
            <p:spPr>
              <a:xfrm>
                <a:off x="10819103" y="3681854"/>
                <a:ext cx="640080" cy="183395"/>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63" name="Cube 62"/>
              <p:cNvSpPr/>
              <p:nvPr/>
            </p:nvSpPr>
            <p:spPr>
              <a:xfrm>
                <a:off x="10819103" y="3522860"/>
                <a:ext cx="640080" cy="183395"/>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57" name="Cube 56"/>
              <p:cNvSpPr/>
              <p:nvPr/>
            </p:nvSpPr>
            <p:spPr>
              <a:xfrm>
                <a:off x="10819103" y="3363866"/>
                <a:ext cx="640080" cy="183395"/>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grpSp>
      </p:grpSp>
      <p:sp>
        <p:nvSpPr>
          <p:cNvPr id="3" name="Slide Number Placeholder 2">
            <a:extLst>
              <a:ext uri="{FF2B5EF4-FFF2-40B4-BE49-F238E27FC236}">
                <a16:creationId xmlns="" xmlns:a16="http://schemas.microsoft.com/office/drawing/2014/main" id="{AA419804-8C06-1244-93B4-E0AD0EA2E65F}"/>
              </a:ext>
            </a:extLst>
          </p:cNvPr>
          <p:cNvSpPr>
            <a:spLocks noGrp="1"/>
          </p:cNvSpPr>
          <p:nvPr>
            <p:ph type="sldNum" sz="quarter" idx="4"/>
          </p:nvPr>
        </p:nvSpPr>
        <p:spPr/>
        <p:txBody>
          <a:bodyPr/>
          <a:lstStyle/>
          <a:p>
            <a:r>
              <a:rPr lang="en-US"/>
              <a:t>0458</a:t>
            </a:r>
            <a:endParaRPr lang="en-US" dirty="0"/>
          </a:p>
        </p:txBody>
      </p:sp>
      <p:cxnSp>
        <p:nvCxnSpPr>
          <p:cNvPr id="17" name="Straight Connector 16"/>
          <p:cNvCxnSpPr/>
          <p:nvPr/>
        </p:nvCxnSpPr>
        <p:spPr>
          <a:xfrm>
            <a:off x="1989473" y="0"/>
            <a:ext cx="0" cy="6858000"/>
          </a:xfrm>
          <a:prstGeom prst="line">
            <a:avLst/>
          </a:prstGeom>
          <a:ln w="28575">
            <a:solidFill>
              <a:schemeClr val="bg1"/>
            </a:solidFill>
          </a:ln>
          <a:effectLst/>
        </p:spPr>
        <p:style>
          <a:lnRef idx="2">
            <a:schemeClr val="accent1"/>
          </a:lnRef>
          <a:fillRef idx="0">
            <a:schemeClr val="accent1"/>
          </a:fillRef>
          <a:effectRef idx="1">
            <a:schemeClr val="accent1"/>
          </a:effectRef>
          <a:fontRef idx="minor">
            <a:schemeClr val="tx1"/>
          </a:fontRef>
        </p:style>
      </p:cxnSp>
      <p:grpSp>
        <p:nvGrpSpPr>
          <p:cNvPr id="2" name="Group 1"/>
          <p:cNvGrpSpPr/>
          <p:nvPr/>
        </p:nvGrpSpPr>
        <p:grpSpPr>
          <a:xfrm>
            <a:off x="8053926" y="4009690"/>
            <a:ext cx="499686" cy="480169"/>
            <a:chOff x="8105201" y="3734013"/>
            <a:chExt cx="499686" cy="480169"/>
          </a:xfrm>
        </p:grpSpPr>
        <p:sp>
          <p:nvSpPr>
            <p:cNvPr id="73" name="Cube 72"/>
            <p:cNvSpPr/>
            <p:nvPr/>
          </p:nvSpPr>
          <p:spPr>
            <a:xfrm>
              <a:off x="8105201" y="4078016"/>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74" name="Cube 73"/>
            <p:cNvSpPr/>
            <p:nvPr/>
          </p:nvSpPr>
          <p:spPr>
            <a:xfrm>
              <a:off x="8105201" y="3959967"/>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75" name="Cube 74"/>
            <p:cNvSpPr/>
            <p:nvPr/>
          </p:nvSpPr>
          <p:spPr>
            <a:xfrm>
              <a:off x="8105201" y="3841918"/>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59" name="Cube 58"/>
            <p:cNvSpPr/>
            <p:nvPr/>
          </p:nvSpPr>
          <p:spPr>
            <a:xfrm>
              <a:off x="8105201" y="3734013"/>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grpSp>
      <p:grpSp>
        <p:nvGrpSpPr>
          <p:cNvPr id="5" name="Group 4"/>
          <p:cNvGrpSpPr/>
          <p:nvPr/>
        </p:nvGrpSpPr>
        <p:grpSpPr>
          <a:xfrm>
            <a:off x="9433625" y="3649473"/>
            <a:ext cx="499686" cy="840386"/>
            <a:chOff x="9433625" y="3599511"/>
            <a:chExt cx="499686" cy="840386"/>
          </a:xfrm>
        </p:grpSpPr>
        <p:sp>
          <p:nvSpPr>
            <p:cNvPr id="67" name="Cube 66"/>
            <p:cNvSpPr/>
            <p:nvPr/>
          </p:nvSpPr>
          <p:spPr>
            <a:xfrm>
              <a:off x="9433625" y="4303731"/>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68" name="Cube 67"/>
            <p:cNvSpPr/>
            <p:nvPr/>
          </p:nvSpPr>
          <p:spPr>
            <a:xfrm>
              <a:off x="9433625" y="4186361"/>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69" name="Cube 68"/>
            <p:cNvSpPr/>
            <p:nvPr/>
          </p:nvSpPr>
          <p:spPr>
            <a:xfrm>
              <a:off x="9433625" y="4068991"/>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70" name="Cube 69"/>
            <p:cNvSpPr/>
            <p:nvPr/>
          </p:nvSpPr>
          <p:spPr>
            <a:xfrm>
              <a:off x="9433625" y="3951621"/>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71" name="Cube 70"/>
            <p:cNvSpPr/>
            <p:nvPr/>
          </p:nvSpPr>
          <p:spPr>
            <a:xfrm>
              <a:off x="9433625" y="3834251"/>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60" name="Cube 59"/>
            <p:cNvSpPr/>
            <p:nvPr/>
          </p:nvSpPr>
          <p:spPr>
            <a:xfrm>
              <a:off x="9433625" y="3716881"/>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sp>
          <p:nvSpPr>
            <p:cNvPr id="65" name="Cube 64"/>
            <p:cNvSpPr/>
            <p:nvPr/>
          </p:nvSpPr>
          <p:spPr>
            <a:xfrm>
              <a:off x="9433625" y="3599511"/>
              <a:ext cx="499686" cy="136166"/>
            </a:xfrm>
            <a:prstGeom prst="cube">
              <a:avLst/>
            </a:prstGeom>
            <a:solidFill>
              <a:schemeClr val="accent6"/>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sz="1400">
                <a:latin typeface="Century Gothic" panose="020B0502020202020204" pitchFamily="34" charset="0"/>
              </a:endParaRPr>
            </a:p>
          </p:txBody>
        </p:sp>
      </p:grpSp>
    </p:spTree>
    <p:extLst>
      <p:ext uri="{BB962C8B-B14F-4D97-AF65-F5344CB8AC3E}">
        <p14:creationId xmlns:p14="http://schemas.microsoft.com/office/powerpoint/2010/main" val="32689131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0"/>
            <a:ext cx="12191999" cy="6858000"/>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7200" y="457200"/>
            <a:ext cx="4757993" cy="4628586"/>
          </a:xfrm>
          <a:prstGeom prst="rect">
            <a:avLst/>
          </a:prstGeom>
        </p:spPr>
      </p:pic>
      <p:sp>
        <p:nvSpPr>
          <p:cNvPr id="4" name="Slide Number Placeholder 3">
            <a:extLst>
              <a:ext uri="{FF2B5EF4-FFF2-40B4-BE49-F238E27FC236}">
                <a16:creationId xmlns="" xmlns:a16="http://schemas.microsoft.com/office/drawing/2014/main" id="{7B2FE57F-BEC1-DB45-98CC-9D2F1B9BD6D6}"/>
              </a:ext>
            </a:extLst>
          </p:cNvPr>
          <p:cNvSpPr>
            <a:spLocks noGrp="1"/>
          </p:cNvSpPr>
          <p:nvPr>
            <p:ph type="sldNum" sz="quarter" idx="4"/>
          </p:nvPr>
        </p:nvSpPr>
        <p:spPr>
          <a:xfrm>
            <a:off x="11830050" y="6696116"/>
            <a:ext cx="361949" cy="115229"/>
          </a:xfrm>
        </p:spPr>
        <p:txBody>
          <a:bodyPr/>
          <a:lstStyle/>
          <a:p>
            <a:r>
              <a:rPr lang="en-US"/>
              <a:t>0535</a:t>
            </a:r>
            <a:endParaRPr lang="en-US" dirty="0"/>
          </a:p>
        </p:txBody>
      </p:sp>
    </p:spTree>
    <p:extLst>
      <p:ext uri="{BB962C8B-B14F-4D97-AF65-F5344CB8AC3E}">
        <p14:creationId xmlns:p14="http://schemas.microsoft.com/office/powerpoint/2010/main" val="3490461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250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3250" fill="hold"/>
                                        <p:tgtEl>
                                          <p:spTgt spid="5"/>
                                        </p:tgtEl>
                                        <p:attrNameLst>
                                          <p:attrName>ppt_x</p:attrName>
                                        </p:attrNameLst>
                                      </p:cBhvr>
                                      <p:tavLst>
                                        <p:tav tm="0">
                                          <p:val>
                                            <p:strVal val="#ppt_x"/>
                                          </p:val>
                                        </p:tav>
                                        <p:tav tm="100000">
                                          <p:val>
                                            <p:strVal val="#ppt_x"/>
                                          </p:val>
                                        </p:tav>
                                      </p:tavLst>
                                    </p:anim>
                                    <p:anim calcmode="lin" valueType="num">
                                      <p:cBhvr additive="base">
                                        <p:cTn id="8" dur="325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Avionics/software</a:t>
            </a:r>
            <a:br>
              <a:rPr lang="en-US" dirty="0"/>
            </a:br>
            <a:r>
              <a:rPr lang="en-US" dirty="0"/>
              <a:t>Development and testing</a:t>
            </a:r>
          </a:p>
        </p:txBody>
      </p:sp>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l="5796" t="-1000" r="5389" b="-474"/>
          <a:stretch/>
        </p:blipFill>
        <p:spPr>
          <a:xfrm>
            <a:off x="2008651" y="1148431"/>
            <a:ext cx="10183348" cy="5743529"/>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03463" y="1514474"/>
            <a:ext cx="3423598" cy="2524125"/>
          </a:xfrm>
          <a:prstGeom prst="rect">
            <a:avLst/>
          </a:prstGeom>
          <a:noFill/>
          <a:ln w="9525">
            <a:solidFill>
              <a:schemeClr val="bg1"/>
            </a:solidFill>
          </a:ln>
        </p:spPr>
      </p:pic>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l="-559"/>
          <a:stretch/>
        </p:blipFill>
        <p:spPr>
          <a:xfrm>
            <a:off x="-158044" y="0"/>
            <a:ext cx="2121957" cy="6858000"/>
          </a:xfrm>
          <a:prstGeom prst="rect">
            <a:avLst/>
          </a:prstGeom>
        </p:spPr>
      </p:pic>
      <p:sp>
        <p:nvSpPr>
          <p:cNvPr id="5" name="Slide Number Placeholder 4">
            <a:extLst>
              <a:ext uri="{FF2B5EF4-FFF2-40B4-BE49-F238E27FC236}">
                <a16:creationId xmlns="" xmlns:a16="http://schemas.microsoft.com/office/drawing/2014/main" id="{504D2667-1C4C-E647-B9DE-CFFC052D9BD4}"/>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3935847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econdary Payloads XVID.mp4">
            <a:hlinkClick r:id="" action="ppaction://media"/>
            <a:extLst>
              <a:ext uri="{FF2B5EF4-FFF2-40B4-BE49-F238E27FC236}">
                <a16:creationId xmlns="" xmlns:a16="http://schemas.microsoft.com/office/drawing/2014/main" id="{EC05A098-C140-9B41-A1F4-536FCE2365E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61711" y="1198492"/>
            <a:ext cx="10078598" cy="5601893"/>
          </a:xfrm>
          <a:prstGeom prst="rect">
            <a:avLst/>
          </a:prstGeom>
        </p:spPr>
      </p:pic>
      <p:pic>
        <p:nvPicPr>
          <p:cNvPr id="5" name="Picture 4"/>
          <p:cNvPicPr>
            <a:picLocks noChangeAspect="1"/>
          </p:cNvPicPr>
          <p:nvPr/>
        </p:nvPicPr>
        <p:blipFill rotWithShape="1">
          <a:blip r:embed="rId6" cstate="print">
            <a:extLst>
              <a:ext uri="{28A0092B-C50C-407E-A947-70E740481C1C}">
                <a14:useLocalDpi xmlns:a14="http://schemas.microsoft.com/office/drawing/2010/main" val="0"/>
              </a:ext>
            </a:extLst>
          </a:blip>
          <a:srcRect t="302" b="16304"/>
          <a:stretch/>
        </p:blipFill>
        <p:spPr>
          <a:xfrm>
            <a:off x="2011643" y="1196292"/>
            <a:ext cx="10187030" cy="5661708"/>
          </a:xfrm>
          <a:prstGeom prst="rect">
            <a:avLst/>
          </a:prstGeom>
        </p:spPr>
      </p:pic>
      <p:sp>
        <p:nvSpPr>
          <p:cNvPr id="7" name="Title 6"/>
          <p:cNvSpPr>
            <a:spLocks noGrp="1"/>
          </p:cNvSpPr>
          <p:nvPr>
            <p:ph type="title"/>
          </p:nvPr>
        </p:nvSpPr>
        <p:spPr>
          <a:xfrm>
            <a:off x="2008094" y="188126"/>
            <a:ext cx="10183906" cy="815608"/>
          </a:xfrm>
        </p:spPr>
        <p:txBody>
          <a:bodyPr>
            <a:spAutoFit/>
          </a:bodyPr>
          <a:lstStyle/>
          <a:p>
            <a:r>
              <a:rPr lang="en-US" altLang="x-none" dirty="0"/>
              <a:t>ONE LAUNCH, MULTIPLE DISCIPLINES</a:t>
            </a:r>
            <a:r>
              <a:rPr lang="en-US" altLang="x-none" sz="4800" dirty="0">
                <a:latin typeface="Arial Narrow" panose="020B0606020202030204" pitchFamily="34" charset="0"/>
                <a:ea typeface="Arial Hebrew Scholar" charset="-79"/>
                <a:cs typeface="Arial Hebrew Scholar" charset="-79"/>
              </a:rPr>
              <a:t/>
            </a:r>
            <a:br>
              <a:rPr lang="en-US" altLang="x-none" sz="4800" dirty="0">
                <a:latin typeface="Arial Narrow" panose="020B0606020202030204" pitchFamily="34" charset="0"/>
                <a:ea typeface="Arial Hebrew Scholar" charset="-79"/>
                <a:cs typeface="Arial Hebrew Scholar" charset="-79"/>
              </a:rPr>
            </a:br>
            <a:r>
              <a:rPr lang="en-US" altLang="x-none" sz="1800" b="1" dirty="0">
                <a:solidFill>
                  <a:schemeClr val="tx1">
                    <a:lumMod val="95000"/>
                    <a:lumOff val="5000"/>
                  </a:schemeClr>
                </a:solidFill>
                <a:ea typeface="Arial Hebrew Scholar" charset="-79"/>
                <a:cs typeface="Arial Hebrew Scholar" charset="-79"/>
              </a:rPr>
              <a:t>13 SMALLSATS TO BE DEPLOYED FROM THE ORION STAGE ADAPTER</a:t>
            </a:r>
            <a:endParaRPr lang="en-US" sz="1800" b="1" dirty="0">
              <a:solidFill>
                <a:schemeClr val="tx1">
                  <a:lumMod val="95000"/>
                  <a:lumOff val="5000"/>
                </a:schemeClr>
              </a:solidFill>
            </a:endParaRPr>
          </a:p>
        </p:txBody>
      </p:sp>
      <p:pic>
        <p:nvPicPr>
          <p:cNvPr id="35" name="Picture 3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6615" y="0"/>
            <a:ext cx="1985128" cy="6857992"/>
          </a:xfrm>
          <a:prstGeom prst="rect">
            <a:avLst/>
          </a:prstGeom>
        </p:spPr>
      </p:pic>
      <p:pic>
        <p:nvPicPr>
          <p:cNvPr id="4" name="Picture 3"/>
          <p:cNvPicPr>
            <a:picLocks noChangeAspect="1"/>
          </p:cNvPicPr>
          <p:nvPr/>
        </p:nvPicPr>
        <p:blipFill rotWithShape="1">
          <a:blip r:embed="rId8" cstate="print">
            <a:extLst>
              <a:ext uri="{28A0092B-C50C-407E-A947-70E740481C1C}">
                <a14:useLocalDpi xmlns:a14="http://schemas.microsoft.com/office/drawing/2010/main" val="0"/>
              </a:ext>
            </a:extLst>
          </a:blip>
          <a:srcRect l="14699" t="9340" r="18162" b="9710"/>
          <a:stretch/>
        </p:blipFill>
        <p:spPr>
          <a:xfrm>
            <a:off x="2303463" y="1514474"/>
            <a:ext cx="3444023" cy="2773507"/>
          </a:xfrm>
          <a:prstGeom prst="rect">
            <a:avLst/>
          </a:prstGeom>
          <a:noFill/>
          <a:ln w="9525">
            <a:solidFill>
              <a:schemeClr val="bg1"/>
            </a:solidFill>
          </a:ln>
        </p:spPr>
      </p:pic>
      <p:sp>
        <p:nvSpPr>
          <p:cNvPr id="6" name="Slide Number Placeholder 5">
            <a:extLst>
              <a:ext uri="{FF2B5EF4-FFF2-40B4-BE49-F238E27FC236}">
                <a16:creationId xmlns="" xmlns:a16="http://schemas.microsoft.com/office/drawing/2014/main" id="{FF011BDA-945D-C74D-B891-AA13EA86134E}"/>
              </a:ext>
            </a:extLst>
          </p:cNvPr>
          <p:cNvSpPr>
            <a:spLocks noGrp="1"/>
          </p:cNvSpPr>
          <p:nvPr>
            <p:ph type="sldNum" sz="quarter" idx="4"/>
          </p:nvPr>
        </p:nvSpPr>
        <p:spPr/>
        <p:txBody>
          <a:bodyPr/>
          <a:lstStyle/>
          <a:p>
            <a:r>
              <a:rPr lang="en-US"/>
              <a:t>0535</a:t>
            </a:r>
            <a:endParaRPr lang="en-US" dirty="0"/>
          </a:p>
        </p:txBody>
      </p:sp>
    </p:spTree>
    <p:extLst>
      <p:ext uri="{BB962C8B-B14F-4D97-AF65-F5344CB8AC3E}">
        <p14:creationId xmlns:p14="http://schemas.microsoft.com/office/powerpoint/2010/main" val="4195627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2_Default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SLS Progress Template_102517_mc</Template>
  <TotalTime>117796</TotalTime>
  <Words>3374</Words>
  <Application>Microsoft Office PowerPoint</Application>
  <PresentationFormat>Widescreen</PresentationFormat>
  <Paragraphs>405</Paragraphs>
  <Slides>18</Slides>
  <Notes>18</Notes>
  <HiddenSlides>0</HiddenSlides>
  <MMClips>4</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18</vt:i4>
      </vt:variant>
    </vt:vector>
  </HeadingPairs>
  <TitlesOfParts>
    <vt:vector size="32" baseType="lpstr">
      <vt:lpstr>ＭＳ 明朝</vt:lpstr>
      <vt:lpstr>MS PGothic</vt:lpstr>
      <vt:lpstr>MS PGothic</vt:lpstr>
      <vt:lpstr>55 Helvetica Roman</vt:lpstr>
      <vt:lpstr>Arial</vt:lpstr>
      <vt:lpstr>Arial Hebrew Scholar</vt:lpstr>
      <vt:lpstr>Arial Narrow</vt:lpstr>
      <vt:lpstr>Calibri</vt:lpstr>
      <vt:lpstr>Century Gothic</vt:lpstr>
      <vt:lpstr>Lucida Grande</vt:lpstr>
      <vt:lpstr>Miriam</vt:lpstr>
      <vt:lpstr>Times New Roman</vt:lpstr>
      <vt:lpstr>ヒラギノ角ゴ Pro W3</vt:lpstr>
      <vt:lpstr>2_Default Theme</vt:lpstr>
      <vt:lpstr>PowerPoint Presentation</vt:lpstr>
      <vt:lpstr>PowerPoint Presentation</vt:lpstr>
      <vt:lpstr>NASA’s Exploration plans</vt:lpstr>
      <vt:lpstr>NASA’s Gateway STEPPING STONE TO THE SOLAR SYSTEM</vt:lpstr>
      <vt:lpstr>Evolvable capability for deep space</vt:lpstr>
      <vt:lpstr>SLS BLOCK 1 CONFIGURATION</vt:lpstr>
      <vt:lpstr>PowerPoint Presentation</vt:lpstr>
      <vt:lpstr>CORE STAGE</vt:lpstr>
      <vt:lpstr>SOLID ROCKET boosterS</vt:lpstr>
      <vt:lpstr>ENGINES</vt:lpstr>
      <vt:lpstr>IN-SPACE STAGE AND ADAPTERS</vt:lpstr>
      <vt:lpstr>PowerPoint Presentation</vt:lpstr>
      <vt:lpstr>PowerPoint Presentation</vt:lpstr>
      <vt:lpstr>PowerPoint Presentation</vt:lpstr>
      <vt:lpstr>SLS – enabling human exploration exploration class: deep space CAPABILITIES</vt:lpstr>
      <vt:lpstr>PowerPoint Presentation</vt:lpstr>
      <vt:lpstr>Avionics/software Development and testing</vt:lpstr>
      <vt:lpstr>ONE LAUNCH, MULTIPLE DISCIPLINES 13 SMALLSATS TO BE DEPLOYED FROM THE ORION STAGE ADAPTER</vt:lpstr>
    </vt:vector>
  </TitlesOfParts>
  <Manager/>
  <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Yelle, Ann H. (MSFC-CS10)[SCHAFER CORPORATION]</dc:creator>
  <cp:keywords/>
  <dc:description/>
  <cp:lastModifiedBy>Burkey, Martin A. (MSFC-CS30)[COMMSS]</cp:lastModifiedBy>
  <cp:revision>3269</cp:revision>
  <cp:lastPrinted>2018-09-12T15:35:28Z</cp:lastPrinted>
  <dcterms:created xsi:type="dcterms:W3CDTF">2012-06-04T21:09:42Z</dcterms:created>
  <dcterms:modified xsi:type="dcterms:W3CDTF">2018-09-12T21:41:59Z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M SIP Document Sensitivity">
    <vt:lpwstr/>
  </property>
  <property fmtid="{D5CDD505-2E9C-101B-9397-08002B2CF9AE}" pid="3" name="Document Author">
    <vt:lpwstr>ACCT02\lsingle</vt:lpwstr>
  </property>
  <property fmtid="{D5CDD505-2E9C-101B-9397-08002B2CF9AE}" pid="4" name="Document Sensitivity">
    <vt:lpwstr>1</vt:lpwstr>
  </property>
  <property fmtid="{D5CDD505-2E9C-101B-9397-08002B2CF9AE}" pid="5" name="ThirdParty">
    <vt:lpwstr/>
  </property>
  <property fmtid="{D5CDD505-2E9C-101B-9397-08002B2CF9AE}" pid="6" name="OCI Restriction">
    <vt:bool>true</vt:bool>
  </property>
  <property fmtid="{D5CDD505-2E9C-101B-9397-08002B2CF9AE}" pid="7" name="OCI Additional Info">
    <vt:lpwstr/>
  </property>
  <property fmtid="{D5CDD505-2E9C-101B-9397-08002B2CF9AE}" pid="8" name="Allow Header Overwrite">
    <vt:bool>true</vt:bool>
  </property>
  <property fmtid="{D5CDD505-2E9C-101B-9397-08002B2CF9AE}" pid="9" name="Allow Footer Overwrite">
    <vt:bool>true</vt:bool>
  </property>
  <property fmtid="{D5CDD505-2E9C-101B-9397-08002B2CF9AE}" pid="10" name="Multiple Selected">
    <vt:lpwstr>-1</vt:lpwstr>
  </property>
  <property fmtid="{D5CDD505-2E9C-101B-9397-08002B2CF9AE}" pid="11" name="SIPLongWording">
    <vt:lpwstr/>
  </property>
  <property fmtid="{D5CDD505-2E9C-101B-9397-08002B2CF9AE}" pid="12" name="checkedProgramsCount">
    <vt:i4>0</vt:i4>
  </property>
  <property fmtid="{D5CDD505-2E9C-101B-9397-08002B2CF9AE}" pid="13" name="ExpCountry">
    <vt:lpwstr/>
  </property>
</Properties>
</file>