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8" r:id="rId2"/>
    <p:sldId id="272" r:id="rId3"/>
    <p:sldId id="363" r:id="rId4"/>
    <p:sldId id="273" r:id="rId5"/>
    <p:sldId id="337" r:id="rId6"/>
    <p:sldId id="382" r:id="rId7"/>
    <p:sldId id="384" r:id="rId8"/>
    <p:sldId id="383" r:id="rId9"/>
    <p:sldId id="267" r:id="rId10"/>
    <p:sldId id="268" r:id="rId11"/>
    <p:sldId id="387" r:id="rId12"/>
    <p:sldId id="381" r:id="rId13"/>
    <p:sldId id="385" r:id="rId14"/>
    <p:sldId id="378" r:id="rId15"/>
    <p:sldId id="386" r:id="rId16"/>
    <p:sldId id="266" r:id="rId17"/>
    <p:sldId id="3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90"/>
    <p:restoredTop sz="89312"/>
  </p:normalViewPr>
  <p:slideViewPr>
    <p:cSldViewPr snapToGrid="0" snapToObjects="1">
      <p:cViewPr varScale="1">
        <p:scale>
          <a:sx n="94" d="100"/>
          <a:sy n="94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19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9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in exposure and health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49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79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2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92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57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96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2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40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83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44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27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77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14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7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2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973"/>
            <a:ext cx="10515600" cy="4697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pPr/>
              <a:t>2/26/2019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7"/>
            <a:ext cx="3932237" cy="1133856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60474"/>
            <a:ext cx="3932237" cy="390851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1" y="6439610"/>
            <a:ext cx="2971799" cy="365125"/>
          </a:xfrm>
        </p:spPr>
        <p:txBody>
          <a:bodyPr/>
          <a:lstStyle/>
          <a:p>
            <a:r>
              <a:rPr lang="en-US" dirty="0" err="1"/>
              <a:t>christoph.a.keller@nasa.gov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608669"/>
            <a:ext cx="10515600" cy="4498975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496736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06555"/>
            <a:ext cx="10515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6226" y="6449580"/>
            <a:ext cx="1052957" cy="311817"/>
          </a:xfrm>
          <a:prstGeom prst="rect">
            <a:avLst/>
          </a:prstGeom>
          <a:noFill/>
          <a:ln w="6350">
            <a:solidFill>
              <a:schemeClr val="tx1">
                <a:lumMod val="95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33" b="1" i="0" dirty="0">
                <a:solidFill>
                  <a:schemeClr val="tx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700" y="6440922"/>
            <a:ext cx="5312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4695" y="6449580"/>
            <a:ext cx="148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16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  <p:sldLayoutId id="2147483659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tif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3.mp4"/><Relationship Id="rId7" Type="http://schemas.openxmlformats.org/officeDocument/2006/relationships/image" Target="../media/image2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3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tiff"/><Relationship Id="rId3" Type="http://schemas.openxmlformats.org/officeDocument/2006/relationships/image" Target="../media/image25.png"/><Relationship Id="rId7" Type="http://schemas.openxmlformats.org/officeDocument/2006/relationships/image" Target="../media/image36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7" Type="http://schemas.openxmlformats.org/officeDocument/2006/relationships/image" Target="../media/image29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tiff"/><Relationship Id="rId5" Type="http://schemas.openxmlformats.org/officeDocument/2006/relationships/image" Target="../media/image45.tiff"/><Relationship Id="rId4" Type="http://schemas.openxmlformats.org/officeDocument/2006/relationships/image" Target="../media/image13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28576"/>
            <a:ext cx="12192000" cy="6896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95514" y="32442"/>
            <a:ext cx="7886700" cy="1780644"/>
          </a:xfrm>
        </p:spPr>
        <p:txBody>
          <a:bodyPr>
            <a:noAutofit/>
          </a:bodyPr>
          <a:lstStyle/>
          <a:p>
            <a:r>
              <a:rPr lang="en-US" sz="3600" dirty="0"/>
              <a:t>Air quality forecasts using the NASA GEOS composition model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1119" y="5704225"/>
            <a:ext cx="1275725" cy="992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4" y="5686513"/>
            <a:ext cx="1509889" cy="111480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24000" y="185157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Christoph A. Keller</a:t>
            </a:r>
          </a:p>
          <a:p>
            <a:pPr algn="ctr"/>
            <a:r>
              <a:rPr lang="de-CH" sz="2400" dirty="0">
                <a:solidFill>
                  <a:schemeClr val="bg2">
                    <a:lumMod val="10000"/>
                  </a:schemeClr>
                </a:solidFill>
                <a:cs typeface="Arial"/>
              </a:rPr>
              <a:t>NASA Global Modeling </a:t>
            </a:r>
            <a:r>
              <a:rPr lang="de-CH" sz="24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and</a:t>
            </a:r>
            <a:r>
              <a:rPr lang="de-CH" sz="2400" dirty="0">
                <a:solidFill>
                  <a:schemeClr val="bg2">
                    <a:lumMod val="10000"/>
                  </a:schemeClr>
                </a:solidFill>
                <a:cs typeface="Arial"/>
              </a:rPr>
              <a:t> Assimilation Office (GMAO)</a:t>
            </a:r>
            <a:br>
              <a:rPr lang="de-CH" sz="2400" dirty="0">
                <a:solidFill>
                  <a:schemeClr val="bg2">
                    <a:lumMod val="10000"/>
                  </a:schemeClr>
                </a:solidFill>
                <a:cs typeface="Arial"/>
              </a:rPr>
            </a:br>
            <a:r>
              <a:rPr lang="de-CH" sz="24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Universities</a:t>
            </a:r>
            <a:r>
              <a:rPr lang="de-CH" sz="2400" dirty="0">
                <a:solidFill>
                  <a:schemeClr val="bg2">
                    <a:lumMod val="10000"/>
                  </a:schemeClr>
                </a:solidFill>
                <a:cs typeface="Arial"/>
              </a:rPr>
              <a:t> Space Research </a:t>
            </a:r>
            <a:r>
              <a:rPr lang="de-CH" sz="2400" dirty="0" err="1">
                <a:solidFill>
                  <a:schemeClr val="bg2">
                    <a:lumMod val="10000"/>
                  </a:schemeClr>
                </a:solidFill>
                <a:cs typeface="Arial"/>
              </a:rPr>
              <a:t>Association</a:t>
            </a:r>
            <a:r>
              <a:rPr lang="de-CH" sz="2400" dirty="0">
                <a:solidFill>
                  <a:schemeClr val="bg2">
                    <a:lumMod val="10000"/>
                  </a:schemeClr>
                </a:solidFill>
                <a:cs typeface="Arial"/>
              </a:rPr>
              <a:t> (USRA)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2352" y="3409141"/>
            <a:ext cx="11804115" cy="193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In collaboration with:</a:t>
            </a:r>
          </a:p>
          <a:p>
            <a:endParaRPr lang="en-US" sz="800" b="1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Emma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Knowland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, Lesley Ott, Steven Pawson, Kris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Wargan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, Brad Weir (GMAO)</a:t>
            </a:r>
          </a:p>
          <a:p>
            <a:endParaRPr lang="en-US" sz="8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Bryan Duncan, Melanie Follette-Cook,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Junhua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Liu, Fei Liu, Julie Nicely (NASA GSFC)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Kevin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Cromar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(NYU), Felipe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Mandarino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(City of Rio de Janeiro)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95341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AGU Fall Meeting</a:t>
            </a:r>
          </a:p>
          <a:p>
            <a:pPr algn="ctr"/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12 December 2018</a:t>
            </a:r>
          </a:p>
        </p:txBody>
      </p:sp>
    </p:spTree>
    <p:extLst>
      <p:ext uri="{BB962C8B-B14F-4D97-AF65-F5344CB8AC3E}">
        <p14:creationId xmlns:p14="http://schemas.microsoft.com/office/powerpoint/2010/main" val="2172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4604" y="377506"/>
            <a:ext cx="11146996" cy="820208"/>
          </a:xfrm>
        </p:spPr>
        <p:txBody>
          <a:bodyPr>
            <a:normAutofit/>
          </a:bodyPr>
          <a:lstStyle/>
          <a:p>
            <a:r>
              <a:rPr lang="en-US" dirty="0"/>
              <a:t>Global high-resolution air quality modeling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DCE3AAE-216A-364C-82E3-41D6F8340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92" y="3932711"/>
            <a:ext cx="2303597" cy="17254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25A439-8C4C-2E48-B915-C0CC03521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404" y="1409746"/>
            <a:ext cx="1848748" cy="2329422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799A72C-A445-5344-930E-0E201A287F91}"/>
              </a:ext>
            </a:extLst>
          </p:cNvPr>
          <p:cNvCxnSpPr>
            <a:cxnSpLocks/>
          </p:cNvCxnSpPr>
          <p:nvPr/>
        </p:nvCxnSpPr>
        <p:spPr>
          <a:xfrm>
            <a:off x="2946903" y="2666770"/>
            <a:ext cx="481758" cy="292100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1486FB1-3FF6-EF46-B9B9-EF5605E4A95E}"/>
              </a:ext>
            </a:extLst>
          </p:cNvPr>
          <p:cNvCxnSpPr>
            <a:cxnSpLocks/>
          </p:cNvCxnSpPr>
          <p:nvPr/>
        </p:nvCxnSpPr>
        <p:spPr>
          <a:xfrm flipV="1">
            <a:off x="2946903" y="4574721"/>
            <a:ext cx="538341" cy="183323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8D8F9C15-2B8A-FC45-A1B8-A711FD9FD2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4248" y="1284471"/>
            <a:ext cx="2338989" cy="17542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2" name="Right Arrow 31">
            <a:extLst>
              <a:ext uri="{FF2B5EF4-FFF2-40B4-BE49-F238E27FC236}">
                <a16:creationId xmlns:a16="http://schemas.microsoft.com/office/drawing/2014/main" id="{02F5538F-46F8-5B4B-9404-7D233FC8E70A}"/>
              </a:ext>
            </a:extLst>
          </p:cNvPr>
          <p:cNvSpPr/>
          <p:nvPr/>
        </p:nvSpPr>
        <p:spPr>
          <a:xfrm>
            <a:off x="8363310" y="3689296"/>
            <a:ext cx="584200" cy="323218"/>
          </a:xfrm>
          <a:prstGeom prst="rightArrow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64EF916-C59B-D944-BBF8-D3CD990EED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4248" y="3090723"/>
            <a:ext cx="2343379" cy="155600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E084BEA-F60A-304C-9811-3F3A7EE37D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4248" y="4740665"/>
            <a:ext cx="2343380" cy="1321100"/>
          </a:xfrm>
          <a:prstGeom prst="rect">
            <a:avLst/>
          </a:prstGeom>
        </p:spPr>
      </p:pic>
      <p:pic>
        <p:nvPicPr>
          <p:cNvPr id="35" name="G5NRchem_NOx_small">
            <a:hlinkClick r:id="" action="ppaction://media"/>
            <a:extLst>
              <a:ext uri="{FF2B5EF4-FFF2-40B4-BE49-F238E27FC236}">
                <a16:creationId xmlns:a16="http://schemas.microsoft.com/office/drawing/2014/main" id="{135B43EE-798C-A742-B1D5-4A43F61B7A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46088" y="1436252"/>
            <a:ext cx="4535299" cy="491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9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2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DA34-CAF1-B348-A186-3C38B3E6A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2734"/>
            <a:ext cx="12192000" cy="820208"/>
          </a:xfrm>
        </p:spPr>
        <p:txBody>
          <a:bodyPr>
            <a:normAutofit/>
          </a:bodyPr>
          <a:lstStyle/>
          <a:p>
            <a:r>
              <a:rPr lang="en-US" dirty="0"/>
              <a:t>GMAO produces composition forecasts in near-real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02A2B8-A023-C54F-B26F-F5EB77BD4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746" y="939299"/>
            <a:ext cx="2304434" cy="20218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1C5A0D-B333-CC44-86A4-B91B2994E163}"/>
              </a:ext>
            </a:extLst>
          </p:cNvPr>
          <p:cNvSpPr/>
          <p:nvPr/>
        </p:nvSpPr>
        <p:spPr>
          <a:xfrm>
            <a:off x="1802978" y="2842238"/>
            <a:ext cx="2310202" cy="70906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Weather &amp; Aerosols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144EF1F-4C11-6E49-A3D0-F96E07FE57EC}"/>
              </a:ext>
            </a:extLst>
          </p:cNvPr>
          <p:cNvSpPr/>
          <p:nvPr/>
        </p:nvSpPr>
        <p:spPr>
          <a:xfrm>
            <a:off x="4471420" y="3377122"/>
            <a:ext cx="1025616" cy="864699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CAD75C-AAD8-2743-BCF7-FC835A66E224}"/>
              </a:ext>
            </a:extLst>
          </p:cNvPr>
          <p:cNvSpPr/>
          <p:nvPr/>
        </p:nvSpPr>
        <p:spPr>
          <a:xfrm>
            <a:off x="1912430" y="5791273"/>
            <a:ext cx="2200750" cy="54957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GEOS - </a:t>
            </a:r>
            <a:r>
              <a:rPr lang="en-US" sz="2400" dirty="0" err="1">
                <a:solidFill>
                  <a:schemeClr val="bg1"/>
                </a:solidFill>
              </a:rPr>
              <a:t>Chem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240D7F-04BC-DF4E-9108-4160F02A1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941" y="4471179"/>
            <a:ext cx="5308996" cy="174974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53BDEB-B8DA-A846-A119-68AE4C6B6D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5808" y="1226397"/>
            <a:ext cx="5286048" cy="174758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76C4D5-C135-8640-B35D-D0BBDE2ED4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3107" y="2851281"/>
            <a:ext cx="5313365" cy="177832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6457DB8-02B6-9841-BA1D-BFF01EB2B51B}"/>
              </a:ext>
            </a:extLst>
          </p:cNvPr>
          <p:cNvSpPr/>
          <p:nvPr/>
        </p:nvSpPr>
        <p:spPr>
          <a:xfrm>
            <a:off x="5727447" y="829454"/>
            <a:ext cx="4241307" cy="44626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GEOS - CF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E694BA-40CB-E749-9F6B-2C6D6CBDE19C}"/>
              </a:ext>
            </a:extLst>
          </p:cNvPr>
          <p:cNvSpPr txBox="1"/>
          <p:nvPr/>
        </p:nvSpPr>
        <p:spPr>
          <a:xfrm>
            <a:off x="5727447" y="2389804"/>
            <a:ext cx="226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Ozone (O</a:t>
            </a:r>
            <a:r>
              <a:rPr lang="en-US" sz="2400" b="1" baseline="-25000" dirty="0">
                <a:solidFill>
                  <a:srgbClr val="000000"/>
                </a:solidFill>
              </a:rPr>
              <a:t>3</a:t>
            </a:r>
            <a:r>
              <a:rPr lang="en-US" sz="24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80C5FE-9436-E24C-B5D6-2BFC457EB6FA}"/>
              </a:ext>
            </a:extLst>
          </p:cNvPr>
          <p:cNvSpPr txBox="1"/>
          <p:nvPr/>
        </p:nvSpPr>
        <p:spPr>
          <a:xfrm>
            <a:off x="5727445" y="4086252"/>
            <a:ext cx="3936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Nitrogen Dioxide (NO</a:t>
            </a:r>
            <a:r>
              <a:rPr lang="en-US" sz="2400" b="1" baseline="-25000" dirty="0">
                <a:solidFill>
                  <a:srgbClr val="000000"/>
                </a:solidFill>
              </a:rPr>
              <a:t>2</a:t>
            </a:r>
            <a:r>
              <a:rPr lang="en-US" sz="24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43FE9C-8E16-5544-8F86-CA11A841E642}"/>
              </a:ext>
            </a:extLst>
          </p:cNvPr>
          <p:cNvSpPr txBox="1"/>
          <p:nvPr/>
        </p:nvSpPr>
        <p:spPr>
          <a:xfrm>
            <a:off x="5727445" y="5705184"/>
            <a:ext cx="4878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Fine Particulate Matter (PM</a:t>
            </a:r>
            <a:r>
              <a:rPr lang="en-US" sz="2400" b="1" baseline="-25000" dirty="0">
                <a:solidFill>
                  <a:srgbClr val="000000"/>
                </a:solidFill>
              </a:rPr>
              <a:t>2.5</a:t>
            </a:r>
            <a:r>
              <a:rPr lang="en-US" sz="2400" b="1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DFDB2E-ECD1-1341-B50C-58797A852A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784" y="3565586"/>
            <a:ext cx="2178101" cy="222887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C355E0D-BD2D-0B4C-89E5-952126C2F503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13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459090"/>
            <a:ext cx="10515600" cy="820208"/>
          </a:xfrm>
        </p:spPr>
        <p:txBody>
          <a:bodyPr/>
          <a:lstStyle/>
          <a:p>
            <a:r>
              <a:rPr lang="en-US" dirty="0"/>
              <a:t>Forecasts are available at </a:t>
            </a:r>
            <a:r>
              <a:rPr lang="en-US" dirty="0" err="1"/>
              <a:t>fluid.nccs.nasa.gov</a:t>
            </a:r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01D905F-F339-BA44-89AC-F621F1F8E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516" y="2187351"/>
            <a:ext cx="4483701" cy="368782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</p:pic>
      <p:pic>
        <p:nvPicPr>
          <p:cNvPr id="27" name="Content Placeholder 6">
            <a:extLst>
              <a:ext uri="{FF2B5EF4-FFF2-40B4-BE49-F238E27FC236}">
                <a16:creationId xmlns:a16="http://schemas.microsoft.com/office/drawing/2014/main" id="{6556209E-ACF3-FF4A-9BFD-066DA7442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17" y="1638917"/>
            <a:ext cx="5890950" cy="413207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CB5269C5-D7A4-4348-A8EC-73647461EA6E}"/>
              </a:ext>
            </a:extLst>
          </p:cNvPr>
          <p:cNvSpPr/>
          <p:nvPr/>
        </p:nvSpPr>
        <p:spPr>
          <a:xfrm>
            <a:off x="5272716" y="2228231"/>
            <a:ext cx="363682" cy="353291"/>
          </a:xfrm>
          <a:prstGeom prst="ellipse">
            <a:avLst/>
          </a:prstGeom>
          <a:noFill/>
          <a:ln w="101600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9A3C0F9-C70F-8843-9B2E-FE8867411E4B}"/>
              </a:ext>
            </a:extLst>
          </p:cNvPr>
          <p:cNvCxnSpPr>
            <a:cxnSpLocks/>
          </p:cNvCxnSpPr>
          <p:nvPr/>
        </p:nvCxnSpPr>
        <p:spPr>
          <a:xfrm>
            <a:off x="5653932" y="2581522"/>
            <a:ext cx="2223621" cy="457200"/>
          </a:xfrm>
          <a:prstGeom prst="straightConnector1">
            <a:avLst/>
          </a:prstGeom>
          <a:ln w="73025">
            <a:solidFill>
              <a:srgbClr val="FF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AF86DA7-313E-EE4E-AFE4-6D0A02EA6D86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7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9-26 at 10.59.33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3950" y="1892595"/>
            <a:ext cx="9144000" cy="1828800"/>
          </a:xfrm>
          <a:prstGeom prst="rect">
            <a:avLst/>
          </a:prstGeom>
        </p:spPr>
      </p:pic>
      <p:pic>
        <p:nvPicPr>
          <p:cNvPr id="3" name="Picture 2" descr="Screen Shot 2017-09-26 at 10.59.33 AM.png">
            <a:extLst>
              <a:ext uri="{FF2B5EF4-FFF2-40B4-BE49-F238E27FC236}">
                <a16:creationId xmlns:a16="http://schemas.microsoft.com/office/drawing/2014/main" id="{C33ECA8B-75BA-4D4C-B7ED-BCFCC51147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3950" y="3997842"/>
            <a:ext cx="9144000" cy="19911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80EF2A-2237-1A49-B07A-C4D312C7D150}"/>
              </a:ext>
            </a:extLst>
          </p:cNvPr>
          <p:cNvSpPr txBox="1"/>
          <p:nvPr/>
        </p:nvSpPr>
        <p:spPr>
          <a:xfrm>
            <a:off x="1464192" y="1565792"/>
            <a:ext cx="88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Trinidad Head, CA     Sapporo, Japan      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</a:rPr>
              <a:t>Payerne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, Switzerland   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</a:rPr>
              <a:t>Hohenpeissenberg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9B48D-642D-0944-9EB5-F5362CCB8D7B}"/>
              </a:ext>
            </a:extLst>
          </p:cNvPr>
          <p:cNvSpPr txBox="1"/>
          <p:nvPr/>
        </p:nvSpPr>
        <p:spPr>
          <a:xfrm>
            <a:off x="1315336" y="3664319"/>
            <a:ext cx="8952614" cy="383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>
                    <a:lumMod val="10000"/>
                  </a:schemeClr>
                </a:solidFill>
              </a:rPr>
              <a:t>Legionowo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, Poland    Goose Bay, Canada   Edmonton, Canada     Churchill, Canada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150F41-804F-5243-9E5C-91163CDD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25" y="475775"/>
            <a:ext cx="9939647" cy="1045985"/>
          </a:xfrm>
        </p:spPr>
        <p:txBody>
          <a:bodyPr>
            <a:noAutofit/>
          </a:bodyPr>
          <a:lstStyle/>
          <a:p>
            <a:r>
              <a:rPr lang="en-US" dirty="0"/>
              <a:t>GEOS-CF compares well against ozone </a:t>
            </a:r>
            <a:r>
              <a:rPr lang="en-US" dirty="0" err="1"/>
              <a:t>sondes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50BD29-EBCC-BA43-AE6E-EDD3FAEE4C1F}"/>
              </a:ext>
            </a:extLst>
          </p:cNvPr>
          <p:cNvSpPr txBox="1"/>
          <p:nvPr/>
        </p:nvSpPr>
        <p:spPr>
          <a:xfrm>
            <a:off x="4183740" y="5894038"/>
            <a:ext cx="1279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err="1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rPr>
              <a:t>Sondes</a:t>
            </a:r>
            <a:endParaRPr lang="en-US" sz="2500" dirty="0">
              <a:solidFill>
                <a:schemeClr val="bg2">
                  <a:lumMod val="1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9A713-04E4-9144-A16F-BFA3E177C45B}"/>
              </a:ext>
            </a:extLst>
          </p:cNvPr>
          <p:cNvSpPr txBox="1"/>
          <p:nvPr/>
        </p:nvSpPr>
        <p:spPr>
          <a:xfrm>
            <a:off x="6233113" y="5908881"/>
            <a:ext cx="16770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rPr>
              <a:t>GEOS-CF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C8286E-7113-9941-88BD-74B3FD815716}"/>
              </a:ext>
            </a:extLst>
          </p:cNvPr>
          <p:cNvCxnSpPr>
            <a:cxnSpLocks/>
          </p:cNvCxnSpPr>
          <p:nvPr/>
        </p:nvCxnSpPr>
        <p:spPr>
          <a:xfrm>
            <a:off x="3712982" y="6130963"/>
            <a:ext cx="323631" cy="0"/>
          </a:xfrm>
          <a:prstGeom prst="line">
            <a:avLst/>
          </a:prstGeom>
          <a:ln w="1301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2AA0E5-1B21-F34F-8053-419125A2EDF0}"/>
              </a:ext>
            </a:extLst>
          </p:cNvPr>
          <p:cNvCxnSpPr>
            <a:cxnSpLocks/>
          </p:cNvCxnSpPr>
          <p:nvPr/>
        </p:nvCxnSpPr>
        <p:spPr>
          <a:xfrm>
            <a:off x="5791644" y="6132565"/>
            <a:ext cx="323631" cy="0"/>
          </a:xfrm>
          <a:prstGeom prst="line">
            <a:avLst/>
          </a:prstGeom>
          <a:ln w="1301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FC2FE11D-FA08-C341-9FDB-C783CA1FA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7950" y="2037754"/>
            <a:ext cx="1676400" cy="3378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90606C-5829-D24E-AC2F-B947556813A2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7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D150F41-804F-5243-9E5C-91163CDD0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909"/>
            <a:ext cx="12178145" cy="1045985"/>
          </a:xfrm>
        </p:spPr>
        <p:txBody>
          <a:bodyPr>
            <a:noAutofit/>
          </a:bodyPr>
          <a:lstStyle/>
          <a:p>
            <a:r>
              <a:rPr lang="en-US" dirty="0"/>
              <a:t>Overall good agreement with surface observations, </a:t>
            </a:r>
            <a:br>
              <a:rPr lang="en-US" dirty="0"/>
            </a:br>
            <a:r>
              <a:rPr lang="en-US" dirty="0"/>
              <a:t>but over-prediction of summertime ozone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59A7B1-B99E-6A40-B9A4-313CC349A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761" y="5506759"/>
            <a:ext cx="1481332" cy="854615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3675201-E7D7-BB4F-961E-7CFF539C4385}"/>
              </a:ext>
            </a:extLst>
          </p:cNvPr>
          <p:cNvSpPr txBox="1">
            <a:spLocks/>
          </p:cNvSpPr>
          <p:nvPr/>
        </p:nvSpPr>
        <p:spPr>
          <a:xfrm>
            <a:off x="858424" y="1553146"/>
            <a:ext cx="6208294" cy="3880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Monthly means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513AD6C-8BED-E048-AB2F-CCD0747C9395}"/>
              </a:ext>
            </a:extLst>
          </p:cNvPr>
          <p:cNvSpPr txBox="1">
            <a:spLocks/>
          </p:cNvSpPr>
          <p:nvPr/>
        </p:nvSpPr>
        <p:spPr>
          <a:xfrm>
            <a:off x="7620925" y="1507958"/>
            <a:ext cx="2739504" cy="38801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Diurnal cycle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5EDCA0F-F6D9-B14A-BCA0-45D31F3F5ECE}"/>
              </a:ext>
            </a:extLst>
          </p:cNvPr>
          <p:cNvSpPr txBox="1">
            <a:spLocks/>
          </p:cNvSpPr>
          <p:nvPr/>
        </p:nvSpPr>
        <p:spPr>
          <a:xfrm>
            <a:off x="10413634" y="3535589"/>
            <a:ext cx="1570157" cy="8969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Not enough </a:t>
            </a:r>
          </a:p>
          <a:p>
            <a:r>
              <a:rPr lang="en-US" dirty="0"/>
              <a:t>titration?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2000FDB-0E1C-6043-A1AC-D2EB38E94A57}"/>
              </a:ext>
            </a:extLst>
          </p:cNvPr>
          <p:cNvSpPr/>
          <p:nvPr/>
        </p:nvSpPr>
        <p:spPr>
          <a:xfrm rot="20531340">
            <a:off x="8036894" y="2564547"/>
            <a:ext cx="1010652" cy="67412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FCC3CE7-7317-C343-8263-BD96940B6515}"/>
              </a:ext>
            </a:extLst>
          </p:cNvPr>
          <p:cNvSpPr/>
          <p:nvPr/>
        </p:nvSpPr>
        <p:spPr>
          <a:xfrm rot="20531340">
            <a:off x="8036894" y="4914715"/>
            <a:ext cx="1010652" cy="67412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0E19AA-FC4E-904B-A9DD-43A1557D5AF4}"/>
              </a:ext>
            </a:extLst>
          </p:cNvPr>
          <p:cNvCxnSpPr>
            <a:cxnSpLocks/>
          </p:cNvCxnSpPr>
          <p:nvPr/>
        </p:nvCxnSpPr>
        <p:spPr>
          <a:xfrm>
            <a:off x="8893692" y="3284093"/>
            <a:ext cx="1519942" cy="631857"/>
          </a:xfrm>
          <a:prstGeom prst="line">
            <a:avLst/>
          </a:prstGeom>
          <a:ln w="635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F7A48E6-34E1-F84C-B386-20DCDA67795D}"/>
              </a:ext>
            </a:extLst>
          </p:cNvPr>
          <p:cNvCxnSpPr>
            <a:cxnSpLocks/>
          </p:cNvCxnSpPr>
          <p:nvPr/>
        </p:nvCxnSpPr>
        <p:spPr>
          <a:xfrm flipV="1">
            <a:off x="9105816" y="4038647"/>
            <a:ext cx="1315778" cy="913520"/>
          </a:xfrm>
          <a:prstGeom prst="line">
            <a:avLst/>
          </a:prstGeom>
          <a:ln w="635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D8F8E70-0FDB-574B-8223-C015224787FA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39AA7F-1D4F-3B44-BD3D-B932E1CCD29C}"/>
              </a:ext>
            </a:extLst>
          </p:cNvPr>
          <p:cNvSpPr txBox="1"/>
          <p:nvPr/>
        </p:nvSpPr>
        <p:spPr>
          <a:xfrm>
            <a:off x="1114423" y="2057397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4FCF24-1391-4842-ACD4-B00689D37EE1}"/>
              </a:ext>
            </a:extLst>
          </p:cNvPr>
          <p:cNvSpPr txBox="1"/>
          <p:nvPr/>
        </p:nvSpPr>
        <p:spPr>
          <a:xfrm>
            <a:off x="2355102" y="2057396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0444BC-95B3-5947-A360-3A93F257876C}"/>
              </a:ext>
            </a:extLst>
          </p:cNvPr>
          <p:cNvSpPr txBox="1"/>
          <p:nvPr/>
        </p:nvSpPr>
        <p:spPr>
          <a:xfrm>
            <a:off x="4246135" y="2057396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BA9202-2B27-1F4B-9C7B-E1B71D3F0F35}"/>
              </a:ext>
            </a:extLst>
          </p:cNvPr>
          <p:cNvSpPr txBox="1"/>
          <p:nvPr/>
        </p:nvSpPr>
        <p:spPr>
          <a:xfrm>
            <a:off x="5486814" y="2057395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4EC073-D275-8A4F-9B8B-6DB7D16E5D9C}"/>
              </a:ext>
            </a:extLst>
          </p:cNvPr>
          <p:cNvSpPr txBox="1"/>
          <p:nvPr/>
        </p:nvSpPr>
        <p:spPr>
          <a:xfrm>
            <a:off x="1114423" y="4163743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E4135B-2EFF-BA44-A17A-5CE1DC29CA45}"/>
              </a:ext>
            </a:extLst>
          </p:cNvPr>
          <p:cNvSpPr txBox="1"/>
          <p:nvPr/>
        </p:nvSpPr>
        <p:spPr>
          <a:xfrm>
            <a:off x="2355102" y="4163742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B8C281-1F8F-D548-85DA-B893FB203EA0}"/>
              </a:ext>
            </a:extLst>
          </p:cNvPr>
          <p:cNvSpPr txBox="1"/>
          <p:nvPr/>
        </p:nvSpPr>
        <p:spPr>
          <a:xfrm>
            <a:off x="4247428" y="4163743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D1E8E0-2F21-7441-B917-6DE52A2C79B6}"/>
              </a:ext>
            </a:extLst>
          </p:cNvPr>
          <p:cNvSpPr txBox="1"/>
          <p:nvPr/>
        </p:nvSpPr>
        <p:spPr>
          <a:xfrm>
            <a:off x="5488107" y="4163742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BABC9A-94F0-1540-A3CB-A9FCFE5E6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57" y="1563782"/>
            <a:ext cx="7233220" cy="4822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57AC00-9884-5745-9D48-6962E6BE4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032" y="1862710"/>
            <a:ext cx="2759024" cy="431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5691"/>
            <a:ext cx="10515600" cy="820208"/>
          </a:xfrm>
        </p:spPr>
        <p:txBody>
          <a:bodyPr>
            <a:normAutofit/>
          </a:bodyPr>
          <a:lstStyle/>
          <a:p>
            <a:r>
              <a:rPr lang="en-US" dirty="0"/>
              <a:t>Example 1: Improve air quality forecasts in Rio de Janeiro</a:t>
            </a:r>
            <a:endParaRPr lang="en-US" baseline="-25000" dirty="0"/>
          </a:p>
        </p:txBody>
      </p:sp>
      <p:pic>
        <p:nvPicPr>
          <p:cNvPr id="2" name="forecast_rio_iraja_no2">
            <a:hlinkClick r:id="" action="ppaction://media"/>
            <a:extLst>
              <a:ext uri="{FF2B5EF4-FFF2-40B4-BE49-F238E27FC236}">
                <a16:creationId xmlns:a16="http://schemas.microsoft.com/office/drawing/2014/main" id="{B608D3B3-54F0-3C45-9FBF-BE06B0EB8B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55777" y="1272159"/>
            <a:ext cx="6074491" cy="5062075"/>
          </a:xfrm>
          <a:prstGeom prst="rect">
            <a:avLst/>
          </a:prstGeom>
        </p:spPr>
      </p:pic>
      <p:pic>
        <p:nvPicPr>
          <p:cNvPr id="5" name="forecast_rio_iraja_o3">
            <a:hlinkClick r:id="" action="ppaction://media"/>
            <a:extLst>
              <a:ext uri="{FF2B5EF4-FFF2-40B4-BE49-F238E27FC236}">
                <a16:creationId xmlns:a16="http://schemas.microsoft.com/office/drawing/2014/main" id="{337934F1-A9E9-6944-B1C5-FBD290FEB86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148" y="1157289"/>
            <a:ext cx="6212336" cy="51769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E93119-C65C-0844-B21C-F548C1B17E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66895" y="5769056"/>
            <a:ext cx="1009650" cy="54564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9CE467-D927-EC4F-B49B-F7017ACE8EAB}"/>
              </a:ext>
            </a:extLst>
          </p:cNvPr>
          <p:cNvCxnSpPr/>
          <p:nvPr/>
        </p:nvCxnSpPr>
        <p:spPr>
          <a:xfrm>
            <a:off x="3770644" y="6055441"/>
            <a:ext cx="977900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BECD603-D8F0-C441-94AF-0C6B99C1E26E}"/>
              </a:ext>
            </a:extLst>
          </p:cNvPr>
          <p:cNvSpPr txBox="1"/>
          <p:nvPr/>
        </p:nvSpPr>
        <p:spPr>
          <a:xfrm>
            <a:off x="4735844" y="587077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2">
                    <a:lumMod val="10000"/>
                  </a:schemeClr>
                </a:solidFill>
              </a:rPr>
              <a:t>Observation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869ED9-D19A-8648-92E0-6B09EAFD07DD}"/>
              </a:ext>
            </a:extLst>
          </p:cNvPr>
          <p:cNvSpPr txBox="1"/>
          <p:nvPr/>
        </p:nvSpPr>
        <p:spPr>
          <a:xfrm>
            <a:off x="7515532" y="587077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GEOS-CF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74D8DB-9039-1A42-B2DC-1C3FF37D1BDD}"/>
              </a:ext>
            </a:extLst>
          </p:cNvPr>
          <p:cNvCxnSpPr/>
          <p:nvPr/>
        </p:nvCxnSpPr>
        <p:spPr>
          <a:xfrm>
            <a:off x="6286500" y="6061275"/>
            <a:ext cx="203200" cy="0"/>
          </a:xfrm>
          <a:prstGeom prst="line">
            <a:avLst/>
          </a:prstGeom>
          <a:ln w="38100">
            <a:solidFill>
              <a:srgbClr val="E539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1BDB72-7A73-CE4B-A0AF-734FFEA21FAD}"/>
              </a:ext>
            </a:extLst>
          </p:cNvPr>
          <p:cNvCxnSpPr/>
          <p:nvPr/>
        </p:nvCxnSpPr>
        <p:spPr>
          <a:xfrm>
            <a:off x="6489700" y="6061275"/>
            <a:ext cx="203200" cy="0"/>
          </a:xfrm>
          <a:prstGeom prst="line">
            <a:avLst/>
          </a:prstGeom>
          <a:ln w="38100">
            <a:solidFill>
              <a:srgbClr val="F861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5D0006-30BE-7B42-A961-A1D0923248AA}"/>
              </a:ext>
            </a:extLst>
          </p:cNvPr>
          <p:cNvCxnSpPr/>
          <p:nvPr/>
        </p:nvCxnSpPr>
        <p:spPr>
          <a:xfrm>
            <a:off x="6692900" y="6061275"/>
            <a:ext cx="203200" cy="0"/>
          </a:xfrm>
          <a:prstGeom prst="line">
            <a:avLst/>
          </a:prstGeom>
          <a:ln w="38100">
            <a:solidFill>
              <a:srgbClr val="F57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FAC8D7-9263-7149-A372-7B4E5E0B64E9}"/>
              </a:ext>
            </a:extLst>
          </p:cNvPr>
          <p:cNvCxnSpPr/>
          <p:nvPr/>
        </p:nvCxnSpPr>
        <p:spPr>
          <a:xfrm>
            <a:off x="6896100" y="6061275"/>
            <a:ext cx="203200" cy="0"/>
          </a:xfrm>
          <a:prstGeom prst="line">
            <a:avLst/>
          </a:prstGeom>
          <a:ln w="38100">
            <a:solidFill>
              <a:srgbClr val="EB99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9E6FF4-B25F-684E-9E2E-D426F5342C3B}"/>
              </a:ext>
            </a:extLst>
          </p:cNvPr>
          <p:cNvCxnSpPr/>
          <p:nvPr/>
        </p:nvCxnSpPr>
        <p:spPr>
          <a:xfrm>
            <a:off x="7099300" y="6061275"/>
            <a:ext cx="203200" cy="0"/>
          </a:xfrm>
          <a:prstGeom prst="line">
            <a:avLst/>
          </a:prstGeom>
          <a:ln w="38100">
            <a:solidFill>
              <a:srgbClr val="F9B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2599DB7-CED6-C94F-A995-083BAB1929D9}"/>
              </a:ext>
            </a:extLst>
          </p:cNvPr>
          <p:cNvCxnSpPr/>
          <p:nvPr/>
        </p:nvCxnSpPr>
        <p:spPr>
          <a:xfrm>
            <a:off x="7302500" y="6061275"/>
            <a:ext cx="203200" cy="0"/>
          </a:xfrm>
          <a:prstGeom prst="line">
            <a:avLst/>
          </a:prstGeom>
          <a:ln w="38100">
            <a:solidFill>
              <a:srgbClr val="F6D4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26DD60-5C31-6A4D-AB3B-30483B9E2A5B}"/>
              </a:ext>
            </a:extLst>
          </p:cNvPr>
          <p:cNvSpPr txBox="1"/>
          <p:nvPr/>
        </p:nvSpPr>
        <p:spPr>
          <a:xfrm>
            <a:off x="6229389" y="5798030"/>
            <a:ext cx="1361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2">
                    <a:lumMod val="10000"/>
                  </a:schemeClr>
                </a:solidFill>
              </a:rPr>
              <a:t>0  +1 +2 +3 +4 +5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40EDBB-99A2-0944-9002-DCB948A7A332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97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" y="601929"/>
            <a:ext cx="12178145" cy="820208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1 (cont.): Improve local forecasts using statistical bias correction?</a:t>
            </a:r>
            <a:endParaRPr lang="en-US" baseline="-25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90A633-0F46-C34F-B759-43DFB9691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2044990"/>
            <a:ext cx="4687832" cy="312522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08E9FF-E7AE-8840-9156-6D91F79C78B7}"/>
              </a:ext>
            </a:extLst>
          </p:cNvPr>
          <p:cNvCxnSpPr>
            <a:cxnSpLocks/>
          </p:cNvCxnSpPr>
          <p:nvPr/>
        </p:nvCxnSpPr>
        <p:spPr>
          <a:xfrm flipH="1">
            <a:off x="347931" y="3970066"/>
            <a:ext cx="4683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9D3E22-930F-8847-9185-8F945995F049}"/>
              </a:ext>
            </a:extLst>
          </p:cNvPr>
          <p:cNvCxnSpPr>
            <a:cxnSpLocks/>
          </p:cNvCxnSpPr>
          <p:nvPr/>
        </p:nvCxnSpPr>
        <p:spPr>
          <a:xfrm flipH="1">
            <a:off x="347931" y="2307955"/>
            <a:ext cx="4683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3171D23-D25C-0D4E-AEC5-7A1FA43E8F3B}"/>
              </a:ext>
            </a:extLst>
          </p:cNvPr>
          <p:cNvCxnSpPr>
            <a:cxnSpLocks/>
          </p:cNvCxnSpPr>
          <p:nvPr/>
        </p:nvCxnSpPr>
        <p:spPr>
          <a:xfrm>
            <a:off x="8672516" y="1185863"/>
            <a:ext cx="0" cy="35147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B416BF-4844-7E4B-9144-935AC91E2468}"/>
              </a:ext>
            </a:extLst>
          </p:cNvPr>
          <p:cNvCxnSpPr>
            <a:cxnSpLocks/>
          </p:cNvCxnSpPr>
          <p:nvPr/>
        </p:nvCxnSpPr>
        <p:spPr>
          <a:xfrm>
            <a:off x="3432744" y="1941236"/>
            <a:ext cx="0" cy="32361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C3DE71-ED98-AF4B-86F8-CDCFD454CCA1}"/>
              </a:ext>
            </a:extLst>
          </p:cNvPr>
          <p:cNvCxnSpPr>
            <a:cxnSpLocks/>
          </p:cNvCxnSpPr>
          <p:nvPr/>
        </p:nvCxnSpPr>
        <p:spPr>
          <a:xfrm>
            <a:off x="11982454" y="1185863"/>
            <a:ext cx="0" cy="36184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37185851-8E50-FB4C-AD82-DCBB4950069B}"/>
              </a:ext>
            </a:extLst>
          </p:cNvPr>
          <p:cNvSpPr/>
          <p:nvPr/>
        </p:nvSpPr>
        <p:spPr>
          <a:xfrm>
            <a:off x="1405835" y="3951800"/>
            <a:ext cx="266189" cy="266189"/>
          </a:xfrm>
          <a:prstGeom prst="star5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744AA3-9A5B-E849-A625-39829D6DC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301" y="1393114"/>
            <a:ext cx="6823462" cy="4822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E93119-C65C-0844-B21C-F548C1B17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6895" y="5769056"/>
            <a:ext cx="1009650" cy="54564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7D7FD9-978C-8F43-A455-16917600C7EE}"/>
              </a:ext>
            </a:extLst>
          </p:cNvPr>
          <p:cNvCxnSpPr>
            <a:cxnSpLocks/>
          </p:cNvCxnSpPr>
          <p:nvPr/>
        </p:nvCxnSpPr>
        <p:spPr>
          <a:xfrm>
            <a:off x="1729840" y="1941236"/>
            <a:ext cx="0" cy="32361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5BA6197-A9FC-6F42-B441-7142A5944B45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9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0512"/>
            <a:ext cx="10515600" cy="82020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Example 2: Global HAQI developed by Kevin </a:t>
            </a:r>
            <a:r>
              <a:rPr lang="en-US" dirty="0" err="1"/>
              <a:t>Cromar</a:t>
            </a:r>
            <a:r>
              <a:rPr lang="en-US" dirty="0"/>
              <a:t> (NYU)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-2149643" y="7428528"/>
            <a:ext cx="12178145" cy="451517"/>
          </a:xfrm>
        </p:spPr>
        <p:txBody>
          <a:bodyPr>
            <a:no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sz="2400" dirty="0"/>
              <a:t>NYU and UNICEF will use GEOS-CF to refine HAQI for children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258" y="5819872"/>
            <a:ext cx="1803886" cy="5581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45" y="5735811"/>
            <a:ext cx="1141245" cy="6389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7C3DBF-485F-3F48-A489-C6F8BE177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593" y="1211725"/>
            <a:ext cx="8652161" cy="4866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9C18AF-C455-624C-9AD6-511F2483D20F}"/>
              </a:ext>
            </a:extLst>
          </p:cNvPr>
          <p:cNvSpPr txBox="1"/>
          <p:nvPr/>
        </p:nvSpPr>
        <p:spPr>
          <a:xfrm>
            <a:off x="3407588" y="509223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Health Risks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A8E13A-6D38-C541-AF9F-D5AE13165852}"/>
              </a:ext>
            </a:extLst>
          </p:cNvPr>
          <p:cNvSpPr txBox="1"/>
          <p:nvPr/>
        </p:nvSpPr>
        <p:spPr>
          <a:xfrm>
            <a:off x="6427596" y="5087767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Health Risks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237850-8FB7-8745-B65E-C2024AED1F1C}"/>
              </a:ext>
            </a:extLst>
          </p:cNvPr>
          <p:cNvSpPr txBox="1"/>
          <p:nvPr/>
        </p:nvSpPr>
        <p:spPr>
          <a:xfrm>
            <a:off x="4433951" y="1211725"/>
            <a:ext cx="2912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HAQI = f ( PM</a:t>
            </a:r>
            <a:r>
              <a:rPr lang="en-US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2.5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</a:t>
            </a:r>
            <a:r>
              <a:rPr lang="en-US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</a:t>
            </a:r>
            <a:r>
              <a:rPr lang="en-US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B018C1-47C7-824A-BF02-7B6F305C4554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24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7816"/>
            <a:ext cx="10515600" cy="820208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951170" y="1085969"/>
            <a:ext cx="8231915" cy="2912478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2400" dirty="0"/>
              <a:t>GEOS-CF produces daily global composition forecasts at 25 km horizontal resolution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400" dirty="0"/>
              <a:t>Working with end users to enable improved AQ forecasts and health alerts</a:t>
            </a:r>
          </a:p>
          <a:p>
            <a:pPr algn="l"/>
            <a:r>
              <a:rPr lang="en-US" sz="2400" b="1" dirty="0"/>
              <a:t>Open question: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End users have different needs; what is the best way to make output accessible to everyone?</a:t>
            </a:r>
          </a:p>
          <a:p>
            <a:pPr marL="342900" indent="-342900" algn="l">
              <a:buFont typeface="Arial" charset="0"/>
              <a:buChar char="•"/>
            </a:pPr>
            <a:endParaRPr lang="en-US" sz="2400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5952480"/>
            <a:ext cx="12191999" cy="438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-128"/>
              </a:defRPr>
            </a:lvl9pPr>
          </a:lstStyle>
          <a:p>
            <a:pPr algn="ctr" eaLnBrk="1" hangingPunct="1"/>
            <a:r>
              <a:rPr lang="de-CH" altLang="x-none" sz="2000" b="1" dirty="0" err="1">
                <a:solidFill>
                  <a:schemeClr val="bg2">
                    <a:lumMod val="10000"/>
                  </a:schemeClr>
                </a:solidFill>
                <a:latin typeface="Arial" charset="0"/>
              </a:rPr>
              <a:t>christoph.a.keller@nasa.gov</a:t>
            </a:r>
            <a:endParaRPr lang="de-CH" altLang="x-none" sz="2000" b="1" dirty="0">
              <a:solidFill>
                <a:schemeClr val="bg2">
                  <a:lumMod val="10000"/>
                </a:schemeClr>
              </a:solidFill>
              <a:latin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093" y="4050213"/>
            <a:ext cx="3698067" cy="180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28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926828E-1C7C-984B-8566-B63F770C2963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920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E93119-C65C-0844-B21C-F548C1B17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895" y="5769056"/>
            <a:ext cx="1009650" cy="545649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1B2D95EC-507D-8148-BA9E-12419C1B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931"/>
            <a:ext cx="10515600" cy="820208"/>
          </a:xfrm>
        </p:spPr>
        <p:txBody>
          <a:bodyPr>
            <a:normAutofit/>
          </a:bodyPr>
          <a:lstStyle/>
          <a:p>
            <a:r>
              <a:rPr lang="en-US" sz="2500" dirty="0"/>
              <a:t>Feature importance (</a:t>
            </a:r>
            <a:r>
              <a:rPr lang="en-US" sz="2500" dirty="0" err="1"/>
              <a:t>Bangu</a:t>
            </a:r>
            <a:r>
              <a:rPr lang="en-US" sz="2500" dirty="0"/>
              <a:t> station)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EB7735-DACC-A642-BAE3-2EDDD7C3F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56" y="1205139"/>
            <a:ext cx="6765053" cy="50701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443B2C-32B7-D841-B2B1-306442FD5D19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8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E93119-C65C-0844-B21C-F548C1B17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895" y="5769056"/>
            <a:ext cx="1009650" cy="545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961BC7-F5E1-5146-8C18-81EFEC2CF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632" y="1590260"/>
            <a:ext cx="3021875" cy="3964478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DFB360-09C2-BA48-9600-6A1F281E0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562" y="1590260"/>
            <a:ext cx="3021875" cy="3964478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197D67-530F-BC4F-AD25-37C977B6D1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908" y="1590260"/>
            <a:ext cx="3021875" cy="3964478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1B2D95EC-507D-8148-BA9E-12419C1B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931"/>
            <a:ext cx="10515600" cy="820208"/>
          </a:xfrm>
        </p:spPr>
        <p:txBody>
          <a:bodyPr>
            <a:normAutofit/>
          </a:bodyPr>
          <a:lstStyle/>
          <a:p>
            <a:r>
              <a:rPr lang="en-US" sz="2500" dirty="0"/>
              <a:t>Model underestimation of NO</a:t>
            </a:r>
            <a:r>
              <a:rPr lang="en-US" sz="2500" baseline="-25000" dirty="0"/>
              <a:t>2</a:t>
            </a:r>
            <a:r>
              <a:rPr lang="en-US" sz="2500" dirty="0"/>
              <a:t> not confirmed by OMI observations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06C045-D870-C14E-A229-BC110BFAD9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8240" y="5575717"/>
            <a:ext cx="4067479" cy="6299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8639ED-9045-1E46-A0D0-721B85AE27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4375" y="5678669"/>
            <a:ext cx="3241421" cy="537967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18FA565-7FC0-474B-ABEE-E692952C42C8}"/>
              </a:ext>
            </a:extLst>
          </p:cNvPr>
          <p:cNvSpPr txBox="1">
            <a:spLocks/>
          </p:cNvSpPr>
          <p:nvPr/>
        </p:nvSpPr>
        <p:spPr>
          <a:xfrm>
            <a:off x="943562" y="1199062"/>
            <a:ext cx="2998669" cy="3300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OMI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F20DC6D-A532-7541-A047-C9A66661712A}"/>
              </a:ext>
            </a:extLst>
          </p:cNvPr>
          <p:cNvSpPr txBox="1">
            <a:spLocks/>
          </p:cNvSpPr>
          <p:nvPr/>
        </p:nvSpPr>
        <p:spPr>
          <a:xfrm>
            <a:off x="4071453" y="1199061"/>
            <a:ext cx="2998669" cy="3300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GEOS-CF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B746D6F-0CD7-A042-8308-201E19533BD2}"/>
              </a:ext>
            </a:extLst>
          </p:cNvPr>
          <p:cNvSpPr txBox="1">
            <a:spLocks/>
          </p:cNvSpPr>
          <p:nvPr/>
        </p:nvSpPr>
        <p:spPr>
          <a:xfrm>
            <a:off x="7256234" y="1199060"/>
            <a:ext cx="2998669" cy="3300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GEOS-CF - OMI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AA546DD-3D97-7940-BB8E-DC6CC653BF0C}"/>
              </a:ext>
            </a:extLst>
          </p:cNvPr>
          <p:cNvSpPr/>
          <p:nvPr/>
        </p:nvSpPr>
        <p:spPr>
          <a:xfrm>
            <a:off x="2968398" y="3403997"/>
            <a:ext cx="639273" cy="67412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8172467-67F8-7642-B2CF-228611E417C1}"/>
              </a:ext>
            </a:extLst>
          </p:cNvPr>
          <p:cNvSpPr/>
          <p:nvPr/>
        </p:nvSpPr>
        <p:spPr>
          <a:xfrm>
            <a:off x="6023682" y="3403996"/>
            <a:ext cx="639273" cy="67412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0F51CF-6A0C-D34B-8871-95FDFEBB3603}"/>
              </a:ext>
            </a:extLst>
          </p:cNvPr>
          <p:cNvSpPr/>
          <p:nvPr/>
        </p:nvSpPr>
        <p:spPr>
          <a:xfrm>
            <a:off x="9280792" y="3403995"/>
            <a:ext cx="639273" cy="67412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93DDDD-FBDD-5A4D-B0D1-5A63F14A1D4C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1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8AD4737-BDC7-2643-9DFA-4F19CCE74565}"/>
              </a:ext>
            </a:extLst>
          </p:cNvPr>
          <p:cNvGrpSpPr/>
          <p:nvPr/>
        </p:nvGrpSpPr>
        <p:grpSpPr>
          <a:xfrm>
            <a:off x="6551543" y="1137821"/>
            <a:ext cx="4313623" cy="3398479"/>
            <a:chOff x="4451151" y="3552262"/>
            <a:chExt cx="3126390" cy="2463121"/>
          </a:xfrm>
        </p:grpSpPr>
        <p:pic>
          <p:nvPicPr>
            <p:cNvPr id="23" name="Picture 1">
              <a:extLst>
                <a:ext uri="{FF2B5EF4-FFF2-40B4-BE49-F238E27FC236}">
                  <a16:creationId xmlns:a16="http://schemas.microsoft.com/office/drawing/2014/main" id="{91463D63-EA2C-F54C-8EF2-6BB822C13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9541" y="3810345"/>
              <a:ext cx="3048000" cy="220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14">
              <a:extLst>
                <a:ext uri="{FF2B5EF4-FFF2-40B4-BE49-F238E27FC236}">
                  <a16:creationId xmlns:a16="http://schemas.microsoft.com/office/drawing/2014/main" id="{3F77BCE1-9520-E641-9A83-8985CFF50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1151" y="3552262"/>
              <a:ext cx="3048000" cy="2676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-128"/>
                </a:defRPr>
              </a:lvl9pPr>
            </a:lstStyle>
            <a:p>
              <a:pPr algn="ctr"/>
              <a:r>
                <a:rPr lang="en-US" altLang="x-none" sz="1800" dirty="0">
                  <a:solidFill>
                    <a:schemeClr val="bg2">
                      <a:lumMod val="10000"/>
                    </a:schemeClr>
                  </a:solidFill>
                  <a:latin typeface="Arial" charset="0"/>
                </a:rPr>
                <a:t>Aura OMI O</a:t>
              </a:r>
              <a:r>
                <a:rPr lang="en-US" altLang="x-none" sz="1800" baseline="-25000" dirty="0">
                  <a:solidFill>
                    <a:schemeClr val="bg2">
                      <a:lumMod val="10000"/>
                    </a:schemeClr>
                  </a:solidFill>
                  <a:latin typeface="Arial" charset="0"/>
                </a:rPr>
                <a:t>3 </a:t>
              </a:r>
              <a:r>
                <a:rPr lang="en-US" altLang="x-none" sz="1800" dirty="0">
                  <a:solidFill>
                    <a:schemeClr val="bg2">
                      <a:lumMod val="10000"/>
                    </a:schemeClr>
                  </a:solidFill>
                  <a:latin typeface="Arial" charset="0"/>
                </a:rPr>
                <a:t>/ (NO</a:t>
              </a:r>
              <a:r>
                <a:rPr lang="en-US" altLang="x-none" sz="1800" baseline="-25000" dirty="0">
                  <a:solidFill>
                    <a:schemeClr val="bg2">
                      <a:lumMod val="10000"/>
                    </a:schemeClr>
                  </a:solidFill>
                  <a:latin typeface="Arial" charset="0"/>
                </a:rPr>
                <a:t>2</a:t>
              </a:r>
              <a:r>
                <a:rPr lang="en-US" altLang="x-none" sz="1800" dirty="0">
                  <a:solidFill>
                    <a:schemeClr val="bg2">
                      <a:lumMod val="10000"/>
                    </a:schemeClr>
                  </a:solidFill>
                  <a:latin typeface="Arial" charset="0"/>
                </a:rPr>
                <a:t>)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732" y="597402"/>
            <a:ext cx="12178144" cy="615156"/>
          </a:xfrm>
        </p:spPr>
        <p:txBody>
          <a:bodyPr>
            <a:noAutofit/>
          </a:bodyPr>
          <a:lstStyle/>
          <a:p>
            <a:r>
              <a:rPr lang="en-US" dirty="0"/>
              <a:t>Satellite observations are a critical element of GEOS-CF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2D2F08-CAD2-AC4B-9B60-1DB913220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6103" y="4221346"/>
            <a:ext cx="3321541" cy="20814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AF76F2-C709-A144-AB79-04FC068A52BE}"/>
              </a:ext>
            </a:extLst>
          </p:cNvPr>
          <p:cNvSpPr/>
          <p:nvPr/>
        </p:nvSpPr>
        <p:spPr>
          <a:xfrm>
            <a:off x="9442878" y="5933513"/>
            <a:ext cx="2154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http://</a:t>
            </a:r>
            <a:r>
              <a:rPr lang="en-US" dirty="0" err="1">
                <a:solidFill>
                  <a:schemeClr val="bg1"/>
                </a:solidFill>
              </a:rPr>
              <a:t>tempo.si.edu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5458F8-7253-EF43-A052-8898582E9A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088" y="4234047"/>
            <a:ext cx="2210317" cy="2020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EA4A8D-95ED-D648-96A9-B879DFC279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24" t="9625" r="2416"/>
          <a:stretch/>
        </p:blipFill>
        <p:spPr>
          <a:xfrm>
            <a:off x="509850" y="3665145"/>
            <a:ext cx="4391033" cy="271441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FCB3732-56BF-284E-A696-D140430A0F87}"/>
              </a:ext>
            </a:extLst>
          </p:cNvPr>
          <p:cNvGrpSpPr/>
          <p:nvPr/>
        </p:nvGrpSpPr>
        <p:grpSpPr>
          <a:xfrm>
            <a:off x="567652" y="1512695"/>
            <a:ext cx="4293475" cy="2057400"/>
            <a:chOff x="381000" y="3657600"/>
            <a:chExt cx="4293475" cy="20574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8D8CBE2-A9E3-8442-A978-886CD564B3F5}"/>
                </a:ext>
              </a:extLst>
            </p:cNvPr>
            <p:cNvGrpSpPr/>
            <p:nvPr/>
          </p:nvGrpSpPr>
          <p:grpSpPr>
            <a:xfrm>
              <a:off x="381000" y="3657600"/>
              <a:ext cx="4293475" cy="2057400"/>
              <a:chOff x="497979" y="2879631"/>
              <a:chExt cx="4293475" cy="2057400"/>
            </a:xfrm>
          </p:grpSpPr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44CAEB73-13B2-E34F-899D-82A02FF533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97979" y="2879631"/>
                <a:ext cx="4293475" cy="2057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A06962-CEE6-8147-BBD3-315CD4E42842}"/>
                  </a:ext>
                </a:extLst>
              </p:cNvPr>
              <p:cNvSpPr txBox="1"/>
              <p:nvPr/>
            </p:nvSpPr>
            <p:spPr>
              <a:xfrm>
                <a:off x="3500421" y="3276600"/>
                <a:ext cx="11512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Mexico City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2F1BA36-9035-B84A-96B4-263079FA630F}"/>
                  </a:ext>
                </a:extLst>
              </p:cNvPr>
              <p:cNvSpPr txBox="1"/>
              <p:nvPr/>
            </p:nvSpPr>
            <p:spPr>
              <a:xfrm>
                <a:off x="2238174" y="4583668"/>
                <a:ext cx="9410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Acapulco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A91DD6-DEEE-D148-A725-AA0D47DE3752}"/>
                  </a:ext>
                </a:extLst>
              </p:cNvPr>
              <p:cNvSpPr txBox="1"/>
              <p:nvPr/>
            </p:nvSpPr>
            <p:spPr>
              <a:xfrm>
                <a:off x="846122" y="4233359"/>
                <a:ext cx="808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Smoke</a:t>
                </a:r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2A93C65-11F1-2B41-B0B2-B7E8F5B0CCA7}"/>
                </a:ext>
              </a:extLst>
            </p:cNvPr>
            <p:cNvCxnSpPr>
              <a:stCxn id="21" idx="0"/>
            </p:cNvCxnSpPr>
            <p:nvPr/>
          </p:nvCxnSpPr>
          <p:spPr>
            <a:xfrm flipH="1" flipV="1">
              <a:off x="729144" y="4267200"/>
              <a:ext cx="404405" cy="744128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BC28163-726E-694A-BDB7-F38DD8A01087}"/>
                </a:ext>
              </a:extLst>
            </p:cNvPr>
            <p:cNvCxnSpPr>
              <a:stCxn id="21" idx="3"/>
            </p:cNvCxnSpPr>
            <p:nvPr/>
          </p:nvCxnSpPr>
          <p:spPr>
            <a:xfrm>
              <a:off x="1537954" y="5195994"/>
              <a:ext cx="824246" cy="61806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B4D0855-AC26-DE47-893A-1CBCBEC08B0F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285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orecast_pm25_delhi_2017111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820" y="1132134"/>
            <a:ext cx="6168567" cy="514047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77214"/>
            <a:ext cx="10515600" cy="820208"/>
          </a:xfrm>
        </p:spPr>
        <p:txBody>
          <a:bodyPr>
            <a:normAutofit/>
          </a:bodyPr>
          <a:lstStyle/>
          <a:p>
            <a:r>
              <a:rPr lang="en-US" dirty="0"/>
              <a:t>Case study: agricultural fires in India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388994" y="5997385"/>
            <a:ext cx="977900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54194" y="5812719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Observation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33882" y="581271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GEOS-CF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904850" y="6003219"/>
            <a:ext cx="203200" cy="0"/>
          </a:xfrm>
          <a:prstGeom prst="line">
            <a:avLst/>
          </a:prstGeom>
          <a:ln w="38100">
            <a:solidFill>
              <a:srgbClr val="E539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08050" y="6003219"/>
            <a:ext cx="203200" cy="0"/>
          </a:xfrm>
          <a:prstGeom prst="line">
            <a:avLst/>
          </a:prstGeom>
          <a:ln w="38100">
            <a:solidFill>
              <a:srgbClr val="F861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311250" y="6003219"/>
            <a:ext cx="203200" cy="0"/>
          </a:xfrm>
          <a:prstGeom prst="line">
            <a:avLst/>
          </a:prstGeom>
          <a:ln w="38100">
            <a:solidFill>
              <a:srgbClr val="F57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14450" y="6003219"/>
            <a:ext cx="203200" cy="0"/>
          </a:xfrm>
          <a:prstGeom prst="line">
            <a:avLst/>
          </a:prstGeom>
          <a:ln w="38100">
            <a:solidFill>
              <a:srgbClr val="EB99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17650" y="6003219"/>
            <a:ext cx="203200" cy="0"/>
          </a:xfrm>
          <a:prstGeom prst="line">
            <a:avLst/>
          </a:prstGeom>
          <a:ln w="38100">
            <a:solidFill>
              <a:srgbClr val="F9B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920850" y="6003219"/>
            <a:ext cx="203200" cy="0"/>
          </a:xfrm>
          <a:prstGeom prst="line">
            <a:avLst/>
          </a:prstGeom>
          <a:ln w="38100">
            <a:solidFill>
              <a:srgbClr val="F6D4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47739" y="5739974"/>
            <a:ext cx="13611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2">
                    <a:lumMod val="10000"/>
                  </a:schemeClr>
                </a:solidFill>
              </a:rPr>
              <a:t>-1  +1 +2 +3 +4 +5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3532" y="1702572"/>
            <a:ext cx="3792094" cy="41565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393532" y="1276451"/>
            <a:ext cx="379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MODIS fires Nov 01, 2017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D48946-63E7-CA46-924D-6E8D36828FBF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7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41965"/>
            <a:ext cx="10515600" cy="820208"/>
          </a:xfrm>
        </p:spPr>
        <p:txBody>
          <a:bodyPr>
            <a:normAutofit/>
          </a:bodyPr>
          <a:lstStyle/>
          <a:p>
            <a:r>
              <a:rPr lang="en-US" dirty="0"/>
              <a:t>Application: Health Air Quality Index (HAQI)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60" y="981140"/>
            <a:ext cx="4914900" cy="1624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060" y="2606026"/>
            <a:ext cx="4940300" cy="16534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760" y="4234094"/>
            <a:ext cx="4914900" cy="16567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8760" y="2198593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Ozone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1460" y="3827504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Nitrogen Dioxide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1460" y="5468963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Particulate Matter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" y="5953116"/>
            <a:ext cx="12178144" cy="388016"/>
          </a:xfrm>
        </p:spPr>
        <p:txBody>
          <a:bodyPr>
            <a:no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en-US" dirty="0"/>
              <a:t>HAQI is a function of O</a:t>
            </a:r>
            <a:r>
              <a:rPr lang="en-US" baseline="-25000" dirty="0"/>
              <a:t>3</a:t>
            </a:r>
            <a:r>
              <a:rPr lang="en-US" dirty="0"/>
              <a:t>, NO</a:t>
            </a:r>
            <a:r>
              <a:rPr lang="en-US" baseline="-25000" dirty="0"/>
              <a:t>2</a:t>
            </a:r>
            <a:r>
              <a:rPr lang="en-US" dirty="0"/>
              <a:t>, and PM</a:t>
            </a:r>
            <a:r>
              <a:rPr lang="en-US" baseline="-25000" dirty="0"/>
              <a:t>2.5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F94908-8183-9E4A-A831-E62D51EBF4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4258" y="5819872"/>
            <a:ext cx="1803886" cy="5581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29E856-98DD-5C4E-8C28-A528C2D799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5" y="5735811"/>
            <a:ext cx="1141245" cy="6389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636103-5DA8-7844-9D1C-BEFD6D2B8989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8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451951"/>
            <a:ext cx="10515600" cy="820208"/>
          </a:xfrm>
        </p:spPr>
        <p:txBody>
          <a:bodyPr>
            <a:normAutofit fontScale="90000"/>
          </a:bodyPr>
          <a:lstStyle/>
          <a:p>
            <a:r>
              <a:rPr lang="en-US" dirty="0"/>
              <a:t>Local observations in Rio de Janeiro suggest that GEOS-CF underestimates surface NO</a:t>
            </a:r>
            <a:r>
              <a:rPr lang="en-US" baseline="-25000" dirty="0"/>
              <a:t>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067F6D-81BE-4E48-A91E-FAD74B962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405" y="1459852"/>
            <a:ext cx="5388033" cy="4620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E93119-C65C-0844-B21C-F548C1B17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6895" y="5769056"/>
            <a:ext cx="1009650" cy="5456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E5AB15-792C-624F-A4CA-0C8986B59C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302" y="1459853"/>
            <a:ext cx="5418666" cy="46201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D0A6D7-5A21-1D48-B6F2-BD48CBBCCFB0}"/>
              </a:ext>
            </a:extLst>
          </p:cNvPr>
          <p:cNvSpPr txBox="1"/>
          <p:nvPr/>
        </p:nvSpPr>
        <p:spPr>
          <a:xfrm>
            <a:off x="10070907" y="6475678"/>
            <a:ext cx="2121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christoph.a.keller@nasa.gov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06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6897</TotalTime>
  <Words>444</Words>
  <Application>Microsoft Office PowerPoint</Application>
  <PresentationFormat>Widescreen</PresentationFormat>
  <Paragraphs>109</Paragraphs>
  <Slides>17</Slides>
  <Notes>17</Notes>
  <HiddenSlides>1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MS PGothic</vt:lpstr>
      <vt:lpstr>Arial</vt:lpstr>
      <vt:lpstr>Arial Regular</vt:lpstr>
      <vt:lpstr>Calibri</vt:lpstr>
      <vt:lpstr>Wingdings</vt:lpstr>
      <vt:lpstr>Office Theme</vt:lpstr>
      <vt:lpstr>Air quality forecasts using the NASA GEOS composition model</vt:lpstr>
      <vt:lpstr>Global high-resolution air quality modeling</vt:lpstr>
      <vt:lpstr>GMAO produces composition forecasts in near-real time</vt:lpstr>
      <vt:lpstr>Forecasts are available at fluid.nccs.nasa.gov</vt:lpstr>
      <vt:lpstr>GEOS-CF compares well against ozone sondes</vt:lpstr>
      <vt:lpstr>Overall good agreement with surface observations,  but over-prediction of summertime ozone</vt:lpstr>
      <vt:lpstr>Example 1: Improve air quality forecasts in Rio de Janeiro</vt:lpstr>
      <vt:lpstr>Example 1 (cont.): Improve local forecasts using statistical bias correction?</vt:lpstr>
      <vt:lpstr>Example 2: Global HAQI developed by Kevin Cromar (NYU)</vt:lpstr>
      <vt:lpstr>Summary</vt:lpstr>
      <vt:lpstr>PowerPoint Presentation</vt:lpstr>
      <vt:lpstr>Feature importance (Bangu station)</vt:lpstr>
      <vt:lpstr>Model underestimation of NO2 not confirmed by OMI observations</vt:lpstr>
      <vt:lpstr>Satellite observations are a critical element of GEOS-CF</vt:lpstr>
      <vt:lpstr>Case study: agricultural fires in India</vt:lpstr>
      <vt:lpstr>Application: Health Air Quality Index (HAQI)</vt:lpstr>
      <vt:lpstr>Local observations in Rio de Janeiro suggest that GEOS-CF underestimates surface NO2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Dahl, Kevin (GSFC-279.0)[TRAX INTERNATIONAL CORP]</cp:lastModifiedBy>
  <cp:revision>179</cp:revision>
  <dcterms:created xsi:type="dcterms:W3CDTF">2017-09-25T14:06:05Z</dcterms:created>
  <dcterms:modified xsi:type="dcterms:W3CDTF">2019-02-26T17:06:07Z</dcterms:modified>
</cp:coreProperties>
</file>