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31"/>
  </p:notesMasterIdLst>
  <p:handoutMasterIdLst>
    <p:handoutMasterId r:id="rId32"/>
  </p:handoutMasterIdLst>
  <p:sldIdLst>
    <p:sldId id="1718" r:id="rId2"/>
    <p:sldId id="1653" r:id="rId3"/>
    <p:sldId id="1667" r:id="rId4"/>
    <p:sldId id="1668" r:id="rId5"/>
    <p:sldId id="1673" r:id="rId6"/>
    <p:sldId id="1706" r:id="rId7"/>
    <p:sldId id="1674" r:id="rId8"/>
    <p:sldId id="1716" r:id="rId9"/>
    <p:sldId id="1701" r:id="rId10"/>
    <p:sldId id="1717" r:id="rId11"/>
    <p:sldId id="1708" r:id="rId12"/>
    <p:sldId id="1703" r:id="rId13"/>
    <p:sldId id="1677" r:id="rId14"/>
    <p:sldId id="1686" r:id="rId15"/>
    <p:sldId id="1687" r:id="rId16"/>
    <p:sldId id="1710" r:id="rId17"/>
    <p:sldId id="1711" r:id="rId18"/>
    <p:sldId id="1713" r:id="rId19"/>
    <p:sldId id="1680" r:id="rId20"/>
    <p:sldId id="1681" r:id="rId21"/>
    <p:sldId id="1696" r:id="rId22"/>
    <p:sldId id="1688" r:id="rId23"/>
    <p:sldId id="1707" r:id="rId24"/>
    <p:sldId id="1714" r:id="rId25"/>
    <p:sldId id="1715" r:id="rId26"/>
    <p:sldId id="1676" r:id="rId27"/>
    <p:sldId id="1683" r:id="rId28"/>
    <p:sldId id="1659" r:id="rId29"/>
    <p:sldId id="1719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9D9D9"/>
    <a:srgbClr val="6C6C6C"/>
    <a:srgbClr val="676767"/>
    <a:srgbClr val="737373"/>
    <a:srgbClr val="00CCFF"/>
    <a:srgbClr val="FFFF99"/>
    <a:srgbClr val="0000FF"/>
    <a:srgbClr val="008000"/>
    <a:srgbClr val="FF0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96447" autoAdjust="0"/>
  </p:normalViewPr>
  <p:slideViewPr>
    <p:cSldViewPr snapToGrid="0">
      <p:cViewPr varScale="1">
        <p:scale>
          <a:sx n="94" d="100"/>
          <a:sy n="94" d="100"/>
        </p:scale>
        <p:origin x="-15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-1818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8" tIns="45819" rIns="91638" bIns="4581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04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1" y="0"/>
            <a:ext cx="303621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8" tIns="45819" rIns="91638" bIns="4581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8" tIns="45819" rIns="91638" bIns="4581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1" y="8829675"/>
            <a:ext cx="303621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8" tIns="45819" rIns="91638" bIns="4581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7FCC8E-14F9-4882-87F7-2ACA635C51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287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>
            <a:lvl1pPr defTabSz="932415">
              <a:defRPr sz="1200"/>
            </a:lvl1pPr>
          </a:lstStyle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1" y="0"/>
            <a:ext cx="303621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>
            <a:lvl1pPr algn="r" defTabSz="932415">
              <a:defRPr sz="1200"/>
            </a:lvl1pPr>
          </a:lstStyle>
          <a:p>
            <a:endParaRPr lang="en-US" dirty="0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8014"/>
            <a:ext cx="560832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b" anchorCtr="0" compatLnSpc="1">
            <a:prstTxWarp prst="textNoShape">
              <a:avLst/>
            </a:prstTxWarp>
          </a:bodyPr>
          <a:lstStyle>
            <a:lvl1pPr defTabSz="932415">
              <a:defRPr sz="1200"/>
            </a:lvl1pPr>
          </a:lstStyle>
          <a:p>
            <a:endParaRPr 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1" y="8829675"/>
            <a:ext cx="303621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0" tIns="46580" rIns="93160" bIns="46580" numCol="1" anchor="b" anchorCtr="0" compatLnSpc="1">
            <a:prstTxWarp prst="textNoShape">
              <a:avLst/>
            </a:prstTxWarp>
          </a:bodyPr>
          <a:lstStyle>
            <a:lvl1pPr algn="r" defTabSz="932415">
              <a:defRPr sz="1200"/>
            </a:lvl1pPr>
          </a:lstStyle>
          <a:p>
            <a:fld id="{77BEF5DD-8F28-4984-85CB-3601048905F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72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10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compression stress-</a:t>
            </a:r>
            <a:r>
              <a:rPr lang="en-US" dirty="0" err="1" smtClean="0"/>
              <a:t>vs</a:t>
            </a:r>
            <a:r>
              <a:rPr lang="en-US" baseline="0" dirty="0" smtClean="0"/>
              <a:t> strain including on-axis and 45. Show separate 45 cycling past knee.  For both indicate where carbon phenolic lies.</a:t>
            </a:r>
          </a:p>
          <a:p>
            <a:r>
              <a:rPr lang="en-US" baseline="0" dirty="0" smtClean="0"/>
              <a:t>Show Tensile properties: either stress strain or else just table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17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17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critical test series</a:t>
            </a:r>
            <a:r>
              <a:rPr lang="en-US" baseline="0" dirty="0" smtClean="0"/>
              <a:t> in the development of 3DMAT was arc jet testing</a:t>
            </a:r>
            <a:endParaRPr lang="en-US" dirty="0" smtClean="0"/>
          </a:p>
          <a:p>
            <a:r>
              <a:rPr lang="en-US" dirty="0" smtClean="0"/>
              <a:t>electrode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785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4” diameter</a:t>
            </a:r>
            <a:r>
              <a:rPr lang="en-US" baseline="0" dirty="0" smtClean="0"/>
              <a:t> – if we go bigger we reduce the amount of heating experienced by the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77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71965F-9DF4-4BB4-A7DA-E7D5B682BED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880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71965F-9DF4-4BB4-A7DA-E7D5B682BED6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880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17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3DMAT project addressed a material capability need for Orion by developing a robust 3D composite.</a:t>
            </a:r>
          </a:p>
          <a:p>
            <a:r>
              <a:rPr lang="en-US" sz="1200" dirty="0" smtClean="0"/>
              <a:t>Initial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819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3683F-2BE3-4A4A-9348-5E71845CCCD1}" type="slidenum">
              <a:rPr lang="en-US"/>
              <a:pPr/>
              <a:t>28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NASA community is very</a:t>
            </a:r>
            <a:r>
              <a:rPr lang="en-US" baseline="0" dirty="0" smtClean="0"/>
              <a:t> excited about the Orion flight test a few months ago &amp;</a:t>
            </a:r>
            <a:r>
              <a:rPr lang="en-US" dirty="0" smtClean="0"/>
              <a:t> that we are on the path to </a:t>
            </a:r>
            <a:r>
              <a:rPr lang="en-US" baseline="0" dirty="0" smtClean="0"/>
              <a:t>putting astronauts in space on an American vehicle.</a:t>
            </a:r>
            <a:endParaRPr lang="en-US" dirty="0" smtClean="0"/>
          </a:p>
          <a:p>
            <a:r>
              <a:rPr lang="en-US" dirty="0" smtClean="0"/>
              <a:t>Our country is on a path to regaining the ability to send astronauts to space with U.S. built spacecraft!</a:t>
            </a:r>
          </a:p>
          <a:p>
            <a:endParaRPr lang="en-US" dirty="0" smtClean="0"/>
          </a:p>
          <a:p>
            <a:r>
              <a:rPr lang="en-US" dirty="0" smtClean="0"/>
              <a:t>Com. Crew: Have been hitching</a:t>
            </a:r>
            <a:r>
              <a:rPr lang="en-US" baseline="0" dirty="0" smtClean="0"/>
              <a:t> rides on the </a:t>
            </a:r>
            <a:r>
              <a:rPr lang="en-US" baseline="0" dirty="0" err="1" smtClean="0"/>
              <a:t>Russion</a:t>
            </a:r>
            <a:r>
              <a:rPr lang="en-US" baseline="0" dirty="0" smtClean="0"/>
              <a:t> Soyuz since 2011 at a rising cost of $71M per seat.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44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SM: Power, propulsion, life support</a:t>
            </a:r>
          </a:p>
          <a:p>
            <a:r>
              <a:rPr lang="en-US" dirty="0" smtClean="0"/>
              <a:t>ABLATION</a:t>
            </a:r>
            <a:r>
              <a:rPr lang="en-US" baseline="0" dirty="0" smtClean="0"/>
              <a:t> – heat shield is charred and partially consumed while keeping the inside of the vehicle cool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few years ago a small group</a:t>
            </a:r>
            <a:r>
              <a:rPr lang="en-US" baseline="0" dirty="0" smtClean="0"/>
              <a:t> of us at Ames began researching the use of 3D weaving to make NASA </a:t>
            </a:r>
            <a:r>
              <a:rPr lang="en-US" baseline="0" dirty="0" err="1" smtClean="0"/>
              <a:t>heatshields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The exploratory effort was highly successful, and we turned our attention to two near-term needs that we believed Woven TPS could fulfill.</a:t>
            </a:r>
          </a:p>
          <a:p>
            <a:r>
              <a:rPr lang="en-US" baseline="0" dirty="0" smtClean="0"/>
              <a:t> It was a highly successful effort, and several candidate materials &amp; architectures were explored.  We realized there were two near-term needs that Woven TPS could likely fulfill.</a:t>
            </a:r>
          </a:p>
          <a:p>
            <a:endParaRPr lang="en-US" dirty="0" smtClean="0"/>
          </a:p>
          <a:p>
            <a:r>
              <a:rPr lang="en-US" dirty="0" smtClean="0"/>
              <a:t>… for planetary entry probes,</a:t>
            </a:r>
            <a:r>
              <a:rPr lang="en-US" baseline="0" dirty="0" smtClean="0"/>
              <a:t> which have a very different set of RQTS compared with the Orion compression pad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91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Achieving</a:t>
            </a:r>
            <a:r>
              <a:rPr lang="en-US" baseline="0" dirty="0" smtClean="0"/>
              <a:t> the development within the aggressive schedule needed to support Orion EM-1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3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Manufacture several sub-scale candidate materials w/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dif</a:t>
            </a:r>
            <a:r>
              <a:rPr lang="en-US" baseline="0" dirty="0" smtClean="0"/>
              <a:t> fibers, weave architectures, resin systems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r>
              <a:rPr lang="en-US" baseline="0" dirty="0" smtClean="0"/>
              <a:t>Add: thermal and </a:t>
            </a:r>
            <a:r>
              <a:rPr lang="en-US" baseline="0" dirty="0" err="1" smtClean="0"/>
              <a:t>strctrl</a:t>
            </a:r>
            <a:r>
              <a:rPr lang="en-US" baseline="0" dirty="0" smtClean="0"/>
              <a:t> performance with color code</a:t>
            </a:r>
          </a:p>
          <a:p>
            <a:r>
              <a:rPr lang="en-US" baseline="0" dirty="0" smtClean="0"/>
              <a:t>Add: thermal conductivity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4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11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740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 suite of properties to support </a:t>
            </a:r>
            <a:r>
              <a:rPr lang="en-US" dirty="0" err="1" smtClean="0"/>
              <a:t>trm</a:t>
            </a:r>
            <a:r>
              <a:rPr lang="en-US" dirty="0" smtClean="0"/>
              <a:t> &amp; </a:t>
            </a:r>
            <a:r>
              <a:rPr lang="en-US" dirty="0" err="1" smtClean="0"/>
              <a:t>tsa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F5DD-8F28-4984-85CB-3601048905F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17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Exploration-Scenario.jpg"/>
          <p:cNvPicPr>
            <a:picLocks noChangeAspect="1"/>
          </p:cNvPicPr>
          <p:nvPr/>
        </p:nvPicPr>
        <p:blipFill>
          <a:blip r:embed="rId2" cstate="print"/>
          <a:srcRect r="2912" b="2894"/>
          <a:stretch>
            <a:fillRect/>
          </a:stretch>
        </p:blipFill>
        <p:spPr bwMode="auto">
          <a:xfrm>
            <a:off x="-12700" y="-14288"/>
            <a:ext cx="9144000" cy="686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161" y="274882"/>
            <a:ext cx="5389562" cy="593725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161" y="1044818"/>
            <a:ext cx="4560887" cy="1247775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503C52-BBEA-4517-85A8-1CF15852F7D5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F5A62-F782-4F78-BB64-F16BA8BE01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2038"/>
            <a:ext cx="2057400" cy="5134125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00664"/>
            <a:ext cx="6019800" cy="51254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3F19D8-3020-4377-90F6-09F678F0E47E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EC0BA-CB50-4576-8691-F3E159AC347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07034" y="621320"/>
            <a:ext cx="6858000" cy="304800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fld id="{0D8975A3-D38E-4FB7-A934-C36442E77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6544B869-D45A-4CCE-84FE-BD86429A9ECA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7488" y="11113"/>
            <a:ext cx="6862762" cy="7307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6038"/>
            <a:ext cx="6761163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038600" cy="5135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90600"/>
            <a:ext cx="4038600" cy="51355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5A65E-5268-41F3-AE96-9899EBDB003E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443663" y="6245225"/>
            <a:ext cx="224313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82928-327A-43FF-B858-2F519E2D93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1752600"/>
            <a:ext cx="8077200" cy="3810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4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C01F59-4B7C-45AF-990D-D0CDD7356D6F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F0091-7E6F-4DCF-A91F-F992531520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8A15D5-0927-4BA1-BF61-1ADDD783801D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5A2D2-3290-4EB1-8296-2D60C91ABD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295643-BC3C-48B8-B241-9271A7E0C0D5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E225F-95BF-4E10-BACA-E0B40D4439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37367D-F0BE-4082-BCB4-42EE4E613572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625E9-1382-4FB6-A6B3-EF65AA9C51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039188-901E-4389-AC9D-8B0FE9B886A4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D6D6B-8489-4884-A378-DBB10D96DD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E0F697-C5D0-4BC0-BC53-4957C00253BE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2982C-B706-4C77-B405-D26E0C88B83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786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1049"/>
            <a:ext cx="5111750" cy="50651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4075"/>
            <a:ext cx="3008313" cy="4142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B7A6DC-FBAF-4361-8BA2-91D51EDF2418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684EA-F490-447C-8D6A-C8FF4D154D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2037"/>
            <a:ext cx="5486400" cy="373553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FB6BA0-8F97-4E1A-80DF-3E2F7FB944B9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7A418-637A-4DF1-BE3A-B947181DD7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255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50830"/>
            <a:ext cx="8229600" cy="48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fld id="{7F48D36E-9F85-4E6C-AD83-7BCFF5D49B1B}" type="datetime4">
              <a:rPr lang="en-US" smtClean="0"/>
              <a:t>August 24,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fld id="{0D8975A3-D38E-4FB7-A934-C36442E77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55" name="Title Placeholder 1"/>
          <p:cNvSpPr>
            <a:spLocks noGrp="1"/>
          </p:cNvSpPr>
          <p:nvPr>
            <p:ph type="title"/>
          </p:nvPr>
        </p:nvSpPr>
        <p:spPr bwMode="auto">
          <a:xfrm>
            <a:off x="217488" y="11113"/>
            <a:ext cx="68627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2056" name="Picture 11" descr="NASA_logo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53400" y="82550"/>
            <a:ext cx="9144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3" descr="cm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80250" y="1"/>
            <a:ext cx="1077913" cy="104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 Narrow" pitchFamily="34" charset="0"/>
          <a:ea typeface="ヒラギノ角ゴ Pro W3" charset="-128"/>
          <a:cs typeface="Arial Narrow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  <a:ea typeface="ヒラギノ角ゴ Pro W3" charset="-128"/>
          <a:cs typeface="Arial Narrow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  <a:ea typeface="ヒラギノ角ゴ Pro W3" charset="-128"/>
          <a:cs typeface="Arial Narrow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  <a:ea typeface="ヒラギノ角ゴ Pro W3" charset="-128"/>
          <a:cs typeface="Arial Narrow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 Narrow" pitchFamily="34" charset="0"/>
          <a:ea typeface="ヒラギノ角ゴ Pro W3" charset="-128"/>
          <a:cs typeface="Arial Narrow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233363" indent="-233363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457200" indent="-223838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2pPr>
      <a:lvl3pPr marL="693738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3pPr>
      <a:lvl4pPr marL="917575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4pPr>
      <a:lvl5pPr marL="1150938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file://localhost/Users/jdfeldma/Documents/Publications%20-%20JDF/2015%20ACS/Linked%20Videos%20FINAL/Loom%20-%20IMG_3930.MOV" TargetMode="External"/><Relationship Id="rId2" Type="http://schemas.openxmlformats.org/officeDocument/2006/relationships/video" Target="file://localhost/Users/jdfeldma/Documents/Publications%20-%20JDF/2015%20ACS/Linked%20Videos%20FINAL/Loom%20-%20IMG_3930.M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g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1" Type="http://schemas.microsoft.com/office/2007/relationships/media" Target="file://localhost/Users/jdfeldma/Documents/Publications%20-%20JDF/2015%20ACS/Linked%20Videos%20FINAL/AHF308Run024_WestView_1-@480-clip.mov" TargetMode="External"/><Relationship Id="rId2" Type="http://schemas.openxmlformats.org/officeDocument/2006/relationships/video" Target="file://localhost/Users/jdfeldma/Documents/Publications%20-%20JDF/2015%20ACS/Linked%20Videos%20FINAL/AHF308Run024_WestView_1-@480-clip.m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1" Type="http://schemas.microsoft.com/office/2007/relationships/media" Target="file://localhost/Users/jdfeldma/Documents/Publications%20-%20JDF/2015%20ACS/Linked%20Videos%20FINAL/AHF308Run020_WestView_1-@480-clip.mov" TargetMode="External"/><Relationship Id="rId2" Type="http://schemas.openxmlformats.org/officeDocument/2006/relationships/video" Target="file://localhost/Users/jdfeldma/Documents/Publications%20-%20JDF/2015%20ACS/Linked%20Videos%20FINAL/AHF308Run020_WestView_1-@480-clip.mo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jp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1.wdp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_34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7"/>
            <a:ext cx="9144000" cy="68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6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74" y="11113"/>
            <a:ext cx="7006764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3DMAT: Requirements &amp; Challenges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837234"/>
              </p:ext>
            </p:extLst>
          </p:nvPr>
        </p:nvGraphicFramePr>
        <p:xfrm>
          <a:off x="317492" y="1138839"/>
          <a:ext cx="8452167" cy="2880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133"/>
                <a:gridCol w="7165034"/>
              </a:tblGrid>
              <a:tr h="42732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Type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Orion Compression Pad Requirements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4329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Thermal</a:t>
                      </a:r>
                      <a:endParaRPr lang="en-US" sz="1700" b="1" baseline="0" dirty="0" smtClean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Compression pad to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Avcoat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/carrier-structure interface shall maintain positive margin against the 500 °F maximum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bondline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temperature</a:t>
                      </a:r>
                      <a:endParaRPr lang="en-US" sz="1700" b="1" dirty="0" smtClean="0"/>
                    </a:p>
                  </a:txBody>
                  <a:tcPr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Structural</a:t>
                      </a:r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Compression pad shall carry compression moment &amp; shear loads</a:t>
                      </a:r>
                      <a:r>
                        <a:rPr lang="en-US" sz="1700" b="1" dirty="0" smtClean="0">
                          <a:effectLst/>
                        </a:rPr>
                        <a:t> </a:t>
                      </a:r>
                      <a:endParaRPr lang="en-US" sz="1700" b="1" dirty="0" smtClean="0"/>
                    </a:p>
                  </a:txBody>
                  <a:tcPr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4783">
                <a:tc>
                  <a:txBody>
                    <a:bodyPr/>
                    <a:lstStyle/>
                    <a:p>
                      <a:r>
                        <a:rPr lang="en-US" sz="1700" b="1" smtClean="0"/>
                        <a:t>Structural</a:t>
                      </a:r>
                      <a:endParaRPr lang="en-US" sz="1700" b="1" baseline="0" dirty="0" smtClean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Tension tie shall maintain preload with losses due to creep &amp; joint relaxation</a:t>
                      </a:r>
                      <a:endParaRPr lang="en-US" sz="1700" b="1" dirty="0" smtClean="0"/>
                    </a:p>
                  </a:txBody>
                  <a:tcPr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4783">
                <a:tc>
                  <a:txBody>
                    <a:bodyPr/>
                    <a:lstStyle/>
                    <a:p>
                      <a:r>
                        <a:rPr lang="en-US" sz="1700" b="1" smtClean="0"/>
                        <a:t>Structural</a:t>
                      </a:r>
                      <a:endParaRPr lang="en-US" sz="1700" b="1" baseline="0" dirty="0" smtClean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Compression pad shall thermally function after exposure to the separation bolt pyro-shock event</a:t>
                      </a:r>
                      <a:r>
                        <a:rPr lang="en-US" sz="1700" b="1" dirty="0" smtClean="0">
                          <a:effectLst/>
                        </a:rPr>
                        <a:t> </a:t>
                      </a:r>
                      <a:endParaRPr lang="en-US" sz="1700" b="1" dirty="0" smtClean="0"/>
                    </a:p>
                  </a:txBody>
                  <a:tcPr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4783"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Size</a:t>
                      </a:r>
                      <a:endParaRPr lang="en-US" sz="1700" b="1" baseline="0" dirty="0" smtClean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Pad material shall be </a:t>
                      </a:r>
                      <a:r>
                        <a:rPr lang="en-US" sz="17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manufacturable</a:t>
                      </a:r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at least 3” thickness by 11” diameter</a:t>
                      </a:r>
                      <a:r>
                        <a:rPr lang="en-US" sz="1700" b="1" dirty="0" smtClean="0">
                          <a:effectLst/>
                        </a:rPr>
                        <a:t> </a:t>
                      </a:r>
                      <a:endParaRPr lang="en-US" sz="1700" b="1" dirty="0" smtClean="0"/>
                    </a:p>
                  </a:txBody>
                  <a:tcPr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05941" y="3578088"/>
            <a:ext cx="8666689" cy="514832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17493" y="4161563"/>
            <a:ext cx="8452166" cy="2374279"/>
          </a:xfrm>
        </p:spPr>
        <p:txBody>
          <a:bodyPr/>
          <a:lstStyle/>
          <a:p>
            <a:endParaRPr lang="en-US" sz="12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sz="2000" u="sng" dirty="0">
                <a:latin typeface="Calibr bold"/>
                <a:cs typeface="Calibr bold"/>
              </a:rPr>
              <a:t>Project </a:t>
            </a:r>
            <a:r>
              <a:rPr lang="en-US" sz="2000" u="sng" dirty="0" smtClean="0">
                <a:latin typeface="Calibr bold"/>
                <a:cs typeface="Calibr bold"/>
              </a:rPr>
              <a:t>Challenges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Aggressive schedule to develop in time for Orion PDR (2015) &amp; EM-1 flight (2018)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2012 3DMAT project start date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New weaving &amp; resin infusion processes developed to meet size requirement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Scale up = challenging!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Multiple process refinements needed during development</a:t>
            </a:r>
          </a:p>
        </p:txBody>
      </p:sp>
    </p:spTree>
    <p:extLst>
      <p:ext uri="{BB962C8B-B14F-4D97-AF65-F5344CB8AC3E}">
        <p14:creationId xmlns:p14="http://schemas.microsoft.com/office/powerpoint/2010/main" val="184026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11113"/>
            <a:ext cx="6656907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3DMAT: Phase 1 Material Evaluations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86" y="966700"/>
            <a:ext cx="8538870" cy="717130"/>
          </a:xfrm>
        </p:spPr>
        <p:txBody>
          <a:bodyPr/>
          <a:lstStyle/>
          <a:p>
            <a:r>
              <a:rPr lang="en-US" dirty="0" smtClean="0"/>
              <a:t>A variety of 3D weave architectures &amp; compositions combined with 3 different resin systems were initially produced, tested &amp; assessed against Orion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19528" y="5136632"/>
            <a:ext cx="82296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457200" indent="-2238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2pPr>
            <a:lvl3pPr marL="6937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3pPr>
            <a:lvl4pPr marL="917575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4pPr>
            <a:lvl5pPr marL="11509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u="sng" dirty="0" smtClean="0"/>
              <a:t>Orion requirements drove material selections: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3D orthogonal weave, high fiber volume (57%): </a:t>
            </a:r>
            <a:r>
              <a:rPr lang="en-US" i="1" dirty="0" smtClean="0"/>
              <a:t>structural robustness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Fused quartz fiber: </a:t>
            </a:r>
            <a:r>
              <a:rPr lang="en-US" i="1" dirty="0" smtClean="0"/>
              <a:t>high temperature capability with low thermal conductivity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Low viscosity </a:t>
            </a:r>
            <a:r>
              <a:rPr lang="en-US" dirty="0" err="1" smtClean="0"/>
              <a:t>cyanate</a:t>
            </a:r>
            <a:r>
              <a:rPr lang="en-US" dirty="0" smtClean="0"/>
              <a:t> ester resin system infused via resin transfer molding (RTM): </a:t>
            </a:r>
            <a:r>
              <a:rPr lang="en-US" i="1" dirty="0" smtClean="0"/>
              <a:t>full densification of large 3D preforms</a:t>
            </a:r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818146"/>
              </p:ext>
            </p:extLst>
          </p:nvPr>
        </p:nvGraphicFramePr>
        <p:xfrm>
          <a:off x="4012153" y="1697625"/>
          <a:ext cx="5065599" cy="329637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62145"/>
                <a:gridCol w="1048741"/>
                <a:gridCol w="750474"/>
                <a:gridCol w="711988"/>
                <a:gridCol w="685108"/>
                <a:gridCol w="907143"/>
              </a:tblGrid>
              <a:tr h="642079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3D Woven Quartz Composite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baseline="0" dirty="0" smtClean="0"/>
                        <a:t>Layer-to-Layer CP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3D Orthogonal </a:t>
                      </a:r>
                    </a:p>
                    <a:p>
                      <a:pPr algn="ctr"/>
                      <a:r>
                        <a:rPr lang="en-US" sz="1200" b="1" dirty="0" smtClean="0"/>
                        <a:t>Carbon </a:t>
                      </a:r>
                      <a:r>
                        <a:rPr lang="en-US" sz="1200" b="1" dirty="0" err="1" smtClean="0"/>
                        <a:t>Phenolic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Hybrid Carbon</a:t>
                      </a:r>
                      <a:r>
                        <a:rPr lang="en-US" sz="1200" b="1" baseline="0" dirty="0" smtClean="0"/>
                        <a:t>/Quartz-Z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428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Fiber(s)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Quartz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Carbon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Carbon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Carbon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X/Y:</a:t>
                      </a:r>
                      <a:r>
                        <a:rPr lang="en-US" sz="1100" b="1" baseline="0" dirty="0" smtClean="0"/>
                        <a:t> Carbon</a:t>
                      </a:r>
                    </a:p>
                    <a:p>
                      <a:r>
                        <a:rPr lang="en-US" sz="1100" b="1" baseline="0" dirty="0" smtClean="0"/>
                        <a:t>Z: Quartz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Weave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3D Orthogonal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Layer-to-Layer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3D Ortho.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3D Ortho.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3D Ortho.</a:t>
                      </a:r>
                    </a:p>
                    <a:p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572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Z-loading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33%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5-10%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16%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33%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16%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218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Resin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Phenolic, </a:t>
                      </a:r>
                      <a:endParaRPr lang="en-US" sz="1100" b="1" dirty="0"/>
                    </a:p>
                    <a:p>
                      <a:r>
                        <a:rPr lang="en-US" sz="1100" b="1" dirty="0" err="1" smtClean="0"/>
                        <a:t>Cyanate</a:t>
                      </a:r>
                      <a:r>
                        <a:rPr lang="en-US" sz="1100" b="1" baseline="0" dirty="0" smtClean="0"/>
                        <a:t> Ester, Polyimide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err="1" smtClean="0"/>
                        <a:t>Phenolic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err="1" smtClean="0"/>
                        <a:t>Phenolic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err="1" smtClean="0"/>
                        <a:t>Phenolic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err="1" smtClean="0"/>
                        <a:t>Phenolic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Structural</a:t>
                      </a:r>
                      <a:r>
                        <a:rPr lang="en-US" sz="1100" b="1" baseline="0" dirty="0" smtClean="0"/>
                        <a:t> Performance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Good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Poor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Fair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TBD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TBD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94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Thermal Performance</a:t>
                      </a:r>
                      <a:endParaRPr lang="en-US" sz="11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Good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Poor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Fails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Fails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TBD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" y="1684126"/>
            <a:ext cx="3840278" cy="3296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6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74" y="11113"/>
            <a:ext cx="7006764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Manufacturing Process Overview 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2" y="1548042"/>
            <a:ext cx="1337404" cy="139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008" b="2754"/>
          <a:stretch/>
        </p:blipFill>
        <p:spPr>
          <a:xfrm>
            <a:off x="4388367" y="4510080"/>
            <a:ext cx="3687311" cy="2351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2210"/>
          <a:stretch/>
        </p:blipFill>
        <p:spPr>
          <a:xfrm>
            <a:off x="4358331" y="1356152"/>
            <a:ext cx="3685523" cy="260806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2862" y="1031245"/>
            <a:ext cx="1552899" cy="43755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81000">
                <a:schemeClr val="bg2">
                  <a:lumMod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vert="horz" wrap="square" lIns="182880" tIns="45720" rIns="182880" bIns="45720" numCol="1" anchor="t" anchorCtr="0" compatLnSpc="1">
            <a:prstTxWarp prst="textNoShape">
              <a:avLst/>
            </a:prstTxWarp>
          </a:bodyPr>
          <a:lstStyle>
            <a:lvl1pPr marL="233363" indent="-2333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457200" indent="-2238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2pPr>
            <a:lvl3pPr marL="6937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3pPr>
            <a:lvl4pPr marL="917575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4pPr>
            <a:lvl5pPr marL="11509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Quartz Yarn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402965" y="984925"/>
            <a:ext cx="1552899" cy="370327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81000">
                <a:schemeClr val="bg2">
                  <a:lumMod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vert="horz" wrap="square" lIns="182880" tIns="45720" rIns="182880" bIns="45720" numCol="1" anchor="t" anchorCtr="0" compatLnSpc="1">
            <a:prstTxWarp prst="textNoShape">
              <a:avLst/>
            </a:prstTxWarp>
          </a:bodyPr>
          <a:lstStyle>
            <a:lvl1pPr marL="233363" indent="-2333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457200" indent="-2238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2pPr>
            <a:lvl3pPr marL="6937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3pPr>
            <a:lvl4pPr marL="917575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4pPr>
            <a:lvl5pPr marL="11509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3D Preform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2337155" y="1654276"/>
            <a:ext cx="1795297" cy="1167254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3D </a:t>
            </a:r>
            <a:r>
              <a:rPr lang="en-US" sz="1600" b="1" dirty="0" smtClean="0">
                <a:solidFill>
                  <a:schemeClr val="tx1"/>
                </a:solidFill>
              </a:rPr>
              <a:t>Weaving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35175" y="4022935"/>
            <a:ext cx="2358628" cy="36345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81000">
                <a:schemeClr val="bg2">
                  <a:lumMod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vert="horz" wrap="square" lIns="182880" tIns="45720" rIns="182880" bIns="45720" numCol="1" anchor="t" anchorCtr="0" compatLnSpc="1">
            <a:prstTxWarp prst="textNoShape">
              <a:avLst/>
            </a:prstTxWarp>
          </a:bodyPr>
          <a:lstStyle>
            <a:lvl1pPr marL="233363" indent="-2333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457200" indent="-2238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2pPr>
            <a:lvl3pPr marL="6937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3pPr>
            <a:lvl4pPr marL="917575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4pPr>
            <a:lvl5pPr marL="11509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3D Composite Billet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flipH="1">
            <a:off x="2464308" y="4899756"/>
            <a:ext cx="1703874" cy="1126509"/>
          </a:xfrm>
          <a:prstGeom prst="rightArrow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Final Machining</a:t>
            </a:r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8598" y="4513330"/>
            <a:ext cx="1948522" cy="901635"/>
            <a:chOff x="663361" y="5128015"/>
            <a:chExt cx="1948522" cy="901635"/>
          </a:xfrm>
        </p:grpSpPr>
        <p:sp>
          <p:nvSpPr>
            <p:cNvPr id="20" name="Can 19"/>
            <p:cNvSpPr/>
            <p:nvPr/>
          </p:nvSpPr>
          <p:spPr>
            <a:xfrm>
              <a:off x="663361" y="5128015"/>
              <a:ext cx="1948522" cy="901635"/>
            </a:xfrm>
            <a:prstGeom prst="can">
              <a:avLst>
                <a:gd name="adj" fmla="val 4543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29199" y="5234660"/>
              <a:ext cx="416848" cy="174510"/>
            </a:xfrm>
            <a:prstGeom prst="ellipse">
              <a:avLst/>
            </a:prstGeom>
            <a:gradFill>
              <a:gsLst>
                <a:gs pos="0">
                  <a:schemeClr val="bg2">
                    <a:lumMod val="2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U-Turn Arrow 5"/>
          <p:cNvSpPr/>
          <p:nvPr/>
        </p:nvSpPr>
        <p:spPr>
          <a:xfrm rot="5400000">
            <a:off x="7042774" y="3756736"/>
            <a:ext cx="3029411" cy="87782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/>
              </a:gs>
            </a:gsLst>
          </a:gradFill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7797" y="3820195"/>
            <a:ext cx="8771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Calibri"/>
                <a:cs typeface="Calibri"/>
              </a:rPr>
              <a:t>Resin</a:t>
            </a:r>
          </a:p>
          <a:p>
            <a:pPr algn="ctr"/>
            <a:r>
              <a:rPr lang="en-US" sz="1600" b="1" dirty="0" smtClean="0">
                <a:latin typeface="Calibri"/>
                <a:cs typeface="Calibri"/>
              </a:rPr>
              <a:t>Infusion</a:t>
            </a:r>
            <a:endParaRPr lang="en-US" sz="1600" b="1" dirty="0">
              <a:latin typeface="Calibri"/>
              <a:cs typeface="Calibri"/>
            </a:endParaRPr>
          </a:p>
        </p:txBody>
      </p:sp>
      <p:pic>
        <p:nvPicPr>
          <p:cNvPr id="16" name="Picture 15" descr="screenshot_324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489" y="4387580"/>
            <a:ext cx="3696786" cy="24704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34" y="5569857"/>
            <a:ext cx="1609271" cy="122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11113"/>
            <a:ext cx="6656907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Weaving Scale Up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94" y="1092200"/>
            <a:ext cx="3517042" cy="484423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First ever achievement of continuous, automated weaving </a:t>
            </a:r>
            <a:r>
              <a:rPr lang="en-US" dirty="0" smtClean="0"/>
              <a:t>(Jacquard loom) at </a:t>
            </a:r>
            <a:r>
              <a:rPr lang="en-US" dirty="0"/>
              <a:t>12” x 3” scale</a:t>
            </a:r>
          </a:p>
          <a:p>
            <a:pPr lvl="1">
              <a:spcAft>
                <a:spcPts val="0"/>
              </a:spcAft>
            </a:pPr>
            <a:r>
              <a:rPr lang="en-US" sz="1700" dirty="0" smtClean="0"/>
              <a:t>57% </a:t>
            </a:r>
            <a:r>
              <a:rPr lang="en-US" sz="1700" dirty="0"/>
              <a:t>fiber volume,                     1/3 of fibers in X/Y/Z directions</a:t>
            </a:r>
          </a:p>
          <a:p>
            <a:pPr lvl="1">
              <a:spcAft>
                <a:spcPts val="0"/>
              </a:spcAft>
            </a:pPr>
            <a:r>
              <a:rPr lang="en-US" sz="1700" dirty="0"/>
              <a:t>Cross-section scale up by a factor of 4 was challenging!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4370"/>
          <a:stretch/>
        </p:blipFill>
        <p:spPr>
          <a:xfrm>
            <a:off x="3775531" y="1107677"/>
            <a:ext cx="5235635" cy="545104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4112477" y="1215120"/>
            <a:ext cx="1918006" cy="374571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Bally Ribbon Mills</a:t>
            </a:r>
            <a:endParaRPr lang="en-US" sz="1600" dirty="0"/>
          </a:p>
        </p:txBody>
      </p:sp>
      <p:pic>
        <p:nvPicPr>
          <p:cNvPr id="7" name="Picture 6" descr="screenshot_324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5" t="14078" r="8086" b="23492"/>
          <a:stretch/>
        </p:blipFill>
        <p:spPr>
          <a:xfrm>
            <a:off x="285310" y="3782445"/>
            <a:ext cx="3186399" cy="27812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7031" y="6576271"/>
            <a:ext cx="13148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photo: Ken Kremer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800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11113"/>
            <a:ext cx="6656907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Weaving Video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93" y="1078030"/>
            <a:ext cx="8225658" cy="487533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 smtClean="0"/>
              <a:t>Discuss: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5000? Individual warp yarns individually controlled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~50 layers built up from top to bottom prior to advancing one linear step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Large infrastructure of fibers on the creel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Loom - IMG_393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9" y="1064577"/>
            <a:ext cx="9144000" cy="514350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7162800" y="6486071"/>
            <a:ext cx="1981200" cy="37192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DF9F0091-7E6F-4DCF-A91F-F992531520AF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9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69811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11113"/>
            <a:ext cx="6656907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Resin Infusion Development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578" y="4095983"/>
            <a:ext cx="5449644" cy="1780049"/>
          </a:xfrm>
        </p:spPr>
        <p:txBody>
          <a:bodyPr/>
          <a:lstStyle/>
          <a:p>
            <a:r>
              <a:rPr lang="en-US" dirty="0" smtClean="0"/>
              <a:t>Resin infusion &amp; </a:t>
            </a:r>
            <a:r>
              <a:rPr lang="en-US" i="1" dirty="0" smtClean="0"/>
              <a:t>full densification (&lt;2% porosity) </a:t>
            </a:r>
            <a:r>
              <a:rPr lang="en-US" dirty="0" smtClean="0"/>
              <a:t>of thick preforms is not well-established</a:t>
            </a:r>
          </a:p>
          <a:p>
            <a:r>
              <a:rPr lang="en-US" dirty="0" smtClean="0"/>
              <a:t>Various vacuum bagging processes were initially explored but proved insufficient</a:t>
            </a:r>
          </a:p>
          <a:p>
            <a:r>
              <a:rPr lang="en-US" dirty="0" smtClean="0"/>
              <a:t>Resin transfer molding is widely used for full densification of thin (typically &lt;0.25”) composites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9" name="Picture 18" descr="screenshot_299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4"/>
          <a:stretch/>
        </p:blipFill>
        <p:spPr>
          <a:xfrm>
            <a:off x="575118" y="1408302"/>
            <a:ext cx="4168265" cy="262175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75803" y="974177"/>
            <a:ext cx="8620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defTabSz="457200" eaLnBrk="1" hangingPunct="1">
              <a:spcBef>
                <a:spcPct val="20000"/>
              </a:spcBef>
              <a:buFont typeface="Arial" pitchFamily="34" charset="0"/>
              <a:buNone/>
              <a:defRPr sz="1800" b="1">
                <a:latin typeface="+mn-lt"/>
                <a:ea typeface="ヒラギノ角ゴ Pro W3" charset="-128"/>
                <a:cs typeface="ヒラギノ角ゴ Pro W3" charset="-128"/>
              </a:defRPr>
            </a:lvl1pPr>
            <a:lvl2pPr indent="-223838" defTabSz="457200" eaLnBrk="1" hangingPunct="1">
              <a:spcBef>
                <a:spcPct val="20000"/>
              </a:spcBef>
              <a:buFont typeface="Arial" pitchFamily="34" charset="0"/>
              <a:buChar char="–"/>
              <a:defRPr>
                <a:latin typeface="+mn-lt"/>
                <a:ea typeface="ヒラギノ角ゴ Pro W3" charset="-128"/>
                <a:cs typeface="ヒラギノ角ゴ Pro W3"/>
              </a:defRPr>
            </a:lvl2pPr>
            <a:lvl3pPr marL="693738" indent="-228600" defTabSz="457200" eaLnBrk="1" hangingPunct="1">
              <a:spcBef>
                <a:spcPct val="20000"/>
              </a:spcBef>
              <a:buFont typeface="Arial" pitchFamily="34" charset="0"/>
              <a:buChar char="•"/>
              <a:defRPr sz="1600">
                <a:latin typeface="+mn-lt"/>
                <a:ea typeface="ヒラギノ角ゴ Pro W3" charset="-128"/>
                <a:cs typeface="ヒラギノ角ゴ Pro W3"/>
              </a:defRPr>
            </a:lvl3pPr>
            <a:lvl4pPr marL="917575" indent="-228600" defTabSz="457200" eaLnBrk="1" hangingPunct="1">
              <a:spcBef>
                <a:spcPct val="20000"/>
              </a:spcBef>
              <a:buFont typeface="Arial" pitchFamily="34" charset="0"/>
              <a:buChar char="–"/>
              <a:defRPr sz="1400">
                <a:latin typeface="+mn-lt"/>
                <a:ea typeface="ヒラギノ角ゴ Pro W3" charset="-128"/>
                <a:cs typeface="ヒラギノ角ゴ Pro W3"/>
              </a:defRPr>
            </a:lvl4pPr>
            <a:lvl5pPr marL="1150938" indent="-228600" defTabSz="457200" eaLnBrk="1" hangingPunct="1">
              <a:spcBef>
                <a:spcPct val="20000"/>
              </a:spcBef>
              <a:buFont typeface="Arial" pitchFamily="34" charset="0"/>
              <a:buChar char="»"/>
              <a:defRPr sz="1400">
                <a:latin typeface="+mn-lt"/>
                <a:ea typeface="ヒラギノ角ゴ Pro W3" charset="-128"/>
                <a:cs typeface="ヒラギノ角ゴ Pro W3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9pPr>
          </a:lstStyle>
          <a:p>
            <a:pPr algn="ctr"/>
            <a:r>
              <a:rPr lang="en-US" dirty="0" err="1"/>
              <a:t>Cyanate</a:t>
            </a:r>
            <a:r>
              <a:rPr lang="en-US" dirty="0"/>
              <a:t> Ester Resin Transfer </a:t>
            </a:r>
            <a:r>
              <a:rPr lang="en-US" dirty="0" smtClean="0"/>
              <a:t>Molding (RTM) </a:t>
            </a:r>
            <a:r>
              <a:rPr lang="en-US" dirty="0"/>
              <a:t>at San Diego Composites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83143" y="6049648"/>
            <a:ext cx="7930740" cy="67526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81000">
                <a:schemeClr val="bg2">
                  <a:lumMod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 cmpd="sng">
            <a:solidFill>
              <a:srgbClr val="000090"/>
            </a:solidFill>
            <a:miter lim="800000"/>
            <a:headEnd/>
            <a:tailEnd/>
          </a:ln>
        </p:spPr>
        <p:txBody>
          <a:bodyPr vert="horz" wrap="square" lIns="182880" tIns="45720" rIns="182880" bIns="45720" numCol="1" anchor="t" anchorCtr="0" compatLnSpc="1">
            <a:prstTxWarp prst="textNoShape">
              <a:avLst/>
            </a:prstTxWarp>
          </a:bodyPr>
          <a:lstStyle>
            <a:lvl1pPr marL="233363" indent="-2333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457200" indent="-2238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2pPr>
            <a:lvl3pPr marL="6937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3pPr>
            <a:lvl4pPr marL="917575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4pPr>
            <a:lvl5pPr marL="11509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3DMAT developed a robust RTM process for large scale preforms</a:t>
            </a:r>
          </a:p>
          <a:p>
            <a:pPr marL="0" indent="0" algn="ctr">
              <a:buNone/>
            </a:pPr>
            <a:r>
              <a:rPr lang="en-US" dirty="0" smtClean="0"/>
              <a:t> yielding billets with very low porosity (&lt; 0.5%)</a:t>
            </a:r>
            <a:endParaRPr lang="en-US" dirty="0"/>
          </a:p>
        </p:txBody>
      </p:sp>
      <p:pic>
        <p:nvPicPr>
          <p:cNvPr id="5" name="Picture 4" descr="screenshot_325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/>
          <a:stretch/>
        </p:blipFill>
        <p:spPr>
          <a:xfrm>
            <a:off x="5582075" y="1372253"/>
            <a:ext cx="3405888" cy="42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11113"/>
            <a:ext cx="6656907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Material Property Testing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2133600" cy="304800"/>
          </a:xfrm>
        </p:spPr>
        <p:txBody>
          <a:bodyPr/>
          <a:lstStyle/>
          <a:p>
            <a:pPr algn="l"/>
            <a:fld id="{DF9F0091-7E6F-4DCF-A91F-F992531520AF}" type="slidenum">
              <a:rPr lang="en-US" sz="1000" smtClean="0"/>
              <a:pPr algn="l"/>
              <a:t>16</a:t>
            </a:fld>
            <a:endParaRPr lang="en-US" sz="10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4466" y="1028700"/>
            <a:ext cx="3272892" cy="257265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dirty="0" smtClean="0"/>
              <a:t>Full testing suite undertaken to support thermal and structural modeling</a:t>
            </a: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en-US" sz="1700" dirty="0" smtClean="0"/>
              <a:t>Testing conducted on multiple 3DMAT billets</a:t>
            </a: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en-US" sz="1700" dirty="0" smtClean="0"/>
              <a:t>Testing conducted at Southern Research Institute plus NASA centers: Ames, Johnson, Langley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777197"/>
              </p:ext>
            </p:extLst>
          </p:nvPr>
        </p:nvGraphicFramePr>
        <p:xfrm>
          <a:off x="3419929" y="987883"/>
          <a:ext cx="5641697" cy="5841035"/>
        </p:xfrm>
        <a:graphic>
          <a:graphicData uri="http://schemas.openxmlformats.org/drawingml/2006/table">
            <a:tbl>
              <a:tblPr/>
              <a:tblGrid>
                <a:gridCol w="252614"/>
                <a:gridCol w="2514171"/>
                <a:gridCol w="889000"/>
                <a:gridCol w="861786"/>
                <a:gridCol w="644071"/>
                <a:gridCol w="480055"/>
              </a:tblGrid>
              <a:tr h="310007"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effectLst/>
                          <a:latin typeface="Verdana"/>
                        </a:rPr>
                        <a:t>Thermal Model</a:t>
                      </a:r>
                    </a:p>
                  </a:txBody>
                  <a:tcPr marL="9339" marR="9339" marT="9339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Property</a:t>
                      </a:r>
                    </a:p>
                  </a:txBody>
                  <a:tcPr marL="9339" marR="9339" marT="9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Measured Temp (°C)</a:t>
                      </a:r>
                    </a:p>
                  </a:txBody>
                  <a:tcPr marL="9339" marR="9339" marT="93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Measured Temp (°F)</a:t>
                      </a:r>
                    </a:p>
                  </a:txBody>
                  <a:tcPr marL="9339" marR="9339" marT="93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Orienta-tion</a:t>
                      </a:r>
                    </a:p>
                  </a:txBody>
                  <a:tcPr marL="9339" marR="9339" marT="93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grand total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Verdana"/>
                        </a:rPr>
                        <a:t>Thermal Conductivity - virgin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21 - 290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73 - 550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"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"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X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"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"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Y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Thermal Conductivity - char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10 - 1530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50 - 2800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Specific Heat Capacity-virgin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10 - 290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50 - 550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Specific Heat Capacity-char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120 - 290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250 - 2500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-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Thermal expansion-virgin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-100 - 1530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-150 – 2800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X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"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"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Y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"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"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Elemental Composition - virgin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Elemental Composition - char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Heat of Combustion -  virgin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Heat of Combustion - char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TGA / Char Yield - virgin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23 - 1010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73 - 1850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Emissivity - char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rowSpan="2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effectLst/>
                          <a:latin typeface="Verdana"/>
                        </a:rPr>
                        <a:t>Structural</a:t>
                      </a:r>
                    </a:p>
                  </a:txBody>
                  <a:tcPr marL="9339" marR="9339" marT="9339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Tension strength, strain, modulus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13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260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X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9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Y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9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Compression strength, strain, modulus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260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X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26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260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X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Y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Verdana"/>
                        </a:rPr>
                        <a:t>18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260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Y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45° bias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Verdana"/>
                        </a:rPr>
                        <a:t>58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260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45° bias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Shear strength, strain, modulus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XY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14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260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XY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XZ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17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260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XZ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YZ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17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260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500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YZ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3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Poisson's Ratio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XY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3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YX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75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ZX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5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Porosity</a:t>
                      </a:r>
                    </a:p>
                  </a:txBody>
                  <a:tcPr marL="9339" marR="9339" marT="933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Verdana"/>
                        </a:rPr>
                        <a:t>n/a</a:t>
                      </a:r>
                    </a:p>
                  </a:txBody>
                  <a:tcPr marL="9339" marR="9339" marT="93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effectLst/>
                          <a:latin typeface="Verdana"/>
                        </a:rPr>
                        <a:t>20</a:t>
                      </a:r>
                    </a:p>
                  </a:txBody>
                  <a:tcPr marL="9339" marR="9339" marT="933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3410857" y="3555999"/>
            <a:ext cx="272143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81000" y="3468822"/>
            <a:ext cx="2708904" cy="3253103"/>
            <a:chOff x="381000" y="3414396"/>
            <a:chExt cx="2708904" cy="3253103"/>
          </a:xfrm>
        </p:grpSpPr>
        <p:sp>
          <p:nvSpPr>
            <p:cNvPr id="12" name="TextBox 11"/>
            <p:cNvSpPr txBox="1"/>
            <p:nvPr/>
          </p:nvSpPr>
          <p:spPr>
            <a:xfrm>
              <a:off x="390068" y="3414396"/>
              <a:ext cx="2694218" cy="369332"/>
            </a:xfrm>
            <a:prstGeom prst="rect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  <a:gs pos="81000">
                  <a:schemeClr val="bg2">
                    <a:lumMod val="9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 vert="horz" wrap="square" lIns="182880" tIns="45720" rIns="18288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indent="0" defTabSz="457200" eaLnBrk="1" hangingPunct="1">
                <a:spcBef>
                  <a:spcPct val="20000"/>
                </a:spcBef>
                <a:buFont typeface="Arial" pitchFamily="34" charset="0"/>
                <a:buNone/>
                <a:defRPr sz="1800" b="1">
                  <a:latin typeface="+mn-lt"/>
                  <a:ea typeface="ヒラギノ角ゴ Pro W3" charset="-128"/>
                  <a:cs typeface="ヒラギノ角ゴ Pro W3" charset="-128"/>
                </a:defRPr>
              </a:lvl1pPr>
              <a:lvl2pPr indent="-223838" defTabSz="457200" eaLnBrk="1" hangingPunct="1">
                <a:spcBef>
                  <a:spcPct val="20000"/>
                </a:spcBef>
                <a:buFont typeface="Arial" pitchFamily="34" charset="0"/>
                <a:buChar char="–"/>
                <a:defRPr>
                  <a:latin typeface="+mn-lt"/>
                  <a:ea typeface="ヒラギノ角ゴ Pro W3" charset="-128"/>
                  <a:cs typeface="ヒラギノ角ゴ Pro W3"/>
                </a:defRPr>
              </a:lvl2pPr>
              <a:lvl3pPr marL="693738" indent="-228600" defTabSz="457200" eaLnBrk="1" hangingPunct="1">
                <a:spcBef>
                  <a:spcPct val="20000"/>
                </a:spcBef>
                <a:buFont typeface="Arial" pitchFamily="34" charset="0"/>
                <a:buChar char="•"/>
                <a:defRPr sz="1600">
                  <a:latin typeface="+mn-lt"/>
                  <a:ea typeface="ヒラギノ角ゴ Pro W3" charset="-128"/>
                  <a:cs typeface="ヒラギノ角ゴ Pro W3"/>
                </a:defRPr>
              </a:lvl3pPr>
              <a:lvl4pPr marL="917575" indent="-228600" defTabSz="457200" eaLnBrk="1" hangingPunct="1">
                <a:spcBef>
                  <a:spcPct val="20000"/>
                </a:spcBef>
                <a:buFont typeface="Arial" pitchFamily="34" charset="0"/>
                <a:buChar char="–"/>
                <a:defRPr sz="1400">
                  <a:latin typeface="+mn-lt"/>
                  <a:ea typeface="ヒラギノ角ゴ Pro W3" charset="-128"/>
                  <a:cs typeface="ヒラギノ角ゴ Pro W3"/>
                </a:defRPr>
              </a:lvl4pPr>
              <a:lvl5pPr marL="1150938" indent="-228600" defTabSz="457200" eaLnBrk="1" hangingPunct="1">
                <a:spcBef>
                  <a:spcPct val="20000"/>
                </a:spcBef>
                <a:buFont typeface="Arial" pitchFamily="34" charset="0"/>
                <a:buChar char="»"/>
                <a:defRPr sz="1400">
                  <a:latin typeface="+mn-lt"/>
                  <a:ea typeface="ヒラギノ角ゴ Pro W3" charset="-128"/>
                  <a:cs typeface="ヒラギノ角ゴ Pro W3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9pPr>
            </a:lstStyle>
            <a:p>
              <a:pPr algn="ctr"/>
              <a:r>
                <a:rPr lang="en-US" dirty="0" smtClean="0"/>
                <a:t>Shear Testing</a:t>
              </a:r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6" r="22479"/>
            <a:stretch/>
          </p:blipFill>
          <p:spPr>
            <a:xfrm>
              <a:off x="381000" y="3773076"/>
              <a:ext cx="2708904" cy="2894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09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:\pics\Camera Roll 2-27-15\WP_20141111_09_13_01_Pro__highres.jpg"/>
          <p:cNvPicPr/>
          <p:nvPr/>
        </p:nvPicPr>
        <p:blipFill rotWithShape="1">
          <a:blip r:embed="rId3" cstate="print"/>
          <a:srcRect t="20672" r="1570" b="34331"/>
          <a:stretch/>
        </p:blipFill>
        <p:spPr bwMode="auto">
          <a:xfrm>
            <a:off x="6032678" y="943429"/>
            <a:ext cx="2821036" cy="226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11113"/>
            <a:ext cx="6656907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Compressive Testing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87786" y="3247569"/>
            <a:ext cx="3383643" cy="3046256"/>
            <a:chOff x="5687786" y="3165929"/>
            <a:chExt cx="3383643" cy="3347357"/>
          </a:xfrm>
        </p:grpSpPr>
        <p:grpSp>
          <p:nvGrpSpPr>
            <p:cNvPr id="6" name="Group 5"/>
            <p:cNvGrpSpPr/>
            <p:nvPr/>
          </p:nvGrpSpPr>
          <p:grpSpPr>
            <a:xfrm>
              <a:off x="5696857" y="3184060"/>
              <a:ext cx="3365501" cy="3320154"/>
              <a:chOff x="5696857" y="3184060"/>
              <a:chExt cx="3365501" cy="3320154"/>
            </a:xfrm>
          </p:grpSpPr>
          <p:pic>
            <p:nvPicPr>
              <p:cNvPr id="3" name="Picture 2" descr="screenshot_3254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857" y="3331639"/>
                <a:ext cx="3365501" cy="3172575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698862" y="3184060"/>
                <a:ext cx="335442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Compressive Cycling: 45</a:t>
                </a:r>
                <a:r>
                  <a:rPr lang="en-US" sz="1400" b="1" dirty="0"/>
                  <a:t>°</a:t>
                </a:r>
                <a:r>
                  <a:rPr lang="en-US" sz="1400" b="1" dirty="0" smtClean="0"/>
                  <a:t> Bias</a:t>
                </a:r>
                <a:endParaRPr lang="en-US" sz="1400" b="1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687786" y="3165929"/>
              <a:ext cx="3383643" cy="334735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07117" y="6375266"/>
            <a:ext cx="4944082" cy="36933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81000">
                <a:schemeClr val="bg2">
                  <a:lumMod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vert="horz" wrap="square" lIns="182880" tIns="45720" rIns="18288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defTabSz="457200" eaLnBrk="1" hangingPunct="1">
              <a:spcBef>
                <a:spcPct val="20000"/>
              </a:spcBef>
              <a:buFont typeface="Arial" pitchFamily="34" charset="0"/>
              <a:buNone/>
              <a:defRPr sz="1800" b="1">
                <a:latin typeface="+mn-lt"/>
                <a:ea typeface="ヒラギノ角ゴ Pro W3" charset="-128"/>
                <a:cs typeface="ヒラギノ角ゴ Pro W3" charset="-128"/>
              </a:defRPr>
            </a:lvl1pPr>
            <a:lvl2pPr indent="-223838" defTabSz="457200" eaLnBrk="1" hangingPunct="1">
              <a:spcBef>
                <a:spcPct val="20000"/>
              </a:spcBef>
              <a:buFont typeface="Arial" pitchFamily="34" charset="0"/>
              <a:buChar char="–"/>
              <a:defRPr>
                <a:latin typeface="+mn-lt"/>
                <a:ea typeface="ヒラギノ角ゴ Pro W3" charset="-128"/>
                <a:cs typeface="ヒラギノ角ゴ Pro W3"/>
              </a:defRPr>
            </a:lvl2pPr>
            <a:lvl3pPr marL="693738" indent="-228600" defTabSz="457200" eaLnBrk="1" hangingPunct="1">
              <a:spcBef>
                <a:spcPct val="20000"/>
              </a:spcBef>
              <a:buFont typeface="Arial" pitchFamily="34" charset="0"/>
              <a:buChar char="•"/>
              <a:defRPr sz="1600">
                <a:latin typeface="+mn-lt"/>
                <a:ea typeface="ヒラギノ角ゴ Pro W3" charset="-128"/>
                <a:cs typeface="ヒラギノ角ゴ Pro W3"/>
              </a:defRPr>
            </a:lvl3pPr>
            <a:lvl4pPr marL="917575" indent="-228600" defTabSz="457200" eaLnBrk="1" hangingPunct="1">
              <a:spcBef>
                <a:spcPct val="20000"/>
              </a:spcBef>
              <a:buFont typeface="Arial" pitchFamily="34" charset="0"/>
              <a:buChar char="–"/>
              <a:defRPr sz="1400">
                <a:latin typeface="+mn-lt"/>
                <a:ea typeface="ヒラギノ角ゴ Pro W3" charset="-128"/>
                <a:cs typeface="ヒラギノ角ゴ Pro W3"/>
              </a:defRPr>
            </a:lvl4pPr>
            <a:lvl5pPr marL="1150938" indent="-228600" defTabSz="457200" eaLnBrk="1" hangingPunct="1">
              <a:spcBef>
                <a:spcPct val="20000"/>
              </a:spcBef>
              <a:buFont typeface="Arial" pitchFamily="34" charset="0"/>
              <a:buChar char="»"/>
              <a:defRPr sz="1400">
                <a:latin typeface="+mn-lt"/>
                <a:ea typeface="ヒラギノ角ゴ Pro W3" charset="-128"/>
                <a:cs typeface="ヒラギノ角ゴ Pro W3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</a:defRPr>
            </a:lvl9pPr>
          </a:lstStyle>
          <a:p>
            <a:pPr algn="ctr"/>
            <a:r>
              <a:rPr lang="en-US" dirty="0" smtClean="0"/>
              <a:t>Very robust compressive performance!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3" y="979716"/>
            <a:ext cx="5511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61309"/>
            <a:ext cx="6656907" cy="864203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Material Properties Comparison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2882" y="6535682"/>
            <a:ext cx="2133600" cy="304800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76332"/>
              </p:ext>
            </p:extLst>
          </p:nvPr>
        </p:nvGraphicFramePr>
        <p:xfrm>
          <a:off x="977896" y="1241806"/>
          <a:ext cx="7240817" cy="3170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8031"/>
                <a:gridCol w="3782786"/>
              </a:tblGrid>
              <a:tr h="427328"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3DMAT </a:t>
                      </a:r>
                      <a:r>
                        <a:rPr lang="en-US" baseline="0" dirty="0" err="1" smtClean="0"/>
                        <a:t>vs</a:t>
                      </a:r>
                      <a:r>
                        <a:rPr lang="en-US" baseline="0" dirty="0" smtClean="0"/>
                        <a:t>  2D Carbon Phenolic</a:t>
                      </a:r>
                      <a:endParaRPr lang="en-US" dirty="0"/>
                    </a:p>
                  </a:txBody>
                  <a:tcPr/>
                </a:tc>
              </a:tr>
              <a:tr h="443290">
                <a:tc>
                  <a:txBody>
                    <a:bodyPr/>
                    <a:lstStyle/>
                    <a:p>
                      <a:r>
                        <a:rPr lang="en-US" dirty="0" smtClean="0"/>
                        <a:t>Compression</a:t>
                      </a:r>
                      <a:r>
                        <a:rPr lang="en-US" baseline="0" dirty="0" smtClean="0"/>
                        <a:t> Strength: </a:t>
                      </a:r>
                    </a:p>
                    <a:p>
                      <a:r>
                        <a:rPr lang="en-US" dirty="0" smtClean="0"/>
                        <a:t>   On-axis (X,Y,Z)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   </a:t>
                      </a:r>
                      <a:r>
                        <a:rPr lang="en-US" dirty="0" smtClean="0"/>
                        <a:t>45°</a:t>
                      </a:r>
                      <a:r>
                        <a:rPr lang="en-US" baseline="0" dirty="0" smtClean="0"/>
                        <a:t> bias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 140%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135%</a:t>
                      </a:r>
                      <a:r>
                        <a:rPr lang="en-US" baseline="0" dirty="0" smtClean="0"/>
                        <a:t>   </a:t>
                      </a:r>
                      <a:r>
                        <a:rPr lang="en-US" dirty="0" smtClean="0"/>
                        <a:t>(failure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onset strength = 55%)</a:t>
                      </a:r>
                    </a:p>
                  </a:txBody>
                  <a:tcPr/>
                </a:tc>
              </a:tr>
              <a:tr h="4445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Tensile Strength: </a:t>
                      </a:r>
                    </a:p>
                    <a:p>
                      <a:r>
                        <a:rPr lang="en-US" b="1" dirty="0" smtClean="0"/>
                        <a:t>   Interlayer (Z)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   Tensile Strength: In-Plane (X/Y)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b="1" dirty="0" smtClean="0"/>
                    </a:p>
                    <a:p>
                      <a:pPr algn="l"/>
                      <a:r>
                        <a:rPr lang="en-US" b="1" dirty="0" smtClean="0"/>
                        <a:t> 900%</a:t>
                      </a:r>
                    </a:p>
                    <a:p>
                      <a:pPr algn="l"/>
                      <a:r>
                        <a:rPr lang="en-US" dirty="0" smtClean="0"/>
                        <a:t> 245%</a:t>
                      </a:r>
                      <a:endParaRPr lang="en-US" b="1" dirty="0" smtClean="0"/>
                    </a:p>
                  </a:txBody>
                  <a:tcPr/>
                </a:tc>
              </a:tr>
              <a:tr h="61798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Thermal Conductivity:</a:t>
                      </a:r>
                      <a:r>
                        <a:rPr lang="en-US" b="1" baseline="0" dirty="0" smtClean="0"/>
                        <a:t> </a:t>
                      </a:r>
                    </a:p>
                    <a:p>
                      <a:r>
                        <a:rPr lang="en-US" b="1" baseline="0" dirty="0" smtClean="0"/>
                        <a:t>   Interlayer (Z)</a:t>
                      </a:r>
                    </a:p>
                    <a:p>
                      <a:r>
                        <a:rPr lang="en-US" b="1" baseline="0" dirty="0" smtClean="0"/>
                        <a:t>   In-Plane (X/Y)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 smtClean="0"/>
                    </a:p>
                    <a:p>
                      <a:pPr algn="l"/>
                      <a:r>
                        <a:rPr lang="en-US" b="1" dirty="0" smtClean="0"/>
                        <a:t> 75%</a:t>
                      </a:r>
                    </a:p>
                    <a:p>
                      <a:pPr algn="l"/>
                      <a:r>
                        <a:rPr lang="en-US" b="1" dirty="0" smtClean="0"/>
                        <a:t> 55%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979714" y="1242776"/>
            <a:ext cx="7238999" cy="3156857"/>
          </a:xfrm>
          <a:prstGeom prst="rect">
            <a:avLst/>
          </a:prstGeom>
          <a:noFill/>
          <a:ln w="31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301780" y="4762493"/>
            <a:ext cx="8445359" cy="1612823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65000">
                <a:schemeClr val="bg2">
                  <a:lumMod val="90000"/>
                </a:schemeClr>
              </a:gs>
            </a:gsLst>
            <a:lin ang="5040000" scaled="0"/>
            <a:tileRect/>
          </a:gradFill>
          <a:ln w="12700" cmpd="sng">
            <a:solidFill>
              <a:srgbClr val="000090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latin typeface="+mn-lt"/>
              </a:defRPr>
            </a:lvl1pPr>
          </a:lstStyle>
          <a:p>
            <a:r>
              <a:rPr lang="en-US" sz="1800" dirty="0" smtClean="0"/>
              <a:t>3DMAT material developed for Orion Exploration missions has superior properties relative to the 2D carbon phenolic laminate used for EFT-1 (Earth Orbit flight test)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Higher compressive strength</a:t>
            </a:r>
          </a:p>
          <a:p>
            <a:pPr marL="800100" lvl="1" indent="-342900">
              <a:buFont typeface="Arial"/>
              <a:buChar char="•"/>
            </a:pPr>
            <a:r>
              <a:rPr lang="en-US" i="1" dirty="0" smtClean="0"/>
              <a:t>Significantly higher </a:t>
            </a:r>
            <a:r>
              <a:rPr lang="en-US" dirty="0" smtClean="0"/>
              <a:t>inter-layer strength due to 3D architecture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Lower thermal conductivity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88899"/>
            <a:ext cx="6656907" cy="811213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Arc Jet Introduction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6629" y="3887387"/>
            <a:ext cx="8796325" cy="266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b="1" dirty="0" smtClean="0"/>
              <a:t>Objective</a:t>
            </a:r>
            <a:endParaRPr lang="en-US" dirty="0" smtClean="0"/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US" dirty="0" smtClean="0"/>
              <a:t>Create heating &amp; pressure environments relevant to planetary entry</a:t>
            </a:r>
          </a:p>
          <a:p>
            <a:pPr>
              <a:spcBef>
                <a:spcPct val="20000"/>
              </a:spcBef>
            </a:pPr>
            <a:r>
              <a:rPr lang="en-US" b="1" dirty="0" smtClean="0"/>
              <a:t>Test Facility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 smtClean="0"/>
              <a:t>Gas flow is </a:t>
            </a:r>
            <a:r>
              <a:rPr lang="en-US" dirty="0"/>
              <a:t>heated by electric discharge in a water-cooled, constricted arc </a:t>
            </a:r>
            <a:r>
              <a:rPr lang="en-US" dirty="0" smtClean="0"/>
              <a:t>column</a:t>
            </a:r>
            <a:endParaRPr lang="en-US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The hot gas is expanded through a converging-diverging nozzle into a </a:t>
            </a:r>
            <a:r>
              <a:rPr lang="en-US" dirty="0" smtClean="0"/>
              <a:t>chamber </a:t>
            </a:r>
            <a:r>
              <a:rPr lang="en-US" dirty="0"/>
              <a:t>where the test article is mounted on a water-cooled mechanical swing </a:t>
            </a:r>
            <a:r>
              <a:rPr lang="en-US" dirty="0" smtClean="0"/>
              <a:t>arm</a:t>
            </a:r>
            <a:endParaRPr lang="en-US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/>
              <a:t>The electrical power, gas flow rate, nozzle configuration, </a:t>
            </a:r>
            <a:r>
              <a:rPr lang="en-US" dirty="0" smtClean="0"/>
              <a:t>and </a:t>
            </a:r>
            <a:r>
              <a:rPr lang="en-US" dirty="0"/>
              <a:t>distance of the test article from the nozzle exit </a:t>
            </a:r>
            <a:r>
              <a:rPr lang="en-US" dirty="0" smtClean="0"/>
              <a:t>plane are </a:t>
            </a:r>
            <a:r>
              <a:rPr lang="en-US" dirty="0"/>
              <a:t>adjusted to achieve the desired stagnation pressure and temperature (or heat flux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7643" y="998304"/>
            <a:ext cx="9121865" cy="2824293"/>
            <a:chOff x="9176" y="1231548"/>
            <a:chExt cx="9121865" cy="2824293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6" y="1231548"/>
              <a:ext cx="6379475" cy="2821216"/>
            </a:xfrm>
            <a:prstGeom prst="rect">
              <a:avLst/>
            </a:prstGeom>
            <a:noFill/>
            <a:ln>
              <a:solidFill>
                <a:srgbClr val="7F7F7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334000" y="3240227"/>
              <a:ext cx="457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5105400" y="3287852"/>
              <a:ext cx="971550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000" b="1">
                  <a:latin typeface="Geneva" charset="0"/>
                </a:rPr>
                <a:t>Supersonic</a:t>
              </a:r>
            </a:p>
            <a:p>
              <a:pPr algn="ctr"/>
              <a:r>
                <a:rPr lang="en-US" sz="1000" b="1">
                  <a:latin typeface="Geneva" charset="0"/>
                </a:rPr>
                <a:t>flow</a:t>
              </a:r>
              <a:endParaRPr lang="en-US" sz="1600" u="sng">
                <a:latin typeface="Times" charset="0"/>
              </a:endParaRPr>
            </a:p>
          </p:txBody>
        </p:sp>
        <p:pic>
          <p:nvPicPr>
            <p:cNvPr id="9" name="Picture 8" descr="screenshot_3032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3"/>
            <a:stretch/>
          </p:blipFill>
          <p:spPr>
            <a:xfrm rot="10800000">
              <a:off x="6477349" y="1258686"/>
              <a:ext cx="2653692" cy="2797155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5507458" y="1749325"/>
              <a:ext cx="1412501" cy="777478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5101477" y="1733271"/>
              <a:ext cx="243111" cy="780574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94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4159" y="116872"/>
            <a:ext cx="6921675" cy="1163451"/>
          </a:xfrm>
        </p:spPr>
        <p:txBody>
          <a:bodyPr/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Development of an Ablative 3D Quartz / Cyanate Ester Composite for the Orion Spacecraft Compression Pad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75341" y="1613906"/>
            <a:ext cx="4962833" cy="17390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1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Jay Feldman, ERC. Inc. @ NASA Ames</a:t>
            </a:r>
          </a:p>
          <a:p>
            <a:pPr>
              <a:lnSpc>
                <a:spcPct val="80000"/>
              </a:lnSpc>
            </a:pPr>
            <a:r>
              <a:rPr lang="en-US" sz="21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Ethiraj</a:t>
            </a:r>
            <a:r>
              <a:rPr lang="en-US" sz="21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1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Venkatapathy</a:t>
            </a:r>
            <a:r>
              <a:rPr lang="en-US" sz="21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NASA Ames</a:t>
            </a:r>
          </a:p>
          <a:p>
            <a:pPr>
              <a:lnSpc>
                <a:spcPct val="80000"/>
              </a:lnSpc>
            </a:pPr>
            <a:r>
              <a:rPr lang="en-US" sz="21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Curt Wilkinson, Bally Ribbon Mills</a:t>
            </a:r>
          </a:p>
          <a:p>
            <a:pPr>
              <a:lnSpc>
                <a:spcPct val="80000"/>
              </a:lnSpc>
            </a:pPr>
            <a:r>
              <a:rPr lang="en-US" sz="21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Ken Mercer, San Diego Composites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Subtitle 5"/>
          <p:cNvSpPr txBox="1">
            <a:spLocks/>
          </p:cNvSpPr>
          <p:nvPr/>
        </p:nvSpPr>
        <p:spPr bwMode="auto">
          <a:xfrm>
            <a:off x="2713812" y="6072415"/>
            <a:ext cx="5430954" cy="78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The Composites and Advanced Materials Expo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Dallas, TX   </a:t>
            </a:r>
            <a:r>
              <a:rPr lang="en-US" b="0" dirty="0" smtClean="0">
                <a:solidFill>
                  <a:schemeClr val="tx1"/>
                </a:solidFill>
              </a:rPr>
              <a:t>|</a:t>
            </a:r>
            <a:r>
              <a:rPr lang="en-US" dirty="0" smtClean="0">
                <a:solidFill>
                  <a:schemeClr val="tx1"/>
                </a:solidFill>
              </a:rPr>
              <a:t>  October 27-29, 2015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11" descr="NASA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82550"/>
            <a:ext cx="9144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542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41864" y="4548242"/>
            <a:ext cx="5788892" cy="2115387"/>
            <a:chOff x="2034520" y="4742612"/>
            <a:chExt cx="5788892" cy="2115387"/>
          </a:xfrm>
        </p:grpSpPr>
        <p:pic>
          <p:nvPicPr>
            <p:cNvPr id="6" name="Picture 5" descr="screenshot_3034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8" t="18464" r="6580" b="34821"/>
            <a:stretch/>
          </p:blipFill>
          <p:spPr>
            <a:xfrm>
              <a:off x="2034520" y="4742612"/>
              <a:ext cx="5788892" cy="2115387"/>
            </a:xfrm>
            <a:prstGeom prst="rect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151149" y="4846277"/>
              <a:ext cx="1711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Cond 4 W/cm2</a:t>
              </a:r>
              <a:endParaRPr lang="en-US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11113"/>
            <a:ext cx="6656907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Arc Jet Conditions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F0091-7E6F-4DCF-A91F-F992531520A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00683" y="2134968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Cond 5 XY W/cm2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11016" y="874950"/>
            <a:ext cx="8462046" cy="5882958"/>
            <a:chOff x="311016" y="874950"/>
            <a:chExt cx="8462046" cy="5882958"/>
          </a:xfrm>
        </p:grpSpPr>
        <p:grpSp>
          <p:nvGrpSpPr>
            <p:cNvPr id="15" name="Group 14"/>
            <p:cNvGrpSpPr/>
            <p:nvPr/>
          </p:nvGrpSpPr>
          <p:grpSpPr>
            <a:xfrm>
              <a:off x="311016" y="907058"/>
              <a:ext cx="8462046" cy="5850850"/>
              <a:chOff x="311016" y="907058"/>
              <a:chExt cx="8462046" cy="5850850"/>
            </a:xfrm>
          </p:grpSpPr>
          <p:pic>
            <p:nvPicPr>
              <p:cNvPr id="5" name="Picture 4" descr="screenshot_3033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016" y="907058"/>
                <a:ext cx="8462046" cy="5850850"/>
              </a:xfrm>
              <a:prstGeom prst="rect">
                <a:avLst/>
              </a:prstGeom>
              <a:scene3d>
                <a:camera prst="orthographicFront">
                  <a:rot lat="0" lon="10800000" rev="0"/>
                </a:camera>
                <a:lightRig rig="threePt" dir="t"/>
              </a:scene3d>
            </p:spPr>
          </p:pic>
          <p:cxnSp>
            <p:nvCxnSpPr>
              <p:cNvPr id="13" name="Straight Arrow Connector 12"/>
              <p:cNvCxnSpPr/>
              <p:nvPr/>
            </p:nvCxnSpPr>
            <p:spPr>
              <a:xfrm flipH="1">
                <a:off x="2586080" y="3295298"/>
                <a:ext cx="12959" cy="1010720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triangle" w="lg" len="lg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2625965" y="3546506"/>
                <a:ext cx="394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4”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954589" y="874950"/>
              <a:ext cx="580550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Conditions Tested in 20 MW TP3 Facility</a:t>
              </a:r>
            </a:p>
            <a:p>
              <a:r>
                <a:rPr 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Heat Flux: 140 – 660 W/cm</a:t>
              </a:r>
              <a:r>
                <a:rPr lang="en-US" baseline="30000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2</a:t>
              </a:r>
              <a:r>
                <a:rPr 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 (Shuttle: 6 – 60 W/cm</a:t>
              </a:r>
              <a:r>
                <a:rPr lang="en-US" baseline="30000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2</a:t>
              </a:r>
              <a:r>
                <a:rPr 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)</a:t>
              </a:r>
            </a:p>
            <a:p>
              <a:r>
                <a:rPr 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Pressure: 3 – 55 </a:t>
              </a:r>
              <a:r>
                <a:rPr lang="en-US" dirty="0" err="1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kPa</a:t>
              </a:r>
              <a:endPara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Duration: 60 – 200 s</a:t>
              </a:r>
            </a:p>
            <a:p>
              <a:r>
                <a:rPr 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Max Surface Temp: 1550 – 2400 °C</a:t>
              </a:r>
            </a:p>
            <a:p>
              <a:endPara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  <a:p>
              <a:endParaRPr lang="en-US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6" name="Slide Number Placeholder 3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DF9F0091-7E6F-4DCF-A91F-F992531520AF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3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AHF308Run020_WestView_1-@480-cli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15" y="1382237"/>
            <a:ext cx="8921986" cy="501861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23342" y="37945"/>
            <a:ext cx="665690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 Narrow" pitchFamily="34" charset="0"/>
                <a:ea typeface="ヒラギノ角ゴ Pro W3" charset="-128"/>
                <a:cs typeface="Arial Narrow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 smtClean="0">
                <a:solidFill>
                  <a:srgbClr val="DBEEF4"/>
                </a:solidFill>
                <a:latin typeface="Arial"/>
                <a:cs typeface="Arial"/>
              </a:rPr>
              <a:t>Arc Jet Video: 660 W/cm</a:t>
            </a:r>
            <a:r>
              <a:rPr lang="en-US" baseline="30000" smtClean="0">
                <a:solidFill>
                  <a:srgbClr val="DBEEF4"/>
                </a:solidFill>
                <a:latin typeface="Arial"/>
                <a:cs typeface="Arial"/>
              </a:rPr>
              <a:t>2</a:t>
            </a:r>
            <a:r>
              <a:rPr lang="en-US" smtClean="0">
                <a:solidFill>
                  <a:srgbClr val="DBEEF4"/>
                </a:solidFill>
                <a:latin typeface="Arial"/>
                <a:cs typeface="Arial"/>
              </a:rPr>
              <a:t>, 35 kPa</a:t>
            </a:r>
            <a:br>
              <a:rPr lang="en-US" smtClean="0">
                <a:solidFill>
                  <a:srgbClr val="DBEEF4"/>
                </a:solidFill>
                <a:latin typeface="Arial"/>
                <a:cs typeface="Arial"/>
              </a:rPr>
            </a:br>
            <a:r>
              <a:rPr lang="en-US" smtClean="0">
                <a:solidFill>
                  <a:srgbClr val="DBEEF4"/>
                </a:solidFill>
                <a:latin typeface="Arial"/>
                <a:cs typeface="Arial"/>
              </a:rPr>
              <a:t>Max Surface Temperature: 2400 °C 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47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AHF308Run024_WestView_1-@480-cli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31" y="1032934"/>
            <a:ext cx="8940798" cy="502919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1446" y="52615"/>
            <a:ext cx="6656907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Arc Jet Video: 140 W/cm</a:t>
            </a:r>
            <a:r>
              <a:rPr lang="en-US" baseline="30000" dirty="0" smtClean="0">
                <a:solidFill>
                  <a:srgbClr val="DBEEF4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, 3 </a:t>
            </a:r>
            <a:r>
              <a:rPr lang="en-US" dirty="0" err="1" smtClean="0">
                <a:solidFill>
                  <a:srgbClr val="DBEEF4"/>
                </a:solidFill>
                <a:latin typeface="Arial"/>
                <a:cs typeface="Arial"/>
              </a:rPr>
              <a:t>kPa</a:t>
            </a:r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Max Surface Temperature: 1550 °C  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7" y="20444"/>
            <a:ext cx="8170333" cy="97015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Arc Jet Testing Results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8243"/>
            <a:ext cx="2133600" cy="319757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23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462295"/>
              </p:ext>
            </p:extLst>
          </p:nvPr>
        </p:nvGraphicFramePr>
        <p:xfrm>
          <a:off x="127001" y="1123950"/>
          <a:ext cx="5696857" cy="491044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25071"/>
                <a:gridCol w="898072"/>
                <a:gridCol w="907142"/>
                <a:gridCol w="625928"/>
                <a:gridCol w="1188358"/>
                <a:gridCol w="1052286"/>
              </a:tblGrid>
              <a:tr h="88083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Condition</a:t>
                      </a:r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Heat Flux </a:t>
                      </a:r>
                    </a:p>
                    <a:p>
                      <a:pPr algn="ctr"/>
                      <a:r>
                        <a:rPr lang="en-US" sz="1600" dirty="0" smtClean="0"/>
                        <a:t>(W/cm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Pressure</a:t>
                      </a:r>
                    </a:p>
                    <a:p>
                      <a:pPr algn="ctr"/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kPa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Time (s)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</a:t>
                      </a:r>
                      <a:r>
                        <a:rPr lang="en-US" sz="1600" baseline="0" dirty="0" smtClean="0"/>
                        <a:t> Surface Temp (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°C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Recession (mm)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51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660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35.4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2400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2300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3.0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2.0</a:t>
                      </a: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998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585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55.0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2350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4.1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51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465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16.0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2200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2250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02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16.2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1680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1650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1720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-0.6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-0.6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-1.9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51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205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55.1</a:t>
                      </a: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1700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1750</a:t>
                      </a: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-0.4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-0.1</a:t>
                      </a: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51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3.3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1550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1600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-0.5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-0.7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467929" y="1085660"/>
            <a:ext cx="2231571" cy="2452199"/>
            <a:chOff x="6467929" y="1085660"/>
            <a:chExt cx="2231571" cy="2452199"/>
          </a:xfrm>
        </p:grpSpPr>
        <p:sp>
          <p:nvSpPr>
            <p:cNvPr id="8" name="TextBox 7"/>
            <p:cNvSpPr txBox="1"/>
            <p:nvPr/>
          </p:nvSpPr>
          <p:spPr>
            <a:xfrm>
              <a:off x="6467929" y="1085660"/>
              <a:ext cx="2231571" cy="3693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vert="horz" wrap="square" lIns="182880" tIns="45720" rIns="18288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indent="0" algn="ctr" defTabSz="457200" eaLnBrk="1" hangingPunct="1">
                <a:spcBef>
                  <a:spcPct val="20000"/>
                </a:spcBef>
                <a:buFont typeface="Arial" pitchFamily="34" charset="0"/>
                <a:buNone/>
                <a:defRPr sz="1800" b="1">
                  <a:latin typeface="+mn-lt"/>
                  <a:ea typeface="ヒラギノ角ゴ Pro W3" charset="-128"/>
                  <a:cs typeface="ヒラギノ角ゴ Pro W3" charset="-128"/>
                </a:defRPr>
              </a:lvl1pPr>
              <a:lvl2pPr indent="-223838" defTabSz="457200" eaLnBrk="1" hangingPunct="1">
                <a:spcBef>
                  <a:spcPct val="20000"/>
                </a:spcBef>
                <a:buFont typeface="Arial" pitchFamily="34" charset="0"/>
                <a:buChar char="–"/>
                <a:defRPr>
                  <a:latin typeface="+mn-lt"/>
                  <a:ea typeface="ヒラギノ角ゴ Pro W3" charset="-128"/>
                  <a:cs typeface="ヒラギノ角ゴ Pro W3"/>
                </a:defRPr>
              </a:lvl2pPr>
              <a:lvl3pPr marL="693738" indent="-228600" defTabSz="457200" eaLnBrk="1" hangingPunct="1">
                <a:spcBef>
                  <a:spcPct val="20000"/>
                </a:spcBef>
                <a:buFont typeface="Arial" pitchFamily="34" charset="0"/>
                <a:buChar char="•"/>
                <a:defRPr sz="1600">
                  <a:latin typeface="+mn-lt"/>
                  <a:ea typeface="ヒラギノ角ゴ Pro W3" charset="-128"/>
                  <a:cs typeface="ヒラギノ角ゴ Pro W3"/>
                </a:defRPr>
              </a:lvl3pPr>
              <a:lvl4pPr marL="917575" indent="-228600" defTabSz="457200" eaLnBrk="1" hangingPunct="1">
                <a:spcBef>
                  <a:spcPct val="20000"/>
                </a:spcBef>
                <a:buFont typeface="Arial" pitchFamily="34" charset="0"/>
                <a:buChar char="–"/>
                <a:defRPr sz="1400">
                  <a:latin typeface="+mn-lt"/>
                  <a:ea typeface="ヒラギノ角ゴ Pro W3" charset="-128"/>
                  <a:cs typeface="ヒラギノ角ゴ Pro W3"/>
                </a:defRPr>
              </a:lvl4pPr>
              <a:lvl5pPr marL="1150938" indent="-228600" defTabSz="457200" eaLnBrk="1" hangingPunct="1">
                <a:spcBef>
                  <a:spcPct val="20000"/>
                </a:spcBef>
                <a:buFont typeface="Arial" pitchFamily="34" charset="0"/>
                <a:buChar char="»"/>
                <a:defRPr sz="1400">
                  <a:latin typeface="+mn-lt"/>
                  <a:ea typeface="ヒラギノ角ゴ Pro W3" charset="-128"/>
                  <a:cs typeface="ヒラギノ角ゴ Pro W3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Pre</a:t>
              </a:r>
              <a:r>
                <a:rPr lang="en-US" dirty="0" smtClean="0"/>
                <a:t>-Test </a:t>
              </a:r>
              <a:r>
                <a:rPr lang="en-US" dirty="0"/>
                <a:t>3DMAT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00" y="1468361"/>
              <a:ext cx="2222499" cy="20694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5978071" y="3682284"/>
            <a:ext cx="3082195" cy="2186947"/>
            <a:chOff x="5978071" y="3682284"/>
            <a:chExt cx="3082195" cy="2186947"/>
          </a:xfrm>
        </p:grpSpPr>
        <p:pic>
          <p:nvPicPr>
            <p:cNvPr id="7" name="Picture 6" descr="screenshot_2937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4" b="483"/>
            <a:stretch/>
          </p:blipFill>
          <p:spPr>
            <a:xfrm>
              <a:off x="5978071" y="4053413"/>
              <a:ext cx="3082195" cy="181581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987143" y="3682284"/>
              <a:ext cx="3066143" cy="3693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 vert="horz" wrap="square" lIns="182880" tIns="45720" rIns="18288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indent="0" algn="ctr" defTabSz="457200" eaLnBrk="1" hangingPunct="1">
                <a:spcBef>
                  <a:spcPct val="20000"/>
                </a:spcBef>
                <a:buFont typeface="Arial" pitchFamily="34" charset="0"/>
                <a:buNone/>
                <a:defRPr sz="1800" b="1">
                  <a:latin typeface="+mn-lt"/>
                  <a:ea typeface="ヒラギノ角ゴ Pro W3" charset="-128"/>
                  <a:cs typeface="ヒラギノ角ゴ Pro W3" charset="-128"/>
                </a:defRPr>
              </a:lvl1pPr>
              <a:lvl2pPr indent="-223838" defTabSz="457200" eaLnBrk="1" hangingPunct="1">
                <a:spcBef>
                  <a:spcPct val="20000"/>
                </a:spcBef>
                <a:buFont typeface="Arial" pitchFamily="34" charset="0"/>
                <a:buChar char="–"/>
                <a:defRPr>
                  <a:latin typeface="+mn-lt"/>
                  <a:ea typeface="ヒラギノ角ゴ Pro W3" charset="-128"/>
                  <a:cs typeface="ヒラギノ角ゴ Pro W3"/>
                </a:defRPr>
              </a:lvl2pPr>
              <a:lvl3pPr marL="693738" indent="-228600" defTabSz="457200" eaLnBrk="1" hangingPunct="1">
                <a:spcBef>
                  <a:spcPct val="20000"/>
                </a:spcBef>
                <a:buFont typeface="Arial" pitchFamily="34" charset="0"/>
                <a:buChar char="•"/>
                <a:defRPr sz="1600">
                  <a:latin typeface="+mn-lt"/>
                  <a:ea typeface="ヒラギノ角ゴ Pro W3" charset="-128"/>
                  <a:cs typeface="ヒラギノ角ゴ Pro W3"/>
                </a:defRPr>
              </a:lvl3pPr>
              <a:lvl4pPr marL="917575" indent="-228600" defTabSz="457200" eaLnBrk="1" hangingPunct="1">
                <a:spcBef>
                  <a:spcPct val="20000"/>
                </a:spcBef>
                <a:buFont typeface="Arial" pitchFamily="34" charset="0"/>
                <a:buChar char="–"/>
                <a:defRPr sz="1400">
                  <a:latin typeface="+mn-lt"/>
                  <a:ea typeface="ヒラギノ角ゴ Pro W3" charset="-128"/>
                  <a:cs typeface="ヒラギノ角ゴ Pro W3"/>
                </a:defRPr>
              </a:lvl4pPr>
              <a:lvl5pPr marL="1150938" indent="-228600" defTabSz="457200" eaLnBrk="1" hangingPunct="1">
                <a:spcBef>
                  <a:spcPct val="20000"/>
                </a:spcBef>
                <a:buFont typeface="Arial" pitchFamily="34" charset="0"/>
                <a:buChar char="»"/>
                <a:defRPr sz="1400">
                  <a:latin typeface="+mn-lt"/>
                  <a:ea typeface="ヒラギノ角ゴ Pro W3" charset="-128"/>
                  <a:cs typeface="ヒラギノ角ゴ Pro W3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Post</a:t>
              </a:r>
              <a:r>
                <a:rPr lang="en-US" dirty="0" smtClean="0"/>
                <a:t>-Test </a:t>
              </a:r>
              <a:r>
                <a:rPr lang="en-US" dirty="0"/>
                <a:t>Cross</a:t>
              </a:r>
              <a:r>
                <a:rPr lang="en-US" dirty="0" smtClean="0"/>
                <a:t>-Sectioned</a:t>
              </a:r>
              <a:endParaRPr lang="en-US" dirty="0"/>
            </a:p>
          </p:txBody>
        </p:sp>
      </p:grpSp>
      <p:sp>
        <p:nvSpPr>
          <p:cNvPr id="13" name="Content Placeholder 4"/>
          <p:cNvSpPr txBox="1">
            <a:spLocks/>
          </p:cNvSpPr>
          <p:nvPr/>
        </p:nvSpPr>
        <p:spPr>
          <a:xfrm>
            <a:off x="247351" y="6195153"/>
            <a:ext cx="8548051" cy="47503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65000">
                <a:schemeClr val="bg2">
                  <a:lumMod val="90000"/>
                </a:schemeClr>
              </a:gs>
            </a:gsLst>
            <a:lin ang="5040000" scaled="0"/>
            <a:tileRect/>
          </a:gradFill>
          <a:ln w="12700" cmpd="sng">
            <a:solidFill>
              <a:srgbClr val="000090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latin typeface="+mn-lt"/>
              </a:defRPr>
            </a:lvl1pPr>
          </a:lstStyle>
          <a:p>
            <a:r>
              <a:rPr lang="en-US" sz="1800" dirty="0" smtClean="0">
                <a:solidFill>
                  <a:srgbClr val="000000"/>
                </a:solidFill>
              </a:rPr>
              <a:t>Near-zero recession behavior for wide range of Exploration Mission relevant conditions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70333" cy="970156"/>
          </a:xfrm>
        </p:spPr>
        <p:txBody>
          <a:bodyPr/>
          <a:lstStyle/>
          <a:p>
            <a:pPr algn="l"/>
            <a:r>
              <a:rPr lang="en-US" sz="24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Aerothermal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 Performance &amp; Response Modeling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538243"/>
            <a:ext cx="2133600" cy="319757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24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178093" y="5348181"/>
            <a:ext cx="3787411" cy="118879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65000">
                <a:schemeClr val="bg2">
                  <a:lumMod val="90000"/>
                </a:schemeClr>
              </a:gs>
            </a:gsLst>
            <a:lin ang="5040000" scaled="0"/>
            <a:tileRect/>
          </a:gradFill>
          <a:ln w="12700" cmpd="sng">
            <a:solidFill>
              <a:srgbClr val="00009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latin typeface="+mn-lt"/>
              </a:defRPr>
            </a:lvl1pPr>
          </a:lstStyle>
          <a:p>
            <a:pPr algn="ctr"/>
            <a:r>
              <a:rPr lang="en-US" sz="1600" dirty="0" smtClean="0">
                <a:latin typeface="Arial"/>
                <a:cs typeface="Arial"/>
              </a:rPr>
              <a:t>Ablation chemistry &amp; property-based thermal response model predicts the temperature as a function of depth &amp; time (thermocouples at various depths)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4181" y="986291"/>
            <a:ext cx="3726246" cy="4279927"/>
            <a:chOff x="184181" y="986291"/>
            <a:chExt cx="3726246" cy="4279927"/>
          </a:xfrm>
        </p:grpSpPr>
        <p:sp>
          <p:nvSpPr>
            <p:cNvPr id="23" name="TextBox 22"/>
            <p:cNvSpPr txBox="1"/>
            <p:nvPr/>
          </p:nvSpPr>
          <p:spPr>
            <a:xfrm>
              <a:off x="620348" y="986291"/>
              <a:ext cx="29778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Thermal Response Modeling</a:t>
              </a:r>
              <a:endParaRPr lang="en-US" sz="1600" b="1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84181" y="1343440"/>
              <a:ext cx="3726246" cy="3922778"/>
              <a:chOff x="184181" y="1343440"/>
              <a:chExt cx="3726246" cy="3922778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181" y="1343440"/>
                <a:ext cx="3726246" cy="3922778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18775" y="2238929"/>
                <a:ext cx="1495268" cy="5847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</a:rPr>
                  <a:t>TC Data</a:t>
                </a:r>
              </a:p>
              <a:p>
                <a:r>
                  <a:rPr lang="en-US" sz="1600" b="1" dirty="0" smtClean="0"/>
                  <a:t>Computation</a:t>
                </a:r>
                <a:endParaRPr lang="en-US" sz="1600" b="1" dirty="0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flipH="1">
                <a:off x="1854621" y="2713823"/>
                <a:ext cx="215991" cy="41472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1707746" y="2416943"/>
                <a:ext cx="359753" cy="582000"/>
              </a:xfrm>
              <a:prstGeom prst="line">
                <a:avLst/>
              </a:prstGeom>
              <a:ln w="317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1533071" y="13244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6" name="Picture 5" descr="jsc2008e10533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r="28376"/>
          <a:stretch/>
        </p:blipFill>
        <p:spPr bwMode="auto">
          <a:xfrm rot="16200000">
            <a:off x="6921121" y="1289123"/>
            <a:ext cx="1770093" cy="19457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creenshot_303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1059" r="4226" b="19019"/>
          <a:stretch/>
        </p:blipFill>
        <p:spPr>
          <a:xfrm>
            <a:off x="4420676" y="1368290"/>
            <a:ext cx="1983443" cy="17452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4423974" y="1006110"/>
            <a:ext cx="1955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Post-test 3DMAT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941476" y="1012062"/>
            <a:ext cx="1720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Post-test 2D CP</a:t>
            </a:r>
            <a:endParaRPr lang="en-US" sz="1600" b="1" dirty="0"/>
          </a:p>
        </p:txBody>
      </p:sp>
      <p:sp>
        <p:nvSpPr>
          <p:cNvPr id="30" name="Content Placeholder 4"/>
          <p:cNvSpPr txBox="1">
            <a:spLocks/>
          </p:cNvSpPr>
          <p:nvPr/>
        </p:nvSpPr>
        <p:spPr>
          <a:xfrm>
            <a:off x="4281714" y="3180517"/>
            <a:ext cx="4581072" cy="60227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65000">
                <a:schemeClr val="bg2">
                  <a:lumMod val="90000"/>
                </a:schemeClr>
              </a:gs>
            </a:gsLst>
            <a:lin ang="5040000" scaled="0"/>
            <a:tileRect/>
          </a:gradFill>
          <a:ln w="12700" cmpd="sng">
            <a:solidFill>
              <a:srgbClr val="000090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latin typeface="+mn-lt"/>
              </a:defRPr>
            </a:lvl1pPr>
          </a:lstStyle>
          <a:p>
            <a:pPr algn="ctr"/>
            <a:r>
              <a:rPr lang="en-US" sz="1600" dirty="0" smtClean="0">
                <a:latin typeface="Arial"/>
                <a:cs typeface="Arial"/>
              </a:rPr>
              <a:t>Under similar test conditions, carbon phenolic consistently cracks between lamina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63564" y="4118425"/>
            <a:ext cx="4653649" cy="2445661"/>
            <a:chOff x="4236352" y="4336139"/>
            <a:chExt cx="4653649" cy="24456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t="2468" b="2680"/>
            <a:stretch/>
          </p:blipFill>
          <p:spPr>
            <a:xfrm>
              <a:off x="4242909" y="4336139"/>
              <a:ext cx="3277297" cy="2440215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236352" y="4336143"/>
              <a:ext cx="4581070" cy="2445657"/>
            </a:xfrm>
            <a:prstGeom prst="rect">
              <a:avLst/>
            </a:prstGeom>
            <a:noFill/>
            <a:ln w="12700" cmpd="sng">
              <a:solidFill>
                <a:srgbClr val="000090"/>
              </a:solidFill>
            </a:ln>
          </p:spPr>
          <p:txBody>
            <a:bodyPr vert="horz" lIns="91440" tIns="45720" rIns="91440" bIns="45720" rtlCol="0">
              <a:normAutofit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</a:pPr>
              <a:endParaRPr lang="en-US" sz="1600" b="1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2" name="Content Placeholder 4"/>
            <p:cNvSpPr txBox="1">
              <a:spLocks/>
            </p:cNvSpPr>
            <p:nvPr/>
          </p:nvSpPr>
          <p:spPr>
            <a:xfrm>
              <a:off x="7519958" y="4336143"/>
              <a:ext cx="1370043" cy="2445657"/>
            </a:xfrm>
            <a:prstGeom prst="rect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  <a:gs pos="65000">
                  <a:schemeClr val="bg2">
                    <a:lumMod val="90000"/>
                  </a:schemeClr>
                </a:gs>
              </a:gsLst>
              <a:lin ang="5040000" scaled="0"/>
              <a:tileRect/>
            </a:gradFill>
            <a:ln w="12700" cmpd="sng">
              <a:solidFill>
                <a:srgbClr val="00009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marR="0" lvl="0" indent="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 sz="2000" b="1">
                  <a:latin typeface="+mn-lt"/>
                </a:defRPr>
              </a:lvl1pPr>
            </a:lstStyle>
            <a:p>
              <a:pPr algn="ctr"/>
              <a:r>
                <a:rPr lang="en-US" sz="1600" dirty="0" smtClean="0">
                  <a:latin typeface="Arial"/>
                  <a:cs typeface="Arial"/>
                </a:rPr>
                <a:t>All EFT-1 carbon phenolic pads contained inter-laminar cracks post-flight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431232" y="2791367"/>
            <a:ext cx="1955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Side View</a:t>
            </a:r>
            <a:endParaRPr lang="en-US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24275" y="2798624"/>
            <a:ext cx="1955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2F2F2"/>
                </a:solidFill>
              </a:rPr>
              <a:t>Side View</a:t>
            </a:r>
            <a:endParaRPr lang="en-US" sz="1600" b="1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11113"/>
            <a:ext cx="6656907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Shock &amp; Creep Testing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274565" y="5444149"/>
            <a:ext cx="8270720" cy="1061355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65000">
                <a:schemeClr val="bg2">
                  <a:lumMod val="90000"/>
                </a:schemeClr>
              </a:gs>
            </a:gsLst>
            <a:lin ang="5040000" scaled="0"/>
            <a:tileRect/>
          </a:gradFill>
          <a:ln w="12700" cmpd="sng">
            <a:solidFill>
              <a:srgbClr val="000090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latin typeface="+mn-lt"/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lang="en-US" sz="1800" dirty="0" smtClean="0"/>
              <a:t>Explosive bolt </a:t>
            </a:r>
            <a:r>
              <a:rPr lang="en-US" sz="1800" dirty="0" err="1" smtClean="0"/>
              <a:t>pyroshock</a:t>
            </a:r>
            <a:r>
              <a:rPr lang="en-US" sz="1800" dirty="0" smtClean="0"/>
              <a:t> environment simulation via tunable beam testing @ JPL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Stress relaxation of 3DMAT/system under Orion-like preload measured with instrumented fasteners</a:t>
            </a:r>
            <a:endParaRPr lang="en-US" sz="1600" dirty="0"/>
          </a:p>
          <a:p>
            <a:pPr marL="800100" lvl="1" indent="-342900">
              <a:buFont typeface="Arial"/>
              <a:buChar char="•"/>
            </a:pPr>
            <a:endParaRPr lang="en-US" sz="1600" dirty="0" smtClean="0"/>
          </a:p>
          <a:p>
            <a:pPr marL="800100" lvl="1" indent="-342900">
              <a:buFont typeface="Arial"/>
              <a:buChar char="•"/>
            </a:pPr>
            <a:endParaRPr lang="en-US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846563" y="1066966"/>
            <a:ext cx="3628443" cy="4123182"/>
            <a:chOff x="4846563" y="1002176"/>
            <a:chExt cx="3628443" cy="4123182"/>
          </a:xfrm>
        </p:grpSpPr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05355" y="1436913"/>
              <a:ext cx="3176859" cy="3688445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846563" y="1002176"/>
              <a:ext cx="3628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2880" tIns="45720" rIns="18288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indent="0" defTabSz="457200" eaLnBrk="1" hangingPunct="1">
                <a:spcBef>
                  <a:spcPct val="20000"/>
                </a:spcBef>
                <a:buFont typeface="Arial" pitchFamily="34" charset="0"/>
                <a:buNone/>
                <a:defRPr sz="1800" b="1">
                  <a:latin typeface="+mn-lt"/>
                  <a:ea typeface="ヒラギノ角ゴ Pro W3" charset="-128"/>
                  <a:cs typeface="ヒラギノ角ゴ Pro W3" charset="-128"/>
                </a:defRPr>
              </a:lvl1pPr>
              <a:lvl2pPr indent="-223838" defTabSz="457200" eaLnBrk="1" hangingPunct="1">
                <a:spcBef>
                  <a:spcPct val="20000"/>
                </a:spcBef>
                <a:buFont typeface="Arial" pitchFamily="34" charset="0"/>
                <a:buChar char="–"/>
                <a:defRPr>
                  <a:latin typeface="+mn-lt"/>
                  <a:ea typeface="ヒラギノ角ゴ Pro W3" charset="-128"/>
                  <a:cs typeface="ヒラギノ角ゴ Pro W3"/>
                </a:defRPr>
              </a:lvl2pPr>
              <a:lvl3pPr marL="693738" indent="-228600" defTabSz="457200" eaLnBrk="1" hangingPunct="1">
                <a:spcBef>
                  <a:spcPct val="20000"/>
                </a:spcBef>
                <a:buFont typeface="Arial" pitchFamily="34" charset="0"/>
                <a:buChar char="•"/>
                <a:defRPr sz="1600">
                  <a:latin typeface="+mn-lt"/>
                  <a:ea typeface="ヒラギノ角ゴ Pro W3" charset="-128"/>
                  <a:cs typeface="ヒラギノ角ゴ Pro W3"/>
                </a:defRPr>
              </a:lvl3pPr>
              <a:lvl4pPr marL="917575" indent="-228600" defTabSz="457200" eaLnBrk="1" hangingPunct="1">
                <a:spcBef>
                  <a:spcPct val="20000"/>
                </a:spcBef>
                <a:buFont typeface="Arial" pitchFamily="34" charset="0"/>
                <a:buChar char="–"/>
                <a:defRPr sz="1400">
                  <a:latin typeface="+mn-lt"/>
                  <a:ea typeface="ヒラギノ角ゴ Pro W3" charset="-128"/>
                  <a:cs typeface="ヒラギノ角ゴ Pro W3"/>
                </a:defRPr>
              </a:lvl4pPr>
              <a:lvl5pPr marL="1150938" indent="-228600" defTabSz="457200" eaLnBrk="1" hangingPunct="1">
                <a:spcBef>
                  <a:spcPct val="20000"/>
                </a:spcBef>
                <a:buFont typeface="Arial" pitchFamily="34" charset="0"/>
                <a:buChar char="»"/>
                <a:defRPr sz="1400">
                  <a:latin typeface="+mn-lt"/>
                  <a:ea typeface="ヒラギノ角ゴ Pro W3" charset="-128"/>
                  <a:cs typeface="ヒラギノ角ゴ Pro W3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9pPr>
            </a:lstStyle>
            <a:p>
              <a:pPr algn="ctr"/>
              <a:r>
                <a:rPr lang="en-US" dirty="0" smtClean="0"/>
                <a:t>Creep / Stress Relaxation Testing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6009" y="1068781"/>
            <a:ext cx="4407547" cy="4121366"/>
            <a:chOff x="166009" y="1003991"/>
            <a:chExt cx="4407547" cy="4121366"/>
          </a:xfrm>
        </p:grpSpPr>
        <p:pic>
          <p:nvPicPr>
            <p:cNvPr id="5" name="Picture 4" descr="screenshot_3258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6" r="20900" b="497"/>
            <a:stretch/>
          </p:blipFill>
          <p:spPr>
            <a:xfrm>
              <a:off x="480784" y="1424217"/>
              <a:ext cx="3889832" cy="370114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66009" y="1003991"/>
              <a:ext cx="44075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82880" tIns="45720" rIns="18288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indent="0" defTabSz="457200" eaLnBrk="1" hangingPunct="1">
                <a:spcBef>
                  <a:spcPct val="20000"/>
                </a:spcBef>
                <a:buFont typeface="Arial" pitchFamily="34" charset="0"/>
                <a:buNone/>
                <a:defRPr sz="1800" b="1">
                  <a:latin typeface="+mn-lt"/>
                  <a:ea typeface="ヒラギノ角ゴ Pro W3" charset="-128"/>
                  <a:cs typeface="ヒラギノ角ゴ Pro W3" charset="-128"/>
                </a:defRPr>
              </a:lvl1pPr>
              <a:lvl2pPr indent="-223838" defTabSz="457200" eaLnBrk="1" hangingPunct="1">
                <a:spcBef>
                  <a:spcPct val="20000"/>
                </a:spcBef>
                <a:buFont typeface="Arial" pitchFamily="34" charset="0"/>
                <a:buChar char="–"/>
                <a:defRPr>
                  <a:latin typeface="+mn-lt"/>
                  <a:ea typeface="ヒラギノ角ゴ Pro W3" charset="-128"/>
                  <a:cs typeface="ヒラギノ角ゴ Pro W3"/>
                </a:defRPr>
              </a:lvl2pPr>
              <a:lvl3pPr marL="693738" indent="-228600" defTabSz="457200" eaLnBrk="1" hangingPunct="1">
                <a:spcBef>
                  <a:spcPct val="20000"/>
                </a:spcBef>
                <a:buFont typeface="Arial" pitchFamily="34" charset="0"/>
                <a:buChar char="•"/>
                <a:defRPr sz="1600">
                  <a:latin typeface="+mn-lt"/>
                  <a:ea typeface="ヒラギノ角ゴ Pro W3" charset="-128"/>
                  <a:cs typeface="ヒラギノ角ゴ Pro W3"/>
                </a:defRPr>
              </a:lvl3pPr>
              <a:lvl4pPr marL="917575" indent="-228600" defTabSz="457200" eaLnBrk="1" hangingPunct="1">
                <a:spcBef>
                  <a:spcPct val="20000"/>
                </a:spcBef>
                <a:buFont typeface="Arial" pitchFamily="34" charset="0"/>
                <a:buChar char="–"/>
                <a:defRPr sz="1400">
                  <a:latin typeface="+mn-lt"/>
                  <a:ea typeface="ヒラギノ角ゴ Pro W3" charset="-128"/>
                  <a:cs typeface="ヒラギノ角ゴ Pro W3"/>
                </a:defRPr>
              </a:lvl4pPr>
              <a:lvl5pPr marL="1150938" indent="-228600" defTabSz="457200" eaLnBrk="1" hangingPunct="1">
                <a:spcBef>
                  <a:spcPct val="20000"/>
                </a:spcBef>
                <a:buFont typeface="Arial" pitchFamily="34" charset="0"/>
                <a:buChar char="»"/>
                <a:defRPr sz="1400">
                  <a:latin typeface="+mn-lt"/>
                  <a:ea typeface="ヒラギノ角ゴ Pro W3" charset="-128"/>
                  <a:cs typeface="ヒラギノ角ゴ Pro W3"/>
                </a:defRPr>
              </a:lvl5pPr>
              <a:lvl6pPr marL="25146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6pPr>
              <a:lvl7pPr marL="29718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7pPr>
              <a:lvl8pPr marL="34290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8pPr>
              <a:lvl9pPr marL="3886200" indent="-228600" defTabSz="457200">
                <a:spcBef>
                  <a:spcPct val="20000"/>
                </a:spcBef>
                <a:buFont typeface="Arial"/>
                <a:buChar char="•"/>
                <a:defRPr sz="2000">
                  <a:latin typeface="+mn-lt"/>
                </a:defRPr>
              </a:lvl9pPr>
            </a:lstStyle>
            <a:p>
              <a:pPr algn="ctr"/>
              <a:r>
                <a:rPr lang="en-US" dirty="0" smtClean="0"/>
                <a:t>Pyro-Shock Simulation: JPL Tunable Beam</a:t>
              </a:r>
              <a:endParaRPr lang="en-US" dirty="0"/>
            </a:p>
          </p:txBody>
        </p:sp>
        <p:pic>
          <p:nvPicPr>
            <p:cNvPr id="6" name="Picture 5" descr="screenshot_3259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04" y="3855356"/>
              <a:ext cx="1421585" cy="11520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635018" y="3057071"/>
              <a:ext cx="2358573" cy="798286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13876" y="3057071"/>
              <a:ext cx="1152072" cy="798286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786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2" y="11113"/>
            <a:ext cx="6656907" cy="914400"/>
          </a:xfrm>
        </p:spPr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Summary &amp; 3DMAT Status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67" y="1188357"/>
            <a:ext cx="8534399" cy="527170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 smtClean="0"/>
              <a:t>3DMAT project addressed a material capability need for Orion by developing a 3D woven quartz fiber / cyanate ester composite with robust structural and aerothermal performance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Continuous, automated weaving the high fiber volume quartz preform has been achieved at a scale never before demonstrated (12” wide x 3” thick)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Full densification of large preforms has been accomplished with a new resin transfer molding process</a:t>
            </a:r>
          </a:p>
          <a:p>
            <a:pPr>
              <a:spcAft>
                <a:spcPts val="600"/>
              </a:spcAft>
            </a:pPr>
            <a:r>
              <a:rPr lang="en-US" sz="2000" u="sng" dirty="0" smtClean="0"/>
              <a:t>TRL 4/5 achieved in 3 years </a:t>
            </a:r>
            <a:r>
              <a:rPr lang="en-US" sz="2000" dirty="0" smtClean="0"/>
              <a:t>via manufacturing development &amp; testing 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Orion Program is currently producing 34 billets for EM-1 flight and development (2018 lunar flight test)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3DMAT development team is working with other aerospace companies for whom the 3DMAT material may fulfill a critical need</a:t>
            </a:r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Acknowledgments 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542" y="1030190"/>
            <a:ext cx="3044448" cy="541336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u="sng" dirty="0" smtClean="0"/>
              <a:t>NASA Funding &amp; Management Support</a:t>
            </a:r>
          </a:p>
          <a:p>
            <a:r>
              <a:rPr lang="en-US" dirty="0" smtClean="0"/>
              <a:t>Space Technology Mission Directorate – Game Changing Development </a:t>
            </a:r>
          </a:p>
          <a:p>
            <a:pPr lvl="1"/>
            <a:r>
              <a:rPr lang="en-US" b="1" dirty="0" smtClean="0"/>
              <a:t>Steve Gaddis</a:t>
            </a:r>
          </a:p>
          <a:p>
            <a:pPr lvl="1"/>
            <a:r>
              <a:rPr lang="en-US" b="1" dirty="0"/>
              <a:t>Harry </a:t>
            </a:r>
            <a:r>
              <a:rPr lang="en-US" b="1" dirty="0" smtClean="0"/>
              <a:t>Partridge</a:t>
            </a:r>
          </a:p>
          <a:p>
            <a:pPr lvl="1"/>
            <a:r>
              <a:rPr lang="en-US" b="1" smtClean="0"/>
              <a:t>James Reuther</a:t>
            </a:r>
            <a:endParaRPr lang="en-US" b="1" dirty="0" smtClean="0"/>
          </a:p>
          <a:p>
            <a:pPr lvl="1"/>
            <a:r>
              <a:rPr lang="en-US" b="1" dirty="0" smtClean="0"/>
              <a:t>Ryan Stephan</a:t>
            </a:r>
          </a:p>
          <a:p>
            <a:r>
              <a:rPr lang="en-US" dirty="0" smtClean="0"/>
              <a:t>Orion Program</a:t>
            </a:r>
          </a:p>
          <a:p>
            <a:pPr lvl="1"/>
            <a:r>
              <a:rPr lang="en-US" b="1" dirty="0"/>
              <a:t>John </a:t>
            </a:r>
            <a:r>
              <a:rPr lang="en-US" b="1" dirty="0" err="1"/>
              <a:t>Kowal</a:t>
            </a:r>
            <a:endParaRPr lang="en-US" b="1" dirty="0"/>
          </a:p>
          <a:p>
            <a:pPr lvl="1"/>
            <a:r>
              <a:rPr lang="en-US" b="1" dirty="0" smtClean="0"/>
              <a:t>Charlie Lundquist</a:t>
            </a:r>
          </a:p>
          <a:p>
            <a:pPr lvl="1"/>
            <a:r>
              <a:rPr lang="en-US" b="1" dirty="0" smtClean="0"/>
              <a:t>Jeremy Vander </a:t>
            </a:r>
            <a:r>
              <a:rPr lang="en-US" b="1" dirty="0" err="1" smtClean="0"/>
              <a:t>Kam</a:t>
            </a:r>
            <a:endParaRPr lang="en-US" b="1" dirty="0"/>
          </a:p>
          <a:p>
            <a:r>
              <a:rPr lang="en-US" dirty="0" smtClean="0"/>
              <a:t>Ames Research Center</a:t>
            </a:r>
          </a:p>
          <a:p>
            <a:pPr lvl="1"/>
            <a:r>
              <a:rPr lang="en-US" b="1" dirty="0" smtClean="0"/>
              <a:t>Ron </a:t>
            </a:r>
            <a:r>
              <a:rPr lang="en-US" b="1" dirty="0" err="1" smtClean="0"/>
              <a:t>Chinnapongse</a:t>
            </a:r>
            <a:endParaRPr lang="en-US" b="1" dirty="0" smtClean="0"/>
          </a:p>
          <a:p>
            <a:pPr lvl="1"/>
            <a:r>
              <a:rPr lang="en-US" b="1" dirty="0" smtClean="0"/>
              <a:t>Joe Conley</a:t>
            </a:r>
          </a:p>
          <a:p>
            <a:pPr lvl="1"/>
            <a:r>
              <a:rPr lang="en-US" b="1" dirty="0" smtClean="0"/>
              <a:t>Dean </a:t>
            </a:r>
            <a:r>
              <a:rPr lang="en-US" b="1" dirty="0" err="1" smtClean="0"/>
              <a:t>Kontinos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410628" y="1037618"/>
            <a:ext cx="2600537" cy="528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457200" indent="-2238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2pPr>
            <a:lvl3pPr marL="6937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3pPr>
            <a:lvl4pPr marL="917575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4pPr>
            <a:lvl5pPr marL="11509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Bally Ribbon Mills</a:t>
            </a:r>
          </a:p>
          <a:p>
            <a:pPr lvl="1"/>
            <a:r>
              <a:rPr lang="en-US" b="1" dirty="0" smtClean="0"/>
              <a:t>Leon </a:t>
            </a:r>
            <a:r>
              <a:rPr lang="en-US" b="1" dirty="0"/>
              <a:t>Bryn</a:t>
            </a:r>
          </a:p>
          <a:p>
            <a:pPr lvl="1"/>
            <a:r>
              <a:rPr lang="en-US" b="1" dirty="0" err="1" smtClean="0"/>
              <a:t>Hakan</a:t>
            </a:r>
            <a:r>
              <a:rPr lang="en-US" b="1" dirty="0" smtClean="0"/>
              <a:t> </a:t>
            </a:r>
            <a:r>
              <a:rPr lang="en-US" b="1" dirty="0" err="1" smtClean="0"/>
              <a:t>Gokce</a:t>
            </a:r>
            <a:endParaRPr lang="en-US" b="1" dirty="0" smtClean="0"/>
          </a:p>
          <a:p>
            <a:pPr lvl="1"/>
            <a:r>
              <a:rPr lang="en-US" b="1" dirty="0" smtClean="0"/>
              <a:t>Amir Islam</a:t>
            </a:r>
          </a:p>
          <a:p>
            <a:endParaRPr lang="en-US" sz="900" dirty="0"/>
          </a:p>
          <a:p>
            <a:pPr marL="0" indent="0">
              <a:buNone/>
            </a:pPr>
            <a:r>
              <a:rPr lang="en-US" u="sng" dirty="0" smtClean="0"/>
              <a:t>Lockheed Martin</a:t>
            </a:r>
          </a:p>
          <a:p>
            <a:pPr lvl="1"/>
            <a:r>
              <a:rPr lang="en-US" b="1" dirty="0"/>
              <a:t>Tracy Colwell</a:t>
            </a:r>
          </a:p>
          <a:p>
            <a:pPr lvl="1"/>
            <a:r>
              <a:rPr lang="en-US" b="1" dirty="0"/>
              <a:t>Damon </a:t>
            </a:r>
            <a:r>
              <a:rPr lang="en-US" b="1" dirty="0" err="1"/>
              <a:t>Erb</a:t>
            </a:r>
            <a:endParaRPr lang="en-US" b="1" dirty="0"/>
          </a:p>
          <a:p>
            <a:pPr lvl="1"/>
            <a:r>
              <a:rPr lang="en-US" b="1" dirty="0" smtClean="0"/>
              <a:t>Eric </a:t>
            </a:r>
            <a:r>
              <a:rPr lang="en-US" b="1" dirty="0"/>
              <a:t>Goodman</a:t>
            </a:r>
          </a:p>
          <a:p>
            <a:pPr lvl="1"/>
            <a:r>
              <a:rPr lang="en-US" b="1" dirty="0" smtClean="0"/>
              <a:t>Mike </a:t>
            </a:r>
            <a:r>
              <a:rPr lang="en-US" b="1" dirty="0" err="1" smtClean="0"/>
              <a:t>Tangredi</a:t>
            </a:r>
            <a:endParaRPr lang="en-US" b="1" dirty="0" smtClean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u="sng" dirty="0" smtClean="0"/>
              <a:t>San Diego Composites</a:t>
            </a:r>
            <a:endParaRPr lang="en-US" u="sng" dirty="0"/>
          </a:p>
          <a:p>
            <a:pPr lvl="1"/>
            <a:r>
              <a:rPr lang="en-US" b="1" dirty="0" smtClean="0"/>
              <a:t>Leonard Carson</a:t>
            </a:r>
          </a:p>
          <a:p>
            <a:pPr lvl="1"/>
            <a:r>
              <a:rPr lang="en-US" b="1" dirty="0" smtClean="0"/>
              <a:t>Rob </a:t>
            </a:r>
            <a:r>
              <a:rPr lang="en-US" b="1" dirty="0" err="1" smtClean="0"/>
              <a:t>Kolozs</a:t>
            </a:r>
            <a:endParaRPr lang="en-US" b="1" dirty="0" smtClean="0"/>
          </a:p>
          <a:p>
            <a:pPr lvl="1"/>
            <a:r>
              <a:rPr lang="en-US" b="1" dirty="0" smtClean="0"/>
              <a:t>Kevin </a:t>
            </a:r>
            <a:r>
              <a:rPr lang="en-US" b="1" dirty="0" err="1" smtClean="0"/>
              <a:t>Proum</a:t>
            </a:r>
            <a:endParaRPr lang="en-US" b="1" dirty="0" smtClean="0"/>
          </a:p>
          <a:p>
            <a:pPr lvl="1"/>
            <a:endParaRPr lang="en-US" sz="900" b="1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u="sng" dirty="0" smtClean="0"/>
              <a:t>Southern Research</a:t>
            </a:r>
            <a:endParaRPr lang="en-US" u="sng" dirty="0"/>
          </a:p>
          <a:p>
            <a:pPr lvl="1"/>
            <a:r>
              <a:rPr lang="en-US" b="1" dirty="0" smtClean="0"/>
              <a:t>David Bell</a:t>
            </a:r>
            <a:endParaRPr lang="en-US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438646" y="1013716"/>
            <a:ext cx="2859655" cy="551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457200" indent="-2238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2pPr>
            <a:lvl3pPr marL="6937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3pPr>
            <a:lvl4pPr marL="917575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4pPr>
            <a:lvl5pPr marL="1150938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u="sng" dirty="0" smtClean="0"/>
              <a:t>NASA Technical Support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Gary Allen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Adam </a:t>
            </a:r>
            <a:r>
              <a:rPr lang="en-US" b="1" dirty="0" err="1"/>
              <a:t>Beerman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 err="1"/>
              <a:t>Tane</a:t>
            </a:r>
            <a:r>
              <a:rPr lang="en-US" b="1" dirty="0"/>
              <a:t> </a:t>
            </a:r>
            <a:r>
              <a:rPr lang="en-US" b="1" dirty="0" err="1"/>
              <a:t>Boghozian</a:t>
            </a:r>
            <a:r>
              <a:rPr lang="en-US" b="1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Enrique </a:t>
            </a:r>
            <a:r>
              <a:rPr lang="en-US" b="1" dirty="0" err="1"/>
              <a:t>Carballo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/>
              <a:t>YK Chen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Don </a:t>
            </a:r>
            <a:r>
              <a:rPr lang="en-US" b="1" dirty="0" err="1"/>
              <a:t>Ellerby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/>
              <a:t>Dan </a:t>
            </a:r>
            <a:r>
              <a:rPr lang="en-US" b="1" dirty="0" err="1"/>
              <a:t>Empey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/>
              <a:t>Mike Fowler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Peter </a:t>
            </a:r>
            <a:r>
              <a:rPr lang="en-US" b="1" dirty="0"/>
              <a:t>Gage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Cole </a:t>
            </a:r>
            <a:r>
              <a:rPr lang="en-US" b="1" dirty="0" err="1"/>
              <a:t>Kazemba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/>
              <a:t>Joe Mach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Mike </a:t>
            </a:r>
            <a:r>
              <a:rPr lang="en-US" b="1" dirty="0"/>
              <a:t>Olson 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Keith Peterson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Carl Poteet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Erika Rodriguez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Kristina </a:t>
            </a:r>
            <a:r>
              <a:rPr lang="en-US" b="1" dirty="0" err="1" smtClean="0"/>
              <a:t>Skokova</a:t>
            </a:r>
            <a:r>
              <a:rPr lang="en-US" b="1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b="1" dirty="0" err="1"/>
              <a:t>Mairead</a:t>
            </a:r>
            <a:r>
              <a:rPr lang="en-US" b="1" dirty="0"/>
              <a:t> </a:t>
            </a:r>
            <a:r>
              <a:rPr lang="en-US" b="1" dirty="0" err="1"/>
              <a:t>Stackpoole</a:t>
            </a:r>
            <a:r>
              <a:rPr lang="en-US" b="1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Matt Switzer</a:t>
            </a:r>
          </a:p>
        </p:txBody>
      </p:sp>
    </p:spTree>
    <p:extLst>
      <p:ext uri="{BB962C8B-B14F-4D97-AF65-F5344CB8AC3E}">
        <p14:creationId xmlns:p14="http://schemas.microsoft.com/office/powerpoint/2010/main" val="33286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295400" y="1524000"/>
            <a:ext cx="723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851025" y="61642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69B5-F7CB-9247-BAAB-8BE7A00779EE}" type="slidenum">
              <a:rPr lang="en-US"/>
              <a:pPr/>
              <a:t>28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1318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 descr="Exploration-Scenario.jpg"/>
          <p:cNvPicPr>
            <a:picLocks noChangeAspect="1"/>
          </p:cNvPicPr>
          <p:nvPr/>
        </p:nvPicPr>
        <p:blipFill>
          <a:blip r:embed="rId3" cstate="print"/>
          <a:srcRect r="2912" b="2894"/>
          <a:stretch>
            <a:fillRect/>
          </a:stretch>
        </p:blipFill>
        <p:spPr bwMode="auto">
          <a:xfrm>
            <a:off x="-4233" y="-5821"/>
            <a:ext cx="9144000" cy="686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1152479" y="661290"/>
            <a:ext cx="6553200" cy="881280"/>
          </a:xfrm>
        </p:spPr>
        <p:txBody>
          <a:bodyPr/>
          <a:lstStyle/>
          <a:p>
            <a:pPr algn="ctr"/>
            <a:r>
              <a:rPr lang="en-US" sz="3600" b="1" i="1" dirty="0"/>
              <a:t>Thank </a:t>
            </a:r>
            <a:r>
              <a:rPr lang="en-US" sz="3600" b="1" i="1" dirty="0" smtClean="0"/>
              <a:t>You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53216280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_34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7"/>
            <a:ext cx="9144000" cy="68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7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Outline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5570"/>
            <a:ext cx="8229600" cy="491059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 smtClean="0"/>
              <a:t>Introductions</a:t>
            </a:r>
            <a:endParaRPr lang="en-US" sz="2000" dirty="0" smtClean="0"/>
          </a:p>
          <a:p>
            <a:pPr lvl="1">
              <a:spcAft>
                <a:spcPts val="600"/>
              </a:spcAft>
            </a:pPr>
            <a:r>
              <a:rPr lang="en-US" sz="2000" dirty="0" smtClean="0"/>
              <a:t>Orion Multipurpose Crew Vehicle – Compression Pad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3D Woven Thermal Protection Systems (Woven TPS)</a:t>
            </a:r>
          </a:p>
          <a:p>
            <a:pPr lvl="1">
              <a:spcAft>
                <a:spcPts val="600"/>
              </a:spcAft>
            </a:pPr>
            <a:endParaRPr lang="en-US" sz="8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3D Multifunctional Ablative Thermal Protection System (3DMAT) Project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Requirements &amp; Drivers 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Material Development 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Material Testing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Status &amp; Outlook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BEEF4"/>
                </a:solidFill>
                <a:latin typeface="Arial"/>
                <a:cs typeface="Arial"/>
              </a:rPr>
              <a:t>Orion Multipurpose Crew Vehicle</a:t>
            </a:r>
            <a:endParaRPr lang="en-US" dirty="0">
              <a:solidFill>
                <a:srgbClr val="DBEEF4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842" y="4440266"/>
            <a:ext cx="4583603" cy="223877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Orion Multipurpose Crew Vehicle astronaut missions to Mars targeted for 2030s </a:t>
            </a:r>
          </a:p>
          <a:p>
            <a:pPr>
              <a:spcAft>
                <a:spcPts val="600"/>
              </a:spcAft>
            </a:pPr>
            <a:r>
              <a:rPr lang="en-US" i="1" dirty="0" smtClean="0"/>
              <a:t>Significant</a:t>
            </a:r>
            <a:r>
              <a:rPr lang="en-US" dirty="0" smtClean="0"/>
              <a:t> technical hurdles to overcome on the path to human Mars missions!</a:t>
            </a:r>
          </a:p>
          <a:p>
            <a:pPr>
              <a:spcAft>
                <a:spcPts val="600"/>
              </a:spcAft>
            </a:pPr>
            <a:r>
              <a:rPr lang="en-US" dirty="0"/>
              <a:t>Today’s talk will discuss </a:t>
            </a:r>
            <a:r>
              <a:rPr lang="en-US" dirty="0" smtClean="0"/>
              <a:t>one challenge we’ve </a:t>
            </a:r>
            <a:r>
              <a:rPr lang="en-US" dirty="0"/>
              <a:t>addressed on the ablative heat </a:t>
            </a:r>
            <a:r>
              <a:rPr lang="en-US" dirty="0" smtClean="0"/>
              <a:t>shield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902" y="963380"/>
            <a:ext cx="4224547" cy="5873195"/>
            <a:chOff x="67441" y="1776186"/>
            <a:chExt cx="3664125" cy="5070627"/>
          </a:xfrm>
        </p:grpSpPr>
        <p:pic>
          <p:nvPicPr>
            <p:cNvPr id="6" name="Picture 5" descr="screenshot_3017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4"/>
            <a:stretch/>
          </p:blipFill>
          <p:spPr>
            <a:xfrm>
              <a:off x="67441" y="1776186"/>
              <a:ext cx="3664125" cy="50706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9050" y="1789244"/>
              <a:ext cx="3517508" cy="318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Orion Flight Test Launch Dec. 5, 2014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72404" y="962797"/>
            <a:ext cx="4854661" cy="3227115"/>
            <a:chOff x="4666846" y="3990469"/>
            <a:chExt cx="4477154" cy="2867531"/>
          </a:xfrm>
        </p:grpSpPr>
        <p:pic>
          <p:nvPicPr>
            <p:cNvPr id="5" name="Picture 4" descr="screenshot_3016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0"/>
            <a:stretch/>
          </p:blipFill>
          <p:spPr>
            <a:xfrm>
              <a:off x="4666846" y="3995672"/>
              <a:ext cx="4477154" cy="2862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34502" y="3990469"/>
              <a:ext cx="2903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Orion Flight Test Recovery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5129" y="6083905"/>
            <a:ext cx="25910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Peak Altitude: 3,600 miles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(Space Station: 220 miles)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shot_32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21" y="2044044"/>
            <a:ext cx="3904981" cy="3206368"/>
          </a:xfrm>
          <a:prstGeom prst="rect">
            <a:avLst/>
          </a:prstGeom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59191" y="99826"/>
            <a:ext cx="7660696" cy="742950"/>
          </a:xfrm>
        </p:spPr>
        <p:txBody>
          <a:bodyPr/>
          <a:lstStyle/>
          <a:p>
            <a:r>
              <a:rPr lang="en-US" dirty="0">
                <a:solidFill>
                  <a:srgbClr val="DBEEF4"/>
                </a:solidFill>
                <a:latin typeface="Arial"/>
                <a:cs typeface="Arial"/>
              </a:rPr>
              <a:t>Background: Orion Compression Pad</a:t>
            </a:r>
          </a:p>
        </p:txBody>
      </p:sp>
      <p:sp>
        <p:nvSpPr>
          <p:cNvPr id="58" name="Content Placeholder 4"/>
          <p:cNvSpPr txBox="1">
            <a:spLocks/>
          </p:cNvSpPr>
          <p:nvPr/>
        </p:nvSpPr>
        <p:spPr>
          <a:xfrm>
            <a:off x="172786" y="5650560"/>
            <a:ext cx="8726057" cy="1088640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latin typeface="+mn-lt"/>
              </a:defRPr>
            </a:lvl1pPr>
          </a:lstStyle>
          <a:p>
            <a:r>
              <a:rPr lang="en-US" dirty="0"/>
              <a:t>Orion compression pads are the interface between Crew Module (CM)  &amp; Service Module (SM) </a:t>
            </a:r>
          </a:p>
          <a:p>
            <a:r>
              <a:rPr lang="en-US" dirty="0"/>
              <a:t>Required to withstand:      - </a:t>
            </a:r>
            <a:r>
              <a:rPr lang="en-US" dirty="0" smtClean="0"/>
              <a:t>Launch &amp; ascent structural loads</a:t>
            </a:r>
            <a:endParaRPr lang="en-US" dirty="0"/>
          </a:p>
          <a:p>
            <a:r>
              <a:rPr lang="en-US" dirty="0"/>
              <a:t>		           - </a:t>
            </a:r>
            <a:r>
              <a:rPr lang="en-US" dirty="0" smtClean="0"/>
              <a:t>Pyro-shock </a:t>
            </a:r>
            <a:r>
              <a:rPr lang="en-US" dirty="0"/>
              <a:t>(CM/SM separation event)</a:t>
            </a:r>
          </a:p>
          <a:p>
            <a:r>
              <a:rPr lang="en-US" dirty="0"/>
              <a:t>		           - Earth </a:t>
            </a:r>
            <a:r>
              <a:rPr lang="en-US" dirty="0" smtClean="0"/>
              <a:t>re</a:t>
            </a:r>
            <a:r>
              <a:rPr lang="en-US" dirty="0"/>
              <a:t>-</a:t>
            </a:r>
            <a:r>
              <a:rPr lang="en-US" dirty="0" smtClean="0"/>
              <a:t>entry (high heating, ablation)</a:t>
            </a:r>
            <a:endParaRPr lang="en-US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1760" y="6484235"/>
            <a:ext cx="2133600" cy="365125"/>
          </a:xfrm>
        </p:spPr>
        <p:txBody>
          <a:bodyPr/>
          <a:lstStyle/>
          <a:p>
            <a:fld id="{16F73B07-E651-A046-B84E-85718FE48D8A}" type="slidenum">
              <a:rPr lang="en-US"/>
              <a:pPr/>
              <a:t>5</a:t>
            </a:fld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07908" y="1226880"/>
            <a:ext cx="4443227" cy="4221853"/>
            <a:chOff x="4607908" y="1226880"/>
            <a:chExt cx="4443227" cy="4221853"/>
          </a:xfrm>
        </p:grpSpPr>
        <p:grpSp>
          <p:nvGrpSpPr>
            <p:cNvPr id="18" name="Group 17"/>
            <p:cNvGrpSpPr/>
            <p:nvPr/>
          </p:nvGrpSpPr>
          <p:grpSpPr>
            <a:xfrm>
              <a:off x="4607908" y="1757827"/>
              <a:ext cx="4443227" cy="3690906"/>
              <a:chOff x="4607908" y="1757827"/>
              <a:chExt cx="4443227" cy="3690906"/>
            </a:xfrm>
          </p:grpSpPr>
          <p:sp>
            <p:nvSpPr>
              <p:cNvPr id="17" name="Block Arc 16"/>
              <p:cNvSpPr/>
              <p:nvPr/>
            </p:nvSpPr>
            <p:spPr>
              <a:xfrm rot="3449861">
                <a:off x="8086003" y="1898611"/>
                <a:ext cx="995539" cy="713971"/>
              </a:xfrm>
              <a:prstGeom prst="blockArc">
                <a:avLst>
                  <a:gd name="adj1" fmla="val 11297330"/>
                  <a:gd name="adj2" fmla="val 0"/>
                  <a:gd name="adj3" fmla="val 25000"/>
                </a:avLst>
              </a:prstGeom>
              <a:solidFill>
                <a:srgbClr val="EEECE1"/>
              </a:solidFill>
              <a:ln>
                <a:solidFill>
                  <a:srgbClr val="EEECE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Block Arc 61"/>
              <p:cNvSpPr/>
              <p:nvPr/>
            </p:nvSpPr>
            <p:spPr>
              <a:xfrm rot="19237847">
                <a:off x="4607908" y="1845274"/>
                <a:ext cx="986587" cy="805528"/>
              </a:xfrm>
              <a:prstGeom prst="blockArc">
                <a:avLst>
                  <a:gd name="adj1" fmla="val 11297330"/>
                  <a:gd name="adj2" fmla="val 0"/>
                  <a:gd name="adj3" fmla="val 25000"/>
                </a:avLst>
              </a:prstGeom>
              <a:solidFill>
                <a:srgbClr val="EEECE1"/>
              </a:solidFill>
              <a:ln>
                <a:solidFill>
                  <a:srgbClr val="EEECE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Block Arc 62"/>
              <p:cNvSpPr/>
              <p:nvPr/>
            </p:nvSpPr>
            <p:spPr>
              <a:xfrm rot="13200874">
                <a:off x="4628497" y="4625121"/>
                <a:ext cx="986587" cy="805528"/>
              </a:xfrm>
              <a:prstGeom prst="blockArc">
                <a:avLst>
                  <a:gd name="adj1" fmla="val 11297330"/>
                  <a:gd name="adj2" fmla="val 0"/>
                  <a:gd name="adj3" fmla="val 25000"/>
                </a:avLst>
              </a:prstGeom>
              <a:solidFill>
                <a:srgbClr val="EEECE1"/>
              </a:solidFill>
              <a:ln>
                <a:solidFill>
                  <a:srgbClr val="EEECE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Block Arc 63"/>
              <p:cNvSpPr/>
              <p:nvPr/>
            </p:nvSpPr>
            <p:spPr>
              <a:xfrm rot="8339083">
                <a:off x="8064548" y="4643205"/>
                <a:ext cx="986587" cy="805528"/>
              </a:xfrm>
              <a:prstGeom prst="blockArc">
                <a:avLst>
                  <a:gd name="adj1" fmla="val 11297330"/>
                  <a:gd name="adj2" fmla="val 0"/>
                  <a:gd name="adj3" fmla="val 25000"/>
                </a:avLst>
              </a:prstGeom>
              <a:solidFill>
                <a:srgbClr val="EEECE1"/>
              </a:solidFill>
              <a:ln>
                <a:solidFill>
                  <a:srgbClr val="EEECE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5684896" y="1226880"/>
              <a:ext cx="2419105" cy="408623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Orion EFT-1 Vehicle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248284" y="1781438"/>
              <a:ext cx="3148970" cy="1962089"/>
              <a:chOff x="5248284" y="1781438"/>
              <a:chExt cx="3148970" cy="1962089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7947330" y="2145681"/>
                <a:ext cx="61667" cy="159784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ounded Rectangle 56"/>
              <p:cNvSpPr/>
              <p:nvPr/>
            </p:nvSpPr>
            <p:spPr>
              <a:xfrm>
                <a:off x="5248284" y="1781438"/>
                <a:ext cx="3148970" cy="374571"/>
              </a:xfrm>
              <a:prstGeom prst="roundRect">
                <a:avLst/>
              </a:prstGeom>
              <a:solidFill>
                <a:schemeClr val="bg1">
                  <a:alpha val="88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Compression Pad Locations (6)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6061523" y="2155303"/>
                <a:ext cx="13943" cy="12754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Rounded Rectangle 48"/>
          <p:cNvSpPr/>
          <p:nvPr/>
        </p:nvSpPr>
        <p:spPr>
          <a:xfrm>
            <a:off x="4747554" y="1140480"/>
            <a:ext cx="4254972" cy="44150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6093" y="1004312"/>
            <a:ext cx="4507770" cy="4551208"/>
            <a:chOff x="56093" y="1004312"/>
            <a:chExt cx="4507770" cy="455120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811" y="1291670"/>
              <a:ext cx="1295400" cy="40513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80999" y="1277069"/>
              <a:ext cx="3882411" cy="4097499"/>
              <a:chOff x="380999" y="1277069"/>
              <a:chExt cx="3882411" cy="4097499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0999" y="1277069"/>
                <a:ext cx="3882411" cy="4097499"/>
                <a:chOff x="380999" y="1277069"/>
                <a:chExt cx="3882411" cy="4097499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380999" y="1282838"/>
                  <a:ext cx="3882411" cy="4081757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06882" y="1277069"/>
                  <a:ext cx="1885745" cy="4097499"/>
                </a:xfrm>
                <a:prstGeom prst="rect">
                  <a:avLst/>
                </a:prstGeom>
              </p:spPr>
            </p:pic>
          </p:grpSp>
          <p:sp>
            <p:nvSpPr>
              <p:cNvPr id="54" name="Rounded Rectangle 53"/>
              <p:cNvSpPr/>
              <p:nvPr/>
            </p:nvSpPr>
            <p:spPr>
              <a:xfrm>
                <a:off x="2968930" y="1681680"/>
                <a:ext cx="1126269" cy="1021556"/>
              </a:xfrm>
              <a:prstGeom prst="roundRect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Launch </a:t>
                </a:r>
              </a:p>
              <a:p>
                <a:pPr algn="ctr"/>
                <a:r>
                  <a:rPr lang="en-US" dirty="0"/>
                  <a:t>Abort System</a:t>
                </a: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3052212" y="3691681"/>
                <a:ext cx="1138024" cy="715089"/>
              </a:xfrm>
              <a:prstGeom prst="roundRect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Crew </a:t>
                </a:r>
              </a:p>
              <a:p>
                <a:pPr algn="ctr"/>
                <a:r>
                  <a:rPr lang="en-US" dirty="0"/>
                  <a:t>Module</a:t>
                </a:r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3057734" y="4518001"/>
                <a:ext cx="1138024" cy="715089"/>
              </a:xfrm>
              <a:prstGeom prst="roundRect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Service</a:t>
                </a:r>
                <a:endParaRPr lang="en-US" dirty="0"/>
              </a:p>
              <a:p>
                <a:pPr algn="ctr"/>
                <a:r>
                  <a:rPr lang="en-US" dirty="0"/>
                  <a:t>Module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b="1670"/>
            <a:stretch/>
          </p:blipFill>
          <p:spPr>
            <a:xfrm>
              <a:off x="509949" y="1283767"/>
              <a:ext cx="1103256" cy="4074120"/>
            </a:xfrm>
            <a:prstGeom prst="rect">
              <a:avLst/>
            </a:prstGeom>
          </p:spPr>
        </p:pic>
        <p:sp>
          <p:nvSpPr>
            <p:cNvPr id="41" name="Right Brace 40"/>
            <p:cNvSpPr/>
            <p:nvPr/>
          </p:nvSpPr>
          <p:spPr>
            <a:xfrm>
              <a:off x="1319881" y="1344160"/>
              <a:ext cx="587482" cy="1003890"/>
            </a:xfrm>
            <a:prstGeom prst="rightBrace">
              <a:avLst>
                <a:gd name="adj1" fmla="val 9804"/>
                <a:gd name="adj2" fmla="val 72812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Block Arc 64"/>
            <p:cNvSpPr/>
            <p:nvPr/>
          </p:nvSpPr>
          <p:spPr>
            <a:xfrm rot="12992273">
              <a:off x="56093" y="4840712"/>
              <a:ext cx="981037" cy="640372"/>
            </a:xfrm>
            <a:prstGeom prst="blockArc">
              <a:avLst>
                <a:gd name="adj1" fmla="val 11297330"/>
                <a:gd name="adj2" fmla="val 0"/>
                <a:gd name="adj3" fmla="val 25000"/>
              </a:avLst>
            </a:prstGeom>
            <a:solidFill>
              <a:srgbClr val="EEECE1"/>
            </a:solidFill>
            <a:ln>
              <a:solidFill>
                <a:srgbClr val="EEEC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Block Arc 60"/>
            <p:cNvSpPr/>
            <p:nvPr/>
          </p:nvSpPr>
          <p:spPr>
            <a:xfrm rot="18337617">
              <a:off x="81035" y="1174645"/>
              <a:ext cx="981037" cy="640372"/>
            </a:xfrm>
            <a:prstGeom prst="blockArc">
              <a:avLst>
                <a:gd name="adj1" fmla="val 11297330"/>
                <a:gd name="adj2" fmla="val 0"/>
                <a:gd name="adj3" fmla="val 25000"/>
              </a:avLst>
            </a:prstGeom>
            <a:solidFill>
              <a:srgbClr val="EEECE1"/>
            </a:solidFill>
            <a:ln>
              <a:solidFill>
                <a:srgbClr val="EEEC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 rot="8339083">
              <a:off x="3532026" y="4866115"/>
              <a:ext cx="981037" cy="640372"/>
            </a:xfrm>
            <a:prstGeom prst="blockArc">
              <a:avLst>
                <a:gd name="adj1" fmla="val 11297330"/>
                <a:gd name="adj2" fmla="val 0"/>
                <a:gd name="adj3" fmla="val 25000"/>
              </a:avLst>
            </a:prstGeom>
            <a:solidFill>
              <a:srgbClr val="EEECE1"/>
            </a:solidFill>
            <a:ln>
              <a:solidFill>
                <a:srgbClr val="EEEC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Block Arc 58"/>
            <p:cNvSpPr/>
            <p:nvPr/>
          </p:nvSpPr>
          <p:spPr>
            <a:xfrm rot="2653793">
              <a:off x="3582826" y="1208514"/>
              <a:ext cx="981037" cy="640372"/>
            </a:xfrm>
            <a:prstGeom prst="blockArc">
              <a:avLst>
                <a:gd name="adj1" fmla="val 11297330"/>
                <a:gd name="adj2" fmla="val 0"/>
                <a:gd name="adj3" fmla="val 25000"/>
              </a:avLst>
            </a:prstGeom>
            <a:solidFill>
              <a:srgbClr val="EEECE1"/>
            </a:solidFill>
            <a:ln>
              <a:solidFill>
                <a:srgbClr val="EEECE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72944" y="1144350"/>
              <a:ext cx="4488796" cy="441117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75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6429" t="18601" r="21190" b="22302"/>
          <a:stretch>
            <a:fillRect/>
          </a:stretch>
        </p:blipFill>
        <p:spPr bwMode="auto">
          <a:xfrm flipH="1">
            <a:off x="19882" y="1846492"/>
            <a:ext cx="4389906" cy="427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45044" y="108466"/>
            <a:ext cx="7784581" cy="74295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EFT-1 Compression Pad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  <a:noFill/>
        </p:spPr>
        <p:txBody>
          <a:bodyPr/>
          <a:lstStyle/>
          <a:p>
            <a:fld id="{6B222FDC-EEBC-4135-AEB8-D303D6B7C5FA}" type="slidenum">
              <a:rPr lang="en-US" sz="1100" smtClean="0">
                <a:solidFill>
                  <a:srgbClr val="DBEEF4"/>
                </a:solidFill>
              </a:rPr>
              <a:pPr/>
              <a:t>6</a:t>
            </a:fld>
            <a:endParaRPr lang="en-US" sz="1100" dirty="0" smtClean="0">
              <a:solidFill>
                <a:srgbClr val="DBEEF4"/>
              </a:solidFill>
            </a:endParaRPr>
          </a:p>
        </p:txBody>
      </p:sp>
      <p:sp>
        <p:nvSpPr>
          <p:cNvPr id="4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9F0091-7E6F-4DCF-A91F-F992531520A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14662" t="26279" r="32073" b="13786"/>
          <a:stretch/>
        </p:blipFill>
        <p:spPr>
          <a:xfrm>
            <a:off x="5202497" y="4023375"/>
            <a:ext cx="3637298" cy="273048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67" name="Group 66"/>
          <p:cNvGrpSpPr/>
          <p:nvPr/>
        </p:nvGrpSpPr>
        <p:grpSpPr>
          <a:xfrm>
            <a:off x="345476" y="1025067"/>
            <a:ext cx="8491050" cy="5640619"/>
            <a:chOff x="345476" y="1025067"/>
            <a:chExt cx="8491050" cy="5640619"/>
          </a:xfrm>
        </p:grpSpPr>
        <p:pic>
          <p:nvPicPr>
            <p:cNvPr id="3" name="Picture 2" descr="screenshot_3026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6"/>
            <a:stretch/>
          </p:blipFill>
          <p:spPr>
            <a:xfrm>
              <a:off x="5189248" y="1025067"/>
              <a:ext cx="3647278" cy="3039533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grpSp>
          <p:nvGrpSpPr>
            <p:cNvPr id="66" name="Group 65"/>
            <p:cNvGrpSpPr/>
            <p:nvPr/>
          </p:nvGrpSpPr>
          <p:grpSpPr>
            <a:xfrm>
              <a:off x="345476" y="1137795"/>
              <a:ext cx="6272996" cy="5527891"/>
              <a:chOff x="345476" y="1137795"/>
              <a:chExt cx="6272996" cy="5527891"/>
            </a:xfrm>
          </p:grpSpPr>
          <p:sp>
            <p:nvSpPr>
              <p:cNvPr id="9" name="TextBox 18"/>
              <p:cNvSpPr txBox="1">
                <a:spLocks noChangeArrowheads="1"/>
              </p:cNvSpPr>
              <p:nvPr/>
            </p:nvSpPr>
            <p:spPr bwMode="auto">
              <a:xfrm>
                <a:off x="3304746" y="6142466"/>
                <a:ext cx="1785009" cy="52322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0000"/>
                    </a:solidFill>
                  </a:rPr>
                  <a:t>Service Module Bracket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TextBox 6"/>
              <p:cNvSpPr txBox="1">
                <a:spLocks noChangeArrowheads="1"/>
              </p:cNvSpPr>
              <p:nvPr/>
            </p:nvSpPr>
            <p:spPr bwMode="auto">
              <a:xfrm>
                <a:off x="345476" y="1137795"/>
                <a:ext cx="39841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b="1" u="sng" dirty="0" smtClean="0"/>
                  <a:t>Retention &amp; Release Mechanism</a:t>
                </a:r>
                <a:endParaRPr lang="en-US" u="sng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4924315" y="2236062"/>
                <a:ext cx="1694157" cy="166428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H="1" flipV="1">
                <a:off x="4146792" y="5766292"/>
                <a:ext cx="4354" cy="433539"/>
              </a:xfrm>
              <a:prstGeom prst="straightConnector1">
                <a:avLst/>
              </a:prstGeom>
              <a:ln w="28575" cmpd="sng">
                <a:solidFill>
                  <a:srgbClr val="000000"/>
                </a:solidFill>
                <a:headEnd type="none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18"/>
              <p:cNvSpPr txBox="1">
                <a:spLocks noChangeArrowheads="1"/>
              </p:cNvSpPr>
              <p:nvPr/>
            </p:nvSpPr>
            <p:spPr bwMode="auto">
              <a:xfrm>
                <a:off x="3867346" y="4560923"/>
                <a:ext cx="1126050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FF0000"/>
                    </a:solidFill>
                  </a:rPr>
                  <a:t>Explosive Bolt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549688" y="4705103"/>
                <a:ext cx="1327762" cy="962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18"/>
              <p:cNvSpPr txBox="1">
                <a:spLocks noChangeArrowheads="1"/>
              </p:cNvSpPr>
              <p:nvPr/>
            </p:nvSpPr>
            <p:spPr bwMode="auto">
              <a:xfrm>
                <a:off x="4045420" y="3826521"/>
                <a:ext cx="1148192" cy="629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600" b="1" dirty="0" smtClean="0">
                    <a:solidFill>
                      <a:srgbClr val="FF0000"/>
                    </a:solidFill>
                  </a:rPr>
                  <a:t>Steel Insert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H="1" flipV="1">
                <a:off x="2721332" y="4146547"/>
                <a:ext cx="1528019" cy="1973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>
                <a:stCxn id="6" idx="3"/>
              </p:cNvCxnSpPr>
              <p:nvPr/>
            </p:nvCxnSpPr>
            <p:spPr>
              <a:xfrm>
                <a:off x="4794169" y="1809999"/>
                <a:ext cx="1529689" cy="3003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H="1">
                <a:off x="3050005" y="2138063"/>
                <a:ext cx="21213" cy="161447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6"/>
              <p:cNvSpPr txBox="1">
                <a:spLocks noChangeArrowheads="1"/>
              </p:cNvSpPr>
              <p:nvPr/>
            </p:nvSpPr>
            <p:spPr bwMode="auto">
              <a:xfrm>
                <a:off x="2819305" y="1533000"/>
                <a:ext cx="1974864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 smtClean="0">
                    <a:solidFill>
                      <a:srgbClr val="FF0000"/>
                    </a:solidFill>
                  </a:rPr>
                  <a:t>Compression Pad</a:t>
                </a:r>
              </a:p>
              <a:p>
                <a:pPr algn="ctr"/>
                <a:r>
                  <a:rPr lang="en-US" sz="1400" b="1" dirty="0" smtClean="0">
                    <a:solidFill>
                      <a:srgbClr val="FF0000"/>
                    </a:solidFill>
                  </a:rPr>
                  <a:t>(2D carbon phenolic)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flipV="1">
                <a:off x="4974298" y="3317238"/>
                <a:ext cx="1634652" cy="140711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8" name="Straight Arrow Connector 47"/>
          <p:cNvCxnSpPr/>
          <p:nvPr/>
        </p:nvCxnSpPr>
        <p:spPr>
          <a:xfrm flipV="1">
            <a:off x="4762625" y="5667291"/>
            <a:ext cx="779339" cy="500340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6"/>
          <p:cNvSpPr txBox="1">
            <a:spLocks noChangeArrowheads="1"/>
          </p:cNvSpPr>
          <p:nvPr/>
        </p:nvSpPr>
        <p:spPr bwMode="auto">
          <a:xfrm rot="20408356" flipH="1">
            <a:off x="1088605" y="2140639"/>
            <a:ext cx="110190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 dirty="0"/>
              <a:t>CM </a:t>
            </a:r>
            <a:r>
              <a:rPr lang="en-US" sz="1300" b="1" dirty="0" smtClean="0"/>
              <a:t>Bracket</a:t>
            </a:r>
            <a:endParaRPr lang="en-US" sz="1300" b="1" dirty="0"/>
          </a:p>
        </p:txBody>
      </p:sp>
      <p:sp>
        <p:nvSpPr>
          <p:cNvPr id="73" name="TextBox 12"/>
          <p:cNvSpPr txBox="1">
            <a:spLocks noChangeArrowheads="1"/>
          </p:cNvSpPr>
          <p:nvPr/>
        </p:nvSpPr>
        <p:spPr bwMode="auto">
          <a:xfrm rot="20359688" flipH="1">
            <a:off x="275242" y="4088991"/>
            <a:ext cx="105836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b="1" dirty="0" smtClean="0"/>
              <a:t>CM Insert</a:t>
            </a:r>
            <a:endParaRPr lang="en-US" sz="1300" b="1" dirty="0"/>
          </a:p>
        </p:txBody>
      </p:sp>
      <p:sp>
        <p:nvSpPr>
          <p:cNvPr id="75" name="TextBox 18"/>
          <p:cNvSpPr txBox="1">
            <a:spLocks noChangeArrowheads="1"/>
          </p:cNvSpPr>
          <p:nvPr/>
        </p:nvSpPr>
        <p:spPr bwMode="auto">
          <a:xfrm flipH="1">
            <a:off x="113480" y="5498135"/>
            <a:ext cx="153178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b="1" dirty="0"/>
              <a:t>SM Interface </a:t>
            </a:r>
            <a:r>
              <a:rPr lang="en-US" sz="1300" b="1" dirty="0" smtClean="0"/>
              <a:t>Pad</a:t>
            </a:r>
            <a:endParaRPr lang="en-US" sz="1300" dirty="0"/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1071805" y="5061113"/>
            <a:ext cx="708167" cy="4195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 rot="20399412">
            <a:off x="-31593" y="4851955"/>
            <a:ext cx="1259918" cy="42665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Heat Shield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 rot="20340498">
            <a:off x="3585325" y="3411185"/>
            <a:ext cx="1156343" cy="44405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Heat Shield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The Compression Pad Problem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86" y="1172838"/>
            <a:ext cx="4192270" cy="377364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000" b="1" u="sng" dirty="0" smtClean="0"/>
              <a:t>Initial Pad Desig</a:t>
            </a:r>
            <a:r>
              <a:rPr lang="en-US" sz="2000" u="sng" dirty="0" smtClean="0"/>
              <a:t>n: All Composite</a:t>
            </a:r>
            <a:endParaRPr lang="en-US" sz="2000" b="1" u="sng" dirty="0"/>
          </a:p>
        </p:txBody>
      </p:sp>
      <p:pic>
        <p:nvPicPr>
          <p:cNvPr id="4" name="Picture 2" descr="C:\Users\khpeter1\Desktop\CEV Insight Oversight\Compression Pad\Analyses\New folder\TTT1_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35"/>
          <a:stretch/>
        </p:blipFill>
        <p:spPr bwMode="auto">
          <a:xfrm>
            <a:off x="313960" y="1693440"/>
            <a:ext cx="4145279" cy="193513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4770964" y="1171651"/>
            <a:ext cx="41610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 dirty="0" smtClean="0"/>
              <a:t>EFT-1 (Earth Orbit) Only Design</a:t>
            </a:r>
            <a:endParaRPr lang="en-US" sz="2000" b="1" u="sng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4336D8BB-1FBA-4ECE-B83B-DC345E7EB0E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86087" y="3708329"/>
            <a:ext cx="4192779" cy="663511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design failed for 2D carbon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phenolic laminate</a:t>
            </a:r>
            <a:r>
              <a:rPr lang="en-US" b="1" dirty="0" smtClean="0">
                <a:latin typeface="+mn-lt"/>
              </a:rPr>
              <a:t>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poor inter-laminar strength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774968" y="3719251"/>
            <a:ext cx="4184359" cy="661229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n-lt"/>
              </a:defRPr>
            </a:lvl1pPr>
          </a:lstStyle>
          <a:p>
            <a:r>
              <a:rPr lang="en-US" dirty="0"/>
              <a:t>Metallic </a:t>
            </a:r>
            <a:r>
              <a:rPr lang="en-US" dirty="0" smtClean="0"/>
              <a:t>insert </a:t>
            </a:r>
            <a:r>
              <a:rPr lang="en-US" dirty="0"/>
              <a:t>used for first flight where entry heating was relatively low</a:t>
            </a: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445125" y="4659035"/>
            <a:ext cx="8289571" cy="1851827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  <a:gs pos="65000">
                <a:schemeClr val="bg2">
                  <a:lumMod val="90000"/>
                </a:schemeClr>
              </a:gs>
            </a:gsLst>
            <a:lin ang="5040000" scaled="0"/>
            <a:tileRect/>
          </a:gradFill>
          <a:ln w="28575" cmpd="sng">
            <a:solidFill>
              <a:srgbClr val="00009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latin typeface="+mn-lt"/>
              </a:defRPr>
            </a:lvl1pPr>
          </a:lstStyle>
          <a:p>
            <a:pPr marL="342900" indent="-342900">
              <a:buFont typeface="Arial"/>
              <a:buChar char="•"/>
            </a:pPr>
            <a:r>
              <a:rPr lang="en-US" sz="1800" dirty="0" smtClean="0"/>
              <a:t>2D </a:t>
            </a:r>
            <a:r>
              <a:rPr lang="en-US" sz="1800" dirty="0"/>
              <a:t>laminates have insufficient strength to take all structural loads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Metallic insert is problematic as it creates a thermal short, results in melt flow onto surrounding materials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Future Orion missions will go beyond Earth orbit &amp; have significantly higher heating compared to EFT-1 flight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A robust 3D </a:t>
            </a:r>
            <a:r>
              <a:rPr lang="en-US" sz="1800" dirty="0"/>
              <a:t>composite </a:t>
            </a:r>
            <a:r>
              <a:rPr lang="en-US" sz="1800" dirty="0" smtClean="0"/>
              <a:t>would eliminate </a:t>
            </a:r>
            <a:r>
              <a:rPr lang="en-US" sz="1800" dirty="0"/>
              <a:t>the need for the </a:t>
            </a:r>
            <a:r>
              <a:rPr lang="en-US" sz="1800" dirty="0" smtClean="0"/>
              <a:t>metallic insert </a:t>
            </a:r>
            <a:endParaRPr lang="en-US" sz="1800" dirty="0"/>
          </a:p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4798522" y="1691556"/>
            <a:ext cx="4151568" cy="1913734"/>
            <a:chOff x="4798522" y="1691556"/>
            <a:chExt cx="4151568" cy="1913734"/>
          </a:xfrm>
        </p:grpSpPr>
        <p:pic>
          <p:nvPicPr>
            <p:cNvPr id="30" name="Picture 29" descr="Screen shot 2012-03-20 at 9.42.40 PM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8522" y="1691556"/>
              <a:ext cx="4151568" cy="1913734"/>
            </a:xfrm>
            <a:prstGeom prst="rect">
              <a:avLst/>
            </a:prstGeom>
            <a:ln w="28575" cmpd="sng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451624" y="1781962"/>
              <a:ext cx="1192273" cy="292388"/>
            </a:xfrm>
            <a:prstGeom prst="rect">
              <a:avLst/>
            </a:prstGeom>
            <a:solidFill>
              <a:schemeClr val="tx1">
                <a:alpha val="95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00" b="1" dirty="0" smtClean="0">
                  <a:solidFill>
                    <a:schemeClr val="bg1"/>
                  </a:solidFill>
                </a:rPr>
                <a:t>Steel Insert</a:t>
              </a:r>
              <a:endParaRPr lang="en-US" sz="13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943600" y="2099733"/>
              <a:ext cx="553425" cy="55274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744457" y="1951642"/>
              <a:ext cx="1316343" cy="292388"/>
            </a:xfrm>
            <a:prstGeom prst="rect">
              <a:avLst/>
            </a:prstGeom>
            <a:solidFill>
              <a:schemeClr val="tx1">
                <a:alpha val="95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00" b="1" dirty="0" smtClean="0">
                  <a:solidFill>
                    <a:schemeClr val="bg1"/>
                  </a:solidFill>
                </a:rPr>
                <a:t>Carbon Phenolic</a:t>
              </a:r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7533783" y="2220480"/>
            <a:ext cx="402952" cy="5671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7710" y="92707"/>
            <a:ext cx="7772400" cy="733089"/>
          </a:xfrm>
        </p:spPr>
        <p:txBody>
          <a:bodyPr>
            <a:noAutofit/>
          </a:bodyPr>
          <a:lstStyle/>
          <a:p>
            <a:r>
              <a:rPr lang="en-US" sz="27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3D Woven </a:t>
            </a:r>
            <a:r>
              <a:rPr lang="en-US" sz="27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+mn-ea"/>
                <a:cs typeface="Arial"/>
              </a:rPr>
              <a:t>Thermal Protection System (TPS) Development</a:t>
            </a:r>
            <a:endParaRPr lang="en-US" sz="2700" dirty="0">
              <a:solidFill>
                <a:schemeClr val="accent5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459567" y="1797794"/>
            <a:ext cx="2459567" cy="566309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1400" dirty="0">
                <a:solidFill>
                  <a:schemeClr val="bg1"/>
                </a:solidFill>
                <a:latin typeface="Helvetica"/>
                <a:cs typeface="Helvetica"/>
              </a:rPr>
              <a:t>Enabling Orion with Lunar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1400" dirty="0">
                <a:solidFill>
                  <a:schemeClr val="bg1"/>
                </a:solidFill>
                <a:latin typeface="Helvetica"/>
                <a:cs typeface="Helvetica"/>
              </a:rPr>
              <a:t>Capable Compression Pad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82" b="76287" l="21356" r="77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059" t="59211" r="20519" b="23113"/>
          <a:stretch/>
        </p:blipFill>
        <p:spPr>
          <a:xfrm>
            <a:off x="7224736" y="1155144"/>
            <a:ext cx="1834550" cy="1185746"/>
          </a:xfrm>
          <a:prstGeom prst="rect">
            <a:avLst/>
          </a:prstGeom>
          <a:ln>
            <a:noFill/>
          </a:ln>
        </p:spPr>
      </p:pic>
      <p:cxnSp>
        <p:nvCxnSpPr>
          <p:cNvPr id="56" name="Elbow Connector 55"/>
          <p:cNvCxnSpPr>
            <a:stCxn id="19" idx="0"/>
            <a:endCxn id="54" idx="2"/>
          </p:cNvCxnSpPr>
          <p:nvPr/>
        </p:nvCxnSpPr>
        <p:spPr>
          <a:xfrm rot="5400000" flipH="1" flipV="1">
            <a:off x="6602165" y="3575375"/>
            <a:ext cx="2774331" cy="305362"/>
          </a:xfrm>
          <a:prstGeom prst="bentConnector3">
            <a:avLst>
              <a:gd name="adj1" fmla="val 21629"/>
            </a:avLst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095266" y="4331682"/>
            <a:ext cx="8343" cy="154936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 rot="16200000">
            <a:off x="5374857" y="5254135"/>
            <a:ext cx="107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Sept. 2016</a:t>
            </a:r>
            <a:endParaRPr lang="en-US" sz="14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62920" y="6417802"/>
            <a:ext cx="2133600" cy="365125"/>
          </a:xfrm>
        </p:spPr>
        <p:txBody>
          <a:bodyPr/>
          <a:lstStyle/>
          <a:p>
            <a:fld id="{CAA65AA5-2475-294D-A691-E40F1E6268D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0" y="873506"/>
            <a:ext cx="9144000" cy="117094"/>
          </a:xfrm>
          <a:prstGeom prst="rect">
            <a:avLst/>
          </a:prstGeom>
          <a:gradFill rotWithShape="1">
            <a:gsLst>
              <a:gs pos="19000">
                <a:srgbClr val="0A128C"/>
              </a:gs>
              <a:gs pos="49000">
                <a:srgbClr val="181CC7"/>
              </a:gs>
              <a:gs pos="76000">
                <a:srgbClr val="7005D4"/>
              </a:gs>
              <a:gs pos="100000">
                <a:srgbClr val="8C3D91"/>
              </a:gs>
            </a:gsLst>
            <a:lin ang="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r" eaLnBrk="0" hangingPunct="0"/>
            <a:endParaRPr lang="en-US" sz="1100" b="1" i="1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53" name="Slide Number Placeholder 3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ヒラギノ角ゴ Pro W3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DF9F0091-7E6F-4DCF-A91F-F992531520AF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Content Placeholder 18"/>
          <p:cNvSpPr>
            <a:spLocks noGrp="1"/>
          </p:cNvSpPr>
          <p:nvPr>
            <p:ph idx="1"/>
          </p:nvPr>
        </p:nvSpPr>
        <p:spPr>
          <a:xfrm>
            <a:off x="1177329" y="6171107"/>
            <a:ext cx="6526297" cy="621997"/>
          </a:xfrm>
          <a:ln>
            <a:solidFill>
              <a:schemeClr val="bg1">
                <a:lumMod val="9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3DMAT </a:t>
            </a:r>
            <a:r>
              <a:rPr lang="en-US" dirty="0" smtClean="0">
                <a:solidFill>
                  <a:srgbClr val="FFFFFF"/>
                </a:solidFill>
              </a:rPr>
              <a:t>is tailoring a specific Woven TPS solution for the Orion compression pad &amp; developing it for the 2018 Lunar Flight (EM-1)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2898" y="917798"/>
            <a:ext cx="8859468" cy="5223664"/>
            <a:chOff x="232898" y="917798"/>
            <a:chExt cx="8859468" cy="5223664"/>
          </a:xfrm>
        </p:grpSpPr>
        <p:grpSp>
          <p:nvGrpSpPr>
            <p:cNvPr id="50" name="Group 49"/>
            <p:cNvGrpSpPr/>
            <p:nvPr/>
          </p:nvGrpSpPr>
          <p:grpSpPr>
            <a:xfrm>
              <a:off x="232898" y="1110075"/>
              <a:ext cx="8671896" cy="5031387"/>
              <a:chOff x="232898" y="913307"/>
              <a:chExt cx="8671896" cy="5031387"/>
            </a:xfrm>
          </p:grpSpPr>
          <p:sp>
            <p:nvSpPr>
              <p:cNvPr id="5" name="Right Arrow 4"/>
              <p:cNvSpPr/>
              <p:nvPr/>
            </p:nvSpPr>
            <p:spPr>
              <a:xfrm>
                <a:off x="1395966" y="5665294"/>
                <a:ext cx="7508828" cy="279400"/>
              </a:xfrm>
              <a:prstGeom prst="rightArrow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bg1"/>
                  </a:solidFill>
                  <a:latin typeface="Helvetica"/>
                  <a:cs typeface="Helvetica"/>
                </a:endParaRPr>
              </a:p>
            </p:txBody>
          </p:sp>
          <p:cxnSp>
            <p:nvCxnSpPr>
              <p:cNvPr id="6" name="Elbow Connector 5"/>
              <p:cNvCxnSpPr>
                <a:stCxn id="47" idx="2"/>
                <a:endCxn id="41" idx="0"/>
              </p:cNvCxnSpPr>
              <p:nvPr/>
            </p:nvCxnSpPr>
            <p:spPr>
              <a:xfrm rot="16200000" flipH="1">
                <a:off x="415551" y="2780901"/>
                <a:ext cx="1759591" cy="102547"/>
              </a:xfrm>
              <a:prstGeom prst="bentConnector3">
                <a:avLst>
                  <a:gd name="adj1" fmla="val 50000"/>
                </a:avLst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Elbow Connector 6"/>
              <p:cNvCxnSpPr>
                <a:stCxn id="41" idx="3"/>
                <a:endCxn id="36" idx="1"/>
              </p:cNvCxnSpPr>
              <p:nvPr/>
            </p:nvCxnSpPr>
            <p:spPr>
              <a:xfrm flipV="1">
                <a:off x="2047237" y="1280261"/>
                <a:ext cx="395611" cy="2736501"/>
              </a:xfrm>
              <a:prstGeom prst="bentConnector3">
                <a:avLst>
                  <a:gd name="adj1" fmla="val 50000"/>
                </a:avLst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Elbow Connector 7"/>
              <p:cNvCxnSpPr>
                <a:stCxn id="41" idx="2"/>
              </p:cNvCxnSpPr>
              <p:nvPr/>
            </p:nvCxnSpPr>
            <p:spPr>
              <a:xfrm rot="5400000" flipH="1" flipV="1">
                <a:off x="2134882" y="2852051"/>
                <a:ext cx="681240" cy="2257764"/>
              </a:xfrm>
              <a:prstGeom prst="bentConnector4">
                <a:avLst>
                  <a:gd name="adj1" fmla="val -33556"/>
                  <a:gd name="adj2" fmla="val 65516"/>
                </a:avLst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ight Arrow 9"/>
              <p:cNvSpPr/>
              <p:nvPr/>
            </p:nvSpPr>
            <p:spPr>
              <a:xfrm>
                <a:off x="428449" y="5655053"/>
                <a:ext cx="6435219" cy="279400"/>
              </a:xfrm>
              <a:prstGeom prst="rightArrow">
                <a:avLst/>
              </a:prstGeom>
              <a:solidFill>
                <a:schemeClr val="accent2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bg1"/>
                  </a:solidFill>
                  <a:latin typeface="Helvetica"/>
                  <a:cs typeface="Helvetica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232898" y="998143"/>
                <a:ext cx="1747775" cy="4815616"/>
                <a:chOff x="112681" y="1261290"/>
                <a:chExt cx="1747775" cy="4815616"/>
              </a:xfrm>
            </p:grpSpPr>
            <p:cxnSp>
              <p:nvCxnSpPr>
                <p:cNvPr id="45" name="Straight Connector 44"/>
                <p:cNvCxnSpPr>
                  <a:stCxn id="47" idx="1"/>
                </p:cNvCxnSpPr>
                <p:nvPr/>
              </p:nvCxnSpPr>
              <p:spPr>
                <a:xfrm>
                  <a:off x="387256" y="1738409"/>
                  <a:ext cx="47048" cy="4338497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/>
                <p:cNvSpPr txBox="1"/>
                <p:nvPr/>
              </p:nvSpPr>
              <p:spPr>
                <a:xfrm rot="16200000">
                  <a:off x="-309889" y="5294370"/>
                  <a:ext cx="115291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 dirty="0" smtClean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March 2011</a:t>
                  </a:r>
                  <a:endParaRPr lang="en-US" sz="1400" b="1" dirty="0">
                    <a:solidFill>
                      <a:schemeClr val="bg1"/>
                    </a:solidFill>
                    <a:latin typeface="Helvetica"/>
                    <a:cs typeface="Helvetica"/>
                  </a:endParaRPr>
                </a:p>
              </p:txBody>
            </p:sp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7256" y="1261290"/>
                  <a:ext cx="1473200" cy="954237"/>
                </a:xfrm>
                <a:prstGeom prst="rect">
                  <a:avLst/>
                </a:prstGeom>
                <a:ln w="28575" cmpd="sng">
                  <a:solidFill>
                    <a:schemeClr val="tx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646003" y="2670553"/>
                <a:ext cx="1401234" cy="3060700"/>
                <a:chOff x="719666" y="2933700"/>
                <a:chExt cx="1401234" cy="3060700"/>
              </a:xfrm>
            </p:grpSpPr>
            <p:sp>
              <p:nvSpPr>
                <p:cNvPr id="41" name="Content Placeholder 2"/>
                <p:cNvSpPr txBox="1">
                  <a:spLocks/>
                </p:cNvSpPr>
                <p:nvPr/>
              </p:nvSpPr>
              <p:spPr>
                <a:xfrm>
                  <a:off x="719666" y="3975118"/>
                  <a:ext cx="1401234" cy="609582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R="0" lvl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kumimoji="0" lang="en-US" sz="1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Helvetica"/>
                      <a:ea typeface="+mn-ea"/>
                      <a:cs typeface="Helvetica"/>
                    </a:rPr>
                    <a:t>Woven TPS GCT BAA</a:t>
                  </a:r>
                </a:p>
              </p:txBody>
            </p:sp>
            <p:cxnSp>
              <p:nvCxnSpPr>
                <p:cNvPr id="42" name="Straight Connector 41"/>
                <p:cNvCxnSpPr>
                  <a:stCxn id="41" idx="2"/>
                </p:cNvCxnSpPr>
                <p:nvPr/>
              </p:nvCxnSpPr>
              <p:spPr>
                <a:xfrm flipH="1">
                  <a:off x="1409700" y="4584700"/>
                  <a:ext cx="10583" cy="140970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/>
                <p:cNvSpPr txBox="1"/>
                <p:nvPr/>
              </p:nvSpPr>
              <p:spPr>
                <a:xfrm rot="16200000">
                  <a:off x="721555" y="5314270"/>
                  <a:ext cx="99319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 dirty="0" smtClean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Jan. 2012</a:t>
                  </a:r>
                  <a:endParaRPr lang="en-US" sz="1400" b="1" dirty="0">
                    <a:solidFill>
                      <a:schemeClr val="bg1"/>
                    </a:solidFill>
                    <a:latin typeface="Helvetica"/>
                    <a:cs typeface="Helvetica"/>
                  </a:endParaRPr>
                </a:p>
              </p:txBody>
            </p:sp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29780" y="2933700"/>
                  <a:ext cx="1374144" cy="1041400"/>
                </a:xfrm>
                <a:prstGeom prst="rect">
                  <a:avLst/>
                </a:prstGeom>
                <a:ln w="28575" cmpd="sng">
                  <a:solidFill>
                    <a:srgbClr val="FFFFFF"/>
                  </a:solidFill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3" name="Group 12"/>
              <p:cNvGrpSpPr/>
              <p:nvPr/>
            </p:nvGrpSpPr>
            <p:grpSpPr>
              <a:xfrm>
                <a:off x="2057401" y="913307"/>
                <a:ext cx="4515132" cy="4845163"/>
                <a:chOff x="2349274" y="1119592"/>
                <a:chExt cx="4515132" cy="4845163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 rot="16200000">
                  <a:off x="1951732" y="5259436"/>
                  <a:ext cx="11028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 dirty="0" smtClean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June, 2012</a:t>
                  </a:r>
                  <a:endParaRPr lang="en-US" sz="1400" b="1" dirty="0">
                    <a:solidFill>
                      <a:schemeClr val="bg1"/>
                    </a:solidFill>
                    <a:latin typeface="Helvetica"/>
                    <a:cs typeface="Helvetica"/>
                  </a:endParaRPr>
                </a:p>
              </p:txBody>
            </p:sp>
            <p:grpSp>
              <p:nvGrpSpPr>
                <p:cNvPr id="35" name="Group 34"/>
                <p:cNvGrpSpPr/>
                <p:nvPr/>
              </p:nvGrpSpPr>
              <p:grpSpPr>
                <a:xfrm>
                  <a:off x="2635170" y="1119592"/>
                  <a:ext cx="4229236" cy="4805846"/>
                  <a:chOff x="2644648" y="1119592"/>
                  <a:chExt cx="4229236" cy="4805846"/>
                </a:xfrm>
              </p:grpSpPr>
              <p:sp>
                <p:nvSpPr>
                  <p:cNvPr id="36" name="Content Placeholder 2"/>
                  <p:cNvSpPr txBox="1">
                    <a:spLocks/>
                  </p:cNvSpPr>
                  <p:nvPr/>
                </p:nvSpPr>
                <p:spPr>
                  <a:xfrm>
                    <a:off x="2744199" y="1183867"/>
                    <a:ext cx="2545919" cy="605358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horz" wrap="none" lIns="91440" tIns="45720" rIns="91440" bIns="45720" rtlCol="0"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342900" marR="0" lvl="0" indent="-342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 pitchFamily="34" charset="0"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lvetica"/>
                        <a:ea typeface="+mn-ea"/>
                        <a:cs typeface="Helvetica"/>
                      </a:rPr>
                      <a:t>3D Woven</a:t>
                    </a:r>
                    <a:r>
                      <a:rPr kumimoji="0" lang="en-US" sz="1400" b="1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lvetica"/>
                        <a:ea typeface="+mn-ea"/>
                        <a:cs typeface="Helvetica"/>
                      </a:rPr>
                      <a:t> Multifunctional </a:t>
                    </a:r>
                  </a:p>
                  <a:p>
                    <a:pPr marL="342900" marR="0" lvl="0" indent="-34290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 pitchFamily="34" charset="0"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lvetica"/>
                        <a:ea typeface="+mn-ea"/>
                        <a:cs typeface="Helvetica"/>
                      </a:rPr>
                      <a:t>Ablative TPS (3D-MAT)</a:t>
                    </a:r>
                  </a:p>
                </p:txBody>
              </p:sp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59282" b="76287" l="21356" r="77627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20059" t="59211" r="20519" b="23113"/>
                  <a:stretch/>
                </p:blipFill>
                <p:spPr>
                  <a:xfrm>
                    <a:off x="5039334" y="1119592"/>
                    <a:ext cx="1834550" cy="118574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cxnSp>
                <p:nvCxnSpPr>
                  <p:cNvPr id="38" name="Straight Connector 37"/>
                  <p:cNvCxnSpPr/>
                  <p:nvPr/>
                </p:nvCxnSpPr>
                <p:spPr>
                  <a:xfrm>
                    <a:off x="2644648" y="1512150"/>
                    <a:ext cx="29245" cy="4413288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" name="Group 13"/>
              <p:cNvGrpSpPr/>
              <p:nvPr/>
            </p:nvGrpSpPr>
            <p:grpSpPr>
              <a:xfrm>
                <a:off x="2387600" y="2115651"/>
                <a:ext cx="5437304" cy="3585957"/>
                <a:chOff x="2374017" y="2378798"/>
                <a:chExt cx="5437304" cy="3585957"/>
              </a:xfrm>
            </p:grpSpPr>
            <p:sp>
              <p:nvSpPr>
                <p:cNvPr id="23" name="Text Placeholder 6"/>
                <p:cNvSpPr txBox="1">
                  <a:spLocks/>
                </p:cNvSpPr>
                <p:nvPr/>
              </p:nvSpPr>
              <p:spPr>
                <a:xfrm>
                  <a:off x="3592200" y="3886200"/>
                  <a:ext cx="2502219" cy="492305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kumimoji="0" lang="en-US" sz="1200" b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Helvetica"/>
                      <a:ea typeface="Calibri"/>
                      <a:cs typeface="Helvetica"/>
                    </a:rPr>
                    <a:t>Heat-shield for Extreme </a:t>
                  </a:r>
                  <a:r>
                    <a:rPr kumimoji="0" lang="en-US" sz="1100" b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Helvetica"/>
                      <a:ea typeface="Calibri"/>
                      <a:cs typeface="Helvetica"/>
                    </a:rPr>
                    <a:t>Entry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kumimoji="0" lang="en-US" sz="1100" b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Helvetica"/>
                      <a:ea typeface="Calibri"/>
                      <a:cs typeface="Helvetica"/>
                    </a:rPr>
                    <a:t>Environment Technology </a:t>
                  </a:r>
                  <a:r>
                    <a:rPr kumimoji="0" lang="en-US" sz="1200" b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Helvetica"/>
                      <a:ea typeface="Calibri"/>
                      <a:cs typeface="Helvetica"/>
                    </a:rPr>
                    <a:t>(HEEET) </a:t>
                  </a: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3611157" y="4406937"/>
                  <a:ext cx="8343" cy="1549363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 rot="16200000">
                  <a:off x="2986023" y="5319310"/>
                  <a:ext cx="98311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 dirty="0" smtClean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Oct, 2013</a:t>
                  </a:r>
                  <a:endParaRPr lang="en-US" sz="1400" b="1" dirty="0">
                    <a:solidFill>
                      <a:schemeClr val="bg1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 rot="16200000">
                  <a:off x="7071287" y="3577626"/>
                  <a:ext cx="11722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b="1" dirty="0" smtClean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2020 - 2022</a:t>
                  </a:r>
                  <a:endParaRPr lang="en-US" sz="1400" b="1" dirty="0">
                    <a:solidFill>
                      <a:schemeClr val="bg1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734373" y="4405204"/>
                  <a:ext cx="2322136" cy="9417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914400" fontAlgn="auto">
                    <a:spcBef>
                      <a:spcPct val="2000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>
                      <a:solidFill>
                        <a:schemeClr val="bg1"/>
                      </a:solidFill>
                      <a:latin typeface="Helvetica"/>
                      <a:ea typeface="Calibri"/>
                      <a:cs typeface="Helvetica"/>
                    </a:rPr>
                    <a:t>Tech. Maturation to enable Venus, Saturn and outer planets missions </a:t>
                  </a:r>
                  <a:endParaRPr lang="en-US" sz="1200" dirty="0" smtClean="0">
                    <a:solidFill>
                      <a:schemeClr val="bg1"/>
                    </a:solidFill>
                    <a:latin typeface="Helvetica"/>
                    <a:ea typeface="Calibri"/>
                    <a:cs typeface="Helvetica"/>
                  </a:endParaRPr>
                </a:p>
                <a:p>
                  <a:pPr lvl="0" algn="ctr" defTabSz="914400" fontAlgn="auto">
                    <a:spcBef>
                      <a:spcPct val="20000"/>
                    </a:spcBef>
                    <a:spcAft>
                      <a:spcPts val="0"/>
                    </a:spcAft>
                    <a:defRPr/>
                  </a:pPr>
                  <a:endParaRPr lang="en-US" sz="400" dirty="0" smtClean="0">
                    <a:solidFill>
                      <a:schemeClr val="bg1"/>
                    </a:solidFill>
                    <a:latin typeface="Helvetica"/>
                    <a:ea typeface="Calibri"/>
                    <a:cs typeface="Helvetica"/>
                  </a:endParaRPr>
                </a:p>
                <a:p>
                  <a:pPr lvl="0" algn="ctr" defTabSz="914400" fontAlgn="auto">
                    <a:spcBef>
                      <a:spcPct val="20000"/>
                    </a:spcBef>
                    <a:spcAft>
                      <a:spcPts val="0"/>
                    </a:spcAft>
                    <a:defRPr/>
                  </a:pPr>
                  <a:r>
                    <a:rPr lang="en-US" sz="1200" dirty="0" smtClean="0">
                      <a:solidFill>
                        <a:schemeClr val="bg1"/>
                      </a:solidFill>
                      <a:latin typeface="Helvetica"/>
                      <a:ea typeface="Calibri"/>
                      <a:cs typeface="Helvetica"/>
                    </a:rPr>
                    <a:t>Discovery AO Incentive</a:t>
                  </a:r>
                  <a:endParaRPr lang="en-US" sz="1200" dirty="0">
                    <a:solidFill>
                      <a:schemeClr val="bg1"/>
                    </a:solidFill>
                    <a:latin typeface="Helvetica"/>
                    <a:ea typeface="Calibri"/>
                    <a:cs typeface="Helvetica"/>
                  </a:endParaRPr>
                </a:p>
              </p:txBody>
            </p:sp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74017" y="2470911"/>
                  <a:ext cx="2987983" cy="1388533"/>
                </a:xfrm>
                <a:prstGeom prst="rect">
                  <a:avLst/>
                </a:prstGeom>
                <a:ln w="12700" cmpd="sng">
                  <a:solidFill>
                    <a:srgbClr val="0000FF"/>
                  </a:solidFill>
                </a:ln>
              </p:spPr>
            </p:pic>
            <p:grpSp>
              <p:nvGrpSpPr>
                <p:cNvPr id="29" name="Group 28"/>
                <p:cNvGrpSpPr/>
                <p:nvPr/>
              </p:nvGrpSpPr>
              <p:grpSpPr>
                <a:xfrm>
                  <a:off x="6148746" y="2378798"/>
                  <a:ext cx="1377924" cy="2606252"/>
                  <a:chOff x="6148746" y="2378798"/>
                  <a:chExt cx="1377924" cy="2606252"/>
                </a:xfrm>
              </p:grpSpPr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6151879" y="3340099"/>
                    <a:ext cx="1374791" cy="1644951"/>
                    <a:chOff x="6050279" y="3340100"/>
                    <a:chExt cx="2016698" cy="2413000"/>
                  </a:xfrm>
                </p:grpSpPr>
                <p:pic>
                  <p:nvPicPr>
                    <p:cNvPr id="32" name="Picture 31" descr="Venus-Magellan-1280x800.jpg"/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50279" y="4523858"/>
                      <a:ext cx="2014221" cy="1229242"/>
                    </a:xfrm>
                    <a:prstGeom prst="rect">
                      <a:avLst/>
                    </a:prstGeom>
                    <a:ln>
                      <a:solidFill>
                        <a:srgbClr val="FFFFFF"/>
                      </a:solidFill>
                    </a:ln>
                  </p:spPr>
                </p:pic>
                <p:pic>
                  <p:nvPicPr>
                    <p:cNvPr id="33" name="Picture 32" descr="True_Saturn.jpeg"/>
                    <p:cNvPicPr>
                      <a:picLocks noChangeAspect="1"/>
                    </p:cNvPicPr>
                    <p:nvPr/>
                  </p:nvPicPr>
                  <p:blipFill rotWithShape="1">
                    <a:blip r:embed="rId9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6055868" y="3340100"/>
                      <a:ext cx="2011109" cy="1241425"/>
                    </a:xfrm>
                    <a:prstGeom prst="rect">
                      <a:avLst/>
                    </a:prstGeom>
                    <a:ln w="12700" cap="sq" cmpd="sng">
                      <a:solidFill>
                        <a:srgbClr val="FFFFFF"/>
                      </a:solidFill>
                      <a:miter lim="800000"/>
                    </a:ln>
                    <a:effectLst>
                      <a:outerShdw blurRad="57150" dist="50800" dir="27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</p:pic>
              </p:grpSp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48746" y="2378798"/>
                    <a:ext cx="1376868" cy="958122"/>
                  </a:xfrm>
                  <a:prstGeom prst="rect">
                    <a:avLst/>
                  </a:prstGeom>
                  <a:ln w="6350" cap="sq" cmpd="sng">
                    <a:solidFill>
                      <a:srgbClr val="D2FBFC"/>
                    </a:solidFill>
                    <a:prstDash val="solid"/>
                    <a:miter lim="800000"/>
                  </a:ln>
                  <a:effectLst>
                    <a:innerShdw blurRad="76200">
                      <a:srgbClr val="000000"/>
                    </a:innerShdw>
                  </a:effectLst>
                </p:spPr>
              </p:pic>
            </p:grpSp>
          </p:grpSp>
          <p:sp>
            <p:nvSpPr>
              <p:cNvPr id="17" name="Right Arrow 16"/>
              <p:cNvSpPr/>
              <p:nvPr/>
            </p:nvSpPr>
            <p:spPr>
              <a:xfrm>
                <a:off x="410244" y="5655817"/>
                <a:ext cx="3252409" cy="279400"/>
              </a:xfrm>
              <a:prstGeom prst="rightArrow">
                <a:avLst>
                  <a:gd name="adj1" fmla="val 70352"/>
                  <a:gd name="adj2" fmla="val 50000"/>
                </a:avLst>
              </a:prstGeom>
              <a:solidFill>
                <a:srgbClr val="800000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bg1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8" name="Right Arrow 17"/>
              <p:cNvSpPr/>
              <p:nvPr/>
            </p:nvSpPr>
            <p:spPr>
              <a:xfrm>
                <a:off x="429199" y="5656034"/>
                <a:ext cx="2322315" cy="279400"/>
              </a:xfrm>
              <a:prstGeom prst="rightArrow">
                <a:avLst/>
              </a:prstGeom>
              <a:solidFill>
                <a:srgbClr val="0000FF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bg1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9" name="Text Placeholder 6"/>
              <p:cNvSpPr txBox="1">
                <a:spLocks/>
              </p:cNvSpPr>
              <p:nvPr/>
            </p:nvSpPr>
            <p:spPr>
              <a:xfrm>
                <a:off x="6933487" y="4918453"/>
                <a:ext cx="1806323" cy="686581"/>
              </a:xfrm>
              <a:prstGeom prst="rect">
                <a:avLst/>
              </a:prstGeom>
              <a:noFill/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lang="en-US" sz="1100" dirty="0" smtClean="0">
                    <a:solidFill>
                      <a:schemeClr val="bg1"/>
                    </a:solidFill>
                    <a:latin typeface="Helvetica"/>
                    <a:ea typeface="Calibri"/>
                    <a:cs typeface="Helvetica"/>
                  </a:rPr>
                  <a:t>Robust Heat-shield for Human Missions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lang="en-US" sz="1100" dirty="0" smtClean="0">
                    <a:solidFill>
                      <a:schemeClr val="bg1"/>
                    </a:solidFill>
                    <a:latin typeface="Helvetica"/>
                    <a:ea typeface="Calibri"/>
                    <a:cs typeface="Helvetica"/>
                  </a:rPr>
                  <a:t>(Future Potential)</a:t>
                </a:r>
                <a:endParaRPr kumimoji="0" lang="en-US" sz="110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Calibri"/>
                  <a:cs typeface="Helvetica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436189" y="5663009"/>
                <a:ext cx="1105869" cy="279400"/>
              </a:xfrm>
              <a:prstGeom prst="rightArrow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bg1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6200000">
                <a:off x="6427938" y="5118999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schemeClr val="bg1"/>
                    </a:solidFill>
                    <a:latin typeface="Helvetica"/>
                    <a:cs typeface="Helvetica"/>
                  </a:rPr>
                  <a:t>2016+</a:t>
                </a:r>
                <a:endParaRPr lang="en-US" sz="1400" b="1" dirty="0">
                  <a:solidFill>
                    <a:schemeClr val="bg1"/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 rot="16200000">
              <a:off x="8371656" y="1430225"/>
              <a:ext cx="11336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 smtClean="0">
                  <a:solidFill>
                    <a:schemeClr val="bg1"/>
                  </a:solidFill>
                  <a:latin typeface="Helvetica"/>
                  <a:cs typeface="Helvetica"/>
                </a:rPr>
                <a:t>2022: Crew</a:t>
              </a:r>
              <a:endParaRPr lang="en-US" sz="1400" b="1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5918321" y="1366280"/>
              <a:ext cx="1204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 smtClean="0">
                  <a:solidFill>
                    <a:schemeClr val="bg1"/>
                  </a:solidFill>
                  <a:latin typeface="Helvetica"/>
                  <a:cs typeface="Helvetica"/>
                </a:rPr>
                <a:t>2018: Lunar</a:t>
              </a:r>
              <a:endParaRPr lang="en-US" sz="1400" b="1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61" name="Content Placeholder 2"/>
          <p:cNvSpPr txBox="1">
            <a:spLocks/>
          </p:cNvSpPr>
          <p:nvPr/>
        </p:nvSpPr>
        <p:spPr>
          <a:xfrm>
            <a:off x="567506" y="2161314"/>
            <a:ext cx="1401234" cy="609582"/>
          </a:xfrm>
          <a:prstGeom prst="rect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Woven TPS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500" b="1" noProof="0" dirty="0" smtClean="0">
                <a:solidFill>
                  <a:schemeClr val="bg1"/>
                </a:solidFill>
                <a:latin typeface="Helvetica"/>
                <a:cs typeface="Helvetica"/>
              </a:rPr>
              <a:t>IR&amp;D</a:t>
            </a:r>
            <a:endParaRPr kumimoji="0" lang="en-US" sz="15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4293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88152"/>
            <a:ext cx="2133600" cy="365125"/>
          </a:xfrm>
        </p:spPr>
        <p:txBody>
          <a:bodyPr/>
          <a:lstStyle/>
          <a:p>
            <a:fld id="{CAA65AA5-2475-294D-A691-E40F1E6268D7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4" name="Group 74"/>
          <p:cNvGrpSpPr/>
          <p:nvPr/>
        </p:nvGrpSpPr>
        <p:grpSpPr>
          <a:xfrm>
            <a:off x="340384" y="2972575"/>
            <a:ext cx="4821408" cy="3876958"/>
            <a:chOff x="340384" y="2972575"/>
            <a:chExt cx="4821408" cy="3876958"/>
          </a:xfrm>
        </p:grpSpPr>
        <p:grpSp>
          <p:nvGrpSpPr>
            <p:cNvPr id="6" name="Group 28"/>
            <p:cNvGrpSpPr/>
            <p:nvPr/>
          </p:nvGrpSpPr>
          <p:grpSpPr>
            <a:xfrm>
              <a:off x="340384" y="2972575"/>
              <a:ext cx="4821408" cy="3876958"/>
              <a:chOff x="399477" y="2490474"/>
              <a:chExt cx="4988885" cy="4011629"/>
            </a:xfrm>
            <a:solidFill>
              <a:schemeClr val="bg1"/>
            </a:solidFill>
          </p:grpSpPr>
          <p:pic>
            <p:nvPicPr>
              <p:cNvPr id="58" name="Picture 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3337"/>
              <a:stretch/>
            </p:blipFill>
            <p:spPr bwMode="auto">
              <a:xfrm>
                <a:off x="399477" y="2490474"/>
                <a:ext cx="4988885" cy="40116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</p:pic>
          <p:sp>
            <p:nvSpPr>
              <p:cNvPr id="59" name="Oval 58"/>
              <p:cNvSpPr/>
              <p:nvPr/>
            </p:nvSpPr>
            <p:spPr>
              <a:xfrm>
                <a:off x="1534328" y="2997338"/>
                <a:ext cx="141924" cy="141924"/>
              </a:xfrm>
              <a:prstGeom prst="ellipse">
                <a:avLst/>
              </a:prstGeom>
              <a:solidFill>
                <a:srgbClr val="A90C1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CCFFCC"/>
                  </a:solidFill>
                  <a:latin typeface="Calibri"/>
                </a:endParaRP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899343" y="4487601"/>
              <a:ext cx="137160" cy="137160"/>
            </a:xfrm>
            <a:prstGeom prst="ellipse">
              <a:avLst/>
            </a:prstGeom>
            <a:solidFill>
              <a:srgbClr val="A90C1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CCFFCC"/>
                </a:solidFill>
                <a:latin typeface="Calibri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4349043" y="4804569"/>
              <a:ext cx="137160" cy="137160"/>
            </a:xfrm>
            <a:prstGeom prst="ellipse">
              <a:avLst/>
            </a:prstGeom>
            <a:solidFill>
              <a:srgbClr val="A90C1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CCFFCC"/>
                </a:solidFill>
                <a:latin typeface="Calibri"/>
              </a:endParaRPr>
            </a:p>
          </p:txBody>
        </p:sp>
      </p:grpSp>
      <p:pic>
        <p:nvPicPr>
          <p:cNvPr id="76" name="Picture 75" descr="Screen shot 2012-08-06 at 1.26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92" y="3739783"/>
            <a:ext cx="3588057" cy="28205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7" name="Oval 76"/>
          <p:cNvSpPr/>
          <p:nvPr/>
        </p:nvSpPr>
        <p:spPr>
          <a:xfrm>
            <a:off x="3745625" y="4234725"/>
            <a:ext cx="463822" cy="64857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CCFFCC"/>
              </a:solidFill>
              <a:latin typeface="Calibri"/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4209447" y="4495800"/>
            <a:ext cx="1048353" cy="39959"/>
          </a:xfrm>
          <a:prstGeom prst="straightConnector1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tailEnd type="triangle" w="lg" len="lg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Screen shot 2012-08-06 at 1.26.1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500" y="1256759"/>
            <a:ext cx="2749300" cy="1905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5857503" y="913784"/>
            <a:ext cx="28890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Low Loading of </a:t>
            </a:r>
            <a:r>
              <a:rPr lang="en-US" sz="1400" b="1" dirty="0" err="1" smtClean="0">
                <a:solidFill>
                  <a:srgbClr val="000000"/>
                </a:solidFill>
              </a:rPr>
              <a:t>Phenolic</a:t>
            </a:r>
            <a:r>
              <a:rPr lang="en-US" sz="1400" b="1" dirty="0" smtClean="0">
                <a:solidFill>
                  <a:srgbClr val="000000"/>
                </a:solidFill>
              </a:rPr>
              <a:t> Resin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237162" y="3935178"/>
            <a:ext cx="420438" cy="972864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CCFFCC"/>
              </a:solidFill>
              <a:latin typeface="Calibri"/>
            </a:endParaRPr>
          </a:p>
        </p:txBody>
      </p:sp>
      <p:cxnSp>
        <p:nvCxnSpPr>
          <p:cNvPr id="32" name="Straight Arrow Connector 31"/>
          <p:cNvCxnSpPr>
            <a:stCxn id="31" idx="7"/>
          </p:cNvCxnSpPr>
          <p:nvPr/>
        </p:nvCxnSpPr>
        <p:spPr>
          <a:xfrm rot="5400000" flipH="1" flipV="1">
            <a:off x="3857919" y="2187322"/>
            <a:ext cx="1628439" cy="2152221"/>
          </a:xfrm>
          <a:prstGeom prst="straightConnector1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tailEnd type="triangle" w="lg" len="lg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24"/>
          <p:cNvGrpSpPr/>
          <p:nvPr/>
        </p:nvGrpSpPr>
        <p:grpSpPr>
          <a:xfrm>
            <a:off x="340384" y="1205067"/>
            <a:ext cx="4451879" cy="1753973"/>
            <a:chOff x="438025" y="4602377"/>
            <a:chExt cx="4451879" cy="1753973"/>
          </a:xfrm>
        </p:grpSpPr>
        <p:pic>
          <p:nvPicPr>
            <p:cNvPr id="21" name="Picture 20" descr="Screen shot 2012-08-06 at 1.26.06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025" y="4602377"/>
              <a:ext cx="4451879" cy="1753973"/>
            </a:xfrm>
            <a:prstGeom prst="rect">
              <a:avLst/>
            </a:prstGeom>
            <a:solidFill>
              <a:schemeClr val="bg1">
                <a:alpha val="14000"/>
              </a:schemeClr>
            </a:solidFill>
          </p:spPr>
        </p:pic>
        <p:sp>
          <p:nvSpPr>
            <p:cNvPr id="22" name="TextBox 21"/>
            <p:cNvSpPr txBox="1"/>
            <p:nvPr/>
          </p:nvSpPr>
          <p:spPr>
            <a:xfrm>
              <a:off x="632171" y="4757894"/>
              <a:ext cx="1039768" cy="338554"/>
            </a:xfrm>
            <a:prstGeom prst="rect">
              <a:avLst/>
            </a:prstGeom>
            <a:solidFill>
              <a:schemeClr val="bg1">
                <a:alpha val="14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Phenolic 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05371" y="4749428"/>
              <a:ext cx="1153882" cy="338554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Polyimide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26688" y="4757894"/>
              <a:ext cx="1553230" cy="338554"/>
            </a:xfrm>
            <a:prstGeom prst="rect">
              <a:avLst/>
            </a:prstGeom>
            <a:solidFill>
              <a:schemeClr val="bg1">
                <a:alpha val="1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Cyanate Ester 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40385" y="915994"/>
            <a:ext cx="449169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Fully Dense: Carbon </a:t>
            </a:r>
            <a:r>
              <a:rPr lang="en-US" sz="1400" b="1" dirty="0" err="1" smtClean="0">
                <a:solidFill>
                  <a:srgbClr val="000000"/>
                </a:solidFill>
              </a:rPr>
              <a:t>Preforms</a:t>
            </a:r>
            <a:r>
              <a:rPr lang="en-US" sz="1400" b="1" dirty="0" smtClean="0">
                <a:solidFill>
                  <a:srgbClr val="000000"/>
                </a:solidFill>
              </a:rPr>
              <a:t> with Various Resins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>
            <a:stCxn id="27" idx="0"/>
          </p:cNvCxnSpPr>
          <p:nvPr/>
        </p:nvCxnSpPr>
        <p:spPr>
          <a:xfrm rot="5400000" flipH="1" flipV="1">
            <a:off x="1941131" y="2971450"/>
            <a:ext cx="420718" cy="269019"/>
          </a:xfrm>
          <a:prstGeom prst="straightConnector1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tailEnd type="triangle" w="lg" len="lg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798990" y="3316318"/>
            <a:ext cx="435981" cy="42346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CFFCC"/>
              </a:solidFill>
              <a:latin typeface="Calibri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349043" y="2637294"/>
            <a:ext cx="290909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244967" y="2330523"/>
            <a:ext cx="535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 cm</a:t>
            </a:r>
            <a:endParaRPr lang="en-US" sz="1200" b="1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8433300" y="6321774"/>
            <a:ext cx="290909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329224" y="6015003"/>
            <a:ext cx="535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 cm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18492" y="3366859"/>
            <a:ext cx="387880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Flexible, Dry-Woven, 2-Layer 3D CP Family</a:t>
            </a:r>
          </a:p>
        </p:txBody>
      </p:sp>
      <p:sp>
        <p:nvSpPr>
          <p:cNvPr id="34" name="Title 14"/>
          <p:cNvSpPr>
            <a:spLocks noGrp="1"/>
          </p:cNvSpPr>
          <p:nvPr>
            <p:ph type="title"/>
          </p:nvPr>
        </p:nvSpPr>
        <p:spPr>
          <a:xfrm>
            <a:off x="171618" y="92707"/>
            <a:ext cx="7698492" cy="73308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3D Woven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  <a:ea typeface="+mn-ea"/>
                <a:cs typeface="Arial"/>
              </a:rPr>
              <a:t>TPS Materials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2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SM Orion Template 9-6-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CSM Orion Template 9-6-11</Template>
  <TotalTime>42403</TotalTime>
  <Words>2553</Words>
  <Application>Microsoft Macintosh PowerPoint</Application>
  <PresentationFormat>On-screen Show (4:3)</PresentationFormat>
  <Paragraphs>650</Paragraphs>
  <Slides>29</Slides>
  <Notes>18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CSM Orion Template 9-6-11</vt:lpstr>
      <vt:lpstr>PowerPoint Presentation</vt:lpstr>
      <vt:lpstr>Development of an Ablative 3D Quartz / Cyanate Ester Composite for the Orion Spacecraft Compression Pad</vt:lpstr>
      <vt:lpstr>Outline</vt:lpstr>
      <vt:lpstr>Orion Multipurpose Crew Vehicle</vt:lpstr>
      <vt:lpstr>Background: Orion Compression Pad</vt:lpstr>
      <vt:lpstr>EFT-1 Compression Pad</vt:lpstr>
      <vt:lpstr>The Compression Pad Problem</vt:lpstr>
      <vt:lpstr>3D Woven Thermal Protection System (TPS) Development</vt:lpstr>
      <vt:lpstr>3D Woven TPS Materials</vt:lpstr>
      <vt:lpstr>3DMAT: Requirements &amp; Challenges</vt:lpstr>
      <vt:lpstr>3DMAT: Phase 1 Material Evaluations</vt:lpstr>
      <vt:lpstr>Manufacturing Process Overview </vt:lpstr>
      <vt:lpstr>Weaving Scale Up</vt:lpstr>
      <vt:lpstr>Weaving Video</vt:lpstr>
      <vt:lpstr>Resin Infusion Development</vt:lpstr>
      <vt:lpstr>Material Property Testing</vt:lpstr>
      <vt:lpstr>Compressive Testing</vt:lpstr>
      <vt:lpstr>Material Properties Comparison</vt:lpstr>
      <vt:lpstr>Arc Jet Introduction</vt:lpstr>
      <vt:lpstr>Arc Jet Conditions</vt:lpstr>
      <vt:lpstr>PowerPoint Presentation</vt:lpstr>
      <vt:lpstr>Arc Jet Video: 140 W/cm2, 3 kPa Max Surface Temperature: 1550 °C  </vt:lpstr>
      <vt:lpstr>Arc Jet Testing Results</vt:lpstr>
      <vt:lpstr>Aerothermal Performance &amp; Response Modeling</vt:lpstr>
      <vt:lpstr>Shock &amp; Creep Testing</vt:lpstr>
      <vt:lpstr>Summary &amp; 3DMAT Status</vt:lpstr>
      <vt:lpstr>Acknowledgments </vt:lpstr>
      <vt:lpstr>Thank You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3D Composite for NASA’s Orion Spacecraft Compression Pad</dc:title>
  <dc:subject/>
  <dc:creator/>
  <cp:keywords/>
  <dc:description/>
  <cp:lastModifiedBy>Jay Feldman</cp:lastModifiedBy>
  <cp:revision>1937</cp:revision>
  <cp:lastPrinted>2015-03-12T20:42:00Z</cp:lastPrinted>
  <dcterms:created xsi:type="dcterms:W3CDTF">2012-05-04T17:40:43Z</dcterms:created>
  <dcterms:modified xsi:type="dcterms:W3CDTF">2015-08-25T19:10:14Z</dcterms:modified>
  <cp:category/>
</cp:coreProperties>
</file>