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6"/>
  </p:notesMasterIdLst>
  <p:sldIdLst>
    <p:sldId id="256" r:id="rId2"/>
    <p:sldId id="362" r:id="rId3"/>
    <p:sldId id="363" r:id="rId4"/>
    <p:sldId id="320" r:id="rId5"/>
    <p:sldId id="376" r:id="rId6"/>
    <p:sldId id="391" r:id="rId7"/>
    <p:sldId id="388" r:id="rId8"/>
    <p:sldId id="389" r:id="rId9"/>
    <p:sldId id="375" r:id="rId10"/>
    <p:sldId id="383" r:id="rId11"/>
    <p:sldId id="386" r:id="rId12"/>
    <p:sldId id="387" r:id="rId13"/>
    <p:sldId id="378" r:id="rId14"/>
    <p:sldId id="381" r:id="rId15"/>
    <p:sldId id="384" r:id="rId16"/>
    <p:sldId id="285" r:id="rId17"/>
    <p:sldId id="271" r:id="rId18"/>
    <p:sldId id="257" r:id="rId19"/>
    <p:sldId id="379" r:id="rId20"/>
    <p:sldId id="380" r:id="rId21"/>
    <p:sldId id="281" r:id="rId22"/>
    <p:sldId id="390" r:id="rId23"/>
    <p:sldId id="297" r:id="rId24"/>
    <p:sldId id="343" r:id="rId2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7"/>
    <p:restoredTop sz="85927"/>
  </p:normalViewPr>
  <p:slideViewPr>
    <p:cSldViewPr snapToGrid="0" snapToObjects="1" showGuides="1">
      <p:cViewPr varScale="1">
        <p:scale>
          <a:sx n="136" d="100"/>
          <a:sy n="136" d="100"/>
        </p:scale>
        <p:origin x="132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0FD7E-D7BD-C440-899B-44D2D34D1CE3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72412-D5AD-CB4F-A15E-9B4DE491C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9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52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68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75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5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20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91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83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77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01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300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56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7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89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55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59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134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72412-D5AD-CB4F-A15E-9B4DE491C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3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347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12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198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57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77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3DFAF-5949-CF47-A9EC-346F301C9124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6434-3EB8-5B4B-842B-349C33B01C6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052980"/>
            <a:ext cx="7886700" cy="352305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64685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866434-3EB8-5B4B-842B-349C33B01C6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B73DFAF-5949-CF47-A9EC-346F301C9124}" type="datetimeFigureOut">
              <a:rPr lang="en-US" smtClean="0"/>
              <a:t>6/6/2019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3DFAF-5949-CF47-A9EC-346F301C9124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6434-3EB8-5B4B-842B-349C33B01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08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841772"/>
            <a:ext cx="6858000" cy="1790700"/>
          </a:xfrm>
        </p:spPr>
        <p:txBody>
          <a:bodyPr anchor="ctr" anchorCtr="0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3DFAF-5949-CF47-A9EC-346F301C9124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6434-3EB8-5B4B-842B-349C33B01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36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3DFAF-5949-CF47-A9EC-346F301C9124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6434-3EB8-5B4B-842B-349C33B01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7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7364" y="550333"/>
            <a:ext cx="2949178" cy="850392"/>
          </a:xfrm>
        </p:spPr>
        <p:txBody>
          <a:bodyPr anchor="t" anchorCtr="0">
            <a:normAutofit/>
          </a:bodyPr>
          <a:lstStyle>
            <a:lvl1pPr algn="l">
              <a:defRPr sz="15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6939" y="550333"/>
            <a:ext cx="4629150" cy="385140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567364" y="1470355"/>
            <a:ext cx="2949178" cy="2931386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3DFAF-5949-CF47-A9EC-346F301C9124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6434-3EB8-5B4B-842B-349C33B01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4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3DFAF-5949-CF47-A9EC-346F301C9124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66434-3EB8-5B4B-842B-349C33B01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2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1" y="4829708"/>
            <a:ext cx="2228849" cy="273844"/>
          </a:xfrm>
        </p:spPr>
        <p:txBody>
          <a:bodyPr/>
          <a:lstStyle/>
          <a:p>
            <a:fld id="{B2BEF085-E604-EF48-9DF0-550AC8C8698C}" type="datetime1">
              <a:rPr lang="en-US" smtClean="0"/>
              <a:t>6/6/2019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206502"/>
            <a:ext cx="7886700" cy="3374231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0580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37340"/>
            <a:ext cx="7886700" cy="615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54917"/>
            <a:ext cx="7886700" cy="345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4791710"/>
            <a:ext cx="9144000" cy="351807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Box 8"/>
          <p:cNvSpPr txBox="1"/>
          <p:nvPr/>
        </p:nvSpPr>
        <p:spPr>
          <a:xfrm>
            <a:off x="1014825" y="4848709"/>
            <a:ext cx="1935809" cy="1765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675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675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675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675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675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670" y="4837162"/>
            <a:ext cx="789718" cy="233910"/>
          </a:xfrm>
          <a:prstGeom prst="rect">
            <a:avLst/>
          </a:prstGeom>
          <a:noFill/>
          <a:ln w="6350">
            <a:solidFill>
              <a:schemeClr val="tx1">
                <a:lumMod val="95000"/>
              </a:schemeClr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b="1" i="0" dirty="0">
                <a:solidFill>
                  <a:schemeClr val="tx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GMAO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63025" y="4830692"/>
            <a:ext cx="3984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66434-3EB8-5B4B-842B-349C33B01C6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11021" y="4837185"/>
            <a:ext cx="11121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3DFAF-5949-CF47-A9EC-346F301C9124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07330" y="95937"/>
            <a:ext cx="2678343" cy="23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01883" tIns="50941" rIns="101883" bIns="5094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700" b="0" i="0" dirty="0">
                <a:solidFill>
                  <a:schemeClr val="bg2">
                    <a:lumMod val="50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2" name="Picture 25" descr="NASA insigniaCMYK"/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3666" y="95937"/>
            <a:ext cx="431585" cy="36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49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/>
        <a:buNone/>
        <a:defRPr sz="15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205740" indent="-145733" algn="ctr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35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488633" indent="-145733" algn="ctr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968693" indent="-145733" algn="ctr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05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1225868" indent="-128588" algn="ctr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9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tif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tiff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7" Type="http://schemas.openxmlformats.org/officeDocument/2006/relationships/image" Target="../media/image20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image" Target="../media/image33.tif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B5FD5-7BC7-594D-AD7C-4D4DFA2F5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385" y="99743"/>
            <a:ext cx="7760678" cy="1790700"/>
          </a:xfrm>
        </p:spPr>
        <p:txBody>
          <a:bodyPr>
            <a:normAutofit fontScale="90000"/>
          </a:bodyPr>
          <a:lstStyle/>
          <a:p>
            <a:r>
              <a:rPr lang="en-US" dirty="0"/>
              <a:t>Air Quality Forecasts using the NASA GEOS Composition Modeling and </a:t>
            </a:r>
            <a:br>
              <a:rPr lang="en-US" dirty="0"/>
            </a:br>
            <a:r>
              <a:rPr lang="en-US" dirty="0"/>
              <a:t>Data Assimilation System 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7723F33-9F56-B84C-B9D3-5E33EFA54A03}"/>
              </a:ext>
            </a:extLst>
          </p:cNvPr>
          <p:cNvSpPr txBox="1">
            <a:spLocks/>
          </p:cNvSpPr>
          <p:nvPr/>
        </p:nvSpPr>
        <p:spPr>
          <a:xfrm>
            <a:off x="146194" y="1890443"/>
            <a:ext cx="8875059" cy="2843559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None/>
              <a:defRPr sz="15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5740" indent="-145733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5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88633" indent="-145733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8693" indent="-145733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05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25868" indent="-128588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9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K. Emma Knowland</a:t>
            </a:r>
          </a:p>
          <a:p>
            <a:r>
              <a:rPr lang="en-US" sz="1400" dirty="0"/>
              <a:t>USRA/GESTAR</a:t>
            </a:r>
          </a:p>
          <a:p>
            <a:r>
              <a:rPr lang="en-US" sz="1400" dirty="0"/>
              <a:t>NASA Global Modeling and Assimilation Office (GMAO)</a:t>
            </a:r>
          </a:p>
          <a:p>
            <a:pPr algn="l"/>
            <a:r>
              <a:rPr lang="en-US" sz="1400" b="1" dirty="0"/>
              <a:t>In collaboration with:</a:t>
            </a:r>
          </a:p>
          <a:p>
            <a:pPr algn="l"/>
            <a:r>
              <a:rPr lang="en-US" sz="1600" u="sng" dirty="0"/>
              <a:t>GMAO</a:t>
            </a:r>
            <a:r>
              <a:rPr lang="en-US" sz="1600" dirty="0"/>
              <a:t>: Christoph Keller, Lesley Ott, Steven Pawson, Emily Saunders, Brad Weir, Kris </a:t>
            </a:r>
            <a:r>
              <a:rPr lang="en-US" sz="1600" dirty="0" err="1"/>
              <a:t>Wargan</a:t>
            </a:r>
            <a:endParaRPr lang="en-US" sz="1600" dirty="0"/>
          </a:p>
          <a:p>
            <a:pPr algn="l"/>
            <a:r>
              <a:rPr lang="en-US" sz="1600" u="sng" dirty="0"/>
              <a:t>Atmospheric Chemistry and Dynamics Lab</a:t>
            </a:r>
            <a:r>
              <a:rPr lang="en-US" sz="1600" dirty="0"/>
              <a:t>: Bryan Duncan, </a:t>
            </a:r>
            <a:br>
              <a:rPr lang="en-US" sz="1600" dirty="0"/>
            </a:br>
            <a:r>
              <a:rPr lang="en-US" sz="1600" dirty="0"/>
              <a:t>Melanie Follette-Cook, </a:t>
            </a:r>
            <a:r>
              <a:rPr lang="en-US" sz="1600" dirty="0" err="1"/>
              <a:t>Junhua</a:t>
            </a:r>
            <a:r>
              <a:rPr lang="en-US" sz="1600" dirty="0"/>
              <a:t> Liu, Julie Nicely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7F06C1-9079-F94F-AE57-EB270CD10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4111" y="3675424"/>
            <a:ext cx="1509889" cy="1114801"/>
          </a:xfrm>
          <a:prstGeom prst="rect">
            <a:avLst/>
          </a:prstGeom>
        </p:spPr>
      </p:pic>
      <p:pic>
        <p:nvPicPr>
          <p:cNvPr id="6" name="Picture 5" descr="GESTAR_logo.png">
            <a:extLst>
              <a:ext uri="{FF2B5EF4-FFF2-40B4-BE49-F238E27FC236}">
                <a16:creationId xmlns:a16="http://schemas.microsoft.com/office/drawing/2014/main" id="{1A43B9A2-CA4F-6242-AB30-6C5C5B9CE98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3770" y="4024689"/>
            <a:ext cx="1402096" cy="765536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F0F6E6-03C1-A34A-B0BD-D284F6B5BCE6}"/>
              </a:ext>
            </a:extLst>
          </p:cNvPr>
          <p:cNvSpPr txBox="1"/>
          <p:nvPr/>
        </p:nvSpPr>
        <p:spPr>
          <a:xfrm>
            <a:off x="0" y="432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9 April 2019</a:t>
            </a:r>
          </a:p>
        </p:txBody>
      </p:sp>
    </p:spTree>
    <p:extLst>
      <p:ext uri="{BB962C8B-B14F-4D97-AF65-F5344CB8AC3E}">
        <p14:creationId xmlns:p14="http://schemas.microsoft.com/office/powerpoint/2010/main" val="4228848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FD4DA-EFE6-D340-851E-2C421F293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15" y="303613"/>
            <a:ext cx="8881568" cy="615156"/>
          </a:xfrm>
        </p:spPr>
        <p:txBody>
          <a:bodyPr>
            <a:noAutofit/>
          </a:bodyPr>
          <a:lstStyle/>
          <a:p>
            <a:r>
              <a:rPr lang="en-US" sz="2400" dirty="0"/>
              <a:t>NASA GMAO global meteorology and chemistry products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F33E9-62C0-4740-880A-1E13FFD3ED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EF042C-BAD5-2A4A-B94A-7AE572F9D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61" y="2628072"/>
            <a:ext cx="2908781" cy="1858241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DC44CF4-16E6-CA4E-BF49-9E4EDD10D233}"/>
              </a:ext>
            </a:extLst>
          </p:cNvPr>
          <p:cNvSpPr/>
          <p:nvPr/>
        </p:nvSpPr>
        <p:spPr>
          <a:xfrm>
            <a:off x="1514179" y="952496"/>
            <a:ext cx="6115642" cy="6214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GEOS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51B41D3-859D-EC46-9178-9BB942F7F261}"/>
              </a:ext>
            </a:extLst>
          </p:cNvPr>
          <p:cNvSpPr/>
          <p:nvPr/>
        </p:nvSpPr>
        <p:spPr>
          <a:xfrm>
            <a:off x="1514179" y="2087941"/>
            <a:ext cx="2994113" cy="4389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Forecasting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EFC6DDA-3398-3847-B1B2-71734D022AD7}"/>
              </a:ext>
            </a:extLst>
          </p:cNvPr>
          <p:cNvSpPr/>
          <p:nvPr/>
        </p:nvSpPr>
        <p:spPr>
          <a:xfrm>
            <a:off x="4706309" y="2087941"/>
            <a:ext cx="2923512" cy="4389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Reanalysis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0A4D52C-5EAB-DD43-837E-37566795566E}"/>
              </a:ext>
            </a:extLst>
          </p:cNvPr>
          <p:cNvSpPr/>
          <p:nvPr/>
        </p:nvSpPr>
        <p:spPr>
          <a:xfrm>
            <a:off x="1514179" y="3001781"/>
            <a:ext cx="1397660" cy="7082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GEOS-FP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777A60E-23CF-7646-BD76-C50D515812F7}"/>
              </a:ext>
            </a:extLst>
          </p:cNvPr>
          <p:cNvSpPr/>
          <p:nvPr/>
        </p:nvSpPr>
        <p:spPr>
          <a:xfrm>
            <a:off x="4706309" y="3001781"/>
            <a:ext cx="1397660" cy="7082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MERRA-2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93BCE1E-1EB9-694A-A6D1-D1BE20F803FB}"/>
              </a:ext>
            </a:extLst>
          </p:cNvPr>
          <p:cNvSpPr/>
          <p:nvPr/>
        </p:nvSpPr>
        <p:spPr>
          <a:xfrm>
            <a:off x="3110632" y="3001781"/>
            <a:ext cx="1397660" cy="7082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GEOS-FPIT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D06D369-2819-CE4A-89CE-50A2FEDA8190}"/>
              </a:ext>
            </a:extLst>
          </p:cNvPr>
          <p:cNvSpPr/>
          <p:nvPr/>
        </p:nvSpPr>
        <p:spPr>
          <a:xfrm>
            <a:off x="3110632" y="4184957"/>
            <a:ext cx="1397660" cy="57370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GEOS-CF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5059EC09-80DB-874B-B69B-654612DBD0F1}"/>
              </a:ext>
            </a:extLst>
          </p:cNvPr>
          <p:cNvSpPr/>
          <p:nvPr/>
        </p:nvSpPr>
        <p:spPr>
          <a:xfrm>
            <a:off x="3710064" y="3760657"/>
            <a:ext cx="198793" cy="373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02013D93-928A-4B43-9594-F498D2EDD693}"/>
              </a:ext>
            </a:extLst>
          </p:cNvPr>
          <p:cNvSpPr/>
          <p:nvPr/>
        </p:nvSpPr>
        <p:spPr>
          <a:xfrm>
            <a:off x="6068668" y="1639355"/>
            <a:ext cx="198793" cy="373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6ADF1EB5-9A4A-5045-AA35-464997164352}"/>
              </a:ext>
            </a:extLst>
          </p:cNvPr>
          <p:cNvSpPr/>
          <p:nvPr/>
        </p:nvSpPr>
        <p:spPr>
          <a:xfrm>
            <a:off x="3711594" y="2594344"/>
            <a:ext cx="198793" cy="373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B4B4CD01-3516-EF4D-8260-005C0556E43D}"/>
              </a:ext>
            </a:extLst>
          </p:cNvPr>
          <p:cNvSpPr/>
          <p:nvPr/>
        </p:nvSpPr>
        <p:spPr>
          <a:xfrm>
            <a:off x="2113612" y="2598614"/>
            <a:ext cx="198793" cy="373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54F6DC8C-9BE0-E046-926E-69450E8D35F0}"/>
              </a:ext>
            </a:extLst>
          </p:cNvPr>
          <p:cNvSpPr/>
          <p:nvPr/>
        </p:nvSpPr>
        <p:spPr>
          <a:xfrm>
            <a:off x="5305742" y="2594344"/>
            <a:ext cx="198793" cy="373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A694F685-A244-4046-ADC8-15524FF52AA7}"/>
              </a:ext>
            </a:extLst>
          </p:cNvPr>
          <p:cNvSpPr/>
          <p:nvPr/>
        </p:nvSpPr>
        <p:spPr>
          <a:xfrm>
            <a:off x="2911839" y="1639355"/>
            <a:ext cx="198793" cy="373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B51073-5B27-4046-9691-3DC3B5544034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B06120-A3D7-824E-8283-890AEB960EDA}"/>
              </a:ext>
            </a:extLst>
          </p:cNvPr>
          <p:cNvSpPr txBox="1"/>
          <p:nvPr/>
        </p:nvSpPr>
        <p:spPr>
          <a:xfrm>
            <a:off x="218224" y="4213488"/>
            <a:ext cx="2793011" cy="4154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100" b="1" dirty="0">
                <a:ln/>
                <a:solidFill>
                  <a:schemeClr val="accent4"/>
                </a:solidFill>
              </a:rPr>
              <a:t>Research product</a:t>
            </a:r>
          </a:p>
        </p:txBody>
      </p:sp>
    </p:spTree>
    <p:extLst>
      <p:ext uri="{BB962C8B-B14F-4D97-AF65-F5344CB8AC3E}">
        <p14:creationId xmlns:p14="http://schemas.microsoft.com/office/powerpoint/2010/main" val="157237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1DA34-CAF1-B348-A186-3C38B3E6A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1687"/>
            <a:ext cx="9144000" cy="615156"/>
          </a:xfrm>
        </p:spPr>
        <p:txBody>
          <a:bodyPr>
            <a:normAutofit/>
          </a:bodyPr>
          <a:lstStyle/>
          <a:p>
            <a:r>
              <a:rPr lang="en-US" sz="2700" dirty="0"/>
              <a:t>NASA’s composition forecast (GEOS-CF)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3353565" y="2532842"/>
            <a:ext cx="769212" cy="6485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240D7F-04BC-DF4E-9108-4160F02A1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706" y="3428396"/>
            <a:ext cx="3981747" cy="131230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53BDEB-B8DA-A846-A119-68AE4C6B6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1856" y="994809"/>
            <a:ext cx="3964536" cy="131069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76C4D5-C135-8640-B35D-D0BBDE2ED4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2331" y="2213472"/>
            <a:ext cx="3985024" cy="133374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5E694BA-40CB-E749-9F6B-2C6D6CBDE19C}"/>
              </a:ext>
            </a:extLst>
          </p:cNvPr>
          <p:cNvSpPr txBox="1"/>
          <p:nvPr/>
        </p:nvSpPr>
        <p:spPr>
          <a:xfrm>
            <a:off x="4295586" y="1888796"/>
            <a:ext cx="1701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Ozone (O</a:t>
            </a:r>
            <a:r>
              <a:rPr lang="en-US" sz="1800" b="1" baseline="-25000" dirty="0">
                <a:solidFill>
                  <a:srgbClr val="000000"/>
                </a:solidFill>
              </a:rPr>
              <a:t>3</a:t>
            </a:r>
            <a:r>
              <a:rPr lang="en-US" sz="18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80C5FE-9436-E24C-B5D6-2BFC457EB6FA}"/>
              </a:ext>
            </a:extLst>
          </p:cNvPr>
          <p:cNvSpPr txBox="1"/>
          <p:nvPr/>
        </p:nvSpPr>
        <p:spPr>
          <a:xfrm>
            <a:off x="4295584" y="3118268"/>
            <a:ext cx="2952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Nitrogen Dioxide (NO</a:t>
            </a:r>
            <a:r>
              <a:rPr lang="en-US" sz="1800" b="1" baseline="-25000" dirty="0">
                <a:solidFill>
                  <a:srgbClr val="000000"/>
                </a:solidFill>
              </a:rPr>
              <a:t>2</a:t>
            </a:r>
            <a:r>
              <a:rPr lang="en-US" sz="18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43FE9C-8E16-5544-8F86-CA11A841E642}"/>
              </a:ext>
            </a:extLst>
          </p:cNvPr>
          <p:cNvSpPr txBox="1"/>
          <p:nvPr/>
        </p:nvSpPr>
        <p:spPr>
          <a:xfrm>
            <a:off x="4295584" y="4353899"/>
            <a:ext cx="3658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Fine Particulate Matter (PM</a:t>
            </a:r>
            <a:r>
              <a:rPr lang="en-US" sz="1800" b="1" baseline="-25000" dirty="0">
                <a:solidFill>
                  <a:srgbClr val="000000"/>
                </a:solidFill>
              </a:rPr>
              <a:t>2.5</a:t>
            </a:r>
            <a:r>
              <a:rPr lang="en-US" sz="1800" b="1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588" y="2695622"/>
            <a:ext cx="1633576" cy="16716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B4A4C3-4929-814B-8666-8C9C086C4EAC}"/>
              </a:ext>
            </a:extLst>
          </p:cNvPr>
          <p:cNvSpPr/>
          <p:nvPr/>
        </p:nvSpPr>
        <p:spPr>
          <a:xfrm>
            <a:off x="1352233" y="2163827"/>
            <a:ext cx="1732652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8998EF-790E-614C-A02B-0F8496CFB409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7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0" y="657445"/>
            <a:ext cx="8499167" cy="784489"/>
          </a:xfrm>
        </p:spPr>
        <p:txBody>
          <a:bodyPr>
            <a:noAutofit/>
          </a:bodyPr>
          <a:lstStyle/>
          <a:p>
            <a:r>
              <a:rPr lang="en-US" sz="3000" dirty="0"/>
              <a:t>GEOS-</a:t>
            </a:r>
            <a:r>
              <a:rPr lang="en-US" sz="3000" dirty="0" err="1"/>
              <a:t>Chem</a:t>
            </a:r>
            <a:r>
              <a:rPr lang="en-US" sz="3000" dirty="0"/>
              <a:t> is a state-of-the science chemistry model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B82520ED-924E-0744-87F7-7C4B67991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87" y="3637272"/>
            <a:ext cx="1301845" cy="113911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22963AE-F601-AB40-A52D-1AB73283FB29}"/>
              </a:ext>
            </a:extLst>
          </p:cNvPr>
          <p:cNvSpPr txBox="1"/>
          <p:nvPr/>
        </p:nvSpPr>
        <p:spPr>
          <a:xfrm>
            <a:off x="797132" y="1685101"/>
            <a:ext cx="7549735" cy="221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9556" indent="-259556"/>
            <a:r>
              <a:rPr lang="en-US" sz="2600" dirty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>Tropospheric and Stratospheric </a:t>
            </a:r>
            <a:r>
              <a:rPr lang="en-US" sz="2600" u="sng" dirty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>full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> chemistry</a:t>
            </a:r>
            <a:endParaRPr lang="en-US" sz="2600" dirty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rPr>
              <a:t>250 reactive species, 725 reactions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100+ user/developer groups worldwide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Updated version is released about every year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D66C6D-90C2-A84C-9906-A5EBFC79E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74F9F-A2B7-FC44-AAC7-61119B1B0404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985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C5A0D-B333-CC44-86A4-B91B2994E163}"/>
              </a:ext>
            </a:extLst>
          </p:cNvPr>
          <p:cNvSpPr/>
          <p:nvPr/>
        </p:nvSpPr>
        <p:spPr>
          <a:xfrm>
            <a:off x="1352233" y="2163827"/>
            <a:ext cx="1732652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3353565" y="2532842"/>
            <a:ext cx="769212" cy="6485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588" y="2695622"/>
            <a:ext cx="1633576" cy="16716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553B096-9798-414A-B5D9-43AC5A0624D1}"/>
              </a:ext>
            </a:extLst>
          </p:cNvPr>
          <p:cNvSpPr txBox="1">
            <a:spLocks/>
          </p:cNvSpPr>
          <p:nvPr/>
        </p:nvSpPr>
        <p:spPr>
          <a:xfrm>
            <a:off x="2286000" y="82449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Daily composition forecast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34DE8A-9D50-2B45-87C7-8254BAEFFB65}"/>
              </a:ext>
            </a:extLst>
          </p:cNvPr>
          <p:cNvSpPr/>
          <p:nvPr/>
        </p:nvSpPr>
        <p:spPr>
          <a:xfrm>
            <a:off x="4380274" y="1096362"/>
            <a:ext cx="4282751" cy="60352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CF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7269-37BC-6C4D-8342-7FF48CB1CC88}"/>
              </a:ext>
            </a:extLst>
          </p:cNvPr>
          <p:cNvSpPr txBox="1"/>
          <p:nvPr/>
        </p:nvSpPr>
        <p:spPr>
          <a:xfrm>
            <a:off x="4380274" y="1743462"/>
            <a:ext cx="44059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One </a:t>
            </a:r>
            <a:r>
              <a:rPr lang="en-US" sz="2600" b="1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5-day forecast 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per day</a:t>
            </a:r>
            <a:endParaRPr lang="en-US" sz="2600" b="1" dirty="0">
              <a:solidFill>
                <a:schemeClr val="bg2">
                  <a:lumMod val="10000"/>
                </a:schemeClr>
              </a:solidFill>
            </a:endParaRPr>
          </a:p>
          <a:p>
            <a:pPr marL="354806" lvl="1"/>
            <a:endParaRPr lang="en-US" sz="2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3795D-5D3B-C341-AC8C-16FE2E73F4B1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63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C5A0D-B333-CC44-86A4-B91B2994E163}"/>
              </a:ext>
            </a:extLst>
          </p:cNvPr>
          <p:cNvSpPr/>
          <p:nvPr/>
        </p:nvSpPr>
        <p:spPr>
          <a:xfrm>
            <a:off x="1352233" y="2163827"/>
            <a:ext cx="1732652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3353565" y="2532842"/>
            <a:ext cx="769212" cy="6485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588" y="2695622"/>
            <a:ext cx="1633576" cy="16716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553B096-9798-414A-B5D9-43AC5A0624D1}"/>
              </a:ext>
            </a:extLst>
          </p:cNvPr>
          <p:cNvSpPr txBox="1">
            <a:spLocks/>
          </p:cNvSpPr>
          <p:nvPr/>
        </p:nvSpPr>
        <p:spPr>
          <a:xfrm>
            <a:off x="2286000" y="82449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Daily composition forecast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34DE8A-9D50-2B45-87C7-8254BAEFFB65}"/>
              </a:ext>
            </a:extLst>
          </p:cNvPr>
          <p:cNvSpPr/>
          <p:nvPr/>
        </p:nvSpPr>
        <p:spPr>
          <a:xfrm>
            <a:off x="4380274" y="1096362"/>
            <a:ext cx="4282751" cy="60352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CF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7269-37BC-6C4D-8342-7FF48CB1CC88}"/>
              </a:ext>
            </a:extLst>
          </p:cNvPr>
          <p:cNvSpPr txBox="1"/>
          <p:nvPr/>
        </p:nvSpPr>
        <p:spPr>
          <a:xfrm>
            <a:off x="4380274" y="1743462"/>
            <a:ext cx="44059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One </a:t>
            </a:r>
            <a:r>
              <a:rPr lang="en-US" sz="2600" b="1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5-day forecast 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per day</a:t>
            </a:r>
            <a:endParaRPr lang="en-US" sz="2600" b="1" dirty="0">
              <a:solidFill>
                <a:schemeClr val="bg2">
                  <a:lumMod val="10000"/>
                </a:schemeClr>
              </a:solidFill>
            </a:endParaRPr>
          </a:p>
          <a:p>
            <a:pPr marL="600075" lvl="1" indent="-245269">
              <a:buFont typeface="Wingdings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1-day </a:t>
            </a:r>
            <a:r>
              <a:rPr lang="en-US" sz="2600" dirty="0" err="1">
                <a:solidFill>
                  <a:schemeClr val="bg2">
                    <a:lumMod val="10000"/>
                  </a:schemeClr>
                </a:solidFill>
              </a:rPr>
              <a:t>hindcast</a:t>
            </a:r>
            <a:endParaRPr lang="en-US" sz="2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3795D-5D3B-C341-AC8C-16FE2E73F4B1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3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C5A0D-B333-CC44-86A4-B91B2994E163}"/>
              </a:ext>
            </a:extLst>
          </p:cNvPr>
          <p:cNvSpPr/>
          <p:nvPr/>
        </p:nvSpPr>
        <p:spPr>
          <a:xfrm>
            <a:off x="1352233" y="2163827"/>
            <a:ext cx="1732652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3353565" y="2532842"/>
            <a:ext cx="769212" cy="6485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588" y="2695622"/>
            <a:ext cx="1633576" cy="16716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553B096-9798-414A-B5D9-43AC5A0624D1}"/>
              </a:ext>
            </a:extLst>
          </p:cNvPr>
          <p:cNvSpPr txBox="1">
            <a:spLocks/>
          </p:cNvSpPr>
          <p:nvPr/>
        </p:nvSpPr>
        <p:spPr>
          <a:xfrm>
            <a:off x="2286000" y="82449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Daily composition forecast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34DE8A-9D50-2B45-87C7-8254BAEFFB65}"/>
              </a:ext>
            </a:extLst>
          </p:cNvPr>
          <p:cNvSpPr/>
          <p:nvPr/>
        </p:nvSpPr>
        <p:spPr>
          <a:xfrm>
            <a:off x="4380274" y="1096362"/>
            <a:ext cx="4282751" cy="60352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CF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7269-37BC-6C4D-8342-7FF48CB1CC88}"/>
              </a:ext>
            </a:extLst>
          </p:cNvPr>
          <p:cNvSpPr txBox="1"/>
          <p:nvPr/>
        </p:nvSpPr>
        <p:spPr>
          <a:xfrm>
            <a:off x="4380274" y="1743462"/>
            <a:ext cx="440591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One </a:t>
            </a:r>
            <a:r>
              <a:rPr lang="en-US" sz="2600" b="1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5-day forecast 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per day</a:t>
            </a:r>
            <a:endParaRPr lang="en-US" sz="2600" b="1" dirty="0">
              <a:solidFill>
                <a:schemeClr val="bg2">
                  <a:lumMod val="10000"/>
                </a:schemeClr>
              </a:solidFill>
            </a:endParaRPr>
          </a:p>
          <a:p>
            <a:pPr marL="600075" lvl="1" indent="-245269">
              <a:buFont typeface="Wingdings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1-day </a:t>
            </a:r>
            <a:r>
              <a:rPr lang="en-US" sz="2600" dirty="0" err="1">
                <a:solidFill>
                  <a:schemeClr val="bg2">
                    <a:lumMod val="10000"/>
                  </a:schemeClr>
                </a:solidFill>
              </a:rPr>
              <a:t>hindcast</a:t>
            </a:r>
            <a:endParaRPr lang="en-US" sz="2600" dirty="0">
              <a:solidFill>
                <a:schemeClr val="bg2">
                  <a:lumMod val="10000"/>
                </a:schemeClr>
              </a:solidFill>
            </a:endParaRPr>
          </a:p>
          <a:p>
            <a:pPr marL="600075" lvl="1" indent="-245269">
              <a:buFont typeface="Wingdings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5-day forecast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3795D-5D3B-C341-AC8C-16FE2E73F4B1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011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C5A0D-B333-CC44-86A4-B91B2994E163}"/>
              </a:ext>
            </a:extLst>
          </p:cNvPr>
          <p:cNvSpPr/>
          <p:nvPr/>
        </p:nvSpPr>
        <p:spPr>
          <a:xfrm>
            <a:off x="1352233" y="2163827"/>
            <a:ext cx="1732652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3353565" y="2532842"/>
            <a:ext cx="769212" cy="6485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588" y="2695622"/>
            <a:ext cx="1633576" cy="16716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553B096-9798-414A-B5D9-43AC5A0624D1}"/>
              </a:ext>
            </a:extLst>
          </p:cNvPr>
          <p:cNvSpPr txBox="1">
            <a:spLocks/>
          </p:cNvSpPr>
          <p:nvPr/>
        </p:nvSpPr>
        <p:spPr>
          <a:xfrm>
            <a:off x="2286000" y="82449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Daily composition forecast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34DE8A-9D50-2B45-87C7-8254BAEFFB65}"/>
              </a:ext>
            </a:extLst>
          </p:cNvPr>
          <p:cNvSpPr/>
          <p:nvPr/>
        </p:nvSpPr>
        <p:spPr>
          <a:xfrm>
            <a:off x="4380274" y="1096362"/>
            <a:ext cx="4282751" cy="60352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CF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7269-37BC-6C4D-8342-7FF48CB1CC88}"/>
              </a:ext>
            </a:extLst>
          </p:cNvPr>
          <p:cNvSpPr txBox="1"/>
          <p:nvPr/>
        </p:nvSpPr>
        <p:spPr>
          <a:xfrm>
            <a:off x="4380274" y="1743462"/>
            <a:ext cx="476372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One </a:t>
            </a:r>
            <a:r>
              <a:rPr lang="en-US" sz="2600" b="1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5-day forecast 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per day</a:t>
            </a:r>
            <a:endParaRPr lang="en-US" sz="2600" b="1" dirty="0">
              <a:solidFill>
                <a:schemeClr val="bg2">
                  <a:lumMod val="10000"/>
                </a:schemeClr>
              </a:solidFill>
            </a:endParaRPr>
          </a:p>
          <a:p>
            <a:pPr marL="600075" lvl="1" indent="-245269">
              <a:buFont typeface="Wingdings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1-day </a:t>
            </a:r>
            <a:r>
              <a:rPr lang="en-US" sz="2600" dirty="0" err="1">
                <a:solidFill>
                  <a:schemeClr val="bg2">
                    <a:lumMod val="10000"/>
                  </a:schemeClr>
                </a:solidFill>
              </a:rPr>
              <a:t>hindcast</a:t>
            </a:r>
            <a:endParaRPr lang="en-US" sz="2600" dirty="0">
              <a:solidFill>
                <a:schemeClr val="bg2">
                  <a:lumMod val="10000"/>
                </a:schemeClr>
              </a:solidFill>
            </a:endParaRPr>
          </a:p>
          <a:p>
            <a:pPr marL="600075" lvl="1" indent="-245269">
              <a:buFont typeface="Wingdings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5-day forecast</a:t>
            </a:r>
          </a:p>
          <a:p>
            <a:pPr marL="600075" lvl="1" indent="-257175">
              <a:buFont typeface="Wingdings" charset="2"/>
              <a:buChar char="Ø"/>
            </a:pPr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c360 (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0.25°, 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~</a:t>
            </a:r>
            <a:r>
              <a:rPr lang="en-US" sz="2600" b="1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25x25 km</a:t>
            </a:r>
            <a:r>
              <a:rPr lang="en-US" sz="2600" b="1" baseline="300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2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) </a:t>
            </a:r>
            <a:r>
              <a:rPr lang="en-US" sz="2600" dirty="0">
                <a:solidFill>
                  <a:schemeClr val="bg2">
                    <a:lumMod val="10000"/>
                  </a:schemeClr>
                </a:solidFill>
              </a:rPr>
              <a:t>resolution, 72 model layers</a:t>
            </a:r>
          </a:p>
          <a:p>
            <a:pPr marL="600075" lvl="1" indent="-257175">
              <a:buFont typeface="Wingdings" charset="2"/>
              <a:buChar char="Ø"/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</a:rPr>
              <a:t>O</a:t>
            </a:r>
            <a:r>
              <a:rPr lang="en-US" sz="2800" baseline="-25000" dirty="0">
                <a:solidFill>
                  <a:schemeClr val="bg2">
                    <a:lumMod val="10000"/>
                  </a:schemeClr>
                </a:solidFill>
              </a:rPr>
              <a:t>3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</a:rPr>
              <a:t>, NO</a:t>
            </a:r>
            <a:r>
              <a:rPr lang="en-US" sz="2800" baseline="-25000" dirty="0">
                <a:solidFill>
                  <a:schemeClr val="bg2">
                    <a:lumMod val="10000"/>
                  </a:schemeClr>
                </a:solidFill>
              </a:rPr>
              <a:t>x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</a:rPr>
              <a:t>, VOCs, PM </a:t>
            </a:r>
            <a:r>
              <a:rPr lang="is-IS" sz="2800" dirty="0">
                <a:solidFill>
                  <a:schemeClr val="bg2">
                    <a:lumMod val="10000"/>
                  </a:schemeClr>
                </a:solidFill>
              </a:rPr>
              <a:t>...</a:t>
            </a:r>
          </a:p>
          <a:p>
            <a:pPr marL="600075" lvl="1" indent="-257175">
              <a:buFont typeface="Wingdings" charset="2"/>
              <a:buChar char="Ø"/>
            </a:pPr>
            <a:r>
              <a:rPr lang="is-IS" sz="2800" dirty="0">
                <a:solidFill>
                  <a:schemeClr val="bg2">
                    <a:lumMod val="10000"/>
                  </a:schemeClr>
                </a:solidFill>
              </a:rPr>
              <a:t>1 January 2018 to NRT</a:t>
            </a:r>
            <a:endParaRPr lang="en-US" sz="28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2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3795D-5D3B-C341-AC8C-16FE2E73F4B1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79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C5A0D-B333-CC44-86A4-B91B2994E163}"/>
              </a:ext>
            </a:extLst>
          </p:cNvPr>
          <p:cNvSpPr/>
          <p:nvPr/>
        </p:nvSpPr>
        <p:spPr>
          <a:xfrm>
            <a:off x="1352233" y="2163827"/>
            <a:ext cx="1732652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3353565" y="2532842"/>
            <a:ext cx="769212" cy="6485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CAD75C-AAD8-2743-BCF7-FC835A66E224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588" y="2695622"/>
            <a:ext cx="1633576" cy="16716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7269-37BC-6C4D-8342-7FF48CB1CC88}"/>
              </a:ext>
            </a:extLst>
          </p:cNvPr>
          <p:cNvSpPr txBox="1"/>
          <p:nvPr/>
        </p:nvSpPr>
        <p:spPr>
          <a:xfrm>
            <a:off x="4380274" y="1743462"/>
            <a:ext cx="4546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0075" lvl="1" indent="-257175">
              <a:buFont typeface="Wingdings" charset="2"/>
              <a:buChar char="Ø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Currently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no </a:t>
            </a:r>
            <a:r>
              <a:rPr lang="en-US" sz="2400" b="1" u="sng" dirty="0">
                <a:solidFill>
                  <a:schemeClr val="bg2">
                    <a:lumMod val="10000"/>
                  </a:schemeClr>
                </a:solidFill>
              </a:rPr>
              <a:t>direct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data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assimilation of constituents 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in GEOS-CF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995291-EA38-8A48-8C5A-54DA3EC6D073}"/>
              </a:ext>
            </a:extLst>
          </p:cNvPr>
          <p:cNvSpPr/>
          <p:nvPr/>
        </p:nvSpPr>
        <p:spPr>
          <a:xfrm>
            <a:off x="4380274" y="1096362"/>
            <a:ext cx="4282751" cy="60352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CF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FDE7A7D-11B9-3742-B116-00157C39EED0}"/>
              </a:ext>
            </a:extLst>
          </p:cNvPr>
          <p:cNvSpPr txBox="1">
            <a:spLocks/>
          </p:cNvSpPr>
          <p:nvPr/>
        </p:nvSpPr>
        <p:spPr>
          <a:xfrm>
            <a:off x="2286000" y="82449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Daily composition forecast</a:t>
            </a:r>
          </a:p>
        </p:txBody>
      </p:sp>
    </p:spTree>
    <p:extLst>
      <p:ext uri="{BB962C8B-B14F-4D97-AF65-F5344CB8AC3E}">
        <p14:creationId xmlns:p14="http://schemas.microsoft.com/office/powerpoint/2010/main" val="2039361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C5A0D-B333-CC44-86A4-B91B2994E163}"/>
              </a:ext>
            </a:extLst>
          </p:cNvPr>
          <p:cNvSpPr/>
          <p:nvPr/>
        </p:nvSpPr>
        <p:spPr>
          <a:xfrm>
            <a:off x="1352233" y="2163827"/>
            <a:ext cx="1732652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3353565" y="2532842"/>
            <a:ext cx="769212" cy="6485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CAD75C-AAD8-2743-BCF7-FC835A66E224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588" y="2695622"/>
            <a:ext cx="1633576" cy="16716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7269-37BC-6C4D-8342-7FF48CB1CC88}"/>
              </a:ext>
            </a:extLst>
          </p:cNvPr>
          <p:cNvSpPr txBox="1"/>
          <p:nvPr/>
        </p:nvSpPr>
        <p:spPr>
          <a:xfrm>
            <a:off x="4380274" y="1743462"/>
            <a:ext cx="42827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0075" lvl="1" indent="-257175">
              <a:buFont typeface="Wingdings" charset="2"/>
              <a:buChar char="Ø"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Currently no direct data assimilation of constituents in GEOS-CF</a:t>
            </a:r>
          </a:p>
          <a:p>
            <a:pPr marL="600075" lvl="1" indent="-257175">
              <a:buFont typeface="Wingdings" charset="2"/>
              <a:buChar char="Ø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Aerosols constrained by satellite measurements of  AOD</a:t>
            </a:r>
          </a:p>
          <a:p>
            <a:pPr marL="600075" lvl="1" indent="-257175">
              <a:buFont typeface="Wingdings" charset="2"/>
              <a:buChar char="Ø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Biomass burning emissions from QFED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995291-EA38-8A48-8C5A-54DA3EC6D073}"/>
              </a:ext>
            </a:extLst>
          </p:cNvPr>
          <p:cNvSpPr/>
          <p:nvPr/>
        </p:nvSpPr>
        <p:spPr>
          <a:xfrm>
            <a:off x="4380274" y="1096362"/>
            <a:ext cx="4282751" cy="60352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CF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FDE7A7D-11B9-3742-B116-00157C39EED0}"/>
              </a:ext>
            </a:extLst>
          </p:cNvPr>
          <p:cNvSpPr txBox="1">
            <a:spLocks/>
          </p:cNvSpPr>
          <p:nvPr/>
        </p:nvSpPr>
        <p:spPr>
          <a:xfrm>
            <a:off x="2286000" y="82449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Daily composition forecast</a:t>
            </a:r>
          </a:p>
        </p:txBody>
      </p:sp>
    </p:spTree>
    <p:extLst>
      <p:ext uri="{BB962C8B-B14F-4D97-AF65-F5344CB8AC3E}">
        <p14:creationId xmlns:p14="http://schemas.microsoft.com/office/powerpoint/2010/main" val="1139169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orecast_pm25_delhi_2017111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16" y="849101"/>
            <a:ext cx="4626425" cy="385535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82911"/>
            <a:ext cx="7886700" cy="615156"/>
          </a:xfrm>
        </p:spPr>
        <p:txBody>
          <a:bodyPr>
            <a:normAutofit/>
          </a:bodyPr>
          <a:lstStyle/>
          <a:p>
            <a:r>
              <a:rPr lang="en-US" dirty="0"/>
              <a:t>Case study: agricultural fires in India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041746" y="4520345"/>
            <a:ext cx="733425" cy="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65646" y="4381846"/>
            <a:ext cx="88678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olidFill>
                  <a:schemeClr val="bg2">
                    <a:lumMod val="10000"/>
                  </a:schemeClr>
                </a:solidFill>
              </a:rPr>
              <a:t>Observation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0412" y="4381846"/>
            <a:ext cx="77777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olidFill>
                  <a:schemeClr val="bg2">
                    <a:lumMod val="10000"/>
                  </a:schemeClr>
                </a:solidFill>
              </a:rPr>
              <a:t>GEOS-CF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928638" y="4524720"/>
            <a:ext cx="152400" cy="0"/>
          </a:xfrm>
          <a:prstGeom prst="line">
            <a:avLst/>
          </a:prstGeom>
          <a:ln w="38100">
            <a:solidFill>
              <a:srgbClr val="E539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81038" y="4524720"/>
            <a:ext cx="152400" cy="0"/>
          </a:xfrm>
          <a:prstGeom prst="line">
            <a:avLst/>
          </a:prstGeom>
          <a:ln w="38100">
            <a:solidFill>
              <a:srgbClr val="F861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233438" y="4524720"/>
            <a:ext cx="152400" cy="0"/>
          </a:xfrm>
          <a:prstGeom prst="line">
            <a:avLst/>
          </a:prstGeom>
          <a:ln w="38100">
            <a:solidFill>
              <a:srgbClr val="F57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85838" y="4524720"/>
            <a:ext cx="152400" cy="0"/>
          </a:xfrm>
          <a:prstGeom prst="line">
            <a:avLst/>
          </a:prstGeom>
          <a:ln w="38100">
            <a:solidFill>
              <a:srgbClr val="EB99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38238" y="4524720"/>
            <a:ext cx="152400" cy="0"/>
          </a:xfrm>
          <a:prstGeom prst="line">
            <a:avLst/>
          </a:prstGeom>
          <a:ln w="38100">
            <a:solidFill>
              <a:srgbClr val="F9BB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690638" y="4524720"/>
            <a:ext cx="152400" cy="0"/>
          </a:xfrm>
          <a:prstGeom prst="line">
            <a:avLst/>
          </a:prstGeom>
          <a:ln w="38100">
            <a:solidFill>
              <a:srgbClr val="F6D4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85804" y="4327287"/>
            <a:ext cx="1084030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>
                <a:solidFill>
                  <a:schemeClr val="bg2">
                    <a:lumMod val="10000"/>
                  </a:schemeClr>
                </a:solidFill>
              </a:rPr>
              <a:t>0  +1 +2 +3 +4 +5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149" y="1276929"/>
            <a:ext cx="2844071" cy="311739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545149" y="957339"/>
            <a:ext cx="28440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2">
                    <a:lumMod val="10000"/>
                  </a:schemeClr>
                </a:solidFill>
              </a:rPr>
              <a:t>MODIS fires Nov 01, 2017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1A26418D-67DE-7242-B7F6-F5A055522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11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AED484-4C40-424A-9564-67525245A01D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635C6BC-B008-904B-8F86-78D1BD081D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910" y="4215991"/>
            <a:ext cx="953758" cy="55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6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12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7269-37BC-6C4D-8342-7FF48CB1CC88}"/>
              </a:ext>
            </a:extLst>
          </p:cNvPr>
          <p:cNvSpPr txBox="1"/>
          <p:nvPr/>
        </p:nvSpPr>
        <p:spPr>
          <a:xfrm>
            <a:off x="4380274" y="1743462"/>
            <a:ext cx="42827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0075" lvl="1" indent="-257175">
              <a:buFont typeface="Wingdings" charset="2"/>
              <a:buChar char="Ø"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Currently no direct data assimilation of constituents in GEOS-CF</a:t>
            </a:r>
          </a:p>
          <a:p>
            <a:pPr marL="600075" lvl="1" indent="-257175">
              <a:buFont typeface="Wingdings" charset="2"/>
              <a:buChar char="Ø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Annual emission scale factors based on satellite </a:t>
            </a:r>
          </a:p>
          <a:p>
            <a:pPr marL="600075" lvl="1" indent="-257175">
              <a:buFont typeface="Wingdings" charset="2"/>
              <a:buChar char="Ø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Scale factors applied to emissions for diurnal and weekly variations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995291-EA38-8A48-8C5A-54DA3EC6D073}"/>
              </a:ext>
            </a:extLst>
          </p:cNvPr>
          <p:cNvSpPr/>
          <p:nvPr/>
        </p:nvSpPr>
        <p:spPr>
          <a:xfrm>
            <a:off x="4380274" y="1096362"/>
            <a:ext cx="4282751" cy="60352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CF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FDE7A7D-11B9-3742-B116-00157C39EED0}"/>
              </a:ext>
            </a:extLst>
          </p:cNvPr>
          <p:cNvSpPr txBox="1">
            <a:spLocks/>
          </p:cNvSpPr>
          <p:nvPr/>
        </p:nvSpPr>
        <p:spPr>
          <a:xfrm>
            <a:off x="2286000" y="82449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Daily composition forecast</a:t>
            </a:r>
          </a:p>
        </p:txBody>
      </p:sp>
      <p:pic>
        <p:nvPicPr>
          <p:cNvPr id="14" name="forecast_no2_Zurich_20171030.mp4">
            <a:hlinkClick r:id="" action="ppaction://media"/>
            <a:extLst>
              <a:ext uri="{FF2B5EF4-FFF2-40B4-BE49-F238E27FC236}">
                <a16:creationId xmlns:a16="http://schemas.microsoft.com/office/drawing/2014/main" id="{222A7BA6-2764-5942-920E-E44DB27342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6974" r="6876"/>
          <a:stretch/>
        </p:blipFill>
        <p:spPr>
          <a:xfrm>
            <a:off x="290286" y="700822"/>
            <a:ext cx="3946997" cy="381793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4AC91D6-68B6-3349-8988-30E9E8BD81DC}"/>
              </a:ext>
            </a:extLst>
          </p:cNvPr>
          <p:cNvCxnSpPr/>
          <p:nvPr/>
        </p:nvCxnSpPr>
        <p:spPr>
          <a:xfrm>
            <a:off x="781466" y="4292937"/>
            <a:ext cx="733425" cy="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144709F-3B0A-1143-A74E-6C63726B5664}"/>
              </a:ext>
            </a:extLst>
          </p:cNvPr>
          <p:cNvSpPr txBox="1"/>
          <p:nvPr/>
        </p:nvSpPr>
        <p:spPr>
          <a:xfrm>
            <a:off x="1505366" y="4154438"/>
            <a:ext cx="88678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olidFill>
                  <a:schemeClr val="bg2">
                    <a:lumMod val="10000"/>
                  </a:schemeClr>
                </a:solidFill>
              </a:rPr>
              <a:t>Observation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6535AB-FAD0-8045-8391-E95FD042F411}"/>
              </a:ext>
            </a:extLst>
          </p:cNvPr>
          <p:cNvSpPr txBox="1"/>
          <p:nvPr/>
        </p:nvSpPr>
        <p:spPr>
          <a:xfrm>
            <a:off x="3459506" y="4154438"/>
            <a:ext cx="77777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olidFill>
                  <a:schemeClr val="bg2">
                    <a:lumMod val="10000"/>
                  </a:schemeClr>
                </a:solidFill>
              </a:rPr>
              <a:t>GEOS-CF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BB047F8-7600-1744-96E9-7C38DDD2EC73}"/>
              </a:ext>
            </a:extLst>
          </p:cNvPr>
          <p:cNvCxnSpPr/>
          <p:nvPr/>
        </p:nvCxnSpPr>
        <p:spPr>
          <a:xfrm>
            <a:off x="2537732" y="4297312"/>
            <a:ext cx="152400" cy="0"/>
          </a:xfrm>
          <a:prstGeom prst="line">
            <a:avLst/>
          </a:prstGeom>
          <a:ln w="38100">
            <a:solidFill>
              <a:srgbClr val="E539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E49D60-1974-5F43-B01A-830EFBF0D1DC}"/>
              </a:ext>
            </a:extLst>
          </p:cNvPr>
          <p:cNvCxnSpPr/>
          <p:nvPr/>
        </p:nvCxnSpPr>
        <p:spPr>
          <a:xfrm>
            <a:off x="2690132" y="4297312"/>
            <a:ext cx="152400" cy="0"/>
          </a:xfrm>
          <a:prstGeom prst="line">
            <a:avLst/>
          </a:prstGeom>
          <a:ln w="38100">
            <a:solidFill>
              <a:srgbClr val="F861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6BBB361-6148-8E4A-AF7F-F20FBAE180D2}"/>
              </a:ext>
            </a:extLst>
          </p:cNvPr>
          <p:cNvCxnSpPr/>
          <p:nvPr/>
        </p:nvCxnSpPr>
        <p:spPr>
          <a:xfrm>
            <a:off x="2842532" y="4297312"/>
            <a:ext cx="152400" cy="0"/>
          </a:xfrm>
          <a:prstGeom prst="line">
            <a:avLst/>
          </a:prstGeom>
          <a:ln w="38100">
            <a:solidFill>
              <a:srgbClr val="F57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B5A4D87-B4B7-784A-AD2D-48FDF816FA32}"/>
              </a:ext>
            </a:extLst>
          </p:cNvPr>
          <p:cNvCxnSpPr/>
          <p:nvPr/>
        </p:nvCxnSpPr>
        <p:spPr>
          <a:xfrm>
            <a:off x="2994932" y="4297312"/>
            <a:ext cx="152400" cy="0"/>
          </a:xfrm>
          <a:prstGeom prst="line">
            <a:avLst/>
          </a:prstGeom>
          <a:ln w="38100">
            <a:solidFill>
              <a:srgbClr val="EB99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A37722A-B5C4-5549-A36E-F23944B026B6}"/>
              </a:ext>
            </a:extLst>
          </p:cNvPr>
          <p:cNvCxnSpPr/>
          <p:nvPr/>
        </p:nvCxnSpPr>
        <p:spPr>
          <a:xfrm>
            <a:off x="3147332" y="4297312"/>
            <a:ext cx="152400" cy="0"/>
          </a:xfrm>
          <a:prstGeom prst="line">
            <a:avLst/>
          </a:prstGeom>
          <a:ln w="38100">
            <a:solidFill>
              <a:srgbClr val="F9BB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BF0A038-5313-014D-8B24-B05118A85F37}"/>
              </a:ext>
            </a:extLst>
          </p:cNvPr>
          <p:cNvCxnSpPr/>
          <p:nvPr/>
        </p:nvCxnSpPr>
        <p:spPr>
          <a:xfrm>
            <a:off x="3299732" y="4297312"/>
            <a:ext cx="152400" cy="0"/>
          </a:xfrm>
          <a:prstGeom prst="line">
            <a:avLst/>
          </a:prstGeom>
          <a:ln w="38100">
            <a:solidFill>
              <a:srgbClr val="F6D4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022DFF4-EF28-864E-A8A1-CD83ABB28BA0}"/>
              </a:ext>
            </a:extLst>
          </p:cNvPr>
          <p:cNvSpPr txBox="1"/>
          <p:nvPr/>
        </p:nvSpPr>
        <p:spPr>
          <a:xfrm>
            <a:off x="2494899" y="4099879"/>
            <a:ext cx="1020836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>
                <a:solidFill>
                  <a:schemeClr val="bg2">
                    <a:lumMod val="10000"/>
                  </a:schemeClr>
                </a:solidFill>
              </a:rPr>
              <a:t>0  +1 +2 +3 +4 +5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73AB4AA-43A6-7F4B-9B42-877F4A158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910" y="4215991"/>
            <a:ext cx="953758" cy="55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1578"/>
            <a:ext cx="9144000" cy="461367"/>
          </a:xfrm>
        </p:spPr>
        <p:txBody>
          <a:bodyPr>
            <a:noAutofit/>
          </a:bodyPr>
          <a:lstStyle/>
          <a:p>
            <a:r>
              <a:rPr lang="en-US" sz="3000" dirty="0"/>
              <a:t>Toward an air quality modeling system in the </a:t>
            </a:r>
            <a:br>
              <a:rPr lang="en-US" sz="3000" dirty="0"/>
            </a:br>
            <a:r>
              <a:rPr lang="en-US" sz="3000" dirty="0"/>
              <a:t>NASA GEOS model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96291" y="1580997"/>
            <a:ext cx="2499895" cy="24538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mpd="sng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GEOS data assimilation system:</a:t>
            </a:r>
            <a:br>
              <a:rPr lang="en-US" sz="20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  <a:sym typeface="Wingdings"/>
              </a:rPr>
              <a:t>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Weather</a:t>
            </a:r>
          </a:p>
          <a:p>
            <a:pPr marL="257175" indent="-257175">
              <a:buFont typeface="Wingdings" charset="0"/>
              <a:buChar char="à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Aerosols</a:t>
            </a:r>
          </a:p>
          <a:p>
            <a:pPr marL="257175" indent="-257175">
              <a:buFont typeface="Wingdings" charset="0"/>
              <a:buChar char="à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Fires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06369" y="1601157"/>
            <a:ext cx="2241931" cy="11770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GEOS-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Chem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composition forecast model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6368" y="2872211"/>
            <a:ext cx="2241932" cy="11626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Chemical data assimilation: </a:t>
            </a:r>
            <a:br>
              <a:rPr lang="en-US" sz="20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O</a:t>
            </a:r>
            <a:r>
              <a:rPr lang="en-US" sz="2000" baseline="-25000" dirty="0">
                <a:solidFill>
                  <a:schemeClr val="bg2">
                    <a:lumMod val="10000"/>
                  </a:schemeClr>
                </a:solidFill>
              </a:rPr>
              <a:t>3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, NO</a:t>
            </a:r>
            <a:r>
              <a:rPr lang="en-US" sz="2000" baseline="-25000" dirty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, CO, </a:t>
            </a:r>
            <a:r>
              <a:rPr lang="mr-IN" sz="2000" dirty="0">
                <a:solidFill>
                  <a:schemeClr val="bg2">
                    <a:lumMod val="10000"/>
                  </a:schemeClr>
                </a:solidFill>
              </a:rPr>
              <a:t>…</a:t>
            </a:r>
            <a:endParaRPr lang="en-US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Plus 27"/>
          <p:cNvSpPr/>
          <p:nvPr/>
        </p:nvSpPr>
        <p:spPr>
          <a:xfrm>
            <a:off x="4390850" y="1994296"/>
            <a:ext cx="373694" cy="373694"/>
          </a:xfrm>
          <a:prstGeom prst="mathPlus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9" name="Plus 28"/>
          <p:cNvSpPr/>
          <p:nvPr/>
        </p:nvSpPr>
        <p:spPr>
          <a:xfrm>
            <a:off x="4390850" y="3266665"/>
            <a:ext cx="373694" cy="373694"/>
          </a:xfrm>
          <a:prstGeom prst="mathPlus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0" name="Rectangle 29"/>
          <p:cNvSpPr/>
          <p:nvPr/>
        </p:nvSpPr>
        <p:spPr>
          <a:xfrm>
            <a:off x="1701626" y="1469315"/>
            <a:ext cx="5659385" cy="2677180"/>
          </a:xfrm>
          <a:prstGeom prst="rect">
            <a:avLst/>
          </a:prstGeom>
          <a:noFill/>
          <a:ln w="28575" cmpd="sng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01624" y="4304228"/>
            <a:ext cx="5659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Air Quality Modeling System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8EE3DC2E-E8DC-3C42-94E4-AD6063F8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13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7A3388-E546-4143-B66B-76E1E3BB4063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88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A8BB6-32AB-824E-9E97-F39B8964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C5A0D-B333-CC44-86A4-B91B2994E163}"/>
              </a:ext>
            </a:extLst>
          </p:cNvPr>
          <p:cNvSpPr/>
          <p:nvPr/>
        </p:nvSpPr>
        <p:spPr>
          <a:xfrm>
            <a:off x="1352233" y="2163827"/>
            <a:ext cx="1732652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3353565" y="2532842"/>
            <a:ext cx="769212" cy="6485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CAD75C-AAD8-2743-BCF7-FC835A66E224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588" y="2695622"/>
            <a:ext cx="1633576" cy="16716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B3EA98-0332-8147-BF1A-B165514702DA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107269-37BC-6C4D-8342-7FF48CB1CC88}"/>
              </a:ext>
            </a:extLst>
          </p:cNvPr>
          <p:cNvSpPr txBox="1"/>
          <p:nvPr/>
        </p:nvSpPr>
        <p:spPr>
          <a:xfrm>
            <a:off x="4380274" y="1743462"/>
            <a:ext cx="4282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0075" lvl="1" indent="-257175">
              <a:buFont typeface="Wingdings" charset="2"/>
              <a:buChar char="Ø"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 Currently no direct data assimilation of constituents in GEOS-CF</a:t>
            </a:r>
          </a:p>
          <a:p>
            <a:pPr marL="600075" lvl="1" indent="-257175">
              <a:buFont typeface="Wingdings" charset="2"/>
              <a:buChar char="Ø"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Stratospheric Ozone relaxed to GEOS-FP O3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995291-EA38-8A48-8C5A-54DA3EC6D073}"/>
              </a:ext>
            </a:extLst>
          </p:cNvPr>
          <p:cNvSpPr/>
          <p:nvPr/>
        </p:nvSpPr>
        <p:spPr>
          <a:xfrm>
            <a:off x="4380274" y="1096362"/>
            <a:ext cx="4282751" cy="60352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CF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FDE7A7D-11B9-3742-B116-00157C39EED0}"/>
              </a:ext>
            </a:extLst>
          </p:cNvPr>
          <p:cNvSpPr txBox="1">
            <a:spLocks/>
          </p:cNvSpPr>
          <p:nvPr/>
        </p:nvSpPr>
        <p:spPr>
          <a:xfrm>
            <a:off x="2286000" y="82449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Daily composition forecast</a:t>
            </a:r>
          </a:p>
        </p:txBody>
      </p:sp>
    </p:spTree>
    <p:extLst>
      <p:ext uri="{BB962C8B-B14F-4D97-AF65-F5344CB8AC3E}">
        <p14:creationId xmlns:p14="http://schemas.microsoft.com/office/powerpoint/2010/main" val="2022056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7EEAFB-33F9-3645-83F8-9F78D87AC8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60" t="51665" r="6402"/>
          <a:stretch/>
        </p:blipFill>
        <p:spPr>
          <a:xfrm rot="16200000">
            <a:off x="2955384" y="1026722"/>
            <a:ext cx="3367904" cy="2846351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E0E92EC-D5E0-034E-BD16-EDA6F3D900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l="13871" t="51010" r="6187"/>
          <a:stretch/>
        </p:blipFill>
        <p:spPr>
          <a:xfrm rot="16200000">
            <a:off x="5987864" y="976576"/>
            <a:ext cx="3334392" cy="2888258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6408DA5-61BD-DE46-B339-66958B8DBF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l="6814" t="51062" r="6188" b="1"/>
          <a:stretch/>
        </p:blipFill>
        <p:spPr>
          <a:xfrm rot="16200000">
            <a:off x="-171097" y="1125333"/>
            <a:ext cx="3628793" cy="288515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93E7E-C065-CD40-8DB4-6A253B26F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EA96B8-8E79-7D47-AB58-C6F73ECD410E}"/>
              </a:ext>
            </a:extLst>
          </p:cNvPr>
          <p:cNvSpPr txBox="1"/>
          <p:nvPr/>
        </p:nvSpPr>
        <p:spPr>
          <a:xfrm>
            <a:off x="6650182" y="801138"/>
            <a:ext cx="2306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MERRA-2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7D2B99-1F1C-1F4A-BAB0-8B2359451D50}"/>
              </a:ext>
            </a:extLst>
          </p:cNvPr>
          <p:cNvSpPr txBox="1"/>
          <p:nvPr/>
        </p:nvSpPr>
        <p:spPr>
          <a:xfrm>
            <a:off x="3634650" y="801400"/>
            <a:ext cx="2306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GEOS-CF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A7EE44-708D-E145-9C74-6B5D8B8951C8}"/>
              </a:ext>
            </a:extLst>
          </p:cNvPr>
          <p:cNvSpPr txBox="1"/>
          <p:nvPr/>
        </p:nvSpPr>
        <p:spPr>
          <a:xfrm>
            <a:off x="584050" y="801138"/>
            <a:ext cx="2387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FP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0228CF-0D63-5546-9CDF-23F09756ADB2}"/>
              </a:ext>
            </a:extLst>
          </p:cNvPr>
          <p:cNvSpPr txBox="1"/>
          <p:nvPr/>
        </p:nvSpPr>
        <p:spPr>
          <a:xfrm>
            <a:off x="429378" y="4392702"/>
            <a:ext cx="89320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2">
                    <a:lumMod val="10000"/>
                  </a:schemeClr>
                </a:solidFill>
              </a:rPr>
              <a:t>O</a:t>
            </a:r>
            <a:r>
              <a:rPr lang="en-US" sz="2100" baseline="-25000" dirty="0">
                <a:solidFill>
                  <a:schemeClr val="bg2">
                    <a:lumMod val="10000"/>
                  </a:schemeClr>
                </a:solidFill>
              </a:rPr>
              <a:t>3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</a:rPr>
              <a:t> in UT is greater in the assimilated products (GEOS FP &amp; MERRA-2)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03DE61F-6F26-644A-8A95-DA36870471A8}"/>
              </a:ext>
            </a:extLst>
          </p:cNvPr>
          <p:cNvSpPr/>
          <p:nvPr/>
        </p:nvSpPr>
        <p:spPr>
          <a:xfrm>
            <a:off x="927455" y="1311679"/>
            <a:ext cx="8133996" cy="1443215"/>
          </a:xfrm>
          <a:prstGeom prst="roundRect">
            <a:avLst/>
          </a:prstGeom>
          <a:noFill/>
          <a:ln w="136525">
            <a:solidFill>
              <a:srgbClr val="FF4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2C88F5-8C82-E041-83B4-207E65261BB9}"/>
              </a:ext>
            </a:extLst>
          </p:cNvPr>
          <p:cNvSpPr txBox="1"/>
          <p:nvPr/>
        </p:nvSpPr>
        <p:spPr>
          <a:xfrm>
            <a:off x="6804334" y="4787290"/>
            <a:ext cx="2135777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chemeClr val="bg1"/>
                </a:solidFill>
              </a:rPr>
              <a:t>   </a:t>
            </a:r>
            <a:r>
              <a:rPr lang="en-US" sz="1013" dirty="0" err="1">
                <a:solidFill>
                  <a:schemeClr val="bg1"/>
                </a:solidFill>
              </a:rPr>
              <a:t>k.e.knowland@nasa.gov</a:t>
            </a:r>
            <a:endParaRPr lang="en-US" sz="1013" dirty="0">
              <a:solidFill>
                <a:schemeClr val="bg1"/>
              </a:solidFill>
            </a:endParaRPr>
          </a:p>
          <a:p>
            <a:pPr algn="ctr"/>
            <a:r>
              <a:rPr lang="en-US" sz="1013" dirty="0">
                <a:solidFill>
                  <a:schemeClr val="bg1"/>
                </a:solidFill>
              </a:rPr>
              <a:t>christoph.keller@nasa.gov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D135DA6-624B-B64E-A045-79E721D6EF0C}"/>
              </a:ext>
            </a:extLst>
          </p:cNvPr>
          <p:cNvSpPr txBox="1">
            <a:spLocks/>
          </p:cNvSpPr>
          <p:nvPr/>
        </p:nvSpPr>
        <p:spPr>
          <a:xfrm>
            <a:off x="1869161" y="94584"/>
            <a:ext cx="6858000" cy="7844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Careful: Large gradient in O3 at UTLS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7B9053-E009-AF42-96E4-23CDDF55D3E1}"/>
              </a:ext>
            </a:extLst>
          </p:cNvPr>
          <p:cNvSpPr txBox="1"/>
          <p:nvPr/>
        </p:nvSpPr>
        <p:spPr>
          <a:xfrm>
            <a:off x="3216160" y="4115538"/>
            <a:ext cx="5947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Flagstaff, Arizona, USA   17 April 2018 18UTC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E0B401-7E9D-3847-A142-B7DB50E67E3A}"/>
              </a:ext>
            </a:extLst>
          </p:cNvPr>
          <p:cNvSpPr/>
          <p:nvPr/>
        </p:nvSpPr>
        <p:spPr>
          <a:xfrm>
            <a:off x="1177466" y="4357781"/>
            <a:ext cx="9316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O</a:t>
            </a:r>
            <a:r>
              <a:rPr lang="en-US" sz="1400" baseline="-25000" dirty="0">
                <a:solidFill>
                  <a:schemeClr val="bg2">
                    <a:lumMod val="10000"/>
                  </a:schemeClr>
                </a:solidFill>
              </a:rPr>
              <a:t>3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(ppbv)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38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9" grpId="0"/>
      <p:bldP spid="15" grpId="0" animBg="1"/>
      <p:bldP spid="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37" y="279360"/>
            <a:ext cx="9042399" cy="784489"/>
          </a:xfrm>
        </p:spPr>
        <p:txBody>
          <a:bodyPr>
            <a:noAutofit/>
          </a:bodyPr>
          <a:lstStyle/>
          <a:p>
            <a:r>
              <a:rPr lang="en-US" sz="2800" dirty="0"/>
              <a:t>Chemical data assimilation system for reactive gases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29772" y="2087666"/>
            <a:ext cx="2180596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Data Assimilation System</a:t>
            </a:r>
          </a:p>
          <a:p>
            <a:pPr algn="ctr"/>
            <a:r>
              <a:rPr lang="en-US" sz="1800" spc="15" dirty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CO, NO</a:t>
            </a:r>
            <a:r>
              <a:rPr lang="en-US" sz="1800" spc="15" baseline="-25000" dirty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</a:t>
            </a:r>
            <a:r>
              <a:rPr lang="en-US" sz="1800" spc="15" dirty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O</a:t>
            </a:r>
            <a:r>
              <a:rPr lang="en-US" sz="1800" spc="15" baseline="-25000" dirty="0">
                <a:solidFill>
                  <a:schemeClr val="bg2">
                    <a:lumMod val="1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930" y="2090059"/>
            <a:ext cx="1307597" cy="9794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739142" y="2375813"/>
            <a:ext cx="662158" cy="3385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FF00"/>
                </a:solidFill>
                <a:latin typeface="Arial"/>
                <a:cs typeface="Arial"/>
              </a:rPr>
              <a:t>OMI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235" y="3100998"/>
            <a:ext cx="1136985" cy="112940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406" y="1063849"/>
            <a:ext cx="772642" cy="97352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50161" y="1289380"/>
            <a:ext cx="1040120" cy="3385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FF00"/>
                </a:solidFill>
              </a:rPr>
              <a:t>MOPITT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1A45A9-DE33-E14D-B406-B7FBD09A1C24}"/>
              </a:ext>
            </a:extLst>
          </p:cNvPr>
          <p:cNvSpPr txBox="1"/>
          <p:nvPr/>
        </p:nvSpPr>
        <p:spPr>
          <a:xfrm>
            <a:off x="3413664" y="3242908"/>
            <a:ext cx="26180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75" dirty="0">
                <a:solidFill>
                  <a:schemeClr val="bg2">
                    <a:lumMod val="10000"/>
                  </a:schemeClr>
                </a:solidFill>
                <a:latin typeface="Arial"/>
                <a:cs typeface="Arial"/>
              </a:rPr>
              <a:t>Weakly coupled; 6 hour assimilation window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0F97CE6-0311-7B45-B577-060569527D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59" y="725907"/>
            <a:ext cx="1728326" cy="151640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596AFC3-6572-8A46-967D-B89636BFA3F9}"/>
              </a:ext>
            </a:extLst>
          </p:cNvPr>
          <p:cNvSpPr/>
          <p:nvPr/>
        </p:nvSpPr>
        <p:spPr>
          <a:xfrm>
            <a:off x="1350684" y="2163827"/>
            <a:ext cx="1728216" cy="4480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NWP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1C90F5A-1C5F-5C41-AF45-B7D061747E0F}"/>
              </a:ext>
            </a:extLst>
          </p:cNvPr>
          <p:cNvSpPr/>
          <p:nvPr/>
        </p:nvSpPr>
        <p:spPr>
          <a:xfrm>
            <a:off x="1352234" y="4364886"/>
            <a:ext cx="1732652" cy="4255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GEOS - </a:t>
            </a:r>
            <a:r>
              <a:rPr lang="en-US" sz="1800" dirty="0" err="1">
                <a:solidFill>
                  <a:schemeClr val="bg1"/>
                </a:solidFill>
              </a:rPr>
              <a:t>Chem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B92C20D-EA08-1D47-8070-5A0221E66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588" y="2684471"/>
            <a:ext cx="1633576" cy="1671654"/>
          </a:xfrm>
          <a:prstGeom prst="rect">
            <a:avLst/>
          </a:prstGeom>
        </p:spPr>
      </p:pic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449D1D80-0B2B-AE43-BD29-FF31C187F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16</a:t>
            </a:fld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B3E618-9B66-4E42-BED4-47DA8BFC3638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17D5C7-E7CD-F541-AA4E-64DB71ADDB93}"/>
              </a:ext>
            </a:extLst>
          </p:cNvPr>
          <p:cNvSpPr txBox="1"/>
          <p:nvPr/>
        </p:nvSpPr>
        <p:spPr>
          <a:xfrm>
            <a:off x="7739142" y="3558125"/>
            <a:ext cx="662158" cy="3385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FF00"/>
                </a:solidFill>
                <a:latin typeface="Arial"/>
                <a:cs typeface="Arial"/>
              </a:rPr>
              <a:t>MLS</a:t>
            </a:r>
          </a:p>
        </p:txBody>
      </p:sp>
    </p:spTree>
    <p:extLst>
      <p:ext uri="{BB962C8B-B14F-4D97-AF65-F5344CB8AC3E}">
        <p14:creationId xmlns:p14="http://schemas.microsoft.com/office/powerpoint/2010/main" val="1746425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53472"/>
            <a:ext cx="9144000" cy="644978"/>
          </a:xfrm>
        </p:spPr>
        <p:txBody>
          <a:bodyPr>
            <a:noAutofit/>
          </a:bodyPr>
          <a:lstStyle/>
          <a:p>
            <a:r>
              <a:rPr lang="en-US" sz="3000" dirty="0"/>
              <a:t>Impacts of ozone assimilation are primarily </a:t>
            </a:r>
            <a:br>
              <a:rPr lang="en-US" sz="3000" dirty="0"/>
            </a:br>
            <a:r>
              <a:rPr lang="en-US" sz="3000" dirty="0"/>
              <a:t>seen in stratosphere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495" y="1458018"/>
            <a:ext cx="2876127" cy="31956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073" y="1433525"/>
            <a:ext cx="2959391" cy="29862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76408" y="3446746"/>
            <a:ext cx="1179263" cy="29391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TextBox 7"/>
          <p:cNvSpPr txBox="1"/>
          <p:nvPr/>
        </p:nvSpPr>
        <p:spPr>
          <a:xfrm>
            <a:off x="2212848" y="1194464"/>
            <a:ext cx="23696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2">
                    <a:lumMod val="10000"/>
                  </a:schemeClr>
                </a:solidFill>
              </a:rPr>
              <a:t>Boulder, 2013-07-25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41B8E604-AE06-B947-BB65-ECBF1BA5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17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1143CB-0E6C-AE42-8356-1F71CE89546B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92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643C73-6FB7-9443-BE74-3D08F62BCC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4" t="19535" r="65316" b="24904"/>
          <a:stretch/>
        </p:blipFill>
        <p:spPr>
          <a:xfrm>
            <a:off x="201347" y="1408637"/>
            <a:ext cx="2826305" cy="2404837"/>
          </a:xfrm>
          <a:prstGeom prst="rect">
            <a:avLst/>
          </a:prstGeom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82D0B654-0C1C-9C40-9851-764172648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252B5A-6BAF-284F-8225-B6685708EF4B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41803-B490-2148-AC34-D9975C37D914}"/>
              </a:ext>
            </a:extLst>
          </p:cNvPr>
          <p:cNvSpPr/>
          <p:nvPr/>
        </p:nvSpPr>
        <p:spPr>
          <a:xfrm>
            <a:off x="729950" y="1625599"/>
            <a:ext cx="595086" cy="551543"/>
          </a:xfrm>
          <a:prstGeom prst="rect">
            <a:avLst/>
          </a:prstGeom>
          <a:noFill/>
          <a:ln w="76200">
            <a:solidFill>
              <a:srgbClr val="FF4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ECA574-541F-3643-82D7-8D6F3FB73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88" t="20383" r="33731" b="25227"/>
          <a:stretch/>
        </p:blipFill>
        <p:spPr>
          <a:xfrm>
            <a:off x="3258329" y="1433427"/>
            <a:ext cx="2801509" cy="23552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DF63C7-451A-984B-8C91-EDA9B63BE7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29" t="21253" r="1657" b="23186"/>
          <a:stretch/>
        </p:blipFill>
        <p:spPr>
          <a:xfrm>
            <a:off x="6400753" y="1476969"/>
            <a:ext cx="2743247" cy="24048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3D3C20-1AE9-B247-AB6F-3CACCA7B3610}"/>
              </a:ext>
            </a:extLst>
          </p:cNvPr>
          <p:cNvSpPr/>
          <p:nvPr/>
        </p:nvSpPr>
        <p:spPr>
          <a:xfrm>
            <a:off x="3901322" y="1632858"/>
            <a:ext cx="595086" cy="551543"/>
          </a:xfrm>
          <a:prstGeom prst="rect">
            <a:avLst/>
          </a:prstGeom>
          <a:noFill/>
          <a:ln w="76200">
            <a:solidFill>
              <a:srgbClr val="FF4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CE59B-5211-6B4C-A71F-5CEE116AD0BC}"/>
              </a:ext>
            </a:extLst>
          </p:cNvPr>
          <p:cNvSpPr/>
          <p:nvPr/>
        </p:nvSpPr>
        <p:spPr>
          <a:xfrm>
            <a:off x="6985613" y="1625601"/>
            <a:ext cx="595086" cy="551543"/>
          </a:xfrm>
          <a:prstGeom prst="rect">
            <a:avLst/>
          </a:prstGeom>
          <a:noFill/>
          <a:ln w="76200">
            <a:solidFill>
              <a:srgbClr val="FF4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9C86A6-275D-C84A-90F1-E613CF1E68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0" t="75810" r="21296" b="3326"/>
          <a:stretch/>
        </p:blipFill>
        <p:spPr>
          <a:xfrm>
            <a:off x="1614499" y="3874100"/>
            <a:ext cx="5442858" cy="6398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180F9E-A4F3-4C4B-A533-1C383F1639B6}"/>
              </a:ext>
            </a:extLst>
          </p:cNvPr>
          <p:cNvSpPr txBox="1"/>
          <p:nvPr/>
        </p:nvSpPr>
        <p:spPr>
          <a:xfrm>
            <a:off x="201347" y="1012365"/>
            <a:ext cx="2801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GEOS CO Simulation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1F8EEF-6B75-2249-B822-52C5B1F82B90}"/>
              </a:ext>
            </a:extLst>
          </p:cNvPr>
          <p:cNvSpPr txBox="1"/>
          <p:nvPr/>
        </p:nvSpPr>
        <p:spPr>
          <a:xfrm>
            <a:off x="3258329" y="1002841"/>
            <a:ext cx="2801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GEOS CO Assimilation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00D7F9-9E63-AE42-B3EC-DD96E0E3794A}"/>
              </a:ext>
            </a:extLst>
          </p:cNvPr>
          <p:cNvSpPr txBox="1"/>
          <p:nvPr/>
        </p:nvSpPr>
        <p:spPr>
          <a:xfrm>
            <a:off x="6360572" y="996533"/>
            <a:ext cx="2801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IASI CO Observations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850E1D39-165E-2548-B53A-8086F238142E}"/>
              </a:ext>
            </a:extLst>
          </p:cNvPr>
          <p:cNvSpPr txBox="1">
            <a:spLocks/>
          </p:cNvSpPr>
          <p:nvPr/>
        </p:nvSpPr>
        <p:spPr>
          <a:xfrm>
            <a:off x="58056" y="103994"/>
            <a:ext cx="9144000" cy="6449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Impacts of CO assimilation: </a:t>
            </a:r>
          </a:p>
          <a:p>
            <a:r>
              <a:rPr lang="en-US" sz="3000" dirty="0"/>
              <a:t>Aug 2010 Russian Wildfires</a:t>
            </a:r>
          </a:p>
        </p:txBody>
      </p:sp>
    </p:spTree>
    <p:extLst>
      <p:ext uri="{BB962C8B-B14F-4D97-AF65-F5344CB8AC3E}">
        <p14:creationId xmlns:p14="http://schemas.microsoft.com/office/powerpoint/2010/main" val="393473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496347"/>
            <a:ext cx="6858000" cy="644978"/>
          </a:xfrm>
        </p:spPr>
        <p:txBody>
          <a:bodyPr>
            <a:noAutofit/>
          </a:bodyPr>
          <a:lstStyle/>
          <a:p>
            <a:r>
              <a:rPr lang="en-US" sz="3000" dirty="0"/>
              <a:t>Assimilation of CO reduces low bias </a:t>
            </a:r>
            <a:br>
              <a:rPr lang="en-US" sz="3000" dirty="0"/>
            </a:br>
            <a:r>
              <a:rPr lang="en-US" sz="3000" dirty="0"/>
              <a:t>relative to surface observations</a:t>
            </a:r>
            <a:endParaRPr lang="en-US" sz="3000" baseline="-25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7CBB1B7-E67D-A140-A2DF-D1CC34974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804" y="1556764"/>
            <a:ext cx="3535386" cy="24669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1971560-9924-0A46-8E9B-B66965920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340" y="1556764"/>
            <a:ext cx="3506660" cy="24669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F691296-AA1F-524F-A875-2E3E89BC6040}"/>
              </a:ext>
            </a:extLst>
          </p:cNvPr>
          <p:cNvSpPr txBox="1"/>
          <p:nvPr/>
        </p:nvSpPr>
        <p:spPr>
          <a:xfrm rot="16200000">
            <a:off x="167079" y="2605585"/>
            <a:ext cx="1252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CO [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</a:rPr>
              <a:t>ppbv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BD3F31-1588-F844-A857-6269BB9D8047}"/>
              </a:ext>
            </a:extLst>
          </p:cNvPr>
          <p:cNvSpPr txBox="1"/>
          <p:nvPr/>
        </p:nvSpPr>
        <p:spPr>
          <a:xfrm>
            <a:off x="1149847" y="1249853"/>
            <a:ext cx="359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Control (no assimilation)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0F0CCC-FE59-FF46-B60D-8A4DA91ACA76}"/>
              </a:ext>
            </a:extLst>
          </p:cNvPr>
          <p:cNvSpPr txBox="1"/>
          <p:nvPr/>
        </p:nvSpPr>
        <p:spPr>
          <a:xfrm>
            <a:off x="4906325" y="1246340"/>
            <a:ext cx="36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chemeClr val="bg2">
                    <a:lumMod val="10000"/>
                  </a:schemeClr>
                </a:solidFill>
              </a:rPr>
              <a:t>With assimilation</a:t>
            </a:r>
            <a:endParaRPr lang="en-US" sz="1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4A878A0-8C5A-DE4F-B453-47BAF26178E6}"/>
              </a:ext>
            </a:extLst>
          </p:cNvPr>
          <p:cNvSpPr txBox="1">
            <a:spLocks/>
          </p:cNvSpPr>
          <p:nvPr/>
        </p:nvSpPr>
        <p:spPr>
          <a:xfrm>
            <a:off x="1495516" y="4023231"/>
            <a:ext cx="7639910" cy="6301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lnSpc>
                <a:spcPct val="100000"/>
              </a:lnSpc>
              <a:buFont typeface="Wingdings" charset="2"/>
              <a:buChar char="Ø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Implies significant (~20%) underestimation of CO emissions (?)</a:t>
            </a:r>
          </a:p>
          <a:p>
            <a:pPr marL="257175" indent="-257175">
              <a:lnSpc>
                <a:spcPct val="100000"/>
              </a:lnSpc>
              <a:buFont typeface="Wingdings" charset="2"/>
              <a:buChar char="Ø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Alternatively: CO lifetime too short (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sym typeface="Wingdings" pitchFamily="2" charset="2"/>
              </a:rPr>
              <a:t> OH)</a:t>
            </a:r>
            <a:endParaRPr lang="en-US" sz="1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DACD5449-7F3B-8047-86B6-B52214CF0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19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23D2A5-CE57-A04C-A97C-9F56D23D3D14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B48DC8-C731-084E-9D2F-0C590EFB1501}"/>
              </a:ext>
            </a:extLst>
          </p:cNvPr>
          <p:cNvSpPr/>
          <p:nvPr/>
        </p:nvSpPr>
        <p:spPr>
          <a:xfrm>
            <a:off x="1065340" y="2380343"/>
            <a:ext cx="3674564" cy="885371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69C9F4-C346-5747-BB38-E30854368F09}"/>
              </a:ext>
            </a:extLst>
          </p:cNvPr>
          <p:cNvSpPr/>
          <p:nvPr/>
        </p:nvSpPr>
        <p:spPr>
          <a:xfrm>
            <a:off x="4739904" y="2380589"/>
            <a:ext cx="3807194" cy="732969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3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9823777F-DA4D-EF4B-B343-F18FD3A6B2AA}"/>
              </a:ext>
            </a:extLst>
          </p:cNvPr>
          <p:cNvSpPr txBox="1">
            <a:spLocks/>
          </p:cNvSpPr>
          <p:nvPr/>
        </p:nvSpPr>
        <p:spPr>
          <a:xfrm>
            <a:off x="0" y="410822"/>
            <a:ext cx="9144000" cy="61515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Assimilation of NO</a:t>
            </a:r>
            <a:r>
              <a:rPr lang="en-US" sz="3000" baseline="-25000" dirty="0"/>
              <a:t>x</a:t>
            </a:r>
            <a:r>
              <a:rPr lang="en-US" sz="3000" dirty="0"/>
              <a:t> and CO exacerbates</a:t>
            </a:r>
          </a:p>
          <a:p>
            <a:r>
              <a:rPr lang="en-US" sz="3000" dirty="0"/>
              <a:t> tropospheric ozone bias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29220B-1A4C-F746-9CDA-3696BA1E2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360" y="1582692"/>
            <a:ext cx="4374912" cy="28102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F779D9-979B-F644-8F99-A2313B289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77" y="1574579"/>
            <a:ext cx="4374033" cy="28102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D0CFD9C-DCDF-764B-BE8E-7D965AABE5DC}"/>
              </a:ext>
            </a:extLst>
          </p:cNvPr>
          <p:cNvSpPr txBox="1"/>
          <p:nvPr/>
        </p:nvSpPr>
        <p:spPr>
          <a:xfrm rot="16200000">
            <a:off x="-704965" y="2795023"/>
            <a:ext cx="187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Ozone [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</a:rPr>
              <a:t>ppbv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66E913-1116-3D43-9604-1B1AFB8A5ECC}"/>
              </a:ext>
            </a:extLst>
          </p:cNvPr>
          <p:cNvSpPr txBox="1"/>
          <p:nvPr/>
        </p:nvSpPr>
        <p:spPr>
          <a:xfrm>
            <a:off x="1115835" y="1217773"/>
            <a:ext cx="292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Control (no assimilation)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AC466E-77A8-8240-8BE8-22318256ACE0}"/>
              </a:ext>
            </a:extLst>
          </p:cNvPr>
          <p:cNvSpPr txBox="1"/>
          <p:nvPr/>
        </p:nvSpPr>
        <p:spPr>
          <a:xfrm>
            <a:off x="4978400" y="1231435"/>
            <a:ext cx="408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With multi-species assimilation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136A291-3B59-2447-910F-2809C5998CBF}"/>
              </a:ext>
            </a:extLst>
          </p:cNvPr>
          <p:cNvSpPr txBox="1">
            <a:spLocks/>
          </p:cNvSpPr>
          <p:nvPr/>
        </p:nvSpPr>
        <p:spPr>
          <a:xfrm>
            <a:off x="537029" y="4376685"/>
            <a:ext cx="8524422" cy="36748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>
              <a:lnSpc>
                <a:spcPct val="100000"/>
              </a:lnSpc>
              <a:buFont typeface="Wingdings" pitchFamily="2" charset="2"/>
              <a:buChar char="Ø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Improved diurnal cycle, most likely due to improved afternoon NO</a:t>
            </a:r>
            <a:r>
              <a:rPr lang="en-US" sz="1800" baseline="-25000" dirty="0">
                <a:solidFill>
                  <a:schemeClr val="bg2">
                    <a:lumMod val="10000"/>
                  </a:schemeClr>
                </a:solidFill>
              </a:rPr>
              <a:t>2</a:t>
            </a:r>
            <a:endParaRPr lang="en-US" sz="1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3D896126-5162-9442-BC7A-9A1CC344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20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5CD534-B728-724F-848D-1EEF3B7DC9FF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28D178B-84DD-284E-9861-4DA6D0FE1600}"/>
              </a:ext>
            </a:extLst>
          </p:cNvPr>
          <p:cNvCxnSpPr>
            <a:cxnSpLocks/>
          </p:cNvCxnSpPr>
          <p:nvPr/>
        </p:nvCxnSpPr>
        <p:spPr>
          <a:xfrm flipV="1">
            <a:off x="7344229" y="2481943"/>
            <a:ext cx="0" cy="164011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1506535-1556-054D-BB02-E48073EA850F}"/>
              </a:ext>
            </a:extLst>
          </p:cNvPr>
          <p:cNvCxnSpPr>
            <a:cxnSpLocks/>
          </p:cNvCxnSpPr>
          <p:nvPr/>
        </p:nvCxnSpPr>
        <p:spPr>
          <a:xfrm flipV="1">
            <a:off x="3040743" y="2830286"/>
            <a:ext cx="0" cy="127725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905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5382"/>
            <a:ext cx="9144000" cy="784489"/>
          </a:xfrm>
        </p:spPr>
        <p:txBody>
          <a:bodyPr>
            <a:noAutofit/>
          </a:bodyPr>
          <a:lstStyle/>
          <a:p>
            <a:r>
              <a:rPr lang="en-US" sz="3000" dirty="0"/>
              <a:t>Machine learning mechanism for </a:t>
            </a:r>
            <a:br>
              <a:rPr lang="en-US" sz="3000" dirty="0"/>
            </a:br>
            <a:r>
              <a:rPr lang="en-US" sz="3000" dirty="0"/>
              <a:t>chemistry solver (random forest)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7235A4-8190-C64D-B4A7-35AFAAF2D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766" y="3459438"/>
            <a:ext cx="1230857" cy="11241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E7FD7E-17C6-E14B-B148-57C56E952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000" y="1149680"/>
            <a:ext cx="5378019" cy="35853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A104EA-35C6-1841-9327-61B3D7855C5A}"/>
              </a:ext>
            </a:extLst>
          </p:cNvPr>
          <p:cNvSpPr txBox="1"/>
          <p:nvPr/>
        </p:nvSpPr>
        <p:spPr>
          <a:xfrm>
            <a:off x="6689891" y="1458744"/>
            <a:ext cx="2250909" cy="1631216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For more info see Christoph Keller’s</a:t>
            </a:r>
          </a:p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Presentation, Thursday 17:45 </a:t>
            </a:r>
          </a:p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Room 0.60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D8B5B2B-B65B-9A4F-BDDF-76E20D72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21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E4E1E-715F-3949-898F-F12565EB9939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29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425975B8-A604-3F4F-AFEF-4310A8D5C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29" y="4430968"/>
            <a:ext cx="8708571" cy="43808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/>
            <a:r>
              <a:rPr lang="de-CH" altLang="x-none" sz="2000" b="1" dirty="0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de-CH" altLang="x-none" sz="2000" b="1" dirty="0" err="1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k.e.knowland@nasa.gov</a:t>
            </a:r>
            <a:r>
              <a:rPr lang="de-CH" altLang="x-none" sz="2000" b="1" dirty="0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  ::  </a:t>
            </a:r>
            <a:r>
              <a:rPr lang="de-CH" altLang="x-none" sz="2000" b="1" dirty="0" err="1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christoph.a.keller@nasa.gov</a:t>
            </a:r>
            <a:endParaRPr lang="de-CH" altLang="x-none" sz="2000" b="1" dirty="0">
              <a:solidFill>
                <a:schemeClr val="bg2">
                  <a:lumMod val="10000"/>
                </a:schemeClr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4488" y="209905"/>
            <a:ext cx="5915025" cy="784489"/>
          </a:xfrm>
        </p:spPr>
        <p:txBody>
          <a:bodyPr>
            <a:normAutofit/>
          </a:bodyPr>
          <a:lstStyle/>
          <a:p>
            <a:r>
              <a:rPr lang="en-US" sz="3000" dirty="0"/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7029" y="846623"/>
            <a:ext cx="8524421" cy="1725127"/>
          </a:xfrm>
        </p:spPr>
        <p:txBody>
          <a:bodyPr>
            <a:noAutofit/>
          </a:bodyPr>
          <a:lstStyle/>
          <a:p>
            <a:pPr marL="257175" indent="-257175" algn="l">
              <a:buFont typeface="Arial" charset="0"/>
              <a:buChar char="•"/>
            </a:pPr>
            <a:r>
              <a:rPr lang="en-US" sz="2400" dirty="0"/>
              <a:t>GEOS-CF produces daily global air quality forecasts at 25km (16 miles) horizontal resolution since 1 January 2018</a:t>
            </a:r>
          </a:p>
          <a:p>
            <a:pPr marL="257175" indent="-257175" algn="l">
              <a:buFont typeface="Arial" charset="0"/>
              <a:buChar char="•"/>
            </a:pPr>
            <a:r>
              <a:rPr lang="en-US" sz="2400" dirty="0"/>
              <a:t>Output available at </a:t>
            </a:r>
            <a:r>
              <a:rPr lang="en-US" sz="2400" u="sng" dirty="0" err="1">
                <a:solidFill>
                  <a:srgbClr val="0096FF"/>
                </a:solidFill>
              </a:rPr>
              <a:t>fluid.nccs.nasa.gov</a:t>
            </a:r>
            <a:r>
              <a:rPr lang="en-US" sz="2400" u="sng" dirty="0">
                <a:solidFill>
                  <a:srgbClr val="0096FF"/>
                </a:solidFill>
              </a:rPr>
              <a:t>/</a:t>
            </a:r>
            <a:r>
              <a:rPr lang="en-US" sz="2400" u="sng" dirty="0" err="1">
                <a:solidFill>
                  <a:srgbClr val="0096FF"/>
                </a:solidFill>
              </a:rPr>
              <a:t>cf</a:t>
            </a:r>
            <a:endParaRPr lang="en-US" sz="2400" u="sng" dirty="0">
              <a:solidFill>
                <a:srgbClr val="0096FF"/>
              </a:solidFill>
            </a:endParaRP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59A17584-30A6-4044-B2F4-F3D8A2328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22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51D31F-D4DB-6D4B-8E42-2733885E14CF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0FE56B6-AE13-E94C-8177-973661AE9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547" y="2026387"/>
            <a:ext cx="2944123" cy="2474770"/>
          </a:xfrm>
          <a:prstGeom prst="rect">
            <a:avLst/>
          </a:prstGeom>
        </p:spPr>
      </p:pic>
      <p:pic>
        <p:nvPicPr>
          <p:cNvPr id="20" name="Content Placeholder 6">
            <a:extLst>
              <a:ext uri="{FF2B5EF4-FFF2-40B4-BE49-F238E27FC236}">
                <a16:creationId xmlns:a16="http://schemas.microsoft.com/office/drawing/2014/main" id="{4EE1B947-4FEE-4E4A-BA0B-A572B05ECB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587" b="71656"/>
          <a:stretch/>
        </p:blipFill>
        <p:spPr>
          <a:xfrm>
            <a:off x="542927" y="2101764"/>
            <a:ext cx="4029073" cy="162110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79B2994E-4BE8-E141-85B0-FE15B633D06F}"/>
              </a:ext>
            </a:extLst>
          </p:cNvPr>
          <p:cNvSpPr/>
          <p:nvPr/>
        </p:nvSpPr>
        <p:spPr>
          <a:xfrm>
            <a:off x="2595054" y="2922112"/>
            <a:ext cx="447469" cy="516483"/>
          </a:xfrm>
          <a:prstGeom prst="ellipse">
            <a:avLst/>
          </a:prstGeom>
          <a:noFill/>
          <a:ln w="101600">
            <a:solidFill>
              <a:srgbClr val="FF4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36D276F-0379-E949-9061-FBDE31FA984A}"/>
              </a:ext>
            </a:extLst>
          </p:cNvPr>
          <p:cNvCxnSpPr>
            <a:cxnSpLocks/>
            <a:stCxn id="21" idx="6"/>
          </p:cNvCxnSpPr>
          <p:nvPr/>
        </p:nvCxnSpPr>
        <p:spPr>
          <a:xfrm flipV="1">
            <a:off x="3042523" y="2867176"/>
            <a:ext cx="2052127" cy="313178"/>
          </a:xfrm>
          <a:prstGeom prst="straightConnector1">
            <a:avLst/>
          </a:prstGeom>
          <a:ln w="73025">
            <a:solidFill>
              <a:srgbClr val="FF4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663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4488" y="209905"/>
            <a:ext cx="5915025" cy="784489"/>
          </a:xfrm>
        </p:spPr>
        <p:txBody>
          <a:bodyPr>
            <a:normAutofit/>
          </a:bodyPr>
          <a:lstStyle/>
          <a:p>
            <a:r>
              <a:rPr lang="en-US" sz="3000" dirty="0"/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7029" y="846623"/>
            <a:ext cx="8548444" cy="1725127"/>
          </a:xfrm>
        </p:spPr>
        <p:txBody>
          <a:bodyPr>
            <a:noAutofit/>
          </a:bodyPr>
          <a:lstStyle/>
          <a:p>
            <a:pPr marL="257175" indent="-257175" algn="l">
              <a:buFont typeface="Arial" charset="0"/>
              <a:buChar char="•"/>
            </a:pPr>
            <a:r>
              <a:rPr lang="en-US" sz="2400" dirty="0"/>
              <a:t>GEOS-CF produces daily global air quality forecasts at 25km (16 miles) horizontal resolution</a:t>
            </a:r>
          </a:p>
          <a:p>
            <a:pPr marL="257175" indent="-257175" algn="l">
              <a:buFont typeface="Arial" charset="0"/>
              <a:buChar char="•"/>
            </a:pPr>
            <a:r>
              <a:rPr lang="en-US" sz="2400" dirty="0"/>
              <a:t>Output available at </a:t>
            </a:r>
            <a:r>
              <a:rPr lang="en-US" sz="2400" dirty="0" err="1"/>
              <a:t>fluid.nccs.nasa.gov</a:t>
            </a:r>
            <a:endParaRPr lang="en-US" sz="2400" dirty="0"/>
          </a:p>
          <a:p>
            <a:pPr algn="l"/>
            <a:r>
              <a:rPr lang="en-US" sz="2400" b="1" dirty="0"/>
              <a:t>Under development:</a:t>
            </a:r>
          </a:p>
          <a:p>
            <a:pPr marL="257175" indent="-257175" algn="l">
              <a:buFont typeface="Arial" charset="0"/>
              <a:buChar char="•"/>
            </a:pPr>
            <a:r>
              <a:rPr lang="en-US" sz="2400" dirty="0"/>
              <a:t>Assimilation system for trace gases (O</a:t>
            </a:r>
            <a:r>
              <a:rPr lang="en-US" sz="2400" baseline="-25000" dirty="0"/>
              <a:t>3</a:t>
            </a:r>
            <a:r>
              <a:rPr lang="en-US" sz="2400" dirty="0"/>
              <a:t>, NO</a:t>
            </a:r>
            <a:r>
              <a:rPr lang="en-US" sz="2400" baseline="-25000" dirty="0"/>
              <a:t>x</a:t>
            </a:r>
            <a:r>
              <a:rPr lang="en-US" sz="2400" dirty="0"/>
              <a:t>, CO, &amp; others)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59A17584-30A6-4044-B2F4-F3D8A2328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3025" y="4830692"/>
            <a:ext cx="398425" cy="273844"/>
          </a:xfrm>
        </p:spPr>
        <p:txBody>
          <a:bodyPr/>
          <a:lstStyle/>
          <a:p>
            <a:fld id="{BDB8D1E3-1DAE-664E-B350-75CA63E753F0}" type="slidenum">
              <a:rPr lang="en-US" smtClean="0"/>
              <a:t>23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51D31F-D4DB-6D4B-8E42-2733885E14CF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195036F-3864-7040-999E-98EF946D7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990" y="2860837"/>
            <a:ext cx="2135381" cy="13381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68F44E-4BB9-8D40-8967-64BDE8FAB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94" y="2863866"/>
            <a:ext cx="1420988" cy="12991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36F602-AF5D-F645-BA95-D5E9C2E55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462" y="2874788"/>
            <a:ext cx="1705318" cy="12773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1B2B422-896C-7E41-A765-A11CB5684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1389" y="2846808"/>
            <a:ext cx="1314084" cy="13053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94D952-940C-284B-AB11-6F6F933381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14" y="2860837"/>
            <a:ext cx="1007650" cy="1269639"/>
          </a:xfrm>
          <a:prstGeom prst="rect">
            <a:avLst/>
          </a:prstGeom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63C019E8-4CE8-AB43-8042-9E29C4BA7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29" y="4430968"/>
            <a:ext cx="8708571" cy="43808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/>
            <a:r>
              <a:rPr lang="de-CH" altLang="x-none" sz="2000" b="1" dirty="0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de-CH" altLang="x-none" sz="2000" b="1" dirty="0" err="1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k.e.knowland@nasa.gov</a:t>
            </a:r>
            <a:r>
              <a:rPr lang="de-CH" altLang="x-none" sz="2000" b="1" dirty="0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  ::  </a:t>
            </a:r>
            <a:r>
              <a:rPr lang="de-CH" altLang="x-none" sz="2000" b="1" dirty="0" err="1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christoph.a.keller@nasa.gov</a:t>
            </a:r>
            <a:endParaRPr lang="de-CH" altLang="x-none" sz="2000" b="1" dirty="0">
              <a:solidFill>
                <a:schemeClr val="bg2">
                  <a:lumMod val="1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912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A7E544-8A95-1448-A0F4-2398FE3A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954" y="462943"/>
            <a:ext cx="5915025" cy="784489"/>
          </a:xfrm>
        </p:spPr>
        <p:txBody>
          <a:bodyPr>
            <a:normAutofit/>
          </a:bodyPr>
          <a:lstStyle/>
          <a:p>
            <a:r>
              <a:rPr lang="en-US" sz="3200" dirty="0"/>
              <a:t>Thank you!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303708-65D6-7E40-9890-7C7B8DB873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FB27F-3C0D-1F49-9417-DC2B7554C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680" y="1575994"/>
            <a:ext cx="4496639" cy="2197984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C80A824-03FB-1245-9DCE-5A41192BE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135748"/>
            <a:ext cx="6858000" cy="328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/>
            <a:r>
              <a:rPr lang="de-CH" altLang="x-none" sz="1500" b="1" dirty="0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de-CH" altLang="x-none" sz="1500" b="1" dirty="0" err="1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k.e.knowland@nasa.gov</a:t>
            </a:r>
            <a:r>
              <a:rPr lang="de-CH" altLang="x-none" sz="1500" b="1" dirty="0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  ::  </a:t>
            </a:r>
            <a:r>
              <a:rPr lang="de-CH" altLang="x-none" sz="1500" b="1" dirty="0" err="1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christoph.a.keller@nasa.gov</a:t>
            </a:r>
            <a:endParaRPr lang="de-CH" altLang="x-none" sz="1500" b="1" dirty="0">
              <a:solidFill>
                <a:schemeClr val="bg2">
                  <a:lumMod val="10000"/>
                </a:schemeClr>
              </a:solidFill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A0088-2856-FF46-96B8-7EB38B779AF2}"/>
              </a:ext>
            </a:extLst>
          </p:cNvPr>
          <p:cNvSpPr txBox="1"/>
          <p:nvPr/>
        </p:nvSpPr>
        <p:spPr>
          <a:xfrm>
            <a:off x="6707766" y="4794488"/>
            <a:ext cx="195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k.e.knowland@nasa.gov</a:t>
            </a:r>
            <a:r>
              <a:rPr lang="de-CH" altLang="x-none" sz="900" b="1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de-CH" altLang="x-none" sz="900" b="1" dirty="0" err="1">
                <a:solidFill>
                  <a:schemeClr val="bg1"/>
                </a:solidFill>
                <a:latin typeface="Arial" charset="0"/>
              </a:rPr>
              <a:t>christoph.a.keller@nasa.gov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8C7B5A-9F65-1042-8DDF-B02CC8791F2C}"/>
              </a:ext>
            </a:extLst>
          </p:cNvPr>
          <p:cNvSpPr/>
          <p:nvPr/>
        </p:nvSpPr>
        <p:spPr>
          <a:xfrm>
            <a:off x="3380007" y="4464310"/>
            <a:ext cx="23839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u="sng" dirty="0">
                <a:solidFill>
                  <a:srgbClr val="0096FF"/>
                </a:solidFill>
              </a:rPr>
              <a:t>https:/</a:t>
            </a:r>
            <a:r>
              <a:rPr lang="en-US" sz="1400" u="sng" dirty="0" err="1">
                <a:solidFill>
                  <a:srgbClr val="0096FF"/>
                </a:solidFill>
              </a:rPr>
              <a:t>fluid.nccs.nasa.gov</a:t>
            </a:r>
            <a:r>
              <a:rPr lang="en-US" sz="1400" u="sng" dirty="0">
                <a:solidFill>
                  <a:srgbClr val="0096FF"/>
                </a:solidFill>
              </a:rPr>
              <a:t>/</a:t>
            </a:r>
            <a:r>
              <a:rPr lang="en-US" sz="1400" u="sng" dirty="0" err="1">
                <a:solidFill>
                  <a:srgbClr val="0096FF"/>
                </a:solidFill>
              </a:rPr>
              <a:t>cf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72600"/>
      </p:ext>
    </p:extLst>
  </p:cSld>
  <p:clrMapOvr>
    <a:masterClrMapping/>
  </p:clrMapOvr>
</p:sld>
</file>

<file path=ppt/theme/theme1.xml><?xml version="1.0" encoding="utf-8"?>
<a:theme xmlns:a="http://schemas.openxmlformats.org/drawingml/2006/main" name="GMAO-light-template-16x9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GMAO-light-template-16x9</Template>
  <TotalTime>3025</TotalTime>
  <Words>761</Words>
  <Application>Microsoft Office PowerPoint</Application>
  <PresentationFormat>On-screen Show (16:9)</PresentationFormat>
  <Paragraphs>217</Paragraphs>
  <Slides>24</Slides>
  <Notes>22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 Unicode MS</vt:lpstr>
      <vt:lpstr>MS PGothic</vt:lpstr>
      <vt:lpstr>Arial</vt:lpstr>
      <vt:lpstr>Arial Regular</vt:lpstr>
      <vt:lpstr>Calibri</vt:lpstr>
      <vt:lpstr>Mangal</vt:lpstr>
      <vt:lpstr>Wingdings</vt:lpstr>
      <vt:lpstr>GMAO-light-template-16x9</vt:lpstr>
      <vt:lpstr>Air Quality Forecasts using the NASA GEOS Composition Modeling and  Data Assimilation System </vt:lpstr>
      <vt:lpstr>NASA GMAO global meteorology and chemistry products</vt:lpstr>
      <vt:lpstr>NASA’s composition forecast (GEOS-CF)</vt:lpstr>
      <vt:lpstr>GEOS-Chem is a state-of-the science chemistry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study: agricultural fires in India</vt:lpstr>
      <vt:lpstr>PowerPoint Presentation</vt:lpstr>
      <vt:lpstr>Toward an air quality modeling system in the  NASA GEOS model</vt:lpstr>
      <vt:lpstr>PowerPoint Presentation</vt:lpstr>
      <vt:lpstr>PowerPoint Presentation</vt:lpstr>
      <vt:lpstr>Chemical data assimilation system for reactive gases</vt:lpstr>
      <vt:lpstr>Impacts of ozone assimilation are primarily  seen in stratosphere</vt:lpstr>
      <vt:lpstr>PowerPoint Presentation</vt:lpstr>
      <vt:lpstr>Assimilation of CO reduces low bias  relative to surface observations</vt:lpstr>
      <vt:lpstr>PowerPoint Presentation</vt:lpstr>
      <vt:lpstr>Machine learning mechanism for  chemistry solver (random forest)</vt:lpstr>
      <vt:lpstr>Summary</vt:lpstr>
      <vt:lpstr>Summary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Quality Forecasts using the NASA GEOS Composition Modeling and Data Assimilation System</dc:title>
  <dc:creator>Knowland, Emma (GSFC-610.1)[UNIVERSITIES SPACE RESEARCH ASSOCIATION]</dc:creator>
  <cp:lastModifiedBy>Dahl, Kevin (GSFC-279.0)[TRAX INTERNATIONAL CORP]</cp:lastModifiedBy>
  <cp:revision>45</cp:revision>
  <dcterms:created xsi:type="dcterms:W3CDTF">2019-04-01T17:05:06Z</dcterms:created>
  <dcterms:modified xsi:type="dcterms:W3CDTF">2019-06-06T16:47:41Z</dcterms:modified>
</cp:coreProperties>
</file>