
<file path=[Content_Types].xml><?xml version="1.0" encoding="utf-8"?>
<Types xmlns="http://schemas.openxmlformats.org/package/2006/content-types">
  <Default Extension="png" ContentType="image/png"/>
  <Default Extension="svg" ContentType="image/svg+xml"/>
  <Default Extension="jpeg" ContentType="image/jpeg"/>
  <Default Extension="3gp" ContentType="video/3gpp"/>
  <Default Extension="emf" ContentType="image/x-emf"/>
  <Default Extension="rels" ContentType="application/vnd.openxmlformats-package.relationships+xml"/>
  <Default Extension="xml" ContentType="application/xml"/>
  <Default Extension="tiff" ContentType="image/tif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259" r:id="rId2"/>
    <p:sldId id="1232" r:id="rId3"/>
    <p:sldId id="1233" r:id="rId4"/>
    <p:sldId id="1234" r:id="rId5"/>
    <p:sldId id="1235" r:id="rId6"/>
    <p:sldId id="1236" r:id="rId7"/>
    <p:sldId id="348" r:id="rId8"/>
    <p:sldId id="1300" r:id="rId9"/>
    <p:sldId id="359" r:id="rId10"/>
    <p:sldId id="1213" r:id="rId11"/>
    <p:sldId id="323" r:id="rId12"/>
    <p:sldId id="338" r:id="rId13"/>
    <p:sldId id="264" r:id="rId14"/>
    <p:sldId id="1237" r:id="rId15"/>
    <p:sldId id="1179" r:id="rId16"/>
    <p:sldId id="1299" r:id="rId17"/>
    <p:sldId id="1308" r:id="rId18"/>
    <p:sldId id="1310" r:id="rId19"/>
    <p:sldId id="1307" r:id="rId20"/>
    <p:sldId id="1304" r:id="rId21"/>
    <p:sldId id="1311" r:id="rId22"/>
    <p:sldId id="3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8AC3"/>
    <a:srgbClr val="E9F6FC"/>
    <a:srgbClr val="FFA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055" autoAdjust="0"/>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6B6E8-655F-412E-B484-44D2149E8C5A}" type="datetimeFigureOut">
              <a:rPr lang="en-US" smtClean="0"/>
              <a:t>5/1/19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9A258F-B47B-4EFE-B768-AB5F4C16F47C}" type="slidenum">
              <a:rPr lang="en-US" smtClean="0"/>
              <a:t>‹#›</a:t>
            </a:fld>
            <a:endParaRPr lang="en-US"/>
          </a:p>
        </p:txBody>
      </p:sp>
    </p:spTree>
    <p:extLst>
      <p:ext uri="{BB962C8B-B14F-4D97-AF65-F5344CB8AC3E}">
        <p14:creationId xmlns:p14="http://schemas.microsoft.com/office/powerpoint/2010/main" val="2248445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0C4B36-B628-47C0-A203-43971E302B2B}" type="slidenum">
              <a:rPr lang="en-US" smtClean="0"/>
              <a:t>8</a:t>
            </a:fld>
            <a:endParaRPr lang="en-US"/>
          </a:p>
        </p:txBody>
      </p:sp>
    </p:spTree>
    <p:extLst>
      <p:ext uri="{BB962C8B-B14F-4D97-AF65-F5344CB8AC3E}">
        <p14:creationId xmlns:p14="http://schemas.microsoft.com/office/powerpoint/2010/main" val="1207776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panose="020B0604020202020204" pitchFamily="34" charset="0"/>
              </a:rPr>
              <a:t>This computer animation illustrates the Earth's space storm shield in action. The solar wind, a thin, high-velocity electrified gas, or plasma, blows constantly from the Sun at an average speed of 250 miles per second (400 kilometers/sec). It is represented as a stream of yellow particles flowing from the Sun. The solar wind impacts the Earth's magnetic field, represented by the blue lines. As the solar wind flows past the Earth's magnetic field, it generates enormous electric currents that heat Earth's space storm shield -- a layer in the Earth's electrically charged outer atmosphere (ionosphere) -- causing the shield to eject electrically charged oxygen atoms (oxygen ions) into space. The expelled oxygen ions are represented by the green particle streams. The ejected oxygen ions gain tremendous speed as they leave the atmosphere, become trapped by the Earth's magnetic field and ultimately encircle the Earth, where they form a billion-degree plasma cloud around the planet, represented by the red cloud. The blue doughnut shape represents the high-speed flow of these particles around the Earth. The red 'ring of fire' around the Earth's polar regions represents the contribution of the particles to the aurora (the northern and southern lights). </a:t>
            </a:r>
          </a:p>
        </p:txBody>
      </p:sp>
    </p:spTree>
    <p:extLst>
      <p:ext uri="{BB962C8B-B14F-4D97-AF65-F5344CB8AC3E}">
        <p14:creationId xmlns:p14="http://schemas.microsoft.com/office/powerpoint/2010/main" val="612408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0C4B36-B628-47C0-A203-43971E302B2B}" type="slidenum">
              <a:rPr lang="en-US" smtClean="0"/>
              <a:t>16</a:t>
            </a:fld>
            <a:endParaRPr lang="en-US"/>
          </a:p>
        </p:txBody>
      </p:sp>
    </p:spTree>
    <p:extLst>
      <p:ext uri="{BB962C8B-B14F-4D97-AF65-F5344CB8AC3E}">
        <p14:creationId xmlns:p14="http://schemas.microsoft.com/office/powerpoint/2010/main" val="2107853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0C4B36-B628-47C0-A203-43971E302B2B}" type="slidenum">
              <a:rPr lang="en-US" smtClean="0"/>
              <a:t>19</a:t>
            </a:fld>
            <a:endParaRPr lang="en-US"/>
          </a:p>
        </p:txBody>
      </p:sp>
    </p:spTree>
    <p:extLst>
      <p:ext uri="{BB962C8B-B14F-4D97-AF65-F5344CB8AC3E}">
        <p14:creationId xmlns:p14="http://schemas.microsoft.com/office/powerpoint/2010/main" val="740379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0C4B36-B628-47C0-A203-43971E302B2B}" type="slidenum">
              <a:rPr lang="en-US" smtClean="0"/>
              <a:t>20</a:t>
            </a:fld>
            <a:endParaRPr lang="en-US"/>
          </a:p>
        </p:txBody>
      </p:sp>
    </p:spTree>
    <p:extLst>
      <p:ext uri="{BB962C8B-B14F-4D97-AF65-F5344CB8AC3E}">
        <p14:creationId xmlns:p14="http://schemas.microsoft.com/office/powerpoint/2010/main" val="487725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 Box 74"/>
          <p:cNvSpPr txBox="1">
            <a:spLocks noChangeArrowheads="1"/>
          </p:cNvSpPr>
          <p:nvPr userDrawn="1"/>
        </p:nvSpPr>
        <p:spPr bwMode="auto">
          <a:xfrm>
            <a:off x="9484206" y="530226"/>
            <a:ext cx="1513417" cy="276225"/>
          </a:xfrm>
          <a:prstGeom prst="rect">
            <a:avLst/>
          </a:prstGeom>
          <a:noFill/>
          <a:ln>
            <a:noFill/>
          </a:ln>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defTabSz="457200" eaLnBrk="0" fontAlgn="base" hangingPunct="0">
              <a:spcBef>
                <a:spcPct val="50000"/>
              </a:spcBef>
              <a:spcAft>
                <a:spcPct val="0"/>
              </a:spcAft>
              <a:defRPr/>
            </a:pPr>
            <a:r>
              <a:rPr lang="en-US" sz="600" dirty="0">
                <a:solidFill>
                  <a:schemeClr val="tx1"/>
                </a:solidFill>
                <a:latin typeface="Arial" charset="0"/>
                <a:ea typeface="ヒラギノ角ゴ Pro W3" charset="0"/>
              </a:rPr>
              <a:t>National Aeronautics and</a:t>
            </a:r>
            <a:br>
              <a:rPr lang="en-US" sz="600" dirty="0">
                <a:solidFill>
                  <a:schemeClr val="tx1"/>
                </a:solidFill>
                <a:latin typeface="Arial" charset="0"/>
                <a:ea typeface="ヒラギノ角ゴ Pro W3" charset="0"/>
              </a:rPr>
            </a:br>
            <a:r>
              <a:rPr lang="en-US" sz="600" dirty="0">
                <a:solidFill>
                  <a:schemeClr val="tx1"/>
                </a:solidFill>
                <a:latin typeface="Arial" charset="0"/>
                <a:ea typeface="ヒラギノ角ゴ Pro W3" charset="0"/>
              </a:rPr>
              <a:t>Space Administration</a:t>
            </a:r>
          </a:p>
        </p:txBody>
      </p:sp>
      <p:cxnSp>
        <p:nvCxnSpPr>
          <p:cNvPr id="8" name="Straight Connector 7"/>
          <p:cNvCxnSpPr>
            <a:cxnSpLocks noChangeShapeType="1"/>
          </p:cNvCxnSpPr>
          <p:nvPr userDrawn="1"/>
        </p:nvCxnSpPr>
        <p:spPr bwMode="auto">
          <a:xfrm flipV="1">
            <a:off x="11025139" y="279400"/>
            <a:ext cx="0" cy="731838"/>
          </a:xfrm>
          <a:prstGeom prst="line">
            <a:avLst/>
          </a:prstGeom>
          <a:noFill/>
          <a:ln w="12700">
            <a:solidFill>
              <a:schemeClr val="tx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 name="Rectangle 162"/>
          <p:cNvSpPr>
            <a:spLocks noGrp="1" noChangeArrowheads="1"/>
          </p:cNvSpPr>
          <p:nvPr>
            <p:ph type="ctrTitle"/>
          </p:nvPr>
        </p:nvSpPr>
        <p:spPr>
          <a:xfrm>
            <a:off x="611718" y="229291"/>
            <a:ext cx="6487582" cy="964509"/>
          </a:xfrm>
          <a:ln>
            <a:noFill/>
          </a:ln>
        </p:spPr>
        <p:txBody>
          <a:bodyPr/>
          <a:lstStyle>
            <a:lvl1pPr>
              <a:defRPr sz="2400"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163"/>
          <p:cNvSpPr>
            <a:spLocks noGrp="1" noChangeArrowheads="1"/>
          </p:cNvSpPr>
          <p:nvPr>
            <p:ph type="subTitle" idx="1"/>
          </p:nvPr>
        </p:nvSpPr>
        <p:spPr>
          <a:xfrm>
            <a:off x="611718" y="6241964"/>
            <a:ext cx="6489700" cy="616036"/>
          </a:xfrm>
          <a:ln>
            <a:noFill/>
          </a:ln>
        </p:spPr>
        <p:txBody>
          <a:bodyPr anchor="ctr"/>
          <a:lstStyle>
            <a:lvl1pPr>
              <a:buNone/>
              <a:defRPr sz="1600" b="0" baseline="0">
                <a:solidFill>
                  <a:srgbClr val="000000"/>
                </a:solidFill>
              </a:defRPr>
            </a:lvl1pPr>
          </a:lstStyle>
          <a:p>
            <a:r>
              <a:rPr lang="en-US" dirty="0"/>
              <a:t>Click to edit Master subtitle style</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03105" y="361955"/>
            <a:ext cx="715837" cy="592854"/>
          </a:xfrm>
          <a:prstGeom prst="rect">
            <a:avLst/>
          </a:prstGeom>
        </p:spPr>
      </p:pic>
    </p:spTree>
    <p:extLst>
      <p:ext uri="{BB962C8B-B14F-4D97-AF65-F5344CB8AC3E}">
        <p14:creationId xmlns:p14="http://schemas.microsoft.com/office/powerpoint/2010/main" val="1232773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4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A587C384-89D6-8141-B091-9776852F31EF}" type="slidenum">
              <a:rPr lang="en-US" altLang="x-none"/>
              <a:pPr>
                <a:defRPr/>
              </a:pPr>
              <a:t>‹#›</a:t>
            </a:fld>
            <a:endParaRPr lang="en-US" altLang="x-none" dirty="0"/>
          </a:p>
        </p:txBody>
      </p:sp>
      <p:sp>
        <p:nvSpPr>
          <p:cNvPr id="5" name="Footer Placeholder 1"/>
          <p:cNvSpPr>
            <a:spLocks noGrp="1"/>
          </p:cNvSpPr>
          <p:nvPr>
            <p:ph type="ftr" sz="quarter" idx="11"/>
          </p:nvPr>
        </p:nvSpPr>
        <p:spPr/>
        <p:txBody>
          <a:bodyPr/>
          <a:lstStyle>
            <a:lvl1pPr defTabSz="457200">
              <a:defRPr>
                <a:latin typeface="Calibri" charset="0"/>
              </a:defRPr>
            </a:lvl1pPr>
          </a:lstStyle>
          <a:p>
            <a:pPr>
              <a:defRPr/>
            </a:pPr>
            <a:endParaRPr lang="en-US" dirty="0"/>
          </a:p>
        </p:txBody>
      </p:sp>
    </p:spTree>
    <p:extLst>
      <p:ext uri="{BB962C8B-B14F-4D97-AF65-F5344CB8AC3E}">
        <p14:creationId xmlns:p14="http://schemas.microsoft.com/office/powerpoint/2010/main" val="89303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D04F7C70-D67C-EC44-B347-AD63B26EA15E}" type="slidenum">
              <a:rPr lang="en-US" altLang="x-none"/>
              <a:pPr>
                <a:defRPr/>
              </a:pPr>
              <a:t>‹#›</a:t>
            </a:fld>
            <a:endParaRPr lang="en-US" altLang="x-none" dirty="0"/>
          </a:p>
        </p:txBody>
      </p:sp>
    </p:spTree>
    <p:extLst>
      <p:ext uri="{BB962C8B-B14F-4D97-AF65-F5344CB8AC3E}">
        <p14:creationId xmlns:p14="http://schemas.microsoft.com/office/powerpoint/2010/main" val="17634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EE559103-A4D9-2148-B8FF-FB5AD7389610}" type="slidenum">
              <a:rPr lang="en-US" altLang="x-none"/>
              <a:pPr>
                <a:defRPr/>
              </a:pPr>
              <a:t>‹#›</a:t>
            </a:fld>
            <a:endParaRPr lang="en-US" altLang="x-none" dirty="0"/>
          </a:p>
        </p:txBody>
      </p:sp>
    </p:spTree>
    <p:extLst>
      <p:ext uri="{BB962C8B-B14F-4D97-AF65-F5344CB8AC3E}">
        <p14:creationId xmlns:p14="http://schemas.microsoft.com/office/powerpoint/2010/main" val="420707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EF50AF6B-D50A-2B47-B1C7-FB734DCC6A7F}" type="slidenum">
              <a:rPr lang="en-US" altLang="x-none"/>
              <a:pPr>
                <a:defRPr/>
              </a:pPr>
              <a:t>‹#›</a:t>
            </a:fld>
            <a:endParaRPr lang="en-US" altLang="x-none" dirty="0"/>
          </a:p>
        </p:txBody>
      </p:sp>
    </p:spTree>
    <p:extLst>
      <p:ext uri="{BB962C8B-B14F-4D97-AF65-F5344CB8AC3E}">
        <p14:creationId xmlns:p14="http://schemas.microsoft.com/office/powerpoint/2010/main" val="4034376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833C988F-EB4A-BE44-AF14-2A0304D0A605}" type="slidenum">
              <a:rPr lang="en-US" altLang="x-none"/>
              <a:pPr>
                <a:defRPr/>
              </a:pPr>
              <a:t>‹#›</a:t>
            </a:fld>
            <a:endParaRPr lang="en-US" altLang="x-none" dirty="0"/>
          </a:p>
        </p:txBody>
      </p:sp>
    </p:spTree>
    <p:extLst>
      <p:ext uri="{BB962C8B-B14F-4D97-AF65-F5344CB8AC3E}">
        <p14:creationId xmlns:p14="http://schemas.microsoft.com/office/powerpoint/2010/main" val="3814570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D63B023-8F15-D34F-A93F-070D1A5772D3}" type="slidenum">
              <a:rPr lang="en-US" altLang="x-none"/>
              <a:pPr>
                <a:defRPr/>
              </a:pPr>
              <a:t>‹#›</a:t>
            </a:fld>
            <a:endParaRPr lang="en-US" altLang="x-none" dirty="0"/>
          </a:p>
        </p:txBody>
      </p:sp>
    </p:spTree>
    <p:extLst>
      <p:ext uri="{BB962C8B-B14F-4D97-AF65-F5344CB8AC3E}">
        <p14:creationId xmlns:p14="http://schemas.microsoft.com/office/powerpoint/2010/main" val="3603468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14267F2-37DA-4212-916D-79900C416116}" type="slidenum">
              <a:rPr lang="en-US">
                <a:solidFill>
                  <a:prstClr val="black"/>
                </a:solidFill>
                <a:latin typeface="Arial"/>
              </a:rPr>
              <a:pPr/>
              <a:t>‹#›</a:t>
            </a:fld>
            <a:endParaRPr lang="en-US">
              <a:solidFill>
                <a:prstClr val="black"/>
              </a:solidFill>
              <a:latin typeface="Arial"/>
            </a:endParaRPr>
          </a:p>
        </p:txBody>
      </p:sp>
    </p:spTree>
    <p:extLst>
      <p:ext uri="{BB962C8B-B14F-4D97-AF65-F5344CB8AC3E}">
        <p14:creationId xmlns:p14="http://schemas.microsoft.com/office/powerpoint/2010/main" val="2619070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12192000" cy="846138"/>
          </a:xfrm>
          <a:prstGeom prst="rect">
            <a:avLst/>
          </a:prstGeom>
          <a:solidFill>
            <a:srgbClr val="000000"/>
          </a:solidFill>
          <a:ln>
            <a:noFill/>
          </a:ln>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457200" fontAlgn="base">
              <a:spcBef>
                <a:spcPct val="20000"/>
              </a:spcBef>
              <a:spcAft>
                <a:spcPct val="0"/>
              </a:spcAft>
              <a:defRPr/>
            </a:pPr>
            <a:endParaRPr lang="en-US" altLang="en-US" sz="1800" dirty="0">
              <a:solidFill>
                <a:srgbClr val="000000"/>
              </a:solidFill>
              <a:latin typeface="Arial" charset="0"/>
            </a:endParaRPr>
          </a:p>
        </p:txBody>
      </p:sp>
      <p:sp>
        <p:nvSpPr>
          <p:cNvPr id="1028" name="Title Placeholder 1"/>
          <p:cNvSpPr>
            <a:spLocks noGrp="1"/>
          </p:cNvSpPr>
          <p:nvPr>
            <p:ph type="title"/>
          </p:nvPr>
        </p:nvSpPr>
        <p:spPr bwMode="auto">
          <a:xfrm>
            <a:off x="1282262" y="103188"/>
            <a:ext cx="9802721"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x-none" dirty="0"/>
              <a:t>CLICK TO EDIT MASTER TITLE STYLE</a:t>
            </a:r>
          </a:p>
        </p:txBody>
      </p:sp>
      <p:sp>
        <p:nvSpPr>
          <p:cNvPr id="1029" name="Text Placeholder 2"/>
          <p:cNvSpPr>
            <a:spLocks noGrp="1"/>
          </p:cNvSpPr>
          <p:nvPr>
            <p:ph type="body" idx="1"/>
          </p:nvPr>
        </p:nvSpPr>
        <p:spPr bwMode="auto">
          <a:xfrm>
            <a:off x="609600" y="1003301"/>
            <a:ext cx="109728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dirty="0"/>
              <a:t>Click to edit Master text styles</a:t>
            </a:r>
          </a:p>
          <a:p>
            <a:pPr lvl="1"/>
            <a:r>
              <a:rPr lang="en-US" altLang="x-none" dirty="0"/>
              <a:t>Second level</a:t>
            </a:r>
          </a:p>
          <a:p>
            <a:pPr lvl="2"/>
            <a:r>
              <a:rPr lang="en-US" altLang="x-none" dirty="0"/>
              <a:t>Third level</a:t>
            </a:r>
          </a:p>
          <a:p>
            <a:pPr lvl="3"/>
            <a:r>
              <a:rPr lang="en-US" altLang="x-none" dirty="0"/>
              <a:t>Fourth level</a:t>
            </a:r>
          </a:p>
          <a:p>
            <a:pPr lvl="4"/>
            <a:r>
              <a:rPr lang="en-US" altLang="x-none" dirty="0"/>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000000"/>
                </a:solidFill>
                <a:latin typeface="Arial" charset="0"/>
              </a:defRPr>
            </a:lvl1pPr>
          </a:lstStyle>
          <a:p>
            <a:pPr defTabSz="457200" fontAlgn="base">
              <a:spcBef>
                <a:spcPct val="0"/>
              </a:spcBef>
              <a:spcAft>
                <a:spcPct val="0"/>
              </a:spcAft>
              <a:defRPr/>
            </a:pPr>
            <a:fld id="{F81212BE-DDED-794D-9DBD-821C8354EFEA}" type="slidenum">
              <a:rPr lang="en-US" altLang="x-none" smtClean="0">
                <a:ea typeface="ＭＳ Ｐゴシック" charset="-128"/>
              </a:rPr>
              <a:pPr defTabSz="457200" fontAlgn="base">
                <a:spcBef>
                  <a:spcPct val="0"/>
                </a:spcBef>
                <a:spcAft>
                  <a:spcPct val="0"/>
                </a:spcAft>
                <a:defRPr/>
              </a:pPr>
              <a:t>‹#›</a:t>
            </a:fld>
            <a:endParaRPr lang="en-US" altLang="x-none" dirty="0">
              <a:ea typeface="ＭＳ Ｐゴシック" charset="-128"/>
            </a:endParaRPr>
          </a:p>
        </p:txBody>
      </p:sp>
      <p:sp>
        <p:nvSpPr>
          <p:cNvPr id="2" name="Footer Placeholder 1"/>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defTabSz="914400" eaLnBrk="1" hangingPunct="1">
              <a:defRPr sz="1200">
                <a:solidFill>
                  <a:srgbClr val="FF0000"/>
                </a:solidFill>
                <a:latin typeface="Arial" charset="0"/>
                <a:ea typeface="MS PGothic" charset="0"/>
                <a:cs typeface="Arial" charset="0"/>
              </a:defRPr>
            </a:lvl1pPr>
          </a:lstStyle>
          <a:p>
            <a:pPr fontAlgn="base">
              <a:spcBef>
                <a:spcPct val="0"/>
              </a:spcBef>
              <a:spcAft>
                <a:spcPct val="0"/>
              </a:spcAft>
              <a:defRPr/>
            </a:pPr>
            <a:endParaRPr lang="en-US" dirty="0"/>
          </a:p>
        </p:txBody>
      </p:sp>
      <p:pic>
        <p:nvPicPr>
          <p:cNvPr id="8" name="Picture 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50886" y="118347"/>
            <a:ext cx="715837" cy="592854"/>
          </a:xfrm>
          <a:prstGeom prst="rect">
            <a:avLst/>
          </a:prstGeom>
        </p:spPr>
      </p:pic>
      <p:pic>
        <p:nvPicPr>
          <p:cNvPr id="9" name="Picture 8">
            <a:extLst>
              <a:ext uri="{FF2B5EF4-FFF2-40B4-BE49-F238E27FC236}">
                <a16:creationId xmlns:a16="http://schemas.microsoft.com/office/drawing/2014/main" id="{0252ED14-5F47-4542-86DD-19054FC18CBB}"/>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47501" y="154303"/>
            <a:ext cx="1077231" cy="602619"/>
          </a:xfrm>
          <a:prstGeom prst="rect">
            <a:avLst/>
          </a:prstGeom>
        </p:spPr>
      </p:pic>
    </p:spTree>
    <p:extLst>
      <p:ext uri="{BB962C8B-B14F-4D97-AF65-F5344CB8AC3E}">
        <p14:creationId xmlns:p14="http://schemas.microsoft.com/office/powerpoint/2010/main" val="1891503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457200" rtl="0" eaLnBrk="0" fontAlgn="base" hangingPunct="0">
        <a:spcBef>
          <a:spcPct val="0"/>
        </a:spcBef>
        <a:spcAft>
          <a:spcPct val="0"/>
        </a:spcAft>
        <a:defRPr sz="2800" b="1" kern="1200">
          <a:solidFill>
            <a:schemeClr val="bg1"/>
          </a:solidFill>
          <a:latin typeface="Arial" panose="020B0604020202020204" pitchFamily="34" charset="0"/>
          <a:ea typeface="ヒラギノ角ゴ Pro W3" charset="-128"/>
          <a:cs typeface="Arial" panose="020B0604020202020204" pitchFamily="34" charset="0"/>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177800" indent="-177800" algn="l" defTabSz="457200" rtl="0" eaLnBrk="0" fontAlgn="base" hangingPunct="0">
        <a:spcBef>
          <a:spcPts val="0"/>
        </a:spcBef>
        <a:spcAft>
          <a:spcPts val="600"/>
        </a:spcAft>
        <a:buFont typeface="Arial" charset="0"/>
        <a:buChar char="•"/>
        <a:defRPr b="1" kern="1200">
          <a:solidFill>
            <a:schemeClr val="tx1"/>
          </a:solidFill>
          <a:latin typeface="Arial"/>
          <a:ea typeface="ヒラギノ角ゴ Pro W3" charset="-128"/>
          <a:cs typeface="Arial"/>
        </a:defRPr>
      </a:lvl1pPr>
      <a:lvl2pPr marL="6858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2pPr>
      <a:lvl3pPr marL="11430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3pPr>
      <a:lvl4pPr marL="16002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4pPr>
      <a:lvl5pPr marL="2057400" indent="-228600" algn="l" defTabSz="457200" rtl="0" eaLnBrk="0" fontAlgn="base" hangingPunct="0">
        <a:spcBef>
          <a:spcPts val="0"/>
        </a:spcBef>
        <a:spcAft>
          <a:spcPts val="600"/>
        </a:spcAft>
        <a:buFont typeface="Arial" charset="0"/>
        <a:buChar char="»"/>
        <a:defRPr kern="1200">
          <a:solidFill>
            <a:schemeClr val="tx1"/>
          </a:solidFill>
          <a:latin typeface="Arial"/>
          <a:ea typeface="ヒラギノ角ゴ Pro W3"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tiff"/><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tiff"/></Relationships>
</file>

<file path=ppt/slides/_rels/slide1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3.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jpe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8.xml"/><Relationship Id="rId6" Type="http://schemas.openxmlformats.org/officeDocument/2006/relationships/image" Target="../media/image27.tiff"/><Relationship Id="rId5" Type="http://schemas.openxmlformats.org/officeDocument/2006/relationships/image" Target="../media/image26.jpeg"/><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gp"/><Relationship Id="rId1" Type="http://schemas.microsoft.com/office/2007/relationships/media" Target="../media/media1.3gp"/><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35" y="166945"/>
            <a:ext cx="9650869" cy="964509"/>
          </a:xfrm>
        </p:spPr>
        <p:txBody>
          <a:bodyPr/>
          <a:lstStyle/>
          <a:p>
            <a:pPr algn="ctr"/>
            <a:r>
              <a:rPr lang="en-US" dirty="0"/>
              <a:t>Science Driven by Space Biology Omics Data Utilizing NASA GeneLab Platform</a:t>
            </a:r>
          </a:p>
        </p:txBody>
      </p:sp>
      <p:sp>
        <p:nvSpPr>
          <p:cNvPr id="4" name="Subtitle 3"/>
          <p:cNvSpPr>
            <a:spLocks noGrp="1"/>
          </p:cNvSpPr>
          <p:nvPr>
            <p:ph type="subTitle" idx="1"/>
          </p:nvPr>
        </p:nvSpPr>
        <p:spPr/>
        <p:txBody>
          <a:bodyPr/>
          <a:lstStyle/>
          <a:p>
            <a:endParaRPr lang="en-US"/>
          </a:p>
        </p:txBody>
      </p:sp>
      <p:sp>
        <p:nvSpPr>
          <p:cNvPr id="5" name="Title 1"/>
          <p:cNvSpPr txBox="1">
            <a:spLocks/>
          </p:cNvSpPr>
          <p:nvPr/>
        </p:nvSpPr>
        <p:spPr bwMode="auto">
          <a:xfrm>
            <a:off x="151795" y="1660125"/>
            <a:ext cx="7252182" cy="412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2400" b="1" i="0" kern="1200">
                <a:solidFill>
                  <a:schemeClr val="tx1"/>
                </a:solidFill>
                <a:latin typeface="Arial" panose="020B0604020202020204" pitchFamily="34" charset="0"/>
                <a:ea typeface="ヒラギノ角ゴ Pro W3" charset="-128"/>
                <a:cs typeface="Arial" panose="020B0604020202020204" pitchFamily="34" charset="0"/>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r>
              <a:rPr lang="en-US" sz="2000" dirty="0">
                <a:solidFill>
                  <a:schemeClr val="bg1"/>
                </a:solidFill>
              </a:rPr>
              <a:t>Afshin Beheshti, PhD</a:t>
            </a:r>
          </a:p>
          <a:p>
            <a:r>
              <a:rPr lang="en-US" sz="2000" dirty="0">
                <a:solidFill>
                  <a:schemeClr val="bg1"/>
                </a:solidFill>
              </a:rPr>
              <a:t>Bioinformatician at GeneLab</a:t>
            </a:r>
          </a:p>
          <a:p>
            <a:r>
              <a:rPr lang="en-US" sz="2000" dirty="0">
                <a:solidFill>
                  <a:schemeClr val="bg1"/>
                </a:solidFill>
              </a:rPr>
              <a:t>Principal Investigator </a:t>
            </a:r>
          </a:p>
          <a:p>
            <a:r>
              <a:rPr lang="en-US" sz="2000" dirty="0">
                <a:solidFill>
                  <a:schemeClr val="bg1"/>
                </a:solidFill>
              </a:rPr>
              <a:t>Space Biosciences Division, </a:t>
            </a:r>
            <a:r>
              <a:rPr lang="en-US" sz="2000" dirty="0" err="1">
                <a:solidFill>
                  <a:schemeClr val="bg1"/>
                </a:solidFill>
              </a:rPr>
              <a:t>KBRWyle</a:t>
            </a:r>
            <a:endParaRPr lang="en-US" sz="2000" dirty="0">
              <a:solidFill>
                <a:schemeClr val="bg1"/>
              </a:solidFill>
            </a:endParaRPr>
          </a:p>
          <a:p>
            <a:r>
              <a:rPr lang="en-US" sz="2000" dirty="0">
                <a:solidFill>
                  <a:schemeClr val="bg1"/>
                </a:solidFill>
              </a:rPr>
              <a:t>NASA Ames Research Center, Moffett Field, CA</a:t>
            </a:r>
          </a:p>
          <a:p>
            <a:endParaRPr lang="en-US" sz="2000" dirty="0">
              <a:solidFill>
                <a:schemeClr val="bg1"/>
              </a:solidFill>
            </a:endParaRPr>
          </a:p>
          <a:p>
            <a:r>
              <a:rPr lang="en-US" sz="2000" dirty="0">
                <a:solidFill>
                  <a:schemeClr val="bg1"/>
                </a:solidFill>
              </a:rPr>
              <a:t>Adjunct Assistant Professor at Department of Medicine</a:t>
            </a:r>
          </a:p>
          <a:p>
            <a:r>
              <a:rPr lang="en-US" sz="2000" dirty="0">
                <a:solidFill>
                  <a:schemeClr val="bg1"/>
                </a:solidFill>
              </a:rPr>
              <a:t>Rutgers Robert Wood Johnson Medical School</a:t>
            </a:r>
          </a:p>
          <a:p>
            <a:endParaRPr lang="en-US" sz="2000" dirty="0">
              <a:solidFill>
                <a:schemeClr val="bg1"/>
              </a:solidFill>
            </a:endParaRPr>
          </a:p>
          <a:p>
            <a:r>
              <a:rPr lang="en-US" sz="2000" dirty="0">
                <a:solidFill>
                  <a:schemeClr val="bg1"/>
                </a:solidFill>
              </a:rPr>
              <a:t>Visiting Researcher at Broad Institute</a:t>
            </a:r>
          </a:p>
          <a:p>
            <a:r>
              <a:rPr lang="en-US" sz="2000" dirty="0">
                <a:solidFill>
                  <a:schemeClr val="bg1"/>
                </a:solidFill>
              </a:rPr>
              <a:t>Cambridge, MA</a:t>
            </a:r>
          </a:p>
          <a:p>
            <a:endParaRPr lang="en-US" sz="2000" dirty="0">
              <a:solidFill>
                <a:schemeClr val="bg1"/>
              </a:solidFill>
            </a:endParaRPr>
          </a:p>
          <a:p>
            <a:r>
              <a:rPr lang="en-US" sz="2000" dirty="0">
                <a:solidFill>
                  <a:schemeClr val="bg1"/>
                </a:solidFill>
              </a:rPr>
              <a:t>afshin.beheshti@nasa.gov</a:t>
            </a:r>
          </a:p>
          <a:p>
            <a:r>
              <a:rPr lang="en-US" sz="2000" dirty="0">
                <a:solidFill>
                  <a:schemeClr val="bg1"/>
                </a:solidFill>
              </a:rPr>
              <a:t>abehesht@broadinstitute.org</a:t>
            </a:r>
          </a:p>
        </p:txBody>
      </p:sp>
    </p:spTree>
    <p:extLst>
      <p:ext uri="{BB962C8B-B14F-4D97-AF65-F5344CB8AC3E}">
        <p14:creationId xmlns:p14="http://schemas.microsoft.com/office/powerpoint/2010/main" val="3666619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4B489DB-FC22-4497-B3F1-6E8C28C95AF0}"/>
              </a:ext>
            </a:extLst>
          </p:cNvPr>
          <p:cNvSpPr txBox="1">
            <a:spLocks/>
          </p:cNvSpPr>
          <p:nvPr/>
        </p:nvSpPr>
        <p:spPr bwMode="auto">
          <a:xfrm>
            <a:off x="1676401" y="76200"/>
            <a:ext cx="9527218"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400" b="1">
                <a:solidFill>
                  <a:schemeClr val="bg1"/>
                </a:solidFill>
                <a:latin typeface="+mj-lt"/>
                <a:ea typeface="MS PGothic" pitchFamily="34" charset="-128"/>
                <a:cs typeface="+mj-cs"/>
              </a:defRPr>
            </a:lvl1pPr>
            <a:lvl2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2pPr>
            <a:lvl3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3pPr>
            <a:lvl4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4pPr>
            <a:lvl5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5pPr>
            <a:lvl6pPr marL="4572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6pPr>
            <a:lvl7pPr marL="9144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7pPr>
            <a:lvl8pPr marL="13716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8pPr>
            <a:lvl9pPr marL="18288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9pPr>
          </a:lstStyle>
          <a:p>
            <a:pPr algn="ctr"/>
            <a:r>
              <a:rPr lang="en-US" kern="0" dirty="0"/>
              <a:t>Systems Biology analysis reveals biological spaceflight master regulators</a:t>
            </a:r>
          </a:p>
        </p:txBody>
      </p:sp>
      <p:pic>
        <p:nvPicPr>
          <p:cNvPr id="8" name="Picture 7">
            <a:extLst>
              <a:ext uri="{FF2B5EF4-FFF2-40B4-BE49-F238E27FC236}">
                <a16:creationId xmlns:a16="http://schemas.microsoft.com/office/drawing/2014/main" id="{59678149-5DA8-4D1B-AA8F-3BB54D52A61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378" y="1700814"/>
            <a:ext cx="4280341" cy="3752295"/>
          </a:xfrm>
          <a:prstGeom prst="rect">
            <a:avLst/>
          </a:prstGeom>
        </p:spPr>
      </p:pic>
      <p:pic>
        <p:nvPicPr>
          <p:cNvPr id="4" name="Picture 3" descr="C:\Users\Afshin\Documents\Work\_NASA_GENELAB WORK\Paper\Meta-analysis paper\Figure 1-methodology-02.jpg">
            <a:extLst>
              <a:ext uri="{FF2B5EF4-FFF2-40B4-BE49-F238E27FC236}">
                <a16:creationId xmlns:a16="http://schemas.microsoft.com/office/drawing/2014/main" id="{99785822-E54C-4B9A-9DE3-9FEDAF6BDDE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38705" y="1168188"/>
            <a:ext cx="7592017" cy="534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383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D99B96-CF06-4700-BC74-4F53B85F9C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54899" y="1042987"/>
            <a:ext cx="8910595" cy="4191000"/>
          </a:xfrm>
          <a:prstGeom prst="rect">
            <a:avLst/>
          </a:prstGeom>
        </p:spPr>
      </p:pic>
      <p:sp>
        <p:nvSpPr>
          <p:cNvPr id="5" name="Title 1"/>
          <p:cNvSpPr>
            <a:spLocks noGrp="1"/>
          </p:cNvSpPr>
          <p:nvPr>
            <p:ph type="title"/>
          </p:nvPr>
        </p:nvSpPr>
        <p:spPr>
          <a:xfrm>
            <a:off x="1305018" y="16565"/>
            <a:ext cx="9969624" cy="850210"/>
          </a:xfrm>
        </p:spPr>
        <p:txBody>
          <a:bodyPr>
            <a:noAutofit/>
          </a:bodyPr>
          <a:lstStyle/>
          <a:p>
            <a:pPr algn="ctr"/>
            <a:r>
              <a:rPr lang="en-US" sz="2800" dirty="0"/>
              <a:t>Predicted Key Genes for Spaceflight and the Connections</a:t>
            </a:r>
          </a:p>
        </p:txBody>
      </p:sp>
      <p:pic>
        <p:nvPicPr>
          <p:cNvPr id="7" name="Picture 2" descr="C:\Users\Afshin\Documents\Work\_NASA_GENELAB WORK\ASGSR 2017\images\key gene figur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664519" y="5410200"/>
            <a:ext cx="1400974" cy="139780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1127331" y="5871882"/>
            <a:ext cx="480962" cy="452719"/>
          </a:xfrm>
          <a:prstGeom prst="ellipse">
            <a:avLst/>
          </a:prstGeom>
          <a:noFill/>
          <a:ln>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p:cNvSpPr txBox="1"/>
          <p:nvPr/>
        </p:nvSpPr>
        <p:spPr>
          <a:xfrm>
            <a:off x="3226293" y="1820147"/>
            <a:ext cx="5943600" cy="4031873"/>
          </a:xfrm>
          <a:prstGeom prst="rect">
            <a:avLst/>
          </a:prstGeom>
          <a:solidFill>
            <a:schemeClr val="accent3">
              <a:lumMod val="20000"/>
              <a:lumOff val="80000"/>
              <a:alpha val="88000"/>
            </a:schemeClr>
          </a:solidFill>
        </p:spPr>
        <p:txBody>
          <a:bodyPr wrap="square" rtlCol="0">
            <a:spAutoFit/>
          </a:bodyPr>
          <a:lstStyle/>
          <a:p>
            <a:pPr marL="285750" indent="-285750" algn="just">
              <a:buFont typeface="Arial" panose="020B0604020202020204" pitchFamily="34" charset="0"/>
              <a:buChar char="•"/>
            </a:pPr>
            <a:r>
              <a:rPr lang="en-US" sz="1600" b="1" dirty="0"/>
              <a:t>TGF</a:t>
            </a:r>
            <a:r>
              <a:rPr lang="el-GR" sz="1600" b="1" dirty="0"/>
              <a:t>β</a:t>
            </a:r>
            <a:r>
              <a:rPr lang="en-US" sz="1600" b="1" dirty="0"/>
              <a:t>1 found to be central regulator of key genes</a:t>
            </a:r>
          </a:p>
          <a:p>
            <a:pPr marL="742950" lvl="1" indent="-285750" algn="just">
              <a:buFont typeface="Arial" panose="020B0604020202020204" pitchFamily="34" charset="0"/>
              <a:buChar char="•"/>
            </a:pPr>
            <a:r>
              <a:rPr lang="en-US" sz="1600" dirty="0"/>
              <a:t>TGFβ is known to play a context specific role in sustaining tissue homeostasis predominantly via transcriptional regulation of genes involved in differentiation, cell motility, proliferation, cell survival along with regulating immune responses during homeostasis and infection. </a:t>
            </a:r>
          </a:p>
          <a:p>
            <a:pPr marL="742950" lvl="1" indent="-285750" algn="just">
              <a:buFont typeface="Arial" panose="020B0604020202020204" pitchFamily="34" charset="0"/>
              <a:buChar char="•"/>
            </a:pPr>
            <a:r>
              <a:rPr lang="en-US" sz="1600" dirty="0"/>
              <a:t>Previous Studies found reduction in gravitational force to diminish TGF-β expression and apoptosis with higher carcinoembryonic antigen expression in 3D human colorectal carcinoma cells, as compared to 3D cultures in unit gravity.</a:t>
            </a:r>
          </a:p>
          <a:p>
            <a:pPr marL="742950" lvl="1" indent="-285750" algn="just">
              <a:buFont typeface="Arial" panose="020B0604020202020204" pitchFamily="34" charset="0"/>
              <a:buChar char="•"/>
            </a:pPr>
            <a:r>
              <a:rPr lang="en-US" sz="1600" dirty="0"/>
              <a:t>In another study, differential regulation of blood vessel growth using basic fibroblast growth factor was identified in modeled microgravity with induction early and late apoptosis, extracellular matrix proteins, endothelin-1 and TGFb1 expression </a:t>
            </a:r>
          </a:p>
        </p:txBody>
      </p:sp>
      <p:sp>
        <p:nvSpPr>
          <p:cNvPr id="9" name="TextBox 8">
            <a:extLst>
              <a:ext uri="{FF2B5EF4-FFF2-40B4-BE49-F238E27FC236}">
                <a16:creationId xmlns:a16="http://schemas.microsoft.com/office/drawing/2014/main" id="{1E5234E3-2CE1-4598-94E3-0CCAB18F7406}"/>
              </a:ext>
            </a:extLst>
          </p:cNvPr>
          <p:cNvSpPr txBox="1"/>
          <p:nvPr/>
        </p:nvSpPr>
        <p:spPr>
          <a:xfrm>
            <a:off x="2162783" y="6324601"/>
            <a:ext cx="3200400" cy="307777"/>
          </a:xfrm>
          <a:prstGeom prst="rect">
            <a:avLst/>
          </a:prstGeom>
          <a:noFill/>
        </p:spPr>
        <p:txBody>
          <a:bodyPr wrap="square" rtlCol="0">
            <a:spAutoFit/>
          </a:bodyPr>
          <a:lstStyle/>
          <a:p>
            <a:r>
              <a:rPr lang="en-US" sz="1400" dirty="0"/>
              <a:t>Beheshti, et al., PLOS One, 2018</a:t>
            </a:r>
          </a:p>
        </p:txBody>
      </p:sp>
      <p:pic>
        <p:nvPicPr>
          <p:cNvPr id="10" name="Picture 9">
            <a:extLst>
              <a:ext uri="{FF2B5EF4-FFF2-40B4-BE49-F238E27FC236}">
                <a16:creationId xmlns:a16="http://schemas.microsoft.com/office/drawing/2014/main" id="{670A5AEB-366C-415E-96FE-BE80183968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94589" y="1023969"/>
            <a:ext cx="6473952" cy="5870448"/>
          </a:xfrm>
          <a:prstGeom prst="rect">
            <a:avLst/>
          </a:prstGeom>
        </p:spPr>
      </p:pic>
      <p:grpSp>
        <p:nvGrpSpPr>
          <p:cNvPr id="11" name="Group 10">
            <a:extLst>
              <a:ext uri="{FF2B5EF4-FFF2-40B4-BE49-F238E27FC236}">
                <a16:creationId xmlns:a16="http://schemas.microsoft.com/office/drawing/2014/main" id="{D00806E9-A96B-4A63-B395-373197FD03A1}"/>
              </a:ext>
            </a:extLst>
          </p:cNvPr>
          <p:cNvGrpSpPr/>
          <p:nvPr/>
        </p:nvGrpSpPr>
        <p:grpSpPr>
          <a:xfrm>
            <a:off x="65317" y="1455939"/>
            <a:ext cx="3081476" cy="3929628"/>
            <a:chOff x="228600" y="685800"/>
            <a:chExt cx="4960235" cy="6325501"/>
          </a:xfrm>
        </p:grpSpPr>
        <p:sp>
          <p:nvSpPr>
            <p:cNvPr id="12" name="Rectangle 11">
              <a:extLst>
                <a:ext uri="{FF2B5EF4-FFF2-40B4-BE49-F238E27FC236}">
                  <a16:creationId xmlns:a16="http://schemas.microsoft.com/office/drawing/2014/main" id="{759FD3E4-5EB2-4FEA-933C-A6AA75CF7C2D}"/>
                </a:ext>
              </a:extLst>
            </p:cNvPr>
            <p:cNvSpPr/>
            <p:nvPr/>
          </p:nvSpPr>
          <p:spPr>
            <a:xfrm>
              <a:off x="228600" y="685800"/>
              <a:ext cx="4648200" cy="6325501"/>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Box 12">
              <a:extLst>
                <a:ext uri="{FF2B5EF4-FFF2-40B4-BE49-F238E27FC236}">
                  <a16:creationId xmlns:a16="http://schemas.microsoft.com/office/drawing/2014/main" id="{DD58135D-BFBF-4508-BC05-9CB62944AF66}"/>
                </a:ext>
              </a:extLst>
            </p:cNvPr>
            <p:cNvSpPr txBox="1"/>
            <p:nvPr/>
          </p:nvSpPr>
          <p:spPr>
            <a:xfrm>
              <a:off x="397760" y="5203250"/>
              <a:ext cx="4791075" cy="1709220"/>
            </a:xfrm>
            <a:prstGeom prst="rect">
              <a:avLst/>
            </a:prstGeom>
            <a:noFill/>
          </p:spPr>
          <p:txBody>
            <a:bodyPr wrap="square" rtlCol="0">
              <a:spAutoFit/>
            </a:bodyPr>
            <a:lstStyle/>
            <a:p>
              <a:pPr algn="just"/>
              <a:r>
                <a:rPr lang="en-US" sz="900" dirty="0">
                  <a:solidFill>
                    <a:schemeClr val="bg1"/>
                  </a:solidFill>
                </a:rPr>
                <a:t>Beheshti, et al. Cancer Research 2015</a:t>
              </a:r>
            </a:p>
            <a:p>
              <a:pPr algn="just"/>
              <a:r>
                <a:rPr lang="da-DK" sz="900" dirty="0">
                  <a:solidFill>
                    <a:schemeClr val="bg1"/>
                  </a:solidFill>
                </a:rPr>
                <a:t>Beheshti, et al. Oncotarget 2015</a:t>
              </a:r>
            </a:p>
            <a:p>
              <a:pPr algn="just"/>
              <a:r>
                <a:rPr lang="da-DK" sz="900" dirty="0">
                  <a:solidFill>
                    <a:schemeClr val="bg1"/>
                  </a:solidFill>
                </a:rPr>
                <a:t>Beheshti, et al. Cancer Informatics 2015</a:t>
              </a:r>
            </a:p>
            <a:p>
              <a:pPr algn="just"/>
              <a:r>
                <a:rPr lang="en-US" sz="900" dirty="0">
                  <a:solidFill>
                    <a:schemeClr val="bg1"/>
                  </a:solidFill>
                </a:rPr>
                <a:t>Beheshti, et al, </a:t>
              </a:r>
              <a:r>
                <a:rPr lang="en-US" sz="900" dirty="0" err="1">
                  <a:solidFill>
                    <a:schemeClr val="bg1"/>
                  </a:solidFill>
                </a:rPr>
                <a:t>Radiat</a:t>
              </a:r>
              <a:r>
                <a:rPr lang="en-US" sz="900" dirty="0">
                  <a:solidFill>
                    <a:schemeClr val="bg1"/>
                  </a:solidFill>
                </a:rPr>
                <a:t> Res. 2014  &amp; J. </a:t>
              </a:r>
              <a:r>
                <a:rPr lang="en-US" sz="900" dirty="0" err="1">
                  <a:solidFill>
                    <a:schemeClr val="bg1"/>
                  </a:solidFill>
                </a:rPr>
                <a:t>Radiat</a:t>
              </a:r>
              <a:r>
                <a:rPr lang="en-US" sz="900" dirty="0">
                  <a:solidFill>
                    <a:schemeClr val="bg1"/>
                  </a:solidFill>
                </a:rPr>
                <a:t> Res. 2015.</a:t>
              </a:r>
            </a:p>
            <a:p>
              <a:pPr algn="just"/>
              <a:r>
                <a:rPr lang="en-US" sz="900" dirty="0">
                  <a:solidFill>
                    <a:schemeClr val="bg1"/>
                  </a:solidFill>
                </a:rPr>
                <a:t>Ravi, Beheshti, et al. Cancer Research 2016</a:t>
              </a:r>
            </a:p>
            <a:p>
              <a:pPr algn="just"/>
              <a:r>
                <a:rPr lang="en-US" sz="900" dirty="0">
                  <a:solidFill>
                    <a:schemeClr val="bg1"/>
                  </a:solidFill>
                </a:rPr>
                <a:t>Beheshti, et al. Scientific Reports 2018</a:t>
              </a:r>
            </a:p>
            <a:p>
              <a:pPr algn="just"/>
              <a:r>
                <a:rPr lang="en-US" sz="900" dirty="0">
                  <a:solidFill>
                    <a:schemeClr val="bg1"/>
                  </a:solidFill>
                </a:rPr>
                <a:t>Beheshti, et al. PLOS One 2018</a:t>
              </a:r>
            </a:p>
          </p:txBody>
        </p:sp>
        <p:pic>
          <p:nvPicPr>
            <p:cNvPr id="14" name="Picture 2" descr="C:\Users\Afshin\Documents\Work\_NASA_GENELAB WORK\ASGSR 2017\images\key gene figure.png">
              <a:extLst>
                <a:ext uri="{FF2B5EF4-FFF2-40B4-BE49-F238E27FC236}">
                  <a16:creationId xmlns:a16="http://schemas.microsoft.com/office/drawing/2014/main" id="{E93CE051-DC1A-45CE-BF54-A5528CAAA7D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7760" y="712351"/>
              <a:ext cx="4326640" cy="431684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2283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07363" y="0"/>
            <a:ext cx="10111665" cy="914400"/>
          </a:xfrm>
          <a:effectLst>
            <a:outerShdw blurRad="50800" dist="38100" dir="2700000" algn="tl" rotWithShape="0">
              <a:prstClr val="black">
                <a:alpha val="40000"/>
              </a:prstClr>
            </a:outerShdw>
          </a:effectLst>
        </p:spPr>
        <p:txBody>
          <a:bodyPr>
            <a:noAutofit/>
          </a:bodyPr>
          <a:lstStyle/>
          <a:p>
            <a:pPr algn="ctr"/>
            <a:r>
              <a:rPr lang="en-US" b="1" dirty="0">
                <a:solidFill>
                  <a:schemeClr val="bg1"/>
                </a:solidFill>
              </a:rPr>
              <a:t>General Approach to Studying a Systematic Response in the Host</a:t>
            </a:r>
          </a:p>
        </p:txBody>
      </p:sp>
      <p:pic>
        <p:nvPicPr>
          <p:cNvPr id="5" name="Picture 2" descr="C:\Users\Afshin\Documents\Work\Grants\Provocative Questions Grant - 2013- PQA3\Figures\AGING PQ GRANT FIG A.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498204" y="1676400"/>
            <a:ext cx="7371683" cy="5001228"/>
          </a:xfrm>
          <a:prstGeom prst="rect">
            <a:avLst/>
          </a:prstGeom>
          <a:noFill/>
        </p:spPr>
      </p:pic>
      <p:cxnSp>
        <p:nvCxnSpPr>
          <p:cNvPr id="6" name="Straight Arrow Connector 5"/>
          <p:cNvCxnSpPr/>
          <p:nvPr/>
        </p:nvCxnSpPr>
        <p:spPr>
          <a:xfrm flipH="1">
            <a:off x="6629400" y="1818620"/>
            <a:ext cx="1143000" cy="1229380"/>
          </a:xfrm>
          <a:prstGeom prst="straightConnector1">
            <a:avLst/>
          </a:prstGeom>
          <a:ln w="63500">
            <a:solidFill>
              <a:schemeClr val="accent4">
                <a:lumMod val="60000"/>
                <a:lumOff val="40000"/>
              </a:schemeClr>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10400" y="1295400"/>
            <a:ext cx="3032946" cy="523220"/>
          </a:xfrm>
          <a:prstGeom prst="rect">
            <a:avLst/>
          </a:prstGeom>
          <a:solidFill>
            <a:schemeClr val="tx1">
              <a:alpha val="55000"/>
            </a:schemeClr>
          </a:solidFill>
          <a:effectLst>
            <a:outerShdw blurRad="50800" dist="38100" dir="2700000" algn="tl" rotWithShape="0">
              <a:prstClr val="black">
                <a:alpha val="40000"/>
              </a:prstClr>
            </a:outerShdw>
          </a:effectLst>
        </p:spPr>
        <p:txBody>
          <a:bodyPr wrap="none" rtlCol="0">
            <a:spAutoFit/>
          </a:bodyPr>
          <a:lstStyle/>
          <a:p>
            <a:r>
              <a:rPr lang="en-US" sz="2800" b="1" dirty="0">
                <a:solidFill>
                  <a:schemeClr val="bg1"/>
                </a:solidFill>
              </a:rPr>
              <a:t>Circulating miRNAs</a:t>
            </a:r>
          </a:p>
        </p:txBody>
      </p:sp>
      <p:sp>
        <p:nvSpPr>
          <p:cNvPr id="2" name="Rectangle 1">
            <a:extLst>
              <a:ext uri="{FF2B5EF4-FFF2-40B4-BE49-F238E27FC236}">
                <a16:creationId xmlns:a16="http://schemas.microsoft.com/office/drawing/2014/main" id="{F7520ABB-F257-47B8-9BC5-D108EE267B92}"/>
              </a:ext>
            </a:extLst>
          </p:cNvPr>
          <p:cNvSpPr/>
          <p:nvPr/>
        </p:nvSpPr>
        <p:spPr>
          <a:xfrm>
            <a:off x="2698812" y="1818620"/>
            <a:ext cx="3397188" cy="409675"/>
          </a:xfrm>
          <a:prstGeom prst="rect">
            <a:avLst/>
          </a:prstGeom>
          <a:solidFill>
            <a:srgbClr val="E9F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523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E211B69-B4D3-4061-A30F-466C143B08AB}"/>
              </a:ext>
            </a:extLst>
          </p:cNvPr>
          <p:cNvSpPr txBox="1">
            <a:spLocks/>
          </p:cNvSpPr>
          <p:nvPr/>
        </p:nvSpPr>
        <p:spPr bwMode="auto">
          <a:xfrm>
            <a:off x="838199" y="0"/>
            <a:ext cx="10535653" cy="71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algn="l" defTabSz="457200" rtl="0" eaLnBrk="0" fontAlgn="base" hangingPunct="0">
              <a:spcBef>
                <a:spcPct val="0"/>
              </a:spcBef>
              <a:spcAft>
                <a:spcPct val="0"/>
              </a:spcAft>
              <a:defRPr sz="2400" b="1" kern="1200">
                <a:solidFill>
                  <a:schemeClr val="bg1"/>
                </a:solidFill>
                <a:latin typeface="Arial" panose="020B0604020202020204" pitchFamily="34" charset="0"/>
                <a:ea typeface="ヒラギノ角ゴ Pro W3" charset="-128"/>
                <a:cs typeface="Arial" panose="020B0604020202020204" pitchFamily="34" charset="0"/>
              </a:defRPr>
            </a:lvl1pPr>
            <a:lvl2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2pPr>
            <a:lvl3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3pPr>
            <a:lvl4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4pPr>
            <a:lvl5pPr algn="l" defTabSz="457200" rtl="0" eaLnBrk="0" fontAlgn="base" hangingPunct="0">
              <a:spcBef>
                <a:spcPct val="0"/>
              </a:spcBef>
              <a:spcAft>
                <a:spcPct val="0"/>
              </a:spcAft>
              <a:defRPr sz="2400" b="1">
                <a:solidFill>
                  <a:schemeClr val="bg1"/>
                </a:solidFill>
                <a:latin typeface="Arial" charset="0"/>
                <a:ea typeface="ヒラギノ角ゴ Pro W3" charset="-128"/>
                <a:cs typeface="Arial" pitchFamily="34" charset="0"/>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lgn="ctr"/>
            <a:r>
              <a:rPr lang="en-US" sz="2800" dirty="0"/>
              <a:t>Predicted miRNAs Involved with Spaceflight</a:t>
            </a:r>
          </a:p>
        </p:txBody>
      </p:sp>
      <p:pic>
        <p:nvPicPr>
          <p:cNvPr id="6" name="Picture 4" descr="F:\afshin\WORK\GeneLab\Paper\Meta-analysis paper\Figure 7-predicted miRNAs 01.jpg">
            <a:extLst>
              <a:ext uri="{FF2B5EF4-FFF2-40B4-BE49-F238E27FC236}">
                <a16:creationId xmlns:a16="http://schemas.microsoft.com/office/drawing/2014/main" id="{1094944A-1FE0-47CB-9956-9658F424F58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990600"/>
            <a:ext cx="8864553" cy="5791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F:\afshin\WORK\GeneLab\Paper\Meta-analysis paper\mir-223 microgravity paper-1.jpg">
            <a:extLst>
              <a:ext uri="{FF2B5EF4-FFF2-40B4-BE49-F238E27FC236}">
                <a16:creationId xmlns:a16="http://schemas.microsoft.com/office/drawing/2014/main" id="{278D4183-0285-4532-96F7-D1863AC4385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57110" y="2995434"/>
            <a:ext cx="4963886" cy="3862566"/>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74ADFFFE-231D-48C5-81C2-FFCC634F959D}"/>
              </a:ext>
            </a:extLst>
          </p:cNvPr>
          <p:cNvSpPr/>
          <p:nvPr/>
        </p:nvSpPr>
        <p:spPr>
          <a:xfrm>
            <a:off x="2066306" y="3814452"/>
            <a:ext cx="676894" cy="3384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F69D4A8-1F29-4A05-B5CA-E0978734E1ED}"/>
              </a:ext>
            </a:extLst>
          </p:cNvPr>
          <p:cNvSpPr/>
          <p:nvPr/>
        </p:nvSpPr>
        <p:spPr>
          <a:xfrm>
            <a:off x="2678874" y="2976252"/>
            <a:ext cx="902525" cy="3384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6" descr="F:\afshin\WORK\GeneLab\Paper\Meta-analysis paper\miRNA and microgravity papers\Spaceflight alters expression of microRNA during T-cell activation-FASEB J-2015-Hughes-Fulford-4893-900-1.jpg">
            <a:extLst>
              <a:ext uri="{FF2B5EF4-FFF2-40B4-BE49-F238E27FC236}">
                <a16:creationId xmlns:a16="http://schemas.microsoft.com/office/drawing/2014/main" id="{F7FC0AA9-DDEF-466E-A925-74D0F7214B1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58765" y="3130618"/>
            <a:ext cx="3690985" cy="3651181"/>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E4FDED68-64C3-42FC-8297-57AE9A2D5A6B}"/>
              </a:ext>
            </a:extLst>
          </p:cNvPr>
          <p:cNvSpPr/>
          <p:nvPr/>
        </p:nvSpPr>
        <p:spPr>
          <a:xfrm>
            <a:off x="2293916" y="4158342"/>
            <a:ext cx="601683" cy="4136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5B5E80C-8408-46BB-B63D-043E2F176F9F}"/>
              </a:ext>
            </a:extLst>
          </p:cNvPr>
          <p:cNvSpPr/>
          <p:nvPr/>
        </p:nvSpPr>
        <p:spPr>
          <a:xfrm>
            <a:off x="2406732" y="3205428"/>
            <a:ext cx="488868" cy="382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23F1A86-F790-4E5A-820B-E6DDF0CA292B}"/>
              </a:ext>
            </a:extLst>
          </p:cNvPr>
          <p:cNvSpPr/>
          <p:nvPr/>
        </p:nvSpPr>
        <p:spPr>
          <a:xfrm>
            <a:off x="3267189" y="3962400"/>
            <a:ext cx="923811" cy="382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573124C-81DC-425B-9FA8-C0FE199A3421}"/>
              </a:ext>
            </a:extLst>
          </p:cNvPr>
          <p:cNvSpPr/>
          <p:nvPr/>
        </p:nvSpPr>
        <p:spPr>
          <a:xfrm>
            <a:off x="6858000" y="2664869"/>
            <a:ext cx="676893" cy="3069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7" descr="F:\afshin\WORK\GeneLab\Paper\Meta-analysis paper\miRNA and microgravity papers\Analysis of miRNA and mRNA Expression Profiles Highlights Alterations in Ionizing Radiation Response of Human Lymphocytes under Modeled Microgravity-1.jpg">
            <a:extLst>
              <a:ext uri="{FF2B5EF4-FFF2-40B4-BE49-F238E27FC236}">
                <a16:creationId xmlns:a16="http://schemas.microsoft.com/office/drawing/2014/main" id="{CE34DFBB-E114-4CD8-B638-95C2C10E0BD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29844" y="3098237"/>
            <a:ext cx="4760960" cy="3655167"/>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E39193A8-1A67-41B3-8212-6B308796AB3F}"/>
              </a:ext>
            </a:extLst>
          </p:cNvPr>
          <p:cNvSpPr/>
          <p:nvPr/>
        </p:nvSpPr>
        <p:spPr>
          <a:xfrm>
            <a:off x="2678332" y="2970162"/>
            <a:ext cx="861373" cy="344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65B1AC9-0A83-46F8-9C9A-B57F9599B8EC}"/>
              </a:ext>
            </a:extLst>
          </p:cNvPr>
          <p:cNvSpPr/>
          <p:nvPr/>
        </p:nvSpPr>
        <p:spPr>
          <a:xfrm>
            <a:off x="2066306" y="3814318"/>
            <a:ext cx="676894" cy="3282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5321B54-46C1-4A77-A0B8-E5D855EC35C4}"/>
              </a:ext>
            </a:extLst>
          </p:cNvPr>
          <p:cNvSpPr/>
          <p:nvPr/>
        </p:nvSpPr>
        <p:spPr>
          <a:xfrm>
            <a:off x="3025816" y="3205428"/>
            <a:ext cx="936583" cy="382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3F60CBF-5832-4244-996C-CBD7E788A377}"/>
              </a:ext>
            </a:extLst>
          </p:cNvPr>
          <p:cNvSpPr/>
          <p:nvPr/>
        </p:nvSpPr>
        <p:spPr>
          <a:xfrm>
            <a:off x="7479474" y="2474863"/>
            <a:ext cx="902526" cy="344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3305576-6A31-4B5E-922D-2E3E25FFD246}"/>
              </a:ext>
            </a:extLst>
          </p:cNvPr>
          <p:cNvSpPr/>
          <p:nvPr/>
        </p:nvSpPr>
        <p:spPr>
          <a:xfrm>
            <a:off x="7288974" y="2855863"/>
            <a:ext cx="902526" cy="344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9482F7C-2B88-4E4E-A920-BE8A4562D036}"/>
              </a:ext>
            </a:extLst>
          </p:cNvPr>
          <p:cNvSpPr/>
          <p:nvPr/>
        </p:nvSpPr>
        <p:spPr>
          <a:xfrm>
            <a:off x="7479474" y="2480953"/>
            <a:ext cx="902525" cy="3384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 descr="C:\Users\Afshin\Documents\Work\_NASA_GENELAB WORK\Paper\Meta-analysis paper\miRNA and microgravity papers\Integration Analysis of MicroRNA and mRNA Expression Profiles in Human Peripheral Blood Lymphocytes Cultured in Modeled Microgravity-1.jpg">
            <a:extLst>
              <a:ext uri="{FF2B5EF4-FFF2-40B4-BE49-F238E27FC236}">
                <a16:creationId xmlns:a16="http://schemas.microsoft.com/office/drawing/2014/main" id="{D35ED0E8-F50E-46D0-BD3F-723C87677FC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91007" y="3094347"/>
            <a:ext cx="4054877" cy="3763653"/>
          </a:xfrm>
          <a:prstGeom prst="rect">
            <a:avLst/>
          </a:prstGeom>
          <a:noFill/>
          <a:extLst>
            <a:ext uri="{909E8E84-426E-40DD-AFC4-6F175D3DCCD1}">
              <a14:hiddenFill xmlns:a14="http://schemas.microsoft.com/office/drawing/2010/main">
                <a:solidFill>
                  <a:srgbClr val="FFFFFF"/>
                </a:solidFill>
              </a14:hiddenFill>
            </a:ext>
          </a:extLst>
        </p:spPr>
      </p:pic>
      <p:sp>
        <p:nvSpPr>
          <p:cNvPr id="23" name="Oval 22">
            <a:extLst>
              <a:ext uri="{FF2B5EF4-FFF2-40B4-BE49-F238E27FC236}">
                <a16:creationId xmlns:a16="http://schemas.microsoft.com/office/drawing/2014/main" id="{4371258C-913F-4815-ABC1-F6FF873A9EAB}"/>
              </a:ext>
            </a:extLst>
          </p:cNvPr>
          <p:cNvSpPr/>
          <p:nvPr/>
        </p:nvSpPr>
        <p:spPr>
          <a:xfrm>
            <a:off x="2676083" y="4456062"/>
            <a:ext cx="690376" cy="344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AFEAFE9-D4C2-4571-BC7A-92B3248BA3AA}"/>
              </a:ext>
            </a:extLst>
          </p:cNvPr>
          <p:cNvSpPr/>
          <p:nvPr/>
        </p:nvSpPr>
        <p:spPr>
          <a:xfrm>
            <a:off x="6783161" y="2322463"/>
            <a:ext cx="1141639" cy="344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B000307-F4FA-42BD-BE87-0657CD247873}"/>
              </a:ext>
            </a:extLst>
          </p:cNvPr>
          <p:cNvSpPr txBox="1"/>
          <p:nvPr/>
        </p:nvSpPr>
        <p:spPr>
          <a:xfrm>
            <a:off x="-64168" y="6581001"/>
            <a:ext cx="2654968" cy="276999"/>
          </a:xfrm>
          <a:prstGeom prst="rect">
            <a:avLst/>
          </a:prstGeom>
          <a:noFill/>
        </p:spPr>
        <p:txBody>
          <a:bodyPr wrap="square" rtlCol="0">
            <a:spAutoFit/>
          </a:bodyPr>
          <a:lstStyle/>
          <a:p>
            <a:r>
              <a:rPr lang="en-US" sz="1200" dirty="0"/>
              <a:t>Beheshti, et al., PLOS One, 2018</a:t>
            </a:r>
          </a:p>
        </p:txBody>
      </p:sp>
      <p:pic>
        <p:nvPicPr>
          <p:cNvPr id="26" name="Picture 2" descr="F:\afshin\WORK\GeneLab\ASGSR 2017\images\miRNA-p53-TGFB relationship.png">
            <a:extLst>
              <a:ext uri="{FF2B5EF4-FFF2-40B4-BE49-F238E27FC236}">
                <a16:creationId xmlns:a16="http://schemas.microsoft.com/office/drawing/2014/main" id="{ED640CEE-1AEF-436C-A544-94916470FCDB}"/>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233521" y="3792233"/>
            <a:ext cx="2781329" cy="226717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4C56AD48-1CA8-449B-8870-F64D39356C9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343003" y="1501242"/>
            <a:ext cx="2726736" cy="1554718"/>
          </a:xfrm>
          <a:prstGeom prst="rect">
            <a:avLst/>
          </a:prstGeom>
        </p:spPr>
      </p:pic>
    </p:spTree>
    <p:extLst>
      <p:ext uri="{BB962C8B-B14F-4D97-AF65-F5344CB8AC3E}">
        <p14:creationId xmlns:p14="http://schemas.microsoft.com/office/powerpoint/2010/main" val="321249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1"/>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1"/>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2"/>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3"/>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4"/>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1" grpId="0" animBg="1"/>
      <p:bldP spid="11" grpId="1" animBg="1"/>
      <p:bldP spid="12" grpId="0" animBg="1"/>
      <p:bldP spid="13" grpId="0" animBg="1"/>
      <p:bldP spid="14" grpId="0" animBg="1"/>
      <p:bldP spid="16" grpId="0" animBg="1"/>
      <p:bldP spid="17" grpId="0" animBg="1"/>
      <p:bldP spid="18" grpId="0" animBg="1"/>
      <p:bldP spid="19" grpId="0" animBg="1"/>
      <p:bldP spid="20" grpId="0" animBg="1"/>
      <p:bldP spid="21" grpId="0" animBg="1"/>
      <p:bldP spid="21" grpId="1" animBg="1"/>
      <p:bldP spid="23" grpId="0" animBg="1"/>
      <p:bldP spid="23" grpId="1" animBg="1"/>
      <p:bldP spid="24" grpId="0" animBg="1"/>
      <p:bldP spid="2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4B489DB-FC22-4497-B3F1-6E8C28C95AF0}"/>
              </a:ext>
            </a:extLst>
          </p:cNvPr>
          <p:cNvSpPr txBox="1">
            <a:spLocks/>
          </p:cNvSpPr>
          <p:nvPr/>
        </p:nvSpPr>
        <p:spPr bwMode="auto">
          <a:xfrm>
            <a:off x="1676401" y="76200"/>
            <a:ext cx="8161021"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400" b="1">
                <a:solidFill>
                  <a:schemeClr val="bg1"/>
                </a:solidFill>
                <a:latin typeface="+mj-lt"/>
                <a:ea typeface="MS PGothic" pitchFamily="34" charset="-128"/>
                <a:cs typeface="+mj-cs"/>
              </a:defRPr>
            </a:lvl1pPr>
            <a:lvl2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2pPr>
            <a:lvl3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3pPr>
            <a:lvl4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4pPr>
            <a:lvl5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5pPr>
            <a:lvl6pPr marL="4572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6pPr>
            <a:lvl7pPr marL="9144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7pPr>
            <a:lvl8pPr marL="13716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8pPr>
            <a:lvl9pPr marL="18288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9pPr>
          </a:lstStyle>
          <a:p>
            <a:pPr algn="ctr"/>
            <a:endParaRPr lang="en-US" kern="0" dirty="0"/>
          </a:p>
        </p:txBody>
      </p:sp>
      <p:pic>
        <p:nvPicPr>
          <p:cNvPr id="3" name="Picture 2">
            <a:extLst>
              <a:ext uri="{FF2B5EF4-FFF2-40B4-BE49-F238E27FC236}">
                <a16:creationId xmlns:a16="http://schemas.microsoft.com/office/drawing/2014/main" id="{4F4EF4DD-A136-4249-977A-046967802F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698" y="1746034"/>
            <a:ext cx="4095196" cy="2693890"/>
          </a:xfrm>
          <a:prstGeom prst="rect">
            <a:avLst/>
          </a:prstGeom>
        </p:spPr>
      </p:pic>
      <p:pic>
        <p:nvPicPr>
          <p:cNvPr id="6" name="Picture 5">
            <a:extLst>
              <a:ext uri="{FF2B5EF4-FFF2-40B4-BE49-F238E27FC236}">
                <a16:creationId xmlns:a16="http://schemas.microsoft.com/office/drawing/2014/main" id="{04090EB0-AEE1-4A5C-80F0-B34F581916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95890" y="1408157"/>
            <a:ext cx="7773678" cy="4761824"/>
          </a:xfrm>
          <a:prstGeom prst="rect">
            <a:avLst/>
          </a:prstGeom>
        </p:spPr>
      </p:pic>
      <p:sp>
        <p:nvSpPr>
          <p:cNvPr id="9" name="Title 2">
            <a:extLst>
              <a:ext uri="{FF2B5EF4-FFF2-40B4-BE49-F238E27FC236}">
                <a16:creationId xmlns:a16="http://schemas.microsoft.com/office/drawing/2014/main" id="{178C6513-3147-4B56-ABCC-81ABC9CC8F08}"/>
              </a:ext>
            </a:extLst>
          </p:cNvPr>
          <p:cNvSpPr txBox="1">
            <a:spLocks/>
          </p:cNvSpPr>
          <p:nvPr/>
        </p:nvSpPr>
        <p:spPr bwMode="auto">
          <a:xfrm>
            <a:off x="1189608" y="76200"/>
            <a:ext cx="10014011"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400" b="1">
                <a:solidFill>
                  <a:schemeClr val="bg1"/>
                </a:solidFill>
                <a:latin typeface="+mj-lt"/>
                <a:ea typeface="MS PGothic" pitchFamily="34" charset="-128"/>
                <a:cs typeface="+mj-cs"/>
              </a:defRPr>
            </a:lvl1pPr>
            <a:lvl2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2pPr>
            <a:lvl3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3pPr>
            <a:lvl4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4pPr>
            <a:lvl5pPr algn="ctr" rtl="0" eaLnBrk="1" fontAlgn="base" hangingPunct="1">
              <a:spcBef>
                <a:spcPct val="0"/>
              </a:spcBef>
              <a:spcAft>
                <a:spcPct val="0"/>
              </a:spcAft>
              <a:defRPr sz="2400" b="1">
                <a:solidFill>
                  <a:schemeClr val="bg1"/>
                </a:solidFill>
                <a:latin typeface="Helvetica" pitchFamily="-112" charset="0"/>
                <a:ea typeface="MS PGothic" pitchFamily="34" charset="-128"/>
                <a:cs typeface="ＭＳ Ｐゴシック" pitchFamily="-112" charset="-128"/>
              </a:defRPr>
            </a:lvl5pPr>
            <a:lvl6pPr marL="4572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6pPr>
            <a:lvl7pPr marL="9144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7pPr>
            <a:lvl8pPr marL="13716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8pPr>
            <a:lvl9pPr marL="18288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9pPr>
          </a:lstStyle>
          <a:p>
            <a:pPr algn="ctr"/>
            <a:r>
              <a:rPr lang="en-US" kern="0" dirty="0"/>
              <a:t>Utilizing GeneLab to Predict Mechanism with Space Radiation Cardiovascular Risk</a:t>
            </a:r>
          </a:p>
        </p:txBody>
      </p:sp>
    </p:spTree>
    <p:extLst>
      <p:ext uri="{BB962C8B-B14F-4D97-AF65-F5344CB8AC3E}">
        <p14:creationId xmlns:p14="http://schemas.microsoft.com/office/powerpoint/2010/main" val="103564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noGrp="1" noChangeArrowheads="1"/>
          </p:cNvSpPr>
          <p:nvPr>
            <p:ph type="title"/>
          </p:nvPr>
        </p:nvSpPr>
        <p:spPr>
          <a:xfrm>
            <a:off x="1233996" y="-76200"/>
            <a:ext cx="9942990" cy="992660"/>
          </a:xfrm>
        </p:spPr>
        <p:txBody>
          <a:bodyPr/>
          <a:lstStyle/>
          <a:p>
            <a:pPr algn="ctr"/>
            <a:r>
              <a:rPr lang="en-US" sz="2600" dirty="0"/>
              <a:t>Earth’s magnetic field protects us from cosmic radiation</a:t>
            </a:r>
          </a:p>
        </p:txBody>
      </p:sp>
      <p:pic>
        <p:nvPicPr>
          <p:cNvPr id="58372" name="Picture 4" descr="radiation graphic ny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76400" y="4407932"/>
            <a:ext cx="8504562" cy="2463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Magfield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bwMode="auto">
          <a:xfrm>
            <a:off x="609600" y="992658"/>
            <a:ext cx="4434190" cy="3325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 cutaway model of the radiation belts with the 2 Van Allen Probes satellites flying through them."/>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791200" y="934206"/>
            <a:ext cx="5134231" cy="344254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C340B73-5559-419A-9F83-1E00F8BEF015}"/>
              </a:ext>
            </a:extLst>
          </p:cNvPr>
          <p:cNvSpPr txBox="1"/>
          <p:nvPr/>
        </p:nvSpPr>
        <p:spPr>
          <a:xfrm>
            <a:off x="5791200" y="4038600"/>
            <a:ext cx="4724400" cy="369332"/>
          </a:xfrm>
          <a:prstGeom prst="rect">
            <a:avLst/>
          </a:prstGeom>
          <a:noFill/>
        </p:spPr>
        <p:txBody>
          <a:bodyPr wrap="square" rtlCol="0">
            <a:spAutoFit/>
          </a:bodyPr>
          <a:lstStyle/>
          <a:p>
            <a:r>
              <a:rPr lang="en-US" sz="900" dirty="0">
                <a:solidFill>
                  <a:schemeClr val="bg1"/>
                </a:solidFill>
              </a:rPr>
              <a:t>Image obtained from: https://www.nasa.gov/mission_pages/sunearth/news/gallery/20130228-radiationbelts.html</a:t>
            </a:r>
          </a:p>
        </p:txBody>
      </p:sp>
    </p:spTree>
    <p:extLst>
      <p:ext uri="{BB962C8B-B14F-4D97-AF65-F5344CB8AC3E}">
        <p14:creationId xmlns:p14="http://schemas.microsoft.com/office/powerpoint/2010/main" val="3820192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childTnLst>
                                </p:cTn>
                              </p:par>
                            </p:childTnLst>
                          </p:cTn>
                        </p:par>
                        <p:par>
                          <p:cTn id="7" fill="hold" nodeType="afterGroup">
                            <p:stCondLst>
                              <p:cond delay="0"/>
                            </p:stCondLst>
                            <p:childTnLst>
                              <p:par>
                                <p:cTn id="8" presetID="1" presetClass="mediacall" presetSubtype="0" fill="hold" nodeType="afterEffect">
                                  <p:stCondLst>
                                    <p:cond delay="0"/>
                                  </p:stCondLst>
                                  <p:childTnLst>
                                    <p:cmd type="call" cmd="playFrom(0.0)">
                                      <p:cBhvr>
                                        <p:cTn id="9" dur="277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repeatCount="indefinite" fill="hold" display="0">
                  <p:stCondLst>
                    <p:cond delay="indefinite"/>
                  </p:stCondLst>
                  <p:endCondLst>
                    <p:cond evt="onNext" delay="0">
                      <p:tgtEl>
                        <p:sldTgt/>
                      </p:tgtEl>
                    </p:cond>
                    <p:cond evt="onPrev" delay="0">
                      <p:tgtEl>
                        <p:sldTgt/>
                      </p:tgtEl>
                    </p:cond>
                  </p:end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D2B7F4-4DD2-4105-ADDA-DDD299630560}"/>
              </a:ext>
            </a:extLst>
          </p:cNvPr>
          <p:cNvSpPr>
            <a:spLocks noGrp="1"/>
          </p:cNvSpPr>
          <p:nvPr>
            <p:ph idx="1"/>
          </p:nvPr>
        </p:nvSpPr>
        <p:spPr>
          <a:xfrm>
            <a:off x="457200" y="1141096"/>
            <a:ext cx="11353800" cy="5640704"/>
          </a:xfrm>
        </p:spPr>
        <p:txBody>
          <a:bodyPr/>
          <a:lstStyle/>
          <a:p>
            <a:pPr algn="just"/>
            <a:r>
              <a:rPr lang="en-US" dirty="0"/>
              <a:t>Analyzed 3 datasets from GeneLab: </a:t>
            </a:r>
          </a:p>
          <a:p>
            <a:pPr lvl="1" algn="just"/>
            <a:r>
              <a:rPr lang="en-US" dirty="0"/>
              <a:t>GLDS-117 and GLDS-109:</a:t>
            </a:r>
          </a:p>
          <a:p>
            <a:pPr lvl="2" algn="just"/>
            <a:r>
              <a:rPr lang="en-US" dirty="0"/>
              <a:t>Are ground studies of cardiomyocytes followed-up for 28 days after exposure to 90cGy of proton at 1GeV and 15cGy of </a:t>
            </a:r>
            <a:r>
              <a:rPr lang="en-US" baseline="30000" dirty="0"/>
              <a:t>56</a:t>
            </a:r>
            <a:r>
              <a:rPr lang="en-US" dirty="0"/>
              <a:t>Fe at 1GeV</a:t>
            </a:r>
          </a:p>
          <a:p>
            <a:pPr lvl="2" algn="just"/>
            <a:r>
              <a:rPr lang="en-US" dirty="0"/>
              <a:t>Cardiomyocytes are the muscle cells (</a:t>
            </a:r>
            <a:r>
              <a:rPr lang="en-US" b="1" dirty="0"/>
              <a:t>myocytes</a:t>
            </a:r>
            <a:r>
              <a:rPr lang="en-US" dirty="0"/>
              <a:t>) that make up the cardiac muscle (heart muscle).</a:t>
            </a:r>
          </a:p>
          <a:p>
            <a:pPr lvl="1" algn="just"/>
            <a:r>
              <a:rPr lang="en-US" dirty="0"/>
              <a:t>GLDS-52:</a:t>
            </a:r>
          </a:p>
          <a:p>
            <a:pPr lvl="2" algn="just"/>
            <a:r>
              <a:rPr lang="en-US" dirty="0"/>
              <a:t>human endothelial cells (HUVECs) that were cultured for 10 days on the ISS</a:t>
            </a:r>
          </a:p>
          <a:p>
            <a:pPr algn="just"/>
            <a:r>
              <a:rPr lang="en-US" b="1" dirty="0"/>
              <a:t>Endothelial cells are known to directly regulate the development and activity of cardiomyocytes, and thus their response to spaceflight should be highly correlated with cardiomyocytes</a:t>
            </a:r>
            <a:r>
              <a:rPr lang="en-US" dirty="0"/>
              <a:t>.</a:t>
            </a:r>
          </a:p>
          <a:p>
            <a:pPr algn="just"/>
            <a:r>
              <a:rPr lang="en-US" dirty="0"/>
              <a:t>The ground studies were designed to characterize the long-term impact following space irradiation on cardiomyocytes for 5 different time points up to 28 days after irradiation. </a:t>
            </a:r>
          </a:p>
          <a:p>
            <a:pPr algn="just"/>
            <a:r>
              <a:rPr lang="en-US" dirty="0"/>
              <a:t>Our analysis was guided by the hypothesis that there are common persistent molecules affecting the cardiovascular system due to radiation effects during spaceflight.</a:t>
            </a:r>
          </a:p>
        </p:txBody>
      </p:sp>
      <p:sp>
        <p:nvSpPr>
          <p:cNvPr id="3" name="Title 2">
            <a:extLst>
              <a:ext uri="{FF2B5EF4-FFF2-40B4-BE49-F238E27FC236}">
                <a16:creationId xmlns:a16="http://schemas.microsoft.com/office/drawing/2014/main" id="{5AE9512A-5E04-4E73-BA21-87C55DF327D4}"/>
              </a:ext>
            </a:extLst>
          </p:cNvPr>
          <p:cNvSpPr>
            <a:spLocks noGrp="1"/>
          </p:cNvSpPr>
          <p:nvPr>
            <p:ph type="title"/>
          </p:nvPr>
        </p:nvSpPr>
        <p:spPr>
          <a:xfrm>
            <a:off x="1322773" y="150621"/>
            <a:ext cx="9916357" cy="609600"/>
          </a:xfrm>
        </p:spPr>
        <p:txBody>
          <a:bodyPr/>
          <a:lstStyle/>
          <a:p>
            <a:pPr algn="ctr"/>
            <a:r>
              <a:rPr lang="en-US" dirty="0"/>
              <a:t>GeneLab Data Used and Hypothesis</a:t>
            </a:r>
          </a:p>
        </p:txBody>
      </p:sp>
      <p:grpSp>
        <p:nvGrpSpPr>
          <p:cNvPr id="7" name="Group 6">
            <a:extLst>
              <a:ext uri="{FF2B5EF4-FFF2-40B4-BE49-F238E27FC236}">
                <a16:creationId xmlns:a16="http://schemas.microsoft.com/office/drawing/2014/main" id="{559F4C09-0997-45B7-B8D5-0319010912BD}"/>
              </a:ext>
            </a:extLst>
          </p:cNvPr>
          <p:cNvGrpSpPr/>
          <p:nvPr/>
        </p:nvGrpSpPr>
        <p:grpSpPr>
          <a:xfrm>
            <a:off x="5486400" y="1600200"/>
            <a:ext cx="6172200" cy="4532710"/>
            <a:chOff x="1447800" y="990600"/>
            <a:chExt cx="6172200" cy="4532710"/>
          </a:xfrm>
        </p:grpSpPr>
        <p:pic>
          <p:nvPicPr>
            <p:cNvPr id="5" name="Picture 4">
              <a:extLst>
                <a:ext uri="{FF2B5EF4-FFF2-40B4-BE49-F238E27FC236}">
                  <a16:creationId xmlns:a16="http://schemas.microsoft.com/office/drawing/2014/main" id="{310B5E57-BE2C-4739-A1E6-BCB28C6ECD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7800" y="990600"/>
              <a:ext cx="6172200" cy="4532710"/>
            </a:xfrm>
            <a:prstGeom prst="rect">
              <a:avLst/>
            </a:prstGeom>
          </p:spPr>
        </p:pic>
        <p:sp>
          <p:nvSpPr>
            <p:cNvPr id="6" name="TextBox 5">
              <a:extLst>
                <a:ext uri="{FF2B5EF4-FFF2-40B4-BE49-F238E27FC236}">
                  <a16:creationId xmlns:a16="http://schemas.microsoft.com/office/drawing/2014/main" id="{6CD5AAA8-CE44-4C03-9FF0-66D0DB139485}"/>
                </a:ext>
              </a:extLst>
            </p:cNvPr>
            <p:cNvSpPr txBox="1"/>
            <p:nvPr/>
          </p:nvSpPr>
          <p:spPr>
            <a:xfrm>
              <a:off x="1524000" y="4648200"/>
              <a:ext cx="2819400" cy="646331"/>
            </a:xfrm>
            <a:prstGeom prst="rect">
              <a:avLst/>
            </a:prstGeom>
            <a:noFill/>
          </p:spPr>
          <p:txBody>
            <a:bodyPr wrap="square" rtlCol="0">
              <a:spAutoFit/>
            </a:bodyPr>
            <a:lstStyle/>
            <a:p>
              <a:r>
                <a:rPr lang="en-US" dirty="0"/>
                <a:t>From: T. </a:t>
              </a:r>
              <a:r>
                <a:rPr lang="en-US" dirty="0" err="1"/>
                <a:t>Kamo</a:t>
              </a:r>
              <a:r>
                <a:rPr lang="en-US" dirty="0"/>
                <a:t> et al., Circ Res. 2015;117:89-98</a:t>
              </a:r>
            </a:p>
          </p:txBody>
        </p:sp>
      </p:grpSp>
    </p:spTree>
    <p:extLst>
      <p:ext uri="{BB962C8B-B14F-4D97-AF65-F5344CB8AC3E}">
        <p14:creationId xmlns:p14="http://schemas.microsoft.com/office/powerpoint/2010/main" val="124664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228A44-CB39-4051-B614-F54E145541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7883" y="919401"/>
            <a:ext cx="10112268" cy="5911965"/>
          </a:xfrm>
          <a:prstGeom prst="rect">
            <a:avLst/>
          </a:prstGeom>
        </p:spPr>
      </p:pic>
      <p:sp>
        <p:nvSpPr>
          <p:cNvPr id="3" name="Title 2">
            <a:extLst>
              <a:ext uri="{FF2B5EF4-FFF2-40B4-BE49-F238E27FC236}">
                <a16:creationId xmlns:a16="http://schemas.microsoft.com/office/drawing/2014/main" id="{2CDC9A19-C73E-423F-9349-356B66AC05B7}"/>
              </a:ext>
            </a:extLst>
          </p:cNvPr>
          <p:cNvSpPr>
            <a:spLocks noGrp="1"/>
          </p:cNvSpPr>
          <p:nvPr>
            <p:ph type="title"/>
          </p:nvPr>
        </p:nvSpPr>
        <p:spPr>
          <a:xfrm>
            <a:off x="1371601" y="115109"/>
            <a:ext cx="9938550" cy="609600"/>
          </a:xfrm>
        </p:spPr>
        <p:txBody>
          <a:bodyPr/>
          <a:lstStyle/>
          <a:p>
            <a:pPr algn="ctr"/>
            <a:r>
              <a:rPr lang="en-US" dirty="0"/>
              <a:t>Functional Impact on Health: Reactive Oxygen Species</a:t>
            </a:r>
          </a:p>
        </p:txBody>
      </p:sp>
      <p:sp>
        <p:nvSpPr>
          <p:cNvPr id="6" name="Oval 5">
            <a:extLst>
              <a:ext uri="{FF2B5EF4-FFF2-40B4-BE49-F238E27FC236}">
                <a16:creationId xmlns:a16="http://schemas.microsoft.com/office/drawing/2014/main" id="{24A495B2-03F1-4507-8806-870DEFC73597}"/>
              </a:ext>
            </a:extLst>
          </p:cNvPr>
          <p:cNvSpPr/>
          <p:nvPr/>
        </p:nvSpPr>
        <p:spPr bwMode="auto">
          <a:xfrm>
            <a:off x="1278384" y="1475913"/>
            <a:ext cx="1998217" cy="1295400"/>
          </a:xfrm>
          <a:prstGeom prst="ellipse">
            <a:avLst/>
          </a:prstGeom>
          <a:no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dirty="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8" name="TextBox 7">
            <a:extLst>
              <a:ext uri="{FF2B5EF4-FFF2-40B4-BE49-F238E27FC236}">
                <a16:creationId xmlns:a16="http://schemas.microsoft.com/office/drawing/2014/main" id="{312123E7-99BA-4CC7-A9C4-25ECE9726D5E}"/>
              </a:ext>
            </a:extLst>
          </p:cNvPr>
          <p:cNvSpPr txBox="1"/>
          <p:nvPr/>
        </p:nvSpPr>
        <p:spPr>
          <a:xfrm>
            <a:off x="1981200" y="3203139"/>
            <a:ext cx="8049768" cy="1754326"/>
          </a:xfrm>
          <a:prstGeom prst="rect">
            <a:avLst/>
          </a:prstGeom>
          <a:solidFill>
            <a:schemeClr val="bg2"/>
          </a:solidFill>
        </p:spPr>
        <p:txBody>
          <a:bodyPr wrap="square" rtlCol="0">
            <a:spAutoFit/>
          </a:bodyPr>
          <a:lstStyle/>
          <a:p>
            <a:pPr marL="285750" indent="-285750">
              <a:buFont typeface="Arial" panose="020B0604020202020204" pitchFamily="34" charset="0"/>
              <a:buChar char="•"/>
            </a:pPr>
            <a:r>
              <a:rPr lang="en-US" dirty="0"/>
              <a:t>ROS are formed as a natural byproduct of the normal metabolism of oxygen and have important roles in cell signaling and homeostasis.</a:t>
            </a:r>
          </a:p>
          <a:p>
            <a:pPr marL="285750" indent="-285750">
              <a:buFont typeface="Arial" panose="020B0604020202020204" pitchFamily="34" charset="0"/>
              <a:buChar char="•"/>
            </a:pPr>
            <a:r>
              <a:rPr lang="en-US" dirty="0"/>
              <a:t>During times of environmental stress (e.g., radiation exposure), ROS levels can increase dramatically.</a:t>
            </a:r>
          </a:p>
          <a:p>
            <a:pPr marL="285750" indent="-285750">
              <a:buFont typeface="Arial" panose="020B0604020202020204" pitchFamily="34" charset="0"/>
              <a:buChar char="•"/>
            </a:pPr>
            <a:r>
              <a:rPr lang="en-US" dirty="0"/>
              <a:t>This may result in significant damage to cell structures. </a:t>
            </a:r>
          </a:p>
          <a:p>
            <a:pPr marL="285750" indent="-285750">
              <a:buFont typeface="Arial" panose="020B0604020202020204" pitchFamily="34" charset="0"/>
              <a:buChar char="•"/>
            </a:pPr>
            <a:r>
              <a:rPr lang="en-US" dirty="0"/>
              <a:t>ROS are also generated by exogenous sources such as ionizing radiation</a:t>
            </a:r>
          </a:p>
        </p:txBody>
      </p:sp>
    </p:spTree>
    <p:extLst>
      <p:ext uri="{BB962C8B-B14F-4D97-AF65-F5344CB8AC3E}">
        <p14:creationId xmlns:p14="http://schemas.microsoft.com/office/powerpoint/2010/main" val="349688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7F8193-6B90-4797-8897-108087F432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2878" y="960065"/>
            <a:ext cx="9324512" cy="5778089"/>
          </a:xfrm>
          <a:prstGeom prst="rect">
            <a:avLst/>
          </a:prstGeom>
        </p:spPr>
      </p:pic>
      <p:sp>
        <p:nvSpPr>
          <p:cNvPr id="7" name="TextBox 6">
            <a:extLst>
              <a:ext uri="{FF2B5EF4-FFF2-40B4-BE49-F238E27FC236}">
                <a16:creationId xmlns:a16="http://schemas.microsoft.com/office/drawing/2014/main" id="{FFE50160-EEF3-40AC-A73E-01D2D3C4401E}"/>
              </a:ext>
            </a:extLst>
          </p:cNvPr>
          <p:cNvSpPr txBox="1"/>
          <p:nvPr/>
        </p:nvSpPr>
        <p:spPr>
          <a:xfrm>
            <a:off x="2071116" y="2690336"/>
            <a:ext cx="8049768" cy="1477328"/>
          </a:xfrm>
          <a:prstGeom prst="rect">
            <a:avLst/>
          </a:prstGeom>
          <a:solidFill>
            <a:schemeClr val="bg2"/>
          </a:solidFill>
        </p:spPr>
        <p:txBody>
          <a:bodyPr wrap="square" rtlCol="0">
            <a:spAutoFit/>
          </a:bodyPr>
          <a:lstStyle/>
          <a:p>
            <a:pPr marL="285750" indent="-285750">
              <a:buFont typeface="Arial" panose="020B0604020202020204" pitchFamily="34" charset="0"/>
              <a:buChar char="•"/>
            </a:pPr>
            <a:r>
              <a:rPr lang="en-US" dirty="0"/>
              <a:t>It is interesting to note that the functional predictions show that the spaceflight samples cluster (or behave) very similar to the proton irradiated samples.</a:t>
            </a:r>
          </a:p>
          <a:p>
            <a:pPr marL="285750" indent="-285750">
              <a:buFont typeface="Arial" panose="020B0604020202020204" pitchFamily="34" charset="0"/>
              <a:buChar char="•"/>
            </a:pPr>
            <a:r>
              <a:rPr lang="en-US" dirty="0"/>
              <a:t>Possible indication (and hypothesis) that in general samples from the ISS may be experiencing more proton ions than other type of ions.</a:t>
            </a:r>
          </a:p>
        </p:txBody>
      </p:sp>
      <p:sp>
        <p:nvSpPr>
          <p:cNvPr id="8" name="Title 2">
            <a:extLst>
              <a:ext uri="{FF2B5EF4-FFF2-40B4-BE49-F238E27FC236}">
                <a16:creationId xmlns:a16="http://schemas.microsoft.com/office/drawing/2014/main" id="{414874CD-10AD-4939-994A-A09B45CB5203}"/>
              </a:ext>
            </a:extLst>
          </p:cNvPr>
          <p:cNvSpPr>
            <a:spLocks noGrp="1"/>
          </p:cNvSpPr>
          <p:nvPr>
            <p:ph type="title"/>
          </p:nvPr>
        </p:nvSpPr>
        <p:spPr>
          <a:xfrm>
            <a:off x="1371601" y="115109"/>
            <a:ext cx="9938550" cy="609600"/>
          </a:xfrm>
        </p:spPr>
        <p:txBody>
          <a:bodyPr/>
          <a:lstStyle/>
          <a:p>
            <a:pPr algn="ctr"/>
            <a:r>
              <a:rPr lang="en-US" dirty="0"/>
              <a:t>Functional Impact on Health: Protons Majority of Radiation at LEO</a:t>
            </a:r>
          </a:p>
        </p:txBody>
      </p:sp>
      <p:sp>
        <p:nvSpPr>
          <p:cNvPr id="9" name="Oval 8">
            <a:extLst>
              <a:ext uri="{FF2B5EF4-FFF2-40B4-BE49-F238E27FC236}">
                <a16:creationId xmlns:a16="http://schemas.microsoft.com/office/drawing/2014/main" id="{E3A43100-31DD-43D3-A080-5B51DDAF5591}"/>
              </a:ext>
            </a:extLst>
          </p:cNvPr>
          <p:cNvSpPr/>
          <p:nvPr/>
        </p:nvSpPr>
        <p:spPr>
          <a:xfrm>
            <a:off x="2157274" y="4882718"/>
            <a:ext cx="435006" cy="479395"/>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9A16CC0-BAA9-4FE1-B1D9-ACACD8A31049}"/>
              </a:ext>
            </a:extLst>
          </p:cNvPr>
          <p:cNvSpPr/>
          <p:nvPr/>
        </p:nvSpPr>
        <p:spPr>
          <a:xfrm>
            <a:off x="5699419" y="5213211"/>
            <a:ext cx="435006" cy="479395"/>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BFC720AB-3612-4BA9-AAC3-AF40ED1D33DC}"/>
              </a:ext>
            </a:extLst>
          </p:cNvPr>
          <p:cNvSpPr/>
          <p:nvPr/>
        </p:nvSpPr>
        <p:spPr>
          <a:xfrm>
            <a:off x="8756656" y="5897935"/>
            <a:ext cx="682908" cy="479395"/>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195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528E936-BC91-4E03-BFF2-71957F1ACA38}"/>
              </a:ext>
            </a:extLst>
          </p:cNvPr>
          <p:cNvSpPr>
            <a:spLocks noGrp="1"/>
          </p:cNvSpPr>
          <p:nvPr>
            <p:ph type="title"/>
          </p:nvPr>
        </p:nvSpPr>
        <p:spPr>
          <a:xfrm>
            <a:off x="1183907" y="131371"/>
            <a:ext cx="10077651" cy="609600"/>
          </a:xfrm>
        </p:spPr>
        <p:txBody>
          <a:bodyPr/>
          <a:lstStyle/>
          <a:p>
            <a:pPr algn="ctr"/>
            <a:r>
              <a:rPr lang="en-US" dirty="0"/>
              <a:t>Key Drivers Involved with Space Radiation Induced Cardiovascular Risk</a:t>
            </a:r>
          </a:p>
        </p:txBody>
      </p:sp>
      <p:pic>
        <p:nvPicPr>
          <p:cNvPr id="9" name="Picture 8">
            <a:extLst>
              <a:ext uri="{FF2B5EF4-FFF2-40B4-BE49-F238E27FC236}">
                <a16:creationId xmlns:a16="http://schemas.microsoft.com/office/drawing/2014/main" id="{BC544736-7C6A-47CD-8B0D-83BB135E33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6393" y="1052640"/>
            <a:ext cx="5788345" cy="5793168"/>
          </a:xfrm>
          <a:prstGeom prst="rect">
            <a:avLst/>
          </a:prstGeom>
        </p:spPr>
      </p:pic>
      <p:sp>
        <p:nvSpPr>
          <p:cNvPr id="2" name="Oval 1">
            <a:extLst>
              <a:ext uri="{FF2B5EF4-FFF2-40B4-BE49-F238E27FC236}">
                <a16:creationId xmlns:a16="http://schemas.microsoft.com/office/drawing/2014/main" id="{B1DC9B94-4885-4D28-952C-3359059BF519}"/>
              </a:ext>
            </a:extLst>
          </p:cNvPr>
          <p:cNvSpPr/>
          <p:nvPr/>
        </p:nvSpPr>
        <p:spPr bwMode="auto">
          <a:xfrm>
            <a:off x="5707103" y="4995672"/>
            <a:ext cx="533400" cy="457200"/>
          </a:xfrm>
          <a:prstGeom prst="ellipse">
            <a:avLst/>
          </a:prstGeom>
          <a:noFill/>
          <a:ln>
            <a:solidFill>
              <a:schemeClr val="tx2"/>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3" name="TextBox 2">
            <a:extLst>
              <a:ext uri="{FF2B5EF4-FFF2-40B4-BE49-F238E27FC236}">
                <a16:creationId xmlns:a16="http://schemas.microsoft.com/office/drawing/2014/main" id="{78E961A8-BADA-4461-A4BB-2B16A24D8112}"/>
              </a:ext>
            </a:extLst>
          </p:cNvPr>
          <p:cNvSpPr txBox="1"/>
          <p:nvPr/>
        </p:nvSpPr>
        <p:spPr>
          <a:xfrm>
            <a:off x="1396622" y="3921578"/>
            <a:ext cx="5410200" cy="923330"/>
          </a:xfrm>
          <a:prstGeom prst="rect">
            <a:avLst/>
          </a:prstGeom>
          <a:solidFill>
            <a:schemeClr val="bg1">
              <a:lumMod val="85000"/>
              <a:alpha val="90000"/>
            </a:schemeClr>
          </a:solidFill>
        </p:spPr>
        <p:txBody>
          <a:bodyPr wrap="square" rtlCol="0">
            <a:spAutoFit/>
          </a:bodyPr>
          <a:lstStyle/>
          <a:p>
            <a:r>
              <a:rPr lang="en-US" dirty="0"/>
              <a:t>It is worth noting the activation of FYN is a key event that prevents cardiac cell death and ROS production. </a:t>
            </a:r>
          </a:p>
        </p:txBody>
      </p:sp>
      <p:pic>
        <p:nvPicPr>
          <p:cNvPr id="11" name="Picture 10">
            <a:extLst>
              <a:ext uri="{FF2B5EF4-FFF2-40B4-BE49-F238E27FC236}">
                <a16:creationId xmlns:a16="http://schemas.microsoft.com/office/drawing/2014/main" id="{A5E2C3C7-A387-425F-B518-80D5371883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84429" y="1027990"/>
            <a:ext cx="4563247" cy="5252805"/>
          </a:xfrm>
          <a:prstGeom prst="rect">
            <a:avLst/>
          </a:prstGeom>
        </p:spPr>
      </p:pic>
      <p:grpSp>
        <p:nvGrpSpPr>
          <p:cNvPr id="4" name="Group 3">
            <a:extLst>
              <a:ext uri="{FF2B5EF4-FFF2-40B4-BE49-F238E27FC236}">
                <a16:creationId xmlns:a16="http://schemas.microsoft.com/office/drawing/2014/main" id="{3EFA88F7-6CAE-4C06-BE7D-8BE86C21711C}"/>
              </a:ext>
            </a:extLst>
          </p:cNvPr>
          <p:cNvGrpSpPr/>
          <p:nvPr/>
        </p:nvGrpSpPr>
        <p:grpSpPr>
          <a:xfrm>
            <a:off x="0" y="919475"/>
            <a:ext cx="1400974" cy="1397804"/>
            <a:chOff x="9190826" y="5410200"/>
            <a:chExt cx="1400974" cy="1397804"/>
          </a:xfrm>
        </p:grpSpPr>
        <p:pic>
          <p:nvPicPr>
            <p:cNvPr id="5" name="Picture 2" descr="C:\Users\Afshin\Documents\Work\_NASA_GENELAB WORK\ASGSR 2017\images\key gene figure.png">
              <a:extLst>
                <a:ext uri="{FF2B5EF4-FFF2-40B4-BE49-F238E27FC236}">
                  <a16:creationId xmlns:a16="http://schemas.microsoft.com/office/drawing/2014/main" id="{071C4592-ECEA-4A9E-85E5-8EBD0B5775F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190826" y="5410200"/>
              <a:ext cx="1400974" cy="1397804"/>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6BE62C47-5FE9-4483-9FC6-1F0D3BDE850B}"/>
                </a:ext>
              </a:extLst>
            </p:cNvPr>
            <p:cNvSpPr/>
            <p:nvPr/>
          </p:nvSpPr>
          <p:spPr>
            <a:xfrm>
              <a:off x="9653638" y="5871882"/>
              <a:ext cx="480962" cy="452719"/>
            </a:xfrm>
            <a:prstGeom prst="ellipse">
              <a:avLst/>
            </a:prstGeom>
            <a:noFill/>
            <a:ln>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112551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2011 NRC Decadal Survey and the Sequencing Paradigm Shift</a:t>
            </a: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6514" y="1015570"/>
            <a:ext cx="5667108" cy="3857115"/>
          </a:xfrm>
          <a:prstGeom prst="rect">
            <a:avLst/>
          </a:prstGeom>
        </p:spPr>
      </p:pic>
      <p:sp>
        <p:nvSpPr>
          <p:cNvPr id="5" name="TextBox 4">
            <a:extLst>
              <a:ext uri="{FF2B5EF4-FFF2-40B4-BE49-F238E27FC236}">
                <a16:creationId xmlns:a16="http://schemas.microsoft.com/office/drawing/2014/main" id="{71DDE44D-E2EB-4555-9956-803572DF1BD0}"/>
              </a:ext>
            </a:extLst>
          </p:cNvPr>
          <p:cNvSpPr txBox="1"/>
          <p:nvPr/>
        </p:nvSpPr>
        <p:spPr>
          <a:xfrm>
            <a:off x="57951" y="5042118"/>
            <a:ext cx="7624612" cy="1815882"/>
          </a:xfrm>
          <a:prstGeom prst="rect">
            <a:avLst/>
          </a:prstGeom>
          <a:noFill/>
        </p:spPr>
        <p:txBody>
          <a:bodyPr wrap="square" rtlCol="0">
            <a:spAutoFit/>
          </a:bodyPr>
          <a:lstStyle/>
          <a:p>
            <a:r>
              <a:rPr lang="en-US" sz="2800" baseline="30000" dirty="0"/>
              <a:t>“</a:t>
            </a:r>
            <a:r>
              <a:rPr lang="en-US" sz="2800" i="1" baseline="30000" dirty="0"/>
              <a:t>…</a:t>
            </a:r>
            <a:r>
              <a:rPr lang="en-US" sz="2800" b="1" i="1" baseline="30000" dirty="0"/>
              <a:t>genomics, transcriptomics, proteomics, and metabolomics </a:t>
            </a:r>
            <a:r>
              <a:rPr lang="en-US" sz="2800" i="1" baseline="30000" dirty="0"/>
              <a:t>offer an immense opportunity to understand the effects of spaceflight on biological systems…</a:t>
            </a:r>
            <a:r>
              <a:rPr lang="en-US" sz="2800" baseline="30000" dirty="0"/>
              <a:t>”</a:t>
            </a:r>
          </a:p>
          <a:p>
            <a:endParaRPr lang="en-US" sz="2800" baseline="30000" dirty="0"/>
          </a:p>
          <a:p>
            <a:r>
              <a:rPr lang="en-US" sz="2800" baseline="30000" dirty="0"/>
              <a:t>“</a:t>
            </a:r>
            <a:r>
              <a:rPr lang="en-US" sz="2800" i="1" baseline="30000" dirty="0"/>
              <a:t>…Such techniques generate considerable amounts of </a:t>
            </a:r>
            <a:r>
              <a:rPr lang="en-US" sz="2800" b="1" i="1" baseline="30000" dirty="0"/>
              <a:t>data that can be mined and analyzed </a:t>
            </a:r>
            <a:r>
              <a:rPr lang="en-US" sz="2800" i="1" baseline="30000" dirty="0"/>
              <a:t>for information by multiple researchers…</a:t>
            </a:r>
            <a:r>
              <a:rPr lang="en-US" sz="2800" baseline="30000" dirty="0"/>
              <a:t>”</a:t>
            </a:r>
          </a:p>
        </p:txBody>
      </p:sp>
      <p:pic>
        <p:nvPicPr>
          <p:cNvPr id="6" name="Picture 5"/>
          <p:cNvPicPr>
            <a:picLocks noChangeAspect="1"/>
          </p:cNvPicPr>
          <p:nvPr/>
        </p:nvPicPr>
        <p:blipFill>
          <a:blip r:embed="rId3"/>
          <a:stretch>
            <a:fillRect/>
          </a:stretch>
        </p:blipFill>
        <p:spPr>
          <a:xfrm>
            <a:off x="7682563" y="958129"/>
            <a:ext cx="4359619" cy="5644149"/>
          </a:xfrm>
          <a:prstGeom prst="rect">
            <a:avLst/>
          </a:prstGeom>
        </p:spPr>
      </p:pic>
      <p:cxnSp>
        <p:nvCxnSpPr>
          <p:cNvPr id="9" name="Straight Connector 8"/>
          <p:cNvCxnSpPr/>
          <p:nvPr/>
        </p:nvCxnSpPr>
        <p:spPr>
          <a:xfrm>
            <a:off x="3975215" y="3952067"/>
            <a:ext cx="2340244" cy="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5416557" y="4454231"/>
            <a:ext cx="914400" cy="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4060556" y="3696346"/>
            <a:ext cx="0" cy="950060"/>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994639" y="3306651"/>
            <a:ext cx="2254902" cy="646331"/>
          </a:xfrm>
          <a:prstGeom prst="rect">
            <a:avLst/>
          </a:prstGeom>
          <a:noFill/>
        </p:spPr>
        <p:txBody>
          <a:bodyPr wrap="square" rtlCol="0">
            <a:spAutoFit/>
          </a:bodyPr>
          <a:lstStyle/>
          <a:p>
            <a:pPr algn="ctr"/>
            <a:r>
              <a:rPr lang="en-US" dirty="0">
                <a:solidFill>
                  <a:schemeClr val="bg1"/>
                </a:solidFill>
                <a:latin typeface="Arial"/>
                <a:cs typeface="Arial"/>
              </a:rPr>
              <a:t>Another log10 since 2011</a:t>
            </a:r>
          </a:p>
        </p:txBody>
      </p:sp>
    </p:spTree>
    <p:extLst>
      <p:ext uri="{BB962C8B-B14F-4D97-AF65-F5344CB8AC3E}">
        <p14:creationId xmlns:p14="http://schemas.microsoft.com/office/powerpoint/2010/main" val="3226049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277C30-281C-4D42-9A5A-EB0224899C44}"/>
              </a:ext>
            </a:extLst>
          </p:cNvPr>
          <p:cNvSpPr>
            <a:spLocks noGrp="1"/>
          </p:cNvSpPr>
          <p:nvPr>
            <p:ph type="title"/>
          </p:nvPr>
        </p:nvSpPr>
        <p:spPr/>
        <p:txBody>
          <a:bodyPr/>
          <a:lstStyle/>
          <a:p>
            <a:pPr algn="ctr"/>
            <a:r>
              <a:rPr lang="en-US" dirty="0"/>
              <a:t>miRNA impact?</a:t>
            </a:r>
          </a:p>
        </p:txBody>
      </p:sp>
      <p:pic>
        <p:nvPicPr>
          <p:cNvPr id="5" name="Picture 4">
            <a:extLst>
              <a:ext uri="{FF2B5EF4-FFF2-40B4-BE49-F238E27FC236}">
                <a16:creationId xmlns:a16="http://schemas.microsoft.com/office/drawing/2014/main" id="{7E097BAF-8BEB-471A-96F4-307CE66A639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024" y="1233535"/>
            <a:ext cx="11639951" cy="5470777"/>
          </a:xfrm>
          <a:prstGeom prst="rect">
            <a:avLst/>
          </a:prstGeom>
        </p:spPr>
      </p:pic>
      <p:grpSp>
        <p:nvGrpSpPr>
          <p:cNvPr id="9" name="Group 8">
            <a:extLst>
              <a:ext uri="{FF2B5EF4-FFF2-40B4-BE49-F238E27FC236}">
                <a16:creationId xmlns:a16="http://schemas.microsoft.com/office/drawing/2014/main" id="{57F8333B-DD03-4712-826E-D046B142F13A}"/>
              </a:ext>
            </a:extLst>
          </p:cNvPr>
          <p:cNvGrpSpPr/>
          <p:nvPr/>
        </p:nvGrpSpPr>
        <p:grpSpPr>
          <a:xfrm>
            <a:off x="1385077" y="1069073"/>
            <a:ext cx="4252137" cy="3460386"/>
            <a:chOff x="533400" y="1051064"/>
            <a:chExt cx="3698685" cy="3009987"/>
          </a:xfrm>
        </p:grpSpPr>
        <p:pic>
          <p:nvPicPr>
            <p:cNvPr id="6" name="Picture 2" descr="F:\afshin\WORK\GeneLab\ASGSR 2017\images\miRNA-p53-TGFB relationship.png">
              <a:extLst>
                <a:ext uri="{FF2B5EF4-FFF2-40B4-BE49-F238E27FC236}">
                  <a16:creationId xmlns:a16="http://schemas.microsoft.com/office/drawing/2014/main" id="{89E984B0-B088-430B-9974-930E901029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3400" y="1143000"/>
              <a:ext cx="3579813" cy="2918051"/>
            </a:xfrm>
            <a:prstGeom prst="rect">
              <a:avLst/>
            </a:prstGeom>
            <a:solidFill>
              <a:schemeClr val="bg1">
                <a:lumMod val="85000"/>
              </a:schemeClr>
            </a:solidFill>
            <a:extLst/>
          </p:spPr>
        </p:pic>
        <p:sp>
          <p:nvSpPr>
            <p:cNvPr id="2" name="Oval 1">
              <a:extLst>
                <a:ext uri="{FF2B5EF4-FFF2-40B4-BE49-F238E27FC236}">
                  <a16:creationId xmlns:a16="http://schemas.microsoft.com/office/drawing/2014/main" id="{A2BD0E48-83B2-4FA4-B5D1-BC850107B76E}"/>
                </a:ext>
              </a:extLst>
            </p:cNvPr>
            <p:cNvSpPr/>
            <p:nvPr/>
          </p:nvSpPr>
          <p:spPr bwMode="auto">
            <a:xfrm>
              <a:off x="2133600" y="1066800"/>
              <a:ext cx="1371600" cy="533400"/>
            </a:xfrm>
            <a:prstGeom prst="ellipse">
              <a:avLst/>
            </a:prstGeom>
            <a:noFill/>
            <a:ln>
              <a:solidFill>
                <a:schemeClr val="accent1"/>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7" name="Oval 6">
              <a:extLst>
                <a:ext uri="{FF2B5EF4-FFF2-40B4-BE49-F238E27FC236}">
                  <a16:creationId xmlns:a16="http://schemas.microsoft.com/office/drawing/2014/main" id="{AC16BD13-18C4-4A78-82B0-5C6C8733E04A}"/>
                </a:ext>
              </a:extLst>
            </p:cNvPr>
            <p:cNvSpPr/>
            <p:nvPr/>
          </p:nvSpPr>
          <p:spPr bwMode="auto">
            <a:xfrm>
              <a:off x="1601787" y="1051064"/>
              <a:ext cx="608013" cy="533400"/>
            </a:xfrm>
            <a:prstGeom prst="ellipse">
              <a:avLst/>
            </a:prstGeom>
            <a:noFill/>
            <a:ln>
              <a:solidFill>
                <a:schemeClr val="accent1"/>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8" name="Oval 7">
              <a:extLst>
                <a:ext uri="{FF2B5EF4-FFF2-40B4-BE49-F238E27FC236}">
                  <a16:creationId xmlns:a16="http://schemas.microsoft.com/office/drawing/2014/main" id="{DAC19BA6-B807-4E78-9584-BB69BCCC21BA}"/>
                </a:ext>
              </a:extLst>
            </p:cNvPr>
            <p:cNvSpPr/>
            <p:nvPr/>
          </p:nvSpPr>
          <p:spPr bwMode="auto">
            <a:xfrm>
              <a:off x="2860485" y="2068625"/>
              <a:ext cx="1371600" cy="533400"/>
            </a:xfrm>
            <a:prstGeom prst="ellipse">
              <a:avLst/>
            </a:prstGeom>
            <a:noFill/>
            <a:ln>
              <a:solidFill>
                <a:schemeClr val="accent1"/>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grpSp>
      <p:sp>
        <p:nvSpPr>
          <p:cNvPr id="4" name="TextBox 3">
            <a:extLst>
              <a:ext uri="{FF2B5EF4-FFF2-40B4-BE49-F238E27FC236}">
                <a16:creationId xmlns:a16="http://schemas.microsoft.com/office/drawing/2014/main" id="{93E01E41-1843-4415-972B-26DA60BC334F}"/>
              </a:ext>
            </a:extLst>
          </p:cNvPr>
          <p:cNvSpPr txBox="1"/>
          <p:nvPr/>
        </p:nvSpPr>
        <p:spPr>
          <a:xfrm>
            <a:off x="5500555" y="1174766"/>
            <a:ext cx="4040187" cy="923330"/>
          </a:xfrm>
          <a:prstGeom prst="rect">
            <a:avLst/>
          </a:prstGeom>
          <a:solidFill>
            <a:schemeClr val="bg1">
              <a:lumMod val="85000"/>
            </a:schemeClr>
          </a:solidFill>
        </p:spPr>
        <p:txBody>
          <a:bodyPr wrap="square" rtlCol="0">
            <a:spAutoFit/>
          </a:bodyPr>
          <a:lstStyle/>
          <a:p>
            <a:r>
              <a:rPr lang="en-US" dirty="0"/>
              <a:t>Circulating miRNAs predicted to be involved in general with spaceflight from Beheshti et al. PLOS One 2018</a:t>
            </a:r>
          </a:p>
        </p:txBody>
      </p:sp>
      <p:pic>
        <p:nvPicPr>
          <p:cNvPr id="11" name="Picture 10">
            <a:extLst>
              <a:ext uri="{FF2B5EF4-FFF2-40B4-BE49-F238E27FC236}">
                <a16:creationId xmlns:a16="http://schemas.microsoft.com/office/drawing/2014/main" id="{DE5AA21F-059E-42C4-8953-A8205ECEC4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57217" y="2497996"/>
            <a:ext cx="3727088" cy="3208805"/>
          </a:xfrm>
          <a:prstGeom prst="rect">
            <a:avLst/>
          </a:prstGeom>
        </p:spPr>
      </p:pic>
    </p:spTree>
    <p:extLst>
      <p:ext uri="{BB962C8B-B14F-4D97-AF65-F5344CB8AC3E}">
        <p14:creationId xmlns:p14="http://schemas.microsoft.com/office/powerpoint/2010/main" val="25369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6B85-F6B1-4CFF-9035-6645F835E12E}"/>
              </a:ext>
            </a:extLst>
          </p:cNvPr>
          <p:cNvSpPr>
            <a:spLocks noGrp="1"/>
          </p:cNvSpPr>
          <p:nvPr>
            <p:ph type="title"/>
          </p:nvPr>
        </p:nvSpPr>
        <p:spPr>
          <a:xfrm>
            <a:off x="1282262" y="85432"/>
            <a:ext cx="9802721" cy="742950"/>
          </a:xfrm>
        </p:spPr>
        <p:txBody>
          <a:bodyPr/>
          <a:lstStyle/>
          <a:p>
            <a:pPr algn="ctr"/>
            <a:r>
              <a:rPr lang="en-US" dirty="0"/>
              <a:t>Many Space Biology Questions and Challenges Still Need to Addressed!</a:t>
            </a:r>
          </a:p>
        </p:txBody>
      </p:sp>
      <p:pic>
        <p:nvPicPr>
          <p:cNvPr id="6" name="Picture 5">
            <a:extLst>
              <a:ext uri="{FF2B5EF4-FFF2-40B4-BE49-F238E27FC236}">
                <a16:creationId xmlns:a16="http://schemas.microsoft.com/office/drawing/2014/main" id="{8B2933D9-F233-4100-9C17-EEF551C611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828382"/>
            <a:ext cx="8611338" cy="6029617"/>
          </a:xfrm>
          <a:prstGeom prst="rect">
            <a:avLst/>
          </a:prstGeom>
        </p:spPr>
      </p:pic>
      <p:pic>
        <p:nvPicPr>
          <p:cNvPr id="7" name="Picture 6">
            <a:extLst>
              <a:ext uri="{FF2B5EF4-FFF2-40B4-BE49-F238E27FC236}">
                <a16:creationId xmlns:a16="http://schemas.microsoft.com/office/drawing/2014/main" id="{C699EA8C-8FBE-40CB-AA2B-5FB66AEC8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53614" y="828382"/>
            <a:ext cx="3774358" cy="1870430"/>
          </a:xfrm>
          <a:prstGeom prst="rect">
            <a:avLst/>
          </a:prstGeom>
        </p:spPr>
      </p:pic>
      <p:pic>
        <p:nvPicPr>
          <p:cNvPr id="9" name="Picture 8">
            <a:extLst>
              <a:ext uri="{FF2B5EF4-FFF2-40B4-BE49-F238E27FC236}">
                <a16:creationId xmlns:a16="http://schemas.microsoft.com/office/drawing/2014/main" id="{A9ED9057-ED97-431C-B350-1A7BA44305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453614" y="2689934"/>
            <a:ext cx="3774358" cy="3330804"/>
          </a:xfrm>
          <a:prstGeom prst="rect">
            <a:avLst/>
          </a:prstGeom>
        </p:spPr>
      </p:pic>
      <p:pic>
        <p:nvPicPr>
          <p:cNvPr id="10" name="Picture 9">
            <a:extLst>
              <a:ext uri="{FF2B5EF4-FFF2-40B4-BE49-F238E27FC236}">
                <a16:creationId xmlns:a16="http://schemas.microsoft.com/office/drawing/2014/main" id="{EEA1A2F5-C599-4CA0-9D0D-B48E120F79F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37810" y="5736364"/>
            <a:ext cx="1031813" cy="1036204"/>
          </a:xfrm>
          <a:prstGeom prst="rect">
            <a:avLst/>
          </a:prstGeom>
        </p:spPr>
      </p:pic>
    </p:spTree>
    <p:extLst>
      <p:ext uri="{BB962C8B-B14F-4D97-AF65-F5344CB8AC3E}">
        <p14:creationId xmlns:p14="http://schemas.microsoft.com/office/powerpoint/2010/main" val="3670342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84A460-4343-4ED6-9AD0-FB87D0F2C91C}"/>
              </a:ext>
            </a:extLst>
          </p:cNvPr>
          <p:cNvSpPr>
            <a:spLocks noGrp="1"/>
          </p:cNvSpPr>
          <p:nvPr>
            <p:ph type="title"/>
          </p:nvPr>
        </p:nvSpPr>
        <p:spPr>
          <a:xfrm>
            <a:off x="1464816" y="251254"/>
            <a:ext cx="9682688" cy="394596"/>
          </a:xfrm>
        </p:spPr>
        <p:txBody>
          <a:bodyPr/>
          <a:lstStyle/>
          <a:p>
            <a:pPr algn="ctr"/>
            <a:r>
              <a:rPr lang="en-US" sz="3200" dirty="0"/>
              <a:t>Acknowledgements</a:t>
            </a:r>
          </a:p>
        </p:txBody>
      </p:sp>
      <p:sp>
        <p:nvSpPr>
          <p:cNvPr id="12" name="TextBox 11">
            <a:extLst>
              <a:ext uri="{FF2B5EF4-FFF2-40B4-BE49-F238E27FC236}">
                <a16:creationId xmlns:a16="http://schemas.microsoft.com/office/drawing/2014/main" id="{322F730F-DDB1-4645-AFD4-9FE85556220D}"/>
              </a:ext>
            </a:extLst>
          </p:cNvPr>
          <p:cNvSpPr txBox="1"/>
          <p:nvPr/>
        </p:nvSpPr>
        <p:spPr>
          <a:xfrm>
            <a:off x="581380" y="4164469"/>
            <a:ext cx="3200400" cy="369332"/>
          </a:xfrm>
          <a:prstGeom prst="rect">
            <a:avLst/>
          </a:prstGeom>
          <a:noFill/>
        </p:spPr>
        <p:txBody>
          <a:bodyPr wrap="square" rtlCol="0">
            <a:spAutoFit/>
          </a:bodyPr>
          <a:lstStyle/>
          <a:p>
            <a:pPr algn="ctr"/>
            <a:r>
              <a:rPr lang="en-US" b="1" dirty="0"/>
              <a:t>https://genelab.nasa.gov/</a:t>
            </a:r>
          </a:p>
        </p:txBody>
      </p:sp>
      <p:pic>
        <p:nvPicPr>
          <p:cNvPr id="5" name="Picture 4">
            <a:extLst>
              <a:ext uri="{FF2B5EF4-FFF2-40B4-BE49-F238E27FC236}">
                <a16:creationId xmlns:a16="http://schemas.microsoft.com/office/drawing/2014/main" id="{B1FF4935-D43D-446F-938E-531D5D1F70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2115" y="1059081"/>
            <a:ext cx="7366055" cy="5261819"/>
          </a:xfrm>
          <a:prstGeom prst="rect">
            <a:avLst/>
          </a:prstGeom>
        </p:spPr>
      </p:pic>
      <p:pic>
        <p:nvPicPr>
          <p:cNvPr id="13" name="Picture 12">
            <a:extLst>
              <a:ext uri="{FF2B5EF4-FFF2-40B4-BE49-F238E27FC236}">
                <a16:creationId xmlns:a16="http://schemas.microsoft.com/office/drawing/2014/main" id="{ED379D4D-BA4A-4FD7-A92D-BEB232315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9821" y="1071960"/>
            <a:ext cx="2983518" cy="2996214"/>
          </a:xfrm>
          <a:prstGeom prst="rect">
            <a:avLst/>
          </a:prstGeom>
        </p:spPr>
      </p:pic>
      <p:pic>
        <p:nvPicPr>
          <p:cNvPr id="17" name="Picture 16">
            <a:extLst>
              <a:ext uri="{FF2B5EF4-FFF2-40B4-BE49-F238E27FC236}">
                <a16:creationId xmlns:a16="http://schemas.microsoft.com/office/drawing/2014/main" id="{F7AEB673-4458-428E-B30F-99A88F3440B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4186" y="4720241"/>
            <a:ext cx="2254787" cy="1886505"/>
          </a:xfrm>
          <a:prstGeom prst="rect">
            <a:avLst/>
          </a:prstGeom>
        </p:spPr>
      </p:pic>
    </p:spTree>
    <p:extLst>
      <p:ext uri="{BB962C8B-B14F-4D97-AF65-F5344CB8AC3E}">
        <p14:creationId xmlns:p14="http://schemas.microsoft.com/office/powerpoint/2010/main" val="2768277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64956"/>
            <a:ext cx="9188824" cy="5993045"/>
          </a:xfrm>
          <a:prstGeom prst="rect">
            <a:avLst/>
          </a:prstGeom>
        </p:spPr>
      </p:pic>
      <p:sp>
        <p:nvSpPr>
          <p:cNvPr id="2" name="Content Placeholder 1"/>
          <p:cNvSpPr>
            <a:spLocks noGrp="1"/>
          </p:cNvSpPr>
          <p:nvPr>
            <p:ph idx="1"/>
          </p:nvPr>
        </p:nvSpPr>
        <p:spPr>
          <a:xfrm>
            <a:off x="1707960" y="803447"/>
            <a:ext cx="8361817" cy="1279375"/>
          </a:xfrm>
        </p:spPr>
        <p:txBody>
          <a:bodyPr/>
          <a:lstStyle/>
          <a:p>
            <a:pPr marL="0" indent="0">
              <a:buNone/>
            </a:pPr>
            <a:r>
              <a:rPr lang="en-US" dirty="0">
                <a:solidFill>
                  <a:schemeClr val="bg1"/>
                </a:solidFill>
                <a:latin typeface="Arial" panose="020B0604020202020204" pitchFamily="34" charset="0"/>
                <a:cs typeface="Arial" panose="020B0604020202020204" pitchFamily="34" charset="0"/>
              </a:rPr>
              <a:t>This is truly an exciting time for cellular and molecular biology, omics and biomedicine research on ISS with these amazing additions to the suite of ISS Laboratory capabilities.</a:t>
            </a:r>
          </a:p>
          <a:p>
            <a:pPr marL="0" indent="0">
              <a:buNone/>
            </a:pPr>
            <a:endParaRPr lang="en-US" dirty="0">
              <a:solidFill>
                <a:schemeClr val="bg1"/>
              </a:solidFill>
            </a:endParaRPr>
          </a:p>
        </p:txBody>
      </p:sp>
      <p:sp>
        <p:nvSpPr>
          <p:cNvPr id="3" name="Title 2"/>
          <p:cNvSpPr>
            <a:spLocks noGrp="1"/>
          </p:cNvSpPr>
          <p:nvPr>
            <p:ph type="title"/>
          </p:nvPr>
        </p:nvSpPr>
        <p:spPr>
          <a:xfrm>
            <a:off x="1278384" y="108623"/>
            <a:ext cx="9916358" cy="609600"/>
          </a:xfrm>
        </p:spPr>
        <p:txBody>
          <a:bodyPr/>
          <a:lstStyle/>
          <a:p>
            <a:pPr algn="ctr"/>
            <a:r>
              <a:rPr lang="en-US" dirty="0"/>
              <a:t>Omics Acquisition in Space is Now a Reality</a:t>
            </a:r>
          </a:p>
        </p:txBody>
      </p:sp>
      <p:sp>
        <p:nvSpPr>
          <p:cNvPr id="12" name="TextBox 17"/>
          <p:cNvSpPr txBox="1"/>
          <p:nvPr/>
        </p:nvSpPr>
        <p:spPr>
          <a:xfrm>
            <a:off x="6144634" y="3300687"/>
            <a:ext cx="1919256"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solidFill>
                  <a:schemeClr val="bg1"/>
                </a:solidFill>
              </a:rPr>
              <a:t>Sample Preparation Module</a:t>
            </a:r>
          </a:p>
        </p:txBody>
      </p:sp>
      <p:sp>
        <p:nvSpPr>
          <p:cNvPr id="14" name="TextBox 19"/>
          <p:cNvSpPr txBox="1"/>
          <p:nvPr/>
        </p:nvSpPr>
        <p:spPr>
          <a:xfrm>
            <a:off x="8195711" y="3241358"/>
            <a:ext cx="2644277"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solidFill>
                  <a:schemeClr val="bg1"/>
                </a:solidFill>
              </a:rPr>
              <a:t>Oxford </a:t>
            </a:r>
            <a:r>
              <a:rPr lang="en-US" sz="1400" b="1" dirty="0" err="1">
                <a:solidFill>
                  <a:schemeClr val="bg1"/>
                </a:solidFill>
              </a:rPr>
              <a:t>Nanopore</a:t>
            </a:r>
            <a:r>
              <a:rPr lang="en-US" sz="1400" b="1" dirty="0">
                <a:solidFill>
                  <a:schemeClr val="bg1"/>
                </a:solidFill>
              </a:rPr>
              <a:t> </a:t>
            </a:r>
            <a:r>
              <a:rPr lang="en-US" sz="1400" b="1" dirty="0" err="1">
                <a:solidFill>
                  <a:schemeClr val="bg1"/>
                </a:solidFill>
              </a:rPr>
              <a:t>MinION</a:t>
            </a:r>
            <a:r>
              <a:rPr lang="en-US" sz="1400" b="1" dirty="0">
                <a:solidFill>
                  <a:schemeClr val="bg1"/>
                </a:solidFill>
              </a:rPr>
              <a:t> Gene Sequencer</a:t>
            </a:r>
          </a:p>
        </p:txBody>
      </p:sp>
      <p:sp>
        <p:nvSpPr>
          <p:cNvPr id="16" name="TextBox 21"/>
          <p:cNvSpPr txBox="1"/>
          <p:nvPr/>
        </p:nvSpPr>
        <p:spPr>
          <a:xfrm>
            <a:off x="6956942" y="4940653"/>
            <a:ext cx="1331741" cy="120032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a:solidFill>
                  <a:schemeClr val="bg1"/>
                </a:solidFill>
              </a:rPr>
              <a:t>Reaction tube containing lyophilized chemical assay bead</a:t>
            </a:r>
          </a:p>
          <a:p>
            <a:r>
              <a:rPr lang="en-US" sz="1200" dirty="0">
                <a:solidFill>
                  <a:schemeClr val="bg1"/>
                </a:solidFill>
              </a:rPr>
              <a:t>(proprietary)</a:t>
            </a:r>
          </a:p>
        </p:txBody>
      </p:sp>
      <p:sp>
        <p:nvSpPr>
          <p:cNvPr id="17" name="TextBox 13"/>
          <p:cNvSpPr txBox="1"/>
          <p:nvPr/>
        </p:nvSpPr>
        <p:spPr>
          <a:xfrm>
            <a:off x="8804718" y="5901877"/>
            <a:ext cx="1426265"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solidFill>
                  <a:schemeClr val="bg1"/>
                </a:solidFill>
              </a:rPr>
              <a:t>Mini-PCR</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23838" y="1794726"/>
            <a:ext cx="1927860" cy="153924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03473" y="1863422"/>
            <a:ext cx="1996440" cy="1341120"/>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51508" y="5095850"/>
            <a:ext cx="1737360" cy="1379220"/>
          </a:xfrm>
          <a:prstGeom prst="rect">
            <a:avLst/>
          </a:prstGeom>
        </p:spPr>
      </p:pic>
      <p:pic>
        <p:nvPicPr>
          <p:cNvPr id="20" name="Picture 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94964" y="5081944"/>
            <a:ext cx="1074420" cy="1013460"/>
          </a:xfrm>
          <a:prstGeom prst="rect">
            <a:avLst/>
          </a:prstGeom>
        </p:spPr>
      </p:pic>
      <p:sp>
        <p:nvSpPr>
          <p:cNvPr id="13" name="TextBox 18"/>
          <p:cNvSpPr txBox="1"/>
          <p:nvPr/>
        </p:nvSpPr>
        <p:spPr>
          <a:xfrm>
            <a:off x="2101674" y="5698790"/>
            <a:ext cx="2262823"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b="1" dirty="0">
                <a:solidFill>
                  <a:schemeClr val="bg1"/>
                </a:solidFill>
              </a:rPr>
              <a:t>Cepheid Smart Cycler </a:t>
            </a:r>
            <a:r>
              <a:rPr lang="en-US" sz="1400" b="1" dirty="0" err="1">
                <a:solidFill>
                  <a:schemeClr val="bg1"/>
                </a:solidFill>
              </a:rPr>
              <a:t>qRT</a:t>
            </a:r>
            <a:r>
              <a:rPr lang="en-US" sz="1400" b="1" dirty="0">
                <a:solidFill>
                  <a:schemeClr val="bg1"/>
                </a:solidFill>
              </a:rPr>
              <a:t>-PCR</a:t>
            </a:r>
          </a:p>
        </p:txBody>
      </p:sp>
      <p:sp>
        <p:nvSpPr>
          <p:cNvPr id="15" name="Down Arrow 14"/>
          <p:cNvSpPr/>
          <p:nvPr/>
        </p:nvSpPr>
        <p:spPr>
          <a:xfrm rot="5400000">
            <a:off x="5573003" y="5217586"/>
            <a:ext cx="233715" cy="584591"/>
          </a:xfrm>
          <a:prstGeom prst="downArrow">
            <a:avLst>
              <a:gd name="adj1" fmla="val 21429"/>
              <a:gd name="adj2" fmla="val 50000"/>
            </a:avLst>
          </a:prstGeom>
          <a:solidFill>
            <a:srgbClr val="00B0F0"/>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solidFill>
                <a:schemeClr val="bg1"/>
              </a:solidFill>
            </a:endParaRPr>
          </a:p>
        </p:txBody>
      </p:sp>
      <p:pic>
        <p:nvPicPr>
          <p:cNvPr id="22" name="Picture 2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362452" y="4215740"/>
            <a:ext cx="1897380" cy="1569720"/>
          </a:xfrm>
          <a:prstGeom prst="rect">
            <a:avLst/>
          </a:prstGeom>
        </p:spPr>
      </p:pic>
    </p:spTree>
    <p:extLst>
      <p:ext uri="{BB962C8B-B14F-4D97-AF65-F5344CB8AC3E}">
        <p14:creationId xmlns:p14="http://schemas.microsoft.com/office/powerpoint/2010/main" val="2648481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2262" y="76554"/>
            <a:ext cx="9802721" cy="742950"/>
          </a:xfrm>
        </p:spPr>
        <p:txBody>
          <a:bodyPr/>
          <a:lstStyle/>
          <a:p>
            <a:pPr algn="ctr"/>
            <a:r>
              <a:rPr lang="en-US" dirty="0" err="1"/>
              <a:t>GeneLab</a:t>
            </a:r>
            <a:r>
              <a:rPr lang="en-US" dirty="0"/>
              <a:t> ecosystem: maximizing knowledge by bringing experiments together as a system</a:t>
            </a:r>
          </a:p>
        </p:txBody>
      </p:sp>
      <p:sp>
        <p:nvSpPr>
          <p:cNvPr id="3" name="Content Placeholder 2"/>
          <p:cNvSpPr>
            <a:spLocks noGrp="1"/>
          </p:cNvSpPr>
          <p:nvPr>
            <p:ph idx="1"/>
          </p:nvPr>
        </p:nvSpPr>
        <p:spPr>
          <a:xfrm>
            <a:off x="609600" y="1003301"/>
            <a:ext cx="10972800" cy="1667471"/>
          </a:xfrm>
        </p:spPr>
        <p:txBody>
          <a:bodyPr/>
          <a:lstStyle/>
          <a:p>
            <a:r>
              <a:rPr lang="en-US" dirty="0"/>
              <a:t>Sequencing on ISS is still limited in the amount of data generated</a:t>
            </a:r>
          </a:p>
          <a:p>
            <a:pPr lvl="1"/>
            <a:r>
              <a:rPr lang="en-US" dirty="0"/>
              <a:t>Most of the work needs to happen on earth</a:t>
            </a:r>
          </a:p>
          <a:p>
            <a:r>
              <a:rPr lang="en-US" dirty="0"/>
              <a:t>Measurements on human cannot be too invasive and limited in numbers</a:t>
            </a:r>
          </a:p>
          <a:p>
            <a:pPr lvl="1"/>
            <a:r>
              <a:rPr lang="en-US" dirty="0"/>
              <a:t>Usage of animals</a:t>
            </a:r>
          </a:p>
        </p:txBody>
      </p:sp>
      <p:sp>
        <p:nvSpPr>
          <p:cNvPr id="4" name="Slide Number Placeholder 3"/>
          <p:cNvSpPr>
            <a:spLocks noGrp="1"/>
          </p:cNvSpPr>
          <p:nvPr>
            <p:ph type="sldNum" sz="quarter" idx="10"/>
          </p:nvPr>
        </p:nvSpPr>
        <p:spPr/>
        <p:txBody>
          <a:bodyPr/>
          <a:lstStyle/>
          <a:p>
            <a:pPr>
              <a:defRPr/>
            </a:pPr>
            <a:fld id="{A587C384-89D6-8141-B091-9776852F31EF}" type="slidenum">
              <a:rPr lang="en-US" altLang="x-none" smtClean="0"/>
              <a:pPr>
                <a:defRPr/>
              </a:pPr>
              <a:t>4</a:t>
            </a:fld>
            <a:endParaRPr lang="en-US" altLang="x-none" dirty="0"/>
          </a:p>
        </p:txBody>
      </p:sp>
      <p:pic>
        <p:nvPicPr>
          <p:cNvPr id="146" name="Picture 6" descr="Study Icon"/>
          <p:cNvPicPr>
            <a:picLocks noChangeAspect="1" noChangeArrowheads="1"/>
          </p:cNvPicPr>
          <p:nvPr/>
        </p:nvPicPr>
        <p:blipFill>
          <a:blip r:embed="rId2"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67432" y="3979159"/>
            <a:ext cx="1321072" cy="1321072"/>
          </a:xfrm>
          <a:prstGeom prst="rect">
            <a:avLst/>
          </a:prstGeom>
          <a:noFill/>
          <a:extLst>
            <a:ext uri="{909E8E84-426E-40dd-AFC4-6F175D3DCCD1}">
              <a14:hiddenFill xmlns="" xmlns:a14="http://schemas.microsoft.com/office/drawing/2010/main">
                <a:solidFill>
                  <a:srgbClr val="FFFFFF"/>
                </a:solidFill>
              </a14:hiddenFill>
            </a:ext>
          </a:extLst>
        </p:spPr>
      </p:pic>
      <p:sp>
        <p:nvSpPr>
          <p:cNvPr id="221" name="TextBox 220"/>
          <p:cNvSpPr txBox="1"/>
          <p:nvPr/>
        </p:nvSpPr>
        <p:spPr>
          <a:xfrm>
            <a:off x="5797340" y="2604546"/>
            <a:ext cx="3378654" cy="1246495"/>
          </a:xfrm>
          <a:prstGeom prst="rect">
            <a:avLst/>
          </a:prstGeom>
          <a:noFill/>
        </p:spPr>
        <p:txBody>
          <a:bodyPr wrap="square" rtlCol="0">
            <a:spAutoFit/>
          </a:bodyPr>
          <a:lstStyle/>
          <a:p>
            <a:pPr defTabSz="342900"/>
            <a:r>
              <a:rPr lang="en-US" sz="1350" b="1" dirty="0">
                <a:solidFill>
                  <a:prstClr val="black"/>
                </a:solidFill>
              </a:rPr>
              <a:t>Identify Shared Processes/ Molecular Signatures</a:t>
            </a:r>
          </a:p>
          <a:p>
            <a:pPr marL="214313" indent="-214313" defTabSz="342900">
              <a:buFont typeface="Arial" panose="020B0604020202020204" pitchFamily="34" charset="0"/>
              <a:buChar char="•"/>
            </a:pPr>
            <a:r>
              <a:rPr lang="en-US" sz="1200" dirty="0">
                <a:solidFill>
                  <a:prstClr val="black"/>
                </a:solidFill>
              </a:rPr>
              <a:t>Hypoxic Response ?</a:t>
            </a:r>
          </a:p>
          <a:p>
            <a:pPr marL="214313" indent="-214313" defTabSz="342900">
              <a:buFont typeface="Arial" panose="020B0604020202020204" pitchFamily="34" charset="0"/>
              <a:buChar char="•"/>
            </a:pPr>
            <a:r>
              <a:rPr lang="en-US" sz="1200" dirty="0">
                <a:solidFill>
                  <a:prstClr val="black"/>
                </a:solidFill>
              </a:rPr>
              <a:t>Oxidative Stress</a:t>
            </a:r>
          </a:p>
          <a:p>
            <a:pPr marL="214313" indent="-214313" defTabSz="342900">
              <a:buFont typeface="Arial" panose="020B0604020202020204" pitchFamily="34" charset="0"/>
              <a:buChar char="•"/>
            </a:pPr>
            <a:r>
              <a:rPr lang="en-US" sz="1200" dirty="0">
                <a:solidFill>
                  <a:prstClr val="black"/>
                </a:solidFill>
              </a:rPr>
              <a:t>Common Tissue (e.g. muscle, liver, heart, eyes, brain,…)</a:t>
            </a:r>
          </a:p>
        </p:txBody>
      </p:sp>
      <p:sp>
        <p:nvSpPr>
          <p:cNvPr id="222" name="TextBox 221"/>
          <p:cNvSpPr txBox="1"/>
          <p:nvPr/>
        </p:nvSpPr>
        <p:spPr>
          <a:xfrm>
            <a:off x="90094" y="3620580"/>
            <a:ext cx="1660747" cy="300082"/>
          </a:xfrm>
          <a:prstGeom prst="rect">
            <a:avLst/>
          </a:prstGeom>
          <a:noFill/>
        </p:spPr>
        <p:txBody>
          <a:bodyPr wrap="square" rtlCol="0">
            <a:spAutoFit/>
          </a:bodyPr>
          <a:lstStyle/>
          <a:p>
            <a:pPr algn="ctr"/>
            <a:r>
              <a:rPr lang="en-US" sz="1350" dirty="0"/>
              <a:t>Human?</a:t>
            </a:r>
          </a:p>
        </p:txBody>
      </p:sp>
      <p:grpSp>
        <p:nvGrpSpPr>
          <p:cNvPr id="256" name="Group 255"/>
          <p:cNvGrpSpPr/>
          <p:nvPr/>
        </p:nvGrpSpPr>
        <p:grpSpPr>
          <a:xfrm>
            <a:off x="1739287" y="2441728"/>
            <a:ext cx="3912971" cy="2664956"/>
            <a:chOff x="1739287" y="2441728"/>
            <a:chExt cx="3912971" cy="2664956"/>
          </a:xfrm>
        </p:grpSpPr>
        <p:sp>
          <p:nvSpPr>
            <p:cNvPr id="6" name="Rectangle 5"/>
            <p:cNvSpPr/>
            <p:nvPr/>
          </p:nvSpPr>
          <p:spPr bwMode="auto">
            <a:xfrm>
              <a:off x="1739287" y="2441728"/>
              <a:ext cx="3912971" cy="2641874"/>
            </a:xfrm>
            <a:prstGeom prst="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grpSp>
          <p:nvGrpSpPr>
            <p:cNvPr id="7" name="Group 6"/>
            <p:cNvGrpSpPr/>
            <p:nvPr/>
          </p:nvGrpSpPr>
          <p:grpSpPr>
            <a:xfrm>
              <a:off x="1921578" y="3629141"/>
              <a:ext cx="974470" cy="879159"/>
              <a:chOff x="8235702" y="542258"/>
              <a:chExt cx="1299293" cy="1172212"/>
            </a:xfrm>
          </p:grpSpPr>
          <p:grpSp>
            <p:nvGrpSpPr>
              <p:cNvPr id="8" name="Group 7"/>
              <p:cNvGrpSpPr/>
              <p:nvPr/>
            </p:nvGrpSpPr>
            <p:grpSpPr>
              <a:xfrm>
                <a:off x="8235702" y="555173"/>
                <a:ext cx="437474" cy="722776"/>
                <a:chOff x="1409245" y="1523999"/>
                <a:chExt cx="437474" cy="722776"/>
              </a:xfrm>
            </p:grpSpPr>
            <p:sp>
              <p:nvSpPr>
                <p:cNvPr id="128" name="Oval 48"/>
                <p:cNvSpPr>
                  <a:spLocks noChangeArrowheads="1"/>
                </p:cNvSpPr>
                <p:nvPr/>
              </p:nvSpPr>
              <p:spPr bwMode="auto">
                <a:xfrm rot="1900561">
                  <a:off x="1609043" y="1578208"/>
                  <a:ext cx="104053" cy="145772"/>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29" name="Oval 48"/>
                <p:cNvSpPr>
                  <a:spLocks noChangeArrowheads="1"/>
                </p:cNvSpPr>
                <p:nvPr/>
              </p:nvSpPr>
              <p:spPr bwMode="auto">
                <a:xfrm rot="1900561">
                  <a:off x="1489033" y="1523999"/>
                  <a:ext cx="104053" cy="145772"/>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0" name="Chord 129"/>
                <p:cNvSpPr/>
                <p:nvPr/>
              </p:nvSpPr>
              <p:spPr>
                <a:xfrm rot="6803098">
                  <a:off x="1338960" y="1835004"/>
                  <a:ext cx="500818" cy="322723"/>
                </a:xfrm>
                <a:prstGeom prst="chord">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131" name="Oval 48"/>
                <p:cNvSpPr>
                  <a:spLocks noChangeArrowheads="1"/>
                </p:cNvSpPr>
                <p:nvPr/>
              </p:nvSpPr>
              <p:spPr bwMode="auto">
                <a:xfrm rot="1900561">
                  <a:off x="1476776" y="1596981"/>
                  <a:ext cx="135454" cy="308510"/>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2"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3"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4"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5"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36"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137" name="Straight Connector 136"/>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a:stCxn id="136"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a:endCxn id="136"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Freeform 142"/>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9" name="Group 8"/>
              <p:cNvGrpSpPr/>
              <p:nvPr/>
            </p:nvGrpSpPr>
            <p:grpSpPr>
              <a:xfrm>
                <a:off x="8535648" y="612070"/>
                <a:ext cx="437474" cy="722776"/>
                <a:chOff x="1409245" y="1523999"/>
                <a:chExt cx="437474" cy="722776"/>
              </a:xfrm>
            </p:grpSpPr>
            <p:sp>
              <p:nvSpPr>
                <p:cNvPr id="112" name="Oval 48"/>
                <p:cNvSpPr>
                  <a:spLocks noChangeArrowheads="1"/>
                </p:cNvSpPr>
                <p:nvPr/>
              </p:nvSpPr>
              <p:spPr bwMode="auto">
                <a:xfrm rot="1900561">
                  <a:off x="1609043" y="1578208"/>
                  <a:ext cx="104053" cy="145772"/>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3" name="Oval 48"/>
                <p:cNvSpPr>
                  <a:spLocks noChangeArrowheads="1"/>
                </p:cNvSpPr>
                <p:nvPr/>
              </p:nvSpPr>
              <p:spPr bwMode="auto">
                <a:xfrm rot="1900561">
                  <a:off x="1489033" y="1523999"/>
                  <a:ext cx="104053" cy="145772"/>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4" name="Chord 113"/>
                <p:cNvSpPr/>
                <p:nvPr/>
              </p:nvSpPr>
              <p:spPr>
                <a:xfrm rot="6803098">
                  <a:off x="1338960" y="1835004"/>
                  <a:ext cx="500818" cy="322723"/>
                </a:xfrm>
                <a:prstGeom prst="chord">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115" name="Oval 48"/>
                <p:cNvSpPr>
                  <a:spLocks noChangeArrowheads="1"/>
                </p:cNvSpPr>
                <p:nvPr/>
              </p:nvSpPr>
              <p:spPr bwMode="auto">
                <a:xfrm rot="1900561">
                  <a:off x="1476776" y="1596981"/>
                  <a:ext cx="135454" cy="308510"/>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6"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7"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8"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19"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20"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121" name="Straight Connector 120"/>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a:stCxn id="120"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a:endCxn id="120"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Freeform 126"/>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0" name="Group 9"/>
              <p:cNvGrpSpPr/>
              <p:nvPr/>
            </p:nvGrpSpPr>
            <p:grpSpPr>
              <a:xfrm>
                <a:off x="8945121" y="542258"/>
                <a:ext cx="437474" cy="722776"/>
                <a:chOff x="1409245" y="1523999"/>
                <a:chExt cx="437474" cy="722776"/>
              </a:xfrm>
            </p:grpSpPr>
            <p:sp>
              <p:nvSpPr>
                <p:cNvPr id="96" name="Oval 48"/>
                <p:cNvSpPr>
                  <a:spLocks noChangeArrowheads="1"/>
                </p:cNvSpPr>
                <p:nvPr/>
              </p:nvSpPr>
              <p:spPr bwMode="auto">
                <a:xfrm rot="1900561">
                  <a:off x="1609043" y="1578208"/>
                  <a:ext cx="104053" cy="145772"/>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97" name="Oval 48"/>
                <p:cNvSpPr>
                  <a:spLocks noChangeArrowheads="1"/>
                </p:cNvSpPr>
                <p:nvPr/>
              </p:nvSpPr>
              <p:spPr bwMode="auto">
                <a:xfrm rot="1900561">
                  <a:off x="1489033" y="1523999"/>
                  <a:ext cx="104053" cy="145772"/>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98" name="Chord 97"/>
                <p:cNvSpPr/>
                <p:nvPr/>
              </p:nvSpPr>
              <p:spPr>
                <a:xfrm rot="6803098">
                  <a:off x="1338960" y="1835004"/>
                  <a:ext cx="500818" cy="322723"/>
                </a:xfrm>
                <a:prstGeom prst="chord">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99" name="Oval 48"/>
                <p:cNvSpPr>
                  <a:spLocks noChangeArrowheads="1"/>
                </p:cNvSpPr>
                <p:nvPr/>
              </p:nvSpPr>
              <p:spPr bwMode="auto">
                <a:xfrm rot="1900561">
                  <a:off x="1476776" y="1596981"/>
                  <a:ext cx="135454" cy="308510"/>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00"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01"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02"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03"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04"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105" name="Straight Connector 104"/>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104"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endCxn id="104"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Freeform 110"/>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1" name="Group 10"/>
              <p:cNvGrpSpPr/>
              <p:nvPr/>
            </p:nvGrpSpPr>
            <p:grpSpPr>
              <a:xfrm>
                <a:off x="9097521" y="694658"/>
                <a:ext cx="437474" cy="722776"/>
                <a:chOff x="1409245" y="1523999"/>
                <a:chExt cx="437474" cy="722776"/>
              </a:xfrm>
            </p:grpSpPr>
            <p:sp>
              <p:nvSpPr>
                <p:cNvPr id="80" name="Oval 48"/>
                <p:cNvSpPr>
                  <a:spLocks noChangeArrowheads="1"/>
                </p:cNvSpPr>
                <p:nvPr/>
              </p:nvSpPr>
              <p:spPr bwMode="auto">
                <a:xfrm rot="1900561">
                  <a:off x="1609043" y="1578208"/>
                  <a:ext cx="104053" cy="145772"/>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1" name="Oval 48"/>
                <p:cNvSpPr>
                  <a:spLocks noChangeArrowheads="1"/>
                </p:cNvSpPr>
                <p:nvPr/>
              </p:nvSpPr>
              <p:spPr bwMode="auto">
                <a:xfrm rot="1900561">
                  <a:off x="1489033" y="1523999"/>
                  <a:ext cx="104053" cy="145772"/>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2" name="Chord 81"/>
                <p:cNvSpPr/>
                <p:nvPr/>
              </p:nvSpPr>
              <p:spPr>
                <a:xfrm rot="6803098">
                  <a:off x="1338960" y="1835004"/>
                  <a:ext cx="500818" cy="322723"/>
                </a:xfrm>
                <a:prstGeom prst="chord">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83" name="Oval 48"/>
                <p:cNvSpPr>
                  <a:spLocks noChangeArrowheads="1"/>
                </p:cNvSpPr>
                <p:nvPr/>
              </p:nvSpPr>
              <p:spPr bwMode="auto">
                <a:xfrm rot="1900561">
                  <a:off x="1476776" y="1596981"/>
                  <a:ext cx="135454" cy="308510"/>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4"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5"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6"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7"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88"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89" name="Straight Connector 88"/>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a:stCxn id="88"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a:endCxn id="88"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Freeform 94"/>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2" name="Group 11"/>
              <p:cNvGrpSpPr/>
              <p:nvPr/>
            </p:nvGrpSpPr>
            <p:grpSpPr>
              <a:xfrm>
                <a:off x="8827130" y="729779"/>
                <a:ext cx="437474" cy="722776"/>
                <a:chOff x="1409245" y="1523999"/>
                <a:chExt cx="437474" cy="722776"/>
              </a:xfrm>
            </p:grpSpPr>
            <p:sp>
              <p:nvSpPr>
                <p:cNvPr id="64" name="Oval 48"/>
                <p:cNvSpPr>
                  <a:spLocks noChangeArrowheads="1"/>
                </p:cNvSpPr>
                <p:nvPr/>
              </p:nvSpPr>
              <p:spPr bwMode="auto">
                <a:xfrm rot="1900561">
                  <a:off x="1609043" y="1578208"/>
                  <a:ext cx="104053" cy="145772"/>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65" name="Oval 48"/>
                <p:cNvSpPr>
                  <a:spLocks noChangeArrowheads="1"/>
                </p:cNvSpPr>
                <p:nvPr/>
              </p:nvSpPr>
              <p:spPr bwMode="auto">
                <a:xfrm rot="1900561">
                  <a:off x="1489033" y="1523999"/>
                  <a:ext cx="104053" cy="145772"/>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66" name="Chord 65"/>
                <p:cNvSpPr/>
                <p:nvPr/>
              </p:nvSpPr>
              <p:spPr>
                <a:xfrm rot="6803098">
                  <a:off x="1338960" y="1835004"/>
                  <a:ext cx="500818" cy="322723"/>
                </a:xfrm>
                <a:prstGeom prst="chord">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67" name="Oval 48"/>
                <p:cNvSpPr>
                  <a:spLocks noChangeArrowheads="1"/>
                </p:cNvSpPr>
                <p:nvPr/>
              </p:nvSpPr>
              <p:spPr bwMode="auto">
                <a:xfrm rot="1900561">
                  <a:off x="1476776" y="1596981"/>
                  <a:ext cx="135454" cy="308510"/>
                </a:xfrm>
                <a:prstGeom prst="ellipse">
                  <a:avLst/>
                </a:prstGeom>
                <a:solidFill>
                  <a:schemeClr val="accent3">
                    <a:lumMod val="40000"/>
                    <a:lumOff val="6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68"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69"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70"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71"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72"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73" name="Straight Connector 72"/>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72"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endCxn id="72"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Freeform 78"/>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3" name="Group 12"/>
              <p:cNvGrpSpPr/>
              <p:nvPr/>
            </p:nvGrpSpPr>
            <p:grpSpPr>
              <a:xfrm>
                <a:off x="8321860" y="863038"/>
                <a:ext cx="437474" cy="722776"/>
                <a:chOff x="1409245" y="1523999"/>
                <a:chExt cx="437474" cy="722776"/>
              </a:xfrm>
            </p:grpSpPr>
            <p:sp>
              <p:nvSpPr>
                <p:cNvPr id="48" name="Oval 47"/>
                <p:cNvSpPr>
                  <a:spLocks noChangeArrowheads="1"/>
                </p:cNvSpPr>
                <p:nvPr/>
              </p:nvSpPr>
              <p:spPr bwMode="auto">
                <a:xfrm rot="1900561">
                  <a:off x="1609043" y="1578208"/>
                  <a:ext cx="104053" cy="145772"/>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49" name="Oval 48"/>
                <p:cNvSpPr>
                  <a:spLocks noChangeArrowheads="1"/>
                </p:cNvSpPr>
                <p:nvPr/>
              </p:nvSpPr>
              <p:spPr bwMode="auto">
                <a:xfrm rot="1900561">
                  <a:off x="1489033" y="1523999"/>
                  <a:ext cx="104053" cy="145772"/>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0" name="Chord 49"/>
                <p:cNvSpPr/>
                <p:nvPr/>
              </p:nvSpPr>
              <p:spPr>
                <a:xfrm rot="6803098">
                  <a:off x="1338960" y="1835004"/>
                  <a:ext cx="500818" cy="322723"/>
                </a:xfrm>
                <a:prstGeom prst="chord">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51" name="Oval 48"/>
                <p:cNvSpPr>
                  <a:spLocks noChangeArrowheads="1"/>
                </p:cNvSpPr>
                <p:nvPr/>
              </p:nvSpPr>
              <p:spPr bwMode="auto">
                <a:xfrm rot="1900561">
                  <a:off x="1476776" y="1596981"/>
                  <a:ext cx="135454" cy="308510"/>
                </a:xfrm>
                <a:prstGeom prst="ellipse">
                  <a:avLst/>
                </a:prstGeom>
                <a:solidFill>
                  <a:schemeClr val="accent2">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2"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3"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4"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5"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56"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57" name="Straight Connector 56"/>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56"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56"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Freeform 62"/>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4" name="Group 13"/>
              <p:cNvGrpSpPr/>
              <p:nvPr/>
            </p:nvGrpSpPr>
            <p:grpSpPr>
              <a:xfrm>
                <a:off x="8595262" y="903166"/>
                <a:ext cx="437474" cy="722776"/>
                <a:chOff x="1409245" y="1523999"/>
                <a:chExt cx="437474" cy="722776"/>
              </a:xfrm>
            </p:grpSpPr>
            <p:sp>
              <p:nvSpPr>
                <p:cNvPr id="32" name="Oval 48"/>
                <p:cNvSpPr>
                  <a:spLocks noChangeArrowheads="1"/>
                </p:cNvSpPr>
                <p:nvPr/>
              </p:nvSpPr>
              <p:spPr bwMode="auto">
                <a:xfrm rot="1900561">
                  <a:off x="1609043" y="1578208"/>
                  <a:ext cx="104053" cy="145772"/>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3" name="Oval 48"/>
                <p:cNvSpPr>
                  <a:spLocks noChangeArrowheads="1"/>
                </p:cNvSpPr>
                <p:nvPr/>
              </p:nvSpPr>
              <p:spPr bwMode="auto">
                <a:xfrm rot="1900561">
                  <a:off x="1489033" y="1523999"/>
                  <a:ext cx="104053" cy="145772"/>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4" name="Chord 33"/>
                <p:cNvSpPr/>
                <p:nvPr/>
              </p:nvSpPr>
              <p:spPr>
                <a:xfrm rot="6803098">
                  <a:off x="1338960" y="1835004"/>
                  <a:ext cx="500818" cy="322723"/>
                </a:xfrm>
                <a:prstGeom prst="chord">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35" name="Oval 48"/>
                <p:cNvSpPr>
                  <a:spLocks noChangeArrowheads="1"/>
                </p:cNvSpPr>
                <p:nvPr/>
              </p:nvSpPr>
              <p:spPr bwMode="auto">
                <a:xfrm rot="1900561">
                  <a:off x="1476776" y="1596981"/>
                  <a:ext cx="135454" cy="308510"/>
                </a:xfrm>
                <a:prstGeom prst="ellipse">
                  <a:avLst/>
                </a:prstGeom>
                <a:solidFill>
                  <a:schemeClr val="accent4">
                    <a:lumMod val="20000"/>
                    <a:lumOff val="80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6"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7"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8"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39"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40"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41" name="Straight Connector 40"/>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40"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40"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Freeform 46"/>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nvGrpSpPr>
              <p:cNvPr id="15" name="Group 14"/>
              <p:cNvGrpSpPr/>
              <p:nvPr/>
            </p:nvGrpSpPr>
            <p:grpSpPr>
              <a:xfrm>
                <a:off x="8946505" y="991694"/>
                <a:ext cx="437474" cy="722776"/>
                <a:chOff x="1409245" y="1523999"/>
                <a:chExt cx="437474" cy="722776"/>
              </a:xfrm>
            </p:grpSpPr>
            <p:sp>
              <p:nvSpPr>
                <p:cNvPr id="16" name="Oval 48"/>
                <p:cNvSpPr>
                  <a:spLocks noChangeArrowheads="1"/>
                </p:cNvSpPr>
                <p:nvPr/>
              </p:nvSpPr>
              <p:spPr bwMode="auto">
                <a:xfrm rot="1900561">
                  <a:off x="1609043" y="1578208"/>
                  <a:ext cx="104053" cy="145772"/>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7" name="Oval 48"/>
                <p:cNvSpPr>
                  <a:spLocks noChangeArrowheads="1"/>
                </p:cNvSpPr>
                <p:nvPr/>
              </p:nvSpPr>
              <p:spPr bwMode="auto">
                <a:xfrm rot="1900561">
                  <a:off x="1489033" y="1523999"/>
                  <a:ext cx="104053" cy="145772"/>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18" name="Chord 17"/>
                <p:cNvSpPr/>
                <p:nvPr/>
              </p:nvSpPr>
              <p:spPr>
                <a:xfrm rot="6803098">
                  <a:off x="1338960" y="1835004"/>
                  <a:ext cx="500818" cy="322723"/>
                </a:xfrm>
                <a:prstGeom prst="chord">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sp>
              <p:nvSpPr>
                <p:cNvPr id="19" name="Oval 48"/>
                <p:cNvSpPr>
                  <a:spLocks noChangeArrowheads="1"/>
                </p:cNvSpPr>
                <p:nvPr/>
              </p:nvSpPr>
              <p:spPr bwMode="auto">
                <a:xfrm rot="1900561">
                  <a:off x="1476776" y="1596981"/>
                  <a:ext cx="135454" cy="308510"/>
                </a:xfrm>
                <a:prstGeom prst="ellipse">
                  <a:avLst/>
                </a:prstGeom>
                <a:solidFill>
                  <a:srgbClr val="996633"/>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20" name="Oval 49"/>
                <p:cNvSpPr>
                  <a:spLocks noChangeArrowheads="1"/>
                </p:cNvSpPr>
                <p:nvPr/>
              </p:nvSpPr>
              <p:spPr bwMode="auto">
                <a:xfrm>
                  <a:off x="1474390" y="1665469"/>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21" name="Oval 50"/>
                <p:cNvSpPr>
                  <a:spLocks noChangeArrowheads="1"/>
                </p:cNvSpPr>
                <p:nvPr/>
              </p:nvSpPr>
              <p:spPr bwMode="auto">
                <a:xfrm>
                  <a:off x="1555681" y="1673154"/>
                  <a:ext cx="63962" cy="80684"/>
                </a:xfrm>
                <a:prstGeom prst="ellipse">
                  <a:avLst/>
                </a:prstGeom>
                <a:solidFill>
                  <a:schemeClr val="bg1"/>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22" name="Oval 49"/>
                <p:cNvSpPr>
                  <a:spLocks noChangeArrowheads="1"/>
                </p:cNvSpPr>
                <p:nvPr/>
              </p:nvSpPr>
              <p:spPr bwMode="auto">
                <a:xfrm>
                  <a:off x="1495965" y="1692379"/>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23" name="Oval 50"/>
                <p:cNvSpPr>
                  <a:spLocks noChangeArrowheads="1"/>
                </p:cNvSpPr>
                <p:nvPr/>
              </p:nvSpPr>
              <p:spPr bwMode="auto">
                <a:xfrm>
                  <a:off x="1575886" y="1700048"/>
                  <a:ext cx="19350" cy="26898"/>
                </a:xfrm>
                <a:prstGeom prst="ellipse">
                  <a:avLst/>
                </a:prstGeom>
                <a:solidFill>
                  <a:srgbClr val="C0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sp>
              <p:nvSpPr>
                <p:cNvPr id="24" name="Oval 49"/>
                <p:cNvSpPr>
                  <a:spLocks noChangeArrowheads="1"/>
                </p:cNvSpPr>
                <p:nvPr/>
              </p:nvSpPr>
              <p:spPr bwMode="auto">
                <a:xfrm>
                  <a:off x="1465210" y="1867199"/>
                  <a:ext cx="31442" cy="49963"/>
                </a:xfrm>
                <a:prstGeom prst="ellipse">
                  <a:avLst/>
                </a:prstGeom>
                <a:solidFill>
                  <a:schemeClr val="tx1">
                    <a:lumMod val="75000"/>
                    <a:lumOff val="25000"/>
                  </a:schemeClr>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a:endParaRPr lang="en-US" sz="1350">
                    <a:solidFill>
                      <a:prstClr val="black"/>
                    </a:solidFill>
                  </a:endParaRPr>
                </a:p>
              </p:txBody>
            </p:sp>
            <p:cxnSp>
              <p:nvCxnSpPr>
                <p:cNvPr id="25" name="Straight Connector 24"/>
                <p:cNvCxnSpPr/>
                <p:nvPr/>
              </p:nvCxnSpPr>
              <p:spPr>
                <a:xfrm>
                  <a:off x="1491745" y="1915618"/>
                  <a:ext cx="27380" cy="43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491758" y="1899984"/>
                  <a:ext cx="38194" cy="417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4" idx="6"/>
                </p:cNvCxnSpPr>
                <p:nvPr/>
              </p:nvCxnSpPr>
              <p:spPr>
                <a:xfrm>
                  <a:off x="1496653" y="1892181"/>
                  <a:ext cx="48727" cy="17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431911" y="1838897"/>
                  <a:ext cx="33301" cy="40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415716" y="1861648"/>
                  <a:ext cx="51070" cy="262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endCxn id="24" idx="2"/>
                </p:cNvCxnSpPr>
                <p:nvPr/>
              </p:nvCxnSpPr>
              <p:spPr>
                <a:xfrm>
                  <a:off x="1409245" y="1885268"/>
                  <a:ext cx="55965" cy="69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1716442" y="1769816"/>
                  <a:ext cx="130277" cy="294692"/>
                </a:xfrm>
                <a:custGeom>
                  <a:avLst/>
                  <a:gdLst>
                    <a:gd name="connsiteX0" fmla="*/ 0 w 198778"/>
                    <a:gd name="connsiteY0" fmla="*/ 289560 h 294692"/>
                    <a:gd name="connsiteX1" fmla="*/ 175260 w 198778"/>
                    <a:gd name="connsiteY1" fmla="*/ 289560 h 294692"/>
                    <a:gd name="connsiteX2" fmla="*/ 190500 w 198778"/>
                    <a:gd name="connsiteY2" fmla="*/ 236220 h 294692"/>
                    <a:gd name="connsiteX3" fmla="*/ 114300 w 198778"/>
                    <a:gd name="connsiteY3" fmla="*/ 121920 h 294692"/>
                    <a:gd name="connsiteX4" fmla="*/ 175260 w 198778"/>
                    <a:gd name="connsiteY4" fmla="*/ 0 h 294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78" h="294692">
                      <a:moveTo>
                        <a:pt x="0" y="289560"/>
                      </a:moveTo>
                      <a:cubicBezTo>
                        <a:pt x="71755" y="294005"/>
                        <a:pt x="143510" y="298450"/>
                        <a:pt x="175260" y="289560"/>
                      </a:cubicBezTo>
                      <a:cubicBezTo>
                        <a:pt x="207010" y="280670"/>
                        <a:pt x="200660" y="264160"/>
                        <a:pt x="190500" y="236220"/>
                      </a:cubicBezTo>
                      <a:cubicBezTo>
                        <a:pt x="180340" y="208280"/>
                        <a:pt x="116840" y="161290"/>
                        <a:pt x="114300" y="121920"/>
                      </a:cubicBezTo>
                      <a:cubicBezTo>
                        <a:pt x="111760" y="82550"/>
                        <a:pt x="143510" y="41275"/>
                        <a:pt x="1752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endParaRPr>
                </a:p>
              </p:txBody>
            </p:sp>
          </p:grpSp>
        </p:grpSp>
        <p:pic>
          <p:nvPicPr>
            <p:cNvPr id="144" name="Picture 2" descr="Study Ico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2897" y="2735207"/>
              <a:ext cx="815633" cy="815633"/>
            </a:xfrm>
            <a:prstGeom prst="rect">
              <a:avLst/>
            </a:prstGeom>
            <a:noFill/>
            <a:extLst>
              <a:ext uri="{909E8E84-426E-40dd-AFC4-6F175D3DCCD1}">
                <a14:hiddenFill xmlns="" xmlns:a14="http://schemas.microsoft.com/office/drawing/2010/main">
                  <a:solidFill>
                    <a:srgbClr val="FFFFFF"/>
                  </a:solidFill>
                </a14:hiddenFill>
              </a:ext>
            </a:extLst>
          </p:spPr>
        </p:pic>
        <p:pic>
          <p:nvPicPr>
            <p:cNvPr id="145" name="Picture 4" descr="Study Icon"/>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73349" y="2741035"/>
              <a:ext cx="815633" cy="815633"/>
            </a:xfrm>
            <a:prstGeom prst="rect">
              <a:avLst/>
            </a:prstGeom>
            <a:noFill/>
            <a:extLst>
              <a:ext uri="{909E8E84-426E-40dd-AFC4-6F175D3DCCD1}">
                <a14:hiddenFill xmlns="" xmlns:a14="http://schemas.microsoft.com/office/drawing/2010/main">
                  <a:solidFill>
                    <a:srgbClr val="FFFFFF"/>
                  </a:solidFill>
                </a14:hiddenFill>
              </a:ext>
            </a:extLst>
          </p:spPr>
        </p:pic>
        <p:pic>
          <p:nvPicPr>
            <p:cNvPr id="147" name="Picture 8" descr="Study Icon"/>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06608" y="2741676"/>
              <a:ext cx="815633" cy="815633"/>
            </a:xfrm>
            <a:prstGeom prst="rect">
              <a:avLst/>
            </a:prstGeom>
            <a:noFill/>
            <a:extLst>
              <a:ext uri="{909E8E84-426E-40dd-AFC4-6F175D3DCCD1}">
                <a14:hiddenFill xmlns="" xmlns:a14="http://schemas.microsoft.com/office/drawing/2010/main">
                  <a:solidFill>
                    <a:srgbClr val="FFFFFF"/>
                  </a:solidFill>
                </a14:hiddenFill>
              </a:ext>
            </a:extLst>
          </p:spPr>
        </p:pic>
        <p:pic>
          <p:nvPicPr>
            <p:cNvPr id="148" name="Picture 10" descr="Study Icon"/>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87520" y="2741123"/>
              <a:ext cx="815633" cy="815633"/>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49" name="Group 148"/>
            <p:cNvGrpSpPr/>
            <p:nvPr/>
          </p:nvGrpSpPr>
          <p:grpSpPr>
            <a:xfrm>
              <a:off x="3735501" y="3578455"/>
              <a:ext cx="994382" cy="911569"/>
              <a:chOff x="1855114" y="3789000"/>
              <a:chExt cx="1437920" cy="1515279"/>
            </a:xfrm>
          </p:grpSpPr>
          <p:pic>
            <p:nvPicPr>
              <p:cNvPr id="150"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151592" y="3865574"/>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1"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048933" y="4075727"/>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2"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913340" y="4145336"/>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3"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032126" y="3902563"/>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4"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065740" y="4297736"/>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5" name="Picture 8" descr="Study Icon"/>
              <p:cNvPicPr>
                <a:picLocks noChangeAspect="1" noChangeArrowheads="1"/>
              </p:cNvPicPr>
              <p:nvPr/>
            </p:nvPicPr>
            <p:blipFill rotWithShape="1">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2175658" y="4054594"/>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6"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239336" y="4272809"/>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7"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391736" y="4425209"/>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8"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256143" y="4494818"/>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59"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374929" y="4252045"/>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0"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408543" y="4647218"/>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1"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2">
                    <a:tint val="45000"/>
                    <a:satMod val="400000"/>
                  </a:schemeClr>
                </a:duotone>
                <a:extLst>
                  <a:ext uri="{28A0092B-C50C-407E-A947-70E740481C1C}">
                    <a14:useLocalDpi xmlns:a14="http://schemas.microsoft.com/office/drawing/2010/main"/>
                  </a:ext>
                </a:extLst>
              </a:blip>
              <a:srcRect/>
              <a:stretch/>
            </p:blipFill>
            <p:spPr bwMode="auto">
              <a:xfrm>
                <a:off x="2518461" y="4404076"/>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2"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277782" y="3872830"/>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3"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430182" y="4025230"/>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4"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294589" y="4094839"/>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5"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413375" y="3852066"/>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6"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446989" y="4247239"/>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7" name="Picture 8" descr="Study Icon"/>
              <p:cNvPicPr>
                <a:picLocks noChangeAspect="1" noChangeArrowheads="1"/>
              </p:cNvPicPr>
              <p:nvPr/>
            </p:nvPicPr>
            <p:blipFill rotWithShape="1">
              <a:blip r:embed="rId7"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2556907" y="4004097"/>
                <a:ext cx="171704"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8"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1855114" y="4397132"/>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69"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1957831" y="4508073"/>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0"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1946228" y="4627324"/>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1"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1941024" y="433490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2"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2065565" y="477222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3"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2084556" y="448694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4"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147282" y="4706252"/>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5"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299682" y="4858652"/>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6"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164089" y="4928261"/>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7"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282875" y="468548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8"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316489" y="5080661"/>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79"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2426407" y="483751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0"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481097" y="453755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1"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633497" y="468995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2"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497904" y="475955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3"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616690" y="4516786"/>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4"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650304" y="491195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5"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2760222" y="466881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6"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551736" y="407239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7"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704136" y="422479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8"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568543" y="429440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89"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687329" y="4051635"/>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0"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720943" y="444680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1"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a:ext>
                </a:extLst>
              </a:blip>
              <a:srcRect/>
              <a:stretch/>
            </p:blipFill>
            <p:spPr bwMode="auto">
              <a:xfrm>
                <a:off x="2830861" y="4203666"/>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2"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490382" y="5015175"/>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3"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416568" y="5097454"/>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4"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894415" y="502253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5"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625975" y="4994411"/>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6"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791588" y="496724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7"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2627101" y="488047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8"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2766852" y="464808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199"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2919252" y="4800488"/>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0"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2783659" y="487009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1"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2902445" y="4627324"/>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2"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3035800" y="480048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3" name="Picture 8" descr="Study Icon"/>
              <p:cNvPicPr>
                <a:picLocks noChangeAspect="1" noChangeArrowheads="1"/>
              </p:cNvPicPr>
              <p:nvPr/>
            </p:nvPicPr>
            <p:blipFill rotWithShape="1">
              <a:blip r:embed="rId8" cstate="email">
                <a:clrChange>
                  <a:clrFrom>
                    <a:srgbClr val="FFFFFF"/>
                  </a:clrFrom>
                  <a:clrTo>
                    <a:srgbClr val="FFFFFF">
                      <a:alpha val="0"/>
                    </a:srgbClr>
                  </a:clrTo>
                </a:clrChange>
                <a:biLevel thresh="50000"/>
                <a:extLst>
                  <a:ext uri="{28A0092B-C50C-407E-A947-70E740481C1C}">
                    <a14:useLocalDpi xmlns:a14="http://schemas.microsoft.com/office/drawing/2010/main"/>
                  </a:ext>
                </a:extLst>
              </a:blip>
              <a:srcRect/>
              <a:stretch/>
            </p:blipFill>
            <p:spPr bwMode="auto">
              <a:xfrm>
                <a:off x="3093830" y="4630923"/>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4"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3101649" y="422351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5"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2973513" y="4408914"/>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6"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2788377" y="440466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7"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2956706" y="423575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8"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3032582" y="4539767"/>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09"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p:blipFill>
            <p:spPr bwMode="auto">
              <a:xfrm>
                <a:off x="3100238" y="4387781"/>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0"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792924" y="3813922"/>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1"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698574" y="3884476"/>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2"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553377" y="3789000"/>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3"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994162" y="4097823"/>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4"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805932" y="3974059"/>
                <a:ext cx="191385" cy="206825"/>
              </a:xfrm>
              <a:prstGeom prst="rect">
                <a:avLst/>
              </a:prstGeom>
              <a:noFill/>
              <a:extLst>
                <a:ext uri="{909E8E84-426E-40dd-AFC4-6F175D3DCCD1}">
                  <a14:hiddenFill xmlns="" xmlns:a14="http://schemas.microsoft.com/office/drawing/2010/main">
                    <a:solidFill>
                      <a:srgbClr val="FFFFFF"/>
                    </a:solidFill>
                  </a14:hiddenFill>
                </a:ext>
              </a:extLst>
            </p:spPr>
          </p:pic>
          <p:pic>
            <p:nvPicPr>
              <p:cNvPr id="215" name="Picture 8" descr="Study Icon"/>
              <p:cNvPicPr>
                <a:picLocks noChangeAspect="1" noChangeArrowheads="1"/>
              </p:cNvPicPr>
              <p:nvPr/>
            </p:nvPicPr>
            <p:blipFill rotWithShape="1">
              <a:blip r:embed="rId8"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2932442" y="3977922"/>
                <a:ext cx="191385" cy="206825"/>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223" name="TextBox 222"/>
            <p:cNvSpPr txBox="1"/>
            <p:nvPr/>
          </p:nvSpPr>
          <p:spPr>
            <a:xfrm>
              <a:off x="3095716" y="4806602"/>
              <a:ext cx="777777" cy="300082"/>
            </a:xfrm>
            <a:prstGeom prst="rect">
              <a:avLst/>
            </a:prstGeom>
            <a:noFill/>
          </p:spPr>
          <p:txBody>
            <a:bodyPr wrap="none" rtlCol="0">
              <a:spAutoFit/>
            </a:bodyPr>
            <a:lstStyle/>
            <a:p>
              <a:pPr defTabSz="342900"/>
              <a:r>
                <a:rPr lang="en-US" sz="1350" b="1" dirty="0">
                  <a:solidFill>
                    <a:prstClr val="black"/>
                  </a:solidFill>
                </a:rPr>
                <a:t>ANIMAL</a:t>
              </a:r>
            </a:p>
          </p:txBody>
        </p:sp>
      </p:grpSp>
      <p:grpSp>
        <p:nvGrpSpPr>
          <p:cNvPr id="224" name="Group 223"/>
          <p:cNvGrpSpPr/>
          <p:nvPr/>
        </p:nvGrpSpPr>
        <p:grpSpPr>
          <a:xfrm>
            <a:off x="1774150" y="5369584"/>
            <a:ext cx="3795620" cy="1055156"/>
            <a:chOff x="2234029" y="5348549"/>
            <a:chExt cx="5060827" cy="1406874"/>
          </a:xfrm>
        </p:grpSpPr>
        <p:sp>
          <p:nvSpPr>
            <p:cNvPr id="225" name="Rectangle 224"/>
            <p:cNvSpPr/>
            <p:nvPr/>
          </p:nvSpPr>
          <p:spPr bwMode="auto">
            <a:xfrm>
              <a:off x="2234029" y="5348549"/>
              <a:ext cx="5060827" cy="1406874"/>
            </a:xfrm>
            <a:prstGeom prst="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pic>
          <p:nvPicPr>
            <p:cNvPr id="226" name="Picture 2" descr="pic"/>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486565" y="5575700"/>
              <a:ext cx="1003673" cy="1003673"/>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27" name="Group 226"/>
            <p:cNvGrpSpPr/>
            <p:nvPr/>
          </p:nvGrpSpPr>
          <p:grpSpPr>
            <a:xfrm>
              <a:off x="3931114" y="5960389"/>
              <a:ext cx="2650841" cy="692593"/>
              <a:chOff x="3931114" y="5522170"/>
              <a:chExt cx="4620207" cy="1212186"/>
            </a:xfrm>
          </p:grpSpPr>
          <p:grpSp>
            <p:nvGrpSpPr>
              <p:cNvPr id="229" name="Group 228"/>
              <p:cNvGrpSpPr/>
              <p:nvPr/>
            </p:nvGrpSpPr>
            <p:grpSpPr>
              <a:xfrm>
                <a:off x="3931114" y="5558872"/>
                <a:ext cx="2535890" cy="1175484"/>
                <a:chOff x="3931114" y="5558872"/>
                <a:chExt cx="2535890" cy="1175484"/>
              </a:xfrm>
            </p:grpSpPr>
            <p:pic>
              <p:nvPicPr>
                <p:cNvPr id="237"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5500846" y="5973109"/>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8"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3931114" y="5640366"/>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9"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a:ext>
                  </a:extLst>
                </a:blip>
                <a:srcRect/>
                <a:stretch/>
              </p:blipFill>
              <p:spPr bwMode="auto">
                <a:xfrm>
                  <a:off x="4094673" y="5975230"/>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40"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4609258" y="5558872"/>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41"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5331026" y="5576209"/>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42"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4768257" y="5953565"/>
                  <a:ext cx="966158" cy="759126"/>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230" name="Group 229"/>
              <p:cNvGrpSpPr/>
              <p:nvPr/>
            </p:nvGrpSpPr>
            <p:grpSpPr>
              <a:xfrm>
                <a:off x="6015431" y="5522170"/>
                <a:ext cx="2535890" cy="1175484"/>
                <a:chOff x="3931114" y="5558872"/>
                <a:chExt cx="2535890" cy="1175484"/>
              </a:xfrm>
            </p:grpSpPr>
            <p:pic>
              <p:nvPicPr>
                <p:cNvPr id="231"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a:stretch/>
              </p:blipFill>
              <p:spPr bwMode="auto">
                <a:xfrm>
                  <a:off x="5500846" y="5973109"/>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2"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a:ext>
                  </a:extLst>
                </a:blip>
                <a:srcRect/>
                <a:stretch/>
              </p:blipFill>
              <p:spPr bwMode="auto">
                <a:xfrm>
                  <a:off x="3931114" y="5640366"/>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3"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a:ext>
                  </a:extLst>
                </a:blip>
                <a:srcRect/>
                <a:stretch/>
              </p:blipFill>
              <p:spPr bwMode="auto">
                <a:xfrm>
                  <a:off x="4094673" y="5975230"/>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4"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a:ext>
                  </a:extLst>
                </a:blip>
                <a:srcRect/>
                <a:stretch/>
              </p:blipFill>
              <p:spPr bwMode="auto">
                <a:xfrm>
                  <a:off x="4609258" y="5558872"/>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5"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prstClr val="black"/>
                    <a:schemeClr val="accent6">
                      <a:tint val="45000"/>
                      <a:satMod val="400000"/>
                    </a:schemeClr>
                  </a:duotone>
                  <a:extLst>
                    <a:ext uri="{28A0092B-C50C-407E-A947-70E740481C1C}">
                      <a14:useLocalDpi xmlns:a14="http://schemas.microsoft.com/office/drawing/2010/main"/>
                    </a:ext>
                  </a:extLst>
                </a:blip>
                <a:srcRect/>
                <a:stretch/>
              </p:blipFill>
              <p:spPr bwMode="auto">
                <a:xfrm>
                  <a:off x="5331026" y="5576209"/>
                  <a:ext cx="966158" cy="75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36" name="Picture 2" descr="pic"/>
                <p:cNvPicPr>
                  <a:picLocks noChangeAspect="1" noChangeArrowheads="1"/>
                </p:cNvPicPr>
                <p:nvPr/>
              </p:nvPicPr>
              <p:blipFill rotWithShape="1">
                <a:blip r:embed="rId10" cstate="email">
                  <a:clrChange>
                    <a:clrFrom>
                      <a:srgbClr val="FFFFFF"/>
                    </a:clrFrom>
                    <a:clrTo>
                      <a:srgbClr val="FFFFFF">
                        <a:alpha val="0"/>
                      </a:srgbClr>
                    </a:clrTo>
                  </a:clrChange>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4768257" y="5953565"/>
                  <a:ext cx="966158" cy="759126"/>
                </a:xfrm>
                <a:prstGeom prst="rect">
                  <a:avLst/>
                </a:prstGeom>
                <a:noFill/>
                <a:extLst>
                  <a:ext uri="{909E8E84-426E-40dd-AFC4-6F175D3DCCD1}">
                    <a14:hiddenFill xmlns="" xmlns:a14="http://schemas.microsoft.com/office/drawing/2010/main">
                      <a:solidFill>
                        <a:srgbClr val="FFFFFF"/>
                      </a:solidFill>
                    </a14:hiddenFill>
                  </a:ext>
                </a:extLst>
              </p:spPr>
            </p:pic>
          </p:grpSp>
        </p:grpSp>
        <p:sp>
          <p:nvSpPr>
            <p:cNvPr id="228" name="TextBox 227"/>
            <p:cNvSpPr txBox="1"/>
            <p:nvPr/>
          </p:nvSpPr>
          <p:spPr>
            <a:xfrm>
              <a:off x="4006353" y="5398456"/>
              <a:ext cx="1158779" cy="400109"/>
            </a:xfrm>
            <a:prstGeom prst="rect">
              <a:avLst/>
            </a:prstGeom>
            <a:noFill/>
          </p:spPr>
          <p:txBody>
            <a:bodyPr wrap="none" rtlCol="0">
              <a:spAutoFit/>
            </a:bodyPr>
            <a:lstStyle/>
            <a:p>
              <a:pPr defTabSz="342900"/>
              <a:r>
                <a:rPr lang="en-US" sz="1350" b="1" dirty="0">
                  <a:solidFill>
                    <a:prstClr val="black"/>
                  </a:solidFill>
                </a:rPr>
                <a:t>MICROBE</a:t>
              </a:r>
            </a:p>
          </p:txBody>
        </p:sp>
      </p:grpSp>
      <p:grpSp>
        <p:nvGrpSpPr>
          <p:cNvPr id="243" name="Group 242"/>
          <p:cNvGrpSpPr/>
          <p:nvPr/>
        </p:nvGrpSpPr>
        <p:grpSpPr>
          <a:xfrm>
            <a:off x="6214068" y="4066438"/>
            <a:ext cx="1964120" cy="2351651"/>
            <a:chOff x="8153920" y="3611020"/>
            <a:chExt cx="2618826" cy="3135535"/>
          </a:xfrm>
        </p:grpSpPr>
        <p:sp>
          <p:nvSpPr>
            <p:cNvPr id="244" name="Rectangle 243"/>
            <p:cNvSpPr/>
            <p:nvPr/>
          </p:nvSpPr>
          <p:spPr bwMode="auto">
            <a:xfrm>
              <a:off x="8153920" y="3611020"/>
              <a:ext cx="2618826" cy="3135535"/>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245" name="TextBox 244"/>
            <p:cNvSpPr txBox="1"/>
            <p:nvPr/>
          </p:nvSpPr>
          <p:spPr>
            <a:xfrm>
              <a:off x="8522467" y="3670757"/>
              <a:ext cx="870324" cy="400109"/>
            </a:xfrm>
            <a:prstGeom prst="rect">
              <a:avLst/>
            </a:prstGeom>
            <a:noFill/>
          </p:spPr>
          <p:txBody>
            <a:bodyPr wrap="none" rtlCol="0">
              <a:spAutoFit/>
            </a:bodyPr>
            <a:lstStyle/>
            <a:p>
              <a:pPr defTabSz="342900"/>
              <a:r>
                <a:rPr lang="en-US" sz="1350" b="1" dirty="0">
                  <a:solidFill>
                    <a:prstClr val="black"/>
                  </a:solidFill>
                </a:rPr>
                <a:t>PLANT</a:t>
              </a:r>
            </a:p>
          </p:txBody>
        </p:sp>
        <p:pic>
          <p:nvPicPr>
            <p:cNvPr id="246" name="Picture 4" descr="pic"/>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807473" y="4678178"/>
              <a:ext cx="1241066" cy="1241066"/>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247" name="Group 246"/>
          <p:cNvGrpSpPr/>
          <p:nvPr/>
        </p:nvGrpSpPr>
        <p:grpSpPr>
          <a:xfrm>
            <a:off x="5042027" y="4675706"/>
            <a:ext cx="1428785" cy="1334060"/>
            <a:chOff x="6591198" y="4423379"/>
            <a:chExt cx="1905047" cy="1778746"/>
          </a:xfrm>
        </p:grpSpPr>
        <p:sp>
          <p:nvSpPr>
            <p:cNvPr id="248" name="Oval 247"/>
            <p:cNvSpPr/>
            <p:nvPr/>
          </p:nvSpPr>
          <p:spPr bwMode="auto">
            <a:xfrm>
              <a:off x="6591198" y="4423379"/>
              <a:ext cx="1905047" cy="1778746"/>
            </a:xfrm>
            <a:prstGeom prst="ellipse">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249" name="TextBox 248"/>
            <p:cNvSpPr txBox="1"/>
            <p:nvPr/>
          </p:nvSpPr>
          <p:spPr>
            <a:xfrm>
              <a:off x="6965642" y="4893460"/>
              <a:ext cx="1268768" cy="677108"/>
            </a:xfrm>
            <a:prstGeom prst="rect">
              <a:avLst/>
            </a:prstGeom>
            <a:noFill/>
          </p:spPr>
          <p:txBody>
            <a:bodyPr wrap="square" rtlCol="0">
              <a:spAutoFit/>
            </a:bodyPr>
            <a:lstStyle/>
            <a:p>
              <a:pPr algn="ctr" defTabSz="342900"/>
              <a:r>
                <a:rPr lang="en-US" sz="1350" b="1" dirty="0">
                  <a:solidFill>
                    <a:prstClr val="black"/>
                  </a:solidFill>
                </a:rPr>
                <a:t>MULTI-OMICS</a:t>
              </a:r>
            </a:p>
          </p:txBody>
        </p:sp>
      </p:grpSp>
      <p:sp>
        <p:nvSpPr>
          <p:cNvPr id="250" name="Left-Right Arrow 249"/>
          <p:cNvSpPr/>
          <p:nvPr/>
        </p:nvSpPr>
        <p:spPr bwMode="auto">
          <a:xfrm rot="16200000">
            <a:off x="4762223" y="5209726"/>
            <a:ext cx="517586" cy="244961"/>
          </a:xfrm>
          <a:prstGeom prst="leftRightArrow">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251" name="Left-Right Arrow 250"/>
          <p:cNvSpPr/>
          <p:nvPr/>
        </p:nvSpPr>
        <p:spPr bwMode="auto">
          <a:xfrm>
            <a:off x="5194773" y="4427812"/>
            <a:ext cx="1122349" cy="244961"/>
          </a:xfrm>
          <a:prstGeom prst="leftRightArrow">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252" name="Left-Right Arrow 251"/>
          <p:cNvSpPr/>
          <p:nvPr/>
        </p:nvSpPr>
        <p:spPr bwMode="auto">
          <a:xfrm>
            <a:off x="5148250" y="5953117"/>
            <a:ext cx="1317605" cy="244961"/>
          </a:xfrm>
          <a:prstGeom prst="leftRightArrow">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pic>
        <p:nvPicPr>
          <p:cNvPr id="253" name="Picture 252"/>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9043416" y="874588"/>
            <a:ext cx="2980944" cy="2452688"/>
          </a:xfrm>
          <a:prstGeom prst="rect">
            <a:avLst/>
          </a:prstGeom>
        </p:spPr>
      </p:pic>
      <p:sp>
        <p:nvSpPr>
          <p:cNvPr id="254" name="Rectangle 253"/>
          <p:cNvSpPr/>
          <p:nvPr/>
        </p:nvSpPr>
        <p:spPr>
          <a:xfrm>
            <a:off x="8272050" y="4024487"/>
            <a:ext cx="3874101" cy="2412199"/>
          </a:xfrm>
          <a:prstGeom prst="rect">
            <a:avLst/>
          </a:prstGeom>
          <a:ln w="3175" cmpd="sng">
            <a:solidFill>
              <a:srgbClr val="3366FF"/>
            </a:solidFill>
          </a:ln>
        </p:spPr>
        <p:txBody>
          <a:bodyPr wrap="square">
            <a:spAutoFit/>
          </a:bodyPr>
          <a:lstStyle/>
          <a:p>
            <a:pPr>
              <a:spcBef>
                <a:spcPct val="50000"/>
              </a:spcBef>
            </a:pPr>
            <a:r>
              <a:rPr lang="en-US" sz="1350" b="1" dirty="0">
                <a:solidFill>
                  <a:schemeClr val="tx2"/>
                </a:solidFill>
                <a:latin typeface="Arial Narrow"/>
                <a:cs typeface="Arial Narrow"/>
              </a:rPr>
              <a:t>For Spaceflight</a:t>
            </a:r>
          </a:p>
          <a:p>
            <a:pPr>
              <a:spcBef>
                <a:spcPct val="50000"/>
              </a:spcBef>
              <a:buFontTx/>
              <a:buChar char="•"/>
            </a:pPr>
            <a:r>
              <a:rPr lang="en-US" sz="1200" dirty="0">
                <a:solidFill>
                  <a:schemeClr val="tx2"/>
                </a:solidFill>
                <a:latin typeface="Arial Narrow"/>
                <a:cs typeface="Arial Narrow"/>
              </a:rPr>
              <a:t>High “n” number – statistically significant data</a:t>
            </a:r>
          </a:p>
          <a:p>
            <a:pPr>
              <a:spcBef>
                <a:spcPct val="50000"/>
              </a:spcBef>
              <a:buFontTx/>
              <a:buChar char="•"/>
            </a:pPr>
            <a:r>
              <a:rPr lang="en-US" sz="1200" dirty="0">
                <a:solidFill>
                  <a:schemeClr val="tx2"/>
                </a:solidFill>
                <a:latin typeface="Arial Narrow"/>
                <a:cs typeface="Arial Narrow"/>
              </a:rPr>
              <a:t>Genetically identical animals</a:t>
            </a:r>
          </a:p>
          <a:p>
            <a:pPr>
              <a:spcBef>
                <a:spcPct val="50000"/>
              </a:spcBef>
              <a:buFontTx/>
              <a:buChar char="•"/>
            </a:pPr>
            <a:r>
              <a:rPr lang="en-US" sz="1200" dirty="0">
                <a:solidFill>
                  <a:schemeClr val="tx2"/>
                </a:solidFill>
                <a:latin typeface="Arial Narrow"/>
                <a:cs typeface="Arial Narrow"/>
              </a:rPr>
              <a:t>Low resource requirements</a:t>
            </a:r>
          </a:p>
          <a:p>
            <a:pPr>
              <a:spcBef>
                <a:spcPct val="50000"/>
              </a:spcBef>
              <a:buFontTx/>
              <a:buChar char="•"/>
            </a:pPr>
            <a:r>
              <a:rPr lang="en-US" sz="1200" dirty="0">
                <a:solidFill>
                  <a:schemeClr val="tx2"/>
                </a:solidFill>
                <a:latin typeface="Arial Narrow"/>
                <a:cs typeface="Arial Narrow"/>
              </a:rPr>
              <a:t>Short life cycle - multiple generations</a:t>
            </a:r>
          </a:p>
          <a:p>
            <a:pPr>
              <a:spcBef>
                <a:spcPct val="50000"/>
              </a:spcBef>
              <a:buFontTx/>
              <a:buChar char="•"/>
            </a:pPr>
            <a:r>
              <a:rPr lang="en-US" sz="1200" dirty="0">
                <a:solidFill>
                  <a:schemeClr val="tx2"/>
                </a:solidFill>
                <a:latin typeface="Arial Narrow"/>
                <a:cs typeface="Arial Narrow"/>
              </a:rPr>
              <a:t>Measure response of a whole </a:t>
            </a:r>
            <a:r>
              <a:rPr lang="en-US" sz="1200" dirty="0" err="1">
                <a:solidFill>
                  <a:schemeClr val="tx2"/>
                </a:solidFill>
                <a:latin typeface="Arial Narrow"/>
                <a:cs typeface="Arial Narrow"/>
              </a:rPr>
              <a:t>multicellular</a:t>
            </a:r>
            <a:r>
              <a:rPr lang="en-US" sz="1200" dirty="0">
                <a:solidFill>
                  <a:schemeClr val="tx2"/>
                </a:solidFill>
                <a:latin typeface="Arial Narrow"/>
                <a:cs typeface="Arial Narrow"/>
              </a:rPr>
              <a:t> animal</a:t>
            </a:r>
          </a:p>
          <a:p>
            <a:pPr>
              <a:spcBef>
                <a:spcPct val="50000"/>
              </a:spcBef>
              <a:buFontTx/>
              <a:buChar char="•"/>
            </a:pPr>
            <a:r>
              <a:rPr lang="en-US" sz="1350" b="1" dirty="0">
                <a:solidFill>
                  <a:schemeClr val="tx2"/>
                </a:solidFill>
                <a:latin typeface="Arial Narrow"/>
                <a:cs typeface="Arial Narrow"/>
              </a:rPr>
              <a:t>Flies used as a model for humans for innate immunity, circadian rhythm, oxidative stress, neurobehavior, development, genetics, GWAS, “omics” studies etc.</a:t>
            </a:r>
          </a:p>
        </p:txBody>
      </p:sp>
      <p:sp>
        <p:nvSpPr>
          <p:cNvPr id="216" name="Down Arrow 215"/>
          <p:cNvSpPr/>
          <p:nvPr/>
        </p:nvSpPr>
        <p:spPr bwMode="auto">
          <a:xfrm rot="16200000">
            <a:off x="3588342" y="667329"/>
            <a:ext cx="307889" cy="3836395"/>
          </a:xfrm>
          <a:prstGeom prst="downArrow">
            <a:avLst/>
          </a:prstGeom>
          <a:solidFill>
            <a:srgbClr val="655B4D"/>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rtlCol="0" anchor="t" anchorCtr="0" compatLnSpc="1">
            <a:prstTxWarp prst="textNoShape">
              <a:avLst/>
            </a:prstTxWarp>
          </a:bodyPr>
          <a:lstStyle/>
          <a:p>
            <a:pPr fontAlgn="base">
              <a:spcBef>
                <a:spcPct val="20000"/>
              </a:spcBef>
              <a:spcAft>
                <a:spcPct val="0"/>
              </a:spcAft>
            </a:pPr>
            <a:endParaRPr lang="en-US">
              <a:solidFill>
                <a:prstClr val="white"/>
              </a:solidFill>
              <a:latin typeface="Helvetica Neue Black Condensed" pitchFamily="-112" charset="0"/>
              <a:ea typeface="ＭＳ Ｐゴシック" pitchFamily="-112" charset="-128"/>
              <a:cs typeface="ＭＳ Ｐゴシック" pitchFamily="-112" charset="-128"/>
            </a:endParaRPr>
          </a:p>
        </p:txBody>
      </p:sp>
      <p:sp>
        <p:nvSpPr>
          <p:cNvPr id="217" name="TextBox 216"/>
          <p:cNvSpPr txBox="1"/>
          <p:nvPr/>
        </p:nvSpPr>
        <p:spPr>
          <a:xfrm>
            <a:off x="1780869" y="2441728"/>
            <a:ext cx="3783408" cy="276999"/>
          </a:xfrm>
          <a:prstGeom prst="rect">
            <a:avLst/>
          </a:prstGeom>
          <a:noFill/>
        </p:spPr>
        <p:txBody>
          <a:bodyPr wrap="none" rtlCol="0">
            <a:spAutoFit/>
          </a:bodyPr>
          <a:lstStyle/>
          <a:p>
            <a:pPr defTabSz="342900"/>
            <a:r>
              <a:rPr lang="en-US" sz="1200" dirty="0">
                <a:solidFill>
                  <a:schemeClr val="bg1"/>
                </a:solidFill>
              </a:rPr>
              <a:t>Increasing Genetic Diversity (more samples/payload)</a:t>
            </a:r>
          </a:p>
        </p:txBody>
      </p:sp>
      <p:grpSp>
        <p:nvGrpSpPr>
          <p:cNvPr id="218" name="Group 217"/>
          <p:cNvGrpSpPr/>
          <p:nvPr/>
        </p:nvGrpSpPr>
        <p:grpSpPr>
          <a:xfrm>
            <a:off x="1611602" y="4470570"/>
            <a:ext cx="3150084" cy="307889"/>
            <a:chOff x="1958048" y="4443826"/>
            <a:chExt cx="4200112" cy="410519"/>
          </a:xfrm>
        </p:grpSpPr>
        <p:sp>
          <p:nvSpPr>
            <p:cNvPr id="219" name="Down Arrow 218"/>
            <p:cNvSpPr/>
            <p:nvPr/>
          </p:nvSpPr>
          <p:spPr bwMode="auto">
            <a:xfrm rot="5400000">
              <a:off x="3852844" y="2549030"/>
              <a:ext cx="410519" cy="4200112"/>
            </a:xfrm>
            <a:prstGeom prst="downArrow">
              <a:avLst/>
            </a:prstGeom>
            <a:solidFill>
              <a:srgbClr val="76B0BF"/>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68580" tIns="34290" rIns="68580" bIns="34290" numCol="1" rtlCol="0" anchor="t" anchorCtr="0" compatLnSpc="1">
              <a:prstTxWarp prst="textNoShape">
                <a:avLst/>
              </a:prstTxWarp>
            </a:bodyPr>
            <a:lstStyle/>
            <a:p>
              <a:pPr fontAlgn="base">
                <a:spcBef>
                  <a:spcPct val="20000"/>
                </a:spcBef>
                <a:spcAft>
                  <a:spcPct val="0"/>
                </a:spcAft>
              </a:pPr>
              <a:endParaRPr lang="en-US">
                <a:solidFill>
                  <a:prstClr val="white"/>
                </a:solidFill>
                <a:latin typeface="Helvetica Neue Black Condensed" pitchFamily="-112" charset="0"/>
                <a:ea typeface="ＭＳ Ｐゴシック" pitchFamily="-112" charset="-128"/>
                <a:cs typeface="ＭＳ Ｐゴシック" pitchFamily="-112" charset="-128"/>
              </a:endParaRPr>
            </a:p>
          </p:txBody>
        </p:sp>
        <p:sp>
          <p:nvSpPr>
            <p:cNvPr id="220" name="TextBox 219"/>
            <p:cNvSpPr txBox="1"/>
            <p:nvPr/>
          </p:nvSpPr>
          <p:spPr>
            <a:xfrm>
              <a:off x="2687039" y="4469743"/>
              <a:ext cx="2926443" cy="369332"/>
            </a:xfrm>
            <a:prstGeom prst="rect">
              <a:avLst/>
            </a:prstGeom>
            <a:noFill/>
          </p:spPr>
          <p:txBody>
            <a:bodyPr wrap="none" rtlCol="0">
              <a:spAutoFit/>
            </a:bodyPr>
            <a:lstStyle/>
            <a:p>
              <a:pPr defTabSz="342900"/>
              <a:r>
                <a:rPr lang="en-US" sz="1200" dirty="0">
                  <a:solidFill>
                    <a:prstClr val="black"/>
                  </a:solidFill>
                </a:rPr>
                <a:t>Increasing Human Relevance</a:t>
              </a:r>
            </a:p>
          </p:txBody>
        </p:sp>
      </p:grpSp>
    </p:spTree>
    <p:extLst>
      <p:ext uri="{BB962C8B-B14F-4D97-AF65-F5344CB8AC3E}">
        <p14:creationId xmlns:p14="http://schemas.microsoft.com/office/powerpoint/2010/main" val="240973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p:bldP spid="222" grpId="0"/>
      <p:bldP spid="250" grpId="0" animBg="1"/>
      <p:bldP spid="251" grpId="0" animBg="1"/>
      <p:bldP spid="252" grpId="0" animBg="1"/>
      <p:bldP spid="254" grpId="0" animBg="1"/>
      <p:bldP spid="216" grpId="0" animBg="1"/>
      <p:bldP spid="2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rapezoid 195">
            <a:extLst>
              <a:ext uri="{FF2B5EF4-FFF2-40B4-BE49-F238E27FC236}">
                <a16:creationId xmlns:a16="http://schemas.microsoft.com/office/drawing/2014/main" id="{12E787C6-5DE0-4D11-AC76-459BB6E30AA3}"/>
              </a:ext>
            </a:extLst>
          </p:cNvPr>
          <p:cNvSpPr>
            <a:spLocks noChangeAspect="1"/>
          </p:cNvSpPr>
          <p:nvPr/>
        </p:nvSpPr>
        <p:spPr bwMode="auto">
          <a:xfrm>
            <a:off x="3419750" y="4730961"/>
            <a:ext cx="2720366" cy="1746039"/>
          </a:xfrm>
          <a:prstGeom prst="trapezoid">
            <a:avLst>
              <a:gd name="adj" fmla="val 27032"/>
            </a:avLst>
          </a:prstGeom>
          <a:solidFill>
            <a:schemeClr val="accent3">
              <a:lumMod val="20000"/>
              <a:lumOff val="8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2" name="Cloud 1"/>
          <p:cNvSpPr/>
          <p:nvPr/>
        </p:nvSpPr>
        <p:spPr bwMode="auto">
          <a:xfrm>
            <a:off x="7180266" y="3984186"/>
            <a:ext cx="3367777" cy="2416614"/>
          </a:xfrm>
          <a:prstGeom prst="cloud">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54" name="Title 7">
            <a:extLst>
              <a:ext uri="{FF2B5EF4-FFF2-40B4-BE49-F238E27FC236}">
                <a16:creationId xmlns:a16="http://schemas.microsoft.com/office/drawing/2014/main" id="{0DD9F4E1-9B50-42F9-B54D-58A5EB081F30}"/>
              </a:ext>
            </a:extLst>
          </p:cNvPr>
          <p:cNvSpPr>
            <a:spLocks noGrp="1"/>
          </p:cNvSpPr>
          <p:nvPr>
            <p:ph type="title"/>
          </p:nvPr>
        </p:nvSpPr>
        <p:spPr>
          <a:xfrm>
            <a:off x="2247512" y="27543"/>
            <a:ext cx="7506088" cy="912564"/>
          </a:xfrm>
        </p:spPr>
        <p:txBody>
          <a:bodyPr>
            <a:normAutofit/>
          </a:bodyPr>
          <a:lstStyle/>
          <a:p>
            <a:pPr algn="ctr"/>
            <a:r>
              <a:rPr lang="en-US" sz="3200" dirty="0"/>
              <a:t>GeneLab Data Democratization</a:t>
            </a:r>
          </a:p>
        </p:txBody>
      </p:sp>
      <p:grpSp>
        <p:nvGrpSpPr>
          <p:cNvPr id="197" name="Group 196"/>
          <p:cNvGrpSpPr/>
          <p:nvPr/>
        </p:nvGrpSpPr>
        <p:grpSpPr>
          <a:xfrm>
            <a:off x="3925055" y="985446"/>
            <a:ext cx="3136927" cy="3619911"/>
            <a:chOff x="2401054" y="985445"/>
            <a:chExt cx="3136927" cy="3619911"/>
          </a:xfrm>
        </p:grpSpPr>
        <p:sp>
          <p:nvSpPr>
            <p:cNvPr id="152" name="TextBox 151">
              <a:extLst>
                <a:ext uri="{FF2B5EF4-FFF2-40B4-BE49-F238E27FC236}">
                  <a16:creationId xmlns:a16="http://schemas.microsoft.com/office/drawing/2014/main" id="{2C2DFA25-4D0C-4A9E-AE6D-77F02A0F3BB3}"/>
                </a:ext>
              </a:extLst>
            </p:cNvPr>
            <p:cNvSpPr txBox="1">
              <a:spLocks noChangeAspect="1"/>
            </p:cNvSpPr>
            <p:nvPr/>
          </p:nvSpPr>
          <p:spPr>
            <a:xfrm>
              <a:off x="2885081" y="985445"/>
              <a:ext cx="1449506" cy="400110"/>
            </a:xfrm>
            <a:prstGeom prst="rect">
              <a:avLst/>
            </a:prstGeom>
            <a:noFill/>
          </p:spPr>
          <p:txBody>
            <a:bodyPr wrap="square" rtlCol="0">
              <a:spAutoFit/>
            </a:bodyPr>
            <a:lstStyle/>
            <a:p>
              <a:pPr algn="ctr"/>
              <a:r>
                <a:rPr lang="en-US" sz="2000" b="1" dirty="0"/>
                <a:t>Data type</a:t>
              </a:r>
            </a:p>
          </p:txBody>
        </p:sp>
        <p:sp>
          <p:nvSpPr>
            <p:cNvPr id="153" name="TextBox 152">
              <a:extLst>
                <a:ext uri="{FF2B5EF4-FFF2-40B4-BE49-F238E27FC236}">
                  <a16:creationId xmlns:a16="http://schemas.microsoft.com/office/drawing/2014/main" id="{B7EAE27E-1356-486F-A839-E50477184CC2}"/>
                </a:ext>
              </a:extLst>
            </p:cNvPr>
            <p:cNvSpPr txBox="1"/>
            <p:nvPr/>
          </p:nvSpPr>
          <p:spPr>
            <a:xfrm>
              <a:off x="3173152" y="1505224"/>
              <a:ext cx="2364829" cy="2973892"/>
            </a:xfrm>
            <a:prstGeom prst="rect">
              <a:avLst/>
            </a:prstGeom>
            <a:noFill/>
          </p:spPr>
          <p:txBody>
            <a:bodyPr wrap="square" rtlCol="0">
              <a:spAutoFit/>
            </a:bodyPr>
            <a:lstStyle/>
            <a:p>
              <a:pPr>
                <a:lnSpc>
                  <a:spcPct val="200000"/>
                </a:lnSpc>
              </a:pPr>
              <a:r>
                <a:rPr lang="en-US" sz="1050" b="1" dirty="0"/>
                <a:t>  Disease states</a:t>
              </a:r>
            </a:p>
            <a:p>
              <a:pPr>
                <a:lnSpc>
                  <a:spcPct val="200000"/>
                </a:lnSpc>
              </a:pPr>
              <a:r>
                <a:rPr lang="en-US" sz="1050" b="1" dirty="0"/>
                <a:t>       </a:t>
              </a:r>
            </a:p>
            <a:p>
              <a:pPr>
                <a:lnSpc>
                  <a:spcPct val="200000"/>
                </a:lnSpc>
              </a:pPr>
              <a:r>
                <a:rPr lang="en-US" sz="1050" b="1" dirty="0"/>
                <a:t>        Pathway changes</a:t>
              </a:r>
            </a:p>
            <a:p>
              <a:pPr>
                <a:lnSpc>
                  <a:spcPct val="200000"/>
                </a:lnSpc>
              </a:pPr>
              <a:endParaRPr lang="en-US" sz="1050" b="1" dirty="0"/>
            </a:p>
            <a:p>
              <a:pPr>
                <a:lnSpc>
                  <a:spcPct val="200000"/>
                </a:lnSpc>
              </a:pPr>
              <a:r>
                <a:rPr lang="en-US" sz="1050" b="1" dirty="0"/>
                <a:t>             Differential expression</a:t>
              </a:r>
            </a:p>
            <a:p>
              <a:pPr>
                <a:lnSpc>
                  <a:spcPct val="200000"/>
                </a:lnSpc>
              </a:pPr>
              <a:endParaRPr lang="en-US" sz="1050" b="1" dirty="0"/>
            </a:p>
            <a:p>
              <a:pPr>
                <a:lnSpc>
                  <a:spcPct val="200000"/>
                </a:lnSpc>
              </a:pPr>
              <a:r>
                <a:rPr lang="en-US" sz="1050" b="1" dirty="0"/>
                <a:t>                     Mapped reads</a:t>
              </a:r>
            </a:p>
            <a:p>
              <a:pPr>
                <a:lnSpc>
                  <a:spcPct val="200000"/>
                </a:lnSpc>
              </a:pPr>
              <a:endParaRPr lang="en-US" sz="1050" b="1" dirty="0"/>
            </a:p>
            <a:p>
              <a:pPr>
                <a:lnSpc>
                  <a:spcPct val="200000"/>
                </a:lnSpc>
              </a:pPr>
              <a:r>
                <a:rPr lang="en-US" sz="1050" b="1" dirty="0"/>
                <a:t>                         Raw data</a:t>
              </a:r>
            </a:p>
          </p:txBody>
        </p:sp>
        <p:sp>
          <p:nvSpPr>
            <p:cNvPr id="155" name="Trapezoid 154">
              <a:extLst>
                <a:ext uri="{FF2B5EF4-FFF2-40B4-BE49-F238E27FC236}">
                  <a16:creationId xmlns:a16="http://schemas.microsoft.com/office/drawing/2014/main" id="{12E787C6-5DE0-4D11-AC76-459BB6E30AA3}"/>
                </a:ext>
              </a:extLst>
            </p:cNvPr>
            <p:cNvSpPr>
              <a:spLocks noChangeAspect="1"/>
            </p:cNvSpPr>
            <p:nvPr/>
          </p:nvSpPr>
          <p:spPr bwMode="auto">
            <a:xfrm>
              <a:off x="2401054" y="3964876"/>
              <a:ext cx="1642684" cy="640480"/>
            </a:xfrm>
            <a:prstGeom prst="trapezoid">
              <a:avLst>
                <a:gd name="adj" fmla="val 27032"/>
              </a:avLst>
            </a:prstGeom>
            <a:solidFill>
              <a:schemeClr val="accent3">
                <a:lumMod val="20000"/>
                <a:lumOff val="8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56" name="Trapezoid 155">
              <a:extLst>
                <a:ext uri="{FF2B5EF4-FFF2-40B4-BE49-F238E27FC236}">
                  <a16:creationId xmlns:a16="http://schemas.microsoft.com/office/drawing/2014/main" id="{64D1E4B8-8308-4F02-BF4E-8DFC7BC38545}"/>
                </a:ext>
              </a:extLst>
            </p:cNvPr>
            <p:cNvSpPr>
              <a:spLocks/>
            </p:cNvSpPr>
            <p:nvPr/>
          </p:nvSpPr>
          <p:spPr bwMode="auto">
            <a:xfrm>
              <a:off x="2583281" y="3268939"/>
              <a:ext cx="1251870" cy="570187"/>
            </a:xfrm>
            <a:prstGeom prst="trapezoid">
              <a:avLst>
                <a:gd name="adj" fmla="val 27078"/>
              </a:avLst>
            </a:prstGeom>
            <a:solidFill>
              <a:schemeClr val="accent3">
                <a:lumMod val="40000"/>
                <a:lumOff val="6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57" name="Trapezoid 156">
              <a:extLst>
                <a:ext uri="{FF2B5EF4-FFF2-40B4-BE49-F238E27FC236}">
                  <a16:creationId xmlns:a16="http://schemas.microsoft.com/office/drawing/2014/main" id="{5617A64D-20AE-4E81-8B92-1BB385953E23}"/>
                </a:ext>
              </a:extLst>
            </p:cNvPr>
            <p:cNvSpPr>
              <a:spLocks noChangeAspect="1"/>
            </p:cNvSpPr>
            <p:nvPr/>
          </p:nvSpPr>
          <p:spPr bwMode="auto">
            <a:xfrm>
              <a:off x="2757908" y="2561078"/>
              <a:ext cx="873125" cy="624856"/>
            </a:xfrm>
            <a:prstGeom prst="trapezoid">
              <a:avLst>
                <a:gd name="adj" fmla="val 27078"/>
              </a:avLst>
            </a:prstGeom>
            <a:solidFill>
              <a:schemeClr val="accent3">
                <a:lumMod val="60000"/>
                <a:lumOff val="4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58" name="Isosceles Triangle 157">
              <a:extLst>
                <a:ext uri="{FF2B5EF4-FFF2-40B4-BE49-F238E27FC236}">
                  <a16:creationId xmlns:a16="http://schemas.microsoft.com/office/drawing/2014/main" id="{627F739F-19F4-469C-BF0C-41E86AB7B8E5}"/>
                </a:ext>
              </a:extLst>
            </p:cNvPr>
            <p:cNvSpPr>
              <a:spLocks noChangeAspect="1"/>
            </p:cNvSpPr>
            <p:nvPr/>
          </p:nvSpPr>
          <p:spPr bwMode="auto">
            <a:xfrm>
              <a:off x="2956347" y="1575356"/>
              <a:ext cx="484186" cy="886414"/>
            </a:xfrm>
            <a:prstGeom prst="triangle">
              <a:avLst/>
            </a:prstGeom>
            <a:solidFill>
              <a:schemeClr val="accent3"/>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grpSp>
      <p:grpSp>
        <p:nvGrpSpPr>
          <p:cNvPr id="198" name="Group 197"/>
          <p:cNvGrpSpPr/>
          <p:nvPr/>
        </p:nvGrpSpPr>
        <p:grpSpPr>
          <a:xfrm>
            <a:off x="1705644" y="1002157"/>
            <a:ext cx="2870900" cy="3698584"/>
            <a:chOff x="181644" y="1002157"/>
            <a:chExt cx="2870900" cy="3698584"/>
          </a:xfrm>
        </p:grpSpPr>
        <p:grpSp>
          <p:nvGrpSpPr>
            <p:cNvPr id="4" name="Group 3">
              <a:extLst>
                <a:ext uri="{FF2B5EF4-FFF2-40B4-BE49-F238E27FC236}">
                  <a16:creationId xmlns:a16="http://schemas.microsoft.com/office/drawing/2014/main" id="{619FF45B-AF72-42CA-B108-42A9FC555F54}"/>
                </a:ext>
              </a:extLst>
            </p:cNvPr>
            <p:cNvGrpSpPr/>
            <p:nvPr/>
          </p:nvGrpSpPr>
          <p:grpSpPr>
            <a:xfrm>
              <a:off x="395717" y="1446105"/>
              <a:ext cx="944034" cy="638278"/>
              <a:chOff x="152400" y="4343400"/>
              <a:chExt cx="2133600" cy="1647825"/>
            </a:xfrm>
          </p:grpSpPr>
          <p:grpSp>
            <p:nvGrpSpPr>
              <p:cNvPr id="5" name="Group 105">
                <a:extLst>
                  <a:ext uri="{FF2B5EF4-FFF2-40B4-BE49-F238E27FC236}">
                    <a16:creationId xmlns:a16="http://schemas.microsoft.com/office/drawing/2014/main" id="{AE60CE22-9DB2-49C3-91AF-7A6741567F2B}"/>
                  </a:ext>
                </a:extLst>
              </p:cNvPr>
              <p:cNvGrpSpPr/>
              <p:nvPr/>
            </p:nvGrpSpPr>
            <p:grpSpPr>
              <a:xfrm>
                <a:off x="304800" y="4495800"/>
                <a:ext cx="457200" cy="885825"/>
                <a:chOff x="1568669" y="2543175"/>
                <a:chExt cx="838200" cy="1571625"/>
              </a:xfrm>
            </p:grpSpPr>
            <p:sp>
              <p:nvSpPr>
                <p:cNvPr id="56" name="Trapezoid 55">
                  <a:extLst>
                    <a:ext uri="{FF2B5EF4-FFF2-40B4-BE49-F238E27FC236}">
                      <a16:creationId xmlns:a16="http://schemas.microsoft.com/office/drawing/2014/main" id="{C5610EE3-3A37-4BC4-8BFB-141F8BD1AAE0}"/>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7" name="Oval 56">
                  <a:extLst>
                    <a:ext uri="{FF2B5EF4-FFF2-40B4-BE49-F238E27FC236}">
                      <a16:creationId xmlns:a16="http://schemas.microsoft.com/office/drawing/2014/main" id="{77690765-7D00-44F9-83A6-A8E4CAF793C8}"/>
                    </a:ext>
                  </a:extLst>
                </p:cNvPr>
                <p:cNvSpPr/>
                <p:nvPr/>
              </p:nvSpPr>
              <p:spPr bwMode="auto">
                <a:xfrm>
                  <a:off x="1724025" y="2543175"/>
                  <a:ext cx="533400" cy="609600"/>
                </a:xfrm>
                <a:prstGeom prst="ellipse">
                  <a:avLst/>
                </a:prstGeom>
                <a:solidFill>
                  <a:srgbClr val="FFDDD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8" name="Oval 57">
                  <a:extLst>
                    <a:ext uri="{FF2B5EF4-FFF2-40B4-BE49-F238E27FC236}">
                      <a16:creationId xmlns:a16="http://schemas.microsoft.com/office/drawing/2014/main" id="{66FA8D0F-3B72-4EDA-94F8-DE550B828750}"/>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9" name="Oval 58">
                  <a:extLst>
                    <a:ext uri="{FF2B5EF4-FFF2-40B4-BE49-F238E27FC236}">
                      <a16:creationId xmlns:a16="http://schemas.microsoft.com/office/drawing/2014/main" id="{DD4B5747-229C-4B64-BC84-1A60A5E36217}"/>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6" name="Group 110">
                <a:extLst>
                  <a:ext uri="{FF2B5EF4-FFF2-40B4-BE49-F238E27FC236}">
                    <a16:creationId xmlns:a16="http://schemas.microsoft.com/office/drawing/2014/main" id="{A2EBC84E-3F53-4ABC-A8DD-883273F713B9}"/>
                  </a:ext>
                </a:extLst>
              </p:cNvPr>
              <p:cNvGrpSpPr/>
              <p:nvPr/>
            </p:nvGrpSpPr>
            <p:grpSpPr>
              <a:xfrm>
                <a:off x="685800" y="4371975"/>
                <a:ext cx="457200" cy="885825"/>
                <a:chOff x="1568669" y="2543175"/>
                <a:chExt cx="838200" cy="1571625"/>
              </a:xfrm>
            </p:grpSpPr>
            <p:sp>
              <p:nvSpPr>
                <p:cNvPr id="52" name="Trapezoid 51">
                  <a:extLst>
                    <a:ext uri="{FF2B5EF4-FFF2-40B4-BE49-F238E27FC236}">
                      <a16:creationId xmlns:a16="http://schemas.microsoft.com/office/drawing/2014/main" id="{1D43F382-7037-4E5A-ADDB-B203BFC71D9D}"/>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3" name="Oval 52">
                  <a:extLst>
                    <a:ext uri="{FF2B5EF4-FFF2-40B4-BE49-F238E27FC236}">
                      <a16:creationId xmlns:a16="http://schemas.microsoft.com/office/drawing/2014/main" id="{6C531B63-7046-4785-A844-F1FFED9FB51C}"/>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4" name="Oval 53">
                  <a:extLst>
                    <a:ext uri="{FF2B5EF4-FFF2-40B4-BE49-F238E27FC236}">
                      <a16:creationId xmlns:a16="http://schemas.microsoft.com/office/drawing/2014/main" id="{4F19F21B-DC08-4210-AD96-FC91D15E00D6}"/>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5" name="Oval 54">
                  <a:extLst>
                    <a:ext uri="{FF2B5EF4-FFF2-40B4-BE49-F238E27FC236}">
                      <a16:creationId xmlns:a16="http://schemas.microsoft.com/office/drawing/2014/main" id="{224BC92A-F644-4058-B0E8-C7F329F2DEC6}"/>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7" name="Group 115">
                <a:extLst>
                  <a:ext uri="{FF2B5EF4-FFF2-40B4-BE49-F238E27FC236}">
                    <a16:creationId xmlns:a16="http://schemas.microsoft.com/office/drawing/2014/main" id="{B4A0E144-477B-4E3B-8A21-48B9E527C368}"/>
                  </a:ext>
                </a:extLst>
              </p:cNvPr>
              <p:cNvGrpSpPr/>
              <p:nvPr/>
            </p:nvGrpSpPr>
            <p:grpSpPr>
              <a:xfrm>
                <a:off x="152400" y="4981575"/>
                <a:ext cx="457200" cy="885825"/>
                <a:chOff x="1568669" y="2543175"/>
                <a:chExt cx="838200" cy="1571625"/>
              </a:xfrm>
            </p:grpSpPr>
            <p:sp>
              <p:nvSpPr>
                <p:cNvPr id="48" name="Trapezoid 47">
                  <a:extLst>
                    <a:ext uri="{FF2B5EF4-FFF2-40B4-BE49-F238E27FC236}">
                      <a16:creationId xmlns:a16="http://schemas.microsoft.com/office/drawing/2014/main" id="{90B93F32-5265-4B98-8CBD-1F15EA653D93}"/>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9" name="Oval 48">
                  <a:extLst>
                    <a:ext uri="{FF2B5EF4-FFF2-40B4-BE49-F238E27FC236}">
                      <a16:creationId xmlns:a16="http://schemas.microsoft.com/office/drawing/2014/main" id="{2FF63903-91B7-4CD0-86A7-6FFD34410067}"/>
                    </a:ext>
                  </a:extLst>
                </p:cNvPr>
                <p:cNvSpPr/>
                <p:nvPr/>
              </p:nvSpPr>
              <p:spPr bwMode="auto">
                <a:xfrm>
                  <a:off x="1724025" y="2543175"/>
                  <a:ext cx="533400" cy="609600"/>
                </a:xfrm>
                <a:prstGeom prst="ellipse">
                  <a:avLst/>
                </a:prstGeom>
                <a:solidFill>
                  <a:srgbClr val="A452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0" name="Oval 49">
                  <a:extLst>
                    <a:ext uri="{FF2B5EF4-FFF2-40B4-BE49-F238E27FC236}">
                      <a16:creationId xmlns:a16="http://schemas.microsoft.com/office/drawing/2014/main" id="{97D11363-2AB4-489A-8EE9-4EF4A65ACFD7}"/>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51" name="Oval 50">
                  <a:extLst>
                    <a:ext uri="{FF2B5EF4-FFF2-40B4-BE49-F238E27FC236}">
                      <a16:creationId xmlns:a16="http://schemas.microsoft.com/office/drawing/2014/main" id="{91F8DD48-BCBA-402F-A3C7-259DFEC2B0C9}"/>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8" name="Group 120">
                <a:extLst>
                  <a:ext uri="{FF2B5EF4-FFF2-40B4-BE49-F238E27FC236}">
                    <a16:creationId xmlns:a16="http://schemas.microsoft.com/office/drawing/2014/main" id="{A521603F-168A-44B6-B0E9-E53ACDE24BE0}"/>
                  </a:ext>
                </a:extLst>
              </p:cNvPr>
              <p:cNvGrpSpPr/>
              <p:nvPr/>
            </p:nvGrpSpPr>
            <p:grpSpPr>
              <a:xfrm>
                <a:off x="533400" y="4829175"/>
                <a:ext cx="457200" cy="885825"/>
                <a:chOff x="1568669" y="2543175"/>
                <a:chExt cx="838200" cy="1571625"/>
              </a:xfrm>
            </p:grpSpPr>
            <p:sp>
              <p:nvSpPr>
                <p:cNvPr id="44" name="Trapezoid 43">
                  <a:extLst>
                    <a:ext uri="{FF2B5EF4-FFF2-40B4-BE49-F238E27FC236}">
                      <a16:creationId xmlns:a16="http://schemas.microsoft.com/office/drawing/2014/main" id="{A70AF305-0D2B-4DFE-81B8-8B7CB7AD175F}"/>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5" name="Oval 44">
                  <a:extLst>
                    <a:ext uri="{FF2B5EF4-FFF2-40B4-BE49-F238E27FC236}">
                      <a16:creationId xmlns:a16="http://schemas.microsoft.com/office/drawing/2014/main" id="{093C0513-EC74-45D4-9874-850A4FDE1615}"/>
                    </a:ext>
                  </a:extLst>
                </p:cNvPr>
                <p:cNvSpPr/>
                <p:nvPr/>
              </p:nvSpPr>
              <p:spPr bwMode="auto">
                <a:xfrm>
                  <a:off x="1724025" y="2543175"/>
                  <a:ext cx="533400" cy="609600"/>
                </a:xfrm>
                <a:prstGeom prst="ellipse">
                  <a:avLst/>
                </a:prstGeom>
                <a:solidFill>
                  <a:srgbClr val="F0C79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6" name="Oval 45">
                  <a:extLst>
                    <a:ext uri="{FF2B5EF4-FFF2-40B4-BE49-F238E27FC236}">
                      <a16:creationId xmlns:a16="http://schemas.microsoft.com/office/drawing/2014/main" id="{B2D2272B-F48F-49E4-AA5D-6137DD94AEE5}"/>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7" name="Oval 46">
                  <a:extLst>
                    <a:ext uri="{FF2B5EF4-FFF2-40B4-BE49-F238E27FC236}">
                      <a16:creationId xmlns:a16="http://schemas.microsoft.com/office/drawing/2014/main" id="{8F3F77DC-A4D8-4B82-9377-19BE625B3E68}"/>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9" name="Group 125">
                <a:extLst>
                  <a:ext uri="{FF2B5EF4-FFF2-40B4-BE49-F238E27FC236}">
                    <a16:creationId xmlns:a16="http://schemas.microsoft.com/office/drawing/2014/main" id="{9EFA7DEA-E05F-43AE-87BD-F01DD57BEB95}"/>
                  </a:ext>
                </a:extLst>
              </p:cNvPr>
              <p:cNvGrpSpPr/>
              <p:nvPr/>
            </p:nvGrpSpPr>
            <p:grpSpPr>
              <a:xfrm>
                <a:off x="914400" y="4495800"/>
                <a:ext cx="457200" cy="885825"/>
                <a:chOff x="1568669" y="2543175"/>
                <a:chExt cx="838200" cy="1571625"/>
              </a:xfrm>
            </p:grpSpPr>
            <p:sp>
              <p:nvSpPr>
                <p:cNvPr id="40" name="Trapezoid 39">
                  <a:extLst>
                    <a:ext uri="{FF2B5EF4-FFF2-40B4-BE49-F238E27FC236}">
                      <a16:creationId xmlns:a16="http://schemas.microsoft.com/office/drawing/2014/main" id="{19B027D4-411C-4734-BC30-BAD7DA573380}"/>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1" name="Oval 40">
                  <a:extLst>
                    <a:ext uri="{FF2B5EF4-FFF2-40B4-BE49-F238E27FC236}">
                      <a16:creationId xmlns:a16="http://schemas.microsoft.com/office/drawing/2014/main" id="{B85A3BA0-A21E-4179-B284-BC18046283C7}"/>
                    </a:ext>
                  </a:extLst>
                </p:cNvPr>
                <p:cNvSpPr/>
                <p:nvPr/>
              </p:nvSpPr>
              <p:spPr bwMode="auto">
                <a:xfrm>
                  <a:off x="1724025" y="2543175"/>
                  <a:ext cx="533400" cy="609600"/>
                </a:xfrm>
                <a:prstGeom prst="ellipse">
                  <a:avLst/>
                </a:prstGeom>
                <a:solidFill>
                  <a:srgbClr val="F4A93A"/>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2" name="Oval 41">
                  <a:extLst>
                    <a:ext uri="{FF2B5EF4-FFF2-40B4-BE49-F238E27FC236}">
                      <a16:creationId xmlns:a16="http://schemas.microsoft.com/office/drawing/2014/main" id="{F61E0B4A-55FD-4D98-AEAC-0B4A815875E3}"/>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43" name="Oval 42">
                  <a:extLst>
                    <a:ext uri="{FF2B5EF4-FFF2-40B4-BE49-F238E27FC236}">
                      <a16:creationId xmlns:a16="http://schemas.microsoft.com/office/drawing/2014/main" id="{FC98D1D4-00AE-4C95-8D5A-CA85F32DA16E}"/>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 name="Group 130">
                <a:extLst>
                  <a:ext uri="{FF2B5EF4-FFF2-40B4-BE49-F238E27FC236}">
                    <a16:creationId xmlns:a16="http://schemas.microsoft.com/office/drawing/2014/main" id="{03D9A8B0-2ABD-42A3-8F0B-BF87176530CA}"/>
                  </a:ext>
                </a:extLst>
              </p:cNvPr>
              <p:cNvGrpSpPr/>
              <p:nvPr/>
            </p:nvGrpSpPr>
            <p:grpSpPr>
              <a:xfrm>
                <a:off x="1752600" y="4419600"/>
                <a:ext cx="457200" cy="885825"/>
                <a:chOff x="1568669" y="2543175"/>
                <a:chExt cx="838200" cy="1571625"/>
              </a:xfrm>
            </p:grpSpPr>
            <p:sp>
              <p:nvSpPr>
                <p:cNvPr id="36" name="Trapezoid 35">
                  <a:extLst>
                    <a:ext uri="{FF2B5EF4-FFF2-40B4-BE49-F238E27FC236}">
                      <a16:creationId xmlns:a16="http://schemas.microsoft.com/office/drawing/2014/main" id="{9F2BF40C-F2FC-4CD0-8A16-AA72E7B38B8B}"/>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7" name="Oval 36">
                  <a:extLst>
                    <a:ext uri="{FF2B5EF4-FFF2-40B4-BE49-F238E27FC236}">
                      <a16:creationId xmlns:a16="http://schemas.microsoft.com/office/drawing/2014/main" id="{9F128505-4E2F-4A25-96C8-16358BFA5468}"/>
                    </a:ext>
                  </a:extLst>
                </p:cNvPr>
                <p:cNvSpPr/>
                <p:nvPr/>
              </p:nvSpPr>
              <p:spPr bwMode="auto">
                <a:xfrm>
                  <a:off x="1724025" y="2543175"/>
                  <a:ext cx="533400" cy="609600"/>
                </a:xfrm>
                <a:prstGeom prst="ellipse">
                  <a:avLst/>
                </a:prstGeom>
                <a:solidFill>
                  <a:srgbClr val="EFDEB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8" name="Oval 37">
                  <a:extLst>
                    <a:ext uri="{FF2B5EF4-FFF2-40B4-BE49-F238E27FC236}">
                      <a16:creationId xmlns:a16="http://schemas.microsoft.com/office/drawing/2014/main" id="{FA9893FB-02F0-4653-97EB-454745D1AA54}"/>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9" name="Oval 38">
                  <a:extLst>
                    <a:ext uri="{FF2B5EF4-FFF2-40B4-BE49-F238E27FC236}">
                      <a16:creationId xmlns:a16="http://schemas.microsoft.com/office/drawing/2014/main" id="{C0014430-02F1-45E5-B13C-C468D0D4E39C}"/>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1" name="Group 135">
                <a:extLst>
                  <a:ext uri="{FF2B5EF4-FFF2-40B4-BE49-F238E27FC236}">
                    <a16:creationId xmlns:a16="http://schemas.microsoft.com/office/drawing/2014/main" id="{B82C47BF-E4B7-4176-BE43-44CF23925932}"/>
                  </a:ext>
                </a:extLst>
              </p:cNvPr>
              <p:cNvGrpSpPr/>
              <p:nvPr/>
            </p:nvGrpSpPr>
            <p:grpSpPr>
              <a:xfrm>
                <a:off x="1295400" y="4343400"/>
                <a:ext cx="457200" cy="885825"/>
                <a:chOff x="1568669" y="2543175"/>
                <a:chExt cx="838200" cy="1571625"/>
              </a:xfrm>
            </p:grpSpPr>
            <p:sp>
              <p:nvSpPr>
                <p:cNvPr id="32" name="Trapezoid 31">
                  <a:extLst>
                    <a:ext uri="{FF2B5EF4-FFF2-40B4-BE49-F238E27FC236}">
                      <a16:creationId xmlns:a16="http://schemas.microsoft.com/office/drawing/2014/main" id="{C1202FBF-8CB3-4BE5-BAF0-8335F981EB7A}"/>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3" name="Oval 32">
                  <a:extLst>
                    <a:ext uri="{FF2B5EF4-FFF2-40B4-BE49-F238E27FC236}">
                      <a16:creationId xmlns:a16="http://schemas.microsoft.com/office/drawing/2014/main" id="{7195EB94-2213-44D3-955A-6F30C6FBB116}"/>
                    </a:ext>
                  </a:extLst>
                </p:cNvPr>
                <p:cNvSpPr/>
                <p:nvPr/>
              </p:nvSpPr>
              <p:spPr bwMode="auto">
                <a:xfrm>
                  <a:off x="1724025" y="2543175"/>
                  <a:ext cx="533400" cy="609600"/>
                </a:xfrm>
                <a:prstGeom prst="ellipse">
                  <a:avLst/>
                </a:prstGeom>
                <a:solidFill>
                  <a:srgbClr val="A452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4" name="Oval 33">
                  <a:extLst>
                    <a:ext uri="{FF2B5EF4-FFF2-40B4-BE49-F238E27FC236}">
                      <a16:creationId xmlns:a16="http://schemas.microsoft.com/office/drawing/2014/main" id="{104546F1-D25A-42EB-A217-167C0A6ABDAB}"/>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5" name="Oval 34">
                  <a:extLst>
                    <a:ext uri="{FF2B5EF4-FFF2-40B4-BE49-F238E27FC236}">
                      <a16:creationId xmlns:a16="http://schemas.microsoft.com/office/drawing/2014/main" id="{B5F8EE7C-8188-4CCD-A0FD-68A0DB1F7B0E}"/>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2" name="Group 140">
                <a:extLst>
                  <a:ext uri="{FF2B5EF4-FFF2-40B4-BE49-F238E27FC236}">
                    <a16:creationId xmlns:a16="http://schemas.microsoft.com/office/drawing/2014/main" id="{4C0839E1-4338-4B49-9D5A-99E203674018}"/>
                  </a:ext>
                </a:extLst>
              </p:cNvPr>
              <p:cNvGrpSpPr/>
              <p:nvPr/>
            </p:nvGrpSpPr>
            <p:grpSpPr>
              <a:xfrm>
                <a:off x="914400" y="5029200"/>
                <a:ext cx="457200" cy="885825"/>
                <a:chOff x="1568669" y="2543175"/>
                <a:chExt cx="838200" cy="1571625"/>
              </a:xfrm>
            </p:grpSpPr>
            <p:sp>
              <p:nvSpPr>
                <p:cNvPr id="28" name="Trapezoid 27">
                  <a:extLst>
                    <a:ext uri="{FF2B5EF4-FFF2-40B4-BE49-F238E27FC236}">
                      <a16:creationId xmlns:a16="http://schemas.microsoft.com/office/drawing/2014/main" id="{8086C8D9-4C55-452C-8FCF-DD14A0A4D2EC}"/>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9" name="Oval 28">
                  <a:extLst>
                    <a:ext uri="{FF2B5EF4-FFF2-40B4-BE49-F238E27FC236}">
                      <a16:creationId xmlns:a16="http://schemas.microsoft.com/office/drawing/2014/main" id="{2BC983D0-6F43-4531-946A-A66698B5FC6F}"/>
                    </a:ext>
                  </a:extLst>
                </p:cNvPr>
                <p:cNvSpPr/>
                <p:nvPr/>
              </p:nvSpPr>
              <p:spPr bwMode="auto">
                <a:xfrm>
                  <a:off x="1724025" y="2543175"/>
                  <a:ext cx="533400" cy="609600"/>
                </a:xfrm>
                <a:prstGeom prst="ellipse">
                  <a:avLst/>
                </a:prstGeom>
                <a:solidFill>
                  <a:srgbClr val="F4A93A"/>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0" name="Oval 29">
                  <a:extLst>
                    <a:ext uri="{FF2B5EF4-FFF2-40B4-BE49-F238E27FC236}">
                      <a16:creationId xmlns:a16="http://schemas.microsoft.com/office/drawing/2014/main" id="{FEE1FDEA-00C2-4832-A944-998992886A0E}"/>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31" name="Oval 30">
                  <a:extLst>
                    <a:ext uri="{FF2B5EF4-FFF2-40B4-BE49-F238E27FC236}">
                      <a16:creationId xmlns:a16="http://schemas.microsoft.com/office/drawing/2014/main" id="{93AE4791-5364-4DFC-A0CD-0BAD794B2EE9}"/>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3" name="Group 145">
                <a:extLst>
                  <a:ext uri="{FF2B5EF4-FFF2-40B4-BE49-F238E27FC236}">
                    <a16:creationId xmlns:a16="http://schemas.microsoft.com/office/drawing/2014/main" id="{B5FEAD21-C146-4049-B095-84EA1D803790}"/>
                  </a:ext>
                </a:extLst>
              </p:cNvPr>
              <p:cNvGrpSpPr/>
              <p:nvPr/>
            </p:nvGrpSpPr>
            <p:grpSpPr>
              <a:xfrm>
                <a:off x="1371600" y="4724400"/>
                <a:ext cx="457200" cy="885825"/>
                <a:chOff x="1568669" y="2543175"/>
                <a:chExt cx="838200" cy="1571625"/>
              </a:xfrm>
            </p:grpSpPr>
            <p:sp>
              <p:nvSpPr>
                <p:cNvPr id="24" name="Trapezoid 23">
                  <a:extLst>
                    <a:ext uri="{FF2B5EF4-FFF2-40B4-BE49-F238E27FC236}">
                      <a16:creationId xmlns:a16="http://schemas.microsoft.com/office/drawing/2014/main" id="{369E22AF-C1C3-486A-AF90-728432C7B40E}"/>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5" name="Oval 24">
                  <a:extLst>
                    <a:ext uri="{FF2B5EF4-FFF2-40B4-BE49-F238E27FC236}">
                      <a16:creationId xmlns:a16="http://schemas.microsoft.com/office/drawing/2014/main" id="{7EFA9F55-1CE7-423D-93E1-29E240ED4900}"/>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6" name="Oval 25">
                  <a:extLst>
                    <a:ext uri="{FF2B5EF4-FFF2-40B4-BE49-F238E27FC236}">
                      <a16:creationId xmlns:a16="http://schemas.microsoft.com/office/drawing/2014/main" id="{C85D518D-8AB7-486E-9CED-90C757F8235F}"/>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7" name="Oval 26">
                  <a:extLst>
                    <a:ext uri="{FF2B5EF4-FFF2-40B4-BE49-F238E27FC236}">
                      <a16:creationId xmlns:a16="http://schemas.microsoft.com/office/drawing/2014/main" id="{8F2B1C66-72A9-4EDB-9F38-2A11E4F1FA59}"/>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4" name="Group 150">
                <a:extLst>
                  <a:ext uri="{FF2B5EF4-FFF2-40B4-BE49-F238E27FC236}">
                    <a16:creationId xmlns:a16="http://schemas.microsoft.com/office/drawing/2014/main" id="{8C2CED69-D4AF-47B2-BA28-EF12D8DC017D}"/>
                  </a:ext>
                </a:extLst>
              </p:cNvPr>
              <p:cNvGrpSpPr/>
              <p:nvPr/>
            </p:nvGrpSpPr>
            <p:grpSpPr>
              <a:xfrm>
                <a:off x="1828800" y="4876800"/>
                <a:ext cx="457200" cy="885825"/>
                <a:chOff x="1568669" y="2543175"/>
                <a:chExt cx="838200" cy="1571625"/>
              </a:xfrm>
            </p:grpSpPr>
            <p:sp>
              <p:nvSpPr>
                <p:cNvPr id="20" name="Trapezoid 19">
                  <a:extLst>
                    <a:ext uri="{FF2B5EF4-FFF2-40B4-BE49-F238E27FC236}">
                      <a16:creationId xmlns:a16="http://schemas.microsoft.com/office/drawing/2014/main" id="{8525C3AE-91A6-460C-9BEF-E3FBA86B4A21}"/>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1" name="Oval 20">
                  <a:extLst>
                    <a:ext uri="{FF2B5EF4-FFF2-40B4-BE49-F238E27FC236}">
                      <a16:creationId xmlns:a16="http://schemas.microsoft.com/office/drawing/2014/main" id="{651C616C-7F91-495C-9B6D-B445C433FD35}"/>
                    </a:ext>
                  </a:extLst>
                </p:cNvPr>
                <p:cNvSpPr/>
                <p:nvPr/>
              </p:nvSpPr>
              <p:spPr bwMode="auto">
                <a:xfrm>
                  <a:off x="1724025" y="2543175"/>
                  <a:ext cx="533400" cy="609600"/>
                </a:xfrm>
                <a:prstGeom prst="ellipse">
                  <a:avLst/>
                </a:prstGeom>
                <a:solidFill>
                  <a:srgbClr val="CC99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2" name="Oval 21">
                  <a:extLst>
                    <a:ext uri="{FF2B5EF4-FFF2-40B4-BE49-F238E27FC236}">
                      <a16:creationId xmlns:a16="http://schemas.microsoft.com/office/drawing/2014/main" id="{31977061-0261-4370-8232-9DB89E22563D}"/>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23" name="Oval 22">
                  <a:extLst>
                    <a:ext uri="{FF2B5EF4-FFF2-40B4-BE49-F238E27FC236}">
                      <a16:creationId xmlns:a16="http://schemas.microsoft.com/office/drawing/2014/main" id="{C6CE29D5-C03D-4081-8946-32230972913C}"/>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5" name="Group 155">
                <a:extLst>
                  <a:ext uri="{FF2B5EF4-FFF2-40B4-BE49-F238E27FC236}">
                    <a16:creationId xmlns:a16="http://schemas.microsoft.com/office/drawing/2014/main" id="{E841E7DA-CB91-42CB-A437-5CABA12A9B07}"/>
                  </a:ext>
                </a:extLst>
              </p:cNvPr>
              <p:cNvGrpSpPr/>
              <p:nvPr/>
            </p:nvGrpSpPr>
            <p:grpSpPr>
              <a:xfrm>
                <a:off x="1447800" y="5105400"/>
                <a:ext cx="457200" cy="885825"/>
                <a:chOff x="1568669" y="2543175"/>
                <a:chExt cx="838200" cy="1571625"/>
              </a:xfrm>
            </p:grpSpPr>
            <p:sp>
              <p:nvSpPr>
                <p:cNvPr id="16" name="Trapezoid 15">
                  <a:extLst>
                    <a:ext uri="{FF2B5EF4-FFF2-40B4-BE49-F238E27FC236}">
                      <a16:creationId xmlns:a16="http://schemas.microsoft.com/office/drawing/2014/main" id="{8C6376B1-5BB8-458D-A9A1-8AD2D71B1D70}"/>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7" name="Oval 16">
                  <a:extLst>
                    <a:ext uri="{FF2B5EF4-FFF2-40B4-BE49-F238E27FC236}">
                      <a16:creationId xmlns:a16="http://schemas.microsoft.com/office/drawing/2014/main" id="{92BF3E39-D320-4D94-8F90-B31E063BEA2A}"/>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8" name="Oval 17">
                  <a:extLst>
                    <a:ext uri="{FF2B5EF4-FFF2-40B4-BE49-F238E27FC236}">
                      <a16:creationId xmlns:a16="http://schemas.microsoft.com/office/drawing/2014/main" id="{2E08D4D3-0BD1-4CF1-B7B8-64DCC86B7AF3}"/>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9" name="Oval 18">
                  <a:extLst>
                    <a:ext uri="{FF2B5EF4-FFF2-40B4-BE49-F238E27FC236}">
                      <a16:creationId xmlns:a16="http://schemas.microsoft.com/office/drawing/2014/main" id="{9E8541CF-5F48-46C7-A20E-8EEFFED496E0}"/>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grpSp>
          <p:nvGrpSpPr>
            <p:cNvPr id="60" name="Group 120">
              <a:extLst>
                <a:ext uri="{FF2B5EF4-FFF2-40B4-BE49-F238E27FC236}">
                  <a16:creationId xmlns:a16="http://schemas.microsoft.com/office/drawing/2014/main" id="{94249CA6-4F9C-4AB2-9035-B5A93378A4D5}"/>
                </a:ext>
              </a:extLst>
            </p:cNvPr>
            <p:cNvGrpSpPr/>
            <p:nvPr/>
          </p:nvGrpSpPr>
          <p:grpSpPr>
            <a:xfrm>
              <a:off x="778157" y="4104458"/>
              <a:ext cx="178929" cy="343121"/>
              <a:chOff x="1568669" y="2543175"/>
              <a:chExt cx="838200" cy="1571625"/>
            </a:xfrm>
          </p:grpSpPr>
          <p:sp>
            <p:nvSpPr>
              <p:cNvPr id="61" name="Trapezoid 60">
                <a:extLst>
                  <a:ext uri="{FF2B5EF4-FFF2-40B4-BE49-F238E27FC236}">
                    <a16:creationId xmlns:a16="http://schemas.microsoft.com/office/drawing/2014/main" id="{FBD60D21-0D76-4E4D-A65D-046650A5EAC8}"/>
                  </a:ext>
                </a:extLst>
              </p:cNvPr>
              <p:cNvSpPr/>
              <p:nvPr/>
            </p:nvSpPr>
            <p:spPr bwMode="auto">
              <a:xfrm flipV="1">
                <a:off x="1568669" y="3048000"/>
                <a:ext cx="838200" cy="1066800"/>
              </a:xfrm>
              <a:prstGeom prst="trapezoid">
                <a:avLst/>
              </a:prstGeom>
              <a:solidFill>
                <a:schemeClr val="accent2"/>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62" name="Oval 61">
                <a:extLst>
                  <a:ext uri="{FF2B5EF4-FFF2-40B4-BE49-F238E27FC236}">
                    <a16:creationId xmlns:a16="http://schemas.microsoft.com/office/drawing/2014/main" id="{F61E9DDE-BC33-4951-A487-2A065774E380}"/>
                  </a:ext>
                </a:extLst>
              </p:cNvPr>
              <p:cNvSpPr/>
              <p:nvPr/>
            </p:nvSpPr>
            <p:spPr bwMode="auto">
              <a:xfrm>
                <a:off x="1724025" y="2543175"/>
                <a:ext cx="533400" cy="609600"/>
              </a:xfrm>
              <a:prstGeom prst="ellipse">
                <a:avLst/>
              </a:prstGeom>
              <a:solidFill>
                <a:srgbClr val="F0C79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63" name="Oval 62">
                <a:extLst>
                  <a:ext uri="{FF2B5EF4-FFF2-40B4-BE49-F238E27FC236}">
                    <a16:creationId xmlns:a16="http://schemas.microsoft.com/office/drawing/2014/main" id="{AF9FBE58-F5DE-4840-9F05-C327599FE15D}"/>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64" name="Oval 63">
                <a:extLst>
                  <a:ext uri="{FF2B5EF4-FFF2-40B4-BE49-F238E27FC236}">
                    <a16:creationId xmlns:a16="http://schemas.microsoft.com/office/drawing/2014/main" id="{5A87908D-05E7-4CC8-A064-3FF61B55FAC0}"/>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65" name="Group 64">
              <a:extLst>
                <a:ext uri="{FF2B5EF4-FFF2-40B4-BE49-F238E27FC236}">
                  <a16:creationId xmlns:a16="http://schemas.microsoft.com/office/drawing/2014/main" id="{712A4CD6-D28E-475D-8EDE-94C467063967}"/>
                </a:ext>
              </a:extLst>
            </p:cNvPr>
            <p:cNvGrpSpPr/>
            <p:nvPr/>
          </p:nvGrpSpPr>
          <p:grpSpPr>
            <a:xfrm>
              <a:off x="584871" y="2975744"/>
              <a:ext cx="674310" cy="523522"/>
              <a:chOff x="523010" y="3050673"/>
              <a:chExt cx="941294" cy="726561"/>
            </a:xfrm>
          </p:grpSpPr>
          <p:grpSp>
            <p:nvGrpSpPr>
              <p:cNvPr id="66" name="Group 105">
                <a:extLst>
                  <a:ext uri="{FF2B5EF4-FFF2-40B4-BE49-F238E27FC236}">
                    <a16:creationId xmlns:a16="http://schemas.microsoft.com/office/drawing/2014/main" id="{FBFF819F-47C2-4A30-85B0-BE86A31199A0}"/>
                  </a:ext>
                </a:extLst>
              </p:cNvPr>
              <p:cNvGrpSpPr/>
              <p:nvPr/>
            </p:nvGrpSpPr>
            <p:grpSpPr>
              <a:xfrm>
                <a:off x="523010" y="3132599"/>
                <a:ext cx="282388" cy="476195"/>
                <a:chOff x="1568669" y="2543175"/>
                <a:chExt cx="838200" cy="1571625"/>
              </a:xfrm>
            </p:grpSpPr>
            <p:sp>
              <p:nvSpPr>
                <p:cNvPr id="92" name="Trapezoid 91">
                  <a:extLst>
                    <a:ext uri="{FF2B5EF4-FFF2-40B4-BE49-F238E27FC236}">
                      <a16:creationId xmlns:a16="http://schemas.microsoft.com/office/drawing/2014/main" id="{995E5500-4583-4E8B-B625-C10937CFA1B7}"/>
                    </a:ext>
                  </a:extLst>
                </p:cNvPr>
                <p:cNvSpPr/>
                <p:nvPr/>
              </p:nvSpPr>
              <p:spPr bwMode="auto">
                <a:xfrm flipV="1">
                  <a:off x="1568669" y="3048000"/>
                  <a:ext cx="838200" cy="1066800"/>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93" name="Oval 92">
                  <a:extLst>
                    <a:ext uri="{FF2B5EF4-FFF2-40B4-BE49-F238E27FC236}">
                      <a16:creationId xmlns:a16="http://schemas.microsoft.com/office/drawing/2014/main" id="{1329FC8B-E4C4-4DB0-B0AB-A592D65344FF}"/>
                    </a:ext>
                  </a:extLst>
                </p:cNvPr>
                <p:cNvSpPr/>
                <p:nvPr/>
              </p:nvSpPr>
              <p:spPr bwMode="auto">
                <a:xfrm>
                  <a:off x="1724025" y="2543175"/>
                  <a:ext cx="533400" cy="609600"/>
                </a:xfrm>
                <a:prstGeom prst="ellipse">
                  <a:avLst/>
                </a:prstGeom>
                <a:solidFill>
                  <a:srgbClr val="FFDDD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94" name="Oval 93">
                  <a:extLst>
                    <a:ext uri="{FF2B5EF4-FFF2-40B4-BE49-F238E27FC236}">
                      <a16:creationId xmlns:a16="http://schemas.microsoft.com/office/drawing/2014/main" id="{F9228BD0-537A-43FA-977B-A9F009D80CC0}"/>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95" name="Oval 94">
                  <a:extLst>
                    <a:ext uri="{FF2B5EF4-FFF2-40B4-BE49-F238E27FC236}">
                      <a16:creationId xmlns:a16="http://schemas.microsoft.com/office/drawing/2014/main" id="{4AEFFC43-C9D3-49EC-B0AF-8A390CC6649B}"/>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67" name="Group 110">
                <a:extLst>
                  <a:ext uri="{FF2B5EF4-FFF2-40B4-BE49-F238E27FC236}">
                    <a16:creationId xmlns:a16="http://schemas.microsoft.com/office/drawing/2014/main" id="{FA70A523-98C9-4D41-8E14-AD6CD10CBCEB}"/>
                  </a:ext>
                </a:extLst>
              </p:cNvPr>
              <p:cNvGrpSpPr/>
              <p:nvPr/>
            </p:nvGrpSpPr>
            <p:grpSpPr>
              <a:xfrm>
                <a:off x="758334" y="3066034"/>
                <a:ext cx="282388" cy="476195"/>
                <a:chOff x="1568669" y="2543175"/>
                <a:chExt cx="838200" cy="1571625"/>
              </a:xfrm>
            </p:grpSpPr>
            <p:sp>
              <p:nvSpPr>
                <p:cNvPr id="88" name="Trapezoid 87">
                  <a:extLst>
                    <a:ext uri="{FF2B5EF4-FFF2-40B4-BE49-F238E27FC236}">
                      <a16:creationId xmlns:a16="http://schemas.microsoft.com/office/drawing/2014/main" id="{0B849530-19D9-49FA-AF60-3995A47E2F1D}"/>
                    </a:ext>
                  </a:extLst>
                </p:cNvPr>
                <p:cNvSpPr/>
                <p:nvPr/>
              </p:nvSpPr>
              <p:spPr bwMode="auto">
                <a:xfrm flipV="1">
                  <a:off x="1568669" y="3048000"/>
                  <a:ext cx="838200" cy="1066800"/>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9" name="Oval 88">
                  <a:extLst>
                    <a:ext uri="{FF2B5EF4-FFF2-40B4-BE49-F238E27FC236}">
                      <a16:creationId xmlns:a16="http://schemas.microsoft.com/office/drawing/2014/main" id="{2B240546-5A35-48AA-8054-973E5A5FA633}"/>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90" name="Oval 89">
                  <a:extLst>
                    <a:ext uri="{FF2B5EF4-FFF2-40B4-BE49-F238E27FC236}">
                      <a16:creationId xmlns:a16="http://schemas.microsoft.com/office/drawing/2014/main" id="{1B8CEED4-3D74-4926-89FE-8435865E65F9}"/>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91" name="Oval 90">
                  <a:extLst>
                    <a:ext uri="{FF2B5EF4-FFF2-40B4-BE49-F238E27FC236}">
                      <a16:creationId xmlns:a16="http://schemas.microsoft.com/office/drawing/2014/main" id="{ACEE0155-ADC8-4FD7-9DAF-871C2D12ADA2}"/>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68" name="Group 120">
                <a:extLst>
                  <a:ext uri="{FF2B5EF4-FFF2-40B4-BE49-F238E27FC236}">
                    <a16:creationId xmlns:a16="http://schemas.microsoft.com/office/drawing/2014/main" id="{387DBA76-655E-4312-A61A-0E996E2F72A9}"/>
                  </a:ext>
                </a:extLst>
              </p:cNvPr>
              <p:cNvGrpSpPr/>
              <p:nvPr/>
            </p:nvGrpSpPr>
            <p:grpSpPr>
              <a:xfrm>
                <a:off x="664205" y="3311812"/>
                <a:ext cx="282388" cy="465422"/>
                <a:chOff x="1568669" y="2543175"/>
                <a:chExt cx="838200" cy="1536070"/>
              </a:xfrm>
            </p:grpSpPr>
            <p:sp>
              <p:nvSpPr>
                <p:cNvPr id="84" name="Trapezoid 83">
                  <a:extLst>
                    <a:ext uri="{FF2B5EF4-FFF2-40B4-BE49-F238E27FC236}">
                      <a16:creationId xmlns:a16="http://schemas.microsoft.com/office/drawing/2014/main" id="{D580C1D8-3CE5-45D7-A048-D6AB9CA7157B}"/>
                    </a:ext>
                  </a:extLst>
                </p:cNvPr>
                <p:cNvSpPr/>
                <p:nvPr/>
              </p:nvSpPr>
              <p:spPr bwMode="auto">
                <a:xfrm flipV="1">
                  <a:off x="1568669" y="3012446"/>
                  <a:ext cx="838200" cy="1066799"/>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5" name="Oval 84">
                  <a:extLst>
                    <a:ext uri="{FF2B5EF4-FFF2-40B4-BE49-F238E27FC236}">
                      <a16:creationId xmlns:a16="http://schemas.microsoft.com/office/drawing/2014/main" id="{D5B4FBA3-39FE-49FB-82B8-586CF06E272E}"/>
                    </a:ext>
                  </a:extLst>
                </p:cNvPr>
                <p:cNvSpPr/>
                <p:nvPr/>
              </p:nvSpPr>
              <p:spPr bwMode="auto">
                <a:xfrm>
                  <a:off x="1724025" y="2543175"/>
                  <a:ext cx="533400" cy="609600"/>
                </a:xfrm>
                <a:prstGeom prst="ellipse">
                  <a:avLst/>
                </a:prstGeom>
                <a:solidFill>
                  <a:srgbClr val="F0C79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6" name="Oval 85">
                  <a:extLst>
                    <a:ext uri="{FF2B5EF4-FFF2-40B4-BE49-F238E27FC236}">
                      <a16:creationId xmlns:a16="http://schemas.microsoft.com/office/drawing/2014/main" id="{F112B721-FD76-47C8-8BB5-E1F04F1E3C23}"/>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7" name="Oval 86">
                  <a:extLst>
                    <a:ext uri="{FF2B5EF4-FFF2-40B4-BE49-F238E27FC236}">
                      <a16:creationId xmlns:a16="http://schemas.microsoft.com/office/drawing/2014/main" id="{A35C83C3-78C1-4F96-9F95-D6D357318651}"/>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69" name="Group 125">
                <a:extLst>
                  <a:ext uri="{FF2B5EF4-FFF2-40B4-BE49-F238E27FC236}">
                    <a16:creationId xmlns:a16="http://schemas.microsoft.com/office/drawing/2014/main" id="{B5E07607-4239-4B68-A6CF-8F114CD18C40}"/>
                  </a:ext>
                </a:extLst>
              </p:cNvPr>
              <p:cNvGrpSpPr/>
              <p:nvPr/>
            </p:nvGrpSpPr>
            <p:grpSpPr>
              <a:xfrm>
                <a:off x="899528" y="3132599"/>
                <a:ext cx="282388" cy="476195"/>
                <a:chOff x="1568669" y="2543175"/>
                <a:chExt cx="838200" cy="1571625"/>
              </a:xfrm>
            </p:grpSpPr>
            <p:sp>
              <p:nvSpPr>
                <p:cNvPr id="80" name="Trapezoid 79">
                  <a:extLst>
                    <a:ext uri="{FF2B5EF4-FFF2-40B4-BE49-F238E27FC236}">
                      <a16:creationId xmlns:a16="http://schemas.microsoft.com/office/drawing/2014/main" id="{888AA820-A409-4744-A9A7-D3AE24B1CF21}"/>
                    </a:ext>
                  </a:extLst>
                </p:cNvPr>
                <p:cNvSpPr/>
                <p:nvPr/>
              </p:nvSpPr>
              <p:spPr bwMode="auto">
                <a:xfrm flipV="1">
                  <a:off x="1568669" y="3048000"/>
                  <a:ext cx="838200" cy="1066800"/>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1" name="Oval 80">
                  <a:extLst>
                    <a:ext uri="{FF2B5EF4-FFF2-40B4-BE49-F238E27FC236}">
                      <a16:creationId xmlns:a16="http://schemas.microsoft.com/office/drawing/2014/main" id="{F37B00E2-4501-4D1E-A0C9-5E8114860218}"/>
                    </a:ext>
                  </a:extLst>
                </p:cNvPr>
                <p:cNvSpPr/>
                <p:nvPr/>
              </p:nvSpPr>
              <p:spPr bwMode="auto">
                <a:xfrm>
                  <a:off x="1724025" y="2543175"/>
                  <a:ext cx="533400" cy="609600"/>
                </a:xfrm>
                <a:prstGeom prst="ellipse">
                  <a:avLst/>
                </a:prstGeom>
                <a:solidFill>
                  <a:srgbClr val="F4A93A"/>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2" name="Oval 81">
                  <a:extLst>
                    <a:ext uri="{FF2B5EF4-FFF2-40B4-BE49-F238E27FC236}">
                      <a16:creationId xmlns:a16="http://schemas.microsoft.com/office/drawing/2014/main" id="{F04E7202-1D55-426E-8ED5-C2DDEAE74E66}"/>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83" name="Oval 82">
                  <a:extLst>
                    <a:ext uri="{FF2B5EF4-FFF2-40B4-BE49-F238E27FC236}">
                      <a16:creationId xmlns:a16="http://schemas.microsoft.com/office/drawing/2014/main" id="{E3DB2730-3FE1-43A3-B028-73FD14EBC32E}"/>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70" name="Group 135">
                <a:extLst>
                  <a:ext uri="{FF2B5EF4-FFF2-40B4-BE49-F238E27FC236}">
                    <a16:creationId xmlns:a16="http://schemas.microsoft.com/office/drawing/2014/main" id="{B66AA077-6D0F-4093-AAF9-A5BFF1E1ABA9}"/>
                  </a:ext>
                </a:extLst>
              </p:cNvPr>
              <p:cNvGrpSpPr/>
              <p:nvPr/>
            </p:nvGrpSpPr>
            <p:grpSpPr>
              <a:xfrm>
                <a:off x="1134852" y="3050673"/>
                <a:ext cx="282388" cy="476195"/>
                <a:chOff x="1568669" y="2543175"/>
                <a:chExt cx="838200" cy="1571625"/>
              </a:xfrm>
            </p:grpSpPr>
            <p:sp>
              <p:nvSpPr>
                <p:cNvPr id="76" name="Trapezoid 75">
                  <a:extLst>
                    <a:ext uri="{FF2B5EF4-FFF2-40B4-BE49-F238E27FC236}">
                      <a16:creationId xmlns:a16="http://schemas.microsoft.com/office/drawing/2014/main" id="{65326884-C559-45A8-81AF-2B5E1FA2990B}"/>
                    </a:ext>
                  </a:extLst>
                </p:cNvPr>
                <p:cNvSpPr/>
                <p:nvPr/>
              </p:nvSpPr>
              <p:spPr bwMode="auto">
                <a:xfrm flipV="1">
                  <a:off x="1568669" y="3048000"/>
                  <a:ext cx="838200" cy="1066800"/>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7" name="Oval 76">
                  <a:extLst>
                    <a:ext uri="{FF2B5EF4-FFF2-40B4-BE49-F238E27FC236}">
                      <a16:creationId xmlns:a16="http://schemas.microsoft.com/office/drawing/2014/main" id="{3C02B7C5-2964-4423-84F4-15F17797D82A}"/>
                    </a:ext>
                  </a:extLst>
                </p:cNvPr>
                <p:cNvSpPr/>
                <p:nvPr/>
              </p:nvSpPr>
              <p:spPr bwMode="auto">
                <a:xfrm>
                  <a:off x="1724025" y="2543175"/>
                  <a:ext cx="533400" cy="609600"/>
                </a:xfrm>
                <a:prstGeom prst="ellipse">
                  <a:avLst/>
                </a:prstGeom>
                <a:solidFill>
                  <a:srgbClr val="A452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8" name="Oval 77">
                  <a:extLst>
                    <a:ext uri="{FF2B5EF4-FFF2-40B4-BE49-F238E27FC236}">
                      <a16:creationId xmlns:a16="http://schemas.microsoft.com/office/drawing/2014/main" id="{048BAF28-C62C-4E5E-B19C-ACA9D877E837}"/>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9" name="Oval 78">
                  <a:extLst>
                    <a:ext uri="{FF2B5EF4-FFF2-40B4-BE49-F238E27FC236}">
                      <a16:creationId xmlns:a16="http://schemas.microsoft.com/office/drawing/2014/main" id="{5E40AF62-3AB4-4B12-8E04-F047954C37BC}"/>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71" name="Group 145">
                <a:extLst>
                  <a:ext uri="{FF2B5EF4-FFF2-40B4-BE49-F238E27FC236}">
                    <a16:creationId xmlns:a16="http://schemas.microsoft.com/office/drawing/2014/main" id="{F0D2317D-8D29-48AD-838A-14DE3BB26653}"/>
                  </a:ext>
                </a:extLst>
              </p:cNvPr>
              <p:cNvGrpSpPr/>
              <p:nvPr/>
            </p:nvGrpSpPr>
            <p:grpSpPr>
              <a:xfrm>
                <a:off x="1181916" y="3255488"/>
                <a:ext cx="282388" cy="476195"/>
                <a:chOff x="1568669" y="2543175"/>
                <a:chExt cx="838200" cy="1571625"/>
              </a:xfrm>
            </p:grpSpPr>
            <p:sp>
              <p:nvSpPr>
                <p:cNvPr id="72" name="Trapezoid 71">
                  <a:extLst>
                    <a:ext uri="{FF2B5EF4-FFF2-40B4-BE49-F238E27FC236}">
                      <a16:creationId xmlns:a16="http://schemas.microsoft.com/office/drawing/2014/main" id="{4D515D46-FD4A-48D6-B796-F7EBFBB44784}"/>
                    </a:ext>
                  </a:extLst>
                </p:cNvPr>
                <p:cNvSpPr/>
                <p:nvPr/>
              </p:nvSpPr>
              <p:spPr bwMode="auto">
                <a:xfrm flipV="1">
                  <a:off x="1568669" y="3048000"/>
                  <a:ext cx="838200" cy="1066800"/>
                </a:xfrm>
                <a:prstGeom prst="trapezoid">
                  <a:avLst/>
                </a:prstGeom>
                <a:solidFill>
                  <a:schemeClr val="accent3">
                    <a:lumMod val="75000"/>
                  </a:schemeClr>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3" name="Oval 72">
                  <a:extLst>
                    <a:ext uri="{FF2B5EF4-FFF2-40B4-BE49-F238E27FC236}">
                      <a16:creationId xmlns:a16="http://schemas.microsoft.com/office/drawing/2014/main" id="{FA9D5FD7-E28B-4797-A724-474E2468F047}"/>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4" name="Oval 73">
                  <a:extLst>
                    <a:ext uri="{FF2B5EF4-FFF2-40B4-BE49-F238E27FC236}">
                      <a16:creationId xmlns:a16="http://schemas.microsoft.com/office/drawing/2014/main" id="{CAE8BF8A-D113-4157-91D9-2D53813824F3}"/>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75" name="Oval 74">
                  <a:extLst>
                    <a:ext uri="{FF2B5EF4-FFF2-40B4-BE49-F238E27FC236}">
                      <a16:creationId xmlns:a16="http://schemas.microsoft.com/office/drawing/2014/main" id="{65ED77B8-630B-4C7A-9B49-78F1CAFB621B}"/>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grpSp>
          <p:nvGrpSpPr>
            <p:cNvPr id="96" name="Group 95">
              <a:extLst>
                <a:ext uri="{FF2B5EF4-FFF2-40B4-BE49-F238E27FC236}">
                  <a16:creationId xmlns:a16="http://schemas.microsoft.com/office/drawing/2014/main" id="{317D5FFC-123A-4CF7-8C93-8EF0AD68663E}"/>
                </a:ext>
              </a:extLst>
            </p:cNvPr>
            <p:cNvGrpSpPr/>
            <p:nvPr/>
          </p:nvGrpSpPr>
          <p:grpSpPr>
            <a:xfrm>
              <a:off x="426735" y="1897732"/>
              <a:ext cx="944034" cy="638278"/>
              <a:chOff x="152400" y="4343400"/>
              <a:chExt cx="2133600" cy="1647825"/>
            </a:xfrm>
          </p:grpSpPr>
          <p:grpSp>
            <p:nvGrpSpPr>
              <p:cNvPr id="97" name="Group 105">
                <a:extLst>
                  <a:ext uri="{FF2B5EF4-FFF2-40B4-BE49-F238E27FC236}">
                    <a16:creationId xmlns:a16="http://schemas.microsoft.com/office/drawing/2014/main" id="{40541BE2-0D7C-4788-861E-687836644F7E}"/>
                  </a:ext>
                </a:extLst>
              </p:cNvPr>
              <p:cNvGrpSpPr/>
              <p:nvPr/>
            </p:nvGrpSpPr>
            <p:grpSpPr>
              <a:xfrm>
                <a:off x="304800" y="4495800"/>
                <a:ext cx="457200" cy="885825"/>
                <a:chOff x="1568669" y="2543175"/>
                <a:chExt cx="838200" cy="1571625"/>
              </a:xfrm>
            </p:grpSpPr>
            <p:sp>
              <p:nvSpPr>
                <p:cNvPr id="148" name="Trapezoid 147">
                  <a:extLst>
                    <a:ext uri="{FF2B5EF4-FFF2-40B4-BE49-F238E27FC236}">
                      <a16:creationId xmlns:a16="http://schemas.microsoft.com/office/drawing/2014/main" id="{F9256EF5-01C1-40FF-BA1B-F9471F389CA8}"/>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9" name="Oval 148">
                  <a:extLst>
                    <a:ext uri="{FF2B5EF4-FFF2-40B4-BE49-F238E27FC236}">
                      <a16:creationId xmlns:a16="http://schemas.microsoft.com/office/drawing/2014/main" id="{DBADD22F-F8C7-4A4D-928B-182B03D58F7A}"/>
                    </a:ext>
                  </a:extLst>
                </p:cNvPr>
                <p:cNvSpPr/>
                <p:nvPr/>
              </p:nvSpPr>
              <p:spPr bwMode="auto">
                <a:xfrm>
                  <a:off x="1724025" y="2543175"/>
                  <a:ext cx="533400" cy="609600"/>
                </a:xfrm>
                <a:prstGeom prst="ellipse">
                  <a:avLst/>
                </a:prstGeom>
                <a:solidFill>
                  <a:srgbClr val="FFDDD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50" name="Oval 149">
                  <a:extLst>
                    <a:ext uri="{FF2B5EF4-FFF2-40B4-BE49-F238E27FC236}">
                      <a16:creationId xmlns:a16="http://schemas.microsoft.com/office/drawing/2014/main" id="{B9F019C6-B4F3-463A-A985-D9E76CD792FF}"/>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51" name="Oval 150">
                  <a:extLst>
                    <a:ext uri="{FF2B5EF4-FFF2-40B4-BE49-F238E27FC236}">
                      <a16:creationId xmlns:a16="http://schemas.microsoft.com/office/drawing/2014/main" id="{0595D1A8-158A-48BD-B121-8B2D3C788308}"/>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98" name="Group 110">
                <a:extLst>
                  <a:ext uri="{FF2B5EF4-FFF2-40B4-BE49-F238E27FC236}">
                    <a16:creationId xmlns:a16="http://schemas.microsoft.com/office/drawing/2014/main" id="{6DDF2784-B78F-486E-A93B-BA107B40A559}"/>
                  </a:ext>
                </a:extLst>
              </p:cNvPr>
              <p:cNvGrpSpPr/>
              <p:nvPr/>
            </p:nvGrpSpPr>
            <p:grpSpPr>
              <a:xfrm>
                <a:off x="685800" y="4371975"/>
                <a:ext cx="457200" cy="885825"/>
                <a:chOff x="1568669" y="2543175"/>
                <a:chExt cx="838200" cy="1571625"/>
              </a:xfrm>
            </p:grpSpPr>
            <p:sp>
              <p:nvSpPr>
                <p:cNvPr id="144" name="Trapezoid 143">
                  <a:extLst>
                    <a:ext uri="{FF2B5EF4-FFF2-40B4-BE49-F238E27FC236}">
                      <a16:creationId xmlns:a16="http://schemas.microsoft.com/office/drawing/2014/main" id="{76CE149C-8BD4-429E-9D22-27A5F0E07D1D}"/>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5" name="Oval 144">
                  <a:extLst>
                    <a:ext uri="{FF2B5EF4-FFF2-40B4-BE49-F238E27FC236}">
                      <a16:creationId xmlns:a16="http://schemas.microsoft.com/office/drawing/2014/main" id="{9F16CE17-D6AB-4F65-ABB5-D627594C61CD}"/>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6" name="Oval 145">
                  <a:extLst>
                    <a:ext uri="{FF2B5EF4-FFF2-40B4-BE49-F238E27FC236}">
                      <a16:creationId xmlns:a16="http://schemas.microsoft.com/office/drawing/2014/main" id="{A1737E53-EC3A-4971-9718-088637E2B802}"/>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7" name="Oval 146">
                  <a:extLst>
                    <a:ext uri="{FF2B5EF4-FFF2-40B4-BE49-F238E27FC236}">
                      <a16:creationId xmlns:a16="http://schemas.microsoft.com/office/drawing/2014/main" id="{D4068F87-4ADF-4285-AB49-68B67A29EC64}"/>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99" name="Group 115">
                <a:extLst>
                  <a:ext uri="{FF2B5EF4-FFF2-40B4-BE49-F238E27FC236}">
                    <a16:creationId xmlns:a16="http://schemas.microsoft.com/office/drawing/2014/main" id="{93D82CAB-8DFC-42B7-9532-F2895B144730}"/>
                  </a:ext>
                </a:extLst>
              </p:cNvPr>
              <p:cNvGrpSpPr/>
              <p:nvPr/>
            </p:nvGrpSpPr>
            <p:grpSpPr>
              <a:xfrm>
                <a:off x="152400" y="4981575"/>
                <a:ext cx="457200" cy="885825"/>
                <a:chOff x="1568669" y="2543175"/>
                <a:chExt cx="838200" cy="1571625"/>
              </a:xfrm>
            </p:grpSpPr>
            <p:sp>
              <p:nvSpPr>
                <p:cNvPr id="140" name="Trapezoid 139">
                  <a:extLst>
                    <a:ext uri="{FF2B5EF4-FFF2-40B4-BE49-F238E27FC236}">
                      <a16:creationId xmlns:a16="http://schemas.microsoft.com/office/drawing/2014/main" id="{5A6D6AB4-D3AF-427A-9DCD-7079480E89E2}"/>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1" name="Oval 140">
                  <a:extLst>
                    <a:ext uri="{FF2B5EF4-FFF2-40B4-BE49-F238E27FC236}">
                      <a16:creationId xmlns:a16="http://schemas.microsoft.com/office/drawing/2014/main" id="{C15B76F2-4549-4085-8533-4B2F6704772F}"/>
                    </a:ext>
                  </a:extLst>
                </p:cNvPr>
                <p:cNvSpPr/>
                <p:nvPr/>
              </p:nvSpPr>
              <p:spPr bwMode="auto">
                <a:xfrm>
                  <a:off x="1724025" y="2543175"/>
                  <a:ext cx="533400" cy="609600"/>
                </a:xfrm>
                <a:prstGeom prst="ellipse">
                  <a:avLst/>
                </a:prstGeom>
                <a:solidFill>
                  <a:srgbClr val="A452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2" name="Oval 141">
                  <a:extLst>
                    <a:ext uri="{FF2B5EF4-FFF2-40B4-BE49-F238E27FC236}">
                      <a16:creationId xmlns:a16="http://schemas.microsoft.com/office/drawing/2014/main" id="{28D25D2F-C8F4-48EE-9486-008A5916C26C}"/>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43" name="Oval 142">
                  <a:extLst>
                    <a:ext uri="{FF2B5EF4-FFF2-40B4-BE49-F238E27FC236}">
                      <a16:creationId xmlns:a16="http://schemas.microsoft.com/office/drawing/2014/main" id="{4A8AC7D9-07E4-4E27-A1AA-F74FC4C7B247}"/>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0" name="Group 120">
                <a:extLst>
                  <a:ext uri="{FF2B5EF4-FFF2-40B4-BE49-F238E27FC236}">
                    <a16:creationId xmlns:a16="http://schemas.microsoft.com/office/drawing/2014/main" id="{356D4ADB-DAB8-4146-9829-77642517CF3C}"/>
                  </a:ext>
                </a:extLst>
              </p:cNvPr>
              <p:cNvGrpSpPr/>
              <p:nvPr/>
            </p:nvGrpSpPr>
            <p:grpSpPr>
              <a:xfrm>
                <a:off x="533400" y="4829175"/>
                <a:ext cx="457200" cy="885825"/>
                <a:chOff x="1568669" y="2543175"/>
                <a:chExt cx="838200" cy="1571625"/>
              </a:xfrm>
            </p:grpSpPr>
            <p:sp>
              <p:nvSpPr>
                <p:cNvPr id="136" name="Trapezoid 135">
                  <a:extLst>
                    <a:ext uri="{FF2B5EF4-FFF2-40B4-BE49-F238E27FC236}">
                      <a16:creationId xmlns:a16="http://schemas.microsoft.com/office/drawing/2014/main" id="{42A8C53A-827E-4FFB-8D0F-5FBF5ECA5741}"/>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7" name="Oval 136">
                  <a:extLst>
                    <a:ext uri="{FF2B5EF4-FFF2-40B4-BE49-F238E27FC236}">
                      <a16:creationId xmlns:a16="http://schemas.microsoft.com/office/drawing/2014/main" id="{FCE7D3BD-9B1C-47C7-AC07-457BC4FA7A20}"/>
                    </a:ext>
                  </a:extLst>
                </p:cNvPr>
                <p:cNvSpPr/>
                <p:nvPr/>
              </p:nvSpPr>
              <p:spPr bwMode="auto">
                <a:xfrm>
                  <a:off x="1724025" y="2543175"/>
                  <a:ext cx="533400" cy="609600"/>
                </a:xfrm>
                <a:prstGeom prst="ellipse">
                  <a:avLst/>
                </a:prstGeom>
                <a:solidFill>
                  <a:srgbClr val="F0C79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8" name="Oval 137">
                  <a:extLst>
                    <a:ext uri="{FF2B5EF4-FFF2-40B4-BE49-F238E27FC236}">
                      <a16:creationId xmlns:a16="http://schemas.microsoft.com/office/drawing/2014/main" id="{37E7D000-ED7F-4AE5-9763-0982696EF400}"/>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9" name="Oval 138">
                  <a:extLst>
                    <a:ext uri="{FF2B5EF4-FFF2-40B4-BE49-F238E27FC236}">
                      <a16:creationId xmlns:a16="http://schemas.microsoft.com/office/drawing/2014/main" id="{924EE011-9B32-4BAD-9343-546EF994848C}"/>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1" name="Group 125">
                <a:extLst>
                  <a:ext uri="{FF2B5EF4-FFF2-40B4-BE49-F238E27FC236}">
                    <a16:creationId xmlns:a16="http://schemas.microsoft.com/office/drawing/2014/main" id="{86B37011-5FBF-49CB-849D-16112300C3CE}"/>
                  </a:ext>
                </a:extLst>
              </p:cNvPr>
              <p:cNvGrpSpPr/>
              <p:nvPr/>
            </p:nvGrpSpPr>
            <p:grpSpPr>
              <a:xfrm>
                <a:off x="914400" y="4495800"/>
                <a:ext cx="457200" cy="885825"/>
                <a:chOff x="1568669" y="2543175"/>
                <a:chExt cx="838200" cy="1571625"/>
              </a:xfrm>
            </p:grpSpPr>
            <p:sp>
              <p:nvSpPr>
                <p:cNvPr id="132" name="Trapezoid 131">
                  <a:extLst>
                    <a:ext uri="{FF2B5EF4-FFF2-40B4-BE49-F238E27FC236}">
                      <a16:creationId xmlns:a16="http://schemas.microsoft.com/office/drawing/2014/main" id="{C46F265C-40B4-4F6D-BD1C-FA6A4E757790}"/>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3" name="Oval 132">
                  <a:extLst>
                    <a:ext uri="{FF2B5EF4-FFF2-40B4-BE49-F238E27FC236}">
                      <a16:creationId xmlns:a16="http://schemas.microsoft.com/office/drawing/2014/main" id="{18847B39-6BF2-4B36-AB08-381E714B1083}"/>
                    </a:ext>
                  </a:extLst>
                </p:cNvPr>
                <p:cNvSpPr/>
                <p:nvPr/>
              </p:nvSpPr>
              <p:spPr bwMode="auto">
                <a:xfrm>
                  <a:off x="1724025" y="2543175"/>
                  <a:ext cx="533400" cy="609600"/>
                </a:xfrm>
                <a:prstGeom prst="ellipse">
                  <a:avLst/>
                </a:prstGeom>
                <a:solidFill>
                  <a:srgbClr val="F4A93A"/>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4" name="Oval 133">
                  <a:extLst>
                    <a:ext uri="{FF2B5EF4-FFF2-40B4-BE49-F238E27FC236}">
                      <a16:creationId xmlns:a16="http://schemas.microsoft.com/office/drawing/2014/main" id="{A2FFE89D-9B88-4669-BB98-47DF4CE37F1D}"/>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5" name="Oval 134">
                  <a:extLst>
                    <a:ext uri="{FF2B5EF4-FFF2-40B4-BE49-F238E27FC236}">
                      <a16:creationId xmlns:a16="http://schemas.microsoft.com/office/drawing/2014/main" id="{913ACEBB-9CC4-44B5-B710-449B3D9481B9}"/>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2" name="Group 130">
                <a:extLst>
                  <a:ext uri="{FF2B5EF4-FFF2-40B4-BE49-F238E27FC236}">
                    <a16:creationId xmlns:a16="http://schemas.microsoft.com/office/drawing/2014/main" id="{94D6E5C6-4058-4F68-9B49-E7C164853078}"/>
                  </a:ext>
                </a:extLst>
              </p:cNvPr>
              <p:cNvGrpSpPr/>
              <p:nvPr/>
            </p:nvGrpSpPr>
            <p:grpSpPr>
              <a:xfrm>
                <a:off x="1752600" y="4419600"/>
                <a:ext cx="457200" cy="885825"/>
                <a:chOff x="1568669" y="2543175"/>
                <a:chExt cx="838200" cy="1571625"/>
              </a:xfrm>
            </p:grpSpPr>
            <p:sp>
              <p:nvSpPr>
                <p:cNvPr id="128" name="Trapezoid 127">
                  <a:extLst>
                    <a:ext uri="{FF2B5EF4-FFF2-40B4-BE49-F238E27FC236}">
                      <a16:creationId xmlns:a16="http://schemas.microsoft.com/office/drawing/2014/main" id="{59B1FC49-03FD-4E46-90EB-2874F7AFD9BF}"/>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9" name="Oval 128">
                  <a:extLst>
                    <a:ext uri="{FF2B5EF4-FFF2-40B4-BE49-F238E27FC236}">
                      <a16:creationId xmlns:a16="http://schemas.microsoft.com/office/drawing/2014/main" id="{5E6B9E10-A773-4E39-9AAC-0528143BA404}"/>
                    </a:ext>
                  </a:extLst>
                </p:cNvPr>
                <p:cNvSpPr/>
                <p:nvPr/>
              </p:nvSpPr>
              <p:spPr bwMode="auto">
                <a:xfrm>
                  <a:off x="1724025" y="2543175"/>
                  <a:ext cx="533400" cy="609600"/>
                </a:xfrm>
                <a:prstGeom prst="ellipse">
                  <a:avLst/>
                </a:prstGeom>
                <a:solidFill>
                  <a:srgbClr val="EFDEB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0" name="Oval 129">
                  <a:extLst>
                    <a:ext uri="{FF2B5EF4-FFF2-40B4-BE49-F238E27FC236}">
                      <a16:creationId xmlns:a16="http://schemas.microsoft.com/office/drawing/2014/main" id="{D5D1A86C-54F2-4C7F-9136-40E884C85660}"/>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31" name="Oval 130">
                  <a:extLst>
                    <a:ext uri="{FF2B5EF4-FFF2-40B4-BE49-F238E27FC236}">
                      <a16:creationId xmlns:a16="http://schemas.microsoft.com/office/drawing/2014/main" id="{21F8E462-1EA1-491E-8C8F-AAE8AFDC8585}"/>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3" name="Group 135">
                <a:extLst>
                  <a:ext uri="{FF2B5EF4-FFF2-40B4-BE49-F238E27FC236}">
                    <a16:creationId xmlns:a16="http://schemas.microsoft.com/office/drawing/2014/main" id="{595BEC7B-84B8-4DC4-84AF-26747D0F1309}"/>
                  </a:ext>
                </a:extLst>
              </p:cNvPr>
              <p:cNvGrpSpPr/>
              <p:nvPr/>
            </p:nvGrpSpPr>
            <p:grpSpPr>
              <a:xfrm>
                <a:off x="1295400" y="4343400"/>
                <a:ext cx="457200" cy="885825"/>
                <a:chOff x="1568669" y="2543175"/>
                <a:chExt cx="838200" cy="1571625"/>
              </a:xfrm>
            </p:grpSpPr>
            <p:sp>
              <p:nvSpPr>
                <p:cNvPr id="124" name="Trapezoid 123">
                  <a:extLst>
                    <a:ext uri="{FF2B5EF4-FFF2-40B4-BE49-F238E27FC236}">
                      <a16:creationId xmlns:a16="http://schemas.microsoft.com/office/drawing/2014/main" id="{3E40D2E1-F3E4-41B8-9537-5BDD426AACD7}"/>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5" name="Oval 124">
                  <a:extLst>
                    <a:ext uri="{FF2B5EF4-FFF2-40B4-BE49-F238E27FC236}">
                      <a16:creationId xmlns:a16="http://schemas.microsoft.com/office/drawing/2014/main" id="{7F66D31C-6D34-4779-9CE5-F50F6228597A}"/>
                    </a:ext>
                  </a:extLst>
                </p:cNvPr>
                <p:cNvSpPr/>
                <p:nvPr/>
              </p:nvSpPr>
              <p:spPr bwMode="auto">
                <a:xfrm>
                  <a:off x="1724025" y="2543175"/>
                  <a:ext cx="533400" cy="609600"/>
                </a:xfrm>
                <a:prstGeom prst="ellipse">
                  <a:avLst/>
                </a:prstGeom>
                <a:solidFill>
                  <a:srgbClr val="A452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6" name="Oval 125">
                  <a:extLst>
                    <a:ext uri="{FF2B5EF4-FFF2-40B4-BE49-F238E27FC236}">
                      <a16:creationId xmlns:a16="http://schemas.microsoft.com/office/drawing/2014/main" id="{511AB963-B9AD-4AE5-91EF-D494AA1343BC}"/>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7" name="Oval 126">
                  <a:extLst>
                    <a:ext uri="{FF2B5EF4-FFF2-40B4-BE49-F238E27FC236}">
                      <a16:creationId xmlns:a16="http://schemas.microsoft.com/office/drawing/2014/main" id="{B1B8BC09-B632-492A-A606-67E4A16DEF6A}"/>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4" name="Group 140">
                <a:extLst>
                  <a:ext uri="{FF2B5EF4-FFF2-40B4-BE49-F238E27FC236}">
                    <a16:creationId xmlns:a16="http://schemas.microsoft.com/office/drawing/2014/main" id="{FC2D835E-F640-403A-AD8B-FDE9F24267DC}"/>
                  </a:ext>
                </a:extLst>
              </p:cNvPr>
              <p:cNvGrpSpPr/>
              <p:nvPr/>
            </p:nvGrpSpPr>
            <p:grpSpPr>
              <a:xfrm>
                <a:off x="914400" y="5029200"/>
                <a:ext cx="457200" cy="885825"/>
                <a:chOff x="1568669" y="2543175"/>
                <a:chExt cx="838200" cy="1571625"/>
              </a:xfrm>
            </p:grpSpPr>
            <p:sp>
              <p:nvSpPr>
                <p:cNvPr id="120" name="Trapezoid 119">
                  <a:extLst>
                    <a:ext uri="{FF2B5EF4-FFF2-40B4-BE49-F238E27FC236}">
                      <a16:creationId xmlns:a16="http://schemas.microsoft.com/office/drawing/2014/main" id="{7BA0E858-ED40-4DA5-8FF0-C8FD576BFDB7}"/>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1" name="Oval 120">
                  <a:extLst>
                    <a:ext uri="{FF2B5EF4-FFF2-40B4-BE49-F238E27FC236}">
                      <a16:creationId xmlns:a16="http://schemas.microsoft.com/office/drawing/2014/main" id="{1045CD23-7FD3-47F7-854E-6D224AF9B776}"/>
                    </a:ext>
                  </a:extLst>
                </p:cNvPr>
                <p:cNvSpPr/>
                <p:nvPr/>
              </p:nvSpPr>
              <p:spPr bwMode="auto">
                <a:xfrm>
                  <a:off x="1724025" y="2543175"/>
                  <a:ext cx="533400" cy="609600"/>
                </a:xfrm>
                <a:prstGeom prst="ellipse">
                  <a:avLst/>
                </a:prstGeom>
                <a:solidFill>
                  <a:srgbClr val="F4A93A"/>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2" name="Oval 121">
                  <a:extLst>
                    <a:ext uri="{FF2B5EF4-FFF2-40B4-BE49-F238E27FC236}">
                      <a16:creationId xmlns:a16="http://schemas.microsoft.com/office/drawing/2014/main" id="{983210C2-A00C-4CA8-A9A0-BEA4965F2CB4}"/>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23" name="Oval 122">
                  <a:extLst>
                    <a:ext uri="{FF2B5EF4-FFF2-40B4-BE49-F238E27FC236}">
                      <a16:creationId xmlns:a16="http://schemas.microsoft.com/office/drawing/2014/main" id="{03C801F5-7E15-44CA-9165-B5A333B8011A}"/>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5" name="Group 145">
                <a:extLst>
                  <a:ext uri="{FF2B5EF4-FFF2-40B4-BE49-F238E27FC236}">
                    <a16:creationId xmlns:a16="http://schemas.microsoft.com/office/drawing/2014/main" id="{A07FE975-6D88-4763-8EA3-7BF4CB1FD532}"/>
                  </a:ext>
                </a:extLst>
              </p:cNvPr>
              <p:cNvGrpSpPr/>
              <p:nvPr/>
            </p:nvGrpSpPr>
            <p:grpSpPr>
              <a:xfrm>
                <a:off x="1371600" y="4724400"/>
                <a:ext cx="457200" cy="885825"/>
                <a:chOff x="1568669" y="2543175"/>
                <a:chExt cx="838200" cy="1571625"/>
              </a:xfrm>
            </p:grpSpPr>
            <p:sp>
              <p:nvSpPr>
                <p:cNvPr id="116" name="Trapezoid 115">
                  <a:extLst>
                    <a:ext uri="{FF2B5EF4-FFF2-40B4-BE49-F238E27FC236}">
                      <a16:creationId xmlns:a16="http://schemas.microsoft.com/office/drawing/2014/main" id="{78E54442-9855-4426-8E17-3E4A336EC23F}"/>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7" name="Oval 116">
                  <a:extLst>
                    <a:ext uri="{FF2B5EF4-FFF2-40B4-BE49-F238E27FC236}">
                      <a16:creationId xmlns:a16="http://schemas.microsoft.com/office/drawing/2014/main" id="{D631F84D-AAFF-4A9A-9435-F2CAC62D4AE2}"/>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8" name="Oval 117">
                  <a:extLst>
                    <a:ext uri="{FF2B5EF4-FFF2-40B4-BE49-F238E27FC236}">
                      <a16:creationId xmlns:a16="http://schemas.microsoft.com/office/drawing/2014/main" id="{21AAC2EA-2AD0-46EF-83C3-B2302FB83374}"/>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9" name="Oval 118">
                  <a:extLst>
                    <a:ext uri="{FF2B5EF4-FFF2-40B4-BE49-F238E27FC236}">
                      <a16:creationId xmlns:a16="http://schemas.microsoft.com/office/drawing/2014/main" id="{153CE94C-1FC1-499B-BB5D-60499103FF46}"/>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6" name="Group 150">
                <a:extLst>
                  <a:ext uri="{FF2B5EF4-FFF2-40B4-BE49-F238E27FC236}">
                    <a16:creationId xmlns:a16="http://schemas.microsoft.com/office/drawing/2014/main" id="{6A1FA8E8-37B4-4468-BD61-3BF9EA48C7F7}"/>
                  </a:ext>
                </a:extLst>
              </p:cNvPr>
              <p:cNvGrpSpPr/>
              <p:nvPr/>
            </p:nvGrpSpPr>
            <p:grpSpPr>
              <a:xfrm>
                <a:off x="1828800" y="4876800"/>
                <a:ext cx="457200" cy="885825"/>
                <a:chOff x="1568669" y="2543175"/>
                <a:chExt cx="838200" cy="1571625"/>
              </a:xfrm>
            </p:grpSpPr>
            <p:sp>
              <p:nvSpPr>
                <p:cNvPr id="112" name="Trapezoid 111">
                  <a:extLst>
                    <a:ext uri="{FF2B5EF4-FFF2-40B4-BE49-F238E27FC236}">
                      <a16:creationId xmlns:a16="http://schemas.microsoft.com/office/drawing/2014/main" id="{5293D2B5-B13B-4BC9-B664-236AF2F13DD5}"/>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3" name="Oval 112">
                  <a:extLst>
                    <a:ext uri="{FF2B5EF4-FFF2-40B4-BE49-F238E27FC236}">
                      <a16:creationId xmlns:a16="http://schemas.microsoft.com/office/drawing/2014/main" id="{7013D919-F3F8-4D31-B594-2D639794035B}"/>
                    </a:ext>
                  </a:extLst>
                </p:cNvPr>
                <p:cNvSpPr/>
                <p:nvPr/>
              </p:nvSpPr>
              <p:spPr bwMode="auto">
                <a:xfrm>
                  <a:off x="1724025" y="2543175"/>
                  <a:ext cx="533400" cy="609600"/>
                </a:xfrm>
                <a:prstGeom prst="ellipse">
                  <a:avLst/>
                </a:prstGeom>
                <a:solidFill>
                  <a:srgbClr val="CC9900"/>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4" name="Oval 113">
                  <a:extLst>
                    <a:ext uri="{FF2B5EF4-FFF2-40B4-BE49-F238E27FC236}">
                      <a16:creationId xmlns:a16="http://schemas.microsoft.com/office/drawing/2014/main" id="{CF9B236A-F891-494D-9648-3CCA7D917FF8}"/>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5" name="Oval 114">
                  <a:extLst>
                    <a:ext uri="{FF2B5EF4-FFF2-40B4-BE49-F238E27FC236}">
                      <a16:creationId xmlns:a16="http://schemas.microsoft.com/office/drawing/2014/main" id="{12F4537A-6BD5-47AA-9D2C-3885304D3708}"/>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nvGrpSpPr>
              <p:cNvPr id="107" name="Group 155">
                <a:extLst>
                  <a:ext uri="{FF2B5EF4-FFF2-40B4-BE49-F238E27FC236}">
                    <a16:creationId xmlns:a16="http://schemas.microsoft.com/office/drawing/2014/main" id="{BF226C6B-2B6C-485B-B148-A75BBFB5DAD5}"/>
                  </a:ext>
                </a:extLst>
              </p:cNvPr>
              <p:cNvGrpSpPr/>
              <p:nvPr/>
            </p:nvGrpSpPr>
            <p:grpSpPr>
              <a:xfrm>
                <a:off x="1447800" y="5105400"/>
                <a:ext cx="457200" cy="885825"/>
                <a:chOff x="1568669" y="2543175"/>
                <a:chExt cx="838200" cy="1571625"/>
              </a:xfrm>
            </p:grpSpPr>
            <p:sp>
              <p:nvSpPr>
                <p:cNvPr id="108" name="Trapezoid 107">
                  <a:extLst>
                    <a:ext uri="{FF2B5EF4-FFF2-40B4-BE49-F238E27FC236}">
                      <a16:creationId xmlns:a16="http://schemas.microsoft.com/office/drawing/2014/main" id="{7F8F8421-CBF4-442A-B64A-FBBAE55147A7}"/>
                    </a:ext>
                  </a:extLst>
                </p:cNvPr>
                <p:cNvSpPr/>
                <p:nvPr/>
              </p:nvSpPr>
              <p:spPr bwMode="auto">
                <a:xfrm flipV="1">
                  <a:off x="1568669" y="3048000"/>
                  <a:ext cx="838200" cy="1066800"/>
                </a:xfrm>
                <a:prstGeom prst="trapezoid">
                  <a:avLst/>
                </a:prstGeom>
                <a:solidFill>
                  <a:srgbClr val="EBF5EB"/>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09" name="Oval 108">
                  <a:extLst>
                    <a:ext uri="{FF2B5EF4-FFF2-40B4-BE49-F238E27FC236}">
                      <a16:creationId xmlns:a16="http://schemas.microsoft.com/office/drawing/2014/main" id="{5F86EC1E-4AD1-412D-8DBA-EF00FD70DEC5}"/>
                    </a:ext>
                  </a:extLst>
                </p:cNvPr>
                <p:cNvSpPr/>
                <p:nvPr/>
              </p:nvSpPr>
              <p:spPr bwMode="auto">
                <a:xfrm>
                  <a:off x="1724025" y="2543175"/>
                  <a:ext cx="533400" cy="609600"/>
                </a:xfrm>
                <a:prstGeom prst="ellipse">
                  <a:avLst/>
                </a:prstGeom>
                <a:solidFill>
                  <a:srgbClr val="FFAFAF"/>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0" name="Oval 109">
                  <a:extLst>
                    <a:ext uri="{FF2B5EF4-FFF2-40B4-BE49-F238E27FC236}">
                      <a16:creationId xmlns:a16="http://schemas.microsoft.com/office/drawing/2014/main" id="{EF42D5A0-180F-45D9-9074-D409A2DBB5F1}"/>
                    </a:ext>
                  </a:extLst>
                </p:cNvPr>
                <p:cNvSpPr/>
                <p:nvPr/>
              </p:nvSpPr>
              <p:spPr bwMode="auto">
                <a:xfrm>
                  <a:off x="18288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sp>
              <p:nvSpPr>
                <p:cNvPr id="111" name="Oval 110">
                  <a:extLst>
                    <a:ext uri="{FF2B5EF4-FFF2-40B4-BE49-F238E27FC236}">
                      <a16:creationId xmlns:a16="http://schemas.microsoft.com/office/drawing/2014/main" id="{74A2C9BC-91BF-4273-87F7-BC30DAF56220}"/>
                    </a:ext>
                  </a:extLst>
                </p:cNvPr>
                <p:cNvSpPr/>
                <p:nvPr/>
              </p:nvSpPr>
              <p:spPr bwMode="auto">
                <a:xfrm>
                  <a:off x="2057400" y="2819400"/>
                  <a:ext cx="76200" cy="76200"/>
                </a:xfrm>
                <a:prstGeom prst="ellipse">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050" b="1" kern="0">
                    <a:solidFill>
                      <a:prstClr val="black"/>
                    </a:solidFill>
                    <a:latin typeface="Arial" charset="0"/>
                  </a:endParaRPr>
                </a:p>
              </p:txBody>
            </p:sp>
          </p:grpSp>
        </p:grpSp>
        <p:sp>
          <p:nvSpPr>
            <p:cNvPr id="159" name="TextBox 158">
              <a:extLst>
                <a:ext uri="{FF2B5EF4-FFF2-40B4-BE49-F238E27FC236}">
                  <a16:creationId xmlns:a16="http://schemas.microsoft.com/office/drawing/2014/main" id="{4709A2EE-D9F1-4AC3-8248-859350637201}"/>
                </a:ext>
              </a:extLst>
            </p:cNvPr>
            <p:cNvSpPr txBox="1">
              <a:spLocks noChangeAspect="1"/>
            </p:cNvSpPr>
            <p:nvPr/>
          </p:nvSpPr>
          <p:spPr>
            <a:xfrm>
              <a:off x="726882" y="1002157"/>
              <a:ext cx="1754540" cy="400110"/>
            </a:xfrm>
            <a:prstGeom prst="rect">
              <a:avLst/>
            </a:prstGeom>
            <a:noFill/>
          </p:spPr>
          <p:txBody>
            <a:bodyPr wrap="square" rtlCol="0">
              <a:spAutoFit/>
            </a:bodyPr>
            <a:lstStyle/>
            <a:p>
              <a:pPr algn="ctr"/>
              <a:r>
                <a:rPr lang="en-US" sz="2000" b="1" dirty="0"/>
                <a:t>Community</a:t>
              </a:r>
            </a:p>
          </p:txBody>
        </p:sp>
        <p:grpSp>
          <p:nvGrpSpPr>
            <p:cNvPr id="160" name="Group 159">
              <a:extLst>
                <a:ext uri="{FF2B5EF4-FFF2-40B4-BE49-F238E27FC236}">
                  <a16:creationId xmlns:a16="http://schemas.microsoft.com/office/drawing/2014/main" id="{EA17F1CE-6363-4D42-99D3-C8D3196D93FC}"/>
                </a:ext>
              </a:extLst>
            </p:cNvPr>
            <p:cNvGrpSpPr/>
            <p:nvPr/>
          </p:nvGrpSpPr>
          <p:grpSpPr>
            <a:xfrm rot="10800000">
              <a:off x="1409860" y="1586350"/>
              <a:ext cx="1642684" cy="3000500"/>
              <a:chOff x="5923344" y="3136895"/>
              <a:chExt cx="1642684" cy="3000500"/>
            </a:xfrm>
          </p:grpSpPr>
          <p:sp>
            <p:nvSpPr>
              <p:cNvPr id="161" name="Trapezoid 160">
                <a:extLst>
                  <a:ext uri="{FF2B5EF4-FFF2-40B4-BE49-F238E27FC236}">
                    <a16:creationId xmlns:a16="http://schemas.microsoft.com/office/drawing/2014/main" id="{66E79657-B8C2-4625-A09A-D9346129165D}"/>
                  </a:ext>
                </a:extLst>
              </p:cNvPr>
              <p:cNvSpPr>
                <a:spLocks noChangeAspect="1"/>
              </p:cNvSpPr>
              <p:nvPr/>
            </p:nvSpPr>
            <p:spPr bwMode="auto">
              <a:xfrm>
                <a:off x="5923344" y="5496915"/>
                <a:ext cx="1642684" cy="640480"/>
              </a:xfrm>
              <a:prstGeom prst="trapezoid">
                <a:avLst>
                  <a:gd name="adj" fmla="val 27032"/>
                </a:avLst>
              </a:prstGeom>
              <a:solidFill>
                <a:schemeClr val="accent2">
                  <a:lumMod val="5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62" name="Trapezoid 161">
                <a:extLst>
                  <a:ext uri="{FF2B5EF4-FFF2-40B4-BE49-F238E27FC236}">
                    <a16:creationId xmlns:a16="http://schemas.microsoft.com/office/drawing/2014/main" id="{8B87B764-44B4-436B-86BF-EA7010ED270D}"/>
                  </a:ext>
                </a:extLst>
              </p:cNvPr>
              <p:cNvSpPr>
                <a:spLocks/>
              </p:cNvSpPr>
              <p:nvPr/>
            </p:nvSpPr>
            <p:spPr bwMode="auto">
              <a:xfrm>
                <a:off x="6121400" y="4830478"/>
                <a:ext cx="1251870" cy="570187"/>
              </a:xfrm>
              <a:prstGeom prst="trapezoid">
                <a:avLst>
                  <a:gd name="adj" fmla="val 27078"/>
                </a:avLst>
              </a:prstGeom>
              <a:solidFill>
                <a:schemeClr val="accent2">
                  <a:lumMod val="75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63" name="Trapezoid 162">
                <a:extLst>
                  <a:ext uri="{FF2B5EF4-FFF2-40B4-BE49-F238E27FC236}">
                    <a16:creationId xmlns:a16="http://schemas.microsoft.com/office/drawing/2014/main" id="{750BB457-B7C4-4ADA-80F7-69D1759C9E50}"/>
                  </a:ext>
                </a:extLst>
              </p:cNvPr>
              <p:cNvSpPr>
                <a:spLocks noChangeAspect="1"/>
              </p:cNvSpPr>
              <p:nvPr/>
            </p:nvSpPr>
            <p:spPr bwMode="auto">
              <a:xfrm>
                <a:off x="6296027" y="4122617"/>
                <a:ext cx="873125" cy="624856"/>
              </a:xfrm>
              <a:prstGeom prst="trapezoid">
                <a:avLst>
                  <a:gd name="adj" fmla="val 27078"/>
                </a:avLst>
              </a:prstGeom>
              <a:solidFill>
                <a:schemeClr val="accent2">
                  <a:lumMod val="60000"/>
                  <a:lumOff val="4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64" name="Isosceles Triangle 163">
                <a:extLst>
                  <a:ext uri="{FF2B5EF4-FFF2-40B4-BE49-F238E27FC236}">
                    <a16:creationId xmlns:a16="http://schemas.microsoft.com/office/drawing/2014/main" id="{5B69F359-4439-4A3A-AE1D-CE7124D1C54D}"/>
                  </a:ext>
                </a:extLst>
              </p:cNvPr>
              <p:cNvSpPr>
                <a:spLocks noChangeAspect="1"/>
              </p:cNvSpPr>
              <p:nvPr/>
            </p:nvSpPr>
            <p:spPr bwMode="auto">
              <a:xfrm>
                <a:off x="6494466" y="3136895"/>
                <a:ext cx="484186" cy="886414"/>
              </a:xfrm>
              <a:prstGeom prst="triangle">
                <a:avLst/>
              </a:prstGeom>
              <a:solidFill>
                <a:schemeClr val="accent2">
                  <a:lumMod val="40000"/>
                  <a:lumOff val="60000"/>
                </a:schemeClr>
              </a:solidFill>
              <a:ln w="9525" cap="flat" cmpd="sng" algn="ctr">
                <a:solidFill>
                  <a:schemeClr val="accent1"/>
                </a:solid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68580" tIns="34290" rIns="68580" bIns="34290" numCol="1" rtlCol="0" anchor="t" anchorCtr="0" compatLnSpc="1">
                <a:prstTxWarp prst="textNoShape">
                  <a:avLst/>
                </a:prstTxWarp>
              </a:bodyPr>
              <a:lstStyle/>
              <a:p>
                <a:pPr defTabSz="685800" fontAlgn="base">
                  <a:spcBef>
                    <a:spcPct val="20000"/>
                  </a:spcBef>
                  <a:spcAft>
                    <a:spcPct val="0"/>
                  </a:spcAft>
                </a:pPr>
                <a:endParaRPr lang="en-US">
                  <a:solidFill>
                    <a:schemeClr val="bg1"/>
                  </a:solidFill>
                  <a:latin typeface="Helvetica Neue Black Condensed" pitchFamily="-112" charset="0"/>
                  <a:ea typeface="ＭＳ Ｐゴシック" pitchFamily="-112" charset="-128"/>
                  <a:cs typeface="ＭＳ Ｐゴシック" pitchFamily="-112" charset="-128"/>
                </a:endParaRPr>
              </a:p>
            </p:txBody>
          </p:sp>
        </p:grpSp>
        <p:sp>
          <p:nvSpPr>
            <p:cNvPr id="165" name="TextBox 164">
              <a:extLst>
                <a:ext uri="{FF2B5EF4-FFF2-40B4-BE49-F238E27FC236}">
                  <a16:creationId xmlns:a16="http://schemas.microsoft.com/office/drawing/2014/main" id="{55FBAF36-AA54-4894-A933-56CC62F910E9}"/>
                </a:ext>
              </a:extLst>
            </p:cNvPr>
            <p:cNvSpPr txBox="1"/>
            <p:nvPr/>
          </p:nvSpPr>
          <p:spPr>
            <a:xfrm>
              <a:off x="221005" y="4392964"/>
              <a:ext cx="1239442" cy="307777"/>
            </a:xfrm>
            <a:prstGeom prst="rect">
              <a:avLst/>
            </a:prstGeom>
            <a:noFill/>
          </p:spPr>
          <p:txBody>
            <a:bodyPr wrap="none" rtlCol="0">
              <a:spAutoFit/>
            </a:bodyPr>
            <a:lstStyle/>
            <a:p>
              <a:r>
                <a:rPr lang="en-US" sz="1400" dirty="0"/>
                <a:t>Data scientists</a:t>
              </a:r>
            </a:p>
          </p:txBody>
        </p:sp>
        <p:sp>
          <p:nvSpPr>
            <p:cNvPr id="166" name="TextBox 165">
              <a:extLst>
                <a:ext uri="{FF2B5EF4-FFF2-40B4-BE49-F238E27FC236}">
                  <a16:creationId xmlns:a16="http://schemas.microsoft.com/office/drawing/2014/main" id="{526959F4-74FA-40DC-A5E8-9B306119AEFB}"/>
                </a:ext>
              </a:extLst>
            </p:cNvPr>
            <p:cNvSpPr txBox="1"/>
            <p:nvPr/>
          </p:nvSpPr>
          <p:spPr>
            <a:xfrm>
              <a:off x="400542" y="3469164"/>
              <a:ext cx="880369" cy="307777"/>
            </a:xfrm>
            <a:prstGeom prst="rect">
              <a:avLst/>
            </a:prstGeom>
            <a:noFill/>
          </p:spPr>
          <p:txBody>
            <a:bodyPr wrap="none" rtlCol="0">
              <a:spAutoFit/>
            </a:bodyPr>
            <a:lstStyle/>
            <a:p>
              <a:r>
                <a:rPr lang="en-US" sz="1400" dirty="0"/>
                <a:t>Biologists</a:t>
              </a:r>
            </a:p>
          </p:txBody>
        </p:sp>
        <p:sp>
          <p:nvSpPr>
            <p:cNvPr id="167" name="TextBox 166">
              <a:extLst>
                <a:ext uri="{FF2B5EF4-FFF2-40B4-BE49-F238E27FC236}">
                  <a16:creationId xmlns:a16="http://schemas.microsoft.com/office/drawing/2014/main" id="{B6D8C377-30BB-440C-8527-E981639E9E48}"/>
                </a:ext>
              </a:extLst>
            </p:cNvPr>
            <p:cNvSpPr txBox="1"/>
            <p:nvPr/>
          </p:nvSpPr>
          <p:spPr>
            <a:xfrm>
              <a:off x="181644" y="2481265"/>
              <a:ext cx="1388383" cy="307777"/>
            </a:xfrm>
            <a:prstGeom prst="rect">
              <a:avLst/>
            </a:prstGeom>
            <a:noFill/>
          </p:spPr>
          <p:txBody>
            <a:bodyPr wrap="none" rtlCol="0">
              <a:spAutoFit/>
            </a:bodyPr>
            <a:lstStyle/>
            <a:p>
              <a:r>
                <a:rPr lang="en-US" sz="1400" dirty="0"/>
                <a:t>Citizen scientists</a:t>
              </a:r>
            </a:p>
          </p:txBody>
        </p:sp>
      </p:grpSp>
      <p:sp>
        <p:nvSpPr>
          <p:cNvPr id="168" name="Rounded Rectangle 14">
            <a:extLst>
              <a:ext uri="{FF2B5EF4-FFF2-40B4-BE49-F238E27FC236}">
                <a16:creationId xmlns:a16="http://schemas.microsoft.com/office/drawing/2014/main" id="{AB8034C4-8899-4968-A9DB-3C729F41A583}"/>
              </a:ext>
            </a:extLst>
          </p:cNvPr>
          <p:cNvSpPr>
            <a:spLocks noChangeAspect="1"/>
          </p:cNvSpPr>
          <p:nvPr/>
        </p:nvSpPr>
        <p:spPr>
          <a:xfrm>
            <a:off x="8002588" y="4235081"/>
            <a:ext cx="1981200" cy="775247"/>
          </a:xfrm>
          <a:prstGeom prst="round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ln>
                  <a:solidFill>
                    <a:srgbClr val="000000"/>
                  </a:solidFill>
                </a:ln>
                <a:solidFill>
                  <a:srgbClr val="000000"/>
                </a:solidFill>
                <a:cs typeface="Calibri"/>
              </a:rPr>
              <a:t>GeneLab</a:t>
            </a:r>
          </a:p>
        </p:txBody>
      </p:sp>
      <p:sp>
        <p:nvSpPr>
          <p:cNvPr id="169" name="Rounded Rectangle 334">
            <a:extLst>
              <a:ext uri="{FF2B5EF4-FFF2-40B4-BE49-F238E27FC236}">
                <a16:creationId xmlns:a16="http://schemas.microsoft.com/office/drawing/2014/main" id="{E623B8CC-8B14-4ECE-985B-C0AFA1ADF999}"/>
              </a:ext>
            </a:extLst>
          </p:cNvPr>
          <p:cNvSpPr>
            <a:spLocks noChangeAspect="1"/>
          </p:cNvSpPr>
          <p:nvPr/>
        </p:nvSpPr>
        <p:spPr>
          <a:xfrm>
            <a:off x="8253098" y="5451949"/>
            <a:ext cx="1287541" cy="7356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rgbClr val="000000"/>
                </a:solidFill>
                <a:cs typeface="Calibri"/>
              </a:rPr>
              <a:t>NCBI GEO</a:t>
            </a:r>
          </a:p>
        </p:txBody>
      </p:sp>
      <p:sp>
        <p:nvSpPr>
          <p:cNvPr id="170" name="Rounded Rectangle 335">
            <a:extLst>
              <a:ext uri="{FF2B5EF4-FFF2-40B4-BE49-F238E27FC236}">
                <a16:creationId xmlns:a16="http://schemas.microsoft.com/office/drawing/2014/main" id="{7143F45A-B3E0-426C-9523-87A34BDFD7E4}"/>
              </a:ext>
            </a:extLst>
          </p:cNvPr>
          <p:cNvSpPr>
            <a:spLocks noChangeAspect="1"/>
          </p:cNvSpPr>
          <p:nvPr/>
        </p:nvSpPr>
        <p:spPr>
          <a:xfrm>
            <a:off x="8893945" y="4864803"/>
            <a:ext cx="1287541" cy="7356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rgbClr val="000000"/>
                </a:solidFill>
                <a:cs typeface="Calibri"/>
              </a:rPr>
              <a:t>EBI PRIDE</a:t>
            </a:r>
          </a:p>
        </p:txBody>
      </p:sp>
      <p:sp>
        <p:nvSpPr>
          <p:cNvPr id="171" name="Rounded Rectangle 336">
            <a:extLst>
              <a:ext uri="{FF2B5EF4-FFF2-40B4-BE49-F238E27FC236}">
                <a16:creationId xmlns:a16="http://schemas.microsoft.com/office/drawing/2014/main" id="{80A3352F-7472-453D-A42B-71E24D2620C0}"/>
              </a:ext>
            </a:extLst>
          </p:cNvPr>
          <p:cNvSpPr>
            <a:spLocks noChangeAspect="1"/>
          </p:cNvSpPr>
          <p:nvPr/>
        </p:nvSpPr>
        <p:spPr>
          <a:xfrm>
            <a:off x="7528695" y="4852609"/>
            <a:ext cx="1287541" cy="7356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rgbClr val="000000"/>
                </a:solidFill>
                <a:cs typeface="Calibri"/>
              </a:rPr>
              <a:t>ANL MG-RAST</a:t>
            </a:r>
          </a:p>
        </p:txBody>
      </p:sp>
      <p:sp>
        <p:nvSpPr>
          <p:cNvPr id="172" name="Rounded Rectangle 337">
            <a:extLst>
              <a:ext uri="{FF2B5EF4-FFF2-40B4-BE49-F238E27FC236}">
                <a16:creationId xmlns:a16="http://schemas.microsoft.com/office/drawing/2014/main" id="{D05F84BC-F547-4486-9793-BF47749A11F2}"/>
              </a:ext>
            </a:extLst>
          </p:cNvPr>
          <p:cNvSpPr>
            <a:spLocks noChangeAspect="1"/>
          </p:cNvSpPr>
          <p:nvPr/>
        </p:nvSpPr>
        <p:spPr>
          <a:xfrm>
            <a:off x="9361430" y="2964816"/>
            <a:ext cx="1341935" cy="735621"/>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rgbClr val="000000"/>
                </a:solidFill>
                <a:cs typeface="Calibri"/>
              </a:rPr>
              <a:t>User Data Workspace</a:t>
            </a:r>
          </a:p>
        </p:txBody>
      </p:sp>
      <p:sp>
        <p:nvSpPr>
          <p:cNvPr id="173" name="Rounded Rectangle 338">
            <a:extLst>
              <a:ext uri="{FF2B5EF4-FFF2-40B4-BE49-F238E27FC236}">
                <a16:creationId xmlns:a16="http://schemas.microsoft.com/office/drawing/2014/main" id="{24CFAF6C-D7F1-4D02-BC41-5263BC6B722B}"/>
              </a:ext>
            </a:extLst>
          </p:cNvPr>
          <p:cNvSpPr>
            <a:spLocks noChangeAspect="1"/>
          </p:cNvSpPr>
          <p:nvPr/>
        </p:nvSpPr>
        <p:spPr>
          <a:xfrm>
            <a:off x="8186832" y="2961093"/>
            <a:ext cx="1106505" cy="735621"/>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chemeClr val="tx1"/>
                </a:solidFill>
                <a:cs typeface="Calibri"/>
              </a:rPr>
              <a:t>Analysis</a:t>
            </a:r>
          </a:p>
          <a:p>
            <a:pPr algn="ctr"/>
            <a:r>
              <a:rPr lang="en-US" sz="1600" dirty="0">
                <a:ln>
                  <a:solidFill>
                    <a:srgbClr val="000000"/>
                  </a:solidFill>
                </a:ln>
                <a:solidFill>
                  <a:schemeClr val="tx1"/>
                </a:solidFill>
                <a:cs typeface="Calibri"/>
              </a:rPr>
              <a:t>Toolshed </a:t>
            </a:r>
          </a:p>
        </p:txBody>
      </p:sp>
      <p:grpSp>
        <p:nvGrpSpPr>
          <p:cNvPr id="192" name="Group 191"/>
          <p:cNvGrpSpPr/>
          <p:nvPr/>
        </p:nvGrpSpPr>
        <p:grpSpPr>
          <a:xfrm>
            <a:off x="4005422" y="4868675"/>
            <a:ext cx="1508046" cy="677922"/>
            <a:chOff x="2253817" y="4705272"/>
            <a:chExt cx="1920107" cy="677922"/>
          </a:xfrm>
        </p:grpSpPr>
        <p:sp>
          <p:nvSpPr>
            <p:cNvPr id="174" name="Rounded Rectangle 2">
              <a:extLst>
                <a:ext uri="{FF2B5EF4-FFF2-40B4-BE49-F238E27FC236}">
                  <a16:creationId xmlns:a16="http://schemas.microsoft.com/office/drawing/2014/main" id="{919F8976-6911-4E48-B116-9CCAF28C7481}"/>
                </a:ext>
              </a:extLst>
            </p:cNvPr>
            <p:cNvSpPr/>
            <p:nvPr/>
          </p:nvSpPr>
          <p:spPr bwMode="auto">
            <a:xfrm>
              <a:off x="2253817" y="4705272"/>
              <a:ext cx="1920107" cy="677922"/>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75" name="TextBox 174">
              <a:extLst>
                <a:ext uri="{FF2B5EF4-FFF2-40B4-BE49-F238E27FC236}">
                  <a16:creationId xmlns:a16="http://schemas.microsoft.com/office/drawing/2014/main" id="{F8E023DE-C6F9-4D98-85D2-93E4641A6F0A}"/>
                </a:ext>
              </a:extLst>
            </p:cNvPr>
            <p:cNvSpPr txBox="1"/>
            <p:nvPr/>
          </p:nvSpPr>
          <p:spPr>
            <a:xfrm>
              <a:off x="2378774" y="4719717"/>
              <a:ext cx="1722367" cy="646331"/>
            </a:xfrm>
            <a:prstGeom prst="rect">
              <a:avLst/>
            </a:prstGeom>
            <a:noFill/>
          </p:spPr>
          <p:txBody>
            <a:bodyPr wrap="none" rtlCol="0">
              <a:spAutoFit/>
            </a:bodyPr>
            <a:lstStyle/>
            <a:p>
              <a:pPr algn="ctr"/>
              <a:r>
                <a:rPr lang="en-US" dirty="0"/>
                <a:t>Missions/</a:t>
              </a:r>
            </a:p>
            <a:p>
              <a:pPr algn="ctr"/>
              <a:r>
                <a:rPr lang="en-US" dirty="0"/>
                <a:t>Experiments</a:t>
              </a:r>
            </a:p>
          </p:txBody>
        </p:sp>
      </p:grpSp>
      <p:grpSp>
        <p:nvGrpSpPr>
          <p:cNvPr id="193" name="Group 192"/>
          <p:cNvGrpSpPr/>
          <p:nvPr/>
        </p:nvGrpSpPr>
        <p:grpSpPr>
          <a:xfrm>
            <a:off x="3704258" y="5672837"/>
            <a:ext cx="2145388" cy="677922"/>
            <a:chOff x="1482384" y="5631752"/>
            <a:chExt cx="3269443" cy="677922"/>
          </a:xfrm>
        </p:grpSpPr>
        <p:sp>
          <p:nvSpPr>
            <p:cNvPr id="176" name="Rounded Rectangle 175">
              <a:extLst>
                <a:ext uri="{FF2B5EF4-FFF2-40B4-BE49-F238E27FC236}">
                  <a16:creationId xmlns:a16="http://schemas.microsoft.com/office/drawing/2014/main" id="{BD6F469C-8F51-47B4-862B-590C3B33CF38}"/>
                </a:ext>
              </a:extLst>
            </p:cNvPr>
            <p:cNvSpPr/>
            <p:nvPr/>
          </p:nvSpPr>
          <p:spPr bwMode="auto">
            <a:xfrm>
              <a:off x="1482384" y="5631752"/>
              <a:ext cx="3269443" cy="677922"/>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77" name="TextBox 176">
              <a:extLst>
                <a:ext uri="{FF2B5EF4-FFF2-40B4-BE49-F238E27FC236}">
                  <a16:creationId xmlns:a16="http://schemas.microsoft.com/office/drawing/2014/main" id="{AF8C1B2C-F232-4BE9-BE33-C36C8545EA86}"/>
                </a:ext>
              </a:extLst>
            </p:cNvPr>
            <p:cNvSpPr txBox="1"/>
            <p:nvPr/>
          </p:nvSpPr>
          <p:spPr>
            <a:xfrm>
              <a:off x="1619961" y="5647547"/>
              <a:ext cx="2928720" cy="646331"/>
            </a:xfrm>
            <a:prstGeom prst="rect">
              <a:avLst/>
            </a:prstGeom>
            <a:noFill/>
          </p:spPr>
          <p:txBody>
            <a:bodyPr wrap="none" rtlCol="0">
              <a:spAutoFit/>
            </a:bodyPr>
            <a:lstStyle/>
            <a:p>
              <a:pPr algn="ctr"/>
              <a:r>
                <a:rPr lang="en-US" dirty="0"/>
                <a:t>GeneLab </a:t>
              </a:r>
            </a:p>
            <a:p>
              <a:pPr algn="ctr"/>
              <a:r>
                <a:rPr lang="en-US" dirty="0"/>
                <a:t>Sample Processing</a:t>
              </a:r>
            </a:p>
          </p:txBody>
        </p:sp>
      </p:grpSp>
      <p:sp>
        <p:nvSpPr>
          <p:cNvPr id="180" name="TextBox 179">
            <a:extLst>
              <a:ext uri="{FF2B5EF4-FFF2-40B4-BE49-F238E27FC236}">
                <a16:creationId xmlns:a16="http://schemas.microsoft.com/office/drawing/2014/main" id="{8C3ECBC8-6AA2-4B9B-AC43-B1EE76562AE5}"/>
              </a:ext>
            </a:extLst>
          </p:cNvPr>
          <p:cNvSpPr txBox="1"/>
          <p:nvPr/>
        </p:nvSpPr>
        <p:spPr>
          <a:xfrm rot="16200000">
            <a:off x="6328809" y="5171850"/>
            <a:ext cx="1204625" cy="369332"/>
          </a:xfrm>
          <a:prstGeom prst="rect">
            <a:avLst/>
          </a:prstGeom>
          <a:noFill/>
        </p:spPr>
        <p:txBody>
          <a:bodyPr wrap="none" rtlCol="0">
            <a:spAutoFit/>
          </a:bodyPr>
          <a:lstStyle/>
          <a:p>
            <a:r>
              <a:rPr lang="en-US" b="1" dirty="0"/>
              <a:t>Open Data</a:t>
            </a:r>
          </a:p>
        </p:txBody>
      </p:sp>
      <p:grpSp>
        <p:nvGrpSpPr>
          <p:cNvPr id="191" name="Group 190"/>
          <p:cNvGrpSpPr/>
          <p:nvPr/>
        </p:nvGrpSpPr>
        <p:grpSpPr>
          <a:xfrm>
            <a:off x="7340686" y="2292052"/>
            <a:ext cx="2922476" cy="449230"/>
            <a:chOff x="5796478" y="2247720"/>
            <a:chExt cx="2922476" cy="449230"/>
          </a:xfrm>
        </p:grpSpPr>
        <p:sp>
          <p:nvSpPr>
            <p:cNvPr id="181" name="Rounded Rectangle 191">
              <a:extLst>
                <a:ext uri="{FF2B5EF4-FFF2-40B4-BE49-F238E27FC236}">
                  <a16:creationId xmlns:a16="http://schemas.microsoft.com/office/drawing/2014/main" id="{BEBB07B8-7258-491A-A349-1A2B854A250C}"/>
                </a:ext>
              </a:extLst>
            </p:cNvPr>
            <p:cNvSpPr/>
            <p:nvPr/>
          </p:nvSpPr>
          <p:spPr bwMode="auto">
            <a:xfrm>
              <a:off x="5796478" y="2247720"/>
              <a:ext cx="2922476" cy="449230"/>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82" name="TextBox 181">
              <a:extLst>
                <a:ext uri="{FF2B5EF4-FFF2-40B4-BE49-F238E27FC236}">
                  <a16:creationId xmlns:a16="http://schemas.microsoft.com/office/drawing/2014/main" id="{65197940-A708-4125-B108-2642B4D293C5}"/>
                </a:ext>
              </a:extLst>
            </p:cNvPr>
            <p:cNvSpPr txBox="1"/>
            <p:nvPr/>
          </p:nvSpPr>
          <p:spPr>
            <a:xfrm>
              <a:off x="5932803" y="2272314"/>
              <a:ext cx="2505173" cy="369332"/>
            </a:xfrm>
            <a:prstGeom prst="rect">
              <a:avLst/>
            </a:prstGeom>
            <a:noFill/>
          </p:spPr>
          <p:txBody>
            <a:bodyPr wrap="none" rtlCol="0">
              <a:spAutoFit/>
            </a:bodyPr>
            <a:lstStyle/>
            <a:p>
              <a:r>
                <a:rPr lang="en-US" dirty="0"/>
                <a:t>Analysis Working Groups</a:t>
              </a:r>
            </a:p>
          </p:txBody>
        </p:sp>
      </p:grpSp>
      <p:grpSp>
        <p:nvGrpSpPr>
          <p:cNvPr id="3" name="Group 2"/>
          <p:cNvGrpSpPr/>
          <p:nvPr/>
        </p:nvGrpSpPr>
        <p:grpSpPr>
          <a:xfrm>
            <a:off x="7339196" y="1718554"/>
            <a:ext cx="2922476" cy="391592"/>
            <a:chOff x="5638800" y="1416937"/>
            <a:chExt cx="2922476" cy="391592"/>
          </a:xfrm>
        </p:grpSpPr>
        <p:sp>
          <p:nvSpPr>
            <p:cNvPr id="185" name="Rounded Rectangle 196">
              <a:extLst>
                <a:ext uri="{FF2B5EF4-FFF2-40B4-BE49-F238E27FC236}">
                  <a16:creationId xmlns:a16="http://schemas.microsoft.com/office/drawing/2014/main" id="{D3CB28E1-EBFC-4A1F-B197-7508A577EE0B}"/>
                </a:ext>
              </a:extLst>
            </p:cNvPr>
            <p:cNvSpPr/>
            <p:nvPr/>
          </p:nvSpPr>
          <p:spPr bwMode="auto">
            <a:xfrm>
              <a:off x="5638800" y="1436128"/>
              <a:ext cx="2922476" cy="372401"/>
            </a:xfrm>
            <a:prstGeom prst="round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86" name="TextBox 185">
              <a:extLst>
                <a:ext uri="{FF2B5EF4-FFF2-40B4-BE49-F238E27FC236}">
                  <a16:creationId xmlns:a16="http://schemas.microsoft.com/office/drawing/2014/main" id="{31E23AC1-6FC1-4696-8E3B-8D908F93626D}"/>
                </a:ext>
              </a:extLst>
            </p:cNvPr>
            <p:cNvSpPr txBox="1"/>
            <p:nvPr/>
          </p:nvSpPr>
          <p:spPr>
            <a:xfrm>
              <a:off x="6222127" y="1416937"/>
              <a:ext cx="1703159" cy="369332"/>
            </a:xfrm>
            <a:prstGeom prst="rect">
              <a:avLst/>
            </a:prstGeom>
            <a:noFill/>
          </p:spPr>
          <p:txBody>
            <a:bodyPr wrap="none" rtlCol="0">
              <a:spAutoFit/>
            </a:bodyPr>
            <a:lstStyle/>
            <a:p>
              <a:r>
                <a:rPr lang="en-US" dirty="0"/>
                <a:t>New Knowledge</a:t>
              </a:r>
            </a:p>
          </p:txBody>
        </p:sp>
      </p:grpSp>
      <p:sp>
        <p:nvSpPr>
          <p:cNvPr id="187" name="Up Arrow 22">
            <a:extLst>
              <a:ext uri="{FF2B5EF4-FFF2-40B4-BE49-F238E27FC236}">
                <a16:creationId xmlns:a16="http://schemas.microsoft.com/office/drawing/2014/main" id="{63E7FEE7-9614-48C9-96EF-03A9858E3529}"/>
              </a:ext>
            </a:extLst>
          </p:cNvPr>
          <p:cNvSpPr/>
          <p:nvPr/>
        </p:nvSpPr>
        <p:spPr bwMode="auto">
          <a:xfrm>
            <a:off x="8518521" y="3786901"/>
            <a:ext cx="484632" cy="198763"/>
          </a:xfrm>
          <a:prstGeom prst="up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ea typeface="ＭＳ Ｐゴシック" pitchFamily="-112" charset="-128"/>
              <a:cs typeface="ＭＳ Ｐゴシック" pitchFamily="-112" charset="-128"/>
            </a:endParaRPr>
          </a:p>
        </p:txBody>
      </p:sp>
      <p:sp>
        <p:nvSpPr>
          <p:cNvPr id="188" name="TextBox 187">
            <a:extLst>
              <a:ext uri="{FF2B5EF4-FFF2-40B4-BE49-F238E27FC236}">
                <a16:creationId xmlns:a16="http://schemas.microsoft.com/office/drawing/2014/main" id="{8C3ECBC8-6AA2-4B9B-AC43-B1EE76562AE5}"/>
              </a:ext>
            </a:extLst>
          </p:cNvPr>
          <p:cNvSpPr txBox="1"/>
          <p:nvPr/>
        </p:nvSpPr>
        <p:spPr>
          <a:xfrm>
            <a:off x="7954520" y="6371459"/>
            <a:ext cx="1715021" cy="369332"/>
          </a:xfrm>
          <a:prstGeom prst="rect">
            <a:avLst/>
          </a:prstGeom>
          <a:noFill/>
        </p:spPr>
        <p:txBody>
          <a:bodyPr wrap="none" rtlCol="0">
            <a:spAutoFit/>
          </a:bodyPr>
          <a:lstStyle/>
          <a:p>
            <a:r>
              <a:rPr lang="en-US" b="1" dirty="0"/>
              <a:t>Data Federation</a:t>
            </a:r>
          </a:p>
        </p:txBody>
      </p:sp>
      <p:sp>
        <p:nvSpPr>
          <p:cNvPr id="189" name="Up Arrow 22">
            <a:extLst>
              <a:ext uri="{FF2B5EF4-FFF2-40B4-BE49-F238E27FC236}">
                <a16:creationId xmlns:a16="http://schemas.microsoft.com/office/drawing/2014/main" id="{63E7FEE7-9614-48C9-96EF-03A9858E3529}"/>
              </a:ext>
            </a:extLst>
          </p:cNvPr>
          <p:cNvSpPr/>
          <p:nvPr/>
        </p:nvSpPr>
        <p:spPr bwMode="auto">
          <a:xfrm rot="5400000">
            <a:off x="6164804" y="5163518"/>
            <a:ext cx="484632" cy="534009"/>
          </a:xfrm>
          <a:prstGeom prst="up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ea typeface="ＭＳ Ｐゴシック" pitchFamily="-112" charset="-128"/>
              <a:cs typeface="ＭＳ Ｐゴシック" pitchFamily="-112" charset="-128"/>
            </a:endParaRPr>
          </a:p>
        </p:txBody>
      </p:sp>
      <p:sp>
        <p:nvSpPr>
          <p:cNvPr id="190" name="Rounded Rectangle 337">
            <a:extLst>
              <a:ext uri="{FF2B5EF4-FFF2-40B4-BE49-F238E27FC236}">
                <a16:creationId xmlns:a16="http://schemas.microsoft.com/office/drawing/2014/main" id="{D05F84BC-F547-4486-9793-BF47749A11F2}"/>
              </a:ext>
            </a:extLst>
          </p:cNvPr>
          <p:cNvSpPr>
            <a:spLocks noChangeAspect="1"/>
          </p:cNvSpPr>
          <p:nvPr/>
        </p:nvSpPr>
        <p:spPr>
          <a:xfrm>
            <a:off x="7248764" y="2961092"/>
            <a:ext cx="869974" cy="735621"/>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rgbClr val="000000"/>
                </a:solidFill>
                <a:cs typeface="Calibri"/>
              </a:rPr>
              <a:t>Web</a:t>
            </a:r>
          </a:p>
          <a:p>
            <a:pPr algn="ctr"/>
            <a:r>
              <a:rPr lang="en-US" sz="1600" dirty="0">
                <a:ln>
                  <a:solidFill>
                    <a:srgbClr val="000000"/>
                  </a:solidFill>
                </a:ln>
                <a:solidFill>
                  <a:srgbClr val="000000"/>
                </a:solidFill>
                <a:cs typeface="Calibri"/>
              </a:rPr>
              <a:t>Portal</a:t>
            </a:r>
          </a:p>
        </p:txBody>
      </p:sp>
      <p:sp>
        <p:nvSpPr>
          <p:cNvPr id="194" name="Up Arrow 195">
            <a:extLst>
              <a:ext uri="{FF2B5EF4-FFF2-40B4-BE49-F238E27FC236}">
                <a16:creationId xmlns:a16="http://schemas.microsoft.com/office/drawing/2014/main" id="{A7AC7D31-1EDD-4042-A716-53AAE4770797}"/>
              </a:ext>
            </a:extLst>
          </p:cNvPr>
          <p:cNvSpPr/>
          <p:nvPr/>
        </p:nvSpPr>
        <p:spPr bwMode="auto">
          <a:xfrm>
            <a:off x="8497804" y="1500363"/>
            <a:ext cx="484632" cy="198763"/>
          </a:xfrm>
          <a:prstGeom prst="up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95" name="Rounded Rectangle 338">
            <a:extLst>
              <a:ext uri="{FF2B5EF4-FFF2-40B4-BE49-F238E27FC236}">
                <a16:creationId xmlns:a16="http://schemas.microsoft.com/office/drawing/2014/main" id="{24CFAF6C-D7F1-4D02-BC41-5263BC6B722B}"/>
              </a:ext>
            </a:extLst>
          </p:cNvPr>
          <p:cNvSpPr>
            <a:spLocks noChangeAspect="1"/>
          </p:cNvSpPr>
          <p:nvPr/>
        </p:nvSpPr>
        <p:spPr>
          <a:xfrm>
            <a:off x="7219905" y="1030203"/>
            <a:ext cx="3080773" cy="408849"/>
          </a:xfrm>
          <a:prstGeom prst="round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n>
                  <a:solidFill>
                    <a:srgbClr val="000000"/>
                  </a:solidFill>
                </a:ln>
                <a:solidFill>
                  <a:schemeClr val="bg1">
                    <a:lumMod val="85000"/>
                  </a:schemeClr>
                </a:solidFill>
                <a:cs typeface="Calibri"/>
              </a:rPr>
              <a:t>Visualization Portal</a:t>
            </a:r>
          </a:p>
        </p:txBody>
      </p:sp>
      <p:sp>
        <p:nvSpPr>
          <p:cNvPr id="184" name="Up Arrow 195">
            <a:extLst>
              <a:ext uri="{FF2B5EF4-FFF2-40B4-BE49-F238E27FC236}">
                <a16:creationId xmlns:a16="http://schemas.microsoft.com/office/drawing/2014/main" id="{A7AC7D31-1EDD-4042-A716-53AAE4770797}"/>
              </a:ext>
            </a:extLst>
          </p:cNvPr>
          <p:cNvSpPr/>
          <p:nvPr/>
        </p:nvSpPr>
        <p:spPr bwMode="auto">
          <a:xfrm>
            <a:off x="8497767" y="2054433"/>
            <a:ext cx="484632" cy="198763"/>
          </a:xfrm>
          <a:prstGeom prst="up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latin typeface="Helvetica Neue Black Condensed" pitchFamily="-112" charset="0"/>
              <a:ea typeface="ＭＳ Ｐゴシック" pitchFamily="-112" charset="-128"/>
              <a:cs typeface="ＭＳ Ｐゴシック" pitchFamily="-112" charset="-128"/>
            </a:endParaRPr>
          </a:p>
        </p:txBody>
      </p:sp>
      <p:sp>
        <p:nvSpPr>
          <p:cNvPr id="183" name="Up Arrow 22">
            <a:extLst>
              <a:ext uri="{FF2B5EF4-FFF2-40B4-BE49-F238E27FC236}">
                <a16:creationId xmlns:a16="http://schemas.microsoft.com/office/drawing/2014/main" id="{63E7FEE7-9614-48C9-96EF-03A9858E3529}"/>
              </a:ext>
            </a:extLst>
          </p:cNvPr>
          <p:cNvSpPr/>
          <p:nvPr/>
        </p:nvSpPr>
        <p:spPr bwMode="auto">
          <a:xfrm>
            <a:off x="8517975" y="2731599"/>
            <a:ext cx="484632" cy="198763"/>
          </a:xfrm>
          <a:prstGeom prst="upArrow">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20000"/>
              </a:spcBef>
              <a:spcAft>
                <a:spcPct val="0"/>
              </a:spcAft>
            </a:pPr>
            <a:endParaRPr lang="en-US" sz="2400">
              <a:solidFill>
                <a:schemeClr val="bg1"/>
              </a:solidFill>
              <a:ea typeface="ＭＳ Ｐゴシック" pitchFamily="-112" charset="-128"/>
              <a:cs typeface="ＭＳ Ｐゴシック" pitchFamily="-112" charset="-128"/>
            </a:endParaRPr>
          </a:p>
        </p:txBody>
      </p:sp>
    </p:spTree>
    <p:extLst>
      <p:ext uri="{BB962C8B-B14F-4D97-AF65-F5344CB8AC3E}">
        <p14:creationId xmlns:p14="http://schemas.microsoft.com/office/powerpoint/2010/main" val="63832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173" grpId="0" animBg="1"/>
      <p:bldP spid="187" grpId="0" animBg="1"/>
      <p:bldP spid="190" grpId="0" animBg="1"/>
      <p:bldP spid="194" grpId="0" animBg="1"/>
      <p:bldP spid="195" grpId="0" animBg="1"/>
      <p:bldP spid="184" grpId="0" animBg="1"/>
      <p:bldP spid="18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2DA70D-1AD4-2941-AF8D-C1C3394AA9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13826"/>
            <a:ext cx="12192000" cy="5580722"/>
          </a:xfrm>
          <a:prstGeom prst="rect">
            <a:avLst/>
          </a:prstGeom>
        </p:spPr>
      </p:pic>
      <p:sp>
        <p:nvSpPr>
          <p:cNvPr id="4" name="TextBox 3">
            <a:extLst>
              <a:ext uri="{FF2B5EF4-FFF2-40B4-BE49-F238E27FC236}">
                <a16:creationId xmlns:a16="http://schemas.microsoft.com/office/drawing/2014/main" id="{0E33C526-8374-E144-987B-01CF90CE5771}"/>
              </a:ext>
            </a:extLst>
          </p:cNvPr>
          <p:cNvSpPr txBox="1"/>
          <p:nvPr/>
        </p:nvSpPr>
        <p:spPr>
          <a:xfrm>
            <a:off x="0" y="0"/>
            <a:ext cx="12192000" cy="707886"/>
          </a:xfrm>
          <a:prstGeom prst="rect">
            <a:avLst/>
          </a:prstGeom>
          <a:noFill/>
        </p:spPr>
        <p:txBody>
          <a:bodyPr wrap="square" rtlCol="0">
            <a:spAutoFit/>
          </a:bodyPr>
          <a:lstStyle/>
          <a:p>
            <a:pPr algn="ctr"/>
            <a:r>
              <a:rPr lang="en-US" sz="4000" b="1" dirty="0" err="1">
                <a:solidFill>
                  <a:schemeClr val="bg1"/>
                </a:solidFill>
                <a:latin typeface="Arial" panose="020B0604020202020204" pitchFamily="34" charset="0"/>
                <a:cs typeface="Arial" panose="020B0604020202020204" pitchFamily="34" charset="0"/>
              </a:rPr>
              <a:t>GeneLab</a:t>
            </a:r>
            <a:r>
              <a:rPr lang="en-US" sz="4000" b="1" dirty="0">
                <a:solidFill>
                  <a:schemeClr val="bg1"/>
                </a:solidFill>
                <a:latin typeface="Arial" panose="020B0604020202020204" pitchFamily="34" charset="0"/>
                <a:cs typeface="Arial" panose="020B0604020202020204" pitchFamily="34" charset="0"/>
              </a:rPr>
              <a:t> Webpage: genelab.nasa.gov</a:t>
            </a:r>
          </a:p>
        </p:txBody>
      </p:sp>
      <p:pic>
        <p:nvPicPr>
          <p:cNvPr id="8" name="Graphic 7" descr="Cursor">
            <a:extLst>
              <a:ext uri="{FF2B5EF4-FFF2-40B4-BE49-F238E27FC236}">
                <a16:creationId xmlns:a16="http://schemas.microsoft.com/office/drawing/2014/main" id="{F551B78E-0D60-4C13-A54B-57674F18E6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23058" y="3633539"/>
            <a:ext cx="914400" cy="914400"/>
          </a:xfrm>
          <a:prstGeom prst="rect">
            <a:avLst/>
          </a:prstGeom>
        </p:spPr>
      </p:pic>
      <p:pic>
        <p:nvPicPr>
          <p:cNvPr id="10" name="Picture 9">
            <a:extLst>
              <a:ext uri="{FF2B5EF4-FFF2-40B4-BE49-F238E27FC236}">
                <a16:creationId xmlns:a16="http://schemas.microsoft.com/office/drawing/2014/main" id="{369DCCD1-76A7-463A-9A9B-7247A159DD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37458" y="433568"/>
            <a:ext cx="4224076" cy="3643162"/>
          </a:xfrm>
          <a:prstGeom prst="rect">
            <a:avLst/>
          </a:prstGeom>
        </p:spPr>
      </p:pic>
      <p:pic>
        <p:nvPicPr>
          <p:cNvPr id="11" name="Graphic 10" descr="Cursor">
            <a:extLst>
              <a:ext uri="{FF2B5EF4-FFF2-40B4-BE49-F238E27FC236}">
                <a16:creationId xmlns:a16="http://schemas.microsoft.com/office/drawing/2014/main" id="{E981F4E0-A952-4782-A239-FA259AE302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3869" y="4672025"/>
            <a:ext cx="914400" cy="914400"/>
          </a:xfrm>
          <a:prstGeom prst="rect">
            <a:avLst/>
          </a:prstGeom>
        </p:spPr>
      </p:pic>
      <p:pic>
        <p:nvPicPr>
          <p:cNvPr id="12" name="Picture 2" descr="C:\Users\Afshin\Documents\Work\_NASA_GENELAB WORK\Papers\JoVe Rodent to GeneLab paper\Supplemental Figure 3.tif">
            <a:extLst>
              <a:ext uri="{FF2B5EF4-FFF2-40B4-BE49-F238E27FC236}">
                <a16:creationId xmlns:a16="http://schemas.microsoft.com/office/drawing/2014/main" id="{3C82F781-B819-4F0F-A162-7DD6172F5A1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71127" y="2574580"/>
            <a:ext cx="6400055" cy="3946717"/>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Cursor">
            <a:extLst>
              <a:ext uri="{FF2B5EF4-FFF2-40B4-BE49-F238E27FC236}">
                <a16:creationId xmlns:a16="http://schemas.microsoft.com/office/drawing/2014/main" id="{1CD30177-33CD-47EC-B8F7-F2FB0CCD4E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72573" y="3619530"/>
            <a:ext cx="914400" cy="914400"/>
          </a:xfrm>
          <a:prstGeom prst="rect">
            <a:avLst/>
          </a:prstGeom>
        </p:spPr>
      </p:pic>
      <p:pic>
        <p:nvPicPr>
          <p:cNvPr id="15" name="Picture 14">
            <a:extLst>
              <a:ext uri="{FF2B5EF4-FFF2-40B4-BE49-F238E27FC236}">
                <a16:creationId xmlns:a16="http://schemas.microsoft.com/office/drawing/2014/main" id="{74CC29BA-6F92-4EF5-8869-52CD8423F9F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89583" y="1010470"/>
            <a:ext cx="6095999" cy="2826425"/>
          </a:xfrm>
          <a:prstGeom prst="rect">
            <a:avLst/>
          </a:prstGeom>
        </p:spPr>
      </p:pic>
      <p:sp>
        <p:nvSpPr>
          <p:cNvPr id="16" name="Rectangle 15">
            <a:extLst>
              <a:ext uri="{FF2B5EF4-FFF2-40B4-BE49-F238E27FC236}">
                <a16:creationId xmlns:a16="http://schemas.microsoft.com/office/drawing/2014/main" id="{F39936FB-6AFA-421A-88BA-759449E5E594}"/>
              </a:ext>
            </a:extLst>
          </p:cNvPr>
          <p:cNvSpPr/>
          <p:nvPr/>
        </p:nvSpPr>
        <p:spPr>
          <a:xfrm>
            <a:off x="6169981" y="4953740"/>
            <a:ext cx="5584054" cy="1288859"/>
          </a:xfrm>
          <a:prstGeom prst="rect">
            <a:avLst/>
          </a:prstGeom>
          <a:gradFill>
            <a:gsLst>
              <a:gs pos="0">
                <a:srgbClr val="458AC3"/>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October 2019 will be the release for GeneLab’s Visualization Portal!</a:t>
            </a:r>
          </a:p>
        </p:txBody>
      </p:sp>
    </p:spTree>
    <p:extLst>
      <p:ext uri="{BB962C8B-B14F-4D97-AF65-F5344CB8AC3E}">
        <p14:creationId xmlns:p14="http://schemas.microsoft.com/office/powerpoint/2010/main" val="214035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3"/>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1B8198-20AA-4BB1-9EF1-6688F5A1B3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48640" y="990600"/>
            <a:ext cx="7181161" cy="5786820"/>
          </a:xfrm>
          <a:prstGeom prst="rect">
            <a:avLst/>
          </a:prstGeom>
        </p:spPr>
      </p:pic>
      <p:sp>
        <p:nvSpPr>
          <p:cNvPr id="8" name="Text Box 5">
            <a:extLst>
              <a:ext uri="{FF2B5EF4-FFF2-40B4-BE49-F238E27FC236}">
                <a16:creationId xmlns:a16="http://schemas.microsoft.com/office/drawing/2014/main" id="{63958111-EEB1-4CCE-B375-09F6E10D27C5}"/>
              </a:ext>
            </a:extLst>
          </p:cNvPr>
          <p:cNvSpPr txBox="1">
            <a:spLocks noChangeArrowheads="1"/>
          </p:cNvSpPr>
          <p:nvPr/>
        </p:nvSpPr>
        <p:spPr bwMode="auto">
          <a:xfrm>
            <a:off x="1219200" y="109931"/>
            <a:ext cx="9946105" cy="609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spcBef>
                <a:spcPts val="5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rgbClr val="000000"/>
                </a:solidFill>
                <a:latin typeface="Arial" panose="020B0604020202020204" pitchFamily="34" charset="0"/>
                <a:ea typeface="MS PGothic" panose="020B0600070205080204" pitchFamily="34" charset="-128"/>
              </a:defRPr>
            </a:lvl1pPr>
            <a:lvl2pPr>
              <a:spcBef>
                <a:spcPts val="4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900">
                <a:solidFill>
                  <a:srgbClr val="000000"/>
                </a:solidFill>
                <a:latin typeface="Arial" panose="020B0604020202020204" pitchFamily="34" charset="0"/>
                <a:ea typeface="MS PGothic" panose="020B0600070205080204" pitchFamily="34" charset="-128"/>
              </a:defRPr>
            </a:lvl2pPr>
            <a:lvl3pPr>
              <a:spcBef>
                <a:spcPts val="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700">
                <a:solidFill>
                  <a:srgbClr val="000000"/>
                </a:solidFill>
                <a:latin typeface="Arial" panose="020B0604020202020204" pitchFamily="34" charset="0"/>
                <a:ea typeface="MS PGothic" panose="020B0600070205080204" pitchFamily="34" charset="-128"/>
                <a:cs typeface="ヒラギノ角ゴ Pro W3" charset="0"/>
              </a:defRPr>
            </a:lvl3pPr>
            <a:lvl4pPr>
              <a:spcBef>
                <a:spcPts val="3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500">
                <a:solidFill>
                  <a:srgbClr val="000000"/>
                </a:solidFill>
                <a:latin typeface="Arial" panose="020B0604020202020204" pitchFamily="34" charset="0"/>
                <a:ea typeface="MS PGothic" panose="020B0600070205080204" pitchFamily="34" charset="-128"/>
                <a:cs typeface="ヒラギノ角ゴ Pro W3" charset="0"/>
              </a:defRPr>
            </a:lvl4pPr>
            <a:lvl5pPr>
              <a:spcBef>
                <a:spcPts val="3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300">
                <a:solidFill>
                  <a:srgbClr val="000000"/>
                </a:solidFill>
                <a:latin typeface="Arial" panose="020B0604020202020204" pitchFamily="34" charset="0"/>
                <a:ea typeface="MS PGothic" panose="020B0600070205080204" pitchFamily="34" charset="-128"/>
                <a:cs typeface="ヒラギノ角ゴ Pro W3" charset="0"/>
              </a:defRPr>
            </a:lvl5pPr>
            <a:lvl6pPr marL="2514600" indent="-228600" defTabSz="457200" eaLnBrk="0" fontAlgn="base" hangingPunct="0">
              <a:spcBef>
                <a:spcPts val="325"/>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300">
                <a:solidFill>
                  <a:srgbClr val="000000"/>
                </a:solidFill>
                <a:latin typeface="Arial" panose="020B0604020202020204" pitchFamily="34" charset="0"/>
                <a:ea typeface="MS PGothic" panose="020B0600070205080204" pitchFamily="34" charset="-128"/>
                <a:cs typeface="ヒラギノ角ゴ Pro W3" charset="0"/>
              </a:defRPr>
            </a:lvl6pPr>
            <a:lvl7pPr marL="2971800" indent="-228600" defTabSz="457200" eaLnBrk="0" fontAlgn="base" hangingPunct="0">
              <a:spcBef>
                <a:spcPts val="325"/>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300">
                <a:solidFill>
                  <a:srgbClr val="000000"/>
                </a:solidFill>
                <a:latin typeface="Arial" panose="020B0604020202020204" pitchFamily="34" charset="0"/>
                <a:ea typeface="MS PGothic" panose="020B0600070205080204" pitchFamily="34" charset="-128"/>
                <a:cs typeface="ヒラギノ角ゴ Pro W3" charset="0"/>
              </a:defRPr>
            </a:lvl7pPr>
            <a:lvl8pPr marL="3429000" indent="-228600" defTabSz="457200" eaLnBrk="0" fontAlgn="base" hangingPunct="0">
              <a:spcBef>
                <a:spcPts val="325"/>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300">
                <a:solidFill>
                  <a:srgbClr val="000000"/>
                </a:solidFill>
                <a:latin typeface="Arial" panose="020B0604020202020204" pitchFamily="34" charset="0"/>
                <a:ea typeface="MS PGothic" panose="020B0600070205080204" pitchFamily="34" charset="-128"/>
                <a:cs typeface="ヒラギノ角ゴ Pro W3" charset="0"/>
              </a:defRPr>
            </a:lvl8pPr>
            <a:lvl9pPr marL="3886200" indent="-228600" defTabSz="457200" eaLnBrk="0" fontAlgn="base" hangingPunct="0">
              <a:spcBef>
                <a:spcPts val="325"/>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300">
                <a:solidFill>
                  <a:srgbClr val="000000"/>
                </a:solidFill>
                <a:latin typeface="Arial" panose="020B0604020202020204" pitchFamily="34" charset="0"/>
                <a:ea typeface="MS PGothic" panose="020B0600070205080204" pitchFamily="34" charset="-128"/>
                <a:cs typeface="ヒラギノ角ゴ Pro W3" charset="0"/>
              </a:defRPr>
            </a:lvl9pPr>
          </a:lstStyle>
          <a:p>
            <a:pPr algn="ctr" eaLnBrk="1" hangingPunct="1">
              <a:spcBef>
                <a:spcPct val="0"/>
              </a:spcBef>
              <a:buClrTx/>
              <a:buFontTx/>
              <a:buNone/>
            </a:pPr>
            <a:r>
              <a:rPr lang="en-US" altLang="en-US" sz="2358" b="1" dirty="0">
                <a:solidFill>
                  <a:srgbClr val="FFFFFF"/>
                </a:solidFill>
              </a:rPr>
              <a:t>GeneLab Database: &gt;200 data sets</a:t>
            </a:r>
          </a:p>
        </p:txBody>
      </p:sp>
      <p:sp>
        <p:nvSpPr>
          <p:cNvPr id="9" name="TextBox 8">
            <a:extLst>
              <a:ext uri="{FF2B5EF4-FFF2-40B4-BE49-F238E27FC236}">
                <a16:creationId xmlns:a16="http://schemas.microsoft.com/office/drawing/2014/main" id="{ECC1A549-F40B-4DBF-9123-83AC6316C9CF}"/>
              </a:ext>
            </a:extLst>
          </p:cNvPr>
          <p:cNvSpPr txBox="1"/>
          <p:nvPr/>
        </p:nvSpPr>
        <p:spPr>
          <a:xfrm>
            <a:off x="1676400" y="6442212"/>
            <a:ext cx="3810000" cy="307777"/>
          </a:xfrm>
          <a:prstGeom prst="rect">
            <a:avLst/>
          </a:prstGeom>
          <a:noFill/>
        </p:spPr>
        <p:txBody>
          <a:bodyPr wrap="square" rtlCol="0">
            <a:spAutoFit/>
          </a:bodyPr>
          <a:lstStyle/>
          <a:p>
            <a:r>
              <a:rPr lang="en-US" sz="1400" dirty="0"/>
              <a:t>Beheshti et al., Radiation Research 2018</a:t>
            </a:r>
          </a:p>
        </p:txBody>
      </p:sp>
    </p:spTree>
    <p:extLst>
      <p:ext uri="{BB962C8B-B14F-4D97-AF65-F5344CB8AC3E}">
        <p14:creationId xmlns:p14="http://schemas.microsoft.com/office/powerpoint/2010/main" val="393965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336150-3F38-4D5D-A7B7-50D9CDD5F5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990599"/>
            <a:ext cx="7365948" cy="5690145"/>
          </a:xfrm>
          <a:prstGeom prst="rect">
            <a:avLst/>
          </a:prstGeom>
        </p:spPr>
      </p:pic>
      <p:sp>
        <p:nvSpPr>
          <p:cNvPr id="3" name="Title 2">
            <a:extLst>
              <a:ext uri="{FF2B5EF4-FFF2-40B4-BE49-F238E27FC236}">
                <a16:creationId xmlns:a16="http://schemas.microsoft.com/office/drawing/2014/main" id="{EC360DE7-6E2A-4E7F-8AC7-60DC8162F52C}"/>
              </a:ext>
            </a:extLst>
          </p:cNvPr>
          <p:cNvSpPr>
            <a:spLocks noGrp="1"/>
          </p:cNvSpPr>
          <p:nvPr>
            <p:ph type="title"/>
          </p:nvPr>
        </p:nvSpPr>
        <p:spPr>
          <a:xfrm>
            <a:off x="1219200" y="129129"/>
            <a:ext cx="10058399" cy="609600"/>
          </a:xfrm>
        </p:spPr>
        <p:txBody>
          <a:bodyPr/>
          <a:lstStyle/>
          <a:p>
            <a:pPr algn="ctr"/>
            <a:r>
              <a:rPr lang="en-US" dirty="0"/>
              <a:t>Space Radiation Risk On Astronauts</a:t>
            </a:r>
          </a:p>
        </p:txBody>
      </p:sp>
      <p:pic>
        <p:nvPicPr>
          <p:cNvPr id="4" name="Picture 3">
            <a:extLst>
              <a:ext uri="{FF2B5EF4-FFF2-40B4-BE49-F238E27FC236}">
                <a16:creationId xmlns:a16="http://schemas.microsoft.com/office/drawing/2014/main" id="{9AC992C7-7DCB-4699-AAE1-43695D50A6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61894" y="1232980"/>
            <a:ext cx="3751056" cy="4606766"/>
          </a:xfrm>
          <a:prstGeom prst="rect">
            <a:avLst/>
          </a:prstGeom>
        </p:spPr>
      </p:pic>
      <p:sp>
        <p:nvSpPr>
          <p:cNvPr id="6" name="TextBox 5">
            <a:extLst>
              <a:ext uri="{FF2B5EF4-FFF2-40B4-BE49-F238E27FC236}">
                <a16:creationId xmlns:a16="http://schemas.microsoft.com/office/drawing/2014/main" id="{C5B1EE37-33F7-46DC-A17D-D7DB3B3E411D}"/>
              </a:ext>
            </a:extLst>
          </p:cNvPr>
          <p:cNvSpPr txBox="1"/>
          <p:nvPr/>
        </p:nvSpPr>
        <p:spPr>
          <a:xfrm>
            <a:off x="7781028" y="5839746"/>
            <a:ext cx="4343400" cy="923330"/>
          </a:xfrm>
          <a:prstGeom prst="rect">
            <a:avLst/>
          </a:prstGeom>
          <a:noFill/>
        </p:spPr>
        <p:txBody>
          <a:bodyPr wrap="square" rtlCol="0">
            <a:spAutoFit/>
          </a:bodyPr>
          <a:lstStyle/>
          <a:p>
            <a:r>
              <a:rPr lang="en-US" sz="1600" dirty="0"/>
              <a:t>Select health effects due to space radiation exposures.</a:t>
            </a:r>
          </a:p>
          <a:p>
            <a:r>
              <a:rPr lang="en-US" sz="1100" dirty="0"/>
              <a:t>From: J. Chancellor et al., Space Radiation: The Number One Risk to Astronaut Health beyond Low Earth Orbit. </a:t>
            </a:r>
            <a:r>
              <a:rPr lang="en-US" sz="1100" i="1" dirty="0"/>
              <a:t>Life, </a:t>
            </a:r>
            <a:r>
              <a:rPr lang="en-US" sz="1100" dirty="0"/>
              <a:t>4(3), 491-510; </a:t>
            </a:r>
          </a:p>
        </p:txBody>
      </p:sp>
    </p:spTree>
    <p:extLst>
      <p:ext uri="{BB962C8B-B14F-4D97-AF65-F5344CB8AC3E}">
        <p14:creationId xmlns:p14="http://schemas.microsoft.com/office/powerpoint/2010/main" val="383312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AAD8E5-1727-456C-8E83-B8423B3337AD}"/>
              </a:ext>
            </a:extLst>
          </p:cNvPr>
          <p:cNvSpPr>
            <a:spLocks noGrp="1"/>
          </p:cNvSpPr>
          <p:nvPr>
            <p:ph idx="1"/>
          </p:nvPr>
        </p:nvSpPr>
        <p:spPr>
          <a:xfrm>
            <a:off x="76201" y="1003301"/>
            <a:ext cx="9715869" cy="5122863"/>
          </a:xfrm>
        </p:spPr>
        <p:txBody>
          <a:bodyPr/>
          <a:lstStyle/>
          <a:p>
            <a:r>
              <a:rPr lang="en-US" dirty="0">
                <a:solidFill>
                  <a:schemeClr val="bg1">
                    <a:lumMod val="50000"/>
                  </a:schemeClr>
                </a:solidFill>
              </a:rPr>
              <a:t>Cage Effects with rodent experiments: </a:t>
            </a:r>
            <a:r>
              <a:rPr lang="en-GB" dirty="0">
                <a:solidFill>
                  <a:schemeClr val="bg1">
                    <a:lumMod val="50000"/>
                  </a:schemeClr>
                </a:solidFill>
              </a:rPr>
              <a:t>Carbon Dioxide as an Environmental Stressor in Spaceflight</a:t>
            </a:r>
            <a:endParaRPr lang="en-US" dirty="0">
              <a:solidFill>
                <a:schemeClr val="bg1">
                  <a:lumMod val="50000"/>
                </a:schemeClr>
              </a:solidFill>
            </a:endParaRPr>
          </a:p>
          <a:p>
            <a:r>
              <a:rPr lang="en-US" dirty="0"/>
              <a:t>Systems Biology analysis reveals biological spaceflight master regulators</a:t>
            </a:r>
          </a:p>
          <a:p>
            <a:r>
              <a:rPr lang="en-US" dirty="0"/>
              <a:t>Space Radiation induces long term impact on the cardiovascular system by the activation of FYN through Reactive Oxygen Species</a:t>
            </a:r>
          </a:p>
        </p:txBody>
      </p:sp>
      <p:sp>
        <p:nvSpPr>
          <p:cNvPr id="3" name="Title 2">
            <a:extLst>
              <a:ext uri="{FF2B5EF4-FFF2-40B4-BE49-F238E27FC236}">
                <a16:creationId xmlns:a16="http://schemas.microsoft.com/office/drawing/2014/main" id="{2F1D2B12-7969-4CC2-9212-475EDB6572CD}"/>
              </a:ext>
            </a:extLst>
          </p:cNvPr>
          <p:cNvSpPr>
            <a:spLocks noGrp="1"/>
          </p:cNvSpPr>
          <p:nvPr>
            <p:ph type="title"/>
          </p:nvPr>
        </p:nvSpPr>
        <p:spPr>
          <a:xfrm>
            <a:off x="1331495" y="123987"/>
            <a:ext cx="9849852" cy="609600"/>
          </a:xfrm>
        </p:spPr>
        <p:txBody>
          <a:bodyPr/>
          <a:lstStyle/>
          <a:p>
            <a:pPr algn="ctr"/>
            <a:r>
              <a:rPr lang="en-US" dirty="0"/>
              <a:t>Examples of using Big Data to generate Hypothesis for Space Biology</a:t>
            </a:r>
          </a:p>
        </p:txBody>
      </p:sp>
      <p:pic>
        <p:nvPicPr>
          <p:cNvPr id="6" name="Picture 5">
            <a:extLst>
              <a:ext uri="{FF2B5EF4-FFF2-40B4-BE49-F238E27FC236}">
                <a16:creationId xmlns:a16="http://schemas.microsoft.com/office/drawing/2014/main" id="{61B48F7A-76BB-4D09-8D2B-FE19C28C95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1495" y="2791721"/>
            <a:ext cx="4591364" cy="3604157"/>
          </a:xfrm>
          <a:prstGeom prst="rect">
            <a:avLst/>
          </a:prstGeom>
        </p:spPr>
      </p:pic>
      <p:pic>
        <p:nvPicPr>
          <p:cNvPr id="7" name="Picture 6">
            <a:extLst>
              <a:ext uri="{FF2B5EF4-FFF2-40B4-BE49-F238E27FC236}">
                <a16:creationId xmlns:a16="http://schemas.microsoft.com/office/drawing/2014/main" id="{9B9428FC-50AD-460F-9715-7C69718C455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91943" y="917315"/>
            <a:ext cx="2126202" cy="1789268"/>
          </a:xfrm>
          <a:prstGeom prst="rect">
            <a:avLst/>
          </a:prstGeom>
        </p:spPr>
      </p:pic>
      <p:pic>
        <p:nvPicPr>
          <p:cNvPr id="4" name="NASA_RR1_VO_v3">
            <a:hlinkClick r:id="" action="ppaction://media"/>
            <a:extLst>
              <a:ext uri="{FF2B5EF4-FFF2-40B4-BE49-F238E27FC236}">
                <a16:creationId xmlns:a16="http://schemas.microsoft.com/office/drawing/2014/main" id="{61D66B80-3C05-4DDF-ADFC-1BB417EDCFE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136633" y="2377390"/>
            <a:ext cx="5324761" cy="4356623"/>
          </a:xfrm>
          <a:prstGeom prst="rect">
            <a:avLst/>
          </a:prstGeom>
        </p:spPr>
      </p:pic>
    </p:spTree>
    <p:extLst>
      <p:ext uri="{BB962C8B-B14F-4D97-AF65-F5344CB8AC3E}">
        <p14:creationId xmlns:p14="http://schemas.microsoft.com/office/powerpoint/2010/main" val="265211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5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4557</TotalTime>
  <Words>1401</Words>
  <Application>Microsoft Macintosh PowerPoint</Application>
  <PresentationFormat>Widescreen</PresentationFormat>
  <Paragraphs>148</Paragraphs>
  <Slides>22</Slides>
  <Notes>5</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ＭＳ Ｐゴシック</vt:lpstr>
      <vt:lpstr>ＭＳ Ｐゴシック</vt:lpstr>
      <vt:lpstr>ヒラギノ角ゴ Pro W3</vt:lpstr>
      <vt:lpstr>Arial</vt:lpstr>
      <vt:lpstr>Arial Narrow</vt:lpstr>
      <vt:lpstr>Calibri</vt:lpstr>
      <vt:lpstr>Helvetica Neue Black Condensed</vt:lpstr>
      <vt:lpstr>5_ExplorationScenario-Updated</vt:lpstr>
      <vt:lpstr>Science Driven by Space Biology Omics Data Utilizing NASA GeneLab Platform</vt:lpstr>
      <vt:lpstr>2011 NRC Decadal Survey and the Sequencing Paradigm Shift</vt:lpstr>
      <vt:lpstr>Omics Acquisition in Space is Now a Reality</vt:lpstr>
      <vt:lpstr>GeneLab ecosystem: maximizing knowledge by bringing experiments together as a system</vt:lpstr>
      <vt:lpstr>GeneLab Data Democratization</vt:lpstr>
      <vt:lpstr>PowerPoint Presentation</vt:lpstr>
      <vt:lpstr>PowerPoint Presentation</vt:lpstr>
      <vt:lpstr>Space Radiation Risk On Astronauts</vt:lpstr>
      <vt:lpstr>Examples of using Big Data to generate Hypothesis for Space Biology</vt:lpstr>
      <vt:lpstr>PowerPoint Presentation</vt:lpstr>
      <vt:lpstr>Predicted Key Genes for Spaceflight and the Connections</vt:lpstr>
      <vt:lpstr>General Approach to Studying a Systematic Response in the Host</vt:lpstr>
      <vt:lpstr>PowerPoint Presentation</vt:lpstr>
      <vt:lpstr>PowerPoint Presentation</vt:lpstr>
      <vt:lpstr>Earth’s magnetic field protects us from cosmic radiation</vt:lpstr>
      <vt:lpstr>GeneLab Data Used and Hypothesis</vt:lpstr>
      <vt:lpstr>Functional Impact on Health: Reactive Oxygen Species</vt:lpstr>
      <vt:lpstr>Functional Impact on Health: Protons Majority of Radiation at LEO</vt:lpstr>
      <vt:lpstr>Key Drivers Involved with Space Radiation Induced Cardiovascular Risk</vt:lpstr>
      <vt:lpstr>miRNA impact?</vt:lpstr>
      <vt:lpstr>Many Space Biology Questions and Challenges Still Need to Addressed!</vt:lpstr>
      <vt:lpstr>Acknowledgements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 Mahoney</dc:creator>
  <cp:lastModifiedBy>Bartlett, Lyn C (ARC-SC)[WYLE LABS]</cp:lastModifiedBy>
  <cp:revision>170</cp:revision>
  <cp:lastPrinted>2019-05-01T17:42:03Z</cp:lastPrinted>
  <dcterms:created xsi:type="dcterms:W3CDTF">2018-09-05T18:15:23Z</dcterms:created>
  <dcterms:modified xsi:type="dcterms:W3CDTF">2019-05-01T17:43:17Z</dcterms:modified>
</cp:coreProperties>
</file>