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&#65279;<?xml version="1.0" encoding="utf-8"?><Relationships xmlns="http://schemas.openxmlformats.org/package/2006/relationships"><Relationship Type="http://schemas.openxmlformats.org/officeDocument/2006/relationships/extended-properties" Target="docProps/app.xml" Id="rId3" /><Relationship Type="http://schemas.openxmlformats.org/package/2006/relationships/metadata/core-properties" Target="docProps/core.xml" Id="rId2" /><Relationship Type="http://schemas.openxmlformats.org/officeDocument/2006/relationships/officeDocument" Target="ppt/presentation.xml" Id="rId1" /><Relationship Type="http://schemas.openxmlformats.org/officeDocument/2006/relationships/custom-properties" Target="/docProps/custom.xml" Id="R4555c5c3d3c44134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64" r:id="rId1"/>
    <p:sldMasterId id="2147483665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</p:sldIdLst>
  <p:sldSz cx="9144000" cy="6858000" type="screen4x3"/>
  <p:notesSz cx="6858000" cy="9144000"/>
  <p:embeddedFontLst>
    <p:embeddedFont>
      <p:font typeface="Avenir" panose="02000503020000020003" pitchFamily="2" charset="0"/>
      <p:regular r:id="rId24"/>
      <p:italic r:id="rId25"/>
    </p:embeddedFont>
    <p:embeddedFont>
      <p:font typeface="Consolas" panose="020B0609020204030204" pitchFamily="49" charset="0"/>
      <p:regular r:id="rId26"/>
      <p:bold r:id="rId27"/>
      <p:italic r:id="rId28"/>
      <p:boldItalic r:id="rId29"/>
    </p:embeddedFont>
    <p:embeddedFont>
      <p:font typeface="Helvetica Neue" panose="02000503000000020004" pitchFamily="2" charset="0"/>
      <p:regular r:id="rId30"/>
      <p:bold r:id="rId31"/>
      <p:italic r:id="rId32"/>
      <p:boldItalic r:id="rId33"/>
    </p:embeddedFont>
    <p:embeddedFont>
      <p:font typeface="Source Sans Pro" panose="020B0503030403020204" pitchFamily="34" charset="0"/>
      <p:regular r:id="rId34"/>
      <p:bold r:id="rId35"/>
      <p:italic r:id="rId36"/>
      <p:boldItalic r:id="rId37"/>
    </p:embeddedFont>
    <p:embeddedFont>
      <p:font typeface="Verdana" panose="020B0604030504040204" pitchFamily="34" charset="0"/>
      <p:regular r:id="rId38"/>
      <p:bold r:id="rId39"/>
      <p:italic r:id="rId40"/>
      <p:boldItalic r:id="rId4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70"/>
    <p:restoredTop sz="94668"/>
  </p:normalViewPr>
  <p:slideViewPr>
    <p:cSldViewPr snapToGrid="0">
      <p:cViewPr varScale="1">
        <p:scale>
          <a:sx n="105" d="100"/>
          <a:sy n="105" d="100"/>
        </p:scale>
        <p:origin x="189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3.fntdata"/><Relationship Id="rId39" Type="http://schemas.openxmlformats.org/officeDocument/2006/relationships/font" Target="fonts/font16.fntdata"/><Relationship Id="rId21" Type="http://schemas.openxmlformats.org/officeDocument/2006/relationships/slide" Target="slides/slide19.xml"/><Relationship Id="rId34" Type="http://schemas.openxmlformats.org/officeDocument/2006/relationships/font" Target="fonts/font11.fntdata"/><Relationship Id="rId42" Type="http://schemas.openxmlformats.org/officeDocument/2006/relationships/presProps" Target="pres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font" Target="fonts/font14.fntdata"/><Relationship Id="rId40" Type="http://schemas.openxmlformats.org/officeDocument/2006/relationships/font" Target="fonts/font17.fntdata"/><Relationship Id="rId45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font" Target="fonts/font5.fntdata"/><Relationship Id="rId36" Type="http://schemas.openxmlformats.org/officeDocument/2006/relationships/font" Target="fonts/font13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8.fntdata"/><Relationship Id="rId44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43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font" Target="fonts/font15.fntdata"/><Relationship Id="rId20" Type="http://schemas.openxmlformats.org/officeDocument/2006/relationships/slide" Target="slides/slide18.xml"/><Relationship Id="rId41" Type="http://schemas.openxmlformats.org/officeDocument/2006/relationships/font" Target="fonts/font18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309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5b24033564_6_25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  <p:sp>
        <p:nvSpPr>
          <p:cNvPr id="77" name="Google Shape;77;g5b24033564_6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g5b24033564_6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5" name="Google Shape;85;g5b24033564_6_33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g5b24033564_6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1" name="Google Shape;91;g5b24033564_6_38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5b24033564_6_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5b24033564_6_43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5b24033564_6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3" name="Google Shape;103;g5b24033564_6_48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5b24033564_6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0" name="Google Shape;110;g5b24033564_6_54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g5b24033564_6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7" name="Google Shape;117;g5b24033564_6_60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5b24033564_6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g5b24033564_6_65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5b24033564_6_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0" name="Google Shape;130;g5b24033564_6_71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5b24033564_6_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g5b24033564_6_76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4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5b24033564_6_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2" name="Google Shape;142;g5b24033564_6_81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5b24033564_6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5b24033564_6_87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5b24033564_6_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g5b24033564_6_92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g5b24033564_6_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4" name="Google Shape;164;g5b24033564_6_100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5b24033564_6_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1" name="Google Shape;171;g5b24033564_6_106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g5b24033564_6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1" name="Google Shape;181;g5b24033564_6_115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5b24033564_6_1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g5b24033564_6_121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g5b24033564_6_1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4" name="Google Shape;194;g5b24033564_6_126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5b24033564_6_1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0" name="Google Shape;200;g5b24033564_6_131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444500" marR="0" lvl="0" indent="-215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" sz="1400"/>
              <a:t>Knowing the limits of system is useful.</a:t>
            </a:r>
            <a:endParaRPr sz="14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5b24033564_6_1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56435" y="686112"/>
            <a:ext cx="454513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3" name="Google Shape;213;g5b24033564_6_142:notes"/>
          <p:cNvSpPr txBox="1">
            <a:spLocks noGrp="1"/>
          </p:cNvSpPr>
          <p:nvPr>
            <p:ph type="body" idx="1"/>
          </p:nvPr>
        </p:nvSpPr>
        <p:spPr>
          <a:xfrm>
            <a:off x="685801" y="4343401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275" tIns="91275" rIns="91275" bIns="91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58" name="Google Shape;58;p14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5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2" name="Google Shape;62;p15"/>
          <p:cNvSpPr txBox="1">
            <a:spLocks noGrp="1"/>
          </p:cNvSpPr>
          <p:nvPr>
            <p:ph type="body" idx="1"/>
          </p:nvPr>
        </p:nvSpPr>
        <p:spPr>
          <a:xfrm>
            <a:off x="457200" y="1284270"/>
            <a:ext cx="8229600" cy="47425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  <a:defRPr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  <a:defRPr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SzPts val="2400"/>
              <a:buChar char="•"/>
              <a:defRPr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»"/>
              <a:defRPr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" name="Google Shape;65;p16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16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7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0" name="Google Shape;70;p17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pic>
        <p:nvPicPr>
          <p:cNvPr id="73" name="Google Shape;73;p1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74" name="Google Shape;74;p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3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" sz="7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hdfgroup.org/ftp/pub/outgoing/NASAHDF/AIRS.2003.02.05.L3.RetStd_H001.v6.0.12.0.G14112124328.hdf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12" Type="http://schemas.openxmlformats.org/officeDocument/2006/relationships/image" Target="../media/image1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2.png"/><Relationship Id="rId10" Type="http://schemas.openxmlformats.org/officeDocument/2006/relationships/image" Target="../media/image17.png"/><Relationship Id="rId4" Type="http://schemas.openxmlformats.org/officeDocument/2006/relationships/image" Target="../media/image11.jpg"/><Relationship Id="rId9" Type="http://schemas.openxmlformats.org/officeDocument/2006/relationships/image" Target="../media/image16.jpg"/><Relationship Id="rId1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" b="0" dirty="0">
                <a:latin typeface="Helvetica Neue"/>
                <a:ea typeface="Helvetica Neue"/>
                <a:cs typeface="Helvetica Neue"/>
                <a:sym typeface="Helvetica Neue"/>
              </a:rPr>
              <a:t>Google </a:t>
            </a:r>
            <a:r>
              <a:rPr lang="en" b="0" dirty="0" err="1">
                <a:latin typeface="Helvetica Neue"/>
                <a:ea typeface="Helvetica Neue"/>
                <a:cs typeface="Helvetica Neue"/>
                <a:sym typeface="Helvetica Neue"/>
              </a:rPr>
              <a:t>Colaboratory</a:t>
            </a:r>
            <a:r>
              <a:rPr lang="en" b="0" dirty="0"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br>
              <a:rPr lang="en" b="0" dirty="0">
                <a:latin typeface="Helvetica Neue"/>
                <a:ea typeface="Helvetica Neue"/>
                <a:cs typeface="Helvetica Neue"/>
                <a:sym typeface="Helvetica Neue"/>
              </a:rPr>
            </a:br>
            <a:r>
              <a:rPr lang="en" b="0" dirty="0">
                <a:latin typeface="Helvetica Neue"/>
                <a:ea typeface="Helvetica Neue"/>
                <a:cs typeface="Helvetica Neue"/>
                <a:sym typeface="Helvetica Neue"/>
              </a:rPr>
              <a:t>for HDF-EOS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0" name="Google Shape;80;p19"/>
          <p:cNvSpPr txBox="1">
            <a:spLocks noGrp="1"/>
          </p:cNvSpPr>
          <p:nvPr>
            <p:ph type="subTitle" idx="1"/>
          </p:nvPr>
        </p:nvSpPr>
        <p:spPr>
          <a:xfrm>
            <a:off x="1028700" y="3547111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"/>
              <a:t>ESIP 2019 Summer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1" name="Google Shape;81;p19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work was supported by NASA/GSFC under Raytheon Co. contract number NNG15HZ39C.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b="1" i="0" u="none" strike="noStrike" cap="none">
                <a:solidFill>
                  <a:srgbClr val="C4C4C4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" sz="1200" b="0" i="0" u="none" strike="noStrike" cap="none">
                <a:solidFill>
                  <a:srgbClr val="C4C4C4"/>
                </a:solidFill>
                <a:latin typeface="Arial"/>
                <a:ea typeface="Arial"/>
                <a:cs typeface="Arial"/>
                <a:sym typeface="Arial"/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2" name="Google Shape;82;p19"/>
          <p:cNvSpPr txBox="1">
            <a:spLocks noGrp="1"/>
          </p:cNvSpPr>
          <p:nvPr>
            <p:ph type="subTitle" idx="1"/>
          </p:nvPr>
        </p:nvSpPr>
        <p:spPr>
          <a:xfrm>
            <a:off x="3474827" y="3998950"/>
            <a:ext cx="2194346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" sz="1400"/>
              <a:t>Hyo-Kyung Joe Lee</a:t>
            </a:r>
            <a:endParaRPr sz="1400"/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" sz="1400"/>
              <a:t>Software Engineer</a:t>
            </a:r>
            <a:endParaRPr sz="1400" i="1"/>
          </a:p>
          <a:p>
            <a:pPr marL="0" marR="0" lvl="0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" sz="1400" i="1"/>
              <a:t>hyoklee@hdfgroup.org</a:t>
            </a:r>
            <a:endParaRPr sz="1400" i="1"/>
          </a:p>
          <a:p>
            <a: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0"/>
          <p:cNvSpPr txBox="1">
            <a:spLocks noGrp="1"/>
          </p:cNvSpPr>
          <p:nvPr>
            <p:ph type="body" idx="1"/>
          </p:nvPr>
        </p:nvSpPr>
        <p:spPr>
          <a:xfrm>
            <a:off x="457200" y="1284270"/>
            <a:ext cx="8229600" cy="21447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Free Jupyter notebook environment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No setup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100% Cloud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Python 2 and 3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Hardware accelerator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Graphical Processing Unit (GPU)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Tensor Processing Unit (TPU)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sp>
        <p:nvSpPr>
          <p:cNvPr id="88" name="Google Shape;88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What is Google Colaboratory?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1"/>
          <p:cNvSpPr txBox="1">
            <a:spLocks noGrp="1"/>
          </p:cNvSpPr>
          <p:nvPr>
            <p:ph type="body" idx="1"/>
          </p:nvPr>
        </p:nvSpPr>
        <p:spPr>
          <a:xfrm>
            <a:off x="457200" y="1284269"/>
            <a:ext cx="8229600" cy="432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HDF: Hierarchical Data Format 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EOS: Earth Observing System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HDF-EOS is a standard format to store data collected from EOS satellites: Terra, Aqua and Aura.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Point, Swath, Grid data types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2 Libraries: 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HDF-EOS2 / HDF-4 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HDF-EOS5 / HDF-5</a:t>
            </a:r>
            <a:endParaRPr/>
          </a:p>
        </p:txBody>
      </p:sp>
      <p:sp>
        <p:nvSpPr>
          <p:cNvPr id="94" name="Google Shape;94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What is HDF-EOS?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2"/>
          <p:cNvSpPr txBox="1">
            <a:spLocks noGrp="1"/>
          </p:cNvSpPr>
          <p:nvPr>
            <p:ph type="body" idx="1"/>
          </p:nvPr>
        </p:nvSpPr>
        <p:spPr>
          <a:xfrm>
            <a:off x="457200" y="1284269"/>
            <a:ext cx="8229600" cy="43220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 dirty="0"/>
              <a:t>No problem – visit http://</a:t>
            </a:r>
            <a:r>
              <a:rPr lang="en" dirty="0" err="1"/>
              <a:t>hdfeos.org</a:t>
            </a:r>
            <a:r>
              <a:rPr lang="en" dirty="0"/>
              <a:t>.</a:t>
            </a:r>
            <a:endParaRPr dirty="0"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 dirty="0"/>
              <a:t>Tools examples</a:t>
            </a:r>
            <a:endParaRPr dirty="0"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 dirty="0"/>
              <a:t>Conversion to familiar data formats</a:t>
            </a:r>
            <a:endParaRPr dirty="0"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 dirty="0"/>
              <a:t> Excel / ArcGIS / Google Earth / etc.</a:t>
            </a:r>
            <a:endParaRPr dirty="0"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 dirty="0"/>
              <a:t>Programming examples</a:t>
            </a:r>
            <a:endParaRPr dirty="0"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 dirty="0"/>
              <a:t>MATLAB / Python / IDL</a:t>
            </a:r>
            <a:r>
              <a:rPr lang="en" baseline="30000" dirty="0"/>
              <a:t>*</a:t>
            </a:r>
            <a:r>
              <a:rPr lang="en" dirty="0"/>
              <a:t> / NCL</a:t>
            </a:r>
            <a:r>
              <a:rPr lang="en" baseline="30000" dirty="0"/>
              <a:t>**</a:t>
            </a:r>
            <a:r>
              <a:rPr lang="en" dirty="0"/>
              <a:t> / R / C / etc.</a:t>
            </a:r>
            <a:endParaRPr dirty="0"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 dirty="0"/>
              <a:t>281 NASA product specific examples</a:t>
            </a:r>
            <a:endParaRPr dirty="0"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 dirty="0"/>
              <a:t>http://</a:t>
            </a:r>
            <a:r>
              <a:rPr lang="en" dirty="0" err="1"/>
              <a:t>hdfeos.org</a:t>
            </a:r>
            <a:r>
              <a:rPr lang="en" dirty="0"/>
              <a:t>/zoo</a:t>
            </a:r>
            <a:endParaRPr dirty="0"/>
          </a:p>
        </p:txBody>
      </p:sp>
      <p:sp>
        <p:nvSpPr>
          <p:cNvPr id="100" name="Google Shape;100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I’ve NEVER heard of HDF-EOS.</a:t>
            </a:r>
            <a:endParaRPr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2F28C01-14A6-1543-AA8D-F1D0B7578C1B}"/>
              </a:ext>
            </a:extLst>
          </p:cNvPr>
          <p:cNvSpPr txBox="1"/>
          <p:nvPr/>
        </p:nvSpPr>
        <p:spPr>
          <a:xfrm>
            <a:off x="2389980" y="6200888"/>
            <a:ext cx="5607625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lvl="0" indent="-228600">
              <a:spcBef>
                <a:spcPts val="640"/>
              </a:spcBef>
              <a:buSzPts val="3200"/>
            </a:pPr>
            <a:r>
              <a:rPr lang="en-US" sz="1200" baseline="30000" dirty="0"/>
              <a:t>* </a:t>
            </a:r>
            <a:r>
              <a:rPr lang="en-US" sz="1200" dirty="0"/>
              <a:t>= Interactive Data Language</a:t>
            </a:r>
          </a:p>
          <a:p>
            <a:pPr marL="457200" lvl="0" indent="-228600">
              <a:spcBef>
                <a:spcPts val="640"/>
              </a:spcBef>
              <a:buSzPts val="3200"/>
            </a:pPr>
            <a:r>
              <a:rPr lang="en-US" sz="1200" baseline="30000" dirty="0"/>
              <a:t>**</a:t>
            </a:r>
            <a:r>
              <a:rPr lang="en-US" sz="1200" dirty="0"/>
              <a:t> = NCAR (National Center for Atmospheric Research) Command Language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3"/>
          <p:cNvSpPr txBox="1">
            <a:spLocks noGrp="1"/>
          </p:cNvSpPr>
          <p:nvPr>
            <p:ph type="body" idx="1"/>
          </p:nvPr>
        </p:nvSpPr>
        <p:spPr>
          <a:xfrm>
            <a:off x="457200" y="1284269"/>
            <a:ext cx="8229600" cy="3437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Download HDF-EOS data from NASA.</a:t>
            </a:r>
            <a:endParaRPr/>
          </a:p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Modify code a little bit.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File name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Dataset name</a:t>
            </a:r>
            <a:endParaRPr/>
          </a:p>
          <a:p>
            <a: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SzPts val="2800"/>
              <a:buChar char="–"/>
            </a:pPr>
            <a:r>
              <a:rPr lang="en"/>
              <a:t>Data processing</a:t>
            </a:r>
            <a:endParaRPr/>
          </a:p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Run the code to generate plot on map.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title"/>
          </p:nvPr>
        </p:nvSpPr>
        <p:spPr>
          <a:xfrm>
            <a:off x="457200" y="274650"/>
            <a:ext cx="8602800" cy="8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How to Run Zoo Example Codes</a:t>
            </a:r>
            <a:endParaRPr/>
          </a:p>
        </p:txBody>
      </p:sp>
      <p:sp>
        <p:nvSpPr>
          <p:cNvPr id="107" name="Google Shape;107;p23"/>
          <p:cNvSpPr txBox="1"/>
          <p:nvPr/>
        </p:nvSpPr>
        <p:spPr>
          <a:xfrm>
            <a:off x="457200" y="5123352"/>
            <a:ext cx="8229600" cy="9007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These are all done on your local computer!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24"/>
          <p:cNvSpPr txBox="1">
            <a:spLocks noGrp="1"/>
          </p:cNvSpPr>
          <p:nvPr>
            <p:ph type="body" idx="1"/>
          </p:nvPr>
        </p:nvSpPr>
        <p:spPr>
          <a:xfrm>
            <a:off x="434714" y="1432416"/>
            <a:ext cx="7209817" cy="14990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Yes, you can for Python examples!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Use Google Colaboratory (Colab).</a:t>
            </a:r>
            <a:endParaRPr/>
          </a:p>
          <a:p>
            <a: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en"/>
              <a:t>Set up (if you’ve never used Gmail):</a:t>
            </a:r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title"/>
          </p:nvPr>
        </p:nvSpPr>
        <p:spPr>
          <a:xfrm>
            <a:off x="134475" y="274650"/>
            <a:ext cx="8925600" cy="8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Can I run them on cloud, instead?</a:t>
            </a:r>
            <a:endParaRPr/>
          </a:p>
        </p:txBody>
      </p:sp>
      <p:sp>
        <p:nvSpPr>
          <p:cNvPr id="114" name="Google Shape;114;p24"/>
          <p:cNvSpPr txBox="1"/>
          <p:nvPr/>
        </p:nvSpPr>
        <p:spPr>
          <a:xfrm>
            <a:off x="434726" y="3515200"/>
            <a:ext cx="7818300" cy="149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97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AutoNum type="arabicPeriod"/>
            </a:pPr>
            <a:r>
              <a:rPr lang="en"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https://accounts.google.com/signup</a:t>
            </a:r>
            <a:endParaRPr/>
          </a:p>
          <a:p>
            <a:pPr marL="539750" marR="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AutoNum type="arabicPeriod"/>
            </a:pPr>
            <a:r>
              <a:rPr lang="en"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https://drive.google.com</a:t>
            </a:r>
            <a:endParaRPr/>
          </a:p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25"/>
          <p:cNvSpPr txBox="1">
            <a:spLocks noGrp="1"/>
          </p:cNvSpPr>
          <p:nvPr>
            <p:ph type="title"/>
          </p:nvPr>
        </p:nvSpPr>
        <p:spPr>
          <a:xfrm>
            <a:off x="-7750" y="108700"/>
            <a:ext cx="9144000" cy="96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Let’s create a new Colab notebook.</a:t>
            </a:r>
            <a:endParaRPr/>
          </a:p>
        </p:txBody>
      </p:sp>
      <p:pic>
        <p:nvPicPr>
          <p:cNvPr id="120" name="Google Shape;120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05587" y="1150706"/>
            <a:ext cx="6173061" cy="50013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5" name="Google Shape;125;p26"/>
          <p:cNvPicPr preferRelativeResize="0"/>
          <p:nvPr/>
        </p:nvPicPr>
        <p:blipFill rotWithShape="1">
          <a:blip r:embed="rId3">
            <a:alphaModFix/>
          </a:blip>
          <a:srcRect r="7899" b="1536"/>
          <a:stretch/>
        </p:blipFill>
        <p:spPr>
          <a:xfrm>
            <a:off x="0" y="940843"/>
            <a:ext cx="9144000" cy="5301461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6"/>
          <p:cNvSpPr txBox="1">
            <a:spLocks noGrp="1"/>
          </p:cNvSpPr>
          <p:nvPr>
            <p:ph type="title"/>
          </p:nvPr>
        </p:nvSpPr>
        <p:spPr>
          <a:xfrm>
            <a:off x="0" y="139725"/>
            <a:ext cx="9144000" cy="8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Colab has many built-in packages...</a:t>
            </a:r>
            <a:endParaRPr/>
          </a:p>
        </p:txBody>
      </p:sp>
      <p:sp>
        <p:nvSpPr>
          <p:cNvPr id="127" name="Google Shape;127;p26"/>
          <p:cNvSpPr/>
          <p:nvPr/>
        </p:nvSpPr>
        <p:spPr>
          <a:xfrm>
            <a:off x="1199212" y="4377128"/>
            <a:ext cx="3372788" cy="329783"/>
          </a:xfrm>
          <a:prstGeom prst="rect">
            <a:avLst/>
          </a:prstGeom>
          <a:noFill/>
          <a:ln w="25400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0" y="198450"/>
            <a:ext cx="9144000" cy="8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/>
            <a:r>
              <a:rPr lang="en" dirty="0"/>
              <a:t>but NO </a:t>
            </a:r>
            <a:r>
              <a:rPr lang="en" dirty="0" err="1"/>
              <a:t>pyhdf</a:t>
            </a:r>
            <a:r>
              <a:rPr lang="en" dirty="0"/>
              <a:t>, </a:t>
            </a:r>
            <a:r>
              <a:rPr lang="en" dirty="0" err="1"/>
              <a:t>netCDF</a:t>
            </a:r>
            <a:r>
              <a:rPr lang="en" baseline="30000" dirty="0"/>
              <a:t>*</a:t>
            </a:r>
            <a:r>
              <a:rPr lang="en" dirty="0"/>
              <a:t>4, </a:t>
            </a:r>
            <a:r>
              <a:rPr lang="en" dirty="0" err="1"/>
              <a:t>basemap</a:t>
            </a:r>
            <a:r>
              <a:rPr lang="en" dirty="0"/>
              <a:t>!</a:t>
            </a:r>
            <a:endParaRPr dirty="0"/>
          </a:p>
        </p:txBody>
      </p:sp>
      <p:pic>
        <p:nvPicPr>
          <p:cNvPr id="133" name="Google Shape;133;p27"/>
          <p:cNvPicPr preferRelativeResize="0"/>
          <p:nvPr/>
        </p:nvPicPr>
        <p:blipFill rotWithShape="1">
          <a:blip r:embed="rId3">
            <a:alphaModFix/>
          </a:blip>
          <a:srcRect t="1" r="7523" b="94"/>
          <a:stretch/>
        </p:blipFill>
        <p:spPr>
          <a:xfrm>
            <a:off x="0" y="1074450"/>
            <a:ext cx="9144000" cy="52646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96ADD0F-F195-D94C-BC38-586056310B6C}"/>
              </a:ext>
            </a:extLst>
          </p:cNvPr>
          <p:cNvSpPr txBox="1"/>
          <p:nvPr/>
        </p:nvSpPr>
        <p:spPr>
          <a:xfrm>
            <a:off x="3358366" y="6382551"/>
            <a:ext cx="24272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/>
              <a:t>* </a:t>
            </a:r>
            <a:r>
              <a:rPr lang="en-US" sz="1200" dirty="0"/>
              <a:t> = Network Common Data Form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>
            <a:spLocks noGrp="1"/>
          </p:cNvSpPr>
          <p:nvPr>
            <p:ph type="title"/>
          </p:nvPr>
        </p:nvSpPr>
        <p:spPr>
          <a:xfrm>
            <a:off x="0" y="122250"/>
            <a:ext cx="9144000" cy="8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Colab allows you to install package.</a:t>
            </a:r>
            <a:endParaRPr/>
          </a:p>
        </p:txBody>
      </p:sp>
      <p:pic>
        <p:nvPicPr>
          <p:cNvPr id="139" name="Google Shape;139;p28"/>
          <p:cNvPicPr preferRelativeResize="0"/>
          <p:nvPr/>
        </p:nvPicPr>
        <p:blipFill rotWithShape="1">
          <a:blip r:embed="rId3">
            <a:alphaModFix/>
          </a:blip>
          <a:srcRect r="8112"/>
          <a:stretch/>
        </p:blipFill>
        <p:spPr>
          <a:xfrm>
            <a:off x="-1" y="1022365"/>
            <a:ext cx="9144001" cy="53034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9"/>
          <p:cNvSpPr txBox="1">
            <a:spLocks noGrp="1"/>
          </p:cNvSpPr>
          <p:nvPr>
            <p:ph type="title"/>
          </p:nvPr>
        </p:nvSpPr>
        <p:spPr>
          <a:xfrm>
            <a:off x="-1" y="198450"/>
            <a:ext cx="9228221" cy="8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 dirty="0"/>
              <a:t>“!” allows you to run any command. </a:t>
            </a:r>
            <a:endParaRPr dirty="0"/>
          </a:p>
        </p:txBody>
      </p:sp>
      <p:pic>
        <p:nvPicPr>
          <p:cNvPr id="145" name="Google Shape;145;p29"/>
          <p:cNvPicPr preferRelativeResize="0"/>
          <p:nvPr/>
        </p:nvPicPr>
        <p:blipFill rotWithShape="1">
          <a:blip r:embed="rId3">
            <a:alphaModFix/>
          </a:blip>
          <a:srcRect r="7294"/>
          <a:stretch/>
        </p:blipFill>
        <p:spPr>
          <a:xfrm>
            <a:off x="1" y="1150706"/>
            <a:ext cx="9144000" cy="390291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29"/>
          <p:cNvSpPr txBox="1"/>
          <p:nvPr/>
        </p:nvSpPr>
        <p:spPr>
          <a:xfrm>
            <a:off x="592110" y="5272575"/>
            <a:ext cx="8229600" cy="7495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Try ‘df –h’ and ‘uname –a’ to check system.</a:t>
            </a:r>
            <a:endParaRPr/>
          </a:p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Let’s install required packages.</a:t>
            </a:r>
            <a:endParaRPr/>
          </a:p>
        </p:txBody>
      </p:sp>
      <p:sp>
        <p:nvSpPr>
          <p:cNvPr id="152" name="Google Shape;152;p30"/>
          <p:cNvSpPr txBox="1"/>
          <p:nvPr/>
        </p:nvSpPr>
        <p:spPr>
          <a:xfrm>
            <a:off x="457200" y="1615190"/>
            <a:ext cx="8469443" cy="3627620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!apt-get install build-essential python3-dev python3-numpy libhdf4-dev -y</a:t>
            </a:r>
            <a:endParaRPr/>
          </a:p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!pip install pyhdf</a:t>
            </a:r>
            <a:endParaRPr sz="24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!pip install pyproj==1.9.6</a:t>
            </a:r>
            <a:endParaRPr/>
          </a:p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!apt install proj-bin libproj-dev libgeos-dev</a:t>
            </a:r>
            <a:endParaRPr/>
          </a:p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!pip install https://github.com/matplotlib/basemap/archive/v1.2.0rel.tar.gz</a:t>
            </a:r>
            <a:endParaRPr/>
          </a:p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24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31"/>
          <p:cNvSpPr txBox="1">
            <a:spLocks noGrp="1"/>
          </p:cNvSpPr>
          <p:nvPr>
            <p:ph type="title"/>
          </p:nvPr>
        </p:nvSpPr>
        <p:spPr>
          <a:xfrm>
            <a:off x="457199" y="274638"/>
            <a:ext cx="8621843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Download file.</a:t>
            </a:r>
            <a:endParaRPr/>
          </a:p>
        </p:txBody>
      </p:sp>
      <p:sp>
        <p:nvSpPr>
          <p:cNvPr id="158" name="Google Shape;158;p31"/>
          <p:cNvSpPr txBox="1"/>
          <p:nvPr/>
        </p:nvSpPr>
        <p:spPr>
          <a:xfrm>
            <a:off x="457200" y="1409075"/>
            <a:ext cx="8469443" cy="440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59" name="Google Shape;159;p31"/>
          <p:cNvSpPr txBox="1"/>
          <p:nvPr/>
        </p:nvSpPr>
        <p:spPr>
          <a:xfrm>
            <a:off x="457200" y="1150706"/>
            <a:ext cx="8469443" cy="1935807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!wget </a:t>
            </a:r>
            <a:r>
              <a:rPr lang="en" sz="2400" b="0" i="0" u="sng" strike="noStrike" cap="none">
                <a:solidFill>
                  <a:schemeClr val="hlink"/>
                </a:solidFill>
                <a:latin typeface="Consolas"/>
                <a:ea typeface="Consolas"/>
                <a:cs typeface="Consolas"/>
                <a:sym typeface="Consolas"/>
                <a:hlinkClick r:id="rId3"/>
              </a:rPr>
              <a:t>https://gamma.hdfgroup.org/ftp/pub/outgoing/NASAHDF/AIRS.2003.02.05.L3.RetStd_H001.v6.0.12.0.G14112124328.hdf</a:t>
            </a:r>
            <a:endParaRPr sz="24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0" name="Google Shape;160;p31"/>
          <p:cNvSpPr txBox="1"/>
          <p:nvPr/>
        </p:nvSpPr>
        <p:spPr>
          <a:xfrm>
            <a:off x="457200" y="4518075"/>
            <a:ext cx="8469443" cy="1189219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from google.colab import files</a:t>
            </a:r>
            <a:endParaRPr/>
          </a:p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uploaded = files.upload()</a:t>
            </a:r>
            <a:endParaRPr sz="24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</p:txBody>
      </p:sp>
      <p:sp>
        <p:nvSpPr>
          <p:cNvPr id="161" name="Google Shape;161;p31"/>
          <p:cNvSpPr txBox="1"/>
          <p:nvPr/>
        </p:nvSpPr>
        <p:spPr>
          <a:xfrm>
            <a:off x="457198" y="3759295"/>
            <a:ext cx="8621843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 sz="4400" b="0" i="0" u="none" strike="noStrike" cap="none" dirty="0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rPr>
              <a:t>Or upload file.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3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Copy and paste code from Zoo.</a:t>
            </a:r>
            <a:endParaRPr/>
          </a:p>
        </p:txBody>
      </p:sp>
      <p:sp>
        <p:nvSpPr>
          <p:cNvPr id="167" name="Google Shape;167;p32"/>
          <p:cNvSpPr txBox="1"/>
          <p:nvPr/>
        </p:nvSpPr>
        <p:spPr>
          <a:xfrm>
            <a:off x="457200" y="1409075"/>
            <a:ext cx="8469443" cy="440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32"/>
          <p:cNvSpPr txBox="1"/>
          <p:nvPr/>
        </p:nvSpPr>
        <p:spPr>
          <a:xfrm>
            <a:off x="528403" y="1356607"/>
            <a:ext cx="8327036" cy="452431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from pyhdf.SD import SD, SDC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hdf = SD(FILE_NAME, SDC.READ)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# Read dataset.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data3D = hdf.select(DATAFIELD_NAME)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 = data3D[0,:,:]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# Read geolocation dataset.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lat = hdf.select('Latitude')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latitude = lat[:,:]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lon = hdf.select('Longitude')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longitude = lon[:,:]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You’ll get the exact same plot.</a:t>
            </a:r>
            <a:endParaRPr/>
          </a:p>
        </p:txBody>
      </p:sp>
      <p:sp>
        <p:nvSpPr>
          <p:cNvPr id="174" name="Google Shape;174;p33"/>
          <p:cNvSpPr txBox="1"/>
          <p:nvPr/>
        </p:nvSpPr>
        <p:spPr>
          <a:xfrm>
            <a:off x="457200" y="1409075"/>
            <a:ext cx="8469443" cy="440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75" name="Google Shape;175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150706"/>
            <a:ext cx="5029199" cy="4172663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114800" y="1150706"/>
            <a:ext cx="5029200" cy="4172664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33"/>
          <p:cNvSpPr/>
          <p:nvPr/>
        </p:nvSpPr>
        <p:spPr>
          <a:xfrm>
            <a:off x="6014803" y="5581738"/>
            <a:ext cx="1229194" cy="354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zoo</a:t>
            </a:r>
            <a:endParaRPr/>
          </a:p>
        </p:txBody>
      </p:sp>
      <p:sp>
        <p:nvSpPr>
          <p:cNvPr id="178" name="Google Shape;178;p33"/>
          <p:cNvSpPr/>
          <p:nvPr/>
        </p:nvSpPr>
        <p:spPr>
          <a:xfrm>
            <a:off x="1285406" y="5581738"/>
            <a:ext cx="1229194" cy="3543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Colab</a:t>
            </a:r>
            <a:endParaRPr sz="2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 dirty="0" err="1"/>
              <a:t>OPeNDAP</a:t>
            </a:r>
            <a:r>
              <a:rPr lang="en" baseline="30000" dirty="0"/>
              <a:t>*</a:t>
            </a:r>
            <a:r>
              <a:rPr lang="en" dirty="0"/>
              <a:t> works, too!</a:t>
            </a:r>
            <a:endParaRPr dirty="0"/>
          </a:p>
        </p:txBody>
      </p:sp>
      <p:sp>
        <p:nvSpPr>
          <p:cNvPr id="184" name="Google Shape;184;p34"/>
          <p:cNvSpPr txBox="1"/>
          <p:nvPr/>
        </p:nvSpPr>
        <p:spPr>
          <a:xfrm>
            <a:off x="457200" y="1409075"/>
            <a:ext cx="8469443" cy="44071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5" name="Google Shape;185;p34"/>
          <p:cNvSpPr txBox="1"/>
          <p:nvPr/>
        </p:nvSpPr>
        <p:spPr>
          <a:xfrm>
            <a:off x="528403" y="1258138"/>
            <a:ext cx="8327036" cy="4401205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!pip install pydap</a:t>
            </a:r>
            <a:endParaRPr sz="20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from pydap.client import open_url, open_dods</a:t>
            </a:r>
            <a:endParaRPr sz="20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from pydap.cas.urs import setup_session</a:t>
            </a:r>
            <a:endParaRPr sz="20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# Make sure you use https.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FILE_NAME = 'MLS-Aura_L2GP-BrO_v04-23-c03_2016d302.he5'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url = 'https://acdisc.gesdisc.eosdis.nasa.gov:443/opendap/HDF-EOS5/Aura_MLS_Level2/ML2BRO.004/2016/'+FILE_NAME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chemeClr val="lt1"/>
              </a:solidFill>
              <a:latin typeface="Consolas"/>
              <a:ea typeface="Consolas"/>
              <a:cs typeface="Consolas"/>
              <a:sym typeface="Consola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# Use your own NASA URS username and password.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session = setup_session('eosdap', '******', check_url=url)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0" i="0" u="none" strike="noStrike" cap="non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rPr>
              <a:t>dataset = open_url(url, session=session)</a:t>
            </a:r>
            <a:endParaRPr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08B4B81-8817-4A4F-96C3-6AFDC5EDEC9D}"/>
              </a:ext>
            </a:extLst>
          </p:cNvPr>
          <p:cNvSpPr txBox="1"/>
          <p:nvPr/>
        </p:nvSpPr>
        <p:spPr>
          <a:xfrm>
            <a:off x="2748766" y="6306363"/>
            <a:ext cx="430598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aseline="30000" dirty="0"/>
              <a:t>* </a:t>
            </a:r>
            <a:r>
              <a:rPr lang="en-US" sz="1200" dirty="0"/>
              <a:t> = Open-source Project for a Network Data Access Protocol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3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Awesome Sharing Feature</a:t>
            </a:r>
            <a:endParaRPr/>
          </a:p>
        </p:txBody>
      </p:sp>
      <p:sp>
        <p:nvSpPr>
          <p:cNvPr id="191" name="Google Shape;191;p35"/>
          <p:cNvSpPr txBox="1">
            <a:spLocks noGrp="1"/>
          </p:cNvSpPr>
          <p:nvPr>
            <p:ph type="body" idx="1"/>
          </p:nvPr>
        </p:nvSpPr>
        <p:spPr>
          <a:xfrm>
            <a:off x="457200" y="2066860"/>
            <a:ext cx="8229600" cy="2628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Save Colab to Google Drive and share.</a:t>
            </a:r>
            <a:endParaRPr/>
          </a:p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Save Colab to GitHub directly.</a:t>
            </a:r>
            <a:endParaRPr/>
          </a:p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Upload / Download Colab to local drive.</a:t>
            </a:r>
            <a:endParaRPr/>
          </a:p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Share and control revisions like any other Google document.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/>
              <a:t>Other Cool Features</a:t>
            </a:r>
            <a:endParaRPr/>
          </a:p>
        </p:txBody>
      </p:sp>
      <p:sp>
        <p:nvSpPr>
          <p:cNvPr id="197" name="Google Shape;197;p36"/>
          <p:cNvSpPr txBox="1">
            <a:spLocks noGrp="1"/>
          </p:cNvSpPr>
          <p:nvPr>
            <p:ph type="body" idx="1"/>
          </p:nvPr>
        </p:nvSpPr>
        <p:spPr>
          <a:xfrm>
            <a:off x="457200" y="1827020"/>
            <a:ext cx="8229600" cy="2628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If an error occurs, it automatically provides a link to StackOverflow.</a:t>
            </a:r>
            <a:endParaRPr/>
          </a:p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You can add forms for input parameters from user.</a:t>
            </a:r>
            <a:endParaRPr/>
          </a:p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Mount Google Drive and access data from Google Sheet.</a:t>
            </a:r>
            <a:endParaRPr/>
          </a:p>
          <a:p>
            <a:pPr marL="539750" lvl="0" indent="-3111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endParaRPr/>
          </a:p>
          <a:p>
            <a:pPr marL="539750" lvl="0" indent="-3111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7"/>
          <p:cNvSpPr txBox="1">
            <a:spLocks noGrp="1"/>
          </p:cNvSpPr>
          <p:nvPr>
            <p:ph type="title"/>
          </p:nvPr>
        </p:nvSpPr>
        <p:spPr>
          <a:xfrm>
            <a:off x="36576" y="274650"/>
            <a:ext cx="9043200" cy="87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</a:pPr>
            <a:r>
              <a:rPr lang="en" dirty="0"/>
              <a:t>Some Limits and Potential Solution</a:t>
            </a:r>
            <a:endParaRPr dirty="0"/>
          </a:p>
        </p:txBody>
      </p:sp>
      <p:sp>
        <p:nvSpPr>
          <p:cNvPr id="203" name="Google Shape;203;p37"/>
          <p:cNvSpPr txBox="1">
            <a:spLocks noGrp="1"/>
          </p:cNvSpPr>
          <p:nvPr>
            <p:ph type="body" idx="1"/>
          </p:nvPr>
        </p:nvSpPr>
        <p:spPr>
          <a:xfrm>
            <a:off x="457200" y="1343192"/>
            <a:ext cx="8229600" cy="2628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Some built-in package versions are old.</a:t>
            </a:r>
            <a:endParaRPr/>
          </a:p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Only pydap worked with NASA Earthdata Login (cf., netCDF/netCDF_pydap)</a:t>
            </a:r>
            <a:endParaRPr/>
          </a:p>
          <a:p>
            <a:pPr marL="539750" lvl="0" indent="-5143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Font typeface="Arial"/>
              <a:buAutoNum type="arabicPeriod"/>
            </a:pPr>
            <a:r>
              <a:rPr lang="en"/>
              <a:t>There’s about 13G memory and 25G disk space limit. 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SzPts val="3200"/>
              <a:buNone/>
            </a:pPr>
            <a:endParaRPr/>
          </a:p>
        </p:txBody>
      </p:sp>
      <p:sp>
        <p:nvSpPr>
          <p:cNvPr id="204" name="Google Shape;204;p37"/>
          <p:cNvSpPr txBox="1"/>
          <p:nvPr/>
        </p:nvSpPr>
        <p:spPr>
          <a:xfrm>
            <a:off x="654571" y="4163842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r>
              <a:rPr lang="en" sz="2400" b="0" i="1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“Colaboratory lets you connect to a local runtime using Jupyter. This allows you to execute code on your local hardware and have access to your local file system.”</a:t>
            </a:r>
            <a:endParaRPr/>
          </a:p>
          <a:p>
            <a:pPr marL="2540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539750" marR="0" lvl="0" indent="-31115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None/>
            </a:pPr>
            <a:endParaRPr sz="3200" b="0" i="0" u="none" strike="noStrike" cap="none">
              <a:solidFill>
                <a:srgbClr val="393939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9"/>
          <p:cNvSpPr txBox="1"/>
          <p:nvPr/>
        </p:nvSpPr>
        <p:spPr>
          <a:xfrm>
            <a:off x="47397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 i="0" u="none" strike="noStrike" cap="none">
                <a:solidFill>
                  <a:srgbClr val="34495E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This work was supported by NASA/GSFC under Raytheon Co. contract number NNG15HZ39C.</a:t>
            </a:r>
            <a:endParaRPr/>
          </a:p>
        </p:txBody>
      </p:sp>
      <p:sp>
        <p:nvSpPr>
          <p:cNvPr id="216" name="Google Shape;216;p39"/>
          <p:cNvSpPr txBox="1"/>
          <p:nvPr/>
        </p:nvSpPr>
        <p:spPr>
          <a:xfrm>
            <a:off x="3477556" y="2543263"/>
            <a:ext cx="1762800" cy="41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sz="1400" b="0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 partnership with</a:t>
            </a:r>
            <a:endParaRPr sz="1400" b="0" i="1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960468" y="3525080"/>
            <a:ext cx="988957" cy="98895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661591" y="3885568"/>
            <a:ext cx="1120060" cy="286395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3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493817" y="3675860"/>
            <a:ext cx="1120060" cy="60749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3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88644" y="4543238"/>
            <a:ext cx="1120060" cy="1120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39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096731" y="4791054"/>
            <a:ext cx="914400" cy="62442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39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3699158" y="4960005"/>
            <a:ext cx="1120060" cy="2865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39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507245" y="4930528"/>
            <a:ext cx="1120060" cy="34548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9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7315332" y="4872455"/>
            <a:ext cx="1120060" cy="4616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39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2869615" y="5768494"/>
            <a:ext cx="1188720" cy="370817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39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637602" y="5841506"/>
            <a:ext cx="1554480" cy="22254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3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2903391" y="1543285"/>
            <a:ext cx="2911130" cy="560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3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449047" y="3617314"/>
            <a:ext cx="799255" cy="616968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39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7326043" y="3768874"/>
            <a:ext cx="1124712" cy="49987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</TotalTime>
  <Words>924</Words>
  <Application>Microsoft Macintosh PowerPoint</Application>
  <PresentationFormat>On-screen Show (4:3)</PresentationFormat>
  <Paragraphs>132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Avenir</vt:lpstr>
      <vt:lpstr>Arial</vt:lpstr>
      <vt:lpstr>Consolas</vt:lpstr>
      <vt:lpstr>Verdana</vt:lpstr>
      <vt:lpstr>Helvetica Neue</vt:lpstr>
      <vt:lpstr>Source Sans Pro</vt:lpstr>
      <vt:lpstr>Simple Light</vt:lpstr>
      <vt:lpstr>EOSDIS-EED</vt:lpstr>
      <vt:lpstr>Google Colaboratory  for HDF-EOS</vt:lpstr>
      <vt:lpstr>What is Google Colaboratory?</vt:lpstr>
      <vt:lpstr>What is HDF-EOS?</vt:lpstr>
      <vt:lpstr>I’ve NEVER heard of HDF-EOS.</vt:lpstr>
      <vt:lpstr>How to Run Zoo Example Codes</vt:lpstr>
      <vt:lpstr>Can I run them on cloud, instead?</vt:lpstr>
      <vt:lpstr>Let’s create a new Colab notebook.</vt:lpstr>
      <vt:lpstr>Colab has many built-in packages...</vt:lpstr>
      <vt:lpstr>but NO pyhdf, netCDF*4, basemap!</vt:lpstr>
      <vt:lpstr>Colab allows you to install package.</vt:lpstr>
      <vt:lpstr>“!” allows you to run any command. </vt:lpstr>
      <vt:lpstr>Let’s install required packages.</vt:lpstr>
      <vt:lpstr>Download file.</vt:lpstr>
      <vt:lpstr>Copy and paste code from Zoo.</vt:lpstr>
      <vt:lpstr>You’ll get the exact same plot.</vt:lpstr>
      <vt:lpstr>OPeNDAP* works, too!</vt:lpstr>
      <vt:lpstr>Awesome Sharing Feature</vt:lpstr>
      <vt:lpstr>Other Cool Features</vt:lpstr>
      <vt:lpstr>Some Limits and Potential Solution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Google Colab for HDF-EOS</dc:title>
  <lastModifiedBy>Joe Lee</lastModifiedBy>
  <revision>6</revision>
  <dcterms:modified xsi:type="dcterms:W3CDTF">2019-06-07T20:36:07.0000000Z</dcterms:modified>
  <dc:subject>[rtnipcontrolcode:unrestricted|rtnipcontrolcodevm:noipvm|rtnexportcontrolcountry:usa|rtnexportcontrolcode:otherinfo|rtnexportcontrolcodevm:nousecvm|]</dc:subject>
</coreProperties>
</file>

<file path=docProps/custom.xml><?xml version="1.0" encoding="utf-8"?>
<op:Properties xmlns:op="http://schemas.openxmlformats.org/officeDocument/2006/custom-properties">
  <op:property fmtid="{D5CDD505-2E9C-101B-9397-08002B2CF9AE}" pid="2" name="bjDocumentLabelXML">
    <vt:lpwstr xmlns:vt="http://schemas.openxmlformats.org/officeDocument/2006/docPropsVTypes">&lt;?xml version="1.0" encoding="us-ascii"?&gt;&lt;sisl xmlns:xsd="http://www.w3.org/2001/XMLSchema" xmlns:xsi="http://www.w3.org/2001/XMLSchema-instance" sislVersion="0" policy="cde53ac1-bf5f-4aae-9cf1-07509e23a4b0" origin="userSelected" xmlns="http://www.boldonj</vt:lpwstr>
  </op:property>
  <op:property fmtid="{D5CDD505-2E9C-101B-9397-08002B2CF9AE}" pid="3" name="bjDocumentLabelXML-0">
    <vt:lpwstr xmlns:vt="http://schemas.openxmlformats.org/officeDocument/2006/docPropsVTypes"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op:property>
  <op:property fmtid="{D5CDD505-2E9C-101B-9397-08002B2CF9AE}" pid="4" name="bjDocumentLabelXML-1">
    <vt:lpwstr xmlns:vt="http://schemas.openxmlformats.org/officeDocument/2006/docPropsVTypes">e7d-88d1-fc61674f86fd" value="" /&gt;&lt;element uid="92e993a3-af32-4afb-aa19-3a49cdb82c7a" value="" /&gt;&lt;/sisl&gt;</vt:lpwstr>
  </op:property>
  <op:property fmtid="{D5CDD505-2E9C-101B-9397-08002B2CF9AE}" pid="5" name="rtnipcontrolcode">
    <vt:lpwstr xmlns:vt="http://schemas.openxmlformats.org/officeDocument/2006/docPropsVTypes">unrestricted</vt:lpwstr>
  </op:property>
  <op:property fmtid="{D5CDD505-2E9C-101B-9397-08002B2CF9AE}" pid="6" name="rtnipcontrolcodevm">
    <vt:lpwstr xmlns:vt="http://schemas.openxmlformats.org/officeDocument/2006/docPropsVTypes">noipvm</vt:lpwstr>
  </op:property>
  <op:property fmtid="{D5CDD505-2E9C-101B-9397-08002B2CF9AE}" pid="7" name="rtnexportcontrolcountry">
    <vt:lpwstr xmlns:vt="http://schemas.openxmlformats.org/officeDocument/2006/docPropsVTypes">usa</vt:lpwstr>
  </op:property>
  <op:property fmtid="{D5CDD505-2E9C-101B-9397-08002B2CF9AE}" pid="8" name="rtnexportcontrolcode">
    <vt:lpwstr xmlns:vt="http://schemas.openxmlformats.org/officeDocument/2006/docPropsVTypes">otherinfo</vt:lpwstr>
  </op:property>
  <op:property fmtid="{D5CDD505-2E9C-101B-9397-08002B2CF9AE}" pid="9" name="rtnexportcontrolcodevm">
    <vt:lpwstr xmlns:vt="http://schemas.openxmlformats.org/officeDocument/2006/docPropsVTypes">nousecvm</vt:lpwstr>
  </op:property>
  <op:property fmtid="{D5CDD505-2E9C-101B-9397-08002B2CF9AE}" pid="10" name="bjLabelRefreshRequired">
    <vt:lpwstr xmlns:vt="http://schemas.openxmlformats.org/officeDocument/2006/docPropsVTypes">FileClassifier</vt:lpwstr>
  </op:property>
</op:Properties>
</file>