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2" r:id="rId1"/>
    <p:sldMasterId id="2147483928" r:id="rId2"/>
  </p:sldMasterIdLst>
  <p:notesMasterIdLst>
    <p:notesMasterId r:id="rId14"/>
  </p:notesMasterIdLst>
  <p:handoutMasterIdLst>
    <p:handoutMasterId r:id="rId15"/>
  </p:handoutMasterIdLst>
  <p:sldIdLst>
    <p:sldId id="1687" r:id="rId3"/>
    <p:sldId id="1730" r:id="rId4"/>
    <p:sldId id="1724" r:id="rId5"/>
    <p:sldId id="1713" r:id="rId6"/>
    <p:sldId id="1729" r:id="rId7"/>
    <p:sldId id="1728" r:id="rId8"/>
    <p:sldId id="1716" r:id="rId9"/>
    <p:sldId id="1726" r:id="rId10"/>
    <p:sldId id="1706" r:id="rId11"/>
    <p:sldId id="1722" r:id="rId12"/>
    <p:sldId id="1704" r:id="rId13"/>
  </p:sldIdLst>
  <p:sldSz cx="12192000" cy="6858000"/>
  <p:notesSz cx="7010400" cy="9296400"/>
  <p:defaultTextStyle>
    <a:defPPr>
      <a:defRPr lang="en-US"/>
    </a:defPPr>
    <a:lvl1pPr marL="0" algn="l" defTabSz="121873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365" algn="l" defTabSz="121873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731" algn="l" defTabSz="121873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101" algn="l" defTabSz="121873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467" algn="l" defTabSz="121873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6832" algn="l" defTabSz="121873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201" algn="l" defTabSz="121873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5563" algn="l" defTabSz="121873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4933" algn="l" defTabSz="121873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pos="872" userDrawn="1">
          <p15:clr>
            <a:srgbClr val="A4A3A4"/>
          </p15:clr>
        </p15:guide>
        <p15:guide id="4" pos="3904" userDrawn="1">
          <p15:clr>
            <a:srgbClr val="A4A3A4"/>
          </p15:clr>
        </p15:guide>
        <p15:guide id="5" pos="616" userDrawn="1">
          <p15:clr>
            <a:srgbClr val="A4A3A4"/>
          </p15:clr>
        </p15:guide>
        <p15:guide id="6" orient="horz" pos="3119" userDrawn="1">
          <p15:clr>
            <a:srgbClr val="A4A3A4"/>
          </p15:clr>
        </p15:guide>
        <p15:guide id="7" orient="horz" pos="3757" userDrawn="1">
          <p15:clr>
            <a:srgbClr val="A4A3A4"/>
          </p15:clr>
        </p15:guide>
        <p15:guide id="8" orient="horz" pos="845" userDrawn="1">
          <p15:clr>
            <a:srgbClr val="A4A3A4"/>
          </p15:clr>
        </p15:guide>
        <p15:guide id="9" orient="horz" pos="2159" userDrawn="1">
          <p15:clr>
            <a:srgbClr val="A4A3A4"/>
          </p15:clr>
        </p15:guide>
        <p15:guide id="10" pos="3843" userDrawn="1">
          <p15:clr>
            <a:srgbClr val="A4A3A4"/>
          </p15:clr>
        </p15:guide>
        <p15:guide id="11" pos="320" userDrawn="1">
          <p15:clr>
            <a:srgbClr val="A4A3A4"/>
          </p15:clr>
        </p15:guide>
        <p15:guide id="12" orient="horz" pos="21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rosoft Office User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AAFD"/>
    <a:srgbClr val="4D93FD"/>
    <a:srgbClr val="000000"/>
    <a:srgbClr val="B4B2B8"/>
    <a:srgbClr val="404040"/>
    <a:srgbClr val="494949"/>
    <a:srgbClr val="898989"/>
    <a:srgbClr val="292929"/>
    <a:srgbClr val="D96709"/>
    <a:srgbClr val="DD69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90" autoAdjust="0"/>
    <p:restoredTop sz="92090" autoAdjust="0"/>
  </p:normalViewPr>
  <p:slideViewPr>
    <p:cSldViewPr snapToGrid="0">
      <p:cViewPr varScale="1">
        <p:scale>
          <a:sx n="67" d="100"/>
          <a:sy n="67" d="100"/>
        </p:scale>
        <p:origin x="692" y="44"/>
      </p:cViewPr>
      <p:guideLst>
        <p:guide orient="horz" pos="4080"/>
        <p:guide orient="horz" pos="2160"/>
        <p:guide pos="872"/>
        <p:guide pos="3904"/>
        <p:guide pos="616"/>
        <p:guide orient="horz" pos="3119"/>
        <p:guide orient="horz" pos="3757"/>
        <p:guide orient="horz" pos="845"/>
        <p:guide orient="horz" pos="2159"/>
        <p:guide pos="3843"/>
        <p:guide pos="320"/>
        <p:guide orient="horz" pos="2163"/>
      </p:guideLst>
    </p:cSldViewPr>
  </p:slideViewPr>
  <p:outlineViewPr>
    <p:cViewPr>
      <p:scale>
        <a:sx n="33" d="100"/>
        <a:sy n="33" d="100"/>
      </p:scale>
      <p:origin x="0" y="-82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81" d="100"/>
          <a:sy n="81" d="100"/>
        </p:scale>
        <p:origin x="1358" y="-3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3037840" cy="464820"/>
          </a:xfrm>
          <a:prstGeom prst="rect">
            <a:avLst/>
          </a:prstGeom>
        </p:spPr>
        <p:txBody>
          <a:bodyPr vert="horz" lIns="93147" tIns="46574" rIns="93147" bIns="4657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42" y="3"/>
            <a:ext cx="3037840" cy="464820"/>
          </a:xfrm>
          <a:prstGeom prst="rect">
            <a:avLst/>
          </a:prstGeom>
        </p:spPr>
        <p:txBody>
          <a:bodyPr vert="horz" lIns="93147" tIns="46574" rIns="93147" bIns="46574" rtlCol="0"/>
          <a:lstStyle>
            <a:lvl1pPr algn="r">
              <a:defRPr sz="1200"/>
            </a:lvl1pPr>
          </a:lstStyle>
          <a:p>
            <a:fld id="{615B3604-A80B-8C40-B401-8FA74DA54801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47" tIns="46574" rIns="93147" bIns="4657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42" y="8829967"/>
            <a:ext cx="3037840" cy="464820"/>
          </a:xfrm>
          <a:prstGeom prst="rect">
            <a:avLst/>
          </a:prstGeom>
        </p:spPr>
        <p:txBody>
          <a:bodyPr vert="horz" lIns="93147" tIns="46574" rIns="93147" bIns="46574" rtlCol="0" anchor="b"/>
          <a:lstStyle>
            <a:lvl1pPr algn="r">
              <a:defRPr sz="1200"/>
            </a:lvl1pPr>
          </a:lstStyle>
          <a:p>
            <a:fld id="{B9A3D965-854C-544E-BC83-B34DD28D8A2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5013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3037840" cy="464820"/>
          </a:xfrm>
          <a:prstGeom prst="rect">
            <a:avLst/>
          </a:prstGeom>
        </p:spPr>
        <p:txBody>
          <a:bodyPr vert="horz" lIns="93147" tIns="46574" rIns="93147" bIns="4657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2" y="3"/>
            <a:ext cx="3037840" cy="464820"/>
          </a:xfrm>
          <a:prstGeom prst="rect">
            <a:avLst/>
          </a:prstGeom>
        </p:spPr>
        <p:txBody>
          <a:bodyPr vert="horz" lIns="93147" tIns="46574" rIns="93147" bIns="46574" rtlCol="0"/>
          <a:lstStyle>
            <a:lvl1pPr algn="r">
              <a:defRPr sz="1200"/>
            </a:lvl1pPr>
          </a:lstStyle>
          <a:p>
            <a:fld id="{EC8FE7F7-238C-A74E-B3E1-A0422E327AA2}" type="datetimeFigureOut">
              <a:rPr lang="en-US" smtClean="0"/>
              <a:pPr/>
              <a:t>1/10/2025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47" tIns="46574" rIns="93147" bIns="4657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3"/>
            <a:ext cx="5608320" cy="4183380"/>
          </a:xfrm>
          <a:prstGeom prst="rect">
            <a:avLst/>
          </a:prstGeom>
        </p:spPr>
        <p:txBody>
          <a:bodyPr vert="horz" lIns="93147" tIns="46574" rIns="93147" bIns="4657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47" tIns="46574" rIns="93147" bIns="4657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2" y="8829967"/>
            <a:ext cx="3037840" cy="464820"/>
          </a:xfrm>
          <a:prstGeom prst="rect">
            <a:avLst/>
          </a:prstGeom>
        </p:spPr>
        <p:txBody>
          <a:bodyPr vert="horz" lIns="93147" tIns="46574" rIns="93147" bIns="46574" rtlCol="0" anchor="b"/>
          <a:lstStyle>
            <a:lvl1pPr algn="r">
              <a:defRPr sz="1200"/>
            </a:lvl1pPr>
          </a:lstStyle>
          <a:p>
            <a:fld id="{406953A5-29E5-BC44-8932-1EFF91B36C2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1441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093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365" algn="l" defTabSz="6093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731" algn="l" defTabSz="6093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101" algn="l" defTabSz="6093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467" algn="l" defTabSz="6093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6832" algn="l" defTabSz="6093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201" algn="l" defTabSz="6093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5563" algn="l" defTabSz="6093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4933" algn="l" defTabSz="6093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B-4.5, Small </a:t>
            </a:r>
            <a:r>
              <a:rPr lang="en-US" dirty="0" err="1"/>
              <a:t>Sats</a:t>
            </a:r>
            <a:r>
              <a:rPr lang="en-US" dirty="0"/>
              <a:t> Access to Space Wednesday, 151B, 3:40 pm </a:t>
            </a:r>
          </a:p>
          <a:p>
            <a:r>
              <a:rPr lang="en-US" dirty="0"/>
              <a:t>Presentation #5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773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07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2038" y="446088"/>
            <a:ext cx="2632075" cy="14811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1927346"/>
            <a:ext cx="5608320" cy="7153591"/>
          </a:xfrm>
        </p:spPr>
        <p:txBody>
          <a:bodyPr numCol="2"/>
          <a:lstStyle/>
          <a:p>
            <a:pPr marL="0" indent="0" defTabSz="456939">
              <a:buFontTx/>
              <a:buNone/>
              <a:defRPr/>
            </a:pPr>
            <a:r>
              <a:rPr lang="en-US" sz="1050" dirty="0">
                <a:latin typeface="+mn-lt"/>
                <a:cs typeface="Century Gothic"/>
              </a:rPr>
              <a:t>Artemis</a:t>
            </a:r>
            <a:r>
              <a:rPr lang="en-US" sz="1050" baseline="0" dirty="0">
                <a:latin typeface="+mn-lt"/>
                <a:cs typeface="Century Gothic"/>
              </a:rPr>
              <a:t> 1</a:t>
            </a:r>
            <a:r>
              <a:rPr lang="en-US" sz="1050" dirty="0">
                <a:latin typeface="+mn-lt"/>
                <a:cs typeface="Century Gothic"/>
              </a:rPr>
              <a:t> will also carry 13 6U CubeSats in the Orion Stage Adapter</a:t>
            </a:r>
          </a:p>
          <a:p>
            <a:pPr marL="0" indent="0" defTabSz="456939">
              <a:buFontTx/>
              <a:buNone/>
              <a:defRPr/>
            </a:pPr>
            <a:r>
              <a:rPr lang="en-US" sz="1050" dirty="0">
                <a:latin typeface="+mn-lt"/>
                <a:cs typeface="Century Gothic"/>
              </a:rPr>
              <a:t>SLS provided a secondary payload deployment system for the</a:t>
            </a:r>
            <a:r>
              <a:rPr lang="en-US" sz="1050" baseline="0" dirty="0">
                <a:latin typeface="+mn-lt"/>
                <a:cs typeface="Century Gothic"/>
              </a:rPr>
              <a:t> CubeSats, including a vibe isolation system, mounting brackets, cables and avionics unit</a:t>
            </a:r>
          </a:p>
          <a:p>
            <a:pPr marL="0" indent="0" defTabSz="456939">
              <a:buFontTx/>
              <a:buNone/>
              <a:defRPr/>
            </a:pPr>
            <a:r>
              <a:rPr lang="en-US" sz="1050" baseline="0" dirty="0">
                <a:latin typeface="+mn-lt"/>
                <a:cs typeface="Century Gothic"/>
              </a:rPr>
              <a:t>CubeSats will use a COTS dispenser</a:t>
            </a:r>
            <a:endParaRPr lang="en-US" sz="1050" dirty="0">
              <a:latin typeface="+mn-lt"/>
              <a:cs typeface="Century Gothic"/>
            </a:endParaRPr>
          </a:p>
          <a:p>
            <a:pPr marL="0" indent="0">
              <a:buFontTx/>
              <a:buNone/>
            </a:pPr>
            <a:r>
              <a:rPr lang="en-US" sz="1050" dirty="0">
                <a:latin typeface="+mn-lt"/>
              </a:rPr>
              <a:t>A couple</a:t>
            </a:r>
            <a:r>
              <a:rPr lang="en-US" sz="1050" baseline="0" dirty="0">
                <a:latin typeface="+mn-lt"/>
              </a:rPr>
              <a:t> highlights, </a:t>
            </a:r>
            <a:r>
              <a:rPr lang="en-US" sz="1050" dirty="0">
                <a:latin typeface="+mn-lt"/>
              </a:rPr>
              <a:t>CubeSats with the chance</a:t>
            </a:r>
            <a:r>
              <a:rPr lang="en-US" sz="1050" baseline="0" dirty="0">
                <a:latin typeface="+mn-lt"/>
              </a:rPr>
              <a:t> to return data that may be of use to Artemis program:</a:t>
            </a:r>
          </a:p>
          <a:p>
            <a:pPr marL="0" indent="0">
              <a:buFontTx/>
              <a:buNone/>
            </a:pPr>
            <a:r>
              <a:rPr lang="en-US" sz="1050" b="1" dirty="0">
                <a:latin typeface="+mn-lt"/>
              </a:rPr>
              <a:t>• Lunar Flashlight </a:t>
            </a:r>
            <a:r>
              <a:rPr lang="en-US" sz="1050" dirty="0">
                <a:latin typeface="+mn-lt"/>
              </a:rPr>
              <a:t>– Jet Propulsion Laboratory, California </a:t>
            </a:r>
          </a:p>
          <a:p>
            <a:pPr marL="0" indent="0">
              <a:buFontTx/>
              <a:buNone/>
            </a:pPr>
            <a:r>
              <a:rPr lang="en-US" sz="1050" dirty="0">
                <a:latin typeface="+mn-lt"/>
              </a:rPr>
              <a:t>Searching for ice deposits and resources on the moon using a laser. </a:t>
            </a:r>
          </a:p>
          <a:p>
            <a:pPr marL="0" indent="0">
              <a:buFontTx/>
              <a:buNone/>
            </a:pPr>
            <a:r>
              <a:rPr lang="en-US" sz="1050" b="1" dirty="0">
                <a:latin typeface="+mn-lt"/>
              </a:rPr>
              <a:t>• Lunar </a:t>
            </a:r>
            <a:r>
              <a:rPr lang="en-US" sz="1050" b="1" dirty="0" err="1">
                <a:latin typeface="+mn-lt"/>
              </a:rPr>
              <a:t>IceCube</a:t>
            </a:r>
            <a:r>
              <a:rPr lang="en-US" sz="1050" b="1" dirty="0">
                <a:latin typeface="+mn-lt"/>
              </a:rPr>
              <a:t> </a:t>
            </a:r>
            <a:r>
              <a:rPr lang="en-US" sz="1050" dirty="0">
                <a:latin typeface="+mn-lt"/>
              </a:rPr>
              <a:t>– Morehead State University, Kentucky </a:t>
            </a:r>
          </a:p>
          <a:p>
            <a:pPr marL="0" indent="0">
              <a:buFontTx/>
              <a:buNone/>
            </a:pPr>
            <a:r>
              <a:rPr lang="en-US" sz="1050" dirty="0">
                <a:latin typeface="+mn-lt"/>
              </a:rPr>
              <a:t>Searching for water in all forms and other volatiles on the moon with an Infrared Spectrometer</a:t>
            </a:r>
          </a:p>
          <a:p>
            <a:pPr marL="0" indent="0">
              <a:buFontTx/>
              <a:buNone/>
            </a:pPr>
            <a:r>
              <a:rPr lang="en-US" sz="1050" b="1" dirty="0">
                <a:latin typeface="+mn-lt"/>
              </a:rPr>
              <a:t>• </a:t>
            </a:r>
            <a:r>
              <a:rPr lang="en-US" sz="1050" b="1" dirty="0" err="1">
                <a:latin typeface="+mn-lt"/>
              </a:rPr>
              <a:t>LunaH</a:t>
            </a:r>
            <a:r>
              <a:rPr lang="en-US" sz="1050" b="1" dirty="0">
                <a:latin typeface="+mn-lt"/>
              </a:rPr>
              <a:t>-Map </a:t>
            </a:r>
            <a:r>
              <a:rPr lang="en-US" sz="1050" dirty="0">
                <a:latin typeface="+mn-lt"/>
              </a:rPr>
              <a:t>– Arizona State University, Arizona </a:t>
            </a:r>
          </a:p>
          <a:p>
            <a:pPr marL="0" indent="0">
              <a:buFontTx/>
              <a:buNone/>
            </a:pPr>
            <a:r>
              <a:rPr lang="en-US" sz="1050" dirty="0">
                <a:latin typeface="+mn-lt"/>
              </a:rPr>
              <a:t>Creating higher fidelity maps of near-surface hydrogen in craters and other permanently shadowed regions of the moon’s south pole with neutron spectrometers. </a:t>
            </a:r>
          </a:p>
          <a:p>
            <a:pPr marL="0" indent="0">
              <a:buFontTx/>
              <a:buNone/>
            </a:pPr>
            <a:r>
              <a:rPr lang="en-US" sz="1050" b="1" dirty="0">
                <a:latin typeface="+mn-lt"/>
              </a:rPr>
              <a:t>• OMOTENASHI </a:t>
            </a:r>
            <a:r>
              <a:rPr lang="en-US" sz="1050" dirty="0">
                <a:latin typeface="+mn-lt"/>
              </a:rPr>
              <a:t>– JAXA/University of Tokyo </a:t>
            </a:r>
          </a:p>
          <a:p>
            <a:pPr marL="0" indent="0">
              <a:buFontTx/>
              <a:buNone/>
            </a:pPr>
            <a:r>
              <a:rPr lang="en-US" sz="1050" dirty="0">
                <a:latin typeface="+mn-lt"/>
              </a:rPr>
              <a:t>Observing the radiation environment and soil mechanics of the moon. </a:t>
            </a:r>
          </a:p>
          <a:p>
            <a:pPr marL="0" indent="0">
              <a:buFontTx/>
              <a:buNone/>
            </a:pPr>
            <a:r>
              <a:rPr lang="en-US" sz="1050" b="1" dirty="0">
                <a:latin typeface="+mn-lt"/>
              </a:rPr>
              <a:t>• </a:t>
            </a:r>
            <a:r>
              <a:rPr lang="en-US" sz="1050" b="1" dirty="0" err="1">
                <a:latin typeface="+mn-lt"/>
              </a:rPr>
              <a:t>LunIR</a:t>
            </a:r>
            <a:r>
              <a:rPr lang="en-US" sz="1050" b="1" dirty="0">
                <a:latin typeface="+mn-lt"/>
              </a:rPr>
              <a:t> </a:t>
            </a:r>
            <a:r>
              <a:rPr lang="en-US" sz="1050" dirty="0">
                <a:latin typeface="+mn-lt"/>
              </a:rPr>
              <a:t>– Lockheed Martin, Colorado </a:t>
            </a:r>
          </a:p>
          <a:p>
            <a:pPr marL="0" indent="0">
              <a:buFontTx/>
              <a:buNone/>
            </a:pPr>
            <a:r>
              <a:rPr lang="en-US" sz="1050" dirty="0">
                <a:latin typeface="+mn-lt"/>
              </a:rPr>
              <a:t>Performing advanced infrared imaging of the lunar surface. </a:t>
            </a:r>
          </a:p>
          <a:p>
            <a:pPr marL="0" indent="0">
              <a:buFontTx/>
              <a:buNone/>
            </a:pPr>
            <a:endParaRPr lang="en-US" sz="1050" b="1" u="none" dirty="0">
              <a:latin typeface="+mn-lt"/>
            </a:endParaRPr>
          </a:p>
          <a:p>
            <a:pPr marL="0" indent="0">
              <a:buFontTx/>
              <a:buNone/>
            </a:pPr>
            <a:r>
              <a:rPr lang="en-US" sz="1050" b="1" u="none" dirty="0">
                <a:latin typeface="+mn-lt"/>
              </a:rPr>
              <a:t>Others in case you get a question</a:t>
            </a:r>
          </a:p>
          <a:p>
            <a:pPr marL="0" indent="0">
              <a:buFontTx/>
              <a:buNone/>
            </a:pPr>
            <a:r>
              <a:rPr lang="en-US" sz="1050" b="1" u="none" dirty="0">
                <a:latin typeface="+mn-lt"/>
              </a:rPr>
              <a:t>SUN</a:t>
            </a:r>
            <a:r>
              <a:rPr lang="en-US" sz="1050" u="none" dirty="0">
                <a:latin typeface="+mn-lt"/>
              </a:rPr>
              <a:t> </a:t>
            </a:r>
          </a:p>
          <a:p>
            <a:pPr marL="0" indent="0">
              <a:buFontTx/>
              <a:buNone/>
            </a:pPr>
            <a:r>
              <a:rPr lang="en-US" sz="1050" b="1" u="none" dirty="0">
                <a:latin typeface="+mn-lt"/>
              </a:rPr>
              <a:t>• </a:t>
            </a:r>
            <a:r>
              <a:rPr lang="en-US" sz="1050" b="1" u="none" dirty="0" err="1">
                <a:latin typeface="+mn-lt"/>
              </a:rPr>
              <a:t>CuSP</a:t>
            </a:r>
            <a:r>
              <a:rPr lang="en-US" sz="1050" b="1" u="none" dirty="0">
                <a:latin typeface="+mn-lt"/>
              </a:rPr>
              <a:t> </a:t>
            </a:r>
            <a:r>
              <a:rPr lang="en-US" sz="1050" u="none" dirty="0">
                <a:latin typeface="+mn-lt"/>
              </a:rPr>
              <a:t>– Southwest Research Institute, Texas </a:t>
            </a:r>
          </a:p>
          <a:p>
            <a:pPr marL="0" indent="0">
              <a:buFontTx/>
              <a:buNone/>
            </a:pPr>
            <a:r>
              <a:rPr lang="en-US" sz="1050" u="none" dirty="0">
                <a:latin typeface="+mn-lt"/>
              </a:rPr>
              <a:t>Measuring particles and magnetic fields as a space weather station. </a:t>
            </a:r>
          </a:p>
          <a:p>
            <a:pPr marL="0" indent="0">
              <a:buFontTx/>
              <a:buNone/>
            </a:pPr>
            <a:endParaRPr lang="en-US" sz="1050" u="none" dirty="0">
              <a:latin typeface="+mn-lt"/>
            </a:endParaRPr>
          </a:p>
          <a:p>
            <a:pPr marL="0" indent="0">
              <a:buFontTx/>
              <a:buNone/>
            </a:pPr>
            <a:r>
              <a:rPr lang="en-US" sz="1050" b="1" u="none" dirty="0">
                <a:latin typeface="+mn-lt"/>
              </a:rPr>
              <a:t>ASTEROID </a:t>
            </a:r>
          </a:p>
          <a:p>
            <a:pPr marL="0" indent="0">
              <a:buFontTx/>
              <a:buNone/>
            </a:pPr>
            <a:r>
              <a:rPr lang="en-US" sz="1050" b="1" u="none" dirty="0">
                <a:latin typeface="+mn-lt"/>
              </a:rPr>
              <a:t>• NEA Scout </a:t>
            </a:r>
            <a:r>
              <a:rPr lang="en-US" sz="1050" u="none" dirty="0">
                <a:latin typeface="+mn-lt"/>
              </a:rPr>
              <a:t>– Marshall Space Flight Center, Alabama </a:t>
            </a:r>
          </a:p>
          <a:p>
            <a:pPr marL="0" indent="0">
              <a:buFontTx/>
              <a:buNone/>
            </a:pPr>
            <a:r>
              <a:rPr lang="en-US" sz="1050" u="none" dirty="0">
                <a:latin typeface="+mn-lt"/>
              </a:rPr>
              <a:t>Traveling by solar sail to a near-Earth asteroid and taking pictures and other characterizations of its surface. </a:t>
            </a:r>
          </a:p>
          <a:p>
            <a:pPr marL="0" indent="0">
              <a:buFontTx/>
              <a:buNone/>
            </a:pPr>
            <a:endParaRPr lang="en-US" sz="1050" u="none" dirty="0">
              <a:latin typeface="+mn-lt"/>
            </a:endParaRPr>
          </a:p>
          <a:p>
            <a:pPr marL="0" indent="0">
              <a:buFontTx/>
              <a:buNone/>
            </a:pPr>
            <a:r>
              <a:rPr lang="en-US" sz="1050" b="1" u="none" dirty="0">
                <a:latin typeface="+mn-lt"/>
              </a:rPr>
              <a:t>EARTH </a:t>
            </a:r>
          </a:p>
          <a:p>
            <a:pPr marL="0" indent="0">
              <a:buFontTx/>
              <a:buNone/>
            </a:pPr>
            <a:r>
              <a:rPr lang="en-US" sz="1050" b="1" u="none" dirty="0">
                <a:latin typeface="+mn-lt"/>
              </a:rPr>
              <a:t>• EQUULEUS </a:t>
            </a:r>
            <a:r>
              <a:rPr lang="en-US" sz="1050" u="none" dirty="0">
                <a:latin typeface="+mn-lt"/>
              </a:rPr>
              <a:t>– JAXA, University of Tokyo </a:t>
            </a:r>
          </a:p>
          <a:p>
            <a:pPr marL="0" indent="0">
              <a:buFontTx/>
              <a:buNone/>
            </a:pPr>
            <a:r>
              <a:rPr lang="en-US" sz="1050" u="none" dirty="0">
                <a:latin typeface="+mn-lt"/>
              </a:rPr>
              <a:t>Imaging the earth’s </a:t>
            </a:r>
            <a:r>
              <a:rPr lang="en-US" sz="1050" u="none" dirty="0" err="1">
                <a:latin typeface="+mn-lt"/>
              </a:rPr>
              <a:t>plasmasphere</a:t>
            </a:r>
            <a:r>
              <a:rPr lang="en-US" sz="1050" u="none" dirty="0">
                <a:latin typeface="+mn-lt"/>
              </a:rPr>
              <a:t> for a better understanding of earth’s radiation environment. </a:t>
            </a:r>
          </a:p>
          <a:p>
            <a:pPr marL="0" indent="0">
              <a:buFontTx/>
              <a:buNone/>
            </a:pPr>
            <a:endParaRPr lang="en-US" sz="1050" u="none" dirty="0">
              <a:latin typeface="+mn-lt"/>
            </a:endParaRPr>
          </a:p>
          <a:p>
            <a:pPr marL="0" indent="0">
              <a:buFontTx/>
              <a:buNone/>
            </a:pPr>
            <a:r>
              <a:rPr lang="en-US" sz="1050" b="1" u="none" dirty="0">
                <a:latin typeface="+mn-lt"/>
              </a:rPr>
              <a:t>OTHER MISSIONS </a:t>
            </a:r>
          </a:p>
          <a:p>
            <a:pPr marL="0" indent="0">
              <a:buFontTx/>
              <a:buNone/>
            </a:pPr>
            <a:r>
              <a:rPr lang="en-US" sz="1050" b="1" u="none" dirty="0">
                <a:latin typeface="+mn-lt"/>
              </a:rPr>
              <a:t>• </a:t>
            </a:r>
            <a:r>
              <a:rPr lang="en-US" sz="1050" b="1" u="none" dirty="0" err="1">
                <a:latin typeface="+mn-lt"/>
              </a:rPr>
              <a:t>BioSentinel</a:t>
            </a:r>
            <a:r>
              <a:rPr lang="en-US" sz="1050" b="1" u="none" dirty="0">
                <a:latin typeface="+mn-lt"/>
              </a:rPr>
              <a:t> </a:t>
            </a:r>
            <a:r>
              <a:rPr lang="en-US" sz="1050" u="none" dirty="0">
                <a:latin typeface="+mn-lt"/>
              </a:rPr>
              <a:t>– Ames Research Center, California </a:t>
            </a:r>
          </a:p>
          <a:p>
            <a:pPr marL="0" indent="0">
              <a:buFontTx/>
              <a:buNone/>
            </a:pPr>
            <a:r>
              <a:rPr lang="en-US" sz="1050" u="none" dirty="0">
                <a:latin typeface="+mn-lt"/>
              </a:rPr>
              <a:t>Using single-celled yeast to detect, measure, and compare the impact of deep-space radiation on living organisms over a long period of time. </a:t>
            </a:r>
          </a:p>
          <a:p>
            <a:pPr marL="0" indent="0">
              <a:buFontTx/>
              <a:buNone/>
            </a:pPr>
            <a:r>
              <a:rPr lang="en-US" sz="1050" b="1" u="none" dirty="0">
                <a:latin typeface="+mn-lt"/>
              </a:rPr>
              <a:t>• </a:t>
            </a:r>
            <a:r>
              <a:rPr lang="en-US" sz="1050" b="1" u="none" dirty="0" err="1">
                <a:latin typeface="+mn-lt"/>
              </a:rPr>
              <a:t>ArgoMoon</a:t>
            </a:r>
            <a:r>
              <a:rPr lang="en-US" sz="1050" b="1" u="none" dirty="0">
                <a:latin typeface="+mn-lt"/>
              </a:rPr>
              <a:t> </a:t>
            </a:r>
            <a:r>
              <a:rPr lang="en-US" sz="1050" u="none" dirty="0">
                <a:latin typeface="+mn-lt"/>
              </a:rPr>
              <a:t>– European Space Agency/ASI, </a:t>
            </a:r>
            <a:r>
              <a:rPr lang="en-US" sz="1050" u="none" dirty="0" err="1">
                <a:latin typeface="+mn-lt"/>
              </a:rPr>
              <a:t>ArgoTec</a:t>
            </a:r>
            <a:r>
              <a:rPr lang="en-US" sz="1050" u="none" dirty="0">
                <a:latin typeface="+mn-lt"/>
              </a:rPr>
              <a:t>, Italy </a:t>
            </a:r>
          </a:p>
          <a:p>
            <a:pPr marL="0" indent="0">
              <a:buFontTx/>
              <a:buNone/>
            </a:pPr>
            <a:r>
              <a:rPr lang="en-US" sz="1050" u="none" dirty="0">
                <a:latin typeface="+mn-lt"/>
              </a:rPr>
              <a:t>Observing the Interim Cryogenic Propulsion Stage as it follows its disposal stage with advanced optics and software imaging system. </a:t>
            </a:r>
          </a:p>
          <a:p>
            <a:pPr marL="0" indent="0">
              <a:buFontTx/>
              <a:buNone/>
            </a:pPr>
            <a:endParaRPr lang="en-US" sz="1050" u="none" dirty="0">
              <a:latin typeface="+mn-lt"/>
            </a:endParaRPr>
          </a:p>
          <a:p>
            <a:pPr marL="0" indent="0">
              <a:buFontTx/>
              <a:buNone/>
            </a:pPr>
            <a:r>
              <a:rPr lang="en-US" sz="1050" b="1" u="none" dirty="0">
                <a:latin typeface="+mn-lt"/>
              </a:rPr>
              <a:t>CENTENNIAL CHALLENGES </a:t>
            </a:r>
            <a:r>
              <a:rPr lang="en-US" sz="1050" u="none" dirty="0">
                <a:latin typeface="+mn-lt"/>
              </a:rPr>
              <a:t> </a:t>
            </a:r>
          </a:p>
          <a:p>
            <a:pPr marL="0" lvl="1" indent="0">
              <a:spcAft>
                <a:spcPts val="600"/>
              </a:spcAft>
              <a:buClr>
                <a:srgbClr val="EF771C"/>
              </a:buClr>
              <a:buSzPct val="80000"/>
              <a:buFontTx/>
              <a:buNone/>
              <a:defRPr/>
            </a:pPr>
            <a:r>
              <a:rPr lang="en-US" sz="1050" b="1" u="none" dirty="0">
                <a:latin typeface="+mn-lt"/>
                <a:cs typeface="Century Gothic"/>
              </a:rPr>
              <a:t>Cislunar Explorers </a:t>
            </a:r>
            <a:r>
              <a:rPr lang="en-US" sz="1050" u="none" dirty="0">
                <a:latin typeface="+mn-lt"/>
                <a:cs typeface="Century Gothic"/>
              </a:rPr>
              <a:t>– Cornell University, </a:t>
            </a:r>
            <a:r>
              <a:rPr lang="en-US" sz="1050" u="none" dirty="0">
                <a:latin typeface="+mn-lt"/>
              </a:rPr>
              <a:t>in Ithaca, New York focused around a water-electrolysis-based propulsion system</a:t>
            </a:r>
            <a:endParaRPr lang="en-US" sz="1050" u="none" dirty="0">
              <a:latin typeface="+mn-lt"/>
              <a:cs typeface="Century Gothic"/>
            </a:endParaRPr>
          </a:p>
          <a:p>
            <a:pPr marL="0" lvl="1" indent="0">
              <a:spcAft>
                <a:spcPts val="600"/>
              </a:spcAft>
              <a:buClr>
                <a:srgbClr val="EF771C"/>
              </a:buClr>
              <a:buSzPct val="80000"/>
              <a:buFontTx/>
              <a:buNone/>
              <a:defRPr/>
            </a:pPr>
            <a:r>
              <a:rPr lang="en-US" sz="1050" b="1" u="none" dirty="0">
                <a:latin typeface="+mn-lt"/>
                <a:cs typeface="Century Gothic"/>
              </a:rPr>
              <a:t>CU-E3</a:t>
            </a:r>
            <a:r>
              <a:rPr lang="en-US" sz="1050" u="none" dirty="0">
                <a:latin typeface="+mn-lt"/>
                <a:cs typeface="Century Gothic"/>
              </a:rPr>
              <a:t> – University of Colorado Boulder, CO; </a:t>
            </a:r>
            <a:r>
              <a:rPr lang="en-US" sz="1050" u="none" dirty="0">
                <a:latin typeface="+mn-lt"/>
              </a:rPr>
              <a:t>designed for a communications demonstration mission</a:t>
            </a:r>
            <a:endParaRPr lang="en-US" sz="1050" u="none" dirty="0">
              <a:latin typeface="+mn-lt"/>
              <a:cs typeface="Century Gothic"/>
            </a:endParaRPr>
          </a:p>
          <a:p>
            <a:pPr marL="0" lvl="1" indent="0">
              <a:spcAft>
                <a:spcPts val="600"/>
              </a:spcAft>
              <a:buClr>
                <a:srgbClr val="EF771C"/>
              </a:buClr>
              <a:buSzPct val="80000"/>
              <a:buFontTx/>
              <a:buNone/>
              <a:defRPr/>
            </a:pPr>
            <a:r>
              <a:rPr lang="en-US" sz="1050" b="1" u="none" dirty="0">
                <a:latin typeface="+mn-lt"/>
                <a:cs typeface="Century Gothic"/>
              </a:rPr>
              <a:t>Team Miles </a:t>
            </a:r>
            <a:r>
              <a:rPr lang="en-US" sz="1050" u="none" dirty="0">
                <a:latin typeface="+mn-lt"/>
                <a:cs typeface="Century Gothic"/>
              </a:rPr>
              <a:t>– Miles Space </a:t>
            </a:r>
            <a:r>
              <a:rPr lang="en-US" sz="1050" u="none" dirty="0">
                <a:latin typeface="+mn-lt"/>
              </a:rPr>
              <a:t>will demonstrate evolutionary plasma thrusters</a:t>
            </a:r>
          </a:p>
          <a:p>
            <a:pPr marL="0" indent="0">
              <a:buFontTx/>
              <a:buNone/>
            </a:pPr>
            <a:endParaRPr lang="en-US" sz="1050" u="none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392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06563" y="546100"/>
            <a:ext cx="3273425" cy="1841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2651760"/>
            <a:ext cx="5608320" cy="5947413"/>
          </a:xfrm>
        </p:spPr>
        <p:txBody>
          <a:bodyPr/>
          <a:lstStyle/>
          <a:p>
            <a:pPr defTabSz="951562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en-US" sz="1100" b="0" i="1" dirty="0">
                <a:latin typeface="+mn-lt"/>
                <a:ea typeface="ＭＳ 明朝"/>
                <a:cs typeface="Times New Roman"/>
              </a:rPr>
              <a:t>This animation shows the Artemis 1 trajectory.</a:t>
            </a:r>
          </a:p>
          <a:p>
            <a:pPr marL="228600" indent="-228600" defTabSz="951562" eaLnBrk="0" fontAlgn="base" hangingPunct="0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100" baseline="0" dirty="0">
                <a:latin typeface="+mn-lt"/>
                <a:ea typeface="ＭＳ 明朝"/>
                <a:cs typeface="Times New Roman"/>
              </a:rPr>
              <a:t>After one orbit around the Earth, Orion will fly through the Van Allen Radiation Belts</a:t>
            </a:r>
          </a:p>
          <a:p>
            <a:pPr marL="228600" indent="-228600" defTabSz="951562" eaLnBrk="0" fontAlgn="base" hangingPunct="0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100" baseline="0" dirty="0">
                <a:latin typeface="+mn-lt"/>
                <a:ea typeface="ＭＳ 明朝"/>
                <a:cs typeface="Times New Roman"/>
              </a:rPr>
              <a:t>4 days outbound to the moon  </a:t>
            </a:r>
          </a:p>
          <a:p>
            <a:pPr marL="228600" indent="-228600" defTabSz="951562" eaLnBrk="0" fontAlgn="base" hangingPunct="0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100" baseline="0" dirty="0">
                <a:latin typeface="+mn-lt"/>
                <a:ea typeface="ＭＳ 明朝"/>
                <a:cs typeface="Times New Roman"/>
              </a:rPr>
              <a:t>The Orion spacecraft will fly 40,000 miles beyond the moon, farther than we did during Apollo, and spend about 6 days in the vicinity of the moon before beginning the 4-day return to Earth.</a:t>
            </a:r>
          </a:p>
          <a:p>
            <a:pPr defTabSz="951562" eaLnBrk="0" fontAlgn="base" hangingPunct="0">
              <a:spcAft>
                <a:spcPct val="0"/>
              </a:spcAft>
              <a:defRPr/>
            </a:pPr>
            <a:r>
              <a:rPr lang="en-US" sz="1100" dirty="0">
                <a:latin typeface="+mn-lt"/>
                <a:ea typeface="ＭＳ 明朝"/>
                <a:cs typeface="Times New Roman"/>
              </a:rPr>
              <a:t>Although uncrewed,  Artemis 1 will provide the first integrated test of SLS and Orion, including:</a:t>
            </a:r>
          </a:p>
          <a:p>
            <a:pPr marL="228600" marR="0" lvl="1" indent="-228600" algn="l" defTabSz="457035" rtl="0" eaLnBrk="1" fontAlgn="auto" latinLnBrk="0" hangingPunct="1"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100" dirty="0">
                <a:latin typeface="+mn-lt"/>
                <a:ea typeface="ＭＳ 明朝"/>
                <a:cs typeface="Times New Roman"/>
              </a:rPr>
              <a:t>Assembly, integration and test of SLS and Orion at KSC</a:t>
            </a:r>
          </a:p>
          <a:p>
            <a:pPr marL="228600" lvl="1" indent="-228600">
              <a:buFont typeface="Arial"/>
              <a:buChar char="•"/>
              <a:defRPr/>
            </a:pPr>
            <a:r>
              <a:rPr lang="en-US" sz="1100" dirty="0">
                <a:latin typeface="+mn-lt"/>
                <a:ea typeface="ＭＳ 明朝"/>
                <a:cs typeface="Times New Roman"/>
              </a:rPr>
              <a:t>Tanking and countdown operation at KSC LC39</a:t>
            </a:r>
          </a:p>
          <a:p>
            <a:pPr marL="228600" lvl="1" indent="-228600">
              <a:buFont typeface="Arial"/>
              <a:buChar char="•"/>
              <a:defRPr/>
            </a:pPr>
            <a:r>
              <a:rPr lang="en-US" sz="1100" dirty="0">
                <a:latin typeface="+mn-lt"/>
                <a:ea typeface="ＭＳ 明朝"/>
                <a:cs typeface="Times New Roman"/>
              </a:rPr>
              <a:t>Test SLS ascent and Orion vehicle performance in lunar distant retrograde orbit (DRO) without crew </a:t>
            </a:r>
          </a:p>
          <a:p>
            <a:pPr marL="228600" lvl="1" indent="-228600">
              <a:buFont typeface="Arial"/>
              <a:buChar char="•"/>
              <a:defRPr/>
            </a:pPr>
            <a:r>
              <a:rPr lang="en-US" sz="1100" dirty="0">
                <a:latin typeface="+mn-lt"/>
                <a:ea typeface="ＭＳ 明朝"/>
                <a:cs typeface="Times New Roman"/>
              </a:rPr>
              <a:t>Mission operations</a:t>
            </a:r>
          </a:p>
          <a:p>
            <a:pPr marL="228600" lvl="1" indent="-228600">
              <a:buFont typeface="Arial"/>
              <a:buChar char="•"/>
              <a:defRPr/>
            </a:pPr>
            <a:r>
              <a:rPr lang="en-US" sz="1100" dirty="0">
                <a:latin typeface="+mn-lt"/>
                <a:ea typeface="ＭＳ 明朝"/>
                <a:cs typeface="Times New Roman"/>
              </a:rPr>
              <a:t>Deep space navigation</a:t>
            </a:r>
          </a:p>
          <a:p>
            <a:pPr marL="228600" lvl="1" indent="-228600">
              <a:buFont typeface="Arial"/>
              <a:buChar char="•"/>
              <a:defRPr/>
            </a:pPr>
            <a:r>
              <a:rPr lang="en-US" sz="1100" dirty="0">
                <a:latin typeface="+mn-lt"/>
                <a:ea typeface="ＭＳ 明朝"/>
                <a:cs typeface="Times New Roman"/>
              </a:rPr>
              <a:t>Flight validation of data systems</a:t>
            </a:r>
          </a:p>
          <a:p>
            <a:pPr marL="228600" lvl="1" indent="-228600">
              <a:buFont typeface="Arial"/>
              <a:buChar char="•"/>
              <a:defRPr/>
            </a:pPr>
            <a:r>
              <a:rPr lang="en-US" sz="1100" dirty="0">
                <a:latin typeface="+mn-lt"/>
                <a:ea typeface="ＭＳ 明朝"/>
                <a:cs typeface="Times New Roman"/>
              </a:rPr>
              <a:t>Test deep-space maneuvers</a:t>
            </a:r>
          </a:p>
          <a:p>
            <a:pPr marL="228600" lvl="1" indent="-228600">
              <a:buFont typeface="Arial"/>
              <a:buChar char="•"/>
              <a:defRPr/>
            </a:pPr>
            <a:r>
              <a:rPr lang="en-US" sz="1100" dirty="0">
                <a:latin typeface="+mn-lt"/>
                <a:ea typeface="ＭＳ 明朝"/>
                <a:cs typeface="Times New Roman"/>
              </a:rPr>
              <a:t>Test communications and tracking</a:t>
            </a:r>
          </a:p>
          <a:p>
            <a:pPr marL="228600" lvl="1" indent="-228600">
              <a:buFont typeface="Arial"/>
              <a:buChar char="•"/>
              <a:defRPr/>
            </a:pPr>
            <a:r>
              <a:rPr lang="en-US" sz="1100" dirty="0">
                <a:latin typeface="+mn-lt"/>
                <a:ea typeface="ＭＳ 明朝"/>
                <a:cs typeface="Times New Roman"/>
              </a:rPr>
              <a:t>Validate re-entry from lunar gravity assist</a:t>
            </a:r>
          </a:p>
          <a:p>
            <a:pPr marL="228600" lvl="1" indent="-228600">
              <a:buFont typeface="Arial"/>
              <a:buChar char="•"/>
              <a:defRPr/>
            </a:pPr>
            <a:r>
              <a:rPr lang="en-US" sz="1100" dirty="0">
                <a:latin typeface="+mn-lt"/>
                <a:ea typeface="ＭＳ 明朝"/>
                <a:cs typeface="Times New Roman"/>
              </a:rPr>
              <a:t>Secondary payloads on SLS</a:t>
            </a:r>
          </a:p>
          <a:p>
            <a:pPr marL="228600" marR="0" lvl="1" indent="-228600" algn="l" defTabSz="457035" rtl="0" eaLnBrk="1" fontAlgn="auto" latinLnBrk="0" hangingPunct="1"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100" dirty="0">
                <a:latin typeface="+mn-lt"/>
                <a:ea typeface="ＭＳ 明朝"/>
                <a:cs typeface="Times New Roman"/>
              </a:rPr>
              <a:t>Orion heat shield and reentry</a:t>
            </a:r>
          </a:p>
          <a:p>
            <a:pPr marL="228600" marR="0" lvl="1" indent="-228600" algn="l" defTabSz="457035" rtl="0" eaLnBrk="1" fontAlgn="auto" latinLnBrk="0" hangingPunct="1"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100" dirty="0">
                <a:latin typeface="+mn-lt"/>
                <a:ea typeface="ＭＳ 明朝"/>
                <a:cs typeface="Times New Roman"/>
              </a:rPr>
              <a:t>Landing and recovery operations with Orion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37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AFCC78-11F1-4966-B656-C922D7D51DAD}" type="slidenum">
              <a:rPr kumimoji="0" lang="en-US" sz="180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3372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6484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464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NASA Marshall is building the most powerful rocket ever built, the Space Launch System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which is the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exploration-class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vehicle capable of sending humans to deep space and the large systems necessary to live and work in deep space.</a:t>
            </a:r>
          </a:p>
          <a:p>
            <a:pPr marL="0" lvl="0" indent="0"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SLS has the power and capacity to lift large and complex payloads, reducing the number of launches needed to put hardware into space.</a:t>
            </a:r>
          </a:p>
          <a:p>
            <a:pPr marL="0" lvl="0" indent="0"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SLS Block 1, with four RS-25’s and two 5-segment solid rocket boosters:</a:t>
            </a:r>
          </a:p>
          <a:p>
            <a:pPr marL="0" lvl="0" indent="0"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weighs 5.75 million pounds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stands 322’ </a:t>
            </a:r>
          </a:p>
          <a:p>
            <a:pPr marL="0" lvl="0" indent="0"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SLS will carry 154,000 pounds to orbit (equivalent to lifting 42 Ford F-150’s or 12 fully grown elephants) </a:t>
            </a:r>
          </a:p>
          <a:p>
            <a:pPr marL="0" lvl="0" indent="0"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produces 8.8 million pounds of thrust (more than 31 times the total thrust of a 747 jet)</a:t>
            </a:r>
          </a:p>
          <a:p>
            <a:pPr marL="0" lvl="0" indent="0"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SLS’s initial lift capability is 85 tons with the potential to evolve to 130 tons. This evolvable design allows for mission flexibility -- to carry equipment and astronauts on an exploration mission or a large telescope for scientific research.</a:t>
            </a:r>
          </a:p>
          <a:p>
            <a:pPr marL="0" lvl="0" indent="0"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Secondary payload capability enables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CubeSats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or other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smallsat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technology, to be delivered to deep space – every launch will offer a new opportunity for science.</a:t>
            </a:r>
          </a:p>
          <a:p>
            <a:pPr marL="0" indent="0"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SLS is a foundational asset for America’s space program – one piece of the deep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space architecture to journey to destinations like Mars and beyond!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95A12F-DD1B-402C-A1B7-B7D8A7BF777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9422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/>
              <a:t>Top left: Solid rocket motors complete in UT for Artemis I</a:t>
            </a:r>
          </a:p>
          <a:p>
            <a:r>
              <a:rPr lang="en-US" sz="1400" dirty="0"/>
              <a:t>Booster forward &amp; aft assemblies complete early in 2020</a:t>
            </a:r>
          </a:p>
          <a:p>
            <a:r>
              <a:rPr lang="en-US" sz="1400" dirty="0"/>
              <a:t>Motor segments scheduled to ship to KSC in early 2020</a:t>
            </a:r>
          </a:p>
          <a:p>
            <a:r>
              <a:rPr lang="en-US" sz="1400" dirty="0"/>
              <a:t>Top right: Core stage joined</a:t>
            </a:r>
          </a:p>
          <a:p>
            <a:r>
              <a:rPr lang="en-US" sz="1400" dirty="0"/>
              <a:t>Bottom left: Engines in the processes of being installed; core scheduled to ship to SSC by the end of the year</a:t>
            </a:r>
          </a:p>
          <a:p>
            <a:r>
              <a:rPr lang="en-US" sz="1400" dirty="0"/>
              <a:t>Center: Crews at </a:t>
            </a:r>
            <a:r>
              <a:rPr lang="en-US" sz="1400" dirty="0" err="1"/>
              <a:t>Michoud</a:t>
            </a:r>
            <a:r>
              <a:rPr lang="en-US" sz="1400" dirty="0"/>
              <a:t> and SSC have used core stage pathfinder to practice lifts, transport, maneuvering before flight hardware arrives</a:t>
            </a:r>
          </a:p>
          <a:p>
            <a:r>
              <a:rPr lang="en-US" sz="1400" dirty="0"/>
              <a:t>Pathfinder now in the VAB to give logistics crews more practice; will be lifted over transfer aisle very soon</a:t>
            </a:r>
          </a:p>
          <a:p>
            <a:r>
              <a:rPr lang="en-US" sz="1400" dirty="0"/>
              <a:t>Bottom right: finished flight hardware awaits stacking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606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6E512B-D150-EB46-8CE0-F148579147B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722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79600" y="698500"/>
            <a:ext cx="3251200" cy="1828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09903" y="2720155"/>
            <a:ext cx="6190593" cy="4473126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aseline="0" dirty="0"/>
              <a:t>The best way to follow developments with SLS, Orion, Ground Systems and the Artemis program is to follow us on social media at the links listed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87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6953A5-29E5-BC44-8932-1EFF91B36C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87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262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908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Black Background SLS Slide Master Oct 2015 Colo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BC1415D8-AA04-B840-B04B-8E816FEC2F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742771"/>
            <a:ext cx="361949" cy="115229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0550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008094" y="224108"/>
            <a:ext cx="10183906" cy="743643"/>
          </a:xfrm>
          <a:prstGeom prst="rect">
            <a:avLst/>
          </a:prstGeom>
        </p:spPr>
        <p:txBody>
          <a:bodyPr lIns="182880" bIns="0" anchor="ctr" anchorCtr="0"/>
          <a:lstStyle>
            <a:lvl1pPr marL="7938" indent="0">
              <a:tabLst/>
              <a:defRPr sz="3200" b="0" i="0" cap="all" spc="200" baseline="0"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2">
            <a:extLst>
              <a:ext uri="{FF2B5EF4-FFF2-40B4-BE49-F238E27FC236}">
                <a16:creationId xmlns:a16="http://schemas.microsoft.com/office/drawing/2014/main" id="{4D814C55-5F6D-3140-AA31-4CBAD9044F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742771"/>
            <a:ext cx="361949" cy="115229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0550</a:t>
            </a:r>
          </a:p>
        </p:txBody>
      </p:sp>
    </p:spTree>
    <p:extLst>
      <p:ext uri="{BB962C8B-B14F-4D97-AF65-F5344CB8AC3E}">
        <p14:creationId xmlns:p14="http://schemas.microsoft.com/office/powerpoint/2010/main" val="4204377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702740"/>
            <a:ext cx="3432021" cy="155260"/>
          </a:xfrm>
          <a:prstGeom prst="rect">
            <a:avLst/>
          </a:prstGeom>
        </p:spPr>
        <p:txBody>
          <a:bodyPr vert="horz" lIns="91407" tIns="45704" rIns="91407" bIns="45704" rtlCol="0" anchor="ctr"/>
          <a:lstStyle>
            <a:lvl1pPr algn="l">
              <a:defRPr sz="700">
                <a:solidFill>
                  <a:srgbClr val="000000"/>
                </a:solidFill>
              </a:defRPr>
            </a:lvl1pPr>
          </a:lstStyle>
          <a:p>
            <a:r>
              <a:rPr lang="en-US"/>
              <a:t>www.nasa.gov/sls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53237" y="6704136"/>
            <a:ext cx="1338764" cy="153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700" smtClean="0">
                <a:solidFill>
                  <a:schemeClr val="bg2"/>
                </a:solidFill>
                <a:latin typeface="+mj-lt"/>
                <a:cs typeface="Arial" charset="0"/>
              </a:defRPr>
            </a:lvl1pPr>
          </a:lstStyle>
          <a:p>
            <a:r>
              <a:rPr lang="en-US" dirty="0"/>
              <a:t>8647_Von Braun.</a:t>
            </a:r>
            <a:fld id="{1800B3A6-5AEC-46E1-B11B-2FB8A40861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31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Black Background SLS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15A3B4BD-3326-A64B-BB4F-A2B1777E9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742771"/>
            <a:ext cx="361949" cy="115229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0458</a:t>
            </a:r>
          </a:p>
        </p:txBody>
      </p:sp>
    </p:spTree>
    <p:extLst>
      <p:ext uri="{BB962C8B-B14F-4D97-AF65-F5344CB8AC3E}">
        <p14:creationId xmlns:p14="http://schemas.microsoft.com/office/powerpoint/2010/main" val="250131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lack Background SLS Slide Master Oct 2015 Colo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15A3B4BD-3326-A64B-BB4F-A2B1777E9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742771"/>
            <a:ext cx="361949" cy="115229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0458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9352" y="225425"/>
            <a:ext cx="891688" cy="74797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FB25745-2827-8D46-98F0-DFC0EB492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5715"/>
            <a:ext cx="11269980" cy="743643"/>
          </a:xfrm>
          <a:prstGeom prst="rect">
            <a:avLst/>
          </a:prstGeom>
        </p:spPr>
        <p:txBody>
          <a:bodyPr lIns="182880" bIns="45720" anchor="ctr" anchorCtr="0"/>
          <a:lstStyle>
            <a:lvl1pPr marL="120650" indent="0">
              <a:tabLst/>
              <a:defRPr sz="3600" b="0" i="0" cap="all" spc="200" baseline="0"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350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Text Box 74"/>
          <p:cNvSpPr txBox="1">
            <a:spLocks noChangeArrowheads="1"/>
          </p:cNvSpPr>
          <p:nvPr userDrawn="1"/>
        </p:nvSpPr>
        <p:spPr bwMode="auto">
          <a:xfrm>
            <a:off x="9484206" y="415926"/>
            <a:ext cx="1513417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defTabSz="4572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srgbClr val="FFFFFF"/>
                </a:solidFill>
                <a:latin typeface="Arial" charset="0"/>
                <a:ea typeface="ヒラギノ角ゴ Pro W3" charset="0"/>
              </a:rPr>
              <a:t>National Aeronautics and</a:t>
            </a:r>
            <a:br>
              <a:rPr lang="en-US" sz="600" dirty="0">
                <a:solidFill>
                  <a:srgbClr val="FFFFFF"/>
                </a:solidFill>
                <a:latin typeface="Arial" charset="0"/>
                <a:ea typeface="ヒラギノ角ゴ Pro W3" charset="0"/>
              </a:rPr>
            </a:br>
            <a:r>
              <a:rPr lang="en-US" sz="600" dirty="0">
                <a:solidFill>
                  <a:srgbClr val="FFFFFF"/>
                </a:solidFill>
                <a:latin typeface="Arial" charset="0"/>
                <a:ea typeface="ヒラギノ角ゴ Pro W3" charset="0"/>
              </a:rPr>
              <a:t>Space Administration</a:t>
            </a:r>
          </a:p>
        </p:txBody>
      </p:sp>
      <p:cxnSp>
        <p:nvCxnSpPr>
          <p:cNvPr id="8" name="Straight Connector 7"/>
          <p:cNvCxnSpPr>
            <a:cxnSpLocks noChangeShapeType="1"/>
          </p:cNvCxnSpPr>
          <p:nvPr userDrawn="1"/>
        </p:nvCxnSpPr>
        <p:spPr bwMode="auto">
          <a:xfrm flipV="1">
            <a:off x="11025139" y="165100"/>
            <a:ext cx="0" cy="73183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611718" y="1511991"/>
            <a:ext cx="6489700" cy="1046973"/>
          </a:xfrm>
          <a:ln>
            <a:noFill/>
          </a:ln>
        </p:spPr>
        <p:txBody>
          <a:bodyPr/>
          <a:lstStyle>
            <a:lvl1pPr>
              <a:defRPr sz="3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611718" y="2558964"/>
            <a:ext cx="6489700" cy="616036"/>
          </a:xfrm>
          <a:ln>
            <a:noFill/>
          </a:ln>
        </p:spPr>
        <p:txBody>
          <a:bodyPr anchor="ctr"/>
          <a:lstStyle>
            <a:lvl1pPr>
              <a:buNone/>
              <a:defRPr sz="1600" b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3105" y="247655"/>
            <a:ext cx="715837" cy="59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78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7C384-89D6-8141-B091-9776852F31EF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75208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F7C70-D67C-EC44-B347-AD63B26EA15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70905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59103-A4D9-2148-B8FF-FB5AD7389610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59208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0AF6B-D50A-2B47-B1C7-FB734DCC6A7F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72873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C988F-EB4A-BE44-AF14-2A0304D0A605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79529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C9BCAD9-4FD3-754E-85E5-DD49F17078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46272" y="4118616"/>
            <a:ext cx="5797548" cy="369332"/>
          </a:xfrm>
        </p:spPr>
        <p:txBody>
          <a:bodyPr>
            <a:sp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2390" y="304799"/>
            <a:ext cx="2769575" cy="84042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0EBC0D0-54A0-D64F-A4A9-89BD6B864D0D}"/>
              </a:ext>
            </a:extLst>
          </p:cNvPr>
          <p:cNvGrpSpPr/>
          <p:nvPr userDrawn="1"/>
        </p:nvGrpSpPr>
        <p:grpSpPr>
          <a:xfrm>
            <a:off x="476534" y="3187976"/>
            <a:ext cx="7626272" cy="609082"/>
            <a:chOff x="476534" y="3187976"/>
            <a:chExt cx="7626272" cy="60908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14E5FBD-C4A3-4C45-B4C7-EB3BA87DD699}"/>
                </a:ext>
              </a:extLst>
            </p:cNvPr>
            <p:cNvGrpSpPr/>
            <p:nvPr userDrawn="1"/>
          </p:nvGrpSpPr>
          <p:grpSpPr>
            <a:xfrm>
              <a:off x="476534" y="3187976"/>
              <a:ext cx="2822081" cy="609082"/>
              <a:chOff x="339725" y="371475"/>
              <a:chExt cx="2647951" cy="571500"/>
            </a:xfrm>
            <a:solidFill>
              <a:srgbClr val="7AB9FF"/>
            </a:solidFill>
          </p:grpSpPr>
          <p:sp>
            <p:nvSpPr>
              <p:cNvPr id="24" name="Freeform 55">
                <a:extLst>
                  <a:ext uri="{FF2B5EF4-FFF2-40B4-BE49-F238E27FC236}">
                    <a16:creationId xmlns:a16="http://schemas.microsoft.com/office/drawing/2014/main" id="{D633B776-1277-8847-8298-4856D53260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725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3 w 167"/>
                  <a:gd name="T7" fmla="*/ 31 h 307"/>
                  <a:gd name="T8" fmla="*/ 33 w 167"/>
                  <a:gd name="T9" fmla="*/ 137 h 307"/>
                  <a:gd name="T10" fmla="*/ 165 w 167"/>
                  <a:gd name="T11" fmla="*/ 137 h 307"/>
                  <a:gd name="T12" fmla="*/ 165 w 167"/>
                  <a:gd name="T13" fmla="*/ 168 h 307"/>
                  <a:gd name="T14" fmla="*/ 33 w 167"/>
                  <a:gd name="T15" fmla="*/ 168 h 307"/>
                  <a:gd name="T16" fmla="*/ 33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3" y="31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8"/>
                    </a:lnTo>
                    <a:lnTo>
                      <a:pt x="33" y="168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" name="Freeform 56">
                <a:extLst>
                  <a:ext uri="{FF2B5EF4-FFF2-40B4-BE49-F238E27FC236}">
                    <a16:creationId xmlns:a16="http://schemas.microsoft.com/office/drawing/2014/main" id="{D1B18861-4DDB-3541-A567-76D04B86CF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050" y="417513"/>
                <a:ext cx="393700" cy="487363"/>
              </a:xfrm>
              <a:custGeom>
                <a:avLst/>
                <a:gdLst>
                  <a:gd name="T0" fmla="*/ 104 w 248"/>
                  <a:gd name="T1" fmla="*/ 149 h 307"/>
                  <a:gd name="T2" fmla="*/ 7 w 248"/>
                  <a:gd name="T3" fmla="*/ 0 h 307"/>
                  <a:gd name="T4" fmla="*/ 45 w 248"/>
                  <a:gd name="T5" fmla="*/ 0 h 307"/>
                  <a:gd name="T6" fmla="*/ 123 w 248"/>
                  <a:gd name="T7" fmla="*/ 122 h 307"/>
                  <a:gd name="T8" fmla="*/ 200 w 248"/>
                  <a:gd name="T9" fmla="*/ 0 h 307"/>
                  <a:gd name="T10" fmla="*/ 238 w 248"/>
                  <a:gd name="T11" fmla="*/ 0 h 307"/>
                  <a:gd name="T12" fmla="*/ 141 w 248"/>
                  <a:gd name="T13" fmla="*/ 149 h 307"/>
                  <a:gd name="T14" fmla="*/ 248 w 248"/>
                  <a:gd name="T15" fmla="*/ 307 h 307"/>
                  <a:gd name="T16" fmla="*/ 208 w 248"/>
                  <a:gd name="T17" fmla="*/ 307 h 307"/>
                  <a:gd name="T18" fmla="*/ 123 w 248"/>
                  <a:gd name="T19" fmla="*/ 175 h 307"/>
                  <a:gd name="T20" fmla="*/ 38 w 248"/>
                  <a:gd name="T21" fmla="*/ 307 h 307"/>
                  <a:gd name="T22" fmla="*/ 0 w 248"/>
                  <a:gd name="T23" fmla="*/ 307 h 307"/>
                  <a:gd name="T24" fmla="*/ 104 w 248"/>
                  <a:gd name="T25" fmla="*/ 14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8" h="307">
                    <a:moveTo>
                      <a:pt x="104" y="149"/>
                    </a:moveTo>
                    <a:lnTo>
                      <a:pt x="7" y="0"/>
                    </a:lnTo>
                    <a:lnTo>
                      <a:pt x="45" y="0"/>
                    </a:lnTo>
                    <a:lnTo>
                      <a:pt x="123" y="122"/>
                    </a:lnTo>
                    <a:lnTo>
                      <a:pt x="200" y="0"/>
                    </a:lnTo>
                    <a:lnTo>
                      <a:pt x="238" y="0"/>
                    </a:lnTo>
                    <a:lnTo>
                      <a:pt x="141" y="149"/>
                    </a:lnTo>
                    <a:lnTo>
                      <a:pt x="248" y="307"/>
                    </a:lnTo>
                    <a:lnTo>
                      <a:pt x="208" y="307"/>
                    </a:lnTo>
                    <a:lnTo>
                      <a:pt x="123" y="175"/>
                    </a:lnTo>
                    <a:lnTo>
                      <a:pt x="38" y="307"/>
                    </a:lnTo>
                    <a:lnTo>
                      <a:pt x="0" y="307"/>
                    </a:lnTo>
                    <a:lnTo>
                      <a:pt x="104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" name="Freeform 57">
                <a:extLst>
                  <a:ext uri="{FF2B5EF4-FFF2-40B4-BE49-F238E27FC236}">
                    <a16:creationId xmlns:a16="http://schemas.microsoft.com/office/drawing/2014/main" id="{67B7C130-ADAE-344B-8FC7-2F805460A99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03313" y="417513"/>
                <a:ext cx="307975" cy="487363"/>
              </a:xfrm>
              <a:custGeom>
                <a:avLst/>
                <a:gdLst>
                  <a:gd name="T0" fmla="*/ 34 w 82"/>
                  <a:gd name="T1" fmla="*/ 0 h 128"/>
                  <a:gd name="T2" fmla="*/ 68 w 82"/>
                  <a:gd name="T3" fmla="*/ 8 h 128"/>
                  <a:gd name="T4" fmla="*/ 82 w 82"/>
                  <a:gd name="T5" fmla="*/ 39 h 128"/>
                  <a:gd name="T6" fmla="*/ 69 w 82"/>
                  <a:gd name="T7" fmla="*/ 69 h 128"/>
                  <a:gd name="T8" fmla="*/ 35 w 82"/>
                  <a:gd name="T9" fmla="*/ 78 h 128"/>
                  <a:gd name="T10" fmla="*/ 14 w 82"/>
                  <a:gd name="T11" fmla="*/ 78 h 128"/>
                  <a:gd name="T12" fmla="*/ 14 w 82"/>
                  <a:gd name="T13" fmla="*/ 128 h 128"/>
                  <a:gd name="T14" fmla="*/ 0 w 82"/>
                  <a:gd name="T15" fmla="*/ 128 h 128"/>
                  <a:gd name="T16" fmla="*/ 0 w 82"/>
                  <a:gd name="T17" fmla="*/ 0 h 128"/>
                  <a:gd name="T18" fmla="*/ 34 w 82"/>
                  <a:gd name="T19" fmla="*/ 0 h 128"/>
                  <a:gd name="T20" fmla="*/ 14 w 82"/>
                  <a:gd name="T21" fmla="*/ 65 h 128"/>
                  <a:gd name="T22" fmla="*/ 35 w 82"/>
                  <a:gd name="T23" fmla="*/ 65 h 128"/>
                  <a:gd name="T24" fmla="*/ 59 w 82"/>
                  <a:gd name="T25" fmla="*/ 60 h 128"/>
                  <a:gd name="T26" fmla="*/ 68 w 82"/>
                  <a:gd name="T27" fmla="*/ 39 h 128"/>
                  <a:gd name="T28" fmla="*/ 58 w 82"/>
                  <a:gd name="T29" fmla="*/ 18 h 128"/>
                  <a:gd name="T30" fmla="*/ 34 w 82"/>
                  <a:gd name="T31" fmla="*/ 13 h 128"/>
                  <a:gd name="T32" fmla="*/ 14 w 82"/>
                  <a:gd name="T33" fmla="*/ 13 h 128"/>
                  <a:gd name="T34" fmla="*/ 14 w 82"/>
                  <a:gd name="T35" fmla="*/ 6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" h="128">
                    <a:moveTo>
                      <a:pt x="34" y="0"/>
                    </a:moveTo>
                    <a:cubicBezTo>
                      <a:pt x="52" y="0"/>
                      <a:pt x="60" y="2"/>
                      <a:pt x="68" y="8"/>
                    </a:cubicBezTo>
                    <a:cubicBezTo>
                      <a:pt x="77" y="15"/>
                      <a:pt x="82" y="27"/>
                      <a:pt x="82" y="39"/>
                    </a:cubicBezTo>
                    <a:cubicBezTo>
                      <a:pt x="82" y="51"/>
                      <a:pt x="77" y="63"/>
                      <a:pt x="69" y="69"/>
                    </a:cubicBezTo>
                    <a:cubicBezTo>
                      <a:pt x="60" y="76"/>
                      <a:pt x="52" y="78"/>
                      <a:pt x="35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128"/>
                      <a:pt x="14" y="128"/>
                      <a:pt x="14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14" y="65"/>
                    </a:moveTo>
                    <a:cubicBezTo>
                      <a:pt x="35" y="65"/>
                      <a:pt x="35" y="65"/>
                      <a:pt x="35" y="65"/>
                    </a:cubicBezTo>
                    <a:cubicBezTo>
                      <a:pt x="46" y="65"/>
                      <a:pt x="52" y="64"/>
                      <a:pt x="59" y="60"/>
                    </a:cubicBezTo>
                    <a:cubicBezTo>
                      <a:pt x="64" y="56"/>
                      <a:pt x="68" y="48"/>
                      <a:pt x="68" y="39"/>
                    </a:cubicBezTo>
                    <a:cubicBezTo>
                      <a:pt x="68" y="30"/>
                      <a:pt x="64" y="22"/>
                      <a:pt x="58" y="18"/>
                    </a:cubicBezTo>
                    <a:cubicBezTo>
                      <a:pt x="52" y="14"/>
                      <a:pt x="45" y="13"/>
                      <a:pt x="34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" name="Freeform 58">
                <a:extLst>
                  <a:ext uri="{FF2B5EF4-FFF2-40B4-BE49-F238E27FC236}">
                    <a16:creationId xmlns:a16="http://schemas.microsoft.com/office/drawing/2014/main" id="{E522747A-BEFE-0D41-A9CE-58AF5D87D6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6850" y="417513"/>
                <a:ext cx="236538" cy="487363"/>
              </a:xfrm>
              <a:custGeom>
                <a:avLst/>
                <a:gdLst>
                  <a:gd name="T0" fmla="*/ 0 w 149"/>
                  <a:gd name="T1" fmla="*/ 0 h 307"/>
                  <a:gd name="T2" fmla="*/ 33 w 149"/>
                  <a:gd name="T3" fmla="*/ 0 h 307"/>
                  <a:gd name="T4" fmla="*/ 33 w 149"/>
                  <a:gd name="T5" fmla="*/ 276 h 307"/>
                  <a:gd name="T6" fmla="*/ 149 w 149"/>
                  <a:gd name="T7" fmla="*/ 276 h 307"/>
                  <a:gd name="T8" fmla="*/ 149 w 149"/>
                  <a:gd name="T9" fmla="*/ 307 h 307"/>
                  <a:gd name="T10" fmla="*/ 0 w 149"/>
                  <a:gd name="T11" fmla="*/ 307 h 307"/>
                  <a:gd name="T12" fmla="*/ 0 w 149"/>
                  <a:gd name="T13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307">
                    <a:moveTo>
                      <a:pt x="0" y="0"/>
                    </a:moveTo>
                    <a:lnTo>
                      <a:pt x="33" y="0"/>
                    </a:lnTo>
                    <a:lnTo>
                      <a:pt x="33" y="276"/>
                    </a:lnTo>
                    <a:lnTo>
                      <a:pt x="149" y="276"/>
                    </a:lnTo>
                    <a:lnTo>
                      <a:pt x="149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" name="Freeform 59">
                <a:extLst>
                  <a:ext uri="{FF2B5EF4-FFF2-40B4-BE49-F238E27FC236}">
                    <a16:creationId xmlns:a16="http://schemas.microsoft.com/office/drawing/2014/main" id="{F665484C-EF97-6F46-B4FF-7F98F39A40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3150" y="417513"/>
                <a:ext cx="327025" cy="487363"/>
              </a:xfrm>
              <a:custGeom>
                <a:avLst/>
                <a:gdLst>
                  <a:gd name="T0" fmla="*/ 0 w 87"/>
                  <a:gd name="T1" fmla="*/ 0 h 128"/>
                  <a:gd name="T2" fmla="*/ 34 w 87"/>
                  <a:gd name="T3" fmla="*/ 0 h 128"/>
                  <a:gd name="T4" fmla="*/ 70 w 87"/>
                  <a:gd name="T5" fmla="*/ 7 h 128"/>
                  <a:gd name="T6" fmla="*/ 87 w 87"/>
                  <a:gd name="T7" fmla="*/ 41 h 128"/>
                  <a:gd name="T8" fmla="*/ 79 w 87"/>
                  <a:gd name="T9" fmla="*/ 66 h 128"/>
                  <a:gd name="T10" fmla="*/ 51 w 87"/>
                  <a:gd name="T11" fmla="*/ 80 h 128"/>
                  <a:gd name="T12" fmla="*/ 83 w 87"/>
                  <a:gd name="T13" fmla="*/ 128 h 128"/>
                  <a:gd name="T14" fmla="*/ 67 w 87"/>
                  <a:gd name="T15" fmla="*/ 128 h 128"/>
                  <a:gd name="T16" fmla="*/ 31 w 87"/>
                  <a:gd name="T17" fmla="*/ 72 h 128"/>
                  <a:gd name="T18" fmla="*/ 35 w 87"/>
                  <a:gd name="T19" fmla="*/ 72 h 128"/>
                  <a:gd name="T20" fmla="*/ 63 w 87"/>
                  <a:gd name="T21" fmla="*/ 66 h 128"/>
                  <a:gd name="T22" fmla="*/ 73 w 87"/>
                  <a:gd name="T23" fmla="*/ 42 h 128"/>
                  <a:gd name="T24" fmla="*/ 61 w 87"/>
                  <a:gd name="T25" fmla="*/ 17 h 128"/>
                  <a:gd name="T26" fmla="*/ 35 w 87"/>
                  <a:gd name="T27" fmla="*/ 13 h 128"/>
                  <a:gd name="T28" fmla="*/ 15 w 87"/>
                  <a:gd name="T29" fmla="*/ 13 h 128"/>
                  <a:gd name="T30" fmla="*/ 15 w 87"/>
                  <a:gd name="T31" fmla="*/ 128 h 128"/>
                  <a:gd name="T32" fmla="*/ 0 w 87"/>
                  <a:gd name="T33" fmla="*/ 128 h 128"/>
                  <a:gd name="T34" fmla="*/ 0 w 87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28">
                    <a:moveTo>
                      <a:pt x="0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4" y="0"/>
                      <a:pt x="63" y="2"/>
                      <a:pt x="70" y="7"/>
                    </a:cubicBezTo>
                    <a:cubicBezTo>
                      <a:pt x="80" y="13"/>
                      <a:pt x="87" y="27"/>
                      <a:pt x="87" y="41"/>
                    </a:cubicBezTo>
                    <a:cubicBezTo>
                      <a:pt x="87" y="50"/>
                      <a:pt x="85" y="59"/>
                      <a:pt x="79" y="66"/>
                    </a:cubicBezTo>
                    <a:cubicBezTo>
                      <a:pt x="72" y="77"/>
                      <a:pt x="63" y="79"/>
                      <a:pt x="51" y="80"/>
                    </a:cubicBezTo>
                    <a:cubicBezTo>
                      <a:pt x="83" y="128"/>
                      <a:pt x="83" y="128"/>
                      <a:pt x="83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4" y="72"/>
                      <a:pt x="57" y="72"/>
                      <a:pt x="63" y="66"/>
                    </a:cubicBezTo>
                    <a:cubicBezTo>
                      <a:pt x="70" y="59"/>
                      <a:pt x="73" y="51"/>
                      <a:pt x="73" y="42"/>
                    </a:cubicBezTo>
                    <a:cubicBezTo>
                      <a:pt x="73" y="33"/>
                      <a:pt x="69" y="23"/>
                      <a:pt x="61" y="17"/>
                    </a:cubicBezTo>
                    <a:cubicBezTo>
                      <a:pt x="54" y="13"/>
                      <a:pt x="46" y="13"/>
                      <a:pt x="3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" name="Freeform 60">
                <a:extLst>
                  <a:ext uri="{FF2B5EF4-FFF2-40B4-BE49-F238E27FC236}">
                    <a16:creationId xmlns:a16="http://schemas.microsoft.com/office/drawing/2014/main" id="{E8AFE8BA-A315-2049-809D-36BC770C47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563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5 w 167"/>
                  <a:gd name="T7" fmla="*/ 31 h 307"/>
                  <a:gd name="T8" fmla="*/ 35 w 167"/>
                  <a:gd name="T9" fmla="*/ 137 h 307"/>
                  <a:gd name="T10" fmla="*/ 167 w 167"/>
                  <a:gd name="T11" fmla="*/ 137 h 307"/>
                  <a:gd name="T12" fmla="*/ 167 w 167"/>
                  <a:gd name="T13" fmla="*/ 168 h 307"/>
                  <a:gd name="T14" fmla="*/ 35 w 167"/>
                  <a:gd name="T15" fmla="*/ 168 h 307"/>
                  <a:gd name="T16" fmla="*/ 35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5" y="31"/>
                    </a:lnTo>
                    <a:lnTo>
                      <a:pt x="35" y="137"/>
                    </a:lnTo>
                    <a:lnTo>
                      <a:pt x="167" y="137"/>
                    </a:lnTo>
                    <a:lnTo>
                      <a:pt x="167" y="168"/>
                    </a:lnTo>
                    <a:lnTo>
                      <a:pt x="35" y="168"/>
                    </a:lnTo>
                    <a:lnTo>
                      <a:pt x="35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" name="Freeform 61">
                <a:extLst>
                  <a:ext uri="{FF2B5EF4-FFF2-40B4-BE49-F238E27FC236}">
                    <a16:creationId xmlns:a16="http://schemas.microsoft.com/office/drawing/2014/main" id="{39A69066-FC6C-204E-A88D-C84E4AC3E3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788" y="371475"/>
                <a:ext cx="561975" cy="571500"/>
              </a:xfrm>
              <a:custGeom>
                <a:avLst/>
                <a:gdLst>
                  <a:gd name="T0" fmla="*/ 75 w 150"/>
                  <a:gd name="T1" fmla="*/ 0 h 150"/>
                  <a:gd name="T2" fmla="*/ 71 w 150"/>
                  <a:gd name="T3" fmla="*/ 1 h 150"/>
                  <a:gd name="T4" fmla="*/ 134 w 150"/>
                  <a:gd name="T5" fmla="*/ 67 h 150"/>
                  <a:gd name="T6" fmla="*/ 68 w 150"/>
                  <a:gd name="T7" fmla="*/ 133 h 150"/>
                  <a:gd name="T8" fmla="*/ 1 w 150"/>
                  <a:gd name="T9" fmla="*/ 67 h 150"/>
                  <a:gd name="T10" fmla="*/ 1 w 150"/>
                  <a:gd name="T11" fmla="*/ 63 h 150"/>
                  <a:gd name="T12" fmla="*/ 0 w 150"/>
                  <a:gd name="T13" fmla="*/ 75 h 150"/>
                  <a:gd name="T14" fmla="*/ 75 w 150"/>
                  <a:gd name="T15" fmla="*/ 150 h 150"/>
                  <a:gd name="T16" fmla="*/ 150 w 150"/>
                  <a:gd name="T17" fmla="*/ 75 h 150"/>
                  <a:gd name="T18" fmla="*/ 75 w 150"/>
                  <a:gd name="T1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150">
                    <a:moveTo>
                      <a:pt x="75" y="0"/>
                    </a:moveTo>
                    <a:cubicBezTo>
                      <a:pt x="74" y="0"/>
                      <a:pt x="72" y="0"/>
                      <a:pt x="71" y="1"/>
                    </a:cubicBezTo>
                    <a:cubicBezTo>
                      <a:pt x="106" y="2"/>
                      <a:pt x="134" y="31"/>
                      <a:pt x="134" y="67"/>
                    </a:cubicBezTo>
                    <a:cubicBezTo>
                      <a:pt x="134" y="103"/>
                      <a:pt x="104" y="133"/>
                      <a:pt x="68" y="133"/>
                    </a:cubicBezTo>
                    <a:cubicBezTo>
                      <a:pt x="31" y="133"/>
                      <a:pt x="1" y="103"/>
                      <a:pt x="1" y="67"/>
                    </a:cubicBezTo>
                    <a:cubicBezTo>
                      <a:pt x="1" y="66"/>
                      <a:pt x="1" y="64"/>
                      <a:pt x="1" y="63"/>
                    </a:cubicBezTo>
                    <a:cubicBezTo>
                      <a:pt x="1" y="67"/>
                      <a:pt x="0" y="71"/>
                      <a:pt x="0" y="75"/>
                    </a:cubicBezTo>
                    <a:cubicBezTo>
                      <a:pt x="0" y="116"/>
                      <a:pt x="34" y="150"/>
                      <a:pt x="75" y="150"/>
                    </a:cubicBezTo>
                    <a:cubicBezTo>
                      <a:pt x="116" y="150"/>
                      <a:pt x="150" y="116"/>
                      <a:pt x="150" y="75"/>
                    </a:cubicBezTo>
                    <a:cubicBezTo>
                      <a:pt x="150" y="34"/>
                      <a:pt x="116" y="0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5FF8D7B-1834-CB4B-B8F9-A77C6EBA0FDF}"/>
                </a:ext>
              </a:extLst>
            </p:cNvPr>
            <p:cNvGrpSpPr/>
            <p:nvPr userDrawn="1"/>
          </p:nvGrpSpPr>
          <p:grpSpPr>
            <a:xfrm>
              <a:off x="3566225" y="3234889"/>
              <a:ext cx="4536581" cy="535006"/>
              <a:chOff x="3151188" y="2668588"/>
              <a:chExt cx="4267200" cy="503238"/>
            </a:xfrm>
            <a:solidFill>
              <a:schemeClr val="bg1"/>
            </a:solidFill>
          </p:grpSpPr>
          <p:sp>
            <p:nvSpPr>
              <p:cNvPr id="14" name="Freeform 107">
                <a:extLst>
                  <a:ext uri="{FF2B5EF4-FFF2-40B4-BE49-F238E27FC236}">
                    <a16:creationId xmlns:a16="http://schemas.microsoft.com/office/drawing/2014/main" id="{8124FDD1-1044-A04D-A916-1F4E81401F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188" y="2676526"/>
                <a:ext cx="504825" cy="487363"/>
              </a:xfrm>
              <a:custGeom>
                <a:avLst/>
                <a:gdLst>
                  <a:gd name="T0" fmla="*/ 0 w 318"/>
                  <a:gd name="T1" fmla="*/ 307 h 307"/>
                  <a:gd name="T2" fmla="*/ 0 w 318"/>
                  <a:gd name="T3" fmla="*/ 0 h 307"/>
                  <a:gd name="T4" fmla="*/ 47 w 318"/>
                  <a:gd name="T5" fmla="*/ 0 h 307"/>
                  <a:gd name="T6" fmla="*/ 158 w 318"/>
                  <a:gd name="T7" fmla="*/ 259 h 307"/>
                  <a:gd name="T8" fmla="*/ 268 w 318"/>
                  <a:gd name="T9" fmla="*/ 0 h 307"/>
                  <a:gd name="T10" fmla="*/ 318 w 318"/>
                  <a:gd name="T11" fmla="*/ 0 h 307"/>
                  <a:gd name="T12" fmla="*/ 318 w 318"/>
                  <a:gd name="T13" fmla="*/ 307 h 307"/>
                  <a:gd name="T14" fmla="*/ 285 w 318"/>
                  <a:gd name="T15" fmla="*/ 307 h 307"/>
                  <a:gd name="T16" fmla="*/ 285 w 318"/>
                  <a:gd name="T17" fmla="*/ 33 h 307"/>
                  <a:gd name="T18" fmla="*/ 169 w 318"/>
                  <a:gd name="T19" fmla="*/ 307 h 307"/>
                  <a:gd name="T20" fmla="*/ 148 w 318"/>
                  <a:gd name="T21" fmla="*/ 307 h 307"/>
                  <a:gd name="T22" fmla="*/ 30 w 318"/>
                  <a:gd name="T23" fmla="*/ 33 h 307"/>
                  <a:gd name="T24" fmla="*/ 30 w 318"/>
                  <a:gd name="T25" fmla="*/ 307 h 307"/>
                  <a:gd name="T26" fmla="*/ 0 w 318"/>
                  <a:gd name="T27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8" h="307">
                    <a:moveTo>
                      <a:pt x="0" y="307"/>
                    </a:moveTo>
                    <a:lnTo>
                      <a:pt x="0" y="0"/>
                    </a:lnTo>
                    <a:lnTo>
                      <a:pt x="47" y="0"/>
                    </a:lnTo>
                    <a:lnTo>
                      <a:pt x="158" y="259"/>
                    </a:lnTo>
                    <a:lnTo>
                      <a:pt x="268" y="0"/>
                    </a:lnTo>
                    <a:lnTo>
                      <a:pt x="318" y="0"/>
                    </a:lnTo>
                    <a:lnTo>
                      <a:pt x="318" y="307"/>
                    </a:lnTo>
                    <a:lnTo>
                      <a:pt x="285" y="307"/>
                    </a:lnTo>
                    <a:lnTo>
                      <a:pt x="285" y="33"/>
                    </a:lnTo>
                    <a:lnTo>
                      <a:pt x="169" y="307"/>
                    </a:lnTo>
                    <a:lnTo>
                      <a:pt x="148" y="307"/>
                    </a:lnTo>
                    <a:lnTo>
                      <a:pt x="30" y="33"/>
                    </a:lnTo>
                    <a:lnTo>
                      <a:pt x="30" y="307"/>
                    </a:lnTo>
                    <a:lnTo>
                      <a:pt x="0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" name="Freeform 108">
                <a:extLst>
                  <a:ext uri="{FF2B5EF4-FFF2-40B4-BE49-F238E27FC236}">
                    <a16:creationId xmlns:a16="http://schemas.microsoft.com/office/drawing/2014/main" id="{443DFD0A-E08F-6D49-8CB7-05299852443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27450" y="2668588"/>
                <a:ext cx="496888" cy="503238"/>
              </a:xfrm>
              <a:custGeom>
                <a:avLst/>
                <a:gdLst>
                  <a:gd name="T0" fmla="*/ 0 w 133"/>
                  <a:gd name="T1" fmla="*/ 67 h 132"/>
                  <a:gd name="T2" fmla="*/ 67 w 133"/>
                  <a:gd name="T3" fmla="*/ 0 h 132"/>
                  <a:gd name="T4" fmla="*/ 133 w 133"/>
                  <a:gd name="T5" fmla="*/ 66 h 132"/>
                  <a:gd name="T6" fmla="*/ 67 w 133"/>
                  <a:gd name="T7" fmla="*/ 132 h 132"/>
                  <a:gd name="T8" fmla="*/ 0 w 133"/>
                  <a:gd name="T9" fmla="*/ 67 h 132"/>
                  <a:gd name="T10" fmla="*/ 14 w 133"/>
                  <a:gd name="T11" fmla="*/ 66 h 132"/>
                  <a:gd name="T12" fmla="*/ 67 w 133"/>
                  <a:gd name="T13" fmla="*/ 120 h 132"/>
                  <a:gd name="T14" fmla="*/ 119 w 133"/>
                  <a:gd name="T15" fmla="*/ 66 h 132"/>
                  <a:gd name="T16" fmla="*/ 67 w 133"/>
                  <a:gd name="T17" fmla="*/ 13 h 132"/>
                  <a:gd name="T18" fmla="*/ 14 w 133"/>
                  <a:gd name="T19" fmla="*/ 6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2">
                    <a:moveTo>
                      <a:pt x="0" y="67"/>
                    </a:moveTo>
                    <a:cubicBezTo>
                      <a:pt x="0" y="27"/>
                      <a:pt x="31" y="0"/>
                      <a:pt x="67" y="0"/>
                    </a:cubicBezTo>
                    <a:cubicBezTo>
                      <a:pt x="104" y="0"/>
                      <a:pt x="133" y="29"/>
                      <a:pt x="133" y="66"/>
                    </a:cubicBezTo>
                    <a:cubicBezTo>
                      <a:pt x="133" y="104"/>
                      <a:pt x="104" y="132"/>
                      <a:pt x="67" y="132"/>
                    </a:cubicBezTo>
                    <a:cubicBezTo>
                      <a:pt x="29" y="132"/>
                      <a:pt x="0" y="103"/>
                      <a:pt x="0" y="67"/>
                    </a:cubicBezTo>
                    <a:close/>
                    <a:moveTo>
                      <a:pt x="14" y="66"/>
                    </a:moveTo>
                    <a:cubicBezTo>
                      <a:pt x="14" y="96"/>
                      <a:pt x="37" y="120"/>
                      <a:pt x="67" y="120"/>
                    </a:cubicBezTo>
                    <a:cubicBezTo>
                      <a:pt x="97" y="120"/>
                      <a:pt x="119" y="95"/>
                      <a:pt x="119" y="66"/>
                    </a:cubicBezTo>
                    <a:cubicBezTo>
                      <a:pt x="119" y="37"/>
                      <a:pt x="97" y="13"/>
                      <a:pt x="67" y="13"/>
                    </a:cubicBezTo>
                    <a:cubicBezTo>
                      <a:pt x="37" y="13"/>
                      <a:pt x="14" y="36"/>
                      <a:pt x="14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" name="Freeform 109">
                <a:extLst>
                  <a:ext uri="{FF2B5EF4-FFF2-40B4-BE49-F238E27FC236}">
                    <a16:creationId xmlns:a16="http://schemas.microsoft.com/office/drawing/2014/main" id="{AF1DDFC7-B575-2B4D-AF54-CA8E0D0564C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76725" y="2668588"/>
                <a:ext cx="498475" cy="503238"/>
              </a:xfrm>
              <a:custGeom>
                <a:avLst/>
                <a:gdLst>
                  <a:gd name="T0" fmla="*/ 0 w 133"/>
                  <a:gd name="T1" fmla="*/ 67 h 132"/>
                  <a:gd name="T2" fmla="*/ 67 w 133"/>
                  <a:gd name="T3" fmla="*/ 0 h 132"/>
                  <a:gd name="T4" fmla="*/ 133 w 133"/>
                  <a:gd name="T5" fmla="*/ 66 h 132"/>
                  <a:gd name="T6" fmla="*/ 67 w 133"/>
                  <a:gd name="T7" fmla="*/ 132 h 132"/>
                  <a:gd name="T8" fmla="*/ 0 w 133"/>
                  <a:gd name="T9" fmla="*/ 67 h 132"/>
                  <a:gd name="T10" fmla="*/ 14 w 133"/>
                  <a:gd name="T11" fmla="*/ 66 h 132"/>
                  <a:gd name="T12" fmla="*/ 67 w 133"/>
                  <a:gd name="T13" fmla="*/ 120 h 132"/>
                  <a:gd name="T14" fmla="*/ 119 w 133"/>
                  <a:gd name="T15" fmla="*/ 66 h 132"/>
                  <a:gd name="T16" fmla="*/ 67 w 133"/>
                  <a:gd name="T17" fmla="*/ 13 h 132"/>
                  <a:gd name="T18" fmla="*/ 14 w 133"/>
                  <a:gd name="T19" fmla="*/ 6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2">
                    <a:moveTo>
                      <a:pt x="0" y="67"/>
                    </a:moveTo>
                    <a:cubicBezTo>
                      <a:pt x="0" y="27"/>
                      <a:pt x="30" y="0"/>
                      <a:pt x="67" y="0"/>
                    </a:cubicBezTo>
                    <a:cubicBezTo>
                      <a:pt x="104" y="0"/>
                      <a:pt x="133" y="29"/>
                      <a:pt x="133" y="66"/>
                    </a:cubicBezTo>
                    <a:cubicBezTo>
                      <a:pt x="133" y="104"/>
                      <a:pt x="104" y="132"/>
                      <a:pt x="67" y="132"/>
                    </a:cubicBezTo>
                    <a:cubicBezTo>
                      <a:pt x="29" y="132"/>
                      <a:pt x="0" y="103"/>
                      <a:pt x="0" y="67"/>
                    </a:cubicBezTo>
                    <a:close/>
                    <a:moveTo>
                      <a:pt x="14" y="66"/>
                    </a:moveTo>
                    <a:cubicBezTo>
                      <a:pt x="14" y="96"/>
                      <a:pt x="37" y="120"/>
                      <a:pt x="67" y="120"/>
                    </a:cubicBezTo>
                    <a:cubicBezTo>
                      <a:pt x="97" y="120"/>
                      <a:pt x="119" y="95"/>
                      <a:pt x="119" y="66"/>
                    </a:cubicBezTo>
                    <a:cubicBezTo>
                      <a:pt x="119" y="37"/>
                      <a:pt x="97" y="13"/>
                      <a:pt x="67" y="13"/>
                    </a:cubicBezTo>
                    <a:cubicBezTo>
                      <a:pt x="37" y="13"/>
                      <a:pt x="14" y="36"/>
                      <a:pt x="14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" name="Freeform 110">
                <a:extLst>
                  <a:ext uri="{FF2B5EF4-FFF2-40B4-BE49-F238E27FC236}">
                    <a16:creationId xmlns:a16="http://schemas.microsoft.com/office/drawing/2014/main" id="{72481BFF-C808-474B-B766-649A7AF9F0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813" y="2676526"/>
                <a:ext cx="385763" cy="487363"/>
              </a:xfrm>
              <a:custGeom>
                <a:avLst/>
                <a:gdLst>
                  <a:gd name="T0" fmla="*/ 210 w 243"/>
                  <a:gd name="T1" fmla="*/ 257 h 307"/>
                  <a:gd name="T2" fmla="*/ 210 w 243"/>
                  <a:gd name="T3" fmla="*/ 0 h 307"/>
                  <a:gd name="T4" fmla="*/ 243 w 243"/>
                  <a:gd name="T5" fmla="*/ 0 h 307"/>
                  <a:gd name="T6" fmla="*/ 243 w 243"/>
                  <a:gd name="T7" fmla="*/ 307 h 307"/>
                  <a:gd name="T8" fmla="*/ 210 w 243"/>
                  <a:gd name="T9" fmla="*/ 307 h 307"/>
                  <a:gd name="T10" fmla="*/ 31 w 243"/>
                  <a:gd name="T11" fmla="*/ 48 h 307"/>
                  <a:gd name="T12" fmla="*/ 33 w 243"/>
                  <a:gd name="T13" fmla="*/ 307 h 307"/>
                  <a:gd name="T14" fmla="*/ 0 w 243"/>
                  <a:gd name="T15" fmla="*/ 307 h 307"/>
                  <a:gd name="T16" fmla="*/ 0 w 243"/>
                  <a:gd name="T17" fmla="*/ 0 h 307"/>
                  <a:gd name="T18" fmla="*/ 33 w 243"/>
                  <a:gd name="T19" fmla="*/ 0 h 307"/>
                  <a:gd name="T20" fmla="*/ 210 w 243"/>
                  <a:gd name="T21" fmla="*/ 25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3" h="307">
                    <a:moveTo>
                      <a:pt x="210" y="257"/>
                    </a:moveTo>
                    <a:lnTo>
                      <a:pt x="210" y="0"/>
                    </a:lnTo>
                    <a:lnTo>
                      <a:pt x="243" y="0"/>
                    </a:lnTo>
                    <a:lnTo>
                      <a:pt x="243" y="307"/>
                    </a:lnTo>
                    <a:lnTo>
                      <a:pt x="210" y="307"/>
                    </a:lnTo>
                    <a:lnTo>
                      <a:pt x="31" y="48"/>
                    </a:lnTo>
                    <a:lnTo>
                      <a:pt x="33" y="307"/>
                    </a:lnTo>
                    <a:lnTo>
                      <a:pt x="0" y="307"/>
                    </a:lnTo>
                    <a:lnTo>
                      <a:pt x="0" y="0"/>
                    </a:lnTo>
                    <a:lnTo>
                      <a:pt x="33" y="0"/>
                    </a:lnTo>
                    <a:lnTo>
                      <a:pt x="210" y="2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" name="Freeform 111">
                <a:extLst>
                  <a:ext uri="{FF2B5EF4-FFF2-40B4-BE49-F238E27FC236}">
                    <a16:creationId xmlns:a16="http://schemas.microsoft.com/office/drawing/2014/main" id="{7D5B7864-5908-8540-B176-E3ADB02A94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7763" y="2676526"/>
                <a:ext cx="457200" cy="487363"/>
              </a:xfrm>
              <a:custGeom>
                <a:avLst/>
                <a:gdLst>
                  <a:gd name="T0" fmla="*/ 52 w 288"/>
                  <a:gd name="T1" fmla="*/ 307 h 307"/>
                  <a:gd name="T2" fmla="*/ 0 w 288"/>
                  <a:gd name="T3" fmla="*/ 307 h 307"/>
                  <a:gd name="T4" fmla="*/ 123 w 288"/>
                  <a:gd name="T5" fmla="*/ 0 h 307"/>
                  <a:gd name="T6" fmla="*/ 165 w 288"/>
                  <a:gd name="T7" fmla="*/ 0 h 307"/>
                  <a:gd name="T8" fmla="*/ 288 w 288"/>
                  <a:gd name="T9" fmla="*/ 307 h 307"/>
                  <a:gd name="T10" fmla="*/ 236 w 288"/>
                  <a:gd name="T11" fmla="*/ 307 h 307"/>
                  <a:gd name="T12" fmla="*/ 208 w 288"/>
                  <a:gd name="T13" fmla="*/ 235 h 307"/>
                  <a:gd name="T14" fmla="*/ 78 w 288"/>
                  <a:gd name="T15" fmla="*/ 235 h 307"/>
                  <a:gd name="T16" fmla="*/ 52 w 288"/>
                  <a:gd name="T17" fmla="*/ 307 h 307"/>
                  <a:gd name="T18" fmla="*/ 142 w 288"/>
                  <a:gd name="T19" fmla="*/ 57 h 307"/>
                  <a:gd name="T20" fmla="*/ 92 w 288"/>
                  <a:gd name="T21" fmla="*/ 194 h 307"/>
                  <a:gd name="T22" fmla="*/ 193 w 288"/>
                  <a:gd name="T23" fmla="*/ 194 h 307"/>
                  <a:gd name="T24" fmla="*/ 142 w 288"/>
                  <a:gd name="T25" fmla="*/ 5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8" h="307">
                    <a:moveTo>
                      <a:pt x="52" y="307"/>
                    </a:moveTo>
                    <a:lnTo>
                      <a:pt x="0" y="307"/>
                    </a:lnTo>
                    <a:lnTo>
                      <a:pt x="123" y="0"/>
                    </a:lnTo>
                    <a:lnTo>
                      <a:pt x="165" y="0"/>
                    </a:lnTo>
                    <a:lnTo>
                      <a:pt x="288" y="307"/>
                    </a:lnTo>
                    <a:lnTo>
                      <a:pt x="236" y="307"/>
                    </a:lnTo>
                    <a:lnTo>
                      <a:pt x="208" y="235"/>
                    </a:lnTo>
                    <a:lnTo>
                      <a:pt x="78" y="235"/>
                    </a:lnTo>
                    <a:lnTo>
                      <a:pt x="52" y="307"/>
                    </a:lnTo>
                    <a:close/>
                    <a:moveTo>
                      <a:pt x="142" y="57"/>
                    </a:moveTo>
                    <a:lnTo>
                      <a:pt x="92" y="194"/>
                    </a:lnTo>
                    <a:lnTo>
                      <a:pt x="193" y="194"/>
                    </a:lnTo>
                    <a:lnTo>
                      <a:pt x="142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" name="Freeform 112">
                <a:extLst>
                  <a:ext uri="{FF2B5EF4-FFF2-40B4-BE49-F238E27FC236}">
                    <a16:creationId xmlns:a16="http://schemas.microsoft.com/office/drawing/2014/main" id="{118FFEFE-ABE6-CD45-AB75-790CD4F45D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2588" y="2676526"/>
                <a:ext cx="338138" cy="487363"/>
              </a:xfrm>
              <a:custGeom>
                <a:avLst/>
                <a:gdLst>
                  <a:gd name="T0" fmla="*/ 0 w 90"/>
                  <a:gd name="T1" fmla="*/ 0 h 128"/>
                  <a:gd name="T2" fmla="*/ 36 w 90"/>
                  <a:gd name="T3" fmla="*/ 0 h 128"/>
                  <a:gd name="T4" fmla="*/ 73 w 90"/>
                  <a:gd name="T5" fmla="*/ 8 h 128"/>
                  <a:gd name="T6" fmla="*/ 90 w 90"/>
                  <a:gd name="T7" fmla="*/ 42 h 128"/>
                  <a:gd name="T8" fmla="*/ 83 w 90"/>
                  <a:gd name="T9" fmla="*/ 66 h 128"/>
                  <a:gd name="T10" fmla="*/ 58 w 90"/>
                  <a:gd name="T11" fmla="*/ 80 h 128"/>
                  <a:gd name="T12" fmla="*/ 88 w 90"/>
                  <a:gd name="T13" fmla="*/ 128 h 128"/>
                  <a:gd name="T14" fmla="*/ 67 w 90"/>
                  <a:gd name="T15" fmla="*/ 128 h 128"/>
                  <a:gd name="T16" fmla="*/ 32 w 90"/>
                  <a:gd name="T17" fmla="*/ 70 h 128"/>
                  <a:gd name="T18" fmla="*/ 36 w 90"/>
                  <a:gd name="T19" fmla="*/ 70 h 128"/>
                  <a:gd name="T20" fmla="*/ 62 w 90"/>
                  <a:gd name="T21" fmla="*/ 65 h 128"/>
                  <a:gd name="T22" fmla="*/ 70 w 90"/>
                  <a:gd name="T23" fmla="*/ 44 h 128"/>
                  <a:gd name="T24" fmla="*/ 59 w 90"/>
                  <a:gd name="T25" fmla="*/ 22 h 128"/>
                  <a:gd name="T26" fmla="*/ 38 w 90"/>
                  <a:gd name="T27" fmla="*/ 18 h 128"/>
                  <a:gd name="T28" fmla="*/ 20 w 90"/>
                  <a:gd name="T29" fmla="*/ 18 h 128"/>
                  <a:gd name="T30" fmla="*/ 20 w 90"/>
                  <a:gd name="T31" fmla="*/ 128 h 128"/>
                  <a:gd name="T32" fmla="*/ 0 w 90"/>
                  <a:gd name="T33" fmla="*/ 128 h 128"/>
                  <a:gd name="T34" fmla="*/ 0 w 90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0" h="128">
                    <a:moveTo>
                      <a:pt x="0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56" y="0"/>
                      <a:pt x="66" y="3"/>
                      <a:pt x="73" y="8"/>
                    </a:cubicBezTo>
                    <a:cubicBezTo>
                      <a:pt x="84" y="14"/>
                      <a:pt x="90" y="28"/>
                      <a:pt x="90" y="42"/>
                    </a:cubicBezTo>
                    <a:cubicBezTo>
                      <a:pt x="90" y="51"/>
                      <a:pt x="88" y="60"/>
                      <a:pt x="83" y="66"/>
                    </a:cubicBezTo>
                    <a:cubicBezTo>
                      <a:pt x="76" y="76"/>
                      <a:pt x="68" y="79"/>
                      <a:pt x="58" y="80"/>
                    </a:cubicBezTo>
                    <a:cubicBezTo>
                      <a:pt x="88" y="128"/>
                      <a:pt x="88" y="128"/>
                      <a:pt x="88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45" y="70"/>
                      <a:pt x="56" y="70"/>
                      <a:pt x="62" y="65"/>
                    </a:cubicBezTo>
                    <a:cubicBezTo>
                      <a:pt x="67" y="59"/>
                      <a:pt x="70" y="52"/>
                      <a:pt x="70" y="44"/>
                    </a:cubicBezTo>
                    <a:cubicBezTo>
                      <a:pt x="70" y="35"/>
                      <a:pt x="66" y="27"/>
                      <a:pt x="59" y="22"/>
                    </a:cubicBezTo>
                    <a:cubicBezTo>
                      <a:pt x="54" y="19"/>
                      <a:pt x="47" y="18"/>
                      <a:pt x="38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" name="Freeform 113">
                <a:extLst>
                  <a:ext uri="{FF2B5EF4-FFF2-40B4-BE49-F238E27FC236}">
                    <a16:creationId xmlns:a16="http://schemas.microsoft.com/office/drawing/2014/main" id="{070800CE-3F8D-C844-9FE6-09244A28E3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4063" y="2668588"/>
                <a:ext cx="314325" cy="503238"/>
              </a:xfrm>
              <a:custGeom>
                <a:avLst/>
                <a:gdLst>
                  <a:gd name="T0" fmla="*/ 21 w 84"/>
                  <a:gd name="T1" fmla="*/ 92 h 132"/>
                  <a:gd name="T2" fmla="*/ 42 w 84"/>
                  <a:gd name="T3" fmla="*/ 115 h 132"/>
                  <a:gd name="T4" fmla="*/ 63 w 84"/>
                  <a:gd name="T5" fmla="*/ 94 h 132"/>
                  <a:gd name="T6" fmla="*/ 35 w 84"/>
                  <a:gd name="T7" fmla="*/ 71 h 132"/>
                  <a:gd name="T8" fmla="*/ 3 w 84"/>
                  <a:gd name="T9" fmla="*/ 36 h 132"/>
                  <a:gd name="T10" fmla="*/ 43 w 84"/>
                  <a:gd name="T11" fmla="*/ 0 h 132"/>
                  <a:gd name="T12" fmla="*/ 81 w 84"/>
                  <a:gd name="T13" fmla="*/ 35 h 132"/>
                  <a:gd name="T14" fmla="*/ 61 w 84"/>
                  <a:gd name="T15" fmla="*/ 35 h 132"/>
                  <a:gd name="T16" fmla="*/ 42 w 84"/>
                  <a:gd name="T17" fmla="*/ 17 h 132"/>
                  <a:gd name="T18" fmla="*/ 23 w 84"/>
                  <a:gd name="T19" fmla="*/ 35 h 132"/>
                  <a:gd name="T20" fmla="*/ 53 w 84"/>
                  <a:gd name="T21" fmla="*/ 58 h 132"/>
                  <a:gd name="T22" fmla="*/ 84 w 84"/>
                  <a:gd name="T23" fmla="*/ 93 h 132"/>
                  <a:gd name="T24" fmla="*/ 42 w 84"/>
                  <a:gd name="T25" fmla="*/ 132 h 132"/>
                  <a:gd name="T26" fmla="*/ 0 w 84"/>
                  <a:gd name="T27" fmla="*/ 92 h 132"/>
                  <a:gd name="T28" fmla="*/ 21 w 84"/>
                  <a:gd name="T29" fmla="*/ 9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132">
                    <a:moveTo>
                      <a:pt x="21" y="92"/>
                    </a:moveTo>
                    <a:cubicBezTo>
                      <a:pt x="22" y="111"/>
                      <a:pt x="36" y="115"/>
                      <a:pt x="42" y="115"/>
                    </a:cubicBezTo>
                    <a:cubicBezTo>
                      <a:pt x="54" y="115"/>
                      <a:pt x="63" y="106"/>
                      <a:pt x="63" y="94"/>
                    </a:cubicBezTo>
                    <a:cubicBezTo>
                      <a:pt x="63" y="80"/>
                      <a:pt x="51" y="77"/>
                      <a:pt x="35" y="71"/>
                    </a:cubicBezTo>
                    <a:cubicBezTo>
                      <a:pt x="25" y="68"/>
                      <a:pt x="3" y="60"/>
                      <a:pt x="3" y="36"/>
                    </a:cubicBezTo>
                    <a:cubicBezTo>
                      <a:pt x="2" y="13"/>
                      <a:pt x="23" y="0"/>
                      <a:pt x="43" y="0"/>
                    </a:cubicBezTo>
                    <a:cubicBezTo>
                      <a:pt x="59" y="0"/>
                      <a:pt x="80" y="8"/>
                      <a:pt x="8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0" y="28"/>
                      <a:pt x="57" y="17"/>
                      <a:pt x="42" y="17"/>
                    </a:cubicBezTo>
                    <a:cubicBezTo>
                      <a:pt x="32" y="17"/>
                      <a:pt x="23" y="24"/>
                      <a:pt x="23" y="35"/>
                    </a:cubicBezTo>
                    <a:cubicBezTo>
                      <a:pt x="23" y="47"/>
                      <a:pt x="32" y="50"/>
                      <a:pt x="53" y="58"/>
                    </a:cubicBezTo>
                    <a:cubicBezTo>
                      <a:pt x="69" y="65"/>
                      <a:pt x="84" y="73"/>
                      <a:pt x="84" y="93"/>
                    </a:cubicBezTo>
                    <a:cubicBezTo>
                      <a:pt x="84" y="114"/>
                      <a:pt x="70" y="132"/>
                      <a:pt x="42" y="132"/>
                    </a:cubicBezTo>
                    <a:cubicBezTo>
                      <a:pt x="17" y="132"/>
                      <a:pt x="1" y="117"/>
                      <a:pt x="0" y="92"/>
                    </a:cubicBezTo>
                    <a:lnTo>
                      <a:pt x="21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" name="Freeform 114">
                <a:extLst>
                  <a:ext uri="{FF2B5EF4-FFF2-40B4-BE49-F238E27FC236}">
                    <a16:creationId xmlns:a16="http://schemas.microsoft.com/office/drawing/2014/main" id="{B43EAFDE-9A26-F94E-8A62-BDE581BF84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4950" y="2862263"/>
                <a:ext cx="134938" cy="301625"/>
              </a:xfrm>
              <a:custGeom>
                <a:avLst/>
                <a:gdLst>
                  <a:gd name="T0" fmla="*/ 23 w 85"/>
                  <a:gd name="T1" fmla="*/ 75 h 190"/>
                  <a:gd name="T2" fmla="*/ 0 w 85"/>
                  <a:gd name="T3" fmla="*/ 75 h 190"/>
                  <a:gd name="T4" fmla="*/ 4 w 85"/>
                  <a:gd name="T5" fmla="*/ 48 h 190"/>
                  <a:gd name="T6" fmla="*/ 28 w 85"/>
                  <a:gd name="T7" fmla="*/ 48 h 190"/>
                  <a:gd name="T8" fmla="*/ 37 w 85"/>
                  <a:gd name="T9" fmla="*/ 0 h 190"/>
                  <a:gd name="T10" fmla="*/ 70 w 85"/>
                  <a:gd name="T11" fmla="*/ 0 h 190"/>
                  <a:gd name="T12" fmla="*/ 61 w 85"/>
                  <a:gd name="T13" fmla="*/ 48 h 190"/>
                  <a:gd name="T14" fmla="*/ 85 w 85"/>
                  <a:gd name="T15" fmla="*/ 48 h 190"/>
                  <a:gd name="T16" fmla="*/ 80 w 85"/>
                  <a:gd name="T17" fmla="*/ 75 h 190"/>
                  <a:gd name="T18" fmla="*/ 56 w 85"/>
                  <a:gd name="T19" fmla="*/ 75 h 190"/>
                  <a:gd name="T20" fmla="*/ 35 w 85"/>
                  <a:gd name="T21" fmla="*/ 190 h 190"/>
                  <a:gd name="T22" fmla="*/ 2 w 85"/>
                  <a:gd name="T23" fmla="*/ 190 h 190"/>
                  <a:gd name="T24" fmla="*/ 23 w 85"/>
                  <a:gd name="T25" fmla="*/ 75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190">
                    <a:moveTo>
                      <a:pt x="23" y="75"/>
                    </a:moveTo>
                    <a:lnTo>
                      <a:pt x="0" y="75"/>
                    </a:lnTo>
                    <a:lnTo>
                      <a:pt x="4" y="48"/>
                    </a:lnTo>
                    <a:lnTo>
                      <a:pt x="28" y="48"/>
                    </a:lnTo>
                    <a:lnTo>
                      <a:pt x="37" y="0"/>
                    </a:lnTo>
                    <a:lnTo>
                      <a:pt x="70" y="0"/>
                    </a:lnTo>
                    <a:lnTo>
                      <a:pt x="61" y="48"/>
                    </a:lnTo>
                    <a:lnTo>
                      <a:pt x="85" y="48"/>
                    </a:lnTo>
                    <a:lnTo>
                      <a:pt x="80" y="75"/>
                    </a:lnTo>
                    <a:lnTo>
                      <a:pt x="56" y="75"/>
                    </a:lnTo>
                    <a:lnTo>
                      <a:pt x="35" y="190"/>
                    </a:lnTo>
                    <a:lnTo>
                      <a:pt x="2" y="190"/>
                    </a:lnTo>
                    <a:lnTo>
                      <a:pt x="23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" name="Freeform 115">
                <a:extLst>
                  <a:ext uri="{FF2B5EF4-FFF2-40B4-BE49-F238E27FC236}">
                    <a16:creationId xmlns:a16="http://schemas.microsoft.com/office/drawing/2014/main" id="{56A4140A-9957-2D4B-8BCC-98D24A245E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0550" y="2676526"/>
                <a:ext cx="504825" cy="487363"/>
              </a:xfrm>
              <a:custGeom>
                <a:avLst/>
                <a:gdLst>
                  <a:gd name="T0" fmla="*/ 135 w 135"/>
                  <a:gd name="T1" fmla="*/ 128 h 128"/>
                  <a:gd name="T2" fmla="*/ 135 w 135"/>
                  <a:gd name="T3" fmla="*/ 0 h 128"/>
                  <a:gd name="T4" fmla="*/ 107 w 135"/>
                  <a:gd name="T5" fmla="*/ 0 h 128"/>
                  <a:gd name="T6" fmla="*/ 68 w 135"/>
                  <a:gd name="T7" fmla="*/ 99 h 128"/>
                  <a:gd name="T8" fmla="*/ 28 w 135"/>
                  <a:gd name="T9" fmla="*/ 1 h 128"/>
                  <a:gd name="T10" fmla="*/ 0 w 135"/>
                  <a:gd name="T11" fmla="*/ 1 h 128"/>
                  <a:gd name="T12" fmla="*/ 0 w 135"/>
                  <a:gd name="T13" fmla="*/ 66 h 128"/>
                  <a:gd name="T14" fmla="*/ 3 w 135"/>
                  <a:gd name="T15" fmla="*/ 70 h 128"/>
                  <a:gd name="T16" fmla="*/ 11 w 135"/>
                  <a:gd name="T17" fmla="*/ 100 h 128"/>
                  <a:gd name="T18" fmla="*/ 0 w 135"/>
                  <a:gd name="T19" fmla="*/ 122 h 128"/>
                  <a:gd name="T20" fmla="*/ 0 w 135"/>
                  <a:gd name="T21" fmla="*/ 128 h 128"/>
                  <a:gd name="T22" fmla="*/ 19 w 135"/>
                  <a:gd name="T23" fmla="*/ 128 h 128"/>
                  <a:gd name="T24" fmla="*/ 18 w 135"/>
                  <a:gd name="T25" fmla="*/ 21 h 128"/>
                  <a:gd name="T26" fmla="*/ 61 w 135"/>
                  <a:gd name="T27" fmla="*/ 128 h 128"/>
                  <a:gd name="T28" fmla="*/ 74 w 135"/>
                  <a:gd name="T29" fmla="*/ 128 h 128"/>
                  <a:gd name="T30" fmla="*/ 116 w 135"/>
                  <a:gd name="T31" fmla="*/ 20 h 128"/>
                  <a:gd name="T32" fmla="*/ 116 w 135"/>
                  <a:gd name="T33" fmla="*/ 128 h 128"/>
                  <a:gd name="T34" fmla="*/ 135 w 135"/>
                  <a:gd name="T35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5" h="128">
                    <a:moveTo>
                      <a:pt x="135" y="128"/>
                    </a:moveTo>
                    <a:cubicBezTo>
                      <a:pt x="135" y="0"/>
                      <a:pt x="135" y="0"/>
                      <a:pt x="135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1" y="68"/>
                      <a:pt x="2" y="69"/>
                      <a:pt x="3" y="70"/>
                    </a:cubicBezTo>
                    <a:cubicBezTo>
                      <a:pt x="10" y="78"/>
                      <a:pt x="13" y="89"/>
                      <a:pt x="11" y="100"/>
                    </a:cubicBezTo>
                    <a:cubicBezTo>
                      <a:pt x="9" y="108"/>
                      <a:pt x="6" y="115"/>
                      <a:pt x="0" y="122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61" y="128"/>
                      <a:pt x="61" y="128"/>
                      <a:pt x="61" y="128"/>
                    </a:cubicBezTo>
                    <a:cubicBezTo>
                      <a:pt x="74" y="128"/>
                      <a:pt x="74" y="128"/>
                      <a:pt x="74" y="128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16" y="128"/>
                      <a:pt x="116" y="128"/>
                      <a:pt x="116" y="128"/>
                    </a:cubicBezTo>
                    <a:lnTo>
                      <a:pt x="135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" name="Freeform 116">
                <a:extLst>
                  <a:ext uri="{FF2B5EF4-FFF2-40B4-BE49-F238E27FC236}">
                    <a16:creationId xmlns:a16="http://schemas.microsoft.com/office/drawing/2014/main" id="{85088C04-8DA1-2F4A-8556-AFD006A52C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26075" y="2932113"/>
                <a:ext cx="258763" cy="234950"/>
              </a:xfrm>
              <a:custGeom>
                <a:avLst/>
                <a:gdLst>
                  <a:gd name="T0" fmla="*/ 3 w 69"/>
                  <a:gd name="T1" fmla="*/ 31 h 62"/>
                  <a:gd name="T2" fmla="*/ 40 w 69"/>
                  <a:gd name="T3" fmla="*/ 0 h 62"/>
                  <a:gd name="T4" fmla="*/ 66 w 69"/>
                  <a:gd name="T5" fmla="*/ 31 h 62"/>
                  <a:gd name="T6" fmla="*/ 29 w 69"/>
                  <a:gd name="T7" fmla="*/ 62 h 62"/>
                  <a:gd name="T8" fmla="*/ 3 w 69"/>
                  <a:gd name="T9" fmla="*/ 31 h 62"/>
                  <a:gd name="T10" fmla="*/ 17 w 69"/>
                  <a:gd name="T11" fmla="*/ 31 h 62"/>
                  <a:gd name="T12" fmla="*/ 31 w 69"/>
                  <a:gd name="T13" fmla="*/ 49 h 62"/>
                  <a:gd name="T14" fmla="*/ 52 w 69"/>
                  <a:gd name="T15" fmla="*/ 31 h 62"/>
                  <a:gd name="T16" fmla="*/ 38 w 69"/>
                  <a:gd name="T17" fmla="*/ 13 h 62"/>
                  <a:gd name="T18" fmla="*/ 17 w 69"/>
                  <a:gd name="T19" fmla="*/ 3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62">
                    <a:moveTo>
                      <a:pt x="3" y="31"/>
                    </a:moveTo>
                    <a:cubicBezTo>
                      <a:pt x="6" y="16"/>
                      <a:pt x="20" y="0"/>
                      <a:pt x="40" y="0"/>
                    </a:cubicBezTo>
                    <a:cubicBezTo>
                      <a:pt x="61" y="0"/>
                      <a:pt x="69" y="16"/>
                      <a:pt x="66" y="31"/>
                    </a:cubicBezTo>
                    <a:cubicBezTo>
                      <a:pt x="63" y="47"/>
                      <a:pt x="49" y="62"/>
                      <a:pt x="29" y="62"/>
                    </a:cubicBezTo>
                    <a:cubicBezTo>
                      <a:pt x="8" y="62"/>
                      <a:pt x="0" y="47"/>
                      <a:pt x="3" y="31"/>
                    </a:cubicBezTo>
                    <a:close/>
                    <a:moveTo>
                      <a:pt x="17" y="31"/>
                    </a:moveTo>
                    <a:cubicBezTo>
                      <a:pt x="15" y="42"/>
                      <a:pt x="22" y="49"/>
                      <a:pt x="31" y="49"/>
                    </a:cubicBezTo>
                    <a:cubicBezTo>
                      <a:pt x="41" y="49"/>
                      <a:pt x="50" y="42"/>
                      <a:pt x="52" y="31"/>
                    </a:cubicBezTo>
                    <a:cubicBezTo>
                      <a:pt x="54" y="21"/>
                      <a:pt x="48" y="13"/>
                      <a:pt x="38" y="13"/>
                    </a:cubicBezTo>
                    <a:cubicBezTo>
                      <a:pt x="28" y="13"/>
                      <a:pt x="19" y="21"/>
                      <a:pt x="1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3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69169" y="6731001"/>
            <a:ext cx="5820833" cy="12700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chemeClr val="bg1"/>
                </a:solidFill>
                <a:cs typeface="Arial" charset="0"/>
              </a:defRPr>
            </a:lvl1pPr>
          </a:lstStyle>
          <a:p>
            <a:r>
              <a:rPr lang="en-US" dirty="0">
                <a:solidFill>
                  <a:prstClr val="white"/>
                </a:solidFill>
              </a:rPr>
              <a:t>Predecisional - For NASA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47838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3FFF5-C2F8-624E-8B8A-9D656C279B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1CE903-4973-9042-B939-405480907C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A1C00-93C5-C949-A215-E5EBA465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550AC-FAB7-C345-9D20-7E1459A9511C}" type="datetimeFigureOut">
              <a:rPr lang="en-US" smtClean="0"/>
              <a:t>1/10/2025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82A13-439F-7547-9956-4F2FBF7AE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D0772-FFBC-7647-9BF9-83881D9ED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2F0B-E79E-B74C-A2FA-8E6E9A159B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308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lack Background SLS Slide Master Oct 2015 Colo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E6652C-0B74-E74C-AEA0-2B6B193FE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1014"/>
            <a:ext cx="11139352" cy="860425"/>
          </a:xfrm>
          <a:prstGeom prst="rect">
            <a:avLst/>
          </a:prstGeom>
        </p:spPr>
        <p:txBody>
          <a:bodyPr anchor="ctr"/>
          <a:lstStyle>
            <a:lvl1pPr marL="350838" indent="0">
              <a:tabLst/>
              <a:defRPr sz="3200" b="0" i="0" baseline="0">
                <a:latin typeface="Century Gothic Bold"/>
              </a:defRPr>
            </a:lvl1pPr>
          </a:lstStyle>
          <a:p>
            <a:pPr marL="350838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483485-B56D-5D4A-8515-BEA71C423F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9352" y="225429"/>
            <a:ext cx="891688" cy="747973"/>
          </a:xfrm>
          <a:prstGeom prst="rect">
            <a:avLst/>
          </a:prstGeom>
        </p:spPr>
      </p:pic>
      <p:sp>
        <p:nvSpPr>
          <p:cNvPr id="6" name="Slide Number Placeholder 12">
            <a:extLst>
              <a:ext uri="{FF2B5EF4-FFF2-40B4-BE49-F238E27FC236}">
                <a16:creationId xmlns:a16="http://schemas.microsoft.com/office/drawing/2014/main" id="{7951860F-A703-D54A-BCD7-EB8D60DA89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2" y="6742775"/>
            <a:ext cx="361949" cy="115229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r">
              <a:defRPr sz="600" b="1" i="0">
                <a:solidFill>
                  <a:schemeClr val="tx1">
                    <a:tint val="75000"/>
                  </a:schemeClr>
                </a:solidFill>
                <a:latin typeface="Century Gothic Bold"/>
                <a:ea typeface="Century Gothic Bold"/>
                <a:cs typeface="Arial" charset="0"/>
              </a:defRPr>
            </a:lvl1pPr>
          </a:lstStyle>
          <a:p>
            <a:r>
              <a:rPr lang="en-US" dirty="0"/>
              <a:t>0639</a:t>
            </a:r>
          </a:p>
        </p:txBody>
      </p:sp>
    </p:spTree>
    <p:extLst>
      <p:ext uri="{BB962C8B-B14F-4D97-AF65-F5344CB8AC3E}">
        <p14:creationId xmlns:p14="http://schemas.microsoft.com/office/powerpoint/2010/main" val="864808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0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60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9352" y="225425"/>
            <a:ext cx="891688" cy="74797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003492" y="1202068"/>
            <a:ext cx="10188507" cy="56559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 rot="16200000">
            <a:off x="-2436543" y="2436541"/>
            <a:ext cx="6858003" cy="198491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/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994206" y="0"/>
            <a:ext cx="0" cy="6858000"/>
          </a:xfrm>
          <a:prstGeom prst="line">
            <a:avLst/>
          </a:prstGeom>
          <a:ln w="285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1830050" y="6742771"/>
            <a:ext cx="361949" cy="115229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0550</a:t>
            </a:r>
          </a:p>
        </p:txBody>
      </p:sp>
    </p:spTree>
    <p:extLst>
      <p:ext uri="{BB962C8B-B14F-4D97-AF65-F5344CB8AC3E}">
        <p14:creationId xmlns:p14="http://schemas.microsoft.com/office/powerpoint/2010/main" val="1943898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890" r:id="rId2"/>
    <p:sldLayoutId id="2147483925" r:id="rId3"/>
    <p:sldLayoutId id="2147483926" r:id="rId4"/>
    <p:sldLayoutId id="2147483927" r:id="rId5"/>
  </p:sldLayoutIdLst>
  <p:hf hdr="0" ftr="0" dt="0"/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189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377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566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754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796" indent="-177796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783" indent="-228594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2971" indent="-228594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160" indent="-228594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349" indent="-228594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72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dirty="0"/>
              <a:t>Click to Edit Title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1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81212BE-DDED-794D-9DBD-821C8354EFEA}" type="slidenum">
              <a:rPr lang="en-US" altLang="x-none" smtClean="0">
                <a:ea typeface="ＭＳ Ｐゴシック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x-none">
              <a:ea typeface="ＭＳ Ｐゴシック" charset="-128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0886" y="118347"/>
            <a:ext cx="715837" cy="59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95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 panose="020B0604020202020204" pitchFamily="34" charset="0"/>
          <a:ea typeface="ヒラギノ角ゴ Pro W3" charset="-128"/>
          <a:cs typeface="Arial" panose="020B0604020202020204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3.jpeg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775890" y="5106137"/>
            <a:ext cx="4255150" cy="1323439"/>
          </a:xfrm>
          <a:prstGeom prst="rect">
            <a:avLst/>
          </a:prstGeom>
          <a:noFill/>
          <a:effectLst>
            <a:outerShdw blurRad="25400" dist="38100" dir="2700000" algn="tl" rotWithShape="0">
              <a:schemeClr val="tx1">
                <a:alpha val="79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Dr. Kimberly F. Robinson</a:t>
            </a:r>
          </a:p>
          <a:p>
            <a:pPr algn="r"/>
            <a:r>
              <a:rPr lang="en-US" sz="2000" b="1" i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Payloads Manager</a:t>
            </a:r>
          </a:p>
          <a:p>
            <a:pPr algn="r"/>
            <a:r>
              <a:rPr lang="en-US" sz="2000" b="1" i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NASA’s Space Launch System</a:t>
            </a:r>
          </a:p>
          <a:p>
            <a:pPr algn="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October 23, 2019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56810" y="2288425"/>
            <a:ext cx="6773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NASA’s Space Launch System: deep space access for </a:t>
            </a:r>
            <a:r>
              <a:rPr lang="en-US" sz="3200" b="1" cap="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cubesats</a:t>
            </a:r>
            <a:endParaRPr lang="en-US" sz="32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6425" y="225426"/>
            <a:ext cx="2534615" cy="74797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245113-9CFF-2E44-B797-2F599ADB8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0550</a:t>
            </a:r>
            <a:endParaRPr lang="en-US" dirty="0"/>
          </a:p>
        </p:txBody>
      </p:sp>
      <p:sp useBgFill="1">
        <p:nvSpPr>
          <p:cNvPr id="2" name="Rectangle 1"/>
          <p:cNvSpPr/>
          <p:nvPr/>
        </p:nvSpPr>
        <p:spPr>
          <a:xfrm>
            <a:off x="11830050" y="3807285"/>
            <a:ext cx="361949" cy="282115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089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0550</a:t>
            </a:r>
            <a:endParaRPr lang="en-US" dirty="0"/>
          </a:p>
        </p:txBody>
      </p:sp>
      <p:pic>
        <p:nvPicPr>
          <p:cNvPr id="4" name="Type Animation(XVID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06960" y="-122663"/>
            <a:ext cx="12621983" cy="709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03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66CA5-DAA5-F845-BA91-CA3BFFCF1A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1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87C384-89D6-8141-B091-9776852F31EF}" type="slidenum">
              <a:rPr kumimoji="0" lang="en-US" altLang="x-non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+mn-cs"/>
              </a:rPr>
              <a:pPr marL="0" marR="0" lvl="0" indent="0" algn="r" defTabSz="45714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x-none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0B6767-BE6A-5C4C-944A-8E02259CE7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155"/>
          <a:stretch/>
        </p:blipFill>
        <p:spPr>
          <a:xfrm rot="16200000">
            <a:off x="4152598" y="-2039969"/>
            <a:ext cx="6858000" cy="1012412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75594C1-0A73-5040-B182-115F3A193CF2}"/>
              </a:ext>
            </a:extLst>
          </p:cNvPr>
          <p:cNvSpPr txBox="1">
            <a:spLocks/>
          </p:cNvSpPr>
          <p:nvPr/>
        </p:nvSpPr>
        <p:spPr bwMode="auto">
          <a:xfrm>
            <a:off x="256031" y="139478"/>
            <a:ext cx="10725081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Artemis </a:t>
            </a: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CubeSats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: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Addressing Lunar Strategic Knowledge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Gaps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2865165D-9503-9B49-A55A-3B163F5AFE58}"/>
              </a:ext>
            </a:extLst>
          </p:cNvPr>
          <p:cNvSpPr txBox="1">
            <a:spLocks/>
          </p:cNvSpPr>
          <p:nvPr/>
        </p:nvSpPr>
        <p:spPr>
          <a:xfrm>
            <a:off x="526135" y="1209120"/>
            <a:ext cx="5920009" cy="531171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127397" marR="0" lvl="1" indent="-126206" algn="l" defTabSz="4571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>
                <a:srgbClr val="EF771C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Biosentinel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(NASA Ames) </a:t>
            </a:r>
          </a:p>
          <a:p>
            <a:pPr marL="404813" marR="0" lvl="2" indent="-115888" algn="l" defTabSz="4571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>
                <a:srgbClr val="EF771C"/>
              </a:buClr>
              <a:buSzPct val="100000"/>
              <a:buFont typeface="Lucida Grande" panose="020B0600040502020204" pitchFamily="34" charset="0"/>
              <a:buChar char="–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Studying the effect of deep-space radiation on DNA</a:t>
            </a:r>
          </a:p>
          <a:p>
            <a:pPr marL="144463" marR="0" lvl="1" indent="-142875" algn="l" defTabSz="4571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>
                <a:srgbClr val="EF771C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EQUULEUS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(JAXA)</a:t>
            </a:r>
          </a:p>
          <a:p>
            <a:pPr marL="406400" marR="0" lvl="2" indent="-117475" algn="l" defTabSz="4571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>
                <a:srgbClr val="EF771C"/>
              </a:buClr>
              <a:buSzPct val="100000"/>
              <a:buFont typeface="Lucida Grande" panose="020B0600040502020204" pitchFamily="34" charset="0"/>
              <a:buChar char="–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Flying to the second Earth-Moon L2 point and conducting three science missions, including imaging Earth’s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plasmasphere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marL="127397" marR="0" lvl="1" indent="-126206" algn="l" defTabSz="4571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>
                <a:srgbClr val="EF771C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LunaH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-Map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(Arizona State University) </a:t>
            </a:r>
          </a:p>
          <a:p>
            <a:pPr marL="404813" marR="0" lvl="2" indent="-115888" algn="l" defTabSz="4571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>
                <a:srgbClr val="EF771C"/>
              </a:buClr>
              <a:buSzPct val="100000"/>
              <a:buFont typeface="Lucida Grande" panose="020B0600040502020204" pitchFamily="34" charset="0"/>
              <a:buChar char="–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Mapping hydrogen-bearing materials in craters near the lunar south pole</a:t>
            </a:r>
          </a:p>
          <a:p>
            <a:pPr marL="127397" marR="0" lvl="1" indent="-126206" algn="l" defTabSz="4571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>
                <a:srgbClr val="EF771C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Lunar Flashlight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(NASA JPL)</a:t>
            </a:r>
          </a:p>
          <a:p>
            <a:pPr marL="404813" marR="0" lvl="2" indent="-115888" algn="l" defTabSz="4571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>
                <a:srgbClr val="EF771C"/>
              </a:buClr>
              <a:buSzPct val="100000"/>
              <a:buFont typeface="Lucida Grande" panose="020B0600040502020204" pitchFamily="34" charset="0"/>
              <a:buChar char="–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Looking for ice deposits and identifying lunar resource locations</a:t>
            </a:r>
          </a:p>
          <a:p>
            <a:pPr marL="127397" marR="0" lvl="1" indent="-126206" algn="l" defTabSz="4571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>
                <a:srgbClr val="EF771C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Lunar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IceCube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(Morehead State University)</a:t>
            </a:r>
          </a:p>
          <a:p>
            <a:pPr marL="404813" marR="0" lvl="2" indent="-115888" algn="l" defTabSz="4571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>
                <a:srgbClr val="EF771C"/>
              </a:buClr>
              <a:buSzPct val="100000"/>
              <a:buFont typeface="Lucida Grande" panose="020B0600040502020204" pitchFamily="34" charset="0"/>
              <a:buChar char="–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Looking for water in solid/liquid/vapor states from low-perigee orbit</a:t>
            </a:r>
          </a:p>
          <a:p>
            <a:pPr marL="127397" marR="0" lvl="1" indent="-126206" algn="l" defTabSz="4571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>
                <a:srgbClr val="EF771C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LunIR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(Lockheed Martin)</a:t>
            </a:r>
          </a:p>
          <a:p>
            <a:pPr marL="404813" marR="0" lvl="1" indent="-115888" algn="l" defTabSz="4571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>
                <a:srgbClr val="EF771C"/>
              </a:buClr>
              <a:buSzPct val="100000"/>
              <a:buFont typeface="Lucida Grande" panose="020B0600040502020204" pitchFamily="34" charset="0"/>
              <a:buChar char="–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Supporting site selection for future lunar research</a:t>
            </a:r>
          </a:p>
          <a:p>
            <a:pPr marL="127397" marR="0" lvl="1" indent="-126206" algn="l" defTabSz="4571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>
                <a:srgbClr val="EF771C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OMOTENASHI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(JAXA)</a:t>
            </a:r>
          </a:p>
          <a:p>
            <a:pPr marL="404813" marR="0" lvl="2" indent="-115888" algn="l" defTabSz="4571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50"/>
              </a:spcAft>
              <a:buClr>
                <a:srgbClr val="EF771C"/>
              </a:buClr>
              <a:buSzPct val="100000"/>
              <a:buFont typeface="Lucida Grande" panose="020B0600040502020204" pitchFamily="34" charset="0"/>
              <a:buChar char="–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Demonstrating the smallest lander to date on the lunar surface and studying the lunar environment</a:t>
            </a:r>
          </a:p>
        </p:txBody>
      </p:sp>
    </p:spTree>
    <p:extLst>
      <p:ext uri="{BB962C8B-B14F-4D97-AF65-F5344CB8AC3E}">
        <p14:creationId xmlns:p14="http://schemas.microsoft.com/office/powerpoint/2010/main" val="183148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Moon.png">
            <a:extLst>
              <a:ext uri="{FF2B5EF4-FFF2-40B4-BE49-F238E27FC236}">
                <a16:creationId xmlns:a16="http://schemas.microsoft.com/office/drawing/2014/main" id="{6D578294-BC4E-6746-8452-0266531B850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031935">
            <a:off x="6090114" y="1459632"/>
            <a:ext cx="1882296" cy="18733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506CB9-AA01-A24F-9706-A3F68AC07A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366" b="93598" l="0" r="868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5" y="1241082"/>
            <a:ext cx="1965281" cy="2450951"/>
          </a:xfrm>
          <a:prstGeom prst="rect">
            <a:avLst/>
          </a:prstGeom>
        </p:spPr>
      </p:pic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855784F1-942D-E740-848A-665B87F6A4C8}"/>
              </a:ext>
            </a:extLst>
          </p:cNvPr>
          <p:cNvSpPr txBox="1">
            <a:spLocks/>
          </p:cNvSpPr>
          <p:nvPr/>
        </p:nvSpPr>
        <p:spPr>
          <a:xfrm>
            <a:off x="2445832" y="1615876"/>
            <a:ext cx="3642112" cy="26930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169863" lvl="1" indent="-168275">
              <a:spcAft>
                <a:spcPts val="600"/>
              </a:spcAft>
              <a:buClr>
                <a:srgbClr val="EF771C"/>
              </a:buClr>
              <a:buSzPct val="80000"/>
              <a:buFont typeface="Arial"/>
              <a:buChar char="•"/>
              <a:defRPr/>
            </a:pPr>
            <a:r>
              <a:rPr lang="en-US" sz="1800" b="0" dirty="0">
                <a:solidFill>
                  <a:srgbClr val="FFFFFF"/>
                </a:solidFill>
                <a:latin typeface="Century Gothic"/>
                <a:cs typeface="Century Gothic"/>
              </a:rPr>
              <a:t>Lunar Flashlight (NASA)</a:t>
            </a:r>
          </a:p>
          <a:p>
            <a:pPr marL="169863" lvl="1" indent="-168275">
              <a:spcAft>
                <a:spcPts val="600"/>
              </a:spcAft>
              <a:buClr>
                <a:srgbClr val="EF771C"/>
              </a:buClr>
              <a:buSzPct val="80000"/>
              <a:buFont typeface="Arial"/>
              <a:buChar char="•"/>
              <a:defRPr/>
            </a:pPr>
            <a:r>
              <a:rPr lang="en-US" sz="1800" b="0" dirty="0">
                <a:solidFill>
                  <a:srgbClr val="FFFFFF"/>
                </a:solidFill>
                <a:latin typeface="Century Gothic"/>
                <a:cs typeface="Century Gothic"/>
              </a:rPr>
              <a:t>Lunar </a:t>
            </a:r>
            <a:r>
              <a:rPr lang="en-US" sz="1800" b="0" dirty="0" err="1">
                <a:solidFill>
                  <a:srgbClr val="FFFFFF"/>
                </a:solidFill>
                <a:latin typeface="Century Gothic"/>
                <a:cs typeface="Century Gothic"/>
              </a:rPr>
              <a:t>IceCube</a:t>
            </a:r>
            <a:r>
              <a:rPr lang="en-US" sz="1800" b="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br>
              <a:rPr lang="en-US" sz="1800" b="0" dirty="0">
                <a:solidFill>
                  <a:srgbClr val="FFFFFF"/>
                </a:solidFill>
                <a:latin typeface="Century Gothic"/>
                <a:cs typeface="Century Gothic"/>
              </a:rPr>
            </a:br>
            <a:r>
              <a:rPr lang="en-US" sz="1800" b="0" dirty="0">
                <a:solidFill>
                  <a:srgbClr val="FFFFFF"/>
                </a:solidFill>
                <a:latin typeface="Century Gothic"/>
                <a:cs typeface="Century Gothic"/>
              </a:rPr>
              <a:t>(Morehead State University)</a:t>
            </a:r>
          </a:p>
          <a:p>
            <a:pPr marL="169863" lvl="1" indent="-168275">
              <a:spcAft>
                <a:spcPts val="600"/>
              </a:spcAft>
              <a:buClr>
                <a:srgbClr val="EF771C"/>
              </a:buClr>
              <a:buSzPct val="80000"/>
              <a:buFont typeface="Arial"/>
              <a:buChar char="•"/>
              <a:defRPr/>
            </a:pPr>
            <a:r>
              <a:rPr lang="en-US" sz="1800" b="0" dirty="0" err="1">
                <a:solidFill>
                  <a:srgbClr val="FFFFFF"/>
                </a:solidFill>
                <a:latin typeface="Century Gothic"/>
                <a:cs typeface="Century Gothic"/>
              </a:rPr>
              <a:t>LunaH</a:t>
            </a:r>
            <a:r>
              <a:rPr lang="en-US" sz="1800" b="0" dirty="0">
                <a:solidFill>
                  <a:srgbClr val="FFFFFF"/>
                </a:solidFill>
                <a:latin typeface="Century Gothic"/>
                <a:cs typeface="Century Gothic"/>
              </a:rPr>
              <a:t>-Map </a:t>
            </a:r>
            <a:br>
              <a:rPr lang="en-US" sz="1800" b="0" dirty="0">
                <a:solidFill>
                  <a:srgbClr val="FFFFFF"/>
                </a:solidFill>
                <a:latin typeface="Century Gothic"/>
                <a:cs typeface="Century Gothic"/>
              </a:rPr>
            </a:br>
            <a:r>
              <a:rPr lang="en-US" sz="1800" b="0" dirty="0">
                <a:solidFill>
                  <a:srgbClr val="FFFFFF"/>
                </a:solidFill>
                <a:latin typeface="Century Gothic"/>
                <a:cs typeface="Century Gothic"/>
              </a:rPr>
              <a:t>(Arizona State University) </a:t>
            </a:r>
          </a:p>
          <a:p>
            <a:pPr marL="169863" lvl="1" indent="-168275">
              <a:spcAft>
                <a:spcPts val="600"/>
              </a:spcAft>
              <a:buClr>
                <a:srgbClr val="EF771C"/>
              </a:buClr>
              <a:buSzPct val="80000"/>
              <a:buFont typeface="Arial"/>
              <a:buChar char="•"/>
              <a:defRPr/>
            </a:pPr>
            <a:r>
              <a:rPr lang="en-US" sz="1800" b="0" dirty="0">
                <a:solidFill>
                  <a:srgbClr val="FFFFFF"/>
                </a:solidFill>
                <a:latin typeface="Century Gothic"/>
                <a:cs typeface="Century Gothic"/>
              </a:rPr>
              <a:t>OMOTENASHI (JAXA)</a:t>
            </a:r>
          </a:p>
          <a:p>
            <a:pPr marL="169863" lvl="1" indent="-168275">
              <a:spcAft>
                <a:spcPts val="600"/>
              </a:spcAft>
              <a:buClr>
                <a:srgbClr val="EF771C"/>
              </a:buClr>
              <a:buSzPct val="80000"/>
              <a:buFont typeface="Arial"/>
              <a:buChar char="•"/>
              <a:defRPr/>
            </a:pPr>
            <a:r>
              <a:rPr lang="en-US" sz="1800" b="0" dirty="0" err="1">
                <a:solidFill>
                  <a:srgbClr val="FFFFFF"/>
                </a:solidFill>
                <a:latin typeface="Century Gothic"/>
                <a:cs typeface="Century Gothic"/>
              </a:rPr>
              <a:t>LunIR</a:t>
            </a:r>
            <a:r>
              <a:rPr lang="en-US" sz="1800" b="0" dirty="0">
                <a:solidFill>
                  <a:srgbClr val="FFFFFF"/>
                </a:solidFill>
                <a:latin typeface="Century Gothic"/>
                <a:cs typeface="Century Gothic"/>
              </a:rPr>
              <a:t> (Lockheed Martin)</a:t>
            </a:r>
          </a:p>
          <a:p>
            <a:pPr marL="169863" lvl="1" indent="-168275">
              <a:spcAft>
                <a:spcPts val="600"/>
              </a:spcAft>
              <a:buClr>
                <a:srgbClr val="EF771C"/>
              </a:buClr>
              <a:buSzPct val="80000"/>
              <a:buFont typeface="Arial"/>
              <a:buChar char="•"/>
              <a:defRPr/>
            </a:pPr>
            <a:r>
              <a:rPr lang="en-US" sz="1800" b="0" dirty="0">
                <a:solidFill>
                  <a:srgbClr val="FFFFFF"/>
                </a:solidFill>
                <a:latin typeface="Century Gothic"/>
                <a:cs typeface="Century Gothic"/>
              </a:rPr>
              <a:t>EQUULEUS (JAXA)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5DE3246-DFBF-124D-88B4-9146ED2652C7}"/>
              </a:ext>
            </a:extLst>
          </p:cNvPr>
          <p:cNvSpPr/>
          <p:nvPr/>
        </p:nvSpPr>
        <p:spPr>
          <a:xfrm>
            <a:off x="5835291" y="1211388"/>
            <a:ext cx="2324000" cy="23240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AFEF258-6148-6E48-9CD3-09343318FDE6}"/>
              </a:ext>
            </a:extLst>
          </p:cNvPr>
          <p:cNvCxnSpPr>
            <a:cxnSpLocks/>
          </p:cNvCxnSpPr>
          <p:nvPr/>
        </p:nvCxnSpPr>
        <p:spPr bwMode="auto">
          <a:xfrm>
            <a:off x="3685309" y="1457738"/>
            <a:ext cx="256455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Content Placeholder 1">
            <a:extLst>
              <a:ext uri="{FF2B5EF4-FFF2-40B4-BE49-F238E27FC236}">
                <a16:creationId xmlns:a16="http://schemas.microsoft.com/office/drawing/2014/main" id="{2D52407A-074E-8442-A3A6-064A0AA0D10A}"/>
              </a:ext>
            </a:extLst>
          </p:cNvPr>
          <p:cNvSpPr txBox="1">
            <a:spLocks/>
          </p:cNvSpPr>
          <p:nvPr/>
        </p:nvSpPr>
        <p:spPr>
          <a:xfrm flipH="1">
            <a:off x="2459998" y="1211388"/>
            <a:ext cx="2120783" cy="53553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lvl1pPr marL="230188" indent="-2301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SzPct val="100000"/>
              <a:buFont typeface="Lucida Grande"/>
              <a:buChar char="♦"/>
              <a:tabLst/>
              <a:defRPr sz="2000" b="1">
                <a:solidFill>
                  <a:srgbClr val="FFFFFF"/>
                </a:solidFill>
                <a:latin typeface="+mn-lt"/>
                <a:ea typeface="ＭＳ Ｐゴシック" pitchFamily="-108" charset="-128"/>
                <a:cs typeface="ＭＳ Ｐゴシック" charset="-128"/>
              </a:defRPr>
            </a:lvl1pPr>
            <a:lvl2pPr marL="519113" indent="-1158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Font typeface="Arial" charset="0"/>
              <a:buChar char="•"/>
              <a:defRPr b="0">
                <a:solidFill>
                  <a:srgbClr val="FFFFFF"/>
                </a:solidFill>
                <a:latin typeface="+mn-lt"/>
                <a:ea typeface="ＭＳ Ｐゴシック" charset="0"/>
                <a:cs typeface="Arial Narrow"/>
              </a:defRPr>
            </a:lvl2pPr>
            <a:lvl3pPr marL="796925" indent="-16986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SzPct val="90000"/>
              <a:buFont typeface="Lucida Grande"/>
              <a:buChar char="‒"/>
              <a:tabLst/>
              <a:defRPr sz="1600">
                <a:solidFill>
                  <a:srgbClr val="FFFFFF"/>
                </a:solidFill>
                <a:latin typeface="+mn-lt"/>
                <a:ea typeface="Arial Narrow" pitchFamily="-112" charset="0"/>
                <a:cs typeface="Arial Narrow"/>
              </a:defRPr>
            </a:lvl3pPr>
            <a:lvl4pPr marL="969963" indent="-1158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Font typeface="Arial" charset="0"/>
              <a:buChar char="•"/>
              <a:defRPr sz="1400">
                <a:solidFill>
                  <a:srgbClr val="FFFFFF"/>
                </a:solidFill>
                <a:latin typeface="+mn-lt"/>
                <a:ea typeface="Arial Narrow" pitchFamily="-112" charset="0"/>
                <a:cs typeface="Arial Narrow"/>
              </a:defRPr>
            </a:lvl4pPr>
            <a:lvl5pPr marL="1200150" indent="-17303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Font typeface="Lucida Grande"/>
              <a:buChar char="‒"/>
              <a:defRPr sz="1200">
                <a:solidFill>
                  <a:srgbClr val="FFFFFF"/>
                </a:solidFill>
                <a:latin typeface="+mn-lt"/>
                <a:ea typeface="Arial Narrow" pitchFamily="-112" charset="0"/>
                <a:cs typeface="Arial Narrow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400" cap="all" dirty="0">
                <a:latin typeface="Century Gothic"/>
                <a:cs typeface="Century Gothic"/>
              </a:rPr>
              <a:t>Moon</a:t>
            </a:r>
          </a:p>
        </p:txBody>
      </p:sp>
      <p:sp>
        <p:nvSpPr>
          <p:cNvPr id="30" name="Content Placeholder 1">
            <a:extLst>
              <a:ext uri="{FF2B5EF4-FFF2-40B4-BE49-F238E27FC236}">
                <a16:creationId xmlns:a16="http://schemas.microsoft.com/office/drawing/2014/main" id="{D405E1AB-D325-004D-BDF5-67B6CBF56284}"/>
              </a:ext>
            </a:extLst>
          </p:cNvPr>
          <p:cNvSpPr txBox="1">
            <a:spLocks/>
          </p:cNvSpPr>
          <p:nvPr/>
        </p:nvSpPr>
        <p:spPr>
          <a:xfrm flipH="1">
            <a:off x="482486" y="3884354"/>
            <a:ext cx="2415640" cy="53553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lvl1pPr marL="230188" indent="-2301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SzPct val="100000"/>
              <a:buFont typeface="Lucida Grande"/>
              <a:buChar char="♦"/>
              <a:tabLst/>
              <a:defRPr sz="2000" b="1">
                <a:solidFill>
                  <a:srgbClr val="FFFFFF"/>
                </a:solidFill>
                <a:latin typeface="+mn-lt"/>
                <a:ea typeface="ＭＳ Ｐゴシック" pitchFamily="-108" charset="-128"/>
                <a:cs typeface="ＭＳ Ｐゴシック" charset="-128"/>
              </a:defRPr>
            </a:lvl1pPr>
            <a:lvl2pPr marL="519113" indent="-1158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Font typeface="Arial" charset="0"/>
              <a:buChar char="•"/>
              <a:defRPr b="0">
                <a:solidFill>
                  <a:srgbClr val="FFFFFF"/>
                </a:solidFill>
                <a:latin typeface="+mn-lt"/>
                <a:ea typeface="ＭＳ Ｐゴシック" charset="0"/>
                <a:cs typeface="Arial Narrow"/>
              </a:defRPr>
            </a:lvl2pPr>
            <a:lvl3pPr marL="796925" indent="-16986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SzPct val="90000"/>
              <a:buFont typeface="Lucida Grande"/>
              <a:buChar char="‒"/>
              <a:tabLst/>
              <a:defRPr sz="1600">
                <a:solidFill>
                  <a:srgbClr val="FFFFFF"/>
                </a:solidFill>
                <a:latin typeface="+mn-lt"/>
                <a:ea typeface="Arial Narrow" pitchFamily="-112" charset="0"/>
                <a:cs typeface="Arial Narrow"/>
              </a:defRPr>
            </a:lvl3pPr>
            <a:lvl4pPr marL="969963" indent="-1158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Font typeface="Arial" charset="0"/>
              <a:buChar char="•"/>
              <a:defRPr sz="1400">
                <a:solidFill>
                  <a:srgbClr val="FFFFFF"/>
                </a:solidFill>
                <a:latin typeface="+mn-lt"/>
                <a:ea typeface="Arial Narrow" pitchFamily="-112" charset="0"/>
                <a:cs typeface="Arial Narrow"/>
              </a:defRPr>
            </a:lvl4pPr>
            <a:lvl5pPr marL="1200150" indent="-17303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Font typeface="Lucida Grande"/>
              <a:buChar char="‒"/>
              <a:defRPr sz="1200">
                <a:solidFill>
                  <a:srgbClr val="FFFFFF"/>
                </a:solidFill>
                <a:latin typeface="+mn-lt"/>
                <a:ea typeface="Arial Narrow" pitchFamily="-112" charset="0"/>
                <a:cs typeface="Arial Narrow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400" cap="all" dirty="0">
                <a:latin typeface="Century Gothic"/>
                <a:cs typeface="Century Gothic"/>
              </a:rPr>
              <a:t>SUN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F5B4CBDB-E1B9-AC45-AECE-0A49E3613D25}"/>
              </a:ext>
            </a:extLst>
          </p:cNvPr>
          <p:cNvSpPr txBox="1">
            <a:spLocks/>
          </p:cNvSpPr>
          <p:nvPr/>
        </p:nvSpPr>
        <p:spPr>
          <a:xfrm>
            <a:off x="301818" y="4260811"/>
            <a:ext cx="2636075" cy="64633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169863" lvl="1" indent="-168275">
              <a:buClr>
                <a:srgbClr val="EF771C"/>
              </a:buClr>
              <a:buSzPct val="80000"/>
              <a:buFont typeface="Arial"/>
              <a:buChar char="•"/>
              <a:defRPr/>
            </a:pPr>
            <a:r>
              <a:rPr lang="en-US" sz="1800" b="0" dirty="0" err="1">
                <a:solidFill>
                  <a:srgbClr val="FFFFFF"/>
                </a:solidFill>
                <a:latin typeface="Century Gothic"/>
                <a:cs typeface="Century Gothic"/>
              </a:rPr>
              <a:t>CuSP</a:t>
            </a:r>
            <a:r>
              <a:rPr lang="en-US" sz="1800" b="0" dirty="0">
                <a:solidFill>
                  <a:srgbClr val="FFFFFF"/>
                </a:solidFill>
                <a:latin typeface="Century Gothic"/>
                <a:cs typeface="Century Gothic"/>
              </a:rPr>
              <a:t> (Southwest Research Institute)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5E47654-CC70-3B40-8DF5-299DADD332D5}"/>
              </a:ext>
            </a:extLst>
          </p:cNvPr>
          <p:cNvCxnSpPr>
            <a:cxnSpLocks/>
          </p:cNvCxnSpPr>
          <p:nvPr/>
        </p:nvCxnSpPr>
        <p:spPr bwMode="auto">
          <a:xfrm>
            <a:off x="855499" y="3699201"/>
            <a:ext cx="0" cy="18492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43" name="Content Placeholder 1">
            <a:extLst>
              <a:ext uri="{FF2B5EF4-FFF2-40B4-BE49-F238E27FC236}">
                <a16:creationId xmlns:a16="http://schemas.microsoft.com/office/drawing/2014/main" id="{B52786EC-A90C-6B4D-A2AE-D8477D7D91EE}"/>
              </a:ext>
            </a:extLst>
          </p:cNvPr>
          <p:cNvSpPr txBox="1">
            <a:spLocks/>
          </p:cNvSpPr>
          <p:nvPr/>
        </p:nvSpPr>
        <p:spPr>
          <a:xfrm>
            <a:off x="8464725" y="3509020"/>
            <a:ext cx="3242739" cy="49180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lvl1pPr marL="230188" indent="-2301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SzPct val="100000"/>
              <a:buFont typeface="Lucida Grande"/>
              <a:buChar char="♦"/>
              <a:tabLst/>
              <a:defRPr sz="2000" b="1">
                <a:solidFill>
                  <a:srgbClr val="FFFFFF"/>
                </a:solidFill>
                <a:latin typeface="+mn-lt"/>
                <a:ea typeface="ＭＳ Ｐゴシック" pitchFamily="-108" charset="-128"/>
                <a:cs typeface="ＭＳ Ｐゴシック" charset="-128"/>
              </a:defRPr>
            </a:lvl1pPr>
            <a:lvl2pPr marL="519113" indent="-1158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Font typeface="Arial" charset="0"/>
              <a:buChar char="•"/>
              <a:defRPr b="0">
                <a:solidFill>
                  <a:srgbClr val="FFFFFF"/>
                </a:solidFill>
                <a:latin typeface="+mn-lt"/>
                <a:ea typeface="ＭＳ Ｐゴシック" charset="0"/>
                <a:cs typeface="Arial Narrow"/>
              </a:defRPr>
            </a:lvl2pPr>
            <a:lvl3pPr marL="796925" indent="-16986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SzPct val="90000"/>
              <a:buFont typeface="Lucida Grande"/>
              <a:buChar char="‒"/>
              <a:tabLst/>
              <a:defRPr sz="1600">
                <a:solidFill>
                  <a:srgbClr val="FFFFFF"/>
                </a:solidFill>
                <a:latin typeface="+mn-lt"/>
                <a:ea typeface="Arial Narrow" pitchFamily="-112" charset="0"/>
                <a:cs typeface="Arial Narrow"/>
              </a:defRPr>
            </a:lvl3pPr>
            <a:lvl4pPr marL="969963" indent="-1158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Font typeface="Arial" charset="0"/>
              <a:buChar char="•"/>
              <a:defRPr sz="1400">
                <a:solidFill>
                  <a:srgbClr val="FFFFFF"/>
                </a:solidFill>
                <a:latin typeface="+mn-lt"/>
                <a:ea typeface="Arial Narrow" pitchFamily="-112" charset="0"/>
                <a:cs typeface="Arial Narrow"/>
              </a:defRPr>
            </a:lvl4pPr>
            <a:lvl5pPr marL="1200150" indent="-17303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Font typeface="Lucida Grande"/>
              <a:buChar char="‒"/>
              <a:defRPr sz="1200">
                <a:solidFill>
                  <a:srgbClr val="FFFFFF"/>
                </a:solidFill>
                <a:latin typeface="+mn-lt"/>
                <a:ea typeface="Arial Narrow" pitchFamily="-112" charset="0"/>
                <a:cs typeface="Arial Narrow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400" cap="all" dirty="0">
                <a:latin typeface="Century Gothic"/>
                <a:cs typeface="Century Gothic"/>
              </a:rPr>
              <a:t>…AND MORE</a:t>
            </a:r>
          </a:p>
        </p:txBody>
      </p:sp>
      <p:sp>
        <p:nvSpPr>
          <p:cNvPr id="44" name="Text Placeholder 6">
            <a:extLst>
              <a:ext uri="{FF2B5EF4-FFF2-40B4-BE49-F238E27FC236}">
                <a16:creationId xmlns:a16="http://schemas.microsoft.com/office/drawing/2014/main" id="{3F3CE969-CCD2-3F42-BDDE-AE9E85D36DEE}"/>
              </a:ext>
            </a:extLst>
          </p:cNvPr>
          <p:cNvSpPr txBox="1">
            <a:spLocks/>
          </p:cNvSpPr>
          <p:nvPr/>
        </p:nvSpPr>
        <p:spPr>
          <a:xfrm>
            <a:off x="8478746" y="3933787"/>
            <a:ext cx="3707964" cy="21698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169863" lvl="1" indent="-168275">
              <a:spcAft>
                <a:spcPts val="600"/>
              </a:spcAft>
              <a:buClr>
                <a:srgbClr val="EF771C"/>
              </a:buClr>
              <a:buSzPct val="80000"/>
              <a:buFont typeface="Arial"/>
              <a:buChar char="•"/>
              <a:defRPr/>
            </a:pPr>
            <a:r>
              <a:rPr lang="en-US" sz="2000" b="0" dirty="0" err="1">
                <a:solidFill>
                  <a:srgbClr val="FFFFFF"/>
                </a:solidFill>
                <a:latin typeface="Century Gothic"/>
                <a:cs typeface="Century Gothic"/>
              </a:rPr>
              <a:t>Biosentinel</a:t>
            </a:r>
            <a:r>
              <a:rPr lang="en-US" sz="2000" b="0" dirty="0">
                <a:solidFill>
                  <a:srgbClr val="FFFFFF"/>
                </a:solidFill>
                <a:latin typeface="Century Gothic"/>
                <a:cs typeface="Century Gothic"/>
              </a:rPr>
              <a:t> (NASA)</a:t>
            </a:r>
          </a:p>
          <a:p>
            <a:pPr marL="169863" lvl="1" indent="-168275">
              <a:spcAft>
                <a:spcPts val="600"/>
              </a:spcAft>
              <a:buClr>
                <a:srgbClr val="EF771C"/>
              </a:buClr>
              <a:buSzPct val="80000"/>
              <a:buFont typeface="Arial"/>
              <a:buChar char="•"/>
              <a:defRPr/>
            </a:pPr>
            <a:r>
              <a:rPr lang="en-US" sz="2000" b="0" dirty="0">
                <a:solidFill>
                  <a:srgbClr val="FFFFFF"/>
                </a:solidFill>
                <a:latin typeface="Century Gothic"/>
                <a:cs typeface="Century Gothic"/>
              </a:rPr>
              <a:t>Cislunar Explorers </a:t>
            </a:r>
            <a:br>
              <a:rPr lang="en-US" sz="2000" b="0" dirty="0">
                <a:solidFill>
                  <a:srgbClr val="FFFFFF"/>
                </a:solidFill>
                <a:latin typeface="Century Gothic"/>
                <a:cs typeface="Century Gothic"/>
              </a:rPr>
            </a:br>
            <a:r>
              <a:rPr lang="en-US" sz="2000" b="0" dirty="0">
                <a:solidFill>
                  <a:srgbClr val="FFFFFF"/>
                </a:solidFill>
                <a:latin typeface="Century Gothic"/>
                <a:cs typeface="Century Gothic"/>
              </a:rPr>
              <a:t>(Cornell University)</a:t>
            </a:r>
          </a:p>
          <a:p>
            <a:pPr marL="169863" lvl="1" indent="-168275">
              <a:spcAft>
                <a:spcPts val="600"/>
              </a:spcAft>
              <a:buClr>
                <a:srgbClr val="EF771C"/>
              </a:buClr>
              <a:buSzPct val="80000"/>
              <a:buFont typeface="Arial"/>
              <a:buChar char="•"/>
              <a:defRPr/>
            </a:pPr>
            <a:r>
              <a:rPr lang="en-US" sz="2000" b="0" dirty="0">
                <a:solidFill>
                  <a:srgbClr val="FFFFFF"/>
                </a:solidFill>
                <a:latin typeface="Century Gothic"/>
                <a:cs typeface="Century Gothic"/>
              </a:rPr>
              <a:t>CU-E</a:t>
            </a:r>
            <a:r>
              <a:rPr lang="en-US" sz="2000" b="0" baseline="30000" dirty="0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r>
              <a:rPr lang="en-US" sz="2000" b="0" dirty="0">
                <a:solidFill>
                  <a:srgbClr val="FFFFFF"/>
                </a:solidFill>
                <a:latin typeface="Century Gothic"/>
                <a:cs typeface="Century Gothic"/>
              </a:rPr>
              <a:t> (University of Colorado Boulder)</a:t>
            </a:r>
          </a:p>
          <a:p>
            <a:pPr marL="169863" lvl="1" indent="-168275">
              <a:spcAft>
                <a:spcPts val="600"/>
              </a:spcAft>
              <a:buClr>
                <a:srgbClr val="EF771C"/>
              </a:buClr>
              <a:buSzPct val="80000"/>
              <a:buFont typeface="Arial"/>
              <a:buChar char="•"/>
              <a:defRPr/>
            </a:pPr>
            <a:r>
              <a:rPr lang="en-US" sz="2000" b="0" dirty="0">
                <a:solidFill>
                  <a:srgbClr val="FFFFFF"/>
                </a:solidFill>
                <a:latin typeface="Century Gothic"/>
                <a:cs typeface="Century Gothic"/>
              </a:rPr>
              <a:t>Team Miles (Miles Space)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CD3830E-0510-1047-8C31-D91FC7F01D8C}"/>
              </a:ext>
            </a:extLst>
          </p:cNvPr>
          <p:cNvSpPr/>
          <p:nvPr/>
        </p:nvSpPr>
        <p:spPr>
          <a:xfrm>
            <a:off x="-477941" y="1333791"/>
            <a:ext cx="2365410" cy="236541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459998" y="796387"/>
            <a:ext cx="87367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x-none" sz="1800" b="1" cap="all" spc="2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Arial Hebrew Scholar" charset="-79"/>
                <a:cs typeface="Arial Hebrew Scholar" charset="-79"/>
              </a:rPr>
              <a:t>SMALLSATS TO BE DEPLOYED FROM THE ORION STAGE ADAPTER</a:t>
            </a:r>
            <a:endParaRPr lang="en-US" sz="1800" b="1" cap="all" spc="200" dirty="0">
              <a:solidFill>
                <a:schemeClr val="tx1">
                  <a:lumMod val="95000"/>
                  <a:lumOff val="5000"/>
                </a:schemeClr>
              </a:solidFill>
              <a:latin typeface="Century Gothic" charset="0"/>
              <a:ea typeface="Arial Hebrew Scholar" charset="-79"/>
              <a:cs typeface="Arial Hebrew Scholar" charset="-79"/>
            </a:endParaRPr>
          </a:p>
        </p:txBody>
      </p:sp>
      <p:pic>
        <p:nvPicPr>
          <p:cNvPr id="39" name="Picture 38" descr="Earth.png">
            <a:extLst>
              <a:ext uri="{FF2B5EF4-FFF2-40B4-BE49-F238E27FC236}">
                <a16:creationId xmlns:a16="http://schemas.microsoft.com/office/drawing/2014/main" id="{E9231EF0-E80A-424C-93D6-1EFB83CE36E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989293">
            <a:off x="3312876" y="4752442"/>
            <a:ext cx="934675" cy="934675"/>
          </a:xfrm>
          <a:prstGeom prst="rect">
            <a:avLst/>
          </a:prstGeom>
        </p:spPr>
      </p:pic>
      <p:sp>
        <p:nvSpPr>
          <p:cNvPr id="42" name="Oval 41">
            <a:extLst>
              <a:ext uri="{FF2B5EF4-FFF2-40B4-BE49-F238E27FC236}">
                <a16:creationId xmlns:a16="http://schemas.microsoft.com/office/drawing/2014/main" id="{E9E9980F-8306-4C43-9154-C91A77CEBD8F}"/>
              </a:ext>
            </a:extLst>
          </p:cNvPr>
          <p:cNvSpPr/>
          <p:nvPr/>
        </p:nvSpPr>
        <p:spPr>
          <a:xfrm>
            <a:off x="2708397" y="4608794"/>
            <a:ext cx="1784918" cy="1784918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0557673-2DE3-A847-B4EB-D7066B2946B9}"/>
              </a:ext>
            </a:extLst>
          </p:cNvPr>
          <p:cNvCxnSpPr>
            <a:cxnSpLocks/>
          </p:cNvCxnSpPr>
          <p:nvPr/>
        </p:nvCxnSpPr>
        <p:spPr bwMode="auto">
          <a:xfrm>
            <a:off x="4436226" y="5845667"/>
            <a:ext cx="63034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46" name="Content Placeholder 1">
            <a:extLst>
              <a:ext uri="{FF2B5EF4-FFF2-40B4-BE49-F238E27FC236}">
                <a16:creationId xmlns:a16="http://schemas.microsoft.com/office/drawing/2014/main" id="{4F8A7AE2-542D-CE45-8FD5-F3A8FD44C250}"/>
              </a:ext>
            </a:extLst>
          </p:cNvPr>
          <p:cNvSpPr txBox="1">
            <a:spLocks/>
          </p:cNvSpPr>
          <p:nvPr/>
        </p:nvSpPr>
        <p:spPr>
          <a:xfrm>
            <a:off x="5140805" y="5590475"/>
            <a:ext cx="2472266" cy="49180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lvl1pPr marL="230188" indent="-2301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SzPct val="100000"/>
              <a:buFont typeface="Lucida Grande"/>
              <a:buChar char="♦"/>
              <a:tabLst/>
              <a:defRPr sz="2000" b="1">
                <a:solidFill>
                  <a:srgbClr val="FFFFFF"/>
                </a:solidFill>
                <a:latin typeface="+mn-lt"/>
                <a:ea typeface="ＭＳ Ｐゴシック" pitchFamily="-108" charset="-128"/>
                <a:cs typeface="ＭＳ Ｐゴシック" charset="-128"/>
              </a:defRPr>
            </a:lvl1pPr>
            <a:lvl2pPr marL="519113" indent="-1158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Font typeface="Arial" charset="0"/>
              <a:buChar char="•"/>
              <a:defRPr b="0">
                <a:solidFill>
                  <a:srgbClr val="FFFFFF"/>
                </a:solidFill>
                <a:latin typeface="+mn-lt"/>
                <a:ea typeface="ＭＳ Ｐゴシック" charset="0"/>
                <a:cs typeface="Arial Narrow"/>
              </a:defRPr>
            </a:lvl2pPr>
            <a:lvl3pPr marL="796925" indent="-16986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SzPct val="90000"/>
              <a:buFont typeface="Lucida Grande"/>
              <a:buChar char="‒"/>
              <a:tabLst/>
              <a:defRPr sz="1600">
                <a:solidFill>
                  <a:srgbClr val="FFFFFF"/>
                </a:solidFill>
                <a:latin typeface="+mn-lt"/>
                <a:ea typeface="Arial Narrow" pitchFamily="-112" charset="0"/>
                <a:cs typeface="Arial Narrow"/>
              </a:defRPr>
            </a:lvl3pPr>
            <a:lvl4pPr marL="969963" indent="-1158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Font typeface="Arial" charset="0"/>
              <a:buChar char="•"/>
              <a:defRPr sz="1400">
                <a:solidFill>
                  <a:srgbClr val="FFFFFF"/>
                </a:solidFill>
                <a:latin typeface="+mn-lt"/>
                <a:ea typeface="Arial Narrow" pitchFamily="-112" charset="0"/>
                <a:cs typeface="Arial Narrow"/>
              </a:defRPr>
            </a:lvl4pPr>
            <a:lvl5pPr marL="1200150" indent="-17303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Font typeface="Lucida Grande"/>
              <a:buChar char="‒"/>
              <a:defRPr sz="1200">
                <a:solidFill>
                  <a:srgbClr val="FFFFFF"/>
                </a:solidFill>
                <a:latin typeface="+mn-lt"/>
                <a:ea typeface="Arial Narrow" pitchFamily="-112" charset="0"/>
                <a:cs typeface="Arial Narrow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400" cap="all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/>
                <a:cs typeface="Century Gothic"/>
              </a:rPr>
              <a:t>Earth-MOON</a:t>
            </a:r>
          </a:p>
        </p:txBody>
      </p:sp>
      <p:sp>
        <p:nvSpPr>
          <p:cNvPr id="47" name="Text Placeholder 6">
            <a:extLst>
              <a:ext uri="{FF2B5EF4-FFF2-40B4-BE49-F238E27FC236}">
                <a16:creationId xmlns:a16="http://schemas.microsoft.com/office/drawing/2014/main" id="{9EE859CB-64DC-BC48-A82F-BBD45D4E08A4}"/>
              </a:ext>
            </a:extLst>
          </p:cNvPr>
          <p:cNvSpPr txBox="1">
            <a:spLocks/>
          </p:cNvSpPr>
          <p:nvPr/>
        </p:nvSpPr>
        <p:spPr>
          <a:xfrm>
            <a:off x="5150742" y="5988408"/>
            <a:ext cx="3021322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190500" indent="-190500">
              <a:spcAft>
                <a:spcPts val="450"/>
              </a:spcAft>
              <a:buClr>
                <a:srgbClr val="DD6909"/>
              </a:buClr>
              <a:buFont typeface="Arial" panose="020B0604020202020204" pitchFamily="34" charset="0"/>
              <a:buChar char="•"/>
            </a:pPr>
            <a:r>
              <a:rPr lang="en-US" sz="2000" b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ArgoMoon</a:t>
            </a:r>
            <a:r>
              <a:rPr lang="en-US" sz="2000" b="0" dirty="0">
                <a:solidFill>
                  <a:schemeClr val="bg1"/>
                </a:solidFill>
                <a:latin typeface="Century Gothic" panose="020B0502020202020204" pitchFamily="34" charset="0"/>
              </a:rPr>
              <a:t> (ESA/ASI)</a:t>
            </a:r>
          </a:p>
        </p:txBody>
      </p:sp>
      <p:pic>
        <p:nvPicPr>
          <p:cNvPr id="48" name="Picture 47" descr="Moon.png">
            <a:extLst>
              <a:ext uri="{FF2B5EF4-FFF2-40B4-BE49-F238E27FC236}">
                <a16:creationId xmlns:a16="http://schemas.microsoft.com/office/drawing/2014/main" id="{3AA9E97F-ADBD-5246-974E-7279C19A8C4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031935">
            <a:off x="2842411" y="5603422"/>
            <a:ext cx="244977" cy="24381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7ADF01C-7C07-A544-8656-E3D7F229BC3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9352" y="225425"/>
            <a:ext cx="891688" cy="74797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42021" y="6508343"/>
            <a:ext cx="118048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b="1" i="1" dirty="0">
                <a:solidFill>
                  <a:srgbClr val="FFC000"/>
                </a:solidFill>
                <a:latin typeface="Century Gothic" panose="020B0502020202020204" pitchFamily="34" charset="0"/>
              </a:rPr>
              <a:t>*Request for proposals for 6U and 12U CubeSat payloads for Artemis II open until November 4, 2019</a:t>
            </a:r>
          </a:p>
        </p:txBody>
      </p:sp>
      <p:pic>
        <p:nvPicPr>
          <p:cNvPr id="34" name="Picture 33" descr="Asteroid.png">
            <a:extLst>
              <a:ext uri="{FF2B5EF4-FFF2-40B4-BE49-F238E27FC236}">
                <a16:creationId xmlns:a16="http://schemas.microsoft.com/office/drawing/2014/main" id="{EA5A077C-F097-8A45-99D8-7EFBE6623E2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7912" y="1816360"/>
            <a:ext cx="740686" cy="464744"/>
          </a:xfrm>
          <a:prstGeom prst="rect">
            <a:avLst/>
          </a:prstGeom>
        </p:spPr>
      </p:pic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443FD207-01F8-8841-9CDE-F3C01A2C3887}"/>
              </a:ext>
            </a:extLst>
          </p:cNvPr>
          <p:cNvSpPr txBox="1">
            <a:spLocks/>
          </p:cNvSpPr>
          <p:nvPr/>
        </p:nvSpPr>
        <p:spPr>
          <a:xfrm>
            <a:off x="8638537" y="2200422"/>
            <a:ext cx="2753397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169863" lvl="1" indent="-168275">
              <a:buClr>
                <a:srgbClr val="EF771C"/>
              </a:buClr>
              <a:buSzPct val="80000"/>
              <a:buFont typeface="Arial"/>
              <a:buChar char="•"/>
              <a:defRPr/>
            </a:pPr>
            <a:r>
              <a:rPr lang="en-US" sz="2000" b="0" dirty="0">
                <a:solidFill>
                  <a:srgbClr val="FFFFFF"/>
                </a:solidFill>
                <a:latin typeface="Century Gothic"/>
                <a:cs typeface="Century Gothic"/>
              </a:rPr>
              <a:t>NEA Scout (NASA)</a:t>
            </a:r>
          </a:p>
        </p:txBody>
      </p:sp>
      <p:sp>
        <p:nvSpPr>
          <p:cNvPr id="50" name="Content Placeholder 1">
            <a:extLst>
              <a:ext uri="{FF2B5EF4-FFF2-40B4-BE49-F238E27FC236}">
                <a16:creationId xmlns:a16="http://schemas.microsoft.com/office/drawing/2014/main" id="{B4695319-AAAE-A14C-A3C6-A5F39C628005}"/>
              </a:ext>
            </a:extLst>
          </p:cNvPr>
          <p:cNvSpPr txBox="1">
            <a:spLocks/>
          </p:cNvSpPr>
          <p:nvPr/>
        </p:nvSpPr>
        <p:spPr>
          <a:xfrm>
            <a:off x="8645383" y="1731896"/>
            <a:ext cx="2472266" cy="53553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lvl1pPr marL="230188" indent="-2301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SzPct val="100000"/>
              <a:buFont typeface="Lucida Grande"/>
              <a:buChar char="♦"/>
              <a:tabLst/>
              <a:defRPr sz="2000" b="1">
                <a:solidFill>
                  <a:srgbClr val="FFFFFF"/>
                </a:solidFill>
                <a:latin typeface="+mn-lt"/>
                <a:ea typeface="ＭＳ Ｐゴシック" pitchFamily="-108" charset="-128"/>
                <a:cs typeface="ＭＳ Ｐゴシック" charset="-128"/>
              </a:defRPr>
            </a:lvl1pPr>
            <a:lvl2pPr marL="519113" indent="-1158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Font typeface="Arial" charset="0"/>
              <a:buChar char="•"/>
              <a:defRPr b="0">
                <a:solidFill>
                  <a:srgbClr val="FFFFFF"/>
                </a:solidFill>
                <a:latin typeface="+mn-lt"/>
                <a:ea typeface="ＭＳ Ｐゴシック" charset="0"/>
                <a:cs typeface="Arial Narrow"/>
              </a:defRPr>
            </a:lvl2pPr>
            <a:lvl3pPr marL="796925" indent="-16986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SzPct val="90000"/>
              <a:buFont typeface="Lucida Grande"/>
              <a:buChar char="‒"/>
              <a:tabLst/>
              <a:defRPr sz="1600">
                <a:solidFill>
                  <a:srgbClr val="FFFFFF"/>
                </a:solidFill>
                <a:latin typeface="+mn-lt"/>
                <a:ea typeface="Arial Narrow" pitchFamily="-112" charset="0"/>
                <a:cs typeface="Arial Narrow"/>
              </a:defRPr>
            </a:lvl3pPr>
            <a:lvl4pPr marL="969963" indent="-1158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Font typeface="Arial" charset="0"/>
              <a:buChar char="•"/>
              <a:defRPr sz="1400">
                <a:solidFill>
                  <a:srgbClr val="FFFFFF"/>
                </a:solidFill>
                <a:latin typeface="+mn-lt"/>
                <a:ea typeface="Arial Narrow" pitchFamily="-112" charset="0"/>
                <a:cs typeface="Arial Narrow"/>
              </a:defRPr>
            </a:lvl4pPr>
            <a:lvl5pPr marL="1200150" indent="-17303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68B00"/>
              </a:buClr>
              <a:buFont typeface="Lucida Grande"/>
              <a:buChar char="‒"/>
              <a:defRPr sz="1200">
                <a:solidFill>
                  <a:srgbClr val="FFFFFF"/>
                </a:solidFill>
                <a:latin typeface="+mn-lt"/>
                <a:ea typeface="Arial Narrow" pitchFamily="-112" charset="0"/>
                <a:cs typeface="Arial Narrow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400" cap="all" dirty="0">
                <a:latin typeface="Century Gothic"/>
                <a:cs typeface="Century Gothic"/>
              </a:rPr>
              <a:t>Asteroid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F690FA8-60A8-FE48-9ED4-3E5E4B0F862C}"/>
              </a:ext>
            </a:extLst>
          </p:cNvPr>
          <p:cNvSpPr/>
          <p:nvPr/>
        </p:nvSpPr>
        <p:spPr>
          <a:xfrm>
            <a:off x="11125867" y="1601015"/>
            <a:ext cx="924772" cy="924772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441979E-9C83-DF4C-AEA8-E685C8BD70FB}"/>
              </a:ext>
            </a:extLst>
          </p:cNvPr>
          <p:cNvCxnSpPr>
            <a:cxnSpLocks/>
          </p:cNvCxnSpPr>
          <p:nvPr/>
        </p:nvCxnSpPr>
        <p:spPr bwMode="auto">
          <a:xfrm>
            <a:off x="10243127" y="1982144"/>
            <a:ext cx="87452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7661C-0ADB-8A41-B922-0831923EC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0458</a:t>
            </a:r>
            <a:endParaRPr lang="en-US" dirty="0"/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475594C1-0A73-5040-B182-115F3A193CF2}"/>
              </a:ext>
            </a:extLst>
          </p:cNvPr>
          <p:cNvSpPr txBox="1">
            <a:spLocks/>
          </p:cNvSpPr>
          <p:nvPr/>
        </p:nvSpPr>
        <p:spPr bwMode="auto">
          <a:xfrm>
            <a:off x="256031" y="139478"/>
            <a:ext cx="10725081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Artemis </a:t>
            </a: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 Secondary Payloads</a:t>
            </a:r>
          </a:p>
        </p:txBody>
      </p:sp>
    </p:spTree>
    <p:extLst>
      <p:ext uri="{BB962C8B-B14F-4D97-AF65-F5344CB8AC3E}">
        <p14:creationId xmlns:p14="http://schemas.microsoft.com/office/powerpoint/2010/main" val="93759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M-1 Trajectory_Full_XVI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6"/>
          <p:cNvSpPr txBox="1">
            <a:spLocks/>
          </p:cNvSpPr>
          <p:nvPr/>
        </p:nvSpPr>
        <p:spPr>
          <a:xfrm>
            <a:off x="0" y="5873115"/>
            <a:ext cx="9173738" cy="861774"/>
          </a:xfrm>
          <a:prstGeom prst="rect">
            <a:avLst/>
          </a:prstGeom>
        </p:spPr>
        <p:txBody>
          <a:bodyPr>
            <a:spAutoFit/>
          </a:bodyPr>
          <a:lstStyle>
            <a:lvl1pPr algn="l" defTabSz="457189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bg1"/>
                </a:solidFill>
                <a:latin typeface="Arial"/>
                <a:ea typeface="ヒラギノ角ゴ Pro W3" charset="-128"/>
                <a:cs typeface="Arial"/>
              </a:defRPr>
            </a:lvl1pPr>
            <a:lvl2pPr algn="l" defTabSz="457189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defTabSz="457189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defTabSz="457189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defTabSz="457189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189" algn="ctr" defTabSz="457189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377" algn="ctr" defTabSz="457189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566" algn="ctr" defTabSz="457189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754" algn="ctr" defTabSz="457189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defTabSz="457178">
              <a:defRPr/>
            </a:pPr>
            <a:r>
              <a:rPr lang="en-US" altLang="x-none" sz="3200" cap="all" spc="200" dirty="0">
                <a:solidFill>
                  <a:prstClr val="white"/>
                </a:solidFill>
                <a:latin typeface="Century Gothic" charset="0"/>
                <a:ea typeface="Century Gothic" charset="0"/>
                <a:cs typeface="Century Gothic" charset="0"/>
              </a:rPr>
              <a:t>  .</a:t>
            </a:r>
            <a:br>
              <a:rPr lang="en-US" altLang="x-none" sz="3200" cap="all" spc="200" dirty="0">
                <a:solidFill>
                  <a:prstClr val="white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n-US" altLang="x-none" sz="1800" dirty="0">
                <a:solidFill>
                  <a:srgbClr val="A6A6A6"/>
                </a:solidFill>
                <a:latin typeface="Century Gothic Bold"/>
                <a:ea typeface="Arial Hebrew Scholar" charset="-79"/>
                <a:cs typeface="Arial Hebrew Scholar" charset="-79"/>
              </a:rPr>
              <a:t>FULL SYSTEMS CHECKOUT PRIOR TO CREWED MISSIONS</a:t>
            </a:r>
            <a:endParaRPr lang="en-US" sz="1800" dirty="0">
              <a:solidFill>
                <a:srgbClr val="A6A6A6"/>
              </a:solidFill>
              <a:latin typeface="Century Gothic Bold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8E5A2-A6B3-9D47-BB56-9A33428DCC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0458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BA7BE6-0A18-DE44-867E-3F191A88F10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0" y="5939790"/>
            <a:ext cx="2295525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98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7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0458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845"/>
            <a:ext cx="10058400" cy="67525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002" y="999903"/>
            <a:ext cx="5603177" cy="564363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75594C1-0A73-5040-B182-115F3A193CF2}"/>
              </a:ext>
            </a:extLst>
          </p:cNvPr>
          <p:cNvSpPr txBox="1">
            <a:spLocks/>
          </p:cNvSpPr>
          <p:nvPr/>
        </p:nvSpPr>
        <p:spPr bwMode="auto">
          <a:xfrm>
            <a:off x="256031" y="139478"/>
            <a:ext cx="10725081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6U/12U CubeSat</a:t>
            </a:r>
            <a:r>
              <a:rPr lang="en-US" sz="3200" dirty="0">
                <a:solidFill>
                  <a:prstClr val="white"/>
                </a:solidFill>
                <a:latin typeface="Century Gothic" panose="020B0502020202020204" pitchFamily="34" charset="0"/>
              </a:rPr>
              <a:t> Opportunities for Artemis II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74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0C00D8-843F-AE43-9426-65EEEF3967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" y="12700"/>
            <a:ext cx="12179300" cy="68453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43AD67-986D-DC44-8643-F34C410E4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0458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24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0458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4286" y="2416629"/>
            <a:ext cx="3167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Engine installation in CS1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7378" y="4103506"/>
            <a:ext cx="2943785" cy="255861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286" y="1061422"/>
            <a:ext cx="5220860" cy="2844384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475594C1-0A73-5040-B182-115F3A193CF2}"/>
              </a:ext>
            </a:extLst>
          </p:cNvPr>
          <p:cNvSpPr txBox="1">
            <a:spLocks/>
          </p:cNvSpPr>
          <p:nvPr/>
        </p:nvSpPr>
        <p:spPr bwMode="auto">
          <a:xfrm>
            <a:off x="402605" y="133868"/>
            <a:ext cx="10725081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Artemis </a:t>
            </a:r>
            <a:r>
              <a:rPr kumimoji="0" lang="en-US" sz="36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I Latest Progress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6634" y="1055251"/>
            <a:ext cx="5221489" cy="2844384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6" name="KSC-20191004-MH-GEB01_0001-Timelapse_Core_Stage_Pathfinder_Move_to_North_End-3233976_larg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6862" end="9138"/>
                </p14:media>
              </p:ext>
            </p:extLst>
          </p:nvPr>
        </p:nvPicPr>
        <p:blipFill>
          <a:blip r:embed="rId8">
            <a:lum bright="20000"/>
          </a:blip>
          <a:stretch>
            <a:fillRect/>
          </a:stretch>
        </p:blipFill>
        <p:spPr>
          <a:xfrm>
            <a:off x="3777029" y="4107702"/>
            <a:ext cx="4512809" cy="2538455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056"/>
          <a:stretch/>
        </p:blipFill>
        <p:spPr>
          <a:xfrm>
            <a:off x="241339" y="4097620"/>
            <a:ext cx="2978150" cy="25485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56108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16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6"/>
          <p:cNvSpPr txBox="1">
            <a:spLocks/>
          </p:cNvSpPr>
          <p:nvPr/>
        </p:nvSpPr>
        <p:spPr>
          <a:xfrm>
            <a:off x="1684043" y="4356101"/>
            <a:ext cx="4147375" cy="23685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8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287338" lvl="1" indent="-285750">
              <a:buClr>
                <a:schemeClr val="tx1"/>
              </a:buClr>
              <a:buSzPct val="80000"/>
              <a:buFont typeface="Arial"/>
              <a:buChar char="•"/>
              <a:defRPr/>
            </a:pPr>
            <a:endParaRPr lang="en-US" sz="1400" b="0" dirty="0">
              <a:solidFill>
                <a:schemeClr val="bg2"/>
              </a:solidFill>
              <a:latin typeface="Arial"/>
              <a:cs typeface="Arial"/>
            </a:endParaRPr>
          </a:p>
        </p:txBody>
      </p:sp>
      <p:pic>
        <p:nvPicPr>
          <p:cNvPr id="8" name="Excitement for What's Next in the Cube Quest Challenge-IAC2 XVI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329056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5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7375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7F4CB47-646C-0741-AE69-2EF8A9FDC8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3DAFB2-E6DA-4349-9193-571A34AF191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9352" y="225425"/>
            <a:ext cx="891688" cy="74797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A82035-EBCE-9546-A22C-3004F3EAE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0458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830050" y="2593571"/>
            <a:ext cx="200990" cy="2078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8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90346" y="2642583"/>
            <a:ext cx="501130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BACKUP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6D3BAB-0738-BF42-ADD7-A68A2A08A4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0550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40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SLS Progress Template_102517_mc</Template>
  <TotalTime>117085</TotalTime>
  <Words>1214</Words>
  <Application>Microsoft Office PowerPoint</Application>
  <PresentationFormat>Widescreen</PresentationFormat>
  <Paragraphs>142</Paragraphs>
  <Slides>11</Slides>
  <Notes>10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Gothic</vt:lpstr>
      <vt:lpstr>Century Gothic Bold</vt:lpstr>
      <vt:lpstr>Lucida Grande</vt:lpstr>
      <vt:lpstr>2_Default Theme</vt:lpstr>
      <vt:lpstr>3_ExplorationScenario-Updated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Yelle, Ann H. (MSFC-CS10)[SCHAFER CORPORATION]</dc:creator>
  <cp:keywords/>
  <dc:description/>
  <cp:lastModifiedBy>Mckoy, Rochelle Graves (LARC-B713)[eMITS]</cp:lastModifiedBy>
  <cp:revision>3300</cp:revision>
  <cp:lastPrinted>2019-10-17T20:19:37Z</cp:lastPrinted>
  <dcterms:created xsi:type="dcterms:W3CDTF">2012-06-04T21:09:42Z</dcterms:created>
  <dcterms:modified xsi:type="dcterms:W3CDTF">2025-01-10T14:27:23Z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M SIP Document Sensitivity">
    <vt:lpwstr/>
  </property>
  <property fmtid="{D5CDD505-2E9C-101B-9397-08002B2CF9AE}" pid="3" name="Document Author">
    <vt:lpwstr>ACCT02\lsingle</vt:lpwstr>
  </property>
  <property fmtid="{D5CDD505-2E9C-101B-9397-08002B2CF9AE}" pid="4" name="Document Sensitivity">
    <vt:lpwstr>1</vt:lpwstr>
  </property>
  <property fmtid="{D5CDD505-2E9C-101B-9397-08002B2CF9AE}" pid="5" name="ThirdParty">
    <vt:lpwstr/>
  </property>
  <property fmtid="{D5CDD505-2E9C-101B-9397-08002B2CF9AE}" pid="6" name="OCI Restriction">
    <vt:bool>true</vt:bool>
  </property>
  <property fmtid="{D5CDD505-2E9C-101B-9397-08002B2CF9AE}" pid="7" name="OCI Additional Info">
    <vt:lpwstr/>
  </property>
  <property fmtid="{D5CDD505-2E9C-101B-9397-08002B2CF9AE}" pid="8" name="Allow Header Overwrite">
    <vt:bool>true</vt:bool>
  </property>
  <property fmtid="{D5CDD505-2E9C-101B-9397-08002B2CF9AE}" pid="9" name="Allow Footer Overwrite">
    <vt:bool>true</vt:bool>
  </property>
  <property fmtid="{D5CDD505-2E9C-101B-9397-08002B2CF9AE}" pid="10" name="Multiple Selected">
    <vt:lpwstr>-1</vt:lpwstr>
  </property>
  <property fmtid="{D5CDD505-2E9C-101B-9397-08002B2CF9AE}" pid="11" name="SIPLongWording">
    <vt:lpwstr/>
  </property>
  <property fmtid="{D5CDD505-2E9C-101B-9397-08002B2CF9AE}" pid="12" name="checkedProgramsCount">
    <vt:i4>0</vt:i4>
  </property>
  <property fmtid="{D5CDD505-2E9C-101B-9397-08002B2CF9AE}" pid="13" name="ExpCountry">
    <vt:lpwstr/>
  </property>
</Properties>
</file>