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2" r:id="rId1"/>
  </p:sldMasterIdLst>
  <p:notesMasterIdLst>
    <p:notesMasterId r:id="rId19"/>
  </p:notesMasterIdLst>
  <p:handoutMasterIdLst>
    <p:handoutMasterId r:id="rId20"/>
  </p:handoutMasterIdLst>
  <p:sldIdLst>
    <p:sldId id="1823" r:id="rId2"/>
    <p:sldId id="1839" r:id="rId3"/>
    <p:sldId id="1853" r:id="rId4"/>
    <p:sldId id="1855" r:id="rId5"/>
    <p:sldId id="1861" r:id="rId6"/>
    <p:sldId id="1857" r:id="rId7"/>
    <p:sldId id="1862" r:id="rId8"/>
    <p:sldId id="1851" r:id="rId9"/>
    <p:sldId id="1832" r:id="rId10"/>
    <p:sldId id="1806" r:id="rId11"/>
    <p:sldId id="1844" r:id="rId12"/>
    <p:sldId id="1840" r:id="rId13"/>
    <p:sldId id="1859" r:id="rId14"/>
    <p:sldId id="1860" r:id="rId15"/>
    <p:sldId id="1683" r:id="rId16"/>
    <p:sldId id="1863" r:id="rId17"/>
    <p:sldId id="1842" r:id="rId18"/>
  </p:sldIdLst>
  <p:sldSz cx="12192000" cy="6858000"/>
  <p:notesSz cx="7010400" cy="9296400"/>
  <p:defaultTextStyle>
    <a:defPPr>
      <a:defRPr lang="en-US"/>
    </a:defPPr>
    <a:lvl1pPr marL="0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365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731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101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467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6832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201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5563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4933" algn="l" defTabSz="1218731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744" userDrawn="1">
          <p15:clr>
            <a:srgbClr val="A4A3A4"/>
          </p15:clr>
        </p15:guide>
        <p15:guide id="4" pos="264" userDrawn="1">
          <p15:clr>
            <a:srgbClr val="A4A3A4"/>
          </p15:clr>
        </p15:guide>
        <p15:guide id="10" pos="3843" userDrawn="1">
          <p15:clr>
            <a:srgbClr val="A4A3A4"/>
          </p15:clr>
        </p15:guide>
        <p15:guide id="11" orient="horz" pos="480" userDrawn="1">
          <p15:clr>
            <a:srgbClr val="A4A3A4"/>
          </p15:clr>
        </p15:guide>
        <p15:guide id="12" pos="14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crosoft Office User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7E91"/>
    <a:srgbClr val="8D8A7B"/>
    <a:srgbClr val="A37F3C"/>
    <a:srgbClr val="71893D"/>
    <a:srgbClr val="C69B4B"/>
    <a:srgbClr val="C6B84B"/>
    <a:srgbClr val="C6C24B"/>
    <a:srgbClr val="CC3300"/>
    <a:srgbClr val="6C6C6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58" autoAdjust="0"/>
    <p:restoredTop sz="91387" autoAdjust="0"/>
  </p:normalViewPr>
  <p:slideViewPr>
    <p:cSldViewPr snapToGrid="0">
      <p:cViewPr varScale="1">
        <p:scale>
          <a:sx n="62" d="100"/>
          <a:sy n="62" d="100"/>
        </p:scale>
        <p:origin x="1157" y="58"/>
      </p:cViewPr>
      <p:guideLst>
        <p:guide orient="horz" pos="744"/>
        <p:guide pos="264"/>
        <p:guide pos="3843"/>
        <p:guide orient="horz" pos="480"/>
        <p:guide pos="14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-1171"/>
    </p:cViewPr>
  </p:sorterViewPr>
  <p:notesViewPr>
    <p:cSldViewPr snapToGrid="0" snapToObjects="1">
      <p:cViewPr varScale="1">
        <p:scale>
          <a:sx n="145" d="100"/>
          <a:sy n="145" d="100"/>
        </p:scale>
        <p:origin x="4600" y="19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3037840" cy="464820"/>
          </a:xfrm>
          <a:prstGeom prst="rect">
            <a:avLst/>
          </a:prstGeom>
        </p:spPr>
        <p:txBody>
          <a:bodyPr vert="horz" lIns="93147" tIns="46574" rIns="93147" bIns="46574" rtlCol="0"/>
          <a:lstStyle>
            <a:lvl1pPr algn="l">
              <a:defRPr sz="1200"/>
            </a:lvl1pPr>
          </a:lstStyle>
          <a:p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42" y="3"/>
            <a:ext cx="3037840" cy="464820"/>
          </a:xfrm>
          <a:prstGeom prst="rect">
            <a:avLst/>
          </a:prstGeom>
        </p:spPr>
        <p:txBody>
          <a:bodyPr vert="horz" lIns="93147" tIns="46574" rIns="93147" bIns="46574" rtlCol="0"/>
          <a:lstStyle>
            <a:lvl1pPr algn="r">
              <a:defRPr sz="1200"/>
            </a:lvl1pPr>
          </a:lstStyle>
          <a:p>
            <a:fld id="{615B3604-A80B-8C40-B401-8FA74DA54801}" type="datetimeFigureOut">
              <a:rPr lang="en-US" smtClean="0">
                <a:latin typeface="Century Gothic" panose="020B0502020202020204" pitchFamily="34" charset="0"/>
              </a:rPr>
              <a:pPr/>
              <a:t>10/7/2019</a:t>
            </a:fld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47" tIns="46574" rIns="93147" bIns="46574" rtlCol="0" anchor="b"/>
          <a:lstStyle>
            <a:lvl1pPr algn="l">
              <a:defRPr sz="1200"/>
            </a:lvl1pPr>
          </a:lstStyle>
          <a:p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42" y="8829967"/>
            <a:ext cx="3037840" cy="464820"/>
          </a:xfrm>
          <a:prstGeom prst="rect">
            <a:avLst/>
          </a:prstGeom>
        </p:spPr>
        <p:txBody>
          <a:bodyPr vert="horz" lIns="93147" tIns="46574" rIns="93147" bIns="46574" rtlCol="0" anchor="b"/>
          <a:lstStyle>
            <a:lvl1pPr algn="r">
              <a:defRPr sz="1200"/>
            </a:lvl1pPr>
          </a:lstStyle>
          <a:p>
            <a:fld id="{B9A3D965-854C-544E-BC83-B34DD28D8A23}" type="slidenum">
              <a:rPr lang="en-US" smtClean="0">
                <a:latin typeface="Century Gothic" panose="020B0502020202020204" pitchFamily="34" charset="0"/>
              </a:rPr>
              <a:pPr/>
              <a:t>‹#›</a:t>
            </a:fld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5013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3037840" cy="464820"/>
          </a:xfrm>
          <a:prstGeom prst="rect">
            <a:avLst/>
          </a:prstGeom>
        </p:spPr>
        <p:txBody>
          <a:bodyPr vert="horz" lIns="93147" tIns="46574" rIns="93147" bIns="46574" rtlCol="0"/>
          <a:lstStyle>
            <a:lvl1pPr algn="l">
              <a:defRPr sz="1200" b="0" i="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2" y="3"/>
            <a:ext cx="3037840" cy="464820"/>
          </a:xfrm>
          <a:prstGeom prst="rect">
            <a:avLst/>
          </a:prstGeom>
        </p:spPr>
        <p:txBody>
          <a:bodyPr vert="horz" lIns="93147" tIns="46574" rIns="93147" bIns="46574" rtlCol="0"/>
          <a:lstStyle>
            <a:lvl1pPr algn="r">
              <a:defRPr sz="1200" b="0" i="0">
                <a:latin typeface="Century Gothic" panose="020B0502020202020204" pitchFamily="34" charset="0"/>
              </a:defRPr>
            </a:lvl1pPr>
          </a:lstStyle>
          <a:p>
            <a:fld id="{EC8FE7F7-238C-A74E-B3E1-A0422E327AA2}" type="datetimeFigureOut">
              <a:rPr lang="en-US" smtClean="0"/>
              <a:pPr/>
              <a:t>10/7/2019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47" tIns="46574" rIns="93147" bIns="4657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3"/>
            <a:ext cx="5608320" cy="4183380"/>
          </a:xfrm>
          <a:prstGeom prst="rect">
            <a:avLst/>
          </a:prstGeom>
        </p:spPr>
        <p:txBody>
          <a:bodyPr vert="horz" lIns="93147" tIns="46574" rIns="93147" bIns="46574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4820"/>
          </a:xfrm>
          <a:prstGeom prst="rect">
            <a:avLst/>
          </a:prstGeom>
        </p:spPr>
        <p:txBody>
          <a:bodyPr vert="horz" lIns="93147" tIns="46574" rIns="93147" bIns="46574" rtlCol="0" anchor="b"/>
          <a:lstStyle>
            <a:lvl1pPr algn="l">
              <a:defRPr sz="1200" b="0" i="0">
                <a:latin typeface="Century Gothic" panose="020B0502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2" y="8829967"/>
            <a:ext cx="3037840" cy="464820"/>
          </a:xfrm>
          <a:prstGeom prst="rect">
            <a:avLst/>
          </a:prstGeom>
        </p:spPr>
        <p:txBody>
          <a:bodyPr vert="horz" lIns="93147" tIns="46574" rIns="93147" bIns="46574" rtlCol="0" anchor="b"/>
          <a:lstStyle>
            <a:lvl1pPr algn="r">
              <a:defRPr sz="1200" b="0" i="0">
                <a:latin typeface="Century Gothic" panose="020B0502020202020204" pitchFamily="34" charset="0"/>
              </a:defRPr>
            </a:lvl1pPr>
          </a:lstStyle>
          <a:p>
            <a:fld id="{406953A5-29E5-BC44-8932-1EFF91B36C2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1441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09365" rtl="0" eaLnBrk="1" latinLnBrk="0" hangingPunct="1">
      <a:defRPr sz="1600" b="0" i="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609365" algn="l" defTabSz="609365" rtl="0" eaLnBrk="1" latinLnBrk="0" hangingPunct="1">
      <a:defRPr sz="1600" b="0" i="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1218731" algn="l" defTabSz="609365" rtl="0" eaLnBrk="1" latinLnBrk="0" hangingPunct="1">
      <a:defRPr sz="1600" b="0" i="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828101" algn="l" defTabSz="609365" rtl="0" eaLnBrk="1" latinLnBrk="0" hangingPunct="1">
      <a:defRPr sz="1600" b="0" i="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2437467" algn="l" defTabSz="609365" rtl="0" eaLnBrk="1" latinLnBrk="0" hangingPunct="1">
      <a:defRPr sz="1600" b="0" i="0"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3046832" algn="l" defTabSz="6093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201" algn="l" defTabSz="6093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5563" algn="l" defTabSz="6093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4933" algn="l" defTabSz="6093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9953" y="4415793"/>
            <a:ext cx="5970494" cy="4183380"/>
          </a:xfrm>
        </p:spPr>
        <p:txBody>
          <a:bodyPr/>
          <a:lstStyle/>
          <a:p>
            <a:r>
              <a:rPr lang="en-US" sz="18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NOTE: This presentation was developed for John Honeycutt</a:t>
            </a:r>
            <a:r>
              <a:rPr lang="en-US" sz="1800" b="1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for the 70</a:t>
            </a:r>
            <a:r>
              <a:rPr lang="en-US" sz="1800" b="1" i="0" kern="12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lang="en-US" sz="1800" b="1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International Aeronautical Conference, Oct. 21-25, 2019 in Washington, D.C.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Welcome the</a:t>
            </a:r>
            <a:r>
              <a:rPr lang="en-US" sz="1800" b="0" baseline="0" dirty="0">
                <a:latin typeface="Arial" panose="020B0604020202020204" pitchFamily="34" charset="0"/>
                <a:cs typeface="Arial" panose="020B0604020202020204" pitchFamily="34" charset="0"/>
              </a:rPr>
              <a:t> audience.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baseline="0" dirty="0">
                <a:latin typeface="Arial" panose="020B0604020202020204" pitchFamily="34" charset="0"/>
                <a:cs typeface="Arial" panose="020B0604020202020204" pitchFamily="34" charset="0"/>
              </a:rPr>
              <a:t>I’d like to outline for this presentation on the progress SLS has made over the past year and the road ahead.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baseline="0" dirty="0">
                <a:latin typeface="Arial" panose="020B0604020202020204" pitchFamily="34" charset="0"/>
                <a:cs typeface="Arial" panose="020B0604020202020204" pitchFamily="34" charset="0"/>
              </a:rPr>
              <a:t>We’ve made a lot of progress since the conferences a few years ago where most of our slides were artist’s concepts.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baseline="0" dirty="0">
                <a:latin typeface="Arial" panose="020B0604020202020204" pitchFamily="34" charset="0"/>
                <a:cs typeface="Arial" panose="020B0604020202020204" pitchFamily="34" charset="0"/>
              </a:rPr>
              <a:t>I’ll talk briefly about the larger context for SLS and then spend the rest of my time on progress and the future.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13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10988" y="4415793"/>
            <a:ext cx="5988424" cy="4183380"/>
          </a:xfrm>
        </p:spPr>
        <p:txBody>
          <a:bodyPr/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SLS</a:t>
            </a:r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 is part of a larger lunar campaign. The first phase is humans on the Moon by 2024. The second is expansion of that presence.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SLS will fly: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Artemis 1 = test flight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Artemis 2 = crewed lunar flyby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Artemis 3 = first woman, next man to walk on the Moon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SLS is the only rocket with the power and capability required to carry astronauts to deep space on the Orion crew vehicle.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Commercial will also have role to play with transportation of Gateway and lander components.</a:t>
            </a: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848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31694" y="4415793"/>
            <a:ext cx="6347012" cy="4183380"/>
          </a:xfrm>
        </p:spPr>
        <p:txBody>
          <a:bodyPr/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18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NASA Marshall is building the most powerful rocket ever built, the Space Launch System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which is the </a:t>
            </a:r>
            <a:r>
              <a:rPr lang="en-US" sz="1800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exploration-class 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vehicle capable of sending humans to deep space and the large systems necessary to live and work in deep space.</a:t>
            </a:r>
          </a:p>
          <a:p>
            <a:pPr marL="177800" marR="0" lvl="0" indent="-177800" algn="l" defTabSz="609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1800" b="0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 shown here, the basic SLS design has room to grow in both volume and mass capability for both crew and cargo versions. We are laser-focused right now on the Block 1 crew version on the far left.</a:t>
            </a:r>
          </a:p>
          <a:p>
            <a:pPr marL="177800" lvl="0" indent="-17780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SLS has the power and capacity to lift large and complex payloads, reducing the number of launches needed to put hardware into space</a:t>
            </a:r>
            <a:r>
              <a:rPr lang="en-US" sz="18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– and decreasing design complexity and operational risk by minimizing on-orbit operations.</a:t>
            </a:r>
            <a:endParaRPr lang="en-US" sz="180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lvl="0" indent="-177800">
              <a:buFont typeface="Arial" panose="020B0604020202020204" pitchFamily="34" charset="0"/>
              <a:buChar char="•"/>
            </a:pPr>
            <a:r>
              <a:rPr lang="en-US" sz="18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SLS Block 1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with four RS-25’s and two 5-segment solid rocket boosters:</a:t>
            </a:r>
          </a:p>
          <a:p>
            <a:pPr marL="177800" lvl="0" indent="-17780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weighs 2.6 million kilograms (5.75 million pounds) fueled</a:t>
            </a:r>
            <a:r>
              <a:rPr lang="en-US" sz="18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stands 98.2 meters (322</a:t>
            </a:r>
            <a:r>
              <a:rPr lang="en-US" sz="18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feet) tall. It will carry 95 metric tons (over 209,000 pounds) 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LEO. Or </a:t>
            </a:r>
            <a:r>
              <a:rPr lang="en-US" sz="1800" b="1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more importantly to Artemis 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more than 26 metric tons</a:t>
            </a:r>
            <a:r>
              <a:rPr lang="en-US" sz="18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(more than 57,000 pounds) to the Moon.</a:t>
            </a:r>
          </a:p>
          <a:p>
            <a:pPr marL="177800" lvl="0" indent="-177800">
              <a:buFont typeface="Arial" panose="020B0604020202020204" pitchFamily="34" charset="0"/>
              <a:buChar char="•"/>
            </a:pPr>
            <a:r>
              <a:rPr lang="en-US" sz="18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SLS Block 1B  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will upgrade with the</a:t>
            </a:r>
            <a:r>
              <a:rPr lang="en-US" sz="18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Exploration Upper Stage and will be able to carry a co-manifested payload plus Orion. It will likely be the first variant to use our new restart RS-25 engines with 111% thrust vs. 109% for the heritage engines. It will also likely be the first to use the more powerful Booster Obsolescence and Life Extension  - or BOLE – solid rocket boosters once our heritage inventory runs out. The result will be a vehicle with 105 metric tons (&gt;231,000 pounds) to LEO and 35 to 40 metric tons (roughly 75,000 to 88,000 pounds) to the Moon – depending on crew or cargo configuration and other ongoing design trades.</a:t>
            </a:r>
          </a:p>
          <a:p>
            <a:pPr marL="177800" lvl="0" indent="-177800">
              <a:buFont typeface="Arial" panose="020B0604020202020204" pitchFamily="34" charset="0"/>
              <a:buChar char="•"/>
            </a:pPr>
            <a:r>
              <a:rPr lang="en-US" sz="1800" b="1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SLS Block 2 </a:t>
            </a:r>
            <a:r>
              <a:rPr lang="en-US" sz="18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will have advanced boosters and will be able to carry roughly 130 metric tons (286,000 pounds) to LEO or more than 45 metric tons (99,000 pounds) to TLI.</a:t>
            </a:r>
          </a:p>
          <a:p>
            <a:pPr marL="0" lvl="0" indent="0">
              <a:buFontTx/>
              <a:buNone/>
            </a:pPr>
            <a:endParaRPr lang="en-US" sz="1800" kern="1200" baseline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FontTx/>
              <a:buNone/>
            </a:pPr>
            <a:r>
              <a:rPr lang="en-US" sz="1800" b="1" i="1" u="sng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These are not just nice numbers. This capability changes your whole architecture and the risk associated with it – for the better.   </a:t>
            </a: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930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dirty="0">
                <a:latin typeface="Arial" panose="020B0604020202020204" pitchFamily="34" charset="0"/>
                <a:cs typeface="Arial" panose="020B0604020202020204" pitchFamily="34" charset="0"/>
              </a:rPr>
              <a:t>Let’s</a:t>
            </a:r>
            <a:r>
              <a:rPr lang="en-US" sz="1800" b="1" i="0" baseline="0" dirty="0">
                <a:latin typeface="Arial" panose="020B0604020202020204" pitchFamily="34" charset="0"/>
                <a:cs typeface="Arial" panose="020B0604020202020204" pitchFamily="34" charset="0"/>
              </a:rPr>
              <a:t> take a look at the SLS configuration for our maiden Artemis 1 mission: </a:t>
            </a:r>
            <a:endParaRPr lang="en-US" sz="1800" b="1" i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marR="0" lvl="0" indent="-177800" algn="l" defTabSz="455613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18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Block 1 will be more capable than any current launch vehicle, able to deliver &gt;26</a:t>
            </a:r>
            <a:r>
              <a:rPr lang="en-US" sz="1800" b="0" strike="sngStrik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metric tons (57,320</a:t>
            </a:r>
            <a:r>
              <a:rPr lang="en-US" sz="1800" b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0" kern="1200" baseline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lb</a:t>
            </a:r>
            <a:r>
              <a:rPr lang="en-US" sz="1800" b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8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to the Moon.</a:t>
            </a:r>
          </a:p>
          <a:p>
            <a:pPr marL="177800" marR="0" lvl="0" indent="-177800" algn="l" defTabSz="455613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Visible</a:t>
            </a:r>
            <a:r>
              <a:rPr lang="en-US" sz="1800" b="0" baseline="0" dirty="0">
                <a:latin typeface="Arial" panose="020B0604020202020204" pitchFamily="34" charset="0"/>
                <a:cs typeface="Arial" panose="020B0604020202020204" pitchFamily="34" charset="0"/>
              </a:rPr>
              <a:t> are the major elements of the Artemis 1 vehicle – solid rocket boosters, core stage, </a:t>
            </a:r>
            <a:r>
              <a:rPr lang="en-US" sz="1800" b="0" strike="sngStrike" baseline="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800" b="0" baseline="0" dirty="0">
                <a:latin typeface="Arial" panose="020B0604020202020204" pitchFamily="34" charset="0"/>
                <a:cs typeface="Arial" panose="020B0604020202020204" pitchFamily="34" charset="0"/>
              </a:rPr>
              <a:t>engine section, LH tank, </a:t>
            </a:r>
            <a:r>
              <a:rPr lang="en-US" sz="1800" b="0" baseline="0" dirty="0" err="1">
                <a:latin typeface="Arial" panose="020B0604020202020204" pitchFamily="34" charset="0"/>
                <a:cs typeface="Arial" panose="020B0604020202020204" pitchFamily="34" charset="0"/>
              </a:rPr>
              <a:t>intertank</a:t>
            </a:r>
            <a:r>
              <a:rPr lang="en-US" sz="1800" b="0" baseline="0" dirty="0">
                <a:latin typeface="Arial" panose="020B0604020202020204" pitchFamily="34" charset="0"/>
                <a:cs typeface="Arial" panose="020B0604020202020204" pitchFamily="34" charset="0"/>
              </a:rPr>
              <a:t>, LOX tank, forward skirt) LVSA and ICPS, OSA, and Orion/SM/LAS.</a:t>
            </a:r>
          </a:p>
          <a:p>
            <a:pPr marL="177800" marR="0" lvl="0" indent="-177800" algn="l" defTabSz="455613" rtl="0" eaLnBrk="1" fontAlgn="base" latinLnBrk="0" hangingPunct="1">
              <a:lnSpc>
                <a:spcPct val="100000"/>
              </a:lnSpc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1800" b="1" i="1" u="sng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The investments in design, testing, tooling and lessons learned on Block 1 apply directly to future configurations based on Block 1.</a:t>
            </a:r>
          </a:p>
          <a:p>
            <a:pPr marL="0" marR="0" lvl="0" indent="0" algn="l" defTabSz="455613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800" b="0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27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60538" y="244475"/>
            <a:ext cx="3235325" cy="18208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1" y="2111542"/>
            <a:ext cx="6027374" cy="6718425"/>
          </a:xfrm>
        </p:spPr>
        <p:txBody>
          <a:bodyPr/>
          <a:lstStyle/>
          <a:p>
            <a:r>
              <a:rPr lang="en-US" sz="18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SLS boosters leverage shuttle boosters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Five </a:t>
            </a:r>
            <a:r>
              <a:rPr lang="en-US" sz="1800" b="0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segments, instead of four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All-new avionics, asbestos-free insulation</a:t>
            </a:r>
          </a:p>
          <a:p>
            <a:pPr marL="171450" marR="0" lvl="0" indent="-171450" algn="l" defTabSz="609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0" i="0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10 motor segments complete for Artemis 1</a:t>
            </a:r>
          </a:p>
          <a:p>
            <a:pPr marL="171450" marR="0" lvl="0" indent="-171450" algn="l" defTabSz="609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0" i="0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Motor casting for Artemis 2 complete</a:t>
            </a:r>
          </a:p>
          <a:p>
            <a:pPr marL="171450" marR="0" lvl="0" indent="-171450" algn="l" defTabSz="609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0" i="0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Artemis I forward, aft assemblies nearing completion at KSC</a:t>
            </a:r>
          </a:p>
          <a:p>
            <a:pPr marL="171450" marR="0" lvl="0" indent="-171450" algn="l" defTabSz="609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b="0" i="0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Preparing to ship motor segments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u="none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Artemis 1 booster nozzles,</a:t>
            </a:r>
            <a:r>
              <a:rPr lang="en-US" sz="1800" b="0" i="0" u="none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separation motors complete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u="none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Avionics qualification testing at MSFC complete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b="0" i="0" u="sng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en-US" sz="1800" b="0" i="0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Booster fast facts [if needed]: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Prime contractor Northrop Grumman</a:t>
            </a:r>
            <a:endParaRPr lang="en-US" sz="18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Each 177 feet or 17 stories tall – taller than the Statue of Liberty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Each is 12 feet in diameter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Each booster burns through 1,385,000 pounds of propellant in two minutes – an average of 5.5 tons of propellant every second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Each booster’s thrust is greater than 14 four-engine Boeing 747s at full take-off power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During flight, the temperature of the motor chamber gases reach more than 5,000°F – hot enough to boil steel!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30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06400" y="4415793"/>
            <a:ext cx="6197600" cy="4183380"/>
          </a:xfrm>
        </p:spPr>
        <p:txBody>
          <a:bodyPr/>
          <a:lstStyle/>
          <a:p>
            <a:pPr lvl="0"/>
            <a:r>
              <a:rPr lang="en-US" sz="1800" b="1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four engines complete for Artemis 1, shipped from MAF to SSC, MAF has done 3 engine pathfinder install/removal tests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Engine installation begins in Oct!</a:t>
            </a:r>
          </a:p>
          <a:p>
            <a:pPr marL="177800" lvl="0" indent="-17780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There are 256 engine install steps for the entire </a:t>
            </a:r>
            <a:b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4-engine cluster.</a:t>
            </a:r>
          </a:p>
          <a:p>
            <a:pPr marL="177800" lvl="0" indent="-17780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Program has been hot-fire testing the RS-25 engines since 2015 to ensure the engines can perform under the different SLS pre-launch conditions, higher heating environment, and flight thrust profiles, and also to qualify the new controllers</a:t>
            </a:r>
          </a:p>
          <a:p>
            <a:pPr marL="177800" lvl="0" indent="-17780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32 tests and more than nearly 15,000 seconds hot fire time so far</a:t>
            </a:r>
            <a:endParaRPr lang="en-US" sz="1800" b="0" i="0" kern="1200" baseline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en-US" sz="1800" b="0" i="0" u="sng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Engine Fa</a:t>
            </a:r>
            <a:r>
              <a:rPr lang="en-US" sz="1800" b="0" i="0" u="sng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 Facts: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 RS-25 engines vs 3 for shuttle,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109% thrust vs 104.5%,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new controller and software and nozzle insulation,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more than 500,000 </a:t>
            </a:r>
            <a:r>
              <a:rPr lang="en-US" sz="1800" b="0" i="0" kern="1200" baseline="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lbs</a:t>
            </a:r>
            <a:r>
              <a:rPr lang="en-US" sz="1800" b="0" i="0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thrust each, more than 1 million seconds total ground and flight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Program began with 14 flown engines and 2 new serial number engines built from spares to support first 4 flights.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437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95835" y="4415793"/>
            <a:ext cx="6418730" cy="418338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Engine section mated to rest of stage on Sept 19.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Boeing will begin installation of RS-25 engines October</a:t>
            </a:r>
            <a:r>
              <a:rPr lang="en-US" sz="1800" b="0" i="0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en-US" sz="1800" b="0" i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After closeout work to connect wiring, piping, ductwork, check avionics, and Final Integrated Functional Test, the completed stage will ship to Stennis for “green run” testing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b="0" i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Artemis 1 core stage manufacturing is 90 percent complete </a:t>
            </a: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with first</a:t>
            </a:r>
            <a:r>
              <a:rPr lang="en-US" sz="1800" b="0" baseline="0" dirty="0">
                <a:latin typeface="Arial" panose="020B0604020202020204" pitchFamily="34" charset="0"/>
                <a:cs typeface="Arial" panose="020B0604020202020204" pitchFamily="34" charset="0"/>
              </a:rPr>
              <a:t> production-unit issues behind us.</a:t>
            </a:r>
            <a:endParaRPr lang="en-US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1800" b="0" baseline="0" dirty="0">
                <a:latin typeface="Arial" panose="020B0604020202020204" pitchFamily="34" charset="0"/>
                <a:cs typeface="Arial" panose="020B0604020202020204" pitchFamily="34" charset="0"/>
              </a:rPr>
              <a:t> complex </a:t>
            </a:r>
            <a:r>
              <a:rPr lang="en-US" sz="1800" b="1" baseline="0" dirty="0">
                <a:latin typeface="Arial" panose="020B0604020202020204" pitchFamily="34" charset="0"/>
                <a:cs typeface="Arial" panose="020B0604020202020204" pitchFamily="34" charset="0"/>
              </a:rPr>
              <a:t>engine section </a:t>
            </a:r>
            <a:r>
              <a:rPr lang="en-US" sz="1800" b="0" baseline="0" dirty="0">
                <a:latin typeface="Arial" panose="020B0604020202020204" pitchFamily="34" charset="0"/>
                <a:cs typeface="Arial" panose="020B0604020202020204" pitchFamily="34" charset="0"/>
              </a:rPr>
              <a:t>is complete, tested and mated with the other 4/5 of complete </a:t>
            </a:r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Core Stage 1.</a:t>
            </a:r>
          </a:p>
          <a:p>
            <a:pPr marL="177800" marR="0" lvl="0" indent="-177800" algn="l" defTabSz="609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18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Boeing Stage Controller </a:t>
            </a:r>
            <a:r>
              <a:rPr lang="en-US" sz="1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test team recently began integrating the Stage Controller to the System Integration Test Facility-Qualification (SITFQ) ring in support of risk reduction testing for Stage Controller validation testing.  This will be the first time the Stage Controller has been connected to non-simulation avionics equipment in this configuration. The test team will continue to add complexity in the connections in a phased approach.</a:t>
            </a:r>
          </a:p>
          <a:p>
            <a:endParaRPr lang="en-US" sz="1800" b="0" i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en-US" sz="1800" b="0" i="0" u="sng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Core Stage Fast Facts: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All-new development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212 feet long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27 feet diameter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Empty Weight: ~188,000 </a:t>
            </a:r>
            <a:r>
              <a:rPr lang="en-US" sz="1800" b="0" i="0" kern="120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lbs</a:t>
            </a: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(85,275 kg)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LH2 capacity: Up to 537,000 gallons (2 million liters) (317,000 pounds)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LOX: 196,000 gallons (742,000 liters) (1.86 million pounds)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87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6953A5-29E5-BC44-8932-1EFF91B36C2F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12187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5695" y="4392378"/>
            <a:ext cx="566366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cap="all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535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0913" y="498475"/>
            <a:ext cx="5145087" cy="28940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37882" y="3685877"/>
            <a:ext cx="5934636" cy="4850701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largest structural testing campaign since the Space Shuttle Program is at least 80 percent complete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Hundreds of tests at every level of development – basic materials to flight hardware, subscale to full scale, development to qualification testing. </a:t>
            </a: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u="sng" dirty="0">
                <a:latin typeface="Arial" panose="020B0604020202020204" pitchFamily="34" charset="0"/>
                <a:cs typeface="Arial" panose="020B0604020202020204" pitchFamily="34" charset="0"/>
              </a:rPr>
              <a:t>Major highlights: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b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Four full-scale Core Stage STAs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800" b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uilt or refurbished four test stands @ MSFC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1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Engine Section STA </a:t>
            </a:r>
            <a:r>
              <a:rPr lang="en-US" sz="1800" b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arrived May</a:t>
            </a:r>
            <a:r>
              <a:rPr lang="en-US" sz="18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2017; testing finished;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~ 36 tests and 2,500 channels of data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b="1" kern="1200" baseline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Intertank</a:t>
            </a:r>
            <a:r>
              <a:rPr lang="en-US" sz="1800" b="1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STA </a:t>
            </a:r>
            <a:r>
              <a:rPr lang="en-US" sz="1800" b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arrived March 2018; testing finished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~ 21 influence, 18 limit, 2 ultimate, 1 test to failure, more than 2,800 channels of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1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LH2 STA </a:t>
            </a:r>
            <a:r>
              <a:rPr lang="en-US" sz="1800" b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arrived Jan ‘19 (during furlough);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structural testing in progress. ~38 test cases, more than 3,900 data channels, primary influence testing complete, green run test case complete, influence test cases complete early August. Remaining margin</a:t>
            </a:r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 testing c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ontinuing through October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1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LOX STA </a:t>
            </a:r>
            <a:r>
              <a:rPr lang="en-US" sz="18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arrived July 2019;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Tests started this month: ~24 load cases and more than 2,600 data channels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Also completed the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Integrated Structural Test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of the ICPS, Orion Stage Adapter, LVSA stack in 2017. Roughly 50 tests with 1800 channels of data. Loads &gt;40% above flight loads</a:t>
            </a:r>
          </a:p>
          <a:p>
            <a:pPr lvl="0"/>
            <a:endParaRPr lang="en-US" sz="1800" b="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1800" b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</a:t>
            </a:r>
            <a:r>
              <a:rPr lang="en-US" sz="1800" b="1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chart that doesn’t fully tell the story of the hundreds of tests we’ve done at every level of development – from basic materials to flight hardware, subscale to full scale, development to qualification testing.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b="0" baseline="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738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8500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609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Here you see the</a:t>
            </a:r>
            <a:r>
              <a:rPr lang="en-US" sz="18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core stage pathfinder, a full-scale mockup simulating the shape, size, weight and center-of-gravity of the flight hardware in the B-2 test stand at Stennis</a:t>
            </a:r>
          </a:p>
          <a:p>
            <a:pPr marL="171450" marR="0" lvl="0" indent="-171450" algn="l" defTabSz="609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Crews practiced lifts and other maneuvers with the Pathfinder before the Artemis 1 flight stage arrives in December.</a:t>
            </a:r>
          </a:p>
          <a:p>
            <a:pPr marL="171450" marR="0" lvl="0" indent="-171450" algn="l" defTabSz="609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Pathfinder is now at KSC for similar handling maneuvers and training.</a:t>
            </a:r>
          </a:p>
          <a:p>
            <a:pPr marL="171450" marR="0" lvl="0" indent="-171450" algn="l" defTabSz="609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Green Run validates the core stage design, performance and workmanship and verifies the readiness of the stage to be shipped to KSC for final processing and integration before launch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Green Run includes several first-time events for the world’s largest rocket stage: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First propellant fill-up for the LOX and LH2 tanks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First end-to-end flow test of propellants and other fluids through the complete stage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First operational test of flight</a:t>
            </a:r>
            <a:r>
              <a:rPr lang="en-US" sz="18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avionics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First firing of all four RS-25 engines together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First use of B2 Test stand in this confi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guration</a:t>
            </a:r>
            <a:endParaRPr lang="en-US" sz="1800" kern="1200" dirty="0">
              <a:solidFill>
                <a:srgbClr val="FF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addition to the hot fire, other</a:t>
            </a:r>
            <a:r>
              <a:rPr lang="en-US" sz="18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tests as part of Green</a:t>
            </a:r>
            <a:r>
              <a:rPr lang="en-US" sz="18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Run may include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vibration testing, leak and functional checks, hydraulics and thrust vector control, safing, simulated countdown and wet dress rehearsal during which propellants are flowed through the stage but not ignited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program is evaluating options</a:t>
            </a:r>
            <a:r>
              <a:rPr lang="en-US" sz="18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accelerating the Green Run campaign.</a:t>
            </a:r>
          </a:p>
          <a:p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87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6953A5-29E5-BC44-8932-1EFF91B36C2F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12187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24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79600" y="300038"/>
            <a:ext cx="3251200" cy="1828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71583" y="2374369"/>
            <a:ext cx="5875076" cy="6306415"/>
          </a:xfrm>
        </p:spPr>
        <p:txBody>
          <a:bodyPr/>
          <a:lstStyle/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ICPS</a:t>
            </a:r>
            <a:r>
              <a:rPr lang="en-US" sz="1800" b="0" baseline="0" dirty="0">
                <a:latin typeface="Arial" panose="020B0604020202020204" pitchFamily="34" charset="0"/>
                <a:cs typeface="Arial" panose="020B0604020202020204" pitchFamily="34" charset="0"/>
              </a:rPr>
              <a:t> and OSA shipped to KSC in 2017 and 2018 and stored in the Space Station Processing Facility. ICPS stages will power the first 3 SLS missions.</a:t>
            </a:r>
            <a:endParaRPr lang="en-US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1800" b="0" baseline="0" dirty="0">
                <a:latin typeface="Arial" panose="020B0604020202020204" pitchFamily="34" charset="0"/>
                <a:cs typeface="Arial" panose="020B0604020202020204" pitchFamily="34" charset="0"/>
              </a:rPr>
              <a:t>ICPS is largely a modified existing stage: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baseline="0" dirty="0">
                <a:latin typeface="Arial" panose="020B0604020202020204" pitchFamily="34" charset="0"/>
                <a:cs typeface="Arial" panose="020B0604020202020204" pitchFamily="34" charset="0"/>
              </a:rPr>
              <a:t>Background: 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Built by Boeing/ULA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modified Delta Cryogenic Second Stage by lengthening LH2 tank, adding hydrazine bottles for attitude control and minor avionics changes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42’ tall x 16’ wide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Powered by one AR RL-10B-2 engine/LH2/LOX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24,750 </a:t>
            </a:r>
            <a:r>
              <a:rPr lang="en-US" sz="18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lbs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thrust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Provides TLI burn for Orion (Artemis</a:t>
            </a:r>
            <a:r>
              <a:rPr lang="en-US" sz="18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1)</a:t>
            </a:r>
            <a:endParaRPr lang="en-US" sz="1800" u="sng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18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/>
            <a:endParaRPr lang="en-US" sz="180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022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79600" y="300038"/>
            <a:ext cx="3251200" cy="18288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6139" y="2538664"/>
            <a:ext cx="6240496" cy="5475784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1800" b="0" baseline="0" dirty="0">
                <a:latin typeface="Arial" panose="020B0604020202020204" pitchFamily="34" charset="0"/>
                <a:cs typeface="Arial" panose="020B0604020202020204" pitchFamily="34" charset="0"/>
              </a:rPr>
              <a:t>On the left top and bottom, the Orion Stage adapter being shipped to KSC and a look inside at MSFC with the brackets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for the secondary payload deployment system </a:t>
            </a:r>
          </a:p>
          <a:p>
            <a:endParaRPr lang="en-US" sz="180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Right: LVSA when it was moved to 4649 for final processing;</a:t>
            </a:r>
            <a:r>
              <a:rPr lang="en-US" sz="180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installed FJA and PAS; performed leak checks; installing DFI, doing final closeouts; scheduled to ship 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KSC next year.</a:t>
            </a:r>
          </a:p>
          <a:p>
            <a:endParaRPr lang="en-US" sz="1800" u="sng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LVSA Fast Facts: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Connects core and upper stages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27.5’ long and 27.5’ wide at base, tapers to 5 m at top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Friction-stir welded lightweight aluminum alloy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Manufactured by Teledyne Brown @ MSFC</a:t>
            </a:r>
          </a:p>
          <a:p>
            <a:endParaRPr lang="en-US" sz="1800" u="sng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OSA Fast Facts: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Connects ICPS and Orion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5’ high, ~18’  diameter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Holds 13 </a:t>
            </a:r>
            <a:r>
              <a:rPr lang="en-US" sz="180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cubesats</a:t>
            </a:r>
            <a:r>
              <a:rPr lang="en-US" sz="18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avionics unit for Artemis 1</a:t>
            </a:r>
          </a:p>
          <a:p>
            <a:pPr lvl="0"/>
            <a:endParaRPr lang="en-US" sz="180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180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53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06400" y="4415793"/>
            <a:ext cx="6197600" cy="4183380"/>
          </a:xfrm>
        </p:spPr>
        <p:txBody>
          <a:bodyPr/>
          <a:lstStyle/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Hit some highlights</a:t>
            </a:r>
            <a:r>
              <a:rPr lang="en-US" sz="1800" b="1" baseline="0" dirty="0">
                <a:latin typeface="Arial" panose="020B0604020202020204" pitchFamily="34" charset="0"/>
                <a:cs typeface="Arial" panose="020B0604020202020204" pitchFamily="34" charset="0"/>
              </a:rPr>
              <a:t> of remaining work before we start integrating the vehicle in the VAB.</a:t>
            </a:r>
          </a:p>
          <a:p>
            <a:endParaRPr lang="en-US" sz="1800" b="1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609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BOOSTERS: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Deliver forward &amp; aft assemblies, ship motor segments; crews maneuvering pathfinders in RPSF </a:t>
            </a:r>
          </a:p>
          <a:p>
            <a:pPr marL="0" marR="0" lvl="0" indent="0" algn="l" defTabSz="609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CORE STAGE: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Engine installation, shipping to SSC, Green Run test campaign, shipping to KSC</a:t>
            </a:r>
          </a:p>
          <a:p>
            <a:pPr marL="0" marR="0" lvl="0" indent="0" algn="l" defTabSz="609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LAUNCH VEHICLE STAGE ADAPTER: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Install DFI, quick disconnects &amp; cable runs; final checkout; shipping</a:t>
            </a:r>
          </a:p>
          <a:p>
            <a:pPr marL="0" marR="0" lvl="0" indent="0" algn="l" defTabSz="609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SYSTEMS ENGINEERING &amp; INTEGRATION: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DCR, flight software delivery, Software Integration Lab (SIL) certification,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CoFR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 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6731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3425" y="1968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37882" y="3644537"/>
            <a:ext cx="6136734" cy="4948318"/>
          </a:xfrm>
        </p:spPr>
        <p:txBody>
          <a:bodyPr/>
          <a:lstStyle/>
          <a:p>
            <a:pPr marL="0" indent="0" defTabSz="465838">
              <a:buFont typeface="Arial"/>
              <a:buNone/>
              <a:defRPr/>
            </a:pPr>
            <a:r>
              <a:rPr lang="en-US" sz="1800" b="1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Lots of progress toward second flight:</a:t>
            </a:r>
          </a:p>
          <a:p>
            <a:pPr marL="0" indent="0" defTabSz="465838">
              <a:buFont typeface="Arial"/>
              <a:buNone/>
              <a:defRPr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 left: All booster motor segments cast for second flight; 5 complete in barn</a:t>
            </a:r>
          </a:p>
          <a:p>
            <a:pPr marL="0" indent="0" defTabSz="465838">
              <a:buFont typeface="Arial"/>
              <a:buNone/>
              <a:defRPr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CS2: All components manufactured</a:t>
            </a:r>
          </a:p>
          <a:p>
            <a:pPr marL="0" marR="0" lvl="0" indent="0" algn="l" defTabSz="465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Bottom: LVSA and OSA panels machined at AMRO; 4</a:t>
            </a:r>
            <a:r>
              <a:rPr lang="en-US" sz="1800" b="0" i="0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LVSA-2 panels delivered to MSFC; </a:t>
            </a:r>
            <a:r>
              <a:rPr lang="en-US" sz="1800" b="0" i="0" kern="1200" baseline="0" dirty="0" err="1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Janicki</a:t>
            </a:r>
            <a:r>
              <a:rPr lang="en-US" sz="1800" b="0" i="0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working OSA-2 diaphragm</a:t>
            </a:r>
          </a:p>
          <a:p>
            <a:pPr marL="0" marR="0" lvl="0" indent="0" algn="l" defTabSz="4658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Bottom left: Two flight engines complete and stored in place; all controllers green run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An extra word about core stage manufacturing for Artemis 2: </a:t>
            </a:r>
          </a:p>
          <a:p>
            <a:pPr marL="177800" marR="0" lvl="0" indent="-177800" algn="l" defTabSz="609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1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are benefiting from a steady stream of process improvements. Each step in production has been analyzed and streamlined. As a result, although we have prioritized our resources to completion of the Artemis 1 core stage, the Artemis 2 core stage production schedule currently is averaging 50% improvement in schedule over the Artemis 1 core stage. For example, we have so far seen a 70% improvement in labor hours on the engine section and 33% improvement on the </a:t>
            </a:r>
            <a:r>
              <a:rPr lang="en-US" sz="18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intertank</a:t>
            </a:r>
            <a:r>
              <a:rPr lang="en-US" sz="1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you drill down into those numbers,</a:t>
            </a:r>
            <a:r>
              <a:rPr lang="en-US" sz="1800" b="0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you can see several factors in that improvement. </a:t>
            </a:r>
            <a:r>
              <a:rPr lang="en-US" sz="1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example, in the engine section, the most complex section of the core stage, we have seen a significant improvement in manufacturing discrepancies, a 97% improvement in rework hours and an overall 70% improvement in baseline labor hours required.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en-US" sz="1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Those improvements are the result of numerous process improvements. Some of those are: shorter, more precise work instructions; a new one-shot drilling technique; thermal protection system application improvements; sensor installation improvements; a new job kitting process that has parts, tools and instructions ready when each shift arrives for work; implementing standard rework techniques; and placing NASA program management in the factory to accelerate decision-making. </a:t>
            </a:r>
            <a:endParaRPr lang="en-US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47FE6D-A129-824A-B74F-19BDEDB109A7}" type="slidenum">
              <a:rPr kumimoji="0" lang="en-US" sz="120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65861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3100" y="515938"/>
            <a:ext cx="5664200" cy="3187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28918" y="3788264"/>
            <a:ext cx="5952564" cy="4183380"/>
          </a:xfrm>
        </p:spPr>
        <p:txBody>
          <a:bodyPr/>
          <a:lstStyle/>
          <a:p>
            <a:r>
              <a:rPr lang="en-US" sz="18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Significant progress toward Artemis III</a:t>
            </a:r>
            <a:r>
              <a:rPr lang="en-US" sz="1800" b="1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</a:t>
            </a:r>
            <a:r>
              <a:rPr lang="en-US" sz="18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future flights, including</a:t>
            </a:r>
            <a:r>
              <a:rPr lang="en-US" sz="1800" b="1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Block 1B</a:t>
            </a:r>
            <a:endParaRPr lang="en-US" sz="1800" b="1" i="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en-US" sz="1800" b="0" i="0" u="sng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</a:t>
            </a:r>
            <a:r>
              <a:rPr lang="en-US" sz="1800" b="0" i="0" u="sng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left</a:t>
            </a:r>
            <a:r>
              <a:rPr lang="en-US" sz="1800" b="0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Five RL-10s complete for EUS.</a:t>
            </a:r>
          </a:p>
          <a:p>
            <a:r>
              <a:rPr lang="en-US" sz="1800" b="0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 center: Boosters processing and casting for third flight, as well as FSB-1</a:t>
            </a:r>
          </a:p>
          <a:p>
            <a:r>
              <a:rPr lang="en-US" sz="1800" b="0" i="0" u="sng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 right</a:t>
            </a:r>
            <a:r>
              <a:rPr lang="en-US" sz="1800" b="0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Payload adapter manufacturing work @ MSFC</a:t>
            </a:r>
          </a:p>
          <a:p>
            <a:r>
              <a:rPr lang="en-US" sz="1800" b="0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Bottom right: Much</a:t>
            </a:r>
            <a:r>
              <a:rPr lang="en-US" sz="1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work is under way on developing a new more affordable, expendable variant of the RS-25 that costs at least 33 percent less and operates at 111% (521,000 </a:t>
            </a:r>
            <a:r>
              <a:rPr lang="en-US" sz="1800" b="0" i="0" kern="12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lbs</a:t>
            </a:r>
            <a:r>
              <a:rPr lang="en-US" sz="1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thrust</a:t>
            </a:r>
          </a:p>
          <a:p>
            <a:pPr marL="0" marR="0" lvl="0" indent="0" algn="l" defTabSz="6093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 incorporates new materials and new manufacturing processes, as well as new technology like 3D printing. The latest test series beginning in 2018 includes a 3D printed pogo accumulator and a hot isostatic pressure (HIP) bonded main combustion chamber (bottom left);</a:t>
            </a:r>
            <a:r>
              <a:rPr lang="en-US" sz="1800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18-engine follow-on contract in progress</a:t>
            </a:r>
          </a:p>
          <a:p>
            <a:r>
              <a:rPr lang="en-US" sz="1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Bottom center: EUS weld confidence articles: on</a:t>
            </a:r>
            <a:r>
              <a:rPr lang="en-US" sz="1800" b="0" i="0" kern="120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the </a:t>
            </a:r>
            <a:r>
              <a:rPr lang="en-US" sz="18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right is a ring segment; left is a barrel panel.</a:t>
            </a:r>
          </a:p>
          <a:p>
            <a:endParaRPr lang="en-US" sz="1800" b="0" i="0" kern="1200" dirty="0">
              <a:solidFill>
                <a:schemeClr val="tx1"/>
              </a:solidFill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390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79625" y="430213"/>
            <a:ext cx="2851150" cy="1603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91671" y="2234883"/>
            <a:ext cx="5827058" cy="4183380"/>
          </a:xfrm>
        </p:spPr>
        <p:txBody>
          <a:bodyPr/>
          <a:lstStyle/>
          <a:p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Progress Video [music, no narration] 1:30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 last live look at real flight hardware for the first Artemis mission. 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The payoff for years of hard work. This animation will soon be real.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Artemis 1 Booster segments being cast and transported at Northrop Grumman in Utah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Full scale qualification solid rocket motor test firing in Utah – booster throat plug dispersion high speed video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Artemis 1 Flight engines at Michoud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Adaptation and controller green run testing at Stennis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Artemis 1 core stage forward join (forward skirt, LOX tank, </a:t>
            </a:r>
            <a:r>
              <a:rPr lang="en-US" sz="1800" baseline="0" dirty="0" err="1">
                <a:latin typeface="Arial" panose="020B0604020202020204" pitchFamily="34" charset="0"/>
                <a:cs typeface="Arial" panose="020B0604020202020204" pitchFamily="34" charset="0"/>
              </a:rPr>
              <a:t>intertank</a:t>
            </a:r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) mate at Michoud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Artemis 1 forward join to LH2 tank mate at Michoud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Artemis 1 core stage to engine section mate at Michoud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Artemis 1 LVSA transported at MSFC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Artemis 1 ICPS at ULA in Decatur, AL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Artemis 1 ICPS at KSC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OSA to the Super Guppy at MSFC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LH2 and then LOX structural test articles at Michoud and then installation in stands at MSFC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Core Stage Pathfinder installed in B2 stand at Stennis</a:t>
            </a:r>
          </a:p>
          <a:p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Finally the moment we’re all working toward at KSC</a:t>
            </a:r>
          </a:p>
          <a:p>
            <a:endParaRPr lang="en-US" sz="1800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3211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13765" y="4415793"/>
            <a:ext cx="6382870" cy="4183380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Best way to keep up to date is to follow us on social media.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For each step of completion of the core stage, we’re posting pictures on social media and the web page.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Remind audience of major points: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Artemis 1 vehicle nearing completion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Core stage will ship from factory in a few months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Green Run next year then on to final integration at KSC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Well-positioned to deliver second and third vehicles in a much shorter timeline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Work on EUS is continuing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Thank audience</a:t>
            </a:r>
            <a:r>
              <a:rPr lang="en-US" sz="1800" baseline="0" dirty="0">
                <a:latin typeface="Arial" panose="020B0604020202020204" pitchFamily="34" charset="0"/>
                <a:cs typeface="Arial" panose="020B0604020202020204" pitchFamily="34" charset="0"/>
              </a:rPr>
              <a:t> for their time and offer to answer questions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53A5-29E5-BC44-8932-1EFF91B36C2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693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ck Background SLS Slide Master Oct 2015 Colo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9352" y="225425"/>
            <a:ext cx="891688" cy="74797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5932626-5779-7A4F-9E4C-304D11817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5715"/>
            <a:ext cx="11180086" cy="743643"/>
          </a:xfrm>
          <a:prstGeom prst="rect">
            <a:avLst/>
          </a:prstGeom>
        </p:spPr>
        <p:txBody>
          <a:bodyPr lIns="182880" bIns="0" anchor="ctr" anchorCtr="0"/>
          <a:lstStyle>
            <a:lvl1pPr marL="230188" indent="0">
              <a:tabLst/>
              <a:defRPr sz="3200" b="0" i="0" cap="all" spc="200" baseline="0"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024D136A-FFD4-1344-B2A3-D435FEF2A1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742771"/>
            <a:ext cx="361949" cy="115229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0686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C27218D9-E259-E34D-99DD-35E189C03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30050" y="6742771"/>
            <a:ext cx="361949" cy="115229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0686</a:t>
            </a:r>
          </a:p>
        </p:txBody>
      </p:sp>
    </p:spTree>
    <p:extLst>
      <p:ext uri="{BB962C8B-B14F-4D97-AF65-F5344CB8AC3E}">
        <p14:creationId xmlns:p14="http://schemas.microsoft.com/office/powerpoint/2010/main" val="346330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9352" y="225425"/>
            <a:ext cx="891688" cy="747973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1830050" y="6742771"/>
            <a:ext cx="361949" cy="115229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0686</a:t>
            </a:r>
          </a:p>
        </p:txBody>
      </p:sp>
    </p:spTree>
    <p:extLst>
      <p:ext uri="{BB962C8B-B14F-4D97-AF65-F5344CB8AC3E}">
        <p14:creationId xmlns:p14="http://schemas.microsoft.com/office/powerpoint/2010/main" val="1943898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9" r:id="rId2"/>
  </p:sldLayoutIdLst>
  <p:hf hdr="0" ftr="0" dt="0"/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189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377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566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754" algn="ctr" defTabSz="457189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796" indent="-177796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783" indent="-228594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2971" indent="-228594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160" indent="-228594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349" indent="-228594" algn="l" defTabSz="457189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8.png"/><Relationship Id="rId18" Type="http://schemas.openxmlformats.org/officeDocument/2006/relationships/image" Target="../media/image43.jpe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5" Type="http://schemas.openxmlformats.org/officeDocument/2006/relationships/image" Target="../media/image40.jpeg"/><Relationship Id="rId10" Type="http://schemas.openxmlformats.org/officeDocument/2006/relationships/image" Target="../media/image35.jpeg"/><Relationship Id="rId19" Type="http://schemas.openxmlformats.org/officeDocument/2006/relationships/image" Target="../media/image44.jpeg"/><Relationship Id="rId4" Type="http://schemas.openxmlformats.org/officeDocument/2006/relationships/image" Target="../media/image29.png"/><Relationship Id="rId9" Type="http://schemas.openxmlformats.org/officeDocument/2006/relationships/image" Target="../media/image34.jpeg"/><Relationship Id="rId1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png"/><Relationship Id="rId7" Type="http://schemas.openxmlformats.org/officeDocument/2006/relationships/image" Target="../media/image4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9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jpe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0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18399" y="5188740"/>
            <a:ext cx="4488659" cy="1077218"/>
          </a:xfrm>
          <a:prstGeom prst="rect">
            <a:avLst/>
          </a:prstGeom>
          <a:noFill/>
          <a:effectLst>
            <a:outerShdw blurRad="25400" dist="38100" dir="2700000" algn="tl" rotWithShape="0">
              <a:schemeClr val="tx1">
                <a:alpha val="79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JOHN HONEYCUTT</a:t>
            </a:r>
          </a:p>
          <a:p>
            <a:pPr algn="r"/>
            <a:r>
              <a:rPr lang="en-US" sz="2000" b="1" i="1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Program Manager</a:t>
            </a:r>
          </a:p>
          <a:p>
            <a:pPr algn="r"/>
            <a:r>
              <a:rPr lang="en-US" sz="18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NASA’s Space Launch System</a:t>
            </a:r>
            <a:endParaRPr lang="en-US" sz="20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89558" y="1326458"/>
            <a:ext cx="531750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NASA’s</a:t>
            </a:r>
          </a:p>
          <a:p>
            <a:pPr algn="r"/>
            <a:r>
              <a:rPr lang="en-US" sz="3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Space launch System</a:t>
            </a:r>
          </a:p>
          <a:p>
            <a:pPr algn="r"/>
            <a:r>
              <a:rPr lang="en-US" sz="3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Progress Report</a:t>
            </a:r>
            <a:br>
              <a:rPr lang="en-US" sz="36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</a:br>
            <a:endParaRPr lang="en-US" sz="40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charset="0"/>
              <a:ea typeface="Century Gothic" charset="0"/>
              <a:cs typeface="Century Gothic" charset="0"/>
            </a:endParaRPr>
          </a:p>
          <a:p>
            <a:pPr algn="r"/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charset="0"/>
                <a:ea typeface="Century Gothic" charset="0"/>
                <a:cs typeface="Century Gothic" charset="0"/>
              </a:rPr>
              <a:t>October 21, 2019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96425" y="225426"/>
            <a:ext cx="2534615" cy="74797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6D1130-6913-7041-8208-3CF402E930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0686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692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CDBDEC-6C70-2F41-A009-DB58B861EB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6" y="2908"/>
            <a:ext cx="12191548" cy="6852183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2407E4C4-E842-A64A-912B-F80C0E5F8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5715"/>
            <a:ext cx="11391254" cy="743643"/>
          </a:xfrm>
        </p:spPr>
        <p:txBody>
          <a:bodyPr/>
          <a:lstStyle/>
          <a:p>
            <a:r>
              <a:rPr lang="en-US" dirty="0"/>
              <a:t>ARTEMIS PHASE I: TO THE LUNAR SURFACE BY 2014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771264-BDD6-9143-9A2C-2A3D7B148E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0686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2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 104">
            <a:extLst>
              <a:ext uri="{FF2B5EF4-FFF2-40B4-BE49-F238E27FC236}">
                <a16:creationId xmlns:a16="http://schemas.microsoft.com/office/drawing/2014/main" id="{C1D6C3E1-E083-EC4B-A621-4468F6A9D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bIns="45720" anchor="ctr"/>
          <a:lstStyle/>
          <a:p>
            <a:r>
              <a:rPr lang="en-US" dirty="0"/>
              <a:t>SLS Evolvability</a:t>
            </a:r>
            <a:br>
              <a:rPr lang="en-US" dirty="0"/>
            </a:b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Foundation for a generation of deep space exploration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71352A-829E-6449-B513-D8A590E9E1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0686</a:t>
            </a: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EB3758E-94F3-DB43-A437-B8064466ED7F}"/>
              </a:ext>
            </a:extLst>
          </p:cNvPr>
          <p:cNvGrpSpPr/>
          <p:nvPr/>
        </p:nvGrpSpPr>
        <p:grpSpPr>
          <a:xfrm>
            <a:off x="1424897" y="1373239"/>
            <a:ext cx="9370028" cy="5256724"/>
            <a:chOff x="1424897" y="1373239"/>
            <a:chExt cx="9370028" cy="525672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FF19B5F-9D44-EB40-9E08-D4FC22B49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55656" y="1715505"/>
              <a:ext cx="731137" cy="4154689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15F7084-89ED-2F4A-B005-3178ED401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25392" y="1583129"/>
              <a:ext cx="690540" cy="4286696"/>
            </a:xfrm>
            <a:prstGeom prst="rect">
              <a:avLst/>
            </a:prstGeom>
          </p:spPr>
        </p:pic>
        <p:sp>
          <p:nvSpPr>
            <p:cNvPr id="9" name="Rounded Rectangle 8" descr="Payload capability in weight per vehicle to Trans-Lunar Injection" title="Payload to TLI">
              <a:extLst>
                <a:ext uri="{FF2B5EF4-FFF2-40B4-BE49-F238E27FC236}">
                  <a16:creationId xmlns:a16="http://schemas.microsoft.com/office/drawing/2014/main" id="{41131F67-2F16-1643-9799-98BFB54D2248}"/>
                </a:ext>
              </a:extLst>
            </p:cNvPr>
            <p:cNvSpPr/>
            <p:nvPr/>
          </p:nvSpPr>
          <p:spPr bwMode="auto">
            <a:xfrm>
              <a:off x="5043017" y="6422621"/>
              <a:ext cx="1714244" cy="207342"/>
            </a:xfrm>
            <a:prstGeom prst="roundRect">
              <a:avLst/>
            </a:prstGeom>
            <a:solidFill>
              <a:srgbClr val="7F7F7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hangingPunct="0"/>
              <a:r>
                <a:rPr lang="en-US" sz="1000" b="1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Payload to TLI/Moon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D7DEB9D-39BA-EB41-9D02-44160CC4E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9306" y="2092746"/>
              <a:ext cx="695536" cy="3777079"/>
            </a:xfrm>
            <a:prstGeom prst="rect">
              <a:avLst/>
            </a:prstGeom>
          </p:spPr>
        </p:pic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7EF9DF8-C5DE-6C4D-8F75-D9B0B1546A50}"/>
                </a:ext>
              </a:extLst>
            </p:cNvPr>
            <p:cNvCxnSpPr/>
            <p:nvPr/>
          </p:nvCxnSpPr>
          <p:spPr bwMode="auto">
            <a:xfrm>
              <a:off x="9283086" y="5868303"/>
              <a:ext cx="0" cy="80384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A699A87-C42E-4F49-979E-781413921ADE}"/>
                </a:ext>
              </a:extLst>
            </p:cNvPr>
            <p:cNvCxnSpPr/>
            <p:nvPr/>
          </p:nvCxnSpPr>
          <p:spPr bwMode="auto">
            <a:xfrm>
              <a:off x="5155979" y="5837736"/>
              <a:ext cx="0" cy="110951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8C3D32D-3039-0843-9DE3-B077960728B9}"/>
                </a:ext>
              </a:extLst>
            </p:cNvPr>
            <p:cNvSpPr txBox="1"/>
            <p:nvPr/>
          </p:nvSpPr>
          <p:spPr>
            <a:xfrm>
              <a:off x="9576416" y="1373239"/>
              <a:ext cx="1104213" cy="1246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355 ft.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B359E8-1E05-AD4B-94BB-AB2B3BFE0767}"/>
                </a:ext>
              </a:extLst>
            </p:cNvPr>
            <p:cNvSpPr txBox="1"/>
            <p:nvPr/>
          </p:nvSpPr>
          <p:spPr>
            <a:xfrm>
              <a:off x="8883562" y="5626189"/>
              <a:ext cx="799049" cy="2215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RS-25 Engines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739CA30-847C-7F4A-BFB2-8725C7339CB4}"/>
                </a:ext>
              </a:extLst>
            </p:cNvPr>
            <p:cNvSpPr txBox="1"/>
            <p:nvPr/>
          </p:nvSpPr>
          <p:spPr>
            <a:xfrm>
              <a:off x="4988698" y="1373239"/>
              <a:ext cx="368692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0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365 ft.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7A01B93-A46B-D540-9FD9-AA9A129E52A3}"/>
                </a:ext>
              </a:extLst>
            </p:cNvPr>
            <p:cNvCxnSpPr/>
            <p:nvPr/>
          </p:nvCxnSpPr>
          <p:spPr bwMode="auto">
            <a:xfrm>
              <a:off x="8470204" y="5861324"/>
              <a:ext cx="0" cy="87363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45B8A8-8591-E243-9410-D509700782B4}"/>
                </a:ext>
              </a:extLst>
            </p:cNvPr>
            <p:cNvSpPr txBox="1"/>
            <p:nvPr/>
          </p:nvSpPr>
          <p:spPr>
            <a:xfrm>
              <a:off x="8947924" y="3645080"/>
              <a:ext cx="694035" cy="11080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Core Stage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A6655BA-5678-F246-A331-857DB77564F7}"/>
                </a:ext>
              </a:extLst>
            </p:cNvPr>
            <p:cNvCxnSpPr/>
            <p:nvPr/>
          </p:nvCxnSpPr>
          <p:spPr bwMode="auto">
            <a:xfrm>
              <a:off x="6831804" y="5846460"/>
              <a:ext cx="0" cy="102227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FC6A5C6-E3C5-3B46-AFC0-8887576EE2FB}"/>
                </a:ext>
              </a:extLst>
            </p:cNvPr>
            <p:cNvCxnSpPr/>
            <p:nvPr/>
          </p:nvCxnSpPr>
          <p:spPr bwMode="auto">
            <a:xfrm>
              <a:off x="10130345" y="5850947"/>
              <a:ext cx="0" cy="9774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94166CE-2ACF-6646-B6EF-E19B3C4546F9}"/>
                </a:ext>
              </a:extLst>
            </p:cNvPr>
            <p:cNvSpPr txBox="1"/>
            <p:nvPr/>
          </p:nvSpPr>
          <p:spPr>
            <a:xfrm>
              <a:off x="3229566" y="1373239"/>
              <a:ext cx="697307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0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Up to 313ft.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E5F08CA-8E98-7140-A79C-D4ECFA987E74}"/>
                </a:ext>
              </a:extLst>
            </p:cNvPr>
            <p:cNvSpPr txBox="1"/>
            <p:nvPr/>
          </p:nvSpPr>
          <p:spPr>
            <a:xfrm>
              <a:off x="8947924" y="3263924"/>
              <a:ext cx="694035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Interstage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4911E08-6921-DC41-A70A-FF45FAE027DE}"/>
                </a:ext>
              </a:extLst>
            </p:cNvPr>
            <p:cNvCxnSpPr/>
            <p:nvPr/>
          </p:nvCxnSpPr>
          <p:spPr bwMode="auto">
            <a:xfrm flipH="1">
              <a:off x="7168313" y="5355193"/>
              <a:ext cx="226575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F97B321-8BC6-1849-9756-874C699DE6A3}"/>
                </a:ext>
              </a:extLst>
            </p:cNvPr>
            <p:cNvSpPr txBox="1"/>
            <p:nvPr/>
          </p:nvSpPr>
          <p:spPr>
            <a:xfrm>
              <a:off x="9044872" y="5233617"/>
              <a:ext cx="500138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Evolved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Boosters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C83432A-D51C-C945-B39F-EEA7462568D0}"/>
                </a:ext>
              </a:extLst>
            </p:cNvPr>
            <p:cNvSpPr txBox="1"/>
            <p:nvPr/>
          </p:nvSpPr>
          <p:spPr>
            <a:xfrm>
              <a:off x="7386152" y="5154119"/>
              <a:ext cx="500138" cy="415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Solid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Rocket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Boosters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2199421-8886-2144-9C21-EC88090DCCD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834274" y="5352632"/>
              <a:ext cx="214263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7A6512F-DD6F-A042-9196-586636B06095}"/>
                </a:ext>
              </a:extLst>
            </p:cNvPr>
            <p:cNvSpPr txBox="1"/>
            <p:nvPr/>
          </p:nvSpPr>
          <p:spPr>
            <a:xfrm>
              <a:off x="8965725" y="2915812"/>
              <a:ext cx="694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Exploration Upper Stage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93AE06F-753C-3C45-9295-0ABA6AFE3E83}"/>
                </a:ext>
              </a:extLst>
            </p:cNvPr>
            <p:cNvSpPr txBox="1"/>
            <p:nvPr/>
          </p:nvSpPr>
          <p:spPr>
            <a:xfrm>
              <a:off x="6652006" y="1373239"/>
              <a:ext cx="368692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0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325 ft.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640BA2E-715A-2B46-A036-ADEAE8895ADD}"/>
                </a:ext>
              </a:extLst>
            </p:cNvPr>
            <p:cNvSpPr txBox="1"/>
            <p:nvPr/>
          </p:nvSpPr>
          <p:spPr>
            <a:xfrm>
              <a:off x="2485453" y="2612121"/>
              <a:ext cx="357154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Orion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E9C3F1E-F53B-CD4B-AF37-56962FDEC620}"/>
                </a:ext>
              </a:extLst>
            </p:cNvPr>
            <p:cNvSpPr txBox="1"/>
            <p:nvPr/>
          </p:nvSpPr>
          <p:spPr>
            <a:xfrm>
              <a:off x="2219107" y="2362435"/>
              <a:ext cx="1186772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Launch Abort System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36E0CB4-3523-064A-8C7C-562A01AF235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004498" y="2422869"/>
              <a:ext cx="192938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2FB5E63-1EF2-D445-9621-D0447CB33D14}"/>
                </a:ext>
              </a:extLst>
            </p:cNvPr>
            <p:cNvSpPr txBox="1"/>
            <p:nvPr/>
          </p:nvSpPr>
          <p:spPr>
            <a:xfrm>
              <a:off x="2317249" y="3192251"/>
              <a:ext cx="89358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Launch Vehicle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Stage Adapter</a:t>
              </a: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3104E0D-39DB-1840-BA6F-28481A3E604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113072" y="3269024"/>
              <a:ext cx="216694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DD34636-42D0-7D46-8C80-E4D9A12B2A66}"/>
                </a:ext>
              </a:extLst>
            </p:cNvPr>
            <p:cNvCxnSpPr/>
            <p:nvPr/>
          </p:nvCxnSpPr>
          <p:spPr bwMode="auto">
            <a:xfrm flipH="1">
              <a:off x="2077396" y="2674476"/>
              <a:ext cx="380253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0D0463C-F51D-D14C-B164-40ABDBDFD2F2}"/>
                </a:ext>
              </a:extLst>
            </p:cNvPr>
            <p:cNvSpPr txBox="1"/>
            <p:nvPr/>
          </p:nvSpPr>
          <p:spPr>
            <a:xfrm>
              <a:off x="2267433" y="2865253"/>
              <a:ext cx="97338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Interim Cryogenic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Propulsion Stage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45D9F40-06F5-2C48-9F7F-9B07ED2A20D7}"/>
                </a:ext>
              </a:extLst>
            </p:cNvPr>
            <p:cNvCxnSpPr/>
            <p:nvPr/>
          </p:nvCxnSpPr>
          <p:spPr bwMode="auto">
            <a:xfrm flipH="1">
              <a:off x="9698761" y="2675667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92BB75B-10F0-EF46-AA15-EF1D5E84CA24}"/>
                </a:ext>
              </a:extLst>
            </p:cNvPr>
            <p:cNvSpPr txBox="1"/>
            <p:nvPr/>
          </p:nvSpPr>
          <p:spPr>
            <a:xfrm>
              <a:off x="8785521" y="2522410"/>
              <a:ext cx="10951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8.4m Fairing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 Long (Up to 90’)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15DA762-73A5-8E42-BB58-EAAED8B443A7}"/>
                </a:ext>
              </a:extLst>
            </p:cNvPr>
            <p:cNvCxnSpPr/>
            <p:nvPr/>
          </p:nvCxnSpPr>
          <p:spPr bwMode="auto">
            <a:xfrm flipH="1">
              <a:off x="5355708" y="2470662"/>
              <a:ext cx="210768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12708-DE2A-8748-AD70-3D9AE6FBD6B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515932" y="5349921"/>
              <a:ext cx="969106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5289C6A-CAD4-CD4E-93F5-21ABE75ED714}"/>
                </a:ext>
              </a:extLst>
            </p:cNvPr>
            <p:cNvSpPr txBox="1"/>
            <p:nvPr/>
          </p:nvSpPr>
          <p:spPr>
            <a:xfrm>
              <a:off x="5739719" y="5143674"/>
              <a:ext cx="500138" cy="415499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Solid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Rocket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Boosters</a:t>
              </a: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4E0A844F-6873-8E46-877E-8A9E3E082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01705" y="1584229"/>
              <a:ext cx="732569" cy="4285596"/>
            </a:xfrm>
            <a:prstGeom prst="rect">
              <a:avLst/>
            </a:prstGeom>
          </p:spPr>
        </p:pic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CF1AD93-E127-0F43-BF89-14C7A922B493}"/>
                </a:ext>
              </a:extLst>
            </p:cNvPr>
            <p:cNvCxnSpPr/>
            <p:nvPr/>
          </p:nvCxnSpPr>
          <p:spPr bwMode="auto">
            <a:xfrm>
              <a:off x="3547991" y="5837736"/>
              <a:ext cx="0" cy="110951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2FCBACA-2041-8E40-97F9-0A7719D3562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531765" y="5351755"/>
              <a:ext cx="223890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230E1A0-AD2C-A34D-81CD-3F0720763CBC}"/>
                </a:ext>
              </a:extLst>
            </p:cNvPr>
            <p:cNvCxnSpPr/>
            <p:nvPr/>
          </p:nvCxnSpPr>
          <p:spPr bwMode="auto">
            <a:xfrm flipH="1">
              <a:off x="9698761" y="3016465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BE70EF6-622B-9744-AF09-03EB1F85465D}"/>
                </a:ext>
              </a:extLst>
            </p:cNvPr>
            <p:cNvCxnSpPr/>
            <p:nvPr/>
          </p:nvCxnSpPr>
          <p:spPr bwMode="auto">
            <a:xfrm flipH="1">
              <a:off x="8680927" y="3016465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9EC6864-6000-104D-BFA7-53E797A7F647}"/>
                </a:ext>
              </a:extLst>
            </p:cNvPr>
            <p:cNvCxnSpPr/>
            <p:nvPr/>
          </p:nvCxnSpPr>
          <p:spPr bwMode="auto">
            <a:xfrm flipH="1">
              <a:off x="9703151" y="3330981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BE1228AB-65EC-2E44-8E70-8DADCC4D44F8}"/>
                </a:ext>
              </a:extLst>
            </p:cNvPr>
            <p:cNvCxnSpPr/>
            <p:nvPr/>
          </p:nvCxnSpPr>
          <p:spPr bwMode="auto">
            <a:xfrm flipH="1">
              <a:off x="8685317" y="3330981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708592C-4DF0-D94C-A3B7-48102FF96076}"/>
                </a:ext>
              </a:extLst>
            </p:cNvPr>
            <p:cNvCxnSpPr/>
            <p:nvPr/>
          </p:nvCxnSpPr>
          <p:spPr bwMode="auto">
            <a:xfrm flipH="1">
              <a:off x="9707542" y="3692806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8972753D-2B40-FF4B-9D3F-644CEC919480}"/>
                </a:ext>
              </a:extLst>
            </p:cNvPr>
            <p:cNvCxnSpPr/>
            <p:nvPr/>
          </p:nvCxnSpPr>
          <p:spPr bwMode="auto">
            <a:xfrm flipH="1">
              <a:off x="8689708" y="3692806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FAADB8D-7D06-1A43-913C-96211F9E1CAB}"/>
                </a:ext>
              </a:extLst>
            </p:cNvPr>
            <p:cNvSpPr txBox="1"/>
            <p:nvPr/>
          </p:nvSpPr>
          <p:spPr>
            <a:xfrm>
              <a:off x="7277589" y="3645080"/>
              <a:ext cx="694035" cy="11080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Core Stage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053BB1D-52B0-184D-87B4-0C35C3731A26}"/>
                </a:ext>
              </a:extLst>
            </p:cNvPr>
            <p:cNvSpPr txBox="1"/>
            <p:nvPr/>
          </p:nvSpPr>
          <p:spPr>
            <a:xfrm>
              <a:off x="7277589" y="3263924"/>
              <a:ext cx="694035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Interstage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194098C-79AC-F147-A7CD-3D421F917132}"/>
                </a:ext>
              </a:extLst>
            </p:cNvPr>
            <p:cNvSpPr txBox="1"/>
            <p:nvPr/>
          </p:nvSpPr>
          <p:spPr>
            <a:xfrm>
              <a:off x="7314558" y="2915048"/>
              <a:ext cx="694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Exploration Upper Stage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33138EEE-8E30-7442-BDE0-68F49CB106C3}"/>
                </a:ext>
              </a:extLst>
            </p:cNvPr>
            <p:cNvCxnSpPr/>
            <p:nvPr/>
          </p:nvCxnSpPr>
          <p:spPr bwMode="auto">
            <a:xfrm flipH="1">
              <a:off x="7020774" y="2675667"/>
              <a:ext cx="237115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C915939-1312-F445-A266-AF949E90D5CE}"/>
                </a:ext>
              </a:extLst>
            </p:cNvPr>
            <p:cNvSpPr txBox="1"/>
            <p:nvPr/>
          </p:nvSpPr>
          <p:spPr>
            <a:xfrm>
              <a:off x="7073804" y="2556078"/>
              <a:ext cx="1082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8.4m Fairing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Short (Up to 63’)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8BB6843-765B-1042-8135-8060BB8BBA64}"/>
                </a:ext>
              </a:extLst>
            </p:cNvPr>
            <p:cNvCxnSpPr/>
            <p:nvPr/>
          </p:nvCxnSpPr>
          <p:spPr bwMode="auto">
            <a:xfrm flipH="1">
              <a:off x="8028424" y="3016465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AC69ED1-B207-114A-BFB2-F792811F6F96}"/>
                </a:ext>
              </a:extLst>
            </p:cNvPr>
            <p:cNvCxnSpPr/>
            <p:nvPr/>
          </p:nvCxnSpPr>
          <p:spPr bwMode="auto">
            <a:xfrm flipH="1">
              <a:off x="7010590" y="3016465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878BCC4-EA06-A84F-819D-B17740F1881F}"/>
                </a:ext>
              </a:extLst>
            </p:cNvPr>
            <p:cNvCxnSpPr/>
            <p:nvPr/>
          </p:nvCxnSpPr>
          <p:spPr bwMode="auto">
            <a:xfrm flipH="1">
              <a:off x="8032815" y="3330981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011067C-FCE3-A146-AE6E-D9CC7212B1BF}"/>
                </a:ext>
              </a:extLst>
            </p:cNvPr>
            <p:cNvCxnSpPr/>
            <p:nvPr/>
          </p:nvCxnSpPr>
          <p:spPr bwMode="auto">
            <a:xfrm flipH="1">
              <a:off x="7014981" y="3330981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EDF42E1-76CA-B34B-BB7F-AE8111AC0804}"/>
                </a:ext>
              </a:extLst>
            </p:cNvPr>
            <p:cNvCxnSpPr/>
            <p:nvPr/>
          </p:nvCxnSpPr>
          <p:spPr bwMode="auto">
            <a:xfrm flipH="1">
              <a:off x="8037205" y="3692806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6C4101C-769B-E34F-8BA7-717C8012E20F}"/>
                </a:ext>
              </a:extLst>
            </p:cNvPr>
            <p:cNvCxnSpPr/>
            <p:nvPr/>
          </p:nvCxnSpPr>
          <p:spPr bwMode="auto">
            <a:xfrm flipH="1">
              <a:off x="7019372" y="3692806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8147B1F-1BE1-A34E-B33B-C5BA3AFDAF61}"/>
                </a:ext>
              </a:extLst>
            </p:cNvPr>
            <p:cNvSpPr txBox="1"/>
            <p:nvPr/>
          </p:nvSpPr>
          <p:spPr>
            <a:xfrm>
              <a:off x="7138794" y="2225804"/>
              <a:ext cx="9669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900" b="1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Universal </a:t>
              </a:r>
            </a:p>
            <a:p>
              <a:pPr algn="r"/>
              <a:r>
                <a:rPr lang="en-US" sz="900" b="1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Stage Adapter</a:t>
              </a: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72C6441-6A74-4945-9AE8-2C9752A6700F}"/>
                </a:ext>
              </a:extLst>
            </p:cNvPr>
            <p:cNvCxnSpPr/>
            <p:nvPr/>
          </p:nvCxnSpPr>
          <p:spPr bwMode="auto">
            <a:xfrm flipH="1">
              <a:off x="8038550" y="2480300"/>
              <a:ext cx="267495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7301F03-11AC-4441-BA66-5FCEDBF0577A}"/>
                </a:ext>
              </a:extLst>
            </p:cNvPr>
            <p:cNvSpPr txBox="1"/>
            <p:nvPr/>
          </p:nvSpPr>
          <p:spPr>
            <a:xfrm>
              <a:off x="5642771" y="3645080"/>
              <a:ext cx="694035" cy="11080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Core Stage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5624F28-32E9-D343-BE18-DA1D298320BD}"/>
                </a:ext>
              </a:extLst>
            </p:cNvPr>
            <p:cNvSpPr txBox="1"/>
            <p:nvPr/>
          </p:nvSpPr>
          <p:spPr>
            <a:xfrm>
              <a:off x="5616082" y="3263923"/>
              <a:ext cx="694035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Interstage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197B3A2-3F76-4843-A347-647D3FB18ADB}"/>
                </a:ext>
              </a:extLst>
            </p:cNvPr>
            <p:cNvSpPr txBox="1"/>
            <p:nvPr/>
          </p:nvSpPr>
          <p:spPr>
            <a:xfrm>
              <a:off x="5642878" y="2895998"/>
              <a:ext cx="694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Exploration Upper Stage</a:t>
              </a:r>
            </a:p>
          </p:txBody>
        </p: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745BE38-31EE-B942-A21E-96DD9B73A83A}"/>
                </a:ext>
              </a:extLst>
            </p:cNvPr>
            <p:cNvCxnSpPr/>
            <p:nvPr/>
          </p:nvCxnSpPr>
          <p:spPr bwMode="auto">
            <a:xfrm flipH="1">
              <a:off x="6379165" y="3016465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FC76D6F-646D-9F4C-A809-CEDCDC0B2FE0}"/>
                </a:ext>
              </a:extLst>
            </p:cNvPr>
            <p:cNvCxnSpPr/>
            <p:nvPr/>
          </p:nvCxnSpPr>
          <p:spPr bwMode="auto">
            <a:xfrm flipH="1">
              <a:off x="5361331" y="3016465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A4F1771-37D4-DC4C-8EF8-774B453D3103}"/>
                </a:ext>
              </a:extLst>
            </p:cNvPr>
            <p:cNvCxnSpPr/>
            <p:nvPr/>
          </p:nvCxnSpPr>
          <p:spPr bwMode="auto">
            <a:xfrm flipH="1">
              <a:off x="6383555" y="3330981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D2BA00B-327B-D345-BD0F-8778AADB904C}"/>
                </a:ext>
              </a:extLst>
            </p:cNvPr>
            <p:cNvCxnSpPr/>
            <p:nvPr/>
          </p:nvCxnSpPr>
          <p:spPr bwMode="auto">
            <a:xfrm flipH="1">
              <a:off x="5365722" y="3330981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2C1A553-78DF-C642-B73F-5F86B84E39DE}"/>
                </a:ext>
              </a:extLst>
            </p:cNvPr>
            <p:cNvCxnSpPr/>
            <p:nvPr/>
          </p:nvCxnSpPr>
          <p:spPr bwMode="auto">
            <a:xfrm flipH="1">
              <a:off x="6387947" y="3692806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C4539A41-FFAC-9C4E-BF75-8CF35748BCFA}"/>
                </a:ext>
              </a:extLst>
            </p:cNvPr>
            <p:cNvCxnSpPr/>
            <p:nvPr/>
          </p:nvCxnSpPr>
          <p:spPr bwMode="auto">
            <a:xfrm flipH="1">
              <a:off x="5370113" y="3692806"/>
              <a:ext cx="23061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F267F80-DD78-6241-B2F2-171F723AC863}"/>
                </a:ext>
              </a:extLst>
            </p:cNvPr>
            <p:cNvSpPr txBox="1"/>
            <p:nvPr/>
          </p:nvSpPr>
          <p:spPr>
            <a:xfrm>
              <a:off x="8273036" y="1373239"/>
              <a:ext cx="368692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0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365 ft.</a:t>
              </a:r>
            </a:p>
          </p:txBody>
        </p:sp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86DFD143-0514-4C41-804F-0568A3691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89548" y="2009755"/>
              <a:ext cx="693609" cy="3860070"/>
            </a:xfrm>
            <a:prstGeom prst="rect">
              <a:avLst/>
            </a:prstGeom>
          </p:spPr>
        </p:pic>
        <p:sp>
          <p:nvSpPr>
            <p:cNvPr id="73" name="Rounded Rectangle 72" descr="Payload capability in weight per vehicle to Trans-Lunar Injection" title="Payload to TLI">
              <a:extLst>
                <a:ext uri="{FF2B5EF4-FFF2-40B4-BE49-F238E27FC236}">
                  <a16:creationId xmlns:a16="http://schemas.microsoft.com/office/drawing/2014/main" id="{855C8F55-2F93-9145-858C-A717B640BA58}"/>
                </a:ext>
              </a:extLst>
            </p:cNvPr>
            <p:cNvSpPr/>
            <p:nvPr/>
          </p:nvSpPr>
          <p:spPr bwMode="auto">
            <a:xfrm>
              <a:off x="1497789" y="6195007"/>
              <a:ext cx="9146887" cy="234947"/>
            </a:xfrm>
            <a:prstGeom prst="roundRect">
              <a:avLst/>
            </a:prstGeom>
            <a:solidFill>
              <a:srgbClr val="7F7F7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hangingPunct="0"/>
              <a:endParaRPr lang="en-US" sz="1000" b="1" dirty="0">
                <a:solidFill>
                  <a:schemeClr val="bg1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74" name="TextBox 73" descr="&gt; 45 t (99,208 lbs)" title="SLS Block 2 Cargo Payload to TLI">
              <a:extLst>
                <a:ext uri="{FF2B5EF4-FFF2-40B4-BE49-F238E27FC236}">
                  <a16:creationId xmlns:a16="http://schemas.microsoft.com/office/drawing/2014/main" id="{9F50227F-0C99-5F43-9744-2EC93B4529B0}"/>
                </a:ext>
              </a:extLst>
            </p:cNvPr>
            <p:cNvSpPr txBox="1"/>
            <p:nvPr/>
          </p:nvSpPr>
          <p:spPr>
            <a:xfrm>
              <a:off x="9488366" y="6198519"/>
              <a:ext cx="129174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 &gt;  45 t (99k </a:t>
              </a:r>
              <a:r>
                <a:rPr lang="en-US" sz="900" b="1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lbs</a:t>
              </a:r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) </a:t>
              </a:r>
            </a:p>
          </p:txBody>
        </p:sp>
        <p:sp>
          <p:nvSpPr>
            <p:cNvPr id="75" name="TextBox 74" descr="&gt;37–40 t (88,184 lbs)" title="SLS Block 1B Cargo Payload to TLI">
              <a:extLst>
                <a:ext uri="{FF2B5EF4-FFF2-40B4-BE49-F238E27FC236}">
                  <a16:creationId xmlns:a16="http://schemas.microsoft.com/office/drawing/2014/main" id="{59664799-E69F-7F4A-8A0D-DC98691C3AD7}"/>
                </a:ext>
              </a:extLst>
            </p:cNvPr>
            <p:cNvSpPr txBox="1"/>
            <p:nvPr/>
          </p:nvSpPr>
          <p:spPr>
            <a:xfrm>
              <a:off x="6087278" y="6198519"/>
              <a:ext cx="149071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37–40 t (81k–88k </a:t>
              </a:r>
              <a:r>
                <a:rPr lang="en-US" sz="900" b="1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lbs</a:t>
              </a:r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)</a:t>
              </a:r>
            </a:p>
          </p:txBody>
        </p:sp>
        <p:sp>
          <p:nvSpPr>
            <p:cNvPr id="76" name="TextBox 75" descr="&gt;34–37 t (81,571 lbs)" title="SLS Block 1B Crew Payload to TLI">
              <a:extLst>
                <a:ext uri="{FF2B5EF4-FFF2-40B4-BE49-F238E27FC236}">
                  <a16:creationId xmlns:a16="http://schemas.microsoft.com/office/drawing/2014/main" id="{190BF178-2E55-D442-824E-A7C07C201777}"/>
                </a:ext>
              </a:extLst>
            </p:cNvPr>
            <p:cNvSpPr txBox="1"/>
            <p:nvPr/>
          </p:nvSpPr>
          <p:spPr>
            <a:xfrm>
              <a:off x="4472463" y="6198519"/>
              <a:ext cx="136332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34–37 t (74k–81k </a:t>
              </a:r>
              <a:r>
                <a:rPr lang="en-US" sz="900" b="1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lbs</a:t>
              </a:r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)</a:t>
              </a:r>
            </a:p>
          </p:txBody>
        </p:sp>
        <p:sp>
          <p:nvSpPr>
            <p:cNvPr id="77" name="TextBox 76" descr="&gt;26 t (57,320 lbs)" title="SLS Block 1 Payload to TLI&#10;">
              <a:extLst>
                <a:ext uri="{FF2B5EF4-FFF2-40B4-BE49-F238E27FC236}">
                  <a16:creationId xmlns:a16="http://schemas.microsoft.com/office/drawing/2014/main" id="{81AEB8BD-187E-F54C-B93D-85E69C0A5084}"/>
                </a:ext>
              </a:extLst>
            </p:cNvPr>
            <p:cNvSpPr txBox="1"/>
            <p:nvPr/>
          </p:nvSpPr>
          <p:spPr>
            <a:xfrm>
              <a:off x="3012230" y="6198519"/>
              <a:ext cx="10862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  &gt; 26 t (57k </a:t>
              </a:r>
              <a:r>
                <a:rPr lang="en-US" sz="900" b="1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lbs</a:t>
              </a:r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)</a:t>
              </a:r>
            </a:p>
          </p:txBody>
        </p:sp>
        <p:sp>
          <p:nvSpPr>
            <p:cNvPr id="78" name="TextBox 77" descr="&gt; 45 t (99,208 lbs)" title="SLS Block 2 Cargo Payload to TLI">
              <a:extLst>
                <a:ext uri="{FF2B5EF4-FFF2-40B4-BE49-F238E27FC236}">
                  <a16:creationId xmlns:a16="http://schemas.microsoft.com/office/drawing/2014/main" id="{719AD552-5BDE-A442-8078-B51153A6EDC2}"/>
                </a:ext>
              </a:extLst>
            </p:cNvPr>
            <p:cNvSpPr txBox="1"/>
            <p:nvPr/>
          </p:nvSpPr>
          <p:spPr>
            <a:xfrm>
              <a:off x="7824735" y="6198519"/>
              <a:ext cx="129174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 &gt;  45 t (99k </a:t>
              </a:r>
              <a:r>
                <a:rPr lang="en-US" sz="900" b="1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lbs</a:t>
              </a:r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) 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5EB6A96-57A5-EE4A-9064-507AA66AA5D5}"/>
                </a:ext>
              </a:extLst>
            </p:cNvPr>
            <p:cNvSpPr txBox="1"/>
            <p:nvPr/>
          </p:nvSpPr>
          <p:spPr>
            <a:xfrm>
              <a:off x="9473549" y="5964687"/>
              <a:ext cx="13213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SLS Block 2 Cargo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EAC597E-3757-0F40-BE37-CCA07AB7141B}"/>
                </a:ext>
              </a:extLst>
            </p:cNvPr>
            <p:cNvSpPr txBox="1"/>
            <p:nvPr/>
          </p:nvSpPr>
          <p:spPr>
            <a:xfrm>
              <a:off x="6152891" y="5963539"/>
              <a:ext cx="135949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SLS Block 1B Cargo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2033084-55C9-E244-B513-139AAD15D3F6}"/>
                </a:ext>
              </a:extLst>
            </p:cNvPr>
            <p:cNvSpPr txBox="1"/>
            <p:nvPr/>
          </p:nvSpPr>
          <p:spPr>
            <a:xfrm>
              <a:off x="4452885" y="5970322"/>
              <a:ext cx="140618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SLS Block 1B Crew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360D430-871C-1B4E-B5B5-1E0A62F7BDBB}"/>
                </a:ext>
              </a:extLst>
            </p:cNvPr>
            <p:cNvSpPr txBox="1"/>
            <p:nvPr/>
          </p:nvSpPr>
          <p:spPr>
            <a:xfrm>
              <a:off x="2950514" y="5963539"/>
              <a:ext cx="120970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SLS Block 1 Cargo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580F67F0-6D1D-EE4F-9D72-44326232859B}"/>
                </a:ext>
              </a:extLst>
            </p:cNvPr>
            <p:cNvSpPr txBox="1"/>
            <p:nvPr/>
          </p:nvSpPr>
          <p:spPr>
            <a:xfrm>
              <a:off x="7713658" y="5964953"/>
              <a:ext cx="151389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SLS Block 2 Crew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4F798B0-03DD-5E49-A013-7F7CE92331BC}"/>
                </a:ext>
              </a:extLst>
            </p:cNvPr>
            <p:cNvSpPr txBox="1"/>
            <p:nvPr/>
          </p:nvSpPr>
          <p:spPr>
            <a:xfrm>
              <a:off x="3879538" y="5626189"/>
              <a:ext cx="799049" cy="2215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9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RS-25 Engines</a:t>
              </a:r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7CCCDD22-ABC8-5C41-A8A5-B988172868AC}"/>
                </a:ext>
              </a:extLst>
            </p:cNvPr>
            <p:cNvCxnSpPr/>
            <p:nvPr/>
          </p:nvCxnSpPr>
          <p:spPr bwMode="auto">
            <a:xfrm>
              <a:off x="4270637" y="5868303"/>
              <a:ext cx="0" cy="80384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A97C119-278E-BE49-906C-D54BD1E4A2C1}"/>
                </a:ext>
              </a:extLst>
            </p:cNvPr>
            <p:cNvSpPr txBox="1"/>
            <p:nvPr/>
          </p:nvSpPr>
          <p:spPr>
            <a:xfrm>
              <a:off x="1533321" y="5963539"/>
              <a:ext cx="8694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SLS Block 1</a:t>
              </a:r>
            </a:p>
          </p:txBody>
        </p: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67BAC20-DD50-7046-A1DE-415950FE9AF9}"/>
                </a:ext>
              </a:extLst>
            </p:cNvPr>
            <p:cNvCxnSpPr/>
            <p:nvPr/>
          </p:nvCxnSpPr>
          <p:spPr bwMode="auto">
            <a:xfrm>
              <a:off x="1958990" y="5837736"/>
              <a:ext cx="0" cy="110951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88" name="TextBox 87" descr="&gt;26 t (57,320 lbs)" title="SLS Block 1 Payload to TLI&#10;">
              <a:extLst>
                <a:ext uri="{FF2B5EF4-FFF2-40B4-BE49-F238E27FC236}">
                  <a16:creationId xmlns:a16="http://schemas.microsoft.com/office/drawing/2014/main" id="{ACC2449B-C55A-B54A-A936-9733B47AF9FF}"/>
                </a:ext>
              </a:extLst>
            </p:cNvPr>
            <p:cNvSpPr txBox="1"/>
            <p:nvPr/>
          </p:nvSpPr>
          <p:spPr>
            <a:xfrm>
              <a:off x="1424897" y="6208156"/>
              <a:ext cx="108627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  &gt; 26 t (57k </a:t>
              </a:r>
              <a:r>
                <a:rPr lang="en-US" sz="900" b="1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lbs</a:t>
              </a:r>
              <a:r>
                <a:rPr lang="en-US" sz="900" b="1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)</a:t>
              </a: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2A06C30-25D3-154E-A79D-8F65FB8DD316}"/>
                </a:ext>
              </a:extLst>
            </p:cNvPr>
            <p:cNvCxnSpPr/>
            <p:nvPr/>
          </p:nvCxnSpPr>
          <p:spPr bwMode="auto">
            <a:xfrm flipH="1">
              <a:off x="3698622" y="2601200"/>
              <a:ext cx="165026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4BC11B79-0BBA-0947-84E1-D3C05C14CCF4}"/>
                </a:ext>
              </a:extLst>
            </p:cNvPr>
            <p:cNvSpPr txBox="1"/>
            <p:nvPr/>
          </p:nvSpPr>
          <p:spPr>
            <a:xfrm>
              <a:off x="3816223" y="2468017"/>
              <a:ext cx="88232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5m Class Fairing</a:t>
              </a:r>
            </a:p>
            <a:p>
              <a:r>
                <a:rPr lang="en-US" sz="900" b="1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(up to 63’)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72C91F1-73D5-5543-BC85-D1BC36B00A6E}"/>
                </a:ext>
              </a:extLst>
            </p:cNvPr>
            <p:cNvSpPr txBox="1"/>
            <p:nvPr/>
          </p:nvSpPr>
          <p:spPr>
            <a:xfrm>
              <a:off x="1775342" y="1373239"/>
              <a:ext cx="368692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000" b="1" i="1" dirty="0">
                  <a:solidFill>
                    <a:schemeClr val="bg1"/>
                  </a:solidFill>
                  <a:latin typeface="Arial" charset="0"/>
                  <a:ea typeface="ＭＳ Ｐゴシック" charset="-128"/>
                  <a:cs typeface="ＭＳ Ｐゴシック" charset="-128"/>
                </a:rPr>
                <a:t>322 ft.</a:t>
              </a:r>
            </a:p>
          </p:txBody>
        </p:sp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526EBB10-19F0-6E4D-9B8A-5467AA4F1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07109" y="2386808"/>
              <a:ext cx="692891" cy="3481915"/>
            </a:xfrm>
            <a:prstGeom prst="rect">
              <a:avLst/>
            </a:prstGeom>
          </p:spPr>
        </p:pic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A4A55A6-18CA-DC4A-9CCF-34D05F3004C5}"/>
                </a:ext>
              </a:extLst>
            </p:cNvPr>
            <p:cNvSpPr txBox="1"/>
            <p:nvPr/>
          </p:nvSpPr>
          <p:spPr>
            <a:xfrm>
              <a:off x="5496026" y="2288532"/>
              <a:ext cx="966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Universal </a:t>
              </a:r>
            </a:p>
            <a:p>
              <a:r>
                <a:rPr lang="en-US" sz="900" b="1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Stage Adapter</a:t>
              </a:r>
            </a:p>
          </p:txBody>
        </p:sp>
        <p:sp>
          <p:nvSpPr>
            <p:cNvPr id="94" name="Right Arrow 93" descr="Arrow" title="Arrow">
              <a:extLst>
                <a:ext uri="{FF2B5EF4-FFF2-40B4-BE49-F238E27FC236}">
                  <a16:creationId xmlns:a16="http://schemas.microsoft.com/office/drawing/2014/main" id="{198CAD7F-5A78-E44F-8E52-0C56BE8E620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32681" y="4219980"/>
              <a:ext cx="551760" cy="478344"/>
            </a:xfrm>
            <a:prstGeom prst="rightArrow">
              <a:avLst>
                <a:gd name="adj1" fmla="val 67056"/>
                <a:gd name="adj2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00" i="1" dirty="0">
                <a:solidFill>
                  <a:schemeClr val="bg1"/>
                </a:solidFill>
                <a:latin typeface="55 Helvetica Roman" pitchFamily="1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95" name="Right Arrow 94" descr="Arrow" title="Arrow">
              <a:extLst>
                <a:ext uri="{FF2B5EF4-FFF2-40B4-BE49-F238E27FC236}">
                  <a16:creationId xmlns:a16="http://schemas.microsoft.com/office/drawing/2014/main" id="{D5A67ACE-1CFF-7442-BC72-668C55AA848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510574" y="4219537"/>
              <a:ext cx="552373" cy="478876"/>
            </a:xfrm>
            <a:prstGeom prst="rightArrow">
              <a:avLst>
                <a:gd name="adj1" fmla="val 67056"/>
                <a:gd name="adj2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00" i="1" dirty="0">
                <a:solidFill>
                  <a:schemeClr val="bg1"/>
                </a:solidFill>
                <a:latin typeface="55 Helvetica Roman" pitchFamily="1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96" name="Right Arrow 95" descr="Arrow" title="Arrow">
              <a:extLst>
                <a:ext uri="{FF2B5EF4-FFF2-40B4-BE49-F238E27FC236}">
                  <a16:creationId xmlns:a16="http://schemas.microsoft.com/office/drawing/2014/main" id="{4C09C0D5-36E7-6540-B232-5F6D379E6BB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110928" y="4219980"/>
              <a:ext cx="551760" cy="478344"/>
            </a:xfrm>
            <a:prstGeom prst="rightArrow">
              <a:avLst>
                <a:gd name="adj1" fmla="val 67056"/>
                <a:gd name="adj2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00" i="1" dirty="0">
                <a:solidFill>
                  <a:schemeClr val="bg1"/>
                </a:solidFill>
                <a:latin typeface="55 Helvetica Roman" pitchFamily="1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97" name="Right Arrow 96" descr="Arrow" title="Arrow">
              <a:extLst>
                <a:ext uri="{FF2B5EF4-FFF2-40B4-BE49-F238E27FC236}">
                  <a16:creationId xmlns:a16="http://schemas.microsoft.com/office/drawing/2014/main" id="{D6A41C76-3474-5042-BEB4-B5171DAAD05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03918" y="4219980"/>
              <a:ext cx="551760" cy="478343"/>
            </a:xfrm>
            <a:prstGeom prst="rightArrow">
              <a:avLst>
                <a:gd name="adj1" fmla="val 67056"/>
                <a:gd name="adj2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00" i="1" dirty="0">
                <a:solidFill>
                  <a:schemeClr val="bg1"/>
                </a:solidFill>
                <a:latin typeface="55 Helvetica Roman" pitchFamily="1" charset="0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98" name="Right Arrow 97" descr="Arrow" title="Arrow">
              <a:extLst>
                <a:ext uri="{FF2B5EF4-FFF2-40B4-BE49-F238E27FC236}">
                  <a16:creationId xmlns:a16="http://schemas.microsoft.com/office/drawing/2014/main" id="{30C41D5B-115A-064B-90C0-AF3B77CB1FA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031814" y="4219980"/>
              <a:ext cx="551760" cy="478343"/>
            </a:xfrm>
            <a:prstGeom prst="rightArrow">
              <a:avLst>
                <a:gd name="adj1" fmla="val 67056"/>
                <a:gd name="adj2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00" i="1" dirty="0">
                <a:solidFill>
                  <a:schemeClr val="bg1"/>
                </a:solidFill>
                <a:latin typeface="55 Helvetica Roman" pitchFamily="1" charset="0"/>
                <a:ea typeface="ＭＳ Ｐゴシック" charset="-128"/>
                <a:cs typeface="ＭＳ Ｐゴシック" charset="-128"/>
              </a:endParaRP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80226A5C-FF93-CA4C-AC12-BDFC2403481B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952640" y="5948687"/>
              <a:ext cx="8185064" cy="3366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28949469-6955-1545-AC03-990944DF64F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195093" y="3268149"/>
              <a:ext cx="210786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E80102D9-9AE9-0547-964E-29B2BEC841F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077396" y="3001793"/>
              <a:ext cx="19103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804FD0D9-6523-0D4F-9FD9-5807E09007E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3224147" y="3001793"/>
              <a:ext cx="181732" cy="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999764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984D83-2FDE-F143-A452-3258883AF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>
                <a:latin typeface="Century Gothic" panose="020B0502020202020204" pitchFamily="34" charset="0"/>
              </a:rPr>
              <a:t>NASA’S SPACE LAUNCH SYSTEM</a:t>
            </a:r>
            <a:br>
              <a:rPr lang="en-US" altLang="x-none" dirty="0">
                <a:latin typeface="Century Gothic" panose="020B0502020202020204" pitchFamily="34" charset="0"/>
              </a:rPr>
            </a:br>
            <a:r>
              <a:rPr lang="en-US" altLang="x-none" sz="2000" b="1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BACKBONE OF DEEP SPACE EXPLORATION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B548EC-65FB-624D-A470-F76E5135B6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0686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D8C7F5-4B6A-7B45-9283-BC637E71137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3045" y="1363705"/>
            <a:ext cx="7499348" cy="53553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97916A-0DDC-2149-AF46-9268FCFF1F5A}"/>
              </a:ext>
            </a:extLst>
          </p:cNvPr>
          <p:cNvSpPr txBox="1"/>
          <p:nvPr/>
        </p:nvSpPr>
        <p:spPr>
          <a:xfrm>
            <a:off x="6313759" y="1437408"/>
            <a:ext cx="244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rgbClr val="FFFFFF"/>
                </a:solidFill>
                <a:latin typeface="Century Gothic Bold"/>
                <a:cs typeface="Arial" pitchFamily="34" charset="0"/>
              </a:rPr>
              <a:t>Launch Abort System (LAS)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CE2229-007E-EA48-9E73-09F989127F65}"/>
              </a:ext>
            </a:extLst>
          </p:cNvPr>
          <p:cNvSpPr txBox="1"/>
          <p:nvPr/>
        </p:nvSpPr>
        <p:spPr>
          <a:xfrm>
            <a:off x="1405012" y="6098133"/>
            <a:ext cx="194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Century Gothic Bold"/>
                <a:cs typeface="Arial" pitchFamily="34" charset="0"/>
              </a:rPr>
              <a:t>RS-25 Engine (4)</a:t>
            </a:r>
          </a:p>
          <a:p>
            <a:pPr algn="ctr"/>
            <a:r>
              <a:rPr lang="en-US" sz="1200" b="1" dirty="0" err="1">
                <a:solidFill>
                  <a:schemeClr val="accent6">
                    <a:lumMod val="75000"/>
                  </a:schemeClr>
                </a:solidFill>
                <a:latin typeface="Century Gothic Bold"/>
                <a:cs typeface="Arial" pitchFamily="34" charset="0"/>
              </a:rPr>
              <a:t>Aerojet</a:t>
            </a:r>
            <a:r>
              <a:rPr lang="en-US" sz="1200" b="1" dirty="0">
                <a:solidFill>
                  <a:schemeClr val="accent6">
                    <a:lumMod val="75000"/>
                  </a:schemeClr>
                </a:solidFill>
                <a:latin typeface="Century Gothic Bold"/>
                <a:cs typeface="Arial" pitchFamily="34" charset="0"/>
              </a:rPr>
              <a:t> </a:t>
            </a:r>
            <a:r>
              <a:rPr lang="en-US" sz="1200" b="1" dirty="0" err="1">
                <a:solidFill>
                  <a:schemeClr val="accent6">
                    <a:lumMod val="75000"/>
                  </a:schemeClr>
                </a:solidFill>
                <a:latin typeface="Century Gothic Bold"/>
                <a:cs typeface="Arial" pitchFamily="34" charset="0"/>
              </a:rPr>
              <a:t>Rocketdyne</a:t>
            </a:r>
            <a:endParaRPr lang="en-US" sz="1200" b="1" dirty="0">
              <a:solidFill>
                <a:schemeClr val="accent6">
                  <a:lumMod val="75000"/>
                </a:schemeClr>
              </a:solidFill>
              <a:latin typeface="Century Gothic Bold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2F76EA-6B06-384F-86D6-B69F244A82B0}"/>
              </a:ext>
            </a:extLst>
          </p:cNvPr>
          <p:cNvSpPr txBox="1"/>
          <p:nvPr/>
        </p:nvSpPr>
        <p:spPr>
          <a:xfrm>
            <a:off x="6418707" y="1888775"/>
            <a:ext cx="17155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solidFill>
                  <a:srgbClr val="FFFFFF"/>
                </a:solidFill>
                <a:latin typeface="Century Gothic Bold"/>
                <a:cs typeface="Arial" pitchFamily="34" charset="0"/>
              </a:rPr>
              <a:t>Service Module (SM)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8388AD-1BDF-7D4B-890C-434FD033E985}"/>
              </a:ext>
            </a:extLst>
          </p:cNvPr>
          <p:cNvSpPr txBox="1"/>
          <p:nvPr/>
        </p:nvSpPr>
        <p:spPr>
          <a:xfrm>
            <a:off x="5841115" y="2338496"/>
            <a:ext cx="16546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solidFill>
                  <a:srgbClr val="FFFFFF"/>
                </a:solidFill>
                <a:latin typeface="Century Gothic Bold"/>
                <a:cs typeface="Arial" pitchFamily="34" charset="0"/>
              </a:rPr>
              <a:t>Spacecraft Adapter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43A933-CBAC-2440-A385-D4B6B2DE9980}"/>
              </a:ext>
            </a:extLst>
          </p:cNvPr>
          <p:cNvSpPr txBox="1"/>
          <p:nvPr/>
        </p:nvSpPr>
        <p:spPr>
          <a:xfrm>
            <a:off x="1160018" y="2865239"/>
            <a:ext cx="2824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Century Gothic Bold"/>
                <a:cs typeface="Arial" pitchFamily="34" charset="0"/>
              </a:rPr>
              <a:t>5 Segment Solid Rocket Booster (2) </a:t>
            </a:r>
          </a:p>
          <a:p>
            <a:pPr algn="ctr"/>
            <a:r>
              <a:rPr lang="en-US" sz="1200" b="1" dirty="0">
                <a:solidFill>
                  <a:schemeClr val="accent6">
                    <a:lumMod val="75000"/>
                  </a:schemeClr>
                </a:solidFill>
                <a:latin typeface="Century Gothic Bold"/>
                <a:cs typeface="Arial" pitchFamily="34" charset="0"/>
              </a:rPr>
              <a:t>Northrop Grumman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7FC2C09-E44D-F641-9EC5-EF6A876A425E}"/>
              </a:ext>
            </a:extLst>
          </p:cNvPr>
          <p:cNvCxnSpPr/>
          <p:nvPr/>
        </p:nvCxnSpPr>
        <p:spPr>
          <a:xfrm flipH="1">
            <a:off x="2684477" y="5940368"/>
            <a:ext cx="403807" cy="217607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6F92D68-0E44-F244-8977-810629D6A027}"/>
              </a:ext>
            </a:extLst>
          </p:cNvPr>
          <p:cNvSpPr txBox="1"/>
          <p:nvPr/>
        </p:nvSpPr>
        <p:spPr>
          <a:xfrm>
            <a:off x="7700453" y="3326373"/>
            <a:ext cx="29231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Century Gothic Bold"/>
                <a:cs typeface="Arial" pitchFamily="34" charset="0"/>
              </a:rPr>
              <a:t>Interim Cryogenic</a:t>
            </a:r>
          </a:p>
          <a:p>
            <a:pPr algn="ctr"/>
            <a:r>
              <a:rPr lang="en-US" sz="1200" b="1" dirty="0">
                <a:solidFill>
                  <a:srgbClr val="FFFFFF"/>
                </a:solidFill>
                <a:latin typeface="Century Gothic Bold"/>
                <a:cs typeface="Arial" pitchFamily="34" charset="0"/>
              </a:rPr>
              <a:t>Propulsion Stage (ICPS)</a:t>
            </a:r>
          </a:p>
          <a:p>
            <a:pPr algn="ctr"/>
            <a:r>
              <a:rPr lang="en-US" sz="1200" b="1" dirty="0">
                <a:solidFill>
                  <a:schemeClr val="accent6">
                    <a:lumMod val="75000"/>
                  </a:schemeClr>
                </a:solidFill>
                <a:latin typeface="Century Gothic Bold"/>
                <a:cs typeface="Arial" pitchFamily="34" charset="0"/>
              </a:rPr>
              <a:t>Boeing/United Launch Alliance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EA153E-B99E-9842-94A2-A3F21FCEEE92}"/>
              </a:ext>
            </a:extLst>
          </p:cNvPr>
          <p:cNvSpPr txBox="1"/>
          <p:nvPr/>
        </p:nvSpPr>
        <p:spPr>
          <a:xfrm>
            <a:off x="4278903" y="2100693"/>
            <a:ext cx="33746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solidFill>
                  <a:srgbClr val="FFFFFF"/>
                </a:solidFill>
                <a:latin typeface="Century Gothic Bold"/>
                <a:cs typeface="Arial" pitchFamily="34" charset="0"/>
              </a:rPr>
              <a:t>Encapsulated Service Module (ESM) Panels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9406F8-2B45-874E-AD3B-7934DCBFDCD5}"/>
              </a:ext>
            </a:extLst>
          </p:cNvPr>
          <p:cNvSpPr txBox="1"/>
          <p:nvPr/>
        </p:nvSpPr>
        <p:spPr>
          <a:xfrm>
            <a:off x="6887182" y="1658836"/>
            <a:ext cx="1597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rgbClr val="FFFFFF"/>
                </a:solidFill>
                <a:latin typeface="Century Gothic Bold"/>
                <a:cs typeface="Arial" pitchFamily="34" charset="0"/>
              </a:rPr>
              <a:t>Crew Module (CM)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0805F2C1-59E9-3245-BA9F-55499E9F0C38}"/>
              </a:ext>
            </a:extLst>
          </p:cNvPr>
          <p:cNvSpPr/>
          <p:nvPr/>
        </p:nvSpPr>
        <p:spPr>
          <a:xfrm rot="3242107">
            <a:off x="9264159" y="1195888"/>
            <a:ext cx="237889" cy="2461687"/>
          </a:xfrm>
          <a:prstGeom prst="rightBrace">
            <a:avLst>
              <a:gd name="adj1" fmla="val 169975"/>
              <a:gd name="adj2" fmla="val 50000"/>
            </a:avLst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49F978-5A10-B249-B037-03B5B7AFD7F4}"/>
              </a:ext>
            </a:extLst>
          </p:cNvPr>
          <p:cNvSpPr/>
          <p:nvPr/>
        </p:nvSpPr>
        <p:spPr>
          <a:xfrm>
            <a:off x="6833705" y="4335045"/>
            <a:ext cx="34693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Century Gothic Bold"/>
                <a:cs typeface="Arial" pitchFamily="34" charset="0"/>
              </a:rPr>
              <a:t>Launch Vehicle Stage Adapter </a:t>
            </a:r>
          </a:p>
          <a:p>
            <a:pPr algn="ctr"/>
            <a:r>
              <a:rPr lang="en-US" sz="1200" b="1" dirty="0">
                <a:solidFill>
                  <a:schemeClr val="accent6">
                    <a:lumMod val="75000"/>
                  </a:schemeClr>
                </a:solidFill>
                <a:latin typeface="Century Gothic Bold"/>
                <a:cs typeface="Arial" pitchFamily="34" charset="0"/>
              </a:rPr>
              <a:t>Teledyne Brown Engineering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69ABA6D-2A31-AA4D-AC79-4B0CDF017B58}"/>
              </a:ext>
            </a:extLst>
          </p:cNvPr>
          <p:cNvSpPr txBox="1"/>
          <p:nvPr/>
        </p:nvSpPr>
        <p:spPr>
          <a:xfrm>
            <a:off x="5626163" y="2534033"/>
            <a:ext cx="17155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>
                <a:solidFill>
                  <a:srgbClr val="FFFFFF"/>
                </a:solidFill>
                <a:latin typeface="Century Gothic Bold"/>
                <a:cs typeface="Arial" pitchFamily="34" charset="0"/>
              </a:rPr>
              <a:t>Orion Stage Adapter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837D807-2B35-5443-8234-131150D6D84F}"/>
              </a:ext>
            </a:extLst>
          </p:cNvPr>
          <p:cNvCxnSpPr/>
          <p:nvPr/>
        </p:nvCxnSpPr>
        <p:spPr>
          <a:xfrm>
            <a:off x="7277999" y="2688371"/>
            <a:ext cx="548004" cy="79995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823AF9B-A73D-5F41-BBD5-FA3C05D6BBAF}"/>
              </a:ext>
            </a:extLst>
          </p:cNvPr>
          <p:cNvCxnSpPr/>
          <p:nvPr/>
        </p:nvCxnSpPr>
        <p:spPr>
          <a:xfrm>
            <a:off x="7436904" y="2501151"/>
            <a:ext cx="635287" cy="114812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78AE06F-4E0F-7643-B6A5-203D2FC9B14A}"/>
              </a:ext>
            </a:extLst>
          </p:cNvPr>
          <p:cNvCxnSpPr/>
          <p:nvPr/>
        </p:nvCxnSpPr>
        <p:spPr>
          <a:xfrm>
            <a:off x="7593067" y="2254093"/>
            <a:ext cx="674507" cy="84403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8C24ECD-B3D5-2942-9BCC-5AF0887B055B}"/>
              </a:ext>
            </a:extLst>
          </p:cNvPr>
          <p:cNvCxnSpPr/>
          <p:nvPr/>
        </p:nvCxnSpPr>
        <p:spPr>
          <a:xfrm>
            <a:off x="8077919" y="2043347"/>
            <a:ext cx="639041" cy="107603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A1467C5-62D9-8545-B9CE-2B3A2DCD51EE}"/>
              </a:ext>
            </a:extLst>
          </p:cNvPr>
          <p:cNvCxnSpPr/>
          <p:nvPr/>
        </p:nvCxnSpPr>
        <p:spPr>
          <a:xfrm>
            <a:off x="8425465" y="1803975"/>
            <a:ext cx="651003" cy="139867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D2E4EEC-74F6-1C40-8AF3-5B31127830F7}"/>
              </a:ext>
            </a:extLst>
          </p:cNvPr>
          <p:cNvCxnSpPr/>
          <p:nvPr/>
        </p:nvCxnSpPr>
        <p:spPr>
          <a:xfrm>
            <a:off x="8707596" y="1593547"/>
            <a:ext cx="626776" cy="120859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DC510DA-7773-3D49-B95F-BCE41F3EEB35}"/>
              </a:ext>
            </a:extLst>
          </p:cNvPr>
          <p:cNvCxnSpPr/>
          <p:nvPr/>
        </p:nvCxnSpPr>
        <p:spPr>
          <a:xfrm>
            <a:off x="7745118" y="3282439"/>
            <a:ext cx="722273" cy="183243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AD9CEB6-EE7A-F44B-9196-BD52B2F77D14}"/>
              </a:ext>
            </a:extLst>
          </p:cNvPr>
          <p:cNvCxnSpPr/>
          <p:nvPr/>
        </p:nvCxnSpPr>
        <p:spPr>
          <a:xfrm>
            <a:off x="5263724" y="4914571"/>
            <a:ext cx="385909" cy="548935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BAD7E9-5EF8-F042-B051-6EC34BB22CD1}"/>
              </a:ext>
            </a:extLst>
          </p:cNvPr>
          <p:cNvCxnSpPr/>
          <p:nvPr/>
        </p:nvCxnSpPr>
        <p:spPr>
          <a:xfrm>
            <a:off x="3342661" y="3155465"/>
            <a:ext cx="672855" cy="146592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E3D691B-5466-F74B-B3BC-209E7B2A7422}"/>
              </a:ext>
            </a:extLst>
          </p:cNvPr>
          <p:cNvCxnSpPr>
            <a:cxnSpLocks/>
          </p:cNvCxnSpPr>
          <p:nvPr/>
        </p:nvCxnSpPr>
        <p:spPr>
          <a:xfrm>
            <a:off x="6939935" y="3851283"/>
            <a:ext cx="471515" cy="615236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7531EE0-B6C2-694A-8396-6E7E2B663A3E}"/>
              </a:ext>
            </a:extLst>
          </p:cNvPr>
          <p:cNvSpPr txBox="1"/>
          <p:nvPr/>
        </p:nvSpPr>
        <p:spPr>
          <a:xfrm>
            <a:off x="5369851" y="5326313"/>
            <a:ext cx="2273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Century Gothic Bold"/>
                <a:cs typeface="Arial" pitchFamily="34" charset="0"/>
              </a:rPr>
              <a:t>Core Stage &amp; Avionics</a:t>
            </a:r>
          </a:p>
          <a:p>
            <a:pPr algn="ctr"/>
            <a:r>
              <a:rPr lang="en-US" sz="1200" b="1" dirty="0">
                <a:solidFill>
                  <a:schemeClr val="accent6">
                    <a:lumMod val="75000"/>
                  </a:schemeClr>
                </a:solidFill>
                <a:latin typeface="Century Gothic Bold"/>
                <a:cs typeface="Arial" pitchFamily="34" charset="0"/>
              </a:rPr>
              <a:t>Boeing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E55E956-4C4C-3C4B-A6AA-78E941303CBB}"/>
              </a:ext>
            </a:extLst>
          </p:cNvPr>
          <p:cNvSpPr txBox="1"/>
          <p:nvPr/>
        </p:nvSpPr>
        <p:spPr>
          <a:xfrm>
            <a:off x="4699643" y="3076693"/>
            <a:ext cx="194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Century Gothic Bold"/>
                <a:cs typeface="Arial" pitchFamily="34" charset="0"/>
              </a:rPr>
              <a:t>RL10 Engine</a:t>
            </a:r>
          </a:p>
          <a:p>
            <a:pPr algn="ctr"/>
            <a:r>
              <a:rPr lang="en-US" sz="1200" b="1" dirty="0" err="1">
                <a:solidFill>
                  <a:schemeClr val="accent6">
                    <a:lumMod val="75000"/>
                  </a:schemeClr>
                </a:solidFill>
                <a:latin typeface="Century Gothic Bold"/>
                <a:cs typeface="Arial" pitchFamily="34" charset="0"/>
              </a:rPr>
              <a:t>Aerojet</a:t>
            </a:r>
            <a:r>
              <a:rPr lang="en-US" sz="1200" b="1" dirty="0">
                <a:solidFill>
                  <a:schemeClr val="accent6">
                    <a:lumMod val="75000"/>
                  </a:schemeClr>
                </a:solidFill>
                <a:latin typeface="Century Gothic Bold"/>
                <a:cs typeface="Arial" pitchFamily="34" charset="0"/>
              </a:rPr>
              <a:t> </a:t>
            </a:r>
            <a:r>
              <a:rPr lang="en-US" sz="1200" b="1" dirty="0" err="1">
                <a:solidFill>
                  <a:schemeClr val="accent6">
                    <a:lumMod val="75000"/>
                  </a:schemeClr>
                </a:solidFill>
                <a:latin typeface="Century Gothic Bold"/>
                <a:cs typeface="Arial" pitchFamily="34" charset="0"/>
              </a:rPr>
              <a:t>Rocketdyne</a:t>
            </a:r>
            <a:endParaRPr lang="en-US" sz="1200" b="1" dirty="0">
              <a:solidFill>
                <a:schemeClr val="accent6">
                  <a:lumMod val="75000"/>
                </a:schemeClr>
              </a:solidFill>
              <a:latin typeface="Century Gothic Bold"/>
              <a:cs typeface="Arial" pitchFamily="34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D9DABEF-99F6-954D-B7FF-9EBDEB6E8E44}"/>
              </a:ext>
            </a:extLst>
          </p:cNvPr>
          <p:cNvCxnSpPr>
            <a:cxnSpLocks/>
          </p:cNvCxnSpPr>
          <p:nvPr/>
        </p:nvCxnSpPr>
        <p:spPr>
          <a:xfrm flipH="1" flipV="1">
            <a:off x="6153281" y="3228763"/>
            <a:ext cx="980264" cy="61035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C3AB0F77-6709-5E43-96DE-6E53A0677BD7}"/>
              </a:ext>
            </a:extLst>
          </p:cNvPr>
          <p:cNvSpPr txBox="1"/>
          <p:nvPr/>
        </p:nvSpPr>
        <p:spPr>
          <a:xfrm>
            <a:off x="9380709" y="2465295"/>
            <a:ext cx="1689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FFFFFF"/>
                </a:solidFill>
                <a:latin typeface="Century Gothic Bold"/>
                <a:cs typeface="Arial" pitchFamily="34" charset="0"/>
              </a:rPr>
              <a:t>Orion Multi-Purpose</a:t>
            </a:r>
          </a:p>
          <a:p>
            <a:r>
              <a:rPr lang="en-US" sz="1200" b="1" dirty="0">
                <a:solidFill>
                  <a:srgbClr val="FFFFFF"/>
                </a:solidFill>
                <a:latin typeface="Century Gothic Bold"/>
                <a:cs typeface="Arial" pitchFamily="34" charset="0"/>
              </a:rPr>
              <a:t>Crew Vehicle</a:t>
            </a:r>
          </a:p>
          <a:p>
            <a:r>
              <a:rPr lang="en-US" sz="1200" b="1" dirty="0">
                <a:solidFill>
                  <a:schemeClr val="accent6">
                    <a:lumMod val="75000"/>
                  </a:schemeClr>
                </a:solidFill>
                <a:latin typeface="Century Gothic Bold"/>
                <a:cs typeface="Arial" pitchFamily="34" charset="0"/>
              </a:rPr>
              <a:t>Lockheed Martin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0E17117-FDCF-D647-9D28-810E6A2B163C}"/>
              </a:ext>
            </a:extLst>
          </p:cNvPr>
          <p:cNvSpPr txBox="1"/>
          <p:nvPr/>
        </p:nvSpPr>
        <p:spPr>
          <a:xfrm>
            <a:off x="309580" y="1353628"/>
            <a:ext cx="4974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Century Gothic" panose="020B0502020202020204" pitchFamily="34" charset="0"/>
                <a:cs typeface="Arial" pitchFamily="34" charset="0"/>
              </a:rPr>
              <a:t>BLOCK 1 CONFIGURATION</a:t>
            </a:r>
            <a:endParaRPr lang="en-US" b="1" dirty="0">
              <a:solidFill>
                <a:schemeClr val="accent2"/>
              </a:solidFill>
              <a:latin typeface="Century Gothic" panose="020B0502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271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80" b="13707"/>
          <a:stretch/>
        </p:blipFill>
        <p:spPr>
          <a:xfrm>
            <a:off x="-1" y="1203323"/>
            <a:ext cx="12203145" cy="565467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105C4BF-1A57-934A-BA54-8583918F5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5715"/>
            <a:ext cx="11180086" cy="743643"/>
          </a:xfrm>
        </p:spPr>
        <p:txBody>
          <a:bodyPr/>
          <a:lstStyle/>
          <a:p>
            <a:r>
              <a:rPr lang="en-US" dirty="0"/>
              <a:t>ARTEMIS i SOLID ROCKET BOOSTERS COMPLETE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38463C-B273-BF45-83DE-9BAE64E34D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352" y="225429"/>
            <a:ext cx="891688" cy="7479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288" t="775" r="557" b="1690"/>
          <a:stretch/>
        </p:blipFill>
        <p:spPr>
          <a:xfrm>
            <a:off x="395187" y="1610410"/>
            <a:ext cx="6267797" cy="180386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8EF6E-1A9C-5147-B103-58DAF89862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0686</a:t>
            </a:r>
          </a:p>
        </p:txBody>
      </p:sp>
    </p:spTree>
    <p:extLst>
      <p:ext uri="{BB962C8B-B14F-4D97-AF65-F5344CB8AC3E}">
        <p14:creationId xmlns:p14="http://schemas.microsoft.com/office/powerpoint/2010/main" val="271882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Rocket engine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" t="22506" r="39" b="15449"/>
          <a:stretch/>
        </p:blipFill>
        <p:spPr bwMode="auto">
          <a:xfrm>
            <a:off x="-7684" y="1181100"/>
            <a:ext cx="12199684" cy="567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99"/>
          <a:stretch>
            <a:fillRect/>
          </a:stretch>
        </p:blipFill>
        <p:spPr bwMode="auto">
          <a:xfrm>
            <a:off x="341523" y="4567335"/>
            <a:ext cx="4057602" cy="200114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9F4D8F8-792D-9540-8A8B-20091F4C6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Artemis I RS-25 flight engines complete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7FE486-25CC-8346-AF68-4F38CEA9E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0686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680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83" b="3907"/>
          <a:stretch/>
        </p:blipFill>
        <p:spPr>
          <a:xfrm>
            <a:off x="0" y="1203325"/>
            <a:ext cx="12196376" cy="5654676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5B323A1D-3EB9-0947-BACB-5289677E0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5715"/>
            <a:ext cx="12191999" cy="743643"/>
          </a:xfrm>
          <a:prstGeom prst="rect">
            <a:avLst/>
          </a:prstGeom>
          <a:noFill/>
        </p:spPr>
        <p:txBody>
          <a:bodyPr lIns="182880" bIns="0" anchor="ctr" anchorCtr="0"/>
          <a:lstStyle/>
          <a:p>
            <a:pPr marL="233363"/>
            <a:r>
              <a:rPr lang="en-US" dirty="0"/>
              <a:t>ARTEMIS I CORE STAGE ASSEMBLED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6DCAEE-895A-234C-977D-8D30D5B933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9352" y="225425"/>
            <a:ext cx="891688" cy="74797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8197F6-95A8-8F44-AAC7-8D11F94450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0686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51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bc082c22-1e8e-4d05-baf7-dc9657aa93b3@boein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339" b="12145"/>
          <a:stretch/>
        </p:blipFill>
        <p:spPr bwMode="auto">
          <a:xfrm rot="5400000">
            <a:off x="-1007037" y="2208664"/>
            <a:ext cx="5658848" cy="3648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53" b="19874"/>
          <a:stretch/>
        </p:blipFill>
        <p:spPr>
          <a:xfrm rot="5400000">
            <a:off x="8070746" y="2748011"/>
            <a:ext cx="5650134" cy="2592371"/>
          </a:xfrm>
          <a:prstGeom prst="rect">
            <a:avLst/>
          </a:prstGeom>
        </p:spPr>
      </p:pic>
      <p:pic>
        <p:nvPicPr>
          <p:cNvPr id="12" name="Picture 1" descr="image00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3" r="24565"/>
          <a:stretch/>
        </p:blipFill>
        <p:spPr bwMode="auto">
          <a:xfrm>
            <a:off x="3646472" y="1211348"/>
            <a:ext cx="2169866" cy="564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2A2BA4B-C7EB-D845-9B46-E15DBD4F06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637" y="1211347"/>
            <a:ext cx="3773863" cy="565013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EDFB9A5-46C9-FA43-A98A-106687823433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CORE STAGE STRUCTURAL TESTING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349B36-2476-CD46-BD4C-D12E3D5AD2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352" y="225429"/>
            <a:ext cx="891688" cy="747973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0B57F2E-ECCD-954A-BF09-034F5B209A60}"/>
              </a:ext>
            </a:extLst>
          </p:cNvPr>
          <p:cNvCxnSpPr>
            <a:cxnSpLocks/>
          </p:cNvCxnSpPr>
          <p:nvPr/>
        </p:nvCxnSpPr>
        <p:spPr>
          <a:xfrm>
            <a:off x="-1697" y="1203324"/>
            <a:ext cx="12193696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F73C4A1-BE4A-874C-AB5B-DB084238D30D}"/>
              </a:ext>
            </a:extLst>
          </p:cNvPr>
          <p:cNvCxnSpPr>
            <a:cxnSpLocks/>
          </p:cNvCxnSpPr>
          <p:nvPr/>
        </p:nvCxnSpPr>
        <p:spPr>
          <a:xfrm>
            <a:off x="3646472" y="1195302"/>
            <a:ext cx="0" cy="566269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DD3D651-6A68-7047-B5FC-3DCB3E4ADDAD}"/>
              </a:ext>
            </a:extLst>
          </p:cNvPr>
          <p:cNvCxnSpPr>
            <a:cxnSpLocks/>
          </p:cNvCxnSpPr>
          <p:nvPr/>
        </p:nvCxnSpPr>
        <p:spPr>
          <a:xfrm>
            <a:off x="5814637" y="1195302"/>
            <a:ext cx="0" cy="566269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B8C125D-6589-AD4D-A0C5-502A9DA5CC22}"/>
              </a:ext>
            </a:extLst>
          </p:cNvPr>
          <p:cNvCxnSpPr>
            <a:cxnSpLocks/>
          </p:cNvCxnSpPr>
          <p:nvPr/>
        </p:nvCxnSpPr>
        <p:spPr>
          <a:xfrm>
            <a:off x="9588500" y="1195302"/>
            <a:ext cx="0" cy="566269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E56489-676D-AF4F-B08A-0A4B41EE6D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0686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864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4" b="23843"/>
          <a:stretch/>
        </p:blipFill>
        <p:spPr>
          <a:xfrm>
            <a:off x="1" y="1181101"/>
            <a:ext cx="12192000" cy="5676900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5B323A1D-3EB9-0947-BACB-5289677E0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5715"/>
            <a:ext cx="12192000" cy="743643"/>
          </a:xfrm>
          <a:noFill/>
        </p:spPr>
        <p:txBody>
          <a:bodyPr lIns="182880" bIns="0" anchor="ctr" anchorCtr="0"/>
          <a:lstStyle/>
          <a:p>
            <a:pPr marL="233363"/>
            <a:r>
              <a:rPr lang="en-US" dirty="0"/>
              <a:t>B-2 STAND READY FOR </a:t>
            </a:r>
            <a:r>
              <a:rPr lang="en-US" dirty="0" err="1"/>
              <a:t>GrEen</a:t>
            </a:r>
            <a:r>
              <a:rPr lang="en-US" dirty="0"/>
              <a:t> run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C932268-1ECA-204A-B7D1-08A6B08064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9352" y="225429"/>
            <a:ext cx="891688" cy="74797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085BD58-1747-DF46-AD54-48D49B3BE3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0686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996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FE9A3B2-399D-A344-B98E-2995F55022E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8362" y="5873109"/>
            <a:ext cx="891688" cy="747973"/>
          </a:xfrm>
          <a:prstGeom prst="rect">
            <a:avLst/>
          </a:prstGeom>
        </p:spPr>
      </p:pic>
      <p:sp>
        <p:nvSpPr>
          <p:cNvPr id="16" name="Title 15">
            <a:extLst>
              <a:ext uri="{FF2B5EF4-FFF2-40B4-BE49-F238E27FC236}">
                <a16:creationId xmlns:a16="http://schemas.microsoft.com/office/drawing/2014/main" id="{24E549EA-D894-204E-83F6-128475AE2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12787"/>
            <a:ext cx="11473311" cy="969496"/>
          </a:xfrm>
        </p:spPr>
        <p:txBody>
          <a:bodyPr wrap="square" anchor="ctr">
            <a:spAutoFit/>
          </a:bodyPr>
          <a:lstStyle/>
          <a:p>
            <a:r>
              <a:rPr lang="en-US" sz="3000" dirty="0"/>
              <a:t>ARTEMIS I INTERIM CRYOGENIC PROPULSION STAGE COMPLETE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" r="18700"/>
          <a:stretch/>
        </p:blipFill>
        <p:spPr>
          <a:xfrm>
            <a:off x="1" y="1203324"/>
            <a:ext cx="7803090" cy="56546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5705" r="985" b="9199"/>
          <a:stretch/>
        </p:blipFill>
        <p:spPr>
          <a:xfrm>
            <a:off x="7803091" y="1203324"/>
            <a:ext cx="4388909" cy="56626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A69177-0301-974B-9504-5672A55B8C9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9352" y="225425"/>
            <a:ext cx="891688" cy="747973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8202491-89EF-6046-B99B-0372FBEB4B6F}"/>
              </a:ext>
            </a:extLst>
          </p:cNvPr>
          <p:cNvCxnSpPr>
            <a:cxnSpLocks/>
          </p:cNvCxnSpPr>
          <p:nvPr/>
        </p:nvCxnSpPr>
        <p:spPr>
          <a:xfrm>
            <a:off x="-1697" y="1203324"/>
            <a:ext cx="12193696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E08C73C-0C5B-6E4C-9ABD-53F1E49A8D3E}"/>
              </a:ext>
            </a:extLst>
          </p:cNvPr>
          <p:cNvCxnSpPr>
            <a:cxnSpLocks/>
          </p:cNvCxnSpPr>
          <p:nvPr/>
        </p:nvCxnSpPr>
        <p:spPr>
          <a:xfrm>
            <a:off x="7803092" y="1195302"/>
            <a:ext cx="0" cy="566269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0E3B6F-95A2-3D4A-B47A-4E4C536492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0686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077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325321-18B6-E24D-AF57-0B394C1CA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ARTEMIS I STAGE ADAPTERS STATUS</a:t>
            </a:r>
            <a:r>
              <a:rPr lang="en-US" dirty="0">
                <a:solidFill>
                  <a:schemeClr val="tx1"/>
                </a:solidFill>
              </a:rPr>
              <a:t>COMPLETE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-77" t="10897" r="407" b="16631"/>
          <a:stretch/>
        </p:blipFill>
        <p:spPr>
          <a:xfrm>
            <a:off x="4333662" y="1203325"/>
            <a:ext cx="7858338" cy="56546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95072"/>
            <a:ext cx="4333662" cy="28936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83881"/>
            <a:ext cx="4333662" cy="2883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A77DAE3-4B9E-D84E-926F-1C2012BD6E13}"/>
              </a:ext>
            </a:extLst>
          </p:cNvPr>
          <p:cNvCxnSpPr>
            <a:cxnSpLocks/>
          </p:cNvCxnSpPr>
          <p:nvPr/>
        </p:nvCxnSpPr>
        <p:spPr>
          <a:xfrm>
            <a:off x="-1697" y="1203324"/>
            <a:ext cx="12193696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ED22918-BF5E-1E44-9C00-CEBE39468799}"/>
              </a:ext>
            </a:extLst>
          </p:cNvPr>
          <p:cNvCxnSpPr>
            <a:cxnSpLocks/>
          </p:cNvCxnSpPr>
          <p:nvPr/>
        </p:nvCxnSpPr>
        <p:spPr>
          <a:xfrm>
            <a:off x="4333661" y="1195302"/>
            <a:ext cx="0" cy="566269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9456300-D793-C748-AB74-E876096058C3}"/>
              </a:ext>
            </a:extLst>
          </p:cNvPr>
          <p:cNvCxnSpPr>
            <a:cxnSpLocks/>
          </p:cNvCxnSpPr>
          <p:nvPr/>
        </p:nvCxnSpPr>
        <p:spPr>
          <a:xfrm>
            <a:off x="-1697" y="3964631"/>
            <a:ext cx="4335358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01B6AE-AEE6-2D4A-98C1-5EE92A6F37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0686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018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EFA5F43-324F-7B4A-BD05-C96DB53C0097}"/>
              </a:ext>
            </a:extLst>
          </p:cNvPr>
          <p:cNvSpPr/>
          <p:nvPr/>
        </p:nvSpPr>
        <p:spPr>
          <a:xfrm>
            <a:off x="-32" y="1199429"/>
            <a:ext cx="12192015" cy="1415708"/>
          </a:xfrm>
          <a:prstGeom prst="rect">
            <a:avLst/>
          </a:prstGeom>
          <a:solidFill>
            <a:srgbClr val="C69B4B">
              <a:alpha val="8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7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	</a:t>
            </a: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					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6689" r="4027"/>
          <a:stretch/>
        </p:blipFill>
        <p:spPr>
          <a:xfrm>
            <a:off x="10109609" y="1203324"/>
            <a:ext cx="2082373" cy="14040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8712B6C-65F1-5D41-A518-005A6F9AB111}"/>
              </a:ext>
            </a:extLst>
          </p:cNvPr>
          <p:cNvSpPr/>
          <p:nvPr/>
        </p:nvSpPr>
        <p:spPr>
          <a:xfrm>
            <a:off x="-16" y="5451975"/>
            <a:ext cx="12192015" cy="1406025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7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	</a:t>
            </a:r>
            <a:r>
              <a:rPr kumimoji="0" lang="en-US" sz="24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					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66213B-33AC-5D4C-89A3-0F515D292393}"/>
              </a:ext>
            </a:extLst>
          </p:cNvPr>
          <p:cNvSpPr/>
          <p:nvPr/>
        </p:nvSpPr>
        <p:spPr>
          <a:xfrm>
            <a:off x="0" y="4018604"/>
            <a:ext cx="12192015" cy="1433369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prstClr val="white"/>
                </a:solidFill>
                <a:latin typeface="Century Gothic" panose="020B0502020202020204" pitchFamily="34" charset="0"/>
              </a:rPr>
              <a:t>						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DFF84F-55AF-964A-8DC1-69C101F2A337}"/>
              </a:ext>
            </a:extLst>
          </p:cNvPr>
          <p:cNvSpPr/>
          <p:nvPr/>
        </p:nvSpPr>
        <p:spPr>
          <a:xfrm>
            <a:off x="0" y="2615140"/>
            <a:ext cx="12192015" cy="1403462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prstClr val="white"/>
                </a:solidFill>
                <a:latin typeface="Century Gothic" panose="020B0502020202020204" pitchFamily="34" charset="0"/>
              </a:rPr>
              <a:t>						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9607" y="1372614"/>
            <a:ext cx="38676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BOOSTERS: </a:t>
            </a:r>
            <a:r>
              <a:rPr lang="en-US" sz="180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Deliver forward &amp; aft assemblies, ship motor segments; crews maneuvering pathfinders in RPSF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743" y="2716706"/>
            <a:ext cx="34475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CORE STAGE: </a:t>
            </a:r>
            <a:r>
              <a:rPr lang="en-US" sz="180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Engine installation, shipping to SSC, Green Run test campaign, shipping to KSC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347" y="4142755"/>
            <a:ext cx="3983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b="1" dirty="0">
                <a:solidFill>
                  <a:prstClr val="white"/>
                </a:solidFill>
                <a:latin typeface="Century Gothic" panose="020B0502020202020204" pitchFamily="34" charset="0"/>
                <a:cs typeface="Arial"/>
              </a:rPr>
              <a:t>LAUNCH VEHICLE STAGE ADAPTER: </a:t>
            </a:r>
            <a:r>
              <a:rPr lang="en-US" sz="1800" dirty="0">
                <a:solidFill>
                  <a:prstClr val="white"/>
                </a:solidFill>
                <a:latin typeface="Century Gothic" panose="020B0502020202020204" pitchFamily="34" charset="0"/>
                <a:cs typeface="Arial"/>
              </a:rPr>
              <a:t>Install DFI, quick disconnects &amp; cable runs; final checkout; shipping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743" y="5557071"/>
            <a:ext cx="4041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SYSTEMS ENGINEERING &amp; INTEGRATION: </a:t>
            </a:r>
            <a:r>
              <a:rPr lang="en-US" sz="180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DCR, flight software delivery, Software Integration Lab (SIL) certification, </a:t>
            </a:r>
            <a:r>
              <a:rPr lang="en-US" sz="1800" dirty="0" err="1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CoFR</a:t>
            </a:r>
            <a:r>
              <a:rPr lang="en-US" sz="1800" dirty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rPr>
              <a:t>, training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-1" t="7094" r="-268" b="1871"/>
          <a:stretch/>
        </p:blipFill>
        <p:spPr>
          <a:xfrm>
            <a:off x="7958122" y="5442220"/>
            <a:ext cx="2753898" cy="14157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263" y="4016359"/>
            <a:ext cx="944362" cy="143732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3" b="16092"/>
          <a:stretch/>
        </p:blipFill>
        <p:spPr>
          <a:xfrm>
            <a:off x="9460716" y="2615507"/>
            <a:ext cx="2731284" cy="140303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F321297-5BEB-E64F-BE05-95885C14FDB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5" r="22365"/>
          <a:stretch/>
        </p:blipFill>
        <p:spPr>
          <a:xfrm>
            <a:off x="4112357" y="5448736"/>
            <a:ext cx="1030253" cy="141611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D7A2C55-79C7-F347-B5B5-63DCC92C8E7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6" t="20830" r="33410" b="1"/>
          <a:stretch/>
        </p:blipFill>
        <p:spPr>
          <a:xfrm>
            <a:off x="5142612" y="5448054"/>
            <a:ext cx="1445256" cy="140437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A84D055-51DE-EA42-A8F0-25479685CC6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7"/>
          <a:stretch/>
        </p:blipFill>
        <p:spPr>
          <a:xfrm>
            <a:off x="7120051" y="2564016"/>
            <a:ext cx="2340665" cy="144991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103ED03F-D4F1-5249-8D1E-CBD2102397E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357" y="4014822"/>
            <a:ext cx="2120035" cy="143391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4B9E267-DB11-FB40-BE5B-82C84560B984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" b="782"/>
          <a:stretch/>
        </p:blipFill>
        <p:spPr>
          <a:xfrm>
            <a:off x="10048622" y="4016729"/>
            <a:ext cx="2143361" cy="14320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A9B6363-9AA9-D649-897C-24D34C69D97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5" b="17514"/>
          <a:stretch/>
        </p:blipFill>
        <p:spPr>
          <a:xfrm>
            <a:off x="7198673" y="4014870"/>
            <a:ext cx="2835504" cy="143648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3A8C7E33-BB2D-C441-924B-BAC2553367A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684" t="7424" r="36999" b="4330"/>
          <a:stretch/>
        </p:blipFill>
        <p:spPr>
          <a:xfrm>
            <a:off x="4112357" y="1199429"/>
            <a:ext cx="3303095" cy="1412692"/>
          </a:xfrm>
          <a:prstGeom prst="rect">
            <a:avLst/>
          </a:prstGeom>
        </p:spPr>
      </p:pic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F9D2AD3-B749-F847-99A8-259CCFADE092}"/>
              </a:ext>
            </a:extLst>
          </p:cNvPr>
          <p:cNvCxnSpPr>
            <a:cxnSpLocks/>
          </p:cNvCxnSpPr>
          <p:nvPr/>
        </p:nvCxnSpPr>
        <p:spPr>
          <a:xfrm>
            <a:off x="5058238" y="2609851"/>
            <a:ext cx="0" cy="1404971"/>
          </a:xfrm>
          <a:prstGeom prst="line">
            <a:avLst/>
          </a:prstGeom>
          <a:ln w="76200">
            <a:solidFill>
              <a:srgbClr val="71893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3E88D4E-68A5-A146-BD35-4E3BD974EB55}"/>
              </a:ext>
            </a:extLst>
          </p:cNvPr>
          <p:cNvCxnSpPr>
            <a:cxnSpLocks/>
          </p:cNvCxnSpPr>
          <p:nvPr/>
        </p:nvCxnSpPr>
        <p:spPr>
          <a:xfrm>
            <a:off x="9460716" y="2602442"/>
            <a:ext cx="0" cy="1409583"/>
          </a:xfrm>
          <a:prstGeom prst="line">
            <a:avLst/>
          </a:prstGeom>
          <a:ln w="76200">
            <a:solidFill>
              <a:srgbClr val="71893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A240B899-8A0D-254E-B1F6-E1C2033EB7D8}"/>
              </a:ext>
            </a:extLst>
          </p:cNvPr>
          <p:cNvCxnSpPr>
            <a:cxnSpLocks/>
          </p:cNvCxnSpPr>
          <p:nvPr/>
        </p:nvCxnSpPr>
        <p:spPr>
          <a:xfrm>
            <a:off x="6212605" y="4014822"/>
            <a:ext cx="0" cy="1427398"/>
          </a:xfrm>
          <a:prstGeom prst="line">
            <a:avLst/>
          </a:prstGeom>
          <a:ln w="76200">
            <a:solidFill>
              <a:srgbClr val="8D8A7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C1E4EB5-3CCA-DD44-9C8A-F3257685E946}"/>
              </a:ext>
            </a:extLst>
          </p:cNvPr>
          <p:cNvCxnSpPr>
            <a:cxnSpLocks/>
          </p:cNvCxnSpPr>
          <p:nvPr/>
        </p:nvCxnSpPr>
        <p:spPr>
          <a:xfrm>
            <a:off x="10048622" y="4013931"/>
            <a:ext cx="0" cy="1434866"/>
          </a:xfrm>
          <a:prstGeom prst="line">
            <a:avLst/>
          </a:prstGeom>
          <a:ln w="76200">
            <a:solidFill>
              <a:srgbClr val="8D8A7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CC2854E-C2C1-DB42-94AC-DF339AA0DFE8}"/>
              </a:ext>
            </a:extLst>
          </p:cNvPr>
          <p:cNvCxnSpPr>
            <a:cxnSpLocks/>
          </p:cNvCxnSpPr>
          <p:nvPr/>
        </p:nvCxnSpPr>
        <p:spPr>
          <a:xfrm>
            <a:off x="7194125" y="4013931"/>
            <a:ext cx="1670" cy="1450216"/>
          </a:xfrm>
          <a:prstGeom prst="line">
            <a:avLst/>
          </a:prstGeom>
          <a:ln w="76200">
            <a:solidFill>
              <a:srgbClr val="8D8A7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0" name="Picture 59">
            <a:extLst>
              <a:ext uri="{FF2B5EF4-FFF2-40B4-BE49-F238E27FC236}">
                <a16:creationId xmlns:a16="http://schemas.microsoft.com/office/drawing/2014/main" id="{CC1F8399-5563-4D40-9C3C-A4F593743AB0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12" r="16971"/>
          <a:stretch/>
        </p:blipFill>
        <p:spPr>
          <a:xfrm>
            <a:off x="10712246" y="5448735"/>
            <a:ext cx="1479542" cy="1416113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B1118911-DE82-AB47-A997-23C02357959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885" y="1199429"/>
            <a:ext cx="2108115" cy="140905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E2391FE-6768-AE49-A0A5-EF6D40A6EEAC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9995" r="4445"/>
          <a:stretch/>
        </p:blipFill>
        <p:spPr>
          <a:xfrm>
            <a:off x="7336116" y="1199429"/>
            <a:ext cx="1601618" cy="141181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12D23D5-BBB0-F940-B001-7673AFB070C2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r="40181"/>
          <a:stretch/>
        </p:blipFill>
        <p:spPr>
          <a:xfrm>
            <a:off x="8973709" y="1199429"/>
            <a:ext cx="1124980" cy="1413078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4C3A35E-DB77-9544-B6A7-88368CE42D3C}"/>
              </a:ext>
            </a:extLst>
          </p:cNvPr>
          <p:cNvCxnSpPr>
            <a:cxnSpLocks/>
          </p:cNvCxnSpPr>
          <p:nvPr/>
        </p:nvCxnSpPr>
        <p:spPr>
          <a:xfrm>
            <a:off x="7336116" y="1199429"/>
            <a:ext cx="0" cy="1411816"/>
          </a:xfrm>
          <a:prstGeom prst="line">
            <a:avLst/>
          </a:prstGeom>
          <a:ln w="76200">
            <a:solidFill>
              <a:srgbClr val="A37F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BFCF7C9-4EE7-964D-9EE9-53C8953A6317}"/>
              </a:ext>
            </a:extLst>
          </p:cNvPr>
          <p:cNvCxnSpPr>
            <a:cxnSpLocks/>
          </p:cNvCxnSpPr>
          <p:nvPr/>
        </p:nvCxnSpPr>
        <p:spPr>
          <a:xfrm>
            <a:off x="8973709" y="1199429"/>
            <a:ext cx="0" cy="1415711"/>
          </a:xfrm>
          <a:prstGeom prst="line">
            <a:avLst/>
          </a:prstGeom>
          <a:ln w="76200">
            <a:solidFill>
              <a:srgbClr val="A37F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80E3C8B-EE38-C443-A519-6B5073B069A2}"/>
              </a:ext>
            </a:extLst>
          </p:cNvPr>
          <p:cNvCxnSpPr/>
          <p:nvPr/>
        </p:nvCxnSpPr>
        <p:spPr>
          <a:xfrm>
            <a:off x="10132454" y="1199429"/>
            <a:ext cx="0" cy="1415708"/>
          </a:xfrm>
          <a:prstGeom prst="line">
            <a:avLst/>
          </a:prstGeom>
          <a:ln w="76200">
            <a:solidFill>
              <a:srgbClr val="A37F3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0DA49D8-BC36-FE4F-A6D3-DBC0D33DCC07}"/>
              </a:ext>
            </a:extLst>
          </p:cNvPr>
          <p:cNvCxnSpPr>
            <a:cxnSpLocks/>
            <a:stCxn id="42" idx="2"/>
          </p:cNvCxnSpPr>
          <p:nvPr/>
        </p:nvCxnSpPr>
        <p:spPr>
          <a:xfrm>
            <a:off x="5172375" y="5448736"/>
            <a:ext cx="2879" cy="1409264"/>
          </a:xfrm>
          <a:prstGeom prst="line">
            <a:avLst/>
          </a:prstGeom>
          <a:ln w="76200">
            <a:solidFill>
              <a:srgbClr val="367E9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7BFA167-EAEB-864E-B208-CB8C1D4E5B4B}"/>
              </a:ext>
            </a:extLst>
          </p:cNvPr>
          <p:cNvCxnSpPr>
            <a:cxnSpLocks/>
          </p:cNvCxnSpPr>
          <p:nvPr/>
        </p:nvCxnSpPr>
        <p:spPr>
          <a:xfrm>
            <a:off x="10712246" y="5448799"/>
            <a:ext cx="0" cy="1416050"/>
          </a:xfrm>
          <a:prstGeom prst="line">
            <a:avLst/>
          </a:prstGeom>
          <a:ln w="76200">
            <a:solidFill>
              <a:srgbClr val="367E9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31B08BE9-E795-AE4B-99F1-41BF102A66BC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9" r="25464"/>
          <a:stretch/>
        </p:blipFill>
        <p:spPr>
          <a:xfrm>
            <a:off x="6589696" y="5448734"/>
            <a:ext cx="1368425" cy="1409267"/>
          </a:xfrm>
          <a:prstGeom prst="rect">
            <a:avLst/>
          </a:prstGeom>
        </p:spPr>
      </p:pic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02A21121-6C10-6249-B4FB-6D156AB277B5}"/>
              </a:ext>
            </a:extLst>
          </p:cNvPr>
          <p:cNvCxnSpPr>
            <a:cxnSpLocks/>
          </p:cNvCxnSpPr>
          <p:nvPr/>
        </p:nvCxnSpPr>
        <p:spPr>
          <a:xfrm>
            <a:off x="7958121" y="5448734"/>
            <a:ext cx="0" cy="1409266"/>
          </a:xfrm>
          <a:prstGeom prst="line">
            <a:avLst/>
          </a:prstGeom>
          <a:ln w="76200">
            <a:solidFill>
              <a:srgbClr val="367E9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DF6864C-A00D-7644-A370-013CE6C5A711}"/>
              </a:ext>
            </a:extLst>
          </p:cNvPr>
          <p:cNvCxnSpPr>
            <a:cxnSpLocks/>
          </p:cNvCxnSpPr>
          <p:nvPr/>
        </p:nvCxnSpPr>
        <p:spPr>
          <a:xfrm>
            <a:off x="6551864" y="5451972"/>
            <a:ext cx="0" cy="1406028"/>
          </a:xfrm>
          <a:prstGeom prst="line">
            <a:avLst/>
          </a:prstGeom>
          <a:ln w="76200">
            <a:solidFill>
              <a:srgbClr val="367E9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5" b="11131"/>
          <a:stretch/>
        </p:blipFill>
        <p:spPr>
          <a:xfrm>
            <a:off x="4112357" y="2612735"/>
            <a:ext cx="3012932" cy="1405805"/>
          </a:xfrm>
          <a:prstGeom prst="rect">
            <a:avLst/>
          </a:prstGeom>
        </p:spPr>
      </p:pic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D74FD35-8020-8A45-86C3-714DE2B196CE}"/>
              </a:ext>
            </a:extLst>
          </p:cNvPr>
          <p:cNvCxnSpPr>
            <a:cxnSpLocks/>
          </p:cNvCxnSpPr>
          <p:nvPr/>
        </p:nvCxnSpPr>
        <p:spPr>
          <a:xfrm>
            <a:off x="7127559" y="2609851"/>
            <a:ext cx="5594" cy="1408299"/>
          </a:xfrm>
          <a:prstGeom prst="line">
            <a:avLst/>
          </a:prstGeom>
          <a:ln w="76200">
            <a:solidFill>
              <a:srgbClr val="71893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272B5E-B97E-814E-B412-410EA71B62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0686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REMAINING STEPS TO FINAL INTEGRATION</a:t>
            </a:r>
          </a:p>
        </p:txBody>
      </p:sp>
    </p:spTree>
    <p:extLst>
      <p:ext uri="{BB962C8B-B14F-4D97-AF65-F5344CB8AC3E}">
        <p14:creationId xmlns:p14="http://schemas.microsoft.com/office/powerpoint/2010/main" val="2841269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8850157" y="3420759"/>
            <a:ext cx="31525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873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45EBFE1-6A80-1743-9A12-E4C081DF261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SLS PROGRESS TOWARD ARTEMIS II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8772" t="282" r="13660"/>
          <a:stretch/>
        </p:blipFill>
        <p:spPr>
          <a:xfrm>
            <a:off x="4166158" y="1203324"/>
            <a:ext cx="2647217" cy="28394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41"/>
          <a:stretch/>
        </p:blipFill>
        <p:spPr>
          <a:xfrm>
            <a:off x="6810306" y="1213557"/>
            <a:ext cx="2140831" cy="2821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"/>
          <a:stretch/>
        </p:blipFill>
        <p:spPr>
          <a:xfrm>
            <a:off x="2201" y="4038599"/>
            <a:ext cx="4178975" cy="28253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t="45" b="9239"/>
          <a:stretch/>
        </p:blipFill>
        <p:spPr>
          <a:xfrm>
            <a:off x="4166157" y="4045265"/>
            <a:ext cx="2647205" cy="28253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3" r="1928"/>
          <a:stretch/>
        </p:blipFill>
        <p:spPr>
          <a:xfrm>
            <a:off x="8968357" y="1210252"/>
            <a:ext cx="3223643" cy="56465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3557"/>
            <a:ext cx="4169215" cy="28131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30596" y="4026736"/>
            <a:ext cx="2120543" cy="2831264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C92DC06-EFA3-314B-B7B4-EC36F03C67EA}"/>
              </a:ext>
            </a:extLst>
          </p:cNvPr>
          <p:cNvCxnSpPr>
            <a:cxnSpLocks/>
          </p:cNvCxnSpPr>
          <p:nvPr/>
        </p:nvCxnSpPr>
        <p:spPr>
          <a:xfrm>
            <a:off x="-1697" y="4034756"/>
            <a:ext cx="8952834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3689594"/>
            <a:ext cx="4155329" cy="33855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All booster motor segments cast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15576" y="3689594"/>
            <a:ext cx="2135560" cy="33855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Liquid oxygen tank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30579" y="6518201"/>
            <a:ext cx="2135577" cy="33855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LVSA, OSA panels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48936" y="6518201"/>
            <a:ext cx="3243064" cy="33855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Liquid hydrogen tank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55341" y="3689594"/>
            <a:ext cx="2660223" cy="33855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Forward skirt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0" y="6271980"/>
            <a:ext cx="4155341" cy="584775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Two RS-25s complete, </a:t>
            </a:r>
            <a:br>
              <a:rPr lang="en-US" dirty="0"/>
            </a:br>
            <a:r>
              <a:rPr lang="en-US" dirty="0"/>
              <a:t>controllers green run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63957" y="6518201"/>
            <a:ext cx="2647204" cy="33855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Engine Section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30203D2-AE55-754B-9FB7-FABC7E53F4DD}"/>
              </a:ext>
            </a:extLst>
          </p:cNvPr>
          <p:cNvCxnSpPr/>
          <p:nvPr/>
        </p:nvCxnSpPr>
        <p:spPr>
          <a:xfrm>
            <a:off x="4166158" y="1195302"/>
            <a:ext cx="0" cy="2831432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A824B00-53BD-C647-80E6-45E09C0D3B42}"/>
              </a:ext>
            </a:extLst>
          </p:cNvPr>
          <p:cNvCxnSpPr/>
          <p:nvPr/>
        </p:nvCxnSpPr>
        <p:spPr>
          <a:xfrm>
            <a:off x="6813362" y="1195302"/>
            <a:ext cx="0" cy="2831432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9053CFF-5537-C34D-AE78-5D15F370D96E}"/>
              </a:ext>
            </a:extLst>
          </p:cNvPr>
          <p:cNvCxnSpPr/>
          <p:nvPr/>
        </p:nvCxnSpPr>
        <p:spPr>
          <a:xfrm>
            <a:off x="4166158" y="4026734"/>
            <a:ext cx="0" cy="2831432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A38FDB0-B777-AF4B-88C1-3581FAF57005}"/>
              </a:ext>
            </a:extLst>
          </p:cNvPr>
          <p:cNvCxnSpPr/>
          <p:nvPr/>
        </p:nvCxnSpPr>
        <p:spPr>
          <a:xfrm>
            <a:off x="6813362" y="4034756"/>
            <a:ext cx="0" cy="2831432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095AC2A-608A-A04F-835D-4E0F4E27CA5C}"/>
              </a:ext>
            </a:extLst>
          </p:cNvPr>
          <p:cNvCxnSpPr/>
          <p:nvPr/>
        </p:nvCxnSpPr>
        <p:spPr>
          <a:xfrm>
            <a:off x="8951137" y="1195302"/>
            <a:ext cx="0" cy="2831432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784F127-D18E-F049-9AFA-4B0F3BCD12DB}"/>
              </a:ext>
            </a:extLst>
          </p:cNvPr>
          <p:cNvCxnSpPr/>
          <p:nvPr/>
        </p:nvCxnSpPr>
        <p:spPr>
          <a:xfrm>
            <a:off x="8951137" y="4026734"/>
            <a:ext cx="0" cy="2831432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907A660-7778-704C-8CE4-1FB171FF124D}"/>
              </a:ext>
            </a:extLst>
          </p:cNvPr>
          <p:cNvCxnSpPr>
            <a:cxnSpLocks/>
          </p:cNvCxnSpPr>
          <p:nvPr/>
        </p:nvCxnSpPr>
        <p:spPr>
          <a:xfrm>
            <a:off x="-1697" y="1203324"/>
            <a:ext cx="12193696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C016B0-FF05-C041-A239-44A5635402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0686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91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D13FB2F1-44D1-F942-90E4-04746385BC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068"/>
          <a:stretch/>
        </p:blipFill>
        <p:spPr>
          <a:xfrm>
            <a:off x="2712449" y="5125950"/>
            <a:ext cx="2539686" cy="17346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011AA89-3DC8-3947-A756-265D6CCAF3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478" b="9878"/>
          <a:stretch/>
        </p:blipFill>
        <p:spPr>
          <a:xfrm>
            <a:off x="2703169" y="3243641"/>
            <a:ext cx="2549891" cy="190476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912FEF6-6E3B-7841-8E59-A184987C2BF1}"/>
              </a:ext>
            </a:extLst>
          </p:cNvPr>
          <p:cNvSpPr txBox="1"/>
          <p:nvPr/>
        </p:nvSpPr>
        <p:spPr>
          <a:xfrm>
            <a:off x="2756493" y="3593727"/>
            <a:ext cx="14613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8" b="-9768"/>
          <a:stretch/>
        </p:blipFill>
        <p:spPr>
          <a:xfrm>
            <a:off x="7559633" y="1224762"/>
            <a:ext cx="4632366" cy="3474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/>
          <a:srcRect t="17088" b="448"/>
          <a:stretch/>
        </p:blipFill>
        <p:spPr>
          <a:xfrm>
            <a:off x="5280573" y="1203325"/>
            <a:ext cx="2279061" cy="20403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247374"/>
            <a:ext cx="2706979" cy="361317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/>
          <a:srcRect l="3860" t="47006"/>
          <a:stretch/>
        </p:blipFill>
        <p:spPr>
          <a:xfrm>
            <a:off x="0" y="1210881"/>
            <a:ext cx="5516383" cy="20242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THIRD FLIGHT AND BEYOND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212C2B8-876E-E646-BA75-D673442A6F90}"/>
              </a:ext>
            </a:extLst>
          </p:cNvPr>
          <p:cNvPicPr/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9634" y="3768189"/>
            <a:ext cx="4632366" cy="3092361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26C717A-5AC0-3241-A191-5CF135291398}"/>
              </a:ext>
            </a:extLst>
          </p:cNvPr>
          <p:cNvCxnSpPr>
            <a:cxnSpLocks/>
          </p:cNvCxnSpPr>
          <p:nvPr/>
        </p:nvCxnSpPr>
        <p:spPr>
          <a:xfrm>
            <a:off x="-1697" y="1203324"/>
            <a:ext cx="12193696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358513D-0673-F446-898E-8E7E800CDB9C}"/>
              </a:ext>
            </a:extLst>
          </p:cNvPr>
          <p:cNvSpPr txBox="1"/>
          <p:nvPr/>
        </p:nvSpPr>
        <p:spPr>
          <a:xfrm>
            <a:off x="6046" y="2897288"/>
            <a:ext cx="5487669" cy="33855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Five RL-10s complete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D592D6A1-53C7-4A47-AD01-85DE60B7CE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14606" y="3235155"/>
            <a:ext cx="2334925" cy="36253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512985" y="2897288"/>
            <a:ext cx="2046647" cy="33855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Booster processing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49531" y="3169223"/>
            <a:ext cx="4636423" cy="584775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Payload adapter manufacturing demonstration article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59632" y="6521996"/>
            <a:ext cx="4626322" cy="33855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Additively manufactured pogo accumulator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6275775"/>
            <a:ext cx="2684650" cy="584775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RS-25 HIP-bonded main combustion chamber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93066" y="4792582"/>
            <a:ext cx="2517866" cy="33855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Tooling for USA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0FC3A65-188B-A943-89F2-4C374E02B6EE}"/>
              </a:ext>
            </a:extLst>
          </p:cNvPr>
          <p:cNvCxnSpPr>
            <a:cxnSpLocks/>
          </p:cNvCxnSpPr>
          <p:nvPr/>
        </p:nvCxnSpPr>
        <p:spPr>
          <a:xfrm>
            <a:off x="-1697" y="3238425"/>
            <a:ext cx="756133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0DB5665-1CC1-F444-BC07-E41C13D91761}"/>
              </a:ext>
            </a:extLst>
          </p:cNvPr>
          <p:cNvCxnSpPr>
            <a:cxnSpLocks/>
          </p:cNvCxnSpPr>
          <p:nvPr/>
        </p:nvCxnSpPr>
        <p:spPr>
          <a:xfrm>
            <a:off x="5493716" y="1195302"/>
            <a:ext cx="0" cy="2039852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223E3E0-3A7D-0747-8D6C-6A4B1059D2E7}"/>
              </a:ext>
            </a:extLst>
          </p:cNvPr>
          <p:cNvCxnSpPr>
            <a:cxnSpLocks/>
          </p:cNvCxnSpPr>
          <p:nvPr/>
        </p:nvCxnSpPr>
        <p:spPr>
          <a:xfrm>
            <a:off x="7559633" y="3763526"/>
            <a:ext cx="4626321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1A9448F-CED8-D34D-9B0B-C09291797F4C}"/>
              </a:ext>
            </a:extLst>
          </p:cNvPr>
          <p:cNvCxnSpPr>
            <a:cxnSpLocks/>
          </p:cNvCxnSpPr>
          <p:nvPr/>
        </p:nvCxnSpPr>
        <p:spPr>
          <a:xfrm>
            <a:off x="5214606" y="3235624"/>
            <a:ext cx="0" cy="327484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0C57841-8F10-E042-A803-CA25B05A56ED}"/>
              </a:ext>
            </a:extLst>
          </p:cNvPr>
          <p:cNvCxnSpPr>
            <a:cxnSpLocks/>
          </p:cNvCxnSpPr>
          <p:nvPr/>
        </p:nvCxnSpPr>
        <p:spPr>
          <a:xfrm>
            <a:off x="2695814" y="5139163"/>
            <a:ext cx="2517867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695813" y="6521996"/>
            <a:ext cx="4863820" cy="33855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 b="1" i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EUS weld confidence articles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345822C-9E5C-4944-98F2-952C2BD61BEA}"/>
              </a:ext>
            </a:extLst>
          </p:cNvPr>
          <p:cNvCxnSpPr>
            <a:cxnSpLocks/>
          </p:cNvCxnSpPr>
          <p:nvPr/>
        </p:nvCxnSpPr>
        <p:spPr>
          <a:xfrm>
            <a:off x="2695814" y="3235624"/>
            <a:ext cx="0" cy="3622376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09EA411-F8E2-694A-80C8-FC10635AFFCF}"/>
              </a:ext>
            </a:extLst>
          </p:cNvPr>
          <p:cNvCxnSpPr>
            <a:cxnSpLocks/>
          </p:cNvCxnSpPr>
          <p:nvPr/>
        </p:nvCxnSpPr>
        <p:spPr>
          <a:xfrm>
            <a:off x="7549531" y="1195302"/>
            <a:ext cx="0" cy="566269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D5A07-DAD9-0948-94D6-4D0087D6D5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0686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88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C3841-0611-BC4B-B337-E2BACE44E7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0686</a:t>
            </a:r>
            <a:endParaRPr lang="en-US" dirty="0"/>
          </a:p>
        </p:txBody>
      </p:sp>
      <p:pic>
        <p:nvPicPr>
          <p:cNvPr id="3" name="Online Media 2" descr="MSFC_093019_SLS_Progress_Video_0107 XVID.mp4">
            <a:hlinkClick r:id="" action="ppaction://media"/>
            <a:extLst>
              <a:ext uri="{FF2B5EF4-FFF2-40B4-BE49-F238E27FC236}">
                <a16:creationId xmlns:a16="http://schemas.microsoft.com/office/drawing/2014/main" id="{F7BAE7A7-51E9-9C46-966B-3B10C25C74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4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2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8796FD-86E8-4B48-9480-A7E1EFE82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0686</a:t>
            </a:r>
            <a:endParaRPr lang="en-US" dirty="0"/>
          </a:p>
        </p:txBody>
      </p:sp>
      <p:pic>
        <p:nvPicPr>
          <p:cNvPr id="3" name="Online Media 2" descr="Artemis-Meatball_Out_V2 XVID.mp4">
            <a:hlinkClick r:id="" action="ppaction://media"/>
            <a:extLst>
              <a:ext uri="{FF2B5EF4-FFF2-40B4-BE49-F238E27FC236}">
                <a16:creationId xmlns:a16="http://schemas.microsoft.com/office/drawing/2014/main" id="{B781A6B5-C43E-1A49-A536-8A6408F7F7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53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98EC0CA-9F74-E74B-8724-DBD168259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1B4380-C42E-7D46-B775-5E34C5558F01}"/>
              </a:ext>
            </a:extLst>
          </p:cNvPr>
          <p:cNvSpPr txBox="1"/>
          <p:nvPr/>
        </p:nvSpPr>
        <p:spPr>
          <a:xfrm>
            <a:off x="2559417" y="3159085"/>
            <a:ext cx="1936750" cy="271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6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www.nasa.gov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21A1CA-CB12-F746-B4B9-24A8287D6957}"/>
              </a:ext>
            </a:extLst>
          </p:cNvPr>
          <p:cNvSpPr txBox="1"/>
          <p:nvPr/>
        </p:nvSpPr>
        <p:spPr>
          <a:xfrm>
            <a:off x="2559417" y="3754757"/>
            <a:ext cx="1936750" cy="271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6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@NASA_SLS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2C2184-BD53-4A44-B5A1-C13A5C9122DE}"/>
              </a:ext>
            </a:extLst>
          </p:cNvPr>
          <p:cNvSpPr txBox="1"/>
          <p:nvPr/>
        </p:nvSpPr>
        <p:spPr>
          <a:xfrm>
            <a:off x="2559417" y="4323137"/>
            <a:ext cx="1936750" cy="271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6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NASASLS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ADBEE2-690A-BA46-AE4E-305CEA4CFDEB}"/>
              </a:ext>
            </a:extLst>
          </p:cNvPr>
          <p:cNvSpPr txBox="1"/>
          <p:nvPr/>
        </p:nvSpPr>
        <p:spPr>
          <a:xfrm>
            <a:off x="2559417" y="4882835"/>
            <a:ext cx="1936750" cy="271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67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youtube.com</a:t>
            </a:r>
            <a:r>
              <a:rPr lang="en-US" sz="116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167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</a:t>
            </a:r>
            <a:endParaRPr lang="en-US" sz="1167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21C760-4CE9-F640-9FFC-782D261565A7}"/>
              </a:ext>
            </a:extLst>
          </p:cNvPr>
          <p:cNvSpPr txBox="1"/>
          <p:nvPr/>
        </p:nvSpPr>
        <p:spPr>
          <a:xfrm>
            <a:off x="2559417" y="5463028"/>
            <a:ext cx="1936750" cy="271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6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1167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explorenasa</a:t>
            </a:r>
            <a:endParaRPr lang="en-US" sz="1167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45741D-F363-6E45-884F-F7B97BD35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0686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76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126014</TotalTime>
  <Words>2959</Words>
  <Application>Microsoft Office PowerPoint</Application>
  <PresentationFormat>Widescreen</PresentationFormat>
  <Paragraphs>330</Paragraphs>
  <Slides>17</Slides>
  <Notes>16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MS PGothic</vt:lpstr>
      <vt:lpstr>MS PGothic</vt:lpstr>
      <vt:lpstr>55 Helvetica Roman</vt:lpstr>
      <vt:lpstr>Arial</vt:lpstr>
      <vt:lpstr>Calibri</vt:lpstr>
      <vt:lpstr>Century Gothic</vt:lpstr>
      <vt:lpstr>Century Gothic Bold</vt:lpstr>
      <vt:lpstr>ヒラギノ角ゴ Pro W3</vt:lpstr>
      <vt:lpstr>2_Default Theme</vt:lpstr>
      <vt:lpstr>PowerPoint Presentation</vt:lpstr>
      <vt:lpstr>ARTEMIS PHASE I: TO THE LUNAR SURFACE BY 2014</vt:lpstr>
      <vt:lpstr>SLS Evolvability Foundation for a generation of deep space exploration</vt:lpstr>
      <vt:lpstr>NASA’S SPACE LAUNCH SYSTEM BACKBONE OF DEEP SPACE EXPLORATION</vt:lpstr>
      <vt:lpstr>ARTEMIS i SOLID ROCKET BOOSTERS COMPLETE</vt:lpstr>
      <vt:lpstr>Artemis I RS-25 flight engines complete</vt:lpstr>
      <vt:lpstr>ARTEMIS I CORE STAGE ASSEMBLED</vt:lpstr>
      <vt:lpstr>CORE STAGE STRUCTURAL TESTING</vt:lpstr>
      <vt:lpstr>B-2 STAND READY FOR GrEen run</vt:lpstr>
      <vt:lpstr>ARTEMIS I INTERIM CRYOGENIC PROPULSION STAGE COMPLETE</vt:lpstr>
      <vt:lpstr>ARTEMIS I STAGE ADAPTERS STATUSCOMPLETE</vt:lpstr>
      <vt:lpstr>REMAINING STEPS TO FINAL INTEGRATION</vt:lpstr>
      <vt:lpstr>SLS PROGRESS TOWARD ARTEMIS II</vt:lpstr>
      <vt:lpstr>THIRD FLIGHT AND BEYOND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Yelle, Ann H. (MSFC-CS10)[SCHAFER CORPORATION]</dc:creator>
  <cp:keywords/>
  <dc:description/>
  <cp:lastModifiedBy>Burkey, Martin A. (MSFC-CS30)[Analytical Services Inc. (ASI)]</cp:lastModifiedBy>
  <cp:revision>3779</cp:revision>
  <cp:lastPrinted>2019-09-19T17:45:14Z</cp:lastPrinted>
  <dcterms:created xsi:type="dcterms:W3CDTF">2012-06-04T21:09:42Z</dcterms:created>
  <dcterms:modified xsi:type="dcterms:W3CDTF">2019-10-07T13:18:29Z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M SIP Document Sensitivity">
    <vt:lpwstr/>
  </property>
  <property fmtid="{D5CDD505-2E9C-101B-9397-08002B2CF9AE}" pid="3" name="Document Author">
    <vt:lpwstr>ACCT02\lsingle</vt:lpwstr>
  </property>
  <property fmtid="{D5CDD505-2E9C-101B-9397-08002B2CF9AE}" pid="4" name="Document Sensitivity">
    <vt:lpwstr>1</vt:lpwstr>
  </property>
  <property fmtid="{D5CDD505-2E9C-101B-9397-08002B2CF9AE}" pid="5" name="ThirdParty">
    <vt:lpwstr/>
  </property>
  <property fmtid="{D5CDD505-2E9C-101B-9397-08002B2CF9AE}" pid="6" name="OCI Restriction">
    <vt:bool>true</vt:bool>
  </property>
  <property fmtid="{D5CDD505-2E9C-101B-9397-08002B2CF9AE}" pid="7" name="OCI Additional Info">
    <vt:lpwstr/>
  </property>
  <property fmtid="{D5CDD505-2E9C-101B-9397-08002B2CF9AE}" pid="8" name="Allow Header Overwrite">
    <vt:bool>true</vt:bool>
  </property>
  <property fmtid="{D5CDD505-2E9C-101B-9397-08002B2CF9AE}" pid="9" name="Allow Footer Overwrite">
    <vt:bool>true</vt:bool>
  </property>
  <property fmtid="{D5CDD505-2E9C-101B-9397-08002B2CF9AE}" pid="10" name="Multiple Selected">
    <vt:lpwstr>-1</vt:lpwstr>
  </property>
  <property fmtid="{D5CDD505-2E9C-101B-9397-08002B2CF9AE}" pid="11" name="SIPLongWording">
    <vt:lpwstr/>
  </property>
  <property fmtid="{D5CDD505-2E9C-101B-9397-08002B2CF9AE}" pid="12" name="checkedProgramsCount">
    <vt:i4>0</vt:i4>
  </property>
  <property fmtid="{D5CDD505-2E9C-101B-9397-08002B2CF9AE}" pid="13" name="ExpCountry">
    <vt:lpwstr/>
  </property>
</Properties>
</file>