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9" r:id="rId18"/>
    <p:sldId id="320" r:id="rId19"/>
    <p:sldId id="321" r:id="rId20"/>
    <p:sldId id="322" r:id="rId21"/>
    <p:sldId id="323" r:id="rId22"/>
    <p:sldId id="324" r:id="rId23"/>
    <p:sldId id="325" r:id="rId24"/>
    <p:sldId id="326" r:id="rId25"/>
    <p:sldId id="327" r:id="rId26"/>
    <p:sldId id="328" r:id="rId27"/>
    <p:sldId id="330" r:id="rId28"/>
    <p:sldId id="331" r:id="rId29"/>
    <p:sldId id="332" r:id="rId30"/>
    <p:sldId id="333" r:id="rId31"/>
    <p:sldId id="334" r:id="rId32"/>
    <p:sldId id="335" r:id="rId33"/>
    <p:sldId id="336" r:id="rId34"/>
    <p:sldId id="337" r:id="rId35"/>
    <p:sldId id="338" r:id="rId36"/>
    <p:sldId id="339" r:id="rId37"/>
    <p:sldId id="340" r:id="rId38"/>
    <p:sldId id="294" r:id="rId39"/>
    <p:sldId id="341" r:id="rId40"/>
    <p:sldId id="295" r:id="rId41"/>
    <p:sldId id="302" r:id="rId42"/>
    <p:sldId id="300" r:id="rId43"/>
    <p:sldId id="301"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96" d="100"/>
          <a:sy n="96" d="100"/>
        </p:scale>
        <p:origin x="102"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F8A298-8022-49F9-8070-EDB1B4A2D76B}"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351D7-4C45-43E5-B46C-A72CBBAA4283}" type="slidenum">
              <a:rPr lang="en-US" smtClean="0"/>
              <a:t>‹#›</a:t>
            </a:fld>
            <a:endParaRPr lang="en-US"/>
          </a:p>
        </p:txBody>
      </p:sp>
    </p:spTree>
    <p:extLst>
      <p:ext uri="{BB962C8B-B14F-4D97-AF65-F5344CB8AC3E}">
        <p14:creationId xmlns:p14="http://schemas.microsoft.com/office/powerpoint/2010/main" val="1240666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F8A298-8022-49F9-8070-EDB1B4A2D76B}"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351D7-4C45-43E5-B46C-A72CBBAA4283}" type="slidenum">
              <a:rPr lang="en-US" smtClean="0"/>
              <a:t>‹#›</a:t>
            </a:fld>
            <a:endParaRPr lang="en-US"/>
          </a:p>
        </p:txBody>
      </p:sp>
    </p:spTree>
    <p:extLst>
      <p:ext uri="{BB962C8B-B14F-4D97-AF65-F5344CB8AC3E}">
        <p14:creationId xmlns:p14="http://schemas.microsoft.com/office/powerpoint/2010/main" val="3618222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F8A298-8022-49F9-8070-EDB1B4A2D76B}"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351D7-4C45-43E5-B46C-A72CBBAA4283}" type="slidenum">
              <a:rPr lang="en-US" smtClean="0"/>
              <a:t>‹#›</a:t>
            </a:fld>
            <a:endParaRPr lang="en-US"/>
          </a:p>
        </p:txBody>
      </p:sp>
    </p:spTree>
    <p:extLst>
      <p:ext uri="{BB962C8B-B14F-4D97-AF65-F5344CB8AC3E}">
        <p14:creationId xmlns:p14="http://schemas.microsoft.com/office/powerpoint/2010/main" val="1080334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SLS 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F0896D-8DD3-484D-B971-843C8847B7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69174" y="232511"/>
            <a:ext cx="861865" cy="722957"/>
          </a:xfrm>
          <a:prstGeom prst="rect">
            <a:avLst/>
          </a:prstGeom>
        </p:spPr>
      </p:pic>
      <p:sp>
        <p:nvSpPr>
          <p:cNvPr id="10" name="Title 1">
            <a:extLst>
              <a:ext uri="{FF2B5EF4-FFF2-40B4-BE49-F238E27FC236}">
                <a16:creationId xmlns:a16="http://schemas.microsoft.com/office/drawing/2014/main" id="{FAA8A4D2-9D2F-9B42-9401-39DA4A6D5469}"/>
              </a:ext>
            </a:extLst>
          </p:cNvPr>
          <p:cNvSpPr>
            <a:spLocks noGrp="1"/>
          </p:cNvSpPr>
          <p:nvPr>
            <p:ph type="title"/>
          </p:nvPr>
        </p:nvSpPr>
        <p:spPr>
          <a:xfrm>
            <a:off x="1018727" y="1"/>
            <a:ext cx="11173273" cy="1146628"/>
          </a:xfrm>
          <a:prstGeom prst="rect">
            <a:avLst/>
          </a:prstGeom>
        </p:spPr>
        <p:txBody>
          <a:bodyPr lIns="182880" bIns="0" anchor="ctr" anchorCtr="0"/>
          <a:lstStyle>
            <a:lvl1pPr marL="9525" indent="0">
              <a:tabLst/>
              <a:defRPr sz="3200" b="0" i="0" cap="all" spc="200" baseline="0">
                <a:latin typeface="Century Gothic" charset="0"/>
                <a:ea typeface="Century Gothic" charset="0"/>
                <a:cs typeface="Century Gothic" charset="0"/>
              </a:defRPr>
            </a:lvl1pPr>
          </a:lstStyle>
          <a:p>
            <a:r>
              <a:rPr lang="en-US" dirty="0" smtClean="0"/>
              <a:t>Click to edit Master title style</a:t>
            </a:r>
            <a:endParaRPr lang="en-US" dirty="0"/>
          </a:p>
        </p:txBody>
      </p:sp>
      <p:sp>
        <p:nvSpPr>
          <p:cNvPr id="11" name="Slide Number Placeholder 12">
            <a:extLst>
              <a:ext uri="{FF2B5EF4-FFF2-40B4-BE49-F238E27FC236}">
                <a16:creationId xmlns:a16="http://schemas.microsoft.com/office/drawing/2014/main" id="{304EF167-8BB0-BC4F-9FE4-A545211CCE80}"/>
              </a:ext>
            </a:extLst>
          </p:cNvPr>
          <p:cNvSpPr>
            <a:spLocks noGrp="1"/>
          </p:cNvSpPr>
          <p:nvPr>
            <p:ph type="sldNum" sz="quarter" idx="4"/>
          </p:nvPr>
        </p:nvSpPr>
        <p:spPr>
          <a:xfrm>
            <a:off x="11830050" y="6742771"/>
            <a:ext cx="361949" cy="115229"/>
          </a:xfrm>
          <a:prstGeom prst="rect">
            <a:avLst/>
          </a:prstGeom>
        </p:spPr>
        <p:txBody>
          <a:bodyPr vert="horz" lIns="91440" tIns="45720" rIns="91440" bIns="0" rtlCol="0" anchor="b"/>
          <a:lstStyle>
            <a:lvl1pPr algn="r">
              <a:defRPr sz="600">
                <a:solidFill>
                  <a:schemeClr val="tx1">
                    <a:tint val="75000"/>
                  </a:schemeClr>
                </a:solidFill>
                <a:latin typeface="Arial" charset="0"/>
                <a:ea typeface="Arial" charset="0"/>
                <a:cs typeface="Arial" charset="0"/>
              </a:defRPr>
            </a:lvl1pPr>
          </a:lstStyle>
          <a:p>
            <a:fld id="{A14B57A8-D36D-4F08-B62C-800A0C8165F3}" type="slidenum">
              <a:rPr lang="en-US" smtClean="0"/>
              <a:t>‹#›</a:t>
            </a:fld>
            <a:endParaRPr lang="en-US"/>
          </a:p>
        </p:txBody>
      </p:sp>
      <p:pic>
        <p:nvPicPr>
          <p:cNvPr id="7" name="Picture 6">
            <a:extLst>
              <a:ext uri="{FF2B5EF4-FFF2-40B4-BE49-F238E27FC236}">
                <a16:creationId xmlns:a16="http://schemas.microsoft.com/office/drawing/2014/main" id="{808DC3C2-473B-D544-BAA8-C493BB5D53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963" y="232511"/>
            <a:ext cx="775764" cy="578118"/>
          </a:xfrm>
          <a:prstGeom prst="rect">
            <a:avLst/>
          </a:prstGeom>
        </p:spPr>
      </p:pic>
    </p:spTree>
    <p:extLst>
      <p:ext uri="{BB962C8B-B14F-4D97-AF65-F5344CB8AC3E}">
        <p14:creationId xmlns:p14="http://schemas.microsoft.com/office/powerpoint/2010/main" val="308073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F8A298-8022-49F9-8070-EDB1B4A2D76B}"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351D7-4C45-43E5-B46C-A72CBBAA4283}" type="slidenum">
              <a:rPr lang="en-US" smtClean="0"/>
              <a:t>‹#›</a:t>
            </a:fld>
            <a:endParaRPr lang="en-US"/>
          </a:p>
        </p:txBody>
      </p:sp>
    </p:spTree>
    <p:extLst>
      <p:ext uri="{BB962C8B-B14F-4D97-AF65-F5344CB8AC3E}">
        <p14:creationId xmlns:p14="http://schemas.microsoft.com/office/powerpoint/2010/main" val="416499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5F8A298-8022-49F9-8070-EDB1B4A2D76B}"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351D7-4C45-43E5-B46C-A72CBBAA4283}" type="slidenum">
              <a:rPr lang="en-US" smtClean="0"/>
              <a:t>‹#›</a:t>
            </a:fld>
            <a:endParaRPr lang="en-US"/>
          </a:p>
        </p:txBody>
      </p:sp>
    </p:spTree>
    <p:extLst>
      <p:ext uri="{BB962C8B-B14F-4D97-AF65-F5344CB8AC3E}">
        <p14:creationId xmlns:p14="http://schemas.microsoft.com/office/powerpoint/2010/main" val="294610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F8A298-8022-49F9-8070-EDB1B4A2D76B}"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351D7-4C45-43E5-B46C-A72CBBAA4283}" type="slidenum">
              <a:rPr lang="en-US" smtClean="0"/>
              <a:t>‹#›</a:t>
            </a:fld>
            <a:endParaRPr lang="en-US"/>
          </a:p>
        </p:txBody>
      </p:sp>
    </p:spTree>
    <p:extLst>
      <p:ext uri="{BB962C8B-B14F-4D97-AF65-F5344CB8AC3E}">
        <p14:creationId xmlns:p14="http://schemas.microsoft.com/office/powerpoint/2010/main" val="1721177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F8A298-8022-49F9-8070-EDB1B4A2D76B}"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351D7-4C45-43E5-B46C-A72CBBAA4283}" type="slidenum">
              <a:rPr lang="en-US" smtClean="0"/>
              <a:t>‹#›</a:t>
            </a:fld>
            <a:endParaRPr lang="en-US"/>
          </a:p>
        </p:txBody>
      </p:sp>
    </p:spTree>
    <p:extLst>
      <p:ext uri="{BB962C8B-B14F-4D97-AF65-F5344CB8AC3E}">
        <p14:creationId xmlns:p14="http://schemas.microsoft.com/office/powerpoint/2010/main" val="4256655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F8A298-8022-49F9-8070-EDB1B4A2D76B}"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351D7-4C45-43E5-B46C-A72CBBAA4283}" type="slidenum">
              <a:rPr lang="en-US" smtClean="0"/>
              <a:t>‹#›</a:t>
            </a:fld>
            <a:endParaRPr lang="en-US"/>
          </a:p>
        </p:txBody>
      </p:sp>
    </p:spTree>
    <p:extLst>
      <p:ext uri="{BB962C8B-B14F-4D97-AF65-F5344CB8AC3E}">
        <p14:creationId xmlns:p14="http://schemas.microsoft.com/office/powerpoint/2010/main" val="2878477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F8A298-8022-49F9-8070-EDB1B4A2D76B}"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351D7-4C45-43E5-B46C-A72CBBAA4283}" type="slidenum">
              <a:rPr lang="en-US" smtClean="0"/>
              <a:t>‹#›</a:t>
            </a:fld>
            <a:endParaRPr lang="en-US"/>
          </a:p>
        </p:txBody>
      </p:sp>
    </p:spTree>
    <p:extLst>
      <p:ext uri="{BB962C8B-B14F-4D97-AF65-F5344CB8AC3E}">
        <p14:creationId xmlns:p14="http://schemas.microsoft.com/office/powerpoint/2010/main" val="30834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F8A298-8022-49F9-8070-EDB1B4A2D76B}"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351D7-4C45-43E5-B46C-A72CBBAA4283}" type="slidenum">
              <a:rPr lang="en-US" smtClean="0"/>
              <a:t>‹#›</a:t>
            </a:fld>
            <a:endParaRPr lang="en-US"/>
          </a:p>
        </p:txBody>
      </p:sp>
    </p:spTree>
    <p:extLst>
      <p:ext uri="{BB962C8B-B14F-4D97-AF65-F5344CB8AC3E}">
        <p14:creationId xmlns:p14="http://schemas.microsoft.com/office/powerpoint/2010/main" val="3475870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F8A298-8022-49F9-8070-EDB1B4A2D76B}"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351D7-4C45-43E5-B46C-A72CBBAA4283}" type="slidenum">
              <a:rPr lang="en-US" smtClean="0"/>
              <a:t>‹#›</a:t>
            </a:fld>
            <a:endParaRPr lang="en-US"/>
          </a:p>
        </p:txBody>
      </p:sp>
    </p:spTree>
    <p:extLst>
      <p:ext uri="{BB962C8B-B14F-4D97-AF65-F5344CB8AC3E}">
        <p14:creationId xmlns:p14="http://schemas.microsoft.com/office/powerpoint/2010/main" val="3900767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8A298-8022-49F9-8070-EDB1B4A2D76B}"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351D7-4C45-43E5-B46C-A72CBBAA4283}" type="slidenum">
              <a:rPr lang="en-US" smtClean="0"/>
              <a:t>‹#›</a:t>
            </a:fld>
            <a:endParaRPr lang="en-US"/>
          </a:p>
        </p:txBody>
      </p:sp>
    </p:spTree>
    <p:extLst>
      <p:ext uri="{BB962C8B-B14F-4D97-AF65-F5344CB8AC3E}">
        <p14:creationId xmlns:p14="http://schemas.microsoft.com/office/powerpoint/2010/main" val="2471471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3.emf"/><Relationship Id="rId5" Type="http://schemas.openxmlformats.org/officeDocument/2006/relationships/oleObject" Target="../embeddings/oleObject2.bin"/><Relationship Id="rId4" Type="http://schemas.openxmlformats.org/officeDocument/2006/relationships/image" Target="../media/image32.emf"/></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Supporting Material for APL’s Interstellar Probe Final Report</a:t>
            </a:r>
            <a:endParaRPr lang="en-US" dirty="0"/>
          </a:p>
        </p:txBody>
      </p:sp>
      <p:sp>
        <p:nvSpPr>
          <p:cNvPr id="3" name="Subtitle 2"/>
          <p:cNvSpPr>
            <a:spLocks noGrp="1"/>
          </p:cNvSpPr>
          <p:nvPr>
            <p:ph type="subTitle" idx="1"/>
          </p:nvPr>
        </p:nvSpPr>
        <p:spPr>
          <a:xfrm>
            <a:off x="2924961" y="4278385"/>
            <a:ext cx="9144000" cy="2338432"/>
          </a:xfrm>
        </p:spPr>
        <p:txBody>
          <a:bodyPr>
            <a:normAutofit fontScale="92500" lnSpcReduction="10000"/>
          </a:bodyPr>
          <a:lstStyle/>
          <a:p>
            <a:pPr algn="r"/>
            <a:r>
              <a:rPr lang="en-US" dirty="0" smtClean="0"/>
              <a:t>December 3, 2019</a:t>
            </a:r>
          </a:p>
          <a:p>
            <a:pPr algn="r"/>
            <a:r>
              <a:rPr lang="en-US" dirty="0"/>
              <a:t>Rob Stough / XP50</a:t>
            </a:r>
          </a:p>
          <a:p>
            <a:pPr algn="r"/>
            <a:r>
              <a:rPr lang="en-US" dirty="0"/>
              <a:t>David Hitt / XP50</a:t>
            </a:r>
          </a:p>
          <a:p>
            <a:pPr algn="r"/>
            <a:r>
              <a:rPr lang="en-US" dirty="0"/>
              <a:t>Barney Holt / ED04</a:t>
            </a:r>
          </a:p>
          <a:p>
            <a:pPr algn="r"/>
            <a:r>
              <a:rPr lang="en-US" dirty="0"/>
              <a:t>Alan Philips / ED04</a:t>
            </a:r>
          </a:p>
          <a:p>
            <a:pPr algn="r"/>
            <a:r>
              <a:rPr lang="en-US" dirty="0"/>
              <a:t>Margaret Patrick / ED04</a:t>
            </a:r>
          </a:p>
        </p:txBody>
      </p:sp>
    </p:spTree>
    <p:extLst>
      <p:ext uri="{BB962C8B-B14F-4D97-AF65-F5344CB8AC3E}">
        <p14:creationId xmlns:p14="http://schemas.microsoft.com/office/powerpoint/2010/main" val="2773961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635853" y="1812022"/>
            <a:ext cx="8674218" cy="2818702"/>
            <a:chOff x="111853" y="1812022"/>
            <a:chExt cx="8674218" cy="2818702"/>
          </a:xfrm>
        </p:grpSpPr>
        <p:pic>
          <p:nvPicPr>
            <p:cNvPr id="5" name="Picture 4"/>
            <p:cNvPicPr>
              <a:picLocks noChangeAspect="1"/>
            </p:cNvPicPr>
            <p:nvPr/>
          </p:nvPicPr>
          <p:blipFill rotWithShape="1">
            <a:blip r:embed="rId2"/>
            <a:srcRect l="1222" t="15868" r="3915" b="24634"/>
            <a:stretch/>
          </p:blipFill>
          <p:spPr>
            <a:xfrm>
              <a:off x="111853" y="1812022"/>
              <a:ext cx="8674218" cy="2818702"/>
            </a:xfrm>
            <a:prstGeom prst="rect">
              <a:avLst/>
            </a:prstGeom>
          </p:spPr>
        </p:pic>
        <p:cxnSp>
          <p:nvCxnSpPr>
            <p:cNvPr id="6" name="Straight Arrow Connector 5"/>
            <p:cNvCxnSpPr/>
            <p:nvPr/>
          </p:nvCxnSpPr>
          <p:spPr>
            <a:xfrm flipH="1">
              <a:off x="7167563" y="3338512"/>
              <a:ext cx="123348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52729" y="3223096"/>
              <a:ext cx="463154" cy="230832"/>
            </a:xfrm>
            <a:prstGeom prst="rect">
              <a:avLst/>
            </a:prstGeom>
            <a:solidFill>
              <a:srgbClr val="E0E0E0"/>
            </a:solidFill>
          </p:spPr>
          <p:txBody>
            <a:bodyPr wrap="square" rtlCol="0">
              <a:spAutoFit/>
            </a:bodyPr>
            <a:lstStyle/>
            <a:p>
              <a:r>
                <a:rPr lang="en-US" sz="900" dirty="0"/>
                <a:t>7.1 m</a:t>
              </a:r>
            </a:p>
          </p:txBody>
        </p:sp>
        <p:sp>
          <p:nvSpPr>
            <p:cNvPr id="8" name="TextBox 7"/>
            <p:cNvSpPr txBox="1"/>
            <p:nvPr/>
          </p:nvSpPr>
          <p:spPr>
            <a:xfrm>
              <a:off x="7262812" y="2737837"/>
              <a:ext cx="521494" cy="230832"/>
            </a:xfrm>
            <a:prstGeom prst="rect">
              <a:avLst/>
            </a:prstGeom>
            <a:solidFill>
              <a:srgbClr val="E0E0E0"/>
            </a:solidFill>
            <a:ln>
              <a:solidFill>
                <a:schemeClr val="accent1"/>
              </a:solidFill>
            </a:ln>
          </p:spPr>
          <p:txBody>
            <a:bodyPr wrap="square" rtlCol="0">
              <a:spAutoFit/>
            </a:bodyPr>
            <a:lstStyle/>
            <a:p>
              <a:r>
                <a:rPr lang="en-US" sz="900" dirty="0"/>
                <a:t>205 m</a:t>
              </a:r>
              <a:r>
                <a:rPr lang="en-US" sz="900" baseline="30000" dirty="0"/>
                <a:t>3</a:t>
              </a:r>
            </a:p>
          </p:txBody>
        </p:sp>
      </p:grpSp>
    </p:spTree>
    <p:extLst>
      <p:ext uri="{BB962C8B-B14F-4D97-AF65-F5344CB8AC3E}">
        <p14:creationId xmlns:p14="http://schemas.microsoft.com/office/powerpoint/2010/main" val="3576503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52650" y="365127"/>
            <a:ext cx="7886700" cy="587374"/>
          </a:xfrm>
        </p:spPr>
        <p:txBody>
          <a:bodyPr>
            <a:normAutofit/>
          </a:bodyPr>
          <a:lstStyle/>
          <a:p>
            <a:r>
              <a:rPr lang="en-US" sz="3600" b="1" dirty="0" smtClean="0"/>
              <a:t>Atlas </a:t>
            </a:r>
            <a:r>
              <a:rPr lang="en-US" sz="3600" b="1" dirty="0"/>
              <a:t>V Centaur</a:t>
            </a:r>
          </a:p>
        </p:txBody>
      </p:sp>
      <p:sp>
        <p:nvSpPr>
          <p:cNvPr id="6" name="Content Placeholder 5"/>
          <p:cNvSpPr>
            <a:spLocks noGrp="1"/>
          </p:cNvSpPr>
          <p:nvPr>
            <p:ph idx="1"/>
          </p:nvPr>
        </p:nvSpPr>
        <p:spPr>
          <a:xfrm>
            <a:off x="1015068" y="2565401"/>
            <a:ext cx="10662407" cy="3611562"/>
          </a:xfrm>
        </p:spPr>
        <p:txBody>
          <a:bodyPr>
            <a:normAutofit/>
          </a:bodyPr>
          <a:lstStyle/>
          <a:p>
            <a:r>
              <a:rPr lang="en-US" dirty="0" smtClean="0"/>
              <a:t>NOTE: May require a forward bearing reactor</a:t>
            </a:r>
          </a:p>
          <a:p>
            <a:r>
              <a:rPr lang="en-US" dirty="0" smtClean="0"/>
              <a:t>120.0 inch top interface diameter</a:t>
            </a:r>
          </a:p>
          <a:p>
            <a:r>
              <a:rPr lang="en-US" dirty="0" smtClean="0"/>
              <a:t>Estimated 199.0 inch tall adapter (nozzle clearance)</a:t>
            </a:r>
          </a:p>
          <a:p>
            <a:r>
              <a:rPr lang="en-US" dirty="0" smtClean="0"/>
              <a:t>Estimated 54,665 </a:t>
            </a:r>
            <a:r>
              <a:rPr lang="en-US" dirty="0" err="1" smtClean="0"/>
              <a:t>lb</a:t>
            </a:r>
            <a:r>
              <a:rPr lang="en-US" dirty="0" smtClean="0"/>
              <a:t> stage (MSFC internal estimate)</a:t>
            </a:r>
          </a:p>
          <a:p>
            <a:r>
              <a:rPr lang="en-US" dirty="0"/>
              <a:t>S</a:t>
            </a:r>
            <a:r>
              <a:rPr lang="en-US" dirty="0" smtClean="0"/>
              <a:t>upporting 22,050 </a:t>
            </a:r>
            <a:r>
              <a:rPr lang="en-US" dirty="0" err="1" smtClean="0"/>
              <a:t>lb</a:t>
            </a:r>
            <a:r>
              <a:rPr lang="en-US" dirty="0" smtClean="0"/>
              <a:t> payload</a:t>
            </a:r>
          </a:p>
          <a:p>
            <a:r>
              <a:rPr lang="en-US" dirty="0" smtClean="0"/>
              <a:t>Estimated 166.5 inches to CG</a:t>
            </a:r>
          </a:p>
          <a:p>
            <a:r>
              <a:rPr lang="en-US" dirty="0" smtClean="0"/>
              <a:t>2550 </a:t>
            </a:r>
            <a:r>
              <a:rPr lang="en-US" dirty="0" err="1" smtClean="0"/>
              <a:t>lb</a:t>
            </a:r>
            <a:r>
              <a:rPr lang="en-US" dirty="0" smtClean="0"/>
              <a:t> (basic mass) + 459 </a:t>
            </a:r>
            <a:r>
              <a:rPr lang="en-US" dirty="0" err="1" smtClean="0"/>
              <a:t>lb</a:t>
            </a:r>
            <a:r>
              <a:rPr lang="en-US" dirty="0" smtClean="0"/>
              <a:t> (MGA) = 3009 </a:t>
            </a:r>
            <a:r>
              <a:rPr lang="en-US" dirty="0" err="1" smtClean="0"/>
              <a:t>lb</a:t>
            </a:r>
            <a:r>
              <a:rPr lang="en-US" dirty="0" smtClean="0"/>
              <a:t> adapter predicted mass</a:t>
            </a:r>
            <a:endParaRPr lang="en-US" dirty="0"/>
          </a:p>
        </p:txBody>
      </p:sp>
      <p:pic>
        <p:nvPicPr>
          <p:cNvPr id="4" name="Picture 3"/>
          <p:cNvPicPr>
            <a:picLocks noChangeAspect="1"/>
          </p:cNvPicPr>
          <p:nvPr/>
        </p:nvPicPr>
        <p:blipFill rotWithShape="1">
          <a:blip r:embed="rId2"/>
          <a:srcRect l="3108" t="21112" r="79840" b="70555"/>
          <a:stretch/>
        </p:blipFill>
        <p:spPr>
          <a:xfrm>
            <a:off x="3835400" y="1073636"/>
            <a:ext cx="3594100" cy="1370631"/>
          </a:xfrm>
          <a:prstGeom prst="rect">
            <a:avLst/>
          </a:prstGeom>
        </p:spPr>
      </p:pic>
    </p:spTree>
    <p:extLst>
      <p:ext uri="{BB962C8B-B14F-4D97-AF65-F5344CB8AC3E}">
        <p14:creationId xmlns:p14="http://schemas.microsoft.com/office/powerpoint/2010/main" val="2958470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677798" y="2021747"/>
            <a:ext cx="8724551" cy="2818702"/>
            <a:chOff x="153798" y="2021747"/>
            <a:chExt cx="8724551" cy="2818702"/>
          </a:xfrm>
        </p:grpSpPr>
        <p:pic>
          <p:nvPicPr>
            <p:cNvPr id="10" name="Picture 9"/>
            <p:cNvPicPr>
              <a:picLocks noChangeAspect="1"/>
            </p:cNvPicPr>
            <p:nvPr/>
          </p:nvPicPr>
          <p:blipFill rotWithShape="1">
            <a:blip r:embed="rId2"/>
            <a:srcRect l="1682" t="17231" r="2905" b="23270"/>
            <a:stretch/>
          </p:blipFill>
          <p:spPr>
            <a:xfrm>
              <a:off x="153798" y="2021747"/>
              <a:ext cx="8724551" cy="2818702"/>
            </a:xfrm>
            <a:prstGeom prst="rect">
              <a:avLst/>
            </a:prstGeom>
          </p:spPr>
        </p:pic>
        <p:cxnSp>
          <p:nvCxnSpPr>
            <p:cNvPr id="5" name="Straight Arrow Connector 4"/>
            <p:cNvCxnSpPr/>
            <p:nvPr/>
          </p:nvCxnSpPr>
          <p:spPr>
            <a:xfrm flipH="1">
              <a:off x="7677150" y="3495675"/>
              <a:ext cx="7143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830740" y="3495675"/>
              <a:ext cx="446485" cy="230832"/>
            </a:xfrm>
            <a:prstGeom prst="rect">
              <a:avLst/>
            </a:prstGeom>
            <a:noFill/>
          </p:spPr>
          <p:txBody>
            <a:bodyPr wrap="square" rtlCol="0">
              <a:spAutoFit/>
            </a:bodyPr>
            <a:lstStyle/>
            <a:p>
              <a:r>
                <a:rPr lang="en-US" sz="900" dirty="0"/>
                <a:t>4.2 m</a:t>
              </a:r>
            </a:p>
          </p:txBody>
        </p:sp>
        <p:sp>
          <p:nvSpPr>
            <p:cNvPr id="7" name="TextBox 6"/>
            <p:cNvSpPr txBox="1"/>
            <p:nvPr/>
          </p:nvSpPr>
          <p:spPr>
            <a:xfrm>
              <a:off x="7749777" y="3151402"/>
              <a:ext cx="475061" cy="230832"/>
            </a:xfrm>
            <a:prstGeom prst="rect">
              <a:avLst/>
            </a:prstGeom>
            <a:solidFill>
              <a:srgbClr val="E0E0E0"/>
            </a:solidFill>
            <a:ln>
              <a:solidFill>
                <a:schemeClr val="accent1"/>
              </a:solidFill>
            </a:ln>
          </p:spPr>
          <p:txBody>
            <a:bodyPr wrap="square" rtlCol="0">
              <a:spAutoFit/>
            </a:bodyPr>
            <a:lstStyle/>
            <a:p>
              <a:r>
                <a:rPr lang="en-US" sz="900" dirty="0"/>
                <a:t>85 m</a:t>
              </a:r>
              <a:r>
                <a:rPr lang="en-US" sz="900" baseline="30000" dirty="0"/>
                <a:t>3</a:t>
              </a:r>
            </a:p>
          </p:txBody>
        </p:sp>
      </p:grpSp>
    </p:spTree>
    <p:extLst>
      <p:ext uri="{BB962C8B-B14F-4D97-AF65-F5344CB8AC3E}">
        <p14:creationId xmlns:p14="http://schemas.microsoft.com/office/powerpoint/2010/main" val="1689227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52650" y="365127"/>
            <a:ext cx="7886700" cy="587374"/>
          </a:xfrm>
        </p:spPr>
        <p:txBody>
          <a:bodyPr>
            <a:normAutofit/>
          </a:bodyPr>
          <a:lstStyle/>
          <a:p>
            <a:r>
              <a:rPr lang="en-US" sz="3600" b="1" dirty="0"/>
              <a:t>Castor 30B</a:t>
            </a:r>
          </a:p>
        </p:txBody>
      </p:sp>
      <p:sp>
        <p:nvSpPr>
          <p:cNvPr id="6" name="Content Placeholder 5"/>
          <p:cNvSpPr>
            <a:spLocks noGrp="1"/>
          </p:cNvSpPr>
          <p:nvPr>
            <p:ph idx="1"/>
          </p:nvPr>
        </p:nvSpPr>
        <p:spPr>
          <a:xfrm>
            <a:off x="1619074" y="3079750"/>
            <a:ext cx="9999677" cy="3097213"/>
          </a:xfrm>
        </p:spPr>
        <p:txBody>
          <a:bodyPr>
            <a:normAutofit fontScale="92500"/>
          </a:bodyPr>
          <a:lstStyle/>
          <a:p>
            <a:r>
              <a:rPr lang="en-US" dirty="0" smtClean="0"/>
              <a:t>95.0 inch estimated top interface diameter</a:t>
            </a:r>
          </a:p>
          <a:p>
            <a:r>
              <a:rPr lang="en-US" dirty="0" smtClean="0"/>
              <a:t>Estimated 139.3 inch tall adapter (nozzle clearance)</a:t>
            </a:r>
          </a:p>
          <a:p>
            <a:r>
              <a:rPr lang="en-US" dirty="0" smtClean="0"/>
              <a:t>30,800 </a:t>
            </a:r>
            <a:r>
              <a:rPr lang="en-US" dirty="0" err="1" smtClean="0"/>
              <a:t>lb</a:t>
            </a:r>
            <a:r>
              <a:rPr lang="en-US" dirty="0" smtClean="0"/>
              <a:t> motor mass (</a:t>
            </a:r>
            <a:r>
              <a:rPr lang="en-US" dirty="0" err="1" smtClean="0"/>
              <a:t>source:NGIS</a:t>
            </a:r>
            <a:r>
              <a:rPr lang="en-US" dirty="0" smtClean="0"/>
              <a:t> catalog) </a:t>
            </a:r>
          </a:p>
          <a:p>
            <a:r>
              <a:rPr lang="en-US" dirty="0" smtClean="0"/>
              <a:t>Supporting 22,050 </a:t>
            </a:r>
            <a:r>
              <a:rPr lang="en-US" dirty="0" err="1" smtClean="0"/>
              <a:t>lb</a:t>
            </a:r>
            <a:r>
              <a:rPr lang="en-US" dirty="0" smtClean="0"/>
              <a:t> payload</a:t>
            </a:r>
          </a:p>
          <a:p>
            <a:r>
              <a:rPr lang="en-US" dirty="0" smtClean="0"/>
              <a:t>Estimated 200 inches to CG</a:t>
            </a:r>
          </a:p>
          <a:p>
            <a:r>
              <a:rPr lang="en-US" dirty="0" smtClean="0"/>
              <a:t>2265 </a:t>
            </a:r>
            <a:r>
              <a:rPr lang="en-US" dirty="0" err="1" smtClean="0"/>
              <a:t>lb</a:t>
            </a:r>
            <a:r>
              <a:rPr lang="en-US" dirty="0" smtClean="0"/>
              <a:t> (basic mass) + 408 </a:t>
            </a:r>
            <a:r>
              <a:rPr lang="en-US" dirty="0" err="1" smtClean="0"/>
              <a:t>lb</a:t>
            </a:r>
            <a:r>
              <a:rPr lang="en-US" dirty="0" smtClean="0"/>
              <a:t> (MGA) = 2673 </a:t>
            </a:r>
            <a:r>
              <a:rPr lang="en-US" dirty="0" err="1" smtClean="0"/>
              <a:t>lb</a:t>
            </a:r>
            <a:r>
              <a:rPr lang="en-US" dirty="0" smtClean="0"/>
              <a:t> adaptor predicted mass</a:t>
            </a:r>
            <a:endParaRPr lang="en-US" dirty="0"/>
          </a:p>
        </p:txBody>
      </p:sp>
      <p:pic>
        <p:nvPicPr>
          <p:cNvPr id="4" name="Picture 3"/>
          <p:cNvPicPr>
            <a:picLocks noChangeAspect="1"/>
          </p:cNvPicPr>
          <p:nvPr/>
        </p:nvPicPr>
        <p:blipFill rotWithShape="1">
          <a:blip r:embed="rId2"/>
          <a:srcRect l="20719" t="16667" r="51012" b="55833"/>
          <a:stretch/>
        </p:blipFill>
        <p:spPr>
          <a:xfrm>
            <a:off x="4419600" y="1073150"/>
            <a:ext cx="2482851" cy="1885950"/>
          </a:xfrm>
          <a:prstGeom prst="rect">
            <a:avLst/>
          </a:prstGeom>
        </p:spPr>
      </p:pic>
    </p:spTree>
    <p:extLst>
      <p:ext uri="{BB962C8B-B14F-4D97-AF65-F5344CB8AC3E}">
        <p14:creationId xmlns:p14="http://schemas.microsoft.com/office/powerpoint/2010/main" val="2333697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1314" t="14204" r="3915" b="10714"/>
          <a:stretch/>
        </p:blipFill>
        <p:spPr>
          <a:xfrm>
            <a:off x="1644242" y="1585518"/>
            <a:ext cx="8665828" cy="3556933"/>
          </a:xfrm>
          <a:prstGeom prst="rect">
            <a:avLst/>
          </a:prstGeom>
        </p:spPr>
      </p:pic>
      <p:cxnSp>
        <p:nvCxnSpPr>
          <p:cNvPr id="5" name="Straight Arrow Connector 4"/>
          <p:cNvCxnSpPr/>
          <p:nvPr/>
        </p:nvCxnSpPr>
        <p:spPr>
          <a:xfrm flipH="1">
            <a:off x="7791451" y="3338513"/>
            <a:ext cx="213360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768952" y="3223097"/>
            <a:ext cx="502444" cy="230832"/>
          </a:xfrm>
          <a:prstGeom prst="rect">
            <a:avLst/>
          </a:prstGeom>
          <a:solidFill>
            <a:srgbClr val="E0E0E0"/>
          </a:solidFill>
        </p:spPr>
        <p:txBody>
          <a:bodyPr wrap="square" rtlCol="0">
            <a:spAutoFit/>
          </a:bodyPr>
          <a:lstStyle/>
          <a:p>
            <a:r>
              <a:rPr lang="en-US" sz="900" dirty="0"/>
              <a:t>12.3 m</a:t>
            </a:r>
          </a:p>
        </p:txBody>
      </p:sp>
      <p:sp>
        <p:nvSpPr>
          <p:cNvPr id="7" name="TextBox 6"/>
          <p:cNvSpPr txBox="1"/>
          <p:nvPr/>
        </p:nvSpPr>
        <p:spPr>
          <a:xfrm>
            <a:off x="7900003" y="2732560"/>
            <a:ext cx="521494" cy="230832"/>
          </a:xfrm>
          <a:prstGeom prst="rect">
            <a:avLst/>
          </a:prstGeom>
          <a:solidFill>
            <a:srgbClr val="E0E0E0"/>
          </a:solidFill>
          <a:ln>
            <a:solidFill>
              <a:schemeClr val="accent1"/>
            </a:solidFill>
          </a:ln>
        </p:spPr>
        <p:txBody>
          <a:bodyPr wrap="square" rtlCol="0">
            <a:spAutoFit/>
          </a:bodyPr>
          <a:lstStyle/>
          <a:p>
            <a:r>
              <a:rPr lang="en-US" sz="900" dirty="0"/>
              <a:t>438 m</a:t>
            </a:r>
            <a:r>
              <a:rPr lang="en-US" sz="900" baseline="30000" dirty="0"/>
              <a:t>3</a:t>
            </a:r>
          </a:p>
        </p:txBody>
      </p:sp>
    </p:spTree>
    <p:extLst>
      <p:ext uri="{BB962C8B-B14F-4D97-AF65-F5344CB8AC3E}">
        <p14:creationId xmlns:p14="http://schemas.microsoft.com/office/powerpoint/2010/main" val="1367521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52650" y="365127"/>
            <a:ext cx="7886700" cy="587374"/>
          </a:xfrm>
        </p:spPr>
        <p:txBody>
          <a:bodyPr>
            <a:normAutofit/>
          </a:bodyPr>
          <a:lstStyle/>
          <a:p>
            <a:r>
              <a:rPr lang="en-US" sz="3600" b="1" dirty="0"/>
              <a:t>Castor 30XL</a:t>
            </a:r>
          </a:p>
        </p:txBody>
      </p:sp>
      <p:sp>
        <p:nvSpPr>
          <p:cNvPr id="6" name="Content Placeholder 5"/>
          <p:cNvSpPr>
            <a:spLocks noGrp="1"/>
          </p:cNvSpPr>
          <p:nvPr>
            <p:ph idx="1"/>
          </p:nvPr>
        </p:nvSpPr>
        <p:spPr>
          <a:xfrm>
            <a:off x="1593908" y="3079750"/>
            <a:ext cx="9764786" cy="3097213"/>
          </a:xfrm>
        </p:spPr>
        <p:txBody>
          <a:bodyPr>
            <a:normAutofit fontScale="92500"/>
          </a:bodyPr>
          <a:lstStyle/>
          <a:p>
            <a:r>
              <a:rPr lang="en-US" dirty="0" smtClean="0"/>
              <a:t>95.0 inch estimated top interface diameter</a:t>
            </a:r>
          </a:p>
          <a:p>
            <a:r>
              <a:rPr lang="en-US" dirty="0" smtClean="0"/>
              <a:t>Estimated 154.0 inch tall adapter (nozzle clearance)</a:t>
            </a:r>
          </a:p>
          <a:p>
            <a:r>
              <a:rPr lang="en-US" dirty="0" smtClean="0"/>
              <a:t>58,217 </a:t>
            </a:r>
            <a:r>
              <a:rPr lang="en-US" dirty="0" err="1" smtClean="0"/>
              <a:t>lb</a:t>
            </a:r>
            <a:r>
              <a:rPr lang="en-US" dirty="0" smtClean="0"/>
              <a:t> motor total mass (source: NGIS catalog)</a:t>
            </a:r>
          </a:p>
          <a:p>
            <a:r>
              <a:rPr lang="en-US" dirty="0" smtClean="0"/>
              <a:t>Supporting 22,050 </a:t>
            </a:r>
            <a:r>
              <a:rPr lang="en-US" dirty="0" err="1" smtClean="0"/>
              <a:t>lb</a:t>
            </a:r>
            <a:r>
              <a:rPr lang="en-US" dirty="0" smtClean="0"/>
              <a:t> payload</a:t>
            </a:r>
          </a:p>
          <a:p>
            <a:r>
              <a:rPr lang="en-US" dirty="0" smtClean="0"/>
              <a:t>Estimated 230 inches to CG</a:t>
            </a:r>
          </a:p>
          <a:p>
            <a:r>
              <a:rPr lang="en-US" dirty="0" smtClean="0"/>
              <a:t>2934 </a:t>
            </a:r>
            <a:r>
              <a:rPr lang="en-US" dirty="0" err="1" smtClean="0"/>
              <a:t>lb</a:t>
            </a:r>
            <a:r>
              <a:rPr lang="en-US" dirty="0" smtClean="0"/>
              <a:t> (basic mass) + 528 </a:t>
            </a:r>
            <a:r>
              <a:rPr lang="en-US" dirty="0" err="1" smtClean="0"/>
              <a:t>lb</a:t>
            </a:r>
            <a:r>
              <a:rPr lang="en-US" dirty="0" smtClean="0"/>
              <a:t> (MGA) = 3462 </a:t>
            </a:r>
            <a:r>
              <a:rPr lang="en-US" dirty="0" err="1" smtClean="0"/>
              <a:t>lb</a:t>
            </a:r>
            <a:r>
              <a:rPr lang="en-US" dirty="0" smtClean="0"/>
              <a:t> adapter predicted mass</a:t>
            </a:r>
            <a:endParaRPr lang="en-US" dirty="0"/>
          </a:p>
        </p:txBody>
      </p:sp>
      <p:pic>
        <p:nvPicPr>
          <p:cNvPr id="2" name="Picture 1"/>
          <p:cNvPicPr>
            <a:picLocks noChangeAspect="1"/>
          </p:cNvPicPr>
          <p:nvPr/>
        </p:nvPicPr>
        <p:blipFill rotWithShape="1">
          <a:blip r:embed="rId2"/>
          <a:srcRect l="21081" t="16945" r="50362" b="57685"/>
          <a:stretch/>
        </p:blipFill>
        <p:spPr>
          <a:xfrm>
            <a:off x="4629150" y="1146175"/>
            <a:ext cx="2508251" cy="1739900"/>
          </a:xfrm>
          <a:prstGeom prst="rect">
            <a:avLst/>
          </a:prstGeom>
        </p:spPr>
      </p:pic>
    </p:spTree>
    <p:extLst>
      <p:ext uri="{BB962C8B-B14F-4D97-AF65-F5344CB8AC3E}">
        <p14:creationId xmlns:p14="http://schemas.microsoft.com/office/powerpoint/2010/main" val="3067271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669409" y="1551963"/>
            <a:ext cx="8657440" cy="3548543"/>
            <a:chOff x="145409" y="1551963"/>
            <a:chExt cx="8657440" cy="3548543"/>
          </a:xfrm>
        </p:grpSpPr>
        <p:pic>
          <p:nvPicPr>
            <p:cNvPr id="3" name="Picture 2"/>
            <p:cNvPicPr>
              <a:picLocks noChangeAspect="1"/>
            </p:cNvPicPr>
            <p:nvPr/>
          </p:nvPicPr>
          <p:blipFill rotWithShape="1">
            <a:blip r:embed="rId2"/>
            <a:srcRect l="1591" t="10379" r="3730" b="14717"/>
            <a:stretch/>
          </p:blipFill>
          <p:spPr>
            <a:xfrm>
              <a:off x="145409" y="1551963"/>
              <a:ext cx="8657440" cy="3548543"/>
            </a:xfrm>
            <a:prstGeom prst="rect">
              <a:avLst/>
            </a:prstGeom>
          </p:spPr>
        </p:pic>
        <p:cxnSp>
          <p:nvCxnSpPr>
            <p:cNvPr id="5" name="Straight Arrow Connector 4"/>
            <p:cNvCxnSpPr/>
            <p:nvPr/>
          </p:nvCxnSpPr>
          <p:spPr>
            <a:xfrm flipH="1">
              <a:off x="6510338" y="3328988"/>
              <a:ext cx="189071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242572" y="3213572"/>
              <a:ext cx="502444" cy="230832"/>
            </a:xfrm>
            <a:prstGeom prst="rect">
              <a:avLst/>
            </a:prstGeom>
            <a:solidFill>
              <a:srgbClr val="E0E0E0"/>
            </a:solidFill>
          </p:spPr>
          <p:txBody>
            <a:bodyPr wrap="square" rtlCol="0">
              <a:spAutoFit/>
            </a:bodyPr>
            <a:lstStyle/>
            <a:p>
              <a:r>
                <a:rPr lang="en-US" sz="900" dirty="0"/>
                <a:t>10.9 m</a:t>
              </a:r>
            </a:p>
          </p:txBody>
        </p:sp>
        <p:sp>
          <p:nvSpPr>
            <p:cNvPr id="7" name="TextBox 6"/>
            <p:cNvSpPr txBox="1"/>
            <p:nvPr/>
          </p:nvSpPr>
          <p:spPr>
            <a:xfrm>
              <a:off x="6584156" y="2727797"/>
              <a:ext cx="521494" cy="230832"/>
            </a:xfrm>
            <a:prstGeom prst="rect">
              <a:avLst/>
            </a:prstGeom>
            <a:solidFill>
              <a:srgbClr val="E0E0E0"/>
            </a:solidFill>
            <a:ln>
              <a:solidFill>
                <a:schemeClr val="accent1"/>
              </a:solidFill>
            </a:ln>
          </p:spPr>
          <p:txBody>
            <a:bodyPr wrap="square" rtlCol="0">
              <a:spAutoFit/>
            </a:bodyPr>
            <a:lstStyle/>
            <a:p>
              <a:r>
                <a:rPr lang="en-US" sz="900" dirty="0"/>
                <a:t>374 m</a:t>
              </a:r>
              <a:r>
                <a:rPr lang="en-US" sz="900" baseline="30000" dirty="0"/>
                <a:t>3</a:t>
              </a:r>
            </a:p>
          </p:txBody>
        </p:sp>
      </p:grpSp>
    </p:spTree>
    <p:extLst>
      <p:ext uri="{BB962C8B-B14F-4D97-AF65-F5344CB8AC3E}">
        <p14:creationId xmlns:p14="http://schemas.microsoft.com/office/powerpoint/2010/main" val="1074325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52650" y="365127"/>
            <a:ext cx="7886700" cy="587374"/>
          </a:xfrm>
        </p:spPr>
        <p:txBody>
          <a:bodyPr>
            <a:normAutofit/>
          </a:bodyPr>
          <a:lstStyle/>
          <a:p>
            <a:r>
              <a:rPr lang="en-US" sz="3600" b="1" dirty="0"/>
              <a:t>Castor 30B – Star 48BV</a:t>
            </a:r>
          </a:p>
        </p:txBody>
      </p:sp>
      <p:sp>
        <p:nvSpPr>
          <p:cNvPr id="6" name="Content Placeholder 5"/>
          <p:cNvSpPr>
            <a:spLocks noGrp="1"/>
          </p:cNvSpPr>
          <p:nvPr>
            <p:ph idx="1"/>
          </p:nvPr>
        </p:nvSpPr>
        <p:spPr>
          <a:xfrm>
            <a:off x="1149292" y="3079750"/>
            <a:ext cx="9991288" cy="3097213"/>
          </a:xfrm>
        </p:spPr>
        <p:txBody>
          <a:bodyPr>
            <a:normAutofit fontScale="85000" lnSpcReduction="20000"/>
          </a:bodyPr>
          <a:lstStyle/>
          <a:p>
            <a:r>
              <a:rPr lang="en-US" dirty="0" smtClean="0"/>
              <a:t>EUS to Castor 30B</a:t>
            </a:r>
          </a:p>
          <a:p>
            <a:pPr lvl="1"/>
            <a:r>
              <a:rPr lang="en-US" b="1" dirty="0" smtClean="0"/>
              <a:t>2703 </a:t>
            </a:r>
            <a:r>
              <a:rPr lang="en-US" b="1" dirty="0" err="1" smtClean="0"/>
              <a:t>lb</a:t>
            </a:r>
            <a:r>
              <a:rPr lang="en-US" b="1" dirty="0" smtClean="0"/>
              <a:t> (basic mass) + 486 </a:t>
            </a:r>
            <a:r>
              <a:rPr lang="en-US" b="1" dirty="0" err="1" smtClean="0"/>
              <a:t>lb</a:t>
            </a:r>
            <a:r>
              <a:rPr lang="en-US" b="1" dirty="0" smtClean="0"/>
              <a:t> (MGA) = 3189 </a:t>
            </a:r>
            <a:r>
              <a:rPr lang="en-US" b="1" dirty="0" err="1" smtClean="0"/>
              <a:t>lb</a:t>
            </a:r>
            <a:r>
              <a:rPr lang="en-US" b="1" dirty="0"/>
              <a:t> predicted </a:t>
            </a:r>
            <a:r>
              <a:rPr lang="en-US" b="1" dirty="0" smtClean="0"/>
              <a:t>mass</a:t>
            </a:r>
          </a:p>
          <a:p>
            <a:pPr lvl="1"/>
            <a:r>
              <a:rPr lang="en-US" dirty="0"/>
              <a:t>Dimensions: </a:t>
            </a:r>
            <a:r>
              <a:rPr lang="en-US" dirty="0" smtClean="0"/>
              <a:t>139.3 in tall, 331.0 in base, 95.0 in top</a:t>
            </a:r>
          </a:p>
          <a:p>
            <a:pPr lvl="1"/>
            <a:r>
              <a:rPr lang="en-US" dirty="0" smtClean="0"/>
              <a:t>Supporting 63,968 </a:t>
            </a:r>
            <a:r>
              <a:rPr lang="en-US" dirty="0" err="1" smtClean="0"/>
              <a:t>lbs</a:t>
            </a:r>
            <a:r>
              <a:rPr lang="en-US" dirty="0" smtClean="0"/>
              <a:t> including Castor 30B,  Star 48BV, and 10 </a:t>
            </a:r>
            <a:r>
              <a:rPr lang="en-US" dirty="0" err="1" smtClean="0"/>
              <a:t>mt</a:t>
            </a:r>
            <a:r>
              <a:rPr lang="en-US" dirty="0" smtClean="0"/>
              <a:t> payload</a:t>
            </a:r>
          </a:p>
          <a:p>
            <a:pPr lvl="1"/>
            <a:r>
              <a:rPr lang="en-US" dirty="0" smtClean="0"/>
              <a:t>139.3 in to clear EUS </a:t>
            </a:r>
            <a:r>
              <a:rPr lang="en-US" dirty="0" err="1" smtClean="0"/>
              <a:t>fwd</a:t>
            </a:r>
            <a:r>
              <a:rPr lang="en-US" dirty="0" smtClean="0"/>
              <a:t> dome, vent valve, and nozzle</a:t>
            </a:r>
          </a:p>
          <a:p>
            <a:r>
              <a:rPr lang="en-US" dirty="0"/>
              <a:t>Castor </a:t>
            </a:r>
            <a:r>
              <a:rPr lang="en-US" dirty="0" smtClean="0"/>
              <a:t>30B to Star 48BV</a:t>
            </a:r>
          </a:p>
          <a:p>
            <a:pPr lvl="1"/>
            <a:r>
              <a:rPr lang="en-US" b="1" dirty="0" smtClean="0"/>
              <a:t>302 </a:t>
            </a:r>
            <a:r>
              <a:rPr lang="en-US" b="1" dirty="0" err="1" smtClean="0"/>
              <a:t>lb</a:t>
            </a:r>
            <a:r>
              <a:rPr lang="en-US" b="1" dirty="0" smtClean="0"/>
              <a:t> (basic mass) + 55 </a:t>
            </a:r>
            <a:r>
              <a:rPr lang="en-US" b="1" dirty="0" err="1" smtClean="0"/>
              <a:t>lb</a:t>
            </a:r>
            <a:r>
              <a:rPr lang="en-US" b="1" dirty="0" smtClean="0"/>
              <a:t> (MGA) = 357 </a:t>
            </a:r>
            <a:r>
              <a:rPr lang="en-US" b="1" dirty="0" err="1" smtClean="0"/>
              <a:t>lb</a:t>
            </a:r>
            <a:r>
              <a:rPr lang="en-US" b="1" dirty="0"/>
              <a:t> predicted </a:t>
            </a:r>
            <a:r>
              <a:rPr lang="en-US" b="1" dirty="0" smtClean="0"/>
              <a:t>mass</a:t>
            </a:r>
            <a:endParaRPr lang="en-US" dirty="0"/>
          </a:p>
          <a:p>
            <a:pPr lvl="1"/>
            <a:r>
              <a:rPr lang="en-US" dirty="0" smtClean="0"/>
              <a:t>Dimensions: 45.0 in tall, 95.0 in base, 43.3 in top</a:t>
            </a:r>
          </a:p>
          <a:p>
            <a:pPr lvl="1"/>
            <a:r>
              <a:rPr lang="en-US" dirty="0" smtClean="0"/>
              <a:t>Supporting 28,241 </a:t>
            </a:r>
            <a:r>
              <a:rPr lang="en-US" dirty="0" err="1" smtClean="0"/>
              <a:t>lbs</a:t>
            </a:r>
            <a:r>
              <a:rPr lang="en-US" dirty="0" smtClean="0"/>
              <a:t> including Star 48BV and 10 </a:t>
            </a:r>
            <a:r>
              <a:rPr lang="en-US" dirty="0" err="1" smtClean="0"/>
              <a:t>mt</a:t>
            </a:r>
            <a:r>
              <a:rPr lang="en-US" dirty="0" smtClean="0"/>
              <a:t> payload</a:t>
            </a:r>
          </a:p>
          <a:p>
            <a:pPr lvl="1"/>
            <a:r>
              <a:rPr lang="en-US" dirty="0" smtClean="0"/>
              <a:t>45.0 in to clear nozzle</a:t>
            </a:r>
          </a:p>
        </p:txBody>
      </p:sp>
      <p:pic>
        <p:nvPicPr>
          <p:cNvPr id="8" name="Picture 7"/>
          <p:cNvPicPr>
            <a:picLocks noChangeAspect="1"/>
          </p:cNvPicPr>
          <p:nvPr/>
        </p:nvPicPr>
        <p:blipFill rotWithShape="1">
          <a:blip r:embed="rId2"/>
          <a:srcRect l="21443" t="17870" r="51446" b="60927"/>
          <a:stretch/>
        </p:blipFill>
        <p:spPr>
          <a:xfrm>
            <a:off x="3382279" y="1531096"/>
            <a:ext cx="1182370" cy="722034"/>
          </a:xfrm>
          <a:prstGeom prst="rect">
            <a:avLst/>
          </a:prstGeom>
        </p:spPr>
      </p:pic>
      <p:pic>
        <p:nvPicPr>
          <p:cNvPr id="9" name="Picture 8"/>
          <p:cNvPicPr>
            <a:picLocks noChangeAspect="1"/>
          </p:cNvPicPr>
          <p:nvPr/>
        </p:nvPicPr>
        <p:blipFill rotWithShape="1">
          <a:blip r:embed="rId3"/>
          <a:srcRect l="20719" t="16667" r="51012" b="55833"/>
          <a:stretch/>
        </p:blipFill>
        <p:spPr>
          <a:xfrm>
            <a:off x="5716494" y="1105087"/>
            <a:ext cx="2482851" cy="1885950"/>
          </a:xfrm>
          <a:prstGeom prst="rect">
            <a:avLst/>
          </a:prstGeom>
        </p:spPr>
      </p:pic>
    </p:spTree>
    <p:extLst>
      <p:ext uri="{BB962C8B-B14F-4D97-AF65-F5344CB8AC3E}">
        <p14:creationId xmlns:p14="http://schemas.microsoft.com/office/powerpoint/2010/main" val="149788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652631" y="1795244"/>
            <a:ext cx="8774886" cy="3221374"/>
            <a:chOff x="128631" y="1795244"/>
            <a:chExt cx="8774886" cy="3221374"/>
          </a:xfrm>
        </p:grpSpPr>
        <p:pic>
          <p:nvPicPr>
            <p:cNvPr id="2" name="Picture 1"/>
            <p:cNvPicPr>
              <a:picLocks noChangeAspect="1"/>
            </p:cNvPicPr>
            <p:nvPr/>
          </p:nvPicPr>
          <p:blipFill rotWithShape="1">
            <a:blip r:embed="rId2"/>
            <a:srcRect l="1406" t="15514" r="2630" b="16488"/>
            <a:stretch/>
          </p:blipFill>
          <p:spPr>
            <a:xfrm>
              <a:off x="128631" y="1795244"/>
              <a:ext cx="8774886" cy="3221374"/>
            </a:xfrm>
            <a:prstGeom prst="rect">
              <a:avLst/>
            </a:prstGeom>
          </p:spPr>
        </p:pic>
        <p:cxnSp>
          <p:nvCxnSpPr>
            <p:cNvPr id="5" name="Straight Arrow Connector 4"/>
            <p:cNvCxnSpPr/>
            <p:nvPr/>
          </p:nvCxnSpPr>
          <p:spPr>
            <a:xfrm flipH="1">
              <a:off x="6691313" y="3514725"/>
              <a:ext cx="170021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322939" y="3399309"/>
              <a:ext cx="453628" cy="230832"/>
            </a:xfrm>
            <a:prstGeom prst="rect">
              <a:avLst/>
            </a:prstGeom>
            <a:solidFill>
              <a:srgbClr val="E0E0E0"/>
            </a:solidFill>
          </p:spPr>
          <p:txBody>
            <a:bodyPr wrap="square" rtlCol="0">
              <a:spAutoFit/>
            </a:bodyPr>
            <a:lstStyle/>
            <a:p>
              <a:r>
                <a:rPr lang="en-US" sz="900" dirty="0"/>
                <a:t>9.8 m</a:t>
              </a:r>
            </a:p>
          </p:txBody>
        </p:sp>
        <p:sp>
          <p:nvSpPr>
            <p:cNvPr id="7" name="TextBox 6"/>
            <p:cNvSpPr txBox="1"/>
            <p:nvPr/>
          </p:nvSpPr>
          <p:spPr>
            <a:xfrm>
              <a:off x="7289006" y="2925032"/>
              <a:ext cx="521494" cy="230832"/>
            </a:xfrm>
            <a:prstGeom prst="rect">
              <a:avLst/>
            </a:prstGeom>
            <a:solidFill>
              <a:srgbClr val="E0E0E0"/>
            </a:solidFill>
            <a:ln>
              <a:solidFill>
                <a:schemeClr val="accent1"/>
              </a:solidFill>
            </a:ln>
          </p:spPr>
          <p:txBody>
            <a:bodyPr wrap="square" rtlCol="0">
              <a:spAutoFit/>
            </a:bodyPr>
            <a:lstStyle/>
            <a:p>
              <a:r>
                <a:rPr lang="en-US" sz="900" dirty="0"/>
                <a:t>328 m</a:t>
              </a:r>
              <a:r>
                <a:rPr lang="en-US" sz="900" baseline="30000" dirty="0"/>
                <a:t>3</a:t>
              </a:r>
            </a:p>
          </p:txBody>
        </p:sp>
      </p:grpSp>
    </p:spTree>
    <p:extLst>
      <p:ext uri="{BB962C8B-B14F-4D97-AF65-F5344CB8AC3E}">
        <p14:creationId xmlns:p14="http://schemas.microsoft.com/office/powerpoint/2010/main" val="2811909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52650" y="365127"/>
            <a:ext cx="7886700" cy="587374"/>
          </a:xfrm>
        </p:spPr>
        <p:txBody>
          <a:bodyPr>
            <a:normAutofit/>
          </a:bodyPr>
          <a:lstStyle/>
          <a:p>
            <a:r>
              <a:rPr lang="en-US" sz="3600" b="1" dirty="0"/>
              <a:t>Castor 30XL – Star 48BV</a:t>
            </a:r>
          </a:p>
        </p:txBody>
      </p:sp>
      <p:sp>
        <p:nvSpPr>
          <p:cNvPr id="6" name="Content Placeholder 5"/>
          <p:cNvSpPr>
            <a:spLocks noGrp="1"/>
          </p:cNvSpPr>
          <p:nvPr>
            <p:ph idx="1"/>
          </p:nvPr>
        </p:nvSpPr>
        <p:spPr>
          <a:xfrm>
            <a:off x="1417739" y="3079750"/>
            <a:ext cx="9479560" cy="3430107"/>
          </a:xfrm>
        </p:spPr>
        <p:txBody>
          <a:bodyPr>
            <a:normAutofit fontScale="92500" lnSpcReduction="20000"/>
          </a:bodyPr>
          <a:lstStyle/>
          <a:p>
            <a:r>
              <a:rPr lang="en-US" dirty="0" smtClean="0"/>
              <a:t>EUS </a:t>
            </a:r>
            <a:r>
              <a:rPr lang="en-US" dirty="0"/>
              <a:t>to Castor </a:t>
            </a:r>
            <a:r>
              <a:rPr lang="en-US" dirty="0" smtClean="0"/>
              <a:t>30XL</a:t>
            </a:r>
            <a:endParaRPr lang="en-US" dirty="0"/>
          </a:p>
          <a:p>
            <a:pPr lvl="1"/>
            <a:r>
              <a:rPr lang="en-US" b="1" dirty="0" smtClean="0"/>
              <a:t>3470 </a:t>
            </a:r>
            <a:r>
              <a:rPr lang="en-US" b="1" dirty="0" err="1" smtClean="0"/>
              <a:t>lb</a:t>
            </a:r>
            <a:r>
              <a:rPr lang="en-US" b="1" dirty="0" smtClean="0"/>
              <a:t> + 625 </a:t>
            </a:r>
            <a:r>
              <a:rPr lang="en-US" b="1" dirty="0" err="1" smtClean="0"/>
              <a:t>lb</a:t>
            </a:r>
            <a:r>
              <a:rPr lang="en-US" b="1" dirty="0" smtClean="0"/>
              <a:t> (MGA) = 4095 </a:t>
            </a:r>
            <a:r>
              <a:rPr lang="en-US" b="1" dirty="0" err="1" smtClean="0"/>
              <a:t>lb</a:t>
            </a:r>
            <a:r>
              <a:rPr lang="en-US" b="1" dirty="0"/>
              <a:t> adapter predicted</a:t>
            </a:r>
            <a:r>
              <a:rPr lang="en-US" b="1" dirty="0" smtClean="0"/>
              <a:t> mass</a:t>
            </a:r>
          </a:p>
          <a:p>
            <a:pPr lvl="1"/>
            <a:r>
              <a:rPr lang="en-US" dirty="0"/>
              <a:t>Dimensions: </a:t>
            </a:r>
            <a:r>
              <a:rPr lang="en-US" dirty="0" smtClean="0"/>
              <a:t>154.0 </a:t>
            </a:r>
            <a:r>
              <a:rPr lang="en-US" dirty="0"/>
              <a:t>in tall, 331.0 in base, 95.0 in top</a:t>
            </a:r>
          </a:p>
          <a:p>
            <a:pPr lvl="1"/>
            <a:r>
              <a:rPr lang="en-US" dirty="0"/>
              <a:t>Supporting </a:t>
            </a:r>
            <a:r>
              <a:rPr lang="en-US" dirty="0" smtClean="0"/>
              <a:t>85,384 </a:t>
            </a:r>
            <a:r>
              <a:rPr lang="en-US" dirty="0" err="1" smtClean="0"/>
              <a:t>lbs</a:t>
            </a:r>
            <a:r>
              <a:rPr lang="en-US" dirty="0" smtClean="0"/>
              <a:t> </a:t>
            </a:r>
            <a:r>
              <a:rPr lang="en-US" dirty="0"/>
              <a:t>including Castor </a:t>
            </a:r>
            <a:r>
              <a:rPr lang="en-US" dirty="0" smtClean="0"/>
              <a:t>30XL,  </a:t>
            </a:r>
            <a:r>
              <a:rPr lang="en-US" dirty="0"/>
              <a:t>Star 48BV, and 10 </a:t>
            </a:r>
            <a:r>
              <a:rPr lang="en-US" dirty="0" err="1"/>
              <a:t>mt</a:t>
            </a:r>
            <a:r>
              <a:rPr lang="en-US" dirty="0"/>
              <a:t> payload</a:t>
            </a:r>
          </a:p>
          <a:p>
            <a:pPr lvl="1"/>
            <a:r>
              <a:rPr lang="en-US" dirty="0" smtClean="0"/>
              <a:t>154.0 </a:t>
            </a:r>
            <a:r>
              <a:rPr lang="en-US" dirty="0"/>
              <a:t>in to clear EUS </a:t>
            </a:r>
            <a:r>
              <a:rPr lang="en-US" dirty="0" err="1"/>
              <a:t>fwd</a:t>
            </a:r>
            <a:r>
              <a:rPr lang="en-US" dirty="0"/>
              <a:t> dome, vent valve, and nozzle</a:t>
            </a:r>
          </a:p>
          <a:p>
            <a:r>
              <a:rPr lang="en-US" dirty="0"/>
              <a:t>Castor </a:t>
            </a:r>
            <a:r>
              <a:rPr lang="en-US" dirty="0" smtClean="0"/>
              <a:t>30XL </a:t>
            </a:r>
            <a:r>
              <a:rPr lang="en-US" dirty="0"/>
              <a:t>to Star 48BV</a:t>
            </a:r>
          </a:p>
          <a:p>
            <a:pPr lvl="1"/>
            <a:r>
              <a:rPr lang="en-US" b="1" dirty="0" smtClean="0"/>
              <a:t>302 </a:t>
            </a:r>
            <a:r>
              <a:rPr lang="en-US" b="1" dirty="0" err="1" smtClean="0"/>
              <a:t>lbs</a:t>
            </a:r>
            <a:r>
              <a:rPr lang="en-US" b="1" dirty="0" smtClean="0"/>
              <a:t> (basic mass) + 55 </a:t>
            </a:r>
            <a:r>
              <a:rPr lang="en-US" b="1" dirty="0" err="1" smtClean="0"/>
              <a:t>lb</a:t>
            </a:r>
            <a:r>
              <a:rPr lang="en-US" b="1" dirty="0" smtClean="0"/>
              <a:t> (MGA) = 357 </a:t>
            </a:r>
            <a:r>
              <a:rPr lang="en-US" b="1" dirty="0" err="1" smtClean="0"/>
              <a:t>lb</a:t>
            </a:r>
            <a:r>
              <a:rPr lang="en-US" b="1" dirty="0"/>
              <a:t> adapter predicted </a:t>
            </a:r>
            <a:r>
              <a:rPr lang="en-US" b="1" dirty="0" smtClean="0"/>
              <a:t>mass </a:t>
            </a:r>
            <a:endParaRPr lang="en-US" dirty="0"/>
          </a:p>
          <a:p>
            <a:pPr lvl="1"/>
            <a:r>
              <a:rPr lang="en-US" dirty="0"/>
              <a:t>Dimensions: 45.0 in tall, 95.0 in base, 43.3 in top</a:t>
            </a:r>
          </a:p>
          <a:p>
            <a:pPr lvl="1"/>
            <a:r>
              <a:rPr lang="en-US" dirty="0"/>
              <a:t>Supporting 28,241 </a:t>
            </a:r>
            <a:r>
              <a:rPr lang="en-US" dirty="0" err="1"/>
              <a:t>lbs</a:t>
            </a:r>
            <a:r>
              <a:rPr lang="en-US" dirty="0"/>
              <a:t> including Star 48BV and 10 </a:t>
            </a:r>
            <a:r>
              <a:rPr lang="en-US" dirty="0" err="1"/>
              <a:t>mt</a:t>
            </a:r>
            <a:r>
              <a:rPr lang="en-US" dirty="0"/>
              <a:t> payload</a:t>
            </a:r>
          </a:p>
          <a:p>
            <a:pPr lvl="1"/>
            <a:r>
              <a:rPr lang="en-US" dirty="0"/>
              <a:t>45.0 in to clear nozzle</a:t>
            </a:r>
          </a:p>
          <a:p>
            <a:endParaRPr lang="en-US" dirty="0" smtClean="0"/>
          </a:p>
        </p:txBody>
      </p:sp>
      <p:pic>
        <p:nvPicPr>
          <p:cNvPr id="2" name="Picture 1"/>
          <p:cNvPicPr>
            <a:picLocks noChangeAspect="1"/>
          </p:cNvPicPr>
          <p:nvPr/>
        </p:nvPicPr>
        <p:blipFill rotWithShape="1">
          <a:blip r:embed="rId2"/>
          <a:srcRect l="21081" t="16945" r="50362" b="57685"/>
          <a:stretch/>
        </p:blipFill>
        <p:spPr>
          <a:xfrm>
            <a:off x="5612130" y="1146175"/>
            <a:ext cx="2508251" cy="1739900"/>
          </a:xfrm>
          <a:prstGeom prst="rect">
            <a:avLst/>
          </a:prstGeom>
        </p:spPr>
      </p:pic>
      <p:pic>
        <p:nvPicPr>
          <p:cNvPr id="7" name="Picture 6"/>
          <p:cNvPicPr>
            <a:picLocks noChangeAspect="1"/>
          </p:cNvPicPr>
          <p:nvPr/>
        </p:nvPicPr>
        <p:blipFill rotWithShape="1">
          <a:blip r:embed="rId3"/>
          <a:srcRect l="21443" t="17870" r="51446" b="60927"/>
          <a:stretch/>
        </p:blipFill>
        <p:spPr>
          <a:xfrm>
            <a:off x="3382279" y="1531096"/>
            <a:ext cx="1182370" cy="722034"/>
          </a:xfrm>
          <a:prstGeom prst="rect">
            <a:avLst/>
          </a:prstGeom>
        </p:spPr>
      </p:pic>
    </p:spTree>
    <p:extLst>
      <p:ext uri="{BB962C8B-B14F-4D97-AF65-F5344CB8AC3E}">
        <p14:creationId xmlns:p14="http://schemas.microsoft.com/office/powerpoint/2010/main" val="2566058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Package Summary</a:t>
            </a:r>
            <a:endParaRPr lang="en-US" dirty="0"/>
          </a:p>
        </p:txBody>
      </p:sp>
      <p:sp>
        <p:nvSpPr>
          <p:cNvPr id="3" name="Content Placeholder 2"/>
          <p:cNvSpPr>
            <a:spLocks noGrp="1"/>
          </p:cNvSpPr>
          <p:nvPr>
            <p:ph idx="1"/>
          </p:nvPr>
        </p:nvSpPr>
        <p:spPr/>
        <p:txBody>
          <a:bodyPr/>
          <a:lstStyle/>
          <a:p>
            <a:r>
              <a:rPr lang="en-US" dirty="0" smtClean="0"/>
              <a:t>Stage adaptor sizing GR&amp;A and estimated mass </a:t>
            </a:r>
          </a:p>
          <a:p>
            <a:r>
              <a:rPr lang="en-US" dirty="0" smtClean="0"/>
              <a:t>Integrated Stages and adaptors under the 8.4m, short fairing</a:t>
            </a:r>
          </a:p>
          <a:p>
            <a:r>
              <a:rPr lang="en-US" dirty="0" smtClean="0"/>
              <a:t>SLS Block 1B GR&amp;A for C3 estimates</a:t>
            </a:r>
          </a:p>
          <a:p>
            <a:r>
              <a:rPr lang="en-US" dirty="0" smtClean="0"/>
              <a:t>SLS C3 performance with additional upper stages</a:t>
            </a:r>
          </a:p>
          <a:p>
            <a:r>
              <a:rPr lang="en-US" dirty="0" smtClean="0"/>
              <a:t>Representative Trajectory</a:t>
            </a:r>
          </a:p>
          <a:p>
            <a:r>
              <a:rPr lang="en-US" dirty="0" smtClean="0"/>
              <a:t>Supplemental Descriptions</a:t>
            </a:r>
            <a:endParaRPr lang="en-US" dirty="0"/>
          </a:p>
        </p:txBody>
      </p:sp>
    </p:spTree>
    <p:extLst>
      <p:ext uri="{BB962C8B-B14F-4D97-AF65-F5344CB8AC3E}">
        <p14:creationId xmlns:p14="http://schemas.microsoft.com/office/powerpoint/2010/main" val="1267003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644242" y="1661019"/>
            <a:ext cx="8732940" cy="3372375"/>
            <a:chOff x="120242" y="1661019"/>
            <a:chExt cx="8732940" cy="3372375"/>
          </a:xfrm>
        </p:grpSpPr>
        <p:pic>
          <p:nvPicPr>
            <p:cNvPr id="2" name="Picture 1"/>
            <p:cNvPicPr>
              <a:picLocks noChangeAspect="1"/>
            </p:cNvPicPr>
            <p:nvPr/>
          </p:nvPicPr>
          <p:blipFill rotWithShape="1">
            <a:blip r:embed="rId2"/>
            <a:srcRect l="1315" t="12681" r="3181" b="16134"/>
            <a:stretch/>
          </p:blipFill>
          <p:spPr>
            <a:xfrm>
              <a:off x="120242" y="1661019"/>
              <a:ext cx="8732940" cy="3372375"/>
            </a:xfrm>
            <a:prstGeom prst="rect">
              <a:avLst/>
            </a:prstGeom>
          </p:spPr>
        </p:pic>
        <p:cxnSp>
          <p:nvCxnSpPr>
            <p:cNvPr id="5" name="Straight Arrow Connector 4"/>
            <p:cNvCxnSpPr/>
            <p:nvPr/>
          </p:nvCxnSpPr>
          <p:spPr>
            <a:xfrm flipH="1">
              <a:off x="6989312" y="3505201"/>
              <a:ext cx="141173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461223" y="3389785"/>
              <a:ext cx="467916" cy="230832"/>
            </a:xfrm>
            <a:prstGeom prst="rect">
              <a:avLst/>
            </a:prstGeom>
            <a:solidFill>
              <a:srgbClr val="E0E0E0"/>
            </a:solidFill>
          </p:spPr>
          <p:txBody>
            <a:bodyPr wrap="square" rtlCol="0">
              <a:spAutoFit/>
            </a:bodyPr>
            <a:lstStyle/>
            <a:p>
              <a:r>
                <a:rPr lang="en-US" sz="900" dirty="0"/>
                <a:t>8.3 m</a:t>
              </a:r>
            </a:p>
          </p:txBody>
        </p:sp>
        <p:sp>
          <p:nvSpPr>
            <p:cNvPr id="7" name="TextBox 6"/>
            <p:cNvSpPr txBox="1"/>
            <p:nvPr/>
          </p:nvSpPr>
          <p:spPr>
            <a:xfrm>
              <a:off x="7303294" y="2925032"/>
              <a:ext cx="521494" cy="230832"/>
            </a:xfrm>
            <a:prstGeom prst="rect">
              <a:avLst/>
            </a:prstGeom>
            <a:solidFill>
              <a:srgbClr val="E0E0E0"/>
            </a:solidFill>
            <a:ln>
              <a:solidFill>
                <a:schemeClr val="accent1"/>
              </a:solidFill>
            </a:ln>
          </p:spPr>
          <p:txBody>
            <a:bodyPr wrap="square" rtlCol="0">
              <a:spAutoFit/>
            </a:bodyPr>
            <a:lstStyle/>
            <a:p>
              <a:r>
                <a:rPr lang="en-US" sz="900" dirty="0"/>
                <a:t>259 m</a:t>
              </a:r>
              <a:r>
                <a:rPr lang="en-US" sz="900" baseline="30000" dirty="0"/>
                <a:t>3</a:t>
              </a:r>
            </a:p>
          </p:txBody>
        </p:sp>
      </p:grpSp>
    </p:spTree>
    <p:extLst>
      <p:ext uri="{BB962C8B-B14F-4D97-AF65-F5344CB8AC3E}">
        <p14:creationId xmlns:p14="http://schemas.microsoft.com/office/powerpoint/2010/main" val="3214838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52650" y="365127"/>
            <a:ext cx="7886700" cy="587374"/>
          </a:xfrm>
        </p:spPr>
        <p:txBody>
          <a:bodyPr>
            <a:normAutofit/>
          </a:bodyPr>
          <a:lstStyle/>
          <a:p>
            <a:r>
              <a:rPr lang="en-US" sz="3600" b="1" dirty="0"/>
              <a:t>Centaur D – Star 48BV</a:t>
            </a:r>
          </a:p>
        </p:txBody>
      </p:sp>
      <p:sp>
        <p:nvSpPr>
          <p:cNvPr id="6" name="Content Placeholder 5"/>
          <p:cNvSpPr>
            <a:spLocks noGrp="1"/>
          </p:cNvSpPr>
          <p:nvPr>
            <p:ph idx="1"/>
          </p:nvPr>
        </p:nvSpPr>
        <p:spPr>
          <a:xfrm>
            <a:off x="1803633" y="3079750"/>
            <a:ext cx="9487949" cy="3530775"/>
          </a:xfrm>
        </p:spPr>
        <p:txBody>
          <a:bodyPr>
            <a:normAutofit fontScale="92500" lnSpcReduction="10000"/>
          </a:bodyPr>
          <a:lstStyle/>
          <a:p>
            <a:r>
              <a:rPr lang="en-US" dirty="0" smtClean="0"/>
              <a:t>EUS to Centaur D</a:t>
            </a:r>
          </a:p>
          <a:p>
            <a:pPr lvl="1"/>
            <a:r>
              <a:rPr lang="en-US" b="1" dirty="0" smtClean="0"/>
              <a:t>2918 </a:t>
            </a:r>
            <a:r>
              <a:rPr lang="en-US" b="1" dirty="0" err="1" smtClean="0"/>
              <a:t>lb</a:t>
            </a:r>
            <a:r>
              <a:rPr lang="en-US" b="1" dirty="0" smtClean="0"/>
              <a:t> (basic mass) + 525 </a:t>
            </a:r>
            <a:r>
              <a:rPr lang="en-US" b="1" dirty="0" err="1" smtClean="0"/>
              <a:t>lb</a:t>
            </a:r>
            <a:r>
              <a:rPr lang="en-US" b="1" dirty="0" smtClean="0"/>
              <a:t> (MGA) = 3443 </a:t>
            </a:r>
            <a:r>
              <a:rPr lang="en-US" b="1" dirty="0" err="1" smtClean="0"/>
              <a:t>lb</a:t>
            </a:r>
            <a:r>
              <a:rPr lang="en-US" b="1" dirty="0"/>
              <a:t> adapter predicted</a:t>
            </a:r>
            <a:r>
              <a:rPr lang="en-US" b="1" dirty="0" smtClean="0"/>
              <a:t> mass</a:t>
            </a:r>
            <a:endParaRPr lang="en-US" dirty="0"/>
          </a:p>
          <a:p>
            <a:pPr lvl="1"/>
            <a:r>
              <a:rPr lang="en-US" dirty="0"/>
              <a:t>Dimensions: </a:t>
            </a:r>
            <a:r>
              <a:rPr lang="en-US" dirty="0" smtClean="0"/>
              <a:t>181.3 in tall, 331.0 in base, 120.0 in top</a:t>
            </a:r>
          </a:p>
          <a:p>
            <a:pPr lvl="1"/>
            <a:r>
              <a:rPr lang="en-US" dirty="0" smtClean="0"/>
              <a:t>Supporting 61,877 </a:t>
            </a:r>
            <a:r>
              <a:rPr lang="en-US" dirty="0" err="1" smtClean="0"/>
              <a:t>lbs</a:t>
            </a:r>
            <a:r>
              <a:rPr lang="en-US" dirty="0" smtClean="0"/>
              <a:t> including Centaur D,  Star 48BV, and 10 </a:t>
            </a:r>
            <a:r>
              <a:rPr lang="en-US" dirty="0" err="1" smtClean="0"/>
              <a:t>mt</a:t>
            </a:r>
            <a:r>
              <a:rPr lang="en-US" dirty="0" smtClean="0"/>
              <a:t> payload</a:t>
            </a:r>
          </a:p>
          <a:p>
            <a:pPr lvl="1"/>
            <a:r>
              <a:rPr lang="en-US" dirty="0" smtClean="0"/>
              <a:t>181.3 in to clear EUS </a:t>
            </a:r>
            <a:r>
              <a:rPr lang="en-US" dirty="0" err="1" smtClean="0"/>
              <a:t>fwd</a:t>
            </a:r>
            <a:r>
              <a:rPr lang="en-US" dirty="0" smtClean="0"/>
              <a:t> dome, vent valve, and nozzle</a:t>
            </a:r>
          </a:p>
          <a:p>
            <a:r>
              <a:rPr lang="en-US" dirty="0" smtClean="0"/>
              <a:t>Centaur D to Star 48BV</a:t>
            </a:r>
          </a:p>
          <a:p>
            <a:pPr lvl="1"/>
            <a:r>
              <a:rPr lang="en-US" b="1" dirty="0" smtClean="0"/>
              <a:t>439 </a:t>
            </a:r>
            <a:r>
              <a:rPr lang="en-US" b="1" dirty="0" err="1" smtClean="0"/>
              <a:t>lb</a:t>
            </a:r>
            <a:r>
              <a:rPr lang="en-US" b="1" dirty="0" smtClean="0"/>
              <a:t> (basic mass) + 79 </a:t>
            </a:r>
            <a:r>
              <a:rPr lang="en-US" b="1" dirty="0" err="1" smtClean="0"/>
              <a:t>lb</a:t>
            </a:r>
            <a:r>
              <a:rPr lang="en-US" b="1" dirty="0" smtClean="0"/>
              <a:t> (MGA) = 518 </a:t>
            </a:r>
            <a:r>
              <a:rPr lang="en-US" b="1" dirty="0" err="1" smtClean="0"/>
              <a:t>lb</a:t>
            </a:r>
            <a:r>
              <a:rPr lang="en-US" b="1" dirty="0"/>
              <a:t> adapter predicted</a:t>
            </a:r>
            <a:r>
              <a:rPr lang="en-US" b="1" dirty="0" smtClean="0"/>
              <a:t> mass</a:t>
            </a:r>
            <a:endParaRPr lang="en-US" dirty="0"/>
          </a:p>
          <a:p>
            <a:pPr lvl="1"/>
            <a:r>
              <a:rPr lang="en-US" dirty="0"/>
              <a:t>Dimensions: </a:t>
            </a:r>
            <a:r>
              <a:rPr lang="en-US" dirty="0" smtClean="0"/>
              <a:t>45.0 in tall, 120.0 in base, 43.3 in top</a:t>
            </a:r>
          </a:p>
          <a:p>
            <a:pPr lvl="1"/>
            <a:r>
              <a:rPr lang="en-US" dirty="0" smtClean="0"/>
              <a:t>Supporting 26,818 </a:t>
            </a:r>
            <a:r>
              <a:rPr lang="en-US" dirty="0" err="1" smtClean="0"/>
              <a:t>lbs</a:t>
            </a:r>
            <a:r>
              <a:rPr lang="en-US" dirty="0" smtClean="0"/>
              <a:t> including Star 48BV and 10 </a:t>
            </a:r>
            <a:r>
              <a:rPr lang="en-US" dirty="0" err="1" smtClean="0"/>
              <a:t>mt</a:t>
            </a:r>
            <a:r>
              <a:rPr lang="en-US" dirty="0" smtClean="0"/>
              <a:t> payload</a:t>
            </a:r>
          </a:p>
          <a:p>
            <a:pPr lvl="1"/>
            <a:r>
              <a:rPr lang="en-US" dirty="0" smtClean="0"/>
              <a:t>45.0 in to clear nozzle</a:t>
            </a:r>
          </a:p>
        </p:txBody>
      </p:sp>
      <p:pic>
        <p:nvPicPr>
          <p:cNvPr id="8" name="Picture 7"/>
          <p:cNvPicPr>
            <a:picLocks noChangeAspect="1"/>
          </p:cNvPicPr>
          <p:nvPr/>
        </p:nvPicPr>
        <p:blipFill rotWithShape="1">
          <a:blip r:embed="rId2"/>
          <a:srcRect l="21443" t="17870" r="51446" b="60927"/>
          <a:stretch/>
        </p:blipFill>
        <p:spPr>
          <a:xfrm rot="10800000">
            <a:off x="7177340" y="1886697"/>
            <a:ext cx="923019" cy="563657"/>
          </a:xfrm>
          <a:prstGeom prst="rect">
            <a:avLst/>
          </a:prstGeom>
        </p:spPr>
      </p:pic>
      <p:grpSp>
        <p:nvGrpSpPr>
          <p:cNvPr id="9" name="Group 8"/>
          <p:cNvGrpSpPr/>
          <p:nvPr/>
        </p:nvGrpSpPr>
        <p:grpSpPr>
          <a:xfrm>
            <a:off x="2823211" y="1449647"/>
            <a:ext cx="3180047" cy="1315405"/>
            <a:chOff x="2228850" y="1435419"/>
            <a:chExt cx="3180047" cy="1315405"/>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353576" y="695504"/>
              <a:ext cx="1315405" cy="2795236"/>
            </a:xfrm>
            <a:prstGeom prst="rect">
              <a:avLst/>
            </a:prstGeom>
          </p:spPr>
        </p:pic>
        <p:sp>
          <p:nvSpPr>
            <p:cNvPr id="11" name="Rectangle 10"/>
            <p:cNvSpPr/>
            <p:nvPr/>
          </p:nvSpPr>
          <p:spPr>
            <a:xfrm>
              <a:off x="2228850" y="1483522"/>
              <a:ext cx="64008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506980" y="2165277"/>
              <a:ext cx="640080" cy="478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49022" t="80100" r="19696"/>
            <a:stretch/>
          </p:blipFill>
          <p:spPr>
            <a:xfrm rot="5400000">
              <a:off x="2663190" y="1814993"/>
              <a:ext cx="411480" cy="556259"/>
            </a:xfrm>
            <a:prstGeom prst="rect">
              <a:avLst/>
            </a:prstGeom>
          </p:spPr>
        </p:pic>
      </p:grpSp>
    </p:spTree>
    <p:extLst>
      <p:ext uri="{BB962C8B-B14F-4D97-AF65-F5344CB8AC3E}">
        <p14:creationId xmlns:p14="http://schemas.microsoft.com/office/powerpoint/2010/main" val="3003199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610686" y="1761688"/>
            <a:ext cx="8841997" cy="3238152"/>
            <a:chOff x="86686" y="1761688"/>
            <a:chExt cx="8841997" cy="3238152"/>
          </a:xfrm>
        </p:grpSpPr>
        <p:pic>
          <p:nvPicPr>
            <p:cNvPr id="3" name="Picture 2"/>
            <p:cNvPicPr>
              <a:picLocks noChangeAspect="1"/>
            </p:cNvPicPr>
            <p:nvPr/>
          </p:nvPicPr>
          <p:blipFill rotWithShape="1">
            <a:blip r:embed="rId2"/>
            <a:srcRect l="948" t="14805" r="2354" b="16842"/>
            <a:stretch/>
          </p:blipFill>
          <p:spPr>
            <a:xfrm>
              <a:off x="86686" y="1761688"/>
              <a:ext cx="8841997" cy="3238152"/>
            </a:xfrm>
            <a:prstGeom prst="rect">
              <a:avLst/>
            </a:prstGeom>
          </p:spPr>
        </p:pic>
        <p:cxnSp>
          <p:nvCxnSpPr>
            <p:cNvPr id="6" name="Straight Arrow Connector 5"/>
            <p:cNvCxnSpPr/>
            <p:nvPr/>
          </p:nvCxnSpPr>
          <p:spPr>
            <a:xfrm flipH="1">
              <a:off x="6376003" y="3505200"/>
              <a:ext cx="206314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07577" y="3389784"/>
              <a:ext cx="502444" cy="230832"/>
            </a:xfrm>
            <a:prstGeom prst="rect">
              <a:avLst/>
            </a:prstGeom>
            <a:solidFill>
              <a:srgbClr val="E0E0E0"/>
            </a:solidFill>
          </p:spPr>
          <p:txBody>
            <a:bodyPr wrap="square" rtlCol="0">
              <a:spAutoFit/>
            </a:bodyPr>
            <a:lstStyle/>
            <a:p>
              <a:r>
                <a:rPr lang="en-US" sz="900" dirty="0"/>
                <a:t>12.8 m</a:t>
              </a:r>
            </a:p>
          </p:txBody>
        </p:sp>
        <p:sp>
          <p:nvSpPr>
            <p:cNvPr id="8" name="TextBox 7"/>
            <p:cNvSpPr txBox="1"/>
            <p:nvPr/>
          </p:nvSpPr>
          <p:spPr>
            <a:xfrm>
              <a:off x="6617494" y="2925032"/>
              <a:ext cx="521494" cy="230832"/>
            </a:xfrm>
            <a:prstGeom prst="rect">
              <a:avLst/>
            </a:prstGeom>
            <a:solidFill>
              <a:srgbClr val="E0E0E0"/>
            </a:solidFill>
            <a:ln>
              <a:solidFill>
                <a:schemeClr val="accent1"/>
              </a:solidFill>
            </a:ln>
          </p:spPr>
          <p:txBody>
            <a:bodyPr wrap="square" rtlCol="0">
              <a:spAutoFit/>
            </a:bodyPr>
            <a:lstStyle/>
            <a:p>
              <a:r>
                <a:rPr lang="en-US" sz="900" dirty="0"/>
                <a:t>459 m</a:t>
              </a:r>
              <a:r>
                <a:rPr lang="en-US" sz="900" baseline="30000" dirty="0"/>
                <a:t>3</a:t>
              </a:r>
            </a:p>
          </p:txBody>
        </p:sp>
      </p:grpSp>
    </p:spTree>
    <p:extLst>
      <p:ext uri="{BB962C8B-B14F-4D97-AF65-F5344CB8AC3E}">
        <p14:creationId xmlns:p14="http://schemas.microsoft.com/office/powerpoint/2010/main" val="3462101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52650" y="365127"/>
            <a:ext cx="7886700" cy="587374"/>
          </a:xfrm>
        </p:spPr>
        <p:txBody>
          <a:bodyPr>
            <a:normAutofit/>
          </a:bodyPr>
          <a:lstStyle/>
          <a:p>
            <a:r>
              <a:rPr lang="en-US" sz="3600" b="1" dirty="0"/>
              <a:t>Centaur (Atlas V) – Star 48BV</a:t>
            </a:r>
          </a:p>
        </p:txBody>
      </p:sp>
      <p:sp>
        <p:nvSpPr>
          <p:cNvPr id="6" name="Content Placeholder 5"/>
          <p:cNvSpPr>
            <a:spLocks noGrp="1"/>
          </p:cNvSpPr>
          <p:nvPr>
            <p:ph idx="1"/>
          </p:nvPr>
        </p:nvSpPr>
        <p:spPr>
          <a:xfrm>
            <a:off x="2152650" y="3079750"/>
            <a:ext cx="8207754" cy="3097213"/>
          </a:xfrm>
        </p:spPr>
        <p:txBody>
          <a:bodyPr>
            <a:normAutofit fontScale="85000" lnSpcReduction="20000"/>
          </a:bodyPr>
          <a:lstStyle/>
          <a:p>
            <a:r>
              <a:rPr lang="en-US" dirty="0" smtClean="0"/>
              <a:t>EUS to Centaur (Atlas V)</a:t>
            </a:r>
          </a:p>
          <a:p>
            <a:pPr lvl="1"/>
            <a:r>
              <a:rPr lang="en-US" b="1" dirty="0" smtClean="0"/>
              <a:t>3523 </a:t>
            </a:r>
            <a:r>
              <a:rPr lang="en-US" b="1" dirty="0" err="1" smtClean="0"/>
              <a:t>lb</a:t>
            </a:r>
            <a:r>
              <a:rPr lang="en-US" b="1" dirty="0" smtClean="0"/>
              <a:t> (basic mass) + 634 </a:t>
            </a:r>
            <a:r>
              <a:rPr lang="en-US" b="1" dirty="0" err="1" smtClean="0"/>
              <a:t>lb</a:t>
            </a:r>
            <a:r>
              <a:rPr lang="en-US" b="1" dirty="0" smtClean="0"/>
              <a:t> (MGA) = 4157 </a:t>
            </a:r>
            <a:r>
              <a:rPr lang="en-US" b="1" dirty="0" err="1" smtClean="0"/>
              <a:t>lb</a:t>
            </a:r>
            <a:r>
              <a:rPr lang="en-US" b="1" dirty="0" smtClean="0"/>
              <a:t> </a:t>
            </a:r>
            <a:r>
              <a:rPr lang="en-US" b="1" dirty="0"/>
              <a:t>adapter predicted </a:t>
            </a:r>
            <a:r>
              <a:rPr lang="en-US" b="1" dirty="0" smtClean="0"/>
              <a:t>mass</a:t>
            </a:r>
            <a:endParaRPr lang="en-US" dirty="0"/>
          </a:p>
          <a:p>
            <a:pPr lvl="1"/>
            <a:r>
              <a:rPr lang="en-US" dirty="0" smtClean="0"/>
              <a:t>Dimensions: 199.0 in tall, 331.0 in base, 120.0 in top</a:t>
            </a:r>
          </a:p>
          <a:p>
            <a:pPr lvl="1"/>
            <a:r>
              <a:rPr lang="en-US" dirty="0" smtClean="0"/>
              <a:t>Supporting 84,432 </a:t>
            </a:r>
            <a:r>
              <a:rPr lang="en-US" dirty="0" err="1" smtClean="0"/>
              <a:t>lbs</a:t>
            </a:r>
            <a:r>
              <a:rPr lang="en-US" dirty="0" smtClean="0"/>
              <a:t> including Centaur,  Star 48BV, and 10 </a:t>
            </a:r>
            <a:r>
              <a:rPr lang="en-US" dirty="0" err="1" smtClean="0"/>
              <a:t>mt</a:t>
            </a:r>
            <a:r>
              <a:rPr lang="en-US" dirty="0" smtClean="0"/>
              <a:t> payload</a:t>
            </a:r>
          </a:p>
          <a:p>
            <a:pPr lvl="1"/>
            <a:r>
              <a:rPr lang="en-US" dirty="0" smtClean="0"/>
              <a:t>199.0 in to clear EUS </a:t>
            </a:r>
            <a:r>
              <a:rPr lang="en-US" dirty="0" err="1" smtClean="0"/>
              <a:t>fwd</a:t>
            </a:r>
            <a:r>
              <a:rPr lang="en-US" dirty="0" smtClean="0"/>
              <a:t> dome, vent valve, and nozzle</a:t>
            </a:r>
          </a:p>
          <a:p>
            <a:r>
              <a:rPr lang="en-US" dirty="0" smtClean="0"/>
              <a:t>Centaur (Atlas V) to Star 48BV</a:t>
            </a:r>
          </a:p>
          <a:p>
            <a:pPr lvl="1"/>
            <a:r>
              <a:rPr lang="en-US" b="1" dirty="0" smtClean="0"/>
              <a:t>439 </a:t>
            </a:r>
            <a:r>
              <a:rPr lang="en-US" b="1" dirty="0" err="1"/>
              <a:t>lbs</a:t>
            </a:r>
            <a:r>
              <a:rPr lang="en-US" b="1" dirty="0"/>
              <a:t> </a:t>
            </a:r>
            <a:r>
              <a:rPr lang="en-US" b="1" dirty="0" smtClean="0"/>
              <a:t>+ 79 </a:t>
            </a:r>
            <a:r>
              <a:rPr lang="en-US" b="1" dirty="0" err="1" smtClean="0"/>
              <a:t>lb</a:t>
            </a:r>
            <a:r>
              <a:rPr lang="en-US" b="1" dirty="0" smtClean="0"/>
              <a:t> (MGA)= 518 </a:t>
            </a:r>
            <a:r>
              <a:rPr lang="en-US" b="1" dirty="0" err="1" smtClean="0"/>
              <a:t>lb</a:t>
            </a:r>
            <a:r>
              <a:rPr lang="en-US" b="1" dirty="0" smtClean="0"/>
              <a:t> adapter</a:t>
            </a:r>
            <a:r>
              <a:rPr lang="en-US" b="1" dirty="0"/>
              <a:t> predicted </a:t>
            </a:r>
            <a:r>
              <a:rPr lang="en-US" b="1" dirty="0" smtClean="0"/>
              <a:t>mass </a:t>
            </a:r>
            <a:endParaRPr lang="en-US" dirty="0"/>
          </a:p>
          <a:p>
            <a:pPr lvl="1"/>
            <a:r>
              <a:rPr lang="en-US" dirty="0"/>
              <a:t>Dimensions: 45.0 </a:t>
            </a:r>
            <a:r>
              <a:rPr lang="en-US" dirty="0" smtClean="0"/>
              <a:t>in tall, 120.0 in base, 43.3 in top</a:t>
            </a:r>
          </a:p>
          <a:p>
            <a:pPr lvl="1"/>
            <a:r>
              <a:rPr lang="en-US" dirty="0" smtClean="0"/>
              <a:t>Supporting </a:t>
            </a:r>
            <a:r>
              <a:rPr lang="en-US" dirty="0"/>
              <a:t>26,818 </a:t>
            </a:r>
            <a:r>
              <a:rPr lang="en-US" dirty="0" err="1" smtClean="0"/>
              <a:t>lbs</a:t>
            </a:r>
            <a:r>
              <a:rPr lang="en-US" dirty="0" smtClean="0"/>
              <a:t> including Star 48BV and 10 </a:t>
            </a:r>
            <a:r>
              <a:rPr lang="en-US" dirty="0" err="1" smtClean="0"/>
              <a:t>mt</a:t>
            </a:r>
            <a:r>
              <a:rPr lang="en-US" dirty="0" smtClean="0"/>
              <a:t> payload</a:t>
            </a:r>
          </a:p>
          <a:p>
            <a:pPr lvl="1"/>
            <a:r>
              <a:rPr lang="en-US" dirty="0" smtClean="0"/>
              <a:t>45.0 in to clear nozzle</a:t>
            </a:r>
          </a:p>
        </p:txBody>
      </p:sp>
      <p:pic>
        <p:nvPicPr>
          <p:cNvPr id="7" name="Picture 6"/>
          <p:cNvPicPr>
            <a:picLocks noChangeAspect="1"/>
          </p:cNvPicPr>
          <p:nvPr/>
        </p:nvPicPr>
        <p:blipFill rotWithShape="1">
          <a:blip r:embed="rId2"/>
          <a:srcRect l="3108" t="21112" r="79840" b="70555"/>
          <a:stretch/>
        </p:blipFill>
        <p:spPr>
          <a:xfrm>
            <a:off x="2669988" y="1384598"/>
            <a:ext cx="3594100" cy="1370631"/>
          </a:xfrm>
          <a:prstGeom prst="rect">
            <a:avLst/>
          </a:prstGeom>
        </p:spPr>
      </p:pic>
      <p:pic>
        <p:nvPicPr>
          <p:cNvPr id="8" name="Picture 7"/>
          <p:cNvPicPr>
            <a:picLocks noChangeAspect="1"/>
          </p:cNvPicPr>
          <p:nvPr/>
        </p:nvPicPr>
        <p:blipFill rotWithShape="1">
          <a:blip r:embed="rId3"/>
          <a:srcRect l="21443" t="17870" r="51446" b="60927"/>
          <a:stretch/>
        </p:blipFill>
        <p:spPr>
          <a:xfrm rot="10800000">
            <a:off x="7177340" y="1886697"/>
            <a:ext cx="923019" cy="563657"/>
          </a:xfrm>
          <a:prstGeom prst="rect">
            <a:avLst/>
          </a:prstGeom>
        </p:spPr>
      </p:pic>
    </p:spTree>
    <p:extLst>
      <p:ext uri="{BB962C8B-B14F-4D97-AF65-F5344CB8AC3E}">
        <p14:creationId xmlns:p14="http://schemas.microsoft.com/office/powerpoint/2010/main" val="1541041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702965" y="1686187"/>
            <a:ext cx="8741330" cy="3305263"/>
            <a:chOff x="178965" y="1686187"/>
            <a:chExt cx="8741330" cy="3305263"/>
          </a:xfrm>
        </p:grpSpPr>
        <p:pic>
          <p:nvPicPr>
            <p:cNvPr id="6" name="Picture 5"/>
            <p:cNvPicPr>
              <a:picLocks noChangeAspect="1"/>
            </p:cNvPicPr>
            <p:nvPr/>
          </p:nvPicPr>
          <p:blipFill rotWithShape="1">
            <a:blip r:embed="rId2"/>
            <a:srcRect l="1957" t="13212" r="2446" b="17019"/>
            <a:stretch/>
          </p:blipFill>
          <p:spPr>
            <a:xfrm>
              <a:off x="178965" y="1686187"/>
              <a:ext cx="8741330" cy="3305263"/>
            </a:xfrm>
            <a:prstGeom prst="rect">
              <a:avLst/>
            </a:prstGeom>
          </p:spPr>
        </p:pic>
        <p:cxnSp>
          <p:nvCxnSpPr>
            <p:cNvPr id="7" name="Straight Arrow Connector 6"/>
            <p:cNvCxnSpPr/>
            <p:nvPr/>
          </p:nvCxnSpPr>
          <p:spPr>
            <a:xfrm flipH="1">
              <a:off x="6858000" y="3509963"/>
              <a:ext cx="158115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409854" y="3394547"/>
              <a:ext cx="477441" cy="230832"/>
            </a:xfrm>
            <a:prstGeom prst="rect">
              <a:avLst/>
            </a:prstGeom>
            <a:solidFill>
              <a:srgbClr val="E0E0E0"/>
            </a:solidFill>
          </p:spPr>
          <p:txBody>
            <a:bodyPr wrap="square" rtlCol="0">
              <a:spAutoFit/>
            </a:bodyPr>
            <a:lstStyle/>
            <a:p>
              <a:r>
                <a:rPr lang="en-US" sz="900" dirty="0"/>
                <a:t>9.9 m</a:t>
              </a:r>
            </a:p>
          </p:txBody>
        </p:sp>
        <p:sp>
          <p:nvSpPr>
            <p:cNvPr id="9" name="TextBox 8"/>
            <p:cNvSpPr txBox="1"/>
            <p:nvPr/>
          </p:nvSpPr>
          <p:spPr>
            <a:xfrm>
              <a:off x="7455694" y="2982740"/>
              <a:ext cx="521494" cy="230832"/>
            </a:xfrm>
            <a:prstGeom prst="rect">
              <a:avLst/>
            </a:prstGeom>
            <a:solidFill>
              <a:srgbClr val="E0E0E0"/>
            </a:solidFill>
            <a:ln>
              <a:solidFill>
                <a:schemeClr val="accent1"/>
              </a:solidFill>
            </a:ln>
          </p:spPr>
          <p:txBody>
            <a:bodyPr wrap="square" rtlCol="0">
              <a:spAutoFit/>
            </a:bodyPr>
            <a:lstStyle/>
            <a:p>
              <a:r>
                <a:rPr lang="en-US" sz="900" dirty="0"/>
                <a:t>331 m</a:t>
              </a:r>
              <a:r>
                <a:rPr lang="en-US" sz="900" baseline="30000" dirty="0"/>
                <a:t>3</a:t>
              </a:r>
            </a:p>
          </p:txBody>
        </p:sp>
      </p:grpSp>
    </p:spTree>
    <p:extLst>
      <p:ext uri="{BB962C8B-B14F-4D97-AF65-F5344CB8AC3E}">
        <p14:creationId xmlns:p14="http://schemas.microsoft.com/office/powerpoint/2010/main" val="2147269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52650" y="365127"/>
            <a:ext cx="7886700" cy="587374"/>
          </a:xfrm>
        </p:spPr>
        <p:txBody>
          <a:bodyPr>
            <a:normAutofit/>
          </a:bodyPr>
          <a:lstStyle/>
          <a:p>
            <a:r>
              <a:rPr lang="en-US" sz="3600" b="1" dirty="0"/>
              <a:t>Orion 50XL – Star 48BV</a:t>
            </a:r>
          </a:p>
        </p:txBody>
      </p:sp>
      <p:sp>
        <p:nvSpPr>
          <p:cNvPr id="6" name="Content Placeholder 5"/>
          <p:cNvSpPr>
            <a:spLocks noGrp="1"/>
          </p:cNvSpPr>
          <p:nvPr>
            <p:ph idx="1"/>
          </p:nvPr>
        </p:nvSpPr>
        <p:spPr>
          <a:xfrm>
            <a:off x="2152650" y="3079750"/>
            <a:ext cx="8073530" cy="3097213"/>
          </a:xfrm>
        </p:spPr>
        <p:txBody>
          <a:bodyPr>
            <a:normAutofit fontScale="77500" lnSpcReduction="20000"/>
          </a:bodyPr>
          <a:lstStyle/>
          <a:p>
            <a:r>
              <a:rPr lang="en-US" dirty="0" smtClean="0"/>
              <a:t>EUS to Orion 50XL</a:t>
            </a:r>
          </a:p>
          <a:p>
            <a:pPr lvl="1"/>
            <a:r>
              <a:rPr lang="en-US" b="1" dirty="0" smtClean="0"/>
              <a:t>2172.8 </a:t>
            </a:r>
            <a:r>
              <a:rPr lang="en-US" b="1" dirty="0" err="1" smtClean="0"/>
              <a:t>lb</a:t>
            </a:r>
            <a:r>
              <a:rPr lang="en-US" b="1" dirty="0" smtClean="0"/>
              <a:t> (basic mass) + 392 </a:t>
            </a:r>
            <a:r>
              <a:rPr lang="en-US" b="1" dirty="0" err="1" smtClean="0"/>
              <a:t>lb</a:t>
            </a:r>
            <a:r>
              <a:rPr lang="en-US" b="1" dirty="0" smtClean="0"/>
              <a:t> (MGA) = 2564 </a:t>
            </a:r>
            <a:r>
              <a:rPr lang="en-US" b="1" dirty="0" err="1" smtClean="0"/>
              <a:t>lb</a:t>
            </a:r>
            <a:r>
              <a:rPr lang="en-US" b="1" dirty="0" smtClean="0"/>
              <a:t> </a:t>
            </a:r>
            <a:r>
              <a:rPr lang="en-US" b="1" dirty="0"/>
              <a:t>adaptor predicted </a:t>
            </a:r>
            <a:r>
              <a:rPr lang="en-US" b="1" dirty="0" smtClean="0"/>
              <a:t>mass</a:t>
            </a:r>
          </a:p>
          <a:p>
            <a:pPr lvl="1"/>
            <a:r>
              <a:rPr lang="en-US" dirty="0" smtClean="0"/>
              <a:t>Dimensions: 139.4 in tall, 331.0 in base, 52.2 in top</a:t>
            </a:r>
          </a:p>
          <a:p>
            <a:pPr lvl="1"/>
            <a:r>
              <a:rPr lang="en-US" dirty="0" smtClean="0"/>
              <a:t>Supporting 36,312 </a:t>
            </a:r>
            <a:r>
              <a:rPr lang="en-US" dirty="0" err="1" smtClean="0"/>
              <a:t>lbs</a:t>
            </a:r>
            <a:r>
              <a:rPr lang="en-US" dirty="0" smtClean="0"/>
              <a:t> including Orion 50XL,  Star 48BV, and 10 </a:t>
            </a:r>
            <a:r>
              <a:rPr lang="en-US" dirty="0" err="1" smtClean="0"/>
              <a:t>mt</a:t>
            </a:r>
            <a:r>
              <a:rPr lang="en-US" dirty="0" smtClean="0"/>
              <a:t> payload</a:t>
            </a:r>
          </a:p>
          <a:p>
            <a:pPr lvl="1"/>
            <a:r>
              <a:rPr lang="en-US" dirty="0" smtClean="0"/>
              <a:t>139.4 in </a:t>
            </a:r>
            <a:r>
              <a:rPr lang="en-US" dirty="0"/>
              <a:t>for 45 degree </a:t>
            </a:r>
            <a:r>
              <a:rPr lang="en-US" dirty="0" smtClean="0"/>
              <a:t>adapter</a:t>
            </a:r>
          </a:p>
          <a:p>
            <a:r>
              <a:rPr lang="en-US" dirty="0" smtClean="0"/>
              <a:t>Orion 50XL to Star 48BV</a:t>
            </a:r>
          </a:p>
          <a:p>
            <a:pPr lvl="1"/>
            <a:r>
              <a:rPr lang="en-US" b="1" dirty="0" smtClean="0"/>
              <a:t>96 </a:t>
            </a:r>
            <a:r>
              <a:rPr lang="en-US" b="1" dirty="0" err="1" smtClean="0"/>
              <a:t>lb</a:t>
            </a:r>
            <a:r>
              <a:rPr lang="en-US" b="1" dirty="0" smtClean="0"/>
              <a:t> (basic mass) + 17 </a:t>
            </a:r>
            <a:r>
              <a:rPr lang="en-US" b="1" dirty="0" err="1" smtClean="0"/>
              <a:t>lb</a:t>
            </a:r>
            <a:r>
              <a:rPr lang="en-US" b="1" dirty="0" smtClean="0"/>
              <a:t> (MGA)= 113 </a:t>
            </a:r>
            <a:r>
              <a:rPr lang="en-US" b="1" dirty="0" err="1" smtClean="0"/>
              <a:t>lb</a:t>
            </a:r>
            <a:r>
              <a:rPr lang="en-US" b="1" dirty="0" smtClean="0"/>
              <a:t> adaptor predicted mass</a:t>
            </a:r>
            <a:endParaRPr lang="en-US" dirty="0"/>
          </a:p>
          <a:p>
            <a:pPr lvl="1"/>
            <a:r>
              <a:rPr lang="en-US" dirty="0"/>
              <a:t>Dimensions: </a:t>
            </a:r>
            <a:r>
              <a:rPr lang="en-US" dirty="0" smtClean="0"/>
              <a:t>45.0 in tall, 52.2 in base, 43.3 in top</a:t>
            </a:r>
          </a:p>
          <a:p>
            <a:pPr lvl="1"/>
            <a:r>
              <a:rPr lang="en-US" dirty="0" smtClean="0"/>
              <a:t>Supporting 26,818 </a:t>
            </a:r>
            <a:r>
              <a:rPr lang="en-US" dirty="0" err="1" smtClean="0"/>
              <a:t>lbs</a:t>
            </a:r>
            <a:r>
              <a:rPr lang="en-US" dirty="0" smtClean="0"/>
              <a:t> including Star 48BV and 10 </a:t>
            </a:r>
            <a:r>
              <a:rPr lang="en-US" dirty="0" err="1" smtClean="0"/>
              <a:t>mt</a:t>
            </a:r>
            <a:r>
              <a:rPr lang="en-US" dirty="0" smtClean="0"/>
              <a:t> payload</a:t>
            </a:r>
          </a:p>
          <a:p>
            <a:pPr lvl="1"/>
            <a:r>
              <a:rPr lang="en-US" dirty="0" smtClean="0"/>
              <a:t>45.0 in to clear nozzle</a:t>
            </a:r>
          </a:p>
        </p:txBody>
      </p:sp>
      <p:pic>
        <p:nvPicPr>
          <p:cNvPr id="8" name="Picture 7"/>
          <p:cNvPicPr>
            <a:picLocks noChangeAspect="1"/>
          </p:cNvPicPr>
          <p:nvPr/>
        </p:nvPicPr>
        <p:blipFill rotWithShape="1">
          <a:blip r:embed="rId2"/>
          <a:srcRect l="21443" t="17870" r="51446" b="60927"/>
          <a:stretch/>
        </p:blipFill>
        <p:spPr>
          <a:xfrm rot="10800000">
            <a:off x="6691536" y="1655108"/>
            <a:ext cx="1182370" cy="722034"/>
          </a:xfrm>
          <a:prstGeom prst="rect">
            <a:avLst/>
          </a:prstGeom>
        </p:spPr>
      </p:pic>
      <p:pic>
        <p:nvPicPr>
          <p:cNvPr id="7" name="Picture 6"/>
          <p:cNvPicPr>
            <a:picLocks noChangeAspect="1"/>
          </p:cNvPicPr>
          <p:nvPr/>
        </p:nvPicPr>
        <p:blipFill>
          <a:blip r:embed="rId3"/>
          <a:stretch>
            <a:fillRect/>
          </a:stretch>
        </p:blipFill>
        <p:spPr>
          <a:xfrm>
            <a:off x="3139471" y="1110343"/>
            <a:ext cx="2714179" cy="1739756"/>
          </a:xfrm>
          <a:prstGeom prst="rect">
            <a:avLst/>
          </a:prstGeom>
        </p:spPr>
      </p:pic>
    </p:spTree>
    <p:extLst>
      <p:ext uri="{BB962C8B-B14F-4D97-AF65-F5344CB8AC3E}">
        <p14:creationId xmlns:p14="http://schemas.microsoft.com/office/powerpoint/2010/main" val="1087246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627464" y="1619075"/>
            <a:ext cx="8674217" cy="3363986"/>
            <a:chOff x="103464" y="1619075"/>
            <a:chExt cx="8674217" cy="3363986"/>
          </a:xfrm>
        </p:grpSpPr>
        <p:pic>
          <p:nvPicPr>
            <p:cNvPr id="2" name="Picture 1"/>
            <p:cNvPicPr>
              <a:picLocks noChangeAspect="1"/>
            </p:cNvPicPr>
            <p:nvPr/>
          </p:nvPicPr>
          <p:blipFill rotWithShape="1">
            <a:blip r:embed="rId2"/>
            <a:srcRect l="1131" t="11795" r="4007" b="17196"/>
            <a:stretch/>
          </p:blipFill>
          <p:spPr>
            <a:xfrm>
              <a:off x="103464" y="1619075"/>
              <a:ext cx="8674217" cy="3363986"/>
            </a:xfrm>
            <a:prstGeom prst="rect">
              <a:avLst/>
            </a:prstGeom>
          </p:spPr>
        </p:pic>
        <p:cxnSp>
          <p:nvCxnSpPr>
            <p:cNvPr id="5" name="Straight Arrow Connector 4"/>
            <p:cNvCxnSpPr/>
            <p:nvPr/>
          </p:nvCxnSpPr>
          <p:spPr>
            <a:xfrm flipH="1">
              <a:off x="6691313" y="3514726"/>
              <a:ext cx="170497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319367" y="3399310"/>
              <a:ext cx="448866" cy="230832"/>
            </a:xfrm>
            <a:prstGeom prst="rect">
              <a:avLst/>
            </a:prstGeom>
            <a:solidFill>
              <a:srgbClr val="E0E0E0"/>
            </a:solidFill>
          </p:spPr>
          <p:txBody>
            <a:bodyPr wrap="square" rtlCol="0">
              <a:spAutoFit/>
            </a:bodyPr>
            <a:lstStyle/>
            <a:p>
              <a:r>
                <a:rPr lang="en-US" sz="900" dirty="0"/>
                <a:t>9.9 m</a:t>
              </a:r>
            </a:p>
          </p:txBody>
        </p:sp>
        <p:sp>
          <p:nvSpPr>
            <p:cNvPr id="7" name="TextBox 6"/>
            <p:cNvSpPr txBox="1"/>
            <p:nvPr/>
          </p:nvSpPr>
          <p:spPr>
            <a:xfrm>
              <a:off x="7289006" y="2925032"/>
              <a:ext cx="521494" cy="230832"/>
            </a:xfrm>
            <a:prstGeom prst="rect">
              <a:avLst/>
            </a:prstGeom>
            <a:solidFill>
              <a:srgbClr val="E0E0E0"/>
            </a:solidFill>
            <a:ln>
              <a:solidFill>
                <a:schemeClr val="accent1"/>
              </a:solidFill>
            </a:ln>
          </p:spPr>
          <p:txBody>
            <a:bodyPr wrap="square" rtlCol="0">
              <a:spAutoFit/>
            </a:bodyPr>
            <a:lstStyle/>
            <a:p>
              <a:r>
                <a:rPr lang="en-US" sz="900" dirty="0"/>
                <a:t>328 m</a:t>
              </a:r>
              <a:r>
                <a:rPr lang="en-US" sz="900" baseline="30000" dirty="0"/>
                <a:t>3</a:t>
              </a:r>
            </a:p>
          </p:txBody>
        </p:sp>
      </p:grpSp>
    </p:spTree>
    <p:extLst>
      <p:ext uri="{BB962C8B-B14F-4D97-AF65-F5344CB8AC3E}">
        <p14:creationId xmlns:p14="http://schemas.microsoft.com/office/powerpoint/2010/main" val="2516555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52650" y="365127"/>
            <a:ext cx="7886700" cy="587374"/>
          </a:xfrm>
        </p:spPr>
        <p:txBody>
          <a:bodyPr>
            <a:normAutofit/>
          </a:bodyPr>
          <a:lstStyle/>
          <a:p>
            <a:r>
              <a:rPr lang="en-US" sz="3600" b="1" dirty="0"/>
              <a:t>Castor 30B – Star 48GXV</a:t>
            </a:r>
          </a:p>
        </p:txBody>
      </p:sp>
      <p:sp>
        <p:nvSpPr>
          <p:cNvPr id="6" name="Content Placeholder 5"/>
          <p:cNvSpPr>
            <a:spLocks noGrp="1"/>
          </p:cNvSpPr>
          <p:nvPr>
            <p:ph idx="1"/>
          </p:nvPr>
        </p:nvSpPr>
        <p:spPr>
          <a:xfrm>
            <a:off x="1367407" y="3079750"/>
            <a:ext cx="10503016" cy="3430107"/>
          </a:xfrm>
        </p:spPr>
        <p:txBody>
          <a:bodyPr>
            <a:normAutofit fontScale="92500" lnSpcReduction="20000"/>
          </a:bodyPr>
          <a:lstStyle/>
          <a:p>
            <a:r>
              <a:rPr lang="en-US" dirty="0" smtClean="0"/>
              <a:t>EUS to Castor 30B</a:t>
            </a:r>
          </a:p>
          <a:p>
            <a:pPr lvl="1"/>
            <a:r>
              <a:rPr lang="en-US" b="1" dirty="0" smtClean="0"/>
              <a:t>2780 </a:t>
            </a:r>
            <a:r>
              <a:rPr lang="en-US" b="1" dirty="0" err="1" smtClean="0"/>
              <a:t>lb</a:t>
            </a:r>
            <a:r>
              <a:rPr lang="en-US" b="1" dirty="0" smtClean="0"/>
              <a:t> (basic mass) + 500 </a:t>
            </a:r>
            <a:r>
              <a:rPr lang="en-US" b="1" dirty="0" err="1" smtClean="0"/>
              <a:t>lb</a:t>
            </a:r>
            <a:r>
              <a:rPr lang="en-US" b="1" dirty="0" smtClean="0"/>
              <a:t> (MGA) = 3280 </a:t>
            </a:r>
            <a:r>
              <a:rPr lang="en-US" b="1" dirty="0" err="1" smtClean="0"/>
              <a:t>lb</a:t>
            </a:r>
            <a:r>
              <a:rPr lang="en-US" b="1" dirty="0" smtClean="0"/>
              <a:t> adapter predicted mass</a:t>
            </a:r>
          </a:p>
          <a:p>
            <a:pPr lvl="1"/>
            <a:r>
              <a:rPr lang="en-US" dirty="0" smtClean="0"/>
              <a:t>Dimensions: </a:t>
            </a:r>
            <a:r>
              <a:rPr lang="en-US" dirty="0" smtClean="0"/>
              <a:t>139.3 in tall, 331.0 in base, 95.0 in top</a:t>
            </a:r>
          </a:p>
          <a:p>
            <a:pPr lvl="1"/>
            <a:r>
              <a:rPr lang="en-US" dirty="0" smtClean="0"/>
              <a:t>Supporting </a:t>
            </a:r>
            <a:r>
              <a:rPr lang="en-US" dirty="0" smtClean="0"/>
              <a:t>Castor </a:t>
            </a:r>
            <a:r>
              <a:rPr lang="en-US" dirty="0" smtClean="0"/>
              <a:t>30B,  Star 48GXV, and 10 </a:t>
            </a:r>
            <a:r>
              <a:rPr lang="en-US" dirty="0" err="1" smtClean="0"/>
              <a:t>mt</a:t>
            </a:r>
            <a:r>
              <a:rPr lang="en-US" dirty="0" smtClean="0"/>
              <a:t> payload</a:t>
            </a:r>
          </a:p>
          <a:p>
            <a:pPr lvl="1"/>
            <a:r>
              <a:rPr lang="en-US" dirty="0" smtClean="0"/>
              <a:t>139.3 in to clear EUS </a:t>
            </a:r>
            <a:r>
              <a:rPr lang="en-US" dirty="0" err="1" smtClean="0"/>
              <a:t>fwd</a:t>
            </a:r>
            <a:r>
              <a:rPr lang="en-US" dirty="0" smtClean="0"/>
              <a:t> dome, vent valve, and nozzle</a:t>
            </a:r>
          </a:p>
          <a:p>
            <a:r>
              <a:rPr lang="en-US" dirty="0"/>
              <a:t>Castor </a:t>
            </a:r>
            <a:r>
              <a:rPr lang="en-US" dirty="0" smtClean="0"/>
              <a:t>30B to Star 48GXV</a:t>
            </a:r>
          </a:p>
          <a:p>
            <a:pPr lvl="1"/>
            <a:r>
              <a:rPr lang="en-US" b="1" dirty="0" smtClean="0"/>
              <a:t>318 </a:t>
            </a:r>
            <a:r>
              <a:rPr lang="en-US" b="1" dirty="0" err="1" smtClean="0"/>
              <a:t>lb</a:t>
            </a:r>
            <a:r>
              <a:rPr lang="en-US" b="1" dirty="0" smtClean="0"/>
              <a:t> (basic mass) + 57 </a:t>
            </a:r>
            <a:r>
              <a:rPr lang="en-US" b="1" dirty="0" err="1" smtClean="0"/>
              <a:t>lb</a:t>
            </a:r>
            <a:r>
              <a:rPr lang="en-US" b="1" dirty="0" smtClean="0"/>
              <a:t> (MGA) = 375 </a:t>
            </a:r>
            <a:r>
              <a:rPr lang="en-US" b="1" dirty="0" err="1" smtClean="0"/>
              <a:t>lb</a:t>
            </a:r>
            <a:r>
              <a:rPr lang="en-US" b="1" dirty="0" smtClean="0"/>
              <a:t> adapter predicted mass</a:t>
            </a:r>
          </a:p>
          <a:p>
            <a:pPr lvl="1"/>
            <a:r>
              <a:rPr lang="en-US" dirty="0" smtClean="0"/>
              <a:t>Dimensions: </a:t>
            </a:r>
            <a:r>
              <a:rPr lang="en-US" dirty="0" smtClean="0"/>
              <a:t>60.0 in tall, 95.0 in base, 49.0 in top</a:t>
            </a:r>
          </a:p>
          <a:p>
            <a:pPr lvl="1"/>
            <a:r>
              <a:rPr lang="en-US" dirty="0"/>
              <a:t>Supporting Star </a:t>
            </a:r>
            <a:r>
              <a:rPr lang="en-US" dirty="0" smtClean="0"/>
              <a:t>48GXV and 10 </a:t>
            </a:r>
            <a:r>
              <a:rPr lang="en-US" dirty="0" err="1" smtClean="0"/>
              <a:t>mt</a:t>
            </a:r>
            <a:r>
              <a:rPr lang="en-US" dirty="0" smtClean="0"/>
              <a:t> payload</a:t>
            </a:r>
          </a:p>
          <a:p>
            <a:pPr lvl="1"/>
            <a:r>
              <a:rPr lang="en-US" dirty="0" smtClean="0"/>
              <a:t>60.0 in to clear nozzle</a:t>
            </a:r>
          </a:p>
        </p:txBody>
      </p:sp>
      <p:pic>
        <p:nvPicPr>
          <p:cNvPr id="9" name="Picture 8"/>
          <p:cNvPicPr>
            <a:picLocks noChangeAspect="1"/>
          </p:cNvPicPr>
          <p:nvPr/>
        </p:nvPicPr>
        <p:blipFill rotWithShape="1">
          <a:blip r:embed="rId2"/>
          <a:srcRect l="20719" t="16667" r="51012" b="55833"/>
          <a:stretch/>
        </p:blipFill>
        <p:spPr>
          <a:xfrm>
            <a:off x="5716494" y="1105087"/>
            <a:ext cx="2482851" cy="1885950"/>
          </a:xfrm>
          <a:prstGeom prst="rect">
            <a:avLst/>
          </a:prstGeom>
        </p:spPr>
      </p:pic>
      <p:pic>
        <p:nvPicPr>
          <p:cNvPr id="7" name="Picture 6"/>
          <p:cNvPicPr>
            <a:picLocks noChangeAspect="1"/>
          </p:cNvPicPr>
          <p:nvPr/>
        </p:nvPicPr>
        <p:blipFill>
          <a:blip r:embed="rId3"/>
          <a:stretch>
            <a:fillRect/>
          </a:stretch>
        </p:blipFill>
        <p:spPr>
          <a:xfrm>
            <a:off x="3664403" y="1658739"/>
            <a:ext cx="1284967" cy="714772"/>
          </a:xfrm>
          <a:prstGeom prst="rect">
            <a:avLst/>
          </a:prstGeom>
        </p:spPr>
      </p:pic>
    </p:spTree>
    <p:extLst>
      <p:ext uri="{BB962C8B-B14F-4D97-AF65-F5344CB8AC3E}">
        <p14:creationId xmlns:p14="http://schemas.microsoft.com/office/powerpoint/2010/main" val="223639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627464" y="1862356"/>
            <a:ext cx="8665828" cy="2986482"/>
            <a:chOff x="103464" y="1862356"/>
            <a:chExt cx="8665828" cy="2986482"/>
          </a:xfrm>
        </p:grpSpPr>
        <p:pic>
          <p:nvPicPr>
            <p:cNvPr id="3" name="Picture 2"/>
            <p:cNvPicPr>
              <a:picLocks noChangeAspect="1"/>
            </p:cNvPicPr>
            <p:nvPr/>
          </p:nvPicPr>
          <p:blipFill rotWithShape="1">
            <a:blip r:embed="rId2"/>
            <a:srcRect l="1131" t="16931" r="4097" b="20029"/>
            <a:stretch/>
          </p:blipFill>
          <p:spPr>
            <a:xfrm>
              <a:off x="103464" y="1862356"/>
              <a:ext cx="8665828" cy="2986482"/>
            </a:xfrm>
            <a:prstGeom prst="rect">
              <a:avLst/>
            </a:prstGeom>
          </p:spPr>
        </p:pic>
        <p:cxnSp>
          <p:nvCxnSpPr>
            <p:cNvPr id="5" name="Straight Arrow Connector 4"/>
            <p:cNvCxnSpPr/>
            <p:nvPr/>
          </p:nvCxnSpPr>
          <p:spPr>
            <a:xfrm flipH="1">
              <a:off x="6838950" y="3352800"/>
              <a:ext cx="156090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397054" y="3237384"/>
              <a:ext cx="444699" cy="230832"/>
            </a:xfrm>
            <a:prstGeom prst="rect">
              <a:avLst/>
            </a:prstGeom>
            <a:solidFill>
              <a:srgbClr val="E0E0E0"/>
            </a:solidFill>
          </p:spPr>
          <p:txBody>
            <a:bodyPr wrap="square" rtlCol="0">
              <a:spAutoFit/>
            </a:bodyPr>
            <a:lstStyle/>
            <a:p>
              <a:r>
                <a:rPr lang="en-US" sz="900" dirty="0"/>
                <a:t>9.0 m</a:t>
              </a:r>
            </a:p>
          </p:txBody>
        </p:sp>
        <p:sp>
          <p:nvSpPr>
            <p:cNvPr id="7" name="TextBox 6"/>
            <p:cNvSpPr txBox="1"/>
            <p:nvPr/>
          </p:nvSpPr>
          <p:spPr>
            <a:xfrm>
              <a:off x="7284243" y="2782157"/>
              <a:ext cx="531019" cy="230832"/>
            </a:xfrm>
            <a:prstGeom prst="rect">
              <a:avLst/>
            </a:prstGeom>
            <a:solidFill>
              <a:srgbClr val="E0E0E0"/>
            </a:solidFill>
            <a:ln>
              <a:solidFill>
                <a:schemeClr val="accent1"/>
              </a:solidFill>
            </a:ln>
          </p:spPr>
          <p:txBody>
            <a:bodyPr wrap="square" rtlCol="0">
              <a:spAutoFit/>
            </a:bodyPr>
            <a:lstStyle/>
            <a:p>
              <a:r>
                <a:rPr lang="en-US" sz="900" dirty="0"/>
                <a:t>292 m</a:t>
              </a:r>
              <a:r>
                <a:rPr lang="en-US" sz="900" baseline="30000" dirty="0"/>
                <a:t>3</a:t>
              </a:r>
            </a:p>
          </p:txBody>
        </p:sp>
      </p:grpSp>
    </p:spTree>
    <p:extLst>
      <p:ext uri="{BB962C8B-B14F-4D97-AF65-F5344CB8AC3E}">
        <p14:creationId xmlns:p14="http://schemas.microsoft.com/office/powerpoint/2010/main" val="2353374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52650" y="365127"/>
            <a:ext cx="7886700" cy="587374"/>
          </a:xfrm>
        </p:spPr>
        <p:txBody>
          <a:bodyPr>
            <a:normAutofit/>
          </a:bodyPr>
          <a:lstStyle/>
          <a:p>
            <a:r>
              <a:rPr lang="en-US" sz="3600" b="1" dirty="0"/>
              <a:t>Castor 30XL – Star 48GXV</a:t>
            </a:r>
          </a:p>
        </p:txBody>
      </p:sp>
      <p:sp>
        <p:nvSpPr>
          <p:cNvPr id="6" name="Content Placeholder 5"/>
          <p:cNvSpPr>
            <a:spLocks noGrp="1"/>
          </p:cNvSpPr>
          <p:nvPr>
            <p:ph idx="1"/>
          </p:nvPr>
        </p:nvSpPr>
        <p:spPr>
          <a:xfrm>
            <a:off x="1426127" y="3079750"/>
            <a:ext cx="9370503" cy="3623054"/>
          </a:xfrm>
        </p:spPr>
        <p:txBody>
          <a:bodyPr>
            <a:normAutofit fontScale="92500" lnSpcReduction="10000"/>
          </a:bodyPr>
          <a:lstStyle/>
          <a:p>
            <a:r>
              <a:rPr lang="en-US" dirty="0" smtClean="0"/>
              <a:t>EUS </a:t>
            </a:r>
            <a:r>
              <a:rPr lang="en-US" dirty="0"/>
              <a:t>to Castor </a:t>
            </a:r>
            <a:r>
              <a:rPr lang="en-US" dirty="0" smtClean="0"/>
              <a:t>30XL</a:t>
            </a:r>
            <a:endParaRPr lang="en-US" dirty="0"/>
          </a:p>
          <a:p>
            <a:pPr lvl="1"/>
            <a:r>
              <a:rPr lang="en-US" b="1" dirty="0" smtClean="0"/>
              <a:t>3493 </a:t>
            </a:r>
            <a:r>
              <a:rPr lang="en-US" b="1" dirty="0" err="1" smtClean="0"/>
              <a:t>lb</a:t>
            </a:r>
            <a:r>
              <a:rPr lang="en-US" b="1" dirty="0" smtClean="0"/>
              <a:t> (basic mass) + 629 </a:t>
            </a:r>
            <a:r>
              <a:rPr lang="en-US" b="1" dirty="0" err="1" smtClean="0"/>
              <a:t>lb</a:t>
            </a:r>
            <a:r>
              <a:rPr lang="en-US" b="1" dirty="0" smtClean="0"/>
              <a:t> (MGA) = 4122 </a:t>
            </a:r>
            <a:r>
              <a:rPr lang="en-US" b="1" dirty="0" err="1" smtClean="0"/>
              <a:t>lb</a:t>
            </a:r>
            <a:r>
              <a:rPr lang="en-US" b="1" dirty="0" smtClean="0"/>
              <a:t> adapter predicted mass</a:t>
            </a:r>
          </a:p>
          <a:p>
            <a:pPr lvl="1"/>
            <a:r>
              <a:rPr lang="en-US" dirty="0" smtClean="0"/>
              <a:t>Dimensions: </a:t>
            </a:r>
            <a:r>
              <a:rPr lang="en-US" dirty="0" smtClean="0"/>
              <a:t>154.0 </a:t>
            </a:r>
            <a:r>
              <a:rPr lang="en-US" dirty="0"/>
              <a:t>in tall, 331.0 in base, 95.0 in top</a:t>
            </a:r>
          </a:p>
          <a:p>
            <a:pPr lvl="1"/>
            <a:r>
              <a:rPr lang="en-US" dirty="0"/>
              <a:t>Supporting Castor </a:t>
            </a:r>
            <a:r>
              <a:rPr lang="en-US" dirty="0" smtClean="0"/>
              <a:t>30XL,  </a:t>
            </a:r>
            <a:r>
              <a:rPr lang="en-US" dirty="0"/>
              <a:t>Star </a:t>
            </a:r>
            <a:r>
              <a:rPr lang="en-US" dirty="0" smtClean="0"/>
              <a:t>48GXV</a:t>
            </a:r>
            <a:r>
              <a:rPr lang="en-US" dirty="0"/>
              <a:t>, and 10 </a:t>
            </a:r>
            <a:r>
              <a:rPr lang="en-US" dirty="0" err="1"/>
              <a:t>mt</a:t>
            </a:r>
            <a:r>
              <a:rPr lang="en-US" dirty="0"/>
              <a:t> payload</a:t>
            </a:r>
          </a:p>
          <a:p>
            <a:pPr lvl="1"/>
            <a:r>
              <a:rPr lang="en-US" dirty="0" smtClean="0"/>
              <a:t>154.0 </a:t>
            </a:r>
            <a:r>
              <a:rPr lang="en-US" dirty="0"/>
              <a:t>in to clear EUS </a:t>
            </a:r>
            <a:r>
              <a:rPr lang="en-US" dirty="0" err="1"/>
              <a:t>fwd</a:t>
            </a:r>
            <a:r>
              <a:rPr lang="en-US" dirty="0"/>
              <a:t> dome, vent valve, and nozzle</a:t>
            </a:r>
          </a:p>
          <a:p>
            <a:r>
              <a:rPr lang="en-US" dirty="0"/>
              <a:t>Castor </a:t>
            </a:r>
            <a:r>
              <a:rPr lang="en-US" dirty="0" smtClean="0"/>
              <a:t>30XL </a:t>
            </a:r>
            <a:r>
              <a:rPr lang="en-US" dirty="0"/>
              <a:t>to Star </a:t>
            </a:r>
            <a:r>
              <a:rPr lang="en-US" dirty="0" smtClean="0"/>
              <a:t>48GXV</a:t>
            </a:r>
            <a:endParaRPr lang="en-US" dirty="0"/>
          </a:p>
          <a:p>
            <a:pPr lvl="1"/>
            <a:r>
              <a:rPr lang="en-US" b="1" dirty="0" smtClean="0"/>
              <a:t>318 </a:t>
            </a:r>
            <a:r>
              <a:rPr lang="en-US" b="1" dirty="0" err="1" smtClean="0"/>
              <a:t>lb</a:t>
            </a:r>
            <a:r>
              <a:rPr lang="en-US" b="1" dirty="0" smtClean="0"/>
              <a:t> (basic mass) + 57 </a:t>
            </a:r>
            <a:r>
              <a:rPr lang="en-US" b="1" dirty="0" err="1" smtClean="0"/>
              <a:t>lb</a:t>
            </a:r>
            <a:r>
              <a:rPr lang="en-US" b="1" dirty="0" smtClean="0"/>
              <a:t> (MGA) = 375 </a:t>
            </a:r>
            <a:r>
              <a:rPr lang="en-US" b="1" dirty="0" err="1" smtClean="0"/>
              <a:t>lb</a:t>
            </a:r>
            <a:r>
              <a:rPr lang="en-US" b="1" dirty="0" smtClean="0"/>
              <a:t> adapter predicted mass</a:t>
            </a:r>
            <a:endParaRPr lang="en-US" dirty="0"/>
          </a:p>
          <a:p>
            <a:pPr lvl="1"/>
            <a:r>
              <a:rPr lang="en-US" dirty="0" smtClean="0"/>
              <a:t>Dimensions: 60.0 </a:t>
            </a:r>
            <a:r>
              <a:rPr lang="en-US" dirty="0"/>
              <a:t>in tall, 95.0 in base, 49.0 in top</a:t>
            </a:r>
          </a:p>
          <a:p>
            <a:pPr lvl="1"/>
            <a:r>
              <a:rPr lang="en-US" dirty="0"/>
              <a:t>Supporting Star </a:t>
            </a:r>
            <a:r>
              <a:rPr lang="en-US" dirty="0"/>
              <a:t>48GXV and 10 </a:t>
            </a:r>
            <a:r>
              <a:rPr lang="en-US" dirty="0" err="1"/>
              <a:t>mt</a:t>
            </a:r>
            <a:r>
              <a:rPr lang="en-US" dirty="0"/>
              <a:t> payload</a:t>
            </a:r>
          </a:p>
          <a:p>
            <a:pPr lvl="1"/>
            <a:r>
              <a:rPr lang="en-US" dirty="0"/>
              <a:t>60.0 in to clear nozzle</a:t>
            </a:r>
          </a:p>
        </p:txBody>
      </p:sp>
      <p:pic>
        <p:nvPicPr>
          <p:cNvPr id="2" name="Picture 1"/>
          <p:cNvPicPr>
            <a:picLocks noChangeAspect="1"/>
          </p:cNvPicPr>
          <p:nvPr/>
        </p:nvPicPr>
        <p:blipFill rotWithShape="1">
          <a:blip r:embed="rId2"/>
          <a:srcRect l="21081" t="16945" r="50362" b="57685"/>
          <a:stretch/>
        </p:blipFill>
        <p:spPr>
          <a:xfrm>
            <a:off x="6203950" y="1146175"/>
            <a:ext cx="2508251" cy="1739900"/>
          </a:xfrm>
          <a:prstGeom prst="rect">
            <a:avLst/>
          </a:prstGeom>
        </p:spPr>
      </p:pic>
      <p:pic>
        <p:nvPicPr>
          <p:cNvPr id="7" name="Picture 6"/>
          <p:cNvPicPr>
            <a:picLocks noChangeAspect="1"/>
          </p:cNvPicPr>
          <p:nvPr/>
        </p:nvPicPr>
        <p:blipFill>
          <a:blip r:embed="rId3"/>
          <a:stretch>
            <a:fillRect/>
          </a:stretch>
        </p:blipFill>
        <p:spPr>
          <a:xfrm>
            <a:off x="3664403" y="1658739"/>
            <a:ext cx="1284967" cy="714772"/>
          </a:xfrm>
          <a:prstGeom prst="rect">
            <a:avLst/>
          </a:prstGeom>
        </p:spPr>
      </p:pic>
    </p:spTree>
    <p:extLst>
      <p:ext uri="{BB962C8B-B14F-4D97-AF65-F5344CB8AC3E}">
        <p14:creationId xmlns:p14="http://schemas.microsoft.com/office/powerpoint/2010/main" val="2304654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52650" y="365127"/>
            <a:ext cx="7886700" cy="587374"/>
          </a:xfrm>
        </p:spPr>
        <p:txBody>
          <a:bodyPr>
            <a:normAutofit/>
          </a:bodyPr>
          <a:lstStyle/>
          <a:p>
            <a:r>
              <a:rPr lang="en-US" sz="3600" b="1" dirty="0"/>
              <a:t>Star48BV</a:t>
            </a:r>
          </a:p>
        </p:txBody>
      </p:sp>
      <p:sp>
        <p:nvSpPr>
          <p:cNvPr id="6" name="Content Placeholder 5"/>
          <p:cNvSpPr>
            <a:spLocks noGrp="1"/>
          </p:cNvSpPr>
          <p:nvPr>
            <p:ph idx="1"/>
          </p:nvPr>
        </p:nvSpPr>
        <p:spPr>
          <a:xfrm>
            <a:off x="1510017" y="3079750"/>
            <a:ext cx="10184235" cy="3362995"/>
          </a:xfrm>
        </p:spPr>
        <p:txBody>
          <a:bodyPr>
            <a:normAutofit/>
          </a:bodyPr>
          <a:lstStyle/>
          <a:p>
            <a:r>
              <a:rPr lang="en-US" dirty="0" smtClean="0"/>
              <a:t>43.3 inch top interface diameter</a:t>
            </a:r>
          </a:p>
          <a:p>
            <a:r>
              <a:rPr lang="en-US" dirty="0" smtClean="0"/>
              <a:t>Estimated 143.9 inch tall adapter (45. </a:t>
            </a:r>
            <a:r>
              <a:rPr lang="en-US" dirty="0" err="1" smtClean="0"/>
              <a:t>deg</a:t>
            </a:r>
            <a:r>
              <a:rPr lang="en-US" dirty="0" smtClean="0"/>
              <a:t> angle)</a:t>
            </a:r>
          </a:p>
          <a:p>
            <a:r>
              <a:rPr lang="en-US" dirty="0" smtClean="0"/>
              <a:t>4,772 </a:t>
            </a:r>
            <a:r>
              <a:rPr lang="en-US" dirty="0" err="1" smtClean="0"/>
              <a:t>lb</a:t>
            </a:r>
            <a:r>
              <a:rPr lang="en-US" dirty="0" smtClean="0"/>
              <a:t> motor total mass (NGIS catalog)</a:t>
            </a:r>
          </a:p>
          <a:p>
            <a:r>
              <a:rPr lang="en-US" dirty="0" smtClean="0"/>
              <a:t> Supporting 22,050 </a:t>
            </a:r>
            <a:r>
              <a:rPr lang="en-US" dirty="0" err="1" smtClean="0"/>
              <a:t>lb</a:t>
            </a:r>
            <a:r>
              <a:rPr lang="en-US" dirty="0" smtClean="0"/>
              <a:t> payload (design point)</a:t>
            </a:r>
          </a:p>
          <a:p>
            <a:r>
              <a:rPr lang="en-US" dirty="0" smtClean="0"/>
              <a:t>Estimated 121 inches to CG</a:t>
            </a:r>
          </a:p>
          <a:p>
            <a:r>
              <a:rPr lang="en-US" dirty="0" smtClean="0"/>
              <a:t>1821 </a:t>
            </a:r>
            <a:r>
              <a:rPr lang="en-US" dirty="0" err="1" smtClean="0"/>
              <a:t>lb</a:t>
            </a:r>
            <a:r>
              <a:rPr lang="en-US" dirty="0" smtClean="0"/>
              <a:t> (basic mass) + 328 </a:t>
            </a:r>
            <a:r>
              <a:rPr lang="en-US" dirty="0" err="1" smtClean="0"/>
              <a:t>lb</a:t>
            </a:r>
            <a:r>
              <a:rPr lang="en-US" dirty="0" smtClean="0"/>
              <a:t> (MGA) = </a:t>
            </a:r>
            <a:r>
              <a:rPr lang="en-US" dirty="0"/>
              <a:t>2149 </a:t>
            </a:r>
            <a:r>
              <a:rPr lang="en-US" dirty="0" err="1" smtClean="0"/>
              <a:t>lb</a:t>
            </a:r>
            <a:r>
              <a:rPr lang="en-US" dirty="0" smtClean="0"/>
              <a:t> predicted mass</a:t>
            </a:r>
            <a:endParaRPr lang="en-US" dirty="0"/>
          </a:p>
        </p:txBody>
      </p:sp>
      <p:pic>
        <p:nvPicPr>
          <p:cNvPr id="7" name="Picture 6"/>
          <p:cNvPicPr>
            <a:picLocks noChangeAspect="1"/>
          </p:cNvPicPr>
          <p:nvPr/>
        </p:nvPicPr>
        <p:blipFill>
          <a:blip r:embed="rId2"/>
          <a:stretch>
            <a:fillRect/>
          </a:stretch>
        </p:blipFill>
        <p:spPr>
          <a:xfrm rot="10800000">
            <a:off x="4905306" y="475401"/>
            <a:ext cx="3406414" cy="2123668"/>
          </a:xfrm>
          <a:prstGeom prst="rect">
            <a:avLst/>
          </a:prstGeom>
        </p:spPr>
      </p:pic>
    </p:spTree>
    <p:extLst>
      <p:ext uri="{BB962C8B-B14F-4D97-AF65-F5344CB8AC3E}">
        <p14:creationId xmlns:p14="http://schemas.microsoft.com/office/powerpoint/2010/main" val="3625838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627464" y="1677797"/>
            <a:ext cx="8707773" cy="3129095"/>
            <a:chOff x="103464" y="1677797"/>
            <a:chExt cx="8707773" cy="3129095"/>
          </a:xfrm>
        </p:grpSpPr>
        <p:pic>
          <p:nvPicPr>
            <p:cNvPr id="3" name="Picture 2"/>
            <p:cNvPicPr>
              <a:picLocks noChangeAspect="1"/>
            </p:cNvPicPr>
            <p:nvPr/>
          </p:nvPicPr>
          <p:blipFill rotWithShape="1">
            <a:blip r:embed="rId2"/>
            <a:srcRect l="1131" t="13035" r="3639" b="20915"/>
            <a:stretch/>
          </p:blipFill>
          <p:spPr>
            <a:xfrm>
              <a:off x="103464" y="1677797"/>
              <a:ext cx="8707773" cy="3129095"/>
            </a:xfrm>
            <a:prstGeom prst="rect">
              <a:avLst/>
            </a:prstGeom>
          </p:spPr>
        </p:pic>
        <p:cxnSp>
          <p:nvCxnSpPr>
            <p:cNvPr id="10" name="Straight Arrow Connector 9"/>
            <p:cNvCxnSpPr/>
            <p:nvPr/>
          </p:nvCxnSpPr>
          <p:spPr>
            <a:xfrm flipH="1">
              <a:off x="7100888" y="3357562"/>
              <a:ext cx="129897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23559" y="3242146"/>
              <a:ext cx="453628" cy="230832"/>
            </a:xfrm>
            <a:prstGeom prst="rect">
              <a:avLst/>
            </a:prstGeom>
            <a:solidFill>
              <a:srgbClr val="E0E0E0"/>
            </a:solidFill>
          </p:spPr>
          <p:txBody>
            <a:bodyPr wrap="square" rtlCol="0">
              <a:spAutoFit/>
            </a:bodyPr>
            <a:lstStyle/>
            <a:p>
              <a:r>
                <a:rPr lang="en-US" sz="900" dirty="0"/>
                <a:t>7.5 m</a:t>
              </a:r>
            </a:p>
          </p:txBody>
        </p:sp>
        <p:sp>
          <p:nvSpPr>
            <p:cNvPr id="12" name="TextBox 11"/>
            <p:cNvSpPr txBox="1"/>
            <p:nvPr/>
          </p:nvSpPr>
          <p:spPr>
            <a:xfrm>
              <a:off x="7322939" y="2763107"/>
              <a:ext cx="521494" cy="230832"/>
            </a:xfrm>
            <a:prstGeom prst="rect">
              <a:avLst/>
            </a:prstGeom>
            <a:solidFill>
              <a:srgbClr val="E0E0E0"/>
            </a:solidFill>
            <a:ln>
              <a:solidFill>
                <a:schemeClr val="accent1"/>
              </a:solidFill>
            </a:ln>
          </p:spPr>
          <p:txBody>
            <a:bodyPr wrap="square" rtlCol="0">
              <a:spAutoFit/>
            </a:bodyPr>
            <a:lstStyle/>
            <a:p>
              <a:r>
                <a:rPr lang="en-US" sz="900" dirty="0"/>
                <a:t>223 m</a:t>
              </a:r>
              <a:r>
                <a:rPr lang="en-US" sz="900" baseline="30000" dirty="0"/>
                <a:t>3</a:t>
              </a:r>
            </a:p>
          </p:txBody>
        </p:sp>
      </p:grpSp>
    </p:spTree>
    <p:extLst>
      <p:ext uri="{BB962C8B-B14F-4D97-AF65-F5344CB8AC3E}">
        <p14:creationId xmlns:p14="http://schemas.microsoft.com/office/powerpoint/2010/main" val="1225204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52650" y="365127"/>
            <a:ext cx="7886700" cy="587374"/>
          </a:xfrm>
        </p:spPr>
        <p:txBody>
          <a:bodyPr>
            <a:normAutofit/>
          </a:bodyPr>
          <a:lstStyle/>
          <a:p>
            <a:r>
              <a:rPr lang="en-US" sz="3600" b="1" dirty="0"/>
              <a:t>Centaur D – Star 48GXV</a:t>
            </a:r>
          </a:p>
        </p:txBody>
      </p:sp>
      <p:sp>
        <p:nvSpPr>
          <p:cNvPr id="6" name="Content Placeholder 5"/>
          <p:cNvSpPr>
            <a:spLocks noGrp="1"/>
          </p:cNvSpPr>
          <p:nvPr>
            <p:ph idx="1"/>
          </p:nvPr>
        </p:nvSpPr>
        <p:spPr>
          <a:xfrm>
            <a:off x="1518407" y="3079750"/>
            <a:ext cx="9521505" cy="3539164"/>
          </a:xfrm>
        </p:spPr>
        <p:txBody>
          <a:bodyPr>
            <a:normAutofit fontScale="92500" lnSpcReduction="10000"/>
          </a:bodyPr>
          <a:lstStyle/>
          <a:p>
            <a:r>
              <a:rPr lang="en-US" dirty="0" smtClean="0"/>
              <a:t>EUS to Centaur D</a:t>
            </a:r>
          </a:p>
          <a:p>
            <a:pPr lvl="1"/>
            <a:r>
              <a:rPr lang="en-US" b="1" dirty="0" smtClean="0"/>
              <a:t>3025 </a:t>
            </a:r>
            <a:r>
              <a:rPr lang="en-US" b="1" dirty="0" err="1" smtClean="0"/>
              <a:t>lb</a:t>
            </a:r>
            <a:r>
              <a:rPr lang="en-US" b="1" dirty="0" smtClean="0"/>
              <a:t> (basic mass) + 545 </a:t>
            </a:r>
            <a:r>
              <a:rPr lang="en-US" b="1" dirty="0" err="1" smtClean="0"/>
              <a:t>lb</a:t>
            </a:r>
            <a:r>
              <a:rPr lang="en-US" b="1" dirty="0" smtClean="0"/>
              <a:t> (MGA) = 3570 </a:t>
            </a:r>
            <a:r>
              <a:rPr lang="en-US" b="1" dirty="0" err="1" smtClean="0"/>
              <a:t>lb</a:t>
            </a:r>
            <a:r>
              <a:rPr lang="en-US" b="1" dirty="0" smtClean="0"/>
              <a:t> adapter predicted mass</a:t>
            </a:r>
          </a:p>
          <a:p>
            <a:pPr lvl="1"/>
            <a:r>
              <a:rPr lang="en-US" dirty="0" smtClean="0"/>
              <a:t>Dimensions:</a:t>
            </a:r>
            <a:r>
              <a:rPr lang="en-US" dirty="0" smtClean="0"/>
              <a:t> </a:t>
            </a:r>
            <a:r>
              <a:rPr lang="en-US" dirty="0" smtClean="0"/>
              <a:t>181.3 in tall, 331.0 in base, 120.0 in top</a:t>
            </a:r>
          </a:p>
          <a:p>
            <a:pPr lvl="1"/>
            <a:r>
              <a:rPr lang="en-US" dirty="0"/>
              <a:t>Supporting Centaur </a:t>
            </a:r>
            <a:r>
              <a:rPr lang="en-US" dirty="0" smtClean="0"/>
              <a:t>D,  Star 48GXV, and 10 </a:t>
            </a:r>
            <a:r>
              <a:rPr lang="en-US" dirty="0" err="1" smtClean="0"/>
              <a:t>mt</a:t>
            </a:r>
            <a:r>
              <a:rPr lang="en-US" dirty="0" smtClean="0"/>
              <a:t> payload</a:t>
            </a:r>
          </a:p>
          <a:p>
            <a:pPr lvl="1"/>
            <a:r>
              <a:rPr lang="en-US" dirty="0" smtClean="0"/>
              <a:t>181.3 in to clear EUS </a:t>
            </a:r>
            <a:r>
              <a:rPr lang="en-US" dirty="0" err="1" smtClean="0"/>
              <a:t>fwd</a:t>
            </a:r>
            <a:r>
              <a:rPr lang="en-US" dirty="0" smtClean="0"/>
              <a:t> dome, vent valve, and nozzle</a:t>
            </a:r>
          </a:p>
          <a:p>
            <a:r>
              <a:rPr lang="en-US" dirty="0" smtClean="0"/>
              <a:t>Centaur D to Star 48GXV</a:t>
            </a:r>
          </a:p>
          <a:p>
            <a:pPr lvl="1"/>
            <a:r>
              <a:rPr lang="en-US" b="1" dirty="0" smtClean="0"/>
              <a:t>451 </a:t>
            </a:r>
            <a:r>
              <a:rPr lang="en-US" b="1" dirty="0" err="1" smtClean="0"/>
              <a:t>lb</a:t>
            </a:r>
            <a:r>
              <a:rPr lang="en-US" b="1" dirty="0" smtClean="0"/>
              <a:t> (basic mass) + 119 </a:t>
            </a:r>
            <a:r>
              <a:rPr lang="en-US" b="1" dirty="0" err="1" smtClean="0"/>
              <a:t>lb</a:t>
            </a:r>
            <a:r>
              <a:rPr lang="en-US" b="1" dirty="0" smtClean="0"/>
              <a:t> (MGA) = 532 </a:t>
            </a:r>
            <a:r>
              <a:rPr lang="en-US" b="1" dirty="0" err="1" smtClean="0"/>
              <a:t>lb</a:t>
            </a:r>
            <a:r>
              <a:rPr lang="en-US" b="1" dirty="0" smtClean="0"/>
              <a:t> adapter predicted mass</a:t>
            </a:r>
          </a:p>
          <a:p>
            <a:pPr lvl="1"/>
            <a:r>
              <a:rPr lang="en-US" dirty="0" smtClean="0"/>
              <a:t>Dimensions: </a:t>
            </a:r>
            <a:r>
              <a:rPr lang="en-US" dirty="0" smtClean="0"/>
              <a:t>60.0 </a:t>
            </a:r>
            <a:r>
              <a:rPr lang="en-US" dirty="0"/>
              <a:t>in tall, 120.0 in base, 49.0 in top</a:t>
            </a:r>
          </a:p>
          <a:p>
            <a:pPr lvl="1"/>
            <a:r>
              <a:rPr lang="en-US" dirty="0"/>
              <a:t>Supporting Star </a:t>
            </a:r>
            <a:r>
              <a:rPr lang="en-US" dirty="0"/>
              <a:t>48GXV and 10 </a:t>
            </a:r>
            <a:r>
              <a:rPr lang="en-US" dirty="0" err="1"/>
              <a:t>mt</a:t>
            </a:r>
            <a:r>
              <a:rPr lang="en-US" dirty="0"/>
              <a:t> payload</a:t>
            </a:r>
          </a:p>
          <a:p>
            <a:pPr lvl="1"/>
            <a:r>
              <a:rPr lang="en-US" dirty="0"/>
              <a:t>60.0 in to clear nozzle</a:t>
            </a:r>
          </a:p>
        </p:txBody>
      </p:sp>
      <p:pic>
        <p:nvPicPr>
          <p:cNvPr id="7" name="Picture 6"/>
          <p:cNvPicPr>
            <a:picLocks noChangeAspect="1"/>
          </p:cNvPicPr>
          <p:nvPr/>
        </p:nvPicPr>
        <p:blipFill>
          <a:blip r:embed="rId2"/>
          <a:stretch>
            <a:fillRect/>
          </a:stretch>
        </p:blipFill>
        <p:spPr>
          <a:xfrm rot="10800000">
            <a:off x="7046232" y="1658739"/>
            <a:ext cx="1284967" cy="714772"/>
          </a:xfrm>
          <a:prstGeom prst="rect">
            <a:avLst/>
          </a:prstGeom>
        </p:spPr>
      </p:pic>
      <p:grpSp>
        <p:nvGrpSpPr>
          <p:cNvPr id="9" name="Group 8"/>
          <p:cNvGrpSpPr/>
          <p:nvPr/>
        </p:nvGrpSpPr>
        <p:grpSpPr>
          <a:xfrm>
            <a:off x="2632711" y="1411226"/>
            <a:ext cx="3180047" cy="1315405"/>
            <a:chOff x="2228850" y="1435419"/>
            <a:chExt cx="3180047" cy="1315405"/>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353576" y="695504"/>
              <a:ext cx="1315405" cy="2795236"/>
            </a:xfrm>
            <a:prstGeom prst="rect">
              <a:avLst/>
            </a:prstGeom>
          </p:spPr>
        </p:pic>
        <p:sp>
          <p:nvSpPr>
            <p:cNvPr id="11" name="Rectangle 10"/>
            <p:cNvSpPr/>
            <p:nvPr/>
          </p:nvSpPr>
          <p:spPr>
            <a:xfrm>
              <a:off x="2228850" y="1483522"/>
              <a:ext cx="64008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506980" y="2165277"/>
              <a:ext cx="640080" cy="478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49022" t="80100" r="19696"/>
            <a:stretch/>
          </p:blipFill>
          <p:spPr>
            <a:xfrm rot="5400000">
              <a:off x="2663190" y="1814993"/>
              <a:ext cx="411480" cy="556259"/>
            </a:xfrm>
            <a:prstGeom prst="rect">
              <a:avLst/>
            </a:prstGeom>
          </p:spPr>
        </p:pic>
      </p:grpSp>
    </p:spTree>
    <p:extLst>
      <p:ext uri="{BB962C8B-B14F-4D97-AF65-F5344CB8AC3E}">
        <p14:creationId xmlns:p14="http://schemas.microsoft.com/office/powerpoint/2010/main" val="2874594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686187" y="1669409"/>
            <a:ext cx="8716162" cy="3020037"/>
            <a:chOff x="162187" y="1669409"/>
            <a:chExt cx="8716162" cy="3020037"/>
          </a:xfrm>
        </p:grpSpPr>
        <p:pic>
          <p:nvPicPr>
            <p:cNvPr id="2" name="Picture 1"/>
            <p:cNvPicPr>
              <a:picLocks noChangeAspect="1"/>
            </p:cNvPicPr>
            <p:nvPr/>
          </p:nvPicPr>
          <p:blipFill rotWithShape="1">
            <a:blip r:embed="rId2"/>
            <a:srcRect l="1774" t="12857" r="2904" b="23394"/>
            <a:stretch/>
          </p:blipFill>
          <p:spPr>
            <a:xfrm>
              <a:off x="162187" y="1669409"/>
              <a:ext cx="8716162" cy="3020037"/>
            </a:xfrm>
            <a:prstGeom prst="rect">
              <a:avLst/>
            </a:prstGeom>
          </p:spPr>
        </p:pic>
        <p:cxnSp>
          <p:nvCxnSpPr>
            <p:cNvPr id="6" name="Straight Arrow Connector 5"/>
            <p:cNvCxnSpPr/>
            <p:nvPr/>
          </p:nvCxnSpPr>
          <p:spPr>
            <a:xfrm flipH="1">
              <a:off x="6510338" y="3319462"/>
              <a:ext cx="1926775"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93290" y="3204046"/>
              <a:ext cx="502444" cy="230832"/>
            </a:xfrm>
            <a:prstGeom prst="rect">
              <a:avLst/>
            </a:prstGeom>
            <a:solidFill>
              <a:srgbClr val="E0E0E0"/>
            </a:solidFill>
          </p:spPr>
          <p:txBody>
            <a:bodyPr wrap="square" rtlCol="0">
              <a:spAutoFit/>
            </a:bodyPr>
            <a:lstStyle/>
            <a:p>
              <a:r>
                <a:rPr lang="en-US" sz="900" dirty="0"/>
                <a:t>12.1 m</a:t>
              </a:r>
            </a:p>
          </p:txBody>
        </p:sp>
        <p:sp>
          <p:nvSpPr>
            <p:cNvPr id="8" name="TextBox 7"/>
            <p:cNvSpPr txBox="1"/>
            <p:nvPr/>
          </p:nvSpPr>
          <p:spPr>
            <a:xfrm>
              <a:off x="6650832" y="2729770"/>
              <a:ext cx="521494" cy="230832"/>
            </a:xfrm>
            <a:prstGeom prst="rect">
              <a:avLst/>
            </a:prstGeom>
            <a:solidFill>
              <a:srgbClr val="E0E0E0"/>
            </a:solidFill>
            <a:ln>
              <a:solidFill>
                <a:schemeClr val="accent1"/>
              </a:solidFill>
            </a:ln>
          </p:spPr>
          <p:txBody>
            <a:bodyPr wrap="square" rtlCol="0">
              <a:spAutoFit/>
            </a:bodyPr>
            <a:lstStyle/>
            <a:p>
              <a:r>
                <a:rPr lang="en-US" sz="900" dirty="0"/>
                <a:t>425 m</a:t>
              </a:r>
              <a:r>
                <a:rPr lang="en-US" sz="900" baseline="30000" dirty="0"/>
                <a:t>3</a:t>
              </a:r>
            </a:p>
          </p:txBody>
        </p:sp>
      </p:grpSp>
    </p:spTree>
    <p:extLst>
      <p:ext uri="{BB962C8B-B14F-4D97-AF65-F5344CB8AC3E}">
        <p14:creationId xmlns:p14="http://schemas.microsoft.com/office/powerpoint/2010/main" val="849086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52650" y="365127"/>
            <a:ext cx="7886700" cy="587374"/>
          </a:xfrm>
        </p:spPr>
        <p:txBody>
          <a:bodyPr>
            <a:normAutofit/>
          </a:bodyPr>
          <a:lstStyle/>
          <a:p>
            <a:r>
              <a:rPr lang="en-US" sz="3600" b="1" dirty="0"/>
              <a:t>Centaur (Atlas V) – Star 48GXV</a:t>
            </a:r>
          </a:p>
        </p:txBody>
      </p:sp>
      <p:sp>
        <p:nvSpPr>
          <p:cNvPr id="6" name="Content Placeholder 5"/>
          <p:cNvSpPr>
            <a:spLocks noGrp="1"/>
          </p:cNvSpPr>
          <p:nvPr>
            <p:ph idx="1"/>
          </p:nvPr>
        </p:nvSpPr>
        <p:spPr>
          <a:xfrm>
            <a:off x="1602297" y="3079750"/>
            <a:ext cx="9009776" cy="3681777"/>
          </a:xfrm>
        </p:spPr>
        <p:txBody>
          <a:bodyPr>
            <a:normAutofit fontScale="92500" lnSpcReduction="10000"/>
          </a:bodyPr>
          <a:lstStyle/>
          <a:p>
            <a:r>
              <a:rPr lang="en-US" dirty="0" smtClean="0"/>
              <a:t>EUS to Centaur (Atlas V)</a:t>
            </a:r>
          </a:p>
          <a:p>
            <a:pPr lvl="1"/>
            <a:r>
              <a:rPr lang="en-US" b="1" dirty="0" smtClean="0"/>
              <a:t>3565 </a:t>
            </a:r>
            <a:r>
              <a:rPr lang="en-US" b="1" dirty="0" err="1" smtClean="0"/>
              <a:t>lb</a:t>
            </a:r>
            <a:r>
              <a:rPr lang="en-US" b="1" dirty="0" smtClean="0"/>
              <a:t> (basic mass) + 642 </a:t>
            </a:r>
            <a:r>
              <a:rPr lang="en-US" b="1" dirty="0" err="1" smtClean="0"/>
              <a:t>lb</a:t>
            </a:r>
            <a:r>
              <a:rPr lang="en-US" b="1" dirty="0" smtClean="0"/>
              <a:t> (MGA) = 4207 </a:t>
            </a:r>
            <a:r>
              <a:rPr lang="en-US" b="1" dirty="0" err="1" smtClean="0"/>
              <a:t>lb</a:t>
            </a:r>
            <a:r>
              <a:rPr lang="en-US" b="1" dirty="0" smtClean="0"/>
              <a:t> adapter predicted mass</a:t>
            </a:r>
            <a:endParaRPr lang="en-US" dirty="0"/>
          </a:p>
          <a:p>
            <a:pPr lvl="1"/>
            <a:r>
              <a:rPr lang="en-US" dirty="0" smtClean="0"/>
              <a:t>Dimensions: </a:t>
            </a:r>
            <a:r>
              <a:rPr lang="en-US" dirty="0" smtClean="0"/>
              <a:t>199.0 in tall, 331.0 in base, 120.0 in top</a:t>
            </a:r>
          </a:p>
          <a:p>
            <a:pPr lvl="1"/>
            <a:r>
              <a:rPr lang="en-US" dirty="0"/>
              <a:t>Supporting Centaur</a:t>
            </a:r>
            <a:r>
              <a:rPr lang="en-US" dirty="0" smtClean="0"/>
              <a:t>,  Star 48GXV, and 10 </a:t>
            </a:r>
            <a:r>
              <a:rPr lang="en-US" dirty="0" err="1" smtClean="0"/>
              <a:t>mt</a:t>
            </a:r>
            <a:r>
              <a:rPr lang="en-US" dirty="0" smtClean="0"/>
              <a:t> payload</a:t>
            </a:r>
          </a:p>
          <a:p>
            <a:pPr lvl="1"/>
            <a:r>
              <a:rPr lang="en-US" dirty="0" smtClean="0"/>
              <a:t>199.0 in to clear EUS </a:t>
            </a:r>
            <a:r>
              <a:rPr lang="en-US" dirty="0" err="1" smtClean="0"/>
              <a:t>fwd</a:t>
            </a:r>
            <a:r>
              <a:rPr lang="en-US" dirty="0" smtClean="0"/>
              <a:t> dome, vent valve, and nozzle</a:t>
            </a:r>
          </a:p>
          <a:p>
            <a:r>
              <a:rPr lang="en-US" dirty="0" smtClean="0"/>
              <a:t>Centaur (Atlas V) to Star 48GXV</a:t>
            </a:r>
          </a:p>
          <a:p>
            <a:pPr lvl="1"/>
            <a:r>
              <a:rPr lang="en-US" b="1" dirty="0"/>
              <a:t>451 </a:t>
            </a:r>
            <a:r>
              <a:rPr lang="en-US" b="1" dirty="0" err="1"/>
              <a:t>lb</a:t>
            </a:r>
            <a:r>
              <a:rPr lang="en-US" b="1" dirty="0"/>
              <a:t> (basic mass) + 119 </a:t>
            </a:r>
            <a:r>
              <a:rPr lang="en-US" b="1" dirty="0" err="1"/>
              <a:t>lb</a:t>
            </a:r>
            <a:r>
              <a:rPr lang="en-US" b="1" dirty="0"/>
              <a:t> (MGA) = 532 </a:t>
            </a:r>
            <a:r>
              <a:rPr lang="en-US" b="1" dirty="0" err="1"/>
              <a:t>lb</a:t>
            </a:r>
            <a:r>
              <a:rPr lang="en-US" b="1" dirty="0"/>
              <a:t> adapter predicted mass</a:t>
            </a:r>
          </a:p>
          <a:p>
            <a:pPr lvl="1"/>
            <a:r>
              <a:rPr lang="en-US" dirty="0"/>
              <a:t>Dimensions: 60.0 in tall, 120.0 in base, 49.0 in top</a:t>
            </a:r>
          </a:p>
          <a:p>
            <a:pPr lvl="1"/>
            <a:r>
              <a:rPr lang="en-US" dirty="0"/>
              <a:t>Supporting Star </a:t>
            </a:r>
            <a:r>
              <a:rPr lang="en-US" dirty="0" smtClean="0"/>
              <a:t>48GXV and 10 </a:t>
            </a:r>
            <a:r>
              <a:rPr lang="en-US" dirty="0" err="1" smtClean="0"/>
              <a:t>mt</a:t>
            </a:r>
            <a:r>
              <a:rPr lang="en-US" dirty="0" smtClean="0"/>
              <a:t> payload</a:t>
            </a:r>
          </a:p>
          <a:p>
            <a:pPr lvl="1"/>
            <a:r>
              <a:rPr lang="en-US" dirty="0" smtClean="0"/>
              <a:t>60.0 in to clear nozzle</a:t>
            </a:r>
          </a:p>
        </p:txBody>
      </p:sp>
      <p:pic>
        <p:nvPicPr>
          <p:cNvPr id="7" name="Picture 6"/>
          <p:cNvPicPr>
            <a:picLocks noChangeAspect="1"/>
          </p:cNvPicPr>
          <p:nvPr/>
        </p:nvPicPr>
        <p:blipFill rotWithShape="1">
          <a:blip r:embed="rId2"/>
          <a:srcRect l="3108" t="21112" r="79840" b="70555"/>
          <a:stretch/>
        </p:blipFill>
        <p:spPr>
          <a:xfrm>
            <a:off x="2669988" y="1384598"/>
            <a:ext cx="3594100" cy="1370631"/>
          </a:xfrm>
          <a:prstGeom prst="rect">
            <a:avLst/>
          </a:prstGeom>
        </p:spPr>
      </p:pic>
      <p:pic>
        <p:nvPicPr>
          <p:cNvPr id="9" name="Picture 8"/>
          <p:cNvPicPr>
            <a:picLocks noChangeAspect="1"/>
          </p:cNvPicPr>
          <p:nvPr/>
        </p:nvPicPr>
        <p:blipFill>
          <a:blip r:embed="rId3"/>
          <a:stretch>
            <a:fillRect/>
          </a:stretch>
        </p:blipFill>
        <p:spPr>
          <a:xfrm rot="10800000">
            <a:off x="7046232" y="1658739"/>
            <a:ext cx="1284967" cy="714772"/>
          </a:xfrm>
          <a:prstGeom prst="rect">
            <a:avLst/>
          </a:prstGeom>
        </p:spPr>
      </p:pic>
    </p:spTree>
    <p:extLst>
      <p:ext uri="{BB962C8B-B14F-4D97-AF65-F5344CB8AC3E}">
        <p14:creationId xmlns:p14="http://schemas.microsoft.com/office/powerpoint/2010/main" val="778861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02297" y="1828799"/>
            <a:ext cx="8808442" cy="3254929"/>
            <a:chOff x="78297" y="1828799"/>
            <a:chExt cx="8808442" cy="3254929"/>
          </a:xfrm>
        </p:grpSpPr>
        <p:pic>
          <p:nvPicPr>
            <p:cNvPr id="2" name="Picture 1"/>
            <p:cNvPicPr>
              <a:picLocks noChangeAspect="1"/>
            </p:cNvPicPr>
            <p:nvPr/>
          </p:nvPicPr>
          <p:blipFill rotWithShape="1">
            <a:blip r:embed="rId2"/>
            <a:srcRect l="856" t="16222" r="2814" b="15071"/>
            <a:stretch/>
          </p:blipFill>
          <p:spPr>
            <a:xfrm>
              <a:off x="78297" y="1828799"/>
              <a:ext cx="8808442" cy="3254929"/>
            </a:xfrm>
            <a:prstGeom prst="rect">
              <a:avLst/>
            </a:prstGeom>
          </p:spPr>
        </p:pic>
        <p:cxnSp>
          <p:nvCxnSpPr>
            <p:cNvPr id="7" name="Straight Arrow Connector 6"/>
            <p:cNvCxnSpPr/>
            <p:nvPr/>
          </p:nvCxnSpPr>
          <p:spPr>
            <a:xfrm flipH="1">
              <a:off x="6989312" y="3509963"/>
              <a:ext cx="144983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475510" y="3394547"/>
              <a:ext cx="477441" cy="230832"/>
            </a:xfrm>
            <a:prstGeom prst="rect">
              <a:avLst/>
            </a:prstGeom>
            <a:solidFill>
              <a:srgbClr val="E0E0E0"/>
            </a:solidFill>
          </p:spPr>
          <p:txBody>
            <a:bodyPr wrap="square" rtlCol="0">
              <a:spAutoFit/>
            </a:bodyPr>
            <a:lstStyle/>
            <a:p>
              <a:r>
                <a:rPr lang="en-US" sz="900" dirty="0"/>
                <a:t>9.2 m</a:t>
              </a:r>
            </a:p>
          </p:txBody>
        </p:sp>
        <p:sp>
          <p:nvSpPr>
            <p:cNvPr id="9" name="TextBox 8"/>
            <p:cNvSpPr txBox="1"/>
            <p:nvPr/>
          </p:nvSpPr>
          <p:spPr>
            <a:xfrm>
              <a:off x="7455694" y="2982740"/>
              <a:ext cx="521494" cy="230832"/>
            </a:xfrm>
            <a:prstGeom prst="rect">
              <a:avLst/>
            </a:prstGeom>
            <a:solidFill>
              <a:srgbClr val="E0E0E0"/>
            </a:solidFill>
            <a:ln>
              <a:solidFill>
                <a:schemeClr val="accent1"/>
              </a:solidFill>
            </a:ln>
          </p:spPr>
          <p:txBody>
            <a:bodyPr wrap="square" rtlCol="0">
              <a:spAutoFit/>
            </a:bodyPr>
            <a:lstStyle/>
            <a:p>
              <a:r>
                <a:rPr lang="en-US" sz="900" dirty="0"/>
                <a:t>298 m</a:t>
              </a:r>
              <a:r>
                <a:rPr lang="en-US" sz="900" baseline="30000" dirty="0"/>
                <a:t>3</a:t>
              </a:r>
            </a:p>
          </p:txBody>
        </p:sp>
      </p:grpSp>
    </p:spTree>
    <p:extLst>
      <p:ext uri="{BB962C8B-B14F-4D97-AF65-F5344CB8AC3E}">
        <p14:creationId xmlns:p14="http://schemas.microsoft.com/office/powerpoint/2010/main" val="81823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52650" y="365127"/>
            <a:ext cx="7886700" cy="587374"/>
          </a:xfrm>
        </p:spPr>
        <p:txBody>
          <a:bodyPr>
            <a:normAutofit/>
          </a:bodyPr>
          <a:lstStyle/>
          <a:p>
            <a:r>
              <a:rPr lang="en-US" sz="3600" b="1" dirty="0"/>
              <a:t>Orion 50XL – Star 48GXV</a:t>
            </a:r>
          </a:p>
        </p:txBody>
      </p:sp>
      <p:sp>
        <p:nvSpPr>
          <p:cNvPr id="6" name="Content Placeholder 5"/>
          <p:cNvSpPr>
            <a:spLocks noGrp="1"/>
          </p:cNvSpPr>
          <p:nvPr>
            <p:ph idx="1"/>
          </p:nvPr>
        </p:nvSpPr>
        <p:spPr>
          <a:xfrm>
            <a:off x="1166070" y="3079750"/>
            <a:ext cx="9823509" cy="3530775"/>
          </a:xfrm>
        </p:spPr>
        <p:txBody>
          <a:bodyPr>
            <a:normAutofit fontScale="92500" lnSpcReduction="10000"/>
          </a:bodyPr>
          <a:lstStyle/>
          <a:p>
            <a:r>
              <a:rPr lang="en-US" dirty="0" smtClean="0"/>
              <a:t>EUS to Orion 50XL</a:t>
            </a:r>
          </a:p>
          <a:p>
            <a:pPr lvl="1"/>
            <a:r>
              <a:rPr lang="en-US" b="1" dirty="0" smtClean="0"/>
              <a:t>2499 </a:t>
            </a:r>
            <a:r>
              <a:rPr lang="en-US" b="1" dirty="0" err="1" smtClean="0"/>
              <a:t>lb</a:t>
            </a:r>
            <a:r>
              <a:rPr lang="en-US" b="1" dirty="0" smtClean="0"/>
              <a:t> (basic mass) + 450 </a:t>
            </a:r>
            <a:r>
              <a:rPr lang="en-US" b="1" dirty="0" err="1" smtClean="0"/>
              <a:t>lb</a:t>
            </a:r>
            <a:r>
              <a:rPr lang="en-US" b="1" dirty="0" smtClean="0"/>
              <a:t> (MGA) = 2949 </a:t>
            </a:r>
            <a:r>
              <a:rPr lang="en-US" b="1" dirty="0" err="1" smtClean="0"/>
              <a:t>lb</a:t>
            </a:r>
            <a:r>
              <a:rPr lang="en-US" b="1" dirty="0" smtClean="0"/>
              <a:t> adapter predicted mass</a:t>
            </a:r>
          </a:p>
          <a:p>
            <a:pPr lvl="1"/>
            <a:r>
              <a:rPr lang="en-US" dirty="0" smtClean="0"/>
              <a:t>Dimensions:</a:t>
            </a:r>
            <a:r>
              <a:rPr lang="en-US" dirty="0" smtClean="0"/>
              <a:t> </a:t>
            </a:r>
            <a:r>
              <a:rPr lang="en-US" dirty="0" smtClean="0"/>
              <a:t>139.4 in tall, 331.0 in base, 52.2 in top</a:t>
            </a:r>
          </a:p>
          <a:p>
            <a:pPr lvl="1"/>
            <a:r>
              <a:rPr lang="en-US" dirty="0"/>
              <a:t>Supporting Orion </a:t>
            </a:r>
            <a:r>
              <a:rPr lang="en-US" dirty="0" smtClean="0"/>
              <a:t>50XL,  Star 48GXV, and 10 </a:t>
            </a:r>
            <a:r>
              <a:rPr lang="en-US" dirty="0" err="1" smtClean="0"/>
              <a:t>mt</a:t>
            </a:r>
            <a:r>
              <a:rPr lang="en-US" dirty="0" smtClean="0"/>
              <a:t> payload</a:t>
            </a:r>
          </a:p>
          <a:p>
            <a:pPr lvl="1"/>
            <a:r>
              <a:rPr lang="en-US" dirty="0" smtClean="0"/>
              <a:t>139.4 in for 45 degree adapter</a:t>
            </a:r>
          </a:p>
          <a:p>
            <a:r>
              <a:rPr lang="en-US" dirty="0" smtClean="0"/>
              <a:t>Orion 50XL to Star 48GXV</a:t>
            </a:r>
          </a:p>
          <a:p>
            <a:pPr lvl="1"/>
            <a:r>
              <a:rPr lang="en-US" b="1" dirty="0" smtClean="0"/>
              <a:t>125 </a:t>
            </a:r>
            <a:r>
              <a:rPr lang="en-US" b="1" dirty="0" err="1" smtClean="0"/>
              <a:t>lb</a:t>
            </a:r>
            <a:r>
              <a:rPr lang="en-US" b="1" dirty="0" smtClean="0"/>
              <a:t> (basic mass) + 23 </a:t>
            </a:r>
            <a:r>
              <a:rPr lang="en-US" b="1" dirty="0" err="1" smtClean="0"/>
              <a:t>lb</a:t>
            </a:r>
            <a:r>
              <a:rPr lang="en-US" b="1" dirty="0" smtClean="0"/>
              <a:t> (MGA) = 148 </a:t>
            </a:r>
            <a:r>
              <a:rPr lang="en-US" b="1" dirty="0" err="1" smtClean="0"/>
              <a:t>lb</a:t>
            </a:r>
            <a:r>
              <a:rPr lang="en-US" b="1" dirty="0" smtClean="0"/>
              <a:t> adapter predicted mass</a:t>
            </a:r>
            <a:endParaRPr lang="en-US" dirty="0"/>
          </a:p>
          <a:p>
            <a:pPr lvl="1"/>
            <a:r>
              <a:rPr lang="en-US" dirty="0"/>
              <a:t>Dimensions: </a:t>
            </a:r>
            <a:r>
              <a:rPr lang="en-US" dirty="0" smtClean="0"/>
              <a:t>60.0 in tall, 52.2 in base, 49.0 in top</a:t>
            </a:r>
          </a:p>
          <a:p>
            <a:pPr lvl="1"/>
            <a:r>
              <a:rPr lang="en-US" dirty="0"/>
              <a:t>Supporting Star </a:t>
            </a:r>
            <a:r>
              <a:rPr lang="en-US" dirty="0" smtClean="0"/>
              <a:t>48GXV and 10 </a:t>
            </a:r>
            <a:r>
              <a:rPr lang="en-US" dirty="0" err="1" smtClean="0"/>
              <a:t>mt</a:t>
            </a:r>
            <a:r>
              <a:rPr lang="en-US" dirty="0" smtClean="0"/>
              <a:t> payload</a:t>
            </a:r>
          </a:p>
          <a:p>
            <a:pPr lvl="1"/>
            <a:r>
              <a:rPr lang="en-US" dirty="0" smtClean="0"/>
              <a:t>60.0 in to clear nozzle</a:t>
            </a:r>
          </a:p>
        </p:txBody>
      </p:sp>
      <p:pic>
        <p:nvPicPr>
          <p:cNvPr id="7" name="Picture 6"/>
          <p:cNvPicPr>
            <a:picLocks noChangeAspect="1"/>
          </p:cNvPicPr>
          <p:nvPr/>
        </p:nvPicPr>
        <p:blipFill>
          <a:blip r:embed="rId2"/>
          <a:stretch>
            <a:fillRect/>
          </a:stretch>
        </p:blipFill>
        <p:spPr>
          <a:xfrm>
            <a:off x="3139471" y="1110343"/>
            <a:ext cx="2714179" cy="1739756"/>
          </a:xfrm>
          <a:prstGeom prst="rect">
            <a:avLst/>
          </a:prstGeom>
        </p:spPr>
      </p:pic>
      <p:pic>
        <p:nvPicPr>
          <p:cNvPr id="9" name="Picture 8"/>
          <p:cNvPicPr>
            <a:picLocks noChangeAspect="1"/>
          </p:cNvPicPr>
          <p:nvPr/>
        </p:nvPicPr>
        <p:blipFill>
          <a:blip r:embed="rId3"/>
          <a:stretch>
            <a:fillRect/>
          </a:stretch>
        </p:blipFill>
        <p:spPr>
          <a:xfrm rot="10800000">
            <a:off x="7046232" y="1658739"/>
            <a:ext cx="1284967" cy="714772"/>
          </a:xfrm>
          <a:prstGeom prst="rect">
            <a:avLst/>
          </a:prstGeom>
        </p:spPr>
      </p:pic>
    </p:spTree>
    <p:extLst>
      <p:ext uri="{BB962C8B-B14F-4D97-AF65-F5344CB8AC3E}">
        <p14:creationId xmlns:p14="http://schemas.microsoft.com/office/powerpoint/2010/main" val="2321646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652631" y="1652631"/>
            <a:ext cx="8783274" cy="3355597"/>
            <a:chOff x="128631" y="1652631"/>
            <a:chExt cx="8783274" cy="3355597"/>
          </a:xfrm>
        </p:grpSpPr>
        <p:pic>
          <p:nvPicPr>
            <p:cNvPr id="3" name="Picture 2"/>
            <p:cNvPicPr>
              <a:picLocks noChangeAspect="1"/>
            </p:cNvPicPr>
            <p:nvPr/>
          </p:nvPicPr>
          <p:blipFill rotWithShape="1">
            <a:blip r:embed="rId2"/>
            <a:srcRect l="1407" t="12503" r="2536" b="16665"/>
            <a:stretch/>
          </p:blipFill>
          <p:spPr>
            <a:xfrm>
              <a:off x="128631" y="1652631"/>
              <a:ext cx="8783274" cy="3355597"/>
            </a:xfrm>
            <a:prstGeom prst="rect">
              <a:avLst/>
            </a:prstGeom>
          </p:spPr>
        </p:pic>
        <p:cxnSp>
          <p:nvCxnSpPr>
            <p:cNvPr id="10" name="Straight Arrow Connector 9"/>
            <p:cNvCxnSpPr/>
            <p:nvPr/>
          </p:nvCxnSpPr>
          <p:spPr>
            <a:xfrm flipH="1">
              <a:off x="6824663" y="3514725"/>
              <a:ext cx="156686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81280" y="3399309"/>
              <a:ext cx="453628" cy="230832"/>
            </a:xfrm>
            <a:prstGeom prst="rect">
              <a:avLst/>
            </a:prstGeom>
            <a:solidFill>
              <a:srgbClr val="E0E0E0"/>
            </a:solidFill>
          </p:spPr>
          <p:txBody>
            <a:bodyPr wrap="square" rtlCol="0">
              <a:spAutoFit/>
            </a:bodyPr>
            <a:lstStyle/>
            <a:p>
              <a:r>
                <a:rPr lang="en-US" sz="900" dirty="0"/>
                <a:t>9.1 m</a:t>
              </a:r>
            </a:p>
          </p:txBody>
        </p:sp>
        <p:sp>
          <p:nvSpPr>
            <p:cNvPr id="12" name="TextBox 11"/>
            <p:cNvSpPr txBox="1"/>
            <p:nvPr/>
          </p:nvSpPr>
          <p:spPr>
            <a:xfrm>
              <a:off x="7289006" y="2925032"/>
              <a:ext cx="521494" cy="230832"/>
            </a:xfrm>
            <a:prstGeom prst="rect">
              <a:avLst/>
            </a:prstGeom>
            <a:solidFill>
              <a:srgbClr val="E0E0E0"/>
            </a:solidFill>
            <a:ln>
              <a:solidFill>
                <a:schemeClr val="accent1"/>
              </a:solidFill>
            </a:ln>
          </p:spPr>
          <p:txBody>
            <a:bodyPr wrap="square" rtlCol="0">
              <a:spAutoFit/>
            </a:bodyPr>
            <a:lstStyle/>
            <a:p>
              <a:r>
                <a:rPr lang="en-US" sz="900" dirty="0"/>
                <a:t>295 m</a:t>
              </a:r>
              <a:r>
                <a:rPr lang="en-US" sz="900" baseline="30000" dirty="0"/>
                <a:t>3</a:t>
              </a:r>
            </a:p>
          </p:txBody>
        </p:sp>
      </p:grpSp>
    </p:spTree>
    <p:extLst>
      <p:ext uri="{BB962C8B-B14F-4D97-AF65-F5344CB8AC3E}">
        <p14:creationId xmlns:p14="http://schemas.microsoft.com/office/powerpoint/2010/main" val="301023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SLS GR&amp;A for High C3 Performance</a:t>
            </a:r>
            <a:endParaRPr lang="en-US" dirty="0"/>
          </a:p>
        </p:txBody>
      </p:sp>
      <p:sp>
        <p:nvSpPr>
          <p:cNvPr id="3" name="Rectangle 2"/>
          <p:cNvSpPr/>
          <p:nvPr/>
        </p:nvSpPr>
        <p:spPr>
          <a:xfrm>
            <a:off x="1771290" y="1788205"/>
            <a:ext cx="8990337" cy="4524315"/>
          </a:xfrm>
          <a:prstGeom prst="rect">
            <a:avLst/>
          </a:prstGeom>
        </p:spPr>
        <p:txBody>
          <a:bodyPr wrap="square">
            <a:spAutoFit/>
          </a:bodyPr>
          <a:lstStyle/>
          <a:p>
            <a:r>
              <a:rPr lang="en-US" sz="1600" dirty="0" smtClean="0"/>
              <a:t>B1B </a:t>
            </a:r>
            <a:r>
              <a:rPr lang="en-US" sz="1600" dirty="0" smtClean="0"/>
              <a:t>Vehicle:</a:t>
            </a:r>
          </a:p>
          <a:p>
            <a:pPr marL="742950" lvl="1" indent="-285750">
              <a:buFont typeface="Arial" panose="020B0604020202020204" pitchFamily="34" charset="0"/>
              <a:buChar char="•"/>
            </a:pPr>
            <a:r>
              <a:rPr lang="en-US" sz="1600" dirty="0" smtClean="0"/>
              <a:t>Expanded </a:t>
            </a:r>
            <a:r>
              <a:rPr lang="en-US" sz="1600" dirty="0" smtClean="0"/>
              <a:t>look at B1B, B1B with new build RS25s, and B1B </a:t>
            </a:r>
            <a:r>
              <a:rPr lang="en-US" sz="1600" dirty="0" smtClean="0"/>
              <a:t>BOLE</a:t>
            </a:r>
          </a:p>
          <a:p>
            <a:pPr marL="742950" lvl="1" indent="-285750">
              <a:buFont typeface="Arial" panose="020B0604020202020204" pitchFamily="34" charset="0"/>
              <a:buChar char="•"/>
            </a:pPr>
            <a:r>
              <a:rPr lang="en-US" sz="1600" dirty="0" smtClean="0"/>
              <a:t>Predicted </a:t>
            </a:r>
            <a:r>
              <a:rPr lang="en-US" sz="1600" dirty="0" smtClean="0"/>
              <a:t>masses for all elements and nominal propulsion performance.</a:t>
            </a:r>
          </a:p>
          <a:p>
            <a:pPr marL="172931" indent="-342900"/>
            <a:r>
              <a:rPr lang="en-US" sz="1600" dirty="0" smtClean="0"/>
              <a:t>Fairing:</a:t>
            </a:r>
          </a:p>
          <a:p>
            <a:pPr marL="630131" lvl="1" indent="-342900">
              <a:buFont typeface="Arial" panose="020B0604020202020204" pitchFamily="34" charset="0"/>
              <a:buChar char="•"/>
            </a:pPr>
            <a:r>
              <a:rPr lang="en-US" sz="1600" dirty="0" smtClean="0"/>
              <a:t>Keep </a:t>
            </a:r>
            <a:r>
              <a:rPr lang="en-US" sz="1600" dirty="0" smtClean="0"/>
              <a:t>integrated upper stages and payload within the 8.4m short PLF dynamic envelope</a:t>
            </a:r>
          </a:p>
          <a:p>
            <a:pPr marL="172931" indent="-342900"/>
            <a:r>
              <a:rPr lang="en-US" sz="1600" dirty="0" smtClean="0"/>
              <a:t>Upper stages:</a:t>
            </a:r>
          </a:p>
          <a:p>
            <a:pPr marL="680918" lvl="1" indent="-342900">
              <a:buFont typeface="Arial" panose="020B0604020202020204" pitchFamily="34" charset="0"/>
              <a:buChar char="•"/>
            </a:pPr>
            <a:r>
              <a:rPr lang="en-US" sz="1600" dirty="0" smtClean="0"/>
              <a:t>All 3</a:t>
            </a:r>
            <a:r>
              <a:rPr lang="en-US" sz="1600" baseline="30000" dirty="0" smtClean="0"/>
              <a:t>rd</a:t>
            </a:r>
            <a:r>
              <a:rPr lang="en-US" sz="1600" dirty="0" smtClean="0"/>
              <a:t> and 4</a:t>
            </a:r>
            <a:r>
              <a:rPr lang="en-US" sz="1600" baseline="30000" dirty="0" smtClean="0"/>
              <a:t>th</a:t>
            </a:r>
            <a:r>
              <a:rPr lang="en-US" sz="1600" dirty="0" smtClean="0"/>
              <a:t> stages are encapsulated under the fairing</a:t>
            </a:r>
          </a:p>
          <a:p>
            <a:pPr marL="680918" lvl="1" indent="-342900">
              <a:buFont typeface="Arial" panose="020B0604020202020204" pitchFamily="34" charset="0"/>
              <a:buChar char="•"/>
            </a:pPr>
            <a:r>
              <a:rPr lang="en-US" sz="1600" dirty="0" smtClean="0"/>
              <a:t>Existing stages in production</a:t>
            </a:r>
          </a:p>
          <a:p>
            <a:pPr marL="680918" lvl="1" indent="-342900">
              <a:buFont typeface="Arial" panose="020B0604020202020204" pitchFamily="34" charset="0"/>
              <a:buChar char="•"/>
            </a:pPr>
            <a:r>
              <a:rPr lang="en-US" sz="1600" dirty="0" smtClean="0"/>
              <a:t>FPR (Liquid Stages)</a:t>
            </a:r>
          </a:p>
          <a:p>
            <a:pPr marL="680918" lvl="1" indent="-342900">
              <a:buFont typeface="Arial" panose="020B0604020202020204" pitchFamily="34" charset="0"/>
              <a:buChar char="•"/>
            </a:pPr>
            <a:r>
              <a:rPr lang="en-US" sz="1600" dirty="0" smtClean="0"/>
              <a:t>Propellant </a:t>
            </a:r>
            <a:r>
              <a:rPr lang="en-US" sz="1600" dirty="0" err="1" smtClean="0"/>
              <a:t>Boiloff</a:t>
            </a:r>
            <a:endParaRPr lang="en-US" sz="1600" dirty="0" smtClean="0"/>
          </a:p>
          <a:p>
            <a:pPr marL="680918" lvl="1" indent="-342900">
              <a:buFont typeface="Arial" panose="020B0604020202020204" pitchFamily="34" charset="0"/>
              <a:buChar char="•"/>
            </a:pPr>
            <a:r>
              <a:rPr lang="en-US" sz="1600" dirty="0" smtClean="0"/>
              <a:t>Solid performance nominal</a:t>
            </a:r>
          </a:p>
          <a:p>
            <a:pPr marL="680918" lvl="1" indent="-342900">
              <a:buFont typeface="Arial" panose="020B0604020202020204" pitchFamily="34" charset="0"/>
              <a:buChar char="•"/>
            </a:pPr>
            <a:r>
              <a:rPr lang="en-US" sz="1600" dirty="0" smtClean="0"/>
              <a:t>3</a:t>
            </a:r>
            <a:r>
              <a:rPr lang="en-US" sz="1600" baseline="30000" dirty="0" smtClean="0"/>
              <a:t>rd</a:t>
            </a:r>
            <a:r>
              <a:rPr lang="en-US" sz="1600" dirty="0" smtClean="0"/>
              <a:t> Stages Assessed:</a:t>
            </a:r>
          </a:p>
          <a:p>
            <a:pPr marL="909434" lvl="2" indent="-342900">
              <a:buFont typeface="Arial" panose="020B0604020202020204" pitchFamily="34" charset="0"/>
              <a:buChar char="•"/>
            </a:pPr>
            <a:r>
              <a:rPr lang="en-US" sz="1600" dirty="0" smtClean="0"/>
              <a:t>Castor 30B (NGIS provided </a:t>
            </a:r>
            <a:r>
              <a:rPr lang="en-US" sz="1600" dirty="0" smtClean="0"/>
              <a:t>data)</a:t>
            </a:r>
          </a:p>
          <a:p>
            <a:pPr marL="909434" lvl="2" indent="-342900">
              <a:buFont typeface="Arial" panose="020B0604020202020204" pitchFamily="34" charset="0"/>
              <a:buChar char="•"/>
            </a:pPr>
            <a:r>
              <a:rPr lang="en-US" sz="1600" dirty="0" smtClean="0"/>
              <a:t>Castor </a:t>
            </a:r>
            <a:r>
              <a:rPr lang="en-US" sz="1600" dirty="0" smtClean="0"/>
              <a:t>30XL (NGIS provided </a:t>
            </a:r>
            <a:r>
              <a:rPr lang="en-US" sz="1600" dirty="0" smtClean="0"/>
              <a:t>data</a:t>
            </a:r>
          </a:p>
          <a:p>
            <a:pPr marL="909434" lvl="2" indent="-342900">
              <a:buFont typeface="Arial" panose="020B0604020202020204" pitchFamily="34" charset="0"/>
              <a:buChar char="•"/>
            </a:pPr>
            <a:r>
              <a:rPr lang="en-US" sz="1600" dirty="0" smtClean="0"/>
              <a:t>Centaur </a:t>
            </a:r>
            <a:r>
              <a:rPr lang="en-US" sz="1600" dirty="0" smtClean="0"/>
              <a:t>(Government Estimate)</a:t>
            </a:r>
          </a:p>
          <a:p>
            <a:pPr marL="680918" lvl="1" indent="-342900">
              <a:buFont typeface="Arial" panose="020B0604020202020204" pitchFamily="34" charset="0"/>
              <a:buChar char="•"/>
            </a:pPr>
            <a:r>
              <a:rPr lang="en-US" sz="1600" dirty="0" smtClean="0"/>
              <a:t>4</a:t>
            </a:r>
            <a:r>
              <a:rPr lang="en-US" sz="1600" baseline="30000" dirty="0" smtClean="0"/>
              <a:t>th</a:t>
            </a:r>
            <a:r>
              <a:rPr lang="en-US" sz="1600" dirty="0" smtClean="0"/>
              <a:t> Stages </a:t>
            </a:r>
            <a:r>
              <a:rPr lang="en-US" sz="1600" dirty="0" smtClean="0"/>
              <a:t>Assessed:</a:t>
            </a:r>
          </a:p>
          <a:p>
            <a:pPr marL="1138118" lvl="2" indent="-342900">
              <a:buFont typeface="Arial" panose="020B0604020202020204" pitchFamily="34" charset="0"/>
              <a:buChar char="•"/>
            </a:pPr>
            <a:r>
              <a:rPr lang="en-US" sz="1600" dirty="0" smtClean="0"/>
              <a:t>Star </a:t>
            </a:r>
            <a:r>
              <a:rPr lang="en-US" sz="1600" dirty="0" smtClean="0"/>
              <a:t>48 BV (NGIS provided </a:t>
            </a:r>
            <a:r>
              <a:rPr lang="en-US" sz="1600" dirty="0" smtClean="0"/>
              <a:t>data)</a:t>
            </a:r>
          </a:p>
          <a:p>
            <a:pPr marL="1138118" lvl="2" indent="-342900">
              <a:buFont typeface="Arial" panose="020B0604020202020204" pitchFamily="34" charset="0"/>
              <a:buChar char="•"/>
            </a:pPr>
            <a:r>
              <a:rPr lang="en-US" sz="1600" dirty="0" smtClean="0"/>
              <a:t>Star48 </a:t>
            </a:r>
            <a:r>
              <a:rPr lang="en-US" sz="1600" dirty="0" smtClean="0"/>
              <a:t>GXV (NGIS provided data)</a:t>
            </a:r>
            <a:endParaRPr lang="en-US" sz="2800" dirty="0"/>
          </a:p>
        </p:txBody>
      </p:sp>
    </p:spTree>
    <p:extLst>
      <p:ext uri="{BB962C8B-B14F-4D97-AF65-F5344CB8AC3E}">
        <p14:creationId xmlns:p14="http://schemas.microsoft.com/office/powerpoint/2010/main" val="1343937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Low Range C3 Performance</a:t>
            </a:r>
            <a:endParaRPr lang="en-US" dirty="0"/>
          </a:p>
        </p:txBody>
      </p:sp>
      <p:pic>
        <p:nvPicPr>
          <p:cNvPr id="4" name="Picture 3"/>
          <p:cNvPicPr>
            <a:picLocks noChangeAspect="1"/>
          </p:cNvPicPr>
          <p:nvPr/>
        </p:nvPicPr>
        <p:blipFill>
          <a:blip r:embed="rId2"/>
          <a:stretch>
            <a:fillRect/>
          </a:stretch>
        </p:blipFill>
        <p:spPr>
          <a:xfrm>
            <a:off x="2571687" y="1535503"/>
            <a:ext cx="7048625" cy="5120880"/>
          </a:xfrm>
          <a:prstGeom prst="rect">
            <a:avLst/>
          </a:prstGeom>
        </p:spPr>
      </p:pic>
    </p:spTree>
    <p:extLst>
      <p:ext uri="{BB962C8B-B14F-4D97-AF65-F5344CB8AC3E}">
        <p14:creationId xmlns:p14="http://schemas.microsoft.com/office/powerpoint/2010/main" val="2843863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Mid-Range C3 Performance</a:t>
            </a:r>
            <a:endParaRPr lang="en-US" dirty="0"/>
          </a:p>
        </p:txBody>
      </p:sp>
      <p:pic>
        <p:nvPicPr>
          <p:cNvPr id="4" name="Picture 3"/>
          <p:cNvPicPr>
            <a:picLocks noChangeAspect="1"/>
          </p:cNvPicPr>
          <p:nvPr/>
        </p:nvPicPr>
        <p:blipFill>
          <a:blip r:embed="rId2"/>
          <a:stretch>
            <a:fillRect/>
          </a:stretch>
        </p:blipFill>
        <p:spPr>
          <a:xfrm>
            <a:off x="2983525" y="1843088"/>
            <a:ext cx="6529749" cy="4743913"/>
          </a:xfrm>
          <a:prstGeom prst="rect">
            <a:avLst/>
          </a:prstGeom>
        </p:spPr>
      </p:pic>
    </p:spTree>
    <p:extLst>
      <p:ext uri="{BB962C8B-B14F-4D97-AF65-F5344CB8AC3E}">
        <p14:creationId xmlns:p14="http://schemas.microsoft.com/office/powerpoint/2010/main" val="354199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644242" y="1593908"/>
            <a:ext cx="8690995" cy="3112316"/>
            <a:chOff x="120242" y="1593908"/>
            <a:chExt cx="8690995" cy="3112316"/>
          </a:xfrm>
        </p:grpSpPr>
        <p:pic>
          <p:nvPicPr>
            <p:cNvPr id="14" name="Picture 13"/>
            <p:cNvPicPr>
              <a:picLocks noChangeAspect="1"/>
            </p:cNvPicPr>
            <p:nvPr/>
          </p:nvPicPr>
          <p:blipFill rotWithShape="1">
            <a:blip r:embed="rId2"/>
            <a:srcRect l="1315" t="11264" r="3640" b="23040"/>
            <a:stretch/>
          </p:blipFill>
          <p:spPr>
            <a:xfrm>
              <a:off x="120242" y="1593908"/>
              <a:ext cx="8690995" cy="3112316"/>
            </a:xfrm>
            <a:prstGeom prst="rect">
              <a:avLst/>
            </a:prstGeom>
          </p:spPr>
        </p:pic>
        <p:cxnSp>
          <p:nvCxnSpPr>
            <p:cNvPr id="9" name="Straight Arrow Connector 8"/>
            <p:cNvCxnSpPr/>
            <p:nvPr/>
          </p:nvCxnSpPr>
          <p:spPr>
            <a:xfrm flipH="1">
              <a:off x="6057900" y="3443288"/>
              <a:ext cx="233362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53287" y="3327872"/>
              <a:ext cx="502444" cy="230832"/>
            </a:xfrm>
            <a:prstGeom prst="rect">
              <a:avLst/>
            </a:prstGeom>
            <a:solidFill>
              <a:srgbClr val="E0E0E0"/>
            </a:solidFill>
          </p:spPr>
          <p:txBody>
            <a:bodyPr wrap="square" rtlCol="0">
              <a:spAutoFit/>
            </a:bodyPr>
            <a:lstStyle/>
            <a:p>
              <a:r>
                <a:rPr lang="en-US" sz="900" dirty="0"/>
                <a:t>13.5 m</a:t>
              </a:r>
            </a:p>
          </p:txBody>
        </p:sp>
        <p:sp>
          <p:nvSpPr>
            <p:cNvPr id="11" name="TextBox 10"/>
            <p:cNvSpPr txBox="1"/>
            <p:nvPr/>
          </p:nvSpPr>
          <p:spPr>
            <a:xfrm>
              <a:off x="6269832" y="2851622"/>
              <a:ext cx="521494" cy="230832"/>
            </a:xfrm>
            <a:prstGeom prst="rect">
              <a:avLst/>
            </a:prstGeom>
            <a:solidFill>
              <a:srgbClr val="E0E0E0"/>
            </a:solidFill>
            <a:ln>
              <a:solidFill>
                <a:schemeClr val="accent1"/>
              </a:solidFill>
            </a:ln>
          </p:spPr>
          <p:txBody>
            <a:bodyPr wrap="square" rtlCol="0">
              <a:spAutoFit/>
            </a:bodyPr>
            <a:lstStyle/>
            <a:p>
              <a:r>
                <a:rPr lang="en-US" sz="900" dirty="0"/>
                <a:t>489 m</a:t>
              </a:r>
              <a:r>
                <a:rPr lang="en-US" sz="900" baseline="30000" dirty="0"/>
                <a:t>3</a:t>
              </a:r>
            </a:p>
          </p:txBody>
        </p:sp>
      </p:grpSp>
    </p:spTree>
    <p:extLst>
      <p:ext uri="{BB962C8B-B14F-4D97-AF65-F5344CB8AC3E}">
        <p14:creationId xmlns:p14="http://schemas.microsoft.com/office/powerpoint/2010/main" val="2832531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High Range C3 Performance</a:t>
            </a:r>
            <a:endParaRPr lang="en-US" dirty="0"/>
          </a:p>
        </p:txBody>
      </p:sp>
      <p:pic>
        <p:nvPicPr>
          <p:cNvPr id="4" name="Picture 3"/>
          <p:cNvPicPr>
            <a:picLocks noChangeAspect="1"/>
          </p:cNvPicPr>
          <p:nvPr/>
        </p:nvPicPr>
        <p:blipFill>
          <a:blip r:embed="rId2"/>
          <a:stretch>
            <a:fillRect/>
          </a:stretch>
        </p:blipFill>
        <p:spPr>
          <a:xfrm>
            <a:off x="2700591" y="1690688"/>
            <a:ext cx="6790818" cy="4933582"/>
          </a:xfrm>
          <a:prstGeom prst="rect">
            <a:avLst/>
          </a:prstGeom>
        </p:spPr>
      </p:pic>
    </p:spTree>
    <p:extLst>
      <p:ext uri="{BB962C8B-B14F-4D97-AF65-F5344CB8AC3E}">
        <p14:creationId xmlns:p14="http://schemas.microsoft.com/office/powerpoint/2010/main" val="3928131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High C3 Representative Trajectory</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224" r="23750"/>
          <a:stretch/>
        </p:blipFill>
        <p:spPr>
          <a:xfrm>
            <a:off x="5606716" y="962371"/>
            <a:ext cx="6498278" cy="5042960"/>
          </a:xfrm>
          <a:prstGeom prst="rect">
            <a:avLst/>
          </a:prstGeom>
          <a:ln>
            <a:solidFill>
              <a:schemeClr val="bg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367" y="2408441"/>
            <a:ext cx="7572957" cy="4158036"/>
          </a:xfrm>
          <a:prstGeom prst="rect">
            <a:avLst/>
          </a:prstGeom>
          <a:ln>
            <a:solidFill>
              <a:schemeClr val="bg1"/>
            </a:solidFill>
          </a:ln>
        </p:spPr>
      </p:pic>
      <p:sp>
        <p:nvSpPr>
          <p:cNvPr id="7" name="TextBox 6"/>
          <p:cNvSpPr txBox="1"/>
          <p:nvPr/>
        </p:nvSpPr>
        <p:spPr>
          <a:xfrm>
            <a:off x="1643533" y="3763328"/>
            <a:ext cx="2382252" cy="307777"/>
          </a:xfrm>
          <a:prstGeom prst="rect">
            <a:avLst/>
          </a:prstGeom>
          <a:noFill/>
        </p:spPr>
        <p:txBody>
          <a:bodyPr wrap="square" rtlCol="0">
            <a:spAutoFit/>
          </a:bodyPr>
          <a:lstStyle/>
          <a:p>
            <a:pPr algn="ctr"/>
            <a:r>
              <a:rPr lang="en-US" sz="1400" dirty="0" smtClean="0">
                <a:solidFill>
                  <a:srgbClr val="FF0000"/>
                </a:solidFill>
              </a:rPr>
              <a:t>Core Stage Flight</a:t>
            </a:r>
            <a:endParaRPr lang="en-US" sz="1400" dirty="0">
              <a:solidFill>
                <a:srgbClr val="FF0000"/>
              </a:solidFill>
            </a:endParaRPr>
          </a:p>
        </p:txBody>
      </p:sp>
      <p:sp>
        <p:nvSpPr>
          <p:cNvPr id="8" name="TextBox 7"/>
          <p:cNvSpPr txBox="1"/>
          <p:nvPr/>
        </p:nvSpPr>
        <p:spPr>
          <a:xfrm>
            <a:off x="178635" y="3220114"/>
            <a:ext cx="2382252" cy="276999"/>
          </a:xfrm>
          <a:prstGeom prst="rect">
            <a:avLst/>
          </a:prstGeom>
          <a:noFill/>
        </p:spPr>
        <p:txBody>
          <a:bodyPr wrap="square" rtlCol="0">
            <a:spAutoFit/>
          </a:bodyPr>
          <a:lstStyle/>
          <a:p>
            <a:pPr algn="ctr"/>
            <a:r>
              <a:rPr lang="en-US" sz="1200" dirty="0" smtClean="0">
                <a:solidFill>
                  <a:srgbClr val="FF00FF"/>
                </a:solidFill>
              </a:rPr>
              <a:t>EUS Parking Orbit (1rev)</a:t>
            </a:r>
            <a:endParaRPr lang="en-US" sz="1200" dirty="0">
              <a:solidFill>
                <a:srgbClr val="FF00FF"/>
              </a:solidFill>
            </a:endParaRPr>
          </a:p>
        </p:txBody>
      </p:sp>
      <p:cxnSp>
        <p:nvCxnSpPr>
          <p:cNvPr id="12" name="Straight Arrow Connector 11"/>
          <p:cNvCxnSpPr/>
          <p:nvPr/>
        </p:nvCxnSpPr>
        <p:spPr>
          <a:xfrm>
            <a:off x="1100246" y="3530418"/>
            <a:ext cx="262649" cy="540687"/>
          </a:xfrm>
          <a:prstGeom prst="straightConnector1">
            <a:avLst/>
          </a:prstGeom>
          <a:ln>
            <a:solidFill>
              <a:srgbClr val="FF00FF"/>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835291" y="3689759"/>
            <a:ext cx="2382252" cy="276999"/>
          </a:xfrm>
          <a:prstGeom prst="rect">
            <a:avLst/>
          </a:prstGeom>
          <a:noFill/>
        </p:spPr>
        <p:txBody>
          <a:bodyPr wrap="square" rtlCol="0">
            <a:spAutoFit/>
          </a:bodyPr>
          <a:lstStyle/>
          <a:p>
            <a:pPr algn="ctr"/>
            <a:r>
              <a:rPr lang="en-US" sz="1200" dirty="0" smtClean="0">
                <a:solidFill>
                  <a:srgbClr val="FF00FF"/>
                </a:solidFill>
              </a:rPr>
              <a:t>EUS Orbit Insertion</a:t>
            </a:r>
            <a:endParaRPr lang="en-US" sz="1200" dirty="0">
              <a:solidFill>
                <a:srgbClr val="FF00FF"/>
              </a:solidFill>
            </a:endParaRPr>
          </a:p>
        </p:txBody>
      </p:sp>
      <p:cxnSp>
        <p:nvCxnSpPr>
          <p:cNvPr id="16" name="Straight Arrow Connector 15"/>
          <p:cNvCxnSpPr/>
          <p:nvPr/>
        </p:nvCxnSpPr>
        <p:spPr>
          <a:xfrm flipH="1" flipV="1">
            <a:off x="4793377" y="3023111"/>
            <a:ext cx="258730" cy="619549"/>
          </a:xfrm>
          <a:prstGeom prst="straightConnector1">
            <a:avLst/>
          </a:prstGeom>
          <a:ln>
            <a:solidFill>
              <a:srgbClr val="FF00FF"/>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076324" y="5035814"/>
            <a:ext cx="2382252" cy="276999"/>
          </a:xfrm>
          <a:prstGeom prst="rect">
            <a:avLst/>
          </a:prstGeom>
          <a:noFill/>
        </p:spPr>
        <p:txBody>
          <a:bodyPr wrap="square" rtlCol="0">
            <a:spAutoFit/>
          </a:bodyPr>
          <a:lstStyle/>
          <a:p>
            <a:pPr algn="ctr"/>
            <a:r>
              <a:rPr lang="en-US" sz="1200" dirty="0" smtClean="0">
                <a:solidFill>
                  <a:srgbClr val="FF00FF"/>
                </a:solidFill>
              </a:rPr>
              <a:t>EUS Separation</a:t>
            </a:r>
            <a:endParaRPr lang="en-US" sz="1200" dirty="0">
              <a:solidFill>
                <a:srgbClr val="FF00FF"/>
              </a:solidFill>
            </a:endParaRPr>
          </a:p>
        </p:txBody>
      </p:sp>
      <p:cxnSp>
        <p:nvCxnSpPr>
          <p:cNvPr id="20" name="Straight Arrow Connector 19"/>
          <p:cNvCxnSpPr/>
          <p:nvPr/>
        </p:nvCxnSpPr>
        <p:spPr>
          <a:xfrm flipV="1">
            <a:off x="6827198" y="5086350"/>
            <a:ext cx="838857" cy="87964"/>
          </a:xfrm>
          <a:prstGeom prst="straightConnector1">
            <a:avLst/>
          </a:prstGeom>
          <a:ln>
            <a:solidFill>
              <a:srgbClr val="FF00FF"/>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792747" y="1020672"/>
            <a:ext cx="2382252" cy="276999"/>
          </a:xfrm>
          <a:prstGeom prst="rect">
            <a:avLst/>
          </a:prstGeom>
          <a:noFill/>
        </p:spPr>
        <p:txBody>
          <a:bodyPr wrap="square" rtlCol="0">
            <a:spAutoFit/>
          </a:bodyPr>
          <a:lstStyle/>
          <a:p>
            <a:pPr algn="ctr"/>
            <a:r>
              <a:rPr lang="en-US" sz="1200" b="1" dirty="0" smtClean="0">
                <a:solidFill>
                  <a:srgbClr val="3333FF"/>
                </a:solidFill>
              </a:rPr>
              <a:t>Centaur Burn</a:t>
            </a:r>
            <a:endParaRPr lang="en-US" sz="1200" b="1" dirty="0">
              <a:solidFill>
                <a:srgbClr val="3333FF"/>
              </a:solidFill>
            </a:endParaRPr>
          </a:p>
        </p:txBody>
      </p:sp>
      <p:sp>
        <p:nvSpPr>
          <p:cNvPr id="23" name="TextBox 22"/>
          <p:cNvSpPr txBox="1"/>
          <p:nvPr/>
        </p:nvSpPr>
        <p:spPr>
          <a:xfrm>
            <a:off x="2644165" y="2552986"/>
            <a:ext cx="2382252" cy="276999"/>
          </a:xfrm>
          <a:prstGeom prst="rect">
            <a:avLst/>
          </a:prstGeom>
          <a:noFill/>
        </p:spPr>
        <p:txBody>
          <a:bodyPr wrap="square" rtlCol="0">
            <a:spAutoFit/>
          </a:bodyPr>
          <a:lstStyle/>
          <a:p>
            <a:pPr algn="ctr"/>
            <a:r>
              <a:rPr lang="en-US" sz="1200" dirty="0" smtClean="0">
                <a:solidFill>
                  <a:srgbClr val="FF00FF"/>
                </a:solidFill>
              </a:rPr>
              <a:t>EUS Ascent Burn</a:t>
            </a:r>
            <a:endParaRPr lang="en-US" sz="1200" dirty="0">
              <a:solidFill>
                <a:srgbClr val="FF00FF"/>
              </a:solidFill>
            </a:endParaRPr>
          </a:p>
        </p:txBody>
      </p:sp>
      <p:sp>
        <p:nvSpPr>
          <p:cNvPr id="24" name="TextBox 23"/>
          <p:cNvSpPr txBox="1"/>
          <p:nvPr/>
        </p:nvSpPr>
        <p:spPr>
          <a:xfrm>
            <a:off x="5695761" y="3172621"/>
            <a:ext cx="2382252" cy="276999"/>
          </a:xfrm>
          <a:prstGeom prst="rect">
            <a:avLst/>
          </a:prstGeom>
          <a:noFill/>
        </p:spPr>
        <p:txBody>
          <a:bodyPr wrap="square" rtlCol="0">
            <a:spAutoFit/>
          </a:bodyPr>
          <a:lstStyle/>
          <a:p>
            <a:pPr algn="ctr"/>
            <a:r>
              <a:rPr lang="en-US" sz="1200" dirty="0" smtClean="0">
                <a:solidFill>
                  <a:srgbClr val="FF00FF"/>
                </a:solidFill>
              </a:rPr>
              <a:t>EUS 2</a:t>
            </a:r>
            <a:r>
              <a:rPr lang="en-US" sz="1200" baseline="30000" dirty="0" smtClean="0">
                <a:solidFill>
                  <a:srgbClr val="FF00FF"/>
                </a:solidFill>
              </a:rPr>
              <a:t>nd</a:t>
            </a:r>
            <a:r>
              <a:rPr lang="en-US" sz="1200" dirty="0" smtClean="0">
                <a:solidFill>
                  <a:srgbClr val="FF00FF"/>
                </a:solidFill>
              </a:rPr>
              <a:t> Burn</a:t>
            </a:r>
            <a:endParaRPr lang="en-US" sz="1200" dirty="0">
              <a:solidFill>
                <a:srgbClr val="FF00FF"/>
              </a:solidFill>
            </a:endParaRPr>
          </a:p>
        </p:txBody>
      </p:sp>
      <p:sp>
        <p:nvSpPr>
          <p:cNvPr id="31" name="TextBox 30"/>
          <p:cNvSpPr txBox="1"/>
          <p:nvPr/>
        </p:nvSpPr>
        <p:spPr>
          <a:xfrm>
            <a:off x="5848161" y="2062624"/>
            <a:ext cx="2382252" cy="276999"/>
          </a:xfrm>
          <a:prstGeom prst="rect">
            <a:avLst/>
          </a:prstGeom>
          <a:noFill/>
        </p:spPr>
        <p:txBody>
          <a:bodyPr wrap="square" rtlCol="0">
            <a:spAutoFit/>
          </a:bodyPr>
          <a:lstStyle/>
          <a:p>
            <a:pPr algn="ctr"/>
            <a:r>
              <a:rPr lang="en-US" sz="1200" b="1" dirty="0" smtClean="0">
                <a:solidFill>
                  <a:srgbClr val="3333FF"/>
                </a:solidFill>
              </a:rPr>
              <a:t>Centaur Separation</a:t>
            </a:r>
            <a:endParaRPr lang="en-US" sz="1200" b="1" dirty="0">
              <a:solidFill>
                <a:srgbClr val="3333FF"/>
              </a:solidFill>
            </a:endParaRPr>
          </a:p>
        </p:txBody>
      </p:sp>
      <p:cxnSp>
        <p:nvCxnSpPr>
          <p:cNvPr id="33" name="Straight Arrow Connector 32"/>
          <p:cNvCxnSpPr/>
          <p:nvPr/>
        </p:nvCxnSpPr>
        <p:spPr>
          <a:xfrm flipH="1" flipV="1">
            <a:off x="6267450" y="1943603"/>
            <a:ext cx="337913" cy="95598"/>
          </a:xfrm>
          <a:prstGeom prst="straightConnector1">
            <a:avLst/>
          </a:prstGeom>
          <a:ln>
            <a:solidFill>
              <a:srgbClr val="3333FF"/>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a:off x="3665127" y="2781794"/>
            <a:ext cx="198561" cy="96382"/>
          </a:xfrm>
          <a:prstGeom prst="straightConnector1">
            <a:avLst/>
          </a:prstGeom>
          <a:ln>
            <a:solidFill>
              <a:srgbClr val="FF00FF"/>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H="1">
            <a:off x="6605363" y="3433576"/>
            <a:ext cx="129030" cy="197001"/>
          </a:xfrm>
          <a:prstGeom prst="straightConnector1">
            <a:avLst/>
          </a:prstGeom>
          <a:ln>
            <a:solidFill>
              <a:srgbClr val="FF00FF"/>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7" idx="0"/>
          </p:cNvCxnSpPr>
          <p:nvPr/>
        </p:nvCxnSpPr>
        <p:spPr>
          <a:xfrm flipH="1" flipV="1">
            <a:off x="2774041" y="3306564"/>
            <a:ext cx="60618" cy="456764"/>
          </a:xfrm>
          <a:prstGeom prst="straightConnector1">
            <a:avLst/>
          </a:prstGeom>
          <a:ln>
            <a:solidFill>
              <a:srgbClr val="FF3300"/>
            </a:solidFill>
            <a:tailEnd type="triangle"/>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2644165" y="3376529"/>
            <a:ext cx="2382252" cy="307777"/>
          </a:xfrm>
          <a:prstGeom prst="rect">
            <a:avLst/>
          </a:prstGeom>
          <a:noFill/>
        </p:spPr>
        <p:txBody>
          <a:bodyPr wrap="square" rtlCol="0">
            <a:spAutoFit/>
          </a:bodyPr>
          <a:lstStyle/>
          <a:p>
            <a:pPr algn="ctr"/>
            <a:r>
              <a:rPr lang="en-US" sz="1400" dirty="0" smtClean="0">
                <a:solidFill>
                  <a:srgbClr val="FF0000"/>
                </a:solidFill>
              </a:rPr>
              <a:t>Core Stage Separation</a:t>
            </a:r>
            <a:endParaRPr lang="en-US" sz="1400" dirty="0">
              <a:solidFill>
                <a:srgbClr val="FF0000"/>
              </a:solidFill>
            </a:endParaRPr>
          </a:p>
        </p:txBody>
      </p:sp>
      <p:cxnSp>
        <p:nvCxnSpPr>
          <p:cNvPr id="66" name="Straight Arrow Connector 65"/>
          <p:cNvCxnSpPr/>
          <p:nvPr/>
        </p:nvCxnSpPr>
        <p:spPr>
          <a:xfrm flipH="1" flipV="1">
            <a:off x="3087234" y="3130231"/>
            <a:ext cx="195179" cy="314237"/>
          </a:xfrm>
          <a:prstGeom prst="straightConnector1">
            <a:avLst/>
          </a:prstGeom>
          <a:ln>
            <a:solidFill>
              <a:srgbClr val="FF3300"/>
            </a:solidFill>
            <a:tailEnd type="triangle"/>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9209450" y="1318411"/>
            <a:ext cx="2382252" cy="276999"/>
          </a:xfrm>
          <a:prstGeom prst="rect">
            <a:avLst/>
          </a:prstGeom>
          <a:noFill/>
        </p:spPr>
        <p:txBody>
          <a:bodyPr wrap="square" rtlCol="0">
            <a:spAutoFit/>
          </a:bodyPr>
          <a:lstStyle/>
          <a:p>
            <a:pPr algn="ctr"/>
            <a:r>
              <a:rPr lang="en-US" sz="1200" dirty="0" smtClean="0">
                <a:solidFill>
                  <a:srgbClr val="FF00FF"/>
                </a:solidFill>
              </a:rPr>
              <a:t>EUS Separation</a:t>
            </a:r>
            <a:endParaRPr lang="en-US" sz="1200" dirty="0">
              <a:solidFill>
                <a:srgbClr val="FF00FF"/>
              </a:solidFill>
            </a:endParaRPr>
          </a:p>
        </p:txBody>
      </p:sp>
      <p:cxnSp>
        <p:nvCxnSpPr>
          <p:cNvPr id="69" name="Straight Arrow Connector 68"/>
          <p:cNvCxnSpPr/>
          <p:nvPr/>
        </p:nvCxnSpPr>
        <p:spPr>
          <a:xfrm flipH="1">
            <a:off x="9467850" y="1456910"/>
            <a:ext cx="350514" cy="115858"/>
          </a:xfrm>
          <a:prstGeom prst="straightConnector1">
            <a:avLst/>
          </a:prstGeom>
          <a:ln>
            <a:solidFill>
              <a:srgbClr val="FF00FF"/>
            </a:solidFill>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22" idx="2"/>
          </p:cNvCxnSpPr>
          <p:nvPr/>
        </p:nvCxnSpPr>
        <p:spPr>
          <a:xfrm flipH="1">
            <a:off x="7943850" y="1297671"/>
            <a:ext cx="40023" cy="348577"/>
          </a:xfrm>
          <a:prstGeom prst="straightConnector1">
            <a:avLst/>
          </a:prstGeom>
          <a:ln>
            <a:solidFill>
              <a:srgbClr val="3333FF"/>
            </a:solidFill>
            <a:tailEnd type="triangle"/>
          </a:ln>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4895219" y="1297681"/>
            <a:ext cx="2382252" cy="276999"/>
          </a:xfrm>
          <a:prstGeom prst="rect">
            <a:avLst/>
          </a:prstGeom>
          <a:noFill/>
        </p:spPr>
        <p:txBody>
          <a:bodyPr wrap="square" rtlCol="0">
            <a:spAutoFit/>
          </a:bodyPr>
          <a:lstStyle/>
          <a:p>
            <a:pPr algn="ctr"/>
            <a:r>
              <a:rPr lang="en-US" sz="1200" b="1" dirty="0" smtClean="0">
                <a:solidFill>
                  <a:srgbClr val="00FF00"/>
                </a:solidFill>
              </a:rPr>
              <a:t>Star48BV Burn</a:t>
            </a:r>
            <a:endParaRPr lang="en-US" sz="1200" b="1" dirty="0">
              <a:solidFill>
                <a:srgbClr val="00FF00"/>
              </a:solidFill>
            </a:endParaRPr>
          </a:p>
        </p:txBody>
      </p:sp>
      <p:cxnSp>
        <p:nvCxnSpPr>
          <p:cNvPr id="78" name="Straight Arrow Connector 77"/>
          <p:cNvCxnSpPr/>
          <p:nvPr/>
        </p:nvCxnSpPr>
        <p:spPr>
          <a:xfrm flipH="1">
            <a:off x="6007839" y="1533090"/>
            <a:ext cx="40023" cy="348577"/>
          </a:xfrm>
          <a:prstGeom prst="straightConnector1">
            <a:avLst/>
          </a:prstGeom>
          <a:ln>
            <a:solidFill>
              <a:srgbClr val="00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90413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Supplemental Descriptions</a:t>
            </a:r>
            <a:endParaRPr lang="en-US" dirty="0"/>
          </a:p>
        </p:txBody>
      </p:sp>
      <p:sp>
        <p:nvSpPr>
          <p:cNvPr id="3" name="Rectangle 2"/>
          <p:cNvSpPr/>
          <p:nvPr/>
        </p:nvSpPr>
        <p:spPr>
          <a:xfrm>
            <a:off x="250166" y="1401707"/>
            <a:ext cx="11826815" cy="5078313"/>
          </a:xfrm>
          <a:prstGeom prst="rect">
            <a:avLst/>
          </a:prstGeom>
        </p:spPr>
        <p:txBody>
          <a:bodyPr wrap="square">
            <a:spAutoFit/>
          </a:bodyPr>
          <a:lstStyle/>
          <a:p>
            <a:r>
              <a:rPr lang="en-US" u="sng" dirty="0">
                <a:latin typeface="Calibri" panose="020F0502020204030204" pitchFamily="34" charset="0"/>
                <a:ea typeface="Calibri" panose="020F0502020204030204" pitchFamily="34" charset="0"/>
              </a:rPr>
              <a:t>Adaptor Sizing Description:</a:t>
            </a:r>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In support of the interstellar probe study, NASA SLS employed the Advance Concept Office (ACO) to generate estimated masses for the stage adaptors interfacing the various upper stages.  The adaptors are sized assuming a maximum payload on top of the last stage on the order of 10t.  The adaptors consist of two interface rings with composite face sheets and an aluminum honeycomb core.  The composite structure sizing is consistent with NASA CR-1457 and NASA SP-8007 references.  After the basic mass of each adaptor is estimated, 18% of Mass Growth Allowance is added.  Furthermore, the tool used to size the structure is the Launch Vehicle Analysis Tool (LVA).  LVA has been in use at NASA MSFC since 1985 and has been used to develop every major NASA launch vehicle since that time.  In addition, most major launch vehicle providers have a copy of the LVA tool; including Blue Origin, </a:t>
            </a:r>
            <a:r>
              <a:rPr lang="en-US" dirty="0" err="1">
                <a:latin typeface="Calibri" panose="020F0502020204030204" pitchFamily="34" charset="0"/>
                <a:ea typeface="Calibri" panose="020F0502020204030204" pitchFamily="34" charset="0"/>
              </a:rPr>
              <a:t>SpaceX</a:t>
            </a:r>
            <a:r>
              <a:rPr lang="en-US" dirty="0">
                <a:latin typeface="Calibri" panose="020F0502020204030204" pitchFamily="34" charset="0"/>
                <a:ea typeface="Calibri" panose="020F0502020204030204" pitchFamily="34" charset="0"/>
              </a:rPr>
              <a:t>, Boeing, and Northrup Grumman.</a:t>
            </a:r>
          </a:p>
          <a:p>
            <a:r>
              <a:rPr lang="en-US" dirty="0">
                <a:latin typeface="Calibri" panose="020F0502020204030204" pitchFamily="34" charset="0"/>
                <a:ea typeface="Calibri" panose="020F0502020204030204" pitchFamily="34" charset="0"/>
              </a:rPr>
              <a:t> </a:t>
            </a:r>
          </a:p>
          <a:p>
            <a:r>
              <a:rPr lang="en-US" dirty="0">
                <a:latin typeface="Calibri" panose="020F0502020204030204" pitchFamily="34" charset="0"/>
                <a:ea typeface="Calibri" panose="020F0502020204030204" pitchFamily="34" charset="0"/>
              </a:rPr>
              <a:t> </a:t>
            </a:r>
          </a:p>
          <a:p>
            <a:r>
              <a:rPr lang="en-US" u="sng" dirty="0">
                <a:latin typeface="Calibri" panose="020F0502020204030204" pitchFamily="34" charset="0"/>
                <a:ea typeface="Calibri" panose="020F0502020204030204" pitchFamily="34" charset="0"/>
              </a:rPr>
              <a:t>Description of manager’s reserve:</a:t>
            </a:r>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The manager’s reserve has been allocated to the EUS and the additional stages encapsulated in the fairing.  The margin allocated as a percentage of wet mass of the stage relative to the summed mass of all upper stages. Furthermore, the manager’s reserve varies relative to the vehicle configuration being flown. For the initial configuration of the Block 1B, 1.4t of manager’s reserve is applied to the vehicle.  After the block 1B is upgraded to accept the new enhanced performance boosters, the manager’s reserve is 2.1t.  </a:t>
            </a:r>
          </a:p>
          <a:p>
            <a:r>
              <a:rPr lang="en-US" dirty="0">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142895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178"/>
            <a:ext cx="10515600" cy="1325563"/>
          </a:xfrm>
        </p:spPr>
        <p:txBody>
          <a:bodyPr/>
          <a:lstStyle/>
          <a:p>
            <a:pPr algn="ctr"/>
            <a:r>
              <a:rPr lang="en-US" dirty="0" smtClean="0"/>
              <a:t>Embedded Data Files </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57818503"/>
              </p:ext>
            </p:extLst>
          </p:nvPr>
        </p:nvGraphicFramePr>
        <p:xfrm>
          <a:off x="418357" y="1163861"/>
          <a:ext cx="3683000" cy="5418138"/>
        </p:xfrm>
        <a:graphic>
          <a:graphicData uri="http://schemas.openxmlformats.org/presentationml/2006/ole">
            <mc:AlternateContent xmlns:mc="http://schemas.openxmlformats.org/markup-compatibility/2006">
              <mc:Choice xmlns:v="urn:schemas-microsoft-com:vml" Requires="v">
                <p:oleObj spid="_x0000_s1088" name="Document" r:id="rId3" imgW="5483860" imgH="8072677" progId="Word.Document.8">
                  <p:embed/>
                </p:oleObj>
              </mc:Choice>
              <mc:Fallback>
                <p:oleObj name="Document" r:id="rId3" imgW="5483860" imgH="8072677" progId="Word.Document.8">
                  <p:embed/>
                  <p:pic>
                    <p:nvPicPr>
                      <p:cNvPr id="0" name=""/>
                      <p:cNvPicPr/>
                      <p:nvPr/>
                    </p:nvPicPr>
                    <p:blipFill>
                      <a:blip r:embed="rId4"/>
                      <a:stretch>
                        <a:fillRect/>
                      </a:stretch>
                    </p:blipFill>
                    <p:spPr>
                      <a:xfrm>
                        <a:off x="418357" y="1163861"/>
                        <a:ext cx="3683000" cy="5418138"/>
                      </a:xfrm>
                      <a:prstGeom prst="rect">
                        <a:avLst/>
                      </a:prstGeom>
                      <a:ln>
                        <a:solidFill>
                          <a:srgbClr val="FF0000"/>
                        </a:solidFill>
                      </a:ln>
                    </p:spPr>
                  </p:pic>
                </p:oleObj>
              </mc:Fallback>
            </mc:AlternateContent>
          </a:graphicData>
        </a:graphic>
      </p:graphicFrame>
      <p:sp>
        <p:nvSpPr>
          <p:cNvPr id="3" name="TextBox 2"/>
          <p:cNvSpPr txBox="1"/>
          <p:nvPr/>
        </p:nvSpPr>
        <p:spPr>
          <a:xfrm>
            <a:off x="6019192" y="1019625"/>
            <a:ext cx="3926048" cy="369332"/>
          </a:xfrm>
          <a:prstGeom prst="rect">
            <a:avLst/>
          </a:prstGeom>
          <a:noFill/>
        </p:spPr>
        <p:txBody>
          <a:bodyPr wrap="square" rtlCol="0">
            <a:spAutoFit/>
          </a:bodyPr>
          <a:lstStyle/>
          <a:p>
            <a:pPr algn="ctr"/>
            <a:r>
              <a:rPr lang="en-US" dirty="0" smtClean="0">
                <a:solidFill>
                  <a:srgbClr val="FF0000"/>
                </a:solidFill>
              </a:rPr>
              <a:t>Embedded </a:t>
            </a:r>
            <a:r>
              <a:rPr lang="en-US" dirty="0" smtClean="0">
                <a:solidFill>
                  <a:srgbClr val="FF0000"/>
                </a:solidFill>
              </a:rPr>
              <a:t>Excel Spreadsheet</a:t>
            </a:r>
            <a:endParaRPr lang="en-US" dirty="0">
              <a:solidFill>
                <a:srgbClr val="FF0000"/>
              </a:solidFill>
            </a:endParaRPr>
          </a:p>
        </p:txBody>
      </p:sp>
      <p:sp>
        <p:nvSpPr>
          <p:cNvPr id="6" name="TextBox 5"/>
          <p:cNvSpPr txBox="1"/>
          <p:nvPr/>
        </p:nvSpPr>
        <p:spPr>
          <a:xfrm>
            <a:off x="175309" y="834959"/>
            <a:ext cx="3926048" cy="369332"/>
          </a:xfrm>
          <a:prstGeom prst="rect">
            <a:avLst/>
          </a:prstGeom>
          <a:noFill/>
        </p:spPr>
        <p:txBody>
          <a:bodyPr wrap="square" rtlCol="0">
            <a:spAutoFit/>
          </a:bodyPr>
          <a:lstStyle/>
          <a:p>
            <a:pPr algn="ctr"/>
            <a:r>
              <a:rPr lang="en-US" dirty="0" smtClean="0">
                <a:solidFill>
                  <a:srgbClr val="FF0000"/>
                </a:solidFill>
              </a:rPr>
              <a:t>Embedded Word Document</a:t>
            </a:r>
            <a:endParaRPr lang="en-US" dirty="0">
              <a:solidFill>
                <a:srgbClr val="FF00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853815919"/>
              </p:ext>
            </p:extLst>
          </p:nvPr>
        </p:nvGraphicFramePr>
        <p:xfrm>
          <a:off x="4867748" y="1313075"/>
          <a:ext cx="6010275" cy="5418137"/>
        </p:xfrm>
        <a:graphic>
          <a:graphicData uri="http://schemas.openxmlformats.org/presentationml/2006/ole">
            <mc:AlternateContent xmlns:mc="http://schemas.openxmlformats.org/markup-compatibility/2006">
              <mc:Choice xmlns:v="urn:schemas-microsoft-com:vml" Requires="v">
                <p:oleObj spid="_x0000_s1089" name="Worksheet" r:id="rId5" imgW="7924677" imgH="7143828" progId="Excel.Sheet.12">
                  <p:embed/>
                </p:oleObj>
              </mc:Choice>
              <mc:Fallback>
                <p:oleObj name="Worksheet" r:id="rId5" imgW="7924677" imgH="7143828" progId="Excel.Sheet.12">
                  <p:embed/>
                  <p:pic>
                    <p:nvPicPr>
                      <p:cNvPr id="0" name=""/>
                      <p:cNvPicPr/>
                      <p:nvPr/>
                    </p:nvPicPr>
                    <p:blipFill>
                      <a:blip r:embed="rId6"/>
                      <a:stretch>
                        <a:fillRect/>
                      </a:stretch>
                    </p:blipFill>
                    <p:spPr>
                      <a:xfrm>
                        <a:off x="4867748" y="1313075"/>
                        <a:ext cx="6010275" cy="5418137"/>
                      </a:xfrm>
                      <a:prstGeom prst="rect">
                        <a:avLst/>
                      </a:prstGeom>
                      <a:ln>
                        <a:solidFill>
                          <a:srgbClr val="FF0000"/>
                        </a:solidFill>
                      </a:ln>
                    </p:spPr>
                  </p:pic>
                </p:oleObj>
              </mc:Fallback>
            </mc:AlternateContent>
          </a:graphicData>
        </a:graphic>
      </p:graphicFrame>
    </p:spTree>
    <p:extLst>
      <p:ext uri="{BB962C8B-B14F-4D97-AF65-F5344CB8AC3E}">
        <p14:creationId xmlns:p14="http://schemas.microsoft.com/office/powerpoint/2010/main" val="346007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52650" y="365127"/>
            <a:ext cx="7886700" cy="587374"/>
          </a:xfrm>
        </p:spPr>
        <p:txBody>
          <a:bodyPr>
            <a:normAutofit/>
          </a:bodyPr>
          <a:lstStyle/>
          <a:p>
            <a:r>
              <a:rPr lang="en-US" sz="3600" b="1" dirty="0"/>
              <a:t>Star48GXV</a:t>
            </a:r>
          </a:p>
        </p:txBody>
      </p:sp>
      <p:sp>
        <p:nvSpPr>
          <p:cNvPr id="6" name="Content Placeholder 5"/>
          <p:cNvSpPr>
            <a:spLocks noGrp="1"/>
          </p:cNvSpPr>
          <p:nvPr>
            <p:ph idx="1"/>
          </p:nvPr>
        </p:nvSpPr>
        <p:spPr>
          <a:xfrm>
            <a:off x="889233" y="3079750"/>
            <a:ext cx="11199303" cy="3097213"/>
          </a:xfrm>
        </p:spPr>
        <p:txBody>
          <a:bodyPr>
            <a:normAutofit/>
          </a:bodyPr>
          <a:lstStyle/>
          <a:p>
            <a:r>
              <a:rPr lang="en-US" dirty="0" smtClean="0"/>
              <a:t>49.0 inch top interface diameter</a:t>
            </a:r>
          </a:p>
          <a:p>
            <a:r>
              <a:rPr lang="en-US" dirty="0" smtClean="0"/>
              <a:t>Estimated 141.0 inch tall adapter (45 deg. angle)</a:t>
            </a:r>
          </a:p>
          <a:p>
            <a:r>
              <a:rPr lang="en-US" dirty="0" smtClean="0"/>
              <a:t>Supporting </a:t>
            </a:r>
            <a:r>
              <a:rPr lang="en-US" dirty="0" smtClean="0"/>
              <a:t>22,050 </a:t>
            </a:r>
            <a:r>
              <a:rPr lang="en-US" dirty="0" err="1" smtClean="0"/>
              <a:t>lb</a:t>
            </a:r>
            <a:r>
              <a:rPr lang="en-US" dirty="0" smtClean="0"/>
              <a:t> payload</a:t>
            </a:r>
          </a:p>
          <a:p>
            <a:r>
              <a:rPr lang="en-US" dirty="0" smtClean="0"/>
              <a:t>Estimated 139 inches to CG</a:t>
            </a:r>
          </a:p>
          <a:p>
            <a:r>
              <a:rPr lang="en-US" dirty="0" smtClean="0"/>
              <a:t>1717 </a:t>
            </a:r>
            <a:r>
              <a:rPr lang="en-US" dirty="0" err="1" smtClean="0"/>
              <a:t>lb</a:t>
            </a:r>
            <a:r>
              <a:rPr lang="en-US" dirty="0" smtClean="0"/>
              <a:t> (basic mass) + 309 </a:t>
            </a:r>
            <a:r>
              <a:rPr lang="en-US" dirty="0" err="1" smtClean="0"/>
              <a:t>lb</a:t>
            </a:r>
            <a:r>
              <a:rPr lang="en-US" dirty="0" smtClean="0"/>
              <a:t> (MGA) =  2026 </a:t>
            </a:r>
            <a:r>
              <a:rPr lang="en-US" dirty="0" err="1" smtClean="0"/>
              <a:t>lb</a:t>
            </a:r>
            <a:r>
              <a:rPr lang="en-US" dirty="0"/>
              <a:t> </a:t>
            </a:r>
            <a:r>
              <a:rPr lang="en-US" dirty="0" smtClean="0"/>
              <a:t>adapter predicted mass</a:t>
            </a:r>
            <a:endParaRPr lang="en-US" dirty="0"/>
          </a:p>
        </p:txBody>
      </p:sp>
      <p:pic>
        <p:nvPicPr>
          <p:cNvPr id="2" name="Picture 1"/>
          <p:cNvPicPr>
            <a:picLocks noChangeAspect="1"/>
          </p:cNvPicPr>
          <p:nvPr/>
        </p:nvPicPr>
        <p:blipFill>
          <a:blip r:embed="rId2"/>
          <a:stretch>
            <a:fillRect/>
          </a:stretch>
        </p:blipFill>
        <p:spPr>
          <a:xfrm rot="10800000">
            <a:off x="4905306" y="475401"/>
            <a:ext cx="3817780" cy="2123668"/>
          </a:xfrm>
          <a:prstGeom prst="rect">
            <a:avLst/>
          </a:prstGeom>
        </p:spPr>
      </p:pic>
    </p:spTree>
    <p:extLst>
      <p:ext uri="{BB962C8B-B14F-4D97-AF65-F5344CB8AC3E}">
        <p14:creationId xmlns:p14="http://schemas.microsoft.com/office/powerpoint/2010/main" val="246575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661020" y="1627463"/>
            <a:ext cx="8657439" cy="3238151"/>
            <a:chOff x="137020" y="1627463"/>
            <a:chExt cx="8657439" cy="3238151"/>
          </a:xfrm>
        </p:grpSpPr>
        <p:pic>
          <p:nvPicPr>
            <p:cNvPr id="3" name="Picture 2"/>
            <p:cNvPicPr>
              <a:picLocks noChangeAspect="1"/>
            </p:cNvPicPr>
            <p:nvPr/>
          </p:nvPicPr>
          <p:blipFill rotWithShape="1">
            <a:blip r:embed="rId2"/>
            <a:srcRect l="1499" t="11973" r="3823" b="19675"/>
            <a:stretch/>
          </p:blipFill>
          <p:spPr>
            <a:xfrm>
              <a:off x="137020" y="1627463"/>
              <a:ext cx="8657439" cy="3238151"/>
            </a:xfrm>
            <a:prstGeom prst="rect">
              <a:avLst/>
            </a:prstGeom>
          </p:spPr>
        </p:pic>
        <p:cxnSp>
          <p:nvCxnSpPr>
            <p:cNvPr id="5" name="Straight Arrow Connector 4"/>
            <p:cNvCxnSpPr/>
            <p:nvPr/>
          </p:nvCxnSpPr>
          <p:spPr>
            <a:xfrm flipH="1">
              <a:off x="6215063" y="3328988"/>
              <a:ext cx="219074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235427" y="3213572"/>
              <a:ext cx="502444" cy="230832"/>
            </a:xfrm>
            <a:prstGeom prst="rect">
              <a:avLst/>
            </a:prstGeom>
            <a:solidFill>
              <a:srgbClr val="E0E0E0"/>
            </a:solidFill>
          </p:spPr>
          <p:txBody>
            <a:bodyPr wrap="square" rtlCol="0">
              <a:spAutoFit/>
            </a:bodyPr>
            <a:lstStyle/>
            <a:p>
              <a:r>
                <a:rPr lang="en-US" sz="900" dirty="0"/>
                <a:t>12.7 m</a:t>
              </a:r>
            </a:p>
          </p:txBody>
        </p:sp>
        <p:sp>
          <p:nvSpPr>
            <p:cNvPr id="7" name="TextBox 6"/>
            <p:cNvSpPr txBox="1"/>
            <p:nvPr/>
          </p:nvSpPr>
          <p:spPr>
            <a:xfrm>
              <a:off x="6346031" y="2718272"/>
              <a:ext cx="521494" cy="230832"/>
            </a:xfrm>
            <a:prstGeom prst="rect">
              <a:avLst/>
            </a:prstGeom>
            <a:solidFill>
              <a:srgbClr val="E0E0E0"/>
            </a:solidFill>
            <a:ln>
              <a:solidFill>
                <a:schemeClr val="accent1"/>
              </a:solidFill>
            </a:ln>
          </p:spPr>
          <p:txBody>
            <a:bodyPr wrap="square" rtlCol="0">
              <a:spAutoFit/>
            </a:bodyPr>
            <a:lstStyle/>
            <a:p>
              <a:r>
                <a:rPr lang="en-US" sz="900" dirty="0"/>
                <a:t>452 m</a:t>
              </a:r>
              <a:r>
                <a:rPr lang="en-US" sz="900" baseline="30000" dirty="0"/>
                <a:t>3</a:t>
              </a:r>
            </a:p>
          </p:txBody>
        </p:sp>
      </p:grpSp>
    </p:spTree>
    <p:extLst>
      <p:ext uri="{BB962C8B-B14F-4D97-AF65-F5344CB8AC3E}">
        <p14:creationId xmlns:p14="http://schemas.microsoft.com/office/powerpoint/2010/main" val="1608814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52650" y="365127"/>
            <a:ext cx="7886700" cy="587374"/>
          </a:xfrm>
        </p:spPr>
        <p:txBody>
          <a:bodyPr>
            <a:normAutofit/>
          </a:bodyPr>
          <a:lstStyle/>
          <a:p>
            <a:r>
              <a:rPr lang="en-US" sz="3600" b="1" dirty="0"/>
              <a:t>Orion 50XL</a:t>
            </a:r>
          </a:p>
        </p:txBody>
      </p:sp>
      <p:sp>
        <p:nvSpPr>
          <p:cNvPr id="6" name="Content Placeholder 5"/>
          <p:cNvSpPr>
            <a:spLocks noGrp="1"/>
          </p:cNvSpPr>
          <p:nvPr>
            <p:ph idx="1"/>
          </p:nvPr>
        </p:nvSpPr>
        <p:spPr>
          <a:xfrm>
            <a:off x="1551963" y="3079750"/>
            <a:ext cx="10133901" cy="3097213"/>
          </a:xfrm>
        </p:spPr>
        <p:txBody>
          <a:bodyPr>
            <a:normAutofit fontScale="92500"/>
          </a:bodyPr>
          <a:lstStyle/>
          <a:p>
            <a:r>
              <a:rPr lang="en-US" dirty="0" smtClean="0"/>
              <a:t>52.2 inch top interface diameter</a:t>
            </a:r>
          </a:p>
          <a:p>
            <a:r>
              <a:rPr lang="en-US" dirty="0" smtClean="0"/>
              <a:t>Estimated 139.4 inch tall adapter (45. </a:t>
            </a:r>
            <a:r>
              <a:rPr lang="en-US" dirty="0" err="1" smtClean="0"/>
              <a:t>deg</a:t>
            </a:r>
            <a:r>
              <a:rPr lang="en-US" dirty="0" smtClean="0"/>
              <a:t> angle)</a:t>
            </a:r>
          </a:p>
          <a:p>
            <a:r>
              <a:rPr lang="en-US" dirty="0" smtClean="0"/>
              <a:t>9,494 </a:t>
            </a:r>
            <a:r>
              <a:rPr lang="en-US" dirty="0" err="1" smtClean="0"/>
              <a:t>lb</a:t>
            </a:r>
            <a:r>
              <a:rPr lang="en-US" dirty="0" smtClean="0"/>
              <a:t> motor total mass (</a:t>
            </a:r>
            <a:r>
              <a:rPr lang="en-US" dirty="0" err="1" smtClean="0"/>
              <a:t>source:NGIS</a:t>
            </a:r>
            <a:r>
              <a:rPr lang="en-US" dirty="0" smtClean="0"/>
              <a:t> catalog)</a:t>
            </a:r>
          </a:p>
          <a:p>
            <a:r>
              <a:rPr lang="en-US" dirty="0" smtClean="0"/>
              <a:t>Supporting 22,050 </a:t>
            </a:r>
            <a:r>
              <a:rPr lang="en-US" dirty="0" err="1" smtClean="0"/>
              <a:t>lb</a:t>
            </a:r>
            <a:r>
              <a:rPr lang="en-US" dirty="0" smtClean="0"/>
              <a:t> payload</a:t>
            </a:r>
          </a:p>
          <a:p>
            <a:r>
              <a:rPr lang="en-US" dirty="0" smtClean="0"/>
              <a:t>Estimated 138 inches to CG</a:t>
            </a:r>
          </a:p>
          <a:p>
            <a:r>
              <a:rPr lang="en-US" dirty="0" smtClean="0"/>
              <a:t>1768 </a:t>
            </a:r>
            <a:r>
              <a:rPr lang="en-US" dirty="0" err="1" smtClean="0"/>
              <a:t>lb</a:t>
            </a:r>
            <a:r>
              <a:rPr lang="en-US" dirty="0" smtClean="0"/>
              <a:t> (basic mass) + 318 </a:t>
            </a:r>
            <a:r>
              <a:rPr lang="en-US" dirty="0" err="1" smtClean="0"/>
              <a:t>lb</a:t>
            </a:r>
            <a:r>
              <a:rPr lang="en-US" dirty="0" smtClean="0"/>
              <a:t> (MGA) = 2086 </a:t>
            </a:r>
            <a:r>
              <a:rPr lang="en-US" dirty="0" err="1" smtClean="0"/>
              <a:t>lb</a:t>
            </a:r>
            <a:r>
              <a:rPr lang="en-US" dirty="0" smtClean="0"/>
              <a:t> adapter predicted mass</a:t>
            </a:r>
            <a:endParaRPr lang="en-US" dirty="0"/>
          </a:p>
        </p:txBody>
      </p:sp>
      <p:pic>
        <p:nvPicPr>
          <p:cNvPr id="3" name="Picture 2"/>
          <p:cNvPicPr>
            <a:picLocks noChangeAspect="1"/>
          </p:cNvPicPr>
          <p:nvPr/>
        </p:nvPicPr>
        <p:blipFill>
          <a:blip r:embed="rId2"/>
          <a:stretch>
            <a:fillRect/>
          </a:stretch>
        </p:blipFill>
        <p:spPr>
          <a:xfrm>
            <a:off x="4576385" y="658815"/>
            <a:ext cx="3418606" cy="2191285"/>
          </a:xfrm>
          <a:prstGeom prst="rect">
            <a:avLst/>
          </a:prstGeom>
        </p:spPr>
      </p:pic>
    </p:spTree>
    <p:extLst>
      <p:ext uri="{BB962C8B-B14F-4D97-AF65-F5344CB8AC3E}">
        <p14:creationId xmlns:p14="http://schemas.microsoft.com/office/powerpoint/2010/main" val="1451379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610686" y="2038525"/>
            <a:ext cx="8615494" cy="2701255"/>
            <a:chOff x="86686" y="2038525"/>
            <a:chExt cx="8615494" cy="2701255"/>
          </a:xfrm>
        </p:grpSpPr>
        <p:pic>
          <p:nvPicPr>
            <p:cNvPr id="2" name="Picture 1"/>
            <p:cNvPicPr>
              <a:picLocks noChangeAspect="1"/>
            </p:cNvPicPr>
            <p:nvPr/>
          </p:nvPicPr>
          <p:blipFill rotWithShape="1">
            <a:blip r:embed="rId2"/>
            <a:srcRect l="946" t="20649" r="4832" b="22332"/>
            <a:stretch/>
          </p:blipFill>
          <p:spPr>
            <a:xfrm>
              <a:off x="86686" y="2038525"/>
              <a:ext cx="8615494" cy="2701255"/>
            </a:xfrm>
            <a:prstGeom prst="rect">
              <a:avLst/>
            </a:prstGeom>
          </p:spPr>
        </p:pic>
        <p:cxnSp>
          <p:nvCxnSpPr>
            <p:cNvPr id="5" name="Straight Arrow Connector 4"/>
            <p:cNvCxnSpPr/>
            <p:nvPr/>
          </p:nvCxnSpPr>
          <p:spPr>
            <a:xfrm flipH="1">
              <a:off x="6248400" y="3495675"/>
              <a:ext cx="214312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230665" y="3380259"/>
              <a:ext cx="502444" cy="230832"/>
            </a:xfrm>
            <a:prstGeom prst="rect">
              <a:avLst/>
            </a:prstGeom>
            <a:solidFill>
              <a:srgbClr val="E0E0E0"/>
            </a:solidFill>
          </p:spPr>
          <p:txBody>
            <a:bodyPr wrap="square" rtlCol="0">
              <a:spAutoFit/>
            </a:bodyPr>
            <a:lstStyle/>
            <a:p>
              <a:r>
                <a:rPr lang="en-US" sz="900" dirty="0"/>
                <a:t>12.4 m</a:t>
              </a:r>
            </a:p>
          </p:txBody>
        </p:sp>
        <p:sp>
          <p:nvSpPr>
            <p:cNvPr id="7" name="TextBox 6"/>
            <p:cNvSpPr txBox="1"/>
            <p:nvPr/>
          </p:nvSpPr>
          <p:spPr>
            <a:xfrm>
              <a:off x="6446044" y="2894484"/>
              <a:ext cx="521494" cy="230832"/>
            </a:xfrm>
            <a:prstGeom prst="rect">
              <a:avLst/>
            </a:prstGeom>
            <a:solidFill>
              <a:srgbClr val="E0E0E0"/>
            </a:solidFill>
            <a:ln>
              <a:solidFill>
                <a:schemeClr val="accent1"/>
              </a:solidFill>
            </a:ln>
          </p:spPr>
          <p:txBody>
            <a:bodyPr wrap="square" rtlCol="0">
              <a:spAutoFit/>
            </a:bodyPr>
            <a:lstStyle/>
            <a:p>
              <a:r>
                <a:rPr lang="en-US" sz="900" dirty="0"/>
                <a:t>441 m</a:t>
              </a:r>
              <a:r>
                <a:rPr lang="en-US" sz="900" baseline="30000" dirty="0"/>
                <a:t>3</a:t>
              </a:r>
            </a:p>
          </p:txBody>
        </p:sp>
      </p:grpSp>
    </p:spTree>
    <p:extLst>
      <p:ext uri="{BB962C8B-B14F-4D97-AF65-F5344CB8AC3E}">
        <p14:creationId xmlns:p14="http://schemas.microsoft.com/office/powerpoint/2010/main" val="3738359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52650" y="365127"/>
            <a:ext cx="7886700" cy="587374"/>
          </a:xfrm>
        </p:spPr>
        <p:txBody>
          <a:bodyPr>
            <a:normAutofit/>
          </a:bodyPr>
          <a:lstStyle/>
          <a:p>
            <a:r>
              <a:rPr lang="en-US" sz="3600" b="1" dirty="0"/>
              <a:t>Centaur D</a:t>
            </a:r>
          </a:p>
        </p:txBody>
      </p:sp>
      <p:sp>
        <p:nvSpPr>
          <p:cNvPr id="6" name="Content Placeholder 5"/>
          <p:cNvSpPr>
            <a:spLocks noGrp="1"/>
          </p:cNvSpPr>
          <p:nvPr>
            <p:ph idx="1"/>
          </p:nvPr>
        </p:nvSpPr>
        <p:spPr>
          <a:xfrm>
            <a:off x="1199627" y="2565401"/>
            <a:ext cx="10612072" cy="3611562"/>
          </a:xfrm>
        </p:spPr>
        <p:txBody>
          <a:bodyPr>
            <a:normAutofit/>
          </a:bodyPr>
          <a:lstStyle/>
          <a:p>
            <a:r>
              <a:rPr lang="en-US" dirty="0" smtClean="0"/>
              <a:t>NOTE: May require a forward bearing reactor</a:t>
            </a:r>
          </a:p>
          <a:p>
            <a:r>
              <a:rPr lang="en-US" dirty="0" smtClean="0"/>
              <a:t>120.0 inch top interface diameter</a:t>
            </a:r>
          </a:p>
          <a:p>
            <a:r>
              <a:rPr lang="en-US" dirty="0" smtClean="0"/>
              <a:t>Estimated 181.3 inch tall adapter (nozzle clearance)</a:t>
            </a:r>
          </a:p>
          <a:p>
            <a:r>
              <a:rPr lang="en-US" dirty="0" smtClean="0"/>
              <a:t>34,524 </a:t>
            </a:r>
            <a:r>
              <a:rPr lang="en-US" dirty="0" err="1" smtClean="0"/>
              <a:t>lb</a:t>
            </a:r>
            <a:r>
              <a:rPr lang="en-US" dirty="0" smtClean="0"/>
              <a:t> stage total mass (MSFC internal estimate)</a:t>
            </a:r>
          </a:p>
          <a:p>
            <a:r>
              <a:rPr lang="en-US" dirty="0" smtClean="0"/>
              <a:t>Supporting 22,050 </a:t>
            </a:r>
            <a:r>
              <a:rPr lang="en-US" dirty="0" err="1" smtClean="0"/>
              <a:t>lb</a:t>
            </a:r>
            <a:r>
              <a:rPr lang="en-US" dirty="0" smtClean="0"/>
              <a:t> payload</a:t>
            </a:r>
          </a:p>
          <a:p>
            <a:r>
              <a:rPr lang="en-US" dirty="0" smtClean="0"/>
              <a:t>Estimated 152 inches to CG</a:t>
            </a:r>
          </a:p>
          <a:p>
            <a:r>
              <a:rPr lang="en-US" dirty="0" smtClean="0"/>
              <a:t>2154 </a:t>
            </a:r>
            <a:r>
              <a:rPr lang="en-US" dirty="0" err="1" smtClean="0"/>
              <a:t>lb</a:t>
            </a:r>
            <a:r>
              <a:rPr lang="en-US" dirty="0" smtClean="0"/>
              <a:t> (basic mass) + 388 </a:t>
            </a:r>
            <a:r>
              <a:rPr lang="en-US" dirty="0" err="1" smtClean="0"/>
              <a:t>lb</a:t>
            </a:r>
            <a:r>
              <a:rPr lang="en-US" dirty="0" smtClean="0"/>
              <a:t> (MGA) = 2542 </a:t>
            </a:r>
            <a:r>
              <a:rPr lang="en-US" dirty="0" err="1" smtClean="0"/>
              <a:t>lb</a:t>
            </a:r>
            <a:r>
              <a:rPr lang="en-US" dirty="0" smtClean="0"/>
              <a:t> adaptor predicted mass</a:t>
            </a:r>
            <a:endParaRPr lang="en-US" dirty="0"/>
          </a:p>
        </p:txBody>
      </p:sp>
      <p:grpSp>
        <p:nvGrpSpPr>
          <p:cNvPr id="4" name="Group 3"/>
          <p:cNvGrpSpPr/>
          <p:nvPr/>
        </p:nvGrpSpPr>
        <p:grpSpPr>
          <a:xfrm>
            <a:off x="4621531" y="1030547"/>
            <a:ext cx="3180047" cy="1315405"/>
            <a:chOff x="2228850" y="1435419"/>
            <a:chExt cx="3180047" cy="1315405"/>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353576" y="695504"/>
              <a:ext cx="1315405" cy="2795236"/>
            </a:xfrm>
            <a:prstGeom prst="rect">
              <a:avLst/>
            </a:prstGeom>
          </p:spPr>
        </p:pic>
        <p:sp>
          <p:nvSpPr>
            <p:cNvPr id="8" name="Rectangle 7"/>
            <p:cNvSpPr/>
            <p:nvPr/>
          </p:nvSpPr>
          <p:spPr>
            <a:xfrm>
              <a:off x="2228850" y="1483522"/>
              <a:ext cx="64008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06980" y="2165277"/>
              <a:ext cx="640080" cy="478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49022" t="80100" r="19696"/>
            <a:stretch/>
          </p:blipFill>
          <p:spPr>
            <a:xfrm rot="5400000">
              <a:off x="2663190" y="1814993"/>
              <a:ext cx="411480" cy="556259"/>
            </a:xfrm>
            <a:prstGeom prst="rect">
              <a:avLst/>
            </a:prstGeom>
          </p:spPr>
        </p:pic>
      </p:grpSp>
    </p:spTree>
    <p:extLst>
      <p:ext uri="{BB962C8B-B14F-4D97-AF65-F5344CB8AC3E}">
        <p14:creationId xmlns:p14="http://schemas.microsoft.com/office/powerpoint/2010/main" val="1725284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1871</Words>
  <Application>Microsoft Office PowerPoint</Application>
  <PresentationFormat>Widescreen</PresentationFormat>
  <Paragraphs>253</Paragraphs>
  <Slides>43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0" baseType="lpstr">
      <vt:lpstr>Arial</vt:lpstr>
      <vt:lpstr>Calibri</vt:lpstr>
      <vt:lpstr>Calibri Light</vt:lpstr>
      <vt:lpstr>Century Gothic</vt:lpstr>
      <vt:lpstr>Office Theme</vt:lpstr>
      <vt:lpstr>Document</vt:lpstr>
      <vt:lpstr>Microsoft Excel Worksheet</vt:lpstr>
      <vt:lpstr>Supporting Material for APL’s Interstellar Probe Final Report</vt:lpstr>
      <vt:lpstr>Data Package Summary</vt:lpstr>
      <vt:lpstr>Star48BV</vt:lpstr>
      <vt:lpstr>PowerPoint Presentation</vt:lpstr>
      <vt:lpstr>Star48GXV</vt:lpstr>
      <vt:lpstr>PowerPoint Presentation</vt:lpstr>
      <vt:lpstr>Orion 50XL</vt:lpstr>
      <vt:lpstr>PowerPoint Presentation</vt:lpstr>
      <vt:lpstr>Centaur D</vt:lpstr>
      <vt:lpstr>PowerPoint Presentation</vt:lpstr>
      <vt:lpstr>Atlas V Centaur</vt:lpstr>
      <vt:lpstr>PowerPoint Presentation</vt:lpstr>
      <vt:lpstr>Castor 30B</vt:lpstr>
      <vt:lpstr>PowerPoint Presentation</vt:lpstr>
      <vt:lpstr>Castor 30XL</vt:lpstr>
      <vt:lpstr>PowerPoint Presentation</vt:lpstr>
      <vt:lpstr>Castor 30B – Star 48BV</vt:lpstr>
      <vt:lpstr>PowerPoint Presentation</vt:lpstr>
      <vt:lpstr>Castor 30XL – Star 48BV</vt:lpstr>
      <vt:lpstr>PowerPoint Presentation</vt:lpstr>
      <vt:lpstr>Centaur D – Star 48BV</vt:lpstr>
      <vt:lpstr>PowerPoint Presentation</vt:lpstr>
      <vt:lpstr>Centaur (Atlas V) – Star 48BV</vt:lpstr>
      <vt:lpstr>PowerPoint Presentation</vt:lpstr>
      <vt:lpstr>Orion 50XL – Star 48BV</vt:lpstr>
      <vt:lpstr>PowerPoint Presentation</vt:lpstr>
      <vt:lpstr>Castor 30B – Star 48GXV</vt:lpstr>
      <vt:lpstr>PowerPoint Presentation</vt:lpstr>
      <vt:lpstr>Castor 30XL – Star 48GXV</vt:lpstr>
      <vt:lpstr>PowerPoint Presentation</vt:lpstr>
      <vt:lpstr>Centaur D – Star 48GXV</vt:lpstr>
      <vt:lpstr>PowerPoint Presentation</vt:lpstr>
      <vt:lpstr>Centaur (Atlas V) – Star 48GXV</vt:lpstr>
      <vt:lpstr>PowerPoint Presentation</vt:lpstr>
      <vt:lpstr>Orion 50XL – Star 48GXV</vt:lpstr>
      <vt:lpstr>PowerPoint Presentation</vt:lpstr>
      <vt:lpstr>SLS GR&amp;A for High C3 Performance</vt:lpstr>
      <vt:lpstr>Low Range C3 Performance</vt:lpstr>
      <vt:lpstr>PowerPoint Presentation</vt:lpstr>
      <vt:lpstr>High Range C3 Performance</vt:lpstr>
      <vt:lpstr>High C3 Representative Trajectory</vt:lpstr>
      <vt:lpstr>Supplemental Descriptions</vt:lpstr>
      <vt:lpstr>Embedded Data Files </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Material for John Hopkins Applied Physics Laboratory</dc:title>
  <dc:creator>Stough, Robert W. (MSFC-XP50)</dc:creator>
  <cp:lastModifiedBy>Stough, Robert W. (MSFC-XP50)</cp:lastModifiedBy>
  <cp:revision>29</cp:revision>
  <cp:lastPrinted>2019-12-04T15:27:14Z</cp:lastPrinted>
  <dcterms:created xsi:type="dcterms:W3CDTF">2019-09-24T18:27:48Z</dcterms:created>
  <dcterms:modified xsi:type="dcterms:W3CDTF">2019-12-04T16:22:51Z</dcterms:modified>
</cp:coreProperties>
</file>