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60" r:id="rId1"/>
    <p:sldMasterId id="2147483678" r:id="rId2"/>
  </p:sldMasterIdLst>
  <p:notesMasterIdLst>
    <p:notesMasterId r:id="rId80"/>
  </p:notesMasterIdLst>
  <p:sldIdLst>
    <p:sldId id="1408" r:id="rId3"/>
    <p:sldId id="1444" r:id="rId4"/>
    <p:sldId id="1447" r:id="rId5"/>
    <p:sldId id="1448" r:id="rId6"/>
    <p:sldId id="1450" r:id="rId7"/>
    <p:sldId id="1451" r:id="rId8"/>
    <p:sldId id="1452" r:id="rId9"/>
    <p:sldId id="1454" r:id="rId10"/>
    <p:sldId id="1453" r:id="rId11"/>
    <p:sldId id="1455" r:id="rId12"/>
    <p:sldId id="1458" r:id="rId13"/>
    <p:sldId id="1459" r:id="rId14"/>
    <p:sldId id="1460" r:id="rId15"/>
    <p:sldId id="1456" r:id="rId16"/>
    <p:sldId id="1461" r:id="rId17"/>
    <p:sldId id="1463" r:id="rId18"/>
    <p:sldId id="1464" r:id="rId19"/>
    <p:sldId id="1467" r:id="rId20"/>
    <p:sldId id="1466" r:id="rId21"/>
    <p:sldId id="1465" r:id="rId22"/>
    <p:sldId id="1462" r:id="rId23"/>
    <p:sldId id="1469" r:id="rId24"/>
    <p:sldId id="1470" r:id="rId25"/>
    <p:sldId id="1471" r:id="rId26"/>
    <p:sldId id="1468" r:id="rId27"/>
    <p:sldId id="1474" r:id="rId28"/>
    <p:sldId id="1473" r:id="rId29"/>
    <p:sldId id="1472" r:id="rId30"/>
    <p:sldId id="1479" r:id="rId31"/>
    <p:sldId id="1478" r:id="rId32"/>
    <p:sldId id="1481" r:id="rId33"/>
    <p:sldId id="1477" r:id="rId34"/>
    <p:sldId id="1480" r:id="rId35"/>
    <p:sldId id="1476" r:id="rId36"/>
    <p:sldId id="1485" r:id="rId37"/>
    <p:sldId id="1488" r:id="rId38"/>
    <p:sldId id="1475" r:id="rId39"/>
    <p:sldId id="1486" r:id="rId40"/>
    <p:sldId id="1487" r:id="rId41"/>
    <p:sldId id="1483" r:id="rId42"/>
    <p:sldId id="1482" r:id="rId43"/>
    <p:sldId id="1490" r:id="rId44"/>
    <p:sldId id="1489" r:id="rId45"/>
    <p:sldId id="1493" r:id="rId46"/>
    <p:sldId id="1484" r:id="rId47"/>
    <p:sldId id="1497" r:id="rId48"/>
    <p:sldId id="1496" r:id="rId49"/>
    <p:sldId id="1495" r:id="rId50"/>
    <p:sldId id="1494" r:id="rId51"/>
    <p:sldId id="1499" r:id="rId52"/>
    <p:sldId id="1498" r:id="rId53"/>
    <p:sldId id="1500" r:id="rId54"/>
    <p:sldId id="1492" r:id="rId55"/>
    <p:sldId id="1491" r:id="rId56"/>
    <p:sldId id="1501" r:id="rId57"/>
    <p:sldId id="1507" r:id="rId58"/>
    <p:sldId id="1502" r:id="rId59"/>
    <p:sldId id="1508" r:id="rId60"/>
    <p:sldId id="1509" r:id="rId61"/>
    <p:sldId id="1510" r:id="rId62"/>
    <p:sldId id="1511" r:id="rId63"/>
    <p:sldId id="1503" r:id="rId64"/>
    <p:sldId id="1512" r:id="rId65"/>
    <p:sldId id="1513" r:id="rId66"/>
    <p:sldId id="1514" r:id="rId67"/>
    <p:sldId id="1516" r:id="rId68"/>
    <p:sldId id="1504" r:id="rId69"/>
    <p:sldId id="1515" r:id="rId70"/>
    <p:sldId id="1505" r:id="rId71"/>
    <p:sldId id="1517" r:id="rId72"/>
    <p:sldId id="1506" r:id="rId73"/>
    <p:sldId id="1519" r:id="rId74"/>
    <p:sldId id="1524" r:id="rId75"/>
    <p:sldId id="1518" r:id="rId76"/>
    <p:sldId id="1522" r:id="rId77"/>
    <p:sldId id="1521" r:id="rId78"/>
    <p:sldId id="1523" r:id="rId7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D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0A2AE8-BA39-4DEC-84F2-102A7129E7CF}" v="1" dt="2020-01-10T11:49:11.8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951" autoAdjust="0"/>
    <p:restoredTop sz="94660"/>
  </p:normalViewPr>
  <p:slideViewPr>
    <p:cSldViewPr snapToGrid="0">
      <p:cViewPr varScale="1">
        <p:scale>
          <a:sx n="72" d="100"/>
          <a:sy n="72" d="100"/>
        </p:scale>
        <p:origin x="67" y="20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microsoft.com/office/2015/10/relationships/revisionInfo" Target="revisionInfo.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viewProps" Target="viewProps.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presProps" Target="presProps.xml"/><Relationship Id="rId86"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halid  Rafi" userId="cf74ab02-f69d-461e-a0e7-389fa5d8d002" providerId="ADAL" clId="{9C0A2AE8-BA39-4DEC-84F2-102A7129E7CF}"/>
    <pc:docChg chg="custSel modSld">
      <pc:chgData name="Khalid  Rafi" userId="cf74ab02-f69d-461e-a0e7-389fa5d8d002" providerId="ADAL" clId="{9C0A2AE8-BA39-4DEC-84F2-102A7129E7CF}" dt="2020-01-13T08:36:48.577" v="92" actId="1035"/>
      <pc:docMkLst>
        <pc:docMk/>
      </pc:docMkLst>
      <pc:sldChg chg="modSp">
        <pc:chgData name="Khalid  Rafi" userId="cf74ab02-f69d-461e-a0e7-389fa5d8d002" providerId="ADAL" clId="{9C0A2AE8-BA39-4DEC-84F2-102A7129E7CF}" dt="2020-01-13T08:36:48.577" v="92" actId="1035"/>
        <pc:sldMkLst>
          <pc:docMk/>
          <pc:sldMk cId="867066382" sldId="1408"/>
        </pc:sldMkLst>
        <pc:spChg chg="mod">
          <ac:chgData name="Khalid  Rafi" userId="cf74ab02-f69d-461e-a0e7-389fa5d8d002" providerId="ADAL" clId="{9C0A2AE8-BA39-4DEC-84F2-102A7129E7CF}" dt="2020-01-13T08:36:48.577" v="92" actId="1035"/>
          <ac:spMkLst>
            <pc:docMk/>
            <pc:sldMk cId="867066382" sldId="1408"/>
            <ac:spMk id="5" creationId="{5BE22BB7-D76D-4F88-B3DA-FF419AEB4806}"/>
          </ac:spMkLst>
        </pc:spChg>
        <pc:picChg chg="mod">
          <ac:chgData name="Khalid  Rafi" userId="cf74ab02-f69d-461e-a0e7-389fa5d8d002" providerId="ADAL" clId="{9C0A2AE8-BA39-4DEC-84F2-102A7129E7CF}" dt="2020-01-13T08:36:42.628" v="67" actId="1076"/>
          <ac:picMkLst>
            <pc:docMk/>
            <pc:sldMk cId="867066382" sldId="1408"/>
            <ac:picMk id="15" creationId="{C4D0A5BA-D72E-4228-8314-9A9DF36DB4EE}"/>
          </ac:picMkLst>
        </pc:picChg>
      </pc:sldChg>
      <pc:sldChg chg="modSp">
        <pc:chgData name="Khalid  Rafi" userId="cf74ab02-f69d-461e-a0e7-389fa5d8d002" providerId="ADAL" clId="{9C0A2AE8-BA39-4DEC-84F2-102A7129E7CF}" dt="2020-01-10T11:55:02.053" v="25" actId="20577"/>
        <pc:sldMkLst>
          <pc:docMk/>
          <pc:sldMk cId="4139692375" sldId="1451"/>
        </pc:sldMkLst>
        <pc:spChg chg="mod">
          <ac:chgData name="Khalid  Rafi" userId="cf74ab02-f69d-461e-a0e7-389fa5d8d002" providerId="ADAL" clId="{9C0A2AE8-BA39-4DEC-84F2-102A7129E7CF}" dt="2020-01-10T11:55:02.053" v="25" actId="20577"/>
          <ac:spMkLst>
            <pc:docMk/>
            <pc:sldMk cId="4139692375" sldId="1451"/>
            <ac:spMk id="3" creationId="{706F6A10-EAD0-4986-972E-2D7714BF272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612EBF-CE5C-43A3-AFE5-356676737CA0}" type="datetimeFigureOut">
              <a:rPr lang="en-US" smtClean="0"/>
              <a:t>2/27/2020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A86BDD-E900-4CD4-A4B4-A900FCFE5268}" type="slidenum">
              <a:rPr lang="en-US" smtClean="0"/>
              <a:t>‹#›</a:t>
            </a:fld>
            <a:endParaRPr lang="en-US"/>
          </a:p>
        </p:txBody>
      </p:sp>
    </p:spTree>
    <p:extLst>
      <p:ext uri="{BB962C8B-B14F-4D97-AF65-F5344CB8AC3E}">
        <p14:creationId xmlns:p14="http://schemas.microsoft.com/office/powerpoint/2010/main" val="2743558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2136-DACD-43FF-80D3-79919C0B787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D8F21A-0592-4F77-AE65-17582372E66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i="0">
                <a:latin typeface="Arial Regular"/>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0094F8C1-1397-468D-8553-5C1B2AE6D4FD}"/>
              </a:ext>
            </a:extLst>
          </p:cNvPr>
          <p:cNvSpPr>
            <a:spLocks noGrp="1"/>
          </p:cNvSpPr>
          <p:nvPr>
            <p:ph type="dt" sz="half" idx="10"/>
          </p:nvPr>
        </p:nvSpPr>
        <p:spPr>
          <a:xfrm>
            <a:off x="838200" y="6356350"/>
            <a:ext cx="2743200" cy="365125"/>
          </a:xfrm>
          <a:prstGeom prst="rect">
            <a:avLst/>
          </a:prstGeom>
        </p:spPr>
        <p:txBody>
          <a:bodyPr/>
          <a:lstStyle>
            <a:lvl1pPr>
              <a:defRPr b="0" i="0">
                <a:latin typeface="Arial Regular"/>
              </a:defRPr>
            </a:lvl1pPr>
          </a:lstStyle>
          <a:p>
            <a:fld id="{6EE4CC14-E7B5-45C2-B58C-876D1251882A}" type="datetimeFigureOut">
              <a:rPr lang="en-US" smtClean="0"/>
              <a:pPr/>
              <a:t>2/27/2020</a:t>
            </a:fld>
            <a:endParaRPr lang="en-US" dirty="0"/>
          </a:p>
        </p:txBody>
      </p:sp>
      <p:sp>
        <p:nvSpPr>
          <p:cNvPr id="5" name="Footer Placeholder 4">
            <a:extLst>
              <a:ext uri="{FF2B5EF4-FFF2-40B4-BE49-F238E27FC236}">
                <a16:creationId xmlns:a16="http://schemas.microsoft.com/office/drawing/2014/main" id="{9CB93E75-6E55-45F0-847E-8EBC74A74AA0}"/>
              </a:ext>
            </a:extLst>
          </p:cNvPr>
          <p:cNvSpPr>
            <a:spLocks noGrp="1"/>
          </p:cNvSpPr>
          <p:nvPr>
            <p:ph type="ftr" sz="quarter" idx="11"/>
          </p:nvPr>
        </p:nvSpPr>
        <p:spPr>
          <a:xfrm>
            <a:off x="4038600" y="6356350"/>
            <a:ext cx="4114800" cy="365125"/>
          </a:xfrm>
          <a:prstGeom prst="rect">
            <a:avLst/>
          </a:prstGeom>
        </p:spPr>
        <p:txBody>
          <a:bodyPr/>
          <a:lstStyle>
            <a:lvl1pPr>
              <a:defRPr b="0" i="0">
                <a:latin typeface="Arial Regular"/>
              </a:defRPr>
            </a:lvl1pPr>
          </a:lstStyle>
          <a:p>
            <a:endParaRPr lang="en-US" dirty="0"/>
          </a:p>
        </p:txBody>
      </p:sp>
      <p:sp>
        <p:nvSpPr>
          <p:cNvPr id="6" name="Slide Number Placeholder 5">
            <a:extLst>
              <a:ext uri="{FF2B5EF4-FFF2-40B4-BE49-F238E27FC236}">
                <a16:creationId xmlns:a16="http://schemas.microsoft.com/office/drawing/2014/main" id="{5A7D17A4-3C18-4F2B-8023-42C65C42ED3C}"/>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Regular"/>
              </a:defRPr>
            </a:lvl1pPr>
          </a:lstStyle>
          <a:p>
            <a:fld id="{DBDA44F3-0915-47E8-AD6E-4CBF12FB505F}" type="slidenum">
              <a:rPr lang="en-US" smtClean="0"/>
              <a:pPr/>
              <a:t>‹#›</a:t>
            </a:fld>
            <a:endParaRPr lang="en-US" dirty="0"/>
          </a:p>
        </p:txBody>
      </p:sp>
    </p:spTree>
    <p:extLst>
      <p:ext uri="{BB962C8B-B14F-4D97-AF65-F5344CB8AC3E}">
        <p14:creationId xmlns:p14="http://schemas.microsoft.com/office/powerpoint/2010/main" val="2995861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C8D17898-07AF-42C4-B17C-D27FBA2B1F43}"/>
              </a:ext>
            </a:extLst>
          </p:cNvPr>
          <p:cNvSpPr>
            <a:spLocks noGrp="1"/>
          </p:cNvSpPr>
          <p:nvPr>
            <p:ph type="body" sz="quarter" idx="10" hasCustomPrompt="1"/>
          </p:nvPr>
        </p:nvSpPr>
        <p:spPr>
          <a:xfrm>
            <a:off x="290082" y="387936"/>
            <a:ext cx="7296150" cy="503237"/>
          </a:xfrm>
          <a:prstGeom prst="rect">
            <a:avLst/>
          </a:prstGeom>
        </p:spPr>
        <p:txBody>
          <a:bodyPr/>
          <a:lstStyle>
            <a:lvl1pPr marL="0" indent="0">
              <a:buNone/>
              <a:defRPr lang="en-US" sz="3600" b="0" i="0" kern="1200" baseline="0" dirty="0" smtClean="0">
                <a:solidFill>
                  <a:schemeClr val="bg1"/>
                </a:solidFill>
                <a:latin typeface="Arial Regular"/>
                <a:ea typeface="+mn-ea"/>
                <a:cs typeface="Arial Regular"/>
              </a:defRPr>
            </a:lvl1pPr>
          </a:lstStyle>
          <a:p>
            <a:pPr lvl="0"/>
            <a:r>
              <a:rPr lang="en-US" dirty="0"/>
              <a:t>HEADER</a:t>
            </a:r>
          </a:p>
        </p:txBody>
      </p:sp>
      <p:sp>
        <p:nvSpPr>
          <p:cNvPr id="16" name="TextBox 15">
            <a:extLst>
              <a:ext uri="{FF2B5EF4-FFF2-40B4-BE49-F238E27FC236}">
                <a16:creationId xmlns:a16="http://schemas.microsoft.com/office/drawing/2014/main" id="{45880C5F-EEE0-488F-B174-B9BBC9BB161A}"/>
              </a:ext>
            </a:extLst>
          </p:cNvPr>
          <p:cNvSpPr txBox="1"/>
          <p:nvPr userDrawn="1"/>
        </p:nvSpPr>
        <p:spPr>
          <a:xfrm>
            <a:off x="10450284" y="6360448"/>
            <a:ext cx="1474237" cy="338554"/>
          </a:xfrm>
          <a:prstGeom prst="rect">
            <a:avLst/>
          </a:prstGeom>
          <a:noFill/>
        </p:spPr>
        <p:txBody>
          <a:bodyPr wrap="square" rtlCol="0">
            <a:spAutoFit/>
          </a:bodyPr>
          <a:lstStyle/>
          <a:p>
            <a:pPr algn="r"/>
            <a:fld id="{24B20BE8-3577-47C4-821E-92C458AF0707}" type="slidenum">
              <a:rPr lang="en-US" sz="1600" b="0" i="0" smtClean="0">
                <a:solidFill>
                  <a:schemeClr val="bg1"/>
                </a:solidFill>
                <a:latin typeface="Arial Regular"/>
                <a:cs typeface="Segoe UI" panose="020B0502040204020203" pitchFamily="34" charset="0"/>
              </a:rPr>
              <a:t>‹#›</a:t>
            </a:fld>
            <a:endParaRPr lang="en-US" b="0" i="0" dirty="0">
              <a:solidFill>
                <a:schemeClr val="bg1"/>
              </a:solidFill>
              <a:latin typeface="Arial Regular"/>
              <a:cs typeface="Segoe UI" panose="020B0502040204020203" pitchFamily="34" charset="0"/>
            </a:endParaRPr>
          </a:p>
        </p:txBody>
      </p:sp>
      <p:sp>
        <p:nvSpPr>
          <p:cNvPr id="4" name="Content Placeholder 3">
            <a:extLst>
              <a:ext uri="{FF2B5EF4-FFF2-40B4-BE49-F238E27FC236}">
                <a16:creationId xmlns:a16="http://schemas.microsoft.com/office/drawing/2014/main" id="{7CF0EEFC-ED7A-4EA7-87BC-A4614BCF0DFA}"/>
              </a:ext>
            </a:extLst>
          </p:cNvPr>
          <p:cNvSpPr>
            <a:spLocks noGrp="1"/>
          </p:cNvSpPr>
          <p:nvPr>
            <p:ph sz="half" idx="2"/>
          </p:nvPr>
        </p:nvSpPr>
        <p:spPr>
          <a:xfrm>
            <a:off x="318975" y="1584252"/>
            <a:ext cx="11355572" cy="4412511"/>
          </a:xfrm>
          <a:prstGeom prst="rect">
            <a:avLst/>
          </a:prstGeom>
        </p:spPr>
        <p:txBody>
          <a:bodyPr/>
          <a:lstStyle>
            <a:lvl1pPr marL="228600" indent="-228600">
              <a:buClr>
                <a:srgbClr val="F59D3D"/>
              </a:buClr>
              <a:buFont typeface="Wingdings" panose="05000000000000000000" pitchFamily="2" charset="2"/>
              <a:buChar char="§"/>
              <a:defRPr b="0" i="0">
                <a:latin typeface="Segoe UI" panose="020B0502040204020203" pitchFamily="34" charset="0"/>
                <a:cs typeface="Segoe UI" panose="020B0502040204020203" pitchFamily="34" charset="0"/>
              </a:defRPr>
            </a:lvl1pPr>
            <a:lvl2pPr marL="685800" indent="-228600">
              <a:buClr>
                <a:srgbClr val="F59D3D"/>
              </a:buClr>
              <a:buFont typeface="System Font Regular"/>
              <a:buChar char="–"/>
              <a:defRPr b="0" i="0">
                <a:latin typeface="Segoe UI" panose="020B0502040204020203" pitchFamily="34" charset="0"/>
                <a:cs typeface="Segoe UI" panose="020B0502040204020203" pitchFamily="34" charset="0"/>
              </a:defRPr>
            </a:lvl2pPr>
            <a:lvl3pPr marL="1143000" indent="-228600">
              <a:buClr>
                <a:srgbClr val="F59D3D"/>
              </a:buClr>
              <a:buFont typeface="Wingdings" panose="05000000000000000000" pitchFamily="2" charset="2"/>
              <a:buChar char="§"/>
              <a:defRPr b="0" i="0">
                <a:latin typeface="Segoe UI" panose="020B0502040204020203" pitchFamily="34" charset="0"/>
                <a:cs typeface="Segoe UI" panose="020B0502040204020203" pitchFamily="34" charset="0"/>
              </a:defRPr>
            </a:lvl3pPr>
            <a:lvl4pPr marL="1600200" indent="-228600">
              <a:buClr>
                <a:srgbClr val="F59D3D"/>
              </a:buClr>
              <a:buFont typeface="System Font Regular"/>
              <a:buChar char="–"/>
              <a:defRPr b="0" i="0">
                <a:latin typeface="Segoe UI" panose="020B0502040204020203" pitchFamily="34" charset="0"/>
                <a:cs typeface="Segoe UI" panose="020B0502040204020203" pitchFamily="34" charset="0"/>
              </a:defRPr>
            </a:lvl4pPr>
            <a:lvl5pPr marL="2057400" indent="-228600">
              <a:buClr>
                <a:srgbClr val="F59D3D"/>
              </a:buClr>
              <a:buFont typeface="Wingdings" panose="05000000000000000000" pitchFamily="2" charset="2"/>
              <a:buChar char="§"/>
              <a:defRPr b="0" i="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0702167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descr="A picture containing indoor&#10;&#10;Description automatically generated">
            <a:extLst>
              <a:ext uri="{FF2B5EF4-FFF2-40B4-BE49-F238E27FC236}">
                <a16:creationId xmlns:a16="http://schemas.microsoft.com/office/drawing/2014/main" id="{CB8DD22F-D4FE-4144-9389-633B00ED2C8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524" y="0"/>
            <a:ext cx="12207240" cy="6868290"/>
          </a:xfrm>
          <a:prstGeom prst="rect">
            <a:avLst/>
          </a:prstGeom>
        </p:spPr>
      </p:pic>
      <p:sp>
        <p:nvSpPr>
          <p:cNvPr id="2" name="Title 1">
            <a:extLst>
              <a:ext uri="{FF2B5EF4-FFF2-40B4-BE49-F238E27FC236}">
                <a16:creationId xmlns:a16="http://schemas.microsoft.com/office/drawing/2014/main" id="{9A56EC48-1D30-4AB9-A26B-48F3F03B74E0}"/>
              </a:ext>
            </a:extLst>
          </p:cNvPr>
          <p:cNvSpPr>
            <a:spLocks noGrp="1"/>
          </p:cNvSpPr>
          <p:nvPr>
            <p:ph type="title"/>
          </p:nvPr>
        </p:nvSpPr>
        <p:spPr>
          <a:xfrm>
            <a:off x="3168712" y="2627768"/>
            <a:ext cx="4852657" cy="1602464"/>
          </a:xfrm>
          <a:prstGeom prst="rect">
            <a:avLst/>
          </a:prstGeom>
        </p:spPr>
        <p:txBody>
          <a:bodyPr/>
          <a:lstStyle>
            <a:lvl1pPr>
              <a:defRPr b="0" i="0">
                <a:solidFill>
                  <a:schemeClr val="bg1"/>
                </a:solidFill>
                <a:latin typeface="Arial Regular"/>
                <a:cs typeface="Arial Regular"/>
              </a:defRPr>
            </a:lvl1pPr>
          </a:lstStyle>
          <a:p>
            <a:r>
              <a:rPr lang="en-US" dirty="0"/>
              <a:t>Click to edit Master title style</a:t>
            </a:r>
          </a:p>
        </p:txBody>
      </p:sp>
    </p:spTree>
    <p:extLst>
      <p:ext uri="{BB962C8B-B14F-4D97-AF65-F5344CB8AC3E}">
        <p14:creationId xmlns:p14="http://schemas.microsoft.com/office/powerpoint/2010/main" val="2261862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69436-7B4C-4059-AF33-4F1474852BF4}"/>
              </a:ext>
            </a:extLst>
          </p:cNvPr>
          <p:cNvSpPr>
            <a:spLocks noGrp="1"/>
          </p:cNvSpPr>
          <p:nvPr>
            <p:ph type="title"/>
          </p:nvPr>
        </p:nvSpPr>
        <p:spPr>
          <a:xfrm>
            <a:off x="831850" y="1709738"/>
            <a:ext cx="10515600" cy="2852737"/>
          </a:xfrm>
          <a:prstGeom prst="rect">
            <a:avLst/>
          </a:prstGeom>
        </p:spPr>
        <p:txBody>
          <a:bodyPr anchor="b"/>
          <a:lstStyle>
            <a:lvl1pPr>
              <a:defRPr sz="6000" b="0" i="0">
                <a:latin typeface="Arial Regular"/>
                <a:cs typeface="Arial Regular"/>
              </a:defRPr>
            </a:lvl1pPr>
          </a:lstStyle>
          <a:p>
            <a:r>
              <a:rPr lang="en-US" dirty="0"/>
              <a:t>Click to edit Master title style</a:t>
            </a:r>
          </a:p>
        </p:txBody>
      </p:sp>
      <p:sp>
        <p:nvSpPr>
          <p:cNvPr id="3" name="Text Placeholder 2">
            <a:extLst>
              <a:ext uri="{FF2B5EF4-FFF2-40B4-BE49-F238E27FC236}">
                <a16:creationId xmlns:a16="http://schemas.microsoft.com/office/drawing/2014/main" id="{070B73EB-96AD-4C81-8A7E-AE6D85116BCE}"/>
              </a:ext>
            </a:extLst>
          </p:cNvPr>
          <p:cNvSpPr>
            <a:spLocks noGrp="1"/>
          </p:cNvSpPr>
          <p:nvPr>
            <p:ph type="body" idx="1"/>
          </p:nvPr>
        </p:nvSpPr>
        <p:spPr>
          <a:xfrm>
            <a:off x="831850" y="4589463"/>
            <a:ext cx="10515600" cy="1500187"/>
          </a:xfrm>
          <a:prstGeom prst="rect">
            <a:avLst/>
          </a:prstGeom>
        </p:spPr>
        <p:txBody>
          <a:bodyPr/>
          <a:lstStyle>
            <a:lvl1pPr marL="0" indent="0">
              <a:buNone/>
              <a:defRPr sz="2400" b="0" i="0">
                <a:solidFill>
                  <a:schemeClr val="tx1">
                    <a:tint val="75000"/>
                  </a:schemeClr>
                </a:solidFill>
                <a:latin typeface="Arial Regular"/>
                <a:cs typeface="Arial Regular"/>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E4B0BD05-2058-4BBC-8690-DE0FDDEA5933}"/>
              </a:ext>
            </a:extLst>
          </p:cNvPr>
          <p:cNvSpPr>
            <a:spLocks noGrp="1"/>
          </p:cNvSpPr>
          <p:nvPr>
            <p:ph type="dt" sz="half" idx="10"/>
          </p:nvPr>
        </p:nvSpPr>
        <p:spPr>
          <a:xfrm>
            <a:off x="838200" y="6356350"/>
            <a:ext cx="2743200" cy="365125"/>
          </a:xfrm>
          <a:prstGeom prst="rect">
            <a:avLst/>
          </a:prstGeom>
        </p:spPr>
        <p:txBody>
          <a:bodyPr/>
          <a:lstStyle>
            <a:lvl1pPr>
              <a:defRPr b="0" i="0">
                <a:latin typeface="Arial Regular"/>
              </a:defRPr>
            </a:lvl1pPr>
          </a:lstStyle>
          <a:p>
            <a:fld id="{6EE4CC14-E7B5-45C2-B58C-876D1251882A}" type="datetimeFigureOut">
              <a:rPr lang="en-US" smtClean="0"/>
              <a:pPr/>
              <a:t>2/27/2020</a:t>
            </a:fld>
            <a:endParaRPr lang="en-US" dirty="0"/>
          </a:p>
        </p:txBody>
      </p:sp>
      <p:sp>
        <p:nvSpPr>
          <p:cNvPr id="5" name="Footer Placeholder 4">
            <a:extLst>
              <a:ext uri="{FF2B5EF4-FFF2-40B4-BE49-F238E27FC236}">
                <a16:creationId xmlns:a16="http://schemas.microsoft.com/office/drawing/2014/main" id="{FDF80020-C47E-42DA-8FAD-6E09F8BD6B64}"/>
              </a:ext>
            </a:extLst>
          </p:cNvPr>
          <p:cNvSpPr>
            <a:spLocks noGrp="1"/>
          </p:cNvSpPr>
          <p:nvPr>
            <p:ph type="ftr" sz="quarter" idx="11"/>
          </p:nvPr>
        </p:nvSpPr>
        <p:spPr>
          <a:xfrm>
            <a:off x="4038600" y="6356350"/>
            <a:ext cx="4114800" cy="365125"/>
          </a:xfrm>
          <a:prstGeom prst="rect">
            <a:avLst/>
          </a:prstGeom>
        </p:spPr>
        <p:txBody>
          <a:bodyPr/>
          <a:lstStyle>
            <a:lvl1pPr>
              <a:defRPr b="0" i="0">
                <a:latin typeface="Arial Regular"/>
              </a:defRPr>
            </a:lvl1pPr>
          </a:lstStyle>
          <a:p>
            <a:endParaRPr lang="en-US" dirty="0"/>
          </a:p>
        </p:txBody>
      </p:sp>
      <p:sp>
        <p:nvSpPr>
          <p:cNvPr id="6" name="Slide Number Placeholder 5">
            <a:extLst>
              <a:ext uri="{FF2B5EF4-FFF2-40B4-BE49-F238E27FC236}">
                <a16:creationId xmlns:a16="http://schemas.microsoft.com/office/drawing/2014/main" id="{BC522F56-4690-4C6C-B26B-C234BFF85C87}"/>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Regular"/>
              </a:defRPr>
            </a:lvl1pPr>
          </a:lstStyle>
          <a:p>
            <a:fld id="{DBDA44F3-0915-47E8-AD6E-4CBF12FB505F}" type="slidenum">
              <a:rPr lang="en-US" smtClean="0"/>
              <a:pPr/>
              <a:t>‹#›</a:t>
            </a:fld>
            <a:endParaRPr lang="en-US" dirty="0"/>
          </a:p>
        </p:txBody>
      </p:sp>
    </p:spTree>
    <p:extLst>
      <p:ext uri="{BB962C8B-B14F-4D97-AF65-F5344CB8AC3E}">
        <p14:creationId xmlns:p14="http://schemas.microsoft.com/office/powerpoint/2010/main" val="2483903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F0699-19AC-41F8-80F1-11DD5E91341B}"/>
              </a:ext>
            </a:extLst>
          </p:cNvPr>
          <p:cNvSpPr>
            <a:spLocks noGrp="1"/>
          </p:cNvSpPr>
          <p:nvPr>
            <p:ph type="title"/>
          </p:nvPr>
        </p:nvSpPr>
        <p:spPr>
          <a:xfrm>
            <a:off x="276447" y="365125"/>
            <a:ext cx="11077353" cy="1325563"/>
          </a:xfrm>
          <a:prstGeom prst="rect">
            <a:avLst/>
          </a:prstGeom>
        </p:spPr>
        <p:txBody>
          <a:bodyPr/>
          <a:lstStyle>
            <a:lvl1pPr>
              <a:defRPr sz="3600" b="0" i="0">
                <a:solidFill>
                  <a:schemeClr val="bg1"/>
                </a:solidFill>
                <a:latin typeface="Arial Regular"/>
                <a:cs typeface="Arial Regular"/>
              </a:defRPr>
            </a:lvl1pPr>
          </a:lstStyle>
          <a:p>
            <a:r>
              <a:rPr lang="en-US" dirty="0"/>
              <a:t>Click to edit Master title style</a:t>
            </a:r>
          </a:p>
        </p:txBody>
      </p:sp>
      <p:sp>
        <p:nvSpPr>
          <p:cNvPr id="3" name="Content Placeholder 2">
            <a:extLst>
              <a:ext uri="{FF2B5EF4-FFF2-40B4-BE49-F238E27FC236}">
                <a16:creationId xmlns:a16="http://schemas.microsoft.com/office/drawing/2014/main" id="{278722A6-E3FF-4F98-9DCC-2F7C26959166}"/>
              </a:ext>
            </a:extLst>
          </p:cNvPr>
          <p:cNvSpPr>
            <a:spLocks noGrp="1"/>
          </p:cNvSpPr>
          <p:nvPr>
            <p:ph sz="half" idx="1"/>
          </p:nvPr>
        </p:nvSpPr>
        <p:spPr>
          <a:xfrm>
            <a:off x="838200" y="1825625"/>
            <a:ext cx="5181600" cy="4351338"/>
          </a:xfrm>
          <a:prstGeom prst="rect">
            <a:avLst/>
          </a:prstGeom>
        </p:spPr>
        <p:txBody>
          <a:bodyPr/>
          <a:lstStyle>
            <a:lvl1pPr marL="228600" indent="-228600">
              <a:buFont typeface="System Font Regular"/>
              <a:buChar char="–"/>
              <a:defRPr lang="en-US" sz="2800" b="0" i="0" kern="1200" dirty="0">
                <a:solidFill>
                  <a:schemeClr val="tx1"/>
                </a:solidFill>
                <a:latin typeface="Segoe UI" panose="020B0502040204020203" pitchFamily="34" charset="0"/>
                <a:ea typeface="+mn-ea"/>
                <a:cs typeface="Segoe UI" panose="020B0502040204020203" pitchFamily="34" charset="0"/>
              </a:defRPr>
            </a:lvl1pPr>
            <a:lvl2pPr marL="685800" indent="-228600">
              <a:buFont typeface="System Font Regular"/>
              <a:buChar char="–"/>
              <a:defRPr lang="en-US" sz="2400" b="0" i="0" kern="1200" dirty="0">
                <a:solidFill>
                  <a:schemeClr val="tx1"/>
                </a:solidFill>
                <a:latin typeface="Segoe UI" panose="020B0502040204020203" pitchFamily="34" charset="0"/>
                <a:ea typeface="+mn-ea"/>
                <a:cs typeface="Segoe UI" panose="020B0502040204020203" pitchFamily="34" charset="0"/>
              </a:defRPr>
            </a:lvl2pPr>
            <a:lvl3pPr marL="1143000" indent="-228600">
              <a:buFont typeface="System Font Regular"/>
              <a:buChar char="–"/>
              <a:defRPr lang="en-US" sz="2000" b="0" i="0" kern="1200" dirty="0">
                <a:solidFill>
                  <a:schemeClr val="tx1"/>
                </a:solidFill>
                <a:latin typeface="Segoe UI" panose="020B0502040204020203" pitchFamily="34" charset="0"/>
                <a:ea typeface="+mn-ea"/>
                <a:cs typeface="Segoe UI" panose="020B0502040204020203" pitchFamily="34" charset="0"/>
              </a:defRPr>
            </a:lvl3pPr>
            <a:lvl4pPr marL="1600200" indent="-228600">
              <a:buFont typeface="System Font Regular"/>
              <a:buChar char="–"/>
              <a:defRPr lang="en-US" sz="1800" b="0" i="0" kern="1200" dirty="0">
                <a:solidFill>
                  <a:schemeClr val="tx1"/>
                </a:solidFill>
                <a:latin typeface="Segoe UI" panose="020B0502040204020203" pitchFamily="34" charset="0"/>
                <a:ea typeface="+mn-ea"/>
                <a:cs typeface="Segoe UI" panose="020B0502040204020203" pitchFamily="34" charset="0"/>
              </a:defRPr>
            </a:lvl4pPr>
            <a:lvl5pPr marL="2057400" indent="-228600">
              <a:buFont typeface="System Font Regular"/>
              <a:buChar char="–"/>
              <a:defRPr lang="en-US" sz="1800" b="0" i="0" kern="1200" dirty="0">
                <a:solidFill>
                  <a:schemeClr val="tx1"/>
                </a:solidFill>
                <a:latin typeface="Segoe UI" panose="020B0502040204020203" pitchFamily="34" charset="0"/>
                <a:ea typeface="+mn-ea"/>
                <a:cs typeface="Segoe UI" panose="020B0502040204020203" pitchFamily="34" charset="0"/>
              </a:defRPr>
            </a:lvl5pPr>
          </a:lstStyle>
          <a:p>
            <a:pPr marL="228600" lvl="0" indent="-228600" algn="l" defTabSz="914400" rtl="0" eaLnBrk="1" latinLnBrk="0" hangingPunct="1">
              <a:lnSpc>
                <a:spcPct val="90000"/>
              </a:lnSpc>
              <a:spcBef>
                <a:spcPts val="1000"/>
              </a:spcBef>
              <a:buClr>
                <a:srgbClr val="F59D3D"/>
              </a:buClr>
              <a:buFont typeface="Wingdings" panose="05000000000000000000" pitchFamily="2" charset="2"/>
              <a:buChar char="§"/>
            </a:pPr>
            <a:r>
              <a:rPr lang="en-US" dirty="0"/>
              <a:t>Edit Master text styles</a:t>
            </a:r>
          </a:p>
          <a:p>
            <a:pPr marL="685800" lvl="1" indent="-228600" algn="l" defTabSz="914400" rtl="0" eaLnBrk="1" latinLnBrk="0" hangingPunct="1">
              <a:lnSpc>
                <a:spcPct val="90000"/>
              </a:lnSpc>
              <a:spcBef>
                <a:spcPts val="500"/>
              </a:spcBef>
              <a:buClr>
                <a:srgbClr val="F59D3D"/>
              </a:buClr>
              <a:buFont typeface="System Font Regular"/>
              <a:buChar char="–"/>
            </a:pPr>
            <a:r>
              <a:rPr lang="en-US" dirty="0"/>
              <a:t>Second level</a:t>
            </a:r>
          </a:p>
          <a:p>
            <a:pPr marL="1143000" lvl="2" indent="-228600" algn="l" defTabSz="914400" rtl="0" eaLnBrk="1" latinLnBrk="0" hangingPunct="1">
              <a:lnSpc>
                <a:spcPct val="90000"/>
              </a:lnSpc>
              <a:spcBef>
                <a:spcPts val="500"/>
              </a:spcBef>
              <a:buClr>
                <a:srgbClr val="F59D3D"/>
              </a:buClr>
              <a:buFont typeface="Wingdings" panose="05000000000000000000" pitchFamily="2" charset="2"/>
              <a:buChar char="§"/>
            </a:pPr>
            <a:r>
              <a:rPr lang="en-US" dirty="0"/>
              <a:t>Third level</a:t>
            </a:r>
          </a:p>
          <a:p>
            <a:pPr marL="1600200" lvl="3" indent="-228600" algn="l" defTabSz="914400" rtl="0" eaLnBrk="1" latinLnBrk="0" hangingPunct="1">
              <a:lnSpc>
                <a:spcPct val="90000"/>
              </a:lnSpc>
              <a:spcBef>
                <a:spcPts val="500"/>
              </a:spcBef>
              <a:buClr>
                <a:srgbClr val="F59D3D"/>
              </a:buClr>
              <a:buFont typeface="System Font Regular"/>
              <a:buChar char="–"/>
            </a:pPr>
            <a:r>
              <a:rPr lang="en-US" dirty="0"/>
              <a:t>Fourth level</a:t>
            </a:r>
          </a:p>
          <a:p>
            <a:pPr marL="2057400" lvl="4" indent="-228600" algn="l" defTabSz="914400" rtl="0" eaLnBrk="1" latinLnBrk="0" hangingPunct="1">
              <a:lnSpc>
                <a:spcPct val="90000"/>
              </a:lnSpc>
              <a:spcBef>
                <a:spcPts val="500"/>
              </a:spcBef>
              <a:buClr>
                <a:srgbClr val="F59D3D"/>
              </a:buClr>
              <a:buFont typeface="Wingdings" panose="05000000000000000000" pitchFamily="2" charset="2"/>
              <a:buChar char="§"/>
            </a:pPr>
            <a:r>
              <a:rPr lang="en-US" dirty="0"/>
              <a:t>Fifth level</a:t>
            </a:r>
          </a:p>
        </p:txBody>
      </p:sp>
      <p:sp>
        <p:nvSpPr>
          <p:cNvPr id="4" name="Content Placeholder 3">
            <a:extLst>
              <a:ext uri="{FF2B5EF4-FFF2-40B4-BE49-F238E27FC236}">
                <a16:creationId xmlns:a16="http://schemas.microsoft.com/office/drawing/2014/main" id="{1581D7C6-8624-4E28-8D12-86AFBCB5C1A7}"/>
              </a:ext>
            </a:extLst>
          </p:cNvPr>
          <p:cNvSpPr>
            <a:spLocks noGrp="1"/>
          </p:cNvSpPr>
          <p:nvPr>
            <p:ph sz="half" idx="2"/>
          </p:nvPr>
        </p:nvSpPr>
        <p:spPr>
          <a:xfrm>
            <a:off x="6172200" y="1825625"/>
            <a:ext cx="5181600" cy="4351338"/>
          </a:xfrm>
          <a:prstGeom prst="rect">
            <a:avLst/>
          </a:prstGeom>
        </p:spPr>
        <p:txBody>
          <a:bodyPr/>
          <a:lstStyle>
            <a:lvl1pPr marL="228600" indent="-228600">
              <a:buFont typeface="System Font Regular"/>
              <a:buChar char="–"/>
              <a:defRPr lang="en-US" sz="2800" b="0" i="0" kern="1200" dirty="0">
                <a:solidFill>
                  <a:schemeClr val="tx1"/>
                </a:solidFill>
                <a:latin typeface="Segoe UI" panose="020B0502040204020203" pitchFamily="34" charset="0"/>
                <a:ea typeface="+mn-ea"/>
                <a:cs typeface="Segoe UI" panose="020B0502040204020203" pitchFamily="34" charset="0"/>
              </a:defRPr>
            </a:lvl1pPr>
            <a:lvl2pPr marL="685800" indent="-228600">
              <a:buFont typeface="System Font Regular"/>
              <a:buChar char="–"/>
              <a:defRPr lang="en-US" sz="2400" b="0" i="0" kern="1200" dirty="0">
                <a:solidFill>
                  <a:schemeClr val="tx1"/>
                </a:solidFill>
                <a:latin typeface="Segoe UI" panose="020B0502040204020203" pitchFamily="34" charset="0"/>
                <a:ea typeface="+mn-ea"/>
                <a:cs typeface="Segoe UI" panose="020B0502040204020203" pitchFamily="34" charset="0"/>
              </a:defRPr>
            </a:lvl2pPr>
            <a:lvl3pPr marL="1143000" indent="-228600">
              <a:buFont typeface="System Font Regular"/>
              <a:buChar char="–"/>
              <a:defRPr lang="en-US" sz="2000" b="0" i="0" kern="1200" dirty="0">
                <a:solidFill>
                  <a:schemeClr val="tx1"/>
                </a:solidFill>
                <a:latin typeface="Segoe UI" panose="020B0502040204020203" pitchFamily="34" charset="0"/>
                <a:ea typeface="+mn-ea"/>
                <a:cs typeface="Segoe UI" panose="020B0502040204020203" pitchFamily="34" charset="0"/>
              </a:defRPr>
            </a:lvl3pPr>
            <a:lvl4pPr marL="1600200" indent="-228600">
              <a:buFont typeface="System Font Regular"/>
              <a:buChar char="–"/>
              <a:defRPr lang="en-US" sz="1800" b="0" i="0" kern="1200" dirty="0">
                <a:solidFill>
                  <a:schemeClr val="tx1"/>
                </a:solidFill>
                <a:latin typeface="Segoe UI" panose="020B0502040204020203" pitchFamily="34" charset="0"/>
                <a:ea typeface="+mn-ea"/>
                <a:cs typeface="Segoe UI" panose="020B0502040204020203" pitchFamily="34" charset="0"/>
              </a:defRPr>
            </a:lvl4pPr>
            <a:lvl5pPr marL="2057400" indent="-228600">
              <a:buFont typeface="System Font Regular"/>
              <a:buChar char="–"/>
              <a:defRPr lang="en-US" sz="1800" b="0" i="0" kern="1200" dirty="0">
                <a:solidFill>
                  <a:schemeClr val="tx1"/>
                </a:solidFill>
                <a:latin typeface="Segoe UI" panose="020B0502040204020203" pitchFamily="34" charset="0"/>
                <a:ea typeface="+mn-ea"/>
                <a:cs typeface="Segoe UI" panose="020B0502040204020203" pitchFamily="34" charset="0"/>
              </a:defRPr>
            </a:lvl5pPr>
          </a:lstStyle>
          <a:p>
            <a:pPr marL="228600" lvl="0" indent="-228600" algn="l" defTabSz="914400" rtl="0" eaLnBrk="1" latinLnBrk="0" hangingPunct="1">
              <a:lnSpc>
                <a:spcPct val="90000"/>
              </a:lnSpc>
              <a:spcBef>
                <a:spcPts val="1000"/>
              </a:spcBef>
              <a:buClr>
                <a:srgbClr val="F59D3D"/>
              </a:buClr>
              <a:buFont typeface="Wingdings" panose="05000000000000000000" pitchFamily="2" charset="2"/>
              <a:buChar char="§"/>
            </a:pPr>
            <a:r>
              <a:rPr lang="en-US" dirty="0"/>
              <a:t>Edit Master text styles</a:t>
            </a:r>
          </a:p>
          <a:p>
            <a:pPr marL="685800" lvl="1" indent="-228600" algn="l" defTabSz="914400" rtl="0" eaLnBrk="1" latinLnBrk="0" hangingPunct="1">
              <a:lnSpc>
                <a:spcPct val="90000"/>
              </a:lnSpc>
              <a:spcBef>
                <a:spcPts val="500"/>
              </a:spcBef>
              <a:buClr>
                <a:srgbClr val="F59D3D"/>
              </a:buClr>
              <a:buFont typeface="System Font Regular"/>
              <a:buChar char="–"/>
            </a:pPr>
            <a:r>
              <a:rPr lang="en-US" dirty="0"/>
              <a:t>Second level</a:t>
            </a:r>
          </a:p>
          <a:p>
            <a:pPr marL="1143000" lvl="2" indent="-228600" algn="l" defTabSz="914400" rtl="0" eaLnBrk="1" latinLnBrk="0" hangingPunct="1">
              <a:lnSpc>
                <a:spcPct val="90000"/>
              </a:lnSpc>
              <a:spcBef>
                <a:spcPts val="500"/>
              </a:spcBef>
              <a:buClr>
                <a:srgbClr val="F59D3D"/>
              </a:buClr>
              <a:buFont typeface="Wingdings" panose="05000000000000000000" pitchFamily="2" charset="2"/>
              <a:buChar char="§"/>
            </a:pPr>
            <a:r>
              <a:rPr lang="en-US" dirty="0"/>
              <a:t>Third level</a:t>
            </a:r>
          </a:p>
          <a:p>
            <a:pPr marL="1600200" lvl="3" indent="-228600" algn="l" defTabSz="914400" rtl="0" eaLnBrk="1" latinLnBrk="0" hangingPunct="1">
              <a:lnSpc>
                <a:spcPct val="90000"/>
              </a:lnSpc>
              <a:spcBef>
                <a:spcPts val="500"/>
              </a:spcBef>
              <a:buClr>
                <a:srgbClr val="F59D3D"/>
              </a:buClr>
              <a:buFont typeface="System Font Regular"/>
              <a:buChar char="–"/>
            </a:pPr>
            <a:r>
              <a:rPr lang="en-US" dirty="0"/>
              <a:t>Fourth level</a:t>
            </a:r>
          </a:p>
          <a:p>
            <a:pPr marL="2057400" lvl="4" indent="-228600" algn="l" defTabSz="914400" rtl="0" eaLnBrk="1" latinLnBrk="0" hangingPunct="1">
              <a:lnSpc>
                <a:spcPct val="90000"/>
              </a:lnSpc>
              <a:spcBef>
                <a:spcPts val="500"/>
              </a:spcBef>
              <a:buClr>
                <a:srgbClr val="F59D3D"/>
              </a:buClr>
              <a:buFont typeface="Wingdings" panose="05000000000000000000" pitchFamily="2" charset="2"/>
              <a:buChar char="§"/>
            </a:pPr>
            <a:r>
              <a:rPr lang="en-US" dirty="0"/>
              <a:t>Fifth level</a:t>
            </a:r>
          </a:p>
        </p:txBody>
      </p:sp>
      <p:sp>
        <p:nvSpPr>
          <p:cNvPr id="5" name="Date Placeholder 4">
            <a:extLst>
              <a:ext uri="{FF2B5EF4-FFF2-40B4-BE49-F238E27FC236}">
                <a16:creationId xmlns:a16="http://schemas.microsoft.com/office/drawing/2014/main" id="{0E46DC3E-562E-4C8A-A546-CEEAE00DEB7D}"/>
              </a:ext>
            </a:extLst>
          </p:cNvPr>
          <p:cNvSpPr>
            <a:spLocks noGrp="1"/>
          </p:cNvSpPr>
          <p:nvPr>
            <p:ph type="dt" sz="half" idx="10"/>
          </p:nvPr>
        </p:nvSpPr>
        <p:spPr>
          <a:xfrm>
            <a:off x="838200" y="6356350"/>
            <a:ext cx="2743200" cy="365125"/>
          </a:xfrm>
          <a:prstGeom prst="rect">
            <a:avLst/>
          </a:prstGeom>
        </p:spPr>
        <p:txBody>
          <a:bodyPr/>
          <a:lstStyle>
            <a:lvl1pPr>
              <a:defRPr b="0" i="0">
                <a:latin typeface="Arial Regular"/>
              </a:defRPr>
            </a:lvl1pPr>
          </a:lstStyle>
          <a:p>
            <a:fld id="{6EE4CC14-E7B5-45C2-B58C-876D1251882A}" type="datetimeFigureOut">
              <a:rPr lang="en-US" smtClean="0"/>
              <a:pPr/>
              <a:t>2/27/2020</a:t>
            </a:fld>
            <a:endParaRPr lang="en-US" dirty="0"/>
          </a:p>
        </p:txBody>
      </p:sp>
      <p:sp>
        <p:nvSpPr>
          <p:cNvPr id="6" name="Footer Placeholder 5">
            <a:extLst>
              <a:ext uri="{FF2B5EF4-FFF2-40B4-BE49-F238E27FC236}">
                <a16:creationId xmlns:a16="http://schemas.microsoft.com/office/drawing/2014/main" id="{4B0591D0-3E1F-4E3B-A9AC-D5AC9940F645}"/>
              </a:ext>
            </a:extLst>
          </p:cNvPr>
          <p:cNvSpPr>
            <a:spLocks noGrp="1"/>
          </p:cNvSpPr>
          <p:nvPr>
            <p:ph type="ftr" sz="quarter" idx="11"/>
          </p:nvPr>
        </p:nvSpPr>
        <p:spPr>
          <a:xfrm>
            <a:off x="4038600" y="6356350"/>
            <a:ext cx="4114800" cy="365125"/>
          </a:xfrm>
          <a:prstGeom prst="rect">
            <a:avLst/>
          </a:prstGeom>
        </p:spPr>
        <p:txBody>
          <a:bodyPr/>
          <a:lstStyle>
            <a:lvl1pPr>
              <a:defRPr b="0" i="0">
                <a:latin typeface="Arial Regular"/>
              </a:defRPr>
            </a:lvl1pPr>
          </a:lstStyle>
          <a:p>
            <a:endParaRPr lang="en-US" dirty="0"/>
          </a:p>
        </p:txBody>
      </p:sp>
      <p:sp>
        <p:nvSpPr>
          <p:cNvPr id="7" name="Slide Number Placeholder 6">
            <a:extLst>
              <a:ext uri="{FF2B5EF4-FFF2-40B4-BE49-F238E27FC236}">
                <a16:creationId xmlns:a16="http://schemas.microsoft.com/office/drawing/2014/main" id="{118D4995-C3EC-487A-9357-AF6ADCF6A0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Regular"/>
              </a:defRPr>
            </a:lvl1pPr>
          </a:lstStyle>
          <a:p>
            <a:fld id="{DBDA44F3-0915-47E8-AD6E-4CBF12FB505F}" type="slidenum">
              <a:rPr lang="en-US" smtClean="0"/>
              <a:pPr/>
              <a:t>‹#›</a:t>
            </a:fld>
            <a:endParaRPr lang="en-US" dirty="0"/>
          </a:p>
        </p:txBody>
      </p:sp>
    </p:spTree>
    <p:extLst>
      <p:ext uri="{BB962C8B-B14F-4D97-AF65-F5344CB8AC3E}">
        <p14:creationId xmlns:p14="http://schemas.microsoft.com/office/powerpoint/2010/main" val="623629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C5C3D1-5C1B-4CDD-B4DA-386DBEC8F24B}"/>
              </a:ext>
            </a:extLst>
          </p:cNvPr>
          <p:cNvSpPr>
            <a:spLocks noGrp="1"/>
          </p:cNvSpPr>
          <p:nvPr>
            <p:ph type="dt" sz="half" idx="10"/>
          </p:nvPr>
        </p:nvSpPr>
        <p:spPr>
          <a:xfrm>
            <a:off x="838200" y="6356350"/>
            <a:ext cx="2743200" cy="365125"/>
          </a:xfrm>
          <a:prstGeom prst="rect">
            <a:avLst/>
          </a:prstGeom>
        </p:spPr>
        <p:txBody>
          <a:bodyPr/>
          <a:lstStyle>
            <a:lvl1pPr>
              <a:defRPr b="0" i="0">
                <a:latin typeface="Arial Regular"/>
              </a:defRPr>
            </a:lvl1pPr>
          </a:lstStyle>
          <a:p>
            <a:fld id="{6EE4CC14-E7B5-45C2-B58C-876D1251882A}" type="datetimeFigureOut">
              <a:rPr lang="en-US" smtClean="0"/>
              <a:pPr/>
              <a:t>2/27/2020</a:t>
            </a:fld>
            <a:endParaRPr lang="en-US" dirty="0"/>
          </a:p>
        </p:txBody>
      </p:sp>
      <p:sp>
        <p:nvSpPr>
          <p:cNvPr id="3" name="Footer Placeholder 2">
            <a:extLst>
              <a:ext uri="{FF2B5EF4-FFF2-40B4-BE49-F238E27FC236}">
                <a16:creationId xmlns:a16="http://schemas.microsoft.com/office/drawing/2014/main" id="{2D3B6AAE-26F9-4068-BB21-97FB31B3E0AC}"/>
              </a:ext>
            </a:extLst>
          </p:cNvPr>
          <p:cNvSpPr>
            <a:spLocks noGrp="1"/>
          </p:cNvSpPr>
          <p:nvPr>
            <p:ph type="ftr" sz="quarter" idx="11"/>
          </p:nvPr>
        </p:nvSpPr>
        <p:spPr>
          <a:xfrm>
            <a:off x="4038600" y="6356350"/>
            <a:ext cx="4114800" cy="365125"/>
          </a:xfrm>
          <a:prstGeom prst="rect">
            <a:avLst/>
          </a:prstGeom>
        </p:spPr>
        <p:txBody>
          <a:bodyPr/>
          <a:lstStyle>
            <a:lvl1pPr>
              <a:defRPr b="0" i="0">
                <a:latin typeface="Arial Regular"/>
              </a:defRPr>
            </a:lvl1pPr>
          </a:lstStyle>
          <a:p>
            <a:endParaRPr lang="en-US" dirty="0"/>
          </a:p>
        </p:txBody>
      </p:sp>
      <p:sp>
        <p:nvSpPr>
          <p:cNvPr id="4" name="Slide Number Placeholder 3">
            <a:extLst>
              <a:ext uri="{FF2B5EF4-FFF2-40B4-BE49-F238E27FC236}">
                <a16:creationId xmlns:a16="http://schemas.microsoft.com/office/drawing/2014/main" id="{4AE5549D-CC7D-4B76-8EB5-7A77C322858F}"/>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Regular"/>
              </a:defRPr>
            </a:lvl1pPr>
          </a:lstStyle>
          <a:p>
            <a:fld id="{DBDA44F3-0915-47E8-AD6E-4CBF12FB505F}" type="slidenum">
              <a:rPr lang="en-US" smtClean="0"/>
              <a:pPr/>
              <a:t>‹#›</a:t>
            </a:fld>
            <a:endParaRPr lang="en-US" dirty="0"/>
          </a:p>
        </p:txBody>
      </p:sp>
    </p:spTree>
    <p:extLst>
      <p:ext uri="{BB962C8B-B14F-4D97-AF65-F5344CB8AC3E}">
        <p14:creationId xmlns:p14="http://schemas.microsoft.com/office/powerpoint/2010/main" val="1433145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35598-22AD-4EF5-BDCD-05A658F56655}"/>
              </a:ext>
            </a:extLst>
          </p:cNvPr>
          <p:cNvSpPr>
            <a:spLocks noGrp="1"/>
          </p:cNvSpPr>
          <p:nvPr>
            <p:ph type="title"/>
          </p:nvPr>
        </p:nvSpPr>
        <p:spPr>
          <a:xfrm>
            <a:off x="839788" y="457200"/>
            <a:ext cx="3932237" cy="1600200"/>
          </a:xfrm>
          <a:prstGeom prst="rect">
            <a:avLst/>
          </a:prstGeom>
        </p:spPr>
        <p:txBody>
          <a:bodyPr anchor="b"/>
          <a:lstStyle>
            <a:lvl1pPr>
              <a:defRPr sz="3200" b="0" i="0">
                <a:latin typeface="Arial Regular"/>
                <a:cs typeface="Arial Regular"/>
              </a:defRPr>
            </a:lvl1pPr>
          </a:lstStyle>
          <a:p>
            <a:r>
              <a:rPr lang="en-US" dirty="0"/>
              <a:t>Click to edit Master title style</a:t>
            </a:r>
          </a:p>
        </p:txBody>
      </p:sp>
      <p:sp>
        <p:nvSpPr>
          <p:cNvPr id="3" name="Content Placeholder 2">
            <a:extLst>
              <a:ext uri="{FF2B5EF4-FFF2-40B4-BE49-F238E27FC236}">
                <a16:creationId xmlns:a16="http://schemas.microsoft.com/office/drawing/2014/main" id="{5A70EF9E-D227-468E-81E4-7C0EE8757858}"/>
              </a:ext>
            </a:extLst>
          </p:cNvPr>
          <p:cNvSpPr>
            <a:spLocks noGrp="1"/>
          </p:cNvSpPr>
          <p:nvPr>
            <p:ph idx="1" hasCustomPrompt="1"/>
          </p:nvPr>
        </p:nvSpPr>
        <p:spPr>
          <a:xfrm>
            <a:off x="5183188" y="987425"/>
            <a:ext cx="6172200" cy="4873625"/>
          </a:xfrm>
          <a:prstGeom prst="rect">
            <a:avLst/>
          </a:prstGeom>
        </p:spPr>
        <p:txBody>
          <a:bodyPr/>
          <a:lstStyle>
            <a:lvl1pPr marL="228600" indent="-228600" algn="l" defTabSz="914400" rtl="0" eaLnBrk="1" latinLnBrk="0" hangingPunct="1">
              <a:lnSpc>
                <a:spcPct val="90000"/>
              </a:lnSpc>
              <a:spcBef>
                <a:spcPts val="1000"/>
              </a:spcBef>
              <a:buClr>
                <a:srgbClr val="F59D3D"/>
              </a:buClr>
              <a:buFont typeface="Wingdings" panose="05000000000000000000" pitchFamily="2" charset="2"/>
              <a:buChar char="§"/>
              <a:defRPr sz="3200" b="0" i="0">
                <a:latin typeface="Arial Regular"/>
                <a:cs typeface="Arial Regular"/>
              </a:defRPr>
            </a:lvl1pPr>
            <a:lvl2pPr marL="685800" indent="-228600" algn="l" defTabSz="914400" rtl="0" eaLnBrk="1" latinLnBrk="0" hangingPunct="1">
              <a:lnSpc>
                <a:spcPct val="90000"/>
              </a:lnSpc>
              <a:spcBef>
                <a:spcPts val="500"/>
              </a:spcBef>
              <a:buClr>
                <a:srgbClr val="F59D3D"/>
              </a:buClr>
              <a:buFont typeface="System Font Regular"/>
              <a:buChar char="–"/>
              <a:defRPr sz="2800" b="0" i="0">
                <a:latin typeface="Arial Regular"/>
                <a:cs typeface="Arial Regular"/>
              </a:defRPr>
            </a:lvl2pPr>
            <a:lvl3pPr marL="1143000" indent="-228600" algn="l" defTabSz="914400" rtl="0" eaLnBrk="1" latinLnBrk="0" hangingPunct="1">
              <a:lnSpc>
                <a:spcPct val="90000"/>
              </a:lnSpc>
              <a:spcBef>
                <a:spcPts val="500"/>
              </a:spcBef>
              <a:buClr>
                <a:srgbClr val="F59D3D"/>
              </a:buClr>
              <a:buFont typeface="Wingdings" panose="05000000000000000000" pitchFamily="2" charset="2"/>
              <a:buChar char="§"/>
              <a:defRPr sz="2400" b="0" i="0">
                <a:latin typeface="Arial Regular"/>
                <a:cs typeface="Arial Regular"/>
              </a:defRPr>
            </a:lvl3pPr>
            <a:lvl4pPr marL="1600200" indent="-228600" algn="l" defTabSz="914400" rtl="0" eaLnBrk="1" latinLnBrk="0" hangingPunct="1">
              <a:lnSpc>
                <a:spcPct val="90000"/>
              </a:lnSpc>
              <a:spcBef>
                <a:spcPts val="500"/>
              </a:spcBef>
              <a:buClr>
                <a:srgbClr val="F59D3D"/>
              </a:buClr>
              <a:buFont typeface="System Font Regular"/>
              <a:buChar char="–"/>
              <a:defRPr sz="2000" b="0" i="0">
                <a:latin typeface="Arial Regular"/>
                <a:cs typeface="Arial Regular"/>
              </a:defRPr>
            </a:lvl4pPr>
            <a:lvl5pPr marL="2057400" indent="-228600" algn="l" defTabSz="914400" rtl="0" eaLnBrk="1" latinLnBrk="0" hangingPunct="1">
              <a:lnSpc>
                <a:spcPct val="90000"/>
              </a:lnSpc>
              <a:spcBef>
                <a:spcPts val="500"/>
              </a:spcBef>
              <a:buClr>
                <a:srgbClr val="F59D3D"/>
              </a:buClr>
              <a:buFont typeface="Wingdings" panose="05000000000000000000" pitchFamily="2" charset="2"/>
              <a:buChar char="§"/>
              <a:defRPr sz="2000" b="0" i="0">
                <a:latin typeface="Arial Regular"/>
                <a:cs typeface="Arial Regular"/>
              </a:defRPr>
            </a:lvl5pPr>
            <a:lvl6pPr>
              <a:defRPr sz="2000"/>
            </a:lvl6pPr>
            <a:lvl7pPr>
              <a:defRPr sz="2000"/>
            </a:lvl7pPr>
            <a:lvl8pPr>
              <a:defRPr sz="2000"/>
            </a:lvl8pPr>
            <a:lvl9pPr>
              <a:defRPr sz="2000"/>
            </a:lvl9pPr>
          </a:lstStyle>
          <a:p>
            <a:pPr marL="228600" lvl="0" indent="-228600" algn="l" defTabSz="914400" rtl="0" eaLnBrk="1" latinLnBrk="0" hangingPunct="1">
              <a:lnSpc>
                <a:spcPct val="90000"/>
              </a:lnSpc>
              <a:spcBef>
                <a:spcPts val="1000"/>
              </a:spcBef>
              <a:buClr>
                <a:srgbClr val="F59D3D"/>
              </a:buClr>
              <a:buFont typeface="Wingdings" panose="05000000000000000000" pitchFamily="2" charset="2"/>
              <a:buChar char="§"/>
            </a:pPr>
            <a:r>
              <a:rPr lang="en-US" dirty="0"/>
              <a:t>Edit Master text styles</a:t>
            </a:r>
          </a:p>
          <a:p>
            <a:pPr marL="685800" lvl="1" indent="-228600" algn="l" defTabSz="914400" rtl="0" eaLnBrk="1" latinLnBrk="0" hangingPunct="1">
              <a:lnSpc>
                <a:spcPct val="90000"/>
              </a:lnSpc>
              <a:spcBef>
                <a:spcPts val="500"/>
              </a:spcBef>
              <a:buClr>
                <a:srgbClr val="F59D3D"/>
              </a:buClr>
              <a:buFont typeface="System Font Regular"/>
              <a:buChar char="–"/>
            </a:pPr>
            <a:r>
              <a:rPr lang="en-US" dirty="0"/>
              <a:t>Second level</a:t>
            </a:r>
          </a:p>
          <a:p>
            <a:pPr marL="1143000" lvl="2" indent="-228600" algn="l" defTabSz="914400" rtl="0" eaLnBrk="1" latinLnBrk="0" hangingPunct="1">
              <a:lnSpc>
                <a:spcPct val="90000"/>
              </a:lnSpc>
              <a:spcBef>
                <a:spcPts val="500"/>
              </a:spcBef>
              <a:buClr>
                <a:srgbClr val="F59D3D"/>
              </a:buClr>
              <a:buFont typeface="Wingdings" panose="05000000000000000000" pitchFamily="2" charset="2"/>
              <a:buChar char="§"/>
            </a:pPr>
            <a:r>
              <a:rPr lang="en-US" dirty="0"/>
              <a:t>Third level</a:t>
            </a:r>
          </a:p>
          <a:p>
            <a:pPr marL="1600200" lvl="3" indent="-228600" algn="l" defTabSz="914400" rtl="0" eaLnBrk="1" latinLnBrk="0" hangingPunct="1">
              <a:lnSpc>
                <a:spcPct val="90000"/>
              </a:lnSpc>
              <a:spcBef>
                <a:spcPts val="500"/>
              </a:spcBef>
              <a:buClr>
                <a:srgbClr val="F59D3D"/>
              </a:buClr>
              <a:buFont typeface="System Font Regular"/>
              <a:buChar char="–"/>
            </a:pPr>
            <a:r>
              <a:rPr lang="en-US" dirty="0"/>
              <a:t>Fourth level</a:t>
            </a:r>
          </a:p>
          <a:p>
            <a:pPr marL="2057400" lvl="4" indent="-228600" algn="l" defTabSz="914400" rtl="0" eaLnBrk="1" latinLnBrk="0" hangingPunct="1">
              <a:lnSpc>
                <a:spcPct val="90000"/>
              </a:lnSpc>
              <a:spcBef>
                <a:spcPts val="500"/>
              </a:spcBef>
              <a:buClr>
                <a:srgbClr val="F59D3D"/>
              </a:buClr>
              <a:buFont typeface="Wingdings" panose="05000000000000000000" pitchFamily="2" charset="2"/>
              <a:buChar char="§"/>
            </a:pPr>
            <a:r>
              <a:rPr lang="en-US" dirty="0"/>
              <a:t>Fifth level</a:t>
            </a:r>
          </a:p>
        </p:txBody>
      </p:sp>
      <p:sp>
        <p:nvSpPr>
          <p:cNvPr id="4" name="Text Placeholder 3">
            <a:extLst>
              <a:ext uri="{FF2B5EF4-FFF2-40B4-BE49-F238E27FC236}">
                <a16:creationId xmlns:a16="http://schemas.microsoft.com/office/drawing/2014/main" id="{94BBBA0F-5616-4635-8651-4E3795C5FBF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0" i="0">
                <a:latin typeface="Arial Regular"/>
                <a:cs typeface="Arial Regular"/>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a:extLst>
              <a:ext uri="{FF2B5EF4-FFF2-40B4-BE49-F238E27FC236}">
                <a16:creationId xmlns:a16="http://schemas.microsoft.com/office/drawing/2014/main" id="{888588A3-D724-423F-8912-6EBF6355F499}"/>
              </a:ext>
            </a:extLst>
          </p:cNvPr>
          <p:cNvSpPr>
            <a:spLocks noGrp="1"/>
          </p:cNvSpPr>
          <p:nvPr>
            <p:ph type="dt" sz="half" idx="10"/>
          </p:nvPr>
        </p:nvSpPr>
        <p:spPr>
          <a:xfrm>
            <a:off x="838200" y="6356350"/>
            <a:ext cx="2743200" cy="365125"/>
          </a:xfrm>
          <a:prstGeom prst="rect">
            <a:avLst/>
          </a:prstGeom>
        </p:spPr>
        <p:txBody>
          <a:bodyPr/>
          <a:lstStyle>
            <a:lvl1pPr>
              <a:defRPr b="0" i="0">
                <a:latin typeface="Arial Regular"/>
              </a:defRPr>
            </a:lvl1pPr>
          </a:lstStyle>
          <a:p>
            <a:fld id="{6EE4CC14-E7B5-45C2-B58C-876D1251882A}" type="datetimeFigureOut">
              <a:rPr lang="en-US" smtClean="0"/>
              <a:pPr/>
              <a:t>2/27/2020</a:t>
            </a:fld>
            <a:endParaRPr lang="en-US" dirty="0"/>
          </a:p>
        </p:txBody>
      </p:sp>
      <p:sp>
        <p:nvSpPr>
          <p:cNvPr id="6" name="Footer Placeholder 5">
            <a:extLst>
              <a:ext uri="{FF2B5EF4-FFF2-40B4-BE49-F238E27FC236}">
                <a16:creationId xmlns:a16="http://schemas.microsoft.com/office/drawing/2014/main" id="{F897894E-8ED6-474D-949F-87A0BF8AA147}"/>
              </a:ext>
            </a:extLst>
          </p:cNvPr>
          <p:cNvSpPr>
            <a:spLocks noGrp="1"/>
          </p:cNvSpPr>
          <p:nvPr>
            <p:ph type="ftr" sz="quarter" idx="11"/>
          </p:nvPr>
        </p:nvSpPr>
        <p:spPr>
          <a:xfrm>
            <a:off x="4038600" y="6356350"/>
            <a:ext cx="4114800" cy="365125"/>
          </a:xfrm>
          <a:prstGeom prst="rect">
            <a:avLst/>
          </a:prstGeom>
        </p:spPr>
        <p:txBody>
          <a:bodyPr/>
          <a:lstStyle>
            <a:lvl1pPr>
              <a:defRPr b="0" i="0">
                <a:latin typeface="Arial Regular"/>
              </a:defRPr>
            </a:lvl1pPr>
          </a:lstStyle>
          <a:p>
            <a:endParaRPr lang="en-US" dirty="0"/>
          </a:p>
        </p:txBody>
      </p:sp>
      <p:sp>
        <p:nvSpPr>
          <p:cNvPr id="7" name="Slide Number Placeholder 6">
            <a:extLst>
              <a:ext uri="{FF2B5EF4-FFF2-40B4-BE49-F238E27FC236}">
                <a16:creationId xmlns:a16="http://schemas.microsoft.com/office/drawing/2014/main" id="{2F8C49BE-4C7E-45CD-B769-CE405821F2EE}"/>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Regular"/>
              </a:defRPr>
            </a:lvl1pPr>
          </a:lstStyle>
          <a:p>
            <a:fld id="{DBDA44F3-0915-47E8-AD6E-4CBF12FB505F}" type="slidenum">
              <a:rPr lang="en-US" smtClean="0"/>
              <a:pPr/>
              <a:t>‹#›</a:t>
            </a:fld>
            <a:endParaRPr lang="en-US" dirty="0"/>
          </a:p>
        </p:txBody>
      </p:sp>
    </p:spTree>
    <p:extLst>
      <p:ext uri="{BB962C8B-B14F-4D97-AF65-F5344CB8AC3E}">
        <p14:creationId xmlns:p14="http://schemas.microsoft.com/office/powerpoint/2010/main" val="1918663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7FDFC-EB9C-493D-B18A-68757E1269A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75472D8-B42E-4E53-8012-21B433D60590}"/>
              </a:ext>
            </a:extLst>
          </p:cNvPr>
          <p:cNvSpPr>
            <a:spLocks noGrp="1"/>
          </p:cNvSpPr>
          <p:nvPr>
            <p:ph type="pic" idx="1"/>
          </p:nvPr>
        </p:nvSpPr>
        <p:spPr>
          <a:xfrm>
            <a:off x="5183188" y="987425"/>
            <a:ext cx="6172200" cy="4873625"/>
          </a:xfrm>
          <a:prstGeom prst="rect">
            <a:avLst/>
          </a:prstGeom>
        </p:spPr>
        <p:txBody>
          <a:bodyPr/>
          <a:lstStyle>
            <a:lvl1pPr marL="0" indent="0">
              <a:buNone/>
              <a:defRPr sz="3200" b="0" i="0">
                <a:latin typeface="Arial Regular"/>
                <a:cs typeface="Arial Regular"/>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1CA9D16-9F4E-4A3E-9C11-F768D6B438D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0" i="0">
                <a:latin typeface="Arial Regular"/>
                <a:cs typeface="Arial Regular"/>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a:extLst>
              <a:ext uri="{FF2B5EF4-FFF2-40B4-BE49-F238E27FC236}">
                <a16:creationId xmlns:a16="http://schemas.microsoft.com/office/drawing/2014/main" id="{65D960EE-9A1B-4598-B9E4-C922D7E5EA04}"/>
              </a:ext>
            </a:extLst>
          </p:cNvPr>
          <p:cNvSpPr>
            <a:spLocks noGrp="1"/>
          </p:cNvSpPr>
          <p:nvPr>
            <p:ph type="dt" sz="half" idx="10"/>
          </p:nvPr>
        </p:nvSpPr>
        <p:spPr>
          <a:xfrm>
            <a:off x="838200" y="6356350"/>
            <a:ext cx="2743200" cy="365125"/>
          </a:xfrm>
          <a:prstGeom prst="rect">
            <a:avLst/>
          </a:prstGeom>
        </p:spPr>
        <p:txBody>
          <a:bodyPr/>
          <a:lstStyle>
            <a:lvl1pPr>
              <a:defRPr b="0" i="0">
                <a:latin typeface="Arial Regular"/>
              </a:defRPr>
            </a:lvl1pPr>
          </a:lstStyle>
          <a:p>
            <a:fld id="{6EE4CC14-E7B5-45C2-B58C-876D1251882A}" type="datetimeFigureOut">
              <a:rPr lang="en-US" smtClean="0"/>
              <a:pPr/>
              <a:t>2/27/2020</a:t>
            </a:fld>
            <a:endParaRPr lang="en-US" dirty="0"/>
          </a:p>
        </p:txBody>
      </p:sp>
      <p:sp>
        <p:nvSpPr>
          <p:cNvPr id="6" name="Footer Placeholder 5">
            <a:extLst>
              <a:ext uri="{FF2B5EF4-FFF2-40B4-BE49-F238E27FC236}">
                <a16:creationId xmlns:a16="http://schemas.microsoft.com/office/drawing/2014/main" id="{8A789A36-CF3A-417C-983E-2EF4AB0E6E89}"/>
              </a:ext>
            </a:extLst>
          </p:cNvPr>
          <p:cNvSpPr>
            <a:spLocks noGrp="1"/>
          </p:cNvSpPr>
          <p:nvPr>
            <p:ph type="ftr" sz="quarter" idx="11"/>
          </p:nvPr>
        </p:nvSpPr>
        <p:spPr>
          <a:xfrm>
            <a:off x="4038600" y="6356350"/>
            <a:ext cx="4114800" cy="365125"/>
          </a:xfrm>
          <a:prstGeom prst="rect">
            <a:avLst/>
          </a:prstGeom>
        </p:spPr>
        <p:txBody>
          <a:bodyPr/>
          <a:lstStyle>
            <a:lvl1pPr>
              <a:defRPr b="0" i="0">
                <a:latin typeface="Arial Regular"/>
              </a:defRPr>
            </a:lvl1pPr>
          </a:lstStyle>
          <a:p>
            <a:endParaRPr lang="en-US" dirty="0"/>
          </a:p>
        </p:txBody>
      </p:sp>
      <p:sp>
        <p:nvSpPr>
          <p:cNvPr id="7" name="Slide Number Placeholder 6">
            <a:extLst>
              <a:ext uri="{FF2B5EF4-FFF2-40B4-BE49-F238E27FC236}">
                <a16:creationId xmlns:a16="http://schemas.microsoft.com/office/drawing/2014/main" id="{24FA5E97-28F2-4C20-933F-2820662F2911}"/>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Regular"/>
              </a:defRPr>
            </a:lvl1pPr>
          </a:lstStyle>
          <a:p>
            <a:fld id="{DBDA44F3-0915-47E8-AD6E-4CBF12FB505F}" type="slidenum">
              <a:rPr lang="en-US" smtClean="0"/>
              <a:pPr/>
              <a:t>‹#›</a:t>
            </a:fld>
            <a:endParaRPr lang="en-US" dirty="0"/>
          </a:p>
        </p:txBody>
      </p:sp>
    </p:spTree>
    <p:extLst>
      <p:ext uri="{BB962C8B-B14F-4D97-AF65-F5344CB8AC3E}">
        <p14:creationId xmlns:p14="http://schemas.microsoft.com/office/powerpoint/2010/main" val="4074463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2136-DACD-43FF-80D3-79919C0B787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D8F21A-0592-4F77-AE65-17582372E66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i="0">
                <a:latin typeface="Arial Regular"/>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0094F8C1-1397-468D-8553-5C1B2AE6D4FD}"/>
              </a:ext>
            </a:extLst>
          </p:cNvPr>
          <p:cNvSpPr>
            <a:spLocks noGrp="1"/>
          </p:cNvSpPr>
          <p:nvPr>
            <p:ph type="dt" sz="half" idx="10"/>
          </p:nvPr>
        </p:nvSpPr>
        <p:spPr>
          <a:xfrm>
            <a:off x="838200" y="6356350"/>
            <a:ext cx="2743200" cy="365125"/>
          </a:xfrm>
          <a:prstGeom prst="rect">
            <a:avLst/>
          </a:prstGeom>
        </p:spPr>
        <p:txBody>
          <a:bodyPr/>
          <a:lstStyle>
            <a:lvl1pPr>
              <a:defRPr b="0" i="0">
                <a:latin typeface="Arial Regular"/>
              </a:defRPr>
            </a:lvl1pPr>
          </a:lstStyle>
          <a:p>
            <a:fld id="{6EE4CC14-E7B5-45C2-B58C-876D1251882A}" type="datetimeFigureOut">
              <a:rPr lang="en-US" smtClean="0"/>
              <a:pPr/>
              <a:t>2/27/2020</a:t>
            </a:fld>
            <a:endParaRPr lang="en-US" dirty="0"/>
          </a:p>
        </p:txBody>
      </p:sp>
      <p:sp>
        <p:nvSpPr>
          <p:cNvPr id="5" name="Footer Placeholder 4">
            <a:extLst>
              <a:ext uri="{FF2B5EF4-FFF2-40B4-BE49-F238E27FC236}">
                <a16:creationId xmlns:a16="http://schemas.microsoft.com/office/drawing/2014/main" id="{9CB93E75-6E55-45F0-847E-8EBC74A74AA0}"/>
              </a:ext>
            </a:extLst>
          </p:cNvPr>
          <p:cNvSpPr>
            <a:spLocks noGrp="1"/>
          </p:cNvSpPr>
          <p:nvPr>
            <p:ph type="ftr" sz="quarter" idx="11"/>
          </p:nvPr>
        </p:nvSpPr>
        <p:spPr>
          <a:xfrm>
            <a:off x="4038600" y="6356350"/>
            <a:ext cx="4114800" cy="365125"/>
          </a:xfrm>
          <a:prstGeom prst="rect">
            <a:avLst/>
          </a:prstGeom>
        </p:spPr>
        <p:txBody>
          <a:bodyPr/>
          <a:lstStyle>
            <a:lvl1pPr>
              <a:defRPr b="0" i="0">
                <a:latin typeface="Arial Regular"/>
              </a:defRPr>
            </a:lvl1pPr>
          </a:lstStyle>
          <a:p>
            <a:endParaRPr lang="en-US" dirty="0"/>
          </a:p>
        </p:txBody>
      </p:sp>
      <p:sp>
        <p:nvSpPr>
          <p:cNvPr id="6" name="Slide Number Placeholder 5">
            <a:extLst>
              <a:ext uri="{FF2B5EF4-FFF2-40B4-BE49-F238E27FC236}">
                <a16:creationId xmlns:a16="http://schemas.microsoft.com/office/drawing/2014/main" id="{5A7D17A4-3C18-4F2B-8023-42C65C42ED3C}"/>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Regular"/>
              </a:defRPr>
            </a:lvl1pPr>
          </a:lstStyle>
          <a:p>
            <a:fld id="{DBDA44F3-0915-47E8-AD6E-4CBF12FB505F}" type="slidenum">
              <a:rPr lang="en-US" smtClean="0"/>
              <a:pPr/>
              <a:t>‹#›</a:t>
            </a:fld>
            <a:endParaRPr lang="en-US" dirty="0"/>
          </a:p>
        </p:txBody>
      </p:sp>
    </p:spTree>
    <p:extLst>
      <p:ext uri="{BB962C8B-B14F-4D97-AF65-F5344CB8AC3E}">
        <p14:creationId xmlns:p14="http://schemas.microsoft.com/office/powerpoint/2010/main" val="3901023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C8D17898-07AF-42C4-B17C-D27FBA2B1F43}"/>
              </a:ext>
            </a:extLst>
          </p:cNvPr>
          <p:cNvSpPr>
            <a:spLocks noGrp="1"/>
          </p:cNvSpPr>
          <p:nvPr>
            <p:ph type="body" sz="quarter" idx="10" hasCustomPrompt="1"/>
          </p:nvPr>
        </p:nvSpPr>
        <p:spPr>
          <a:xfrm>
            <a:off x="290082" y="387936"/>
            <a:ext cx="7296150" cy="503237"/>
          </a:xfrm>
          <a:prstGeom prst="rect">
            <a:avLst/>
          </a:prstGeom>
        </p:spPr>
        <p:txBody>
          <a:bodyPr/>
          <a:lstStyle>
            <a:lvl1pPr marL="0" indent="0">
              <a:buNone/>
              <a:defRPr lang="en-US" sz="3600" b="0" i="0" kern="1200" baseline="0" dirty="0" smtClean="0">
                <a:solidFill>
                  <a:schemeClr val="bg1"/>
                </a:solidFill>
                <a:latin typeface="Arial Regular"/>
                <a:ea typeface="+mn-ea"/>
                <a:cs typeface="Arial Regular"/>
              </a:defRPr>
            </a:lvl1pPr>
          </a:lstStyle>
          <a:p>
            <a:pPr lvl="0"/>
            <a:r>
              <a:rPr lang="en-US" dirty="0"/>
              <a:t>Header</a:t>
            </a:r>
          </a:p>
        </p:txBody>
      </p:sp>
      <p:sp>
        <p:nvSpPr>
          <p:cNvPr id="16" name="TextBox 15">
            <a:extLst>
              <a:ext uri="{FF2B5EF4-FFF2-40B4-BE49-F238E27FC236}">
                <a16:creationId xmlns:a16="http://schemas.microsoft.com/office/drawing/2014/main" id="{45880C5F-EEE0-488F-B174-B9BBC9BB161A}"/>
              </a:ext>
            </a:extLst>
          </p:cNvPr>
          <p:cNvSpPr txBox="1"/>
          <p:nvPr userDrawn="1"/>
        </p:nvSpPr>
        <p:spPr>
          <a:xfrm>
            <a:off x="10450284" y="6360448"/>
            <a:ext cx="1474237" cy="338554"/>
          </a:xfrm>
          <a:prstGeom prst="rect">
            <a:avLst/>
          </a:prstGeom>
          <a:noFill/>
        </p:spPr>
        <p:txBody>
          <a:bodyPr wrap="square" rtlCol="0">
            <a:spAutoFit/>
          </a:bodyPr>
          <a:lstStyle/>
          <a:p>
            <a:pPr algn="r"/>
            <a:fld id="{24B20BE8-3577-47C4-821E-92C458AF0707}" type="slidenum">
              <a:rPr lang="en-US" sz="1600" b="0" i="0" smtClean="0">
                <a:solidFill>
                  <a:schemeClr val="bg1"/>
                </a:solidFill>
                <a:latin typeface="Arial Regular"/>
                <a:cs typeface="Segoe UI" panose="020B0502040204020203" pitchFamily="34" charset="0"/>
              </a:rPr>
              <a:t>‹#›</a:t>
            </a:fld>
            <a:endParaRPr lang="en-US" b="0" i="0" dirty="0">
              <a:solidFill>
                <a:schemeClr val="bg1"/>
              </a:solidFill>
              <a:latin typeface="Arial Regular"/>
              <a:cs typeface="Segoe UI" panose="020B0502040204020203" pitchFamily="34" charset="0"/>
            </a:endParaRPr>
          </a:p>
        </p:txBody>
      </p:sp>
      <p:sp>
        <p:nvSpPr>
          <p:cNvPr id="4" name="Content Placeholder 3">
            <a:extLst>
              <a:ext uri="{FF2B5EF4-FFF2-40B4-BE49-F238E27FC236}">
                <a16:creationId xmlns:a16="http://schemas.microsoft.com/office/drawing/2014/main" id="{7CF0EEFC-ED7A-4EA7-87BC-A4614BCF0DFA}"/>
              </a:ext>
            </a:extLst>
          </p:cNvPr>
          <p:cNvSpPr>
            <a:spLocks noGrp="1"/>
          </p:cNvSpPr>
          <p:nvPr>
            <p:ph sz="half" idx="2" hasCustomPrompt="1"/>
          </p:nvPr>
        </p:nvSpPr>
        <p:spPr>
          <a:xfrm>
            <a:off x="318975" y="1584252"/>
            <a:ext cx="11355572" cy="4412511"/>
          </a:xfrm>
          <a:prstGeom prst="rect">
            <a:avLst/>
          </a:prstGeom>
        </p:spPr>
        <p:txBody>
          <a:bodyPr/>
          <a:lstStyle>
            <a:lvl1pPr marL="228600" indent="-228600" algn="l" defTabSz="914400" rtl="0" eaLnBrk="1" latinLnBrk="0" hangingPunct="1">
              <a:lnSpc>
                <a:spcPct val="90000"/>
              </a:lnSpc>
              <a:spcBef>
                <a:spcPts val="1000"/>
              </a:spcBef>
              <a:buClr>
                <a:srgbClr val="F59D3D"/>
              </a:buClr>
              <a:buFont typeface="Wingdings" panose="05000000000000000000" pitchFamily="2" charset="2"/>
              <a:buChar char="§"/>
              <a:defRPr b="0" i="0">
                <a:latin typeface="Arial Regular"/>
                <a:cs typeface="Arial Regular"/>
              </a:defRPr>
            </a:lvl1pPr>
            <a:lvl2pPr marL="685800" indent="-228600" algn="l" defTabSz="914400" rtl="0" eaLnBrk="1" latinLnBrk="0" hangingPunct="1">
              <a:lnSpc>
                <a:spcPct val="90000"/>
              </a:lnSpc>
              <a:spcBef>
                <a:spcPts val="500"/>
              </a:spcBef>
              <a:buClr>
                <a:srgbClr val="F59D3D"/>
              </a:buClr>
              <a:buFont typeface="System Font Regular"/>
              <a:buChar char="–"/>
              <a:defRPr b="0" i="0">
                <a:latin typeface="Arial Regular"/>
                <a:cs typeface="Arial Regular"/>
              </a:defRPr>
            </a:lvl2pPr>
            <a:lvl3pPr marL="1143000" indent="-228600" algn="l" defTabSz="914400" rtl="0" eaLnBrk="1" latinLnBrk="0" hangingPunct="1">
              <a:lnSpc>
                <a:spcPct val="90000"/>
              </a:lnSpc>
              <a:spcBef>
                <a:spcPts val="500"/>
              </a:spcBef>
              <a:buClr>
                <a:srgbClr val="F59D3D"/>
              </a:buClr>
              <a:buFont typeface="Wingdings" panose="05000000000000000000" pitchFamily="2" charset="2"/>
              <a:buChar char="§"/>
              <a:defRPr b="0" i="0">
                <a:latin typeface="Arial Regular"/>
                <a:cs typeface="Arial Regular"/>
              </a:defRPr>
            </a:lvl3pPr>
            <a:lvl4pPr marL="1600200" indent="-228600" algn="l" defTabSz="914400" rtl="0" eaLnBrk="1" latinLnBrk="0" hangingPunct="1">
              <a:lnSpc>
                <a:spcPct val="90000"/>
              </a:lnSpc>
              <a:spcBef>
                <a:spcPts val="500"/>
              </a:spcBef>
              <a:buClr>
                <a:srgbClr val="F59D3D"/>
              </a:buClr>
              <a:buFont typeface="System Font Regular"/>
              <a:buChar char="–"/>
              <a:defRPr b="0" i="0">
                <a:latin typeface="Arial Regular"/>
                <a:cs typeface="Arial Regular"/>
              </a:defRPr>
            </a:lvl4pPr>
            <a:lvl5pPr marL="2057400" indent="-228600" algn="l" defTabSz="914400" rtl="0" eaLnBrk="1" latinLnBrk="0" hangingPunct="1">
              <a:lnSpc>
                <a:spcPct val="90000"/>
              </a:lnSpc>
              <a:spcBef>
                <a:spcPts val="500"/>
              </a:spcBef>
              <a:buClr>
                <a:srgbClr val="F59D3D"/>
              </a:buClr>
              <a:buFont typeface="Wingdings" panose="05000000000000000000" pitchFamily="2" charset="2"/>
              <a:buChar char="§"/>
              <a:defRPr b="0" i="0">
                <a:latin typeface="Arial Regular"/>
                <a:cs typeface="Arial Regular"/>
              </a:defRPr>
            </a:lvl5pPr>
          </a:lstStyle>
          <a:p>
            <a:pPr marL="228600" lvl="0" indent="-228600" algn="l" defTabSz="914400" rtl="0" eaLnBrk="1" latinLnBrk="0" hangingPunct="1">
              <a:lnSpc>
                <a:spcPct val="90000"/>
              </a:lnSpc>
              <a:spcBef>
                <a:spcPts val="1000"/>
              </a:spcBef>
              <a:buClr>
                <a:srgbClr val="F59D3D"/>
              </a:buClr>
              <a:buFont typeface="Wingdings" panose="05000000000000000000" pitchFamily="2" charset="2"/>
              <a:buChar char="§"/>
            </a:pPr>
            <a:r>
              <a:rPr lang="en-US" dirty="0"/>
              <a:t>Edit Master text styles</a:t>
            </a:r>
          </a:p>
          <a:p>
            <a:pPr marL="685800" lvl="1" indent="-228600" algn="l" defTabSz="914400" rtl="0" eaLnBrk="1" latinLnBrk="0" hangingPunct="1">
              <a:lnSpc>
                <a:spcPct val="90000"/>
              </a:lnSpc>
              <a:spcBef>
                <a:spcPts val="500"/>
              </a:spcBef>
              <a:buClr>
                <a:srgbClr val="F59D3D"/>
              </a:buClr>
              <a:buFont typeface="System Font Regular"/>
              <a:buChar char="–"/>
            </a:pPr>
            <a:r>
              <a:rPr lang="en-US" dirty="0"/>
              <a:t>Second level</a:t>
            </a:r>
          </a:p>
          <a:p>
            <a:pPr marL="1143000" lvl="2" indent="-228600" algn="l" defTabSz="914400" rtl="0" eaLnBrk="1" latinLnBrk="0" hangingPunct="1">
              <a:lnSpc>
                <a:spcPct val="90000"/>
              </a:lnSpc>
              <a:spcBef>
                <a:spcPts val="500"/>
              </a:spcBef>
              <a:buClr>
                <a:srgbClr val="F59D3D"/>
              </a:buClr>
              <a:buFont typeface="Wingdings" panose="05000000000000000000" pitchFamily="2" charset="2"/>
              <a:buChar char="§"/>
            </a:pPr>
            <a:r>
              <a:rPr lang="en-US" dirty="0"/>
              <a:t>Third level</a:t>
            </a:r>
          </a:p>
          <a:p>
            <a:pPr marL="1600200" lvl="3" indent="-228600" algn="l" defTabSz="914400" rtl="0" eaLnBrk="1" latinLnBrk="0" hangingPunct="1">
              <a:lnSpc>
                <a:spcPct val="90000"/>
              </a:lnSpc>
              <a:spcBef>
                <a:spcPts val="500"/>
              </a:spcBef>
              <a:buClr>
                <a:srgbClr val="F59D3D"/>
              </a:buClr>
              <a:buFont typeface="System Font Regular"/>
              <a:buChar char="–"/>
            </a:pPr>
            <a:r>
              <a:rPr lang="en-US" dirty="0"/>
              <a:t>Fourth level</a:t>
            </a:r>
          </a:p>
          <a:p>
            <a:pPr marL="2057400" lvl="4" indent="-228600" algn="l" defTabSz="914400" rtl="0" eaLnBrk="1" latinLnBrk="0" hangingPunct="1">
              <a:lnSpc>
                <a:spcPct val="90000"/>
              </a:lnSpc>
              <a:spcBef>
                <a:spcPts val="500"/>
              </a:spcBef>
              <a:buClr>
                <a:srgbClr val="F59D3D"/>
              </a:buClr>
              <a:buFont typeface="Wingdings" panose="05000000000000000000" pitchFamily="2" charset="2"/>
              <a:buChar char="§"/>
            </a:pPr>
            <a:r>
              <a:rPr lang="en-US" dirty="0"/>
              <a:t>Fifth level</a:t>
            </a:r>
          </a:p>
        </p:txBody>
      </p:sp>
    </p:spTree>
    <p:extLst>
      <p:ext uri="{BB962C8B-B14F-4D97-AF65-F5344CB8AC3E}">
        <p14:creationId xmlns:p14="http://schemas.microsoft.com/office/powerpoint/2010/main" val="318368044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descr="A picture containing indoor&#10;&#10;Description automatically generated">
            <a:extLst>
              <a:ext uri="{FF2B5EF4-FFF2-40B4-BE49-F238E27FC236}">
                <a16:creationId xmlns:a16="http://schemas.microsoft.com/office/drawing/2014/main" id="{CB8DD22F-D4FE-4144-9389-633B00ED2C8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524" y="0"/>
            <a:ext cx="12207240" cy="6868290"/>
          </a:xfrm>
          <a:prstGeom prst="rect">
            <a:avLst/>
          </a:prstGeom>
        </p:spPr>
      </p:pic>
      <p:sp>
        <p:nvSpPr>
          <p:cNvPr id="2" name="Title 1">
            <a:extLst>
              <a:ext uri="{FF2B5EF4-FFF2-40B4-BE49-F238E27FC236}">
                <a16:creationId xmlns:a16="http://schemas.microsoft.com/office/drawing/2014/main" id="{9A56EC48-1D30-4AB9-A26B-48F3F03B74E0}"/>
              </a:ext>
            </a:extLst>
          </p:cNvPr>
          <p:cNvSpPr>
            <a:spLocks noGrp="1"/>
          </p:cNvSpPr>
          <p:nvPr>
            <p:ph type="title"/>
          </p:nvPr>
        </p:nvSpPr>
        <p:spPr>
          <a:xfrm>
            <a:off x="3168712" y="2627768"/>
            <a:ext cx="4852657" cy="1602464"/>
          </a:xfrm>
          <a:prstGeom prst="rect">
            <a:avLst/>
          </a:prstGeom>
        </p:spPr>
        <p:txBody>
          <a:bodyPr/>
          <a:lstStyle>
            <a:lvl1pPr>
              <a:defRPr b="0" i="0">
                <a:solidFill>
                  <a:schemeClr val="bg1"/>
                </a:solidFill>
                <a:latin typeface="Arial Regular"/>
                <a:cs typeface="Arial Regular"/>
              </a:defRPr>
            </a:lvl1pPr>
          </a:lstStyle>
          <a:p>
            <a:r>
              <a:rPr lang="en-US" dirty="0"/>
              <a:t>Click to edit Master title style</a:t>
            </a:r>
          </a:p>
        </p:txBody>
      </p:sp>
    </p:spTree>
    <p:extLst>
      <p:ext uri="{BB962C8B-B14F-4D97-AF65-F5344CB8AC3E}">
        <p14:creationId xmlns:p14="http://schemas.microsoft.com/office/powerpoint/2010/main" val="5104576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69436-7B4C-4059-AF33-4F1474852BF4}"/>
              </a:ext>
            </a:extLst>
          </p:cNvPr>
          <p:cNvSpPr>
            <a:spLocks noGrp="1"/>
          </p:cNvSpPr>
          <p:nvPr>
            <p:ph type="title"/>
          </p:nvPr>
        </p:nvSpPr>
        <p:spPr>
          <a:xfrm>
            <a:off x="831850" y="1709738"/>
            <a:ext cx="10515600" cy="2852737"/>
          </a:xfrm>
          <a:prstGeom prst="rect">
            <a:avLst/>
          </a:prstGeom>
        </p:spPr>
        <p:txBody>
          <a:bodyPr anchor="b"/>
          <a:lstStyle>
            <a:lvl1pPr>
              <a:defRPr sz="6000" b="0" i="0">
                <a:latin typeface="Arial Regular"/>
                <a:cs typeface="Arial Regular"/>
              </a:defRPr>
            </a:lvl1pPr>
          </a:lstStyle>
          <a:p>
            <a:r>
              <a:rPr lang="en-US" dirty="0"/>
              <a:t>Click to edit Master title style</a:t>
            </a:r>
          </a:p>
        </p:txBody>
      </p:sp>
      <p:sp>
        <p:nvSpPr>
          <p:cNvPr id="3" name="Text Placeholder 2">
            <a:extLst>
              <a:ext uri="{FF2B5EF4-FFF2-40B4-BE49-F238E27FC236}">
                <a16:creationId xmlns:a16="http://schemas.microsoft.com/office/drawing/2014/main" id="{070B73EB-96AD-4C81-8A7E-AE6D85116BCE}"/>
              </a:ext>
            </a:extLst>
          </p:cNvPr>
          <p:cNvSpPr>
            <a:spLocks noGrp="1"/>
          </p:cNvSpPr>
          <p:nvPr>
            <p:ph type="body" idx="1"/>
          </p:nvPr>
        </p:nvSpPr>
        <p:spPr>
          <a:xfrm>
            <a:off x="831850" y="4589463"/>
            <a:ext cx="10515600" cy="1500187"/>
          </a:xfrm>
          <a:prstGeom prst="rect">
            <a:avLst/>
          </a:prstGeom>
        </p:spPr>
        <p:txBody>
          <a:bodyPr/>
          <a:lstStyle>
            <a:lvl1pPr marL="0" indent="0">
              <a:buNone/>
              <a:defRPr sz="2400" b="0" i="0">
                <a:solidFill>
                  <a:schemeClr val="tx1">
                    <a:tint val="75000"/>
                  </a:schemeClr>
                </a:solidFill>
                <a:latin typeface="Arial Regular"/>
                <a:cs typeface="Arial Regular"/>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E4B0BD05-2058-4BBC-8690-DE0FDDEA5933}"/>
              </a:ext>
            </a:extLst>
          </p:cNvPr>
          <p:cNvSpPr>
            <a:spLocks noGrp="1"/>
          </p:cNvSpPr>
          <p:nvPr>
            <p:ph type="dt" sz="half" idx="10"/>
          </p:nvPr>
        </p:nvSpPr>
        <p:spPr>
          <a:xfrm>
            <a:off x="838200" y="6356350"/>
            <a:ext cx="2743200" cy="365125"/>
          </a:xfrm>
          <a:prstGeom prst="rect">
            <a:avLst/>
          </a:prstGeom>
        </p:spPr>
        <p:txBody>
          <a:bodyPr/>
          <a:lstStyle>
            <a:lvl1pPr>
              <a:defRPr b="0" i="0">
                <a:latin typeface="Arial Regular"/>
              </a:defRPr>
            </a:lvl1pPr>
          </a:lstStyle>
          <a:p>
            <a:fld id="{6EE4CC14-E7B5-45C2-B58C-876D1251882A}" type="datetimeFigureOut">
              <a:rPr lang="en-US" smtClean="0"/>
              <a:pPr/>
              <a:t>2/27/2020</a:t>
            </a:fld>
            <a:endParaRPr lang="en-US" dirty="0"/>
          </a:p>
        </p:txBody>
      </p:sp>
      <p:sp>
        <p:nvSpPr>
          <p:cNvPr id="5" name="Footer Placeholder 4">
            <a:extLst>
              <a:ext uri="{FF2B5EF4-FFF2-40B4-BE49-F238E27FC236}">
                <a16:creationId xmlns:a16="http://schemas.microsoft.com/office/drawing/2014/main" id="{FDF80020-C47E-42DA-8FAD-6E09F8BD6B64}"/>
              </a:ext>
            </a:extLst>
          </p:cNvPr>
          <p:cNvSpPr>
            <a:spLocks noGrp="1"/>
          </p:cNvSpPr>
          <p:nvPr>
            <p:ph type="ftr" sz="quarter" idx="11"/>
          </p:nvPr>
        </p:nvSpPr>
        <p:spPr>
          <a:xfrm>
            <a:off x="4038600" y="6356350"/>
            <a:ext cx="4114800" cy="365125"/>
          </a:xfrm>
          <a:prstGeom prst="rect">
            <a:avLst/>
          </a:prstGeom>
        </p:spPr>
        <p:txBody>
          <a:bodyPr/>
          <a:lstStyle>
            <a:lvl1pPr>
              <a:defRPr b="0" i="0">
                <a:latin typeface="Arial Regular"/>
              </a:defRPr>
            </a:lvl1pPr>
          </a:lstStyle>
          <a:p>
            <a:endParaRPr lang="en-US" dirty="0"/>
          </a:p>
        </p:txBody>
      </p:sp>
      <p:sp>
        <p:nvSpPr>
          <p:cNvPr id="6" name="Slide Number Placeholder 5">
            <a:extLst>
              <a:ext uri="{FF2B5EF4-FFF2-40B4-BE49-F238E27FC236}">
                <a16:creationId xmlns:a16="http://schemas.microsoft.com/office/drawing/2014/main" id="{BC522F56-4690-4C6C-B26B-C234BFF85C87}"/>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Regular"/>
              </a:defRPr>
            </a:lvl1pPr>
          </a:lstStyle>
          <a:p>
            <a:fld id="{DBDA44F3-0915-47E8-AD6E-4CBF12FB505F}" type="slidenum">
              <a:rPr lang="en-US" smtClean="0"/>
              <a:pPr/>
              <a:t>‹#›</a:t>
            </a:fld>
            <a:endParaRPr lang="en-US" dirty="0"/>
          </a:p>
        </p:txBody>
      </p:sp>
    </p:spTree>
    <p:extLst>
      <p:ext uri="{BB962C8B-B14F-4D97-AF65-F5344CB8AC3E}">
        <p14:creationId xmlns:p14="http://schemas.microsoft.com/office/powerpoint/2010/main" val="11067217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F0699-19AC-41F8-80F1-11DD5E91341B}"/>
              </a:ext>
            </a:extLst>
          </p:cNvPr>
          <p:cNvSpPr>
            <a:spLocks noGrp="1"/>
          </p:cNvSpPr>
          <p:nvPr>
            <p:ph type="title"/>
          </p:nvPr>
        </p:nvSpPr>
        <p:spPr>
          <a:xfrm>
            <a:off x="276447" y="365125"/>
            <a:ext cx="11077353" cy="1325563"/>
          </a:xfrm>
          <a:prstGeom prst="rect">
            <a:avLst/>
          </a:prstGeom>
        </p:spPr>
        <p:txBody>
          <a:bodyPr/>
          <a:lstStyle>
            <a:lvl1pPr>
              <a:defRPr sz="3600" b="0" i="0">
                <a:solidFill>
                  <a:schemeClr val="bg1"/>
                </a:solidFill>
                <a:latin typeface="Arial Regular"/>
                <a:cs typeface="Arial Regular"/>
              </a:defRPr>
            </a:lvl1pPr>
          </a:lstStyle>
          <a:p>
            <a:r>
              <a:rPr lang="en-US" dirty="0"/>
              <a:t>Click to edit Master title style</a:t>
            </a:r>
          </a:p>
        </p:txBody>
      </p:sp>
      <p:sp>
        <p:nvSpPr>
          <p:cNvPr id="3" name="Content Placeholder 2">
            <a:extLst>
              <a:ext uri="{FF2B5EF4-FFF2-40B4-BE49-F238E27FC236}">
                <a16:creationId xmlns:a16="http://schemas.microsoft.com/office/drawing/2014/main" id="{278722A6-E3FF-4F98-9DCC-2F7C26959166}"/>
              </a:ext>
            </a:extLst>
          </p:cNvPr>
          <p:cNvSpPr>
            <a:spLocks noGrp="1"/>
          </p:cNvSpPr>
          <p:nvPr>
            <p:ph sz="half" idx="1" hasCustomPrompt="1"/>
          </p:nvPr>
        </p:nvSpPr>
        <p:spPr>
          <a:xfrm>
            <a:off x="838200" y="1825625"/>
            <a:ext cx="5181600" cy="4351338"/>
          </a:xfrm>
          <a:prstGeom prst="rect">
            <a:avLst/>
          </a:prstGeom>
        </p:spPr>
        <p:txBody>
          <a:bodyPr/>
          <a:lstStyle>
            <a:lvl1pPr marL="228600" indent="-228600" algn="l" defTabSz="914400" rtl="0" eaLnBrk="1" latinLnBrk="0" hangingPunct="1">
              <a:lnSpc>
                <a:spcPct val="90000"/>
              </a:lnSpc>
              <a:spcBef>
                <a:spcPts val="1000"/>
              </a:spcBef>
              <a:buClr>
                <a:srgbClr val="F59D3D"/>
              </a:buClr>
              <a:buFont typeface="Wingdings" panose="05000000000000000000" pitchFamily="2" charset="2"/>
              <a:buChar char="§"/>
              <a:defRPr b="0" i="0">
                <a:latin typeface="Arial Regular"/>
                <a:cs typeface="Arial Regular"/>
              </a:defRPr>
            </a:lvl1pPr>
            <a:lvl2pPr marL="685800" indent="-228600" algn="l" defTabSz="914400" rtl="0" eaLnBrk="1" latinLnBrk="0" hangingPunct="1">
              <a:lnSpc>
                <a:spcPct val="90000"/>
              </a:lnSpc>
              <a:spcBef>
                <a:spcPts val="500"/>
              </a:spcBef>
              <a:buClr>
                <a:srgbClr val="F59D3D"/>
              </a:buClr>
              <a:buFont typeface="System Font Regular"/>
              <a:buChar char="–"/>
              <a:defRPr b="0" i="0">
                <a:latin typeface="Arial Regular"/>
                <a:cs typeface="Arial Regular"/>
              </a:defRPr>
            </a:lvl2pPr>
            <a:lvl3pPr marL="1143000" indent="-228600" algn="l" defTabSz="914400" rtl="0" eaLnBrk="1" latinLnBrk="0" hangingPunct="1">
              <a:lnSpc>
                <a:spcPct val="90000"/>
              </a:lnSpc>
              <a:spcBef>
                <a:spcPts val="500"/>
              </a:spcBef>
              <a:buClr>
                <a:srgbClr val="F59D3D"/>
              </a:buClr>
              <a:buFont typeface="Wingdings" panose="05000000000000000000" pitchFamily="2" charset="2"/>
              <a:buChar char="§"/>
              <a:defRPr b="0" i="0">
                <a:latin typeface="Arial Regular"/>
                <a:cs typeface="Arial Regular"/>
              </a:defRPr>
            </a:lvl3pPr>
            <a:lvl4pPr marL="1600200" indent="-228600" algn="l" defTabSz="914400" rtl="0" eaLnBrk="1" latinLnBrk="0" hangingPunct="1">
              <a:lnSpc>
                <a:spcPct val="90000"/>
              </a:lnSpc>
              <a:spcBef>
                <a:spcPts val="500"/>
              </a:spcBef>
              <a:buClr>
                <a:srgbClr val="F59D3D"/>
              </a:buClr>
              <a:buFont typeface="System Font Regular"/>
              <a:buChar char="–"/>
              <a:defRPr b="0" i="0">
                <a:latin typeface="Arial Regular"/>
                <a:cs typeface="Arial Regular"/>
              </a:defRPr>
            </a:lvl4pPr>
            <a:lvl5pPr marL="2057400" indent="-228600" algn="l" defTabSz="914400" rtl="0" eaLnBrk="1" latinLnBrk="0" hangingPunct="1">
              <a:lnSpc>
                <a:spcPct val="90000"/>
              </a:lnSpc>
              <a:spcBef>
                <a:spcPts val="500"/>
              </a:spcBef>
              <a:buClr>
                <a:srgbClr val="F59D3D"/>
              </a:buClr>
              <a:buFont typeface="Wingdings" panose="05000000000000000000" pitchFamily="2" charset="2"/>
              <a:buChar char="§"/>
              <a:defRPr b="0" i="0">
                <a:latin typeface="Arial Regular"/>
                <a:cs typeface="Arial Regular"/>
              </a:defRPr>
            </a:lvl5pPr>
          </a:lstStyle>
          <a:p>
            <a:pPr marL="228600" lvl="0" indent="-228600" algn="l" defTabSz="914400" rtl="0" eaLnBrk="1" latinLnBrk="0" hangingPunct="1">
              <a:lnSpc>
                <a:spcPct val="90000"/>
              </a:lnSpc>
              <a:spcBef>
                <a:spcPts val="1000"/>
              </a:spcBef>
              <a:buClr>
                <a:srgbClr val="F59D3D"/>
              </a:buClr>
              <a:buFont typeface="Wingdings" panose="05000000000000000000" pitchFamily="2" charset="2"/>
              <a:buChar char="§"/>
            </a:pPr>
            <a:r>
              <a:rPr lang="en-US" dirty="0"/>
              <a:t>Edit Master text styles</a:t>
            </a:r>
          </a:p>
          <a:p>
            <a:pPr marL="685800" lvl="1" indent="-228600" algn="l" defTabSz="914400" rtl="0" eaLnBrk="1" latinLnBrk="0" hangingPunct="1">
              <a:lnSpc>
                <a:spcPct val="90000"/>
              </a:lnSpc>
              <a:spcBef>
                <a:spcPts val="500"/>
              </a:spcBef>
              <a:buClr>
                <a:srgbClr val="F59D3D"/>
              </a:buClr>
              <a:buFont typeface="System Font Regular"/>
              <a:buChar char="–"/>
            </a:pPr>
            <a:r>
              <a:rPr lang="en-US" dirty="0"/>
              <a:t>Second level</a:t>
            </a:r>
          </a:p>
          <a:p>
            <a:pPr marL="1143000" lvl="2" indent="-228600" algn="l" defTabSz="914400" rtl="0" eaLnBrk="1" latinLnBrk="0" hangingPunct="1">
              <a:lnSpc>
                <a:spcPct val="90000"/>
              </a:lnSpc>
              <a:spcBef>
                <a:spcPts val="500"/>
              </a:spcBef>
              <a:buClr>
                <a:srgbClr val="F59D3D"/>
              </a:buClr>
              <a:buFont typeface="Wingdings" panose="05000000000000000000" pitchFamily="2" charset="2"/>
              <a:buChar char="§"/>
            </a:pPr>
            <a:r>
              <a:rPr lang="en-US" dirty="0"/>
              <a:t>Third level</a:t>
            </a:r>
          </a:p>
          <a:p>
            <a:pPr marL="1600200" lvl="3" indent="-228600" algn="l" defTabSz="914400" rtl="0" eaLnBrk="1" latinLnBrk="0" hangingPunct="1">
              <a:lnSpc>
                <a:spcPct val="90000"/>
              </a:lnSpc>
              <a:spcBef>
                <a:spcPts val="500"/>
              </a:spcBef>
              <a:buClr>
                <a:srgbClr val="F59D3D"/>
              </a:buClr>
              <a:buFont typeface="System Font Regular"/>
              <a:buChar char="–"/>
            </a:pPr>
            <a:r>
              <a:rPr lang="en-US" dirty="0"/>
              <a:t>Fourth level</a:t>
            </a:r>
          </a:p>
          <a:p>
            <a:pPr marL="2057400" lvl="4" indent="-228600" algn="l" defTabSz="914400" rtl="0" eaLnBrk="1" latinLnBrk="0" hangingPunct="1">
              <a:lnSpc>
                <a:spcPct val="90000"/>
              </a:lnSpc>
              <a:spcBef>
                <a:spcPts val="500"/>
              </a:spcBef>
              <a:buClr>
                <a:srgbClr val="F59D3D"/>
              </a:buClr>
              <a:buFont typeface="Wingdings" panose="05000000000000000000" pitchFamily="2" charset="2"/>
              <a:buChar char="§"/>
            </a:pPr>
            <a:r>
              <a:rPr lang="en-US" dirty="0"/>
              <a:t>Fifth level</a:t>
            </a:r>
          </a:p>
        </p:txBody>
      </p:sp>
      <p:sp>
        <p:nvSpPr>
          <p:cNvPr id="4" name="Content Placeholder 3">
            <a:extLst>
              <a:ext uri="{FF2B5EF4-FFF2-40B4-BE49-F238E27FC236}">
                <a16:creationId xmlns:a16="http://schemas.microsoft.com/office/drawing/2014/main" id="{1581D7C6-8624-4E28-8D12-86AFBCB5C1A7}"/>
              </a:ext>
            </a:extLst>
          </p:cNvPr>
          <p:cNvSpPr>
            <a:spLocks noGrp="1"/>
          </p:cNvSpPr>
          <p:nvPr>
            <p:ph sz="half" idx="2" hasCustomPrompt="1"/>
          </p:nvPr>
        </p:nvSpPr>
        <p:spPr>
          <a:xfrm>
            <a:off x="6172200" y="1825625"/>
            <a:ext cx="5181600" cy="4351338"/>
          </a:xfrm>
          <a:prstGeom prst="rect">
            <a:avLst/>
          </a:prstGeom>
        </p:spPr>
        <p:txBody>
          <a:bodyPr/>
          <a:lstStyle>
            <a:lvl1pPr marL="228600" indent="-228600" algn="l" defTabSz="914400" rtl="0" eaLnBrk="1" latinLnBrk="0" hangingPunct="1">
              <a:lnSpc>
                <a:spcPct val="90000"/>
              </a:lnSpc>
              <a:spcBef>
                <a:spcPts val="1000"/>
              </a:spcBef>
              <a:buClr>
                <a:srgbClr val="F59D3D"/>
              </a:buClr>
              <a:buFont typeface="Wingdings" panose="05000000000000000000" pitchFamily="2" charset="2"/>
              <a:buChar char="§"/>
              <a:defRPr b="0" i="0">
                <a:latin typeface="Arial Regular"/>
                <a:cs typeface="Arial Regular"/>
              </a:defRPr>
            </a:lvl1pPr>
            <a:lvl2pPr marL="685800" indent="-228600" algn="l" defTabSz="914400" rtl="0" eaLnBrk="1" latinLnBrk="0" hangingPunct="1">
              <a:lnSpc>
                <a:spcPct val="90000"/>
              </a:lnSpc>
              <a:spcBef>
                <a:spcPts val="500"/>
              </a:spcBef>
              <a:buClr>
                <a:srgbClr val="F59D3D"/>
              </a:buClr>
              <a:buFont typeface="System Font Regular"/>
              <a:buChar char="–"/>
              <a:defRPr b="0" i="0">
                <a:latin typeface="Arial Regular"/>
                <a:cs typeface="Arial Regular"/>
              </a:defRPr>
            </a:lvl2pPr>
            <a:lvl3pPr marL="1143000" indent="-228600" algn="l" defTabSz="914400" rtl="0" eaLnBrk="1" latinLnBrk="0" hangingPunct="1">
              <a:lnSpc>
                <a:spcPct val="90000"/>
              </a:lnSpc>
              <a:spcBef>
                <a:spcPts val="500"/>
              </a:spcBef>
              <a:buClr>
                <a:srgbClr val="F59D3D"/>
              </a:buClr>
              <a:buFont typeface="Wingdings" panose="05000000000000000000" pitchFamily="2" charset="2"/>
              <a:buChar char="§"/>
              <a:defRPr b="0" i="0">
                <a:latin typeface="Arial Regular"/>
                <a:cs typeface="Arial Regular"/>
              </a:defRPr>
            </a:lvl3pPr>
            <a:lvl4pPr marL="1600200" indent="-228600" algn="l" defTabSz="914400" rtl="0" eaLnBrk="1" latinLnBrk="0" hangingPunct="1">
              <a:lnSpc>
                <a:spcPct val="90000"/>
              </a:lnSpc>
              <a:spcBef>
                <a:spcPts val="500"/>
              </a:spcBef>
              <a:buClr>
                <a:srgbClr val="F59D3D"/>
              </a:buClr>
              <a:buFont typeface="System Font Regular"/>
              <a:buChar char="–"/>
              <a:defRPr b="0" i="0">
                <a:latin typeface="Arial Regular"/>
                <a:cs typeface="Arial Regular"/>
              </a:defRPr>
            </a:lvl4pPr>
            <a:lvl5pPr marL="2057400" indent="-228600" algn="l" defTabSz="914400" rtl="0" eaLnBrk="1" latinLnBrk="0" hangingPunct="1">
              <a:lnSpc>
                <a:spcPct val="90000"/>
              </a:lnSpc>
              <a:spcBef>
                <a:spcPts val="500"/>
              </a:spcBef>
              <a:buClr>
                <a:srgbClr val="F59D3D"/>
              </a:buClr>
              <a:buFont typeface="Wingdings" panose="05000000000000000000" pitchFamily="2" charset="2"/>
              <a:buChar char="§"/>
              <a:defRPr b="0" i="0">
                <a:latin typeface="Arial Regular"/>
                <a:cs typeface="Arial Regular"/>
              </a:defRPr>
            </a:lvl5pPr>
          </a:lstStyle>
          <a:p>
            <a:pPr marL="228600" lvl="0" indent="-228600" algn="l" defTabSz="914400" rtl="0" eaLnBrk="1" latinLnBrk="0" hangingPunct="1">
              <a:lnSpc>
                <a:spcPct val="90000"/>
              </a:lnSpc>
              <a:spcBef>
                <a:spcPts val="1000"/>
              </a:spcBef>
              <a:buClr>
                <a:srgbClr val="F59D3D"/>
              </a:buClr>
              <a:buFont typeface="Wingdings" panose="05000000000000000000" pitchFamily="2" charset="2"/>
              <a:buChar char="§"/>
            </a:pPr>
            <a:r>
              <a:rPr lang="en-US" dirty="0"/>
              <a:t>Edit Master text styles</a:t>
            </a:r>
          </a:p>
          <a:p>
            <a:pPr marL="685800" lvl="1" indent="-228600" algn="l" defTabSz="914400" rtl="0" eaLnBrk="1" latinLnBrk="0" hangingPunct="1">
              <a:lnSpc>
                <a:spcPct val="90000"/>
              </a:lnSpc>
              <a:spcBef>
                <a:spcPts val="500"/>
              </a:spcBef>
              <a:buClr>
                <a:srgbClr val="F59D3D"/>
              </a:buClr>
              <a:buFont typeface="System Font Regular"/>
              <a:buChar char="–"/>
            </a:pPr>
            <a:r>
              <a:rPr lang="en-US" dirty="0"/>
              <a:t>Second level</a:t>
            </a:r>
          </a:p>
          <a:p>
            <a:pPr marL="1143000" lvl="2" indent="-228600" algn="l" defTabSz="914400" rtl="0" eaLnBrk="1" latinLnBrk="0" hangingPunct="1">
              <a:lnSpc>
                <a:spcPct val="90000"/>
              </a:lnSpc>
              <a:spcBef>
                <a:spcPts val="500"/>
              </a:spcBef>
              <a:buClr>
                <a:srgbClr val="F59D3D"/>
              </a:buClr>
              <a:buFont typeface="Wingdings" panose="05000000000000000000" pitchFamily="2" charset="2"/>
              <a:buChar char="§"/>
            </a:pPr>
            <a:r>
              <a:rPr lang="en-US" dirty="0"/>
              <a:t>Third level</a:t>
            </a:r>
          </a:p>
          <a:p>
            <a:pPr marL="1600200" lvl="3" indent="-228600" algn="l" defTabSz="914400" rtl="0" eaLnBrk="1" latinLnBrk="0" hangingPunct="1">
              <a:lnSpc>
                <a:spcPct val="90000"/>
              </a:lnSpc>
              <a:spcBef>
                <a:spcPts val="500"/>
              </a:spcBef>
              <a:buClr>
                <a:srgbClr val="F59D3D"/>
              </a:buClr>
              <a:buFont typeface="System Font Regular"/>
              <a:buChar char="–"/>
            </a:pPr>
            <a:r>
              <a:rPr lang="en-US" dirty="0"/>
              <a:t>Fourth level</a:t>
            </a:r>
          </a:p>
          <a:p>
            <a:pPr marL="2057400" lvl="4" indent="-228600" algn="l" defTabSz="914400" rtl="0" eaLnBrk="1" latinLnBrk="0" hangingPunct="1">
              <a:lnSpc>
                <a:spcPct val="90000"/>
              </a:lnSpc>
              <a:spcBef>
                <a:spcPts val="500"/>
              </a:spcBef>
              <a:buClr>
                <a:srgbClr val="F59D3D"/>
              </a:buClr>
              <a:buFont typeface="Wingdings" panose="05000000000000000000" pitchFamily="2" charset="2"/>
              <a:buChar char="§"/>
            </a:pPr>
            <a:r>
              <a:rPr lang="en-US" dirty="0"/>
              <a:t>Fifth level</a:t>
            </a:r>
          </a:p>
        </p:txBody>
      </p:sp>
      <p:sp>
        <p:nvSpPr>
          <p:cNvPr id="5" name="Date Placeholder 4">
            <a:extLst>
              <a:ext uri="{FF2B5EF4-FFF2-40B4-BE49-F238E27FC236}">
                <a16:creationId xmlns:a16="http://schemas.microsoft.com/office/drawing/2014/main" id="{0E46DC3E-562E-4C8A-A546-CEEAE00DEB7D}"/>
              </a:ext>
            </a:extLst>
          </p:cNvPr>
          <p:cNvSpPr>
            <a:spLocks noGrp="1"/>
          </p:cNvSpPr>
          <p:nvPr>
            <p:ph type="dt" sz="half" idx="10"/>
          </p:nvPr>
        </p:nvSpPr>
        <p:spPr>
          <a:xfrm>
            <a:off x="838200" y="6356350"/>
            <a:ext cx="2743200" cy="365125"/>
          </a:xfrm>
          <a:prstGeom prst="rect">
            <a:avLst/>
          </a:prstGeom>
        </p:spPr>
        <p:txBody>
          <a:bodyPr/>
          <a:lstStyle>
            <a:lvl1pPr>
              <a:defRPr b="0" i="0">
                <a:latin typeface="Arial Regular"/>
              </a:defRPr>
            </a:lvl1pPr>
          </a:lstStyle>
          <a:p>
            <a:fld id="{6EE4CC14-E7B5-45C2-B58C-876D1251882A}" type="datetimeFigureOut">
              <a:rPr lang="en-US" smtClean="0"/>
              <a:pPr/>
              <a:t>2/27/2020</a:t>
            </a:fld>
            <a:endParaRPr lang="en-US" dirty="0"/>
          </a:p>
        </p:txBody>
      </p:sp>
      <p:sp>
        <p:nvSpPr>
          <p:cNvPr id="6" name="Footer Placeholder 5">
            <a:extLst>
              <a:ext uri="{FF2B5EF4-FFF2-40B4-BE49-F238E27FC236}">
                <a16:creationId xmlns:a16="http://schemas.microsoft.com/office/drawing/2014/main" id="{4B0591D0-3E1F-4E3B-A9AC-D5AC9940F645}"/>
              </a:ext>
            </a:extLst>
          </p:cNvPr>
          <p:cNvSpPr>
            <a:spLocks noGrp="1"/>
          </p:cNvSpPr>
          <p:nvPr>
            <p:ph type="ftr" sz="quarter" idx="11"/>
          </p:nvPr>
        </p:nvSpPr>
        <p:spPr>
          <a:xfrm>
            <a:off x="4038600" y="6356350"/>
            <a:ext cx="4114800" cy="365125"/>
          </a:xfrm>
          <a:prstGeom prst="rect">
            <a:avLst/>
          </a:prstGeom>
        </p:spPr>
        <p:txBody>
          <a:bodyPr/>
          <a:lstStyle>
            <a:lvl1pPr>
              <a:defRPr b="0" i="0">
                <a:latin typeface="Arial Regular"/>
              </a:defRPr>
            </a:lvl1pPr>
          </a:lstStyle>
          <a:p>
            <a:endParaRPr lang="en-US" dirty="0"/>
          </a:p>
        </p:txBody>
      </p:sp>
      <p:sp>
        <p:nvSpPr>
          <p:cNvPr id="7" name="Slide Number Placeholder 6">
            <a:extLst>
              <a:ext uri="{FF2B5EF4-FFF2-40B4-BE49-F238E27FC236}">
                <a16:creationId xmlns:a16="http://schemas.microsoft.com/office/drawing/2014/main" id="{118D4995-C3EC-487A-9357-AF6ADCF6A0F2}"/>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Regular"/>
              </a:defRPr>
            </a:lvl1pPr>
          </a:lstStyle>
          <a:p>
            <a:fld id="{DBDA44F3-0915-47E8-AD6E-4CBF12FB505F}" type="slidenum">
              <a:rPr lang="en-US" smtClean="0"/>
              <a:pPr/>
              <a:t>‹#›</a:t>
            </a:fld>
            <a:endParaRPr lang="en-US" dirty="0"/>
          </a:p>
        </p:txBody>
      </p:sp>
    </p:spTree>
    <p:extLst>
      <p:ext uri="{BB962C8B-B14F-4D97-AF65-F5344CB8AC3E}">
        <p14:creationId xmlns:p14="http://schemas.microsoft.com/office/powerpoint/2010/main" val="11605447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C5C3D1-5C1B-4CDD-B4DA-386DBEC8F24B}"/>
              </a:ext>
            </a:extLst>
          </p:cNvPr>
          <p:cNvSpPr>
            <a:spLocks noGrp="1"/>
          </p:cNvSpPr>
          <p:nvPr>
            <p:ph type="dt" sz="half" idx="10"/>
          </p:nvPr>
        </p:nvSpPr>
        <p:spPr>
          <a:xfrm>
            <a:off x="838200" y="6356350"/>
            <a:ext cx="2743200" cy="365125"/>
          </a:xfrm>
          <a:prstGeom prst="rect">
            <a:avLst/>
          </a:prstGeom>
        </p:spPr>
        <p:txBody>
          <a:bodyPr/>
          <a:lstStyle>
            <a:lvl1pPr>
              <a:defRPr b="0" i="0">
                <a:latin typeface="Arial Regular"/>
              </a:defRPr>
            </a:lvl1pPr>
          </a:lstStyle>
          <a:p>
            <a:fld id="{6EE4CC14-E7B5-45C2-B58C-876D1251882A}" type="datetimeFigureOut">
              <a:rPr lang="en-US" smtClean="0"/>
              <a:pPr/>
              <a:t>2/27/2020</a:t>
            </a:fld>
            <a:endParaRPr lang="en-US" dirty="0"/>
          </a:p>
        </p:txBody>
      </p:sp>
      <p:sp>
        <p:nvSpPr>
          <p:cNvPr id="3" name="Footer Placeholder 2">
            <a:extLst>
              <a:ext uri="{FF2B5EF4-FFF2-40B4-BE49-F238E27FC236}">
                <a16:creationId xmlns:a16="http://schemas.microsoft.com/office/drawing/2014/main" id="{2D3B6AAE-26F9-4068-BB21-97FB31B3E0AC}"/>
              </a:ext>
            </a:extLst>
          </p:cNvPr>
          <p:cNvSpPr>
            <a:spLocks noGrp="1"/>
          </p:cNvSpPr>
          <p:nvPr>
            <p:ph type="ftr" sz="quarter" idx="11"/>
          </p:nvPr>
        </p:nvSpPr>
        <p:spPr>
          <a:xfrm>
            <a:off x="4038600" y="6356350"/>
            <a:ext cx="4114800" cy="365125"/>
          </a:xfrm>
          <a:prstGeom prst="rect">
            <a:avLst/>
          </a:prstGeom>
        </p:spPr>
        <p:txBody>
          <a:bodyPr/>
          <a:lstStyle>
            <a:lvl1pPr>
              <a:defRPr b="0" i="0">
                <a:latin typeface="Arial Regular"/>
              </a:defRPr>
            </a:lvl1pPr>
          </a:lstStyle>
          <a:p>
            <a:endParaRPr lang="en-US" dirty="0"/>
          </a:p>
        </p:txBody>
      </p:sp>
      <p:sp>
        <p:nvSpPr>
          <p:cNvPr id="4" name="Slide Number Placeholder 3">
            <a:extLst>
              <a:ext uri="{FF2B5EF4-FFF2-40B4-BE49-F238E27FC236}">
                <a16:creationId xmlns:a16="http://schemas.microsoft.com/office/drawing/2014/main" id="{4AE5549D-CC7D-4B76-8EB5-7A77C322858F}"/>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Regular"/>
              </a:defRPr>
            </a:lvl1pPr>
          </a:lstStyle>
          <a:p>
            <a:fld id="{DBDA44F3-0915-47E8-AD6E-4CBF12FB505F}" type="slidenum">
              <a:rPr lang="en-US" smtClean="0"/>
              <a:pPr/>
              <a:t>‹#›</a:t>
            </a:fld>
            <a:endParaRPr lang="en-US" dirty="0"/>
          </a:p>
        </p:txBody>
      </p:sp>
    </p:spTree>
    <p:extLst>
      <p:ext uri="{BB962C8B-B14F-4D97-AF65-F5344CB8AC3E}">
        <p14:creationId xmlns:p14="http://schemas.microsoft.com/office/powerpoint/2010/main" val="28847735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35598-22AD-4EF5-BDCD-05A658F56655}"/>
              </a:ext>
            </a:extLst>
          </p:cNvPr>
          <p:cNvSpPr>
            <a:spLocks noGrp="1"/>
          </p:cNvSpPr>
          <p:nvPr>
            <p:ph type="title"/>
          </p:nvPr>
        </p:nvSpPr>
        <p:spPr>
          <a:xfrm>
            <a:off x="839788" y="457200"/>
            <a:ext cx="3932237" cy="1600200"/>
          </a:xfrm>
          <a:prstGeom prst="rect">
            <a:avLst/>
          </a:prstGeom>
        </p:spPr>
        <p:txBody>
          <a:bodyPr anchor="b"/>
          <a:lstStyle>
            <a:lvl1pPr>
              <a:defRPr sz="3200" b="0" i="0">
                <a:latin typeface="Arial Regular"/>
                <a:cs typeface="Arial Regular"/>
              </a:defRPr>
            </a:lvl1pPr>
          </a:lstStyle>
          <a:p>
            <a:r>
              <a:rPr lang="en-US" dirty="0"/>
              <a:t>Click to edit Master title style</a:t>
            </a:r>
          </a:p>
        </p:txBody>
      </p:sp>
      <p:sp>
        <p:nvSpPr>
          <p:cNvPr id="3" name="Content Placeholder 2">
            <a:extLst>
              <a:ext uri="{FF2B5EF4-FFF2-40B4-BE49-F238E27FC236}">
                <a16:creationId xmlns:a16="http://schemas.microsoft.com/office/drawing/2014/main" id="{5A70EF9E-D227-468E-81E4-7C0EE8757858}"/>
              </a:ext>
            </a:extLst>
          </p:cNvPr>
          <p:cNvSpPr>
            <a:spLocks noGrp="1"/>
          </p:cNvSpPr>
          <p:nvPr>
            <p:ph idx="1" hasCustomPrompt="1"/>
          </p:nvPr>
        </p:nvSpPr>
        <p:spPr>
          <a:xfrm>
            <a:off x="5183188" y="987425"/>
            <a:ext cx="6172200" cy="4873625"/>
          </a:xfrm>
          <a:prstGeom prst="rect">
            <a:avLst/>
          </a:prstGeom>
        </p:spPr>
        <p:txBody>
          <a:bodyPr/>
          <a:lstStyle>
            <a:lvl1pPr marL="228600" indent="-228600" algn="l" defTabSz="914400" rtl="0" eaLnBrk="1" latinLnBrk="0" hangingPunct="1">
              <a:lnSpc>
                <a:spcPct val="90000"/>
              </a:lnSpc>
              <a:spcBef>
                <a:spcPts val="1000"/>
              </a:spcBef>
              <a:buClr>
                <a:srgbClr val="F59D3D"/>
              </a:buClr>
              <a:buFont typeface="Wingdings" panose="05000000000000000000" pitchFamily="2" charset="2"/>
              <a:buChar char="§"/>
              <a:defRPr sz="3200" b="0" i="0">
                <a:latin typeface="Arial Regular"/>
                <a:cs typeface="Arial Regular"/>
              </a:defRPr>
            </a:lvl1pPr>
            <a:lvl2pPr marL="685800" indent="-228600" algn="l" defTabSz="914400" rtl="0" eaLnBrk="1" latinLnBrk="0" hangingPunct="1">
              <a:lnSpc>
                <a:spcPct val="90000"/>
              </a:lnSpc>
              <a:spcBef>
                <a:spcPts val="500"/>
              </a:spcBef>
              <a:buClr>
                <a:srgbClr val="F59D3D"/>
              </a:buClr>
              <a:buFont typeface="System Font Regular"/>
              <a:buChar char="–"/>
              <a:defRPr sz="2800" b="0" i="0">
                <a:latin typeface="Arial Regular"/>
                <a:cs typeface="Arial Regular"/>
              </a:defRPr>
            </a:lvl2pPr>
            <a:lvl3pPr marL="1143000" indent="-228600" algn="l" defTabSz="914400" rtl="0" eaLnBrk="1" latinLnBrk="0" hangingPunct="1">
              <a:lnSpc>
                <a:spcPct val="90000"/>
              </a:lnSpc>
              <a:spcBef>
                <a:spcPts val="500"/>
              </a:spcBef>
              <a:buClr>
                <a:srgbClr val="F59D3D"/>
              </a:buClr>
              <a:buFont typeface="Wingdings" panose="05000000000000000000" pitchFamily="2" charset="2"/>
              <a:buChar char="§"/>
              <a:defRPr sz="2400" b="0" i="0">
                <a:latin typeface="Arial Regular"/>
                <a:cs typeface="Arial Regular"/>
              </a:defRPr>
            </a:lvl3pPr>
            <a:lvl4pPr marL="1600200" indent="-228600" algn="l" defTabSz="914400" rtl="0" eaLnBrk="1" latinLnBrk="0" hangingPunct="1">
              <a:lnSpc>
                <a:spcPct val="90000"/>
              </a:lnSpc>
              <a:spcBef>
                <a:spcPts val="500"/>
              </a:spcBef>
              <a:buClr>
                <a:srgbClr val="F59D3D"/>
              </a:buClr>
              <a:buFont typeface="System Font Regular"/>
              <a:buChar char="–"/>
              <a:defRPr sz="2000" b="0" i="0">
                <a:latin typeface="Arial Regular"/>
                <a:cs typeface="Arial Regular"/>
              </a:defRPr>
            </a:lvl4pPr>
            <a:lvl5pPr marL="2057400" indent="-228600" algn="l" defTabSz="914400" rtl="0" eaLnBrk="1" latinLnBrk="0" hangingPunct="1">
              <a:lnSpc>
                <a:spcPct val="90000"/>
              </a:lnSpc>
              <a:spcBef>
                <a:spcPts val="500"/>
              </a:spcBef>
              <a:buClr>
                <a:srgbClr val="F59D3D"/>
              </a:buClr>
              <a:buFont typeface="Wingdings" panose="05000000000000000000" pitchFamily="2" charset="2"/>
              <a:buChar char="§"/>
              <a:defRPr sz="2000" b="0" i="0">
                <a:latin typeface="Arial Regular"/>
                <a:cs typeface="Arial Regular"/>
              </a:defRPr>
            </a:lvl5pPr>
            <a:lvl6pPr>
              <a:defRPr sz="2000"/>
            </a:lvl6pPr>
            <a:lvl7pPr>
              <a:defRPr sz="2000"/>
            </a:lvl7pPr>
            <a:lvl8pPr>
              <a:defRPr sz="2000"/>
            </a:lvl8pPr>
            <a:lvl9pPr>
              <a:defRPr sz="2000"/>
            </a:lvl9pPr>
          </a:lstStyle>
          <a:p>
            <a:pPr marL="228600" lvl="0" indent="-228600" algn="l" defTabSz="914400" rtl="0" eaLnBrk="1" latinLnBrk="0" hangingPunct="1">
              <a:lnSpc>
                <a:spcPct val="90000"/>
              </a:lnSpc>
              <a:spcBef>
                <a:spcPts val="1000"/>
              </a:spcBef>
              <a:buClr>
                <a:srgbClr val="F59D3D"/>
              </a:buClr>
              <a:buFont typeface="Wingdings" panose="05000000000000000000" pitchFamily="2" charset="2"/>
              <a:buChar char="§"/>
            </a:pPr>
            <a:r>
              <a:rPr lang="en-US" dirty="0"/>
              <a:t>Edit Master text styles</a:t>
            </a:r>
          </a:p>
          <a:p>
            <a:pPr marL="685800" lvl="1" indent="-228600" algn="l" defTabSz="914400" rtl="0" eaLnBrk="1" latinLnBrk="0" hangingPunct="1">
              <a:lnSpc>
                <a:spcPct val="90000"/>
              </a:lnSpc>
              <a:spcBef>
                <a:spcPts val="500"/>
              </a:spcBef>
              <a:buClr>
                <a:srgbClr val="F59D3D"/>
              </a:buClr>
              <a:buFont typeface="System Font Regular"/>
              <a:buChar char="–"/>
            </a:pPr>
            <a:r>
              <a:rPr lang="en-US" dirty="0"/>
              <a:t>Second level</a:t>
            </a:r>
          </a:p>
          <a:p>
            <a:pPr marL="1143000" lvl="2" indent="-228600" algn="l" defTabSz="914400" rtl="0" eaLnBrk="1" latinLnBrk="0" hangingPunct="1">
              <a:lnSpc>
                <a:spcPct val="90000"/>
              </a:lnSpc>
              <a:spcBef>
                <a:spcPts val="500"/>
              </a:spcBef>
              <a:buClr>
                <a:srgbClr val="F59D3D"/>
              </a:buClr>
              <a:buFont typeface="Wingdings" panose="05000000000000000000" pitchFamily="2" charset="2"/>
              <a:buChar char="§"/>
            </a:pPr>
            <a:r>
              <a:rPr lang="en-US" dirty="0"/>
              <a:t>Third level</a:t>
            </a:r>
          </a:p>
          <a:p>
            <a:pPr marL="1600200" lvl="3" indent="-228600" algn="l" defTabSz="914400" rtl="0" eaLnBrk="1" latinLnBrk="0" hangingPunct="1">
              <a:lnSpc>
                <a:spcPct val="90000"/>
              </a:lnSpc>
              <a:spcBef>
                <a:spcPts val="500"/>
              </a:spcBef>
              <a:buClr>
                <a:srgbClr val="F59D3D"/>
              </a:buClr>
              <a:buFont typeface="System Font Regular"/>
              <a:buChar char="–"/>
            </a:pPr>
            <a:r>
              <a:rPr lang="en-US" dirty="0"/>
              <a:t>Fourth level</a:t>
            </a:r>
          </a:p>
          <a:p>
            <a:pPr marL="2057400" lvl="4" indent="-228600" algn="l" defTabSz="914400" rtl="0" eaLnBrk="1" latinLnBrk="0" hangingPunct="1">
              <a:lnSpc>
                <a:spcPct val="90000"/>
              </a:lnSpc>
              <a:spcBef>
                <a:spcPts val="500"/>
              </a:spcBef>
              <a:buClr>
                <a:srgbClr val="F59D3D"/>
              </a:buClr>
              <a:buFont typeface="Wingdings" panose="05000000000000000000" pitchFamily="2" charset="2"/>
              <a:buChar char="§"/>
            </a:pPr>
            <a:r>
              <a:rPr lang="en-US" dirty="0"/>
              <a:t>Fifth level</a:t>
            </a:r>
          </a:p>
        </p:txBody>
      </p:sp>
      <p:sp>
        <p:nvSpPr>
          <p:cNvPr id="4" name="Text Placeholder 3">
            <a:extLst>
              <a:ext uri="{FF2B5EF4-FFF2-40B4-BE49-F238E27FC236}">
                <a16:creationId xmlns:a16="http://schemas.microsoft.com/office/drawing/2014/main" id="{94BBBA0F-5616-4635-8651-4E3795C5FBF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0" i="0">
                <a:latin typeface="Arial Regular"/>
                <a:cs typeface="Arial Regular"/>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a:extLst>
              <a:ext uri="{FF2B5EF4-FFF2-40B4-BE49-F238E27FC236}">
                <a16:creationId xmlns:a16="http://schemas.microsoft.com/office/drawing/2014/main" id="{888588A3-D724-423F-8912-6EBF6355F499}"/>
              </a:ext>
            </a:extLst>
          </p:cNvPr>
          <p:cNvSpPr>
            <a:spLocks noGrp="1"/>
          </p:cNvSpPr>
          <p:nvPr>
            <p:ph type="dt" sz="half" idx="10"/>
          </p:nvPr>
        </p:nvSpPr>
        <p:spPr>
          <a:xfrm>
            <a:off x="838200" y="6356350"/>
            <a:ext cx="2743200" cy="365125"/>
          </a:xfrm>
          <a:prstGeom prst="rect">
            <a:avLst/>
          </a:prstGeom>
        </p:spPr>
        <p:txBody>
          <a:bodyPr/>
          <a:lstStyle>
            <a:lvl1pPr>
              <a:defRPr b="0" i="0">
                <a:latin typeface="Arial Regular"/>
              </a:defRPr>
            </a:lvl1pPr>
          </a:lstStyle>
          <a:p>
            <a:fld id="{6EE4CC14-E7B5-45C2-B58C-876D1251882A}" type="datetimeFigureOut">
              <a:rPr lang="en-US" smtClean="0"/>
              <a:pPr/>
              <a:t>2/27/2020</a:t>
            </a:fld>
            <a:endParaRPr lang="en-US" dirty="0"/>
          </a:p>
        </p:txBody>
      </p:sp>
      <p:sp>
        <p:nvSpPr>
          <p:cNvPr id="6" name="Footer Placeholder 5">
            <a:extLst>
              <a:ext uri="{FF2B5EF4-FFF2-40B4-BE49-F238E27FC236}">
                <a16:creationId xmlns:a16="http://schemas.microsoft.com/office/drawing/2014/main" id="{F897894E-8ED6-474D-949F-87A0BF8AA147}"/>
              </a:ext>
            </a:extLst>
          </p:cNvPr>
          <p:cNvSpPr>
            <a:spLocks noGrp="1"/>
          </p:cNvSpPr>
          <p:nvPr>
            <p:ph type="ftr" sz="quarter" idx="11"/>
          </p:nvPr>
        </p:nvSpPr>
        <p:spPr>
          <a:xfrm>
            <a:off x="4038600" y="6356350"/>
            <a:ext cx="4114800" cy="365125"/>
          </a:xfrm>
          <a:prstGeom prst="rect">
            <a:avLst/>
          </a:prstGeom>
        </p:spPr>
        <p:txBody>
          <a:bodyPr/>
          <a:lstStyle>
            <a:lvl1pPr>
              <a:defRPr b="0" i="0">
                <a:latin typeface="Arial Regular"/>
              </a:defRPr>
            </a:lvl1pPr>
          </a:lstStyle>
          <a:p>
            <a:endParaRPr lang="en-US" dirty="0"/>
          </a:p>
        </p:txBody>
      </p:sp>
      <p:sp>
        <p:nvSpPr>
          <p:cNvPr id="7" name="Slide Number Placeholder 6">
            <a:extLst>
              <a:ext uri="{FF2B5EF4-FFF2-40B4-BE49-F238E27FC236}">
                <a16:creationId xmlns:a16="http://schemas.microsoft.com/office/drawing/2014/main" id="{2F8C49BE-4C7E-45CD-B769-CE405821F2EE}"/>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Regular"/>
              </a:defRPr>
            </a:lvl1pPr>
          </a:lstStyle>
          <a:p>
            <a:fld id="{DBDA44F3-0915-47E8-AD6E-4CBF12FB505F}" type="slidenum">
              <a:rPr lang="en-US" smtClean="0"/>
              <a:pPr/>
              <a:t>‹#›</a:t>
            </a:fld>
            <a:endParaRPr lang="en-US" dirty="0"/>
          </a:p>
        </p:txBody>
      </p:sp>
    </p:spTree>
    <p:extLst>
      <p:ext uri="{BB962C8B-B14F-4D97-AF65-F5344CB8AC3E}">
        <p14:creationId xmlns:p14="http://schemas.microsoft.com/office/powerpoint/2010/main" val="18112648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7FDFC-EB9C-493D-B18A-68757E1269A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75472D8-B42E-4E53-8012-21B433D60590}"/>
              </a:ext>
            </a:extLst>
          </p:cNvPr>
          <p:cNvSpPr>
            <a:spLocks noGrp="1"/>
          </p:cNvSpPr>
          <p:nvPr>
            <p:ph type="pic" idx="1"/>
          </p:nvPr>
        </p:nvSpPr>
        <p:spPr>
          <a:xfrm>
            <a:off x="5183188" y="987425"/>
            <a:ext cx="6172200" cy="4873625"/>
          </a:xfrm>
          <a:prstGeom prst="rect">
            <a:avLst/>
          </a:prstGeom>
        </p:spPr>
        <p:txBody>
          <a:bodyPr/>
          <a:lstStyle>
            <a:lvl1pPr marL="0" indent="0">
              <a:buNone/>
              <a:defRPr sz="3200" b="0" i="0">
                <a:latin typeface="Arial Regular"/>
                <a:cs typeface="Arial Regular"/>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1CA9D16-9F4E-4A3E-9C11-F768D6B438D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0" i="0">
                <a:latin typeface="Arial Regular"/>
                <a:cs typeface="Arial Regular"/>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a:extLst>
              <a:ext uri="{FF2B5EF4-FFF2-40B4-BE49-F238E27FC236}">
                <a16:creationId xmlns:a16="http://schemas.microsoft.com/office/drawing/2014/main" id="{65D960EE-9A1B-4598-B9E4-C922D7E5EA04}"/>
              </a:ext>
            </a:extLst>
          </p:cNvPr>
          <p:cNvSpPr>
            <a:spLocks noGrp="1"/>
          </p:cNvSpPr>
          <p:nvPr>
            <p:ph type="dt" sz="half" idx="10"/>
          </p:nvPr>
        </p:nvSpPr>
        <p:spPr>
          <a:xfrm>
            <a:off x="838200" y="6356350"/>
            <a:ext cx="2743200" cy="365125"/>
          </a:xfrm>
          <a:prstGeom prst="rect">
            <a:avLst/>
          </a:prstGeom>
        </p:spPr>
        <p:txBody>
          <a:bodyPr/>
          <a:lstStyle>
            <a:lvl1pPr>
              <a:defRPr b="0" i="0">
                <a:latin typeface="Arial Regular"/>
              </a:defRPr>
            </a:lvl1pPr>
          </a:lstStyle>
          <a:p>
            <a:fld id="{6EE4CC14-E7B5-45C2-B58C-876D1251882A}" type="datetimeFigureOut">
              <a:rPr lang="en-US" smtClean="0"/>
              <a:pPr/>
              <a:t>2/27/2020</a:t>
            </a:fld>
            <a:endParaRPr lang="en-US" dirty="0"/>
          </a:p>
        </p:txBody>
      </p:sp>
      <p:sp>
        <p:nvSpPr>
          <p:cNvPr id="6" name="Footer Placeholder 5">
            <a:extLst>
              <a:ext uri="{FF2B5EF4-FFF2-40B4-BE49-F238E27FC236}">
                <a16:creationId xmlns:a16="http://schemas.microsoft.com/office/drawing/2014/main" id="{8A789A36-CF3A-417C-983E-2EF4AB0E6E89}"/>
              </a:ext>
            </a:extLst>
          </p:cNvPr>
          <p:cNvSpPr>
            <a:spLocks noGrp="1"/>
          </p:cNvSpPr>
          <p:nvPr>
            <p:ph type="ftr" sz="quarter" idx="11"/>
          </p:nvPr>
        </p:nvSpPr>
        <p:spPr>
          <a:xfrm>
            <a:off x="4038600" y="6356350"/>
            <a:ext cx="4114800" cy="365125"/>
          </a:xfrm>
          <a:prstGeom prst="rect">
            <a:avLst/>
          </a:prstGeom>
        </p:spPr>
        <p:txBody>
          <a:bodyPr/>
          <a:lstStyle>
            <a:lvl1pPr>
              <a:defRPr b="0" i="0">
                <a:latin typeface="Arial Regular"/>
              </a:defRPr>
            </a:lvl1pPr>
          </a:lstStyle>
          <a:p>
            <a:endParaRPr lang="en-US" dirty="0"/>
          </a:p>
        </p:txBody>
      </p:sp>
      <p:sp>
        <p:nvSpPr>
          <p:cNvPr id="7" name="Slide Number Placeholder 6">
            <a:extLst>
              <a:ext uri="{FF2B5EF4-FFF2-40B4-BE49-F238E27FC236}">
                <a16:creationId xmlns:a16="http://schemas.microsoft.com/office/drawing/2014/main" id="{24FA5E97-28F2-4C20-933F-2820662F2911}"/>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Regular"/>
              </a:defRPr>
            </a:lvl1pPr>
          </a:lstStyle>
          <a:p>
            <a:fld id="{DBDA44F3-0915-47E8-AD6E-4CBF12FB505F}" type="slidenum">
              <a:rPr lang="en-US" smtClean="0"/>
              <a:pPr/>
              <a:t>‹#›</a:t>
            </a:fld>
            <a:endParaRPr lang="en-US" dirty="0"/>
          </a:p>
        </p:txBody>
      </p:sp>
    </p:spTree>
    <p:extLst>
      <p:ext uri="{BB962C8B-B14F-4D97-AF65-F5344CB8AC3E}">
        <p14:creationId xmlns:p14="http://schemas.microsoft.com/office/powerpoint/2010/main" val="748679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image" Target="../media/image3.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2.png"/><Relationship Id="rId5" Type="http://schemas.openxmlformats.org/officeDocument/2006/relationships/slideLayout" Target="../slideLayouts/slideLayout13.xml"/><Relationship Id="rId10" Type="http://schemas.openxmlformats.org/officeDocument/2006/relationships/image" Target="../media/image5.jpe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ED82466-0A77-4318-A714-1EAFACCDF084}"/>
              </a:ext>
            </a:extLst>
          </p:cNvPr>
          <p:cNvPicPr>
            <a:picLocks noChangeAspect="1"/>
          </p:cNvPicPr>
          <p:nvPr userDrawn="1"/>
        </p:nvPicPr>
        <p:blipFill rotWithShape="1">
          <a:blip r:embed="rId10" cstate="hqprint">
            <a:extLst>
              <a:ext uri="{28A0092B-C50C-407E-A947-70E740481C1C}">
                <a14:useLocalDpi xmlns:a14="http://schemas.microsoft.com/office/drawing/2010/main"/>
              </a:ext>
            </a:extLst>
          </a:blip>
          <a:srcRect/>
          <a:stretch/>
        </p:blipFill>
        <p:spPr>
          <a:xfrm>
            <a:off x="-1" y="6189425"/>
            <a:ext cx="12192001" cy="668575"/>
          </a:xfrm>
          <a:prstGeom prst="rect">
            <a:avLst/>
          </a:prstGeom>
        </p:spPr>
      </p:pic>
      <p:cxnSp>
        <p:nvCxnSpPr>
          <p:cNvPr id="9" name="Straight Connector 8">
            <a:extLst>
              <a:ext uri="{FF2B5EF4-FFF2-40B4-BE49-F238E27FC236}">
                <a16:creationId xmlns:a16="http://schemas.microsoft.com/office/drawing/2014/main" id="{0025A21E-992E-4929-B9AD-91A7E550F58C}"/>
              </a:ext>
            </a:extLst>
          </p:cNvPr>
          <p:cNvCxnSpPr/>
          <p:nvPr userDrawn="1"/>
        </p:nvCxnSpPr>
        <p:spPr>
          <a:xfrm>
            <a:off x="-1" y="6189425"/>
            <a:ext cx="12192001" cy="0"/>
          </a:xfrm>
          <a:prstGeom prst="line">
            <a:avLst/>
          </a:prstGeom>
          <a:ln w="28575">
            <a:solidFill>
              <a:srgbClr val="F59D3D"/>
            </a:solidFill>
          </a:ln>
        </p:spPr>
        <p:style>
          <a:lnRef idx="1">
            <a:schemeClr val="accent1"/>
          </a:lnRef>
          <a:fillRef idx="0">
            <a:schemeClr val="accent1"/>
          </a:fillRef>
          <a:effectRef idx="0">
            <a:schemeClr val="accent1"/>
          </a:effectRef>
          <a:fontRef idx="minor">
            <a:schemeClr val="tx1"/>
          </a:fontRef>
        </p:style>
      </p:cxnSp>
      <p:pic>
        <p:nvPicPr>
          <p:cNvPr id="5" name="Picture 4" descr="A screen shot of a computer&#10;&#10;Description automatically generated">
            <a:extLst>
              <a:ext uri="{FF2B5EF4-FFF2-40B4-BE49-F238E27FC236}">
                <a16:creationId xmlns:a16="http://schemas.microsoft.com/office/drawing/2014/main" id="{42E0CA63-7717-4F17-B12A-F133D65A71AE}"/>
              </a:ext>
            </a:extLst>
          </p:cNvPr>
          <p:cNvPicPr>
            <a:picLocks noChangeAspect="1"/>
          </p:cNvPicPr>
          <p:nvPr userDrawn="1"/>
        </p:nvPicPr>
        <p:blipFill rotWithShape="1">
          <a:blip r:embed="rId11" cstate="hqprint">
            <a:extLst>
              <a:ext uri="{28A0092B-C50C-407E-A947-70E740481C1C}">
                <a14:useLocalDpi xmlns:a14="http://schemas.microsoft.com/office/drawing/2010/main"/>
              </a:ext>
            </a:extLst>
          </a:blip>
          <a:srcRect b="79142"/>
          <a:stretch/>
        </p:blipFill>
        <p:spPr>
          <a:xfrm>
            <a:off x="1524" y="-1"/>
            <a:ext cx="12202526" cy="1432041"/>
          </a:xfrm>
          <a:prstGeom prst="rect">
            <a:avLst/>
          </a:prstGeom>
        </p:spPr>
      </p:pic>
      <p:pic>
        <p:nvPicPr>
          <p:cNvPr id="13" name="Picture 12">
            <a:extLst>
              <a:ext uri="{FF2B5EF4-FFF2-40B4-BE49-F238E27FC236}">
                <a16:creationId xmlns:a16="http://schemas.microsoft.com/office/drawing/2014/main" id="{B6F1E809-D6E2-3B4B-BAAB-4086A6C461BD}"/>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9018271" y="432617"/>
            <a:ext cx="2919662" cy="825763"/>
          </a:xfrm>
          <a:prstGeom prst="rect">
            <a:avLst/>
          </a:prstGeom>
        </p:spPr>
      </p:pic>
    </p:spTree>
    <p:extLst>
      <p:ext uri="{BB962C8B-B14F-4D97-AF65-F5344CB8AC3E}">
        <p14:creationId xmlns:p14="http://schemas.microsoft.com/office/powerpoint/2010/main" val="5810221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ED82466-0A77-4318-A714-1EAFACCDF084}"/>
              </a:ext>
            </a:extLst>
          </p:cNvPr>
          <p:cNvPicPr>
            <a:picLocks noChangeAspect="1"/>
          </p:cNvPicPr>
          <p:nvPr userDrawn="1"/>
        </p:nvPicPr>
        <p:blipFill rotWithShape="1">
          <a:blip r:embed="rId10" cstate="print">
            <a:extLst>
              <a:ext uri="{28A0092B-C50C-407E-A947-70E740481C1C}">
                <a14:useLocalDpi xmlns:a14="http://schemas.microsoft.com/office/drawing/2010/main"/>
              </a:ext>
            </a:extLst>
          </a:blip>
          <a:srcRect/>
          <a:stretch/>
        </p:blipFill>
        <p:spPr>
          <a:xfrm>
            <a:off x="-1" y="6189425"/>
            <a:ext cx="12192001" cy="668575"/>
          </a:xfrm>
          <a:prstGeom prst="rect">
            <a:avLst/>
          </a:prstGeom>
        </p:spPr>
      </p:pic>
      <p:cxnSp>
        <p:nvCxnSpPr>
          <p:cNvPr id="9" name="Straight Connector 8">
            <a:extLst>
              <a:ext uri="{FF2B5EF4-FFF2-40B4-BE49-F238E27FC236}">
                <a16:creationId xmlns:a16="http://schemas.microsoft.com/office/drawing/2014/main" id="{0025A21E-992E-4929-B9AD-91A7E550F58C}"/>
              </a:ext>
            </a:extLst>
          </p:cNvPr>
          <p:cNvCxnSpPr/>
          <p:nvPr userDrawn="1"/>
        </p:nvCxnSpPr>
        <p:spPr>
          <a:xfrm>
            <a:off x="-1" y="6189425"/>
            <a:ext cx="12192001" cy="0"/>
          </a:xfrm>
          <a:prstGeom prst="line">
            <a:avLst/>
          </a:prstGeom>
          <a:ln w="28575">
            <a:solidFill>
              <a:srgbClr val="F59D3D"/>
            </a:solidFill>
          </a:ln>
        </p:spPr>
        <p:style>
          <a:lnRef idx="1">
            <a:schemeClr val="accent1"/>
          </a:lnRef>
          <a:fillRef idx="0">
            <a:schemeClr val="accent1"/>
          </a:fillRef>
          <a:effectRef idx="0">
            <a:schemeClr val="accent1"/>
          </a:effectRef>
          <a:fontRef idx="minor">
            <a:schemeClr val="tx1"/>
          </a:fontRef>
        </p:style>
      </p:cxnSp>
      <p:pic>
        <p:nvPicPr>
          <p:cNvPr id="5" name="Picture 4" descr="A screen shot of a computer&#10;&#10;Description automatically generated">
            <a:extLst>
              <a:ext uri="{FF2B5EF4-FFF2-40B4-BE49-F238E27FC236}">
                <a16:creationId xmlns:a16="http://schemas.microsoft.com/office/drawing/2014/main" id="{42E0CA63-7717-4F17-B12A-F133D65A71AE}"/>
              </a:ext>
            </a:extLst>
          </p:cNvPr>
          <p:cNvPicPr>
            <a:picLocks noChangeAspect="1"/>
          </p:cNvPicPr>
          <p:nvPr userDrawn="1"/>
        </p:nvPicPr>
        <p:blipFill rotWithShape="1">
          <a:blip r:embed="rId11" cstate="print">
            <a:extLst>
              <a:ext uri="{28A0092B-C50C-407E-A947-70E740481C1C}">
                <a14:useLocalDpi xmlns:a14="http://schemas.microsoft.com/office/drawing/2010/main"/>
              </a:ext>
            </a:extLst>
          </a:blip>
          <a:srcRect b="79142"/>
          <a:stretch/>
        </p:blipFill>
        <p:spPr>
          <a:xfrm>
            <a:off x="-1" y="0"/>
            <a:ext cx="12202526" cy="1432041"/>
          </a:xfrm>
          <a:prstGeom prst="rect">
            <a:avLst/>
          </a:prstGeom>
        </p:spPr>
      </p:pic>
      <p:pic>
        <p:nvPicPr>
          <p:cNvPr id="6" name="Picture 5">
            <a:extLst>
              <a:ext uri="{FF2B5EF4-FFF2-40B4-BE49-F238E27FC236}">
                <a16:creationId xmlns:a16="http://schemas.microsoft.com/office/drawing/2014/main" id="{11F2491E-579C-634F-BE95-91F356B193EC}"/>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9018271" y="432617"/>
            <a:ext cx="2919662" cy="825763"/>
          </a:xfrm>
          <a:prstGeom prst="rect">
            <a:avLst/>
          </a:prstGeom>
        </p:spPr>
      </p:pic>
    </p:spTree>
    <p:extLst>
      <p:ext uri="{BB962C8B-B14F-4D97-AF65-F5344CB8AC3E}">
        <p14:creationId xmlns:p14="http://schemas.microsoft.com/office/powerpoint/2010/main" val="293030135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jpeg"/></Relationships>
</file>

<file path=ppt/slides/_rels/slide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gif"/><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jpeg"/></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png"/><Relationship Id="rId2" Type="http://schemas.openxmlformats.org/officeDocument/2006/relationships/image" Target="../media/image53.jpeg"/><Relationship Id="rId1" Type="http://schemas.openxmlformats.org/officeDocument/2006/relationships/slideLayout" Target="../slideLayouts/slideLayout2.xml"/><Relationship Id="rId6" Type="http://schemas.openxmlformats.org/officeDocument/2006/relationships/image" Target="../media/image57.emf"/><Relationship Id="rId5" Type="http://schemas.openxmlformats.org/officeDocument/2006/relationships/image" Target="../media/image56.jpeg"/><Relationship Id="rId4" Type="http://schemas.openxmlformats.org/officeDocument/2006/relationships/image" Target="../media/image55.emf"/></Relationships>
</file>

<file path=ppt/slides/_rels/slide2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9.jpeg"/><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60.jpg"/></Relationships>
</file>

<file path=ppt/slides/_rels/slide29.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65.jpg"/><Relationship Id="rId4" Type="http://schemas.openxmlformats.org/officeDocument/2006/relationships/image" Target="../media/image64.jpg"/></Relationships>
</file>

<file path=ppt/slides/_rels/slide3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69.emf"/><Relationship Id="rId1" Type="http://schemas.openxmlformats.org/officeDocument/2006/relationships/slideLayout" Target="../slideLayouts/slideLayout2.xml"/><Relationship Id="rId5" Type="http://schemas.openxmlformats.org/officeDocument/2006/relationships/image" Target="../media/image71.jpg"/><Relationship Id="rId4" Type="http://schemas.openxmlformats.org/officeDocument/2006/relationships/image" Target="../media/image70.emf"/></Relationships>
</file>

<file path=ppt/slides/_rels/slide3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6.emf"/><Relationship Id="rId1" Type="http://schemas.openxmlformats.org/officeDocument/2006/relationships/slideLayout" Target="../slideLayouts/slideLayout2.xml"/><Relationship Id="rId6" Type="http://schemas.openxmlformats.org/officeDocument/2006/relationships/image" Target="../media/image74.emf"/><Relationship Id="rId5" Type="http://schemas.openxmlformats.org/officeDocument/2006/relationships/image" Target="../media/image78.emf"/><Relationship Id="rId4" Type="http://schemas.openxmlformats.org/officeDocument/2006/relationships/image" Target="../media/image77.emf"/></Relationships>
</file>

<file path=ppt/slides/_rels/slide4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6.emf"/><Relationship Id="rId1" Type="http://schemas.openxmlformats.org/officeDocument/2006/relationships/slideLayout" Target="../slideLayouts/slideLayout2.xml"/><Relationship Id="rId6" Type="http://schemas.openxmlformats.org/officeDocument/2006/relationships/image" Target="../media/image74.emf"/><Relationship Id="rId5" Type="http://schemas.openxmlformats.org/officeDocument/2006/relationships/image" Target="../media/image78.emf"/><Relationship Id="rId4" Type="http://schemas.openxmlformats.org/officeDocument/2006/relationships/image" Target="../media/image77.emf"/></Relationships>
</file>

<file path=ppt/slides/_rels/slide4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6.emf"/><Relationship Id="rId1" Type="http://schemas.openxmlformats.org/officeDocument/2006/relationships/slideLayout" Target="../slideLayouts/slideLayout2.xml"/><Relationship Id="rId6" Type="http://schemas.openxmlformats.org/officeDocument/2006/relationships/image" Target="../media/image74.emf"/><Relationship Id="rId5" Type="http://schemas.openxmlformats.org/officeDocument/2006/relationships/image" Target="../media/image78.emf"/><Relationship Id="rId4" Type="http://schemas.openxmlformats.org/officeDocument/2006/relationships/image" Target="../media/image77.emf"/></Relationships>
</file>

<file path=ppt/slides/_rels/slide4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6.emf"/><Relationship Id="rId1" Type="http://schemas.openxmlformats.org/officeDocument/2006/relationships/slideLayout" Target="../slideLayouts/slideLayout2.xml"/><Relationship Id="rId6" Type="http://schemas.openxmlformats.org/officeDocument/2006/relationships/image" Target="../media/image74.emf"/><Relationship Id="rId5" Type="http://schemas.openxmlformats.org/officeDocument/2006/relationships/image" Target="../media/image78.emf"/><Relationship Id="rId4" Type="http://schemas.openxmlformats.org/officeDocument/2006/relationships/image" Target="../media/image77.emf"/></Relationships>
</file>

<file path=ppt/slides/_rels/slide4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6.emf"/><Relationship Id="rId1" Type="http://schemas.openxmlformats.org/officeDocument/2006/relationships/slideLayout" Target="../slideLayouts/slideLayout2.xml"/><Relationship Id="rId6" Type="http://schemas.openxmlformats.org/officeDocument/2006/relationships/image" Target="../media/image74.emf"/><Relationship Id="rId5" Type="http://schemas.openxmlformats.org/officeDocument/2006/relationships/image" Target="../media/image78.emf"/><Relationship Id="rId4" Type="http://schemas.openxmlformats.org/officeDocument/2006/relationships/image" Target="../media/image77.emf"/></Relationships>
</file>

<file path=ppt/slides/_rels/slide4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6.emf"/><Relationship Id="rId1" Type="http://schemas.openxmlformats.org/officeDocument/2006/relationships/slideLayout" Target="../slideLayouts/slideLayout2.xml"/><Relationship Id="rId6" Type="http://schemas.openxmlformats.org/officeDocument/2006/relationships/image" Target="../media/image74.emf"/><Relationship Id="rId5" Type="http://schemas.openxmlformats.org/officeDocument/2006/relationships/image" Target="../media/image78.emf"/><Relationship Id="rId4" Type="http://schemas.openxmlformats.org/officeDocument/2006/relationships/image" Target="../media/image77.emf"/></Relationships>
</file>

<file path=ppt/slides/_rels/slide4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82.jpe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2.jpeg"/><Relationship Id="rId7" Type="http://schemas.openxmlformats.org/officeDocument/2006/relationships/image" Target="../media/image89.png"/><Relationship Id="rId12" Type="http://schemas.openxmlformats.org/officeDocument/2006/relationships/image" Target="../media/image94.jpeg"/><Relationship Id="rId2" Type="http://schemas.openxmlformats.org/officeDocument/2006/relationships/image" Target="../media/image85.jpeg"/><Relationship Id="rId1" Type="http://schemas.openxmlformats.org/officeDocument/2006/relationships/slideLayout" Target="../slideLayouts/slideLayout2.xml"/><Relationship Id="rId6" Type="http://schemas.openxmlformats.org/officeDocument/2006/relationships/image" Target="../media/image88.jpeg"/><Relationship Id="rId11" Type="http://schemas.openxmlformats.org/officeDocument/2006/relationships/image" Target="../media/image93.jpeg"/><Relationship Id="rId5" Type="http://schemas.openxmlformats.org/officeDocument/2006/relationships/image" Target="../media/image87.jpeg"/><Relationship Id="rId10" Type="http://schemas.openxmlformats.org/officeDocument/2006/relationships/image" Target="../media/image92.jpeg"/><Relationship Id="rId4" Type="http://schemas.openxmlformats.org/officeDocument/2006/relationships/image" Target="../media/image86.jpeg"/><Relationship Id="rId9" Type="http://schemas.openxmlformats.org/officeDocument/2006/relationships/image" Target="../media/image91.jpeg"/></Relationships>
</file>

<file path=ppt/slides/_rels/slide6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9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7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86.jpeg"/><Relationship Id="rId4" Type="http://schemas.openxmlformats.org/officeDocument/2006/relationships/image" Target="../media/image82.jpeg"/></Relationships>
</file>

<file path=ppt/slides/_rels/slide71.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03.png"/><Relationship Id="rId7" Type="http://schemas.microsoft.com/office/2007/relationships/hdphoto" Target="../media/hdphoto1.wdp"/><Relationship Id="rId2" Type="http://schemas.openxmlformats.org/officeDocument/2006/relationships/image" Target="../media/image102.png"/><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05.jpeg"/><Relationship Id="rId4" Type="http://schemas.openxmlformats.org/officeDocument/2006/relationships/image" Target="../media/image104.jpeg"/></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7.pn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1.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10.png"/><Relationship Id="rId5" Type="http://schemas.openxmlformats.org/officeDocument/2006/relationships/image" Target="../media/image109.jpeg"/><Relationship Id="rId4" Type="http://schemas.openxmlformats.org/officeDocument/2006/relationships/image" Target="../media/image108.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4D0A5BA-D72E-4228-8314-9A9DF36DB4E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94534"/>
            <a:ext cx="12207240" cy="6868290"/>
          </a:xfrm>
          <a:prstGeom prst="rect">
            <a:avLst/>
          </a:prstGeom>
        </p:spPr>
      </p:pic>
      <p:pic>
        <p:nvPicPr>
          <p:cNvPr id="8" name="Picture 7">
            <a:extLst>
              <a:ext uri="{FF2B5EF4-FFF2-40B4-BE49-F238E27FC236}">
                <a16:creationId xmlns:a16="http://schemas.microsoft.com/office/drawing/2014/main" id="{070CD928-9478-AD45-802E-7A95F5ABAD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550" y="176764"/>
            <a:ext cx="3771900" cy="1066800"/>
          </a:xfrm>
          <a:prstGeom prst="rect">
            <a:avLst/>
          </a:prstGeom>
        </p:spPr>
      </p:pic>
      <p:sp>
        <p:nvSpPr>
          <p:cNvPr id="5" name="Rectangle 4">
            <a:extLst>
              <a:ext uri="{FF2B5EF4-FFF2-40B4-BE49-F238E27FC236}">
                <a16:creationId xmlns:a16="http://schemas.microsoft.com/office/drawing/2014/main" id="{5BE22BB7-D76D-4F88-B3DA-FF419AEB4806}"/>
              </a:ext>
            </a:extLst>
          </p:cNvPr>
          <p:cNvSpPr/>
          <p:nvPr/>
        </p:nvSpPr>
        <p:spPr>
          <a:xfrm>
            <a:off x="628266" y="4315653"/>
            <a:ext cx="10932419" cy="1015663"/>
          </a:xfrm>
          <a:prstGeom prst="rect">
            <a:avLst/>
          </a:prstGeom>
        </p:spPr>
        <p:txBody>
          <a:bodyPr wrap="square">
            <a:spAutoFit/>
          </a:bodyPr>
          <a:lstStyle/>
          <a:p>
            <a:r>
              <a:rPr lang="en-US" sz="3000" b="1" dirty="0">
                <a:solidFill>
                  <a:schemeClr val="bg1"/>
                </a:solidFill>
                <a:latin typeface="Segoe UI" panose="020B0502040204020203" pitchFamily="34" charset="0"/>
                <a:cs typeface="Segoe UI" panose="020B0502040204020203" pitchFamily="34" charset="0"/>
              </a:rPr>
              <a:t>AM Basic Personnel Certificate Program – Basic Training Course</a:t>
            </a:r>
            <a:endParaRPr lang="en-US" sz="3000" dirty="0">
              <a:solidFill>
                <a:schemeClr val="bg1"/>
              </a:solidFill>
              <a:latin typeface="Segoe UI" panose="020B0502040204020203" pitchFamily="34" charset="0"/>
              <a:cs typeface="Segoe UI" panose="020B0502040204020203" pitchFamily="34" charset="0"/>
            </a:endParaRPr>
          </a:p>
        </p:txBody>
      </p:sp>
      <p:sp>
        <p:nvSpPr>
          <p:cNvPr id="6" name="Rectangle 5">
            <a:extLst>
              <a:ext uri="{FF2B5EF4-FFF2-40B4-BE49-F238E27FC236}">
                <a16:creationId xmlns:a16="http://schemas.microsoft.com/office/drawing/2014/main" id="{B8513AA8-06E8-408B-A640-F1E05EF4E812}"/>
              </a:ext>
            </a:extLst>
          </p:cNvPr>
          <p:cNvSpPr/>
          <p:nvPr/>
        </p:nvSpPr>
        <p:spPr>
          <a:xfrm>
            <a:off x="637410" y="5331316"/>
            <a:ext cx="10932419" cy="461665"/>
          </a:xfrm>
          <a:prstGeom prst="rect">
            <a:avLst/>
          </a:prstGeom>
        </p:spPr>
        <p:txBody>
          <a:bodyPr wrap="square">
            <a:spAutoFit/>
          </a:bodyPr>
          <a:lstStyle/>
          <a:p>
            <a:r>
              <a:rPr lang="en-US" sz="2400" b="1" dirty="0" smtClean="0">
                <a:solidFill>
                  <a:schemeClr val="bg1"/>
                </a:solidFill>
                <a:latin typeface="Segoe UI" panose="020B0502040204020203" pitchFamily="34" charset="0"/>
                <a:cs typeface="Segoe UI" panose="020B0502040204020203" pitchFamily="34" charset="0"/>
              </a:rPr>
              <a:t>Module 7, Qualification and Certification</a:t>
            </a:r>
            <a:endParaRPr lang="en-US" sz="2400" b="1" dirty="0">
              <a:solidFill>
                <a:schemeClr val="bg1"/>
              </a:solidFill>
              <a:latin typeface="Segoe UI" panose="020B0502040204020203" pitchFamily="34" charset="0"/>
              <a:cs typeface="Segoe UI" panose="020B0502040204020203" pitchFamily="34" charset="0"/>
            </a:endParaRPr>
          </a:p>
        </p:txBody>
      </p:sp>
      <p:sp>
        <p:nvSpPr>
          <p:cNvPr id="16" name="Rectangle 15">
            <a:extLst>
              <a:ext uri="{FF2B5EF4-FFF2-40B4-BE49-F238E27FC236}">
                <a16:creationId xmlns:a16="http://schemas.microsoft.com/office/drawing/2014/main" id="{8E14203A-7ACF-4F57-9E55-9F02F3C52F9A}"/>
              </a:ext>
            </a:extLst>
          </p:cNvPr>
          <p:cNvSpPr/>
          <p:nvPr/>
        </p:nvSpPr>
        <p:spPr>
          <a:xfrm>
            <a:off x="0" y="5953437"/>
            <a:ext cx="12210854" cy="9095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44AC0633-752A-4B92-AC8F-374D79FADF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102" y="5960917"/>
            <a:ext cx="1136939" cy="909551"/>
          </a:xfrm>
          <a:prstGeom prst="rect">
            <a:avLst/>
          </a:prstGeom>
        </p:spPr>
      </p:pic>
      <p:pic>
        <p:nvPicPr>
          <p:cNvPr id="18" name="Picture 17">
            <a:extLst>
              <a:ext uri="{FF2B5EF4-FFF2-40B4-BE49-F238E27FC236}">
                <a16:creationId xmlns:a16="http://schemas.microsoft.com/office/drawing/2014/main" id="{FD524CCF-C04B-48B5-83E2-BFC3F905E5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8034" y="5982804"/>
            <a:ext cx="1321014" cy="970910"/>
          </a:xfrm>
          <a:prstGeom prst="rect">
            <a:avLst/>
          </a:prstGeom>
        </p:spPr>
      </p:pic>
      <p:pic>
        <p:nvPicPr>
          <p:cNvPr id="19" name="Picture 18">
            <a:extLst>
              <a:ext uri="{FF2B5EF4-FFF2-40B4-BE49-F238E27FC236}">
                <a16:creationId xmlns:a16="http://schemas.microsoft.com/office/drawing/2014/main" id="{71C824C8-5B39-467D-8C0F-8F32F4F3BB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97682" y="5920782"/>
            <a:ext cx="1321014" cy="786833"/>
          </a:xfrm>
          <a:prstGeom prst="rect">
            <a:avLst/>
          </a:prstGeom>
        </p:spPr>
      </p:pic>
      <p:pic>
        <p:nvPicPr>
          <p:cNvPr id="20" name="Picture 19">
            <a:extLst>
              <a:ext uri="{FF2B5EF4-FFF2-40B4-BE49-F238E27FC236}">
                <a16:creationId xmlns:a16="http://schemas.microsoft.com/office/drawing/2014/main" id="{26C35F85-ED71-465F-BFDF-A89C5EF501A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75162" y="5715235"/>
            <a:ext cx="1476216" cy="1321014"/>
          </a:xfrm>
          <a:prstGeom prst="rect">
            <a:avLst/>
          </a:prstGeom>
        </p:spPr>
      </p:pic>
      <p:pic>
        <p:nvPicPr>
          <p:cNvPr id="21" name="Picture 20">
            <a:extLst>
              <a:ext uri="{FF2B5EF4-FFF2-40B4-BE49-F238E27FC236}">
                <a16:creationId xmlns:a16="http://schemas.microsoft.com/office/drawing/2014/main" id="{66D4FAFA-5CE4-407A-962D-9F82423F59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80640" y="5986923"/>
            <a:ext cx="1321014" cy="786833"/>
          </a:xfrm>
          <a:prstGeom prst="rect">
            <a:avLst/>
          </a:prstGeom>
        </p:spPr>
      </p:pic>
      <p:pic>
        <p:nvPicPr>
          <p:cNvPr id="22" name="Picture 21">
            <a:extLst>
              <a:ext uri="{FF2B5EF4-FFF2-40B4-BE49-F238E27FC236}">
                <a16:creationId xmlns:a16="http://schemas.microsoft.com/office/drawing/2014/main" id="{6074AE88-0FE6-417E-80CF-AF8FE6A5C89F}"/>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6937619" y="6174945"/>
            <a:ext cx="1374065" cy="463540"/>
          </a:xfrm>
          <a:prstGeom prst="rect">
            <a:avLst/>
          </a:prstGeom>
        </p:spPr>
      </p:pic>
      <p:pic>
        <p:nvPicPr>
          <p:cNvPr id="23" name="Picture 22">
            <a:extLst>
              <a:ext uri="{FF2B5EF4-FFF2-40B4-BE49-F238E27FC236}">
                <a16:creationId xmlns:a16="http://schemas.microsoft.com/office/drawing/2014/main" id="{1922008B-6A22-4E22-AE6E-1D928DE30F4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375097" y="6097696"/>
            <a:ext cx="1440792" cy="618710"/>
          </a:xfrm>
          <a:prstGeom prst="rect">
            <a:avLst/>
          </a:prstGeom>
        </p:spPr>
      </p:pic>
    </p:spTree>
    <p:extLst>
      <p:ext uri="{BB962C8B-B14F-4D97-AF65-F5344CB8AC3E}">
        <p14:creationId xmlns:p14="http://schemas.microsoft.com/office/powerpoint/2010/main" val="867066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Presenter Bio</a:t>
            </a:r>
          </a:p>
          <a:p>
            <a:endParaRPr lang="en-US" dirty="0"/>
          </a:p>
        </p:txBody>
      </p:sp>
      <p:sp>
        <p:nvSpPr>
          <p:cNvPr id="4" name="Content Placeholder 2">
            <a:extLst>
              <a:ext uri="{FF2B5EF4-FFF2-40B4-BE49-F238E27FC236}">
                <a16:creationId xmlns:a16="http://schemas.microsoft.com/office/drawing/2014/main" id="{95AB792D-C382-43F8-95B3-D68BA3519B49}"/>
              </a:ext>
            </a:extLst>
          </p:cNvPr>
          <p:cNvSpPr txBox="1">
            <a:spLocks/>
          </p:cNvSpPr>
          <p:nvPr/>
        </p:nvSpPr>
        <p:spPr>
          <a:xfrm>
            <a:off x="290082" y="1741252"/>
            <a:ext cx="7493938" cy="4412511"/>
          </a:xfrm>
          <a:prstGeom prst="rect">
            <a:avLst/>
          </a:prstGeom>
        </p:spPr>
        <p:txBody>
          <a:bodyPr/>
          <a:lstStyle>
            <a:lvl1pPr marL="228600" indent="-228600" algn="l" defTabSz="914400" rtl="0" eaLnBrk="1" latinLnBrk="0" hangingPunct="1">
              <a:lnSpc>
                <a:spcPct val="90000"/>
              </a:lnSpc>
              <a:spcBef>
                <a:spcPts val="1000"/>
              </a:spcBef>
              <a:buClr>
                <a:srgbClr val="F59D3D"/>
              </a:buClr>
              <a:buFont typeface="Wingdings" panose="05000000000000000000" pitchFamily="2" charset="2"/>
              <a:buChar char="§"/>
              <a:defRPr sz="2800" b="0" i="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Clr>
                <a:srgbClr val="F59D3D"/>
              </a:buClr>
              <a:buFont typeface="System Font Regular"/>
              <a:buChar char="–"/>
              <a:defRPr sz="2400" b="0" i="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F59D3D"/>
              </a:buClr>
              <a:buFont typeface="Wingdings" panose="05000000000000000000" pitchFamily="2" charset="2"/>
              <a:buChar char="§"/>
              <a:defRPr sz="2000" b="0" i="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Clr>
                <a:srgbClr val="F59D3D"/>
              </a:buClr>
              <a:buFont typeface="System Font Regular"/>
              <a:buChar char="–"/>
              <a:defRPr sz="1800" b="0" i="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Clr>
                <a:srgbClr val="F59D3D"/>
              </a:buClr>
              <a:buFont typeface="Wingdings" panose="05000000000000000000" pitchFamily="2" charset="2"/>
              <a:buChar char="§"/>
              <a:defRPr sz="18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dirty="0" smtClean="0"/>
              <a:t>Douglas Wells </a:t>
            </a:r>
          </a:p>
          <a:p>
            <a:pPr marL="0" indent="0">
              <a:buFont typeface="Wingdings" panose="05000000000000000000" pitchFamily="2" charset="2"/>
              <a:buNone/>
            </a:pPr>
            <a:r>
              <a:rPr lang="en-US" sz="2400" dirty="0" smtClean="0"/>
              <a:t>NASA - Marshall Space Flight Center</a:t>
            </a:r>
          </a:p>
          <a:p>
            <a:r>
              <a:rPr lang="en-US" sz="2000" dirty="0" smtClean="0"/>
              <a:t>Structural Materials Engineer, Materials and Processes Laboratory </a:t>
            </a:r>
          </a:p>
          <a:p>
            <a:r>
              <a:rPr lang="en-US" sz="2000" dirty="0" smtClean="0"/>
              <a:t>25+ years experience in fatigue, damage tolerance, and fracture control of flight structures. </a:t>
            </a:r>
          </a:p>
          <a:p>
            <a:r>
              <a:rPr lang="en-US" sz="2000" dirty="0" smtClean="0"/>
              <a:t>8+ years developing methodologies for the qualification and certification of additively manufactured spaceflight hardware</a:t>
            </a:r>
          </a:p>
          <a:p>
            <a:r>
              <a:rPr lang="en-US" sz="2000" dirty="0" smtClean="0"/>
              <a:t>Developed first NASA standards to establish requirements for incorporating additively manufactured hardware into flight vehicles</a:t>
            </a:r>
          </a:p>
          <a:p>
            <a:pPr marL="0" indent="0">
              <a:buFont typeface="Wingdings" panose="05000000000000000000" pitchFamily="2" charset="2"/>
              <a:buNone/>
            </a:pPr>
            <a:r>
              <a:rPr lang="en-US" sz="2000" dirty="0" smtClean="0"/>
              <a:t>  </a:t>
            </a:r>
            <a:endParaRPr lang="en-US" sz="20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8980"/>
          <a:stretch/>
        </p:blipFill>
        <p:spPr>
          <a:xfrm>
            <a:off x="7891127" y="1959152"/>
            <a:ext cx="4048146" cy="3466618"/>
          </a:xfrm>
          <a:prstGeom prst="rect">
            <a:avLst/>
          </a:prstGeom>
          <a:ln>
            <a:solidFill>
              <a:schemeClr val="tx1"/>
            </a:solidFill>
          </a:ln>
        </p:spPr>
      </p:pic>
    </p:spTree>
    <p:extLst>
      <p:ext uri="{BB962C8B-B14F-4D97-AF65-F5344CB8AC3E}">
        <p14:creationId xmlns:p14="http://schemas.microsoft.com/office/powerpoint/2010/main" val="498623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Introduction and Overview</a:t>
            </a:r>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5" y="1584252"/>
            <a:ext cx="8576472" cy="4412511"/>
          </a:xfrm>
        </p:spPr>
        <p:txBody>
          <a:bodyPr/>
          <a:lstStyle/>
          <a:p>
            <a:pPr marL="0" indent="0">
              <a:buNone/>
            </a:pPr>
            <a:r>
              <a:rPr lang="en-US" b="1" dirty="0" smtClean="0"/>
              <a:t>Module 7: Qualification and Certification</a:t>
            </a:r>
            <a:endParaRPr lang="en-US" dirty="0"/>
          </a:p>
          <a:p>
            <a:r>
              <a:rPr lang="en-US" sz="2000" dirty="0" smtClean="0"/>
              <a:t>This topic draws upon all the other modules</a:t>
            </a:r>
          </a:p>
          <a:p>
            <a:r>
              <a:rPr lang="en-US" sz="2000" dirty="0" smtClean="0"/>
              <a:t>Qualification and Certification requires a framework governing the design and production of AM parts to enable their service in critical or regulated applications.</a:t>
            </a:r>
          </a:p>
          <a:p>
            <a:r>
              <a:rPr lang="en-US" sz="2000" dirty="0" smtClean="0"/>
              <a:t>This framework integrates the entire AM value chain to enforce sufficient and meticulous rigor such that AM parts can achieve the reliability of design and integrity of material needed for service. </a:t>
            </a:r>
          </a:p>
          <a:p>
            <a:r>
              <a:rPr lang="en-US" sz="2000" dirty="0" smtClean="0"/>
              <a:t>This module will illustrate one example of such a framework.</a:t>
            </a:r>
          </a:p>
          <a:p>
            <a:r>
              <a:rPr lang="en-US" sz="2000" dirty="0" smtClean="0"/>
              <a:t>There is no singular “correct” way to achieve qualification and certification; however, the core concepts covered in this module are, in some manifestation, universally common to every Qualification and Certification framework.  </a:t>
            </a:r>
            <a:endParaRPr lang="en-US" sz="2000" dirty="0"/>
          </a:p>
          <a:p>
            <a:endParaRPr lang="en-US" dirty="0"/>
          </a:p>
        </p:txBody>
      </p:sp>
      <p:grpSp>
        <p:nvGrpSpPr>
          <p:cNvPr id="7" name="Group 6"/>
          <p:cNvGrpSpPr/>
          <p:nvPr/>
        </p:nvGrpSpPr>
        <p:grpSpPr>
          <a:xfrm>
            <a:off x="9055108" y="2114623"/>
            <a:ext cx="2812637" cy="2776528"/>
            <a:chOff x="7440316" y="1968708"/>
            <a:chExt cx="2199795" cy="2171554"/>
          </a:xfrm>
        </p:grpSpPr>
        <p:pic>
          <p:nvPicPr>
            <p:cNvPr id="4" name="Picture 3"/>
            <p:cNvPicPr>
              <a:picLocks noChangeAspect="1"/>
            </p:cNvPicPr>
            <p:nvPr/>
          </p:nvPicPr>
          <p:blipFill rotWithShape="1">
            <a:blip r:embed="rId2"/>
            <a:srcRect r="51442"/>
            <a:stretch/>
          </p:blipFill>
          <p:spPr>
            <a:xfrm>
              <a:off x="7440316" y="1968708"/>
              <a:ext cx="2199795" cy="2171554"/>
            </a:xfrm>
            <a:prstGeom prst="rect">
              <a:avLst/>
            </a:prstGeom>
          </p:spPr>
        </p:pic>
        <p:sp>
          <p:nvSpPr>
            <p:cNvPr id="5" name="Block Arc 4"/>
            <p:cNvSpPr/>
            <p:nvPr/>
          </p:nvSpPr>
          <p:spPr>
            <a:xfrm rot="10800000">
              <a:off x="7565187" y="2053406"/>
              <a:ext cx="1950051" cy="1926076"/>
            </a:xfrm>
            <a:prstGeom prst="blockArc">
              <a:avLst>
                <a:gd name="adj1" fmla="val 14308901"/>
                <a:gd name="adj2" fmla="val 17619630"/>
                <a:gd name="adj3" fmla="val 16632"/>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8" name="TextBox 7"/>
          <p:cNvSpPr txBox="1"/>
          <p:nvPr/>
        </p:nvSpPr>
        <p:spPr>
          <a:xfrm>
            <a:off x="9214767" y="5097294"/>
            <a:ext cx="1402628" cy="369332"/>
          </a:xfrm>
          <a:prstGeom prst="rect">
            <a:avLst/>
          </a:prstGeom>
          <a:noFill/>
        </p:spPr>
        <p:txBody>
          <a:bodyPr wrap="none" rtlCol="0">
            <a:spAutoFit/>
          </a:bodyPr>
          <a:lstStyle/>
          <a:p>
            <a:r>
              <a:rPr lang="en-US" dirty="0" smtClean="0">
                <a:latin typeface="Segoe UI" panose="020B0502040204020203" pitchFamily="34" charset="0"/>
                <a:cs typeface="Segoe UI" panose="020B0502040204020203" pitchFamily="34" charset="0"/>
              </a:rPr>
              <a:t>We are here</a:t>
            </a:r>
            <a:endParaRPr lang="en-US" dirty="0">
              <a:latin typeface="Segoe UI" panose="020B0502040204020203" pitchFamily="34" charset="0"/>
              <a:cs typeface="Segoe UI" panose="020B0502040204020203" pitchFamily="34" charset="0"/>
            </a:endParaRPr>
          </a:p>
        </p:txBody>
      </p:sp>
      <p:sp>
        <p:nvSpPr>
          <p:cNvPr id="9" name="Freeform 8"/>
          <p:cNvSpPr/>
          <p:nvPr/>
        </p:nvSpPr>
        <p:spPr>
          <a:xfrm>
            <a:off x="10680970" y="4727643"/>
            <a:ext cx="408562" cy="573931"/>
          </a:xfrm>
          <a:custGeom>
            <a:avLst/>
            <a:gdLst>
              <a:gd name="connsiteX0" fmla="*/ 0 w 408562"/>
              <a:gd name="connsiteY0" fmla="*/ 573931 h 573931"/>
              <a:gd name="connsiteX1" fmla="*/ 408562 w 408562"/>
              <a:gd name="connsiteY1" fmla="*/ 554476 h 573931"/>
              <a:gd name="connsiteX2" fmla="*/ 155643 w 408562"/>
              <a:gd name="connsiteY2" fmla="*/ 0 h 573931"/>
            </a:gdLst>
            <a:ahLst/>
            <a:cxnLst>
              <a:cxn ang="0">
                <a:pos x="connsiteX0" y="connsiteY0"/>
              </a:cxn>
              <a:cxn ang="0">
                <a:pos x="connsiteX1" y="connsiteY1"/>
              </a:cxn>
              <a:cxn ang="0">
                <a:pos x="connsiteX2" y="connsiteY2"/>
              </a:cxn>
            </a:cxnLst>
            <a:rect l="l" t="t" r="r" b="b"/>
            <a:pathLst>
              <a:path w="408562" h="573931">
                <a:moveTo>
                  <a:pt x="0" y="573931"/>
                </a:moveTo>
                <a:lnTo>
                  <a:pt x="408562" y="554476"/>
                </a:lnTo>
                <a:lnTo>
                  <a:pt x="155643" y="0"/>
                </a:lnTo>
              </a:path>
            </a:pathLst>
          </a:custGeom>
          <a:noFill/>
          <a:ln w="28575">
            <a:solidFill>
              <a:srgbClr val="00B05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14287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smtClean="0"/>
              <a:t>Learning Objectives</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5" y="1584252"/>
            <a:ext cx="11079127" cy="4412511"/>
          </a:xfrm>
        </p:spPr>
        <p:txBody>
          <a:bodyPr/>
          <a:lstStyle/>
          <a:p>
            <a:r>
              <a:rPr lang="en-US" sz="1600" b="1" dirty="0" smtClean="0"/>
              <a:t>Following this lecture, the </a:t>
            </a:r>
            <a:r>
              <a:rPr lang="en-US" sz="1600" b="1" dirty="0"/>
              <a:t>student will have the basic understanding of the </a:t>
            </a:r>
            <a:r>
              <a:rPr lang="en-US" sz="1600" b="1" dirty="0" smtClean="0"/>
              <a:t>framework necessary </a:t>
            </a:r>
            <a:r>
              <a:rPr lang="en-US" sz="1600" b="1" dirty="0"/>
              <a:t>to qualify the </a:t>
            </a:r>
            <a:r>
              <a:rPr lang="en-US" sz="1600" b="1" dirty="0" smtClean="0"/>
              <a:t>AM process </a:t>
            </a:r>
            <a:r>
              <a:rPr lang="en-US" sz="1600" b="1" dirty="0"/>
              <a:t>and </a:t>
            </a:r>
            <a:r>
              <a:rPr lang="en-US" sz="1600" b="1" dirty="0" smtClean="0"/>
              <a:t>to have the basis for certifying an AM </a:t>
            </a:r>
            <a:r>
              <a:rPr lang="en-US" sz="1600" b="1" dirty="0"/>
              <a:t>part </a:t>
            </a:r>
            <a:r>
              <a:rPr lang="en-US" sz="1600" b="1" dirty="0" smtClean="0"/>
              <a:t>to </a:t>
            </a:r>
            <a:r>
              <a:rPr lang="en-US" sz="1600" b="1" dirty="0"/>
              <a:t>a set of regulations based on the application.  At a minimum the student will achieve a basic understanding of the following:</a:t>
            </a:r>
          </a:p>
          <a:p>
            <a:pPr marL="631825" lvl="0">
              <a:lnSpc>
                <a:spcPct val="100000"/>
              </a:lnSpc>
              <a:spcBef>
                <a:spcPts val="0"/>
              </a:spcBef>
            </a:pPr>
            <a:r>
              <a:rPr lang="en-US" sz="1800" dirty="0"/>
              <a:t>C</a:t>
            </a:r>
            <a:r>
              <a:rPr lang="en-US" sz="1800" dirty="0" smtClean="0"/>
              <a:t>oncepts underpinning the approach to achieving qualification </a:t>
            </a:r>
            <a:r>
              <a:rPr lang="en-US" sz="1800" dirty="0"/>
              <a:t>and </a:t>
            </a:r>
            <a:r>
              <a:rPr lang="en-US" sz="1800" dirty="0" smtClean="0"/>
              <a:t>certification of AM parts</a:t>
            </a:r>
            <a:endParaRPr lang="en-US" sz="1800" dirty="0"/>
          </a:p>
          <a:p>
            <a:pPr marL="631825" lvl="0">
              <a:lnSpc>
                <a:spcPct val="100000"/>
              </a:lnSpc>
              <a:spcBef>
                <a:spcPts val="0"/>
              </a:spcBef>
            </a:pPr>
            <a:r>
              <a:rPr lang="en-US" sz="1800" dirty="0"/>
              <a:t>E</a:t>
            </a:r>
            <a:r>
              <a:rPr lang="en-US" sz="1800" dirty="0" smtClean="0"/>
              <a:t>ssential nature of a quality management system and need for pervasive </a:t>
            </a:r>
            <a:r>
              <a:rPr lang="en-US" sz="1800" dirty="0"/>
              <a:t>configuration control </a:t>
            </a:r>
            <a:endParaRPr lang="en-US" sz="1800" dirty="0" smtClean="0"/>
          </a:p>
          <a:p>
            <a:pPr marL="631825" lvl="0">
              <a:lnSpc>
                <a:spcPct val="100000"/>
              </a:lnSpc>
              <a:spcBef>
                <a:spcPts val="0"/>
              </a:spcBef>
            </a:pPr>
            <a:r>
              <a:rPr lang="en-US" sz="1800" dirty="0"/>
              <a:t>N</a:t>
            </a:r>
            <a:r>
              <a:rPr lang="en-US" sz="1800" dirty="0" smtClean="0"/>
              <a:t>eed for a disciplined AM control plan to enable controlled AM part certification</a:t>
            </a:r>
          </a:p>
          <a:p>
            <a:pPr marL="631825" lvl="0">
              <a:lnSpc>
                <a:spcPct val="100000"/>
              </a:lnSpc>
              <a:spcBef>
                <a:spcPts val="0"/>
              </a:spcBef>
            </a:pPr>
            <a:r>
              <a:rPr lang="en-US" sz="1800" dirty="0" smtClean="0"/>
              <a:t>AM process foundational controls</a:t>
            </a:r>
          </a:p>
          <a:p>
            <a:pPr marL="914400" lvl="1">
              <a:lnSpc>
                <a:spcPct val="100000"/>
              </a:lnSpc>
              <a:spcBef>
                <a:spcPts val="0"/>
              </a:spcBef>
            </a:pPr>
            <a:r>
              <a:rPr lang="en-US" sz="1800" dirty="0"/>
              <a:t>C</a:t>
            </a:r>
            <a:r>
              <a:rPr lang="en-US" sz="1800" dirty="0" smtClean="0"/>
              <a:t>onsiderations for AM equipment and facility control (maintenance and calibration), and personnel training</a:t>
            </a:r>
          </a:p>
          <a:p>
            <a:pPr marL="914400" lvl="1">
              <a:lnSpc>
                <a:spcPct val="100000"/>
              </a:lnSpc>
              <a:spcBef>
                <a:spcPts val="0"/>
              </a:spcBef>
            </a:pPr>
            <a:r>
              <a:rPr lang="en-US" sz="1800" dirty="0"/>
              <a:t>B</a:t>
            </a:r>
            <a:r>
              <a:rPr lang="en-US" sz="1800" dirty="0" smtClean="0"/>
              <a:t>asic elements </a:t>
            </a:r>
            <a:r>
              <a:rPr lang="en-US" sz="1800" dirty="0"/>
              <a:t>of </a:t>
            </a:r>
            <a:r>
              <a:rPr lang="en-US" sz="1800" dirty="0" smtClean="0"/>
              <a:t>an AM machine and process qualification approach (feedstock, process, post-process)</a:t>
            </a:r>
          </a:p>
          <a:p>
            <a:pPr marL="914400" lvl="1">
              <a:lnSpc>
                <a:spcPct val="100000"/>
              </a:lnSpc>
              <a:spcBef>
                <a:spcPts val="0"/>
              </a:spcBef>
            </a:pPr>
            <a:r>
              <a:rPr lang="en-US" sz="1800" dirty="0" smtClean="0"/>
              <a:t>Basics elements of AM material property definition and control</a:t>
            </a:r>
            <a:endParaRPr lang="en-US" sz="1800" dirty="0"/>
          </a:p>
          <a:p>
            <a:pPr marL="631825" lvl="0">
              <a:lnSpc>
                <a:spcPct val="100000"/>
              </a:lnSpc>
              <a:spcBef>
                <a:spcPts val="0"/>
              </a:spcBef>
            </a:pPr>
            <a:r>
              <a:rPr lang="en-US" sz="1800" dirty="0"/>
              <a:t>P</a:t>
            </a:r>
            <a:r>
              <a:rPr lang="en-US" sz="1800" dirty="0" smtClean="0"/>
              <a:t>rocess of AM part development for qualification, beginning with part production plans </a:t>
            </a:r>
          </a:p>
          <a:p>
            <a:pPr marL="631825" lvl="0">
              <a:lnSpc>
                <a:spcPct val="100000"/>
              </a:lnSpc>
              <a:spcBef>
                <a:spcPts val="0"/>
              </a:spcBef>
            </a:pPr>
            <a:r>
              <a:rPr lang="en-US" sz="1800" dirty="0" smtClean="0"/>
              <a:t>Concepts and objectives of AM part classification</a:t>
            </a:r>
            <a:endParaRPr lang="en-US" sz="1800" dirty="0"/>
          </a:p>
          <a:p>
            <a:pPr marL="631825" lvl="0">
              <a:lnSpc>
                <a:spcPct val="100000"/>
              </a:lnSpc>
              <a:spcBef>
                <a:spcPts val="0"/>
              </a:spcBef>
            </a:pPr>
            <a:r>
              <a:rPr lang="en-US" sz="1800" dirty="0" smtClean="0"/>
              <a:t>Importance of AM part pre-production articles</a:t>
            </a:r>
          </a:p>
          <a:p>
            <a:pPr marL="631825" lvl="0">
              <a:lnSpc>
                <a:spcPct val="100000"/>
              </a:lnSpc>
              <a:spcBef>
                <a:spcPts val="0"/>
              </a:spcBef>
            </a:pPr>
            <a:r>
              <a:rPr lang="en-US" sz="1800" dirty="0" smtClean="0"/>
              <a:t>Concepts and importance of a locked Qualified Part Process</a:t>
            </a:r>
            <a:endParaRPr lang="en-US" sz="1800" dirty="0"/>
          </a:p>
          <a:p>
            <a:endParaRPr lang="en-US" sz="1600" b="1" dirty="0"/>
          </a:p>
          <a:p>
            <a:endParaRPr lang="en-US" sz="1600" b="1" dirty="0"/>
          </a:p>
        </p:txBody>
      </p:sp>
    </p:spTree>
    <p:extLst>
      <p:ext uri="{BB962C8B-B14F-4D97-AF65-F5344CB8AC3E}">
        <p14:creationId xmlns:p14="http://schemas.microsoft.com/office/powerpoint/2010/main" val="21773124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smtClean="0"/>
              <a:t>Topics to be Covered</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90082" y="1423918"/>
            <a:ext cx="11355572" cy="4412511"/>
          </a:xfrm>
        </p:spPr>
        <p:txBody>
          <a:bodyPr/>
          <a:lstStyle/>
          <a:p>
            <a:pPr>
              <a:lnSpc>
                <a:spcPct val="100000"/>
              </a:lnSpc>
              <a:spcBef>
                <a:spcPts val="0"/>
              </a:spcBef>
            </a:pPr>
            <a:r>
              <a:rPr lang="en-US" sz="2400" dirty="0" smtClean="0"/>
              <a:t>Introduction, Key Ingredients, definitions</a:t>
            </a:r>
          </a:p>
          <a:p>
            <a:pPr>
              <a:lnSpc>
                <a:spcPct val="100000"/>
              </a:lnSpc>
              <a:spcBef>
                <a:spcPts val="0"/>
              </a:spcBef>
            </a:pPr>
            <a:r>
              <a:rPr lang="en-US" sz="2400" dirty="0" smtClean="0"/>
              <a:t>Overview of qualification and certification framework</a:t>
            </a:r>
          </a:p>
          <a:p>
            <a:pPr>
              <a:lnSpc>
                <a:spcPct val="100000"/>
              </a:lnSpc>
              <a:spcBef>
                <a:spcPts val="0"/>
              </a:spcBef>
            </a:pPr>
            <a:r>
              <a:rPr lang="en-US" sz="2400" dirty="0" smtClean="0"/>
              <a:t>Use of NASA requirements documents as a basis</a:t>
            </a:r>
          </a:p>
          <a:p>
            <a:pPr>
              <a:lnSpc>
                <a:spcPct val="100000"/>
              </a:lnSpc>
              <a:spcBef>
                <a:spcPts val="0"/>
              </a:spcBef>
            </a:pPr>
            <a:r>
              <a:rPr lang="en-US" sz="2400" dirty="0" smtClean="0"/>
              <a:t>Overarching and </a:t>
            </a:r>
            <a:r>
              <a:rPr lang="en-US" sz="2400" dirty="0"/>
              <a:t>f</a:t>
            </a:r>
            <a:r>
              <a:rPr lang="en-US" sz="2400" dirty="0" smtClean="0"/>
              <a:t>oundational controls</a:t>
            </a:r>
          </a:p>
          <a:p>
            <a:pPr lvl="1">
              <a:lnSpc>
                <a:spcPct val="100000"/>
              </a:lnSpc>
              <a:spcBef>
                <a:spcPts val="0"/>
              </a:spcBef>
            </a:pPr>
            <a:r>
              <a:rPr lang="en-US" sz="1800" dirty="0" smtClean="0"/>
              <a:t>AM Control Plan</a:t>
            </a:r>
          </a:p>
          <a:p>
            <a:pPr lvl="1">
              <a:lnSpc>
                <a:spcPct val="100000"/>
              </a:lnSpc>
              <a:spcBef>
                <a:spcPts val="0"/>
              </a:spcBef>
            </a:pPr>
            <a:r>
              <a:rPr lang="en-US" sz="1800" dirty="0" smtClean="0"/>
              <a:t>Quality Management System</a:t>
            </a:r>
          </a:p>
          <a:p>
            <a:pPr lvl="1">
              <a:lnSpc>
                <a:spcPct val="100000"/>
              </a:lnSpc>
              <a:spcBef>
                <a:spcPts val="0"/>
              </a:spcBef>
            </a:pPr>
            <a:r>
              <a:rPr lang="en-US" sz="1800" dirty="0" smtClean="0"/>
              <a:t>Equipment and facility control, need for personnel training</a:t>
            </a:r>
          </a:p>
          <a:p>
            <a:pPr lvl="1">
              <a:lnSpc>
                <a:spcPct val="100000"/>
              </a:lnSpc>
              <a:spcBef>
                <a:spcPts val="0"/>
              </a:spcBef>
            </a:pPr>
            <a:r>
              <a:rPr lang="en-US" sz="1800" dirty="0" smtClean="0"/>
              <a:t>Machine/process qualification</a:t>
            </a:r>
          </a:p>
          <a:p>
            <a:pPr lvl="1">
              <a:lnSpc>
                <a:spcPct val="100000"/>
              </a:lnSpc>
              <a:spcBef>
                <a:spcPts val="0"/>
              </a:spcBef>
            </a:pPr>
            <a:r>
              <a:rPr lang="en-US" sz="1800" dirty="0" smtClean="0"/>
              <a:t>Material property methodology for AM </a:t>
            </a:r>
          </a:p>
          <a:p>
            <a:pPr>
              <a:lnSpc>
                <a:spcPct val="100000"/>
              </a:lnSpc>
              <a:spcBef>
                <a:spcPts val="0"/>
              </a:spcBef>
            </a:pPr>
            <a:r>
              <a:rPr lang="en-US" sz="2400" dirty="0" smtClean="0"/>
              <a:t>Part production controls</a:t>
            </a:r>
          </a:p>
          <a:p>
            <a:pPr lvl="1">
              <a:lnSpc>
                <a:spcPct val="100000"/>
              </a:lnSpc>
              <a:spcBef>
                <a:spcPts val="0"/>
              </a:spcBef>
            </a:pPr>
            <a:r>
              <a:rPr lang="en-US" sz="1800" dirty="0" smtClean="0"/>
              <a:t>Part classification</a:t>
            </a:r>
          </a:p>
          <a:p>
            <a:pPr lvl="1">
              <a:lnSpc>
                <a:spcPct val="100000"/>
              </a:lnSpc>
              <a:spcBef>
                <a:spcPts val="0"/>
              </a:spcBef>
            </a:pPr>
            <a:r>
              <a:rPr lang="en-US" sz="1800" dirty="0" smtClean="0"/>
              <a:t>Part production plans</a:t>
            </a:r>
          </a:p>
          <a:p>
            <a:pPr lvl="1">
              <a:lnSpc>
                <a:spcPct val="100000"/>
              </a:lnSpc>
              <a:spcBef>
                <a:spcPts val="0"/>
              </a:spcBef>
            </a:pPr>
            <a:r>
              <a:rPr lang="en-US" sz="1800" dirty="0" smtClean="0"/>
              <a:t>Pre-production articles</a:t>
            </a:r>
          </a:p>
          <a:p>
            <a:pPr lvl="1">
              <a:lnSpc>
                <a:spcPct val="100000"/>
              </a:lnSpc>
              <a:spcBef>
                <a:spcPts val="0"/>
              </a:spcBef>
            </a:pPr>
            <a:r>
              <a:rPr lang="en-US" sz="1800" dirty="0" smtClean="0"/>
              <a:t>Qualified </a:t>
            </a:r>
            <a:r>
              <a:rPr lang="en-US" sz="1800" dirty="0"/>
              <a:t>P</a:t>
            </a:r>
            <a:r>
              <a:rPr lang="en-US" sz="1800" dirty="0" smtClean="0"/>
              <a:t>art Process</a:t>
            </a:r>
          </a:p>
          <a:p>
            <a:pPr>
              <a:lnSpc>
                <a:spcPct val="100000"/>
              </a:lnSpc>
              <a:spcBef>
                <a:spcPts val="0"/>
              </a:spcBef>
            </a:pPr>
            <a:r>
              <a:rPr lang="en-US" sz="2400" dirty="0" smtClean="0"/>
              <a:t>Qualification Testing and Service</a:t>
            </a:r>
            <a:endParaRPr lang="en-US" dirty="0"/>
          </a:p>
        </p:txBody>
      </p:sp>
      <p:pic>
        <p:nvPicPr>
          <p:cNvPr id="4" name="Picture 3"/>
          <p:cNvPicPr>
            <a:picLocks noChangeAspect="1"/>
          </p:cNvPicPr>
          <p:nvPr/>
        </p:nvPicPr>
        <p:blipFill>
          <a:blip r:embed="rId2"/>
          <a:stretch>
            <a:fillRect/>
          </a:stretch>
        </p:blipFill>
        <p:spPr>
          <a:xfrm>
            <a:off x="10136581" y="1562986"/>
            <a:ext cx="1718720" cy="176890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5303" y="2321569"/>
            <a:ext cx="1069544" cy="1340495"/>
          </a:xfrm>
          <a:prstGeom prst="rect">
            <a:avLst/>
          </a:prstGeom>
        </p:spPr>
      </p:pic>
      <p:pic>
        <p:nvPicPr>
          <p:cNvPr id="6" name="Picture 5"/>
          <p:cNvPicPr>
            <a:picLocks noChangeAspect="1"/>
          </p:cNvPicPr>
          <p:nvPr/>
        </p:nvPicPr>
        <p:blipFill>
          <a:blip r:embed="rId4"/>
          <a:stretch>
            <a:fillRect/>
          </a:stretch>
        </p:blipFill>
        <p:spPr>
          <a:xfrm>
            <a:off x="9895076" y="3370091"/>
            <a:ext cx="2110826" cy="1440757"/>
          </a:xfrm>
          <a:prstGeom prst="rect">
            <a:avLst/>
          </a:prstGeom>
        </p:spPr>
      </p:pic>
      <p:grpSp>
        <p:nvGrpSpPr>
          <p:cNvPr id="7" name="Group 6"/>
          <p:cNvGrpSpPr>
            <a:grpSpLocks noChangeAspect="1"/>
          </p:cNvGrpSpPr>
          <p:nvPr/>
        </p:nvGrpSpPr>
        <p:grpSpPr>
          <a:xfrm>
            <a:off x="7497114" y="3134639"/>
            <a:ext cx="1927304" cy="1445478"/>
            <a:chOff x="5110653" y="3896299"/>
            <a:chExt cx="3820732" cy="2865549"/>
          </a:xfrm>
        </p:grpSpPr>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110653" y="3896299"/>
              <a:ext cx="3820732" cy="2865549"/>
            </a:xfrm>
            <a:prstGeom prst="rect">
              <a:avLst/>
            </a:prstGeom>
          </p:spPr>
        </p:pic>
        <p:cxnSp>
          <p:nvCxnSpPr>
            <p:cNvPr id="9" name="Straight Arrow Connector 8"/>
            <p:cNvCxnSpPr/>
            <p:nvPr/>
          </p:nvCxnSpPr>
          <p:spPr>
            <a:xfrm flipH="1" flipV="1">
              <a:off x="7348654" y="4642625"/>
              <a:ext cx="152400" cy="167268"/>
            </a:xfrm>
            <a:prstGeom prst="straightConnector1">
              <a:avLst/>
            </a:prstGeom>
            <a:ln w="127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H="1" flipV="1">
              <a:off x="8059772" y="4522142"/>
              <a:ext cx="152400" cy="167268"/>
            </a:xfrm>
            <a:prstGeom prst="straightConnector1">
              <a:avLst/>
            </a:prstGeom>
            <a:ln w="127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flipV="1">
              <a:off x="6789936" y="5669042"/>
              <a:ext cx="152400" cy="167268"/>
            </a:xfrm>
            <a:prstGeom prst="straightConnector1">
              <a:avLst/>
            </a:prstGeom>
            <a:ln w="127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a:off x="8135972" y="6192645"/>
              <a:ext cx="240452" cy="181105"/>
            </a:xfrm>
            <a:prstGeom prst="straightConnector1">
              <a:avLst/>
            </a:prstGeom>
            <a:ln w="127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flipV="1">
              <a:off x="5717648" y="4878659"/>
              <a:ext cx="152400" cy="167268"/>
            </a:xfrm>
            <a:prstGeom prst="straightConnector1">
              <a:avLst/>
            </a:prstGeom>
            <a:ln w="127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flipV="1">
              <a:off x="5926505" y="4529255"/>
              <a:ext cx="152400" cy="167268"/>
            </a:xfrm>
            <a:prstGeom prst="straightConnector1">
              <a:avLst/>
            </a:prstGeom>
            <a:ln w="127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pic>
        <p:nvPicPr>
          <p:cNvPr id="16" name="Picture 15"/>
          <p:cNvPicPr>
            <a:picLocks noChangeAspect="1"/>
          </p:cNvPicPr>
          <p:nvPr/>
        </p:nvPicPr>
        <p:blipFill>
          <a:blip r:embed="rId6"/>
          <a:stretch>
            <a:fillRect/>
          </a:stretch>
        </p:blipFill>
        <p:spPr>
          <a:xfrm>
            <a:off x="5705465" y="4338669"/>
            <a:ext cx="2333345" cy="1547699"/>
          </a:xfrm>
          <a:prstGeom prst="rect">
            <a:avLst/>
          </a:prstGeom>
        </p:spPr>
      </p:pic>
      <p:pic>
        <p:nvPicPr>
          <p:cNvPr id="17" name="Picture 16"/>
          <p:cNvPicPr>
            <a:picLocks noChangeAspect="1"/>
          </p:cNvPicPr>
          <p:nvPr/>
        </p:nvPicPr>
        <p:blipFill>
          <a:blip r:embed="rId7"/>
          <a:stretch>
            <a:fillRect/>
          </a:stretch>
        </p:blipFill>
        <p:spPr>
          <a:xfrm>
            <a:off x="8224345" y="4757762"/>
            <a:ext cx="1200073" cy="1041822"/>
          </a:xfrm>
          <a:prstGeom prst="rect">
            <a:avLst/>
          </a:prstGeom>
        </p:spPr>
      </p:pic>
      <p:pic>
        <p:nvPicPr>
          <p:cNvPr id="18" name="Picture 17"/>
          <p:cNvPicPr>
            <a:picLocks noChangeAspect="1"/>
          </p:cNvPicPr>
          <p:nvPr/>
        </p:nvPicPr>
        <p:blipFill>
          <a:blip r:embed="rId8"/>
          <a:stretch>
            <a:fillRect/>
          </a:stretch>
        </p:blipFill>
        <p:spPr>
          <a:xfrm>
            <a:off x="8198856" y="1562986"/>
            <a:ext cx="1521420" cy="1021341"/>
          </a:xfrm>
          <a:prstGeom prst="rect">
            <a:avLst/>
          </a:prstGeom>
        </p:spPr>
      </p:pic>
      <p:pic>
        <p:nvPicPr>
          <p:cNvPr id="19" name="Picture 18"/>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9720276" y="4899681"/>
            <a:ext cx="1818393" cy="1138975"/>
          </a:xfrm>
          <a:prstGeom prst="rect">
            <a:avLst/>
          </a:prstGeom>
        </p:spPr>
      </p:pic>
    </p:spTree>
    <p:extLst>
      <p:ext uri="{BB962C8B-B14F-4D97-AF65-F5344CB8AC3E}">
        <p14:creationId xmlns:p14="http://schemas.microsoft.com/office/powerpoint/2010/main" val="326701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533922" y="509856"/>
            <a:ext cx="7296150" cy="503237"/>
          </a:xfrm>
        </p:spPr>
        <p:txBody>
          <a:bodyPr/>
          <a:lstStyle/>
          <a:p>
            <a:r>
              <a:rPr lang="en-US" dirty="0" smtClean="0"/>
              <a:t>What are the Key Ingredients?</a:t>
            </a:r>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4" y="1584253"/>
            <a:ext cx="6315505" cy="1890468"/>
          </a:xfrm>
        </p:spPr>
        <p:txBody>
          <a:bodyPr/>
          <a:lstStyle/>
          <a:p>
            <a:pPr marL="0" indent="0">
              <a:lnSpc>
                <a:spcPct val="120000"/>
              </a:lnSpc>
              <a:buNone/>
            </a:pPr>
            <a:r>
              <a:rPr lang="en-US" altLang="en-US" sz="2000" b="1" dirty="0" smtClean="0"/>
              <a:t>Ingredients for AM Qualification and Certification</a:t>
            </a:r>
          </a:p>
          <a:p>
            <a:pPr>
              <a:lnSpc>
                <a:spcPct val="120000"/>
              </a:lnSpc>
            </a:pPr>
            <a:r>
              <a:rPr lang="en-US" altLang="en-US" sz="2000" i="1" u="sng" dirty="0" smtClean="0"/>
              <a:t>Understanding</a:t>
            </a:r>
            <a:r>
              <a:rPr lang="en-US" altLang="en-US" sz="2000" dirty="0" smtClean="0"/>
              <a:t> </a:t>
            </a:r>
            <a:r>
              <a:rPr lang="en-US" altLang="en-US" sz="2000" dirty="0"/>
              <a:t>and </a:t>
            </a:r>
            <a:r>
              <a:rPr lang="en-US" altLang="en-US" sz="2000" i="1" u="sng" dirty="0"/>
              <a:t>Appreciation</a:t>
            </a:r>
            <a:r>
              <a:rPr lang="en-US" altLang="en-US" sz="2000" dirty="0"/>
              <a:t> of the AM process</a:t>
            </a:r>
          </a:p>
          <a:p>
            <a:pPr>
              <a:lnSpc>
                <a:spcPct val="120000"/>
              </a:lnSpc>
            </a:pPr>
            <a:r>
              <a:rPr lang="en-US" altLang="en-US" sz="2000" i="1" u="sng" dirty="0"/>
              <a:t>Integration</a:t>
            </a:r>
            <a:r>
              <a:rPr lang="en-US" altLang="en-US" sz="2000" dirty="0"/>
              <a:t> across disciplines and throughout the process</a:t>
            </a:r>
          </a:p>
          <a:p>
            <a:pPr>
              <a:lnSpc>
                <a:spcPct val="120000"/>
              </a:lnSpc>
            </a:pPr>
            <a:r>
              <a:rPr lang="en-US" altLang="en-US" sz="2000" i="1" u="sng" dirty="0"/>
              <a:t>Discipline</a:t>
            </a:r>
            <a:r>
              <a:rPr lang="en-US" altLang="en-US" sz="2000" dirty="0"/>
              <a:t> to define and follow </a:t>
            </a:r>
            <a:r>
              <a:rPr lang="en-US" altLang="en-US" sz="2000" dirty="0" smtClean="0"/>
              <a:t>a plan</a:t>
            </a:r>
            <a:endParaRPr lang="en-US" sz="2400" dirty="0"/>
          </a:p>
          <a:p>
            <a:endParaRPr lang="en-US" sz="2400" dirty="0"/>
          </a:p>
        </p:txBody>
      </p:sp>
      <p:sp>
        <p:nvSpPr>
          <p:cNvPr id="4" name="Rectangle 3"/>
          <p:cNvSpPr txBox="1">
            <a:spLocks noChangeArrowheads="1"/>
          </p:cNvSpPr>
          <p:nvPr/>
        </p:nvSpPr>
        <p:spPr bwMode="auto">
          <a:xfrm>
            <a:off x="318974" y="3867017"/>
            <a:ext cx="11019585"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har char="•"/>
              <a:defRPr sz="3200" b="1">
                <a:solidFill>
                  <a:schemeClr val="bg2"/>
                </a:solidFill>
                <a:latin typeface="+mn-lt"/>
                <a:ea typeface="+mn-ea"/>
                <a:cs typeface="+mn-cs"/>
              </a:defRPr>
            </a:lvl1pPr>
            <a:lvl2pPr marL="742950" indent="-285750" algn="l" rtl="0" eaLnBrk="0" fontAlgn="base" hangingPunct="0">
              <a:spcBef>
                <a:spcPct val="20000"/>
              </a:spcBef>
              <a:spcAft>
                <a:spcPct val="0"/>
              </a:spcAft>
              <a:buChar char="–"/>
              <a:defRPr sz="2800" b="1">
                <a:solidFill>
                  <a:schemeClr val="bg2"/>
                </a:solidFill>
                <a:latin typeface="+mn-lt"/>
              </a:defRPr>
            </a:lvl2pPr>
            <a:lvl3pPr marL="1143000" indent="-228600" algn="l" rtl="0" eaLnBrk="0" fontAlgn="base" hangingPunct="0">
              <a:spcBef>
                <a:spcPct val="20000"/>
              </a:spcBef>
              <a:spcAft>
                <a:spcPct val="0"/>
              </a:spcAft>
              <a:buChar char="•"/>
              <a:defRPr sz="2400" b="1">
                <a:solidFill>
                  <a:schemeClr val="bg2"/>
                </a:solidFill>
                <a:latin typeface="+mn-lt"/>
              </a:defRPr>
            </a:lvl3pPr>
            <a:lvl4pPr marL="1600200" indent="-228600" algn="l" rtl="0" eaLnBrk="0" fontAlgn="base" hangingPunct="0">
              <a:spcBef>
                <a:spcPct val="20000"/>
              </a:spcBef>
              <a:spcAft>
                <a:spcPct val="0"/>
              </a:spcAft>
              <a:buChar char="–"/>
              <a:defRPr sz="2000" b="1">
                <a:solidFill>
                  <a:schemeClr val="bg2"/>
                </a:solidFill>
                <a:latin typeface="+mn-lt"/>
              </a:defRPr>
            </a:lvl4pPr>
            <a:lvl5pPr marL="2057400" indent="-228600" algn="l" rtl="0" eaLnBrk="0" fontAlgn="base" hangingPunct="0">
              <a:spcBef>
                <a:spcPct val="20000"/>
              </a:spcBef>
              <a:spcAft>
                <a:spcPct val="0"/>
              </a:spcAft>
              <a:buChar char="»"/>
              <a:defRPr sz="2000" b="1">
                <a:solidFill>
                  <a:schemeClr val="bg2"/>
                </a:solidFill>
                <a:latin typeface="+mn-lt"/>
              </a:defRPr>
            </a:lvl5pPr>
            <a:lvl6pPr marL="2514600" indent="-228600" algn="l" rtl="0" eaLnBrk="0" fontAlgn="base" hangingPunct="0">
              <a:spcBef>
                <a:spcPct val="20000"/>
              </a:spcBef>
              <a:spcAft>
                <a:spcPct val="0"/>
              </a:spcAft>
              <a:buChar char="»"/>
              <a:defRPr sz="2000" b="1">
                <a:solidFill>
                  <a:schemeClr val="bg2"/>
                </a:solidFill>
                <a:latin typeface="+mn-lt"/>
              </a:defRPr>
            </a:lvl6pPr>
            <a:lvl7pPr marL="2971800" indent="-228600" algn="l" rtl="0" eaLnBrk="0" fontAlgn="base" hangingPunct="0">
              <a:spcBef>
                <a:spcPct val="20000"/>
              </a:spcBef>
              <a:spcAft>
                <a:spcPct val="0"/>
              </a:spcAft>
              <a:buChar char="»"/>
              <a:defRPr sz="2000" b="1">
                <a:solidFill>
                  <a:schemeClr val="bg2"/>
                </a:solidFill>
                <a:latin typeface="+mn-lt"/>
              </a:defRPr>
            </a:lvl7pPr>
            <a:lvl8pPr marL="3429000" indent="-228600" algn="l" rtl="0" eaLnBrk="0" fontAlgn="base" hangingPunct="0">
              <a:spcBef>
                <a:spcPct val="20000"/>
              </a:spcBef>
              <a:spcAft>
                <a:spcPct val="0"/>
              </a:spcAft>
              <a:buChar char="»"/>
              <a:defRPr sz="2000" b="1">
                <a:solidFill>
                  <a:schemeClr val="bg2"/>
                </a:solidFill>
                <a:latin typeface="+mn-lt"/>
              </a:defRPr>
            </a:lvl8pPr>
            <a:lvl9pPr marL="3886200" indent="-228600" algn="l" rtl="0" eaLnBrk="0" fontAlgn="base" hangingPunct="0">
              <a:spcBef>
                <a:spcPct val="20000"/>
              </a:spcBef>
              <a:spcAft>
                <a:spcPct val="0"/>
              </a:spcAft>
              <a:buChar char="»"/>
              <a:defRPr sz="2000" b="1">
                <a:solidFill>
                  <a:schemeClr val="bg2"/>
                </a:solidFill>
                <a:latin typeface="+mn-lt"/>
              </a:defRPr>
            </a:lvl9pPr>
          </a:lstStyle>
          <a:p>
            <a:pPr marL="228600" indent="-228600" eaLnBrk="1" hangingPunct="1">
              <a:lnSpc>
                <a:spcPct val="120000"/>
              </a:lnSpc>
              <a:spcBef>
                <a:spcPts val="1000"/>
              </a:spcBef>
              <a:buClr>
                <a:srgbClr val="F59D3D"/>
              </a:buClr>
              <a:buFont typeface="Wingdings" panose="05000000000000000000" pitchFamily="2" charset="2"/>
              <a:buChar char="§"/>
            </a:pPr>
            <a:r>
              <a:rPr lang="en-US" altLang="en-US" sz="2000" b="0" dirty="0">
                <a:solidFill>
                  <a:schemeClr val="tx1"/>
                </a:solidFill>
                <a:latin typeface="Segoe UI" panose="020B0502040204020203" pitchFamily="34" charset="0"/>
                <a:cs typeface="Segoe UI" panose="020B0502040204020203" pitchFamily="34" charset="0"/>
              </a:rPr>
              <a:t>Most of the traditional certification framework remains consistent</a:t>
            </a:r>
          </a:p>
          <a:p>
            <a:pPr marL="228600" indent="-228600" eaLnBrk="1" hangingPunct="1">
              <a:lnSpc>
                <a:spcPct val="120000"/>
              </a:lnSpc>
              <a:spcBef>
                <a:spcPts val="1000"/>
              </a:spcBef>
              <a:buClr>
                <a:srgbClr val="F59D3D"/>
              </a:buClr>
              <a:buFont typeface="Wingdings" panose="05000000000000000000" pitchFamily="2" charset="2"/>
              <a:buChar char="§"/>
            </a:pPr>
            <a:r>
              <a:rPr lang="en-US" altLang="en-US" sz="2000" b="0" dirty="0">
                <a:solidFill>
                  <a:schemeClr val="tx1"/>
                </a:solidFill>
                <a:latin typeface="Segoe UI" panose="020B0502040204020203" pitchFamily="34" charset="0"/>
                <a:cs typeface="Segoe UI" panose="020B0502040204020203" pitchFamily="34" charset="0"/>
              </a:rPr>
              <a:t>Only a few items are unique to additive manufacturing certification</a:t>
            </a:r>
          </a:p>
          <a:p>
            <a:pPr marL="228600" indent="-228600" eaLnBrk="1" hangingPunct="1">
              <a:lnSpc>
                <a:spcPct val="120000"/>
              </a:lnSpc>
              <a:spcBef>
                <a:spcPts val="1000"/>
              </a:spcBef>
              <a:buClr>
                <a:srgbClr val="F59D3D"/>
              </a:buClr>
              <a:buFont typeface="Wingdings" panose="05000000000000000000" pitchFamily="2" charset="2"/>
              <a:buChar char="§"/>
            </a:pPr>
            <a:r>
              <a:rPr lang="en-US" altLang="en-US" sz="2000" b="0" dirty="0">
                <a:solidFill>
                  <a:schemeClr val="tx1"/>
                </a:solidFill>
                <a:latin typeface="Segoe UI" panose="020B0502040204020203" pitchFamily="34" charset="0"/>
                <a:cs typeface="Segoe UI" panose="020B0502040204020203" pitchFamily="34" charset="0"/>
              </a:rPr>
              <a:t>Some </a:t>
            </a:r>
            <a:r>
              <a:rPr lang="en-US" altLang="en-US" sz="2000" b="0" dirty="0" smtClean="0">
                <a:solidFill>
                  <a:schemeClr val="tx1"/>
                </a:solidFill>
                <a:latin typeface="Segoe UI" panose="020B0502040204020203" pitchFamily="34" charset="0"/>
                <a:cs typeface="Segoe UI" panose="020B0502040204020203" pitchFamily="34" charset="0"/>
              </a:rPr>
              <a:t>traditional roles </a:t>
            </a:r>
            <a:r>
              <a:rPr lang="en-US" altLang="en-US" sz="2000" b="0" dirty="0">
                <a:solidFill>
                  <a:schemeClr val="tx1"/>
                </a:solidFill>
                <a:latin typeface="Segoe UI" panose="020B0502040204020203" pitchFamily="34" charset="0"/>
                <a:cs typeface="Segoe UI" panose="020B0502040204020203" pitchFamily="34" charset="0"/>
              </a:rPr>
              <a:t>and responsibilities </a:t>
            </a:r>
            <a:r>
              <a:rPr lang="en-US" altLang="en-US" sz="2000" b="0" dirty="0" smtClean="0">
                <a:solidFill>
                  <a:schemeClr val="tx1"/>
                </a:solidFill>
                <a:latin typeface="Segoe UI" panose="020B0502040204020203" pitchFamily="34" charset="0"/>
                <a:cs typeface="Segoe UI" panose="020B0502040204020203" pitchFamily="34" charset="0"/>
              </a:rPr>
              <a:t>of the certification framework are </a:t>
            </a:r>
            <a:r>
              <a:rPr lang="en-US" altLang="en-US" sz="2000" b="0" dirty="0">
                <a:solidFill>
                  <a:schemeClr val="tx1"/>
                </a:solidFill>
                <a:latin typeface="Segoe UI" panose="020B0502040204020203" pitchFamily="34" charset="0"/>
                <a:cs typeface="Segoe UI" panose="020B0502040204020203" pitchFamily="34" charset="0"/>
              </a:rPr>
              <a:t>transitioned </a:t>
            </a:r>
          </a:p>
          <a:p>
            <a:pPr marL="628650" lvl="2" eaLnBrk="1" hangingPunct="1">
              <a:lnSpc>
                <a:spcPct val="120000"/>
              </a:lnSpc>
              <a:spcBef>
                <a:spcPts val="1000"/>
              </a:spcBef>
              <a:buClr>
                <a:srgbClr val="F59D3D"/>
              </a:buClr>
              <a:buFont typeface="Wingdings" panose="05000000000000000000" pitchFamily="2" charset="2"/>
              <a:buChar char="§"/>
            </a:pPr>
            <a:r>
              <a:rPr lang="en-US" altLang="en-US" sz="1600" b="0" dirty="0">
                <a:solidFill>
                  <a:schemeClr val="tx1"/>
                </a:solidFill>
                <a:latin typeface="Segoe UI" panose="020B0502040204020203" pitchFamily="34" charset="0"/>
                <a:cs typeface="Segoe UI" panose="020B0502040204020203" pitchFamily="34" charset="0"/>
              </a:rPr>
              <a:t>Production facilities now largely responsible for material integrity</a:t>
            </a:r>
          </a:p>
          <a:p>
            <a:pPr marL="628650" lvl="2" eaLnBrk="1" hangingPunct="1">
              <a:lnSpc>
                <a:spcPct val="120000"/>
              </a:lnSpc>
              <a:spcBef>
                <a:spcPts val="1000"/>
              </a:spcBef>
              <a:buClr>
                <a:srgbClr val="F59D3D"/>
              </a:buClr>
              <a:buFont typeface="Wingdings" panose="05000000000000000000" pitchFamily="2" charset="2"/>
              <a:buChar char="§"/>
            </a:pPr>
            <a:r>
              <a:rPr lang="en-US" altLang="en-US" sz="1600" b="0" dirty="0">
                <a:solidFill>
                  <a:schemeClr val="tx1"/>
                </a:solidFill>
                <a:latin typeface="Segoe UI" panose="020B0502040204020203" pitchFamily="34" charset="0"/>
                <a:cs typeface="Segoe UI" panose="020B0502040204020203" pitchFamily="34" charset="0"/>
              </a:rPr>
              <a:t>Statistical process controls required in environments unaccustomed to it</a:t>
            </a:r>
          </a:p>
          <a:p>
            <a:pPr>
              <a:lnSpc>
                <a:spcPct val="120000"/>
              </a:lnSpc>
            </a:pPr>
            <a:endParaRPr lang="en-US" altLang="en-US" sz="2400" b="0" kern="0" dirty="0"/>
          </a:p>
          <a:p>
            <a:pPr>
              <a:lnSpc>
                <a:spcPct val="120000"/>
              </a:lnSpc>
            </a:pPr>
            <a:endParaRPr lang="en-US" altLang="en-US" sz="2400" b="0" kern="0" dirty="0"/>
          </a:p>
          <a:p>
            <a:pPr marL="0" indent="0">
              <a:lnSpc>
                <a:spcPct val="120000"/>
              </a:lnSpc>
              <a:buNone/>
            </a:pPr>
            <a:endParaRPr lang="en-US" altLang="en-US" sz="2400" b="0" kern="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8659" y="1584253"/>
            <a:ext cx="4888128" cy="2170329"/>
          </a:xfrm>
          <a:prstGeom prst="rect">
            <a:avLst/>
          </a:prstGeom>
          <a:ln>
            <a:solidFill>
              <a:schemeClr val="bg2"/>
            </a:solidFill>
          </a:ln>
        </p:spPr>
      </p:pic>
    </p:spTree>
    <p:extLst>
      <p:ext uri="{BB962C8B-B14F-4D97-AF65-F5344CB8AC3E}">
        <p14:creationId xmlns:p14="http://schemas.microsoft.com/office/powerpoint/2010/main" val="25859369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461592" y="532360"/>
            <a:ext cx="7296150" cy="503237"/>
          </a:xfrm>
        </p:spPr>
        <p:txBody>
          <a:bodyPr/>
          <a:lstStyle/>
          <a:p>
            <a:r>
              <a:rPr lang="en-US" dirty="0"/>
              <a:t>What are the Key Ingredients</a:t>
            </a:r>
            <a:r>
              <a:rPr lang="en-US" dirty="0" smtClean="0"/>
              <a:t>?</a:t>
            </a:r>
            <a:endParaRPr lang="en-US" dirty="0"/>
          </a:p>
        </p:txBody>
      </p:sp>
      <p:grpSp>
        <p:nvGrpSpPr>
          <p:cNvPr id="41" name="Group 40"/>
          <p:cNvGrpSpPr/>
          <p:nvPr/>
        </p:nvGrpSpPr>
        <p:grpSpPr>
          <a:xfrm>
            <a:off x="1512477" y="1848025"/>
            <a:ext cx="8948079" cy="3508930"/>
            <a:chOff x="1685197" y="1912909"/>
            <a:chExt cx="8948079" cy="3508930"/>
          </a:xfrm>
        </p:grpSpPr>
        <p:grpSp>
          <p:nvGrpSpPr>
            <p:cNvPr id="4" name="Group 3"/>
            <p:cNvGrpSpPr/>
            <p:nvPr/>
          </p:nvGrpSpPr>
          <p:grpSpPr>
            <a:xfrm>
              <a:off x="1685197" y="1912909"/>
              <a:ext cx="8948079" cy="1856301"/>
              <a:chOff x="1629539" y="1340400"/>
              <a:chExt cx="8985979" cy="1950781"/>
            </a:xfrm>
          </p:grpSpPr>
          <p:pic>
            <p:nvPicPr>
              <p:cNvPr id="5" name="Picture 4"/>
              <p:cNvPicPr>
                <a:picLocks/>
              </p:cNvPicPr>
              <p:nvPr/>
            </p:nvPicPr>
            <p:blipFill>
              <a:blip r:embed="rId2"/>
              <a:stretch>
                <a:fillRect/>
              </a:stretch>
            </p:blipFill>
            <p:spPr>
              <a:xfrm>
                <a:off x="2697353" y="1866140"/>
                <a:ext cx="1088136" cy="987552"/>
              </a:xfrm>
              <a:prstGeom prst="rect">
                <a:avLst/>
              </a:prstGeom>
            </p:spPr>
          </p:pic>
          <p:sp>
            <p:nvSpPr>
              <p:cNvPr id="6" name="TextBox 5"/>
              <p:cNvSpPr txBox="1"/>
              <p:nvPr/>
            </p:nvSpPr>
            <p:spPr>
              <a:xfrm>
                <a:off x="2697354" y="2816682"/>
                <a:ext cx="1232180" cy="276999"/>
              </a:xfrm>
              <a:prstGeom prst="rect">
                <a:avLst/>
              </a:prstGeom>
              <a:noFill/>
            </p:spPr>
            <p:txBody>
              <a:bodyPr wrap="square" rtlCol="0">
                <a:spAutoFit/>
              </a:bodyPr>
              <a:lstStyle/>
              <a:p>
                <a:r>
                  <a:rPr lang="en-US" sz="1200" b="1" dirty="0">
                    <a:solidFill>
                      <a:srgbClr val="376092"/>
                    </a:solidFill>
                  </a:rPr>
                  <a:t>2. Cutting</a:t>
                </a:r>
              </a:p>
            </p:txBody>
          </p:sp>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29539" y="1779736"/>
                <a:ext cx="1024565" cy="1085502"/>
              </a:xfrm>
              <a:prstGeom prst="rect">
                <a:avLst/>
              </a:prstGeom>
            </p:spPr>
          </p:pic>
          <p:sp>
            <p:nvSpPr>
              <p:cNvPr id="8" name="TextBox 7"/>
              <p:cNvSpPr txBox="1"/>
              <p:nvPr/>
            </p:nvSpPr>
            <p:spPr>
              <a:xfrm>
                <a:off x="1667439" y="2806064"/>
                <a:ext cx="986664" cy="461665"/>
              </a:xfrm>
              <a:prstGeom prst="rect">
                <a:avLst/>
              </a:prstGeom>
              <a:noFill/>
            </p:spPr>
            <p:txBody>
              <a:bodyPr wrap="square" rtlCol="0">
                <a:spAutoFit/>
              </a:bodyPr>
              <a:lstStyle/>
              <a:p>
                <a:r>
                  <a:rPr lang="en-US" sz="1200" dirty="0">
                    <a:solidFill>
                      <a:srgbClr val="376092"/>
                    </a:solidFill>
                  </a:rPr>
                  <a:t>1. </a:t>
                </a:r>
                <a:r>
                  <a:rPr lang="en-US" sz="1200" b="1" dirty="0">
                    <a:solidFill>
                      <a:srgbClr val="376092"/>
                    </a:solidFill>
                  </a:rPr>
                  <a:t>Ingot Making</a:t>
                </a:r>
              </a:p>
            </p:txBody>
          </p:sp>
          <p:pic>
            <p:nvPicPr>
              <p:cNvPr id="9" name="Picture 8"/>
              <p:cNvPicPr>
                <a:picLocks/>
              </p:cNvPicPr>
              <p:nvPr/>
            </p:nvPicPr>
            <p:blipFill rotWithShape="1">
              <a:blip r:embed="rId4" cstate="print">
                <a:extLst>
                  <a:ext uri="{28A0092B-C50C-407E-A947-70E740481C1C}">
                    <a14:useLocalDpi xmlns:a14="http://schemas.microsoft.com/office/drawing/2010/main"/>
                  </a:ext>
                </a:extLst>
              </a:blip>
              <a:srcRect b="-9174"/>
              <a:stretch/>
            </p:blipFill>
            <p:spPr>
              <a:xfrm>
                <a:off x="3839888" y="1881080"/>
                <a:ext cx="1088136" cy="1060704"/>
              </a:xfrm>
              <a:prstGeom prst="rect">
                <a:avLst/>
              </a:prstGeom>
            </p:spPr>
          </p:pic>
          <p:sp>
            <p:nvSpPr>
              <p:cNvPr id="10" name="TextBox 9"/>
              <p:cNvSpPr txBox="1"/>
              <p:nvPr/>
            </p:nvSpPr>
            <p:spPr>
              <a:xfrm>
                <a:off x="3810006" y="2806064"/>
                <a:ext cx="1232180" cy="276999"/>
              </a:xfrm>
              <a:prstGeom prst="rect">
                <a:avLst/>
              </a:prstGeom>
              <a:noFill/>
            </p:spPr>
            <p:txBody>
              <a:bodyPr wrap="square" rtlCol="0">
                <a:spAutoFit/>
              </a:bodyPr>
              <a:lstStyle/>
              <a:p>
                <a:r>
                  <a:rPr lang="en-US" sz="1200" b="1" dirty="0">
                    <a:solidFill>
                      <a:srgbClr val="376092"/>
                    </a:solidFill>
                  </a:rPr>
                  <a:t>3. Heating</a:t>
                </a:r>
              </a:p>
            </p:txBody>
          </p:sp>
          <p:pic>
            <p:nvPicPr>
              <p:cNvPr id="11" name="Picture 10"/>
              <p:cNvPicPr>
                <a:picLocks/>
              </p:cNvPicPr>
              <p:nvPr/>
            </p:nvPicPr>
            <p:blipFill>
              <a:blip r:embed="rId5"/>
              <a:stretch>
                <a:fillRect/>
              </a:stretch>
            </p:blipFill>
            <p:spPr>
              <a:xfrm>
                <a:off x="4967480" y="1866139"/>
                <a:ext cx="1088136" cy="987552"/>
              </a:xfrm>
              <a:prstGeom prst="rect">
                <a:avLst/>
              </a:prstGeom>
            </p:spPr>
          </p:pic>
          <p:sp>
            <p:nvSpPr>
              <p:cNvPr id="12" name="TextBox 11"/>
              <p:cNvSpPr txBox="1"/>
              <p:nvPr/>
            </p:nvSpPr>
            <p:spPr>
              <a:xfrm>
                <a:off x="4922658" y="2809641"/>
                <a:ext cx="1232180" cy="276999"/>
              </a:xfrm>
              <a:prstGeom prst="rect">
                <a:avLst/>
              </a:prstGeom>
              <a:noFill/>
            </p:spPr>
            <p:txBody>
              <a:bodyPr wrap="square" rtlCol="0">
                <a:spAutoFit/>
              </a:bodyPr>
              <a:lstStyle/>
              <a:p>
                <a:r>
                  <a:rPr lang="en-US" sz="1200" b="1" dirty="0">
                    <a:solidFill>
                      <a:srgbClr val="376092"/>
                    </a:solidFill>
                  </a:rPr>
                  <a:t>4. Forging</a:t>
                </a:r>
              </a:p>
            </p:txBody>
          </p:sp>
          <p:pic>
            <p:nvPicPr>
              <p:cNvPr id="13" name="Picture 12"/>
              <p:cNvPicPr>
                <a:picLocks/>
              </p:cNvPicPr>
              <p:nvPr/>
            </p:nvPicPr>
            <p:blipFill>
              <a:blip r:embed="rId6" cstate="print">
                <a:extLst>
                  <a:ext uri="{28A0092B-C50C-407E-A947-70E740481C1C}">
                    <a14:useLocalDpi xmlns:a14="http://schemas.microsoft.com/office/drawing/2010/main"/>
                  </a:ext>
                </a:extLst>
              </a:blip>
              <a:stretch>
                <a:fillRect/>
              </a:stretch>
            </p:blipFill>
            <p:spPr>
              <a:xfrm>
                <a:off x="6080133" y="1862995"/>
                <a:ext cx="1088136" cy="987302"/>
              </a:xfrm>
              <a:prstGeom prst="rect">
                <a:avLst/>
              </a:prstGeom>
            </p:spPr>
          </p:pic>
          <p:sp>
            <p:nvSpPr>
              <p:cNvPr id="14" name="TextBox 13"/>
              <p:cNvSpPr txBox="1"/>
              <p:nvPr/>
            </p:nvSpPr>
            <p:spPr>
              <a:xfrm>
                <a:off x="6051190" y="2808600"/>
                <a:ext cx="1060814" cy="461665"/>
              </a:xfrm>
              <a:prstGeom prst="rect">
                <a:avLst/>
              </a:prstGeom>
              <a:noFill/>
            </p:spPr>
            <p:txBody>
              <a:bodyPr wrap="square" rtlCol="0">
                <a:spAutoFit/>
              </a:bodyPr>
              <a:lstStyle/>
              <a:p>
                <a:r>
                  <a:rPr lang="en-US" sz="1200" b="1" dirty="0">
                    <a:solidFill>
                      <a:srgbClr val="376092"/>
                    </a:solidFill>
                  </a:rPr>
                  <a:t>5. Heat Treating</a:t>
                </a:r>
              </a:p>
            </p:txBody>
          </p:sp>
          <p:pic>
            <p:nvPicPr>
              <p:cNvPr id="15" name="Picture 14"/>
              <p:cNvPicPr>
                <a:picLocks/>
              </p:cNvPicPr>
              <p:nvPr/>
            </p:nvPicPr>
            <p:blipFill rotWithShape="1">
              <a:blip r:embed="rId7" cstate="print">
                <a:extLst>
                  <a:ext uri="{28A0092B-C50C-407E-A947-70E740481C1C}">
                    <a14:useLocalDpi xmlns:a14="http://schemas.microsoft.com/office/drawing/2010/main"/>
                  </a:ext>
                </a:extLst>
              </a:blip>
              <a:srcRect/>
              <a:stretch/>
            </p:blipFill>
            <p:spPr>
              <a:xfrm>
                <a:off x="7201659" y="1862996"/>
                <a:ext cx="1088136" cy="987552"/>
              </a:xfrm>
              <a:prstGeom prst="rect">
                <a:avLst/>
              </a:prstGeom>
            </p:spPr>
          </p:pic>
          <p:sp>
            <p:nvSpPr>
              <p:cNvPr id="16" name="TextBox 15"/>
              <p:cNvSpPr txBox="1"/>
              <p:nvPr/>
            </p:nvSpPr>
            <p:spPr>
              <a:xfrm>
                <a:off x="7156835" y="2830852"/>
                <a:ext cx="1232180" cy="276999"/>
              </a:xfrm>
              <a:prstGeom prst="rect">
                <a:avLst/>
              </a:prstGeom>
              <a:noFill/>
            </p:spPr>
            <p:txBody>
              <a:bodyPr wrap="square" rtlCol="0">
                <a:spAutoFit/>
              </a:bodyPr>
              <a:lstStyle/>
              <a:p>
                <a:r>
                  <a:rPr lang="en-US" sz="1200" b="1" dirty="0">
                    <a:solidFill>
                      <a:srgbClr val="376092"/>
                    </a:solidFill>
                  </a:rPr>
                  <a:t>6. Machining</a:t>
                </a:r>
              </a:p>
            </p:txBody>
          </p:sp>
          <p:pic>
            <p:nvPicPr>
              <p:cNvPr id="17" name="Picture 16"/>
              <p:cNvPicPr>
                <a:picLocks/>
              </p:cNvPicPr>
              <p:nvPr/>
            </p:nvPicPr>
            <p:blipFill>
              <a:blip r:embed="rId8"/>
              <a:stretch>
                <a:fillRect/>
              </a:stretch>
            </p:blipFill>
            <p:spPr>
              <a:xfrm>
                <a:off x="8328224" y="1862995"/>
                <a:ext cx="1084723" cy="990660"/>
              </a:xfrm>
              <a:prstGeom prst="rect">
                <a:avLst/>
              </a:prstGeom>
            </p:spPr>
          </p:pic>
          <p:sp>
            <p:nvSpPr>
              <p:cNvPr id="18" name="TextBox 17"/>
              <p:cNvSpPr txBox="1"/>
              <p:nvPr/>
            </p:nvSpPr>
            <p:spPr>
              <a:xfrm>
                <a:off x="8278620" y="2820416"/>
                <a:ext cx="1232180" cy="276999"/>
              </a:xfrm>
              <a:prstGeom prst="rect">
                <a:avLst/>
              </a:prstGeom>
              <a:noFill/>
            </p:spPr>
            <p:txBody>
              <a:bodyPr wrap="square" rtlCol="0">
                <a:spAutoFit/>
              </a:bodyPr>
              <a:lstStyle/>
              <a:p>
                <a:r>
                  <a:rPr lang="en-US" sz="1200" b="1" dirty="0">
                    <a:solidFill>
                      <a:srgbClr val="376092"/>
                    </a:solidFill>
                  </a:rPr>
                  <a:t>7. Inspection</a:t>
                </a:r>
              </a:p>
            </p:txBody>
          </p:sp>
          <p:sp>
            <p:nvSpPr>
              <p:cNvPr id="19" name="Rectangle 18"/>
              <p:cNvSpPr/>
              <p:nvPr/>
            </p:nvSpPr>
            <p:spPr>
              <a:xfrm>
                <a:off x="1667439" y="1340400"/>
                <a:ext cx="8373017" cy="420474"/>
              </a:xfrm>
              <a:prstGeom prst="rect">
                <a:avLst/>
              </a:prstGeom>
            </p:spPr>
            <p:txBody>
              <a:bodyPr wrap="square">
                <a:spAutoFit/>
              </a:bodyPr>
              <a:lstStyle/>
              <a:p>
                <a:r>
                  <a:rPr lang="en-US" sz="2000" u="sng" dirty="0">
                    <a:solidFill>
                      <a:schemeClr val="accent1">
                        <a:lumMod val="75000"/>
                      </a:schemeClr>
                    </a:solidFill>
                    <a:latin typeface="Segoe UI" panose="020B0502040204020203" pitchFamily="34" charset="0"/>
                    <a:cs typeface="Segoe UI" panose="020B0502040204020203" pitchFamily="34" charset="0"/>
                  </a:rPr>
                  <a:t>Subtractive Forging Process</a:t>
                </a:r>
              </a:p>
            </p:txBody>
          </p:sp>
          <p:pic>
            <p:nvPicPr>
              <p:cNvPr id="20" name="Picture 19"/>
              <p:cNvPicPr>
                <a:picLocks/>
              </p:cNvPicPr>
              <p:nvPr/>
            </p:nvPicPr>
            <p:blipFill rotWithShape="1">
              <a:blip r:embed="rId9" cstate="print">
                <a:extLst>
                  <a:ext uri="{28A0092B-C50C-407E-A947-70E740481C1C}">
                    <a14:useLocalDpi xmlns:a14="http://schemas.microsoft.com/office/drawing/2010/main"/>
                  </a:ext>
                </a:extLst>
              </a:blip>
              <a:srcRect/>
              <a:stretch/>
            </p:blipFill>
            <p:spPr>
              <a:xfrm>
                <a:off x="9458043" y="1862995"/>
                <a:ext cx="1088136" cy="987552"/>
              </a:xfrm>
              <a:prstGeom prst="rect">
                <a:avLst/>
              </a:prstGeom>
            </p:spPr>
          </p:pic>
          <p:sp>
            <p:nvSpPr>
              <p:cNvPr id="21" name="TextBox 20"/>
              <p:cNvSpPr txBox="1"/>
              <p:nvPr/>
            </p:nvSpPr>
            <p:spPr>
              <a:xfrm>
                <a:off x="9383338" y="2829516"/>
                <a:ext cx="1232180" cy="461665"/>
              </a:xfrm>
              <a:prstGeom prst="rect">
                <a:avLst/>
              </a:prstGeom>
              <a:noFill/>
            </p:spPr>
            <p:txBody>
              <a:bodyPr wrap="square" rtlCol="0">
                <a:spAutoFit/>
              </a:bodyPr>
              <a:lstStyle/>
              <a:p>
                <a:pPr marL="165100" indent="-165100"/>
                <a:r>
                  <a:rPr lang="en-US" sz="1200" b="1" dirty="0">
                    <a:solidFill>
                      <a:srgbClr val="376092"/>
                    </a:solidFill>
                  </a:rPr>
                  <a:t>8. Delivery with </a:t>
                </a:r>
                <a:r>
                  <a:rPr lang="en-US" sz="1200" b="1" dirty="0" err="1">
                    <a:solidFill>
                      <a:srgbClr val="376092"/>
                    </a:solidFill>
                  </a:rPr>
                  <a:t>CoC</a:t>
                </a:r>
                <a:endParaRPr lang="en-US" sz="1200" b="1" dirty="0">
                  <a:solidFill>
                    <a:srgbClr val="376092"/>
                  </a:solidFill>
                </a:endParaRPr>
              </a:p>
            </p:txBody>
          </p:sp>
        </p:grpSp>
        <p:grpSp>
          <p:nvGrpSpPr>
            <p:cNvPr id="22" name="Group 21"/>
            <p:cNvGrpSpPr/>
            <p:nvPr/>
          </p:nvGrpSpPr>
          <p:grpSpPr>
            <a:xfrm>
              <a:off x="1725755" y="3732721"/>
              <a:ext cx="8347427" cy="1689118"/>
              <a:chOff x="1664551" y="3454767"/>
              <a:chExt cx="8373017" cy="1855260"/>
            </a:xfrm>
          </p:grpSpPr>
          <p:sp>
            <p:nvSpPr>
              <p:cNvPr id="23" name="TextBox 22"/>
              <p:cNvSpPr txBox="1"/>
              <p:nvPr/>
            </p:nvSpPr>
            <p:spPr>
              <a:xfrm>
                <a:off x="2018047" y="4827134"/>
                <a:ext cx="986664" cy="461665"/>
              </a:xfrm>
              <a:prstGeom prst="rect">
                <a:avLst/>
              </a:prstGeom>
              <a:noFill/>
            </p:spPr>
            <p:txBody>
              <a:bodyPr wrap="square" rtlCol="0">
                <a:spAutoFit/>
              </a:bodyPr>
              <a:lstStyle/>
              <a:p>
                <a:r>
                  <a:rPr lang="en-US" sz="1200" dirty="0">
                    <a:solidFill>
                      <a:srgbClr val="376092"/>
                    </a:solidFill>
                  </a:rPr>
                  <a:t>1. </a:t>
                </a:r>
                <a:r>
                  <a:rPr lang="en-US" sz="1200" b="1" dirty="0">
                    <a:solidFill>
                      <a:srgbClr val="376092"/>
                    </a:solidFill>
                  </a:rPr>
                  <a:t>Powder Making</a:t>
                </a:r>
              </a:p>
            </p:txBody>
          </p:sp>
          <p:sp>
            <p:nvSpPr>
              <p:cNvPr id="24" name="TextBox 23"/>
              <p:cNvSpPr txBox="1"/>
              <p:nvPr/>
            </p:nvSpPr>
            <p:spPr>
              <a:xfrm>
                <a:off x="3056605" y="4849403"/>
                <a:ext cx="1232180" cy="276999"/>
              </a:xfrm>
              <a:prstGeom prst="rect">
                <a:avLst/>
              </a:prstGeom>
              <a:noFill/>
            </p:spPr>
            <p:txBody>
              <a:bodyPr wrap="square" rtlCol="0">
                <a:spAutoFit/>
              </a:bodyPr>
              <a:lstStyle/>
              <a:p>
                <a:r>
                  <a:rPr lang="en-US" sz="1200" b="1" dirty="0">
                    <a:solidFill>
                      <a:srgbClr val="376092"/>
                    </a:solidFill>
                  </a:rPr>
                  <a:t>2. Printing</a:t>
                </a:r>
              </a:p>
            </p:txBody>
          </p:sp>
          <p:pic>
            <p:nvPicPr>
              <p:cNvPr id="25" name="Picture 24"/>
              <p:cNvPicPr>
                <a:picLocks/>
              </p:cNvPicPr>
              <p:nvPr/>
            </p:nvPicPr>
            <p:blipFill>
              <a:blip r:embed="rId6" cstate="print">
                <a:extLst>
                  <a:ext uri="{28A0092B-C50C-407E-A947-70E740481C1C}">
                    <a14:useLocalDpi xmlns:a14="http://schemas.microsoft.com/office/drawing/2010/main"/>
                  </a:ext>
                </a:extLst>
              </a:blip>
              <a:stretch>
                <a:fillRect/>
              </a:stretch>
            </p:blipFill>
            <p:spPr>
              <a:xfrm>
                <a:off x="5349596" y="3902757"/>
                <a:ext cx="1088136" cy="987302"/>
              </a:xfrm>
              <a:prstGeom prst="rect">
                <a:avLst/>
              </a:prstGeom>
            </p:spPr>
          </p:pic>
          <p:sp>
            <p:nvSpPr>
              <p:cNvPr id="26" name="TextBox 25"/>
              <p:cNvSpPr txBox="1"/>
              <p:nvPr/>
            </p:nvSpPr>
            <p:spPr>
              <a:xfrm>
                <a:off x="5320653" y="4848362"/>
                <a:ext cx="1060814" cy="461665"/>
              </a:xfrm>
              <a:prstGeom prst="rect">
                <a:avLst/>
              </a:prstGeom>
              <a:noFill/>
            </p:spPr>
            <p:txBody>
              <a:bodyPr wrap="square" rtlCol="0">
                <a:spAutoFit/>
              </a:bodyPr>
              <a:lstStyle/>
              <a:p>
                <a:pPr marL="119063" indent="-119063"/>
                <a:r>
                  <a:rPr lang="en-US" sz="1200" b="1" dirty="0">
                    <a:solidFill>
                      <a:srgbClr val="376092"/>
                    </a:solidFill>
                  </a:rPr>
                  <a:t>4. Heat Treating</a:t>
                </a:r>
              </a:p>
            </p:txBody>
          </p:sp>
          <p:pic>
            <p:nvPicPr>
              <p:cNvPr id="27" name="Picture 26"/>
              <p:cNvPicPr>
                <a:picLocks/>
              </p:cNvPicPr>
              <p:nvPr/>
            </p:nvPicPr>
            <p:blipFill rotWithShape="1">
              <a:blip r:embed="rId7" cstate="print">
                <a:extLst>
                  <a:ext uri="{28A0092B-C50C-407E-A947-70E740481C1C}">
                    <a14:useLocalDpi xmlns:a14="http://schemas.microsoft.com/office/drawing/2010/main"/>
                  </a:ext>
                </a:extLst>
              </a:blip>
              <a:srcRect/>
              <a:stretch/>
            </p:blipFill>
            <p:spPr>
              <a:xfrm>
                <a:off x="6471122" y="3902758"/>
                <a:ext cx="1088136" cy="987552"/>
              </a:xfrm>
              <a:prstGeom prst="rect">
                <a:avLst/>
              </a:prstGeom>
            </p:spPr>
          </p:pic>
          <p:sp>
            <p:nvSpPr>
              <p:cNvPr id="28" name="TextBox 27"/>
              <p:cNvSpPr txBox="1"/>
              <p:nvPr/>
            </p:nvSpPr>
            <p:spPr>
              <a:xfrm>
                <a:off x="6426298" y="4870614"/>
                <a:ext cx="1232180" cy="276999"/>
              </a:xfrm>
              <a:prstGeom prst="rect">
                <a:avLst/>
              </a:prstGeom>
              <a:noFill/>
            </p:spPr>
            <p:txBody>
              <a:bodyPr wrap="square" rtlCol="0">
                <a:spAutoFit/>
              </a:bodyPr>
              <a:lstStyle/>
              <a:p>
                <a:r>
                  <a:rPr lang="en-US" sz="1200" b="1" dirty="0">
                    <a:solidFill>
                      <a:srgbClr val="376092"/>
                    </a:solidFill>
                  </a:rPr>
                  <a:t>5. Machining</a:t>
                </a:r>
              </a:p>
            </p:txBody>
          </p:sp>
          <p:pic>
            <p:nvPicPr>
              <p:cNvPr id="29" name="Picture 28"/>
              <p:cNvPicPr>
                <a:picLocks/>
              </p:cNvPicPr>
              <p:nvPr/>
            </p:nvPicPr>
            <p:blipFill>
              <a:blip r:embed="rId8"/>
              <a:stretch>
                <a:fillRect/>
              </a:stretch>
            </p:blipFill>
            <p:spPr>
              <a:xfrm>
                <a:off x="7597687" y="3902757"/>
                <a:ext cx="1084723" cy="990660"/>
              </a:xfrm>
              <a:prstGeom prst="rect">
                <a:avLst/>
              </a:prstGeom>
            </p:spPr>
          </p:pic>
          <p:sp>
            <p:nvSpPr>
              <p:cNvPr id="30" name="TextBox 29"/>
              <p:cNvSpPr txBox="1"/>
              <p:nvPr/>
            </p:nvSpPr>
            <p:spPr>
              <a:xfrm>
                <a:off x="7548083" y="4860178"/>
                <a:ext cx="1232180" cy="276999"/>
              </a:xfrm>
              <a:prstGeom prst="rect">
                <a:avLst/>
              </a:prstGeom>
              <a:noFill/>
            </p:spPr>
            <p:txBody>
              <a:bodyPr wrap="square" rtlCol="0">
                <a:spAutoFit/>
              </a:bodyPr>
              <a:lstStyle/>
              <a:p>
                <a:r>
                  <a:rPr lang="en-US" sz="1200" b="1" dirty="0">
                    <a:solidFill>
                      <a:srgbClr val="376092"/>
                    </a:solidFill>
                  </a:rPr>
                  <a:t>6. Inspection</a:t>
                </a:r>
              </a:p>
            </p:txBody>
          </p:sp>
          <p:sp>
            <p:nvSpPr>
              <p:cNvPr id="31" name="Rectangle 30"/>
              <p:cNvSpPr/>
              <p:nvPr/>
            </p:nvSpPr>
            <p:spPr>
              <a:xfrm>
                <a:off x="1664551" y="3454767"/>
                <a:ext cx="8373017" cy="439465"/>
              </a:xfrm>
              <a:prstGeom prst="rect">
                <a:avLst/>
              </a:prstGeom>
            </p:spPr>
            <p:txBody>
              <a:bodyPr wrap="square">
                <a:spAutoFit/>
              </a:bodyPr>
              <a:lstStyle/>
              <a:p>
                <a:r>
                  <a:rPr lang="en-US" sz="2000" u="sng" dirty="0">
                    <a:solidFill>
                      <a:schemeClr val="accent1">
                        <a:lumMod val="75000"/>
                      </a:schemeClr>
                    </a:solidFill>
                    <a:latin typeface="Segoe UI" panose="020B0502040204020203" pitchFamily="34" charset="0"/>
                    <a:cs typeface="Segoe UI" panose="020B0502040204020203" pitchFamily="34" charset="0"/>
                  </a:rPr>
                  <a:t>Additive SLM Process</a:t>
                </a:r>
              </a:p>
            </p:txBody>
          </p:sp>
          <p:pic>
            <p:nvPicPr>
              <p:cNvPr id="32" name="Picture 31"/>
              <p:cNvPicPr>
                <a:picLocks/>
              </p:cNvPicPr>
              <p:nvPr/>
            </p:nvPicPr>
            <p:blipFill rotWithShape="1">
              <a:blip r:embed="rId9" cstate="print">
                <a:extLst>
                  <a:ext uri="{28A0092B-C50C-407E-A947-70E740481C1C}">
                    <a14:useLocalDpi xmlns:a14="http://schemas.microsoft.com/office/drawing/2010/main"/>
                  </a:ext>
                </a:extLst>
              </a:blip>
              <a:srcRect/>
              <a:stretch/>
            </p:blipFill>
            <p:spPr>
              <a:xfrm>
                <a:off x="8727506" y="3902757"/>
                <a:ext cx="1088136" cy="987552"/>
              </a:xfrm>
              <a:prstGeom prst="rect">
                <a:avLst/>
              </a:prstGeom>
            </p:spPr>
          </p:pic>
          <p:sp>
            <p:nvSpPr>
              <p:cNvPr id="33" name="TextBox 32"/>
              <p:cNvSpPr txBox="1"/>
              <p:nvPr/>
            </p:nvSpPr>
            <p:spPr>
              <a:xfrm>
                <a:off x="8652801" y="4869278"/>
                <a:ext cx="1232180" cy="276999"/>
              </a:xfrm>
              <a:prstGeom prst="rect">
                <a:avLst/>
              </a:prstGeom>
              <a:noFill/>
            </p:spPr>
            <p:txBody>
              <a:bodyPr wrap="square" rtlCol="0">
                <a:spAutoFit/>
              </a:bodyPr>
              <a:lstStyle/>
              <a:p>
                <a:pPr marL="165100" indent="-165100"/>
                <a:r>
                  <a:rPr lang="en-US" sz="1200" b="1" dirty="0">
                    <a:solidFill>
                      <a:srgbClr val="376092"/>
                    </a:solidFill>
                  </a:rPr>
                  <a:t>7. Final Part</a:t>
                </a:r>
              </a:p>
            </p:txBody>
          </p:sp>
          <p:pic>
            <p:nvPicPr>
              <p:cNvPr id="34" name="Picture 33"/>
              <p:cNvPicPr>
                <a:picLocks/>
              </p:cNvPicPr>
              <p:nvPr/>
            </p:nvPicPr>
            <p:blipFill>
              <a:blip r:embed="rId10"/>
              <a:stretch>
                <a:fillRect/>
              </a:stretch>
            </p:blipFill>
            <p:spPr>
              <a:xfrm>
                <a:off x="3101428" y="3905901"/>
                <a:ext cx="1088136" cy="987552"/>
              </a:xfrm>
              <a:prstGeom prst="rect">
                <a:avLst/>
              </a:prstGeom>
            </p:spPr>
          </p:pic>
          <p:pic>
            <p:nvPicPr>
              <p:cNvPr id="35" name="Picture 34"/>
              <p:cNvPicPr>
                <a:picLocks/>
              </p:cNvPicPr>
              <p:nvPr/>
            </p:nvPicPr>
            <p:blipFill>
              <a:blip r:embed="rId11"/>
              <a:stretch>
                <a:fillRect/>
              </a:stretch>
            </p:blipFill>
            <p:spPr>
              <a:xfrm>
                <a:off x="1912281" y="3905901"/>
                <a:ext cx="1088136" cy="987552"/>
              </a:xfrm>
              <a:prstGeom prst="rect">
                <a:avLst/>
              </a:prstGeom>
            </p:spPr>
          </p:pic>
          <p:pic>
            <p:nvPicPr>
              <p:cNvPr id="36" name="Picture 35"/>
              <p:cNvPicPr>
                <a:picLocks/>
              </p:cNvPicPr>
              <p:nvPr/>
            </p:nvPicPr>
            <p:blipFill>
              <a:blip r:embed="rId12" cstate="print">
                <a:extLst>
                  <a:ext uri="{28A0092B-C50C-407E-A947-70E740481C1C}">
                    <a14:useLocalDpi xmlns:a14="http://schemas.microsoft.com/office/drawing/2010/main"/>
                  </a:ext>
                </a:extLst>
              </a:blip>
              <a:stretch>
                <a:fillRect/>
              </a:stretch>
            </p:blipFill>
            <p:spPr>
              <a:xfrm>
                <a:off x="4229021" y="3905901"/>
                <a:ext cx="1088136" cy="987552"/>
              </a:xfrm>
              <a:prstGeom prst="rect">
                <a:avLst/>
              </a:prstGeom>
            </p:spPr>
          </p:pic>
          <p:sp>
            <p:nvSpPr>
              <p:cNvPr id="37" name="TextBox 36"/>
              <p:cNvSpPr txBox="1"/>
              <p:nvPr/>
            </p:nvSpPr>
            <p:spPr>
              <a:xfrm>
                <a:off x="4229021" y="4860248"/>
                <a:ext cx="1060814" cy="276999"/>
              </a:xfrm>
              <a:prstGeom prst="rect">
                <a:avLst/>
              </a:prstGeom>
              <a:noFill/>
            </p:spPr>
            <p:txBody>
              <a:bodyPr wrap="square" rtlCol="0">
                <a:spAutoFit/>
              </a:bodyPr>
              <a:lstStyle/>
              <a:p>
                <a:r>
                  <a:rPr lang="en-US" sz="1200" b="1" dirty="0">
                    <a:solidFill>
                      <a:srgbClr val="376092"/>
                    </a:solidFill>
                  </a:rPr>
                  <a:t>3. </a:t>
                </a:r>
                <a:r>
                  <a:rPr lang="en-US" sz="1200" b="1" dirty="0" err="1">
                    <a:solidFill>
                      <a:srgbClr val="376092"/>
                    </a:solidFill>
                  </a:rPr>
                  <a:t>HIPing</a:t>
                </a:r>
                <a:endParaRPr lang="en-US" sz="1200" b="1" dirty="0">
                  <a:solidFill>
                    <a:srgbClr val="376092"/>
                  </a:solidFill>
                </a:endParaRPr>
              </a:p>
            </p:txBody>
          </p:sp>
        </p:grpSp>
      </p:grpSp>
      <p:sp>
        <p:nvSpPr>
          <p:cNvPr id="39" name="Rectangle 38"/>
          <p:cNvSpPr/>
          <p:nvPr/>
        </p:nvSpPr>
        <p:spPr>
          <a:xfrm>
            <a:off x="661730" y="1431020"/>
            <a:ext cx="10060643" cy="461665"/>
          </a:xfrm>
          <a:prstGeom prst="rect">
            <a:avLst/>
          </a:prstGeom>
        </p:spPr>
        <p:txBody>
          <a:bodyPr wrap="square">
            <a:spAutoFit/>
          </a:bodyPr>
          <a:lstStyle/>
          <a:p>
            <a:pPr marL="228600" indent="-228600" fontAlgn="base">
              <a:lnSpc>
                <a:spcPct val="120000"/>
              </a:lnSpc>
              <a:spcBef>
                <a:spcPts val="1000"/>
              </a:spcBef>
              <a:spcAft>
                <a:spcPct val="0"/>
              </a:spcAft>
              <a:buClr>
                <a:srgbClr val="F59D3D"/>
              </a:buClr>
              <a:buFont typeface="Wingdings" panose="05000000000000000000" pitchFamily="2" charset="2"/>
              <a:buChar char="§"/>
            </a:pPr>
            <a:r>
              <a:rPr lang="en-US" altLang="en-US" sz="2000" b="1" dirty="0">
                <a:latin typeface="Segoe UI" panose="020B0502040204020203" pitchFamily="34" charset="0"/>
                <a:cs typeface="Segoe UI" panose="020B0502040204020203" pitchFamily="34" charset="0"/>
              </a:rPr>
              <a:t>Some roles and responsibilities are </a:t>
            </a:r>
            <a:r>
              <a:rPr lang="en-US" altLang="en-US" sz="2000" b="1" dirty="0" smtClean="0">
                <a:latin typeface="Segoe UI" panose="020B0502040204020203" pitchFamily="34" charset="0"/>
                <a:cs typeface="Segoe UI" panose="020B0502040204020203" pitchFamily="34" charset="0"/>
              </a:rPr>
              <a:t>transitioned to new entities </a:t>
            </a:r>
            <a:endParaRPr lang="en-US" altLang="en-US" sz="2000" b="1" dirty="0">
              <a:latin typeface="Segoe UI" panose="020B0502040204020203" pitchFamily="34" charset="0"/>
              <a:cs typeface="Segoe UI" panose="020B0502040204020203" pitchFamily="34" charset="0"/>
            </a:endParaRPr>
          </a:p>
        </p:txBody>
      </p:sp>
      <p:sp>
        <p:nvSpPr>
          <p:cNvPr id="40" name="Rectangle 39"/>
          <p:cNvSpPr/>
          <p:nvPr/>
        </p:nvSpPr>
        <p:spPr>
          <a:xfrm>
            <a:off x="661731" y="5585197"/>
            <a:ext cx="10060643" cy="646331"/>
          </a:xfrm>
          <a:prstGeom prst="rect">
            <a:avLst/>
          </a:prstGeom>
        </p:spPr>
        <p:txBody>
          <a:bodyPr wrap="square">
            <a:spAutoFit/>
          </a:bodyPr>
          <a:lstStyle/>
          <a:p>
            <a:pPr marL="228600" lvl="1" indent="-228600">
              <a:lnSpc>
                <a:spcPct val="90000"/>
              </a:lnSpc>
              <a:buClr>
                <a:srgbClr val="F59D3D"/>
              </a:buClr>
              <a:buFont typeface="Wingdings" panose="05000000000000000000" pitchFamily="2" charset="2"/>
              <a:buChar char="§"/>
            </a:pPr>
            <a:r>
              <a:rPr lang="en-US" altLang="en-US" sz="2000" dirty="0" smtClean="0">
                <a:latin typeface="Segoe UI" panose="020B0502040204020203" pitchFamily="34" charset="0"/>
                <a:cs typeface="Segoe UI" panose="020B0502040204020203" pitchFamily="34" charset="0"/>
              </a:rPr>
              <a:t>Manufacturing facilities </a:t>
            </a:r>
            <a:r>
              <a:rPr lang="en-US" altLang="en-US" sz="2000" dirty="0">
                <a:latin typeface="Segoe UI" panose="020B0502040204020203" pitchFamily="34" charset="0"/>
                <a:cs typeface="Segoe UI" panose="020B0502040204020203" pitchFamily="34" charset="0"/>
              </a:rPr>
              <a:t>now largely responsible for </a:t>
            </a:r>
            <a:r>
              <a:rPr lang="en-US" altLang="en-US" sz="2000" dirty="0">
                <a:solidFill>
                  <a:srgbClr val="FF0000"/>
                </a:solidFill>
                <a:latin typeface="Segoe UI" panose="020B0502040204020203" pitchFamily="34" charset="0"/>
                <a:cs typeface="Segoe UI" panose="020B0502040204020203" pitchFamily="34" charset="0"/>
              </a:rPr>
              <a:t>material integrity</a:t>
            </a:r>
          </a:p>
          <a:p>
            <a:pPr marL="228600" lvl="1" indent="-228600">
              <a:lnSpc>
                <a:spcPct val="90000"/>
              </a:lnSpc>
              <a:buClr>
                <a:srgbClr val="F59D3D"/>
              </a:buClr>
              <a:buFont typeface="Wingdings" panose="05000000000000000000" pitchFamily="2" charset="2"/>
              <a:buChar char="§"/>
            </a:pPr>
            <a:r>
              <a:rPr lang="en-US" altLang="en-US" sz="2000" dirty="0">
                <a:latin typeface="Segoe UI" panose="020B0502040204020203" pitchFamily="34" charset="0"/>
                <a:cs typeface="Segoe UI" panose="020B0502040204020203" pitchFamily="34" charset="0"/>
              </a:rPr>
              <a:t>Statistical process controls required in environments unaccustomed to it</a:t>
            </a:r>
          </a:p>
        </p:txBody>
      </p:sp>
    </p:spTree>
    <p:extLst>
      <p:ext uri="{BB962C8B-B14F-4D97-AF65-F5344CB8AC3E}">
        <p14:creationId xmlns:p14="http://schemas.microsoft.com/office/powerpoint/2010/main" val="27149593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472962" y="306656"/>
            <a:ext cx="5440158" cy="503237"/>
          </a:xfrm>
        </p:spPr>
        <p:txBody>
          <a:bodyPr/>
          <a:lstStyle/>
          <a:p>
            <a:r>
              <a:rPr lang="en-US" dirty="0"/>
              <a:t>What are “Qualification” and “Certification”?</a:t>
            </a:r>
          </a:p>
        </p:txBody>
      </p:sp>
      <p:sp>
        <p:nvSpPr>
          <p:cNvPr id="5" name="Content Placeholder 2"/>
          <p:cNvSpPr>
            <a:spLocks noGrp="1"/>
          </p:cNvSpPr>
          <p:nvPr>
            <p:ph idx="4294967295"/>
          </p:nvPr>
        </p:nvSpPr>
        <p:spPr>
          <a:xfrm>
            <a:off x="655320" y="1490345"/>
            <a:ext cx="10515600" cy="4351338"/>
          </a:xfrm>
          <a:prstGeom prst="rect">
            <a:avLst/>
          </a:prstGeom>
        </p:spPr>
        <p:txBody>
          <a:bodyPr/>
          <a:lstStyle/>
          <a:p>
            <a:pPr>
              <a:buClr>
                <a:srgbClr val="F59D3D"/>
              </a:buClr>
              <a:buFont typeface="Wingdings" panose="05000000000000000000" pitchFamily="2" charset="2"/>
              <a:buChar char="§"/>
            </a:pPr>
            <a:r>
              <a:rPr lang="en-US" altLang="en-US" sz="2400" b="1" dirty="0">
                <a:latin typeface="Segoe UI" panose="020B0502040204020203" pitchFamily="34" charset="0"/>
                <a:cs typeface="Segoe UI" panose="020B0502040204020203" pitchFamily="34" charset="0"/>
              </a:rPr>
              <a:t>Answer varies by industry and even by culture within industries</a:t>
            </a:r>
          </a:p>
          <a:p>
            <a:pPr>
              <a:buClr>
                <a:srgbClr val="F59D3D"/>
              </a:buClr>
              <a:buFont typeface="Wingdings" panose="05000000000000000000" pitchFamily="2" charset="2"/>
              <a:buChar char="§"/>
            </a:pPr>
            <a:r>
              <a:rPr lang="en-US" altLang="en-US" sz="2400" b="1" dirty="0">
                <a:latin typeface="Segoe UI" panose="020B0502040204020203" pitchFamily="34" charset="0"/>
                <a:cs typeface="Segoe UI" panose="020B0502040204020203" pitchFamily="34" charset="0"/>
              </a:rPr>
              <a:t>The following interpretations are fairly common:</a:t>
            </a:r>
          </a:p>
          <a:p>
            <a:pPr lvl="1">
              <a:buClr>
                <a:srgbClr val="F59D3D"/>
              </a:buClr>
              <a:buFont typeface="Wingdings" panose="05000000000000000000" pitchFamily="2" charset="2"/>
              <a:buChar char="§"/>
            </a:pPr>
            <a:r>
              <a:rPr lang="en-US" altLang="en-US" sz="2000" b="1" dirty="0">
                <a:latin typeface="Segoe UI" panose="020B0502040204020203" pitchFamily="34" charset="0"/>
                <a:cs typeface="Segoe UI" panose="020B0502040204020203" pitchFamily="34" charset="0"/>
              </a:rPr>
              <a:t>Qualification applies to</a:t>
            </a:r>
            <a:r>
              <a:rPr lang="en-US" altLang="en-US" b="1" dirty="0">
                <a:latin typeface="Segoe UI" panose="020B0502040204020203" pitchFamily="34" charset="0"/>
                <a:cs typeface="Segoe UI" panose="020B0502040204020203" pitchFamily="34" charset="0"/>
              </a:rPr>
              <a:t> </a:t>
            </a:r>
          </a:p>
          <a:p>
            <a:pPr lvl="2">
              <a:buClr>
                <a:srgbClr val="F59D3D"/>
              </a:buClr>
              <a:buFont typeface="Segoe UI" panose="020B0502040204020203" pitchFamily="34" charset="0"/>
              <a:buChar char="–"/>
            </a:pPr>
            <a:r>
              <a:rPr lang="en-US" altLang="en-US" dirty="0">
                <a:latin typeface="Segoe UI" panose="020B0502040204020203" pitchFamily="34" charset="0"/>
                <a:cs typeface="Segoe UI" panose="020B0502040204020203" pitchFamily="34" charset="0"/>
              </a:rPr>
              <a:t>Parts and components</a:t>
            </a:r>
          </a:p>
          <a:p>
            <a:pPr lvl="2">
              <a:buClr>
                <a:srgbClr val="F59D3D"/>
              </a:buClr>
              <a:buFont typeface="Segoe UI" panose="020B0502040204020203" pitchFamily="34" charset="0"/>
              <a:buChar char="–"/>
            </a:pPr>
            <a:r>
              <a:rPr lang="en-US" altLang="en-US" dirty="0">
                <a:latin typeface="Segoe UI" panose="020B0502040204020203" pitchFamily="34" charset="0"/>
                <a:cs typeface="Segoe UI" panose="020B0502040204020203" pitchFamily="34" charset="0"/>
              </a:rPr>
              <a:t>Processes</a:t>
            </a:r>
          </a:p>
          <a:p>
            <a:pPr lvl="1">
              <a:buClr>
                <a:srgbClr val="F59D3D"/>
              </a:buClr>
              <a:buFont typeface="Wingdings" panose="05000000000000000000" pitchFamily="2" charset="2"/>
              <a:buChar char="§"/>
            </a:pPr>
            <a:r>
              <a:rPr lang="en-US" altLang="en-US" sz="2000" b="1" dirty="0">
                <a:latin typeface="Segoe UI" panose="020B0502040204020203" pitchFamily="34" charset="0"/>
                <a:cs typeface="Segoe UI" panose="020B0502040204020203" pitchFamily="34" charset="0"/>
              </a:rPr>
              <a:t>Certification applies to</a:t>
            </a:r>
          </a:p>
          <a:p>
            <a:pPr lvl="2">
              <a:buClr>
                <a:srgbClr val="F59D3D"/>
              </a:buClr>
              <a:buFont typeface="Segoe UI" panose="020B0502040204020203" pitchFamily="34" charset="0"/>
              <a:buChar char="–"/>
            </a:pPr>
            <a:r>
              <a:rPr lang="en-US" altLang="en-US" dirty="0">
                <a:latin typeface="Segoe UI" panose="020B0502040204020203" pitchFamily="34" charset="0"/>
                <a:cs typeface="Segoe UI" panose="020B0502040204020203" pitchFamily="34" charset="0"/>
              </a:rPr>
              <a:t>Design (e.g. status following Design Certification Review)</a:t>
            </a:r>
          </a:p>
          <a:p>
            <a:pPr lvl="2">
              <a:buClr>
                <a:srgbClr val="F59D3D"/>
              </a:buClr>
              <a:buFont typeface="Segoe UI" panose="020B0502040204020203" pitchFamily="34" charset="0"/>
              <a:buChar char="–"/>
            </a:pPr>
            <a:r>
              <a:rPr lang="en-US" altLang="en-US" dirty="0">
                <a:latin typeface="Segoe UI" panose="020B0502040204020203" pitchFamily="34" charset="0"/>
                <a:cs typeface="Segoe UI" panose="020B0502040204020203" pitchFamily="34" charset="0"/>
              </a:rPr>
              <a:t>Subsystems (e.g. engine level certification test series)</a:t>
            </a:r>
          </a:p>
          <a:p>
            <a:pPr lvl="2">
              <a:buClr>
                <a:srgbClr val="F59D3D"/>
              </a:buClr>
              <a:buFont typeface="Segoe UI" panose="020B0502040204020203" pitchFamily="34" charset="0"/>
              <a:buChar char="–"/>
            </a:pPr>
            <a:r>
              <a:rPr lang="en-US" altLang="en-US" dirty="0">
                <a:latin typeface="Segoe UI" panose="020B0502040204020203" pitchFamily="34" charset="0"/>
                <a:cs typeface="Segoe UI" panose="020B0502040204020203" pitchFamily="34" charset="0"/>
              </a:rPr>
              <a:t>Integrated system (Collective certification)</a:t>
            </a:r>
          </a:p>
          <a:p>
            <a:endParaRPr lang="en-US" dirty="0"/>
          </a:p>
        </p:txBody>
      </p:sp>
      <p:sp>
        <p:nvSpPr>
          <p:cNvPr id="6" name="Rectangle 5"/>
          <p:cNvSpPr/>
          <p:nvPr/>
        </p:nvSpPr>
        <p:spPr>
          <a:xfrm>
            <a:off x="290082" y="4841744"/>
            <a:ext cx="11551920" cy="1200329"/>
          </a:xfrm>
          <a:prstGeom prst="rect">
            <a:avLst/>
          </a:prstGeom>
          <a:ln w="38100">
            <a:solidFill>
              <a:schemeClr val="accent4"/>
            </a:solidFill>
          </a:ln>
        </p:spPr>
        <p:txBody>
          <a:bodyPr wrap="square">
            <a:spAutoFit/>
          </a:bodyPr>
          <a:lstStyle/>
          <a:p>
            <a:r>
              <a:rPr lang="en-US" sz="2400" u="sng" dirty="0">
                <a:latin typeface="Segoe UI" panose="020B0502040204020203" pitchFamily="34" charset="0"/>
                <a:cs typeface="Segoe UI" panose="020B0502040204020203" pitchFamily="34" charset="0"/>
              </a:rPr>
              <a:t>Certification</a:t>
            </a:r>
            <a:r>
              <a:rPr lang="en-US" sz="2400" dirty="0">
                <a:latin typeface="Segoe UI" panose="020B0502040204020203" pitchFamily="34" charset="0"/>
                <a:cs typeface="Segoe UI" panose="020B0502040204020203" pitchFamily="34" charset="0"/>
              </a:rPr>
              <a:t> is granted by the responsible reviewing authority when the verification process is complete, assuring both design and as-built hardware will meet the established requirements to safely and reliably complete the intended mission.</a:t>
            </a:r>
          </a:p>
        </p:txBody>
      </p:sp>
    </p:spTree>
    <p:extLst>
      <p:ext uri="{BB962C8B-B14F-4D97-AF65-F5344CB8AC3E}">
        <p14:creationId xmlns:p14="http://schemas.microsoft.com/office/powerpoint/2010/main" val="21002224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318975" y="530176"/>
            <a:ext cx="8163038" cy="503237"/>
          </a:xfrm>
        </p:spPr>
        <p:txBody>
          <a:bodyPr/>
          <a:lstStyle/>
          <a:p>
            <a:r>
              <a:rPr lang="en-US" dirty="0"/>
              <a:t>Overview of Certification Framework</a:t>
            </a:r>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562815" y="1563932"/>
            <a:ext cx="11355572" cy="4412511"/>
          </a:xfrm>
        </p:spPr>
        <p:txBody>
          <a:bodyPr/>
          <a:lstStyle/>
          <a:p>
            <a:r>
              <a:rPr lang="en-US" altLang="en-US" sz="2400" dirty="0"/>
              <a:t>Have a plan</a:t>
            </a:r>
          </a:p>
          <a:p>
            <a:r>
              <a:rPr lang="en-US" altLang="en-US" sz="2400" dirty="0"/>
              <a:t>Integrate a Quality Management System (QMS)</a:t>
            </a:r>
          </a:p>
          <a:p>
            <a:r>
              <a:rPr lang="en-US" altLang="en-US" sz="2400" dirty="0"/>
              <a:t>Build a foundation</a:t>
            </a:r>
          </a:p>
          <a:p>
            <a:pPr lvl="1"/>
            <a:r>
              <a:rPr lang="en-US" altLang="en-US" sz="2000" dirty="0"/>
              <a:t>Equipment and </a:t>
            </a:r>
            <a:r>
              <a:rPr lang="en-US" altLang="en-US" sz="2000" dirty="0" smtClean="0"/>
              <a:t>facility controls</a:t>
            </a:r>
            <a:endParaRPr lang="en-US" altLang="en-US" sz="2000" dirty="0"/>
          </a:p>
          <a:p>
            <a:pPr lvl="1"/>
            <a:r>
              <a:rPr lang="en-US" altLang="en-US" sz="2000" dirty="0"/>
              <a:t>Training</a:t>
            </a:r>
          </a:p>
          <a:p>
            <a:pPr lvl="1"/>
            <a:r>
              <a:rPr lang="en-US" altLang="en-US" sz="2000" dirty="0"/>
              <a:t>Process and machine qualification</a:t>
            </a:r>
          </a:p>
          <a:p>
            <a:pPr lvl="1"/>
            <a:r>
              <a:rPr lang="en-US" altLang="en-US" sz="2000" dirty="0"/>
              <a:t>Material </a:t>
            </a:r>
            <a:r>
              <a:rPr lang="en-US" altLang="en-US" sz="2000" dirty="0" smtClean="0"/>
              <a:t>properties </a:t>
            </a:r>
            <a:r>
              <a:rPr lang="en-US" altLang="en-US" sz="2000" dirty="0"/>
              <a:t>/ SPC</a:t>
            </a:r>
          </a:p>
          <a:p>
            <a:r>
              <a:rPr lang="en-US" altLang="en-US" sz="2400" dirty="0"/>
              <a:t>Part planning</a:t>
            </a:r>
          </a:p>
          <a:p>
            <a:pPr lvl="1"/>
            <a:r>
              <a:rPr lang="en-US" altLang="en-US" sz="2000" dirty="0"/>
              <a:t>Design, classification, </a:t>
            </a:r>
            <a:r>
              <a:rPr lang="en-US" altLang="en-US" sz="2000" dirty="0" smtClean="0"/>
              <a:t>pre-production </a:t>
            </a:r>
            <a:r>
              <a:rPr lang="en-US" altLang="en-US" sz="2000" dirty="0"/>
              <a:t>articles</a:t>
            </a:r>
          </a:p>
          <a:p>
            <a:pPr lvl="1"/>
            <a:r>
              <a:rPr lang="en-US" altLang="en-US" sz="2000" dirty="0"/>
              <a:t>Qualify and lock the part production process</a:t>
            </a:r>
          </a:p>
          <a:p>
            <a:r>
              <a:rPr lang="en-US" altLang="en-US" sz="2400" u="sng" dirty="0"/>
              <a:t>Produce to the plan – Stick to the plan </a:t>
            </a:r>
          </a:p>
          <a:p>
            <a:endParaRPr lang="en-US" sz="2400" dirty="0"/>
          </a:p>
          <a:p>
            <a:endParaRPr lang="en-US" sz="2400" dirty="0"/>
          </a:p>
        </p:txBody>
      </p:sp>
    </p:spTree>
    <p:extLst>
      <p:ext uri="{BB962C8B-B14F-4D97-AF65-F5344CB8AC3E}">
        <p14:creationId xmlns:p14="http://schemas.microsoft.com/office/powerpoint/2010/main" val="36308911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462802" y="489536"/>
            <a:ext cx="7296150" cy="503237"/>
          </a:xfrm>
        </p:spPr>
        <p:txBody>
          <a:bodyPr/>
          <a:lstStyle/>
          <a:p>
            <a:r>
              <a:rPr lang="en-US" dirty="0"/>
              <a:t>MSFC-STD-3716 Outline</a:t>
            </a:r>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90082" y="1601459"/>
            <a:ext cx="6457745" cy="3993588"/>
          </a:xfrm>
        </p:spPr>
        <p:txBody>
          <a:bodyPr/>
          <a:lstStyle/>
          <a:p>
            <a:pPr marL="0" indent="0">
              <a:buNone/>
            </a:pPr>
            <a:r>
              <a:rPr lang="en-US" sz="2400" b="1" dirty="0" smtClean="0"/>
              <a:t>NASA AM requirements perspective</a:t>
            </a:r>
          </a:p>
          <a:p>
            <a:r>
              <a:rPr lang="en-US" sz="2000" dirty="0" smtClean="0"/>
              <a:t>General </a:t>
            </a:r>
            <a:r>
              <a:rPr lang="en-US" sz="2000" dirty="0"/>
              <a:t>requirements in the </a:t>
            </a:r>
            <a:r>
              <a:rPr lang="en-US" sz="2000" dirty="0" smtClean="0"/>
              <a:t>Additive Manufacturing Control Plan (AMCP) </a:t>
            </a:r>
            <a:r>
              <a:rPr lang="en-US" sz="2000" dirty="0"/>
              <a:t>govern the engineering and production practice and are paralleled by a Quality Management System (QMS</a:t>
            </a:r>
            <a:r>
              <a:rPr lang="en-US" sz="2000" dirty="0" smtClean="0"/>
              <a:t>).</a:t>
            </a:r>
            <a:endParaRPr lang="en-US" sz="2000" dirty="0"/>
          </a:p>
          <a:p>
            <a:r>
              <a:rPr lang="en-US" sz="2000" dirty="0"/>
              <a:t>Process control requirements provide the basis for reliable part design and production and include:</a:t>
            </a:r>
          </a:p>
          <a:p>
            <a:pPr lvl="1"/>
            <a:r>
              <a:rPr lang="en-US" sz="1800" dirty="0"/>
              <a:t>qualified metallurgical processes (QMPs)</a:t>
            </a:r>
          </a:p>
          <a:p>
            <a:pPr lvl="1"/>
            <a:r>
              <a:rPr lang="en-US" sz="1800" dirty="0"/>
              <a:t>equipment controls (ECP)</a:t>
            </a:r>
          </a:p>
          <a:p>
            <a:pPr lvl="1"/>
            <a:r>
              <a:rPr lang="en-US" sz="1800" dirty="0"/>
              <a:t>personnel training</a:t>
            </a:r>
          </a:p>
          <a:p>
            <a:pPr lvl="1"/>
            <a:r>
              <a:rPr lang="en-US" sz="1800" dirty="0"/>
              <a:t>material property development </a:t>
            </a:r>
          </a:p>
          <a:p>
            <a:r>
              <a:rPr lang="en-US" sz="2000" dirty="0"/>
              <a:t>Part Production Control requirements are typical of aerospace operations and must be met before placing a part into service. </a:t>
            </a:r>
          </a:p>
          <a:p>
            <a:endParaRPr lang="en-US" sz="2000" dirty="0"/>
          </a:p>
          <a:p>
            <a:endParaRPr lang="en-US" sz="2000" dirty="0"/>
          </a:p>
        </p:txBody>
      </p:sp>
      <p:grpSp>
        <p:nvGrpSpPr>
          <p:cNvPr id="8" name="Group 7"/>
          <p:cNvGrpSpPr/>
          <p:nvPr/>
        </p:nvGrpSpPr>
        <p:grpSpPr>
          <a:xfrm>
            <a:off x="6822962" y="1270000"/>
            <a:ext cx="4678158" cy="5516880"/>
            <a:chOff x="6822962" y="1270000"/>
            <a:chExt cx="4678158" cy="5516880"/>
          </a:xfrm>
        </p:grpSpPr>
        <p:sp>
          <p:nvSpPr>
            <p:cNvPr id="7" name="Rectangle 6"/>
            <p:cNvSpPr/>
            <p:nvPr/>
          </p:nvSpPr>
          <p:spPr>
            <a:xfrm>
              <a:off x="6822962" y="1270000"/>
              <a:ext cx="4678158" cy="55168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a:grpSpLocks noChangeAspect="1"/>
            </p:cNvGrpSpPr>
            <p:nvPr/>
          </p:nvGrpSpPr>
          <p:grpSpPr>
            <a:xfrm>
              <a:off x="6902488" y="1544320"/>
              <a:ext cx="4521706" cy="5242560"/>
              <a:chOff x="3038476" y="773253"/>
              <a:chExt cx="4979923" cy="5610976"/>
            </a:xfrm>
          </p:grpSpPr>
          <p:pic>
            <p:nvPicPr>
              <p:cNvPr id="5" name="Picture 4"/>
              <p:cNvPicPr>
                <a:picLocks noChangeAspect="1"/>
              </p:cNvPicPr>
              <p:nvPr/>
            </p:nvPicPr>
            <p:blipFill rotWithShape="1">
              <a:blip r:embed="rId2"/>
              <a:srcRect t="1" b="1228"/>
              <a:stretch/>
            </p:blipFill>
            <p:spPr>
              <a:xfrm>
                <a:off x="3038476" y="773253"/>
                <a:ext cx="4962525" cy="3044952"/>
              </a:xfrm>
              <a:prstGeom prst="rect">
                <a:avLst/>
              </a:prstGeom>
            </p:spPr>
          </p:pic>
          <p:pic>
            <p:nvPicPr>
              <p:cNvPr id="6" name="Picture 5"/>
              <p:cNvPicPr>
                <a:picLocks noChangeAspect="1"/>
              </p:cNvPicPr>
              <p:nvPr/>
            </p:nvPicPr>
            <p:blipFill rotWithShape="1">
              <a:blip r:embed="rId3"/>
              <a:srcRect l="188" t="3584" r="-188" b="-3584"/>
              <a:stretch/>
            </p:blipFill>
            <p:spPr>
              <a:xfrm>
                <a:off x="3164077" y="3833053"/>
                <a:ext cx="4854322" cy="2551176"/>
              </a:xfrm>
              <a:prstGeom prst="rect">
                <a:avLst/>
              </a:prstGeom>
            </p:spPr>
          </p:pic>
        </p:grpSp>
      </p:grpSp>
    </p:spTree>
    <p:extLst>
      <p:ext uri="{BB962C8B-B14F-4D97-AF65-F5344CB8AC3E}">
        <p14:creationId xmlns:p14="http://schemas.microsoft.com/office/powerpoint/2010/main" val="3193713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10164558" cy="503237"/>
          </a:xfrm>
        </p:spPr>
        <p:txBody>
          <a:bodyPr/>
          <a:lstStyle/>
          <a:p>
            <a:r>
              <a:rPr lang="en-US" dirty="0" smtClean="0"/>
              <a:t>MSFC-STD-3716 &amp; MSFC-SPEC-3717</a:t>
            </a:r>
            <a:endParaRPr lang="en-US" dirty="0"/>
          </a:p>
        </p:txBody>
      </p:sp>
      <p:pic>
        <p:nvPicPr>
          <p:cNvPr id="4" name="Picture 3"/>
          <p:cNvPicPr>
            <a:picLocks noChangeAspect="1"/>
          </p:cNvPicPr>
          <p:nvPr/>
        </p:nvPicPr>
        <p:blipFill>
          <a:blip r:embed="rId2"/>
          <a:stretch>
            <a:fillRect/>
          </a:stretch>
        </p:blipFill>
        <p:spPr>
          <a:xfrm>
            <a:off x="4470400" y="3254533"/>
            <a:ext cx="5199891" cy="750555"/>
          </a:xfrm>
          <a:prstGeom prst="rect">
            <a:avLst/>
          </a:prstGeom>
        </p:spPr>
      </p:pic>
      <p:grpSp>
        <p:nvGrpSpPr>
          <p:cNvPr id="16" name="Group 15"/>
          <p:cNvGrpSpPr/>
          <p:nvPr/>
        </p:nvGrpSpPr>
        <p:grpSpPr>
          <a:xfrm>
            <a:off x="290082" y="1036320"/>
            <a:ext cx="4180318" cy="5592361"/>
            <a:chOff x="290082" y="1036320"/>
            <a:chExt cx="4180318" cy="5592361"/>
          </a:xfrm>
        </p:grpSpPr>
        <p:sp>
          <p:nvSpPr>
            <p:cNvPr id="15" name="Rectangle 14"/>
            <p:cNvSpPr/>
            <p:nvPr/>
          </p:nvSpPr>
          <p:spPr>
            <a:xfrm>
              <a:off x="290082" y="1036320"/>
              <a:ext cx="4180318" cy="559236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468317" y="1239916"/>
              <a:ext cx="3881047" cy="5210237"/>
              <a:chOff x="1611593" y="845499"/>
              <a:chExt cx="4200271" cy="5532999"/>
            </a:xfrm>
            <a:solidFill>
              <a:schemeClr val="bg1"/>
            </a:solidFill>
          </p:grpSpPr>
          <p:pic>
            <p:nvPicPr>
              <p:cNvPr id="6" name="Picture 5"/>
              <p:cNvPicPr>
                <a:picLocks noChangeAspect="1"/>
              </p:cNvPicPr>
              <p:nvPr/>
            </p:nvPicPr>
            <p:blipFill>
              <a:blip r:embed="rId3"/>
              <a:stretch>
                <a:fillRect/>
              </a:stretch>
            </p:blipFill>
            <p:spPr>
              <a:xfrm>
                <a:off x="1618048" y="845499"/>
                <a:ext cx="4179772" cy="3097848"/>
              </a:xfrm>
              <a:prstGeom prst="rect">
                <a:avLst/>
              </a:prstGeom>
              <a:grpFill/>
            </p:spPr>
          </p:pic>
          <p:pic>
            <p:nvPicPr>
              <p:cNvPr id="7" name="Picture 6"/>
              <p:cNvPicPr>
                <a:picLocks noChangeAspect="1"/>
              </p:cNvPicPr>
              <p:nvPr/>
            </p:nvPicPr>
            <p:blipFill>
              <a:blip r:embed="rId4"/>
              <a:stretch>
                <a:fillRect/>
              </a:stretch>
            </p:blipFill>
            <p:spPr>
              <a:xfrm>
                <a:off x="1611593" y="3912478"/>
                <a:ext cx="4200271" cy="2466020"/>
              </a:xfrm>
              <a:prstGeom prst="rect">
                <a:avLst/>
              </a:prstGeom>
              <a:grpFill/>
            </p:spPr>
          </p:pic>
        </p:grpSp>
      </p:grpSp>
      <p:sp>
        <p:nvSpPr>
          <p:cNvPr id="10" name="Rectangle 9"/>
          <p:cNvSpPr/>
          <p:nvPr/>
        </p:nvSpPr>
        <p:spPr>
          <a:xfrm>
            <a:off x="6115876" y="1475662"/>
            <a:ext cx="4530682" cy="1569660"/>
          </a:xfrm>
          <a:prstGeom prst="rect">
            <a:avLst/>
          </a:prstGeom>
        </p:spPr>
        <p:txBody>
          <a:bodyPr wrap="square">
            <a:spAutoFit/>
          </a:bodyPr>
          <a:lstStyle/>
          <a:p>
            <a:pPr algn="ctr"/>
            <a:r>
              <a:rPr lang="en-US" sz="2400"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First Part of </a:t>
            </a:r>
            <a:r>
              <a:rPr lang="en-US" sz="2400" dirty="0" smtClean="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Lecture:</a:t>
            </a:r>
          </a:p>
          <a:p>
            <a:pPr algn="ctr"/>
            <a:r>
              <a:rPr lang="en-US" sz="2400" dirty="0" smtClean="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Foundational Process </a:t>
            </a:r>
            <a:r>
              <a:rPr lang="en-US" sz="2400"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Controls </a:t>
            </a:r>
            <a:r>
              <a:rPr lang="en-US" sz="2400" dirty="0">
                <a:latin typeface="Segoe UI" panose="020B0502040204020203" pitchFamily="34" charset="0"/>
                <a:cs typeface="Segoe UI" panose="020B0502040204020203" pitchFamily="34" charset="0"/>
              </a:rPr>
              <a:t>provide </a:t>
            </a:r>
            <a:r>
              <a:rPr lang="en-US" sz="2400" dirty="0" smtClean="0">
                <a:latin typeface="Segoe UI" panose="020B0502040204020203" pitchFamily="34" charset="0"/>
                <a:cs typeface="Segoe UI" panose="020B0502040204020203" pitchFamily="34" charset="0"/>
              </a:rPr>
              <a:t>the basis for reliable </a:t>
            </a:r>
            <a:r>
              <a:rPr lang="en-US" sz="2400" dirty="0">
                <a:latin typeface="Segoe UI" panose="020B0502040204020203" pitchFamily="34" charset="0"/>
                <a:cs typeface="Segoe UI" panose="020B0502040204020203" pitchFamily="34" charset="0"/>
              </a:rPr>
              <a:t>part design and production</a:t>
            </a:r>
          </a:p>
        </p:txBody>
      </p:sp>
      <p:sp>
        <p:nvSpPr>
          <p:cNvPr id="11" name="Rectangle 10"/>
          <p:cNvSpPr/>
          <p:nvPr/>
        </p:nvSpPr>
        <p:spPr>
          <a:xfrm>
            <a:off x="5545794" y="4157054"/>
            <a:ext cx="5670846" cy="1938992"/>
          </a:xfrm>
          <a:prstGeom prst="rect">
            <a:avLst/>
          </a:prstGeom>
        </p:spPr>
        <p:txBody>
          <a:bodyPr wrap="square">
            <a:spAutoFit/>
          </a:bodyPr>
          <a:lstStyle/>
          <a:p>
            <a:pPr algn="ctr"/>
            <a:r>
              <a:rPr lang="en-US" sz="2400"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Second Part of </a:t>
            </a:r>
            <a:r>
              <a:rPr lang="en-US" sz="2400" dirty="0" smtClean="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Lecture:</a:t>
            </a:r>
            <a:endParaRPr lang="en-US" sz="2400"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endParaRPr>
          </a:p>
          <a:p>
            <a:pPr algn="ctr"/>
            <a:r>
              <a:rPr lang="en-US" sz="2400" dirty="0" smtClean="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Part </a:t>
            </a:r>
            <a:r>
              <a:rPr lang="en-US" sz="2400"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Production Controls </a:t>
            </a:r>
            <a:r>
              <a:rPr lang="en-US" sz="2400" dirty="0">
                <a:latin typeface="Segoe UI" panose="020B0502040204020203" pitchFamily="34" charset="0"/>
                <a:cs typeface="Segoe UI" panose="020B0502040204020203" pitchFamily="34" charset="0"/>
              </a:rPr>
              <a:t>are typical of aerospace operations and include design, part classification, pre-production and production controls</a:t>
            </a:r>
          </a:p>
        </p:txBody>
      </p:sp>
      <p:sp>
        <p:nvSpPr>
          <p:cNvPr id="12" name="Right Arrow 11"/>
          <p:cNvSpPr/>
          <p:nvPr/>
        </p:nvSpPr>
        <p:spPr>
          <a:xfrm flipH="1">
            <a:off x="4861349" y="2148610"/>
            <a:ext cx="435397" cy="6958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p:cNvCxnSpPr/>
          <p:nvPr/>
        </p:nvCxnSpPr>
        <p:spPr>
          <a:xfrm>
            <a:off x="4527599" y="4157054"/>
            <a:ext cx="7349441"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14" name="Right Arrow 13"/>
          <p:cNvSpPr/>
          <p:nvPr/>
        </p:nvSpPr>
        <p:spPr>
          <a:xfrm flipH="1">
            <a:off x="4869816" y="4984943"/>
            <a:ext cx="435397" cy="6958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59292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7341122" y="1154112"/>
            <a:ext cx="4149838" cy="5551585"/>
            <a:chOff x="290082" y="1036320"/>
            <a:chExt cx="4180318" cy="5592361"/>
          </a:xfrm>
        </p:grpSpPr>
        <p:sp>
          <p:nvSpPr>
            <p:cNvPr id="18" name="Rectangle 17"/>
            <p:cNvSpPr/>
            <p:nvPr/>
          </p:nvSpPr>
          <p:spPr>
            <a:xfrm>
              <a:off x="290082" y="1036320"/>
              <a:ext cx="4180318" cy="559236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468317" y="1239916"/>
              <a:ext cx="3881047" cy="5210237"/>
              <a:chOff x="1611593" y="845499"/>
              <a:chExt cx="4200271" cy="5532999"/>
            </a:xfrm>
            <a:solidFill>
              <a:schemeClr val="bg1"/>
            </a:solidFill>
          </p:grpSpPr>
          <p:pic>
            <p:nvPicPr>
              <p:cNvPr id="20" name="Picture 19"/>
              <p:cNvPicPr>
                <a:picLocks noChangeAspect="1"/>
              </p:cNvPicPr>
              <p:nvPr/>
            </p:nvPicPr>
            <p:blipFill>
              <a:blip r:embed="rId2"/>
              <a:stretch>
                <a:fillRect/>
              </a:stretch>
            </p:blipFill>
            <p:spPr>
              <a:xfrm>
                <a:off x="1618048" y="845499"/>
                <a:ext cx="4179772" cy="3097848"/>
              </a:xfrm>
              <a:prstGeom prst="rect">
                <a:avLst/>
              </a:prstGeom>
              <a:grpFill/>
            </p:spPr>
          </p:pic>
          <p:pic>
            <p:nvPicPr>
              <p:cNvPr id="21" name="Picture 20"/>
              <p:cNvPicPr>
                <a:picLocks noChangeAspect="1"/>
              </p:cNvPicPr>
              <p:nvPr/>
            </p:nvPicPr>
            <p:blipFill>
              <a:blip r:embed="rId3"/>
              <a:stretch>
                <a:fillRect/>
              </a:stretch>
            </p:blipFill>
            <p:spPr>
              <a:xfrm>
                <a:off x="1611593" y="3912478"/>
                <a:ext cx="4200271" cy="2466020"/>
              </a:xfrm>
              <a:prstGeom prst="rect">
                <a:avLst/>
              </a:prstGeom>
              <a:grpFill/>
            </p:spPr>
          </p:pic>
        </p:grpSp>
      </p:grpSp>
      <p:grpSp>
        <p:nvGrpSpPr>
          <p:cNvPr id="12" name="Group 11"/>
          <p:cNvGrpSpPr/>
          <p:nvPr/>
        </p:nvGrpSpPr>
        <p:grpSpPr>
          <a:xfrm>
            <a:off x="185726" y="1154112"/>
            <a:ext cx="4678158" cy="5516880"/>
            <a:chOff x="6822962" y="1270000"/>
            <a:chExt cx="4678158" cy="5516880"/>
          </a:xfrm>
        </p:grpSpPr>
        <p:sp>
          <p:nvSpPr>
            <p:cNvPr id="13" name="Rectangle 12"/>
            <p:cNvSpPr/>
            <p:nvPr/>
          </p:nvSpPr>
          <p:spPr>
            <a:xfrm>
              <a:off x="6822962" y="1270000"/>
              <a:ext cx="4678158" cy="55168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a:grpSpLocks noChangeAspect="1"/>
            </p:cNvGrpSpPr>
            <p:nvPr/>
          </p:nvGrpSpPr>
          <p:grpSpPr>
            <a:xfrm>
              <a:off x="6902488" y="1544320"/>
              <a:ext cx="4521706" cy="5242560"/>
              <a:chOff x="3038476" y="773253"/>
              <a:chExt cx="4979923" cy="5610976"/>
            </a:xfrm>
          </p:grpSpPr>
          <p:pic>
            <p:nvPicPr>
              <p:cNvPr id="15" name="Picture 14"/>
              <p:cNvPicPr>
                <a:picLocks noChangeAspect="1"/>
              </p:cNvPicPr>
              <p:nvPr/>
            </p:nvPicPr>
            <p:blipFill rotWithShape="1">
              <a:blip r:embed="rId4"/>
              <a:srcRect t="1" b="1228"/>
              <a:stretch/>
            </p:blipFill>
            <p:spPr>
              <a:xfrm>
                <a:off x="3038476" y="773253"/>
                <a:ext cx="4962525" cy="3044952"/>
              </a:xfrm>
              <a:prstGeom prst="rect">
                <a:avLst/>
              </a:prstGeom>
            </p:spPr>
          </p:pic>
          <p:pic>
            <p:nvPicPr>
              <p:cNvPr id="16" name="Picture 15"/>
              <p:cNvPicPr>
                <a:picLocks noChangeAspect="1"/>
              </p:cNvPicPr>
              <p:nvPr/>
            </p:nvPicPr>
            <p:blipFill rotWithShape="1">
              <a:blip r:embed="rId5"/>
              <a:srcRect l="188" t="3584" r="-188" b="-3584"/>
              <a:stretch/>
            </p:blipFill>
            <p:spPr>
              <a:xfrm>
                <a:off x="3164077" y="3833053"/>
                <a:ext cx="4854322" cy="2551176"/>
              </a:xfrm>
              <a:prstGeom prst="rect">
                <a:avLst/>
              </a:prstGeom>
            </p:spPr>
          </p:pic>
        </p:grpSp>
      </p:grpSp>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8579598" cy="503237"/>
          </a:xfrm>
        </p:spPr>
        <p:txBody>
          <a:bodyPr/>
          <a:lstStyle/>
          <a:p>
            <a:r>
              <a:rPr lang="en-US" dirty="0"/>
              <a:t>Overarching and Foundational Controls</a:t>
            </a:r>
          </a:p>
          <a:p>
            <a:endParaRPr lang="en-US" dirty="0"/>
          </a:p>
        </p:txBody>
      </p:sp>
      <p:sp>
        <p:nvSpPr>
          <p:cNvPr id="5" name="Slide Number Placeholder 4"/>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22BA92-F5CD-4DF8-8BF2-DD8E483E68A3}" type="slidenum">
              <a:rPr lang="en-US" smtClean="0">
                <a:solidFill>
                  <a:prstClr val="black">
                    <a:tint val="75000"/>
                  </a:prstClr>
                </a:solidFill>
              </a:rPr>
              <a:pPr/>
              <a:t>12</a:t>
            </a:fld>
            <a:endParaRPr lang="en-US">
              <a:solidFill>
                <a:prstClr val="black">
                  <a:tint val="75000"/>
                </a:prstClr>
              </a:solidFill>
            </a:endParaRPr>
          </a:p>
        </p:txBody>
      </p:sp>
      <p:sp>
        <p:nvSpPr>
          <p:cNvPr id="8" name="Rounded Rectangle 7"/>
          <p:cNvSpPr/>
          <p:nvPr/>
        </p:nvSpPr>
        <p:spPr>
          <a:xfrm>
            <a:off x="7264401" y="1231706"/>
            <a:ext cx="4348480" cy="3116048"/>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87086" y="1307904"/>
            <a:ext cx="4875439" cy="3046381"/>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Right Arrow 9"/>
          <p:cNvSpPr/>
          <p:nvPr/>
        </p:nvSpPr>
        <p:spPr>
          <a:xfrm>
            <a:off x="4974446" y="2181401"/>
            <a:ext cx="2277073" cy="400050"/>
          </a:xfrm>
          <a:prstGeom prst="lef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927067" y="2715548"/>
            <a:ext cx="2337334" cy="1200329"/>
          </a:xfrm>
          <a:prstGeom prst="rect">
            <a:avLst/>
          </a:prstGeom>
          <a:noFill/>
        </p:spPr>
        <p:txBody>
          <a:bodyPr wrap="square" rtlCol="0">
            <a:spAutoFit/>
          </a:bodyPr>
          <a:lstStyle/>
          <a:p>
            <a:pPr algn="ctr"/>
            <a:r>
              <a:rPr lang="en-US" sz="2400" b="1" dirty="0" smtClean="0">
                <a:latin typeface="Segoe UI" panose="020B0502040204020203" pitchFamily="34" charset="0"/>
                <a:cs typeface="Segoe UI" panose="020B0502040204020203" pitchFamily="34" charset="0"/>
              </a:rPr>
              <a:t>Foundational </a:t>
            </a:r>
            <a:r>
              <a:rPr lang="en-US" sz="2400" b="1" dirty="0">
                <a:latin typeface="Segoe UI" panose="020B0502040204020203" pitchFamily="34" charset="0"/>
                <a:cs typeface="Segoe UI" panose="020B0502040204020203" pitchFamily="34" charset="0"/>
              </a:rPr>
              <a:t>Process </a:t>
            </a:r>
            <a:r>
              <a:rPr lang="en-US" sz="2400" b="1" dirty="0" smtClean="0">
                <a:latin typeface="Segoe UI" panose="020B0502040204020203" pitchFamily="34" charset="0"/>
                <a:cs typeface="Segoe UI" panose="020B0502040204020203" pitchFamily="34" charset="0"/>
              </a:rPr>
              <a:t>Controls</a:t>
            </a:r>
            <a:endParaRPr lang="en-US" sz="2400" b="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88432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8579598" cy="503237"/>
          </a:xfrm>
        </p:spPr>
        <p:txBody>
          <a:bodyPr/>
          <a:lstStyle/>
          <a:p>
            <a:r>
              <a:rPr lang="en-US" dirty="0"/>
              <a:t>Overarching and Foundational Controls</a:t>
            </a:r>
          </a:p>
          <a:p>
            <a:endParaRPr lang="en-US" dirty="0"/>
          </a:p>
        </p:txBody>
      </p:sp>
      <p:sp>
        <p:nvSpPr>
          <p:cNvPr id="5" name="Slide Number Placeholder 4"/>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22BA92-F5CD-4DF8-8BF2-DD8E483E68A3}" type="slidenum">
              <a:rPr lang="en-US" smtClean="0">
                <a:solidFill>
                  <a:prstClr val="black">
                    <a:tint val="75000"/>
                  </a:prstClr>
                </a:solidFill>
              </a:rPr>
              <a:pPr/>
              <a:t>13</a:t>
            </a:fld>
            <a:endParaRPr lang="en-US">
              <a:solidFill>
                <a:prstClr val="black">
                  <a:tint val="75000"/>
                </a:prstClr>
              </a:solidFill>
            </a:endParaRPr>
          </a:p>
        </p:txBody>
      </p:sp>
      <p:pic>
        <p:nvPicPr>
          <p:cNvPr id="22" name="Picture 21"/>
          <p:cNvPicPr/>
          <p:nvPr/>
        </p:nvPicPr>
        <p:blipFill rotWithShape="1">
          <a:blip r:embed="rId2" cstate="print">
            <a:extLst>
              <a:ext uri="{28A0092B-C50C-407E-A947-70E740481C1C}">
                <a14:useLocalDpi xmlns:a14="http://schemas.microsoft.com/office/drawing/2010/main" val="0"/>
              </a:ext>
            </a:extLst>
          </a:blip>
          <a:srcRect b="43419"/>
          <a:stretch/>
        </p:blipFill>
        <p:spPr>
          <a:xfrm>
            <a:off x="6543872" y="1571481"/>
            <a:ext cx="5323017" cy="4655817"/>
          </a:xfrm>
          <a:prstGeom prst="rect">
            <a:avLst/>
          </a:prstGeom>
        </p:spPr>
      </p:pic>
      <p:sp>
        <p:nvSpPr>
          <p:cNvPr id="23" name="Rounded Rectangle 22"/>
          <p:cNvSpPr/>
          <p:nvPr/>
        </p:nvSpPr>
        <p:spPr>
          <a:xfrm>
            <a:off x="6684723" y="1536645"/>
            <a:ext cx="1028179" cy="699563"/>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5" y="1584252"/>
            <a:ext cx="6254545" cy="4412511"/>
          </a:xfrm>
        </p:spPr>
        <p:txBody>
          <a:bodyPr/>
          <a:lstStyle/>
          <a:p>
            <a:r>
              <a:rPr lang="en-US" sz="2400" b="1" u="sng" dirty="0"/>
              <a:t>A</a:t>
            </a:r>
            <a:r>
              <a:rPr lang="en-US" sz="2400" b="1" dirty="0"/>
              <a:t>dditive </a:t>
            </a:r>
            <a:r>
              <a:rPr lang="en-US" sz="2400" b="1" u="sng" dirty="0"/>
              <a:t>M</a:t>
            </a:r>
            <a:r>
              <a:rPr lang="en-US" sz="2400" b="1" dirty="0"/>
              <a:t>anufacturing </a:t>
            </a:r>
            <a:r>
              <a:rPr lang="en-US" sz="2400" b="1" u="sng" dirty="0"/>
              <a:t>C</a:t>
            </a:r>
            <a:r>
              <a:rPr lang="en-US" sz="2400" b="1" dirty="0"/>
              <a:t>ontrol </a:t>
            </a:r>
            <a:r>
              <a:rPr lang="en-US" sz="2400" b="1" u="sng" dirty="0"/>
              <a:t>P</a:t>
            </a:r>
            <a:r>
              <a:rPr lang="en-US" sz="2400" b="1" dirty="0"/>
              <a:t>lan</a:t>
            </a:r>
          </a:p>
          <a:p>
            <a:pPr lvl="1">
              <a:buFont typeface="Wingdings" panose="05000000000000000000" pitchFamily="2" charset="2"/>
              <a:buChar char="§"/>
            </a:pPr>
            <a:r>
              <a:rPr lang="en-US" dirty="0" smtClean="0"/>
              <a:t>Important for large projects</a:t>
            </a:r>
          </a:p>
          <a:p>
            <a:pPr lvl="1">
              <a:buFont typeface="Wingdings" panose="05000000000000000000" pitchFamily="2" charset="2"/>
              <a:buChar char="§"/>
            </a:pPr>
            <a:r>
              <a:rPr lang="en-US" dirty="0" smtClean="0"/>
              <a:t>Critical </a:t>
            </a:r>
            <a:r>
              <a:rPr lang="en-US" dirty="0"/>
              <a:t>to define implementation policies for program or </a:t>
            </a:r>
            <a:r>
              <a:rPr lang="en-US" dirty="0" smtClean="0"/>
              <a:t>project</a:t>
            </a:r>
          </a:p>
          <a:p>
            <a:pPr lvl="1">
              <a:buFont typeface="Wingdings" panose="05000000000000000000" pitchFamily="2" charset="2"/>
              <a:buChar char="§"/>
            </a:pPr>
            <a:r>
              <a:rPr lang="en-US" dirty="0" smtClean="0"/>
              <a:t>Describes </a:t>
            </a:r>
            <a:r>
              <a:rPr lang="en-US" dirty="0"/>
              <a:t>implementation of all requirements</a:t>
            </a:r>
          </a:p>
          <a:p>
            <a:pPr lvl="2"/>
            <a:r>
              <a:rPr lang="en-US" sz="2400" dirty="0"/>
              <a:t>Includes tailoring of requirements</a:t>
            </a:r>
          </a:p>
          <a:p>
            <a:pPr lvl="1">
              <a:buFont typeface="Wingdings" panose="05000000000000000000" pitchFamily="2" charset="2"/>
              <a:buChar char="§"/>
            </a:pPr>
            <a:r>
              <a:rPr lang="en-US" dirty="0"/>
              <a:t>Becomes governing </a:t>
            </a:r>
            <a:r>
              <a:rPr lang="en-US" dirty="0" smtClean="0"/>
              <a:t>document</a:t>
            </a:r>
            <a:endParaRPr lang="en-US" dirty="0"/>
          </a:p>
          <a:p>
            <a:endParaRPr lang="en-US" dirty="0"/>
          </a:p>
        </p:txBody>
      </p:sp>
    </p:spTree>
    <p:extLst>
      <p:ext uri="{BB962C8B-B14F-4D97-AF65-F5344CB8AC3E}">
        <p14:creationId xmlns:p14="http://schemas.microsoft.com/office/powerpoint/2010/main" val="4537405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412002" y="530176"/>
            <a:ext cx="7296150" cy="503237"/>
          </a:xfrm>
        </p:spPr>
        <p:txBody>
          <a:bodyPr/>
          <a:lstStyle/>
          <a:p>
            <a:r>
              <a:rPr lang="en-US" dirty="0" smtClean="0"/>
              <a:t>Have a Plan!</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4" y="1584252"/>
            <a:ext cx="11608865" cy="4412511"/>
          </a:xfrm>
        </p:spPr>
        <p:txBody>
          <a:bodyPr/>
          <a:lstStyle/>
          <a:p>
            <a:r>
              <a:rPr lang="en-US" altLang="en-US" sz="2400" dirty="0"/>
              <a:t>Start with a “Big Picture” plan for handling AM</a:t>
            </a:r>
          </a:p>
          <a:p>
            <a:r>
              <a:rPr lang="en-US" altLang="en-US" sz="2400" dirty="0"/>
              <a:t>AM Control Plan</a:t>
            </a:r>
          </a:p>
          <a:p>
            <a:pPr lvl="1"/>
            <a:r>
              <a:rPr lang="en-US" altLang="en-US" sz="2000" dirty="0"/>
              <a:t>Write it down – Communicate it.</a:t>
            </a:r>
          </a:p>
          <a:p>
            <a:pPr lvl="1"/>
            <a:r>
              <a:rPr lang="en-US" altLang="en-US" sz="2000" dirty="0"/>
              <a:t>Authored by the Cognizant Engineering Organization, CEO (The Buck Stops Here)</a:t>
            </a:r>
          </a:p>
          <a:p>
            <a:r>
              <a:rPr lang="en-US" altLang="en-US" sz="2400" dirty="0"/>
              <a:t>Plan should establish practice and policy for all aspects of AM design, production, and part acceptance – tailors policy relative to risk acceptance of the company, organization, or project  </a:t>
            </a:r>
          </a:p>
          <a:p>
            <a:r>
              <a:rPr lang="en-US" altLang="en-US" sz="2400" dirty="0"/>
              <a:t>Ensures everyone is on the same page</a:t>
            </a:r>
          </a:p>
          <a:p>
            <a:pPr lvl="1"/>
            <a:r>
              <a:rPr lang="en-US" altLang="en-US" sz="2000" dirty="0"/>
              <a:t>Provides for consistency – particularly important in off-nominal situations</a:t>
            </a:r>
          </a:p>
          <a:p>
            <a:pPr lvl="1"/>
            <a:r>
              <a:rPr lang="en-US" altLang="en-US" sz="2000" dirty="0"/>
              <a:t>Heightened importance when design and production entities are not the same</a:t>
            </a:r>
          </a:p>
          <a:p>
            <a:pPr lvl="1"/>
            <a:r>
              <a:rPr lang="en-US" altLang="en-US" sz="2000" dirty="0"/>
              <a:t>Delineates roles and responsibilities </a:t>
            </a:r>
          </a:p>
          <a:p>
            <a:endParaRPr lang="en-US" sz="2400" dirty="0"/>
          </a:p>
          <a:p>
            <a:endParaRPr lang="en-US" sz="2400" dirty="0"/>
          </a:p>
        </p:txBody>
      </p:sp>
    </p:spTree>
    <p:extLst>
      <p:ext uri="{BB962C8B-B14F-4D97-AF65-F5344CB8AC3E}">
        <p14:creationId xmlns:p14="http://schemas.microsoft.com/office/powerpoint/2010/main" val="19777692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318975" y="530176"/>
            <a:ext cx="8508478" cy="503237"/>
          </a:xfrm>
        </p:spPr>
        <p:txBody>
          <a:bodyPr/>
          <a:lstStyle/>
          <a:p>
            <a:r>
              <a:rPr lang="en-US" dirty="0"/>
              <a:t>Overarching and Foundational Controls</a:t>
            </a:r>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5" y="1584252"/>
            <a:ext cx="5960729" cy="4412511"/>
          </a:xfrm>
        </p:spPr>
        <p:txBody>
          <a:bodyPr/>
          <a:lstStyle/>
          <a:p>
            <a:pPr lvl="0"/>
            <a:r>
              <a:rPr lang="en-US" b="1" u="sng" dirty="0">
                <a:solidFill>
                  <a:prstClr val="black"/>
                </a:solidFill>
              </a:rPr>
              <a:t>Q</a:t>
            </a:r>
            <a:r>
              <a:rPr lang="en-US" b="1" dirty="0">
                <a:solidFill>
                  <a:prstClr val="black"/>
                </a:solidFill>
              </a:rPr>
              <a:t>uality </a:t>
            </a:r>
            <a:r>
              <a:rPr lang="en-US" b="1" u="sng" dirty="0">
                <a:solidFill>
                  <a:prstClr val="black"/>
                </a:solidFill>
              </a:rPr>
              <a:t>M</a:t>
            </a:r>
            <a:r>
              <a:rPr lang="en-US" b="1" dirty="0">
                <a:solidFill>
                  <a:prstClr val="black"/>
                </a:solidFill>
              </a:rPr>
              <a:t>anagement </a:t>
            </a:r>
            <a:r>
              <a:rPr lang="en-US" b="1" u="sng" dirty="0">
                <a:solidFill>
                  <a:prstClr val="black"/>
                </a:solidFill>
              </a:rPr>
              <a:t>S</a:t>
            </a:r>
            <a:r>
              <a:rPr lang="en-US" b="1" dirty="0">
                <a:solidFill>
                  <a:prstClr val="black"/>
                </a:solidFill>
              </a:rPr>
              <a:t>ystem </a:t>
            </a:r>
          </a:p>
          <a:p>
            <a:pPr marL="571500" lvl="1" indent="-342900">
              <a:buFont typeface="Wingdings" panose="05000000000000000000" pitchFamily="2" charset="2"/>
              <a:buChar char="§"/>
            </a:pPr>
            <a:r>
              <a:rPr lang="en-US" dirty="0" smtClean="0">
                <a:solidFill>
                  <a:prstClr val="black"/>
                </a:solidFill>
              </a:rPr>
              <a:t>There is no “</a:t>
            </a:r>
            <a:r>
              <a:rPr lang="en-US" dirty="0" err="1" smtClean="0">
                <a:solidFill>
                  <a:prstClr val="black"/>
                </a:solidFill>
              </a:rPr>
              <a:t>qual</a:t>
            </a:r>
            <a:r>
              <a:rPr lang="en-US" dirty="0" smtClean="0">
                <a:solidFill>
                  <a:prstClr val="black"/>
                </a:solidFill>
              </a:rPr>
              <a:t>” or “cert” without this in place!</a:t>
            </a:r>
          </a:p>
          <a:p>
            <a:pPr marL="571500" lvl="1" indent="-342900">
              <a:buFont typeface="Wingdings" panose="05000000000000000000" pitchFamily="2" charset="2"/>
              <a:buChar char="§"/>
            </a:pPr>
            <a:r>
              <a:rPr lang="en-US" dirty="0" smtClean="0">
                <a:solidFill>
                  <a:prstClr val="black"/>
                </a:solidFill>
              </a:rPr>
              <a:t>Critical </a:t>
            </a:r>
            <a:r>
              <a:rPr lang="en-US" dirty="0">
                <a:solidFill>
                  <a:prstClr val="black"/>
                </a:solidFill>
              </a:rPr>
              <a:t>to maintain consistent implementation policy</a:t>
            </a:r>
          </a:p>
          <a:p>
            <a:pPr marL="571500" lvl="1" indent="-342900">
              <a:buFont typeface="Wingdings" panose="05000000000000000000" pitchFamily="2" charset="2"/>
              <a:buChar char="§"/>
            </a:pPr>
            <a:r>
              <a:rPr lang="en-US" dirty="0">
                <a:solidFill>
                  <a:prstClr val="black"/>
                </a:solidFill>
              </a:rPr>
              <a:t>Ensures you stick to your plan </a:t>
            </a:r>
            <a:endParaRPr lang="en-US" dirty="0" smtClean="0">
              <a:solidFill>
                <a:prstClr val="black"/>
              </a:solidFill>
            </a:endParaRPr>
          </a:p>
          <a:p>
            <a:pPr marL="571500" lvl="1" indent="-342900">
              <a:buFont typeface="Wingdings" panose="05000000000000000000" pitchFamily="2" charset="2"/>
              <a:buChar char="§"/>
            </a:pPr>
            <a:r>
              <a:rPr lang="en-US" dirty="0" smtClean="0">
                <a:solidFill>
                  <a:prstClr val="black"/>
                </a:solidFill>
              </a:rPr>
              <a:t>Ensures </a:t>
            </a:r>
            <a:r>
              <a:rPr lang="en-US" dirty="0">
                <a:solidFill>
                  <a:prstClr val="black"/>
                </a:solidFill>
              </a:rPr>
              <a:t>consistent training, </a:t>
            </a:r>
            <a:r>
              <a:rPr lang="en-US" dirty="0" smtClean="0">
                <a:solidFill>
                  <a:prstClr val="black"/>
                </a:solidFill>
              </a:rPr>
              <a:t>processes, </a:t>
            </a:r>
            <a:r>
              <a:rPr lang="en-US" dirty="0">
                <a:solidFill>
                  <a:prstClr val="black"/>
                </a:solidFill>
              </a:rPr>
              <a:t>and </a:t>
            </a:r>
            <a:r>
              <a:rPr lang="en-US" dirty="0" smtClean="0">
                <a:solidFill>
                  <a:prstClr val="black"/>
                </a:solidFill>
              </a:rPr>
              <a:t>procedures</a:t>
            </a:r>
          </a:p>
          <a:p>
            <a:pPr marL="571500" lvl="1" indent="-342900">
              <a:buFont typeface="Wingdings" panose="05000000000000000000" pitchFamily="2" charset="2"/>
              <a:buChar char="§"/>
            </a:pPr>
            <a:r>
              <a:rPr lang="en-US" dirty="0" smtClean="0">
                <a:solidFill>
                  <a:prstClr val="black"/>
                </a:solidFill>
              </a:rPr>
              <a:t>Maintains attention to detail</a:t>
            </a:r>
          </a:p>
          <a:p>
            <a:pPr marL="571500" lvl="1" indent="-342900">
              <a:buFont typeface="Wingdings" panose="05000000000000000000" pitchFamily="2" charset="2"/>
              <a:buChar char="§"/>
            </a:pPr>
            <a:r>
              <a:rPr lang="en-US" dirty="0" smtClean="0">
                <a:solidFill>
                  <a:prstClr val="black"/>
                </a:solidFill>
              </a:rPr>
              <a:t>Provides framework to handle off-nominal situations</a:t>
            </a:r>
            <a:endParaRPr lang="en-US" dirty="0">
              <a:solidFill>
                <a:prstClr val="black"/>
              </a:solidFill>
            </a:endParaRPr>
          </a:p>
          <a:p>
            <a:endParaRPr lang="en-US" dirty="0"/>
          </a:p>
          <a:p>
            <a:endParaRPr lang="en-US" dirty="0"/>
          </a:p>
        </p:txBody>
      </p:sp>
      <p:pic>
        <p:nvPicPr>
          <p:cNvPr id="7" name="Picture 6"/>
          <p:cNvPicPr/>
          <p:nvPr/>
        </p:nvPicPr>
        <p:blipFill rotWithShape="1">
          <a:blip r:embed="rId2" cstate="print">
            <a:extLst>
              <a:ext uri="{28A0092B-C50C-407E-A947-70E740481C1C}">
                <a14:useLocalDpi xmlns:a14="http://schemas.microsoft.com/office/drawing/2010/main" val="0"/>
              </a:ext>
            </a:extLst>
          </a:blip>
          <a:srcRect b="43419"/>
          <a:stretch/>
        </p:blipFill>
        <p:spPr>
          <a:xfrm>
            <a:off x="6279704" y="1503319"/>
            <a:ext cx="5566856" cy="4774780"/>
          </a:xfrm>
          <a:prstGeom prst="rect">
            <a:avLst/>
          </a:prstGeom>
        </p:spPr>
      </p:pic>
      <p:sp>
        <p:nvSpPr>
          <p:cNvPr id="8" name="Rounded Rectangle 7"/>
          <p:cNvSpPr/>
          <p:nvPr/>
        </p:nvSpPr>
        <p:spPr>
          <a:xfrm>
            <a:off x="10740003" y="1503318"/>
            <a:ext cx="1106557" cy="714187"/>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58044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39282" y="509856"/>
            <a:ext cx="8427198" cy="503237"/>
          </a:xfrm>
        </p:spPr>
        <p:txBody>
          <a:bodyPr/>
          <a:lstStyle/>
          <a:p>
            <a:r>
              <a:rPr lang="en-US" dirty="0"/>
              <a:t>Integrate a Quality Management System</a:t>
            </a:r>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39282" y="1530414"/>
            <a:ext cx="7852666" cy="4412511"/>
          </a:xfrm>
        </p:spPr>
        <p:txBody>
          <a:bodyPr/>
          <a:lstStyle/>
          <a:p>
            <a:pPr>
              <a:lnSpc>
                <a:spcPct val="100000"/>
              </a:lnSpc>
              <a:spcBef>
                <a:spcPts val="0"/>
              </a:spcBef>
            </a:pPr>
            <a:r>
              <a:rPr lang="en-US" altLang="en-US" sz="2400" dirty="0"/>
              <a:t>The Quality Management System (QMS) must be </a:t>
            </a:r>
            <a:r>
              <a:rPr lang="en-US" altLang="en-US" sz="2400" b="1" u="sng" dirty="0" smtClean="0"/>
              <a:t>pervasive</a:t>
            </a:r>
            <a:endParaRPr lang="en-US" altLang="en-US" sz="2400" b="1" u="sng" kern="0" dirty="0" smtClean="0"/>
          </a:p>
          <a:p>
            <a:pPr>
              <a:lnSpc>
                <a:spcPct val="100000"/>
              </a:lnSpc>
              <a:spcBef>
                <a:spcPts val="0"/>
              </a:spcBef>
            </a:pPr>
            <a:r>
              <a:rPr lang="en-US" altLang="en-US" sz="2400" kern="0" dirty="0" smtClean="0"/>
              <a:t>Long</a:t>
            </a:r>
            <a:r>
              <a:rPr lang="en-US" altLang="en-US" sz="2400" kern="0" dirty="0"/>
              <a:t>, perilous chain of controls needed</a:t>
            </a:r>
          </a:p>
          <a:p>
            <a:pPr lvl="1">
              <a:lnSpc>
                <a:spcPct val="120000"/>
              </a:lnSpc>
              <a:spcBef>
                <a:spcPts val="0"/>
              </a:spcBef>
            </a:pPr>
            <a:r>
              <a:rPr lang="en-US" altLang="en-US" sz="1800" kern="0" dirty="0"/>
              <a:t>Design documentation </a:t>
            </a:r>
          </a:p>
          <a:p>
            <a:pPr lvl="1">
              <a:lnSpc>
                <a:spcPct val="120000"/>
              </a:lnSpc>
              <a:spcBef>
                <a:spcPts val="0"/>
              </a:spcBef>
            </a:pPr>
            <a:r>
              <a:rPr lang="en-US" altLang="en-US" sz="1800" kern="0" dirty="0"/>
              <a:t>Feedstock </a:t>
            </a:r>
          </a:p>
          <a:p>
            <a:pPr lvl="1">
              <a:lnSpc>
                <a:spcPct val="120000"/>
              </a:lnSpc>
              <a:spcBef>
                <a:spcPts val="0"/>
              </a:spcBef>
            </a:pPr>
            <a:r>
              <a:rPr lang="en-US" altLang="en-US" sz="1800" kern="0" dirty="0"/>
              <a:t>Facility control</a:t>
            </a:r>
          </a:p>
          <a:p>
            <a:pPr lvl="1">
              <a:lnSpc>
                <a:spcPct val="120000"/>
              </a:lnSpc>
              <a:spcBef>
                <a:spcPts val="0"/>
              </a:spcBef>
            </a:pPr>
            <a:r>
              <a:rPr lang="en-US" altLang="en-US" sz="1800" kern="0" dirty="0"/>
              <a:t>Machine calibration</a:t>
            </a:r>
          </a:p>
          <a:p>
            <a:pPr lvl="1">
              <a:lnSpc>
                <a:spcPct val="120000"/>
              </a:lnSpc>
              <a:spcBef>
                <a:spcPts val="0"/>
              </a:spcBef>
            </a:pPr>
            <a:r>
              <a:rPr lang="en-US" altLang="en-US" sz="1800" kern="0" dirty="0"/>
              <a:t>Digital Thread</a:t>
            </a:r>
          </a:p>
          <a:p>
            <a:pPr lvl="1">
              <a:lnSpc>
                <a:spcPct val="120000"/>
              </a:lnSpc>
              <a:spcBef>
                <a:spcPts val="0"/>
              </a:spcBef>
            </a:pPr>
            <a:r>
              <a:rPr lang="en-US" altLang="en-US" sz="1800" kern="0" dirty="0"/>
              <a:t>Inspection</a:t>
            </a:r>
          </a:p>
          <a:p>
            <a:pPr lvl="1">
              <a:lnSpc>
                <a:spcPct val="120000"/>
              </a:lnSpc>
              <a:spcBef>
                <a:spcPts val="0"/>
              </a:spcBef>
            </a:pPr>
            <a:r>
              <a:rPr lang="en-US" altLang="en-US" sz="1800" kern="0" dirty="0"/>
              <a:t>Statistical process controls…</a:t>
            </a:r>
          </a:p>
          <a:p>
            <a:pPr>
              <a:lnSpc>
                <a:spcPct val="100000"/>
              </a:lnSpc>
              <a:spcBef>
                <a:spcPts val="0"/>
              </a:spcBef>
            </a:pPr>
            <a:r>
              <a:rPr lang="en-US" altLang="en-US" sz="2400" dirty="0"/>
              <a:t>AM is a new process – No common-knowledge standards of </a:t>
            </a:r>
            <a:r>
              <a:rPr lang="en-US" altLang="en-US" sz="2400" dirty="0" smtClean="0"/>
              <a:t>practice (We are setting these standards!)</a:t>
            </a:r>
          </a:p>
          <a:p>
            <a:pPr>
              <a:lnSpc>
                <a:spcPct val="100000"/>
              </a:lnSpc>
              <a:spcBef>
                <a:spcPts val="0"/>
              </a:spcBef>
            </a:pPr>
            <a:r>
              <a:rPr lang="en-US" altLang="en-US" sz="2400" u="sng" dirty="0" smtClean="0"/>
              <a:t>Prepare for the unexpected – It will happen.</a:t>
            </a:r>
            <a:endParaRPr lang="en-US" altLang="en-US" sz="2400" u="sng" dirty="0"/>
          </a:p>
          <a:p>
            <a:pPr marL="0" indent="0">
              <a:lnSpc>
                <a:spcPct val="100000"/>
              </a:lnSpc>
              <a:spcBef>
                <a:spcPts val="0"/>
              </a:spcBef>
              <a:buNone/>
            </a:pPr>
            <a:endParaRPr lang="en-US" dirty="0"/>
          </a:p>
          <a:p>
            <a:endParaRPr lang="en-US" dirty="0"/>
          </a:p>
        </p:txBody>
      </p:sp>
      <p:grpSp>
        <p:nvGrpSpPr>
          <p:cNvPr id="4" name="Group 3"/>
          <p:cNvGrpSpPr/>
          <p:nvPr/>
        </p:nvGrpSpPr>
        <p:grpSpPr>
          <a:xfrm>
            <a:off x="6858000" y="2111738"/>
            <a:ext cx="4712426" cy="3357538"/>
            <a:chOff x="7162800" y="1676400"/>
            <a:chExt cx="4801269" cy="347421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800" y="1676400"/>
              <a:ext cx="4801269" cy="3362794"/>
            </a:xfrm>
            <a:prstGeom prst="rect">
              <a:avLst/>
            </a:prstGeom>
          </p:spPr>
        </p:pic>
        <p:sp>
          <p:nvSpPr>
            <p:cNvPr id="6" name="TextBox 5"/>
            <p:cNvSpPr txBox="1"/>
            <p:nvPr/>
          </p:nvSpPr>
          <p:spPr>
            <a:xfrm>
              <a:off x="10287000" y="4724400"/>
              <a:ext cx="1600200" cy="426210"/>
            </a:xfrm>
            <a:prstGeom prst="rect">
              <a:avLst/>
            </a:prstGeom>
            <a:noFill/>
          </p:spPr>
          <p:txBody>
            <a:bodyPr wrap="square" rtlCol="0">
              <a:spAutoFit/>
            </a:bodyPr>
            <a:lstStyle/>
            <a:p>
              <a:pPr>
                <a:buNone/>
              </a:pPr>
              <a:r>
                <a:rPr lang="en-US" sz="600" dirty="0"/>
                <a:t>Source: https://www.orielstat.com/blog/medical-device-qms-overview/</a:t>
              </a:r>
            </a:p>
          </p:txBody>
        </p:sp>
      </p:grpSp>
    </p:spTree>
    <p:extLst>
      <p:ext uri="{BB962C8B-B14F-4D97-AF65-F5344CB8AC3E}">
        <p14:creationId xmlns:p14="http://schemas.microsoft.com/office/powerpoint/2010/main" val="4573868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318975" y="515756"/>
            <a:ext cx="7296150" cy="503237"/>
          </a:xfrm>
        </p:spPr>
        <p:txBody>
          <a:bodyPr/>
          <a:lstStyle/>
          <a:p>
            <a:r>
              <a:rPr lang="en-US" dirty="0" smtClean="0"/>
              <a:t>Build a Foundation</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5" y="1584252"/>
            <a:ext cx="6139899" cy="4412511"/>
          </a:xfrm>
        </p:spPr>
        <p:txBody>
          <a:bodyPr/>
          <a:lstStyle/>
          <a:p>
            <a:r>
              <a:rPr lang="en-US" sz="2400" dirty="0"/>
              <a:t>AM Control Plan should define how the foundation for certification is structured and how it </a:t>
            </a:r>
            <a:r>
              <a:rPr lang="en-US" sz="2400" dirty="0" smtClean="0"/>
              <a:t>operates</a:t>
            </a:r>
          </a:p>
          <a:p>
            <a:pPr marL="796925" lvl="1" indent="-339725">
              <a:spcBef>
                <a:spcPts val="1800"/>
              </a:spcBef>
              <a:buFont typeface="Wingdings" panose="05000000000000000000" pitchFamily="2" charset="2"/>
              <a:buChar char="ü"/>
            </a:pPr>
            <a:r>
              <a:rPr lang="en-US" dirty="0" smtClean="0"/>
              <a:t>Equipment </a:t>
            </a:r>
            <a:r>
              <a:rPr lang="en-US" dirty="0"/>
              <a:t>and Facility Controls</a:t>
            </a:r>
          </a:p>
          <a:p>
            <a:pPr marL="796925" lvl="1" indent="-339725">
              <a:spcBef>
                <a:spcPts val="1800"/>
              </a:spcBef>
              <a:buFont typeface="Wingdings" panose="05000000000000000000" pitchFamily="2" charset="2"/>
              <a:buChar char="ü"/>
            </a:pPr>
            <a:r>
              <a:rPr lang="en-US" dirty="0"/>
              <a:t>Personnel Training</a:t>
            </a:r>
          </a:p>
          <a:p>
            <a:pPr marL="796925" lvl="1" indent="-339725">
              <a:spcBef>
                <a:spcPts val="1800"/>
              </a:spcBef>
              <a:buFont typeface="Wingdings" panose="05000000000000000000" pitchFamily="2" charset="2"/>
              <a:buChar char="ü"/>
            </a:pPr>
            <a:r>
              <a:rPr lang="en-US" dirty="0"/>
              <a:t>Process/Machine Qualification</a:t>
            </a:r>
          </a:p>
          <a:p>
            <a:pPr marL="796925" lvl="1" indent="-339725">
              <a:spcBef>
                <a:spcPts val="1800"/>
              </a:spcBef>
              <a:buFont typeface="Wingdings" panose="05000000000000000000" pitchFamily="2" charset="2"/>
              <a:buChar char="ü"/>
            </a:pPr>
            <a:r>
              <a:rPr lang="en-US" dirty="0"/>
              <a:t>Material Properties</a:t>
            </a:r>
          </a:p>
          <a:p>
            <a:pPr marL="796925" lvl="1" indent="-339725">
              <a:spcBef>
                <a:spcPts val="1800"/>
              </a:spcBef>
              <a:buFont typeface="Wingdings" panose="05000000000000000000" pitchFamily="2" charset="2"/>
              <a:buChar char="ü"/>
            </a:pPr>
            <a:r>
              <a:rPr lang="en-US" dirty="0"/>
              <a:t>Statistical Process Controls</a:t>
            </a:r>
          </a:p>
          <a:p>
            <a:pPr marL="0" indent="0">
              <a:buNone/>
            </a:pPr>
            <a:endParaRPr lang="en-US" dirty="0"/>
          </a:p>
        </p:txBody>
      </p:sp>
      <p:grpSp>
        <p:nvGrpSpPr>
          <p:cNvPr id="4" name="Group 3"/>
          <p:cNvGrpSpPr/>
          <p:nvPr/>
        </p:nvGrpSpPr>
        <p:grpSpPr>
          <a:xfrm>
            <a:off x="6564570" y="1643837"/>
            <a:ext cx="5109977" cy="4352926"/>
            <a:chOff x="6237291" y="2417124"/>
            <a:chExt cx="5109977" cy="4352926"/>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9267" y="4017325"/>
              <a:ext cx="2486025" cy="275272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6267" y="2417124"/>
              <a:ext cx="2027903" cy="1524000"/>
            </a:xfrm>
            <a:prstGeom prst="rect">
              <a:avLst/>
            </a:prstGeom>
            <a:ln>
              <a:solidFill>
                <a:srgbClr val="321E00"/>
              </a:solidFill>
            </a:ln>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2933" t="6331" r="12746" b="1531"/>
            <a:stretch/>
          </p:blipFill>
          <p:spPr>
            <a:xfrm>
              <a:off x="9149466" y="2417125"/>
              <a:ext cx="2197802" cy="1532641"/>
            </a:xfrm>
            <a:prstGeom prst="rect">
              <a:avLst/>
            </a:prstGeom>
            <a:ln>
              <a:solidFill>
                <a:srgbClr val="321E00"/>
              </a:solidFill>
            </a:ln>
          </p:spPr>
        </p:pic>
        <p:sp>
          <p:nvSpPr>
            <p:cNvPr id="8" name="&quot;No&quot; Symbol 7"/>
            <p:cNvSpPr/>
            <p:nvPr/>
          </p:nvSpPr>
          <p:spPr bwMode="auto">
            <a:xfrm>
              <a:off x="8539866" y="2950524"/>
              <a:ext cx="457200" cy="457200"/>
            </a:xfrm>
            <a:prstGeom prst="noSmoking">
              <a:avLst/>
            </a:prstGeom>
            <a:solidFill>
              <a:srgbClr val="FF0000"/>
            </a:solidFill>
            <a:ln w="9525" cap="flat" cmpd="sng" algn="ctr">
              <a:solidFill>
                <a:srgbClr val="321E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eaLnBrk="0" fontAlgn="base" hangingPunct="0">
                <a:spcBef>
                  <a:spcPct val="20000"/>
                </a:spcBef>
                <a:spcAft>
                  <a:spcPct val="0"/>
                </a:spcAft>
                <a:buFontTx/>
                <a:buChar char="•"/>
              </a:pPr>
              <a:endParaRPr lang="en-US" sz="2800" b="1" baseline="-25000">
                <a:latin typeface="Arial" charset="0"/>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37291" y="4484088"/>
              <a:ext cx="1549375" cy="1549375"/>
            </a:xfrm>
            <a:prstGeom prst="rect">
              <a:avLst/>
            </a:prstGeom>
          </p:spPr>
        </p:pic>
      </p:grpSp>
    </p:spTree>
    <p:extLst>
      <p:ext uri="{BB962C8B-B14F-4D97-AF65-F5344CB8AC3E}">
        <p14:creationId xmlns:p14="http://schemas.microsoft.com/office/powerpoint/2010/main" val="30333205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318975" y="564916"/>
            <a:ext cx="8617944" cy="503237"/>
          </a:xfrm>
        </p:spPr>
        <p:txBody>
          <a:bodyPr/>
          <a:lstStyle/>
          <a:p>
            <a:r>
              <a:rPr lang="en-US" dirty="0"/>
              <a:t>Overarching and Foundational Controls</a:t>
            </a:r>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5" y="1584252"/>
            <a:ext cx="5718031" cy="4412511"/>
          </a:xfrm>
        </p:spPr>
        <p:txBody>
          <a:bodyPr/>
          <a:lstStyle/>
          <a:p>
            <a:pPr lvl="0"/>
            <a:r>
              <a:rPr lang="en-US" sz="2400" b="1" u="sng" dirty="0">
                <a:solidFill>
                  <a:prstClr val="black"/>
                </a:solidFill>
              </a:rPr>
              <a:t>E</a:t>
            </a:r>
            <a:r>
              <a:rPr lang="en-US" sz="2400" b="1" dirty="0">
                <a:solidFill>
                  <a:prstClr val="black"/>
                </a:solidFill>
              </a:rPr>
              <a:t>quipment and </a:t>
            </a:r>
            <a:r>
              <a:rPr lang="en-US" sz="2400" b="1" u="sng" dirty="0">
                <a:solidFill>
                  <a:prstClr val="black"/>
                </a:solidFill>
              </a:rPr>
              <a:t>F</a:t>
            </a:r>
            <a:r>
              <a:rPr lang="en-US" sz="2400" b="1" dirty="0">
                <a:solidFill>
                  <a:prstClr val="black"/>
                </a:solidFill>
              </a:rPr>
              <a:t>acility </a:t>
            </a:r>
            <a:r>
              <a:rPr lang="en-US" sz="2400" b="1" u="sng" dirty="0">
                <a:solidFill>
                  <a:prstClr val="black"/>
                </a:solidFill>
              </a:rPr>
              <a:t>C</a:t>
            </a:r>
            <a:r>
              <a:rPr lang="en-US" sz="2400" b="1" dirty="0">
                <a:solidFill>
                  <a:prstClr val="black"/>
                </a:solidFill>
              </a:rPr>
              <a:t>ontrol </a:t>
            </a:r>
            <a:r>
              <a:rPr lang="en-US" sz="2400" b="1" u="sng" dirty="0" smtClean="0">
                <a:solidFill>
                  <a:prstClr val="black"/>
                </a:solidFill>
              </a:rPr>
              <a:t>P</a:t>
            </a:r>
            <a:r>
              <a:rPr lang="en-US" sz="2400" b="1" dirty="0" smtClean="0">
                <a:solidFill>
                  <a:prstClr val="black"/>
                </a:solidFill>
              </a:rPr>
              <a:t>lan</a:t>
            </a:r>
          </a:p>
          <a:p>
            <a:r>
              <a:rPr lang="en-US" sz="2400" dirty="0" smtClean="0">
                <a:solidFill>
                  <a:prstClr val="black"/>
                </a:solidFill>
              </a:rPr>
              <a:t>Critical piece of documentation</a:t>
            </a:r>
            <a:endParaRPr lang="en-US" sz="2400" dirty="0">
              <a:solidFill>
                <a:prstClr val="black"/>
              </a:solidFill>
            </a:endParaRPr>
          </a:p>
          <a:p>
            <a:r>
              <a:rPr lang="en-US" sz="2400" dirty="0" smtClean="0">
                <a:solidFill>
                  <a:prstClr val="black"/>
                </a:solidFill>
              </a:rPr>
              <a:t>Be flexible </a:t>
            </a:r>
            <a:r>
              <a:rPr lang="en-US" sz="2400" dirty="0">
                <a:solidFill>
                  <a:prstClr val="black"/>
                </a:solidFill>
              </a:rPr>
              <a:t>in </a:t>
            </a:r>
            <a:r>
              <a:rPr lang="en-US" sz="2400" dirty="0" smtClean="0">
                <a:solidFill>
                  <a:prstClr val="black"/>
                </a:solidFill>
              </a:rPr>
              <a:t>implementation</a:t>
            </a:r>
          </a:p>
          <a:p>
            <a:pPr lvl="1"/>
            <a:r>
              <a:rPr lang="en-US" dirty="0" smtClean="0">
                <a:solidFill>
                  <a:prstClr val="black"/>
                </a:solidFill>
              </a:rPr>
              <a:t>Can be collection of AM producers controlling documents</a:t>
            </a:r>
          </a:p>
          <a:p>
            <a:pPr lvl="1"/>
            <a:r>
              <a:rPr lang="en-US" dirty="0" smtClean="0">
                <a:solidFill>
                  <a:prstClr val="black"/>
                </a:solidFill>
              </a:rPr>
              <a:t>But, must be complete!</a:t>
            </a:r>
            <a:endParaRPr lang="en-US" dirty="0">
              <a:solidFill>
                <a:prstClr val="black"/>
              </a:solidFill>
            </a:endParaRPr>
          </a:p>
          <a:p>
            <a:r>
              <a:rPr lang="en-US" sz="2400" dirty="0">
                <a:solidFill>
                  <a:prstClr val="black"/>
                </a:solidFill>
              </a:rPr>
              <a:t>Governs AM equipment and facility</a:t>
            </a:r>
          </a:p>
          <a:p>
            <a:pPr lvl="1">
              <a:buFont typeface="Segoe UI" panose="020B0502040204020203" pitchFamily="34" charset="0"/>
              <a:buChar char="–"/>
            </a:pPr>
            <a:r>
              <a:rPr lang="en-US" dirty="0">
                <a:solidFill>
                  <a:prstClr val="black"/>
                </a:solidFill>
              </a:rPr>
              <a:t>Qualification</a:t>
            </a:r>
          </a:p>
          <a:p>
            <a:pPr lvl="1">
              <a:buFont typeface="Segoe UI" panose="020B0502040204020203" pitchFamily="34" charset="0"/>
              <a:buChar char="–"/>
            </a:pPr>
            <a:r>
              <a:rPr lang="en-US" dirty="0">
                <a:solidFill>
                  <a:prstClr val="black"/>
                </a:solidFill>
              </a:rPr>
              <a:t>Maintenance</a:t>
            </a:r>
          </a:p>
          <a:p>
            <a:pPr lvl="1">
              <a:buFont typeface="Segoe UI" panose="020B0502040204020203" pitchFamily="34" charset="0"/>
              <a:buChar char="–"/>
            </a:pPr>
            <a:r>
              <a:rPr lang="en-US" dirty="0">
                <a:solidFill>
                  <a:prstClr val="black"/>
                </a:solidFill>
              </a:rPr>
              <a:t>Calibration</a:t>
            </a:r>
          </a:p>
          <a:p>
            <a:endParaRPr lang="en-US" dirty="0"/>
          </a:p>
          <a:p>
            <a:endParaRPr lang="en-US" dirty="0"/>
          </a:p>
        </p:txBody>
      </p:sp>
      <p:grpSp>
        <p:nvGrpSpPr>
          <p:cNvPr id="7" name="Group 6"/>
          <p:cNvGrpSpPr/>
          <p:nvPr/>
        </p:nvGrpSpPr>
        <p:grpSpPr>
          <a:xfrm>
            <a:off x="5948510" y="1480426"/>
            <a:ext cx="6062071" cy="4796651"/>
            <a:chOff x="5030683" y="1336244"/>
            <a:chExt cx="6753762" cy="5343956"/>
          </a:xfrm>
        </p:grpSpPr>
        <p:pic>
          <p:nvPicPr>
            <p:cNvPr id="5" name="Picture 4"/>
            <p:cNvPicPr/>
            <p:nvPr/>
          </p:nvPicPr>
          <p:blipFill rotWithShape="1">
            <a:blip r:embed="rId2" cstate="print">
              <a:extLst>
                <a:ext uri="{28A0092B-C50C-407E-A947-70E740481C1C}">
                  <a14:useLocalDpi xmlns:a14="http://schemas.microsoft.com/office/drawing/2010/main" val="0"/>
                </a:ext>
              </a:extLst>
            </a:blip>
            <a:srcRect b="43419"/>
            <a:stretch/>
          </p:blipFill>
          <p:spPr>
            <a:xfrm>
              <a:off x="5030683" y="1336244"/>
              <a:ext cx="6753762" cy="5343956"/>
            </a:xfrm>
            <a:prstGeom prst="rect">
              <a:avLst/>
            </a:prstGeom>
          </p:spPr>
        </p:pic>
        <p:sp>
          <p:nvSpPr>
            <p:cNvPr id="6" name="Rounded Rectangle 5"/>
            <p:cNvSpPr/>
            <p:nvPr/>
          </p:nvSpPr>
          <p:spPr>
            <a:xfrm>
              <a:off x="8829674" y="2514599"/>
              <a:ext cx="2314576" cy="923925"/>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Left Brace 3"/>
          <p:cNvSpPr/>
          <p:nvPr/>
        </p:nvSpPr>
        <p:spPr>
          <a:xfrm flipH="1">
            <a:off x="2915343" y="4931923"/>
            <a:ext cx="255874" cy="710120"/>
          </a:xfrm>
          <a:prstGeom prst="leftBrace">
            <a:avLst>
              <a:gd name="adj1" fmla="val 50063"/>
              <a:gd name="adj2" fmla="val 51408"/>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3370206" y="4536482"/>
            <a:ext cx="2379315" cy="1600438"/>
          </a:xfrm>
          <a:prstGeom prst="rect">
            <a:avLst/>
          </a:prstGeom>
          <a:noFill/>
          <a:ln w="28575">
            <a:solidFill>
              <a:srgbClr val="FF0000"/>
            </a:solidFill>
          </a:ln>
        </p:spPr>
        <p:txBody>
          <a:bodyPr wrap="square" rtlCol="0">
            <a:spAutoFit/>
          </a:bodyPr>
          <a:lstStyle/>
          <a:p>
            <a:r>
              <a:rPr lang="en-US" sz="1400" b="1" dirty="0" smtClean="0">
                <a:solidFill>
                  <a:srgbClr val="FF0000"/>
                </a:solidFill>
                <a:latin typeface="Segoe UI" panose="020B0502040204020203" pitchFamily="34" charset="0"/>
                <a:cs typeface="Segoe UI" panose="020B0502040204020203" pitchFamily="34" charset="0"/>
              </a:rPr>
              <a:t>Not discussing these CRITICAL aspects of the framework much in this lecture.  Understand that these are </a:t>
            </a:r>
            <a:r>
              <a:rPr lang="en-US" sz="1400" b="1" u="sng" dirty="0" smtClean="0">
                <a:solidFill>
                  <a:srgbClr val="FF0000"/>
                </a:solidFill>
                <a:latin typeface="Segoe UI" panose="020B0502040204020203" pitchFamily="34" charset="0"/>
                <a:cs typeface="Segoe UI" panose="020B0502040204020203" pitchFamily="34" charset="0"/>
              </a:rPr>
              <a:t>unconditional prerequisites </a:t>
            </a:r>
            <a:r>
              <a:rPr lang="en-US" sz="1400" b="1" dirty="0" smtClean="0">
                <a:solidFill>
                  <a:srgbClr val="FF0000"/>
                </a:solidFill>
                <a:latin typeface="Segoe UI" panose="020B0502040204020203" pitchFamily="34" charset="0"/>
                <a:cs typeface="Segoe UI" panose="020B0502040204020203" pitchFamily="34" charset="0"/>
              </a:rPr>
              <a:t>for all that follows.</a:t>
            </a:r>
            <a:endParaRPr lang="en-US" sz="1400" b="1" dirty="0">
              <a:solidFill>
                <a:srgbClr val="FF000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3245283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398237" y="535420"/>
            <a:ext cx="7296150" cy="503237"/>
          </a:xfrm>
        </p:spPr>
        <p:txBody>
          <a:bodyPr/>
          <a:lstStyle/>
          <a:p>
            <a:r>
              <a:rPr lang="en-US" dirty="0"/>
              <a:t>Equipment and Facility Control</a:t>
            </a:r>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5" y="1584252"/>
            <a:ext cx="6288302" cy="4412511"/>
          </a:xfrm>
        </p:spPr>
        <p:txBody>
          <a:bodyPr/>
          <a:lstStyle/>
          <a:p>
            <a:pPr>
              <a:lnSpc>
                <a:spcPct val="100000"/>
              </a:lnSpc>
              <a:spcBef>
                <a:spcPts val="0"/>
              </a:spcBef>
              <a:spcAft>
                <a:spcPts val="600"/>
              </a:spcAft>
            </a:pPr>
            <a:r>
              <a:rPr lang="en-US" altLang="en-US" sz="2400" kern="0" dirty="0"/>
              <a:t>Well documented and governed by QMS</a:t>
            </a:r>
          </a:p>
          <a:p>
            <a:pPr>
              <a:lnSpc>
                <a:spcPct val="100000"/>
              </a:lnSpc>
              <a:spcBef>
                <a:spcPts val="0"/>
              </a:spcBef>
              <a:spcAft>
                <a:spcPts val="600"/>
              </a:spcAft>
            </a:pPr>
            <a:r>
              <a:rPr lang="en-US" altLang="en-US" sz="2400" kern="0" dirty="0"/>
              <a:t>Controls for all AM equipment and facilities</a:t>
            </a:r>
          </a:p>
          <a:p>
            <a:pPr>
              <a:lnSpc>
                <a:spcPct val="100000"/>
              </a:lnSpc>
              <a:spcBef>
                <a:spcPts val="0"/>
              </a:spcBef>
              <a:spcAft>
                <a:spcPts val="600"/>
              </a:spcAft>
            </a:pPr>
            <a:r>
              <a:rPr lang="en-US" altLang="en-US" sz="2400" kern="0" dirty="0"/>
              <a:t>Significant list of controls needed:</a:t>
            </a:r>
          </a:p>
          <a:p>
            <a:pPr lvl="1">
              <a:lnSpc>
                <a:spcPct val="100000"/>
              </a:lnSpc>
              <a:spcBef>
                <a:spcPts val="0"/>
              </a:spcBef>
              <a:spcAft>
                <a:spcPts val="600"/>
              </a:spcAft>
            </a:pPr>
            <a:r>
              <a:rPr lang="en-US" altLang="en-US" sz="1800" kern="0" dirty="0"/>
              <a:t>Tracking machine configuration status</a:t>
            </a:r>
          </a:p>
          <a:p>
            <a:pPr lvl="1">
              <a:lnSpc>
                <a:spcPct val="100000"/>
              </a:lnSpc>
              <a:spcBef>
                <a:spcPts val="0"/>
              </a:spcBef>
              <a:spcAft>
                <a:spcPts val="600"/>
              </a:spcAft>
            </a:pPr>
            <a:r>
              <a:rPr lang="en-US" altLang="en-US" sz="1800" kern="0" dirty="0"/>
              <a:t>Tracking machine qualification status</a:t>
            </a:r>
          </a:p>
          <a:p>
            <a:pPr lvl="1">
              <a:lnSpc>
                <a:spcPct val="100000"/>
              </a:lnSpc>
              <a:spcBef>
                <a:spcPts val="0"/>
              </a:spcBef>
              <a:spcAft>
                <a:spcPts val="600"/>
              </a:spcAft>
            </a:pPr>
            <a:r>
              <a:rPr lang="en-US" altLang="en-US" sz="1800" kern="0" dirty="0" smtClean="0"/>
              <a:t>Maintenance: </a:t>
            </a:r>
            <a:r>
              <a:rPr lang="en-US" altLang="en-US" sz="1800" kern="0" dirty="0"/>
              <a:t>intervals, or unplanned</a:t>
            </a:r>
          </a:p>
          <a:p>
            <a:pPr lvl="1">
              <a:lnSpc>
                <a:spcPct val="100000"/>
              </a:lnSpc>
              <a:spcBef>
                <a:spcPts val="0"/>
              </a:spcBef>
              <a:spcAft>
                <a:spcPts val="600"/>
              </a:spcAft>
            </a:pPr>
            <a:r>
              <a:rPr lang="en-US" altLang="en-US" sz="1800" kern="0" dirty="0"/>
              <a:t>Calibration intervals</a:t>
            </a:r>
          </a:p>
          <a:p>
            <a:pPr lvl="1">
              <a:lnSpc>
                <a:spcPct val="100000"/>
              </a:lnSpc>
              <a:spcBef>
                <a:spcPts val="0"/>
              </a:spcBef>
              <a:spcAft>
                <a:spcPts val="600"/>
              </a:spcAft>
            </a:pPr>
            <a:r>
              <a:rPr lang="en-US" altLang="en-US" sz="1800" kern="0" dirty="0"/>
              <a:t>Feedstock storage and handling</a:t>
            </a:r>
          </a:p>
          <a:p>
            <a:pPr lvl="1">
              <a:lnSpc>
                <a:spcPct val="100000"/>
              </a:lnSpc>
              <a:spcBef>
                <a:spcPts val="0"/>
              </a:spcBef>
              <a:spcAft>
                <a:spcPts val="600"/>
              </a:spcAft>
            </a:pPr>
            <a:r>
              <a:rPr lang="en-US" altLang="en-US" sz="1800" kern="0" dirty="0"/>
              <a:t>Contamination controls</a:t>
            </a:r>
          </a:p>
          <a:p>
            <a:pPr lvl="1">
              <a:lnSpc>
                <a:spcPct val="100000"/>
              </a:lnSpc>
              <a:spcBef>
                <a:spcPts val="0"/>
              </a:spcBef>
              <a:spcAft>
                <a:spcPts val="600"/>
              </a:spcAft>
            </a:pPr>
            <a:r>
              <a:rPr lang="en-US" altLang="en-US" sz="1800" kern="0" dirty="0"/>
              <a:t>Computer security / cybersecurity</a:t>
            </a:r>
          </a:p>
          <a:p>
            <a:pPr lvl="1">
              <a:lnSpc>
                <a:spcPct val="100000"/>
              </a:lnSpc>
              <a:spcBef>
                <a:spcPts val="0"/>
              </a:spcBef>
              <a:spcAft>
                <a:spcPts val="600"/>
              </a:spcAft>
            </a:pPr>
            <a:r>
              <a:rPr lang="en-US" altLang="en-US" sz="1800" kern="0" dirty="0"/>
              <a:t>Standard operating procedures/checklists</a:t>
            </a:r>
          </a:p>
          <a:p>
            <a:pPr lvl="1">
              <a:lnSpc>
                <a:spcPct val="100000"/>
              </a:lnSpc>
              <a:spcBef>
                <a:spcPts val="0"/>
              </a:spcBef>
              <a:spcAft>
                <a:spcPts val="600"/>
              </a:spcAft>
            </a:pPr>
            <a:r>
              <a:rPr lang="en-US" altLang="en-US" sz="1800" kern="0" dirty="0"/>
              <a:t>Handling of Nonconformance in equipment</a:t>
            </a:r>
          </a:p>
          <a:p>
            <a:endParaRPr lang="en-US" dirty="0"/>
          </a:p>
          <a:p>
            <a:endParaRPr lang="en-US" dirty="0"/>
          </a:p>
        </p:txBody>
      </p:sp>
      <p:grpSp>
        <p:nvGrpSpPr>
          <p:cNvPr id="4" name="Group 3"/>
          <p:cNvGrpSpPr/>
          <p:nvPr/>
        </p:nvGrpSpPr>
        <p:grpSpPr>
          <a:xfrm>
            <a:off x="6707987" y="1437342"/>
            <a:ext cx="5334000" cy="4706329"/>
            <a:chOff x="6039394" y="1437343"/>
            <a:chExt cx="5334000" cy="4706329"/>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10994" y="1437343"/>
              <a:ext cx="3962400" cy="2464603"/>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9394" y="3435743"/>
              <a:ext cx="2133600" cy="1303867"/>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71819" y="3947034"/>
              <a:ext cx="1465158" cy="2196638"/>
            </a:xfrm>
            <a:prstGeom prst="rect">
              <a:avLst/>
            </a:prstGeom>
          </p:spPr>
        </p:pic>
        <p:pic>
          <p:nvPicPr>
            <p:cNvPr id="8" name="Picture 7"/>
            <p:cNvPicPr>
              <a:picLocks noChangeAspect="1"/>
            </p:cNvPicPr>
            <p:nvPr/>
          </p:nvPicPr>
          <p:blipFill>
            <a:blip r:embed="rId5"/>
            <a:stretch>
              <a:fillRect/>
            </a:stretch>
          </p:blipFill>
          <p:spPr>
            <a:xfrm>
              <a:off x="6039394" y="1686820"/>
              <a:ext cx="1371600" cy="1377723"/>
            </a:xfrm>
            <a:prstGeom prst="rect">
              <a:avLst/>
            </a:prstGeom>
          </p:spPr>
        </p:pic>
        <p:pic>
          <p:nvPicPr>
            <p:cNvPr id="9" name="Picture 8"/>
            <p:cNvPicPr>
              <a:picLocks noChangeAspect="1"/>
            </p:cNvPicPr>
            <p:nvPr/>
          </p:nvPicPr>
          <p:blipFill>
            <a:blip r:embed="rId6"/>
            <a:stretch>
              <a:fillRect/>
            </a:stretch>
          </p:blipFill>
          <p:spPr>
            <a:xfrm>
              <a:off x="6926683" y="4869427"/>
              <a:ext cx="2070850" cy="1260254"/>
            </a:xfrm>
            <a:prstGeom prst="rect">
              <a:avLst/>
            </a:prstGeom>
          </p:spPr>
        </p:pic>
      </p:grpSp>
    </p:spTree>
    <p:extLst>
      <p:ext uri="{BB962C8B-B14F-4D97-AF65-F5344CB8AC3E}">
        <p14:creationId xmlns:p14="http://schemas.microsoft.com/office/powerpoint/2010/main" val="31105549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318975" y="515755"/>
            <a:ext cx="8391802" cy="503237"/>
          </a:xfrm>
        </p:spPr>
        <p:txBody>
          <a:bodyPr/>
          <a:lstStyle/>
          <a:p>
            <a:r>
              <a:rPr lang="en-US" dirty="0"/>
              <a:t>Overarching and Foundational Controls</a:t>
            </a:r>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5" y="1670960"/>
            <a:ext cx="5698367" cy="4412511"/>
          </a:xfrm>
        </p:spPr>
        <p:txBody>
          <a:bodyPr/>
          <a:lstStyle/>
          <a:p>
            <a:pPr lvl="0"/>
            <a:r>
              <a:rPr lang="en-US" sz="2400" b="1" dirty="0">
                <a:solidFill>
                  <a:prstClr val="black"/>
                </a:solidFill>
              </a:rPr>
              <a:t>Personnel Training </a:t>
            </a:r>
          </a:p>
          <a:p>
            <a:r>
              <a:rPr lang="en-US" sz="2000" dirty="0">
                <a:solidFill>
                  <a:prstClr val="black"/>
                </a:solidFill>
              </a:rPr>
              <a:t>Training </a:t>
            </a:r>
            <a:r>
              <a:rPr lang="en-US" sz="2000" dirty="0" smtClean="0">
                <a:solidFill>
                  <a:prstClr val="black"/>
                </a:solidFill>
              </a:rPr>
              <a:t>standardization still developing</a:t>
            </a:r>
            <a:endParaRPr lang="en-US" sz="2000" dirty="0">
              <a:solidFill>
                <a:prstClr val="black"/>
              </a:solidFill>
            </a:endParaRPr>
          </a:p>
          <a:p>
            <a:r>
              <a:rPr lang="en-US" sz="2000" dirty="0" smtClean="0">
                <a:solidFill>
                  <a:prstClr val="black"/>
                </a:solidFill>
              </a:rPr>
              <a:t>Be flexible </a:t>
            </a:r>
            <a:r>
              <a:rPr lang="en-US" sz="2000" dirty="0">
                <a:solidFill>
                  <a:prstClr val="black"/>
                </a:solidFill>
              </a:rPr>
              <a:t>in implementation</a:t>
            </a:r>
          </a:p>
          <a:p>
            <a:r>
              <a:rPr lang="en-US" sz="2000" dirty="0" smtClean="0">
                <a:solidFill>
                  <a:prstClr val="black"/>
                </a:solidFill>
              </a:rPr>
              <a:t>Needs to cover </a:t>
            </a:r>
            <a:r>
              <a:rPr lang="en-US" sz="2000" dirty="0">
                <a:solidFill>
                  <a:prstClr val="black"/>
                </a:solidFill>
              </a:rPr>
              <a:t>all personnel involved in AM</a:t>
            </a:r>
          </a:p>
          <a:p>
            <a:pPr lvl="1">
              <a:buFont typeface="Segoe UI" panose="020B0502040204020203" pitchFamily="34" charset="0"/>
              <a:buChar char="–"/>
            </a:pPr>
            <a:r>
              <a:rPr lang="en-US" sz="2000" dirty="0">
                <a:solidFill>
                  <a:prstClr val="black"/>
                </a:solidFill>
              </a:rPr>
              <a:t>Consistent framework for training and certification of abilities</a:t>
            </a:r>
          </a:p>
          <a:p>
            <a:pPr lvl="1">
              <a:buFont typeface="Segoe UI" panose="020B0502040204020203" pitchFamily="34" charset="0"/>
              <a:buChar char="–"/>
            </a:pPr>
            <a:r>
              <a:rPr lang="en-US" sz="2000" dirty="0">
                <a:solidFill>
                  <a:prstClr val="black"/>
                </a:solidFill>
              </a:rPr>
              <a:t>Clear delineations of abilities and responsibilities associated with granted certifications</a:t>
            </a:r>
          </a:p>
          <a:p>
            <a:pPr lvl="1">
              <a:buFont typeface="Segoe UI" panose="020B0502040204020203" pitchFamily="34" charset="0"/>
              <a:buChar char="–"/>
            </a:pPr>
            <a:r>
              <a:rPr lang="en-US" sz="2000" dirty="0">
                <a:solidFill>
                  <a:prstClr val="black"/>
                </a:solidFill>
              </a:rPr>
              <a:t>Evaluations demonstrating adequacy</a:t>
            </a:r>
          </a:p>
          <a:p>
            <a:pPr lvl="1">
              <a:buFont typeface="Segoe UI" panose="020B0502040204020203" pitchFamily="34" charset="0"/>
              <a:buChar char="–"/>
            </a:pPr>
            <a:r>
              <a:rPr lang="en-US" sz="2000" dirty="0">
                <a:solidFill>
                  <a:prstClr val="black"/>
                </a:solidFill>
              </a:rPr>
              <a:t>QMS awareness</a:t>
            </a:r>
          </a:p>
          <a:p>
            <a:endParaRPr lang="en-US" dirty="0"/>
          </a:p>
          <a:p>
            <a:endParaRPr lang="en-US" dirty="0"/>
          </a:p>
        </p:txBody>
      </p:sp>
      <p:grpSp>
        <p:nvGrpSpPr>
          <p:cNvPr id="4" name="Group 3"/>
          <p:cNvGrpSpPr/>
          <p:nvPr/>
        </p:nvGrpSpPr>
        <p:grpSpPr>
          <a:xfrm>
            <a:off x="6204996" y="1497542"/>
            <a:ext cx="5795757" cy="4585929"/>
            <a:chOff x="5030683" y="1336244"/>
            <a:chExt cx="6753762" cy="5343956"/>
          </a:xfrm>
        </p:grpSpPr>
        <p:pic>
          <p:nvPicPr>
            <p:cNvPr id="5" name="Picture 4"/>
            <p:cNvPicPr/>
            <p:nvPr/>
          </p:nvPicPr>
          <p:blipFill rotWithShape="1">
            <a:blip r:embed="rId2" cstate="print">
              <a:extLst>
                <a:ext uri="{28A0092B-C50C-407E-A947-70E740481C1C}">
                  <a14:useLocalDpi xmlns:a14="http://schemas.microsoft.com/office/drawing/2010/main" val="0"/>
                </a:ext>
              </a:extLst>
            </a:blip>
            <a:srcRect b="43419"/>
            <a:stretch/>
          </p:blipFill>
          <p:spPr>
            <a:xfrm>
              <a:off x="5030683" y="1336244"/>
              <a:ext cx="6753762" cy="5343956"/>
            </a:xfrm>
            <a:prstGeom prst="rect">
              <a:avLst/>
            </a:prstGeom>
          </p:spPr>
        </p:pic>
        <p:sp>
          <p:nvSpPr>
            <p:cNvPr id="6" name="Rounded Rectangle 5"/>
            <p:cNvSpPr/>
            <p:nvPr/>
          </p:nvSpPr>
          <p:spPr>
            <a:xfrm>
              <a:off x="8829674" y="3341916"/>
              <a:ext cx="2314576" cy="923925"/>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480929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398237" y="456762"/>
            <a:ext cx="7296150" cy="503237"/>
          </a:xfrm>
        </p:spPr>
        <p:txBody>
          <a:bodyPr/>
          <a:lstStyle/>
          <a:p>
            <a:r>
              <a:rPr lang="en-US" dirty="0" smtClean="0"/>
              <a:t>Training</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90082" y="1515426"/>
            <a:ext cx="11479735" cy="4412511"/>
          </a:xfrm>
        </p:spPr>
        <p:txBody>
          <a:bodyPr/>
          <a:lstStyle/>
          <a:p>
            <a:pPr>
              <a:lnSpc>
                <a:spcPct val="120000"/>
              </a:lnSpc>
            </a:pPr>
            <a:r>
              <a:rPr lang="en-US" altLang="en-US" sz="2400" kern="0" dirty="0"/>
              <a:t>Training program to be defined, maintained, and implemented to provide:</a:t>
            </a:r>
          </a:p>
          <a:p>
            <a:pPr lvl="1">
              <a:lnSpc>
                <a:spcPct val="120000"/>
              </a:lnSpc>
            </a:pPr>
            <a:r>
              <a:rPr lang="en-US" altLang="en-US" sz="2000" kern="0" dirty="0"/>
              <a:t>A consistent framework of requirements for training and certification </a:t>
            </a:r>
          </a:p>
          <a:p>
            <a:pPr lvl="1">
              <a:lnSpc>
                <a:spcPct val="120000"/>
              </a:lnSpc>
            </a:pPr>
            <a:r>
              <a:rPr lang="en-US" altLang="en-US" sz="2000" kern="0" dirty="0"/>
              <a:t>Content regarding the importance, purpose, and use of the QMS for all certifications</a:t>
            </a:r>
          </a:p>
          <a:p>
            <a:pPr lvl="1">
              <a:lnSpc>
                <a:spcPct val="120000"/>
              </a:lnSpc>
            </a:pPr>
            <a:r>
              <a:rPr lang="en-US" altLang="en-US" sz="2000" kern="0" dirty="0"/>
              <a:t>Operators with all necessary skills, knowledge, and experience to execute the responsibilities of their certification safely and reliably</a:t>
            </a:r>
          </a:p>
          <a:p>
            <a:pPr lvl="1">
              <a:lnSpc>
                <a:spcPct val="120000"/>
              </a:lnSpc>
            </a:pPr>
            <a:r>
              <a:rPr lang="en-US" altLang="en-US" sz="2000" kern="0" dirty="0"/>
              <a:t>Operator evaluations that demonstrate adequacy in skills, knowledge, and experience to grant certifications to personnel, ensuring only properly trained and experienced personnel have appropriate certifications</a:t>
            </a:r>
          </a:p>
          <a:p>
            <a:pPr lvl="1">
              <a:lnSpc>
                <a:spcPct val="120000"/>
              </a:lnSpc>
            </a:pPr>
            <a:r>
              <a:rPr lang="en-US" altLang="en-US" sz="2000" kern="0" dirty="0"/>
              <a:t>Clear delineations of abilities and responsibilities associated with granted certifications (Technician, maintenance, Engineer)</a:t>
            </a:r>
          </a:p>
          <a:p>
            <a:pPr lvl="1">
              <a:lnSpc>
                <a:spcPct val="120000"/>
              </a:lnSpc>
            </a:pPr>
            <a:r>
              <a:rPr lang="en-US" altLang="en-US" sz="2000" kern="0" dirty="0"/>
              <a:t>Records of all training and certifications</a:t>
            </a:r>
          </a:p>
          <a:p>
            <a:endParaRPr lang="en-US" dirty="0"/>
          </a:p>
          <a:p>
            <a:endParaRPr lang="en-US" dirty="0"/>
          </a:p>
        </p:txBody>
      </p:sp>
    </p:spTree>
    <p:extLst>
      <p:ext uri="{BB962C8B-B14F-4D97-AF65-F5344CB8AC3E}">
        <p14:creationId xmlns:p14="http://schemas.microsoft.com/office/powerpoint/2010/main" val="9430141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318975" y="515755"/>
            <a:ext cx="7296150" cy="503237"/>
          </a:xfrm>
        </p:spPr>
        <p:txBody>
          <a:bodyPr/>
          <a:lstStyle/>
          <a:p>
            <a:r>
              <a:rPr lang="en-US" dirty="0"/>
              <a:t>Qualified </a:t>
            </a:r>
            <a:r>
              <a:rPr lang="en-US" dirty="0" smtClean="0"/>
              <a:t>AM Material </a:t>
            </a:r>
            <a:r>
              <a:rPr lang="en-US" dirty="0"/>
              <a:t>Process</a:t>
            </a:r>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5" y="1431080"/>
            <a:ext cx="5859731" cy="4412511"/>
          </a:xfrm>
        </p:spPr>
        <p:txBody>
          <a:bodyPr/>
          <a:lstStyle/>
          <a:p>
            <a:pPr lvl="0"/>
            <a:r>
              <a:rPr lang="en-US" sz="2400" b="1" u="sng" dirty="0">
                <a:solidFill>
                  <a:prstClr val="black"/>
                </a:solidFill>
              </a:rPr>
              <a:t>Q</a:t>
            </a:r>
            <a:r>
              <a:rPr lang="en-US" sz="2400" b="1" dirty="0">
                <a:solidFill>
                  <a:prstClr val="black"/>
                </a:solidFill>
              </a:rPr>
              <a:t>ualified </a:t>
            </a:r>
            <a:r>
              <a:rPr lang="en-US" sz="2400" b="1" u="sng" dirty="0">
                <a:solidFill>
                  <a:prstClr val="black"/>
                </a:solidFill>
              </a:rPr>
              <a:t>M</a:t>
            </a:r>
            <a:r>
              <a:rPr lang="en-US" sz="2400" b="1" dirty="0">
                <a:solidFill>
                  <a:prstClr val="black"/>
                </a:solidFill>
              </a:rPr>
              <a:t>etallurgical </a:t>
            </a:r>
            <a:r>
              <a:rPr lang="en-US" sz="2400" b="1" u="sng" dirty="0" smtClean="0">
                <a:solidFill>
                  <a:prstClr val="black"/>
                </a:solidFill>
              </a:rPr>
              <a:t>P</a:t>
            </a:r>
            <a:r>
              <a:rPr lang="en-US" sz="2400" b="1" dirty="0" smtClean="0">
                <a:solidFill>
                  <a:prstClr val="black"/>
                </a:solidFill>
              </a:rPr>
              <a:t>rocess, or</a:t>
            </a:r>
          </a:p>
          <a:p>
            <a:r>
              <a:rPr lang="en-US" sz="2400" b="1" u="sng" dirty="0">
                <a:solidFill>
                  <a:prstClr val="black"/>
                </a:solidFill>
              </a:rPr>
              <a:t>Q</a:t>
            </a:r>
            <a:r>
              <a:rPr lang="en-US" sz="2400" b="1" dirty="0">
                <a:solidFill>
                  <a:prstClr val="black"/>
                </a:solidFill>
              </a:rPr>
              <a:t>ualified </a:t>
            </a:r>
            <a:r>
              <a:rPr lang="en-US" sz="2400" b="1" u="sng" dirty="0" smtClean="0">
                <a:solidFill>
                  <a:prstClr val="black"/>
                </a:solidFill>
              </a:rPr>
              <a:t>M</a:t>
            </a:r>
            <a:r>
              <a:rPr lang="en-US" sz="2400" b="1" dirty="0" smtClean="0">
                <a:solidFill>
                  <a:prstClr val="black"/>
                </a:solidFill>
              </a:rPr>
              <a:t>aterial </a:t>
            </a:r>
            <a:r>
              <a:rPr lang="en-US" sz="2400" b="1" u="sng" dirty="0" smtClean="0">
                <a:solidFill>
                  <a:prstClr val="black"/>
                </a:solidFill>
              </a:rPr>
              <a:t>P</a:t>
            </a:r>
            <a:r>
              <a:rPr lang="en-US" sz="2400" b="1" dirty="0" smtClean="0">
                <a:solidFill>
                  <a:prstClr val="black"/>
                </a:solidFill>
              </a:rPr>
              <a:t>rocess (QMP)</a:t>
            </a:r>
            <a:endParaRPr lang="en-US" sz="2400" b="1" dirty="0">
              <a:solidFill>
                <a:prstClr val="black"/>
              </a:solidFill>
            </a:endParaRPr>
          </a:p>
          <a:p>
            <a:pPr lvl="0"/>
            <a:r>
              <a:rPr lang="en-US" sz="2000" dirty="0" smtClean="0">
                <a:solidFill>
                  <a:prstClr val="black"/>
                </a:solidFill>
              </a:rPr>
              <a:t>Begins </a:t>
            </a:r>
            <a:r>
              <a:rPr lang="en-US" sz="2000" dirty="0">
                <a:solidFill>
                  <a:prstClr val="black"/>
                </a:solidFill>
              </a:rPr>
              <a:t>as a </a:t>
            </a:r>
            <a:r>
              <a:rPr lang="en-US" sz="2000" b="1" i="1" dirty="0">
                <a:solidFill>
                  <a:prstClr val="black"/>
                </a:solidFill>
              </a:rPr>
              <a:t>Candidate</a:t>
            </a:r>
            <a:r>
              <a:rPr lang="en-US" sz="2000" dirty="0">
                <a:solidFill>
                  <a:prstClr val="black"/>
                </a:solidFill>
              </a:rPr>
              <a:t> </a:t>
            </a:r>
            <a:r>
              <a:rPr lang="en-US" sz="2000" dirty="0" smtClean="0">
                <a:solidFill>
                  <a:prstClr val="black"/>
                </a:solidFill>
              </a:rPr>
              <a:t>Material </a:t>
            </a:r>
            <a:r>
              <a:rPr lang="en-US" sz="2000" dirty="0">
                <a:solidFill>
                  <a:prstClr val="black"/>
                </a:solidFill>
              </a:rPr>
              <a:t>Process</a:t>
            </a:r>
          </a:p>
          <a:p>
            <a:pPr lvl="0"/>
            <a:r>
              <a:rPr lang="en-US" sz="2000" dirty="0" smtClean="0">
                <a:solidFill>
                  <a:prstClr val="black"/>
                </a:solidFill>
              </a:rPr>
              <a:t>Defines </a:t>
            </a:r>
            <a:r>
              <a:rPr lang="en-US" sz="2000" dirty="0">
                <a:solidFill>
                  <a:prstClr val="black"/>
                </a:solidFill>
              </a:rPr>
              <a:t>aspects of the basic, </a:t>
            </a:r>
            <a:r>
              <a:rPr lang="en-US" sz="2000" b="1" i="1" dirty="0">
                <a:solidFill>
                  <a:prstClr val="black"/>
                </a:solidFill>
              </a:rPr>
              <a:t>part agnostic</a:t>
            </a:r>
            <a:r>
              <a:rPr lang="en-US" sz="2000" dirty="0">
                <a:solidFill>
                  <a:prstClr val="black"/>
                </a:solidFill>
              </a:rPr>
              <a:t>, fixed AM </a:t>
            </a:r>
            <a:r>
              <a:rPr lang="en-US" sz="2000" dirty="0" smtClean="0">
                <a:solidFill>
                  <a:prstClr val="black"/>
                </a:solidFill>
              </a:rPr>
              <a:t>process</a:t>
            </a:r>
            <a:r>
              <a:rPr lang="en-US" sz="2000" dirty="0">
                <a:solidFill>
                  <a:prstClr val="black"/>
                </a:solidFill>
              </a:rPr>
              <a:t>:</a:t>
            </a:r>
          </a:p>
          <a:p>
            <a:pPr marL="577850" lvl="1" indent="-342900">
              <a:buFont typeface="Calibri Light" panose="020F0302020204030204" pitchFamily="34" charset="0"/>
              <a:buChar char="–"/>
            </a:pPr>
            <a:r>
              <a:rPr lang="en-US" sz="1800" dirty="0">
                <a:solidFill>
                  <a:prstClr val="black"/>
                </a:solidFill>
              </a:rPr>
              <a:t>Feedstock</a:t>
            </a:r>
          </a:p>
          <a:p>
            <a:pPr marL="577850" lvl="1" indent="-342900">
              <a:buFont typeface="Calibri Light" panose="020F0302020204030204" pitchFamily="34" charset="0"/>
              <a:buChar char="–"/>
            </a:pPr>
            <a:r>
              <a:rPr lang="en-US" sz="1800" dirty="0">
                <a:solidFill>
                  <a:prstClr val="black"/>
                </a:solidFill>
              </a:rPr>
              <a:t>Fusion Process</a:t>
            </a:r>
          </a:p>
          <a:p>
            <a:pPr marL="577850" lvl="1" indent="-342900">
              <a:buFont typeface="Calibri Light" panose="020F0302020204030204" pitchFamily="34" charset="0"/>
              <a:buChar char="–"/>
            </a:pPr>
            <a:r>
              <a:rPr lang="en-US" sz="1800" dirty="0">
                <a:solidFill>
                  <a:prstClr val="black"/>
                </a:solidFill>
              </a:rPr>
              <a:t>Thermal </a:t>
            </a:r>
            <a:r>
              <a:rPr lang="en-US" sz="1800" dirty="0" smtClean="0">
                <a:solidFill>
                  <a:prstClr val="black"/>
                </a:solidFill>
              </a:rPr>
              <a:t>Process (or other material post-process)</a:t>
            </a:r>
            <a:endParaRPr lang="en-US" sz="1800" dirty="0">
              <a:solidFill>
                <a:prstClr val="black"/>
              </a:solidFill>
            </a:endParaRPr>
          </a:p>
          <a:p>
            <a:pPr lvl="0"/>
            <a:r>
              <a:rPr lang="en-US" sz="2400" b="1" i="1" u="sng" dirty="0" smtClean="0">
                <a:solidFill>
                  <a:prstClr val="black"/>
                </a:solidFill>
              </a:rPr>
              <a:t>Enabling </a:t>
            </a:r>
            <a:r>
              <a:rPr lang="en-US" sz="2400" b="1" i="1" u="sng" dirty="0">
                <a:solidFill>
                  <a:prstClr val="black"/>
                </a:solidFill>
              </a:rPr>
              <a:t>Concept</a:t>
            </a:r>
          </a:p>
          <a:p>
            <a:pPr marL="577850" lvl="1" indent="-342900">
              <a:buFont typeface="Segoe UI" panose="020B0502040204020203" pitchFamily="34" charset="0"/>
              <a:buChar char="–"/>
            </a:pPr>
            <a:r>
              <a:rPr lang="en-US" sz="2000" dirty="0">
                <a:solidFill>
                  <a:prstClr val="black"/>
                </a:solidFill>
              </a:rPr>
              <a:t>Machine qualification and re-qualification,  </a:t>
            </a:r>
            <a:r>
              <a:rPr lang="en-US" sz="1400" i="1" dirty="0">
                <a:solidFill>
                  <a:prstClr val="black"/>
                </a:solidFill>
              </a:rPr>
              <a:t>monitored by…</a:t>
            </a:r>
          </a:p>
          <a:p>
            <a:pPr marL="577850" lvl="1" indent="-342900">
              <a:buFont typeface="Segoe UI" panose="020B0502040204020203" pitchFamily="34" charset="0"/>
              <a:buChar char="–"/>
            </a:pPr>
            <a:r>
              <a:rPr lang="en-US" sz="2000" dirty="0">
                <a:solidFill>
                  <a:prstClr val="black"/>
                </a:solidFill>
              </a:rPr>
              <a:t>Process control metrics, SPC, </a:t>
            </a:r>
            <a:r>
              <a:rPr lang="en-US" sz="1400" i="1" dirty="0">
                <a:solidFill>
                  <a:prstClr val="black"/>
                </a:solidFill>
              </a:rPr>
              <a:t>all feeding into…</a:t>
            </a:r>
          </a:p>
          <a:p>
            <a:pPr marL="577850" lvl="1" indent="-342900">
              <a:buFont typeface="Segoe UI" panose="020B0502040204020203" pitchFamily="34" charset="0"/>
              <a:buChar char="–"/>
            </a:pPr>
            <a:r>
              <a:rPr lang="en-US" sz="2000" dirty="0">
                <a:solidFill>
                  <a:prstClr val="black"/>
                </a:solidFill>
              </a:rPr>
              <a:t>Design </a:t>
            </a:r>
            <a:r>
              <a:rPr lang="en-US" sz="2000" dirty="0" smtClean="0">
                <a:solidFill>
                  <a:prstClr val="black"/>
                </a:solidFill>
              </a:rPr>
              <a:t>values</a:t>
            </a:r>
            <a:endParaRPr lang="en-US" dirty="0"/>
          </a:p>
          <a:p>
            <a:endParaRPr lang="en-US" dirty="0"/>
          </a:p>
        </p:txBody>
      </p:sp>
      <p:grpSp>
        <p:nvGrpSpPr>
          <p:cNvPr id="4" name="Group 3"/>
          <p:cNvGrpSpPr/>
          <p:nvPr/>
        </p:nvGrpSpPr>
        <p:grpSpPr>
          <a:xfrm>
            <a:off x="5996761" y="1431080"/>
            <a:ext cx="5963748" cy="4718853"/>
            <a:chOff x="5030683" y="1336244"/>
            <a:chExt cx="6753762" cy="5343956"/>
          </a:xfrm>
        </p:grpSpPr>
        <p:pic>
          <p:nvPicPr>
            <p:cNvPr id="5" name="Picture 4"/>
            <p:cNvPicPr/>
            <p:nvPr/>
          </p:nvPicPr>
          <p:blipFill rotWithShape="1">
            <a:blip r:embed="rId2" cstate="print">
              <a:extLst>
                <a:ext uri="{28A0092B-C50C-407E-A947-70E740481C1C}">
                  <a14:useLocalDpi xmlns:a14="http://schemas.microsoft.com/office/drawing/2010/main" val="0"/>
                </a:ext>
              </a:extLst>
            </a:blip>
            <a:srcRect b="43419"/>
            <a:stretch/>
          </p:blipFill>
          <p:spPr>
            <a:xfrm>
              <a:off x="5030683" y="1336244"/>
              <a:ext cx="6753762" cy="5343956"/>
            </a:xfrm>
            <a:prstGeom prst="rect">
              <a:avLst/>
            </a:prstGeom>
          </p:spPr>
        </p:pic>
        <p:sp>
          <p:nvSpPr>
            <p:cNvPr id="6" name="Freeform 5"/>
            <p:cNvSpPr/>
            <p:nvPr/>
          </p:nvSpPr>
          <p:spPr>
            <a:xfrm>
              <a:off x="6096000" y="2305050"/>
              <a:ext cx="4829175" cy="2828925"/>
            </a:xfrm>
            <a:custGeom>
              <a:avLst/>
              <a:gdLst>
                <a:gd name="connsiteX0" fmla="*/ 2638425 w 4829175"/>
                <a:gd name="connsiteY0" fmla="*/ 295275 h 2828925"/>
                <a:gd name="connsiteX1" fmla="*/ 1285875 w 4829175"/>
                <a:gd name="connsiteY1" fmla="*/ 295275 h 2828925"/>
                <a:gd name="connsiteX2" fmla="*/ 1276350 w 4829175"/>
                <a:gd name="connsiteY2" fmla="*/ 0 h 2828925"/>
                <a:gd name="connsiteX3" fmla="*/ 0 w 4829175"/>
                <a:gd name="connsiteY3" fmla="*/ 0 h 2828925"/>
                <a:gd name="connsiteX4" fmla="*/ 0 w 4829175"/>
                <a:gd name="connsiteY4" fmla="*/ 2809875 h 2828925"/>
                <a:gd name="connsiteX5" fmla="*/ 4819650 w 4829175"/>
                <a:gd name="connsiteY5" fmla="*/ 2828925 h 2828925"/>
                <a:gd name="connsiteX6" fmla="*/ 4829175 w 4829175"/>
                <a:gd name="connsiteY6" fmla="*/ 2076450 h 2828925"/>
                <a:gd name="connsiteX7" fmla="*/ 2705100 w 4829175"/>
                <a:gd name="connsiteY7" fmla="*/ 2085975 h 2828925"/>
                <a:gd name="connsiteX8" fmla="*/ 2724150 w 4829175"/>
                <a:gd name="connsiteY8" fmla="*/ 304800 h 2828925"/>
                <a:gd name="connsiteX9" fmla="*/ 2638425 w 4829175"/>
                <a:gd name="connsiteY9" fmla="*/ 295275 h 28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9175" h="2828925">
                  <a:moveTo>
                    <a:pt x="2638425" y="295275"/>
                  </a:moveTo>
                  <a:lnTo>
                    <a:pt x="1285875" y="295275"/>
                  </a:lnTo>
                  <a:lnTo>
                    <a:pt x="1276350" y="0"/>
                  </a:lnTo>
                  <a:lnTo>
                    <a:pt x="0" y="0"/>
                  </a:lnTo>
                  <a:lnTo>
                    <a:pt x="0" y="2809875"/>
                  </a:lnTo>
                  <a:lnTo>
                    <a:pt x="4819650" y="2828925"/>
                  </a:lnTo>
                  <a:lnTo>
                    <a:pt x="4829175" y="2076450"/>
                  </a:lnTo>
                  <a:lnTo>
                    <a:pt x="2705100" y="2085975"/>
                  </a:lnTo>
                  <a:lnTo>
                    <a:pt x="2724150" y="304800"/>
                  </a:lnTo>
                  <a:lnTo>
                    <a:pt x="2638425" y="295275"/>
                  </a:lnTo>
                  <a:close/>
                </a:path>
              </a:pathLst>
            </a:cu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386104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318975" y="505922"/>
            <a:ext cx="7296150" cy="503237"/>
          </a:xfrm>
        </p:spPr>
        <p:txBody>
          <a:bodyPr/>
          <a:lstStyle/>
          <a:p>
            <a:r>
              <a:rPr lang="en-US" dirty="0" smtClean="0"/>
              <a:t>Machine &amp; Process </a:t>
            </a:r>
            <a:r>
              <a:rPr lang="en-US" dirty="0"/>
              <a:t>Qualification</a:t>
            </a:r>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5" y="1584252"/>
            <a:ext cx="6681593" cy="4412511"/>
          </a:xfrm>
        </p:spPr>
        <p:txBody>
          <a:bodyPr/>
          <a:lstStyle/>
          <a:p>
            <a:pPr marL="0" indent="0" eaLnBrk="0" fontAlgn="base" hangingPunct="0">
              <a:lnSpc>
                <a:spcPct val="120000"/>
              </a:lnSpc>
              <a:spcBef>
                <a:spcPct val="0"/>
              </a:spcBef>
              <a:spcAft>
                <a:spcPct val="0"/>
              </a:spcAft>
              <a:buNone/>
            </a:pPr>
            <a:r>
              <a:rPr lang="en-US" altLang="en-US" sz="1800" b="1" kern="0" dirty="0"/>
              <a:t>Currently in AM, machine and process are indelibly linked</a:t>
            </a:r>
          </a:p>
          <a:p>
            <a:pPr eaLnBrk="0" fontAlgn="base" hangingPunct="0">
              <a:lnSpc>
                <a:spcPct val="120000"/>
              </a:lnSpc>
              <a:spcBef>
                <a:spcPct val="0"/>
              </a:spcBef>
              <a:spcAft>
                <a:spcPct val="0"/>
              </a:spcAft>
            </a:pPr>
            <a:r>
              <a:rPr lang="en-US" altLang="en-US" sz="1800" kern="0" dirty="0"/>
              <a:t>Step 1.  Define a candidate process</a:t>
            </a:r>
          </a:p>
          <a:p>
            <a:pPr marL="747713" lvl="1" indent="-290513" eaLnBrk="0" fontAlgn="base" hangingPunct="0">
              <a:lnSpc>
                <a:spcPct val="120000"/>
              </a:lnSpc>
              <a:spcBef>
                <a:spcPct val="0"/>
              </a:spcBef>
              <a:spcAft>
                <a:spcPct val="0"/>
              </a:spcAft>
              <a:buFont typeface="+mj-lt"/>
              <a:buAutoNum type="alphaLcParenR"/>
            </a:pPr>
            <a:r>
              <a:rPr lang="en-US" altLang="en-US" sz="1600" kern="0" dirty="0"/>
              <a:t>Material feedstock controls</a:t>
            </a:r>
          </a:p>
          <a:p>
            <a:pPr marL="747713" lvl="1" indent="-290513" eaLnBrk="0" fontAlgn="base" hangingPunct="0">
              <a:lnSpc>
                <a:spcPct val="120000"/>
              </a:lnSpc>
              <a:spcBef>
                <a:spcPct val="0"/>
              </a:spcBef>
              <a:spcAft>
                <a:spcPct val="0"/>
              </a:spcAft>
              <a:buFont typeface="+mj-lt"/>
              <a:buAutoNum type="alphaLcParenR"/>
            </a:pPr>
            <a:r>
              <a:rPr lang="en-US" altLang="en-US" sz="1600" kern="0" dirty="0"/>
              <a:t>AM process conditions and machine configuration</a:t>
            </a:r>
          </a:p>
          <a:p>
            <a:pPr marL="747713" lvl="1" indent="-290513" eaLnBrk="0" fontAlgn="base" hangingPunct="0">
              <a:lnSpc>
                <a:spcPct val="120000"/>
              </a:lnSpc>
              <a:spcBef>
                <a:spcPct val="0"/>
              </a:spcBef>
              <a:spcAft>
                <a:spcPct val="0"/>
              </a:spcAft>
              <a:buFont typeface="+mj-lt"/>
              <a:buAutoNum type="alphaLcParenR"/>
            </a:pPr>
            <a:r>
              <a:rPr lang="en-US" altLang="en-US" sz="1600" kern="0" dirty="0"/>
              <a:t>Post-processing that influences material performance</a:t>
            </a:r>
          </a:p>
          <a:p>
            <a:pPr marL="914400" lvl="1" indent="-457200" eaLnBrk="0" fontAlgn="base" hangingPunct="0">
              <a:lnSpc>
                <a:spcPct val="120000"/>
              </a:lnSpc>
              <a:spcBef>
                <a:spcPct val="0"/>
              </a:spcBef>
              <a:spcAft>
                <a:spcPct val="0"/>
              </a:spcAft>
              <a:buFont typeface="+mj-lt"/>
              <a:buAutoNum type="alphaLcParenR"/>
            </a:pPr>
            <a:endParaRPr lang="en-US" altLang="en-US" sz="1600" kern="0" dirty="0"/>
          </a:p>
          <a:p>
            <a:pPr eaLnBrk="0" fontAlgn="base" hangingPunct="0">
              <a:lnSpc>
                <a:spcPct val="120000"/>
              </a:lnSpc>
              <a:spcBef>
                <a:spcPct val="0"/>
              </a:spcBef>
              <a:spcAft>
                <a:spcPct val="0"/>
              </a:spcAft>
            </a:pPr>
            <a:r>
              <a:rPr lang="en-US" altLang="en-US" sz="1800" kern="0" dirty="0"/>
              <a:t>Step 2.  Qualify the candidate process to well-defined metrics, for example:</a:t>
            </a:r>
          </a:p>
          <a:p>
            <a:pPr marL="747713" lvl="1" indent="-290513" eaLnBrk="0" fontAlgn="base" hangingPunct="0">
              <a:lnSpc>
                <a:spcPct val="120000"/>
              </a:lnSpc>
              <a:spcBef>
                <a:spcPct val="0"/>
              </a:spcBef>
              <a:spcAft>
                <a:spcPct val="0"/>
              </a:spcAft>
              <a:buFont typeface="+mj-lt"/>
              <a:buAutoNum type="alphaLcParenR"/>
            </a:pPr>
            <a:r>
              <a:rPr lang="en-US" altLang="en-US" sz="1600" kern="0" dirty="0"/>
              <a:t>As-built material quality (fill and interfaces)</a:t>
            </a:r>
          </a:p>
          <a:p>
            <a:pPr marL="747713" lvl="1" indent="-290513" eaLnBrk="0" fontAlgn="base" hangingPunct="0">
              <a:lnSpc>
                <a:spcPct val="120000"/>
              </a:lnSpc>
              <a:spcBef>
                <a:spcPct val="0"/>
              </a:spcBef>
              <a:spcAft>
                <a:spcPct val="0"/>
              </a:spcAft>
              <a:buFont typeface="+mj-lt"/>
              <a:buAutoNum type="alphaLcParenR"/>
            </a:pPr>
            <a:r>
              <a:rPr lang="en-US" altLang="en-US" sz="1600" kern="0" dirty="0"/>
              <a:t>Consistency throughout build envelope </a:t>
            </a:r>
          </a:p>
          <a:p>
            <a:pPr marL="747713" lvl="1" indent="-290513" eaLnBrk="0" fontAlgn="base" hangingPunct="0">
              <a:lnSpc>
                <a:spcPct val="120000"/>
              </a:lnSpc>
              <a:spcBef>
                <a:spcPct val="0"/>
              </a:spcBef>
              <a:spcAft>
                <a:spcPct val="0"/>
              </a:spcAft>
              <a:buFont typeface="+mj-lt"/>
              <a:buAutoNum type="alphaLcParenR"/>
            </a:pPr>
            <a:r>
              <a:rPr lang="en-US" altLang="en-US" sz="1600" kern="0" dirty="0"/>
              <a:t>Appropriate detail and surface quality</a:t>
            </a:r>
          </a:p>
          <a:p>
            <a:pPr marL="747713" lvl="1" indent="-290513" eaLnBrk="0" fontAlgn="base" hangingPunct="0">
              <a:lnSpc>
                <a:spcPct val="120000"/>
              </a:lnSpc>
              <a:spcBef>
                <a:spcPct val="0"/>
              </a:spcBef>
              <a:spcAft>
                <a:spcPct val="0"/>
              </a:spcAft>
              <a:buFont typeface="+mj-lt"/>
              <a:buAutoNum type="alphaLcParenR"/>
            </a:pPr>
            <a:r>
              <a:rPr lang="en-US" altLang="en-US" sz="1600" kern="0" dirty="0"/>
              <a:t>Tolerance to inherent process perturbations (thermal or otherwise)</a:t>
            </a:r>
          </a:p>
          <a:p>
            <a:pPr marL="747713" lvl="1" indent="-290513" eaLnBrk="0" fontAlgn="base" hangingPunct="0">
              <a:lnSpc>
                <a:spcPct val="120000"/>
              </a:lnSpc>
              <a:spcBef>
                <a:spcPct val="0"/>
              </a:spcBef>
              <a:spcAft>
                <a:spcPct val="0"/>
              </a:spcAft>
              <a:buFont typeface="+mj-lt"/>
              <a:buAutoNum type="alphaLcParenR"/>
            </a:pPr>
            <a:r>
              <a:rPr lang="en-US" altLang="en-US" sz="1600" kern="0" dirty="0"/>
              <a:t>Mechanical and/or physical properties</a:t>
            </a:r>
          </a:p>
          <a:p>
            <a:pPr marL="0" indent="0">
              <a:buNone/>
            </a:pPr>
            <a:endParaRPr lang="en-US" dirty="0"/>
          </a:p>
          <a:p>
            <a:endParaRPr lang="en-US" dirty="0"/>
          </a:p>
        </p:txBody>
      </p:sp>
      <p:pic>
        <p:nvPicPr>
          <p:cNvPr id="4" name="Picture 3"/>
          <p:cNvPicPr>
            <a:picLocks noChangeAspect="1"/>
          </p:cNvPicPr>
          <p:nvPr/>
        </p:nvPicPr>
        <p:blipFill>
          <a:blip r:embed="rId2"/>
          <a:stretch>
            <a:fillRect/>
          </a:stretch>
        </p:blipFill>
        <p:spPr>
          <a:xfrm>
            <a:off x="8809080" y="2408903"/>
            <a:ext cx="3252992" cy="3587860"/>
          </a:xfrm>
          <a:prstGeom prst="rect">
            <a:avLst/>
          </a:prstGeom>
          <a:ln>
            <a:solidFill>
              <a:srgbClr val="FFFFFF"/>
            </a:solidFill>
          </a:ln>
        </p:spPr>
      </p:pic>
      <p:pic>
        <p:nvPicPr>
          <p:cNvPr id="5" name="Picture 4"/>
          <p:cNvPicPr>
            <a:picLocks noChangeAspect="1"/>
          </p:cNvPicPr>
          <p:nvPr/>
        </p:nvPicPr>
        <p:blipFill>
          <a:blip r:embed="rId3"/>
          <a:stretch>
            <a:fillRect/>
          </a:stretch>
        </p:blipFill>
        <p:spPr>
          <a:xfrm>
            <a:off x="7393383" y="1584252"/>
            <a:ext cx="2336883" cy="240511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00568" y="4123533"/>
            <a:ext cx="1602658" cy="2008664"/>
          </a:xfrm>
          <a:prstGeom prst="rect">
            <a:avLst/>
          </a:prstGeom>
        </p:spPr>
      </p:pic>
    </p:spTree>
    <p:extLst>
      <p:ext uri="{BB962C8B-B14F-4D97-AF65-F5344CB8AC3E}">
        <p14:creationId xmlns:p14="http://schemas.microsoft.com/office/powerpoint/2010/main" val="15428111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318975" y="521555"/>
            <a:ext cx="7296150" cy="503237"/>
          </a:xfrm>
        </p:spPr>
        <p:txBody>
          <a:bodyPr/>
          <a:lstStyle/>
          <a:p>
            <a:r>
              <a:rPr lang="en-US" dirty="0"/>
              <a:t>Candidate </a:t>
            </a:r>
            <a:r>
              <a:rPr lang="en-US" dirty="0" smtClean="0"/>
              <a:t>AM Material </a:t>
            </a:r>
            <a:r>
              <a:rPr lang="en-US" dirty="0"/>
              <a:t>Process</a:t>
            </a:r>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5" y="1584252"/>
            <a:ext cx="5786857" cy="4412511"/>
          </a:xfrm>
        </p:spPr>
        <p:txBody>
          <a:bodyPr/>
          <a:lstStyle/>
          <a:p>
            <a:pPr marL="0" indent="0">
              <a:buNone/>
            </a:pPr>
            <a:r>
              <a:rPr lang="en-US" sz="2400" b="1" dirty="0" smtClean="0"/>
              <a:t>Definition of an AM Material Process</a:t>
            </a:r>
          </a:p>
          <a:p>
            <a:pPr lvl="0"/>
            <a:r>
              <a:rPr lang="en-US" sz="2400" b="1" dirty="0" smtClean="0">
                <a:solidFill>
                  <a:prstClr val="black"/>
                </a:solidFill>
              </a:rPr>
              <a:t>Feedstock </a:t>
            </a:r>
            <a:r>
              <a:rPr lang="en-US" sz="2400" b="1" dirty="0">
                <a:solidFill>
                  <a:prstClr val="black"/>
                </a:solidFill>
              </a:rPr>
              <a:t>Controls</a:t>
            </a:r>
          </a:p>
          <a:p>
            <a:pPr lvl="1">
              <a:buFont typeface="Segoe UI" panose="020B0502040204020203" pitchFamily="34" charset="0"/>
              <a:buChar char="–"/>
            </a:pPr>
            <a:r>
              <a:rPr lang="en-US" sz="2000" dirty="0" smtClean="0">
                <a:solidFill>
                  <a:prstClr val="black"/>
                </a:solidFill>
              </a:rPr>
              <a:t>Controlling the input material</a:t>
            </a:r>
            <a:endParaRPr lang="en-US" sz="2000" dirty="0">
              <a:solidFill>
                <a:prstClr val="black"/>
              </a:solidFill>
            </a:endParaRPr>
          </a:p>
          <a:p>
            <a:pPr lvl="0"/>
            <a:r>
              <a:rPr lang="en-US" sz="2400" b="1" dirty="0">
                <a:solidFill>
                  <a:prstClr val="black"/>
                </a:solidFill>
              </a:rPr>
              <a:t>Fusion Process</a:t>
            </a:r>
          </a:p>
          <a:p>
            <a:pPr lvl="1">
              <a:buFont typeface="Segoe UI" panose="020B0502040204020203" pitchFamily="34" charset="0"/>
              <a:buChar char="–"/>
            </a:pPr>
            <a:r>
              <a:rPr lang="en-US" sz="2000" dirty="0" smtClean="0">
                <a:solidFill>
                  <a:prstClr val="black"/>
                </a:solidFill>
              </a:rPr>
              <a:t>Controlling machine configuration and process </a:t>
            </a:r>
            <a:r>
              <a:rPr lang="en-US" sz="2000" dirty="0">
                <a:solidFill>
                  <a:prstClr val="black"/>
                </a:solidFill>
              </a:rPr>
              <a:t>p</a:t>
            </a:r>
            <a:r>
              <a:rPr lang="en-US" sz="2000" dirty="0" smtClean="0">
                <a:solidFill>
                  <a:prstClr val="black"/>
                </a:solidFill>
              </a:rPr>
              <a:t>arameters</a:t>
            </a:r>
            <a:endParaRPr lang="en-US" sz="2000" dirty="0">
              <a:solidFill>
                <a:prstClr val="black"/>
              </a:solidFill>
            </a:endParaRPr>
          </a:p>
          <a:p>
            <a:pPr lvl="0"/>
            <a:r>
              <a:rPr lang="en-US" sz="2400" b="1" dirty="0">
                <a:solidFill>
                  <a:prstClr val="black"/>
                </a:solidFill>
              </a:rPr>
              <a:t>Thermal Process</a:t>
            </a:r>
          </a:p>
          <a:p>
            <a:pPr lvl="1">
              <a:buFont typeface="Segoe UI" panose="020B0502040204020203" pitchFamily="34" charset="0"/>
              <a:buChar char="–"/>
            </a:pPr>
            <a:r>
              <a:rPr lang="en-US" sz="2000" dirty="0">
                <a:solidFill>
                  <a:prstClr val="black"/>
                </a:solidFill>
              </a:rPr>
              <a:t>Controlling the process that evolves your material state to the end-use condition</a:t>
            </a:r>
          </a:p>
          <a:p>
            <a:endParaRPr lang="en-US" sz="2000" dirty="0"/>
          </a:p>
          <a:p>
            <a:endParaRPr lang="en-US" dirty="0"/>
          </a:p>
        </p:txBody>
      </p:sp>
      <p:grpSp>
        <p:nvGrpSpPr>
          <p:cNvPr id="6" name="Group 5"/>
          <p:cNvGrpSpPr/>
          <p:nvPr/>
        </p:nvGrpSpPr>
        <p:grpSpPr>
          <a:xfrm>
            <a:off x="5996761" y="1536349"/>
            <a:ext cx="5983412" cy="4734412"/>
            <a:chOff x="5030683" y="1336244"/>
            <a:chExt cx="6753762" cy="5343956"/>
          </a:xfrm>
        </p:grpSpPr>
        <p:pic>
          <p:nvPicPr>
            <p:cNvPr id="7" name="Picture 6"/>
            <p:cNvPicPr/>
            <p:nvPr/>
          </p:nvPicPr>
          <p:blipFill rotWithShape="1">
            <a:blip r:embed="rId2" cstate="print">
              <a:extLst>
                <a:ext uri="{28A0092B-C50C-407E-A947-70E740481C1C}">
                  <a14:useLocalDpi xmlns:a14="http://schemas.microsoft.com/office/drawing/2010/main" val="0"/>
                </a:ext>
              </a:extLst>
            </a:blip>
            <a:srcRect b="43419"/>
            <a:stretch/>
          </p:blipFill>
          <p:spPr>
            <a:xfrm>
              <a:off x="5030683" y="1336244"/>
              <a:ext cx="6753762" cy="5343956"/>
            </a:xfrm>
            <a:prstGeom prst="rect">
              <a:avLst/>
            </a:prstGeom>
          </p:spPr>
        </p:pic>
        <p:sp>
          <p:nvSpPr>
            <p:cNvPr id="8" name="Freeform 7"/>
            <p:cNvSpPr/>
            <p:nvPr/>
          </p:nvSpPr>
          <p:spPr>
            <a:xfrm>
              <a:off x="6096000" y="2305050"/>
              <a:ext cx="4829175" cy="2828925"/>
            </a:xfrm>
            <a:custGeom>
              <a:avLst/>
              <a:gdLst>
                <a:gd name="connsiteX0" fmla="*/ 2638425 w 4829175"/>
                <a:gd name="connsiteY0" fmla="*/ 295275 h 2828925"/>
                <a:gd name="connsiteX1" fmla="*/ 1285875 w 4829175"/>
                <a:gd name="connsiteY1" fmla="*/ 295275 h 2828925"/>
                <a:gd name="connsiteX2" fmla="*/ 1276350 w 4829175"/>
                <a:gd name="connsiteY2" fmla="*/ 0 h 2828925"/>
                <a:gd name="connsiteX3" fmla="*/ 0 w 4829175"/>
                <a:gd name="connsiteY3" fmla="*/ 0 h 2828925"/>
                <a:gd name="connsiteX4" fmla="*/ 0 w 4829175"/>
                <a:gd name="connsiteY4" fmla="*/ 2809875 h 2828925"/>
                <a:gd name="connsiteX5" fmla="*/ 4819650 w 4829175"/>
                <a:gd name="connsiteY5" fmla="*/ 2828925 h 2828925"/>
                <a:gd name="connsiteX6" fmla="*/ 4829175 w 4829175"/>
                <a:gd name="connsiteY6" fmla="*/ 2076450 h 2828925"/>
                <a:gd name="connsiteX7" fmla="*/ 2705100 w 4829175"/>
                <a:gd name="connsiteY7" fmla="*/ 2085975 h 2828925"/>
                <a:gd name="connsiteX8" fmla="*/ 2724150 w 4829175"/>
                <a:gd name="connsiteY8" fmla="*/ 304800 h 2828925"/>
                <a:gd name="connsiteX9" fmla="*/ 2638425 w 4829175"/>
                <a:gd name="connsiteY9" fmla="*/ 295275 h 28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9175" h="2828925">
                  <a:moveTo>
                    <a:pt x="2638425" y="295275"/>
                  </a:moveTo>
                  <a:lnTo>
                    <a:pt x="1285875" y="295275"/>
                  </a:lnTo>
                  <a:lnTo>
                    <a:pt x="1276350" y="0"/>
                  </a:lnTo>
                  <a:lnTo>
                    <a:pt x="0" y="0"/>
                  </a:lnTo>
                  <a:lnTo>
                    <a:pt x="0" y="2809875"/>
                  </a:lnTo>
                  <a:lnTo>
                    <a:pt x="4819650" y="2828925"/>
                  </a:lnTo>
                  <a:lnTo>
                    <a:pt x="4829175" y="2076450"/>
                  </a:lnTo>
                  <a:lnTo>
                    <a:pt x="2705100" y="2085975"/>
                  </a:lnTo>
                  <a:lnTo>
                    <a:pt x="2724150" y="304800"/>
                  </a:lnTo>
                  <a:lnTo>
                    <a:pt x="2638425" y="295275"/>
                  </a:lnTo>
                  <a:close/>
                </a:path>
              </a:pathLst>
            </a:custGeom>
            <a:noFill/>
            <a:ln w="381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6106319" y="2221254"/>
              <a:ext cx="2521195" cy="1575683"/>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117657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smtClean="0"/>
              <a:t>Feedstock Controls</a:t>
            </a:r>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p:txBody>
          <a:bodyPr/>
          <a:lstStyle/>
          <a:p>
            <a:pPr marL="0" lvl="0" indent="0">
              <a:buNone/>
            </a:pPr>
            <a:r>
              <a:rPr lang="en-US" sz="3200" b="1" dirty="0">
                <a:solidFill>
                  <a:prstClr val="black"/>
                </a:solidFill>
              </a:rPr>
              <a:t>Feedstock </a:t>
            </a:r>
            <a:r>
              <a:rPr lang="en-US" sz="3200" b="1" dirty="0" smtClean="0">
                <a:solidFill>
                  <a:prstClr val="black"/>
                </a:solidFill>
              </a:rPr>
              <a:t>Controls for AM</a:t>
            </a:r>
            <a:endParaRPr lang="en-US" sz="3200" b="1" dirty="0">
              <a:solidFill>
                <a:prstClr val="black"/>
              </a:solidFill>
            </a:endParaRPr>
          </a:p>
          <a:p>
            <a:r>
              <a:rPr lang="en-US" sz="2400" dirty="0" smtClean="0">
                <a:solidFill>
                  <a:prstClr val="black"/>
                </a:solidFill>
              </a:rPr>
              <a:t>Example of AM powder controls:</a:t>
            </a:r>
          </a:p>
          <a:p>
            <a:pPr lvl="1">
              <a:buFont typeface="Segoe UI" panose="020B0502040204020203" pitchFamily="34" charset="0"/>
              <a:buChar char="–"/>
            </a:pPr>
            <a:r>
              <a:rPr lang="en-US" dirty="0" smtClean="0">
                <a:solidFill>
                  <a:prstClr val="black"/>
                </a:solidFill>
              </a:rPr>
              <a:t>Method </a:t>
            </a:r>
            <a:r>
              <a:rPr lang="en-US" dirty="0">
                <a:solidFill>
                  <a:prstClr val="black"/>
                </a:solidFill>
              </a:rPr>
              <a:t>of manufacture</a:t>
            </a:r>
          </a:p>
          <a:p>
            <a:pPr lvl="1">
              <a:buFont typeface="Segoe UI" panose="020B0502040204020203" pitchFamily="34" charset="0"/>
              <a:buChar char="–"/>
            </a:pPr>
            <a:r>
              <a:rPr lang="en-US" dirty="0">
                <a:solidFill>
                  <a:prstClr val="black"/>
                </a:solidFill>
              </a:rPr>
              <a:t>Chemistry</a:t>
            </a:r>
          </a:p>
          <a:p>
            <a:pPr lvl="1">
              <a:buFont typeface="Segoe UI" panose="020B0502040204020203" pitchFamily="34" charset="0"/>
              <a:buChar char="–"/>
            </a:pPr>
            <a:r>
              <a:rPr lang="en-US" dirty="0">
                <a:solidFill>
                  <a:prstClr val="black"/>
                </a:solidFill>
              </a:rPr>
              <a:t>Particle Size </a:t>
            </a:r>
            <a:r>
              <a:rPr lang="en-US" dirty="0" smtClean="0">
                <a:solidFill>
                  <a:prstClr val="black"/>
                </a:solidFill>
              </a:rPr>
              <a:t>Distribution (PSD)</a:t>
            </a:r>
            <a:endParaRPr lang="en-US" dirty="0">
              <a:solidFill>
                <a:prstClr val="black"/>
              </a:solidFill>
            </a:endParaRPr>
          </a:p>
          <a:p>
            <a:pPr lvl="1">
              <a:buFont typeface="Segoe UI" panose="020B0502040204020203" pitchFamily="34" charset="0"/>
              <a:buChar char="–"/>
            </a:pPr>
            <a:r>
              <a:rPr lang="en-US" dirty="0">
                <a:solidFill>
                  <a:prstClr val="black"/>
                </a:solidFill>
              </a:rPr>
              <a:t>Particle </a:t>
            </a:r>
            <a:r>
              <a:rPr lang="en-US" dirty="0" smtClean="0">
                <a:solidFill>
                  <a:prstClr val="black"/>
                </a:solidFill>
              </a:rPr>
              <a:t>morphology</a:t>
            </a:r>
          </a:p>
          <a:p>
            <a:pPr lvl="1">
              <a:buFont typeface="Segoe UI" panose="020B0502040204020203" pitchFamily="34" charset="0"/>
              <a:buChar char="–"/>
            </a:pPr>
            <a:r>
              <a:rPr lang="en-US" dirty="0" smtClean="0">
                <a:solidFill>
                  <a:prstClr val="black"/>
                </a:solidFill>
              </a:rPr>
              <a:t>Powder rheology (flow)</a:t>
            </a:r>
            <a:endParaRPr lang="en-US" dirty="0">
              <a:solidFill>
                <a:prstClr val="black"/>
              </a:solidFill>
            </a:endParaRPr>
          </a:p>
          <a:p>
            <a:pPr lvl="1">
              <a:buFont typeface="Segoe UI" panose="020B0502040204020203" pitchFamily="34" charset="0"/>
              <a:buChar char="–"/>
            </a:pPr>
            <a:r>
              <a:rPr lang="en-US" dirty="0">
                <a:solidFill>
                  <a:prstClr val="black"/>
                </a:solidFill>
              </a:rPr>
              <a:t>Blending and doping controls</a:t>
            </a:r>
          </a:p>
          <a:p>
            <a:pPr lvl="1">
              <a:buFont typeface="Segoe UI" panose="020B0502040204020203" pitchFamily="34" charset="0"/>
              <a:buChar char="–"/>
            </a:pPr>
            <a:r>
              <a:rPr lang="en-US" dirty="0">
                <a:solidFill>
                  <a:prstClr val="black"/>
                </a:solidFill>
              </a:rPr>
              <a:t>Cleanliness and contamination</a:t>
            </a:r>
          </a:p>
          <a:p>
            <a:pPr lvl="1">
              <a:buFont typeface="Segoe UI" panose="020B0502040204020203" pitchFamily="34" charset="0"/>
              <a:buChar char="–"/>
            </a:pPr>
            <a:r>
              <a:rPr lang="en-US" dirty="0">
                <a:solidFill>
                  <a:prstClr val="black"/>
                </a:solidFill>
              </a:rPr>
              <a:t>Packaging, labeling, environmental controls</a:t>
            </a:r>
          </a:p>
          <a:p>
            <a:pPr lvl="1">
              <a:buFont typeface="Segoe UI" panose="020B0502040204020203" pitchFamily="34" charset="0"/>
              <a:buChar char="–"/>
            </a:pPr>
            <a:r>
              <a:rPr lang="en-US" dirty="0">
                <a:solidFill>
                  <a:prstClr val="black"/>
                </a:solidFill>
              </a:rPr>
              <a:t>Reuse controls</a:t>
            </a:r>
          </a:p>
          <a:p>
            <a:endParaRPr lang="en-US" dirty="0"/>
          </a:p>
          <a:p>
            <a:endParaRPr lang="en-US" dirty="0"/>
          </a:p>
        </p:txBody>
      </p:sp>
      <p:grpSp>
        <p:nvGrpSpPr>
          <p:cNvPr id="14" name="Group 13"/>
          <p:cNvGrpSpPr/>
          <p:nvPr/>
        </p:nvGrpSpPr>
        <p:grpSpPr>
          <a:xfrm>
            <a:off x="8280618" y="1661384"/>
            <a:ext cx="3741174" cy="4535495"/>
            <a:chOff x="7938381" y="1414531"/>
            <a:chExt cx="4103078" cy="4974238"/>
          </a:xfrm>
        </p:grpSpPr>
        <p:grpSp>
          <p:nvGrpSpPr>
            <p:cNvPr id="5" name="Group 4"/>
            <p:cNvGrpSpPr/>
            <p:nvPr/>
          </p:nvGrpSpPr>
          <p:grpSpPr>
            <a:xfrm>
              <a:off x="7957110" y="1414531"/>
              <a:ext cx="2655294" cy="2230658"/>
              <a:chOff x="6330087" y="1363546"/>
              <a:chExt cx="5614966" cy="4474189"/>
            </a:xfrm>
          </p:grpSpPr>
          <p:pic>
            <p:nvPicPr>
              <p:cNvPr id="6" name="Picture 14"/>
              <p:cNvPicPr>
                <a:picLocks noChangeAspect="1"/>
              </p:cNvPicPr>
              <p:nvPr/>
            </p:nvPicPr>
            <p:blipFill>
              <a:blip r:embed="rId2" cstate="hqprint">
                <a:extLst>
                  <a:ext uri="{28A0092B-C50C-407E-A947-70E740481C1C}">
                    <a14:useLocalDpi xmlns:a14="http://schemas.microsoft.com/office/drawing/2010/main" val="0"/>
                  </a:ext>
                </a:extLst>
              </a:blip>
              <a:srcRect t="33615" r="29536" b="33923"/>
              <a:stretch>
                <a:fillRect/>
              </a:stretch>
            </p:blipFill>
            <p:spPr bwMode="auto">
              <a:xfrm>
                <a:off x="6347550" y="1745726"/>
                <a:ext cx="4851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p:cNvPicPr>
                <a:picLocks noChangeAspect="1"/>
              </p:cNvPicPr>
              <p:nvPr/>
            </p:nvPicPr>
            <p:blipFill>
              <a:blip r:embed="rId3" cstate="hqprint">
                <a:extLst>
                  <a:ext uri="{28A0092B-C50C-407E-A947-70E740481C1C}">
                    <a14:useLocalDpi xmlns:a14="http://schemas.microsoft.com/office/drawing/2010/main" val="0"/>
                  </a:ext>
                </a:extLst>
              </a:blip>
              <a:srcRect l="19530" t="1474" r="10130" b="66061"/>
              <a:stretch>
                <a:fillRect/>
              </a:stretch>
            </p:blipFill>
            <p:spPr bwMode="auto">
              <a:xfrm>
                <a:off x="6330087" y="3509439"/>
                <a:ext cx="484187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10276612" y="5096940"/>
                <a:ext cx="1668441" cy="740795"/>
              </a:xfrm>
              <a:prstGeom prst="rect">
                <a:avLst/>
              </a:prstGeom>
              <a:noFill/>
            </p:spPr>
            <p:txBody>
              <a:bodyPr wrap="none">
                <a:spAutoFit/>
              </a:bodyPr>
              <a:lstStyle/>
              <a:p>
                <a:pPr>
                  <a:defRPr/>
                </a:pPr>
                <a:r>
                  <a:rPr lang="en-US" b="1" dirty="0">
                    <a:solidFill>
                      <a:srgbClr val="000000"/>
                    </a:solidFill>
                  </a:rPr>
                  <a:t>20 µm</a:t>
                </a:r>
              </a:p>
            </p:txBody>
          </p:sp>
          <p:sp>
            <p:nvSpPr>
              <p:cNvPr id="9" name="TextBox 8"/>
              <p:cNvSpPr txBox="1"/>
              <p:nvPr/>
            </p:nvSpPr>
            <p:spPr>
              <a:xfrm>
                <a:off x="6347553" y="3224228"/>
                <a:ext cx="2629363" cy="677048"/>
              </a:xfrm>
              <a:prstGeom prst="rect">
                <a:avLst/>
              </a:prstGeom>
              <a:solidFill>
                <a:srgbClr val="FFC000"/>
              </a:solidFill>
            </p:spPr>
            <p:txBody>
              <a:bodyPr wrap="square">
                <a:spAutoFit/>
              </a:bodyPr>
              <a:lstStyle/>
              <a:p>
                <a:pPr>
                  <a:defRPr/>
                </a:pPr>
                <a:r>
                  <a:rPr lang="en-US" sz="1400" dirty="0">
                    <a:solidFill>
                      <a:srgbClr val="000000"/>
                    </a:solidFill>
                  </a:rPr>
                  <a:t>Very Smooth</a:t>
                </a:r>
              </a:p>
            </p:txBody>
          </p:sp>
          <p:sp>
            <p:nvSpPr>
              <p:cNvPr id="10" name="TextBox 9"/>
              <p:cNvSpPr txBox="1"/>
              <p:nvPr/>
            </p:nvSpPr>
            <p:spPr>
              <a:xfrm>
                <a:off x="6347551" y="1363546"/>
                <a:ext cx="3527340" cy="677048"/>
              </a:xfrm>
              <a:prstGeom prst="rect">
                <a:avLst/>
              </a:prstGeom>
              <a:solidFill>
                <a:srgbClr val="FFC000"/>
              </a:solidFill>
            </p:spPr>
            <p:txBody>
              <a:bodyPr wrap="square">
                <a:spAutoFit/>
              </a:bodyPr>
              <a:lstStyle/>
              <a:p>
                <a:pPr>
                  <a:defRPr/>
                </a:pPr>
                <a:r>
                  <a:rPr lang="en-US" sz="1400" dirty="0">
                    <a:solidFill>
                      <a:srgbClr val="000000"/>
                    </a:solidFill>
                  </a:rPr>
                  <a:t>Typical Roughness</a:t>
                </a:r>
              </a:p>
            </p:txBody>
          </p:sp>
        </p:grpSp>
        <p:pic>
          <p:nvPicPr>
            <p:cNvPr id="11" name="Picture 6"/>
            <p:cNvPicPr>
              <a:picLocks noChangeAspect="1"/>
            </p:cNvPicPr>
            <p:nvPr/>
          </p:nvPicPr>
          <p:blipFill>
            <a:blip r:embed="rId4" cstate="print">
              <a:extLst>
                <a:ext uri="{28A0092B-C50C-407E-A947-70E740481C1C}">
                  <a14:useLocalDpi xmlns:a14="http://schemas.microsoft.com/office/drawing/2010/main" val="0"/>
                </a:ext>
              </a:extLst>
            </a:blip>
            <a:srcRect l="6796"/>
            <a:stretch>
              <a:fillRect/>
            </a:stretch>
          </p:blipFill>
          <p:spPr bwMode="auto">
            <a:xfrm>
              <a:off x="10452048" y="1659586"/>
              <a:ext cx="1589411" cy="1701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5"/>
            <a:stretch>
              <a:fillRect/>
            </a:stretch>
          </p:blipFill>
          <p:spPr>
            <a:xfrm>
              <a:off x="7938381" y="3771357"/>
              <a:ext cx="4103078" cy="2434606"/>
            </a:xfrm>
            <a:prstGeom prst="rect">
              <a:avLst/>
            </a:prstGeom>
          </p:spPr>
        </p:pic>
        <p:sp>
          <p:nvSpPr>
            <p:cNvPr id="13" name="TextBox 12"/>
            <p:cNvSpPr txBox="1"/>
            <p:nvPr/>
          </p:nvSpPr>
          <p:spPr>
            <a:xfrm>
              <a:off x="8977849" y="6188713"/>
              <a:ext cx="2212465" cy="200056"/>
            </a:xfrm>
            <a:prstGeom prst="rect">
              <a:avLst/>
            </a:prstGeom>
            <a:noFill/>
          </p:spPr>
          <p:txBody>
            <a:bodyPr wrap="none" rtlCol="0">
              <a:spAutoFit/>
            </a:bodyPr>
            <a:lstStyle>
              <a:defPPr>
                <a:defRPr lang="en-US"/>
              </a:defPPr>
              <a:lvl1pPr>
                <a:buNone/>
                <a:defRPr sz="700"/>
              </a:lvl1pPr>
            </a:lstStyle>
            <a:p>
              <a:r>
                <a:rPr lang="en-US" dirty="0"/>
                <a:t>Powder Morphology. Courtesy Metal AM, Winter 2017.</a:t>
              </a:r>
            </a:p>
          </p:txBody>
        </p:sp>
      </p:grpSp>
      <p:pic>
        <p:nvPicPr>
          <p:cNvPr id="15" name="Picture 14"/>
          <p:cNvPicPr>
            <a:picLocks noChangeAspect="1"/>
          </p:cNvPicPr>
          <p:nvPr/>
        </p:nvPicPr>
        <p:blipFill>
          <a:blip r:embed="rId6"/>
          <a:stretch>
            <a:fillRect/>
          </a:stretch>
        </p:blipFill>
        <p:spPr>
          <a:xfrm>
            <a:off x="5861447" y="2041254"/>
            <a:ext cx="1877278" cy="1953318"/>
          </a:xfrm>
          <a:prstGeom prst="rect">
            <a:avLst/>
          </a:prstGeom>
          <a:ln>
            <a:solidFill>
              <a:schemeClr val="tx1"/>
            </a:solidFill>
          </a:ln>
        </p:spPr>
      </p:pic>
      <p:pic>
        <p:nvPicPr>
          <p:cNvPr id="4" name="Picture 3"/>
          <p:cNvPicPr>
            <a:picLocks noChangeAspect="1"/>
          </p:cNvPicPr>
          <p:nvPr/>
        </p:nvPicPr>
        <p:blipFill>
          <a:blip r:embed="rId7"/>
          <a:stretch>
            <a:fillRect/>
          </a:stretch>
        </p:blipFill>
        <p:spPr>
          <a:xfrm>
            <a:off x="6196654" y="2740040"/>
            <a:ext cx="1813018" cy="2346689"/>
          </a:xfrm>
          <a:prstGeom prst="rect">
            <a:avLst/>
          </a:prstGeom>
        </p:spPr>
      </p:pic>
    </p:spTree>
    <p:extLst>
      <p:ext uri="{BB962C8B-B14F-4D97-AF65-F5344CB8AC3E}">
        <p14:creationId xmlns:p14="http://schemas.microsoft.com/office/powerpoint/2010/main" val="34381458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Candidate </a:t>
            </a:r>
            <a:r>
              <a:rPr lang="en-US" dirty="0" smtClean="0"/>
              <a:t>AM Material </a:t>
            </a:r>
            <a:r>
              <a:rPr lang="en-US" dirty="0"/>
              <a:t>Process</a:t>
            </a:r>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08180" y="1573555"/>
            <a:ext cx="11355572" cy="4412511"/>
          </a:xfrm>
        </p:spPr>
        <p:txBody>
          <a:bodyPr/>
          <a:lstStyle/>
          <a:p>
            <a:pPr marL="0" indent="0">
              <a:lnSpc>
                <a:spcPct val="100000"/>
              </a:lnSpc>
              <a:spcBef>
                <a:spcPts val="0"/>
              </a:spcBef>
              <a:buNone/>
            </a:pPr>
            <a:r>
              <a:rPr lang="en-US" sz="3200" b="1" dirty="0">
                <a:solidFill>
                  <a:prstClr val="black"/>
                </a:solidFill>
              </a:rPr>
              <a:t>Fusion </a:t>
            </a:r>
            <a:r>
              <a:rPr lang="en-US" sz="3200" b="1" dirty="0" smtClean="0">
                <a:solidFill>
                  <a:prstClr val="black"/>
                </a:solidFill>
              </a:rPr>
              <a:t>Process Controls</a:t>
            </a:r>
            <a:endParaRPr lang="en-US" sz="3200" b="1" dirty="0">
              <a:solidFill>
                <a:prstClr val="black"/>
              </a:solidFill>
            </a:endParaRPr>
          </a:p>
          <a:p>
            <a:pPr marL="346075" indent="-346075">
              <a:lnSpc>
                <a:spcPct val="100000"/>
              </a:lnSpc>
              <a:spcBef>
                <a:spcPts val="0"/>
              </a:spcBef>
            </a:pPr>
            <a:r>
              <a:rPr lang="en-US" sz="2400" dirty="0">
                <a:solidFill>
                  <a:prstClr val="black"/>
                </a:solidFill>
              </a:rPr>
              <a:t>Equipment: </a:t>
            </a:r>
          </a:p>
          <a:p>
            <a:pPr marL="803275" lvl="1" indent="-346075">
              <a:lnSpc>
                <a:spcPct val="100000"/>
              </a:lnSpc>
              <a:spcBef>
                <a:spcPts val="0"/>
              </a:spcBef>
            </a:pPr>
            <a:r>
              <a:rPr lang="en-US" dirty="0">
                <a:solidFill>
                  <a:prstClr val="black"/>
                </a:solidFill>
              </a:rPr>
              <a:t>Make, Model, </a:t>
            </a:r>
            <a:r>
              <a:rPr lang="en-US" i="1" dirty="0">
                <a:solidFill>
                  <a:prstClr val="black"/>
                </a:solidFill>
              </a:rPr>
              <a:t>Serial Number</a:t>
            </a:r>
          </a:p>
          <a:p>
            <a:pPr marL="803275" lvl="1" indent="-346075">
              <a:lnSpc>
                <a:spcPct val="100000"/>
              </a:lnSpc>
              <a:spcBef>
                <a:spcPts val="0"/>
              </a:spcBef>
            </a:pPr>
            <a:r>
              <a:rPr lang="en-US" dirty="0">
                <a:solidFill>
                  <a:prstClr val="black"/>
                </a:solidFill>
              </a:rPr>
              <a:t>Software/Firmware versions</a:t>
            </a:r>
          </a:p>
          <a:p>
            <a:pPr marL="803275" lvl="1" indent="-346075">
              <a:lnSpc>
                <a:spcPct val="100000"/>
              </a:lnSpc>
              <a:spcBef>
                <a:spcPts val="0"/>
              </a:spcBef>
            </a:pPr>
            <a:r>
              <a:rPr lang="en-US" dirty="0">
                <a:solidFill>
                  <a:prstClr val="black"/>
                </a:solidFill>
              </a:rPr>
              <a:t>Settings (dosing, </a:t>
            </a:r>
            <a:r>
              <a:rPr lang="en-US" dirty="0" err="1">
                <a:solidFill>
                  <a:prstClr val="black"/>
                </a:solidFill>
              </a:rPr>
              <a:t>recoater</a:t>
            </a:r>
            <a:r>
              <a:rPr lang="en-US" dirty="0">
                <a:solidFill>
                  <a:prstClr val="black"/>
                </a:solidFill>
              </a:rPr>
              <a:t> speed)</a:t>
            </a:r>
          </a:p>
          <a:p>
            <a:pPr marL="346075" indent="-346075">
              <a:lnSpc>
                <a:spcPct val="100000"/>
              </a:lnSpc>
              <a:spcBef>
                <a:spcPts val="0"/>
              </a:spcBef>
            </a:pPr>
            <a:r>
              <a:rPr lang="en-US" sz="2400" dirty="0">
                <a:solidFill>
                  <a:prstClr val="black"/>
                </a:solidFill>
              </a:rPr>
              <a:t>Atmosphere Controls</a:t>
            </a:r>
          </a:p>
          <a:p>
            <a:pPr marL="803275" lvl="1" indent="-346075">
              <a:lnSpc>
                <a:spcPct val="100000"/>
              </a:lnSpc>
              <a:spcBef>
                <a:spcPts val="0"/>
              </a:spcBef>
            </a:pPr>
            <a:r>
              <a:rPr lang="en-US" dirty="0">
                <a:solidFill>
                  <a:prstClr val="black"/>
                </a:solidFill>
              </a:rPr>
              <a:t>Oxygen limits</a:t>
            </a:r>
          </a:p>
          <a:p>
            <a:pPr marL="803275" lvl="1" indent="-346075">
              <a:lnSpc>
                <a:spcPct val="100000"/>
              </a:lnSpc>
              <a:spcBef>
                <a:spcPts val="0"/>
              </a:spcBef>
            </a:pPr>
            <a:r>
              <a:rPr lang="en-US" dirty="0">
                <a:solidFill>
                  <a:prstClr val="black"/>
                </a:solidFill>
              </a:rPr>
              <a:t>Ventilation flow rate</a:t>
            </a:r>
          </a:p>
          <a:p>
            <a:pPr marL="803275" lvl="1" indent="-346075">
              <a:lnSpc>
                <a:spcPct val="100000"/>
              </a:lnSpc>
              <a:spcBef>
                <a:spcPts val="0"/>
              </a:spcBef>
            </a:pPr>
            <a:r>
              <a:rPr lang="en-US" dirty="0">
                <a:solidFill>
                  <a:prstClr val="black"/>
                </a:solidFill>
              </a:rPr>
              <a:t>Gas quality (purity, dew point)</a:t>
            </a:r>
          </a:p>
          <a:p>
            <a:pPr marL="346075" indent="-346075">
              <a:lnSpc>
                <a:spcPct val="100000"/>
              </a:lnSpc>
              <a:spcBef>
                <a:spcPts val="0"/>
              </a:spcBef>
            </a:pPr>
            <a:r>
              <a:rPr lang="en-US" sz="2400" dirty="0">
                <a:solidFill>
                  <a:prstClr val="black"/>
                </a:solidFill>
              </a:rPr>
              <a:t>Fusion Parameters</a:t>
            </a:r>
          </a:p>
          <a:p>
            <a:pPr marL="803275" lvl="1" indent="-346075">
              <a:lnSpc>
                <a:spcPct val="100000"/>
              </a:lnSpc>
              <a:spcBef>
                <a:spcPts val="0"/>
              </a:spcBef>
            </a:pPr>
            <a:r>
              <a:rPr lang="en-US" dirty="0">
                <a:solidFill>
                  <a:prstClr val="black"/>
                </a:solidFill>
              </a:rPr>
              <a:t>Layer thickness</a:t>
            </a:r>
          </a:p>
          <a:p>
            <a:pPr marL="803275" lvl="1" indent="-346075">
              <a:lnSpc>
                <a:spcPct val="100000"/>
              </a:lnSpc>
              <a:spcBef>
                <a:spcPts val="0"/>
              </a:spcBef>
            </a:pPr>
            <a:r>
              <a:rPr lang="en-US" dirty="0">
                <a:solidFill>
                  <a:prstClr val="black"/>
                </a:solidFill>
              </a:rPr>
              <a:t>Power, speed, hatch, contours…</a:t>
            </a:r>
          </a:p>
          <a:p>
            <a:pPr marL="0" indent="0">
              <a:buNone/>
            </a:pPr>
            <a:r>
              <a:rPr lang="en-US" sz="2400" b="1" i="1" u="sng" dirty="0">
                <a:solidFill>
                  <a:schemeClr val="bg1"/>
                </a:solidFill>
              </a:rPr>
              <a:t>Any </a:t>
            </a:r>
            <a:r>
              <a:rPr lang="en-US" sz="2400" b="1" i="1" u="sng" dirty="0" smtClean="0">
                <a:solidFill>
                  <a:schemeClr val="bg1"/>
                </a:solidFill>
              </a:rPr>
              <a:t>machine parameter </a:t>
            </a:r>
            <a:r>
              <a:rPr lang="en-US" sz="2400" b="1" i="1" u="sng" dirty="0">
                <a:solidFill>
                  <a:schemeClr val="bg1"/>
                </a:solidFill>
              </a:rPr>
              <a:t>that </a:t>
            </a:r>
            <a:r>
              <a:rPr lang="en-US" sz="2400" b="1" i="1" u="sng" dirty="0" smtClean="0">
                <a:solidFill>
                  <a:schemeClr val="bg1"/>
                </a:solidFill>
              </a:rPr>
              <a:t>may affect material quality </a:t>
            </a:r>
            <a:r>
              <a:rPr lang="en-US" sz="2400" b="1" i="1" u="sng" dirty="0">
                <a:solidFill>
                  <a:schemeClr val="bg1"/>
                </a:solidFill>
              </a:rPr>
              <a:t>must be </a:t>
            </a:r>
            <a:r>
              <a:rPr lang="en-US" sz="2400" b="1" i="1" u="sng" dirty="0" smtClean="0">
                <a:solidFill>
                  <a:schemeClr val="bg1"/>
                </a:solidFill>
              </a:rPr>
              <a:t>controlled!</a:t>
            </a:r>
            <a:endParaRPr lang="en-US" sz="2400" dirty="0">
              <a:solidFill>
                <a:schemeClr val="bg1"/>
              </a:solidFill>
            </a:endParaRPr>
          </a:p>
          <a:p>
            <a:endParaRPr lang="en-US" sz="2400" dirty="0"/>
          </a:p>
        </p:txBody>
      </p:sp>
      <p:pic>
        <p:nvPicPr>
          <p:cNvPr id="4" name="Picture 3"/>
          <p:cNvPicPr>
            <a:picLocks noChangeAspect="1"/>
          </p:cNvPicPr>
          <p:nvPr/>
        </p:nvPicPr>
        <p:blipFill>
          <a:blip r:embed="rId2"/>
          <a:stretch>
            <a:fillRect/>
          </a:stretch>
        </p:blipFill>
        <p:spPr>
          <a:xfrm>
            <a:off x="7356842" y="1704719"/>
            <a:ext cx="3760208" cy="4147288"/>
          </a:xfrm>
          <a:prstGeom prst="rect">
            <a:avLst/>
          </a:prstGeom>
          <a:ln>
            <a:solidFill>
              <a:schemeClr val="tx1"/>
            </a:solidFill>
          </a:ln>
        </p:spPr>
      </p:pic>
      <p:sp>
        <p:nvSpPr>
          <p:cNvPr id="5" name="Rectangle 4"/>
          <p:cNvSpPr/>
          <p:nvPr/>
        </p:nvSpPr>
        <p:spPr>
          <a:xfrm>
            <a:off x="10718753" y="5852007"/>
            <a:ext cx="1192955" cy="215444"/>
          </a:xfrm>
          <a:prstGeom prst="rect">
            <a:avLst/>
          </a:prstGeom>
        </p:spPr>
        <p:txBody>
          <a:bodyPr wrap="none">
            <a:spAutoFit/>
          </a:bodyPr>
          <a:lstStyle/>
          <a:p>
            <a:r>
              <a:rPr lang="en-US" sz="800" dirty="0"/>
              <a:t>Source: </a:t>
            </a:r>
            <a:r>
              <a:rPr lang="en-US" sz="800" dirty="0" err="1"/>
              <a:t>Fraunhofer</a:t>
            </a:r>
            <a:r>
              <a:rPr lang="en-US" sz="800" dirty="0"/>
              <a:t> IWU</a:t>
            </a:r>
          </a:p>
        </p:txBody>
      </p:sp>
    </p:spTree>
    <p:extLst>
      <p:ext uri="{BB962C8B-B14F-4D97-AF65-F5344CB8AC3E}">
        <p14:creationId xmlns:p14="http://schemas.microsoft.com/office/powerpoint/2010/main" val="18143508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Introduction and Overview</a:t>
            </a:r>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31259" y="1473565"/>
            <a:ext cx="5698773" cy="4412511"/>
          </a:xfrm>
        </p:spPr>
        <p:txBody>
          <a:bodyPr/>
          <a:lstStyle/>
          <a:p>
            <a:pPr marL="0" indent="0">
              <a:lnSpc>
                <a:spcPct val="100000"/>
              </a:lnSpc>
              <a:spcBef>
                <a:spcPts val="0"/>
              </a:spcBef>
              <a:buNone/>
            </a:pPr>
            <a:r>
              <a:rPr lang="en-US" sz="3600" b="1" dirty="0">
                <a:solidFill>
                  <a:prstClr val="black"/>
                </a:solidFill>
              </a:rPr>
              <a:t>Fusion Controls</a:t>
            </a:r>
          </a:p>
          <a:p>
            <a:pPr marL="0" indent="0">
              <a:lnSpc>
                <a:spcPct val="100000"/>
              </a:lnSpc>
              <a:spcBef>
                <a:spcPts val="0"/>
              </a:spcBef>
              <a:buNone/>
            </a:pPr>
            <a:r>
              <a:rPr lang="en-US" u="sng" dirty="0">
                <a:solidFill>
                  <a:prstClr val="black"/>
                </a:solidFill>
              </a:rPr>
              <a:t>Tolerance to variation</a:t>
            </a:r>
          </a:p>
          <a:p>
            <a:pPr marL="346075" indent="-346075">
              <a:lnSpc>
                <a:spcPct val="100000"/>
              </a:lnSpc>
              <a:spcBef>
                <a:spcPts val="0"/>
              </a:spcBef>
            </a:pPr>
            <a:r>
              <a:rPr lang="en-US" sz="2400" dirty="0">
                <a:solidFill>
                  <a:prstClr val="black"/>
                </a:solidFill>
              </a:rPr>
              <a:t>Part build scenarios create variation in process conditions</a:t>
            </a:r>
          </a:p>
          <a:p>
            <a:pPr marL="803275" lvl="1" indent="-346075">
              <a:lnSpc>
                <a:spcPct val="100000"/>
              </a:lnSpc>
              <a:spcBef>
                <a:spcPts val="0"/>
              </a:spcBef>
            </a:pPr>
            <a:r>
              <a:rPr lang="en-US" dirty="0">
                <a:solidFill>
                  <a:prstClr val="black"/>
                </a:solidFill>
              </a:rPr>
              <a:t>Thermal history effects</a:t>
            </a:r>
          </a:p>
          <a:p>
            <a:pPr marL="803275" lvl="1" indent="-346075">
              <a:lnSpc>
                <a:spcPct val="100000"/>
              </a:lnSpc>
              <a:spcBef>
                <a:spcPts val="0"/>
              </a:spcBef>
            </a:pPr>
            <a:r>
              <a:rPr lang="en-US" dirty="0">
                <a:solidFill>
                  <a:prstClr val="black"/>
                </a:solidFill>
              </a:rPr>
              <a:t>Scan patterns</a:t>
            </a:r>
          </a:p>
          <a:p>
            <a:pPr marL="346075" indent="-346075">
              <a:lnSpc>
                <a:spcPct val="100000"/>
              </a:lnSpc>
              <a:spcBef>
                <a:spcPts val="0"/>
              </a:spcBef>
            </a:pPr>
            <a:r>
              <a:rPr lang="en-US" sz="2400" dirty="0">
                <a:solidFill>
                  <a:prstClr val="black"/>
                </a:solidFill>
              </a:rPr>
              <a:t>“Process Box” evaluation for qualification</a:t>
            </a:r>
          </a:p>
          <a:p>
            <a:pPr marL="346075" indent="-346075">
              <a:lnSpc>
                <a:spcPct val="100000"/>
              </a:lnSpc>
              <a:spcBef>
                <a:spcPts val="0"/>
              </a:spcBef>
            </a:pPr>
            <a:r>
              <a:rPr lang="en-US" sz="2400" dirty="0">
                <a:solidFill>
                  <a:prstClr val="black"/>
                </a:solidFill>
              </a:rPr>
              <a:t>QMP needs to be “centered” in the process box to allow robust part build capability</a:t>
            </a:r>
          </a:p>
          <a:p>
            <a:pPr marL="346075" indent="-346075">
              <a:lnSpc>
                <a:spcPct val="100000"/>
              </a:lnSpc>
              <a:spcBef>
                <a:spcPts val="0"/>
              </a:spcBef>
            </a:pPr>
            <a:r>
              <a:rPr lang="en-US" sz="2400" dirty="0">
                <a:solidFill>
                  <a:prstClr val="black"/>
                </a:solidFill>
              </a:rPr>
              <a:t>Process Restarts</a:t>
            </a:r>
          </a:p>
          <a:p>
            <a:endParaRPr lang="en-US" dirty="0"/>
          </a:p>
          <a:p>
            <a:endParaRPr lang="en-US" dirty="0"/>
          </a:p>
        </p:txBody>
      </p:sp>
      <p:grpSp>
        <p:nvGrpSpPr>
          <p:cNvPr id="4" name="Group 3"/>
          <p:cNvGrpSpPr/>
          <p:nvPr/>
        </p:nvGrpSpPr>
        <p:grpSpPr>
          <a:xfrm>
            <a:off x="6010183" y="1544711"/>
            <a:ext cx="5974672" cy="4065972"/>
            <a:chOff x="5930283" y="1562466"/>
            <a:chExt cx="5974672" cy="4065972"/>
          </a:xfrm>
        </p:grpSpPr>
        <p:sp>
          <p:nvSpPr>
            <p:cNvPr id="5" name="Rounded Rectangle 4"/>
            <p:cNvSpPr/>
            <p:nvPr/>
          </p:nvSpPr>
          <p:spPr>
            <a:xfrm>
              <a:off x="5930283" y="1562466"/>
              <a:ext cx="5974672" cy="4065972"/>
            </a:xfrm>
            <a:prstGeom prst="round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6071861" y="1852168"/>
              <a:ext cx="5450974" cy="3573293"/>
              <a:chOff x="3506213" y="795726"/>
              <a:chExt cx="5450974" cy="3573293"/>
            </a:xfrm>
          </p:grpSpPr>
          <p:cxnSp>
            <p:nvCxnSpPr>
              <p:cNvPr id="7" name="Straight Arrow Connector 6"/>
              <p:cNvCxnSpPr/>
              <p:nvPr/>
            </p:nvCxnSpPr>
            <p:spPr>
              <a:xfrm flipV="1">
                <a:off x="3941685" y="795726"/>
                <a:ext cx="0" cy="314595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3941685" y="3925512"/>
                <a:ext cx="5015502" cy="1617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208461" y="3968909"/>
                <a:ext cx="386644" cy="400110"/>
              </a:xfrm>
              <a:prstGeom prst="rect">
                <a:avLst/>
              </a:prstGeom>
              <a:noFill/>
            </p:spPr>
            <p:txBody>
              <a:bodyPr wrap="none" rtlCol="0">
                <a:spAutoFit/>
              </a:bodyPr>
              <a:lstStyle/>
              <a:p>
                <a:r>
                  <a:rPr lang="en-US" sz="2000" dirty="0" smtClean="0">
                    <a:latin typeface="Symbol" panose="05050102010706020507" pitchFamily="18" charset="2"/>
                  </a:rPr>
                  <a:t>h</a:t>
                </a:r>
                <a:r>
                  <a:rPr lang="en-US" sz="2000" baseline="-25000" dirty="0" smtClean="0">
                    <a:latin typeface="Times New Roman" panose="02020603050405020304" pitchFamily="18" charset="0"/>
                    <a:cs typeface="Times New Roman" panose="02020603050405020304" pitchFamily="18" charset="0"/>
                  </a:rPr>
                  <a:t>i</a:t>
                </a:r>
                <a:endParaRPr lang="en-US" sz="2000" baseline="-250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3506213" y="935682"/>
                <a:ext cx="338554" cy="400110"/>
              </a:xfrm>
              <a:prstGeom prst="rect">
                <a:avLst/>
              </a:prstGeom>
              <a:noFill/>
            </p:spPr>
            <p:txBody>
              <a:bodyPr wrap="none" rtlCol="0">
                <a:spAutoFit/>
              </a:bodyPr>
              <a:lstStyle/>
              <a:p>
                <a:r>
                  <a:rPr lang="en-US" sz="2000" dirty="0" err="1">
                    <a:latin typeface="Symbol" panose="05050102010706020507" pitchFamily="18" charset="2"/>
                  </a:rPr>
                  <a:t>g</a:t>
                </a:r>
                <a:r>
                  <a:rPr lang="en-US" sz="2000" baseline="-25000" dirty="0" err="1" smtClean="0">
                    <a:latin typeface="Times New Roman" panose="02020603050405020304" pitchFamily="18" charset="0"/>
                    <a:cs typeface="Times New Roman" panose="02020603050405020304" pitchFamily="18" charset="0"/>
                  </a:rPr>
                  <a:t>i</a:t>
                </a:r>
                <a:endParaRPr lang="en-US" sz="2000" baseline="-25000"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6390399" y="795726"/>
                <a:ext cx="1818062" cy="954107"/>
              </a:xfrm>
              <a:prstGeom prst="rect">
                <a:avLst/>
              </a:prstGeom>
              <a:noFill/>
            </p:spPr>
            <p:txBody>
              <a:bodyPr wrap="none" rtlCol="0">
                <a:spAutoFit/>
              </a:bodyPr>
              <a:lstStyle/>
              <a:p>
                <a:r>
                  <a:rPr lang="en-US" sz="1400" i="1" dirty="0" smtClean="0">
                    <a:latin typeface="Times New Roman" panose="02020603050405020304" pitchFamily="18" charset="0"/>
                    <a:cs typeface="Times New Roman" panose="02020603050405020304" pitchFamily="18" charset="0"/>
                  </a:rPr>
                  <a:t>Hot</a:t>
                </a:r>
              </a:p>
              <a:p>
                <a:pPr marL="117475" indent="-117475">
                  <a:buFont typeface="Arial" panose="020B0604020202020204" pitchFamily="34" charset="0"/>
                  <a:buChar char="•"/>
                </a:pPr>
                <a:r>
                  <a:rPr lang="en-US" sz="1400" i="1" dirty="0" smtClean="0">
                    <a:latin typeface="Times New Roman" panose="02020603050405020304" pitchFamily="18" charset="0"/>
                    <a:cs typeface="Times New Roman" panose="02020603050405020304" pitchFamily="18" charset="0"/>
                  </a:rPr>
                  <a:t>High Energy</a:t>
                </a:r>
              </a:p>
              <a:p>
                <a:pPr marL="117475" indent="-117475">
                  <a:buFont typeface="Arial" panose="020B0604020202020204" pitchFamily="34" charset="0"/>
                  <a:buChar char="•"/>
                </a:pPr>
                <a:r>
                  <a:rPr lang="en-US" sz="1400" i="1" dirty="0" smtClean="0">
                    <a:latin typeface="Times New Roman" panose="02020603050405020304" pitchFamily="18" charset="0"/>
                    <a:cs typeface="Times New Roman" panose="02020603050405020304" pitchFamily="18" charset="0"/>
                  </a:rPr>
                  <a:t>Keyhole porosity</a:t>
                </a:r>
              </a:p>
              <a:p>
                <a:pPr marL="117475" indent="-117475">
                  <a:buFont typeface="Arial" panose="020B0604020202020204" pitchFamily="34" charset="0"/>
                  <a:buChar char="•"/>
                </a:pPr>
                <a:r>
                  <a:rPr lang="en-US" sz="1400" i="1" dirty="0" smtClean="0">
                    <a:latin typeface="Times New Roman" panose="02020603050405020304" pitchFamily="18" charset="0"/>
                    <a:cs typeface="Times New Roman" panose="02020603050405020304" pitchFamily="18" charset="0"/>
                  </a:rPr>
                  <a:t>Overheating/burning</a:t>
                </a:r>
                <a:endParaRPr lang="en-US" sz="1400" i="1"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4044944" y="3137306"/>
                <a:ext cx="1378904" cy="738664"/>
              </a:xfrm>
              <a:prstGeom prst="rect">
                <a:avLst/>
              </a:prstGeom>
              <a:noFill/>
            </p:spPr>
            <p:txBody>
              <a:bodyPr wrap="none" rtlCol="0">
                <a:spAutoFit/>
              </a:bodyPr>
              <a:lstStyle/>
              <a:p>
                <a:r>
                  <a:rPr lang="en-US" sz="1400" i="1" dirty="0" smtClean="0">
                    <a:latin typeface="Times New Roman" panose="02020603050405020304" pitchFamily="18" charset="0"/>
                    <a:cs typeface="Times New Roman" panose="02020603050405020304" pitchFamily="18" charset="0"/>
                  </a:rPr>
                  <a:t>Cold</a:t>
                </a:r>
              </a:p>
              <a:p>
                <a:pPr marL="117475" indent="-117475">
                  <a:buFont typeface="Arial" panose="020B0604020202020204" pitchFamily="34" charset="0"/>
                  <a:buChar char="•"/>
                </a:pPr>
                <a:r>
                  <a:rPr lang="en-US" sz="1400" i="1" dirty="0" smtClean="0">
                    <a:latin typeface="Times New Roman" panose="02020603050405020304" pitchFamily="18" charset="0"/>
                    <a:cs typeface="Times New Roman" panose="02020603050405020304" pitchFamily="18" charset="0"/>
                  </a:rPr>
                  <a:t>Low Energy</a:t>
                </a:r>
              </a:p>
              <a:p>
                <a:pPr marL="117475" indent="-117475">
                  <a:buFont typeface="Arial" panose="020B0604020202020204" pitchFamily="34" charset="0"/>
                  <a:buChar char="•"/>
                </a:pPr>
                <a:r>
                  <a:rPr lang="en-US" sz="1400" i="1" dirty="0" smtClean="0">
                    <a:latin typeface="Times New Roman" panose="02020603050405020304" pitchFamily="18" charset="0"/>
                    <a:cs typeface="Times New Roman" panose="02020603050405020304" pitchFamily="18" charset="0"/>
                  </a:rPr>
                  <a:t>Lack-of-fusion</a:t>
                </a:r>
                <a:endParaRPr lang="en-US" sz="1400" i="1" dirty="0">
                  <a:latin typeface="Times New Roman" panose="02020603050405020304" pitchFamily="18" charset="0"/>
                  <a:cs typeface="Times New Roman" panose="02020603050405020304" pitchFamily="18" charset="0"/>
                </a:endParaRPr>
              </a:p>
            </p:txBody>
          </p:sp>
          <p:grpSp>
            <p:nvGrpSpPr>
              <p:cNvPr id="13" name="Group 12"/>
              <p:cNvGrpSpPr/>
              <p:nvPr/>
            </p:nvGrpSpPr>
            <p:grpSpPr>
              <a:xfrm>
                <a:off x="4371047" y="1635947"/>
                <a:ext cx="2202403" cy="1510682"/>
                <a:chOff x="4599119" y="1703401"/>
                <a:chExt cx="2202403" cy="1510682"/>
              </a:xfrm>
            </p:grpSpPr>
            <p:grpSp>
              <p:nvGrpSpPr>
                <p:cNvPr id="27" name="Group 26"/>
                <p:cNvGrpSpPr/>
                <p:nvPr/>
              </p:nvGrpSpPr>
              <p:grpSpPr>
                <a:xfrm>
                  <a:off x="4599119" y="1703401"/>
                  <a:ext cx="2202403" cy="1510682"/>
                  <a:chOff x="4599119" y="1703401"/>
                  <a:chExt cx="2202403" cy="1510682"/>
                </a:xfrm>
              </p:grpSpPr>
              <p:grpSp>
                <p:nvGrpSpPr>
                  <p:cNvPr id="30" name="Group 29"/>
                  <p:cNvGrpSpPr/>
                  <p:nvPr/>
                </p:nvGrpSpPr>
                <p:grpSpPr>
                  <a:xfrm>
                    <a:off x="4599119" y="1703401"/>
                    <a:ext cx="2202403" cy="1510682"/>
                    <a:chOff x="4361833" y="1744678"/>
                    <a:chExt cx="2202403" cy="1510682"/>
                  </a:xfrm>
                </p:grpSpPr>
                <p:sp>
                  <p:nvSpPr>
                    <p:cNvPr id="32" name="Oval 31"/>
                    <p:cNvSpPr/>
                    <p:nvPr/>
                  </p:nvSpPr>
                  <p:spPr>
                    <a:xfrm rot="20400657">
                      <a:off x="4361833" y="1744678"/>
                      <a:ext cx="2202403" cy="1510682"/>
                    </a:xfrm>
                    <a:prstGeom prst="ellipse">
                      <a:avLst/>
                    </a:prstGeom>
                    <a:solidFill>
                      <a:schemeClr val="bg2">
                        <a:lumMod val="90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rot="20160000">
                      <a:off x="4715552" y="2227294"/>
                      <a:ext cx="1494965" cy="545450"/>
                    </a:xfrm>
                    <a:prstGeom prst="ellipse">
                      <a:avLst/>
                    </a:prstGeom>
                    <a:solidFill>
                      <a:schemeClr val="accent2">
                        <a:lumMod val="20000"/>
                        <a:lumOff val="80000"/>
                      </a:scheme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lowchart: Summing Junction 30"/>
                  <p:cNvSpPr/>
                  <p:nvPr/>
                </p:nvSpPr>
                <p:spPr>
                  <a:xfrm>
                    <a:off x="5774063" y="2254314"/>
                    <a:ext cx="206477" cy="206477"/>
                  </a:xfrm>
                  <a:prstGeom prst="flowChartSummingJunction">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Oval 27"/>
                <p:cNvSpPr/>
                <p:nvPr/>
              </p:nvSpPr>
              <p:spPr>
                <a:xfrm>
                  <a:off x="6302379" y="2064390"/>
                  <a:ext cx="147484" cy="147484"/>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960276" y="2672611"/>
                  <a:ext cx="147484" cy="147484"/>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4" name="Straight Arrow Connector 13"/>
              <p:cNvCxnSpPr>
                <a:stCxn id="31" idx="2"/>
                <a:endCxn id="33" idx="1"/>
              </p:cNvCxnSpPr>
              <p:nvPr/>
            </p:nvCxnSpPr>
            <p:spPr>
              <a:xfrm flipH="1">
                <a:off x="4910957" y="2290099"/>
                <a:ext cx="635034" cy="139996"/>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33" idx="5"/>
              </p:cNvCxnSpPr>
              <p:nvPr/>
            </p:nvCxnSpPr>
            <p:spPr>
              <a:xfrm>
                <a:off x="5752468" y="2279834"/>
                <a:ext cx="281072" cy="7264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17" idx="1"/>
              </p:cNvCxnSpPr>
              <p:nvPr/>
            </p:nvCxnSpPr>
            <p:spPr>
              <a:xfrm flipH="1" flipV="1">
                <a:off x="6327384" y="2747720"/>
                <a:ext cx="202784" cy="3276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530168" y="2844553"/>
                <a:ext cx="2058577" cy="461665"/>
              </a:xfrm>
              <a:prstGeom prst="rect">
                <a:avLst/>
              </a:prstGeom>
              <a:noFill/>
            </p:spPr>
            <p:txBody>
              <a:bodyPr wrap="none" rtlCol="0">
                <a:spAutoFit/>
              </a:bodyPr>
              <a:lstStyle/>
              <a:p>
                <a:r>
                  <a:rPr lang="en-US" sz="1200" dirty="0" smtClean="0">
                    <a:latin typeface="Times New Roman" panose="02020603050405020304" pitchFamily="18" charset="0"/>
                    <a:cs typeface="Times New Roman" panose="02020603050405020304" pitchFamily="18" charset="0"/>
                  </a:rPr>
                  <a:t>Process Limit Boundary</a:t>
                </a:r>
              </a:p>
              <a:p>
                <a:pPr marL="117475" indent="-117475">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Outside boundary = defects</a:t>
                </a:r>
                <a:endParaRPr lang="en-US" sz="1200" dirty="0">
                  <a:latin typeface="Times New Roman" panose="02020603050405020304" pitchFamily="18" charset="0"/>
                  <a:cs typeface="Times New Roman" panose="02020603050405020304" pitchFamily="18" charset="0"/>
                </a:endParaRPr>
              </a:p>
            </p:txBody>
          </p:sp>
          <p:cxnSp>
            <p:nvCxnSpPr>
              <p:cNvPr id="18" name="Straight Arrow Connector 17"/>
              <p:cNvCxnSpPr>
                <a:stCxn id="19" idx="1"/>
              </p:cNvCxnSpPr>
              <p:nvPr/>
            </p:nvCxnSpPr>
            <p:spPr>
              <a:xfrm flipH="1" flipV="1">
                <a:off x="5378971" y="2747720"/>
                <a:ext cx="371671" cy="8228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750642" y="3339703"/>
                <a:ext cx="3073855" cy="461665"/>
              </a:xfrm>
              <a:prstGeom prst="rect">
                <a:avLst/>
              </a:prstGeom>
              <a:noFill/>
            </p:spPr>
            <p:txBody>
              <a:bodyPr wrap="none" rtlCol="0">
                <a:spAutoFit/>
              </a:bodyPr>
              <a:lstStyle/>
              <a:p>
                <a:r>
                  <a:rPr lang="en-US" sz="1200" dirty="0" smtClean="0">
                    <a:latin typeface="Times New Roman" panose="02020603050405020304" pitchFamily="18" charset="0"/>
                    <a:cs typeface="Times New Roman" panose="02020603050405020304" pitchFamily="18" charset="0"/>
                  </a:rPr>
                  <a:t>Variation Boundary due to part thermal history</a:t>
                </a:r>
              </a:p>
              <a:p>
                <a:pPr marL="117475" indent="-117475">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Must stay within Process Limit Boundary</a:t>
                </a:r>
                <a:endParaRPr lang="en-US" sz="1200" dirty="0">
                  <a:latin typeface="Times New Roman" panose="02020603050405020304" pitchFamily="18" charset="0"/>
                  <a:cs typeface="Times New Roman" panose="02020603050405020304" pitchFamily="18" charset="0"/>
                </a:endParaRPr>
              </a:p>
            </p:txBody>
          </p:sp>
          <p:grpSp>
            <p:nvGrpSpPr>
              <p:cNvPr id="20" name="Group 19"/>
              <p:cNvGrpSpPr/>
              <p:nvPr/>
            </p:nvGrpSpPr>
            <p:grpSpPr>
              <a:xfrm>
                <a:off x="6909283" y="1902440"/>
                <a:ext cx="1787359" cy="807631"/>
                <a:chOff x="6808482" y="2054427"/>
                <a:chExt cx="1787359" cy="807631"/>
              </a:xfrm>
            </p:grpSpPr>
            <p:sp>
              <p:nvSpPr>
                <p:cNvPr id="21" name="Flowchart: Summing Junction 20"/>
                <p:cNvSpPr/>
                <p:nvPr/>
              </p:nvSpPr>
              <p:spPr>
                <a:xfrm>
                  <a:off x="6808482" y="2105078"/>
                  <a:ext cx="206477" cy="206477"/>
                </a:xfrm>
                <a:prstGeom prst="flowChartSummingJunction">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6837978" y="2395877"/>
                  <a:ext cx="147484" cy="147484"/>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6837978" y="2627682"/>
                  <a:ext cx="147484" cy="147484"/>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7014959" y="2054427"/>
                  <a:ext cx="813043" cy="307777"/>
                </a:xfrm>
                <a:prstGeom prst="rect">
                  <a:avLst/>
                </a:prstGeom>
                <a:noFill/>
              </p:spPr>
              <p:txBody>
                <a:bodyPr wrap="none" rtlCol="0">
                  <a:spAutoFit/>
                </a:bodyPr>
                <a:lstStyle/>
                <a:p>
                  <a:r>
                    <a:rPr lang="en-US" sz="1400" dirty="0" smtClean="0">
                      <a:latin typeface="Times New Roman" panose="02020603050405020304" pitchFamily="18" charset="0"/>
                      <a:cs typeface="Times New Roman" panose="02020603050405020304" pitchFamily="18" charset="0"/>
                    </a:rPr>
                    <a:t>Nominal</a:t>
                  </a:r>
                  <a:endParaRPr lang="en-US" sz="1400" dirty="0">
                    <a:latin typeface="Times New Roman" panose="02020603050405020304" pitchFamily="18" charset="0"/>
                    <a:cs typeface="Times New Roman" panose="02020603050405020304" pitchFamily="18" charset="0"/>
                  </a:endParaRPr>
                </a:p>
              </p:txBody>
            </p:sp>
            <p:sp>
              <p:nvSpPr>
                <p:cNvPr id="25" name="TextBox 24"/>
                <p:cNvSpPr txBox="1"/>
                <p:nvPr/>
              </p:nvSpPr>
              <p:spPr>
                <a:xfrm>
                  <a:off x="7014959" y="2304354"/>
                  <a:ext cx="1500732" cy="307777"/>
                </a:xfrm>
                <a:prstGeom prst="rect">
                  <a:avLst/>
                </a:prstGeom>
                <a:noFill/>
              </p:spPr>
              <p:txBody>
                <a:bodyPr wrap="none" rtlCol="0">
                  <a:spAutoFit/>
                </a:bodyPr>
                <a:lstStyle/>
                <a:p>
                  <a:r>
                    <a:rPr lang="en-US" sz="1400" dirty="0" smtClean="0">
                      <a:latin typeface="Times New Roman" panose="02020603050405020304" pitchFamily="18" charset="0"/>
                      <a:cs typeface="Times New Roman" panose="02020603050405020304" pitchFamily="18" charset="0"/>
                    </a:rPr>
                    <a:t>Bounding hot trial</a:t>
                  </a:r>
                  <a:endParaRPr lang="en-US" sz="1400" dirty="0">
                    <a:latin typeface="Times New Roman" panose="02020603050405020304" pitchFamily="18" charset="0"/>
                    <a:cs typeface="Times New Roman" panose="02020603050405020304" pitchFamily="18" charset="0"/>
                  </a:endParaRPr>
                </a:p>
              </p:txBody>
            </p:sp>
            <p:sp>
              <p:nvSpPr>
                <p:cNvPr id="26" name="TextBox 25"/>
                <p:cNvSpPr txBox="1"/>
                <p:nvPr/>
              </p:nvSpPr>
              <p:spPr>
                <a:xfrm>
                  <a:off x="7014959" y="2554281"/>
                  <a:ext cx="1580882" cy="307777"/>
                </a:xfrm>
                <a:prstGeom prst="rect">
                  <a:avLst/>
                </a:prstGeom>
                <a:noFill/>
              </p:spPr>
              <p:txBody>
                <a:bodyPr wrap="none" rtlCol="0">
                  <a:spAutoFit/>
                </a:bodyPr>
                <a:lstStyle/>
                <a:p>
                  <a:r>
                    <a:rPr lang="en-US" sz="1400" dirty="0" smtClean="0">
                      <a:latin typeface="Times New Roman" panose="02020603050405020304" pitchFamily="18" charset="0"/>
                      <a:cs typeface="Times New Roman" panose="02020603050405020304" pitchFamily="18" charset="0"/>
                    </a:rPr>
                    <a:t>Bounding cold trial</a:t>
                  </a:r>
                  <a:endParaRPr lang="en-US" sz="1400" dirty="0">
                    <a:latin typeface="Times New Roman" panose="02020603050405020304" pitchFamily="18" charset="0"/>
                    <a:cs typeface="Times New Roman" panose="02020603050405020304" pitchFamily="18" charset="0"/>
                  </a:endParaRPr>
                </a:p>
              </p:txBody>
            </p:sp>
          </p:grpSp>
        </p:grpSp>
      </p:grpSp>
      <p:sp>
        <p:nvSpPr>
          <p:cNvPr id="34" name="TextBox 33"/>
          <p:cNvSpPr txBox="1"/>
          <p:nvPr/>
        </p:nvSpPr>
        <p:spPr>
          <a:xfrm>
            <a:off x="6010183" y="5596629"/>
            <a:ext cx="6072960" cy="646331"/>
          </a:xfrm>
          <a:prstGeom prst="rect">
            <a:avLst/>
          </a:prstGeom>
          <a:noFill/>
        </p:spPr>
        <p:txBody>
          <a:bodyPr wrap="square" rtlCol="0">
            <a:spAutoFit/>
          </a:bodyPr>
          <a:lstStyle/>
          <a:p>
            <a:r>
              <a:rPr lang="en-US" sz="1200" b="1" dirty="0" smtClean="0">
                <a:latin typeface="Segoe UI" panose="020B0502040204020203" pitchFamily="34" charset="0"/>
                <a:cs typeface="Segoe UI" panose="020B0502040204020203" pitchFamily="34" charset="0"/>
              </a:rPr>
              <a:t>Process Box: Resulting variations in nominal commanded process due to part geometry, scan pattern and thermal history</a:t>
            </a:r>
          </a:p>
          <a:p>
            <a:r>
              <a:rPr lang="en-US" sz="1200" b="1" dirty="0" smtClean="0">
                <a:latin typeface="Segoe UI" panose="020B0502040204020203" pitchFamily="34" charset="0"/>
                <a:cs typeface="Segoe UI" panose="020B0502040204020203" pitchFamily="34" charset="0"/>
              </a:rPr>
              <a:t>Axis: Representative of any parameters, i.e. power, speed</a:t>
            </a:r>
            <a:endParaRPr lang="en-US" sz="1200" b="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2438830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Parameter Influence on Defects</a:t>
            </a:r>
          </a:p>
        </p:txBody>
      </p:sp>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t="27727" r="33197" b="10457"/>
          <a:stretch/>
        </p:blipFill>
        <p:spPr>
          <a:xfrm>
            <a:off x="435523" y="4613474"/>
            <a:ext cx="2791279" cy="1970315"/>
          </a:xfrm>
          <a:prstGeom prst="rect">
            <a:avLst/>
          </a:prstGeom>
        </p:spPr>
      </p:pic>
      <p:cxnSp>
        <p:nvCxnSpPr>
          <p:cNvPr id="17" name="Straight Arrow Connector 16"/>
          <p:cNvCxnSpPr/>
          <p:nvPr/>
        </p:nvCxnSpPr>
        <p:spPr>
          <a:xfrm flipH="1">
            <a:off x="1447800" y="4455244"/>
            <a:ext cx="214543" cy="103115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39" name="Group 38"/>
          <p:cNvGrpSpPr/>
          <p:nvPr/>
        </p:nvGrpSpPr>
        <p:grpSpPr>
          <a:xfrm>
            <a:off x="3440496" y="1811502"/>
            <a:ext cx="5084597" cy="3441588"/>
            <a:chOff x="3706604" y="2564146"/>
            <a:chExt cx="5084597" cy="3441588"/>
          </a:xfrm>
        </p:grpSpPr>
        <p:cxnSp>
          <p:nvCxnSpPr>
            <p:cNvPr id="8" name="Straight Arrow Connector 7"/>
            <p:cNvCxnSpPr/>
            <p:nvPr/>
          </p:nvCxnSpPr>
          <p:spPr>
            <a:xfrm flipV="1">
              <a:off x="4112806" y="2564146"/>
              <a:ext cx="0" cy="303000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4112806" y="5578574"/>
              <a:ext cx="4678395" cy="1557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092799" y="5620371"/>
              <a:ext cx="360656" cy="385363"/>
            </a:xfrm>
            <a:prstGeom prst="rect">
              <a:avLst/>
            </a:prstGeom>
            <a:noFill/>
          </p:spPr>
          <p:txBody>
            <a:bodyPr wrap="none" rtlCol="0">
              <a:spAutoFit/>
            </a:bodyPr>
            <a:lstStyle/>
            <a:p>
              <a:r>
                <a:rPr lang="en-US" sz="2000" dirty="0" smtClean="0">
                  <a:latin typeface="Symbol" panose="05050102010706020507" pitchFamily="18" charset="2"/>
                </a:rPr>
                <a:t>h</a:t>
              </a:r>
              <a:r>
                <a:rPr lang="en-US" sz="2000" baseline="-25000" dirty="0" smtClean="0">
                  <a:latin typeface="Times New Roman" panose="02020603050405020304" pitchFamily="18" charset="0"/>
                  <a:cs typeface="Times New Roman" panose="02020603050405020304" pitchFamily="18" charset="0"/>
                </a:rPr>
                <a:t>i</a:t>
              </a:r>
              <a:endParaRPr lang="en-US" sz="2000" baseline="-25000"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3706604" y="2698943"/>
              <a:ext cx="315799" cy="385363"/>
            </a:xfrm>
            <a:prstGeom prst="rect">
              <a:avLst/>
            </a:prstGeom>
            <a:noFill/>
          </p:spPr>
          <p:txBody>
            <a:bodyPr wrap="none" rtlCol="0">
              <a:spAutoFit/>
            </a:bodyPr>
            <a:lstStyle/>
            <a:p>
              <a:r>
                <a:rPr lang="en-US" sz="2000" dirty="0" err="1">
                  <a:latin typeface="Symbol" panose="05050102010706020507" pitchFamily="18" charset="2"/>
                </a:rPr>
                <a:t>g</a:t>
              </a:r>
              <a:r>
                <a:rPr lang="en-US" sz="2000" baseline="-25000" dirty="0" err="1" smtClean="0">
                  <a:latin typeface="Times New Roman" panose="02020603050405020304" pitchFamily="18" charset="0"/>
                  <a:cs typeface="Times New Roman" panose="02020603050405020304" pitchFamily="18" charset="0"/>
                </a:rPr>
                <a:t>i</a:t>
              </a:r>
              <a:endParaRPr lang="en-US" sz="2000" baseline="-2500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6396935" y="2564146"/>
              <a:ext cx="1695864" cy="918940"/>
            </a:xfrm>
            <a:prstGeom prst="rect">
              <a:avLst/>
            </a:prstGeom>
            <a:noFill/>
          </p:spPr>
          <p:txBody>
            <a:bodyPr wrap="none" rtlCol="0">
              <a:spAutoFit/>
            </a:bodyPr>
            <a:lstStyle/>
            <a:p>
              <a:r>
                <a:rPr lang="en-US" sz="1400" i="1" dirty="0" smtClean="0">
                  <a:latin typeface="Times New Roman" panose="02020603050405020304" pitchFamily="18" charset="0"/>
                  <a:cs typeface="Times New Roman" panose="02020603050405020304" pitchFamily="18" charset="0"/>
                </a:rPr>
                <a:t>Hot</a:t>
              </a:r>
            </a:p>
            <a:p>
              <a:pPr marL="117475" indent="-117475">
                <a:buFont typeface="Arial" panose="020B0604020202020204" pitchFamily="34" charset="0"/>
                <a:buChar char="•"/>
              </a:pPr>
              <a:r>
                <a:rPr lang="en-US" sz="1400" i="1" dirty="0" smtClean="0">
                  <a:latin typeface="Times New Roman" panose="02020603050405020304" pitchFamily="18" charset="0"/>
                  <a:cs typeface="Times New Roman" panose="02020603050405020304" pitchFamily="18" charset="0"/>
                </a:rPr>
                <a:t>High Energy</a:t>
              </a:r>
            </a:p>
            <a:p>
              <a:pPr marL="117475" indent="-117475">
                <a:buFont typeface="Arial" panose="020B0604020202020204" pitchFamily="34" charset="0"/>
                <a:buChar char="•"/>
              </a:pPr>
              <a:r>
                <a:rPr lang="en-US" sz="1400" i="1" dirty="0" smtClean="0">
                  <a:latin typeface="Times New Roman" panose="02020603050405020304" pitchFamily="18" charset="0"/>
                  <a:cs typeface="Times New Roman" panose="02020603050405020304" pitchFamily="18" charset="0"/>
                </a:rPr>
                <a:t>Keyhole porosity</a:t>
              </a:r>
            </a:p>
            <a:p>
              <a:pPr marL="117475" indent="-117475">
                <a:buFont typeface="Arial" panose="020B0604020202020204" pitchFamily="34" charset="0"/>
                <a:buChar char="•"/>
              </a:pPr>
              <a:r>
                <a:rPr lang="en-US" sz="1400" i="1" dirty="0" smtClean="0">
                  <a:latin typeface="Times New Roman" panose="02020603050405020304" pitchFamily="18" charset="0"/>
                  <a:cs typeface="Times New Roman" panose="02020603050405020304" pitchFamily="18" charset="0"/>
                </a:rPr>
                <a:t>Overheating/burning</a:t>
              </a:r>
              <a:endParaRPr lang="en-US" sz="1400" i="1"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4209125" y="4819420"/>
              <a:ext cx="1286224" cy="711438"/>
            </a:xfrm>
            <a:prstGeom prst="rect">
              <a:avLst/>
            </a:prstGeom>
            <a:noFill/>
          </p:spPr>
          <p:txBody>
            <a:bodyPr wrap="none" rtlCol="0">
              <a:spAutoFit/>
            </a:bodyPr>
            <a:lstStyle/>
            <a:p>
              <a:r>
                <a:rPr lang="en-US" sz="1400" i="1" dirty="0" smtClean="0">
                  <a:latin typeface="Times New Roman" panose="02020603050405020304" pitchFamily="18" charset="0"/>
                  <a:cs typeface="Times New Roman" panose="02020603050405020304" pitchFamily="18" charset="0"/>
                </a:rPr>
                <a:t>Cold</a:t>
              </a:r>
            </a:p>
            <a:p>
              <a:pPr marL="117475" indent="-117475">
                <a:buFont typeface="Arial" panose="020B0604020202020204" pitchFamily="34" charset="0"/>
                <a:buChar char="•"/>
              </a:pPr>
              <a:r>
                <a:rPr lang="en-US" sz="1400" i="1" dirty="0" smtClean="0">
                  <a:latin typeface="Times New Roman" panose="02020603050405020304" pitchFamily="18" charset="0"/>
                  <a:cs typeface="Times New Roman" panose="02020603050405020304" pitchFamily="18" charset="0"/>
                </a:rPr>
                <a:t>Low Energy</a:t>
              </a:r>
            </a:p>
            <a:p>
              <a:pPr marL="117475" indent="-117475">
                <a:buFont typeface="Arial" panose="020B0604020202020204" pitchFamily="34" charset="0"/>
                <a:buChar char="•"/>
              </a:pPr>
              <a:r>
                <a:rPr lang="en-US" sz="1400" i="1" dirty="0" smtClean="0">
                  <a:latin typeface="Times New Roman" panose="02020603050405020304" pitchFamily="18" charset="0"/>
                  <a:cs typeface="Times New Roman" panose="02020603050405020304" pitchFamily="18" charset="0"/>
                </a:rPr>
                <a:t>Lack-of-fusion</a:t>
              </a:r>
              <a:endParaRPr lang="en-US" sz="1400" i="1" dirty="0">
                <a:latin typeface="Times New Roman" panose="02020603050405020304" pitchFamily="18" charset="0"/>
                <a:cs typeface="Times New Roman" panose="02020603050405020304" pitchFamily="18" charset="0"/>
              </a:endParaRPr>
            </a:p>
          </p:txBody>
        </p:sp>
        <p:grpSp>
          <p:nvGrpSpPr>
            <p:cNvPr id="14" name="Group 13"/>
            <p:cNvGrpSpPr/>
            <p:nvPr/>
          </p:nvGrpSpPr>
          <p:grpSpPr>
            <a:xfrm>
              <a:off x="4513310" y="3373398"/>
              <a:ext cx="2054373" cy="1455001"/>
              <a:chOff x="4599119" y="1703401"/>
              <a:chExt cx="2202403" cy="1510682"/>
            </a:xfrm>
          </p:grpSpPr>
          <p:grpSp>
            <p:nvGrpSpPr>
              <p:cNvPr id="21" name="Group 20"/>
              <p:cNvGrpSpPr/>
              <p:nvPr/>
            </p:nvGrpSpPr>
            <p:grpSpPr>
              <a:xfrm>
                <a:off x="4599119" y="1703401"/>
                <a:ext cx="2202403" cy="1510682"/>
                <a:chOff x="4361833" y="1744678"/>
                <a:chExt cx="2202403" cy="1510682"/>
              </a:xfrm>
            </p:grpSpPr>
            <p:sp>
              <p:nvSpPr>
                <p:cNvPr id="23" name="Oval 22"/>
                <p:cNvSpPr/>
                <p:nvPr/>
              </p:nvSpPr>
              <p:spPr>
                <a:xfrm rot="20400657">
                  <a:off x="4361833" y="1744678"/>
                  <a:ext cx="2202403" cy="1510682"/>
                </a:xfrm>
                <a:prstGeom prst="ellipse">
                  <a:avLst/>
                </a:prstGeom>
                <a:solidFill>
                  <a:schemeClr val="bg2">
                    <a:lumMod val="90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rot="20160000">
                  <a:off x="4715552" y="2227294"/>
                  <a:ext cx="1494965" cy="545450"/>
                </a:xfrm>
                <a:prstGeom prst="ellipse">
                  <a:avLst/>
                </a:prstGeom>
                <a:solidFill>
                  <a:schemeClr val="accent2">
                    <a:lumMod val="20000"/>
                    <a:lumOff val="80000"/>
                  </a:scheme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Flowchart: Summing Junction 21"/>
              <p:cNvSpPr/>
              <p:nvPr/>
            </p:nvSpPr>
            <p:spPr>
              <a:xfrm>
                <a:off x="5774063" y="2254314"/>
                <a:ext cx="206477" cy="206477"/>
              </a:xfrm>
              <a:prstGeom prst="flowChartSummingJunction">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5" name="Straight Arrow Connector 14"/>
            <p:cNvCxnSpPr>
              <a:stCxn id="22" idx="2"/>
              <a:endCxn id="24" idx="1"/>
            </p:cNvCxnSpPr>
            <p:nvPr/>
          </p:nvCxnSpPr>
          <p:spPr>
            <a:xfrm flipH="1">
              <a:off x="5016931" y="4003439"/>
              <a:ext cx="592351" cy="134836"/>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endCxn id="24" idx="5"/>
            </p:cNvCxnSpPr>
            <p:nvPr/>
          </p:nvCxnSpPr>
          <p:spPr>
            <a:xfrm>
              <a:off x="5801881" y="3993553"/>
              <a:ext cx="262180" cy="6996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6880943" y="3630069"/>
              <a:ext cx="950995" cy="296433"/>
              <a:chOff x="6808482" y="2054427"/>
              <a:chExt cx="1019520" cy="307777"/>
            </a:xfrm>
          </p:grpSpPr>
          <p:sp>
            <p:nvSpPr>
              <p:cNvPr id="19" name="Flowchart: Summing Junction 18"/>
              <p:cNvSpPr/>
              <p:nvPr/>
            </p:nvSpPr>
            <p:spPr>
              <a:xfrm>
                <a:off x="6808482" y="2105078"/>
                <a:ext cx="206477" cy="206477"/>
              </a:xfrm>
              <a:prstGeom prst="flowChartSummingJunction">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7014959" y="2054427"/>
                <a:ext cx="813043" cy="307777"/>
              </a:xfrm>
              <a:prstGeom prst="rect">
                <a:avLst/>
              </a:prstGeom>
              <a:noFill/>
            </p:spPr>
            <p:txBody>
              <a:bodyPr wrap="none" rtlCol="0">
                <a:spAutoFit/>
              </a:bodyPr>
              <a:lstStyle/>
              <a:p>
                <a:r>
                  <a:rPr lang="en-US" sz="1400" dirty="0" smtClean="0">
                    <a:latin typeface="Times New Roman" panose="02020603050405020304" pitchFamily="18" charset="0"/>
                    <a:cs typeface="Times New Roman" panose="02020603050405020304" pitchFamily="18" charset="0"/>
                  </a:rPr>
                  <a:t>Nominal</a:t>
                </a:r>
                <a:endParaRPr lang="en-US" sz="1400" dirty="0">
                  <a:latin typeface="Times New Roman" panose="02020603050405020304" pitchFamily="18" charset="0"/>
                  <a:cs typeface="Times New Roman" panose="02020603050405020304" pitchFamily="18" charset="0"/>
                </a:endParaRPr>
              </a:p>
            </p:txBody>
          </p:sp>
        </p:grpSp>
      </p:grpSp>
      <p:sp>
        <p:nvSpPr>
          <p:cNvPr id="25" name="TextBox 24"/>
          <p:cNvSpPr txBox="1"/>
          <p:nvPr/>
        </p:nvSpPr>
        <p:spPr>
          <a:xfrm>
            <a:off x="404902" y="3971247"/>
            <a:ext cx="2696007" cy="715089"/>
          </a:xfrm>
          <a:prstGeom prst="roundRect">
            <a:avLst/>
          </a:prstGeom>
          <a:noFill/>
          <a:ln>
            <a:noFill/>
          </a:ln>
        </p:spPr>
        <p:txBody>
          <a:bodyPr wrap="square" rtlCol="0">
            <a:spAutoFit/>
          </a:bodyPr>
          <a:lstStyle>
            <a:defPPr>
              <a:defRPr lang="en-US"/>
            </a:defPPr>
            <a:lvl1pPr>
              <a:defRPr b="1">
                <a:ln w="3175">
                  <a:solidFill>
                    <a:schemeClr val="bg1"/>
                  </a:solidFill>
                </a:ln>
                <a:latin typeface="Century Gothic"/>
                <a:cs typeface="Century Gothic"/>
              </a:defRPr>
            </a:lvl1pPr>
          </a:lstStyle>
          <a:p>
            <a:r>
              <a:rPr lang="en-US" dirty="0">
                <a:latin typeface="Segoe UI" panose="020B0502040204020203" pitchFamily="34" charset="0"/>
                <a:cs typeface="Segoe UI" panose="020B0502040204020203" pitchFamily="34" charset="0"/>
              </a:rPr>
              <a:t>Lack of Fusion Defect after HIP</a:t>
            </a:r>
          </a:p>
        </p:txBody>
      </p:sp>
      <p:grpSp>
        <p:nvGrpSpPr>
          <p:cNvPr id="26" name="Group 25"/>
          <p:cNvGrpSpPr>
            <a:grpSpLocks noChangeAspect="1"/>
          </p:cNvGrpSpPr>
          <p:nvPr/>
        </p:nvGrpSpPr>
        <p:grpSpPr>
          <a:xfrm>
            <a:off x="435523" y="1912593"/>
            <a:ext cx="2791279" cy="2093459"/>
            <a:chOff x="5110653" y="3896299"/>
            <a:chExt cx="3820732" cy="2865549"/>
          </a:xfrm>
        </p:grpSpPr>
        <p:pic>
          <p:nvPicPr>
            <p:cNvPr id="27" name="Picture 2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110653" y="3896299"/>
              <a:ext cx="3820732" cy="2865549"/>
            </a:xfrm>
            <a:prstGeom prst="rect">
              <a:avLst/>
            </a:prstGeom>
          </p:spPr>
        </p:pic>
        <p:cxnSp>
          <p:nvCxnSpPr>
            <p:cNvPr id="28" name="Straight Arrow Connector 27"/>
            <p:cNvCxnSpPr/>
            <p:nvPr/>
          </p:nvCxnSpPr>
          <p:spPr>
            <a:xfrm flipH="1" flipV="1">
              <a:off x="7348654" y="4642625"/>
              <a:ext cx="152400" cy="167268"/>
            </a:xfrm>
            <a:prstGeom prst="straightConnector1">
              <a:avLst/>
            </a:prstGeom>
            <a:ln w="127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H="1" flipV="1">
              <a:off x="8059772" y="4522142"/>
              <a:ext cx="152400" cy="167268"/>
            </a:xfrm>
            <a:prstGeom prst="straightConnector1">
              <a:avLst/>
            </a:prstGeom>
            <a:ln w="127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H="1" flipV="1">
              <a:off x="6789936" y="5669042"/>
              <a:ext cx="152400" cy="167268"/>
            </a:xfrm>
            <a:prstGeom prst="straightConnector1">
              <a:avLst/>
            </a:prstGeom>
            <a:ln w="127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8135972" y="6192645"/>
              <a:ext cx="240452" cy="181105"/>
            </a:xfrm>
            <a:prstGeom prst="straightConnector1">
              <a:avLst/>
            </a:prstGeom>
            <a:ln w="127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H="1" flipV="1">
              <a:off x="5717648" y="4878659"/>
              <a:ext cx="152400" cy="167268"/>
            </a:xfrm>
            <a:prstGeom prst="straightConnector1">
              <a:avLst/>
            </a:prstGeom>
            <a:ln w="127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flipV="1">
              <a:off x="5926505" y="4529255"/>
              <a:ext cx="152400" cy="167268"/>
            </a:xfrm>
            <a:prstGeom prst="straightConnector1">
              <a:avLst/>
            </a:prstGeom>
            <a:ln w="127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sp>
        <p:nvSpPr>
          <p:cNvPr id="34" name="TextBox 33"/>
          <p:cNvSpPr txBox="1"/>
          <p:nvPr/>
        </p:nvSpPr>
        <p:spPr>
          <a:xfrm>
            <a:off x="351168" y="1539755"/>
            <a:ext cx="3060152" cy="408623"/>
          </a:xfrm>
          <a:prstGeom prst="roundRect">
            <a:avLst/>
          </a:prstGeom>
          <a:noFill/>
          <a:ln>
            <a:noFill/>
          </a:ln>
        </p:spPr>
        <p:txBody>
          <a:bodyPr wrap="square" rtlCol="0">
            <a:spAutoFit/>
          </a:bodyPr>
          <a:lstStyle/>
          <a:p>
            <a:r>
              <a:rPr lang="en-US" b="1" dirty="0">
                <a:ln w="3175">
                  <a:solidFill>
                    <a:schemeClr val="bg1"/>
                  </a:solidFill>
                </a:ln>
                <a:latin typeface="Segoe UI" panose="020B0502040204020203" pitchFamily="34" charset="0"/>
                <a:cs typeface="Segoe UI" panose="020B0502040204020203" pitchFamily="34" charset="0"/>
              </a:rPr>
              <a:t>Lack of Fusion </a:t>
            </a:r>
            <a:r>
              <a:rPr lang="en-US" b="1" dirty="0" smtClean="0">
                <a:ln w="3175">
                  <a:solidFill>
                    <a:schemeClr val="bg1"/>
                  </a:solidFill>
                </a:ln>
                <a:latin typeface="Segoe UI" panose="020B0502040204020203" pitchFamily="34" charset="0"/>
                <a:cs typeface="Segoe UI" panose="020B0502040204020203" pitchFamily="34" charset="0"/>
              </a:rPr>
              <a:t>Defect</a:t>
            </a:r>
            <a:endParaRPr lang="en-US" b="1" dirty="0">
              <a:ln w="3175">
                <a:solidFill>
                  <a:schemeClr val="bg1"/>
                </a:solidFill>
              </a:ln>
              <a:latin typeface="Segoe UI" panose="020B0502040204020203" pitchFamily="34" charset="0"/>
              <a:cs typeface="Segoe UI" panose="020B0502040204020203" pitchFamily="34" charset="0"/>
            </a:endParaRPr>
          </a:p>
        </p:txBody>
      </p:sp>
      <p:pic>
        <p:nvPicPr>
          <p:cNvPr id="35" name="Picture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83124" y="1594100"/>
            <a:ext cx="2971800" cy="2362200"/>
          </a:xfrm>
          <a:prstGeom prst="rect">
            <a:avLst/>
          </a:prstGeom>
        </p:spPr>
      </p:pic>
      <p:sp>
        <p:nvSpPr>
          <p:cNvPr id="36" name="TextBox 35"/>
          <p:cNvSpPr txBox="1"/>
          <p:nvPr/>
        </p:nvSpPr>
        <p:spPr>
          <a:xfrm>
            <a:off x="8983124" y="3974655"/>
            <a:ext cx="2971799" cy="584775"/>
          </a:xfrm>
          <a:prstGeom prst="rect">
            <a:avLst/>
          </a:prstGeom>
          <a:noFill/>
        </p:spPr>
        <p:txBody>
          <a:bodyPr wrap="square" rtlCol="0">
            <a:spAutoFit/>
          </a:bodyPr>
          <a:lstStyle>
            <a:defPPr>
              <a:defRPr lang="en-US"/>
            </a:defPPr>
            <a:lvl1pPr>
              <a:buNone/>
              <a:defRPr sz="700"/>
            </a:lvl1pPr>
          </a:lstStyle>
          <a:p>
            <a:r>
              <a:rPr lang="en-US" sz="800" dirty="0"/>
              <a:t>Everton, Sarah &amp; Dickens, Philip &amp; Tuck, Christopher &amp; Dutton, B. (2019). IDENTIFICATION OF SUB-SURFACE DEFECTS IN PARTS PRODUCED BY ADDITIVE MANUFACTURING, USING LASER GENERATED ULTRASOUND. </a:t>
            </a:r>
          </a:p>
        </p:txBody>
      </p:sp>
      <p:pic>
        <p:nvPicPr>
          <p:cNvPr id="37" name="Picture 36"/>
          <p:cNvPicPr>
            <a:picLocks noChangeAspect="1"/>
          </p:cNvPicPr>
          <p:nvPr/>
        </p:nvPicPr>
        <p:blipFill rotWithShape="1">
          <a:blip r:embed="rId5" cstate="hqprint">
            <a:extLst>
              <a:ext uri="{28A0092B-C50C-407E-A947-70E740481C1C}">
                <a14:useLocalDpi xmlns:a14="http://schemas.microsoft.com/office/drawing/2010/main" val="0"/>
              </a:ext>
            </a:extLst>
          </a:blip>
          <a:srcRect l="50635" t="44676" r="8779" b="36569"/>
          <a:stretch/>
        </p:blipFill>
        <p:spPr>
          <a:xfrm>
            <a:off x="8684266" y="4867727"/>
            <a:ext cx="3355647" cy="1162968"/>
          </a:xfrm>
          <a:prstGeom prst="rect">
            <a:avLst/>
          </a:prstGeom>
        </p:spPr>
      </p:pic>
      <p:sp>
        <p:nvSpPr>
          <p:cNvPr id="43" name="TextBox 42"/>
          <p:cNvSpPr txBox="1"/>
          <p:nvPr/>
        </p:nvSpPr>
        <p:spPr>
          <a:xfrm>
            <a:off x="5865609" y="5714585"/>
            <a:ext cx="2818657" cy="369332"/>
          </a:xfrm>
          <a:prstGeom prst="rect">
            <a:avLst/>
          </a:prstGeom>
          <a:noFill/>
        </p:spPr>
        <p:txBody>
          <a:bodyPr wrap="none" rtlCol="0">
            <a:spAutoFit/>
          </a:bodyPr>
          <a:lstStyle/>
          <a:p>
            <a:r>
              <a:rPr lang="en-US" dirty="0" smtClean="0">
                <a:latin typeface="Segoe UI" panose="020B0502040204020203" pitchFamily="34" charset="0"/>
                <a:cs typeface="Segoe UI" panose="020B0502040204020203" pitchFamily="34" charset="0"/>
              </a:rPr>
              <a:t>Overheating discoloration</a:t>
            </a:r>
            <a:endParaRPr lang="en-US"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6529933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Candidate </a:t>
            </a:r>
            <a:r>
              <a:rPr lang="en-US" dirty="0" smtClean="0"/>
              <a:t>AM Material Process</a:t>
            </a:r>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90082" y="1512554"/>
            <a:ext cx="5979115" cy="4412511"/>
          </a:xfrm>
        </p:spPr>
        <p:txBody>
          <a:bodyPr/>
          <a:lstStyle/>
          <a:p>
            <a:pPr marL="0" indent="0">
              <a:lnSpc>
                <a:spcPct val="100000"/>
              </a:lnSpc>
              <a:spcBef>
                <a:spcPts val="0"/>
              </a:spcBef>
              <a:buNone/>
            </a:pPr>
            <a:r>
              <a:rPr lang="en-US" sz="3200" u="sng" dirty="0">
                <a:solidFill>
                  <a:prstClr val="black"/>
                </a:solidFill>
              </a:rPr>
              <a:t>Post-build </a:t>
            </a:r>
            <a:r>
              <a:rPr lang="en-US" sz="3200" u="sng" dirty="0" smtClean="0">
                <a:solidFill>
                  <a:prstClr val="black"/>
                </a:solidFill>
              </a:rPr>
              <a:t>Material </a:t>
            </a:r>
            <a:r>
              <a:rPr lang="en-US" sz="3200" u="sng" dirty="0">
                <a:solidFill>
                  <a:prstClr val="black"/>
                </a:solidFill>
              </a:rPr>
              <a:t>Processing</a:t>
            </a:r>
          </a:p>
          <a:p>
            <a:pPr marL="0" indent="0">
              <a:lnSpc>
                <a:spcPct val="100000"/>
              </a:lnSpc>
              <a:spcBef>
                <a:spcPts val="0"/>
              </a:spcBef>
              <a:buNone/>
            </a:pPr>
            <a:r>
              <a:rPr lang="en-US" dirty="0" smtClean="0">
                <a:solidFill>
                  <a:prstClr val="black"/>
                </a:solidFill>
              </a:rPr>
              <a:t>Example: Thermal Process (metals)</a:t>
            </a:r>
            <a:endParaRPr lang="en-US" dirty="0">
              <a:solidFill>
                <a:prstClr val="black"/>
              </a:solidFill>
            </a:endParaRPr>
          </a:p>
          <a:p>
            <a:pPr marL="346075" indent="-346075">
              <a:lnSpc>
                <a:spcPct val="100000"/>
              </a:lnSpc>
              <a:spcBef>
                <a:spcPts val="0"/>
              </a:spcBef>
            </a:pPr>
            <a:r>
              <a:rPr lang="en-US" sz="2000" dirty="0" smtClean="0">
                <a:solidFill>
                  <a:prstClr val="black"/>
                </a:solidFill>
              </a:rPr>
              <a:t>Includes </a:t>
            </a:r>
            <a:r>
              <a:rPr lang="en-US" sz="2000" dirty="0">
                <a:solidFill>
                  <a:prstClr val="black"/>
                </a:solidFill>
              </a:rPr>
              <a:t>definition of all thermal process steps</a:t>
            </a:r>
          </a:p>
          <a:p>
            <a:pPr marL="346075" indent="-346075">
              <a:lnSpc>
                <a:spcPct val="100000"/>
              </a:lnSpc>
              <a:spcBef>
                <a:spcPts val="0"/>
              </a:spcBef>
            </a:pPr>
            <a:r>
              <a:rPr lang="en-US" sz="2000" b="1" i="1" dirty="0">
                <a:solidFill>
                  <a:prstClr val="black"/>
                </a:solidFill>
              </a:rPr>
              <a:t>Evolution of microstructure </a:t>
            </a:r>
            <a:r>
              <a:rPr lang="en-US" sz="2000" i="1" dirty="0">
                <a:solidFill>
                  <a:prstClr val="black"/>
                </a:solidFill>
              </a:rPr>
              <a:t>with acceptance criteria for As Built and Final</a:t>
            </a:r>
            <a:endParaRPr lang="en-US" sz="2000" b="1" i="1" dirty="0">
              <a:solidFill>
                <a:prstClr val="black"/>
              </a:solidFill>
            </a:endParaRPr>
          </a:p>
          <a:p>
            <a:pPr marL="346075" indent="-346075">
              <a:lnSpc>
                <a:spcPct val="100000"/>
              </a:lnSpc>
              <a:spcBef>
                <a:spcPts val="0"/>
              </a:spcBef>
            </a:pPr>
            <a:r>
              <a:rPr lang="en-US" sz="2000" dirty="0">
                <a:solidFill>
                  <a:prstClr val="black"/>
                </a:solidFill>
              </a:rPr>
              <a:t>Stress Relief, Hot Isostatic Pressing, Solution Treating, Aging, etc.</a:t>
            </a:r>
          </a:p>
          <a:p>
            <a:endParaRPr lang="en-US" dirty="0"/>
          </a:p>
          <a:p>
            <a:endParaRPr lang="en-US" dirty="0"/>
          </a:p>
        </p:txBody>
      </p:sp>
      <p:grpSp>
        <p:nvGrpSpPr>
          <p:cNvPr id="4" name="Group 3"/>
          <p:cNvGrpSpPr/>
          <p:nvPr/>
        </p:nvGrpSpPr>
        <p:grpSpPr>
          <a:xfrm>
            <a:off x="1648156" y="4132883"/>
            <a:ext cx="8286750" cy="1895058"/>
            <a:chOff x="213064" y="1171852"/>
            <a:chExt cx="8735625" cy="2237958"/>
          </a:xfrm>
        </p:grpSpPr>
        <p:grpSp>
          <p:nvGrpSpPr>
            <p:cNvPr id="5" name="Group 4"/>
            <p:cNvGrpSpPr/>
            <p:nvPr/>
          </p:nvGrpSpPr>
          <p:grpSpPr>
            <a:xfrm>
              <a:off x="284085" y="1736992"/>
              <a:ext cx="8664604" cy="1672818"/>
              <a:chOff x="275208" y="1905667"/>
              <a:chExt cx="8664604" cy="1672818"/>
            </a:xfrm>
          </p:grpSpPr>
          <p:pic>
            <p:nvPicPr>
              <p:cNvPr id="8" name="Picture 7"/>
              <p:cNvPicPr>
                <a:picLocks noChangeAspect="1"/>
              </p:cNvPicPr>
              <p:nvPr/>
            </p:nvPicPr>
            <p:blipFill rotWithShape="1">
              <a:blip r:embed="rId2"/>
              <a:srcRect l="610"/>
              <a:stretch/>
            </p:blipFill>
            <p:spPr>
              <a:xfrm>
                <a:off x="4598633" y="1917460"/>
                <a:ext cx="4341179" cy="1655165"/>
              </a:xfrm>
              <a:prstGeom prst="rect">
                <a:avLst/>
              </a:prstGeom>
            </p:spPr>
          </p:pic>
          <p:pic>
            <p:nvPicPr>
              <p:cNvPr id="9" name="Picture 8"/>
              <p:cNvPicPr>
                <a:picLocks noChangeAspect="1"/>
              </p:cNvPicPr>
              <p:nvPr/>
            </p:nvPicPr>
            <p:blipFill rotWithShape="1">
              <a:blip r:embed="rId3"/>
              <a:srcRect r="1217"/>
              <a:stretch/>
            </p:blipFill>
            <p:spPr>
              <a:xfrm>
                <a:off x="275208" y="1905667"/>
                <a:ext cx="4323425" cy="1672818"/>
              </a:xfrm>
              <a:prstGeom prst="rect">
                <a:avLst/>
              </a:prstGeom>
            </p:spPr>
          </p:pic>
        </p:grpSp>
        <p:sp>
          <p:nvSpPr>
            <p:cNvPr id="6" name="TextBox 5"/>
            <p:cNvSpPr txBox="1"/>
            <p:nvPr/>
          </p:nvSpPr>
          <p:spPr>
            <a:xfrm>
              <a:off x="213064" y="1171852"/>
              <a:ext cx="3949480" cy="472508"/>
            </a:xfrm>
            <a:prstGeom prst="rect">
              <a:avLst/>
            </a:prstGeom>
            <a:noFill/>
          </p:spPr>
          <p:txBody>
            <a:bodyPr wrap="none" rtlCol="0">
              <a:spAutoFit/>
            </a:bodyPr>
            <a:lstStyle/>
            <a:p>
              <a:r>
                <a:rPr lang="en-US" sz="2000" dirty="0" smtClean="0">
                  <a:solidFill>
                    <a:schemeClr val="accent1">
                      <a:lumMod val="75000"/>
                    </a:schemeClr>
                  </a:solidFill>
                  <a:latin typeface="Arial" panose="020B0604020202020204" pitchFamily="34" charset="0"/>
                  <a:cs typeface="Arial" panose="020B0604020202020204" pitchFamily="34" charset="0"/>
                </a:rPr>
                <a:t>IN718 Microstructural Evolution</a:t>
              </a:r>
              <a:endParaRPr lang="en-US" sz="2000" dirty="0">
                <a:solidFill>
                  <a:schemeClr val="accent1">
                    <a:lumMod val="75000"/>
                  </a:schemeClr>
                </a:solidFill>
                <a:latin typeface="Arial" panose="020B0604020202020204" pitchFamily="34" charset="0"/>
                <a:cs typeface="Arial" panose="020B0604020202020204" pitchFamily="34" charset="0"/>
              </a:endParaRPr>
            </a:p>
          </p:txBody>
        </p:sp>
        <p:sp>
          <p:nvSpPr>
            <p:cNvPr id="7" name="Right Arrow 6"/>
            <p:cNvSpPr/>
            <p:nvPr/>
          </p:nvSpPr>
          <p:spPr>
            <a:xfrm>
              <a:off x="292963" y="1544715"/>
              <a:ext cx="6631620" cy="150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6048" y="1839165"/>
            <a:ext cx="1861400" cy="2324896"/>
          </a:xfrm>
          <a:prstGeom prst="rect">
            <a:avLst/>
          </a:prstGeom>
          <a:ln>
            <a:solidFill>
              <a:schemeClr val="tx1"/>
            </a:solidFill>
          </a:ln>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03326" y="1488812"/>
            <a:ext cx="2979073" cy="1979764"/>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42864" y="3718810"/>
            <a:ext cx="1531683" cy="1919709"/>
          </a:xfrm>
          <a:prstGeom prst="rect">
            <a:avLst/>
          </a:prstGeom>
        </p:spPr>
      </p:pic>
    </p:spTree>
    <p:extLst>
      <p:ext uri="{BB962C8B-B14F-4D97-AF65-F5344CB8AC3E}">
        <p14:creationId xmlns:p14="http://schemas.microsoft.com/office/powerpoint/2010/main" val="18561381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Candidate AM Material </a:t>
            </a:r>
            <a:r>
              <a:rPr lang="en-US" dirty="0" smtClean="0"/>
              <a:t>Process</a:t>
            </a:r>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4" y="1584252"/>
            <a:ext cx="6240977" cy="4412511"/>
          </a:xfrm>
        </p:spPr>
        <p:txBody>
          <a:bodyPr/>
          <a:lstStyle/>
          <a:p>
            <a:r>
              <a:rPr lang="en-US" sz="2400" b="1" dirty="0" smtClean="0"/>
              <a:t>QMS Records of Candidate AM Material Process Definition</a:t>
            </a:r>
            <a:endParaRPr lang="en-US" sz="2400" dirty="0"/>
          </a:p>
          <a:p>
            <a:pPr lvl="1"/>
            <a:r>
              <a:rPr lang="en-US" dirty="0" smtClean="0"/>
              <a:t>All aspects of the candidate process are</a:t>
            </a:r>
          </a:p>
          <a:p>
            <a:pPr lvl="2"/>
            <a:r>
              <a:rPr lang="en-US" dirty="0"/>
              <a:t>I</a:t>
            </a:r>
            <a:r>
              <a:rPr lang="en-US" dirty="0" smtClean="0"/>
              <a:t>dentified, </a:t>
            </a:r>
          </a:p>
          <a:p>
            <a:pPr lvl="2"/>
            <a:r>
              <a:rPr lang="en-US" dirty="0"/>
              <a:t>C</a:t>
            </a:r>
            <a:r>
              <a:rPr lang="en-US" dirty="0" smtClean="0"/>
              <a:t>onfiguration controlled, and</a:t>
            </a:r>
          </a:p>
          <a:p>
            <a:pPr lvl="2"/>
            <a:r>
              <a:rPr lang="en-US" dirty="0"/>
              <a:t>D</a:t>
            </a:r>
            <a:r>
              <a:rPr lang="en-US" dirty="0" smtClean="0"/>
              <a:t>ocumented</a:t>
            </a:r>
            <a:endParaRPr lang="en-US" dirty="0"/>
          </a:p>
          <a:p>
            <a:endParaRPr lang="en-US" dirty="0"/>
          </a:p>
          <a:p>
            <a:endParaRPr lang="en-US" dirty="0"/>
          </a:p>
        </p:txBody>
      </p:sp>
      <p:pic>
        <p:nvPicPr>
          <p:cNvPr id="5" name="Picture 4"/>
          <p:cNvPicPr>
            <a:picLocks noChangeAspect="1"/>
          </p:cNvPicPr>
          <p:nvPr/>
        </p:nvPicPr>
        <p:blipFill rotWithShape="1">
          <a:blip r:embed="rId2"/>
          <a:srcRect b="73040"/>
          <a:stretch/>
        </p:blipFill>
        <p:spPr>
          <a:xfrm>
            <a:off x="741118" y="3790507"/>
            <a:ext cx="5227603" cy="2665792"/>
          </a:xfrm>
          <a:prstGeom prst="rect">
            <a:avLst/>
          </a:prstGeom>
        </p:spPr>
      </p:pic>
      <p:grpSp>
        <p:nvGrpSpPr>
          <p:cNvPr id="7" name="Group 6"/>
          <p:cNvGrpSpPr/>
          <p:nvPr/>
        </p:nvGrpSpPr>
        <p:grpSpPr>
          <a:xfrm>
            <a:off x="6710677" y="1517393"/>
            <a:ext cx="4824830" cy="4938906"/>
            <a:chOff x="6328840" y="1363691"/>
            <a:chExt cx="5024960" cy="5143768"/>
          </a:xfrm>
        </p:grpSpPr>
        <p:pic>
          <p:nvPicPr>
            <p:cNvPr id="4" name="Picture 3"/>
            <p:cNvPicPr>
              <a:picLocks noChangeAspect="1"/>
            </p:cNvPicPr>
            <p:nvPr/>
          </p:nvPicPr>
          <p:blipFill rotWithShape="1">
            <a:blip r:embed="rId2"/>
            <a:srcRect t="27839" b="28257"/>
            <a:stretch/>
          </p:blipFill>
          <p:spPr>
            <a:xfrm>
              <a:off x="6328840" y="1363691"/>
              <a:ext cx="5024960" cy="4172951"/>
            </a:xfrm>
            <a:prstGeom prst="rect">
              <a:avLst/>
            </a:prstGeom>
          </p:spPr>
        </p:pic>
        <p:pic>
          <p:nvPicPr>
            <p:cNvPr id="6" name="Picture 5"/>
            <p:cNvPicPr>
              <a:picLocks noChangeAspect="1"/>
            </p:cNvPicPr>
            <p:nvPr/>
          </p:nvPicPr>
          <p:blipFill rotWithShape="1">
            <a:blip r:embed="rId2"/>
            <a:srcRect t="89292"/>
            <a:stretch/>
          </p:blipFill>
          <p:spPr>
            <a:xfrm>
              <a:off x="6328840" y="5489692"/>
              <a:ext cx="5024960" cy="1017767"/>
            </a:xfrm>
            <a:prstGeom prst="rect">
              <a:avLst/>
            </a:prstGeom>
          </p:spPr>
        </p:pic>
      </p:grpSp>
    </p:spTree>
    <p:extLst>
      <p:ext uri="{BB962C8B-B14F-4D97-AF65-F5344CB8AC3E}">
        <p14:creationId xmlns:p14="http://schemas.microsoft.com/office/powerpoint/2010/main" val="39564057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971416" cy="503237"/>
          </a:xfrm>
        </p:spPr>
        <p:txBody>
          <a:bodyPr/>
          <a:lstStyle/>
          <a:p>
            <a:r>
              <a:rPr lang="en-US" dirty="0"/>
              <a:t>Qualifying the AM Material Process</a:t>
            </a:r>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5" y="1584252"/>
            <a:ext cx="5619601" cy="4412511"/>
          </a:xfrm>
        </p:spPr>
        <p:txBody>
          <a:bodyPr/>
          <a:lstStyle/>
          <a:p>
            <a:r>
              <a:rPr lang="en-US" sz="2400" b="1" dirty="0"/>
              <a:t>Qualification of the Candidate </a:t>
            </a:r>
            <a:r>
              <a:rPr lang="en-US" sz="2400" b="1" dirty="0" smtClean="0"/>
              <a:t>AM Material </a:t>
            </a:r>
            <a:r>
              <a:rPr lang="en-US" sz="2400" b="1" dirty="0"/>
              <a:t>Process</a:t>
            </a:r>
          </a:p>
          <a:p>
            <a:r>
              <a:rPr lang="en-US" sz="2000" dirty="0"/>
              <a:t>Establishes a QMP: </a:t>
            </a:r>
            <a:r>
              <a:rPr lang="en-US" sz="2000" u="sng" dirty="0"/>
              <a:t>Q</a:t>
            </a:r>
            <a:r>
              <a:rPr lang="en-US" sz="2000" dirty="0"/>
              <a:t>ualified </a:t>
            </a:r>
            <a:r>
              <a:rPr lang="en-US" sz="2000" u="sng" dirty="0" smtClean="0"/>
              <a:t>M</a:t>
            </a:r>
            <a:r>
              <a:rPr lang="en-US" sz="2000" dirty="0" smtClean="0"/>
              <a:t>aterial </a:t>
            </a:r>
            <a:r>
              <a:rPr lang="en-US" sz="2000" u="sng" dirty="0"/>
              <a:t>P</a:t>
            </a:r>
            <a:r>
              <a:rPr lang="en-US" sz="2000" dirty="0"/>
              <a:t>rocess</a:t>
            </a:r>
          </a:p>
          <a:p>
            <a:endParaRPr lang="en-US" dirty="0"/>
          </a:p>
          <a:p>
            <a:endParaRPr lang="en-US" dirty="0"/>
          </a:p>
        </p:txBody>
      </p:sp>
      <p:grpSp>
        <p:nvGrpSpPr>
          <p:cNvPr id="4" name="Group 3"/>
          <p:cNvGrpSpPr/>
          <p:nvPr/>
        </p:nvGrpSpPr>
        <p:grpSpPr>
          <a:xfrm>
            <a:off x="6179908" y="1472696"/>
            <a:ext cx="5858560" cy="4635622"/>
            <a:chOff x="5030683" y="1336244"/>
            <a:chExt cx="6753762" cy="5343956"/>
          </a:xfrm>
        </p:grpSpPr>
        <p:pic>
          <p:nvPicPr>
            <p:cNvPr id="5" name="Picture 4"/>
            <p:cNvPicPr/>
            <p:nvPr/>
          </p:nvPicPr>
          <p:blipFill rotWithShape="1">
            <a:blip r:embed="rId2" cstate="print">
              <a:extLst>
                <a:ext uri="{28A0092B-C50C-407E-A947-70E740481C1C}">
                  <a14:useLocalDpi xmlns:a14="http://schemas.microsoft.com/office/drawing/2010/main" val="0"/>
                </a:ext>
              </a:extLst>
            </a:blip>
            <a:srcRect b="43419"/>
            <a:stretch/>
          </p:blipFill>
          <p:spPr>
            <a:xfrm>
              <a:off x="5030683" y="1336244"/>
              <a:ext cx="6753762" cy="5343956"/>
            </a:xfrm>
            <a:prstGeom prst="rect">
              <a:avLst/>
            </a:prstGeom>
          </p:spPr>
        </p:pic>
        <p:sp>
          <p:nvSpPr>
            <p:cNvPr id="6" name="Freeform 5"/>
            <p:cNvSpPr/>
            <p:nvPr/>
          </p:nvSpPr>
          <p:spPr>
            <a:xfrm>
              <a:off x="6096000" y="2305050"/>
              <a:ext cx="4829175" cy="2828925"/>
            </a:xfrm>
            <a:custGeom>
              <a:avLst/>
              <a:gdLst>
                <a:gd name="connsiteX0" fmla="*/ 2638425 w 4829175"/>
                <a:gd name="connsiteY0" fmla="*/ 295275 h 2828925"/>
                <a:gd name="connsiteX1" fmla="*/ 1285875 w 4829175"/>
                <a:gd name="connsiteY1" fmla="*/ 295275 h 2828925"/>
                <a:gd name="connsiteX2" fmla="*/ 1276350 w 4829175"/>
                <a:gd name="connsiteY2" fmla="*/ 0 h 2828925"/>
                <a:gd name="connsiteX3" fmla="*/ 0 w 4829175"/>
                <a:gd name="connsiteY3" fmla="*/ 0 h 2828925"/>
                <a:gd name="connsiteX4" fmla="*/ 0 w 4829175"/>
                <a:gd name="connsiteY4" fmla="*/ 2809875 h 2828925"/>
                <a:gd name="connsiteX5" fmla="*/ 4819650 w 4829175"/>
                <a:gd name="connsiteY5" fmla="*/ 2828925 h 2828925"/>
                <a:gd name="connsiteX6" fmla="*/ 4829175 w 4829175"/>
                <a:gd name="connsiteY6" fmla="*/ 2076450 h 2828925"/>
                <a:gd name="connsiteX7" fmla="*/ 2705100 w 4829175"/>
                <a:gd name="connsiteY7" fmla="*/ 2085975 h 2828925"/>
                <a:gd name="connsiteX8" fmla="*/ 2724150 w 4829175"/>
                <a:gd name="connsiteY8" fmla="*/ 304800 h 2828925"/>
                <a:gd name="connsiteX9" fmla="*/ 2638425 w 4829175"/>
                <a:gd name="connsiteY9" fmla="*/ 295275 h 28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9175" h="2828925">
                  <a:moveTo>
                    <a:pt x="2638425" y="295275"/>
                  </a:moveTo>
                  <a:lnTo>
                    <a:pt x="1285875" y="295275"/>
                  </a:lnTo>
                  <a:lnTo>
                    <a:pt x="1276350" y="0"/>
                  </a:lnTo>
                  <a:lnTo>
                    <a:pt x="0" y="0"/>
                  </a:lnTo>
                  <a:lnTo>
                    <a:pt x="0" y="2809875"/>
                  </a:lnTo>
                  <a:lnTo>
                    <a:pt x="4819650" y="2828925"/>
                  </a:lnTo>
                  <a:lnTo>
                    <a:pt x="4829175" y="2076450"/>
                  </a:lnTo>
                  <a:lnTo>
                    <a:pt x="2705100" y="2085975"/>
                  </a:lnTo>
                  <a:lnTo>
                    <a:pt x="2724150" y="304800"/>
                  </a:lnTo>
                  <a:lnTo>
                    <a:pt x="2638425" y="295275"/>
                  </a:lnTo>
                  <a:close/>
                </a:path>
              </a:pathLst>
            </a:custGeom>
            <a:noFill/>
            <a:ln w="381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6286619" y="3512570"/>
              <a:ext cx="2504719" cy="1621405"/>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450765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1" y="387936"/>
            <a:ext cx="7788793" cy="503237"/>
          </a:xfrm>
        </p:spPr>
        <p:txBody>
          <a:bodyPr/>
          <a:lstStyle/>
          <a:p>
            <a:r>
              <a:rPr lang="en-US" dirty="0" smtClean="0"/>
              <a:t>Qualifying the AM Material Process</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87906" y="1559596"/>
            <a:ext cx="11355572" cy="4412511"/>
          </a:xfrm>
        </p:spPr>
        <p:txBody>
          <a:bodyPr/>
          <a:lstStyle/>
          <a:p>
            <a:pPr marL="0" indent="0">
              <a:buNone/>
            </a:pPr>
            <a:r>
              <a:rPr lang="en-US" dirty="0">
                <a:solidFill>
                  <a:srgbClr val="FF0000"/>
                </a:solidFill>
              </a:rPr>
              <a:t>Step 1:  </a:t>
            </a:r>
            <a:r>
              <a:rPr lang="en-US" dirty="0" smtClean="0"/>
              <a:t>AM Material </a:t>
            </a:r>
            <a:r>
              <a:rPr lang="en-US" dirty="0"/>
              <a:t>Qualification</a:t>
            </a:r>
          </a:p>
          <a:p>
            <a:pPr marL="461963" lvl="1" indent="-230188">
              <a:buFont typeface="Wingdings" panose="05000000000000000000" pitchFamily="2" charset="2"/>
              <a:buChar char="§"/>
            </a:pPr>
            <a:r>
              <a:rPr lang="en-US" dirty="0" smtClean="0"/>
              <a:t>As-built internal quality and controlled defect state</a:t>
            </a:r>
            <a:endParaRPr lang="en-US" dirty="0"/>
          </a:p>
          <a:p>
            <a:pPr marL="461963" lvl="1" indent="-230188">
              <a:buFont typeface="Wingdings" panose="05000000000000000000" pitchFamily="2" charset="2"/>
              <a:buChar char="§"/>
            </a:pPr>
            <a:r>
              <a:rPr lang="en-US" dirty="0"/>
              <a:t>Consistency throughout build area</a:t>
            </a:r>
          </a:p>
          <a:p>
            <a:pPr marL="461963" lvl="1" indent="-230188">
              <a:buFont typeface="Wingdings" panose="05000000000000000000" pitchFamily="2" charset="2"/>
              <a:buChar char="§"/>
            </a:pPr>
            <a:r>
              <a:rPr lang="en-US" dirty="0"/>
              <a:t>Tolerance to variation</a:t>
            </a:r>
          </a:p>
          <a:p>
            <a:pPr marL="461963" lvl="1" indent="-230188">
              <a:buFont typeface="Wingdings" panose="05000000000000000000" pitchFamily="2" charset="2"/>
              <a:buChar char="§"/>
            </a:pPr>
            <a:r>
              <a:rPr lang="en-US" dirty="0"/>
              <a:t>Interface quality (restart, contour passes, striping, </a:t>
            </a:r>
          </a:p>
          <a:p>
            <a:pPr marL="461963" lvl="1" indent="0">
              <a:buNone/>
            </a:pPr>
            <a:r>
              <a:rPr lang="en-US" dirty="0"/>
              <a:t>islands, multi-laser zones)</a:t>
            </a:r>
          </a:p>
          <a:p>
            <a:pPr marL="461963" lvl="1" indent="-230188">
              <a:buFont typeface="Wingdings" panose="05000000000000000000" pitchFamily="2" charset="2"/>
              <a:buChar char="§"/>
            </a:pPr>
            <a:r>
              <a:rPr lang="en-US" dirty="0"/>
              <a:t>Top layer melt pools</a:t>
            </a:r>
          </a:p>
          <a:p>
            <a:pPr marL="461963" lvl="1" indent="-230188">
              <a:buFont typeface="Wingdings" panose="05000000000000000000" pitchFamily="2" charset="2"/>
              <a:buChar char="§"/>
            </a:pPr>
            <a:r>
              <a:rPr lang="en-US" dirty="0"/>
              <a:t>Microstructural evolution</a:t>
            </a:r>
          </a:p>
          <a:p>
            <a:pPr marL="854075" lvl="2">
              <a:buFont typeface="Segoe UI" panose="020B0502040204020203" pitchFamily="34" charset="0"/>
              <a:buChar char="–"/>
            </a:pPr>
            <a:r>
              <a:rPr lang="en-US" sz="2400" dirty="0"/>
              <a:t>Final state free of strong texture</a:t>
            </a:r>
          </a:p>
          <a:p>
            <a:pPr marL="854075" lvl="2">
              <a:buFont typeface="Segoe UI" panose="020B0502040204020203" pitchFamily="34" charset="0"/>
              <a:buChar char="–"/>
            </a:pPr>
            <a:r>
              <a:rPr lang="en-US" sz="2400" dirty="0"/>
              <a:t>Acceptance criterial for </a:t>
            </a:r>
            <a:r>
              <a:rPr lang="en-US" sz="2400" dirty="0" smtClean="0"/>
              <a:t>As-Built </a:t>
            </a:r>
            <a:r>
              <a:rPr lang="en-US" sz="2400" dirty="0"/>
              <a:t>and </a:t>
            </a:r>
            <a:r>
              <a:rPr lang="en-US" sz="2400" dirty="0" smtClean="0"/>
              <a:t>Final microstructure and defect state</a:t>
            </a:r>
          </a:p>
          <a:p>
            <a:pPr marL="461963" lvl="1" indent="-230188">
              <a:buFont typeface="Wingdings" panose="05000000000000000000" pitchFamily="2" charset="2"/>
              <a:buChar char="§"/>
            </a:pPr>
            <a:r>
              <a:rPr lang="en-US" u="sng" dirty="0" smtClean="0"/>
              <a:t>Material quality metrics will vary with material system and AM process</a:t>
            </a:r>
            <a:endParaRPr lang="en-US" u="sng" dirty="0"/>
          </a:p>
          <a:p>
            <a:endParaRPr lang="en-US"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8359" y="3607297"/>
            <a:ext cx="3722184" cy="1035028"/>
          </a:xfrm>
          <a:prstGeom prst="rect">
            <a:avLst/>
          </a:prstGeom>
        </p:spPr>
      </p:pic>
      <p:grpSp>
        <p:nvGrpSpPr>
          <p:cNvPr id="5" name="Group 4"/>
          <p:cNvGrpSpPr/>
          <p:nvPr/>
        </p:nvGrpSpPr>
        <p:grpSpPr>
          <a:xfrm>
            <a:off x="8414173" y="1536031"/>
            <a:ext cx="3347452" cy="1947039"/>
            <a:chOff x="2826261" y="2824542"/>
            <a:chExt cx="6023825" cy="362315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3005" b="6172"/>
            <a:stretch/>
          </p:blipFill>
          <p:spPr>
            <a:xfrm>
              <a:off x="2826261" y="2824542"/>
              <a:ext cx="6014679" cy="3623150"/>
            </a:xfrm>
            <a:prstGeom prst="rect">
              <a:avLst/>
            </a:prstGeom>
          </p:spPr>
        </p:pic>
        <p:sp>
          <p:nvSpPr>
            <p:cNvPr id="7" name="Freeform 6"/>
            <p:cNvSpPr/>
            <p:nvPr/>
          </p:nvSpPr>
          <p:spPr>
            <a:xfrm>
              <a:off x="2890157" y="3167743"/>
              <a:ext cx="1730829" cy="2041071"/>
            </a:xfrm>
            <a:custGeom>
              <a:avLst/>
              <a:gdLst>
                <a:gd name="connsiteX0" fmla="*/ 0 w 1730829"/>
                <a:gd name="connsiteY0" fmla="*/ 0 h 2041071"/>
                <a:gd name="connsiteX1" fmla="*/ 212272 w 1730829"/>
                <a:gd name="connsiteY1" fmla="*/ 612321 h 2041071"/>
                <a:gd name="connsiteX2" fmla="*/ 571500 w 1730829"/>
                <a:gd name="connsiteY2" fmla="*/ 1126671 h 2041071"/>
                <a:gd name="connsiteX3" fmla="*/ 702129 w 1730829"/>
                <a:gd name="connsiteY3" fmla="*/ 1690007 h 2041071"/>
                <a:gd name="connsiteX4" fmla="*/ 922564 w 1730829"/>
                <a:gd name="connsiteY4" fmla="*/ 1975757 h 2041071"/>
                <a:gd name="connsiteX5" fmla="*/ 1232807 w 1730829"/>
                <a:gd name="connsiteY5" fmla="*/ 2041071 h 2041071"/>
                <a:gd name="connsiteX6" fmla="*/ 1518557 w 1730829"/>
                <a:gd name="connsiteY6" fmla="*/ 1975757 h 2041071"/>
                <a:gd name="connsiteX7" fmla="*/ 1690007 w 1730829"/>
                <a:gd name="connsiteY7" fmla="*/ 1755321 h 2041071"/>
                <a:gd name="connsiteX8" fmla="*/ 1730829 w 1730829"/>
                <a:gd name="connsiteY8" fmla="*/ 1665514 h 2041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0829" h="2041071">
                  <a:moveTo>
                    <a:pt x="0" y="0"/>
                  </a:moveTo>
                  <a:cubicBezTo>
                    <a:pt x="58511" y="212271"/>
                    <a:pt x="117022" y="424543"/>
                    <a:pt x="212272" y="612321"/>
                  </a:cubicBezTo>
                  <a:cubicBezTo>
                    <a:pt x="307522" y="800099"/>
                    <a:pt x="489857" y="947057"/>
                    <a:pt x="571500" y="1126671"/>
                  </a:cubicBezTo>
                  <a:cubicBezTo>
                    <a:pt x="653143" y="1306285"/>
                    <a:pt x="643618" y="1548493"/>
                    <a:pt x="702129" y="1690007"/>
                  </a:cubicBezTo>
                  <a:cubicBezTo>
                    <a:pt x="760640" y="1831521"/>
                    <a:pt x="834118" y="1917246"/>
                    <a:pt x="922564" y="1975757"/>
                  </a:cubicBezTo>
                  <a:cubicBezTo>
                    <a:pt x="1011010" y="2034268"/>
                    <a:pt x="1133475" y="2041071"/>
                    <a:pt x="1232807" y="2041071"/>
                  </a:cubicBezTo>
                  <a:cubicBezTo>
                    <a:pt x="1332139" y="2041071"/>
                    <a:pt x="1442357" y="2023382"/>
                    <a:pt x="1518557" y="1975757"/>
                  </a:cubicBezTo>
                  <a:cubicBezTo>
                    <a:pt x="1594757" y="1928132"/>
                    <a:pt x="1654628" y="1807028"/>
                    <a:pt x="1690007" y="1755321"/>
                  </a:cubicBezTo>
                  <a:cubicBezTo>
                    <a:pt x="1725386" y="1703614"/>
                    <a:pt x="1728107" y="1684564"/>
                    <a:pt x="1730829" y="1665514"/>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4106636" y="3249386"/>
              <a:ext cx="1592035" cy="2031862"/>
            </a:xfrm>
            <a:custGeom>
              <a:avLst/>
              <a:gdLst>
                <a:gd name="connsiteX0" fmla="*/ 0 w 1592035"/>
                <a:gd name="connsiteY0" fmla="*/ 0 h 2031862"/>
                <a:gd name="connsiteX1" fmla="*/ 326571 w 1592035"/>
                <a:gd name="connsiteY1" fmla="*/ 530678 h 2031862"/>
                <a:gd name="connsiteX2" fmla="*/ 400050 w 1592035"/>
                <a:gd name="connsiteY2" fmla="*/ 1126671 h 2031862"/>
                <a:gd name="connsiteX3" fmla="*/ 440871 w 1592035"/>
                <a:gd name="connsiteY3" fmla="*/ 1420585 h 2031862"/>
                <a:gd name="connsiteX4" fmla="*/ 530678 w 1592035"/>
                <a:gd name="connsiteY4" fmla="*/ 1616528 h 2031862"/>
                <a:gd name="connsiteX5" fmla="*/ 767443 w 1592035"/>
                <a:gd name="connsiteY5" fmla="*/ 1828800 h 2031862"/>
                <a:gd name="connsiteX6" fmla="*/ 955221 w 1592035"/>
                <a:gd name="connsiteY6" fmla="*/ 2016578 h 2031862"/>
                <a:gd name="connsiteX7" fmla="*/ 1273628 w 1592035"/>
                <a:gd name="connsiteY7" fmla="*/ 2000250 h 2031862"/>
                <a:gd name="connsiteX8" fmla="*/ 1510393 w 1592035"/>
                <a:gd name="connsiteY8" fmla="*/ 1836964 h 2031862"/>
                <a:gd name="connsiteX9" fmla="*/ 1592035 w 1592035"/>
                <a:gd name="connsiteY9" fmla="*/ 1632857 h 203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2035" h="2031862">
                  <a:moveTo>
                    <a:pt x="0" y="0"/>
                  </a:moveTo>
                  <a:cubicBezTo>
                    <a:pt x="129948" y="171450"/>
                    <a:pt x="259896" y="342900"/>
                    <a:pt x="326571" y="530678"/>
                  </a:cubicBezTo>
                  <a:cubicBezTo>
                    <a:pt x="393246" y="718457"/>
                    <a:pt x="381000" y="978353"/>
                    <a:pt x="400050" y="1126671"/>
                  </a:cubicBezTo>
                  <a:cubicBezTo>
                    <a:pt x="419100" y="1274989"/>
                    <a:pt x="419100" y="1338942"/>
                    <a:pt x="440871" y="1420585"/>
                  </a:cubicBezTo>
                  <a:cubicBezTo>
                    <a:pt x="462642" y="1502228"/>
                    <a:pt x="476249" y="1548492"/>
                    <a:pt x="530678" y="1616528"/>
                  </a:cubicBezTo>
                  <a:cubicBezTo>
                    <a:pt x="585107" y="1684564"/>
                    <a:pt x="696686" y="1762125"/>
                    <a:pt x="767443" y="1828800"/>
                  </a:cubicBezTo>
                  <a:cubicBezTo>
                    <a:pt x="838200" y="1895475"/>
                    <a:pt x="870857" y="1988003"/>
                    <a:pt x="955221" y="2016578"/>
                  </a:cubicBezTo>
                  <a:cubicBezTo>
                    <a:pt x="1039585" y="2045153"/>
                    <a:pt x="1181099" y="2030186"/>
                    <a:pt x="1273628" y="2000250"/>
                  </a:cubicBezTo>
                  <a:cubicBezTo>
                    <a:pt x="1366157" y="1970314"/>
                    <a:pt x="1457325" y="1898196"/>
                    <a:pt x="1510393" y="1836964"/>
                  </a:cubicBezTo>
                  <a:cubicBezTo>
                    <a:pt x="1563461" y="1775732"/>
                    <a:pt x="1577748" y="1704294"/>
                    <a:pt x="1592035" y="1632857"/>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6417129" y="3347357"/>
              <a:ext cx="1567542" cy="1870692"/>
            </a:xfrm>
            <a:custGeom>
              <a:avLst/>
              <a:gdLst>
                <a:gd name="connsiteX0" fmla="*/ 0 w 1567542"/>
                <a:gd name="connsiteY0" fmla="*/ 0 h 1870692"/>
                <a:gd name="connsiteX1" fmla="*/ 236764 w 1567542"/>
                <a:gd name="connsiteY1" fmla="*/ 628650 h 1870692"/>
                <a:gd name="connsiteX2" fmla="*/ 375557 w 1567542"/>
                <a:gd name="connsiteY2" fmla="*/ 1281793 h 1870692"/>
                <a:gd name="connsiteX3" fmla="*/ 473528 w 1567542"/>
                <a:gd name="connsiteY3" fmla="*/ 1559379 h 1870692"/>
                <a:gd name="connsiteX4" fmla="*/ 702128 w 1567542"/>
                <a:gd name="connsiteY4" fmla="*/ 1771650 h 1870692"/>
                <a:gd name="connsiteX5" fmla="*/ 1012371 w 1567542"/>
                <a:gd name="connsiteY5" fmla="*/ 1869622 h 1870692"/>
                <a:gd name="connsiteX6" fmla="*/ 1314450 w 1567542"/>
                <a:gd name="connsiteY6" fmla="*/ 1714500 h 1870692"/>
                <a:gd name="connsiteX7" fmla="*/ 1494064 w 1567542"/>
                <a:gd name="connsiteY7" fmla="*/ 1436914 h 1870692"/>
                <a:gd name="connsiteX8" fmla="*/ 1567542 w 1567542"/>
                <a:gd name="connsiteY8" fmla="*/ 1257300 h 1870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7542" h="1870692">
                  <a:moveTo>
                    <a:pt x="0" y="0"/>
                  </a:moveTo>
                  <a:cubicBezTo>
                    <a:pt x="87085" y="207509"/>
                    <a:pt x="174171" y="415018"/>
                    <a:pt x="236764" y="628650"/>
                  </a:cubicBezTo>
                  <a:cubicBezTo>
                    <a:pt x="299357" y="842282"/>
                    <a:pt x="336096" y="1126671"/>
                    <a:pt x="375557" y="1281793"/>
                  </a:cubicBezTo>
                  <a:cubicBezTo>
                    <a:pt x="415018" y="1436915"/>
                    <a:pt x="419100" y="1477736"/>
                    <a:pt x="473528" y="1559379"/>
                  </a:cubicBezTo>
                  <a:cubicBezTo>
                    <a:pt x="527956" y="1641022"/>
                    <a:pt x="612321" y="1719943"/>
                    <a:pt x="702128" y="1771650"/>
                  </a:cubicBezTo>
                  <a:cubicBezTo>
                    <a:pt x="791935" y="1823357"/>
                    <a:pt x="910317" y="1879147"/>
                    <a:pt x="1012371" y="1869622"/>
                  </a:cubicBezTo>
                  <a:cubicBezTo>
                    <a:pt x="1114425" y="1860097"/>
                    <a:pt x="1234168" y="1786618"/>
                    <a:pt x="1314450" y="1714500"/>
                  </a:cubicBezTo>
                  <a:cubicBezTo>
                    <a:pt x="1394732" y="1642382"/>
                    <a:pt x="1451882" y="1513114"/>
                    <a:pt x="1494064" y="1436914"/>
                  </a:cubicBezTo>
                  <a:cubicBezTo>
                    <a:pt x="1536246" y="1360714"/>
                    <a:pt x="1551894" y="1309007"/>
                    <a:pt x="1567542" y="1257300"/>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5086350" y="3298371"/>
              <a:ext cx="1771650" cy="2183870"/>
            </a:xfrm>
            <a:custGeom>
              <a:avLst/>
              <a:gdLst>
                <a:gd name="connsiteX0" fmla="*/ 0 w 1771650"/>
                <a:gd name="connsiteY0" fmla="*/ 0 h 2183870"/>
                <a:gd name="connsiteX1" fmla="*/ 285750 w 1771650"/>
                <a:gd name="connsiteY1" fmla="*/ 726622 h 2183870"/>
                <a:gd name="connsiteX2" fmla="*/ 506186 w 1771650"/>
                <a:gd name="connsiteY2" fmla="*/ 1134836 h 2183870"/>
                <a:gd name="connsiteX3" fmla="*/ 628650 w 1771650"/>
                <a:gd name="connsiteY3" fmla="*/ 1600200 h 2183870"/>
                <a:gd name="connsiteX4" fmla="*/ 751114 w 1771650"/>
                <a:gd name="connsiteY4" fmla="*/ 2008415 h 2183870"/>
                <a:gd name="connsiteX5" fmla="*/ 996043 w 1771650"/>
                <a:gd name="connsiteY5" fmla="*/ 2171700 h 2183870"/>
                <a:gd name="connsiteX6" fmla="*/ 1363436 w 1771650"/>
                <a:gd name="connsiteY6" fmla="*/ 2139043 h 2183870"/>
                <a:gd name="connsiteX7" fmla="*/ 1600200 w 1771650"/>
                <a:gd name="connsiteY7" fmla="*/ 1877786 h 2183870"/>
                <a:gd name="connsiteX8" fmla="*/ 1771650 w 1771650"/>
                <a:gd name="connsiteY8" fmla="*/ 1592036 h 218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1650" h="2183870">
                  <a:moveTo>
                    <a:pt x="0" y="0"/>
                  </a:moveTo>
                  <a:cubicBezTo>
                    <a:pt x="100693" y="268741"/>
                    <a:pt x="201386" y="537483"/>
                    <a:pt x="285750" y="726622"/>
                  </a:cubicBezTo>
                  <a:cubicBezTo>
                    <a:pt x="370114" y="915761"/>
                    <a:pt x="449036" y="989240"/>
                    <a:pt x="506186" y="1134836"/>
                  </a:cubicBezTo>
                  <a:cubicBezTo>
                    <a:pt x="563336" y="1280432"/>
                    <a:pt x="587829" y="1454604"/>
                    <a:pt x="628650" y="1600200"/>
                  </a:cubicBezTo>
                  <a:cubicBezTo>
                    <a:pt x="669471" y="1745796"/>
                    <a:pt x="689882" y="1913165"/>
                    <a:pt x="751114" y="2008415"/>
                  </a:cubicBezTo>
                  <a:cubicBezTo>
                    <a:pt x="812346" y="2103665"/>
                    <a:pt x="893989" y="2149929"/>
                    <a:pt x="996043" y="2171700"/>
                  </a:cubicBezTo>
                  <a:cubicBezTo>
                    <a:pt x="1098097" y="2193471"/>
                    <a:pt x="1262743" y="2188029"/>
                    <a:pt x="1363436" y="2139043"/>
                  </a:cubicBezTo>
                  <a:cubicBezTo>
                    <a:pt x="1464129" y="2090057"/>
                    <a:pt x="1532164" y="1968954"/>
                    <a:pt x="1600200" y="1877786"/>
                  </a:cubicBezTo>
                  <a:cubicBezTo>
                    <a:pt x="1668236" y="1786618"/>
                    <a:pt x="1719943" y="1689327"/>
                    <a:pt x="1771650" y="1592036"/>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7421336" y="3412671"/>
              <a:ext cx="1396093" cy="1756400"/>
            </a:xfrm>
            <a:custGeom>
              <a:avLst/>
              <a:gdLst>
                <a:gd name="connsiteX0" fmla="*/ 0 w 1396093"/>
                <a:gd name="connsiteY0" fmla="*/ 0 h 1756400"/>
                <a:gd name="connsiteX1" fmla="*/ 489857 w 1396093"/>
                <a:gd name="connsiteY1" fmla="*/ 767443 h 1756400"/>
                <a:gd name="connsiteX2" fmla="*/ 547007 w 1396093"/>
                <a:gd name="connsiteY2" fmla="*/ 1191986 h 1756400"/>
                <a:gd name="connsiteX3" fmla="*/ 726621 w 1396093"/>
                <a:gd name="connsiteY3" fmla="*/ 1494065 h 1756400"/>
                <a:gd name="connsiteX4" fmla="*/ 1028700 w 1396093"/>
                <a:gd name="connsiteY4" fmla="*/ 1730829 h 1756400"/>
                <a:gd name="connsiteX5" fmla="*/ 1322614 w 1396093"/>
                <a:gd name="connsiteY5" fmla="*/ 1747158 h 1756400"/>
                <a:gd name="connsiteX6" fmla="*/ 1396093 w 1396093"/>
                <a:gd name="connsiteY6" fmla="*/ 1706336 h 175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6093" h="1756400">
                  <a:moveTo>
                    <a:pt x="0" y="0"/>
                  </a:moveTo>
                  <a:cubicBezTo>
                    <a:pt x="199344" y="284389"/>
                    <a:pt x="398689" y="568779"/>
                    <a:pt x="489857" y="767443"/>
                  </a:cubicBezTo>
                  <a:cubicBezTo>
                    <a:pt x="581025" y="966107"/>
                    <a:pt x="507546" y="1070882"/>
                    <a:pt x="547007" y="1191986"/>
                  </a:cubicBezTo>
                  <a:cubicBezTo>
                    <a:pt x="586468" y="1313090"/>
                    <a:pt x="646339" y="1404258"/>
                    <a:pt x="726621" y="1494065"/>
                  </a:cubicBezTo>
                  <a:cubicBezTo>
                    <a:pt x="806903" y="1583872"/>
                    <a:pt x="929368" y="1688647"/>
                    <a:pt x="1028700" y="1730829"/>
                  </a:cubicBezTo>
                  <a:cubicBezTo>
                    <a:pt x="1128032" y="1773011"/>
                    <a:pt x="1261382" y="1751240"/>
                    <a:pt x="1322614" y="1747158"/>
                  </a:cubicBezTo>
                  <a:cubicBezTo>
                    <a:pt x="1383846" y="1743076"/>
                    <a:pt x="1389969" y="1724706"/>
                    <a:pt x="1396093" y="1706336"/>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a:off x="2833007" y="4727121"/>
              <a:ext cx="702129" cy="343480"/>
            </a:xfrm>
            <a:custGeom>
              <a:avLst/>
              <a:gdLst>
                <a:gd name="connsiteX0" fmla="*/ 0 w 702129"/>
                <a:gd name="connsiteY0" fmla="*/ 212272 h 343480"/>
                <a:gd name="connsiteX1" fmla="*/ 310243 w 702129"/>
                <a:gd name="connsiteY1" fmla="*/ 342900 h 343480"/>
                <a:gd name="connsiteX2" fmla="*/ 555172 w 702129"/>
                <a:gd name="connsiteY2" fmla="*/ 253093 h 343480"/>
                <a:gd name="connsiteX3" fmla="*/ 644979 w 702129"/>
                <a:gd name="connsiteY3" fmla="*/ 89808 h 343480"/>
                <a:gd name="connsiteX4" fmla="*/ 702129 w 702129"/>
                <a:gd name="connsiteY4" fmla="*/ 0 h 343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129" h="343480">
                  <a:moveTo>
                    <a:pt x="0" y="212272"/>
                  </a:moveTo>
                  <a:cubicBezTo>
                    <a:pt x="108857" y="274184"/>
                    <a:pt x="217714" y="336097"/>
                    <a:pt x="310243" y="342900"/>
                  </a:cubicBezTo>
                  <a:cubicBezTo>
                    <a:pt x="402772" y="349703"/>
                    <a:pt x="499383" y="295275"/>
                    <a:pt x="555172" y="253093"/>
                  </a:cubicBezTo>
                  <a:cubicBezTo>
                    <a:pt x="610961" y="210911"/>
                    <a:pt x="620486" y="131990"/>
                    <a:pt x="644979" y="89808"/>
                  </a:cubicBezTo>
                  <a:cubicBezTo>
                    <a:pt x="669472" y="47626"/>
                    <a:pt x="685800" y="23813"/>
                    <a:pt x="702129" y="0"/>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2849336" y="3151414"/>
              <a:ext cx="6000750" cy="247289"/>
            </a:xfrm>
            <a:custGeom>
              <a:avLst/>
              <a:gdLst>
                <a:gd name="connsiteX0" fmla="*/ 0 w 6000750"/>
                <a:gd name="connsiteY0" fmla="*/ 0 h 247289"/>
                <a:gd name="connsiteX1" fmla="*/ 465364 w 6000750"/>
                <a:gd name="connsiteY1" fmla="*/ 24493 h 247289"/>
                <a:gd name="connsiteX2" fmla="*/ 979714 w 6000750"/>
                <a:gd name="connsiteY2" fmla="*/ 40822 h 247289"/>
                <a:gd name="connsiteX3" fmla="*/ 1240971 w 6000750"/>
                <a:gd name="connsiteY3" fmla="*/ 81643 h 247289"/>
                <a:gd name="connsiteX4" fmla="*/ 1567543 w 6000750"/>
                <a:gd name="connsiteY4" fmla="*/ 89807 h 247289"/>
                <a:gd name="connsiteX5" fmla="*/ 1926771 w 6000750"/>
                <a:gd name="connsiteY5" fmla="*/ 89807 h 247289"/>
                <a:gd name="connsiteX6" fmla="*/ 2212521 w 6000750"/>
                <a:gd name="connsiteY6" fmla="*/ 122465 h 247289"/>
                <a:gd name="connsiteX7" fmla="*/ 2530928 w 6000750"/>
                <a:gd name="connsiteY7" fmla="*/ 65315 h 247289"/>
                <a:gd name="connsiteX8" fmla="*/ 2979964 w 6000750"/>
                <a:gd name="connsiteY8" fmla="*/ 130629 h 247289"/>
                <a:gd name="connsiteX9" fmla="*/ 3371850 w 6000750"/>
                <a:gd name="connsiteY9" fmla="*/ 179615 h 247289"/>
                <a:gd name="connsiteX10" fmla="*/ 3567793 w 6000750"/>
                <a:gd name="connsiteY10" fmla="*/ 195943 h 247289"/>
                <a:gd name="connsiteX11" fmla="*/ 4114800 w 6000750"/>
                <a:gd name="connsiteY11" fmla="*/ 212272 h 247289"/>
                <a:gd name="connsiteX12" fmla="*/ 4506685 w 6000750"/>
                <a:gd name="connsiteY12" fmla="*/ 236765 h 247289"/>
                <a:gd name="connsiteX13" fmla="*/ 4588328 w 6000750"/>
                <a:gd name="connsiteY13" fmla="*/ 244929 h 247289"/>
                <a:gd name="connsiteX14" fmla="*/ 4776107 w 6000750"/>
                <a:gd name="connsiteY14" fmla="*/ 195943 h 247289"/>
                <a:gd name="connsiteX15" fmla="*/ 5086350 w 6000750"/>
                <a:gd name="connsiteY15" fmla="*/ 146957 h 247289"/>
                <a:gd name="connsiteX16" fmla="*/ 5453743 w 6000750"/>
                <a:gd name="connsiteY16" fmla="*/ 171450 h 247289"/>
                <a:gd name="connsiteX17" fmla="*/ 5829300 w 6000750"/>
                <a:gd name="connsiteY17" fmla="*/ 187779 h 247289"/>
                <a:gd name="connsiteX18" fmla="*/ 6000750 w 6000750"/>
                <a:gd name="connsiteY18" fmla="*/ 204107 h 24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00750" h="247289">
                  <a:moveTo>
                    <a:pt x="0" y="0"/>
                  </a:moveTo>
                  <a:lnTo>
                    <a:pt x="465364" y="24493"/>
                  </a:lnTo>
                  <a:cubicBezTo>
                    <a:pt x="628650" y="31297"/>
                    <a:pt x="850446" y="31297"/>
                    <a:pt x="979714" y="40822"/>
                  </a:cubicBezTo>
                  <a:cubicBezTo>
                    <a:pt x="1108982" y="50347"/>
                    <a:pt x="1143000" y="73479"/>
                    <a:pt x="1240971" y="81643"/>
                  </a:cubicBezTo>
                  <a:cubicBezTo>
                    <a:pt x="1338942" y="89807"/>
                    <a:pt x="1453243" y="88446"/>
                    <a:pt x="1567543" y="89807"/>
                  </a:cubicBezTo>
                  <a:cubicBezTo>
                    <a:pt x="1681843" y="91168"/>
                    <a:pt x="1819275" y="84364"/>
                    <a:pt x="1926771" y="89807"/>
                  </a:cubicBezTo>
                  <a:cubicBezTo>
                    <a:pt x="2034267" y="95250"/>
                    <a:pt x="2111828" y="126547"/>
                    <a:pt x="2212521" y="122465"/>
                  </a:cubicBezTo>
                  <a:cubicBezTo>
                    <a:pt x="2313214" y="118383"/>
                    <a:pt x="2403021" y="63954"/>
                    <a:pt x="2530928" y="65315"/>
                  </a:cubicBezTo>
                  <a:cubicBezTo>
                    <a:pt x="2658835" y="66676"/>
                    <a:pt x="2839810" y="111579"/>
                    <a:pt x="2979964" y="130629"/>
                  </a:cubicBezTo>
                  <a:cubicBezTo>
                    <a:pt x="3120118" y="149679"/>
                    <a:pt x="3273879" y="168729"/>
                    <a:pt x="3371850" y="179615"/>
                  </a:cubicBezTo>
                  <a:cubicBezTo>
                    <a:pt x="3469822" y="190501"/>
                    <a:pt x="3443968" y="190500"/>
                    <a:pt x="3567793" y="195943"/>
                  </a:cubicBezTo>
                  <a:cubicBezTo>
                    <a:pt x="3691618" y="201386"/>
                    <a:pt x="3958318" y="205468"/>
                    <a:pt x="4114800" y="212272"/>
                  </a:cubicBezTo>
                  <a:cubicBezTo>
                    <a:pt x="4271282" y="219076"/>
                    <a:pt x="4427764" y="231322"/>
                    <a:pt x="4506685" y="236765"/>
                  </a:cubicBezTo>
                  <a:cubicBezTo>
                    <a:pt x="4585606" y="242208"/>
                    <a:pt x="4543424" y="251733"/>
                    <a:pt x="4588328" y="244929"/>
                  </a:cubicBezTo>
                  <a:cubicBezTo>
                    <a:pt x="4633232" y="238125"/>
                    <a:pt x="4693103" y="212272"/>
                    <a:pt x="4776107" y="195943"/>
                  </a:cubicBezTo>
                  <a:cubicBezTo>
                    <a:pt x="4859111" y="179614"/>
                    <a:pt x="4973411" y="151039"/>
                    <a:pt x="5086350" y="146957"/>
                  </a:cubicBezTo>
                  <a:cubicBezTo>
                    <a:pt x="5199289" y="142875"/>
                    <a:pt x="5329918" y="164646"/>
                    <a:pt x="5453743" y="171450"/>
                  </a:cubicBezTo>
                  <a:cubicBezTo>
                    <a:pt x="5577568" y="178254"/>
                    <a:pt x="5738132" y="182336"/>
                    <a:pt x="5829300" y="187779"/>
                  </a:cubicBezTo>
                  <a:cubicBezTo>
                    <a:pt x="5920468" y="193222"/>
                    <a:pt x="5960609" y="198664"/>
                    <a:pt x="6000750" y="204107"/>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3502422" y="4679672"/>
              <a:ext cx="96610" cy="96610"/>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569770" y="4803064"/>
              <a:ext cx="96610" cy="96610"/>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5666695" y="4826587"/>
              <a:ext cx="96610" cy="96610"/>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6814268" y="4826587"/>
              <a:ext cx="96610" cy="96610"/>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7934954" y="4592040"/>
              <a:ext cx="96610" cy="96610"/>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3101805" y="5021440"/>
              <a:ext cx="96610" cy="9661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058331" y="5160509"/>
              <a:ext cx="96610" cy="9661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148767" y="5233623"/>
              <a:ext cx="96610" cy="9661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6168855" y="5433936"/>
              <a:ext cx="96610" cy="9661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7368458" y="5183039"/>
              <a:ext cx="96610" cy="9661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8590190" y="5112204"/>
              <a:ext cx="96610" cy="9661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TextBox 24"/>
          <p:cNvSpPr txBox="1"/>
          <p:nvPr/>
        </p:nvSpPr>
        <p:spPr>
          <a:xfrm>
            <a:off x="9419984" y="4629303"/>
            <a:ext cx="1876283" cy="338554"/>
          </a:xfrm>
          <a:prstGeom prst="rect">
            <a:avLst/>
          </a:prstGeom>
          <a:noFill/>
        </p:spPr>
        <p:txBody>
          <a:bodyPr wrap="none" rtlCol="0">
            <a:spAutoFit/>
          </a:bodyPr>
          <a:lstStyle/>
          <a:p>
            <a:r>
              <a:rPr lang="en-US" sz="1600" b="1" dirty="0" smtClean="0">
                <a:latin typeface="+mj-lt"/>
              </a:rPr>
              <a:t>Melt Pool Evaluation</a:t>
            </a:r>
            <a:endParaRPr lang="en-US" sz="1600" b="1" dirty="0">
              <a:latin typeface="+mj-lt"/>
            </a:endParaRPr>
          </a:p>
        </p:txBody>
      </p:sp>
    </p:spTree>
    <p:extLst>
      <p:ext uri="{BB962C8B-B14F-4D97-AF65-F5344CB8AC3E}">
        <p14:creationId xmlns:p14="http://schemas.microsoft.com/office/powerpoint/2010/main" val="30860383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1" y="387936"/>
            <a:ext cx="7979711" cy="503237"/>
          </a:xfrm>
        </p:spPr>
        <p:txBody>
          <a:bodyPr/>
          <a:lstStyle/>
          <a:p>
            <a:r>
              <a:rPr lang="en-US" dirty="0"/>
              <a:t>Qualifying the AM Material Process</a:t>
            </a:r>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5" y="1584252"/>
            <a:ext cx="7950818" cy="4412511"/>
          </a:xfrm>
        </p:spPr>
        <p:txBody>
          <a:bodyPr/>
          <a:lstStyle/>
          <a:p>
            <a:pPr marL="0" indent="0">
              <a:buNone/>
            </a:pPr>
            <a:r>
              <a:rPr lang="en-US" dirty="0">
                <a:solidFill>
                  <a:srgbClr val="FF0000"/>
                </a:solidFill>
              </a:rPr>
              <a:t>Step 2:</a:t>
            </a:r>
            <a:r>
              <a:rPr lang="en-US" dirty="0"/>
              <a:t> Surface texture and detail resolution</a:t>
            </a:r>
          </a:p>
          <a:p>
            <a:pPr marL="461963" lvl="1">
              <a:buFont typeface="Wingdings" panose="05000000000000000000" pitchFamily="2" charset="2"/>
              <a:buChar char="§"/>
            </a:pPr>
            <a:r>
              <a:rPr lang="en-US" dirty="0"/>
              <a:t>Reference </a:t>
            </a:r>
            <a:r>
              <a:rPr lang="en-US" dirty="0" smtClean="0"/>
              <a:t>Parts</a:t>
            </a:r>
          </a:p>
          <a:p>
            <a:pPr marL="682625" lvl="2">
              <a:buFont typeface="Segoe UI" panose="020B0502040204020203" pitchFamily="34" charset="0"/>
              <a:buChar char="–"/>
            </a:pPr>
            <a:r>
              <a:rPr lang="en-US" sz="1600" dirty="0" smtClean="0"/>
              <a:t>For ideas: ISO </a:t>
            </a:r>
            <a:r>
              <a:rPr lang="en-US" sz="1600" dirty="0"/>
              <a:t>/ </a:t>
            </a:r>
            <a:r>
              <a:rPr lang="en-US" sz="1600" dirty="0" smtClean="0"/>
              <a:t>ASTM52902 Additive </a:t>
            </a:r>
            <a:r>
              <a:rPr lang="en-US" sz="1600" dirty="0"/>
              <a:t>manufacturing — Test artifacts — Geometric capability assessment of additive manufacturing </a:t>
            </a:r>
            <a:r>
              <a:rPr lang="en-US" sz="1600" dirty="0" smtClean="0"/>
              <a:t>systems</a:t>
            </a:r>
          </a:p>
          <a:p>
            <a:pPr marL="461963" lvl="1">
              <a:buFont typeface="Wingdings" panose="05000000000000000000" pitchFamily="2" charset="2"/>
              <a:buChar char="§"/>
            </a:pPr>
            <a:r>
              <a:rPr lang="en-US" dirty="0" smtClean="0"/>
              <a:t>Mix </a:t>
            </a:r>
            <a:r>
              <a:rPr lang="en-US" dirty="0"/>
              <a:t>of qualitative and quantitative </a:t>
            </a:r>
            <a:r>
              <a:rPr lang="en-US" dirty="0" smtClean="0"/>
              <a:t>measures</a:t>
            </a:r>
          </a:p>
          <a:p>
            <a:pPr marL="461963" lvl="1">
              <a:buFont typeface="Wingdings" panose="05000000000000000000" pitchFamily="2" charset="2"/>
              <a:buChar char="§"/>
            </a:pPr>
            <a:r>
              <a:rPr lang="en-US" dirty="0" smtClean="0"/>
              <a:t>Surface texture metrics</a:t>
            </a:r>
            <a:endParaRPr lang="en-US" dirty="0"/>
          </a:p>
          <a:p>
            <a:endParaRPr lang="en-US" dirty="0"/>
          </a:p>
          <a:p>
            <a:endParaRPr lang="en-US" dirty="0"/>
          </a:p>
        </p:txBody>
      </p:sp>
      <p:pic>
        <p:nvPicPr>
          <p:cNvPr id="4" name="Picture 3"/>
          <p:cNvPicPr>
            <a:picLocks noChangeAspect="1"/>
          </p:cNvPicPr>
          <p:nvPr/>
        </p:nvPicPr>
        <p:blipFill>
          <a:blip r:embed="rId2"/>
          <a:stretch>
            <a:fillRect/>
          </a:stretch>
        </p:blipFill>
        <p:spPr>
          <a:xfrm>
            <a:off x="8087993" y="3159514"/>
            <a:ext cx="2322099" cy="1619325"/>
          </a:xfrm>
          <a:prstGeom prst="rect">
            <a:avLst/>
          </a:prstGeom>
          <a:ln w="19050">
            <a:solidFill>
              <a:schemeClr val="tx1"/>
            </a:solidFill>
          </a:ln>
        </p:spPr>
      </p:pic>
      <p:pic>
        <p:nvPicPr>
          <p:cNvPr id="5" name="Picture 4"/>
          <p:cNvPicPr>
            <a:picLocks noChangeAspect="1"/>
          </p:cNvPicPr>
          <p:nvPr/>
        </p:nvPicPr>
        <p:blipFill>
          <a:blip r:embed="rId3"/>
          <a:stretch>
            <a:fillRect/>
          </a:stretch>
        </p:blipFill>
        <p:spPr>
          <a:xfrm>
            <a:off x="134052" y="3853610"/>
            <a:ext cx="3340886" cy="2242762"/>
          </a:xfrm>
          <a:prstGeom prst="rect">
            <a:avLst/>
          </a:prstGeom>
        </p:spPr>
      </p:pic>
      <p:pic>
        <p:nvPicPr>
          <p:cNvPr id="6" name="Picture 5"/>
          <p:cNvPicPr>
            <a:picLocks noChangeAspect="1"/>
          </p:cNvPicPr>
          <p:nvPr/>
        </p:nvPicPr>
        <p:blipFill>
          <a:blip r:embed="rId4"/>
          <a:stretch>
            <a:fillRect/>
          </a:stretch>
        </p:blipFill>
        <p:spPr>
          <a:xfrm>
            <a:off x="3663512" y="3942198"/>
            <a:ext cx="4107108" cy="2054565"/>
          </a:xfrm>
          <a:prstGeom prst="rect">
            <a:avLst/>
          </a:prstGeom>
          <a:ln w="19050">
            <a:solidFill>
              <a:schemeClr val="tx1"/>
            </a:solidFill>
          </a:ln>
        </p:spPr>
      </p:pic>
      <p:pic>
        <p:nvPicPr>
          <p:cNvPr id="7" name="Picture 6"/>
          <p:cNvPicPr>
            <a:picLocks noChangeAspect="1"/>
          </p:cNvPicPr>
          <p:nvPr/>
        </p:nvPicPr>
        <p:blipFill rotWithShape="1">
          <a:blip r:embed="rId5" cstate="hqprint">
            <a:extLst>
              <a:ext uri="{28A0092B-C50C-407E-A947-70E740481C1C}">
                <a14:useLocalDpi xmlns:a14="http://schemas.microsoft.com/office/drawing/2010/main" val="0"/>
              </a:ext>
            </a:extLst>
          </a:blip>
          <a:srcRect l="56121" t="46301" r="26882" b="12357"/>
          <a:stretch/>
        </p:blipFill>
        <p:spPr>
          <a:xfrm>
            <a:off x="10693846" y="1639916"/>
            <a:ext cx="1270176" cy="4119420"/>
          </a:xfrm>
          <a:prstGeom prst="rect">
            <a:avLst/>
          </a:prstGeom>
        </p:spPr>
      </p:pic>
    </p:spTree>
    <p:extLst>
      <p:ext uri="{BB962C8B-B14F-4D97-AF65-F5344CB8AC3E}">
        <p14:creationId xmlns:p14="http://schemas.microsoft.com/office/powerpoint/2010/main" val="4534119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1" y="387936"/>
            <a:ext cx="8029953" cy="503237"/>
          </a:xfrm>
        </p:spPr>
        <p:txBody>
          <a:bodyPr/>
          <a:lstStyle/>
          <a:p>
            <a:r>
              <a:rPr lang="en-US" dirty="0"/>
              <a:t>Qualifying the AM Material Process</a:t>
            </a:r>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53782" y="1513914"/>
            <a:ext cx="6562381" cy="4412511"/>
          </a:xfrm>
        </p:spPr>
        <p:txBody>
          <a:bodyPr/>
          <a:lstStyle/>
          <a:p>
            <a:pPr marL="0" indent="0">
              <a:buNone/>
            </a:pPr>
            <a:r>
              <a:rPr lang="en-US" dirty="0">
                <a:solidFill>
                  <a:srgbClr val="FF0000"/>
                </a:solidFill>
              </a:rPr>
              <a:t>Step 3: </a:t>
            </a:r>
            <a:r>
              <a:rPr lang="en-US" dirty="0"/>
              <a:t>Mechanical properties</a:t>
            </a:r>
          </a:p>
          <a:p>
            <a:pPr lvl="1">
              <a:buFont typeface="Wingdings" panose="05000000000000000000" pitchFamily="2" charset="2"/>
              <a:buChar char="§"/>
            </a:pPr>
            <a:r>
              <a:rPr lang="en-US" dirty="0"/>
              <a:t>Tensile, fatigue, toughness</a:t>
            </a:r>
            <a:r>
              <a:rPr lang="en-US" dirty="0" smtClean="0"/>
              <a:t>…</a:t>
            </a:r>
          </a:p>
          <a:p>
            <a:pPr lvl="2">
              <a:buFont typeface="Segoe UI" panose="020B0502040204020203" pitchFamily="34" charset="0"/>
              <a:buChar char="–"/>
            </a:pPr>
            <a:r>
              <a:rPr lang="en-US" dirty="0" smtClean="0"/>
              <a:t>May be dependent on use criticality</a:t>
            </a:r>
            <a:endParaRPr lang="en-US" dirty="0"/>
          </a:p>
          <a:p>
            <a:pPr lvl="1">
              <a:buFont typeface="Wingdings" panose="05000000000000000000" pitchFamily="2" charset="2"/>
              <a:buChar char="§"/>
            </a:pPr>
            <a:r>
              <a:rPr lang="en-US" dirty="0"/>
              <a:t>Registration through Equivalence</a:t>
            </a:r>
          </a:p>
          <a:p>
            <a:pPr lvl="2">
              <a:buFont typeface="Segoe UI" panose="020B0502040204020203" pitchFamily="34" charset="0"/>
              <a:buChar char="–"/>
            </a:pPr>
            <a:r>
              <a:rPr lang="en-US" sz="2400" dirty="0"/>
              <a:t>Material Property Suite (MPS</a:t>
            </a:r>
            <a:r>
              <a:rPr lang="en-US" sz="2400" dirty="0" smtClean="0"/>
              <a:t>):</a:t>
            </a:r>
          </a:p>
          <a:p>
            <a:pPr marL="914400" lvl="2" indent="0">
              <a:buNone/>
            </a:pPr>
            <a:r>
              <a:rPr lang="en-US" sz="1800" dirty="0" smtClean="0"/>
              <a:t>Actively maintained</a:t>
            </a:r>
            <a:r>
              <a:rPr lang="en-US" sz="1800" dirty="0"/>
              <a:t>, </a:t>
            </a:r>
            <a:r>
              <a:rPr lang="en-US" sz="1800" dirty="0" smtClean="0"/>
              <a:t>material </a:t>
            </a:r>
            <a:r>
              <a:rPr lang="en-US" sz="1800" dirty="0"/>
              <a:t>and condition specific material </a:t>
            </a:r>
            <a:r>
              <a:rPr lang="en-US" sz="1800" dirty="0" smtClean="0"/>
              <a:t>property information </a:t>
            </a:r>
            <a:r>
              <a:rPr lang="en-US" sz="1800" dirty="0"/>
              <a:t>that includes material test data, design values, </a:t>
            </a:r>
            <a:r>
              <a:rPr lang="en-US" sz="1800" dirty="0" smtClean="0"/>
              <a:t>and </a:t>
            </a:r>
            <a:r>
              <a:rPr lang="en-US" sz="1800" dirty="0"/>
              <a:t>SPC criteria</a:t>
            </a:r>
            <a:endParaRPr lang="en-US" sz="3200" dirty="0"/>
          </a:p>
          <a:p>
            <a:pPr lvl="2">
              <a:buFont typeface="Segoe UI" panose="020B0502040204020203" pitchFamily="34" charset="0"/>
              <a:buChar char="–"/>
            </a:pPr>
            <a:r>
              <a:rPr lang="en-US" sz="2200" dirty="0" smtClean="0"/>
              <a:t>Equivalent or “In-family</a:t>
            </a:r>
            <a:r>
              <a:rPr lang="en-US" sz="2200" dirty="0"/>
              <a:t>” </a:t>
            </a:r>
            <a:r>
              <a:rPr lang="en-US" sz="2200" dirty="0" smtClean="0"/>
              <a:t>performance</a:t>
            </a:r>
          </a:p>
          <a:p>
            <a:pPr lvl="2">
              <a:buFont typeface="Segoe UI" panose="020B0502040204020203" pitchFamily="34" charset="0"/>
              <a:buChar char="–"/>
            </a:pPr>
            <a:r>
              <a:rPr lang="en-US" dirty="0" smtClean="0"/>
              <a:t>Requires judgement and statistics knowledge</a:t>
            </a:r>
            <a:endParaRPr lang="en-US" dirty="0"/>
          </a:p>
          <a:p>
            <a:endParaRPr lang="en-US" dirty="0"/>
          </a:p>
          <a:p>
            <a:endParaRPr lang="en-US" dirty="0"/>
          </a:p>
        </p:txBody>
      </p:sp>
      <p:pic>
        <p:nvPicPr>
          <p:cNvPr id="4" name="Picture 3"/>
          <p:cNvPicPr>
            <a:picLocks noChangeAspect="1"/>
          </p:cNvPicPr>
          <p:nvPr/>
        </p:nvPicPr>
        <p:blipFill>
          <a:blip r:embed="rId2"/>
          <a:stretch>
            <a:fillRect/>
          </a:stretch>
        </p:blipFill>
        <p:spPr>
          <a:xfrm>
            <a:off x="6687463" y="2137841"/>
            <a:ext cx="2230723" cy="2060741"/>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9834836" y="1642266"/>
            <a:ext cx="2147741" cy="2925192"/>
          </a:xfrm>
          <a:prstGeom prst="rect">
            <a:avLst/>
          </a:prstGeom>
          <a:ln>
            <a:solidFill>
              <a:schemeClr val="tx1"/>
            </a:solidFill>
          </a:ln>
        </p:spPr>
      </p:pic>
      <p:pic>
        <p:nvPicPr>
          <p:cNvPr id="6" name="Picture 5"/>
          <p:cNvPicPr>
            <a:picLocks noChangeAspect="1"/>
          </p:cNvPicPr>
          <p:nvPr/>
        </p:nvPicPr>
        <p:blipFill>
          <a:blip r:embed="rId4"/>
          <a:stretch>
            <a:fillRect/>
          </a:stretch>
        </p:blipFill>
        <p:spPr>
          <a:xfrm>
            <a:off x="7693126" y="3203162"/>
            <a:ext cx="2882931" cy="1431800"/>
          </a:xfrm>
          <a:prstGeom prst="rect">
            <a:avLst/>
          </a:prstGeom>
          <a:ln>
            <a:solidFill>
              <a:schemeClr val="tx1"/>
            </a:solidFill>
          </a:ln>
        </p:spPr>
      </p:pic>
      <p:pic>
        <p:nvPicPr>
          <p:cNvPr id="7" name="Picture 6"/>
          <p:cNvPicPr>
            <a:picLocks noChangeAspect="1"/>
          </p:cNvPicPr>
          <p:nvPr/>
        </p:nvPicPr>
        <p:blipFill>
          <a:blip r:embed="rId5"/>
          <a:stretch>
            <a:fillRect/>
          </a:stretch>
        </p:blipFill>
        <p:spPr>
          <a:xfrm>
            <a:off x="8739920" y="4423993"/>
            <a:ext cx="2695379" cy="1572770"/>
          </a:xfrm>
          <a:prstGeom prst="rect">
            <a:avLst/>
          </a:prstGeom>
          <a:ln>
            <a:solidFill>
              <a:schemeClr val="tx1"/>
            </a:solidFill>
          </a:ln>
        </p:spPr>
      </p:pic>
      <p:sp>
        <p:nvSpPr>
          <p:cNvPr id="8" name="TextBox 7"/>
          <p:cNvSpPr txBox="1"/>
          <p:nvPr/>
        </p:nvSpPr>
        <p:spPr>
          <a:xfrm>
            <a:off x="295176" y="5089890"/>
            <a:ext cx="7609175" cy="1015663"/>
          </a:xfrm>
          <a:prstGeom prst="rect">
            <a:avLst/>
          </a:prstGeom>
          <a:noFill/>
          <a:ln w="28575">
            <a:solidFill>
              <a:srgbClr val="0070C0"/>
            </a:solidFill>
          </a:ln>
        </p:spPr>
        <p:txBody>
          <a:bodyPr wrap="square" rtlCol="0">
            <a:spAutoFit/>
          </a:bodyPr>
          <a:lstStyle/>
          <a:p>
            <a:r>
              <a:rPr lang="en-US" sz="2000" dirty="0" smtClean="0">
                <a:latin typeface="Segoe UI" panose="020B0502040204020203" pitchFamily="34" charset="0"/>
                <a:cs typeface="Segoe UI" panose="020B0502040204020203" pitchFamily="34" charset="0"/>
              </a:rPr>
              <a:t>NASA documents use the term QMP “Registration,” which is the process of demonstrating properties of the qualified process are equivalent to those in the applicable MPS.</a:t>
            </a:r>
            <a:endParaRPr lang="en-US" sz="20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5100536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1" y="387936"/>
            <a:ext cx="8029953" cy="503237"/>
          </a:xfrm>
        </p:spPr>
        <p:txBody>
          <a:bodyPr/>
          <a:lstStyle/>
          <a:p>
            <a:r>
              <a:rPr lang="en-US" dirty="0"/>
              <a:t>Qualifying the AM Material Process</a:t>
            </a:r>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13589" y="1544058"/>
            <a:ext cx="11673610" cy="4412511"/>
          </a:xfrm>
        </p:spPr>
        <p:txBody>
          <a:bodyPr/>
          <a:lstStyle/>
          <a:p>
            <a:pPr marL="0" indent="0">
              <a:buNone/>
            </a:pPr>
            <a:r>
              <a:rPr lang="en-US" dirty="0">
                <a:solidFill>
                  <a:srgbClr val="FF0000"/>
                </a:solidFill>
              </a:rPr>
              <a:t>Step </a:t>
            </a:r>
            <a:r>
              <a:rPr lang="en-US" dirty="0" smtClean="0">
                <a:solidFill>
                  <a:srgbClr val="FF0000"/>
                </a:solidFill>
              </a:rPr>
              <a:t>4: </a:t>
            </a:r>
            <a:r>
              <a:rPr lang="en-US" dirty="0" smtClean="0"/>
              <a:t>Confirmation and Documentation</a:t>
            </a:r>
            <a:endParaRPr lang="en-US" dirty="0"/>
          </a:p>
          <a:p>
            <a:pPr lvl="1">
              <a:buFont typeface="Wingdings" panose="05000000000000000000" pitchFamily="2" charset="2"/>
              <a:buChar char="§"/>
            </a:pPr>
            <a:r>
              <a:rPr lang="en-US" dirty="0"/>
              <a:t>Confirmation of successful AM material process qualification remains subjective</a:t>
            </a:r>
          </a:p>
          <a:p>
            <a:pPr lvl="1">
              <a:buFont typeface="Wingdings" panose="05000000000000000000" pitchFamily="2" charset="2"/>
              <a:buChar char="§"/>
            </a:pPr>
            <a:r>
              <a:rPr lang="en-US" dirty="0"/>
              <a:t>There are no open standards defining the metrics or methodologies</a:t>
            </a:r>
          </a:p>
          <a:p>
            <a:pPr lvl="2">
              <a:buFont typeface="Segoe UI" panose="020B0502040204020203" pitchFamily="34" charset="0"/>
              <a:buChar char="–"/>
            </a:pPr>
            <a:r>
              <a:rPr lang="en-US" dirty="0" smtClean="0"/>
              <a:t>Establishing metrics and criteria is part of the AM process development activity</a:t>
            </a:r>
          </a:p>
          <a:p>
            <a:pPr lvl="2">
              <a:buFont typeface="Segoe UI" panose="020B0502040204020203" pitchFamily="34" charset="0"/>
              <a:buChar char="–"/>
            </a:pPr>
            <a:r>
              <a:rPr lang="en-US" dirty="0" smtClean="0"/>
              <a:t>This requires materials engineering skill sets, which are not common in many instances </a:t>
            </a:r>
            <a:endParaRPr lang="en-US" dirty="0"/>
          </a:p>
          <a:p>
            <a:pPr lvl="1">
              <a:buFont typeface="Wingdings" panose="05000000000000000000" pitchFamily="2" charset="2"/>
              <a:buChar char="§"/>
            </a:pPr>
            <a:r>
              <a:rPr lang="en-US" dirty="0" smtClean="0"/>
              <a:t>Given the lack of standardization, providing clear documentation of the qualification process is essential</a:t>
            </a:r>
          </a:p>
          <a:p>
            <a:pPr lvl="1">
              <a:buFont typeface="Wingdings" panose="05000000000000000000" pitchFamily="2" charset="2"/>
              <a:buChar char="§"/>
            </a:pPr>
            <a:r>
              <a:rPr lang="en-US" dirty="0" smtClean="0"/>
              <a:t>Qualification demarcates a point in time for a locked machine configuration and parameter set</a:t>
            </a:r>
          </a:p>
          <a:p>
            <a:pPr lvl="1">
              <a:buFont typeface="Wingdings" panose="05000000000000000000" pitchFamily="2" charset="2"/>
              <a:buChar char="§"/>
            </a:pPr>
            <a:r>
              <a:rPr lang="en-US" sz="2400" dirty="0" smtClean="0"/>
              <a:t>Changes to the machine or process will typically invalidate the qualification</a:t>
            </a:r>
          </a:p>
          <a:p>
            <a:pPr marL="457200" lvl="1" indent="0">
              <a:buNone/>
            </a:pPr>
            <a:r>
              <a:rPr lang="en-US" dirty="0" smtClean="0"/>
              <a:t>				</a:t>
            </a:r>
          </a:p>
          <a:p>
            <a:pPr marL="457200" lvl="1" indent="0" algn="ctr">
              <a:buNone/>
            </a:pPr>
            <a:r>
              <a:rPr lang="en-US" dirty="0" smtClean="0">
                <a:solidFill>
                  <a:srgbClr val="FF0000"/>
                </a:solidFill>
              </a:rPr>
              <a:t>Review example of QMP record</a:t>
            </a:r>
            <a:endParaRPr lang="en-US" sz="2400" dirty="0">
              <a:solidFill>
                <a:srgbClr val="FF0000"/>
              </a:solidFill>
            </a:endParaRPr>
          </a:p>
          <a:p>
            <a:endParaRPr lang="en-US" dirty="0"/>
          </a:p>
          <a:p>
            <a:endParaRPr lang="en-US" dirty="0"/>
          </a:p>
        </p:txBody>
      </p:sp>
    </p:spTree>
    <p:extLst>
      <p:ext uri="{BB962C8B-B14F-4D97-AF65-F5344CB8AC3E}">
        <p14:creationId xmlns:p14="http://schemas.microsoft.com/office/powerpoint/2010/main" val="6495871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1" y="387936"/>
            <a:ext cx="8029953" cy="503237"/>
          </a:xfrm>
        </p:spPr>
        <p:txBody>
          <a:bodyPr/>
          <a:lstStyle/>
          <a:p>
            <a:r>
              <a:rPr lang="en-US" dirty="0"/>
              <a:t>Qualifying the AM Material Process</a:t>
            </a:r>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90081" y="2327829"/>
            <a:ext cx="11673610" cy="2324557"/>
          </a:xfrm>
        </p:spPr>
        <p:txBody>
          <a:bodyPr/>
          <a:lstStyle/>
          <a:p>
            <a:pPr marL="0" indent="0" algn="ctr">
              <a:buNone/>
            </a:pPr>
            <a:r>
              <a:rPr lang="en-US" sz="3200" b="1" dirty="0" smtClean="0"/>
              <a:t>Break before material properties?</a:t>
            </a:r>
            <a:endParaRPr lang="en-US" sz="3200" b="1" dirty="0"/>
          </a:p>
          <a:p>
            <a:endParaRPr lang="en-US" sz="3200" b="1" dirty="0"/>
          </a:p>
        </p:txBody>
      </p:sp>
    </p:spTree>
    <p:extLst>
      <p:ext uri="{BB962C8B-B14F-4D97-AF65-F5344CB8AC3E}">
        <p14:creationId xmlns:p14="http://schemas.microsoft.com/office/powerpoint/2010/main" val="22580794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318975" y="508516"/>
            <a:ext cx="7296150" cy="503237"/>
          </a:xfrm>
        </p:spPr>
        <p:txBody>
          <a:bodyPr/>
          <a:lstStyle/>
          <a:p>
            <a:r>
              <a:rPr lang="en-US" dirty="0" smtClean="0"/>
              <a:t>Material Properties</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4" y="1580220"/>
            <a:ext cx="11727713" cy="4618561"/>
          </a:xfrm>
        </p:spPr>
        <p:txBody>
          <a:bodyPr/>
          <a:lstStyle/>
          <a:p>
            <a:pPr marL="0" indent="0">
              <a:buNone/>
            </a:pPr>
            <a:r>
              <a:rPr lang="en-US" sz="2400" b="1" dirty="0" smtClean="0"/>
              <a:t>Challenges with AM materials properties and establishment of design values</a:t>
            </a:r>
          </a:p>
          <a:p>
            <a:r>
              <a:rPr lang="en-US" sz="2400" dirty="0" smtClean="0"/>
              <a:t>AM material is process sensitive and local to each machine and build instance</a:t>
            </a:r>
          </a:p>
          <a:p>
            <a:r>
              <a:rPr lang="en-US" sz="2400" dirty="0" smtClean="0"/>
              <a:t>Every AM machine acts as an independent material production mill or foundry</a:t>
            </a:r>
          </a:p>
          <a:p>
            <a:r>
              <a:rPr lang="en-US" sz="2400" dirty="0" smtClean="0"/>
              <a:t>Traditional approach of relying on centralized mill production of material to a controlling specification is not feasible</a:t>
            </a:r>
          </a:p>
          <a:p>
            <a:r>
              <a:rPr lang="en-US" sz="2400" dirty="0" smtClean="0"/>
              <a:t>Questions:  </a:t>
            </a:r>
          </a:p>
          <a:p>
            <a:pPr lvl="1"/>
            <a:r>
              <a:rPr lang="en-US" sz="2000" dirty="0" smtClean="0"/>
              <a:t>How to establish and maintain assurance of AM material capability on every build from every machine?</a:t>
            </a:r>
          </a:p>
          <a:p>
            <a:pPr lvl="1"/>
            <a:r>
              <a:rPr lang="en-US" sz="2000" dirty="0" smtClean="0"/>
              <a:t>How to incorporate proper variability into material allowables and design values?</a:t>
            </a:r>
          </a:p>
          <a:p>
            <a:r>
              <a:rPr lang="en-US" sz="2400" dirty="0" smtClean="0"/>
              <a:t>Policies for material property generation and maintenance are currently being developed in the MMPDS and CMH-17 </a:t>
            </a:r>
            <a:r>
              <a:rPr lang="en-US" sz="2400" dirty="0"/>
              <a:t>committees </a:t>
            </a:r>
            <a:endParaRPr lang="en-US" sz="2400" dirty="0" smtClean="0"/>
          </a:p>
          <a:p>
            <a:pPr marL="457200" lvl="1" indent="0">
              <a:buNone/>
            </a:pPr>
            <a:r>
              <a:rPr lang="en-US" sz="1400" dirty="0" smtClean="0"/>
              <a:t>(</a:t>
            </a:r>
            <a:r>
              <a:rPr lang="en-US" sz="1400" dirty="0" smtClean="0"/>
              <a:t>Metallic </a:t>
            </a:r>
            <a:r>
              <a:rPr lang="en-US" sz="1400" dirty="0"/>
              <a:t>Materials Properties Development and </a:t>
            </a:r>
            <a:r>
              <a:rPr lang="en-US" sz="1400" dirty="0" smtClean="0"/>
              <a:t>Standardization, Composite Materials Handbook -17) </a:t>
            </a:r>
          </a:p>
          <a:p>
            <a:endParaRPr lang="en-US" sz="2400" dirty="0" smtClean="0"/>
          </a:p>
          <a:p>
            <a:endParaRPr lang="en-US" sz="2400" dirty="0"/>
          </a:p>
          <a:p>
            <a:endParaRPr lang="en-US" dirty="0"/>
          </a:p>
          <a:p>
            <a:endParaRPr lang="en-US" dirty="0"/>
          </a:p>
        </p:txBody>
      </p:sp>
    </p:spTree>
    <p:extLst>
      <p:ext uri="{BB962C8B-B14F-4D97-AF65-F5344CB8AC3E}">
        <p14:creationId xmlns:p14="http://schemas.microsoft.com/office/powerpoint/2010/main" val="26326090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318975" y="519116"/>
            <a:ext cx="7296150" cy="503237"/>
          </a:xfrm>
        </p:spPr>
        <p:txBody>
          <a:bodyPr/>
          <a:lstStyle/>
          <a:p>
            <a:r>
              <a:rPr lang="en-US" dirty="0"/>
              <a:t>Material Properties</a:t>
            </a:r>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5" y="1453623"/>
            <a:ext cx="11355572" cy="4412511"/>
          </a:xfrm>
        </p:spPr>
        <p:txBody>
          <a:bodyPr/>
          <a:lstStyle/>
          <a:p>
            <a:pPr>
              <a:lnSpc>
                <a:spcPct val="120000"/>
              </a:lnSpc>
            </a:pPr>
            <a:r>
              <a:rPr lang="en-US" altLang="en-US" sz="2400" kern="0" dirty="0"/>
              <a:t>When design and production are not within the same entity, agreements must be reached regarding design value assumptions and associated qualification and monitoring requirements of the AM hardware</a:t>
            </a:r>
          </a:p>
          <a:p>
            <a:endParaRPr lang="en-US" dirty="0"/>
          </a:p>
          <a:p>
            <a:endParaRPr lang="en-US" dirty="0"/>
          </a:p>
        </p:txBody>
      </p:sp>
      <p:pic>
        <p:nvPicPr>
          <p:cNvPr id="4" name="Picture 3"/>
          <p:cNvPicPr>
            <a:picLocks noChangeAspect="1"/>
          </p:cNvPicPr>
          <p:nvPr/>
        </p:nvPicPr>
        <p:blipFill>
          <a:blip r:embed="rId2"/>
          <a:stretch>
            <a:fillRect/>
          </a:stretch>
        </p:blipFill>
        <p:spPr>
          <a:xfrm>
            <a:off x="7565567" y="2849919"/>
            <a:ext cx="4157733" cy="2757809"/>
          </a:xfrm>
          <a:prstGeom prst="rect">
            <a:avLst/>
          </a:prstGeom>
        </p:spPr>
      </p:pic>
      <p:sp>
        <p:nvSpPr>
          <p:cNvPr id="5" name="Rectangle 4"/>
          <p:cNvSpPr/>
          <p:nvPr/>
        </p:nvSpPr>
        <p:spPr>
          <a:xfrm>
            <a:off x="318975" y="2819400"/>
            <a:ext cx="7010126" cy="3359894"/>
          </a:xfrm>
          <a:prstGeom prst="rect">
            <a:avLst/>
          </a:prstGeom>
        </p:spPr>
        <p:txBody>
          <a:bodyPr wrap="square">
            <a:spAutoFit/>
          </a:bodyPr>
          <a:lstStyle/>
          <a:p>
            <a:pPr marL="228600" indent="-228600">
              <a:lnSpc>
                <a:spcPct val="120000"/>
              </a:lnSpc>
              <a:spcBef>
                <a:spcPts val="1000"/>
              </a:spcBef>
              <a:buClr>
                <a:srgbClr val="F59D3D"/>
              </a:buClr>
              <a:buFont typeface="Wingdings" panose="05000000000000000000" pitchFamily="2" charset="2"/>
              <a:buChar char="§"/>
            </a:pPr>
            <a:r>
              <a:rPr lang="en-US" altLang="en-US" sz="2000" kern="0" dirty="0">
                <a:latin typeface="Segoe UI" panose="020B0502040204020203" pitchFamily="34" charset="0"/>
                <a:cs typeface="Segoe UI" panose="020B0502040204020203" pitchFamily="34" charset="0"/>
              </a:rPr>
              <a:t>Design values must be continuously substantiated through process qualification and witness requirements</a:t>
            </a:r>
          </a:p>
          <a:p>
            <a:pPr marL="228600" indent="-228600">
              <a:lnSpc>
                <a:spcPct val="120000"/>
              </a:lnSpc>
              <a:spcBef>
                <a:spcPts val="1000"/>
              </a:spcBef>
              <a:buClr>
                <a:srgbClr val="F59D3D"/>
              </a:buClr>
              <a:buFont typeface="Wingdings" panose="05000000000000000000" pitchFamily="2" charset="2"/>
              <a:buChar char="§"/>
            </a:pPr>
            <a:r>
              <a:rPr lang="en-US" altLang="en-US" sz="2000" kern="0" dirty="0">
                <a:latin typeface="Segoe UI" panose="020B0502040204020203" pitchFamily="34" charset="0"/>
                <a:cs typeface="Segoe UI" panose="020B0502040204020203" pitchFamily="34" charset="0"/>
              </a:rPr>
              <a:t>Material property evaluations are complicated by the AM process, leading to new considerations</a:t>
            </a:r>
          </a:p>
          <a:p>
            <a:pPr marL="742950" lvl="2" indent="-285750">
              <a:buClr>
                <a:srgbClr val="F59D3D"/>
              </a:buClr>
              <a:buFont typeface="Segoe UI" panose="020B0502040204020203" pitchFamily="34" charset="0"/>
              <a:buChar char="–"/>
            </a:pPr>
            <a:r>
              <a:rPr lang="en-US" altLang="en-US" kern="0" dirty="0">
                <a:latin typeface="Segoe UI" panose="020B0502040204020203" pitchFamily="34" charset="0"/>
                <a:cs typeface="Segoe UI" panose="020B0502040204020203" pitchFamily="34" charset="0"/>
              </a:rPr>
              <a:t>Feedstock lot variability</a:t>
            </a:r>
          </a:p>
          <a:p>
            <a:pPr marL="742950" lvl="2" indent="-285750">
              <a:buClr>
                <a:srgbClr val="F59D3D"/>
              </a:buClr>
              <a:buFont typeface="Segoe UI" panose="020B0502040204020203" pitchFamily="34" charset="0"/>
              <a:buChar char="–"/>
            </a:pPr>
            <a:r>
              <a:rPr lang="en-US" altLang="en-US" kern="0" dirty="0">
                <a:latin typeface="Segoe UI" panose="020B0502040204020203" pitchFamily="34" charset="0"/>
                <a:cs typeface="Segoe UI" panose="020B0502040204020203" pitchFamily="34" charset="0"/>
              </a:rPr>
              <a:t>Build-to-build and machine-to-machine variability</a:t>
            </a:r>
          </a:p>
          <a:p>
            <a:pPr marL="742950" lvl="2" indent="-285750">
              <a:buClr>
                <a:srgbClr val="F59D3D"/>
              </a:buClr>
              <a:buFont typeface="Segoe UI" panose="020B0502040204020203" pitchFamily="34" charset="0"/>
              <a:buChar char="–"/>
            </a:pPr>
            <a:r>
              <a:rPr lang="en-US" altLang="en-US" kern="0" dirty="0">
                <a:latin typeface="Segoe UI" panose="020B0502040204020203" pitchFamily="34" charset="0"/>
                <a:cs typeface="Segoe UI" panose="020B0502040204020203" pitchFamily="34" charset="0"/>
              </a:rPr>
              <a:t>Coupon to part transferability of properties</a:t>
            </a:r>
          </a:p>
          <a:p>
            <a:pPr marL="742950" lvl="2" indent="-285750">
              <a:buClr>
                <a:srgbClr val="F59D3D"/>
              </a:buClr>
              <a:buFont typeface="Segoe UI" panose="020B0502040204020203" pitchFamily="34" charset="0"/>
              <a:buChar char="–"/>
            </a:pPr>
            <a:r>
              <a:rPr lang="en-US" altLang="en-US" kern="0" dirty="0">
                <a:latin typeface="Segoe UI" panose="020B0502040204020203" pitchFamily="34" charset="0"/>
                <a:cs typeface="Segoe UI" panose="020B0502040204020203" pitchFamily="34" charset="0"/>
              </a:rPr>
              <a:t>AM process-specific influence factors</a:t>
            </a:r>
          </a:p>
          <a:p>
            <a:pPr marL="1200150" lvl="4" indent="-285750">
              <a:buClr>
                <a:srgbClr val="F59D3D"/>
              </a:buClr>
              <a:buFont typeface="Segoe UI" panose="020B0502040204020203" pitchFamily="34" charset="0"/>
              <a:buChar char="–"/>
            </a:pPr>
            <a:r>
              <a:rPr lang="en-US" altLang="en-US" kern="0" dirty="0">
                <a:latin typeface="Segoe UI" panose="020B0502040204020203" pitchFamily="34" charset="0"/>
                <a:cs typeface="Segoe UI" panose="020B0502040204020203" pitchFamily="34" charset="0"/>
              </a:rPr>
              <a:t>Anisotropy, Surface finish effects, Thin walls, Build history effects on material structure, etc.</a:t>
            </a:r>
          </a:p>
        </p:txBody>
      </p:sp>
    </p:spTree>
    <p:extLst>
      <p:ext uri="{BB962C8B-B14F-4D97-AF65-F5344CB8AC3E}">
        <p14:creationId xmlns:p14="http://schemas.microsoft.com/office/powerpoint/2010/main" val="21429092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318975" y="508516"/>
            <a:ext cx="7296150" cy="503237"/>
          </a:xfrm>
        </p:spPr>
        <p:txBody>
          <a:bodyPr/>
          <a:lstStyle/>
          <a:p>
            <a:r>
              <a:rPr lang="en-US" dirty="0" smtClean="0"/>
              <a:t>Material Property Suite</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18490" y="1680703"/>
            <a:ext cx="5860761" cy="3705213"/>
          </a:xfrm>
        </p:spPr>
        <p:txBody>
          <a:bodyPr/>
          <a:lstStyle/>
          <a:p>
            <a:r>
              <a:rPr lang="en-US" sz="2400" dirty="0" smtClean="0"/>
              <a:t>One potential approach to the problem:</a:t>
            </a:r>
          </a:p>
          <a:p>
            <a:r>
              <a:rPr lang="en-US" sz="2400" dirty="0" smtClean="0"/>
              <a:t>The </a:t>
            </a:r>
            <a:r>
              <a:rPr lang="en-US" sz="2400" u="sng" dirty="0"/>
              <a:t>M</a:t>
            </a:r>
            <a:r>
              <a:rPr lang="en-US" sz="2400" dirty="0"/>
              <a:t>aterial </a:t>
            </a:r>
            <a:r>
              <a:rPr lang="en-US" sz="2400" u="sng" dirty="0"/>
              <a:t>P</a:t>
            </a:r>
            <a:r>
              <a:rPr lang="en-US" sz="2400" dirty="0"/>
              <a:t>roperty </a:t>
            </a:r>
            <a:r>
              <a:rPr lang="en-US" sz="2400" u="sng" dirty="0"/>
              <a:t>S</a:t>
            </a:r>
            <a:r>
              <a:rPr lang="en-US" sz="2400" dirty="0"/>
              <a:t>uite (MPS) consists of four inter-related entities:</a:t>
            </a:r>
          </a:p>
          <a:p>
            <a:pPr marL="573088" indent="-341313">
              <a:buFont typeface="+mj-lt"/>
              <a:buAutoNum type="arabicPeriod"/>
            </a:pPr>
            <a:r>
              <a:rPr lang="en-US" sz="2400" dirty="0"/>
              <a:t>Data Repository</a:t>
            </a:r>
          </a:p>
          <a:p>
            <a:pPr marL="573088" indent="-341313">
              <a:buFont typeface="+mj-lt"/>
              <a:buAutoNum type="arabicPeriod"/>
            </a:pPr>
            <a:r>
              <a:rPr lang="en-US" sz="2400" dirty="0"/>
              <a:t>Design Values</a:t>
            </a:r>
          </a:p>
          <a:p>
            <a:pPr marL="573088" indent="-341313">
              <a:buFont typeface="+mj-lt"/>
              <a:buAutoNum type="arabicPeriod"/>
            </a:pPr>
            <a:r>
              <a:rPr lang="en-US" sz="2400" dirty="0"/>
              <a:t>Process Control Reference Distribution</a:t>
            </a:r>
          </a:p>
          <a:p>
            <a:pPr marL="573088" indent="-341313">
              <a:buFont typeface="+mj-lt"/>
              <a:buAutoNum type="arabicPeriod"/>
            </a:pPr>
            <a:r>
              <a:rPr lang="en-US" sz="2400" dirty="0" smtClean="0"/>
              <a:t>Statistical Process Control </a:t>
            </a:r>
            <a:r>
              <a:rPr lang="en-US" sz="2400" dirty="0"/>
              <a:t>acceptance criteria for witness </a:t>
            </a:r>
            <a:r>
              <a:rPr lang="en-US" sz="2400" dirty="0" smtClean="0"/>
              <a:t>testing</a:t>
            </a:r>
            <a:endParaRPr lang="en-US" dirty="0"/>
          </a:p>
          <a:p>
            <a:endParaRPr lang="en-US" dirty="0"/>
          </a:p>
        </p:txBody>
      </p:sp>
      <p:grpSp>
        <p:nvGrpSpPr>
          <p:cNvPr id="6" name="Group 5"/>
          <p:cNvGrpSpPr/>
          <p:nvPr/>
        </p:nvGrpSpPr>
        <p:grpSpPr>
          <a:xfrm>
            <a:off x="5996761" y="1435145"/>
            <a:ext cx="5953474" cy="4710723"/>
            <a:chOff x="5030683" y="1336244"/>
            <a:chExt cx="6753762" cy="5343956"/>
          </a:xfrm>
        </p:grpSpPr>
        <p:pic>
          <p:nvPicPr>
            <p:cNvPr id="4" name="Picture 3"/>
            <p:cNvPicPr/>
            <p:nvPr/>
          </p:nvPicPr>
          <p:blipFill rotWithShape="1">
            <a:blip r:embed="rId2" cstate="print">
              <a:extLst>
                <a:ext uri="{28A0092B-C50C-407E-A947-70E740481C1C}">
                  <a14:useLocalDpi xmlns:a14="http://schemas.microsoft.com/office/drawing/2010/main" val="0"/>
                </a:ext>
              </a:extLst>
            </a:blip>
            <a:srcRect b="43419"/>
            <a:stretch/>
          </p:blipFill>
          <p:spPr>
            <a:xfrm>
              <a:off x="5030683" y="1336244"/>
              <a:ext cx="6753762" cy="5343956"/>
            </a:xfrm>
            <a:prstGeom prst="rect">
              <a:avLst/>
            </a:prstGeom>
          </p:spPr>
        </p:pic>
        <p:sp>
          <p:nvSpPr>
            <p:cNvPr id="5" name="Rounded Rectangle 4"/>
            <p:cNvSpPr/>
            <p:nvPr/>
          </p:nvSpPr>
          <p:spPr>
            <a:xfrm>
              <a:off x="6302011" y="5338134"/>
              <a:ext cx="3301724" cy="1282335"/>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353669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Material Property Suite</a:t>
            </a:r>
          </a:p>
          <a:p>
            <a:endParaRPr lang="en-US" dirty="0"/>
          </a:p>
        </p:txBody>
      </p:sp>
      <p:grpSp>
        <p:nvGrpSpPr>
          <p:cNvPr id="4" name="Group 3"/>
          <p:cNvGrpSpPr/>
          <p:nvPr/>
        </p:nvGrpSpPr>
        <p:grpSpPr>
          <a:xfrm>
            <a:off x="2196896" y="1670892"/>
            <a:ext cx="7696940" cy="2308194"/>
            <a:chOff x="1859543" y="1670892"/>
            <a:chExt cx="7696940" cy="2308194"/>
          </a:xfrm>
        </p:grpSpPr>
        <p:sp>
          <p:nvSpPr>
            <p:cNvPr id="5" name="Rounded Rectangle 4"/>
            <p:cNvSpPr/>
            <p:nvPr/>
          </p:nvSpPr>
          <p:spPr>
            <a:xfrm>
              <a:off x="1859543" y="1670892"/>
              <a:ext cx="7696940" cy="2308194"/>
            </a:xfrm>
            <a:prstGeom prst="round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stretch>
              <a:fillRect/>
            </a:stretch>
          </p:blipFill>
          <p:spPr>
            <a:xfrm>
              <a:off x="7728915" y="1811043"/>
              <a:ext cx="1345582" cy="1833239"/>
            </a:xfrm>
            <a:prstGeom prst="rect">
              <a:avLst/>
            </a:prstGeom>
            <a:ln>
              <a:solidFill>
                <a:schemeClr val="tx1"/>
              </a:solidFill>
            </a:ln>
          </p:spPr>
        </p:pic>
        <p:pic>
          <p:nvPicPr>
            <p:cNvPr id="7" name="Picture 6"/>
            <p:cNvPicPr>
              <a:picLocks noChangeAspect="1"/>
            </p:cNvPicPr>
            <p:nvPr/>
          </p:nvPicPr>
          <p:blipFill>
            <a:blip r:embed="rId3"/>
            <a:stretch>
              <a:fillRect/>
            </a:stretch>
          </p:blipFill>
          <p:spPr>
            <a:xfrm>
              <a:off x="2115226" y="1864310"/>
              <a:ext cx="1423488" cy="1315018"/>
            </a:xfrm>
            <a:prstGeom prst="rect">
              <a:avLst/>
            </a:prstGeom>
            <a:ln>
              <a:solidFill>
                <a:schemeClr val="tx1"/>
              </a:solidFill>
            </a:ln>
          </p:spPr>
        </p:pic>
        <p:pic>
          <p:nvPicPr>
            <p:cNvPr id="8" name="Picture 7"/>
            <p:cNvPicPr>
              <a:picLocks noChangeAspect="1"/>
            </p:cNvPicPr>
            <p:nvPr/>
          </p:nvPicPr>
          <p:blipFill>
            <a:blip r:embed="rId4"/>
            <a:stretch>
              <a:fillRect/>
            </a:stretch>
          </p:blipFill>
          <p:spPr>
            <a:xfrm>
              <a:off x="2858609" y="2617695"/>
              <a:ext cx="2266764" cy="1127844"/>
            </a:xfrm>
            <a:prstGeom prst="rect">
              <a:avLst/>
            </a:prstGeom>
            <a:ln>
              <a:solidFill>
                <a:schemeClr val="tx1"/>
              </a:solidFill>
            </a:ln>
          </p:spPr>
        </p:pic>
        <p:pic>
          <p:nvPicPr>
            <p:cNvPr id="9" name="Picture 8"/>
            <p:cNvPicPr>
              <a:picLocks noChangeAspect="1"/>
            </p:cNvPicPr>
            <p:nvPr/>
          </p:nvPicPr>
          <p:blipFill>
            <a:blip r:embed="rId5"/>
            <a:stretch>
              <a:fillRect/>
            </a:stretch>
          </p:blipFill>
          <p:spPr>
            <a:xfrm>
              <a:off x="4581679" y="1917577"/>
              <a:ext cx="1982716" cy="1156563"/>
            </a:xfrm>
            <a:prstGeom prst="rect">
              <a:avLst/>
            </a:prstGeom>
            <a:ln>
              <a:solidFill>
                <a:schemeClr val="tx1"/>
              </a:solidFill>
            </a:ln>
          </p:spPr>
        </p:pic>
        <p:pic>
          <p:nvPicPr>
            <p:cNvPr id="10" name="Picture 9"/>
            <p:cNvPicPr>
              <a:picLocks noChangeAspect="1"/>
            </p:cNvPicPr>
            <p:nvPr/>
          </p:nvPicPr>
          <p:blipFill>
            <a:blip r:embed="rId6"/>
            <a:stretch>
              <a:fillRect/>
            </a:stretch>
          </p:blipFill>
          <p:spPr>
            <a:xfrm>
              <a:off x="6090081" y="2790695"/>
              <a:ext cx="1947169" cy="967056"/>
            </a:xfrm>
            <a:prstGeom prst="rect">
              <a:avLst/>
            </a:prstGeom>
            <a:ln>
              <a:solidFill>
                <a:schemeClr val="tx1"/>
              </a:solidFill>
            </a:ln>
          </p:spPr>
        </p:pic>
      </p:grpSp>
      <p:sp>
        <p:nvSpPr>
          <p:cNvPr id="11" name="TextBox 10"/>
          <p:cNvSpPr txBox="1"/>
          <p:nvPr/>
        </p:nvSpPr>
        <p:spPr>
          <a:xfrm>
            <a:off x="1286933" y="4140200"/>
            <a:ext cx="5220019" cy="1754326"/>
          </a:xfrm>
          <a:prstGeom prst="rect">
            <a:avLst/>
          </a:prstGeom>
          <a:noFill/>
        </p:spPr>
        <p:txBody>
          <a:bodyPr wrap="none" rtlCol="0">
            <a:spAutoFit/>
          </a:bodyPr>
          <a:lstStyle/>
          <a:p>
            <a:pPr indent="-228600">
              <a:lnSpc>
                <a:spcPct val="90000"/>
              </a:lnSpc>
              <a:buClr>
                <a:srgbClr val="F59D3D"/>
              </a:buClr>
            </a:pPr>
            <a:r>
              <a:rPr lang="en-US" sz="2800" dirty="0">
                <a:latin typeface="Segoe UI" panose="020B0502040204020203" pitchFamily="34" charset="0"/>
                <a:cs typeface="Segoe UI" panose="020B0502040204020203" pitchFamily="34" charset="0"/>
              </a:rPr>
              <a:t>Data Repository</a:t>
            </a:r>
          </a:p>
          <a:p>
            <a:pPr indent="-228600">
              <a:lnSpc>
                <a:spcPct val="90000"/>
              </a:lnSpc>
              <a:buClr>
                <a:srgbClr val="F59D3D"/>
              </a:buClr>
            </a:pPr>
            <a:r>
              <a:rPr lang="en-US" sz="2000" dirty="0">
                <a:latin typeface="Segoe UI" panose="020B0502040204020203" pitchFamily="34" charset="0"/>
                <a:cs typeface="Segoe UI" panose="020B0502040204020203" pitchFamily="34" charset="0"/>
              </a:rPr>
              <a:t>Includes data from</a:t>
            </a:r>
          </a:p>
          <a:p>
            <a:pPr marL="401638" indent="-342900">
              <a:lnSpc>
                <a:spcPct val="90000"/>
              </a:lnSpc>
              <a:buClr>
                <a:srgbClr val="F59D3D"/>
              </a:buClr>
              <a:buFont typeface="Wingdings" panose="05000000000000000000" pitchFamily="2" charset="2"/>
              <a:buChar char="§"/>
            </a:pPr>
            <a:r>
              <a:rPr lang="en-US" sz="2400" dirty="0">
                <a:latin typeface="Segoe UI" panose="020B0502040204020203" pitchFamily="34" charset="0"/>
                <a:cs typeface="Segoe UI" panose="020B0502040204020203" pitchFamily="34" charset="0"/>
              </a:rPr>
              <a:t>Qualification testing</a:t>
            </a:r>
          </a:p>
          <a:p>
            <a:pPr marL="401638" indent="-342900">
              <a:lnSpc>
                <a:spcPct val="90000"/>
              </a:lnSpc>
              <a:buClr>
                <a:srgbClr val="F59D3D"/>
              </a:buClr>
              <a:buFont typeface="Wingdings" panose="05000000000000000000" pitchFamily="2" charset="2"/>
              <a:buChar char="§"/>
            </a:pPr>
            <a:r>
              <a:rPr lang="en-US" sz="2400" dirty="0">
                <a:latin typeface="Segoe UI" panose="020B0502040204020203" pitchFamily="34" charset="0"/>
                <a:cs typeface="Segoe UI" panose="020B0502040204020203" pitchFamily="34" charset="0"/>
              </a:rPr>
              <a:t>Material Characterization</a:t>
            </a:r>
          </a:p>
          <a:p>
            <a:pPr marL="401638" indent="-342900">
              <a:lnSpc>
                <a:spcPct val="90000"/>
              </a:lnSpc>
              <a:buClr>
                <a:srgbClr val="F59D3D"/>
              </a:buClr>
              <a:buFont typeface="Wingdings" panose="05000000000000000000" pitchFamily="2" charset="2"/>
              <a:buChar char="§"/>
            </a:pPr>
            <a:r>
              <a:rPr lang="en-US" sz="2400" dirty="0">
                <a:latin typeface="Segoe UI" panose="020B0502040204020203" pitchFamily="34" charset="0"/>
                <a:cs typeface="Segoe UI" panose="020B0502040204020203" pitchFamily="34" charset="0"/>
              </a:rPr>
              <a:t>Pre-production Article Evaluations</a:t>
            </a:r>
          </a:p>
        </p:txBody>
      </p:sp>
      <p:sp>
        <p:nvSpPr>
          <p:cNvPr id="12" name="TextBox 11"/>
          <p:cNvSpPr txBox="1"/>
          <p:nvPr/>
        </p:nvSpPr>
        <p:spPr>
          <a:xfrm>
            <a:off x="7199642" y="4661855"/>
            <a:ext cx="4618893" cy="1323439"/>
          </a:xfrm>
          <a:prstGeom prst="rect">
            <a:avLst/>
          </a:prstGeom>
          <a:noFill/>
        </p:spPr>
        <p:txBody>
          <a:bodyPr wrap="none" rtlCol="0">
            <a:spAutoFit/>
          </a:bodyPr>
          <a:lstStyle/>
          <a:p>
            <a:r>
              <a:rPr lang="en-US" sz="2800" dirty="0" smtClean="0">
                <a:latin typeface="Segoe UI" panose="020B0502040204020203" pitchFamily="34" charset="0"/>
                <a:cs typeface="Segoe UI" panose="020B0502040204020203" pitchFamily="34" charset="0"/>
              </a:rPr>
              <a:t>Grouping of data</a:t>
            </a:r>
          </a:p>
          <a:p>
            <a:r>
              <a:rPr lang="en-US" sz="1600" dirty="0" smtClean="0">
                <a:latin typeface="Segoe UI" panose="020B0502040204020203" pitchFamily="34" charset="0"/>
                <a:cs typeface="Segoe UI" panose="020B0502040204020203" pitchFamily="34" charset="0"/>
              </a:rPr>
              <a:t>Group data by</a:t>
            </a:r>
          </a:p>
          <a:p>
            <a:pPr marL="401638" indent="-342900">
              <a:lnSpc>
                <a:spcPct val="90000"/>
              </a:lnSpc>
              <a:buClr>
                <a:srgbClr val="F59D3D"/>
              </a:buClr>
              <a:buFont typeface="Wingdings" panose="05000000000000000000" pitchFamily="2" charset="2"/>
              <a:buChar char="§"/>
            </a:pPr>
            <a:r>
              <a:rPr lang="en-US" sz="2000" dirty="0">
                <a:latin typeface="Segoe UI" panose="020B0502040204020203" pitchFamily="34" charset="0"/>
                <a:cs typeface="Segoe UI" panose="020B0502040204020203" pitchFamily="34" charset="0"/>
              </a:rPr>
              <a:t>QMP = Material/process/heat treat</a:t>
            </a:r>
          </a:p>
          <a:p>
            <a:pPr marL="401638" indent="-342900">
              <a:lnSpc>
                <a:spcPct val="90000"/>
              </a:lnSpc>
              <a:buClr>
                <a:srgbClr val="F59D3D"/>
              </a:buClr>
              <a:buFont typeface="Wingdings" panose="05000000000000000000" pitchFamily="2" charset="2"/>
              <a:buChar char="§"/>
            </a:pPr>
            <a:r>
              <a:rPr lang="en-US" sz="2000" dirty="0">
                <a:latin typeface="Segoe UI" panose="020B0502040204020203" pitchFamily="34" charset="0"/>
                <a:cs typeface="Segoe UI" panose="020B0502040204020203" pitchFamily="34" charset="0"/>
              </a:rPr>
              <a:t>“Combinable” conditions for design</a:t>
            </a:r>
          </a:p>
        </p:txBody>
      </p:sp>
      <p:sp>
        <p:nvSpPr>
          <p:cNvPr id="13" name="Left Brace 12"/>
          <p:cNvSpPr/>
          <p:nvPr/>
        </p:nvSpPr>
        <p:spPr>
          <a:xfrm flipH="1">
            <a:off x="6586621" y="4541775"/>
            <a:ext cx="321733" cy="1261533"/>
          </a:xfrm>
          <a:prstGeom prst="leftBrace">
            <a:avLst>
              <a:gd name="adj1" fmla="val 53667"/>
              <a:gd name="adj2" fmla="val 31257"/>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6438788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318975" y="538662"/>
            <a:ext cx="7296150" cy="503237"/>
          </a:xfrm>
        </p:spPr>
        <p:txBody>
          <a:bodyPr/>
          <a:lstStyle/>
          <a:p>
            <a:r>
              <a:rPr lang="en-US" dirty="0"/>
              <a:t>Material Property Suite</a:t>
            </a:r>
          </a:p>
          <a:p>
            <a:endParaRPr lang="en-US" dirty="0"/>
          </a:p>
        </p:txBody>
      </p:sp>
      <p:grpSp>
        <p:nvGrpSpPr>
          <p:cNvPr id="4" name="Group 3"/>
          <p:cNvGrpSpPr/>
          <p:nvPr/>
        </p:nvGrpSpPr>
        <p:grpSpPr>
          <a:xfrm>
            <a:off x="2196896" y="1670892"/>
            <a:ext cx="7696940" cy="2308194"/>
            <a:chOff x="1859543" y="1670892"/>
            <a:chExt cx="7696940" cy="2308194"/>
          </a:xfrm>
        </p:grpSpPr>
        <p:sp>
          <p:nvSpPr>
            <p:cNvPr id="5" name="Rounded Rectangle 4"/>
            <p:cNvSpPr/>
            <p:nvPr/>
          </p:nvSpPr>
          <p:spPr>
            <a:xfrm>
              <a:off x="1859543" y="1670892"/>
              <a:ext cx="7696940" cy="2308194"/>
            </a:xfrm>
            <a:prstGeom prst="round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stretch>
              <a:fillRect/>
            </a:stretch>
          </p:blipFill>
          <p:spPr>
            <a:xfrm>
              <a:off x="7728915" y="1811043"/>
              <a:ext cx="1345582" cy="1833239"/>
            </a:xfrm>
            <a:prstGeom prst="rect">
              <a:avLst/>
            </a:prstGeom>
            <a:ln>
              <a:solidFill>
                <a:schemeClr val="tx1"/>
              </a:solidFill>
            </a:ln>
          </p:spPr>
        </p:pic>
        <p:pic>
          <p:nvPicPr>
            <p:cNvPr id="7" name="Picture 6"/>
            <p:cNvPicPr>
              <a:picLocks noChangeAspect="1"/>
            </p:cNvPicPr>
            <p:nvPr/>
          </p:nvPicPr>
          <p:blipFill>
            <a:blip r:embed="rId3"/>
            <a:stretch>
              <a:fillRect/>
            </a:stretch>
          </p:blipFill>
          <p:spPr>
            <a:xfrm>
              <a:off x="2115226" y="1864310"/>
              <a:ext cx="1423488" cy="1315018"/>
            </a:xfrm>
            <a:prstGeom prst="rect">
              <a:avLst/>
            </a:prstGeom>
            <a:ln>
              <a:solidFill>
                <a:schemeClr val="tx1"/>
              </a:solidFill>
            </a:ln>
          </p:spPr>
        </p:pic>
        <p:pic>
          <p:nvPicPr>
            <p:cNvPr id="8" name="Picture 7"/>
            <p:cNvPicPr>
              <a:picLocks noChangeAspect="1"/>
            </p:cNvPicPr>
            <p:nvPr/>
          </p:nvPicPr>
          <p:blipFill>
            <a:blip r:embed="rId4"/>
            <a:stretch>
              <a:fillRect/>
            </a:stretch>
          </p:blipFill>
          <p:spPr>
            <a:xfrm>
              <a:off x="2858609" y="2617695"/>
              <a:ext cx="2266764" cy="1127844"/>
            </a:xfrm>
            <a:prstGeom prst="rect">
              <a:avLst/>
            </a:prstGeom>
            <a:ln>
              <a:solidFill>
                <a:schemeClr val="tx1"/>
              </a:solidFill>
            </a:ln>
          </p:spPr>
        </p:pic>
        <p:pic>
          <p:nvPicPr>
            <p:cNvPr id="9" name="Picture 8"/>
            <p:cNvPicPr>
              <a:picLocks noChangeAspect="1"/>
            </p:cNvPicPr>
            <p:nvPr/>
          </p:nvPicPr>
          <p:blipFill>
            <a:blip r:embed="rId5"/>
            <a:stretch>
              <a:fillRect/>
            </a:stretch>
          </p:blipFill>
          <p:spPr>
            <a:xfrm>
              <a:off x="4581679" y="1917577"/>
              <a:ext cx="1982716" cy="1156563"/>
            </a:xfrm>
            <a:prstGeom prst="rect">
              <a:avLst/>
            </a:prstGeom>
            <a:ln>
              <a:solidFill>
                <a:schemeClr val="tx1"/>
              </a:solidFill>
            </a:ln>
          </p:spPr>
        </p:pic>
        <p:pic>
          <p:nvPicPr>
            <p:cNvPr id="10" name="Picture 9"/>
            <p:cNvPicPr>
              <a:picLocks noChangeAspect="1"/>
            </p:cNvPicPr>
            <p:nvPr/>
          </p:nvPicPr>
          <p:blipFill>
            <a:blip r:embed="rId6"/>
            <a:stretch>
              <a:fillRect/>
            </a:stretch>
          </p:blipFill>
          <p:spPr>
            <a:xfrm>
              <a:off x="6090081" y="2790695"/>
              <a:ext cx="1947169" cy="967056"/>
            </a:xfrm>
            <a:prstGeom prst="rect">
              <a:avLst/>
            </a:prstGeom>
            <a:ln>
              <a:solidFill>
                <a:schemeClr val="tx1"/>
              </a:solidFill>
            </a:ln>
          </p:spPr>
        </p:pic>
      </p:grpSp>
      <p:sp>
        <p:nvSpPr>
          <p:cNvPr id="11" name="TextBox 10"/>
          <p:cNvSpPr txBox="1"/>
          <p:nvPr/>
        </p:nvSpPr>
        <p:spPr>
          <a:xfrm>
            <a:off x="2032985" y="4225771"/>
            <a:ext cx="8024761" cy="1809726"/>
          </a:xfrm>
          <a:prstGeom prst="rect">
            <a:avLst/>
          </a:prstGeom>
          <a:noFill/>
        </p:spPr>
        <p:txBody>
          <a:bodyPr wrap="none" rtlCol="0">
            <a:spAutoFit/>
          </a:bodyPr>
          <a:lstStyle/>
          <a:p>
            <a:pPr>
              <a:lnSpc>
                <a:spcPct val="90000"/>
              </a:lnSpc>
              <a:buClr>
                <a:srgbClr val="F59D3D"/>
              </a:buClr>
            </a:pPr>
            <a:r>
              <a:rPr lang="en-US" sz="2800" dirty="0">
                <a:latin typeface="Segoe UI" panose="020B0502040204020203" pitchFamily="34" charset="0"/>
                <a:cs typeface="Segoe UI" panose="020B0502040204020203" pitchFamily="34" charset="0"/>
              </a:rPr>
              <a:t>Data Repository, continued</a:t>
            </a:r>
          </a:p>
          <a:p>
            <a:pPr>
              <a:lnSpc>
                <a:spcPct val="90000"/>
              </a:lnSpc>
              <a:buClr>
                <a:srgbClr val="F59D3D"/>
              </a:buClr>
            </a:pPr>
            <a:r>
              <a:rPr lang="en-US" sz="2000" dirty="0">
                <a:latin typeface="Segoe UI" panose="020B0502040204020203" pitchFamily="34" charset="0"/>
                <a:cs typeface="Segoe UI" panose="020B0502040204020203" pitchFamily="34" charset="0"/>
              </a:rPr>
              <a:t>Contains all data needed for</a:t>
            </a:r>
          </a:p>
          <a:p>
            <a:pPr marL="342900" indent="-342900">
              <a:lnSpc>
                <a:spcPct val="90000"/>
              </a:lnSpc>
              <a:buClr>
                <a:srgbClr val="F59D3D"/>
              </a:buClr>
              <a:buFont typeface="Wingdings" panose="05000000000000000000" pitchFamily="2" charset="2"/>
              <a:buChar char="§"/>
            </a:pPr>
            <a:r>
              <a:rPr lang="en-US" sz="2400" dirty="0">
                <a:latin typeface="Segoe UI" panose="020B0502040204020203" pitchFamily="34" charset="0"/>
                <a:cs typeface="Segoe UI" panose="020B0502040204020203" pitchFamily="34" charset="0"/>
              </a:rPr>
              <a:t>Setting Design Values</a:t>
            </a:r>
          </a:p>
          <a:p>
            <a:pPr marL="342900" indent="-342900">
              <a:lnSpc>
                <a:spcPct val="90000"/>
              </a:lnSpc>
              <a:buClr>
                <a:srgbClr val="F59D3D"/>
              </a:buClr>
              <a:buFont typeface="Wingdings" panose="05000000000000000000" pitchFamily="2" charset="2"/>
              <a:buChar char="§"/>
            </a:pPr>
            <a:r>
              <a:rPr lang="en-US" sz="2400" dirty="0">
                <a:latin typeface="Segoe UI" panose="020B0502040204020203" pitchFamily="34" charset="0"/>
                <a:cs typeface="Segoe UI" panose="020B0502040204020203" pitchFamily="34" charset="0"/>
              </a:rPr>
              <a:t>Property equivalence evaluations and QMP Registration</a:t>
            </a:r>
          </a:p>
          <a:p>
            <a:pPr marL="342900" indent="-342900">
              <a:lnSpc>
                <a:spcPct val="90000"/>
              </a:lnSpc>
              <a:buClr>
                <a:srgbClr val="F59D3D"/>
              </a:buClr>
              <a:buFont typeface="Wingdings" panose="05000000000000000000" pitchFamily="2" charset="2"/>
              <a:buChar char="§"/>
            </a:pPr>
            <a:r>
              <a:rPr lang="en-US" sz="2400" dirty="0">
                <a:latin typeface="Segoe UI" panose="020B0502040204020203" pitchFamily="34" charset="0"/>
                <a:cs typeface="Segoe UI" panose="020B0502040204020203" pitchFamily="34" charset="0"/>
              </a:rPr>
              <a:t>Setting the Process Control Reference Distribution</a:t>
            </a:r>
          </a:p>
        </p:txBody>
      </p:sp>
    </p:spTree>
    <p:extLst>
      <p:ext uri="{BB962C8B-B14F-4D97-AF65-F5344CB8AC3E}">
        <p14:creationId xmlns:p14="http://schemas.microsoft.com/office/powerpoint/2010/main" val="113776398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318975" y="538662"/>
            <a:ext cx="7296150" cy="503237"/>
          </a:xfrm>
        </p:spPr>
        <p:txBody>
          <a:bodyPr/>
          <a:lstStyle/>
          <a:p>
            <a:r>
              <a:rPr lang="en-US" dirty="0"/>
              <a:t>Material Property Suite</a:t>
            </a:r>
          </a:p>
          <a:p>
            <a:endParaRPr lang="en-US" dirty="0"/>
          </a:p>
        </p:txBody>
      </p:sp>
      <p:grpSp>
        <p:nvGrpSpPr>
          <p:cNvPr id="4" name="Group 3"/>
          <p:cNvGrpSpPr/>
          <p:nvPr/>
        </p:nvGrpSpPr>
        <p:grpSpPr>
          <a:xfrm>
            <a:off x="2196896" y="1670892"/>
            <a:ext cx="7696940" cy="2308194"/>
            <a:chOff x="1859543" y="1670892"/>
            <a:chExt cx="7696940" cy="2308194"/>
          </a:xfrm>
        </p:grpSpPr>
        <p:sp>
          <p:nvSpPr>
            <p:cNvPr id="5" name="Rounded Rectangle 4"/>
            <p:cNvSpPr/>
            <p:nvPr/>
          </p:nvSpPr>
          <p:spPr>
            <a:xfrm>
              <a:off x="1859543" y="1670892"/>
              <a:ext cx="7696940" cy="2308194"/>
            </a:xfrm>
            <a:prstGeom prst="round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stretch>
              <a:fillRect/>
            </a:stretch>
          </p:blipFill>
          <p:spPr>
            <a:xfrm>
              <a:off x="7728915" y="1811043"/>
              <a:ext cx="1345582" cy="1833239"/>
            </a:xfrm>
            <a:prstGeom prst="rect">
              <a:avLst/>
            </a:prstGeom>
            <a:ln>
              <a:solidFill>
                <a:schemeClr val="tx1"/>
              </a:solidFill>
            </a:ln>
          </p:spPr>
        </p:pic>
        <p:pic>
          <p:nvPicPr>
            <p:cNvPr id="7" name="Picture 6"/>
            <p:cNvPicPr>
              <a:picLocks noChangeAspect="1"/>
            </p:cNvPicPr>
            <p:nvPr/>
          </p:nvPicPr>
          <p:blipFill>
            <a:blip r:embed="rId3"/>
            <a:stretch>
              <a:fillRect/>
            </a:stretch>
          </p:blipFill>
          <p:spPr>
            <a:xfrm>
              <a:off x="2115226" y="1864310"/>
              <a:ext cx="1423488" cy="1315018"/>
            </a:xfrm>
            <a:prstGeom prst="rect">
              <a:avLst/>
            </a:prstGeom>
            <a:ln>
              <a:solidFill>
                <a:schemeClr val="tx1"/>
              </a:solidFill>
            </a:ln>
          </p:spPr>
        </p:pic>
        <p:pic>
          <p:nvPicPr>
            <p:cNvPr id="8" name="Picture 7"/>
            <p:cNvPicPr>
              <a:picLocks noChangeAspect="1"/>
            </p:cNvPicPr>
            <p:nvPr/>
          </p:nvPicPr>
          <p:blipFill>
            <a:blip r:embed="rId4"/>
            <a:stretch>
              <a:fillRect/>
            </a:stretch>
          </p:blipFill>
          <p:spPr>
            <a:xfrm>
              <a:off x="2858609" y="2617695"/>
              <a:ext cx="2266764" cy="1127844"/>
            </a:xfrm>
            <a:prstGeom prst="rect">
              <a:avLst/>
            </a:prstGeom>
            <a:ln>
              <a:solidFill>
                <a:schemeClr val="tx1"/>
              </a:solidFill>
            </a:ln>
          </p:spPr>
        </p:pic>
        <p:pic>
          <p:nvPicPr>
            <p:cNvPr id="9" name="Picture 8"/>
            <p:cNvPicPr>
              <a:picLocks noChangeAspect="1"/>
            </p:cNvPicPr>
            <p:nvPr/>
          </p:nvPicPr>
          <p:blipFill>
            <a:blip r:embed="rId5"/>
            <a:stretch>
              <a:fillRect/>
            </a:stretch>
          </p:blipFill>
          <p:spPr>
            <a:xfrm>
              <a:off x="4581679" y="1917577"/>
              <a:ext cx="1982716" cy="1156563"/>
            </a:xfrm>
            <a:prstGeom prst="rect">
              <a:avLst/>
            </a:prstGeom>
            <a:ln>
              <a:solidFill>
                <a:schemeClr val="tx1"/>
              </a:solidFill>
            </a:ln>
          </p:spPr>
        </p:pic>
        <p:pic>
          <p:nvPicPr>
            <p:cNvPr id="10" name="Picture 9"/>
            <p:cNvPicPr>
              <a:picLocks noChangeAspect="1"/>
            </p:cNvPicPr>
            <p:nvPr/>
          </p:nvPicPr>
          <p:blipFill>
            <a:blip r:embed="rId6"/>
            <a:stretch>
              <a:fillRect/>
            </a:stretch>
          </p:blipFill>
          <p:spPr>
            <a:xfrm>
              <a:off x="6090081" y="2790695"/>
              <a:ext cx="1947169" cy="967056"/>
            </a:xfrm>
            <a:prstGeom prst="rect">
              <a:avLst/>
            </a:prstGeom>
            <a:ln>
              <a:solidFill>
                <a:schemeClr val="tx1"/>
              </a:solidFill>
            </a:ln>
          </p:spPr>
        </p:pic>
      </p:grpSp>
      <p:sp>
        <p:nvSpPr>
          <p:cNvPr id="11" name="TextBox 10"/>
          <p:cNvSpPr txBox="1"/>
          <p:nvPr/>
        </p:nvSpPr>
        <p:spPr>
          <a:xfrm>
            <a:off x="3898920" y="4030552"/>
            <a:ext cx="7233455" cy="2109295"/>
          </a:xfrm>
          <a:prstGeom prst="rect">
            <a:avLst/>
          </a:prstGeom>
          <a:noFill/>
        </p:spPr>
        <p:txBody>
          <a:bodyPr wrap="none" rtlCol="0">
            <a:spAutoFit/>
          </a:bodyPr>
          <a:lstStyle/>
          <a:p>
            <a:r>
              <a:rPr lang="en-US" sz="2800" dirty="0" smtClean="0">
                <a:latin typeface="Segoe UI" panose="020B0502040204020203" pitchFamily="34" charset="0"/>
                <a:cs typeface="Segoe UI" panose="020B0502040204020203" pitchFamily="34" charset="0"/>
              </a:rPr>
              <a:t>Allowables and Design Values</a:t>
            </a:r>
          </a:p>
          <a:p>
            <a:pPr marL="342900" indent="-342900">
              <a:lnSpc>
                <a:spcPct val="90000"/>
              </a:lnSpc>
              <a:spcBef>
                <a:spcPts val="500"/>
              </a:spcBef>
              <a:buClr>
                <a:srgbClr val="F59D3D"/>
              </a:buClr>
              <a:buFont typeface="Wingdings" panose="05000000000000000000" pitchFamily="2" charset="2"/>
              <a:buChar char="§"/>
            </a:pPr>
            <a:r>
              <a:rPr lang="en-US" sz="2400" dirty="0">
                <a:latin typeface="Segoe UI" panose="020B0502040204020203" pitchFamily="34" charset="0"/>
                <a:cs typeface="Segoe UI" panose="020B0502040204020203" pitchFamily="34" charset="0"/>
              </a:rPr>
              <a:t>Statistically substantiated</a:t>
            </a:r>
          </a:p>
          <a:p>
            <a:pPr marL="342900" indent="-342900">
              <a:lnSpc>
                <a:spcPct val="90000"/>
              </a:lnSpc>
              <a:spcBef>
                <a:spcPts val="500"/>
              </a:spcBef>
              <a:buClr>
                <a:srgbClr val="F59D3D"/>
              </a:buClr>
              <a:buFont typeface="Wingdings" panose="05000000000000000000" pitchFamily="2" charset="2"/>
              <a:buChar char="§"/>
            </a:pPr>
            <a:r>
              <a:rPr lang="en-US" sz="2400" dirty="0">
                <a:latin typeface="Segoe UI" panose="020B0502040204020203" pitchFamily="34" charset="0"/>
                <a:cs typeface="Segoe UI" panose="020B0502040204020203" pitchFamily="34" charset="0"/>
              </a:rPr>
              <a:t>Applicable sources of variability included</a:t>
            </a:r>
          </a:p>
          <a:p>
            <a:pPr marL="342900" indent="-342900">
              <a:lnSpc>
                <a:spcPct val="90000"/>
              </a:lnSpc>
              <a:spcBef>
                <a:spcPts val="500"/>
              </a:spcBef>
              <a:buClr>
                <a:srgbClr val="F59D3D"/>
              </a:buClr>
              <a:buFont typeface="Wingdings" panose="05000000000000000000" pitchFamily="2" charset="2"/>
              <a:buChar char="§"/>
            </a:pPr>
            <a:r>
              <a:rPr lang="en-US" sz="2400" dirty="0">
                <a:latin typeface="Segoe UI" panose="020B0502040204020203" pitchFamily="34" charset="0"/>
                <a:cs typeface="Segoe UI" panose="020B0502040204020203" pitchFamily="34" charset="0"/>
              </a:rPr>
              <a:t>Utilizes all appropriate data sources in Repository</a:t>
            </a:r>
          </a:p>
          <a:p>
            <a:pPr marL="342900" indent="-342900">
              <a:lnSpc>
                <a:spcPct val="90000"/>
              </a:lnSpc>
              <a:spcBef>
                <a:spcPts val="500"/>
              </a:spcBef>
              <a:buClr>
                <a:srgbClr val="F59D3D"/>
              </a:buClr>
              <a:buFont typeface="Wingdings" panose="05000000000000000000" pitchFamily="2" charset="2"/>
              <a:buChar char="§"/>
            </a:pPr>
            <a:r>
              <a:rPr lang="en-US" sz="2400" dirty="0">
                <a:latin typeface="Segoe UI" panose="020B0502040204020203" pitchFamily="34" charset="0"/>
                <a:cs typeface="Segoe UI" panose="020B0502040204020203" pitchFamily="34" charset="0"/>
              </a:rPr>
              <a:t>May include additional margin for safety</a:t>
            </a:r>
          </a:p>
        </p:txBody>
      </p:sp>
      <p:grpSp>
        <p:nvGrpSpPr>
          <p:cNvPr id="24" name="Group 23"/>
          <p:cNvGrpSpPr/>
          <p:nvPr/>
        </p:nvGrpSpPr>
        <p:grpSpPr>
          <a:xfrm>
            <a:off x="630656" y="3391106"/>
            <a:ext cx="3009530" cy="3009530"/>
            <a:chOff x="630656" y="3391106"/>
            <a:chExt cx="3009530" cy="3009530"/>
          </a:xfrm>
        </p:grpSpPr>
        <p:grpSp>
          <p:nvGrpSpPr>
            <p:cNvPr id="12" name="Group 11"/>
            <p:cNvGrpSpPr/>
            <p:nvPr/>
          </p:nvGrpSpPr>
          <p:grpSpPr>
            <a:xfrm>
              <a:off x="630656" y="3391106"/>
              <a:ext cx="3009530" cy="3009530"/>
              <a:chOff x="8124548" y="3357239"/>
              <a:chExt cx="3009530" cy="3009530"/>
            </a:xfrm>
          </p:grpSpPr>
          <p:sp>
            <p:nvSpPr>
              <p:cNvPr id="13" name="Oval 12"/>
              <p:cNvSpPr/>
              <p:nvPr/>
            </p:nvSpPr>
            <p:spPr>
              <a:xfrm>
                <a:off x="8124548" y="3357239"/>
                <a:ext cx="3009530" cy="3009530"/>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9186306" y="5656348"/>
                <a:ext cx="886781" cy="646331"/>
              </a:xfrm>
              <a:prstGeom prst="rect">
                <a:avLst/>
              </a:prstGeom>
              <a:noFill/>
            </p:spPr>
            <p:txBody>
              <a:bodyPr wrap="none" rtlCol="0">
                <a:spAutoFit/>
              </a:bodyPr>
              <a:lstStyle/>
              <a:p>
                <a:pPr algn="ctr"/>
                <a:r>
                  <a:rPr lang="en-US" dirty="0" smtClean="0">
                    <a:latin typeface="Segoe UI" panose="020B0502040204020203" pitchFamily="34" charset="0"/>
                    <a:cs typeface="Segoe UI" panose="020B0502040204020203" pitchFamily="34" charset="0"/>
                  </a:rPr>
                  <a:t>Design</a:t>
                </a:r>
              </a:p>
              <a:p>
                <a:pPr algn="ctr"/>
                <a:r>
                  <a:rPr lang="en-US" dirty="0" smtClean="0">
                    <a:latin typeface="Segoe UI" panose="020B0502040204020203" pitchFamily="34" charset="0"/>
                    <a:cs typeface="Segoe UI" panose="020B0502040204020203" pitchFamily="34" charset="0"/>
                  </a:rPr>
                  <a:t>Values</a:t>
                </a:r>
                <a:endParaRPr lang="en-US" dirty="0">
                  <a:latin typeface="Segoe UI" panose="020B0502040204020203" pitchFamily="34" charset="0"/>
                  <a:cs typeface="Segoe UI" panose="020B0502040204020203" pitchFamily="34" charset="0"/>
                </a:endParaRPr>
              </a:p>
            </p:txBody>
          </p:sp>
          <p:grpSp>
            <p:nvGrpSpPr>
              <p:cNvPr id="15" name="Group 14"/>
              <p:cNvGrpSpPr/>
              <p:nvPr/>
            </p:nvGrpSpPr>
            <p:grpSpPr>
              <a:xfrm>
                <a:off x="8414657" y="3733799"/>
                <a:ext cx="2456543" cy="1631407"/>
                <a:chOff x="7043057" y="3094089"/>
                <a:chExt cx="3853543" cy="2682598"/>
              </a:xfrm>
            </p:grpSpPr>
            <p:sp>
              <p:nvSpPr>
                <p:cNvPr id="18" name="Freeform 17"/>
                <p:cNvSpPr/>
                <p:nvPr/>
              </p:nvSpPr>
              <p:spPr>
                <a:xfrm>
                  <a:off x="7043057" y="3094089"/>
                  <a:ext cx="1930400" cy="2682597"/>
                </a:xfrm>
                <a:custGeom>
                  <a:avLst/>
                  <a:gdLst>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36057 w 1930400"/>
                    <a:gd name="connsiteY9" fmla="*/ 62768 h 2682597"/>
                    <a:gd name="connsiteX10" fmla="*/ 1894114 w 1930400"/>
                    <a:gd name="connsiteY10" fmla="*/ 8340 h 2682597"/>
                    <a:gd name="connsiteX11" fmla="*/ 1930400 w 1930400"/>
                    <a:gd name="connsiteY11" fmla="*/ 1082 h 2682597"/>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17914 w 1930400"/>
                    <a:gd name="connsiteY9" fmla="*/ 62768 h 2682597"/>
                    <a:gd name="connsiteX10" fmla="*/ 1894114 w 1930400"/>
                    <a:gd name="connsiteY10" fmla="*/ 8340 h 2682597"/>
                    <a:gd name="connsiteX11" fmla="*/ 1930400 w 1930400"/>
                    <a:gd name="connsiteY11" fmla="*/ 1082 h 268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2682597">
                      <a:moveTo>
                        <a:pt x="0" y="2682597"/>
                      </a:moveTo>
                      <a:cubicBezTo>
                        <a:pt x="106740" y="2682597"/>
                        <a:pt x="213481" y="2682597"/>
                        <a:pt x="322943" y="2675340"/>
                      </a:cubicBezTo>
                      <a:cubicBezTo>
                        <a:pt x="432405" y="2668083"/>
                        <a:pt x="555777" y="2671711"/>
                        <a:pt x="656772" y="2639054"/>
                      </a:cubicBezTo>
                      <a:cubicBezTo>
                        <a:pt x="757767" y="2606397"/>
                        <a:pt x="844248" y="2571321"/>
                        <a:pt x="928914" y="2479397"/>
                      </a:cubicBezTo>
                      <a:cubicBezTo>
                        <a:pt x="1013580" y="2387473"/>
                        <a:pt x="1090386" y="2261077"/>
                        <a:pt x="1164772" y="2087511"/>
                      </a:cubicBezTo>
                      <a:cubicBezTo>
                        <a:pt x="1239158" y="1913945"/>
                        <a:pt x="1314753" y="1633940"/>
                        <a:pt x="1375229" y="1437997"/>
                      </a:cubicBezTo>
                      <a:cubicBezTo>
                        <a:pt x="1435705" y="1242054"/>
                        <a:pt x="1479853" y="1080583"/>
                        <a:pt x="1527629" y="911854"/>
                      </a:cubicBezTo>
                      <a:cubicBezTo>
                        <a:pt x="1575405" y="743125"/>
                        <a:pt x="1626205" y="545973"/>
                        <a:pt x="1661886" y="425625"/>
                      </a:cubicBezTo>
                      <a:cubicBezTo>
                        <a:pt x="1697567" y="305277"/>
                        <a:pt x="1715709" y="250244"/>
                        <a:pt x="1741714" y="189768"/>
                      </a:cubicBezTo>
                      <a:cubicBezTo>
                        <a:pt x="1767719" y="129292"/>
                        <a:pt x="1792514" y="93006"/>
                        <a:pt x="1817914" y="62768"/>
                      </a:cubicBezTo>
                      <a:cubicBezTo>
                        <a:pt x="1843314" y="32530"/>
                        <a:pt x="1875366" y="18621"/>
                        <a:pt x="1894114" y="8340"/>
                      </a:cubicBezTo>
                      <a:cubicBezTo>
                        <a:pt x="1912862" y="-1941"/>
                        <a:pt x="1920119" y="-430"/>
                        <a:pt x="1930400" y="1082"/>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flipH="1">
                  <a:off x="8966200" y="3094090"/>
                  <a:ext cx="1930400" cy="2682597"/>
                </a:xfrm>
                <a:custGeom>
                  <a:avLst/>
                  <a:gdLst>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36057 w 1930400"/>
                    <a:gd name="connsiteY9" fmla="*/ 62768 h 2682597"/>
                    <a:gd name="connsiteX10" fmla="*/ 1894114 w 1930400"/>
                    <a:gd name="connsiteY10" fmla="*/ 8340 h 2682597"/>
                    <a:gd name="connsiteX11" fmla="*/ 1930400 w 1930400"/>
                    <a:gd name="connsiteY11" fmla="*/ 1082 h 2682597"/>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17914 w 1930400"/>
                    <a:gd name="connsiteY9" fmla="*/ 62768 h 2682597"/>
                    <a:gd name="connsiteX10" fmla="*/ 1894114 w 1930400"/>
                    <a:gd name="connsiteY10" fmla="*/ 8340 h 2682597"/>
                    <a:gd name="connsiteX11" fmla="*/ 1930400 w 1930400"/>
                    <a:gd name="connsiteY11" fmla="*/ 1082 h 268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2682597">
                      <a:moveTo>
                        <a:pt x="0" y="2682597"/>
                      </a:moveTo>
                      <a:cubicBezTo>
                        <a:pt x="106740" y="2682597"/>
                        <a:pt x="213481" y="2682597"/>
                        <a:pt x="322943" y="2675340"/>
                      </a:cubicBezTo>
                      <a:cubicBezTo>
                        <a:pt x="432405" y="2668083"/>
                        <a:pt x="555777" y="2671711"/>
                        <a:pt x="656772" y="2639054"/>
                      </a:cubicBezTo>
                      <a:cubicBezTo>
                        <a:pt x="757767" y="2606397"/>
                        <a:pt x="844248" y="2571321"/>
                        <a:pt x="928914" y="2479397"/>
                      </a:cubicBezTo>
                      <a:cubicBezTo>
                        <a:pt x="1013580" y="2387473"/>
                        <a:pt x="1090386" y="2261077"/>
                        <a:pt x="1164772" y="2087511"/>
                      </a:cubicBezTo>
                      <a:cubicBezTo>
                        <a:pt x="1239158" y="1913945"/>
                        <a:pt x="1314753" y="1633940"/>
                        <a:pt x="1375229" y="1437997"/>
                      </a:cubicBezTo>
                      <a:cubicBezTo>
                        <a:pt x="1435705" y="1242054"/>
                        <a:pt x="1479853" y="1080583"/>
                        <a:pt x="1527629" y="911854"/>
                      </a:cubicBezTo>
                      <a:cubicBezTo>
                        <a:pt x="1575405" y="743125"/>
                        <a:pt x="1626205" y="545973"/>
                        <a:pt x="1661886" y="425625"/>
                      </a:cubicBezTo>
                      <a:cubicBezTo>
                        <a:pt x="1697567" y="305277"/>
                        <a:pt x="1715709" y="250244"/>
                        <a:pt x="1741714" y="189768"/>
                      </a:cubicBezTo>
                      <a:cubicBezTo>
                        <a:pt x="1767719" y="129292"/>
                        <a:pt x="1792514" y="93006"/>
                        <a:pt x="1817914" y="62768"/>
                      </a:cubicBezTo>
                      <a:cubicBezTo>
                        <a:pt x="1843314" y="32530"/>
                        <a:pt x="1875366" y="18621"/>
                        <a:pt x="1894114" y="8340"/>
                      </a:cubicBezTo>
                      <a:cubicBezTo>
                        <a:pt x="1912862" y="-1941"/>
                        <a:pt x="1920119" y="-430"/>
                        <a:pt x="1930400" y="1082"/>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6" name="Straight Connector 15"/>
              <p:cNvCxnSpPr/>
              <p:nvPr/>
            </p:nvCxnSpPr>
            <p:spPr>
              <a:xfrm flipV="1">
                <a:off x="8412480" y="5400040"/>
                <a:ext cx="2463800" cy="101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8641080" y="3945219"/>
                <a:ext cx="0" cy="15056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1987865" y="5406300"/>
              <a:ext cx="317716" cy="369332"/>
            </a:xfrm>
            <a:prstGeom prst="rect">
              <a:avLst/>
            </a:prstGeom>
            <a:noFill/>
          </p:spPr>
          <p:txBody>
            <a:bodyPr wrap="none" rtlCol="0">
              <a:spAutoFit/>
            </a:bodyPr>
            <a:lstStyle/>
            <a:p>
              <a:r>
                <a:rPr lang="en-US" dirty="0" smtClean="0">
                  <a:latin typeface="Symbol" panose="05050102010706020507" pitchFamily="18" charset="2"/>
                </a:rPr>
                <a:t>m</a:t>
              </a:r>
              <a:endParaRPr lang="en-US" dirty="0">
                <a:latin typeface="Symbol" panose="05050102010706020507" pitchFamily="18" charset="2"/>
              </a:endParaRPr>
            </a:p>
          </p:txBody>
        </p:sp>
        <p:sp>
          <p:nvSpPr>
            <p:cNvPr id="22" name="TextBox 21"/>
            <p:cNvSpPr txBox="1"/>
            <p:nvPr/>
          </p:nvSpPr>
          <p:spPr>
            <a:xfrm>
              <a:off x="959473" y="5467855"/>
              <a:ext cx="395749" cy="307777"/>
            </a:xfrm>
            <a:prstGeom prst="rect">
              <a:avLst/>
            </a:prstGeom>
            <a:noFill/>
          </p:spPr>
          <p:txBody>
            <a:bodyPr wrap="none" rtlCol="0">
              <a:spAutoFit/>
            </a:bodyPr>
            <a:lstStyle/>
            <a:p>
              <a:r>
                <a:rPr lang="en-US" sz="1400" dirty="0" smtClean="0"/>
                <a:t>DV</a:t>
              </a:r>
              <a:endParaRPr lang="en-US" sz="1400" dirty="0"/>
            </a:p>
          </p:txBody>
        </p:sp>
        <p:cxnSp>
          <p:nvCxnSpPr>
            <p:cNvPr id="23" name="Straight Connector 22"/>
            <p:cNvCxnSpPr/>
            <p:nvPr/>
          </p:nvCxnSpPr>
          <p:spPr>
            <a:xfrm>
              <a:off x="2135421" y="3644282"/>
              <a:ext cx="0" cy="18556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374855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318975" y="538662"/>
            <a:ext cx="7296150" cy="503237"/>
          </a:xfrm>
        </p:spPr>
        <p:txBody>
          <a:bodyPr/>
          <a:lstStyle/>
          <a:p>
            <a:r>
              <a:rPr lang="en-US" dirty="0"/>
              <a:t>Material Property Suite</a:t>
            </a:r>
          </a:p>
          <a:p>
            <a:endParaRPr lang="en-US" dirty="0"/>
          </a:p>
        </p:txBody>
      </p:sp>
      <p:grpSp>
        <p:nvGrpSpPr>
          <p:cNvPr id="4" name="Group 3"/>
          <p:cNvGrpSpPr/>
          <p:nvPr/>
        </p:nvGrpSpPr>
        <p:grpSpPr>
          <a:xfrm>
            <a:off x="2196896" y="1670892"/>
            <a:ext cx="7696940" cy="2308194"/>
            <a:chOff x="1859543" y="1670892"/>
            <a:chExt cx="7696940" cy="2308194"/>
          </a:xfrm>
        </p:grpSpPr>
        <p:sp>
          <p:nvSpPr>
            <p:cNvPr id="5" name="Rounded Rectangle 4"/>
            <p:cNvSpPr/>
            <p:nvPr/>
          </p:nvSpPr>
          <p:spPr>
            <a:xfrm>
              <a:off x="1859543" y="1670892"/>
              <a:ext cx="7696940" cy="2308194"/>
            </a:xfrm>
            <a:prstGeom prst="round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stretch>
              <a:fillRect/>
            </a:stretch>
          </p:blipFill>
          <p:spPr>
            <a:xfrm>
              <a:off x="7728915" y="1811043"/>
              <a:ext cx="1345582" cy="1833239"/>
            </a:xfrm>
            <a:prstGeom prst="rect">
              <a:avLst/>
            </a:prstGeom>
            <a:ln>
              <a:solidFill>
                <a:schemeClr val="tx1"/>
              </a:solidFill>
            </a:ln>
          </p:spPr>
        </p:pic>
        <p:pic>
          <p:nvPicPr>
            <p:cNvPr id="7" name="Picture 6"/>
            <p:cNvPicPr>
              <a:picLocks noChangeAspect="1"/>
            </p:cNvPicPr>
            <p:nvPr/>
          </p:nvPicPr>
          <p:blipFill>
            <a:blip r:embed="rId3"/>
            <a:stretch>
              <a:fillRect/>
            </a:stretch>
          </p:blipFill>
          <p:spPr>
            <a:xfrm>
              <a:off x="2115226" y="1864310"/>
              <a:ext cx="1423488" cy="1315018"/>
            </a:xfrm>
            <a:prstGeom prst="rect">
              <a:avLst/>
            </a:prstGeom>
            <a:ln>
              <a:solidFill>
                <a:schemeClr val="tx1"/>
              </a:solidFill>
            </a:ln>
          </p:spPr>
        </p:pic>
        <p:pic>
          <p:nvPicPr>
            <p:cNvPr id="8" name="Picture 7"/>
            <p:cNvPicPr>
              <a:picLocks noChangeAspect="1"/>
            </p:cNvPicPr>
            <p:nvPr/>
          </p:nvPicPr>
          <p:blipFill>
            <a:blip r:embed="rId4"/>
            <a:stretch>
              <a:fillRect/>
            </a:stretch>
          </p:blipFill>
          <p:spPr>
            <a:xfrm>
              <a:off x="2858609" y="2617695"/>
              <a:ext cx="2266764" cy="1127844"/>
            </a:xfrm>
            <a:prstGeom prst="rect">
              <a:avLst/>
            </a:prstGeom>
            <a:ln>
              <a:solidFill>
                <a:schemeClr val="tx1"/>
              </a:solidFill>
            </a:ln>
          </p:spPr>
        </p:pic>
        <p:pic>
          <p:nvPicPr>
            <p:cNvPr id="9" name="Picture 8"/>
            <p:cNvPicPr>
              <a:picLocks noChangeAspect="1"/>
            </p:cNvPicPr>
            <p:nvPr/>
          </p:nvPicPr>
          <p:blipFill>
            <a:blip r:embed="rId5"/>
            <a:stretch>
              <a:fillRect/>
            </a:stretch>
          </p:blipFill>
          <p:spPr>
            <a:xfrm>
              <a:off x="4581679" y="1917577"/>
              <a:ext cx="1982716" cy="1156563"/>
            </a:xfrm>
            <a:prstGeom prst="rect">
              <a:avLst/>
            </a:prstGeom>
            <a:ln>
              <a:solidFill>
                <a:schemeClr val="tx1"/>
              </a:solidFill>
            </a:ln>
          </p:spPr>
        </p:pic>
        <p:pic>
          <p:nvPicPr>
            <p:cNvPr id="10" name="Picture 9"/>
            <p:cNvPicPr>
              <a:picLocks noChangeAspect="1"/>
            </p:cNvPicPr>
            <p:nvPr/>
          </p:nvPicPr>
          <p:blipFill>
            <a:blip r:embed="rId6"/>
            <a:stretch>
              <a:fillRect/>
            </a:stretch>
          </p:blipFill>
          <p:spPr>
            <a:xfrm>
              <a:off x="6090081" y="2790695"/>
              <a:ext cx="1947169" cy="967056"/>
            </a:xfrm>
            <a:prstGeom prst="rect">
              <a:avLst/>
            </a:prstGeom>
            <a:ln>
              <a:solidFill>
                <a:schemeClr val="tx1"/>
              </a:solidFill>
            </a:ln>
          </p:spPr>
        </p:pic>
      </p:grpSp>
      <p:grpSp>
        <p:nvGrpSpPr>
          <p:cNvPr id="12" name="Group 11"/>
          <p:cNvGrpSpPr/>
          <p:nvPr/>
        </p:nvGrpSpPr>
        <p:grpSpPr>
          <a:xfrm>
            <a:off x="8470790" y="3357239"/>
            <a:ext cx="3009530" cy="3009530"/>
            <a:chOff x="8124548" y="3357239"/>
            <a:chExt cx="3009530" cy="3009530"/>
          </a:xfrm>
        </p:grpSpPr>
        <p:grpSp>
          <p:nvGrpSpPr>
            <p:cNvPr id="13" name="Group 12"/>
            <p:cNvGrpSpPr/>
            <p:nvPr/>
          </p:nvGrpSpPr>
          <p:grpSpPr>
            <a:xfrm>
              <a:off x="8124548" y="3357239"/>
              <a:ext cx="3009530" cy="3009530"/>
              <a:chOff x="8124548" y="3357239"/>
              <a:chExt cx="3009530" cy="3009530"/>
            </a:xfrm>
          </p:grpSpPr>
          <p:sp>
            <p:nvSpPr>
              <p:cNvPr id="16" name="Oval 15"/>
              <p:cNvSpPr/>
              <p:nvPr/>
            </p:nvSpPr>
            <p:spPr>
              <a:xfrm>
                <a:off x="8124548" y="3357239"/>
                <a:ext cx="3009530" cy="3009530"/>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p:cNvSpPr txBox="1"/>
              <p:nvPr/>
            </p:nvSpPr>
            <p:spPr>
              <a:xfrm>
                <a:off x="9215021" y="5734975"/>
                <a:ext cx="857927" cy="461665"/>
              </a:xfrm>
              <a:prstGeom prst="rect">
                <a:avLst/>
              </a:prstGeom>
              <a:noFill/>
            </p:spPr>
            <p:txBody>
              <a:bodyPr wrap="none" rtlCol="0">
                <a:spAutoFit/>
              </a:bodyPr>
              <a:lstStyle/>
              <a:p>
                <a:r>
                  <a:rPr lang="en-US" sz="2400" dirty="0" smtClean="0">
                    <a:latin typeface="+mj-lt"/>
                  </a:rPr>
                  <a:t>PCRD</a:t>
                </a:r>
                <a:endParaRPr lang="en-US" sz="2400" dirty="0">
                  <a:latin typeface="+mj-lt"/>
                </a:endParaRPr>
              </a:p>
            </p:txBody>
          </p:sp>
          <p:grpSp>
            <p:nvGrpSpPr>
              <p:cNvPr id="18" name="Group 17"/>
              <p:cNvGrpSpPr/>
              <p:nvPr/>
            </p:nvGrpSpPr>
            <p:grpSpPr>
              <a:xfrm>
                <a:off x="8414657" y="3733799"/>
                <a:ext cx="2456543" cy="1631407"/>
                <a:chOff x="7043057" y="3094089"/>
                <a:chExt cx="3853543" cy="2682598"/>
              </a:xfrm>
            </p:grpSpPr>
            <p:sp>
              <p:nvSpPr>
                <p:cNvPr id="22" name="Freeform 21"/>
                <p:cNvSpPr/>
                <p:nvPr/>
              </p:nvSpPr>
              <p:spPr>
                <a:xfrm>
                  <a:off x="7043057" y="3094089"/>
                  <a:ext cx="1930400" cy="2682597"/>
                </a:xfrm>
                <a:custGeom>
                  <a:avLst/>
                  <a:gdLst>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36057 w 1930400"/>
                    <a:gd name="connsiteY9" fmla="*/ 62768 h 2682597"/>
                    <a:gd name="connsiteX10" fmla="*/ 1894114 w 1930400"/>
                    <a:gd name="connsiteY10" fmla="*/ 8340 h 2682597"/>
                    <a:gd name="connsiteX11" fmla="*/ 1930400 w 1930400"/>
                    <a:gd name="connsiteY11" fmla="*/ 1082 h 2682597"/>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17914 w 1930400"/>
                    <a:gd name="connsiteY9" fmla="*/ 62768 h 2682597"/>
                    <a:gd name="connsiteX10" fmla="*/ 1894114 w 1930400"/>
                    <a:gd name="connsiteY10" fmla="*/ 8340 h 2682597"/>
                    <a:gd name="connsiteX11" fmla="*/ 1930400 w 1930400"/>
                    <a:gd name="connsiteY11" fmla="*/ 1082 h 268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2682597">
                      <a:moveTo>
                        <a:pt x="0" y="2682597"/>
                      </a:moveTo>
                      <a:cubicBezTo>
                        <a:pt x="106740" y="2682597"/>
                        <a:pt x="213481" y="2682597"/>
                        <a:pt x="322943" y="2675340"/>
                      </a:cubicBezTo>
                      <a:cubicBezTo>
                        <a:pt x="432405" y="2668083"/>
                        <a:pt x="555777" y="2671711"/>
                        <a:pt x="656772" y="2639054"/>
                      </a:cubicBezTo>
                      <a:cubicBezTo>
                        <a:pt x="757767" y="2606397"/>
                        <a:pt x="844248" y="2571321"/>
                        <a:pt x="928914" y="2479397"/>
                      </a:cubicBezTo>
                      <a:cubicBezTo>
                        <a:pt x="1013580" y="2387473"/>
                        <a:pt x="1090386" y="2261077"/>
                        <a:pt x="1164772" y="2087511"/>
                      </a:cubicBezTo>
                      <a:cubicBezTo>
                        <a:pt x="1239158" y="1913945"/>
                        <a:pt x="1314753" y="1633940"/>
                        <a:pt x="1375229" y="1437997"/>
                      </a:cubicBezTo>
                      <a:cubicBezTo>
                        <a:pt x="1435705" y="1242054"/>
                        <a:pt x="1479853" y="1080583"/>
                        <a:pt x="1527629" y="911854"/>
                      </a:cubicBezTo>
                      <a:cubicBezTo>
                        <a:pt x="1575405" y="743125"/>
                        <a:pt x="1626205" y="545973"/>
                        <a:pt x="1661886" y="425625"/>
                      </a:cubicBezTo>
                      <a:cubicBezTo>
                        <a:pt x="1697567" y="305277"/>
                        <a:pt x="1715709" y="250244"/>
                        <a:pt x="1741714" y="189768"/>
                      </a:cubicBezTo>
                      <a:cubicBezTo>
                        <a:pt x="1767719" y="129292"/>
                        <a:pt x="1792514" y="93006"/>
                        <a:pt x="1817914" y="62768"/>
                      </a:cubicBezTo>
                      <a:cubicBezTo>
                        <a:pt x="1843314" y="32530"/>
                        <a:pt x="1875366" y="18621"/>
                        <a:pt x="1894114" y="8340"/>
                      </a:cubicBezTo>
                      <a:cubicBezTo>
                        <a:pt x="1912862" y="-1941"/>
                        <a:pt x="1920119" y="-430"/>
                        <a:pt x="1930400" y="1082"/>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p:nvPr/>
              </p:nvSpPr>
              <p:spPr>
                <a:xfrm flipH="1">
                  <a:off x="8966200" y="3094090"/>
                  <a:ext cx="1930400" cy="2682597"/>
                </a:xfrm>
                <a:custGeom>
                  <a:avLst/>
                  <a:gdLst>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36057 w 1930400"/>
                    <a:gd name="connsiteY9" fmla="*/ 62768 h 2682597"/>
                    <a:gd name="connsiteX10" fmla="*/ 1894114 w 1930400"/>
                    <a:gd name="connsiteY10" fmla="*/ 8340 h 2682597"/>
                    <a:gd name="connsiteX11" fmla="*/ 1930400 w 1930400"/>
                    <a:gd name="connsiteY11" fmla="*/ 1082 h 2682597"/>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17914 w 1930400"/>
                    <a:gd name="connsiteY9" fmla="*/ 62768 h 2682597"/>
                    <a:gd name="connsiteX10" fmla="*/ 1894114 w 1930400"/>
                    <a:gd name="connsiteY10" fmla="*/ 8340 h 2682597"/>
                    <a:gd name="connsiteX11" fmla="*/ 1930400 w 1930400"/>
                    <a:gd name="connsiteY11" fmla="*/ 1082 h 268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2682597">
                      <a:moveTo>
                        <a:pt x="0" y="2682597"/>
                      </a:moveTo>
                      <a:cubicBezTo>
                        <a:pt x="106740" y="2682597"/>
                        <a:pt x="213481" y="2682597"/>
                        <a:pt x="322943" y="2675340"/>
                      </a:cubicBezTo>
                      <a:cubicBezTo>
                        <a:pt x="432405" y="2668083"/>
                        <a:pt x="555777" y="2671711"/>
                        <a:pt x="656772" y="2639054"/>
                      </a:cubicBezTo>
                      <a:cubicBezTo>
                        <a:pt x="757767" y="2606397"/>
                        <a:pt x="844248" y="2571321"/>
                        <a:pt x="928914" y="2479397"/>
                      </a:cubicBezTo>
                      <a:cubicBezTo>
                        <a:pt x="1013580" y="2387473"/>
                        <a:pt x="1090386" y="2261077"/>
                        <a:pt x="1164772" y="2087511"/>
                      </a:cubicBezTo>
                      <a:cubicBezTo>
                        <a:pt x="1239158" y="1913945"/>
                        <a:pt x="1314753" y="1633940"/>
                        <a:pt x="1375229" y="1437997"/>
                      </a:cubicBezTo>
                      <a:cubicBezTo>
                        <a:pt x="1435705" y="1242054"/>
                        <a:pt x="1479853" y="1080583"/>
                        <a:pt x="1527629" y="911854"/>
                      </a:cubicBezTo>
                      <a:cubicBezTo>
                        <a:pt x="1575405" y="743125"/>
                        <a:pt x="1626205" y="545973"/>
                        <a:pt x="1661886" y="425625"/>
                      </a:cubicBezTo>
                      <a:cubicBezTo>
                        <a:pt x="1697567" y="305277"/>
                        <a:pt x="1715709" y="250244"/>
                        <a:pt x="1741714" y="189768"/>
                      </a:cubicBezTo>
                      <a:cubicBezTo>
                        <a:pt x="1767719" y="129292"/>
                        <a:pt x="1792514" y="93006"/>
                        <a:pt x="1817914" y="62768"/>
                      </a:cubicBezTo>
                      <a:cubicBezTo>
                        <a:pt x="1843314" y="32530"/>
                        <a:pt x="1875366" y="18621"/>
                        <a:pt x="1894114" y="8340"/>
                      </a:cubicBezTo>
                      <a:cubicBezTo>
                        <a:pt x="1912862" y="-1941"/>
                        <a:pt x="1920119" y="-430"/>
                        <a:pt x="1930400" y="1082"/>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9" name="Straight Connector 18"/>
              <p:cNvCxnSpPr/>
              <p:nvPr/>
            </p:nvCxnSpPr>
            <p:spPr>
              <a:xfrm flipV="1">
                <a:off x="8412480" y="5400040"/>
                <a:ext cx="2463800" cy="101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9626600" y="3632200"/>
                <a:ext cx="10160" cy="1818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9653694" y="5146040"/>
                <a:ext cx="396240" cy="1016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p:cNvSpPr txBox="1"/>
            <p:nvPr/>
          </p:nvSpPr>
          <p:spPr>
            <a:xfrm>
              <a:off x="9482666" y="5376333"/>
              <a:ext cx="317716" cy="369332"/>
            </a:xfrm>
            <a:prstGeom prst="rect">
              <a:avLst/>
            </a:prstGeom>
            <a:noFill/>
          </p:spPr>
          <p:txBody>
            <a:bodyPr wrap="none" rtlCol="0">
              <a:spAutoFit/>
            </a:bodyPr>
            <a:lstStyle/>
            <a:p>
              <a:r>
                <a:rPr lang="en-US" dirty="0" smtClean="0">
                  <a:latin typeface="Symbol" panose="05050102010706020507" pitchFamily="18" charset="2"/>
                </a:rPr>
                <a:t>m</a:t>
              </a:r>
              <a:endParaRPr lang="en-US" dirty="0">
                <a:latin typeface="Symbol" panose="05050102010706020507" pitchFamily="18" charset="2"/>
              </a:endParaRPr>
            </a:p>
          </p:txBody>
        </p:sp>
        <p:sp>
          <p:nvSpPr>
            <p:cNvPr id="15" name="TextBox 14"/>
            <p:cNvSpPr txBox="1"/>
            <p:nvPr/>
          </p:nvSpPr>
          <p:spPr>
            <a:xfrm>
              <a:off x="9694333" y="4817533"/>
              <a:ext cx="324128" cy="369332"/>
            </a:xfrm>
            <a:prstGeom prst="rect">
              <a:avLst/>
            </a:prstGeom>
            <a:noFill/>
          </p:spPr>
          <p:txBody>
            <a:bodyPr wrap="none" rtlCol="0">
              <a:spAutoFit/>
            </a:bodyPr>
            <a:lstStyle/>
            <a:p>
              <a:r>
                <a:rPr lang="en-US" dirty="0">
                  <a:latin typeface="Symbol" panose="05050102010706020507" pitchFamily="18" charset="2"/>
                </a:rPr>
                <a:t>s</a:t>
              </a:r>
            </a:p>
          </p:txBody>
        </p:sp>
      </p:grpSp>
      <p:sp>
        <p:nvSpPr>
          <p:cNvPr id="24" name="TextBox 23"/>
          <p:cNvSpPr txBox="1"/>
          <p:nvPr/>
        </p:nvSpPr>
        <p:spPr>
          <a:xfrm>
            <a:off x="432068" y="4172504"/>
            <a:ext cx="7552269" cy="1885131"/>
          </a:xfrm>
          <a:prstGeom prst="rect">
            <a:avLst/>
          </a:prstGeom>
          <a:noFill/>
        </p:spPr>
        <p:txBody>
          <a:bodyPr wrap="square" rtlCol="0">
            <a:spAutoFit/>
          </a:bodyPr>
          <a:lstStyle/>
          <a:p>
            <a:r>
              <a:rPr lang="en-US" sz="2800" u="sng" dirty="0" smtClean="0">
                <a:latin typeface="Segoe UI" panose="020B0502040204020203" pitchFamily="34" charset="0"/>
                <a:cs typeface="Segoe UI" panose="020B0502040204020203" pitchFamily="34" charset="0"/>
              </a:rPr>
              <a:t>P</a:t>
            </a:r>
            <a:r>
              <a:rPr lang="en-US" sz="2800" dirty="0" smtClean="0">
                <a:latin typeface="Segoe UI" panose="020B0502040204020203" pitchFamily="34" charset="0"/>
                <a:cs typeface="Segoe UI" panose="020B0502040204020203" pitchFamily="34" charset="0"/>
              </a:rPr>
              <a:t>rocess </a:t>
            </a:r>
            <a:r>
              <a:rPr lang="en-US" sz="2800" u="sng" dirty="0" smtClean="0">
                <a:latin typeface="Segoe UI" panose="020B0502040204020203" pitchFamily="34" charset="0"/>
                <a:cs typeface="Segoe UI" panose="020B0502040204020203" pitchFamily="34" charset="0"/>
              </a:rPr>
              <a:t>C</a:t>
            </a:r>
            <a:r>
              <a:rPr lang="en-US" sz="2800" dirty="0" smtClean="0">
                <a:latin typeface="Segoe UI" panose="020B0502040204020203" pitchFamily="34" charset="0"/>
                <a:cs typeface="Segoe UI" panose="020B0502040204020203" pitchFamily="34" charset="0"/>
              </a:rPr>
              <a:t>ontrol </a:t>
            </a:r>
            <a:r>
              <a:rPr lang="en-US" sz="2800" u="sng" dirty="0" smtClean="0">
                <a:latin typeface="Segoe UI" panose="020B0502040204020203" pitchFamily="34" charset="0"/>
                <a:cs typeface="Segoe UI" panose="020B0502040204020203" pitchFamily="34" charset="0"/>
              </a:rPr>
              <a:t>R</a:t>
            </a:r>
            <a:r>
              <a:rPr lang="en-US" sz="2800" dirty="0" smtClean="0">
                <a:latin typeface="Segoe UI" panose="020B0502040204020203" pitchFamily="34" charset="0"/>
                <a:cs typeface="Segoe UI" panose="020B0502040204020203" pitchFamily="34" charset="0"/>
              </a:rPr>
              <a:t>eference </a:t>
            </a:r>
            <a:r>
              <a:rPr lang="en-US" sz="2800" u="sng" dirty="0" smtClean="0">
                <a:latin typeface="Segoe UI" panose="020B0502040204020203" pitchFamily="34" charset="0"/>
                <a:cs typeface="Segoe UI" panose="020B0502040204020203" pitchFamily="34" charset="0"/>
              </a:rPr>
              <a:t>D</a:t>
            </a:r>
            <a:r>
              <a:rPr lang="en-US" sz="2800" dirty="0" smtClean="0">
                <a:latin typeface="Segoe UI" panose="020B0502040204020203" pitchFamily="34" charset="0"/>
                <a:cs typeface="Segoe UI" panose="020B0502040204020203" pitchFamily="34" charset="0"/>
              </a:rPr>
              <a:t>istribution (PCRD)</a:t>
            </a:r>
          </a:p>
          <a:p>
            <a:pPr marL="342900" indent="-342900">
              <a:lnSpc>
                <a:spcPct val="90000"/>
              </a:lnSpc>
              <a:spcBef>
                <a:spcPts val="500"/>
              </a:spcBef>
              <a:buClr>
                <a:srgbClr val="F59D3D"/>
              </a:buClr>
              <a:buFont typeface="Wingdings" panose="05000000000000000000" pitchFamily="2" charset="2"/>
              <a:buChar char="§"/>
            </a:pPr>
            <a:r>
              <a:rPr lang="en-US" sz="2000" dirty="0">
                <a:latin typeface="Segoe UI" panose="020B0502040204020203" pitchFamily="34" charset="0"/>
                <a:cs typeface="Segoe UI" panose="020B0502040204020203" pitchFamily="34" charset="0"/>
              </a:rPr>
              <a:t>Statistically describes nominal witness behavior of a machine</a:t>
            </a:r>
          </a:p>
          <a:p>
            <a:pPr marL="342900" indent="-342900">
              <a:lnSpc>
                <a:spcPct val="90000"/>
              </a:lnSpc>
              <a:spcBef>
                <a:spcPts val="500"/>
              </a:spcBef>
              <a:buClr>
                <a:srgbClr val="F59D3D"/>
              </a:buClr>
              <a:buFont typeface="Wingdings" panose="05000000000000000000" pitchFamily="2" charset="2"/>
              <a:buChar char="§"/>
            </a:pPr>
            <a:r>
              <a:rPr lang="en-US" sz="2000" dirty="0">
                <a:latin typeface="Segoe UI" panose="020B0502040204020203" pitchFamily="34" charset="0"/>
                <a:cs typeface="Segoe UI" panose="020B0502040204020203" pitchFamily="34" charset="0"/>
              </a:rPr>
              <a:t>Utilizes all appropriate sources of witness coupon data in Repository</a:t>
            </a:r>
          </a:p>
          <a:p>
            <a:pPr marL="342900" indent="-342900">
              <a:lnSpc>
                <a:spcPct val="90000"/>
              </a:lnSpc>
              <a:spcBef>
                <a:spcPts val="500"/>
              </a:spcBef>
              <a:buClr>
                <a:srgbClr val="F59D3D"/>
              </a:buClr>
              <a:buFont typeface="Wingdings" panose="05000000000000000000" pitchFamily="2" charset="2"/>
              <a:buChar char="§"/>
            </a:pPr>
            <a:r>
              <a:rPr lang="en-US" sz="2000" dirty="0">
                <a:latin typeface="Segoe UI" panose="020B0502040204020203" pitchFamily="34" charset="0"/>
                <a:cs typeface="Segoe UI" panose="020B0502040204020203" pitchFamily="34" charset="0"/>
              </a:rPr>
              <a:t>Used to set acceptance criteria for witness tests</a:t>
            </a:r>
          </a:p>
        </p:txBody>
      </p:sp>
    </p:spTree>
    <p:extLst>
      <p:ext uri="{BB962C8B-B14F-4D97-AF65-F5344CB8AC3E}">
        <p14:creationId xmlns:p14="http://schemas.microsoft.com/office/powerpoint/2010/main" val="378521474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smtClean="0"/>
              <a:t>Statistical Process Controls</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90082" y="1946344"/>
            <a:ext cx="6574194" cy="4412511"/>
          </a:xfrm>
        </p:spPr>
        <p:txBody>
          <a:bodyPr/>
          <a:lstStyle/>
          <a:p>
            <a:pPr>
              <a:lnSpc>
                <a:spcPct val="100000"/>
              </a:lnSpc>
            </a:pPr>
            <a:r>
              <a:rPr lang="en-US" altLang="en-US" sz="2400" i="1" kern="0" dirty="0"/>
              <a:t>Statistical equivalency evaluations </a:t>
            </a:r>
            <a:r>
              <a:rPr lang="en-US" altLang="en-US" sz="2400" kern="0" dirty="0"/>
              <a:t>substantiate design values and process stability build-to-build</a:t>
            </a:r>
          </a:p>
          <a:p>
            <a:pPr marL="914400" lvl="1" indent="-457200">
              <a:lnSpc>
                <a:spcPct val="100000"/>
              </a:lnSpc>
              <a:buFont typeface="+mj-lt"/>
              <a:buAutoNum type="alphaLcParenR"/>
            </a:pPr>
            <a:r>
              <a:rPr lang="en-US" altLang="en-US" sz="2000" kern="0" dirty="0"/>
              <a:t>Process qualification</a:t>
            </a:r>
          </a:p>
          <a:p>
            <a:pPr marL="914400" lvl="1" indent="-457200">
              <a:lnSpc>
                <a:spcPct val="100000"/>
              </a:lnSpc>
              <a:buFont typeface="+mj-lt"/>
              <a:buAutoNum type="alphaLcParenR"/>
            </a:pPr>
            <a:r>
              <a:rPr lang="en-US" altLang="en-US" sz="2000" kern="0" dirty="0"/>
              <a:t>Witness testing</a:t>
            </a:r>
          </a:p>
          <a:p>
            <a:pPr marL="914400" lvl="1" indent="-457200">
              <a:lnSpc>
                <a:spcPct val="100000"/>
              </a:lnSpc>
              <a:buFont typeface="+mj-lt"/>
              <a:buAutoNum type="alphaLcParenR"/>
            </a:pPr>
            <a:r>
              <a:rPr lang="en-US" altLang="en-US" sz="2000" kern="0" dirty="0"/>
              <a:t>Integration to existing material data sets</a:t>
            </a:r>
          </a:p>
          <a:p>
            <a:pPr marL="914400" lvl="1" indent="-457200">
              <a:lnSpc>
                <a:spcPct val="100000"/>
              </a:lnSpc>
              <a:buFont typeface="+mj-lt"/>
              <a:buAutoNum type="alphaLcParenR"/>
            </a:pPr>
            <a:r>
              <a:rPr lang="en-US" altLang="en-US" sz="2000" kern="0" dirty="0"/>
              <a:t>Pre-production article evaluations</a:t>
            </a:r>
          </a:p>
          <a:p>
            <a:pPr marL="233363">
              <a:lnSpc>
                <a:spcPct val="100000"/>
              </a:lnSpc>
            </a:pPr>
            <a:r>
              <a:rPr lang="en-US" altLang="en-US" sz="2400" kern="0" dirty="0"/>
              <a:t>Equivalency of material performance is an anchor to the structural integrity rationale for additively manufactured </a:t>
            </a:r>
            <a:r>
              <a:rPr lang="en-US" altLang="en-US" sz="2400" kern="0" dirty="0" smtClean="0"/>
              <a:t>parts</a:t>
            </a:r>
            <a:endParaRPr lang="en-US" dirty="0"/>
          </a:p>
          <a:p>
            <a:pPr>
              <a:lnSpc>
                <a:spcPct val="100000"/>
              </a:lnSpc>
            </a:pPr>
            <a:endParaRPr lang="en-US" dirty="0"/>
          </a:p>
        </p:txBody>
      </p:sp>
      <p:pic>
        <p:nvPicPr>
          <p:cNvPr id="4" name="Picture 3"/>
          <p:cNvPicPr>
            <a:picLocks noChangeAspect="1"/>
          </p:cNvPicPr>
          <p:nvPr/>
        </p:nvPicPr>
        <p:blipFill>
          <a:blip r:embed="rId2"/>
          <a:stretch>
            <a:fillRect/>
          </a:stretch>
        </p:blipFill>
        <p:spPr>
          <a:xfrm>
            <a:off x="6864276" y="2170695"/>
            <a:ext cx="4872474" cy="3590809"/>
          </a:xfrm>
          <a:prstGeom prst="rect">
            <a:avLst/>
          </a:prstGeom>
        </p:spPr>
      </p:pic>
      <p:sp>
        <p:nvSpPr>
          <p:cNvPr id="5" name="Rectangle 3"/>
          <p:cNvSpPr txBox="1">
            <a:spLocks noChangeArrowheads="1"/>
          </p:cNvSpPr>
          <p:nvPr/>
        </p:nvSpPr>
        <p:spPr>
          <a:xfrm>
            <a:off x="290082" y="1408695"/>
            <a:ext cx="11582400" cy="762000"/>
          </a:xfrm>
          <a:prstGeom prst="rect">
            <a:avLst/>
          </a:prstGeom>
        </p:spPr>
        <p:txBody>
          <a:bodyPr/>
          <a:lstStyle>
            <a:lvl1pPr marL="342900" indent="-342900" algn="l" rtl="0" eaLnBrk="0" fontAlgn="base" hangingPunct="0">
              <a:spcBef>
                <a:spcPct val="20000"/>
              </a:spcBef>
              <a:spcAft>
                <a:spcPct val="0"/>
              </a:spcAft>
              <a:buChar char="•"/>
              <a:defRPr sz="3200" b="1">
                <a:solidFill>
                  <a:schemeClr val="bg2"/>
                </a:solidFill>
                <a:latin typeface="+mn-lt"/>
                <a:ea typeface="+mn-ea"/>
                <a:cs typeface="+mn-cs"/>
              </a:defRPr>
            </a:lvl1pPr>
            <a:lvl2pPr marL="742950" indent="-285750" algn="l" rtl="0" eaLnBrk="0" fontAlgn="base" hangingPunct="0">
              <a:spcBef>
                <a:spcPct val="20000"/>
              </a:spcBef>
              <a:spcAft>
                <a:spcPct val="0"/>
              </a:spcAft>
              <a:buChar char="–"/>
              <a:defRPr sz="2800" b="1">
                <a:solidFill>
                  <a:schemeClr val="bg2"/>
                </a:solidFill>
                <a:latin typeface="+mn-lt"/>
              </a:defRPr>
            </a:lvl2pPr>
            <a:lvl3pPr marL="1143000" indent="-228600" algn="l" rtl="0" eaLnBrk="0" fontAlgn="base" hangingPunct="0">
              <a:spcBef>
                <a:spcPct val="20000"/>
              </a:spcBef>
              <a:spcAft>
                <a:spcPct val="0"/>
              </a:spcAft>
              <a:buChar char="•"/>
              <a:defRPr sz="2400" b="1">
                <a:solidFill>
                  <a:schemeClr val="bg2"/>
                </a:solidFill>
                <a:latin typeface="+mn-lt"/>
              </a:defRPr>
            </a:lvl3pPr>
            <a:lvl4pPr marL="1600200" indent="-228600" algn="l" rtl="0" eaLnBrk="0" fontAlgn="base" hangingPunct="0">
              <a:spcBef>
                <a:spcPct val="20000"/>
              </a:spcBef>
              <a:spcAft>
                <a:spcPct val="0"/>
              </a:spcAft>
              <a:buChar char="–"/>
              <a:defRPr sz="2000" b="1">
                <a:solidFill>
                  <a:schemeClr val="bg2"/>
                </a:solidFill>
                <a:latin typeface="+mn-lt"/>
              </a:defRPr>
            </a:lvl4pPr>
            <a:lvl5pPr marL="2057400" indent="-228600" algn="l" rtl="0" eaLnBrk="0" fontAlgn="base" hangingPunct="0">
              <a:spcBef>
                <a:spcPct val="20000"/>
              </a:spcBef>
              <a:spcAft>
                <a:spcPct val="0"/>
              </a:spcAft>
              <a:buChar char="»"/>
              <a:defRPr sz="2000" b="1">
                <a:solidFill>
                  <a:schemeClr val="bg2"/>
                </a:solidFill>
                <a:latin typeface="+mn-lt"/>
              </a:defRPr>
            </a:lvl5pPr>
            <a:lvl6pPr marL="2514600" indent="-228600" algn="l" rtl="0" eaLnBrk="0" fontAlgn="base" hangingPunct="0">
              <a:spcBef>
                <a:spcPct val="20000"/>
              </a:spcBef>
              <a:spcAft>
                <a:spcPct val="0"/>
              </a:spcAft>
              <a:buChar char="»"/>
              <a:defRPr sz="2000" b="1">
                <a:solidFill>
                  <a:schemeClr val="bg2"/>
                </a:solidFill>
                <a:latin typeface="+mn-lt"/>
              </a:defRPr>
            </a:lvl6pPr>
            <a:lvl7pPr marL="2971800" indent="-228600" algn="l" rtl="0" eaLnBrk="0" fontAlgn="base" hangingPunct="0">
              <a:spcBef>
                <a:spcPct val="20000"/>
              </a:spcBef>
              <a:spcAft>
                <a:spcPct val="0"/>
              </a:spcAft>
              <a:buChar char="»"/>
              <a:defRPr sz="2000" b="1">
                <a:solidFill>
                  <a:schemeClr val="bg2"/>
                </a:solidFill>
                <a:latin typeface="+mn-lt"/>
              </a:defRPr>
            </a:lvl7pPr>
            <a:lvl8pPr marL="3429000" indent="-228600" algn="l" rtl="0" eaLnBrk="0" fontAlgn="base" hangingPunct="0">
              <a:spcBef>
                <a:spcPct val="20000"/>
              </a:spcBef>
              <a:spcAft>
                <a:spcPct val="0"/>
              </a:spcAft>
              <a:buChar char="»"/>
              <a:defRPr sz="2000" b="1">
                <a:solidFill>
                  <a:schemeClr val="bg2"/>
                </a:solidFill>
                <a:latin typeface="+mn-lt"/>
              </a:defRPr>
            </a:lvl8pPr>
            <a:lvl9pPr marL="3886200" indent="-228600" algn="l" rtl="0" eaLnBrk="0" fontAlgn="base" hangingPunct="0">
              <a:spcBef>
                <a:spcPct val="20000"/>
              </a:spcBef>
              <a:spcAft>
                <a:spcPct val="0"/>
              </a:spcAft>
              <a:buChar char="»"/>
              <a:defRPr sz="2000" b="1">
                <a:solidFill>
                  <a:schemeClr val="bg2"/>
                </a:solidFill>
                <a:latin typeface="+mn-lt"/>
              </a:defRPr>
            </a:lvl9pPr>
          </a:lstStyle>
          <a:p>
            <a:pPr marL="0" indent="0">
              <a:lnSpc>
                <a:spcPct val="120000"/>
              </a:lnSpc>
              <a:buNone/>
            </a:pPr>
            <a:r>
              <a:rPr lang="en-US" altLang="en-US" sz="2800" kern="0" baseline="0" dirty="0" smtClean="0">
                <a:solidFill>
                  <a:schemeClr val="tx1"/>
                </a:solidFill>
              </a:rPr>
              <a:t>Statistical process controls are important in sustaining certification rationale</a:t>
            </a:r>
            <a:endParaRPr lang="en-US" altLang="en-US" sz="2800" kern="0" baseline="0" dirty="0">
              <a:solidFill>
                <a:schemeClr val="tx1"/>
              </a:solidFill>
            </a:endParaRPr>
          </a:p>
        </p:txBody>
      </p:sp>
      <p:sp>
        <p:nvSpPr>
          <p:cNvPr id="6" name="TextBox 5"/>
          <p:cNvSpPr txBox="1"/>
          <p:nvPr/>
        </p:nvSpPr>
        <p:spPr>
          <a:xfrm>
            <a:off x="2518318" y="6358855"/>
            <a:ext cx="7024615" cy="369332"/>
          </a:xfrm>
          <a:prstGeom prst="rect">
            <a:avLst/>
          </a:prstGeom>
          <a:noFill/>
        </p:spPr>
        <p:txBody>
          <a:bodyPr wrap="none" rtlCol="0">
            <a:spAutoFit/>
          </a:bodyPr>
          <a:lstStyle/>
          <a:p>
            <a:r>
              <a:rPr lang="en-US" dirty="0" smtClean="0">
                <a:solidFill>
                  <a:schemeClr val="bg1"/>
                </a:solidFill>
              </a:rPr>
              <a:t>This is a realm where many manufacturers are NOT used to operating….</a:t>
            </a:r>
            <a:endParaRPr lang="en-US" dirty="0">
              <a:solidFill>
                <a:schemeClr val="bg1"/>
              </a:solidFill>
            </a:endParaRPr>
          </a:p>
        </p:txBody>
      </p:sp>
    </p:spTree>
    <p:extLst>
      <p:ext uri="{BB962C8B-B14F-4D97-AF65-F5344CB8AC3E}">
        <p14:creationId xmlns:p14="http://schemas.microsoft.com/office/powerpoint/2010/main" val="24207607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Material Property Suite</a:t>
            </a:r>
          </a:p>
          <a:p>
            <a:endParaRPr lang="en-US" dirty="0"/>
          </a:p>
        </p:txBody>
      </p:sp>
      <p:grpSp>
        <p:nvGrpSpPr>
          <p:cNvPr id="8" name="Group 7"/>
          <p:cNvGrpSpPr/>
          <p:nvPr/>
        </p:nvGrpSpPr>
        <p:grpSpPr>
          <a:xfrm>
            <a:off x="2196896" y="1670892"/>
            <a:ext cx="7696940" cy="2308194"/>
            <a:chOff x="1859543" y="1670892"/>
            <a:chExt cx="7696940" cy="2308194"/>
          </a:xfrm>
        </p:grpSpPr>
        <p:sp>
          <p:nvSpPr>
            <p:cNvPr id="9" name="Rounded Rectangle 8"/>
            <p:cNvSpPr/>
            <p:nvPr/>
          </p:nvSpPr>
          <p:spPr>
            <a:xfrm>
              <a:off x="1859543" y="1670892"/>
              <a:ext cx="7696940" cy="2308194"/>
            </a:xfrm>
            <a:prstGeom prst="round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a:stretch>
              <a:fillRect/>
            </a:stretch>
          </p:blipFill>
          <p:spPr>
            <a:xfrm>
              <a:off x="7728915" y="1811043"/>
              <a:ext cx="1345582" cy="1833239"/>
            </a:xfrm>
            <a:prstGeom prst="rect">
              <a:avLst/>
            </a:prstGeom>
            <a:ln>
              <a:solidFill>
                <a:schemeClr val="tx1"/>
              </a:solidFill>
            </a:ln>
          </p:spPr>
        </p:pic>
        <p:pic>
          <p:nvPicPr>
            <p:cNvPr id="11" name="Picture 10"/>
            <p:cNvPicPr>
              <a:picLocks noChangeAspect="1"/>
            </p:cNvPicPr>
            <p:nvPr/>
          </p:nvPicPr>
          <p:blipFill>
            <a:blip r:embed="rId3"/>
            <a:stretch>
              <a:fillRect/>
            </a:stretch>
          </p:blipFill>
          <p:spPr>
            <a:xfrm>
              <a:off x="2115226" y="1864310"/>
              <a:ext cx="1423488" cy="1315018"/>
            </a:xfrm>
            <a:prstGeom prst="rect">
              <a:avLst/>
            </a:prstGeom>
            <a:ln>
              <a:solidFill>
                <a:schemeClr val="tx1"/>
              </a:solidFill>
            </a:ln>
          </p:spPr>
        </p:pic>
        <p:pic>
          <p:nvPicPr>
            <p:cNvPr id="12" name="Picture 11"/>
            <p:cNvPicPr>
              <a:picLocks noChangeAspect="1"/>
            </p:cNvPicPr>
            <p:nvPr/>
          </p:nvPicPr>
          <p:blipFill>
            <a:blip r:embed="rId4"/>
            <a:stretch>
              <a:fillRect/>
            </a:stretch>
          </p:blipFill>
          <p:spPr>
            <a:xfrm>
              <a:off x="2858609" y="2617695"/>
              <a:ext cx="2266764" cy="1127844"/>
            </a:xfrm>
            <a:prstGeom prst="rect">
              <a:avLst/>
            </a:prstGeom>
            <a:ln>
              <a:solidFill>
                <a:schemeClr val="tx1"/>
              </a:solidFill>
            </a:ln>
          </p:spPr>
        </p:pic>
        <p:pic>
          <p:nvPicPr>
            <p:cNvPr id="13" name="Picture 12"/>
            <p:cNvPicPr>
              <a:picLocks noChangeAspect="1"/>
            </p:cNvPicPr>
            <p:nvPr/>
          </p:nvPicPr>
          <p:blipFill>
            <a:blip r:embed="rId5"/>
            <a:stretch>
              <a:fillRect/>
            </a:stretch>
          </p:blipFill>
          <p:spPr>
            <a:xfrm>
              <a:off x="4581679" y="1917577"/>
              <a:ext cx="1982716" cy="1156563"/>
            </a:xfrm>
            <a:prstGeom prst="rect">
              <a:avLst/>
            </a:prstGeom>
            <a:ln>
              <a:solidFill>
                <a:schemeClr val="tx1"/>
              </a:solidFill>
            </a:ln>
          </p:spPr>
        </p:pic>
        <p:pic>
          <p:nvPicPr>
            <p:cNvPr id="14" name="Picture 13"/>
            <p:cNvPicPr>
              <a:picLocks noChangeAspect="1"/>
            </p:cNvPicPr>
            <p:nvPr/>
          </p:nvPicPr>
          <p:blipFill>
            <a:blip r:embed="rId6"/>
            <a:stretch>
              <a:fillRect/>
            </a:stretch>
          </p:blipFill>
          <p:spPr>
            <a:xfrm>
              <a:off x="6090081" y="2790695"/>
              <a:ext cx="1947169" cy="967056"/>
            </a:xfrm>
            <a:prstGeom prst="rect">
              <a:avLst/>
            </a:prstGeom>
            <a:ln>
              <a:solidFill>
                <a:schemeClr val="tx1"/>
              </a:solidFill>
            </a:ln>
          </p:spPr>
        </p:pic>
      </p:grpSp>
      <p:grpSp>
        <p:nvGrpSpPr>
          <p:cNvPr id="15" name="Group 14"/>
          <p:cNvGrpSpPr/>
          <p:nvPr/>
        </p:nvGrpSpPr>
        <p:grpSpPr>
          <a:xfrm>
            <a:off x="8470790" y="3357239"/>
            <a:ext cx="3009530" cy="3009530"/>
            <a:chOff x="8124548" y="3357239"/>
            <a:chExt cx="3009530" cy="3009530"/>
          </a:xfrm>
        </p:grpSpPr>
        <p:grpSp>
          <p:nvGrpSpPr>
            <p:cNvPr id="16" name="Group 15"/>
            <p:cNvGrpSpPr/>
            <p:nvPr/>
          </p:nvGrpSpPr>
          <p:grpSpPr>
            <a:xfrm>
              <a:off x="8124548" y="3357239"/>
              <a:ext cx="3009530" cy="3009530"/>
              <a:chOff x="8124548" y="3357239"/>
              <a:chExt cx="3009530" cy="3009530"/>
            </a:xfrm>
          </p:grpSpPr>
          <p:sp>
            <p:nvSpPr>
              <p:cNvPr id="19" name="Oval 18"/>
              <p:cNvSpPr/>
              <p:nvPr/>
            </p:nvSpPr>
            <p:spPr>
              <a:xfrm>
                <a:off x="8124548" y="3357239"/>
                <a:ext cx="3009530" cy="3009530"/>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p:cNvSpPr txBox="1"/>
              <p:nvPr/>
            </p:nvSpPr>
            <p:spPr>
              <a:xfrm>
                <a:off x="9215021" y="5734975"/>
                <a:ext cx="857927" cy="461665"/>
              </a:xfrm>
              <a:prstGeom prst="rect">
                <a:avLst/>
              </a:prstGeom>
              <a:noFill/>
            </p:spPr>
            <p:txBody>
              <a:bodyPr wrap="none" rtlCol="0">
                <a:spAutoFit/>
              </a:bodyPr>
              <a:lstStyle/>
              <a:p>
                <a:r>
                  <a:rPr lang="en-US" sz="2400" dirty="0" smtClean="0">
                    <a:latin typeface="+mj-lt"/>
                  </a:rPr>
                  <a:t>PCRD</a:t>
                </a:r>
                <a:endParaRPr lang="en-US" sz="2400" dirty="0">
                  <a:latin typeface="+mj-lt"/>
                </a:endParaRPr>
              </a:p>
            </p:txBody>
          </p:sp>
          <p:grpSp>
            <p:nvGrpSpPr>
              <p:cNvPr id="21" name="Group 20"/>
              <p:cNvGrpSpPr/>
              <p:nvPr/>
            </p:nvGrpSpPr>
            <p:grpSpPr>
              <a:xfrm>
                <a:off x="8414657" y="3733799"/>
                <a:ext cx="2456543" cy="1631407"/>
                <a:chOff x="7043057" y="3094089"/>
                <a:chExt cx="3853543" cy="2682598"/>
              </a:xfrm>
            </p:grpSpPr>
            <p:sp>
              <p:nvSpPr>
                <p:cNvPr id="25" name="Freeform 24"/>
                <p:cNvSpPr/>
                <p:nvPr/>
              </p:nvSpPr>
              <p:spPr>
                <a:xfrm>
                  <a:off x="7043057" y="3094089"/>
                  <a:ext cx="1930400" cy="2682597"/>
                </a:xfrm>
                <a:custGeom>
                  <a:avLst/>
                  <a:gdLst>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36057 w 1930400"/>
                    <a:gd name="connsiteY9" fmla="*/ 62768 h 2682597"/>
                    <a:gd name="connsiteX10" fmla="*/ 1894114 w 1930400"/>
                    <a:gd name="connsiteY10" fmla="*/ 8340 h 2682597"/>
                    <a:gd name="connsiteX11" fmla="*/ 1930400 w 1930400"/>
                    <a:gd name="connsiteY11" fmla="*/ 1082 h 2682597"/>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17914 w 1930400"/>
                    <a:gd name="connsiteY9" fmla="*/ 62768 h 2682597"/>
                    <a:gd name="connsiteX10" fmla="*/ 1894114 w 1930400"/>
                    <a:gd name="connsiteY10" fmla="*/ 8340 h 2682597"/>
                    <a:gd name="connsiteX11" fmla="*/ 1930400 w 1930400"/>
                    <a:gd name="connsiteY11" fmla="*/ 1082 h 268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2682597">
                      <a:moveTo>
                        <a:pt x="0" y="2682597"/>
                      </a:moveTo>
                      <a:cubicBezTo>
                        <a:pt x="106740" y="2682597"/>
                        <a:pt x="213481" y="2682597"/>
                        <a:pt x="322943" y="2675340"/>
                      </a:cubicBezTo>
                      <a:cubicBezTo>
                        <a:pt x="432405" y="2668083"/>
                        <a:pt x="555777" y="2671711"/>
                        <a:pt x="656772" y="2639054"/>
                      </a:cubicBezTo>
                      <a:cubicBezTo>
                        <a:pt x="757767" y="2606397"/>
                        <a:pt x="844248" y="2571321"/>
                        <a:pt x="928914" y="2479397"/>
                      </a:cubicBezTo>
                      <a:cubicBezTo>
                        <a:pt x="1013580" y="2387473"/>
                        <a:pt x="1090386" y="2261077"/>
                        <a:pt x="1164772" y="2087511"/>
                      </a:cubicBezTo>
                      <a:cubicBezTo>
                        <a:pt x="1239158" y="1913945"/>
                        <a:pt x="1314753" y="1633940"/>
                        <a:pt x="1375229" y="1437997"/>
                      </a:cubicBezTo>
                      <a:cubicBezTo>
                        <a:pt x="1435705" y="1242054"/>
                        <a:pt x="1479853" y="1080583"/>
                        <a:pt x="1527629" y="911854"/>
                      </a:cubicBezTo>
                      <a:cubicBezTo>
                        <a:pt x="1575405" y="743125"/>
                        <a:pt x="1626205" y="545973"/>
                        <a:pt x="1661886" y="425625"/>
                      </a:cubicBezTo>
                      <a:cubicBezTo>
                        <a:pt x="1697567" y="305277"/>
                        <a:pt x="1715709" y="250244"/>
                        <a:pt x="1741714" y="189768"/>
                      </a:cubicBezTo>
                      <a:cubicBezTo>
                        <a:pt x="1767719" y="129292"/>
                        <a:pt x="1792514" y="93006"/>
                        <a:pt x="1817914" y="62768"/>
                      </a:cubicBezTo>
                      <a:cubicBezTo>
                        <a:pt x="1843314" y="32530"/>
                        <a:pt x="1875366" y="18621"/>
                        <a:pt x="1894114" y="8340"/>
                      </a:cubicBezTo>
                      <a:cubicBezTo>
                        <a:pt x="1912862" y="-1941"/>
                        <a:pt x="1920119" y="-430"/>
                        <a:pt x="1930400" y="1082"/>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p:cNvSpPr/>
                <p:nvPr/>
              </p:nvSpPr>
              <p:spPr>
                <a:xfrm flipH="1">
                  <a:off x="8966200" y="3094090"/>
                  <a:ext cx="1930400" cy="2682597"/>
                </a:xfrm>
                <a:custGeom>
                  <a:avLst/>
                  <a:gdLst>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36057 w 1930400"/>
                    <a:gd name="connsiteY9" fmla="*/ 62768 h 2682597"/>
                    <a:gd name="connsiteX10" fmla="*/ 1894114 w 1930400"/>
                    <a:gd name="connsiteY10" fmla="*/ 8340 h 2682597"/>
                    <a:gd name="connsiteX11" fmla="*/ 1930400 w 1930400"/>
                    <a:gd name="connsiteY11" fmla="*/ 1082 h 2682597"/>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17914 w 1930400"/>
                    <a:gd name="connsiteY9" fmla="*/ 62768 h 2682597"/>
                    <a:gd name="connsiteX10" fmla="*/ 1894114 w 1930400"/>
                    <a:gd name="connsiteY10" fmla="*/ 8340 h 2682597"/>
                    <a:gd name="connsiteX11" fmla="*/ 1930400 w 1930400"/>
                    <a:gd name="connsiteY11" fmla="*/ 1082 h 268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2682597">
                      <a:moveTo>
                        <a:pt x="0" y="2682597"/>
                      </a:moveTo>
                      <a:cubicBezTo>
                        <a:pt x="106740" y="2682597"/>
                        <a:pt x="213481" y="2682597"/>
                        <a:pt x="322943" y="2675340"/>
                      </a:cubicBezTo>
                      <a:cubicBezTo>
                        <a:pt x="432405" y="2668083"/>
                        <a:pt x="555777" y="2671711"/>
                        <a:pt x="656772" y="2639054"/>
                      </a:cubicBezTo>
                      <a:cubicBezTo>
                        <a:pt x="757767" y="2606397"/>
                        <a:pt x="844248" y="2571321"/>
                        <a:pt x="928914" y="2479397"/>
                      </a:cubicBezTo>
                      <a:cubicBezTo>
                        <a:pt x="1013580" y="2387473"/>
                        <a:pt x="1090386" y="2261077"/>
                        <a:pt x="1164772" y="2087511"/>
                      </a:cubicBezTo>
                      <a:cubicBezTo>
                        <a:pt x="1239158" y="1913945"/>
                        <a:pt x="1314753" y="1633940"/>
                        <a:pt x="1375229" y="1437997"/>
                      </a:cubicBezTo>
                      <a:cubicBezTo>
                        <a:pt x="1435705" y="1242054"/>
                        <a:pt x="1479853" y="1080583"/>
                        <a:pt x="1527629" y="911854"/>
                      </a:cubicBezTo>
                      <a:cubicBezTo>
                        <a:pt x="1575405" y="743125"/>
                        <a:pt x="1626205" y="545973"/>
                        <a:pt x="1661886" y="425625"/>
                      </a:cubicBezTo>
                      <a:cubicBezTo>
                        <a:pt x="1697567" y="305277"/>
                        <a:pt x="1715709" y="250244"/>
                        <a:pt x="1741714" y="189768"/>
                      </a:cubicBezTo>
                      <a:cubicBezTo>
                        <a:pt x="1767719" y="129292"/>
                        <a:pt x="1792514" y="93006"/>
                        <a:pt x="1817914" y="62768"/>
                      </a:cubicBezTo>
                      <a:cubicBezTo>
                        <a:pt x="1843314" y="32530"/>
                        <a:pt x="1875366" y="18621"/>
                        <a:pt x="1894114" y="8340"/>
                      </a:cubicBezTo>
                      <a:cubicBezTo>
                        <a:pt x="1912862" y="-1941"/>
                        <a:pt x="1920119" y="-430"/>
                        <a:pt x="1930400" y="1082"/>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2" name="Straight Connector 21"/>
              <p:cNvCxnSpPr/>
              <p:nvPr/>
            </p:nvCxnSpPr>
            <p:spPr>
              <a:xfrm flipV="1">
                <a:off x="8412480" y="5400040"/>
                <a:ext cx="2463800" cy="101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9626600" y="3632200"/>
                <a:ext cx="10160" cy="1818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9653694" y="5146040"/>
                <a:ext cx="396240" cy="1016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p:cNvSpPr txBox="1"/>
            <p:nvPr/>
          </p:nvSpPr>
          <p:spPr>
            <a:xfrm>
              <a:off x="9482666" y="5376333"/>
              <a:ext cx="317716" cy="369332"/>
            </a:xfrm>
            <a:prstGeom prst="rect">
              <a:avLst/>
            </a:prstGeom>
            <a:noFill/>
          </p:spPr>
          <p:txBody>
            <a:bodyPr wrap="none" rtlCol="0">
              <a:spAutoFit/>
            </a:bodyPr>
            <a:lstStyle/>
            <a:p>
              <a:r>
                <a:rPr lang="en-US" dirty="0" smtClean="0">
                  <a:latin typeface="Symbol" panose="05050102010706020507" pitchFamily="18" charset="2"/>
                </a:rPr>
                <a:t>m</a:t>
              </a:r>
              <a:endParaRPr lang="en-US" dirty="0">
                <a:latin typeface="Symbol" panose="05050102010706020507" pitchFamily="18" charset="2"/>
              </a:endParaRPr>
            </a:p>
          </p:txBody>
        </p:sp>
        <p:sp>
          <p:nvSpPr>
            <p:cNvPr id="18" name="TextBox 17"/>
            <p:cNvSpPr txBox="1"/>
            <p:nvPr/>
          </p:nvSpPr>
          <p:spPr>
            <a:xfrm>
              <a:off x="9694333" y="4817533"/>
              <a:ext cx="324128" cy="369332"/>
            </a:xfrm>
            <a:prstGeom prst="rect">
              <a:avLst/>
            </a:prstGeom>
            <a:noFill/>
          </p:spPr>
          <p:txBody>
            <a:bodyPr wrap="none" rtlCol="0">
              <a:spAutoFit/>
            </a:bodyPr>
            <a:lstStyle/>
            <a:p>
              <a:r>
                <a:rPr lang="en-US" dirty="0">
                  <a:latin typeface="Symbol" panose="05050102010706020507" pitchFamily="18" charset="2"/>
                </a:rPr>
                <a:t>s</a:t>
              </a:r>
            </a:p>
          </p:txBody>
        </p:sp>
      </p:grpSp>
      <p:sp>
        <p:nvSpPr>
          <p:cNvPr id="27" name="TextBox 26"/>
          <p:cNvSpPr txBox="1"/>
          <p:nvPr/>
        </p:nvSpPr>
        <p:spPr>
          <a:xfrm>
            <a:off x="196738" y="4104884"/>
            <a:ext cx="5338300" cy="1877437"/>
          </a:xfrm>
          <a:prstGeom prst="rect">
            <a:avLst/>
          </a:prstGeom>
          <a:noFill/>
        </p:spPr>
        <p:txBody>
          <a:bodyPr wrap="square" rtlCol="0">
            <a:spAutoFit/>
          </a:bodyPr>
          <a:lstStyle/>
          <a:p>
            <a:r>
              <a:rPr lang="en-US" sz="2800" u="sng" dirty="0" smtClean="0">
                <a:latin typeface="Segoe UI" panose="020B0502040204020203" pitchFamily="34" charset="0"/>
                <a:cs typeface="Segoe UI" panose="020B0502040204020203" pitchFamily="34" charset="0"/>
              </a:rPr>
              <a:t>S</a:t>
            </a:r>
            <a:r>
              <a:rPr lang="en-US" sz="2800" dirty="0" smtClean="0">
                <a:latin typeface="Segoe UI" panose="020B0502040204020203" pitchFamily="34" charset="0"/>
                <a:cs typeface="Segoe UI" panose="020B0502040204020203" pitchFamily="34" charset="0"/>
              </a:rPr>
              <a:t>tatistical </a:t>
            </a:r>
            <a:r>
              <a:rPr lang="en-US" sz="2800" u="sng" dirty="0" smtClean="0">
                <a:latin typeface="Segoe UI" panose="020B0502040204020203" pitchFamily="34" charset="0"/>
                <a:cs typeface="Segoe UI" panose="020B0502040204020203" pitchFamily="34" charset="0"/>
              </a:rPr>
              <a:t>P</a:t>
            </a:r>
            <a:r>
              <a:rPr lang="en-US" sz="2800" dirty="0" smtClean="0">
                <a:latin typeface="Segoe UI" panose="020B0502040204020203" pitchFamily="34" charset="0"/>
                <a:cs typeface="Segoe UI" panose="020B0502040204020203" pitchFamily="34" charset="0"/>
              </a:rPr>
              <a:t>rocess </a:t>
            </a:r>
            <a:r>
              <a:rPr lang="en-US" sz="2800" u="sng" dirty="0" smtClean="0">
                <a:latin typeface="Segoe UI" panose="020B0502040204020203" pitchFamily="34" charset="0"/>
                <a:cs typeface="Segoe UI" panose="020B0502040204020203" pitchFamily="34" charset="0"/>
              </a:rPr>
              <a:t>C</a:t>
            </a:r>
            <a:r>
              <a:rPr lang="en-US" sz="2800" dirty="0" smtClean="0">
                <a:latin typeface="Segoe UI" panose="020B0502040204020203" pitchFamily="34" charset="0"/>
                <a:cs typeface="Segoe UI" panose="020B0502040204020203" pitchFamily="34" charset="0"/>
              </a:rPr>
              <a:t>ontrol (SPC)</a:t>
            </a:r>
          </a:p>
          <a:p>
            <a:r>
              <a:rPr lang="en-US" sz="2800" dirty="0" smtClean="0">
                <a:latin typeface="Segoe UI" panose="020B0502040204020203" pitchFamily="34" charset="0"/>
                <a:cs typeface="Segoe UI" panose="020B0502040204020203" pitchFamily="34" charset="0"/>
              </a:rPr>
              <a:t>Acceptance Criteria</a:t>
            </a:r>
          </a:p>
          <a:p>
            <a:pPr marL="400050" indent="-228600">
              <a:buClr>
                <a:srgbClr val="F59D3D"/>
              </a:buClr>
              <a:buFont typeface="Wingdings" panose="05000000000000000000" pitchFamily="2" charset="2"/>
              <a:buChar char="§"/>
            </a:pPr>
            <a:r>
              <a:rPr lang="en-US" sz="2000" kern="0" dirty="0">
                <a:latin typeface="Segoe UI" panose="020B0502040204020203" pitchFamily="34" charset="0"/>
                <a:cs typeface="Segoe UI" panose="020B0502040204020203" pitchFamily="34" charset="0"/>
              </a:rPr>
              <a:t>Derived from PCRD</a:t>
            </a:r>
          </a:p>
          <a:p>
            <a:pPr marL="400050" indent="-228600">
              <a:buClr>
                <a:srgbClr val="F59D3D"/>
              </a:buClr>
              <a:buFont typeface="Wingdings" panose="05000000000000000000" pitchFamily="2" charset="2"/>
              <a:buChar char="§"/>
            </a:pPr>
            <a:r>
              <a:rPr lang="en-US" sz="2000" kern="0" dirty="0">
                <a:latin typeface="Segoe UI" panose="020B0502040204020203" pitchFamily="34" charset="0"/>
                <a:cs typeface="Segoe UI" panose="020B0502040204020203" pitchFamily="34" charset="0"/>
              </a:rPr>
              <a:t>Acceptance criteria for </a:t>
            </a:r>
            <a:r>
              <a:rPr lang="en-US" sz="2000" kern="0" dirty="0" smtClean="0">
                <a:latin typeface="Segoe UI" panose="020B0502040204020203" pitchFamily="34" charset="0"/>
                <a:cs typeface="Segoe UI" panose="020B0502040204020203" pitchFamily="34" charset="0"/>
              </a:rPr>
              <a:t>witness </a:t>
            </a:r>
          </a:p>
          <a:p>
            <a:pPr marL="398463">
              <a:buClr>
                <a:srgbClr val="F59D3D"/>
              </a:buClr>
            </a:pPr>
            <a:r>
              <a:rPr lang="en-US" sz="2000" kern="0" dirty="0" smtClean="0">
                <a:latin typeface="Segoe UI" panose="020B0502040204020203" pitchFamily="34" charset="0"/>
                <a:cs typeface="Segoe UI" panose="020B0502040204020203" pitchFamily="34" charset="0"/>
              </a:rPr>
              <a:t>tests</a:t>
            </a:r>
            <a:endParaRPr lang="en-US" sz="2000" kern="0" dirty="0">
              <a:latin typeface="Segoe UI" panose="020B0502040204020203" pitchFamily="34" charset="0"/>
              <a:cs typeface="Segoe UI" panose="020B0502040204020203" pitchFamily="34" charset="0"/>
            </a:endParaRPr>
          </a:p>
        </p:txBody>
      </p:sp>
      <p:sp>
        <p:nvSpPr>
          <p:cNvPr id="28" name="Rounded Rectangle 27"/>
          <p:cNvSpPr/>
          <p:nvPr/>
        </p:nvSpPr>
        <p:spPr>
          <a:xfrm>
            <a:off x="4654543" y="5240866"/>
            <a:ext cx="2902998" cy="1435799"/>
          </a:xfrm>
          <a:prstGeom prst="round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SPC Acceptance Criteria for Witness Testing</a:t>
            </a:r>
          </a:p>
        </p:txBody>
      </p:sp>
      <p:sp>
        <p:nvSpPr>
          <p:cNvPr id="29" name="Right Arrow 28"/>
          <p:cNvSpPr/>
          <p:nvPr/>
        </p:nvSpPr>
        <p:spPr>
          <a:xfrm flipH="1">
            <a:off x="7620691" y="5321535"/>
            <a:ext cx="874722" cy="575733"/>
          </a:xfrm>
          <a:prstGeom prst="rightArrow">
            <a:avLst>
              <a:gd name="adj1" fmla="val 41177"/>
              <a:gd name="adj2" fmla="val 50000"/>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53694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Material Property Suite</a:t>
            </a:r>
          </a:p>
          <a:p>
            <a:endParaRPr lang="en-US" dirty="0"/>
          </a:p>
        </p:txBody>
      </p:sp>
      <p:grpSp>
        <p:nvGrpSpPr>
          <p:cNvPr id="3" name="Group 2"/>
          <p:cNvGrpSpPr/>
          <p:nvPr/>
        </p:nvGrpSpPr>
        <p:grpSpPr>
          <a:xfrm>
            <a:off x="2196896" y="1670892"/>
            <a:ext cx="7696940" cy="2308194"/>
            <a:chOff x="1859543" y="1670892"/>
            <a:chExt cx="7696940" cy="2308194"/>
          </a:xfrm>
        </p:grpSpPr>
        <p:sp>
          <p:nvSpPr>
            <p:cNvPr id="4" name="Rounded Rectangle 3"/>
            <p:cNvSpPr/>
            <p:nvPr/>
          </p:nvSpPr>
          <p:spPr>
            <a:xfrm>
              <a:off x="1859543" y="1670892"/>
              <a:ext cx="7696940" cy="2308194"/>
            </a:xfrm>
            <a:prstGeom prst="round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stretch>
              <a:fillRect/>
            </a:stretch>
          </p:blipFill>
          <p:spPr>
            <a:xfrm>
              <a:off x="7728915" y="1811043"/>
              <a:ext cx="1345582" cy="1833239"/>
            </a:xfrm>
            <a:prstGeom prst="rect">
              <a:avLst/>
            </a:prstGeom>
            <a:ln>
              <a:solidFill>
                <a:schemeClr val="tx1"/>
              </a:solidFill>
            </a:ln>
          </p:spPr>
        </p:pic>
        <p:pic>
          <p:nvPicPr>
            <p:cNvPr id="6" name="Picture 5"/>
            <p:cNvPicPr>
              <a:picLocks noChangeAspect="1"/>
            </p:cNvPicPr>
            <p:nvPr/>
          </p:nvPicPr>
          <p:blipFill>
            <a:blip r:embed="rId3"/>
            <a:stretch>
              <a:fillRect/>
            </a:stretch>
          </p:blipFill>
          <p:spPr>
            <a:xfrm>
              <a:off x="2115226" y="1864310"/>
              <a:ext cx="1423488" cy="1315018"/>
            </a:xfrm>
            <a:prstGeom prst="rect">
              <a:avLst/>
            </a:prstGeom>
            <a:ln>
              <a:solidFill>
                <a:schemeClr val="tx1"/>
              </a:solidFill>
            </a:ln>
          </p:spPr>
        </p:pic>
        <p:pic>
          <p:nvPicPr>
            <p:cNvPr id="7" name="Picture 6"/>
            <p:cNvPicPr>
              <a:picLocks noChangeAspect="1"/>
            </p:cNvPicPr>
            <p:nvPr/>
          </p:nvPicPr>
          <p:blipFill>
            <a:blip r:embed="rId4"/>
            <a:stretch>
              <a:fillRect/>
            </a:stretch>
          </p:blipFill>
          <p:spPr>
            <a:xfrm>
              <a:off x="2858609" y="2617695"/>
              <a:ext cx="2266764" cy="1127844"/>
            </a:xfrm>
            <a:prstGeom prst="rect">
              <a:avLst/>
            </a:prstGeom>
            <a:ln>
              <a:solidFill>
                <a:schemeClr val="tx1"/>
              </a:solidFill>
            </a:ln>
          </p:spPr>
        </p:pic>
        <p:pic>
          <p:nvPicPr>
            <p:cNvPr id="8" name="Picture 7"/>
            <p:cNvPicPr>
              <a:picLocks noChangeAspect="1"/>
            </p:cNvPicPr>
            <p:nvPr/>
          </p:nvPicPr>
          <p:blipFill>
            <a:blip r:embed="rId5"/>
            <a:stretch>
              <a:fillRect/>
            </a:stretch>
          </p:blipFill>
          <p:spPr>
            <a:xfrm>
              <a:off x="4581679" y="1917577"/>
              <a:ext cx="1982716" cy="1156563"/>
            </a:xfrm>
            <a:prstGeom prst="rect">
              <a:avLst/>
            </a:prstGeom>
            <a:ln>
              <a:solidFill>
                <a:schemeClr val="tx1"/>
              </a:solidFill>
            </a:ln>
          </p:spPr>
        </p:pic>
        <p:pic>
          <p:nvPicPr>
            <p:cNvPr id="9" name="Picture 8"/>
            <p:cNvPicPr>
              <a:picLocks noChangeAspect="1"/>
            </p:cNvPicPr>
            <p:nvPr/>
          </p:nvPicPr>
          <p:blipFill>
            <a:blip r:embed="rId6"/>
            <a:stretch>
              <a:fillRect/>
            </a:stretch>
          </p:blipFill>
          <p:spPr>
            <a:xfrm>
              <a:off x="6090081" y="2790695"/>
              <a:ext cx="1947169" cy="967056"/>
            </a:xfrm>
            <a:prstGeom prst="rect">
              <a:avLst/>
            </a:prstGeom>
            <a:ln>
              <a:solidFill>
                <a:schemeClr val="tx1"/>
              </a:solidFill>
            </a:ln>
          </p:spPr>
        </p:pic>
      </p:grpSp>
      <p:grpSp>
        <p:nvGrpSpPr>
          <p:cNvPr id="10" name="Group 9"/>
          <p:cNvGrpSpPr/>
          <p:nvPr/>
        </p:nvGrpSpPr>
        <p:grpSpPr>
          <a:xfrm>
            <a:off x="8470790" y="3357239"/>
            <a:ext cx="3009530" cy="3009530"/>
            <a:chOff x="8124548" y="3357239"/>
            <a:chExt cx="3009530" cy="3009530"/>
          </a:xfrm>
        </p:grpSpPr>
        <p:grpSp>
          <p:nvGrpSpPr>
            <p:cNvPr id="11" name="Group 10"/>
            <p:cNvGrpSpPr/>
            <p:nvPr/>
          </p:nvGrpSpPr>
          <p:grpSpPr>
            <a:xfrm>
              <a:off x="8124548" y="3357239"/>
              <a:ext cx="3009530" cy="3009530"/>
              <a:chOff x="8124548" y="3357239"/>
              <a:chExt cx="3009530" cy="3009530"/>
            </a:xfrm>
          </p:grpSpPr>
          <p:sp>
            <p:nvSpPr>
              <p:cNvPr id="14" name="Oval 13"/>
              <p:cNvSpPr/>
              <p:nvPr/>
            </p:nvSpPr>
            <p:spPr>
              <a:xfrm>
                <a:off x="8124548" y="3357239"/>
                <a:ext cx="3009530" cy="3009530"/>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a:off x="9215021" y="5734975"/>
                <a:ext cx="857927" cy="461665"/>
              </a:xfrm>
              <a:prstGeom prst="rect">
                <a:avLst/>
              </a:prstGeom>
              <a:noFill/>
            </p:spPr>
            <p:txBody>
              <a:bodyPr wrap="none" rtlCol="0">
                <a:spAutoFit/>
              </a:bodyPr>
              <a:lstStyle/>
              <a:p>
                <a:r>
                  <a:rPr lang="en-US" sz="2400" dirty="0" smtClean="0">
                    <a:latin typeface="+mj-lt"/>
                  </a:rPr>
                  <a:t>PCRD</a:t>
                </a:r>
                <a:endParaRPr lang="en-US" sz="2400" dirty="0">
                  <a:latin typeface="+mj-lt"/>
                </a:endParaRPr>
              </a:p>
            </p:txBody>
          </p:sp>
          <p:grpSp>
            <p:nvGrpSpPr>
              <p:cNvPr id="16" name="Group 15"/>
              <p:cNvGrpSpPr/>
              <p:nvPr/>
            </p:nvGrpSpPr>
            <p:grpSpPr>
              <a:xfrm>
                <a:off x="8414657" y="3733799"/>
                <a:ext cx="2456543" cy="1631407"/>
                <a:chOff x="7043057" y="3094089"/>
                <a:chExt cx="3853543" cy="2682598"/>
              </a:xfrm>
            </p:grpSpPr>
            <p:sp>
              <p:nvSpPr>
                <p:cNvPr id="20" name="Freeform 19"/>
                <p:cNvSpPr/>
                <p:nvPr/>
              </p:nvSpPr>
              <p:spPr>
                <a:xfrm>
                  <a:off x="7043057" y="3094089"/>
                  <a:ext cx="1930400" cy="2682597"/>
                </a:xfrm>
                <a:custGeom>
                  <a:avLst/>
                  <a:gdLst>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36057 w 1930400"/>
                    <a:gd name="connsiteY9" fmla="*/ 62768 h 2682597"/>
                    <a:gd name="connsiteX10" fmla="*/ 1894114 w 1930400"/>
                    <a:gd name="connsiteY10" fmla="*/ 8340 h 2682597"/>
                    <a:gd name="connsiteX11" fmla="*/ 1930400 w 1930400"/>
                    <a:gd name="connsiteY11" fmla="*/ 1082 h 2682597"/>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17914 w 1930400"/>
                    <a:gd name="connsiteY9" fmla="*/ 62768 h 2682597"/>
                    <a:gd name="connsiteX10" fmla="*/ 1894114 w 1930400"/>
                    <a:gd name="connsiteY10" fmla="*/ 8340 h 2682597"/>
                    <a:gd name="connsiteX11" fmla="*/ 1930400 w 1930400"/>
                    <a:gd name="connsiteY11" fmla="*/ 1082 h 268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2682597">
                      <a:moveTo>
                        <a:pt x="0" y="2682597"/>
                      </a:moveTo>
                      <a:cubicBezTo>
                        <a:pt x="106740" y="2682597"/>
                        <a:pt x="213481" y="2682597"/>
                        <a:pt x="322943" y="2675340"/>
                      </a:cubicBezTo>
                      <a:cubicBezTo>
                        <a:pt x="432405" y="2668083"/>
                        <a:pt x="555777" y="2671711"/>
                        <a:pt x="656772" y="2639054"/>
                      </a:cubicBezTo>
                      <a:cubicBezTo>
                        <a:pt x="757767" y="2606397"/>
                        <a:pt x="844248" y="2571321"/>
                        <a:pt x="928914" y="2479397"/>
                      </a:cubicBezTo>
                      <a:cubicBezTo>
                        <a:pt x="1013580" y="2387473"/>
                        <a:pt x="1090386" y="2261077"/>
                        <a:pt x="1164772" y="2087511"/>
                      </a:cubicBezTo>
                      <a:cubicBezTo>
                        <a:pt x="1239158" y="1913945"/>
                        <a:pt x="1314753" y="1633940"/>
                        <a:pt x="1375229" y="1437997"/>
                      </a:cubicBezTo>
                      <a:cubicBezTo>
                        <a:pt x="1435705" y="1242054"/>
                        <a:pt x="1479853" y="1080583"/>
                        <a:pt x="1527629" y="911854"/>
                      </a:cubicBezTo>
                      <a:cubicBezTo>
                        <a:pt x="1575405" y="743125"/>
                        <a:pt x="1626205" y="545973"/>
                        <a:pt x="1661886" y="425625"/>
                      </a:cubicBezTo>
                      <a:cubicBezTo>
                        <a:pt x="1697567" y="305277"/>
                        <a:pt x="1715709" y="250244"/>
                        <a:pt x="1741714" y="189768"/>
                      </a:cubicBezTo>
                      <a:cubicBezTo>
                        <a:pt x="1767719" y="129292"/>
                        <a:pt x="1792514" y="93006"/>
                        <a:pt x="1817914" y="62768"/>
                      </a:cubicBezTo>
                      <a:cubicBezTo>
                        <a:pt x="1843314" y="32530"/>
                        <a:pt x="1875366" y="18621"/>
                        <a:pt x="1894114" y="8340"/>
                      </a:cubicBezTo>
                      <a:cubicBezTo>
                        <a:pt x="1912862" y="-1941"/>
                        <a:pt x="1920119" y="-430"/>
                        <a:pt x="1930400" y="1082"/>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flipH="1">
                  <a:off x="8966200" y="3094090"/>
                  <a:ext cx="1930400" cy="2682597"/>
                </a:xfrm>
                <a:custGeom>
                  <a:avLst/>
                  <a:gdLst>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36057 w 1930400"/>
                    <a:gd name="connsiteY9" fmla="*/ 62768 h 2682597"/>
                    <a:gd name="connsiteX10" fmla="*/ 1894114 w 1930400"/>
                    <a:gd name="connsiteY10" fmla="*/ 8340 h 2682597"/>
                    <a:gd name="connsiteX11" fmla="*/ 1930400 w 1930400"/>
                    <a:gd name="connsiteY11" fmla="*/ 1082 h 2682597"/>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17914 w 1930400"/>
                    <a:gd name="connsiteY9" fmla="*/ 62768 h 2682597"/>
                    <a:gd name="connsiteX10" fmla="*/ 1894114 w 1930400"/>
                    <a:gd name="connsiteY10" fmla="*/ 8340 h 2682597"/>
                    <a:gd name="connsiteX11" fmla="*/ 1930400 w 1930400"/>
                    <a:gd name="connsiteY11" fmla="*/ 1082 h 268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2682597">
                      <a:moveTo>
                        <a:pt x="0" y="2682597"/>
                      </a:moveTo>
                      <a:cubicBezTo>
                        <a:pt x="106740" y="2682597"/>
                        <a:pt x="213481" y="2682597"/>
                        <a:pt x="322943" y="2675340"/>
                      </a:cubicBezTo>
                      <a:cubicBezTo>
                        <a:pt x="432405" y="2668083"/>
                        <a:pt x="555777" y="2671711"/>
                        <a:pt x="656772" y="2639054"/>
                      </a:cubicBezTo>
                      <a:cubicBezTo>
                        <a:pt x="757767" y="2606397"/>
                        <a:pt x="844248" y="2571321"/>
                        <a:pt x="928914" y="2479397"/>
                      </a:cubicBezTo>
                      <a:cubicBezTo>
                        <a:pt x="1013580" y="2387473"/>
                        <a:pt x="1090386" y="2261077"/>
                        <a:pt x="1164772" y="2087511"/>
                      </a:cubicBezTo>
                      <a:cubicBezTo>
                        <a:pt x="1239158" y="1913945"/>
                        <a:pt x="1314753" y="1633940"/>
                        <a:pt x="1375229" y="1437997"/>
                      </a:cubicBezTo>
                      <a:cubicBezTo>
                        <a:pt x="1435705" y="1242054"/>
                        <a:pt x="1479853" y="1080583"/>
                        <a:pt x="1527629" y="911854"/>
                      </a:cubicBezTo>
                      <a:cubicBezTo>
                        <a:pt x="1575405" y="743125"/>
                        <a:pt x="1626205" y="545973"/>
                        <a:pt x="1661886" y="425625"/>
                      </a:cubicBezTo>
                      <a:cubicBezTo>
                        <a:pt x="1697567" y="305277"/>
                        <a:pt x="1715709" y="250244"/>
                        <a:pt x="1741714" y="189768"/>
                      </a:cubicBezTo>
                      <a:cubicBezTo>
                        <a:pt x="1767719" y="129292"/>
                        <a:pt x="1792514" y="93006"/>
                        <a:pt x="1817914" y="62768"/>
                      </a:cubicBezTo>
                      <a:cubicBezTo>
                        <a:pt x="1843314" y="32530"/>
                        <a:pt x="1875366" y="18621"/>
                        <a:pt x="1894114" y="8340"/>
                      </a:cubicBezTo>
                      <a:cubicBezTo>
                        <a:pt x="1912862" y="-1941"/>
                        <a:pt x="1920119" y="-430"/>
                        <a:pt x="1930400" y="1082"/>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7" name="Straight Connector 16"/>
              <p:cNvCxnSpPr/>
              <p:nvPr/>
            </p:nvCxnSpPr>
            <p:spPr>
              <a:xfrm flipV="1">
                <a:off x="8412480" y="5400040"/>
                <a:ext cx="2463800" cy="101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9626600" y="3632200"/>
                <a:ext cx="10160" cy="1818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9653694" y="5146040"/>
                <a:ext cx="396240" cy="1016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p:cNvSpPr txBox="1"/>
            <p:nvPr/>
          </p:nvSpPr>
          <p:spPr>
            <a:xfrm>
              <a:off x="9482666" y="5376333"/>
              <a:ext cx="317716" cy="369332"/>
            </a:xfrm>
            <a:prstGeom prst="rect">
              <a:avLst/>
            </a:prstGeom>
            <a:noFill/>
          </p:spPr>
          <p:txBody>
            <a:bodyPr wrap="none" rtlCol="0">
              <a:spAutoFit/>
            </a:bodyPr>
            <a:lstStyle/>
            <a:p>
              <a:r>
                <a:rPr lang="en-US" dirty="0" smtClean="0">
                  <a:latin typeface="Symbol" panose="05050102010706020507" pitchFamily="18" charset="2"/>
                </a:rPr>
                <a:t>m</a:t>
              </a:r>
              <a:endParaRPr lang="en-US" dirty="0">
                <a:latin typeface="Symbol" panose="05050102010706020507" pitchFamily="18" charset="2"/>
              </a:endParaRPr>
            </a:p>
          </p:txBody>
        </p:sp>
        <p:sp>
          <p:nvSpPr>
            <p:cNvPr id="13" name="TextBox 12"/>
            <p:cNvSpPr txBox="1"/>
            <p:nvPr/>
          </p:nvSpPr>
          <p:spPr>
            <a:xfrm>
              <a:off x="9694333" y="4817533"/>
              <a:ext cx="324128" cy="369332"/>
            </a:xfrm>
            <a:prstGeom prst="rect">
              <a:avLst/>
            </a:prstGeom>
            <a:noFill/>
          </p:spPr>
          <p:txBody>
            <a:bodyPr wrap="none" rtlCol="0">
              <a:spAutoFit/>
            </a:bodyPr>
            <a:lstStyle/>
            <a:p>
              <a:r>
                <a:rPr lang="en-US" dirty="0">
                  <a:latin typeface="Symbol" panose="05050102010706020507" pitchFamily="18" charset="2"/>
                </a:rPr>
                <a:t>s</a:t>
              </a:r>
            </a:p>
          </p:txBody>
        </p:sp>
      </p:grpSp>
      <p:sp>
        <p:nvSpPr>
          <p:cNvPr id="22" name="Rounded Rectangle 21"/>
          <p:cNvSpPr/>
          <p:nvPr/>
        </p:nvSpPr>
        <p:spPr>
          <a:xfrm>
            <a:off x="4654543" y="5240866"/>
            <a:ext cx="2902998" cy="1435799"/>
          </a:xfrm>
          <a:prstGeom prst="round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SPC Acceptance Criteria for Witness Testing</a:t>
            </a:r>
          </a:p>
        </p:txBody>
      </p:sp>
      <p:grpSp>
        <p:nvGrpSpPr>
          <p:cNvPr id="24" name="Group 23"/>
          <p:cNvGrpSpPr/>
          <p:nvPr/>
        </p:nvGrpSpPr>
        <p:grpSpPr>
          <a:xfrm>
            <a:off x="630656" y="3391106"/>
            <a:ext cx="3009530" cy="3017386"/>
            <a:chOff x="8124548" y="3357239"/>
            <a:chExt cx="3009530" cy="3017386"/>
          </a:xfrm>
        </p:grpSpPr>
        <p:sp>
          <p:nvSpPr>
            <p:cNvPr id="25" name="Oval 24"/>
            <p:cNvSpPr/>
            <p:nvPr/>
          </p:nvSpPr>
          <p:spPr>
            <a:xfrm>
              <a:off x="8124548" y="3357239"/>
              <a:ext cx="3009530" cy="3009530"/>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9138821" y="5543628"/>
              <a:ext cx="1015021" cy="830997"/>
            </a:xfrm>
            <a:prstGeom prst="rect">
              <a:avLst/>
            </a:prstGeom>
            <a:noFill/>
          </p:spPr>
          <p:txBody>
            <a:bodyPr wrap="none" rtlCol="0">
              <a:spAutoFit/>
            </a:bodyPr>
            <a:lstStyle/>
            <a:p>
              <a:r>
                <a:rPr lang="en-US" sz="2400" dirty="0" smtClean="0">
                  <a:latin typeface="+mj-lt"/>
                </a:rPr>
                <a:t>Design</a:t>
              </a:r>
            </a:p>
            <a:p>
              <a:r>
                <a:rPr lang="en-US" sz="2400" dirty="0" smtClean="0">
                  <a:latin typeface="+mj-lt"/>
                </a:rPr>
                <a:t>Values</a:t>
              </a:r>
              <a:endParaRPr lang="en-US" sz="2400" dirty="0">
                <a:latin typeface="+mj-lt"/>
              </a:endParaRPr>
            </a:p>
          </p:txBody>
        </p:sp>
        <p:grpSp>
          <p:nvGrpSpPr>
            <p:cNvPr id="27" name="Group 26"/>
            <p:cNvGrpSpPr/>
            <p:nvPr/>
          </p:nvGrpSpPr>
          <p:grpSpPr>
            <a:xfrm>
              <a:off x="8414657" y="3733799"/>
              <a:ext cx="2456543" cy="1631407"/>
              <a:chOff x="7043057" y="3094089"/>
              <a:chExt cx="3853543" cy="2682598"/>
            </a:xfrm>
          </p:grpSpPr>
          <p:sp>
            <p:nvSpPr>
              <p:cNvPr id="30" name="Freeform 29"/>
              <p:cNvSpPr/>
              <p:nvPr/>
            </p:nvSpPr>
            <p:spPr>
              <a:xfrm>
                <a:off x="7043057" y="3094089"/>
                <a:ext cx="1930400" cy="2682597"/>
              </a:xfrm>
              <a:custGeom>
                <a:avLst/>
                <a:gdLst>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36057 w 1930400"/>
                  <a:gd name="connsiteY9" fmla="*/ 62768 h 2682597"/>
                  <a:gd name="connsiteX10" fmla="*/ 1894114 w 1930400"/>
                  <a:gd name="connsiteY10" fmla="*/ 8340 h 2682597"/>
                  <a:gd name="connsiteX11" fmla="*/ 1930400 w 1930400"/>
                  <a:gd name="connsiteY11" fmla="*/ 1082 h 2682597"/>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17914 w 1930400"/>
                  <a:gd name="connsiteY9" fmla="*/ 62768 h 2682597"/>
                  <a:gd name="connsiteX10" fmla="*/ 1894114 w 1930400"/>
                  <a:gd name="connsiteY10" fmla="*/ 8340 h 2682597"/>
                  <a:gd name="connsiteX11" fmla="*/ 1930400 w 1930400"/>
                  <a:gd name="connsiteY11" fmla="*/ 1082 h 268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2682597">
                    <a:moveTo>
                      <a:pt x="0" y="2682597"/>
                    </a:moveTo>
                    <a:cubicBezTo>
                      <a:pt x="106740" y="2682597"/>
                      <a:pt x="213481" y="2682597"/>
                      <a:pt x="322943" y="2675340"/>
                    </a:cubicBezTo>
                    <a:cubicBezTo>
                      <a:pt x="432405" y="2668083"/>
                      <a:pt x="555777" y="2671711"/>
                      <a:pt x="656772" y="2639054"/>
                    </a:cubicBezTo>
                    <a:cubicBezTo>
                      <a:pt x="757767" y="2606397"/>
                      <a:pt x="844248" y="2571321"/>
                      <a:pt x="928914" y="2479397"/>
                    </a:cubicBezTo>
                    <a:cubicBezTo>
                      <a:pt x="1013580" y="2387473"/>
                      <a:pt x="1090386" y="2261077"/>
                      <a:pt x="1164772" y="2087511"/>
                    </a:cubicBezTo>
                    <a:cubicBezTo>
                      <a:pt x="1239158" y="1913945"/>
                      <a:pt x="1314753" y="1633940"/>
                      <a:pt x="1375229" y="1437997"/>
                    </a:cubicBezTo>
                    <a:cubicBezTo>
                      <a:pt x="1435705" y="1242054"/>
                      <a:pt x="1479853" y="1080583"/>
                      <a:pt x="1527629" y="911854"/>
                    </a:cubicBezTo>
                    <a:cubicBezTo>
                      <a:pt x="1575405" y="743125"/>
                      <a:pt x="1626205" y="545973"/>
                      <a:pt x="1661886" y="425625"/>
                    </a:cubicBezTo>
                    <a:cubicBezTo>
                      <a:pt x="1697567" y="305277"/>
                      <a:pt x="1715709" y="250244"/>
                      <a:pt x="1741714" y="189768"/>
                    </a:cubicBezTo>
                    <a:cubicBezTo>
                      <a:pt x="1767719" y="129292"/>
                      <a:pt x="1792514" y="93006"/>
                      <a:pt x="1817914" y="62768"/>
                    </a:cubicBezTo>
                    <a:cubicBezTo>
                      <a:pt x="1843314" y="32530"/>
                      <a:pt x="1875366" y="18621"/>
                      <a:pt x="1894114" y="8340"/>
                    </a:cubicBezTo>
                    <a:cubicBezTo>
                      <a:pt x="1912862" y="-1941"/>
                      <a:pt x="1920119" y="-430"/>
                      <a:pt x="1930400" y="1082"/>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flipH="1">
                <a:off x="8966200" y="3094090"/>
                <a:ext cx="1930400" cy="2682597"/>
              </a:xfrm>
              <a:custGeom>
                <a:avLst/>
                <a:gdLst>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36057 w 1930400"/>
                  <a:gd name="connsiteY9" fmla="*/ 62768 h 2682597"/>
                  <a:gd name="connsiteX10" fmla="*/ 1894114 w 1930400"/>
                  <a:gd name="connsiteY10" fmla="*/ 8340 h 2682597"/>
                  <a:gd name="connsiteX11" fmla="*/ 1930400 w 1930400"/>
                  <a:gd name="connsiteY11" fmla="*/ 1082 h 2682597"/>
                  <a:gd name="connsiteX0" fmla="*/ 0 w 1930400"/>
                  <a:gd name="connsiteY0" fmla="*/ 2682597 h 2682597"/>
                  <a:gd name="connsiteX1" fmla="*/ 322943 w 1930400"/>
                  <a:gd name="connsiteY1" fmla="*/ 2675340 h 2682597"/>
                  <a:gd name="connsiteX2" fmla="*/ 656772 w 1930400"/>
                  <a:gd name="connsiteY2" fmla="*/ 2639054 h 2682597"/>
                  <a:gd name="connsiteX3" fmla="*/ 928914 w 1930400"/>
                  <a:gd name="connsiteY3" fmla="*/ 2479397 h 2682597"/>
                  <a:gd name="connsiteX4" fmla="*/ 1164772 w 1930400"/>
                  <a:gd name="connsiteY4" fmla="*/ 2087511 h 2682597"/>
                  <a:gd name="connsiteX5" fmla="*/ 1375229 w 1930400"/>
                  <a:gd name="connsiteY5" fmla="*/ 1437997 h 2682597"/>
                  <a:gd name="connsiteX6" fmla="*/ 1527629 w 1930400"/>
                  <a:gd name="connsiteY6" fmla="*/ 911854 h 2682597"/>
                  <a:gd name="connsiteX7" fmla="*/ 1661886 w 1930400"/>
                  <a:gd name="connsiteY7" fmla="*/ 425625 h 2682597"/>
                  <a:gd name="connsiteX8" fmla="*/ 1741714 w 1930400"/>
                  <a:gd name="connsiteY8" fmla="*/ 189768 h 2682597"/>
                  <a:gd name="connsiteX9" fmla="*/ 1817914 w 1930400"/>
                  <a:gd name="connsiteY9" fmla="*/ 62768 h 2682597"/>
                  <a:gd name="connsiteX10" fmla="*/ 1894114 w 1930400"/>
                  <a:gd name="connsiteY10" fmla="*/ 8340 h 2682597"/>
                  <a:gd name="connsiteX11" fmla="*/ 1930400 w 1930400"/>
                  <a:gd name="connsiteY11" fmla="*/ 1082 h 268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2682597">
                    <a:moveTo>
                      <a:pt x="0" y="2682597"/>
                    </a:moveTo>
                    <a:cubicBezTo>
                      <a:pt x="106740" y="2682597"/>
                      <a:pt x="213481" y="2682597"/>
                      <a:pt x="322943" y="2675340"/>
                    </a:cubicBezTo>
                    <a:cubicBezTo>
                      <a:pt x="432405" y="2668083"/>
                      <a:pt x="555777" y="2671711"/>
                      <a:pt x="656772" y="2639054"/>
                    </a:cubicBezTo>
                    <a:cubicBezTo>
                      <a:pt x="757767" y="2606397"/>
                      <a:pt x="844248" y="2571321"/>
                      <a:pt x="928914" y="2479397"/>
                    </a:cubicBezTo>
                    <a:cubicBezTo>
                      <a:pt x="1013580" y="2387473"/>
                      <a:pt x="1090386" y="2261077"/>
                      <a:pt x="1164772" y="2087511"/>
                    </a:cubicBezTo>
                    <a:cubicBezTo>
                      <a:pt x="1239158" y="1913945"/>
                      <a:pt x="1314753" y="1633940"/>
                      <a:pt x="1375229" y="1437997"/>
                    </a:cubicBezTo>
                    <a:cubicBezTo>
                      <a:pt x="1435705" y="1242054"/>
                      <a:pt x="1479853" y="1080583"/>
                      <a:pt x="1527629" y="911854"/>
                    </a:cubicBezTo>
                    <a:cubicBezTo>
                      <a:pt x="1575405" y="743125"/>
                      <a:pt x="1626205" y="545973"/>
                      <a:pt x="1661886" y="425625"/>
                    </a:cubicBezTo>
                    <a:cubicBezTo>
                      <a:pt x="1697567" y="305277"/>
                      <a:pt x="1715709" y="250244"/>
                      <a:pt x="1741714" y="189768"/>
                    </a:cubicBezTo>
                    <a:cubicBezTo>
                      <a:pt x="1767719" y="129292"/>
                      <a:pt x="1792514" y="93006"/>
                      <a:pt x="1817914" y="62768"/>
                    </a:cubicBezTo>
                    <a:cubicBezTo>
                      <a:pt x="1843314" y="32530"/>
                      <a:pt x="1875366" y="18621"/>
                      <a:pt x="1894114" y="8340"/>
                    </a:cubicBezTo>
                    <a:cubicBezTo>
                      <a:pt x="1912862" y="-1941"/>
                      <a:pt x="1920119" y="-430"/>
                      <a:pt x="1930400" y="1082"/>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8" name="Straight Connector 27"/>
            <p:cNvCxnSpPr/>
            <p:nvPr/>
          </p:nvCxnSpPr>
          <p:spPr>
            <a:xfrm flipV="1">
              <a:off x="8412480" y="5400040"/>
              <a:ext cx="2463800" cy="101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9626600" y="3632200"/>
              <a:ext cx="10160" cy="18186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a:xfrm>
            <a:off x="1147188" y="3979086"/>
            <a:ext cx="0" cy="15056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959473" y="5467855"/>
            <a:ext cx="395749" cy="307777"/>
          </a:xfrm>
          <a:prstGeom prst="rect">
            <a:avLst/>
          </a:prstGeom>
          <a:noFill/>
        </p:spPr>
        <p:txBody>
          <a:bodyPr wrap="none" rtlCol="0">
            <a:spAutoFit/>
          </a:bodyPr>
          <a:lstStyle/>
          <a:p>
            <a:r>
              <a:rPr lang="en-US" sz="1400" dirty="0" smtClean="0"/>
              <a:t>DV</a:t>
            </a:r>
            <a:endParaRPr lang="en-US" sz="1400" dirty="0"/>
          </a:p>
        </p:txBody>
      </p:sp>
      <p:sp>
        <p:nvSpPr>
          <p:cNvPr id="36" name="TextBox 35"/>
          <p:cNvSpPr txBox="1"/>
          <p:nvPr/>
        </p:nvSpPr>
        <p:spPr>
          <a:xfrm>
            <a:off x="1987865" y="5406300"/>
            <a:ext cx="317716" cy="369332"/>
          </a:xfrm>
          <a:prstGeom prst="rect">
            <a:avLst/>
          </a:prstGeom>
          <a:noFill/>
        </p:spPr>
        <p:txBody>
          <a:bodyPr wrap="none" rtlCol="0">
            <a:spAutoFit/>
          </a:bodyPr>
          <a:lstStyle/>
          <a:p>
            <a:r>
              <a:rPr lang="en-US" dirty="0" smtClean="0">
                <a:latin typeface="Symbol" panose="05050102010706020507" pitchFamily="18" charset="2"/>
              </a:rPr>
              <a:t>m</a:t>
            </a:r>
            <a:endParaRPr lang="en-US" dirty="0">
              <a:latin typeface="Symbol" panose="05050102010706020507" pitchFamily="18" charset="2"/>
            </a:endParaRPr>
          </a:p>
        </p:txBody>
      </p:sp>
      <p:sp>
        <p:nvSpPr>
          <p:cNvPr id="37" name="Right Arrow 36"/>
          <p:cNvSpPr/>
          <p:nvPr/>
        </p:nvSpPr>
        <p:spPr>
          <a:xfrm flipH="1">
            <a:off x="7620691" y="5321535"/>
            <a:ext cx="874722" cy="575733"/>
          </a:xfrm>
          <a:prstGeom prst="rightArrow">
            <a:avLst>
              <a:gd name="adj1" fmla="val 41177"/>
              <a:gd name="adj2" fmla="val 50000"/>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Arrow 37"/>
          <p:cNvSpPr/>
          <p:nvPr/>
        </p:nvSpPr>
        <p:spPr>
          <a:xfrm rot="10800000" flipH="1">
            <a:off x="3666105" y="5321534"/>
            <a:ext cx="874722" cy="575733"/>
          </a:xfrm>
          <a:prstGeom prst="rightArrow">
            <a:avLst>
              <a:gd name="adj1" fmla="val 41177"/>
              <a:gd name="adj2" fmla="val 50000"/>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quot;No&quot; Symbol 32"/>
          <p:cNvSpPr/>
          <p:nvPr/>
        </p:nvSpPr>
        <p:spPr>
          <a:xfrm>
            <a:off x="3752965" y="5014756"/>
            <a:ext cx="687691" cy="687691"/>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TextBox 22"/>
          <p:cNvSpPr txBox="1"/>
          <p:nvPr/>
        </p:nvSpPr>
        <p:spPr>
          <a:xfrm>
            <a:off x="3927789" y="4416588"/>
            <a:ext cx="3379459" cy="646331"/>
          </a:xfrm>
          <a:prstGeom prst="rect">
            <a:avLst/>
          </a:prstGeom>
          <a:noFill/>
        </p:spPr>
        <p:txBody>
          <a:bodyPr wrap="square" rtlCol="0">
            <a:spAutoFit/>
          </a:bodyPr>
          <a:lstStyle/>
          <a:p>
            <a:r>
              <a:rPr lang="en-US" dirty="0" smtClean="0">
                <a:latin typeface="Segoe UI" panose="020B0502040204020203" pitchFamily="34" charset="0"/>
                <a:cs typeface="Segoe UI" panose="020B0502040204020203" pitchFamily="34" charset="0"/>
              </a:rPr>
              <a:t>Do not use design values for witness test acceptance criteria!</a:t>
            </a:r>
            <a:endParaRPr lang="en-US"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3751626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Material Property Suite</a:t>
            </a:r>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5" y="1584252"/>
            <a:ext cx="5439799" cy="4412511"/>
          </a:xfrm>
        </p:spPr>
        <p:txBody>
          <a:bodyPr/>
          <a:lstStyle/>
          <a:p>
            <a:pPr marL="0" indent="0">
              <a:buNone/>
            </a:pPr>
            <a:r>
              <a:rPr lang="en-US" dirty="0"/>
              <a:t>PCRD and SPC Criteria</a:t>
            </a:r>
          </a:p>
          <a:p>
            <a:r>
              <a:rPr lang="en-US" sz="2400" dirty="0"/>
              <a:t>Witness test acceptance is </a:t>
            </a:r>
            <a:r>
              <a:rPr lang="en-US" sz="2400" b="1" dirty="0">
                <a:solidFill>
                  <a:srgbClr val="FF0000"/>
                </a:solidFill>
              </a:rPr>
              <a:t>not</a:t>
            </a:r>
            <a:r>
              <a:rPr lang="en-US" sz="2400" dirty="0"/>
              <a:t> intended to be based upon design values or “specification minimums”</a:t>
            </a:r>
          </a:p>
          <a:p>
            <a:r>
              <a:rPr lang="en-US" sz="2400" dirty="0"/>
              <a:t>Acceptance is based on witness tests reflecting properties in the MPS used to develop design values</a:t>
            </a:r>
          </a:p>
          <a:p>
            <a:r>
              <a:rPr lang="en-US" sz="2400" dirty="0" smtClean="0"/>
              <a:t>Potential </a:t>
            </a:r>
            <a:r>
              <a:rPr lang="en-US" sz="2400" dirty="0"/>
              <a:t>approach</a:t>
            </a:r>
          </a:p>
          <a:p>
            <a:pPr lvl="1">
              <a:buFont typeface="Segoe UI" panose="020B0502040204020203" pitchFamily="34" charset="0"/>
              <a:buChar char="–"/>
            </a:pPr>
            <a:r>
              <a:rPr lang="en-US" sz="2000" dirty="0"/>
              <a:t>Acceptance range on mean value</a:t>
            </a:r>
          </a:p>
          <a:p>
            <a:pPr lvl="1">
              <a:buFont typeface="Segoe UI" panose="020B0502040204020203" pitchFamily="34" charset="0"/>
              <a:buChar char="–"/>
            </a:pPr>
            <a:r>
              <a:rPr lang="en-US" sz="2000" dirty="0"/>
              <a:t>Acceptance range on variability (e.g., standard deviation)</a:t>
            </a:r>
          </a:p>
          <a:p>
            <a:pPr lvl="1">
              <a:buFont typeface="Segoe UI" panose="020B0502040204020203" pitchFamily="34" charset="0"/>
              <a:buChar char="–"/>
            </a:pPr>
            <a:r>
              <a:rPr lang="en-US" sz="2000" dirty="0"/>
              <a:t>Limit on lowest single value</a:t>
            </a:r>
          </a:p>
          <a:p>
            <a:endParaRPr lang="en-US" sz="1800" dirty="0"/>
          </a:p>
          <a:p>
            <a:endParaRPr lang="en-US" sz="2400"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5965795" y="1841902"/>
            <a:ext cx="5971227" cy="3939351"/>
          </a:xfrm>
          <a:prstGeom prst="rect">
            <a:avLst/>
          </a:prstGeom>
          <a:solidFill>
            <a:schemeClr val="bg1"/>
          </a:solidFill>
          <a:ln w="28575">
            <a:solidFill>
              <a:schemeClr val="accent1"/>
            </a:solidFill>
          </a:ln>
        </p:spPr>
      </p:pic>
    </p:spTree>
    <p:extLst>
      <p:ext uri="{BB962C8B-B14F-4D97-AF65-F5344CB8AC3E}">
        <p14:creationId xmlns:p14="http://schemas.microsoft.com/office/powerpoint/2010/main" val="26572862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Material Property Suite</a:t>
            </a:r>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90082" y="1623162"/>
            <a:ext cx="11355572" cy="4412511"/>
          </a:xfrm>
        </p:spPr>
        <p:txBody>
          <a:bodyPr/>
          <a:lstStyle/>
          <a:p>
            <a:r>
              <a:rPr lang="en-US" sz="3600" dirty="0"/>
              <a:t>Lots Of Data!</a:t>
            </a:r>
          </a:p>
          <a:p>
            <a:r>
              <a:rPr lang="en-US" sz="2400" i="1" u="sng" dirty="0"/>
              <a:t>MPS, Lot-Mature</a:t>
            </a:r>
            <a:r>
              <a:rPr lang="en-US" sz="2400" dirty="0"/>
              <a:t>: </a:t>
            </a:r>
          </a:p>
          <a:p>
            <a:pPr lvl="1">
              <a:buFont typeface="Segoe UI" panose="020B0502040204020203" pitchFamily="34" charset="0"/>
              <a:buChar char="–"/>
            </a:pPr>
            <a:r>
              <a:rPr lang="en-US" dirty="0"/>
              <a:t>An MPS that contains data from a minimum of five (5) unique powder feedstock lots and ten (10) build and heat treat lots</a:t>
            </a:r>
          </a:p>
          <a:p>
            <a:pPr lvl="1">
              <a:buFont typeface="Segoe UI" panose="020B0502040204020203" pitchFamily="34" charset="0"/>
              <a:buChar char="–"/>
            </a:pPr>
            <a:r>
              <a:rPr lang="en-US" dirty="0"/>
              <a:t>Nominally balanced distribution across lot data used for all design values</a:t>
            </a:r>
          </a:p>
          <a:p>
            <a:pPr lvl="1">
              <a:buFont typeface="Segoe UI" panose="020B0502040204020203" pitchFamily="34" charset="0"/>
              <a:buChar char="–"/>
            </a:pPr>
            <a:r>
              <a:rPr lang="en-US" dirty="0"/>
              <a:t>Sufficient variability incorporated to be applied to parts of all classes</a:t>
            </a:r>
          </a:p>
          <a:p>
            <a:r>
              <a:rPr lang="en-US" sz="2400" i="1" u="sng" dirty="0"/>
              <a:t>MPS, Lot-Provisional: </a:t>
            </a:r>
          </a:p>
          <a:p>
            <a:pPr lvl="1"/>
            <a:r>
              <a:rPr lang="en-US" dirty="0"/>
              <a:t>An MPS that contains data from fewer than five (5) unique powder feedstock lots and ten (10) build and heat treat lots</a:t>
            </a:r>
          </a:p>
          <a:p>
            <a:pPr lvl="1">
              <a:buFont typeface="Segoe UI" panose="020B0502040204020203" pitchFamily="34" charset="0"/>
              <a:buChar char="–"/>
            </a:pPr>
            <a:r>
              <a:rPr lang="en-US" dirty="0"/>
              <a:t>Only applicable to parts of Class B</a:t>
            </a:r>
          </a:p>
          <a:p>
            <a:endParaRPr lang="en-US" dirty="0"/>
          </a:p>
        </p:txBody>
      </p:sp>
      <p:sp>
        <p:nvSpPr>
          <p:cNvPr id="4" name="TextBox 3"/>
          <p:cNvSpPr txBox="1"/>
          <p:nvPr/>
        </p:nvSpPr>
        <p:spPr>
          <a:xfrm>
            <a:off x="4191039" y="1623162"/>
            <a:ext cx="7918771" cy="646331"/>
          </a:xfrm>
          <a:prstGeom prst="rect">
            <a:avLst/>
          </a:prstGeom>
          <a:noFill/>
          <a:ln>
            <a:solidFill>
              <a:srgbClr val="FF0000"/>
            </a:solidFill>
          </a:ln>
        </p:spPr>
        <p:txBody>
          <a:bodyPr wrap="none" rtlCol="0">
            <a:spAutoFit/>
          </a:bodyPr>
          <a:lstStyle/>
          <a:p>
            <a:r>
              <a:rPr lang="en-US" dirty="0" smtClean="0">
                <a:latin typeface="Segoe UI" panose="020B0502040204020203" pitchFamily="34" charset="0"/>
                <a:cs typeface="Segoe UI" panose="020B0502040204020203" pitchFamily="34" charset="0"/>
              </a:rPr>
              <a:t>Lot mature and lot-provisional </a:t>
            </a:r>
            <a:r>
              <a:rPr lang="en-US" dirty="0" smtClean="0">
                <a:latin typeface="Segoe UI" panose="020B0502040204020203" pitchFamily="34" charset="0"/>
                <a:cs typeface="Segoe UI" panose="020B0502040204020203" pitchFamily="34" charset="0"/>
              </a:rPr>
              <a:t>design values are </a:t>
            </a:r>
            <a:r>
              <a:rPr lang="en-US" dirty="0" smtClean="0">
                <a:latin typeface="Segoe UI" panose="020B0502040204020203" pitchFamily="34" charset="0"/>
                <a:cs typeface="Segoe UI" panose="020B0502040204020203" pitchFamily="34" charset="0"/>
              </a:rPr>
              <a:t>a MSFC-STD-3717 concept.</a:t>
            </a:r>
          </a:p>
          <a:p>
            <a:r>
              <a:rPr lang="en-US" dirty="0" smtClean="0">
                <a:latin typeface="Segoe UI" panose="020B0502040204020203" pitchFamily="34" charset="0"/>
                <a:cs typeface="Segoe UI" panose="020B0502040204020203" pitchFamily="34" charset="0"/>
              </a:rPr>
              <a:t>These are not universally accepted or endorsed by MMPDS or CMH-17</a:t>
            </a:r>
            <a:endParaRPr lang="en-US"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8159410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smtClean="0"/>
              <a:t>Foundation Complete</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4" y="1584253"/>
            <a:ext cx="6412565" cy="3843782"/>
          </a:xfrm>
        </p:spPr>
        <p:txBody>
          <a:bodyPr/>
          <a:lstStyle/>
          <a:p>
            <a:pPr marL="282575" indent="-282575">
              <a:lnSpc>
                <a:spcPct val="120000"/>
              </a:lnSpc>
              <a:buFont typeface="Wingdings" panose="05000000000000000000" pitchFamily="2" charset="2"/>
              <a:buChar char="ü"/>
            </a:pPr>
            <a:r>
              <a:rPr lang="en-US" altLang="en-US" sz="2000" kern="0" dirty="0"/>
              <a:t>Equipment and facility understood and controlled</a:t>
            </a:r>
          </a:p>
          <a:p>
            <a:pPr marL="282575" indent="-282575">
              <a:lnSpc>
                <a:spcPct val="120000"/>
              </a:lnSpc>
              <a:buFont typeface="Wingdings" panose="05000000000000000000" pitchFamily="2" charset="2"/>
              <a:buChar char="ü"/>
            </a:pPr>
            <a:r>
              <a:rPr lang="en-US" altLang="en-US" sz="2000" kern="0" dirty="0"/>
              <a:t>Well-trained personnel who understand the importance of their role</a:t>
            </a:r>
          </a:p>
          <a:p>
            <a:pPr marL="282575" indent="-282575">
              <a:lnSpc>
                <a:spcPct val="120000"/>
              </a:lnSpc>
              <a:buFont typeface="Wingdings" panose="05000000000000000000" pitchFamily="2" charset="2"/>
              <a:buChar char="ü"/>
            </a:pPr>
            <a:r>
              <a:rPr lang="en-US" altLang="en-US" sz="2000" kern="0" dirty="0"/>
              <a:t>Properly qualified machines and processes consistently producing material of known quality </a:t>
            </a:r>
          </a:p>
          <a:p>
            <a:pPr marL="282575" indent="-282575">
              <a:lnSpc>
                <a:spcPct val="120000"/>
              </a:lnSpc>
              <a:buFont typeface="Wingdings" panose="05000000000000000000" pitchFamily="2" charset="2"/>
              <a:buChar char="ü"/>
            </a:pPr>
            <a:r>
              <a:rPr lang="en-US" altLang="en-US" sz="2000" kern="0" dirty="0"/>
              <a:t>Understood material capability characterized and process controls established to substantiate the rigor of design values for materials from all qualified machines </a:t>
            </a:r>
            <a:endParaRPr lang="en-US" sz="2000" dirty="0"/>
          </a:p>
          <a:p>
            <a:pPr>
              <a:buFont typeface="Wingdings" panose="05000000000000000000" pitchFamily="2" charset="2"/>
              <a:buChar char="ü"/>
            </a:pPr>
            <a:endParaRPr lang="en-US" sz="2000" dirty="0"/>
          </a:p>
        </p:txBody>
      </p:sp>
      <p:pic>
        <p:nvPicPr>
          <p:cNvPr id="4" name="Picture 3"/>
          <p:cNvPicPr>
            <a:picLocks noChangeAspect="1"/>
          </p:cNvPicPr>
          <p:nvPr/>
        </p:nvPicPr>
        <p:blipFill>
          <a:blip r:embed="rId2"/>
          <a:stretch>
            <a:fillRect/>
          </a:stretch>
        </p:blipFill>
        <p:spPr>
          <a:xfrm>
            <a:off x="6611567" y="1584252"/>
            <a:ext cx="5379645" cy="3996195"/>
          </a:xfrm>
          <a:prstGeom prst="rect">
            <a:avLst/>
          </a:prstGeom>
        </p:spPr>
      </p:pic>
      <p:sp>
        <p:nvSpPr>
          <p:cNvPr id="5" name="Rectangle 4"/>
          <p:cNvSpPr/>
          <p:nvPr/>
        </p:nvSpPr>
        <p:spPr>
          <a:xfrm>
            <a:off x="318974" y="5696383"/>
            <a:ext cx="11753052" cy="461665"/>
          </a:xfrm>
          <a:prstGeom prst="rect">
            <a:avLst/>
          </a:prstGeom>
        </p:spPr>
        <p:txBody>
          <a:bodyPr wrap="square">
            <a:spAutoFit/>
          </a:bodyPr>
          <a:lstStyle/>
          <a:p>
            <a:pPr>
              <a:lnSpc>
                <a:spcPct val="120000"/>
              </a:lnSpc>
            </a:pPr>
            <a:r>
              <a:rPr lang="en-US" altLang="en-US" sz="2000" b="1" kern="0" dirty="0"/>
              <a:t>Foundation </a:t>
            </a:r>
            <a:r>
              <a:rPr lang="en-US" altLang="en-US" sz="2000" b="1" kern="0" dirty="0" smtClean="0"/>
              <a:t>ready </a:t>
            </a:r>
            <a:r>
              <a:rPr lang="en-US" altLang="en-US" sz="2000" b="1" kern="0" dirty="0"/>
              <a:t>to support AM part development in an environment with suitable rigor </a:t>
            </a:r>
            <a:r>
              <a:rPr lang="en-US" altLang="en-US" sz="2000" b="1" kern="0" dirty="0" smtClean="0"/>
              <a:t>for certification</a:t>
            </a:r>
            <a:r>
              <a:rPr lang="en-US" altLang="en-US" sz="2000" b="1" kern="0" dirty="0"/>
              <a:t>. </a:t>
            </a:r>
          </a:p>
        </p:txBody>
      </p:sp>
    </p:spTree>
    <p:extLst>
      <p:ext uri="{BB962C8B-B14F-4D97-AF65-F5344CB8AC3E}">
        <p14:creationId xmlns:p14="http://schemas.microsoft.com/office/powerpoint/2010/main" val="367972124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Introduction and Overview</a:t>
            </a:r>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77341" y="2732117"/>
            <a:ext cx="11355572" cy="1032488"/>
          </a:xfrm>
        </p:spPr>
        <p:txBody>
          <a:bodyPr/>
          <a:lstStyle/>
          <a:p>
            <a:pPr marL="0" indent="0" algn="ctr">
              <a:buNone/>
            </a:pPr>
            <a:r>
              <a:rPr lang="en-US" sz="3200" b="1" dirty="0" smtClean="0"/>
              <a:t>Break before Part Production Controls?</a:t>
            </a:r>
            <a:endParaRPr lang="en-US" sz="3600" dirty="0" smtClean="0"/>
          </a:p>
          <a:p>
            <a:endParaRPr lang="en-US" sz="3600" dirty="0"/>
          </a:p>
          <a:p>
            <a:endParaRPr lang="en-US" sz="3600" dirty="0"/>
          </a:p>
        </p:txBody>
      </p:sp>
    </p:spTree>
    <p:extLst>
      <p:ext uri="{BB962C8B-B14F-4D97-AF65-F5344CB8AC3E}">
        <p14:creationId xmlns:p14="http://schemas.microsoft.com/office/powerpoint/2010/main" val="423469581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Introduction and Overview</a:t>
            </a:r>
          </a:p>
          <a:p>
            <a:endParaRPr lang="en-US" dirty="0"/>
          </a:p>
        </p:txBody>
      </p:sp>
      <p:sp>
        <p:nvSpPr>
          <p:cNvPr id="5" name="Rectangle 4"/>
          <p:cNvSpPr/>
          <p:nvPr/>
        </p:nvSpPr>
        <p:spPr>
          <a:xfrm>
            <a:off x="1974714" y="2519465"/>
            <a:ext cx="7908587" cy="230832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smtClean="0">
                <a:ln>
                  <a:noFill/>
                </a:ln>
                <a:solidFill>
                  <a:prstClr val="black"/>
                </a:solidFill>
                <a:effectLst/>
                <a:uLnTx/>
                <a:uFillTx/>
                <a:latin typeface="Segoe UI" panose="020B0502040204020203" pitchFamily="34" charset="0"/>
                <a:ea typeface="+mj-ea"/>
                <a:cs typeface="Segoe UI" panose="020B0502040204020203" pitchFamily="34" charset="0"/>
              </a:rPr>
              <a:t>Part Production Controls</a:t>
            </a:r>
            <a:br>
              <a:rPr kumimoji="0" lang="en-US" sz="3600" b="1" i="0" u="none" strike="noStrike" kern="0" cap="none" spc="0" normalizeH="0" baseline="0" noProof="0" dirty="0" smtClean="0">
                <a:ln>
                  <a:noFill/>
                </a:ln>
                <a:solidFill>
                  <a:prstClr val="black"/>
                </a:solidFill>
                <a:effectLst/>
                <a:uLnTx/>
                <a:uFillTx/>
                <a:latin typeface="Segoe UI" panose="020B0502040204020203" pitchFamily="34" charset="0"/>
                <a:ea typeface="+mj-ea"/>
                <a:cs typeface="Segoe UI" panose="020B0502040204020203" pitchFamily="34" charset="0"/>
              </a:rPr>
            </a:br>
            <a:r>
              <a:rPr kumimoji="0" lang="en-US" sz="3600" b="1" i="0" u="none" strike="noStrike" kern="0" cap="none" spc="0" normalizeH="0" baseline="0" noProof="0" dirty="0" smtClean="0">
                <a:ln>
                  <a:noFill/>
                </a:ln>
                <a:solidFill>
                  <a:prstClr val="black"/>
                </a:solidFill>
                <a:effectLst/>
                <a:uLnTx/>
                <a:uFillTx/>
                <a:latin typeface="Segoe UI" panose="020B0502040204020203" pitchFamily="34" charset="0"/>
                <a:ea typeface="+mj-ea"/>
                <a:cs typeface="Segoe UI" panose="020B0502040204020203" pitchFamily="34" charset="0"/>
              </a:rPr>
              <a:t/>
            </a:r>
            <a:br>
              <a:rPr kumimoji="0" lang="en-US" sz="3600" b="1" i="0" u="none" strike="noStrike" kern="0" cap="none" spc="0" normalizeH="0" baseline="0" noProof="0" dirty="0" smtClean="0">
                <a:ln>
                  <a:noFill/>
                </a:ln>
                <a:solidFill>
                  <a:prstClr val="black"/>
                </a:solidFill>
                <a:effectLst/>
                <a:uLnTx/>
                <a:uFillTx/>
                <a:latin typeface="Segoe UI" panose="020B0502040204020203" pitchFamily="34" charset="0"/>
                <a:ea typeface="+mj-ea"/>
                <a:cs typeface="Segoe UI" panose="020B0502040204020203" pitchFamily="34" charset="0"/>
              </a:rPr>
            </a:br>
            <a:r>
              <a:rPr kumimoji="0" lang="en-US" sz="3600" b="1" i="0" u="none" strike="noStrike" kern="0" cap="none" spc="0" normalizeH="0" baseline="0" noProof="0" dirty="0" smtClean="0">
                <a:ln>
                  <a:noFill/>
                </a:ln>
                <a:solidFill>
                  <a:prstClr val="black"/>
                </a:solidFill>
                <a:effectLst/>
                <a:uLnTx/>
                <a:uFillTx/>
                <a:latin typeface="Segoe UI" panose="020B0502040204020203" pitchFamily="34" charset="0"/>
                <a:ea typeface="+mj-ea"/>
                <a:cs typeface="Segoe UI" panose="020B0502040204020203" pitchFamily="34" charset="0"/>
              </a:rPr>
              <a:t>Produce to the plan!</a:t>
            </a:r>
            <a:br>
              <a:rPr kumimoji="0" lang="en-US" sz="3600" b="1" i="0" u="none" strike="noStrike" kern="0" cap="none" spc="0" normalizeH="0" baseline="0" noProof="0" dirty="0" smtClean="0">
                <a:ln>
                  <a:noFill/>
                </a:ln>
                <a:solidFill>
                  <a:prstClr val="black"/>
                </a:solidFill>
                <a:effectLst/>
                <a:uLnTx/>
                <a:uFillTx/>
                <a:latin typeface="Segoe UI" panose="020B0502040204020203" pitchFamily="34" charset="0"/>
                <a:ea typeface="+mj-ea"/>
                <a:cs typeface="Segoe UI" panose="020B0502040204020203" pitchFamily="34" charset="0"/>
              </a:rPr>
            </a:br>
            <a:r>
              <a:rPr kumimoji="0" lang="en-US" sz="3600" b="1" i="0" u="none" strike="noStrike" kern="0" cap="none" spc="0" normalizeH="0" baseline="0" noProof="0" dirty="0" smtClean="0">
                <a:ln>
                  <a:noFill/>
                </a:ln>
                <a:solidFill>
                  <a:prstClr val="black"/>
                </a:solidFill>
                <a:effectLst/>
                <a:uLnTx/>
                <a:uFillTx/>
                <a:latin typeface="Segoe UI" panose="020B0502040204020203" pitchFamily="34" charset="0"/>
                <a:ea typeface="+mj-ea"/>
                <a:cs typeface="Segoe UI" panose="020B0502040204020203" pitchFamily="34" charset="0"/>
              </a:rPr>
              <a:t>Stick to the plan! </a:t>
            </a:r>
            <a:endParaRPr kumimoji="0" lang="en-US" sz="1050" b="0" i="0" u="none" strike="noStrike" kern="0" cap="none" spc="0" normalizeH="0" baseline="0" noProof="0" dirty="0" smtClean="0">
              <a:ln>
                <a:noFill/>
              </a:ln>
              <a:solidFill>
                <a:sysClr val="windowText" lastClr="000000"/>
              </a:solidFill>
              <a:effectLst/>
              <a:uLnTx/>
              <a:uFillTx/>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23694870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smtClean="0"/>
              <a:t>AM Part Production Controls</a:t>
            </a:r>
            <a:endParaRPr lang="en-US" dirty="0"/>
          </a:p>
          <a:p>
            <a:endParaRPr lang="en-US" dirty="0"/>
          </a:p>
        </p:txBody>
      </p:sp>
      <p:pic>
        <p:nvPicPr>
          <p:cNvPr id="11" name="Picture 10" descr="P1000886-cd.JPG"/>
          <p:cNvPicPr/>
          <p:nvPr/>
        </p:nvPicPr>
        <p:blipFill rotWithShape="1">
          <a:blip r:embed="rId2" cstate="print"/>
          <a:srcRect l="34313" t="30457" r="31375" b="21095"/>
          <a:stretch/>
        </p:blipFill>
        <p:spPr>
          <a:xfrm>
            <a:off x="5159900" y="2088189"/>
            <a:ext cx="2227173" cy="2163903"/>
          </a:xfrm>
          <a:prstGeom prst="rect">
            <a:avLst/>
          </a:prstGeom>
        </p:spPr>
      </p:pic>
      <p:sp>
        <p:nvSpPr>
          <p:cNvPr id="12" name="TextBox 11"/>
          <p:cNvSpPr txBox="1"/>
          <p:nvPr/>
        </p:nvSpPr>
        <p:spPr>
          <a:xfrm>
            <a:off x="5441127" y="1665898"/>
            <a:ext cx="1684115" cy="369332"/>
          </a:xfrm>
          <a:prstGeom prst="rect">
            <a:avLst/>
          </a:prstGeom>
          <a:noFill/>
        </p:spPr>
        <p:txBody>
          <a:bodyPr wrap="none" rtlCol="0">
            <a:spAutoFit/>
          </a:bodyPr>
          <a:lstStyle/>
          <a:p>
            <a:r>
              <a:rPr lang="en-US" dirty="0" smtClean="0">
                <a:latin typeface="Segoe UI" panose="020B0502040204020203" pitchFamily="34" charset="0"/>
                <a:cs typeface="Segoe UI" panose="020B0502040204020203" pitchFamily="34" charset="0"/>
              </a:rPr>
              <a:t>Candidate Part</a:t>
            </a:r>
            <a:endParaRPr lang="en-US" dirty="0">
              <a:latin typeface="Segoe UI" panose="020B0502040204020203" pitchFamily="34" charset="0"/>
              <a:cs typeface="Segoe UI" panose="020B0502040204020203" pitchFamily="34" charset="0"/>
            </a:endParaRPr>
          </a:p>
        </p:txBody>
      </p:sp>
      <p:grpSp>
        <p:nvGrpSpPr>
          <p:cNvPr id="13" name="Group 12"/>
          <p:cNvGrpSpPr/>
          <p:nvPr/>
        </p:nvGrpSpPr>
        <p:grpSpPr>
          <a:xfrm>
            <a:off x="7798675" y="1154112"/>
            <a:ext cx="4149838" cy="5551585"/>
            <a:chOff x="290082" y="1036320"/>
            <a:chExt cx="4180318" cy="5592361"/>
          </a:xfrm>
        </p:grpSpPr>
        <p:sp>
          <p:nvSpPr>
            <p:cNvPr id="14" name="Rectangle 13"/>
            <p:cNvSpPr/>
            <p:nvPr/>
          </p:nvSpPr>
          <p:spPr>
            <a:xfrm>
              <a:off x="290082" y="1036320"/>
              <a:ext cx="4180318" cy="559236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468317" y="1239916"/>
              <a:ext cx="3881047" cy="5210237"/>
              <a:chOff x="1611593" y="845499"/>
              <a:chExt cx="4200271" cy="5532999"/>
            </a:xfrm>
            <a:solidFill>
              <a:schemeClr val="bg1"/>
            </a:solidFill>
          </p:grpSpPr>
          <p:pic>
            <p:nvPicPr>
              <p:cNvPr id="16" name="Picture 15"/>
              <p:cNvPicPr>
                <a:picLocks noChangeAspect="1"/>
              </p:cNvPicPr>
              <p:nvPr/>
            </p:nvPicPr>
            <p:blipFill>
              <a:blip r:embed="rId3"/>
              <a:stretch>
                <a:fillRect/>
              </a:stretch>
            </p:blipFill>
            <p:spPr>
              <a:xfrm>
                <a:off x="1618048" y="845499"/>
                <a:ext cx="4179772" cy="3097848"/>
              </a:xfrm>
              <a:prstGeom prst="rect">
                <a:avLst/>
              </a:prstGeom>
              <a:grpFill/>
            </p:spPr>
          </p:pic>
          <p:pic>
            <p:nvPicPr>
              <p:cNvPr id="17" name="Picture 16"/>
              <p:cNvPicPr>
                <a:picLocks noChangeAspect="1"/>
              </p:cNvPicPr>
              <p:nvPr/>
            </p:nvPicPr>
            <p:blipFill>
              <a:blip r:embed="rId4"/>
              <a:stretch>
                <a:fillRect/>
              </a:stretch>
            </p:blipFill>
            <p:spPr>
              <a:xfrm>
                <a:off x="1611593" y="3912478"/>
                <a:ext cx="4200271" cy="2466020"/>
              </a:xfrm>
              <a:prstGeom prst="rect">
                <a:avLst/>
              </a:prstGeom>
              <a:grpFill/>
            </p:spPr>
          </p:pic>
        </p:grpSp>
      </p:grpSp>
      <p:grpSp>
        <p:nvGrpSpPr>
          <p:cNvPr id="18" name="Group 17"/>
          <p:cNvGrpSpPr/>
          <p:nvPr/>
        </p:nvGrpSpPr>
        <p:grpSpPr>
          <a:xfrm>
            <a:off x="185726" y="1154112"/>
            <a:ext cx="4678158" cy="5516880"/>
            <a:chOff x="6822962" y="1270000"/>
            <a:chExt cx="4678158" cy="5516880"/>
          </a:xfrm>
        </p:grpSpPr>
        <p:sp>
          <p:nvSpPr>
            <p:cNvPr id="19" name="Rectangle 18"/>
            <p:cNvSpPr/>
            <p:nvPr/>
          </p:nvSpPr>
          <p:spPr>
            <a:xfrm>
              <a:off x="6822962" y="1270000"/>
              <a:ext cx="4678158" cy="55168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p:cNvGrpSpPr>
              <a:grpSpLocks noChangeAspect="1"/>
            </p:cNvGrpSpPr>
            <p:nvPr/>
          </p:nvGrpSpPr>
          <p:grpSpPr>
            <a:xfrm>
              <a:off x="6902488" y="1544320"/>
              <a:ext cx="4521706" cy="5242560"/>
              <a:chOff x="3038476" y="773253"/>
              <a:chExt cx="4979923" cy="5610976"/>
            </a:xfrm>
          </p:grpSpPr>
          <p:pic>
            <p:nvPicPr>
              <p:cNvPr id="21" name="Picture 20"/>
              <p:cNvPicPr>
                <a:picLocks noChangeAspect="1"/>
              </p:cNvPicPr>
              <p:nvPr/>
            </p:nvPicPr>
            <p:blipFill rotWithShape="1">
              <a:blip r:embed="rId5"/>
              <a:srcRect t="1" b="1228"/>
              <a:stretch/>
            </p:blipFill>
            <p:spPr>
              <a:xfrm>
                <a:off x="3038476" y="773253"/>
                <a:ext cx="4962525" cy="3044952"/>
              </a:xfrm>
              <a:prstGeom prst="rect">
                <a:avLst/>
              </a:prstGeom>
            </p:spPr>
          </p:pic>
          <p:pic>
            <p:nvPicPr>
              <p:cNvPr id="22" name="Picture 21"/>
              <p:cNvPicPr>
                <a:picLocks noChangeAspect="1"/>
              </p:cNvPicPr>
              <p:nvPr/>
            </p:nvPicPr>
            <p:blipFill rotWithShape="1">
              <a:blip r:embed="rId6"/>
              <a:srcRect l="188" t="3584" r="-188" b="-3584"/>
              <a:stretch/>
            </p:blipFill>
            <p:spPr>
              <a:xfrm>
                <a:off x="3164077" y="3833053"/>
                <a:ext cx="4854322" cy="2551176"/>
              </a:xfrm>
              <a:prstGeom prst="rect">
                <a:avLst/>
              </a:prstGeom>
            </p:spPr>
          </p:pic>
        </p:grpSp>
      </p:grpSp>
      <p:sp>
        <p:nvSpPr>
          <p:cNvPr id="23" name="Rounded Rectangle 22"/>
          <p:cNvSpPr/>
          <p:nvPr/>
        </p:nvSpPr>
        <p:spPr>
          <a:xfrm>
            <a:off x="7724264" y="4223236"/>
            <a:ext cx="4348480" cy="2447756"/>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Left-Right Arrow 23"/>
          <p:cNvSpPr/>
          <p:nvPr/>
        </p:nvSpPr>
        <p:spPr>
          <a:xfrm>
            <a:off x="4771162" y="5699491"/>
            <a:ext cx="2862674" cy="400050"/>
          </a:xfrm>
          <a:prstGeom prst="lef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5049739" y="4393244"/>
            <a:ext cx="2337334" cy="1200329"/>
          </a:xfrm>
          <a:prstGeom prst="rect">
            <a:avLst/>
          </a:prstGeom>
          <a:noFill/>
        </p:spPr>
        <p:txBody>
          <a:bodyPr wrap="square" rtlCol="0">
            <a:spAutoFit/>
          </a:bodyPr>
          <a:lstStyle/>
          <a:p>
            <a:pPr algn="ctr"/>
            <a:r>
              <a:rPr lang="en-US" sz="2400" b="1" dirty="0" smtClean="0">
                <a:latin typeface="Segoe UI" panose="020B0502040204020203" pitchFamily="34" charset="0"/>
                <a:cs typeface="Segoe UI" panose="020B0502040204020203" pitchFamily="34" charset="0"/>
              </a:rPr>
              <a:t>Part Production Controls</a:t>
            </a:r>
            <a:endParaRPr lang="en-US" sz="2400" b="1" dirty="0">
              <a:latin typeface="Segoe UI" panose="020B0502040204020203" pitchFamily="34" charset="0"/>
              <a:cs typeface="Segoe UI" panose="020B0502040204020203" pitchFamily="34" charset="0"/>
            </a:endParaRPr>
          </a:p>
        </p:txBody>
      </p:sp>
      <p:sp>
        <p:nvSpPr>
          <p:cNvPr id="26" name="Rounded Rectangle 25"/>
          <p:cNvSpPr/>
          <p:nvPr/>
        </p:nvSpPr>
        <p:spPr>
          <a:xfrm>
            <a:off x="350565" y="4198128"/>
            <a:ext cx="4348480" cy="2447756"/>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998894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smtClean="0"/>
              <a:t>AM Part Planning</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p:txBody>
          <a:bodyPr/>
          <a:lstStyle/>
          <a:p>
            <a:pPr marL="0" indent="0">
              <a:lnSpc>
                <a:spcPct val="120000"/>
              </a:lnSpc>
              <a:buNone/>
            </a:pPr>
            <a:r>
              <a:rPr lang="en-US" altLang="en-US" b="1" kern="0" dirty="0"/>
              <a:t>AM Part </a:t>
            </a:r>
            <a:r>
              <a:rPr lang="en-US" altLang="en-US" b="1" kern="0" dirty="0" smtClean="0"/>
              <a:t>Design – Covered in AM Design Module</a:t>
            </a:r>
            <a:endParaRPr lang="en-US" altLang="en-US" b="1" kern="0" dirty="0"/>
          </a:p>
          <a:p>
            <a:pPr>
              <a:lnSpc>
                <a:spcPct val="120000"/>
              </a:lnSpc>
            </a:pPr>
            <a:r>
              <a:rPr lang="en-US" altLang="en-US" sz="2400" i="1" kern="0" dirty="0"/>
              <a:t>Requires integration </a:t>
            </a:r>
            <a:r>
              <a:rPr lang="en-US" altLang="en-US" sz="2400" kern="0" dirty="0"/>
              <a:t>across disciplines</a:t>
            </a:r>
          </a:p>
          <a:p>
            <a:pPr lvl="1">
              <a:lnSpc>
                <a:spcPct val="120000"/>
              </a:lnSpc>
            </a:pPr>
            <a:r>
              <a:rPr lang="en-US" altLang="en-US" sz="2000" kern="0" dirty="0"/>
              <a:t>Manufacturing, Material properties, Inspection </a:t>
            </a:r>
          </a:p>
          <a:p>
            <a:pPr>
              <a:lnSpc>
                <a:spcPct val="120000"/>
              </a:lnSpc>
            </a:pPr>
            <a:r>
              <a:rPr lang="en-US" altLang="en-US" sz="2400" kern="0" dirty="0"/>
              <a:t>AM design for manufacturability</a:t>
            </a:r>
          </a:p>
          <a:p>
            <a:pPr lvl="1">
              <a:lnSpc>
                <a:spcPct val="120000"/>
              </a:lnSpc>
            </a:pPr>
            <a:r>
              <a:rPr lang="en-US" altLang="en-US" sz="2000" kern="0" dirty="0"/>
              <a:t>Ease of build, self supporting, cost effective</a:t>
            </a:r>
          </a:p>
          <a:p>
            <a:pPr lvl="1">
              <a:lnSpc>
                <a:spcPct val="120000"/>
              </a:lnSpc>
            </a:pPr>
            <a:r>
              <a:rPr lang="en-US" altLang="en-US" sz="2000" kern="0" dirty="0">
                <a:solidFill>
                  <a:srgbClr val="FF0000"/>
                </a:solidFill>
              </a:rPr>
              <a:t>For certification, NO awards given for most complicated, organic-looking part</a:t>
            </a:r>
          </a:p>
          <a:p>
            <a:pPr lvl="1">
              <a:lnSpc>
                <a:spcPct val="120000"/>
              </a:lnSpc>
            </a:pPr>
            <a:r>
              <a:rPr lang="en-US" altLang="en-US" sz="2000" kern="0" dirty="0">
                <a:solidFill>
                  <a:srgbClr val="00B050"/>
                </a:solidFill>
              </a:rPr>
              <a:t>Prized certification characteristics are ease of </a:t>
            </a:r>
            <a:r>
              <a:rPr lang="en-US" altLang="en-US" sz="2000" i="1" kern="0" dirty="0">
                <a:solidFill>
                  <a:srgbClr val="00B050"/>
                </a:solidFill>
              </a:rPr>
              <a:t>access for verification </a:t>
            </a:r>
            <a:r>
              <a:rPr lang="en-US" altLang="en-US" sz="2000" kern="0" dirty="0">
                <a:solidFill>
                  <a:srgbClr val="00B050"/>
                </a:solidFill>
              </a:rPr>
              <a:t>and </a:t>
            </a:r>
            <a:r>
              <a:rPr lang="en-US" altLang="en-US" sz="2000" i="1" kern="0" dirty="0">
                <a:solidFill>
                  <a:srgbClr val="00B050"/>
                </a:solidFill>
              </a:rPr>
              <a:t>ability to inspect</a:t>
            </a:r>
          </a:p>
          <a:p>
            <a:pPr>
              <a:lnSpc>
                <a:spcPct val="120000"/>
              </a:lnSpc>
            </a:pPr>
            <a:r>
              <a:rPr lang="en-US" altLang="en-US" sz="2400" kern="0" dirty="0"/>
              <a:t>Classification of parts for risk</a:t>
            </a:r>
          </a:p>
          <a:p>
            <a:pPr lvl="1">
              <a:lnSpc>
                <a:spcPct val="120000"/>
              </a:lnSpc>
            </a:pPr>
            <a:r>
              <a:rPr lang="en-US" altLang="en-US" sz="2000" kern="0" dirty="0"/>
              <a:t>Consistent ranking and handling of parts based on risk </a:t>
            </a:r>
          </a:p>
          <a:p>
            <a:endParaRPr lang="en-US" sz="2400" dirty="0"/>
          </a:p>
          <a:p>
            <a:endParaRPr lang="en-US" sz="2400" dirty="0"/>
          </a:p>
        </p:txBody>
      </p:sp>
    </p:spTree>
    <p:extLst>
      <p:ext uri="{BB962C8B-B14F-4D97-AF65-F5344CB8AC3E}">
        <p14:creationId xmlns:p14="http://schemas.microsoft.com/office/powerpoint/2010/main" val="269473831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smtClean="0"/>
              <a:t>AM Part Classification</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p:txBody>
          <a:bodyPr/>
          <a:lstStyle/>
          <a:p>
            <a:pPr lvl="0">
              <a:lnSpc>
                <a:spcPct val="100000"/>
              </a:lnSpc>
              <a:spcBef>
                <a:spcPts val="0"/>
              </a:spcBef>
              <a:spcAft>
                <a:spcPts val="600"/>
              </a:spcAft>
              <a:defRPr/>
            </a:pPr>
            <a:r>
              <a:rPr lang="en-US" sz="2400" kern="0" dirty="0" smtClean="0"/>
              <a:t>A part classification </a:t>
            </a:r>
            <a:r>
              <a:rPr lang="en-US" sz="2400" kern="0" dirty="0"/>
              <a:t>system is a </a:t>
            </a:r>
            <a:r>
              <a:rPr lang="en-US" sz="2400" i="1" u="sng" kern="0" dirty="0"/>
              <a:t>risk </a:t>
            </a:r>
            <a:r>
              <a:rPr lang="en-US" sz="2400" i="1" u="sng" kern="0" dirty="0" smtClean="0"/>
              <a:t>evaluation and communication</a:t>
            </a:r>
            <a:r>
              <a:rPr lang="en-US" sz="2400" i="1" kern="0" dirty="0" smtClean="0"/>
              <a:t> </a:t>
            </a:r>
            <a:r>
              <a:rPr lang="en-US" sz="2400" kern="0" dirty="0"/>
              <a:t>tool</a:t>
            </a:r>
          </a:p>
          <a:p>
            <a:pPr lvl="1">
              <a:lnSpc>
                <a:spcPct val="100000"/>
              </a:lnSpc>
              <a:spcBef>
                <a:spcPts val="0"/>
              </a:spcBef>
              <a:spcAft>
                <a:spcPts val="600"/>
              </a:spcAft>
              <a:defRPr/>
            </a:pPr>
            <a:r>
              <a:rPr lang="en-US" sz="2000" kern="0" dirty="0"/>
              <a:t>What happens if the part fails?</a:t>
            </a:r>
          </a:p>
          <a:p>
            <a:pPr lvl="1">
              <a:lnSpc>
                <a:spcPct val="100000"/>
              </a:lnSpc>
              <a:spcBef>
                <a:spcPts val="0"/>
              </a:spcBef>
              <a:spcAft>
                <a:spcPts val="600"/>
              </a:spcAft>
              <a:defRPr/>
            </a:pPr>
            <a:r>
              <a:rPr lang="en-US" sz="2000" kern="0" dirty="0"/>
              <a:t>How severe is the stress in the part?</a:t>
            </a:r>
          </a:p>
          <a:p>
            <a:pPr lvl="1">
              <a:lnSpc>
                <a:spcPct val="100000"/>
              </a:lnSpc>
              <a:spcBef>
                <a:spcPts val="0"/>
              </a:spcBef>
              <a:spcAft>
                <a:spcPts val="600"/>
              </a:spcAft>
              <a:defRPr/>
            </a:pPr>
            <a:r>
              <a:rPr lang="en-US" sz="2000" kern="0" dirty="0"/>
              <a:t>How challenging is the part to design, build, and inspect?</a:t>
            </a:r>
          </a:p>
          <a:p>
            <a:pPr lvl="0">
              <a:lnSpc>
                <a:spcPct val="100000"/>
              </a:lnSpc>
              <a:spcBef>
                <a:spcPts val="0"/>
              </a:spcBef>
              <a:spcAft>
                <a:spcPts val="600"/>
              </a:spcAft>
              <a:defRPr/>
            </a:pPr>
            <a:r>
              <a:rPr lang="en-US" sz="2400" kern="0" dirty="0" smtClean="0"/>
              <a:t>Consistent part classification is required</a:t>
            </a:r>
          </a:p>
          <a:p>
            <a:pPr lvl="1">
              <a:lnSpc>
                <a:spcPct val="100000"/>
              </a:lnSpc>
              <a:spcBef>
                <a:spcPts val="0"/>
              </a:spcBef>
              <a:spcAft>
                <a:spcPts val="600"/>
              </a:spcAft>
              <a:defRPr/>
            </a:pPr>
            <a:r>
              <a:rPr lang="en-US" sz="2000" kern="0" dirty="0" smtClean="0"/>
              <a:t>Unambiguous criteria needed to maintain consistency</a:t>
            </a:r>
            <a:endParaRPr lang="en-US" dirty="0" smtClean="0">
              <a:solidFill>
                <a:sysClr val="windowText" lastClr="000000"/>
              </a:solidFill>
              <a:latin typeface="Calibri Light" panose="020F0302020204030204"/>
            </a:endParaRPr>
          </a:p>
          <a:p>
            <a:pPr lvl="0">
              <a:lnSpc>
                <a:spcPct val="100000"/>
              </a:lnSpc>
              <a:spcBef>
                <a:spcPts val="0"/>
              </a:spcBef>
              <a:spcAft>
                <a:spcPts val="600"/>
              </a:spcAft>
              <a:defRPr/>
            </a:pPr>
            <a:r>
              <a:rPr lang="en-US" sz="2400" kern="0" dirty="0" smtClean="0"/>
              <a:t>Based upon evaluated risk, requirements may change</a:t>
            </a:r>
          </a:p>
          <a:p>
            <a:pPr lvl="1">
              <a:lnSpc>
                <a:spcPct val="100000"/>
              </a:lnSpc>
              <a:spcBef>
                <a:spcPts val="0"/>
              </a:spcBef>
              <a:spcAft>
                <a:spcPts val="600"/>
              </a:spcAft>
              <a:defRPr/>
            </a:pPr>
            <a:r>
              <a:rPr lang="en-US" sz="2000" kern="0" dirty="0" smtClean="0"/>
              <a:t>The </a:t>
            </a:r>
            <a:r>
              <a:rPr lang="en-US" sz="2000" kern="0" dirty="0"/>
              <a:t>higher a part’s classification, the more stringent the downstream requirements become</a:t>
            </a:r>
          </a:p>
          <a:p>
            <a:pPr lvl="1">
              <a:lnSpc>
                <a:spcPct val="100000"/>
              </a:lnSpc>
              <a:spcBef>
                <a:spcPts val="0"/>
              </a:spcBef>
              <a:spcAft>
                <a:spcPts val="600"/>
              </a:spcAft>
              <a:defRPr/>
            </a:pPr>
            <a:r>
              <a:rPr lang="en-US" sz="2000" kern="0" dirty="0"/>
              <a:t>Lower class parts should need less scrutiny than higher class </a:t>
            </a:r>
            <a:r>
              <a:rPr lang="en-US" sz="2000" kern="0" dirty="0" smtClean="0"/>
              <a:t>parts</a:t>
            </a:r>
            <a:endParaRPr lang="en-US" sz="2000" kern="0" dirty="0"/>
          </a:p>
          <a:p>
            <a:pPr lvl="1">
              <a:lnSpc>
                <a:spcPct val="100000"/>
              </a:lnSpc>
              <a:spcBef>
                <a:spcPts val="0"/>
              </a:spcBef>
              <a:spcAft>
                <a:spcPts val="600"/>
              </a:spcAft>
              <a:defRPr/>
            </a:pPr>
            <a:r>
              <a:rPr lang="en-US" sz="2000" kern="0" dirty="0"/>
              <a:t>For example, non-destructive evaluation needs would be expected to differ by class</a:t>
            </a:r>
          </a:p>
          <a:p>
            <a:pPr>
              <a:lnSpc>
                <a:spcPct val="100000"/>
              </a:lnSpc>
              <a:spcBef>
                <a:spcPts val="0"/>
              </a:spcBef>
              <a:spcAft>
                <a:spcPts val="600"/>
              </a:spcAft>
              <a:defRPr/>
            </a:pPr>
            <a:r>
              <a:rPr lang="en-US" sz="2400" kern="0" dirty="0"/>
              <a:t>Part-specific </a:t>
            </a:r>
            <a:r>
              <a:rPr lang="en-US" sz="2400" kern="0" dirty="0" smtClean="0"/>
              <a:t>requirements tailoring begins with evaluation of part </a:t>
            </a:r>
            <a:r>
              <a:rPr lang="en-US" sz="2400" kern="0" dirty="0"/>
              <a:t>classification</a:t>
            </a:r>
          </a:p>
          <a:p>
            <a:pPr>
              <a:spcAft>
                <a:spcPts val="600"/>
              </a:spcAft>
            </a:pPr>
            <a:endParaRPr lang="en-US" dirty="0"/>
          </a:p>
          <a:p>
            <a:pPr>
              <a:spcAft>
                <a:spcPts val="600"/>
              </a:spcAft>
            </a:pPr>
            <a:endParaRPr lang="en-US" sz="2400" dirty="0"/>
          </a:p>
        </p:txBody>
      </p:sp>
    </p:spTree>
    <p:extLst>
      <p:ext uri="{BB962C8B-B14F-4D97-AF65-F5344CB8AC3E}">
        <p14:creationId xmlns:p14="http://schemas.microsoft.com/office/powerpoint/2010/main" val="19980666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1" y="387936"/>
            <a:ext cx="8484267" cy="503237"/>
          </a:xfrm>
        </p:spPr>
        <p:txBody>
          <a:bodyPr/>
          <a:lstStyle/>
          <a:p>
            <a:r>
              <a:rPr lang="en-US" dirty="0"/>
              <a:t>AM Part Classification</a:t>
            </a:r>
          </a:p>
          <a:p>
            <a:endParaRPr lang="en-US" dirty="0"/>
          </a:p>
        </p:txBody>
      </p:sp>
      <p:grpSp>
        <p:nvGrpSpPr>
          <p:cNvPr id="58" name="Group 57"/>
          <p:cNvGrpSpPr/>
          <p:nvPr/>
        </p:nvGrpSpPr>
        <p:grpSpPr>
          <a:xfrm>
            <a:off x="8948733" y="1456960"/>
            <a:ext cx="3243267" cy="1986631"/>
            <a:chOff x="8948733" y="1291590"/>
            <a:chExt cx="3243267" cy="1986631"/>
          </a:xfrm>
        </p:grpSpPr>
        <p:pic>
          <p:nvPicPr>
            <p:cNvPr id="55" name="Picture 54"/>
            <p:cNvPicPr/>
            <p:nvPr/>
          </p:nvPicPr>
          <p:blipFill rotWithShape="1">
            <a:blip r:embed="rId2" cstate="print">
              <a:extLst>
                <a:ext uri="{28A0092B-C50C-407E-A947-70E740481C1C}">
                  <a14:useLocalDpi xmlns:a14="http://schemas.microsoft.com/office/drawing/2010/main" val="0"/>
                </a:ext>
              </a:extLst>
            </a:blip>
            <a:srcRect t="54983"/>
            <a:stretch/>
          </p:blipFill>
          <p:spPr>
            <a:xfrm>
              <a:off x="8948733" y="1291590"/>
              <a:ext cx="3243267" cy="1986631"/>
            </a:xfrm>
            <a:prstGeom prst="rect">
              <a:avLst/>
            </a:prstGeom>
          </p:spPr>
        </p:pic>
        <p:sp>
          <p:nvSpPr>
            <p:cNvPr id="56" name="Oval 55"/>
            <p:cNvSpPr/>
            <p:nvPr/>
          </p:nvSpPr>
          <p:spPr>
            <a:xfrm>
              <a:off x="10447506" y="1319852"/>
              <a:ext cx="704528" cy="462273"/>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TextBox 58"/>
          <p:cNvSpPr txBox="1"/>
          <p:nvPr/>
        </p:nvSpPr>
        <p:spPr>
          <a:xfrm>
            <a:off x="5125772" y="1531692"/>
            <a:ext cx="3648576" cy="369332"/>
          </a:xfrm>
          <a:prstGeom prst="rect">
            <a:avLst/>
          </a:prstGeom>
          <a:noFill/>
        </p:spPr>
        <p:txBody>
          <a:bodyPr wrap="square" rtlCol="0">
            <a:spAutoFit/>
          </a:bodyPr>
          <a:lstStyle/>
          <a:p>
            <a:r>
              <a:rPr lang="en-US" b="1" dirty="0" smtClean="0">
                <a:latin typeface="Segoe UI" panose="020B0502040204020203" pitchFamily="34" charset="0"/>
                <a:cs typeface="Segoe UI" panose="020B0502040204020203" pitchFamily="34" charset="0"/>
              </a:rPr>
              <a:t>From NASA-STD-6030 (DRAFT)</a:t>
            </a:r>
            <a:endParaRPr lang="en-US" b="1" dirty="0">
              <a:latin typeface="Segoe UI" panose="020B0502040204020203" pitchFamily="34" charset="0"/>
              <a:cs typeface="Segoe UI" panose="020B0502040204020203" pitchFamily="34" charset="0"/>
            </a:endParaRPr>
          </a:p>
        </p:txBody>
      </p:sp>
      <p:sp>
        <p:nvSpPr>
          <p:cNvPr id="69" name="TextBox 68"/>
          <p:cNvSpPr txBox="1"/>
          <p:nvPr/>
        </p:nvSpPr>
        <p:spPr>
          <a:xfrm>
            <a:off x="7305473" y="3772137"/>
            <a:ext cx="4781699" cy="2308324"/>
          </a:xfrm>
          <a:prstGeom prst="rect">
            <a:avLst/>
          </a:prstGeom>
          <a:noFill/>
        </p:spPr>
        <p:txBody>
          <a:bodyPr wrap="square" rtlCol="0">
            <a:spAutoFit/>
          </a:bodyPr>
          <a:lstStyle/>
          <a:p>
            <a:pPr marL="228600" indent="-228600">
              <a:buClr>
                <a:srgbClr val="F59D3D"/>
              </a:buClr>
              <a:buFont typeface="Wingdings" panose="05000000000000000000" pitchFamily="2" charset="2"/>
              <a:buChar char="§"/>
              <a:defRPr/>
            </a:pPr>
            <a:r>
              <a:rPr lang="en-US" sz="1600" kern="0" dirty="0">
                <a:latin typeface="Segoe UI" panose="020B0502040204020203" pitchFamily="34" charset="0"/>
                <a:cs typeface="Segoe UI" panose="020B0502040204020203" pitchFamily="34" charset="0"/>
              </a:rPr>
              <a:t>AM part classification is non-trivial</a:t>
            </a:r>
          </a:p>
          <a:p>
            <a:pPr marL="512763" lvl="1" indent="-285750">
              <a:buClr>
                <a:srgbClr val="F59D3D"/>
              </a:buClr>
              <a:buFont typeface="Segoe UI" panose="020B0502040204020203" pitchFamily="34" charset="0"/>
              <a:buChar char="–"/>
              <a:defRPr/>
            </a:pPr>
            <a:r>
              <a:rPr lang="en-US" sz="1600" kern="0" dirty="0">
                <a:latin typeface="Segoe UI" panose="020B0502040204020203" pitchFamily="34" charset="0"/>
                <a:cs typeface="Segoe UI" panose="020B0502040204020203" pitchFamily="34" charset="0"/>
              </a:rPr>
              <a:t>Part classification is difficult to standardize</a:t>
            </a:r>
          </a:p>
          <a:p>
            <a:pPr marL="512763" lvl="1" indent="-285750">
              <a:buClr>
                <a:srgbClr val="F59D3D"/>
              </a:buClr>
              <a:buFont typeface="Segoe UI" panose="020B0502040204020203" pitchFamily="34" charset="0"/>
              <a:buChar char="–"/>
              <a:defRPr/>
            </a:pPr>
            <a:r>
              <a:rPr lang="en-US" sz="1600" kern="0" dirty="0">
                <a:latin typeface="Segoe UI" panose="020B0502040204020203" pitchFamily="34" charset="0"/>
                <a:cs typeface="Segoe UI" panose="020B0502040204020203" pitchFamily="34" charset="0"/>
              </a:rPr>
              <a:t>Depends upon </a:t>
            </a:r>
            <a:r>
              <a:rPr lang="en-US" sz="1600" kern="0" dirty="0" smtClean="0">
                <a:latin typeface="Segoe UI" panose="020B0502040204020203" pitchFamily="34" charset="0"/>
                <a:cs typeface="Segoe UI" panose="020B0502040204020203" pitchFamily="34" charset="0"/>
              </a:rPr>
              <a:t>industry, use, </a:t>
            </a:r>
            <a:r>
              <a:rPr lang="en-US" sz="1600" kern="0" dirty="0">
                <a:latin typeface="Segoe UI" panose="020B0502040204020203" pitchFamily="34" charset="0"/>
                <a:cs typeface="Segoe UI" panose="020B0502040204020203" pitchFamily="34" charset="0"/>
              </a:rPr>
              <a:t>and design culture</a:t>
            </a:r>
          </a:p>
          <a:p>
            <a:pPr marL="228600" indent="-228600">
              <a:buClr>
                <a:srgbClr val="F59D3D"/>
              </a:buClr>
              <a:buFont typeface="Wingdings" panose="05000000000000000000" pitchFamily="2" charset="2"/>
              <a:buChar char="§"/>
              <a:defRPr/>
            </a:pPr>
            <a:r>
              <a:rPr lang="en-US" sz="1600" kern="0" dirty="0">
                <a:latin typeface="Segoe UI" panose="020B0502040204020203" pitchFamily="34" charset="0"/>
                <a:cs typeface="Segoe UI" panose="020B0502040204020203" pitchFamily="34" charset="0"/>
              </a:rPr>
              <a:t>Example presented in this module reflects the approach favored by NASA</a:t>
            </a:r>
          </a:p>
          <a:p>
            <a:pPr marL="512763" lvl="1" indent="-285750">
              <a:buClr>
                <a:srgbClr val="F59D3D"/>
              </a:buClr>
              <a:buFont typeface="Segoe UI" panose="020B0502040204020203" pitchFamily="34" charset="0"/>
              <a:buChar char="–"/>
              <a:defRPr/>
            </a:pPr>
            <a:r>
              <a:rPr lang="en-US" sz="1600" kern="0" dirty="0">
                <a:latin typeface="Segoe UI" panose="020B0502040204020203" pitchFamily="34" charset="0"/>
                <a:cs typeface="Segoe UI" panose="020B0502040204020203" pitchFamily="34" charset="0"/>
              </a:rPr>
              <a:t>Still HIGHLY debated within the Agency</a:t>
            </a:r>
          </a:p>
          <a:p>
            <a:pPr marL="512763" lvl="1" indent="-285750">
              <a:buClr>
                <a:srgbClr val="F59D3D"/>
              </a:buClr>
              <a:buFont typeface="Segoe UI" panose="020B0502040204020203" pitchFamily="34" charset="0"/>
              <a:buChar char="–"/>
              <a:defRPr/>
            </a:pPr>
            <a:r>
              <a:rPr lang="en-US" sz="1600" kern="0" dirty="0">
                <a:latin typeface="Segoe UI" panose="020B0502040204020203" pitchFamily="34" charset="0"/>
                <a:cs typeface="Segoe UI" panose="020B0502040204020203" pitchFamily="34" charset="0"/>
              </a:rPr>
              <a:t>Yet, all agree (mostly) that it is a critical tool within the certification framework </a:t>
            </a:r>
          </a:p>
        </p:txBody>
      </p:sp>
      <p:pic>
        <p:nvPicPr>
          <p:cNvPr id="4" name="Picture 3"/>
          <p:cNvPicPr>
            <a:picLocks noChangeAspect="1"/>
          </p:cNvPicPr>
          <p:nvPr/>
        </p:nvPicPr>
        <p:blipFill>
          <a:blip r:embed="rId3"/>
          <a:stretch>
            <a:fillRect/>
          </a:stretch>
        </p:blipFill>
        <p:spPr>
          <a:xfrm>
            <a:off x="206896" y="1531692"/>
            <a:ext cx="7195853" cy="4569146"/>
          </a:xfrm>
          <a:prstGeom prst="rect">
            <a:avLst/>
          </a:prstGeom>
        </p:spPr>
      </p:pic>
    </p:spTree>
    <p:extLst>
      <p:ext uri="{BB962C8B-B14F-4D97-AF65-F5344CB8AC3E}">
        <p14:creationId xmlns:p14="http://schemas.microsoft.com/office/powerpoint/2010/main" val="324476680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2"/>
          <a:stretch>
            <a:fillRect/>
          </a:stretch>
        </p:blipFill>
        <p:spPr>
          <a:xfrm>
            <a:off x="206896" y="1531692"/>
            <a:ext cx="7195853" cy="4569146"/>
          </a:xfrm>
          <a:prstGeom prst="rect">
            <a:avLst/>
          </a:prstGeom>
        </p:spPr>
      </p:pic>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1" y="387936"/>
            <a:ext cx="8484267" cy="503237"/>
          </a:xfrm>
        </p:spPr>
        <p:txBody>
          <a:bodyPr/>
          <a:lstStyle/>
          <a:p>
            <a:r>
              <a:rPr lang="en-US" dirty="0" smtClean="0"/>
              <a:t>Core Classification Questions</a:t>
            </a:r>
            <a:endParaRPr lang="en-US" dirty="0"/>
          </a:p>
          <a:p>
            <a:endParaRPr lang="en-US" dirty="0"/>
          </a:p>
        </p:txBody>
      </p:sp>
      <p:sp>
        <p:nvSpPr>
          <p:cNvPr id="59" name="TextBox 58"/>
          <p:cNvSpPr txBox="1"/>
          <p:nvPr/>
        </p:nvSpPr>
        <p:spPr>
          <a:xfrm>
            <a:off x="8145128" y="1503885"/>
            <a:ext cx="3648576" cy="369332"/>
          </a:xfrm>
          <a:prstGeom prst="rect">
            <a:avLst/>
          </a:prstGeom>
          <a:noFill/>
        </p:spPr>
        <p:txBody>
          <a:bodyPr wrap="square" rtlCol="0">
            <a:spAutoFit/>
          </a:bodyPr>
          <a:lstStyle/>
          <a:p>
            <a:r>
              <a:rPr lang="en-US" b="1" dirty="0" smtClean="0">
                <a:latin typeface="Segoe UI" panose="020B0502040204020203" pitchFamily="34" charset="0"/>
                <a:cs typeface="Segoe UI" panose="020B0502040204020203" pitchFamily="34" charset="0"/>
              </a:rPr>
              <a:t>From NASA-STD-6030 (DRAFT)</a:t>
            </a:r>
            <a:endParaRPr lang="en-US" b="1" dirty="0">
              <a:latin typeface="Segoe UI" panose="020B0502040204020203" pitchFamily="34" charset="0"/>
              <a:cs typeface="Segoe UI" panose="020B0502040204020203" pitchFamily="34" charset="0"/>
            </a:endParaRPr>
          </a:p>
        </p:txBody>
      </p:sp>
      <p:sp>
        <p:nvSpPr>
          <p:cNvPr id="60" name="TextBox 59"/>
          <p:cNvSpPr txBox="1"/>
          <p:nvPr/>
        </p:nvSpPr>
        <p:spPr>
          <a:xfrm>
            <a:off x="7974157" y="2542482"/>
            <a:ext cx="3204727" cy="584775"/>
          </a:xfrm>
          <a:prstGeom prst="rect">
            <a:avLst/>
          </a:prstGeom>
          <a:noFill/>
        </p:spPr>
        <p:txBody>
          <a:bodyPr wrap="square" rtlCol="0">
            <a:spAutoFit/>
          </a:bodyPr>
          <a:lstStyle/>
          <a:p>
            <a:r>
              <a:rPr lang="en-US" sz="1600" b="1" dirty="0" smtClean="0">
                <a:latin typeface="Segoe UI" panose="020B0502040204020203" pitchFamily="34" charset="0"/>
                <a:cs typeface="Segoe UI" panose="020B0502040204020203" pitchFamily="34" charset="0"/>
              </a:rPr>
              <a:t>What are the consequences of AM part failure?</a:t>
            </a:r>
            <a:endParaRPr lang="en-US" sz="1600" b="1" dirty="0">
              <a:latin typeface="Segoe UI" panose="020B0502040204020203" pitchFamily="34" charset="0"/>
              <a:cs typeface="Segoe UI" panose="020B0502040204020203" pitchFamily="34" charset="0"/>
            </a:endParaRPr>
          </a:p>
        </p:txBody>
      </p:sp>
      <p:sp>
        <p:nvSpPr>
          <p:cNvPr id="61" name="TextBox 60"/>
          <p:cNvSpPr txBox="1"/>
          <p:nvPr/>
        </p:nvSpPr>
        <p:spPr>
          <a:xfrm>
            <a:off x="7964590" y="3981188"/>
            <a:ext cx="3209425" cy="584775"/>
          </a:xfrm>
          <a:prstGeom prst="rect">
            <a:avLst/>
          </a:prstGeom>
          <a:noFill/>
        </p:spPr>
        <p:txBody>
          <a:bodyPr wrap="square" rtlCol="0">
            <a:spAutoFit/>
          </a:bodyPr>
          <a:lstStyle/>
          <a:p>
            <a:r>
              <a:rPr lang="en-US" sz="1600" b="1" dirty="0" smtClean="0">
                <a:latin typeface="Segoe UI" panose="020B0502040204020203" pitchFamily="34" charset="0"/>
                <a:cs typeface="Segoe UI" panose="020B0502040204020203" pitchFamily="34" charset="0"/>
              </a:rPr>
              <a:t>How high are the structural demands (e.g., stress)?</a:t>
            </a:r>
            <a:endParaRPr lang="en-US" sz="1600" b="1" dirty="0">
              <a:latin typeface="Segoe UI" panose="020B0502040204020203" pitchFamily="34" charset="0"/>
              <a:cs typeface="Segoe UI" panose="020B0502040204020203" pitchFamily="34" charset="0"/>
            </a:endParaRPr>
          </a:p>
        </p:txBody>
      </p:sp>
      <p:sp>
        <p:nvSpPr>
          <p:cNvPr id="62" name="TextBox 61"/>
          <p:cNvSpPr txBox="1"/>
          <p:nvPr/>
        </p:nvSpPr>
        <p:spPr>
          <a:xfrm>
            <a:off x="7964590" y="4677624"/>
            <a:ext cx="3676112" cy="1077218"/>
          </a:xfrm>
          <a:prstGeom prst="rect">
            <a:avLst/>
          </a:prstGeom>
          <a:noFill/>
        </p:spPr>
        <p:txBody>
          <a:bodyPr wrap="square" rtlCol="0">
            <a:spAutoFit/>
          </a:bodyPr>
          <a:lstStyle/>
          <a:p>
            <a:r>
              <a:rPr lang="en-US" sz="1600" b="1" dirty="0" smtClean="0">
                <a:latin typeface="Segoe UI" panose="020B0502040204020203" pitchFamily="34" charset="0"/>
                <a:cs typeface="Segoe UI" panose="020B0502040204020203" pitchFamily="34" charset="0"/>
              </a:rPr>
              <a:t>How high are the risks due to the AM design or build process (e.g., inspection or unimproved fatigue critical surfaces)?</a:t>
            </a:r>
            <a:endParaRPr lang="en-US" sz="1600" b="1" dirty="0">
              <a:latin typeface="Segoe UI" panose="020B0502040204020203" pitchFamily="34" charset="0"/>
              <a:cs typeface="Segoe UI" panose="020B0502040204020203" pitchFamily="34" charset="0"/>
            </a:endParaRPr>
          </a:p>
        </p:txBody>
      </p:sp>
      <p:sp>
        <p:nvSpPr>
          <p:cNvPr id="63" name="Rounded Rectangle 62"/>
          <p:cNvSpPr/>
          <p:nvPr/>
        </p:nvSpPr>
        <p:spPr>
          <a:xfrm>
            <a:off x="406813" y="3873658"/>
            <a:ext cx="5176864" cy="827469"/>
          </a:xfrm>
          <a:prstGeom prst="roundRect">
            <a:avLst/>
          </a:prstGeom>
          <a:noFill/>
          <a:ln w="19050">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ounded Rectangle 63"/>
          <p:cNvSpPr/>
          <p:nvPr/>
        </p:nvSpPr>
        <p:spPr>
          <a:xfrm>
            <a:off x="80429" y="4701127"/>
            <a:ext cx="6223093" cy="814456"/>
          </a:xfrm>
          <a:prstGeom prst="roundRect">
            <a:avLst/>
          </a:prstGeom>
          <a:noFill/>
          <a:ln w="19050">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7" name="Straight Connector 66"/>
          <p:cNvCxnSpPr>
            <a:stCxn id="63" idx="3"/>
            <a:endCxn id="61" idx="1"/>
          </p:cNvCxnSpPr>
          <p:nvPr/>
        </p:nvCxnSpPr>
        <p:spPr>
          <a:xfrm flipV="1">
            <a:off x="5583677" y="4273576"/>
            <a:ext cx="2380913" cy="13817"/>
          </a:xfrm>
          <a:prstGeom prst="line">
            <a:avLst/>
          </a:prstGeom>
          <a:ln w="28575">
            <a:solidFill>
              <a:srgbClr val="00B0F0"/>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6330051" y="5063775"/>
            <a:ext cx="1485677" cy="16948"/>
          </a:xfrm>
          <a:prstGeom prst="line">
            <a:avLst/>
          </a:prstGeom>
          <a:ln w="28575">
            <a:solidFill>
              <a:srgbClr val="7030A0"/>
            </a:solidFill>
            <a:prstDash val="dash"/>
          </a:ln>
        </p:spPr>
        <p:style>
          <a:lnRef idx="1">
            <a:schemeClr val="accent1"/>
          </a:lnRef>
          <a:fillRef idx="0">
            <a:schemeClr val="accent1"/>
          </a:fillRef>
          <a:effectRef idx="0">
            <a:schemeClr val="accent1"/>
          </a:effectRef>
          <a:fontRef idx="minor">
            <a:schemeClr val="tx1"/>
          </a:fontRef>
        </p:style>
      </p:cxnSp>
      <p:sp>
        <p:nvSpPr>
          <p:cNvPr id="10" name="Right Brace 9"/>
          <p:cNvSpPr/>
          <p:nvPr/>
        </p:nvSpPr>
        <p:spPr>
          <a:xfrm>
            <a:off x="7412316" y="1907742"/>
            <a:ext cx="403412" cy="1928317"/>
          </a:xfrm>
          <a:prstGeom prst="rightBrace">
            <a:avLst>
              <a:gd name="adj1" fmla="val 41666"/>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23727285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AM Part Classification</a:t>
            </a:r>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4" y="1584252"/>
            <a:ext cx="11675229" cy="4412511"/>
          </a:xfrm>
        </p:spPr>
        <p:txBody>
          <a:bodyPr/>
          <a:lstStyle/>
          <a:p>
            <a:pPr marL="0" indent="0">
              <a:buNone/>
            </a:pPr>
            <a:r>
              <a:rPr lang="en-US" b="1" dirty="0" smtClean="0"/>
              <a:t>Consequence of Failure </a:t>
            </a:r>
          </a:p>
          <a:p>
            <a:r>
              <a:rPr lang="en-US" sz="2400" dirty="0" smtClean="0"/>
              <a:t>Common criteria for </a:t>
            </a:r>
            <a:r>
              <a:rPr lang="en-US" sz="2400" u="sng" dirty="0" smtClean="0"/>
              <a:t>high</a:t>
            </a:r>
            <a:r>
              <a:rPr lang="en-US" sz="2400" dirty="0" smtClean="0"/>
              <a:t> consequence of failure (Class A)</a:t>
            </a:r>
            <a:endParaRPr lang="en-US" sz="2400" dirty="0"/>
          </a:p>
          <a:p>
            <a:pPr lvl="1"/>
            <a:r>
              <a:rPr lang="en-US" dirty="0" smtClean="0"/>
              <a:t>Loss of life, or significant injury</a:t>
            </a:r>
            <a:endParaRPr lang="en-US" dirty="0"/>
          </a:p>
          <a:p>
            <a:pPr lvl="1"/>
            <a:r>
              <a:rPr lang="en-US" dirty="0" smtClean="0"/>
              <a:t>Loss of high-value asset</a:t>
            </a:r>
          </a:p>
          <a:p>
            <a:pPr lvl="1"/>
            <a:r>
              <a:rPr lang="en-US" dirty="0" smtClean="0"/>
              <a:t>Loss of high-cost primary mission objectives</a:t>
            </a:r>
          </a:p>
          <a:p>
            <a:pPr lvl="1"/>
            <a:r>
              <a:rPr lang="en-US" dirty="0" smtClean="0"/>
              <a:t>Loss of critical programmatic or strategic objectives </a:t>
            </a:r>
            <a:endParaRPr lang="en-US" dirty="0"/>
          </a:p>
          <a:p>
            <a:r>
              <a:rPr lang="en-US" sz="2400" dirty="0" smtClean="0"/>
              <a:t>If none of the high consequence criteria are applicable, part is </a:t>
            </a:r>
            <a:r>
              <a:rPr lang="en-US" sz="2400" u="sng" dirty="0" smtClean="0"/>
              <a:t>low</a:t>
            </a:r>
            <a:r>
              <a:rPr lang="en-US" sz="2400" dirty="0" smtClean="0"/>
              <a:t> consequence</a:t>
            </a:r>
          </a:p>
          <a:p>
            <a:r>
              <a:rPr lang="en-US" sz="2400" dirty="0" smtClean="0"/>
              <a:t>Next evaluation is for </a:t>
            </a:r>
            <a:r>
              <a:rPr lang="en-US" sz="2400" u="sng" dirty="0" smtClean="0"/>
              <a:t>negligible</a:t>
            </a:r>
            <a:r>
              <a:rPr lang="en-US" sz="2400" dirty="0" smtClean="0"/>
              <a:t> consequence of failure (Class C)</a:t>
            </a:r>
          </a:p>
          <a:p>
            <a:pPr lvl="1"/>
            <a:r>
              <a:rPr lang="en-US" dirty="0" smtClean="0"/>
              <a:t>Careful checklist evaluation defining “negligible”</a:t>
            </a:r>
          </a:p>
          <a:p>
            <a:r>
              <a:rPr lang="en-US" sz="2400" dirty="0" smtClean="0"/>
              <a:t>If consequence of failure is not high but also not negligible, then </a:t>
            </a:r>
            <a:r>
              <a:rPr lang="en-US" sz="2400" dirty="0" smtClean="0"/>
              <a:t>part is Class </a:t>
            </a:r>
            <a:r>
              <a:rPr lang="en-US" sz="2400" dirty="0" smtClean="0"/>
              <a:t>B</a:t>
            </a:r>
          </a:p>
          <a:p>
            <a:endParaRPr lang="en-US" sz="2400" dirty="0"/>
          </a:p>
          <a:p>
            <a:endParaRPr lang="en-US" dirty="0"/>
          </a:p>
        </p:txBody>
      </p:sp>
    </p:spTree>
    <p:extLst>
      <p:ext uri="{BB962C8B-B14F-4D97-AF65-F5344CB8AC3E}">
        <p14:creationId xmlns:p14="http://schemas.microsoft.com/office/powerpoint/2010/main" val="311313819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AM Part Classification</a:t>
            </a:r>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90082" y="1535614"/>
            <a:ext cx="11675229" cy="4412511"/>
          </a:xfrm>
        </p:spPr>
        <p:txBody>
          <a:bodyPr/>
          <a:lstStyle/>
          <a:p>
            <a:pPr marL="0" indent="0">
              <a:buNone/>
            </a:pPr>
            <a:r>
              <a:rPr lang="en-US" b="1" dirty="0" smtClean="0"/>
              <a:t>Negligible Consequence of Failure Checklist, all must be true </a:t>
            </a:r>
          </a:p>
          <a:p>
            <a:pPr marL="339725" lvl="0" indent="-339725">
              <a:buFont typeface="+mj-lt"/>
              <a:buAutoNum type="alphaLcParenR"/>
            </a:pPr>
            <a:r>
              <a:rPr lang="en-US" sz="2000" dirty="0"/>
              <a:t>Failure of part does not lead to any form of hazardous or unsafe condition. </a:t>
            </a:r>
          </a:p>
          <a:p>
            <a:pPr marL="339725" lvl="0" indent="-339725">
              <a:buFont typeface="+mj-lt"/>
              <a:buAutoNum type="alphaLcParenR"/>
            </a:pPr>
            <a:r>
              <a:rPr lang="en-US" sz="2000" dirty="0"/>
              <a:t>Failure of part does not eliminate a critical redundancy:</a:t>
            </a:r>
          </a:p>
          <a:p>
            <a:pPr marL="796925" lvl="1" indent="-339725">
              <a:buFont typeface="+mj-lt"/>
              <a:buAutoNum type="romanLcPeriod"/>
            </a:pPr>
            <a:r>
              <a:rPr lang="en-US" sz="1800" dirty="0"/>
              <a:t>Part does not serve as primary or secondary containment. </a:t>
            </a:r>
          </a:p>
          <a:p>
            <a:pPr marL="796925" lvl="1" indent="-339725">
              <a:buFont typeface="+mj-lt"/>
              <a:buAutoNum type="romanLcPeriod"/>
            </a:pPr>
            <a:r>
              <a:rPr lang="en-US" sz="1800" dirty="0"/>
              <a:t>Part does not serve as redundant structure for fail-safe </a:t>
            </a:r>
            <a:r>
              <a:rPr lang="en-US" sz="1800" dirty="0" smtClean="0"/>
              <a:t>criteria. </a:t>
            </a:r>
            <a:endParaRPr lang="en-US" sz="1800" dirty="0"/>
          </a:p>
          <a:p>
            <a:pPr marL="796925" lvl="1" indent="-339725">
              <a:buFont typeface="+mj-lt"/>
              <a:buAutoNum type="romanLcPeriod"/>
            </a:pPr>
            <a:r>
              <a:rPr lang="en-US" sz="1800" dirty="0"/>
              <a:t>Part is not designated “Non-Hazardous Leak Before </a:t>
            </a:r>
            <a:r>
              <a:rPr lang="en-US" sz="1800" dirty="0" smtClean="0"/>
              <a:t>Burst.” </a:t>
            </a:r>
            <a:endParaRPr lang="en-US" sz="1800" dirty="0"/>
          </a:p>
          <a:p>
            <a:pPr marL="796925" lvl="1" indent="-339725">
              <a:buFont typeface="+mj-lt"/>
              <a:buAutoNum type="romanLcPeriod"/>
            </a:pPr>
            <a:r>
              <a:rPr lang="en-US" sz="1800" dirty="0"/>
              <a:t>Part is not relied on for fault tolerance </a:t>
            </a:r>
            <a:endParaRPr lang="en-US" sz="1800" dirty="0" smtClean="0"/>
          </a:p>
          <a:p>
            <a:pPr marL="339725" lvl="0" indent="-339725">
              <a:buFont typeface="+mj-lt"/>
              <a:buAutoNum type="alphaLcParenR"/>
            </a:pPr>
            <a:r>
              <a:rPr lang="en-US" sz="2000" dirty="0" smtClean="0"/>
              <a:t>Failure of part does not cause debris or contamination concerns.</a:t>
            </a:r>
          </a:p>
          <a:p>
            <a:pPr marL="339725" lvl="0" indent="-339725">
              <a:buFont typeface="+mj-lt"/>
              <a:buAutoNum type="alphaLcParenR"/>
            </a:pPr>
            <a:r>
              <a:rPr lang="en-US" sz="2000" dirty="0" smtClean="0"/>
              <a:t>Failure </a:t>
            </a:r>
            <a:r>
              <a:rPr lang="en-US" sz="2000" dirty="0"/>
              <a:t>of part causes only minor inconvenience </a:t>
            </a:r>
            <a:r>
              <a:rPr lang="en-US" sz="2000" dirty="0" smtClean="0"/>
              <a:t>to </a:t>
            </a:r>
            <a:r>
              <a:rPr lang="en-US" sz="2000" dirty="0"/>
              <a:t>operations</a:t>
            </a:r>
          </a:p>
          <a:p>
            <a:pPr marL="339725" lvl="0" indent="-339725">
              <a:buFont typeface="+mj-lt"/>
              <a:buAutoNum type="alphaLcParenR"/>
            </a:pPr>
            <a:r>
              <a:rPr lang="en-US" sz="2000" dirty="0"/>
              <a:t>Failure of part does not alter structural margins or related evaluations on other hardware. </a:t>
            </a:r>
          </a:p>
          <a:p>
            <a:pPr marL="339725" lvl="0" indent="-339725">
              <a:buFont typeface="+mj-lt"/>
              <a:buAutoNum type="alphaLcParenR"/>
            </a:pPr>
            <a:r>
              <a:rPr lang="en-US" sz="2000" dirty="0"/>
              <a:t>Failure of part does not adversely affect other systems or operations. </a:t>
            </a:r>
          </a:p>
          <a:p>
            <a:pPr marL="339725" lvl="0" indent="-339725">
              <a:buFont typeface="+mj-lt"/>
              <a:buAutoNum type="alphaLcParenR"/>
            </a:pPr>
            <a:r>
              <a:rPr lang="en-US" sz="2000" dirty="0"/>
              <a:t>Failure of part does not affect minimum mission </a:t>
            </a:r>
            <a:r>
              <a:rPr lang="en-US" sz="2000" dirty="0" smtClean="0"/>
              <a:t>objectives.</a:t>
            </a:r>
            <a:endParaRPr lang="en-US" sz="1800" dirty="0"/>
          </a:p>
          <a:p>
            <a:endParaRPr lang="en-US" dirty="0"/>
          </a:p>
        </p:txBody>
      </p:sp>
    </p:spTree>
    <p:extLst>
      <p:ext uri="{BB962C8B-B14F-4D97-AF65-F5344CB8AC3E}">
        <p14:creationId xmlns:p14="http://schemas.microsoft.com/office/powerpoint/2010/main" val="297712621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AM Part </a:t>
            </a:r>
            <a:r>
              <a:rPr lang="en-US" dirty="0" smtClean="0"/>
              <a:t>Classification, Secondary</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90082" y="1535614"/>
            <a:ext cx="11675229" cy="1234479"/>
          </a:xfrm>
        </p:spPr>
        <p:txBody>
          <a:bodyPr/>
          <a:lstStyle/>
          <a:p>
            <a:pPr marL="0" indent="0">
              <a:buNone/>
            </a:pPr>
            <a:r>
              <a:rPr lang="en-US" sz="2400" b="1" dirty="0" smtClean="0"/>
              <a:t>Considerations of structural demand for secondary part classification.</a:t>
            </a:r>
          </a:p>
          <a:p>
            <a:r>
              <a:rPr lang="en-US" sz="2000" dirty="0" smtClean="0"/>
              <a:t>The classification evaluation does </a:t>
            </a:r>
            <a:r>
              <a:rPr lang="en-US" sz="2000" b="1" i="1" u="sng" dirty="0" smtClean="0"/>
              <a:t>not</a:t>
            </a:r>
            <a:r>
              <a:rPr lang="en-US" sz="2000" dirty="0" smtClean="0"/>
              <a:t> levy structural requirements!  </a:t>
            </a:r>
          </a:p>
          <a:p>
            <a:r>
              <a:rPr lang="en-US" sz="2000" dirty="0" smtClean="0"/>
              <a:t>This is </a:t>
            </a:r>
            <a:r>
              <a:rPr lang="en-US" sz="2000" b="1" i="1" u="sng" dirty="0" smtClean="0"/>
              <a:t>only</a:t>
            </a:r>
            <a:r>
              <a:rPr lang="en-US" sz="2000" dirty="0" smtClean="0"/>
              <a:t> an evaluation of the structural demand relative to a defined benchmark to estimate risk.</a:t>
            </a:r>
          </a:p>
          <a:p>
            <a:r>
              <a:rPr lang="en-US" sz="2000" dirty="0"/>
              <a:t>Classification benchmark </a:t>
            </a:r>
            <a:r>
              <a:rPr lang="en-US" sz="2000" dirty="0" smtClean="0"/>
              <a:t>examples:</a:t>
            </a:r>
          </a:p>
        </p:txBody>
      </p:sp>
      <p:graphicFrame>
        <p:nvGraphicFramePr>
          <p:cNvPr id="4" name="Table 3"/>
          <p:cNvGraphicFramePr>
            <a:graphicFrameLocks noGrp="1"/>
          </p:cNvGraphicFramePr>
          <p:nvPr>
            <p:extLst>
              <p:ext uri="{D42A27DB-BD31-4B8C-83A1-F6EECF244321}">
                <p14:modId xmlns:p14="http://schemas.microsoft.com/office/powerpoint/2010/main" val="1275772824"/>
              </p:ext>
            </p:extLst>
          </p:nvPr>
        </p:nvGraphicFramePr>
        <p:xfrm>
          <a:off x="290082" y="3659163"/>
          <a:ext cx="5546514" cy="2331720"/>
        </p:xfrm>
        <a:graphic>
          <a:graphicData uri="http://schemas.openxmlformats.org/drawingml/2006/table">
            <a:tbl>
              <a:tblPr firstRow="1" firstCol="1" bandRow="1"/>
              <a:tblGrid>
                <a:gridCol w="2060133">
                  <a:extLst>
                    <a:ext uri="{9D8B030D-6E8A-4147-A177-3AD203B41FA5}">
                      <a16:colId xmlns:a16="http://schemas.microsoft.com/office/drawing/2014/main" val="2957845753"/>
                    </a:ext>
                  </a:extLst>
                </a:gridCol>
                <a:gridCol w="3486381">
                  <a:extLst>
                    <a:ext uri="{9D8B030D-6E8A-4147-A177-3AD203B41FA5}">
                      <a16:colId xmlns:a16="http://schemas.microsoft.com/office/drawing/2014/main" val="94673760"/>
                    </a:ext>
                  </a:extLst>
                </a:gridCol>
              </a:tblGrid>
              <a:tr h="0">
                <a:tc>
                  <a:txBody>
                    <a:bodyPr/>
                    <a:lstStyle/>
                    <a:p>
                      <a:pPr marL="0" marR="0">
                        <a:spcBef>
                          <a:spcPts val="200"/>
                        </a:spcBef>
                        <a:spcAft>
                          <a:spcPts val="200"/>
                        </a:spcAft>
                      </a:pPr>
                      <a:r>
                        <a:rPr lang="en-US" sz="1100" b="1">
                          <a:effectLst/>
                          <a:latin typeface="Times New Roman" panose="02020603050405020304" pitchFamily="18" charset="0"/>
                          <a:ea typeface="Times New Roman" panose="02020603050405020304" pitchFamily="18" charset="0"/>
                        </a:rPr>
                        <a:t>Material Property</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spcBef>
                          <a:spcPts val="200"/>
                        </a:spcBef>
                        <a:spcAft>
                          <a:spcPts val="200"/>
                        </a:spcAft>
                      </a:pPr>
                      <a:r>
                        <a:rPr lang="en-US" sz="1100" b="1">
                          <a:effectLst/>
                          <a:latin typeface="Times New Roman" panose="02020603050405020304" pitchFamily="18" charset="0"/>
                          <a:ea typeface="Times New Roman" panose="02020603050405020304" pitchFamily="18" charset="0"/>
                        </a:rPr>
                        <a:t>Criteria for Low Structural Demand</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554955430"/>
                  </a:ext>
                </a:extLst>
              </a:tr>
              <a:tr h="0">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Loads environment</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Well defined or bounded loads environment</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5608779"/>
                  </a:ext>
                </a:extLst>
              </a:tr>
              <a:tr h="0">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Environmental degradation</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Only due to temperature</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365861"/>
                  </a:ext>
                </a:extLst>
              </a:tr>
              <a:tr h="0">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Ultimate strength</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Minimum margin</a:t>
                      </a:r>
                      <a:r>
                        <a:rPr lang="en-US" sz="1100" baseline="30000">
                          <a:effectLst/>
                          <a:latin typeface="Times New Roman" panose="02020603050405020304" pitchFamily="18" charset="0"/>
                          <a:ea typeface="Times New Roman" panose="02020603050405020304" pitchFamily="18" charset="0"/>
                        </a:rPr>
                        <a:t>*</a:t>
                      </a:r>
                      <a:r>
                        <a:rPr lang="en-US" sz="1100">
                          <a:effectLst/>
                          <a:latin typeface="Times New Roman" panose="02020603050405020304" pitchFamily="18" charset="0"/>
                          <a:ea typeface="Times New Roman" panose="02020603050405020304" pitchFamily="18" charset="0"/>
                        </a:rPr>
                        <a:t> ≥ 0.3</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319547"/>
                  </a:ext>
                </a:extLst>
              </a:tr>
              <a:tr h="0">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Yield strength</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a:effectLst/>
                          <a:latin typeface="Times New Roman" panose="02020603050405020304" pitchFamily="18" charset="0"/>
                          <a:ea typeface="Times New Roman" panose="02020603050405020304" pitchFamily="18" charset="0"/>
                        </a:rPr>
                        <a:t>Minimum margin</a:t>
                      </a:r>
                      <a:r>
                        <a:rPr lang="en-US" sz="1100" baseline="30000" dirty="0">
                          <a:effectLst/>
                          <a:latin typeface="Times New Roman" panose="02020603050405020304" pitchFamily="18" charset="0"/>
                          <a:ea typeface="Times New Roman" panose="02020603050405020304" pitchFamily="18" charset="0"/>
                        </a:rPr>
                        <a:t>*</a:t>
                      </a:r>
                      <a:r>
                        <a:rPr lang="en-US" sz="1100" dirty="0">
                          <a:effectLst/>
                          <a:latin typeface="Times New Roman" panose="02020603050405020304" pitchFamily="18" charset="0"/>
                          <a:ea typeface="Times New Roman" panose="02020603050405020304" pitchFamily="18" charset="0"/>
                        </a:rPr>
                        <a:t> ≥ 0.2</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2931652"/>
                  </a:ext>
                </a:extLst>
              </a:tr>
              <a:tr h="0">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Point strain</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Local plastic strain &lt; 0.005</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3973767"/>
                  </a:ext>
                </a:extLst>
              </a:tr>
              <a:tr h="0">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High cycle fatigue, improved surfaces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Cyclic stress range (including any required factors) ≤ 80% of applicable fatigue limit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6642503"/>
                  </a:ext>
                </a:extLst>
              </a:tr>
              <a:tr h="0">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High cycle fatigue, as-built surfaces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Cyclic stress range (including any required factors) ≤ 60% of applicable fatigue limit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5862480"/>
                  </a:ext>
                </a:extLst>
              </a:tr>
              <a:tr h="0">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Low cycle fatigue</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No predicted cyclic plastic strain</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0633817"/>
                  </a:ext>
                </a:extLst>
              </a:tr>
              <a:tr h="0">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Fracture mechanics life</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20x life factor</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9093828"/>
                  </a:ext>
                </a:extLst>
              </a:tr>
              <a:tr h="0">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Creep strain</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No predicted creep strain</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9143277"/>
                  </a:ext>
                </a:extLst>
              </a:tr>
              <a:tr h="0">
                <a:tc gridSpan="2">
                  <a:txBody>
                    <a:bodyPr/>
                    <a:lstStyle/>
                    <a:p>
                      <a:pPr marL="0" marR="0">
                        <a:spcBef>
                          <a:spcPts val="0"/>
                        </a:spcBef>
                        <a:spcAft>
                          <a:spcPts val="0"/>
                        </a:spcAft>
                      </a:pPr>
                      <a:r>
                        <a:rPr lang="en-US" sz="1000" baseline="30000" dirty="0">
                          <a:effectLst/>
                          <a:latin typeface="Times New Roman" panose="02020603050405020304" pitchFamily="18" charset="0"/>
                          <a:ea typeface="Times New Roman" panose="02020603050405020304" pitchFamily="18" charset="0"/>
                        </a:rPr>
                        <a:t>*</a:t>
                      </a:r>
                      <a:r>
                        <a:rPr lang="en-US" sz="1000" dirty="0">
                          <a:effectLst/>
                          <a:latin typeface="Times New Roman" panose="02020603050405020304" pitchFamily="18" charset="0"/>
                          <a:ea typeface="Times New Roman" panose="02020603050405020304" pitchFamily="18" charset="0"/>
                        </a:rPr>
                        <a:t>Margin = [</a:t>
                      </a:r>
                      <a:r>
                        <a:rPr lang="en-US" sz="1000" i="1" dirty="0" err="1">
                          <a:effectLst/>
                          <a:latin typeface="Symbol" panose="05050102010706020507" pitchFamily="18" charset="2"/>
                          <a:ea typeface="Times New Roman" panose="02020603050405020304" pitchFamily="18" charset="0"/>
                        </a:rPr>
                        <a:t>s</a:t>
                      </a:r>
                      <a:r>
                        <a:rPr lang="en-US" sz="1000" baseline="-25000" dirty="0" err="1">
                          <a:effectLst/>
                          <a:latin typeface="Times New Roman" panose="02020603050405020304" pitchFamily="18" charset="0"/>
                          <a:ea typeface="Times New Roman" panose="02020603050405020304" pitchFamily="18" charset="0"/>
                        </a:rPr>
                        <a:t>design</a:t>
                      </a:r>
                      <a:r>
                        <a:rPr lang="en-US" sz="1000" dirty="0">
                          <a:effectLst/>
                          <a:latin typeface="Times New Roman" panose="02020603050405020304" pitchFamily="18" charset="0"/>
                          <a:ea typeface="Times New Roman" panose="02020603050405020304" pitchFamily="18" charset="0"/>
                        </a:rPr>
                        <a:t>/(</a:t>
                      </a:r>
                      <a:r>
                        <a:rPr lang="en-US" sz="1000" i="1" dirty="0" err="1">
                          <a:effectLst/>
                          <a:latin typeface="Symbol" panose="05050102010706020507" pitchFamily="18" charset="2"/>
                          <a:ea typeface="Times New Roman" panose="02020603050405020304" pitchFamily="18" charset="0"/>
                        </a:rPr>
                        <a:t>s</a:t>
                      </a:r>
                      <a:r>
                        <a:rPr lang="en-US" sz="1000" baseline="-25000" dirty="0" err="1">
                          <a:effectLst/>
                          <a:latin typeface="Times New Roman" panose="02020603050405020304" pitchFamily="18" charset="0"/>
                          <a:ea typeface="Times New Roman" panose="02020603050405020304" pitchFamily="18" charset="0"/>
                        </a:rPr>
                        <a:t>operation</a:t>
                      </a:r>
                      <a:r>
                        <a:rPr lang="en-US" sz="1000" dirty="0">
                          <a:effectLst/>
                          <a:latin typeface="Times New Roman" panose="02020603050405020304" pitchFamily="18" charset="0"/>
                          <a:ea typeface="Times New Roman" panose="02020603050405020304" pitchFamily="18" charset="0"/>
                        </a:rPr>
                        <a:t> * </a:t>
                      </a:r>
                      <a:r>
                        <a:rPr lang="en-US" sz="1000" i="1" dirty="0">
                          <a:effectLst/>
                          <a:latin typeface="Times New Roman" panose="02020603050405020304" pitchFamily="18" charset="0"/>
                          <a:ea typeface="Times New Roman" panose="02020603050405020304" pitchFamily="18" charset="0"/>
                        </a:rPr>
                        <a:t>safety factor</a:t>
                      </a:r>
                      <a:r>
                        <a:rPr lang="en-US" sz="1000" dirty="0">
                          <a:effectLst/>
                          <a:latin typeface="Times New Roman" panose="02020603050405020304" pitchFamily="18" charset="0"/>
                          <a:ea typeface="Times New Roman" panose="02020603050405020304" pitchFamily="18" charset="0"/>
                        </a:rPr>
                        <a:t>)] – 1</a:t>
                      </a:r>
                      <a:endParaRPr lang="en-US" sz="1200" dirty="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838515688"/>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748649987"/>
              </p:ext>
            </p:extLst>
          </p:nvPr>
        </p:nvGraphicFramePr>
        <p:xfrm>
          <a:off x="6127696" y="3659163"/>
          <a:ext cx="5943600" cy="2346960"/>
        </p:xfrm>
        <a:graphic>
          <a:graphicData uri="http://schemas.openxmlformats.org/drawingml/2006/table">
            <a:tbl>
              <a:tblPr firstRow="1" firstCol="1" bandRow="1"/>
              <a:tblGrid>
                <a:gridCol w="2686050">
                  <a:extLst>
                    <a:ext uri="{9D8B030D-6E8A-4147-A177-3AD203B41FA5}">
                      <a16:colId xmlns:a16="http://schemas.microsoft.com/office/drawing/2014/main" val="3674462127"/>
                    </a:ext>
                  </a:extLst>
                </a:gridCol>
                <a:gridCol w="3257550">
                  <a:extLst>
                    <a:ext uri="{9D8B030D-6E8A-4147-A177-3AD203B41FA5}">
                      <a16:colId xmlns:a16="http://schemas.microsoft.com/office/drawing/2014/main" val="2360719532"/>
                    </a:ext>
                  </a:extLst>
                </a:gridCol>
              </a:tblGrid>
              <a:tr h="0">
                <a:tc>
                  <a:txBody>
                    <a:bodyPr/>
                    <a:lstStyle/>
                    <a:p>
                      <a:pPr marL="0" marR="0">
                        <a:spcBef>
                          <a:spcPts val="200"/>
                        </a:spcBef>
                        <a:spcAft>
                          <a:spcPts val="200"/>
                        </a:spcAft>
                      </a:pPr>
                      <a:r>
                        <a:rPr lang="en-US" sz="1100" b="1">
                          <a:effectLst/>
                          <a:latin typeface="Times New Roman" panose="02020603050405020304" pitchFamily="18" charset="0"/>
                          <a:ea typeface="Times New Roman" panose="02020603050405020304" pitchFamily="18" charset="0"/>
                        </a:rPr>
                        <a:t>Analysis Input/Material Property</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spcBef>
                          <a:spcPts val="200"/>
                        </a:spcBef>
                        <a:spcAft>
                          <a:spcPts val="200"/>
                        </a:spcAft>
                      </a:pPr>
                      <a:r>
                        <a:rPr lang="en-US" sz="1100" b="1">
                          <a:effectLst/>
                          <a:latin typeface="Times New Roman" panose="02020603050405020304" pitchFamily="18" charset="0"/>
                          <a:ea typeface="Times New Roman" panose="02020603050405020304" pitchFamily="18" charset="0"/>
                        </a:rPr>
                        <a:t>Criteria for Low Structural Demand</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91495783"/>
                  </a:ext>
                </a:extLst>
              </a:tr>
              <a:tr h="0">
                <a:tc gridSpan="2">
                  <a:txBody>
                    <a:bodyPr/>
                    <a:lstStyle/>
                    <a:p>
                      <a:pPr marL="0" marR="0">
                        <a:spcBef>
                          <a:spcPts val="200"/>
                        </a:spcBef>
                        <a:spcAft>
                          <a:spcPts val="200"/>
                        </a:spcAft>
                      </a:pPr>
                      <a:r>
                        <a:rPr lang="en-US" sz="1100" b="1">
                          <a:effectLst/>
                          <a:latin typeface="Times New Roman" panose="02020603050405020304" pitchFamily="18" charset="0"/>
                          <a:ea typeface="Times New Roman" panose="02020603050405020304" pitchFamily="18" charset="0"/>
                        </a:rPr>
                        <a:t>All Materials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4203945610"/>
                  </a:ext>
                </a:extLst>
              </a:tr>
              <a:tr h="0">
                <a:tc>
                  <a:txBody>
                    <a:bodyPr/>
                    <a:lstStyle/>
                    <a:p>
                      <a:pPr marL="160020" marR="0">
                        <a:spcBef>
                          <a:spcPts val="0"/>
                        </a:spcBef>
                        <a:spcAft>
                          <a:spcPts val="0"/>
                        </a:spcAft>
                      </a:pPr>
                      <a:r>
                        <a:rPr lang="en-US" sz="1100">
                          <a:effectLst/>
                          <a:latin typeface="Times New Roman" panose="02020603050405020304" pitchFamily="18" charset="0"/>
                          <a:ea typeface="Times New Roman" panose="02020603050405020304" pitchFamily="18" charset="0"/>
                        </a:rPr>
                        <a:t>Loads Environment</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Well defined or bounded loads environment</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6926781"/>
                  </a:ext>
                </a:extLst>
              </a:tr>
              <a:tr h="0">
                <a:tc>
                  <a:txBody>
                    <a:bodyPr/>
                    <a:lstStyle/>
                    <a:p>
                      <a:pPr marL="160020" marR="0">
                        <a:spcBef>
                          <a:spcPts val="0"/>
                        </a:spcBef>
                        <a:spcAft>
                          <a:spcPts val="0"/>
                        </a:spcAft>
                      </a:pPr>
                      <a:r>
                        <a:rPr lang="en-US" sz="1100">
                          <a:effectLst/>
                          <a:latin typeface="Times New Roman" panose="02020603050405020304" pitchFamily="18" charset="0"/>
                          <a:ea typeface="Times New Roman" panose="02020603050405020304" pitchFamily="18" charset="0"/>
                        </a:rPr>
                        <a:t>Environmental Degradation</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Only due to temperature and moisture, if specific environmental performance data exist.  Design environment temperature does not cross the </a:t>
                      </a:r>
                      <a:r>
                        <a:rPr lang="en-US" sz="1100" i="1">
                          <a:effectLst/>
                          <a:latin typeface="Times New Roman" panose="02020603050405020304" pitchFamily="18" charset="0"/>
                          <a:ea typeface="Times New Roman" panose="02020603050405020304" pitchFamily="18" charset="0"/>
                        </a:rPr>
                        <a:t>Tg</a:t>
                      </a:r>
                      <a:r>
                        <a:rPr lang="en-US" sz="1100">
                          <a:effectLst/>
                          <a:latin typeface="Times New Roman" panose="02020603050405020304" pitchFamily="18" charset="0"/>
                          <a:ea typeface="Times New Roman" panose="02020603050405020304" pitchFamily="18" charset="0"/>
                        </a:rPr>
                        <a:t>.</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1951652"/>
                  </a:ext>
                </a:extLst>
              </a:tr>
              <a:tr h="0">
                <a:tc>
                  <a:txBody>
                    <a:bodyPr/>
                    <a:lstStyle/>
                    <a:p>
                      <a:pPr marL="160020" marR="0">
                        <a:spcBef>
                          <a:spcPts val="0"/>
                        </a:spcBef>
                        <a:spcAft>
                          <a:spcPts val="0"/>
                        </a:spcAft>
                      </a:pPr>
                      <a:r>
                        <a:rPr lang="en-US" sz="1100">
                          <a:effectLst/>
                          <a:latin typeface="Times New Roman" panose="02020603050405020304" pitchFamily="18" charset="0"/>
                          <a:ea typeface="Times New Roman" panose="02020603050405020304" pitchFamily="18" charset="0"/>
                        </a:rPr>
                        <a:t>Fatigue</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Cyclic stress range (including any required factors) ≤ 50% of applicable fatigue limit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9294399"/>
                  </a:ext>
                </a:extLst>
              </a:tr>
              <a:tr h="0">
                <a:tc>
                  <a:txBody>
                    <a:bodyPr/>
                    <a:lstStyle/>
                    <a:p>
                      <a:pPr marL="160020" marR="0">
                        <a:spcBef>
                          <a:spcPts val="0"/>
                        </a:spcBef>
                        <a:spcAft>
                          <a:spcPts val="0"/>
                        </a:spcAft>
                      </a:pPr>
                      <a:r>
                        <a:rPr lang="en-US" sz="1100">
                          <a:effectLst/>
                          <a:latin typeface="Times New Roman" panose="02020603050405020304" pitchFamily="18" charset="0"/>
                          <a:ea typeface="Times New Roman" panose="02020603050405020304" pitchFamily="18" charset="0"/>
                        </a:rPr>
                        <a:t>Sustained stress/creep strain</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No sustained stress</a:t>
                      </a:r>
                      <a:r>
                        <a:rPr lang="en-US" sz="1100" baseline="30000">
                          <a:effectLst/>
                          <a:latin typeface="Times New Roman" panose="02020603050405020304" pitchFamily="18" charset="0"/>
                          <a:ea typeface="Times New Roman" panose="02020603050405020304" pitchFamily="18" charset="0"/>
                        </a:rPr>
                        <a:t>†</a:t>
                      </a:r>
                      <a:r>
                        <a:rPr lang="en-US" sz="1100">
                          <a:effectLst/>
                          <a:latin typeface="Times New Roman" panose="02020603050405020304" pitchFamily="18" charset="0"/>
                          <a:ea typeface="Times New Roman" panose="02020603050405020304" pitchFamily="18" charset="0"/>
                        </a:rPr>
                        <a:t> and no predicted creep strain</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8276108"/>
                  </a:ext>
                </a:extLst>
              </a:tr>
              <a:tr h="91440">
                <a:tc gridSpan="2">
                  <a:txBody>
                    <a:bodyPr/>
                    <a:lstStyle/>
                    <a:p>
                      <a:pPr marL="0" marR="0">
                        <a:spcBef>
                          <a:spcPts val="200"/>
                        </a:spcBef>
                        <a:spcAft>
                          <a:spcPts val="200"/>
                        </a:spcAft>
                      </a:pPr>
                      <a:r>
                        <a:rPr lang="en-US" sz="1100" b="1">
                          <a:effectLst/>
                          <a:latin typeface="Times New Roman" panose="02020603050405020304" pitchFamily="18" charset="0"/>
                          <a:ea typeface="Times New Roman" panose="02020603050405020304" pitchFamily="18" charset="0"/>
                        </a:rPr>
                        <a:t>Material with elongation at failure ≥ 3% in application environment</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605628990"/>
                  </a:ext>
                </a:extLst>
              </a:tr>
              <a:tr h="0">
                <a:tc>
                  <a:txBody>
                    <a:bodyPr/>
                    <a:lstStyle/>
                    <a:p>
                      <a:pPr marL="160020" marR="0">
                        <a:spcBef>
                          <a:spcPts val="0"/>
                        </a:spcBef>
                        <a:spcAft>
                          <a:spcPts val="0"/>
                        </a:spcAft>
                      </a:pPr>
                      <a:r>
                        <a:rPr lang="en-US" sz="1100">
                          <a:effectLst/>
                          <a:latin typeface="Times New Roman" panose="02020603050405020304" pitchFamily="18" charset="0"/>
                          <a:ea typeface="Times New Roman" panose="02020603050405020304" pitchFamily="18" charset="0"/>
                        </a:rPr>
                        <a:t>Ultimate strength</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Minimum margin</a:t>
                      </a:r>
                      <a:r>
                        <a:rPr lang="en-US" sz="1100" baseline="30000">
                          <a:effectLst/>
                          <a:latin typeface="Times New Roman" panose="02020603050405020304" pitchFamily="18" charset="0"/>
                          <a:ea typeface="Times New Roman" panose="02020603050405020304" pitchFamily="18" charset="0"/>
                        </a:rPr>
                        <a:t>*</a:t>
                      </a:r>
                      <a:r>
                        <a:rPr lang="en-US" sz="1100">
                          <a:effectLst/>
                          <a:latin typeface="Times New Roman" panose="02020603050405020304" pitchFamily="18" charset="0"/>
                          <a:ea typeface="Times New Roman" panose="02020603050405020304" pitchFamily="18" charset="0"/>
                        </a:rPr>
                        <a:t> ≥ 0.5</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4000958"/>
                  </a:ext>
                </a:extLst>
              </a:tr>
              <a:tr h="0">
                <a:tc>
                  <a:txBody>
                    <a:bodyPr/>
                    <a:lstStyle/>
                    <a:p>
                      <a:pPr marL="160020" marR="0">
                        <a:spcBef>
                          <a:spcPts val="0"/>
                        </a:spcBef>
                        <a:spcAft>
                          <a:spcPts val="0"/>
                        </a:spcAft>
                      </a:pPr>
                      <a:r>
                        <a:rPr lang="en-US" sz="1100">
                          <a:effectLst/>
                          <a:latin typeface="Times New Roman" panose="02020603050405020304" pitchFamily="18" charset="0"/>
                          <a:ea typeface="Times New Roman" panose="02020603050405020304" pitchFamily="18" charset="0"/>
                        </a:rPr>
                        <a:t>Yield strength</a:t>
                      </a:r>
                      <a:r>
                        <a:rPr lang="en-US" sz="1100" baseline="30000">
                          <a:effectLst/>
                          <a:latin typeface="Times New Roman" panose="02020603050405020304" pitchFamily="18" charset="0"/>
                          <a:ea typeface="Times New Roman" panose="02020603050405020304" pitchFamily="18" charset="0"/>
                        </a:rPr>
                        <a:t>‡</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Times New Roman" panose="02020603050405020304" pitchFamily="18" charset="0"/>
                          <a:ea typeface="Times New Roman" panose="02020603050405020304" pitchFamily="18" charset="0"/>
                        </a:rPr>
                        <a:t>Minimum margin</a:t>
                      </a:r>
                      <a:r>
                        <a:rPr lang="en-US" sz="1100" baseline="30000">
                          <a:effectLst/>
                          <a:latin typeface="Times New Roman" panose="02020603050405020304" pitchFamily="18" charset="0"/>
                          <a:ea typeface="Times New Roman" panose="02020603050405020304" pitchFamily="18" charset="0"/>
                        </a:rPr>
                        <a:t>*</a:t>
                      </a:r>
                      <a:r>
                        <a:rPr lang="en-US" sz="1100">
                          <a:effectLst/>
                          <a:latin typeface="Times New Roman" panose="02020603050405020304" pitchFamily="18" charset="0"/>
                          <a:ea typeface="Times New Roman" panose="02020603050405020304" pitchFamily="18" charset="0"/>
                        </a:rPr>
                        <a:t> ≥ 0.3</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4344710"/>
                  </a:ext>
                </a:extLst>
              </a:tr>
              <a:tr h="0">
                <a:tc gridSpan="2">
                  <a:txBody>
                    <a:bodyPr/>
                    <a:lstStyle/>
                    <a:p>
                      <a:pPr marL="0" marR="0">
                        <a:spcBef>
                          <a:spcPts val="200"/>
                        </a:spcBef>
                        <a:spcAft>
                          <a:spcPts val="200"/>
                        </a:spcAft>
                      </a:pPr>
                      <a:r>
                        <a:rPr lang="en-US" sz="1100" b="1">
                          <a:effectLst/>
                          <a:latin typeface="Times New Roman" panose="02020603050405020304" pitchFamily="18" charset="0"/>
                          <a:ea typeface="Times New Roman" panose="02020603050405020304" pitchFamily="18" charset="0"/>
                        </a:rPr>
                        <a:t>Material with elongation at failure &lt; 3% in application environment</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2809727008"/>
                  </a:ext>
                </a:extLst>
              </a:tr>
              <a:tr h="0">
                <a:tc>
                  <a:txBody>
                    <a:bodyPr/>
                    <a:lstStyle/>
                    <a:p>
                      <a:pPr marL="164465" marR="0">
                        <a:spcBef>
                          <a:spcPts val="0"/>
                        </a:spcBef>
                        <a:spcAft>
                          <a:spcPts val="0"/>
                        </a:spcAft>
                      </a:pPr>
                      <a:r>
                        <a:rPr lang="en-US" sz="1100">
                          <a:effectLst/>
                          <a:latin typeface="Times New Roman" panose="02020603050405020304" pitchFamily="18" charset="0"/>
                          <a:ea typeface="Times New Roman" panose="02020603050405020304" pitchFamily="18" charset="0"/>
                        </a:rPr>
                        <a:t>Ultimate strength</a:t>
                      </a:r>
                      <a:r>
                        <a:rPr lang="en-US" sz="1100" baseline="30000">
                          <a:effectLst/>
                          <a:latin typeface="Times New Roman" panose="02020603050405020304" pitchFamily="18" charset="0"/>
                          <a:ea typeface="Times New Roman" panose="02020603050405020304" pitchFamily="18" charset="0"/>
                        </a:rPr>
                        <a:t>#</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a:effectLst/>
                          <a:latin typeface="Times New Roman" panose="02020603050405020304" pitchFamily="18" charset="0"/>
                          <a:ea typeface="Times New Roman" panose="02020603050405020304" pitchFamily="18" charset="0"/>
                        </a:rPr>
                        <a:t>Minimum margin</a:t>
                      </a:r>
                      <a:r>
                        <a:rPr lang="en-US" sz="1100" baseline="30000" dirty="0">
                          <a:effectLst/>
                          <a:latin typeface="Times New Roman" panose="02020603050405020304" pitchFamily="18" charset="0"/>
                          <a:ea typeface="Times New Roman" panose="02020603050405020304" pitchFamily="18" charset="0"/>
                        </a:rPr>
                        <a:t>*</a:t>
                      </a:r>
                      <a:r>
                        <a:rPr lang="en-US" sz="1100" dirty="0">
                          <a:effectLst/>
                          <a:latin typeface="Times New Roman" panose="02020603050405020304" pitchFamily="18" charset="0"/>
                          <a:ea typeface="Times New Roman" panose="02020603050405020304" pitchFamily="18" charset="0"/>
                        </a:rPr>
                        <a:t> ≥ 2.0</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8531514"/>
                  </a:ext>
                </a:extLst>
              </a:tr>
            </a:tbl>
          </a:graphicData>
        </a:graphic>
      </p:graphicFrame>
      <p:sp>
        <p:nvSpPr>
          <p:cNvPr id="9" name="TextBox 8"/>
          <p:cNvSpPr txBox="1"/>
          <p:nvPr/>
        </p:nvSpPr>
        <p:spPr>
          <a:xfrm>
            <a:off x="290082" y="3229868"/>
            <a:ext cx="2235677" cy="400110"/>
          </a:xfrm>
          <a:prstGeom prst="rect">
            <a:avLst/>
          </a:prstGeom>
          <a:noFill/>
        </p:spPr>
        <p:txBody>
          <a:bodyPr wrap="none" rtlCol="0">
            <a:spAutoFit/>
          </a:bodyPr>
          <a:lstStyle/>
          <a:p>
            <a:r>
              <a:rPr lang="en-US" sz="2000" dirty="0" smtClean="0">
                <a:latin typeface="Segoe UI" panose="020B0502040204020203" pitchFamily="34" charset="0"/>
                <a:cs typeface="Segoe UI" panose="020B0502040204020203" pitchFamily="34" charset="0"/>
              </a:rPr>
              <a:t>Metallic AM parts:</a:t>
            </a:r>
            <a:endParaRPr lang="en-US" sz="2000" dirty="0">
              <a:latin typeface="Segoe UI" panose="020B0502040204020203" pitchFamily="34" charset="0"/>
              <a:cs typeface="Segoe UI" panose="020B0502040204020203" pitchFamily="34" charset="0"/>
            </a:endParaRPr>
          </a:p>
        </p:txBody>
      </p:sp>
      <p:sp>
        <p:nvSpPr>
          <p:cNvPr id="10" name="TextBox 9"/>
          <p:cNvSpPr txBox="1"/>
          <p:nvPr/>
        </p:nvSpPr>
        <p:spPr>
          <a:xfrm>
            <a:off x="6127536" y="3229868"/>
            <a:ext cx="2445798" cy="400110"/>
          </a:xfrm>
          <a:prstGeom prst="rect">
            <a:avLst/>
          </a:prstGeom>
          <a:noFill/>
        </p:spPr>
        <p:txBody>
          <a:bodyPr wrap="none" rtlCol="0">
            <a:spAutoFit/>
          </a:bodyPr>
          <a:lstStyle/>
          <a:p>
            <a:r>
              <a:rPr lang="en-US" sz="2000" dirty="0" smtClean="0">
                <a:latin typeface="Segoe UI" panose="020B0502040204020203" pitchFamily="34" charset="0"/>
                <a:cs typeface="Segoe UI" panose="020B0502040204020203" pitchFamily="34" charset="0"/>
              </a:rPr>
              <a:t>Polymeric AM parts:</a:t>
            </a:r>
            <a:endParaRPr lang="en-US" sz="20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5795218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AM Part </a:t>
            </a:r>
            <a:r>
              <a:rPr lang="en-US" dirty="0" smtClean="0"/>
              <a:t>Classification, Secondary</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90083" y="1535614"/>
            <a:ext cx="5770058" cy="4479704"/>
          </a:xfrm>
        </p:spPr>
        <p:txBody>
          <a:bodyPr/>
          <a:lstStyle/>
          <a:p>
            <a:pPr marL="0" indent="0">
              <a:buNone/>
            </a:pPr>
            <a:r>
              <a:rPr lang="en-US" sz="2400" b="1" dirty="0" smtClean="0"/>
              <a:t>Considerations of AM Risk for secondary part classification.</a:t>
            </a:r>
          </a:p>
          <a:p>
            <a:r>
              <a:rPr lang="en-US" sz="2000" dirty="0" smtClean="0"/>
              <a:t>The classification evaluation does </a:t>
            </a:r>
            <a:r>
              <a:rPr lang="en-US" sz="2000" b="1" i="1" u="sng" dirty="0" smtClean="0"/>
              <a:t>not</a:t>
            </a:r>
            <a:r>
              <a:rPr lang="en-US" sz="2000" dirty="0" smtClean="0"/>
              <a:t> levy AM design requirements!  </a:t>
            </a:r>
          </a:p>
          <a:p>
            <a:r>
              <a:rPr lang="en-US" sz="2000" dirty="0" smtClean="0"/>
              <a:t>This is </a:t>
            </a:r>
            <a:r>
              <a:rPr lang="en-US" sz="2000" b="1" i="1" u="sng" dirty="0" smtClean="0"/>
              <a:t>only</a:t>
            </a:r>
            <a:r>
              <a:rPr lang="en-US" sz="2000" dirty="0" smtClean="0"/>
              <a:t> an evaluation of the AM design and build implications relative to a defined benchmark to estimate risk.</a:t>
            </a:r>
          </a:p>
          <a:p>
            <a:r>
              <a:rPr lang="en-US" sz="2000" dirty="0" smtClean="0"/>
              <a:t>AM Risk is </a:t>
            </a:r>
            <a:r>
              <a:rPr lang="en-US" sz="2000" u="sng" dirty="0" smtClean="0"/>
              <a:t>not</a:t>
            </a:r>
            <a:r>
              <a:rPr lang="en-US" sz="2000" dirty="0" smtClean="0"/>
              <a:t> about likelihood of build success</a:t>
            </a:r>
          </a:p>
          <a:p>
            <a:r>
              <a:rPr lang="en-US" sz="2000" dirty="0" smtClean="0"/>
              <a:t>AM Risk is about design and build implications that may affect part quality control activities and/or impact part performance due to conditions sensitive to process quality. </a:t>
            </a:r>
          </a:p>
          <a:p>
            <a:endParaRPr lang="en-US" sz="2000" dirty="0" smtClean="0"/>
          </a:p>
        </p:txBody>
      </p:sp>
      <p:graphicFrame>
        <p:nvGraphicFramePr>
          <p:cNvPr id="5" name="Table 4"/>
          <p:cNvGraphicFramePr>
            <a:graphicFrameLocks noGrp="1"/>
          </p:cNvGraphicFramePr>
          <p:nvPr>
            <p:extLst>
              <p:ext uri="{D42A27DB-BD31-4B8C-83A1-F6EECF244321}">
                <p14:modId xmlns:p14="http://schemas.microsoft.com/office/powerpoint/2010/main" val="1903567579"/>
              </p:ext>
            </p:extLst>
          </p:nvPr>
        </p:nvGraphicFramePr>
        <p:xfrm>
          <a:off x="6204697" y="2152853"/>
          <a:ext cx="5772150" cy="3155315"/>
        </p:xfrm>
        <a:graphic>
          <a:graphicData uri="http://schemas.openxmlformats.org/drawingml/2006/table">
            <a:tbl>
              <a:tblPr firstRow="1" firstCol="1" bandRow="1"/>
              <a:tblGrid>
                <a:gridCol w="2857500">
                  <a:extLst>
                    <a:ext uri="{9D8B030D-6E8A-4147-A177-3AD203B41FA5}">
                      <a16:colId xmlns:a16="http://schemas.microsoft.com/office/drawing/2014/main" val="3632684093"/>
                    </a:ext>
                  </a:extLst>
                </a:gridCol>
                <a:gridCol w="551815">
                  <a:extLst>
                    <a:ext uri="{9D8B030D-6E8A-4147-A177-3AD203B41FA5}">
                      <a16:colId xmlns:a16="http://schemas.microsoft.com/office/drawing/2014/main" val="3621604595"/>
                    </a:ext>
                  </a:extLst>
                </a:gridCol>
                <a:gridCol w="462280">
                  <a:extLst>
                    <a:ext uri="{9D8B030D-6E8A-4147-A177-3AD203B41FA5}">
                      <a16:colId xmlns:a16="http://schemas.microsoft.com/office/drawing/2014/main" val="565509370"/>
                    </a:ext>
                  </a:extLst>
                </a:gridCol>
                <a:gridCol w="641985">
                  <a:extLst>
                    <a:ext uri="{9D8B030D-6E8A-4147-A177-3AD203B41FA5}">
                      <a16:colId xmlns:a16="http://schemas.microsoft.com/office/drawing/2014/main" val="595103307"/>
                    </a:ext>
                  </a:extLst>
                </a:gridCol>
                <a:gridCol w="400050">
                  <a:extLst>
                    <a:ext uri="{9D8B030D-6E8A-4147-A177-3AD203B41FA5}">
                      <a16:colId xmlns:a16="http://schemas.microsoft.com/office/drawing/2014/main" val="2761863441"/>
                    </a:ext>
                  </a:extLst>
                </a:gridCol>
                <a:gridCol w="387350">
                  <a:extLst>
                    <a:ext uri="{9D8B030D-6E8A-4147-A177-3AD203B41FA5}">
                      <a16:colId xmlns:a16="http://schemas.microsoft.com/office/drawing/2014/main" val="4124078676"/>
                    </a:ext>
                  </a:extLst>
                </a:gridCol>
                <a:gridCol w="471170">
                  <a:extLst>
                    <a:ext uri="{9D8B030D-6E8A-4147-A177-3AD203B41FA5}">
                      <a16:colId xmlns:a16="http://schemas.microsoft.com/office/drawing/2014/main" val="2781222936"/>
                    </a:ext>
                  </a:extLst>
                </a:gridCol>
              </a:tblGrid>
              <a:tr h="187325">
                <a:tc>
                  <a:txBody>
                    <a:bodyPr/>
                    <a:lstStyle/>
                    <a:p>
                      <a:endParaRPr lang="en-US" sz="1000" dirty="0">
                        <a:effectLst/>
                        <a:latin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1100" b="1">
                          <a:solidFill>
                            <a:srgbClr val="000000"/>
                          </a:solidFill>
                          <a:effectLst/>
                          <a:latin typeface="Times New Roman" panose="02020603050405020304" pitchFamily="18" charset="0"/>
                          <a:ea typeface="Times New Roman" panose="02020603050405020304" pitchFamily="18" charset="0"/>
                        </a:rPr>
                        <a:t>Metallic</a:t>
                      </a:r>
                      <a:endParaRPr lang="en-US" sz="12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marL="0" marR="0">
                        <a:spcBef>
                          <a:spcPts val="0"/>
                        </a:spcBef>
                        <a:spcAft>
                          <a:spcPts val="0"/>
                        </a:spcAft>
                      </a:pPr>
                      <a:r>
                        <a:rPr lang="en-US" sz="1100" b="1">
                          <a:solidFill>
                            <a:srgbClr val="000000"/>
                          </a:solidFill>
                          <a:effectLst/>
                          <a:latin typeface="Times New Roman" panose="02020603050405020304" pitchFamily="18" charset="0"/>
                          <a:ea typeface="Times New Roman" panose="02020603050405020304" pitchFamily="18" charset="0"/>
                        </a:rPr>
                        <a:t>Polymer</a:t>
                      </a:r>
                      <a:endParaRPr lang="en-US" sz="12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3">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62955813"/>
                  </a:ext>
                </a:extLst>
              </a:tr>
              <a:tr h="187325">
                <a:tc>
                  <a:txBody>
                    <a:bodyPr/>
                    <a:lstStyle/>
                    <a:p>
                      <a:pPr marL="0" marR="0" algn="ctr">
                        <a:spcBef>
                          <a:spcPts val="0"/>
                        </a:spcBef>
                        <a:spcAft>
                          <a:spcPts val="0"/>
                        </a:spcAft>
                      </a:pPr>
                      <a:r>
                        <a:rPr lang="en-US" sz="1100" b="1">
                          <a:solidFill>
                            <a:srgbClr val="000000"/>
                          </a:solidFill>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100" b="1">
                          <a:solidFill>
                            <a:srgbClr val="000000"/>
                          </a:solidFill>
                          <a:effectLst/>
                          <a:latin typeface="Times New Roman" panose="02020603050405020304" pitchFamily="18" charset="0"/>
                          <a:ea typeface="Times New Roman" panose="02020603050405020304" pitchFamily="18" charset="0"/>
                        </a:rPr>
                        <a:t>L-PBF</a:t>
                      </a:r>
                      <a:endParaRPr lang="en-US" sz="12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100" b="1">
                          <a:solidFill>
                            <a:srgbClr val="000000"/>
                          </a:solidFill>
                          <a:effectLst/>
                          <a:latin typeface="Times New Roman" panose="02020603050405020304" pitchFamily="18" charset="0"/>
                          <a:ea typeface="Times New Roman" panose="02020603050405020304" pitchFamily="18" charset="0"/>
                        </a:rPr>
                        <a:t>DED</a:t>
                      </a:r>
                      <a:endParaRPr lang="en-US" sz="12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100" b="1">
                          <a:solidFill>
                            <a:srgbClr val="000000"/>
                          </a:solidFill>
                          <a:effectLst/>
                          <a:latin typeface="Times New Roman" panose="02020603050405020304" pitchFamily="18" charset="0"/>
                          <a:ea typeface="Times New Roman" panose="02020603050405020304" pitchFamily="18" charset="0"/>
                        </a:rPr>
                        <a:t>L-PBF</a:t>
                      </a:r>
                      <a:endParaRPr lang="en-US" sz="12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gridSpan="2">
                  <a:txBody>
                    <a:bodyPr/>
                    <a:lstStyle/>
                    <a:p>
                      <a:pPr marL="0" marR="0" algn="ctr">
                        <a:spcBef>
                          <a:spcPts val="0"/>
                        </a:spcBef>
                        <a:spcAft>
                          <a:spcPts val="0"/>
                        </a:spcAft>
                      </a:pPr>
                      <a:r>
                        <a:rPr lang="en-US" sz="1100" b="1">
                          <a:solidFill>
                            <a:srgbClr val="000000"/>
                          </a:solidFill>
                          <a:effectLst/>
                          <a:latin typeface="Times New Roman" panose="02020603050405020304" pitchFamily="18" charset="0"/>
                          <a:ea typeface="Times New Roman" panose="02020603050405020304" pitchFamily="18" charset="0"/>
                        </a:rPr>
                        <a:t>Score For</a:t>
                      </a:r>
                      <a:endParaRPr lang="en-US" sz="12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endParaRPr lang="en-US"/>
                    </a:p>
                  </a:txBody>
                  <a:tcPr/>
                </a:tc>
                <a:tc>
                  <a:txBody>
                    <a:bodyPr/>
                    <a:lstStyle/>
                    <a:p>
                      <a:pPr marL="0" marR="0" algn="ctr">
                        <a:spcBef>
                          <a:spcPts val="0"/>
                        </a:spcBef>
                        <a:spcAft>
                          <a:spcPts val="0"/>
                        </a:spcAft>
                      </a:pPr>
                      <a:r>
                        <a:rPr lang="en-US" sz="1100" b="1">
                          <a:solidFill>
                            <a:srgbClr val="000000"/>
                          </a:solidFill>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793240603"/>
                  </a:ext>
                </a:extLst>
              </a:tr>
              <a:tr h="187325">
                <a:tc>
                  <a:txBody>
                    <a:bodyPr/>
                    <a:lstStyle/>
                    <a:p>
                      <a:pPr marL="0" marR="0">
                        <a:spcBef>
                          <a:spcPts val="0"/>
                        </a:spcBef>
                        <a:spcAft>
                          <a:spcPts val="0"/>
                        </a:spcAft>
                      </a:pPr>
                      <a:r>
                        <a:rPr lang="en-US" sz="1100" b="1">
                          <a:solidFill>
                            <a:srgbClr val="000000"/>
                          </a:solidFill>
                          <a:effectLst/>
                          <a:latin typeface="Times New Roman" panose="02020603050405020304" pitchFamily="18" charset="0"/>
                          <a:ea typeface="Times New Roman" panose="02020603050405020304" pitchFamily="18" charset="0"/>
                        </a:rPr>
                        <a:t>Additive Manufacturing Risk</a:t>
                      </a:r>
                      <a:endParaRPr lang="en-US" sz="12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100" b="1">
                          <a:solidFill>
                            <a:srgbClr val="000000"/>
                          </a:solidFill>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100" b="1">
                          <a:solidFill>
                            <a:srgbClr val="000000"/>
                          </a:solidFill>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100" b="1">
                          <a:solidFill>
                            <a:srgbClr val="000000"/>
                          </a:solidFill>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100" b="1">
                          <a:solidFill>
                            <a:srgbClr val="000000"/>
                          </a:solidFill>
                          <a:effectLst/>
                          <a:latin typeface="Times New Roman" panose="02020603050405020304" pitchFamily="18" charset="0"/>
                          <a:ea typeface="Times New Roman" panose="02020603050405020304" pitchFamily="18" charset="0"/>
                        </a:rPr>
                        <a:t>Yes</a:t>
                      </a:r>
                      <a:endParaRPr lang="en-US" sz="12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100" b="1">
                          <a:solidFill>
                            <a:srgbClr val="000000"/>
                          </a:solidFill>
                          <a:effectLst/>
                          <a:latin typeface="Times New Roman" panose="02020603050405020304" pitchFamily="18" charset="0"/>
                          <a:ea typeface="Times New Roman" panose="02020603050405020304" pitchFamily="18" charset="0"/>
                        </a:rPr>
                        <a:t>No</a:t>
                      </a:r>
                      <a:endParaRPr lang="en-US" sz="12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100" b="1">
                          <a:solidFill>
                            <a:srgbClr val="000000"/>
                          </a:solidFill>
                          <a:effectLst/>
                          <a:latin typeface="Times New Roman" panose="02020603050405020304" pitchFamily="18" charset="0"/>
                          <a:ea typeface="Times New Roman" panose="02020603050405020304" pitchFamily="18" charset="0"/>
                        </a:rPr>
                        <a:t>Score</a:t>
                      </a:r>
                      <a:endParaRPr lang="en-US" sz="12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788264597"/>
                  </a:ext>
                </a:extLst>
              </a:tr>
              <a:tr h="374650">
                <a:tc>
                  <a:txBody>
                    <a:bodyPr/>
                    <a:lstStyle/>
                    <a:p>
                      <a:pPr marL="0" marR="0">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All surfaces and volumes can be reliably inspected, or the design permits adequate proof testing based on stress state?</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0</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5</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000">
                        <a:effectLst/>
                        <a:latin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2291120"/>
                  </a:ext>
                </a:extLst>
              </a:tr>
              <a:tr h="374650">
                <a:tc>
                  <a:txBody>
                    <a:bodyPr/>
                    <a:lstStyle/>
                    <a:p>
                      <a:pPr marL="0" marR="0">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As-built surface can be fully removed on all fatigue-critical surfaces?</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000">
                        <a:effectLst/>
                        <a:latin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0</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3</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000">
                        <a:effectLst/>
                        <a:latin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0852020"/>
                  </a:ext>
                </a:extLst>
              </a:tr>
              <a:tr h="374650">
                <a:tc>
                  <a:txBody>
                    <a:bodyPr/>
                    <a:lstStyle/>
                    <a:p>
                      <a:pPr marL="0" marR="0">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Surfaces interfacing with sacrificial supports are fully accessible and improved?</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solidFill>
                            <a:srgbClr val="000000"/>
                          </a:solidFill>
                          <a:effectLst/>
                          <a:latin typeface="Times New Roman" panose="02020603050405020304" pitchFamily="18" charset="0"/>
                          <a:ea typeface="Times New Roman" panose="02020603050405020304" pitchFamily="18" charset="0"/>
                        </a:rPr>
                        <a:t>X</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0</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3</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000">
                        <a:effectLst/>
                        <a:latin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2146489"/>
                  </a:ext>
                </a:extLst>
              </a:tr>
              <a:tr h="374650">
                <a:tc>
                  <a:txBody>
                    <a:bodyPr/>
                    <a:lstStyle/>
                    <a:p>
                      <a:pPr marL="0" marR="0">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Structural walls or protrusions are the equivalent of ≥ 8 trace, (e.g., melt pool, bead, scan path) widths in cross section?</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000">
                        <a:effectLst/>
                        <a:latin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0</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2</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000">
                        <a:effectLst/>
                        <a:latin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4427611"/>
                  </a:ext>
                </a:extLst>
              </a:tr>
              <a:tr h="374650">
                <a:tc>
                  <a:txBody>
                    <a:bodyPr/>
                    <a:lstStyle/>
                    <a:p>
                      <a:pPr marL="0" marR="0">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Structural walls or protrusions are the equivalent of ≥ 2 trace, (e.g., melt pool, bead, scan path) widths in cross section?</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000">
                        <a:effectLst/>
                        <a:latin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000">
                        <a:effectLst/>
                        <a:latin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0</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2</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000">
                        <a:effectLst/>
                        <a:latin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8685114"/>
                  </a:ext>
                </a:extLst>
              </a:tr>
              <a:tr h="187325">
                <a:tc>
                  <a:txBody>
                    <a:bodyPr/>
                    <a:lstStyle/>
                    <a:p>
                      <a:pPr marL="0" marR="0">
                        <a:spcBef>
                          <a:spcPts val="0"/>
                        </a:spcBef>
                        <a:spcAft>
                          <a:spcPts val="0"/>
                        </a:spcAft>
                      </a:pPr>
                      <a:r>
                        <a:rPr lang="en-US" sz="1100" dirty="0">
                          <a:solidFill>
                            <a:srgbClr val="000000"/>
                          </a:solidFill>
                          <a:effectLst/>
                          <a:latin typeface="Times New Roman" panose="02020603050405020304" pitchFamily="18" charset="0"/>
                          <a:ea typeface="Times New Roman" panose="02020603050405020304" pitchFamily="18" charset="0"/>
                        </a:rPr>
                        <a:t>Critical regions of the part do not require sacrificial supports?</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0</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rPr>
                        <a:t>2</a:t>
                      </a:r>
                      <a:endParaRPr lang="en-US"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000" dirty="0">
                        <a:effectLst/>
                        <a:latin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9149331"/>
                  </a:ext>
                </a:extLst>
              </a:tr>
            </a:tbl>
          </a:graphicData>
        </a:graphic>
      </p:graphicFrame>
      <p:sp>
        <p:nvSpPr>
          <p:cNvPr id="6" name="TextBox 5"/>
          <p:cNvSpPr txBox="1"/>
          <p:nvPr/>
        </p:nvSpPr>
        <p:spPr>
          <a:xfrm>
            <a:off x="5915585" y="5507409"/>
            <a:ext cx="5432612" cy="369332"/>
          </a:xfrm>
          <a:prstGeom prst="rect">
            <a:avLst/>
          </a:prstGeom>
          <a:noFill/>
          <a:ln w="12700">
            <a:solidFill>
              <a:srgbClr val="FF0000"/>
            </a:solidFill>
          </a:ln>
        </p:spPr>
        <p:txBody>
          <a:bodyPr wrap="square" rtlCol="0">
            <a:spAutoFit/>
          </a:bodyPr>
          <a:lstStyle/>
          <a:p>
            <a:r>
              <a:rPr lang="en-US" dirty="0" smtClean="0"/>
              <a:t>Summed score for applicable criteria ≥ 5 is high AM risk.</a:t>
            </a:r>
            <a:endParaRPr lang="en-US" dirty="0"/>
          </a:p>
        </p:txBody>
      </p:sp>
      <p:sp>
        <p:nvSpPr>
          <p:cNvPr id="8" name="Rectangle 7"/>
          <p:cNvSpPr/>
          <p:nvPr/>
        </p:nvSpPr>
        <p:spPr>
          <a:xfrm>
            <a:off x="11492753" y="5308168"/>
            <a:ext cx="484094" cy="3306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401765" y="1637555"/>
            <a:ext cx="3603807" cy="369332"/>
          </a:xfrm>
          <a:prstGeom prst="rect">
            <a:avLst/>
          </a:prstGeom>
          <a:noFill/>
        </p:spPr>
        <p:txBody>
          <a:bodyPr wrap="none" rtlCol="0">
            <a:spAutoFit/>
          </a:bodyPr>
          <a:lstStyle/>
          <a:p>
            <a:r>
              <a:rPr lang="en-US" dirty="0" smtClean="0"/>
              <a:t>Example of an AM Risk Scoring Table</a:t>
            </a:r>
            <a:endParaRPr lang="en-US" dirty="0"/>
          </a:p>
        </p:txBody>
      </p:sp>
    </p:spTree>
    <p:extLst>
      <p:ext uri="{BB962C8B-B14F-4D97-AF65-F5344CB8AC3E}">
        <p14:creationId xmlns:p14="http://schemas.microsoft.com/office/powerpoint/2010/main" val="156442552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2"/>
          <a:stretch>
            <a:fillRect/>
          </a:stretch>
        </p:blipFill>
        <p:spPr>
          <a:xfrm>
            <a:off x="206896" y="1531692"/>
            <a:ext cx="7195853" cy="4569146"/>
          </a:xfrm>
          <a:prstGeom prst="rect">
            <a:avLst/>
          </a:prstGeom>
        </p:spPr>
      </p:pic>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1" y="387936"/>
            <a:ext cx="8484267" cy="503237"/>
          </a:xfrm>
        </p:spPr>
        <p:txBody>
          <a:bodyPr/>
          <a:lstStyle/>
          <a:p>
            <a:r>
              <a:rPr lang="en-US" dirty="0" smtClean="0"/>
              <a:t>Part Classification</a:t>
            </a:r>
            <a:endParaRPr lang="en-US" dirty="0"/>
          </a:p>
        </p:txBody>
      </p:sp>
      <p:sp>
        <p:nvSpPr>
          <p:cNvPr id="60" name="TextBox 59"/>
          <p:cNvSpPr txBox="1"/>
          <p:nvPr/>
        </p:nvSpPr>
        <p:spPr>
          <a:xfrm>
            <a:off x="7825295" y="2542482"/>
            <a:ext cx="3204727" cy="584775"/>
          </a:xfrm>
          <a:prstGeom prst="rect">
            <a:avLst/>
          </a:prstGeom>
          <a:noFill/>
        </p:spPr>
        <p:txBody>
          <a:bodyPr wrap="square" rtlCol="0">
            <a:spAutoFit/>
          </a:bodyPr>
          <a:lstStyle/>
          <a:p>
            <a:r>
              <a:rPr lang="en-US" sz="1600" b="1" dirty="0" smtClean="0">
                <a:latin typeface="Segoe UI" panose="020B0502040204020203" pitchFamily="34" charset="0"/>
                <a:cs typeface="Segoe UI" panose="020B0502040204020203" pitchFamily="34" charset="0"/>
              </a:rPr>
              <a:t>What are the consequences of AM part failure?</a:t>
            </a:r>
            <a:endParaRPr lang="en-US" sz="1600" b="1" dirty="0">
              <a:latin typeface="Segoe UI" panose="020B0502040204020203" pitchFamily="34" charset="0"/>
              <a:cs typeface="Segoe UI" panose="020B0502040204020203" pitchFamily="34" charset="0"/>
            </a:endParaRPr>
          </a:p>
        </p:txBody>
      </p:sp>
      <p:sp>
        <p:nvSpPr>
          <p:cNvPr id="61" name="TextBox 60"/>
          <p:cNvSpPr txBox="1"/>
          <p:nvPr/>
        </p:nvSpPr>
        <p:spPr>
          <a:xfrm>
            <a:off x="7815728" y="3981188"/>
            <a:ext cx="3209425" cy="584775"/>
          </a:xfrm>
          <a:prstGeom prst="rect">
            <a:avLst/>
          </a:prstGeom>
          <a:noFill/>
        </p:spPr>
        <p:txBody>
          <a:bodyPr wrap="square" rtlCol="0">
            <a:spAutoFit/>
          </a:bodyPr>
          <a:lstStyle/>
          <a:p>
            <a:r>
              <a:rPr lang="en-US" sz="1600" b="1" dirty="0" smtClean="0">
                <a:latin typeface="Segoe UI" panose="020B0502040204020203" pitchFamily="34" charset="0"/>
                <a:cs typeface="Segoe UI" panose="020B0502040204020203" pitchFamily="34" charset="0"/>
              </a:rPr>
              <a:t>How high are the structural demands (e.g., stress)?</a:t>
            </a:r>
            <a:endParaRPr lang="en-US" sz="1600" b="1" dirty="0">
              <a:latin typeface="Segoe UI" panose="020B0502040204020203" pitchFamily="34" charset="0"/>
              <a:cs typeface="Segoe UI" panose="020B0502040204020203" pitchFamily="34" charset="0"/>
            </a:endParaRPr>
          </a:p>
        </p:txBody>
      </p:sp>
      <p:sp>
        <p:nvSpPr>
          <p:cNvPr id="62" name="TextBox 61"/>
          <p:cNvSpPr txBox="1"/>
          <p:nvPr/>
        </p:nvSpPr>
        <p:spPr>
          <a:xfrm>
            <a:off x="7815728" y="4677624"/>
            <a:ext cx="3676112" cy="1077218"/>
          </a:xfrm>
          <a:prstGeom prst="rect">
            <a:avLst/>
          </a:prstGeom>
          <a:noFill/>
        </p:spPr>
        <p:txBody>
          <a:bodyPr wrap="square" rtlCol="0">
            <a:spAutoFit/>
          </a:bodyPr>
          <a:lstStyle/>
          <a:p>
            <a:r>
              <a:rPr lang="en-US" sz="1600" b="1" dirty="0" smtClean="0">
                <a:latin typeface="Segoe UI" panose="020B0502040204020203" pitchFamily="34" charset="0"/>
                <a:cs typeface="Segoe UI" panose="020B0502040204020203" pitchFamily="34" charset="0"/>
              </a:rPr>
              <a:t>How high are the risks due to the AM design or build process (e.g., inspection or unimproved fatigue critical surfaces)?</a:t>
            </a:r>
            <a:endParaRPr lang="en-US" sz="1600" b="1" dirty="0">
              <a:latin typeface="Segoe UI" panose="020B0502040204020203" pitchFamily="34" charset="0"/>
              <a:cs typeface="Segoe UI" panose="020B0502040204020203" pitchFamily="34" charset="0"/>
            </a:endParaRPr>
          </a:p>
        </p:txBody>
      </p:sp>
      <p:sp>
        <p:nvSpPr>
          <p:cNvPr id="63" name="Rounded Rectangle 62"/>
          <p:cNvSpPr/>
          <p:nvPr/>
        </p:nvSpPr>
        <p:spPr>
          <a:xfrm>
            <a:off x="406813" y="3873658"/>
            <a:ext cx="5176864" cy="827469"/>
          </a:xfrm>
          <a:prstGeom prst="roundRect">
            <a:avLst/>
          </a:prstGeom>
          <a:noFill/>
          <a:ln w="19050">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ounded Rectangle 63"/>
          <p:cNvSpPr/>
          <p:nvPr/>
        </p:nvSpPr>
        <p:spPr>
          <a:xfrm>
            <a:off x="80429" y="4701127"/>
            <a:ext cx="6223093" cy="814456"/>
          </a:xfrm>
          <a:prstGeom prst="roundRect">
            <a:avLst/>
          </a:prstGeom>
          <a:noFill/>
          <a:ln w="19050">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7" name="Straight Connector 66"/>
          <p:cNvCxnSpPr>
            <a:stCxn id="63" idx="3"/>
            <a:endCxn id="61" idx="1"/>
          </p:cNvCxnSpPr>
          <p:nvPr/>
        </p:nvCxnSpPr>
        <p:spPr>
          <a:xfrm flipV="1">
            <a:off x="5583677" y="4273576"/>
            <a:ext cx="2232051" cy="13817"/>
          </a:xfrm>
          <a:prstGeom prst="line">
            <a:avLst/>
          </a:prstGeom>
          <a:ln w="28575">
            <a:solidFill>
              <a:srgbClr val="00B0F0"/>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6330051" y="5063775"/>
            <a:ext cx="1485677" cy="16948"/>
          </a:xfrm>
          <a:prstGeom prst="line">
            <a:avLst/>
          </a:prstGeom>
          <a:ln w="28575">
            <a:solidFill>
              <a:srgbClr val="7030A0"/>
            </a:solidFill>
            <a:prstDash val="dash"/>
          </a:ln>
        </p:spPr>
        <p:style>
          <a:lnRef idx="1">
            <a:schemeClr val="accent1"/>
          </a:lnRef>
          <a:fillRef idx="0">
            <a:schemeClr val="accent1"/>
          </a:fillRef>
          <a:effectRef idx="0">
            <a:schemeClr val="accent1"/>
          </a:effectRef>
          <a:fontRef idx="minor">
            <a:schemeClr val="tx1"/>
          </a:fontRef>
        </p:style>
      </p:cxnSp>
      <p:sp>
        <p:nvSpPr>
          <p:cNvPr id="10" name="Right Brace 9"/>
          <p:cNvSpPr/>
          <p:nvPr/>
        </p:nvSpPr>
        <p:spPr>
          <a:xfrm>
            <a:off x="7412316" y="1907742"/>
            <a:ext cx="403412" cy="1928317"/>
          </a:xfrm>
          <a:prstGeom prst="rightBrace">
            <a:avLst>
              <a:gd name="adj1" fmla="val 41666"/>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1844972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smtClean="0"/>
              <a:t>AM Part Planning</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09399" y="1422884"/>
            <a:ext cx="11982601" cy="4780690"/>
          </a:xfrm>
        </p:spPr>
        <p:txBody>
          <a:bodyPr/>
          <a:lstStyle/>
          <a:p>
            <a:pPr marL="0" indent="0">
              <a:lnSpc>
                <a:spcPct val="100000"/>
              </a:lnSpc>
              <a:spcBef>
                <a:spcPts val="600"/>
              </a:spcBef>
              <a:buNone/>
            </a:pPr>
            <a:r>
              <a:rPr lang="en-US" altLang="en-US" b="1" kern="0" dirty="0" smtClean="0"/>
              <a:t>AM Part Production Plans (PPP)</a:t>
            </a:r>
          </a:p>
          <a:p>
            <a:pPr>
              <a:lnSpc>
                <a:spcPct val="100000"/>
              </a:lnSpc>
              <a:spcBef>
                <a:spcPts val="0"/>
              </a:spcBef>
            </a:pPr>
            <a:r>
              <a:rPr lang="en-US" altLang="en-US" sz="2000" kern="0" dirty="0" smtClean="0"/>
              <a:t>AM part design and production does </a:t>
            </a:r>
            <a:r>
              <a:rPr lang="en-US" altLang="en-US" sz="2000" kern="0" dirty="0"/>
              <a:t>not yet </a:t>
            </a:r>
            <a:endParaRPr lang="en-US" altLang="en-US" sz="2000" kern="0" dirty="0" smtClean="0"/>
          </a:p>
          <a:p>
            <a:pPr marL="233363" indent="0">
              <a:lnSpc>
                <a:spcPct val="100000"/>
              </a:lnSpc>
              <a:spcBef>
                <a:spcPts val="0"/>
              </a:spcBef>
              <a:buNone/>
            </a:pPr>
            <a:r>
              <a:rPr lang="en-US" altLang="en-US" sz="2000" kern="0" dirty="0" smtClean="0"/>
              <a:t>have </a:t>
            </a:r>
            <a:r>
              <a:rPr lang="en-US" altLang="en-US" sz="2000" kern="0" dirty="0"/>
              <a:t>a common industry standard of practice </a:t>
            </a:r>
          </a:p>
          <a:p>
            <a:pPr marL="457200" lvl="1">
              <a:lnSpc>
                <a:spcPct val="100000"/>
              </a:lnSpc>
              <a:spcBef>
                <a:spcPts val="0"/>
              </a:spcBef>
            </a:pPr>
            <a:r>
              <a:rPr lang="en-US" altLang="en-US" sz="1800" kern="0" dirty="0"/>
              <a:t>Challenge to integrate all required aspects of AM </a:t>
            </a:r>
            <a:endParaRPr lang="en-US" altLang="en-US" sz="1800" kern="0" dirty="0" smtClean="0"/>
          </a:p>
          <a:p>
            <a:pPr marL="233363" lvl="1" indent="223838">
              <a:lnSpc>
                <a:spcPct val="100000"/>
              </a:lnSpc>
              <a:spcBef>
                <a:spcPts val="0"/>
              </a:spcBef>
              <a:buNone/>
            </a:pPr>
            <a:r>
              <a:rPr lang="en-US" altLang="en-US" sz="1800" kern="0" dirty="0" smtClean="0"/>
              <a:t>design </a:t>
            </a:r>
            <a:r>
              <a:rPr lang="en-US" altLang="en-US" sz="1800" kern="0" dirty="0"/>
              <a:t>requirements through drawing content</a:t>
            </a:r>
          </a:p>
          <a:p>
            <a:pPr marL="457200" lvl="1">
              <a:lnSpc>
                <a:spcPct val="100000"/>
              </a:lnSpc>
              <a:spcBef>
                <a:spcPts val="600"/>
              </a:spcBef>
            </a:pPr>
            <a:r>
              <a:rPr lang="en-US" altLang="en-US" sz="1800" kern="0" dirty="0"/>
              <a:t>Requires many aspects to be integrated</a:t>
            </a:r>
          </a:p>
          <a:p>
            <a:pPr marL="690563" lvl="2">
              <a:lnSpc>
                <a:spcPct val="100000"/>
              </a:lnSpc>
              <a:spcBef>
                <a:spcPts val="0"/>
              </a:spcBef>
            </a:pPr>
            <a:r>
              <a:rPr lang="en-US" altLang="en-US" sz="1800" kern="0" dirty="0"/>
              <a:t>Build layout</a:t>
            </a:r>
          </a:p>
          <a:p>
            <a:pPr marL="690563" lvl="2">
              <a:lnSpc>
                <a:spcPct val="100000"/>
              </a:lnSpc>
              <a:spcBef>
                <a:spcPts val="0"/>
              </a:spcBef>
            </a:pPr>
            <a:r>
              <a:rPr lang="en-US" altLang="en-US" sz="1800" kern="0" dirty="0"/>
              <a:t>Specification of qualified process ID </a:t>
            </a:r>
          </a:p>
          <a:p>
            <a:pPr marL="690563" lvl="2">
              <a:lnSpc>
                <a:spcPct val="100000"/>
              </a:lnSpc>
              <a:spcBef>
                <a:spcPts val="0"/>
              </a:spcBef>
            </a:pPr>
            <a:r>
              <a:rPr lang="en-US" altLang="en-US" sz="1800" kern="0" dirty="0"/>
              <a:t>Witness test and acceptance</a:t>
            </a:r>
          </a:p>
          <a:p>
            <a:pPr marL="690563" lvl="2">
              <a:lnSpc>
                <a:spcPct val="100000"/>
              </a:lnSpc>
              <a:spcBef>
                <a:spcPts val="0"/>
              </a:spcBef>
            </a:pPr>
            <a:r>
              <a:rPr lang="en-US" altLang="en-US" sz="1800" kern="0" dirty="0"/>
              <a:t>Post processing details</a:t>
            </a:r>
          </a:p>
          <a:p>
            <a:pPr marL="690563" lvl="2">
              <a:lnSpc>
                <a:spcPct val="100000"/>
              </a:lnSpc>
              <a:spcBef>
                <a:spcPts val="0"/>
              </a:spcBef>
            </a:pPr>
            <a:r>
              <a:rPr lang="en-US" altLang="en-US" sz="1800" i="1" u="sng" kern="0" dirty="0"/>
              <a:t>Inspection requirements and limitations</a:t>
            </a:r>
          </a:p>
          <a:p>
            <a:pPr>
              <a:lnSpc>
                <a:spcPct val="100000"/>
              </a:lnSpc>
              <a:spcBef>
                <a:spcPts val="600"/>
              </a:spcBef>
            </a:pPr>
            <a:r>
              <a:rPr lang="en-US" altLang="en-US" sz="2000" kern="0" dirty="0"/>
              <a:t>Requiring a AM Part Production Plan as a drawing companion is </a:t>
            </a:r>
            <a:r>
              <a:rPr lang="en-US" altLang="en-US" sz="2000" kern="0" dirty="0" smtClean="0"/>
              <a:t>currently the best option.</a:t>
            </a:r>
          </a:p>
          <a:p>
            <a:pPr>
              <a:lnSpc>
                <a:spcPct val="100000"/>
              </a:lnSpc>
              <a:spcBef>
                <a:spcPts val="600"/>
              </a:spcBef>
            </a:pPr>
            <a:r>
              <a:rPr lang="en-US" sz="2000" kern="0" dirty="0" smtClean="0"/>
              <a:t>A PPP is similar to manufacturing plans required by most current SDO AM standards, but it encompasses more information than just the AM build process to enable an evaluation of the  integrated scenario used to achieve part qualification / certification</a:t>
            </a:r>
            <a:r>
              <a:rPr lang="en-US" sz="2200" kern="0" dirty="0" smtClean="0"/>
              <a:t>.</a:t>
            </a:r>
            <a:endParaRPr lang="en-US" dirty="0"/>
          </a:p>
        </p:txBody>
      </p:sp>
      <p:pic>
        <p:nvPicPr>
          <p:cNvPr id="4" name="Picture 3"/>
          <p:cNvPicPr>
            <a:picLocks noChangeAspect="1"/>
          </p:cNvPicPr>
          <p:nvPr/>
        </p:nvPicPr>
        <p:blipFill>
          <a:blip r:embed="rId2"/>
          <a:stretch>
            <a:fillRect/>
          </a:stretch>
        </p:blipFill>
        <p:spPr>
          <a:xfrm>
            <a:off x="6924085" y="1502732"/>
            <a:ext cx="4111469" cy="3312502"/>
          </a:xfrm>
          <a:prstGeom prst="rect">
            <a:avLst/>
          </a:prstGeom>
          <a:ln w="28575">
            <a:solidFill>
              <a:schemeClr val="tx1"/>
            </a:solidFill>
          </a:ln>
        </p:spPr>
      </p:pic>
    </p:spTree>
    <p:extLst>
      <p:ext uri="{BB962C8B-B14F-4D97-AF65-F5344CB8AC3E}">
        <p14:creationId xmlns:p14="http://schemas.microsoft.com/office/powerpoint/2010/main" val="64011866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smtClean="0"/>
              <a:t>AM Part Production Plan</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09399" y="1422884"/>
            <a:ext cx="8739334" cy="894970"/>
          </a:xfrm>
        </p:spPr>
        <p:txBody>
          <a:bodyPr/>
          <a:lstStyle/>
          <a:p>
            <a:pPr>
              <a:lnSpc>
                <a:spcPct val="100000"/>
              </a:lnSpc>
              <a:spcBef>
                <a:spcPts val="600"/>
              </a:spcBef>
              <a:defRPr/>
            </a:pPr>
            <a:r>
              <a:rPr lang="en-US" sz="2000" kern="0" dirty="0"/>
              <a:t>Part Production Plans force integration of part processing</a:t>
            </a:r>
          </a:p>
          <a:p>
            <a:pPr lvl="0">
              <a:lnSpc>
                <a:spcPct val="100000"/>
              </a:lnSpc>
              <a:spcBef>
                <a:spcPts val="600"/>
              </a:spcBef>
              <a:defRPr/>
            </a:pPr>
            <a:r>
              <a:rPr lang="en-US" sz="2000" kern="0" dirty="0" smtClean="0"/>
              <a:t>Provides a “roadmap” to all information and controls needed for cert.</a:t>
            </a:r>
            <a:endParaRPr lang="en-US" sz="2000" kern="0" dirty="0"/>
          </a:p>
        </p:txBody>
      </p:sp>
      <p:pic>
        <p:nvPicPr>
          <p:cNvPr id="5" name="Picture 4"/>
          <p:cNvPicPr/>
          <p:nvPr/>
        </p:nvPicPr>
        <p:blipFill rotWithShape="1">
          <a:blip r:embed="rId2" cstate="print">
            <a:extLst>
              <a:ext uri="{28A0092B-C50C-407E-A947-70E740481C1C}">
                <a14:useLocalDpi xmlns:a14="http://schemas.microsoft.com/office/drawing/2010/main" val="0"/>
              </a:ext>
            </a:extLst>
          </a:blip>
          <a:srcRect t="54983"/>
          <a:stretch/>
        </p:blipFill>
        <p:spPr>
          <a:xfrm>
            <a:off x="8948733" y="1488814"/>
            <a:ext cx="3243267" cy="1986631"/>
          </a:xfrm>
          <a:prstGeom prst="rect">
            <a:avLst/>
          </a:prstGeom>
        </p:spPr>
      </p:pic>
      <p:sp>
        <p:nvSpPr>
          <p:cNvPr id="6" name="Freeform 5"/>
          <p:cNvSpPr/>
          <p:nvPr/>
        </p:nvSpPr>
        <p:spPr>
          <a:xfrm>
            <a:off x="10136221" y="1557141"/>
            <a:ext cx="1848257" cy="760713"/>
          </a:xfrm>
          <a:custGeom>
            <a:avLst/>
            <a:gdLst>
              <a:gd name="connsiteX0" fmla="*/ 0 w 1848255"/>
              <a:gd name="connsiteY0" fmla="*/ 710119 h 710119"/>
              <a:gd name="connsiteX1" fmla="*/ 1848255 w 1848255"/>
              <a:gd name="connsiteY1" fmla="*/ 710119 h 710119"/>
              <a:gd name="connsiteX2" fmla="*/ 1848255 w 1848255"/>
              <a:gd name="connsiteY2" fmla="*/ 9728 h 710119"/>
              <a:gd name="connsiteX3" fmla="*/ 1079770 w 1848255"/>
              <a:gd name="connsiteY3" fmla="*/ 0 h 710119"/>
              <a:gd name="connsiteX4" fmla="*/ 1079770 w 1848255"/>
              <a:gd name="connsiteY4" fmla="*/ 369651 h 710119"/>
              <a:gd name="connsiteX5" fmla="*/ 0 w 1848255"/>
              <a:gd name="connsiteY5" fmla="*/ 379379 h 710119"/>
              <a:gd name="connsiteX6" fmla="*/ 0 w 1848255"/>
              <a:gd name="connsiteY6" fmla="*/ 710119 h 710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8255" h="710119">
                <a:moveTo>
                  <a:pt x="0" y="710119"/>
                </a:moveTo>
                <a:lnTo>
                  <a:pt x="1848255" y="710119"/>
                </a:lnTo>
                <a:lnTo>
                  <a:pt x="1848255" y="9728"/>
                </a:lnTo>
                <a:lnTo>
                  <a:pt x="1079770" y="0"/>
                </a:lnTo>
                <a:lnTo>
                  <a:pt x="1079770" y="369651"/>
                </a:lnTo>
                <a:lnTo>
                  <a:pt x="0" y="379379"/>
                </a:lnTo>
                <a:lnTo>
                  <a:pt x="0" y="710119"/>
                </a:lnTo>
                <a:close/>
              </a:path>
            </a:pathLst>
          </a:custGeom>
          <a:noFill/>
          <a:ln w="28575" cap="flat" cmpd="sng" algn="ctr">
            <a:solidFill>
              <a:srgbClr val="00B05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9" name="TextBox 8"/>
          <p:cNvSpPr txBox="1"/>
          <p:nvPr/>
        </p:nvSpPr>
        <p:spPr>
          <a:xfrm>
            <a:off x="498641" y="2181619"/>
            <a:ext cx="11485837" cy="3970318"/>
          </a:xfrm>
          <a:prstGeom prst="rect">
            <a:avLst/>
          </a:prstGeom>
          <a:noFill/>
        </p:spPr>
        <p:txBody>
          <a:bodyPr wrap="none" rtlCol="0">
            <a:spAutoFit/>
          </a:bodyPr>
          <a:lstStyle/>
          <a:p>
            <a:pPr marL="285750" indent="-285750">
              <a:buClr>
                <a:srgbClr val="F59D3D"/>
              </a:buClr>
              <a:buFont typeface="Wingdings" panose="05000000000000000000" pitchFamily="2" charset="2"/>
              <a:buChar char="ü"/>
              <a:defRPr/>
            </a:pPr>
            <a:r>
              <a:rPr lang="en-US" sz="1400" kern="0" dirty="0">
                <a:latin typeface="Segoe UI" panose="020B0502040204020203" pitchFamily="34" charset="0"/>
                <a:cs typeface="Segoe UI" panose="020B0502040204020203" pitchFamily="34" charset="0"/>
              </a:rPr>
              <a:t>Drawing number and part name.</a:t>
            </a:r>
          </a:p>
          <a:p>
            <a:pPr marL="285750" indent="-285750">
              <a:buClr>
                <a:srgbClr val="F59D3D"/>
              </a:buClr>
              <a:buFont typeface="Wingdings" panose="05000000000000000000" pitchFamily="2" charset="2"/>
              <a:buChar char="ü"/>
              <a:defRPr/>
            </a:pPr>
            <a:r>
              <a:rPr lang="en-US" sz="1400" b="1" kern="0" dirty="0">
                <a:latin typeface="Segoe UI" panose="020B0502040204020203" pitchFamily="34" charset="0"/>
                <a:cs typeface="Segoe UI" panose="020B0502040204020203" pitchFamily="34" charset="0"/>
              </a:rPr>
              <a:t>Illustrations and/or CAD model views (with scale).</a:t>
            </a:r>
          </a:p>
          <a:p>
            <a:pPr marL="285750" indent="-285750">
              <a:buClr>
                <a:srgbClr val="F59D3D"/>
              </a:buClr>
              <a:buFont typeface="Wingdings" panose="05000000000000000000" pitchFamily="2" charset="2"/>
              <a:buChar char="ü"/>
              <a:defRPr/>
            </a:pPr>
            <a:r>
              <a:rPr lang="en-US" sz="1400" kern="0" dirty="0">
                <a:latin typeface="Segoe UI" panose="020B0502040204020203" pitchFamily="34" charset="0"/>
                <a:cs typeface="Segoe UI" panose="020B0502040204020203" pitchFamily="34" charset="0"/>
              </a:rPr>
              <a:t>The purpose of the part in context to the system.</a:t>
            </a:r>
          </a:p>
          <a:p>
            <a:pPr marL="285750" indent="-285750">
              <a:buClr>
                <a:srgbClr val="F59D3D"/>
              </a:buClr>
              <a:buFont typeface="Wingdings" panose="05000000000000000000" pitchFamily="2" charset="2"/>
              <a:buChar char="ü"/>
              <a:defRPr/>
            </a:pPr>
            <a:r>
              <a:rPr lang="en-US" sz="1400" kern="0" dirty="0">
                <a:latin typeface="Segoe UI" panose="020B0502040204020203" pitchFamily="34" charset="0"/>
                <a:cs typeface="Segoe UI" panose="020B0502040204020203" pitchFamily="34" charset="0"/>
              </a:rPr>
              <a:t>The operational environments (e.g., temperatures, fluids).</a:t>
            </a:r>
          </a:p>
          <a:p>
            <a:pPr marL="285750" indent="-285750">
              <a:buClr>
                <a:srgbClr val="F59D3D"/>
              </a:buClr>
              <a:buFont typeface="Wingdings" panose="05000000000000000000" pitchFamily="2" charset="2"/>
              <a:buChar char="ü"/>
              <a:defRPr/>
            </a:pPr>
            <a:r>
              <a:rPr lang="en-US" sz="1400" kern="0" dirty="0">
                <a:latin typeface="Segoe UI" panose="020B0502040204020203" pitchFamily="34" charset="0"/>
                <a:cs typeface="Segoe UI" panose="020B0502040204020203" pitchFamily="34" charset="0"/>
              </a:rPr>
              <a:t>Referenced revision controlled build file </a:t>
            </a:r>
            <a:r>
              <a:rPr lang="en-US" sz="1400" kern="0" dirty="0" smtClean="0">
                <a:latin typeface="Segoe UI" panose="020B0502040204020203" pitchFamily="34" charset="0"/>
                <a:cs typeface="Segoe UI" panose="020B0502040204020203" pitchFamily="34" charset="0"/>
              </a:rPr>
              <a:t>name, with </a:t>
            </a:r>
            <a:r>
              <a:rPr lang="en-US" sz="1400" b="1" kern="0" dirty="0" smtClean="0">
                <a:latin typeface="Segoe UI" panose="020B0502040204020203" pitchFamily="34" charset="0"/>
                <a:cs typeface="Segoe UI" panose="020B0502040204020203" pitchFamily="34" charset="0"/>
              </a:rPr>
              <a:t>cryptographic hash</a:t>
            </a:r>
            <a:r>
              <a:rPr lang="en-US" sz="1400" kern="0" dirty="0" smtClean="0">
                <a:latin typeface="Segoe UI" panose="020B0502040204020203" pitchFamily="34" charset="0"/>
                <a:cs typeface="Segoe UI" panose="020B0502040204020203" pitchFamily="34" charset="0"/>
              </a:rPr>
              <a:t>.</a:t>
            </a:r>
            <a:endParaRPr lang="en-US" sz="1400" kern="0" dirty="0">
              <a:latin typeface="Segoe UI" panose="020B0502040204020203" pitchFamily="34" charset="0"/>
              <a:cs typeface="Segoe UI" panose="020B0502040204020203" pitchFamily="34" charset="0"/>
            </a:endParaRPr>
          </a:p>
          <a:p>
            <a:pPr marL="285750" indent="-285750">
              <a:buClr>
                <a:srgbClr val="F59D3D"/>
              </a:buClr>
              <a:buFont typeface="Wingdings" panose="05000000000000000000" pitchFamily="2" charset="2"/>
              <a:buChar char="ü"/>
              <a:defRPr/>
            </a:pPr>
            <a:r>
              <a:rPr lang="en-US" sz="1400" kern="0" dirty="0">
                <a:latin typeface="Segoe UI" panose="020B0502040204020203" pitchFamily="34" charset="0"/>
                <a:cs typeface="Segoe UI" panose="020B0502040204020203" pitchFamily="34" charset="0"/>
              </a:rPr>
              <a:t>Material (including material specifications, if applicable).</a:t>
            </a:r>
          </a:p>
          <a:p>
            <a:pPr marL="285750" indent="-285750">
              <a:buClr>
                <a:srgbClr val="F59D3D"/>
              </a:buClr>
              <a:buFont typeface="Wingdings" panose="05000000000000000000" pitchFamily="2" charset="2"/>
              <a:buChar char="ü"/>
              <a:defRPr/>
            </a:pPr>
            <a:r>
              <a:rPr lang="en-US" sz="1400" b="1" kern="0" dirty="0">
                <a:latin typeface="Segoe UI" panose="020B0502040204020203" pitchFamily="34" charset="0"/>
                <a:cs typeface="Segoe UI" panose="020B0502040204020203" pitchFamily="34" charset="0"/>
              </a:rPr>
              <a:t>Identification of the QMP specified for production.</a:t>
            </a:r>
          </a:p>
          <a:p>
            <a:pPr marL="285750" indent="-285750">
              <a:buClr>
                <a:srgbClr val="F59D3D"/>
              </a:buClr>
              <a:buFont typeface="Wingdings" panose="05000000000000000000" pitchFamily="2" charset="2"/>
              <a:buChar char="ü"/>
              <a:defRPr/>
            </a:pPr>
            <a:r>
              <a:rPr lang="en-US" sz="1400" kern="0" dirty="0">
                <a:latin typeface="Segoe UI" panose="020B0502040204020203" pitchFamily="34" charset="0"/>
                <a:cs typeface="Segoe UI" panose="020B0502040204020203" pitchFamily="34" charset="0"/>
              </a:rPr>
              <a:t>Identification of specific MPS data used for part assessment, including influence factors.</a:t>
            </a:r>
          </a:p>
          <a:p>
            <a:pPr marL="285750" indent="-285750">
              <a:buClr>
                <a:srgbClr val="F59D3D"/>
              </a:buClr>
              <a:buFont typeface="Wingdings" panose="05000000000000000000" pitchFamily="2" charset="2"/>
              <a:buChar char="ü"/>
              <a:defRPr/>
            </a:pPr>
            <a:r>
              <a:rPr lang="en-US" sz="1400" kern="0" dirty="0">
                <a:latin typeface="Segoe UI" panose="020B0502040204020203" pitchFamily="34" charset="0"/>
                <a:cs typeface="Segoe UI" panose="020B0502040204020203" pitchFamily="34" charset="0"/>
              </a:rPr>
              <a:t>Serialization, part marking, and methodology for tracking individual parts</a:t>
            </a:r>
          </a:p>
          <a:p>
            <a:pPr marL="285750" indent="-285750">
              <a:buClr>
                <a:srgbClr val="F59D3D"/>
              </a:buClr>
              <a:buFont typeface="Wingdings" panose="05000000000000000000" pitchFamily="2" charset="2"/>
              <a:buChar char="ü"/>
              <a:defRPr/>
            </a:pPr>
            <a:r>
              <a:rPr lang="en-US" sz="1400" kern="0" dirty="0">
                <a:latin typeface="Segoe UI" panose="020B0502040204020203" pitchFamily="34" charset="0"/>
                <a:cs typeface="Segoe UI" panose="020B0502040204020203" pitchFamily="34" charset="0"/>
              </a:rPr>
              <a:t>Cleanliness, if special considerations or requirements apply (i.e., oxygen service, optical surfaces, delicate electronics</a:t>
            </a:r>
            <a:r>
              <a:rPr lang="en-US" sz="1400" kern="0" dirty="0" smtClean="0">
                <a:latin typeface="Segoe UI" panose="020B0502040204020203" pitchFamily="34" charset="0"/>
                <a:cs typeface="Segoe UI" panose="020B0502040204020203" pitchFamily="34" charset="0"/>
              </a:rPr>
              <a:t>).</a:t>
            </a:r>
          </a:p>
          <a:p>
            <a:pPr marL="285750" indent="-285750">
              <a:buClr>
                <a:srgbClr val="F59D3D"/>
              </a:buClr>
              <a:buFont typeface="Wingdings" panose="05000000000000000000" pitchFamily="2" charset="2"/>
              <a:buChar char="ü"/>
              <a:defRPr/>
            </a:pPr>
            <a:r>
              <a:rPr lang="en-US" sz="1400" b="1" kern="0" dirty="0" smtClean="0">
                <a:latin typeface="Segoe UI" panose="020B0502040204020203" pitchFamily="34" charset="0"/>
                <a:cs typeface="Segoe UI" panose="020B0502040204020203" pitchFamily="34" charset="0"/>
              </a:rPr>
              <a:t>Part Classification and associated rationale</a:t>
            </a:r>
          </a:p>
          <a:p>
            <a:pPr marL="285750" indent="-285750">
              <a:buClr>
                <a:srgbClr val="F59D3D"/>
              </a:buClr>
              <a:buFont typeface="Wingdings" panose="05000000000000000000" pitchFamily="2" charset="2"/>
              <a:buChar char="ü"/>
              <a:defRPr/>
            </a:pPr>
            <a:r>
              <a:rPr lang="en-US" sz="1400" b="1" kern="0" dirty="0" smtClean="0">
                <a:latin typeface="Segoe UI" panose="020B0502040204020203" pitchFamily="34" charset="0"/>
                <a:cs typeface="Segoe UI" panose="020B0502040204020203" pitchFamily="34" charset="0"/>
              </a:rPr>
              <a:t>Integrated structural integrity rationale</a:t>
            </a:r>
          </a:p>
          <a:p>
            <a:pPr marL="285750" indent="-285750">
              <a:buClr>
                <a:srgbClr val="F59D3D"/>
              </a:buClr>
              <a:buFont typeface="Wingdings" panose="05000000000000000000" pitchFamily="2" charset="2"/>
              <a:buChar char="ü"/>
              <a:defRPr/>
            </a:pPr>
            <a:r>
              <a:rPr lang="en-US" sz="1400" kern="0" dirty="0" smtClean="0">
                <a:latin typeface="Segoe UI" panose="020B0502040204020203" pitchFamily="34" charset="0"/>
                <a:cs typeface="Segoe UI" panose="020B0502040204020203" pitchFamily="34" charset="0"/>
              </a:rPr>
              <a:t>AM part production summary list of all primary production steps critical to successful part production and performance</a:t>
            </a:r>
          </a:p>
          <a:p>
            <a:pPr marL="285750" indent="-285750">
              <a:buClr>
                <a:srgbClr val="F59D3D"/>
              </a:buClr>
              <a:buFont typeface="Wingdings" panose="05000000000000000000" pitchFamily="2" charset="2"/>
              <a:buChar char="ü"/>
              <a:defRPr/>
            </a:pPr>
            <a:r>
              <a:rPr lang="en-US" sz="1400" b="1" kern="0" dirty="0" smtClean="0">
                <a:latin typeface="Segoe UI" panose="020B0502040204020203" pitchFamily="34" charset="0"/>
                <a:cs typeface="Segoe UI" panose="020B0502040204020203" pitchFamily="34" charset="0"/>
              </a:rPr>
              <a:t>Witness testing and acceptance criteria</a:t>
            </a:r>
          </a:p>
          <a:p>
            <a:pPr marL="285750" indent="-285750">
              <a:buClr>
                <a:srgbClr val="F59D3D"/>
              </a:buClr>
              <a:buFont typeface="Wingdings" panose="05000000000000000000" pitchFamily="2" charset="2"/>
              <a:buChar char="ü"/>
              <a:defRPr/>
            </a:pPr>
            <a:r>
              <a:rPr lang="en-US" sz="1400" kern="0" dirty="0" smtClean="0">
                <a:latin typeface="Segoe UI" panose="020B0502040204020203" pitchFamily="34" charset="0"/>
                <a:cs typeface="Segoe UI" panose="020B0502040204020203" pitchFamily="34" charset="0"/>
              </a:rPr>
              <a:t>Planned part build interruptions and approved restart procedures</a:t>
            </a:r>
          </a:p>
          <a:p>
            <a:pPr marL="285750" indent="-285750">
              <a:buClr>
                <a:srgbClr val="F59D3D"/>
              </a:buClr>
              <a:buFont typeface="Wingdings" panose="05000000000000000000" pitchFamily="2" charset="2"/>
              <a:buChar char="ü"/>
              <a:defRPr/>
            </a:pPr>
            <a:r>
              <a:rPr lang="en-US" sz="1400" kern="0" dirty="0" smtClean="0">
                <a:latin typeface="Segoe UI" panose="020B0502040204020203" pitchFamily="34" charset="0"/>
                <a:cs typeface="Segoe UI" panose="020B0502040204020203" pitchFamily="34" charset="0"/>
              </a:rPr>
              <a:t>Identification of process-sensitive post-build operations and their associated controls (heat treat, surface treatments, welding, cleaning, etc.)</a:t>
            </a:r>
          </a:p>
          <a:p>
            <a:pPr marL="285750" indent="-285750">
              <a:buClr>
                <a:srgbClr val="F59D3D"/>
              </a:buClr>
              <a:buFont typeface="Wingdings" panose="05000000000000000000" pitchFamily="2" charset="2"/>
              <a:buChar char="ü"/>
              <a:defRPr/>
            </a:pPr>
            <a:r>
              <a:rPr lang="en-US" sz="1400" b="1" kern="0" dirty="0" smtClean="0">
                <a:latin typeface="Segoe UI" panose="020B0502040204020203" pitchFamily="34" charset="0"/>
                <a:cs typeface="Segoe UI" panose="020B0502040204020203" pitchFamily="34" charset="0"/>
              </a:rPr>
              <a:t>Preproduction article requirements and evaluation criteria</a:t>
            </a:r>
          </a:p>
          <a:p>
            <a:pPr marL="285750" indent="-285750">
              <a:buClr>
                <a:srgbClr val="F59D3D"/>
              </a:buClr>
              <a:buFont typeface="Wingdings" panose="05000000000000000000" pitchFamily="2" charset="2"/>
              <a:buChar char="ü"/>
              <a:defRPr/>
            </a:pPr>
            <a:r>
              <a:rPr lang="en-US" sz="1400" kern="0" dirty="0" smtClean="0">
                <a:latin typeface="Segoe UI" panose="020B0502040204020203" pitchFamily="34" charset="0"/>
                <a:cs typeface="Segoe UI" panose="020B0502040204020203" pitchFamily="34" charset="0"/>
              </a:rPr>
              <a:t>Requirements contents of the part’s End Item </a:t>
            </a:r>
            <a:r>
              <a:rPr lang="en-US" sz="1400" kern="0" dirty="0">
                <a:latin typeface="Segoe UI" panose="020B0502040204020203" pitchFamily="34" charset="0"/>
                <a:cs typeface="Segoe UI" panose="020B0502040204020203" pitchFamily="34" charset="0"/>
              </a:rPr>
              <a:t>D</a:t>
            </a:r>
            <a:r>
              <a:rPr lang="en-US" sz="1400" kern="0" dirty="0" smtClean="0">
                <a:latin typeface="Segoe UI" panose="020B0502040204020203" pitchFamily="34" charset="0"/>
                <a:cs typeface="Segoe UI" panose="020B0502040204020203" pitchFamily="34" charset="0"/>
              </a:rPr>
              <a:t>ata Package</a:t>
            </a:r>
            <a:endParaRPr lang="en-US" sz="1400" kern="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236857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1" y="387936"/>
            <a:ext cx="8598737" cy="503237"/>
          </a:xfrm>
        </p:spPr>
        <p:txBody>
          <a:bodyPr/>
          <a:lstStyle/>
          <a:p>
            <a:r>
              <a:rPr lang="en-US" dirty="0" smtClean="0"/>
              <a:t>Integrated Structural Integrity Rationale</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09399" y="1422884"/>
            <a:ext cx="11823716" cy="4180248"/>
          </a:xfrm>
        </p:spPr>
        <p:txBody>
          <a:bodyPr/>
          <a:lstStyle/>
          <a:p>
            <a:pPr marL="0" lvl="0" indent="0">
              <a:lnSpc>
                <a:spcPct val="100000"/>
              </a:lnSpc>
              <a:spcBef>
                <a:spcPts val="600"/>
              </a:spcBef>
              <a:buNone/>
              <a:defRPr/>
            </a:pPr>
            <a:r>
              <a:rPr lang="en-US" sz="2400" b="1" kern="0" dirty="0" smtClean="0"/>
              <a:t>Common challenges for PPP development</a:t>
            </a:r>
          </a:p>
          <a:p>
            <a:pPr lvl="0">
              <a:lnSpc>
                <a:spcPct val="100000"/>
              </a:lnSpc>
              <a:spcBef>
                <a:spcPts val="0"/>
              </a:spcBef>
              <a:defRPr/>
            </a:pPr>
            <a:r>
              <a:rPr lang="en-US" sz="2000" kern="0" dirty="0" smtClean="0"/>
              <a:t>Integrated </a:t>
            </a:r>
            <a:r>
              <a:rPr lang="en-US" sz="2000" kern="0" dirty="0"/>
              <a:t>Structural Integrity Rational  (ISIR)</a:t>
            </a:r>
          </a:p>
          <a:p>
            <a:pPr marL="457200" lvl="1" indent="-233363">
              <a:lnSpc>
                <a:spcPct val="100000"/>
              </a:lnSpc>
              <a:spcBef>
                <a:spcPts val="0"/>
              </a:spcBef>
              <a:defRPr/>
            </a:pPr>
            <a:r>
              <a:rPr lang="en-US" sz="2000" kern="0" dirty="0"/>
              <a:t>Describes, in succinct fashion, how the quality assurance activities imposed on the part, when considered as a whole, form sufficient rationale for structural integrity.</a:t>
            </a:r>
          </a:p>
          <a:p>
            <a:pPr marL="796925" lvl="2">
              <a:lnSpc>
                <a:spcPct val="100000"/>
              </a:lnSpc>
              <a:spcBef>
                <a:spcPts val="0"/>
              </a:spcBef>
              <a:defRPr/>
            </a:pPr>
            <a:r>
              <a:rPr lang="en-US" sz="1800" kern="0" dirty="0"/>
              <a:t>Commonly includes</a:t>
            </a:r>
          </a:p>
          <a:p>
            <a:pPr marL="1031875" lvl="3">
              <a:lnSpc>
                <a:spcPct val="100000"/>
              </a:lnSpc>
              <a:spcBef>
                <a:spcPts val="0"/>
              </a:spcBef>
              <a:defRPr/>
            </a:pPr>
            <a:r>
              <a:rPr lang="en-US" kern="0" dirty="0"/>
              <a:t>Structural margin status</a:t>
            </a:r>
          </a:p>
          <a:p>
            <a:pPr marL="1031875" lvl="3">
              <a:lnSpc>
                <a:spcPct val="100000"/>
              </a:lnSpc>
              <a:spcBef>
                <a:spcPts val="0"/>
              </a:spcBef>
              <a:defRPr/>
            </a:pPr>
            <a:r>
              <a:rPr lang="en-US" kern="0" dirty="0" smtClean="0"/>
              <a:t>Any critical AM </a:t>
            </a:r>
            <a:r>
              <a:rPr lang="en-US" kern="0" dirty="0"/>
              <a:t>process </a:t>
            </a:r>
            <a:r>
              <a:rPr lang="en-US" kern="0" dirty="0" smtClean="0"/>
              <a:t>controls or post-build processes</a:t>
            </a:r>
            <a:endParaRPr lang="en-US" kern="0" dirty="0"/>
          </a:p>
          <a:p>
            <a:pPr marL="1031875" lvl="3">
              <a:lnSpc>
                <a:spcPct val="100000"/>
              </a:lnSpc>
              <a:spcBef>
                <a:spcPts val="0"/>
              </a:spcBef>
              <a:defRPr/>
            </a:pPr>
            <a:r>
              <a:rPr lang="en-US" kern="0" dirty="0"/>
              <a:t>Defect screening actions: Non-Destructive </a:t>
            </a:r>
            <a:r>
              <a:rPr lang="en-US" kern="0" dirty="0" smtClean="0"/>
              <a:t>Evaluations, </a:t>
            </a:r>
            <a:r>
              <a:rPr lang="en-US" kern="0" dirty="0"/>
              <a:t>Proof Testing, Leak Testing, etc.</a:t>
            </a:r>
          </a:p>
          <a:p>
            <a:pPr marL="1031875" lvl="3">
              <a:lnSpc>
                <a:spcPct val="100000"/>
              </a:lnSpc>
              <a:spcBef>
                <a:spcPts val="0"/>
              </a:spcBef>
              <a:defRPr/>
            </a:pPr>
            <a:r>
              <a:rPr lang="en-US" kern="0" dirty="0"/>
              <a:t>Functional acceptance testing </a:t>
            </a:r>
          </a:p>
        </p:txBody>
      </p:sp>
      <p:sp>
        <p:nvSpPr>
          <p:cNvPr id="4" name="Rectangle 3"/>
          <p:cNvSpPr/>
          <p:nvPr/>
        </p:nvSpPr>
        <p:spPr>
          <a:xfrm>
            <a:off x="209399" y="4140834"/>
            <a:ext cx="11823716" cy="2062103"/>
          </a:xfrm>
          <a:prstGeom prst="rect">
            <a:avLst/>
          </a:prstGeom>
        </p:spPr>
        <p:txBody>
          <a:bodyPr wrap="square">
            <a:spAutoFit/>
          </a:bodyPr>
          <a:lstStyle/>
          <a:p>
            <a:pPr lvl="0">
              <a:defRPr/>
            </a:pPr>
            <a:r>
              <a:rPr lang="en-US" sz="1600" b="1" dirty="0">
                <a:solidFill>
                  <a:prstClr val="black"/>
                </a:solidFill>
                <a:latin typeface="Segoe UI" panose="020B0502040204020203" pitchFamily="34" charset="0"/>
                <a:cs typeface="Segoe UI" panose="020B0502040204020203" pitchFamily="34" charset="0"/>
              </a:rPr>
              <a:t>Example</a:t>
            </a:r>
            <a:r>
              <a:rPr lang="en-US" sz="1600" dirty="0">
                <a:solidFill>
                  <a:prstClr val="black"/>
                </a:solidFill>
                <a:latin typeface="Segoe UI" panose="020B0502040204020203" pitchFamily="34" charset="0"/>
                <a:cs typeface="Segoe UI" panose="020B0502040204020203" pitchFamily="34" charset="0"/>
              </a:rPr>
              <a:t>: </a:t>
            </a:r>
          </a:p>
          <a:p>
            <a:pPr lvl="0">
              <a:defRPr/>
            </a:pPr>
            <a:r>
              <a:rPr lang="en-US" sz="1600" dirty="0">
                <a:solidFill>
                  <a:prstClr val="black"/>
                </a:solidFill>
                <a:latin typeface="Segoe UI" panose="020B0502040204020203" pitchFamily="34" charset="0"/>
                <a:cs typeface="Segoe UI" panose="020B0502040204020203" pitchFamily="34" charset="0"/>
              </a:rPr>
              <a:t>The XYZ manifold has been classified B3 </a:t>
            </a:r>
            <a:r>
              <a:rPr lang="en-US" sz="1600" dirty="0" smtClean="0">
                <a:solidFill>
                  <a:prstClr val="black"/>
                </a:solidFill>
                <a:latin typeface="Segoe UI" panose="020B0502040204020203" pitchFamily="34" charset="0"/>
                <a:cs typeface="Segoe UI" panose="020B0502040204020203" pitchFamily="34" charset="0"/>
              </a:rPr>
              <a:t>and </a:t>
            </a:r>
            <a:r>
              <a:rPr lang="en-US" sz="1600" dirty="0">
                <a:solidFill>
                  <a:prstClr val="black"/>
                </a:solidFill>
                <a:latin typeface="Segoe UI" panose="020B0502040204020203" pitchFamily="34" charset="0"/>
                <a:cs typeface="Segoe UI" panose="020B0502040204020203" pitchFamily="34" charset="0"/>
              </a:rPr>
              <a:t>is produced with all nominal process controls of the AMCP with no exceptions. All structural margins are positive. The manifold is non-fracture critical; nonetheless, multiple NDE inspections with quality oversight are in place to ensure structural integrity with areas of highest structural demand fully </a:t>
            </a:r>
            <a:r>
              <a:rPr lang="en-US" sz="1600" dirty="0" err="1">
                <a:solidFill>
                  <a:prstClr val="black"/>
                </a:solidFill>
                <a:latin typeface="Segoe UI" panose="020B0502040204020203" pitchFamily="34" charset="0"/>
                <a:cs typeface="Segoe UI" panose="020B0502040204020203" pitchFamily="34" charset="0"/>
              </a:rPr>
              <a:t>inspectable</a:t>
            </a:r>
            <a:r>
              <a:rPr lang="en-US" sz="1600" dirty="0">
                <a:solidFill>
                  <a:prstClr val="black"/>
                </a:solidFill>
                <a:latin typeface="Segoe UI" panose="020B0502040204020203" pitchFamily="34" charset="0"/>
                <a:cs typeface="Segoe UI" panose="020B0502040204020203" pitchFamily="34" charset="0"/>
              </a:rPr>
              <a:t>. The manifold will receive a surface penetrant inspection after final machining and etch followed by full volume NDE via XRCT scanning. The manifold will also be proof tested to </a:t>
            </a:r>
            <a:r>
              <a:rPr lang="en-US" sz="1600" dirty="0" smtClean="0">
                <a:solidFill>
                  <a:prstClr val="black"/>
                </a:solidFill>
                <a:latin typeface="Segoe UI" panose="020B0502040204020203" pitchFamily="34" charset="0"/>
                <a:cs typeface="Segoe UI" panose="020B0502040204020203" pitchFamily="34" charset="0"/>
              </a:rPr>
              <a:t>1.5 </a:t>
            </a:r>
            <a:r>
              <a:rPr lang="en-US" sz="1600" dirty="0">
                <a:solidFill>
                  <a:prstClr val="black"/>
                </a:solidFill>
                <a:latin typeface="Segoe UI" panose="020B0502040204020203" pitchFamily="34" charset="0"/>
                <a:cs typeface="Segoe UI" panose="020B0502040204020203" pitchFamily="34" charset="0"/>
              </a:rPr>
              <a:t>x MDP followed by a leak check and post-proof test surface penetrant inspection. After installation, a system-level proof test and leak check are performed, followed by confirmation of full functionality.  The combination of process controls and workmanship NDE provide a fully adequate ISIR. </a:t>
            </a:r>
          </a:p>
        </p:txBody>
      </p:sp>
    </p:spTree>
    <p:extLst>
      <p:ext uri="{BB962C8B-B14F-4D97-AF65-F5344CB8AC3E}">
        <p14:creationId xmlns:p14="http://schemas.microsoft.com/office/powerpoint/2010/main" val="183915296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smtClean="0"/>
              <a:t>AM Part Production Plan</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09399" y="1422884"/>
            <a:ext cx="11823716" cy="4180248"/>
          </a:xfrm>
        </p:spPr>
        <p:txBody>
          <a:bodyPr/>
          <a:lstStyle/>
          <a:p>
            <a:pPr marL="0" lvl="0" indent="0">
              <a:lnSpc>
                <a:spcPct val="100000"/>
              </a:lnSpc>
              <a:spcBef>
                <a:spcPts val="600"/>
              </a:spcBef>
              <a:buNone/>
              <a:defRPr/>
            </a:pPr>
            <a:r>
              <a:rPr lang="en-US" sz="2400" b="1" kern="0" dirty="0" smtClean="0"/>
              <a:t>Common challenges for PPP development</a:t>
            </a:r>
          </a:p>
          <a:p>
            <a:pPr marL="228600" lvl="1">
              <a:lnSpc>
                <a:spcPct val="100000"/>
              </a:lnSpc>
              <a:spcBef>
                <a:spcPts val="0"/>
              </a:spcBef>
              <a:buFont typeface="Wingdings" panose="05000000000000000000" pitchFamily="2" charset="2"/>
              <a:buChar char="§"/>
              <a:defRPr/>
            </a:pPr>
            <a:r>
              <a:rPr lang="en-US" sz="2800" dirty="0">
                <a:solidFill>
                  <a:sysClr val="windowText" lastClr="000000"/>
                </a:solidFill>
                <a:latin typeface="Calibri Light" panose="020F0302020204030204"/>
              </a:rPr>
              <a:t>Locked build files</a:t>
            </a:r>
          </a:p>
          <a:p>
            <a:pPr>
              <a:lnSpc>
                <a:spcPct val="100000"/>
              </a:lnSpc>
              <a:spcBef>
                <a:spcPts val="0"/>
              </a:spcBef>
              <a:defRPr/>
            </a:pPr>
            <a:r>
              <a:rPr lang="en-US" dirty="0">
                <a:solidFill>
                  <a:sysClr val="windowText" lastClr="000000"/>
                </a:solidFill>
                <a:latin typeface="Calibri Light" panose="020F0302020204030204"/>
              </a:rPr>
              <a:t>Description of controlled post processes</a:t>
            </a:r>
          </a:p>
          <a:p>
            <a:pPr marL="228600" lvl="1">
              <a:lnSpc>
                <a:spcPct val="100000"/>
              </a:lnSpc>
              <a:spcBef>
                <a:spcPts val="0"/>
              </a:spcBef>
              <a:buFont typeface="Wingdings" panose="05000000000000000000" pitchFamily="2" charset="2"/>
              <a:buChar char="§"/>
              <a:defRPr/>
            </a:pPr>
            <a:r>
              <a:rPr lang="en-US" sz="2800" dirty="0">
                <a:solidFill>
                  <a:sysClr val="windowText" lastClr="000000"/>
                </a:solidFill>
                <a:latin typeface="Calibri Light" panose="020F0302020204030204"/>
              </a:rPr>
              <a:t>NDE Plan</a:t>
            </a:r>
          </a:p>
          <a:p>
            <a:pPr lvl="1">
              <a:lnSpc>
                <a:spcPct val="100000"/>
              </a:lnSpc>
              <a:spcBef>
                <a:spcPts val="0"/>
              </a:spcBef>
              <a:defRPr/>
            </a:pPr>
            <a:r>
              <a:rPr lang="en-US" sz="2000" dirty="0">
                <a:solidFill>
                  <a:sysClr val="windowText" lastClr="000000"/>
                </a:solidFill>
                <a:latin typeface="Calibri Light" panose="020F0302020204030204"/>
              </a:rPr>
              <a:t>Surface finish for Penetrant Inspection</a:t>
            </a:r>
          </a:p>
          <a:p>
            <a:pPr lvl="1">
              <a:lnSpc>
                <a:spcPct val="100000"/>
              </a:lnSpc>
              <a:spcBef>
                <a:spcPts val="0"/>
              </a:spcBef>
              <a:defRPr/>
            </a:pPr>
            <a:r>
              <a:rPr lang="en-US" sz="2000" dirty="0">
                <a:solidFill>
                  <a:sysClr val="windowText" lastClr="000000"/>
                </a:solidFill>
                <a:latin typeface="Calibri Light" panose="020F0302020204030204"/>
              </a:rPr>
              <a:t>Flat enough for UT probe</a:t>
            </a:r>
          </a:p>
          <a:p>
            <a:pPr lvl="1">
              <a:lnSpc>
                <a:spcPct val="100000"/>
              </a:lnSpc>
              <a:spcBef>
                <a:spcPts val="0"/>
              </a:spcBef>
              <a:defRPr/>
            </a:pPr>
            <a:r>
              <a:rPr lang="en-US" sz="2000" dirty="0">
                <a:solidFill>
                  <a:sysClr val="windowText" lastClr="000000"/>
                </a:solidFill>
                <a:latin typeface="Calibri Light" panose="020F0302020204030204"/>
              </a:rPr>
              <a:t>Thin enough for Micro Focus CT</a:t>
            </a:r>
          </a:p>
        </p:txBody>
      </p:sp>
      <p:pic>
        <p:nvPicPr>
          <p:cNvPr id="5" name="Picture 4" descr="A0002.jpg"/>
          <p:cNvPicPr/>
          <p:nvPr/>
        </p:nvPicPr>
        <p:blipFill>
          <a:blip r:embed="rId2" cstate="print"/>
          <a:srcRect l="10341" t="23252" r="14681" b="17133"/>
          <a:stretch>
            <a:fillRect/>
          </a:stretch>
        </p:blipFill>
        <p:spPr>
          <a:xfrm>
            <a:off x="1934951" y="4099008"/>
            <a:ext cx="2314984" cy="1828800"/>
          </a:xfrm>
          <a:prstGeom prst="rect">
            <a:avLst/>
          </a:prstGeom>
        </p:spPr>
      </p:pic>
      <p:pic>
        <p:nvPicPr>
          <p:cNvPr id="6" name="Picture 5" descr="P1000886-cd.JPG"/>
          <p:cNvPicPr/>
          <p:nvPr/>
        </p:nvPicPr>
        <p:blipFill rotWithShape="1">
          <a:blip r:embed="rId3" cstate="print"/>
          <a:srcRect l="34313" t="30457" r="31375" b="21095"/>
          <a:stretch/>
        </p:blipFill>
        <p:spPr>
          <a:xfrm>
            <a:off x="290082" y="4290095"/>
            <a:ext cx="1545338" cy="1446625"/>
          </a:xfrm>
          <a:prstGeom prst="rect">
            <a:avLst/>
          </a:prstGeom>
        </p:spPr>
      </p:pic>
      <p:sp>
        <p:nvSpPr>
          <p:cNvPr id="7" name="TextBox 6"/>
          <p:cNvSpPr txBox="1"/>
          <p:nvPr/>
        </p:nvSpPr>
        <p:spPr>
          <a:xfrm>
            <a:off x="1234760" y="5882833"/>
            <a:ext cx="3607163" cy="307777"/>
          </a:xfrm>
          <a:prstGeom prst="rect">
            <a:avLst/>
          </a:prstGeom>
          <a:noFill/>
        </p:spPr>
        <p:txBody>
          <a:bodyPr wrap="square" rtlCol="0">
            <a:spAutoFit/>
          </a:bodyPr>
          <a:lstStyle/>
          <a:p>
            <a:pPr algn="ctr"/>
            <a:r>
              <a:rPr lang="en-US" sz="1400" dirty="0" smtClean="0">
                <a:latin typeface="+mj-lt"/>
              </a:rPr>
              <a:t>NDE: Powder not cleared, Imbedded Flaw</a:t>
            </a:r>
            <a:endParaRPr lang="en-US" sz="1400" dirty="0">
              <a:latin typeface="+mj-lt"/>
            </a:endParaRPr>
          </a:p>
        </p:txBody>
      </p:sp>
      <p:pic>
        <p:nvPicPr>
          <p:cNvPr id="8" name="Picture 7"/>
          <p:cNvPicPr>
            <a:picLocks noChangeAspect="1"/>
          </p:cNvPicPr>
          <p:nvPr/>
        </p:nvPicPr>
        <p:blipFill rotWithShape="1">
          <a:blip r:embed="rId4" cstate="hqprint">
            <a:extLst>
              <a:ext uri="{28A0092B-C50C-407E-A947-70E740481C1C}">
                <a14:useLocalDpi xmlns:a14="http://schemas.microsoft.com/office/drawing/2010/main" val="0"/>
              </a:ext>
            </a:extLst>
          </a:blip>
          <a:srcRect l="9691" r="14745"/>
          <a:stretch/>
        </p:blipFill>
        <p:spPr>
          <a:xfrm>
            <a:off x="4363307" y="4305738"/>
            <a:ext cx="1647929" cy="1415337"/>
          </a:xfrm>
          <a:prstGeom prst="rect">
            <a:avLst/>
          </a:prstGeom>
        </p:spPr>
      </p:pic>
      <p:grpSp>
        <p:nvGrpSpPr>
          <p:cNvPr id="16" name="Group 15"/>
          <p:cNvGrpSpPr/>
          <p:nvPr/>
        </p:nvGrpSpPr>
        <p:grpSpPr>
          <a:xfrm>
            <a:off x="6497412" y="3490910"/>
            <a:ext cx="5351341" cy="2918737"/>
            <a:chOff x="6462599" y="3668605"/>
            <a:chExt cx="5683166" cy="3081510"/>
          </a:xfrm>
        </p:grpSpPr>
        <p:grpSp>
          <p:nvGrpSpPr>
            <p:cNvPr id="17" name="Group 16"/>
            <p:cNvGrpSpPr/>
            <p:nvPr/>
          </p:nvGrpSpPr>
          <p:grpSpPr>
            <a:xfrm>
              <a:off x="6462599" y="3668605"/>
              <a:ext cx="5683166" cy="3081510"/>
              <a:chOff x="349772" y="3905968"/>
              <a:chExt cx="5683166" cy="3081510"/>
            </a:xfrm>
          </p:grpSpPr>
          <p:pic>
            <p:nvPicPr>
              <p:cNvPr id="20" name="Picture 19"/>
              <p:cNvPicPr>
                <a:picLocks noChangeAspect="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06439" y="4300067"/>
                <a:ext cx="1881539" cy="973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016620" y="4250597"/>
                <a:ext cx="1887037" cy="975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p:cNvSpPr txBox="1"/>
              <p:nvPr/>
            </p:nvSpPr>
            <p:spPr>
              <a:xfrm>
                <a:off x="607007" y="3967317"/>
                <a:ext cx="1673496" cy="338554"/>
              </a:xfrm>
              <a:prstGeom prst="rect">
                <a:avLst/>
              </a:prstGeom>
              <a:noFill/>
            </p:spPr>
            <p:txBody>
              <a:bodyPr wrap="square" rtlCol="0">
                <a:spAutoFit/>
              </a:bodyPr>
              <a:lstStyle/>
              <a:p>
                <a:pPr algn="ctr"/>
                <a:r>
                  <a:rPr lang="en-US" sz="1600" dirty="0" smtClean="0"/>
                  <a:t>Ground Surface</a:t>
                </a:r>
                <a:endParaRPr lang="en-US" sz="1600" dirty="0"/>
              </a:p>
            </p:txBody>
          </p:sp>
          <p:sp>
            <p:nvSpPr>
              <p:cNvPr id="23" name="TextBox 22"/>
              <p:cNvSpPr txBox="1"/>
              <p:nvPr/>
            </p:nvSpPr>
            <p:spPr>
              <a:xfrm>
                <a:off x="3887337" y="3905968"/>
                <a:ext cx="2145601" cy="338554"/>
              </a:xfrm>
              <a:prstGeom prst="rect">
                <a:avLst/>
              </a:prstGeom>
              <a:noFill/>
            </p:spPr>
            <p:txBody>
              <a:bodyPr wrap="square" rtlCol="0">
                <a:spAutoFit/>
              </a:bodyPr>
              <a:lstStyle/>
              <a:p>
                <a:pPr algn="ctr"/>
                <a:r>
                  <a:rPr lang="en-US" sz="1600" dirty="0" smtClean="0"/>
                  <a:t>As-Built Surface</a:t>
                </a:r>
                <a:endParaRPr lang="en-US" sz="1600" dirty="0"/>
              </a:p>
            </p:txBody>
          </p:sp>
          <p:pic>
            <p:nvPicPr>
              <p:cNvPr id="24" name="Picture 23"/>
              <p:cNvPicPr>
                <a:picLocks noChangeAspect="1"/>
              </p:cNvPicPr>
              <p:nvPr/>
            </p:nvPicPr>
            <p:blipFill>
              <a:blip r:embed="rId7"/>
              <a:stretch>
                <a:fillRect/>
              </a:stretch>
            </p:blipFill>
            <p:spPr>
              <a:xfrm>
                <a:off x="349772" y="5291098"/>
                <a:ext cx="2755874" cy="1696380"/>
              </a:xfrm>
              <a:prstGeom prst="rect">
                <a:avLst/>
              </a:prstGeom>
            </p:spPr>
          </p:pic>
          <p:pic>
            <p:nvPicPr>
              <p:cNvPr id="25" name="Picture 24"/>
              <p:cNvPicPr>
                <a:picLocks noChangeAspect="1"/>
              </p:cNvPicPr>
              <p:nvPr/>
            </p:nvPicPr>
            <p:blipFill>
              <a:blip r:embed="rId8"/>
              <a:stretch>
                <a:fillRect/>
              </a:stretch>
            </p:blipFill>
            <p:spPr>
              <a:xfrm>
                <a:off x="3156384" y="5291335"/>
                <a:ext cx="2747273" cy="1696142"/>
              </a:xfrm>
              <a:prstGeom prst="rect">
                <a:avLst/>
              </a:prstGeom>
            </p:spPr>
          </p:pic>
        </p:grpSp>
        <p:pic>
          <p:nvPicPr>
            <p:cNvPr id="18" name="Picture 17"/>
            <p:cNvPicPr>
              <a:picLocks noChangeAspect="1"/>
            </p:cNvPicPr>
            <p:nvPr/>
          </p:nvPicPr>
          <p:blipFill rotWithShape="1">
            <a:blip r:embed="rId9"/>
            <a:srcRect r="2265"/>
            <a:stretch/>
          </p:blipFill>
          <p:spPr>
            <a:xfrm>
              <a:off x="8722700" y="3802467"/>
              <a:ext cx="1224257" cy="939474"/>
            </a:xfrm>
            <a:prstGeom prst="rect">
              <a:avLst/>
            </a:prstGeom>
          </p:spPr>
        </p:pic>
        <p:sp>
          <p:nvSpPr>
            <p:cNvPr id="19" name="TextBox 18"/>
            <p:cNvSpPr txBox="1"/>
            <p:nvPr/>
          </p:nvSpPr>
          <p:spPr>
            <a:xfrm>
              <a:off x="8498080" y="4717059"/>
              <a:ext cx="1673496" cy="276999"/>
            </a:xfrm>
            <a:prstGeom prst="rect">
              <a:avLst/>
            </a:prstGeom>
            <a:noFill/>
          </p:spPr>
          <p:txBody>
            <a:bodyPr wrap="square" rtlCol="0">
              <a:spAutoFit/>
            </a:bodyPr>
            <a:lstStyle/>
            <a:p>
              <a:pPr algn="ctr"/>
              <a:r>
                <a:rPr lang="en-US" sz="1200" dirty="0" smtClean="0"/>
                <a:t>Near Surface Porosity</a:t>
              </a:r>
              <a:endParaRPr lang="en-US" sz="1200" dirty="0"/>
            </a:p>
          </p:txBody>
        </p:sp>
      </p:grpSp>
      <p:grpSp>
        <p:nvGrpSpPr>
          <p:cNvPr id="26" name="Group 25"/>
          <p:cNvGrpSpPr/>
          <p:nvPr/>
        </p:nvGrpSpPr>
        <p:grpSpPr>
          <a:xfrm>
            <a:off x="7457054" y="1406499"/>
            <a:ext cx="4391699" cy="2084411"/>
            <a:chOff x="7457054" y="1406499"/>
            <a:chExt cx="4391699" cy="2084411"/>
          </a:xfrm>
        </p:grpSpPr>
        <p:grpSp>
          <p:nvGrpSpPr>
            <p:cNvPr id="27" name="Group 26"/>
            <p:cNvGrpSpPr/>
            <p:nvPr/>
          </p:nvGrpSpPr>
          <p:grpSpPr>
            <a:xfrm>
              <a:off x="7485401" y="1406499"/>
              <a:ext cx="4053845" cy="1783812"/>
              <a:chOff x="3884077" y="3660709"/>
              <a:chExt cx="5180342" cy="2639386"/>
            </a:xfrm>
          </p:grpSpPr>
          <p:pic>
            <p:nvPicPr>
              <p:cNvPr id="29" name="Picture 28"/>
              <p:cNvPicPr>
                <a:picLocks noChangeAspect="1"/>
              </p:cNvPicPr>
              <p:nvPr/>
            </p:nvPicPr>
            <p:blipFill rotWithShape="1">
              <a:blip r:embed="rId10"/>
              <a:srcRect l="426" t="-11520" r="-426" b="33026"/>
              <a:stretch/>
            </p:blipFill>
            <p:spPr>
              <a:xfrm>
                <a:off x="3884077" y="3660709"/>
                <a:ext cx="2308860" cy="1004859"/>
              </a:xfrm>
              <a:prstGeom prst="rect">
                <a:avLst/>
              </a:prstGeom>
            </p:spPr>
          </p:pic>
          <p:pic>
            <p:nvPicPr>
              <p:cNvPr id="30" name="Picture 29"/>
              <p:cNvPicPr>
                <a:picLocks noChangeAspect="1"/>
              </p:cNvPicPr>
              <p:nvPr/>
            </p:nvPicPr>
            <p:blipFill>
              <a:blip r:embed="rId11"/>
              <a:stretch>
                <a:fillRect/>
              </a:stretch>
            </p:blipFill>
            <p:spPr>
              <a:xfrm>
                <a:off x="3888464" y="4638935"/>
                <a:ext cx="2316480" cy="1661160"/>
              </a:xfrm>
              <a:prstGeom prst="rect">
                <a:avLst/>
              </a:prstGeom>
            </p:spPr>
          </p:pic>
          <p:pic>
            <p:nvPicPr>
              <p:cNvPr id="31" name="Picture 30"/>
              <p:cNvPicPr>
                <a:picLocks noChangeAspect="1"/>
              </p:cNvPicPr>
              <p:nvPr/>
            </p:nvPicPr>
            <p:blipFill>
              <a:blip r:embed="rId12"/>
              <a:stretch>
                <a:fillRect/>
              </a:stretch>
            </p:blipFill>
            <p:spPr>
              <a:xfrm>
                <a:off x="6184059" y="3800735"/>
                <a:ext cx="2880360" cy="2499360"/>
              </a:xfrm>
              <a:prstGeom prst="rect">
                <a:avLst/>
              </a:prstGeom>
            </p:spPr>
          </p:pic>
        </p:grpSp>
        <p:sp>
          <p:nvSpPr>
            <p:cNvPr id="28" name="TextBox 27"/>
            <p:cNvSpPr txBox="1"/>
            <p:nvPr/>
          </p:nvSpPr>
          <p:spPr>
            <a:xfrm>
              <a:off x="7457054" y="3183133"/>
              <a:ext cx="4391699" cy="307777"/>
            </a:xfrm>
            <a:prstGeom prst="rect">
              <a:avLst/>
            </a:prstGeom>
            <a:noFill/>
          </p:spPr>
          <p:txBody>
            <a:bodyPr wrap="square" rtlCol="0">
              <a:spAutoFit/>
            </a:bodyPr>
            <a:lstStyle/>
            <a:p>
              <a:pPr algn="ctr"/>
              <a:r>
                <a:rPr lang="en-US" sz="1400" dirty="0" smtClean="0">
                  <a:latin typeface="+mj-lt"/>
                </a:rPr>
                <a:t>Locked Build Files: Stray vectors Created During Re-slicing</a:t>
              </a:r>
              <a:endParaRPr lang="en-US" sz="1400" dirty="0">
                <a:latin typeface="+mj-lt"/>
              </a:endParaRPr>
            </a:p>
          </p:txBody>
        </p:sp>
      </p:grpSp>
    </p:spTree>
    <p:extLst>
      <p:ext uri="{BB962C8B-B14F-4D97-AF65-F5344CB8AC3E}">
        <p14:creationId xmlns:p14="http://schemas.microsoft.com/office/powerpoint/2010/main" val="418271327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smtClean="0"/>
              <a:t>Pre-production Article</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09399" y="1422884"/>
            <a:ext cx="11823716" cy="4180248"/>
          </a:xfrm>
        </p:spPr>
        <p:txBody>
          <a:bodyPr/>
          <a:lstStyle/>
          <a:p>
            <a:pPr marL="0" lvl="0" indent="0">
              <a:lnSpc>
                <a:spcPct val="100000"/>
              </a:lnSpc>
              <a:spcBef>
                <a:spcPts val="0"/>
              </a:spcBef>
              <a:buNone/>
              <a:defRPr/>
            </a:pPr>
            <a:r>
              <a:rPr lang="en-US" sz="2400" b="1" kern="0" dirty="0" smtClean="0"/>
              <a:t>Common challenges for PPP development</a:t>
            </a:r>
          </a:p>
          <a:p>
            <a:pPr>
              <a:lnSpc>
                <a:spcPct val="100000"/>
              </a:lnSpc>
              <a:spcBef>
                <a:spcPts val="0"/>
              </a:spcBef>
            </a:pPr>
            <a:r>
              <a:rPr lang="en-US" altLang="en-US" sz="2400" kern="0" dirty="0"/>
              <a:t>Pre-production article evaluation</a:t>
            </a:r>
          </a:p>
          <a:p>
            <a:pPr marL="515938" lvl="1" indent="-290513">
              <a:lnSpc>
                <a:spcPct val="100000"/>
              </a:lnSpc>
              <a:spcBef>
                <a:spcPts val="0"/>
              </a:spcBef>
            </a:pPr>
            <a:r>
              <a:rPr lang="en-US" altLang="en-US" sz="2000" b="1" i="1" kern="0" dirty="0"/>
              <a:t>Critical step to confirm established foundation successfully produces a part with full integrity and design intent </a:t>
            </a:r>
          </a:p>
          <a:p>
            <a:pPr marL="515938" lvl="1" indent="-290513">
              <a:lnSpc>
                <a:spcPct val="100000"/>
              </a:lnSpc>
              <a:spcBef>
                <a:spcPts val="0"/>
              </a:spcBef>
            </a:pPr>
            <a:r>
              <a:rPr lang="en-US" altLang="en-US" sz="2000" kern="0" dirty="0"/>
              <a:t>Dimensional, cut-up material evaluations: microstructure </a:t>
            </a:r>
            <a:r>
              <a:rPr lang="en-US" altLang="en-US" sz="2000" b="1" i="1" kern="0" dirty="0"/>
              <a:t>and</a:t>
            </a:r>
            <a:r>
              <a:rPr lang="en-US" altLang="en-US" sz="2000" kern="0" dirty="0"/>
              <a:t> mechanical</a:t>
            </a:r>
          </a:p>
          <a:p>
            <a:pPr marL="515938" lvl="1" indent="-290513">
              <a:lnSpc>
                <a:spcPct val="100000"/>
              </a:lnSpc>
              <a:spcBef>
                <a:spcPts val="0"/>
              </a:spcBef>
            </a:pPr>
            <a:r>
              <a:rPr lang="en-US" altLang="en-US" sz="2000" kern="0" dirty="0"/>
              <a:t>Confirmation of inspection procedure and non-destructive evaluation effectivity</a:t>
            </a:r>
          </a:p>
          <a:p>
            <a:pPr marL="515938" lvl="1" indent="-290513">
              <a:lnSpc>
                <a:spcPct val="100000"/>
              </a:lnSpc>
              <a:spcBef>
                <a:spcPts val="0"/>
              </a:spcBef>
            </a:pPr>
            <a:r>
              <a:rPr lang="en-US" altLang="en-US" sz="2000" kern="0" dirty="0"/>
              <a:t>Evaluate your Critical Areas, Thin Sections, and Thick Sections</a:t>
            </a:r>
          </a:p>
        </p:txBody>
      </p:sp>
      <p:grpSp>
        <p:nvGrpSpPr>
          <p:cNvPr id="54" name="Group 53"/>
          <p:cNvGrpSpPr/>
          <p:nvPr/>
        </p:nvGrpSpPr>
        <p:grpSpPr>
          <a:xfrm>
            <a:off x="795524" y="3864910"/>
            <a:ext cx="10450351" cy="2867593"/>
            <a:chOff x="766028" y="3796086"/>
            <a:chExt cx="10450351" cy="2867593"/>
          </a:xfrm>
        </p:grpSpPr>
        <p:sp>
          <p:nvSpPr>
            <p:cNvPr id="36" name="TextBox 35"/>
            <p:cNvSpPr txBox="1"/>
            <p:nvPr/>
          </p:nvSpPr>
          <p:spPr>
            <a:xfrm>
              <a:off x="957436" y="5709572"/>
              <a:ext cx="1554015" cy="307777"/>
            </a:xfrm>
            <a:prstGeom prst="rect">
              <a:avLst/>
            </a:prstGeom>
            <a:noFill/>
          </p:spPr>
          <p:txBody>
            <a:bodyPr wrap="none" rtlCol="0">
              <a:spAutoFit/>
            </a:bodyPr>
            <a:lstStyle/>
            <a:p>
              <a:r>
                <a:rPr lang="en-US" sz="1400" dirty="0" smtClean="0">
                  <a:latin typeface="Segoe UI" panose="020B0502040204020203" pitchFamily="34" charset="0"/>
                  <a:cs typeface="Segoe UI" panose="020B0502040204020203" pitchFamily="34" charset="0"/>
                </a:rPr>
                <a:t>Contour Test Part</a:t>
              </a:r>
              <a:endParaRPr lang="en-US" sz="1400" dirty="0">
                <a:latin typeface="Segoe UI" panose="020B0502040204020203" pitchFamily="34" charset="0"/>
                <a:cs typeface="Segoe UI" panose="020B0502040204020203" pitchFamily="34" charset="0"/>
              </a:endParaRPr>
            </a:p>
          </p:txBody>
        </p:sp>
        <p:sp>
          <p:nvSpPr>
            <p:cNvPr id="37" name="TextBox 36"/>
            <p:cNvSpPr txBox="1"/>
            <p:nvPr/>
          </p:nvSpPr>
          <p:spPr>
            <a:xfrm>
              <a:off x="4142304" y="5709572"/>
              <a:ext cx="843501" cy="307777"/>
            </a:xfrm>
            <a:prstGeom prst="rect">
              <a:avLst/>
            </a:prstGeom>
            <a:noFill/>
          </p:spPr>
          <p:txBody>
            <a:bodyPr wrap="none" rtlCol="0">
              <a:spAutoFit/>
            </a:bodyPr>
            <a:lstStyle/>
            <a:p>
              <a:r>
                <a:rPr lang="en-US" sz="1400" dirty="0" smtClean="0">
                  <a:latin typeface="Segoe UI" panose="020B0502040204020203" pitchFamily="34" charset="0"/>
                  <a:cs typeface="Segoe UI" panose="020B0502040204020203" pitchFamily="34" charset="0"/>
                </a:rPr>
                <a:t>Cut Plan</a:t>
              </a:r>
              <a:endParaRPr lang="en-US" sz="1400" dirty="0">
                <a:latin typeface="Segoe UI" panose="020B0502040204020203" pitchFamily="34" charset="0"/>
                <a:cs typeface="Segoe UI" panose="020B0502040204020203" pitchFamily="34" charset="0"/>
              </a:endParaRPr>
            </a:p>
          </p:txBody>
        </p:sp>
        <p:sp>
          <p:nvSpPr>
            <p:cNvPr id="38" name="TextBox 37"/>
            <p:cNvSpPr txBox="1"/>
            <p:nvPr/>
          </p:nvSpPr>
          <p:spPr>
            <a:xfrm>
              <a:off x="6305009" y="5709572"/>
              <a:ext cx="2156937" cy="307777"/>
            </a:xfrm>
            <a:prstGeom prst="rect">
              <a:avLst/>
            </a:prstGeom>
            <a:noFill/>
          </p:spPr>
          <p:txBody>
            <a:bodyPr wrap="none" rtlCol="0">
              <a:spAutoFit/>
            </a:bodyPr>
            <a:lstStyle/>
            <a:p>
              <a:r>
                <a:rPr lang="en-US" sz="1400" dirty="0" smtClean="0">
                  <a:latin typeface="Segoe UI" panose="020B0502040204020203" pitchFamily="34" charset="0"/>
                  <a:cs typeface="Segoe UI" panose="020B0502040204020203" pitchFamily="34" charset="0"/>
                </a:rPr>
                <a:t>Channels build correctly?</a:t>
              </a:r>
              <a:endParaRPr lang="en-US" sz="1400" dirty="0">
                <a:latin typeface="Segoe UI" panose="020B0502040204020203" pitchFamily="34" charset="0"/>
                <a:cs typeface="Segoe UI" panose="020B0502040204020203" pitchFamily="34" charset="0"/>
              </a:endParaRPr>
            </a:p>
          </p:txBody>
        </p:sp>
        <p:sp>
          <p:nvSpPr>
            <p:cNvPr id="46" name="TextBox 45"/>
            <p:cNvSpPr txBox="1"/>
            <p:nvPr/>
          </p:nvSpPr>
          <p:spPr>
            <a:xfrm>
              <a:off x="9015571" y="5709572"/>
              <a:ext cx="2200808" cy="954107"/>
            </a:xfrm>
            <a:prstGeom prst="rect">
              <a:avLst/>
            </a:prstGeom>
            <a:solidFill>
              <a:schemeClr val="bg1"/>
            </a:solidFill>
          </p:spPr>
          <p:txBody>
            <a:bodyPr wrap="square" rtlCol="0">
              <a:spAutoFit/>
            </a:bodyPr>
            <a:lstStyle/>
            <a:p>
              <a:r>
                <a:rPr lang="en-US" sz="1400" dirty="0">
                  <a:latin typeface="Segoe UI" panose="020B0502040204020203" pitchFamily="34" charset="0"/>
                  <a:cs typeface="Segoe UI" panose="020B0502040204020203" pitchFamily="34" charset="0"/>
                </a:rPr>
                <a:t>Thin </a:t>
              </a:r>
              <a:r>
                <a:rPr lang="en-US" sz="1400" dirty="0" smtClean="0">
                  <a:latin typeface="Segoe UI" panose="020B0502040204020203" pitchFamily="34" charset="0"/>
                  <a:cs typeface="Segoe UI" panose="020B0502040204020203" pitchFamily="34" charset="0"/>
                </a:rPr>
                <a:t>sections OK?</a:t>
              </a:r>
              <a:endParaRPr lang="en-US" sz="1400" dirty="0">
                <a:latin typeface="Segoe UI" panose="020B0502040204020203" pitchFamily="34" charset="0"/>
                <a:cs typeface="Segoe UI" panose="020B0502040204020203" pitchFamily="34" charset="0"/>
              </a:endParaRPr>
            </a:p>
            <a:p>
              <a:r>
                <a:rPr lang="en-US" sz="1400" dirty="0">
                  <a:latin typeface="Segoe UI" panose="020B0502040204020203" pitchFamily="34" charset="0"/>
                  <a:cs typeface="Segoe UI" panose="020B0502040204020203" pitchFamily="34" charset="0"/>
                </a:rPr>
                <a:t>Microstructure </a:t>
              </a:r>
              <a:r>
                <a:rPr lang="en-US" sz="1400" dirty="0" smtClean="0">
                  <a:latin typeface="Segoe UI" panose="020B0502040204020203" pitchFamily="34" charset="0"/>
                  <a:cs typeface="Segoe UI" panose="020B0502040204020203" pitchFamily="34" charset="0"/>
                </a:rPr>
                <a:t>within acceptance criteria?</a:t>
              </a:r>
            </a:p>
            <a:p>
              <a:r>
                <a:rPr lang="en-US" sz="1400" dirty="0" smtClean="0">
                  <a:latin typeface="Segoe UI" panose="020B0502040204020203" pitchFamily="34" charset="0"/>
                  <a:cs typeface="Segoe UI" panose="020B0502040204020203" pitchFamily="34" charset="0"/>
                </a:rPr>
                <a:t>Mechanical properties?</a:t>
              </a:r>
              <a:endParaRPr lang="en-US" sz="1400" dirty="0">
                <a:latin typeface="Segoe UI" panose="020B0502040204020203" pitchFamily="34" charset="0"/>
                <a:cs typeface="Segoe UI" panose="020B0502040204020203" pitchFamily="34" charset="0"/>
              </a:endParaRPr>
            </a:p>
          </p:txBody>
        </p:sp>
        <p:grpSp>
          <p:nvGrpSpPr>
            <p:cNvPr id="53" name="Group 52"/>
            <p:cNvGrpSpPr/>
            <p:nvPr/>
          </p:nvGrpSpPr>
          <p:grpSpPr>
            <a:xfrm>
              <a:off x="766028" y="3796086"/>
              <a:ext cx="10450351" cy="1927344"/>
              <a:chOff x="766028" y="3796086"/>
              <a:chExt cx="10450351" cy="1927344"/>
            </a:xfrm>
          </p:grpSpPr>
          <p:grpSp>
            <p:nvGrpSpPr>
              <p:cNvPr id="44" name="Group 43"/>
              <p:cNvGrpSpPr/>
              <p:nvPr/>
            </p:nvGrpSpPr>
            <p:grpSpPr>
              <a:xfrm>
                <a:off x="766028" y="3796086"/>
                <a:ext cx="10450351" cy="1927344"/>
                <a:chOff x="766028" y="3796086"/>
                <a:chExt cx="10450351" cy="1927344"/>
              </a:xfrm>
            </p:grpSpPr>
            <p:grpSp>
              <p:nvGrpSpPr>
                <p:cNvPr id="4" name="Group 3"/>
                <p:cNvGrpSpPr/>
                <p:nvPr/>
              </p:nvGrpSpPr>
              <p:grpSpPr>
                <a:xfrm>
                  <a:off x="766028" y="3796086"/>
                  <a:ext cx="10450351" cy="1927344"/>
                  <a:chOff x="532564" y="4584027"/>
                  <a:chExt cx="10450351" cy="1927344"/>
                </a:xfrm>
              </p:grpSpPr>
              <p:pic>
                <p:nvPicPr>
                  <p:cNvPr id="32" name="Picture 31"/>
                  <p:cNvPicPr>
                    <a:picLocks noChangeAspect="1"/>
                  </p:cNvPicPr>
                  <p:nvPr/>
                </p:nvPicPr>
                <p:blipFill rotWithShape="1">
                  <a:blip r:embed="rId2"/>
                  <a:srcRect l="8448" t="12813" r="12655" b="10106"/>
                  <a:stretch/>
                </p:blipFill>
                <p:spPr>
                  <a:xfrm>
                    <a:off x="8762282" y="4584027"/>
                    <a:ext cx="2220633" cy="1927344"/>
                  </a:xfrm>
                  <a:prstGeom prst="rect">
                    <a:avLst/>
                  </a:prstGeom>
                </p:spPr>
              </p:pic>
              <p:pic>
                <p:nvPicPr>
                  <p:cNvPr id="33" name="Picture 32"/>
                  <p:cNvPicPr>
                    <a:picLocks noChangeAspect="1"/>
                  </p:cNvPicPr>
                  <p:nvPr/>
                </p:nvPicPr>
                <p:blipFill rotWithShape="1">
                  <a:blip r:embed="rId3"/>
                  <a:srcRect l="21284" t="12090" r="25223" b="27051"/>
                  <a:stretch/>
                </p:blipFill>
                <p:spPr>
                  <a:xfrm>
                    <a:off x="6147042" y="4584027"/>
                    <a:ext cx="1992283" cy="1915062"/>
                  </a:xfrm>
                  <a:prstGeom prst="rect">
                    <a:avLst/>
                  </a:prstGeom>
                </p:spPr>
              </p:pic>
              <p:pic>
                <p:nvPicPr>
                  <p:cNvPr id="34" name="Picture 33"/>
                  <p:cNvPicPr>
                    <a:picLocks noChangeAspect="1"/>
                  </p:cNvPicPr>
                  <p:nvPr/>
                </p:nvPicPr>
                <p:blipFill rotWithShape="1">
                  <a:blip r:embed="rId4"/>
                  <a:srcRect l="6590" t="11277" r="9459" b="7768"/>
                  <a:stretch/>
                </p:blipFill>
                <p:spPr>
                  <a:xfrm>
                    <a:off x="3257319" y="4584027"/>
                    <a:ext cx="2266766" cy="1904936"/>
                  </a:xfrm>
                  <a:prstGeom prst="rect">
                    <a:avLst/>
                  </a:prstGeom>
                </p:spPr>
              </p:pic>
              <p:pic>
                <p:nvPicPr>
                  <p:cNvPr id="35" name="Picture 34"/>
                  <p:cNvPicPr>
                    <a:picLocks noChangeAspect="1"/>
                  </p:cNvPicPr>
                  <p:nvPr/>
                </p:nvPicPr>
                <p:blipFill>
                  <a:blip r:embed="rId5"/>
                  <a:stretch>
                    <a:fillRect/>
                  </a:stretch>
                </p:blipFill>
                <p:spPr>
                  <a:xfrm>
                    <a:off x="532564" y="4584027"/>
                    <a:ext cx="2101798" cy="1904936"/>
                  </a:xfrm>
                  <a:prstGeom prst="rect">
                    <a:avLst/>
                  </a:prstGeom>
                </p:spPr>
              </p:pic>
            </p:grpSp>
            <p:cxnSp>
              <p:nvCxnSpPr>
                <p:cNvPr id="10" name="Straight Connector 9"/>
                <p:cNvCxnSpPr/>
                <p:nvPr/>
              </p:nvCxnSpPr>
              <p:spPr>
                <a:xfrm flipH="1">
                  <a:off x="4260610" y="4238368"/>
                  <a:ext cx="546168" cy="308918"/>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3677371" y="3904735"/>
                  <a:ext cx="1828800" cy="1050324"/>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260610" y="4547286"/>
                  <a:ext cx="0" cy="318805"/>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4260610" y="4867275"/>
                  <a:ext cx="238069" cy="338806"/>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45" name="Flowchart: Direct Access Storage 44"/>
              <p:cNvSpPr/>
              <p:nvPr/>
            </p:nvSpPr>
            <p:spPr>
              <a:xfrm rot="1830352">
                <a:off x="9342707" y="4683184"/>
                <a:ext cx="835906" cy="204015"/>
              </a:xfrm>
              <a:prstGeom prst="flowChartMagneticDrum">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Arrow Connector 47"/>
              <p:cNvCxnSpPr/>
              <p:nvPr/>
            </p:nvCxnSpPr>
            <p:spPr>
              <a:xfrm>
                <a:off x="10001559" y="4923523"/>
                <a:ext cx="209006" cy="13018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endCxn id="45" idx="1"/>
              </p:cNvCxnSpPr>
              <p:nvPr/>
            </p:nvCxnSpPr>
            <p:spPr>
              <a:xfrm>
                <a:off x="9272522" y="4492885"/>
                <a:ext cx="128039" cy="80143"/>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51743320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smtClean="0"/>
              <a:t>Cryptographic Hash</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318974" y="1584252"/>
            <a:ext cx="11784535" cy="2633787"/>
          </a:xfrm>
        </p:spPr>
        <p:txBody>
          <a:bodyPr/>
          <a:lstStyle/>
          <a:p>
            <a:pPr marL="0" indent="0">
              <a:buNone/>
              <a:defRPr/>
            </a:pPr>
            <a:r>
              <a:rPr lang="en-US" b="1" kern="0" dirty="0"/>
              <a:t>Common challenges for PPP </a:t>
            </a:r>
            <a:r>
              <a:rPr lang="en-US" b="1" kern="0" dirty="0" smtClean="0"/>
              <a:t>development</a:t>
            </a:r>
            <a:endParaRPr lang="en-US" dirty="0" smtClean="0">
              <a:solidFill>
                <a:sysClr val="windowText" lastClr="000000"/>
              </a:solidFill>
              <a:latin typeface="Calibri Light" panose="020F0302020204030204"/>
            </a:endParaRPr>
          </a:p>
          <a:p>
            <a:pPr>
              <a:defRPr/>
            </a:pPr>
            <a:r>
              <a:rPr lang="en-US" sz="2400" dirty="0" smtClean="0">
                <a:solidFill>
                  <a:sysClr val="windowText" lastClr="000000"/>
                </a:solidFill>
              </a:rPr>
              <a:t>Understanding the cryptographic </a:t>
            </a:r>
            <a:r>
              <a:rPr lang="en-US" sz="2400" dirty="0">
                <a:solidFill>
                  <a:sysClr val="windowText" lastClr="000000"/>
                </a:solidFill>
              </a:rPr>
              <a:t>hash </a:t>
            </a:r>
            <a:r>
              <a:rPr lang="en-US" sz="2400" dirty="0" smtClean="0">
                <a:solidFill>
                  <a:sysClr val="windowText" lastClr="000000"/>
                </a:solidFill>
              </a:rPr>
              <a:t>(see MSFC-STD-3716, </a:t>
            </a:r>
            <a:r>
              <a:rPr lang="en-US" sz="2400" dirty="0">
                <a:solidFill>
                  <a:sysClr val="windowText" lastClr="000000"/>
                </a:solidFill>
              </a:rPr>
              <a:t>Appendix D)</a:t>
            </a:r>
          </a:p>
          <a:p>
            <a:pPr lvl="1"/>
            <a:r>
              <a:rPr lang="en-US" sz="1800" dirty="0"/>
              <a:t>Cryptographic hash functions can be </a:t>
            </a:r>
            <a:r>
              <a:rPr lang="en-US" sz="1800" dirty="0" smtClean="0"/>
              <a:t>used to establish identifiers for the exact content of any file, thus allowing absolute knowledge </a:t>
            </a:r>
            <a:r>
              <a:rPr lang="en-US" sz="1800" dirty="0"/>
              <a:t>whether any changes have been made to </a:t>
            </a:r>
            <a:r>
              <a:rPr lang="en-US" sz="1800" dirty="0" smtClean="0"/>
              <a:t>that file. </a:t>
            </a:r>
            <a:endParaRPr lang="en-US" sz="1800" dirty="0"/>
          </a:p>
          <a:p>
            <a:pPr lvl="1"/>
            <a:r>
              <a:rPr lang="en-US" sz="1800" dirty="0"/>
              <a:t>This </a:t>
            </a:r>
            <a:r>
              <a:rPr lang="en-US" sz="1800" dirty="0" smtClean="0"/>
              <a:t>allows the cryptographic hash to </a:t>
            </a:r>
            <a:r>
              <a:rPr lang="en-US" sz="1800" dirty="0"/>
              <a:t>be used </a:t>
            </a:r>
            <a:r>
              <a:rPr lang="en-US" sz="1800" dirty="0" smtClean="0"/>
              <a:t>for version control, </a:t>
            </a:r>
            <a:r>
              <a:rPr lang="en-US" sz="1800" dirty="0"/>
              <a:t>data </a:t>
            </a:r>
            <a:r>
              <a:rPr lang="en-US" sz="1800" dirty="0" smtClean="0"/>
              <a:t>integrity, </a:t>
            </a:r>
            <a:r>
              <a:rPr lang="en-US" sz="1800" dirty="0"/>
              <a:t>and </a:t>
            </a:r>
            <a:r>
              <a:rPr lang="en-US" sz="1800" dirty="0" smtClean="0"/>
              <a:t>file verification</a:t>
            </a:r>
            <a:r>
              <a:rPr lang="en-US" sz="1800" dirty="0"/>
              <a:t>. </a:t>
            </a:r>
          </a:p>
          <a:p>
            <a:pPr lvl="1"/>
            <a:r>
              <a:rPr lang="en-US" sz="1800" dirty="0" smtClean="0"/>
              <a:t>Standardized algorithms </a:t>
            </a:r>
            <a:r>
              <a:rPr lang="en-US" sz="1800" dirty="0"/>
              <a:t>produce </a:t>
            </a:r>
            <a:r>
              <a:rPr lang="en-US" sz="1800" dirty="0" smtClean="0"/>
              <a:t>a hash of </a:t>
            </a:r>
            <a:r>
              <a:rPr lang="en-US" sz="1800" dirty="0"/>
              <a:t>small identical length regardless of size of input</a:t>
            </a:r>
            <a:r>
              <a:rPr lang="en-US" sz="1800" dirty="0" smtClean="0"/>
              <a:t>.</a:t>
            </a:r>
          </a:p>
          <a:p>
            <a:pPr lvl="1"/>
            <a:r>
              <a:rPr lang="en-US" sz="1800" dirty="0"/>
              <a:t>No change to the </a:t>
            </a:r>
            <a:r>
              <a:rPr lang="en-US" sz="1800" dirty="0" smtClean="0"/>
              <a:t>file’s content, </a:t>
            </a:r>
            <a:r>
              <a:rPr lang="en-US" sz="1800" dirty="0"/>
              <a:t>no matter how </a:t>
            </a:r>
            <a:r>
              <a:rPr lang="en-US" sz="1800" dirty="0" smtClean="0"/>
              <a:t>insignificant, </a:t>
            </a:r>
            <a:r>
              <a:rPr lang="en-US" sz="1800" dirty="0"/>
              <a:t>can occur without producing a completely different hash </a:t>
            </a:r>
            <a:r>
              <a:rPr lang="en-US" sz="1800" dirty="0" smtClean="0"/>
              <a:t>result – perfect to maintain </a:t>
            </a:r>
            <a:r>
              <a:rPr lang="en-US" sz="1800" dirty="0" smtClean="0"/>
              <a:t>definitive </a:t>
            </a:r>
            <a:r>
              <a:rPr lang="en-US" sz="1800" dirty="0" smtClean="0"/>
              <a:t>identity of contents in the AM digital thread</a:t>
            </a:r>
            <a:endParaRPr lang="en-US" sz="1800" dirty="0"/>
          </a:p>
          <a:p>
            <a:endParaRPr lang="en-US" dirty="0"/>
          </a:p>
        </p:txBody>
      </p:sp>
      <p:sp>
        <p:nvSpPr>
          <p:cNvPr id="4" name="Rectangle 3"/>
          <p:cNvSpPr/>
          <p:nvPr/>
        </p:nvSpPr>
        <p:spPr>
          <a:xfrm>
            <a:off x="5890255" y="4657542"/>
            <a:ext cx="6096000" cy="1461939"/>
          </a:xfrm>
          <a:prstGeom prst="rect">
            <a:avLst/>
          </a:prstGeom>
          <a:ln>
            <a:solidFill>
              <a:schemeClr val="tx1"/>
            </a:solidFill>
          </a:ln>
        </p:spPr>
        <p:txBody>
          <a:bodyPr>
            <a:spAutoFit/>
          </a:bodyPr>
          <a:lstStyle/>
          <a:p>
            <a:pPr>
              <a:lnSpc>
                <a:spcPct val="110000"/>
              </a:lnSpc>
              <a:spcBef>
                <a:spcPts val="600"/>
              </a:spcBef>
              <a:tabLst>
                <a:tab pos="457200" algn="l"/>
                <a:tab pos="914400" algn="l"/>
                <a:tab pos="1371600" algn="l"/>
                <a:tab pos="1828800" algn="l"/>
                <a:tab pos="2286000" algn="l"/>
                <a:tab pos="2743200" algn="l"/>
              </a:tabLst>
            </a:pP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Laser Powder Bed Fusion</a:t>
            </a:r>
          </a:p>
          <a:p>
            <a:r>
              <a:rPr lang="en-US" sz="2000" dirty="0" smtClean="0">
                <a:latin typeface="Consolas" panose="020B0609020204030204" pitchFamily="49" charset="0"/>
                <a:ea typeface="Times New Roman" panose="02020603050405020304" pitchFamily="18" charset="0"/>
                <a:cs typeface="Consolas" panose="020B0609020204030204" pitchFamily="49" charset="0"/>
              </a:rPr>
              <a:t>85BB98E57467A82B39042331195E611F4A2EE823</a:t>
            </a:r>
            <a:endParaRPr lang="en-US" sz="2000" dirty="0" smtClean="0">
              <a:latin typeface="Consolas" panose="020B0609020204030204" pitchFamily="49" charset="0"/>
              <a:ea typeface="Times New Roman" panose="02020603050405020304" pitchFamily="18" charset="0"/>
              <a:cs typeface="Times New Roman" panose="02020603050405020304" pitchFamily="18" charset="0"/>
            </a:endParaRPr>
          </a:p>
          <a:p>
            <a:pPr>
              <a:lnSpc>
                <a:spcPct val="110000"/>
              </a:lnSpc>
              <a:spcBef>
                <a:spcPts val="600"/>
              </a:spcBef>
              <a:tabLst>
                <a:tab pos="457200" algn="l"/>
                <a:tab pos="914400" algn="l"/>
                <a:tab pos="1371600" algn="l"/>
                <a:tab pos="1828800" algn="l"/>
                <a:tab pos="2286000" algn="l"/>
                <a:tab pos="2743200" algn="l"/>
              </a:tabLst>
            </a:pP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Laser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Powder </a:t>
            </a:r>
            <a:r>
              <a:rPr lang="en-US" sz="2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b</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ed Fusion</a:t>
            </a:r>
          </a:p>
          <a:p>
            <a:r>
              <a:rPr lang="en-US" sz="2000" dirty="0">
                <a:latin typeface="Consolas" panose="020B0609020204030204" pitchFamily="49" charset="0"/>
                <a:ea typeface="Times New Roman" panose="02020603050405020304" pitchFamily="18" charset="0"/>
                <a:cs typeface="Consolas" panose="020B0609020204030204" pitchFamily="49" charset="0"/>
              </a:rPr>
              <a:t>1DEB28D58F7F7EB55165AEC703C3DBA218B962F0</a:t>
            </a:r>
            <a:endParaRPr lang="en-US" sz="2000" dirty="0">
              <a:effectLst/>
              <a:latin typeface="Consolas" panose="020B0609020204030204" pitchFamily="49" charset="0"/>
              <a:ea typeface="Times New Roman" panose="02020603050405020304" pitchFamily="18" charset="0"/>
              <a:cs typeface="Times New Roman" panose="02020603050405020304" pitchFamily="18" charset="0"/>
            </a:endParaRPr>
          </a:p>
        </p:txBody>
      </p:sp>
      <p:sp>
        <p:nvSpPr>
          <p:cNvPr id="6" name="Rectangle 5"/>
          <p:cNvSpPr/>
          <p:nvPr/>
        </p:nvSpPr>
        <p:spPr>
          <a:xfrm>
            <a:off x="5782100" y="4323294"/>
            <a:ext cx="3391954" cy="369332"/>
          </a:xfrm>
          <a:prstGeom prst="rect">
            <a:avLst/>
          </a:prstGeom>
        </p:spPr>
        <p:txBody>
          <a:bodyPr wrap="none">
            <a:spAutoFit/>
          </a:bodyPr>
          <a:lstStyle/>
          <a:p>
            <a:r>
              <a:rPr lang="en-US" dirty="0">
                <a:latin typeface="Segoe UI" panose="020B0502040204020203" pitchFamily="34" charset="0"/>
                <a:ea typeface="Times New Roman" panose="02020603050405020304" pitchFamily="18" charset="0"/>
                <a:cs typeface="Segoe UI" panose="020B0502040204020203" pitchFamily="34" charset="0"/>
              </a:rPr>
              <a:t>Examples of SHA-1 hash values:</a:t>
            </a:r>
            <a:endParaRPr lang="en-US" dirty="0">
              <a:latin typeface="Segoe UI" panose="020B0502040204020203" pitchFamily="34" charset="0"/>
              <a:cs typeface="Segoe UI" panose="020B0502040204020203" pitchFamily="34" charset="0"/>
            </a:endParaRPr>
          </a:p>
        </p:txBody>
      </p:sp>
      <p:grpSp>
        <p:nvGrpSpPr>
          <p:cNvPr id="8" name="Group 7"/>
          <p:cNvGrpSpPr/>
          <p:nvPr/>
        </p:nvGrpSpPr>
        <p:grpSpPr>
          <a:xfrm>
            <a:off x="318974" y="4382240"/>
            <a:ext cx="5098600" cy="1754326"/>
            <a:chOff x="318974" y="4382240"/>
            <a:chExt cx="5098600" cy="1754326"/>
          </a:xfrm>
        </p:grpSpPr>
        <p:sp>
          <p:nvSpPr>
            <p:cNvPr id="5" name="Rectangle 4"/>
            <p:cNvSpPr/>
            <p:nvPr/>
          </p:nvSpPr>
          <p:spPr>
            <a:xfrm>
              <a:off x="318974" y="4382240"/>
              <a:ext cx="5098600" cy="1754326"/>
            </a:xfrm>
            <a:prstGeom prst="rect">
              <a:avLst/>
            </a:prstGeom>
          </p:spPr>
          <p:txBody>
            <a:bodyPr wrap="square">
              <a:spAutoFit/>
            </a:bodyPr>
            <a:lstStyle/>
            <a:p>
              <a:r>
                <a:rPr lang="en-US" dirty="0">
                  <a:latin typeface="Segoe UI" panose="020B0502040204020203" pitchFamily="34" charset="0"/>
                  <a:ea typeface="Times New Roman" panose="02020603050405020304" pitchFamily="18" charset="0"/>
                  <a:cs typeface="Segoe UI" panose="020B0502040204020203" pitchFamily="34" charset="0"/>
                </a:rPr>
                <a:t>The </a:t>
              </a:r>
              <a:r>
                <a:rPr lang="en-US" dirty="0" smtClean="0">
                  <a:latin typeface="Segoe UI" panose="020B0502040204020203" pitchFamily="34" charset="0"/>
                  <a:ea typeface="Times New Roman" panose="02020603050405020304" pitchFamily="18" charset="0"/>
                  <a:cs typeface="Segoe UI" panose="020B0502040204020203" pitchFamily="34" charset="0"/>
                </a:rPr>
                <a:t>Secure Hash Algorithm 1 (SHA-1) </a:t>
              </a:r>
              <a:r>
                <a:rPr lang="en-US" dirty="0">
                  <a:latin typeface="Segoe UI" panose="020B0502040204020203" pitchFamily="34" charset="0"/>
                  <a:ea typeface="Times New Roman" panose="02020603050405020304" pitchFamily="18" charset="0"/>
                  <a:cs typeface="Segoe UI" panose="020B0502040204020203" pitchFamily="34" charset="0"/>
                </a:rPr>
                <a:t>algorithm can operate on any file (or even a text string</a:t>
              </a:r>
              <a:r>
                <a:rPr lang="en-US" dirty="0" smtClean="0">
                  <a:latin typeface="Segoe UI" panose="020B0502040204020203" pitchFamily="34" charset="0"/>
                  <a:ea typeface="Times New Roman" panose="02020603050405020304" pitchFamily="18" charset="0"/>
                  <a:cs typeface="Segoe UI" panose="020B0502040204020203" pitchFamily="34" charset="0"/>
                </a:rPr>
                <a:t>).</a:t>
              </a:r>
            </a:p>
            <a:p>
              <a:endParaRPr lang="en-US" dirty="0">
                <a:latin typeface="Segoe UI" panose="020B0502040204020203" pitchFamily="34" charset="0"/>
                <a:ea typeface="Times New Roman" panose="02020603050405020304" pitchFamily="18" charset="0"/>
                <a:cs typeface="Segoe UI" panose="020B0502040204020203" pitchFamily="34" charset="0"/>
              </a:endParaRPr>
            </a:p>
            <a:p>
              <a:r>
                <a:rPr lang="en-US" i="1" dirty="0" smtClean="0">
                  <a:latin typeface="Segoe UI" panose="020B0502040204020203" pitchFamily="34" charset="0"/>
                  <a:ea typeface="Times New Roman" panose="02020603050405020304" pitchFamily="18" charset="0"/>
                  <a:cs typeface="Segoe UI" panose="020B0502040204020203" pitchFamily="34" charset="0"/>
                </a:rPr>
                <a:t>Use these algorithms to identify and confirm file integrity throughout the AM digital thread for parts maintaining certification status.</a:t>
              </a:r>
              <a:endParaRPr lang="en-US" i="1" dirty="0">
                <a:latin typeface="Segoe UI" panose="020B0502040204020203" pitchFamily="34" charset="0"/>
                <a:cs typeface="Segoe UI" panose="020B0502040204020203" pitchFamily="34" charset="0"/>
              </a:endParaRPr>
            </a:p>
          </p:txBody>
        </p:sp>
        <p:sp>
          <p:nvSpPr>
            <p:cNvPr id="7" name="Rectangle 6"/>
            <p:cNvSpPr/>
            <p:nvPr/>
          </p:nvSpPr>
          <p:spPr>
            <a:xfrm>
              <a:off x="318974" y="5201265"/>
              <a:ext cx="4941284" cy="93530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2484005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altLang="en-US" dirty="0"/>
              <a:t>Qualified AM Part </a:t>
            </a:r>
            <a:r>
              <a:rPr lang="en-US" altLang="en-US" dirty="0" smtClean="0"/>
              <a:t>Process (QPP)</a:t>
            </a:r>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90082" y="1471746"/>
            <a:ext cx="11355572" cy="4412511"/>
          </a:xfrm>
        </p:spPr>
        <p:txBody>
          <a:bodyPr/>
          <a:lstStyle/>
          <a:p>
            <a:pPr marL="0" indent="0">
              <a:lnSpc>
                <a:spcPct val="100000"/>
              </a:lnSpc>
              <a:buNone/>
            </a:pPr>
            <a:r>
              <a:rPr lang="en-US" altLang="en-US" b="1" kern="0" dirty="0" smtClean="0"/>
              <a:t>Establishing a Qualified Part Process (QPP)</a:t>
            </a:r>
          </a:p>
          <a:p>
            <a:pPr marL="344488" indent="-344488">
              <a:lnSpc>
                <a:spcPct val="100000"/>
              </a:lnSpc>
              <a:buFont typeface="Wingdings" panose="05000000000000000000" pitchFamily="2" charset="2"/>
              <a:buChar char="ü"/>
            </a:pPr>
            <a:r>
              <a:rPr lang="en-US" altLang="en-US" sz="2400" kern="0" dirty="0"/>
              <a:t>AM Part Production </a:t>
            </a:r>
            <a:r>
              <a:rPr lang="en-US" altLang="en-US" sz="2400" kern="0" dirty="0" smtClean="0"/>
              <a:t>Plan, agreed </a:t>
            </a:r>
            <a:r>
              <a:rPr lang="en-US" altLang="en-US" sz="2400" kern="0" dirty="0"/>
              <a:t>upon and </a:t>
            </a:r>
            <a:r>
              <a:rPr lang="en-US" altLang="en-US" sz="2400" kern="0" dirty="0" smtClean="0"/>
              <a:t>approved</a:t>
            </a:r>
            <a:endParaRPr lang="en-US" altLang="en-US" sz="2400" kern="0" dirty="0"/>
          </a:p>
          <a:p>
            <a:pPr marL="344488" indent="-344488">
              <a:lnSpc>
                <a:spcPct val="100000"/>
              </a:lnSpc>
              <a:buFont typeface="Wingdings" panose="05000000000000000000" pitchFamily="2" charset="2"/>
              <a:buChar char="ü"/>
            </a:pPr>
            <a:r>
              <a:rPr lang="en-US" altLang="en-US" sz="2400" kern="0" dirty="0"/>
              <a:t>Pre-production article </a:t>
            </a:r>
            <a:r>
              <a:rPr lang="en-US" altLang="en-US" sz="2400" kern="0" dirty="0" smtClean="0"/>
              <a:t>evaluation complete</a:t>
            </a:r>
            <a:endParaRPr lang="en-US" altLang="en-US" sz="2400" kern="0" dirty="0"/>
          </a:p>
          <a:p>
            <a:pPr marL="344488" indent="-344488">
              <a:lnSpc>
                <a:spcPct val="100000"/>
              </a:lnSpc>
              <a:buFont typeface="Wingdings" panose="05000000000000000000" pitchFamily="2" charset="2"/>
              <a:buChar char="ü"/>
            </a:pPr>
            <a:r>
              <a:rPr lang="en-US" altLang="en-US" sz="2400" kern="0" dirty="0"/>
              <a:t>AM Manufacturing Readiness </a:t>
            </a:r>
            <a:r>
              <a:rPr lang="en-US" altLang="en-US" sz="2400" kern="0" dirty="0" smtClean="0"/>
              <a:t>Review</a:t>
            </a:r>
            <a:endParaRPr lang="en-US" altLang="en-US" sz="1400" kern="0" dirty="0" smtClean="0"/>
          </a:p>
          <a:p>
            <a:pPr marL="857250" lvl="1" indent="-457200">
              <a:lnSpc>
                <a:spcPct val="100000"/>
              </a:lnSpc>
            </a:pPr>
            <a:r>
              <a:rPr lang="en-US" altLang="en-US" sz="2000" kern="0" dirty="0" smtClean="0"/>
              <a:t>All stakeholders agree AM part development is successful and complete for qualification or production articles to be produced</a:t>
            </a:r>
          </a:p>
          <a:p>
            <a:pPr marL="857250" lvl="1" indent="-457200">
              <a:lnSpc>
                <a:spcPct val="100000"/>
              </a:lnSpc>
            </a:pPr>
            <a:r>
              <a:rPr lang="en-US" altLang="en-US" sz="2000" kern="0" dirty="0" smtClean="0"/>
              <a:t>Demarcates </a:t>
            </a:r>
            <a:r>
              <a:rPr lang="en-US" altLang="en-US" sz="2000" kern="0" dirty="0"/>
              <a:t>the point in time when changes to AM part definition (digital files, engineering instructions, </a:t>
            </a:r>
            <a:r>
              <a:rPr lang="en-US" altLang="en-US" sz="2000" kern="0" dirty="0" smtClean="0"/>
              <a:t>etc.) </a:t>
            </a:r>
            <a:r>
              <a:rPr lang="en-US" altLang="en-US" sz="2000" kern="0" dirty="0"/>
              <a:t>are locked.  </a:t>
            </a:r>
            <a:r>
              <a:rPr lang="en-US" altLang="en-US" sz="2000" i="1" u="sng" kern="0" dirty="0"/>
              <a:t>NO MORE CHANGES</a:t>
            </a:r>
          </a:p>
          <a:p>
            <a:pPr marL="857250" lvl="1" indent="-457200">
              <a:lnSpc>
                <a:spcPct val="100000"/>
              </a:lnSpc>
            </a:pPr>
            <a:r>
              <a:rPr lang="en-US" altLang="en-US" sz="2000" kern="0" dirty="0"/>
              <a:t>Qualified Part Process (QPP) state is documented in the Quality Management System </a:t>
            </a:r>
          </a:p>
          <a:p>
            <a:pPr>
              <a:lnSpc>
                <a:spcPct val="100000"/>
              </a:lnSpc>
            </a:pPr>
            <a:r>
              <a:rPr lang="en-US" altLang="en-US" sz="2400" kern="0" dirty="0"/>
              <a:t>Produce to the Plan and STICK TO THE </a:t>
            </a:r>
            <a:r>
              <a:rPr lang="en-US" altLang="en-US" sz="2400" kern="0" dirty="0" smtClean="0"/>
              <a:t>PLAN</a:t>
            </a:r>
            <a:endParaRPr lang="en-US" altLang="en-US" sz="2400" kern="0" dirty="0"/>
          </a:p>
        </p:txBody>
      </p:sp>
      <p:pic>
        <p:nvPicPr>
          <p:cNvPr id="5" name="Picture 4"/>
          <p:cNvPicPr/>
          <p:nvPr/>
        </p:nvPicPr>
        <p:blipFill rotWithShape="1">
          <a:blip r:embed="rId2" cstate="print">
            <a:extLst>
              <a:ext uri="{28A0092B-C50C-407E-A947-70E740481C1C}">
                <a14:useLocalDpi xmlns:a14="http://schemas.microsoft.com/office/drawing/2010/main" val="0"/>
              </a:ext>
            </a:extLst>
          </a:blip>
          <a:srcRect t="54983"/>
          <a:stretch/>
        </p:blipFill>
        <p:spPr>
          <a:xfrm>
            <a:off x="8830746" y="1498068"/>
            <a:ext cx="3243267" cy="1986631"/>
          </a:xfrm>
          <a:prstGeom prst="rect">
            <a:avLst/>
          </a:prstGeom>
        </p:spPr>
      </p:pic>
      <p:sp>
        <p:nvSpPr>
          <p:cNvPr id="6" name="Oval 5"/>
          <p:cNvSpPr/>
          <p:nvPr/>
        </p:nvSpPr>
        <p:spPr>
          <a:xfrm>
            <a:off x="9142745" y="2327106"/>
            <a:ext cx="1220094" cy="642026"/>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202781" y="5648969"/>
            <a:ext cx="9530173" cy="523220"/>
          </a:xfrm>
          <a:prstGeom prst="rect">
            <a:avLst/>
          </a:prstGeom>
          <a:noFill/>
        </p:spPr>
        <p:txBody>
          <a:bodyPr wrap="none" rtlCol="0">
            <a:spAutoFit/>
          </a:bodyPr>
          <a:lstStyle/>
          <a:p>
            <a:r>
              <a:rPr lang="en-US" sz="2800" i="1" u="sng" dirty="0" smtClean="0">
                <a:solidFill>
                  <a:srgbClr val="FF0000"/>
                </a:solidFill>
              </a:rPr>
              <a:t>The Locked Process Is the QPP! Must be documented in the QMS!</a:t>
            </a:r>
            <a:endParaRPr lang="en-US" sz="2800" i="1" u="sng" dirty="0">
              <a:solidFill>
                <a:srgbClr val="FF0000"/>
              </a:solidFill>
            </a:endParaRPr>
          </a:p>
        </p:txBody>
      </p:sp>
    </p:spTree>
    <p:extLst>
      <p:ext uri="{BB962C8B-B14F-4D97-AF65-F5344CB8AC3E}">
        <p14:creationId xmlns:p14="http://schemas.microsoft.com/office/powerpoint/2010/main" val="324599322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smtClean="0"/>
              <a:t>AM Part Production</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90082" y="1596390"/>
            <a:ext cx="8970649" cy="4412511"/>
          </a:xfrm>
        </p:spPr>
        <p:txBody>
          <a:bodyPr/>
          <a:lstStyle/>
          <a:p>
            <a:pPr marL="0" lvl="0" indent="0">
              <a:buClrTx/>
              <a:buNone/>
              <a:defRPr/>
            </a:pPr>
            <a:r>
              <a:rPr lang="en-US" b="1" dirty="0">
                <a:solidFill>
                  <a:sysClr val="windowText" lastClr="000000"/>
                </a:solidFill>
              </a:rPr>
              <a:t>Part Production – Follow-through on controls</a:t>
            </a:r>
          </a:p>
          <a:p>
            <a:pPr marL="285750" lvl="2" indent="0">
              <a:buNone/>
              <a:defRPr/>
            </a:pPr>
            <a:r>
              <a:rPr lang="en-US" sz="2400" b="1" dirty="0">
                <a:solidFill>
                  <a:sysClr val="windowText" lastClr="000000"/>
                </a:solidFill>
              </a:rPr>
              <a:t>Statistical Process Control (SPC)</a:t>
            </a:r>
          </a:p>
          <a:p>
            <a:pPr marL="514350" lvl="2">
              <a:defRPr/>
            </a:pPr>
            <a:r>
              <a:rPr lang="en-US" sz="2400" dirty="0" smtClean="0">
                <a:solidFill>
                  <a:sysClr val="windowText" lastClr="000000"/>
                </a:solidFill>
              </a:rPr>
              <a:t>Must develop methodologies that support production scenario</a:t>
            </a:r>
            <a:endParaRPr lang="en-US" sz="2400" dirty="0">
              <a:solidFill>
                <a:sysClr val="windowText" lastClr="000000"/>
              </a:solidFill>
            </a:endParaRPr>
          </a:p>
          <a:p>
            <a:pPr marL="514350" lvl="2">
              <a:defRPr/>
            </a:pPr>
            <a:r>
              <a:rPr lang="en-US" sz="2400" dirty="0" smtClean="0">
                <a:solidFill>
                  <a:sysClr val="windowText" lastClr="000000"/>
                </a:solidFill>
              </a:rPr>
              <a:t>Continuous Production may differ from handling one-off parts</a:t>
            </a:r>
          </a:p>
          <a:p>
            <a:pPr marL="514350" lvl="2">
              <a:defRPr/>
            </a:pPr>
            <a:r>
              <a:rPr lang="en-US" sz="2400" dirty="0" smtClean="0">
                <a:solidFill>
                  <a:sysClr val="windowText" lastClr="000000"/>
                </a:solidFill>
              </a:rPr>
              <a:t>Utilize PCRD or formal Control Chart methodologies</a:t>
            </a:r>
            <a:endParaRPr lang="en-US" sz="2400" dirty="0">
              <a:solidFill>
                <a:sysClr val="windowText" lastClr="000000"/>
              </a:solidFill>
            </a:endParaRPr>
          </a:p>
          <a:p>
            <a:pPr marL="514350" lvl="2">
              <a:defRPr/>
            </a:pPr>
            <a:r>
              <a:rPr lang="en-US" sz="2400" dirty="0" smtClean="0">
                <a:solidFill>
                  <a:sysClr val="windowText" lastClr="000000"/>
                </a:solidFill>
              </a:rPr>
              <a:t>SPC </a:t>
            </a:r>
            <a:r>
              <a:rPr lang="en-US" sz="2400" dirty="0">
                <a:solidFill>
                  <a:sysClr val="windowText" lastClr="000000"/>
                </a:solidFill>
              </a:rPr>
              <a:t>Challenges: </a:t>
            </a:r>
          </a:p>
          <a:p>
            <a:pPr marL="971550" lvl="3">
              <a:defRPr/>
            </a:pPr>
            <a:r>
              <a:rPr lang="en-US" sz="2200" dirty="0">
                <a:solidFill>
                  <a:sysClr val="windowText" lastClr="000000"/>
                </a:solidFill>
              </a:rPr>
              <a:t>Do the samples stay with the parts?</a:t>
            </a:r>
          </a:p>
          <a:p>
            <a:pPr marL="971550" lvl="3">
              <a:defRPr/>
            </a:pPr>
            <a:r>
              <a:rPr lang="en-US" sz="2200" dirty="0">
                <a:solidFill>
                  <a:sysClr val="windowText" lastClr="000000"/>
                </a:solidFill>
              </a:rPr>
              <a:t>How to flag a part without the samples tested?</a:t>
            </a:r>
          </a:p>
          <a:p>
            <a:pPr marL="971550" lvl="3">
              <a:defRPr/>
            </a:pPr>
            <a:r>
              <a:rPr lang="en-US" sz="2200" dirty="0">
                <a:solidFill>
                  <a:sysClr val="windowText" lastClr="000000"/>
                </a:solidFill>
              </a:rPr>
              <a:t>Setting limits that identify drift</a:t>
            </a:r>
          </a:p>
          <a:p>
            <a:endParaRPr lang="en-US" dirty="0"/>
          </a:p>
          <a:p>
            <a:endParaRPr lang="en-US" dirty="0"/>
          </a:p>
        </p:txBody>
      </p:sp>
      <p:pic>
        <p:nvPicPr>
          <p:cNvPr id="4" name="Picture 3"/>
          <p:cNvPicPr/>
          <p:nvPr/>
        </p:nvPicPr>
        <p:blipFill rotWithShape="1">
          <a:blip r:embed="rId2" cstate="print">
            <a:extLst>
              <a:ext uri="{28A0092B-C50C-407E-A947-70E740481C1C}">
                <a14:useLocalDpi xmlns:a14="http://schemas.microsoft.com/office/drawing/2010/main" val="0"/>
              </a:ext>
            </a:extLst>
          </a:blip>
          <a:srcRect t="54983"/>
          <a:stretch/>
        </p:blipFill>
        <p:spPr>
          <a:xfrm>
            <a:off x="8948733" y="1498068"/>
            <a:ext cx="3243267" cy="1986631"/>
          </a:xfrm>
          <a:prstGeom prst="rect">
            <a:avLst/>
          </a:prstGeom>
        </p:spPr>
      </p:pic>
      <p:sp>
        <p:nvSpPr>
          <p:cNvPr id="5" name="Oval 4"/>
          <p:cNvSpPr/>
          <p:nvPr/>
        </p:nvSpPr>
        <p:spPr>
          <a:xfrm>
            <a:off x="9260731" y="2851652"/>
            <a:ext cx="2606371" cy="632403"/>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3"/>
          <a:srcRect b="52007"/>
          <a:stretch/>
        </p:blipFill>
        <p:spPr>
          <a:xfrm>
            <a:off x="6409741" y="5496396"/>
            <a:ext cx="3223098" cy="1221653"/>
          </a:xfrm>
          <a:prstGeom prst="rect">
            <a:avLst/>
          </a:prstGeom>
          <a:ln w="19050">
            <a:solidFill>
              <a:schemeClr val="tx1"/>
            </a:solidFill>
          </a:ln>
        </p:spPr>
      </p:pic>
      <p:pic>
        <p:nvPicPr>
          <p:cNvPr id="7" name="Picture 6"/>
          <p:cNvPicPr>
            <a:picLocks noChangeAspect="1"/>
          </p:cNvPicPr>
          <p:nvPr/>
        </p:nvPicPr>
        <p:blipFill>
          <a:blip r:embed="rId4"/>
          <a:stretch>
            <a:fillRect/>
          </a:stretch>
        </p:blipFill>
        <p:spPr>
          <a:xfrm>
            <a:off x="9842128" y="3721421"/>
            <a:ext cx="2024974" cy="2574610"/>
          </a:xfrm>
          <a:prstGeom prst="rect">
            <a:avLst/>
          </a:prstGeom>
          <a:ln w="19050">
            <a:solidFill>
              <a:schemeClr val="tx1"/>
            </a:solidFill>
          </a:ln>
        </p:spPr>
      </p:pic>
    </p:spTree>
    <p:extLst>
      <p:ext uri="{BB962C8B-B14F-4D97-AF65-F5344CB8AC3E}">
        <p14:creationId xmlns:p14="http://schemas.microsoft.com/office/powerpoint/2010/main" val="14933857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AM Part Production</a:t>
            </a:r>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90082" y="1596390"/>
            <a:ext cx="8970649" cy="4412511"/>
          </a:xfrm>
        </p:spPr>
        <p:txBody>
          <a:bodyPr/>
          <a:lstStyle/>
          <a:p>
            <a:pPr marL="0" lvl="0" indent="0">
              <a:buClrTx/>
              <a:buNone/>
              <a:defRPr/>
            </a:pPr>
            <a:r>
              <a:rPr lang="en-US" b="1" dirty="0">
                <a:solidFill>
                  <a:sysClr val="windowText" lastClr="000000"/>
                </a:solidFill>
              </a:rPr>
              <a:t>Part Production – Follow-through on controls</a:t>
            </a:r>
          </a:p>
          <a:p>
            <a:pPr marL="285750" lvl="2" indent="0">
              <a:buNone/>
              <a:defRPr/>
            </a:pPr>
            <a:r>
              <a:rPr lang="en-US" sz="2400" b="1" dirty="0" smtClean="0">
                <a:solidFill>
                  <a:sysClr val="windowText" lastClr="000000"/>
                </a:solidFill>
              </a:rPr>
              <a:t>Non-destructive Evaluation (NDE)</a:t>
            </a:r>
            <a:endParaRPr lang="en-US" sz="2400" b="1" dirty="0">
              <a:solidFill>
                <a:sysClr val="windowText" lastClr="000000"/>
              </a:solidFill>
            </a:endParaRPr>
          </a:p>
          <a:p>
            <a:pPr marL="514350" lvl="2">
              <a:defRPr/>
            </a:pPr>
            <a:r>
              <a:rPr lang="en-US" sz="2400" dirty="0" smtClean="0">
                <a:solidFill>
                  <a:sysClr val="windowText" lastClr="000000"/>
                </a:solidFill>
              </a:rPr>
              <a:t>Essential to certification logic for parts with high consequence of failure</a:t>
            </a:r>
          </a:p>
          <a:p>
            <a:pPr marL="514350" lvl="2">
              <a:defRPr/>
            </a:pPr>
            <a:r>
              <a:rPr lang="en-US" sz="2400" dirty="0" smtClean="0">
                <a:solidFill>
                  <a:sysClr val="windowText" lastClr="000000"/>
                </a:solidFill>
              </a:rPr>
              <a:t>Important tool for AM process health monitoring</a:t>
            </a:r>
            <a:endParaRPr lang="en-US" sz="2400" dirty="0">
              <a:solidFill>
                <a:sysClr val="windowText" lastClr="000000"/>
              </a:solidFill>
            </a:endParaRPr>
          </a:p>
          <a:p>
            <a:pPr marL="514350" lvl="2">
              <a:defRPr/>
            </a:pPr>
            <a:r>
              <a:rPr lang="en-US" sz="2400" dirty="0" smtClean="0">
                <a:solidFill>
                  <a:sysClr val="windowText" lastClr="000000"/>
                </a:solidFill>
              </a:rPr>
              <a:t>Covered in detail in the NDE module.</a:t>
            </a:r>
            <a:endParaRPr lang="en-US" sz="2200" dirty="0">
              <a:solidFill>
                <a:sysClr val="windowText" lastClr="000000"/>
              </a:solidFill>
            </a:endParaRPr>
          </a:p>
          <a:p>
            <a:endParaRPr lang="en-US" dirty="0"/>
          </a:p>
          <a:p>
            <a:endParaRPr lang="en-US" dirty="0"/>
          </a:p>
        </p:txBody>
      </p:sp>
      <p:pic>
        <p:nvPicPr>
          <p:cNvPr id="4" name="Picture 3"/>
          <p:cNvPicPr/>
          <p:nvPr/>
        </p:nvPicPr>
        <p:blipFill rotWithShape="1">
          <a:blip r:embed="rId2" cstate="print">
            <a:extLst>
              <a:ext uri="{28A0092B-C50C-407E-A947-70E740481C1C}">
                <a14:useLocalDpi xmlns:a14="http://schemas.microsoft.com/office/drawing/2010/main" val="0"/>
              </a:ext>
            </a:extLst>
          </a:blip>
          <a:srcRect t="54983"/>
          <a:stretch/>
        </p:blipFill>
        <p:spPr>
          <a:xfrm>
            <a:off x="8948733" y="1498068"/>
            <a:ext cx="3243267" cy="1986631"/>
          </a:xfrm>
          <a:prstGeom prst="rect">
            <a:avLst/>
          </a:prstGeom>
        </p:spPr>
      </p:pic>
      <p:sp>
        <p:nvSpPr>
          <p:cNvPr id="5" name="Oval 4"/>
          <p:cNvSpPr/>
          <p:nvPr/>
        </p:nvSpPr>
        <p:spPr>
          <a:xfrm>
            <a:off x="9260731" y="2851652"/>
            <a:ext cx="2606371" cy="632403"/>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0002.jpg"/>
          <p:cNvPicPr/>
          <p:nvPr/>
        </p:nvPicPr>
        <p:blipFill>
          <a:blip r:embed="rId3" cstate="print"/>
          <a:srcRect l="10341" t="23252" r="14681" b="17133"/>
          <a:stretch>
            <a:fillRect/>
          </a:stretch>
        </p:blipFill>
        <p:spPr>
          <a:xfrm>
            <a:off x="2477211" y="4015621"/>
            <a:ext cx="2314984" cy="1828800"/>
          </a:xfrm>
          <a:prstGeom prst="rect">
            <a:avLst/>
          </a:prstGeom>
        </p:spPr>
      </p:pic>
      <p:pic>
        <p:nvPicPr>
          <p:cNvPr id="7" name="Picture 6" descr="P1000886-cd.JPG"/>
          <p:cNvPicPr/>
          <p:nvPr/>
        </p:nvPicPr>
        <p:blipFill rotWithShape="1">
          <a:blip r:embed="rId4" cstate="print"/>
          <a:srcRect l="34313" t="30457" r="31375" b="21095"/>
          <a:stretch/>
        </p:blipFill>
        <p:spPr>
          <a:xfrm>
            <a:off x="832342" y="4206708"/>
            <a:ext cx="1545338" cy="1446625"/>
          </a:xfrm>
          <a:prstGeom prst="rect">
            <a:avLst/>
          </a:prstGeom>
        </p:spPr>
      </p:pic>
      <p:sp>
        <p:nvSpPr>
          <p:cNvPr id="8" name="TextBox 7"/>
          <p:cNvSpPr txBox="1"/>
          <p:nvPr/>
        </p:nvSpPr>
        <p:spPr>
          <a:xfrm>
            <a:off x="1777020" y="5799446"/>
            <a:ext cx="3607163" cy="307777"/>
          </a:xfrm>
          <a:prstGeom prst="rect">
            <a:avLst/>
          </a:prstGeom>
          <a:noFill/>
        </p:spPr>
        <p:txBody>
          <a:bodyPr wrap="square" rtlCol="0">
            <a:spAutoFit/>
          </a:bodyPr>
          <a:lstStyle/>
          <a:p>
            <a:pPr algn="ctr"/>
            <a:r>
              <a:rPr lang="en-US" sz="1400" dirty="0" smtClean="0">
                <a:latin typeface="+mj-lt"/>
              </a:rPr>
              <a:t>NDE: Powder not cleared, Imbedded Flaw</a:t>
            </a:r>
            <a:endParaRPr lang="en-US" sz="1400" dirty="0">
              <a:latin typeface="+mj-lt"/>
            </a:endParaRPr>
          </a:p>
        </p:txBody>
      </p:sp>
      <p:pic>
        <p:nvPicPr>
          <p:cNvPr id="9" name="Picture 8"/>
          <p:cNvPicPr>
            <a:picLocks noChangeAspect="1"/>
          </p:cNvPicPr>
          <p:nvPr/>
        </p:nvPicPr>
        <p:blipFill rotWithShape="1">
          <a:blip r:embed="rId5" cstate="hqprint">
            <a:extLst>
              <a:ext uri="{28A0092B-C50C-407E-A947-70E740481C1C}">
                <a14:useLocalDpi xmlns:a14="http://schemas.microsoft.com/office/drawing/2010/main" val="0"/>
              </a:ext>
            </a:extLst>
          </a:blip>
          <a:srcRect l="9691" r="14745"/>
          <a:stretch/>
        </p:blipFill>
        <p:spPr>
          <a:xfrm>
            <a:off x="4905567" y="4222351"/>
            <a:ext cx="1647929" cy="1415337"/>
          </a:xfrm>
          <a:prstGeom prst="rect">
            <a:avLst/>
          </a:prstGeom>
        </p:spPr>
      </p:pic>
    </p:spTree>
    <p:extLst>
      <p:ext uri="{BB962C8B-B14F-4D97-AF65-F5344CB8AC3E}">
        <p14:creationId xmlns:p14="http://schemas.microsoft.com/office/powerpoint/2010/main" val="14585416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smtClean="0"/>
              <a:t>Framework Assembled</a:t>
            </a:r>
            <a:endParaRPr lang="en-US" dirty="0"/>
          </a:p>
          <a:p>
            <a:endParaRPr lang="en-US" dirty="0"/>
          </a:p>
        </p:txBody>
      </p:sp>
      <p:sp>
        <p:nvSpPr>
          <p:cNvPr id="18" name="Right Arrow 17"/>
          <p:cNvSpPr/>
          <p:nvPr/>
        </p:nvSpPr>
        <p:spPr>
          <a:xfrm>
            <a:off x="7586232" y="2517302"/>
            <a:ext cx="841663" cy="1631372"/>
          </a:xfrm>
          <a:prstGeom prst="rightArrow">
            <a:avLst>
              <a:gd name="adj1" fmla="val 50000"/>
              <a:gd name="adj2" fmla="val 66901"/>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9236511" y="2301936"/>
            <a:ext cx="2109354" cy="2062103"/>
          </a:xfrm>
          <a:prstGeom prst="rect">
            <a:avLst/>
          </a:prstGeom>
          <a:noFill/>
          <a:ln w="76200">
            <a:solidFill>
              <a:srgbClr val="00B050"/>
            </a:solidFill>
          </a:ln>
        </p:spPr>
        <p:txBody>
          <a:bodyPr wrap="square" rtlCol="0">
            <a:spAutoFit/>
          </a:bodyPr>
          <a:lstStyle/>
          <a:p>
            <a:pPr algn="ctr"/>
            <a:r>
              <a:rPr lang="en-US" sz="3200" dirty="0" smtClean="0"/>
              <a:t>Rationale for Qualified AM parts</a:t>
            </a:r>
            <a:endParaRPr lang="en-US" sz="3200" dirty="0"/>
          </a:p>
        </p:txBody>
      </p:sp>
      <p:sp>
        <p:nvSpPr>
          <p:cNvPr id="20" name="Rectangle 19"/>
          <p:cNvSpPr/>
          <p:nvPr/>
        </p:nvSpPr>
        <p:spPr>
          <a:xfrm>
            <a:off x="835909" y="5243861"/>
            <a:ext cx="10515517" cy="830997"/>
          </a:xfrm>
          <a:prstGeom prst="rect">
            <a:avLst/>
          </a:prstGeom>
          <a:ln w="38100">
            <a:solidFill>
              <a:srgbClr val="FF0000"/>
            </a:solidFill>
          </a:ln>
        </p:spPr>
        <p:txBody>
          <a:bodyPr wrap="square">
            <a:spAutoFit/>
          </a:bodyPr>
          <a:lstStyle/>
          <a:p>
            <a:pPr algn="ctr"/>
            <a:r>
              <a:rPr lang="en-US" sz="2400" dirty="0">
                <a:latin typeface="Segoe UI" panose="020B0502040204020203" pitchFamily="34" charset="0"/>
                <a:cs typeface="Segoe UI" panose="020B0502040204020203" pitchFamily="34" charset="0"/>
              </a:rPr>
              <a:t>Part </a:t>
            </a:r>
            <a:r>
              <a:rPr lang="en-US" sz="2400" dirty="0" smtClean="0">
                <a:latin typeface="Segoe UI" panose="020B0502040204020203" pitchFamily="34" charset="0"/>
                <a:cs typeface="Segoe UI" panose="020B0502040204020203" pitchFamily="34" charset="0"/>
              </a:rPr>
              <a:t>certification </a:t>
            </a:r>
            <a:r>
              <a:rPr lang="en-US" sz="2400" dirty="0">
                <a:latin typeface="Segoe UI" panose="020B0502040204020203" pitchFamily="34" charset="0"/>
                <a:cs typeface="Segoe UI" panose="020B0502040204020203" pitchFamily="34" charset="0"/>
              </a:rPr>
              <a:t>rationale comes from </a:t>
            </a:r>
            <a:r>
              <a:rPr lang="en-US" sz="2400" dirty="0" smtClean="0">
                <a:latin typeface="Segoe UI" panose="020B0502040204020203" pitchFamily="34" charset="0"/>
                <a:cs typeface="Segoe UI" panose="020B0502040204020203" pitchFamily="34" charset="0"/>
              </a:rPr>
              <a:t>the sum </a:t>
            </a:r>
            <a:r>
              <a:rPr lang="en-US" sz="2400" dirty="0">
                <a:latin typeface="Segoe UI" panose="020B0502040204020203" pitchFamily="34" charset="0"/>
                <a:cs typeface="Segoe UI" panose="020B0502040204020203" pitchFamily="34" charset="0"/>
              </a:rPr>
              <a:t>of both in-process and post-process controls, </a:t>
            </a:r>
            <a:r>
              <a:rPr lang="en-US" sz="2400" dirty="0" smtClean="0">
                <a:latin typeface="Segoe UI" panose="020B0502040204020203" pitchFamily="34" charset="0"/>
                <a:cs typeface="Segoe UI" panose="020B0502040204020203" pitchFamily="34" charset="0"/>
              </a:rPr>
              <a:t>any weakness </a:t>
            </a:r>
            <a:r>
              <a:rPr lang="en-US" sz="2400" dirty="0">
                <a:latin typeface="Segoe UI" panose="020B0502040204020203" pitchFamily="34" charset="0"/>
                <a:cs typeface="Segoe UI" panose="020B0502040204020203" pitchFamily="34" charset="0"/>
              </a:rPr>
              <a:t>in one must be compensated in the other</a:t>
            </a:r>
          </a:p>
        </p:txBody>
      </p:sp>
      <p:pic>
        <p:nvPicPr>
          <p:cNvPr id="21" name="Picture 20"/>
          <p:cNvPicPr>
            <a:picLocks noChangeAspect="1"/>
          </p:cNvPicPr>
          <p:nvPr/>
        </p:nvPicPr>
        <p:blipFill>
          <a:blip r:embed="rId2"/>
          <a:stretch>
            <a:fillRect/>
          </a:stretch>
        </p:blipFill>
        <p:spPr>
          <a:xfrm>
            <a:off x="363151" y="1562678"/>
            <a:ext cx="6529261" cy="3540620"/>
          </a:xfrm>
          <a:prstGeom prst="rect">
            <a:avLst/>
          </a:prstGeom>
        </p:spPr>
      </p:pic>
    </p:spTree>
    <p:extLst>
      <p:ext uri="{BB962C8B-B14F-4D97-AF65-F5344CB8AC3E}">
        <p14:creationId xmlns:p14="http://schemas.microsoft.com/office/powerpoint/2010/main" val="22063999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altLang="en-US" dirty="0"/>
              <a:t>AM Part Production</a:t>
            </a:r>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p:txBody>
          <a:bodyPr/>
          <a:lstStyle/>
          <a:p>
            <a:pPr>
              <a:lnSpc>
                <a:spcPct val="100000"/>
              </a:lnSpc>
              <a:spcBef>
                <a:spcPts val="0"/>
              </a:spcBef>
              <a:spcAft>
                <a:spcPts val="600"/>
              </a:spcAft>
            </a:pPr>
            <a:r>
              <a:rPr lang="en-US" altLang="en-US" sz="2400" kern="0" dirty="0"/>
              <a:t>Follow the plan, always, with no short-cuts</a:t>
            </a:r>
          </a:p>
          <a:p>
            <a:pPr>
              <a:lnSpc>
                <a:spcPct val="100000"/>
              </a:lnSpc>
              <a:spcBef>
                <a:spcPts val="0"/>
              </a:spcBef>
              <a:spcAft>
                <a:spcPts val="600"/>
              </a:spcAft>
            </a:pPr>
            <a:r>
              <a:rPr lang="en-US" altLang="en-US" sz="2400" kern="0" dirty="0"/>
              <a:t>Do not change a Qualified Part Process without re-qualification</a:t>
            </a:r>
          </a:p>
          <a:p>
            <a:pPr>
              <a:lnSpc>
                <a:spcPct val="100000"/>
              </a:lnSpc>
              <a:spcBef>
                <a:spcPts val="0"/>
              </a:spcBef>
              <a:spcAft>
                <a:spcPts val="600"/>
              </a:spcAft>
            </a:pPr>
            <a:r>
              <a:rPr lang="en-US" altLang="en-US" sz="2400" kern="0" dirty="0"/>
              <a:t>Efficiency in process monitoring is critical to minimize the inevitable disruption</a:t>
            </a:r>
          </a:p>
          <a:p>
            <a:pPr marL="857250" lvl="1" indent="-457200">
              <a:lnSpc>
                <a:spcPct val="100000"/>
              </a:lnSpc>
              <a:spcBef>
                <a:spcPts val="0"/>
              </a:spcBef>
              <a:spcAft>
                <a:spcPts val="600"/>
              </a:spcAft>
            </a:pPr>
            <a:r>
              <a:rPr lang="en-US" altLang="en-US" sz="2000" kern="0" dirty="0"/>
              <a:t>Witness tests can take considerable time to complete</a:t>
            </a:r>
          </a:p>
          <a:p>
            <a:pPr marL="857250" lvl="1" indent="-457200">
              <a:lnSpc>
                <a:spcPct val="100000"/>
              </a:lnSpc>
              <a:spcBef>
                <a:spcPts val="0"/>
              </a:spcBef>
              <a:spcAft>
                <a:spcPts val="600"/>
              </a:spcAft>
            </a:pPr>
            <a:r>
              <a:rPr lang="en-US" altLang="en-US" sz="2000" kern="0" dirty="0"/>
              <a:t>Track the performance of each machine using all available metrics by control chart</a:t>
            </a:r>
          </a:p>
          <a:p>
            <a:pPr marL="857250" lvl="1" indent="-457200">
              <a:lnSpc>
                <a:spcPct val="100000"/>
              </a:lnSpc>
              <a:spcBef>
                <a:spcPts val="0"/>
              </a:spcBef>
              <a:spcAft>
                <a:spcPts val="600"/>
              </a:spcAft>
            </a:pPr>
            <a:r>
              <a:rPr lang="en-US" altLang="en-US" sz="2000" kern="0" dirty="0"/>
              <a:t>In-process monitoring may provide early warning of changes in machine performance</a:t>
            </a:r>
          </a:p>
          <a:p>
            <a:pPr>
              <a:lnSpc>
                <a:spcPct val="100000"/>
              </a:lnSpc>
              <a:spcBef>
                <a:spcPts val="0"/>
              </a:spcBef>
              <a:spcAft>
                <a:spcPts val="600"/>
              </a:spcAft>
            </a:pPr>
            <a:r>
              <a:rPr lang="en-US" altLang="en-US" sz="2400" kern="0" dirty="0"/>
              <a:t>Emphasize the importance of inspection for every part</a:t>
            </a:r>
          </a:p>
          <a:p>
            <a:pPr marL="857250" lvl="1" indent="-457200">
              <a:lnSpc>
                <a:spcPct val="100000"/>
              </a:lnSpc>
              <a:spcBef>
                <a:spcPts val="0"/>
              </a:spcBef>
              <a:spcAft>
                <a:spcPts val="600"/>
              </a:spcAft>
            </a:pPr>
            <a:r>
              <a:rPr lang="en-US" altLang="en-US" sz="2000" kern="0" dirty="0"/>
              <a:t>Not just NDE, but visual inspection of as-built conditions</a:t>
            </a:r>
          </a:p>
          <a:p>
            <a:pPr marL="857250" lvl="1" indent="-457200">
              <a:lnSpc>
                <a:spcPct val="100000"/>
              </a:lnSpc>
              <a:spcBef>
                <a:spcPts val="0"/>
              </a:spcBef>
              <a:spcAft>
                <a:spcPts val="600"/>
              </a:spcAft>
            </a:pPr>
            <a:r>
              <a:rPr lang="en-US" altLang="en-US" sz="2000" kern="0" dirty="0"/>
              <a:t>Watch for changes in part appearance – colors, support structure issues, witness lines/shifts</a:t>
            </a:r>
          </a:p>
          <a:p>
            <a:pPr>
              <a:lnSpc>
                <a:spcPct val="100000"/>
              </a:lnSpc>
              <a:spcBef>
                <a:spcPts val="0"/>
              </a:spcBef>
              <a:spcAft>
                <a:spcPts val="600"/>
              </a:spcAft>
            </a:pPr>
            <a:r>
              <a:rPr lang="en-US" altLang="en-US" sz="2400" kern="0" dirty="0"/>
              <a:t>Consider systemic implications for all non-conformances</a:t>
            </a:r>
          </a:p>
          <a:p>
            <a:pPr marL="0" indent="0">
              <a:lnSpc>
                <a:spcPct val="100000"/>
              </a:lnSpc>
              <a:spcBef>
                <a:spcPts val="0"/>
              </a:spcBef>
              <a:spcAft>
                <a:spcPts val="600"/>
              </a:spcAft>
              <a:buNone/>
            </a:pPr>
            <a:endParaRPr lang="en-US" dirty="0"/>
          </a:p>
          <a:p>
            <a:pPr>
              <a:lnSpc>
                <a:spcPct val="100000"/>
              </a:lnSpc>
              <a:spcBef>
                <a:spcPts val="0"/>
              </a:spcBef>
              <a:spcAft>
                <a:spcPts val="600"/>
              </a:spcAft>
            </a:pPr>
            <a:endParaRPr lang="en-US" dirty="0"/>
          </a:p>
        </p:txBody>
      </p:sp>
    </p:spTree>
    <p:extLst>
      <p:ext uri="{BB962C8B-B14F-4D97-AF65-F5344CB8AC3E}">
        <p14:creationId xmlns:p14="http://schemas.microsoft.com/office/powerpoint/2010/main" val="24496260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altLang="en-US" dirty="0" smtClean="0"/>
              <a:t>Qualification Testing and Service</a:t>
            </a:r>
            <a:endParaRPr lang="en-US" dirty="0"/>
          </a:p>
        </p:txBody>
      </p:sp>
      <p:pic>
        <p:nvPicPr>
          <p:cNvPr id="5" name="Picture 4"/>
          <p:cNvPicPr/>
          <p:nvPr/>
        </p:nvPicPr>
        <p:blipFill rotWithShape="1">
          <a:blip r:embed="rId2" cstate="print">
            <a:extLst>
              <a:ext uri="{28A0092B-C50C-407E-A947-70E740481C1C}">
                <a14:useLocalDpi xmlns:a14="http://schemas.microsoft.com/office/drawing/2010/main" val="0"/>
              </a:ext>
            </a:extLst>
          </a:blip>
          <a:srcRect t="78972"/>
          <a:stretch/>
        </p:blipFill>
        <p:spPr>
          <a:xfrm>
            <a:off x="8711707" y="1444321"/>
            <a:ext cx="3243267" cy="903874"/>
          </a:xfrm>
          <a:prstGeom prst="rect">
            <a:avLst/>
          </a:prstGeom>
        </p:spPr>
      </p:pic>
      <p:sp>
        <p:nvSpPr>
          <p:cNvPr id="6" name="Oval 5"/>
          <p:cNvSpPr/>
          <p:nvPr/>
        </p:nvSpPr>
        <p:spPr>
          <a:xfrm>
            <a:off x="11502375" y="2110756"/>
            <a:ext cx="555161" cy="317567"/>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stretch>
            <a:fillRect/>
          </a:stretch>
        </p:blipFill>
        <p:spPr>
          <a:xfrm>
            <a:off x="37413" y="1712891"/>
            <a:ext cx="3371380" cy="4401693"/>
          </a:xfrm>
          <a:prstGeom prst="rect">
            <a:avLst/>
          </a:prstGeom>
        </p:spPr>
      </p:pic>
      <p:pic>
        <p:nvPicPr>
          <p:cNvPr id="8" name="Picture 7" descr="superdraco-engine-testing-1.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585589" y="1712891"/>
            <a:ext cx="2408762" cy="2970831"/>
          </a:xfrm>
          <a:prstGeom prst="rect">
            <a:avLst/>
          </a:prstGeom>
        </p:spPr>
      </p:pic>
      <p:sp>
        <p:nvSpPr>
          <p:cNvPr id="9" name="TextBox 8"/>
          <p:cNvSpPr txBox="1"/>
          <p:nvPr/>
        </p:nvSpPr>
        <p:spPr>
          <a:xfrm>
            <a:off x="3805720" y="4713501"/>
            <a:ext cx="3553537" cy="707886"/>
          </a:xfrm>
          <a:prstGeom prst="rect">
            <a:avLst/>
          </a:prstGeom>
          <a:noFill/>
        </p:spPr>
        <p:txBody>
          <a:bodyPr wrap="none" rtlCol="0">
            <a:spAutoFit/>
          </a:bodyPr>
          <a:lstStyle/>
          <a:p>
            <a:r>
              <a:rPr lang="en-US" sz="2000" dirty="0" err="1" smtClean="0">
                <a:latin typeface="Segoe UI" panose="020B0502040204020203" pitchFamily="34" charset="0"/>
                <a:cs typeface="Segoe UI" panose="020B0502040204020203" pitchFamily="34" charset="0"/>
              </a:rPr>
              <a:t>SpaceX</a:t>
            </a:r>
            <a:r>
              <a:rPr lang="en-US" sz="2000" dirty="0" smtClean="0">
                <a:latin typeface="Segoe UI" panose="020B0502040204020203" pitchFamily="34" charset="0"/>
                <a:cs typeface="Segoe UI" panose="020B0502040204020203" pitchFamily="34" charset="0"/>
              </a:rPr>
              <a:t> </a:t>
            </a:r>
            <a:r>
              <a:rPr lang="en-US" sz="2000" dirty="0" err="1" smtClean="0">
                <a:latin typeface="Segoe UI" panose="020B0502040204020203" pitchFamily="34" charset="0"/>
                <a:cs typeface="Segoe UI" panose="020B0502040204020203" pitchFamily="34" charset="0"/>
              </a:rPr>
              <a:t>SuperDraco</a:t>
            </a:r>
            <a:endParaRPr lang="en-US" sz="2000" dirty="0" smtClean="0">
              <a:latin typeface="Segoe UI" panose="020B0502040204020203" pitchFamily="34" charset="0"/>
              <a:cs typeface="Segoe UI" panose="020B0502040204020203" pitchFamily="34" charset="0"/>
            </a:endParaRPr>
          </a:p>
          <a:p>
            <a:r>
              <a:rPr lang="en-US" sz="2000" dirty="0" smtClean="0">
                <a:latin typeface="Segoe UI" panose="020B0502040204020203" pitchFamily="34" charset="0"/>
                <a:cs typeface="Segoe UI" panose="020B0502040204020203" pitchFamily="34" charset="0"/>
              </a:rPr>
              <a:t>Dragon Capsule Abort Engine</a:t>
            </a:r>
            <a:endParaRPr lang="en-US" sz="2000" dirty="0">
              <a:latin typeface="Segoe UI" panose="020B0502040204020203" pitchFamily="34" charset="0"/>
              <a:cs typeface="Segoe UI" panose="020B0502040204020203" pitchFamily="34" charset="0"/>
            </a:endParaRPr>
          </a:p>
        </p:txBody>
      </p:sp>
      <p:pic>
        <p:nvPicPr>
          <p:cNvPr id="11" name="Picture 10"/>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359257" y="3165988"/>
            <a:ext cx="4595717" cy="2878590"/>
          </a:xfrm>
          <a:prstGeom prst="rect">
            <a:avLst/>
          </a:prstGeom>
        </p:spPr>
      </p:pic>
      <p:pic>
        <p:nvPicPr>
          <p:cNvPr id="10" name="Picture 9"/>
          <p:cNvPicPr>
            <a:picLocks noChangeAspect="1"/>
          </p:cNvPicPr>
          <p:nvPr/>
        </p:nvPicPr>
        <p:blipFill rotWithShape="1">
          <a:blip r:embed="rId6" cstate="hqprint">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rcRect l="14753" r="12426"/>
          <a:stretch/>
        </p:blipFill>
        <p:spPr>
          <a:xfrm>
            <a:off x="6244351" y="1708965"/>
            <a:ext cx="2270384" cy="2086805"/>
          </a:xfrm>
          <a:prstGeom prst="rect">
            <a:avLst/>
          </a:prstGeom>
        </p:spPr>
      </p:pic>
    </p:spTree>
    <p:extLst>
      <p:ext uri="{BB962C8B-B14F-4D97-AF65-F5344CB8AC3E}">
        <p14:creationId xmlns:p14="http://schemas.microsoft.com/office/powerpoint/2010/main" val="17012674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smtClean="0"/>
              <a:t>Service: Qualification Testing</a:t>
            </a:r>
            <a:endParaRPr lang="en-US" dirty="0"/>
          </a:p>
          <a:p>
            <a:endParaRPr lang="en-US" dirty="0"/>
          </a:p>
        </p:txBody>
      </p:sp>
      <p:sp>
        <p:nvSpPr>
          <p:cNvPr id="5" name="Title 1"/>
          <p:cNvSpPr txBox="1">
            <a:spLocks/>
          </p:cNvSpPr>
          <p:nvPr/>
        </p:nvSpPr>
        <p:spPr>
          <a:xfrm>
            <a:off x="290082" y="6152339"/>
            <a:ext cx="11308766" cy="117497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smtClean="0">
                <a:solidFill>
                  <a:schemeClr val="bg1"/>
                </a:solidFill>
                <a:latin typeface="Segoe UI" panose="020B0502040204020203" pitchFamily="34" charset="0"/>
                <a:cs typeface="Segoe UI" panose="020B0502040204020203" pitchFamily="34" charset="0"/>
              </a:rPr>
              <a:t>AM Injector Testing</a:t>
            </a:r>
            <a:r>
              <a:rPr lang="en-US" sz="3200" dirty="0" smtClean="0">
                <a:solidFill>
                  <a:schemeClr val="bg1"/>
                </a:solidFill>
                <a:latin typeface="Segoe UI" panose="020B0502040204020203" pitchFamily="34" charset="0"/>
                <a:cs typeface="Segoe UI" panose="020B0502040204020203" pitchFamily="34" charset="0"/>
              </a:rPr>
              <a:t/>
            </a:r>
            <a:br>
              <a:rPr lang="en-US" sz="3200" dirty="0" smtClean="0">
                <a:solidFill>
                  <a:schemeClr val="bg1"/>
                </a:solidFill>
                <a:latin typeface="Segoe UI" panose="020B0502040204020203" pitchFamily="34" charset="0"/>
                <a:cs typeface="Segoe UI" panose="020B0502040204020203" pitchFamily="34" charset="0"/>
              </a:rPr>
            </a:br>
            <a:r>
              <a:rPr lang="en-US" sz="2000" dirty="0" smtClean="0">
                <a:solidFill>
                  <a:schemeClr val="bg1"/>
                </a:solidFill>
                <a:latin typeface="Segoe UI" panose="020B0502040204020203" pitchFamily="34" charset="0"/>
                <a:cs typeface="Segoe UI" panose="020B0502040204020203" pitchFamily="34" charset="0"/>
              </a:rPr>
              <a:t>Additively Manufactured Injectors Hot-fire Tested at NASA range from 1,200 </a:t>
            </a:r>
            <a:r>
              <a:rPr lang="en-US" sz="2000" dirty="0" err="1" smtClean="0">
                <a:solidFill>
                  <a:schemeClr val="bg1"/>
                </a:solidFill>
                <a:latin typeface="Segoe UI" panose="020B0502040204020203" pitchFamily="34" charset="0"/>
                <a:cs typeface="Segoe UI" panose="020B0502040204020203" pitchFamily="34" charset="0"/>
              </a:rPr>
              <a:t>lbf</a:t>
            </a:r>
            <a:r>
              <a:rPr lang="en-US" sz="2000" dirty="0" smtClean="0">
                <a:solidFill>
                  <a:schemeClr val="bg1"/>
                </a:solidFill>
                <a:latin typeface="Segoe UI" panose="020B0502040204020203" pitchFamily="34" charset="0"/>
                <a:cs typeface="Segoe UI" panose="020B0502040204020203" pitchFamily="34" charset="0"/>
              </a:rPr>
              <a:t> to 35,000 </a:t>
            </a:r>
            <a:r>
              <a:rPr lang="en-US" sz="2000" dirty="0" err="1" smtClean="0">
                <a:solidFill>
                  <a:schemeClr val="bg1"/>
                </a:solidFill>
                <a:latin typeface="Segoe UI" panose="020B0502040204020203" pitchFamily="34" charset="0"/>
                <a:cs typeface="Segoe UI" panose="020B0502040204020203" pitchFamily="34" charset="0"/>
              </a:rPr>
              <a:t>lbf</a:t>
            </a:r>
            <a:r>
              <a:rPr lang="en-US" sz="2000" dirty="0" smtClean="0">
                <a:solidFill>
                  <a:schemeClr val="bg1"/>
                </a:solidFill>
                <a:latin typeface="Segoe UI" panose="020B0502040204020203" pitchFamily="34" charset="0"/>
                <a:cs typeface="Segoe UI" panose="020B0502040204020203" pitchFamily="34" charset="0"/>
              </a:rPr>
              <a:t> thrust</a:t>
            </a:r>
            <a:endParaRPr lang="en-US" sz="3200" dirty="0">
              <a:solidFill>
                <a:schemeClr val="bg1"/>
              </a:solidFill>
              <a:latin typeface="Segoe UI" panose="020B0502040204020203" pitchFamily="34" charset="0"/>
              <a:cs typeface="Segoe UI" panose="020B0502040204020203" pitchFamily="34" charset="0"/>
            </a:endParaRPr>
          </a:p>
        </p:txBody>
      </p:sp>
      <p:pic>
        <p:nvPicPr>
          <p:cNvPr id="6" name="Injector Testi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36954" y="1492048"/>
            <a:ext cx="8284963" cy="4660291"/>
          </a:xfrm>
          <a:prstGeom prst="rect">
            <a:avLst/>
          </a:prstGeom>
        </p:spPr>
      </p:pic>
    </p:spTree>
    <p:extLst>
      <p:ext uri="{BB962C8B-B14F-4D97-AF65-F5344CB8AC3E}">
        <p14:creationId xmlns:p14="http://schemas.microsoft.com/office/powerpoint/2010/main" val="364221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14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repeatCount="indefinite" fill="hold" display="0">
                  <p:stCondLst>
                    <p:cond delay="indefinite"/>
                  </p:stCondLst>
                </p:cTn>
                <p:tgtEl>
                  <p:spTgt spid="6"/>
                </p:tgtEl>
              </p:cMediaNode>
            </p:vide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a:t>Introduction and Overview</a:t>
            </a:r>
          </a:p>
          <a:p>
            <a:endParaRPr lang="en-US" dirty="0"/>
          </a:p>
        </p:txBody>
      </p:sp>
      <p:pic>
        <p:nvPicPr>
          <p:cNvPr id="5" name="Picture 2" descr="Pogo Z Baffle for RS 25 Engine">
            <a:extLst>
              <a:ext uri="{FF2B5EF4-FFF2-40B4-BE49-F238E27FC236}">
                <a16:creationId xmlns:a16="http://schemas.microsoft.com/office/drawing/2014/main" id="{AEEFE86E-9EDC-4104-8B1F-AA62246CE61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075174" y="1507048"/>
            <a:ext cx="2603539" cy="17331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6" descr="Image result for rs25 engine">
            <a:extLst>
              <a:ext uri="{FF2B5EF4-FFF2-40B4-BE49-F238E27FC236}">
                <a16:creationId xmlns:a16="http://schemas.microsoft.com/office/drawing/2014/main" id="{AD9EA4ED-DE29-47F7-82C8-D2665F50A29C}"/>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9932286" y="3340033"/>
            <a:ext cx="1890922" cy="23508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ECED637-8993-4D52-BA06-FF094C84D1B3}"/>
              </a:ext>
            </a:extLst>
          </p:cNvPr>
          <p:cNvPicPr>
            <a:picLocks noChangeAspect="1"/>
          </p:cNvPicPr>
          <p:nvPr/>
        </p:nvPicPr>
        <p:blipFill rotWithShape="1">
          <a:blip r:embed="rId6"/>
          <a:srcRect l="40658" t="2193" r="21650" b="22367"/>
          <a:stretch/>
        </p:blipFill>
        <p:spPr>
          <a:xfrm>
            <a:off x="8288782" y="3328376"/>
            <a:ext cx="1572783" cy="2362533"/>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DB050C58-FB6E-4EDE-9774-36704C561D1B}"/>
              </a:ext>
            </a:extLst>
          </p:cNvPr>
          <p:cNvSpPr txBox="1"/>
          <p:nvPr/>
        </p:nvSpPr>
        <p:spPr>
          <a:xfrm>
            <a:off x="196119" y="6211669"/>
            <a:ext cx="11627089" cy="646331"/>
          </a:xfrm>
          <a:prstGeom prst="rect">
            <a:avLst/>
          </a:prstGeom>
          <a:noFill/>
        </p:spPr>
        <p:txBody>
          <a:bodyPr wrap="square" rtlCol="0">
            <a:spAutoFit/>
          </a:bodyPr>
          <a:lstStyle/>
          <a:p>
            <a:pPr algn="l"/>
            <a:r>
              <a:rPr lang="en-US" b="1" dirty="0">
                <a:solidFill>
                  <a:schemeClr val="bg1"/>
                </a:solidFill>
              </a:rPr>
              <a:t>Successful hot-fire testing of full-scale Additive Manufacturing Part to be flown on NASA’s Space Launch System (SLS)</a:t>
            </a:r>
          </a:p>
          <a:p>
            <a:pPr algn="l"/>
            <a:r>
              <a:rPr lang="en-US" b="1" dirty="0">
                <a:solidFill>
                  <a:schemeClr val="bg1"/>
                </a:solidFill>
              </a:rPr>
              <a:t>RS-25 Pogo Z-Baffle – </a:t>
            </a:r>
            <a:r>
              <a:rPr lang="en-US" dirty="0">
                <a:solidFill>
                  <a:schemeClr val="bg1"/>
                </a:solidFill>
              </a:rPr>
              <a:t>Used existing design with additive manufacturing to reduce complexity from </a:t>
            </a:r>
            <a:r>
              <a:rPr lang="en-US" u="sng" dirty="0">
                <a:solidFill>
                  <a:schemeClr val="bg1"/>
                </a:solidFill>
              </a:rPr>
              <a:t>127 welds to 4 welds</a:t>
            </a:r>
          </a:p>
        </p:txBody>
      </p:sp>
      <p:pic>
        <p:nvPicPr>
          <p:cNvPr id="9" name="RS25_Test">
            <a:hlinkClick r:id="" action="ppaction://media"/>
            <a:extLst>
              <a:ext uri="{FF2B5EF4-FFF2-40B4-BE49-F238E27FC236}">
                <a16:creationId xmlns:a16="http://schemas.microsoft.com/office/drawing/2014/main" id="{37BA0B07-443A-48AD-8E45-D44C8E0377AC}"/>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23293" y="1554247"/>
            <a:ext cx="7816645" cy="4393431"/>
          </a:xfrm>
          <a:prstGeom prst="rect">
            <a:avLst/>
          </a:prstGeom>
        </p:spPr>
      </p:pic>
    </p:spTree>
    <p:extLst>
      <p:ext uri="{BB962C8B-B14F-4D97-AF65-F5344CB8AC3E}">
        <p14:creationId xmlns:p14="http://schemas.microsoft.com/office/powerpoint/2010/main" val="2477397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57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repeatCount="indefinite" fill="hold" display="0">
                  <p:stCondLst>
                    <p:cond delay="indefinite"/>
                  </p:stCondLst>
                </p:cTn>
                <p:tgtEl>
                  <p:spTgt spid="9"/>
                </p:tgtEl>
              </p:cMediaNode>
            </p:video>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5F7050-B94D-45E0-BC73-2A0D25676DC5}"/>
              </a:ext>
            </a:extLst>
          </p:cNvPr>
          <p:cNvSpPr>
            <a:spLocks noGrp="1"/>
          </p:cNvSpPr>
          <p:nvPr>
            <p:ph type="body" sz="quarter" idx="10"/>
          </p:nvPr>
        </p:nvSpPr>
        <p:spPr>
          <a:xfrm>
            <a:off x="290082" y="387936"/>
            <a:ext cx="7296150" cy="503237"/>
          </a:xfrm>
        </p:spPr>
        <p:txBody>
          <a:bodyPr/>
          <a:lstStyle/>
          <a:p>
            <a:r>
              <a:rPr lang="en-US" dirty="0" smtClean="0"/>
              <a:t>Conclusions</a:t>
            </a:r>
            <a:endParaRPr lang="en-US" dirty="0"/>
          </a:p>
          <a:p>
            <a:endParaRPr lang="en-US" dirty="0"/>
          </a:p>
        </p:txBody>
      </p:sp>
      <p:sp>
        <p:nvSpPr>
          <p:cNvPr id="3" name="Content Placeholder 2">
            <a:extLst>
              <a:ext uri="{FF2B5EF4-FFF2-40B4-BE49-F238E27FC236}">
                <a16:creationId xmlns:a16="http://schemas.microsoft.com/office/drawing/2014/main" id="{706F6A10-EAD0-4986-972E-2D7714BF2722}"/>
              </a:ext>
            </a:extLst>
          </p:cNvPr>
          <p:cNvSpPr>
            <a:spLocks noGrp="1"/>
          </p:cNvSpPr>
          <p:nvPr>
            <p:ph sz="half" idx="2"/>
          </p:nvPr>
        </p:nvSpPr>
        <p:spPr>
          <a:xfrm>
            <a:off x="290082" y="1564588"/>
            <a:ext cx="11355572" cy="4412511"/>
          </a:xfrm>
        </p:spPr>
        <p:txBody>
          <a:bodyPr/>
          <a:lstStyle/>
          <a:p>
            <a:pPr>
              <a:lnSpc>
                <a:spcPct val="100000"/>
              </a:lnSpc>
              <a:spcBef>
                <a:spcPts val="600"/>
              </a:spcBef>
            </a:pPr>
            <a:r>
              <a:rPr lang="en-US" altLang="en-US" sz="2400" kern="0" dirty="0"/>
              <a:t>Certification rationale is most heavily rooted in the foundational controls</a:t>
            </a:r>
          </a:p>
          <a:p>
            <a:pPr marL="857250" lvl="1" indent="-457200">
              <a:lnSpc>
                <a:spcPct val="100000"/>
              </a:lnSpc>
              <a:spcBef>
                <a:spcPts val="600"/>
              </a:spcBef>
            </a:pPr>
            <a:r>
              <a:rPr lang="en-US" altLang="en-US" sz="2000" kern="0" dirty="0"/>
              <a:t>Having a Plan</a:t>
            </a:r>
          </a:p>
          <a:p>
            <a:pPr marL="857250" lvl="1" indent="-457200">
              <a:lnSpc>
                <a:spcPct val="100000"/>
              </a:lnSpc>
              <a:spcBef>
                <a:spcPts val="600"/>
              </a:spcBef>
            </a:pPr>
            <a:r>
              <a:rPr lang="en-US" altLang="en-US" sz="2000" kern="0" dirty="0"/>
              <a:t>Fully involved QMS</a:t>
            </a:r>
          </a:p>
          <a:p>
            <a:pPr marL="857250" lvl="1" indent="-457200">
              <a:lnSpc>
                <a:spcPct val="100000"/>
              </a:lnSpc>
              <a:spcBef>
                <a:spcPts val="600"/>
              </a:spcBef>
            </a:pPr>
            <a:r>
              <a:rPr lang="en-US" altLang="en-US" sz="2000" kern="0" dirty="0"/>
              <a:t>Equipment and Facility Controls</a:t>
            </a:r>
          </a:p>
          <a:p>
            <a:pPr marL="857250" lvl="1" indent="-457200">
              <a:lnSpc>
                <a:spcPct val="100000"/>
              </a:lnSpc>
              <a:spcBef>
                <a:spcPts val="600"/>
              </a:spcBef>
            </a:pPr>
            <a:r>
              <a:rPr lang="en-US" altLang="en-US" sz="2000" kern="0" dirty="0"/>
              <a:t>Training</a:t>
            </a:r>
          </a:p>
          <a:p>
            <a:pPr marL="857250" lvl="1" indent="-457200">
              <a:lnSpc>
                <a:spcPct val="100000"/>
              </a:lnSpc>
              <a:spcBef>
                <a:spcPts val="600"/>
              </a:spcBef>
            </a:pPr>
            <a:r>
              <a:rPr lang="en-US" altLang="en-US" sz="2000" kern="0" dirty="0"/>
              <a:t>Process/machine qualifications</a:t>
            </a:r>
          </a:p>
          <a:p>
            <a:pPr marL="857250" lvl="1" indent="-457200">
              <a:lnSpc>
                <a:spcPct val="100000"/>
              </a:lnSpc>
              <a:spcBef>
                <a:spcPts val="600"/>
              </a:spcBef>
            </a:pPr>
            <a:r>
              <a:rPr lang="en-US" altLang="en-US" sz="2000" kern="0" dirty="0"/>
              <a:t>Material properties </a:t>
            </a:r>
          </a:p>
          <a:p>
            <a:pPr marL="857250" lvl="1" indent="-457200">
              <a:lnSpc>
                <a:spcPct val="100000"/>
              </a:lnSpc>
              <a:spcBef>
                <a:spcPts val="600"/>
              </a:spcBef>
            </a:pPr>
            <a:r>
              <a:rPr lang="en-US" altLang="en-US" sz="2000" kern="0" dirty="0"/>
              <a:t>SPC</a:t>
            </a:r>
          </a:p>
          <a:p>
            <a:pPr>
              <a:lnSpc>
                <a:spcPct val="100000"/>
              </a:lnSpc>
              <a:spcBef>
                <a:spcPts val="600"/>
              </a:spcBef>
            </a:pPr>
            <a:r>
              <a:rPr lang="en-US" altLang="en-US" sz="2400" kern="0" dirty="0"/>
              <a:t>Part </a:t>
            </a:r>
            <a:r>
              <a:rPr lang="en-US" altLang="en-US" sz="2400" kern="0" dirty="0" smtClean="0"/>
              <a:t>planning </a:t>
            </a:r>
            <a:r>
              <a:rPr lang="en-US" altLang="en-US" sz="2400" kern="0" dirty="0"/>
              <a:t>must confirm the foundation produces a good part consistently</a:t>
            </a:r>
          </a:p>
          <a:p>
            <a:pPr>
              <a:lnSpc>
                <a:spcPct val="100000"/>
              </a:lnSpc>
              <a:spcBef>
                <a:spcPts val="600"/>
              </a:spcBef>
            </a:pPr>
            <a:r>
              <a:rPr lang="en-US" altLang="en-US" sz="2400" kern="0" dirty="0"/>
              <a:t>Part production follows a fixed process </a:t>
            </a:r>
            <a:r>
              <a:rPr lang="en-US" altLang="en-US" sz="2400" kern="0" dirty="0" smtClean="0"/>
              <a:t>(QPP) with </a:t>
            </a:r>
            <a:r>
              <a:rPr lang="en-US" altLang="en-US" sz="2400" kern="0" dirty="0"/>
              <a:t>statistical process </a:t>
            </a:r>
            <a:r>
              <a:rPr lang="en-US" altLang="en-US" sz="2400" kern="0" dirty="0" smtClean="0"/>
              <a:t>controls</a:t>
            </a:r>
          </a:p>
          <a:p>
            <a:pPr>
              <a:lnSpc>
                <a:spcPct val="100000"/>
              </a:lnSpc>
              <a:spcBef>
                <a:spcPts val="600"/>
              </a:spcBef>
            </a:pPr>
            <a:r>
              <a:rPr lang="en-US" altLang="en-US" sz="2400" kern="0" dirty="0" smtClean="0"/>
              <a:t>Part function and reliability </a:t>
            </a:r>
            <a:r>
              <a:rPr lang="en-US" altLang="en-US" sz="2400" kern="0" dirty="0" smtClean="0"/>
              <a:t>are verified </a:t>
            </a:r>
            <a:r>
              <a:rPr lang="en-US" altLang="en-US" sz="2400" kern="0" dirty="0" smtClean="0"/>
              <a:t>through qualification testing</a:t>
            </a:r>
            <a:endParaRPr lang="en-US" altLang="en-US" sz="2400" kern="0" dirty="0"/>
          </a:p>
          <a:p>
            <a:pPr>
              <a:lnSpc>
                <a:spcPct val="100000"/>
              </a:lnSpc>
              <a:spcBef>
                <a:spcPts val="600"/>
              </a:spcBef>
            </a:pPr>
            <a:endParaRPr lang="en-US" dirty="0"/>
          </a:p>
          <a:p>
            <a:pPr>
              <a:lnSpc>
                <a:spcPct val="100000"/>
              </a:lnSpc>
              <a:spcBef>
                <a:spcPts val="600"/>
              </a:spcBef>
            </a:pPr>
            <a:endParaRPr lang="en-US" dirty="0"/>
          </a:p>
        </p:txBody>
      </p:sp>
    </p:spTree>
    <p:extLst>
      <p:ext uri="{BB962C8B-B14F-4D97-AF65-F5344CB8AC3E}">
        <p14:creationId xmlns:p14="http://schemas.microsoft.com/office/powerpoint/2010/main" val="246344199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5AB792D-C382-43F8-95B3-D68BA3519B49}"/>
              </a:ext>
            </a:extLst>
          </p:cNvPr>
          <p:cNvSpPr>
            <a:spLocks noGrp="1"/>
          </p:cNvSpPr>
          <p:nvPr>
            <p:ph sz="half" idx="2"/>
          </p:nvPr>
        </p:nvSpPr>
        <p:spPr>
          <a:xfrm>
            <a:off x="290082" y="1573043"/>
            <a:ext cx="11355572" cy="2117736"/>
          </a:xfrm>
        </p:spPr>
        <p:txBody>
          <a:bodyPr/>
          <a:lstStyle/>
          <a:p>
            <a:pPr marL="0" indent="0" algn="ctr">
              <a:buNone/>
            </a:pPr>
            <a:r>
              <a:rPr lang="en-US" sz="5400" dirty="0"/>
              <a:t>Questions?</a:t>
            </a:r>
          </a:p>
          <a:p>
            <a:pPr marL="0" indent="0">
              <a:buNone/>
            </a:pPr>
            <a:endParaRPr lang="en-US" sz="5400" dirty="0"/>
          </a:p>
        </p:txBody>
      </p:sp>
      <p:pic>
        <p:nvPicPr>
          <p:cNvPr id="6" name="Picture 5">
            <a:extLst>
              <a:ext uri="{FF2B5EF4-FFF2-40B4-BE49-F238E27FC236}">
                <a16:creationId xmlns:a16="http://schemas.microsoft.com/office/drawing/2014/main" id="{3BEFF197-E849-4007-AC4A-547E88285B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23122" y="2874551"/>
            <a:ext cx="2774111" cy="2309449"/>
          </a:xfrm>
          <a:prstGeom prst="rect">
            <a:avLst/>
          </a:prstGeom>
        </p:spPr>
      </p:pic>
      <p:sp>
        <p:nvSpPr>
          <p:cNvPr id="7" name="TextBox 6"/>
          <p:cNvSpPr txBox="1"/>
          <p:nvPr/>
        </p:nvSpPr>
        <p:spPr>
          <a:xfrm>
            <a:off x="4101469" y="5669280"/>
            <a:ext cx="3875420" cy="461665"/>
          </a:xfrm>
          <a:prstGeom prst="rect">
            <a:avLst/>
          </a:prstGeom>
          <a:noFill/>
        </p:spPr>
        <p:txBody>
          <a:bodyPr wrap="none" rtlCol="0">
            <a:spAutoFit/>
          </a:bodyPr>
          <a:lstStyle/>
          <a:p>
            <a:r>
              <a:rPr lang="en-US" sz="2400" dirty="0" smtClean="0">
                <a:latin typeface="Segoe UI" panose="020B0502040204020203" pitchFamily="34" charset="0"/>
                <a:ea typeface="Segoe UI" panose="020B0502040204020203" pitchFamily="34" charset="0"/>
                <a:cs typeface="Segoe UI" panose="020B0502040204020203" pitchFamily="34" charset="0"/>
              </a:rPr>
              <a:t>Douglas.N.Wells@nasa.gov</a:t>
            </a:r>
            <a:endParaRPr lang="en-US" sz="2400" dirty="0">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2251058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4067</TotalTime>
  <Words>5618</Words>
  <Application>Microsoft Office PowerPoint</Application>
  <PresentationFormat>Widescreen</PresentationFormat>
  <Paragraphs>811</Paragraphs>
  <Slides>77</Slides>
  <Notes>0</Notes>
  <HiddenSlides>0</HiddenSlides>
  <MMClips>2</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77</vt:i4>
      </vt:variant>
    </vt:vector>
  </HeadingPairs>
  <TitlesOfParts>
    <vt:vector size="89" baseType="lpstr">
      <vt:lpstr>Arial</vt:lpstr>
      <vt:lpstr>Arial Regular</vt:lpstr>
      <vt:lpstr>Calibri</vt:lpstr>
      <vt:lpstr>Calibri Light</vt:lpstr>
      <vt:lpstr>Consolas</vt:lpstr>
      <vt:lpstr>Segoe UI</vt:lpstr>
      <vt:lpstr>Symbol</vt:lpstr>
      <vt:lpstr>System Font Regular</vt:lpstr>
      <vt:lpstr>Times New Roman</vt:lpstr>
      <vt:lpstr>Wingdings</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Annie Best</dc:creator>
  <cp:lastModifiedBy>Wells, Douglas N. (MSFC-EM21)</cp:lastModifiedBy>
  <cp:revision>197</cp:revision>
  <dcterms:created xsi:type="dcterms:W3CDTF">2019-01-23T17:20:10Z</dcterms:created>
  <dcterms:modified xsi:type="dcterms:W3CDTF">2020-02-28T04:48:45Z</dcterms:modified>
</cp:coreProperties>
</file>