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52"/>
  </p:notesMasterIdLst>
  <p:handoutMasterIdLst>
    <p:handoutMasterId r:id="rId53"/>
  </p:handoutMasterIdLst>
  <p:sldIdLst>
    <p:sldId id="256" r:id="rId5"/>
    <p:sldId id="257" r:id="rId6"/>
    <p:sldId id="258" r:id="rId7"/>
    <p:sldId id="270" r:id="rId8"/>
    <p:sldId id="259" r:id="rId9"/>
    <p:sldId id="260" r:id="rId10"/>
    <p:sldId id="261" r:id="rId11"/>
    <p:sldId id="263" r:id="rId12"/>
    <p:sldId id="262" r:id="rId13"/>
    <p:sldId id="279" r:id="rId14"/>
    <p:sldId id="276" r:id="rId15"/>
    <p:sldId id="277" r:id="rId16"/>
    <p:sldId id="314" r:id="rId17"/>
    <p:sldId id="280" r:id="rId18"/>
    <p:sldId id="275" r:id="rId19"/>
    <p:sldId id="265" r:id="rId20"/>
    <p:sldId id="266" r:id="rId21"/>
    <p:sldId id="269" r:id="rId22"/>
    <p:sldId id="281" r:id="rId23"/>
    <p:sldId id="293" r:id="rId24"/>
    <p:sldId id="313" r:id="rId25"/>
    <p:sldId id="311" r:id="rId26"/>
    <p:sldId id="316" r:id="rId27"/>
    <p:sldId id="273" r:id="rId28"/>
    <p:sldId id="312" r:id="rId29"/>
    <p:sldId id="282" r:id="rId30"/>
    <p:sldId id="283" r:id="rId31"/>
    <p:sldId id="284" r:id="rId32"/>
    <p:sldId id="286" r:id="rId33"/>
    <p:sldId id="287" r:id="rId34"/>
    <p:sldId id="288" r:id="rId35"/>
    <p:sldId id="289" r:id="rId36"/>
    <p:sldId id="290" r:id="rId37"/>
    <p:sldId id="317" r:id="rId38"/>
    <p:sldId id="301" r:id="rId39"/>
    <p:sldId id="296" r:id="rId40"/>
    <p:sldId id="297" r:id="rId41"/>
    <p:sldId id="298" r:id="rId42"/>
    <p:sldId id="299" r:id="rId43"/>
    <p:sldId id="300" r:id="rId44"/>
    <p:sldId id="291" r:id="rId45"/>
    <p:sldId id="292" r:id="rId46"/>
    <p:sldId id="295" r:id="rId47"/>
    <p:sldId id="307" r:id="rId48"/>
    <p:sldId id="308" r:id="rId49"/>
    <p:sldId id="302" r:id="rId50"/>
    <p:sldId id="315" r:id="rId51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CA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F5038-29D4-4631-AA89-39EF9325EF5C}" v="162" dt="2020-02-07T15:43:17.985"/>
    <p1510:client id="{4D609A70-8632-41EA-B947-3EBBA031758B}" v="17" dt="2020-02-05T21:12:00.529"/>
    <p1510:client id="{4F2810D8-8DCD-4914-9DE1-D8647523A8D4}" v="12" dt="2020-01-27T16:01:46.110"/>
    <p1510:client id="{99D7994B-ECB6-44A2-B413-578E26BEF22E}" v="94" dt="2020-02-05T19:37:31.817"/>
    <p1510:client id="{C340B42C-3A01-45B6-BA90-667AA668CA08}" v="2" dt="2020-01-28T13:47:31.270"/>
    <p1510:client id="{EEC6BC81-1B1E-4B21-8BCC-5656A82A0984}" v="512" dt="2020-02-07T15:33:47.063"/>
    <p1510:client id="{FE72D855-BC91-4F4D-ABA8-BFC133BE1B96}" v="9" dt="2020-02-11T14:52:33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61" autoAdjust="0"/>
  </p:normalViewPr>
  <p:slideViewPr>
    <p:cSldViewPr snapToGrid="0">
      <p:cViewPr varScale="1">
        <p:scale>
          <a:sx n="48" d="100"/>
          <a:sy n="48" d="100"/>
        </p:scale>
        <p:origin x="6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6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sh, Daren (JSC-CX321)[SGT, INC]" userId="S::lwelsh@ndc.nasa.gov::b3211811-a505-4011-b4e1-0ca7fb60f951" providerId="AD" clId="Web-{06FF5038-29D4-4631-AA89-39EF9325EF5C}"/>
    <pc:docChg chg="modSld">
      <pc:chgData name="Welsh, Daren (JSC-CX321)[SGT, INC]" userId="S::lwelsh@ndc.nasa.gov::b3211811-a505-4011-b4e1-0ca7fb60f951" providerId="AD" clId="Web-{06FF5038-29D4-4631-AA89-39EF9325EF5C}" dt="2020-02-07T15:43:17.985" v="158" actId="1076"/>
      <pc:docMkLst>
        <pc:docMk/>
      </pc:docMkLst>
      <pc:sldChg chg="addSp delSp modSp">
        <pc:chgData name="Welsh, Daren (JSC-CX321)[SGT, INC]" userId="S::lwelsh@ndc.nasa.gov::b3211811-a505-4011-b4e1-0ca7fb60f951" providerId="AD" clId="Web-{06FF5038-29D4-4631-AA89-39EF9325EF5C}" dt="2020-02-07T15:43:17.985" v="158" actId="1076"/>
        <pc:sldMkLst>
          <pc:docMk/>
          <pc:sldMk cId="1066249719" sldId="317"/>
        </pc:sldMkLst>
        <pc:spChg chg="add mod">
          <ac:chgData name="Welsh, Daren (JSC-CX321)[SGT, INC]" userId="S::lwelsh@ndc.nasa.gov::b3211811-a505-4011-b4e1-0ca7fb60f951" providerId="AD" clId="Web-{06FF5038-29D4-4631-AA89-39EF9325EF5C}" dt="2020-02-07T15:43:10.172" v="149" actId="1076"/>
          <ac:spMkLst>
            <pc:docMk/>
            <pc:sldMk cId="1066249719" sldId="317"/>
            <ac:spMk id="3" creationId="{3584492E-8A83-4F12-B32C-AC14C4D16793}"/>
          </ac:spMkLst>
        </pc:spChg>
        <pc:spChg chg="mod">
          <ac:chgData name="Welsh, Daren (JSC-CX321)[SGT, INC]" userId="S::lwelsh@ndc.nasa.gov::b3211811-a505-4011-b4e1-0ca7fb60f951" providerId="AD" clId="Web-{06FF5038-29D4-4631-AA89-39EF9325EF5C}" dt="2020-02-07T15:43:10.172" v="148" actId="1076"/>
          <ac:spMkLst>
            <pc:docMk/>
            <pc:sldMk cId="1066249719" sldId="317"/>
            <ac:spMk id="4" creationId="{A2EDFB5B-773A-414A-A4BD-1A8B2F97995E}"/>
          </ac:spMkLst>
        </pc:spChg>
        <pc:spChg chg="mod">
          <ac:chgData name="Welsh, Daren (JSC-CX321)[SGT, INC]" userId="S::lwelsh@ndc.nasa.gov::b3211811-a505-4011-b4e1-0ca7fb60f951" providerId="AD" clId="Web-{06FF5038-29D4-4631-AA89-39EF9325EF5C}" dt="2020-02-07T15:43:10.157" v="147" actId="1076"/>
          <ac:spMkLst>
            <pc:docMk/>
            <pc:sldMk cId="1066249719" sldId="317"/>
            <ac:spMk id="7" creationId="{F358ECAD-7A70-47D1-8CDD-30471A048F97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6"/>
          <ac:spMkLst>
            <pc:docMk/>
            <pc:sldMk cId="1066249719" sldId="317"/>
            <ac:spMk id="8" creationId="{86391EE0-8D87-441E-BBE2-C1DD5E327FF9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0.188" v="150" actId="1076"/>
          <ac:spMkLst>
            <pc:docMk/>
            <pc:sldMk cId="1066249719" sldId="317"/>
            <ac:spMk id="9" creationId="{EEB13A09-3B82-4D16-A59B-B33423D130CC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7"/>
          <ac:spMkLst>
            <pc:docMk/>
            <pc:sldMk cId="1066249719" sldId="317"/>
            <ac:spMk id="11" creationId="{1410D085-0F66-41F9-8D78-3E9BAB461CB9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5"/>
          <ac:spMkLst>
            <pc:docMk/>
            <pc:sldMk cId="1066249719" sldId="317"/>
            <ac:spMk id="12" creationId="{FCED2A2F-60B1-4CCF-82BD-8D5827B6371A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4"/>
          <ac:spMkLst>
            <pc:docMk/>
            <pc:sldMk cId="1066249719" sldId="317"/>
            <ac:spMk id="13" creationId="{9715DE8E-38A6-437C-B248-516A2017A765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0.188" v="151" actId="1076"/>
          <ac:spMkLst>
            <pc:docMk/>
            <pc:sldMk cId="1066249719" sldId="317"/>
            <ac:spMk id="14" creationId="{53389DD5-4542-4891-BB8C-111562DD9DC1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3"/>
          <ac:spMkLst>
            <pc:docMk/>
            <pc:sldMk cId="1066249719" sldId="317"/>
            <ac:spMk id="15" creationId="{19F5AFF1-CCF6-4F24-A49D-AEC84B857E68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0.203" v="152" actId="1076"/>
          <ac:spMkLst>
            <pc:docMk/>
            <pc:sldMk cId="1066249719" sldId="317"/>
            <ac:spMk id="16" creationId="{F6140900-A0F0-48E6-8446-3D944784CDDF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7.953" v="155" actId="1076"/>
          <ac:spMkLst>
            <pc:docMk/>
            <pc:sldMk cId="1066249719" sldId="317"/>
            <ac:spMk id="17" creationId="{A81DC8FF-9863-4F15-AF57-1D042F8642B8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2"/>
          <ac:spMkLst>
            <pc:docMk/>
            <pc:sldMk cId="1066249719" sldId="317"/>
            <ac:spMk id="18" creationId="{3AA489B0-F0D2-48AE-B6F2-96E2BB01B4F4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1"/>
          <ac:spMkLst>
            <pc:docMk/>
            <pc:sldMk cId="1066249719" sldId="317"/>
            <ac:spMk id="19" creationId="{175C929A-A0B0-46D9-BD72-4E1F33BEDBBA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8"/>
          <ac:spMkLst>
            <pc:docMk/>
            <pc:sldMk cId="1066249719" sldId="317"/>
            <ac:spMk id="20" creationId="{64D22CB2-F36E-43C8-B193-FB5348BC9E2F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0"/>
          <ac:spMkLst>
            <pc:docMk/>
            <pc:sldMk cId="1066249719" sldId="317"/>
            <ac:spMk id="21" creationId="{A716794B-8E6A-4619-9EDA-D5F2DBA5BC48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9"/>
          <ac:spMkLst>
            <pc:docMk/>
            <pc:sldMk cId="1066249719" sldId="317"/>
            <ac:spMk id="22" creationId="{083FE684-E056-4DF2-B07C-692F779AF40B}"/>
          </ac:spMkLst>
        </pc:spChg>
        <pc:spChg chg="add del mod">
          <ac:chgData name="Welsh, Daren (JSC-CX321)[SGT, INC]" userId="S::lwelsh@ndc.nasa.gov::b3211811-a505-4011-b4e1-0ca7fb60f951" providerId="AD" clId="Web-{06FF5038-29D4-4631-AA89-39EF9325EF5C}" dt="2020-02-07T15:41:13.797" v="78"/>
          <ac:spMkLst>
            <pc:docMk/>
            <pc:sldMk cId="1066249719" sldId="317"/>
            <ac:spMk id="23" creationId="{ED77686F-32FF-47A5-B5D0-5956769EA959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8"/>
          <ac:spMkLst>
            <pc:docMk/>
            <pc:sldMk cId="1066249719" sldId="317"/>
            <ac:spMk id="24" creationId="{1D95A093-F43B-4523-8997-408A06C9FBBD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7"/>
          <ac:spMkLst>
            <pc:docMk/>
            <pc:sldMk cId="1066249719" sldId="317"/>
            <ac:spMk id="25" creationId="{EF6FC03F-B0D3-4ED8-B434-99E7CA0237D8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6"/>
          <ac:spMkLst>
            <pc:docMk/>
            <pc:sldMk cId="1066249719" sldId="317"/>
            <ac:spMk id="26" creationId="{C9ADAFB0-15A3-4465-B95C-01EC65960A5B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5"/>
          <ac:spMkLst>
            <pc:docMk/>
            <pc:sldMk cId="1066249719" sldId="317"/>
            <ac:spMk id="27" creationId="{F75BE102-6CCC-4F18-9822-4CA272BD8731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4"/>
          <ac:spMkLst>
            <pc:docMk/>
            <pc:sldMk cId="1066249719" sldId="317"/>
            <ac:spMk id="28" creationId="{B6AF5926-CE30-4216-ADA8-EC218696B997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3"/>
          <ac:spMkLst>
            <pc:docMk/>
            <pc:sldMk cId="1066249719" sldId="317"/>
            <ac:spMk id="29" creationId="{90E00150-8DD4-432A-9797-0BEB4E430A86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2"/>
          <ac:spMkLst>
            <pc:docMk/>
            <pc:sldMk cId="1066249719" sldId="317"/>
            <ac:spMk id="30" creationId="{E0AEACF9-85F7-4150-A0FF-A772B5782C6F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1"/>
          <ac:spMkLst>
            <pc:docMk/>
            <pc:sldMk cId="1066249719" sldId="317"/>
            <ac:spMk id="31" creationId="{D3A28DDA-D4B3-4BAB-99CE-45AA96B4AC0B}"/>
          </ac:spMkLst>
        </pc:spChg>
        <pc:spChg chg="del mod">
          <ac:chgData name="Welsh, Daren (JSC-CX321)[SGT, INC]" userId="S::lwelsh@ndc.nasa.gov::b3211811-a505-4011-b4e1-0ca7fb60f951" providerId="AD" clId="Web-{06FF5038-29D4-4631-AA89-39EF9325EF5C}" dt="2020-02-07T15:42:54.938" v="140"/>
          <ac:spMkLst>
            <pc:docMk/>
            <pc:sldMk cId="1066249719" sldId="317"/>
            <ac:spMk id="32" creationId="{824E486E-F32F-4A85-A522-FDF7B777444E}"/>
          </ac:spMkLst>
        </pc:spChg>
        <pc:spChg chg="mod">
          <ac:chgData name="Welsh, Daren (JSC-CX321)[SGT, INC]" userId="S::lwelsh@ndc.nasa.gov::b3211811-a505-4011-b4e1-0ca7fb60f951" providerId="AD" clId="Web-{06FF5038-29D4-4631-AA89-39EF9325EF5C}" dt="2020-02-07T15:43:17.938" v="153" actId="1076"/>
          <ac:spMkLst>
            <pc:docMk/>
            <pc:sldMk cId="1066249719" sldId="317"/>
            <ac:spMk id="33" creationId="{63C91F96-3039-471B-992E-1CF532F36C8C}"/>
          </ac:spMkLst>
        </pc:spChg>
        <pc:spChg chg="del">
          <ac:chgData name="Welsh, Daren (JSC-CX321)[SGT, INC]" userId="S::lwelsh@ndc.nasa.gov::b3211811-a505-4011-b4e1-0ca7fb60f951" providerId="AD" clId="Web-{06FF5038-29D4-4631-AA89-39EF9325EF5C}" dt="2020-02-07T15:35:19.547" v="0"/>
          <ac:spMkLst>
            <pc:docMk/>
            <pc:sldMk cId="1066249719" sldId="317"/>
            <ac:spMk id="34" creationId="{02192153-2262-4300-88A0-112EE3371EBD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7.969" v="156" actId="1076"/>
          <ac:spMkLst>
            <pc:docMk/>
            <pc:sldMk cId="1066249719" sldId="317"/>
            <ac:spMk id="39" creationId="{E4CFB197-DE53-4C5C-A659-092C90F87E87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7.969" v="157" actId="1076"/>
          <ac:spMkLst>
            <pc:docMk/>
            <pc:sldMk cId="1066249719" sldId="317"/>
            <ac:spMk id="40" creationId="{26364130-FDEC-411F-9DD3-8A4B56661A17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7.985" v="158" actId="1076"/>
          <ac:spMkLst>
            <pc:docMk/>
            <pc:sldMk cId="1066249719" sldId="317"/>
            <ac:spMk id="41" creationId="{BD114C33-63DB-4E5A-AAA4-AFA1413F22E9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2:31.532" v="120" actId="14100"/>
          <ac:spMkLst>
            <pc:docMk/>
            <pc:sldMk cId="1066249719" sldId="317"/>
            <ac:spMk id="42" creationId="{A089AB13-7DE8-4D01-BA48-0FAABF112F10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2:26.282" v="119" actId="14100"/>
          <ac:spMkLst>
            <pc:docMk/>
            <pc:sldMk cId="1066249719" sldId="317"/>
            <ac:spMk id="43" creationId="{6AA6A00B-587C-468E-A27B-005B34161B29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2:16.047" v="112" actId="1076"/>
          <ac:spMkLst>
            <pc:docMk/>
            <pc:sldMk cId="1066249719" sldId="317"/>
            <ac:spMk id="44" creationId="{B266DF9F-A36C-4567-A2D5-EF2F9BCD8C88}"/>
          </ac:spMkLst>
        </pc:spChg>
        <pc:spChg chg="add mod ord">
          <ac:chgData name="Welsh, Daren (JSC-CX321)[SGT, INC]" userId="S::lwelsh@ndc.nasa.gov::b3211811-a505-4011-b4e1-0ca7fb60f951" providerId="AD" clId="Web-{06FF5038-29D4-4631-AA89-39EF9325EF5C}" dt="2020-02-07T15:42:16.047" v="113" actId="1076"/>
          <ac:spMkLst>
            <pc:docMk/>
            <pc:sldMk cId="1066249719" sldId="317"/>
            <ac:spMk id="45" creationId="{A187A13B-F40C-452A-9429-FD6B5A5B0D8F}"/>
          </ac:spMkLst>
        </pc:spChg>
        <pc:spChg chg="add mod">
          <ac:chgData name="Welsh, Daren (JSC-CX321)[SGT, INC]" userId="S::lwelsh@ndc.nasa.gov::b3211811-a505-4011-b4e1-0ca7fb60f951" providerId="AD" clId="Web-{06FF5038-29D4-4631-AA89-39EF9325EF5C}" dt="2020-02-07T15:43:17.953" v="154" actId="1076"/>
          <ac:spMkLst>
            <pc:docMk/>
            <pc:sldMk cId="1066249719" sldId="317"/>
            <ac:spMk id="46" creationId="{F1EF9626-F94E-47F9-8F61-6E7AA533C909}"/>
          </ac:spMkLst>
        </pc:spChg>
      </pc:sldChg>
    </pc:docChg>
  </pc:docChgLst>
  <pc:docChgLst>
    <pc:chgData name="Kanelakos, Alexandros D. (JSC-CX351)" userId="S::akanelak@ndc.nasa.gov::d2178f6d-5c86-47ad-8bac-275e1b020a23" providerId="AD" clId="Web-{4D609A70-8632-41EA-B947-3EBBA031758B}"/>
    <pc:docChg chg="modSld">
      <pc:chgData name="Kanelakos, Alexandros D. (JSC-CX351)" userId="S::akanelak@ndc.nasa.gov::d2178f6d-5c86-47ad-8bac-275e1b020a23" providerId="AD" clId="Web-{4D609A70-8632-41EA-B947-3EBBA031758B}" dt="2020-02-05T21:12:00.529" v="16" actId="20577"/>
      <pc:docMkLst>
        <pc:docMk/>
      </pc:docMkLst>
      <pc:sldChg chg="modSp">
        <pc:chgData name="Kanelakos, Alexandros D. (JSC-CX351)" userId="S::akanelak@ndc.nasa.gov::d2178f6d-5c86-47ad-8bac-275e1b020a23" providerId="AD" clId="Web-{4D609A70-8632-41EA-B947-3EBBA031758B}" dt="2020-02-05T21:12:00.529" v="15" actId="20577"/>
        <pc:sldMkLst>
          <pc:docMk/>
          <pc:sldMk cId="293843172" sldId="315"/>
        </pc:sldMkLst>
        <pc:spChg chg="mod">
          <ac:chgData name="Kanelakos, Alexandros D. (JSC-CX351)" userId="S::akanelak@ndc.nasa.gov::d2178f6d-5c86-47ad-8bac-275e1b020a23" providerId="AD" clId="Web-{4D609A70-8632-41EA-B947-3EBBA031758B}" dt="2020-02-05T21:12:00.529" v="15" actId="20577"/>
          <ac:spMkLst>
            <pc:docMk/>
            <pc:sldMk cId="293843172" sldId="315"/>
            <ac:spMk id="3" creationId="{00000000-0000-0000-0000-000000000000}"/>
          </ac:spMkLst>
        </pc:spChg>
      </pc:sldChg>
    </pc:docChg>
  </pc:docChgLst>
  <pc:docChgLst>
    <pc:chgData name="Welsh, Daren (JSC-CX321)[SGT, INC]" userId="S::lwelsh@ndc.nasa.gov::b3211811-a505-4011-b4e1-0ca7fb60f951" providerId="AD" clId="Web-{EEC6BC81-1B1E-4B21-8BCC-5656A82A0984}"/>
    <pc:docChg chg="addSld modSld">
      <pc:chgData name="Welsh, Daren (JSC-CX321)[SGT, INC]" userId="S::lwelsh@ndc.nasa.gov::b3211811-a505-4011-b4e1-0ca7fb60f951" providerId="AD" clId="Web-{EEC6BC81-1B1E-4B21-8BCC-5656A82A0984}" dt="2020-02-07T15:33:47.063" v="517"/>
      <pc:docMkLst>
        <pc:docMk/>
      </pc:docMkLst>
      <pc:sldChg chg="modSp">
        <pc:chgData name="Welsh, Daren (JSC-CX321)[SGT, INC]" userId="S::lwelsh@ndc.nasa.gov::b3211811-a505-4011-b4e1-0ca7fb60f951" providerId="AD" clId="Web-{EEC6BC81-1B1E-4B21-8BCC-5656A82A0984}" dt="2020-02-07T14:45:09.904" v="10" actId="20577"/>
        <pc:sldMkLst>
          <pc:docMk/>
          <pc:sldMk cId="3619949807" sldId="284"/>
        </pc:sldMkLst>
        <pc:spChg chg="mod">
          <ac:chgData name="Welsh, Daren (JSC-CX321)[SGT, INC]" userId="S::lwelsh@ndc.nasa.gov::b3211811-a505-4011-b4e1-0ca7fb60f951" providerId="AD" clId="Web-{EEC6BC81-1B1E-4B21-8BCC-5656A82A0984}" dt="2020-02-07T14:45:00.108" v="6" actId="20577"/>
          <ac:spMkLst>
            <pc:docMk/>
            <pc:sldMk cId="3619949807" sldId="284"/>
            <ac:spMk id="3" creationId="{00000000-0000-0000-0000-000000000000}"/>
          </ac:spMkLst>
        </pc:spChg>
        <pc:spChg chg="mod">
          <ac:chgData name="Welsh, Daren (JSC-CX321)[SGT, INC]" userId="S::lwelsh@ndc.nasa.gov::b3211811-a505-4011-b4e1-0ca7fb60f951" providerId="AD" clId="Web-{EEC6BC81-1B1E-4B21-8BCC-5656A82A0984}" dt="2020-02-07T14:45:09.904" v="10" actId="20577"/>
          <ac:spMkLst>
            <pc:docMk/>
            <pc:sldMk cId="3619949807" sldId="284"/>
            <ac:spMk id="7" creationId="{00000000-0000-0000-0000-000000000000}"/>
          </ac:spMkLst>
        </pc:spChg>
      </pc:sldChg>
      <pc:sldChg chg="addSp delSp modSp">
        <pc:chgData name="Welsh, Daren (JSC-CX321)[SGT, INC]" userId="S::lwelsh@ndc.nasa.gov::b3211811-a505-4011-b4e1-0ca7fb60f951" providerId="AD" clId="Web-{EEC6BC81-1B1E-4B21-8BCC-5656A82A0984}" dt="2020-02-07T14:50:21.060" v="68" actId="14100"/>
        <pc:sldMkLst>
          <pc:docMk/>
          <pc:sldMk cId="4229304046" sldId="286"/>
        </pc:sldMkLst>
        <pc:spChg chg="mod ord">
          <ac:chgData name="Welsh, Daren (JSC-CX321)[SGT, INC]" userId="S::lwelsh@ndc.nasa.gov::b3211811-a505-4011-b4e1-0ca7fb60f951" providerId="AD" clId="Web-{EEC6BC81-1B1E-4B21-8BCC-5656A82A0984}" dt="2020-02-07T14:50:21.060" v="68" actId="14100"/>
          <ac:spMkLst>
            <pc:docMk/>
            <pc:sldMk cId="4229304046" sldId="286"/>
            <ac:spMk id="3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5:47.123" v="14"/>
          <ac:spMkLst>
            <pc:docMk/>
            <pc:sldMk cId="4229304046" sldId="286"/>
            <ac:spMk id="8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6:06.045" v="18"/>
          <ac:spMkLst>
            <pc:docMk/>
            <pc:sldMk cId="4229304046" sldId="286"/>
            <ac:spMk id="24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2.764" v="44"/>
          <ac:spMkLst>
            <pc:docMk/>
            <pc:sldMk cId="4229304046" sldId="286"/>
            <ac:spMk id="29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0.498" v="38"/>
          <ac:spMkLst>
            <pc:docMk/>
            <pc:sldMk cId="4229304046" sldId="286"/>
            <ac:spMk id="30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0.498" v="37"/>
          <ac:spMkLst>
            <pc:docMk/>
            <pc:sldMk cId="4229304046" sldId="286"/>
            <ac:spMk id="31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2.764" v="43"/>
          <ac:spMkLst>
            <pc:docMk/>
            <pc:sldMk cId="4229304046" sldId="286"/>
            <ac:spMk id="35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0.498" v="34"/>
          <ac:spMkLst>
            <pc:docMk/>
            <pc:sldMk cId="4229304046" sldId="286"/>
            <ac:spMk id="36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2.764" v="42"/>
          <ac:spMkLst>
            <pc:docMk/>
            <pc:sldMk cId="4229304046" sldId="286"/>
            <ac:spMk id="38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0.498" v="32"/>
          <ac:spMkLst>
            <pc:docMk/>
            <pc:sldMk cId="4229304046" sldId="286"/>
            <ac:spMk id="39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2.764" v="41"/>
          <ac:spMkLst>
            <pc:docMk/>
            <pc:sldMk cId="4229304046" sldId="286"/>
            <ac:spMk id="43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30.482" v="30"/>
          <ac:spMkLst>
            <pc:docMk/>
            <pc:sldMk cId="4229304046" sldId="286"/>
            <ac:spMk id="44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16.951" v="21"/>
          <ac:spMkLst>
            <pc:docMk/>
            <pc:sldMk cId="4229304046" sldId="286"/>
            <ac:spMk id="47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26.670" v="29"/>
          <ac:spMkLst>
            <pc:docMk/>
            <pc:sldMk cId="4229304046" sldId="286"/>
            <ac:spMk id="52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47:20.482" v="23"/>
          <ac:spMkLst>
            <pc:docMk/>
            <pc:sldMk cId="4229304046" sldId="286"/>
            <ac:spMk id="60" creationId="{00000000-0000-0000-0000-000000000000}"/>
          </ac:spMkLst>
        </pc:spChg>
        <pc:picChg chg="add mod">
          <ac:chgData name="Welsh, Daren (JSC-CX321)[SGT, INC]" userId="S::lwelsh@ndc.nasa.gov::b3211811-a505-4011-b4e1-0ca7fb60f951" providerId="AD" clId="Web-{EEC6BC81-1B1E-4B21-8BCC-5656A82A0984}" dt="2020-02-07T14:48:15.076" v="49" actId="14100"/>
          <ac:picMkLst>
            <pc:docMk/>
            <pc:sldMk cId="4229304046" sldId="286"/>
            <ac:picMk id="4" creationId="{470D9F9B-7F05-41EE-A9EF-0EE0D0FCA3D7}"/>
          </ac:picMkLst>
        </pc:picChg>
        <pc:picChg chg="add del ord">
          <ac:chgData name="Welsh, Daren (JSC-CX321)[SGT, INC]" userId="S::lwelsh@ndc.nasa.gov::b3211811-a505-4011-b4e1-0ca7fb60f951" providerId="AD" clId="Web-{EEC6BC81-1B1E-4B21-8BCC-5656A82A0984}" dt="2020-02-07T14:47:14.982" v="20"/>
          <ac:picMkLst>
            <pc:docMk/>
            <pc:sldMk cId="4229304046" sldId="286"/>
            <ac:picMk id="7" creationId="{00000000-0000-0000-0000-000000000000}"/>
          </ac:picMkLst>
        </pc:picChg>
        <pc:picChg chg="del">
          <ac:chgData name="Welsh, Daren (JSC-CX321)[SGT, INC]" userId="S::lwelsh@ndc.nasa.gov::b3211811-a505-4011-b4e1-0ca7fb60f951" providerId="AD" clId="Web-{EEC6BC81-1B1E-4B21-8BCC-5656A82A0984}" dt="2020-02-07T14:47:24.014" v="27"/>
          <ac:picMkLst>
            <pc:docMk/>
            <pc:sldMk cId="4229304046" sldId="286"/>
            <ac:picMk id="55" creationId="{00000000-0000-0000-0000-000000000000}"/>
          </ac:picMkLst>
        </pc:picChg>
        <pc:picChg chg="del">
          <ac:chgData name="Welsh, Daren (JSC-CX321)[SGT, INC]" userId="S::lwelsh@ndc.nasa.gov::b3211811-a505-4011-b4e1-0ca7fb60f951" providerId="AD" clId="Web-{EEC6BC81-1B1E-4B21-8BCC-5656A82A0984}" dt="2020-02-07T14:47:23.373" v="26"/>
          <ac:picMkLst>
            <pc:docMk/>
            <pc:sldMk cId="4229304046" sldId="286"/>
            <ac:picMk id="56" creationId="{00000000-0000-0000-0000-000000000000}"/>
          </ac:picMkLst>
        </pc:picChg>
        <pc:picChg chg="del">
          <ac:chgData name="Welsh, Daren (JSC-CX321)[SGT, INC]" userId="S::lwelsh@ndc.nasa.gov::b3211811-a505-4011-b4e1-0ca7fb60f951" providerId="AD" clId="Web-{EEC6BC81-1B1E-4B21-8BCC-5656A82A0984}" dt="2020-02-07T14:47:21.592" v="24"/>
          <ac:picMkLst>
            <pc:docMk/>
            <pc:sldMk cId="4229304046" sldId="286"/>
            <ac:picMk id="57" creationId="{00000000-0000-0000-0000-000000000000}"/>
          </ac:picMkLst>
        </pc:picChg>
        <pc:cxnChg chg="del">
          <ac:chgData name="Welsh, Daren (JSC-CX321)[SGT, INC]" userId="S::lwelsh@ndc.nasa.gov::b3211811-a505-4011-b4e1-0ca7fb60f951" providerId="AD" clId="Web-{EEC6BC81-1B1E-4B21-8BCC-5656A82A0984}" dt="2020-02-07T14:45:48.436" v="15"/>
          <ac:cxnSpMkLst>
            <pc:docMk/>
            <pc:sldMk cId="4229304046" sldId="286"/>
            <ac:cxnSpMk id="10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47:30.498" v="40"/>
          <ac:cxnSpMkLst>
            <pc:docMk/>
            <pc:sldMk cId="4229304046" sldId="286"/>
            <ac:cxnSpMk id="14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47:30.498" v="39"/>
          <ac:cxnSpMkLst>
            <pc:docMk/>
            <pc:sldMk cId="4229304046" sldId="286"/>
            <ac:cxnSpMk id="28" creationId="{00000000-0000-0000-0000-000000000000}"/>
          </ac:cxnSpMkLst>
        </pc:cxnChg>
        <pc:cxnChg chg="del">
          <ac:chgData name="Welsh, Daren (JSC-CX321)[SGT, INC]" userId="S::lwelsh@ndc.nasa.gov::b3211811-a505-4011-b4e1-0ca7fb60f951" providerId="AD" clId="Web-{EEC6BC81-1B1E-4B21-8BCC-5656A82A0984}" dt="2020-02-07T14:47:30.498" v="36"/>
          <ac:cxnSpMkLst>
            <pc:docMk/>
            <pc:sldMk cId="4229304046" sldId="286"/>
            <ac:cxnSpMk id="32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47:30.498" v="35"/>
          <ac:cxnSpMkLst>
            <pc:docMk/>
            <pc:sldMk cId="4229304046" sldId="286"/>
            <ac:cxnSpMk id="34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47:30.498" v="33"/>
          <ac:cxnSpMkLst>
            <pc:docMk/>
            <pc:sldMk cId="4229304046" sldId="286"/>
            <ac:cxnSpMk id="37" creationId="{00000000-0000-0000-0000-000000000000}"/>
          </ac:cxnSpMkLst>
        </pc:cxnChg>
        <pc:cxnChg chg="del">
          <ac:chgData name="Welsh, Daren (JSC-CX321)[SGT, INC]" userId="S::lwelsh@ndc.nasa.gov::b3211811-a505-4011-b4e1-0ca7fb60f951" providerId="AD" clId="Web-{EEC6BC81-1B1E-4B21-8BCC-5656A82A0984}" dt="2020-02-07T14:47:30.482" v="31"/>
          <ac:cxnSpMkLst>
            <pc:docMk/>
            <pc:sldMk cId="4229304046" sldId="286"/>
            <ac:cxnSpMk id="42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47:18.139" v="22"/>
          <ac:cxnSpMkLst>
            <pc:docMk/>
            <pc:sldMk cId="4229304046" sldId="286"/>
            <ac:cxnSpMk id="46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47:25.232" v="28"/>
          <ac:cxnSpMkLst>
            <pc:docMk/>
            <pc:sldMk cId="4229304046" sldId="286"/>
            <ac:cxnSpMk id="51" creationId="{00000000-0000-0000-0000-000000000000}"/>
          </ac:cxnSpMkLst>
        </pc:cxnChg>
        <pc:cxnChg chg="del">
          <ac:chgData name="Welsh, Daren (JSC-CX321)[SGT, INC]" userId="S::lwelsh@ndc.nasa.gov::b3211811-a505-4011-b4e1-0ca7fb60f951" providerId="AD" clId="Web-{EEC6BC81-1B1E-4B21-8BCC-5656A82A0984}" dt="2020-02-07T14:47:22.295" v="25"/>
          <ac:cxnSpMkLst>
            <pc:docMk/>
            <pc:sldMk cId="4229304046" sldId="286"/>
            <ac:cxnSpMk id="59" creationId="{00000000-0000-0000-0000-000000000000}"/>
          </ac:cxnSpMkLst>
        </pc:cxnChg>
      </pc:sldChg>
      <pc:sldChg chg="addSp delSp modSp">
        <pc:chgData name="Welsh, Daren (JSC-CX321)[SGT, INC]" userId="S::lwelsh@ndc.nasa.gov::b3211811-a505-4011-b4e1-0ca7fb60f951" providerId="AD" clId="Web-{EEC6BC81-1B1E-4B21-8BCC-5656A82A0984}" dt="2020-02-07T14:52:49.935" v="85" actId="1076"/>
        <pc:sldMkLst>
          <pc:docMk/>
          <pc:sldMk cId="175167683" sldId="287"/>
        </pc:sldMkLst>
        <pc:spChg chg="del">
          <ac:chgData name="Welsh, Daren (JSC-CX321)[SGT, INC]" userId="S::lwelsh@ndc.nasa.gov::b3211811-a505-4011-b4e1-0ca7fb60f951" providerId="AD" clId="Web-{EEC6BC81-1B1E-4B21-8BCC-5656A82A0984}" dt="2020-02-07T14:50:34.967" v="71"/>
          <ac:spMkLst>
            <pc:docMk/>
            <pc:sldMk cId="175167683" sldId="287"/>
            <ac:spMk id="9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51:13.420" v="74"/>
          <ac:spMkLst>
            <pc:docMk/>
            <pc:sldMk cId="175167683" sldId="287"/>
            <ac:spMk id="10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50:34.951" v="69"/>
          <ac:spMkLst>
            <pc:docMk/>
            <pc:sldMk cId="175167683" sldId="287"/>
            <ac:spMk id="12" creationId="{00000000-0000-0000-0000-000000000000}"/>
          </ac:spMkLst>
        </pc:spChg>
        <pc:picChg chg="add mod modCrop">
          <ac:chgData name="Welsh, Daren (JSC-CX321)[SGT, INC]" userId="S::lwelsh@ndc.nasa.gov::b3211811-a505-4011-b4e1-0ca7fb60f951" providerId="AD" clId="Web-{EEC6BC81-1B1E-4B21-8BCC-5656A82A0984}" dt="2020-02-07T14:52:49.935" v="85" actId="1076"/>
          <ac:picMkLst>
            <pc:docMk/>
            <pc:sldMk cId="175167683" sldId="287"/>
            <ac:picMk id="3" creationId="{45C21C43-5122-473D-A918-A5FFDA591E43}"/>
          </ac:picMkLst>
        </pc:picChg>
        <pc:picChg chg="del">
          <ac:chgData name="Welsh, Daren (JSC-CX321)[SGT, INC]" userId="S::lwelsh@ndc.nasa.gov::b3211811-a505-4011-b4e1-0ca7fb60f951" providerId="AD" clId="Web-{EEC6BC81-1B1E-4B21-8BCC-5656A82A0984}" dt="2020-02-07T14:51:10.420" v="73"/>
          <ac:picMkLst>
            <pc:docMk/>
            <pc:sldMk cId="175167683" sldId="287"/>
            <ac:picMk id="7" creationId="{00000000-0000-0000-0000-000000000000}"/>
          </ac:picMkLst>
        </pc:picChg>
        <pc:cxnChg chg="del mod">
          <ac:chgData name="Welsh, Daren (JSC-CX321)[SGT, INC]" userId="S::lwelsh@ndc.nasa.gov::b3211811-a505-4011-b4e1-0ca7fb60f951" providerId="AD" clId="Web-{EEC6BC81-1B1E-4B21-8BCC-5656A82A0984}" dt="2020-02-07T14:50:34.967" v="72"/>
          <ac:cxnSpMkLst>
            <pc:docMk/>
            <pc:sldMk cId="175167683" sldId="287"/>
            <ac:cxnSpMk id="8" creationId="{00000000-0000-0000-0000-000000000000}"/>
          </ac:cxnSpMkLst>
        </pc:cxnChg>
        <pc:cxnChg chg="del mod">
          <ac:chgData name="Welsh, Daren (JSC-CX321)[SGT, INC]" userId="S::lwelsh@ndc.nasa.gov::b3211811-a505-4011-b4e1-0ca7fb60f951" providerId="AD" clId="Web-{EEC6BC81-1B1E-4B21-8BCC-5656A82A0984}" dt="2020-02-07T14:50:34.951" v="70"/>
          <ac:cxnSpMkLst>
            <pc:docMk/>
            <pc:sldMk cId="175167683" sldId="287"/>
            <ac:cxnSpMk id="11" creationId="{00000000-0000-0000-0000-000000000000}"/>
          </ac:cxnSpMkLst>
        </pc:cxnChg>
      </pc:sldChg>
      <pc:sldChg chg="addSp delSp modSp">
        <pc:chgData name="Welsh, Daren (JSC-CX321)[SGT, INC]" userId="S::lwelsh@ndc.nasa.gov::b3211811-a505-4011-b4e1-0ca7fb60f951" providerId="AD" clId="Web-{EEC6BC81-1B1E-4B21-8BCC-5656A82A0984}" dt="2020-02-07T14:57:22.435" v="108" actId="14100"/>
        <pc:sldMkLst>
          <pc:docMk/>
          <pc:sldMk cId="1691608116" sldId="288"/>
        </pc:sldMkLst>
        <pc:spChg chg="del mod">
          <ac:chgData name="Welsh, Daren (JSC-CX321)[SGT, INC]" userId="S::lwelsh@ndc.nasa.gov::b3211811-a505-4011-b4e1-0ca7fb60f951" providerId="AD" clId="Web-{EEC6BC81-1B1E-4B21-8BCC-5656A82A0984}" dt="2020-02-07T14:54:30.732" v="100"/>
          <ac:spMkLst>
            <pc:docMk/>
            <pc:sldMk cId="1691608116" sldId="288"/>
            <ac:spMk id="3" creationId="{00000000-0000-0000-0000-000000000000}"/>
          </ac:spMkLst>
        </pc:spChg>
        <pc:spChg chg="add mod ord">
          <ac:chgData name="Welsh, Daren (JSC-CX321)[SGT, INC]" userId="S::lwelsh@ndc.nasa.gov::b3211811-a505-4011-b4e1-0ca7fb60f951" providerId="AD" clId="Web-{EEC6BC81-1B1E-4B21-8BCC-5656A82A0984}" dt="2020-02-07T14:54:16.576" v="96" actId="20577"/>
          <ac:spMkLst>
            <pc:docMk/>
            <pc:sldMk cId="1691608116" sldId="288"/>
            <ac:spMk id="10" creationId="{BBFED49F-0709-4637-99F8-97362B15063A}"/>
          </ac:spMkLst>
        </pc:spChg>
        <pc:spChg chg="add del mod">
          <ac:chgData name="Welsh, Daren (JSC-CX321)[SGT, INC]" userId="S::lwelsh@ndc.nasa.gov::b3211811-a505-4011-b4e1-0ca7fb60f951" providerId="AD" clId="Web-{EEC6BC81-1B1E-4B21-8BCC-5656A82A0984}" dt="2020-02-07T14:54:36.654" v="101"/>
          <ac:spMkLst>
            <pc:docMk/>
            <pc:sldMk cId="1691608116" sldId="288"/>
            <ac:spMk id="12" creationId="{DE32C5D4-CDF4-45E8-B986-03F9463922EF}"/>
          </ac:spMkLst>
        </pc:spChg>
        <pc:picChg chg="add del mod">
          <ac:chgData name="Welsh, Daren (JSC-CX321)[SGT, INC]" userId="S::lwelsh@ndc.nasa.gov::b3211811-a505-4011-b4e1-0ca7fb60f951" providerId="AD" clId="Web-{EEC6BC81-1B1E-4B21-8BCC-5656A82A0984}" dt="2020-02-07T14:53:21.154" v="90"/>
          <ac:picMkLst>
            <pc:docMk/>
            <pc:sldMk cId="1691608116" sldId="288"/>
            <ac:picMk id="4" creationId="{BBCA1CE4-F7DC-4EC7-8AB1-961E04860232}"/>
          </ac:picMkLst>
        </pc:picChg>
        <pc:picChg chg="del mod">
          <ac:chgData name="Welsh, Daren (JSC-CX321)[SGT, INC]" userId="S::lwelsh@ndc.nasa.gov::b3211811-a505-4011-b4e1-0ca7fb60f951" providerId="AD" clId="Web-{EEC6BC81-1B1E-4B21-8BCC-5656A82A0984}" dt="2020-02-07T14:57:13.295" v="105"/>
          <ac:picMkLst>
            <pc:docMk/>
            <pc:sldMk cId="1691608116" sldId="288"/>
            <ac:picMk id="7" creationId="{00000000-0000-0000-0000-000000000000}"/>
          </ac:picMkLst>
        </pc:picChg>
        <pc:picChg chg="add mod">
          <ac:chgData name="Welsh, Daren (JSC-CX321)[SGT, INC]" userId="S::lwelsh@ndc.nasa.gov::b3211811-a505-4011-b4e1-0ca7fb60f951" providerId="AD" clId="Web-{EEC6BC81-1B1E-4B21-8BCC-5656A82A0984}" dt="2020-02-07T14:57:22.435" v="108" actId="14100"/>
          <ac:picMkLst>
            <pc:docMk/>
            <pc:sldMk cId="1691608116" sldId="288"/>
            <ac:picMk id="13" creationId="{6B78F8B2-2E14-4375-911E-58A30755793B}"/>
          </ac:picMkLst>
        </pc:picChg>
      </pc:sldChg>
      <pc:sldChg chg="addSp delSp modSp">
        <pc:chgData name="Welsh, Daren (JSC-CX321)[SGT, INC]" userId="S::lwelsh@ndc.nasa.gov::b3211811-a505-4011-b4e1-0ca7fb60f951" providerId="AD" clId="Web-{EEC6BC81-1B1E-4B21-8BCC-5656A82A0984}" dt="2020-02-07T15:09:31.688" v="167" actId="1076"/>
        <pc:sldMkLst>
          <pc:docMk/>
          <pc:sldMk cId="4125616289" sldId="289"/>
        </pc:sldMkLst>
        <pc:spChg chg="del">
          <ac:chgData name="Welsh, Daren (JSC-CX321)[SGT, INC]" userId="S::lwelsh@ndc.nasa.gov::b3211811-a505-4011-b4e1-0ca7fb60f951" providerId="AD" clId="Web-{EEC6BC81-1B1E-4B21-8BCC-5656A82A0984}" dt="2020-02-07T14:58:37.263" v="109"/>
          <ac:spMkLst>
            <pc:docMk/>
            <pc:sldMk cId="4125616289" sldId="289"/>
            <ac:spMk id="9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58:38.498" v="110"/>
          <ac:spMkLst>
            <pc:docMk/>
            <pc:sldMk cId="4125616289" sldId="289"/>
            <ac:spMk id="10" creationId="{00000000-0000-0000-0000-000000000000}"/>
          </ac:spMkLst>
        </pc:spChg>
        <pc:spChg chg="del">
          <ac:chgData name="Welsh, Daren (JSC-CX321)[SGT, INC]" userId="S::lwelsh@ndc.nasa.gov::b3211811-a505-4011-b4e1-0ca7fb60f951" providerId="AD" clId="Web-{EEC6BC81-1B1E-4B21-8BCC-5656A82A0984}" dt="2020-02-07T14:58:39.670" v="111"/>
          <ac:spMkLst>
            <pc:docMk/>
            <pc:sldMk cId="4125616289" sldId="289"/>
            <ac:spMk id="11" creationId="{00000000-0000-0000-0000-000000000000}"/>
          </ac:spMkLst>
        </pc:spChg>
        <pc:picChg chg="add mod">
          <ac:chgData name="Welsh, Daren (JSC-CX321)[SGT, INC]" userId="S::lwelsh@ndc.nasa.gov::b3211811-a505-4011-b4e1-0ca7fb60f951" providerId="AD" clId="Web-{EEC6BC81-1B1E-4B21-8BCC-5656A82A0984}" dt="2020-02-07T15:02:45.750" v="116" actId="1076"/>
          <ac:picMkLst>
            <pc:docMk/>
            <pc:sldMk cId="4125616289" sldId="289"/>
            <ac:picMk id="3" creationId="{26797521-810D-48FF-B323-C95F3E470FCB}"/>
          </ac:picMkLst>
        </pc:picChg>
        <pc:picChg chg="del mod modCrop">
          <ac:chgData name="Welsh, Daren (JSC-CX321)[SGT, INC]" userId="S::lwelsh@ndc.nasa.gov::b3211811-a505-4011-b4e1-0ca7fb60f951" providerId="AD" clId="Web-{EEC6BC81-1B1E-4B21-8BCC-5656A82A0984}" dt="2020-02-07T15:02:24.513" v="114"/>
          <ac:picMkLst>
            <pc:docMk/>
            <pc:sldMk cId="4125616289" sldId="289"/>
            <ac:picMk id="7" creationId="{00000000-0000-0000-0000-000000000000}"/>
          </ac:picMkLst>
        </pc:picChg>
        <pc:picChg chg="add mod modCrop">
          <ac:chgData name="Welsh, Daren (JSC-CX321)[SGT, INC]" userId="S::lwelsh@ndc.nasa.gov::b3211811-a505-4011-b4e1-0ca7fb60f951" providerId="AD" clId="Web-{EEC6BC81-1B1E-4B21-8BCC-5656A82A0984}" dt="2020-02-07T15:06:25.157" v="146" actId="1076"/>
          <ac:picMkLst>
            <pc:docMk/>
            <pc:sldMk cId="4125616289" sldId="289"/>
            <ac:picMk id="8" creationId="{8A9B6F9C-DCD4-4FE6-A228-F543789A6429}"/>
          </ac:picMkLst>
        </pc:picChg>
        <pc:picChg chg="add mod modCrop">
          <ac:chgData name="Welsh, Daren (JSC-CX321)[SGT, INC]" userId="S::lwelsh@ndc.nasa.gov::b3211811-a505-4011-b4e1-0ca7fb60f951" providerId="AD" clId="Web-{EEC6BC81-1B1E-4B21-8BCC-5656A82A0984}" dt="2020-02-07T15:09:31.688" v="167" actId="1076"/>
          <ac:picMkLst>
            <pc:docMk/>
            <pc:sldMk cId="4125616289" sldId="289"/>
            <ac:picMk id="13" creationId="{D691CC74-9036-43CE-90CF-27CE2908E360}"/>
          </ac:picMkLst>
        </pc:picChg>
        <pc:picChg chg="add del mod">
          <ac:chgData name="Welsh, Daren (JSC-CX321)[SGT, INC]" userId="S::lwelsh@ndc.nasa.gov::b3211811-a505-4011-b4e1-0ca7fb60f951" providerId="AD" clId="Web-{EEC6BC81-1B1E-4B21-8BCC-5656A82A0984}" dt="2020-02-07T15:07:05.438" v="155"/>
          <ac:picMkLst>
            <pc:docMk/>
            <pc:sldMk cId="4125616289" sldId="289"/>
            <ac:picMk id="15" creationId="{851DC907-BC90-43EE-B0B1-2D54B12DCB6B}"/>
          </ac:picMkLst>
        </pc:picChg>
        <pc:picChg chg="add mod modCrop">
          <ac:chgData name="Welsh, Daren (JSC-CX321)[SGT, INC]" userId="S::lwelsh@ndc.nasa.gov::b3211811-a505-4011-b4e1-0ca7fb60f951" providerId="AD" clId="Web-{EEC6BC81-1B1E-4B21-8BCC-5656A82A0984}" dt="2020-02-07T15:09:31.688" v="166" actId="1076"/>
          <ac:picMkLst>
            <pc:docMk/>
            <pc:sldMk cId="4125616289" sldId="289"/>
            <ac:picMk id="16" creationId="{153EF23A-9D64-43F8-8F53-CC6DE55B519A}"/>
          </ac:picMkLst>
        </pc:picChg>
      </pc:sldChg>
      <pc:sldChg chg="addSp delSp modSp">
        <pc:chgData name="Welsh, Daren (JSC-CX321)[SGT, INC]" userId="S::lwelsh@ndc.nasa.gov::b3211811-a505-4011-b4e1-0ca7fb60f951" providerId="AD" clId="Web-{EEC6BC81-1B1E-4B21-8BCC-5656A82A0984}" dt="2020-02-07T15:33:01.563" v="516" actId="1076"/>
        <pc:sldMkLst>
          <pc:docMk/>
          <pc:sldMk cId="3126802015" sldId="290"/>
        </pc:sldMkLst>
        <pc:spChg chg="mod">
          <ac:chgData name="Welsh, Daren (JSC-CX321)[SGT, INC]" userId="S::lwelsh@ndc.nasa.gov::b3211811-a505-4011-b4e1-0ca7fb60f951" providerId="AD" clId="Web-{EEC6BC81-1B1E-4B21-8BCC-5656A82A0984}" dt="2020-02-07T15:29:01.453" v="468" actId="1076"/>
          <ac:spMkLst>
            <pc:docMk/>
            <pc:sldMk cId="3126802015" sldId="290"/>
            <ac:spMk id="2" creationId="{00000000-0000-0000-0000-000000000000}"/>
          </ac:spMkLst>
        </pc:spChg>
        <pc:spChg chg="add del mod">
          <ac:chgData name="Welsh, Daren (JSC-CX321)[SGT, INC]" userId="S::lwelsh@ndc.nasa.gov::b3211811-a505-4011-b4e1-0ca7fb60f951" providerId="AD" clId="Web-{EEC6BC81-1B1E-4B21-8BCC-5656A82A0984}" dt="2020-02-07T15:25:53.922" v="411"/>
          <ac:spMkLst>
            <pc:docMk/>
            <pc:sldMk cId="3126802015" sldId="290"/>
            <ac:spMk id="3" creationId="{475C619A-8F5A-4A64-9AFB-51B783775BBF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1:02.281" v="498" actId="1076"/>
          <ac:spMkLst>
            <pc:docMk/>
            <pc:sldMk cId="3126802015" sldId="290"/>
            <ac:spMk id="4" creationId="{A2EDFB5B-773A-414A-A4BD-1A8B2F97995E}"/>
          </ac:spMkLst>
        </pc:spChg>
        <pc:spChg chg="add mod ord">
          <ac:chgData name="Welsh, Daren (JSC-CX321)[SGT, INC]" userId="S::lwelsh@ndc.nasa.gov::b3211811-a505-4011-b4e1-0ca7fb60f951" providerId="AD" clId="Web-{EEC6BC81-1B1E-4B21-8BCC-5656A82A0984}" dt="2020-02-07T15:31:02.281" v="497" actId="1076"/>
          <ac:spMkLst>
            <pc:docMk/>
            <pc:sldMk cId="3126802015" sldId="290"/>
            <ac:spMk id="7" creationId="{F358ECAD-7A70-47D1-8CDD-30471A048F97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31.313" v="487" actId="1076"/>
          <ac:spMkLst>
            <pc:docMk/>
            <pc:sldMk cId="3126802015" sldId="290"/>
            <ac:spMk id="8" creationId="{86391EE0-8D87-441E-BBE2-C1DD5E327FF9}"/>
          </ac:spMkLst>
        </pc:spChg>
        <pc:spChg chg="add del mod">
          <ac:chgData name="Welsh, Daren (JSC-CX321)[SGT, INC]" userId="S::lwelsh@ndc.nasa.gov::b3211811-a505-4011-b4e1-0ca7fb60f951" providerId="AD" clId="Web-{EEC6BC81-1B1E-4B21-8BCC-5656A82A0984}" dt="2020-02-07T15:14:23.469" v="246"/>
          <ac:spMkLst>
            <pc:docMk/>
            <pc:sldMk cId="3126802015" sldId="290"/>
            <ac:spMk id="9" creationId="{DC0A4A74-340D-414C-83AF-96071C89BBEE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1:37.359" v="508" actId="1076"/>
          <ac:spMkLst>
            <pc:docMk/>
            <pc:sldMk cId="3126802015" sldId="290"/>
            <ac:spMk id="11" creationId="{1410D085-0F66-41F9-8D78-3E9BAB461CB9}"/>
          </ac:spMkLst>
        </pc:spChg>
        <pc:spChg chg="add mod ord">
          <ac:chgData name="Welsh, Daren (JSC-CX321)[SGT, INC]" userId="S::lwelsh@ndc.nasa.gov::b3211811-a505-4011-b4e1-0ca7fb60f951" providerId="AD" clId="Web-{EEC6BC81-1B1E-4B21-8BCC-5656A82A0984}" dt="2020-02-07T15:28:53.109" v="461" actId="1076"/>
          <ac:spMkLst>
            <pc:docMk/>
            <pc:sldMk cId="3126802015" sldId="290"/>
            <ac:spMk id="12" creationId="{FCED2A2F-60B1-4CCF-82BD-8D5827B6371A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28:53.125" v="462" actId="1076"/>
          <ac:spMkLst>
            <pc:docMk/>
            <pc:sldMk cId="3126802015" sldId="290"/>
            <ac:spMk id="13" creationId="{9715DE8E-38A6-437C-B248-516A2017A765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3:01.563" v="516" actId="1076"/>
          <ac:spMkLst>
            <pc:docMk/>
            <pc:sldMk cId="3126802015" sldId="290"/>
            <ac:spMk id="15" creationId="{19F5AFF1-CCF6-4F24-A49D-AEC84B857E68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28:53.141" v="463" actId="1076"/>
          <ac:spMkLst>
            <pc:docMk/>
            <pc:sldMk cId="3126802015" sldId="290"/>
            <ac:spMk id="18" creationId="{3AA489B0-F0D2-48AE-B6F2-96E2BB01B4F4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28:53.156" v="464" actId="1076"/>
          <ac:spMkLst>
            <pc:docMk/>
            <pc:sldMk cId="3126802015" sldId="290"/>
            <ac:spMk id="19" creationId="{175C929A-A0B0-46D9-BD72-4E1F33BEDBBA}"/>
          </ac:spMkLst>
        </pc:spChg>
        <pc:spChg chg="add mod ord">
          <ac:chgData name="Welsh, Daren (JSC-CX321)[SGT, INC]" userId="S::lwelsh@ndc.nasa.gov::b3211811-a505-4011-b4e1-0ca7fb60f951" providerId="AD" clId="Web-{EEC6BC81-1B1E-4B21-8BCC-5656A82A0984}" dt="2020-02-07T15:31:29.688" v="507" actId="14100"/>
          <ac:spMkLst>
            <pc:docMk/>
            <pc:sldMk cId="3126802015" sldId="290"/>
            <ac:spMk id="20" creationId="{64D22CB2-F36E-43C8-B193-FB5348BC9E2F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1:09.438" v="501" actId="1076"/>
          <ac:spMkLst>
            <pc:docMk/>
            <pc:sldMk cId="3126802015" sldId="290"/>
            <ac:spMk id="21" creationId="{A716794B-8E6A-4619-9EDA-D5F2DBA5BC48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1:09.438" v="502" actId="1076"/>
          <ac:spMkLst>
            <pc:docMk/>
            <pc:sldMk cId="3126802015" sldId="290"/>
            <ac:spMk id="22" creationId="{083FE684-E056-4DF2-B07C-692F779AF40B}"/>
          </ac:spMkLst>
        </pc:spChg>
        <pc:spChg chg="add del mod">
          <ac:chgData name="Welsh, Daren (JSC-CX321)[SGT, INC]" userId="S::lwelsh@ndc.nasa.gov::b3211811-a505-4011-b4e1-0ca7fb60f951" providerId="AD" clId="Web-{EEC6BC81-1B1E-4B21-8BCC-5656A82A0984}" dt="2020-02-07T15:26:02.438" v="415"/>
          <ac:spMkLst>
            <pc:docMk/>
            <pc:sldMk cId="3126802015" sldId="290"/>
            <ac:spMk id="23" creationId="{A1BDA86E-2525-4EA3-97BF-284C71479675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26.188" v="481" actId="1076"/>
          <ac:spMkLst>
            <pc:docMk/>
            <pc:sldMk cId="3126802015" sldId="290"/>
            <ac:spMk id="24" creationId="{1D95A093-F43B-4523-8997-408A06C9FBBD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26.203" v="482" actId="1076"/>
          <ac:spMkLst>
            <pc:docMk/>
            <pc:sldMk cId="3126802015" sldId="290"/>
            <ac:spMk id="25" creationId="{EF6FC03F-B0D3-4ED8-B434-99E7CA0237D8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26.219" v="483" actId="1076"/>
          <ac:spMkLst>
            <pc:docMk/>
            <pc:sldMk cId="3126802015" sldId="290"/>
            <ac:spMk id="26" creationId="{C9ADAFB0-15A3-4465-B95C-01EC65960A5B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26.219" v="484" actId="1076"/>
          <ac:spMkLst>
            <pc:docMk/>
            <pc:sldMk cId="3126802015" sldId="290"/>
            <ac:spMk id="27" creationId="{F75BE102-6CCC-4F18-9822-4CA272BD8731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1:09.453" v="503" actId="1076"/>
          <ac:spMkLst>
            <pc:docMk/>
            <pc:sldMk cId="3126802015" sldId="290"/>
            <ac:spMk id="28" creationId="{B6AF5926-CE30-4216-ADA8-EC218696B997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26.250" v="486" actId="1076"/>
          <ac:spMkLst>
            <pc:docMk/>
            <pc:sldMk cId="3126802015" sldId="290"/>
            <ac:spMk id="29" creationId="{90E00150-8DD4-432A-9797-0BEB4E430A86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26.234" v="485" actId="1076"/>
          <ac:spMkLst>
            <pc:docMk/>
            <pc:sldMk cId="3126802015" sldId="290"/>
            <ac:spMk id="30" creationId="{E0AEACF9-85F7-4150-A0FF-A772B5782C6F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37.094" v="490" actId="1076"/>
          <ac:spMkLst>
            <pc:docMk/>
            <pc:sldMk cId="3126802015" sldId="290"/>
            <ac:spMk id="31" creationId="{D3A28DDA-D4B3-4BAB-99CE-45AA96B4AC0B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44.391" v="492" actId="1076"/>
          <ac:spMkLst>
            <pc:docMk/>
            <pc:sldMk cId="3126802015" sldId="290"/>
            <ac:spMk id="32" creationId="{824E486E-F32F-4A85-A522-FDF7B777444E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0:48.969" v="494" actId="1076"/>
          <ac:spMkLst>
            <pc:docMk/>
            <pc:sldMk cId="3126802015" sldId="290"/>
            <ac:spMk id="33" creationId="{63C91F96-3039-471B-992E-1CF532F36C8C}"/>
          </ac:spMkLst>
        </pc:spChg>
        <pc:spChg chg="add mod">
          <ac:chgData name="Welsh, Daren (JSC-CX321)[SGT, INC]" userId="S::lwelsh@ndc.nasa.gov::b3211811-a505-4011-b4e1-0ca7fb60f951" providerId="AD" clId="Web-{EEC6BC81-1B1E-4B21-8BCC-5656A82A0984}" dt="2020-02-07T15:32:12.078" v="515" actId="14100"/>
          <ac:spMkLst>
            <pc:docMk/>
            <pc:sldMk cId="3126802015" sldId="290"/>
            <ac:spMk id="34" creationId="{02192153-2262-4300-88A0-112EE3371EBD}"/>
          </ac:spMkLst>
        </pc:spChg>
        <pc:picChg chg="del">
          <ac:chgData name="Welsh, Daren (JSC-CX321)[SGT, INC]" userId="S::lwelsh@ndc.nasa.gov::b3211811-a505-4011-b4e1-0ca7fb60f951" providerId="AD" clId="Web-{EEC6BC81-1B1E-4B21-8BCC-5656A82A0984}" dt="2020-02-07T15:09:48.297" v="168"/>
          <ac:picMkLst>
            <pc:docMk/>
            <pc:sldMk cId="3126802015" sldId="290"/>
            <ac:picMk id="14" creationId="{00000000-0000-0000-0000-000000000000}"/>
          </ac:picMkLst>
        </pc:picChg>
        <pc:picChg chg="add del mod">
          <ac:chgData name="Welsh, Daren (JSC-CX321)[SGT, INC]" userId="S::lwelsh@ndc.nasa.gov::b3211811-a505-4011-b4e1-0ca7fb60f951" providerId="AD" clId="Web-{EEC6BC81-1B1E-4B21-8BCC-5656A82A0984}" dt="2020-02-07T15:19:04.594" v="310"/>
          <ac:picMkLst>
            <pc:docMk/>
            <pc:sldMk cId="3126802015" sldId="290"/>
            <ac:picMk id="16" creationId="{AF338986-4E21-4A39-B9ED-AAE924B55B04}"/>
          </ac:picMkLst>
        </pc:picChg>
      </pc:sldChg>
      <pc:sldChg chg="add replId">
        <pc:chgData name="Welsh, Daren (JSC-CX321)[SGT, INC]" userId="S::lwelsh@ndc.nasa.gov::b3211811-a505-4011-b4e1-0ca7fb60f951" providerId="AD" clId="Web-{EEC6BC81-1B1E-4B21-8BCC-5656A82A0984}" dt="2020-02-07T15:33:47.063" v="517"/>
        <pc:sldMkLst>
          <pc:docMk/>
          <pc:sldMk cId="1066249719" sldId="317"/>
        </pc:sldMkLst>
      </pc:sldChg>
    </pc:docChg>
  </pc:docChgLst>
  <pc:docChgLst>
    <pc:chgData name="Kanelakos, Alexandros D. (JSC-CX351)" userId="S::akanelak@ndc.nasa.gov::d2178f6d-5c86-47ad-8bac-275e1b020a23" providerId="AD" clId="Web-{C340B42C-3A01-45B6-BA90-667AA668CA08}"/>
    <pc:docChg chg="delSld">
      <pc:chgData name="Kanelakos, Alexandros D. (JSC-CX351)" userId="S::akanelak@ndc.nasa.gov::d2178f6d-5c86-47ad-8bac-275e1b020a23" providerId="AD" clId="Web-{C340B42C-3A01-45B6-BA90-667AA668CA08}" dt="2020-01-28T13:47:31.270" v="1"/>
      <pc:docMkLst>
        <pc:docMk/>
      </pc:docMkLst>
      <pc:sldChg chg="del">
        <pc:chgData name="Kanelakos, Alexandros D. (JSC-CX351)" userId="S::akanelak@ndc.nasa.gov::d2178f6d-5c86-47ad-8bac-275e1b020a23" providerId="AD" clId="Web-{C340B42C-3A01-45B6-BA90-667AA668CA08}" dt="2020-01-28T13:47:30.270" v="0"/>
        <pc:sldMkLst>
          <pc:docMk/>
          <pc:sldMk cId="3996079554" sldId="267"/>
        </pc:sldMkLst>
      </pc:sldChg>
      <pc:sldChg chg="del">
        <pc:chgData name="Kanelakos, Alexandros D. (JSC-CX351)" userId="S::akanelak@ndc.nasa.gov::d2178f6d-5c86-47ad-8bac-275e1b020a23" providerId="AD" clId="Web-{C340B42C-3A01-45B6-BA90-667AA668CA08}" dt="2020-01-28T13:47:31.270" v="1"/>
        <pc:sldMkLst>
          <pc:docMk/>
          <pc:sldMk cId="1341074330" sldId="268"/>
        </pc:sldMkLst>
      </pc:sldChg>
    </pc:docChg>
  </pc:docChgLst>
  <pc:docChgLst>
    <pc:chgData name="Kanelakos, Alexandros D. (JSC-CX351)" userId="S::akanelak@ndc.nasa.gov::d2178f6d-5c86-47ad-8bac-275e1b020a23" providerId="AD" clId="Web-{4F2810D8-8DCD-4914-9DE1-D8647523A8D4}"/>
    <pc:docChg chg="modSld">
      <pc:chgData name="Kanelakos, Alexandros D. (JSC-CX351)" userId="S::akanelak@ndc.nasa.gov::d2178f6d-5c86-47ad-8bac-275e1b020a23" providerId="AD" clId="Web-{4F2810D8-8DCD-4914-9DE1-D8647523A8D4}" dt="2020-01-27T16:01:46.110" v="11" actId="20577"/>
      <pc:docMkLst>
        <pc:docMk/>
      </pc:docMkLst>
      <pc:sldChg chg="modSp">
        <pc:chgData name="Kanelakos, Alexandros D. (JSC-CX351)" userId="S::akanelak@ndc.nasa.gov::d2178f6d-5c86-47ad-8bac-275e1b020a23" providerId="AD" clId="Web-{4F2810D8-8DCD-4914-9DE1-D8647523A8D4}" dt="2020-01-27T16:01:46.110" v="10" actId="20577"/>
        <pc:sldMkLst>
          <pc:docMk/>
          <pc:sldMk cId="3239148341" sldId="263"/>
        </pc:sldMkLst>
        <pc:spChg chg="mod">
          <ac:chgData name="Kanelakos, Alexandros D. (JSC-CX351)" userId="S::akanelak@ndc.nasa.gov::d2178f6d-5c86-47ad-8bac-275e1b020a23" providerId="AD" clId="Web-{4F2810D8-8DCD-4914-9DE1-D8647523A8D4}" dt="2020-01-27T16:01:46.110" v="10" actId="20577"/>
          <ac:spMkLst>
            <pc:docMk/>
            <pc:sldMk cId="3239148341" sldId="263"/>
            <ac:spMk id="3" creationId="{00000000-0000-0000-0000-000000000000}"/>
          </ac:spMkLst>
        </pc:spChg>
      </pc:sldChg>
    </pc:docChg>
  </pc:docChgLst>
  <pc:docChgLst>
    <pc:chgData name="Wray, Scott (JSC-CX321)[SGT, INC]" userId="S::swray@ndc.nasa.gov::377c2be5-9716-4ec7-8be8-a41354fb9af4" providerId="AD" clId="Web-{FE72D855-BC91-4F4D-ABA8-BFC133BE1B96}"/>
    <pc:docChg chg="modSld">
      <pc:chgData name="Wray, Scott (JSC-CX321)[SGT, INC]" userId="S::swray@ndc.nasa.gov::377c2be5-9716-4ec7-8be8-a41354fb9af4" providerId="AD" clId="Web-{FE72D855-BC91-4F4D-ABA8-BFC133BE1B96}" dt="2020-02-11T14:52:33.509" v="8"/>
      <pc:docMkLst>
        <pc:docMk/>
      </pc:docMkLst>
      <pc:sldChg chg="modSp">
        <pc:chgData name="Wray, Scott (JSC-CX321)[SGT, INC]" userId="S::swray@ndc.nasa.gov::377c2be5-9716-4ec7-8be8-a41354fb9af4" providerId="AD" clId="Web-{FE72D855-BC91-4F4D-ABA8-BFC133BE1B96}" dt="2020-02-11T14:52:33.509" v="8"/>
        <pc:sldMkLst>
          <pc:docMk/>
          <pc:sldMk cId="3435909227" sldId="316"/>
        </pc:sldMkLst>
        <pc:spChg chg="mod">
          <ac:chgData name="Wray, Scott (JSC-CX321)[SGT, INC]" userId="S::swray@ndc.nasa.gov::377c2be5-9716-4ec7-8be8-a41354fb9af4" providerId="AD" clId="Web-{FE72D855-BC91-4F4D-ABA8-BFC133BE1B96}" dt="2020-02-11T14:52:33.509" v="8"/>
          <ac:spMkLst>
            <pc:docMk/>
            <pc:sldMk cId="3435909227" sldId="316"/>
            <ac:spMk id="3" creationId="{00000000-0000-0000-0000-000000000000}"/>
          </ac:spMkLst>
        </pc:spChg>
      </pc:sldChg>
    </pc:docChg>
  </pc:docChgLst>
  <pc:docChgLst>
    <pc:chgData name="Kanelakos, Alexandros D. (JSC-CX351)" userId="S::akanelak@ndc.nasa.gov::d2178f6d-5c86-47ad-8bac-275e1b020a23" providerId="AD" clId="Web-{99D7994B-ECB6-44A2-B413-578E26BEF22E}"/>
    <pc:docChg chg="modSld">
      <pc:chgData name="Kanelakos, Alexandros D. (JSC-CX351)" userId="S::akanelak@ndc.nasa.gov::d2178f6d-5c86-47ad-8bac-275e1b020a23" providerId="AD" clId="Web-{99D7994B-ECB6-44A2-B413-578E26BEF22E}" dt="2020-02-05T19:37:31.692" v="92" actId="20577"/>
      <pc:docMkLst>
        <pc:docMk/>
      </pc:docMkLst>
      <pc:sldChg chg="modSp">
        <pc:chgData name="Kanelakos, Alexandros D. (JSC-CX351)" userId="S::akanelak@ndc.nasa.gov::d2178f6d-5c86-47ad-8bac-275e1b020a23" providerId="AD" clId="Web-{99D7994B-ECB6-44A2-B413-578E26BEF22E}" dt="2020-02-05T19:37:31.692" v="91" actId="20577"/>
        <pc:sldMkLst>
          <pc:docMk/>
          <pc:sldMk cId="293843172" sldId="315"/>
        </pc:sldMkLst>
        <pc:spChg chg="mod">
          <ac:chgData name="Kanelakos, Alexandros D. (JSC-CX351)" userId="S::akanelak@ndc.nasa.gov::d2178f6d-5c86-47ad-8bac-275e1b020a23" providerId="AD" clId="Web-{99D7994B-ECB6-44A2-B413-578E26BEF22E}" dt="2020-02-05T19:37:31.692" v="91" actId="20577"/>
          <ac:spMkLst>
            <pc:docMk/>
            <pc:sldMk cId="293843172" sldId="315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064B6D-7CAE-49E0-B775-59E4693BC305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9AE71D-C438-4586-8A02-C8988E53A5D8}">
      <dgm:prSet phldrT="[Text]"/>
      <dgm:spPr/>
      <dgm:t>
        <a:bodyPr/>
        <a:lstStyle/>
        <a:p>
          <a:r>
            <a:rPr lang="en-US" dirty="0" smtClean="0"/>
            <a:t>Identify Prioritized Objectives</a:t>
          </a:r>
          <a:endParaRPr lang="en-US" dirty="0"/>
        </a:p>
      </dgm:t>
    </dgm:pt>
    <dgm:pt modelId="{06FA6270-52CE-4411-A03D-B4AB30C11AE3}" type="parTrans" cxnId="{129BBCC2-85D7-47DC-A80A-DC129F2CDB1B}">
      <dgm:prSet/>
      <dgm:spPr/>
      <dgm:t>
        <a:bodyPr/>
        <a:lstStyle/>
        <a:p>
          <a:endParaRPr lang="en-US"/>
        </a:p>
      </dgm:t>
    </dgm:pt>
    <dgm:pt modelId="{A4B343AC-0208-4DF9-9026-F857BEE441D6}" type="sibTrans" cxnId="{129BBCC2-85D7-47DC-A80A-DC129F2CDB1B}">
      <dgm:prSet/>
      <dgm:spPr/>
      <dgm:t>
        <a:bodyPr/>
        <a:lstStyle/>
        <a:p>
          <a:endParaRPr lang="en-US"/>
        </a:p>
      </dgm:t>
    </dgm:pt>
    <dgm:pt modelId="{94F8956B-D66A-40CF-A6F3-DA49ADC61F19}">
      <dgm:prSet phldrT="[Text]"/>
      <dgm:spPr/>
      <dgm:t>
        <a:bodyPr/>
        <a:lstStyle/>
        <a:p>
          <a:r>
            <a:rPr lang="en-US" dirty="0" smtClean="0"/>
            <a:t>Create Draft Procedures and Training Documents</a:t>
          </a:r>
          <a:endParaRPr lang="en-US" dirty="0"/>
        </a:p>
      </dgm:t>
    </dgm:pt>
    <dgm:pt modelId="{9B2DB15C-5BAE-4C38-A5AB-970838932956}" type="parTrans" cxnId="{1F3E5B90-571B-466B-A732-5BBB386A3E54}">
      <dgm:prSet/>
      <dgm:spPr/>
      <dgm:t>
        <a:bodyPr/>
        <a:lstStyle/>
        <a:p>
          <a:endParaRPr lang="en-US"/>
        </a:p>
      </dgm:t>
    </dgm:pt>
    <dgm:pt modelId="{578ED769-D5A4-43F8-AE9B-48CA4A68FF41}" type="sibTrans" cxnId="{1F3E5B90-571B-466B-A732-5BBB386A3E54}">
      <dgm:prSet/>
      <dgm:spPr/>
      <dgm:t>
        <a:bodyPr/>
        <a:lstStyle/>
        <a:p>
          <a:endParaRPr lang="en-US"/>
        </a:p>
      </dgm:t>
    </dgm:pt>
    <dgm:pt modelId="{50A6B407-5891-45C3-962E-2C6F19211567}">
      <dgm:prSet phldrT="[Text]"/>
      <dgm:spPr/>
      <dgm:t>
        <a:bodyPr/>
        <a:lstStyle/>
        <a:p>
          <a:r>
            <a:rPr lang="en-US" dirty="0" smtClean="0"/>
            <a:t>Test Procedures (NBL, Analog, </a:t>
          </a:r>
          <a:r>
            <a:rPr lang="en-US" dirty="0" err="1" smtClean="0"/>
            <a:t>etc</a:t>
          </a:r>
          <a:r>
            <a:rPr lang="en-US" dirty="0" smtClean="0"/>
            <a:t>)</a:t>
          </a:r>
          <a:endParaRPr lang="en-US" dirty="0"/>
        </a:p>
      </dgm:t>
    </dgm:pt>
    <dgm:pt modelId="{15F69C49-9569-4E0E-8DC9-C412D3D38FB9}" type="parTrans" cxnId="{277BB7C7-6D97-468E-9D02-1EBD571541C8}">
      <dgm:prSet/>
      <dgm:spPr/>
      <dgm:t>
        <a:bodyPr/>
        <a:lstStyle/>
        <a:p>
          <a:endParaRPr lang="en-US"/>
        </a:p>
      </dgm:t>
    </dgm:pt>
    <dgm:pt modelId="{B0A0843C-D521-4EC5-BFF1-750745790DEA}" type="sibTrans" cxnId="{277BB7C7-6D97-468E-9D02-1EBD571541C8}">
      <dgm:prSet/>
      <dgm:spPr/>
      <dgm:t>
        <a:bodyPr/>
        <a:lstStyle/>
        <a:p>
          <a:endParaRPr lang="en-US"/>
        </a:p>
      </dgm:t>
    </dgm:pt>
    <dgm:pt modelId="{30B7EA08-5BC7-48BC-9BD9-41FAE571C60D}">
      <dgm:prSet phldrT="[Text]"/>
      <dgm:spPr/>
      <dgm:t>
        <a:bodyPr/>
        <a:lstStyle/>
        <a:p>
          <a:r>
            <a:rPr lang="en-US" dirty="0" smtClean="0"/>
            <a:t>Integrate Test results</a:t>
          </a:r>
          <a:endParaRPr lang="en-US" dirty="0"/>
        </a:p>
      </dgm:t>
    </dgm:pt>
    <dgm:pt modelId="{5F377F72-6470-42C2-B536-68E590802619}" type="parTrans" cxnId="{81487B4B-2B42-4F05-8A20-9ACB332F572C}">
      <dgm:prSet/>
      <dgm:spPr/>
      <dgm:t>
        <a:bodyPr/>
        <a:lstStyle/>
        <a:p>
          <a:endParaRPr lang="en-US"/>
        </a:p>
      </dgm:t>
    </dgm:pt>
    <dgm:pt modelId="{389BF2FB-4A6B-48C5-BB07-FDDA64A76009}" type="sibTrans" cxnId="{81487B4B-2B42-4F05-8A20-9ACB332F572C}">
      <dgm:prSet/>
      <dgm:spPr/>
      <dgm:t>
        <a:bodyPr/>
        <a:lstStyle/>
        <a:p>
          <a:endParaRPr lang="en-US"/>
        </a:p>
      </dgm:t>
    </dgm:pt>
    <dgm:pt modelId="{988C9844-C5D2-415D-A7F0-27C9697E0ED1}">
      <dgm:prSet phldrT="[Text]"/>
      <dgm:spPr/>
      <dgm:t>
        <a:bodyPr/>
        <a:lstStyle/>
        <a:p>
          <a:r>
            <a:rPr lang="en-US" dirty="0" smtClean="0"/>
            <a:t>Finalize Products for Execution</a:t>
          </a:r>
          <a:endParaRPr lang="en-US" dirty="0"/>
        </a:p>
      </dgm:t>
    </dgm:pt>
    <dgm:pt modelId="{1EF0979C-13F8-4FC7-B2B1-DE25B91C24CE}" type="parTrans" cxnId="{E4DDDD14-475E-4BC6-8A56-60DFD08F305F}">
      <dgm:prSet/>
      <dgm:spPr/>
      <dgm:t>
        <a:bodyPr/>
        <a:lstStyle/>
        <a:p>
          <a:endParaRPr lang="en-US"/>
        </a:p>
      </dgm:t>
    </dgm:pt>
    <dgm:pt modelId="{05BE8919-492C-46C5-972F-0C445011EFAC}" type="sibTrans" cxnId="{E4DDDD14-475E-4BC6-8A56-60DFD08F305F}">
      <dgm:prSet/>
      <dgm:spPr/>
      <dgm:t>
        <a:bodyPr/>
        <a:lstStyle/>
        <a:p>
          <a:endParaRPr lang="en-US"/>
        </a:p>
      </dgm:t>
    </dgm:pt>
    <dgm:pt modelId="{015480EF-05B2-4CF2-AC0E-F5DBB91D8105}" type="pres">
      <dgm:prSet presAssocID="{11064B6D-7CAE-49E0-B775-59E4693BC3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A8B032-7382-4952-859A-C1238905E264}" type="pres">
      <dgm:prSet presAssocID="{E79AE71D-C438-4586-8A02-C8988E53A5D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DCB41A-DEA9-4C3E-8B71-EF7EEC7E7B22}" type="pres">
      <dgm:prSet presAssocID="{A4B343AC-0208-4DF9-9026-F857BEE441D6}" presName="sibTrans" presStyleLbl="sibTrans2D1" presStyleIdx="0" presStyleCnt="4"/>
      <dgm:spPr/>
      <dgm:t>
        <a:bodyPr/>
        <a:lstStyle/>
        <a:p>
          <a:endParaRPr lang="en-US"/>
        </a:p>
      </dgm:t>
    </dgm:pt>
    <dgm:pt modelId="{4D1D587F-9BD1-45D5-AE5E-561B32365890}" type="pres">
      <dgm:prSet presAssocID="{A4B343AC-0208-4DF9-9026-F857BEE441D6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BF6B1EB0-98E6-4542-8E3F-AFD714123084}" type="pres">
      <dgm:prSet presAssocID="{94F8956B-D66A-40CF-A6F3-DA49ADC61F1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AFEC2-E9B7-4844-BAFC-CC18250D1137}" type="pres">
      <dgm:prSet presAssocID="{578ED769-D5A4-43F8-AE9B-48CA4A68FF41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6EA07F1-FDEE-4286-B5CE-01EB041C280A}" type="pres">
      <dgm:prSet presAssocID="{578ED769-D5A4-43F8-AE9B-48CA4A68FF41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DC181AFD-CC34-4F73-B066-F89689B7B54E}" type="pres">
      <dgm:prSet presAssocID="{50A6B407-5891-45C3-962E-2C6F1921156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D00C4-A881-467C-9C2C-3D280ED56147}" type="pres">
      <dgm:prSet presAssocID="{B0A0843C-D521-4EC5-BFF1-750745790DEA}" presName="sibTrans" presStyleLbl="sibTrans2D1" presStyleIdx="2" presStyleCnt="4"/>
      <dgm:spPr/>
      <dgm:t>
        <a:bodyPr/>
        <a:lstStyle/>
        <a:p>
          <a:endParaRPr lang="en-US"/>
        </a:p>
      </dgm:t>
    </dgm:pt>
    <dgm:pt modelId="{E710F2AE-16E9-426D-896B-96EDE991E932}" type="pres">
      <dgm:prSet presAssocID="{B0A0843C-D521-4EC5-BFF1-750745790DE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6399AB0-6800-4ACF-A967-375669ABFFFB}" type="pres">
      <dgm:prSet presAssocID="{30B7EA08-5BC7-48BC-9BD9-41FAE571C60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330095-9654-4663-80D3-954F410CA316}" type="pres">
      <dgm:prSet presAssocID="{389BF2FB-4A6B-48C5-BB07-FDDA64A7600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792DA872-5765-4FBA-AF48-DF3F828CEEF7}" type="pres">
      <dgm:prSet presAssocID="{389BF2FB-4A6B-48C5-BB07-FDDA64A7600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E8A96B9A-259F-438D-9A7A-A415A2CC4C98}" type="pres">
      <dgm:prSet presAssocID="{988C9844-C5D2-415D-A7F0-27C9697E0ED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3E5B90-571B-466B-A732-5BBB386A3E54}" srcId="{11064B6D-7CAE-49E0-B775-59E4693BC305}" destId="{94F8956B-D66A-40CF-A6F3-DA49ADC61F19}" srcOrd="1" destOrd="0" parTransId="{9B2DB15C-5BAE-4C38-A5AB-970838932956}" sibTransId="{578ED769-D5A4-43F8-AE9B-48CA4A68FF41}"/>
    <dgm:cxn modelId="{4507046C-40FB-4994-9EA2-0C6763719B9C}" type="presOf" srcId="{988C9844-C5D2-415D-A7F0-27C9697E0ED1}" destId="{E8A96B9A-259F-438D-9A7A-A415A2CC4C98}" srcOrd="0" destOrd="0" presId="urn:microsoft.com/office/officeart/2005/8/layout/process5"/>
    <dgm:cxn modelId="{277BB7C7-6D97-468E-9D02-1EBD571541C8}" srcId="{11064B6D-7CAE-49E0-B775-59E4693BC305}" destId="{50A6B407-5891-45C3-962E-2C6F19211567}" srcOrd="2" destOrd="0" parTransId="{15F69C49-9569-4E0E-8DC9-C412D3D38FB9}" sibTransId="{B0A0843C-D521-4EC5-BFF1-750745790DEA}"/>
    <dgm:cxn modelId="{835BA755-AF8C-4498-BF43-87644C96BA8E}" type="presOf" srcId="{B0A0843C-D521-4EC5-BFF1-750745790DEA}" destId="{A0BD00C4-A881-467C-9C2C-3D280ED56147}" srcOrd="0" destOrd="0" presId="urn:microsoft.com/office/officeart/2005/8/layout/process5"/>
    <dgm:cxn modelId="{E4DDDD14-475E-4BC6-8A56-60DFD08F305F}" srcId="{11064B6D-7CAE-49E0-B775-59E4693BC305}" destId="{988C9844-C5D2-415D-A7F0-27C9697E0ED1}" srcOrd="4" destOrd="0" parTransId="{1EF0979C-13F8-4FC7-B2B1-DE25B91C24CE}" sibTransId="{05BE8919-492C-46C5-972F-0C445011EFAC}"/>
    <dgm:cxn modelId="{3C3DE162-5567-4BE2-8FDC-D30BAB378265}" type="presOf" srcId="{30B7EA08-5BC7-48BC-9BD9-41FAE571C60D}" destId="{D6399AB0-6800-4ACF-A967-375669ABFFFB}" srcOrd="0" destOrd="0" presId="urn:microsoft.com/office/officeart/2005/8/layout/process5"/>
    <dgm:cxn modelId="{68EF34A6-8589-45BC-A2E2-7A72A23A6983}" type="presOf" srcId="{A4B343AC-0208-4DF9-9026-F857BEE441D6}" destId="{F3DCB41A-DEA9-4C3E-8B71-EF7EEC7E7B22}" srcOrd="0" destOrd="0" presId="urn:microsoft.com/office/officeart/2005/8/layout/process5"/>
    <dgm:cxn modelId="{D7E7B230-DCEC-4107-8D4C-CDFBF5C0A666}" type="presOf" srcId="{578ED769-D5A4-43F8-AE9B-48CA4A68FF41}" destId="{46EA07F1-FDEE-4286-B5CE-01EB041C280A}" srcOrd="1" destOrd="0" presId="urn:microsoft.com/office/officeart/2005/8/layout/process5"/>
    <dgm:cxn modelId="{54B22B68-CDA6-4002-B2F4-51018A5CEE74}" type="presOf" srcId="{94F8956B-D66A-40CF-A6F3-DA49ADC61F19}" destId="{BF6B1EB0-98E6-4542-8E3F-AFD714123084}" srcOrd="0" destOrd="0" presId="urn:microsoft.com/office/officeart/2005/8/layout/process5"/>
    <dgm:cxn modelId="{3CC3278A-CD12-417E-B723-D4B65587A54F}" type="presOf" srcId="{11064B6D-7CAE-49E0-B775-59E4693BC305}" destId="{015480EF-05B2-4CF2-AC0E-F5DBB91D8105}" srcOrd="0" destOrd="0" presId="urn:microsoft.com/office/officeart/2005/8/layout/process5"/>
    <dgm:cxn modelId="{4645ED04-650B-4212-9180-3C7593A4E5C6}" type="presOf" srcId="{A4B343AC-0208-4DF9-9026-F857BEE441D6}" destId="{4D1D587F-9BD1-45D5-AE5E-561B32365890}" srcOrd="1" destOrd="0" presId="urn:microsoft.com/office/officeart/2005/8/layout/process5"/>
    <dgm:cxn modelId="{5BC77FCE-4E4D-4CE8-968C-9A336EE458C9}" type="presOf" srcId="{B0A0843C-D521-4EC5-BFF1-750745790DEA}" destId="{E710F2AE-16E9-426D-896B-96EDE991E932}" srcOrd="1" destOrd="0" presId="urn:microsoft.com/office/officeart/2005/8/layout/process5"/>
    <dgm:cxn modelId="{9C303CFF-68E3-4AD1-898C-E5299B8BA7B7}" type="presOf" srcId="{E79AE71D-C438-4586-8A02-C8988E53A5D8}" destId="{3FA8B032-7382-4952-859A-C1238905E264}" srcOrd="0" destOrd="0" presId="urn:microsoft.com/office/officeart/2005/8/layout/process5"/>
    <dgm:cxn modelId="{1010DD10-606B-47EB-9C99-9D99F6C25EF0}" type="presOf" srcId="{389BF2FB-4A6B-48C5-BB07-FDDA64A76009}" destId="{47330095-9654-4663-80D3-954F410CA316}" srcOrd="0" destOrd="0" presId="urn:microsoft.com/office/officeart/2005/8/layout/process5"/>
    <dgm:cxn modelId="{FF9FA1A4-784E-466F-83D7-767D22D74455}" type="presOf" srcId="{578ED769-D5A4-43F8-AE9B-48CA4A68FF41}" destId="{529AFEC2-E9B7-4844-BAFC-CC18250D1137}" srcOrd="0" destOrd="0" presId="urn:microsoft.com/office/officeart/2005/8/layout/process5"/>
    <dgm:cxn modelId="{FECD7D74-7140-4B98-96CB-9CA24182D601}" type="presOf" srcId="{50A6B407-5891-45C3-962E-2C6F19211567}" destId="{DC181AFD-CC34-4F73-B066-F89689B7B54E}" srcOrd="0" destOrd="0" presId="urn:microsoft.com/office/officeart/2005/8/layout/process5"/>
    <dgm:cxn modelId="{81487B4B-2B42-4F05-8A20-9ACB332F572C}" srcId="{11064B6D-7CAE-49E0-B775-59E4693BC305}" destId="{30B7EA08-5BC7-48BC-9BD9-41FAE571C60D}" srcOrd="3" destOrd="0" parTransId="{5F377F72-6470-42C2-B536-68E590802619}" sibTransId="{389BF2FB-4A6B-48C5-BB07-FDDA64A76009}"/>
    <dgm:cxn modelId="{129BBCC2-85D7-47DC-A80A-DC129F2CDB1B}" srcId="{11064B6D-7CAE-49E0-B775-59E4693BC305}" destId="{E79AE71D-C438-4586-8A02-C8988E53A5D8}" srcOrd="0" destOrd="0" parTransId="{06FA6270-52CE-4411-A03D-B4AB30C11AE3}" sibTransId="{A4B343AC-0208-4DF9-9026-F857BEE441D6}"/>
    <dgm:cxn modelId="{36A77F0B-DD52-4A9D-B8B5-A2565F4AEBFE}" type="presOf" srcId="{389BF2FB-4A6B-48C5-BB07-FDDA64A76009}" destId="{792DA872-5765-4FBA-AF48-DF3F828CEEF7}" srcOrd="1" destOrd="0" presId="urn:microsoft.com/office/officeart/2005/8/layout/process5"/>
    <dgm:cxn modelId="{76BC1DEF-EBA4-4B4A-AFCE-F6F20B1C10C8}" type="presParOf" srcId="{015480EF-05B2-4CF2-AC0E-F5DBB91D8105}" destId="{3FA8B032-7382-4952-859A-C1238905E264}" srcOrd="0" destOrd="0" presId="urn:microsoft.com/office/officeart/2005/8/layout/process5"/>
    <dgm:cxn modelId="{4E7BC08E-CFFA-42FC-8E94-BF439C15CC9E}" type="presParOf" srcId="{015480EF-05B2-4CF2-AC0E-F5DBB91D8105}" destId="{F3DCB41A-DEA9-4C3E-8B71-EF7EEC7E7B22}" srcOrd="1" destOrd="0" presId="urn:microsoft.com/office/officeart/2005/8/layout/process5"/>
    <dgm:cxn modelId="{19617287-EF46-48A8-A8D7-C4D294D9FBDE}" type="presParOf" srcId="{F3DCB41A-DEA9-4C3E-8B71-EF7EEC7E7B22}" destId="{4D1D587F-9BD1-45D5-AE5E-561B32365890}" srcOrd="0" destOrd="0" presId="urn:microsoft.com/office/officeart/2005/8/layout/process5"/>
    <dgm:cxn modelId="{D877E055-CFA1-4382-98C1-2605041EDA11}" type="presParOf" srcId="{015480EF-05B2-4CF2-AC0E-F5DBB91D8105}" destId="{BF6B1EB0-98E6-4542-8E3F-AFD714123084}" srcOrd="2" destOrd="0" presId="urn:microsoft.com/office/officeart/2005/8/layout/process5"/>
    <dgm:cxn modelId="{EC48320D-DDC4-4AB4-9E9A-FCE7C5E762E6}" type="presParOf" srcId="{015480EF-05B2-4CF2-AC0E-F5DBB91D8105}" destId="{529AFEC2-E9B7-4844-BAFC-CC18250D1137}" srcOrd="3" destOrd="0" presId="urn:microsoft.com/office/officeart/2005/8/layout/process5"/>
    <dgm:cxn modelId="{60055913-7F14-4A59-A232-3BD829390936}" type="presParOf" srcId="{529AFEC2-E9B7-4844-BAFC-CC18250D1137}" destId="{46EA07F1-FDEE-4286-B5CE-01EB041C280A}" srcOrd="0" destOrd="0" presId="urn:microsoft.com/office/officeart/2005/8/layout/process5"/>
    <dgm:cxn modelId="{8BCD956F-1990-41A9-9BFD-81F360C10785}" type="presParOf" srcId="{015480EF-05B2-4CF2-AC0E-F5DBB91D8105}" destId="{DC181AFD-CC34-4F73-B066-F89689B7B54E}" srcOrd="4" destOrd="0" presId="urn:microsoft.com/office/officeart/2005/8/layout/process5"/>
    <dgm:cxn modelId="{63108CBC-2EDC-4492-BE56-279C42C85546}" type="presParOf" srcId="{015480EF-05B2-4CF2-AC0E-F5DBB91D8105}" destId="{A0BD00C4-A881-467C-9C2C-3D280ED56147}" srcOrd="5" destOrd="0" presId="urn:microsoft.com/office/officeart/2005/8/layout/process5"/>
    <dgm:cxn modelId="{442511BB-76FA-45E1-81EF-592B8698016B}" type="presParOf" srcId="{A0BD00C4-A881-467C-9C2C-3D280ED56147}" destId="{E710F2AE-16E9-426D-896B-96EDE991E932}" srcOrd="0" destOrd="0" presId="urn:microsoft.com/office/officeart/2005/8/layout/process5"/>
    <dgm:cxn modelId="{792BEAAD-CFF5-493F-9348-D5132FE6AEA4}" type="presParOf" srcId="{015480EF-05B2-4CF2-AC0E-F5DBB91D8105}" destId="{D6399AB0-6800-4ACF-A967-375669ABFFFB}" srcOrd="6" destOrd="0" presId="urn:microsoft.com/office/officeart/2005/8/layout/process5"/>
    <dgm:cxn modelId="{4793EFF3-519E-406C-9242-2C46B27CAB54}" type="presParOf" srcId="{015480EF-05B2-4CF2-AC0E-F5DBB91D8105}" destId="{47330095-9654-4663-80D3-954F410CA316}" srcOrd="7" destOrd="0" presId="urn:microsoft.com/office/officeart/2005/8/layout/process5"/>
    <dgm:cxn modelId="{92848FCB-1E7E-4F0E-88F1-D2E7F73836D9}" type="presParOf" srcId="{47330095-9654-4663-80D3-954F410CA316}" destId="{792DA872-5765-4FBA-AF48-DF3F828CEEF7}" srcOrd="0" destOrd="0" presId="urn:microsoft.com/office/officeart/2005/8/layout/process5"/>
    <dgm:cxn modelId="{8E9652E3-1DBF-45E8-820B-F319D7F10934}" type="presParOf" srcId="{015480EF-05B2-4CF2-AC0E-F5DBB91D8105}" destId="{E8A96B9A-259F-438D-9A7A-A415A2CC4C9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8B032-7382-4952-859A-C1238905E264}">
      <dsp:nvSpPr>
        <dsp:cNvPr id="0" name=""/>
        <dsp:cNvSpPr/>
      </dsp:nvSpPr>
      <dsp:spPr>
        <a:xfrm>
          <a:off x="9242" y="301505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Identify Prioritized Objectives</a:t>
          </a:r>
          <a:endParaRPr lang="en-US" sz="2400" kern="1200" dirty="0"/>
        </a:p>
      </dsp:txBody>
      <dsp:txXfrm>
        <a:off x="57787" y="350050"/>
        <a:ext cx="2665308" cy="1560349"/>
      </dsp:txXfrm>
    </dsp:sp>
    <dsp:sp modelId="{F3DCB41A-DEA9-4C3E-8B71-EF7EEC7E7B22}">
      <dsp:nvSpPr>
        <dsp:cNvPr id="0" name=""/>
        <dsp:cNvSpPr/>
      </dsp:nvSpPr>
      <dsp:spPr>
        <a:xfrm>
          <a:off x="3014732" y="787688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3014732" y="924703"/>
        <a:ext cx="409940" cy="411044"/>
      </dsp:txXfrm>
    </dsp:sp>
    <dsp:sp modelId="{BF6B1EB0-98E6-4542-8E3F-AFD714123084}">
      <dsp:nvSpPr>
        <dsp:cNvPr id="0" name=""/>
        <dsp:cNvSpPr/>
      </dsp:nvSpPr>
      <dsp:spPr>
        <a:xfrm>
          <a:off x="3876600" y="301505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Create Draft Procedures and Training Documents</a:t>
          </a:r>
          <a:endParaRPr lang="en-US" sz="2400" kern="1200" dirty="0"/>
        </a:p>
      </dsp:txBody>
      <dsp:txXfrm>
        <a:off x="3925145" y="350050"/>
        <a:ext cx="2665308" cy="1560349"/>
      </dsp:txXfrm>
    </dsp:sp>
    <dsp:sp modelId="{529AFEC2-E9B7-4844-BAFC-CC18250D1137}">
      <dsp:nvSpPr>
        <dsp:cNvPr id="0" name=""/>
        <dsp:cNvSpPr/>
      </dsp:nvSpPr>
      <dsp:spPr>
        <a:xfrm>
          <a:off x="6882090" y="787688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6882090" y="924703"/>
        <a:ext cx="409940" cy="411044"/>
      </dsp:txXfrm>
    </dsp:sp>
    <dsp:sp modelId="{DC181AFD-CC34-4F73-B066-F89689B7B54E}">
      <dsp:nvSpPr>
        <dsp:cNvPr id="0" name=""/>
        <dsp:cNvSpPr/>
      </dsp:nvSpPr>
      <dsp:spPr>
        <a:xfrm>
          <a:off x="7743958" y="301505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Test Procedures (NBL, Analog, </a:t>
          </a:r>
          <a:r>
            <a:rPr lang="en-US" sz="2400" kern="1200" dirty="0" err="1" smtClean="0"/>
            <a:t>etc</a:t>
          </a:r>
          <a:r>
            <a:rPr lang="en-US" sz="2400" kern="1200" dirty="0" smtClean="0"/>
            <a:t>)</a:t>
          </a:r>
          <a:endParaRPr lang="en-US" sz="2400" kern="1200" dirty="0"/>
        </a:p>
      </dsp:txBody>
      <dsp:txXfrm>
        <a:off x="7792503" y="350050"/>
        <a:ext cx="2665308" cy="1560349"/>
      </dsp:txXfrm>
    </dsp:sp>
    <dsp:sp modelId="{A0BD00C4-A881-467C-9C2C-3D280ED56147}">
      <dsp:nvSpPr>
        <dsp:cNvPr id="0" name=""/>
        <dsp:cNvSpPr/>
      </dsp:nvSpPr>
      <dsp:spPr>
        <a:xfrm rot="5400000">
          <a:off x="8832344" y="2152313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-5400000">
        <a:off x="8919636" y="2202036"/>
        <a:ext cx="411044" cy="409940"/>
      </dsp:txXfrm>
    </dsp:sp>
    <dsp:sp modelId="{D6399AB0-6800-4ACF-A967-375669ABFFFB}">
      <dsp:nvSpPr>
        <dsp:cNvPr id="0" name=""/>
        <dsp:cNvSpPr/>
      </dsp:nvSpPr>
      <dsp:spPr>
        <a:xfrm>
          <a:off x="7743958" y="3063904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Integrate Test results</a:t>
          </a:r>
          <a:endParaRPr lang="en-US" sz="2400" kern="1200" dirty="0"/>
        </a:p>
      </dsp:txBody>
      <dsp:txXfrm>
        <a:off x="7792503" y="3112449"/>
        <a:ext cx="2665308" cy="1560349"/>
      </dsp:txXfrm>
    </dsp:sp>
    <dsp:sp modelId="{47330095-9654-4663-80D3-954F410CA316}">
      <dsp:nvSpPr>
        <dsp:cNvPr id="0" name=""/>
        <dsp:cNvSpPr/>
      </dsp:nvSpPr>
      <dsp:spPr>
        <a:xfrm rot="10800000">
          <a:off x="6915239" y="3550086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7090927" y="3687101"/>
        <a:ext cx="409940" cy="411044"/>
      </dsp:txXfrm>
    </dsp:sp>
    <dsp:sp modelId="{E8A96B9A-259F-438D-9A7A-A415A2CC4C98}">
      <dsp:nvSpPr>
        <dsp:cNvPr id="0" name=""/>
        <dsp:cNvSpPr/>
      </dsp:nvSpPr>
      <dsp:spPr>
        <a:xfrm>
          <a:off x="3876600" y="3063904"/>
          <a:ext cx="2762398" cy="1657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Finalize Products for Execution</a:t>
          </a:r>
          <a:endParaRPr lang="en-US" sz="2400" kern="1200" dirty="0"/>
        </a:p>
      </dsp:txBody>
      <dsp:txXfrm>
        <a:off x="3925145" y="3112449"/>
        <a:ext cx="2665308" cy="1560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430308F4-9419-473E-89AC-6C737290E62A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21D36423-D71F-43E7-9081-11E509A40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41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495307AE-793D-4E60-9A89-6361082201C6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1160463"/>
            <a:ext cx="556577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9F1168D9-623C-4A81-8A56-4B820993B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o.jsc.nasa.gov/app/info.cfm?pid=26487790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o.jsc.nasa.gov/app/info.cfm?pid=26487790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d2.jsc.nasa.gov/CA/CA7/onlinelessons/new_format/EVA32LessonsLearned/Lesson.html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4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*For ISS alone, we have:</a:t>
            </a:r>
          </a:p>
          <a:p>
            <a:pPr lvl="1"/>
            <a:r>
              <a:rPr lang="en-US" dirty="0"/>
              <a:t>Modify/Add ~150 Published Procedures</a:t>
            </a:r>
          </a:p>
          <a:p>
            <a:pPr lvl="1"/>
            <a:r>
              <a:rPr lang="en-US" dirty="0"/>
              <a:t>Modify/Add ~25 Flight Rules</a:t>
            </a:r>
          </a:p>
          <a:p>
            <a:pPr lvl="1"/>
            <a:r>
              <a:rPr lang="en-US" dirty="0"/>
              <a:t>Incorporate ~500 OCADs (FRs, Procedures, Training)</a:t>
            </a:r>
          </a:p>
          <a:p>
            <a:r>
              <a:rPr lang="en-US" dirty="0"/>
              <a:t>*Train</a:t>
            </a:r>
            <a:r>
              <a:rPr lang="en-US" baseline="0" dirty="0"/>
              <a:t> more classes than all the other ISS systems combined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0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1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34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65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https://io.jsc.nasa.gov/app/info.cfm?pid=26487790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https://io.jsc.nasa.gov/app/info.cfm?pid=26393628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608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https://io.jsc.nasa.gov/app/info.cfm?pid=26487790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https://io.jsc.nasa.gov/app/info.cfm?pid=26393628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62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0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92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Sourced</a:t>
            </a:r>
            <a:r>
              <a:rPr lang="en-US"/>
              <a:t> </a:t>
            </a:r>
            <a:r>
              <a:rPr lang="en-US" dirty="0"/>
              <a:t>from </a:t>
            </a:r>
            <a:r>
              <a:rPr lang="en-US" dirty="0">
                <a:hlinkClick r:id="rId3"/>
              </a:rPr>
              <a:t>https://</a:t>
            </a:r>
            <a:r>
              <a:rPr lang="en-US">
                <a:hlinkClick r:id="rId3"/>
              </a:rPr>
              <a:t>fod2.jsc.nasa.gov/CA/CA7/onlinelessons/new_format/EVA32LessonsLearned/Lesson.html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1168D9-623C-4A81-8A56-4B820993B2C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77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803717"/>
          </a:xfrm>
        </p:spPr>
        <p:txBody>
          <a:bodyPr anchor="b">
            <a:normAutofit/>
          </a:bodyPr>
          <a:lstStyle>
            <a:lvl1pPr algn="ctr">
              <a:defRPr sz="6600" b="1">
                <a:solidFill>
                  <a:srgbClr val="1E5CA3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967038"/>
            <a:ext cx="9144000" cy="106140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Sub-Title</a:t>
            </a:r>
          </a:p>
          <a:p>
            <a:r>
              <a:rPr lang="en-US" dirty="0"/>
              <a:t>DD-MM-YYYY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8252" r="7957"/>
          <a:stretch/>
        </p:blipFill>
        <p:spPr>
          <a:xfrm>
            <a:off x="89012" y="1715164"/>
            <a:ext cx="3301551" cy="3940234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0781607" y="1"/>
            <a:ext cx="1346662" cy="955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18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E5CA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E5CA3"/>
                </a:solidFill>
              </a:defRPr>
            </a:lvl1pPr>
            <a:lvl2pPr>
              <a:defRPr>
                <a:solidFill>
                  <a:srgbClr val="1E5CA3"/>
                </a:solidFill>
              </a:defRPr>
            </a:lvl2pPr>
            <a:lvl3pPr>
              <a:defRPr>
                <a:solidFill>
                  <a:srgbClr val="1E5CA3"/>
                </a:solidFill>
              </a:defRPr>
            </a:lvl3pPr>
            <a:lvl4pPr>
              <a:defRPr>
                <a:solidFill>
                  <a:srgbClr val="1E5CA3"/>
                </a:solidFill>
              </a:defRPr>
            </a:lvl4pPr>
            <a:lvl5pPr>
              <a:defRPr>
                <a:solidFill>
                  <a:srgbClr val="1E5CA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68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10296"/>
            <a:ext cx="10515600" cy="335217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34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90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280" y="55913"/>
            <a:ext cx="9596033" cy="9144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91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29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42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58108"/>
            <a:ext cx="3932237" cy="99929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58108"/>
            <a:ext cx="6172200" cy="48029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85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85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210296"/>
            <a:ext cx="10515600" cy="4966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79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193599"/>
            <a:ext cx="2628900" cy="49833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93599"/>
            <a:ext cx="7734300" cy="49833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961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7983" y="66900"/>
            <a:ext cx="9596033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4815"/>
            <a:ext cx="10515600" cy="5022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8844" y="6353175"/>
            <a:ext cx="43276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FOD EVA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28C7F-E676-4036-A642-E6DF1228A6C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59802" y="1014211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49970" y="6356350"/>
            <a:ext cx="11825721" cy="0"/>
          </a:xfrm>
          <a:prstGeom prst="line">
            <a:avLst/>
          </a:prstGeom>
          <a:ln w="25400" cap="rnd" cmpd="sng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1" b="17459"/>
          <a:stretch/>
        </p:blipFill>
        <p:spPr>
          <a:xfrm>
            <a:off x="11043505" y="-8878"/>
            <a:ext cx="1034846" cy="985422"/>
          </a:xfrm>
          <a:prstGeom prst="rect">
            <a:avLst/>
          </a:prstGeom>
        </p:spPr>
      </p:pic>
      <p:pic>
        <p:nvPicPr>
          <p:cNvPr id="1026" name="Picture 2" descr="https://io.jsc.nasa.gov/photos/10270/lores/S94-32399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4" b="7625"/>
          <a:stretch/>
        </p:blipFill>
        <p:spPr bwMode="auto">
          <a:xfrm>
            <a:off x="86645" y="51835"/>
            <a:ext cx="1136593" cy="95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15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E5CA3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5CA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5CA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5CA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5CA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5CA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44.jpeg"/><Relationship Id="rId4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centers/johnson/pdf/539922main_EVA_134_F_A.pdf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7906" y="587521"/>
            <a:ext cx="9144000" cy="1803717"/>
          </a:xfrm>
        </p:spPr>
        <p:txBody>
          <a:bodyPr>
            <a:noAutofit/>
          </a:bodyPr>
          <a:lstStyle/>
          <a:p>
            <a:r>
              <a:rPr lang="en-US" sz="5400" dirty="0" err="1"/>
              <a:t>xEVA</a:t>
            </a:r>
            <a:r>
              <a:rPr lang="en-US" sz="5400" dirty="0"/>
              <a:t> Flight Operations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0" y="2467155"/>
            <a:ext cx="9144000" cy="381567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4000" b="1" dirty="0">
                <a:solidFill>
                  <a:srgbClr val="1E5C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for Lunar EVA</a:t>
            </a:r>
          </a:p>
          <a:p>
            <a:pPr>
              <a:defRPr/>
            </a:pPr>
            <a:r>
              <a:rPr lang="en-US" sz="4000" b="1" dirty="0">
                <a:solidFill>
                  <a:srgbClr val="1E5C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and Execution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en-US" dirty="0"/>
          </a:p>
          <a:p>
            <a:pPr algn="l">
              <a:defRPr/>
            </a:pPr>
            <a:r>
              <a:rPr lang="en-US" sz="2000"/>
              <a:t>Alex </a:t>
            </a:r>
            <a:r>
              <a:rPr lang="en-US" sz="2000" dirty="0"/>
              <a:t>Kanelakos – </a:t>
            </a:r>
            <a:r>
              <a:rPr lang="en-US" sz="2000" i="1" dirty="0"/>
              <a:t>Chief Engineer for EVA Operations and </a:t>
            </a:r>
            <a:r>
              <a:rPr lang="en-US" sz="2000" i="1" dirty="0" err="1"/>
              <a:t>xEVA</a:t>
            </a:r>
            <a:r>
              <a:rPr lang="en-US" sz="2000" i="1" dirty="0"/>
              <a:t> </a:t>
            </a:r>
            <a:r>
              <a:rPr lang="en-US" sz="2000" i="1"/>
              <a:t>Ops Lead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8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4815"/>
            <a:ext cx="7926238" cy="50221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Role of EVA Flight Operations</a:t>
            </a:r>
          </a:p>
          <a:p>
            <a:r>
              <a:rPr lang="en-US" dirty="0"/>
              <a:t>Process </a:t>
            </a:r>
            <a:r>
              <a:rPr lang="en-US"/>
              <a:t>of Designing a </a:t>
            </a:r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Flight </a:t>
            </a:r>
            <a:r>
              <a:rPr lang="en-US"/>
              <a:t>Operations System for Lunar EVAs</a:t>
            </a:r>
            <a:endParaRPr lang="en-US" dirty="0"/>
          </a:p>
          <a:p>
            <a:r>
              <a:rPr lang="en-US"/>
              <a:t>Capturing Historic EVA Lessons Learned</a:t>
            </a:r>
            <a:endParaRPr lang="en-US" dirty="0"/>
          </a:p>
          <a:p>
            <a:r>
              <a:rPr lang="en-US" dirty="0"/>
              <a:t>Influencing </a:t>
            </a:r>
            <a:r>
              <a:rPr lang="en-US"/>
              <a:t>EVA </a:t>
            </a:r>
            <a:r>
              <a:rPr lang="en-US" dirty="0"/>
              <a:t>Hardware</a:t>
            </a:r>
            <a:r>
              <a:rPr lang="en-US"/>
              <a:t> Design from an </a:t>
            </a:r>
            <a:r>
              <a:rPr lang="en-US" dirty="0"/>
              <a:t>Operations</a:t>
            </a:r>
            <a:r>
              <a:rPr lang="en-US"/>
              <a:t> </a:t>
            </a:r>
            <a:r>
              <a:rPr lang="en-US" dirty="0"/>
              <a:t>Perspective</a:t>
            </a:r>
          </a:p>
          <a:p>
            <a:r>
              <a:rPr lang="en-US"/>
              <a:t>Structured </a:t>
            </a:r>
            <a:r>
              <a:rPr lang="en-US" dirty="0"/>
              <a:t>Analog Testing</a:t>
            </a:r>
          </a:p>
          <a:p>
            <a:r>
              <a:rPr lang="en-US"/>
              <a:t>Designing </a:t>
            </a:r>
            <a:r>
              <a:rPr lang="en-US" dirty="0"/>
              <a:t>Lunar EVA Training Flows using a Risk-Based Approach</a:t>
            </a:r>
          </a:p>
          <a:p>
            <a:r>
              <a:rPr lang="en-US">
                <a:cs typeface="Calibri Light"/>
              </a:rPr>
              <a:t>New </a:t>
            </a:r>
            <a:r>
              <a:rPr lang="en-US" dirty="0">
                <a:cs typeface="Calibri Light"/>
              </a:rPr>
              <a:t>Methods in Procedure Authoring</a:t>
            </a:r>
          </a:p>
          <a:p>
            <a:r>
              <a:rPr lang="en-US"/>
              <a:t>Designing </a:t>
            </a:r>
            <a:r>
              <a:rPr lang="en-US" dirty="0"/>
              <a:t>Lunar EVA </a:t>
            </a:r>
            <a:r>
              <a:rPr lang="en-US"/>
              <a:t>Execution Systems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600" y="928764"/>
            <a:ext cx="3537261" cy="54801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294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EVA Flight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4815"/>
            <a:ext cx="8288547" cy="502214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To protect our astronauts and to plan, train, and fly humans in space.</a:t>
            </a:r>
          </a:p>
          <a:p>
            <a:r>
              <a:rPr lang="en-US" dirty="0"/>
              <a:t>Plan</a:t>
            </a:r>
          </a:p>
          <a:p>
            <a:pPr lvl="1"/>
            <a:r>
              <a:rPr lang="en-US" dirty="0"/>
              <a:t>Build execution and training operation concepts and mission requirements</a:t>
            </a:r>
          </a:p>
          <a:p>
            <a:pPr lvl="1"/>
            <a:r>
              <a:rPr lang="en-US" dirty="0"/>
              <a:t>Influence and evaluate hardware designs</a:t>
            </a:r>
          </a:p>
          <a:p>
            <a:pPr lvl="1"/>
            <a:r>
              <a:rPr lang="en-US" dirty="0"/>
              <a:t>Develop operation products: lesson plans</a:t>
            </a:r>
            <a:r>
              <a:rPr lang="en-US"/>
              <a:t>, </a:t>
            </a:r>
            <a:r>
              <a:rPr lang="en-US" dirty="0"/>
              <a:t>EVA</a:t>
            </a:r>
            <a:r>
              <a:rPr lang="en-US"/>
              <a:t> </a:t>
            </a:r>
            <a:r>
              <a:rPr lang="en-US" dirty="0"/>
              <a:t>timelines,</a:t>
            </a:r>
            <a:r>
              <a:rPr lang="en-US"/>
              <a:t> procedures</a:t>
            </a:r>
            <a:r>
              <a:rPr lang="en-US" dirty="0"/>
              <a:t>, flight rules, etc.</a:t>
            </a:r>
          </a:p>
          <a:p>
            <a:r>
              <a:rPr lang="en-US" dirty="0"/>
              <a:t>Train</a:t>
            </a:r>
          </a:p>
          <a:p>
            <a:pPr lvl="1"/>
            <a:r>
              <a:rPr lang="en-US"/>
              <a:t>Astronauts, </a:t>
            </a:r>
            <a:r>
              <a:rPr lang="en-US" dirty="0"/>
              <a:t>flight controllers, and other groups (engineers, safety and program personnel, etc.)</a:t>
            </a:r>
          </a:p>
          <a:p>
            <a:pPr lvl="1"/>
            <a:r>
              <a:rPr lang="en-US" dirty="0"/>
              <a:t>Use</a:t>
            </a:r>
            <a:r>
              <a:rPr lang="en-US"/>
              <a:t> diverse facilities, laboratories, and analog </a:t>
            </a:r>
            <a:r>
              <a:rPr lang="en-US" dirty="0"/>
              <a:t>environments</a:t>
            </a:r>
            <a:r>
              <a:rPr lang="en-US"/>
              <a:t> </a:t>
            </a:r>
            <a:r>
              <a:rPr lang="en-US" dirty="0"/>
              <a:t>to train </a:t>
            </a:r>
            <a:r>
              <a:rPr lang="en-US"/>
              <a:t>EVA operations</a:t>
            </a:r>
            <a:endParaRPr lang="en-US" dirty="0"/>
          </a:p>
          <a:p>
            <a:r>
              <a:rPr lang="en-US" dirty="0"/>
              <a:t>Fly</a:t>
            </a:r>
          </a:p>
          <a:p>
            <a:pPr lvl="1"/>
            <a:r>
              <a:rPr lang="en-US" dirty="0"/>
              <a:t>Execute missions from Mission Control Center – Houston</a:t>
            </a:r>
          </a:p>
          <a:p>
            <a:pPr lvl="1"/>
            <a:r>
              <a:rPr lang="en-US" dirty="0"/>
              <a:t>Perform real-time troubleshooting and risk assessments for off-nominal operations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6323" y="1428122"/>
            <a:ext cx="3355677" cy="4475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974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041336" y="4239238"/>
            <a:ext cx="2103120" cy="1895096"/>
          </a:xfrm>
          <a:prstGeom prst="roundRect">
            <a:avLst>
              <a:gd name="adj" fmla="val 10000"/>
            </a:avLst>
          </a:prstGeom>
          <a:blipFill rotWithShape="1">
            <a:blip r:embed="rId2"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ounded Rectangle 10"/>
          <p:cNvSpPr/>
          <p:nvPr/>
        </p:nvSpPr>
        <p:spPr>
          <a:xfrm>
            <a:off x="5741139" y="2722407"/>
            <a:ext cx="2195163" cy="1762323"/>
          </a:xfrm>
          <a:prstGeom prst="roundRect">
            <a:avLst>
              <a:gd name="adj" fmla="val 10000"/>
            </a:avLst>
          </a:prstGeom>
          <a:blipFill rotWithShape="1">
            <a:blip r:embed="rId3"/>
            <a:srcRect/>
            <a:stretch>
              <a:fillRect r="-22536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ounded Rectangle 16"/>
          <p:cNvSpPr/>
          <p:nvPr/>
        </p:nvSpPr>
        <p:spPr>
          <a:xfrm>
            <a:off x="6630119" y="4240326"/>
            <a:ext cx="2612366" cy="1675166"/>
          </a:xfrm>
          <a:prstGeom prst="roundRect">
            <a:avLst>
              <a:gd name="adj" fmla="val 10000"/>
            </a:avLst>
          </a:prstGeom>
          <a:blipFill dpi="0" rotWithShape="1">
            <a:blip r:embed="rId4"/>
            <a:srcRect/>
            <a:stretch>
              <a:fillRect l="-15218" t="-8806" r="-15218" b="-23508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 Operations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</a:t>
            </a:fld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8468571" y="2705712"/>
            <a:ext cx="2860664" cy="1724442"/>
          </a:xfrm>
          <a:prstGeom prst="roundRect">
            <a:avLst>
              <a:gd name="adj" fmla="val 1000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89131" t="-281091" r="-89131" b="-24125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ounded Rectangle 12"/>
          <p:cNvSpPr/>
          <p:nvPr/>
        </p:nvSpPr>
        <p:spPr>
          <a:xfrm>
            <a:off x="6652251" y="1451560"/>
            <a:ext cx="2387576" cy="1596572"/>
          </a:xfrm>
          <a:prstGeom prst="roundRect">
            <a:avLst>
              <a:gd name="adj" fmla="val 10000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174" t="-16157" r="-10870" b="-16157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ounded Rectangle 13"/>
          <p:cNvSpPr/>
          <p:nvPr/>
        </p:nvSpPr>
        <p:spPr>
          <a:xfrm>
            <a:off x="3605404" y="1162406"/>
            <a:ext cx="2667000" cy="1885726"/>
          </a:xfrm>
          <a:prstGeom prst="roundRect">
            <a:avLst>
              <a:gd name="adj" fmla="val 10000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8806" b="-38208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ounded Rectangle 14"/>
          <p:cNvSpPr/>
          <p:nvPr/>
        </p:nvSpPr>
        <p:spPr>
          <a:xfrm>
            <a:off x="876638" y="4758005"/>
            <a:ext cx="2658085" cy="1532526"/>
          </a:xfrm>
          <a:prstGeom prst="roundRect">
            <a:avLst>
              <a:gd name="adj" fmla="val 10000"/>
            </a:avLst>
          </a:prstGeom>
          <a:blipFill dpi="0" rotWithShape="1">
            <a:blip r:embed="rId8"/>
            <a:srcRect/>
            <a:stretch>
              <a:fillRect l="-8696" t="-38209" r="-8696" b="-38209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ounded Rectangle 15"/>
          <p:cNvSpPr/>
          <p:nvPr/>
        </p:nvSpPr>
        <p:spPr>
          <a:xfrm>
            <a:off x="2878076" y="2878105"/>
            <a:ext cx="2477241" cy="1608709"/>
          </a:xfrm>
          <a:prstGeom prst="roundRect">
            <a:avLst>
              <a:gd name="adj" fmla="val 10000"/>
            </a:avLst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6087" t="-23286" r="-26087" b="-94714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ounded Rectangle 17"/>
          <p:cNvSpPr/>
          <p:nvPr/>
        </p:nvSpPr>
        <p:spPr>
          <a:xfrm>
            <a:off x="75009" y="3123661"/>
            <a:ext cx="2603166" cy="1806443"/>
          </a:xfrm>
          <a:prstGeom prst="roundRect">
            <a:avLst>
              <a:gd name="adj" fmla="val 10000"/>
            </a:avLst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455" b="-1455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Rounded Rectangle 18"/>
          <p:cNvSpPr/>
          <p:nvPr/>
        </p:nvSpPr>
        <p:spPr>
          <a:xfrm>
            <a:off x="838200" y="1171816"/>
            <a:ext cx="2218668" cy="2149579"/>
          </a:xfrm>
          <a:prstGeom prst="roundRect">
            <a:avLst>
              <a:gd name="adj" fmla="val 10000"/>
            </a:avLst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31648" t="-166" r="-18840" b="-166"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ounded Rectangle 8"/>
          <p:cNvSpPr/>
          <p:nvPr/>
        </p:nvSpPr>
        <p:spPr>
          <a:xfrm>
            <a:off x="9631362" y="4169931"/>
            <a:ext cx="2462385" cy="1815956"/>
          </a:xfrm>
          <a:prstGeom prst="roundRect">
            <a:avLst>
              <a:gd name="adj" fmla="val 10000"/>
            </a:avLst>
          </a:prstGeom>
          <a:blipFill rotWithShape="1">
            <a:blip r:embed="rId12"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ounded Rectangle 9"/>
          <p:cNvSpPr/>
          <p:nvPr/>
        </p:nvSpPr>
        <p:spPr>
          <a:xfrm>
            <a:off x="9385658" y="1149979"/>
            <a:ext cx="2682532" cy="1667937"/>
          </a:xfrm>
          <a:prstGeom prst="roundRect">
            <a:avLst>
              <a:gd name="adj" fmla="val 10000"/>
            </a:avLst>
          </a:prstGeom>
          <a:blipFill rotWithShape="1">
            <a:blip r:embed="rId13"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59573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Structure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65340" y="1109632"/>
            <a:ext cx="3828690" cy="512726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EVA Systems</a:t>
            </a:r>
            <a:endParaRPr lang="en-US" dirty="0"/>
          </a:p>
          <a:p>
            <a:r>
              <a:rPr lang="en-US" dirty="0"/>
              <a:t>Airlock systems</a:t>
            </a:r>
          </a:p>
          <a:p>
            <a:r>
              <a:rPr lang="en-US"/>
              <a:t>Depress/repress</a:t>
            </a:r>
            <a:endParaRPr lang="en-US" dirty="0"/>
          </a:p>
          <a:p>
            <a:r>
              <a:rPr lang="en-US" dirty="0" err="1"/>
              <a:t>xEMU</a:t>
            </a:r>
            <a:r>
              <a:rPr lang="en-US" dirty="0"/>
              <a:t> operations</a:t>
            </a:r>
          </a:p>
          <a:p>
            <a:pPr lvl="1"/>
            <a:r>
              <a:rPr lang="en-US" dirty="0"/>
              <a:t>Pre EVA operations and </a:t>
            </a:r>
            <a:r>
              <a:rPr lang="en-US" dirty="0" err="1"/>
              <a:t>prebreathe</a:t>
            </a:r>
            <a:endParaRPr lang="en-US" dirty="0"/>
          </a:p>
          <a:p>
            <a:pPr lvl="1"/>
            <a:r>
              <a:rPr lang="en-US" dirty="0"/>
              <a:t>Post EVA operations and maintenance</a:t>
            </a:r>
          </a:p>
          <a:p>
            <a:pPr lvl="1"/>
            <a:r>
              <a:rPr lang="en-US" dirty="0"/>
              <a:t>Resize</a:t>
            </a:r>
          </a:p>
          <a:p>
            <a:r>
              <a:rPr lang="en-US" err="1"/>
              <a:t>xEVA</a:t>
            </a:r>
            <a:r>
              <a:rPr lang="en-US"/>
              <a:t> </a:t>
            </a:r>
            <a:r>
              <a:rPr lang="en-US" dirty="0"/>
              <a:t>vehicle</a:t>
            </a:r>
            <a:r>
              <a:rPr lang="en-US"/>
              <a:t> interface equipment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181654" y="1109632"/>
            <a:ext cx="3828690" cy="51272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EVA Task</a:t>
            </a:r>
          </a:p>
          <a:p>
            <a:r>
              <a:rPr lang="en-US" dirty="0"/>
              <a:t>Suit mobility and translation</a:t>
            </a:r>
          </a:p>
          <a:p>
            <a:r>
              <a:rPr lang="en-US" dirty="0"/>
              <a:t>Ingress/egress</a:t>
            </a:r>
          </a:p>
          <a:p>
            <a:r>
              <a:rPr lang="en-US" dirty="0"/>
              <a:t>Tool and timeline management</a:t>
            </a:r>
          </a:p>
          <a:p>
            <a:r>
              <a:rPr lang="en-US" dirty="0"/>
              <a:t>Exterior vehicle maintenance</a:t>
            </a:r>
          </a:p>
          <a:p>
            <a:r>
              <a:rPr lang="en-US" dirty="0"/>
              <a:t>Electrical, fluid, and structural mechanisms for construction and deployment</a:t>
            </a:r>
          </a:p>
          <a:p>
            <a:r>
              <a:rPr lang="en-US" dirty="0"/>
              <a:t>Crew rescue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5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8197968" y="1105192"/>
            <a:ext cx="3828690" cy="512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EVA Science</a:t>
            </a:r>
          </a:p>
          <a:p>
            <a:r>
              <a:rPr lang="en-US" dirty="0"/>
              <a:t>Site and sample characterization</a:t>
            </a:r>
          </a:p>
          <a:p>
            <a:r>
              <a:rPr lang="en-US" dirty="0"/>
              <a:t>Sample collection and curation</a:t>
            </a:r>
          </a:p>
          <a:p>
            <a:r>
              <a:rPr lang="en-US" dirty="0"/>
              <a:t>Science instrumentation</a:t>
            </a:r>
          </a:p>
          <a:p>
            <a:endParaRPr lang="en-US" dirty="0"/>
          </a:p>
        </p:txBody>
      </p:sp>
      <p:pic>
        <p:nvPicPr>
          <p:cNvPr id="11" name="Picture 2" descr="https://io.jsc.nasa.gov/photos/12623/hires/jsc2019e02868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7952" y="4152555"/>
            <a:ext cx="4058542" cy="27054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09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xEVA</a:t>
            </a:r>
            <a:r>
              <a:rPr lang="en-US" dirty="0"/>
              <a:t> Operations Team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6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7399" y="2561226"/>
            <a:ext cx="1594022" cy="658527"/>
            <a:chOff x="9744174" y="3090121"/>
            <a:chExt cx="1387558" cy="65852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J. Gaustad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 err="1">
                  <a:solidFill>
                    <a:schemeClr val="bg1"/>
                  </a:solidFill>
                </a:rPr>
                <a:t>xPLSS</a:t>
              </a:r>
              <a:r>
                <a:rPr lang="en-US" kern="1200" dirty="0">
                  <a:solidFill>
                    <a:schemeClr val="bg1"/>
                  </a:solidFill>
                </a:rPr>
                <a:t>, A/L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B64F0C-D8B5-4B34-A22A-D85D0F7D2F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15644" y="1714640"/>
            <a:ext cx="2159997" cy="680744"/>
            <a:chOff x="8010825" y="3090121"/>
            <a:chExt cx="1386542" cy="5082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BD7287-E572-4289-A072-B39B574151C1}"/>
                </a:ext>
              </a:extLst>
            </p:cNvPr>
            <p:cNvSpPr/>
            <p:nvPr/>
          </p:nvSpPr>
          <p:spPr>
            <a:xfrm>
              <a:off x="8010825" y="3090121"/>
              <a:ext cx="1368000" cy="33158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S. Korona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0170B1-F933-4621-B15D-52CA42553300}"/>
                </a:ext>
              </a:extLst>
            </p:cNvPr>
            <p:cNvSpPr/>
            <p:nvPr/>
          </p:nvSpPr>
          <p:spPr>
            <a:xfrm>
              <a:off x="8029367" y="3418037"/>
              <a:ext cx="1368000" cy="18029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6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0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 err="1">
                  <a:solidFill>
                    <a:schemeClr val="bg1"/>
                  </a:solidFill>
                </a:rPr>
                <a:t>x</a:t>
              </a:r>
              <a:r>
                <a:rPr lang="en-US" kern="1200" dirty="0" err="1">
                  <a:solidFill>
                    <a:schemeClr val="bg1"/>
                  </a:solidFill>
                </a:rPr>
                <a:t>EMU</a:t>
              </a:r>
              <a:endParaRPr lang="en-US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08164" y="2558046"/>
            <a:ext cx="1594022" cy="658527"/>
            <a:chOff x="9744174" y="3090121"/>
            <a:chExt cx="1387558" cy="65852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C. Mavridis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 err="1">
                  <a:solidFill>
                    <a:schemeClr val="bg1"/>
                  </a:solidFill>
                </a:rPr>
                <a:t>xPGS</a:t>
              </a:r>
              <a:endParaRPr lang="en-US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92658" y="5261146"/>
            <a:ext cx="1632504" cy="645531"/>
            <a:chOff x="8499438" y="2102243"/>
            <a:chExt cx="1388313" cy="54440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8499438" y="2102243"/>
              <a:ext cx="1368000" cy="509451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V. Brooks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8519751" y="2470686"/>
              <a:ext cx="1368000" cy="1759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Data </a:t>
              </a:r>
              <a:r>
                <a:rPr lang="en-US" dirty="0" err="1">
                  <a:solidFill>
                    <a:schemeClr val="bg1"/>
                  </a:solidFill>
                </a:rPr>
                <a:t>Mngt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42186" y="1734080"/>
            <a:ext cx="2159586" cy="642161"/>
            <a:chOff x="4544127" y="3090122"/>
            <a:chExt cx="1388313" cy="642161"/>
          </a:xfrm>
          <a:solidFill>
            <a:schemeClr val="bg1">
              <a:lumMod val="75000"/>
            </a:scheme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4544127" y="3090122"/>
              <a:ext cx="1368000" cy="305836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J. Kagey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4564440" y="3395957"/>
              <a:ext cx="1368000" cy="336326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err="1">
                  <a:solidFill>
                    <a:schemeClr val="bg1"/>
                  </a:solidFill>
                </a:rPr>
                <a:t>xEVA</a:t>
              </a:r>
              <a:r>
                <a:rPr lang="en-US" dirty="0">
                  <a:solidFill>
                    <a:schemeClr val="bg1"/>
                  </a:solidFill>
                </a:rPr>
                <a:t> Architecture Lead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20787" y="1764040"/>
            <a:ext cx="2131112" cy="652099"/>
            <a:chOff x="4544127" y="3090121"/>
            <a:chExt cx="1388313" cy="652099"/>
          </a:xfrm>
          <a:solidFill>
            <a:schemeClr val="bg1">
              <a:lumMod val="75000"/>
            </a:schemeClr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4544127" y="3090121"/>
              <a:ext cx="1368000" cy="509451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S. Wray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4564440" y="3526528"/>
              <a:ext cx="1368000" cy="21569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err="1">
                  <a:solidFill>
                    <a:schemeClr val="bg1"/>
                  </a:solidFill>
                </a:rPr>
                <a:t>xEVA</a:t>
              </a:r>
              <a:r>
                <a:rPr lang="en-US" dirty="0">
                  <a:solidFill>
                    <a:schemeClr val="bg1"/>
                  </a:solidFill>
                </a:rPr>
                <a:t> Training Lead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7399" y="3389265"/>
            <a:ext cx="1594022" cy="658527"/>
            <a:chOff x="9744174" y="3090121"/>
            <a:chExt cx="1387558" cy="658527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M. Dino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err="1">
                  <a:solidFill>
                    <a:schemeClr val="bg1"/>
                  </a:solidFill>
                </a:rPr>
                <a:t>xInfo</a:t>
              </a:r>
              <a:r>
                <a:rPr lang="en-US" dirty="0">
                  <a:solidFill>
                    <a:schemeClr val="bg1"/>
                  </a:solidFill>
                </a:rPr>
                <a:t>, </a:t>
              </a:r>
              <a:r>
                <a:rPr lang="en-US" dirty="0" err="1">
                  <a:solidFill>
                    <a:schemeClr val="bg1"/>
                  </a:solidFill>
                </a:rPr>
                <a:t>xSPCE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45431" y="4331510"/>
            <a:ext cx="1594022" cy="658527"/>
            <a:chOff x="9744174" y="3090121"/>
            <a:chExt cx="1387558" cy="65852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B. Scheib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 err="1">
                  <a:solidFill>
                    <a:schemeClr val="bg1"/>
                  </a:solidFill>
                </a:rPr>
                <a:t>xPGS</a:t>
              </a:r>
              <a:endParaRPr lang="en-US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185899" y="3422586"/>
            <a:ext cx="1594022" cy="658527"/>
            <a:chOff x="9744174" y="3090121"/>
            <a:chExt cx="1387558" cy="658527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D. Welsh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PACES, </a:t>
              </a:r>
              <a:r>
                <a:rPr lang="en-US" kern="1200" dirty="0" err="1">
                  <a:solidFill>
                    <a:schemeClr val="bg1"/>
                  </a:solidFill>
                </a:rPr>
                <a:t>xInfo</a:t>
              </a:r>
              <a:endParaRPr lang="en-US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84957" y="3440123"/>
            <a:ext cx="1594022" cy="658527"/>
            <a:chOff x="9744174" y="3090121"/>
            <a:chExt cx="1387558" cy="65852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I. Theriot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bg1"/>
                  </a:solidFill>
                </a:rPr>
                <a:t>Tools</a:t>
              </a:r>
              <a:endParaRPr lang="en-US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28437" y="4292141"/>
            <a:ext cx="1594022" cy="658527"/>
            <a:chOff x="9744174" y="3090121"/>
            <a:chExt cx="1387558" cy="65852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B. Smith-Sparks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MCC Displays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407788" y="4340190"/>
            <a:ext cx="1594022" cy="658527"/>
            <a:chOff x="9744174" y="3090121"/>
            <a:chExt cx="1387558" cy="65852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S. Mulhern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Simulators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29075" y="3426993"/>
            <a:ext cx="1594022" cy="658527"/>
            <a:chOff x="9744174" y="3090121"/>
            <a:chExt cx="1387558" cy="658527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M. Russell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CWS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71490" y="3369112"/>
            <a:ext cx="1594022" cy="658527"/>
            <a:chOff x="9744174" y="3090121"/>
            <a:chExt cx="1387558" cy="65852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J. Montalvo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Lunar - EOS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40309" y="4290082"/>
            <a:ext cx="1594022" cy="658527"/>
            <a:chOff x="9744174" y="3090121"/>
            <a:chExt cx="1387558" cy="658527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D. Barrett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ORU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83994" y="5189277"/>
            <a:ext cx="1594022" cy="658527"/>
            <a:chOff x="9744174" y="3090121"/>
            <a:chExt cx="1387558" cy="65852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dirty="0">
                  <a:solidFill>
                    <a:schemeClr val="tx1"/>
                  </a:solidFill>
                </a:rPr>
                <a:t>N. McHugh</a:t>
              </a:r>
              <a:endParaRPr lang="en-US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Stowage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4812" y="4290082"/>
            <a:ext cx="1594022" cy="658527"/>
            <a:chOff x="9744174" y="3090121"/>
            <a:chExt cx="1387558" cy="658527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D. Simon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Avionics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12939" y="4293240"/>
            <a:ext cx="1594022" cy="658527"/>
            <a:chOff x="9744174" y="3090121"/>
            <a:chExt cx="1387558" cy="658527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E. Matula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P/B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30835" y="5244114"/>
            <a:ext cx="1632504" cy="645531"/>
            <a:chOff x="8499438" y="2102243"/>
            <a:chExt cx="1388313" cy="544407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8499438" y="2102243"/>
              <a:ext cx="1368000" cy="509451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O. Koehler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8519751" y="2470686"/>
              <a:ext cx="1368000" cy="1759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Mockups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84B9E92-D14A-4F75-88C6-459716737C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84189" y="5176826"/>
            <a:ext cx="1594022" cy="658527"/>
            <a:chOff x="9744174" y="3090121"/>
            <a:chExt cx="1387558" cy="658527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D59A8A5-B7C2-4281-BC49-3B1FBAB6F7EA}"/>
                </a:ext>
              </a:extLst>
            </p:cNvPr>
            <p:cNvSpPr/>
            <p:nvPr/>
          </p:nvSpPr>
          <p:spPr>
            <a:xfrm>
              <a:off x="9744174" y="3090121"/>
              <a:ext cx="1368000" cy="50945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85000"/>
                </a:schemeClr>
              </a:solidFill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C. Murphy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06FC325-8328-441D-A7A0-0325372DC7CD}"/>
                </a:ext>
              </a:extLst>
            </p:cNvPr>
            <p:cNvSpPr/>
            <p:nvPr/>
          </p:nvSpPr>
          <p:spPr>
            <a:xfrm>
              <a:off x="9763732" y="3526528"/>
              <a:ext cx="1368000" cy="2221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glow rad="254000">
                <a:schemeClr val="accent3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Safety/ OCADs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99781" y="2610380"/>
            <a:ext cx="2131112" cy="652099"/>
            <a:chOff x="4544127" y="3090121"/>
            <a:chExt cx="1388313" cy="652099"/>
          </a:xfrm>
          <a:solidFill>
            <a:schemeClr val="bg1">
              <a:lumMod val="75000"/>
            </a:scheme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4544127" y="3090121"/>
              <a:ext cx="1368000" cy="509451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T. Graff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4564440" y="3526528"/>
              <a:ext cx="1368000" cy="21569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Science Training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69268" y="2534576"/>
            <a:ext cx="2131112" cy="652099"/>
            <a:chOff x="4544127" y="3090121"/>
            <a:chExt cx="1388313" cy="652099"/>
          </a:xfrm>
          <a:solidFill>
            <a:schemeClr val="bg1">
              <a:lumMod val="75000"/>
            </a:schemeClr>
          </a:solidFill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4544127" y="3090121"/>
              <a:ext cx="1368000" cy="509451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K. Young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4564440" y="3526528"/>
              <a:ext cx="1368000" cy="215692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Science Execution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D0C17FD-0081-40EF-A9FD-74C7001B8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21139" y="3383558"/>
            <a:ext cx="1632504" cy="645531"/>
            <a:chOff x="8499438" y="2102243"/>
            <a:chExt cx="1388313" cy="544407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9D3686-F316-4353-8E34-486E47731DEA}"/>
                </a:ext>
              </a:extLst>
            </p:cNvPr>
            <p:cNvSpPr/>
            <p:nvPr/>
          </p:nvSpPr>
          <p:spPr>
            <a:xfrm>
              <a:off x="8499438" y="2102243"/>
              <a:ext cx="1368000" cy="509451"/>
            </a:xfrm>
            <a:prstGeom prst="rect">
              <a:avLst/>
            </a:prstGeom>
            <a:solidFill>
              <a:schemeClr val="bg1"/>
            </a:solidFill>
            <a:ln w="3175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000" tIns="5715" rIns="72000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TBD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9BC051C-564D-4692-A9F7-7318F9F117E2}"/>
                </a:ext>
              </a:extLst>
            </p:cNvPr>
            <p:cNvSpPr/>
            <p:nvPr/>
          </p:nvSpPr>
          <p:spPr>
            <a:xfrm>
              <a:off x="8519751" y="2470686"/>
              <a:ext cx="1368000" cy="17596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glow rad="254000">
                <a:schemeClr val="accent1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5715" rIns="72000" bIns="5715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HLS Integration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A215D57-115E-4EA6-82EB-CB2CD22D42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40380" y="889508"/>
            <a:ext cx="2160000" cy="652099"/>
            <a:chOff x="5016000" y="1040449"/>
            <a:chExt cx="2160000" cy="652099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12543CF-3BD4-40B0-BB18-006DCC4331CA}"/>
                </a:ext>
              </a:extLst>
            </p:cNvPr>
            <p:cNvSpPr/>
            <p:nvPr/>
          </p:nvSpPr>
          <p:spPr>
            <a:xfrm>
              <a:off x="5016000" y="1040449"/>
              <a:ext cx="2160000" cy="509451"/>
            </a:xfrm>
            <a:prstGeom prst="rect">
              <a:avLst/>
            </a:prstGeom>
            <a:solidFill>
              <a:schemeClr val="bg1"/>
            </a:solidFill>
            <a:ln w="12700" cap="rnd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  <a:scene3d>
              <a:camera prst="obliqueTopLeft"/>
              <a:lightRig rig="soft" dir="t"/>
            </a:scene3d>
            <a:sp3d extrusionH="190500" prstMaterial="matte">
              <a:contourClr>
                <a:prstClr val="black">
                  <a:lumMod val="50000"/>
                  <a:lumOff val="50000"/>
                </a:prstClr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5715" rIns="5715" bIns="54011" numCol="1" spcCol="1270" anchor="ctr" anchorCtr="0">
              <a:noAutofit/>
              <a:flatTx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solidFill>
                    <a:schemeClr val="tx1"/>
                  </a:solidFill>
                </a:rPr>
                <a:t>A. Kanelakos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B9E0DDC-7979-4C1E-B741-9FACE317EF1B}"/>
                </a:ext>
              </a:extLst>
            </p:cNvPr>
            <p:cNvSpPr/>
            <p:nvPr/>
          </p:nvSpPr>
          <p:spPr>
            <a:xfrm>
              <a:off x="5016000" y="1443880"/>
              <a:ext cx="2160000" cy="248668"/>
            </a:xfrm>
            <a:prstGeom prst="rect">
              <a:avLst/>
            </a:prstGeom>
            <a:solidFill>
              <a:schemeClr val="tx1"/>
            </a:solidFill>
            <a:ln w="19050" cap="rnd" cmpd="sng" algn="ctr">
              <a:noFill/>
              <a:prstDash val="solid"/>
            </a:ln>
            <a:effectLst>
              <a:glow rad="254000">
                <a:schemeClr val="accent2">
                  <a:satMod val="175000"/>
                  <a:alpha val="10000"/>
                </a:schemeClr>
              </a:glow>
            </a:effectLst>
            <a:scene3d>
              <a:camera prst="obliqueTopLeft"/>
              <a:lightRig rig="brightRoom" dir="t"/>
            </a:scene3d>
            <a:sp3d extrusionH="8890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5715" rIns="22860" bIns="5715" numCol="1" spcCol="1270" anchor="ctr" anchorCtr="0">
              <a:noAutofit/>
              <a:flatTx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100" dirty="0">
                  <a:solidFill>
                    <a:schemeClr val="bg1"/>
                  </a:solidFill>
                </a:rPr>
                <a:t>FOD </a:t>
              </a:r>
              <a:r>
                <a:rPr lang="en-US" sz="1100" dirty="0" err="1">
                  <a:solidFill>
                    <a:schemeClr val="bg1"/>
                  </a:solidFill>
                </a:rPr>
                <a:t>xEVA</a:t>
              </a:r>
              <a:endParaRPr lang="en-ZA" sz="11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47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xEVA</a:t>
            </a:r>
            <a:r>
              <a:rPr lang="en-US" dirty="0"/>
              <a:t> Schedule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61954"/>
              </p:ext>
            </p:extLst>
          </p:nvPr>
        </p:nvGraphicFramePr>
        <p:xfrm>
          <a:off x="128039" y="1111760"/>
          <a:ext cx="8742361" cy="365760"/>
        </p:xfrm>
        <a:graphic>
          <a:graphicData uri="http://schemas.openxmlformats.org/drawingml/2006/table">
            <a:tbl>
              <a:tblPr firstRow="1" bandRow="1"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4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68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9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mtClean="0"/>
                        <a:t>FY19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mtClean="0"/>
                        <a:t>FY20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mtClean="0"/>
                        <a:t>FY21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mtClean="0"/>
                        <a:t>FY22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mtClean="0"/>
                        <a:t>FY23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mtClean="0"/>
                        <a:t>FY24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Content Placeholder 2"/>
          <p:cNvSpPr txBox="1">
            <a:spLocks/>
          </p:cNvSpPr>
          <p:nvPr/>
        </p:nvSpPr>
        <p:spPr>
          <a:xfrm>
            <a:off x="236852" y="1447686"/>
            <a:ext cx="9024651" cy="2772032"/>
          </a:xfrm>
          <a:prstGeom prst="rect">
            <a:avLst/>
          </a:prstGeom>
        </p:spPr>
        <p:txBody>
          <a:bodyPr>
            <a:noAutofit/>
          </a:bodyPr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736600" indent="-1682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0318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14450" indent="-1682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5pPr>
            <a:lvl6pPr marL="1771650" indent="-1682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228850" indent="-1682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2686050" indent="-1682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143250" indent="-168275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spcBef>
                <a:spcPts val="600"/>
              </a:spcBef>
              <a:defRPr/>
            </a:pPr>
            <a:endParaRPr lang="en-US" sz="1400" kern="0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857716"/>
              </p:ext>
            </p:extLst>
          </p:nvPr>
        </p:nvGraphicFramePr>
        <p:xfrm>
          <a:off x="124791" y="1414780"/>
          <a:ext cx="9051404" cy="5303520"/>
        </p:xfrm>
        <a:graphic>
          <a:graphicData uri="http://schemas.openxmlformats.org/drawingml/2006/table">
            <a:tbl>
              <a:tblPr firstRow="1" bandRow="1"/>
              <a:tblGrid>
                <a:gridCol w="2595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4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68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9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5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CY19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CY20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CY21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CY22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CY23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CY24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 algn="l"/>
                      <a:r>
                        <a:rPr lang="en-US" sz="1800" dirty="0" err="1" smtClean="0"/>
                        <a:t>xEMU</a:t>
                      </a:r>
                      <a:r>
                        <a:rPr lang="en-US" sz="1800" dirty="0" smtClean="0"/>
                        <a:t> ISS Demo Project</a:t>
                      </a:r>
                    </a:p>
                    <a:p>
                      <a:pPr lvl="0" algn="l"/>
                      <a:endParaRPr lang="en-US" sz="1800" dirty="0" smtClean="0"/>
                    </a:p>
                    <a:p>
                      <a:pPr lvl="1" algn="l"/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Lunar 2024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Flight</a:t>
                      </a:r>
                      <a:r>
                        <a:rPr lang="en-US" sz="1800" baseline="0" dirty="0" smtClean="0"/>
                        <a:t> Operations </a:t>
                      </a:r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/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3.1 ISS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3.2 Lunar </a:t>
                      </a:r>
                      <a:endParaRPr lang="en-US" sz="1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/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 smtClean="0"/>
                    </a:p>
                    <a:p>
                      <a:pPr marL="457200" marR="0" lvl="1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9" name="Rectangle 58"/>
          <p:cNvSpPr/>
          <p:nvPr/>
        </p:nvSpPr>
        <p:spPr>
          <a:xfrm>
            <a:off x="3966316" y="2278735"/>
            <a:ext cx="1456901" cy="5297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>
                <a:solidFill>
                  <a:prstClr val="black"/>
                </a:solidFill>
                <a:latin typeface="Calibri"/>
              </a:rPr>
              <a:t>DVT Test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7632576" y="1699350"/>
            <a:ext cx="952642" cy="923330"/>
            <a:chOff x="7544988" y="658929"/>
            <a:chExt cx="1159174" cy="5927479"/>
          </a:xfrm>
        </p:grpSpPr>
        <p:sp>
          <p:nvSpPr>
            <p:cNvPr id="61" name="Rounded Rectangle 60"/>
            <p:cNvSpPr/>
            <p:nvPr/>
          </p:nvSpPr>
          <p:spPr>
            <a:xfrm>
              <a:off x="7544988" y="1342663"/>
              <a:ext cx="1159174" cy="4891274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 w="476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593334" y="658929"/>
              <a:ext cx="1045319" cy="5927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latin typeface="Calibri" panose="020F0502020204030204" pitchFamily="34" charset="0"/>
                </a:rPr>
                <a:t>ISS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latin typeface="Calibri" panose="020F0502020204030204" pitchFamily="34" charset="0"/>
                </a:rPr>
                <a:t>Demo EVAs</a:t>
              </a:r>
            </a:p>
          </p:txBody>
        </p:sp>
      </p:grpSp>
      <p:sp>
        <p:nvSpPr>
          <p:cNvPr id="63" name="Rectangle 62"/>
          <p:cNvSpPr/>
          <p:nvPr/>
        </p:nvSpPr>
        <p:spPr>
          <a:xfrm>
            <a:off x="5592766" y="2281430"/>
            <a:ext cx="1060754" cy="5180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 err="1" smtClean="0">
                <a:solidFill>
                  <a:prstClr val="black"/>
                </a:solidFill>
                <a:latin typeface="Calibri"/>
              </a:rPr>
              <a:t>Qual</a:t>
            </a:r>
            <a:r>
              <a:rPr lang="en-US" sz="2000" b="1" kern="0" dirty="0" smtClean="0">
                <a:solidFill>
                  <a:prstClr val="black"/>
                </a:solidFill>
                <a:latin typeface="Calibri"/>
              </a:rPr>
              <a:t> Test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142061" y="2670340"/>
            <a:ext cx="665344" cy="581071"/>
            <a:chOff x="5973590" y="1607039"/>
            <a:chExt cx="665344" cy="581071"/>
          </a:xfrm>
        </p:grpSpPr>
        <p:sp>
          <p:nvSpPr>
            <p:cNvPr id="65" name="Triangle 100"/>
            <p:cNvSpPr/>
            <p:nvPr/>
          </p:nvSpPr>
          <p:spPr>
            <a:xfrm>
              <a:off x="6207655" y="1607039"/>
              <a:ext cx="233010" cy="20834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US" sz="24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973590" y="1818778"/>
              <a:ext cx="665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eaLnBrk="0" hangingPunct="0">
                <a:defRPr/>
              </a:pPr>
              <a:r>
                <a:rPr lang="en-US" b="1" dirty="0">
                  <a:solidFill>
                    <a:prstClr val="black"/>
                  </a:solidFill>
                  <a:latin typeface="Calibri"/>
                </a:rPr>
                <a:t>CDR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8446931" y="2398724"/>
            <a:ext cx="898996" cy="830996"/>
            <a:chOff x="7455928" y="976659"/>
            <a:chExt cx="1620197" cy="4140971"/>
          </a:xfrm>
        </p:grpSpPr>
        <p:sp>
          <p:nvSpPr>
            <p:cNvPr id="74" name="Rounded Rectangle 73"/>
            <p:cNvSpPr/>
            <p:nvPr/>
          </p:nvSpPr>
          <p:spPr>
            <a:xfrm>
              <a:off x="7821578" y="1342663"/>
              <a:ext cx="882584" cy="36703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4762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455928" y="976659"/>
              <a:ext cx="1620197" cy="4140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latin typeface="Calibri" panose="020F0502020204030204" pitchFamily="34" charset="0"/>
                </a:rPr>
                <a:t>Lunar 2024 EVAs</a:t>
              </a:r>
            </a:p>
          </p:txBody>
        </p:sp>
      </p:grpSp>
      <p:sp>
        <p:nvSpPr>
          <p:cNvPr id="76" name="Bent Arrow 75"/>
          <p:cNvSpPr/>
          <p:nvPr/>
        </p:nvSpPr>
        <p:spPr>
          <a:xfrm rot="16200000" flipV="1">
            <a:off x="7951725" y="2422490"/>
            <a:ext cx="268402" cy="1247510"/>
          </a:xfrm>
          <a:prstGeom prst="bentArrow">
            <a:avLst/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3409663" y="2670040"/>
            <a:ext cx="732475" cy="742680"/>
            <a:chOff x="5759430" y="1608342"/>
            <a:chExt cx="1056308" cy="742680"/>
          </a:xfrm>
        </p:grpSpPr>
        <p:sp>
          <p:nvSpPr>
            <p:cNvPr id="78" name="Triangle 100"/>
            <p:cNvSpPr/>
            <p:nvPr/>
          </p:nvSpPr>
          <p:spPr>
            <a:xfrm>
              <a:off x="6156780" y="1608342"/>
              <a:ext cx="325472" cy="20834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US" sz="24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759430" y="1766247"/>
              <a:ext cx="1056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eaLnBrk="0" hangingPunct="0">
                <a:defRPr/>
              </a:pPr>
              <a:r>
                <a:rPr lang="en-US" sz="1600" b="1" dirty="0" err="1" smtClean="0">
                  <a:solidFill>
                    <a:prstClr val="black"/>
                  </a:solidFill>
                  <a:latin typeface="Calibri"/>
                </a:rPr>
                <a:t>xEMU</a:t>
              </a:r>
              <a:r>
                <a:rPr lang="en-US" sz="1600" b="1" dirty="0" smtClean="0">
                  <a:solidFill>
                    <a:prstClr val="black"/>
                  </a:solidFill>
                  <a:latin typeface="Calibri"/>
                </a:rPr>
                <a:t> SRR</a:t>
              </a:r>
              <a:endParaRPr lang="en-US" sz="16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0" name="Triangle 100"/>
          <p:cNvSpPr/>
          <p:nvPr/>
        </p:nvSpPr>
        <p:spPr>
          <a:xfrm>
            <a:off x="7297445" y="2979235"/>
            <a:ext cx="233010" cy="208344"/>
          </a:xfrm>
          <a:prstGeom prst="triangle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1" name="object 104"/>
          <p:cNvSpPr>
            <a:spLocks noChangeAspect="1"/>
          </p:cNvSpPr>
          <p:nvPr/>
        </p:nvSpPr>
        <p:spPr>
          <a:xfrm>
            <a:off x="70891" y="946032"/>
            <a:ext cx="833247" cy="82296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880489" y="1084228"/>
            <a:ext cx="96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b="1" dirty="0">
                <a:solidFill>
                  <a:schemeClr val="lt1"/>
                </a:solidFill>
                <a:latin typeface="Calibri"/>
              </a:rPr>
              <a:t>xEMU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06810" y="1399938"/>
            <a:ext cx="2075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b="1" dirty="0">
                <a:solidFill>
                  <a:schemeClr val="lt1"/>
                </a:solidFill>
                <a:latin typeface="Calibri"/>
              </a:rPr>
              <a:t> Dev &amp; Production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472058" y="3793622"/>
            <a:ext cx="1844166" cy="217234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 smtClean="0">
                <a:solidFill>
                  <a:prstClr val="black"/>
                </a:solidFill>
                <a:latin typeface="Calibri"/>
              </a:rPr>
              <a:t>TS21 Dev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473413" y="4017240"/>
            <a:ext cx="842811" cy="381694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400" b="1" kern="0" dirty="0" smtClean="0">
                <a:solidFill>
                  <a:prstClr val="black"/>
                </a:solidFill>
                <a:latin typeface="Calibri"/>
              </a:rPr>
              <a:t>MCC Dev</a:t>
            </a:r>
            <a:endParaRPr lang="en-US" sz="14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316570" y="3785032"/>
            <a:ext cx="345612" cy="632585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vert="vert" rtlCol="0" anchor="ctr"/>
          <a:lstStyle/>
          <a:p>
            <a:pPr algn="ctr" defTabSz="457200">
              <a:defRPr/>
            </a:pPr>
            <a:r>
              <a:rPr lang="en-US" b="1" kern="0" dirty="0" smtClean="0">
                <a:solidFill>
                  <a:prstClr val="black"/>
                </a:solidFill>
                <a:latin typeface="Calibri"/>
              </a:rPr>
              <a:t>Test</a:t>
            </a:r>
            <a:endParaRPr lang="en-US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662527" y="3793622"/>
            <a:ext cx="1032654" cy="434973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600" b="1" kern="0" dirty="0" smtClean="0">
                <a:solidFill>
                  <a:prstClr val="black"/>
                </a:solidFill>
                <a:latin typeface="Calibri"/>
              </a:rPr>
              <a:t>MER/ FCT Training</a:t>
            </a:r>
            <a:endParaRPr lang="en-US" sz="16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928021" y="4401289"/>
            <a:ext cx="3247575" cy="4156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 smtClean="0">
                <a:solidFill>
                  <a:prstClr val="black"/>
                </a:solidFill>
                <a:latin typeface="Calibri"/>
              </a:rPr>
              <a:t>Execution Products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3683700" y="4810340"/>
            <a:ext cx="1787654" cy="415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600" b="1" kern="0" dirty="0" smtClean="0">
                <a:solidFill>
                  <a:prstClr val="black"/>
                </a:solidFill>
                <a:latin typeface="Calibri"/>
              </a:rPr>
              <a:t>Lunar Facility Buildup</a:t>
            </a:r>
            <a:endParaRPr lang="en-US" sz="16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620654" y="5610331"/>
            <a:ext cx="1030586" cy="654438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600" b="1" kern="0" dirty="0" smtClean="0">
                <a:solidFill>
                  <a:prstClr val="black"/>
                </a:solidFill>
                <a:latin typeface="Calibri"/>
              </a:rPr>
              <a:t>MER/ FCT Training</a:t>
            </a:r>
            <a:endParaRPr lang="en-US" sz="16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936806" y="6253093"/>
            <a:ext cx="3713014" cy="4366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 smtClean="0">
                <a:solidFill>
                  <a:prstClr val="black"/>
                </a:solidFill>
                <a:latin typeface="Calibri"/>
              </a:rPr>
              <a:t>Execution Products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471355" y="4805779"/>
            <a:ext cx="1152300" cy="415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600" b="1" kern="0" dirty="0" smtClean="0">
                <a:solidFill>
                  <a:prstClr val="black"/>
                </a:solidFill>
                <a:latin typeface="Calibri"/>
              </a:rPr>
              <a:t>Training  Dev</a:t>
            </a:r>
            <a:endParaRPr lang="en-US" sz="16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3685197" y="3336645"/>
            <a:ext cx="1786157" cy="4504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b="1" kern="0" dirty="0" smtClean="0">
                <a:solidFill>
                  <a:prstClr val="black"/>
                </a:solidFill>
                <a:latin typeface="Calibri"/>
              </a:rPr>
              <a:t>Training </a:t>
            </a:r>
            <a:r>
              <a:rPr lang="en-US" b="1" kern="0" dirty="0" err="1" smtClean="0">
                <a:solidFill>
                  <a:prstClr val="black"/>
                </a:solidFill>
                <a:latin typeface="Calibri"/>
              </a:rPr>
              <a:t>Hdwr</a:t>
            </a:r>
            <a:r>
              <a:rPr lang="en-US" b="1" kern="0" dirty="0" smtClean="0">
                <a:solidFill>
                  <a:prstClr val="black"/>
                </a:solidFill>
                <a:latin typeface="Calibri"/>
              </a:rPr>
              <a:t>/ Product Dev</a:t>
            </a:r>
            <a:endParaRPr lang="en-US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5471354" y="3332090"/>
            <a:ext cx="2223827" cy="4480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b="1" kern="0" dirty="0" smtClean="0">
                <a:solidFill>
                  <a:prstClr val="black"/>
                </a:solidFill>
                <a:latin typeface="Calibri"/>
              </a:rPr>
              <a:t>1</a:t>
            </a:r>
            <a:r>
              <a:rPr lang="en-US" b="1" kern="0" baseline="30000" dirty="0" smtClean="0">
                <a:solidFill>
                  <a:prstClr val="black"/>
                </a:solidFill>
                <a:latin typeface="Calibri"/>
              </a:rPr>
              <a:t>st</a:t>
            </a:r>
            <a:r>
              <a:rPr lang="en-US" b="1" kern="0" dirty="0" smtClean="0">
                <a:solidFill>
                  <a:prstClr val="black"/>
                </a:solidFill>
                <a:latin typeface="Calibri"/>
              </a:rPr>
              <a:t> Round</a:t>
            </a:r>
          </a:p>
          <a:p>
            <a:pPr algn="ctr" defTabSz="457200">
              <a:defRPr/>
            </a:pPr>
            <a:r>
              <a:rPr lang="en-US" b="1" kern="0" dirty="0" smtClean="0">
                <a:solidFill>
                  <a:prstClr val="black"/>
                </a:solidFill>
                <a:latin typeface="Calibri"/>
              </a:rPr>
              <a:t>Crew Training</a:t>
            </a:r>
            <a:endParaRPr lang="en-US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623655" y="4807989"/>
            <a:ext cx="2026164" cy="415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600" b="1" kern="0" dirty="0">
                <a:solidFill>
                  <a:prstClr val="black"/>
                </a:solidFill>
                <a:latin typeface="Calibri"/>
              </a:rPr>
              <a:t>1</a:t>
            </a:r>
            <a:r>
              <a:rPr lang="en-US" sz="1600" b="1" kern="0" baseline="30000" dirty="0">
                <a:solidFill>
                  <a:prstClr val="black"/>
                </a:solidFill>
                <a:latin typeface="Calibri"/>
              </a:rPr>
              <a:t>st</a:t>
            </a:r>
            <a:r>
              <a:rPr lang="en-US" sz="1600" b="1" kern="0" dirty="0">
                <a:solidFill>
                  <a:prstClr val="black"/>
                </a:solidFill>
                <a:latin typeface="Calibri"/>
              </a:rPr>
              <a:t> Round</a:t>
            </a:r>
          </a:p>
          <a:p>
            <a:pPr algn="ctr" defTabSz="457200">
              <a:defRPr/>
            </a:pPr>
            <a:r>
              <a:rPr lang="en-US" sz="1600" b="1" kern="0" dirty="0" smtClean="0">
                <a:solidFill>
                  <a:prstClr val="black"/>
                </a:solidFill>
                <a:latin typeface="Calibri"/>
              </a:rPr>
              <a:t>Crew Training</a:t>
            </a:r>
            <a:endParaRPr lang="en-US" sz="16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936804" y="5216315"/>
            <a:ext cx="1686850" cy="412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600" b="1" kern="0" dirty="0">
                <a:solidFill>
                  <a:prstClr val="black"/>
                </a:solidFill>
                <a:latin typeface="Calibri"/>
              </a:rPr>
              <a:t>Training </a:t>
            </a:r>
            <a:r>
              <a:rPr lang="en-US" sz="1600" b="1" kern="0" dirty="0" err="1">
                <a:solidFill>
                  <a:prstClr val="black"/>
                </a:solidFill>
                <a:latin typeface="Calibri"/>
              </a:rPr>
              <a:t>Hdwr</a:t>
            </a:r>
            <a:r>
              <a:rPr lang="en-US" sz="1600" b="1" kern="0" dirty="0">
                <a:solidFill>
                  <a:prstClr val="black"/>
                </a:solidFill>
                <a:latin typeface="Calibri"/>
              </a:rPr>
              <a:t>/</a:t>
            </a:r>
          </a:p>
          <a:p>
            <a:pPr algn="ctr" defTabSz="457200">
              <a:defRPr/>
            </a:pPr>
            <a:r>
              <a:rPr lang="en-US" sz="1600" b="1" kern="0" dirty="0">
                <a:solidFill>
                  <a:prstClr val="black"/>
                </a:solidFill>
                <a:latin typeface="Calibri"/>
              </a:rPr>
              <a:t> Product Dev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4211289" y="2652065"/>
            <a:ext cx="732475" cy="742680"/>
            <a:chOff x="5759430" y="1608342"/>
            <a:chExt cx="1056308" cy="742680"/>
          </a:xfrm>
        </p:grpSpPr>
        <p:sp>
          <p:nvSpPr>
            <p:cNvPr id="98" name="Triangle 100"/>
            <p:cNvSpPr/>
            <p:nvPr/>
          </p:nvSpPr>
          <p:spPr>
            <a:xfrm>
              <a:off x="6156780" y="1608342"/>
              <a:ext cx="325472" cy="20834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r" defTabSz="457200">
                <a:defRPr/>
              </a:pPr>
              <a:endParaRPr lang="en-US" sz="24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759430" y="1766247"/>
              <a:ext cx="1056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eaLnBrk="0" hangingPunct="0">
                <a:defRPr/>
              </a:pPr>
              <a:r>
                <a:rPr lang="en-US" sz="1600" b="1" dirty="0" err="1" smtClean="0">
                  <a:solidFill>
                    <a:prstClr val="black"/>
                  </a:solidFill>
                  <a:latin typeface="Calibri"/>
                </a:rPr>
                <a:t>xEMU</a:t>
              </a:r>
              <a:r>
                <a:rPr lang="en-US" sz="1600" b="1" dirty="0" smtClean="0">
                  <a:solidFill>
                    <a:prstClr val="black"/>
                  </a:solidFill>
                  <a:latin typeface="Calibri"/>
                </a:rPr>
                <a:t> PDR</a:t>
              </a:r>
              <a:endParaRPr lang="en-US" sz="16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7357" y="1769901"/>
            <a:ext cx="322324" cy="764299"/>
          </a:xfrm>
          <a:prstGeom prst="rect">
            <a:avLst/>
          </a:prstGeom>
        </p:spPr>
      </p:pic>
      <p:sp>
        <p:nvSpPr>
          <p:cNvPr id="101" name="Rectangle 100"/>
          <p:cNvSpPr/>
          <p:nvPr/>
        </p:nvSpPr>
        <p:spPr>
          <a:xfrm>
            <a:off x="5795786" y="5618637"/>
            <a:ext cx="1501659" cy="319638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 smtClean="0">
                <a:solidFill>
                  <a:prstClr val="black"/>
                </a:solidFill>
                <a:latin typeface="Calibri"/>
              </a:rPr>
              <a:t>TS21 Dev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623654" y="5928808"/>
            <a:ext cx="693298" cy="312961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MCC Dev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7308775" y="5610331"/>
            <a:ext cx="311879" cy="654438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vert="vert" rtlCol="0" anchor="ctr"/>
          <a:lstStyle/>
          <a:p>
            <a:pPr algn="ctr" defTabSz="457200">
              <a:defRPr/>
            </a:pPr>
            <a:r>
              <a:rPr lang="en-US" b="1" kern="0" dirty="0">
                <a:solidFill>
                  <a:prstClr val="black"/>
                </a:solidFill>
                <a:latin typeface="Calibri"/>
              </a:rPr>
              <a:t>Test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655251" y="2279683"/>
            <a:ext cx="912724" cy="5198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US" sz="2000" b="1" kern="0" dirty="0" smtClean="0">
                <a:solidFill>
                  <a:prstClr val="black"/>
                </a:solidFill>
                <a:latin typeface="Calibri"/>
              </a:rPr>
              <a:t>PIA</a:t>
            </a:r>
            <a:endParaRPr lang="en-US" sz="20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Triangle 100"/>
          <p:cNvSpPr/>
          <p:nvPr/>
        </p:nvSpPr>
        <p:spPr>
          <a:xfrm>
            <a:off x="7462171" y="1906666"/>
            <a:ext cx="233010" cy="208344"/>
          </a:xfrm>
          <a:prstGeom prst="triangle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74928" y="2506742"/>
            <a:ext cx="4516751" cy="3008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615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you build your operations systems for Moon and Mars?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4815"/>
            <a:ext cx="9384102" cy="502214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Process:</a:t>
            </a:r>
          </a:p>
          <a:p>
            <a:r>
              <a:rPr lang="en-US" dirty="0"/>
              <a:t>Develop a robust set of lessons learned from previous programs</a:t>
            </a:r>
          </a:p>
          <a:p>
            <a:r>
              <a:rPr lang="en-US"/>
              <a:t>Assess training and execution systems from a risk perspective</a:t>
            </a:r>
            <a:endParaRPr lang="en-US" dirty="0"/>
          </a:p>
          <a:p>
            <a:r>
              <a:rPr lang="en-US" dirty="0">
                <a:cs typeface="Calibri"/>
              </a:rPr>
              <a:t>Produce</a:t>
            </a:r>
            <a:r>
              <a:rPr lang="en-US">
                <a:cs typeface="Calibri"/>
              </a:rPr>
              <a:t> </a:t>
            </a:r>
            <a:r>
              <a:rPr lang="en-US" dirty="0">
                <a:cs typeface="Calibri"/>
              </a:rPr>
              <a:t>products and processes that increase efficiency</a:t>
            </a:r>
          </a:p>
          <a:p>
            <a:r>
              <a:rPr lang="en-US"/>
              <a:t>Leverage </a:t>
            </a:r>
            <a:r>
              <a:rPr lang="en-US" dirty="0"/>
              <a:t>existing </a:t>
            </a:r>
            <a:r>
              <a:rPr lang="en-US"/>
              <a:t>facilities</a:t>
            </a:r>
            <a:r>
              <a:rPr lang="en-US" dirty="0"/>
              <a:t> and capabilities for training and execution</a:t>
            </a:r>
            <a:endParaRPr lang="en-US" dirty="0">
              <a:cs typeface="Calibri" panose="020F0502020204030204"/>
            </a:endParaRPr>
          </a:p>
          <a:p>
            <a:r>
              <a:rPr lang="en-US" dirty="0"/>
              <a:t>Develop new processes, facilities, and tools for operations</a:t>
            </a:r>
          </a:p>
          <a:p>
            <a:pPr marL="0" indent="0">
              <a:buNone/>
            </a:pPr>
            <a:r>
              <a:rPr lang="en-US" dirty="0"/>
              <a:t>Training</a:t>
            </a:r>
            <a:r>
              <a:rPr lang="en-US"/>
              <a:t> Timeframe:</a:t>
            </a:r>
            <a:endParaRPr lang="en-US" dirty="0"/>
          </a:p>
          <a:p>
            <a:r>
              <a:rPr lang="en-US" dirty="0"/>
              <a:t>Develop training (generic and assigned) and execution infrastructure for </a:t>
            </a:r>
            <a:r>
              <a:rPr lang="en-US" dirty="0" err="1"/>
              <a:t>xEMU</a:t>
            </a:r>
            <a:r>
              <a:rPr lang="en-US" dirty="0"/>
              <a:t> EVAs on ISS, Moon, Gateway, and Mars</a:t>
            </a:r>
          </a:p>
          <a:p>
            <a:pPr lvl="1"/>
            <a:r>
              <a:rPr lang="en-US" dirty="0"/>
              <a:t>ISS goal of 2023 for Demo EVAs and ready to support a mid 2020’s EMU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xEMU</a:t>
            </a:r>
            <a:r>
              <a:rPr lang="en-US" dirty="0"/>
              <a:t> transition</a:t>
            </a:r>
          </a:p>
          <a:p>
            <a:pPr lvl="1"/>
            <a:r>
              <a:rPr lang="en-US" dirty="0"/>
              <a:t>Moon and HLS/Gateway 2024</a:t>
            </a:r>
          </a:p>
          <a:p>
            <a:pPr lvl="1"/>
            <a:r>
              <a:rPr lang="en-US"/>
              <a:t>Mars 2033</a:t>
            </a:r>
            <a:r>
              <a:rPr lang="en-US" dirty="0"/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6" descr="Related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8" r="19536"/>
          <a:stretch/>
        </p:blipFill>
        <p:spPr bwMode="auto">
          <a:xfrm>
            <a:off x="9264771" y="1836670"/>
            <a:ext cx="2927230" cy="30533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4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 Deliverables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60727" y="1103586"/>
            <a:ext cx="2631882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/>
              <a:t>Execute EVAs</a:t>
            </a:r>
          </a:p>
        </p:txBody>
      </p:sp>
      <p:sp>
        <p:nvSpPr>
          <p:cNvPr id="8" name="Rectangle 7"/>
          <p:cNvSpPr/>
          <p:nvPr/>
        </p:nvSpPr>
        <p:spPr>
          <a:xfrm>
            <a:off x="40368" y="4034872"/>
            <a:ext cx="2631882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Astronauts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3566" y="4030700"/>
            <a:ext cx="2631882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Ground Team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66911" y="4024987"/>
            <a:ext cx="2690091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Flight Hardware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11058" y="2681948"/>
            <a:ext cx="2631882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Experts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29848" y="2677334"/>
            <a:ext cx="3074125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Exec Infrastructure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61092" y="4026087"/>
            <a:ext cx="2690091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Ground Systems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59722" y="5693638"/>
            <a:ext cx="2631882" cy="40021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Mission Plan</a:t>
            </a:r>
          </a:p>
        </p:txBody>
      </p:sp>
      <p:cxnSp>
        <p:nvCxnSpPr>
          <p:cNvPr id="15" name="Straight Arrow Connector 14"/>
          <p:cNvCxnSpPr>
            <a:stCxn id="7" idx="2"/>
            <a:endCxn id="11" idx="0"/>
          </p:cNvCxnSpPr>
          <p:nvPr/>
        </p:nvCxnSpPr>
        <p:spPr>
          <a:xfrm flipH="1">
            <a:off x="3326999" y="1503797"/>
            <a:ext cx="3049669" cy="11781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2"/>
            <a:endCxn id="12" idx="0"/>
          </p:cNvCxnSpPr>
          <p:nvPr/>
        </p:nvCxnSpPr>
        <p:spPr>
          <a:xfrm>
            <a:off x="6376668" y="1503797"/>
            <a:ext cx="2990243" cy="117353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0"/>
            <a:endCxn id="8" idx="2"/>
          </p:cNvCxnSpPr>
          <p:nvPr/>
        </p:nvCxnSpPr>
        <p:spPr>
          <a:xfrm flipH="1" flipV="1">
            <a:off x="1356309" y="4435083"/>
            <a:ext cx="5019354" cy="12585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0"/>
            <a:endCxn id="9" idx="2"/>
          </p:cNvCxnSpPr>
          <p:nvPr/>
        </p:nvCxnSpPr>
        <p:spPr>
          <a:xfrm flipH="1" flipV="1">
            <a:off x="4519507" y="4430911"/>
            <a:ext cx="1856156" cy="12627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4" idx="0"/>
            <a:endCxn id="13" idx="2"/>
          </p:cNvCxnSpPr>
          <p:nvPr/>
        </p:nvCxnSpPr>
        <p:spPr>
          <a:xfrm flipV="1">
            <a:off x="6375663" y="4426298"/>
            <a:ext cx="1430475" cy="12673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0"/>
            <a:endCxn id="10" idx="2"/>
          </p:cNvCxnSpPr>
          <p:nvPr/>
        </p:nvCxnSpPr>
        <p:spPr>
          <a:xfrm flipV="1">
            <a:off x="6375663" y="4425198"/>
            <a:ext cx="4336294" cy="12684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1" idx="2"/>
            <a:endCxn id="8" idx="0"/>
          </p:cNvCxnSpPr>
          <p:nvPr/>
        </p:nvCxnSpPr>
        <p:spPr>
          <a:xfrm flipH="1">
            <a:off x="1356309" y="3082159"/>
            <a:ext cx="1970690" cy="95271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  <a:endCxn id="9" idx="0"/>
          </p:cNvCxnSpPr>
          <p:nvPr/>
        </p:nvCxnSpPr>
        <p:spPr>
          <a:xfrm>
            <a:off x="3326999" y="3082159"/>
            <a:ext cx="1192508" cy="94854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2" idx="2"/>
            <a:endCxn id="13" idx="0"/>
          </p:cNvCxnSpPr>
          <p:nvPr/>
        </p:nvCxnSpPr>
        <p:spPr>
          <a:xfrm flipH="1">
            <a:off x="7806138" y="3077545"/>
            <a:ext cx="1560773" cy="9485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2"/>
            <a:endCxn id="10" idx="0"/>
          </p:cNvCxnSpPr>
          <p:nvPr/>
        </p:nvCxnSpPr>
        <p:spPr>
          <a:xfrm>
            <a:off x="9366911" y="3077545"/>
            <a:ext cx="1345046" cy="9474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99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 </a:t>
            </a:r>
            <a:r>
              <a:rPr lang="en-US" dirty="0" smtClean="0"/>
              <a:t>Historic EVA</a:t>
            </a:r>
            <a:br>
              <a:rPr lang="en-US" dirty="0" smtClean="0"/>
            </a:br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Ike Theriot – </a:t>
            </a:r>
            <a:r>
              <a:rPr lang="en-US" i="1" dirty="0" err="1" smtClean="0"/>
              <a:t>xEVA</a:t>
            </a:r>
            <a:r>
              <a:rPr lang="en-US" i="1" dirty="0" smtClean="0"/>
              <a:t> Task Instructor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9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ight Arrow Callout 37"/>
          <p:cNvSpPr/>
          <p:nvPr/>
        </p:nvSpPr>
        <p:spPr>
          <a:xfrm>
            <a:off x="245533" y="1075268"/>
            <a:ext cx="4334934" cy="5215465"/>
          </a:xfrm>
          <a:prstGeom prst="rightArrowCallout">
            <a:avLst>
              <a:gd name="adj1" fmla="val 21147"/>
              <a:gd name="adj2" fmla="val 31061"/>
              <a:gd name="adj3" fmla="val 14443"/>
              <a:gd name="adj4" fmla="val 77675"/>
            </a:avLst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Capturing Lessons Learned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11</a:t>
            </a:fld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551334" y="4322016"/>
            <a:ext cx="2802466" cy="650215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Lesson Plans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551334" y="2411087"/>
            <a:ext cx="2802466" cy="6400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Design Reviews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551334" y="1283488"/>
            <a:ext cx="2802466" cy="983897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Coordination with stakeholders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51334" y="5124400"/>
            <a:ext cx="2802466" cy="983897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Timeline and Procedure Development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85591" y="1221668"/>
            <a:ext cx="3043409" cy="4933598"/>
            <a:chOff x="385591" y="1238602"/>
            <a:chExt cx="3962401" cy="4859871"/>
          </a:xfrm>
        </p:grpSpPr>
        <p:sp>
          <p:nvSpPr>
            <p:cNvPr id="30" name="Round Diagonal Corner Rectangle 29"/>
            <p:cNvSpPr/>
            <p:nvPr/>
          </p:nvSpPr>
          <p:spPr>
            <a:xfrm>
              <a:off x="385591" y="1238602"/>
              <a:ext cx="3962401" cy="818797"/>
            </a:xfrm>
            <a:prstGeom prst="round2Diag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Apollo Lunar Surface Journal</a:t>
              </a:r>
            </a:p>
          </p:txBody>
        </p:sp>
        <p:sp>
          <p:nvSpPr>
            <p:cNvPr id="31" name="Round Diagonal Corner Rectangle 30"/>
            <p:cNvSpPr/>
            <p:nvPr/>
          </p:nvSpPr>
          <p:spPr>
            <a:xfrm>
              <a:off x="385591" y="2161998"/>
              <a:ext cx="3962401" cy="847121"/>
            </a:xfrm>
            <a:prstGeom prst="round2Diag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Photos, Videos, other Media</a:t>
              </a:r>
            </a:p>
          </p:txBody>
        </p:sp>
        <p:sp>
          <p:nvSpPr>
            <p:cNvPr id="32" name="Round Diagonal Corner Rectangle 31"/>
            <p:cNvSpPr/>
            <p:nvPr/>
          </p:nvSpPr>
          <p:spPr>
            <a:xfrm>
              <a:off x="385591" y="3113716"/>
              <a:ext cx="3962401" cy="881240"/>
            </a:xfrm>
            <a:prstGeom prst="round2Diag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Academia/Industry</a:t>
              </a:r>
            </a:p>
          </p:txBody>
        </p:sp>
        <p:sp>
          <p:nvSpPr>
            <p:cNvPr id="33" name="Round Diagonal Corner Rectangle 32"/>
            <p:cNvSpPr/>
            <p:nvPr/>
          </p:nvSpPr>
          <p:spPr>
            <a:xfrm>
              <a:off x="385591" y="4099555"/>
              <a:ext cx="3962401" cy="833562"/>
            </a:xfrm>
            <a:prstGeom prst="round2Diag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Books</a:t>
              </a:r>
            </a:p>
          </p:txBody>
        </p:sp>
        <p:sp>
          <p:nvSpPr>
            <p:cNvPr id="34" name="Round Diagonal Corner Rectangle 33"/>
            <p:cNvSpPr/>
            <p:nvPr/>
          </p:nvSpPr>
          <p:spPr>
            <a:xfrm>
              <a:off x="385591" y="5037714"/>
              <a:ext cx="3962401" cy="1060759"/>
            </a:xfrm>
            <a:prstGeom prst="round2Diag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Operational Knowledge </a:t>
              </a:r>
            </a:p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Shuttle/ISS/Analogs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4673600" y="2352915"/>
            <a:ext cx="2844800" cy="2628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Exploration Wiki Lessons Learned (by Category)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551334" y="3406004"/>
            <a:ext cx="2802466" cy="607131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Testing</a:t>
            </a:r>
          </a:p>
        </p:txBody>
      </p:sp>
      <p:sp>
        <p:nvSpPr>
          <p:cNvPr id="41" name="Round Diagonal Corner Rectangle 40"/>
          <p:cNvSpPr/>
          <p:nvPr/>
        </p:nvSpPr>
        <p:spPr>
          <a:xfrm>
            <a:off x="8244942" y="1075268"/>
            <a:ext cx="3743855" cy="5180651"/>
          </a:xfrm>
          <a:prstGeom prst="round2Diag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7" name="Curved Connector 46"/>
          <p:cNvCxnSpPr>
            <a:stCxn id="37" idx="3"/>
            <a:endCxn id="41" idx="2"/>
          </p:cNvCxnSpPr>
          <p:nvPr/>
        </p:nvCxnSpPr>
        <p:spPr>
          <a:xfrm flipV="1">
            <a:off x="7518400" y="3665594"/>
            <a:ext cx="726542" cy="164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64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EVA Crew Training and 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6482" y="1154577"/>
            <a:ext cx="4532881" cy="5198598"/>
          </a:xfrm>
        </p:spPr>
        <p:txBody>
          <a:bodyPr>
            <a:normAutofit fontScale="92500"/>
          </a:bodyPr>
          <a:lstStyle/>
          <a:p>
            <a:pPr lvl="1"/>
            <a:r>
              <a:rPr lang="en-US" sz="2800" dirty="0" smtClean="0"/>
              <a:t>Various Training Facilities</a:t>
            </a:r>
          </a:p>
          <a:p>
            <a:pPr lvl="2"/>
            <a:r>
              <a:rPr lang="en-US" sz="2400" dirty="0" smtClean="0"/>
              <a:t>B29 Centrifuge</a:t>
            </a:r>
          </a:p>
          <a:p>
            <a:pPr lvl="2"/>
            <a:r>
              <a:rPr lang="en-US" sz="2400" dirty="0" smtClean="0"/>
              <a:t>POGO</a:t>
            </a:r>
          </a:p>
          <a:p>
            <a:pPr lvl="2"/>
            <a:r>
              <a:rPr lang="en-US" sz="2400" dirty="0" smtClean="0"/>
              <a:t>Parabolic Aircraft</a:t>
            </a:r>
          </a:p>
          <a:p>
            <a:pPr lvl="2"/>
            <a:r>
              <a:rPr lang="en-US" sz="2400" dirty="0" smtClean="0"/>
              <a:t>Vacuum Chambers</a:t>
            </a:r>
          </a:p>
          <a:p>
            <a:pPr lvl="1"/>
            <a:r>
              <a:rPr lang="en-US" sz="2800" dirty="0" smtClean="0"/>
              <a:t>Requirements for Artemis training facilities pulled  from relevant lessons</a:t>
            </a:r>
          </a:p>
          <a:p>
            <a:pPr lvl="2"/>
            <a:r>
              <a:rPr lang="en-US" sz="2400" dirty="0" smtClean="0"/>
              <a:t>Crew feedback</a:t>
            </a:r>
          </a:p>
          <a:p>
            <a:pPr lvl="2"/>
            <a:r>
              <a:rPr lang="en-US" sz="2400" dirty="0" smtClean="0"/>
              <a:t>Facility layout and support equipment</a:t>
            </a:r>
          </a:p>
          <a:p>
            <a:pPr lvl="2"/>
            <a:r>
              <a:rPr lang="en-US" sz="2400" dirty="0" smtClean="0"/>
              <a:t>Current capabilities</a:t>
            </a:r>
          </a:p>
          <a:p>
            <a:pPr lvl="2"/>
            <a:r>
              <a:rPr lang="en-US" sz="2400" dirty="0" smtClean="0"/>
              <a:t>Shuttle/ISS crew training lessons learned</a:t>
            </a:r>
          </a:p>
          <a:p>
            <a:pPr lvl="2"/>
            <a:endParaRPr lang="en-US" sz="2400" dirty="0" smtClean="0"/>
          </a:p>
          <a:p>
            <a:pPr lvl="2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14"/>
          <a:stretch/>
        </p:blipFill>
        <p:spPr>
          <a:xfrm>
            <a:off x="7797799" y="1077383"/>
            <a:ext cx="4207936" cy="3213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399" y="1074208"/>
            <a:ext cx="3505201" cy="35412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467" y="4333058"/>
            <a:ext cx="1998135" cy="1998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233" y="4345759"/>
            <a:ext cx="1985434" cy="19854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399" y="4290970"/>
            <a:ext cx="2997200" cy="19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2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 Operations is leveraging our current Wikimedia platform of resource management to inform and share information to the broader NASA EVA community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87" y="2359260"/>
            <a:ext cx="7889713" cy="3991217"/>
          </a:xfrm>
          <a:prstGeom prst="rect">
            <a:avLst/>
          </a:prstGeom>
        </p:spPr>
      </p:pic>
      <p:pic>
        <p:nvPicPr>
          <p:cNvPr id="8" name="Picture 6" descr="Relat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8" r="19536"/>
          <a:stretch/>
        </p:blipFill>
        <p:spPr bwMode="auto">
          <a:xfrm>
            <a:off x="8727913" y="2359260"/>
            <a:ext cx="3294144" cy="34360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45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Influencing Hardware Design from an Operations Perspective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Costa Mavridis – </a:t>
            </a:r>
            <a:r>
              <a:rPr lang="en-US" i="1" dirty="0" err="1" smtClean="0"/>
              <a:t>xEVA</a:t>
            </a:r>
            <a:r>
              <a:rPr lang="en-US" i="1" dirty="0" smtClean="0"/>
              <a:t> PGS Operations Lead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9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Influencing EVA Designs from an Operations Perspective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154815"/>
            <a:ext cx="7900358" cy="5022148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“It’s our job to fully grasp the needs of people using our products and be the spokesperson for them”*</a:t>
            </a:r>
          </a:p>
          <a:p>
            <a:pPr lvl="1"/>
            <a:r>
              <a:rPr lang="en-US" dirty="0"/>
              <a:t>Available</a:t>
            </a:r>
            <a:r>
              <a:rPr lang="en-US"/>
              <a:t> unassigned crew </a:t>
            </a:r>
            <a:r>
              <a:rPr lang="en-US" dirty="0"/>
              <a:t>prevents</a:t>
            </a:r>
            <a:r>
              <a:rPr lang="en-US"/>
              <a:t> </a:t>
            </a:r>
            <a:r>
              <a:rPr lang="en-US" dirty="0"/>
              <a:t>astronaut office from </a:t>
            </a:r>
            <a:r>
              <a:rPr lang="en-US"/>
              <a:t>supporting all </a:t>
            </a:r>
            <a:r>
              <a:rPr lang="en-US" dirty="0"/>
              <a:t>design meetings and/or testing. </a:t>
            </a:r>
          </a:p>
          <a:p>
            <a:pPr lvl="1"/>
            <a:r>
              <a:rPr lang="en-US" dirty="0"/>
              <a:t>ISS Ops team has the best collection of crew feedback (direct and indirect) on </a:t>
            </a:r>
            <a:r>
              <a:rPr lang="en-US"/>
              <a:t>current </a:t>
            </a:r>
            <a:r>
              <a:rPr lang="en-US" dirty="0"/>
              <a:t>and</a:t>
            </a:r>
            <a:r>
              <a:rPr lang="en-US"/>
              <a:t> </a:t>
            </a:r>
            <a:r>
              <a:rPr lang="en-US" dirty="0"/>
              <a:t>past</a:t>
            </a:r>
            <a:r>
              <a:rPr lang="en-US"/>
              <a:t> EVA </a:t>
            </a:r>
            <a:r>
              <a:rPr lang="en-US" dirty="0"/>
              <a:t>hardware</a:t>
            </a:r>
          </a:p>
          <a:p>
            <a:r>
              <a:rPr lang="en-US" dirty="0"/>
              <a:t>Ensure hardware is not over constrained</a:t>
            </a:r>
          </a:p>
          <a:p>
            <a:pPr lvl="1"/>
            <a:r>
              <a:rPr lang="en-US" dirty="0"/>
              <a:t>Crew can be very creative and think of new ways to use the hardware to get the job done</a:t>
            </a:r>
          </a:p>
          <a:p>
            <a:r>
              <a:rPr lang="en-US" dirty="0"/>
              <a:t>Keep the bigger picture in mind</a:t>
            </a:r>
          </a:p>
          <a:p>
            <a:pPr lvl="1"/>
            <a:r>
              <a:rPr lang="en-US" dirty="0"/>
              <a:t>SE&amp;I Teams can help design integration from a requirements stand point, but ops team can help by keeping </a:t>
            </a:r>
            <a:r>
              <a:rPr lang="en-US"/>
              <a:t>the ‘realistic’ use </a:t>
            </a:r>
            <a:r>
              <a:rPr lang="en-US" dirty="0"/>
              <a:t>of the hardware in </a:t>
            </a:r>
            <a:r>
              <a:rPr lang="en-US"/>
              <a:t>perspective.</a:t>
            </a: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*Catherine Courage: VP, Ads &amp; Commerce User Experience (UX) Design at Google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4156" y="1174377"/>
            <a:ext cx="3537261" cy="54801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3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Influencing EVA Designs from an </a:t>
            </a:r>
            <a:r>
              <a:rPr lang="en-US"/>
              <a:t>Operations Perspective</a:t>
            </a:r>
            <a:r>
              <a:rPr lang="en-US" dirty="0"/>
              <a:t>:</a:t>
            </a:r>
            <a:r>
              <a:rPr lang="en-US"/>
              <a:t>  </a:t>
            </a:r>
            <a:r>
              <a:rPr lang="en-US" dirty="0"/>
              <a:t>Questions to ask on a </a:t>
            </a:r>
            <a:r>
              <a:rPr lang="en-US"/>
              <a:t>Design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Reliable</a:t>
            </a:r>
            <a:r>
              <a:rPr lang="en-US" dirty="0"/>
              <a:t> – Where does </a:t>
            </a:r>
            <a:r>
              <a:rPr lang="en-US"/>
              <a:t>this suit</a:t>
            </a:r>
            <a:r>
              <a:rPr lang="en-US" dirty="0"/>
              <a:t>,</a:t>
            </a:r>
            <a:r>
              <a:rPr lang="en-US"/>
              <a:t> </a:t>
            </a:r>
            <a:r>
              <a:rPr lang="en-US" dirty="0"/>
              <a:t>hardware, or </a:t>
            </a:r>
            <a:r>
              <a:rPr lang="en-US"/>
              <a:t>tool </a:t>
            </a:r>
            <a:r>
              <a:rPr lang="en-US" dirty="0"/>
              <a:t>need to be more robust or redundant to keep crew safe and to </a:t>
            </a:r>
            <a:r>
              <a:rPr lang="en-US"/>
              <a:t>prevent failures</a:t>
            </a:r>
            <a:r>
              <a:rPr lang="en-US" dirty="0"/>
              <a:t>?</a:t>
            </a:r>
          </a:p>
          <a:p>
            <a:r>
              <a:rPr lang="en-US" b="1" dirty="0"/>
              <a:t>Injury Prevention</a:t>
            </a:r>
            <a:r>
              <a:rPr lang="en-US" dirty="0"/>
              <a:t> – Can this design injure the astronaut or suited subject?</a:t>
            </a:r>
          </a:p>
          <a:p>
            <a:r>
              <a:rPr lang="en-US" b="1" dirty="0"/>
              <a:t>Efficient</a:t>
            </a:r>
            <a:r>
              <a:rPr lang="en-US" dirty="0"/>
              <a:t> – Does this design increase crew efficiency in EVA operations?</a:t>
            </a:r>
          </a:p>
          <a:p>
            <a:r>
              <a:rPr lang="en-US" b="1" dirty="0"/>
              <a:t>Reduced Workload</a:t>
            </a:r>
            <a:r>
              <a:rPr lang="en-US" dirty="0"/>
              <a:t> – Does this design add to the cognitive or physical workload?</a:t>
            </a:r>
          </a:p>
          <a:p>
            <a:r>
              <a:rPr lang="en-US" b="1" dirty="0"/>
              <a:t>Upgradeable</a:t>
            </a:r>
            <a:r>
              <a:rPr lang="en-US" dirty="0"/>
              <a:t> – If we have to live with </a:t>
            </a:r>
            <a:r>
              <a:rPr lang="en-US"/>
              <a:t>this design for </a:t>
            </a:r>
            <a:r>
              <a:rPr lang="en-US" dirty="0"/>
              <a:t>the next 40 years, can we make easy upgrades?</a:t>
            </a:r>
          </a:p>
          <a:p>
            <a:r>
              <a:rPr lang="en-US" b="1" dirty="0"/>
              <a:t>Maintainable</a:t>
            </a:r>
            <a:r>
              <a:rPr lang="en-US" dirty="0"/>
              <a:t> – Does this design </a:t>
            </a:r>
            <a:r>
              <a:rPr lang="en-US"/>
              <a:t>significantly reduce </a:t>
            </a:r>
            <a:r>
              <a:rPr lang="en-US" dirty="0"/>
              <a:t>preventative and corrective </a:t>
            </a:r>
            <a:r>
              <a:rPr lang="en-US"/>
              <a:t>maintenance requirements </a:t>
            </a:r>
            <a:r>
              <a:rPr lang="en-US" dirty="0"/>
              <a:t>compared </a:t>
            </a:r>
            <a:r>
              <a:rPr lang="en-US"/>
              <a:t>to current EVA hardware?</a:t>
            </a:r>
            <a:endParaRPr lang="en-US" dirty="0"/>
          </a:p>
          <a:p>
            <a:r>
              <a:rPr lang="en-US" b="1" dirty="0"/>
              <a:t>Flexible</a:t>
            </a:r>
            <a:r>
              <a:rPr lang="en-US" dirty="0"/>
              <a:t> – Does this design lock in only </a:t>
            </a:r>
            <a:r>
              <a:rPr lang="en-US"/>
              <a:t>one operations concept </a:t>
            </a:r>
            <a:r>
              <a:rPr lang="en-US" dirty="0"/>
              <a:t>or does it allow for operation flexibility?</a:t>
            </a:r>
          </a:p>
          <a:p>
            <a:r>
              <a:rPr lang="en-US" b="1" dirty="0"/>
              <a:t>Compatible</a:t>
            </a:r>
            <a:r>
              <a:rPr lang="en-US" dirty="0"/>
              <a:t> – Is this design compatible with the current and </a:t>
            </a:r>
            <a:r>
              <a:rPr lang="en-US"/>
              <a:t>future operation </a:t>
            </a:r>
            <a:r>
              <a:rPr lang="en-US" dirty="0"/>
              <a:t>concepts and other existing hardware?</a:t>
            </a:r>
          </a:p>
          <a:p>
            <a:r>
              <a:rPr lang="en-US" b="1" dirty="0"/>
              <a:t>Trainable</a:t>
            </a:r>
            <a:r>
              <a:rPr lang="en-US" dirty="0"/>
              <a:t> – Does this design require new or modified training infrastructure?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If </a:t>
            </a:r>
            <a:r>
              <a:rPr lang="en-US" dirty="0"/>
              <a:t>crew</a:t>
            </a:r>
            <a:r>
              <a:rPr lang="en-US"/>
              <a:t> </a:t>
            </a:r>
            <a:r>
              <a:rPr lang="en-US" dirty="0"/>
              <a:t>and flight </a:t>
            </a:r>
            <a:r>
              <a:rPr lang="en-US"/>
              <a:t>controllers could change one </a:t>
            </a:r>
            <a:r>
              <a:rPr lang="en-US" dirty="0"/>
              <a:t>item of the current EMU: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76834-92EE-4B7D-B7AC-9CAF2E1893CE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6" y="1507534"/>
            <a:ext cx="8590444" cy="42911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" y="1124202"/>
            <a:ext cx="9163050" cy="5057775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5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</a:t>
            </a:r>
            <a:r>
              <a:rPr lang="en-US" dirty="0"/>
              <a:t>Efforts</a:t>
            </a:r>
            <a:r>
              <a:rPr lang="en-US"/>
              <a:t> in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/>
              <a:t>Incapacitated</a:t>
            </a:r>
            <a:r>
              <a:rPr lang="en-US" sz="3200"/>
              <a:t> </a:t>
            </a:r>
            <a:r>
              <a:rPr lang="en-US" sz="3200" dirty="0"/>
              <a:t>Crew Rescue (ICR)</a:t>
            </a:r>
          </a:p>
          <a:p>
            <a:pPr lvl="1"/>
            <a:r>
              <a:rPr lang="en-US" sz="2600"/>
              <a:t>Lunar </a:t>
            </a:r>
            <a:r>
              <a:rPr lang="en-US" sz="2600" dirty="0"/>
              <a:t>lander designs with high platforms may require lifting operations for ICR scenarios, as well as, for science return mass.  Hardware may need to be developed on both the </a:t>
            </a:r>
            <a:r>
              <a:rPr lang="en-US" sz="2600" dirty="0" err="1"/>
              <a:t>xEMU</a:t>
            </a:r>
            <a:r>
              <a:rPr lang="en-US" sz="2600" dirty="0"/>
              <a:t> and lander to raise a crewmember that cannot climb the ladder and assist in returning the crew to the lander.</a:t>
            </a:r>
          </a:p>
          <a:p>
            <a:r>
              <a:rPr lang="en-US" sz="3200"/>
              <a:t>Dust </a:t>
            </a:r>
            <a:r>
              <a:rPr lang="en-US" sz="3200" dirty="0"/>
              <a:t>mitigation</a:t>
            </a:r>
          </a:p>
          <a:p>
            <a:pPr lvl="1"/>
            <a:r>
              <a:rPr lang="en-US" sz="2600"/>
              <a:t>Many </a:t>
            </a:r>
            <a:r>
              <a:rPr lang="en-US" sz="2600" dirty="0"/>
              <a:t>Apollo crew comments on the quantity of dust that returned into the vehicle after the EVAs, which created operational and health challenges.  How do we </a:t>
            </a:r>
            <a:r>
              <a:rPr lang="en-US" sz="2600"/>
              <a:t>remove dust from </a:t>
            </a:r>
            <a:r>
              <a:rPr lang="en-US" sz="2600" dirty="0"/>
              <a:t>suits</a:t>
            </a:r>
            <a:r>
              <a:rPr lang="en-US" sz="2600"/>
              <a:t> </a:t>
            </a:r>
            <a:r>
              <a:rPr lang="en-US" sz="2600" dirty="0"/>
              <a:t>and </a:t>
            </a:r>
            <a:r>
              <a:rPr lang="en-US" sz="2600"/>
              <a:t>tools in </a:t>
            </a:r>
            <a:r>
              <a:rPr lang="en-US" sz="2600" dirty="0"/>
              <a:t>an effective and </a:t>
            </a:r>
            <a:r>
              <a:rPr lang="en-US" sz="2600" u="sng"/>
              <a:t>timely</a:t>
            </a:r>
            <a:r>
              <a:rPr lang="en-US" sz="2600"/>
              <a:t> </a:t>
            </a:r>
            <a:r>
              <a:rPr lang="en-US" sz="2600" dirty="0"/>
              <a:t>process</a:t>
            </a:r>
            <a:r>
              <a:rPr lang="en-US" sz="2600"/>
              <a:t>.</a:t>
            </a:r>
            <a:endParaRPr lang="en-US" dirty="0"/>
          </a:p>
          <a:p>
            <a:r>
              <a:rPr lang="en-US" sz="3200"/>
              <a:t>Science</a:t>
            </a:r>
            <a:r>
              <a:rPr lang="en-US" sz="3200" dirty="0"/>
              <a:t>, Tools, </a:t>
            </a:r>
            <a:r>
              <a:rPr lang="en-US" sz="3200"/>
              <a:t>and Equipment</a:t>
            </a:r>
            <a:endParaRPr lang="en-US" sz="3200" dirty="0"/>
          </a:p>
          <a:p>
            <a:pPr lvl="1"/>
            <a:r>
              <a:rPr lang="en-US" sz="2600" dirty="0"/>
              <a:t>There</a:t>
            </a:r>
            <a:r>
              <a:rPr lang="en-US" sz="2600"/>
              <a:t> </a:t>
            </a:r>
            <a:r>
              <a:rPr lang="en-US" sz="2600" dirty="0"/>
              <a:t>is a </a:t>
            </a:r>
            <a:r>
              <a:rPr lang="en-US" sz="2600"/>
              <a:t>need to correctly </a:t>
            </a:r>
            <a:r>
              <a:rPr lang="en-US" sz="2600" dirty="0"/>
              <a:t>stow</a:t>
            </a:r>
            <a:r>
              <a:rPr lang="en-US" sz="2600"/>
              <a:t> </a:t>
            </a:r>
            <a:r>
              <a:rPr lang="en-US" sz="2600" dirty="0"/>
              <a:t>and carry science samples to preserve qualities</a:t>
            </a:r>
            <a:r>
              <a:rPr lang="en-US" sz="2600"/>
              <a:t> and </a:t>
            </a:r>
            <a:r>
              <a:rPr lang="en-US" sz="2600" dirty="0"/>
              <a:t>characteristics</a:t>
            </a:r>
            <a:r>
              <a:rPr lang="en-US" sz="2600"/>
              <a:t> </a:t>
            </a:r>
            <a:r>
              <a:rPr lang="en-US" sz="2600" dirty="0"/>
              <a:t>of </a:t>
            </a:r>
            <a:r>
              <a:rPr lang="en-US" sz="2600"/>
              <a:t>the samples, </a:t>
            </a:r>
            <a:r>
              <a:rPr lang="en-US" sz="2600" dirty="0"/>
              <a:t>especially</a:t>
            </a:r>
            <a:r>
              <a:rPr lang="en-US" sz="2600"/>
              <a:t> </a:t>
            </a:r>
            <a:r>
              <a:rPr lang="en-US" sz="2600" dirty="0"/>
              <a:t>for volatiles.</a:t>
            </a:r>
          </a:p>
          <a:p>
            <a:pPr lvl="1"/>
            <a:r>
              <a:rPr lang="en-US" sz="2600"/>
              <a:t>As seen from ISS, </a:t>
            </a:r>
            <a:r>
              <a:rPr lang="en-US" sz="2600" dirty="0"/>
              <a:t>suit</a:t>
            </a:r>
            <a:r>
              <a:rPr lang="en-US" sz="2600"/>
              <a:t> components fail, and </a:t>
            </a:r>
            <a:r>
              <a:rPr lang="en-US" sz="2600" dirty="0"/>
              <a:t>many</a:t>
            </a:r>
            <a:r>
              <a:rPr lang="en-US" sz="2600"/>
              <a:t> </a:t>
            </a:r>
            <a:r>
              <a:rPr lang="en-US" sz="2600" dirty="0"/>
              <a:t>of theses failure can preclude an EVA (NO-GO </a:t>
            </a:r>
            <a:r>
              <a:rPr lang="en-US" sz="2600"/>
              <a:t>for EVA</a:t>
            </a:r>
            <a:r>
              <a:rPr lang="en-US" sz="2600" dirty="0"/>
              <a:t>).</a:t>
            </a:r>
            <a:r>
              <a:rPr lang="en-US" sz="2600"/>
              <a:t>  </a:t>
            </a:r>
            <a:r>
              <a:rPr lang="en-US" sz="2600" dirty="0"/>
              <a:t>It is imperative to </a:t>
            </a:r>
            <a:r>
              <a:rPr lang="en-US" sz="2600"/>
              <a:t>design for quick reparability.</a:t>
            </a:r>
            <a:endParaRPr lang="en-US" sz="2600" dirty="0"/>
          </a:p>
          <a:p>
            <a:pPr lvl="1"/>
            <a:r>
              <a:rPr lang="en-US" sz="2600" dirty="0"/>
              <a:t>With</a:t>
            </a:r>
            <a:r>
              <a:rPr lang="en-US" sz="2600"/>
              <a:t> </a:t>
            </a:r>
            <a:r>
              <a:rPr lang="en-US" sz="2600" dirty="0"/>
              <a:t>the ever increasing sharp edges on ISS and the </a:t>
            </a:r>
            <a:r>
              <a:rPr lang="en-US" sz="2600"/>
              <a:t>very sharp </a:t>
            </a:r>
            <a:r>
              <a:rPr lang="en-US" sz="2600" dirty="0"/>
              <a:t>regolith</a:t>
            </a:r>
            <a:r>
              <a:rPr lang="en-US" sz="2600"/>
              <a:t> </a:t>
            </a:r>
            <a:r>
              <a:rPr lang="en-US" sz="2600" dirty="0"/>
              <a:t>and rock on the Moon, there is a need to ensure our </a:t>
            </a:r>
            <a:r>
              <a:rPr lang="en-US" sz="2600" dirty="0" err="1"/>
              <a:t>xEMU</a:t>
            </a:r>
            <a:r>
              <a:rPr lang="en-US" sz="2600" dirty="0"/>
              <a:t> design is at an appropriate risk level for leak </a:t>
            </a:r>
            <a:r>
              <a:rPr lang="en-US" sz="2600"/>
              <a:t>penetration and </a:t>
            </a:r>
            <a:r>
              <a:rPr lang="en-US" sz="2600" dirty="0"/>
              <a:t>we</a:t>
            </a:r>
            <a:r>
              <a:rPr lang="en-US" sz="2600"/>
              <a:t> </a:t>
            </a:r>
            <a:r>
              <a:rPr lang="en-US" sz="2600" dirty="0"/>
              <a:t>optimize a design that can </a:t>
            </a:r>
            <a:r>
              <a:rPr lang="en-US" sz="2600"/>
              <a:t>sustain crew </a:t>
            </a:r>
            <a:r>
              <a:rPr lang="en-US" sz="2600" dirty="0"/>
              <a:t>life</a:t>
            </a:r>
            <a:r>
              <a:rPr lang="en-US" sz="2600"/>
              <a:t> in a </a:t>
            </a:r>
            <a:r>
              <a:rPr lang="en-US" sz="2600" dirty="0"/>
              <a:t>feed-the-leak scenarios </a:t>
            </a:r>
            <a:r>
              <a:rPr lang="en-US" sz="2600"/>
              <a:t>if a hole </a:t>
            </a:r>
            <a:r>
              <a:rPr lang="en-US" sz="2600" dirty="0"/>
              <a:t>does</a:t>
            </a:r>
            <a:r>
              <a:rPr lang="en-US" sz="2600"/>
              <a:t> penetrate the pressure garment.</a:t>
            </a:r>
            <a:endParaRPr lang="en-US" sz="26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9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Lunar EVA Training Flows using a Risk-Based Approach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 Wray – </a:t>
            </a:r>
            <a:r>
              <a:rPr lang="en-US" i="1" dirty="0" err="1"/>
              <a:t>xEVA</a:t>
            </a:r>
            <a:r>
              <a:rPr lang="en-US" i="1" dirty="0"/>
              <a:t> Training Lead</a:t>
            </a:r>
          </a:p>
          <a:p>
            <a:r>
              <a:rPr lang="en-US"/>
              <a:t>Trevor Graff – </a:t>
            </a:r>
            <a:r>
              <a:rPr lang="en-US" i="1"/>
              <a:t>Exploration Scientist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0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 </a:t>
            </a:r>
            <a:r>
              <a:rPr lang="en-US" dirty="0" smtClean="0"/>
              <a:t>Skills </a:t>
            </a:r>
            <a:r>
              <a:rPr lang="en-US" dirty="0"/>
              <a:t>Training –Phased Approach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20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640362" y="934160"/>
            <a:ext cx="4295284" cy="5749118"/>
            <a:chOff x="7660340" y="770823"/>
            <a:chExt cx="4295284" cy="5895829"/>
          </a:xfrm>
        </p:grpSpPr>
        <p:sp>
          <p:nvSpPr>
            <p:cNvPr id="9" name="Pentagon 8"/>
            <p:cNvSpPr/>
            <p:nvPr/>
          </p:nvSpPr>
          <p:spPr>
            <a:xfrm>
              <a:off x="7825191" y="1315615"/>
              <a:ext cx="4130433" cy="5351037"/>
            </a:xfrm>
            <a:prstGeom prst="homePlate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/>
            </a:p>
          </p:txBody>
        </p:sp>
        <p:sp>
          <p:nvSpPr>
            <p:cNvPr id="10" name="Pentagon 9"/>
            <p:cNvSpPr/>
            <p:nvPr/>
          </p:nvSpPr>
          <p:spPr>
            <a:xfrm>
              <a:off x="7660340" y="1402702"/>
              <a:ext cx="4173637" cy="5172664"/>
            </a:xfrm>
            <a:prstGeom prst="homePlate">
              <a:avLst>
                <a:gd name="adj" fmla="val 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571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06142" y="1308831"/>
              <a:ext cx="37445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Intensified Training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89001" y="770823"/>
              <a:ext cx="2746265" cy="70788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A9D18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Assigned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46992" y="929270"/>
            <a:ext cx="4440399" cy="5754007"/>
            <a:chOff x="3936951" y="765810"/>
            <a:chExt cx="4686047" cy="5900842"/>
          </a:xfrm>
        </p:grpSpPr>
        <p:sp>
          <p:nvSpPr>
            <p:cNvPr id="14" name="Pentagon 13"/>
            <p:cNvSpPr/>
            <p:nvPr/>
          </p:nvSpPr>
          <p:spPr>
            <a:xfrm>
              <a:off x="3936951" y="1315615"/>
              <a:ext cx="4686047" cy="5351037"/>
            </a:xfrm>
            <a:prstGeom prst="homePlate">
              <a:avLst>
                <a:gd name="adj" fmla="val 87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15" name="Pentagon 14"/>
            <p:cNvSpPr/>
            <p:nvPr/>
          </p:nvSpPr>
          <p:spPr>
            <a:xfrm>
              <a:off x="3949526" y="1402701"/>
              <a:ext cx="4540168" cy="5172665"/>
            </a:xfrm>
            <a:prstGeom prst="homePlate">
              <a:avLst>
                <a:gd name="adj" fmla="val 8788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57726" y="1300185"/>
              <a:ext cx="40942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Intermediate Training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92154" y="765810"/>
              <a:ext cx="3530339" cy="707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FFD9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Proficiency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92833" y="935501"/>
            <a:ext cx="4048428" cy="5747761"/>
            <a:chOff x="192833" y="772212"/>
            <a:chExt cx="4083289" cy="5894440"/>
          </a:xfrm>
        </p:grpSpPr>
        <p:sp>
          <p:nvSpPr>
            <p:cNvPr id="19" name="Pentagon 18"/>
            <p:cNvSpPr/>
            <p:nvPr/>
          </p:nvSpPr>
          <p:spPr>
            <a:xfrm>
              <a:off x="192833" y="1315616"/>
              <a:ext cx="4083289" cy="5351036"/>
            </a:xfrm>
            <a:prstGeom prst="homePlate">
              <a:avLst>
                <a:gd name="adj" fmla="val 87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20" name="Pentagon 19"/>
            <p:cNvSpPr/>
            <p:nvPr/>
          </p:nvSpPr>
          <p:spPr>
            <a:xfrm>
              <a:off x="267720" y="1402701"/>
              <a:ext cx="3901323" cy="5172666"/>
            </a:xfrm>
            <a:prstGeom prst="homePlate">
              <a:avLst>
                <a:gd name="adj" fmla="val 8788"/>
              </a:avLst>
            </a:prstGeom>
            <a:solidFill>
              <a:srgbClr val="FF8585"/>
            </a:solidFill>
            <a:ln w="3810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1486" y="1319000"/>
              <a:ext cx="34114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Initial Training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37149" y="772212"/>
              <a:ext cx="1376355" cy="70788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FF8585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EVQ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253177" y="2618031"/>
            <a:ext cx="3836339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Maintain EV-Q Proficiency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Periodic NBL Runs to maintain EV-Q skills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Periodic Systems courses to maintain Suit-IV skills</a:t>
            </a:r>
            <a:endParaRPr lang="en-US" sz="11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400" dirty="0" smtClean="0"/>
              <a:t>EVA Development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EVA Hardware review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NBL Development tests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Leadership and Ground-IV development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Optional EV-L flow to increase leadership skills and mentor rookie crew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Ground-IV training and execution of EVA from MCC</a:t>
            </a:r>
            <a:endParaRPr lang="en-US" sz="1100" dirty="0"/>
          </a:p>
        </p:txBody>
      </p:sp>
      <p:sp>
        <p:nvSpPr>
          <p:cNvPr id="23" name="Rectangle 22"/>
          <p:cNvSpPr/>
          <p:nvPr/>
        </p:nvSpPr>
        <p:spPr>
          <a:xfrm>
            <a:off x="300487" y="2563356"/>
            <a:ext cx="382269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Systems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Basic, working knowledge of EMU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Caution &amp; Warning interface and boldface response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Suit-IV role, understanding of Road-to-EVA activities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Task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Optimize suit fit, safely performing basic skills</a:t>
            </a:r>
            <a:r>
              <a:rPr lang="en-US" sz="1100" dirty="0"/>
              <a:t> </a:t>
            </a:r>
            <a:r>
              <a:rPr lang="en-US" sz="1100" dirty="0" smtClean="0"/>
              <a:t>and proficiency to complete 6.5-hour spacewalk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Mastery in self-care and ability to rescue partner within 30 minutes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Plan/Ops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Basic execution and participation in EVA development as EV crew and Ground IV. 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Assist with crew suit donning/doffing</a:t>
            </a:r>
            <a:endParaRPr lang="en-US" sz="1100" dirty="0"/>
          </a:p>
        </p:txBody>
      </p:sp>
      <p:sp>
        <p:nvSpPr>
          <p:cNvPr id="24" name="Rectangle 23"/>
          <p:cNvSpPr/>
          <p:nvPr/>
        </p:nvSpPr>
        <p:spPr>
          <a:xfrm>
            <a:off x="8271121" y="2587586"/>
            <a:ext cx="3601067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ISS Maintenance 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Focus on Critical Contingency EVA tasks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Skills based for both Nominal and Contingency EVAs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Evaluation from EVA Evaluation Board 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EMU &amp; A/L Systems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Road-to EVA and EMU Maintenance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EVA Prep &amp; Post (EV and Suit-IV roles)</a:t>
            </a:r>
            <a:endParaRPr lang="en-US" sz="1100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EVA Specific Training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Training Specific EVA content which is scheduled within Increment timeframe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Develop crew preferences for EMU and EVA timeline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Evaluation from EVA Evaluation Board 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25" name="Pentagon 24"/>
          <p:cNvSpPr/>
          <p:nvPr/>
        </p:nvSpPr>
        <p:spPr>
          <a:xfrm>
            <a:off x="7924800" y="1983541"/>
            <a:ext cx="3808907" cy="580022"/>
          </a:xfrm>
          <a:prstGeom prst="homePlate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2575" algn="ctr"/>
            <a:r>
              <a:rPr lang="en-US" dirty="0">
                <a:solidFill>
                  <a:schemeClr val="tx1"/>
                </a:solidFill>
              </a:rPr>
              <a:t>Mission specific </a:t>
            </a:r>
            <a:r>
              <a:rPr lang="en-US" dirty="0" smtClean="0">
                <a:solidFill>
                  <a:schemeClr val="tx1"/>
                </a:solidFill>
              </a:rPr>
              <a:t>EVA training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3858907" y="1985095"/>
            <a:ext cx="4418551" cy="578467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Between completion of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initial training &amp; flight assignment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401294" y="1992531"/>
            <a:ext cx="3824020" cy="56481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During astronaut </a:t>
            </a:r>
            <a:r>
              <a:rPr lang="en-US" dirty="0" smtClean="0">
                <a:solidFill>
                  <a:schemeClr val="tx1"/>
                </a:solidFill>
              </a:rPr>
              <a:t>candidacy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r="39390"/>
          <a:stretch/>
        </p:blipFill>
        <p:spPr>
          <a:xfrm>
            <a:off x="6105314" y="4641144"/>
            <a:ext cx="1651067" cy="1813225"/>
          </a:xfrm>
          <a:prstGeom prst="roundRect">
            <a:avLst>
              <a:gd name="adj" fmla="val 601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44" y="5002206"/>
            <a:ext cx="1143000" cy="1523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707" y="5009826"/>
            <a:ext cx="1207008" cy="150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6" name="Picture 2" descr="https://io.jsc.nasa.gov/photos/10372/lores/jsc2010e0443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3" r="5261"/>
          <a:stretch/>
        </p:blipFill>
        <p:spPr bwMode="auto">
          <a:xfrm>
            <a:off x="8207664" y="5188933"/>
            <a:ext cx="1680328" cy="1264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8" name="Picture 4" descr="https://io.jsc.nasa.gov/photos/12587/lores/jsc2019e00985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" r="34248"/>
          <a:stretch/>
        </p:blipFill>
        <p:spPr bwMode="auto">
          <a:xfrm>
            <a:off x="4233606" y="4626553"/>
            <a:ext cx="1722543" cy="1827113"/>
          </a:xfrm>
          <a:prstGeom prst="roundRect">
            <a:avLst>
              <a:gd name="adj" fmla="val 601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7"/>
          <a:srcRect r="12832"/>
          <a:stretch/>
        </p:blipFill>
        <p:spPr>
          <a:xfrm>
            <a:off x="10025128" y="5175696"/>
            <a:ext cx="1690924" cy="1291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000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 Science Training – Phased Approach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21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7640362" y="901349"/>
            <a:ext cx="4295284" cy="5781929"/>
            <a:chOff x="7660340" y="783967"/>
            <a:chExt cx="4295284" cy="5882685"/>
          </a:xfrm>
        </p:grpSpPr>
        <p:sp>
          <p:nvSpPr>
            <p:cNvPr id="9" name="TextBox 8"/>
            <p:cNvSpPr txBox="1"/>
            <p:nvPr/>
          </p:nvSpPr>
          <p:spPr>
            <a:xfrm>
              <a:off x="8501902" y="783967"/>
              <a:ext cx="2635658" cy="70788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A9D18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PHASE 3</a:t>
              </a:r>
              <a:endParaRPr lang="en-US" sz="4000" b="1" dirty="0">
                <a:solidFill>
                  <a:srgbClr val="A9D18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7825191" y="1315615"/>
              <a:ext cx="4130433" cy="5351037"/>
            </a:xfrm>
            <a:prstGeom prst="homePlate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/>
            </a:p>
          </p:txBody>
        </p:sp>
        <p:sp>
          <p:nvSpPr>
            <p:cNvPr id="11" name="Pentagon 10"/>
            <p:cNvSpPr/>
            <p:nvPr/>
          </p:nvSpPr>
          <p:spPr>
            <a:xfrm>
              <a:off x="7660340" y="1402702"/>
              <a:ext cx="4173637" cy="5172664"/>
            </a:xfrm>
            <a:prstGeom prst="homePlate">
              <a:avLst>
                <a:gd name="adj" fmla="val 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06142" y="1476552"/>
              <a:ext cx="37445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Intensified </a:t>
              </a:r>
              <a:r>
                <a:rPr lang="en-US" sz="2800" b="1" dirty="0" smtClean="0"/>
                <a:t>Training 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846992" y="899532"/>
            <a:ext cx="4440399" cy="5783746"/>
            <a:chOff x="3936951" y="782118"/>
            <a:chExt cx="4686047" cy="5884534"/>
          </a:xfrm>
        </p:grpSpPr>
        <p:sp>
          <p:nvSpPr>
            <p:cNvPr id="14" name="TextBox 13"/>
            <p:cNvSpPr txBox="1"/>
            <p:nvPr/>
          </p:nvSpPr>
          <p:spPr>
            <a:xfrm>
              <a:off x="4718274" y="782118"/>
              <a:ext cx="2781466" cy="70788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D9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PHASE 2</a:t>
              </a:r>
              <a:endParaRPr lang="en-US" sz="4000" b="1" dirty="0">
                <a:solidFill>
                  <a:srgbClr val="FFD9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5" name="Pentagon 14"/>
            <p:cNvSpPr/>
            <p:nvPr/>
          </p:nvSpPr>
          <p:spPr>
            <a:xfrm>
              <a:off x="3936951" y="1315615"/>
              <a:ext cx="4686047" cy="5351037"/>
            </a:xfrm>
            <a:prstGeom prst="homePlate">
              <a:avLst>
                <a:gd name="adj" fmla="val 87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16" name="Pentagon 15"/>
            <p:cNvSpPr/>
            <p:nvPr/>
          </p:nvSpPr>
          <p:spPr>
            <a:xfrm>
              <a:off x="3949526" y="1402701"/>
              <a:ext cx="4540168" cy="5172665"/>
            </a:xfrm>
            <a:prstGeom prst="homePlate">
              <a:avLst>
                <a:gd name="adj" fmla="val 8788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57726" y="1483154"/>
              <a:ext cx="40942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Intermediate </a:t>
              </a:r>
              <a:r>
                <a:rPr lang="en-US" sz="2800" b="1" dirty="0" smtClean="0"/>
                <a:t>Training 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2833" y="898436"/>
            <a:ext cx="4048428" cy="5784841"/>
            <a:chOff x="192833" y="781004"/>
            <a:chExt cx="4083289" cy="5885648"/>
          </a:xfrm>
        </p:grpSpPr>
        <p:sp>
          <p:nvSpPr>
            <p:cNvPr id="19" name="TextBox 18"/>
            <p:cNvSpPr txBox="1"/>
            <p:nvPr/>
          </p:nvSpPr>
          <p:spPr>
            <a:xfrm>
              <a:off x="729430" y="781004"/>
              <a:ext cx="2635658" cy="70788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8585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PHASE 1</a:t>
              </a:r>
            </a:p>
          </p:txBody>
        </p:sp>
        <p:sp>
          <p:nvSpPr>
            <p:cNvPr id="20" name="Pentagon 19"/>
            <p:cNvSpPr/>
            <p:nvPr/>
          </p:nvSpPr>
          <p:spPr>
            <a:xfrm>
              <a:off x="192833" y="1315616"/>
              <a:ext cx="4083289" cy="5351036"/>
            </a:xfrm>
            <a:prstGeom prst="homePlate">
              <a:avLst>
                <a:gd name="adj" fmla="val 878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21" name="Pentagon 20"/>
            <p:cNvSpPr/>
            <p:nvPr/>
          </p:nvSpPr>
          <p:spPr>
            <a:xfrm>
              <a:off x="267720" y="1402701"/>
              <a:ext cx="3846837" cy="5172666"/>
            </a:xfrm>
            <a:prstGeom prst="homePlate">
              <a:avLst>
                <a:gd name="adj" fmla="val 8788"/>
              </a:avLst>
            </a:prstGeom>
            <a:solidFill>
              <a:srgbClr val="FF8585"/>
            </a:solidFill>
            <a:ln w="3810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1486" y="1509593"/>
              <a:ext cx="34114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/>
                <a:t>Initial Training 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4298346" y="2907957"/>
            <a:ext cx="37911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Advanced Field Opportunities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Astronaut Field Assistant </a:t>
            </a:r>
            <a:r>
              <a:rPr lang="en-US" sz="1100" dirty="0" smtClean="0"/>
              <a:t>Program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Additional exercises </a:t>
            </a:r>
            <a:r>
              <a:rPr lang="en-US" sz="1100" dirty="0"/>
              <a:t>in </a:t>
            </a:r>
            <a:r>
              <a:rPr lang="en-US" sz="1100" dirty="0" smtClean="0"/>
              <a:t>observation </a:t>
            </a:r>
            <a:r>
              <a:rPr lang="en-US" sz="1100" dirty="0"/>
              <a:t>&amp; problem solving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400" dirty="0" smtClean="0"/>
              <a:t>ISS Specific Training 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Ex. Crew Earth Observations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Analog Mission Operations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Science in relevant environments under operational conditions </a:t>
            </a:r>
            <a:r>
              <a:rPr lang="en-US" sz="1100" dirty="0" smtClean="0"/>
              <a:t>(e.g. NEEMO, CAVES, etc.) </a:t>
            </a:r>
            <a:endParaRPr lang="en-US" sz="11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Additional leadership and teamwork opportunities</a:t>
            </a:r>
            <a:endParaRPr lang="en-US" sz="1100" dirty="0"/>
          </a:p>
        </p:txBody>
      </p:sp>
      <p:sp>
        <p:nvSpPr>
          <p:cNvPr id="24" name="Rectangle 23"/>
          <p:cNvSpPr/>
          <p:nvPr/>
        </p:nvSpPr>
        <p:spPr>
          <a:xfrm>
            <a:off x="425343" y="2883018"/>
            <a:ext cx="36978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JSC Classroom Training Modules</a:t>
            </a:r>
            <a:endParaRPr lang="en-US" sz="1400" dirty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Geo-Science Fundamentals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Earth Systems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Planetary </a:t>
            </a:r>
            <a:r>
              <a:rPr lang="en-US" sz="1100" dirty="0" smtClean="0"/>
              <a:t>Science &amp; SMD Missions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Field Training 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Geologic Mapping &amp; Traverse Planning 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Sampling &amp; Instrumentation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Expeditionary Components</a:t>
            </a:r>
            <a:endParaRPr lang="en-US" sz="1100" dirty="0" smtClean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Team Experiences &amp; Leadership Opportunities</a:t>
            </a:r>
            <a:endParaRPr lang="en-US" sz="1100" dirty="0"/>
          </a:p>
        </p:txBody>
      </p:sp>
      <p:sp>
        <p:nvSpPr>
          <p:cNvPr id="25" name="Rectangle 24"/>
          <p:cNvSpPr/>
          <p:nvPr/>
        </p:nvSpPr>
        <p:spPr>
          <a:xfrm>
            <a:off x="8325926" y="2855210"/>
            <a:ext cx="35462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Destination-Specific </a:t>
            </a:r>
            <a:r>
              <a:rPr lang="en-US" sz="1400" dirty="0"/>
              <a:t>T</a:t>
            </a:r>
            <a:r>
              <a:rPr lang="en-US" sz="1400" dirty="0" smtClean="0"/>
              <a:t>raining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Target-specific approach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/>
              <a:t>Detailed focus on science objectives &amp;</a:t>
            </a:r>
            <a:r>
              <a:rPr lang="en-US" sz="1100" dirty="0" smtClean="0"/>
              <a:t> operations  </a:t>
            </a:r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Extensive Field Experiences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Numerous geologic/operational training trips Variety </a:t>
            </a:r>
            <a:r>
              <a:rPr lang="en-US" sz="1100" dirty="0"/>
              <a:t>of relevant terrains 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Extensive Geologic Education</a:t>
            </a:r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Masters </a:t>
            </a:r>
            <a:r>
              <a:rPr lang="en-US" sz="1100" dirty="0"/>
              <a:t>Degree </a:t>
            </a:r>
            <a:r>
              <a:rPr lang="en-US" sz="1100" dirty="0" smtClean="0"/>
              <a:t>proficiency </a:t>
            </a:r>
            <a:r>
              <a:rPr lang="en-US" sz="1100" dirty="0"/>
              <a:t>level </a:t>
            </a:r>
            <a:endParaRPr lang="en-US" sz="1100" dirty="0" smtClean="0"/>
          </a:p>
          <a:p>
            <a:pPr marL="548640" lvl="1" indent="-182880">
              <a:buFont typeface="Arial" panose="020B0604020202020204" pitchFamily="34" charset="0"/>
              <a:buChar char="•"/>
            </a:pPr>
            <a:r>
              <a:rPr lang="en-US" sz="1100" dirty="0" smtClean="0"/>
              <a:t>Proficient in multiple geo-science disciplines </a:t>
            </a:r>
            <a:endParaRPr lang="en-US" sz="1100" dirty="0"/>
          </a:p>
        </p:txBody>
      </p:sp>
      <p:sp>
        <p:nvSpPr>
          <p:cNvPr id="26" name="Pentagon 25"/>
          <p:cNvSpPr/>
          <p:nvPr/>
        </p:nvSpPr>
        <p:spPr>
          <a:xfrm>
            <a:off x="7879472" y="2087616"/>
            <a:ext cx="3817065" cy="733255"/>
          </a:xfrm>
          <a:prstGeom prst="homePlat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Mission specific </a:t>
            </a:r>
            <a:r>
              <a:rPr lang="en-US" dirty="0">
                <a:solidFill>
                  <a:schemeClr val="tx1"/>
                </a:solidFill>
              </a:rPr>
              <a:t>science training </a:t>
            </a:r>
            <a:r>
              <a:rPr lang="en-US" sz="1400" dirty="0" smtClean="0">
                <a:solidFill>
                  <a:schemeClr val="tx1"/>
                </a:solidFill>
              </a:rPr>
              <a:t>(patterned </a:t>
            </a:r>
            <a:r>
              <a:rPr lang="en-US" sz="1400" dirty="0">
                <a:solidFill>
                  <a:schemeClr val="tx1"/>
                </a:solidFill>
              </a:rPr>
              <a:t>after Apollo </a:t>
            </a:r>
            <a:r>
              <a:rPr lang="en-US" sz="1400" dirty="0" smtClean="0">
                <a:solidFill>
                  <a:schemeClr val="tx1"/>
                </a:solidFill>
              </a:rPr>
              <a:t>J-missions)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3858907" y="2089171"/>
            <a:ext cx="4418551" cy="733255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Between completion of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initial </a:t>
            </a:r>
            <a:r>
              <a:rPr lang="en-US" dirty="0">
                <a:solidFill>
                  <a:schemeClr val="tx1"/>
                </a:solidFill>
              </a:rPr>
              <a:t>training &amp; </a:t>
            </a:r>
            <a:r>
              <a:rPr lang="en-US" dirty="0" smtClean="0">
                <a:solidFill>
                  <a:schemeClr val="tx1"/>
                </a:solidFill>
              </a:rPr>
              <a:t>flight </a:t>
            </a:r>
            <a:r>
              <a:rPr lang="en-US" dirty="0">
                <a:solidFill>
                  <a:schemeClr val="tx1"/>
                </a:solidFill>
              </a:rPr>
              <a:t>assignment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401294" y="2089172"/>
            <a:ext cx="3824020" cy="73325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During </a:t>
            </a:r>
            <a:r>
              <a:rPr lang="en-US" dirty="0">
                <a:solidFill>
                  <a:schemeClr val="tx1"/>
                </a:solidFill>
              </a:rPr>
              <a:t>astronaut </a:t>
            </a:r>
            <a:r>
              <a:rPr lang="en-US" dirty="0" smtClean="0">
                <a:solidFill>
                  <a:schemeClr val="tx1"/>
                </a:solidFill>
              </a:rPr>
              <a:t>candidacy</a:t>
            </a:r>
          </a:p>
          <a:p>
            <a:pPr lvl="0" algn="ctr">
              <a:defRPr/>
            </a:pPr>
            <a:r>
              <a:rPr lang="en-US" sz="1400" dirty="0" smtClean="0">
                <a:solidFill>
                  <a:schemeClr val="tx1"/>
                </a:solidFill>
              </a:rPr>
              <a:t>(plus Engineer/Manager Courses)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87" y="4637343"/>
            <a:ext cx="1261251" cy="189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5"/>
          <a:stretch/>
        </p:blipFill>
        <p:spPr>
          <a:xfrm>
            <a:off x="2065621" y="4637342"/>
            <a:ext cx="1301496" cy="189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90" t="10123" b="4840"/>
          <a:stretch/>
        </p:blipFill>
        <p:spPr>
          <a:xfrm>
            <a:off x="4720062" y="4637342"/>
            <a:ext cx="1299902" cy="1891876"/>
          </a:xfrm>
          <a:prstGeom prst="roundRect">
            <a:avLst>
              <a:gd name="adj" fmla="val 59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841" r="14215" b="-1841"/>
          <a:stretch/>
        </p:blipFill>
        <p:spPr>
          <a:xfrm>
            <a:off x="6131478" y="4640200"/>
            <a:ext cx="1272786" cy="1916903"/>
          </a:xfrm>
          <a:prstGeom prst="roundRect">
            <a:avLst>
              <a:gd name="adj" fmla="val 601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/>
          <a:srcRect t="5668"/>
          <a:stretch/>
        </p:blipFill>
        <p:spPr>
          <a:xfrm>
            <a:off x="8671714" y="4624827"/>
            <a:ext cx="1270442" cy="1904389"/>
          </a:xfrm>
          <a:prstGeom prst="roundRect">
            <a:avLst>
              <a:gd name="adj" fmla="val 601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7"/>
          <a:srcRect t="-1" b="3145"/>
          <a:stretch/>
        </p:blipFill>
        <p:spPr>
          <a:xfrm>
            <a:off x="10068711" y="4603614"/>
            <a:ext cx="1279041" cy="1925602"/>
          </a:xfrm>
          <a:prstGeom prst="roundRect">
            <a:avLst>
              <a:gd name="adj" fmla="val 6019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014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xEVA </a:t>
            </a:r>
            <a:r>
              <a:rPr lang="en-US" dirty="0"/>
              <a:t>Training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4815"/>
            <a:ext cx="8159151" cy="50221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success in EVAs over the past 20+ years in ISS construction and maintenance can </a:t>
            </a:r>
            <a:r>
              <a:rPr lang="en-US"/>
              <a:t>be attributed </a:t>
            </a:r>
            <a:r>
              <a:rPr lang="en-US" dirty="0"/>
              <a:t>to our End-to-End Training philosophy. End-to-end Training was also used from Apollo-Shuttle Training: </a:t>
            </a:r>
          </a:p>
          <a:p>
            <a:pPr lvl="1"/>
            <a:r>
              <a:rPr lang="en-US" dirty="0"/>
              <a:t>A two-member, gravity off-loaded, pressurized suited test environment with the highest fidelity mockups, tools, and hardware capable of running the entire duration of an EVA (6-8 hours).</a:t>
            </a:r>
          </a:p>
          <a:p>
            <a:r>
              <a:rPr lang="en-US" dirty="0"/>
              <a:t>Approach to </a:t>
            </a:r>
            <a:r>
              <a:rPr lang="en-US"/>
              <a:t>assigning risk</a:t>
            </a:r>
            <a:endParaRPr lang="en-US" dirty="0"/>
          </a:p>
          <a:p>
            <a:pPr lvl="1"/>
            <a:r>
              <a:rPr lang="en-US" dirty="0"/>
              <a:t>For</a:t>
            </a:r>
            <a:r>
              <a:rPr lang="en-US"/>
              <a:t> </a:t>
            </a:r>
            <a:r>
              <a:rPr lang="en-US" dirty="0"/>
              <a:t>every identified lunar task, a risk must be assessed to the task if no training is performed.  </a:t>
            </a:r>
          </a:p>
          <a:p>
            <a:pPr lvl="1"/>
            <a:r>
              <a:rPr lang="en-US"/>
              <a:t>The </a:t>
            </a:r>
            <a:r>
              <a:rPr lang="en-US" dirty="0"/>
              <a:t>FOD training system and flow is developed around performing training events that reduce the risk of loss of crew, injury to crew, and loss of mission </a:t>
            </a:r>
            <a:r>
              <a:rPr lang="en-US"/>
              <a:t>objectives.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2" descr="https://io.jsc.nasa.gov/photos/12591/hires/jsc2019e014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0"/>
          <a:stretch/>
        </p:blipFill>
        <p:spPr bwMode="auto">
          <a:xfrm>
            <a:off x="9111434" y="1751162"/>
            <a:ext cx="2888844" cy="404859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2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655930" y="1096905"/>
            <a:ext cx="3337953" cy="4786447"/>
            <a:chOff x="5655930" y="1096905"/>
            <a:chExt cx="3337953" cy="4786447"/>
          </a:xfrm>
        </p:grpSpPr>
        <p:pic>
          <p:nvPicPr>
            <p:cNvPr id="3080" name="Picture 8" descr="https://io.jsc.nasa.gov/photos/10132/lores/jsc2006e20843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5930" y="1096905"/>
              <a:ext cx="3158043" cy="4759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8121846" y="5575575"/>
              <a:ext cx="872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POGO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813973" y="1096905"/>
            <a:ext cx="3533715" cy="4800420"/>
            <a:chOff x="10030940" y="1088455"/>
            <a:chExt cx="3533715" cy="480042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6"/>
            <a:srcRect l="27082" r="28988"/>
            <a:stretch/>
          </p:blipFill>
          <p:spPr>
            <a:xfrm>
              <a:off x="10030940" y="1088455"/>
              <a:ext cx="3136763" cy="4764024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2692618" y="5581098"/>
              <a:ext cx="872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NBL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875" y="1154815"/>
            <a:ext cx="10829925" cy="5022148"/>
          </a:xfrm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sz="2400" b="1" dirty="0"/>
              <a:t>Current </a:t>
            </a:r>
            <a:r>
              <a:rPr lang="en-US" sz="2400" b="1"/>
              <a:t>Risk: </a:t>
            </a:r>
            <a:endParaRPr lang="en-US" sz="2400" b="1" dirty="0"/>
          </a:p>
          <a:p>
            <a:pPr marL="0" indent="0">
              <a:lnSpc>
                <a:spcPct val="70000"/>
              </a:lnSpc>
              <a:spcBef>
                <a:spcPts val="600"/>
              </a:spcBef>
              <a:buNone/>
            </a:pPr>
            <a:r>
              <a:rPr lang="en-US" sz="2400" i="1" dirty="0">
                <a:solidFill>
                  <a:schemeClr val="tx1"/>
                </a:solidFill>
              </a:rPr>
              <a:t>With </a:t>
            </a:r>
            <a:r>
              <a:rPr lang="en-US" sz="2400" b="1" i="1" dirty="0">
                <a:solidFill>
                  <a:schemeClr val="tx1"/>
                </a:solidFill>
              </a:rPr>
              <a:t>NO</a:t>
            </a:r>
            <a:r>
              <a:rPr lang="en-US" sz="2400" i="1" dirty="0">
                <a:solidFill>
                  <a:schemeClr val="tx1"/>
                </a:solidFill>
              </a:rPr>
              <a:t> Training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Very High</a:t>
            </a:r>
            <a:r>
              <a:rPr lang="en-US" sz="2400" b="1" dirty="0">
                <a:solidFill>
                  <a:schemeClr val="tx1"/>
                </a:solidFill>
              </a:rPr>
              <a:t>/</a:t>
            </a:r>
            <a:r>
              <a:rPr lang="en-US" sz="2400" b="1" dirty="0">
                <a:solidFill>
                  <a:srgbClr val="FF0000"/>
                </a:solidFill>
              </a:rPr>
              <a:t>Severe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i="1" dirty="0">
                <a:solidFill>
                  <a:schemeClr val="tx1"/>
                </a:solidFill>
              </a:rPr>
              <a:t>(Falling, Fatigue, Injury)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i="1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i="1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i="1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/>
              <a:t>Current Facilities: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/>
              <a:t>Risk: </a:t>
            </a:r>
            <a:r>
              <a:rPr lang="en-US" sz="2400" b="1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</a:rPr>
              <a:t>High</a:t>
            </a:r>
            <a:r>
              <a:rPr lang="en-US" sz="2400" b="1" dirty="0">
                <a:solidFill>
                  <a:schemeClr val="tx1"/>
                </a:solidFill>
              </a:rPr>
              <a:t>/</a:t>
            </a:r>
            <a:r>
              <a:rPr lang="en-US" sz="2400" b="1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FFFF00"/>
                </a:solidFill>
              </a:rPr>
              <a:t>Critical</a:t>
            </a:r>
          </a:p>
          <a:p>
            <a:r>
              <a:rPr lang="en-US" sz="2400" dirty="0"/>
              <a:t>ARGOS (Horse Treadmill)</a:t>
            </a:r>
          </a:p>
          <a:p>
            <a:pPr lvl="1"/>
            <a:r>
              <a:rPr lang="en-US" sz="2000" dirty="0"/>
              <a:t>1/6g Pressurized walking suit</a:t>
            </a:r>
          </a:p>
          <a:p>
            <a:r>
              <a:rPr lang="en-US" sz="2400" dirty="0"/>
              <a:t>NBL* </a:t>
            </a:r>
          </a:p>
          <a:p>
            <a:pPr lvl="1"/>
            <a:r>
              <a:rPr lang="en-US" sz="2000" dirty="0"/>
              <a:t>1/6g SCUBA</a:t>
            </a:r>
          </a:p>
          <a:p>
            <a:pPr lvl="1"/>
            <a:r>
              <a:rPr lang="en-US" sz="2000" dirty="0"/>
              <a:t>1/6g Pressurized walking suit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Risk: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Medium-Long Distance Ambulation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82415" y="5897325"/>
            <a:ext cx="9038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*Not recommended for evaluation/verification of suit ambulation due to water drag effect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663859" y="1334666"/>
            <a:ext cx="1825943" cy="1658621"/>
            <a:chOff x="3663859" y="1334666"/>
            <a:chExt cx="1825943" cy="1658621"/>
          </a:xfrm>
        </p:grpSpPr>
        <p:grpSp>
          <p:nvGrpSpPr>
            <p:cNvPr id="12" name="Group 11"/>
            <p:cNvGrpSpPr/>
            <p:nvPr/>
          </p:nvGrpSpPr>
          <p:grpSpPr>
            <a:xfrm>
              <a:off x="3663859" y="1334666"/>
              <a:ext cx="1825943" cy="1658621"/>
              <a:chOff x="3663859" y="1334666"/>
              <a:chExt cx="1825943" cy="1658621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3856990" y="1334666"/>
                <a:ext cx="1619030" cy="1518086"/>
                <a:chOff x="3925452" y="1658203"/>
                <a:chExt cx="1619030" cy="1518086"/>
              </a:xfrm>
            </p:grpSpPr>
            <p:graphicFrame>
              <p:nvGraphicFramePr>
                <p:cNvPr id="26" name="Content Placeholder 3"/>
                <p:cNvGraphicFramePr>
                  <a:graphicFrameLocks/>
                </p:cNvGraphicFramePr>
                <p:nvPr>
                  <p:extLst/>
                </p:nvPr>
              </p:nvGraphicFramePr>
              <p:xfrm>
                <a:off x="3925452" y="1658203"/>
                <a:ext cx="1619030" cy="1518086"/>
              </p:xfrm>
              <a:graphic>
                <a:graphicData uri="http://schemas.openxmlformats.org/drawingml/2006/table">
                  <a:tbl>
                    <a:tblPr firstRow="1" bandRow="1">
                      <a:tableStyleId>{2D5ABB26-0587-4C30-8999-92F81FD0307C}</a:tableStyleId>
                    </a:tblPr>
                    <a:tblGrid>
                      <a:gridCol w="130830">
                        <a:extLst>
                          <a:ext uri="{9D8B030D-6E8A-4147-A177-3AD203B41FA5}">
                            <a16:colId xmlns:a16="http://schemas.microsoft.com/office/drawing/2014/main" val="4199170841"/>
                          </a:ext>
                        </a:extLst>
                      </a:gridCol>
                      <a:gridCol w="297640">
                        <a:extLst>
                          <a:ext uri="{9D8B030D-6E8A-4147-A177-3AD203B41FA5}">
                            <a16:colId xmlns:a16="http://schemas.microsoft.com/office/drawing/2014/main" val="840218681"/>
                          </a:ext>
                        </a:extLst>
                      </a:gridCol>
                      <a:gridCol w="297640">
                        <a:extLst>
                          <a:ext uri="{9D8B030D-6E8A-4147-A177-3AD203B41FA5}">
                            <a16:colId xmlns:a16="http://schemas.microsoft.com/office/drawing/2014/main" val="1263547940"/>
                          </a:ext>
                        </a:extLst>
                      </a:gridCol>
                      <a:gridCol w="297640">
                        <a:extLst>
                          <a:ext uri="{9D8B030D-6E8A-4147-A177-3AD203B41FA5}">
                            <a16:colId xmlns:a16="http://schemas.microsoft.com/office/drawing/2014/main" val="3063311278"/>
                          </a:ext>
                        </a:extLst>
                      </a:gridCol>
                      <a:gridCol w="297640">
                        <a:extLst>
                          <a:ext uri="{9D8B030D-6E8A-4147-A177-3AD203B41FA5}">
                            <a16:colId xmlns:a16="http://schemas.microsoft.com/office/drawing/2014/main" val="1231110350"/>
                          </a:ext>
                        </a:extLst>
                      </a:gridCol>
                      <a:gridCol w="297640">
                        <a:extLst>
                          <a:ext uri="{9D8B030D-6E8A-4147-A177-3AD203B41FA5}">
                            <a16:colId xmlns:a16="http://schemas.microsoft.com/office/drawing/2014/main" val="1225995769"/>
                          </a:ext>
                        </a:extLst>
                      </a:gridCol>
                    </a:tblGrid>
                    <a:tr h="275836"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5</a:t>
                            </a:r>
                          </a:p>
                        </a:txBody>
                        <a:tcPr marL="13059" marR="13059" marT="6530" marB="6530" anchor="ctr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4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00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00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0000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892740954"/>
                        </a:ext>
                      </a:extLst>
                    </a:tr>
                    <a:tr h="275836"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4</a:t>
                            </a:r>
                          </a:p>
                        </a:txBody>
                        <a:tcPr marL="13059" marR="13059" marT="6530" marB="6530" anchor="ctr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3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00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0000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470970655"/>
                        </a:ext>
                      </a:extLst>
                    </a:tr>
                    <a:tr h="275836"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3</a:t>
                            </a:r>
                          </a:p>
                        </a:txBody>
                        <a:tcPr marL="13059" marR="13059" marT="6530" marB="6530" anchor="ctr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2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0000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753452770"/>
                        </a:ext>
                      </a:extLst>
                    </a:tr>
                    <a:tr h="275836"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2</a:t>
                            </a:r>
                          </a:p>
                        </a:txBody>
                        <a:tcPr marL="13059" marR="13059" marT="6530" marB="6530" anchor="ctr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3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3746192709"/>
                        </a:ext>
                      </a:extLst>
                    </a:tr>
                    <a:tr h="275836"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1</a:t>
                            </a:r>
                          </a:p>
                        </a:txBody>
                        <a:tcPr marL="13059" marR="13059" marT="6530" marB="6530" anchor="ctr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en-US" sz="8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endParaRPr lang="en-US" sz="2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endParaRPr lang="en-US" sz="2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endParaRPr lang="en-US" sz="2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00B050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endParaRPr lang="en-US" sz="200" dirty="0"/>
                          </a:p>
                        </a:txBody>
                        <a:tcPr marL="13059" marR="13059" marT="6530" marB="6530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solidFill>
                            <a:srgbClr val="FFFF00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3247061269"/>
                        </a:ext>
                      </a:extLst>
                    </a:tr>
                    <a:tr h="138906">
                      <a:tc>
                        <a:txBody>
                          <a:bodyPr/>
                          <a:lstStyle/>
                          <a:p>
                            <a:pPr algn="ctr"/>
                            <a:endParaRPr lang="en-US" sz="800" dirty="0"/>
                          </a:p>
                        </a:txBody>
                        <a:tcPr marL="13059" marR="13059" marT="6530" marB="6530" anchor="ctr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1</a:t>
                            </a:r>
                          </a:p>
                        </a:txBody>
                        <a:tcPr marL="13059" marR="13059" marT="6530" marB="6530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2</a:t>
                            </a:r>
                          </a:p>
                        </a:txBody>
                        <a:tcPr marL="13059" marR="13059" marT="6530" marB="6530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3</a:t>
                            </a:r>
                          </a:p>
                        </a:txBody>
                        <a:tcPr marL="13059" marR="13059" marT="6530" marB="6530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4</a:t>
                            </a:r>
                          </a:p>
                        </a:txBody>
                        <a:tcPr marL="13059" marR="13059" marT="6530" marB="6530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/>
                            <a:r>
                              <a:rPr lang="en-US" sz="800" dirty="0"/>
                              <a:t>5</a:t>
                            </a:r>
                          </a:p>
                        </a:txBody>
                        <a:tcPr marL="13059" marR="13059" marT="6530" marB="6530">
                          <a:lnL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lnTlToBr w="12700" cmpd="sng">
                            <a:noFill/>
                            <a:prstDash val="solid"/>
                          </a:lnTlToBr>
                          <a:lnBlToTr w="12700" cmpd="sng">
                            <a:noFill/>
                            <a:prstDash val="solid"/>
                          </a:lnBlToTr>
                          <a:noFill/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3618420773"/>
                        </a:ext>
                      </a:extLst>
                    </a:tr>
                  </a:tbl>
                </a:graphicData>
              </a:graphic>
            </p:graphicFrame>
            <p:grpSp>
              <p:nvGrpSpPr>
                <p:cNvPr id="27" name="Group 26"/>
                <p:cNvGrpSpPr/>
                <p:nvPr/>
              </p:nvGrpSpPr>
              <p:grpSpPr>
                <a:xfrm>
                  <a:off x="4653682" y="1658487"/>
                  <a:ext cx="300250" cy="279779"/>
                  <a:chOff x="4063337" y="1378708"/>
                  <a:chExt cx="300250" cy="279779"/>
                </a:xfrm>
              </p:grpSpPr>
              <p:cxnSp>
                <p:nvCxnSpPr>
                  <p:cNvPr id="28" name="Straight Connector 27"/>
                  <p:cNvCxnSpPr/>
                  <p:nvPr/>
                </p:nvCxnSpPr>
                <p:spPr>
                  <a:xfrm>
                    <a:off x="4063337" y="1378708"/>
                    <a:ext cx="300250" cy="279779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 flipH="1">
                    <a:off x="4063337" y="1378708"/>
                    <a:ext cx="300250" cy="279779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3" name="Group 22"/>
              <p:cNvGrpSpPr/>
              <p:nvPr/>
            </p:nvGrpSpPr>
            <p:grpSpPr>
              <a:xfrm>
                <a:off x="3663859" y="1359833"/>
                <a:ext cx="1825943" cy="1633454"/>
                <a:chOff x="3073687" y="1149701"/>
                <a:chExt cx="1825943" cy="1633454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3073687" y="1149701"/>
                  <a:ext cx="312458" cy="1429373"/>
                </a:xfrm>
                <a:prstGeom prst="rect">
                  <a:avLst/>
                </a:prstGeom>
                <a:noFill/>
              </p:spPr>
              <p:txBody>
                <a:bodyPr vert="wordArtVert" wrap="square" rtlCol="0">
                  <a:spAutoFit/>
                </a:bodyPr>
                <a:lstStyle/>
                <a:p>
                  <a:r>
                    <a:rPr lang="en-US" sz="700" b="1" dirty="0" smtClean="0"/>
                    <a:t>LIKELIHOOD</a:t>
                  </a:r>
                  <a:endParaRPr lang="en-US" sz="700" b="1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3548205" y="2567711"/>
                  <a:ext cx="135142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spc="300" dirty="0" smtClean="0"/>
                    <a:t>CONSEQUENCE</a:t>
                  </a:r>
                  <a:endParaRPr lang="en-US" sz="800" b="1" spc="300" dirty="0"/>
                </a:p>
              </p:txBody>
            </p:sp>
          </p:grpSp>
        </p:grpSp>
        <p:cxnSp>
          <p:nvCxnSpPr>
            <p:cNvPr id="30" name="Straight Arrow Connector 29"/>
            <p:cNvCxnSpPr/>
            <p:nvPr/>
          </p:nvCxnSpPr>
          <p:spPr>
            <a:xfrm flipH="1">
              <a:off x="4725821" y="1484364"/>
              <a:ext cx="9524" cy="28575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655930" y="1096905"/>
            <a:ext cx="6290546" cy="4786447"/>
            <a:chOff x="5655930" y="1096905"/>
            <a:chExt cx="6290546" cy="4786447"/>
          </a:xfrm>
        </p:grpSpPr>
        <p:sp>
          <p:nvSpPr>
            <p:cNvPr id="8" name="Rectangle 7"/>
            <p:cNvSpPr/>
            <p:nvPr/>
          </p:nvSpPr>
          <p:spPr>
            <a:xfrm>
              <a:off x="5655930" y="1096905"/>
              <a:ext cx="6290546" cy="4786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ARGOS_Treadmill_Clip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5655930" y="1770114"/>
              <a:ext cx="6290546" cy="3538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590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/>
        </p:nvSpPr>
        <p:spPr>
          <a:xfrm>
            <a:off x="457354" y="1154815"/>
            <a:ext cx="5176183" cy="52015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Risk Buy-down </a:t>
            </a:r>
          </a:p>
          <a:p>
            <a:pPr marL="0" indent="0">
              <a:buNone/>
            </a:pPr>
            <a:r>
              <a:rPr lang="en-US" b="1" dirty="0">
                <a:ln w="3175">
                  <a:noFill/>
                </a:ln>
                <a:solidFill>
                  <a:srgbClr val="00B050"/>
                </a:solidFill>
              </a:rPr>
              <a:t>Low</a:t>
            </a:r>
            <a:r>
              <a:rPr lang="en-US" b="1" dirty="0">
                <a:solidFill>
                  <a:schemeClr val="tx1"/>
                </a:solidFill>
              </a:rPr>
              <a:t>/</a:t>
            </a:r>
            <a:r>
              <a:rPr lang="en-US" b="1" dirty="0">
                <a:ln w="3175">
                  <a:noFill/>
                </a:ln>
                <a:solidFill>
                  <a:srgbClr val="00B050"/>
                </a:solidFill>
              </a:rPr>
              <a:t>Severe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Future Facility: </a:t>
            </a:r>
          </a:p>
          <a:p>
            <a:r>
              <a:rPr lang="en-US" sz="2400" dirty="0"/>
              <a:t>Hi-Bay AXES facility</a:t>
            </a:r>
          </a:p>
          <a:p>
            <a:pPr lvl="1"/>
            <a:r>
              <a:rPr lang="en-US" sz="2000" dirty="0"/>
              <a:t>Large Circular or Oval Track</a:t>
            </a:r>
          </a:p>
          <a:p>
            <a:pPr lvl="2"/>
            <a:r>
              <a:rPr lang="en-US" sz="1600" dirty="0"/>
              <a:t>100 </a:t>
            </a:r>
            <a:r>
              <a:rPr lang="en-US" sz="1600" dirty="0" err="1"/>
              <a:t>ft</a:t>
            </a:r>
            <a:r>
              <a:rPr lang="en-US" sz="1600" dirty="0"/>
              <a:t> minimum diameter corners to minimize impacts to momentum management and gait</a:t>
            </a:r>
          </a:p>
          <a:p>
            <a:pPr lvl="1"/>
            <a:r>
              <a:rPr lang="en-US" sz="2000" dirty="0"/>
              <a:t>1/6g off-load</a:t>
            </a:r>
          </a:p>
          <a:p>
            <a:pPr lvl="1"/>
            <a:r>
              <a:rPr lang="en-US" sz="2000" dirty="0"/>
              <a:t>Hi-Fi Pressure Suit (</a:t>
            </a:r>
            <a:r>
              <a:rPr lang="en-US" sz="2000" dirty="0" err="1"/>
              <a:t>xEMU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Simulated Lunar Lighting</a:t>
            </a:r>
          </a:p>
          <a:p>
            <a:pPr lvl="1"/>
            <a:r>
              <a:rPr lang="en-US" sz="2000" dirty="0"/>
              <a:t>Simulated Lunar Topography</a:t>
            </a:r>
            <a:endParaRPr lang="en-US" sz="18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 Risk: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Medium-Long Distance Ambulation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24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793659" y="1906285"/>
            <a:ext cx="4425295" cy="4203656"/>
            <a:chOff x="7793659" y="1906285"/>
            <a:chExt cx="4425295" cy="420365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93659" y="1906285"/>
              <a:ext cx="4117859" cy="4160249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0938794" y="5802164"/>
              <a:ext cx="128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Building 29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633537" y="1154815"/>
            <a:ext cx="3370641" cy="3386516"/>
            <a:chOff x="5633537" y="1154815"/>
            <a:chExt cx="3370641" cy="3386516"/>
          </a:xfrm>
        </p:grpSpPr>
        <p:pic>
          <p:nvPicPr>
            <p:cNvPr id="3078" name="Picture 6" descr="https://io.jsc.nasa.gov/photos/10250/lores/S70-2497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3537" y="1154815"/>
              <a:ext cx="3370641" cy="3386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513320" y="4229336"/>
              <a:ext cx="1280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Building 29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151797" y="1349997"/>
            <a:ext cx="1825943" cy="1645253"/>
            <a:chOff x="3151797" y="1349997"/>
            <a:chExt cx="1825943" cy="1645253"/>
          </a:xfrm>
        </p:grpSpPr>
        <p:graphicFrame>
          <p:nvGraphicFramePr>
            <p:cNvPr id="21" name="Content Placeholder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41367547"/>
                </p:ext>
              </p:extLst>
            </p:nvPr>
          </p:nvGraphicFramePr>
          <p:xfrm>
            <a:off x="3358710" y="1349997"/>
            <a:ext cx="1619030" cy="1518086"/>
          </p:xfrm>
          <a:graphic>
            <a:graphicData uri="http://schemas.openxmlformats.org/drawingml/2006/table">
              <a:tbl>
                <a:tblPr firstRow="1" bandRow="1">
                  <a:tableStyleId>{2D5ABB26-0587-4C30-8999-92F81FD0307C}</a:tableStyleId>
                </a:tblPr>
                <a:tblGrid>
                  <a:gridCol w="130830">
                    <a:extLst>
                      <a:ext uri="{9D8B030D-6E8A-4147-A177-3AD203B41FA5}">
                        <a16:colId xmlns:a16="http://schemas.microsoft.com/office/drawing/2014/main" val="4199170841"/>
                      </a:ext>
                    </a:extLst>
                  </a:gridCol>
                  <a:gridCol w="297640">
                    <a:extLst>
                      <a:ext uri="{9D8B030D-6E8A-4147-A177-3AD203B41FA5}">
                        <a16:colId xmlns:a16="http://schemas.microsoft.com/office/drawing/2014/main" val="840218681"/>
                      </a:ext>
                    </a:extLst>
                  </a:gridCol>
                  <a:gridCol w="297640">
                    <a:extLst>
                      <a:ext uri="{9D8B030D-6E8A-4147-A177-3AD203B41FA5}">
                        <a16:colId xmlns:a16="http://schemas.microsoft.com/office/drawing/2014/main" val="1263547940"/>
                      </a:ext>
                    </a:extLst>
                  </a:gridCol>
                  <a:gridCol w="297640">
                    <a:extLst>
                      <a:ext uri="{9D8B030D-6E8A-4147-A177-3AD203B41FA5}">
                        <a16:colId xmlns:a16="http://schemas.microsoft.com/office/drawing/2014/main" val="3063311278"/>
                      </a:ext>
                    </a:extLst>
                  </a:gridCol>
                  <a:gridCol w="297640">
                    <a:extLst>
                      <a:ext uri="{9D8B030D-6E8A-4147-A177-3AD203B41FA5}">
                        <a16:colId xmlns:a16="http://schemas.microsoft.com/office/drawing/2014/main" val="1231110350"/>
                      </a:ext>
                    </a:extLst>
                  </a:gridCol>
                  <a:gridCol w="297640">
                    <a:extLst>
                      <a:ext uri="{9D8B030D-6E8A-4147-A177-3AD203B41FA5}">
                        <a16:colId xmlns:a16="http://schemas.microsoft.com/office/drawing/2014/main" val="1225995769"/>
                      </a:ext>
                    </a:extLst>
                  </a:gridCol>
                </a:tblGrid>
                <a:tr h="275836"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5</a:t>
                        </a:r>
                      </a:p>
                    </a:txBody>
                    <a:tcPr marL="13059" marR="13059" marT="6530" marB="653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 lang="en-US" sz="4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00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00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0000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892740954"/>
                    </a:ext>
                  </a:extLst>
                </a:tr>
                <a:tr h="275836"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4</a:t>
                        </a:r>
                      </a:p>
                    </a:txBody>
                    <a:tcPr marL="13059" marR="13059" marT="6530" marB="653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 lang="en-US" sz="3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00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0000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2470970655"/>
                    </a:ext>
                  </a:extLst>
                </a:tr>
                <a:tr h="275836"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3</a:t>
                        </a:r>
                      </a:p>
                    </a:txBody>
                    <a:tcPr marL="13059" marR="13059" marT="6530" marB="653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 lang="en-US" sz="2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0000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2753452770"/>
                    </a:ext>
                  </a:extLst>
                </a:tr>
                <a:tr h="275836"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2</a:t>
                        </a:r>
                      </a:p>
                    </a:txBody>
                    <a:tcPr marL="13059" marR="13059" marT="6530" marB="653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 lang="en-US" sz="3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746192709"/>
                    </a:ext>
                  </a:extLst>
                </a:tr>
                <a:tr h="275836"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1</a:t>
                        </a:r>
                      </a:p>
                    </a:txBody>
                    <a:tcPr marL="13059" marR="13059" marT="6530" marB="653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 lang="en-US" sz="8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US" sz="2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US" sz="2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US" sz="2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00B05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 lang="en-US" sz="200" dirty="0"/>
                      </a:p>
                    </a:txBody>
                    <a:tcPr marL="13059" marR="13059" marT="6530" marB="6530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solidFill>
                        <a:srgbClr val="FFFF00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3247061269"/>
                    </a:ext>
                  </a:extLst>
                </a:tr>
                <a:tr h="138906">
                  <a:tc>
                    <a:txBody>
                      <a:bodyPr/>
                      <a:lstStyle/>
                      <a:p>
                        <a:pPr algn="ctr"/>
                        <a:endParaRPr lang="en-US" sz="800" dirty="0"/>
                      </a:p>
                    </a:txBody>
                    <a:tcPr marL="13059" marR="13059" marT="6530" marB="6530" anchor="ctr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1</a:t>
                        </a:r>
                      </a:p>
                    </a:txBody>
                    <a:tcPr marL="13059" marR="13059" marT="6530" marB="6530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2</a:t>
                        </a:r>
                      </a:p>
                    </a:txBody>
                    <a:tcPr marL="13059" marR="13059" marT="6530" marB="6530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3</a:t>
                        </a:r>
                      </a:p>
                    </a:txBody>
                    <a:tcPr marL="13059" marR="13059" marT="6530" marB="6530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4</a:t>
                        </a:r>
                      </a:p>
                    </a:txBody>
                    <a:tcPr marL="13059" marR="13059" marT="6530" marB="6530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sz="800" dirty="0"/>
                          <a:t>5</a:t>
                        </a:r>
                      </a:p>
                    </a:txBody>
                    <a:tcPr marL="13059" marR="13059" marT="6530" marB="6530">
                      <a:lnL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3618420773"/>
                    </a:ext>
                  </a:extLst>
                </a:tr>
              </a:tbl>
            </a:graphicData>
          </a:graphic>
        </p:graphicFrame>
        <p:grpSp>
          <p:nvGrpSpPr>
            <p:cNvPr id="22" name="Group 21"/>
            <p:cNvGrpSpPr/>
            <p:nvPr/>
          </p:nvGrpSpPr>
          <p:grpSpPr>
            <a:xfrm>
              <a:off x="4081421" y="2178523"/>
              <a:ext cx="300250" cy="279779"/>
              <a:chOff x="4063337" y="1654933"/>
              <a:chExt cx="300250" cy="279779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4063337" y="1654933"/>
                <a:ext cx="300250" cy="27977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4063337" y="1654933"/>
                <a:ext cx="300250" cy="27977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Arrow Connector 24"/>
            <p:cNvCxnSpPr/>
            <p:nvPr/>
          </p:nvCxnSpPr>
          <p:spPr>
            <a:xfrm>
              <a:off x="4227994" y="1752600"/>
              <a:ext cx="3764" cy="53340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3151797" y="1361796"/>
              <a:ext cx="1825943" cy="1633454"/>
              <a:chOff x="3073687" y="1149701"/>
              <a:chExt cx="1825943" cy="1633454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3073687" y="1149701"/>
                <a:ext cx="312458" cy="1429373"/>
              </a:xfrm>
              <a:prstGeom prst="rect">
                <a:avLst/>
              </a:prstGeom>
              <a:noFill/>
            </p:spPr>
            <p:txBody>
              <a:bodyPr vert="wordArtVert" wrap="square" rtlCol="0">
                <a:spAutoFit/>
              </a:bodyPr>
              <a:lstStyle/>
              <a:p>
                <a:r>
                  <a:rPr lang="en-US" sz="700" b="1" dirty="0" smtClean="0"/>
                  <a:t>LIKELIHOOD</a:t>
                </a:r>
                <a:endParaRPr lang="en-US" sz="700" b="1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548205" y="2567711"/>
                <a:ext cx="13514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spc="300" dirty="0" smtClean="0"/>
                  <a:t>CONSEQUENCE</a:t>
                </a:r>
                <a:endParaRPr lang="en-US" sz="800" b="1" spc="3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206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 </a:t>
            </a:r>
            <a:r>
              <a:rPr lang="en-US"/>
              <a:t>Training Risk</a:t>
            </a:r>
            <a:r>
              <a:rPr lang="en-US" dirty="0"/>
              <a:t>:</a:t>
            </a:r>
            <a:r>
              <a:rPr lang="en-US"/>
              <a:t>  </a:t>
            </a:r>
            <a:r>
              <a:rPr lang="en-US" dirty="0"/>
              <a:t>One of Many </a:t>
            </a:r>
            <a:r>
              <a:rPr lang="en-US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</a:t>
            </a:r>
            <a:r>
              <a:rPr lang="en-US"/>
              <a:t> </a:t>
            </a:r>
            <a:r>
              <a:rPr lang="en-US" dirty="0"/>
              <a:t>is missing a </a:t>
            </a:r>
            <a:r>
              <a:rPr lang="en-US"/>
              <a:t>large facility to </a:t>
            </a:r>
            <a:r>
              <a:rPr lang="en-US" dirty="0"/>
              <a:t>train</a:t>
            </a:r>
            <a:r>
              <a:rPr lang="en-US"/>
              <a:t> </a:t>
            </a:r>
            <a:r>
              <a:rPr lang="en-US" dirty="0"/>
              <a:t>end-to-end EVA </a:t>
            </a:r>
            <a:r>
              <a:rPr lang="en-US"/>
              <a:t>timeline operations, </a:t>
            </a:r>
            <a:r>
              <a:rPr lang="en-US" dirty="0"/>
              <a:t>manage</a:t>
            </a:r>
            <a:r>
              <a:rPr lang="en-US"/>
              <a:t> metabolic rate </a:t>
            </a:r>
            <a:r>
              <a:rPr lang="en-US" dirty="0"/>
              <a:t>while</a:t>
            </a:r>
            <a:r>
              <a:rPr lang="en-US"/>
              <a:t> </a:t>
            </a:r>
            <a:r>
              <a:rPr lang="en-US" dirty="0"/>
              <a:t>translating and performing </a:t>
            </a:r>
            <a:r>
              <a:rPr lang="en-US"/>
              <a:t>other operation, </a:t>
            </a:r>
            <a:r>
              <a:rPr lang="en-US" dirty="0"/>
              <a:t>characterize</a:t>
            </a:r>
            <a:r>
              <a:rPr lang="en-US"/>
              <a:t> </a:t>
            </a:r>
            <a:r>
              <a:rPr lang="en-US" dirty="0"/>
              <a:t>and collect</a:t>
            </a:r>
            <a:r>
              <a:rPr lang="en-US"/>
              <a:t> diverse science samples, </a:t>
            </a:r>
            <a:r>
              <a:rPr lang="en-US" dirty="0"/>
              <a:t>practice</a:t>
            </a:r>
            <a:r>
              <a:rPr lang="en-US"/>
              <a:t> crew-MCC </a:t>
            </a:r>
            <a:r>
              <a:rPr lang="en-US" dirty="0"/>
              <a:t>communications, </a:t>
            </a:r>
            <a:r>
              <a:rPr lang="en-US"/>
              <a:t>and </a:t>
            </a:r>
            <a:r>
              <a:rPr lang="en-US" dirty="0"/>
              <a:t>complete</a:t>
            </a:r>
            <a:r>
              <a:rPr lang="en-US"/>
              <a:t> crew </a:t>
            </a:r>
            <a:r>
              <a:rPr lang="en-US" dirty="0"/>
              <a:t>rescue, all while maintaining a diverse topography, oblique </a:t>
            </a:r>
            <a:r>
              <a:rPr lang="en-US"/>
              <a:t>lighting angles, and </a:t>
            </a:r>
            <a:r>
              <a:rPr lang="en-US" dirty="0"/>
              <a:t>active</a:t>
            </a:r>
            <a:r>
              <a:rPr lang="en-US"/>
              <a:t> </a:t>
            </a:r>
            <a:r>
              <a:rPr lang="en-US" dirty="0" err="1"/>
              <a:t>xEMU</a:t>
            </a:r>
            <a:r>
              <a:rPr lang="en-US" dirty="0"/>
              <a:t> Caution &amp; </a:t>
            </a:r>
            <a:r>
              <a:rPr lang="en-US"/>
              <a:t>Warning System.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1834" y="3481443"/>
            <a:ext cx="4767362" cy="279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801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Structured Analog Testing</a:t>
            </a:r>
            <a:endParaRPr lang="en-US" sz="5400" dirty="0"/>
          </a:p>
        </p:txBody>
      </p:sp>
      <p:sp>
        <p:nvSpPr>
          <p:cNvPr id="7" name="Subtitle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7"/>
          <p:cNvSpPr txBox="1">
            <a:spLocks/>
          </p:cNvSpPr>
          <p:nvPr/>
        </p:nvSpPr>
        <p:spPr>
          <a:xfrm>
            <a:off x="984250" y="4741863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Daren Welsh – </a:t>
            </a:r>
            <a:r>
              <a:rPr lang="en-US" i="1" err="1"/>
              <a:t>xEVA</a:t>
            </a:r>
            <a:r>
              <a:rPr lang="en-US" i="1"/>
              <a:t> Operations </a:t>
            </a:r>
            <a:r>
              <a:rPr lang="en-US" i="1" dirty="0"/>
              <a:t>Test Lead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1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need a unified, structured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4815"/>
            <a:ext cx="7210245" cy="5022148"/>
          </a:xfrm>
        </p:spPr>
        <p:txBody>
          <a:bodyPr>
            <a:normAutofit/>
          </a:bodyPr>
          <a:lstStyle/>
          <a:p>
            <a:r>
              <a:rPr lang="en-US" dirty="0"/>
              <a:t>Tests are performed in multiple environments, with different configurations, to address lots of objectives</a:t>
            </a:r>
          </a:p>
          <a:p>
            <a:r>
              <a:rPr lang="en-US" dirty="0"/>
              <a:t>A unified test structure will foster collaboration, improve work efficiency, and unify data so we can agree upon results</a:t>
            </a:r>
          </a:p>
          <a:p>
            <a:r>
              <a:rPr lang="en-US" dirty="0"/>
              <a:t>A single, unified set of test objectives ensures we are working to the same goals</a:t>
            </a:r>
          </a:p>
          <a:p>
            <a:r>
              <a:rPr lang="en-US" dirty="0"/>
              <a:t>Collocation of test documentation provides transparency for inter-team awareness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0543" y="1558064"/>
            <a:ext cx="4634309" cy="5096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129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Test Environment 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8324" y="1154815"/>
            <a:ext cx="5565475" cy="502214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u="sng" dirty="0"/>
              <a:t>Considerations</a:t>
            </a:r>
          </a:p>
          <a:p>
            <a:r>
              <a:rPr lang="en-US"/>
              <a:t>Each test environment can </a:t>
            </a:r>
            <a:r>
              <a:rPr lang="en-US" dirty="0"/>
              <a:t>have multiple configurations</a:t>
            </a:r>
          </a:p>
          <a:p>
            <a:r>
              <a:rPr lang="en-US" dirty="0"/>
              <a:t>Mockups of flight hardware and tools</a:t>
            </a:r>
          </a:p>
          <a:p>
            <a:r>
              <a:rPr lang="en-US" dirty="0"/>
              <a:t>Method of providing Lunar weigh-out</a:t>
            </a:r>
          </a:p>
          <a:p>
            <a:pPr lvl="1"/>
            <a:r>
              <a:rPr lang="en-US" dirty="0"/>
              <a:t>Different ARGOS gimbals</a:t>
            </a:r>
          </a:p>
          <a:p>
            <a:pPr lvl="1"/>
            <a:r>
              <a:rPr lang="en-US" dirty="0"/>
              <a:t>Different NBL weigh-out systems</a:t>
            </a:r>
          </a:p>
          <a:p>
            <a:r>
              <a:rPr lang="en-US" dirty="0"/>
              <a:t>Subjects can have different configurations</a:t>
            </a:r>
          </a:p>
          <a:p>
            <a:pPr lvl="1"/>
            <a:r>
              <a:rPr lang="en-US" dirty="0"/>
              <a:t>Suit type</a:t>
            </a:r>
          </a:p>
          <a:p>
            <a:pPr lvl="1"/>
            <a:r>
              <a:rPr lang="en-US" dirty="0"/>
              <a:t>Dive helmet</a:t>
            </a:r>
          </a:p>
          <a:p>
            <a:r>
              <a:rPr lang="en-US" dirty="0"/>
              <a:t>Methods to record data (more on this later)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28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6463" y="1166630"/>
            <a:ext cx="4826858" cy="50221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Test Environments</a:t>
            </a:r>
          </a:p>
          <a:p>
            <a:r>
              <a:rPr lang="en-US" dirty="0"/>
              <a:t>NBL</a:t>
            </a:r>
          </a:p>
          <a:p>
            <a:r>
              <a:rPr lang="en-US" dirty="0"/>
              <a:t>ARGOS</a:t>
            </a:r>
          </a:p>
          <a:p>
            <a:r>
              <a:rPr lang="en-US" dirty="0"/>
              <a:t>VR</a:t>
            </a:r>
          </a:p>
          <a:p>
            <a:r>
              <a:rPr lang="en-US" dirty="0"/>
              <a:t>Parabolic</a:t>
            </a:r>
            <a:r>
              <a:rPr lang="en-US"/>
              <a:t> </a:t>
            </a:r>
            <a:r>
              <a:rPr lang="en-US" dirty="0"/>
              <a:t>flight</a:t>
            </a:r>
          </a:p>
          <a:p>
            <a:r>
              <a:rPr lang="en-US"/>
              <a:t>NEEMO </a:t>
            </a:r>
            <a:r>
              <a:rPr lang="en-US" dirty="0"/>
              <a:t>and other field tests</a:t>
            </a:r>
          </a:p>
          <a:p>
            <a:r>
              <a:rPr lang="en-US"/>
              <a:t>Shirt-sleeve </a:t>
            </a:r>
            <a:r>
              <a:rPr lang="en-US" dirty="0"/>
              <a:t>(APACHE, NBL 1-G room, </a:t>
            </a:r>
            <a:r>
              <a:rPr lang="en-US" err="1"/>
              <a:t>etc</a:t>
            </a:r>
            <a:r>
              <a:rPr lang="en-US"/>
              <a:t>)</a:t>
            </a:r>
            <a:endParaRPr lang="en-US" dirty="0"/>
          </a:p>
          <a:p>
            <a:r>
              <a:rPr lang="en-US" dirty="0"/>
              <a:t>More …</a:t>
            </a:r>
          </a:p>
        </p:txBody>
      </p:sp>
      <p:pic>
        <p:nvPicPr>
          <p:cNvPr id="9" name="Picture 2" descr="Related imag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478" y="1371361"/>
            <a:ext cx="3501846" cy="24451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9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Test Structure:</a:t>
            </a:r>
            <a:r>
              <a:rPr lang="en-US"/>
              <a:t> Test </a:t>
            </a:r>
            <a:r>
              <a:rPr lang="en-US" dirty="0"/>
              <a:t>Objectives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29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373350" y="3952879"/>
            <a:ext cx="1929536" cy="8198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70D9F9B-7F05-41EE-A9EF-0EE0D0FCA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78" y="1560153"/>
            <a:ext cx="11877906" cy="475059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54" y="996839"/>
            <a:ext cx="11938517" cy="468733"/>
          </a:xfr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“We don’t just perform tests to perform tests. We do it to answer questions.”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pPr lvl="1" algn="ctr"/>
            <a:endParaRPr lang="en-US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3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Test Structure: </a:t>
            </a:r>
            <a:r>
              <a:rPr lang="en-US"/>
              <a:t> Test </a:t>
            </a:r>
            <a:r>
              <a:rPr lang="en-US" dirty="0"/>
              <a:t>Objectives 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30</a:t>
            </a:fld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5C21C43-5122-473D-A918-A5FFDA591E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767" b="-188"/>
          <a:stretch/>
        </p:blipFill>
        <p:spPr>
          <a:xfrm>
            <a:off x="2215376" y="1045010"/>
            <a:ext cx="7751221" cy="530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FED49F-0709-4637-99F8-97362B15063A}"/>
              </a:ext>
            </a:extLst>
          </p:cNvPr>
          <p:cNvSpPr txBox="1">
            <a:spLocks/>
          </p:cNvSpPr>
          <p:nvPr/>
        </p:nvSpPr>
        <p:spPr>
          <a:xfrm>
            <a:off x="122854" y="996839"/>
            <a:ext cx="11938517" cy="4687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5CA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Some test objectives can be used generically across all tests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chemeClr val="bg1"/>
              </a:solidFill>
              <a:cs typeface="Calibri"/>
            </a:endParaRPr>
          </a:p>
          <a:p>
            <a:pPr lvl="1" algn="ctr"/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Test Structure: </a:t>
            </a:r>
            <a:r>
              <a:rPr lang="en-US"/>
              <a:t> Standard </a:t>
            </a:r>
            <a:r>
              <a:rPr lang="en-US" dirty="0"/>
              <a:t>Measures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31</a:t>
            </a:fld>
            <a:endParaRPr lang="en-US"/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6B78F8B2-2E14-4375-911E-58A307557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22" y="1735157"/>
            <a:ext cx="11961541" cy="43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0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Test Structure: </a:t>
            </a:r>
            <a:r>
              <a:rPr lang="en-US"/>
              <a:t> Test </a:t>
            </a:r>
            <a:r>
              <a:rPr lang="en-US" dirty="0"/>
              <a:t>Events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6797521-810D-48FF-B323-C95F3E470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91003"/>
            <a:ext cx="2743200" cy="419947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8A9B6F9C-DCD4-4FE6-A228-F543789A64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27"/>
          <a:stretch/>
        </p:blipFill>
        <p:spPr>
          <a:xfrm>
            <a:off x="8882371" y="1027771"/>
            <a:ext cx="3193947" cy="5303779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D691CC74-9036-43CE-90CF-27CE2908E3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94" t="45351" b="19543"/>
          <a:stretch/>
        </p:blipFill>
        <p:spPr>
          <a:xfrm>
            <a:off x="155283" y="3592098"/>
            <a:ext cx="8546031" cy="2522242"/>
          </a:xfrm>
          <a:prstGeom prst="rect">
            <a:avLst/>
          </a:prstGeom>
        </p:spPr>
      </p:pic>
      <p:pic>
        <p:nvPicPr>
          <p:cNvPr id="16" name="Picture 13">
            <a:extLst>
              <a:ext uri="{FF2B5EF4-FFF2-40B4-BE49-F238E27FC236}">
                <a16:creationId xmlns:a16="http://schemas.microsoft.com/office/drawing/2014/main" id="{153EF23A-9D64-43F8-8F53-CC6DE55B51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57" r="212" b="74177"/>
          <a:stretch/>
        </p:blipFill>
        <p:spPr>
          <a:xfrm>
            <a:off x="156529" y="1718219"/>
            <a:ext cx="8504395" cy="186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1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croll: Vertical 19">
            <a:extLst>
              <a:ext uri="{FF2B5EF4-FFF2-40B4-BE49-F238E27FC236}">
                <a16:creationId xmlns:a16="http://schemas.microsoft.com/office/drawing/2014/main" id="{64D22CB2-F36E-43C8-B193-FB5348BC9E2F}"/>
              </a:ext>
            </a:extLst>
          </p:cNvPr>
          <p:cNvSpPr/>
          <p:nvPr/>
        </p:nvSpPr>
        <p:spPr>
          <a:xfrm>
            <a:off x="6144061" y="1610503"/>
            <a:ext cx="2697231" cy="1570653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ultidocument 6">
            <a:extLst>
              <a:ext uri="{FF2B5EF4-FFF2-40B4-BE49-F238E27FC236}">
                <a16:creationId xmlns:a16="http://schemas.microsoft.com/office/drawing/2014/main" id="{F358ECAD-7A70-47D1-8CDD-30471A048F97}"/>
              </a:ext>
            </a:extLst>
          </p:cNvPr>
          <p:cNvSpPr/>
          <p:nvPr/>
        </p:nvSpPr>
        <p:spPr>
          <a:xfrm>
            <a:off x="9397030" y="2557723"/>
            <a:ext cx="2631357" cy="1831972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Test Structure: </a:t>
            </a:r>
            <a:r>
              <a:rPr lang="en-US"/>
              <a:t> Overall </a:t>
            </a:r>
            <a:r>
              <a:rPr lang="en-US" dirty="0"/>
              <a:t>Structure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33</a:t>
            </a:fld>
            <a:endParaRPr lang="en-US"/>
          </a:p>
        </p:txBody>
      </p:sp>
      <p:sp>
        <p:nvSpPr>
          <p:cNvPr id="10" name="AutoShape 2" descr="data:image/png;base64,iVBORw0KGgoAAAANSUhEUgAABl4AAARmCAYAAABeAcj+AAAgAElEQVR4XuzdCZQU1b3H8T84KAKKiICAgBARDYos4sIoRqK4IBI1GBSiCbjEGAUkGyiKosxLXgigMby4RkWDEowBUUEDKqIoiyuKKyhBwQXcUVF451ZXdVdVV3dVd1dV1/KdczwnzFTd5fOvmcz0r++99bZv375d+EAAAQQQQAABBBBAAAEEEEAAAQQQQAABBBBAAAEEEKhYoB7BS8WGNIAAAggggAACCCCAAAIIIIAAAggggAACCCCAAAIIaAIELzwICCCAAAIIIIAAAggggAACCCCAAAIIIIAAAggggIBPAgQvPkHSDAIIIIAAAggggAACCCCAAAIIIIAAAggggAACCCBA8MIzgAACCCCAAAIIIIAAAggggAACCCCAAAIIIIAAAgj4JEDw4hMkzSCAAAIIIIAAAggggAACCCCAAAIIIIAAAggggAACBC88AwgggAACCCCAAAIIIIAAAggggAACCCCAAAIIIICATwIELz5B0gwCCCCAAAIIIIAAAggggAACCCCAAAIIIIAAAgggQPDCM4AAAggggAACCCCAAAIIIIAAAggggAACCCCAAAII+CRA8OITJM0ggAACCCCAAAIIIIAAAggggAACCCCAAAIIIIAAAgQvPAMIIIAAAggggAACCCCAAAIIIIAAAggggAACCCCAgE8CBC8+QdIMAggggAACCCCAAAIIIIAAAggggAACCCCAAAIIIEDwwjOAAAIIIIAAAggggAACCCCAAAIIIIAAAggggAACCPgkQPDiEyTNIIAAAggggAACCCCAAAIIIIAAAggggAACCCCAAAIELzwDCCCAAAIIIIAAAggggAACCCCAAAIIIIAAAggggIBPAgQvPkHSDAIIIIAAAggggAACCCCAAAIIIIAAAggggAACCCBA8MIzgAACCCCAAAIIIIAAAggggAACCCCAAAIIIIAAAgj4JEDw4hMkzSCAAAIIIIAAAggggAACCCCAAAIIIIAAAggggAACBC88AwgggAACCCCAAAIIIIAAAggggAACCCCAAAIIIICATwIELz5B0gwCCCCAAAIIIIAAAggggAACCCCAAAIIIIAAAgggQPDCM4AAAggggAACCCDgq8AXX6yXL754z9c2aQwBBBBIukD9+jvIbrvtKzU1jZM+VeaHAAIIIIAAAggkXoDgJfElZoIIIIAAAggggEA4Al9++Z6sXPk/8tlnb8kuu7QNp1N6QQABBBIisG3bd/Lhhy/LPvucLt26jUzIrJgGAggggAACCCCQTgGCl3TWnVkjgAACCCCAAAK+Cmzf/p08/PAZ0rHjUdK584m+tk1jCCCAQFoEvv32K1m58mapqWkuPXuOTcu0mScCCCCAAAIIIJA4AYKXxJWUCSGAAAIIIIAAAuELrF79d9my5U3p0WN4+J3TIwIIIJAwgQcfHCl9+kyWpk07J2xmTAcBBBBAAAEEEEiHAMFLOurMLBFAAAEEEEAAgUAFFi/+pey334nSokXXQPuhcQQQQCANAs8/f7s0afJ9+d73BqdhuswRAQQQQAABBBBInADBS+JKyoQQQAABBBBAAIHwBRYtGi7duw+VZs06hd85PcpHc+rkuKtWikhPGf/AWBnUshKU12TqwZfKjD4XyPxr+0lzl6ZeuHawDL/dj35FMm1lOhx20ywZ1V3v/Lnb5eBz5mb+cdY1svzifcuY4Mfy74vPlYlPDpRblp8l3Ty0YLhaxuLhPsslprFX1I5Tv+8vlJEnTpclZZuUOhmuD0tg1ap7pKamrXTpMiysLukHAQQQQAABBBBAwEcBghcfMWkKAQQQQAABBBBIqwDBSzUrbwQKmTHUXn6jTDt5t5IGpAKGO9qP1YOOCoMXFQbM3EumlRGOmIMX8zzMn49b8OLP2AuUk+ClpOc8ThcTvMSpWowVAQQQQAABBBDIFyB44alAAAEEEEAAAQQQqFiA4KViwvIbyL74PlCG3T7X80oVo0NfVnUYjVUYBFhCiuyKGz1Ykp5S++TKClZ3VGPFixFiDZRhMldmlLDaxtMDUaG3pz64qCoCBC9VYadTBBBAAAEEEEDANwGCF98oaQgBBBCIp8C2bVtl7dr75dNP3xSR7fGcBKNGIKYCDRo0kZYtD5MWLXrEdAa5YRO8VK+E5uCk3+OFtv3SAwBjmEaoYd7CS31N27JKTFuN9ZQn1PZcYtp2zPZif26rsdNkzYmXyowsxUCZcvl6GX3VStO2YcXDD6OtYWeJzLhdMtumSWY7LTlroMjtc63BizEWo0/7lluWLcoukPFvTLdsNWbfJs0eQuWHUtbVRa6rb/T+1eqdy2W6th2cdbux3Oqi8ftMl4lO26yJrXZi2irNIXjJbTuXQbFvb2b5+ln5YZ39/nJWUFXvuyE5PRO8JKeWzCT5Ap99tlbWr39Uvvrqg+RPlhkigAACCRLYccdm0rp1rTRrtn8gsyJ4CYSVRhFAAIF4CHzwwQp55pnx0qpVN9l9d3UuQ714DJxRIpAQgW+++VzWrVsqu+9+oPTqdVmsZ0XwUq3y2YIM0wv9ue3GbFuH2V6szw8XrNeLfn6M8QJ+5no9FGlpnMuin/GihyS5M0f0toxAxGWFRjYIubytTLxqbiY0EHW+y3oZf9OhsvAc03kmeW3Zt0iz/TsbwuSCi9KCF5u13r8U2drN0n6ejXpmjFDFOCPHPgdjtY8efNnn7FZL+/NQ4HoxgjjbnPw8v6da3yFx7ZfgJa6VY9xpE3j11Tvk1Vdvk06d+kmjRi3SNn3miwACCMRa4KuvPpa3314se+3VXw488Fe+z4XgxXdSGkQAAQTiIfDtt1vkoYd+JL16nSutW/eKx6AZJQIJFXj66etkl132k+9//7zYzpDgpUqlcw0fRMQxjMmN1y14aW7po2XmgHrTChi3cCHz9UzY0dYW4tjV8lbPnHWN3CKXZu5/YC+52XSQvD0AUm1ZPveuCmzmms68yV9tU1Lw0sZ+kL0tFMl7BAqEKJbtxrxcYw5o9E4cg6z82ohYx2gP0bLBjy14WaK6yW71VqVnO+XdEryk/AFg+rEQePfdx+Sll/4iffuOk4YNSztbLRYTZJAIIIBACgS2bftWFi/+H2nXboB06nSqrzMmePGVk8YQQACB+Ai88cbd8umnL0rPniPiM2hGikBCBbZs+UgWLPitDBq0MLYzJHipTukKb4VlrKAwwgj7FlclBC9irGrJhR/mVR5uwYsR/Ay76UbpeMu5lq2+CgcvF4hcrQIe07kuQ/6rbTlmrKZxWo1h9vjpO2plTvFtzsoKXvJKbdr6y/w1h8DLOMMmt/2XW/CS29pM2/LrsJUWA7GEYuYt4vpJc20s1rBJtBAs92zkBS/ZWpsnUmB+1XnkU9MrwUtqSs1EYyywePGv5Hvf6ytt2vSO8SwYOgIIIIDApk1vyPLlN0n//nf7ikHw4isnjSGAAALxEVixYqK0aNFB2rc/Mj6D9jBS50Oi7S9seWjI9ZLSD2l2bdKvCyxnGqjzGvbVWzafE+DPC2m+Hsrt1/xj2s78+WPkiCP+Io0bt4nlDAheqlE223kjtiFkz+aodMWLatdoo09PWfJkbpsx9SXX4MXYTquPKUTJ/lyyDtrc1hFLM8GJ+nAKHaq/4qV4zY2QxfGq7Fk0LsGLy9Zi1uDFhxUvlsGa/j/DfnZONR73lPVJ8JKygjPdWArMndtfjj9+ijRo0CiW42fQURTw+LtdQEMv/LuL+U0bAXVOswhUWeC++86WQYMWSb16O/g2EoIX3yhpCAEEEIiXwPLlV0rLlt+T9u1r4zVwl9ESvOReINWozFvFWA7RJniJ2oO/YMGvpbb2WmncuG3UhuZpPAQvnpj8vch4Ud6+JVTe5wucfWK8mK7/bCi8CkMNu/CL8NZVI7YzXfQZm/+Qtx/2bkaxtKVvFSZS4PwY123W3M94sf5/Ru7FDut5NsaqGeczXnLn2ZhnYnjZf9baP+8xeNFrvF5bsSIiBc7Myfv/wFLPeClwfbFzbPx9qGnNECB44VlAIPoCc+YcIyeeeJ3U1DSM/mAZYfwEXM7FK29Cr8nUi/8rP73WWBlrbSUKZ7u9cG2drBkyVga1LG+G3IVAuQL33fdzOfnkh6V+/QblNpF3H8GLb5Q0hAACCMRLgOCl0nrFZMWL8YJly9zZB7V9VsoSyxkD5Vuw4qV8O/udBC/+WaalJeP7L7uyJTtx4+eTw5ZSxjWWsMYUqmif30vuOPhSmWELdPK3yco0Zv8jPReymPp3ONjeqU6OIY79/BHz6gvjRQmjMfvKDPPXz7pAxr8x3bbVmXUl4PjL18tE0/Zkhbdy0zssdA6KMV+HlSJWR7etxnJbxWk99hkow2SuzDDO2HF4UcYYs0FiD7rMX6+9/ALpeNV0a60tIb0p5EnLN1ZE5knwEpFCMAwEiggQvPB4BCrge/DivgtEtYOXavcfaD1pPPICBC+RLxEDRAABBOIjQPBifrFN1c30ruTsL7kDZdjt6gUu/WuWLbysL+DZD4zOvrBle1ey8a5h+wtj5hdOjV84h50lMuP2ldmDoS1Lv4sdemy8Y/msgSK3z5VMn6IfiK2/aGcOXtxeuDS/01174U+9MJt5l5T1RckS38ltesHWmKtq3voicpE6xefbzdNICV48MXFRXAWKBBFxnVIyxu28QikZc4v3LAhe4l0/Rp8OAYKXdNS5arMsFLzY/nazvsGi0N9O9i3MnLcOcw0+8lZJ578Bx9ieNuNm7Sfb/uVtZeJVczOX6H8vF/r72L79WbGV01WrFR0nQoDgJRFlZBIIIIBANASSHrw4KmcDA/0Xz0LvGM7+MmveIsZlyxr9HiNYyf6CqPcpc9RZBfq5CPr2OcYvjYXeLe4Uxox/QC27dnmhLLtVjP5OZu2X2cyhy2suv0b6PXJp7h3fpW7VY7s+F7wYh2YXO7Q5f5WQ4WTM1f7u8szX9Tr4/q6vaHwvGqMgeIlWPRiNvwKFVsv42wutuQoYAZhtFRFbibnKhX4BwUvo5HSIQMkCBC8lk3FDKQJOf/s4/i2WO3uv+N9OXle8OAwy+3e0t+1rjb/tLOPJvuku90Y757+D81dMZ/5ujvCOE6XUlWsjK0DwEtnSMDAEEEAgfgJJD14c3/mTt0rE9o6gAnvma9XNO5za/oufOczRt+nRbsz84thxpilA0B8X67t6cr9g5r/TKP+XZPsvsZYn0DTWEWvPzQQXN4kMP2euDLvJCEgyYUZmpY71oGzLgdV6SJS/lVGmx+Jb2rhvoZM3V9sfE17PhYjfd2D+iAleklBF5pAvwAHtUXsq8g7OddgOLWpjTuN4CF7SWHXmHDcBgpe4VSxm4y2ynWj2b91Cb/4TkfyVIV6DF+fVMIae03l8hd5QaPwNXejrzm+6c9qqlq1PY/b0xnK4BC+xLBuDRgABBKIpkO7gJbfUWgsUDlspI0+cLtkDkr38kiv577jJBhb60ulhl18ga66aLh1vukbknEtlhu0ga2N7M9FWdXgIXvIepQK/FJuCl8tluhas5M51OVnWXHxudsWLvW9zmKJ+Qf7pOyqYMQ6Wzn+W7cFL9sBn7dIyghf7PfZt0PK2Iovm91c5oyJ4KUeNexBAAIFkChC8JLOuzCpZAgQvyapn5Gbj4Ry37JjtbyA0TSb3Bjp/ghcxhT3ZN/ktP0u6mVa02C2tK2Byf8O6Bi/Zv7lNLRbbcjtyRWRAcRIgeIlTtRgrAgggEHGBVAcv9l9i3f6taum64kUk+0ton56y5Mm2cstyI+TIPAzFtxbzELx4/SXTPFYjVFID0O7vKU+Yghe/VryoX6Yzv3iXs9WY6Z4i24nlQp7i78KK+LdeweERvMS1cowbAQQQ8F+A4MV/U1pEwG8Bghe/RWnPIuDpzYCFzfL/dvIpeDHCEOkptU+uzL150XR+Z2Z77Pyx2Xc7cA9eTG2Y3pBXaDcGniAEKhEgeKlEj3sRQAABBCwCBC/TZYkeZKzXVpyYli87vvjvcsaLpms6tNDetuTOi7GcddBmYWa1jengQadDDa2fc/ml2RISva+d7TIju1JE5N+m4KVbqWe8GCtSbIcgZkIllxUuDmfnZLe8cWyv0Jkw5rN3kvONTfCSnFoyEwQQQKBSAYKXSgW5H4HgBQhegjdOdQ+ez3gxdidw+9vJds6pA67T36FONSj4hjjbmxXdznCxBy+WLa9b5ra1zm6bprefv41aqp8UJu+TAMGLT5A0gwACCCAgkurgxX42SZ+BMkzmygxRK0L6SfNCqy7M216ddYGMf2N67pB6/aGyHxZvrJRx3IJLv2fYWQNlxu3q/BUVXogU+oXXui9/kfCh6C+8DocS2rfzytvv33YWjmnljfMvy6atyYyDnNVcHcyyc9W3Z1OXWd/BZAqzNK9krnZRMyN44SczAggggIAhQPDCs4BA9AUIXqJfo1iP0MvfpCX+7WTeJtopvMg7B84EaLneGJvTjgzmv/9sZ824rXgxdpBYov3teI0sv3jfvDNFWe0S66c60oMneIl0eRgcAgggEC+BpAYv8aoCo/X6rqo0SBG8pKHKzBEBBBDwJkDw4s2JqxCopgDBSzX16RsBBBDwV4DgxV9PWkMAAQRSLUDwkuryR2byBC+5UhC8ROaxZCAIIIBA1QUIXqpeAgaAgKsAwYsrERcggAACsREgeIlNqRgoAgggEH0Bgpfo1ygNIyR4IXhJw3POHBFAAIFSBQheShXjegTCFyB4Cd+cHhFAAIGgBAhegpKlXQQQQCCFAgQvKSw6U460ACteIl0eBocAAgiEKkDwEio3nSFQlgDBS1ls3IQAAghEUoDgJZJlYVAIIIBAPAUIXuJZN0adXAGCl+TWlpkhgAACpQoQvJQqxvUIhC9A8BK+OT0igAACQQkQvAQlS7sIIIBACgUIXlJYdKYcaQGCl0iXh8EhgAACoQoQvITKTWcIlCVA8FIWGzchgAACkRQgeIlkWRgUAgggEE8Bgpd41o1RJ1eA4CW5tWVmCCCAQKkCBC+linE9AuELELyEb06PCCCAQFACBC9BydIuAgggkEIBgpcUFp0pR1qA4CXS5WFwCCCAQKgCBC+hctMZAmUJELyUxcZNCCCAQCQFCF4iWRYGhQACCMRTgOAlnnVj1MkVIHhJbm2ZGQIIIFCqAMFLqWJcj0D4AgQv4ZvTIwIIIBCUAMFLULK0iwACCKRQgOAlhUVnypEWIHiJdHkYHAIIIBCqAMFLqNx0hkBZAgQvZbFxEwIIIBBJAYKXSJaFQSGAAALxFCB4iWfdGHVyBQhekltbZoYAAgiUKkDwUqoY1yMQvgDBS/jm9IgAAggEJUDwEpQs7SKAAAIpFCB4SWHRmXKkBQheIl0eBocAAgiEKkDwEio3nSFQlgDBS1ls3IQAAghEUoDgJZJlYVAIIIBAPAUIXuJZN0adXAGCl/jVdu3alvEbNCNGIKYCjRt/JS1afBrT0Zc+bIKX0s24A4GwBQhewhanPwQQQCA4AYKX4GxpGQEEEEidAMFL6krOhCMuQPAS8QI5DO+119pIw4Y7xW/gjBiBmAl88812adp0E8FLzOrGcBFIugDBS9IrzPwQQCBNAgQvaao2c0UAAQQCFiB4CRiY5hEoUYDgpUSwCFyugpfGjXeShg0jMBiGgECCBTZvJnhJcHmZGgKxFSB4iW3pGDgCCCCQJ0DwwkOBAAIIIOCbAMGLb5Q0hIAvAgQvvjCG2gjBS6jcdJZiAYKXFBefqSMQYQGClwgXh6EhgAACJQoQvJQIxuUIIIAAAoUFCF54OhCIlgDBS7Tq4WU0BC9elLgGgcoFCF4qN6QFBBDwX4DgxX9TWkQAAQSqJUDwUi15+kUAAQQSKEDwksCiMqVYCxC8xK98BC/xqxkjjqcAwUs868aoEUi6AMFL0ivM/BBAIE0CBC9pqjZzRQABBAIWIHgJGJjmEShRgOClRLAIXE7wEoEiMIRUCBC8pKLMTBKB2AkQvMSuZAwYAQQQKChA8MLDgQACCCDgmwDBi2+UNISALwIEL74whtoIwUuo3HSWYgGClxQXn6kjEGEBgpcIF4ehIYAAAiUKELyUCMblCCCAAAKFBQheeDoQiJYAwUu06uFlNAQvXpS4BoHKBQheKjekBQQQ8F+A4MV/U1pEAAEEqiVA8FItefpFAAEEEihA8JLAojKlWAsQvMSvfAQv8asZI46nAMFLPOvGqBFIugDBS9IrzPwQQCBNAgQvaao2c0UAAQQCFiB4CRiY5hEoUYDgpUSwCFxO8BKBIjCEVAgQvKSizEwSgdgJELzErmQMGAEEECgoQPDCw4EAAggg4JsAwYtvlDSEgC8CBC++MIbaCMFLqNx0lmIBgpcUF5+pIxBhAYKXCBeHoSGAAAIlChC8lAjG5QgggAAChQUIXng6EIiWAMFLtOrhZTQEL16UuAaBygUIXio3pAUEEPBfgODFf1NaRAABBKolQPBSLXn6RQABBBIoQPCSwKIypVgLELzEr3wEL/GrGSOOpwDBSzB1++STT4JpmFYRiIjADjvsIE2aNAlsNAQvgdHSMAIIIBC6AMFL6OR0iAACCCRXgOAlubVlZvEUIHiJX90IXuJXM0YcTwGCl2DqtnHjxmAaplUEIiLQuHFjgpeI1IJhIIAAAlEXIHiJeoUYHwIIIBAjAYKXGBWLoaZCgOAlfmUmeIlfzRhxPAUIXoKpG8FLMK60Gh0Bgpfo1IKRIIAAAlEXIHiJeoUYHwIIIBAjAYKXGBWLoaZCgOAlfmUuJ3jZvGCkDJm8JDfZ3uNl5tWDpFng0/9IHrrsOFnSd75M7N888N4Kd/CC3HDccJltv8BPh5emynFjRKbOHyX7V3Gmfnb9yk0Hy+LDlst5B+RazTxLIqPvnCbH72HurYCxiJw22dpG5q78652vE7E/v4eMcXqe7O3VWsboNBc3K4IXN6Hyvm4OXjY/PEGGTRUZedsE6W95nry3vfqWATJGJsu84fsVuWmzLLhimDx5xAyZcKztJ9+HC2TC2U9KnwrG4H20Mbly1c0y4Lcik+eNkGKq/s2mSH1ExFuNSxtNEG0aIyB4Ka0WXI0AAgikWYDgJc3VZ+4IIICAzwIELz6D0hwCFQoQvFQIWIXbSw1e1AvOo2YNswQCTp8LZirRCl7EEgBkxjZFfAqhYhW8ZEIKq4ftCVDzWdpP5p/TzfQFZXaVvLO3yLr2l9vCNOc2M6FJR2sg9eG/ZfzQiSLmAMXpcyKiPatrzTVyqlum73V57S2U2mxApK5ZKEeWEIwRvATzUyEXvKgX26fJug4i69qNzA9ECnVvC0q8vYBufWHfck8QwUsQbQZTDudWkxi8lPXclIdO8FKeG3chgAACaRQgeElj1ZkzAgggEJAAwUtAsDSLQJkCBC9lwoV028yZD0jjxo1k4MAfZHssKXjRwoA1BVcnFH3h3Zc5Rjl4URP0EEB4dUhU8JIJWGSUbVWLmuPMjjJzyBoZkre6p5Cl/fN6cLL3LbZQR1/Z8ni/3Gqsgqa2NrXQxhyyZIqmQpu72udWx6gQ6M9iD4wKF5jgxevDX9p12eBFvbh/TzuZcfo6GVbK6gofQg1vYU1p87Jc7cMYK+g9hrcWX/Hiy4RCrAnBiy8VoxEEEEAgFQIEL6koM5NEAAEEwhEgeAnHmV4Q8CpA8OJVqjrXqeDlT3+6VfbZp70MHTpQC2BKCV601QKS/wK342z0FQfPaF+0btNkvIg9apZ+52BTm/qL46PHrJEp+nZmuS2jjOBlvLSbPFHf6su6+kYK9qvfu/cwkVkzJDMur/faZ1goFHAIhtzG09c0F/NWZfaQoFA7RniR3epNje1maa9WZmzIbFdmtzxyqVq1lJmTdTsu6/Za5q9laj9MTps1Q3c3aqoHH8uc2tPd1Ninilxi244uF2Ssd1gx4zF4KRCSOD2TxZ5f69ccVrw4NZhnX/z7muAlmJ97RvCiwo+Z7dTWXxvl5gFjRP44T0Z0Nfe5Wvv8vfqnTtW+bv5cb22LsvZz9K3GTn4nb8uwXMDSKrvV2EiZJsOmZr8BZF7efU796oPQVoIYI8r0n79FWv4Y1TWZbdX0fg8eKTOu7F94u0ctJJgmmatN/ej9ZyzU1zJ9rRtlbKFWeOyat5wqMvteWZbtv8D1lhUvmVBk2nLd4DTrtm6+zEuM4GWktJs6LVNzk5E9KCvep5/PTWajNa1/Y69Ky/ydbQhegvnZQasIIIBAEgUIXpJYVeaEAAIIVEmA4KVK8HSLgIPApk2fyKWXjpLDDz9Ddtppt0CM3njjDdlnn30CaVs1umTJLdKjR600alTm4QCBjcyfhleseFkWLlyabaxFi2bym9/cLF26tJeGDd36+FweuuwHHs9Xsb1obgsRtO2isisRbC9ya9fOEDHCGMsqG+NFfiMwsa92sPZr3ZaqtHul6IqTwitbnF7Az64EsrRpjMcWYBgrNyzXFpuXKWhRj605DNAtjTNMjLNNjEDFuu2WLTSyBRqZ7eRyAZr13uIrfbR+3xlhW5FiHXf+NR63GvO8Mqj4ainrM6k7qucw+9pwoXNl9JDLw4+MTZu2y5tvLpZPPnnJ7ZstMV9fv36l1NTsJq1a9Q5sTj/4gVrBp14cnynt9OBCeyF93RDTOS22FRDm1QpiPZPFKVzJnOOSeQE+E+h43WqsSL97WMcsxoodpwDFvrrCKcjoUOhcGvO4RbR+zCuCTP8Wy/k2xcZuhAenms5tKXL9xlyfrSy1ydyz7nQ9+LGNrfhKIuu8MuFJO308RoBhhEz6v3UjS7tF+/T7udEDsyf66EGZtX3rc5uzOXaXd+Stt94K7Hto5crr5JprbpSaGtdfBAIbAw0jgAACCPgjQPDijyOtIIAAAgiICMELjwEC1RX4+utvZOHCp2XRomdkxYpVssceW+XQQwdIgwZNAhnYunXrpF27doG0rRp97rn7ZL/9ekjDhsEER4cc+e4AACAASURBVIEN3GPDr7zypjzzzIvZq3faaUe54ooZ0rVrp/KCFyMkMVo0hyVqC6nsCofMi97vDFEvXue/AG550TtvOzPz9aK1s6RvbrsnS9CR9yK8+cX7/H7z7i04Zjuwx+Alb0VEvsMU8xZZ5vEX+t/aUKz9m7fAsmyHZfcoFoBpQcsaOdN0Zom9XfNqJ6fwrNBWc/YturQp2M98yevffri9UQPb6qm8mltX4ORWW5UYvJhKngmd1CfsK7dK21pOBS/PPfeQbNiwwuN3bPwve//9V6SmZhfZfXfL0hNfJ3b66adnwoSna3NBixZUrJMhxmHuxbaFKnJWh/ZCuPEiubruOpGRWjDiMXjRQh3TOPTVDuaVOffaVnw44ridJ1LsDJW8QMcWdlhWYJiCFLuhZezN8g+oL2ZsGp8WvEwVx9U9uVVLKugSEYcxZH3y5pwfjE0zh1EFAqaifQb03GSDJjUZU32kgM3q1avlhRde8PX7xtzYQw/NkG7dektd3ZjA+qBhBBBAAIFwBAhewnGmFwQQQCAVAgQvqSgzk4ygwOOPL9fClkWLnpbDD+8u/fodKkcffYgsXPh7qa29Vho3bhvBUbsPadGi4dK9+1Bp1qyT+8UxvMLYamy33XbRthobOvQkWbu2gzRuvJOH4EU/mLzAVmPmEMNYWWEnyqy8yN9WKj94Ecvh6bkX7osHL3mrFiwBRfHgpfiYm9um4m2rseJt5s8ls02aHn6YAoU9LSuE1FAcVhRpodER8rT5LJVSghd7iGbMWA/T7Nt0VRa82MORHK+xOif/vJwCZ7kU22rMadWOh+e30Le2dZWPusocpLn/QGCrMXejcq7YuHG1desqUyO9jS2zigUTRUON3KqU3s9OkGkyUjKrXzwGL9pKD2MrMdPAsmGLdRsrKRTCWMbocH5JkflZttFyslGf07cia2fens2yDVr+2PNWo7iFP6ZVNtYx2ValGFuQZbt03oLNEopp1xZekaR92RTi5Fb2ZLaMy257Zu/TtFIns0mY6aOs58ZW72xzucDLyeaUDo2lSZNg3tCihjBnzjGyevUhsnHjZqmrGy077tignG9F7kEAAQQQiIAAwUsEisAQEEAAgaQIELwkpZLMIw4CakWLEbZ873vts2FL06a7ZIfPGS/RrqQKXrZs+VqGDTtJGjTIvLBSyhkvme231shodX6IbWul4qtHzC5xWfFSrJYFghf9HJZ2k/VtqYqeAeIQJJS54iUTUtws7Sf3kyUzTWeplBK8OKx4MQv4GrwU6Ms9zHE6e6VAIKMGbw9lCm5L5rCVW97WaCLFgz33732CF3ejcq7YuOqOvFUlqp281SpnPyl9nM5QcVlNklkRMVn6PDFT5CLjDBaPwYvDipeCc3QKP4yLfV3xYh+BPhfpLcuWG1t1uaw2MVbJiGl7M48rXuwBhhbgvJ05o2Zj9pwefcVLsQfCw4qXJ48wzqqxbrFm3lItb8WLuc8yV7yoJoo9N5YVL0XmaNg88KdTpGXAwcuJJ14n06fPlldfXaOFL7vs0ricb0fuQQABBBCosgDBS5ULQPcIIIBAkgQIXpJUTeYSRYHVq9doq1rUf7vu2kSOPjqzsqVNm5aOwyV4iWIVi4+ppOBF9FUvs6yH0mdXdhhbjdlXZNgCCS9nvGRXPjic8VJwqzFbv05nvHi9N/Oi/UTJhigWRqfgRQ8AZLxpizXbdZY2Xc6c8XzGS2Zg2e2wsjUwzikxrR4qetaOPRCzhhyVBC/281ucz3yxByUFwi2n8E93FW1FlbE6ydiqzLo9WKFVK1PMdSvS3rq8Pryf8ULwEszPx9V3XiDD3jGf56L3U3SViGl1RKtCZ7zoEYGx8sPhEHTjhX3L6g8P/WqH1/dYJhMsYZDtzJdiAUAlZ7zYAh5zQKWCjzHZMMW+siZjpo39WIetxmyrgCwrUCR3xov1HBk9IDPO47GFKdZzW+zPj5czXoyVJN7PeHE6KyYX4FT63NjPeNHPyjEFTzn/nM2jF/UKfMWLCl7UGS833DBLli17USZNGi3qHDg+EEAAAQTiJUDwEq96MVoEEEAg0gIEL5EuD4OLqcC6dRu0oEWd3aLOcFFBiwpcOnfu4DojghdXoshdUGrwok0gb1sq+9kXxovoE+UZfca5LaRsQYH6p0NYcNrgGTJbO1dDxDgM3tjaqXB4Yu/XPC6XM15UR/oL7oXGnCtegfNHzPMwLi7Ypj6evYeJzJqRceptCm3sqzMs7Th46zXJWZUavKgB2OZlmk/x4CUX/NjrrDGosU81VuIUOxfFvHpF5Ibjhkv+uTH2wMqAdti+zKkeaiWE2rpt8pJsOR3HbLewPIf6rUVXNOV/qxO8BPPjb1Lv3iJ/uF9G5B0jY32x3QgCjI2/stuQ6YGB2m7q1D/Ok9qnzeGDGrPtcHptGrZQwghnDh4pMy4SmZYXqIyR7IZj5gDHtp1Xbkx2K+Ow+MwY1VwtW1KpfrWzZwp86GHLMv3LRj+ZNsznrVjDFbuZeSs054PvrVtpOW/1lptLZjimc2WMlUpTsyN1PAsmO0vLvMxbkhn1GSntpk7L2JuM7GN33vrM6KXAnMp6bjJtav3PNto3z9/Zplfj4LcaM4IXNarbb/+3PPzwU9rKl732ahXMNy6tIoAAAggEIkDwEggrjSKAAALpFCB4SWfdmbX/Aps2fZINW1TwYoQt3bvn7WpetHOCF/9rE3SLZQUvQQ6q4HZQQXZajbaLH/Ze8ohctgoruT1fb1BzvUpkVP4Wdb52E3JjubOH7GcAOQ+E4CWYAm3cuDGYhmk1sQLOoVF0p9s45OBFSdx994Mye/YCqau7RL73vXbRxWFkCCCAAAIWAYIXHggEEEAAAd8ECF58o6ShFAqo1SxqVYta3bJixcvZsKW2tkfZGgQvZdNV7UaCl2rR+xu8FNy+q1rTs/erArWl/WT+Od2iMqIKx6FW7iyUI+ePkv09tkTw4hGqxMsIXkoE43L9/BXT+S8RN6lG8KJI7rvvP3LLLfdqK1+6dt0n4koMDwEEEEAg87P753LyyQ9L/fqZ8zz9+Ki3ffv27X40RBsIIIAAAvESIHiJV70YbTQEHn98uSxa9IwWuBx+eHfp10+d23Ko1NTsUPEACV4qJgy9AYKX0Mn1Dv0KXgptvVWteRXuV60QWXzYcjnvgOiNrdQRlTMXgpdSlb1dv3nzZm8XchUC8rL87diR8k85RC656xo5oUU8SBo0aBDaGS92kYceWixTptyuhS89e34/HmCMEgEEEEixAMFLiovP1BFAAAG/BQhe/BalvaQKrFixKhu27LNPey1oUduJNW26i69TJnjxlTOUxiIXvIQyazpBIHwBgpfwzekRAQTcBebMOUbMZ7zY71Bv1Lnyyr9q4Yt6ww4fCCCAAALRFSB4iW5tGBkCCCAQOwGCl9iVjAGHKLB69VvZsGXXXZtkw5Y2bVoGNgqCl8BoA2uY4CUwWhpGwCJA8MIDgQACURRwC17UmJ988jkZN26KXHHFhdobd/hAAAEEEIimAMFLNOvCqBBAAIFYChC8xLJsDDpAgXXrNmhbiKmzW9QZLsbKls6dOwTYa65pgpdQmH3thODFV04aQ6CgAMELDwcCCERRwEvwosa9cuXLMnbsFBk9+mw5/vgjojgVxoQAAgikXoDgJfWPAAAIIICAfwIEL/5Z0lJ8BTZt+kQLWlTgooIX9U5EFbh0775f6JMieAmdvOIOCV4qJqQBBDwJELx4YuIiBBAIWcBr8KKGtWrVG1r4MmLEaTJoUL+QR0p3CCCAAAJuAgQvbkJ8HQEEEEDAswDBi2cqLkyYgFrNYoQtK1a8rIUt/fodKn369KjqTAleqspfVucEL2WxcRMCJQsQvJRMxg0IIBCCQCnBixrOG2+8o207dtpp/eUnPzkhhBHSBQIIIICAVwGCF69SXIcAAggg4CpA8OJKxAUJE3j88eXZc1vUAacqbFGrW2pqdojETAleIlGGkgZB8FISFxcjULYAwUvZdNyIAAIBCpQavKih/Pe/G7SVL8ce20fOOmtQgKOjaQQQQACBUgQIXkrR4loEEEAAgaICBC88IGkQWLFiVTZs2Wef9tlzW5o23SVy0yd4iVxJXAdE8OJKxAUI+CJA8OILI40ggIDPAuUEL2oIH3ywSQtfDj20m5x77mCfR0VzCCCAAALlCBC8lKPGPQgggAACjgIELzwYSRVYvfotLWxR24k1bdokG7a0adMy0lMmeIl0eRwHR/ASv5ox4ngKELzEs26MGoGkC5QbvCiXTz/9XMaOnSr77ddRLrpoaNKpmB8CCCAQeQGCl8iXiAEigAAC8REgeIlPrRipu8C6dRtk0aKntbBFneGithBTZ7d07tzB/eaIXEHwEpFClDAMgpcSsLgUgQoECF4qwONWBBAITKCS4EUN6uuvt2pnvrRu3UJ+/eufBzZOGkYAAQQQcBcgeHE34goEEEAAAY8CBC8eobgssgKbNn2iBS0qcFHBiwpaVODSvft+kR1zsYERvMSvbAQv8asZI46nAMFLPOvGqBFIukClwYvhM27cVGnceGe59NLzk07G/BBAAIHIChC8RLY0DAwBBBCInwDBS/xqxojVOwO/yYYtK1a8rIUt/fodKn369Ig9D8FL/EpI8BK/mjHieAoQvMSzbowagaQL+BW8KKcrr/yrfPvtdzJx4kVJZ2N+CCCAQCQFCF4iWRYGhQACCMRTII7By+efN4wnNqOuWOD551fLypWvyLPPviwHHNBZevT4vvTs+X3ZYYf6Rdtu0uSrivsOqwGCl7Ck/evHCF78a5GWEEDASWDLlu3StOkmadHi09QArVp1j9TUtJUuXYalZs5MFIG4CfgZvKi5/+EPN8lHH30sdXWXuP6OGzcrxosAAghEXYDgJeoVYnwIIIBAjATiGLw8/3wH2XHHGCEzVN8Evvlmq9SrJ1JTUyP11P/w8NG8+WZp2TI+L9IRvHgoasQuUcELHwggEI5As2afE7yEQ00vCCDgUcDv4EV1O3Xq7bJmzX+lrm60NGq0s8eRcBkCCCCAQKUCBC+VCnI/AggggEBWIK7BS9u29bUX4PlAoJjAxx9vl1122UTwEuJjsmjRcOnefag0a9YpxF7pCgEEEEimACtekllXZpUsgSCCFyU0ffpMee651Vr4svvuTZOFxmwQQACBiAoQvES0MAwLAQQQiKMAwUscq8aYvQoQvHiV8u86ghf/LGkJAQQQIHjhGUAg+gJBBS9q5rfeeq889thyLXxp3bpF9DEYIQIIIBBzAYKXmBeQ4SOAAAJREiB4iVI1GIvfAgQvfou6t0fw4m7EFQgggIBXAYIXr1Jch0D1BIIMXtSs7rprnsydu0gLX/beu231JkrPCCCAQAoECF5SUGSmiAACCIQlQPASljT9VEOA4CV8dYKX8M3pEQEEkitA8JLc2jKz5AgEHbwoqdmzH5YZM+Zq4ct++3VMDh4zQQABBCImQPASsYIwHAQQQCDOAgQvca4eY3cTIHhxE/L/6wQv/pvSIgIIpFeA4CW9tWfm8REII3hRGvPmPSbXX3+X1NVdIgcd1CU+QIwUAQQQiJEAwUuMisVQEUAAgagLELxEvUKMrxIBgpdK9Mq7l+ClPDfuQgABBJwECF54LhCIvkBYwYuSeOSRp6Su7gZt5cshh3SLPg4jRAABBGImQPASs4IxXAQQQCDKAgQvUa4OY6tUgOClUsHS7yd4Kd2MOxBAAIFCAgQvPBsIRF8gzOBFaSxevELGjZsi11wzSvr2PTj6QIwQAQQQiJEAwUuMisVQEUAAgagLELxEvUKMrxIBgpdK9Mq7l+ClPDfuQgABBJwECF54LhCIvkDYwYsSWbbsRRk7dor87nfnyLHH9ok+EiNEAAEEYiJA8BKTQjFMBBBAIA4CBC9xqBJjLFeA4KVcufLvI3gp3447EUAAAbsAwQvPBALRF6hG8KJUXnjhVRk7dqpccMFP5KSTfhB9KEaIAAIIxECA4CUGRWKICCCAQFwECF7iUinGWY4AwUs5apXdQ/BSmR93I4AAAmYBgheeBwSiL1Ct4EXJvPrqWm3bsTPOGCA//nH/6GMxQgQQQCDiAgQvES8Qw0MAAQTiJEDwEqdqMdZSBQheShWr/HqCl8oNaQEBBBAwBAheeBYQiL5ANYMXpfP22+9q244NGHCUDB16UvTBGCECCCAQYQGClwgXh6EhgAACcRMgeIlbxRhvKQIEL6Vo+XMtwYs/jrSCAAIIKAGCF54DBKIvUO3gRQlt2PChFr4ceWQvGT781OijMUIEEEAgogIELxEtDMNCAAEE4ihA8BLHqjFmrwIEL16l/LuO4MU/S1pCAAEECF54BhCIvkAUgheltHnzp9q2YwceuK/88pdnRB+OESKAAAIRFCB4iWBRGBICCCAQVwGCl7hWjnF7ESB48aLk7zUEL/560hoCCKRbgOAl3fVn9vEQiErworS2bPlKW/nSoUMbGT367HgAMkoEEEAgQgIELxEqBkNBAAEE4i6QluBl84KRMmTykly5eo+XmVcPkmZBF/DDf8v4oQul9s5pcvweQXdWpH1tHBPlGYd5Z20G3yLzz+lWwSA/kocuO06W9J0vE/s3r6Ad/24lePHP0mtLBC9epbgOAQQQcBcgeHE34goEqi0QpeBFWWzbtk0LX5o121V+//tzq81D/wgggECsBAheYlUuBosAAghEWyANwcsrNx0so2YNk6nzR8n+ejmcPhdIpSIVvCwU6S1SO8ocAmXCkinLRITgJZBHoNRGFyz4tdTWXiuNG7ct9dZIXE/wEokyMAgEEEiIAMFLQgrJNBItELXgxcC+4oq/SL169WTChAsT7c/kEEAAAT8FCF781KQtBBBAIOUCiQ9eXpoqx41ZI6PzVpy8IDccN1xk8nI574AAH4JIBS9rpN3gGbKuvXlFinJYKDJ4hswWVrwE+CR4bprgxTMVFyKAAAKJFyB4SXyJmWACBKIavCjaSZNukM8++0Lq6kYnQJopIIAAAsELELwEb0wPCCCAQGoEkh68aCtbvAYKxnZcWvVr88KazCoZ/dEwrQ7J9DFeRq+dmFk5IqbVNUbwMqajTJk8I3OzbWWJZRs081Zg+r3tBovMnqVvk+b1XvsTrLW1Rs6cLDJqZsfcNmsqmFraT6bKcJtTJpiarbdzmi2gch6zbasxLfSaIdq9e9q3XLMGX0UNRcRiX8I2cWw1Fv6PMla8hG9OjwggkFwBgpfk1paZJUcgysGLUp48+e+yfv1GLXzZaacdkwPPTBBAAIEABAheAkClSQQQQCCtAskOXj6Why47xuOZI7YVMFpoINntybSg4fF+emCRuXbdmMzKESMUMMIJ7d9r9TNkjDDHCEz0f7czggxLP/q2X3vrK09KulcPJwqFTEbwMr+fLD7uZmmvrwBSY1182HI5cqk5oHIKUEyrhmw2uXCrbe6MlzZ3WPwkb+WPQ/AySzIhzQH6XAxD1Z8pLFL93WVZtVP4u5fgJfyfbAQv4ZvTIwIIJFeA4CW5tWVmyRGIevCipK+//i5ZteoNqau7RJo2bZIcfGaCAAII+CxA8OIzKM0hgAACaRZIXfCir8LI1twIRGwv7otkwod3hqggIP/QeHMQs8EctKiGzSGDeFnpYdriyxxqeAgrLAFENlzJnWWTnafpa6KHLecdoMKPTAjT4T5T8JLXr3X+hVcR6ddJrTyzrKPlTB1PwYsRtNgNN5hWzpS4LRzBS/g/3QhewjenRwQQSK4AwUtya8vMkiMQh+BFad900z/lqaee01a+tGzZPDkFYCYIIICAjwIELz5i0hQCCCCQdoFkBy/FV4GYAwTL1lmmh+IQbVXL+rzzYPKCF8tKk1ygcXzR4CU/0BHPwYu+Okbb2sz8kb9FmvZVU/Cyp1q9884ImX/YwuxKEi08MuZgW9FihFBL+ioLya1q6W//g80YU60c0nuJiHa9fo2HEMm6JZzJcA+RjIu+VZvkVsa4ff8SvLgJ+f91ghf/TWkRAQTSK0Dwkt7aM/P4CMQleFGid9wxR+bPf0ILX9q1ax0fZEaKAAIIhCRA8BISNN0ggAACaRBIevCSecHetE2WqaiWlRt5K17M1Y/JipdiD6x5NYz+v9sNniHr9C27LBaVrnhRgUvPJ2T80IVSq29pVtGKFxW8mD4yIVlHmTV/lOzq8k1K8BL+TzGCl/DN6REBBJIrQPCS3Noys+QIxCl4UeqzZj0kd9/9kBa+dO7cITmFYCYIIICADwIELz4g0gQCCCCAQEYg8cFL9mB204H3IpJd4ZI9rN52xovtLBb3M15yK03yz3gxBRBS7CwZpzNevN5rzMm2xZfxoFu2IcutTBltOuslt+KktDNecjZHyNOXHZc9U6eYmbGCxXKmyyxnQ7Gcr6OvfpnZUeZePUjcjgcleAn/Jx3BS/jm9IgAAskVIHhJbm2ZWXIE4ha8KPk5cxbJjTfO0sKXAw7onJxiMBMEEECgQgGClwoBuR0BBBBAICeQhuBFm639bBdx2JLLOMxe58lsM5bbTksLVGbpX8wGNsZ2ZsPktFkzZLb2ZVPI47LFlrrass1Z7/Ey8+pB0kx9odR7nebkGLzofT7eL9tX/rktmYAoM5/8rb2sW7MZ87WvDMq0sU53tNwzeLyMXjtRP0PHxTAbnhmTKbCdmsM3NsFL+D/tCF7CN6dHBBBIrgDBS3Jry8ySIxDH4EXpz5+/RCZPvlUmTRotBx/cNTkFYSYIIIBABQIELxXgcSsCCCCAgFUgNcFLgIUvfNh8gJ0mrOmgDAlewn9QCF7CN6dHBBBIrgDBS3Jry8ySIxDX4EVV4LHHlsn48ddpK19qa3skpyjMBAEEEChTgOClTDhuQwABBBDIFyB4qfypCCo0qHxk8WkhKEOCl/CfAYKX8M3pEQEEkitA8JLc2jKz5AjEOXhRVVi69HkZO3aKjB9/gfTrd2hyCsNMEEAAgTIECF7KQOMWBBBAAAFnAYKXyp+MoEKDykcWnxaCMiR4Cf8ZIHgJ35weEUAguQIEL8mtLTNLjkDcgxdViWeffUULXy6+eJiceGLf5BSHmSCAAAIlChC8lAjG5QgggAAChQUIXng6kixA8BJ+dQlewjenRwQQSK4AwUtya8vMkiOQhOBFVeOVV97Uwpezz/6RnHLKMckpEDNBAAEEShAgeCkBi0sRQAABBIoLELzwhCRZgOAl/OoSvIRvTo8IIJBcAYKX5NaWmSVHICnBi6rIW2+t08IXFbwMGXJicorETBBAAAGPAgQvHqG4DAEEEEDAXYDgxd2IK+IrQPASfu0IXsI3p0cEEEiuAMFLcmvLzJIjkKTgRVVl/fr3tfBFnffys5/9KDmFYiYIIICABwGCFw9IXIIAAggg4E2A4MWbE1fFU4DgJfy6EbyEb06PCCCQXAGCl+TWlpklRyBpwYuqzIcffizjxk2RXr26yvnnn56cYjETBBBAwEWA4IVHBAEEEEDANwGCF98oaSiCAgQv4ReF4CV8c3pEAIHkChC8JLe2zCw5AkkMXlR1Pv/8S23lS+fOHeTii4clp2DMBAEEECgiQPDC44EAAggg4JsAwYtvlDQUQQGCl/CLQvASvjk9IoBAcgUIXpJbW2aWHIGkBi+qQlu3fquFLy1b7i6//e2I5BSNmSCAAAIFBAheeDQQQAABBHwTIHjxjZKGIihA8BJ+UQhewjenRwQQSK4AwUtya8vMkiOQ5ODFqNJll02TnXbaUcaPvyA5hWMmCCCAgIMAwQuPBQIIIICAbwIEL75R0lAEBQhewi8KwUv45vSIAALJFSB4SW5tmVlyBNIQvKhqTZw4Xb7++hu5+uqRySkeM0EAAQRsAgQvPBIIIIAAAr4JELz4RklDERQgeAm/KAQv4ZvTIwIIJFeA4CW5tWVmyRFIS/CiKvbHP94s77+/SerqRkuDBjXJKSIzQQABBHQBghceBQQQQAAB3wQIXnyjpKEIChC8hF8UgpfwzekRAQSSK0DwktzaMrPkCKQpeFFVu/baGfL6629r4UuTJo2SU0hmggACCIgIwQuPAQIIIICAbwIEL75R0lAEBQhewi8KwUv45vSIAALJFSB4SW5tmVlyBNIWvKjK/e1v98iKFau08KV5892SU0xmggACqRcgeEn9IwAAAggg4J8AwYt/lrQUPQGCl/BrQvASvjk9IoBAcgUIXpJbW2aWHIE0Bi+qen//+32ycOHTWvjStm3L5BSUmSCAQKoFCF5SXX4mjwACCPgrENfgpV49fx1orfoC33yzVerXry81NTv4Opg999wsLVt+6mubQTa2YMGvpbb2WmncuG2Q3QTWNsFLYLQ0jAACKRQgeElh0Zly7ATSGryoQs2c+YD861+PSF3dJdKp016xqx0DRgABBOwCBC88EwgggAACvgnEMXjZutXfF+Z9w6ShigRefPE1WbDgSVm69Dk55pg+cuyxh0unTu0qatO4uUGD73xpJ4xGCF7CUKYPBBBAIB4CBC/xqBOjTLdAmoMXVXkVvNx2233aypf99/9euh8GZo8AArEXIHiJfQmZAAIIIBAdgTgGL9HRYyRBCHzwwSaZO/dRuf/+R2XvvdvKgAFHyQ9/eFgQXUWyTYKXSJaFQSGAAAJVESB4qQo7nSJQkkDagxeF9cADj8u1187QwpcePfYvyY+LEUAAgSgJELxEqRqMBQEEEIi5AMFLzAuY8OE//PCTcv/9j8m7774vJ510lAwY8APZY49kH+BJ8JLwh5rpIYAAAiUIELyUgMWlCFRJgOAlA79w4VKZOPH/tPDlsMMOqlI16BYBBBCoTIDgpTI/7kYAAQQQMAkQvPA4xEFg9eo12goY9d8xxxyuhTDduyfz3XQEL3F4IhkjAgggEI4AwUs4zvSCQCUCBC85vSVLnpWxY6fIxIkXyVFH9a6ElXsRQACBqggQvFSFP7E+kQAAIABJREFUnU4RQACBZAoQvCSzrkmd1RdfbMkGMI0a7awFMCed9AOpV69eYqZM8JKYUjIRBBBAoGIBgpeKCWkAgcAFCF6sxMuXr5Jx46bImDE/l+OOqw3cnw4QQAABPwUIXvzUpC0EEEAg5QIELyl/AGI8/SeffFYLYZ577tVsANO+fesYzygzdIKX2JeQCSCAAAK+CRC8+EZJQwgEJkDwkk/70kuvaytfzj13sJx88tGB2dMwAggg4LcAwYvforSHAAIIpFiA4CXFxU/I1Net25BdBdOtWxdtBUxtbY/Yzo7gJbal8zTwLVt29HQdFyGQJoGdd/4mTdMtaa4ELyVxcTECVREgeHFmf/31t7Xw5Sc/OV4GDz6+KrWhUwQQQKBUAYKXUsW4HgEEEECgoADBCw9HkgTUCpi5cx8VtSWZsQ1ZkyaNYjVFgpdYlavkwX755Y6yZk38V2aVPHFuQKCAwHffiXTr9jY+BQQIXng0EIi+AMFL4Rq988572rZjxx13hPz0pydHv5iMEAEEUi9A8JL6RwAABBBAwD8Bghf/LGkpOgLPP79aC2AeeeQpGTAgcw7M/vt3is4Ai4yE4CUWZSp7kCp4Wbu2tbRqVb/sNrgRgaQIqNBlw4ZtBC9FCkrwkpSnnXkkWYDgpXh133//I23ly+GHd5dzzvlxkh8F5oYAAgkQIHhJQBGZAgIIIBAVAYKXqFSCcQQhsGnTJ1oAo1bCtGnTQgYM+IH0798niK58a5PgxTfKSDZE8BLJsjCoKgkQvLjDE7y4G3EFAtUWIHhxr8Ann3ymhS9du+4jF154pvsNXIEAAghUSYDgpUrwdIsAAggkUYDgJYlVZU5OAgsXPq0FMGvXrtdWwKiVMK1aNY8cFsFL5Eri64AIXnzlpLGYCxC8uBeQ4MXdiCsQqLYAwYu3Cnz11TfatmNt27aSMWN+5u0mrkIAAQRCFiB4CRmc7hBAAIEkCxC8JLm6zM1JQB30qQKY++9/TPr27aWFML16dY0MFsFLZEoRyEAIXgJhpdGYChC8uBeO4MXdiCsQqLYAwUtpFVArX3bZpbGMG3deaTdyNQIIIBCCAMFLCMh0gQACCKRFgOAlLZVmnnaBr776WgtfVAhTU7ODFsCcdNJRUlNTU1Usgpeq8gfeOcFL4MR0ECMBghf3YhG8uBtxBQLVFiB4Kb0CEyZcL9u3b5crr/xV6TdzBwIIIBCgAMFLgLg0jQACCKRNgOAlbRVnvk4CTz/9ghbAPPPMi9kApmPHvaqCRfBSFfbQOiV4CY2ajmIgQPDiXiSCF3cjrkCg2gIEL+VV4H/+50bZvPlTqau7ROrXr1deI9yFAAII+CxA8OIzKM0hgAACaRYgeElz9Zm7XeDdd9/PbkO2336dtBUwffseHCoUwUuo3KF3RvASOjkdRliA4MW9OAQv7kZcgUC1BQheyq/AlCm3ydtvvyt1daNl550blt8QdyKAAAI+CRC8+ARJMwgggAACIgQvPAUIOAs8+ODj2lZkmzZ9kl0F07TpLoFzEbwETlzVDgheqspP5xETIHhxLwjBi7sRVyBQbQGCl8oq8Ne//kNefPE1LXzZbbddK2uMuxFAAIEKBQheKgTkdgQQQACBnADBC08DAsUFXnrpdZk791F54IHHZMCAzDkwBxzQOTA2gpfAaCPRMMFLJMrAICIiQPDiXgiCF3cjrkCg2gIEL5VX4JZbZsvixSu18GXPPfeovEFaQAABBMoUIHgpE47bEEAAAQTyBQheeCoQ8CbwySefaQGMWgWzxx67yYABR8kJJxzp7eYSriJ4KQErhpcSvMSwaAw5MAGCF3daghd3I65AoNoCBC/+VODOO++XefMe08KXDh3a+NMorSCAAAIlChC8lAjG5QgggAAChQUIXng6EChd4LHHlmkBzGuvrdG2IVMrYdq0aVF6Qw53ELz4whjZRgheIlsaBlYFAYIXd3SCF3cjrkCg2gIEL/5V4J//XCD/+Mc8LXzZd9+9/WuYlhBAAAGPAgQvHqG4DAEEEEDAXYDgxd2IKxAoJPDWW/+V++9Xq2AelcMOO0jbhuyQQ7pVBEbwUhFf5G8meIl8iRhgiAIEL+7YYQQvW7dudR8IVyAQc4EGDRoENgOCF39p1e/V06ffrYUv3brt62/jtIYAAgi4CBC88IgggAACCPgmQPDiGyUNpVhg69ZvswHMtm3btQBGrYTZaacdS1YheCmZLFY3ELzEqlwMNmABghd34DCCl40bN7oPhCsQiLFA48aNpUmTJoHNgODFf9qHH35S/vCHm7TwpXfvA/3vgBYRQACBAgIELzwaCCCAAAK+CRC8+EZJQwhoAsuXv6RtQ/bEEyu08EX9t88+7T3rELx4porlhQQvsSwbgw5IgODFHZbgxd2IKxBwEyB4cROK5tcff3y5XHrpVJk0abQceWSvaA6SUSGAQOIECF4SV1ImhAACCFRPgOClevb0nGyBjRs/yq6C6dSpnRbAHH30Ia6TJnhxJYr1BeUFLx/JQ5cdJ1OW5aZ+yJj5MrF/8+AtXpoqx40RmTp/lOwffG8Fe9i8YKQMmbwk7+unTV4u5x3gx8Ayxkv6huTqx5Dd2vjw3zJ+qsglVw8S0fxERt85TY7fw3Sjqu/MjjLz6kHSTEReuelgGTXL3vAwS/21a+QWmX+Ow7aKqr2l/Zy/5jBeghe3IoqEHbxsfniCDJsqMvK2CdLf/Ky4DzV7xepbBsgYmSzzhu9X5K7NsuCKYfLkETNkwrHq6TN9fLhAJpz9pPSpYAwlDDcel666WQb8VmTyvBFSTNW/yRSpj4h4q3FpowmiTWMEBC+l1SJKVz/zzAsyduwUGTv2PDnmmMOjNDTGggACCRUgeEloYZkWAgggUA0BgpdqqNNn2gQWLFiihTAbNnyU3YZs992bOjIQvCT76Sg9eHlBbjhuuMwebH6h2+lzAblFKXh5vF82INBmq41thvgTvsQreNGCKLuH5RFQ87lKZFQmaMkGV5bnSDe0By+2UEULWtaOt4YzhYIXPbxZfJi3QIzgxf37NtzgRb3YPk3WdRBZ125kfiBSaLi2oMTbC+jWF/Yt9wQRvATRpnv5/LsiicFLWc9NeaQEL+W5ReWu559frYUvF154pgwYcFRUhsU4EEAgoQIELwktLNNCAAEEqiFA8FINdfpMq8Arr7ypbUOmQpj+/Wu1VTAHHdTFwkHwkqyn44UXXpVu3XI1LjV4sb/ondUJKxAJqx+XshcKGtwDCK/PU8KCF9vKk4yTyCHLlkg78yohpxUv9lDF9gwUXfGiuPWVNr+5epDs6sJP8OL+fIYavKgX9+9pJzNOXyfDSlld4UOo4S2scfcqeIUPY6yg9xjeWnzFiy8TCrEmBC++VKyqjaxevUYLX4YNGyinnXZsVcdC5wggkGwBgpdk15fZIYAAAqEKELyEyk1nCGgCn332pRa+zJv3qDRp0lg/CybzDj6Cl2Q9JCeccJ4ceGAXGTr0JC1kKy14yaxsEY/baVm24+qdW6GgiaoXw4dOlGe0f9SatpwyAofx0m7yRJmtvmy+V3/RffSYNTJF3+rLvs2ZZXsq84oK/d7TBs+Q2fr2VZ7vtT0GBQMWh2DIbTzmueRWy+QHL87tZK57Z0huRYc2tndGaNtrZUKJ8TJ67UR9azi1TVc/WaxWLWlzsm7bVbBmWr0WSrvBIrNn6VusGbb6Sh+tOXuddTc1DvOqE8Nvat+FMmpyx9zWYR6CF3vQ4hq8iHpub5Zud0+Tw3Yr/v1M8OL+8y7M4EWFHzPbqa2/NsrNA8aI/HGejOhqHuNq7fP36p86Vfu6+XO9tS3K2s/Rtxo7+Z28LcNyAUur7FZjI2WaDJuq76V42mSZl3efU7/6ILSVIMaIMv3nb5GWP0Z1TWZbNb3fg0fKjCv7a1vuOX5oIcE0yVxt6kfvP2Ohvpbpa90oYwu1wmPXvOVUkdn3yrJs/wWut6x4yYQi05brI1Vmpm3dfJmXGMHLSGk3dVqm5iYje1BWvE8/n5vMRmta/5kfqiKW+TvbELy4/6yJwxVr1qyXceOmyMCBR8uZZw6Iw5AZIwIIxFCA4CWGRWPICCCAQFQFCF6iWhnGlRaBJ55YqYUwL730urZ9QtOmS2XgwL9I48ZtAyHYtm2b1K9fP5C2VaP/+c8I6dnzTGnWrFNgfcSp4QEDfiEffLBZG3K/fofKGWecITvu2Ef23NNDDfQX32vt53I4ARRdlWANcDIv9hsvvhvnxxhhjP7vvfWtzfQX+bOBifbvNdngxhqIZPpZZ5w/U9K9xVecFAxebEbW62xtGoGFJcAw5mK9tti8zEGLiDWIyYQ1NstlRtji5JM7P8cSaBhBmTFW/d/GapXiK30ywUd703OTu/4Iedp8lo2XM15s4Y578JI5K+bxA/8j5x/qvKWi8Qhngpfv5IAD1sbp2zrUsb744j2y4457SZcuQwPr94MPPtADg5nSTg8utBfS1w0xvaBvWwFhXq0g1jNZnMKVzDkumRfgM4GO163GivS7h2ovN2YxVuw4BSj21RVOQUaHQufSmMctovVjXhFk+rdYzrcpNnYjPDjVdG5Lkes35vpsZalN5p51p+vBj21sxVcSWeeVCU/a6eMxAgwjZNL/rRtZ2i3ap9/PjR6YPdFHD8qs7Vuf25zNRb0biQpfgvqYO7e/DBhwndTUNAyqC9rVBd577wNt5ctRR/WWn//8FFwQQAAB3wUIXnwnpUEEEEAgvQIEL+mtPTOPlsDbb7+rbUP2+OMPyHvv1RMR9Z//H126dJFXX33V/4b1Flu0EHn//e+kXj0PwUJgo4hOw1u2fCXbt2/PDqhdu31l3LgbpVMnDy8AOQQv9sPPjRUb6vN3tTcdDK/du0bOnD9K9s9bFWIOYmxBixqp+Xr7vZYx5YcllkDAw73mlSNav6bzRsxV9Ba85K9GsbRpC42M0GRJX+Um2kqW/P/dXBuGpX+zrfl/G4fTm7bqsoYUVq+iNcurvUN4VuiMF9uYnMe/ULRAb4PV3ClUsQZ1mVBlVJEzXlR/6pr/azlTpp28T9FvRhW8rFnzpfzmN8dF55s2YiOpV+87UU7169cENrJ77rlH6r18iwx4ujYXtGhBxToZYhzmXmxbqCJndWgvhBsvkqvrrhMZqQUjHoMXLdQxjUNf7WBemXOvbcWHI5TbeSLFzlDJC3RsYYdlBYYpSLEbWsbeLP+A+mLGpvFpwctUcVzdk1u1pK/dcRhD1idvzvnB2DRzGFUgYCraZ0DPTTZoUpMx1UcK2Nx3331y5513BvY91LLlNzJ8+Hly4olHB9YHDecENm36RAtfunffTy64YAg0CCCAgK8CBC++ctIYAgggkG4Bgpd015/ZR09g/vxfyxFHXBvYipegZ7xo0XDp3n0oK150aLXVmLHiRZ3rc+aZZ0j9+odIq1ZegqliW405hCf6jjm5GmdWXhy60n4Qe/69mcAhEzJktiUrENpYAoH88XkPXjL3GjvF5MZs3YrL+Ly3rcZc2iywLVkmsDIHL+vztnhzWkmjhUYyVY5b2k/bZkx9FN+Wyxy8ZPqbUqBmx0tmq7HcaicfgxdjnGvHy8wha2SIKexyDlWsfXsJXpTXhK8u8hS8bNiwTbp1ezvoH02xbT+crcZWW7euMmn1NrbMKhZMFA01cqtSej87QabJSMmsfvEYvGgrPYytxEwDy4Yt1m2srNtOma63jNHh/JIi87Nso+Vko/3czGxF1s68PZtlG7T8seetRnELf0yrbKxjsq1KMbYgy3bpvAWbJRTTri28Iinz/w25ECy3siezZVx22zN7n6aVOplNwgrVRF8BJMaqo0LPja3e2eZygZeTzSkdGkuTJk0C+zkwffrR8uCDDWXEiB/LoEH9AuuHhnMCX3yxRdt2rGPHvWTUqLOgQQABBHwTIHjxjZKGEEAAAQQIXngGEIiWAGe8RKselY5GBS89enxfO+Ola9d9SjzjRX8hX71AfvUg29kD+S+GW1a8mAcelxUvRbALBS9aCJD1cVjxkueQ2yat7BUvxgqYd0bIVBluOUvFe/DSXAtpCtYsyBUvmon+/AweJrPXdsw+X34FL6WseCF4Kf5TJpTgZdUdeatK1KjyVquc/aT0cTpDxWU1SWZFxGTp88RMkYuMM1g8Bi8OK14KijmFH8bFvq54sY9An4v0lmXLja26rEFFXuhgrJLJBg3G9QWMi4QyWoDzduaMmo3Zc3oKnlaTG7yHFS9PHmGcVWPdYs28pVreihczT5krXlQTxZ4by4qXIt9Chs0DfzpFWgYYvMyZc4x06fJbueyyv8rgwcfJ6acfX+mvD9zvQeC7777TVr40b76b/O5353i4g0sQQAABdwGCF3cjrkAAAQQQ8ChA8OIRissQCEmA4CUk6JC6WbXqDS1wMT6+/HJHWbu2tccVL+oufRWH+dB6/VwRtVoiezi8LVyxbg/l5YwXY6WJ0xkvuXNIMqthcisx3M948XpvsZDJttWXgamf2ZI1sG8JZl7ZoYKromfOeD/jReveOINFjPNcMoMqJXixbOlmjN04e6eS4EU/3N75jBdTgGeceWM6w8XPrca8n/HCipdiP47CCF5W33mBDHvHfJ6LPqKiq0RMqyNaFTrjRY8bjJUfDoegGy/sW1Z/eOhXO7y+xzKZYAmDbGe+mGH9POPFFvCYAyoVfIzJhin2lTUZM23sxzpsNWZbBWRZgSK5M16s58joAZlxHo8tTLGe22J/0ryc8WKsJPF+xovTWTG5AKfS58Z+xou+UsYUPOX8czaPXtQr0BUvKng58cTr5L33PtZWYRx7bB8566xBIf2mQTfjx18rDRrUyOWX/xIMBBBAoGIBgpeKCWkAAQQQQMAQIHjhWUAgWgIEL9Gqh9+jKT14Mb2gP8s0GtuB5+ormbBliX6RNRDIBQXqy+av6YHD3sNEZs2QZ9SXzW0XPafFYWzmgKjUe8V5m7H8uRkOtjnqn7aeg2NqUx/PaYNnyGzdMhfa5J9XY2nHEnypjvSASqyrkUoKXorVzCV4ydXT2UyNY/Fhy+W8AzIoziuG8udgP0Moc7dDuGR+FvOuUUHfzdLt7mly2G7Fv4PU2SWseCluFEbwMql3b5E/3C8jutrHYn2x3QgCjI2/stuQ6YGB2m7q1D/Ok9qnzeGDatN2OH3mqdS2qMq+IG+EMwePlBkXiUzLC1TGSHbDMXOAY9vOKzemAnPRx6jmatmSSvWrnT1T4EMPW4zdAY1+Mm2Yz1uxhit2M/NWaM4H31u30nLe6s04+N4Yq+lcGWOl0tTsSB3PgsnO0jIv85ZkRn1GSrup0zL2JiP72J23PjN6KTCnsp6bTJta/9m9Ks3zd7bp1TjYrcaM4KWmpqF88MEmbRXGoYd2k3PPHVz8G5yv+iZwzTV/E7X92KRJo3xrk4YQQCCdAgQv6aw7s0YAAQQCESB4CYSVRhEoW4DgpWy6WNxYbvAS3OTyA4fg+qpyyw5nvFQyoqJbhVXSsB/3qrmazp7xo0nPbai+Z3aUWVcPkl1dbiJ4cVcNI3jZuHGj+0C4AgGTgHNoFF2ixiEGL0rh008/18KX/ffvJL/61dDowiRsZH/6063y3nsfSF3daNlxxwYJmx3TQQCBsAQIXsKSph8EEEAgBQIELykoMlOMlQDBS6zKVfJgCV5KJvPvBl+Dl8yqDvN2Xv4N1I+WVKB2lcioaXL8Hn60570N+2qbYncSvLi7Ery4G3FF+AJFz3UJfziuPYYdvKgBff31NzJu3FRp3bqF/PrXP3cdIxf4I3DddXfKq6+ukUmTRsuuuzb2p1FaQQCBVAkQvKSq3EwWAQQQCFaA4CVYX1pHoFQBgpdSxeJ1PcFLFevlV/BiPyumilMq2rXarmyqyCXqfJuwxljiShuCF/fCELy4G3FFmALGtmHmbcnC7L+8vqoRvBgjVeFL48Y7y6WXnl/e4LmrZIEbb5wlTz/9grbypUWL3Uu+nxsQQCDdAgQv6a4/s0cAAQR8FSB48ZWTxhCoWIDgpWLCSDcQveAl0lwMLuECBC/uBQ4jePn222/dB8IVCMRcoKamJrAZmM94cerkyiv/Kt99951cddVFgY2Bhq0Ct9/+b3n44Se18GWvvfaEBwEEEPAsQPDimYoLEUAAAQTcBAhe3IT4OgLhChC8hOsddm8EL2GL01+UBQhe3KsTRvDiPgquQACBYgJuwYu69w9/uEk++ugTLQjYYYf6gIYgcPfdD8rs2Qu0bcf22ad9CD3SBQIIJEGA4CUJVWQOCCCAQEQECF4iUgiGgYAuQPCS7EeB4CXZ9WV2pQkQvLh7Eby4G3EFAtUW8BK8qDFOnXq7rFnzX6mru0QaNWpY7WGnov9//3uh3HzzbC3w6tp1n1TMmUkigEBlAgQvlflxNwIIIICASYDghccBgWgJELxEqx5+j4bgxW9R2ouzAMGLe/UIXtyNuAKBagt4DV7UOKdPnynPP79aCwKaNWta7aGnov+HHnpCpky5TTPv2fP7qZgzk0QAgfIFCF7Kt+NOBBBAAAGbAMELjwQC0RIgeIlWPfweDcGL36K0F2cBghf36hG8uBtxBQLVFigleFFjvfXWe+Wxx5ZrQUDr1i2qPfxU9L9o0TNy5ZXXa9uO9enTPRVzZpIIIFCeAMFLeW7chQACCCDgIEDwwmOBQLQECF6iVQ+/R0Pw4rco7cVZgODFvXoEL+5GXIFAtQVKDV7UeO+6a57MnbtIC1/23rtttaeQiv6feuo5GTt2ilxxxYVy9NGHpGLOTBIBBEoXIHgp3Yw7EEAAAQQKCBC88GggEC0Bgpdo1cPv0RC8+C1Ke3EWIHhxrx7Bi7sRVyBQbYFyghc15tmzH5Y775yrhS9dunSs9jRS0f/KlS9r4cvo0WfJ8ccfmYo5M0kEEChNgOClNC+uRgABBBAoIkDwwuOBQLQECF6iVQ+/R0Pw4rco7cVZgODFvXoEL+5GXIFAtQXKDV7UuOfNe0yuv/4fWvhy0EFdqj2VVPS/atUbWvgyfPip8qMf/TAVc2aSCCDgXYDgxbsVVyKAAAIIuAgQvPCIIBAtAYKXaNXD79EQvPgtSntxFiB4ca8ewYu7EVcgUG2BSoIXNfZHHnlK6upukLq6S+SQQw6s9nRS0f+bb76jhS+nndZffvKTE1IxZyaJAALeBAhevDlxFQIIIICABwGCFw9IXIJAiAIELyFiV6ErgpcqoNNlZAUIXtxLQ/DibsQVCFRboNLgRY1/8eIVMm7cFLnmmlHSt+/B1Z5SKvr/7383ytixf5Zjj+0jZ501KBVzZpIIIOAuQPDibsQVCCCAAAIeBQhePEJxGQIhCRC8hARdpW4IXqoET7eRFCB4cS8LwYu7EVcgUG0BP4IXNYdly17UVmH87nfnaGEAH8ELfPDBZs1crTQ677zBwXdIDwggEHkBgpfIl4gBIoAAAvERIHiJT60YaToECF6SXWeCl2TXl9mVJkDw4u5F8OJuxBUIVFvAr+BFzeOFF17VgoALLhgiJ530g2pPLRX9f/bZF5p5ly4d5aKLhqZizkwSAQQKCxC88HQggAACCPgmQPDiGyUNIeCLAMGLL4yRbUQFL2+91Tqy42NgCIQtsG2bSLdub4fdbWz6I3iJTakYaIoF/AxeFOOrr66RceOmyhlnDJAf/7h/imXDm/o332zVwpfWrVvIr3/98/A6picEEIicAMFL5ErCgBBAAIH4ChC8xLd2jDyZAgQvyayrMauvvmqQ7AkyOwTKEGjYcGsZd6XjFoKXdNSZWcZbwO/gRWm8/fa7WhAwYMBRMnToSfEGitHoVeDVqFFDueyyX8Ro1AwVAQT8FCB48VOTthBAAIGUCxC8pPwBYPqREyB4iVxJGBACCCBQNQGCl6rR0zECngWCCF5U5xs2fKiFL0ce2UuGDz/V83i4sDKBq676q2zd+q1MnHhxZQ1xNwIIxFKA4CWWZWPQCCCAQDQFCF6iWRdGlV4Bgpf01p6ZI4AAAnYBgheeCQSiLxBU8KJmvnnzpzJu3BQ58MAu8stfDok+RkJG+Ic/3CQfffSx1NWNlh122CEhs2IaCCDgRYDgxYsS1yCAAAIIeBIgePHExEUIhCZA8BIaNR0hgAACkRcgeIl8iRggAhJk8KJ4t2z5Slv50qFDGxk9+mzEQxKYOvV2eeut/2rhS+PGO4fUK90ggEC1BQheql0B+kcAAQQSJEDwkqBiMpVECBC8JKKMTAIBBBDwRYDgxRdGGkEgUIGggxc1+G3btmnhS7Nmu8rvf39uoPOh8ZzA//3f3fLss69o4cvuuzeFBgEEUiBA8JKCIjNFBBBAICwBgpewpOkHAW8CBC/enLgKAQQQSIMAwUsaqswc4y4QRvBiGF1++XVSv359mTDhwrizxWb8t976L3nssWVa+NK6dYvYjJuBIoBAeQIEL+W5cRcCCCCAgIMAwQuPBQLREiB4iVY9GA0CCCBQTQGCl2rq0zcC3gTCDF7UiCZNukE+++wLLQjgIxyBu+6aJ3PmLNLMO3ZsG06n9IIAAlURIHipCjudIoAAAskUIHhJZl2ZVXwFCF7iWztGjgACCPgtQPDityjtIeC/QNjBi5rB5Ml/l/XrN2pBwE477ej/pGgxT+Deex+WO+6Yo5nvt18nhBBAIKECBC8JLSzTQgABBKohQPBSDXX6RKCwAMELTwcCCCCAgCFA8MKzgED0BaoRvCiVv/zlLnn55Te1IKBp0ybRh0rACOfNe0yuv/4uzfygg/ZLwIyYAgII2AUIXngmEEAAAQR8EyB48Y2ShhDwRYDgxRdGGkEAAQQSIUDwkogyMomEC1QreFGsN930T3nqqeekru4Sadly94RLR2N6jzzylNTV3SCTJo2WQw/tFo1BMQoEEPBNgODFN0oaQgABBBAgeOEZQCBaAgQv0aoHo0EAAQSqKUDwUk19+kbAm0CnGysuAAAgAElEQVQ1gxc1QrX91fz5T2irMNq1a+1t0FxVkcATT6yUsWP/LNdcM0r69j24ora4GQEEoiVA8BKtejAaBBBAINYCBC+xLh+DT6AAwUsCi8qUEEAAgTIFCF7KhOM2BEIUqHbwoqZ6zz0Paf+p8KVz5w4hzj69XS1b9pKMHTtFfve7EXLssX3SC8HMEUiYAMFLwgrKdBBAAIFqChC8VFOfvhHIFyB44alAAAEEEDAECF54FhCIvkAUghelNGfOQrnxxn9q4csBB3SOPlwCRvjCC69p4csvfvETGTjwBwmYEVNAAAGCF54BBBBAAAHfBAhefKOkIQR8ESB48YWRRhBAAIFECBC8JKKMTCLhAlEJXhTz/PlLZPLkW7XwpVevrgmXj8b0XnttrRa+nHHGAPnxj/tHY1CMAgEEyhYgeCmbjhsRQAABBOwCBC88EwhES4DgJVr1YDQIIIBANQUIXqqpT98IeBOIUvCiRvzoo8vk8suv08KX2toe3ibBVRUJvP32u1r4MmBAXxk6dGBFbXEzAghUV4Dgpbr+9I4AAggkSoDgJVHlZDIJECB4SUARmQICCCDgkwDBi0+QNINAgAJRC17UVJcufV4LAsaPv0D69Ts0wNnTtCGwYcOHMm7cFKmt7SkjRpwGDAIIxFSA4CWmhWPYCCCAQBQFCF6iWBXGlGYBgpc0V5+5I4AAAlYBgheeCASiLxDF4EWpPfvsK1r4MnLkT+WEE46MPmQCRvjxx59q5gceuK/88pdnJGBGTAGB9AkQvKSv5swYAQQQCEyA4CUwWhpGoCwBgpey2LgJAQQQSKQAwUsiy8qkEiYQ1eBFMb/88pvaKoyzz/6RnHLKMQmTj+Z0tmz5WsaO/bN06NBGRo8+O5qDZFQIIFBQgOCFhwMBBBBAwDcBghffKGkIAV8ECF58YaQRBBBAIBECBC+JKCOTSLhAlIMXRf/WW+u0VRgqeBky5MSEVyMa09u2bbsWeDVtuouMHXtuNAbFKBBAwJMAwYsnJi5CAAEEEPAiQPDiRYlrEAhPgOAlPGt6QgABBKIuQPAS9QoxPgREoh68qBqtX79RC19++MPDtNUvfIQjcMUVf5F69erJhAkXhtMhvSCAQMUCBC8VE9IAAggggIAhQPDCs4BAtAQIXqJVD0aDAAIIVFOA4KWa+vSNgDeBOAQvaiYffvixtgqjV6+ucv75p3ubHFdVLDBp0g3y2WdfyKRJo6VevYqbowEEEAhYgOAlYGCaRwABBNIkQPCSpmoz1zgIELzEoUqMEQEEEAhHgOAlHGd6QaASgbgEL2qOn3/+pbbypXPnDnLxxcMqmTb3liDw5z//Xdat2yB1daOlYcOdSriTSxFAIGwBgpewxekPAQQQSLAAwUuCi8vUYilA8BLLsjFoBBBAIBABgpdAWGkUAV8F4hS8qIlv3fqtFr60atVcfvOb4b5a0Fhhgeuvv0tWrXpDC1/U2S98IIBANAUIXqJZF0aFAAIIxFKA4CWWZWPQCRYgeElwcZkaAgggUKIAwUuJYFyOQBUE4ha8GESXXTZNdtppJxk//hdVUEtnlzfd9E956qnntG3HVPDFBwIIRE+A4CV6NWFECCCAQGwFCF5iWzoGnlABgpeEFpZpIYAAAmUIELyUgcYtCIQsENfgRTFNnDhdvv76G7n66pEhq6W3uxkz5sqDDy7WVr60b986vRDMHIGIChC8RLQwDAsBBBCIowDBSxyrxpiTLEDwkuTqMjcEEECgNAGCl9K8uBqBagjEOXhRXn/8483ywQebtCCgpqamGoSp63PWrPly990PaubqvB0+EEAgOgIEL9GpBSNBAAEEYi9A8BL7EjKBhAkQvCSsoEwHAQQQqECA4KUCPG5FICSBuAcviunaa++Q119/RwsCmjRpFJJcuruZM2eR3HjjLG3bsQMP7JxuDGaPQIQECF4iVAyGggACCMRdgOAl7hVk/EkTIHhJWkWZDwIIIFC+AMFL+XbciUBYAkkIXpTV3/52j6xYsUoLX5o33y0svlT3s2DBEvnf/71V6upGycEHH5BqCyaPQFQECF6iUgnGgQACCCRAgOAlAUVkCokSIHhJVDmZDAIIIFCRAMFLRXzcjEAoAkkJXhTW3/9+nyxa9LQWvrRp0zIUv7R38thjy2T8+Gs189ranmnnYP4IVF2A4KXqJWAACCCAQHIECF6SU0tmkgwBgpdk1JFZIIAAAn4IELz4oUgbCAQrkKTgRUnNnPmA/Otf/9GCgE6d9goWj9Y1gaVLn5exY6fIZZf9Qn74w8NQQQCBKgoQvFQRn64RQACBpAkQvCStoswn7gIEL3GvIONHAAEE/BMgePHPkpYQCEogacGLcvrXvx6R2267T+rqLpH99+8UFB3tmgSee+4VLXy56KJhcuKJfbFBAIEqCRC8VAmebhFAAIEkChC8JLGqzCnOAgQvca4eY0cAAQT8FSB48deT1hAIQiCJwYtyeuCBx+W662ZoK1+6d98/CDratAm88spbMnbsn+Xss38kp5xyDD4IIFAFAYKXKqDTJQIIIJBUAYKXpFaWecVVgOAlrpVj3AgggID/AgQv/pvSIgJ+CyQ1eFFOCxculYkT/08LXw477CC/6WjPQeCtt/6rrXz50Y9+KGeccSJGCCAQsgDBS8jgdIcAAggkWYDgJcnVZW5xFCB4iWPVGDMCCCAQjADBSzCutIqAnwJJDl6U05IlK7UgYOLEi+Woo3r7SUdbBQTeffd9zfzoow+Vn/3sRzghgECIAgQvIWLTFQIIIJB0AYKXpFeY+cVNgOAlbhVjvAgggEBwAgQvwdnSMgJ+CSQ9eFFOy5ev0oKA3/zm59K/f61fdLRTROCjjz7WzHv16irnn386VgggEJIAwUtI0HSDAAIIpEGA4CUNVWaOcRIgeIlTtRgrAgggEKwAwUuwvrSOgB8CaQhelNNLL72uBQHnnjtYTj75aD/oaMNF4PPPv9TMO3duLxdf/FO8EEAgBAGClxCQ6QIBBBBIiwDBS1oqzTzjIkDwEpdKMU4EEEAgeAGCl+CN6QGBSgXSErwop9dff1sLAn7ykxNk8ODjKqXjfg8C3377rWbeosXu8tvfjvBwB5cggEAlAgQvlehxLwIIIICARYDghQcCgWgJELxEqx6MBgEEEKimAMFLNfXpGwFvAmkKXpTIO++8pwUBJ5xwpAwbNtAbEldVLHDZZdNkp512lPHjL6i4LRpAAIHCAgQvPB0IIIAAAr4JELz4RklDCPgiQPDiCyONIIAAAokQIHhJRBmZRMIF0ha8qHK+//5HWvhy+OHd5ZxzfpzwCkdnehMnTpevv/5Grr56ZHQGxUgQSJgAwUvCCsp0EEAAgWoKELxUU5++EcgXIHjhqUAAAQQQMAQIXngWEIi+QBqDF1WVTz75TAtfunbdRy688MzoFyohI/zf/71FNm78SOrqRkuDBjUJmRXTQCA6AgQv0akFI0EAAQRiL0DwEvsSMoGECRC8JKygTAcBBBCoQIDgpQI8bkUgJIG0Bi+K96uvvtbCl3bt9pRLLvlZSOJ0c+21M7TzdlT40qRJI0AQQMBHAYIXHzFpCgEEEEi7AMFL2p8A5h81AYKXqFWE8SCAAALVEyB4qZ49PSPgVSDNwYsy2r5dZNy4KbLLLo1l3LjzvLJxXYUCf/vbPbJixSqZNGmU7LFHswpb43YEEDAECF54FhBAAAEEfBMgePGNkoYQ8EWA4MUXRhpBAAEEEiFA8JKIMjKJhAukPXgxyjthwvWyfft2ufLKXyW84tGZ3m233Sf/+c9SbeVL27at5K675smZZw6IzgAZCQIxFCB4iWHRGDICCCAQVQGCl6hWhnGlVYDgJa2VZ94IIIBAvgDBC08FAtEXIHjJ1aiu7kbt7BcVBNSrVy/6xUvACGfOfED+9a9H5Ic/PExuuGGWnHvuYDn//NMTMDOmgEB1BAhequNOrwgggEAiBQheEllWJhVjAYKXGBePoSOAAAI+CxC8+AxKcwgEIEDwYkWdMuU2efvt97TwZeeddwpAnCbtAldd9VeZM2eR9ukOHdrI7NnTQEIAgTIFCF7KhOM2BBBAAIF8AYIXngoEoiVA8BKtejAaBBBAoJoCBC/V1KdvBLwJELzkO/31r/+QF198TerqLpHddtvFGyRXlSWgthr73e8mW+694YYrpWfP75fVHjchkHYBgpe0PwHMHwEEEPBRgODFR0yaQsAHAYIXHxBpAgEEEEiIAMFLQgrJNBItQPDiXN6bb54tS5as1Fa+tGq1R6KfgWpObvbsBfLEEytlyZJnZdu2bdpQjjyyl0yZ8vtqDou+EYitAMFLbEvHwBFAAIHoCRC8RK8mjCjdAgQv/tT/rbdaydatNf40RisIIJBKgZYtP5Zmzb6o6twJXqrKT+cIeBIgeCnMdOed98u8eY9p4YvaAsvrx6uvtvV6KdfpAtu3b5fPP/9SPv74M9my5Svp2LGtNGjQAJ8UCHTpsj4FswxvigQv4VnTEwIIIJB4AYKXxJeYCcZMgODFn4Kp4KVBg0ayww7+tEcrCCCQLoHPP98mLVp8SPCSrrIzWwTKEiB4Kc72z38ukH/8Y54Wvuy7796ejF96qb3svju/xHnC4qJUC2zcuF169FibagO/J0/w4rco7SGAAAIpFiB4SXHxmXokBQhe/CmLEbw0auRPe7SCAALpEvjoI4KXdFWc2SJQvgDBi7vd3LmPyt/+drcWvhx44L6uN6jgpUWLHf6fvTMBl5o6G/AHXoUCooiCoqyKFrcqAi5XsaKCgEsFaalctaKC1iog1tYFBa+KG3JxF5VWvVoUd1mtP6KCC+BSCoIrmwu4ohbFBfifZJJMkklmMnOTTJaX5+nz1HuTc77zfudOMnlzviMVLF4uyIoD0k1g1SrEi98zAPHiN1HagwAEIJBiAoiXFCefoUeSAOLFn7QgXvzhSCsQSCsBxEtaM8+4IVA8AcSLN2b//vfLct1196rypWvXvfOehHjxxpSjIIB48X8OIF78Z0qLEIAABFJLAPGS2tQz8IgSQLz4kxjEiz8caQUCaSWAeElr5hk3BIongHjxzuzFFxfKpZfWyNixF8ihh3Z2PRHx4p0pR6abAOLF//wjXvxnSosQgAAEUksA8ZLa1DPwiBJAvPiTGMSLPxxpBQJpJYB4SWvmGTcEiieAeCmO2WuvLZJLLhkvl1wyRI488mDHkxEvxTHl6PQSQLz4n3vEi/9MaRECEIBAagkgXlKbegYeUQKIF38Sg3jxhyOtQCCtBBAvac0844ZA8QQQL8Uz+89/lsnFF4+Xc889Wfr2PTynAcRL8Uw5I50EEC/+5x3x4j9TWoQABCCQWgKIl9SmnoFHlADixZ/EIF784UgrEEgrAcRLWjPPuCFQPAHES/HMlDOWLftQlS+nnHK89Ot3tKURxEtpTDkrfQQQL/7nHPHiP1NahAAEIJBaAoiX1KaegUeUAOLFn8QgXvzhSCsQSCsBxEtaM8+4IVA8AcRL8cz0M5Yv/1gtO3b88UfIH//Y12gI8VI6U85MFwHEi//5Rrz4z5QWIQABCKSWAOIltaln4BElgHjxJzGIF3840goE0koA8ZLWzDNuCBRPAPFSPDPzGZ9++rm68uXww7vK6aefqP4K8VI3ppydHgKIF/9zjXjxnyktQgACEEgtAcRLalPPwCNKAPHiT2IQL/5wpBUIpJUA4iWtmWfcECieAOKleGb2M7766htVvuy/fyc5++w/IF7qjpQWUkIA8eJ/ohEv/jOlRQhAAAKpJYB4SW3qGXhECSBe/EkM4sUfjrQCgbQSQLykNfOMGwLFE0C8FM/M6Yz1639Qy4516NBajjzyUtlhhy2kosKftmkFAkklgHjxP7OIF/+Z0iIEIACB1BJAvKQ29Qw8ogQQL/4kBvHiD0dagUBaCSBe0pp5xg2B4gkgXopn5nbGxo0b1ZUv/fqNlfbtmyJe/ENLSwklgHjxP7GIF/+Z0iIEIACB1BJAvKQ29Qw8ogQQL/4kBvHiD0dagUBaCaRJvHz11VdpTTPjTgmBrbbaSpo0aRLYaBEv/qN95ZXtpEOHbRAv/qOlxYQRQLz4n1DEi/9MaRECEIBAagkgXlKbegYeUQKIF38Sg3jxhyOtQCCtBNIkXtauXZvWNDPulBBo3Lgx4iVmuV68uA2lxmKWM8ItDwHEi//cES/+M6VFCEAAAqklgHhJbeoZeEQJIF78SQzixR+OtAKBtBJAvKQ184w7iQQQL/HLKuIlfjkj4vIQQLz4zx3x4j9TWoQABCCQWgKIl9SmnoFHlADixZ/ElCReFtdIr5G1pgCqpGbWcOnkR0hfPCWjBs2WygcnyDHb+9FggTZyxmI+3sdxhTCUcLpYJBN7DRYZt1CG7O3UY+b3jxm/qpQRYeXSHI55HknAc0qZQ6/2kFln7puNQO2/WmTkLKnu2dwCauk9XWT4FAd2AyZZ21APsfMU6e/C/utnh8nAcfOMhrs59J3bni0/TmMpMLHSKl6+/vdoqaoRGXbfaOlZ4mfVskl9ZaSMk2mDf52H8tfy7BVV8vKhtTL66GbW4754Vkaf9rIcUocYwvncCLGXJfdK34tExk07Q/JR9S+iPPkREW85Li6aINrUI0C8FJeLKBxdlHjRrk3z9cDt1x3z77uOkslXnSC2Tx0R+VJmXtZLVg203QdY7qcc7p+UtmtELjC3qfa3XE623EParnsOcSjXu5vkcuv1Vel/cntrzJbxerwf8e36neE0fkF2ljhfl0XEfi/qeD+Q257b/YDaoz52F37q/YLRj/O9nX5fkekn0/+87tp9jRqzGPf/6rEv9nCYM7lxm/9uXJkE8MeFePEfKuLFf6a0CAEIQCC1BBAvqU09A48oAcSLP4kpVrxkvoSJ5WG6089Kji5s8WIO1PYlsuQxJPrEfOIl87vV5gf+5cpnaOJFGfNsOcwmHtWHQqvai6xob33IJCKqeBGbZNEekLQ2SxWnhz8uD4TUNleYH5JpDzrE/DNv+VHaeukgN7GWO7nTKV6Uh+0TZHVbkdWth+UKEbfPAJso8fYA3fpg33JOEOIliDbD/ExMongpad6UBh3xUhq3cp7lXbx8KBN7/d704oT9mmB+sC7Wh+zGALMP0S0P/e3XMCcJYhf7hhQxSxrbw31N8oxvZ71m5lyndHFhkQy28TlKntzM+XL91l+asAgUTSjZpErmHrq95QWmzAsauVysHAq8CKPdB0lXkcrh5peZTCIkn3hRmS433e+XKl7MjO35rcNfTgn3l4iXOvB2ORXx4j9TWoQABCCQWgKIl9SmnoFHlADipfjEzJo1T959d4VUVR0rzZptozZQlHhxejistlLeL1LFk3A5A/HiAWWeL/ouX4KVBwgPtcld+eGhs9IPKeELeSmdOb51qz5wuVfaPHiGrBqUuzrIUbzkCBntwYjtYZMSY85bpa7z1pYrr/lxeis5D5xUihfl4f4jraX296ulqpjVFT5IDW+yppTZrJ3jQ4x16D2Gp+Zf8eLLgELMCeLFl4wF1khNzf3SosV2cvLJxxp9eBcvuWFZrkf2a4RdnuiiZECV9J9Sa1n5mrvaQbmGXSlieuBvliXGSooBVfLYlOyqCSdwuW1bX3jISIpK6T9A5LEVphUXDtfGwi8W+HH91l6wsLwMoY3MHpPrvYr9vjrPipRVZzisltVXvCyX1gNqZbXlHizDTwbUymPGSyBO9wvVYnkZxH6v73nFizmr5f2+gHjx/6MJ8eI/U1qEAAQgkFoCiJfUpp6BR5QA4qX4xCji5dJLa6SiokKVL4MGHSdff91RttyykTRqVLg99zICTudaS0XYyyFYyiKZ31DM+RKarx1z+QLzl+5D5TVbGQy1P7cvp3r4Tg+wtTcklS+uysMBfRzWclHZ8hU5D9Xt43Ete6GV7minPISo1co/7GwtU+H4lqRWWsq1JIj5y362PFy2tIP2JbhdlciUWsmUH7GVCDGXwHB44JLNvsOKCqepYSupkRNL91HSelx1plyZMq7hIjcNqs7EZhpnhvUoGbGiWivlYYrbbcWLVnastfKAZorGzsbVnNv+eR8K5T5YUodreli1xmF1iyfxUoQ4cmtPCcX6O4/5McSRt3J/aRQvivyY3Fop/bVW7u07UuT6aXLGXubJvkz9+ePaj/qpvzf/rKtaoqzN01qpseNX5ZQMywqWlkapsWEyQapqtLo1/cfJtJzznPrVglBXgugRZfrPLZGWG6NyTKasmtZvl2FSO6anQ/khrR9VEkyQzNGmfrT+MyyU32X6Wj1cL6HmHrvKW/qJPPa4LDD6dznesuIlI0UmLNRiU5iZyrr5Mi7RxcswaV0zIZNzEyO7KMvfp5/zJlNoTe1fr/1oGb8zG8RL4Xuhch6hiJfa2mekZcvm6j3cySf3Fd/Ei/0eKEcSLJKlsq902j5XAjiLF3M5Mqss+XrxIpG995VmHl54cXzZwFTec+niRdJp7309vZRQ8EUQP67f2moX95Ks2RmU777a+jv3lzFc56O+wmecyHBzCTZt5VGNDDatvjXn1O1eIbgVL67fCfT7GL08q3EPaP5uUCmXTp4g3XNr4uWgQbz4/+mFePGfKS1CAAIQSC0BxEtqU8/AI0jg7bc/kBtvrJZOnY6SioomgUT40UcfyS677BJI20qjixZNlT322FcaNNg2sD7sDa9Y8bHMm/eG8eP69evL3/52u3Tr1sWTeMn3gNfal+3LmdNblEZdaNuXScuxTl/ysmUPrF9KtS9h2pcysYgWl3rkdkCu4sW2V4ftLVALl7xvANoeVliOzS0NZZVFtjHY+smfG/0NTu1BulO/C3RpYf9yb43ZWu/bYerapEpu/fFiYrHmtJltxZUuSCwyTH/DNK94qZb5umxxKo9in5sGG9t4XcqWWB7sOBzjqdSYh4dRmWjyvz3qvDomK+Dc6sMXfDhlQvH55xtlwYLH5Ysv3g7ts8ypo88/XyYVFVtLs2a+7DblOJaTTz5ZEwaTpbUmLtQH6asHmh7o21ZAmFcriHVPFie5ktnHJfMAPiN0vJYay9Pv9kp72ZhFX7HjJFDsqyucREZbt31pzHGLqP2YVwSZ/lss+9vki12XB/1M+7bkOX5tts+Wltxkzln9e0382GLLv5LIOq6MPGmtxaMLDF0yaf+tMbK0m7dPv+eNJszmHqKJMmv71nmbZXNwvbflrbfeCuxv+eWXH5aDDz5a6tWrCKyPJDf8xhtvy9KlHxhDbNToV3LNNc9Ix47bSkWxSAuVB3MtzeWw+kK79hvXFO2/jRcr3FZSFrzW5UoA55WmDqtB7aU5jRU7TvupZZD6cv326cWJzL4vptVAlhd3RArujWLkr4e8pK7CzdwD6qt+DnvVXPZUz+ksaTO5l9hLuzneb/i14iXf/azD/baxgroIzvofDOLF/09HxIv/TGkRAhCAQGoJIF5Sm3oGHhECK1d+IrNnvybPP/+abNy4SRo0+EyOOurUwMTFe++9Jx07dgxs9C+9dLd07nyYNG5c4q7MJUSmCKunnpptnNm8+bYybFiN7LPP3qWJF9uXQGM1gsvDZv3LUs6DZ/OXLrcH5iqm/PXHLQ+ZzTG4PjywQXQVL7Ol0nWD+PyiwlLWwl62w7JBbe4D9Hx75+Q8GPc6Rr1UlVFPPLfffCJJ35zdy5uc2ZUj7hvaWmubO9d2NzZytb1FmrOvSYFVLmoOtRUv2XxaHyDlnZv2v7mcfCoHWN/qddqE2LpaKtuo5SFKzly0b06rMy1SvJjGkC8/3iWriCJeVqyYLevXf1jCp5J/p6xevVC22qqZtGx5oH+N2lo69NBDMzLhtcqsaFFFxWoZqG/mnq8sVJ69OtQH4fpDcuW4W0SGqWLEo3hRpY4pDm21g3llzuO2FR+OoArtJ5JvD5UcoWOTHZYVGCaRYmdoib1Z7gb1+Rib4lPFS404ru7JrlrSXpN2iMHgkzPmXDE2wSyjXART3j4DmjeGaFIGY8qPuLBRXjpZsWJFYH9Dzzxzo/TpM0i22GLLwPpIcsP/93+vyvz5/zWG2KbNTnLRRQ9K+/ZNixQvDvuN2K9pxYgX495CX0maWY2qX7/dZEmOXLAkL/eFlMw11VrCTD/FcfWI+WWQrqNkRLtqGW/fY83o06frt4MQsF/3LS+MuMWTR0qZV4i4vUAhpvyJsXdb9uWXtk/mipfMSuNK6bZgnq3MmP0evHlmda9JDHlbFe98z2kpR2ued3ahZ54fiJdIfNQhXiKRBoKAAAQgkAwCiJdk5JFRxIvAF198bciWNWu+kCOOOFCOOKKb7LPP7kKpseJzqZcaa9duZxk06Fg58cSjitrjxXNJBNuqByNSdZVBpnxW9mG6VppJ//Jm/iK1xva2n0W8fKxu5G4WAE5lGVYNXChDpEZ6mcpSuJLzKl4swqlSunWdJ/NNe3FkV6qIZeN1SykFUxCZB+7OG9laz7E+bB+vVf7JNuUmOKwP7bt1rZT5C/SNXPOLl8LlQwrPQ6sgKSaW/DXOc+WAaTWNWbC4/X9V5pnFi4PEyPc2roN4cctxbom07Bu3Vvmk8cz3QMH2O++lxpxzlSOw9AdohUrzac2lq9TYMmvpKhPSrnrJrHxiIq/UyK5K6frmaJkgwySz+sWjeFFXeuilxEyBGbLFWsZK3CSMJUaH/UvyjM9SRsuJjfIzrRRZa3N5NksZtNzYc1ajFJI/plU21phsq1L0EmRGl84l2CxSTD3WfUWS+muTxMmu7MmUjDPKntn7NK3UyRQJM/0rad7Y8m00lxVeTmxObNtYmjQJZiWxEsLTTx8lffrcIhUVDQtfPDgih4Beaqxz5z2lquo46d69Swmlxhyki9KT/Xrnev1z3m/EGmzuSw0vHbRQhuxtG5JrH07SRb9mz5bDZg0X+9rGwg/+PbyoME4TR+Ywc0qcFrh+5y015rCK+EXTvqBS/F4AACAASURBVDSmfguPR1vlY7xIY//ceEpGDVouJ88aLjvqq8APmi29tLJj1lKoDqvGx4mMsLx0FESpMftLJfoYTPezbiupES+R+IREvEQiDQQBAQhAIBkEEC/JyCOjiD6B77/foK5qUf63aNG7hmw56KDfWIJHvBSfS0W8fP/9D6pw0f99+GFLz3u8ZN6es2+2mWnJdbWJQ5ihrHgxPTxW6lg7fuG3x+ZRvNjjzxmP/raeUlfbLHwcV0joQeR/IKAcZX5Arnxh9rxhfd6HKf6teHHbR8cyN4qKxYN4MW9eW/YVLy4l7TyIklz5YV9JZZqs9ocNHh+OecqP1k0xK15SJV6WPJCzqkT9/LOvVjntZTnEaQ+VAqtJMisixskhcyeLnKfvweJRvDiseHG9SjjJD/1gX1e82CPQxiJdZcFCvVSXVVTkSAd9lYyYypt5XPFib0sVOCsze9SsNfbp8bAxgIcVLy8fqu9VYy2xZi6plrPixYynxBUvShP55o1lxUue2wadzfQbT5QWiJfib7BCOkMRL/vvv6ccfngXo8fi9njJs9eXfYWL6z2LB/FiuU7ZV5KYYDlev/Jc/5TjXV6kKSwq8sXt5/Xber9m/YSxxeAqDxwkh3mfFh1hvpdDHFZ+K/sVrm6jvOzT3HEPOPPLTG73JcaLU0GteMnzt2R5UQXxEtKnTv5uEC+RSANBQAACEEgGAcRLMvLIKKJLYM6c+fL88/PVFS7KF0pldUuPHgdKvXr1HINGvPiTy6LEi1FKwvYWnP42mvFWoPMD89Xqyg57eQLbF2zLFymnt+u87fGiftE1Vqa4l7qyUCxGvFj2EjHtGaI2qL/BZ+/X6Qu3LrIKCBD7KgSnL7xubz2qx+rc9Nise7qYVyBZH7rbHtIULPtg2w9He/PTmnuvsXgQL1OyjC0PCbxImJwVL/Y3fu2sbH9z9odUrmVZrONwlhoOD8O0+Sv6343avb6hrHVuuYobGSWTrzohsxF6nvaM/GhDLGaPlzSJl2UPniNVq8z7uWjA8q4SMa2OaOm2x4umCPSVHw6boOsP9i2rPzz0q25ev/8CGW2RQbY9X/IJgLrs8WITPGZBpYiPkYZMsa+syTBTYz/aodSYbRWQZQWKZPd4se4jowkyfT8em0yx7ttiv7562eNFX0nifY8Xp71isgKnrvPGvseLtleOSTxl+WfZzDnvAFa8+HN7FVor3sXLtzLzsh4u+3dk710y9wPOq3Azg3IQGJbrn+2+Lo8scSo15rQKU4dpKd9qI5wrXqx7yuVr11yWy7qSpsTrt36t1veTs9wbipjLgzmtes2UJtPv00zXfqf2TCuuLUiccrLAds9klDlzklL2lVFBrHjJXWll5qGu1DGvCDLLQMRLaJ8x+TpCvEQiDQQBAQhAIBkEEC/JyCOjiBaBBQsWqytbFNnSqVMHQ7Y0adKoYKCIl4KIPB1QrHhRG7WU2sp047yJ+mBR60Ur/yxfFvXyCFpJB1MZh0zb5j1V9AfNTv2YSxRUyYiRy2W8pWSDW6kKFzQexYtl/F1HSU332TLcVirC9c1LG7vsvh5OK17sJRjMX8JtDCWfXDK3UykjxvWQeSN1xoWFj3W8VdJfakWUEm72kiEqVmu+cudGMbF4EC9SJf2n1GrzzMSnVPGiryyaokReKSNGtpfx40yb21qmjhJfttZ8vlUi5gcJSq314Q413fUyZda/JYcyHLa/JT0ke5kz5413C+VHz2F2I95CHyRpEi/XdO0qct1UOWMvOxXrw3ZdBOiFv4wyZJowUMpN9bt+mlS+ZpYPSpu2zenVbmxSQpczXYZJ7XkiE3KEykgxCo6ZBY6tnFc2JpexaDEqY7WUpFL6VfeecfmnyRa9EqLeT6YN834rVrliZ2Yuhea88b21lJZzqTd943s9VtO+MvpKpRojUse9YIxRWsZlLkmm52eYtK6ZkGFvYmSP3bn0md6Ly5hKmjeZNtX+jQuxefzObA5oTKmxQp95Ufu9Z/HyzTwZ9fthMt8+gJx7sOrMMeafW85xXjliuQaZznXd30VpM+e+K/calelaub6fIitd9ndRPyntD+mN9mu16K33UOYhBXP91la+qPcT2j83pvYSvY7X+dz7AefrvNaX7WUQOx+nl2xy9u/T43IqFezTihcjd0aZN4cXSwyG5t9leQy+daH8wcO2nKtWbZb99w9uD6uofTaEEQ/iJQzK9AEBCEAgJQQQLylJNMMMnICywbsuW5TN3fWVLS1bNi+qb8RLUbhcDy5JvPjTte+tOJVSKubNfd8DosFACRRTDqvkQPKWh8s86LlJLs+s5ErKvwJjtg8zTeJl7dq1Scky4wiJgLM0CqnzErppjHgpgVp5T/EsXsobJr1DoOwEEC/+pwDx4j9TWoQABCCQWgKIl9SmnoH7QGDlyk/UVS2KcNm4cZNaQuyII7pJhw6tS24d8VIyOsuJcRYvVqniVLfcWmbCH2K0EhUCQYgXq7zLU2fegJCndn1UQBUZR75SLk5NIV6KBMzhqSKQd1+XCJJAvEQwKQVCQrzEL2dEXB4CiBf/uSNe/GdKixCAAARSSwDxktrUM/ASCXz++deqaFH+9+mnXxiyZZ99di+xRetpiBdfMEqcxUtOyTNzaQatPELeMgz+IKSVMhEIQrzklEpzLbViGnS++vVlYlNytyWMJU3i5dtvvy0ZLSemjcDbcmePv8gjcqBc+PBY6bNDPMZfv3599niJR6qMKBEvMUsY4ZaNAOLFf/SIF/+Z0iIEIACB1BJAvKQ29Qy8CALff79Bky3zZdGid9RVLUopsYMO+k0RrXg7FPHijVOho2ItXgoNjt9DAAKBE0iTeAkcJh1AIOEEnn76KOnT5xapqGiY8JGGNzzES3is6SneBBAv/ucP8eI/U1qEAAQgkFoCiJfUpp6BeyAwZ858ef75+Wo5scMP72Ls21KvXj0PZ5d2COKlNG72sxAv/nCkFQiklQDiJa2ZZ9wQKJ4A4qV4ZoXOQLwUIsTvIZAhgHjxfyYgXvxnSosQgAAEUksA8ZLa1DNwFwILFvzXkC2dOnUwZEuTJo1CYYZ48Qcz4sUfjrQCgbQSQLykNfOMGwLFE0C8FM+s0BmIl0KE+D0EEC9BzQHES1BkaRcCEIBACgkgXlKYdIacQ+Dtt983ZEvz5tsasqVly+ah00K8+IMc8eIPR1qBQFoJIF7SmnnGDYHiCSBeimdW6AzESyFC/B4CiJeg5gDiJSiytAsBCEAghQQQLylMOkNWCaxY8Ym2b8trsnHjJk22dJMOHVqXlRDixR/8iBd/ONIKBNJKAPGS1swzbggUTwDxUjyzQmcgXgoR4vcQQLwENQcQL0GRpV0IQAACKSSAeElh0lM85M8//1qTLfPl008/lx49uqnCZZ99do8MFcSLP6lAvPjDkVYgkFYCiJe0Zp5xQ6B4AoiX4pkVOgPxUogQv4cA4iWoOYB4CYos7UIAAhBIIQHESwqTnrIhf//9BkO2/Oc/7xiy5aCDfhNJEogXf9KCePGHI61AIK0EEC9pzTzjhkDxBBAvxTMrdAbipRAhfg8BxEtQcwDxEhRZ2oUABCCQQgKIlxQmPSVDnjNnvrpvy/PPvybdu3cx9m2pV69epAkgXvxJD+LFH460AoG0EkC8pDXzjBsCxRNAvBTPrNAZiJdChPg9BBAvQc0BxEtQZGkXAhCAQAoJIF5SmPQED3nBgv+qsmX27NekU6cOhmxp0qRRbEaNePEnVYgXfzjSCgTSSgDxktbMM24IFE8A8VI8s0JnIF4KEeL3EEC8BDUHEC9BkaVdCEAAAikkgHhJYdITNuQlS943VrY0b76tIVtatmwey5EiXvxJG+LFH460AoG0EkC8pDXzjBsCxRNAvBTPrNAZiJdChPg9BBAvQc0BxEtQZGkXAhCAQAoJIF5SmPQEDHnFio8N2bJx4ybp0eNAOeKIbtKhQ+vYjw7x4k8KES/+cKQVCKSVAOIlrZln3BAongDipXhmhc5AvBQixO8hgHgJag4gXoIiS7sQgAAEUkggyuLl++8byA8/bJnCrDBkNwLz5/9Xli79QNat+5/suWcHtZzYLrvsWBKw5s3/V9J5QZ+EePGHsCJettgiPiXm/Bk1rUAAAn4R+PHHTbLDDl9Is2br/WqypHaWLHlEKip2lj32qCrpfE6CAASCJ4B48Z+xIl623noL/xumRQgkjMBXX22W/fdfkbBRlXc4iJfy8qd3CEAAAokiEHXxsmLFjrIl7iVRc64ug/nll41Sr1492WKL+nVpRjZv/ll23/2TOrUR1MmIF3/Irly5gz8N0QoEIJBaAk2bfo94SW32GTgEvBNAvHhn5fXIctzHffbZl/Lmm0tl//07SYsW8SxZ7JWv/bhNmzape2T+9NPPcvjhXaRxY15eKpVlOc5r2/bzcnSb2D4RL4lNLQODAAQgED6BOIiXli3r9pA9fKr0GGUCGzaIrF//I+IloCQ9//xg2W+/QdKsWYeAeqBZCEAAAukhwIqX9OSakcaXAOIlvrmzR75gwWK5+OKb5G9/O1OOPvqQ5Awsz0jWrv1S/vznK2XlysxLaU88cbO0br1TKsbOICHgRADxwryAAAQgAAHfCCBefENJQzEhgHgJNlGIl2D50joEIJAuAoiXdOWb0caTAOIlnnlzi3rRonfl4ovHyznn/EGOPfa3yRqcbTTvvLNchg+/Vj7//CvjN3fccYV07bp3osfN4CCQjwDihfkBAQhAAAK+EUC8+IaShmJCAPESbKIQL8HypXUIQCBdBBAv6co3o40nAcRLPPOWL+p3312hypc//rGvnHRSz+QNUBvRYYdVyQ8//GgZ3+jR5yZeOCU2oQzMFwKIF18w0ggEIAABCCgEEC/Mg7QRQLwEm3HES7B8aR0CEEgXAcRLuvLNaONJAPESz7wVilopvaXIl759D5dBg44tdHgsf//kk/8nkyY9Lp988pkR/9ln/0HOPPOkWI6HoCHgBwHEix8UaQMCEIAABFQCiBcmQtoIIF6CzTjiJVi+tA4BCKSLAOIlXflmtPEkgHiJZ968RL1mzReqfDnssANk8OB+Xk6J3TFXXnmHvPnmUmnTZkd5//1Vcsgh+8ullw6N3TgIGAJ+EUC8+EWSdiAAAQhAAPHCHEgdAcRLsClHvATLl9YhAIF0EUC8pCvfjDaeBBAv8cyb16jXrftWlS/77LO7/PnPf/R6WiyOW7fuOznuuHNkm22aytSpt8ciZoKEQNAEEC9BE6Z9CEAAAikiwIqXFCWboaoEEC/BTgTES7B8aR0CEEgXAcRLuvLNaONJAPESz7wVE/UPP2xQ5Uvbtq1kxIjTijk10sdOnjxdZsx4STp33lOGDTsl0rESHATCIoB4CYs0/UAAAhBIAQHESwqSzBAtBBAvwU4IxEuwfGkdAhBIFwHES7ryzWjjSQDxEs+8FRv1pk2bVfnSrNnW8ve/n1Xs6ZE8/rTTLpbvvvterrzyL7L33h0jGSNBQSBsAoiXsInTHwQgAIEEE0C8JDi5DM2RAOIl2ImBeAmWL61DAALpIoB4SVe+GW08CSBe4pm3UqO+4opbpV69ejJ69LmlNhGJ815/fYlcf/290rBhA7nvvrGRiIkgIBAFAoiXKGSBGCAAAQgkhADiJSGJZBieCSBePKMq6UDES0nYOAkCEICAIwHECxMDAtEngHiJfo78jvCaaybKd9+tl7FjR/jddGjtXX31XbJ69Ro55JD95NRTTwitXzqCQNQJIF6iniHigwAEIBAjAoiXGCWLUH0hgHjxBaNrI4iXYPnSOgQgkC4CiJd05ZvRxpMA4iWeeatr1OPG/VM+/nitKl8aNNiqrs2Fev63366XPn2GStOmTeTuu8fIzju3DLV/OoNAlAkgXqKcHWKDAAQgEDMCiJeYJYxw60wA8VJnhHkbQLwEy5fWIQCBdBFAvKQr34w2ngQQL/HMmx9R33bbQ7JkyfsyduwFss02TfxoMpQ2HnlkprzwwgKpqKiQCRMuDqVPOoFAXAggXuKSKeKEAAQgEAMCiJcYJIkQfSWAePEVZ05jiJdg+dI6BCCQLgKIl3Tlm9HGkwDiJZ558yvqe+55VF555S1VvrRosZ1fzQbazumnXyqNGjWUY445VI477ohA+6JxCMSNAOIlbhkjXghAAAIRJoB4iXByCC0QAoiXQLAajSJeguVL6xCAQLoIIF7SlW9GG08CiJd45s3PqB944GmZNWuuWnasdeud/Gza97befHOpKGXSVq78RGbNmiiNGv3K9z5oEAJxJoB4iXP2iB0CEIBAxAgkUbx8/ewwGThOZMSDE+SY7csEfHGN9BopUjNruHQqIoSl93SR4VOcTqjMjGeN0m6t9B+3UIbsbT1OPXfFKJl81QnSTPnVF0/JqEHVIiNnSXXP5nmiWCQTew0WyWnT7edFDCiChyJegk0K4iVYvrQOAQikiwDiJV35ZrTxJIB4iWfe/I56ypRZ8vDDM1T50rFjW7+b9629sWMnynfffS9bbbWljB59rm/t0hAEkkIA8ZKUTDIOCEAAAhEgkDzx8qXMvOxKWdVOZHWbywsIBxFVVsgkmXXmvv5moy7iJW88GRmyOkem5P5cEVA3rWovsqK9XKDLGMdRIl78TX7dWnv22QulsvJmadx457o1VKazES9lAk+3EIBAIgkgXhKZVgaVMAKIl4QltA7Defrp5+Xuu6eo8mXvvTvWoaVgTl2//gfp3Xuo7LnnrjJo0LFy2GEHBNMRrUIgxgQQLzFOHqFDAAIQiBqBxIkXRXhMbi+TBy6XgR5WnAQmXkpMtJd4cla2KH3liB5FptwrbR48Q1YNclrNYg4Q8VJiugI5DfESCFYahQAEIBBLAoiXWKaNoFNGAPGSsoQXGO6sWfNk3Lh/qPLlgAP2ihScRx99VhYs+K8sXfqhPP30bZGKjWAgEBUCiJeoZII4IAABCCSAQNLEiyIlHmqjlNb6OLd8liplRPpLrTy2oFKGDBGZOHFeJosD9FUvGQnxmJZbc0mvjBQZJSNWVMv4BcoBVVIzq4e8ZByv/LdWWswiQpRVOL20c8x95U4gL+IlI1mWW0qp5ZynC6irTpA1BVf1FCFe1L5rjcC76Stv1LJms6VyZHsZPy7ze+V3F8iVMnBchrFxrGR4zOs+SlqPq86w7jpKJg8XuWlQtczX/9u0SidTPk7LlXKspZzacmk9oFYemyJy8aSF8tsCC0UoNRbsBxcrXoLlS+sQgEC6CCBe0pVvRhtPAoiXeOYtyKhfeGGBjBp1iypfKiv3D7Kroto+88xR0q5dK9l66yYybNgpRZ3LwRBICwHES1oyzTghAAEIhEAgWeJFX+WR2dtFfVi/6oxsGTFNGuTKFF266EJA2xNFlwnaXjGZ/Ve0vVa212WKLltspb5M4mVHSxyZ81YNzN2jRUm36x4vhhhSjrKXFcsVJ1kB1Vzb62W5nOy634xVNtmnXZaXla9llY22n8x8PU6NtS5bMuKkvSamnNk9pgsVra3W+p4zttU8FsnkeR+b7KgQL8F+sCBeguVL6xCAQLoIIF7SlW9GG08CiJd45i3oqF999T9y8cXjZdSoc6RHjwOD7q5g+4sWvSM33DBJPe5vfzszkqXQCg6CAyAQAgHESwiQ6QICEIBAWggkSrwoD+hf7ZEVLepDeZNwcNh3JfchvlVQmAWGfVWJ9b9t0sYuXsaJZYWK2/zytOJFFzT6XjCOZcZmy2GGaMkve3SRI7roMIJzWwmTOcAiU2ySSuz/7bACaF53TXAZK2D0/7b2a5FISsfmvNr78fCHi3jxAKkOhyBe6gCPUyEAAQjYCCBemBIQiD4BxEv0c1SuCN98c6kqX4YNq5LevbuXKwy13+uuu0e22GILUQTM/fdfW9ZY6BwCUSaAeIlydogNAhCAQMwIJEe82Mp5mfJglLgqJF5sZbSMJrRVHKWKl06GpNBKZYm+aiZ3sngVL+bVJmIrJWYpy2Xuwlyiy9K111JjVsbdulbK/AXaKpbAxItbXjWGopU401YlefnzQ7x4oVT6MYiX0tlxJgQgAAE7AcQLcwIC0SeAeIl+jsoZ4dKlH6jy5bTTficnnnhUWUL54YcN0rv3UOnVq1JatWopp512QlnioFMIxIEA4iUOWSJGCEAAAjEhkBjxYl/dovFXJcSLPTJ7ghQSLy5t6Kmsi3gxTwe1nRWmfUpMv/QsXrRyYzJuksjIwZJdreKyuiXvyhCP4sXOz/zfgYmXTPm1zL49zXP/qljxErlPGsRL5FJCQBCAQIwJIF5inDxCTw0BxEtqUl3yQD/88CO5+OKbVPEycGCfktsp9cTHH39OXemycOFiufPO0bLLLi1LbYrzIJB4AoiXxKeYAUIAAhAIj0BSxEvOfi46QvOD+TXKxvCi7TOSOSBvuTDbXiqlihfHFSnmvWdKEi/m/WD0fWZsZbgs08hWCs3yu2LEy3KtZJptn5YAxYtlL5lCJc48/Omw4sUDpDocgnipAzxOhQAEIGAjgHhhSkAg+gQQL9HPURQi/Pjjz+SSS8ar+70oq1/C/DdkyBXStevesnjxezJhwiVhdk1fEIgdAcRL7FJGwBCAAASiSyAZ4uVnmdjrYNOqDzNvTRC0mySzDpqdI14yD/VrRYwyXLaN5k2b2pcqXjppe5iMX6DHZRIltqmh9jHFeb5kN7nXfq/HnidGc0vWDe7Nv/EoXizjqJQR43rIvJGzpVIp82Uv+eXjHi9KpNbyaaZSbax4idyHC+IlcikhIAhAIMYEEC8xTh6hp4YA4iU1qa7zQL/8cp1aduyAA/aSoUN/X+f2vDSgyJaxYyfKbru1Ufs9/vgeXk7jGAiklgDiJbWpZ+AQgAAE/CeQDPHiPxdaTC4BVrwEm1vES7B8aR0CEEgXAcRLuvLNaONJAPESz7yVK+r//e97Vb507NhWzj+/KvAwbrhhkjRr1lT++c8nZdasu6Vx418F3icdQCDOBBAvcc4esUMAAhCIGAHES8QSQjiBE0C8BIsY8RIsX1qHAATSRQDxkq58M9p4EkC8xDNv5Yz6559/UcuOtWjRXP7618GBhfLjjz9Jnz5D5fTT+8l7762UMWP+ElhfNAyBpBBAvCQlk4wDAhCAQAQIIF4ikARCCJUA4iVY3IiXYPnSOgQgkC4CiJd05ZvRxpMA4iWeeYtC1JddNkEaNNhKRo06J5Bwnnrq/+T119+Wdeu+k5NO6indu3cJpB8ahUCSCCBekpRNxgIBCECgzAQQL2VOAN2HTgDxEixyxEuwfGkdAhBIFwHES7ryzWjjSQDxEs+8RSXq6uo7RFmZctVVw3wP6eyzx0jv3ofJPfc8Ks88c7vv7dMgBJJIAPGSxKwyJghAAAJlIoB4KRN4ui0bAcRLsOgRL8HypXUIQCBdBBAv6co3o40nAcRLPPMWpaiVfVg+++xLGTt2hFRUVPgS2ttvfyBXXnm7HHPMYbJu3bcyfPipvrRLIxBIOgHES9IzzPggAAEIhEgA8RIibLqKBAHES7BpQLwEy5fWIQCBdBFAvKQr34w2ngQQL/HMW9SivvnmWnUfFkW+NGnSqM7hjRv3T9l++23luedelYsuGiz77LN7ndukAQikgQDiJQ1ZZowQgAAEQiKAeAkJNN1EhgDiJdhUIF6C5UvrEIBAugggXtKVb0YbTwKIl3jmLYpR33XXI/L660tU+dK8+bYlh/jzz79Inz5D5bLLzpZ7731M7r//2pLb4kQIpI0A4iVtGWe8EIAABAIkgHgJEC5NR5IA4iXYtCBeguVL6xCAQLoIIF7SlW9GG08CiJd45i2qUd9335Pyf//3mlx77Qhp1apFSWE+88zz8uqri2SHHZpJs2ZN5bTTfldSO5wEgTQSQLykMeuMGQIQgEBABBAvAYGl2cgSQLwEmxrES7B8aR0CEEgXAcRLuvLNaONJAPESz7xFOerJk6fLE088J2PHXiAdOuxSdKh//nO1nHxyH7nuunvljjsul1122bHoNjgBAmklgHhJa+YZNwQgAIEACCBeAoBKk5EmgHgJNj2Il2D50joEIJAuAoiXdOWb0caTAOIlnnmLetSKeFFWvyhlxzp12tVzuMuWLZfLL79F/vKXk+XRR5+Vm2++xPO5HAgBCIggXpgFEIAABCDgGwHEi28oaSgmBBAvwSYK8RIsX1qHAATSRQDxkq58M9p4EkC8xDNvcYh6xowXZcKEWrXs2H77dfIUck3N/dK0aRNZufIT6dx5TznhhB6ezuMgCEAgQwDxwkyAAAQgAAHfCCBefENJQzEhgHgJNlGIl2D50joEIJAuAoiXdOWb0caTAOIlnnmLS9SzZ78m1dV3qCtfDjroN3nD3rRpk/TuPVRuv32UnHbaJTJz5kRp0qRRXIZKnBCIBAHESyTSQBAQgAAEkkEA8ZKMPDIK7wQQL95ZlXIk4qUUapwDAQhAwJkA4oWZAYHoE0C8RD9HcY9w3rw35eKLx0t19Xly+OFdXYczbdoLMnfuG3Lwwb+R119/W8aM+Uvch078EAidAOIldOR0CAEIQCC5BBAvyc0tI3MmgHgJdmYgXoLlS+sQgEC6CCBe0pVvRhtPAoiXeOYtblG//voSVb6MHHm69OpV6Rj+eeddJSed1Esef/zf0r9/T+nevUvchkm8ECg7AcRL2VNAABCAAASSQwDxkpxcMhJvBBAv3jiVehTipVRynAcBCEAglwDihVkBgegTQLxEP0dJiXDx4vdU+XLWWQPk+OOPsAzr3XdXyiWXjJeamovl7LNHy9SpdyRl2IwDAqESQLyEipvOIAABCCSbQNTFy7JlOyU7AYzOIKDUJK5Xr576v6D/NWnyk+y++ydBd1NS+88+e6FUVt4sjRvvXNL55T4J8VLuDNA/BCCQJAKIlyRlk7EklQDiJamZjea43ntvpSpf/vCH3jJgQC8jyJtvsXzKhAAAIABJREFUrpVGjRrKlltWyFdffSsjRpwazQEQFQQiTgDxEvEEER4EIACBOBGIsniJE0dirTuBjz9eK1OnviBTp86RPffcVY499rdy2GEH1L3hmLWAeIlZwggXAhCAQIAEEC8BwqVpCPhEAPHiE0ia8Uxg9epPVfnSq9ehcsopx6vn9e49VO6++0p11cuFFw6Wfffd3XN7HAgBCGQJIF6YDRCAAAQg4BsBxItvKGnIRwLTp7+oCph1676TY489XJUwTZs28bGH6DaFeIlubogMAhCAQNgEEC9hE6c/CBRPAPFSPDPOqDuBzz77Si6++CY5+OD9ZOedW8qcOfOlZ89K+ec/n5AHHriu7h3QAgRSSgDxktLEM2wIQAACQRBAvARBlTb9IvDf/76rroKZPv0FVb4o/9trr938aj6S7SBeIpkWgoIABCBQFgKIl7Jgp1MIFEUA8VIULg72kcA33/xPXfnyySdr5fTT+8ktt9RK1677yNixI3zshaYgkC4CiJd05ZvRQgACEAiUAOIlULw07hOBdeu+NcqQbb99M1XAHHPMoT61Hq1mEC/RygfRQAACECgnAcRLOenTNwS8EUC8eOPEUcEQWLr0AznrrCukceNfyZdfrpOuXfeWO+64IpjOaBUCKSCAeElBkhkiBCAAgbAIIF7CIk0/fhF44YUFahmyd99daZQh22mnHfxqvuztIF7KngICgAAEIBAZAoiXyKSCQCDgSgDxwuQoJ4EJE2rluedelk8//dwIY+bMiaK8rMY/CECgeAKIl+KZcQYEIAABCLgQQLwwNeJK4MMPVxurYA466DfqKphu3faJ63CMuBEvsU8hA4AABCDgGwHEi28oaQgCgRFAvASGloY9EKisHCQ//viT5cgLLviTnHxyXw9ncwgEIGAngHhhTkAAAhCAgG8EEC++oaShMhH46aefZdq0F9RVMJs2bdb2gjlcGjTYqkwR1a1bxEvd+JVy9rp1jUo5jXMgAIEYEqhff7M0bfpDbCJHvMQmVQSaYgJBixfuU1I8uQoM/a23lspbby2To446WG655UFp27aVfPDBamncuKGMGXOe1KtXD3gQSCSBbbf9PrBxIV4CQ0vDEIAABNJHAPGSvpwnecQLFixWBcy8eW8aZch2261NrIaMeAk/XStXbi8bNjQOv2N6hAAEQiWwebNIq1afIV5CpU5nEEg+gaDFy6JFbaVBg+RzZITFE9iw4UepqKgQkc2yceMm9cWzzZs3qytgttpqS6lfv37xjXIGBCJOYP36+tK58/LAokS8BIaWhiEAAQikjwDiJX05T8OI16z5QhUwU6e+ILvt1lr69v2tHHFEt1gMHfESfpoU8SKytTRpEn7f9AgBCIRH4PPPNyFewsNNTxBIDYEwxMtOO9UXnqGnZkoxUAhAIA+BlSsF8cIMgQAEIACBeBBAvMQjT0RZOoFZs+apEuazz740ypA1a7ZN6Q0GfCbiJWDADs0jXsJnTo8QKAcBxEs5qNMnBJJPAPGS/BwzQghAIDoEEC/RyQWRQAACEIBAAQKIF6ZIWgi8/fYHxiqYY445VC1Ftu++e0Ru+IiX8FOCeAmfOT1CoBwEEC/loE6fEEg+AcRL8nPMCCEAgegQQLxEJxdEAgEIQAACiBfmAAQsBL77br0hYJo2bayugunb9/DIUEK8hJ8KxEv4zOkRAuUggHgpB3X6hEDyCSBekp9jRggBCESHAOIlOrkgEghAAAIQQLwwByDgSmDu3DdUCbN48XtGGbJddtmxrMQQL+HjR7yEz5weIVAOAoiXclCnTwgknwDiJfk5ZoQQgEB0CCBeopMLIoEABCAAAcQLcwACBQmsXPmJtgpmjnTuvJdahuzgg/creF4QByBegqCav03ES/jM6REC5SCAeCkHdfqEQPIJIF6Sn2NGCAEIRIcA4iU6uSASCEAAAhBAvDAHIOCZwKZNm4wyZBs2/KitgvmtNGrU0HMbdT0Q8VJXgsWfj3gpnhlnQCCOBBAvccwaMUMg+gQQL9HPERFCAALJIYB4SU4uGQkEIACBxBNYuHCMtGixq7RpU5n4sTJACBRD4M03l6oSZvbs14wyZHvs0b6YJko6FvFSErY6nYR4qRM+ToZAbAggXmKTKgKFQKwIIF5ilS6ChQAEYk4A8RLzBBI+BCAAgTQRQLykKduMtRQCn3/+tUybNkeVMLvsspNahuyoow4upSlP5yBePGHy9SDEi684aQwCkSWAeIlsaggMArEmgHiJdfoIHgIQiBkBxEvMEka4EIAABNJMAPGS5uwz9mIJPPfcKzJ16gvy0UefSt++v1VXwuywQ7Nim8l7POLFV5yeGkO8eMLEQRCIPQHES+xTyAAgEEkCiJdIpoWgIACBhBJAvCQ0sQwLAhCAQBIJIF6SmFXGFDSBd95Zoe0FM0d69DhQFTD779/Jl24RL75gLKoRxEtRuDgYArElgHiJbeoIHAKRJoB4iXR6CA4CEEgYAcRLwhLKcCAAAQgkmQDiJcnZZWxBE/j++w2GgGnYsIFahkyRMPXr1y+5a8RLyehKPhHxUjI6ToRArAggXpzTtWHDhljlkWAhUAqBhg0blnKap3MQL54wcRAEIAABXwggXnzBSCMQgAAEIBAGAcRLGJTpIw0EXnnlLbUM2RtvvG0ImLZtWxU9dMRL0cjqfALipc4IaQACsSCAeHFO09q1a2ORP4KEQKkEGjduLE2aNCn19ILnIV4KIuIACEAAAr4RQLz4hpKGIAABCEAgaAKIl6AJ037aCHz00RpVwEydOkf23rujugLm0EM7e8aAePGMyrcDES++oaQhCESaAOIF8RLpCUpwgRFAvASGloYhAAEIhE4A8RI6cjqEAAQgAIFSCSBeSiXHeRAoTGDatIyA+fbb9cYqmK23bpz3RMRLYa5+H1GSeFlcI71G1ppCqZKaWcPFl51+vnhKRg2aLZUPTpBjtvd7tA7tqf1Vy3zHriplRFhxhDBUf7pYJBN7DRYZt1CG7O3U4pcy87JeMn5B9nf9XY/1JyLHVszzSAKeU8rfw6s9ZNaZ+8rSe7rI8Cm5fw9fPztMBq46Qz1GJMPwMXvgAyZpv1d+kZ+z0s9LB7nlwJkr4sWZi3nFy9f/Hi1VNSLD7hstPUv8/Fk2qa+MlHEybfCv80zwr+XZK6rk5UNrZfTRzazHffGsjD7tZTmkDjEE+JdVnqaX3Ct9LxIZN+0MyUfVv+Dy5EdEvOW4uGiCaFOPIFXixX5Nt3yuioj5911HyeSrThDjL7Au5yqwlfNrRC5Q2zR/ztuuCYX6EVGvJZnPeNv1wh5zvn5sUzCs65N95qv9ivn6ZsqDmp+d1fuGed1nSXXP5rl/OOo9p9T5PlO9Do+bJ91G2vvJ3reU5X6luI8K6xwW831q7v1XpmmXe1m3+1/b34xj/oqN2Wku2ueENu9z5opLX0HElX9YbnwzZ+XOqzpCynM64iU4trQMAQhAAAI+E0C8+AyU5iDgQGDRonfUVTAzZ841BMyee+7qyArxEv4UKla8ZL64ikVIOP2s5JGELV7MgZaz75KBhX1iPiGgfSlt510gBBZ9aOJF4TFbDtPEY+bBVu4XcCfxYpVXGa6rjQdChQSXtV8vHBEvzpSy4kV52D5BVrcVWd16WK4QcYNsEyXeHqBbH+xbzglCvATRppdJ59cxSRQvJc2b0oCmR7y8LxN7DTS9GGD/XM1cozIP+MX2sN/+mVvMuVpe7BJee7BsfUBcqB+lLSXOK0WGXy5SYxYSuddYc9uFHkSHd32yztPcuPKxDVi8vCjSTXpockyL0yQgoi9ebOzU2JfLyS4vP+WdE473vJroM8mXQvOqlE8ltzaL6auYY4uJ0Vu75s8ShzlbTIclfPdAvBQDmGMhAAEIQKCsBBAvZcVP5ykj8PXX3xhlyFq0aK6WIevVq9JCAfES7KSYO/cNadWqhXTosIvRUVHiRfty2jpnBUN5v4D4Rq2ELz++9R2bhvIJAeffWaVDSAMNKZfK2G6Sy423dNUv7CsqpdsCsazaKixeMm84Z9/0LCReROx9FyKLeCkgXpSH+4+0ltrfr5aqYlZX+CA1vMmaQhnO83sfYqxD7zE8Nf+KF18GFGJO4iReJk16XAYNOk4aNNjSwLxoUVvZaaf6Ur9+8eQtn6v264IiSia3t656MXVR7Ln2VSqGXC/24bhl5Yx1zOq15MUeWsy264SXfkK6Ppmjtl7bnF7QKJBXP1e8rGov/acslzbm1cyqMBPpP6U2z2re4udeIGc4sHBdAVuIm9t9Ugj3T4gX0+wogTfiJZC/LhqFAAQgAIEgCCBegqBKmxAoTGDOnPlqGbL3319trILZccftBfFSmF1djlDEy/DhY+WEE3qoDzYUAVOMeLF+4S8UibU8hv0tQr3kg9qKuXRGzheQ/O3ob3AqzfQfUCWPTcmUo5B7ushDbUzlJAo8YFHjcPryoz3IaD2gVm1bH4e5X3MZh5wvk/Y2LaUdcktErGqnjKFWxFR+wyjbZSv/4MrQKTW28nDZkgiaNGtXJTKlViu5ZiuLYj53QFWehxMeH6i4llnRBd4oaT2uOlOKS5kbw0Vu0svBmeZKhvUoGbGiWittZorbbcWLVnas9QCRx6bMy5ByKqsxJfMr85zKLaWnv5WcLYun579GBsvwFdkyNoXFi/Nb0O4l3UTEy5w2zQXEi/Nnlr7iRZEfk1srpb/Wyr19R4pcP03O2Mt8zjL1549rP+qn/t78s65qibI2T2ulxo5flVMyLCtYWhqlxobJBKmq0Wrz9R8n03LOc+pXC0JdCaJHlOk/t0RabozKMZmyalq/XYZJ7Zie2ZJLdlSqJJggmaNN/Wj9Z1gov8v0tXq4XkLNPXaVt/QTeexxWWD073K8ZcVLRopMWKgFqTAzlXXzZVyii5dh0rpmQibnJkZ2UZa/Tz/nTabQmtq/XqvQMn5nNnESL2PHTpTnnntVBg06Vv1fgwZbiW/ixf4gusCDacv1vOC5plWIjtd99xKq9vuGfFLdch9WYj+hXJ9MnyE5q3JM18bMYbkrkSz3QgfNVkuNjRi5XMaPy1y3jXvKnOugkod7rWJFi0W/DivjN98fZsTFJJGRtjKqRd2v7Zu5JutleHPulexlqkz3K9rc6q/dZyrhupatchEvlvvdHKYuKzJcH/hb70eM/P1ueU4pYPvctdwb28v8ucwJ8+XGbXVU9uMuW2I1d7WX/X6wh7xklHXNV+4vey9uua/OE791zmb55rsvt7Ax7mXN33Eq5e//miBHbOd8r2L+KeKlMCOOgAAEIACBiBBAvEQkEYSRWgLvv79KFTBKKbLKyv2lceMlcuKJV8uvftUyECZr1qyRHXfcMZC2lUZnzhwphxzSX5o2bRNYH3VpeOHCJXLVVXcYTRx11MFy0kkXyg47tJUmTQq37G35vf1LdPNcoWH54mh7WG/5ImhbSaOetzxb5sypnQXalyvbl3El9twvprYxu4qXahFzTXCHto2VCrYvxXnfTnWKX9we1mdYrBqofem09ZM/N7YHEfm4aQ9AxhvlwqxfwPUvla7lOGxSxa2WujEOh3yP13Oo167Xv6DaVlzpX2ItMkx/oJNXvFTLfP0LtX0VV142TvPFWuIjmwex7IXjZY8XK6vCK14y+8A4P2By+mteu/YXadjwPdlqq28K/7FH5IilS6dKw4Y7Sfv2JwQW0ZZbKm/WKw/HJ0trTVyoD9JXDzQ90LetgDCvVhDrnixOciWzj0vmAXxG6HgtNZan3+2tMYu+YsdJoNhXVziJjLZu+9KY4xZR+zGvCDL9t1j2t8kXuy4P+pn2bclz/Npsny0tucmcs/r3mvixxZZ/JZF1XBl50lqLRxcYumTS/ltjZGk3b59+zxtNmM09RBNl1vat8zbL5vROm2Tjxo2B/Q09/niVnHDCGNliiwZ17uPOOyerpWmVf8q+gMcf30OOOOJS2XnniuJXvDh9vptXuORbIVLsueZVKjnt5vmstvdj2d/FjrNQman814Rwr0/Z2PV+J7e5VwaOa++wV0uueBlvuhcyhIZ+3bbcCzrc37isYjKuw4rIMY7RhVnmIX32ZQenex89du2+1RyjbV82+72S9R7A6d62Nitb7Pe65mmgzRfjnlS/57JLgkKrXZQ2XcWLNb7svLHvxePAyFiNlX8lvPXlJds8N8Zia8MWb454maILFF1y6bKlQCnXou6n9VgdxpevnXzfSVjxUufrBg1AAAIQgECECSBeIpwcQksVgR9//EmVL48//oD8/HMLqV8/W2LCTxBbb721fPfdd342aWnr558/kfr1m8oWW2wVWB91aXj9+h/k008/tzRxxhlXSp8+fUoTL/aVC5YH5LkPpHXxkSMJzF9W3B6Yqxtdu30ZVDYs11YAGBuwmr+Me3xA7Spe3N9U1WNyExWWEhA5b2aaZUrul7h8e+fkiKR8D5BskybTrvUBgnlT27xv+RbY9N3clfnNP1dRY3nAYGdg/2+HtzDNb84WWOVSqZQW0Va8qP9fnVMub3ae6TSnbCAdVpy4sdtRYb7qDJmltuskVeyrhbyKF9sbunk+INas+UUeeOAaWbHirbp8jIR67g8/fKNeDxo02DawfmtqaqTe25Ok72uVWdGiiorVMlDfzD1fWag8e3WoD8L1h+TKcbeIDFPFiEfxokodUxzaagfzypzHbSs+HEEV2k8k3x4qOULHJjssKzBMIsXO0BJ7s9wN6vMxNsWnipcacVzdk121pG2X7hCDwSdnzLlibIJZRrkIprx9BjRvDNGkDMaUH3Fh89xzz8kzzzwT2N/Qxo0rpH79HaVevRJqgdmi+vzzr+Sbb/5n+enNNz8vHTtuXaR4yd2rImeVoOt1s/hzLatUPIsXh37U60N237AsCIeH/Z77ybQS7vUpG3n2IXuldOs6T+Zb9oGz39vZ997R7+1ML9043Aua7y/dXrLJyg/lxQiNsXEdby9TzOIlR1yYr8mFH7o7X+d1JjYRYO+r0IN488qarqNkRLtqGW/bqN7Ti1JFi5d91RKnRqk7s2zUcmK8VKPfk7tIMLf4LD93+Ps03/vmrnjJ7i9obd9BdFnisr7Y5ImdbQ7qf1+WuWeOX8uZ471woXw7fHKz4iWwyxkNQwACEICA3wQQL34TpT0I1I0Apcbqxq/Q2XqpMeW4PfZor5bx2Guvfsp7pZ7ES75SY5bfmb8UmoMylc8yP+jPvM2YKRHWyfwFZI3p52o7uW9FurajPWRQvwR1niujasS6maoTLK/ixSKcch8kOH65l8yeHAO1Mhnm7jMrHRweNuScY3+bzz4Ic+ky8++sJS66da2U+Qu8iZfcnNtW3hSadMYYsm+5WsstmPdDKUG8WB42mASbWbC4/f8c8eLlYYppwIXEi2n1kPqmb17x4iQOC0mV4nJBqTHnybp27TJr6SrTYV31kln5xEReqZFdldL1zdEyQYZJZvWLR/GirvTQS4mZAjNki7WMlbhJGEuMDvuX5BmfpYyWExvlZ1opstbm8myWMmi5seesRikkf0yrbKwx2Val6CXIjC6dS7BZpJh6rPuKJPXXJomTXdmTKRlnlD2z92laqZMpEmb6V9K8seXbaC4rvJzYnNi2sTTxsqzVw+e50yFPP32U9Olzi1RUNCyxhexpSqmxxx77t/qDHj0OVMui1qvXs8g9XpyEhv0z1uG/1V5LO9fykoX9XsLxwapLP5aH2ToXpxUWDisWCjzAdXoYrbw0Esz1KZvTzDVfuz9Rr8e2VcRF3tspLVtePjGuxYfKa5ddKTI8W/7TPCGz92aZlRuKJDjsVX019Me5q1SN1RvZeZFZEePyoozr8fpcq9XCydw3SnetHG6x4sXyV+a0ssTjvYHrfMn3Qkr2PuvAN8x73JlLZpkDtJX40n7lSbzk/S6xr0Uk2tvLJ17y34s3t+235/aR5ny/apQGNk4z3ZfbxmNIGMRLna8bNAABCEAAAhEmgHiJcHIILZUEEC/Bpl0RL3fcMVkVLn36dFc7K2aPl0xZgmpprX7xtMaaW3fcuuLFfHQ4K16ye2DUdJ8tD5k2QHel7FG85P+Cpz8MWS4njxMZ/moPbZVDoT058pdl0B806PuGrPFSOk0fqP1LvUM5LV9WvDiICDUEN7GmiA8L8xLES5RXvChj18an7ikj+Va8lCJevKyKyc52xIvzX/7aJQ/krCpRjsxZrXLay3KI0x4qBVaTZFZEjJND5k4WOU/fg8WjeHFY8eL++ZXZh8UiP/SDfV3xYo9AG4t0lQUL9VJdVlGRIx30VTJiKm/mccWLvS1V4KzM7FGz1tinR1vxku+S6mHFy8uH6nvVWEusmUuq5ax4MfdZ4ooXpYl888ay4iXPGHU20288UVrESLx8/fV36n3Kb36zhzq64vZ4sZcVMgGyv0Gfc80q9Vz7KhXbKlvHlSmDZbW5hKkWZu7+LvbVkOaEF+rHOjly7r0CvT5l+3a+53NbweK24kV7OUdt1mk17L3SZlwPmTfZ/SUbc7mvzP9vL/2nLNf2g7FdT31d8VLg3qZO4sXhPsDrg3y342ylzpzueR9qM0kqX7zXJLk8yh5tWngSLwVWcvu34qXA34njZ2zuPXvOSvQ8n82Wlede82VqjxUv+S7u/A4CEIAABCJFAPESqXQQDAQE8RLsJFi2bLn8+tftLZ0UJV6M1QuS3WdFaU1/i8vYLNK5RJTxkMFpHw299ES+B/H2utdO7Rj7g6iPa9Q3GJVNOV1LXVkekiliyVZWzOELkfplz7KXiGnPENNDgfEL7CtQbF+QLSLL+UucsXeMzl5fNWH7om4tH2abRw7lvLL7qBTq16kkRq0LT6c3eG0PjWzyzvIm7PYliBejprdWRsXTHi/mHOd72KKvFHJ+YzMjVdz2eNFKlZlXLRl1y/0sNeZ9jxfEi/Pn67IHz5GqVeb9XLTj8q4SMa2OaOm2x4umCPSVHw6boOsP9i2rPzz0q25ev/8CGW2RQbY9XyyfbdYYrfu0WPcvyaVk2+PFtrrFLKgU8THSkCn2lTWZdtTYj3YoNWZbBWRZgSLZPV6s+8hogkzfj8cmU6z7tthH5mWPF30lifc9Xpz2iskKnLrOG/seL9peOSbxlOWfZTPnvANis+LljTfels6d97Qky7t4+UZmXnakZEt/2nOeb9VsPsFhf9hvkwPKNdb8koWtrJfbSpNM6UnzPyUG64oNy/2Gw0dYvofP9sOdHnYbb//7fn3K9u7Ub+bar19bvaxmzr8HirGSNs+G6JZ9VvSVy7ZNzovZ48Wy4jrvHi+2uaXdMxv7uhUlXqyyzXF+uL0EY58QHldiOYuzWhEba/sK6Xxz15N4cRRsWWFZsnixl3t1ui+1lW7L/dMrvELafF+ulps1r4gy5wjxEuyXX1qHAAQgAIHyEkC8lJc/vUPATgDxEv6cKFa8qBFaSm1lYs4VG7ayA05f0PSyW8YXX6fNPq3t2PvJlq2qlBEj28v4cea3IrWH8caX+wJ8Pa54sYy/6yhRVtQMt5SY0MqK2X7mxC67obp7uYhs6QKrALCWS3ArM5Z9YJRpp1JGKG+FjtTlQyHxYst31yrpL7UiA3NXPWXoWsuaKT+xbhqv50SfN5NERuoltUoQL1Il/afUqnJNxMTHnEvPpcYyMRWaU9lZ5PKQLOcLu11IuZTkMP8dmKShZdaaj/H6cEVrAPHi/Pd/TdeuItdNlTP2sv/eLiSsZZ6MMmSaMFDKTfW7fppUvmaWD0qbNnGhdmOTErqc6TJMas8TmZAjVEaKUXDMLHBs5byyMbmMRYtRGaulJJXSr7r3jMs/TbaoHyEioveTacO834pVruhjd4rdeeN7F8YWoaJvfK/HatpXRl+pVGNE6rgXjDFKy7jMJcn0/AyT1jUTMuxNjOyxO5c+03vxc95k2lT7z3zoiYh5/M5sDmgcn1JjTjPQs3hZ94KM+sNImW9vJOceozpzjNvPzed7ODd3lYrSgPlz3n5t0vrP6UfZZ8S8v4uX8k0u/TiAdH7YHdD1ydR/3n7V6/YpsvKyXpIRGe4rXkaMXC7jtfvGnHvOfHtoaLHk3eDeae81W1nZEcbecC4rlE2lpLqNHCWtx1WLIXLMZaYGTJIaGSzGizVFiRd72bLcF0PylQW2TAuHe3nl9473bDllXZ1LoWbvn5SWXF5ase83lHeuuH+XKF285H6PsYw552Uyp08l5zmQ777cysZ8z569bz715oUyKLPQL+8/VrwUIsTvIQABCEAgMgQQL5FJBYFAQCWAeAl/IpQkXsIP01uPDg+irV+0vTXDUfEg4PbGpK/RF5Abzg/cfI3AtbFiyloojSBenFGuXbs2nITRS2IIOEuj6A6vcVrES3RTQGRBEyhQliro7nPbt5WBCz8AekwwAcRLgpPL0CAAAQgkjQDiJWkZZTxxJ4B4CT+DcRYvTm8vWkuMFFdzOnz69FgXAkGIl8Jzyh6xvbZ/XUZUzLnF94t4QbwUM8M41p1A3n1dIggO8RLBpBCSrwTK/pKNTfzkLf/q68hpLI0EEC9pzDpjhgAEIBBTAoiXmCaOsBNLAPESfmrjLF6spTxcyobkqfcdPm169JNAEOIl75xyC96hvr+f43RqSxn7Swe5lXtz7h3xgngJel4mv329bJi5LFn0R414iX6OiLBUAgX2Yiu12RLOcy8lVUJjnAKBPAQQL0wPCEAAAhCIDQHES2xSRaApIYB4CT/R8RYv4fOiRwjElQDixTlzmzdvjmtKiRsCngnUq1fP87HFHvj000dJnz63SEVFw2JP9XS85z1ePLXGQRCAAATiTQDxEu/8ET0EIACBVBFAvKQq3Qw2BgQQL+EnCfESPnN6hEA5CCBeykGdPiGQfAKIl+TnmBFCAALRIYB4iU4uiAQCEIAABAoQQLwwRSAQLQKIl/DzgXgJnzk9QqAcBBAv5aBOnxA20ynUAAAgAElEQVRIPgHES/JzzAghAIHoEEC8RCcXRAIBCEAAAogX5gAEYkUA8RJ+uhAv4TOnRwiUgwDipRzU6RMCySeAeEl+jhkhBCAQHQKIl+jkgkggAAEIQADxwhyAQKwIIF7CTxfiJXzm9AiBchBAvJSDOn1CIPkEEC/JzzEjhAAEokMA8RKdXBAJBCAAAQggXpgDEIgVAcRL+OlCvITPnB4hUA4CiJdyUKdPCCSfAOIl+TlmhBCAQHQIIF6ikwsigQAEIAABxAtzAAKxIoB4CT9diJfwmdMjBMpBAPFSDur0CYHkE0C8JD/HjBACEIgOAcRLdHJBJBCAAAQggHhhDkAgVgQQL+GnC/ESPnN6hEA5CCBeykGdPiGQfAKIl+TnmBFCAALRIYB4iU4uiAQCEIAABBAvzAEIxIoA4iX8dCFewmdOjxAoBwHESzmo0ycEkk8A8ZL8HDNCCEAgOgQQL9HJBZFAAAIQgADihTkAgVgRQLyEny7ES/jM6REC5SCAeCkHdfqEQPIJIF6Sn2NGCAEIRIcA4iU6uSASCEAAAhBAvDAHIBArAoiX8NOFeAmfOT1CoBwEEC/loE6fEEg+AcRL8nPMCCEAgegQQLxEJxdEAgEIQAACiBfmAARiRQDxEn66EC/hM6dHCJSDAOKlHNTpEwLJJ4B4SX6OGSEEIBAdAoiX6OSCSCAAAQhAAPHCHIBArAggXsJPlyJevv66Sfgd0yMEIBA6gQ4d1krTpj+E3m+pHS5Z8ohUVOwse+xRVWoTnAcBCARMIAzxsmlTvYBHQfPlIPDLLxulXr16ssUW9dXuf/rpF9lyyy3Un4X9b+PGTbJp0ybZcsuKsLumPwgURUD5POzceXlR5xRz8JNPni7HH/9vqV9/y2JOy3tsvc2bN2/2rTUaggAEIACB2BBYuHCMtGixq7RpUxmbmAkUAkkmgHgJP7ubN4f/5Tb8UdIjBCCgE6hXLz5ffREvzFsIRJ9A0OKF+5Toz4FSIvzmm++kX7/z5cknb5Wtt24sL7/8ljz88HSZMOGSUpqr0zlvvLFULrjgWmnbtpXcd9/YOrXFyRAIg0CQ93KIlzAySB8QgAAEUkIA8ZKSRDPM2BBAvMQmVQQKAQhAIHACiJfAEdMBBOpMIGjxUucAaSCSBCZPni4ffviRXHLJEDW+K6+8Q/beezfp1+/oUOOdM2eB/O1vN4qy4mXffXeXSZOuDrV/OoNA1AggXqKWEeKBAAQgEGMCiJcYJ4/QE0kA8ZLItDIoCEAAAiURQLyUhI2TIBAqAcRLqLgT09mf/nSJnH9+lXTuvKds2PCj9Oo1RJ5++lbZZputQxvjM8/MkTFjbjP6a9duZ3n00ZrQ+qcjCESRAOIlilkhJghAAAIxJYB4iWniCDuxBBAviU0tA4MABCBQNAHES9HIOAECoRNAvISOPPYdvvHG23LLLbXyj39co45l2rQX5JVX3pKrrhoW6tguv/wWmTHjJdF3n2jSpJHMmXNfqDHQGQSiRgDxErWMEA8EIACBGBNAvMQ4eYSeSAKIl0SmlUFBAAIQKIkA4qUkbJwEgVAJIF5CxZ2Izq6++i7Zbbc28oc/9FbHc8EF18lxx/1WjjjiwNDHt2TJ+zJs2DXSuvVO8t//visLF04JPQY6hECUCCBeopQNYoEABCAQcwKIl5gnkPATRwDxkriUMiAIQAACJRNAvJSMjhMhEBoBxEtoqBPR0XffrZc+fYbK1Kl3yjbbNJFPP/1cBg++TGbMuKss45s48RH5+edf5NxzT5a33/5A9txz17LEQacQiAoBxEtUMkEcEIAABBJAAPGSgCQyhEQRQLwkKp0MBgIQgECdCCBe6oSPkyEQCgHESyiYE9PJI4/MlHffXSGXXXa2Oqba2mdkzZov5MILTy/LGE86aZiMHXuBdOzYtiz90ykEokYA8RK1jBAPBCAAgRgTQLzEOHmEnkgCiJdEppVBQQACECiJAOKlJGycBIFQCSBeQsUd+86U1S1//vNA6dJlb3Usp59+qZx/fpXsv3+n0Mc2d+4b8q9/TZPbbhsVet90CIGoEkC8RDUzxAUBCEAghgQQLzFMGiEnmgDiJdHpZXAQgAAEiiKAeCkKFwdDoCwEEC9lwR7LTt96a5ncdNN9cv/9Y9X4ly79QKqr75SHHrqhLOO5/PJb5IAD9pITTuhRlv7pFAJRJIB4iWJWiAkCEIBATAkgXmKaOMJOLAHES2JTy8AgAAEIFE0A8VI0Mk6AQOgEEC+hI49th2PH3i3t2rWSP/6xrzqGW299UH71q4Zyxhn9Qx/T119/IyeeeL7MmDFRfvWrBqH3T4cQiCoBxEtUM0NcEIAABGJIAPESw6QRcqIJIF4SnV4GBwEIQKAoAoiXonBxMATKQgDxUhbsset0/fofpE+fofLkk7dKs2ZN1fhPPPE8GT/+79Ku3c6hj2fy5OmyfPlHcvHFQ0Lvmw4hEGUCiJcoZ4fYIAABCMSMAOIlZgkj3MQTQLwkPsUMEAIQgIBnAogXz6g4EAJlI4B4KRv6WHX82GPPyuLF78sVV/xZjfvll9+U2tqpcvvt5dlfRdlr5txz/6iWGuMfBCCQJYB4YTZAAAIQgIBvBBAvvqGkIQj4QgDx4gtGGoEABCCQCAKIl0SkkUEknADiJeEJ9ml4Z545SoYMGSDduu2rtlhdfYfsuedu0r//0T714L2Z//73XbnuunultvY67ydxJARSQgDxkpJEM0wIQAACYRBAvIRBmT4g4J0A4sU7K46EAAQgkHQCiJekZ5jxJYEA4iUJWQx2DIsWvSvXX58VHRs2/CTHHHOWWnZs2223DrZzh9ZvvPEf0qJFczn11OND75sOIRB1AoiXqGeI+CAAAQjEiADiJUbJItRUEEC8pCLNDBICEICAJwKIF0+YOAgCZSWAeCkr/lh0rkiXVq1aSFXVcWq806e/KPPmvSFXXz089Pg3btwkvXsPkQceuFZattw+9P7pEAJRJ4B4iXqGiA8CEIBAjAggXmKULEJNBQHESyrSzCAhAAEIeCKAePGEiYMgUFYCiJey4o985xs2/Ci9ew+VRx+tkebNt1XjHTnyOunb97fSo8eBocc/Y8ZL8sILC+Taay8IvW86hEAcCCBe4pAlYoQABCAQEwKIl5gkijBTQwDxkppUM1AIQAACBQkgXgoi4gAIlJ0A4qXsKYh0AE888Zy89dYyGTPmL2qca9Z8IX/60yUyc+bEssQ9fPi1cvzxR5RF+pRlwHQKgSIJIF6KBMbhEIAABCDgTgDxwuyAQLQIIF6ilQ+igQAEIFBOAoiXctKnbwh4I4B48cYprUcNGXKFnH56Pzn44N+oCB58cKp88sln8te/Dg4dycqVn8h5510tTz99W+h90yEE4kIA8RKXTBEnBCAAgRgQQLzEIEmEmCoCiJdUpZvBQgACEMhLAPHCBIFA9AkgXqKfo3JFuHjxe3LNNRPloYduMEIYPPgy+ctfTpbOnfcMPay7754iP/74k/zlL4NC75sOIRAXAoiXuGSKOCEAAQjEgADiJQZJIsRUEUC8pCrdDBYCEIAA4oU5AIGYE0C8xDyBAYZ/443/kBYttpNTTz1B7WXp0g/lyitvl3/968YAe3VvesCA4XL11cNl993blaV/OoVAHAggXuKQJWKEAAQgEBMCiJeYJIowU0MA8ZKaVDNQCEAAAgUJsOKlICIOgEDZCSBeyp6CSAbw008/S+/eQ2Xy5Btlhx22U2O89daHpGHDreTMM08KPeZ5896UBx98Rm6//fLQ+6ZDCMSJAOIlTtkiVghAAAIRJ4B4iXiCCC91BBAvqUs5A4YABCDgSgDxwuSAQPQJIF6in6NyRPjUU7Nl4cLFUl19vtH9iSeeLzfddJG0b79L6CFdccWtsv/+neR3vzsy9L7pEAJxIoB4iVO2iBUCEIBAxAkgXiKeIMJLHQHES+pSzoAhAAEIIF6YAxCIMQHES4yTF2Do55wzRqqqjpfKyv3VXl555S154IGny7LiZN26b+WEE86TGTPukkaNGgY4apqGQPwJIF7in0NGAAEIQCAyBBAvkUkFgUBAJYB4YSJAAAIQgIBOgBUvzAUIRJ8A4iX6OQo7wqVLP5AxY26XyZPHGV1fddWd0qlTB+nfv2fY4cjDD8+QDz5YJZdcMjT0vukQAnEjgHiJW8aIFwIQgECECSBeIpwcQkslAcRLKtPOoCEAAQg4EkC8MDEgEH0CiJfo5yjsCG+66Z+y3Xbbyp/+9Du16x9//EmOOWaIPPHEzbLttk3DDkfOOOMyOeecgdKly96h902HEIgbAcRL3DJGvBCAAAQiTADxEuHkEFoqCSBeUpl2Bg0BCEAA8cIcgEBMCSBeYpq4gML+5ZeN0rv3UHnggWtlxx23V3uZPv1FmTv3DbnmmuEB9ere7OLF78nYsXfLgw9eH3rfdAiBOBJAvMQxa8QMAQhAIKIEEC8RTQxhpZYA4iW1qWfgEIAABHIIsOKFSQGB6BNAvEQ/R2FG+Mwzc+TVV9+Sq6/OSpaRI6+XPn26y5FHHhRmKGpf48b9U7bfvpmcdtoJofdNhxCIIwHESxyzRswQgAAEIkoA8RLRxBBWagkgXlKbegYOAQhAAPHCHIBADAkgXmKYtABDPvfcahk4sI8cdtgBai9r134hp512icycOTHAXp2b3rRpk7r65r77xhqrb0IPgg4hEDMCiJeYJYxwIQABCESZAOIlytkhtjQSQLykMeuMGQIQgIAzAVa8MDMgEH0CiJfo5yisCN95Z7mMGnWzPPLIeKPLhx6aKh9//Jn89a+DwwrD6GfmzLny/POvyXXXjQy9bzqEQFwJIF7imjnihgAEIBBBAoiXCCaFkFJNIP7i5QzZb78/SrNmu6Y6jwweAhCAgB8Elix5WLbcchfZffcqP5qjDQhAIAACiJcAoMa0yZqa+6Vp0yYyeHA/YwTKxvbnnnuydO68Z+ijuuCC66Rv38PLUuIs9MHSIQR8IoB48QkkzUAAAhCAgAjihVkAgWgRiLt4ef31q2TbbXeQXXftGS2wRAMBCEAghgTmzr1eOnT4o7Rq1T2G0RMyBNJBAPGSjjwXGuWmTZulT5+hMmnSVdKqVQv18GXLPpTRo2+XyZNvLHS6779ftepTUcqePfPM7b63TYMQSDIBxEuSs8vYIAABCIRMAPESMnC6g0ABAnEXL19+uUheffXvcsQRo6VRox3INwQgAAEIlEhg9eqXZenSp6Rnz0dKbIHTIACBMAggXsKgHP0+pk9/UV56aaGMHXuBEexttz0kW221lZx11kmhD+Ceex6VH374Uc47b1DofdMhBOJMAPES5+wROwQgAIGIEUC8RCwhhJN6AnEXL0oC33//YVm69B7p2LGPbLNNm9TnFAAQgAAEiiGwadMv8tlni+WTT96Ugw++XrbbLvzyNMXEy7EQSDsBxEvaZ0Bm/Oedd7WcdFJPOfzwrgaQfv3OlxtvvEg6dNgldEi///0Iqa4+X/bYo33ofdMhBOJMAPES5+wROwQgAIGIEUC8RCwhhJN6AkkQL0oS1617V1avnin/+99Hqc8pACAAAQgUQ6B+/S2kWbO9Zddd+8sWWzQs5lSOhQAEykAA8VIG6BHr8r33Vsrf/36TPPbYBCOyV175j9x//5Nyxx1XhB7tyy+/JQ888FRZ+g59sHQIAZ8JIF58BkpzEIAABNJMAPGS5uwz9igSSIp4iSJbYoIABCAAAQhAAAJ+E0C8+E00fu3dfHOtNGrUUM48M1tS7Kqr7pRf/7qDugom7H+jR98mv/nNHnLiiUeF3TX9QSD2BBAvsU8hA4AABCAQHQKIl+jkgkggoBBAvDAPIAABCEAAAhCAQHwIIF7ik6ugIu3TZ6hMnDhGdtllR7WLn376WXr1Oksef/xmadasaVDdOrb7zTffyXHHnSszZtwljRv/KtS+6QwCSSCAeElCFhkDBCAAgYgQQLxEJBGEAQGNAOKFqQABCEAAAhCAAATiQwDxEp9cBRHpzJlzZfbs1+T660cazc+Y8ZK89NJCueaaEUF0mbfNRx6ZKe+9t0IuvfTs0PumQwgkgQDiJQlZZAwQgAAEIkIA8RKRRBAGBBAvzAEIQAACEIAABCAQOwKIl9ilzNeAhw0bK7/7XQ854ogDjXYvvPAG6d37UDnyyIN97ctLY2eeOUqGDv29dO26j5fDOQYCELARQLwwJSAAAQhAwDcCiBffUNIQBHwhwIoXXzDSCAQgAAEIQAACEAiFAOIlFMyR7OSDD1bLhRdeL088cYsR39q1X8qpp/5dZs6cKPXq1Qs17iVL3perr75LHnrohlD7pTMIJIkA4iVJ2WQsEIAABMpMAPFS5gTQPQRsBBAvTAkIQAACEIAABCAQHwKIl/jkyu9Ib7vtIamoqFBXmOj/Hnpomnz00Rq56KIz/O6uYHs33XSfbLfdNvKnP/2u4LEcAAEIOBNAvDAzIAABCEDANwKIF99Q0hAEfCGAePEFI41AAAIQgAAEIACBUAggXkLBHMlOjj32HLn99sulTZudjPjOOGOU/PnPA+WAA/YKNebNmzdL795D5R//uFp22mmHUPumMwgkiQDiJUnZZCwQgAAEykwA8VLmBNA9BGwEEC9MCQhAAAIQgAAEIBAfAoiX+OTKz0iffXaePPvsy3LjjX81mn3nneVyxRW3yuTJ4/zsylNbs2bNlf/7v1fl+usv9HQ8B0EAAs4EEC/MDAhAAAIQ8I0A4sU3lDQEAV8IIF58wUgjEIAABCAAAQhAIBQCiJdQMEeukwsuuE769OkuRx11sBHb7bf/S7bcskLOOmtA6PGOHHmd9O5tjSf0IOgQAgkggHhJQBIZAgQgAIGoEEC8RCUTxAGBDAHECzMBAhCAAAQgAAEIxIcA4iU+ufIr0hUrPpZhw8bKU0/dammyf/9hcsMNF0qHDq396spTO6tXr5FzzhkjU6fe4el4DoIABNwJIF6YHRCAAAQg4BsBxItvKGkIAr4QQLz4gpFGIAABCEAAAhCAQCgEEC+hYI5UJ3fcMVmN55xzBhpxvfrqf+Sf/3xS7rzzitBjvffex2T9+h/k/POrQu+bDiGQNAKIl6RllPFAAAIQKCMBxEsZ4dM1BBwIIF6YFhCAAAQgAAEIQCA+BBAv8cmVX5Eef/y5MmHCJdK+/c5Gk1dffZfsvns7GTCgl1/deG7nD3+4QMaMOU9+/ev2ns/hQAhAwJkA4oWZAQEIQAACvhFAvPiGkoYg4AsBxIsvGGkEAhCAAAQgAAEIhEIA8RIK5sh08txzr8j06S/KTTf9zYjpp59+lmOOGSKPPloj2223TaixvvLKf+S++56QO+8cHWq/dAaBpBJAvCQ1s4wLAhCAQBkIIF7KAJ0uIZCHAOKF6QEBCEAAAhCAAATiQwDxEp9c+RHphRdeLz17Vqr/0//NmPGSvPjiQhk7doQfXRTVxpgxt8s++3SUfv2OLuo8DoYABJwJIF6YGRCAAAQg4BsBxItvKGkIAr4QQLz4gpFGIAABCEAAAhCAQCgEEC+hYI5EJ6tWfSrnnlstzzxzuyWeCy+8QY455lA56qiDQ43z22//J337niMzZtwlTZo0CrVvOoNAUgkgXpKaWcYFAQhAoAwEEC9lgE6XEMhDAPHC9IAABCAAAQhAAALxIYB4iU+u6hrpXXc9Ir/88ouce+7JRlOfffalnHLK32XmzIlSr169unZR1PlTpsySZcuWy6hRZxd1HgdDAALuBBAvzA4IQAACEPCNAOLFN5Q0BAFfCCBefMFIIxCAAAQgAAEIQCAUAoiXUDBHopMTTzxPbrzxItl119ZGPP/61zRZvXqNXHTRGaHHeNZZl8tZZ50k3brtG3rfdAiBpBJAvCQ1s4wLAhCAQBkIIF7KAJ0uIZCHQNLEy08/fScim8k5BCAAAQh4JFC//hZSUdHY49EcBgEIlJsA4qXcGQin/+eff02eemq21NRcbOnwzDNHydlnD5QuXfYKJxCtl7ff/kCqq++Qf/3rxlD7pTMIJJ0A4iXpGWZ8EIAABEIkgHgJETZdQcADgaSIl0WLJsiKFU9L/foVIhJu2QUPmDkEAhCAQGQJbNr0izRsuJ3svnuVtGt3fGTjJDAIQCBDAPGSjplw0UU3So8eB6l7uej/3nlnhVx++c3y8MM3hQ6hpuZ+2WabreX0008MvW86hECSCSBekpxdxgYBCEAgZAKIl5CB0x0EChBIgniZO/d8adx4G+nUqZ80bLgtOYcABCAAgSIJfPXVe/LWWw9Iq1ZHyq9//aciz+ZwCEAgTAKIlzBpl6evjz5aK0OGXCHTp99pCeD22/8lFRUVMmTIgNAD6917qNx7b7W0atUi9L7pEAJJJoB4SXJ2GRsEIACBkAkgXkIGTncQSLh4+fDDJ2Tt2jly8MHDyTUEIAABCNSBwI8/fiMzZgyTnj0fkUaNWtahJU6FAASCJIB4CZJuNNq+++5HZcOGDXLeeVWWgPr3HybXX3+hZc+XMCJ+9tl58u9/vyw33PDXMLqjDwikigDiJVXpZrAQgAAEgiWAeAmWL61DoFgCcV/xMm/eCOnQ4VDZaafOxQ6d4yEAAQhAwEbgjTfukWbNukn79ifABgIQiCgBxEtEE+NjWIpgufbaC6Rjx7ZGq6+9tkj+8Y/H5c47R/vYk7emLrzweunV61A5+uhDvJ3AURCAgGcCiBfPqDgQAhCAAAQKEUC8FCLE7yEQLoG4i5fnnx8s++03SJo16xAuOHoLlcCimwfI4Ptdujz1all4/u6Bx5MTwyHnyKybe0hzo+d3pabLpVKb8/NsaJk2Osuo6RfLCT5X6vjy6bHS68o3pOqeKTJ8v8Bx0EFCCSxZ8ohUVOwse+xhfcs6ocNlWBCIJQHESyzT5jnoF15YII8++qzccsullnOuuWaidOzYRgYMOMZzW34cqJQ9Gzr0Cpk2zVr2zI+2aQMCEBBBvDALIAABCEDANwKIF99Q0hAEfCGAePEFI42ERqCw3CgllEU3j5XlA91kyDp56vyzpPrl42TSwlNlX7UDLQ5x+Flo4uVdqTn/IzlFkz+Il1Iyzzl2AogX5gQEok8A8RL9HNUlwr///Sbp3r2L9OnT3Wjm559/kWOOOUumTKmR7bbbpi7NF33upEmPy3ffrZdhw04p+lxOgAAEChNAvBRmxBEQgAAEIOCRAOLFIygOg0BIBBAvIYGmG58I+C9eCq1CcRUan82WYX3ukHnGihv/Y3OHFmZfPqWOZmJBAPESizQRZMoJIF6SOwE++eQzGTz4Mpk+/U6pX7++MdCZM+fKnDnz1fJjYf8bOHCkXHHFudKpE6vLw2ZPf+kggHhJR54ZJQQgAIFQCCBeQsFMJxDwTADx4hkVB0aCgJtw0FelaEHayo/Zy4Tp5bh0qaIPrfLyu2XC8duaRuq02kX/tfY70UuOZWMbtdsdUq2VRjOX/sqRPLq80Zq0lwmzx5f5vW2skildduir2VJjPV5USprlX41jYWJbpVOYSyQmA0EEQADxEgBUmoSAzwQQLz4DjVBzyuqSb79dL8OHW1eX/PWvN0rPnoeEvsfKq6/+R91X5q67xkSIEqFAIFkEEC/JyiejgQAEIFBWAoiXsuKncwjkEEC8MCniRcBJvNjkiCYzRJcob90vXc58Rtv7JFek5F/xkm9lib0tvfyYvodLgb7EumImIzvE2P/FvtLGGmduXJbjJTNmQyRZGIg4tqXLKhu/QiuC4jV/iLYQAcRLIUL8HgLlJ4B4KX8OgopgwIARctVV58see7Q3uvjss6+kquoimTlzomUVTFAxmNu98srb/5+98wBr6uzi+B/FujducddRt9W6RW0Vce9axQ4VcG/FLY66cU9w1Gr9rFtbd9111lHce+BG3ApY1/e8NwkmIYEAuTc3yT/P4/cp3HvOeX/ngjU/3vOiePFCaNGirhLpmIMEnJIAxYtTtp2LJgESIAF5CFC8yMOVUUkgoQQoXhJKjvfZhoAJERJj5JfRThStdJDqNdoJIz5kdfGit3skNnmiv0OldxkABsIDJs6V0Sceh3gpY/j5uzP1d8DEvFfDQLtDRn8XTizn1dim/8wqNwGKF7kJMz4JJJ4AxUviGaoxwoEDJ7By5RbMmTPcoDzxsVu37sHfv5OiZYtzXby8/LB16wKkTZta0dxMRgLORIDixZm6zbWSAAmQgMwEKF5kBszwJBBPAhQv8QTGy21MIBbxEqMy3agt49FcAPSEQuzixYJRY4d0eUzUppU+up0n+rl04iVG2ZIcAqaXH4rlZsVHXOIF+LSDpgVu1B+K5cZn0cRIrNupo5NR+hfojy2z8SPA9LISoHiRFS+Dk4BVCFC8WAWj6oIMGTIdlSuXQaNGNQ1q8/EZAT+/1ihfvoSiNa9duwPnzl3DiBFdFM3LZCTgbAQoXpyt41wvCZAACchIgOJFRrgMTQIJIEDxkgBovMWGBCzZ8RJLeXq7OUzJkCZZY95rvGsl+ooYO23iliGmxIvxuS6a+LEJH/H5uHNF76CpUg4HD53Ujlozfa95YrrxaaZ3C9nwQWBqmQhQvMgElmFJwIoEKF6sCFMloR48CMf33w/Cli0L4OqaNLqqy5dvYtiwmVi1aqrilfr6jkTHji1QsWIpxXMzIQk4EwGKF2fqNtdKAiRAAjIToHiRGTDDk0A8CVC8xBMYL7cxAcvPeDmo3eERQ5wYnXdifLZKzAXqJMinHSHR4gMmDrAHLDtPxuQZL58EiXHdhnUajVODboeLvmDR2+ljtHMm1vNijHbpGI5Ay2Dj/jO93AQoXuQmzPgkkHgCFC+JZ6i2CL/8sh5PnrxA374/GJQ2b95K6VwXseNFydeFC9cxatQcrFwZqGRa5iIBpyRA8eKUbeeiSYAESEAeAhQv8nBlVBJIKAGKl4SS4322IWDusHujcWJGokEnMXQ1Rx86Lz6gfzNSxtUAACAASURBVKaJiTNgdPdoZIXeqmOMAdPV1gje+APLD4lr9WWNifNk9HMDMKhLT6bosurvjtFfk/h4+9Dx8BytL14+yRjjuCKe4XqMRonpn4sjLo6Fi22eA2aViwDFi1xkGZcErEeA4sV6LNUS6dtv+yEgoCuKFStoUFLLlr0xYUJfFCqUR9FSZ8xYJp3r0qFDc0XzMhkJOCMBihdn7DrXTAIkQAIyEaB4kQksw5JAAglQvCQQHG8jgQQQiP08mQQE5C0kYGUCFC9WBspwJCADAYoXGaDaMOTBg6ewfPkmzJs30qCKo0dPY/HidViwIEDx6urX74ygoFHInTub4rmZkAScjQDFi7N1nOslARIgARkJULzICJehSSABBCheEgCNt5BAAgloxAsPqk8gPt6mAAGKFwUgMwUJJJIAxUsiAars9uHDZ6J8+RJo0qS2QWXjxgVJO11at66naMU7dx7C9u0HMWXKAEXzMhkJOCsBihdn7TzXTQIkQAIyEKB4kQEqQ5JAIghQvCQCHm8lAUsJ6I0UMzX2y9IwvI4E5CZA8SI3YcYngcQToHhJPEO1RHj06Am++64/tmxZgM8+SxZd1rt37+Dp6YtVq6Yic2Zlz1cbMGAy6tSpgrp1q6oFE+sgAYcmQPHi0O3l4kiABEhAWQIUL8ryZjYSiIsAxUtchPh5EiABEnAeAhQvztNrrtR+CVC82G/vjCv/9deNCAt7gv79fzL41Pbtf2PPnmPS+S5Kvu7eDYOPz3BJBPFFAiSgDAGKF2U4MwsJkAAJOAUBihenaDMXaUcEKF7sqFkslQRIgARkJkDxIjNghicBKxCgeLECRJWEaNu2P4YM8UOJEp8bVDRw4BRp14n4peRryZL1eP78JXr3/l7JtMxFAk5NgOLFqdvPxZMACZCAdQlQvFiXJ6ORQGIJULwkliDvJwESIAHHIUDx4ji95EoclwDFi2P09siREAjRsWBBgMGCHj16CiFktm0LRtKkSRRdrBh7Nnx4F3zxRUFF8zIZCTgzAYoXZ+4+104CJEACViZA8WJloAxHAokkQPGSSIC8nQRIgAQciADFiwM1k0txWAIUL47R2pEjZ6NMmaJo1uwbgwWtXLkFN2/ew6BBnRRd6NGjp7Fw4RoEB49WNC+TkYCzE6B4cfYngOsnARIgASsSoHixIkyGIgErEKB4sQJEhiABEiABByFA8eIgjeQyHJoAxYv9t/fx42do1ao3Nm9egJQpkxssyMdnBHx9W6NChRKKLnTMmHkoVqwAWrb0VDQvk5GAsxOgeHH2J4DrJwESIAErEqB4sSJMhiIBKxCgeLECRIYgARIgAQchQPHiII3kMhyaAMWL/bd3+fI/cO9eGAYO7GiwmCtXbmHo0OlYtWqaoot89SoCXl6+2Lx5PtKlS6NobiYjAWcnQPHi7E8A108CJEACViRA8WJFmAxFAlYgQPFiBYgMQQIkQAIOQoDixUEayWU4NAGKF/tvr7f3QAwc2AmlShU2WMz8+Svh4uICP79vFV3kunU7cebMFYwc2VXRvExGAiQAULzwKSABEiABErAaAYoXq6FkIBKwCgGKF6tgZBASIAEScAgCFC8O0UYuwsEJULzYd4OPHTuD4ODVJs9SEePHxo/vi0KF8ii6SD+/APz0UzNUqlRa0bxMRgIkQPHCZ4AESIAESMCKBCherAhTL9Tbt0nx8aOLPMFVFPWzz96pqBrHKIXixTH6yFWQAAmQgDUIULxYgyJjkIC8BChe5OUrd/RRo+aiRIlCaNGirkEqIWTE4fZBQaPkLsEg/sWL1zFy5Gz8/vtURfMyGQmQgIYAd7zwSSABEiABErAaAYoXq6E0CCTEy4ULueHiwO4lTZpI5M8fJg9AJ45K8eLEzefSSYAESMCIAMULHwkSUD8Bihf198hchU+fvkDTpj2wZct8pE6d0uCy8eODUaBAbnz7rZeiC5w5c7lUS8eOLRTNy2QkQAIUL3wGSIAESIAErEyA4sXKQLXhdOIlV64k8iSwcdTXr4H3719TvMjQB4oXGaAyJAmQAAnYKQGKFzttHMt2KgIUL/bb7v/9bzNu3bqHQYN8DBbx7t171Kvng5UrA+HmllHRBTZo0AXz54+Eu3t2RfMyGQmQAMULnwESIAESIAErE6B4sTJQihd5gDpRVIoXJ2o2l0oCJEACcRCgeOEjQgLqJ0Dxov4emavw++8HoW/fH1GmTFGDS7ZvP4jdu49g4sR+ii7ur78OY+vWAwgMHKhoXiYjARL4RICjxvg0kAAJkAAJWI0AxYvVUBoE4o4Xebg6Q1SKF2foMtdIAiRAApYRoHixjBOvIgFbEqB4sSX9hOc+fvws5s5dicWLx8YIMnBgIL75phLq1q2a8AQJuHPgwCn4+uvK8PRUNm8CSuUtJOCwBCheHLa1XBgJkAAJKE+A4kUe5hQv8nB1hqgUL87QZa6RBEiABCwjQPFiGSdeRQK2JEDxYkv6Cc89Zsx8FC2aD61a1TMIEh7+FN991x/btgUhadKkCU8Qzzvv3XuEjh2HYsuWBXBx5INC48mFl5OA0gQoXpQmznwkQAIk4MAEKF7kaS7FizxcnSEqxYszdJlrJAESIAHLCFC8WMaJV5GALQlQvNiSfsJyP3/+Cg0bdsGWLfORNm1qgyC//74VN27ciXHuS8IyWX7XL79swNOnz9Gnzw+W38QrSYAErE6A4sXqSBmQBEiABJyXAMWLPL2neJGHqzNEpXhxhi5zjSRAAiRgGQGKF8s48SoSsCUBihdb0k9YbiFXrl4NxdChfjEC+PqORKdOLfHVVyUTFjyBd7VtO0Cqp3jxQgmMwNtIgASsQYDixRoUGYMESIAESEAiQPEiz4NA8SIPV2eISvHiDF3mGkmABEjAMgIUL5Zx4lUkYEsCFC+2pJ+w3D/+OAQ9e3qjXLkvDAJcuXILQ4ZMx+rV0xIWOIF3/fPPGSxYsBoLF45OYATeRgIkYC0CFC/WIsk4JEACJEACFC8yPQMULzKBdYKwFC9O0GQukQRIgAQsJEDxYiEoXkYCNiRA8WJD+AlIffLkecycuRy//DIuxt3z5/8ufaxz528TEDnht4wdOx9FisQ8bybhEXknCZBAQglQvCSUHO8jARIgARKIQYA7XuR5KChe5OHqDFEpXpyhy1wjCZAACVhGgOLFMk68igRsSYDixZb045973LgFKFAgD9q08Ypxc6tWfTBuXG98/nne+AdO4B2vX0fCy8sXf/wxF+nTp01gFN5GAiRgLQIUL9YiyTgkQAIkQALc8SLTM0DxIhNYJwhL8eIETeYSSYAESMBCAhQvFoLiZSRgQwIULzaEH8/Ur15FwMvLD3/+GVNyiHFfwcFrEBQ0Kp5RE3f5+vV/ISTkEgICuiUuEO8mARKwCgGKF6tgZBASIAESIAFBgDte5HkOKF7k4eoMUSlenKHLXCMJkAAJWEaA4sUyTryKBGxJgOLFlvTjl3v16u24ePE6hg/vEuPGCROCkT9/bnz7bcydMPHLEr+rO3cehR9+aILKlcvE70ZeTQIkIAsBihdZsDIoCZAACTgnAYoXefpO8SIPV2eISvHiDF3mGkmABEjAMgIUL5Zx4lUkYEsCFC+2pB+/3B06DEOXLm1QoUIJgxvfv3+PevV88b//TYGbW8b4BU3E1Zcu3cDw4TOxatW0REThrSRAAtYkQPFiTZqMRQIkQAJOToDiRZ4HgOJFHq7OEJXixRm6zDWSAAmQgGUEKF4s48SrSMCWBChebEnf8tz//nsRU6f+gl9/nRDjph07DuKvv45g0qR+lge0wpWzZi1HypQp0KlTSytEYwgSIAFrEKB4sQZFxiABEiABEpAIULzI8yBQvMjD1RmiUrw4Q5e5RhIgARKwjADFi2WceBUJ2JIAxYst6VueW4wSy5MnJ9q2bRDjJn//QNSuXQmenlUtD2iFKxs27IK5c0cgT54cVojGECRAAtYgQPFiDYqMQQIkQAIkQPEi4zMQP/FyGkGeHbDWuJ4Kw7FybBOY2ux+YWF59F7tjenbe6OYdN9jbBvmiWkwcU/4RgxvNwbugcfhm13z+2PGuVotxvZOpSwm8vo18P79a+TPH2bxPbzQMgIUL5Zx4lUkQAIk4AwEKF6coctco70ToHhRfwcjIiLh5eWHDRtmIWPG9AYFh4c/Q5s2fbFtWzBcXZMqtphdu45g8+Z9mDrVX7GcTEQCJBA3AYqXuBnxChIgARIgAQsJcMeLhaDieVlCxAuEGIkeNxyLSIEQNbuBVsuBSp/uebqjF9oE5teTMZqiDT4uSZjdqPrbDNRz0y1KK37iIV8oXuL5QMTjcoqXeMDipSRAAiTg4AQoXhy8wVyeQxCgeFF/G9eu3YmzZy9j5MhuMYr9/fetuH79NgYP9lV0IWKXTa1aFVGvXjVF8zIZCZBA7AQoXviEkAAJkAAJWI0AxYvVUBoESrx4EeE0QsRQyGhFSmhHrMyzCG321/60K0Z/Z4uRwDlYYzvG1M0MmBQvMP9xM3goXuR5bkRUihf52DIyCZAACdgbAYoXe+sY63VGAhQv6u+6j88I6RyVihVj7vD38xuJjh1b4quvSiq2kPv3H+Gnn4Zgy5YgJEniolheJiIBEoibAMVL3Ix4BQmQAAmQgIUEKF4sBBXPy6wjXjS7XqKliVSD5mOhbXRjw/R3r2h3yeTTGxtmLFrMiRczksfcsile4vlAxONyipd4wOKlJEACJODgBCheHLzBXJ5DEKB4UXcbz5y5jIkTF2L58kkxCr16NRSDBk3FmjXTFV3E0qUb8fjxU/Tt+6OieZmMBEggbgIUL3Ez4hUkQAIkQAIWEqB4sRBUPC+zjngBpLNcYCxSbqCt9mwX8fkVebS7WYzHiun+HGNXjPGosU9Cx1DymF80xUs8H4h4XE7xEg9YvJQESIAEHJwAxYuDN5jLcwgCFC/qbuOkSYuQM2dWeHs3ilHoggWr8OHDB3Tp0kbRRbRrNxCDB/ugRInPFc3LZCRAAnEToHiJmxGvIAESIAESsJAAxYuFoOJ5mVziRZzXMhUjNGPDxOvsdHiuzG80bkwnVkzsmDG748XU7prYxcuhQ4ewZMmIeJLh5XERSJcuCs+fp4CLizyHe+bJkwehoaFxlZHgz6dNG4mcOfOhRo2qqFy5NHLlypbgWLyRBEiABJydAMWLsz8BXL89EKB4UW+XoqLeoH59P6xaNR1ubhliFNq6dR+MHdsLhQvnU2wRx4+fxbx5v2PRojGK5WQiEiABywlQvFjOileSAAmQAAnEQYDiRZ5HxDrixViGaM58WWui5BaBx+Erneuid0+5vzG8ndHuFiuOGvvvvxfIkeOOPACdOOrWrYPh4RGIVKlyyEIhIiICqVKlkiW2CLpnT1e4uJTHmTP3cfjwv8icOSOqVCmDypXLoHjxQrLlZWASIAEScEQCFC+O2FWuydEIULyot6Pr1+/Cv/9ewKhR3WMU+c8/ZxEUtArBwaMVXcDPPy/A55/nRevW9RTNy2QkQAKWEaB4sYwTryIBEiABErCAAMWLBZAScIlVxIskScbAXSdVjHe3aOsyHkcmdsW02V8b02vsRm/9MWPienPiRcTudwN9fpuBem5xL5ijxuJmlNArHG3UWEjIJUnAiF8vX76WBIzuV9KkSRKKifeRAAmQgFMQoHhxijZzkXZOgOJFvQ308wvAjz82lf7b0/g1YcJC5MuXE23a1FdsARERUfDy8sXGjbORIUM6xfIyEQmQgOUEKF4sZ8UrSYAESIAE4iBA8SLPI5J48aLZuTINw6PHiBmf5xJduSRNgOnac180cmUMjgH4qt+n81+k602KF+1OmlZ6Z8nEgYXiRZ7nRkR1NPGiTyo0VLMLRvw6ffqSgYTJnDnm+Af5KDMyCZAACdgHAYoX++gTq3RuAhQv6uz/uXNXMXbsfPzvf1NiFCjOdfH09MWKFZOQJUsmxRawYcMunDplegeOYkUwEQmQQKwEKF74gJAACZAACViNAMWL1VAaBEqIeIkxQkxfhJgdESbSasTJ7WjJopU2/1SNuYNFT8roFxxD0FC8yPNgWBDVkcWL/vJfvHgdLWGEiClYMI90JowYSyZ+zxcJkAAJkABA8cKngATUT4DiRZ09mjJlCbJmzYTvv28So8CdOw9B/Jo0qb+ixXfpMhre3o1QtWpZRfMyGQmQgOUEKF4sZ8UrSYAESIAE4iBA8SLPIxI/8SJPDXJG5Y4X+eg6i3gxJnjs2GkcOiR2w4RAjCDTjSMrX764fLAZmQRIgARUToDiReUNYnkkAIDiRX2PwX//vUX9+n5YsWKKJF+MX4MGTUWtWl/B07OaYsVfvnwTQ4fOwOrV0xTLyUQkQALxJ0DxEn9mvIMESIAESMAMAYoXeR4Nihd5uDpDVGcVL/q9Ff8w1Y0kE+PJ9M+FSZ06pTM8BlwjCZAACUgEKF74IJCA+glQvKivR5s27caxY2cxdmzPGMU9fvwMrVv3xbZtQUiWzFWx4mfP/g3Jk38GH59WiuVkIhIggfgToHiJPzPeQQIkQAIkQPGi6DNA8aIobodKRvFi2M6wsCcGI8m+/LJ4tIjJnTubQ/WeiyEBEiABYwIUL3wmSED9BChe1NcjzUivhqhatVyM4lat2oarV0MxZIivooU3atQVs2cPQ968ORXNy2QkQALxI0DxEj9evJoESIAESCAWAtzxIs/jQfEiD1dniErxYr7Lb9++kySMZiTZv8icOX20hClR4nNneDy4RhIgAScjQPHiZA3ncu2SAMWLutp24cJ1BATMwe+/B5oszM8vAB06NEfFiqUUK3z37qP44489mDZtkGI5mYgESCBhBCheEsaNd5EACZAACZggQPEiz2NB8SIPV2eISvFieZdPn74knQkjJMzz569QpUoZVK5cWpIxSZMmtTwQryQBEiABlRKgeFFpY1gWCegRoHhR1+MwbdpSZMiQDj/91CxGYWKnizjfZc2a6YoWLXJ6eFSAl1d1RfMyGQmQQPwJULzEnxnvIAESIAESMEOA4kWeR4PiRR6uzhCV4iVhXRZnwejOhQkJuWRwLoybW4aEBeVdJEACJGBjAhQvNm4A05OABQQoXiyApNAl79+/h5eXH379dQKyZ3eLkTUoaBXev/+ALl3aKFQR8PBhONq3H4StW4OQNGkSxfIyEQmQQMIIULwkjBvvIgESIAESMEGA4kWex4LiRR6uzhCV4iXxXX758nW0hBFjyQoWdI8WMYUK5Ul8AkYgARIgAYUIULwoBJppSCARBCheEgHPyrf++edeaSTtuHG9TUb+9tu+GDOmJwoXzmflzObD/frrRjx69AT9+v2kWE4mIgESSDgBipeEs+OdJEACJEACRgQoXuR5JChe5OHqDFEpXqzf5WPHzkSLGBcXF0nCiLFk5cuXsH4yRiQBEiABKxKgeLEiTIYiAZkIULzIBDYBYbt1G4M2beqjevUvY9x9/PhZzJ+/CgsXjk5A5ITf4u09EP7+nVCyZOGEB+GdJEACihGgeFEMNRORAAmQgOMToHiRp8cUL/JwdYaoFC/ydvnKlVvST0KKsWS3bt2LPhNGyJg0aVLJm5zRSYAESCCeBChe4gmMl5OADQhQvNgAuomUly7dxLBhM7B69TSTBU2cuBB58uTEd9/VV6zgEyfOYc6c/2Hx4rGK5WQiEiCBxBGgeEkcP95NAiRAAiSgR4DiRZ7HgeJFHq7OEJXiRbkui7EPmnNhQqT/L1fuC+1IstLInTu7coUwEwmQAAmYIUDxwkeDBNRPgOJFHT2aMWOZ9EM0HTu2iFHQhw8fUa+eD5Yvn4SsWTMpVvC4cUHSyNtvv/VSLCcTkQAJJI4AxUvi+PFuEiABEiABihfZnwGKF9kRO2wCihfbtPbt23fR48iEhMmYMX30uTAlS35um6KYlQRIwOkJULw4/SNAAHZAgOLF9k36+PEjvLz8pJ0lOXNmjVHQzp2HsGPHQUyePECxYiMjo6Sa1q+fhYwZ0ymWl4lIgAQSR4DiJXH8eDcJkAAJkADFi+zPAMWL7IgdNgHFizpae+bM5eiRZM+fv4yWMGIkmatrUnUUySpIgAQcngDFi8O3mAt0AAIUL7Zv4pYt+7F//3FMmNDXZDGDBk1FzZpfoV69aooVu3HjbohRY6NH91AsJxORAAkkngDFS+IZMgIJkAAJkICWAEeNyfMoULzIw9UZolK8qK/Lt28/iN4Nc+rUBVSpUiZaxLi5ZVRfwayIBEjAYQhQvDhMK7kQByZA8WL75vbs+TOaN6+LmjUrxCjmyZPnaNWqN7ZtC0ayZK6KFdu16xi0bdsA1aqVUywnE5EACSSeAMVL4hkyAgmQAAmQAMWLrM8AxYuseB06OMWLutv78uXr6DNhxEiy/Plzo3Ll0pKI+fzzvOountWRAAnYHQGKF7trGQt2QgIUL7Zt+tWrt+DvPxVr184wWcjq1dtx5cpNDBnip1ihV67cwuDB07BmzXTFcjIRCZCAdQhQvFiHI6OQAAmQAAkA4I4XeR4Dihd5uDpDVIoX++ryP/+ckXbDHDoUAhcXRO+EqVChhH0thNWSAAmokgDFiyrbwqJIwIAAxYttH4hZs35DihSfwcenlclCOncOwI8/NkOlSqUVK3TOnBVIliwZfH1N16RYIUxEAiQQbwIUL/FGxhtIgARIgATMEaB4kefZ0ImXZMnkia+GqClSRCJ//jA1lOJQNVC82G87xU83Cgkjft24cVeSMLqxZGnSpLLfhbFyEiABmxGgeLEZeiYmAYsJULxYjEqWC+vX74wFCwLg7p49Rvxr125j4MApZnfDyFIQgMaNu2HmzCHIly+XXCkYlwRIQCYCFC8ygWVYEiABEnBGAhQv8nRdiJf//lNuhrA8q4g7aurUb+K+iFfEiwDFS7xwqfbiR4+eRksYIWLKli0WvRvG1BsDql0ICyMBErApAYoXm+JnchKwiADFi0WYZLlo27a/sXv3EUya1N9k/KCg1Xj37h26dv1Olvymgu7ZcwwbN+7C9OmDFcvJRCRAAtYjQPFiPZaMRAIkQAJOT4DixekfAQJQGQGKF5U1xArlvHv33kDCZMiQNlrClCxZ2AoZGIIESMBRCVC8OGpnuS5HIkDxYrtu9u49Ho0b10bt2hVNFvHtt/0wenR3FCmSX7Eixdku1at/ifr1ayiWk4lIgASsR4DixXosGYkESIAEnJ4AxYvTPwIEoDICFC8qa4gM5Zw5cxmHD4dIMubp0xfakWSlpf93dXX8nXIyIGVIEnBYAhQvDttaLsyBCFC82KaZ16/fRr9+k7B+/SyTBZw4cQ7z5q3EwoVjFCswLOwx2rXzx9atC+DqmlSxvExEAiRgPQIUL9ZjyUgkQAIk4PQEKF6c/hEgAJURoHhRWUNkLufOnQc4dEhzLsypUxeid8IICZMlS0aZszM8CZCA2glQvKi9Q6yPBACKF9s8BXPm/E+SG35+rU0WMGnSIuncl+++a6BYgcuWbcLDh+Ho37+DYjmZiARIwLoEKF6sy5PRSIAESMCpCVC8OHX7uXgVEqB4UWFTFCrp1asIg5Fk4kBWIWDEr88/z6tQFUxDAiSgJgIUL2rqBmshAdMEKF5s82Q0atQVs2cPQ968OWMU8PHjR9Sr54tlyyYga9bMihXYvr0/BgzogFKliiiWk4lIgASsS4Dixbo8GY0ESIAEnJoAxYtTt5+LVyEBihcVNsVGJf3zz9loESPeQNBJmK++KmmjipiWBEhAaQIUL0oTZz4SiD8Bipf4M0vsHTt3HsL27X9jypSBJkP99ddhbNsmPj8gsaksvv/kyfOYNes3LFnys8X38EISIAH1EaB4UV9PWBEJkAAJ2C0Bihe7bR0Ld1ACFC8O2thELuvq1VBJwoixZDdu3EHlypozYcSvtGlTJzI6bycBElArAYoXtXaGdZHAJwIUL8o/DX37TpQOr//mm8omk4sD7mvUKA8vr+qKFTd+fDDEbuXvvquvWE4mIgESsD4BihfrM2VEEiABEnBaAhQvTtt6LlylBCheVNoYFZUVHv5UuxMmRPr/0qWLokoVIWFKw909h0GlBw6cwP37j9C6dT0VrYClkAAJWEqA4sVSUryOBGxHgOJFWfY3b95Fz57jsGnTHJOJnzx5jpYte2PbtiB89lkyRYqLinoDLy8/rF07A5kypVckJ5OQAAnIQ4DiRR6ujEoCJEACTkmA4sUp285Fq5gAxYuKm6PC0t69e29wLkz69Gmjd8KUKlUYEyYEY82aHejZ0xvff99EhStgSSRAArERoHjh80EC6idA8aJsj+bNWykl7NKljcnEq1dvx+XLNzF0qJ9ihW3atBtiROyYMT0Vy8lEJEAC8hCgeJGHK6OSAAmQgFMSoHhxyrZz0SomQPGi4ubYQWlnz16JFjHiJz6fPHmBiIhIqXI/v9bw8WllB6tgiSRAAjoCFC98FkhA/QQoXpTtUZMm3TF9+iDkz5/bZOLOnUfhxx+bolKl0ooV1q3bGLRpUx/Vq3+pWE4mIgESkIcAxYs8XBmVBEiABJySAMWLU7adi1YxAYoX6zfn9evk1g9qBxGPHz+LWbOWG1RaqlQRdOzYAhkypLODFbBEErANgdSp39gmsYmsFC+qaQULIQGzBChelHs4du06gj//3Itp0waZTHr9+m0MGDBFGvml1Eucw+fvH6hoTqXWxjwk4IwEKF6csetcMwmQAAnIRIDiRSawDEsCCSRA8ZJAcLHcdvFiLnz44Gr9wCqP+ObNfxC/xMvFxUX7C0iWLJliM89VjojlkUAMApkzP0O2bM9VQ4biRTWtYCEkYJYAxYtyD0f//pNRt24V1K1b1WTS4ODVePv2Hbp2/U6xoubO/R+SJk0q7SzmiwRIwP4JULzYfw+5AhIgARJQDQGKF9W0goWQgESA4sX6D4IQL+nSfYbkzrnxxfpAGZEEHJTA/GNxZQAAIABJREFUs2dAmjRPKF4ctL9cFgnIRYDiRS6yhnFDQ++ja9fR+PPPeWYTtmnTDwEB3VG0aH5ligLQtGl3TJs2GPnz51IsJxORAAnIR4DiRT62jEwCJEACTkeA4sXpWs4Fq5wAxYv1G0TxYn2mjEgCjkiA4sURu8o1kYD8BChe5GcsMgQFrcJ//71D9+5tTSY8ceIc5s5diUWLxihTEIC9e//B+vU7MWPGEMVyMhEJkIC8BChe5OXL6CRAAiTgVAQoXpyq3VysHRCgeLF+kyherM+UEUnAEQlQvDhiV7kmEpCfAMWL/IxFhmbNemDKlAEoWDCPyYSTJi1C7tzZ0bZtA2UKAjBkyHRUrVoWDRp4KJaTiUiABOQlQPEiL19GJwESIAGnIkDx4lTt5mLtgADFi/WbRPFifaaMSAKOSIDixRG7yjWRgPwEKF7kZ7xnzzFs2LALM2YMNpvM09MHv/46AdmyZZa/IACPHj3Bd98NwNatC5AsmfOdJagIZCYhARsQoHixAXSmJAESIAFHJUDx4qid5brslQDFi/U7R/FifaaMSAKOSIDixRG7yjWRgPwEKF7kZxwcvBpRUf+hR492JpNdv34HAQGzMW/eSKROnVL+ggAcPvwvli7diLlzhyNJkiSK5GQSEiAB+QlQvMjPmBlIgARIwGkIULw4Tau5UDshQPFi/UZRvFifKSOSgCMSoHhxxK5yTSQgPwGKF3kZv3jxCj17jsOwYZ1RqJDpMWNCzLx9+w5du34nbzF60UeNmoOSJQujefM6iuVkIhIgAfkJULzIz5gZSIAESMBpCFC8OE2ruVA7IUDxYv1GUbxYnykjkoAjEqB4ccSuck0kID8Bihd5Ge/dewzr1v2FmTNNH2AfGfkGvr4jMHRoZxQtml/eYrTR799/hEGDpmLSpH7Ils1NkZxMQgIkoAwBihdlODMLCZAACTgFAYoXp2gzF2lHBCherN8sihfrM2VEEnBEAhQvjthVrokE5CdA8SIvY3//QNSs+RW8vKqbTHTixHnMnbsCQUGjkDRpUnmL0UZfvXo7Ll68geHDOyuSj0lIgASUI0DxohxrZiIBEiABhydA8eLwLeYC7YwAxYv1G0bxYn2mjEgCjkiA4sURu8o1kYD8BChe5GN88+ZdBATMwdSp/siUKb3JRJMmLUbu3FnRtm1D+QrRi/zu3Xt06TIKPj6t8NVXJRXJySQkQALKEaB4UY41M5EACZCAwxOgeHH4FnOBdkaA4sX6DaN4sT5TRiQBRyRA8eKIXeWaSEB+AhQv8jFetGgtXr2KQK9e7U0mefr0hXT+y/jxvZE7d3b5CtGLfP78VUycuAjz549EypQpFMnJJCRAAsoRoHhRjjUzkQAJkIDDE6B4cfgWc4F2RoDixfoNo3ixPlNGJAFHJEDx4ohd5ZpIQH4CFC/yMH758jV69PgZQ4b4onDhfCaT7Np1BFu37seUKQPlKcJE1OnTlyJ9+nT46admiuVkIhIgAeUIULwox5qZSIAESMDhCVC8OHyLuUA7I0DxYv2GUbxYnykjkoAjEqB4UV9X379/r76iWFEMAi4uLkiSJInTkqF4kaf1+/cfx6pV2zBr1lCIZ8zUa8iQ6ahevRy8vGrIU4RR1CdPnqNPnwkYPboH8ubNqUhOJiEBElCWAMWLsryZjQRIgAQcmgDFi0O3l4uzQwIUL9ZvGsWL9ZkyIgk4IgGKF/V1NTIyEm/fvlVfYazIgECqVKng6urqtFQoXuRp/ZAh01ClSjk0bOhhMsH9+4/g7x8onf/i5pZRniKMou7YcRA7dx7G5Mn9FcnHJCRAAsoToHhRnjkzkgAJkIDDEqB4cdjWcmF2SoDixfqNo3ixPlNGJAFHJEDxor6uvnz5EhEREeorjBUZEMicOTPFS/1ZcHXleR/W+tIIDb2HkSNnY/LkgXBzy2Ay7Jo1O3Dx4nUMG9bZWmnjjNO//yR4elZHnTqV47yWF5AACdgnAYoX++wbqyYBEiABVRKgeFFlW1iUExOgeLF+8+MjXh6dXIBt54xryIPKLbxQKJX1a0tsRKleNEX7ctkSG0rv/ghc3bUMofnao3ZBFS7aiiu1bqiHOLFsA84DyFUlkezCjmDZdqBe+0rIEt8iE3NvfHOZvV7DAp5++DKrdZ4neZ51wwVQvFjtAbBaoJePr2Hz0o24ZzJiTlRqVguKf5sKO4nfdgKe7crBzexKw3Hyt+24EP35YkbXR+LannUIzdMctQqmjBnFohzxxCxHTG0JFC/foD7FSzwfyNgvX7JkPZ49e4E+fX4we2GXLqPx/feNUblyGavmNhfs5s27CAiYjWnTBiNjxnSK5GQSEiAB5QlQvCjPnBlJgARIwGEJULw4bGu5MDslQPFi/cbFR7xcWFgevc8bioyoa2dxO3s9tG9vmXyJvLYVa27mR8uvi8LE22lWXaBULxZje6dSVoz7GNuGeeJgje0YUzez9eJGXMTutTeQR1GJpS8AErmUOOqPvPYLBv98BiVqF0XByt6m30y1tISz0+HZD5i+vTeKWXqP7rrE3BtLrviJj9MI8uwABB6HbwnrPE/yPOuGC6Z4ie/DJv/1Lx9fx5ZfteIl4hr2rr8N92Y1tbIlJyo21f0+frWEn/oN2+GJdmXNqxOzEc8tQoOBQODmjihq6qKIa9iz/k9cD8+ClDpz+igSj9xSoHqddiiXVdz0FDtGeuNQteUIqGNiRFJcOSxarkb+QJfTKjFNJ6Z4oXix6JG08KJXryLQvftY+Pt3QrFiBUzedf36HUmCzJ07AmnSKPNDIosXr8PLl6/Rq1d7C1fCy0iABOyRAMWLPXaNNZMACZCASglQvKi0MSzLaQlQvFi/9fEWL0YiI+raNsyfswBPm8/HqGpx7yx5uqMX2uyvjZVjm0DuiePhJ4OxDY3hbdUdL9Z5ozxGJ8M3Yni73aj62wzUS8B7nQl7MvQFQMIiRN8VR/1S30+3wMb+NZDoYTOJkSeJuTcWRPETH/rcI3F1z3LczpM4GRW//AnrNcVLwrjJeZfBqLHwHQj44RCqLA1A3UR+D7m4uAH6IRCbO5hUJ7EvKVaBEYlrmydj2cncaNK5A8pGi5dTWDx/Hs4X8ceY1gWRMi7x8ugUVuwE6rYtG8uumrjIX8SiBv2ASZvRsTgAq8SkeDFFgGe8xPUsxu/zf/99EitW/InZs4chSZIkJm8ODl6D//77D926tY1f8AReHRERCbHDZtAgH7MyKIGheRsJkIDKCFC8qKwhLIcESIAE7JkAxYs9d4+1OyIBihfrdzWx4kVUdHt1c3S61Qsb+ntod7F8GislPv+FNFIJQNgRBM2diLW38qOFty/aa3e9GIwwK663o0aMhToDfIEQnL8nRpp5AIfFmC8PpD+0TxpbhZweaFkZOLx2H+7q/qwfVztqTLMjoTS+OBeiuQ/GI9LM1BwDuU68BKPpw2OfatDfwSPt/tDWY5xHGnUVoo2qq+EhTiyYiDnrbsC9ua/Z3UNmOcF87ebXLUZcTcHsSZuAuj5o317bI7O1a0diZSwNnAvRsEZp7biv2OsXu5yWLQvC2udl4V2u7qd7tKPHDJ4R8f7nyQU4A20e0V/j3VFaeRIwtwiuHgqVKjEeX2aWlZ54cZOeCQ9UfroPh6VZTWI9+REaXZdufdp2mWEj1jdv9nBsF5KvvZ/p0Xb6fS+eHZGDx2h3vBiNGjP5fADQ7SiqkhGHD2meH/01G4sXw7GAn551iW16vVFv0tdYBrT9uiiSxvHtheLF+t9/ExvREvEi7V7RfNMT34z1drFoxnkd0c0p034u8toeBM2bgh2oi7bt2mmvNxwNVix6Z4omrH6OYm5RGD7TzI6XiLNY1Gsm0GsmOpYwVLBRZxeh5wyg54yOKJFKt+NlIhqHhWhGkuWshOa1hJQRf5cYjTOTdtEc0Y5cizliLSaD1Li2JwjzpuwAvmkrrbMcdDGL4bnxmDOjfILROh04/bqMWOhqzs0zXjhqLLFf7Hr3Dxs2A199VQqNG9cyGTUq6g18fEZi6FBfFC1qekeMFcuRQh05EgIx/kzssEma1LQMsnZOxiMBErANAYoX23BnVhIgARJwSAIhIYFInTo1ChXydMj1cVEkYG8E/vyzC+rU+R+SJ5d7r4Q8ZPbs6YAyZdohY0Zl/iFsySqsIV6iDgegSVA+LFzyI9yheUN//d/pkUMcLhBxEfdffoNmXbxQ6NURLJw3Catv5Uer9r7wrlUEH8Wb1uv/QrrsRZFC3PvgOWo06685P0W8SR54Gi08KyPVO3dUal4BV8d5YpVrd3xb6C0eCeGw6wmKtfBA7mdheCLenD78ER0mTkW1rID+m9HS7881QIdiufE2FRB+cgue1h6PQQ3FyLNYao4xoUMjXla5esMzZ2q8TRWBqxdvIWdzf/hKO2s0EmLP62LILsmmu7iSuh66+4nzSB7iROBc/JE2t+ZMHPG5wm0wqGFGnA+ahDnSqDFfeHvXi3FmjvTmvklOMOQddhjHP7ZCd8E7lZaByXXnxd09gZgzQXPWiLe3D77MGlvt2nW/9ka9L1PjP8FsdwjSdR+PvuWAE7HUL3ZFLV8epOl77VZo6l0Kz/SfERM1Tz6nzZOrBlrWKmK4S0aSJ6fRol9DpAp7DIQdxu4XDTFkYHNpzeZZaZ8p7ZgySM+EN/p8nRrhz7TrqdUExV3CNM/WsuuoPHc2WkuHZJhnk1ba9TUMW4Xk8/YxscNK9H0wlrtUlgRkVPI7OLtwM76IMWrsnZnnoyhSSjuKfkGSlk3hnvI/pIi4iEv33NG0a28ppoF4CTuCqb+u1n5NaZ917Y608G0dMPB2D8zxKSu9gf1oWwf43+6BYJ+yFomXVKnCkSXLM0u+tShyzdmzq/DZZ7lRuLAyP9WtyKLikeT169eIiorS2o+YO14kibLxb6TNXhApEIVrD16iWhNfadSf+DqZvOkKCmUT22M0n2vg3QtfvNqLoHmTNaPG2rZF27IaSbHx77TIXjAFEHEND15WQxM/7fkxYScxY9IKuJQTZ7pE4bMH57FkVzHTo8ZuroZPtzvotLoPKhp/b404immtFiL3nGC0yqcRL6tdm8MzR0r8lyoK1y7dQY6mXdFJjD8z2FUTjpPBc7EvohCyiR00jx7iaioPdPXRnDFjmsH3yHN7GeZN3g7UbSets2yYbkRaO7xf1BPT0RMzO5aQvk7Ct/fHD395YunkOnALO4mFC/YhomA2KX74w6tIVVNbl2CxfLOWt+ZznzcegO++zIGkSeNSm/FovJ1d+scfnmjUaDZcXRO939HOVm79cm/fvo/hw2dh8uQByJLF9H8Lnzx5HnPmrEBQ0CjFnrvRo+eiePHP0aJFHesvmhFJgARURYDiRVXtYDEkQAIkYN8Ebt/egdDQ9ahYsSf/sWDfrWT1DkAgPPwi/v33N3z99VK4uNjnGxiOKl4kQaI7cyPiFIK6zUKGYXPQWhyKHHEJq4YNwrOffoNvyVQwHDUWgTPB7bA47QSMbyPeXI/E1ZXdMO6l9o1h7RvsfZcthqc091/75n+yyZg0shbccBO/d2iJ7ZWDMdenLFJE7MeUZn2RTnpD24R4Od8Dc8b+IL05L+3SCflBM/IsjpoNv3w0NUyL0MXS1NztaBMsn9YEWcI2oveg/Wg1IRBVJfGyBwGDlqHShMWol1WMmBqJu8O1Y9nCjmD5uYwasRDrqC4Np2kYoVmn4KQbT5XjIoK6jYFL39/gUzKlNt9M5Oyj4a05l8fMumE0aizW2o3ZR+LIlOoYmUF7ho4lo8Z0I+Yk3nHVPBy/TW1ieoyQ9rnoOFf7jN1cig5+J9FaGtNmyTOlOR9GEi/RbLTruafLq3m2zrbRnuUTKxsj8WH8/Vbc234jvLTPcdS1pRjcdRaKxRAvd+N4Psbg1U+/ab5WpK+rdjhUdzOm18sWQ7xEP1eIwOEpNRCg61PYRvTxv4EOc3qjZKqH2NanC2530D47cfw9IXa8nD+/F2Fhx1XzN8qDB2fg6poebm6lVVOTkoWUKFEC+fLlMyNeInF2UU/8knYQxrbWipdVwzDh5Y+SUIjaGQDv7SUwc3RLFBRiY+86vCjeVhr/ZTBqTNql8gvSDx6LlgU04mXNyAl4/v1MdCyZ0lBKCIGzahh6LjUjXmIdQ6Y/+ksjXmZE/ISZo7T1ibjH6mLplLpw048TtgP9hx5F83HDUUUSL4cwZsg6VPx5Cupm1TCYid6Y2bG4Rj7tXYfbeZqjZoGbhqPG9GLmM9h9E4mjU3thR8VxGF7VTVrvkGPNMW54FY14OTgGQ9ZXxDhdXdPvYujPI1Alq9gJtAJn0zcHQo/g1atXSj4aqsp1+/YvaN7cH6VKiZlufCWGwNKlGxAe/gz9+v1oNszkyYuRM2dWtGvXMDGpLL73wYNw+PsHYuLEfsiePZFzDi3OygtJgARsRYDixVbkmZcESIAEHJDAmzdPcPLkeGTMmBs5cpRFqlRucHFxwIVySSSgYgLv3v2H589v4ubN/cievTby5lXmH5JyIHFU8RJ5eCSaBhfAwsU/wP3mL+jgtx8lvCsienz/yWCcrbIai1vlNxIvN/D7T61wuITYbaElHnYUy8/W0OyeiXEeh/H5KsZ/NhQJMXa86J1PYyCA4qjZ8FnQCojSa7C4lfYNT+mN/6cYsL038gkWQS/RonYR7di1SFzdvRxpfPdjQOWXOLE8GMtPfEA53bkzutFqsYoLDafbvgfQv7I0aOfTS6r9JnzXB6CS9BPkhkyMR1AZii9DXlIfzdYeKQmngzW0IgJGsiE+4iWeNcf4WjR+LgxyW/5MSeJF75kwZGXIMXY2WsFldP6Rrm6Drw/pgxqp87yvEIT6ed7F8XwsRYkF6/Ct9rGT5OHzAGzvVMpQvBiMRMuCyEvjsDafVpDhIbb37YxbQoQW/AeTu5+C1+zeKGHB2ctCvFy8uB9PnpyS49tjgmI+eBCCpEnTI0uWcgm6395vKlasGNzd3TXLiHHGy22s9umMo1+0Rdno76+nsOJ8RcwPboUs1/dixW97cSf755A2deHTiC4D8SLtUjmKEnrnqUhCodJ8BLd0w9GpLbEo7wIEtcitqePWGvh2fY6+mzsixgkx0udC0XF1X5M7Xqa2WoQ8c4PQMq9GvKwpZSauniTJe2QqWi56hWY1tWPIEIlre9cjTcc16FspXGJwp+Na9KlkvNvC6IwXfZmjL5cKXsOiiUdRyb8jiqcSEqYlFr5uhpoFtN+LI65h74Y06CTW9PoUVqz4DSc/lI1mLsayRV45CLE7yVlf588HIW3aKqhVqxIqVy7jrBgSve7XryPRrdsYDBjQAcWLFzIZ7+nTF+jZcxzGjesNd/fsic5pSYA1a3bg/PlrGDGiiyWX8xoSIAE7J0DxYucNZPkkQAIkoDYCjx+fxp07OyAmBGhm1n5UW4mshwQcmsDHj8D79x+RMmVu5MvXBK6uRm8829HqHVO8aHYY9H/eR3NwuiQh9qFU+8qGuxW+0Bxyb/jGv+YN6CMltOeLRPeyJOp5V4KbYuIl9poNHzFj2SPeRxfy45kkXvKLsWvBL9Gqthid9umVq7Lu8PSHOLF8k+bMAvEG+YX06DZ4BL5MIkZJ7UZVadeG8UOt4RTqI+SN0TvkEu/r8Fk/CppPJVy8SCPjzNYeYUXxEr+aY3yJxypeLH+m4iNeYmeT0lB8GBVsOIpPfFIjh573MxYvmTUjzcw+H7+gxIL1euKlGTo9HxVDvDz6uy/812VCbUnuueOzB8OwSLfjRbw/rx03NrHSPsw84oGh0i6quF884yVuRkpfEfsZL3ewxscPR0q0QzmdBZcKLBZ9KH3U9b3RZ5WEn9qDZzUHYUCDgri1uAH6IRCbOxTVipQjKNFOM7or+lWsLtqWTYOj01pgobuQMFoBJImaF+hnSrxEnMOiXtOBnprdMvqvyDOLxIfRe4YQHLozXpYjoI52nJJ+XP3dKUemocWiV2hRS+zq+fTKWUnsagmXGIRKEsb4vx1iES+Sx+qPwbd/xPivjmL2sUoYpN0xI9a76FUL1BRj16JfOVGxaU2NwHp0Cit2St/hEXVtL86n6YwJY+sgl6ur0o+HavL9/vvXSJ68FS5eDEXZsl/Aw6M8UqRIrpr67KWQw4f/xS+/bMDcucPNjhDbtesItmzZj8DAgYos6/379+jSZTQ6dmyBihVLKZKTSUiABGxLgOLFtvyZnQRIgAQcksCrV7fx9OkFiB0wfJEACShLIEmSz5Amjbv0E832OmJMR8wRxUvktXWYMHY5XDrOQ0C1bEDEKQR3n4X0Q/XOxli2Ac+raA70NhQvkTgb3A4L047D+DbirBXNwerbnmoPVFdKvMRRs+ETrzvjZRImBtRGFnHWycru6HasiWY0ljTKaR9aaM+Z0RyKvg/pPf3wZRrxe3GOi+b8FUij0abDXexiSBObeNFwmorhn87mkA6Gb4r2Re8huPtofNSOFkPYboz0n43c2tFj8dnxgthqzxpTOBnEjs+OF4m35TXH+I4Tq3ix/JmKj3iJnU3co8b6tN/46bwYafTYmJhnvFR7FMfzMQYv+2hGi4nnatVQbxz23IxpRqPGpL48C8SG/h5Iqb1uUXHdjhcx/k7zjLrnvYEPniti7qIy8y2e4kXZv/ssyRa7eInCuUU9sSStP8a01uwGkQ6Zf6Y5pP61+L04x0WcmQLgzlpf+IV2xNo+FXFTX7xIsmQJ0g8ag5ZifCTCcfK37Xheqbl0VowQFD/sqKQdWaY9D2WmmVFjYtTXlslYdiIHGvt1QrnonTji3JR5uFhENxZNd8bLUIyXRnpF4tqq4ej5j/acFf3dKY92ov+Qw2iuHe8lRqHtWX8E6eu0Q7msGgYG57VErzvc7KgxaaeONq57nrTI1a6LZsyaTsgcba6tS3OGzLoj6eHZrhxSi9+H5pH4ClJRkhRyx8p1fijkxOJl06Zv4OU1E4cOnYWQB7lyZYOnZ1VkzSpkM1+WEhgxYhbKlfsCTZt+bfaWIUOmo1q1cqhfv4alYRN13YUL1zBhwiLMmzcCqVJZovATlY43kwAJqIAAxYsKmsASSIAESIAESIAESIAEYhJwCPFyTrNzRfeKvHYfEYUqoWFz3YHw4vyRQGzYlwbZpDfpHuLEqSRo0q2f9CZd1Jnp6Do1FJVqt0az9pUgHUy+fgdSZdOM5np08iiSNPZHZ3HuiVLiRTozxXzNhp3UnXXSA60LROGRuPfSbbg3H4hOEpeH0kHzu18WRnbxpmLEJVx+kBdNu/TCl2kuYc/8/2Fv6hwa8YKHeHC9BJoNaI5C0MiIOxXroXEz4x1A4ienjTg9vIx0tUXOdIa1hx3FSZfW6NZZ04/YxYsYO9UAW3P5oHFTIcZemq89LvGilSnm6jcWbga846g5xldSrOLFBCszz1S8xEtsfRVnOWzrgHbb88G7YWu0/FojET+9NM/EhnvuKCy+JpJF4uSO5ShmPGqsWrj55yNCiLmleNWqMcolf2P4XGU17HP43/0wcNFHVBLj7jJmR/ITS7EodS+NiJGK0vR96rlS+HR+UtzfsSle4mak9BWxixdA7GgJ2rgfqbLqxMspuDTsAt+aBfHq1GLM2/MSBbJpxEvk9TBENGyPnmXdtDLFHW0bNETzWrlwb28QNh1IhazSeK1wnPrXBQ27+KKmkBGPTmHx/I3RI8uSvzmFHWuLmR41JhJJo7k249rDzEgRLV6i8DhbSlSvozljBtCOGnP9CS0LvJG+z167fB+5m3ZBByGKDM6KCcephfOw52UBZJO+517DlQe50aRzBylWDAYPryNtLREH2DngB2zP2RYNGjdHragVaDAQCIzeqRMufX46emPp5DqfdvtI692DlwWySR+LvH4F93M0QZdOZZHGiDfCHuJ6kSYY3/4rpHVy8VK//izpvExx8PuOHQelZ65lS08UKpRH6S8bu8x3584DDBs2E5Mm9UfWrJlMruH+/UfSWStTp/rDzU27U0zm1c6Y8SvSpk2DDh2ay5yJ4UmABNRCgOJFLZ1gHSRAAiRAAiRAAiRAAgYE7F28hJ8Mxrbzxk3VjgUz+LDeuCTxce2YMemSiEvYs24/7uLTfYZx9eKJw+d3QDN2TPPW4KdD5SWpY/xnTV7U1ZwZI8WFRhTp/15EEiJjTWh+zcH2UuxYajZYmy5nDaQ7vF8zMixXDb04+mvU3PhpzJjYbSDWdCY64qfPaeIeuQsU09ZvTNqAk0FOw9r1749r3bqY0XVE98e4dmPWhnx1vTBXf1y8Y6s5xrcR4+dCqvkG3KPln7a26GfV9DMFvedD5DBkFXO9n57dWPpq/CzoitfnmqskiuEMUFw8p0Z5zD0f2h1FJYZ74e3N2zGeK4PaDXLVQL08N7DN4FkHpPNhDv+g2aVl4fdpihcLQSl4mYF4kYTGbbjrRl5p6xDnsezQTL4yGDMG7UHzR++Z+JxuXFbOimheU4zwCsepFTs03++kMGLM2KcnR39kWc5ixSAu1D8TJiYSo3h6488010bh2t51uJ2nItIfOarJG10LjMSLTuYchW4pmjFjn3763oCBXhzdx6Xr017Aip2IHsMmfU8Q7GC4Vqk6vRFt4myc6DFjunuiQWk+95V7ZrhSvEjiRbyuXg3F2rXbIUbJenpWQ9myxRT8qrHPVMuWbYI4xF6c72LutXbtDly4cB3DhnVWZJHiPJnevcdj9OgeyJs3pyI5mYQESMD2BChebN8DVkACJEACJEACJEACJGCCgL2LFzaVBEjARgTiGOUWv6o05zItdp8vjSmz9EXxYikp5a4zEC/KpbV9JrHjZXp6LAhuidy2rybOCjJnpnjR7XjRwQoLe4zt2w/i7t2HqFy5DGrUKA8XF5c4WTrjBRERUejadTT69fsRJUsWNotAXNO+fWOJpxKvnTsPST2cMmWAEumYgwRIQCUEKF5H3oPsAAAgAElEQVRU0giWQQIkQAIkQAIkQAIkYEiA4oVPBAmQQIIIWEu8SGcObcO+h6/Q+Pth0s4wS18UL5aSUu46ZxQv0jk1e09hX7qfMFM68F79L4qXb2AsXkTXIiPf4MCB4zh58gK++KIgPDwqIH36NOpvqMIVHj16GgsXrpHOUTG3c+rGjTsYOXI25s4dgTRppFmmsr8GDJiMOnWqom7dKrLnYgISIAH1EKB4UU8vWAkJkAAJkAAJkAAJkIAeAYoXPg4kQAIJImBinFrC4+zHXf3xfxYGonixEJSCl0VFReHt27cKZrR9qujxYBWboaY0clL9r5QpU3LUmPaMF1PdOnz4X+zbdxzp0qVB48Y1kTt3dvU3VcEKAwLmoFSpwmjevI7ZrAsXroX4ftC9eztFKrt16x5GjpyFadMGI2PGdIrkZBISIAF1EKB4UUcfWAUJkAAJkAAJkAAJkIARAYoXPhIkQAL2SoDiRX2d+/Dhg/qKYkUmCSRJksRpyWzaZHrHiz6Qc+eu4o8/9uLjx49o0qS2tAOGL0ij2IYOnYGJE/shW7bMJpFERb2Bj89IDBnig2LFlOG2ZMk6PH/+Cr17f882kQAJOBkBihcnaziXSwIkQAIkQAIkQAL2QoDixV46xTpJgASMCVC88JkgARJICAFLxIuIGxp6H5s27cbLlxGoVesrVKpUOiHpHOqeFSv+RGjoAwwa1MnsusSottmzlyMoaDRcXZPKvn5x5kyXLqPg79+Jgkx22kxAAuojQPGivp6wIhIgARIgARIgARIgAQAUL3wMSIAE7JUAxYu9do51k4BtCVgqXkSVz569wJ49x3Dp0g2UK1ccHh7lkTz5Z7ZdgI2yi50snTuPQp8+P6B06SJmq5g8eQly5nRDu3aNFKlUc+bMWsyfPwJJk8ovehRZFJOQAAlYTIDixWJUvJAESIAESIAESIAESEBJAhQvStJmLhIgAWsSoHixJk3GIgHnIRAf8SKovH//AQcOHMeRIyFwd88hHd6eJUsm5wGmXek//5zB/PmrMH/+SCRL5mpy/UJU9egxDuPG9Ya7uzJn44wZM08aadayZV2n6wkXTAIkAFC88CkgARIgARIgARIgARJQJQGKF1W2hUWRAAlYQIDixQJIvIQESCAGgfiKF12AEyfOYefOQxDn47RoURcFC7o7FV0hOIoWLYBWrTzNrnv37qPYvHkvAgP9FWHz4EE4/P0DpTNnsmd3UyQnk5AACaiLAMWLuvrBakiABEiABEiABEiABLQEKF74KJAACdgrAYoXe+0c6yYB2xJIqHgRVV+5cgtr1+7Ax4+Al1c1lClTzLaLUSj7vXthGDp0OsaP7xur4Bg6dAaqVCmDBg08FKls3bqdOHPmCkaO7KpIPiYhARJQHwGKF/X1hBWRAAmQAAmQAAmQAAnwjBc+AyRAAnZMgOLFjpvH0knAhgQSI15E2WKXxfbtf+P+/UeoUqUsatQob8PVKJN65cotuH79DoYM8TWbUPAQu0/EbpcsWTLKXpgYAde162j89FMzVKpUWvZ8TEACJKBOAhQv6uwLqyIBEiABEiABEiABpyfAHS9O/wgQAAnYLQGKF7ttHQsnAZsSSKx4EcVHRERJ576cOnUBJUp8jho1KiBdutQ2XZdcyd+8+Q9+fgHo1as9ypY1v8Nn7dqdOH/+KoYP7yJXKQZxL168jvHjF2LevOFIlSqlIjmZhARIQH0EKF7U1xNWRAIkQAIkQAIkQAIkwB0vfAZIgATsmADFix03j6WTgA0JWEO86Mo/dOgU9u8/jowZ06NhQw/kypXNhiuTJ7U422b27BVYsCAAn32WzGySrl3HwNu7obQLSInXzJnLkDp1anTs2FyJdMxBAiSgUgIULyptDMsiARIgARIgARIgAWcnwB0vzv4EcP0kYL8EKF7st3esnARsScCa4kWsQ5wxsnnzPnz8+BFNm36NYsUK2HJ5Vs/9888LUKhQHnz7rZfZ2Ddu3MHIkbMxd+4IpEmTyuo1GAd8+vQFevcej1GjeiBfvpyy52MCEiAB9RKgeFFvb1gZCZAACZAACZAACTg1AYoXp24/F08Cdk2A4sWu28fiScBmBKwtXsRCbt26h40bdyMiIhK1alVExYqlbLY+ayYW57YMHjwN48f3QY4cWcyGXrRoLSIjo9C9eztrpjcb66+/DmPr1gMIDByoSD4mIQESUC8Bihf19oaVkQAJkAAJkAAJkIBTE1CreEmWLBmSJnXq1sRr8e/fv4c4ZFa8XFyk/wXwES4uSeDqSpDxgsmL7YZAVBSQMeNTZMv2XDU1nzu3Cq6uuVCkiLdqamIhJEAChgTkEC8ig9iFsXv3EVy+fAvly5eAh0f5WEdz2UNfVq3ahsuXb2LYsM5my42KegMfn5EYPNgHX3xRUJFlDRw4BV9/XRmenlUVycckJEAC6iVA8aLe3rAyEiABErBbAi9fhuLp0/N48+aJ3a6BhZOAvRJIkiQZ0qTJiyxZykL83p5fahQvDx+mx4cPSewZq+K1v3z5GuJQWyFcNOIFyJAhLb75pgpSp06heD1MSAJKEUiVKgrp00cqlS7OPBQvcSLiBSRgcwJyiRexsHfv3uPAgeM4evQ08uXLhW++qQw3t4w2X3NCCvjvv7fo3DkAXbu2Rfnyxc2GOHXqAmbOXI7g4NGK/LCH2F0kxppNneqPTJnSJ2RpvIcESMCBCFC8OFAzuRQSIAESUAOB8PAQ3LmzE8mSAUmSiDcnte+yqaE41kACTkHgA96+/YiUKXMgf/5mcHWVf5a1XFjVKF7ev6d0iU+/79x5iNOnLyEwcAk+fPgo3SrGgbRv3wi1a1dG8uT2LQfjw4LXOieBpEk1u73U8KJ4UUMXWAMJxE5ATvGiy3z8+FmIcViurq5o0aIO8ufPbXdt+fffC5gxYxnmzQtAihSfma1/ypQlyJ7dDd7ejRRZ4y+/rJd2F/Xp84Mi+ZiEBEhA3QQoXtTdH1ZHAiRAAnZFICrqMU6eHA83tzzInr0sUqVyo3ixqw6yWEcg8P79Gzx7dgu3bu1D1qw1kS+fMv/QlIOdGsWLHOt0tJivX0fi6tVQXL16C2FhYuejC0JD72HnzkPST3/6+LREy5aecNFtf3E0AFwPCaiUAMWLShvDskhAj4AS4kWkEyO61q0Tu1EBL6/qKF26qF31Yfz4IOTLlxvffVffbN3Pnr1Ajx4/Y9y4PnB3zy77+sQ5Mp07j8LAgR1RvHgh2fMxAQmQgPoJULyov0eskARIgATshkBo6HbcubMRFSv2RNKkye2mbhZKAo5I4PHjSzh1ahlq116KJElc7XKJFC/21bbQ0Pu4cuUWLl26IUkV4VVy5cqOQoXySHPkO3UajnbtGsDbuzFSpODfEfbVXVbrCAQoXhyhi1yDoxNQSrwIjuJwenEI/MOHj1GtWjlUr/6lXeB98CAcgwZNxbhxvZEzZ1azNe/efRR//rlXGvulxOvYsTMIClqN+fNHKjLWTIk1MQcJkEDiCFC8JI4f7yYBEiABEtAj8O+/U5A2bRoULOhpd1weHl2FDf+aKbvM1/CrmFm2NZnOnQMe3tVRNLVsaQ0Cm1t/6SatUUn+HxBTZpFOmGXz5i745psVSJ48k12unuJF/W178eK1tLNF7HB5/PiZVHDKlMlRuHB+Sbhkzfrp2Vu5cgvq1auGDBnSqX9hrJAEHJAAxYsDNpVLcjgCSooXAU/sUt2//zhCQi6iZMnC8PCogDRp1D2mds2aHTh//ipGjOgaa/+HDp2BKlXKoEEDD0Wek7Fj56NIkfxo1cr+/i2sCCAmIQEnJEDx4oRN55JJgARIQC4Cx4+PQtasBZEnT1W5UsgW9+HR1dh0WoR/jMMLduG0ewW0r58f0j87StWGTyLFy8OjB/C0hGmRcnpmK3T41VC0PDxyAE+KV0PrtpaLj4hLB3A6ffUEiZKYNUTh4pZNeFqmJwb2V04AJarBr29g69l08EpkrxJVg8pu3rGjP6pWnYnUqXOprDLLyqF4sYyTLa66ceOOJFuuXAmVdraIX3ny5ETBgnkk4ZI0Kc/CsUVfmJMEYiNA8cLngwTUT0Bp8aIjcvDgSRw4cAKZM2dEgwY1Yt1JYkuKb9++Q5cuo+Dr2xpffVXSbCliV8zAgVMQGOiPLFkyyl7yw4ciXyAmTOgrnWXHFwmQAAkIAhQvfA5IgARIgASsRsCexcsnCJcxvfxQLK/SBdtn1oY19rmI3SQLgq6h9PjBaGJiN7xGepTD8C2fPv/w6HwM7rYL6DYJs3/SCqBYOiWki9jajvYz0btM/Fsas4YoXFoyFu3mvIB30CT0Lpci/kGVvENIlwWrEOTaDOt7FlYys6pzUbyouj12V5yYla6TLeL3QraIXY5CtIhfmTNnsLs1sWAScCYCFC/O1G2u1V4J2Eq8CF6nT1/Gli378fHjRzRr9g2KFs2vOoynT1/C1KlLMW/eSGmHrbnXunV/4ezZy3HuirHWAtev34mQkMsICOhmrZCMQwIk4AAEKF4coIlcAgmQAAmohYBjixfNDpB9t7W0jcaPGY/q0o3oEkJkyqSZ2BSSAzXaVkOdBo3hVcRQYpgSL2LnzcaOnTHmSTusXt8U0j97HoRgwcZLn9qtq+FBCKZPXoTl++6jVKNWqFhPOxrN3PUmHhiTNfz7K8p3+gNVRwRjRmPxhupjHFmwCyHR9xdBU7/SyCb+LMTH8n8QWqYISv97CSHQfs5sDTqeReBR8wX27b2viVrmazTFruixb3lqGvIy4By9K+kxjkxdiIkrjuN26drw+aqKtq5Yemam3rSXDmCZrhYAxvnV8rVmaR0UL5aS4nWxEbh2TbOz5fr1O9rdLS7Inz9X9O4W0iMBErAPAhQv9tEnVuncBGwpXgT5mzfvYsOGXYiKeoOvv66EChXM7yqxRacmTlyI3Lmzo127hrGm79ZtDNq2bYCqVcvJXuaHDx/Qteto/PBDU1SunICfgJO9QiYgARKwFQGKF1uRZ14SIAEScEACjitexBv4qxAUfBmZ6pdGNvGm/Zm08Bn4k0aiPAjB6KFjcTNfa1TOrhvRNQzjR5ZGukt/I3DSDGwI0YwSq+PVCPUsEi+ARoZ4IHBfd3jgBrZOWYjgF0XhVTQFIi4ewLJnxTD75y6ohBDMmLwIy4R4adIalevWhk+JF+avN3Fmi6kdLxeXjIH3nJfaHS/AxS1LMCn4JUqLEWySuHiOMnP6YoQY7RW2G73qz8PB0o0wvFJKhKEwGrdNh5Pmas7+DBt7+mDMocLoHuiFt5dvaMRWptro7pEGb9+IfJtwvYAvxo+uI511o9k59DeelxSjzx7j8JbnKDWoE3pXBI5MX4RJQvyU/hp+lSqjsU8RPI2tZ2bqPThiGpajgsT44ZFVOJHhU357/JKleLHHrqmjZnFei9jdIs5vEee4uLi4IEOGtNGyJWNGntOijk6xChKwnADFi+WseCUJ2IqArcWLWPeTJ8+xa9cRiB+8KF++JDw8yiNZMldbIYnO+/DhY/j7B+Lnn3shVy7pR79Mvm7cuIuRI2dhzpzhSJtW/gMzL126gXHjgjB37gikTp3S5pxYAAmQgHoIULyopxeshARIgATsnoDDipfXFzDdewSWZ+qCzYtqI5v2z/s8RuO33sWQSrszRLPbpCpqPj2E/bcLo7GPZjeI6R0tn9pt7vMGH099A9tWHAcK58Gti7cQeflvaYeL98LV0mixx5vGw3P0yeg/ix0osV1v/LDpzngRu3KKSP8+icKlbcfh4tEavj7iY+LPf2A/8qPgreu4oo1/+/ufcVyM9ooWGVpGIkSsNejESw70+H0mfigYhf0B7dH3zxzRokfzZ90INt0OoMYIXt4eZVNr/wxtPl1+XT1x9cxUvdqPhXo0Qr2vq8Mz83HsPK3ZqaRhYn8vihf765ktKxY/samRLaG4efOeJFtcXD5Gy5b8+XPbsjzmJgESSCQBipdEAuTtJKAAATWIF7FMcZbKgQPHcezYWRQokFva/WLrkaLr1/+Ff/+9iFGjusfaiUWL1iEiIgI9engr0DFg1qzlSJkyJTp1aqFIPiYhARKwHwIUL/bTK1ZKAiRAAqon4LDiJfpNejHGSpz6opMQ2jFgD46iX5cpmjFk0qirzED0GKzEipeamLqvG2qIHS9iR8eDMFxOnw15bh+QdrjEJl5iu974YdKJF7ErR+wu0bz0pYNubNdj3LucBrnd72vqMRYvuj+L23XjvEzWrBMv2vWljsnJUEhpz95xLw/vevkhfpbs4bHV2BSi3RH0WrvjJoYIMtMzY1GjrXdpz4GYJWapRefRG6em+q/AmAVSvNhh02xQ8qNHTyTZcunSTURGRknjxDJlyhB9dku6dGlsUBVTkgAJWJsAxYu1iTIeCVifgFrEi25l//xzFrt2HUby5J9J577ky5fL+ou2IOK7d++lcV4dOjRHpUqlzd7x5s1/6NRpBAYP7oQvvihkQeTEXSLOvOvVa7wkg2zFJnEr4N0kQAJyEqB4kZMuY5MACZCAkxFwfPEixlgJ8aJ76Xa1aEWMEC862eBeHkMm9ELzIikSuOPl0xkva9Y3RdaTv6Kd7x/I2KQX/PtWg9suwx0uxjteIuK43vjRjGtXDqJ3kHyNsQN/RL2MhzSjxWIRL7HXoBMvjbD4+PcoZWJnkGnxUgHtxaiz6AVo5ZBZ8WKmZ6bEi5A5R1dj02kR/DEOL9iF02Jkmm6cmh1+PVO82GHTFCpZ/CSrbpTYnTsPpaxih0vhwnmlHS558+ZUqBKmIQESUIoAxYtSpJmHBBJOQG3iRaxEjNLasOEvfPwI1K9fA6VKFUn4AhN459mzVzBlyhJpnFeqVIbnZeqHFDtiZsz4FcHBo+HqKv94NDGSbfPmfZg61T+BK+NtJEACjkyA4sWRu8u1kQAJkIDCBBxWvMQYW6U7SF5ziH2E9kD20k1ao1LaG9g2dRGGbbyEhoHLEOCRAjd/7YmWM3Ng+JbBaJI1ZlNMSY+ISxvQvd1vQLdJmPNTfkRoR4k1CFyGUR6vsbvfKAzU2/ESuW8OqvfbG2MHjLnrjauIU7zoREVDf+wPKI+Xuyei88DjiDFqTG/Hi04Gma4hvuJFJ6IaIXj599KosSMLdiFEt7Po9XEEeEzEn2ZHjRn2LHo0mv4OnQchWLDxEvLUbAyvIq+jz41Bz+lY971tfrovsV/CFC+JJeh49z94EC4JlwsXruPdu3fSArNmzYyCBd2lHS5p0nzSmo63eq6IBJybAMWLc/efq7cPAmoUL4LcvXth2LJlPx49eorq1b9EtWryH1qv37HJkxcje3Y3tG/fONZGBgb+gqxZM8V5nbWeBnHmTK1aFVGvXjVrhWQcEiABByJA8eJAzeRSSIAESMDWBBxWvEijxVYjaMFFpK9XGtnE2SUHXFBzUEf0qpgZkZf+RlDQKoSkq4aK4uD6ByHY/qIoBg5oj0rZgciTy9DO9x/kE2eFVNXIGv1XzPNVgMjL13DbvRBatWmliXHpLwwbtADXCzRCvcKvce/YXZwJuYSSkohJATzYjQ4N5wHinJkKFdCy4DWMi+16o4clTvHy+gbWjZiGcddzSaO+Xtw/jZshl3C6tEbEpDKxgyT2mqOwsacPxhyydMeLZjdKcNABPCkuzlx5jKPBd1FgbEf0k0aP6c58EaPFSsDDuwJcDpjvmTnxEhy8GlueFUa9wik0Z9ScSw8/scOniPmfrLP1111s+Sle1Nwd5WoTYzeEbLly5Rbu338kjRIDXFC0aH5JtuTOLb5x8UUCJODoBCheHL3DXJ8jEFCreBFsX72KwP79xxEScgmlSxeBh0cFRQ6TDwt7goEDp2Ds2J6x/jfLs2cv0aPHz/j5517IkyeH7I9DaOh9jBgxS9rtkilTetnzMQEJkID9EaB4sb+esWISIAESUC0BxxAvj3EkeDfO6J0logGuN05M/NHo80K+LN9/P7o37jUafXqzXncQvfhsqdrwMRIvn8Zb6bfW+FB3w/zupQoDpy8D0Xm0dUfXlgOh2/7AfjH+TJQb43rDx0hTQ+wHyRus0b0wSuIyzkB75opujQbri61m4JJUn25cm27M16caTNVkyOrTvWI1nz6nixFLz0zWq5FmwX9c/gTHRL9U+wVoojCKF3vqlvVrFT+dKoSLGM8hxogJ2ZIjh5t2d0tepEyZ3PpJGZEESEC1BCheVNsaFkYC0QTULF50RR44cAIHD55EliyZpNFjOXJkkbWDGzfuxvHj5zBmTI9Y8+zZcwybNu3GtGmDZK1HF3zp0g14/Pg5+vb9QZF8TEICJGB/BChe7K9nrJgESIAEVEvAMcSLavGyMBKINwGKl3gjs/sbIiKios9uefjwsVa4AF98URCFCuVFzpzyvjli9wC5ABJwYAIULw7cXC7NYQjYg3gRsMWul63/Z+884Koq/z/+cSMKigNNRMW9d6mZmBv7mSuz+gtl5sa9B7hw722KmaUNMweWhZaaaI4S90wRBSc4QQEX/F/n3Avey7j33Msd55z7Oa8XrzKe8X3e3+cS3vd9vs/vYeK9L127tkGVKuWskoNXr5Lh7x+ETz/tiLffrmdwjoCApWjcuDY6dHjXKrHoDpqY+Az9+0/B6NG9ULNmJavPxwlIgASUSYDiRZl5Y9QkQAIkIEsCFC+yTAuDcmACFC+Ok/zo6Du4cuW6eHeL5nQL4OFRQiwlJnzlzZvHcWBwpSRAApkSoHjhxiAB+RNQingRSEZG3sDWrX/i+fMXaNOmCRo2rGlxwOfPR2Du3K+wYkWgwbJmwh12QjmyBQvGiCdxrP0cO3YWq1ZtwurVk5E7d25rT8fxSYAEFEqA4kWhiWPYJEACJCBHAhQvcswKY3JkAhQv6s6+UGtdkC2XL0fh3r2H4t0tefLkQdWq5UXZUqKE/n1S6qbB1ZEACRgjQPFijBC/TwL2J6Ak8SLQunfvEfbsOSxKmDffrI3mzRsid+5cFgO5cOF6FClSGD17djY45rZtf+LMmf8wadJAi81taKAZM1ajUqWy6N7dxybzcRISIAFlEqB4UWbeGDUJkAAJyJIAxYss08KgHJgAxYs6k3/t2k2xnNjly9fTFihcIluhguZ0iyXf8FAnQa6KBByTAMWLY+adq1YWAaWJF4GucOLlwIFj+Pffc+LvIS1bNrLIZfPCh0pGjZqHadMGQ/g9x9AzaNB0fPLJe2jatL7VEy6UchVO18yePcLq99tYfTGcgARIwKoEKF6sipeDkwAJkIBjEaB4cax8c7XyJ0DxIv8cSY3w8eN47d0tUXjw4LHYrWBBZ/HTloJwKV7cTepQbEcCJOCgBCheHDTxXLaiCChRvKQC/uefM9i79wjy53dC586tULZsqWyx/+WXfThy5DRmzBhqcBzhAymTJi0Ty5G5uBTI1pxSOm/f/idOnLiIqVMHSWnONiRAAg5MgOLFgZPPpZMACZCApQlQvFiaKMcjgewRoHjJHj859L56NVosJSb8U3iE+1uENzJS725Jvc9FDrEyBhIgAXkToHiRd34YHQkIBJQsXoT4hbvmduzYg+RkoEOH5qhVq7JZiU1OTsHgwdPx8cfvoVmzBgbHWLduK4Tyq0OG+Jo1lymdhLj8/afBz68j3n67nild2ZYESMABCVC8OGDSuWQSIAESsBYBihdrkeW4JGAeAYoX87jZu5dwoiUiQiglFgXhpAuQA4ULF0wrJVakSCF7h8j5SYAEFEiA4kWBSWPIDkdA6eJFSNjNm3exc+d+8YRus2YN0bSp6YLi0qVIzJ4djGXLAsQTvlk9z549R+/egRg3rg9q1Kho9f3y33/XINzvsnJlIAoUyDouqwfCCUiABBRBgOJFEWlikCRAAiSgDAIUL8rIE6N0HAIUL8rJdUpKSlopscjIm8iZU4g9B8qXLy0KlwoVPJWzGEZKAiQgSwIUL7JMC4MiAT0CahAvwoLi458iLOwYTp/+D3XrVkXz5m/C2dlJcrYXL/4Wrq4F0atXV4N9Tp68CKFtcPA05MmTW/L45jZcvvw75MuXD336dDN3CPYjARJwIAIULw6UbC6VBEiABKxNgOLF2oQ5PgmYRoDixTRe9mgtXBx75YpwuuW6WCZDkC1FirimlRIrVMjFHmFxThIgARUSoHhRYVK5JNURUIt4SU2MIF8OHTqBkiWLwcenmfhPY8/9+48wcuRc8Q4VY/fELFiwHu7uRcTSX9Z+Hj2Kx9ChMzFlyiB4eXlYezqOTwIkoAICFC8qSCKXQAIkQAJyIUDxIpdMMA4S0BCgeJHnTnj58lVaKbGoqNvivS05ciBNtpQrx7/MyzNzjIoElE2A4kXZ+WP0jkFAbeJFyJpwKiU09ABSUoBu3dqiUqWyBpMplCk7ePA4Zs0abrCdUI510KDpmDFjGMqUecPqG2Tv3iP45Ze/sGjROKvPxQlIgATUQYDiRR155CpIgARIQBYEKF5kkQYGQQJpBChe5LUZ7t69L55uuXgxEs+fPxdlS7Fibml3t7i4FJBXwIyGBEhAVQQoXlSVTi5GpQTUKF6EVF29Go0tW/7Aq1ev0KbN22jQoEamGRRKrw4ZMgPduvmgefOGBrP811//ICRkDxYtGm+T3TBu3EKxZFr79s1sMh8nIQESUD4Bihfl55ArIAESIAHZEKB4kU0qGAgJiAQoXuy/EZ4/f6G9u+U6bt6MEQMSTrhUqVJOPOHi6Wn9T2janwIjIAESkAMBihc5ZIExkIBhAmoVL8KqY2Mf4o8/DuH69Vto3LgOvL0bIlcu8VK7tEcovTpz5mosXToRxj6QEhi4FG+9VQvvv9/C6tsqOvo2AgKWYeHCMShatLDV5+MEJEAC6iBA8aKOPHIVJEACJCALAhQvskgDgyCBNAIUL/bbDLdvx4rC5dy5KxA+vSmcbnF3L4aKFT1F4eLsnN9+wXFmEiABhyRA8eKQaXM2XkYAACAASURBVOeiFUZAzeJFSMWzZ88h3PsSHn4elSuXQ8uWb6FwYde0LC1duhHOzk7o3dvw5fV37tzDmDHzMX/+GPGOF2s/334bIoqjkSN7Wnsqjk8CJKAiAhQvKkoml0ICJEAC9iZA8WLvDHB+EtAnQPFi2x2RmPgs7XSL8IaA8AinW6pVKy/KFg+PErYNiLORAAmQgA4BihduBxKQPwG1i5fUDBw9ehr79v2DAgXyo1OnluIdLQ8ePMaIEXMwZYo/jN13t23bHpw+fRGTJ/tbPalJSc/Qr98UjBrVC7VqVbL6fJyABEhAPQQoXtSTS66EBEiABOxOgOLF7ilgACSgR4DixTYb4saNu6JwOX/+iihahK833iiOChWE0y1l4eSU1zaBcBYSIAESMECA4oXbgwTkT8BRxIuQifPnI7Bjx16kpADvv/8ubty4I8qYOXNGGk3UoEHT8fHH7fHOOw2Mts1ug/Dwc1ix4gesXj0FefLkzu5w7E8CJOBABCheHCjZXCoJkAAJWJsAxYu1CXN8EjCNAMWLabxMaf30aSKuXLkuCpeYmAfC2Rbkzp1Te7qlLEqWLGbKcGxLAiRAAlYnQPFidcScgASyTcCRxIsAS5Atv/76Fx49ihfvfunevT1atHjLIMdr125i0qRlWLEi0Og9MNlOCICZM9eIH6b56KP2lhiOY5AACTgQAYoXB0o2l0oCJEAC1iZA8WJtwhyfBEwjQPFiGi8praOibuHy5ShcuhSpPd0CeHiUFEuJCV/8JKQUimxDAiRgDwIUL/agzjlJwDQCjiZeBDpxcU+wbt0W/PbbAfFuF+H0S/78TlmC+/rrbYiPf4IhQ/xMg2tG65iY+xg9ej5mzRqOUqXczRiBXUiABByZAMWLI2efaycBEiABCxOgeLEwUA5HAtkkQPGSTYDa7sIbAsLJFuHr/v1HyJEDcHLKh8qVvUTZYotLXS2zEo5CAiTgyAQoXhw5+1y7Ugg4ongRcrN8+XeigMmZM6coONq1ewclShTNkLZnz56jd+9JGDv2C9Ssaf37VkJC9iA8/AKmTRuklC3EOEmABGREgOJFRslgKCRAAiSgdAIUL0rPIONXGwGKl+xlNDLyhihbLl++nna6pUyZUmmnW4Q3B/iQAAmQgFIIULwoJVOM05EJOKJ4efgwDsOHz8bkyQPFkmO7dh0U73358MN24u9cus+pU5ewcOF6rF0bZPVTxikpKfD3D8L//V8HvPNOfUfellw7CZCAmQQoXswEx24kQAIkQAIZCVC8cFeQgLwIULyYno9Hj+K0siUKwr8Lp1tcXAqmyZaiRQubPih7kAAJkIAMCFC8yCAJDIEEjBBwRPGye/ff2L37EObPHy3SiYiIws8/74YgPtq2bYr69aunUVu48BsUK1YYn37ayep7SfjgzfTpX4p3yRQs6Gz1+TgBCZCA+ghQvKgvp1wRCZAACdiNAMWL3dBzYhLIlADFi/SNkVpK7OrVG6JsyZEjB7y8PFChgubuFj4kQAIkoHQCFC9KzyDjdwQCjihehNMuHTq8i1atGqelOCbmAQQhEx19B02a1IW3d0PxXpdBg2ZgxoyhKFPmDatvhxUrvkeePHnQt++HVp+LE5AACaiTAMWLOvPKVZEACZCAXQhQvNgFOyclgSwJULwY3hzCfS0a4XIdcXFPRdlSuLBLmmxxc3Pl7iIBEiAB1RCgeFFNKrkQFRNwNPESERGNoKBVWLJkPAoVctHLbFLSM4SFHcPx4xdQrVp55MuXF6GhB7B48Xir74DHj+MxZMhMTJniDy+v0lafjxOQAAmokwDFizrzylWRAAmQgF0IULzYBTsnJQGKFxP2QHJyclopsevXb2nvbklJky38y7UJMNmUBEhAUQQoXhSVLgbroAQcTbysWvUjgBwYMOCjLDN++PAp7N//r3jnXpMmddC7dzer7459+44iJGSvTSSP1RfDCUiABOxGgOLFbug5MQmQAAmojwDFi/pyyhUpmwBPvLzOn1CyQqgZfunSNSQmJonfEO5rEcqICV+urgWVnWxGTwIkQAJGCFC8cIuQgPwJOJJ4efQoHsOGzcKkSQNRvrzhUyV79x7F7NnBqF+/Gvz8OqFGjYpWTeb48QvRrFlDvPeet1Xn4eAkQALqJkDxou78cnUkQAIkYFMCFC82xc3JSMAoAUcXLy9evEwrJXbjxl3x7hbhU5WVK5cVT7iULVvKKEM2IAESIAG1EKB4UUsmuQ41E3Ak8fLnn4fx229hWLhwrNGUbt++B//8cwYeHu5iedgWLd5C48Z1jPYzp4Fwr0xAwBIxLuFDOnxIgARIwFwCFC/mkmM/EiABEiCBDAQoXrgpSEBeBBxVvNy5c08ULhcuRODly1diUtzdi6JiRU/xdEuBAs7yShSjIQESIAEbEKB4sQFkTkEC2STgSOJl5Mi58PF5B23avG2U2uDBM9C9uw9q1aqM/fv/wYULV1G/fnV4ezeEk1M+o/1NabBhww7cvXsfo0Z9bko3tiUBEiCBDAQoXrgpSIAESIAELEaA4sViKDkQCViEgCOJl2fPnmvvbrmO27dj0063VK3qJcqW0qVLWoQpByEBEiABpRKgeFFq5hi3IxFwFPFy9eoNTJu2EosXj0Phwq4GU3zt2k1MmrQMy5cHwtW1AIT7+sLCjuHIkVPi73dt2zaFu3sRi2yTpKRn6NdvCkaO/By1a1e2yJgchARIwHEJULw4bu65chIgARKwOAGKF4sj5YAkkC0CjiBebt6MEYXLuXOXkUOsJZYDb7xRDBUqCKdbyiJ/fst+CjJbCWFnEiABErAjAYoXO8Ln1CQgkYCjiJfVqzfh5ctk+Pt/YpTM119vQ1zcEwwd6qfX9vjx89i9+2/x979u3dqKZWSz+xw/fg7Lln2PNWumIk+e3Nkdjv1JgAQcnADFi4NvAC6fBEiABCxJgOLFkjQ5Fglkn4BaxUtCQhKuXLkuChehFIQgWwTnUr16BVG2lCpVPPvwOAIJkAAJqIwAxYvKEsrlqJKAI4iXx48FiTITgYEDxA/KGHqeP3+BL74IwNixvVGzZqUMTS9fvo6tW3cjORli2bJ69apla1/MmhUMLy8PfPzxe9kah51JgARIQCBA8cJ9QAIkQAIkYDECFC8WQ8mBSMAiBNQmXqKjb+Py5ShcvHhV/HSjIFtKlSohlhITvvLmzWMRbhyEBEiABNRIgOJFjVnlmtRGwBHEy969R7Fjx14sXjzeaPpOn76EBQu+xtq107M8gSJ8CGfXroO4dSsGTZrUQ/PmDY2Om1mDmJgHGD16HmbNGo5SpdzNGoOdSIAESECXAMUL9wMJkAAJkIDFCFC8WAwlByIBixBQg3ipWLEr7t/PKQqXe/ceilzy5cuDKlXKi7KlRImiFmHFQUiABEhA7QQoXtSeYa5PDQQcQbyMGTMfLVs2Fk+oGHsWLfoGRYoUwmefdTbYNDExSbz35cSJi6hRo6IoX1xdCxobXu/7ggz6999zCAoabFI/NiYBEiCBrAhQvHBvkAAJkAAJWIwAxYvFUHIgEsgWgZcvXyEy8ga2b5+NihV9kS+fZS4cTR/Uy5cvkTu39epfnzq1GvnyVUH+/G7i6RZPzzfE+t2CcMmdO1e2GLEzCZAACTgaAYoXR8s416tEAmoXL9eu3cTUqSuwYMFYUagYeoSSZIMGBWH69KEoW7aUpHQeOnRSFDCFC7ugQ4d3Ubp0CUn9UlIgzvXxx/9Ds2b1JfVhIxIgARIwRoDixRghfp8ESIAESEAyAYoXyajYkASsQkAoxXX16k1cvnwNghQ5c2Y3atfuhDx5XK0yX0xMDNzdrVeK4eLFn1GhQkPUqVNflC3FirlZZR0clARIgAQcgQDFiyNkmWtUOgG1i5fg4M1ISnqOwYN7GE3V/v3HxPtbliyZYLStboOzZy/j11/3IyUlBZ07t0S1ahWM9hfuDQwKWoXlywPh4uJstD0bkAAJkIAUAhQvUiixDQmQAAmQgCQCFC+SMLERCViUgFCPWjjdcvXqDTx+HKe9aD4HKlUqg8uXv0ObNtPh7FzSonOmDnb//n0ULWq9Ul+HDo3Cu+/2RJEixv/CbJUFclASIAESUBEBihcVJZNLUS0BNYuXuLgnGDJkJiZO7C/+nmrsmTRpGRo2rIGOHVsaa5rh+1FRtxESsgdPnyaiRYtGaNSotsExVq78Ably5UK/ft1NnosdSIAESCArAhQv3BskQAIkQAIWI0DxYjGUHIgEDBIQ/uIaGXkTV69G4+7de1rZIpTiKgkvr9Lil5NTPqjhjpe6dXvAza08dwQJkAAJkEA2CVC8ZBMgu5OADQioWbzs3/8vtmz5A0uXGj/BcvfuffGi+/nzR8Pd3bwP+Tx8GId9+47i0qVrosDx9m6IfPnyZsii8Hv14MEzMHmyP8qXL22DLHMKEiABRyFA8eIomeY6SYAESMAGBChebACZUzgsgefPX6SdbBHqY+cQLj0B4O5eJE22CPWsdR+KF4fdLlw4CZAACWQgQPHCTUEC8iegZvEybtxCUX6895630URs374XJ0+ex5Qpg4y2NdTg1atX4p0vR4+eFu+JadPm7Qyla//66x9s27YHS5aMz9Zc7EwCJEAC6QlQvHBPkAAJkAAJWIwAxYvFUHIgEkgjIEgW4XTLxYtX02SLq2tBeHl5iMKlZMliWdKieOFGIgESIAESSCVA8cK9QALyJ6BW8XL9+i1MnrwcCxaMQdGihY0mQihJ9uGHbdGsWUOjbaU0CA8/hz/+OCSWE/vggzYoX94zrduECYvQtGl9/O9/zaUMxTYkQAIkIJkAxYtkVGxIAiRAAiRgjADFizFC/D4JSCNw5869tNMt8fFP0u5tqVKlnChbhE/sSXkoXqRQYhsSIAEScAwCFC+OkWeuUtkE1CpevvpqC548ScDQoX5GEyRImsDApVi+PADCh40s9fz33zVs3foHUlKA9u2boW7dqrhx4w4mTlwiCqFixdwsNRXHIQESIAGRAMULNwIJkAAJkIDFCFC8WAwlB3JAAo8exaXd2xIb+yDt3hZBsqTe25I3bx6TyFC8mISLjUmABEhA1QQoXlSdXi5OJQTUKF7i45+Kd6iMH98XwoeIjD3r12+H8HvxsGGfGmtq8veFDzeFhh7A7dv38M479SFIntu3YzF6dC+Tx2IHEiABEjBGgOLFGCF+nwRIgARIQDIBihfJqNiQBEQCSUnPcPXqDfF0S1TU7bRSYkL5sFTZ4upawGxaFC9mo2NHEiABElAdAYoX1aWUC1IhATWKlwMHjuHHH0OxfPnEtN91s0qdcKfhF18EYsyYXqhVq7JVMpyQkCje+xIefh7nz0dg4MBP0LRpPavMxUFJgAQcmwDFi2Pnn6snARIgAYsSoHixKE4OplICKSkp2pMtN3D58rW0v4C6ubmiXDkPlC9fGsWLF7HI6ileLIKRg5AACZCAKghQvKgijVyEygmoUbxMmLAYb79dFx06vGs0e6dP/4f589dh7dogmHrS2+jg6Rp8+eUm/PLLX3jvPW907twKHh7upg7B9iRAAiRgkADFCzcICZAACZCAxQhQvFgMJQdSIYFbt2LEky0REdFISEgSV5gnT25UqlRWPN3i6VnS4qumeLE4Ug5IAiRAAoolQPGi2NQxcAcioDbxIpzonjRpGebPHy3pDpVFi75FkSKu+OyzzlbP+uzZwXBxKYD4+AQIH4zq0qUVqlYtb/V5OQEJkIDjEKB4cZxcc6UkQAIkYHUCFC9WR8wJFEbgwYPH2lJi0bh//zFy5BAWkANeXh6ibBFOt+TKlctqq6J4sRpaDkwCJEACiiNA8aK4lDFgBySgNvGyfv02PHwYh+HDPzOazbi4J/D3n47p04dAuOPQmo9wn+KoUfMwc+YwvHjxCiEhe5CYmISWLRvjrbdqWXNqjk0CJOBABCheHCjZXCoJkAAJWJsAxYu1CXN8JRB4+jRRPNki3N0inHIRVUsOoFQp97R7WwoUyG+TpVC82AQzJyEBEiABRRCgeFFEmhikgxNQk3h5+jRBFCljx/ZGtWrGT5II965s2bIbS5ZMsPou+OWXfTh69IwoeYRH+LDU3r1HcOVKFBo2rAlv74ZWL3Vm9UVyAhIgAbsToHixewoYAAmQAAmohwDFi3pyyZWYRuDVq1dp97ZERESl3dtStGjhtNMtwr/b+qF4sTVxzkcCJEAC8iVA8SLf3DAyEkgloCbx8vffx7Fx469YsSIAOXPmNJrkyZOXo3796ujUqaXRttltMGjQdHTv3h7e3g3Shnr58iUE+fPPP2fED0u1bt0E9vj9PbtrY38SIAH5EKB4kU8uGAkJkAAJKJ4AxYviU8gFmEjgxo074smWK1eu4/nzl+LJlvz5nVC+vKf4FzZ7X9JJ8WJiQtmcBEiABFRMgOJFxcnl0lRDQE3iJSBgqVi2q2PHFkbzc/fufbH0l3AXTIkSRY22z04D4UNS06atwvLlAeIdL+mff/89iz17DosnXrp0aS3+Ts+HBEiABMwhQPFiDjX2IQESIAESyJQAxQs3hiMQiI19qC0lFo1Hj+LFJefIkQMVK2pki/Al/FkOD8WLHLLAGEiABEhAHgQoXuSRB0ZBAoYIqEW8REffQWDgMsybNwrFi7sZTXpIyF4cP34eU6cOMto2uw1WrfpR/F29f/+Pshzq0qVIbN/+J1JSgPbtvVGnTpXsTsv+JEACDkiA4sUBk84lkwAJkIC1CFC8WIssx7U3gfj4p2n3tty5c08rW4DSpUumyZb8+fPZO8wM81O8yC4lDIgESIAE7EaA4sVu6DkxCUgmoBbx8u23IYiJES6w/1zS2ocMmYlu3dqKd6tY84mLe4LBg2dg8uSB4gl1Q8/t27H47bcwcR3NmtXHO++8LktmzRg5NgmQgHoIULyoJ5dcCQmQAAnYnQDFi91TwAAsSODFi5diGbHISM1X6imW4sWLpN3b4ubmasEZLT8UxYvlmXJEEiABElAqAYoXpWaOcTsSATWIl4SERAwcGITRo3uhRo2KRtN3/fotBAYuFUt/uboWNNo+Ow327/8XW7b8gaVLJ0ga5smTBBw4cAwnT14ST70IYqhgQWdJfdmIBEiABCheuAdIgARIgAQsRoDixWIoOZAdCQh/+ROEy3//XUOKUF8AgKtrAZQrVxrly5dGyZLF7BidaVNTvJjGi61JgARIQM0EKF7UnF2uTS0E1CBeDh8+ifXrt2PlykDkypXLaGq++WY7Hj58jGHDPjPaNrsNJk5cjCZN6qFDh+YmDXXw4HEIX0LZNKH0WKlSxU3qz8YkQAKOSYDixTHzzlWTAAmQgFUIULxYBSsHtQEB4UJP4VTL1avRiIt7Ks4onHCpXLmsWEqsXDkPG0Rh+SkoXizPlCOSAAmQgFIJULwoNXOM25EIqEG8TJ68DHXrVkeXLq2Mpu758xfo3TtQLElWu7Z171G5ceMuBPGyYMEYFCtm/N6Z9MGfPn0Jv/12QPxgVteurVGlipfR9bEBCZCAYxOgeHHs/HP1JEACJGBRAhQvFsXJwaxM4PHj+LRSYkLtZo1sAcqUKZV2b0u+fHmsHIV1h6d4sS5fjk4CJEACSiJA8aKkbDFWRyWgdPEiyI3AwCWYM2cU3N2LGE3jmTOXMW/eV1i7Ngh581r39+7vvvsVN2/exZgxXxiNK6sGkZE3sW3bn3j27Dlat26CN9+safZY7EgCJKB+AhQv6s8xV0gCJEACNiMgN/GSnJwTcXH5bbZ+TqQMAikpybh1KwaxsQ9x795D8Z/58+dLky3ZrS1duLDmxIwcHooXOWSBMZAACZCAPAhQvMgjD4yCBAwRULp42bjxF/H3bKlyY/Hib1G4sAt69uxi1Y0hiJK+fSdj+PDPULdu1WzNdf/+I+zZc0Q8Kf/mm7XQvHlD5M6dO1tjsjMJkIA6CVC8qDOvXBUJkAAJ2IWA3MTLy5e5EBFRAk5OOezCg5PKk4BQHkD4C6FQ2sDFpYB4QaaTUz6LBJuS8hzlysVaZCxLDELxYgmKHIMESIAE1EGA4kUdeeQq1E1AyeIlMTEJAwZMw8iRPVGrVmWjiYqLewJ//yBMnz4UZcuWMto+Ow1OnryARYs2IDh4qkVO1rx48RJhYf/i33/PokKFMmjVqjGKFCmUnRDZlwRIQIUEKF5UmFQuiQRIgATsRUCO4uX8+dIoXjynvZBwXgci8OIFkJz8FOXKxchm1RQvskkFAyEBEiABuxOgeLF7ChgACRgloGTxcvToaaxd+zNWrZok6QRIWFg4fv45FEuXTjTKJbsN5sxZi9KlS6JHjw7ZHUqv/z//nMHevUfED3F17txKsfdCWhQKByMBEkgjQPHCzUACJEACJGAxAnIVLx4eFC8WSzIHypLA06cUL5beHvv29ULduj3g5lbe0kNzPBIgARJwOAIULw6Xci5YgQSULF6mTl2BmjUr44MP2kgiP3nyCtSvXxWdOrWS1N7cRkJZ4VGj5mLGjGEoXbqEucNk2e/ixasICdmD5GSgQ4fmkk77WDwIDkgCJCBLAhQvskwLgyIBEiABZRKgeFFm3hi1ZQhQvFiGo+4oFC+WZ8oRSYAEHJcAxYvj5p4rVw4BpYoX4dL6gIAlmD17JEqUKGoUeEzMfYwcOQ/z54+W1N7ogAYa/PrrXzh8+BRmzBianWEM9hXKGO/cuR/C/S/NmjVA06b1rTYXByYBElAOAYoX5eSKkZIACZCA7AlQvMg+RQzQigQoXiwPl+LF8kw5IgmQgOMSoHhx3Nxz5cohoFTx8v33OxEVdRvjxvWWBHvHjn04duwspk0bLKl9dhoNGTIDH3zQDs2bN8zOMEb7xsc/xYEDx3Dq1H+oW7cqvL0bokCB/Eb7sQEJkIB6CVC8qDe3XBkJkAAJ2JwAxYvNkXNCGRGgeLF8MiheLM+UI5IACTguAYoXx809V64cAkoUL0lJz9C//1QMG/apKBykPEOHzkLXrq3RvPmbUpqb3SYiIhpBQSuxdGkAXF0LmD2OKR0PHAjH33+fEE/ytG/fDCVLFjOlO9uSAAmoiADFi4qSyaWQAAmQgL0JULzYOwOc354EKF4sT5/ixfJMOSIJkIDjEqB4cdzcc+XKIaBE8SKcXFm16kesWjUZefPmMQr7+vVbCAxcimXLAlCoUEGj7bPT4Msvf0RKCjBgwMfZGcbkvidPXkRo6EGkpKSId95UrlzO5DHYgQRIQPkEKF6Un0OugARIgARkQ4DiRTapYCB2IEDxYnnoFC+WZ8oRSYAEHJcAxYvj5p4rVw4BJYqXoKBVqFq1PD78sJ0k0N98E4IHDx5h+PDPJLU3t5FQ+mvQoOmYNGkgKlTwNHcYs/tdvXoDW7f+gRcvXqJNm7fRsGENs8diRxIgAWUSoHhRZt4YNQmQAAnIkgDFiyzTwqBsRIDixfKgKV4sz5QjkgAJOC4BihfHzT1XrhwCShMvwqXyEyYsxuzZIySV1Hr+/AV6956EUaN6onbtKlZNTFjYMWzevAvLlk206jyGBr937yH++OMwrl27iUaNaov3zOTKlctu8XBiEiAB2xKgeLEtb85GAiRAAqomQPGi6vRycUYIULxYfotQvFieKUckARJwXAIUL46be65cOQSUJl42bfoNERE3MGFCX0mQz569jLlzv8LatUGSypJJGjSLRgEBS9CoUR28//672Rkm232fPXuBAweOQSjJJpQca9GiEdzcXLM9LgcgARKQPwGKF/nniBGSAAmQgGIIULwoJlUM1AoEKF4sD5XixfJMOSIJkIDjEqB4cdzcc+XKIaAk8fLs2XP06zcFQ4b4on796pIgL1myAa6uBfH5510ktTe30c2bd8WTOPPnj0Hx4m7mDmPRfkePnsa+fUfh7JwfnTq1RNmypSw6PgcjARKQHwGKF/nlhBGRAAmQgGIJULwoNnUM3AIEKF4sADHdENYWL69e5bR80ByRBEiABLJJIFeu5GyOkHl3iherYOWgJGBRAkoSL8ePn8fSpRuxevUU5MuX1yiHuLgn8PefjqCgIShXzrrS4fvvdyIq6jbGjettNC5bNrhwIQIhIXuRkgLxJE7NmpVsOT3nIgESsDEBihcbA+d0JEACJKBmAhQvas4u12aMAMWLMUKmf9/a4iUmphBevqR8MT0z7EECJGAtAgULJsHVNdEqw1O8WAUrByUBixJQkniZMWM1KlYsg48+ai+JwYED4fjpp1Cr37ki3CPTt+9kDB3qh3r1qkmKzZaNbty4i507/8KDB3HinS9vv13PltNzLhIgARsSoHixIWxORQIkQAJqJ0DxovYMc32GCFC8WH5/WFu8XLpUCrly5UXu3JaPnSOSAAmQgKkEEhNTULToQ7i7x5naVVJ7ihdJmNiIBOxKQCni5fbtWIwfvwizZg3HG28Ul8RsypQVqFu3Kjp3biWpvbmNTp26iIULv8WaNdJO4pg7T3b6Cad/wsKOQbjzpm7davD2bghnZ6fsDMm+JEACMiRA8SLDpDAkEiABElAqAYoXpWaOcVuCAMWLJSjqj2EL8eLikg/58lk+do5IAiRAAqYSePgwBa6uDyheTAXH9iSgIgJKES+bN4fi4sVrCAzsL4l+TMx9jBw5V7xzpUSJopL6mNto7tyvUKpUCfj6djB3CBv1S0FYWDgOHTqBN95wh49PU5QoUcxGc3MaEiABWxCgeLEFZc5BAiRAAg5CQB3i5S7CN2zH+bSc1YGPX2NI+xxXdhKdgCt7NiCqnB9aVnDWHyjhIvZuiUSZD9qjYrpvmT2jOOZ+3Ew/QI3O8KtfwuxhEyN+x8+HogDYipvZoVq8I8WLxZGC4sXyTDkiCZCAfAlQvMg3N4yMBGxFQAniRSjl1b//VAwc+AkaNqwhCc2OHftw7NhZTJs2WFJ7cxvdu/dQFDwzZgxD6dLm/53G3PnN6XfixAXs2vU3UlJS0K1bd1KP6gAAIABJREFUW1SqVNacYdiHBEhAhgQoXmSYFIZEAiRAAkoloHjxIsqInxB+tRDe0MqPpIgbiCvfHn5Wly/3ERrQDn9770JQ26KIPb4aodBKkHshCOyxF02/WwIfS30IShzzG+TSkzl3ER6ejPcHjcoofyRtyrs4OKU/tri+hwbuteDj2xiWClfS9HZuRPFi+QRQvFieKUckARKQLwGKF/nmhpGRgK0IKEG8nDx5EYsXb8CXX06Gk1NeSWiGDp2Frl1bo3nzNyW1N7fRzp378fffJzBz5jBzh7BLv4iIaGzZshvJyclo27Yp6tevbpc4OCkJkIBlCVC8WJYnRyMBEiABhyagdPESe3AExm4tAj//kWhRIb+Yy6SIrZg941dUn7gc3dOfRLFothNxZd9GRJfxFee+sLYhhmEddvWuDSRcwr6tkfDs6mO5Ey+Zypy7+HvqAHxVKhAr+tSDhoApz2msaTcFhVZvxUflTOmnjrYUL5bPI8WL5ZlyRBIgAfkSoHiRb24YGQnYioASxMvs2cEoW7YUPvnkf5KwREXdRkDAEixbNhGFCrlI6mNuo6FDZ6JLlzZ4913rCh5z4zPULzb2AXbvPoTo6Nto1KgOmjdviJw5c1pjKo5JAiRgIwIULzYCzWlIgARIwBEIKFu83EXo8P9hV7udWOSjeyxdX4iIedQr01UGTfROjWhKhh2+JTQsg+o1gPMPvdCtVVXkjzmCDbuA6jVO4fw5zY7weDu1tNjrUmNNsB+rlgdiFzrC168f/Ko+TCs1VuiizkmYtFh0ypAZjE1nF2Zxiubh7qH4OKwlfpzeCW4G16qJ97FbHZw/dwqo4Y3q5zZjw8YTKNTVB81ba9b1uvQYgFLNNRzSxn2EQloW1dv1Q5kbwtqao8nD/Vp+QrkyL0SllX5LV75M5HkqbVEZWLrVAc6d0pZTS9fXAKcsYzbyIqZ4sfxPOYoXyzPliCRAAvIlQPEi39wwMhKwFQG5i5e7d+9h7NiF4omSUqXcJWH59tsQCCXARozoKam9uY2uXo3GtGmrsHTpBLi6FjR3GLv2S0p6jgMHjiE8/DyqVvXCu+++hcKFrSur7LpgTk4CKidA8aLyBHN5JEACJGBLAooWLwlhmNdlMcoYPa1xF+Gr52Df02oo6S6ciDmL6JKfYFA/zT0wicIJma//hmfVqnBCXiSEb8eWAj01IuPsYrQbeRqte9fBG8+cgZjD2BvXARPGdEVF59elxiZW+BdfrgjA70KpMd8+8C1zJK3UWMNjvdBjVydsXNRJM9+ZxfBfBIxYPgw1nfVjQ8xNXC7gkxab3l7I4sSLUCpsncckrOxTD04wNJ4m3tDCg1Gz5HM4VW+Gaud/xsYN24F2/dCxky9auJzCmpWhSKjogWJIwJWL11Gq61j0Fe6QEecPgauWRbW2feC8oyGGnfPF8FYFcO9RAq7sPQXXFp1QI0cMYoVYNlxFk5WpJ4/uInzBSvziUlpzCkhk6Ys5U1qiODSx/fTUFz4NCuC5MLcw1qBZGCHeX2NgXTFHdGIG7t25AOeW2pgpXmz540Sci+LF5sg5IQmQgB0JULzYET6nJgGZEJC7eBHKYZ09ewWTJw+UROzFi5fo3TsQI0Z8hjp1qkrqY26j1as34dWrZPHuGaU/R46cwl9//QMXlwLo2LEFPD3fUPqSGD8JOCQBiheHTDsXTQIkQALWIaBo8XJvBwJ77DF+j0pMCIb5haD9hnVoJ4qXbzB+4H6027AOPu4JOBPcA4vwWlwIpbumvfhMT7x8sXIFugulzK59g179jqO7eHeL/h0veqXGdCVJcgiG+4Vo5wOiN3fBwlezMevjKnASYhsXhg9nL0BT4QNoMfswZdwGNJ4txJYu5+KY65FTr3zZXYSfyIlOqaXWDI6nlRtlg7WSRhhfKDXWC1hwDH1rArGhveC7uxO+W9gJxZCIKz/6w/+oVhpp75gpM/879KmlKWomrvn8YKyY/hkqOifiyPxmmHwrUNv/Gjb16oazH2vuwBHlifZ0jSBeEg9PRucpbli8axiqpYqXPPMwd3ILcW5xrMLa0m3pcoiYI9i4G+KdNCmhvTD2qJ+2H3Dv4EiM2eKNZYs6oQDFi3V+cBgYleLF5sg5IQmQgB0JULzYET6nJgGZEJCzeBEkyoABU9G3b3e89VYtScQESTN37loEB09DvnzS7oORNHC6RvHxTzFo0HQEBg5AxYplzBlCdn3On7+CHTv2iXG9/34L1KhRUXYxMiASIAHDBCheuENIgARIgAQsRkDR4iXhAOZ3WQjP1dsM3k8ivsEfXB5r130GT5GcrmyIxKbPP0R03wMY1UQjE/RKd4knXqCVA9Ce+tirlT0SxUsxzT0smxutwmIfIHT4eOQYr5FAYmxr4vFByyra+1kScWXvRhTsG4bRTYRjITqPVnzk0iuTBqB6R/iKp0KMjZconir52ztVhKRnkYDD870RXPZnrPtQe+GL7vozOXGjJ5tSRUzqPTdamfJ6Pt2SbkDRpPNY8rOXnnjRjU137Iw5TOWijfmJ5p4d8RHv13HB1F+nwjOP4ZcKS41Z7EdJ2kAUL5ZnyhFJgATkS4DiRb65YWQkYCsCchYvp0//h4UL12PVqsnInz+fJCRLlmyEq6szPv+8q6T25jY6cCAcmzb9juXLJwLIYe4wsusXHX0Hv/yyD48fPxHvrWnSpK7sYmRAJEACWROgeOHuIAESIAESsBgBRYsXxGDXiPfwe9udWKx3xwsQe/z1vSpJh6eg05pyWPt1z0zEi+ZURlSf16LD8uIFSDqzGAPXeWHOeGDGbCBAPFECiLEFx+PDlkKZs9ePRxMdkZD6n7O440V3MxgeL8GIeNGcMllTdjPWfeilGdaS4iVmLyaP3Qi3Vk3EtXvkvonZXxeWJF4y5jB11dqYn6beu5P63z3x3kc+KELxYrGfFVIHoniRSortSIAE1ECA4kUNWeQaSCB7BOQsXubO/Uq818XX931JixROoQwcGISgoMEoV85DUh9zGwUGLsWbb9YSy3Kp7Xn8OB779/+Lc+ciUL9+dTRv3hBOTtLEl9pYcD0koDQCFC9KyxjjJQESIAEZE1C2eEktK1UIvoNGiRfDi0/MESycNRdxH6zClHdKADH6pb4SI9Zj/MAwbemxRJwN7oGFCMSKPvWQH3ch3JkS9FL3jpfsnngRTmGcQPCgZYiv4Ym4RgM1cYmxhmD42P34YM5CvCOUFtNeIF+oXT80yLTUWOppmyw2lcHx9E/oaEbQLzV2L1T3PpoEXPlxEPz/0ZYey+6JF1HiPMSUbVPRxFk79te1JYmX9DnUcIpEmQ/ao3BYL4w5knpXjHBnz+/4+ZAbuvo1ZqkxO/zsoXixA3ROSQIkYDcCFC92Q8+JSUA2BOQqXmJi7mPMmAWYPn0oSpfW/t3DCLWDB49j06bfsGxZgFX53rx5FxMmLMb8+aNRvHgRq85lr8FTUlKwf/8xHDlyEh4eJdGu3dtwdxfKL/MhARKQMwGKFzlnh7GRAAmQgMIIKF28aMpKbUb4lYIokVpqKiYR90tURYe0u1DuInzNXOyNr4ySQnmviPO4VeoTDOrbWHPqJGIrZn99EKWqCOW+SiLv1W+wTu+OF2niRSMtysG3Q3d0q3MJM3voShKN4Bl52BsLlg9DzbQqYvqxCev5705ZdB4w1DzxItyjorNW/fGMixdBWq1d9TviypdCceGOl0vR8Ow6Br2FUmbZFS/i/TVLkdLIBxWdi6N4nr/x09cF0UcUMRlj0y9jlnFdd5+2Ref+Pqj4RDfm1/kd07cx0hVry/DqZKkxy//AonixPFOOSAIkIF8CFC/yzQ0jIwFbEZCreNm27U+cPHkRU6cOkoxi6tSVqF27Mrp0aS25jzkNf/hhJ65du4Xx4/uY011RfY4fP4/duw+JMXfr1lY199koKgkMlgRMIEDxYgIsNiUBEiABEjBMQPHiRVyecGn7DlxIW2ot8dJ1QaqkPaKgCcNN8T94orHeBfWJuLJvI46I36yFuu4/YOTpDxAyyhtOOpe4i+OJ40TCU+yv6RddRlsWTGx7BvDwRrdGwOG0dpookiJC8XOUF7q1qKJXVkwzZmpsQKZlxjLMbSCvWY6XLl4ddmjbJ030iHEejtZMIKwlNV69tWu+fe94MELx+o4Z/T+nn0+Xsycat/VC9O4sWGYydnpO1bKKOUN+s2ZF8WL5n5AUL5ZnyhFJgATkS4DiRb65YWQkYCsCchQvL1++gr//NPTs2RVNmtSRhCIm5gFGjpyLefNGoWRJvb9JSeovtdHz5y/Qr98UDB7cQyzD5QjPlStR2LJlN5KTU+Dj8w7q1avmCMvmGklAkQQoXhSZNgZNAiRAAvIkoA7xkj22wn0wZwql3hGiKTW2rsai1xfMZ2949pYxAYoXyyeH4sXyTDkiCZCAfAlQvMg3N4yMBGxFQI7i5dy5y5g//2usWDEJzs66N0lmTeWXX/7CP/+cRlDQEKuiO336EhYs+AZr1kxBvnx5rTqXnAYXSr/t2vU3hDJrTZrUhbd3Q+TIkUNOITIWEiABABQv3AYkQAIkQAIWI0DxorknZsmfnqgsliq7i/ATOdHJfyRapJYusxhtDiQ3AhQvls+IHMWLIFdDz71ea3XdO5R07guqaKw2neVxWWxEcY3oDD+hLKCCn6zXkYArezYgqlyqJJfxIg3tqZgj2LAL8PFrjOKWXIKRcTV3X0UBqGP5uS25DnPGkvoathJ7ihdzksY+JKAuAnIUL4J0cXcvgk8/7SQZ9rBhs9G5c0u8++5bkvuY03D+/HUoUaI4/PzeN6e7ovskJj7DgQPHcPz4BVSvXgHNm7+JQoUKKnpNDJ4E1EaA4kVtGeV6SIAESMCOBCheUsuHvS71heqvS2fZMTWc2gYEBPFy/foVPH58EAUK5E/7cnbW/Xcnm34abffuUWjadCkKFPCwAQHLTyEv8aJ5s37Hif/gWrKqpsRfwkXcjq+Mln79NOX1Mrm7yPJUJIwo9c3jLIbSvxNJwnwybaK7DlEWXPNCt1ZVkR+Z3VEl00UY2lNnF6PdSJ17wyy1BIPjak5ybnF9Dw3cMynFaakYbDiOnqCT+hrWZZTN15vuUilebJh4TkUCMiUgN/ESG/sAo0fPF0+ueHqWlEQtKuo2AgKWYNmyiShUyEVSH3Ma3bv3CCNHzsH06UMlx2bOPHLvc/jwSezff0yULu+//y5Kl5aWJ7mvi/GRgBoIULyoIYtcAwmQAAnIhADFi0wSwTDsQkAQLxERlxAZ+QtSUiAKlhThX9I9qVJGV8gI/033zzlz5rTIGiheXmO8fv0WypYtpcf10qVScHHJh3z5JOCO2YvJYzfC7dOx6K9zV9Fv88Zjd5WZmPVxVeSX+qathOmy1SSbcaS/bylbsdixs+46Hu4eio/DWuLH6Z3ghszuqLJjoIamlp14OY017aag0Oqt+KicTJmZGJaeaMzk/rFMh9O9sy2brzfd8SleTEwem5OACgnITbyEhOzFsWNnTSoZ9u23O3Dv3gOMGNHTqhn67bcwHDgQjlmzhlt1HiUMfvbsFfz661/i3z06dWopnoDhQwIkYH8CFC/2zwEjIAESIAHVEKB4UU0quRAzCAji5fnzx3Bx+Q9Pnybi6dMkJCQkil+aP2u+Xj8poqDJ7Mmf38nAqRnNCZrcuXMZjZLi5TUi4S+jwgWstWtXQcWKZcRvmCJeYkN7wXd3J3y3sBN0r4hNigjFz1Fe6CbImNQ3YOd/gtiTpzST19Av2aVfqqwMmnzQHmJZMvFT849QqMYpnD8HpJYwy7K9OPhdhG/YjvPaZWr63EX46jlYsTUSnl37ws9PM/7r8lAASjXXnvzIfN4yN1JLjUFv/FSauuXV9OJLt9b0GzTLGDJdx+veunNUr1FH5COW19KeNChUAzh/Tih9pc877SRD6UisWTkHW6574QPfvvBrVQY3U0uNuZxOV64rfRmyzBhnfOmJa3tcP608W/oyZ+nv/8qYN82YYjvUAc6dwk0hT3UuYWaPvWj63RL4FNN8P/SctsRX+pMpIo/9uCmOpLO3xD9r1nX4Vmrs+mXC9BgXT8SERZmdpBFYrMaGjSdQqKsPmrfWlGozZW+JJ8P0HgNxact5Vde+JoRuHm8bKA+nt/6Mr73M4kTE71i1PBC70BG+fv3gV/Uh9m6JRJkP2qPQxXQl93RPtjxJLfPmhSjd11s3L0T99gi10sq/adb3uJb2VJyRn9oUL0b/t8YGJKB6AnISL69eJWPQoCD4+nZE06b1JLF/8eIl+vSZhGHDPkXdulUl9TG30bBhs9CpUyu0aGHdcmbmxmfrfsJJox079uLJkwSxxFvjxnVsHQLnIwESSEeA4oVbggRIgARIwGIEKF4shpIDKZCAlDtehE+hJSQkiQJGV8i8FjSa7yUnJ+sR0D05ozlNAzg55dWeknHWKWv2WtgIJ2j++ms8S41pSX7//U58+20IatWqjCZN6ogC5tWrxhJPvDzH4flvI7jsz1j3oYGP+YviZT1y9u6JSs9iNDLlQiH4j5+kKUUWcwQLv92cVqrs3vHf8LDrl5j6TgltmbIQuPaugzeeOaNa2z5oAAPtxTfS52PbwUJ4o4KztuxZa3QZUB+PN87FCvHN477w9fVBxSdHsGZlKBIqeojS6N6dC3BuORZ9hTtcxJj153Xe0RDDsA67epdA+MYduKBlmBTxOzZf98Kk2QvQ1F0jc1Zt+1O7ngRcufMY3l1GiW/GZ3hisorBRX8dMYdxLOVDDBqgFVICs1lrkLNBExRDAvLcOYV1f9TG4l3DUE3LO/7Dzmjo9DwD77STDB0TsHbVXDH2D/36wrdFMfwV0A5/e+9CUN2DGO4XgnYb1sFHyFHCCazxD0KOEd+hT62ULBhrY9NZZNKZxRi4zgtzFnVCcdxF6PwB+OnmZ6//PHwAontlMma69QoxzzvnC58GBfDcwxvdal3EDK14aRC1GhuOx8LdqTV8fBujmJ540Qi3fU+roaQ7kBRxFtElP8Ggfpr7XxIjtmL2tvOoVFK4tycBV/aeQvWJy9FdyJUhxnqJvIvwjcHYuGE70K4fOnbyRQuXUzp7KwFXLl5Hqa5Z76304sVgXOL6TqO19jWBmMPYG9cBE8Z01chKvScBV34NwPb/NOvXvPZqYcKMnpq2Wey/TwudwJcrAvC7cKeRbx/4ljmCQC3vhsd6oceuTtgo5hRIPLMY/ouAEcuHoebV1DJvnyBhjc7r7YMS2Dd6GTxn6+6nZSg7Zx3aZZBOGV8mFC8K/J8/QyYBCxOQk3i5cCECc+Z8hRUrAsXfNaU8585dwZw5axEcPM2ql91fvXoD06atxJIlE3iviU5iHj2Kw759/+DixUg0aFADzZs3tGoepOwJtiEBRyZA8eLI2efaSYAESMDCBCheLAyUwymKgBTxInVBiYkaAZNR0LyWNi9fvtIbLn1ZM0HQxMb+gZIlOyFv3kJSpzapnYuLC+Lj403qY0rjGzc2o0iRunB2LmpKt0zbHj9+Hvv3/yt+r1gxN1HAdO48CV5eJSSUGnuC0IB3NW/UtzUQiygCvkGuwFWYIsiUhDDM7zICrguOoW9NzZu/G8+5aU7HIAGH53tjSmFBcNTWCpBvUGa+8Oa89s0NQ+31BEF+QLdEUoIQh84pidBeGHvUD3Mnt9CIl4MjMWaLt0YKaGPWnTfTO15S37hu/om21FoCzgT3wDqX2Zj1sbCeRFz50R8z4wdjRZ96SP/2TPoTQ2llwKre0hEd+YGYfZgybilKDf8OfWs5Q7+fZg7/r3XFS9a8ddehX2pM946Xl9g14n/4ve1OLPYpAVxbj15Lc2DC9M9QEYKEWYbCASvQvYKG8U8B4/Doc01seo+Y6z1oum0qmmA/5q28hrK3rsJz+lQ0eRKCYeMi0Vt4w14cM1XsZFyvGPP5wNcnq7SnqDwHV8eTO7Fwr98HvoIwEx5d8RITgmF+IWi/QfMGf1LENxg/cH+aUBJPZj2up+0biU2ff4izn2j2s0HGGV5NQqmxXoB2T2fa96hWVmSyt9IPZyguzfpO44uVWv7XvkGvfsfRXXv6R38sTfm4xzX6aCSnkMd+J9LaZrn/6peA3n7XLRuWHKIn5aI3d8HCV9r9rster9RYIs4G98Baz1XifhJlzddemJvupFxWP9AoXrL9o54DkIDiCchJvCxcuB5FihRGz56dJXNdunQjChZ0Rq9eXSX3MafhmjU/4cWLV/D3/8Sc7qruI5xUOnDgGI4cOYUyZUqhTZsmKF68iKrXzMWRgFwJULzINTOMiwRIgAQUSIDiRYFJY8gWI2BJ8SIlqKSkZ2mnZ3QFzeuTNEm4cuUXlCrVAXnzukoZ0uQ2efLkwYsXL0zuJ7XDtWtbUaJEHeTPn/2/LJ46dREHDx4Xp86bN49Y+7pnz3koX/4NCeLlOY7Mfxtrym7Gug+9sg4/w10P+m9Sa8qJpZaCKo7ESzOxpZyueHktS8RJDLUX31i+hr7bpqBx+k//68WhETzBT3zRQpAH4riXsG+rC/oIkiCdpBG+nUG8CHGs+gFhLu0xqG9jbak1zZv3h2tq3+gWOsYcxcaz3lj7dU946lHSxpDZiaEM69CVIvk1sev2y/INb2FCfd7SxEtRPRGF0F6YiVlYlCph+oWhpm8j8cSD8MQeD8bZtzPbB3exa0R/XP/8O/hhDWZe7Iy+WITfq86C35M58D/bGSv71IOTwfUWzchee6rn5ps5gKcdX5/gEILRYVHu8GR0Di6Ptes+07JPt/fEsl3a8nfIhzv7liPuY0G8ZMJYFBwPMVo4VZRht+uOm0leDeYnk5dOlnEV1RdLQlcjd6nolb3Lcwv7vn6kFS8G9l/6/a43x138PXUANjcSJAoQOnw8cozXnlwxsE7d009Jgqxx+VKznyQ8FC8SILEJCaicgFzEy717DzFq1DxMmzYYZcq8IYl6fPxTDBw4TbwPplw5D0l9zGkklNLy9w9CQEB/VKpU1pwhHKJPePg5/PHHYeTKlRNdu7ZBhQr6v505BAQukgTsTIDixc4J4PQkQAIkoCYCFC9qyibXYioBW4sXKfHt2DEC77yzEAUK6F8qL6WvlDbPnj1DPkk300sZLWObP//siwYNPoGbmwHZIXHoTZt+x5dfbhJLjDVsWEP8p4tLGxQqlF+CeAHuheqXHUqbVnsPhXjniBHxEntwBMZuLYKW4okFT+S9E4Cv9E686IsXg+3FN8evauSJQfGSiCPzm2HN0/R3Y3iicVcfVDQqXlJLWLVF5/4+OiWermFTr244UjP93RW1NGWw9PKijSEzcZVhHbrixVkTu24/K4gXobxY8CChPNQsYJbOm+tibPtR208oc6bzVO/4+tSJzn8W9siY+EBMxWKEVp0NP6zGjIvN0f3RehxpPFtzksngerMSL98g1+C+eCv8dxxtMADjOlTVnCjSYeF1eAo6rSmnI730BcmVHwdh5qU62jJwRZF4cSaixBNcmTAW5dAjCeIlk7yaJF4SkHVcJoqXhIv4aeIEnK+mLQNX+CkuLYvU3o1jYP8ZFC9AmkQZD8yYDQSknlwxtM6s9pOEn1UULxIgsQkJqJyAXMSLcDfe4cMnMWPGMMnEhQ+4/Pjjb1i+PEByH3MaCvMIJWRXrAhADqH+Lp8sCVy+fB1bt/6B5OQUtG/fzOr37jAVJEAC+gQoXrgjSIAESIAELEaA4sViKDmQAgnIUbzs3j2Kd7xo99IPP/yGp08TUL9+ddSuXRm5c+fGpUulJN7xIpzmEEpgbYBrjzEY0Er7xrdwKfyC8VjxRFvGy4h4EU9gPFqA7aOaI7/4RrEvvqqR9YkXg+3FN3enIUVbkgvaC+qFuzca5NQvNSYKgSO+mDOlpfa+j9/x8yE3zQX1mZwieH1SpGLaHSctBwzVlHBKe7QllVxmYtbHGh7iiYOHzdEtjc/r1unFlXjR+TUvdGuSiI2664jZi8ljl6O0eMdK/nTCS/NGvX6pMV1ZZd6JF0C7lri68HjSDJ9rS7KlCplCqXehaBk/zuqCd0GqLEmBj8c1lBk4BY0Rhvkrj8P1EfD2hGGoKQiy9HlLt94Mp4108vPu462Y/fVBvPX5dLwn3M2SrtSY7l01iRHrMX5gmLb0mEZm/VRHe1JHnHMMkrWlxjS58cYK7X0oYlmuRdpybhl+Fusz1s+rNj//dNKUSjNyQgUwHJfe+oQ4DI2nPRlUc/U2fFQOEKVl0Ku0UmNZ7r9WVXFNeF2KdxqllvzT2VNaiRJfwxNxjQZqSggKj0HB9Ho/4VxZjEw7hWT8f2wUL8YZsQUJqJ2AHMSLUL520KDp+Pjj99CsWQPJyKdOXSn+jtWlS2vJfcxpOGnSMvH+kk6dWprT3eH63LlzD7t2HcStW7Fo2rQevL0bOhwDLpgE7EWA4sVe5DkvCZAACaiQAMWLCpPKJUkmQPEiGZXkhvv29ULduj3g5lZecp+sGp49ewVVq5YThUvqY5J4Ee4w2bcRv4ZfgHOJKto7TO4iMfYNVBIuGRfKeBkRL+LdKl+loHHLKsjvVhL5wr/BVwWGakRMJm8qG2wvxrMA2/cXRAmxhNhd3LlaCKIgKaiRMjca+aBjl35ogCNYu+p3xJUvpRUv53Gr1CeasmGGxEvHe+Ib9NFldcqUAfDQigfhfo4vt+1O4xF7/ChydhyrvQMmXSZi0sdwGwnifTFlcEN3HTFHcTxHd/innq6JOYLFs9cguZ5Q7qs4iif9ikU/697xIk28iCcXFkahccvu6OJXCeEB7fTu7BG/PyoMTXTv2MmEcfiJnOjkP/J12TbdZWqlyuFSnTF1ulDy6xo2BQzH2bKTMFEoMya2TZe3dOs1JF58imnv0bmovWA+7YJ3oSTYXYSvmYu98ZXFy+UTI3RyrL1/x/9oOc1JneIlcX93EE43SRUxQm5+QHQ9b8p4AAAgAElEQVTJ6uKJpnzPjiJ0c20JJ1409xa93luJuHIpGp5dx6C3MI9R8aK9syeruHTlhoDO0Hji/Ts9cMhDU/quePFY7FoUjsZaEaMfp8Andf9VwRNRPJWDb4fu6FbnEmbq3I+UKuVGHvbGAuGOntTTZbqxafOe9noT7tgR99NGoFuwpsScxJ9gFC8SQbEZCaiYgBzEy6VLkZg1K1g8uSLc1yLliY19gBEj5mDevNEoWVL/3KuU/lLb3LoVg/HjF2PevFFwd89+KVqp8yq9XUJCEsLCjuHkyYuoWbMSmjdvCBeXAkpfFuMnAdkToHiRfYoYIAmQAAkohwDFi3JyxUgtT4DixfJMLSleMovONPGiGUG8FP7869GqtdW540T3gnvxfYq7CN+4A0htI34/DDeFb3l4w6dMJEKjvNCtRRU4ZeibehdLFu3FEDTjX9CG49EkVZBoJNGRm0BqfOIl5oejtS21ZcbEExhCTJHwFMqOad9bSbv4vnQkNu4+kwHd63nS88iszNjr7vox6LbVX4ceUz3mnmhc4SL8g900d5kY4Z22DkECpLEX5q2DR/s2IrpM+ntv9DloItePDVmUGdO01XKHtyan2j/rzZPJmLrr1YtZaJt+jTFHsHH3I02ZuCfCv+N1aTfd/QWdHAvjiP20uazeET7YgVC8LpmmmxuP6rWA80CtDCXjMtnTAPTy6pG69sz3VobNZCgu8Xvp15dZjjK+Nqu17Qjs1nntpY8TOvsvNQYh9kbA4XSvB3F9qa/T1AXoxZbx9YaEMMzvshiF9ESe8Z+RFC/GGbEFCaidgBzEy5Il38LFpSB69eoqGbdQmky4zH369KGS+5jTcNOm3xARcQMTJvQ1p7vD9zl06ATCwsLh5uaKDh2aw8ND2h1kDg+OAEjATAIUL2aCYzcSIAESIIGMBCheuCscmQDFi+WzL0fxYvlVckRDBMSSZI/rw0+8F0dbyupGT4SM8pZ8ioCEScDmBGJCMGxcJHrrnpKREATFiwRIbEICKidgb/Fy//4jjBw5F1OnDkLZstLvCBw+fDY6dmyBFi0aWS1DL168RL9+k+Hv/39iqTE+5hE4c+Yydu7cD6GkXOfOrVCtWvZPlpsXCXuRgPoJULyoP8dcIQmQAAnYjIBcxUuJEjltxoATOS6BZ8+A5OSnKFcuRjYQeMeL4VSYc+JFNsl1kECSIr7B+OXXUV8UL+lKWTkIAy5TWQTEu4723UJElf/DuA7CySfpD8WLdFZsSQJqJWBv8fLbb2FiSarZs0dIRhwVdRsBAUuwdOlEFC7sIrmfqQ3PnPkP8+d/jdWrp8DJKZ+p3dleh8D167cQErIHT58moVWrRnjrrdo4duwc4uOfokWLt8iKBEjAQgQoXiwEksOQAAmQAAkAchQvwhurzs45mB4SsDqB5GQgV64kihcLkuaJFwvCVOxQ6Up96ZayUuyaGLiaCWjKEaYr9SZxwRQvEkGxGQmomIC9xcvgwTPQrVtbNG/+pmTKGzb8gpiYexg58nPJfcxpuGDB1yhevCg+/bSjOd3ZJx2Bhw/jsHfvEVy+fB1Vqnjh998PiOJlzZqpvP+Fu4UELESA4sVCIDkMCZAACZCA/MRLcnIOPHhQkKkhAZsRyJ07GYULP7XZfMYm4okXw4R44sXYDuL3SYAEbEmA4sWWtDkXCciTgD3Fi/AG/IwZq7Fs2UTJb7wL5b/69JmEYcP8ULduNatBFUqgjRgxR7xDxtOzpNXmcbSBX758hc2bd+Hbb0MQG/tAXL5w2ql16yaOhoLrJQGrEKB4sQpWDkoCJEACjklAbideHDMLXDUJvCZA8ULxwtcDCZCAcghQvCgnV4yUBKxFwJ7iZdmyjXByckKfPt0kL+/cuQjMmROM4OBpyJcvr+R+pjb8/fcw7N9vWgk0U+dwxPaJiUlYs2YzNmzYkbZ84f6clSsDkStXLkdEwjWTgEUJULxYFCcHIwESIAHHJkDx4tj55+rlR4DiheJFfruSEZEACWRFgOKFe4MESMBe4uXBg8fiiZIpU/xRrpyH5EQsW/YdnJ2d8MUXH0juY07D4cNn4/33W6Bly0bmdFdEH6FaQ1JSHpvGmpT0DOvXb0d09B3ExcXj8eMn4vwjRvRE3bpVbRqLmifLk+cVhC8+jkeA4sXxcs4VkwAJkIDVCFC8WA0tByYBswhQvFC8mLVx2IkESMAuBChe7IKdk5KArAjYS7yEhh7E3r1HMXfuSMk8hPtABg4MwrRpg+HlJV3WSJ5A2zAy8gamTl2JJUvGo1AhF1O7K6b9q1c5ERVVDHls617w8OFjxMU9Eb8ePXoCoXxc0aKFUKcOxYslNs+rV4C7+yPkz//cEsNxDIURoHhRWMIYLgmQAAnImQDFi5yzw9gckQDFC8WLI+57rpkElEqA4kWpmWPcJGA5AvYSL8OGzUKnTi3RooX0EyV//30C33//K1asCLQcgExGCg7ejGfPXmDQoP+z6jz2HlwQL2fPlkHRovaNJCUlBcJXzpw57RuISmZ//DgF5cvfpnhRST5NXQbFi6nE2J4ESIAESCBLAhQv3BwkIC8CFC8UL/LakYyGBEjAEAGKF+4PEiABe4iXiIgoTJ/+JZYsmQBX14KSkzBt2irUrFkRXbu2kdzH1IZPniTA3z8IEyf2R+XKZU3trqj2qeKldOkcioqbwRomcOdOMsWLA28SihcHTj6XTgIkQAKWJkDxYmmiHI8EskeA4oXiJXs7iL1JgARsSYDixZa0ORcJyJOAPcTLihXfI3fu3OjXr7tkKLGxDzBixFzMmzcKJUsWk9zP1IbCqZqNG38RL3vPkUPdQoLixdTdoYz2FC/KyJO1oqR4sRZZjksCJEACDkiA4sUBk84ly5oAxQvFi6w3KIMjARLQI0Dxwg1BAiRga/Hy8GEchIvrJ08eCC+v0pIT8Ouv+3HkyElMnz5Uch9zGk6evBz16lVD586tzOmuqD4UL4pKl+RgKV4ko1JlQ4oXVaaViyIBEiAB+xCgeLEPd85KAlkRoHiheOGrgwRIQDkEKF6UkytGSgLWImBr8bJ799/YvfsQ5s8fbdKShg+fg44d3zXpThiTJgBw61YMxo9fjHnzRsLd3c4Xn5gavBntKV7MgKaALhQvCkiSFUOkeLEiXA5NAiRAAo5GgOLF0TLO9cqdAMULxYvc9yjjIwESeE2A4oW7gQRIwNbiZcSIOXjvPW+0bt1EMvzo6NuYOHEJli6diMKFXST3M7XhTz/9jsuXozFxYl9TuyqyPcWLItNmNGiKF6OIVN2A4kXV6eXiSIAESMC2BChebMubs5GAMQIULxQvxvYIv08CJCAfAhQv8skFIyEBexGwpXi5ejUaQUGrsGjReJMEinDnyp079zBq1OdWw/TixUv07z8FAwZ8jIYNa1ptHjkNTPEip2xYLhaKF8uxVOJIFC9KzBpjJgESIAGZEqB4kWliGJbDEqB4MS5e8uTJi9y5HXaLcOEkQAIyIpCYmAI3t4dwd4+zSlTnzv2E3Lk9UKWKr1XG56AkQALZJ2BL8bJq1Y9iwILckPq8fPkSffpMxpAhvuLdK9Z6zp69jHnz1mH16ilwcspnrWlkNS7Fi6zSYbFgKF4shlKRA1G8KDJtDJoESIAE5EmA4kWeeWFUjkuA4sVw7m/dckNKSk7H3SBcOQmQgOwIODsnwc3tqVXionixClYOSgIWJWAr8fLoUTyGDZuFSZMGoHx5T8lrOH8+ArNnB2PNmmlwcsoruZ+pDRcuXI+iRd3w2WedTO2q2PYUL4pNncHAKV7UmVepq6J4kUqK7UiABEiABIwSoHgxiogNSMCmBCheDON+/pxHXWy6ITkZCZCAJAJ5876U1M7URhQvphJjexKwPQFbiZc9ew5j584wLFw41qRFLlv2HZydnfDFFx+Y1M+UxvfvP4Jw90xQ0BCUKfOGKV0V3ZbiRdHpyzJ4ihd15lXqqihepJJiOxIgARIgAaMEKF6MImIDErApAYoXm+LmZCRAAiQgawIUL7JOD4MjAZGArcTLqFFz0bbtO2jb9m3J5OPjn2LgwGmYNm0IvLw8JPcztWFo6AHs2/cP5swZaWpXRbeneFF0+ihe1Jm+bK+K4iXbCDkACZAACZBAKgGKF+4FEpAXAYoXeeWD0ZAACZCAPQlQvNiTPucmAWkEbCFeIiNvYOrUlVi0aBzc3FylBQbg0KET+O67X7BixSTJfcxpOGLEbPzvf++iVavG5nRXbB+KF8WmzmDgPPGizrxKXRXFi1RSbEcCJEACJGCUAMWLUURsQAI2JUDxYlPcnIwESIAEZE2A4kXW6WFwJCASsIV4Wb36J7x8+RL+/v9nEvWgoFWoXr0CPvigrUn9TGkcGXkTU6cux+LFE1C4sIspXRXfluJF8SnMdAEUL+rMq9RVUbxIJcV2JEACJEACRglQvBhFxAYkYFMCFC82xc3JSIAESEDWBCheZJ0eBkcCNhEvjx8/wdChMxEY2B8VKpSRTD029iGEkyhz547CG28Ul9zP1IZr1/6MxMRnGDy4h6ldFd+e4kXxKaR4UWcKs7Uqipds4WNnEiABEiABXQIUL9wPJCAvAhQv8soHoyEBEiABexKgeLEnfc5NAtIIWPvEy759R7F9+14sWTJeWkDaVjt37hdLjc2YMcykfqY0fvo0AQMHBmHChH6oUqWcKV1V0dY08RKD8A3bcL5GZ/jVL6Gz/gRc2bMBj2v1QwN3AAkXsXfLftzMjFBqX1PalGqObq2qIr/OeIkRv+PnQ1FAFrEcvpXauAyafNAeFZ2zTlfaWNom1dtp15G+ixhzJMpkNZ7RNbmInA4j43pSmRXSmTv2+GqEnqsDH7/GMFU78sSLKl6eZi+C4sVsdOxIAiRAAiSQngDFC/cECciLAMWLvPLBaEiABEjAngQoXuxJn3OTgDQC1hYvY8bMR8uWjeHj8460gLStRoyYgw4dmot9rfUcPnwC33yzAytXTkLOnDmsNY1sxzVNvJzFmnY9saX6IKyY0VNHZtxHaEA7RH18DH1rArgXgsAe3yBXZoKiekf4CtLGhDY33/TG8AnDUCtNniTgTHAPjPo5GvhwHXb1rq3lexfhG35AeFIOOOfXNk54ioSU/KjY2g8tK2RiX2KOYM3KUCRU9EAxYZSYwziW8iEGDUgvaxJw5dcAzFz2Ct2/WwIfsXG6x+iaXHE2uAdGHuqItV/3hKdO98Qzi+E/6jQ+2rAO7QR5hbsIHT4eu3IA7catg4/436Q/FC/SWamxJcWLGrPKNZEACZCAnQhQvNgJPKclgSwIULxwa5AACZAACaQSoHjhXiAB+ROwpni5du0mpkxZgYULx6JIkUKSYURH38HEiYuxdKlw74qr5H6mNhRiq1OnCrp0aW1qV1W0N0e8HPFoCs+uAzCuQ+oplMzEy140zUpQCORESSGlzQkUanMKru2+Q9808xKJTZ8H4YjbaZyv/lq8xB6fhhkbc6KT/0i0qKA9H5NwCfu+nIMNcb6YM6VlxpMjMUewcTfg49tYK15CMNxvPRqv3oaPdA9AxezF5KXLEf2vpxHxYnhNSWcWY+Co0+i+QVemaETSoltDMHdyCzGOxIj1GL/CDR82+QabX83ErI/1T/wY23wUL8YIqfv7FC/qzi9XRwIkQAI2JUDxYlPcnIwEjBKgeDGKiA1IgARIwGEIULw4TKq5UAUTsKZ40dyfkoTBg31NIrRx46+4cycGo0b1MqmfKY1v347FuHGLMHfuSJQoUdSUrqppa454ift8MG7uOoU2AdPxnniKxJriJRLvDD+NTdGDsaJPPU25sZgQDJsNtK8ehIVIFS/CCZH/YVe7nVjko1sGTdN+uF8I2unJjqxSeBpr2vUCFmhP74jN7iJ8wQ84UAW4vywya6EkRSYlnEDwoD44130nFqfGmXACa/yDkGPEd+hTS1ihRsSs8/wSszx+wMCFwPAVuid+jG8/ihfjjNTcguJFzdnl2kiABEjAxgQoXmwMnNORgBECFC/cIiRAAiRAAqkEKF64F0hA/gSsJV7i459i8OAZmDixHypVKisZxMuXr9CnzyTxsvv69atL7mdqw82bQ3Hp0nUEBPQztatq2psjXrBgJxrsHo8VaadIMhMv65Gzq0+6u1V07lsRJYWUNpH4vw1eWDM2Er208iE2tBdmYhb63vgfhqWKl4T9mNdlCcqs3qp/UkXM1DVs6tUNUX3CMLqJgcteUk+aDAxD+7SSX5rTJ8s3lsXn/nFYYuiUjpQ1IVFTbuz8Z9i4qJN4AkcsM7YIGLF8GGoK4YkiZhnKzlmHdgUv4aeAcXj0ue6JH+Pbj+LFOCM1t6B4UXN2uTYSIAESsDEBihcbA+d0JEDxwj1AAiRAAiQgkQDFi0RQbEYCdiRgLfGyf/+/+Pnn3Vi2bAIA6fenXLhwFTNnrkFw8FQ4OeWzChlB7vTvPwX9+n2EN98ULiZxzMc88XIMfd2PYPHsNUj2nYUR9XNLvOPFE41TZUyW96GkbxOJ/9v1CaJG9MejIUL5L+FkywA8HroVtf9s+Fq8GDxtohFDf3vvQlBbAyebxPte5vw/e+cB1tTZ/uEfFheKuBBlKeIWtxVQ66yAow5E20+wQ0VcdSsuFPdEcTIUR0VrHSi2DrB11QGtQt1iRS24GE4k0Lq+65ycQBJGzoEknCRP/levT8g7nvd+3+SvufM+D25V8sXsyVzqMcltHN11HOjmg15m0YWnR+OzJgDSdGMv4H1wPpxNuDRjmItN3q1QjhMxSyJaYAKXdiz9+DBMl7/xw+OoknjhAUmPm5B40ePNpaURASJABLRNgMSLtonTfESgcAJ044VOCBEgAkSACMgIkHihs0AExE9AU+JlxozV6NSpLXr16iQIwoYNu1GuXBmMGOEhqJ+Qxjdu3MWKFWEIDvZH+fKakTtC4imptkUWLw5A+rkpmH7ADGNnjkXaOlckfcWl5+KTcot3G0a8TETFfe4IMA1CYOsYTJxxHyM2TMQnu+XEi+QsVg1YAxvl2iwsWKYmzCAkj/wdU5252i/KwFNjsHNnKOKMnOHl5Y02XDH7tHOTseOhD8Z91RDlVMWs6nnZnGy6sQX4OGkXRtonKKUZS8E5/1HYis65dWpSYxF+vTL8lq9GRy4uVeeFxIsqQvr9PIkX/d5fWh0RIAJEQKsESLxoFTdNRgRUEiDxohIRNSACRIAIGAwBEi8Gs9W0UB0moAnx8s8/jzFv3gYEBExHtWqVedN580aC0aMXYMGCcbCzs+bdT2jDNWt2oEoVM3z7bX+hXfWqfXHECyQJOLpyJqIbjoPz9el4pUHxYsfcEtlqh7GukdiY/D17O+T+FjnxghRETe6NYy5ytVNkO8XUhBkaqZA+TGETWelyDImm1viif650YWq7MHVjjltzv5Mk4FTEfdi4u6HvAJ8cOZMzFl/xwqUbWw0/LHc6A1/5NGNMrDPOwqFbI/b2i+yRHheCB/mtrYDTSOJFr16mghdD4kUwMupABIgAESACBREg8UJngwiIiwCJF3HtB0VDBIgAEShJAiReSpI+zU0E+BHQhHjZujUCr19nYuLEofyC4FpduPAXwsMPY9OmuYL6CWn8/PkrTJq0DAsXjoetbS0hXfWubbHEC5M2KzECy7b9gpePrqLJFM3deGnM3hJZjxtmL9F0mLQI/S0F8QKkxy3C4p0f8MW4qehmz9VykdzGyaAVCH8zFCu41F0Km8g9/7PRYIwdpVyTJgWXww/jlqwD0/bAfdgO7KkkaLgGvMULl25sdRIcat/HdavcNGNM/RpfTiwpiJfjw+AZ1S+nLoyqg0jiRRUh/X6exIt+7y+tjggQASKgVQIkXrSKmyYjAioJkHhRiYgaEAEiQAQMhgCJF4PZalqoDhNQt3hhbq2MG7cIM2d6o2FDO0FkFi4MRpMmdTFwoIugfkIaR0Wdw2+/xWLFiilCuull2+KKFyALd/eMxdhtVzEwQF68bEcpWT0XeXKWneHRvRHKF1iIHoBCG2mqscayovQXOyGAK0KvLF6YGyqXw/cgLusjypXjUopJspBtVAH1unvlpu6Si4ctbD81HJVc5G+6AFbth+bKG1l7VWKFz5pyJA4jkryx/5EtPFZJRRIkt7F39iy84sSSwoFLjcSkoZFw3rQBg2VSqZATSeJFL1+uvBdF4oU3KmpIBIgAESACqgiQeFFFiJ4nAtolQOJFu7xpNiJABIiAmAmQeBHz7lBsREBKQN3i5fffL2PPnqPYsGEOjIyMeGNOT3+BSZOWs0KkVi1z3v2ENpwyZTl69uyEzz93FtpV79oLEy+puBweCShJCqTGIDz6GhrLfs+m5DqLR/nRsuoEj64NUY53mxdo5iUtdJ+deBz7k+yk/cHccNmM4+gLr9YWcjNl4e6pcMTkTG4Dp/wEENeDHfNicp5IrZzzETVyqcbqcRdqFDryWVNOB1mccvEVOr709s3r/OLKhzOJF717qQpaEIkXQbioMREgAkSACBRGgMQLnQ8iIC4CJF7EtR8UDREgAkSgJAmQeClJ+jQ3EeBHQN3iZfbsQDg5tcQXX3ThFwDX6ujRszh3Lg5LlkwU1E9I4wcPHrG1Z9aunYnKlSsJ6aqXbYWJF71EoJeLIvGil9vKe1EkXnijooZEgAgQASKgigCJF1WE6HkioF0CJF60y5tmIwJEgAiImQCJFzHvDsVGBKQE1ClekpKeYN689Vi5chqqV68iCPGUKSvQq1cndO/uJKifkMZhYQeQmZmF8eO9hHTT27YkXvRza0m86Oe+8l0ViRe+pKgdESACRIAIqCRA4kUlImpABLRKgMSLVnHTZESACBABURMg8SLq7aHgiIDaxcv27Qfx/PlrTJ78jSC6yclPwdyUWbt2FqpU0cxNFEa4jBmzADNnjkSjRsJqzwhajA41JvGiQ5slIFQSLwJg6WFTEi96uKm0JCJABIhASREg8VJS5GleIpA/ARIvdDKIABEgAkRARoDEC50FIiB+Auq68cKIjbFjF8LXdzgaN7YXtPBdu37B48epmDZtmKB+QhrHxPyFbdsOIShoLkqVKiWkq962JfGin1tL4kU/95Xvqki88CVF7YgAESACREAlARIvKhFRAyKgVQIkXrSKmyYjAkSACIiaAIkXUW8PBUcEWALqEi8XLsRj587D2LjRT5DYePfuPUaOnIdx44agdesmGtuV+fM3olmzBnB376GxOXRtYBIvurZj/OIl8cKPk762IvGirztL6yICRIAIlAABEi8lAJ2mJAKFECDxQseDCBABIkAEZARIvNBZIALiJ6Au8eLntw5t2zqgX79ughZ969Y9LF0aitDQ+ShXrqygvnwbP3mShhkzVmPFiimwsKjOt5vetyPxop9bTOJFP/eV76pIvPAlRe2IABEgAkRAJQESLyoRUQMioFUCJF60ipsmIwJEgAiImgCJF1FvDwVHBFgC6hAvTI0WRrysXDkV5uZVBZHduHE3ypQpDW/vQYL6CWm8f38Ubt26Dz+/UUK66X1bEi/6ucUkXvRzX/muisQLX1LUjggQASJABFQSIPGiEhE1IAJaJUDiRau4aTIiQASIgKgJkHgR9fZQcERAbeLlhx8ikZr6HFOnfieI6ps3EowePR/z549D3bo2gvrybcykMmPmYMROu3bN+HYziHYkXvRzm0m86Oe+8l0ViRe+pKgdESACRIAIqCRA4kUlImpABLRKgMSLVnHTZESACBABURMg8SLq7aHgiIBaxItEko0xYxZg6tRhcHCoJ4jqxYt/gZE2TMF7wEhQX76Nb95MxPLlWxAcPA/ly5fj280g2pF40c9tJvGin/vKd1UkXviSonZEgAgQASKgkgCJF5WIqAER0CoBEi9axU2TEQEiQARETYDEi6i3h4IjAmoRLzExV7Bt20Fs3OgHY+NPBFFdtCgYjRrZwcPDVVA/IY0DA3+AmZkpvvtugJBuBtGWxIt+bjOJF/3cV76rIvHClxS1IwJEgAgQAZUESLyoREQNiIBWCZB40SpumowIEAEiIGoCJF5EvT0UHBFQi3iZN28DWrZshAEDPhdEND39BSZNWoYVK6aiVi1zQX35Nn7+/BU7x4IF36N2bUu+3QymHYkX/dxqEi/6ua98V0XihS8pakcEiAARIAIqCZB4UYmIGhABrRIg8aJV3DQZESACREDUBEi8iHp7KDgiUGzx8vBhCubMWYsVK6agRo1qgogePfo7zp27hCVLJgnqJ6RxdPR5nDhxEStXThXSzWDaknjRz60m8aKf+8p3VSRe+JKidkSACBABIqCSAIkXlYioARHQKgESL1rFTZMRASJABERNgMSLqLeHgiMCxRYvu3b9jEePUjF9+nDBNKdMWYFevT5D9+7Ogvvy7TB16gq4un6GHj00NwffWMTYjsSLGHel+DGReCk+Q10eQW/ES3b2c6SnxyEz8xE+fHiny3tCsRMBURAwNi6PSpXsUaNGOxgZaaawnigWSkGolQCJF7XipMGIQLEJkHgpNkIagAgQASKgNwRIvOjNVtJC9JjA4cOfo1ev9TA2FlZ4PisrG6NHL8Dkyd+iefMGggg9fPgUs2YFYu3aWahSpZKgvnwb//PPY8ydux6BgTM1NgffWMTajsSLWHemeHGReCkeP13vrRfiJTPzCe7cCYex8Ue2eBh9SKzrx5LiFwOBDx/e4927j6hYsR7s7PrDyKiUGMKiGEROgMSLyDeIwjM4AiReDG7LacFEgAgQgQIJkHihw0EExE+gqOLljz+uITR0H4KC5qJ0aWNBC929+wgY+VKUmzJ8J9q6NQIZGZmYMGEo3y4G144RL1ev2qKSZtyXWnh+/PiRHYc+d+WP882bj2jQ4AnKl/+PfydqqTcE9EK8XL++CRLJXdSv3wtmZrYoVUrY/5PRm92khRABNRJ4+1aC58/v4v79M7CzGwwLC7oOrEa8eutmGzAAACAASURBVDsUiRe93VpamI4SIPGioxtHYRMBIkAENECAxIsGoNKQREDNBIoqXubP3wQHh3oYONBFUETv37/HyJH+GDPmK7Rp01RQX76NJZIs9jbOjBneaNy4Lt9uBtfu40cjPH1qJrp1P36cijt37iMh4R8w4sXRsRlatWoiujjFHJC5eQaMjd+LOUSKTUMEdF68/PvvC/z++xg4Oo6FqamVhjDRsETAcAkkJ19AUtKf6NAh0HAh0Mp5EyDxwhsVNSQCWiFA4kUrmGkSIkAEiIBOECDxohPbREEaOIGiiBemrsvs2YFYvnwyLCyqCyJ4+/Z9LFkSgpCQ+Shfvqygvnwbx8ZeQVjYQfY2ziefUCYNvtzE0C4i4gSuXk3AnTsPcOfOP2xI69fPhrNzSzGERzEQAdET0Hnx8vz5DVy9ugJduvgXCDsldi8O/VXA0y27w8exmsY2SpLwO3aefpJn/Bb9BsOppsamzWfgbNw+ehhnkuWeErh2Kcda6Oz1GRpVeIaYkN9wxeZTDO1lBxM1L0VxLjUPDqDgMyFbX/HnlO299ve6+LHLj/D2bSaOHZuIvn1/Ve/ANJpeEiDxopfbSovSYQIkXnR48yh0IkAEiICaCZB4UTNQGo4IaIBAUcTLjz8ewYMHjzFzprfgiDZu/BFlyhjD23uQ4L58OyxYsAlNmwq/jcN3fGqnOQJBQXvAnC+JJJudxNy8CiIi1mtM0mluJTQyESgZAjovXtLSLiMhYTM6dvQtkGBK7D4cvso8/QwXQ37DVXlZ0LwbvIspXlJif8cLB0ZG5A3h2eGlcF0Qh+b9BsOZEy2S27/jSqWOGPRVX/RsyLNgWuZ9HLteCT2LFCsjSY5g742nqN2MkyTMeNdM4TrQjbc4ubpuEIb90Bp+R2eiX407CGw7G+HtRyNqXTcUW10prU9xLvW/OKTj5ydZaqHTkI5omM9eCo1CtvdeW/Zhoki/DFDY2ZVfb0SEF9zdzwtFQO0NkACJFwPcdFqyqAmQeBH19lBwRIAIEAGtEiDxolXcNBkRKBIBoeIlO/tfjBo1HxMnfo2WLRsJmvPNGwmbAmz+/LGoW9dGUF++jZ8+TYevbwCWL5+CmjWF3cbhOwe10xyBJ0/S8P33S5CW9gyZmVno3t2J3Ut6EAEiwI+AQYiXXBRqlgXczYmQ0ES0WMrIiILFi/yH71kJv2LOjBDcqzsVwQGOsFC1V4yUCNmLUOMBODi+garWeZ5PiQ3CzLGPUHfRcExxs0N5pkXmfRzffQnJNm3hJfudipE1Jl7yWZ9UlqlPgigvTdNih5kvK+Ecws8+QbMvBmn5dhO/I8Lc+ins7MqPQuKFH1NqBZB4oVNABMRFgMSLuPaDoiECRIAIlCQBEi8lSZ/mJgL8CAgVL5cuXcemTXsQHDwPZcqU5jcJ1yom5gp27DjEpgADjAT15dv4wIFo3LiRiLlzR/PtQu1ERODEiYs4eTIGDRva4fDhk/jf/3pj0CBXEUVIoRABcRMg8cLuj1IaLqUUXMppqWSpo5hUUqtWrMPhK1JB0KN33hss+d96yEZ84HR4hzdAwJlx6MzeruBSd+Wcl4bo79MCFszvV2/BckaStOgG73btc3/PpPrK0175wD1D5PBRWPjcE/sP9kedQs+jUgxKacRUipenVxASmcDNkPc2iSJHuZRl+awPCmnN8uGjFFtOarIulXDmNBdDIanUeIkX+fW0/BSdn/2JM8myfZGlK8tdp3JqMeWfZTG2aAlc+Uuafs62i+zMyM5gQ3Tu8hpnZOnpWnZHf/yWkyovt70UswJTBSa5qeA6V/sTZ7hUe0LOrvxRIfEi7jdyMUVH4kVMu0GxEAGAxAudAiJABIgAEZARIPFCZ4EIiJ+AUPGyaFEw+6F4UT4MX7w4BA0a1ClSXz4k379/z96oGT58IBwdm/PpQm1ERODChb9w7NhZ9O7dGW3aNMVvv11Ekyb1YGtbS0RRUihEQNwESLyw0mUvQjffQdVeLWDBpeDynv6dNA3Y0ytYMHsRHtRhUoVJPxx/0XIOls5rgUoJ5xCwYi0OXZF++N6j5xdwU0odVlC6Kenvn2DcT+vwrT0z7jas2JyBFky9FCaG8FdouXEy5joCMYFhWBH+J5JadIePkzP6ejfEiwLbKyX9yryEeZ2X40gfX/zu31Z62yXfB/NB/V6EHudiYLhcewybpm74HyuAgELFCyMpQvYi6nUj9GxUDikxv+N50+HwnSztK71dcQ6vmjEp2Zj1/omPnzHPW+N+nvW1QIpCWjO+sdWC11xPVEhJQkrMXhyCJ8LX9c83BZws1VietGI58uIZYuavxri/zKSp2GqUxq3tu3A2+QtsvfQ1mL8yKMsb5b1W/lk2Z+/xfWH97wswKedOoy18p30Np5ovETneGwsvNMC4gJ54e+e+tCZP1W4Y17ki3v4L9ud7dUdi6YIe7JoUmT7DxaOv0HzGCExk09Fxt7tsvoDf9+WRmihNs4exK7DhOzsY8Ti7JF7E/eYt1uhIvIh1ZyguQyVA4sVQd57WTQSIABHIS4DEC50KIiB+AkLEC5MGatasQCxdOklwGq/09BeYNGk5mzbK0tJcI2Bu3UrEsmVbEBQ0DyYmPNPsayQSGlQogfj4Wzhw4AS6d3dE166OQrtTeyJABDgCJF4ybyHQay7Cq47GkbBusOB+PtN5AXZNbAyTv35A2xE/o/kXg+Do1gFdXlzA2eQG6Oudn4zIe64KFy9xkKYgy0bC8Z9xFnaw/+ce/palAft6MS4xqcVST2JCryCcl/0MFe3lw8jTt4Cz//QkhvUJYj+Y3/gdk44sGwnbFsFz40f4/bIY/WoWLl7eRc5G74UZ8ApdgYmtyyElcg56L5T1ld266YvN4UPRqgIXv4xjPjEqSI0PfGOrlTP/gx/Gw2MdOLGVd80F1niRpV7jeLz0kp6D8k9jMWX0KpxRg3iRMcqK2wnPkYdR2S8YW/t9womXWvj+p3X4xj4bZ/2HYvIvsjWB+1lWY0eZKfczuHOcI15kzB9hx4CJWA9P7DvYH3b5iKPC3hXpxgv9/wy+BEi88CVF7YiAdgiQeNEOZ5qFCBABIqALBEi86MIuUYyGTkCIePnpp2O4ezcJs2f7CMZ27NjvOHv2EittNPVYu/YHmJpWxLBh7pqagsbVAIHbt+8jPPxntGrVCAMH9tBYGjoNhE5DEgHRESDxIvvQn03jxdwUkEkN7gPqnA/cAcjayKV0UpWyStWNF9mH7OzthuRneHynIqxtnuAYc8OlEPFSaHv5Y5Z5Cf6dl+OXPr44698WJgUcQcmZDeg05QwngrhGnHTqHbAT8zuXK/TGyyOuWH3ODZKnV7D55ztg+7a9XvitGxXipcctobEBqgrbq9o3GY8+ATvh35n5ZobsRkpxb7zIxAlTZ0d+b+rhBHvjpQtWnxmLThXy3qjJ98aRXI2elD/24fCVzlz6OuV6RqrjJ/EiuvdnnQyIxItObhsFrccESLzo8ebS0ogAESACAgmQeBEIjJoTgRIgwFe8/Pvvf/Dx8cf48V5o3bqJ4EinTl0JN7eO+PxzZ8F9+XR48eI1Jk5cigULvkft2pZ8ulAbERD455/H2Lx5P2rXrgUvry9QvjzdVBLBtlAIOkyAxEuOeGHSeMmn6ZLdapHdzpAWpGeFiE1bzFo2Ae4NlWVE3pNQeI2XhtIP2SG7ddMdi6Z/C7cqFxRvuCiLiZxbOgW0Vwgjt8aL7KZDfuc168xGfDbldL7iRSYfCks1JhMvTMo1Jg2W7GHT6Qu4WV8vXP6oEC8ut4TGVnzxIuMhk06aEi+5aeDqIZoVLwWLnfzFy6fSVGg5xKX1hhpWIPGiw+/LOh06iRed3j4KXg8JkHjRw02lJREBIkAEikiAxEsRwVE3IqBFAnzFS1zcTaxbF46QEH+ULVtGUIQPHz5lU5StXTsLVapUEtSXb+MTJy4gKuo8Vq2axrcLtSthAqmpzxEc/BPKli0Nb+9BqFrVrIQjoumJgO4TIPGSJ9UYJ1e4wuwKBdJN7+P46jDMiUyATEZIU1rVgt/RmehXg6d4eRqLyaNX4UHdqQgKcISFTDxwt1IyTi7HqOmXkCy78SK7GaF8A6ag9kphpMQGY+bYZNRZMAJTZR/S50gk7oN7uVRjTA0QE6bGy7aF8NpoBL9fFvFINcakFnudm2osdi8O/SUrPC+TP19gc/jXaMXVJzn0F1eoXnl9ymmw5FKN8Yut+OIFHI8XXKoxE27P5Gu8KKYzy0Z84HR4hz/JkVcF1XjptGIeVnerBkncD/Ac+TOqKKQa4ytelJkydXB+w5Wc21iqxYuqsyt/jCjVmO6/2WtrBSRetEWa5iEC/AiQeOHHiVoRASJABAyBAIkXQ9hlWqOuE+ArXpYsCUHdurb46quegpe8e/cRMPJl+vThgvvy7TBt2kr06NEBLi7t+XahdiVIICMjEzt2RCIlJR2jRn0JKyumWjM9iAARKC4BEi9sarF9CA25DTO3FrBg6qv8boQuM4ZjgmM1ZCWcQ2joXlyp1BGONQE8vcIWkJ8+bSicagLSOh1/og5zy6BDd/iwhc1zH7IP39kaMUx/5vH0CmJLtcTgwV/ArWE59iZNxNw1WHLPCl5udnj95CoeXEnA1Ray9GCy+h1MOjQHdB5gjZvLC2uvfCyeIWbzUey79hg2TZn6LdLbO8dvmKHXIFd2zvJg2uxDKFOgnf05Gwk3nqJ2M1d8lW89G6UP9pnUYpv34ejLBnBrUA5M2qsHdSbAdzJz+4IpBL8Pm0N/x/Om3M9/nMOrZsMxfSJTK0dpfV6f4b+wQRj2Q249E2Gx8RUvstshirxa9BsMp5rPEBMYhhVnPqITw6NmGdzZvkuhxktWQiTGeoYD7N7WRs2sXVjIQ7x0Ht8fDbLSkXXnHM7iU+4sqU4FppweTZHpM8RufoS6i4ZjCrt/qsWLqrMrT4XES3Hfag2nP4kXw9lrWqluECDxohv7RFESASJABLRBgMSLNijTHESgeAT4iJenT9MxY8ZqLFkyCZaW5oImfP/+A0aOnIfRo79E27YOgvrybcykq5o7dz0CA2dq7EYN31ionWoC7969x969x3HrViK++aY/6tWzVd2JWhABIsCLgIGJF0YunMQ1uboYUkpy6cSYH5WeZ+RL+NknOUDZ9FmMMGEejMDYfQnJzJ+bd4O3knhR7isbpNkXg1hxI3sotLNpgGa4g2toy0kRqbg4fJVpLZUFtg/lYsqnfd7dV1pjvvFyfGSdlThIY5DJinxYcnVdClpj7hpy18FIGeahvL7K1+XnYloIiQ2sMGP2TJmzLDbFWBRp5fRR2FsH1Ng1VyEVmGJMDdCpUwbOys2pHEOOOAnthdTLd9hJc8+SbH9kKe5kTHLlkCJ/ZW7Mz7l9c2LL2cO846s6u/JUSLzwej+lRgBIvNAxIALiIkDiRVz7QdEQASJABEqSAImXkqRPcxMBfgT4iJd9+6Jw+/Y9+PmN5jeoXKuEhPtYtCgEoaH+GqvfsW3bQbx6lYGJE78WHB910D6B48fP4fz5OAwe7IZmzRpoPwCakQjoMQEDEy96vJO0NA0TyHsjReiEyjdWhPYvyfYkXkqSvm7NTeJFt/aLotV/AiRe9H+PaYVEgAgQAb4ESLzwJUXtiEDJEVAlXv777y1Gj56PUaO+wqefCr+xsmnTjzA2/gQjRw7WyCIlkmw2Pl/fEWjSxF4jc9Cg6iPACBdGvHzxRVe0a9dMfQPTSESACLAESLzQQSACvAiQeHF3P8+LFDUybAIkXgx7/2n14iNA4kV8e0IREQEiQARKigCJl5IiT/MSAf4EVImXK1duIzDwBwQFzUO5cmX5D8wkbMnMwqhR/vD3Hwt7e82kk/rjj6vYvPkAgoPn4pNPPhEUHzXWLoG4uJuIiPgVPXo4o3PnT7U7Oc1GBAyEAIkXA9loWmZxCeSTqkvgkPmlChM4RIk1pxsvJYZe5yYm8aJzW0YB6zkBEi/6tcEfPxrh5UsuT6t+LY1WQwQ0RqBKlTcaG1vXBibxoms7RvEaIgFV4mXZss2wtbXEkCG9BeOJibmK7dsjWGljZGQkuD+fDgsXBqFxY3t4eLjwaU5tSogAU89l164j+PTTpujXr3sJRUHTEgH9J0DiRf/3mFZIBIpNgMRLsREazAAkXgxmq2mhOkKAxIuObBTPMD98MEJCghVMTDTzYQnPMKgZEdAZAm/fvkO9erm1OnUmcA0FSuJFQ2BpWCKgRgKFiZeUlGfw9Q3A4sUTYWVVQ/CsixeHoEGD2hg0yE1wXz4dnj5NZ+NbvnwKataszqcLtSkBAg8ePMKWLQdgb2+NIUP6oGzZMiUQBU1JBAyDAIkXw9hnWiURKBYBEi/FwmdQnUm8GNR202J1gACJFx3YJAEhMuLl6tXaqFmTxIsAbNTUQAm8ewdIJP+iQYPHBkog77JJvNBRIALiJ1CYeImIOIFr1/7GvHljBC/k2bOXmDhxKStFLC2FSxs+ExYnPj7jU5viE0hJScemTXtQqVIFDB8+EJUrVyr+oDQCESACBRIg8UKHgwgQAZUESLyoREQNOAIkXugoEAFxESDxIq79KG40MvFiY0Pipbgsqb/+E8jOZuoZkHiR32kSL/p/7mmFuk+gIPHy7t07jB69ACNGeMDRsbnghTIF1E+f/gPLlk0W3JdPh/fvP2DMmAX49tsBcHZuwacLtdEygdev32DbtoNIT3+BMWP+h1q1zLUcAU1HBAyPAIkXw9tzWjEREEyAxItgZAbbgcSLwW49LVykBEi8iHRjihgWiZcigqNuBkmAxEvebSfxYpAvBVq0jhEoSLxcu3YHAQHbERQ0F+XLlxO8qmnTVsHFpT169GgvuC+fDrdv38PSpVuwaZMfKlQoz6cLtdEigbdv32LPnmO4c+cBvvtuAOrWtdHi7DQVETBcAiReDHfvaeVEgDcBEi+8URl8QxIvBn8ECIDICJB4EdmGFDMcEi/FBEjdDYoAiRcSLwZ14GmxekOgIPGyYkUYmyLMy+sLwWt9+DAFs2atQWDgTFStaia4P58O69btRIUKJmz6KnqIj8CRI2cQE3MFX33VC02b1hNfgBQREdBTAiRe9HRjaVlEQJ0ESLyok6Z+j0XiRb/3l1anewRIvOjenhUWMYkX/dpPWo1mCZB4IfGi2RNGoxMBzRDIT7ykpj7D9OkBWLRoAqytLQRP/OOPR5GU9Bi+viME9+XT4eXL15gwYSnmzx+HOnWs+HShNlok8PvvlxEdfR79+nVD27YOWpyZpiICRIDEC50BIkAEVBIg8aISETXgCJB4oaNABMRFgMSLuPajuNGQeCkuQepvSARIvJB4MaTzTmvVHwL5iZdDh35DfPwtVmwIfTC1V3x8/DFq1GCNfej+668XcezY7wgImC40PGqvYQKXLl1HZORJuLh0wGeftdHwbDQ8ESACygRIvNCZIAJEQCUBEi8qEVEDEi90BoiAKAmQeBHlthQ5KBIvRUZHHQ2QAIkXEi8GeOxpyXpAQFm8vH//HmPGLMS33/aHs3NLwStMSHiAxYuDERLiX6TaMHwmnD59Fbp3d4arawc+zamNlgjcuHEXe/YcgaNjC/Tp00VLs9I0RIAIyBMg8ULngQgQAZUESLyoREQNSLzQGSACoiRA4kWU21LkoEi8FBkddTRAAiReSLwY4LGnJesBAWXxwnx4vnLlVrZovYmJ8KL1mzbtwSeflIKPz2CN0GFSmPn5rceaNTM0Vj9GI4Hr+aD37iVj27YI1K9fh63rUqZMaT1fMS2PCIiTAIkXce4LRUUEREWAxIuotkPUwVCqMVFvDwVngARIvOjXppN40a/9pNVolgCJFxIvmj1hNDoR0AwBZfESELAN5uZV8fXX/QRPmJmZhVGj5mPevDGoV89WcH8+HbZvP4gXL15j0qRv+DSnNlog8ORJGjZu3I3q1avgu+/cYWZWUQuz0hREgAjkR4DEC50LIkAEVBIg8aISETXgCJB4oaNABMRFgMSLuPajuNGQeCkuQepvSARIvJB4MaTzTmvVHwLy4iUt7TmmTVuFhQvHw8ampuBFxsZexdatEQgOngcjIyPB/VV1yMrKZsXO9OnD0bRpPVXN6XktEHj5MgNhYQfw6lUGxoz5H2rWrK6FWWkKIkAECiJA4oXOBhEgAioJkHhRiYgakHihM0AEREmAxIsot6XIQZF4KTI66miABEi8kHgxwGNPS9YDAvLi5fDhk/jjj+tYtGh8kVa2ZEkoe9Nl8GC3IvVX1enPP68hJGQfK3aMjT9R1Zye1zCBf//9D7t3HwGTZmzYsIGws7PS8Iw0PBEgAqoIkHhRRYieJwJEACRe6BDwJUA3XviSonZEQDsESLxoh7O2ZiHxoi3SNI8+ECDxQuJFmcC///6Ljx8/6sPx1us1lClTBqVKldLrNRa2OJl4KVWqDMaOXQQvry/QoUMrwTyePXuJiROXYfnyybC0rCG4P58OixYFo2FDOwwa5MqnObXRMIHIyJO4dOk6/ve/3mjSxF7Ds9HwRIAI8CFA4oUPJWpDBAycAIkXAz8AApZP4kUALGpKBLRAgMSLFiBrcQoSL1qETVPpPAESLyRelAlkZGSAkS/0EDeBypUrw9jYWNxBajA6mXj5++/HWL48DBs3zkGFCuUFz3j8+DmcPv0Hli2bLLgvnw4pKc8wffoqdvxatcz5dKE2GiRw5syf+PXXi+jfvzvatGmqwZloaCJABIQQIPEihBa1JQIGSoDEi4FufBGWTeKlCNCoCxHQIAESLxqEWwJDk3gpAeg0pc4SIPGSd+tu3NgLY2MrNGzopbP7WpzAGfEikUiKMwT11QKBatWqkXjptR7r1/+EypUr4bvvBhSJOlMbxsXFGT16dChSf1WdDh78FVeuJMDff6yqpvS8hgn88cc1MGnp3Nw+Q8eOrTU8Gw1PBIiAEAIkXoTQMvC2//1nDOYf/GJ6GBt/gLHxezGFpJexkHjRy23VyKJIvADZ2aU1wpYGLRoBI6OPKFv2XdE660EvEi96sIlySyiaeEnB5Z2HcDNnnBZwG+qEnO+mpsZgZxQUf6dz2CS4+9tOJNUZim72JiUfveQ2Th64D9uBPVFPZTjS2C8+BtC0P4a2tij5+NUZAa/zpZn9I/GSdyMNXrw8S8SRHZFgXm55H5ZwGtAVWn8LSY3DrhOAq2drFFwCOx1xu6JwKyfoxkrts5B4KgJJtu7oap/PzQhecwh84WtiTC4EEi+fw9FxIXx912HBgu9ha1tL4OYAjx6lYObMNQgMnImqVc0E91fV4cOHDxg7diGGDu2H9u1bqmpOz2uQwLVrf+Onn46iQ4fW6NnzMw3OREMTASJQFAIkXopCzcD6SCRlkJFRHu/eGePjR/HkWjViHdB7lC37FmZmWShd2nA/WNP0kSTxomnC+jM+iRfmHzpV8fEjFZcUw6lm0rhXrpwBU9NsMYRTIjGQeCkR7BqbVLB4YQXAXly+Z4Za3KeJ2YkP8bpuTwyVyZfrgXCdAgRGTURjjUWueuCsxGPY/8AOHt0bQXhClWc4PscV5ztFYaFLNdWTabpFeiT8PE+iw661cKsuFV9w9UGb/FLsp57EPN9wVOnujOpN+sJL58WL0np5nS/F/UuLC8FxFF9CkXjJe9BJvNzD0R848SJJxOmDybAZ0IWTLZZw7C/7s7A3ifT4XYiCKzxbFaxOChzxRhh6TwcCjgxHo/waSRJx6uAvuJdujvIyY56WhbTq5fBZD0+0Zt9XXiB6nhcudAyHf48q+Wy8ijl4LVcqfyCbU1XcvMbMvxGJl88BfImYmOtYsmRikUju2XMUDx48wowZ3kXqr6pTQsJ9LF26GRs3+hUpDZqq8el5fgTu3k3C9u2H0LhxXXz5ZU8YG9O/QfmRo1ZEQHsESLxoj7VOzvTmTTk8e1YJ796ZoHRpQCo7xPN4/x54//4DSpeWoGbNlyhThuSLJnaHxIsmqOrnmCRegDt3LMEUBf2E/t5b4of8zZuPsLZOIfHSYR0qVLAq8f0oSgCnTg1Dy5aeqFKlblG663yfX345jZYtG8Hauia7FqHiJe3cZPhGVMXQsVNyvgWdnRiBZYt/QZPZGzCYkTG8PhjXPMoX0RPw1dlu2LOoH/L52FBFAFm4eyocybZe+X/bW/PhK84gScCpiPuwcXdDPZOrCHUdBgRcwkiHfAJh+K+ugi1bv4GNtuPUyHxK602NQXg04OblVMi3+RX379aWtpiIrYga0bxYEZJ4yYvP4MWLfKqx9Gj4f3MB7Xf4w6UIvkSe7u2tvTEFATgyLF91Uvg5LlRgZCHxyErsjLNGv1HD0CpHvMRja3AQbjb0xcLB9iivSrykxWP3CcBlSKtCXoeqXm63EdZ7CrDiCIYz5SPUMmb+cxq6eImM/BxRUTZsgfTPPmujamPyPM/cRvHx8cfIkYPw6afNBPfn02H9+nCUL18eI0YM5NOc2miAwKNHqQgK2gMLi2r49tv+MDWtoIFZaEgiQASKS4DES3EJ6nH/d+8+wYMH5jA2LgcTEyPRfoj433/A69dAxYqvYGX1XI93pOSWRuKl5Njr2swkXqTipWLFsihbVtd2T//iTU39QOIleio6kHjR2cM9evR8VK9eFU5OLdC8eQNYWdXC1au1YWPD55swqTg+qReiXI9gjZt8+iolScGJF/9NDXH3QhLLyqq9fMouuVRY7LNyqcqYNFLXgCa4gpuPbeHMptYqpD3Tnb2FcwaP2LG4Pm9iELppOQ78Y4eBXiMxlLv1wt58uMFtn3warjzzdgYucqnGaiXJjS/bellsBcxfUDow+VgtW7DrfCWXzkwhPtlamLFyUo0xca3ChhWHARdvDB2qdOuFWcfOUIRfr4yB3XqgG5eajP+680llpsBXMX2Z9CZJCzS5cYVLPSfHJb9XCZsm7ErOM4rnAsgb1jZB5QAAIABJREFUpynu/qa0XshS2TXHK+V0cDlpyHKfc8YZBG3wQxT6wmuoD9xwCNfM5M4ju/eV8WX3Riij4pVN4iUvIBIvcjVeChAv7O0VWW7GJvK3WKTpvGJkecq457ISTyE0aBWi4YIhnp7crRfF1GCNc26mSPdEfo7G1bPht66AGy+S6wibsA6YsA7DHcopbGj29TCMXwuMXzscDiayGy/L0Tf1ijQlmaUT3LsyUgaAclow9hZNDJdyLW+KtbwMKiDxVCiCVkUDnw9h19kashRpjfFKOc2Z0nwMowgZOPm4lFjIYrY28BovoaFdcf68BXubpGJFlfkq87zQ79z5B4sWBSE42B8mJornRh1/IXr5MgMTJizB/PnjUKeObn6xRx0cSnKM589fYcuW/cjKysbo0f9DjRpVSzIcmpsIEIFCCJB4oeNRIIHnzysiJcUc5ubiu+miHPTbt8Dz5+9hb//YoHP5a+o4k3jRFFn9G5fEC4kXMZ1qQxUvb9++w+vXb5CRkYmDBxfDyWkyyufkJ1HvDr148QJVqgi/n8A3inPnFqFFi54wNbXk20Wv2q1atRW3b9+HtbUFmjVrCAeHhqhffwRq1+ZxpU5yHisHBMA2JAJf1ikECytermLglD4wSX0GpF7Eydd9MGu6O1ufJIu5IXPwJurXZOSNBHdPXlG8LRNwFQNdnWHyzgZO7m6welJIe6TgcshynMpsjJpMepzUR/i7ghvGDQAig1Zg3z92GDR0JLy6NsTHxGMIOvgrKtVshHLMvE9fodOAqdIaLkzMCvN+irtLuFRjHdNxKuIsJ3aA9LgQHMP32LjoG9QzKWB+H7maNzmoJLj7yxzsuFwbDZk5jTNxKSocpv/j0pmlxmD1D/u4+Jh5juKFezDmd7QAclKNLUO9awHYuEyaaszLy1sx3RhzGyQ8lK2x03PoYPRh+cmvOwWXL3/AF+MKWjdzo0Z+b6UxH7rD8WUkzK1mmLX4W7Yde5PkRm8Ma2yNtyZczN2WYkaf/NK7peBywCb8bGotnYM9F15Y7t+NrQ/EpIbLuz9jYZsUpLjeVFkqOx+83+yJ1fDDRu9W7IfBaceHwSu6H3at7ohLXKq42fZ/InjjHBxjUo15ecMtdSamJ3+v0Mc3+XuEeLeCqopqjHhJS3sJ4KJevS8UZzH37v0GY2Nz2Nq6FmcYne1bqVIlVKjAfSs8H/HCSpTIczCtaY9yyEbi0wx07DeSvUnHnPmVh/9GPQvmeoz0ud5eE9DkzWmEBq2UphobMgRDWkklReQ5U9S0LwdIEvE0oyP6+XD1Y1LjsHbFbhi1Zmq6ZKPM05vY9lvj/FONPdgH77EPMWLfJDgqf/4uicWaQVtgvXEzBtWRipd9xu5wrVUe/5lkIzHhIWr1H4MRTPozhVs16YjbvAlnJPVgwbyY01Jw16QzxnhLa8zkz+Br2CbvRNDKKMDFk11nq1RZ+jJPvA8bj0CMx7rhDuxrOz1qKr751RU7VvZA9dQ4bAk5A4m9BTt+espdmHTh4mJYhB/heEufq993GtpWeoN37ww3k8XGjWPQrl1feHt/WaTXGnMLolQpI/j4FK2/qkl/+y0GR46cwerVvqqa0vMaIJCV9S927foZ//zzGCNGeKB2bcP8O7IG0NKQREAjBEi8aASrfgz64EENGBlVQMWKurGe9PQPMDdPR9WqmboRsA5FSeJFhzarhEMl8ULipYSPoML0+ixe5OUKI1mY/169ymT/NzMzKyc16Pnzh9GunTvKlKmkka25f/8+7OzsNDI2M+iff/4IB4d2KF/eML/JFxn5G5hUErJHnTo2mDFjH+zsjFUzf3YUfkOiuDojqsXL8E0bMZgpyvxgB4b5xGEwW58EyE48jv2vWnG1R+7jp+8G4bpMPnDSZvLOrXDl6pcU2j41EhOHRqKnrL1cGqpPFFKNSXBtsye2mi7D0q8aohyycHfPWCzJ4D6AzzNv/jVecuRAt+kYwdROYeafcRaDlgWgAyt+TsF/xk44LdsKN+X6K5J4hI5dCKPJu+DdrDzXdhref5UrXsJvVIFHVyY+CS6u6gT/ylx6LIUaLzxSjeXU2JGuew3mYpN3K5RDCs7PH40wS05W5MNbcWelt5leNeUEz4PtGOYTn7OXrHi5KZNQQPI+d4y48k0B6d1ScDk8HmZsujQg6+I89PevwtUCUo5T/hbV34qp1eRS2dldC8SY1cCkjRPRzIRh5oUopyD4dzRWqNGjkGosNRKTfO9jGNsnBccnjUbyMG5PVLwKGPHy4METJCTsVv16MZAWT55cRenSZqhe3TCLYTdt2hR16nAmOo94ycL1sPHYbjoDiwZz4mXvHCzL+JYVCtkn/OEV5YB1Czxgz4iN0xF43XQIm/5LIdUYe0tlO8xmLoJHXal42T9vGV59vQ7Dm5VXlBKMwNk7B+N3FCBeCk1DJp/6Sype1kq+w7r5XHzMuH+4YMcqF1SXHyc1GlNnx8J9iR/as+LlAhbOioDj4lVwqSFlsA4TsW54U6l8Oh2BZFt3dKn7QDHVmNyYdRRu32QhdvUERDsugV+H6ux6Z/3hjiV+7aXi5fxCzDroiCWyuAIfYfbiuWhfg7kJtBvXzdxhlByLN2/eGMirMu8yT53aDH//xbC3F/73K+bvgKNG+WPevDGoV6+2Rhj6+gaga1dHuLl11Mj4NGjhBCIifkV8/E14evZBo0aGmYqXzggR0CUCJF50abe0HKuupct58QIwNX0OC4tXWial/9OReNH/PVbXCkm8kHhR11lSxzi6Ll74yhVlVqVLl0alShXY/+Ljf4Cz8ySUK1fMBPYFbMirV69gZmamju3Kd4wLF5agWTM3mJrW0tgcYh549ert7I0XS8sabKqxZs0ao359b9SuXUp12FkXsKr/StiEHORx4wXcB+rMp2LyheEZOSGfbqosnp7agNcy+ZBffZhC2rMf3m+um289E8UaL1LBc9FB7oZIaizCr3fClm3fwibPvPmIl1QmfdlxSDr/D6NYOcLJg9AMDOzWUJp+hxE6J8NRceRZTHNW+jo5Ky0eYORBfzixTynNoZDSyxxZCUtwoE5xxYt03ckjf8dUZ2mEClx41ONRSP9V+jFObXupKF7kaqcUXldHMWVcteybWLvfjjsneePMPZBKokk+ZkkC9s6ZgZff7cJI+wSELjmD9rMmwsFEka1ijZcURE0ehX/YPn9i5bh49NzA9FH9EpDdePnw4bzqxgbS4v79U+yNFxubHgayYsVlVq5cuZAbL8nY5z0KsU2GoJVMxKbGY/dNRwRvHgTze6exe9dpPKxZH8wlOCA3RZeCeGFvqcTCQa6eCisUnIKx2aM6Yld7IKx2CEIHWkuD+2c/Ro55hclHhiNPhRj2uSQM3zc53xsvqweFwXZTKDxqS8XL/uYFjCsnSWrHrIZH2BsM6MKlIUMWEk8fRMXh+zHZKZ1l8HD4AUxyUk5RpVTjRV7myMsl+0SELY+Fk+9wNDVhJIwHtmQOQJe60vc0RkSdPlQRI5g1ZcZj9+5diPvQKoc5k5bN6mOKQd94OX9+MkaPDmJTvgt9xMZew9at+9k0Y0YaKNCblPQEfn7rsGbNDFStqrm//wldt6G0P3XqD5w8GQN39x5o1aqxoSyb1kkEdJoAiRed3j7NBp+QYAlTU92pU/DyJVPnhcSLJk4FiRdNUNXPMUm8kHgR08nWBfGiDrlialoRlSox/zGypSIqVOA+3AAQTTVexHQkBcfC1HipVq0ynJ1bolmzBrC2thRQ4yUNUZN74pjLEQQq1HjhanMwqZyYWyDKH+YriBcJ7u4ZhyUJLaQpvlANWbeXIKkTd+sjjwgovH32RX/0C60jlSdKNBQlwAP8NMwDMQ5KNVHQTFqkXZV4YaRI0I84a9oT40bmFnVn59+cgUHdmPRluQ8rZy82lZDCg735cw/eB+dD6mQU5UDaucnwjaiKbgxD2KDM0zkIK/aNF+m6k7xzRZAg8SK5jb2zZ+FmY672S+VMJKy/n3PrSblofaHiJfUk5vmGo0p3Z/Zb6lbGj7BsW2VOvOSNM5ddIeKF8XrHh7Gpw5Y7ncG6mM6Yzd7sKUy8FNRH9cuJarzkZUQ1Xgqr8fIQ+719EOPgidayIvYswsY5Remz753OqVWSHn8KL7vMwLTe9vhna29MQQCODGvEiZQYOHhKU3flPBq7YEiriohdMxBbbBgJw70LsqLmNabkJ14kNxA2IRAYL70tI//IuhbG/BoT1zKCQ1bjJRz+Pbj0n/Ljyt9OiVmDgWFvMLArc6sn92HpxNxqSWcZJLESRuk9EYWIF+a1HT0VM5O/xdJ2sdjwhxNmcDdmmPWGvRmILkzatZyHJRz7d5EKrLR47D7BVqVBduJp3Kw4CssW9YCVMY+bnarfBnSyxeHDn6NXr/VFEi9Ll25G3brW+PLLnhpZ+44dh/Ds2UtMnvytRsanQQsmEBt7FT//fBq9en2G9u1bESoiQAR0hACJFx3ZqJIIk8RLSVAX55wkXsS5L2KMisQLiRcxnUuxiJfC5YqkwG8kyt9cKUyuFMacxIuYTqTwWJgc6oxwsbWV3vj58MFIgHgB0s9NwfQDZvCS1QhhBmFqkyxdgdcDmRRPqsSL9APxvS32YesgO4D9MH46PiikGpO7LcN9gF5geyZt1NBIuO7kUnvlFKHviWrnJuCrs924tFdZuL7ZE1tMl2DpV9L6I+xNjhed4dG9EcoXKl7ecXVkXNB/lFINFDZt1RkMXL4aHZlvtHO3VsxclQUP81w8No9bgI+TdmFkM5M8a2clxssAHJraGeVZ4eGFsKbFvfEiXXduHZQUnPMfha1WXOoxVTdeWGm2HQ7cLSdWDi18X7QbL+xcL+DPiiepUBu7rTknXpTjlJd5KQWmGmO/m8vtgU3tSrAe6itNb6dCvOT2uY8PrrtzbgOpekWReMlLiMRLYeIlGzfCxmObqS8WDpbeBmGLzL+UFqnPZP7M1HFhaqYAeHhgJHyShuPAJEc8kBcvrCzZBrMZC+HBnu90xO2Kwisnd1bwMoLim2gnLmUZVw9lXQGpxphUX0dXYuflWujrMwKtc27iMHVTgnC7oSwtmqzGy2wsZVN6ZSFxrx/G/8nVWZG/nZJ2AlNnXYQ7l96LuYFy6mAMzHp4onUNKQOFei05604vMNUYe1OHG9fG1hRWnqOladZkQibWnYtLWkMmIsYMrp6tUYH5c5Ity5chlc1KIRvsifBBPRIvgsULI0QmTlyGZcsmw8pKOX+mqndM1c8ztUWYNGbTpg2Dg0N91R2ohdoIXL2agL17o9C5cxv06NFBbePSQESACGieAIkXzTPW2RlIvOjs1qk9cBIvakeqtwOSeCHxIqbDrU3xUpJyhcSLmE6dZmMRKl4gScCpiH24fLciLGQ3OlKz8MyiEVvInS2aXuiNF2ltlbGxdaQ1Xsxr4ln0Qlx15kRMHhGgoj1ScDl0BU5mNEBNVnwkICVTKkisE5n6H0lw6jYYA4Y6wTTxOIIPRsPEQpoWLC0uFqX6+krThhUiXmbZ/4yZYzYALoqF7JuwciXv/Hee1kb/0RMUi96z25jFFqrfcckGDRh25uWQuHd9To0XVmqFfYQTk7asSk2UvbwDYRUmSEWMwq0hJlVWbxyz8kbf/kO5m0Ny50RpLUyNnNx1p+ByfCn0GztFeiNHlXhhU3l54oKVdO3m5mmIWnMZTpyIEXbjhal/sw4fHZlzYg7z0uexd1vFnBtAinEy9bnvoBJbSweK680KhWtODRtm3VIejFzatbofdyNA8cYLcyvGM6oOvPoMloo2WZ8bzSFfT0jVq43EC4kXZQIZGYWJF4C50RIaeRYmNWTiJR5GfUZjZBd7vInfiqBTGahrIRUvWfdSIekzFONbVedkig2G9O4D965WeHw6FId/N0ENNr1WOuL/MkKf0SPRhZERafHYGhyZk7Ks7L/xiD7QOP9UY8xEbGquI0hMqYZyOeIlG88syuOzHtIaMwCXasz4O3jU/RdpjHi58wTW/UdjGCOKFGrFpCN+SxBOZdSFBfs+nIi/n1qj36hh7Fh5GKTcg2lXZhzgxLRvEGU5BL37uqNr9m70ng4E5NzUSWefD8RE7FjZI/e2D7veU8ioa8H+Luve33hSqx9Gj2iFikq8kZqCew37YenQdjAl8SJYvERFnWfTUC1fPkXV22ORnr906TqCgn5CSMg8GBvw/hQJXjE6/f33P9ixIxLNmtXDoEFuKFWKR7rZYsxHXYkAEVAvARIv6uWpV6OReNGr7SzWYki8FAufQXUm8ULiRUwHXt3iRSZXXr/OREaGckF7zd5cKSpXuvFSVHLi7CdYvLDLYIqkH4Y0kQvz4NJ1yX6UK3DPfpzIypr7sJGJGfb5a9LWTfrCDYdxHH2lIka5L9OmsPY545/FI27+xjJBws7L/D43vvS4zTh+M5+488ybW9zdGWew/2Jyng3MO4+0Sb5pxmS9c2Ji1t4W1SO8cb03V39F/jmrTnCzvY/jSXbwYMSQEkPZOvKdKx+GCutuwrHOYQtpurUCjqh838YufYHowzkSin1OtndsWp/j2C+LOc94UqYx7EbZwMnFDsnRcueC+ThZfn+sOknXLvd7dr2mVxAerRizchys5DoVjmRbLuWb7AzJjZm8zx0jLn4jJ2tUv0ZJvORlRDde5MQLKzSSYSNLecXhYuqxROe8YeamGQNXaD72sYyr3HOydFmWjnDvwqTwSkf87ujc9102zVjuq1Y+ZZll48ZgGsrXhMm7c0rjyaU/k7bNRuLpCCTbOsIsJlY6b04sUBIvMpkTC9lSpGnGclOBKTCQG0f2e7a96S3sPoGcNGzMlOzzUFwrG51cijamNk5OmjFZnxze0ufa2VQz6A/2i5pqbPr0AHz+uRNcXDRzI2Lx4hDUq1cbX37ppvoNmFqohcDDh08RHLwXVlbm+PrrfqhQgUeBM7XMTIMQASKgLgIkXtRFUg/HIfGih5taxCWReCkiOAPsRuKFxIuYjn1RxIsuypXCmJN4EdOJLH4sRRMvxZ/XMEdIweWdcTAbyNVLYdOsbUCTeRH4so5hEim5VUtwbbMnttoEY41SvaLCYiLxkpcOiRc58VJyB1r7MzM3XgLNELLZA9ban13wjNWqkXgRWuPl0aMUzJy5BoGBMzVS9D4l5RmmT1+FpUsnw9JSoQiS4P2lDvwIMKnjQkP34cOH9/Dx+RLVq3P1m/h1p1ZEgAiIhACJF5FshBjDIPEixl0pmZhIvJQMd12clcQLiRcxnduCxIu+yRUSL2I6dZqNhcSLZvkqjp6C8/OXILpmE2lKttRYxBkNxljlujHaDMkQ52Lr8BzHmZQ36Pv1nHxSwhUMhcQLiRdlAkyqsf/++8+gXkmpl3bg2Kl4nK08Ahu8HdjUjWJ/mJmZ0Y2XXusFpRrbs+cYHjx4iBkzvDWyvYcO/Yb4+FuYP3+cRsanQRUJSCRZ2LnzZzA3XkaOHAQbG2mtP3oQASKgewRIvOjenmktYhIvWkMt+ok0LV7evXsnegb6FKAmc/KSeCHxIqbXSkrKexgb30B29mO8fv0Gr15lsv+bmSnOtGCaYEc3XjRBteTGJPGiXfZsKi65tGU56cq0G4ZhzyZL6Safco0nERIveUEZ+o0XRrp8+PCB5wnSj2Zpl3eyKRutnD3QrZ4uaBegTJkyBl3HQmiqMeZM+/jMh7e3B9q1a6b2g/vx40eMHbsQnp5foEOHVmofnwZUJMDw3rcvGteuJWDo0L5o0ICu2dIZIQK6TIDEiy7vnoZjJ/GiYcA6NLymxYtEIjG4b5+V1PYzxfgqVaqkselJvJB40djhKsLAT5++xbVrB5CZ+VChd+nSpVGpUgX2P1PTiqhUifmP+bkiKlTQjQ8l+OIg8cKXlG60I/GiG/tEUYqDAIkXEi/iOIkUBREQRkCoeGGKry9YEISQEH+YmOTW6hE2a8Gt79x5gCVLQrFhwxxUrEg1RtTFtaBxfv01BmfO/AEPDxe0aNFI09PR+ESACGiYAIkXDQPW5eFJvOjy7qk3dk2Ll8zMTLx580a9QdNo+RJgbrsweZM19SDxQuJFU2erKOMyN17S0k7DxESi13KlMDYkXopycsTbh8SLePeGIhMfARIvJF7EdyopIiKgmoBQ8RIc/BM76KhRX6oevAgtNmzYhbJly7I3auihWQIXL/6Fo0fPonfvznByaqHZyWh0IkAEtEKAxItWMOvmJELES1biMex/YAeP7o1QHkwx0kO4iRZwG+oEhdJrqTHYGXUFsOzMtQXS4kJwHP0xtLWFAqiCfl8QzZcvgYoVn8PC4pVuAhdx1NoQL2lXfkZEzOM8FBr38ETrGlqEI0nEqYMxyInE0gnuXe355UNm+ybBdkBX2L+Jw64TgKtna1RXV/ipxR+TxIu6NqPgce7csUTFimVRtiz/udj30AtJuR3k3iNVjyLB3d92IqnOUHSzL+xbaNJ2F/O+zNgprNqr6q86ktwWhcTE5uu/D1tZwWohwwpsW1CNF4HD6HRzEi86vX15gifxol/7SavRLAESL3n5GnqqMc2eOBqdCKiHgBDxwtQCYdKMzZ07GvXr11ZPAHKjvHqVgfHjl8Dffxzs7KzUPj4NmEvgr79uY//+aHTr1g7dujkRGiJABPSEAIkXPdlITSxDiHh5ET0BX53thj2L+qEKriLU1R8xVpUxeNlWuMl9aJ52fBi81lwFPvXj2gK3trTFRGxF1IjmCsso6PcFrZXEiyZOgXRMbYiX5INT4bX3Ewzsao+cC9JpcYj70ApDPHnKF3nxUZRb0IzYiPwFqZJ6sOCMYXrKXZi09IQnH/mSHg3/by6g/Q5/uKSEofd0IODIcBT9gnA64nZFATL5dKP4Y5J40dzrRDayUPHCSOaDh59AUs8qR9KlP70FE4vBGKAsr/MN/xmOz3HF+U5RWOhSrUCZDWTh7qlwxDxiBpHg7smdSKqdK1usnL3Q1V5dabYUY1IIOz0Sfp4n0WHXWripzUrmv68kXgASL5p/zWtzBhIv2qRNc+k6ARIveXeQxIuun2qK3xAICBEvf/xxDVu27EdwsD9KlTJSO56TJ2Px88+nsGbNDLWPTQPmEkhIuI+dO39Gy5YNMXCgC4yM1L+XxJsIEIGSIUDipWS468SsxRMvYXjdIxkPHYIQ6Ca7ySLBxVVe2PsYuGnyDYkXnTgFWhYv59ojfL4LqsjYpMVja3AQbjb0xcLBPG6dyIsPwR/oZiFxrx+WJzTB6FHD0EomXuLXYdmml3BfPBftVd28Ubt4uY2w3lOAFUcwvCmAtHjsPgG4DGlV5Fs0JF7U+8K7du0O6ta1RoUKuaZPkHhJjcHqpSvwuvF0jBvplCte4hZh8cx7cN2pKK/zj14qVJJtpeKEn7QuRIyoBVEh47OFku/Dxt0N9YoiSAXER+KFxIuA46ITTUm86MQ2UZAiIUDihcSLSI4ihUEEBBEQIl6WLt3M/lvkyy97CpqDb+MZM1ajc+dP0bPnZ3y7UDuBBJKSniA0dB9sbWvCy6uvRur0CAyJmhMBIqBGAiRe1AhT34Yqrngxm2SHqCg7LF/TT5puTBKP0CVnULvFfay+IrsdQzdedOHcaO3Gi7J4AZAdswYDw6wRvHkQbFhYWUg8FYHcrGSNuXRe6YjbvAlBh5Jh038IPD27gsm6lB6/C1E3ZZQt4cSkAcvvw17JdYRNWAdMWIfhDvJFCdMRvzsa6DEkR8ZkJZ7KTYsmn4qsMPGikMIsbxwKcTZxhWerCkg8FYqgVdHA50Okt36glGqswDGljJIqNwZu3uLSpkk51aQaL2p9yf344xE8eZIGZ+eWaN68IVuYXYh4YW8BRnfGxkXfKEmIFFwOPwy4eKONTPjJUjVyK8hNDZab1ssZZxC0wQ9R6AuvoT55UjjmLj5/McLcvrmGFsCNK3gkS3fGpgY7A/aiDPNoqpgaUiFNWk6KNKXxudibuPqgTUW5VGOQ/tmsKXDzBpdqTWl8Nu3kDenUTZq2wM0byJvGsoBdJfFC4kWtL3gRDEbiRQSbQCHoDAESL3m3im686MzxpUANmABf8fLs2UtMnLgUy5ZNhpWVYtp2deBLTn6COXPWY/Xq6ahWrbI6hqQxlAikpT1HcPBelC79Cby9BxFnOiFEQA8JkHjRw01V15KKK15sQ75F8oL1sOHSjWVdC8SSmM4YWXs7RuSkJVOveDE2foIqVdLVhYDG4Qjs3+8DD4/jGuPx9u1bpB2bA698xAv+2Y+RY5IwfN9kOJoAzIe8Kw//jXoWzJWWbCSeuonGMxbCwz4T8VuCEHQwGTYDhmDIkC5snZW14UdgWlOaviw9/hRe9l+KuR3yuQ7zYB+8xz7EiH2T2HkKfKTGYUvIGUjsLVCdmT/hIWr1H4MRraoDBYoXqRQ6I0thlpaCuyadMcZbWv+FETmhkee4OLOR+DQDHft9DdvknQhaGQW4eMJzyBC0SpVPNaY4ZnbiHTys2Zcb8wWi53lhX6Y7XFuXx38cp0pjZmBia3OUKycvltS7rRcvLoaNTX1YWzuqd2CRjnbgQDQ2bvwRzZo1YP9r06YJqlfvjSpVKvCo8fIfLq5qj82192ProDoqVpiCywGb8LOptVTQpF7EyddeWO7fDebIlRyz7f9E8MY5OMbUzfLyhpdS7azcSfIXL8xtmZU3vODWpgL+s+oEj642ePjLHBy60xg1GQHESJhbzTBr8bdcHDEI3XQ8J00amyKtmy9GtjbOTX/W8m/s3BmDZxYV8BkjkkrJpRoD8+ftyBjUH23L/ceNb4axM+dKhRN7IygUpdo4ozokKP30CraeaI7AqIlozONMkHgh8cLjmOhUExIvOrVdFGwJEyDxQuKlhI8gTU8EikSAr3iJjj6PX3+9iBUrphZpHlWdfvghEmlpLzBlyreqmtLzRSDw5o0EO3ZE4unTNPhdpZqTAAAgAElEQVT4fAlra/XLsyKERV2IABFQMwESL2oGqk/DFVu87FoG64OeOOYQjmnOwLXNnohy2I3hGTPk6sGoV7zcvHkaqamX9GkbRLGW69f3wcFhpMZiqV+/Pmok/Zi/eFFKH5Z97zQiXjlgCCM6kIx93qNwY3A4/HtUURQfzNNMaq4bleDehREvWYhd7YEFlQNwZFg+VVd41k9Jj5qKb351xY6VPaTiZe8cjP/DBTtWuaB6QeIlNRpTZ8fCfYkf2jPXv9IuYOGsCDguXgWXGlm4HjYe6zAR64Y3RTlmzNMRSLZ1R5e6DxRTjcnHyIz5XTRct69CD3Mg+95+zPk+Bi7bmDGl4mW/8Wws8WvPxhm7ZiAWmAVgzyArnDlzRmN7efduNMzNLWBmZquxOcQ08NWrd3D+fFxOSA0b1sHIkYGoX9+ah3h5g+NzuuTUZmEHUbrVknu7hLkBEw8zLj1X1sV56O9fhRMQihKlOKnG2L43/bBrdT8u7Zk0jdmrptzNmwfbMcwnHoO5+izSGzv9ctqnx23Gcea2jUy81J6FBq+T8MzCCV5eXCo1+RovrHjZgU/8guDf0QKQnMWqAZNRKeASRjoAiuNn4e6esRi7jcSLkNcA1XgRQkv8bUm8iH+PKELxECDxQuJFPKeRIiEC/AnwFS++vgHo1s0Rrq4d+Q/Os2V29r/w8fHH1KnfsV8uo4d6Cbx//x5790bh5s27+Prrfqhfv7Z6J6DRiAAREA0BEi+i2QrxBVJ88bIWXf72x5jr/bDRE9g5dj1qL9+Kdn9NUBAvyfvcMeKfCTg0tTPkyzrz+/Awl9vLl8C9exfx+vVV8cHU8Yhu3NiOpk01800aBo2NjQ0q3dmWv3hRvomSyqTbusURLYuU09vwuiDxopCKqyqy72xARO0CxIvSzZr8t0wqb8JqhyB0oLW0ibwMKUC81I5ZDY+wNxjQRVanJguJpw+i4vD9mOyUzsqjh8MPYJKT8k0UpRovcnNJx7RFyGYPSCORbysVLxc6ckKKeXZrb0xBAPZ9ZYu4uFxRoO6jef/+LzAzM0fVqvbqHlqU4/3553X2m2bMw8qqBpturGfPGahTx4KHePkPMavaI7T2PmwdZCddX2oMwqOvsX9MjwvBsSZbETWiOXPVBHd/24mLj6XNqmXfxNr9dpoRL5DNKZ1LPtUXSj/GqW0vOfHC1O3qVMCNHakM2vuoA2CUAbfZGzBYluMvj3g5iQ6cyAGuItR1GMCKl3zGvx4I1ymgGy8CXg0kXgTA0oGmJF50YJMoRNEQIPGSdyso1ZhojicFQgQKJMBHvDx6lIKZM9ewRe81kQbs8uUb7K3+kBB/lC5tTLulZgJRUedx7txlDBrkhubNSWypGS8NRwRERYDEi6i2Q1zBqEO8uH2IxCTf+xg4HNgaYYcVq/vhk2hF8fJC6WcphcI+0MufEyNeKlZ8DguLV+ICqQfRlGSNF/aGyX4nTjBkIXGvH5YnNEEXe0ZSVEVWwnokywSD0u2Y9PMLMPNQZXRlb8dYokzKSmwzK0C8SG4gbEIgMH4dhjeTV4BcvRRbd3S1N2JvjmyxCcZmD2nFGT7ipQ5bp+YNBnaVpjyTPSydmFst6djv7YMkVsLIz8u0Kli8SMeUr33DT7xEjXRAtWrVNHYqL12ajxo17GFr20Fjc4hpYKbGy549R1nh4uTUgv1GWHZ2G1SsWJaHeAHSjw+DZ1QnbJSl7pJbnIJ8Tj2Jeb7hqNKdSbkFWBk/wrJtlTUvXiS3sXf2LNxs3FOaWqxyJhLW3+dESRZiVn2mKI5y4ufES+lZGNrmPE5e6oBvprtLx+AtXvIZn8SL4ONP4kUwMlF3IPEi6u2h4ERGgMRL3g0h8SKyQ0rhEIF8CPARLz/9dAz37iVj5kzNZKVYujQUdnY2+OqrnrRHaiZw/nw8jh//HX36dIGjI/MFO3oQASKgzwRIvOjz7hZzbWoRL9VTEDV5FI59BIxcg7HGzQLKoiX7WiDGrE6Cx5xF6CX7RjT7IeMGWE/eBW+FD8ELXhSJl2JueCHdS0y8pMZh7Qo/JLdbh0WDGWnB1S5pxomP1AtYMHsxPhRw44W95fFyLvZPdkR5SSL2zx2PbU0KEC9c2rBlCY0w2mcEWnMFzdmaMst+Q5OZi+BRtxzSo6fim2gutRikImj8n1zqsYJSjaWdwNRZF+G+eC7as3UyEnHqYAzMeniidY1s3Agbj0CMx7rhDuytr/T4XYiCKzxbpRecaowZ89soLrUYUydmP/zGx3Cpxwq+8ULiRb2vE+a2y7///scKF1vbWuzgd+5Y8hYvzA2XwGXL8aKhL8b5OIHJRMc8mHMXtMEPUU252yescHgB/4Pz4Wwiwd094+RSbqk51Zj8jRdWkmyHQ8hBfFkHSDs3Gb4L3+ekGpOKo34IX9OPjZ2Je/8DO3h0N8eZOa7SNGod03F05SbEthmNGX0aoTxv8SITU7Lxldetei+pxgvVeFF9SnSrhUy81KxppFuBU7REoAQIvHsHSCT/okED7rpoCcQgtilJvIhtRygeIpCXgCrx8uHDR4wa5Y8RIwaiXTv1f3CfmvoM06atwtKlk2Bpyf2jmDZKLQTi4m4iIuJXfP65M7p0+VQtY9IgRIAIiJsAiRdx70+JRqce8cJ9cLYGmLxzK1xrII94gSQBp8JDcfKxDRrYc9/4T32MRFNneHm5Sb8hzeNB4oUHpCI20Zp42VtKLh0Xk3YpBfdMa6JPvyFoxX4iLaupYiOt8VK9Bp79GohrjpyI4W6tPGrXBX36ecL274WYtf0j2jEpviqbo2zcfmyrMFwqYvJjwdSEifwFTzPqwkImXrKzUap8a/Qd0kpa8yItHluDTyGjrgWqM+LlzhNY9x+NYUw8BYkXpCN+SxBOycaVJOLvp9boN2oYuy6mbk1o5FmY1JCmIktPuQfTrsyYwIlp3yDKcgh693VH1+zd6D0dCDgyHI2Uxsy69zee1OqH0SOYOEm8FPGoC+729Gk6atZkT0bOQ5B4YVOKbcbx05lINS8vJ15u4rGlA+q1ZeqlWACpp+A/Yx0+OjLvieYwL30ee7dVhDcrYhTFi1SG1IFXn8Hw6N4o/7MOxT6y4POkeJQkYO8cT1ywktZ4MTdPQ9Say3DiRAwjjrYEHcPrupaceHkCSef/YVTX6jgtEy8u1ZCduAMzF11BD0awm52AnyeXXoyt8VJQqjFp6rXAZaH40MoR5sz/Zf+CNfupxouQg0o3XoTQEn9bRrzcvm0FExMSL+LfLYpQDATevn2H+vWfiCEUUcRA4kUU20BBEIFCCagSL3//nYSFCzchOHgeTEzy/VdtsQhHRv6Gy5dvYsGC74s1DnVWJHDr1j3s2vUL2rRpggEDPic8RIAIGAgBEi8GstFFWaYQ8ZKdeBz7k+zg0bUhykGxCLS0ZgHgxhVWVmzLRcbIl4izeJQTqA2cuCLSfGMn8cKXlPB22hAv6Vd/QUSM8jcSLeHYvwtkF6HYyBk5Iqvx0tgFLohGNFykIoYrTB/7GGjcYwhaVUjE6UOxYEe1dISLbTKik2zg3kUx5ZcCEYlcH66fcntGlOTEaumYOx7bNxk2TMyZTJyAi0zYKI0rTTOWm3gsPX43omWla+TGlP2ebW96q5Ax5VllI/F0BJJtc+dgx4ELvv60JqUaE/4SENRDqHhhB5er7SKdTPk9UFrkPoZ9k7SBk4sdkqPvw4Z9n5Q+l2zrha6MvJaNZdXp/+ydCVhU1fvHvygooIALirK5gLlr2q+0za1c0nLXSjDL3Sw1szLTsp9mlmuaGy7VP7VyTctSzNA2tUV+lpobiuDG4sLigLjwf869d4aZAWaBmWHuzPc+j08G557zns85M8j9zHlf5T25qPCN7lGaSBIIiuzR/9ox+X8ad+kJxG4HusgiRlzSe/r+ZKV1c+W93rh/8XNhOzIfjEbH2kmI26LEDvHer52H6EJup9+/FJM0fhjaRhzH2JVVsWrNECjJ/kyuDU+88MSLVS9eFTTOzweuXausgkgZIgk4D4Fq1bKdJ5gyjoTipYwXgMOTgAUEzImX5cu/Qn5+PsaMecaC3qxrIvp96aUZePbZJ/HII62tu5mtiyWQmHgBq1ZtRr16IYiKehLe3hVJiwRIwE0IULy4yUKXZJrWiJeS9G/reyhebE20oD9HiJfsbP5SbL8VLOjZ09OT4sXOoEskXuwck1q7l1KXZbTGYHHqB0qqsfPPY9ukdgb1koqbH8ULxYta9z7jJgESIAF7EKB4sQdV9kkCtiVgSrxoNLkYNeodTJs2BvfcU9e2AwM4deoc3ntvOT7+eBoqV7Yw9YjNo3CtDlNSrmDZsi9RqZIPhg/vj6pV/V1rgpwNCZCASQIUL9wgxRKgeOHm0BKgeHGdvUDxYv+1pHixHWMpRdnH59BaEi85OH0iGWF9X8dw6f/NXxQvFC/mdwlbkAAJkID7EKB4cZ+15kzVS8CUePnjjyOIidmAFSumo1y5cjaf5JIl6+Hl5YWRIwfYvG937DAzMxuffvo10tKuSieUWDPHHXcB5+zuBChe3H0HmJg/xQs3h6PES15eHsQfXvYnIP6B7utrv08v/fnnu6hZMwLh4Q/bfzJOOgLFiy0XRk49ps3CB5Pp0wqPS/FC8WLL3ci+SIAESEDtBChe1L6CjN8dCJgSL7Nnr0LdusF45pnuNkeRkZGFceNmYfr0sahXL9Tm/btbh6LG2FdffY8TJ87i+ef7ICLCkkTJ7kaJ8yUB1ydA8eL6a1ziGVK8lBidy91o7xMvLgfMjSdE8QJQvDjPC4DiheLFeXYjIyEBEiCBsidA8VL2a8AISMAcgeLEy9WrGRg//n3Mnv0KQkIsO/1tbiz978fF/Y5t2/Zg4cI3rbmNbYsh8N13P2H//v/h6aefQLNmDciJBEjATQlQvLjpwlsybYoXSyi5RxuKF/dYZ1vMkuKF4sUW+8hWfVC8ULzYai+xHxIgARJwBQIUL66wipyDqxMoTrzExv6GH374DR9+OMkuCN58cwEeffQ+dO/ezi79u1Onv/zyF3bt+hU9e3bC/fc3c6epc64kQAJGBCheuCWKJUDxws2hJUDxwr1gKQGKF4oXS/eKI9pRvFC8OGKfcQwSIAESUAsBihe1rBTjdGcCxYmXN96Yj06dHkDXro/YHE9y8mVMnboI8+e/jurVq9i8f3fq8K+/juLrr/egc+eH0K7df9xp6pwrCZBAEQQoXrgtKF64B8wSoHgxi4gNFAIULxQvzvRioHiheHGm/chYSIAESKCsCVC8lPUKcHwSME+gKPFy8WIqJk+ejwULJttFjKxdux2XLl3Ba6+9YD5AtiiWwLFjp/HFFzvwwAMt8NRTHUmKBEiABEDxwk1A8cI9YJYAxYtZRGxA8aLbA6zx4jwvB4oXihfn2Y2MhARIgATKngDFS9mvASMgAXMEihIvGzbsxOnTSZgyZaS5263+fm5uHkaNegevvvoCWrS4x+r7eYNM4OzZ81izZjMiI+vg2Wd7oEIFL6IhARIgAYoX7oHiCTDVGHeHlgDFC/eCpQR44oUnXizdK45oR/FC8eKIfcYxSIAESEAtBChe1LJSjNOdCRiLl/z8fIwe/S6GDu2LNm1a2BzNoUPHsHjxOsTEvAsvL0+b9+8OHV6+nIaPP/4C1asHSOsUEODnDtPmHEmABCwgwBMvFkBy1yYUL+668oXnTfHCvWApAYoXihdL94oj2lG8ULw4Yp9xDBIgARJQCwGKF7WsFON0ZwLG4kWcdPnvf5di2bJ3UKmSj83RzJ69EnXqhODZZ7vbvG936DAjIwurV2/BtWsZGDt2EGrVCnSHaXOOJEACFhKgeLEQlDs2O3WqNnx8vOFj+5/tdsF57Vo+AgKuokaNTLv0786dUry48+pbN3eKF4oX63aMfVtTvFC82HeHsXcSIAESUBcBihd1rRejdU8CxuJlxYoNuHv3LsaMecbmQFJTr+K11+Zg1qxXEBJS0+b9u3qHeXm3sH79DiQkJEknXerVC3X1KXN+JEACVhKgeLESmDs1T06ujtu3/eDv76GKaaek3EVoaCr8/XNUEa+agqR4UdNqlW2sFC8UL2W7Aw1Hp3iheHGm/chYSIAESKCsCVC8lPUKcHwSME9AX7xoNLlS/ZVp08bgnnvqmr/Zyhbbt/+IP/44ihkzXrbyTjYXBLZvj8Mff/wj1XRp0iSCUEiABEigEAGKF26KYgncuFER587VQrVq5eDl5HXBcnOBrKw8REZegqfnXa6qjQlQvNgYqAt3R/FC8eJM25viheLFmfYjYyEBEiCBsiZA8VLWK8DxScA8AX3x8scfRxAT8xVWrHgX5cqVM3+zlS1eemkGnn66Ox599D4r72Tzn376E7t3/4bevR/Dffc1JRASIAESKJIAxQs3hkkC4tRLTo4fKlXyQIUKgB1+1pdqBe7cAW7ezEdOzl0EBl5FtWrZpeqPNxdNgOKFO8NSAhQvFC+W7hVHtLt8+TYuXdqD8PAKiIgIR/nytv+F1RHzKM0YsbGT8PDDi1CpUkhpuimze+PihuLee6NQtWr9MouBA5MACZCAqxCgeHGVleQ8XJmAvniZPXsV6tSpLZ2osPUlasfMnLkMixdPhZ9fJVt379L9iVMu27b9iG7dHsEjj1BaufRic3IkUEoCFC+lBOjqt+fleSItzR+3bvngzh0veDhZ1rH8/Hx4euaiUiUNqlfPcrr4XGV/ULy4ykrafx4UL7J4ASrA09P+vDmCaQJZWXdx5MiXyMxMgrd3RSlFQ2RkGIKC3KfoJcULXyUkQAIkQAJaAu4uXvLy8rgZVEDA09PTLqc7VDB1KUSteMnMvInx42fh/fcnIjQ0yObhL136BcqXL49RowbavG9X7vDIkVP48svv8NBDrdC9eztXnirnRgIkYAMCFC82gOjqXdy5Uw7Z2d7IzfXC3bvOY16EBCpXLh++vjdRuXKuqy9Dmc6P4qVM8atqcIoX4MoVP+TllVfVurlysLduncPp0//i5MlzAPKRnw/Url0DkZHh0ikYH5+Krjx9ULy49PJyciRAAiRgFQF3Fy/Z2dm4deuWVczY2PEE/Pz8IOSLu15a8RIXdwixsb9izpzXbI4iMzMbL7/8Ht55Zyzq12dBeEsBJyQk45NPtqBRo/p4+ukn4OXlvvvUUmZsRwLuToDixd13AOdPAhYQoHixABKbSAQoXrgRnJXAjRs5SEhIgviFKSUlXRIw4hK/OEVEhCE8vLazhl6quCheSoWPN5MACZCASxFwd/GSlZUFjUbjUmvqipOpXr06xUv3xZg6dSk6dLgf3bo9avNl3rv3d2zd+gM++miKzft21Q4vXkzF0qVfombNanj++T7w92d6Nldda86LBGxJgOLFljTZFwm4KAGKFxddWDtMi+LFDlDZpc0JXLqUBpHX+sSJs7h9+w5E2srq1asop2DCEBDgZ/Mxy6pDipeyIs9xSYAESMD5CLi9eLmSgB2fbcPFIpcmGG37dESEr4PXLfUQ1u0Guka1RvGJUNNxaN0u/KsLrbFR+xwkxG1BUnhfdIzwKTwBi8awct726FMJgeLlcdx779uYOnUJFiyYLP0b1dbXlCkL8PDDrdGjR3tbd+2S/V27lolVqzbhxg0Nxox5FkFB1V1ynpwUCZCA7QlQvNieKXskAZcjQPHicktqtwlRvNgNLTu2A4Hbt2/j9Olk6SRMcvJlScCIq379MOkUjEhHpvaL4kXtK8j4SYAESMB2BChezuC7/1PEiyYBe7cmI6xPB0W2BKNNb+3frWOeHr8Ou9AVUa1KUEPu6Gr0eB2Yt2MYGhU1rCYBcVu/xZn0GvCpoTRIy0FaoDce7RyF1jXF164h9p1o/PbIWkzvXLVwL+bGsGi6svyBdkyb9Fn0wBQvj0Oj6YUzZy5gypRRFq2ONY3On7+Mt976CPPmvY7AwCL2izWduUHb3NybWLfuWyQmXsCwYf1Qt26IG8yaUyQBErAVAYoXW5FkPyTgwgQoXlx4cW08NYoXGwNldw4jcOXKdV0qsoyMbEnC+PlV0p2CqVGjmsNiseVAFC+2pMm+SIAESEDdBNxevOinGkuPxfQhv+Ghz6ajSwl8if5OOL6mB17FPOwYWqQ6Mb1pTAqMHCTsmIPPD4Wi1+ihaKUTL/FYs3wZjjV8AzMGRsDHnHhJi8f63UCXQa1MnKoxt7ePY3WPV4EPd2BYUwA26ZPipSgC27Y9ju++q40XXuiHtm1bmlsYq7+/bt03uHAhDa+/PtTqe93xBpGS7dChYxg06Ek0blzfHRFwziRAAqUgQPFSCni8lQTchQDFi7usdOnnSfFSeobsoewJnDlzXidhRDRCwoSEBCkSJhwVK3qVfZAWRkDxYiEoNiMBEiABNyBA8aJX46UY8SKdXjmmbIYm+qdY5HReB7R5ypTv5STEIWbZXMSiCwZFRSmnXgxTgzXWnUyR+9Ufo3FgLqYtKubEi+YIVo9fBIxfhGHNvA12aO6R1Rj3ETDuo2Fo5qs98fIBeqYellOSBbdF345CygAwTgsmnaI5oKRcK5xirTCDSkiIi8GyubHA44OkebaGNkVaY2QYpzkzGk8w2qIFpx+XEQttzKFuXuNl1aqO2LcvEMuXv4tKlYpIHVeK96qbN/MwcuQ7mDjxebRs2bAUPbnHrXv3/oE9e/ajT5/H0bp1E/eYNGdJAiRgUwIULzbFyc5IwDUJULy45rraY1YUL/agyj7LikBW1g0kJMipyFJTr+rCaNo0UkpFJmSMs18UL86+QoyPBEiABBxHYP/+/8Pt24GoX7+34wZ1opHKlSsH8Ue6ihAvkkTZ9gv8akXAG7lIuJyFR3qNlOqm5CR8jznbTyEySByPkb/XI3o8mmTvRcyyOXKqsUGDMKiVLCm2/eKHWhHegCYBl7MeQa9RSv2Y1EP46MP18GgtarrkosLlY/hkT+OiU40lbsSIsecxfOMraGNce0ZzEAsGrELokpUYUFcWLxs9+6JrbR/k+eYi4cR51O79IoaL9GcGp2rScWjlUuzTRCJInKBJS8Fp3/Z4cYRcY6ZoBs8hPPlzLJuzC+gSJc2zVao2RVoU7qweh4UYh0XDmkmiJ33XJAz5oSs+m9MZgamHsGrFPmgigqT+01NOw7eDEpdgsXaHwlv+XoOer6FL3Qq69K9OtH0cFsrs2QPRsGFXvPTSYJuPGR//Lz766HPExLyLChXU80Eim4OwoMODB//GN9/sxRNPPIqHH25lwR1sQgIkQAKFCVC8cFeQAAmYJUDxYhYRGygEKF64FVyVwPnzKZKA+fffM9IUxSkYkX5M1IEREkakJXPGi+LFGVeFMZEACZCA4wjk5OTi7NkLOHv2PP744wdUrFgFQUGtHReAE43UtGlT1K1bV46okHjJwZHV4/Cp32TMHKiIlw1TMTvreUko5O6ejuhdzbDov/0RIcTG3i3IbDpISv9lkGpMOqXyKQLenIn+9WXxsumd2ch4bhGGNfcxlBJC4GyYinGfFSNeTKYh00/9JYuXjzQvYNG7Snyi39+74LO5XRCo309qLCa9dRB9Z03DQ5J4+Q0zpmxBm/fmoktNmcEiTMCiYU1l+bR3C5LD+6JD/UTDVGN6fdY1OH2Tg4PzxyO2zSxMezhQmu+U3/ti1rSHZPHy6wxM2doGs7RxLbyAt957Gw/VFCeB1uNIQF94JB9Edna2E+0cx4byww8rMXXqO2jSxPYnUj74YBXCwmpj0KAejp2Uykb7+++T2LBhJx599D507fqwyqJnuCRAAs5EgOLFmVaDsZCAkxKgeHHShXHCsChenHBRGJJNCYgUDfIpmGRcuJAiCRjxp0GDOpKEqVcv1KbjlbYzipfSEuT9JEACJKA+Anfu3NHJFvGhAcADHh4e0GhOwd8/CKGh7dQ3KRtEHBoaisBApaBLIfGSjI0jRuNgk0FoJRWsFym64rH+WBssXzkANc7sxfp1e3G+VgNESKdPClJ0GYgX6ZTKQTTTq6ciCYW2y7GyfyAOzu+P1XVWIKaf8u+Fc5sw8sUMTNwxDIUqxEjfS8KwjROLPPEyf8BqhC+NQf86snjZ1KKYfvUkSZ0D89F/dTb6dFDSkCEHCXu3ovKwTZjYNl1icH7YZrzS1jC1GWBU40Vf5ujLpYgErP7gINq+MQxNfYWE6Y9VN/qgQ30lZZYmAXu/rozhYk434rF+/TocuttKx1ykZfO58i9u3rxpgxVXZxeHD8/C+PFLUbGi8TGn0s0nLe0qJk2ag1mzJqji1HbpZlvyu0+dOofPPtuGpk0jMHDgEyhfXjklV/IueScJkIAbE6B4cePF59RJwFICFC+WkmI7ihfuAXciIH6BPX06GadPJ+HGjRvIzwcCAvx0p2CqV69S5jgoXsp8CRgACZAACTiMQFLSJelki/i5dOvWbUm2VKxYQTqZWbduCDIzf4KnZwgaNox2WEzONFBWlqkaL+exacQoHGgWhdbaIvZS8I11Relzz+zV1SpJj4/D9Q6T8VqPCJxb0wOvYh52DG0ESLLkAJpFyam7dFfjLhjUqjIOLuiHVWFCwoTJ35JETSZeLUq8aI5i9fiFwDj5tIz+lfPPavFlTPhICA5tjZe1mN65auF+9U+nHFiAfquz0a+jONVTcAW3Fada0iUGSZKEMa4tYkK8SAeIJuHN5Ofx/gMH8fHvbTFZOTEj5rs6ux86iLRruisYbXp3kAVWWjzW75aq0iA3YS+OVR6N2TM7I8TT05m2jkNj2b79cXTvvhiensbyq3RhfPNNHA4e/AczZ44rXUcufLc44b58+VeoXTsQQ4b0RuXKtpVfLoyOUyMBEiiGAMULtwYJkIBZAhQvZhGxgUKA4oVbwR0JiBMv2lowIp2LuMTXwsNr6ySMZxk9QKB4cccdyTmTAAm4E4HLl9Ml2SL+ZGbegIeHmL0HIiOFbAmVTqRSBeEAACAASURBVGKWKyd9EUePbqB40Wjk7VHoxEsujq4eh0/83sCMgfJpEKnI/HW5SP0N8XdRx0XUTAFwfvNIjEoahs2vtEGivniRZMknCJg8A/0jpF5waN0uZLTtK9WKEYJiSGxbJWWZUg9lUTGpxkSqr+/m4PO/aqPnqOForTuJI+qmLMPxhtq0aNoaL2/hfSmlVw4SNkzDuD+UOiv6p1PSdmPSlP3oq6T3EqnQ4rYeQEDnKLSuKTMwqNeim3d6sanGpJM6Sr9h4X4IiRojp1nTCpmDfZW45BoyWw4EoGtUa1QSf08Kl/gKUrmSFArDl1tGIbKM/t3kDO8d9hIvL788EwMGPIF27e5zhmk6XQxXrlzHypWbcPv2LYwa9bSUUpgXCZAACZSWAMVLaQnyfhJwAwIUL26wyDaaIsWLjUCyG9USyMjIkk7BnDmTDPELnBAwXl6eaNSovvSJ49q1DT5Ga/d5UrzYHTEHIAESIAGHE7h6NUMnW9LTr+tkS3h4LZ1s8fauUCguihdTJ14AcaIlZttP8K2pFS/x8HhyDEZ2iEB2/Bosi8tC/SBZvOScSYXmycEY1ypQkSlhGNTjSfTtGIKLe2Ow/Wdf1JTSa6Uj/n8eeHLMSHQQMiItHmuWb9OlLKt4Mx6xmxsXnWpMDCSl5tqBhJTq8NaJl1xcCfLBo53lGjOAkmrM8wX0r38TaUK8nLyE0N5jMFSIIoNaMemIX7UMcVn1EST60yTg1OVQ9Bo9VOqrEIOUM/DrKPoBdr82BLuCB6FHz77omLsePV4H5ulO6qRL31+ICfhsTueC0z7SfOOQVT9I+lrOmVO4VLsXxgxvhcpGvJGagjMNe+H9wQ/Aj+LFpidexAeEZsxYisWLpzptXUKHv5HqDajR5GLt2m+QnHwJI0YMkD48xYsESIAEbEGA4sUWFNkHCbg4AYoXF19gG06P4sWGMNmV6gmIlC8it/6JE4nSXISEqVUrEBER4dInkX19jdN42H7KFC+2Z8oeSYAESKAsCGRna3Sy5eLFNCkEcbqlVq0aUhoxcbLF37+SydAoXvTEiyQ0khGmTXmlkBP1WGLlzFcGacagFJo/eLGI72nTZQW3Qd8OIoVXOuLXx6KgG5FmrCDxmH7KsuDGjSEa6teEKbyIRv3ppT+T2+YiYe8WJIe3QcCBg/K4uljEUafVhpJEmvtBaKcipxkrSGtlwECvH+3XpfZ+/2L9bujSsIkhpe/DcK5SdHop2kRtHF2aMe09OlDy9x4Iq46yOilcFq9t4zHtceJl2bIvpdSDo0c/7QxTdKoYxL/PN2/ejcOHjyM6+ik0bFjPqeJjMCRAAuomQPGi7vVj9CTgEAIULw7B7BKDULy4xDJyEjYmkJOTq6QiS8alS2mSgBHXPffUlVKR1akTbOMRC7qjeLEbWnZMAiRAAnYnkJd3S5EtF5CYeF5KISZkS7VqVRTZEoLAQKWmhwXRULzoiRcLeLlMEyFeFgZgxcr+CFXBpKpXp3ixZY2XzMxsvPzye3jnnRdRv75SW0gF+8BRIf7440HExR1Ev35dcO+9UuI8XiRAAiRgMwIULzZDyY5IwHUJULy47traemYUL7Ymyv5cjYDIxS/SPZw8mYibN29COJiqVf0RGVlHOgVTpYq/TadM8WJTnOyMBEiABBxCQK7ZcgEnT57VyZbKlSvpZEtwsDbnlHXhULxkIScnxzpoKm+ddmgtdu2Nx76AoVgsFbx3/qtatWo88dJ9sc1Sjf300x/YuHE3Fi+e4vyL7+AIDxw4jB079qF793Z48MF7HTw6hyMBEnAHAhQv7rDKnCMJlJIAxUspAbrR7RQvbrTYnGqpCNy5c1dKQyb+nDt3URIw4hLpYsQpGFEPply5cqUaQ9xM8VJqhOyABEiABBxC4MKFFEm2COly40aOdLJFpAYSpyPFzwbxp7SXu4uXvLw83L59u7QYVXV/2qF1Uuo0kR6sY4T9U5zaAo63t7dN/g1ki1jKog9bpxp7662FklR48skOZTEdpx1TpBbbtCkWHTrcj8cee9Bp42RgJEAC6iZA8aLu9WP0JOAQAhQvDsHsEoNQvLjEMnISDiZw7VoGTp9Olk7CXLuWKarBwNfXGw0a1JHqwQQFVS9xRBQvJUbHG0mABEjA7gTS0q7qZIt4/xeyRaQTq1dPFi2ibouXl6fN4nB38WIzkOyIBOxIwJbi5fz5FAjxMm/e61alJbTj9Jyia3Hy/PPPt6NFi3vQv39XSXLzIgESIAF7EKB4sQdV9kkCLkaA4sXFFtSO06F4sSNcdu0WBBITL0gC5tSpc5KAESdhREoZ7SkYb++KVnGgeLEKFxuTAAmQgN0JZGRk6WRLSsoVRbYAISFBOtlSqZJ9TiZQvNh9eTkACZSagC3Fy/r13yI5OQVvvDGs1HG5SgfJyZcQE7MRoaFBGDy4J3x97fN+6yq8OA8SIIHSEaB4KR0/3k0CbkGA4sUtltkmk6R4sQlGdkICUpqZ06eTcOZMMsSDuXwlF1mjRvUlCRMWVssiShQvFmFiIxIgARKwK4GcnFydbElKuqykEQNq1Kimky2i3pe9L4oXexNm/yRQegK2Ei83b+Zh5Mh38MorQ1g0XlmW9PRrWL58A8qX98DIkQNRvXqV0i8YeyABEiABEwQoXrg9SIAEzBKgeDGLiA0UAhQv3AokYHsCFy+mSqdg/v33DO7evStJmMDAKoiMFKnIwuDvX7nYQSlebL8e7JEESIAELCFw584dnWwR9bxECjGRzSYgwE8nW0qTStKSGIzbULyUhBrvIQHHErCVePnf//7FggX/h5Ur/4sKFbwcOwknHO3GDQ0++2w7Ll1KxahRAxEaatmHmJxwKgyJBEhARQQoXlS0WAyVBMqKAMVLWZFX37gUL+pbM0asHgK3bt2GeHgnJIxIk6AcgkH9+mG6VGTGs6F4Uc/6MlISIAHXIJCUdAlnz56XTi2K920hWypWrCC9V4uaLZaeWLQHDYoXe1BlnyRgWwK2Ei8ffrgKISG1EBX1pG0DVGFvd+7cxcaNu3D06Ck891wvqY4iLxIgARJwBAGKF0dQ5hgkoHICFC8qX0AHhk/x4kDYHMqtCYhUCULAiD+ZmdnSKRg/v0qSgBF/AgOrSnwoXtx6m3DyJEACDiJw+XK6JFvEn8zMG0rdFg9ERoahbt1Q1KsXgnLlyjkomuKHoXgp8yVgACRgloAtxEta2jVMmvQh3ntvglTLxN2v2Njf8PPPf2LAgK5o0aKhu+Pg/EmABBxIgOLFgbA5FAmolQDFi1pXzvFxU7w4njlHJAFRB0YrYQQNIWHEL9kiFdnZs0vQvv1iVKoUokpQe/a8gNato1G1an1Vxs+gSYAEXJfA1asZOtmSnn5dkS1AeHhtnWzx9q7oVAAoXpxqORgMCRRJwBbi5dtv92L//sN4773xbk/5t9/i8f33P+PJJzugTZsWbs+DAEiABBxLgOLFsbw5GgmokgDFiyqXrUyCpngpE+wclAQkAuJT1tpUZOnpV6VUZOnpcQgJ6YUKFQLsQsnf3x+ZmZl26Vt0ev78RkRGPorIyKaoXTsQQUGBdhuLHZMACZCAOQLZ2RqdbLl4MU1qLlKJ1apVQ6nbEmKy7pa5/u39fYoXexNm/yRQegK2EC/jxr2Hfv26on37/5Q+IBX3EB//LzZv3o3HH2+LDh0eUPFMGDoJkIBaCVC8qHXlGDcJOJAAxYsDYat8KIoXlS8gw3cZAufPX5ZOwezZsxIhIU+iQgV/u8ytQoUKyMvLs0vfotPk5K2oWrUpvL3l1GmiTkLt2jWkP7VqBepSqtktAHZMAiTg9gTy8m4psuUCEhPPC9UiyZZq1aroZIs2vaOzw6J4cfYVYnwkAJRWvIh//82YsRSLFk2Fv38lt0V6/PgZrF37LVq3boy+fTu7LQdOnARIoGwJULyULX+OTgKqIEDxooplcoogKV6cYhkYBAnoCGzbNhHt2s2Hr2+wXagI6SLki72uuLhRCAvrDo3GG6KGwuXLV0QyNd1wvr4+OhEjTsRUqWIfwWSv+bFfEiAB5yUg12y5gJMnz+pkS+XKlXSyJTi4pvMGX0xkFC+qWzIG7IYESiteli//Sko7O2bMM25IT57yuXMXsXLlJtStG4yoqKfg4+NcaR/ddmE4cRJwQwIUL2646JwyCVhLgOLFWmLu257ixX3XnjN3TgKxsZPw8MOLVFvjJS5uKO69N0pX4yU3Nw+XL6fh0qU0ScSIugrylS+lVgsIqGxwIsbPz30/6emcO5JRkYBzE7hwIUWSLUK63LiRo9Rt8UDDhnUl4SL+qPmieFHz6jF2dyFQGvGSlXUDL700E2+//SIiIsLcBZnBPFNTr2DZsq8k2TJ8eH9Uq2afdLtuCZeTJgESsJoAxYvVyHgDCbgfAYoX91vzks6Y4qWk5HgfCdiHgKuJF2NK4sGoVsIIIXPtWkG9GSFixC/b2tRk4kSMj4+3fUCzVxIgAdUSSEu7qpMt4j1EpBET6cTq1ZNFS716ofDy8lTt/PQDp3hxiWXkJFycQGnEy88//4mvvtqFjz9+y8UpFT09IZ4+/fRrCPkyevQzCAlR38lEt1w4TpoEXJgAxYsLLy6nRgK2IkDxYiuSrt8PxYvrrzFnqC4Cri5ejFcjIyNbOREj0pKlIysrW9dEiJiaNaspIiZQKoZdoYKXuhaU0ZIACdiEQEZGlk62pKRcUWQLEBISpJMtlSr52GQsZ+qE4sWZVoOxkEDRBEojXqZO/Qht2rTEU091cDu8t2/fxldf7YSo7TJkSG9ERoa7HQNOmARIwPkIULw435owIhJwOgIUL063JE4bEMWL0y4NA3NTAu4mXoyX+erVDL0TMenQaHIMRIz+aRjx93LlyrnpTuG0ScD1CeTk3JRSiIk/ycmXdRMWQlZ7sqVqVdeuE0Xx4vr7nDNUP4GSiheRKnHKlIWYO/d11KhRVf0grJzB99//jN9+i8fAgU+gefMGVt7N5iRAAiRgHwIUL/bhyl5JwKUIULy41HLadTIUL3bFy85JwGoC7i5ejIGlpl6VTsSI0zAXL6bh1q3bUn0YcXl4eEifdhcCplYtcSIm0GrevIEESMC5CNy5c1cnWxISknXBVanip5MtQUHVnStoO0ZD8WJHuOyaBGxEoKTi5YsvduDcuUuYPHm4jSJRTze//HIIu3b9gqee6ogHHmiunsAZKQmQgMsToHhx+SXmBEmg9AQoXkrP0F16oHhxl5XmPNVCgOKl+JXKz8+XBIy2RszFi6kQ6cjE18Xl7V1BSkcmn4oJRGCg+316VC37nHGSgDGBpKRLUiqxhIQk5OXdkr5dsWIFqdi0qNkSFlbLLaFRvLjlsnPSKiNQEvEi3udGjnwH48cPRqtWjVU249KF+9dfR7F16x507vwQ2rf/T+k6490kQAIkYGMCFC82BsruSMAVCVC8uOKq2mdOFC/24cpeSaCkBCheLCd3+/YdvbRkaRB1H4SEUTwMRL0HrYQRQsbVUxJZTo4tScA5CAiRKmSLSCWWmSnqO3lItVsiI8NQt24o6tULcft0ghQvzrFXGQUJmCJQEvFy+PBxzJ//f4iJmS5JZne5jh1LwPr1O/DAA83Qs2cnd5k250kCJKAiAhQvKloshkoCZUWA4qWsyKtvXIoX9a0ZI3ZtAhQvJV/fmzfzJBFz6VK6dDLmypVrutMwQsYEBFTWpSUTQsbPr1LJB+OdJEACJSIg6jhpZUt6+jUpZaC4wsNr6WSLt3fFEvXtijdRvLjiqnJOrkagJOJlzpzVqF27JqKjn3I1HMXOR0j21as3IzIyHM8+28OthJPbLDInSgIuQIDixQUWkVMgAXsToHixN2HX6Z/ixXXWkjNxDQIUL7Zbxxs3cqT6MFoRc/16poGIqVYtwOBEjK+vt+0GZ08kQAI6AtnZGp1sESkCxSWEi6jLVLduiHSyxd+/MokVQYDihduCBJyfgLXiRUjnV1/9EO+9Nx6hoe6RRlF8IGbp0i8g6nUNHdpP+i8vEiABEnBGAhQvzrgqjIkEnIwAxYuTLYgTh0Px4sSLw9DckgDFi/2WXaQy0taHETImO/uGkpZMpCfLR82a1aRPn4qHweJETIUKXvYLhj2TgIsTEPULtCdbEhMv6GSLEJ5a2cI6TOY3AcWLeUZsQQJlTcBa8bJjxz78+ms8Zs2aUNahO2T8jIxsfPLJFly5ch0vvvis9G8sXiRAAiTgrAQoXpx1ZRgXCTgRAYoXJ1oMJw+F4sXJF4jhuR0BihfHLblIeSQ+gak9FaPR5Eg1JgBZxMj1YeQ/okZM+fLlHBccRyIBlRLQypaTJxN1sqVyZV+dbAkOrqnSmZVN2BQvZcOdo5KANQSsFS/jx89Cnz6d0aHD/dYMo8q2QsJ/+eV3OHXqHF54oS/q1w9V5TwYNAmQgPsQoHhxn7XmTEmgxAQoXkqMzu1upHhxuyXnhJ2cAMVL2S1QWtpVJS2ZSE+WBvGwQHuJtEghIUGoXTtQkjDiVAwvEiABmcCFC6lITDyPM2fOQ6T409ZtadiwriRcxB9eJSNA8VIybryLBBxJwBrxcuZMMt59dykWL37LLVIsfvvtXhw8+DeeeaY7mjaNdOSycCwSIAESKBEBipcSYeNNJOBeBChe3Gu9SzNbipfS0OO9JGB7AhQvtmdash7zdbVhxIkY8WBZnILRXhUqVNDVhxEnYpgyqWSUeZd6CaSlXdPJlmvXMnWyRdRrkVOJhcLLy1O9E3SSyClenGQhGAYJmCBgjXhZsWID7ty5I6XccvXr55//RGzsb+jV6zH85z9NXX26nB8JkICLEKB4cZGF5DRIwJ4EKF7sSde1+qZ4ca315GzUT4DixTnX8PbtO7qUZHJ6snQpJZn28vX1kU7CBAfLJ2KqVvV3zokwKhIoBQGRp197siUl5YoiW/Kl02Ba2VKpkk8pRuCtxgQoXrgnSMD5CVgqXrKybuCll2Zi2rQxiIwMd/6JlSLCP/88gm3b9qBLl0fw6KP3laIn3koCJEACjiVA8eJY3hyNBFRJgOJFlctWJkFTvJQJdg5KAsUSoHhRx+a4eTNPSkemlTDi0//yJerDAP7+lVC7dk0pNZk4EePnV0kdE2OUJGBEICfnJs6ePQ9RuyU5+ZL0XQ8PoEaNarq6LVWrBpCbnQhQvNgJLLslARsSsFS8/PLLX/jii++xZMlbSk05GwbhRF0dOXIKX331Hdq2vRc9erR3osgYCgmQAAmYJ0DxYp4RW5CA2xOgeHH7LWAxAIoXi1GxIQk4hADFi0Mw23wQUddCSBitjLl2LUN5qCKLmGrV/CUBI07DiP/6+nrbPAZ2SAK2InDnzl2dbElISNLJloAAP51sCQpinSNb8TbVD8WLIyhzDBIoHQFLxcu0aYtw//3N0bNnx9IN6MR3JyQk45NPtqBhw3pSXRemnHTixWJoJEACRRKgeOHGIAESMEuA4sUsIjZQCFC8cCuQgHMRoHhxrvUoaTSZmdlKjRj5VIz4f3Fpy8TUqFFVqREji5gKFbxKOhTvIwGbEUhKuoTExAs4fToJeXm3pJMtop5RREQYRO2WsLDaNhuLHVlGgOLFMk5sRQJlScAS8SJqxU2ZsgBz574mnRh0xevixTQsXfoFxL9xXnihD/z9K7viNDknEiABFydA8eLiC8zpkYAtCFC82IKie/RB8eIe68xZqocAxYt61sqaSK9ezVDSkqVJQkajyTEQMdqUZPKJmECUL1/emu7ZlgRKTECIQSFbzpw5LwlCIVsAD51sqVs3FOXLlytx/7yxdAQoXkrHj3eTgCMIWCJevvzyOyll45tvjnBESA4f49q1TKxevRlZWdl48cVBCAqq7vAYOCAJkAAJ2IIAxYstKLIPEnBxAhQvLr7ANpwexYsNYbIrErABAYoXG0BUQRdpaVcNTsTcvHlLVx9GPPgOCamlqw9Tq1ZBSidRmHf9+h3o1KkNGjSoo4KZMkRnJCBEoFa2pKdfU2QLEB5eW0olJmSLj09FZwzd7WKieHG7JeeEVUjAnHgRJwhHjZqOl1+OQuvWTVQ4Q9Mh5+bmYf36b6UUlcOG9ZN+jvAiARIgAbUSoHhR68oxbhJwIAGKFwfCVvlQFC8qX0CG73IEKF5cbkktmlBBfZg0iHQkIiVZvpKXrGJFL9SuXVMSMVeuZGDSpA/RsWMbREc/hZYtG1rUPxuRQHa2RidbLl5MlYAIySdOWdWtG4x69UKZFsYJtwnFixMuCkMiASMC5sTL33+fwLx5nyEmZjoqVqzgcvy+/noP/vrrKAYN6oHGjSNcbn6cEAmQgHsRoHhxr/XmbEmgRAQoXkqEzS1vonhxy2XnpJ2YAMWLEy+Og0K7c+eOdBrm0iW5PkxKSrpOxBw9egq//hovRdKmTQv0798VHTs+4KDIOIzaCIhPWWtPtiQmnpdSiAnZUq1aFZ1sCQysqrZpuVW8FC9utdycrEoJmBMvc+euQVBQDQwe/JRKZ1h82Pv2/YEfftiPPn0ed8nTPC63YJwQCZCAWQIUL2YRsQEJkADFC/eApQQoXiwlxXYk4BgCFC+Wcc7JqYDMTF/LGqu81c2bebh8Wa4Nc+TIKeTk5OpmdM89daXTLxUqeKl8lgzfHgRu3NDg3LmLOHfuEq5evS6lf6lXLwTBwUH2GM7t+qxZMwMeHvl2nTfFi13xsnMSsAkBU+LlypXrmDjxA8ycOR5hYbVsMp6zdPL77/9g+/Y4PPHEI3j44dbOEhbjIAESIIFSEaB4KRU+3kwC7kGA4sU91tkWs6R4sQVF9kECtiNA8WIZy2vXKuHSpUB4e0uVwN3mEicYtCnItJP28PCgeHGbHWDdRG/dugWxP8qVKyf94WU7ApmZ+WjZMonixXZI2RMJqJaAKfHy3Xc/4eef/8L777+i2vkVFfg//5zEV1/txCOPtEa3bo+41Nw4GRIgAfcmQPHi3uvP2ZOARQQoXizCxEYAKF64DUjAuQhQvFi2HkK8pKUFolo1Pky2jBhbkQAJ2JJAcnI+7r33HMWLLaGyLxJQKQFT4mXChPfRq9djLpUW9PTpJHz66ddo0qQ+Bg58Ap6e5VW6cgybBEiABAoToHjhriABEjBLgOLFLCI2UAhQvHArkIBzEaB4sWw9tOKlenWKF8uIsRUJkIAtCSQlUbzYkif7IgE1EyhOvJw9ex7Tpy/BokVvISCgspqnqIv9woUULFv2FWrVqo4hQ3rDz6+SS8yLkyABEiABLQGKF+4FEiABswQoXswiYgOKF+4BEnBKAhQvli0LxYtlnNiKBEjAPgQoXuzDlb2SgBoJFCdeYmI24Nat2xg7dpAap1Uo5qtXM7By5UaI2nOjRz+DmjWrucS8OAkSIAES0CdA8cL9QAIkYJYAxYtZRGxA8cI9QAJOSYDixbJloXixjBNbkQAJ2IcAxYt9uLJXElAjgaLES3a2BmPHzsDUqaPRoEEdNU7LIOacnFysXfstkpIuYvjw/qhTJ1j1c+IESIAESKAoAhQv3BckQAJmCVC8mEXEBhQv3AMk4JQEKF4sWxaKF8s4sRUJkIB9CFC82IcreyUBNRIoSrz8+ushrFu3A0uWTIWHh4cap2UQ8+bNu/G///2LqKin0KhRPdXPhxMgARIggeIIULxwb5AACZglQPFiFhEbULxwD5CAUxKgeLFsWSheLOPEViRAAvYhQPFiH67slQTUSKAo8fL224tx331N0atXJzVOySDmuLjf8eOPB9C3b2e0atVY9fPhBEiABEjAFAGKF+4PEiABswQoXswiYgOKF+4BEnBKAhQvli0LxYtlnNiKBEjAPgQoXuzDlb2SgBoJGIuXixdT8eabCzBnzmuqr4Ny4MBhfPvtPnTv3g4PPXSvGpeHMZMACZCAVQQoXqzCZdvGt2554u5d9R8TtS0V1+6tfPm78PS8o7pJUryobsnKLOA//3wXNWtGIDz84TKLwZkHvnnTy5nDU21sFSrchodHvmrjt2fgFC+W0aV4sYwTW5EACdiHAMWLfbiyVxJQIwFj8fLVV98jISEZU6aMVON0dDEfPnwCGzfuQocO/8Hjjz+k6rkweBIgARKwlADFi6WkbNguO9sb4s/du+WRn0/xYkO0Tt+Vh8ddeHndhp9fDry9bzl9vNoAKV5Us1RlHijFi+klSEvzQ15exTJfJ1cK4PZtD4SFpaNcOYqXotaV4sWy3U7xYhkntiIBErAPAYoX+3BlrySgRgL64uXWrdsYNWo6xo59Vko1ptbr5MlE/N//bUeLFg3Qv39XlCtXTq1TYdwkQAIkYBUBihercJW+8fXrvrh+3Q937vjAywtwgbpopYfiRj3cvQvcvp0PT08NatTIgK9vnipmT/GiimVyiiApXkwvw4ULVZGTE4CKdC82269XrgAtWpyjeCmGKMWLZVuN4sUyTmxFAiRgHwIUL/bhyl5JQI0E9MXLP/+cxNy5n2LFinfg7a3OXyCSky9jxYoNCA2ticGDe6FSJR81LgtjJgESIIESEaB4KRG2kt2Uk1MB588Hwtu7Ary9PUDJXzKOar/r9m0gOzsfHh4a1K0rPqV91+mnRPHi9EvkNAFSvJgXL3l5VeDv7zRLpvpAkpPzKV5MrCLFi2VbnOLFMk5sRQIkYB8CFC/24cpeSUCNBPTFy7x5n6BGjep47rmeapwK0tOvISZmI4B8jBw5EIGBVVU5DwZNAiRAAiUlQPFSUnIluO/8+eq4edMPVaowvVgJ8LnULXfuAOnp+QgNTYG/f47Tz43ixemXyGkCpHiheHH0ZqR4MU2c4sWyHUnxYhkntiIBErAPAYoX+3A17vXmzZu4LT4Fx8upCfj4+Lh1KiqteMnIyMXEiR9g5szxCAur5dRrVlRwN27kSOnFLl5MkaSLGuegOugMmARIwOkIULw4cEmOHg1D9eqeUooxXiSQmQl4emYiLOyK08OgDi3m7QAAIABJREFUeHH6JXKaACleKF4cvRkpXihebLHnKF5sQZF9kAAJlJQAxUtJyVl3X1ZWFnJynP9Db9bNyvVaV6tWDZ6enq43MQtnpBUvu3f/gX37/sDs2RMtvNN5mt29excbN8biyJGTGDy4J+65p67zBMdISIAESMCBBCheHAg7Pr4uwsI8WNfFgcydeSiNBsjL0yAiIsWZw5Rio3hx+iVymgApXiheHL0ZKV4oXmyx5yhebEGRfZAACZSUAMVLSclZd58QLxrxSxgvpyZQvXp1ipfui/Haawvx1FMd0alTG6der6KC2717P3766Q/0798VLVs2VF38DJgESIAEbEWA4sVWJC3oR4iX8HCmGbMAlVs0ER+2unkzBxERl51+vhQvTr9EThMgxQvFi6M3I8ULxYst9lyJxIvmOH7cvA8XtAEEt0f/xxpBWzI27dAK7ERvDG4dZIsQy6aP1AP4fBfQbXBb1HBIBBqc3vM5kuoORqcIXxuNaJs+Hb6eJtjbLRYz652T8D02/ZYEoKUD94SNtoG5bizc6/ZiT/FiboFs8/2sKwnY8dk2XCyyu2C07dMRNnvrsTTk1ENYtxvoGtUagcXek45D63bhX933Gxu1z0FC3BYkhfdFx4giCpdbNIalASvt7NGn0jXFy+No0uRNzJixCosWvYmAAD8rF6dsm//22//w/fc/oUeP9mjbtmXZBsPRSYAESKCMCVC8OHABKF4cCFsFQ1G8qGCRGKLVBCheTCO7cKEq8vKqwN/farS8oRgCFC+mtwZrvFj20rFavIiHtFs3IOVGY9SqKY+Rfvlf+LYaicGKfPl31X8wAWuwa3gLy4KwU6tSPSg+shBdXwUW7pqAxnaKz7DbK9g5tSt+bbcLM7pUt9GItunT4etpgr3dYjG53in4ZfpobPbvjvtqNke36LYmHhLbaOns2k0K/vr8a6DrKNwnXsMW7nV99pKISqxnIFxLGjLFS0nJWXdf1pUz+O7/FPGiScDerckI69NBkS3BaNNb+3fr+k2PX4dd6IqoVsWrk2J7PLoaPV4H5u0YhkZFNdIkIG7rtziTXgM+WgOeloO0QG882jkKraWfQdcQ+040fntkLaZ3LqJ4ubkxLJquLH+gHdMmfRY9MMXL47h06THcunUXL700yKLVcZZG8fH/YvPm3XjssTbo2FF9J3WchSPjIAEScB0CFC8OXEuKFwfCVsFQFC8qWCSGaDUBihfTyCherN5SZm+geDGNiOLF7BaSGlgnXjQ4/eVLmHWiJcaOGS8/tBXi5dBMvLf4Kvp9MB+P1ATs9nDcsinpWpUqjtQDWBsLBz5kt40kMUSUg9Nxa5EcHl30J8Et5FkqjhaOYdDM6cTL34jpOh0BK7bgaZdI1S/mMxSY9ydGNgNg4V5PP7QSO9ET0a2DcC12PJ75qRO+nNkLRTzqtmrVKV6swlXixgapxtJjMX3Ib3jos+noUgJfoh/E8TU98CrmYcfQItWJ6XhNCowcJOyYg88PhaLX6KFopRMv8VizfBmONXwDMwZGwMeceEmLx/rdQJdBrUohTI9jdY9XgQ93YFhTADbps2g07i5eNm58DN98Ux1Tp45RVW2U48fPYu3ab9CqVSP069cZALO9lPjNijeSAAm4DAGKFwcuJcWLA2GrYCiKFxUsEkO0mgDFi2lkFC9WbymzN1C8mEZE8WJ2C0kNrBIvmnjEjJ0Bj4nrMKK5fkqXFPy1djvQZYQkY+QH9fOwpN5x7Jfy2oTjwX5PIFKbQcs4VVnTgrRk4pTKP2gJHD2MC9oUZibai94L0kABUO5BwvdY9vE07BIPigePUtKeyZ/0P6agaaL9xD/klFwZVVvi2NHDgIgn9Kwu1RhE6rSjRjz1Yi5q/CIS3kgPuEX6sgcfuob9UtoqoCAGrXhZid4pvysxatNaKfE1V04oaOec0VqelxEf43nppy+TTgFp56I3B+M+JAZKqrjixIs0b20M4lmkUYo5aS0DtKnTrGBf4Qu900by3PdDTmeXaHSayiR7M/tGn0WTGjmYsqCoE04i7hX4fG08Avp2Q/vH5fkUO6405nUEND2MY0f111d//yhz0uV80ktfpuyRJsr94q6Qh0ykn7P6tRGOC3vm4uMP5dfr4MGjcB+0afVaIMM43Z1eGjLpdSBSCIaeRczSD7D5XD30ix6Jwc2vY9M/VfROvwhmh1Ct3xOoZ0HWPIoXy96rS9vKEvEinV4peIPUO8Uip/M6oN2zTeQTLjkJcYhZNhex6IJBUVFKe8PUYI11J1PkGeiP0TgwF9MWFXPiRXMEq8cvAsYvwrBm3gbTzz2yGuM+AsZ9NAzNfLUnXj5Az9TDckqy4Lbo21FIGSEWjdKZSadoDigp1wqnWCvMoBIS4mKwbG4s8PggaZ6toe2zMTKM05wZjScYbdGC04/LiIU25lA3r/Eyf357nDpVF0uXvgMPD3XIi3PnLmLlyk2oU6c2oqOfgo+P4X4t7WuX95MACZCAWglQvDhw5SheHAhbBUNRvKhgkRii1QQoXkwjo3ixekuZvYHixTQiihezW0hqYJV4SfwUQ0clYuTW6Whr4oGq9KD+aDReeawS0q+LEzHf4Vqn9zH5SVEHRoPT307F1yeVVGXiwfG/zTHlveclMSPunXM0Gt3uq4S8kHbo3zEM5020FzIjZulOaCJDpE8zS2nPOr2B5wLisXzJVHwvHhRHj0B0az+c3jMXW38JQG1RyEBzHJeyHkefMUIIydJjZ5WX0axWHryb9ES03sP/GuKT/tqHkdKD7rMIn7YM0x8JkmRKUeOPLKq+jXSS42+0Hd4eDW7mAan78Wf+ALykF8MGz5fwdOQtpAlOPx6G/0vvY2JrfxxZGYVVYcuwsJuom6PBPyujsCZsORZ08yvE81LWADz/qqhNY3iKRsiCZVt/gH+tRvAW/V/OQLs+k9ApAmbXpKjUcbn/LMSLa+rhgwW9UAMp2Dl3DDZcGFLw/6+MQfJQIenyDdkXMe+i2Y+E154Y/HjGA76R3dC/Y0Oc1RcvBuw1OH38HIL7vgGZvel9JtZt/vsxKHffgwiEBl6XD2PN7hZFpJYTUnEl1iqpuXr2ikZHv8N6a240bvo2TIvaBv/hLVH7pi8aKzJS/9WYk7AFs7ceQ4NaSpw/HkaTtz7GQLEvlT3yuHK/2CM/Zj6JKa/3LRCXus7Mz7Hw3nwZnTLWYclsOdVYdPQI3JeqTas3CndWRmE+pmHJiFbSQ+u0nUMRHdsL6+b3QpqWfU8NVi37EBvP1cOAwSMR3fQ43nzjLIYumYDm4n0hdRsmTD6LUUsmoHGRBtLwvencubtIT/8SwF3L3rRK2Co5eT/Kl6+G4OBHS9iDum8LDQ2FOE0h24/CJ14kibLtF/jVioA3cpFwOQuP9BopnZYT7x1ztp9CZJB4l5W/1yN6PJpk70XMsjlyqrFBgzColSwptv3ih1oR3oAmAZezHkGvUUr9mNRD+OjD9fBoLWq65KLC5WP4ZE/jolONJW7EiLHnMXzjK2hj/PNGcxALBqxC6JKVGFBXFi8bPfuia20f5PnmIuHEedTu/SKGi/RnBqdq0nFo5VLs00QiSJygSUvBad/2eHGEXGOmaAbPITz5cyybswvoEiXNs1WqNkVaFO6sHoeFGIdFw5pJr5n0XZMw5Ieu+GxOZwSmHsKqFfugiQiSfz6lnIZvByUuwWLtDoW3/L0GPV9D/dtJyM3NVfdmK0X0a9e+g169nkO/ft1K0Yvjbk1NvYrly79CxYpeGDFiAKpVC3Dc4ByJBEiABJycAMWLAxeI4sWBsFUwFMWLChaJIVpNgOLFNDKKF6u3lNkbKF5MI6J4MbuFpAZWiRdrakEcexlLZg6RHhYnb+yL4YeHKGmJ5PRXGU3l0zGQZE48Bq77CN0CldMyx6ZJD3rlDDim2+s/GJYebOmlQzI4qSGd1lmMKlOXYKAowKw5gQ1TJ+P6C+swsnmOJF421FmJpSNaQfqsapFzTcFfKz5A3I0u6D26mzQ3Mf4bBwfjw3c6yg/WfnkVr29up8gHozWQ+vwJD+qkTRymT16E4Ff0YvCao/SVgwNzH8U7VeRaOQaSQ5lLnQ/WoGtNRRo1W4v3n2kEH80JxG25huZSHRJ98eIjyZoFeFuZo34aMphfk6Jq9mh+wtw+e/Dw1nfxIPZhztJE1Ll4BmEz38WD2fLD9+EfT0AzGJ2USi1i3oXYX8Ow16vi+hkPNOgkP/wVl/6aGq59Dk5/ORZjD/bCWkkEWbNvlHs/KUq8iFENU3OZHFcSL58hfK7xqbCCvZCbsBObMlpJKbuAs/jqhQE48qxS20cRL8OWKvs08TMMHXVI9/ow3FHWzFH/tZFimGpMb6/XEzJtPvCKJFE02D83GrvaypJRn71hqrEU7Jo4Guek15Kv/JpIfrngtWTmrUiIl8OHFyE//45lb1olbHX58t/w9AxAYOC9JexB3bc1a9YMderUkSdRSLzk4MjqcfjUbzJmDlTEy4apmJ31vCQUcndPR/SuZlj03/6IEGJj7xZkNh0kpf8ySDUmnVL5FAFvzkT/+rJ42fTObGQ8twjDmvsYSgkhcDZMxbjPihEvJtOQ6af+ksXLR5oXsOhdJT7R7+9d8NncLgjU7yc1FpPeOoi+s6bhIUm8/IYZU7agzXtz0aWmzGARJmDRsKayfNq7BcnhfdGhfqJhqjG9PusanL7JwcH54xHbZhamPRwozXfK730xa9pD8s+HX2dgytY2mKWNa+EFvPXe23iopjgJtB5HAvrCI/kgsrOz1b3ZShH9n3+uxtSpHyI4OLgUvTjm1qysG/jss21ISUnH6NFPIyREvKfzIgESIAES0BKgeHHgXqB4cSBsFQxF8VKwSLdv31bBirlOiJ6ennabDMWLabQUL7bfehQvpplSvFi256wSL9JD4DMYIR60mzvxoveg3rgehEG6K6+LiPvkuqF4MXrIX3x78WC4HVbW2YQ1AwoX3zAQL5Lg+QnNottAVyrg0EoceWgj1gzwL1zYvpB4Eemh5BMznXT1bZTxs/VqqEjiw69oRlKf1/Gu7sSQLFd2tBAP3VEoBmNxtPKlxQibvQbdNJ9i6KKq+FCSU+LhewzW7jmH4IYN5dQ62hRtBuIlU3rAnzzyZ0x6sPAxBGvXRN5dBQ/cByMGs473xkgswPeN3sfg7A8w9khv+eF7oZNS+kKo8Lxl6bUPD9zvgQueL+GD6Z10a1bAJLLw2hutmVX7Rtrb1/DargloXOiloy9eithz+uNK4uVHPKyIxCJfhVL6rsPKtyrictzHyHxGX7zopTwz059Vc9QFY1TjRT9+fSEZcQIxs/bhoSkT0Ew5jaY9+WT8mk7fORSvJ7+MJSMa4n9zo3Gka/HiyZiJEC81avwBD498y960StjqxIlv4eVVG/Xr9yphD+q+rXz58ihXrpw8iULiJRkbR4zGwSaD0Eqp3YXUeKw/1gbLVw5AjTN7sX7dXpyv1QDiYBZQkKLLQLxIp1QOoplePRVJKLRdjpX9A3Fwfn+srrMCMf1C5TjObcLIFzMwcccwFKoQI30vCcM2TizyxMv8AasRvjQG/evI4mVTi2L61ZMkdQ7MR//V2ejTQUlDhhwk7N2KysM2YWLbdInB+WGb8Upb41RRRjVe9GWOvlyKSMDqDw6i7RvD0NRXSJj+WHWjDzrUV95zNQnY+3VlDBdzuhGP9evX4dDdVjrmIi1b86q31L3RShn9nj3PISpqCTw9nTtd1+3bd7Bhw078+28ChgzpjcjI8FLOnLeTAAmQgOsRoHhx4JpSvDgQtgqGongpWKScnBzk5eWpYNXUH6L4ZdPPz89uE6F4MY2W4sX2W4/ixTRTihfL9pxV4kUTj5Uv/Rf50gkNffMi16zQ1hIxrgli8JBWcxwb3pqCY42Vmi9VbuDE4rO6B9WF6omYbC+Li5g6Qp7UKzRhQ/EiHqzvQ4vBIrWU3iXSirX2NCte0g4txMc/ZqNDn1f1CtUr498wrsERhrZ95RMxBpf0gPsapuvElfwQ/ztLxAtydOnG3sKbmIX3sUBKOyYu+eTDgQvi7yn4a89VdJ46E90j5JM8v7YTD/Wz8NXQ/kga8RNeM7Zm1q6J3qSkB+5Z0/AuFmJno9kYjBV473h7DLz+KQ60nS3XAiok7CwRL39j2OSBuPjNBtyNFunW5LkWrGmDwmtvIBBM7bMi9o0kh65bIF6KuNcq8aLB6S9fwqwTLaVaMUB15ByfhSRpjaoXPmllSryU+LVhQryIZ/KKRPmg7T4sOtAebymnwIo/8SKnF3tFpBv7oD32LyqQNZa8C7HGiyWUSt/GdI2X89g0YhQONItCa62ZloZsrCtKn3tmr65WSXp8HK53mIzXekTg3JoeeBXzsGNoI0WkHECzKDl1l+5q3AWDWlXGwQX9sCpMSJgw+VuSqMnEq0WJF81RrB6/EBgnn5bRv3L+WS2+jAkfCcGhrfGyFtM7Vy3cr/7plAML0G91Nvp1FKd6Cq7gtuJUS7rEIEmSMMZy2oR4kTzWJLyZ/Dzef+AgPv69LSYrJ2bEfFdn90MHkXZNdwWjTe8OssBKi8f63VJVGuQm7MWxyqMxe2ZnhNjxg2Kl30n27WH79sfRvftipxcvO3f+gl9/PYSBA7uhefN77AuFvZMACZCASglQvDhw4SheHAhbBUNRvBQs0o0bN9z6OLkjt6s47aLLbW2HgSleTEOleLH9pqN4Mc2U4sWyPWeVeBEP+L8ci1nHW2DsixPkVGFSXvwtmD3zWzRV0niZFC/Sg+RP0WzFVjxdF0j7ZSLemHGn+BMvZtqLh8RRu7TppUQs32NTYr3ChdglabQYAdpaGkJQfP41MqTC5fqCQqmBoPcwva62Nkqn1zHcqHaL9JD6QLTuVIZcdL0qug0WNVaMLuUkR7+5irhK/RHvvPExQieK0wEa0ydexIM5qaZKJprhfwgZv0XiJ4kWpf6IvB6JkmBJHiFOtuj36SuJG4P6Hdpi6eEHrFsT/WkJqfJRPrqFJCL8xeloi58wd+kh+F+H7qQEjIWdmXnrp3mrcWgm3vv8LqLffFvab/p7y3DtZaEx9ne5HkmgRfumHZYotYWk9GELLEs1Zn5cUydeZOm0oaUiCyUWr+OuQaoxC0+8WDTHol4befi861Bg3p8Y2ayItHqSRNmHsDr+CB38hpyazyjNm/GJF+3pp99C6iE5vzeWTmpn8GDb1LsRxYtl79WlbWVavOTi6Opx+MTvDcwYKJ8GkYrMX5eL1N8Qfxd1XETNFADnN4/EqKRh2PxKGyTqixdJlnyCgMkz0F/aN+k4tG4XMtr2lYS1EBRDYtsqKcuUeiiLikk1JlJ9fTcHn/9VGz1HDUdr3UkcUTdlGY431KZF09Z4eQvvSym9cpCwYRrG/aHUWdE/nZK2G5Om7EdfJb2XSIUWt/UAAjpHoXVNmYFBvRbdvNOLTTUmndRR+g0L90NI1Bg5zZpWyBzsq8Ql15DZciAAXaNao5L4e1K4xFeQypWkUBi+3DIKkRQvTi1ehHAR4uWppzrigQeal/alyftJgARIwGUJULw4cGmtES/SkXlRCNXoF9vivm73aUhFVPdB+hChwRWOB/spn9a0axDyL9TH0LLwL/HaVAW6lBKlCcTw06ql6cncvRQvBYSEeEk7/I3uE2T67MRxc90vGeag2uL7yi8fF7V9Bcu/bFlQF1XK4Ry3NQnhfToiIvsQ1u2G9EuFwafdShNjaun7pHgpzQKU/l5rxIv+g1P9/Vfc10sfnfkeDNK56DdvWvjnlfnebNOC4sU0R4oXy/aZdeJFfLL9ANZ+vRGXsu5BLa14yc1BOZ+26C3VFTF8OC6iMDzxImqrROG3ELnGS40aadi14C+0VURM4RMvptuLeFYt+x6Z9YMl0ZGTcAma9s9idMeGyJakTF1EPzkQ/R+rgwtx8/D1vsoIkh4IpuCv+HLoNVacYCksPQoe/j+LK9NHY8a5eujXSUnlJSal/bdXofGP4WLws3hppMzC4FLqd3Qe3gJBuT5A6kEc8hiIsVK9GP1TILL8KcxCyKMR2IRozBO1U6QTNSn4K+ZD/KhbjxycTslGz+em4j6l/ot84qU6RG2R5Vtj4RskzyMt5ST8hUxqdN26NdGflCJV9gf3xrszhyBMiJ+pr+BInbd1JyXkEzl67M3M27C+Tgp+fXcMNlZ+HW+92hbp2gLvw1tIe7Fg7XNw+kQywvoqckxKmVX8PpPv/QLJtZpIJ5Mq3jyInRtbWHDiRX4NFDuu2VRj2lo0deUaLzVq4UrsDPz9oCJijFPcmTzxYskci3ptVMG+iT3wfcgI9Ow9GJ1yYtD1VT3ZI6WQ6yFJuoJaS4b7UZKA85PQttNA9FEkoySkFvyNJq/s0DuNZf59iOLFPCNbtDAtXgBxoiVm20/wrakVL/HweHIMRnaIQHb8GiyLy0L9IKXy1plUaJ4cjHGtAhWZEoZBPZ5E344huLg3Btt/9kVNKb1WOuL/54Enx4xEByEj0uKxZvk2XcqyijfjEbu5cdGpxsSkpdRcO5CQUh3eOvGSiytBPni0s1xjBlBSjXm+gP71byJNiJeTlxDaewyGClFkUCsmHfGrliEuqz6CRH+aBJy6HIpeo4dKfRVikHIGfh1FP8Du14ZgV/Ag9OjZFx1z16PH68A83UmddOn7CzEBn83pXPDeL803Dln1g6Sv5Zw5hUu1e2HM8FaobMQbqSk407AX3h/8APwoXpxWvBw6dAxbtvyAzp0fRPv299vipck+SIAESMBlCVC8OHBprREvhX7JVOIs7uu2mIZJqaMUySxvJFnSD32Ha53ex+QnG1nwYNr404jWRC3SAUzHgZAqGCjyemv/0Sl+YZY+nfc3cP80pWCtNf0at9X/hf+20acnS9Nv4XspXgqYCPGSvHUSojeUNzz2nnZIyvk7KMpC+aIvPkzk3S92JYXY2PYtUjWRCFI+opuechq+90YhyhL5op8rOmW10S8jJdk/8ifkoJVPJgtsWtY/xYtlnOzVyhrxUviTtHJUxX3dJjFLkv0swosR6tLPoGNGkkXc828AxiqfxDYXh63FEcWLaeIUL4X5XLlyHWlp19CoUUFaLqvFi/QwTNQx+angQykh7dC/Y0PdJ9z1C9yL5lIx8aR6ujbS94/J8TXu0hOI3Q50kUWM8b2ijan2uv73JysTbo5uigCSJFHsP4AuvhT8tXY75MQuAKQ0YyKFlX6heUX3SvcC3aLr4Zz+Pdp79eYszU83fjFpxsR9ykP1ie9XQppu/vK8i4qhMAslzVXASsPC5cbrYWJe+iwLuJhmXNSaFOwuJc0ZtHugCJZSY0P2jZX1Ns1ellcy3yrSukLsHWjXTfs9Ze2L2ofF7DPjfRPSpDlwDGiu3TsGLx85du0eLbTn9MeV1uIswopKNaftU7svlT3YDdsL5qTbd4q4M9NfSV8b2vtCHoxGR7/Dyl4vkIXFvg617HV7Tu/1JqWU24enP1+Drnq/r5j72UjxYo6Qbb5vIF4koZGMMG3KK2UIUY8lVvcGWZBmDEqh+YO6T2fpfU+bLiu4Dfp2ECm80hG/PrbgfVZKM1agofVTlgU3bgzRUL8mTOHZGvWnl/5MbpuLhL1bkBzeBgEHDsrj6mKBkXjRypyD0E5FTjNWkArMgIFeP9qvS+39/sX63dClYZN+Tgl2MJyrFJ1eijZRG0eXZkx7j463/L0HwqrDnjUpbbOb7NeLM6caE/Vc1q3bgf/8pyl6937MfhDYMwmQAAm4CAGKFwcupLOLF5NSp5hPmqX/8ipeXx2GV5ZMgEGa8yK5GuVStoq9uHc1Mjsn43yzZVioy+ct8oJHY8NF4JjvEBuIF/1flE8hRj8FgVXxmm9M8VLASCdefnkIa9/tAiUzsfKJsGU41rDgyL9JsoWKZJpfh4IW8pH8D040wRjlE1/yLxCLMHvp9YLj+Ka6tLl4McqlLP1SZ/gLjjUzFG0pXqwlVvL2Fy+mwsfHG1Wr+us6cXrxYuZTykX+nNB+orrLDr335uK52VocUbyY3qMUL4X5nDt3ER999DlatWqMRo3qo3Hj+rh1qwbS0gJRvbpSdLnkL33eaY6A8WkGc+0LfT8FO18Zg+Shlhcut3oI3kACJSSQ889CjP2kHj4Uqd6s6IPixQpYpWhqIF5K0Y/qbhUf3loYgBUr+yNUBcGLtMgUL85X4yUx8QJWrdqE+vXDMGjQk/D2rqCC3cQQSYAESKBsCVC8OJC/XcSLQQow47Rfctqs/bpP5eil6RLpuf4BmuAwjl0Mx333ATtXTsMu8QmuwaMKpThDcQ/jivi6YSoabUwilrn4+EP5k3KDB4+SP9loMn79xZHFS8Ar9bBrVz18sKCXnDNcE4+YWftQp+VZzD/cyUC8GMShnwZHSk0GNGl6GMeOymOESLnNxREJbaqxAQhP/NiKeOX7Mqq2xLGjh9GowyDcH2a6gDnFS8H6FitedLl+Q7F85QDIJShzkBC3BQf0Pm0mp/NKx6GVS7FM+uTaIERFdZQKNkq5mZVPeopPWLUVacCKOg2jOYLV4xcB4xdhWDP94o/yJ8ygO8qvzU2sBKCfisyUeDFIYVY4DoM4m4j80ZWQEBeDZXNjgccHyad+YJRqrNg+ZUZJVRoDx/5VPs3WWEp7Vos1Xhz2rh8f/y9iY3/Fgw/eKxWcFALGXuKl2Pc7MVttOkZl5sbvd9r3LTRthyZ/rMQS6VPKIzF4cOE0khafxjROT6l9D049gJilH2CzSFcUPRKDH5NPS5qM38yKUbyYBkTxAty6dRu3bt1CXp7838uX0/HCC29JYlScepHly8OoX78TatTwdNh7hNsOVBrxIr2fxeLymWbo81pfKT0WLxJwDgLy7wI//nwJmp5jMMEoXbS5GClezBGyzfezs7OlnwPudKX++Ql27InHT9VGYtmIZhbXHSpyw9CMAAAgAElEQVRLRn5+fhQv3Z1LvKSkpGPp0i/h51cJw4b1M/hgWVnuFY5NAiRAAs5OgOLFgStktXg5WpBCQBtm2qGV2NV0DXaJnM4iXcGKDxB3o7GcXzz1Ak5V6oaXRsmFTKUir1uPoUEtkT5Cg9M/HkYTbTFV8UvvvL/Rr+uD8L0dJomXXSun4ntRVyZ6hJJyQg9OMeJFKga7JhwTtTm2Uw9g/v9thH+tRtI/6qRUZH2X491H/KW81ktmfw10HYXoaJFSwnT8hksji5fwFc8j+b+LEaakGxOfKpt1oD1G1vkUw38qEC8ilc2yrT8ocaTgr7/u4qmXJslyRckt/vjwlqh90xdI3Y8fM5/ElNfFL/DaVGPbMMTrE5Px5iYcQXKtZxXe8n07q7yMZrXy0LLDM7g/1Lx40WhuIDQ0yYG7sGRDbd48DP36/VCymy24Ky8vD5e/fRPRxidexL3nNmHki0kYtnEi2vjKBYPnbD+FSCm/ci4S4o6hsVS88oaUr3jZ1mSE9RmEQYM6SHVWPlq7A361xJF/IWHicL33+3j74SI+g5i4ESPGnsfwja9I4xR7pYpilvugiRB5inORcOI8avd+EcNF+oBixYsshfZpU5ilpeC0b3u8OEKu/yKKTMZs+0WJMxcJl7PwSK/nEJ78OZbN2QV0iULUoEFolaqfvsywz9yEkzhfq6fSp1Jg80ZfdG3tgzyFk/+Lk/HKfTVRqVIlC1alZE0OHJiJ0NBIhIY+WLIOXOiuI0dO4cUX/ys92BXi5f77myM0tD28vGrDv+AQTLEzlk6GfFHesJ6CtF92YvPt53Wi2fD9ToPTlzPQro/yfid+Tsxbim/8QuUHlNL7nbYAtuH7lneTR9H4z5VYIqUaG4noaFFvwTC8ok+8HMeGt6Kxv6s2n70Gp7+diq9PKj+bpFRkzTFFFG/OFjUBPsTGc/UwYPBIRHdsiHyD92vj+M1viKSku7jnnpPw8Mg339gNW+zc+SbatZsLX99gu8w+NzcX3t76stq2w+zZMxotWw6Ar2+ITpzk5d2SZIr8X1moFP5aQZv8/IK94eHhIbUVn9jUv3r1ikK/fi8jKIjixbYrWERvxmmkrBlQSU8lpYZSip1bczvbkoD9CCjp5i7opR2zYjCKFytglaKpu0kXgSr1z0/x3REg9OGn8XgDi6pWloKwbW4tX748ypVz3xOozpZqLDMzG598shXp6dcwZsyzCA5WcnLbZrnZCwmQAAm4NAGKFwcur9XixTiPviQyVuD7Jop4Sd2GCZN/woDZ8/CwJF7iMH3y52irSAkpF3RGK0WinMVXLwzAkWflwqJa+TBRL/+w+VRjn6KcUa7mtEMHUa7nG1LxVumxi/iF+GhVJX+5SAPWDtOraEWRUaoxM/EbLo0iXtbNRujWKHzfbC1eexD4Z2UUdjVbj2FZk/GMTrxopK8vwNtK7m+5IOnq4GlYMqIVfBTxMmzpEgwUv7RLuZgPYeC6j9AtUL/GywXDVGMi3sHb8ITCLDfhM7z54j50/VzUnJHv21DHKN+4if0lTrwkJibhxIkNDtyFJRvq5MmNuOeekSW72YK7GjRogJpJXxQtXozSh0k5gjOaKXmSk7FxxGgcHbgW0ztXNRQfwmiI1FxH/ZVcyzk4OL8//ltlHnYMbVQ4Kgvrp6TvmoQhP3RVikbmImHDVIz7vQs+m9sFgcWJl9RYTHrrIPrOmoaHxL9T037DjClb0Oa9uehSMwdHVo/DIkzAomFN4a3L0SxyLSdidY9XgQ93YFhTo/zMos8XYtH107noLBXC3ISpLx9Al09En9oCm29h1rSHJEF0cEE//DdgHr4aGIq9e/dasCola5KY+AOqVq2BgIDwknXgQnelpFzBli27dTOKjAxHv37j8J//dLBcvHzpiQGdZJGtvXITvsfGW9rUivL73Rq/2Xj/GfE+LBcsnpX1svx+J9UTiEeA8t6ds/8d9J5eFQt3TUBjFPG+ZUmqMeMPBWhO4OTlOug9ZrxBjYaMpkrNhsRPMXRUvPIea1yjpvj4l45oZdGnMs+du4PDhz/G3bvu9QlWS18qZ87sRFhYD3h5WWD7LO1Ur514OHLnzp0S3GnZLYmJWxEU1BI+PtWUG7QSxUP6fw/5P8Vc8je9vMqjQgUveHl56v47ffoSSd7UqROM++5rigce6IKwsHYIDCxvWWBsRQIkQAI2JEDxYkOY7IoEVE7AmcSL+LfSl19+h5MnE/H8830QESHnoOBFAiRAAiRgGQGKF8s42aSV1eIFWmFRMLy+HJEeoMVk6X0aOgenf1yLyiN/wmsPipMcIh3DYeXmirgc9zEyn9EXL1AevslN/p+9O4GuqrrbP/5kYEgAmWfDIMokilAVHMEJqVhQBGsFJxDU4h+tWq2tWluttloVsb4qCOoL+FpEEJQKWJmcoFUQRAEFFMIUCDKEDEAg/3XOHbi5JOEm95x7hvu9a3W9hZyz929/fifpu/Kw9zl+8PKG0sIvXM4xXzy/99yn9dQfLzp6hnGp42Uaq3DtE3qnTdnBy3HrL6UeCl6eV+/vH9WvVw3Qi0OkSaNeUOu/TdTZX90VEbwEQqbskR/rvnMC/6qn1DsFoo+4KPWLxvKDF7Pe8Sfp1Yk3BY+8igySIu9rGNPzYgQv2dlbtHHjzJiud/Ki776bpPbt77KthDZt2qjeujfKDl6id6LsMI7bCr2BsYZyFr6mfeUFL6WO4mqgou/+oemtywleonbWlL3YQHgzofUrGndN8ITkyMCmnOCl9ZJnNWjCfl3du515rJJ5XNrCGao9fJru6Zlrhkebh7+j3/SM/lfjUe94iZgrMGariLOaI68NBC+fnR8MpCStmdhP9+oZvX1dKy1dutS2Xm7ePEe1ajVS/fon2TaHVwbeujVHb7452yzX2JZv7Hrp2/dWderUI/bgJWInX2jdpd+REvh593mX0IupjQB8qSavulCvvnazsoLHJ4aOnGxY9K2en9a2VPDy6YXB/10wJogleIn4RwFmCPRZPYWD7GCRpY4Oq7ZVC17bU07wUn79E167OaZzyI0dL99//6qOHCn2yqOR0Dp//HGWWrS4WtWr17VlXmMHnXFcpF2fjRvfUosWZ6lu3eaqXj1d1apFBijVwn8XHawE/hz4urHLJfrTr5+xk6aDevc+W927d1Za2om848WuJjIuAggcV4Dg5bhEXIBA0gi4KXiZPXuRlixZoV/+8gp16XJy0vSAhSKAAAJWCRC8WCUZwzhWBy9Fnz+qAePzjvnX0IHjF0q07q079cTarsF3lzRU4ZontCn0C7Yyztc+fvAyX+eZu0KMxeboy3FP6d2tWbrq13cH/5WzZB49Nr2BLjbPNc5S9e0PaUI5O14qrj96G/TR4KXvkZn6zQM/6Jrh0sTpgZdXphlH8oR/Qfmj/jlskDaNCAZQFgUvZr3j2gR/mWkYxB+8HDhQqHbttsfw9Dh7yfTpQzVw4Ke2FVHRO17MHSbTegYDhkKtn/qw/ra2s3q3M0KKBipc+4KyQwFD1O6Y3E//rAffraeLjGPA1ELVc57Wa3XLCV4KvtGEu8ZIo8dq+GmRz1/wfSmtBuqidinmzpFXs17W+EHBf+0TQ/DSZslzumbCfl1zUeDIs9CnRU9jV0uupo24TZvMECb6uS8/eAmMGfnum9iCl7kju8h4YaVdny+++JOaNGmnVq3Os2sKz4y7cuVa3XXXk2bgEnjPyymqX/9sHTxYz8LgJfDzbkmX4HuzwjrBo052zNcfH5is+pecYwbkLdO36K+v1YsveIn4RwHGzsqXX5yqI/3u1x3B97UY7+6a+off69tOwXfE1MvX2hd+CP/vR+ngqPz6fz60p2J5UnnHS8XfErzjpWyfd96ZZwYubdsGQvTdu2sRvHjmpyuFIuA/AYIX//WUFSFQVQG3BC8ff/yl+b7K/v0v1llndanqcrgPAQQQSGoBgpcEtt/q4EU7jABika7527M6P+JF9XUvN34BFzxCpuvbmji4rWT+8u1+HSl11Fhld7xEBi/Ga2PW6l9PP6h5te/XH+4NvFfGDG/2PKN37+ulDPOXb0M1IfxOmmOPGiu//ujGRAQvjXI0957b9UGJlHL5y3qub9PSO1pUqFXjh+hZBY8WU44+efR2TWwZPHqsijteTO8bZgaPFjPes/C6Hvz14uDRY1Xb8ULwEuhzucHLjmV6/qmHlX32WD1+rRFaBN9dclow+Njxmf78h7/oSDk7XsxdHnse0bR7eiijYL2mPTJar3UuJ3gxjvia+pD+uraj7rjtVnU3vqfM92l8oKf/+pE6P/i4Bp1UU7nz7tNN84JHixk7V6Y+rNH/DR49Vt5RYzs/1H2//1wD//KIzjW/V9drwYwlqnvZEHVvUqRvJozWGI3W2OFdzB0xucunaK4u15BuueUfNWaMefPc4NFiRp3T9PDoJcGjx8rf8ULwkrgf+mvX/qBly1abgUuXLqeYE2/ZUt/i4CXw8+7VOk/oyesiXlS/u5cGGUGI+fNutx6d8Sedk1lgBvKjXjvdsuDFWFPussf1lxd+0mUPPa4rjPdombtmXleXV2bol22Cgfxjh8vZ8VJ+/YMvKX3EWnmdI3gheLHiu5rgxQpFxkAAgaoKELxUVY77EPCfgBuCly++WKWZMz9Snz7n6YILzvQfMitCAAEEEiRA8JIgaGMay4OX4K6T+Xnt1cz8ZW7kOfuBc/5HLW0TeMdL42baNe8xrTwnGMSUseMld84wDZnbRkOvvDbwC7tIm3KOnwm95yTr/sC/ds7/5F7dP6FEPS/uoIz6zVTjyzc0odZdgSBGRmDSTx+0HKH+V92gi9vlmbtmyq6/ouBFMmt9Tgq9o6b0v6CWzH+FPWOeMpt2CLzjYHmqBoy6N/Ai1piDl+IK6y1c/622tviV7hzZU42C70oodWTPcZ4t46gxgpcAUjh4mZoacRyXcWRSjjbUaaYrB1yvbuY7/ELvVMkKvOOlURPt+vcYfd0jGMQEd61sObu3rhwwRK2+f0y/f71EZxtHfNVrrBrLpum1WsMDQUxZ/THeCTPzfW3PO0lNQ8FLUZFSM7qr//XdAkfq7VyuiS8vUN5JTdXICF6+26YTr7pDw4x6ygtelKvlr76kBaFxC9br++0nasDtw8x1Ge+tGTdzsTKbBI4iy83ZoDoXGWNKH/72Js1tcb369R+oi4reVL/7pWdmD1fHqDELN3yvbc0H6I5bjToJXhL4o73cqfbsyVO9enVKfd364CX6551U6t1b5ru/xqqkR1+dnNlYjat9qqmv1dYIM4gpIzAuWK7xd/5Zm3v0Vf+ro3fRlHckZfA9WiUXapSxA7L2Wk19aIg+axk4/qxx452a+9yX6hkMYoq+HqNfP7tJPS++Vlff0FN1Sv28jqo/hkYSvBC8xPCYHPcSgpfjEnEBAgjYKEDwYiMuQyPgMQGng5dvvlmnt96arR49uurKK3t7TI9yEUAAAXcJELwksB+VCV5yl43XHPUPhCYRn2P+vmCtFkxfrC3BawLHjAV/pWy86H7e14GvdO6vvpp1dEzza1LfoUZoEPyErm95oQZdZLykOeJjzvODsoIvaD76FePFzbO0OnRPZD0tL1TfVj9ozqa24fHM+r+VwnVWVH+plZd+QbTx/prI+o2gZVrEPMatoblC6w9bRq+91NoKtW7BZGW3CjhWXG+WeoY9St8Xy2NF8HJUyQhecle+r+lLtkbRtVCPq3rL+Ef04Y8RjoTe8dKpj/ponuapTyCICb6YfulWqdNl16tbrfVa+O5SmaO26KE+rbI1b1OWBvYufeRXqUkLIu4J3hd9vRGUhGtt0ePoeOa92coyas436pT6hAKbqHEDx4wd/S7LXf6m5oVeXRMxZujvzevrrK5gzEirIq1fOF3ZrY7OYY6jPrrxrGYcNRbLN6hN11QmeCnr55pR1nF/3il4zJi5hsDPpiXm/0hkqWeftsqeF/pZXtbPraPXd+oT8d6YoEd5/9tk1vR5tkL3RP787dSnvzRvlhQaL/xz/2idpX5el6r/+I0geKnYiKPGjv8MGVcQvMTmxFUIIGCPAMGLPa6MioAXBZwMXjZs2KzXXntHp5zSRtddd4WMd+bxQQABBBCougDBS9XtKn1nZYKXSg/ODZ4TIHg52jIjeNm/f7/neujFgtPT0wleHGxcZYIXB8v01NQELwQvVjywBC9WKDIGAghUVYDgpapy3IeA/wScCl62bdupF1/8PzVqVE+33DJQdevW9h8uK0IAAQQSLEDwkkBwgpcEYntgKoIXghcnHlOCFyfUj85J8GK9P8ELwYsVTxXBixWKjIEAAlUVIHipqhz3IeA/ASeCF+OI5AkT3tHevXn69a9/pWbNwuei+A+YFSGAAAIJFCB4SSA2wUsCsT0wFcHL0SYdPHhQxn/42C+QmpqqzMzIs9usnfOLL/6kJk3aqVWr86wd2CejEbxY30iCF4IXK54qghcrFBkDAQSqKkDwUlU57kPAfwKJDl4OHDioN9+crQ0bsjVs2DVq27al/1BZEQIIIOCQAMFLAuEJXhKI7YGpCF6ONqmkpMQDHfNPiSkpKbYthuClYlqCF+sfPYIXghcrniqCFysUGQMBBKoqQPBSVTnuQ8B/AokOXmbOnK8vvlilX/2qnzp3buc/UFaEAAIIOChA8JJAfIKXBGJ7YCqCFw80iRIrLUDwQvBS6YcmzhsIXghe4nyEzNtDwUutWqlWDMcYCCS9gPGPauz8hx5+A96xo0RnnLFRKSn2/mOkb76ZqvT0lurQYajfCFkPAr4RSGTwsmjRF/r3vz/TVVddop/97FTfGLIQBBBAwC0CBC8J7ATBSwKxPTAVwYsHmkSJlRYgeCF4qfRDE+cNBC8EL3E+QuHgJS+vNr8otgKTMZJeYP/+Am3fnqt9+/arZs0aqlevjurWraNatTKS3qY8gAMHStSu3Q6CF54QBBBQooKX//zna82atUB9+56v88/vjjwCCCCAgA0CBC82oJY3JMFLArE9MBXBiweaRImVFiB4IXip9EMT5w0ELwQvcT5C5u1FRdV0+DC7XaywZAwE9u8vVE7OLvMlzT/9tFd5efnmf2rUqK6srGY68UTjP02Vmmrf0ade7EKtWgdsL5sdL7YTMwECcQskInj5+uvv9c9/fqDzzuumn//8grhrZgAEEEAAgbIFCF4S+GQQvCQQ2wNTEbx4oEmUWGkBgheCl0o/NHHeQPBC8BLnI8TtCCBgo8DWrTu0eXOO+Z9du3Yr9Fq/9PQ0tWrV3AxhsrKaqlatTBurYOiQAMELzwIC7hewO3hZt26TXn/9XXXq1Fa//OUVMn4e80EAAQQQsEeA4MUe1zJHJXhJILYHpiJ48UCTKLHSAgQvBC+VfmjivIHgheAlzkeI2xFAIEECe/bkafPm7WYIk529LRjCBN5p0qxZ4+BumKZq3LhBgipKvmkIXpKv56zYewJ2Bi9btuzQSy+9paZNG+jmm69WnTq1vAdExQgggICHBAheEtgsgpcEYntgKoIXDzSJEistQPBC8FLphybOGwheCF7ifIS4HQEEHBA4ePBQOIQxghjjvTBSIIQ54YTapY4kS0vjX2Nb1SKCF6skGQcB+wTsCl6Mox9ffXWaCguLdMcd16lJk4b2LYKREUAAAQRMAYKXBD4IX33VWieemKoUjjNOoLp7pyookIqLC9S2bY57iwxWNn36UA0c+Knr66RA5wUIXgheEv0UErwQvCT6mWM+BBCwXmDbtp3mTpgtW3K0c+dP4d0wKSmpat26RXg3DP86Oz57gpf4/LgbgUQI2BG8FBYe0JQp72vjxi269dZB5s9VPggggAAC9gsQvNhvHJ5h9eqWqlu3umrUSOCkTOVagb17S1Sz5l61aLHbtTWGCiN4cX2LXFMgwQvBS6IfRoIXgpdEP3PMhwAC9grs3bvf3A1jhDAbN24NhzDG+2GaNWtovhfG+E/Tpvxr7cp2guClsmJcj0DiBewIXqZP/7eWL/9WQ4ZcqY4dT0r8opgRAQQQSFIBgpcENj4np5727KmnBg1SlJqawImZynUChw5Ju3cfVuvW25WZedB19UUXRPDi+ha5pkCCF4KXRD+MBC8EL4l+5pgPAQQSJ3DoUHGpI8ny8vLDR5IZu1+MACYrywhimio9PT1xhXl0JoIXjzaOspNKwOrgZcGC/2j+/CUaOPAydevWKaksWSwCCCDgtADBSwI7cPBgujZvNv5lVoYyM1NUrVoCJ2cqVwgY/1LvwAFp//4S1aqVpxNP3OWKuo5XBMHL8YT4ekiA4IXgJdHfDQQvBC+JfuaYDwEEnBPIydkVDmJ27NhVajdMmzYtlZXV1AxjjPfE8DlWgOCFpwIB9wtYGbwsXbpS7723UFdccYHOPbeb+xdPhQgggIDPBAheEtzQ/Pwa+umnOjp0KENSGu97SbC/09MdOSKlph5S9eqFatx4n6pXL3a6pJjmJ3iJiYmLJBG8HD94ycury5GTFn637N0rnX76RqWmBl7KzKe0wLx59+m888aqVq2WnqRZsGCYzjhjiOrX51gMTzaQohGwUcDY/WIcSWa8G+bHH7eoxPgXTsZ+mBKpSZMGwZ0wzdSsWSMbq/DW0AQv3uoX1SangFXBy8qVazV16lxdeOHP1KfPecmJyaoRQAABhwUIXhxowIED6dq/P0OHDqWppCTFgQqY0imBlBTjvS6HVKdOodLSjjhVRqXnJXipNFnS3kDwUnHr9+7NUEFBzaR9PuxaeNOmewheysEleLHrqWNcBBBwk0Bx8eFwCGO8G8Z4T0zgU6LatTPD74UxjiSrXj15jx0geHHTU0stCJQtYEXw8v33G/XGGzPVpcvJGjy4r9LSOOue5w0BBBBwQoDgxQn1iDkJXhxuQIKnN4IXL34IXrzYNWdqJnip2J2f+XY9lyXsICV4sevhYlwEEPCgwI4dP5lBjBHCbN+eW+pIstatW5jvhDGOJKtXr44HV1f1kgleqm7HnQgkSiDe4MX42ffyy1PVokVj3XjjADN85oMAAggg4IwAwYsz7syKgKcECF481S5HiyV4cZSfyRE4RoAdLzwUCCCQ7AL79xeEd8Ns2rRNxu4YYyeMcSRZ48b1w0eSNW/e2PdUBC++bzEL9IFAPMHLrl17NG7c2zpy5LBGjvyl+TOODwIIIICAcwIEL87ZMzMCnhEgePFMqxwvlODF8RZQAAKlBAheeCAQQACBowJHjhwx3wkTejfMnj15wS+WKDMzIxjCBHbD1KhR3Xd0BC++aykL8qFAVYOXgoJCTZr0nvnzbeTIwcrKau5DHZaEAAIIeEuA4MVb/aJaBBwRIHhxhN2TkxK8eLJtFO1jAYIXHzeXpSGAQNwCO3fuDh9Jtm3bTpUY22CM/TAlMn9pmZUVCGHq1z8h7rncMADBixu6QA0IVCxQleDF+Nk1bdo8rVy5Vjfc0F/t27eBGQEEEEDABQIELy5oAiUg4HYBghe3d8g99RG8uKcXVIKAIUDwwnOAAAIIxCaQn18YDmGys7frwIFD4SCmUaN6ZgBj/KdlyyaxDejCqwheXNgUSkIgSqAqwctHHy3RwoX/0aBBfdS1a0dMEUAAAQRcIkDw4pJGUAYCbhYgeHFzd9xVG8GLu/pBNQgQvPAMIIAAApUXMP71eOSRZLt37w0PkpFRMxjCBHbDZGTUqPwEDt1B8OIQPNMiUAmBygYvn3/+lf71r8Xq16+XevbsWomZuBQBBBBAwG4Bghe7hRkfAR8IELz4oIkJWgLBS4KgmQaBGAUIXmKE4jIEEECgAgHjhdWh98Js3brDPIosdCyZEb6EjiRr0KCuqx0JXlzdHopDwBSoTPDy1Vdr9M4783TRRWfr4ot7IogAAggg4DIBgheXNYRyEHCjAMGLG7vizpoIXtzZF6pKXgGCl+TtPStHAAF7BAoLi0rthiksPGC8FcYMY4zgJSvLOJIssBvGbR+CF7d1hHoQOFYg1uBl7dofNHnye+ratYOuuaaPUlJS4EQAAQQQcJkAwYvLGkI5CLhRgODFjV1xZ00EL+7sC1UlrwDBS/L2npUjgEBiBEJHkm3ZkqOfftprBjBGEFOjRo1SIUxmZs3EFFTBLAQvjreAAhA4rkAswcumTds0fvzb5s+YoUP7yw0/X467MC5AAAEEklCA4CUJm86SEaisAMFLZcWS93qCl+TtPSt3pwDBizv7QlUIIOBPASN4MYKYLVu2Kzs7J7jIwG6Yli2bhN8N06hRfUcACF4cYWdSBColcLzgZefOn/Tyy1NVrVqaRowYrIYN61VqfC5GAAEEEEicAMFL4qyZCQHPChC8eLZ1CS+c4CXh5EyIQIUCBC88IAgggIAzAkVFB0odSVZQUBgupF69E8IhjPEv1hN1RBDBizPPArMiUBmBioKX/fsL9MYbM7V9+07ddtsvzWMN+SCAAAIIuFeA4MW9vaEyBFwjQPDimla4vhCCF9e3iAKTTIDgJckaznIRQMC1Alu37tDmzdvNMCY3d49ZZ0lJiapXr6asrObKygq8F6ZWrQzb1kDwYhstAyNgmUB5wcvhw4c1depcffvtOt144wCdckpry+ZkIAQQQAABewQIXuxxZVQEfCVA8OKrdtq6GIIXW3kZHIFKCxC8VJqMGxBAAAHbBXbv3hdxJNn28HthjCPJmjdvHH43TOPGDSytJdmDlwMHDqi4uNhSUwazXiAjI0OpqanWD+yREcsLXubO/VSffPKlBg/uq9NPb++R1VAmAgggkNwCBC/J3X9Wj0BMAgQvMTFxkSSCFx4DBNwlQPDirn5QDQIIIBAtcODAwfCRZFu25Gj//kJzJ4zxqVevTvhIMmM3TFpafL+MTvbgJS8vTwUFBTyELhdo2LCh0tPTXV6lfeWVFbx8+ulyzZnzsa68srd69DjdvskZGQEEEEDAUgGCF0s5GQwBfwoQvEvP6MgAACAASURBVPizr3asiuDFDlXGRKDqAgQvVbfjTgQQQMAJgW3bdgaDGONIsp/Cu2GMHQCtW7cIBzF16tSqdHkELwQvlX5oHLiB4OVSXXHFC0pPr2nqL1v2raZP/7cuvfQc9e59lgMdYUoEEEAAgaoKELxUVY77EEgiAYKXJGp2nEsleIkTkNsRsFiA4MViUIZDAAEEEiiwd29eeDfMpk3bwjthjA0xzZo1Ch9J1qRJw5iqSvrgZdd6zX5jpraWqdVCPa++SO0yY6K07qIdyzTlQ+nyId3VqNxRc7VsylytDn+9U9T1hVq/YLo2tRqoi9qV8Y6gmOao5JLsGDNYAsHL0eBl9eoNmjLlff3sZ5119dWXVrJJXI4AAggg4LQAwYvTHWB+BDwgQPDigSa5pESCF5c0gjIQCAoQvPAoIIAAAv4QOHToUDiE2bx5h/Ly8iUFjiQzdr9kZTUL74Yp75gmgpcN+tf/BoOXgvVaOCNbWVf3DoYtLdTjqtB/r9wzk7t8iubqcg3pVn50Uu6I30xQv/ulZ2YPV8eyLipYrwUz3teG3MbKaBy8YGehdjaqqQsuG6LuTYy/2615fxyqz86frEcvq3/sKMebI6blBsIfhea0ZMyyJyZ4CQQvmzfv0quvTlPbtidqyJArVbNmjZg6xUUIIIAAAu4RIHhxTy+oBAHXChC8uLY1riuM4MV1LaGgJBcgeEnyB4DlI4CAbwW2b881gxjjvTA7duQGjyST+X/btGkZ3g1zwgm1wwZJH7xEvuMld54evekznfvGo+pThbwk8sFaM7Gf7tUzmj2szOik4mewwgCjUOtnP61Jy07UgNuHqVs4eFmuiS+/pG87PKDHrm2njOMFLzuX680PpT7Xd6tgV83xvlXWaEK/e6WnZmv4qZIsGZPgpSwB4x0vZ575J40bN0O1amXo1lsHqX79E47XIL6OAAIIIOBCAYIXFzaFkhBwmwDBi9s64t56CF7c2xsqS04Bgpfk7DurRgCB5BLYt29/MITZrh9+CB2kVWKGME2bNgzvhNm1a77S01uqQ4ehyQUUXG1eDMGLuXvl2+ANnSN3sQSO81oS4g1+rXD9Ao176e+apz66fsiQ4K6X0keDdQrvTAmMGzlHp0ZFenhsOTteClZpwl1jpbvGaniXwPs+Qp+iVRM0+nlp9PPD1SUztOPlb+q/Y0XgSLIWPTXwIiOUkRR9LJi5i2ZJ8Mi1Y49YO9agltYvGKeX/j5PuvR6c53dFToirZP2Rh9zFjWfYTQ9BBdZV5RFqOYTGzZUebu2kuHB/ec/L9G2bedr1659uuOO69SihbmtiQ8CCCCAgAcFCF482DRKRiDRAgQviRb37nwEL97tHZX7U4DgxZ99ZVUIIIBAeQLFxYe1efP24LFkOTJCmcCnRHl53+uEE5qoefNzkxKwdevWatIk+EvsMna8mCHKzE9Up1k71VSR1m/P0/kDRprvTSlc/4GenvW9Tm5qbI8JfK3f0LvUef9CjXvp6cBRY9dfr+u7BUKKmZ/UUbN2NaWC9dqed74G3BZ8f8yOZXr+qTeV0t14p0uRqm//Vq991Knso8Z+fFsjRm3WrW//Rj2i3z1TsFTPDX5VJ744XoPbBIKXt9MH6vLmGTqYWaT1azer+VW/1q3G8WeldtXkatn4/9GigpPV1NhBszNH6zJ76dcjAu+YKdvgRrXKnqSXnp4r9RlirrPbjtARaUN0eMJojdFojR3exQx6cufep5v+fbneePoyNdqxTK++skgF7Zqa4+fmrFNm72BdhsXk2UHvwNdO6f9bZRWuV2FhYVI+o8aiFy36q6pX765hwwapXbuspHVg4QgggIAfBAhe/NBF1oCAzQIELzYD+2h4ghcfNZOl+EKA4MUXbWQRCCCAQJUFduzYFQ5hvvpqoWrUqKfGjc+o8nhevrFLly4ywhfzc0zwUqhVE0br9Tq/0+PXBoOXqQ/pr3k3m4FC0YePaujcLhr750FqZwQbC6dr36nXm8d/lTpqzNyl8rrqPvi4Bp0UCF6m/fGv2nvjWA0/LaN0KGEEOFMf0ug3ygleKjyGLPLor0Dw8nzBLRr7p2B9xrj/6aM3/t5HjSLH2TFP9/1hqQY+8bDONYOXz/TY76erx1/+rj5NAgZjdbfGDj81ED4tnK7sVgPV+6QfSx81FjFmm1K7bwq19Nm7NK/HE3r4vEbmen//n4F64uFzA8HLp4/p9zN66IlQXWO26A9/eUTnNjF2Ar2pVXUHKiV7qfbvDwWGXn7iqlb7ypUTdcstv1PXrsaZbnwQQAABBLwsQPDi5e5ROwIJEiB4SRC0D6YhePFBE1mCrwQIXnzVThaDAAIIxCWwdOlkHTnSWCeddHVc4/ji5mOCl2y9PeJ2Le18vbqFTnbasVxvfttDL48frMYbFurNKQu1udkpamfuPjl6RFep4MXcpbJUXSLep2IGCj1f1vhBjbT02UGa0PoVjbvmxADjxmka+eu9umf2cB3zhhjza5s0/O17ytzx8uzgCWr1P+M0qHUgeJl2ejnjRoQkrZc8q0ET9uvq3sFjyFSo9QtnqPbwabqnZ65psHn4O/pNz9JHm0lR73iJDHMiw6V26zXhb0vV84HhOjXTCGEG6dX8q9X7JPPQMzOIWvhubd1qrCl/ud58c4qWHekWNo8+ls0Xz1olF/Hhh7/Sdde9qPT06B5UciAuRwABBBBwXIDgxfEWUAAC7hcgeHF/j9xSIcGLWzpBHQgEBAheeBIQQAABBEIC33wzlXe8FBQEOI4JXjZr2ojbtKTLEHUPvcTevLBT+KX0RRsWht9Vkrt8gfb0/p1+26+dNk7sp3v1jGYP6xgMUpaoy5DA0V3hT6c+ur5bbS197hq9mmWEMMEjpMygZp/uLSt4KfhGE+4aI40O7JaJ/BR+PcH4a939vBFwhN7xMlmPXlY/cFnkuJG7U5Y8p2sm7Nc1Fxm7eo5+WvQ0drXkmgabzBCm9HwVBi8m5316MPtmPXn2Uv3jPz31u+COGWO9E/Zfo97GsWvhTwv1uKp3IMDauVxvfmi+lUZF6xfq29q366+PX6aW6elJ+407a9aluuKKFwhekvYJYOEIIOAnAYIXP3WTtSBgkwDBi02wPhyW4MWHTWVJnhYgePF0+ygeAQQQsFSA4CVPBeUGL0X6ZsJovVbnAT12bWA3iPmS+T2Bl9TnG//deI+L8c4USZvfGanbNg3XO7/poR8jgxczLHlNdX/3mAa1M0fRsilztbfnQPNdMUZAcdO8nsEjy4LvQxlbzlFjxlFf/3pak75srv633aru4Z04xntTXtKaDqFj0ULvePmDnjSP9CrU+qkPa/R/g+9ZidydsvND3ff7zzUweLyXsQNlwYwlqnvZEHVvEjAo9b6W8Lpzyz1qzNypExw3q1UdtRxyR+CYtVAgs3RgsK7AO2SmL6mry4d0Vy3jv29qZfoaUkVmKJSlt6bfppMJXgheLP3px2AIIICAMwIEL864MysCnhIgePFUuxwtluDFUX4mR+AYAYIXHgoEEEAAgZAAwUtFwYtk7GgZN3OxMpuEgpflSrnyDo3s3U77l0/USwvydFLTQPBSuGGHCq68QaO7NQqGKVm6vt+VGnhRS21dOE6zPs5UE/N4rVwt/ypFV94xUr2NMGLnck18eWb4yLIaB5Zr3judyj5qzJjIPJprttbnNFTNcPBSpF1NM3TBZYF3zEjBo8bSb9Ggkw5opxG8fLdNJ151h4YZQVGpd8XkavmrL2lB3klqaoxXsF7fbz9RA24fZo51jEHOBtW5yBhH+vC3N2lui+vVr/9AXVT0pvrdLz0T3qmTa359jO7WG09fdnS3j7neBco7qan5d4Ubvte25gN0x63dVDvKWztytKHDAD15w9mqQ/BC8MKPbgQQQMAHAgQvPmgiS0DAbgGCF7uF/TM+wYt/eslK/CFA8OKPPrIKBBBAwAoBgpeI4MUMNLKVFTryKghsvI9lXuDkq1LHjCn4ovmlW8v4Wui4rBY9NLC3cYRXrpa/OU9HhzGOGTt68FjkkWUtOnWScWHkO2GO7XXUeBHHnwWuLdL6hdOV3aqH6i5ZGpg3XIuigpdQmLNUoaUEjhk7ehRYKYOIcUJ/b15fZ7Xe/FDhY9iMKc2vq/Razeoijmgz3o0TPmYsdE8YKvC1s7MaKp3gheDFih96jIEAAgg4LEDw4nADmB4BLwgQvHihS+6okeDFHX2gCgRCAgQvPAsIIIAAAiEBgpeI4CWZHgtjx8uYunpl/CCd6IF1N2xI8MI7XjzwoFIiAgggEIMAwUsMSFyCQLILELwk+xMQ+/oJXmK34koEEiFA8JIIZeZAAAEEvCGQ7MFLfn6+Dh065I1mWVTljv9O1PsfLdfiBrfppZFdzHepuP1Tu3Ztdrxc8QI7Xtz+oFIfAgggEIMAwUsMSFyCQLILELwk+xMQ+/oJXmK34koEEiFA8JIIZeZAAAEEvCGQ7MFLsoUuxlO584vXNXuVdOJ5v9Slp3ghdpHS0tKUmprqjW8qG6qcNetSsePFBliGRAABBBwQIHhxAJ0pEfCaAMGL1zrmXL0EL87ZMzMCZQkQvPBcIIAAAgiEBJI9eOFJQMALAgQvXugSNSKAAAKxCRC8xObEVQgktQDBS1K3v1KLJ3ipFBcXI2C7AMGL7cRMgAACCHhGgODFM62i0CQWIHhJ4uazdAQQ8J0AwYvvWsqCELBegODFelO/jkjw4tfOsi6vChC8eLVz1I0AAghYL0DwYr0pIyJgtQDBi9WijIcAAgg4J0Dw4pw9MyPgGQGCF8+0yvFCCV4cbwEFIFBKgOCFBwIBBBBAICRA8MKzgID7BQhe3N8jKkQAAQRiFSB4iVWK6xBIYgGClyRufiWXTvBSSTAuR8BmAYIXm4EZHgEEEPCQAMGLh5pFqUkrQPCStK1n4Qgg4EMBghcfNpUlIWC1AMGL1aL+HY/gxb+9ZWXeFCB48WbfqBoBBBCwQ4DgxQ5VxkTAWgGCF2s9GQ0BBBBwUoDgxUl95kbAIwIELx5plAvKJHhxQRMoAYEIAYIXHgcEEEAAgZAAwQvPAgLuFyB4cX+PqBABBBCIVYDgJVYprkMgiQUIXpK4+ZVcOsFLJcG4HAGbBQhebAZmeAQQQMBDAgQvHmoWpSatAMFL0raehSOAgA8FCF582FSWhIDVAgQvVov6dzyCF//2lpV5U4DgxZt9o2oEEEDADgGCFztUGRMBawUIXqz1ZDQEEEDASQGCFyf1mRsBjwgQvHikUS4ok+DFBU2gBAQiBAheeBwQQAABBEICBC88Cwi4X4Dgxf09okIEEEAgVgGCl1iluA6BJBYgeEni5ldy6QQvlQTjcgRsFiB4sRmY4RFAAAEPCRC8eKhZlJq0AgQvSdt6Fo4AAj4UIHjxYVNZEgJWCxC8WC3q3/EIXvzbW1bmTQGCF2/2jaoRQAABOwQIXuxQZUwErBUgeLHWk9EQQAABJwUIXpzUZ24EPCJA8OKRRrmgTIIXFzSBEhCIECB44XFAAAEEEAgJELzwLCDgfgGCF/f3iAoRQACBWAUIXmKV4joEkliA4CWJm1/JpRO8VBKMyxGwWcDrwcvixberc+cBatSoo81SDI8AAgj4X2DlyinKzDxFJ5/8S/8vlhUi4FGB2bOv0KWXPqkaNU7w6AooGwEEEEDAECgpKdG7796kq65apJSUVMtQUkqMkRP02bnzS61dO17nn/9AgmZkGgSST4DgJfl6XtUVE7xUVY77ELBHwOvBy1dfPaXMzEy1b9/PHiBGRQABBJJEoKTksBYvflIdO45Q06Y9k2TVLBMB7wl8/PGdateul1q0ONN7xVMxAggggEBYYPfu9frvf8erT59/WqpC8GIpJ4Mh4LwAwYvzPfBKBQQvXukUdSaLgNeDl59+WqXVq19W+/Z91bjxqcnSNtaJAAIIWCpw8GC+tm1bpuzs/+rssx9X9ep1LR2fwRBAwDqBzZs/1KZN76pjx6vVoEE76wZmJAQQQACBhAns3btJxhGvjRufr1NO+ZWl8xK8WMrJYAg4L0Dw4nwPvFIBwYtXOkWdySLg9eDF6NP69dOUl7dGNWtmqnr1OsnSOtaJAAIIWCJgHEZRUJCr4mKpZctL1KRJD0vGZRAEELBHoLi4QGvWvK7Dh39SzZonqFq1DHsmYlQEEEAAAVsEiosPqLBwjw4fTlfnziNUs2ZDS+cheLGQ88CBaiooqKFDh9IsHJWhrBRISSlRjRrFysw8oPT0w1YO7ZqxCF5c0wrXF0Lw4voWUWCSCfgheDly5JC2b/9Ue/Z8r9TUlCTrIMtFAAEE4hMwDgFPTa2uhg27qlGjrvENxt0IIJAQgYMH9yon53Pl5W1WqnWvBUhI7UyCAAIIJLuA8f97ZWQ0VdOmPZSR0cRyDoIXi0j37s3Uvn2ZOny4pkpKCF4sYrVlmNTUQ0pLO6AGDfKUmXnQljmcHJTgxUl9b81N8OKtflGt/wX8ELyEumQEMIcO7fd/01ghAgggYKGA8TJXjhazEJShEEigwOHDRSouLkzgjEyFAAIIIBCvQFpaDaWnZ8Y7TLn3E7xYQLt/f03l5DRQenp1Va+eovR0CwZlCFsEjCTT2Lqfny+lp+erZcufVL16sS1zOTUowYtT8t6bl+DFez2jYn8L+Cl48XenWB0CCCCAAAIIIIAAAggggAACFQsQvMT5hJSUpGjduqaqXr2matfmSI04ORN2++HD0p49Up06e9S8+e6EzZuIiQheEqHsjzkIXvzRR1bhHwGCF//0kpUggAACCCCAAAIIIIAAAggktwDBS5z9LyysrvXrm6tZs1SlkLvEqZnY2w8dknbtKlbnztm+6h3BS2KfIy/PRvDi5e5Rux8FCF782FXWhAACCCCAAAIIIIAAAgggkIwCBC9xdn337traubOhGjbkLWpxUjpy++bNR9SlS7bS0o44Mr8dkxK82KHqzzEJXvzZV1blXQGCF+/2jsoRQAABBBBAAAEEEEAAAQQQiBQgeInzedi1q45++qmhGjRgu0uclI7cvmXLEXXqtFnVqh12ZH47JiV4sUPVn2MSvPizr6zKuwIEL97tHZUjgAACCCCAAAIIIIAAAgggQPBi4TNA8GIhpgNDEbw4gM6UrhEgeHFNKygEAVOA4IUHAQEEEEAAAQQQQAABBBBAAAF/CLDjJc4+ErzECejw7QQvDjeA6R0VIHhxlJ/JEThGgOCFhwIBBBBAAAEEEEAAAQQQQAABfwgQvMTZR4KXOAEdvp3gxeEGML2jAgQvjvIzOQIELzwDCCCAAAIIIIAAAggggAACCPhUgOAlzsYSvMQJ6PDtBC8ON4DpHRUgeHGUn8kRIHjhGUAAAQQQQAABBBBAAAEEEEDApwIEL3E2luAlTkCHbyd4cbgBTO+oAMGLo/xMjgDBC88AAggggAACCCCAAAIIIIAAAj4VIHiJs7EEL3ECOnw7wYvDDWB6RwUIXhzlZ3IECF54BhBAAAEEEEAAAQQQQAABBBDwqQDBS5yNJXiJE9Dh2wleHG4A0zsqQPDiKD+TI0DwwjOAAAIIIIAAAggggAACCCCAgE8FCF7ibCzBS5yADt9O8OJwA5jeUQGCF0f5mRwBgheeAQQQQAABBBBAAAEEEEAAAQR8KkDwEmdjCV7iBHT4doIXhxvA9I4KELw4ys/kCBC88AwggAACCCCAAAIIIIAAAggg4FMBgpc4Gxt78HJY6z56VZ+rlwZd0lEZkfMWrNH8dxap7uW3qdXmVzRHV+mG7k2PrWzHEk2aK/W9oacax1l3mbcH69gS+mKLMmq1Y14HxyR4cRCfqR0XIHhxvAUUgEApgXnz7tN5541VrVotkUEAAQQQQAABBBBAAAEEEEAAAQ8LELzE2bzYg5cjWjV+kO79rL9efe1mZUXMW/j1GI26b6V+OWmiWs06U3droubeevqxla0ao8vvlcbMvVud4qz7mNuNUGfGVOXkd1KzJoGv5m5frcxuI3VDdFBk9dwOjkfw4iA+UzsuQPDieAsoAIFSAgQvPBAIIIAAAggggAACCCCAAAII+EOA4CXOPsYevEhFX4/Rr+9bqWsnTVTfYLghFejr8UP03NbReuqPF0nLxmuO+mtoWTtebAteCrTurTv1xNquGnXHXfpZKHhZ9rj+8sJPuuZvz+r8cL1xgrnsdoIXlzWEchIqQPCSUG4mQ+C4AgQvxyXiAgQQQAABBBBAAAEEEEAAAQQ8IUDwEmebKhO8qGC5xt85Qt9cO1tj+gaPEitYrnGjHlPKPVM04rQM7VxW+qgx88/fBIrs3LhQv38ucsdLjr6c9K6+Da6h8+W3hUMT468K13+gaZ9tCny1omPDomo4SpKjLyfPkvqMCI5boHUfTdLnW0NXdD167FnwGLRzzt2tz4NzGvWYR6eF6i9VX/m1G2v+Wl2lb1ZoS6ju6GPQTo04ji3qa9EOFbWY4CXObwBu97QAwYun20fxPhQgePFhU1kSAggggAACCCCAAAIIIIBAUgoQvMTZ9koFLyrUqvFDdO+3N2nycwPM97SYx4w9J93zj7vVJVNa/WrEUWM7lujZJ8cp9WfnqJEKVG37Ck388PTgUWNGCPJ3zfikrpq3y5QK1mhb3qW6+o6f6+RMSTuWaNz/zFHByS3Ne9et2agWAx/QyLJ20vz4uobd9qNGznhUPY17y/kUrp+uv874Vqc0M0KjAq2bv0Kd//APXWvMb+7GWalr7r1SmTt2qWj9B1pV+3L1PTVVublS7rJX9OPZk/Xkdcb7bSqu3TB4+puh6vuzWjrY8kINuihLm99/SO9+FzwGzQhaVp+m3//lZp2cWaB1UV/bljdYN98b23twCF7i/Abgdk8LELx4un0U70MBghcfNpUlIYAAAggggAACCCCAAAIIJKUAwUucba9c8BI6bmy3Rsz4k87JDB4zpkf0PyO6qaZKBy875wzT0HkDNOXZAWqkQq17a5RGvRYMXsxdKi+o3kMv6tp2GVLBWk196Hfac8sUjTwtU2Xeu3RAOPAptewYjzArWj9H0/Z2Cx6D9oP+ectgrfrVXD3Wp2E4eBn+P4F6ij5/VAMe3aR7Jk3U5U2k7LcH6tYVN+mtxweo/nFqN8Onbx8OrtuotFDrFkzW3lODO2/MoGi5rp3yvPo22qU5D12uOV2CoU7BWi2YvlunDe2pRjH0luAlBiQu8a0AwYtvW8vCPCpA8OLRxlE2AggggAACCCCAAAIIIIAAAlECBC9xPhKVDV4Cx439WSW/maKR7daWOmbMKOXojpeT9fnfL9T41tM0cXCbQJU/vqFht+3Wb+ferU5m+LBYXYb2MHfOGJ+dy8Zr1blva+LgpsfeW1G4Yo67IRgGVQBiHie2InhBDW1f8A/tuy4yeIk4Bi1qvt3z7tJ1iy8OBC8V1t629K6f8NqOHlmmalu14LU9weDFCGXGafJHG9WiQwdlGNdXdKxa1PIIXuL8BuB2TwsQvHi6fRTvQwGCFx82lSUhgAACCCCAAAIIIIAAAggkpQDBS5xtr3TwEjxu7Fk9rL/1XKQHIo4ZM0o5GrycoiV/v0DjWhtBSttAlWZgsScYvBhhySKdfoNxDFnEp3N/De1+wrH3VhS8RIZBp0WeNRZ4p8umNjfo4nbSurfu1BNru+pi42gxNVThmie06cKqBC8V1d702OClYI2m/uH3+rZT8Bi1evla+8IPOs/c8WKsPbAjZskW47/n6MuPftJlDz2uK8w6K/4QvBxPiK/7WYDgxc/dZW1eFCB48WLXqBkBBBBAAAEEEEAAAQQQQACBYwUIXuJ8KiofvASPG3t2k7q0/kGrWh49ZswoJfIdL7lzhmnI3Av1ovkuEwWOD3vu6FFj4+98QXVD71gxAodJ72rvuUZIkqnAvaGjxQrM0GTUf0LHlkUvOnCM2RNrTteoX9+tnzUJfN18p8vj7+tU8zizAvNIr6ldg0HQjvn64wP360ipo8Zi3PFiBj3l117qPTdGIbkz9fCQ19XllRn6ZRtp5yf36IHHDgd3vATWrctvC9b9o/45bJCyR36s+3qa+18q/BC8HE+Ir/tZgODFz91lbV4UIHjxYteoGQEEEEAAAQQQQAABBBBAAIFjBQhe4nwqqhK8BI4bG6FpW1pp0N+naMRpRwOCUqHDjiV69aX/U3azzmbwUuPAUs15+/TAjhdzl8czendRbTU13vFiBC/LUzVg1L26yPizee8H2ndSCzU2rl2brayB9+vW7k3LXvGOJZr87tvaltdezULBS1GhUjN66irzfSnBd8wsbRN4x0vjZto17zGtPCcYxETvqKnoqLHj1H5M8GK+v2aIPmsZeMdL48Y7Nfe5L9XTDGJy9OW4pzQ/XHeh1uXs14CbHlL30BlsFfSY4CXObwBu97QAwYun20fxPhQgePFhU1kSAggggAACCCCAAAIIIIBAUgoQvMTZ9ioFL+GjsbLUc2BfM1QJfXKXjdccGceFBQIS84X2n2eb/71l59OkbxXx4vgcfTl5llaHbjaPGTsarETeq5YXatBFHVSzovWaL6ZfLPPELnPCqHuMcGbe14Gvde6vvpp1tFbza1Lf0Evto/5s1rKpbUQN5dcebWBMZ/7dt4GpO/XpL82bJfUJBDGKrjvKoaIlE7zE+Q3A7Z4WIHjxdPso3ocCBC8+bCpLQgABBBBAAAEEEEAAAQQQSEoBgpc421614CXOSbndMgGCF8soGciDAgQvHmwaJftagODF1+1lcQgggAACCCCAAAIIIIAAAkkkQPASZ7MJXuIEdPh2gheHG8D0jgoQvDjKz+QIHCNA8MJDgQACCCCAAAIIIIAAAggggIA/BAhe4uwjwUucgA7fTvDicAOY3lEBghdH+ZkcAYIXngEEEEAAAQQQQAABBBBAAAEEfCpA8BJnYwle4gR0+HaCF4cbwPSOChC8OMrP5AgQvPAMIIAAAgggV9Q/MAAAIABJREFUgAACCCCAAAIIIOBTAYKXOBtL8BInoMO3E7w43ACmd1SA4MVRfiZHgOCFZwABBBBAAAEEEEAAAQQQQAABnwoQvMTZWIKXOAEdvp3gxeEGML2jAgQvjvIzOQIELzwDCCCAAAIIIIAAAggggAACCPhUgOAlzsYSvMQJ6PDtBC8ON4DpHRUgeHGUn8kRIHjhGUAAAQQQQAABBBBAAAEEEEDApwIEL3E2luAlTkCHbyd4cbgBTO+oAMGLo/xMjgDBC88AAggggAACCCCAAAIIIIAAAj4VIHiJs7EEL3ECOnw7wYvDDWB6RwUIXhzlZ3IECF54BhBAAAEEEEAAAQQQQAABBBDwqQDBS5yN3bWrtn76qaEaNEiNcyRud0LACF46d96s9PTDTkxvy5zTpw/VwIGf2jI2g/pLgODFX/1kNd4XmDfvPp133ljVqtXS+4thBQgggAACCCCAAAIIIIAAAggksQDBS5zN37s3U9u2NVbjxgQvcVIm/PYjR6StW4/otNM2KTW1JOHz2zUhwYtdsv4bl+DFfz1lRd4WIHjxdv+oHgEEEEAAAQQQQAABBBBAAIGQAMFLnM/CwYPp+v77FmrYME3VqsU5GLcnVKCgQCosLFL79tsSOq/dkxG82C3sn/EJXvzTS1biDwGCF3/0kVUggAACCCCAAAIIIIAAAgggQPBiwTOQnd1QhYV1VLduitLTLRiQIWwXOHBA2rfviJo1y1W9evm2z5fICQheEqnt7bkIXrzdP6r3nwDBi/96yooQQAABBBBAAAEEEEAAAQSSU4DgxYK+HzhQTdu319OhQ5mqXj1FaWkpFozKEHYJFBeX6NChw6pVa7+aNdujlBT/HDNmmBG82PXk+G9cghf/9ZQVeVuA4MXb/aN6BBBAAAEEEEAAAQQQQAABBEICBC8WPQtFRdW0b1+mDh6srpKSNJWUEL5YRGvpMEbIkpp6SDVrHjR3uqSlHbF0fDcMRvDihi54owaCF2/0iSqTR4DgJXl6zUoRQAABBBBAAAEEEEAAAQT8LUDwYnF/jQCmuNgIXiwemOEsEUhNLVG1aodVvXqxJeO5cRCCFzd2xZ01Eby4sy9UlbwCBC/J23tWjgACCCCAAAIIIIAAAggg4C8Bghd/9ZPVIMBRYzwDMQsQvMRMxYUIJESA4CUhzEyCAAIIIIAAAggggAACCCCAgO0CBC+2EzMBAokVYMdLYr29PBvBi5e7R+1+FCB48WNXWRMCCCCAAAIIIIAAAggggEAyChC8JGPXWbOvBQhefN1eSxdH8GIpJ4MhELcAwUvchAyAAAIIIIAAAggggAACCCCAgCsECF5c0QaKQMA6AYIX6yz9PhLBi987zPq8JkDw4rWOUS8CCCCAAAIIIIAAAggggAACZQsQvPBkIOAzAYIXnzXUxuUQvNiIy9AIVEGA4KUKaNyCAAIIIIAAAggggAACCCCAgAsFCF5c2BRKQiAeAYKXePSS616Cl+TqN6t1vwDBi/t7RIUIIIAAAggggAACCCCAAAIIxCJA8BKLEtcg4CEBghcPNcvhUgleHG4A0yMQJUDwwiOBAAIIIIAAAggggAACCCCAgD8ECF780UdWgUBYgOCFhyFWAYKXWKW4DoHECBC8JMaZWRBAAAEEEEAAAQQQQAABBBCwW4DgxW5hxkcgwQIELwkG9/B0BC8ebh6l+1KA4MWXbWVRCCCAAAIIIIAAAggggAACSShA8JKETWfJ/hYgePF3f61cHcGLlZqMhUD8AgQv8RsyAgIIIIAAAggggAACCCCAAAJuECB4cUMXqAEBCwUIXizE9PlQBC8+bzDL85wAwYvnWkbBCCCAAAIIIIAAAggggAACCJQpQPDCg4GAzwQIXnzWUBuXQ/BiIy5DI1AFAYKXKqBxCwIIIIAAAggggAACCCCAAAIuFCB4cWFTKAmBeAQIXuLRS657CV6Sq9+s1v0CBC/u7xEVIoAAAggggAACCCCAAAIIIBCLAMFLLEpcg4CHBAhePNQsh0sleHG4AUyPQJQAwQuPBAIIIIAAAggggAACCCCAAAL+ECB48UcfWQUCYQGCFx6GWAUIXmKV4joEEiNA8JIYZ2ZBAAEEEEAAAQQQQAABBBBAwG4Bghe7hRkfgQQLELwkGNzD0xG8eLh5lO5LAYIXX7aVRSGAAAIIIIAAAggggAACCCShAMFLEjadJftbgODF3/21cnUEL1ZqMhYC8QsQvMRvyAgIIIAAAggggAACCCCAAAIIuEGA4MUNXaAGBCwUIHixENPnQxG8+LzBLM9zAgQvnmsZBSOAAAIIIIAAAggggAACCCBQpgDBCw8GAj4TIHjxWUNtXA7Bi424DI1AFQQIXqqAxi0IIIAAAggggAACCCCAAAIIuFCA4MWFTaEkBOIRIHiJRy+57iV4Sa5+s1r3CxC8uL9HVIgAAggggAACCCCAAAIIIIBALAIEL7EocQ0CHhIgePFQsxwuleDF4QYwPQJRAgQvPBIIIIAAAggggAACCCCAAAII+EOA4MUffWQVCIQFCF54GGIVIHiJVYrrEEiMAMFLYpyZBQEEEEAAAQQQQAABBBBAAAG7BQhe7BZmfAQSLEDwkmBwD09H8OLh5lG6LwUIXnzZVhaFAAIIIIAAAggggAACCCCQhAIEL0nYdJbsbwGCF3/318rVEbxYqclYCMQvQPASvyEjIIAAAggggAACCCCAAAIIIOAGAYIXN3SBGhCwUIDgxUJMnw9F8OLzBrM8zwkQvHiuZRSMAAIIIIAAAggggAACCCCAQJkCBC88GAj4TIDgxWcNtXE5BC824jI0AlUQIHipAhq3IIAAAggggAACCCCAAAIIIOBCAYIXFzaFkhCIR4DgJR695LqX4CW5+s1q3S9A8OL+HlEhAggggAACCCCAAAIIIIAAArEIELzEosQ1CHhIgODFQ81yuFSCF4cbwPQIRAkQvPBIIIAAAggggAACCCCAAAIIIOAPgYQGL7t2rdSqVWPUq9fD/tBjFQi4TKC4+IBmz75DAwYscFlllONGAYIXN3aFmpJZgOAlmbvP2hFAAAEEEEAAAQQQQAABBPwkkNDgpagoV4sX364LLnhQGRkN/OTIWhBwhUBOzkqtXv2+evce74p6KMLdAgQv7u4P1SWfAMFL8vWcFSOAAAIIIIAAAggggAACCPhTIKHBi0H4xRd/Vo0aaTrppMtUq1Zjf6qyKgQcENi9e4NWr56uli2vUOvW/RyogCm9JkDw4rWOUa/fBQhe/N5h1ocAAggggAACCCCAAAIIIJAsAgkPXvbuXaf166cqPb1EGRn1lZqalizWrBMB2wSKiwtVVJSv1NQT1LHjLapWrbZtczGwfwQIXvzTS1biDwGCF3/0kVUggAACCCCAAAIIIIAAAgggkPDgxSDft2+Ddu5cpoMH9yolhSYggEC8AkeOlKhOnRPVpElP1ahRL97huD9JBAhekqTRLNMzAgQvnmkVhSKAAAIIIIAAAggggAACCCBQoYAjwUuoouLifB05cpgWIYBAnAJpaTWVllY9zlG4PdkECF6SreOs1+0CBC9u7xD1IYAAAggggAACCCCAAAIIIBCbgKPBS2wlchUCCCCAgB0CBC92qDImAlUXIHipuh13IoAAAggggAACCCCAAAIIIOAmAYIXN3WDWhBAAIEEChC8JBCbqRCIQYDgJQYkLkEAAQQQQAABBBBAAAEEEEDAAwIELx5oEiUigAACdggQvNihypgIVF2A4KXqdtyJAAIIIIAAAggggAACCCCAgJsECF7c1A1qQQABBBIoQPCSQGymQiAGAYKXGJC4BAEEEEAAAQQQQAABBBBAAAEPCBC8eKBJlIgAAgjYIUDwYocqYyJQdQGCl6rbcScCCCCAAAIIIIAAAggggAACbhIgeHFTN6gFAQQQSKAAwUsCsZkKgRgECF5iQOISBBBAAAEEEEAAAQQQQAABBDwgQPDigSZRIgIIIGCHAMGLHaqMiUDVBQheqm7HnQgggAACCCCAAAIIIIAAAgi4SYDgxU3doBYEEEAggQIELwnEZioEYhAgeIkBiUsQQAABBBBAAAEEEEAAAQQQ8IAAwYsHmkSJCCCAgB0CBC92qDImAlUXIHipuh13IoAAAggggAACCCCAAAIIIOAmAYIXN3WDWhBAAIEEChC8JBCbqRCIQYDgJQYkLkEAAQQQQAABBBBAAAEEEEDAAwIELx5oEiUigAACdggQvNihypgIVF2A4KXqdtyJAAIIIIAAAggggAACCCCAgJsECF7c1A1qQQABBBIoQPCSQGymQiAGAYKXGJC4BAEEEEAAAQQQQAABBBBAAAEPCBC8eKBJlIgAAgjYIUDwYocqYyJQdQGCl6rbcScCCCCAAAIIIIAAAggggAACbhIgeHFTN6gFAQQQSKAAwUsCsZkKgRgECF5iQOISBBBAAAEEEEAAAQQQQAABBDwgQPDigSZRIgIIIGCHAMGLHaqMiUDVBQheqm7HnQgggAACCCCAAAIIIIAAAgi4SYDgxU3doBYEEEAggQIELwnEZioEYhAgeIkBiUsQQAABBBBAAAEEEEAAAQQQ8ICAY8FLXt6Pys/fppKSYg8wUSIC7hZIS8tQnTptlJHRyN2FUp2rBAheXNUOikFABC88BAgggAACCCCAAAIIIIAAAgj4Q8CB4KVEmzbN1b593yktLcUfiqwCAYcFSkpKVFxcombNzlOTJmc6XA3Te0WA4MUrnaLOZBEgeEmWTrNOBBBAAAEEEEAAAQQQQAABvwskPHjZunWhtm6dp8aNO6pOneZKTa3md2PWh4DtAsXFBdq1a5327s1R+/Y3q169U2yfkwm8L0Dw4v0esgJ/CRC8+KufrAYBBBBAAAEEEEAAAQQQQCB5BRIavBQXF+rjj0epc+cBatr09ORVZ+UI2CBw5EixVq+erkOHUnXGGb+1YQaG9JsAwYvfOsp6vC5A8OL1DlI/AggggAACCCCAAAIIIIAAAgGBhAYv+/Zt0NKlD+iyy56yxD9n6VS9+1U5Q51xiW7r0dCSecoapOy5m6vX0AvUsZZt05YauLz1dx1wrXo2S0wNrptl+wq9MnNtoKxSz8AuLXnlI60wv9BBV93WVU0tKj7Qh8T2vrzS8/NztHjxk/r5z2datDqG8bMAwYufu8vavChA8OLFrlEzAggggAACCCCAAAIIIIAAAscKJDR42bnzS61dO07nn/87S3qRs/RtzVppDLVLn7/ykVZmnaUbrmirTOOvTr9YI+IKXnZpyb/26fTQeFEVrxw7WMP+t/Qv23OWfKyfTj1f114fe/BRsPZjrax7QZWCkmNrKNKaf83S7jNG6/77EhcAxdXM/B/0waoT9PO4ehVRwVf/qzNvfS/wF1c+oMWPnhl4HrbP17ArX5L5uOgXmvjFjYplz1Us/Qn0obse/teDGtAkLg0Lbi7R9Ok3auDATywYiyH8LkDw4vcOsz6vCRC8eK1j1IsAAggggAACCCCAAAIIIIBA2QIOBC/jdf75D1jcj+805sw/aPK5d2ju2IsV/z4XY3fEVI37poOeLme8sn7ZnrP0ZT046iNp1FP6xy3BAKiClRq/1B837m3phrG6+4zKkxxbQ5HWvva4hry4T0PHPaW7u9es/KCJvMMIXQzn9Ks1Y3R7a2aODF6yfqHxk29Ut1pSwaJ/6MJ7v1OrrG3alB1b8BJrfwIBYHNdeP356pCg3U4VYU2fPlQDB35qjSej+FqA4MXX7WVxHhQgePFg0ygZAQQQQAABBBBAAAEEEEAAgTIE/B28GL/Yn/xfbQouvPQRXJFHTxkXhI6fMnaNvKanHpmvlVlnamjfc9W3jOPDyt7lsEszh9+ux34aordnXKW2xrCRR18Zfw4df7V9hcY8PUGTF23T6b8YrB59g0ejlXd9Gc0rs4Zg8HDeI+P1fP965m6go0dsRa5TUsjnjA7q+tVarQga1Fn7sSYt3BaesVXv/vp5ByPECY6VdZZ6NfyvFgWPeWvV+xK1Xf+RFmUHbintHNiFE/ra0eO/dmnJs6/qb29+oeyuF2vE2ecGj/8q7/ry6y11ZFhw/a26dpBW7NOFZgAlLR9zv0Ys6qArsxbq/c8igpfynpEy+6OAZVYHddVarcgO7HiqvyrqqLGoMUsdeRb9tchdWhb9iCJ4sQgyCYYheEmCJrNETwkQvHiqXRSLAAIIIIAAAggggAACCCCAQLkC/g1eQrspvqmrK3o2VMGaj7XihMHhI7hylr6kB0dt0UnGuz7MX4bv1Rkv3qNHetTS2jmv628PhY4uO1d9y9jJUN7xUoG/76VnFt2pXvpBH/z9VY3f11E/71jTrGHSnk76x1/uUE+t0PNPT9AkI3gZcK3O6XOxRnTZV/71ZbyzpawdL2tee0xDX8wL7nhRIEQan6euxpFppdbZUNoxX3dd8ZI+7foLPdwzQzvUXv1/If3f0xO0st4FOqeZlLNkqr6sN1JP/vkydawV3FmU9Qs9/P8ytGN94Ii33b0u1oAujXSoOPBn/eIhPflH4x0qRogyVePGf6cGVwSdv66jEfffop93yNeSMRP0lBGMdb1Et/U8R/1HdNDucq+vWXa9I6Le1RIKnkYPUf2xU7Ri9BjNuFF6/eq7NavXHRqw4SW9EApeKnpG8sroT49dgZ1VWb30/4Y01cHdgV0uByZEHDVWK7iLJ/jcmcHbjy31mLlmac205/XglBT1NvphfG1ZHf3+r3dpoBlsWfMheLHGMRlGIXhJhi6zRi8JELx4qVvUigACCCCAAAIIIIAAAggggED5Ar4NXgqW/a+GjHxP9R9+WRMHNFThskkaMvK/wR0QNRUILdqr/4iu6nPpWdoz/wtlh98Lc/yjyyoOXoLv+6j1g+a8+YXUvpU2rtmowu8+MXe4DH31bfNosV2zntTlf14W/rOxA6Wi66PbGHrHy9Ejroq0ds4XSul1rUaOMI69Mv78nharrdpt3KDvg+Nn3/gXfWEc7RUOXu7Q7AkXB142v32Fxr/3nU5u30zfrdmmnP+8rVkrQu8vCbqot55dNEoX1tqiN66+Wy9kd9DD7z+uAc1Cfw7uKMlfrTFDH9HkBsHxg39e1OvPmnJ3J2WG5g/VE+v1XSPqjUYJ7/j5sy6e+Yge0x2a/RfpwStfUqtnxqjbO3frsWDwcvJxnpFj+qNQ8NRf4yffYB5hZnwin4XLNpd+7kKeWRf+Qn07FGnm6BF6LDu4k+rSE/Tx/O8U+BrBCz+oEy9A8JJ4c2ZEoCIBgheeDwQQQAABBBBAAAEEEEAAAQT8IeDb4CX0S3PzGC9jt0go1DB3QLRUzvyndMf9gWPIQtccPVIr3uAlGEwYO16MHR3bd+i7uk3VKvtjc4dLRcFLRdeXF7wYx111DL9bJPJdI6Fju3Zp63e1dWLWtkA90cFL6M/B4OWVmWtV+N1O7e/YRFoyVe9GBy9ZQzRtxlVqoz2BICF8dFfUn8PBjnGUmPHmnVAQFDyKLTp4qez1ZX0PRhy19ps9j2jQ2Pa6c9Q2/ePFFD38/n3SE0frbRkMvsp7RsoNXqLeJRQZvJw+Z7QGj5X+3z/H6qZ20QWG3sGzVtLRPpU+mi3+HyzseInfMFlGIHhJlk6zTq8IELx4pVPUiQACCCCAAAIIIIAAAggggEDFAv4PXoxjvCKP6Qrtagnt/pACR4At2qasXlFHakX9gj2S8njveDGCiSahHRUD7tID95yvRh+V3uES/Yv98C6dcq4vO3gJ7UYpo9HhHSSX6PH7b1bf+p8FjharIHjJmfkH9XssT72GDtf9d3dVjrkzKGrHS9gl1uDFOErMCF5Cn8BOo6blBi8xXn+c4OWvJ75n7nIqydqmbBlhUW+tiAiKwsFLOc9IVYKXrnNGa9BY6c5/jtXNxwQvR3cUGaUbx7i9u8II/kJHs1nz44rgxRrHZBiF4CUZuswavSRA8OKlblErAggggAACCCCAAAIIIIAAAuUL+DZ4CRwtNkv1gkeNFQRfGB/YXRDaCdLBfKH7CWs/0TNPPa93V0QdoZV1h+aOvViRkUGIsqzgpWDtu7pzyBRp1FN68Za2KgjuqOj3zCT9qVe+5t/7J90fseOlcNGLuuDehcfsgCnv+koHL6Fg48oHtPjRM5U3/2+6/f4vdMxRYxE7XkLHl5nBQbMf9Pro+/WP6B0vsQYvxxwdFtwBdMYluq1HQyn/Cz3a6296v9yjxqKujw5qjhO8PH/JusD4kloNNY43a655EcHLKRU+I1J0fxQ6aqyCHS99Npd+7oydVsYuI/XuH3ivzSsfaUXWWbrhirbKWzpJT/11lhaZoZCxg8iaD8GLNY7JMArBSzJ0mTV6SYDgxUvdolYEEEAAAQQQQAABBBBAAAEEkjB4MY8WG/+2xn1dR5ef3dB8v8pinaX7f3uDGbysnfO2xr2yRnX7Bl7OnvOfT7T3tMAuD+Ol8MvH3K8Ri1pqaN+26mmGNaURj32/ilT43XplZ52swdcNNq8vXPtvPfS7V7ThpF+ob/t8bf3PFn29Yq1OM4OYmtL2+Rp25UuScRzaWWdpULv1eqKi66P6WN57ZsKX5f+g6Y88pyc2BNaxb9tK/bhirVZ2DQQxx7xjxXBY+rIeHPVRoKY6P2jbN3l6f8W+4A6O6CPYjrPjxTxaLMLZ6MnHKer9u+G6ywhetEszh9+ux2QcRdZFvYaepZSPK7i+ssFL/8OB8Vc019BxT+nu7sF3rISORqvwGTF2p5Tuzw1XHNK4M/+gyRUELwOM9/pEPHfmc/hNXd1m7Dgyghfja//aq9P7tlWG6fOdGtw2XPeaf7bmQ/BijWMyjELwkgxdZo1eEiB48VK3qBUBBBBAAAEEEEAAAQQQQAAB3wcvu7Rk/Hx9nWW8tDziF9gRx4kZBKVfYh5830h2CCfy3ShGaPKJJi/eZn7xtF8EgpTIT87StzVrZTRs6THC7zQJzpF1entp5XdS+GXqwbrN4ozam2vTnPe0uNzry6ohes7S10SuQ1ntdZq+09cKOoV8QsevmbdG1GSs/fT2+nrld0GDaOeQYfDosNA7XLJDfzbGi3KO6tFRx9A6Kri+zHqjerB9hca/d/SF9YHxo8eOqK/CZyS6PydoRRnPWek5jr5PKPxoVeArRVpZ86OK4MUax2QYheAlGbrMGr0kQPDipW5RKwIIIIAAAggggAACCCCAAALlC/jkqDFajAACIQGCF56FWAUIXmKV4joEEiNA8JIYZ2ZBAAEEEEAAAQQQQAABBBBAwG4Bghe7hRkfgQQLELwkGNzD0xG8eLh5lO5LAYIXX7aVRSGAAAIIIIAAAggggAACCCShAMFLEjadJftbgODF3/21cnUEL1ZqMhYC8QsQvMRvyAgIIIAAAggggAACCCCAAAIIuEGA4MUNXaAGBCwUIHixENPnQxG8+LzBLM9zAgQvnmsZBSOAAAIIIIAAAggggAACCCBQpgDBCw8GAj4TIHjxWUNtXA7Bi424DI1AFQQIXqqAxi0IIIAAAggggAACCCCAAAIIuFCA4MWFTaEkBOIRIHiJRy+57iV4Sa5+s1r3CxC8uL9HVIgAAggggAACCCCAAAIIIIBALAIEL7EocQ0CHhIgePFQsxwuleDF4QYwPQJRAgQvPBIIIIAAAggggAACCCCAAAII+EOA4MUffWQVCIQFCF54GGIVIHiJVYrrEEiMAMFLYpyZBQEEEEAAAQQQQAABBBBAAAG7BQhe7BZmfAQSLEDwkmBwD09H8OLh5lG6LwUIXnzZVhaFAAIIIIAAAggggAACCCCQhAIEL0nYdJbsbwGCF3/318rVEbxYqclYCMQvQPASvyEjIIAAAggggAACCCCAAAIIIOAGAYIXN3SBGhCwUIDgxUJMnw9F8OLzBrM8zwkQvHiuZRSMAAIIIIAAAggggAACCCCAQJkCBC88GAj4TIDgxWcNtXE5BC824jI0AlUQIHipAhq3IIAAAggggAACCCCAAAIIIOBCAYIXFzaFkhCIR4DgJR695LqX4CW5+s1q3S9A8OL+HlEhAggggAACCCCAAAIIIIAAArEIELzEosQ1CHhIgODFQ81yuFSCF4cbwPQIRAkQvPBIIIAAAggggAACCCCAAAIIIOAPAYIXf/SRVSAQFiB44WGIVYDgJVYprkMgMQIEL4lxZhYEEEAAAQQQQAABBBBAAAEE7BYgeLFbmPERSLAAwUuCwT08HcGLh5tH6b4UIHjxZVtZFAIIIIAAAggggAACCCCAQBIKELwkYdNZsr8FCF783V8rV0fwYqUmYyEQvwDBS/yGjIAAAggggAACCCCAAAIIIICAGwQIXtzQBWpAwEIBghcLMX0+FMGLzxvM8jwnQPDiuZZRMAIIIIAAAggggAACCCCAAAJlChC88GAg4DMBghefNdTG5RC82IjL0AhUQYDgpQpo3IIAAggggAACCCCAAAIIIICACwV8G7wUFVVTfn5NHTqUppISF8pTUtIIpKaWqEaNYtWuXaT09MO2r5vgxXZi30xgd/CyZ0+mCgur+8aLhSBgCDRpsk9paUdswSB4sYWVQRFAAAEEEEAAAQQQQAABBBBIuIAvg5d9+zK1Z08tHT5cUyUlaZJSEg7LhAiEBFJSSpSSckhpaUVq1ChPGRkHbcUheLGV11eD2x28bNzYSIWFdVSd7MVXz00yLyYv74g6d96satXsCdEJXpL56WLtCCCAAAIIIIAAAggggAACfhLwXfCSn19D27c3UHp6DdWokaL0dCmF3MVPz6zn1mLsuDp4UMrPl9LS8tWq1S5bd74QvHjuEXGs4EQEL1Id1a7t2BKZGAFLBbZsOaJOnQheLEVlMAQQQAABBBBAAAEEEEAAAQR8KOC74OWHH5pIytQJJ5C2+PB59fSSDh+Wdu2SGjfONXe+2PUheLFL1n/jErz4r6esyF4Bghd7fRkdAQQQQAABBBBAAAHW9Oy/AAAgAElEQVQEEEAAAb8I+Cp4KS5O05o1J6pJk1SlGSeM8UHAZQKFhVJBwQG1b7/VtsoIXmyj9d3ABC++aykLslmA4MVmYIZHAAEEEEAAAQQQQAABBBBAwCcCvgpeCgqq68cfm6tp01SftIdl+E3gyBFp69Yj6tp1o21LI3ixjdZ3AxO8+K6lLMhmAYIXm4EZHgEEEEAAAQQQQAABBBBAAAGfCPgqeDHe77JpUzNzxwsfBNwoYLzvZfPmEp1xxo+2lUfwYhut7wYmePFdS1mQzQIELzYDMzwCCCCAAAIIIIAAAggggAACPhEgePFJI1mGNwQIXrzRp2SpkuAlWTrNOq0SIHixSpJxEEAAAQQQQAABBBBAAAEEEPC3AMGLv/vL6lwmQPDisoYkeTkEL0n+ALD8SgsQvFSajBsQQAABBBBAAAEEEEAAAQQQSEoBgpekbDuLdkqA4MUpeeYtS4DghecCgcoJELxUzourEUAAAQQQQAABBBBAAAEEEEhWAYKXZO0863ZEgODFEXYmLUeA4IVHA4HKCRC8VM6LqxFAAAEEEEAAAQQQQAABBBBIVgGCl2TtPOt2RIDgxRF2JiV44RlAwBIBghdLGBkEAQQQQAABBBBAAAEEEEAAAd8LELz4vsUs0E0CBC9u6ga1sOOFZwCBygkQvFTOi6sRQAABBBBAAAEEEEAAAQQQSFYBgpdk7TzrdkTAD8HLwYMHdejQIUf8km3SlJQUZWZm2rZsghfbaBnYpwIELz5tLMtCAAEEEEAAAQQQQAABBBBAwGIBgheLQRkOgYoE/BC85Ofna//+/TQ6AQLp6elq2LChbTMRvNhGy8A+FSB48WljWRYCCCCAAAIIIIAAAggggAACFgsQvFgMynAIELzwDFglQPBilSTjIGCNAMGLNY6MggACCCCAAAIIIIAAAggggIDfBZI4eMnRl5Pe1bfRHW7RS4Mu6aiMRHa+YI3mv/ODWl3zc51s4alChes/0LQf25a5HvNrn20qc5WdL79NP2tiI8COJZo0V+p7Q081tnoac+wVR0e1qp8W1eyXHS87V7yn6Uu2HtO9TpcNUXc7n53oGQvWa8GMJQpX0qKnBl7ULrbvX/PeTWp19UVqt3+ZpnwoXT6kuxpZ9UzuiH/MpAte4vn+Pc7P0Z3LXtEcXaUbuje1qsPHjGPO8U30X7fSORb/bD/+Agq07qNJ2tTmBl3czsL/Uano56Dpv0hbyiruVHvdJZvWW8ZaCF6O//RxBQIIIIAAAggggAACCCCAAAIISEkcvKzUuMuHaXWpkKFA69ZsVIuBD2ikjb+cO+bBy52ph4fM13lTnldfy37rK+2ed5euW3yx3np8gOpHTWp+7a10Db64o2pGfa1TnxGWBy+lfum5aowuv1caM/dudbLyu9D4peCkD7S+zonhAKuoMF9HTuqrG+IN0yyq2S/BS/aM+zR0apquuajd0edn5zItO9JN1w+JMXyJDD6q8rthI9iY+b52FJyspsEELzdnnTLPGKIhsYQvufP06E2f6dw3HlWfnAnqd7/0zOzh6ljlZzJXy6bMlULh0zfxj+ml4GXPnn2qV++EUnobNxo/0Oqodu0YUOP9/j3Oz9HVr56puzVRc289PYZiyrnkOOGOOce3pUOGovWrlN3sV7rzNhuC5nJXsktzHrpcn144V4/1sfCouop+Dpr+byitrJCpc38Ntfh/U0v/wwKb1kvwUvXvFe5EAAEEEEAAAQQQQAABBBBAIMkFkj540TNfaGSX0FNQqHVvjdKopQM0+bkB1u/GKO9hK1irBdN/UNbAvpbueDlu8FJOKGPH90SpX3ruWKLJ86S+Q3tat7tAUuHnf9RV4+vrmX/crS7BX+QXrX9DD/7/9u48Psrq3uP4N2Hfg7IGElBAZBOBXgG1CtwK9OoLEJBWCKWyCihu1BXcF0BcSlWUVa+orVCQXlGIVYSigFVSVkEIQgICISIITCIBcl/PMsnMZCaZkEwy88wn94/7KnnmPOe8zzNnfM0353ee/kkjX71bHS7ky303BsFL3mNhnPFiBi/rrtaiJ3rnh3pHU7Tg9dna0foBPTUkiF0nnsFHsQPHLKW+P1XTd7XV+NtHqpM7eEmZpWmvHdfAZx7V1UXtvCn14GWn5t94nzRjhUa1k3Q0Re9+IvUe2umCn/NICl62bNmltLTDuuKKy5SY2Nh8XooTvJT4/VtE8JK5aa5WqoQBwAWEO+YaNGGN+ry9QH2LeiZLbfHN0p7Vi5SemKSeLUpx/2aRwUvp/wFBIBLvz7cQjZfgpdSeSBpCAAEEEEAAAQQQQAABBBBAINoECF68ghdJvl8seZVP8SwZY5U2OVG3o3Zs3yy5S6kEvF7yKu/lWQLL46+o6+z0KYfj+xfWhbTvLrey3qy7lKhLqq7UU5sL2fFSWPBi30dXu0vVWONdXzf/r7m9yup4lpIx/nJ9q9RWm7Xjh0R16SKtnDtVq4wvPYeP0/Cm33uXGivCOK1uR2n7ZruETceAJcqy1z+u/nPiNNMrZDmibxalqI5HqBVwHuxyNZaf8eNxr6Cfi8KXEEftePENXiRlb3hJg+Y31etzb1GCSZGl1NVLlV+VrI1dzitTm+a+ptkfpCthwFANG9ZTRkWkzJR3tCqv/l+8uhllwPwFZq5tmn/XLOmuWRrV3nPPVqZS3k2WbhiaF8Zkpa7OL4vmWYqssODFq4RZwX549bNtHw3rVEOpq+do9sxk6TdDrV0/8ik1FrBNyygtro2041u7bJrl1KhiRV18cSnuWPB5PL/++gk1aNBCiYnXlPizb926TZoxY746dLhM3bt31BVXtFZuboegd7wE8/71LRfmtevBHYrMvFVH/2OVG2ySt35Jfl/rLrdYoCShdylKq/ziEX3zxnS9aobkYzV8eMHSkP531Vi7K/NDfn9tW/xGH7fKXu/y+hT4ehW1dhqlxmpt8Snt6FuWq5D27T65y6e1rZ+lh18KsFuxyJ2b9meI8st5Wmtx3bw1vfDPyOOq026zdmyX2l7VUd+8N11/33+JBiWN1fD/TtRBr9JqhRuvVEe13b7ZLjVavFJwlBor8VJBAwgggAACCCCAAAIIIIAAAghEhQDBi1fw4tKev96hiV/11zsv9lc9WV+0rT7dRo2Mv1TOOKjdNfraJWOs0iYr4+5U+0ZnVNUspaLA12ds0JzXVsrVson51++Zh79V9V52STOPL6x+9fVIDVuVv+Mma+vLmviSdK+5i6Ow/hjBzlJNW/iFEi43yodVluubD/T3Gn8MXGrsvQoa1Ku193kY7i/7jF04i+bosx+u0Yj7B6rJIbvtgfdrdOeGZog0e9k/VbuRcS+X9hw+oetunmydJ2CEFC9s0aA+3VX9bIIZvKyaO0UfG+crJI1RUuX3PEqNeY/JuyyPZfz+6ST17VJDZ4z7fLZZte94Tvf6K1uTsUEvT5uun1q7dw75CWkKmQfTb9kOtWpknAFh3avtI69oiHtMeeXR/M/DXeO66aIilg0jeElLO6eDB98K2QKzadMcde78SMjaj4+PV41v5xXc8WLccf8SjZ2QplGL71XX6lbY+Pw/dqtlQ+Opz1bq6h1q8+BTGtzitFLmzdbsZelKuHmohg7tYZ6z8udFK1SrkVW+LDNltY4PeE6PXuNnO8y+xRoz8YBGL77HvE/An4xNmvfGGrlaNFQ94/67DqjxgAka3ameFDB4sUKhNe4SZkePaE/16zVhjHX+ixHkzFm+zu5ntlIPn9S1/f+gxPS3Nfv5VVLvYRo2dKg6ZXiWGvNuMzv1Ox1o1M9u8yclP5akxacHqk/najpjO9We8KDGXl5DW7duDdlcpqZ+oLi4hrr44pYlvsfu3fv17rsrzHbi4xuYAUyvXmPUsmW7oEuNFfX+9Q02vHY9mOvom4odPEAJ1c6oqmundv2QoAET7jZLJ/ruugu4HpsB7EwtW1dHjY33vmunDp38jW4e31knFs3Qq+Z5XGOVlFRwh6K/4CUr9U09NGGtfvv2AvVpEKhtK8QxXv/8dnu9a3KdBvdM0AG/fTGuL/rzySw1duU63TN8ef6OG1eK5kx8SjH3vqMxHXIDjNUOlTI26MXn5ii2S3fVk0uVDm/Wgk+u8F8m0u1fYOemO9gwdqXM0aJP9+uq257W/zRO00czZuur+Ft1x9huqlfkZ+Ry1R7dUY1/qa42V3VQynsztHj/Jbpl+Fgl9aynz/NKq1XzHlPGen2de4vuGJ9vfPf2GzWyTVPlGGHvpo/0U6/n9OBNwZ3tRvBS4qWCBhBAAAEEEEAAAQQQQAABBBCICoGoD152eJ1nkqU9u9KVYIcLyliuux9cq1umvaBrzOBltR5/8G11m2aUjLFDgWZz9dqYTtY5F8b1w5fbX7AZ/zu/pFbuypF6YONwzXispxW8rLtP9//9Ok03Spp5/qXw+eVeX5KlL75ZL56bpud+31pVC+2PS1vnDtNLetTuzxF98cR4PZkzonhnvJhf9rW2xuPapY+ef00bG7VVk0M79MOvJujBm4zfWfdaUMvul6wSbc+evFOvjumkaubukC261/yi0XofeX0h6bl7xMfMuyyPbVzpedstSxtm/lqPxQU+p8EsJ2TumDD+4nmvEpK6qr7HX7MfXTlSScnuYM340i2//FB26kotOdHJPovge/3ttlu07Vb7jATfPvt5Ln4zc4GuLSJ5MYKX/fvPavPmP4dsgfnmm8Xq0mVsyNpv1aqV6u9/13/w4lM+LHvv51p6or2GGkGH0rV4zO3aPmSRHr+hrnfwYfzaKM21vbYG9jCClyxtfHGwnox7QStG+jl1JcjzUzJXTdaIf/bRW8/fYAUv70/RpK96662ZvVUvUPCSkazJj2zUwGen6mqjhNnRL/XUw0vV9ZmZ6t0gS9vmT9Is3a1Zo9qpqtHm50uVnjhQPS7d511qzLOPRpu3JavPmzN1Q30pe+8STblzg3ovNNq0gpclFR/Rs1OvNvu58aVBerLOC/rbkKZas2ZNyOZy9+5Vql+/oeLimpX4Hvv3/6AVK/L7Gh9fX7fd9rg6d+4aXPBirItFvH+LDl6e0qnb3rHWS9cuvT9lmL7svUIv923otQYZ60DA9dgrmKhmroN5pSBdhZ/HZfZvu3c5s6zUHfrBHS6Ybf9FcVNe1RCjBJjZxwd1/LZ3NLZDdauPO6bawb+xBnuGJD59OVX055N1xstZrbr3Rn1sO2jfmxo5K0YPPz1CLVV4f7zXS7sU58LCghd/Z7wkqFteGJOlPR9O0VtfJ+iyxmn67vC1GvGngWboVOic2OfHJM40wiKrdJp3qTGPM16uTfMIlqrZn9uzFH+Pp/GdetUYf3UpffFAjd7s/3PS35uC4KXESwUNIIAAAggggAACCCCAAAIIIBAVAlEfvHxrlpDxmGuP4ME8c2DOSY9dIVna89ki1Ry7Vn/qnlXg8GLrjIJLNW/BCLvMkrtdl9bPvE5zT3nU2ze/zKulMcueUHevL/OswGRx19l6ua+08p6HFPOQFWAU3p8jZlCQPvZfmtzd+mLKLN2zolPg4CWIM16sIOQvOnH1w3rY/oJMskKJ9e3H5NtlbNSibddp3sI/KsHPOQCBgpfmBcw8y/IUPDA5+AOyjRJj/9C3RgDz6THdMOVp/U8LWfPQbIkW3NK84BvcKJG2yipRJFXR4dWv6OffFwxezD77eS6a3bVOI6/0LHtV8BZG8JKefl5Nm6aEbIFZsuRODR68PGTt5+bm6ljyY/6DF9+dKBlGua1v80yPfL5QPwcKXrxKcV2k7O9e0dJmAYIXn501/gdrhTfzm72hOYOaWpd4hiEBgpdmG17U4PmndHMP9zk1WUr9fJlqjlqie7tlmuHRgVF/1z3dfOfa54wXj3tZbSbqjbmDZfXE81orePnyWjuQMn674Ebdpxf00ag2iomJCdlcfvXVDDVp0kJNmvxXie/x1Vdb9dhjr6h58yZmmbHOndsoMbGv6tRpHHTwkt8Jf+9fO5hQfvBacMfLW2r/xlL9zn57m1+qn3hcq0Zf4RG8tCx8Pc54UyPH7dPYZY+rm+9uqmDOeNmRX47RGo9H8GCEHuPWqr0RCNuDPbpprrZdvVgLbrnEO6A2fm9e778vxfl88gz6tXKkntVzeqlvQ7v9QP1pWHC93PeWRo77SX9adbfa+D4xRZYas19gB2Lzj1+vux4x1mXj86o4n5FWOwGDl8v+z8fM+3Ok0PAuiHcBwUsQSFyCAAIIIIAAAggggAACCCCAAAKK+uAlv+5+wafBDC7mntQtvYxyWvk/TbobAYqrQPBinVHQ3AofvJqzdmrMOe0+L8X9S/sLOZ+/os7e+rImLLhE0x+SnpkmTTHLntlBSsD+HNHfRg5W2hgjFLK+LTS/mFvRuUTBy9FNT+qZV/6jWolJZskx4y+EpX3mvTa09wmt1EF9k7qpXjGCl0sKmF1o8GKfudPBt09WX7eZAUp1ax6aWV9yev9YZeae3dXRKpemi5W181mlmX8xfrHX2T9mn/3MQ6vrh6trQtHBy4EDubryyn0hW36WLk3SwIFfhKz906dPK33ZZL/Bi7nDZEk3O2DIUur7UzV9V1v1aGG4XKSsXX9Rujtg8Nkdk/nFk3rogzj1NHfHxKvykee1sE6A4MW1XfPvelmaNEuj7L+AtwZsn5eSOFA9W8SYO0fmJbyuuYPtd2QQwUtz85yaUxrU0yp55v6J72bsasnUkjHjlGaGML6HlgcOXqw2Pc++CS54WTW2fUSd8fLZZxvN812MMmONGtXT/v3GXNYKInjJ0Z5PF+hEoe/fiwsEEwWDF+/D3Y0dg6NPPOETvLQqfD3OMMKFvVYofiHBi0cwVOBNaAYXa3TFcKN0l8ePWarSe1eO+Vvzev99KdbnkytFc+/4ixKmPSc9lx/mW+0H6k/tguulGQQdL1nwYpYvm6FtNZprsFFyzFxvi/cZadAEDl4+9DEjeAnZhwENI4AAAggggAACCCCAAAIIIIBAQAGCF68zXnycMpbrngfWaND0F3WtsSvGPsi4jrlLpuBuDKPUmHct/Z36zDwP4LeKWztS929I0vTHe5l/6ex1qLDvXwrbX5KdbJegn7tO0OPXGmeOWKXMAvcnS9vmDtOLB++w72GVA5u8v5AzXora8eKu799viC5b+7E2dhlv18G37jWv1rN67vdWXXzz4Oqf7EOTixG8tPEx8z4PoTg7Xuw+/Twmr5a/ZfaZHnvgFTU1zzOopsyVPmfoGIc777tEg/+7vtYY58l0tEMZ83X363yAUmP+5qHhjePULohSY44NXjI26c8zpir9qll6eogRWthnl3Swg4+ML/XkI8/ofIAdL+Yuj+OPasm9XVXNlaolj07SwrYBghe7bNi0XZdr/LjR6mzvWjPPlJn2qdo+9LQGX1pVmcmTNSLZLi1mhDLvT9Wkf9ulxwKVGjv6iSY/vF4Dn3lUV5vv+1StXrZBdW4Yps4NsrV9/iS9rEmaNaq9+exnpryjVeqjYZ0yA5caM9r84yq7tJjx/l+iqZM22KXHAu94iaTgJS3tkCpXrmQGLu6f4IOXs9o2d4jmFfH+NXewfDlCi4wSjXbJw7w1zn3GyNTX9YSxZrp26v1HkrS+zwpzd4fnTgdjHQi4Hpvr75PKtUtTWWULP5CMdT82iFJjhQUv9tpex312lN32iautUL7Ajr7C+qLifD6518cr1eTUr3WbXfLSKGVmBDKB+mOtl9fp1Wf+mFcOLOmlwkqNeQdfBf/L44i+eeEhLYoZon6XfaLPvrbOEDMC/ULnxM9umsJKjXnNn89nADte+C9iBBBAAAEEEEAAAQQQQAABBBAoCwGCl8KCF+NLsTkz9NnJy9TI/AJ2l7473EwDxt/lP3jxc/2R07014Pa+anlqg+bN/lg/XxpvBy8edf8LfKlkfUl23/rr9MIrd6t93l9dF9YfyTij5PVX39f5TkYZmyxVPrJFC473D7zj5b0KHmXU8h+3JsaXgLW26O2352hTzFg9cm831TQOnl+4TvEDH9DYzg2tey1LVvWGre3gZaNi+z2g243zYfwEL9YXeM2VdNMQDW64UgM8D6r3MPY6D0HFCV6s8S9ZvkG7azS2d+YYwUuWfmx4uW5ynzGQ4TsPh+S6/lbd3jNRB/46URM3NrfOeKnfSD8mP6Ut3e0gxmtM/ufh1jvvUttoCl7ej/Uox2VYH9HeWo10U/+h6mTWUXKfqZJgnfFSr4F+/OfL2trVDmLsXSsHr+qhm/oPU+Lup/Twm7m6yijxFVdfVTYt0cIao6wgxt9qaJwJs/xDHT55qRq6g5fsbMVW66x+QztZOwqOpmjB66t18tKGqmcEL98dUtMB4zXS6E+g4EWZSpk3W6vd7bpStftwU/W/faQ5LuPcmjnL16p6A6sUWeaRvarV02hT+uRPI7Qqfqhu7DdQPbPf1Y33Sy+sGKXLfdrM2rtbhxr31/jRRj+dEbz4m6Lgg5fg3r/uM6DMs5uM/8v+UC/tt9c4+xyQCqNHqEX2YZ/12uecqQLrgMd6bJxZtfoFfbCmphqaZbCO6PDeOuplrPs1rVDmQNe+6nez7+46n3v4/QQv2PY3KbHqP/E+9WxRrWDwUlhfGhTv88ncSTl5rbp7nJNi7DTxHatnf4xzyubNfk/pjdqaa2qVXzZq5eIrCtnx8qZi885z8QAwz9mqqx1vv6G3U2I1/MEp6lLTfYbYrbpjXDfVL2xO/AQv5nheTFO3XkN08/BW+mZKH1ln2lT3HlPGRm2KGaKJxudw9YJz5B3gFP2fXZQaK9qIKxBAAAEEEEAAAQQQQAABBBBAQNFcasw6Q0C9Pc4p8fdEmGexrNVB+3dWmTHjyzjjC6tFSk/0OLfFuMbn+jYe7ZvBwPp0uyWPuv+ehzfbIYt5bdol+Qfdu/sWsD/WBfmHU0tt2nbQtyfqFmzD+Ercqy/eAzfHWGuzFiVvVX7/rfFuqJN/cLTnveQuM2Y0lbFBi5JllR1zN23+21bJOEOn3U9a4vl7rzH5HMTsY2zeU96HV3v13n2fvH+0y595XOQ9do/fe762bT/11T/y7+U7piLmIdDiYpzx4oQdL5lbPtTSDT/4DDNeXQf0kFk5yP1jhCPuM17a9FZvJStZva0gxj6YfuMPUpsbhqpTjVR9/sFGma3Gd1XvxHQlpyVoYA/vkl9eN3V5vMZ+ne/1RlCS19f4rvntma9NV4LR59NGP6Xe7sDGp12rzFh+4bHMlHeV7D66xqNN97+b19f6tpA2Pa2ylfr5UqUn5t/DbEe99Yf/ahQxpcb8PfPFCV7M1xf5/nWf/WJcnKBu3eO0Ic1e49zrqPFv67eazeWv1wW/cA+4Hpuv9LyPZzv2OnhQHmtj/siLXJ/8tC27zFje+l1gfQvUl4KfN4V+Pvn5nLF67t2+Z3+M33o6NWnbQdohdfBc293D91kTvZ4H8+y0OG03zt3yGK/VdlzeZ0VxPiPzP2uNNbyjjnt9VniPyfNz2HeOAn7WBljECV4Cfbrx7wgggAACCCCAAAIIIIAAAggg4CkQxTteeBAQKHsBpwQvp06dKnu8KLxjxYoVoyt4CeEcGyWmnq+zRAtuaR7Cu9C00wUIXpw+w4wPAQQQQAABBBBAAAEEEEAAgdIRIHgpHUdaQSAoAScELy6XS2fOnAlqvFxUMoHY2FjVrl27ZI0U8uqvv35CDRq0UGLiNSG5R7F3vISkF9YZLWs2rVKtkdZZT/wgcKECBC8XKsfrEEAAAQQQQAABBBBAAAEEEIguAYKX6JpvRlvOAk4IXs6ePVvOitF1e2PXS6h+oiZ4MUpcGaXJ/J0/Eipc2nWkAMGLI6eVQSGAAAIIIIAAAggggAACCCBQ6gIEL6VOSoMIBBZwQvDC/DpHIDqCF+fMFyMpfwGCl/KfA3qAAAIIIIAAAggggAACCCCAQCQIELxEwizRR8cIELw4ZiodMRCCF0dMI4MoQwGClzLE5lYIIIAAAggggAACCCCAAAIIRLAAwUsETx5djzwBgpfImzMn95jgxcmzy9hCIUDwEgpV2kQAAQQQQAABBBBAAAEEEEDAeQIEL86bU0YUxgIEL2E8OVHYNYKXKJx0hlwiAYKXEvHxYgQQQAABBBBAAAEEEEAAAQSiRoDgJWqmmoGGgwDBSzjMAn1wCxC88CwgUDwBgpfieXE1AggggAACCCCAAAIIIIAAAtEqQPASrTPPuMtFgOClXNi5aQABghceDQSKJ0DwUjwvrkYAAQQQQAABBBBAAAEEEEAgWgUcFby4XFW0b18jNWwYG63zybjDXOD8ecn44u7KK/eHrKdLlyZp4MAvQtY+DTtHgODFOXPJSMpGgOClbJy5CwIIIIAAAggggAACCCCAAAKRLuCo4OXMmYraubOJmjQheIn0B9Op/T9zRjp2LEft2h0I2RAJXkJG67iGCV4cN6UMKMQCBC8hBqZ5BBBAAAEEEEAAAQQQQAABBBwi4KjgJTc3Rjt3xqt27cqqWtUhM8QwHCVw/HiuKlc+qYSEH0M2LoKXkNE6rmGCF8dNKQMKsQDBS4iBaR4BBBBAAAEEEEAAAQQQQAABhwg4Kngx5uTHH2vp6NGLVLt2rKpUccgsMYyIFzDOdsnKylV2do6aNj2qatXOhGxMBC8ho3VcwwQvjptSBhRiAYKXEAPTPAIIIIAAAggggAACCCCAAAIOEXBc8HL+fIyOHImTy1VTFSpUUIUKUkyMQ2aLYUSkgBG6GCXGYmN/UVzcz6pb93RIx0HwElJeRzVeFsHLuXM1Vbmyo9gYTBQLHDuWqzZtDqhSpXMhUUhOnqxrrpmlGjWahKR9GkUAAQQQQAABBBBAAAEEEEAAgbIRcFzwYrCdOxerEyeqKzu7ss6fryCJ5KVsHifu4k8gJiZXMTFnVbNmtmrXzgo5EsFLyIkdc4NQBy+HDsXp3DlSF8c8MAxEOTlS079FYIYAAAsFSURBVKY/ErzwLCCAAAIIIIAAAggggAACCCCAQKECjgxe3CM+ezZWOTkVZew44AeB8hKIjTXOdTkr4/+XxQ/BS1koO+MeoQ5eXC5CF2c8KYzCU6Bq1ZyQrefseOFZQwABBBBAAAEEEEAAAQQQQMAZAo4OXpwxRYwCgeIJELwUzyuarw518BLNtowdgQsRIHi5EDVegwACCCCAAAIIIIAAAggggED4CRC8hN+c0CMESiRA8FIivqh6McFLVE03g40AAYKXCJgkuogAAggggAACCCCAAAIIIIBAEAIEL0EgcQkCkSRA8BJJs1W+fSV4KV9/7o6ArwDBC88EAggggAACCCCAAAIIIIAAAs4QIHhxxjwyCgTyBAheeBiCFSB4CVaK6xAoGwGCl7Jx5i4IIIAAAggggAACCCCAAAIIhFqA4CXUwrSPQBkLELyUMXgE347gJYInj647UoDgxZHTyqAQQAABBBBAAAEEEEAAAQSiUIDgJQonnSE7W4DgxdnzW5qjI3gpTU3aQqDkAgQvJTekBQQQQAABBBBAAAEEEEAAAQTCQYDgJRxmgT4gUIoCBC+liOnwpgheHD7BDC/iBAheIm7K6DACCCCAAAIIIIAAAggggAACfgUIXngwEHCYAMGLwyY0hMMheAkhLk0jcAECBC8XgMZLEEAAAQQQQAABBBBAAAEEEAhDAYKXMJwUuoRASQQIXkqiF12vJXiJrvlmtOEvQPAS/nNEDxFAAAEEEEAAAQQQQAABBBAIRoDgJRglrkEgggQIXiJossq5qwQv5TwB3B4BHwGCFx4JBBBAAAEEEEAAAQQQQAABBJwhQPDijHlkFAjkCRC88DAEK0DwEqwU1yFQNgIEL2XjzF0QQAABBBBAAAEEEEAAAQQQCLUAwUuohWkfgTIWIHgpY/AIvh3BSwRPHl13pADBiyOnlUEhgAACCCCAAAIIIIAAAghEoQDBSxROOkN2tgDBi7PntzRHR/BSmpq0hUDJBQheSm5ICwgggAACCCCAAAIIIIAAAgiEgwDBSzjMAn1AoBQFCF5KEdPhTRG8OHyCGV7ECRC8RNyU0WEEEEAAAQQQQAABBBBAAAEE/AoQvPBgIOAwAYIXh01oCIdD8BJCXJpG4AIECF4uAI2XIIAAAggggAACCCCAAAIIIBCGAgQvYTgpdAmBkggQvJREL7peS/ASXfPNaMNfgOAl/OeIHiKAAAIIIIAAAggggAACCCAQjADBSzBKXINABAkQvETQZJVzVwleynkCuD0CPgIELzwSCCCAAAIIIIAAAggggAACCDhDgODFGfPIKBDIEyB44WEIVoDgJVgprkOgbAQIXsrGmbsggAACCCCAAAIIIIAAAgggEGoBgpdQC9M+AmUsQPBSxuARfDuClwiePLruSAGCF0dOK4NCAAEEEEAAAQQQQAABBBCIQgGClyicdIbsbAGCF2fPb2mOjuClNDVpC4GSCxC8lNyQFhBAAAEEEEAAAQQQQAABBBAIBwGCl3CYBfqAQCkKELyUIqbDmyJ4cfgEM7yIEyB4ibgpo8MIIIAAAggggAACCCCAAAII+BUgeOHBQMBhAgQvDpvQEA6H4CWEuDSNwAUIELxcABovQQABBBBAAAEEEEAAAQQQQCAMBQhewnBS6BICJREgeCmJXnS9luAluuab0Ya/AMFL+M8RPUQAAQQQQAABBBBAAAEEEEAgGAGCl2CUuAaBCBIgeImgySrnrhK8lPMEcHsEfAQIXngkEEAAAQQQQAABBBBAAAEEEHCGAMGLM+aRUSCQJ0DwwsMQrADBS7BSXIdA2QgQvJSNM3dBAAEEEEAAAQQQQAABBBBAINQCBC+hFqZ9BMpYgOCljMEj+HYELxE8eXTdkQIEL46cVgaFAAIIIIAAAggggAACCCAQhQIEL1E46QzZ2QIEL86e39IcHcFLaWrSFgIlFyB4KbkhLSCAAAIIIIAAAggggAACCCAQDgIEL+EwC/QBgVIUIHgpRUyHN0Xw4vAJZngRJ0DwEnFTRocRQAABBBBAAAEEEEAAAQQQ8CtQpsHLsWPbtGXLTPXo8RjTgQACIRDIyXHp448nqV+/T0PQOk06TSAlZbrq1LlIl176G6cNjfEgEJECH310h3r1ektVq9aLyP7TaQQQQAABBBBAAAEEEEAAAQQQsATKNHj55ZdjWrt2vLp3v1s1azZiDhBAoJQFDh78Snv3/ku//vUrpdwyzTlR4PvvP9DRo+t01VUTnTg8xoRARAkcP75P//73G+rV639VoULliOo7nUUAAQQQQAABBBBAAAEEEEAAAW+BMg1ejFtv3vyicnIy1KrVb1WnTiLzgQACpSBw7lyOjh37Tnv2JKtZs0GKj7++FFqlCacLuFyH9J//zFDTpl3UoEE7Va0a5/QhMz4Ewk4gN/e8jh//Xrt2/UN16/5KrVv/Iez6SIcQQAABBBBAAAEEEEAAAQQQQKB4AmUevJw6la7vvntHlSrlqmLFSoqJqVC8HnM1AggUEDh/Pkc5OedUrVqCWrb8nWJjK6GEQFAChw9/qcOH/6WKFaWKFfkr+6DQuAiBUhQ4f/6szp49q9zcKmboQpmxUsSlKQQQQAABBBBAAAEEEEAAAQTKSaDMgxdjnC7XYWVmbtLp04fLadjcFgFnCcTGVlDt2peoQYOuqlChirMGx2hCLmCcv3Xs2A7l5JwK+b24AQIIFBSoVStB9ev/SlWq1IUHAQQQQAABBBBAAAEEEEAAAQQcIFAuwYunW27uOQcwMgQEyleAnWPl6++Uuxslj6RcpwyHcSAQEQKs3xExTXQSAQQQQAABBBBAAAEEEEAAgWIJlHvwUqzecjECCCCAAAIIIIAAAggggAACCCCAAAIIIIAAAgggEMYCBC9hPDl0DQEEEEAAAQQQQAABBBBAAAEEEEAAAQQQQAABBCJLgOAlsuaL3iKAAAIIIIAAAggggAACCCCAAAIIIIAAAggggEAYCxC8hPHk0DUEEEAAAQQQQAABBBBAAAEEEEAAAQQQQAABBBCILAGCl8iaL3qLAAIIIIAAAggggAACCCCAAAIIIIAAAggggAACYSxA8BLGk0PXEEAAAQQQQAABBBBAAAEEEEAAAQQQQAABBBBAILIECF4ia77oLQIIIIAAAggggAACCCCAAAIIIIAAAggggAACCISxAMFLGE8OXUMAAQQQQAABBBBAAAEEEEAAAQQQQAABBBBAAIHIEiB4iaz5orcIIIAAAggggAACCCCAAAIIIIAAAggggAACCCAQxgIEL2E8OXQNAQQQQAABBBBAAAEEEEAAAQQQQAABBBBAAAEEIkuA4CWy5oveIoAAAggggAACCCCAAAIIIIAAAggggAACCCCAQBgLELyE8eTQNQQQQAABBBBAAAEEEEAAAQQQQAABBBBAAAEEEIgsAYKXyJoveosAAggggAACCCCAAAIIIIAAAggggAACCCCAAAJhLEDwEsaTQ9cQQAABBBBAAAEEEEAAAQQQQAABBBBAAAEEEEAgsgQIXiJrvugtAggggAACCCCAAAIIIIAAAggggAACCCCAAAIIhLEAwUsYTw5dQwABBBBAAAEEEEAAAQQQQAABBBBAAAEEEEAAgcgSIHiJrPmitwgggAACCCCAAAIIIIAAAggggAACCCCAAAIIIBDGAgQvYTw5dA0BBBBAAAEEEEAAAQQQQAABBBBAAAEEEEAAAQQiS4DgJbLmi94igAACCCCAAAIIIIAAAggggAACCCCAAAIIIIBAGAv8P1aMoF1eDsnD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EDFB5B-773A-414A-A4BD-1A8B2F97995E}"/>
              </a:ext>
            </a:extLst>
          </p:cNvPr>
          <p:cNvSpPr txBox="1"/>
          <p:nvPr/>
        </p:nvSpPr>
        <p:spPr>
          <a:xfrm>
            <a:off x="9231930" y="2813677"/>
            <a:ext cx="263434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/>
                <a:cs typeface="Aharoni"/>
              </a:rPr>
              <a:t>Test Events</a:t>
            </a:r>
            <a:endParaRPr lang="en-US" sz="4000">
              <a:solidFill>
                <a:schemeClr val="bg1"/>
              </a:solidFill>
              <a:latin typeface="Arial Black"/>
              <a:cs typeface="Aharon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10D085-0F66-41F9-8D78-3E9BAB461CB9}"/>
              </a:ext>
            </a:extLst>
          </p:cNvPr>
          <p:cNvSpPr txBox="1"/>
          <p:nvPr/>
        </p:nvSpPr>
        <p:spPr>
          <a:xfrm>
            <a:off x="6306609" y="1900487"/>
            <a:ext cx="240107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Black"/>
                <a:cs typeface="Aharoni"/>
              </a:rPr>
              <a:t>Activity Modules</a:t>
            </a:r>
          </a:p>
        </p:txBody>
      </p:sp>
      <p:sp>
        <p:nvSpPr>
          <p:cNvPr id="8" name="Flowchart: Manual Input 7">
            <a:extLst>
              <a:ext uri="{FF2B5EF4-FFF2-40B4-BE49-F238E27FC236}">
                <a16:creationId xmlns:a16="http://schemas.microsoft.com/office/drawing/2014/main" id="{86391EE0-8D87-441E-BBE2-C1DD5E327FF9}"/>
              </a:ext>
            </a:extLst>
          </p:cNvPr>
          <p:cNvSpPr/>
          <p:nvPr/>
        </p:nvSpPr>
        <p:spPr>
          <a:xfrm>
            <a:off x="3151609" y="3862290"/>
            <a:ext cx="2352869" cy="1351383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CED2A2F-60B1-4CCF-82BD-8D5827B6371A}"/>
              </a:ext>
            </a:extLst>
          </p:cNvPr>
          <p:cNvSpPr/>
          <p:nvPr/>
        </p:nvSpPr>
        <p:spPr>
          <a:xfrm>
            <a:off x="6280280" y="3818584"/>
            <a:ext cx="2391746" cy="137464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15DE8E-38A6-437C-B248-516A2017A765}"/>
              </a:ext>
            </a:extLst>
          </p:cNvPr>
          <p:cNvSpPr txBox="1"/>
          <p:nvPr/>
        </p:nvSpPr>
        <p:spPr>
          <a:xfrm>
            <a:off x="6283281" y="4030976"/>
            <a:ext cx="240107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/>
                <a:cs typeface="Aharoni"/>
              </a:rPr>
              <a:t>Test Objectives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F5AFF1-CCF6-4F24-A49D-AEC84B857E68}"/>
              </a:ext>
            </a:extLst>
          </p:cNvPr>
          <p:cNvSpPr txBox="1"/>
          <p:nvPr/>
        </p:nvSpPr>
        <p:spPr>
          <a:xfrm>
            <a:off x="3103097" y="4178711"/>
            <a:ext cx="2401077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 Black"/>
                <a:cs typeface="Aharoni"/>
              </a:rPr>
              <a:t>Test Data Parameters</a:t>
            </a:r>
            <a:endParaRPr lang="en-US" sz="2600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A489B0-F0D2-48AE-B6F2-96E2BB01B4F4}"/>
              </a:ext>
            </a:extLst>
          </p:cNvPr>
          <p:cNvSpPr/>
          <p:nvPr/>
        </p:nvSpPr>
        <p:spPr>
          <a:xfrm>
            <a:off x="8234849" y="3888337"/>
            <a:ext cx="362339" cy="362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5C929A-A0B0-46D9-BD72-4E1F33BEDBBA}"/>
              </a:ext>
            </a:extLst>
          </p:cNvPr>
          <p:cNvSpPr txBox="1"/>
          <p:nvPr/>
        </p:nvSpPr>
        <p:spPr>
          <a:xfrm>
            <a:off x="8248650" y="3839936"/>
            <a:ext cx="255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Franklin Gothic Heavy"/>
              </a:rPr>
              <a:t>?</a:t>
            </a:r>
            <a:endParaRPr lang="en-US" sz="2400">
              <a:latin typeface="Franklin Gothic Heavy"/>
              <a:cs typeface="Calibri"/>
            </a:endParaRPr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A716794B-8E6A-4619-9EDA-D5F2DBA5BC48}"/>
              </a:ext>
            </a:extLst>
          </p:cNvPr>
          <p:cNvSpPr/>
          <p:nvPr/>
        </p:nvSpPr>
        <p:spPr>
          <a:xfrm>
            <a:off x="2789821" y="1740128"/>
            <a:ext cx="2468009" cy="1317233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3FE684-E056-4DF2-B07C-692F779AF40B}"/>
              </a:ext>
            </a:extLst>
          </p:cNvPr>
          <p:cNvSpPr txBox="1"/>
          <p:nvPr/>
        </p:nvSpPr>
        <p:spPr>
          <a:xfrm>
            <a:off x="2690994" y="2133752"/>
            <a:ext cx="234664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/>
                <a:cs typeface="Aharoni"/>
              </a:rPr>
              <a:t>Hardware Mockups</a:t>
            </a:r>
          </a:p>
        </p:txBody>
      </p:sp>
      <p:sp>
        <p:nvSpPr>
          <p:cNvPr id="24" name="Trapezoid 23">
            <a:extLst>
              <a:ext uri="{FF2B5EF4-FFF2-40B4-BE49-F238E27FC236}">
                <a16:creationId xmlns:a16="http://schemas.microsoft.com/office/drawing/2014/main" id="{1D95A093-F43B-4523-8997-408A06C9FBBD}"/>
              </a:ext>
            </a:extLst>
          </p:cNvPr>
          <p:cNvSpPr/>
          <p:nvPr/>
        </p:nvSpPr>
        <p:spPr>
          <a:xfrm flipV="1">
            <a:off x="411713" y="4913765"/>
            <a:ext cx="1964093" cy="914337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Card 24">
            <a:extLst>
              <a:ext uri="{FF2B5EF4-FFF2-40B4-BE49-F238E27FC236}">
                <a16:creationId xmlns:a16="http://schemas.microsoft.com/office/drawing/2014/main" id="{EF6FC03F-B0D3-4ED8-B434-99E7CA0237D8}"/>
              </a:ext>
            </a:extLst>
          </p:cNvPr>
          <p:cNvSpPr/>
          <p:nvPr/>
        </p:nvSpPr>
        <p:spPr>
          <a:xfrm>
            <a:off x="212466" y="3128718"/>
            <a:ext cx="2313991" cy="1496691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ADAFB0-15A3-4465-B95C-01EC65960A5B}"/>
              </a:ext>
            </a:extLst>
          </p:cNvPr>
          <p:cNvSpPr txBox="1"/>
          <p:nvPr/>
        </p:nvSpPr>
        <p:spPr>
          <a:xfrm>
            <a:off x="210607" y="3268975"/>
            <a:ext cx="2401077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 Black"/>
                <a:cs typeface="Aharoni"/>
              </a:rPr>
              <a:t>Test Data Collection Equipment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5BE102-6CCC-4F18-9822-4CA272BD8731}"/>
              </a:ext>
            </a:extLst>
          </p:cNvPr>
          <p:cNvSpPr txBox="1"/>
          <p:nvPr/>
        </p:nvSpPr>
        <p:spPr>
          <a:xfrm>
            <a:off x="233932" y="5057343"/>
            <a:ext cx="240107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Arial Black"/>
                <a:cs typeface="Aharoni"/>
              </a:rPr>
              <a:t>Metrics</a:t>
            </a:r>
            <a:endParaRPr lang="en-US" dirty="0"/>
          </a:p>
        </p:txBody>
      </p:sp>
      <p:sp>
        <p:nvSpPr>
          <p:cNvPr id="28" name="Arrow: Notched Right 27">
            <a:extLst>
              <a:ext uri="{FF2B5EF4-FFF2-40B4-BE49-F238E27FC236}">
                <a16:creationId xmlns:a16="http://schemas.microsoft.com/office/drawing/2014/main" id="{B6AF5926-CE30-4216-ADA8-EC218696B997}"/>
              </a:ext>
            </a:extLst>
          </p:cNvPr>
          <p:cNvSpPr/>
          <p:nvPr/>
        </p:nvSpPr>
        <p:spPr>
          <a:xfrm>
            <a:off x="5322989" y="2133102"/>
            <a:ext cx="830674" cy="47685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Notched Right 28">
            <a:extLst>
              <a:ext uri="{FF2B5EF4-FFF2-40B4-BE49-F238E27FC236}">
                <a16:creationId xmlns:a16="http://schemas.microsoft.com/office/drawing/2014/main" id="{90E00150-8DD4-432A-9797-0BEB4E430A86}"/>
              </a:ext>
            </a:extLst>
          </p:cNvPr>
          <p:cNvSpPr/>
          <p:nvPr/>
        </p:nvSpPr>
        <p:spPr>
          <a:xfrm>
            <a:off x="2586009" y="4146959"/>
            <a:ext cx="496328" cy="47685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Notched Right 29">
            <a:extLst>
              <a:ext uri="{FF2B5EF4-FFF2-40B4-BE49-F238E27FC236}">
                <a16:creationId xmlns:a16="http://schemas.microsoft.com/office/drawing/2014/main" id="{E0AEACF9-85F7-4150-A0FF-A772B5782C6F}"/>
              </a:ext>
            </a:extLst>
          </p:cNvPr>
          <p:cNvSpPr/>
          <p:nvPr/>
        </p:nvSpPr>
        <p:spPr>
          <a:xfrm>
            <a:off x="2586009" y="4854530"/>
            <a:ext cx="496328" cy="47685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Notched Right 30">
            <a:extLst>
              <a:ext uri="{FF2B5EF4-FFF2-40B4-BE49-F238E27FC236}">
                <a16:creationId xmlns:a16="http://schemas.microsoft.com/office/drawing/2014/main" id="{D3A28DDA-D4B3-4BAB-99CE-45AA96B4AC0B}"/>
              </a:ext>
            </a:extLst>
          </p:cNvPr>
          <p:cNvSpPr/>
          <p:nvPr/>
        </p:nvSpPr>
        <p:spPr>
          <a:xfrm>
            <a:off x="5649560" y="4302469"/>
            <a:ext cx="496328" cy="47685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Notched Right 31">
            <a:extLst>
              <a:ext uri="{FF2B5EF4-FFF2-40B4-BE49-F238E27FC236}">
                <a16:creationId xmlns:a16="http://schemas.microsoft.com/office/drawing/2014/main" id="{824E486E-F32F-4A85-A522-FDF7B777444E}"/>
              </a:ext>
            </a:extLst>
          </p:cNvPr>
          <p:cNvSpPr/>
          <p:nvPr/>
        </p:nvSpPr>
        <p:spPr>
          <a:xfrm>
            <a:off x="8845295" y="3828163"/>
            <a:ext cx="496328" cy="47685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Notched Right 32">
            <a:extLst>
              <a:ext uri="{FF2B5EF4-FFF2-40B4-BE49-F238E27FC236}">
                <a16:creationId xmlns:a16="http://schemas.microsoft.com/office/drawing/2014/main" id="{63C91F96-3039-471B-992E-1CF532F36C8C}"/>
              </a:ext>
            </a:extLst>
          </p:cNvPr>
          <p:cNvSpPr/>
          <p:nvPr/>
        </p:nvSpPr>
        <p:spPr>
          <a:xfrm>
            <a:off x="8845295" y="2724040"/>
            <a:ext cx="496328" cy="476857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Notched Right 33">
            <a:extLst>
              <a:ext uri="{FF2B5EF4-FFF2-40B4-BE49-F238E27FC236}">
                <a16:creationId xmlns:a16="http://schemas.microsoft.com/office/drawing/2014/main" id="{02192153-2262-4300-88A0-112EE3371EBD}"/>
              </a:ext>
            </a:extLst>
          </p:cNvPr>
          <p:cNvSpPr/>
          <p:nvPr/>
        </p:nvSpPr>
        <p:spPr>
          <a:xfrm rot="2280000">
            <a:off x="4975513" y="3231678"/>
            <a:ext cx="1437163" cy="274694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0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A187A13B-F40C-452A-9429-FD6B5A5B0D8F}"/>
              </a:ext>
            </a:extLst>
          </p:cNvPr>
          <p:cNvSpPr/>
          <p:nvPr/>
        </p:nvSpPr>
        <p:spPr>
          <a:xfrm>
            <a:off x="8663544" y="2044656"/>
            <a:ext cx="3163324" cy="112999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ultidocument 6">
            <a:extLst>
              <a:ext uri="{FF2B5EF4-FFF2-40B4-BE49-F238E27FC236}">
                <a16:creationId xmlns:a16="http://schemas.microsoft.com/office/drawing/2014/main" id="{F358ECAD-7A70-47D1-8CDD-30471A048F97}"/>
              </a:ext>
            </a:extLst>
          </p:cNvPr>
          <p:cNvSpPr/>
          <p:nvPr/>
        </p:nvSpPr>
        <p:spPr>
          <a:xfrm>
            <a:off x="564050" y="1702416"/>
            <a:ext cx="2631357" cy="1831972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</a:t>
            </a:r>
            <a:r>
              <a:rPr lang="en-US"/>
              <a:t> </a:t>
            </a:r>
            <a:r>
              <a:rPr lang="en-US" dirty="0"/>
              <a:t>Test Structure: </a:t>
            </a:r>
            <a:r>
              <a:rPr lang="en-US"/>
              <a:t> Overall </a:t>
            </a:r>
            <a:r>
              <a:rPr lang="en-US" dirty="0"/>
              <a:t>Structure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34</a:t>
            </a:fld>
            <a:endParaRPr lang="en-US"/>
          </a:p>
        </p:txBody>
      </p:sp>
      <p:sp>
        <p:nvSpPr>
          <p:cNvPr id="10" name="AutoShape 2" descr="data:image/png;base64,iVBORw0KGgoAAAANSUhEUgAABl4AAARmCAYAAABeAcj+AAAgAElEQVR4XuzdCZQU1b3H8T84KAKKiICAgBARDYos4sIoRqK4IBI1GBSiCbjEGAUkGyiKosxLXgigMby4RkWDEowBUUEDKqIoiyuKKyhBwQXcUVF451ZXdVdVV3dVd1dV1/KdczwnzFTd5fOvmcz0r++99bZv375d+EAAAQQQQAABBBBAAAEEEEAAAQQQQAABBBBAAAEEEKhYoB7BS8WGNIAAAggggAACCCCAAAIIIIAAAggggAACCCCAAAIIaAIELzwICCCAAAIIIIAAAggggAACCCCAAAIIIIAAAggggIBPAgQvPkHSDAIIIIAAAggggAACCCCAAAIIIIAAAggggAACCCBA8MIzgAACCCCAAAIIIIAAAggggAACCCCAAAIIIIAAAgj4JEDw4hMkzSCAAAIIIIAAAggggAACCCCAAAIIIIAAAggggAACBC88AwgggAACCCCAAAIIIIAAAggggAACCCCAAAIIIICATwIELz5B0gwCCCCAAAIIIIAAAggggAACCCCAAAIIIIAAAgggQPDCM4AAAggggAACCCCAAAIIIIAAAggggAACCCCAAAII+CRA8OITJM0ggAACCCCAAAIIIIAAAggggAACCCCAAAIIIIAAAgQvPAMIIIAAAggggAACCCCAAAIIIIAAAggggAACCCCAgE8CBC8+QdIMAggggAACCCCAAAIIIIAAAggggAACCCCAAAIIIEDwwjOAAAIIIIAAAggggAACCCCAAAIIIIAAAggggAACCPgkQPDiEyTNIIAAAggggAACCCCAAAIIIIAAAggggAACCCCAAAIELzwDCCCAAAIIIIAAAggggAACCCCAAAIIIIAAAggggIBPAgQvPkHSDAIIIIAAAggggAACCCCAAAIIIIAAAggggAACCCBA8MIzgAACCCCAAAIIIIAAAggggAACCCCAAAIIIIAAAgj4JEDw4hMkzSCAAAIIIIAAAggggAACCCCAAAIIIIAAAggggAACBC88AwgggAACCCCAAAIIIIAAAggggAACCCCAAAIIIICATwIELz5B0gwCCCCAAAIIIIAAAggggAACCCCAAAIIIIAAAgggQPDCM4AAAggggAACCCDgq8AXX6yXL754z9c2aQwBBBBIukD9+jvIbrvtKzU1jZM+VeaHAAIIIIAAAggkXoDgJfElZoIIIIAAAggggEA4Al9++Z6sXPk/8tlnb8kuu7QNp1N6QQABBBIisG3bd/Lhhy/LPvucLt26jUzIrJgGAggggAACCCCQTgGCl3TWnVkjgAACCCCAAAK+Cmzf/p08/PAZ0rHjUdK584m+tk1jCCCAQFoEvv32K1m58mapqWkuPXuOTcu0mScCCCCAAAIIIJA4AYKXxJWUCSGAAAIIIIAAAuELrF79d9my5U3p0WN4+J3TIwIIIJAwgQcfHCl9+kyWpk07J2xmTAcBBBBAAAEEEEiHAMFLOurMLBFAAAEEEEAAgUAFFi/+pey334nSokXXQPuhcQQQQCANAs8/f7s0afJ9+d73BqdhuswRAQQQQAABBBBInADBS+JKyoQQQAABBBBAAIHwBRYtGi7duw+VZs06hd85PcpHc+rkuKtWikhPGf/AWBnUshKU12TqwZfKjD4XyPxr+0lzl6ZeuHawDL/dj35FMm1lOhx20ywZ1V3v/Lnb5eBz5mb+cdY1svzifcuY4Mfy74vPlYlPDpRblp8l3Ty0YLhaxuLhPsslprFX1I5Tv+8vlJEnTpclZZuUOhmuD0tg1ap7pKamrXTpMiysLukHAQQQQAABBBBAwEcBghcfMWkKAQQQQAABBBBIqwDBSzUrbwQKmTHUXn6jTDt5t5IGpAKGO9qP1YOOCoMXFQbM3EumlRGOmIMX8zzMn49b8OLP2AuUk+ClpOc8ThcTvMSpWowVAQQQQAABBBDIFyB44alAAAEEEEAAAQQQqFiA4KViwvIbyL74PlCG3T7X80oVo0NfVnUYjVUYBFhCiuyKGz1Ykp5S++TKClZ3VGPFixFiDZRhMldmlLDaxtMDUaG3pz64qCoCBC9VYadTBBBAAAEEEEDANwGCF98oaQgBBBCIp8C2bVtl7dr75dNP3xSR7fGcBKNGIKYCDRo0kZYtD5MWLXrEdAa5YRO8VK+E5uCk3+OFtv3SAwBjmEaoYd7CS31N27JKTFuN9ZQn1PZcYtp2zPZif26rsdNkzYmXyowsxUCZcvl6GX3VStO2YcXDD6OtYWeJzLhdMtumSWY7LTlroMjtc63BizEWo0/7lluWLcoukPFvTLdsNWbfJs0eQuWHUtbVRa6rb/T+1eqdy2W6th2cdbux3Oqi8ftMl4lO26yJrXZi2irNIXjJbTuXQbFvb2b5+ln5YZ39/nJWUFXvuyE5PRO8JKeWzCT5Ap99tlbWr39Uvvrqg+RPlhkigAACCRLYccdm0rp1rTRrtn8gsyJ4CYSVRhFAAIF4CHzwwQp55pnx0qpVN9l9d3UuQ714DJxRIpAQgW+++VzWrVsqu+9+oPTqdVmsZ0XwUq3y2YIM0wv9ue3GbFuH2V6szw8XrNeLfn6M8QJ+5no9FGlpnMuin/GihyS5M0f0toxAxGWFRjYIubytTLxqbiY0EHW+y3oZf9OhsvAc03kmeW3Zt0iz/TsbwuSCi9KCF5u13r8U2drN0n6ejXpmjFDFOCPHPgdjtY8efNnn7FZL+/NQ4HoxgjjbnPw8v6da3yFx7ZfgJa6VY9xpE3j11Tvk1Vdvk06d+kmjRi3SNn3miwACCMRa4KuvPpa3314se+3VXw488Fe+z4XgxXdSGkQAAQTiIfDtt1vkoYd+JL16nSutW/eKx6AZJQIJFXj66etkl132k+9//7zYzpDgpUqlcw0fRMQxjMmN1y14aW7po2XmgHrTChi3cCHz9UzY0dYW4tjV8lbPnHWN3CKXZu5/YC+52XSQvD0AUm1ZPveuCmzmms68yV9tU1Lw0sZ+kL0tFMl7BAqEKJbtxrxcYw5o9E4cg6z82ohYx2gP0bLBjy14WaK6yW71VqVnO+XdEryk/AFg+rEQePfdx+Sll/4iffuOk4YNSztbLRYTZJAIIIBACgS2bftWFi/+H2nXboB06nSqrzMmePGVk8YQQACB+Ai88cbd8umnL0rPniPiM2hGikBCBbZs+UgWLPitDBq0MLYzJHipTukKb4VlrKAwwgj7FlclBC9irGrJhR/mVR5uwYsR/Ay76UbpeMu5lq2+CgcvF4hcrQIe07kuQ/6rbTlmrKZxWo1h9vjpO2plTvFtzsoKXvJKbdr6y/w1h8DLOMMmt/2XW/CS29pM2/LrsJUWA7GEYuYt4vpJc20s1rBJtBAs92zkBS/ZWpsnUmB+1XnkU9MrwUtqSs1EYyywePGv5Hvf6ytt2vSO8SwYOgIIIIDApk1vyPLlN0n//nf7ikHw4isnjSGAAALxEVixYqK0aNFB2rc/Mj6D9jBS50Oi7S9seWjI9ZLSD2l2bdKvCyxnGqjzGvbVWzafE+DPC2m+Hsrt1/xj2s78+WPkiCP+Io0bt4nlDAheqlE223kjtiFkz+aodMWLatdoo09PWfJkbpsx9SXX4MXYTquPKUTJ/lyyDtrc1hFLM8GJ+nAKHaq/4qV4zY2QxfGq7Fk0LsGLy9Zi1uDFhxUvlsGa/j/DfnZONR73lPVJ8JKygjPdWArMndtfjj9+ijRo0CiW42fQURTw+LtdQEMv/LuL+U0bAXVOswhUWeC++86WQYMWSb16O/g2EoIX3yhpCAEEEIiXwPLlV0rLlt+T9u1r4zVwl9ESvOReINWozFvFWA7RJniJ2oO/YMGvpbb2WmncuG3UhuZpPAQvnpj8vch4Ud6+JVTe5wucfWK8mK7/bCi8CkMNu/CL8NZVI7YzXfQZm/+Qtx/2bkaxtKVvFSZS4PwY123W3M94sf5/Ru7FDut5NsaqGeczXnLn2ZhnYnjZf9baP+8xeNFrvF5bsSIiBc7Myfv/wFLPeClwfbFzbPx9qGnNECB44VlAIPoCc+YcIyeeeJ3U1DSM/mAZYfwEXM7FK29Cr8nUi/8rP73WWBlrbSUKZ7u9cG2drBkyVga1LG+G3IVAuQL33fdzOfnkh6V+/QblNpF3H8GLb5Q0hAACCMRLgOCl0nrFZMWL8YJly9zZB7V9VsoSyxkD5Vuw4qV8O/udBC/+WaalJeP7L7uyJTtx4+eTw5ZSxjWWsMYUqmif30vuOPhSmWELdPK3yco0Zv8jPReymPp3ONjeqU6OIY79/BHz6gvjRQmjMfvKDPPXz7pAxr8x3bbVmXUl4PjL18tE0/Zkhbdy0zssdA6KMV+HlSJWR7etxnJbxWk99hkow2SuzDDO2HF4UcYYs0FiD7rMX6+9/ALpeNV0a60tIb0p5EnLN1ZE5knwEpFCMAwEiggQvPB4BCrge/DivgtEtYOXavcfaD1pPPICBC+RLxEDRAABBOIjQPBifrFN1c30ruTsL7kDZdjt6gUu/WuWLbysL+DZD4zOvrBle1ey8a5h+wtj5hdOjV84h50lMuP2ldmDoS1Lv4sdemy8Y/msgSK3z5VMn6IfiK2/aGcOXtxeuDS/01174U+9MJt5l5T1RckS38ltesHWmKtq3voicpE6xefbzdNICV48MXFRXAWKBBFxnVIyxu28QikZc4v3LAhe4l0/Rp8OAYKXdNS5arMsFLzY/nazvsGi0N9O9i3MnLcOcw0+8lZJ578Bx9ieNuNm7Sfb/uVtZeJVczOX6H8vF/r72L79WbGV01WrFR0nQoDgJRFlZBIIIIBANASSHrw4KmcDA/0Xz0LvGM7+MmveIsZlyxr9HiNYyf6CqPcpc9RZBfq5CPr2OcYvjYXeLe4Uxox/QC27dnmhLLtVjP5OZu2X2cyhy2suv0b6PXJp7h3fpW7VY7s+F7wYh2YXO7Q5f5WQ4WTM1f7u8szX9Tr4/q6vaHwvGqMgeIlWPRiNvwKFVsv42wutuQoYAZhtFRFbibnKhX4BwUvo5HSIQMkCBC8lk3FDKQJOf/s4/i2WO3uv+N9OXle8OAwy+3e0t+1rjb/tLOPJvuku90Y757+D81dMZ/5ujvCOE6XUlWsjK0DwEtnSMDAEEEAgfgJJD14c3/mTt0rE9o6gAnvma9XNO5za/oufOczRt+nRbsz84thxpilA0B8X67t6cr9g5r/TKP+XZPsvsZYn0DTWEWvPzQQXN4kMP2euDLvJCEgyYUZmpY71oGzLgdV6SJS/lVGmx+Jb2rhvoZM3V9sfE17PhYjfd2D+iAleklBF5pAvwAHtUXsq8g7OddgOLWpjTuN4CF7SWHXmHDcBgpe4VSxm4y2ynWj2b91Cb/4TkfyVIV6DF+fVMIae03l8hd5QaPwNXejrzm+6c9qqlq1PY/b0xnK4BC+xLBuDRgABBKIpkO7gJbfUWgsUDlspI0+cLtkDkr38kiv577jJBhb60ulhl18ga66aLh1vukbknEtlhu0ga2N7M9FWdXgIXvIepQK/FJuCl8tluhas5M51OVnWXHxudsWLvW9zmKJ+Qf7pOyqYMQ6Wzn+W7cFL9sBn7dIyghf7PfZt0PK2Iovm91c5oyJ4KUeNexBAAIFkChC8JLOuzCpZAgQvyapn5Gbj4Ry37JjtbyA0TSb3Bjp/ghcxhT3ZN/ktP0u6mVa02C2tK2Byf8O6Bi/Zv7lNLRbbcjtyRWRAcRIgeIlTtRgrAgggEHGBVAcv9l9i3f6taum64kUk+0ton56y5Mm2cstyI+TIPAzFtxbzELx4/SXTPFYjVFID0O7vKU+Yghe/VryoX6Yzv3iXs9WY6Z4i24nlQp7i78KK+LdeweERvMS1cowbAQQQ8F+A4MV/U1pEwG8Bghe/RWnPIuDpzYCFzfL/dvIpeDHCEOkptU+uzL150XR+Z2Z77Pyx2Xc7cA9eTG2Y3pBXaDcGniAEKhEgeKlEj3sRQAABBCwCBC/TZYkeZKzXVpyYli87vvjvcsaLpms6tNDetuTOi7GcddBmYWa1jengQadDDa2fc/ml2RISva+d7TIju1JE5N+m4KVbqWe8GCtSbIcgZkIllxUuDmfnZLe8cWyv0Jkw5rN3kvONTfCSnFoyEwQQQKBSAYKXSgW5H4HgBQhegjdOdQ+ez3gxdidw+9vJds6pA67T36FONSj4hjjbmxXdznCxBy+WLa9b5ra1zm6bprefv41aqp8UJu+TAMGLT5A0gwACCCAgkurgxX42SZ+BMkzmygxRK0L6SfNCqy7M216ddYGMf2N67pB6/aGyHxZvrJRx3IJLv2fYWQNlxu3q/BUVXogU+oXXui9/kfCh6C+8DocS2rfzytvv33YWjmnljfMvy6atyYyDnNVcHcyyc9W3Z1OXWd/BZAqzNK9krnZRMyN44SczAggggIAhQPDCs4BA9AUIXqJfo1iP0MvfpCX+7WTeJtopvMg7B84EaLneGJvTjgzmv/9sZ824rXgxdpBYov3teI0sv3jfvDNFWe0S66c60oMneIl0eRgcAgggEC+BpAYv8aoCo/X6rqo0SBG8pKHKzBEBBBDwJkDw4s2JqxCopgDBSzX16RsBBBDwV4DgxV9PWkMAAQRSLUDwkuryR2byBC+5UhC8ROaxZCAIIIBA1QUIXqpeAgaAgKsAwYsrERcggAACsREgeIlNqRgoAgggEH0Bgpfo1ygNIyR4IXhJw3POHBFAAIFSBQheShXjegTCFyB4Cd+cHhFAAIGgBAhegpKlXQQQQCCFAgQvKSw6U460ACteIl0eBocAAgiEKkDwEio3nSFQlgDBS1ls3IQAAghEUoDgJZJlYVAIIIBAPAUIXuJZN0adXAGCl+TWlpkhgAACpQoQvJQqxvUIhC9A8BK+OT0igAACQQkQvAQlS7sIIIBACgUIXlJYdKYcaQGCl0iXh8EhgAACoQoQvITKTWcIlCVA8FIWGzchgAACkRQgeIlkWRgUAgggEE8Bgpd41o1RJ1eA4CW5tWVmCCCAQKkCBC+linE9AuELELyEb06PCCCAQFACBC9BydIuAgggkEIBgpcUFp0pR1qA4CXS5WFwCCCAQKgCBC+hctMZAmUJELyUxcZNCCCAQCQFCF4iWRYGhQACCMRTgOAlnnVj1MkVIHhJbm2ZGQIIIFCqAMFLqWJcj0D4AgQv4ZvTIwIIIBCUAMFLULK0iwACCKRQgOAlhUVnypEWIHiJdHkYHAIIIBCqAMFLqNx0hkBZAgQvZbFxEwIIIBBJAYKXSJaFQSGAAALxFCB4iWfdGHVyBQhekltbZoYAAgiUKkDwUqoY1yMQvgDBS/jm9IgAAggEJUDwEpQs7SKAAAIpFCB4SWHRmXKkBQheIl0eBocAAgiEKkDwEio3nSFQlgDBS1ls3IQAAghEUoDgJZJlYVAIIIBAPAUIXuJZN0adXAGCl/jVdu3alvEbNCNGIKYCjRt/JS1afBrT0Zc+bIKX0s24A4GwBQhewhanPwQQQCA4AYKX4GxpGQEEEEidAMFL6krOhCMuQPAS8QI5DO+119pIw4Y7xW/gjBiBmAl88812adp0E8FLzOrGcBFIugDBS9IrzPwQQCBNAgQvaao2c0UAAQQCFiB4CRiY5hEoUYDgpUSwCFyugpfGjXeShg0jMBiGgECCBTZvJnhJcHmZGgKxFSB4iW3pGDgCCCCQJ0DwwkOBAAIIIOCbAMGLb5Q0hIAvAgQvvjCG2gjBS6jcdJZiAYKXFBefqSMQYQGClwgXh6EhgAACJQoQvJQIxuUIIIAAAoUFCF54OhCIlgDBS7Tq4WU0BC9elLgGgcoFCF4qN6QFBBDwX4DgxX9TWkQAAQSqJUDwUi15+kUAAQQSKEDwksCiMqVYCxC8xK98BC/xqxkjjqcAwUs868aoEUi6AMFL0ivM/BBAIE0CBC9pqjZzRQABBAIWIHgJGJjmEShRgOClRLAIXE7wEoEiMIRUCBC8pKLMTBKB2AkQvMSuZAwYAQQQKChA8MLDgQACCCDgmwDBi2+UNISALwIEL74whtoIwUuo3HSWYgGClxQXn6kjEGEBgpcIF4ehIYAAAiUKELyUCMblCCCAAAKFBQheeDoQiJYAwUu06uFlNAQvXpS4BoHKBQheKjekBQQQ8F+A4MV/U1pEAAEEqiVA8FItefpFAAEEEihA8JLAojKlWAsQvMSvfAQv8asZI46nAMFLPOvGqBFIugDBS9IrzPwQQCBNAgQvaao2c0UAAQQCFiB4CRiY5hEoUYDgpUSwCFxO8BKBIjCEVAgQvKSizEwSgdgJELzErmQMGAEEECgoQPDCw4EAAggg4JsAwYtvlDSEgC8CBC++MIbaCMFLqNx0lmIBgpcUF5+pIxBhAYKXCBeHoSGAAAIlChC8lAjG5QgggAAChQUIXng6EIiWAMFLtOrhZTQEL16UuAaBygUIXio3pAUEEPBfgODFf1NaRAABBKolQPBSLXn6RQABBBIoQPCSwKIypVgLELzEr3wEL/GrGSOOpwDBSzB1++STT4JpmFYRiIjADjvsIE2aNAlsNAQvgdHSMAIIIBC6AMFL6OR0iAACCCRXgOAlubVlZvEUIHiJX90IXuJXM0YcTwGCl2DqtnHjxmAaplUEIiLQuHFjgpeI1IJhIIAAAlEXIHiJeoUYHwIIIBAjAYKXGBWLoaZCgOAlfmUmeIlfzRhxPAUIXoKpG8FLMK60Gh0Bgpfo1IKRIIAAAlEXIHiJeoUYHwIIIBAjAYKXGBWLoaZCgOAlfmUuJ3jZvGCkDJm8JDfZ3uNl5tWDpFng0/9IHrrsOFnSd75M7N888N4Kd/CC3HDccJltv8BPh5emynFjRKbOHyX7V3Gmfnb9yk0Hy+LDlst5B+RazTxLIqPvnCbH72HurYCxiJw22dpG5q78652vE7E/v4eMcXqe7O3VWsboNBc3K4IXN6Hyvm4OXjY/PEGGTRUZedsE6W95nry3vfqWATJGJsu84fsVuWmzLLhimDx5xAyZcKztJ9+HC2TC2U9KnwrG4H20Mbly1c0y4Lcik+eNkGKq/s2mSH1ExFuNSxtNEG0aIyB4Ka0WXI0AAgikWYDgJc3VZ+4IIICAzwIELz6D0hwCFQoQvFQIWIXbSw1e1AvOo2YNswQCTp8LZirRCl7EEgBkxjZFfAqhYhW8ZEIKq4ftCVDzWdpP5p/TzfQFZXaVvLO3yLr2l9vCNOc2M6FJR2sg9eG/ZfzQiSLmAMXpcyKiPatrzTVyqlum73V57S2U2mxApK5ZKEeWEIwRvATzUyEXvKgX26fJug4i69qNzA9ECnVvC0q8vYBufWHfck8QwUsQbQZTDudWkxi8lPXclIdO8FKeG3chgAACaRQgeElj1ZkzAgggEJAAwUtAsDSLQJkCBC9lwoV028yZD0jjxo1k4MAfZHssKXjRwoA1BVcnFH3h3Zc5Rjl4URP0EEB4dUhU8JIJWGSUbVWLmuPMjjJzyBoZkre6p5Cl/fN6cLL3LbZQR1/Z8ni/3Gqsgqa2NrXQxhyyZIqmQpu72udWx6gQ6M9iD4wKF5jgxevDX9p12eBFvbh/TzuZcfo6GVbK6gofQg1vYU1p87Jc7cMYK+g9hrcWX/Hiy4RCrAnBiy8VoxEEEEAgFQIEL6koM5NEAAEEwhEgeAnHmV4Q8CpA8OJVqjrXqeDlT3+6VfbZp70MHTpQC2BKCV601QKS/wK342z0FQfPaF+0btNkvIg9apZ+52BTm/qL46PHrJEp+nZmuS2jjOBlvLSbPFHf6su6+kYK9qvfu/cwkVkzJDMur/faZ1goFHAIhtzG09c0F/NWZfaQoFA7RniR3epNje1maa9WZmzIbFdmtzxyqVq1lJmTdTsu6/Za5q9laj9MTps1Q3c3aqoHH8uc2tPd1Ninilxi244uF2Ssd1gx4zF4KRCSOD2TxZ5f69ccVrw4NZhnX/z7muAlmJ97RvCiwo+Z7dTWXxvl5gFjRP44T0Z0Nfe5Wvv8vfqnTtW+bv5cb22LsvZz9K3GTn4nb8uwXMDSKrvV2EiZJsOmZr8BZF7efU796oPQVoIYI8r0n79FWv4Y1TWZbdX0fg8eKTOu7F94u0ctJJgmmatN/ej9ZyzU1zJ9rRtlbKFWeOyat5wqMvteWZbtv8D1lhUvmVBk2nLd4DTrtm6+zEuM4GWktJs6LVNzk5E9KCvep5/PTWajNa1/Y69Ky/ydbQhegvnZQasIIIBAEgUIXpJYVeaEAAIIVEmA4KVK8HSLgIPApk2fyKWXjpLDDz9Ddtppt0CM3njjDdlnn30CaVs1umTJLdKjR600alTm4QCBjcyfhleseFkWLlyabaxFi2bym9/cLF26tJeGDd36+FweuuwHHs9Xsb1obgsRtO2isisRbC9ya9fOEDHCGMsqG+NFfiMwsa92sPZr3ZaqtHul6IqTwitbnF7Az64EsrRpjMcWYBgrNyzXFpuXKWhRj605DNAtjTNMjLNNjEDFuu2WLTSyBRqZ7eRyAZr13uIrfbR+3xlhW5FiHXf+NR63GvO8Mqj4ainrM6k7qucw+9pwoXNl9JDLw4+MTZu2y5tvLpZPPnnJ7ZstMV9fv36l1NTsJq1a9Q5sTj/4gVrBp14cnynt9OBCeyF93RDTOS22FRDm1QpiPZPFKVzJnOOSeQE+E+h43WqsSL97WMcsxoodpwDFvrrCKcjoUOhcGvO4RbR+zCuCTP8Wy/k2xcZuhAenms5tKXL9xlyfrSy1ydyz7nQ9+LGNrfhKIuu8MuFJO308RoBhhEz6v3UjS7tF+/T7udEDsyf66EGZtX3rc5uzOXaXd+Stt94K7Hto5crr5JprbpSaGtdfBAIbAw0jgAACCPgjQPDijyOtIIAAAgiICMELjwEC1RX4+utvZOHCp2XRomdkxYpVssceW+XQQwdIgwZNAhnYunXrpF27doG0rRp97rn7ZL/9ekjDhsEER4cc+e4AACAASURBVIEN3GPDr7zypjzzzIvZq3faaUe54ooZ0rVrp/KCFyMkMVo0hyVqC6nsCofMi97vDFEvXue/AG550TtvOzPz9aK1s6RvbrsnS9CR9yK8+cX7/H7z7i04Zjuwx+Alb0VEvsMU8xZZ5vEX+t/aUKz9m7fAsmyHZfcoFoBpQcsaOdN0Zom9XfNqJ6fwrNBWc/YturQp2M98yevffri9UQPb6qm8mltX4ORWW5UYvJhKngmd1CfsK7dK21pOBS/PPfeQbNiwwuN3bPwve//9V6SmZhfZfXfL0hNfJ3b66adnwoSna3NBixZUrJMhxmHuxbaFKnJWh/ZCuPEiubruOpGRWjDiMXjRQh3TOPTVDuaVOffaVnw44ridJ1LsDJW8QMcWdlhWYJiCFLuhZezN8g+oL2ZsGp8WvEwVx9U9uVVLKugSEYcxZH3y5pwfjE0zh1EFAqaifQb03GSDJjUZU32kgM3q1avlhRde8PX7xtzYQw/NkG7dektd3ZjA+qBhBBBAAIFwBAhewnGmFwQQQCAVAgQvqSgzk4ygwOOPL9fClkWLnpbDD+8u/fodKkcffYgsXPh7qa29Vho3bhvBUbsPadGi4dK9+1Bp1qyT+8UxvMLYamy33XbRthobOvQkWbu2gzRuvJOH4EU/mLzAVmPmEMNYWWEnyqy8yN9WKj94Ecvh6bkX7osHL3mrFiwBRfHgpfiYm9um4m2rseJt5s8ls02aHn6YAoU9LSuE1FAcVhRpodER8rT5LJVSghd7iGbMWA/T7Nt0VRa82MORHK+xOif/vJwCZ7kU22rMadWOh+e30Le2dZWPusocpLn/QGCrMXejcq7YuHG1desqUyO9jS2zigUTRUON3KqU3s9OkGkyUjKrXzwGL9pKD2MrMdPAsmGLdRsrKRTCWMbocH5JkflZttFyslGf07cia2fens2yDVr+2PNWo7iFP6ZVNtYx2ValGFuQZbt03oLNEopp1xZekaR92RTi5Fb2ZLaMy257Zu/TtFIns0mY6aOs58ZW72xzucDLyeaUDo2lSZNg3tCihjBnzjGyevUhsnHjZqmrGy077tignG9F7kEAAQQQiIAAwUsEisAQEEAAgaQIELwkpZLMIw4CakWLEbZ873vts2FL06a7ZIfPGS/RrqQKXrZs+VqGDTtJGjTIvLBSyhkvme231shodX6IbWul4qtHzC5xWfFSrJYFghf9HJZ2k/VtqYqeAeIQJJS54iUTUtws7Sf3kyUzTWeplBK8OKx4MQv4GrwU6Ms9zHE6e6VAIKMGbw9lCm5L5rCVW97WaCLFgz33732CF3ejcq7YuOqOvFUlqp281SpnPyl9nM5QcVlNklkRMVn6PDFT5CLjDBaPwYvDipeCc3QKP4yLfV3xYh+BPhfpLcuWG1t1uaw2MVbJiGl7M48rXuwBhhbgvJ05o2Zj9pwefcVLsQfCw4qXJ48wzqqxbrFm3lItb8WLuc8yV7yoJoo9N5YVL0XmaNg88KdTpGXAwcuJJ14n06fPlldfXaOFL7vs0ricb0fuQQABBBCosgDBS5ULQPcIIIBAkgQIXpJUTeYSRYHVq9doq1rUf7vu2kSOPjqzsqVNm5aOwyV4iWIVi4+ppOBF9FUvs6yH0mdXdhhbjdlXZNgCCS9nvGRXPjic8VJwqzFbv05nvHi9N/Oi/UTJhigWRqfgRQ8AZLxpizXbdZY2Xc6c8XzGS2Zg2e2wsjUwzikxrR4qetaOPRCzhhyVBC/281ucz3yxByUFwi2n8E93FW1FlbE6ydiqzLo9WKFVK1PMdSvS3rq8Pryf8ULwEszPx9V3XiDD3jGf56L3U3SViGl1RKtCZ7zoEYGx8sPhEHTjhX3L6g8P/WqH1/dYJhMsYZDtzJdiAUAlZ7zYAh5zQKWCjzHZMMW+siZjpo39WIetxmyrgCwrUCR3xov1HBk9IDPO47GFKdZzW+zPj5czXoyVJN7PeHE6KyYX4FT63NjPeNHPyjEFTzn/nM2jF/UKfMWLCl7UGS833DBLli17USZNGi3qHDg+EEAAAQTiJUDwEq96MVoEEEAg0gIEL5EuD4OLqcC6dRu0oEWd3aLOcFFBiwpcOnfu4DojghdXoshdUGrwok0gb1sq+9kXxovoE+UZfca5LaRsQYH6p0NYcNrgGTJbO1dDxDgM3tjaqXB4Yu/XPC6XM15UR/oL7oXGnCtegfNHzPMwLi7Ypj6evYeJzJqRceptCm3sqzMs7Th46zXJWZUavKgB2OZlmk/x4CUX/NjrrDGosU81VuIUOxfFvHpF5Ibjhkv+uTH2wMqAdti+zKkeaiWE2rpt8pJsOR3HbLewPIf6rUVXNOV/qxO8BPPjb1Lv3iJ/uF9G5B0jY32x3QgCjI2/stuQ6YGB2m7q1D/Ok9qnzeGDGrPtcHptGrZQwghnDh4pMy4SmZYXqIyR7IZj5gDHtp1Xbkx2K+Ow+MwY1VwtW1KpfrWzZwp86GHLMv3LRj+ZNsznrVjDFbuZeSs054PvrVtpOW/1lptLZjimc2WMlUpTsyN1PAsmO0vLvMxbkhn1GSntpk7L2JuM7GN33vrM6KXAnMp6bjJtav3PNto3z9/Zplfj4LcaM4IXNarbb/+3PPzwU9rKl732ahXMNy6tIoAAAggEIkDwEggrjSKAAALpFCB4SWfdmbX/Aps2fZINW1TwYoQt3bvn7WpetHOCF/9rE3SLZQUvQQ6q4HZQQXZajbaLH/Ze8ohctgoruT1fb1BzvUpkVP4Wdb52E3JjubOH7GcAOQ+E4CWYAm3cuDGYhmk1sQLOoVF0p9s45OBFSdx994Mye/YCqau7RL73vXbRxWFkCCCAAAIWAYIXHggEEEAAAd8ECF58o6ShFAqo1SxqVYta3bJixcvZsKW2tkfZGgQvZdNV7UaCl2rR+xu8FNy+q1rTs/erArWl/WT+Od2iMqIKx6FW7iyUI+ePkv09tkTw4hGqxMsIXkoE43L9/BXT+S8RN6lG8KJI7rvvP3LLLfdqK1+6dt0n4koMDwEEEEAg87P753LyyQ9L/fqZ8zz9+Ki3ffv27X40RBsIIIAAAvESIHiJV70YbTQEHn98uSxa9IwWuBx+eHfp10+d23Ko1NTsUPEACV4qJgy9AYKX0Mn1Dv0KXgptvVWteRXuV60QWXzYcjnvgOiNrdQRlTMXgpdSlb1dv3nzZm8XchUC8rL87diR8k85RC656xo5oUU8SBo0aBDaGS92kYceWixTptyuhS89e34/HmCMEgEEEEixAMFLiovP1BFAAAG/BQhe/BalvaQKrFixKhu27LNPey1oUduJNW26i69TJnjxlTOUxiIXvIQyazpBIHwBgpfwzekRAQTcBebMOUbMZ7zY71Bv1Lnyyr9q4Yt6ww4fCCCAAALRFSB4iW5tGBkCCCAQOwGCl9iVjAGHKLB69VvZsGXXXZtkw5Y2bVoGNgqCl8BoA2uY4CUwWhpGwCJA8MIDgQACURRwC17UmJ988jkZN26KXHHFhdobd/hAAAEEEIimAMFLNOvCqBBAAIFYChC8xLJsDDpAgXXrNmhbiKmzW9QZLsbKls6dOwTYa65pgpdQmH3thODFV04aQ6CgAMELDwcCCERRwEvwosa9cuXLMnbsFBk9+mw5/vgjojgVxoQAAgikXoDgJfWPAAAIIICAfwIEL/5Z0lJ8BTZt+kQLWlTgooIX9U5EFbh0775f6JMieAmdvOIOCV4qJqQBBDwJELx4YuIiBBAIWcBr8KKGtWrVG1r4MmLEaTJoUL+QR0p3CCCAAAJuAgQvbkJ8HQEEEEDAswDBi2cqLkyYgFrNYoQtK1a8rIUt/fodKn369KjqTAleqspfVucEL2WxcRMCJQsQvJRMxg0IIBCCQCnBixrOG2+8o207dtpp/eUnPzkhhBHSBQIIIICAVwGCF69SXIcAAggg4CpA8OJKxAUJE3j88eXZc1vUAacqbFGrW2pqdojETAleIlGGkgZB8FISFxcjULYAwUvZdNyIAAIBCpQavKih/Pe/G7SVL8ce20fOOmtQgKOjaQQQQACBUgQIXkrR4loEEEAAgaICBC88IGkQWLFiVTZs2Wef9tlzW5o23SVy0yd4iVxJXAdE8OJKxAUI+CJA8OILI40ggIDPAuUEL2oIH3ywSQtfDj20m5x77mCfR0VzCCCAAALlCBC8lKPGPQgggAACjgIELzwYSRVYvfotLWxR24k1bdokG7a0adMy0lMmeIl0eRwHR/ASv5ox4ngKELzEs26MGoGkC5QbvCiXTz/9XMaOnSr77ddRLrpoaNKpmB8CCCAQeQGCl8iXiAEigAAC8REgeIlPrRipu8C6dRtk0aKntbBFneGithBTZ7d07tzB/eaIXEHwEpFClDAMgpcSsLgUgQoECF4qwONWBBAITKCS4EUN6uuvt2pnvrRu3UJ+/eufBzZOGkYAAQQQcBcgeHE34goEEEAAAY8CBC8eobgssgKbNn2iBS0qcFHBiwpaVODSvft+kR1zsYERvMSvbAQv8asZI46nAMFLPOvGqBFIukClwYvhM27cVGnceGe59NLzk07G/BBAAIHIChC8RLY0DAwBBBCInwDBS/xqxojVOwO/yYYtK1a8rIUt/fodKn369Ig9D8FL/EpI8BK/mjHieAoQvMSzbowagaQL+BW8KKcrr/yrfPvtdzJx4kVJZ2N+CCCAQCQFCF4iWRYGhQACCMRTII7By+efN4wnNqOuWOD551fLypWvyLPPviwHHNBZevT4vvTs+X3ZYYf6Rdtu0uSrivsOqwGCl7Ck/evHCF78a5GWEEDASWDLlu3StOkmadHi09QArVp1j9TUtJUuXYalZs5MFIG4CfgZvKi5/+EPN8lHH30sdXWXuP6OGzcrxosAAghEXYDgJeoVYnwIIIBAjATiGLw8/3wH2XHHGCEzVN8Evvlmq9SrJ1JTUyP11P/w8NG8+WZp2TI+L9IRvHgoasQuUcELHwggEI5As2afE7yEQ00vCCDgUcDv4EV1O3Xq7bJmzX+lrm60NGq0s8eRcBkCCCCAQKUCBC+VCnI/AggggEBWIK7BS9u29bUX4PlAoJjAxx9vl1122UTwEuJjsmjRcOnefag0a9YpxF7pCgEEEEimACtekllXZpUsgSCCFyU0ffpMee651Vr4svvuTZOFxmwQQACBiAoQvES0MAwLAQQQiKMAwUscq8aYvQoQvHiV8u86ghf/LGkJAQQQIHjhGUAg+gJBBS9q5rfeeq889thyLXxp3bpF9DEYIQIIIBBzAYKXmBeQ4SOAAAJREiB4iVI1GIvfAgQvfou6t0fw4m7EFQgggIBXAYIXr1Jch0D1BIIMXtSs7rprnsydu0gLX/beu231JkrPCCCAQAoECF5SUGSmiAACCIQlQPASljT9VEOA4CV8dYKX8M3pEQEEkitA8JLc2jKz5AgEHbwoqdmzH5YZM+Zq4ct++3VMDh4zQQABBCImQPASsYIwHAQQQCDOAgQvca4eY3cTIHhxE/L/6wQv/pvSIgIIpFeA4CW9tWfm8REII3hRGvPmPSbXX3+X1NVdIgcd1CU+QIwUAQQQiJEAwUuMisVQEUAAgagLELxEvUKMrxIBgpdK9Mq7l+ClPDfuQgABBJwECF54LhCIvkBYwYuSeOSRp6Su7gZt5cshh3SLPg4jRAABBGImQPASs4IxXAQQQCDKAgQvUa4OY6tUgOClUsHS7yd4Kd2MOxBAAIFCAgQvPBsIRF8gzOBFaSxevELGjZsi11wzSvr2PTj6QIwQAQQQiJEAwUuMisVQEUAAgagLELxEvUKMrxIBgpdK9Mq7l+ClPDfuQgABBJwECF54LhCIvkDYwYsSWbbsRRk7dor87nfnyLHH9ok+EiNEAAEEYiJA8BKTQjFMBBBAIA4CBC9xqBJjLFeA4KVcufLvI3gp3447EUAAAbsAwQvPBALRF6hG8KJUXnjhVRk7dqpccMFP5KSTfhB9KEaIAAIIxECA4CUGRWKICCCAQFwECF7iUinGWY4AwUs5apXdQ/BSmR93I4AAAmYBgheeBwSiL1Ct4EXJvPrqWm3bsTPOGCA//nH/6GMxQgQQQCDiAgQvES8Qw0MAAQTiJEDwEqdqMdZSBQheShWr/HqCl8oNaQEBBBAwBAheeBYQiL5ANYMXpfP22+9q244NGHCUDB16UvTBGCECCCAQYQGClwgXh6EhgAACcRMgeIlbxRhvKQIEL6Vo+XMtwYs/jrSCAAIIKAGCF54DBKIvUO3gRQlt2PChFr4ceWQvGT781OijMUIEEEAgogIELxEtDMNCAAEE4ihA8BLHqjFmrwIEL16l/LuO4MU/S1pCAAEECF54BhCIvkAUgheltHnzp9q2YwceuK/88pdnRB+OESKAAAIRFCB4iWBRGBICCCAQVwGCl7hWjnF7ESB48aLk7zUEL/560hoCCKRbgOAl3fVn9vEQiErworS2bPlKW/nSoUMbGT367HgAMkoEEEAgQgIELxEqBkNBAAEE4i6QluBl84KRMmTykly5eo+XmVcPkmZBF/DDf8v4oQul9s5pcvweQXdWpH1tHBPlGYd5Z20G3yLzz+lWwSA/kocuO06W9J0vE/s3r6Ad/24lePHP0mtLBC9epbgOAQQQcBcgeHE34goEqi0QpeBFWWzbtk0LX5o121V+//tzq81D/wgggECsBAheYlUuBosAAghEWyANwcsrNx0so2YNk6nzR8n+ejmcPhdIpSIVvCwU6S1SO8ocAmXCkinLRITgJZBHoNRGFyz4tdTWXiuNG7ct9dZIXE/wEokyMAgEEEiIAMFLQgrJNBItELXgxcC+4oq/SL169WTChAsT7c/kEEAAAT8FCF781KQtBBBAIOUCiQ9eXpoqx41ZI6PzVpy8IDccN1xk8nI574AAH4JIBS9rpN3gGbKuvXlFinJYKDJ4hswWVrwE+CR4bprgxTMVFyKAAAKJFyB4SXyJmWACBKIavCjaSZNukM8++0Lq6kYnQJopIIAAAsELELwEb0wPCCCAQGoEkh68aCtbvAYKxnZcWvVr88KazCoZ/dEwrQ7J9DFeRq+dmFk5IqbVNUbwMqajTJk8I3OzbWWJZRs081Zg+r3tBovMnqVvk+b1XvsTrLW1Rs6cLDJqZsfcNmsqmFraT6bKcJtTJpiarbdzmi2gch6zbasxLfSaIdq9e9q3XLMGX0UNRcRiX8I2cWw1Fv6PMla8hG9OjwggkFwBgpfk1paZJUcgysGLUp48+e+yfv1GLXzZaacdkwPPTBBAAIEABAheAkClSQQQQCCtAskOXj6Why47xuOZI7YVMFpoINntybSg4fF+emCRuXbdmMzKESMUMMIJ7d9r9TNkjDDHCEz0f7czggxLP/q2X3vrK09KulcPJwqFTEbwMr+fLD7uZmmvrwBSY1182HI5cqk5oHIKUEyrhmw2uXCrbe6MlzZ3WPwkb+WPQ/AySzIhzQH6XAxD1Z8pLFL93WVZtVP4u5fgJfyfbAQv4ZvTIwIIJFeA4CW5tWVmyRGIevCipK+//i5ZteoNqau7RJo2bZIcfGaCAAII+CxA8OIzKM0hgAACaRZIXfCir8LI1twIRGwv7otkwod3hqggIP/QeHMQs8EctKiGzSGDeFnpYdriyxxqeAgrLAFENlzJnWWTnafpa6KHLecdoMKPTAjT4T5T8JLXr3X+hVcR6ddJrTyzrKPlTB1PwYsRtNgNN5hWzpS4LRzBS/g/3QhewjenRwQQSK4AwUtya8vMkiMQh+BFad900z/lqaee01a+tGzZPDkFYCYIIICAjwIELz5i0hQCCCCQdoFkBy/FV4GYAwTL1lmmh+IQbVXL+rzzYPKCF8tKk1ygcXzR4CU/0BHPwYu+Okbb2sz8kb9FmvZVU/Cyp1q9884ImX/YwuxKEi08MuZgW9FihFBL+ioLya1q6W//g80YU60c0nuJiHa9fo2HEMm6JZzJcA+RjIu+VZvkVsa4ff8SvLgJ+f91ghf/TWkRAQTSK0Dwkt7aM/P4CMQleFGid9wxR+bPf0ILX9q1ax0fZEaKAAIIhCRA8BISNN0ggAACaRBIevCSecHetE2WqaiWlRt5K17M1Y/JipdiD6x5NYz+v9sNniHr9C27LBaVrnhRgUvPJ2T80IVSq29pVtGKFxW8mD4yIVlHmTV/lOzq8k1K8BL+TzGCl/DN6REBBJIrQPCS3Noys+QIxCl4UeqzZj0kd9/9kBa+dO7cITmFYCYIIICADwIELz4g0gQCCCCAQEYg8cFL9mB204H3IpJd4ZI9rN52xovtLBb3M15yK03yz3gxBRBS7CwZpzNevN5rzMm2xZfxoFu2IcutTBltOuslt+KktDNecjZHyNOXHZc9U6eYmbGCxXKmyyxnQ7Gcr6OvfpnZUeZePUjcjgcleAn/Jx3BS/jm9IgAAskVIHhJbm2ZWXIE4ha8KPk5cxbJjTfO0sKXAw7onJxiMBMEEECgQgGClwoBuR0BBBBAICeQhuBFm639bBdx2JLLOMxe58lsM5bbTksLVGbpX8wGNsZ2ZsPktFkzZLb2ZVPI47LFlrrass1Z7/Ey8+pB0kx9odR7nebkGLzofT7eL9tX/rktmYAoM5/8rb2sW7MZ87WvDMq0sU53tNwzeLyMXjtRP0PHxTAbnhmTKbCdmsM3NsFL+D/tCF7CN6dHBBBIrgDBS3Jry8ySIxDH4EXpz5+/RCZPvlUmTRotBx/cNTkFYSYIIIBABQIELxXgcSsCCCCAgFUgNcFLgIUvfNh8gJ0mrOmgDAlewn9QCF7CN6dHBBBIrgDBS3Jry8ySIxDX4EVV4LHHlsn48ddpK19qa3skpyjMBAEEEChTgOClTDhuQwABBBDIFyB4qfypCCo0qHxk8WkhKEOCl/CfAYKX8M3pEQEEkitA8JLc2jKz5AjEOXhRVVi69HkZO3aKjB9/gfTrd2hyCsNMEEAAgTIECF7KQOMWBBBAAAFnAYKXyp+MoEKDykcWnxaCMiR4Cf8ZIHgJ35weEUAguQIEL8mtLTNLjkDcgxdViWeffUULXy6+eJiceGLf5BSHmSCAAAIlChC8lAjG5QgggAAChQUIXng6kixA8BJ+dQlewjenRwQQSK4AwUtya8vMkiOQhOBFVeOVV97Uwpezz/6RnHLKMckpEDNBAAEEShAgeCkBi0sRQAABBIoLELzwhCRZgOAl/OoSvIRvTo8IIJBcAYKX5NaWmSVHICnBi6rIW2+t08IXFbwMGXJicorETBBAAAGPAgQvHqG4DAEEEEDAXYDgxd2IK+IrQPASfu0IXsI3p0cEEEiuAMFLcmvLzJIjkKTgRVVl/fr3tfBFnffys5/9KDmFYiYIIICABwGCFw9IXIIAAggg4E2A4MWbE1fFU4DgJfy6EbyEb06PCCCQXAGCl+TWlpklRyBpwYuqzIcffizjxk2RXr26yvnnn56cYjETBBBAwEWA4IVHBAEEEEDANwGCF98oaSiCAgQv4ReF4CV8c3pEAIHkChC8JLe2zCw5AkkMXlR1Pv/8S23lS+fOHeTii4clp2DMBAEEECgiQPDC44EAAggg4JsAwYtvlDQUQQGCl/CLQvASvjk9IoBAcgUIXpJbW2aWHIGkBi+qQlu3fquFLy1b7i6//e2I5BSNmSCAAAIFBAheeDQQQAABBHwTIHjxjZKGIihA8BJ+UQhewjenRwQQSK4AwUtya8vMkiOQ5ODFqNJll02TnXbaUcaPvyA5hWMmCCCAgIMAwQuPBQIIIICAbwIEL75R0lAEBQhewi8KwUv45vSIAALJFSB4SW5tmVlyBNIQvKhqTZw4Xb7++hu5+uqRySkeM0EAAQRsAgQvPBIIIIAAAr4JELz4RklDERQgeAm/KAQv4ZvTIwIIJFeA4CW5tWVmyRFIS/CiKvbHP94s77+/SerqRkuDBjXJKSIzQQABBHQBghceBQQQQAAB3wQIXnyjpKEIChC8hF8UgpfwzekRAQSSK0DwktzaMrPkCKQpeFFVu/baGfL6629r4UuTJo2SU0hmggACCIgIwQuPAQIIIICAbwIEL75R0lAEBQhewi8KwUv45vSIAALJFSB4SW5tmVlyBNIWvKjK/e1v98iKFau08KV5892SU0xmggACqRcgeEn9IwAAAggg4J8AwYt/lrQUPQGCl/BrQvASvjk9IoBAcgUIXpJbW2aWHIE0Bi+qen//+32ycOHTWvjStm3L5BSUmSCAQKoFCF5SXX4mjwACCPgrENfgpV49fx1orfoC33yzVerXry81NTv4Opg999wsLVt+6mubQTa2YMGvpbb2WmncuG2Q3QTWNsFLYLQ0jAACKRQgeElh0Zly7ATSGryoQs2c+YD861+PSF3dJdKp016xqx0DRgABBOwCBC88EwgggAACvgnEMXjZutXfF+Z9w6ShigRefPE1WbDgSVm69Dk55pg+cuyxh0unTu0qatO4uUGD73xpJ4xGCF7CUKYPBBBAIB4CBC/xqBOjTLdAmoMXVXkVvNx2233aypf99/9euh8GZo8AArEXIHiJfQmZAAIIIBAdgTgGL9HRYyRBCHzwwSaZO/dRuf/+R2XvvdvKgAFHyQ9/eFgQXUWyTYKXSJaFQSGAAAJVESB4qQo7nSJQkkDagxeF9cADj8u1187QwpcePfYvyY+LEUAAgSgJELxEqRqMBQEEEIi5AMFLzAuY8OE//PCTcv/9j8m7774vJ510lAwY8APZY49kH+BJ8JLwh5rpIYAAAiUIELyUgMWlCFRJgOAlA79w4VKZOPH/tPDlsMMOqlI16BYBBBCoTIDgpTI/7kYAAQQQMAkQvPA4xEFg9eo12goY9d8xxxyuhTDduyfz3XQEL3F4IhkjAgggEI4AwUs4zvSCQCUCBC85vSVLnpWxY6fIxIkXyVFH9a6ElXsRQACBqggQvFSFP7E+kQAAIABJREFUnU4RQACBZAoQvCSzrkmd1RdfbMkGMI0a7awFMCed9AOpV69eYqZM8JKYUjIRBBBAoGIBgpeKCWkAgcAFCF6sxMuXr5Jx46bImDE/l+OOqw3cnw4QQAABPwUIXvzUpC0EEEAg5QIELyl/AGI8/SeffFYLYZ577tVsANO+fesYzygzdIKX2JeQCSCAAAK+CRC8+EZJQwgEJkDwkk/70kuvaytfzj13sJx88tGB2dMwAggg4LcAwYvforSHAAIIpFiA4CXFxU/I1Net25BdBdOtWxdtBUxtbY/Yzo7gJbal8zTwLVt29HQdFyGQJoGdd/4mTdMtaa4ELyVxcTECVREgeHFmf/31t7Xw5Sc/OV4GDz6+KrWhUwQQQKBUAYKXUsW4HgEEEECgoADBCw9HkgTUCpi5cx8VtSWZsQ1ZkyaNYjVFgpdYlavkwX755Y6yZk38V2aVPHFuQKCAwHffiXTr9jY+BQQIXng0EIi+AMFL4Rq988572rZjxx13hPz0pydHv5iMEAEEUi9A8JL6RwAABBBAwD8Bghf/LGkpOgLPP79aC2AeeeQpGTAgcw7M/vt3is4Ai4yE4CUWZSp7kCp4Wbu2tbRqVb/sNrgRgaQIqNBlw4ZtBC9FCkrwkpSnnXkkWYDgpXh133//I23ly+GHd5dzzvlxkh8F5oYAAgkQIHhJQBGZAgIIIBAVAYKXqFSCcQQhsGnTJ1oAo1bCtGnTQgYM+IH0798niK58a5PgxTfKSDZE8BLJsjCoKgkQvLjDE7y4G3EFAtUWIHhxr8Ann3ymhS9du+4jF154pvsNXIEAAghUSYDgpUrwdIsAAggkUYDgJYlVZU5OAgsXPq0FMGvXrtdWwKiVMK1aNY8cFsFL5Eri64AIXnzlpLGYCxC8uBeQ4MXdiCsQqLYAwYu3Cnz11TfatmNt27aSMWN+5u0mrkIAAQRCFiB4CRmc7hBAAIEkCxC8JLm6zM1JQB30qQKY++9/TPr27aWFML16dY0MFsFLZEoRyEAIXgJhpdGYChC8uBeO4MXdiCsQqLYAwUtpFVArX3bZpbGMG3deaTdyNQIIIBCCAMFLCMh0gQACCKRFgOAlLZVmnnaBr776WgtfVAhTU7ODFsCcdNJRUlNTU1Usgpeq8gfeOcFL4MR0ECMBghf3YhG8uBtxBQLVFiB4Kb0CEyZcL9u3b5crr/xV6TdzBwIIIBCgAMFLgLg0jQACCKRNgOAlbRVnvk4CTz/9ghbAPPPMi9kApmPHvaqCRfBSFfbQOiV4CY2ajmIgQPDiXiSCF3cjrkCg2gIEL+VV4H/+50bZvPlTqau7ROrXr1deI9yFAAII+CxA8OIzKM0hgAACaRYgeElz9Zm7XeDdd9/PbkO2336dtBUwffseHCoUwUuo3KF3RvASOjkdRliA4MW9OAQv7kZcgUC1BQheyq/AlCm3ydtvvyt1daNl550blt8QdyKAAAI+CRC8+ARJMwgggAACIgQvPAUIOAs8+ODj2lZkmzZ9kl0F07TpLoFzEbwETlzVDgheqspP5xETIHhxLwjBi7sRVyBQbQGCl8oq8Ne//kNefPE1LXzZbbddK2uMuxFAAIEKBQheKgTkdgQQQACBnADBC08DAsUFXnrpdZk791F54IHHZMCAzDkwBxzQOTA2gpfAaCPRMMFLJMrAICIiQPDiXgiCF3cjrkCg2gIEL5VX4JZbZsvixSu18GXPPfeovEFaQAABBMoUIHgpE47bEEAAAQTyBQheeCoQ8CbwySefaQGMWgWzxx67yYABR8kJJxzp7eYSriJ4KQErhpcSvMSwaAw5MAGCF3daghd3I65AoNoCBC/+VODOO++XefMe08KXDh3a+NMorSCAAAIlChC8lAjG5QgggAAChQUIXng6EChd4LHHlmkBzGuvrdG2IVMrYdq0aVF6Qw53ELz4whjZRgheIlsaBlYFAYIXd3SCF3cjrkCg2gIEL/5V4J//XCD/+Mc8LXzZd9+9/WuYlhBAAAGPAgQvHqG4DAEEEEDAXYDgxd2IKxAoJPDWW/+V++9Xq2AelcMOO0jbhuyQQ7pVBEbwUhFf5G8meIl8iRhgiAIEL+7YYQQvW7dudR8IVyAQc4EGDRoENgOCF39p1e/V06ffrYUv3brt62/jtIYAAgi4CBC88IgggAACCPgmQPDiGyUNpVhg69ZvswHMtm3btQBGrYTZaacdS1YheCmZLFY3ELzEqlwMNmABghd34DCCl40bN7oPhCsQiLFA48aNpUmTJoHNgODFf9qHH35S/vCHm7TwpXfvA/3vgBYRQACBAgIELzwaCCCAAAK+CRC8+EZJQwhoAsuXv6RtQ/bEEyu08EX9t88+7T3rELx4porlhQQvsSwbgw5IgODFHZbgxd2IKxBwEyB4cROK5tcff3y5XHrpVJk0abQceWSvaA6SUSGAQOIECF4SV1ImhAACCFRPgOClevb0nGyBjRs/yq6C6dSpnRbAHH30Ia6TJnhxJYr1BeUFLx/JQ5cdJ1OW5aZ+yJj5MrF/8+AtXpoqx40RmTp/lOwffG8Fe9i8YKQMmbwk7+unTV4u5x3gx8Ayxkv6huTqx5Dd2vjw3zJ+qsglVw8S0fxERt85TY7fw3Sjqu/MjjLz6kHSTEReuelgGTXL3vAwS/21a+QWmX+Ow7aKqr2l/Zy/5jBeghe3IoqEHbxsfniCDJsqMvK2CdLf/Ky4DzV7xepbBsgYmSzzhu9X5K7NsuCKYfLkETNkwrHq6TN9fLhAJpz9pPSpYAwlDDcel666WQb8VmTyvBFSTNW/yRSpj4h4q3FpowmiTWMEBC+l1SJKVz/zzAsyduwUGTv2PDnmmMOjNDTGggACCRUgeEloYZkWAgggUA0BgpdqqNNn2gQWLFiihTAbNnyU3YZs992bOjIQvCT76Sg9eHlBbjhuuMwebH6h2+lzAblFKXh5vF82INBmq41thvgTvsQreNGCKLuH5RFQ87lKZFQmaMkGV5bnSDe0By+2UEULWtaOt4YzhYIXPbxZfJi3QIzgxf37NtzgRb3YPk3WdRBZ125kfiBSaLi2oMTbC+jWF/Yt9wQRvATRpnv5/LsiicFLWc9NeaQEL+W5ReWu559frYUvF154pgwYcFRUhsU4EEAgoQIELwktLNNCAAEEqiFA8FINdfpMq8Arr7ypbUOmQpj+/Wu1VTAHHdTFwkHwkqyn44UXXpVu3XI1LjV4sb/ondUJKxAJqx+XshcKGtwDCK/PU8KCF9vKk4yTyCHLlkg78yohpxUv9lDF9gwUXfGiuPWVNr+5epDs6sJP8OL+fIYavKgX9+9pJzNOXyfDSlld4UOo4S2scfcqeIUPY6yg9xjeWnzFiy8TCrEmBC++VKyqjaxevUYLX4YNGyinnXZsVcdC5wggkGwBgpdk15fZIYAAAqEKELyEyk1nCGgCn332pRa+zJv3qDRp0lg/CybzDj6Cl2Q9JCeccJ4ceGAXGTr0JC1kKy14yaxsEY/baVm24+qdW6GgiaoXw4dOlGe0f9SatpwyAofx0m7yRJmtvmy+V3/RffSYNTJF3+rLvs2ZZXsq84oK/d7TBs+Q2fr2VZ7vtT0GBQMWh2DIbTzmueRWy+QHL87tZK57Z0huRYc2tndGaNtrZUKJ8TJ67UR9azi1TVc/WaxWLWlzsm7bVbBmWr0WSrvBIrNn6VusGbb6Sh+tOXuddTc1DvOqE8Nvat+FMmpyx9zWYR6CF3vQ4hq8iHpub5Zud0+Tw3Yr/v1M8OL+8y7M4EWFHzPbqa2/NsrNA8aI/HGejOhqHuNq7fP36p86Vfu6+XO9tS3K2s/Rtxo7+Z28LcNyAUur7FZjI2WaDJuq76V42mSZl3efU7/6ILSVIMaIMv3nb5GWP0Z1TWZbNb3fg0fKjCv7a1vuOX5oIcE0yVxt6kfvP2Ohvpbpa90oYwu1wmPXvOVUkdn3yrJs/wWut6x4yYQi05brI1Vmpm3dfJmXGMHLSGk3dVqm5iYje1BWvE8/n5vMRmta/5kfqiKW+TvbELy4/6yJwxVr1qyXceOmyMCBR8uZZw6Iw5AZIwIIxFCA4CWGRWPICCCAQFQFCF6iWhnGlRaBJ55YqYUwL730urZ9QtOmS2XgwL9I48ZtAyHYtm2b1K9fP5C2VaP/+c8I6dnzTGnWrFNgfcSp4QEDfiEffLBZG3K/fofKGWecITvu2Ef23NNDDfQX32vt53I4ARRdlWANcDIv9hsvvhvnxxhhjP7vvfWtzfQX+bOBifbvNdngxhqIZPpZZ5w/U9K9xVecFAxebEbW62xtGoGFJcAw5mK9tti8zEGLiDWIyYQ1NstlRtji5JM7P8cSaBhBmTFW/d/GapXiK30ywUd703OTu/4Iedp8lo2XM15s4Y578JI5K+bxA/8j5x/qvKWi8Qhngpfv5IAD1sbp2zrUsb744j2y4457SZcuQwPr94MPPtADg5nSTg8utBfS1w0xvaBvWwFhXq0g1jNZnMKVzDkumRfgM4GO163GivS7h2ovN2YxVuw4BSj21RVOQUaHQufSmMctovVjXhFk+rdYzrcpNnYjPDjVdG5Lkes35vpsZalN5p51p+vBj21sxVcSWeeVCU/a6eMxAgwjZNL/rRtZ2i3ap9/PjR6YPdFHD8qs7Vuf25zNRb0biQpfgvqYO7e/DBhwndTUNAyqC9rVBd577wNt5ctRR/WWn//8FFwQQAAB3wUIXnwnpUEEEEAgvQIEL+mtPTOPlsDbb7+rbUP2+OMPyHvv1RMR9Z//H126dJFXX33V/4b1Flu0EHn//e+kXj0PwUJgo4hOw1u2fCXbt2/PDqhdu31l3LgbpVMnDy8AOQQv9sPPjRUb6vN3tTcdDK/du0bOnD9K9s9bFWIOYmxBixqp+Xr7vZYx5YcllkDAw73mlSNav6bzRsxV9Ba85K9GsbRpC42M0GRJX+Um2kqW/P/dXBuGpX+zrfl/G4fTm7bqsoYUVq+iNcurvUN4VuiMF9uYnMe/ULRAb4PV3ClUsQZ1mVBlVJEzXlR/6pr/azlTpp28T9FvRhW8rFnzpfzmN8dF55s2YiOpV+87UU7169cENrJ77rlH6r18iwx4ujYXtGhBxToZYhzmXmxbqCJndWgvhBsvkqvrrhMZqQUjHoMXLdQxjUNf7WBemXOvbcWHI5TbeSLFzlDJC3RsYYdlBYYpSLEbWsbeLP+A+mLGpvFpwctUcVzdk1u1pK/dcRhD1idvzvnB2DRzGFUgYCraZ0DPTTZoUpMx1UcK2Nx3331y5513BvY91LLlNzJ8+Hly4olHB9YHDecENm36RAtfunffTy64YAg0CCCAgK8CBC++ctIYAgggkG4Bgpd015/ZR09g/vxfyxFHXBvYipegZ7xo0XDp3n0oK150aLXVmLHiRZ3rc+aZZ0j9+odIq1ZegqliW405hCf6jjm5GmdWXhy60n4Qe/69mcAhEzJktiUrENpYAoH88XkPXjL3GjvF5MZs3YrL+Ly3rcZc2iywLVkmsDIHL+vztnhzWkmjhUYyVY5b2k/bZkx9FN+Wyxy8ZPqbUqBmx0tmq7HcaicfgxdjnGvHy8wha2SIKexyDlWsfXsJXpTXhK8u8hS8bNiwTbp1ezvoH02xbT+crcZWW7euMmn1NrbMKhZMFA01cqtSej87QabJSMmsfvEYvGgrPYytxEwDy4Yt1m2srNtOma63jNHh/JIi87Nso+Vko/3czGxF1s68PZtlG7T8seetRnELf0yrbKxjsq1KMbYgy3bpvAWbJRTTri28Iinz/w25ECy3siezZVx22zN7n6aVOplNwgrVRF8BJMaqo0LPja3e2eZygZeTzSkdGkuTJk0C+zkwffrR8uCDDWXEiB/LoEH9AuuHhnMCX3yxRdt2rGPHvWTUqLOgQQABBHwTIHjxjZKGEEAAAQQIXngGEIiWAGe8RKselY5GBS89enxfO+Ola9d9SjzjRX8hX71AfvUg29kD+S+GW1a8mAcelxUvRbALBS9aCJD1cVjxkueQ2yat7BUvxgqYd0bIVBluOUvFe/DSXAtpCtYsyBUvmon+/AweJrPXdsw+X34FL6WseCF4Kf5TJpTgZdUdeatK1KjyVquc/aT0cTpDxWU1SWZFxGTp88RMkYuMM1g8Bi8OK14KijmFH8bFvq54sY9An4v0lmXLja26rEFFXuhgrJLJBg3G9QWMi4QyWoDzduaMmo3Zc3oKnlaTG7yHFS9PHmGcVWPdYs28pVreihczT5krXlQTxZ4by4qXIt9Chs0DfzpFWgYYvMyZc4x06fJbueyyv8rgwcfJ6acfX+mvD9zvQeC7777TVr40b76b/O5353i4g0sQQAABdwGCF3cjrkAAAQQQ8ChA8OIRissQCEmA4CUk6JC6WbXqDS1wMT6+/HJHWbu2tccVL+oufRWH+dB6/VwRtVoiezi8LVyxbg/l5YwXY6WJ0xkvuXNIMqthcisx3M948XpvsZDJttWXgamf2ZI1sG8JZl7ZoYKromfOeD/jReveOINFjPNcMoMqJXixbOlmjN04e6eS4EU/3N75jBdTgGeceWM6w8XPrca8n/HCipdiP47CCF5W33mBDHvHfJ6LPqKiq0RMqyNaFTrjRY8bjJUfDoegGy/sW1Z/eOhXO7y+xzKZYAmDbGe+mGH9POPFFvCYAyoVfIzJhin2lTUZM23sxzpsNWZbBWRZgSK5M16s58joAZlxHo8tTLGe22J/0ryc8WKsJPF+xovTWTG5AKfS58Z+xou+UsYUPOX8czaPXtQr0BUvKng58cTr5L33PtZWYRx7bB8566xBIf2mQTfjx18rDRrUyOWX/xIMBBBAoGIBgpeKCWkAAQQQQMAQIHjhWUAgWgIEL9Gqh9+jKT14Mb2gP8s0GtuB5+ormbBliX6RNRDIBQXqy+av6YHD3sNEZs2QZ9SXzW0XPafFYWzmgKjUe8V5m7H8uRkOtjnqn7aeg2NqUx/PaYNnyGzdMhfa5J9XY2nHEnypjvSASqyrkUoKXorVzCV4ydXT2UyNY/Fhy+W8AzIoziuG8udgP0Moc7dDuGR+FvOuUUHfzdLt7mly2G7Fv4PU2SWseCluFEbwMql3b5E/3C8jutrHYn2x3QgCjI2/stuQ6YGB2m7q1D/Ok9qnzeGDatN2OH3mqdS2qMq+IG+EMwePlBkXiUzLC1TGSHbDMXOAY9vOKzemAnPRx6jmatmSSvWrnT1T4EMPW4zdAY1+Mm2Yz1uxhit2M/NWaM4H31u30nLe6s04+N4Yq+lcGWOl0tTsSB3PgsnO0jIv85ZkRn1GSrup0zL2JiP72J23PjN6KTCnsp6bTJta/9m9Ks3zd7bp1TjYrcaM4KWmpqF88MEmbRXGoYd2k3PPHVz8G5yv+iZwzTV/E7X92KRJo3xrk4YQQCCdAgQv6aw7s0YAAQQCESB4CYSVRhEoW4DgpWy6WNxYbvAS3OTyA4fg+qpyyw5nvFQyoqJbhVXSsB/3qrmazp7xo0nPbai+Z3aUWVcPkl1dbiJ4cVcNI3jZuHGj+0C4AgGTgHNoFF2ixiEGL0rh008/18KX/ffvJL/61dDowiRsZH/6063y3nsfSF3daNlxxwYJmx3TQQCBsAQIXsKSph8EEEAgBQIELykoMlOMlQDBS6zKVfJgCV5KJvPvBl+Dl8yqDvN2Xv4N1I+WVKB2lcioaXL8Hn60570N+2qbYncSvLi7Ery4G3FF+AJFz3UJfziuPYYdvKgBff31NzJu3FRp3bqF/PrXP3cdIxf4I3DddXfKq6+ukUmTRsuuuzb2p1FaQQCBVAkQvKSq3EwWAQQQCFaA4CVYX1pHoFQBgpdSxeJ1PcFLFevlV/BiPyumilMq2rXarmyqyCXqfJuwxljiShuCF/fCELy4G3FFmALGtmHmbcnC7L+8vqoRvBgjVeFL48Y7y6WXnl/e4LmrZIEbb5wlTz/9grbypUWL3Uu+nxsQQCDdAgQv6a4/s0cAAQR8FSB48ZWTxhCoWIDgpWLCSDcQveAl0lwMLuECBC/uBQ4jePn222/dB8IVCMRcoKamJrAZmM94cerkyiv/Kt99951cddVFgY2Bhq0Ct9/+b3n44Se18GWvvfaEBwEEEPAsQPDimYoLEUAAAQTcBAhe3IT4OgLhChC8hOsddm8EL2GL01+UBQhe3KsTRvDiPgquQACBYgJuwYu69w9/uEk++ugTLQjYYYf6gIYgcPfdD8rs2Qu0bcf22ad9CD3SBQIIJEGA4CUJVWQOCCCAQEQECF4iUgiGgYAuQPCS7EeB4CXZ9WV2pQkQvLh7Eby4G3EFAtUW8BK8qDFOnXq7rFnzX6mru0QaNWpY7WGnov9//3uh3HzzbC3w6tp1n1TMmUkigEBlAgQvlflxNwIIIICASYDghccBgWgJELxEqx5+j4bgxW9R2ouzAMGLe/UIXtyNuAKBagt4DV7UOKdPnynPP79aCwKaNWta7aGnov+HHnpCpky5TTPv2fP7qZgzk0QAgfIFCF7Kt+NOBBBAAAGbAMELjwQC0RIgeIlWPfweDcGL36K0F2cBghf36hG8uBtxBQLVFigleFFjvfXWe+Wxx5ZrQUDr1i2qPfxU9L9o0TNy5ZXXa9uO9enTPRVzZpIIIFCeAMFLeW7chQACCCDgIEDwwmOBQLQECF6iVQ+/R0Pw4rco7cVZgODFvXoEL+5GXIFAtQVKDV7UeO+6a57MnbtIC1/23rtttaeQiv6feuo5GTt2ilxxxYVy9NGHpGLOTBIBBEoXIHgp3Yw7EEAAAQQKCBC88GggEC0Bgpdo1cPv0RC8+C1Ke3EWIHhxrx7Bi7sRVyBQbYFyghc15tmzH5Y775yrhS9dunSs9jRS0f/KlS9r4cvo0WfJ8ccfmYo5M0kEEChNgOClNC+uRgABBBAoIkDwwuOBQLQECF6iVQ+/R0Pw4rco7cVZgODFvXoEL+5GXIFAtQXKDV7UuOfNe0yuv/4fWvhy0EFdqj2VVPS/atUbWvgyfPip8qMf/TAVc2aSCCDgXYDgxbsVVyKAAAIIuAgQvPCIIBAtAYKXaNXD79EQvPgtSntxFiB4ca8ewYu7EVcgUG2BSoIXNfZHHnlK6upukLq6S+SQQw6s9nRS0f+bb76jhS+nndZffvKTE1IxZyaJAALeBAhevDlxFQIIIICABwGCFw9IXIJAiAIELyFiV6ErgpcqoNNlZAUIXtxLQ/DibsQVCFRboNLgRY1/8eIVMm7cFLnmmlHSt+/B1Z5SKvr/7383ytixf5Zjj+0jZ501KBVzZpIIIOAuQPDibsQVCCCAAAIeBQhePEJxGQIhCRC8hARdpW4IXqoET7eRFCB4cS8LwYu7EVcgUG0BP4IXNYdly17UVmH87nfnaGEAH8ELfPDBZs1crTQ677zBwXdIDwggEHkBgpfIl4gBIoAAAvERIHiJT60YaToECF6SXWeCl2TXl9mVJkDw4u5F8OJuxBUIVFvAr+BFzeOFF17VgoALLhgiJ530g2pPLRX9f/bZF5p5ly4d5aKLhqZizkwSAQQKCxC88HQggAACCPgmQPDiGyUNIeCLAMGLL4yRbUQFL2+91Tqy42NgCIQtsG2bSLdub4fdbWz6I3iJTakYaIoF/AxeFOOrr66RceOmyhlnDJAf/7h/imXDm/o332zVwpfWrVvIr3/98/A6picEEIicAMFL5ErCgBBAAIH4ChC8xLd2jDyZAgQvyayrMauvvmqQ7AkyOwTKEGjYcGsZd6XjFoKXdNSZWcZbwO/gRWm8/fa7WhAwYMBRMnToSfEGitHoVeDVqFFDueyyX8Ro1AwVAQT8FCB48VOTthBAAIGUCxC8pPwBYPqREyB4iVxJGBACCCBQNQGCl6rR0zECngWCCF5U5xs2fKiFL0ce2UuGDz/V83i4sDKBq676q2zd+q1MnHhxZQ1xNwIIxFKA4CWWZWPQCCCAQDQFCF6iWRdGlV4Bgpf01p6ZI4AAAnYBgheeCQSiLxBU8KJmvnnzpzJu3BQ58MAu8stfDok+RkJG+Ic/3CQfffSx1NWNlh122CEhs2IaCCDgRYDgxYsS1yCAAAIIeBIgePHExEUIhCZA8BIaNR0hgAACkRcgeIl8iRggAhJk8KJ4t2z5Slv50qFDGxk9+mzEQxKYOvV2eeut/2rhS+PGO4fUK90ggEC1BQheql0B+kcAAQQSJEDwkqBiMpVECBC8JKKMTAIBBBDwRYDgxRdGGkEgUIGggxc1+G3btmnhS7Nmu8rvf39uoPOh8ZzA//3f3fLss69o4cvuuzeFBgEEUiBA8JKCIjNFBBBAICwBgpewpOkHAW8CBC/enLgKAQQQSIMAwUsaqswc4y4QRvBiGF1++XVSv359mTDhwrizxWb8t976L3nssWVa+NK6dYvYjJuBIoBAeQIEL+W5cRcCCCCAgIMAwQuPBQLREiB4iVY9GA0CCCBQTQGCl2rq0zcC3gTCDF7UiCZNukE+++wLLQjgIxyBu+6aJ3PmLNLMO3ZsG06n9IIAAlURIHipCjudIoAAAskUIHhJZl2ZVXwFCF7iWztGjgACCPgtQPDityjtIeC/QNjBi5rB5Ml/l/XrN2pBwE477ej/pGgxT+Deex+WO+6Yo5nvt18nhBBAIKECBC8JLSzTQgABBKohQPBSDXX6RKCwAMELTwcCCCCAgCFA8MKzgED0BaoRvCiVv/zlLnn55Te1IKBp0ybRh0rACOfNe0yuv/4uzfygg/ZLwIyYAgII2AUIXngmEEAAAQR8EyB48Y2ShhDwRYDgxRdGGkEAAQQSIUDwkogyMomEC1QreFGsN930T3nqqeekru4Sadly94RLR2N6jzzylNTV3SCTJo2WQw/tFo1BMQoEEPBNgODFN0oaQgABBBAgeOEZQCBaAgQv0aoHo0EAAQSqKUDwUk19+kbAm0CnGysuAAAgAElEQVQ1gxc1QrX91fz5T2irMNq1a+1t0FxVkcATT6yUsWP/LNdcM0r69j24ora4GQEEoiVA8BKtejAaBBBAINYCBC+xLh+DT6AAwUsCi8qUEEAAgTIFCF7KhOM2BEIUqHbwoqZ6zz0Paf+p8KVz5w4hzj69XS1b9pKMHTtFfve7EXLssX3SC8HMEUiYAMFLwgrKdBBAAIFqChC8VFOfvhHIFyB44alAAAEEEDAECF54FhCIvkAUghelNGfOQrnxxn9q4csBB3SOPlwCRvjCC69p4csvfvETGTjwBwmYEVNAAAGCF54BBBBAAAHfBAhefKOkIQR8ESB48YWRRhBAAIFECBC8JKKMTCLhAlEJXhTz/PlLZPLkW7XwpVevrgmXj8b0XnttrRa+nHHGAPnxj/tHY1CMAgEEyhYgeCmbjhsRQAABBOwCBC88EwhES4DgJVr1YDQIIIBANQUIXqqpT98IeBOIUvCiRvzoo8vk8suv08KX2toe3ibBVRUJvP32u1r4MmBAXxk6dGBFbXEzAghUV4Dgpbr+9I4AAggkSoDgJVHlZDIJECB4SUARmQICCCDgkwDBi0+QNINAgAJRC17UVJcufV4LAsaPv0D69Ts0wNnTtCGwYcOHMm7cFKmt7SkjRpwGDAIIxFSA4CWmhWPYCCCAQBQFCF6iWBXGlGYBgpc0V5+5I4AAAlYBgheeCASiLxDF4EWpPfvsK1r4MnLkT+WEE46MPmQCRvjxx59q5gceuK/88pdnJGBGTAGB9AkQvKSv5swYAQQQCEyA4CUwWhpGoCwBgpey2LgJAQQQSKQAwUsiy8qkEiYQ1eBFMb/88pvaKoyzz/6RnHLKMQmTj+Z0tmz5WsaO/bN06NBGRo8+O5qDZFQIIFBQgOCFhwMBBBBAwDcBghffKGkIAV8ECF58YaQRBBBAIBECBC+JKCOTSLhAlIMXRf/WW+u0VRgqeBky5MSEVyMa09u2bbsWeDVtuouMHXtuNAbFKBBAwJMAwYsnJi5CAAEEEPAiQPDiRYlrEAhPgOAlPGt6QgABBKIuQPAS9QoxPgREoh68qBqtX79RC19++MPDtNUvfIQjcMUVf5F69erJhAkXhtMhvSCAQMUCBC8VE9IAAggggIAhQPDCs4BAtAQIXqJVD0aDAAIIVFOA4KWa+vSNgDeBOAQvaiYffvixtgqjV6+ucv75p3ubHFdVLDBp0g3y2WdfyKRJo6VevYqbowEEEAhYgOAlYGCaRwABBNIkQPCSpmoz1zgIELzEoUqMEQEEEAhHgOAlHGd6QaASgbgEL2qOn3/+pbbypXPnDnLxxcMqmTb3liDw5z//Xdat2yB1daOlYcOdSriTSxFAIGwBgpewxekPAQQQSLAAwUuCi8vUYilA8BLLsjFoBBBAIBABgpdAWGkUAV8F4hS8qIlv3fqtFr60atVcfvOb4b5a0Fhhgeuvv0tWrXpDC1/U2S98IIBANAUIXqJZF0aFAAIIxFKA4CWWZWPQCRYgeElwcZkaAgggUKIAwUuJYFyOQBUE4ha8GESXXTZNdtppJxk//hdVUEtnlzfd9E956qnntG3HVPDFBwIIRE+A4CV6NWFECCCAQGwFCF5iWzoGnlABgpeEFpZpIYAAAmUIELyUgcYtCIQsENfgRTFNnDhdvv76G7n66pEhq6W3uxkz5sqDDy7WVr60b986vRDMHIGIChC8RLQwDAsBBBCIowDBSxyrxpiTLEDwkuTqMjcEEECgNAGCl9K8uBqBagjEOXhRXn/8483ywQebtCCgpqamGoSp63PWrPly990PaubqvB0+EEAgOgIEL9GpBSNBAAEEYi9A8BL7EjKBhAkQvCSsoEwHAQQQqECA4KUCPG5FICSBuAcviunaa++Q119/RwsCmjRpFJJcuruZM2eR3HjjLG3bsQMP7JxuDGaPQIQECF4iVAyGggACCMRdgOAl7hVk/EkTIHhJWkWZDwIIIFC+AMFL+XbciUBYAkkIXpTV3/52j6xYsUoLX5o33y0svlT3s2DBEvnf/71V6upGycEHH5BqCyaPQFQECF6iUgnGgQACCCRAgOAlAUVkCokSIHhJVDmZDAIIIFCRAMFLRXzcjEAoAkkJXhTW3/9+nyxa9LQWvrRp0zIUv7R38thjy2T8+Gs189ranmnnYP4IVF2A4KXqJWAACCCAQHIECF6SU0tmkgwBgpdk1JFZIIAAAn4IELz4oUgbCAQrkKTgRUnNnPmA/Otf/9GCgE6d9goWj9Y1gaVLn5exY6fIZZf9Qn74w8NQQQCBKgoQvFQRn64RQACBpAkQvCStoswn7gIEL3GvIONHAAEE/BMgePHPkpYQCEogacGLcvrXvx6R2267T+rqLpH99+8UFB3tmgSee+4VLXy56KJhcuKJfbFBAIEqCRC8VAmebhFAAIEkChC8JLGqzCnOAgQvca4eY0cAAQT8FSB48deT1hAIQiCJwYtyeuCBx+W662ZoK1+6d98/CDratAm88spbMnbsn+Xss38kp5xyDD4IIFAFAYKXKqDTJQIIIJBUAYKXpFaWecVVgOAlrpVj3AgggID/AgQv/pvSIgJ+CyQ1eFFOCxculYkT/08LXw477CC/6WjPQeCtt/6rrXz50Y9+KGeccSJGCCAQsgDBS8jgdIcAAggkWYDgJcnVZW5xFCB4iWPVGDMCCCAQjADBSzCutIqAnwJJDl6U05IlK7UgYOLEi+Woo3r7SUdbBQTeffd9zfzoow+Vn/3sRzghgECIAgQvIWLTFQIIIJB0AYKXpFeY+cVNgOAlbhVjvAgggEBwAgQvwdnSMgJ+CSQ9eFFOy5ev0oKA3/zm59K/f61fdLRTROCjjz7WzHv16irnn386VgggEJIAwUtI0HSDAAIIpEGA4CUNVWaOcRIgeIlTtRgrAgggEKwAwUuwvrSOgB8CaQhelNNLL72uBQHnnjtYTj75aD/oaMNF4PPPv9TMO3duLxdf/FO8EEAgBAGClxCQ6QIBBBBIiwDBS1oqzTzjIkDwEpdKMU4EEEAgeAGCl+CN6QGBSgXSErwop9dff1sLAn7ykxNk8ODjKqXjfg8C3377rWbeosXu8tvfjvBwB5cggEAlAgQvlehxLwIIIICARYDghQcCgWgJELxEqx6MBgEEEKimAMFLNfXpGwFvAmkKXpTIO++8pwUBJ5xwpAwbNtAbEldVLHDZZdNkp512lPHjL6i4LRpAAIHCAgQvPB0IIIAAAr4JELz4RklDCPgiQPDiCyONIIAAAokQIHhJRBmZRMIF0ha8qHK+//5HWvhy+OHd5ZxzfpzwCkdnehMnTpevv/5Grr56ZHQGxUgQSJgAwUvCCsp0EEAAgWoKELxUU5++EcgXIHjhqUAAAQQQMAQIXngWEIi+QBqDF1WVTz75TAtfunbdRy688MzoFyohI/zf/71FNm78SOrqRkuDBjUJmRXTQCA6AgQv0akFI0EAAQRiL0DwEvsSMoGECRC8JKygTAcBBBCoQIDgpQI8bkUgJIG0Bi+K96uvvtbCl3bt9pRLLvlZSOJ0c+21M7TzdlT40qRJI0AQQMBHAYIXHzFpCgEEEEi7AMFL2p8A5h81AYKXqFWE8SCAAALVEyB4qZ49PSPgVSDNwYsy2r5dZNy4KbLLLo1l3LjzvLJxXYUCf/vbPbJixSqZNGmU7LFHswpb43YEEDAECF54FhBAAAEEfBMgePGNkoYQ8EWA4MUXRhpBAAEEEiFA8JKIMjKJhAukPXgxyjthwvWyfft2ufLKXyW84tGZ3m233Sf/+c9SbeVL27at5K675smZZw6IzgAZCQIxFCB4iWHRGDICCCAQVQGCl6hWhnGlVYDgJa2VZ94IIIBAvgDBC08FAtEXIHjJ1aiu7kbt7BcVBNSrVy/6xUvACGfOfED+9a9H5Ic/PExuuGGWnHvuYDn//NMTMDOmgEB1BAhequNOrwgggEAiBQheEllWJhVjAYKXGBePoSOAAAI+CxC8+AxKcwgEIEDwYkWdMuU2efvt97TwZeeddwpAnCbtAldd9VeZM2eR9ukOHdrI7NnTQEIAgTIFCF7KhOM2BBBAAIF8AYIXngoEoiVA8BKtejAaBBBAoJoCBC/V1KdvBLwJELzkO/31r/+QF198TerqLpHddtvFGyRXlSWgthr73e8mW+694YYrpWfP75fVHjchkHYBgpe0PwHMHwEEEPBRgODFR0yaQsAHAYIXHxBpAgEEEEiIAMFLQgrJNBItQPDiXN6bb54tS5as1Fa+tGq1R6KfgWpObvbsBfLEEytlyZJnZdu2bdpQjjyyl0yZ8vtqDou+EYitAMFLbEvHwBFAAIHoCRC8RK8mjCjdAgQv/tT/rbdaydatNf40RisIIJBKgZYtP5Zmzb6o6twJXqrKT+cIeBIgeCnMdOed98u8eY9p4YvaAsvrx6uvtvV6KdfpAtu3b5fPP/9SPv74M9my5Svp2LGtNGjQAJ8UCHTpsj4FswxvigQv4VnTEwIIIJB4AYKXxJeYCcZMgODFn4Kp4KVBg0ayww7+tEcrCCCQLoHPP98mLVp8SPCSrrIzWwTKEiB4Kc72z38ukH/8Y54Wvuy7796ejF96qb3svju/xHnC4qJUC2zcuF169FibagO/J0/w4rco7SGAAAIpFiB4SXHxmXokBQhe/CmLEbw0auRPe7SCAALpEvjoI4KXdFWc2SJQvgDBi7vd3LmPyt/+drcWvhx44L6uN6jgpUWLHf6fvTMBl5o6G/AHXoUCooiCoqyKFrcqAi5XsaKCgEsFaalctaKC1iog1tYFBa+KG3JxF5VWvVoUd1mtP6KCC+BSCoIrmwu4ohbFBfifZJJMkklmMnOTTJaX5+nz1HuTc77zfudOMnlzviMVLF4uyIoD0k1g1SrEi98zAPHiN1HagwAEIJBiAoiXFCefoUeSAOLFn7QgXvzhSCsQSCsBxEtaM8+4IVA8AcSLN2b//vfLct1196rypWvXvfOehHjxxpSjIIB48X8OIF78Z0qLEIAABFJLAPGS2tQz8IgSQLz4kxjEiz8caQUCaSWAeElr5hk3BIongHjxzuzFFxfKpZfWyNixF8ihh3Z2PRHx4p0pR6abAOLF//wjXvxnSosQgAAEUksA8ZLa1DPwiBJAvPiTGMSLPxxpBQJpJYB4SWvmGTcEiieAeCmO2WuvLZJLLhkvl1wyRI488mDHkxEvxTHl6PQSQLz4n3vEi/9MaRECEIBAagkgXlKbegYeUQKIF38Sg3jxhyOtQCCtBBAvac0844ZA8QQQL8Uz+89/lsnFF4+Xc889Wfr2PTynAcRL8Uw5I50EEC/+5x3x4j9TWoQABCCQWgKIl9SmnoFHlADixZ/EIF784UgrEEgrAcRLWjPPuCFQPAHES/HMlDOWLftQlS+nnHK89Ot3tKURxEtpTDkrfQQQL/7nHPHiP1NahAAEIJBaAoiX1KaegUeUAOLFn8QgXvzhSCsQSCsBxEtaM8+4IVA8AcRL8cz0M5Yv/1gtO3b88UfIH//Y12gI8VI6U85MFwHEi//5Rrz4z5QWIQABCKSWAOIltaln4BElgHjxJzGIF3840goE0koA8ZLWzDNuCBRPAPFSPDPzGZ9++rm68uXww7vK6aefqP4K8VI3ppydHgKIF/9zjXjxnyktQgACEEgtAcRLalPPwCNKAPHiT2IQL/5wpBUIpJUA4iWtmWfcECieAOKleGb2M7766htVvuy/fyc5++w/IF7qjpQWUkIA8eJ/ohEv/jOlRQhAAAKpJYB4SW3qGXhECSBe/EkM4sUfjrQCgbQSQLykNfOMGwLFE0C8FM/M6Yz1639Qy4516NBajjzyUtlhhy2kosKftmkFAkklgHjxP7OIF/+Z0iIEIACB1BJAvKQ29Qw8ogQQL/4kBvHiD0dagUBaCSBe0pp5xg2B4gkgXopn5nbGxo0b1ZUv/fqNlfbtmyJe/ENLSwklgHjxP7GIF/+Z0iIEIACB1BJAvKQ29Qw8ogQQL/4kBvHiD0dagUBaCaRJvHz11VdpTTPjTgmBrbbaSpo0aRLYaBEv/qN95ZXtpEOHbRAv/qOlxYQRQLz4n1DEi/9MaRECEIBAagkgXlKbegYeUQKIF38Sg3jxhyOtQCCtBNIkXtauXZvWNDPulBBo3Lgx4iVmuV68uA2lxmKWM8ItDwHEi//cES/+M6VFCEAAAqklgHhJbeoZeEQJIF78SQzixR+OtAKBtBJAvKQ184w7iQQQL/HLKuIlfjkj4vIQQLz4zx3x4j9TWoQABCCQWgKIl9SmnoFHlADixZ/ElCReFtdIr5G1pgCqpGbWcOnkR0hfPCWjBs2WygcnyDHb+9FggTZyxmI+3sdxhTCUcLpYJBN7DRYZt1CG7O3UY+b3jxm/qpQRYeXSHI55HknAc0qZQ6/2kFln7puNQO2/WmTkLKnu2dwCauk9XWT4FAd2AyZZ21APsfMU6e/C/utnh8nAcfOMhrs59J3bni0/TmMpMLHSKl6+/vdoqaoRGXbfaOlZ4mfVskl9ZaSMk2mDf52H8tfy7BVV8vKhtTL66GbW4754Vkaf9rIcUocYwvncCLGXJfdK34tExk07Q/JR9S+iPPkREW85Li6aINrUI0C8FJeLKBxdlHjRrk3z9cDt1x3z77uOkslXnSC2Tx0R+VJmXtZLVg203QdY7qcc7p+UtmtELjC3qfa3XE623EParnsOcSjXu5vkcuv1Vel/cntrzJbxerwf8e36neE0fkF2ljhfl0XEfi/qeD+Q257b/YDaoz52F37q/YLRj/O9nX5fkekn0/+87tp9jRqzGPf/6rEv9nCYM7lxm/9uXJkE8MeFePEfKuLFf6a0CAEIQCC1BBAvqU09A48oAcSLP4kpVrxkvoSJ5WG6089Kji5s8WIO1PYlsuQxJPrEfOIl87vV5gf+5cpnaOJFGfNsOcwmHtWHQqvai6xob33IJCKqeBGbZNEekLQ2SxWnhz8uD4TUNleYH5JpDzrE/DNv+VHaeukgN7GWO7nTKV6Uh+0TZHVbkdWth+UKEbfPAJso8fYA3fpg33JOEOIliDbD/ExMongpad6UBh3xUhq3cp7lXbx8KBN7/d704oT9mmB+sC7Wh+zGALMP0S0P/e3XMCcJYhf7hhQxSxrbw31N8oxvZ71m5lyndHFhkQy28TlKntzM+XL91l+asAgUTSjZpErmHrq95QWmzAsauVysHAq8CKPdB0lXkcrh5peZTCIkn3hRmS433e+XKl7MjO35rcNfTgn3l4iXOvB2ORXx4j9TWoQABCCQWgKIl9SmnoFHlADipfjEzJo1T959d4VUVR0rzZptozZQlHhxejistlLeL1LFk3A5A/HiAWWeL/ouX4KVBwgPtcld+eGhs9IPKeELeSmdOb51qz5wuVfaPHiGrBqUuzrIUbzkCBntwYjtYZMSY85bpa7z1pYrr/lxeis5D5xUihfl4f4jraX296ulqpjVFT5IDW+yppTZrJ3jQ4x16D2Gp+Zf8eLLgELMCeLFl4wF1khNzf3SosV2cvLJxxp9eBcvuWFZrkf2a4RdnuiiZECV9J9Sa1n5mrvaQbmGXSlieuBvliXGSooBVfLYlOyqCSdwuW1bX3jISIpK6T9A5LEVphUXDtfGwi8W+HH91l6wsLwMoY3MHpPrvYr9vjrPipRVZzisltVXvCyX1gNqZbXlHizDTwbUymPGSyBO9wvVYnkZxH6v73nFizmr5f2+gHjx/6MJ8eI/U1qEAAQgkFoCiJfUpp6BR5QA4qX4xCji5dJLa6SiokKVL4MGHSdff91RttyykTRqVLg99zICTudaS0XYyyFYyiKZ31DM+RKarx1z+QLzl+5D5TVbGQy1P7cvp3r4Tg+wtTcklS+uysMBfRzWclHZ8hU5D9Xt43Ete6GV7minPISo1co/7GwtU+H4lqRWWsq1JIj5y362PFy2tIP2JbhdlciUWsmUH7GVCDGXwHB44JLNvsOKCqepYSupkRNL91HSelx1plyZMq7hIjcNqs7EZhpnhvUoGbGiWivlYYrbbcWLVnastfKAZorGzsbVnNv+eR8K5T5YUodreli1xmF1iyfxUoQ4cmtPCcX6O4/5McSRt3J/aRQvivyY3Fop/bVW7u07UuT6aXLGXubJvkz9+ePaj/qpvzf/rKtaoqzN01qpseNX5ZQMywqWlkapsWEyQapqtLo1/cfJtJzznPrVglBXgugRZfrPLZGWG6NyTKasmtZvl2FSO6anQ/khrR9VEkyQzNGmfrT+MyyU32X6Wj1cL6HmHrvKW/qJPPa4LDD6dznesuIlI0UmLNRiU5iZyrr5Mi7RxcswaV0zIZNzEyO7KMvfp5/zJlNoTe1fr/1oGb8zG8RL4Xuhch6hiJfa2mekZcvm6j3cySf3Fd/Ei/0eKEcSLJKlsq902j5XAjiLF3M5Mqss+XrxIpG995VmHl54cXzZwFTec+niRdJp7309vZRQ8EUQP67f2moX95Ks2RmU777a+jv3lzFc56O+wmecyHBzCTZt5VGNDDatvjXn1O1eIbgVL67fCfT7GL08q3EPaP5uUCmXTp4g3XNr4uWgQbz4/+mFePGfKS1CAAIQSC0BxEtqU8/AI0jg7bc/kBtvrJZOnY6SioomgUT40UcfyS677BJI20qjixZNlT322FcaNNg2sD7sDa9Y8bHMm/eG8eP69evL3/52u3Tr1sWTeMn3gNfal+3LmdNblEZdaNuXScuxTl/ysmUPrF9KtS9h2pcysYgWl3rkdkCu4sW2V4ftLVALl7xvANoeVliOzS0NZZVFtjHY+smfG/0NTu1BulO/C3RpYf9yb43ZWu/bYerapEpu/fFiYrHmtJltxZUuSCwyTH/DNK94qZb5umxxKo9in5sGG9t4XcqWWB7sOBzjqdSYh4dRmWjyvz3qvDomK+Dc6sMXfDhlQvH55xtlwYLH5Ysv3g7ts8ypo88/XyYVFVtLs2a+7DblOJaTTz5ZEwaTpbUmLtQH6asHmh7o21ZAmFcriHVPFie5ktnHJfMAPiN0vJYay9Pv9kp72ZhFX7HjJFDsqyucREZbt31pzHGLqP2YVwSZ/lss+9vki12XB/1M+7bkOX5tts+Wltxkzln9e0382GLLv5LIOq6MPGmtxaMLDF0yaf+tMbK0m7dPv+eNJszmHqKJMmv71nmbZXNwvbflrbfeCuxv+eWXH5aDDz5a6tWrCKyPJDf8xhtvy9KlHxhDbNToV3LNNc9Ix47bSkWxSAuVB3MtzeWw+kK79hvXFO2/jRcr3FZSFrzW5UoA55WmDqtB7aU5jRU7TvupZZD6cv326cWJzL4vptVAlhd3RArujWLkr4e8pK7CzdwD6qt+DnvVXPZUz+ksaTO5l9hLuzneb/i14iXf/azD/baxgroIzvofDOLF/09HxIv/TGkRAhCAQGoJIF5Sm3oGHhECK1d+IrNnvybPP/+abNy4SRo0+EyOOurUwMTFe++9Jx07dgxs9C+9dLd07nyYNG5c4q7MJUSmCKunnpptnNm8+bYybFiN7LPP3qWJF9uXQGM1gsvDZv3LUs6DZ/OXLrcH5iqm/PXHLQ+ZzTG4PjywQXQVL7Ol0nWD+PyiwlLWwl62w7JBbe4D9Hx75+Q8GPc6Rr1UlVFPPLfffCJJ35zdy5uc2ZUj7hvaWmubO9d2NzZytb1FmrOvSYFVLmoOtRUv2XxaHyDlnZv2v7mcfCoHWN/qddqE2LpaKtuo5SFKzly0b06rMy1SvJjGkC8/3iWriCJeVqyYLevXf1jCp5J/p6xevVC22qqZtGx5oH+N2lo69NBDMzLhtcqsaFFFxWoZqG/mnq8sVJ69OtQH4fpDcuW4W0SGqWLEo3hRpY4pDm21g3llzuO2FR+OoArtJ5JvD5UcoWOTHZYVGCaRYmdoib1Z7gb1+Rib4lPFS404ru7JrlrSXpN2iMHgkzPmXDE2wSyjXART3j4DmjeGaFIGY8qPuLBRXjpZsWJFYH9Dzzxzo/TpM0i22GLLwPpIcsP/93+vyvz5/zWG2KbNTnLRRQ9K+/ZNixQvDvuN2K9pxYgX495CX0maWY2qX7/dZEmOXLAkL/eFlMw11VrCTD/FcfWI+WWQrqNkRLtqGW/fY83o06frt4MQsF/3LS+MuMWTR0qZV4i4vUAhpvyJsXdb9uWXtk/mipfMSuNK6bZgnq3MmP0evHlmda9JDHlbFe98z2kpR2ued3ahZ54fiJdIfNQhXiKRBoKAAAQgkAwCiJdk5JFRxIvAF198bciWNWu+kCOOOFCOOKKb7LPP7kKpseJzqZcaa9duZxk06Fg58cSjitrjxXNJBNuqByNSdZVBpnxW9mG6VppJ//Jm/iK1xva2n0W8fKxu5G4WAE5lGVYNXChDpEZ6mcpSuJLzKl4swqlSunWdJ/NNe3FkV6qIZeN1SykFUxCZB+7OG9laz7E+bB+vVf7JNuUmOKwP7bt1rZT5C/SNXPOLl8LlQwrPQ6sgKSaW/DXOc+WAaTWNWbC4/X9V5pnFi4PEyPc2roN4cctxbom07Bu3Vvmk8cz3QMH2O++lxpxzlSOw9AdohUrzac2lq9TYMmvpKhPSrnrJrHxiIq/UyK5K6frmaJkgwySz+sWjeFFXeuilxEyBGbLFWsZK3CSMJUaH/UvyjM9SRsuJjfIzrRRZa3N5NksZtNzYc1ajFJI/plU21phsq1L0EmRGl84l2CxSTD3WfUWS+muTxMmu7MmUjDPKntn7NK3UyRQJM/0rad7Y8m00lxVeTmxObNtYmjQJZiWxEsLTTx8lffrcIhUVDQtfPDgih4Beaqxz5z2lquo46d69Swmlxhyki9KT/Xrnev1z3m/EGmzuSw0vHbRQhuxtG5JrH07SRb9mz5bDZg0X+9rGwg/+PbyoME4TR+Ywc0qcFrh+5y015rCK+EXTvqBS/F4AACAASURBVDSmfguPR1vlY7xIY//ceEpGDVouJ88aLjvqq8APmi29tLJj1lKoDqvGx4mMsLx0FESpMftLJfoYTPezbiupES+R+IREvEQiDQQBAQhAIBkEEC/JyCOjiD6B77/foK5qUf63aNG7hmw56KDfWIJHvBSfS0W8fP/9D6pw0f99+GFLz3u8ZN6es2+2mWnJdbWJQ5ihrHgxPTxW6lg7fuG3x+ZRvNjjzxmP/raeUlfbLHwcV0joQeR/IKAcZX5Arnxh9rxhfd6HKf6teHHbR8cyN4qKxYN4MW9eW/YVLy4l7TyIklz5YV9JZZqs9ocNHh+OecqP1k0xK15SJV6WPJCzqkT9/LOvVjntZTnEaQ+VAqtJMisixskhcyeLnKfvweJRvDiseHG9SjjJD/1gX1e82CPQxiJdZcFCvVSXVVTkSAd9lYyYypt5XPFib0sVOCsze9SsNfbp8bAxgIcVLy8fqu9VYy2xZi6plrPixYynxBUvShP55o1lxUue2wadzfQbT5QWiJfib7BCOkMRL/vvv6ccfngXo8fi9njJs9eXfYWL6z2LB/FiuU7ZV5KYYDlev/Jc/5TjXV6kKSwq8sXt5/Xber9m/YSxxeAqDxwkh3mfFh1hvpdDHFZ+K/sVrm6jvOzT3HEPOPPLTG73JcaLU0GteMnzt2R5UQXxEtKnTv5uEC+RSANBQAACEEgGAcRLMvLIKKJLYM6c+fL88/PVFS7KF0pldUuPHgdKvXr1HINGvPiTy6LEi1FKwvYWnP42mvFWoPMD89Xqyg57eQLbF2zLFymnt+u87fGiftE1Vqa4l7qyUCxGvFj2EjHtGaI2qL/BZ+/X6Qu3LrIKCBD7KgSnL7xubz2qx+rc9Nise7qYVyBZH7rbHtIULPtg2w9He/PTmnuvsXgQL1OyjC0PCbxImJwVL/Y3fu2sbH9z9odUrmVZrONwlhoOD8O0+Sv6343avb6hrHVuuYobGSWTrzohsxF6nvaM/GhDLGaPlzSJl2UPniNVq8z7uWjA8q4SMa2OaOm2x4umCPSVHw6boOsP9i2rPzz0q25ev/8CGW2RQbY9X/IJgLrs8WITPGZBpYiPkYZMsa+syTBTYz/aodSYbRWQZQWKZPd4se4jowkyfT8em0yx7ttiv7562eNFX0nifY8Xp71isgKnrvPGvseLtleOSTxl+WfZzDnvAFa8+HN7FVor3sXLtzLzsh4u+3dk710y9wPOq3Azg3IQGJbrn+2+Lo8scSo15rQKU4dpKd9qI5wrXqx7yuVr11yWy7qSpsTrt36t1veTs9wbipjLgzmtes2UJtPv00zXfqf2TCuuLUiccrLAds9klDlzklL2lVFBrHjJXWll5qGu1DGvCDLLQMRLaJ8x+TpCvEQiDQQBAQhAIBkEEC/JyCOjiBaBBQsWqytbFNnSqVMHQ7Y0adKoYKCIl4KIPB1QrHhRG7WU2sp047yJ+mBR60Ur/yxfFvXyCFpJB1MZh0zb5j1V9AfNTv2YSxRUyYiRy2W8pWSDW6kKFzQexYtl/F1HSU332TLcVirC9c1LG7vsvh5OK17sJRjMX8JtDCWfXDK3UykjxvWQeSN1xoWFj3W8VdJfakWUEm72kiEqVmu+cudGMbF4EC9SJf2n1GrzzMSnVPGiryyaokReKSNGtpfx40yb21qmjhJfttZ8vlUi5gcJSq314Q413fUyZda/JYcyHLa/JT0ke5kz5413C+VHz2F2I95CHyRpEi/XdO0qct1UOWMvOxXrw3ZdBOiFv4wyZJowUMpN9bt+mlS+ZpYPSpu2zenVbmxSQpczXYZJ7XkiE3KEykgxCo6ZBY6tnFc2JpexaDEqY7WUpFL6VfeecfmnyRa9EqLeT6YN834rVrliZ2Yuhea88b21lJZzqTd943s9VtO+MvpKpRojUse9YIxRWsZlLkmm52eYtK6ZkGFvYmSP3bn0md6Ly5hKmjeZNtX+jQuxefzObA5oTKmxQp95Ufu9Z/HyzTwZ9fthMt8+gJx7sOrMMeafW85xXjliuQaZznXd30VpM+e+K/calelaub6fIitd9ndRPyntD+mN9mu16K33UOYhBXP91la+qPcT2j83pvYSvY7X+dz7AefrvNaX7WUQOx+nl2xy9u/T43IqFezTihcjd0aZN4cXSwyG5t9leQy+daH8wcO2nKtWbZb99w9uD6uofTaEEQ/iJQzK9AEBCEAgJQQQLylJNMMMnICywbsuW5TN3fWVLS1bNi+qb8RLUbhcDy5JvPjTte+tOJVSKubNfd8DosFACRRTDqvkQPKWh8s86LlJLs+s5ErKvwJjtg8zTeJl7dq1Scky4wiJgLM0CqnzErppjHgpgVp5T/EsXsobJr1DoOwEEC/+pwDx4j9TWoQABCCQWgKIl9SmnoH7QGDlyk/UVS2KcNm4cZNaQuyII7pJhw6tS24d8VIyOsuJcRYvVqniVLfcWmbCH2K0EhUCQYgXq7zLU2fegJCndn1UQBUZR75SLk5NIV6KBMzhqSKQd1+XCJJAvEQwKQVCQrzEL2dEXB4CiBf/uSNe/GdKixCAAARSSwDxktrUM/ASCXz++deqaFH+9+mnXxiyZZ99di+xRetpiBdfMEqcxUtOyTNzaQatPELeMgz+IKSVMhEIQrzklEpzLbViGnS++vVlYlNytyWMJU3i5dtvvy0ZLSemjcDbcmePv8gjcqBc+PBY6bNDPMZfv3599niJR6qMKBEvMUsY4ZaNAOLFf/SIF/+Z0iIEIACB1BJAvKQ29Qy8CALff79Bky3zZdGid9RVLUopsYMO+k0RrXg7FPHijVOho2ItXgoNjt9DAAKBE0iTeAkcJh1AIOEEnn76KOnT5xapqGiY8JGGNzzES3is6SneBBAv/ucP8eI/U1qEAAQgkFoCiJfUpp6BeyAwZ858ef75+Wo5scMP72Ls21KvXj0PZ5d2COKlNG72sxAv/nCkFQiklQDiJa2ZZ9wQKJ4A4qV4ZoXOQLwUIsTvIZAhgHjxfyYgXvxnSosQgAAEUksA8ZLa1DNwFwILFvzXkC2dOnUwZEuTJo1CYYZ48Qcz4sUfjrQCgbQSQLykNfOMGwLFE0C8FM+s0BmIl0KE+D0EEC9BzQHES1BkaRcCEIBACgkgXlKYdIacQ+Dtt983ZEvz5tsasqVly+ah00K8+IMc8eIPR1qBQFoJIF7SmnnGDYHiCSBeimdW6AzESyFC/B4CiJeg5gDiJSiytAsBCEAghQQQLylMOkNWCaxY8Ym2b8trsnHjJk22dJMOHVqXlRDixR/8iBd/ONIKBNJKAPGS1swzbggUTwDxUjyzQmcgXgoR4vcQQLwENQcQL0GRpV0IQAACKSSAeElh0lM85M8//1qTLfPl008/lx49uqnCZZ99do8MFcSLP6lAvPjDkVYgkFYCiJe0Zp5xQ6B4AoiX4pkVOgPxUogQv4cA4iWoOYB4CYos7UIAAhBIIQHESwqTnrIhf//9BkO2/Oc/7xiy5aCDfhNJEogXf9KCePGHI61AIK0EEC9pzTzjhkDxBBAvxTMrdAbipRAhfg8BxEtQcwDxEhRZ2oUABCCQQgKIlxQmPSVDnjNnvrpvy/PPvybdu3cx9m2pV69epAkgXvxJD+LFH460AoG0EkC8pDXzjBsCxRNAvBTPrNAZiJdChPg9BBAvQc0BxEtQZGkXAhCAQAoJIF5SmPQED3nBgv+qsmX27NekU6cOhmxp0qRRbEaNePEnVYgXfzjSCgTSSgDxktbMM24IFE8A8VI8s0JnIF4KEeL3EEC8BDUHEC9BkaVdCEAAAikkgHhJYdITNuQlS943VrY0b76tIVtatmwey5EiXvxJG+LFH460AoG0EkC8pDXzjBsCxRNAvBTPrNAZiJdChPg9BBAvQc0BxEtQZGkXAhCAQAoJIF5SmPQEDHnFio8N2bJx4ybp0eNAOeKIbtKhQ+vYjw7x4k8KES/+cKQVCKSVAOIlrZln3BAongDipXhmhc5AvBQixO8hgHgJag4gXoIiS7sQgAAEUkggyuLl++8byA8/bJnCrDBkNwLz5/9Xli79QNat+5/suWcHtZzYLrvsWBKw5s3/V9J5QZ+EePGHsCJettgiPiXm/Bk1rUAAAn4R+PHHTbLDDl9Is2br/WqypHaWLHlEKip2lj32qCrpfE6CAASCJ4B48Z+xIl623noL/xumRQgkjMBXX22W/fdfkbBRlXc4iJfy8qd3CEAAAokiEHXxsmLFjrIl7iVRc64ug/nll41Sr1492WKL+nVpRjZv/ll23/2TOrUR1MmIF3/Irly5gz8N0QoEIJBaAk2bfo94SW32GTgEvBNAvHhn5fXIctzHffbZl/Lmm0tl//07SYsW8SxZ7JWv/bhNmzape2T+9NPPcvjhXaRxY15eKpVlOc5r2/bzcnSb2D4RL4lNLQODAAQgED6BOIiXli3r9pA9fKr0GGUCGzaIrF//I+IloCQ9//xg2W+/QdKsWYeAeqBZCEAAAukhwIqX9OSakcaXAOIlvrmzR75gwWK5+OKb5G9/O1OOPvqQ5Awsz0jWrv1S/vznK2XlysxLaU88cbO0br1TKsbOICHgRADxwryAAAQgAAHfCCBefENJQzEhgHgJNlGIl2D50joEIJAuAoiXdOWb0caTAOIlnnlzi3rRonfl4ovHyznn/EGOPfa3yRqcbTTvvLNchg+/Vj7//CvjN3fccYV07bp3osfN4CCQjwDihfkBAQhAAAK+EUC8+IaShmJCAPESbKIQL8HypXUIQCBdBBAv6co3o40nAcRLPPOWL+p3312hypc//rGvnHRSz+QNUBvRYYdVyQ8//GgZ3+jR5yZeOCU2oQzMFwKIF18w0ggEIAABCCgEEC/Mg7QRQLwEm3HES7B8aR0CEEgXAcRLuvLNaONJAPESz7wVilopvaXIl759D5dBg44tdHgsf//kk/8nkyY9Lp988pkR/9ln/0HOPPOkWI6HoCHgBwHEix8UaQMCEIAABFQCiBcmQtoIIF6CzTjiJVi+tA4BCKSLAOIlXflmtPEkgHiJZ968RL1mzReqfDnssANk8OB+Xk6J3TFXXnmHvPnmUmnTZkd5//1Vcsgh+8ullw6N3TgIGAJ+EUC8+EWSdiAAAQhAAPHCHEgdAcRLsClHvATLl9YhAIF0EUC8pCvfjDaeBBAv8cyb16jXrftWlS/77LO7/PnPf/R6WiyOW7fuOznuuHNkm22aytSpt8ciZoKEQNAEEC9BE6Z9CEAAAikiwIqXFCWboaoEEC/BTgTES7B8aR0CEEgXAcRLuvLNaONJAPESz7wVE/UPP2xQ5Uvbtq1kxIjTijk10sdOnjxdZsx4STp33lOGDTsl0rESHATCIoB4CYs0/UAAAhBIAQHESwqSzBAtBBAvwU4IxEuwfGkdAhBIFwHES7ryzWjjSQDxEs+8FRv1pk2bVfnSrNnW8ve/n1Xs6ZE8/rTTLpbvvvterrzyL7L33h0jGSNBQSBsAoiXsInTHwQgAIEEE0C8JDi5DM2RAOIl2ImBeAmWL61DAALpIoB4SVe+GW08CSBe4pm3UqO+4opbpV69ejJ69LmlNhGJ815/fYlcf/290rBhA7nvvrGRiIkgIBAFAoiXKGSBGCAAAQgkhADiJSGJZBieCSBePKMq6UDES0nYOAkCEICAIwHECxMDAtEngHiJfo78jvCaaybKd9+tl7FjR/jddGjtXX31XbJ69Ro55JD95NRTTwitXzqCQNQJIF6iniHigwAEIBAjAoiXGCWLUH0hgHjxBaNrI4iXYPnSOgQgkC4CiJd05ZvRxpMA4iWeeatr1OPG/VM+/nitKl8aNNiqrs2Fev63366XPn2GStOmTeTuu8fIzju3DLV/OoNAlAkgXqKcHWKDAAQgEDMCiJeYJYxw60wA8VJnhHkbQLwEy5fWIQCBdBFAvKQr34w2ngQQL/HMmx9R33bbQ7JkyfsyduwFss02TfxoMpQ2HnlkprzwwgKpqKiQCRMuDqVPOoFAXAggXuKSKeKEAAQgEAMCiJcYJIkQfSWAePEVZ05jiJdg+dI6BCCQLgKIl3Tlm9HGkwDiJZ558yvqe+55VF555S1VvrRosZ1fzQbazumnXyqNGjWUY445VI477ohA+6JxCMSNAOIlbhkjXghAAAIRJoB4iXByCC0QAoiXQLAajSJeguVL6xCAQLoIIF7SlW9GG08CiJd45s3PqB944GmZNWuuWnasdeud/Gza97befHOpKGXSVq78RGbNmiiNGv3K9z5oEAJxJoB4iXP2iB0CEIBAxAgkUbx8/ewwGThOZMSDE+SY7csEfHGN9BopUjNruHQqIoSl93SR4VOcTqjMjGeN0m6t9B+3UIbsbT1OPXfFKJl81QnSTPnVF0/JqEHVIiNnSXXP5nmiWCQTew0WyWnT7edFDCiChyJegk0K4iVYvrQOAQikiwDiJV35ZrTxJIB4iWfe/I56ypRZ8vDDM1T50rFjW7+b9629sWMnynfffS9bbbWljB59rm/t0hAEkkIA8ZKUTDIOCEAAAhEgkDzx8qXMvOxKWdVOZHWbywsIBxFVVsgkmXXmvv5moy7iJW88GRmyOkem5P5cEVA3rWovsqK9XKDLGMdRIl78TX7dWnv22QulsvJmadx457o1VKazES9lAk+3EIBAIgkgXhKZVgaVMAKIl4QltA7Defrp5+Xuu6eo8mXvvTvWoaVgTl2//gfp3Xuo7LnnrjJo0LFy2GEHBNMRrUIgxgQQLzFOHqFDAAIQiBqBxIkXRXhMbi+TBy6XgR5WnAQmXkpMtJd4cla2KH3liB5FptwrbR48Q1YNclrNYg4Q8VJiugI5DfESCFYahQAEIBBLAoiXWKaNoFNGAPGSsoQXGO6sWfNk3Lh/qPLlgAP2ihScRx99VhYs+K8sXfqhPP30bZGKjWAgEBUCiJeoZII4IAABCCSAQNLEiyIlHmqjlNb6OLd8liplRPpLrTy2oFKGDBGZOHFeJosD9FUvGQnxmJZbc0mvjBQZJSNWVMv4BcoBVVIzq4e8ZByv/LdWWswiQpRVOL20c8x95U4gL+IlI1mWW0qp5ZynC6irTpA1BVf1FCFe1L5rjcC76Stv1LJms6VyZHsZPy7ze+V3F8iVMnBchrFxrGR4zOs+SlqPq86w7jpKJg8XuWlQtczX/9u0SidTPk7LlXKspZzacmk9oFYemyJy8aSF8tsCC0UoNRbsBxcrXoLlS+sQgEC6CCBe0pVvRhtPAoiXeOYtyKhfeGGBjBp1iypfKiv3D7Kroto+88xR0q5dK9l66yYybNgpRZ3LwRBICwHES1oyzTghAAEIhEAgWeJFX+WR2dtFfVi/6oxsGTFNGuTKFF266EJA2xNFlwnaXjGZ/Ve0vVa212WKLltspb5M4mVHSxyZ81YNzN2jRUm36x4vhhhSjrKXFcsVJ1kB1Vzb62W5nOy634xVNtmnXZaXla9llY22n8x8PU6NtS5bMuKkvSamnNk9pgsVra3W+p4zttU8FsnkeR+b7KgQL8F+sCBeguVL6xCAQLoIIF7SlW9GG08CiJd45i3oqF999T9y8cXjZdSoc6RHjwOD7q5g+4sWvSM33DBJPe5vfzszkqXQCg6CAyAQAgHESwiQ6QICEIBAWggkSrwoD+hf7ZEVLepDeZNwcNh3JfchvlVQmAWGfVWJ9b9t0sYuXsaJZYWK2/zytOJFFzT6XjCOZcZmy2GGaMkve3SRI7roMIJzWwmTOcAiU2ySSuz/7bACaF53TXAZK2D0/7b2a5FISsfmvNr78fCHi3jxAKkOhyBe6gCPUyEAAQjYCCBemBIQiD4BxEv0c1SuCN98c6kqX4YNq5LevbuXKwy13+uuu0e22GILUQTM/fdfW9ZY6BwCUSaAeIlydogNAhCAQMwIJEe82Mp5mfJglLgqJF5sZbSMJrRVHKWKl06GpNBKZYm+aiZ3sngVL+bVJmIrJWYpy2Xuwlyiy9K111JjVsbdulbK/AXaKpbAxItbXjWGopU401YlefnzQ7x4oVT6MYiX0tlxJgQgAAE7AcQLcwIC0SeAeIl+jsoZ4dKlH6jy5bTTficnnnhUWUL54YcN0rv3UOnVq1JatWopp512QlnioFMIxIEA4iUOWSJGCEAAAjEhkBjxYl/dovFXJcSLPTJ7ghQSLy5t6Kmsi3gxTwe1nRWmfUpMv/QsXrRyYzJuksjIwZJdreKyuiXvyhCP4sXOz/zfgYmXTPm1zL49zXP/qljxErlPGsRL5FJCQBCAQIwJIF5inDxCTw0BxEtqUl3yQD/88CO5+OKbVPEycGCfktsp9cTHH39OXemycOFiufPO0bLLLi1LbYrzIJB4AoiXxKeYAUIAAhAIj0BSxEvOfi46QvOD+TXKxvCi7TOSOSBvuTDbXiqlihfHFSnmvWdKEi/m/WD0fWZsZbgs08hWCs3yu2LEy3KtZJptn5YAxYtlL5lCJc48/Omw4sUDpDocgnipAzxOhQAEIGAjgHhhSkAg+gQQL9HPURQi/Pjjz+SSS8ar+70oq1/C/DdkyBXStevesnjxezJhwiVhdk1fEIgdAcRL7FJGwBCAAASiSyAZ4uVnmdjrYNOqDzNvTRC0mySzDpqdI14yD/VrRYwyXLaN5k2b2pcqXjppe5iMX6DHZRIltqmh9jHFeb5kN7nXfq/HnidGc0vWDe7Nv/EoXizjqJQR43rIvJGzpVIp82Uv+eXjHi9KpNbyaaZSbax4idyHC+IlcikhIAhAIMYEEC8xTh6hp4YA4iU1qa7zQL/8cp1aduyAA/aSoUN/X+f2vDSgyJaxYyfKbru1Ufs9/vgeXk7jGAiklgDiJbWpZ+AQgAAE/CeQDPHiPxdaTC4BVrwEm1vES7B8aR0CEEgXAcRLuvLNaONJAPESz7yVK+r//e97Vb507NhWzj+/KvAwbrhhkjRr1lT++c8nZdasu6Vx418F3icdQCDOBBAvcc4esUMAAhCIGAHES8QSQjiBE0C8BIsY8RIsX1qHAATSRQDxkq58M9p4EkC8xDNv5Yz6559/UcuOtWjRXP7618GBhfLjjz9Jnz5D5fTT+8l7762UMWP+ElhfNAyBpBBAvCQlk4wDAhCAQAQIIF4ikARCCJUA4iVY3IiXYPnSOgQgkC4CiJd05ZvRxpMA4iWeeYtC1JddNkEaNNhKRo06J5Bwnnrq/+T119+Wdeu+k5NO6indu3cJpB8ahUCSCCBekpRNxgIBCECgzAQQL2VOAN2HTgDxEixyxEuwfGkdAhBIFwHES7ryzWjjSQDxEs+8RSXq6uo7RFmZctVVw3wP6eyzx0jv3ofJPfc8Ks88c7vv7dMgBJJIAPGSxKwyJghAAAJlIoB4KRN4ui0bAcRLsOgRL8HypXUIQCBdBBAv6co3o40nAcRLPPMWpaiVfVg+++xLGTt2hFRUVPgS2ttvfyBXXnm7HHPMYbJu3bcyfPipvrRLIxBIOgHES9IzzPggAAEIhEgA8RIibLqKBAHES7BpQLwEy5fWIQCBdBFAvKQr34w2ngQQL/HMW9SivvnmWnUfFkW+NGnSqM7hjRv3T9l++23luedelYsuGiz77LN7ndukAQikgQDiJQ1ZZowQgAAEQiKAeAkJNN1EhgDiJdhUIF6C5UvrEIBAugggXtKVb0YbTwKIl3jmLYpR33XXI/L660tU+dK8+bYlh/jzz79Inz5D5bLLzpZ7731M7r//2pLb4kQIpI0A4iVtGWe8EIAABAIkgHgJEC5NR5IA4iXYtCBeguVL6xCAQLoIIF7SlW9GG08CiJd45i2qUd9335Pyf//3mlx77Qhp1apFSWE+88zz8uqri2SHHZpJs2ZN5bTTfldSO5wEgTQSQLykMeuMGQIQgEBABBAvAYGl2cgSQLwEmxrES7B8aR0CEEgXAcRLuvLNaONJAPESz7xFOerJk6fLE088J2PHXiAdOuxSdKh//nO1nHxyH7nuunvljjsul1122bHoNjgBAmklgHhJa+YZNwQgAIEACCBeAoBKk5EmgHgJNj2Il2D50joEIJAuAoiXdOWb0caTAOIlnnmLetSKeFFWvyhlxzp12tVzuMuWLZfLL79F/vKXk+XRR5+Vm2++xPO5HAgBCIggXpgFEIAABCDgGwHEi28oaSgmBBAvwSYK8RIsX1qHAATSRQDxkq58M9p4EkC8xDNvcYh6xowXZcKEWrXs2H77dfIUck3N/dK0aRNZufIT6dx5TznhhB6ezuMgCEAgQwDxwkyAAAQgAAHfCCBefENJQzEhgHgJNlGIl2D50joEIJAuAoiXdOWb0caTAOIlnnmLS9SzZ78m1dV3qCtfDjroN3nD3rRpk/TuPVRuv32UnHbaJTJz5kRp0qRRXIZKnBCIBAHESyTSQBAQgAAEkkEA8ZKMPDIK7wQQL95ZlXIk4qUUapwDAQhAwJkA4oWZAYHoE0C8RD9HcY9w3rw35eKLx0t19Xly+OFdXYczbdoLMnfuG3Lwwb+R119/W8aM+Uvch078EAidAOIldOR0CAEIQCC5BBAvyc0tI3MmgHgJdmYgXoLlS+sQgEC6CCBe0pVvRhtPAoiXeOYtblG//voSVb6MHHm69OpV6Rj+eeddJSed1Esef/zf0r9/T+nevUvchkm8ECg7AcRL2VNAABCAAASSQwDxkpxcMhJvBBAv3jiVehTipVRynAcBCEAglwDihVkBgegTQLxEP0dJiXDx4vdU+XLWWQPk+OOPsAzr3XdXyiWXjJeamovl7LNHy9SpdyRl2IwDAqESQLyEipvOIAABCCSbQNTFy7JlOyU7AYzOIKDUJK5Xr576v6D/NWnyk+y++ydBd1NS+88+e6FUVt4sjRvvXNL55T4J8VLuDNA/BCCQJAKIlyRlk7EklQDiJamZjea43ntvpSpf/vCH3jJgQC8jyJtvsXzKhAAAIABJREFUrpVGjRrKlltWyFdffSsjRpwazQEQFQQiTgDxEvEEER4EIACBOBGIsniJE0dirTuBjz9eK1OnviBTp86RPffcVY499rdy2GEH1L3hmLWAeIlZwggXAhCAQIAEEC8BwqVpCPhEAPHiE0ia8Uxg9epPVfnSq9ehcsopx6vn9e49VO6++0p11cuFFw6Wfffd3XN7HAgBCGQJIF6YDRCAAAQg4BsBxItvKGnIRwLTp7+oCph1676TY489XJUwTZs28bGH6DaFeIlubogMAhCAQNgEEC9hE6c/CBRPAPFSPDPOqDuBzz77Si6++CY5+OD9ZOedW8qcOfOlZ89K+ec/n5AHHriu7h3QAgRSSgDxktLEM2wIQAACQRBAvARBlTb9IvDf/76rroKZPv0FVb4o/9trr938aj6S7SBeIpkWgoIABCBQFgKIl7Jgp1MIFEUA8VIULg72kcA33/xPXfnyySdr5fTT+8ktt9RK1677yNixI3zshaYgkC4CiJd05ZvRQgACEAiUAOIlULw07hOBdeu+NcqQbb99M1XAHHPMoT61Hq1mEC/RygfRQAACECgnAcRLOenTNwS8EUC8eOPEUcEQWLr0AznrrCukceNfyZdfrpOuXfeWO+64IpjOaBUCKSCAeElBkhkiBCAAgbAIIF7CIk0/fhF44YUFahmyd99daZQh22mnHfxqvuztIF7KngICgAAEIBAZAoiXyKSCQCDgSgDxwuQoJ4EJE2rluedelk8//dwIY+bMiaK8rMY/CECgeAKIl+KZcQYEIAABCLgQQLwwNeJK4MMPVxurYA466DfqKphu3faJ63CMuBEvsU8hA4AABCDgGwHEi28oaQgCgRFAvASGloY9EKisHCQ//viT5cgLLviTnHxyXw9ncwgEIGAngHhhTkAAAhCAgG8EEC++oaShMhH46aefZdq0F9RVMJs2bdb2gjlcGjTYqkwR1a1bxEvd+JVy9rp1jUo5jXMgAIEYEqhff7M0bfpDbCJHvMQmVQSaYgJBixfuU1I8uQoM/a23lspbby2To446WG655UFp27aVfPDBamncuKGMGXOe1KtXD3gQSCSBbbf9PrBxIV4CQ0vDEIAABNJHAPGSvpwnecQLFixWBcy8eW8aZch2261NrIaMeAk/XStXbi8bNjQOv2N6hAAEQiWwebNIq1afIV5CpU5nEEg+gaDFy6JFbaVBg+RzZITFE9iw4UepqKgQkc2yceMm9cWzzZs3qytgttpqS6lfv37xjXIGBCJOYP36+tK58/LAokS8BIaWhiEAAQikjwDiJX05T8OI16z5QhUwU6e+ILvt1lr69v2tHHFEt1gMHfESfpoU8SKytTRpEn7f9AgBCIRH4PPPNyFewsNNTxBIDYEwxMtOO9UXnqGnZkoxUAhAIA+BlSsF8cIMgQAEIACBeBBAvMQjT0RZOoFZs+apEuazz740ypA1a7ZN6Q0GfCbiJWDADs0jXsJnTo8QKAcBxEs5qNMnBJJPAPGS/BwzQghAIDoEEC/RyQWRQAACEIBAAQKIF6ZIWgi8/fYHxiqYY445VC1Ftu++e0Ru+IiX8FOCeAmfOT1CoBwEEC/loE6fEEg+AcRL8nPMCCEAgegQQLxEJxdEAgEIQAACiBfmAAQsBL77br0hYJo2bayugunb9/DIUEK8hJ8KxEv4zOkRAuUggHgpB3X6hEDyCSBekp9jRggBCESHAOIlOrkgEghAAAIQQLwwByDgSmDu3DdUCbN48XtGGbJddtmxrMQQL+HjR7yEz5weIVAOAoiXclCnTwgknwDiJfk5ZoQQgEB0CCBeopMLIoEABCAAAcQLcwACBQmsXPmJtgpmjnTuvJdahuzgg/creF4QByBegqCav03ES/jM6REC5SCAeCkHdfqEQPIJIF6Sn2NGCAEIRIcA4iU6uSASCEAAAhBAvDAHIOCZwKZNm4wyZBs2/KitgvmtNGrU0HMbdT0Q8VJXgsWfj3gpnhlnQCCOBBAvccwaMUMg+gQQL9HPERFCAALJIYB4SU4uGQkEIACBxBNYuHCMtGixq7RpU5n4sTJACBRD4M03l6oSZvbs14wyZHvs0b6YJko6FvFSErY6nYR4qRM+ToZAbAggXmKTKgKFQKwIIF5ilS6ChQAEYk4A8RLzBBI+BCAAgTQRQLykKduMtRQCn3/+tUybNkeVMLvsspNahuyoow4upSlP5yBePGHy9SDEi684aQwCkSWAeIlsaggMArEmgHiJdfoIHgIQiBkBxEvMEka4EIAABNJMAPGS5uwz9mIJPPfcKzJ16gvy0UefSt++v1VXwuywQ7Nim8l7POLFV5yeGkO8eMLEQRCIPQHES+xTyAAgEEkCiJdIpoWgIACBhBJAvCQ0sQwLAhCAQBIJIF6SmFXGFDSBd95Zoe0FM0d69DhQFTD779/Jl24RL75gLKoRxEtRuDgYArElgHiJbeoIHAKRJoB4iXR6CA4CEEgYAcRLwhLKcCAAAQgkmQDiJcnZZWxBE/j++w2GgGnYsIFahkyRMPXr1y+5a8RLyehKPhHxUjI6ToRArAggXpzTtWHDhljlkWAhUAqBhg0blnKap3MQL54wcRAEIAABXwggXnzBSCMQgAAEIBAGAcRLGJTpIw0EXnnlLbUM2RtvvG0ImLZtWxU9dMRL0cjqfALipc4IaQACsSCAeHFO09q1a2ORP4KEQKkEGjduLE2aNCn19ILnIV4KIuIACEAAAr4RQLz4hpKGIAABCEAgaAKIl6AJ037aCHz00RpVwEydOkf23rujugLm0EM7e8aAePGMyrcDES++oaQhCESaAOIF8RLpCUpwgRFAvASGloYhAAEIhE4A8RI6cjqEAAQgAIFSCSBeSiXHeRAoTGDatIyA+fbb9cYqmK23bpz3RMRLYa5+H1GSeFlcI71G1ppCqZKaWcPFl51+vnhKRg2aLZUPTpBjtvd7tA7tqf1Vy3zHriplRFhxhDBUf7pYJBN7DRYZt1CG7O3U4pcy87JeMn5B9nf9XY/1JyLHVszzSAKeU8rfw6s9ZNaZ+8rSe7rI8Cm5fw9fPztMBq46Qz1GJMPwMXvgAyZpv1d+kZ+z0s9LB7nlwJkr4sWZi3nFy9f/Hi1VNSLD7hstPUv8/Fk2qa+MlHEybfCv80zwr+XZK6rk5UNrZfTRzazHffGsjD7tZTmkDjEE+JdVnqaX3Ct9LxIZN+0MyUfVv+Dy5EdEvOW4uGiCaFOPIFXixX5Nt3yuioj5911HyeSrThDjL7Au5yqwlfNrRC5Q2zR/ztuuCYX6EVGvJZnPeNv1wh5zvn5sUzCs65N95qv9ivn6ZsqDmp+d1fuGed1nSXXP5rl/OOo9p9T5PlO9Do+bJ91G2vvJ3reU5X6luI8K6xwW831q7v1XpmmXe1m3+1/b34xj/oqN2Wku2ueENu9z5opLX0HElX9YbnwzZ+XOqzpCynM64iU4trQMAQhAAAI+E0C8+AyU5iDgQGDRonfUVTAzZ841BMyee+7qyArxEv4UKla8ZL64ikVIOP2s5JGELV7MgZaz75KBhX1iPiGgfSlt510gBBZ9aOJF4TFbDtPEY+bBVu4XcCfxYpVXGa6rjQdChQSXtV8vHBEvzpSy4kV52D5BVrcVWd16WK4QcYNsEyXeHqBbH+xbzglCvATRppdJ59cxSRQvJc2b0oCmR7y8LxN7DTS9GGD/XM1cozIP+MX2sN/+mVvMuVpe7BJee7BsfUBcqB+lLSXOK0WGXy5SYxYSuddYc9uFHkSHd32yztPcuPKxDVi8vCjSTXpockyL0yQgoi9ebOzU2JfLyS4vP+WdE473vJroM8mXQvOqlE8ltzaL6auYY4uJ0Vu75s8ShzlbTIclfPdAvBQDmGMhAAEIQKCsBBAvZcVP5ykj8PXX3xhlyFq0aK6WIevVq9JCAfES7KSYO/cNadWqhXTosIvRUVHiRfty2jpnBUN5v4D4Rq2ELz++9R2bhvIJAeffWaVDSAMNKZfK2G6Sy423dNUv7CsqpdsCsazaKixeMm84Z9/0LCReROx9FyKLeCkgXpSH+4+0ltrfr5aqYlZX+CA1vMmaQhnO83sfYqxD7zE8Nf+KF18GFGJO4iReJk16XAYNOk4aNNjSwLxoUVvZaaf6Ur9+8eQtn6v264IiSia3t656MXVR7Ln2VSqGXC/24bhl5Yx1zOq15MUeWsy264SXfkK6Ppmjtl7bnF7QKJBXP1e8rGov/acslzbm1cyqMBPpP6U2z2re4udeIGc4sHBdAVuIm9t9Ugj3T4gX0+wogTfiJZC/LhqFAAQgAIEgCCBegqBKmxAoTGDOnPlqGbL3319trILZccftBfFSmF1djlDEy/DhY+WEE3qoDzYUAVOMeLF+4S8UibU8hv0tQr3kg9qKuXRGzheQ/O3ob3AqzfQfUCWPTcmUo5B7ushDbUzlJAo8YFHjcPryoz3IaD2gVm1bH4e5X3MZh5wvk/Y2LaUdcktErGqnjKFWxFR+wyjbZSv/4MrQKTW28nDZkgiaNGtXJTKlViu5ZiuLYj53QFWehxMeH6i4llnRBd4oaT2uOlOKS5kbw0Vu0svBmeZKhvUoGbGiWittZorbbcWLVnas9QCRx6bMy5ByKqsxJfMr85zKLaWnv5WcLYun579GBsvwFdkyNoXFi/Nb0O4l3UTEy5w2zQXEi/Nnlr7iRZEfk1srpb/Wyr19R4pcP03O2Mt8zjL1549rP+qn/t78s65qibI2T2ulxo5flVMyLCtYWhqlxobJBKmq0Wrz9R8n03LOc+pXC0JdCaJHlOk/t0RabozKMZmyalq/XYZJ7Zie2ZJLdlSqJJggmaNN/Wj9Z1gov8v0tXq4XkLNPXaVt/QTeexxWWD073K8ZcVLRopMWKgFqTAzlXXzZVyii5dh0rpmQibnJkZ2UZa/Tz/nTabQmtq/XqvQMn5nNnESL2PHTpTnnntVBg06Vv1fgwZbiW/ixf4gusCDacv1vOC5plWIjtd99xKq9vuGfFLdch9WYj+hXJ9MnyE5q3JM18bMYbkrkSz3QgfNVkuNjRi5XMaPy1y3jXvKnOugkod7rWJFi0W/DivjN98fZsTFJJGRtjKqRd2v7Zu5JutleHPulexlqkz3K9rc6q/dZyrhupatchEvlvvdHKYuKzJcH/hb70eM/P1ueU4pYPvctdwb28v8ucwJ8+XGbXVU9uMuW2I1d7WX/X6wh7xklHXNV+4vey9uua/OE791zmb55rsvt7Ax7mXN33Eq5e//miBHbOd8r2L+KeKlMCOOgAAEIACBiBBAvEQkEYSRWgLvv79KFTBKKbLKyv2lceMlcuKJV8uvftUyECZr1qyRHXfcMZC2lUZnzhwphxzSX5o2bRNYH3VpeOHCJXLVVXcYTRx11MFy0kkXyg47tJUmTQq37G35vf1LdPNcoWH54mh7WG/5ImhbSaOetzxb5sypnQXalyvbl3El9twvprYxu4qXahFzTXCHto2VCrYvxXnfTnWKX9we1mdYrBqofem09ZM/N7YHEfm4aQ9AxhvlwqxfwPUvla7lOGxSxa2WujEOh3yP13Oo167Xv6DaVlzpX2ItMkx/oJNXvFTLfP0LtX0VV142TvPFWuIjmwex7IXjZY8XK6vCK14y+8A4P2By+mteu/YXadjwPdlqq28K/7FH5IilS6dKw4Y7Sfv2JwQW0ZZbKm/WKw/HJ0trTVyoD9JXDzQ90LetgDCvVhDrnixOciWzj0vmAXxG6HgtNZan3+2tMYu+YsdJoNhXVziJjLZu+9KY4xZR+zGvCDL9t1j2t8kXuy4P+pn2bclz/Npsny0tucmcs/r3mvixxZZ/JZF1XBl50lqLRxcYumTS/ltjZGk3b59+zxtNmM09RBNl1vat8zbL5vROm2Tjxo2B/Q09/niVnHDCGNliiwZ17uPOOyerpWmVf8q+gMcf30OOOOJS2XnniuJXvDh9vptXuORbIVLsueZVKjnt5vmstvdj2d/FjrNQman814Rwr0/Z2PV+J7e5VwaOa++wV0uueBlvuhcyhIZ+3bbcCzrc37isYjKuw4rIMY7RhVnmIX32ZQenex89du2+1RyjbV82+72S9R7A6d62Nitb7Pe65mmgzRfjnlS/57JLgkKrXZQ2XcWLNb7svLHvxePAyFiNlX8lvPXlJds8N8Zia8MWb454maILFF1y6bKlQCnXou6n9VgdxpevnXzfSVjxUufrBg1AAAIQgECECSBeIpwcQksVgR9//EmVL48//oD8/HMLqV8/W2LCTxBbb721fPfdd342aWnr558/kfr1m8oWW2wVWB91aXj9+h/k008/tzRxxhlXSp8+fUoTL/aVC5YH5LkPpHXxkSMJzF9W3B6Yqxtdu30ZVDYs11YAGBuwmr+Me3xA7Spe3N9U1WNyExWWEhA5b2aaZUrul7h8e+fkiKR8D5BskybTrvUBgnlT27xv+RbY9N3clfnNP1dRY3nAYGdg/2+HtzDNb84WWOVSqZQW0Va8qP9fnVMub3ae6TSnbCAdVpy4sdtRYb7qDJmltuskVeyrhbyKF9sbunk+INas+UUeeOAaWbHirbp8jIR67g8/fKNeDxo02DawfmtqaqTe25Ok72uVWdGiiorVMlDfzD1fWag8e3WoD8L1h+TKcbeIDFPFiEfxokodUxzaagfzypzHbSs+HEEV2k8k3x4qOULHJjssKzBMIsXO0BJ7s9wN6vMxNsWnipcacVzdk121pG2X7hCDwSdnzLlibIJZRrkIprx9BjRvDNGkDMaUH3Fh89xzz8kzzzwT2N/Qxo0rpH79HaVevRJqgdmi+vzzr+Sbb/5n+enNNz8vHTtuXaR4yd2rImeVoOt1s/hzLatUPIsXh37U60N237AsCIeH/Z77ybQS7vUpG3n2IXuldOs6T+Zb9oGz39vZ997R7+1ML9043Aua7y/dXrLJyg/lxQiNsXEdby9TzOIlR1yYr8mFH7o7X+d1JjYRYO+r0IN488qarqNkRLtqGW/bqN7Ti1JFi5d91RKnRqk7s2zUcmK8VKPfk7tIMLf4LD93+Ps03/vmrnjJ7i9obd9BdFnisr7Y5ImdbQ7qf1+WuWeOX8uZ471woXw7fHKz4iWwyxkNQwACEICA3wQQL34TpT0I1I0Apcbqxq/Q2XqpMeW4PfZor5bx2Guvfsp7pZ7ES75SY5bfmb8UmoMylc8yP+jPvM2YKRHWyfwFZI3p52o7uW9FurajPWRQvwR1niujasS6maoTLK/ixSKcch8kOH65l8yeHAO1Mhnm7jMrHRweNuScY3+bzz4Ic+ky8++sJS66da2U+Qu8iZfcnNtW3hSadMYYsm+5WsstmPdDKUG8WB42mASbWbC4/f8c8eLlYYppwIXEi2n1kPqmb17x4iQOC0mV4nJBqTHnybp27TJr6SrTYV31kln5xEReqZFdldL1zdEyQYZJZvWLR/GirvTQS4mZAjNki7WMlbhJGEuMDvuX5BmfpYyWExvlZ1opstbm8myWMmi5seesRikkf0yrbKwx2Val6CXIjC6dS7BZpJh6rPuKJPXXJomTXdmTKRlnlD2z92laqZMpEmb6V9K8seXbaC4rvJzYnNi2sTTxsqzVw+e50yFPP32U9Olzi1RUNCyxhexpSqmxxx77t/qDHj0OVMui1qvXs8g9XpyEhv0z1uG/1V5LO9fykoX9XsLxwapLP5aH2ToXpxUWDisWCjzAdXoYrbw0Esz1KZvTzDVfuz9Rr8e2VcRF3tspLVtePjGuxYfKa5ddKTI8W/7TPCGz92aZlRuKJDjsVX019Me5q1SN1RvZeZFZEePyoozr8fpcq9XCydw3SnetHG6x4sXyV+a0ssTjvYHrfMn3Qkr2PuvAN8x73JlLZpkDtJX40n7lSbzk/S6xr0Uk2tvLJ17y34s3t+235/aR5ny/apQGNk4z3ZfbxmNIGMRLna8bNAABCEAAAhEmgHiJcHIILZUEEC/Bpl0RL3fcMVkVLn36dFc7K2aPl0xZgmpprX7xtMaaW3fcuuLFfHQ4K16ye2DUdJ8tD5k2QHel7FG85P+Cpz8MWS4njxMZ/moPbZVDoT058pdl0B806PuGrPFSOk0fqP1LvUM5LV9WvDiICDUEN7GmiA8L8xLES5RXvChj18an7ikj+Va8lCJevKyKyc52xIvzX/7aJQ/krCpRjsxZrXLay3KI0x4qBVaTZFZEjJND5k4WOU/fg8WjeHFY8eL++ZXZh8UiP/SDfV3xYo9AG4t0lQUL9VJdVlGRIx30VTJiKm/mccWLvS1V4KzM7FGz1tinR1vxku+S6mHFy8uH6nvVWEusmUuq5ax4MfdZ4ooXpYl888ay4iXPGHU20288UVrESLx8/fV36n3Kb36zhzq64vZ4sZcVMgGyv0Gfc80q9Vz7KhXbKlvHlSmDZbW5hKkWZu7+LvbVkOaEF+rHOjly7r0CvT5l+3a+53NbweK24kV7OUdt1mk17L3SZlwPmTfZ/SUbc7mvzP9vL/2nLNf2g7FdT31d8VLg3qZO4sXhPsDrg3y342ylzpzueR9qM0kqX7zXJLk8yh5tWngSLwVWcvu34qXA34njZ2zuPXvOSvQ8n82Wlede82VqjxUv+S7u/A4CEIAABCJFAPESqXQQDAQE8RLsJFi2bLn8+tftLZ0UJV6M1QuS3WdFaU1/i8vYLNK5RJTxkMFpHw299ES+B/H2utdO7Rj7g6iPa9Q3GJVNOV1LXVkekiliyVZWzOELkfplz7KXiGnPENNDgfEL7CtQbF+QLSLL+UucsXeMzl5fNWH7om4tH2abRw7lvLL7qBTq16kkRq0LT6c3eG0PjWzyzvIm7PYliBejprdWRsXTHi/mHOd72KKvFHJ+YzMjVdz2eNFKlZlXLRl1y/0sNeZ9jxfEi/Pn67IHz5GqVeb9XLTj8q4SMa2OaOm2x4umCPSVHw6boOsP9i2rPzz0q25ev/8CGW2RQbY9XyyfbdYYrfu0WPcvyaVk2+PFtrrFLKgU8THSkCn2lTWZdtTYj3YoNWZbBWRZgSLZPV6s+8hogkzfj8cmU6z7tthH5mWPF30lifc9Xpz2iskKnLrOG/seL9peOSbxlOWfZTPnvANis+LljTfels6d97Qky7t4+UZmXnakZEt/2nOeb9VsPsFhf9hvkwPKNdb8koWtrJfbSpNM6UnzPyUG64oNy/2Gw0dYvofP9sOdHnYbb//7fn3K9u7Ub+bar19bvaxmzr8HirGSNs+G6JZ9VvSVy7ZNzovZ48Wy4jrvHi+2uaXdMxv7uhUlXqyyzXF+uL0EY58QHldiOYuzWhEba/sK6Xxz15N4cRRsWWFZsnixl3t1ui+1lW7L/dMrvELafF+ulps1r4gy5wjxEuyXX1qHAAQgAIHyEkC8lJc/vUPATgDxEv6cKFa8qBFaSm1lYs4VG7ayA05f0PSyW8YXX6fNPq3t2PvJlq2qlBEj28v4cea3IrWH8caX+wJ8Pa54sYy/6yhRVtQMt5SY0MqK2X7mxC67obp7uYhs6QKrALCWS3ArM5Z9YJRpp1JGKG+FjtTlQyHxYst31yrpL7UiA3NXPWXoWsuaKT+xbhqv50SfN5NERuoltUoQL1Il/afUqnJNxMTHnEvPpcYyMRWaU9lZ5PKQLOcLu11IuZTkMP8dmKShZdaaj/H6cEVrAPHi/Pd/TdeuItdNlTP2sv/eLiSsZZ6MMmSaMFDKTfW7fppUvmaWD0qbNnGhdmOTErqc6TJMas8TmZAjVEaKUXDMLHBs5byyMbmMRYtRGaulJJXSr7r3jMs/TbaoHyEioveTacO834pVruhjd4rdeeN7F8YWoaJvfK/HatpXRl+pVGNE6rgXjDFKy7jMJcn0/AyT1jUTMuxNjOyxO5c+03vxc95k2lT7z3zoiYh5/M5sDmgcn1JjTjPQs3hZ94KM+sNImW9vJOceozpzjNvPzed7ODd3lYrSgPlz3n5t0vrP6UfZZ8S8v4uX8k0u/TiAdH7YHdD1ydR/3n7V6/YpsvKyXpIRGe4rXkaMXC7jtfvGnHvOfHtoaLHk3eDeae81W1nZEcbecC4rlE2lpLqNHCWtx1WLIXLMZaYGTJIaGSzGizVFiRd72bLcF0PylQW2TAuHe3nl9473bDllXZ1LoWbvn5SWXF5ase83lHeuuH+XKF285H6PsYw552Uyp08l5zmQ777cysZ8z569bz715oUyKLPQL+8/VrwUIsTvIQABCEAgMgQQL5FJBYFAQCWAeAl/IpQkXsIP01uPDg+irV+0vTXDUfEg4PbGpK/RF5Abzg/cfI3AtbFiyloojSBenFGuXbs2nITRS2IIOEuj6A6vcVrES3RTQGRBEyhQliro7nPbt5WBCz8AekwwAcRLgpPL0CAAAQgkjQDiJWkZZTxxJ4B4CT+DcRYvTm8vWkuMFFdzOnz69FgXAkGIl8Jzyh6xvbZ/XUZUzLnF94t4QbwUM8M41p1A3n1dIggO8RLBpBCSrwTK/pKNTfzkLf/q68hpLI0EEC9pzDpjhgAEIBBTAoiXmCaOsBNLAPESfmrjLF6spTxcyobkqfcdPm169JNAEOIl75xyC96hvr+f43RqSxn7Swe5lXtz7h3xgngJel4mv329bJi5LFn0R414iX6OiLBUAgX2Yiu12RLOcy8lVUJjnAKBPAQQL0wPCEAAAhCIDQHES2xSRaApIYB4CT/R8RYv4fOiRwjElQDixTlzmzdvjmtKiRsCngnUq1fP87HFHvj000dJnz63SEVFw2JP9XS85z1ePLXGQRCAAATiTQDxEu/8ET0EIACBVBFAvKQq3Qw2BgQQL+EnCfESPnN6hEA5CCBeykGdPiGQfAKIl+TnmBFCAALRIYB4iU4uiAQCEIAABAoQQLwwRSAQLQKIl/DzgXgJnzk9QqAcBBAv5aBOnxA20ynUAAAgAElEQVRIPgHES/JzzAghAIHoEEC8RCcXRAIBCEAAAogX5gAEYkUA8RJ+uhAv4TOnRwiUgwDipRzU6RMCySeAeEl+jhkhBCAQHQKIl+jkgkggAAEIQADxwhyAQKwIIF7CTxfiJXzm9AiBchBAvJSDOn1CIPkEEC/JzzEjhAAEokMA8RKdXBAJBCAAAQggXpgDEIgVAcRL+OlCvITPnB4hUA4CiJdyUKdPCCSfAOIl+TlmhBCAQHQIIF6ikwsigQAEIAABxAtzAAKxIoB4CT9diJfwmdMjBMpBAPFSDur0CYHkE0C8JD/HjBACEIgOAcRLdHJBJBCAAAQggHhhDkAgVgQQL+GnC/ESPnN6hEA5CCBeykGdPiGQfAKIl+TnmBFCAALRIYB4iU4uiAQCEIAABBAvzAEIxIoA4iX8dCFewmdOjxAoBwHESzmo0ycEkk8A8ZL8HDNCCEAgOgQQL9HJBZFAAAIQgADihTkAgVgRQLyEny7ES/jM6REC5SCAeCkHdfqEQPIJIF6Sn2NGCAEIRIcA4iU6uSASCEAAAhBAvDAHIBArAoiX8NOFeAmfOT1CoBwEEC/loE6fEEg+AcRL8nPMCCEAgegQQLxEJxdEAgEIQAACiBfmAARiRQDxEn66EC/hM6dHCJSDAOKlHNTpEwLJJ4B4SX6OGSEEIBAdAoiX6OSCSCAAAQhAAPHCHIBArAggXsJPlyJevv66Sfgd0yMEIBA6gQ4d1krTpj+E3m+pHS5Z8ohUVOwse+xRVWoTnAcBCARMIAzxsmlTvYBHQfPlIPDLLxulXr16ssUW9dXuf/rpF9lyyy3Un4X9b+PGTbJp0ybZcsuKsLumPwgURUD5POzceXlR5xRz8JNPni7HH/9vqV9/y2JOy3tsvc2bN2/2rTUaggAEIACB2BBYuHCMtGixq7RpUxmbmAkUAkkmgHgJP7ubN4f/5Tb8UdIjBCCgE6hXLz5ffREvzFsIRJ9A0OKF+5Toz4FSIvzmm++kX7/z5cknb5Wtt24sL7/8ljz88HSZMOGSUpqr0zlvvLFULrjgWmnbtpXcd9/YOrXFyRAIg0CQ93KIlzAySB8QgAAEUkIA8ZKSRDPM2BBAvMQmVQQKAQhAIHACiJfAEdMBBOpMIGjxUucAaSCSBCZPni4ffviRXHLJEDW+K6+8Q/beezfp1+/oUOOdM2eB/O1vN4qy4mXffXeXSZOuDrV/OoNA1AggXqKWEeKBAAQgEGMCiJcYJ4/QE0kA8ZLItDIoCEAAAiURQLyUhI2TIBAqAcRLqLgT09mf/nSJnH9+lXTuvKds2PCj9Oo1RJ5++lbZZputQxvjM8/MkTFjbjP6a9duZ3n00ZrQ+qcjCESRAOIlilkhJghAAAIxJYB4iWniCDuxBBAviU0tA4MABCBQNAHES9HIOAECoRNAvISOPPYdvvHG23LLLbXyj39co45l2rQX5JVX3pKrrhoW6tguv/wWmTHjJdF3n2jSpJHMmXNfqDHQGQSiRgDxErWMEA8EIACBGBNAvMQ4eYSeSAKIl0SmlUFBAAIQKIkA4qUkbJwEgVAJIF5CxZ2Izq6++i7Zbbc28oc/9FbHc8EF18lxx/1WjjjiwNDHt2TJ+zJs2DXSuvVO8t//visLF04JPQY6hECUCCBeopQNYoEABCAQcwKIl5gnkPATRwDxkriUMiAIQAACJRNAvJSMjhMhEBoBxEtoqBPR0XffrZc+fYbK1Kl3yjbbNJFPP/1cBg++TGbMuKss45s48RH5+edf5NxzT5a33/5A9txz17LEQacQiAoBxEtUMkEcEIAABBJAAPGSgCQyhEQRQLwkKp0MBgIQgECdCCBe6oSPkyEQCgHESyiYE9PJI4/MlHffXSGXXXa2Oqba2mdkzZov5MILTy/LGE86aZiMHXuBdOzYtiz90ykEokYA8RK1jBAPBCAAgRgTQLzEOHmEnkgCiJdEppVBQQACECiJAOKlJGycBIFQCSBeQsUd+86U1S1//vNA6dJlb3Usp59+qZx/fpXsv3+n0Mc2d+4b8q9/TZPbbhsVet90CIGoEkC8RDUzxAUBCEAghgQQLzFMGiEnmgDiJdHpZXAQgAAEiiKAeCkKFwdDoCwEEC9lwR7LTt96a5ncdNN9cv/9Y9X4ly79QKqr75SHHrqhLOO5/PJb5IAD9pITTuhRlv7pFAJRJIB4iWJWiAkCEIBATAkgXmKaOMJOLAHES2JTy8AgAAEIFE0A8VI0Mk6AQOgEEC+hI49th2PH3i3t2rWSP/6xrzqGW299UH71q4Zyxhn9Qx/T119/IyeeeL7MmDFRfvWrBqH3T4cQiCoBxEtUM0NcEIAABGJIAPESw6QRcqIJIF4SnV4GBwEIQKAoAoiXonBxMATKQgDxUhbsset0/fofpE+fofLkk7dKs2ZN1fhPPPE8GT/+79Ku3c6hj2fy5OmyfPlHcvHFQ0Lvmw4hEGUCiJcoZ4fYIAABCMSMAOIlZgkj3MQTQLwkPsUMEAIQgIBnAogXz6g4EAJlI4B4KRv6WHX82GPPyuLF78sVV/xZjfvll9+U2tqpcvvt5dlfRdlr5txz/6iWGuMfBCCQJYB4YTZAAAIQgIBvBBAvvqGkIQj4QgDx4gtGGoEABCCQCAKIl0SkkUEknADiJeEJ9ml4Z545SoYMGSDduu2rtlhdfYfsuedu0r//0T714L2Z//73XbnuunultvY67ydxJARSQgDxkpJEM0wIQAACYRBAvIRBmT4g4J0A4sU7K46EAAQgkHQCiJekZ5jxJYEA4iUJWQx2DIsWvSvXX58VHRs2/CTHHHOWWnZs2223DrZzh9ZvvPEf0qJFczn11OND75sOIRB1AoiXqGeI+CAAAQjEiADiJUbJItRUEEC8pCLNDBICEICAJwKIF0+YOAgCZSWAeCkr/lh0rkiXVq1aSFXVcWq806e/KPPmvSFXXz089Pg3btwkvXsPkQceuFZattw+9P7pEAJRJ4B4iXqGiA8CEIBAjAggXmKULEJNBQHESyrSzCAhAAEIeCKAePGEiYMgUFYCiJey4o985xs2/Ci9ew+VRx+tkebNt1XjHTnyOunb97fSo8eBocc/Y8ZL8sILC+Taay8IvW86hEAcCCBe4pAlYoQABCAQEwKIl5gkijBTQwDxkppUM1AIQAACBQkgXgoi4gAIlJ0A4qXsKYh0AE888Zy89dYyGTPmL2qca9Z8IX/60yUyc+bEssQ9fPi1cvzxR5RF+pRlwHQKgSIJIF6KBMbhEIAABCDgTgDxwuyAQLQIIF6ilQ+igQAEIFBOAoiXctKnbwh4I4B48cYprUcNGXKFnH56Pzn44N+oCB58cKp88sln8te/Dg4dycqVn8h5510tTz99W+h90yEE4kIA8RKXTBEnBCAAgRgQQLzEIEmEmCoCiJdUpZvBQgACEMhLAPHCBIFA9AkgXqKfo3JFuHjxe3LNNRPloYduMEIYPPgy+ctfTpbOnfcMPay7754iP/74k/zlL4NC75sOIRAXAoiXuGSKOCEAAQjEgADiJQZJIsRUEUC8pCrdDBYCEIAA4oU5AIGYE0C8xDyBAYZ/443/kBYttpNTTz1B7WXp0g/lyitvl3/968YAe3VvesCA4XL11cNl993blaV/OoVAHAggXuKQJWKEAAQgEBMCiJeYJIowU0MA8ZKaVDNQCEAAAgUJsOKlICIOgEDZCSBeyp6CSAbw008/S+/eQ2Xy5Btlhx22U2O89daHpGHDreTMM08KPeZ5896UBx98Rm6//fLQ+6ZDCMSJAOIlTtkiVghAAAIRJ4B4iXiCCC91BBAvqUs5A4YABCDgSgDxwuSAQPQJIF6in6NyRPjUU7Nl4cLFUl19vtH9iSeeLzfddJG0b79L6CFdccWtsv/+neR3vzsy9L7pEAJxIoB4iVO2iBUCEIBAxAkgXiKeIMJLHQHES+pSzoAhAAEIIF6YAxCIMQHES4yTF2Do55wzRqqqjpfKyv3VXl555S154IGny7LiZN26b+WEE86TGTPukkaNGgY4apqGQPwJIF7in0NGAAEIQCAyBBAvkUkFgUBAJYB4YSJAAAIQgIBOgBUvzAUIRJ8A4iX6OQo7wqVLP5AxY26XyZPHGV1fddWd0qlTB+nfv2fY4cjDD8+QDz5YJZdcMjT0vukQAnEjgHiJW8aIFwIQgECECSBeIpwcQkslAcRLKtPOoCEAAQg4EkC8MDEgEH0CiJfo5yjsCG+66Z+y3Xbbyp/+9Du16x9//EmOOWaIPPHEzbLttk3DDkfOOOMyOeecgdKly96h902HEIgbAcRL3DJGvBCAAAQiTADxEuHkEFoqCSBeUpl2Bg0BCEAA8cIcgEBMCSBeYpq4gML+5ZeN0rv3UHnggWtlxx23V3uZPv1FmTv3DbnmmuEB9ere7OLF78nYsXfLgw9eH3rfdAiBOBJAvMQxa8QMAQhAIKIEEC8RTQxhpZYA4iW1qWfgEIAABHIIsOKFSQGB6BNAvEQ/R2FG+Mwzc+TVV9+Sq6/OSpaRI6+XPn26y5FHHhRmKGpf48b9U7bfvpmcdtoJofdNhxCIIwHESxyzRswQgAAEIkoA8RLRxBBWagkgXlKbegYOAQhAAPHCHIBADAkgXmKYtABDPvfcahk4sI8cdtgBai9r134hp512icycOTHAXp2b3rRpk7r65r77xhqrb0IPgg4hEDMCiJeYJYxwIQABCESZAOIlytkhtjQSQLykMeuMGQIQgIAzAVa8MDMgEH0CiJfo5yisCN95Z7mMGnWzPPLIeKPLhx6aKh9//Jn89a+DwwrD6GfmzLny/POvyXXXjQy9bzqEQFwJIF7imjnihgAEIBBBAoiXCCaFkFJNIP7i5QzZb78/SrNmu6Y6jwweAhCAgB8Elix5WLbcchfZffcqP5qjDQhAIAACiJcAoMa0yZqa+6Vp0yYyeHA/YwTKxvbnnnuydO68Z+ijuuCC66Rv38PLUuIs9MHSIQR8IoB48QkkzUAAAhCAgAjihVkAgWgRiLt4ef31q2TbbXeQXXftGS2wRAMBCEAghgTmzr1eOnT4o7Rq1T2G0RMyBNJBAPGSjjwXGuWmTZulT5+hMmnSVdKqVQv18GXLPpTRo2+XyZNvLHS6779ftepTUcqePfPM7b63TYMQSDIBxEuSs8vYIAABCIRMAPESMnC6g0ABAnEXL19+uUheffXvcsQRo6VRox3INwQgAAEIlEhg9eqXZenSp6Rnz0dKbIHTIACBMAggXsKgHP0+pk9/UV56aaGMHXuBEexttz0kW221lZx11kmhD+Ceex6VH374Uc47b1DofdMhBOJMAPES5+wROwQgAIGIEUC8RCwhhJN6AnEXL0oC33//YVm69B7p2LGPbLNNm9TnFAAQgAAEiiGwadMv8tlni+WTT96Ugw++XrbbLvzyNMXEy7EQSDsBxEvaZ0Bm/Oedd7WcdFJPOfzwrgaQfv3OlxtvvEg6dNgldEi///0Iqa4+X/bYo33ofdMhBOJMAPES5+wROwQgAIGIEUC8RCwhhJN6AkkQL0oS1617V1avnin/+99Hqc8pACAAAQgUQ6B+/S2kWbO9Zddd+8sWWzQs5lSOhQAEykAA8VIG6BHr8r33Vsrf/36TPPbYBCOyV175j9x//5Nyxx1XhB7tyy+/JQ888FRZ+g59sHQIAZ8JIF58BkpzEIAABNJMAPGS5uwz9igSSIp4iSJbYoIABCAAAQhAAAJ+E0C8+E00fu3dfHOtNGrUUM48M1tS7Kqr7pRf/7qDugom7H+jR98mv/nNHnLiiUeF3TX9QSD2BBAvsU8hA4AABCAQHQKIl+jkgkggoBBAvDAPIAABCEAAAhCAQHwIIF7ik6ugIu3TZ6hMnDhGdtllR7WLn376WXr1Oksef/xmadasaVDdOrb7zTffyXHHnSszZtwljRv/KtS+6QwCSSCAeElCFhkDBCAAgYgQQLxEJBGEAQGNAOKFqQABCEAAAhCAAATiQwDxEp9cBRHpzJlzZfbs1+T660cazc+Y8ZK89NJCueaaEUF0mbfNRx6ZKe+9t0IuvfTs0PumQwgkgQDiJQlZZAwQgAAEIkIA8RKRRBAGBBAvzAEIQAACEIAABCAQOwKIl9ilzNeAhw0bK7/7XQ854ogDjXYvvPAG6d37UDnyyIN97ctLY2eeOUqGDv29dO26j5fDOQYCELARQLwwJSAAAQhAwDcCiBffUNIQBHwhwIoXXzDSCAQgAAEIQAACEAiFAOIlFMyR7OSDD1bLhRdeL088cYsR39q1X8qpp/5dZs6cKPXq1Qs17iVL3perr75LHnrohlD7pTMIJIkA4iVJ2WQsEIAABMpMAPFS5gTQPQRsBBAvTAkIQAACEIAABCAQHwKIl/jkyu9Ib7vtIamoqFBXmOj/Hnpomnz00Rq56KIz/O6uYHs33XSfbLfdNvKnP/2u4LEcAAEIOBNAvDAzIAABCEDANwKIF99Q0hAEfCGAePEFI41AAAIQgAAEIACBUAggXkLBHMlOjj32HLn99sulTZudjPjOOGOU/PnPA+WAA/YKNebNmzdL795D5R//uFp22mmHUPumMwgkiQDiJUnZZCwQgAAEykwA8VLmBNA9BGwEEC9MCQhAAAIQgAAEIBAfAoiX+OTKz0iffXaePPvsy3LjjX81mn3nneVyxRW3yuTJ4/zsylNbs2bNlf/7v1fl+usv9HQ8B0EAAs4EEC/MDAhAAAIQ8I0A4sU3lDQEAV8IIF58wUgjEIAABCAAAQhAIBQCiJdQMEeukwsuuE769OkuRx11sBHb7bf/S7bcskLOOmtA6PGOHHmd9O5tjSf0IOgQAgkggHhJQBIZAgQgAIGoEEC8RCUTxAGBDAHECzMBAhCAAAQgAAEIxIcA4iU+ufIr0hUrPpZhw8bKU0/dammyf/9hcsMNF0qHDq396spTO6tXr5FzzhkjU6fe4el4DoIABNwJIF6YHRCAAAQg4BsBxItvKGkIAr4QQLz4gpFGIAABCEAAAhCAQCgEEC+hYI5UJ3fcMVmN55xzBhpxvfrqf+Sf/3xS7rzzitBjvffex2T9+h/k/POrQu+bDiGQNAKIl6RllPFAAAIQKCMBxEsZ4dM1BBwIIF6YFhCAAAQgAAEIQCA+BBAv8cmVX5Eef/y5MmHCJdK+/c5Gk1dffZfsvns7GTCgl1/deG7nD3+4QMaMOU9+/ev2ns/hQAhAwJkA4oWZAQEIQAACvhFAvPiGkoYg4AsBxIsvGGkEAhCAAAQgAAEIhEIA8RIK5sh08txzr8j06S/KTTf9zYjpp59+lmOOGSKPPloj2223TaixvvLKf+S++56QO+8cHWq/dAaBpBJAvCQ1s4wLAhCAQBkIIF7KAJ0uIZCHAOKF6QEBCEAAAhCAAATiQwDxEp9c+RHphRdeLz17Vqr/0//NmPGSvPjiQhk7doQfXRTVxpgxt8s++3SUfv2OLuo8DoYABJwJIF6YGRCAAAQg4BsBxItvKGkIAr4QQLz4gpFGIAABCEAAAhCAQCgEEC+hYI5EJ6tWfSrnnlstzzxzuyWeCy+8QY455lA56qiDQ43z22//J337niMzZtwlTZo0CrVvOoNAUgkgXpKaWcYFAQhAoAwEEC9lgE6XEMhDAPHC9IAABCAAAQhAAALxIYB4iU+u6hrpXXc9Ir/88ouce+7JRlOfffalnHLK32XmzIlSr169unZR1PlTpsySZcuWy6hRZxd1HgdDAALuBBAvzA4IQAACEPCNAOLFN5Q0BAFfCCBefMFIIxCAAAQgAAEIQCAUAoiXUDBHopMTTzxPbrzxItl119ZGPP/61zRZvXqNXHTRGaHHeNZZl8tZZ50k3brtG3rfdAiBpBJAvCQ1s4wLAhCAQBkIIF7KAJ0uIZCHQNLEy08/fScim8k5BCAAAQh4JFC//hZSUdHY49EcBgEIlJsA4qXcGQin/+eff02eemq21NRcbOnwzDNHydlnD5QuXfYKJxCtl7ff/kCqq++Qf/3rxlD7pTMIJJ0A4iXpGWZ8EIAABEIkgHgJETZdQcADgaSIl0WLJsiKFU9L/foVIhJu2QUPmDkEAhCAQGQJbNr0izRsuJ3svnuVtGt3fGTjJDAIQCBDAPGSjplw0UU3So8eB6l7uej/3nlnhVx++c3y8MM3hQ6hpuZ+2WabreX0008MvW86hECSCSBekpxdxgYBCEAgZAKIl5CB0x0EChBIgniZO/d8adx4G+nUqZ80bLgtOYcABCAAgSIJfPXVe/LWWw9Iq1ZHyq9//aciz+ZwCEAgTAKIlzBpl6evjz5aK0OGXCHTp99pCeD22/8lFRUVMmTIgNAD6917qNx7b7W0atUi9L7pEAJJJoB4SXJ2GRsEIACBkAkgXkIGTncQSLh4+fDDJ2Tt2jly8MHDyTUEIAABCNSBwI8/fiMzZgyTnj0fkUaNWtahJU6FAASCJIB4CZJuNNq+++5HZcOGDXLeeVWWgPr3HybXX3+hZc+XMCJ+9tl58u9/vyw33PDXMLqjDwikigDiJVXpZrAQgAAEgiWAeAmWL61DoFgCcV/xMm/eCOnQ4VDZaafOxQ6d4yEAAQhAwEbgjTfukWbNukn79ifABgIQiCgBxEtEE+NjWIpgufbaC6Rjx7ZGq6+9tkj+8Y/H5c47R/vYk7emLrzweunV61A5+uhDvJ3AURCAgGcCiBfPqDgQAhCAAAQKEUC8FCLE7yEQLoG4i5fnnx8s++03SJo16xAuOHoLlcCimwfI4Ptdujz1all4/u6Bx5MTwyHnyKybe0hzo+d3pabLpVKb8/NsaJk2Osuo6RfLCT5X6vjy6bHS68o3pOqeKTJ8v8Bx0EFCCSxZ8ohUVOwse+xhfcs6ocNlWBCIJQHESyzT5jnoF15YII8++qzccsullnOuuWaidOzYRgYMOMZzW34cqJQ9Gzr0Cpk2zVr2zI+2aQMCEBBBvDALIAABCEDANwKIF99Q0hAEfCGAePEFI42ERqCw3CgllEU3j5XlA91kyDp56vyzpPrl42TSwlNlX7UDLQ5x+Flo4uVdqTn/IzlFkz+Il1Iyzzl2AogX5gQEok8A8RL9HNUlwr///Sbp3r2L9OnT3Wjm559/kWOOOUumTKmR7bbbpi7NF33upEmPy3ffrZdhw04p+lxOgAAEChNAvBRmxBEQgAAEIOCRAOLFIygOg0BIBBAvIYGmG58I+C9eCq1CcRUan82WYX3ukHnGihv/Y3OHFmZfPqWOZmJBAPESizQRZMoJIF6SOwE++eQzGTz4Mpk+/U6pX7++MdCZM+fKnDnz1fJjYf8bOHCkXHHFudKpE6vLw2ZPf+kggHhJR54ZJQQgAIFQCCBeQsFMJxDwTADx4hkVB0aCgJtw0FelaEHayo/Zy4Tp5bh0qaIPrfLyu2XC8duaRuq02kX/tfY70UuOZWMbtdsdUq2VRjOX/sqRPLq80Zq0lwmzx5f5vW2skildduir2VJjPV5USprlX41jYWJbpVOYSyQmA0EEQADxEgBUmoSAzwQQLz4DjVBzyuqSb79dL8OHW1eX/PWvN0rPnoeEvsfKq6/+R91X5q67xkSIEqFAIFkEEC/JyiejgQAEIFBWAoiXsuKncwjkEEC8MCniRcBJvNjkiCYzRJcob90vXc58Rtv7JFek5F/xkm9lib0tvfyYvodLgb7EumImIzvE2P/FvtLGGmduXJbjJTNmQyRZGIg4tqXLKhu/QiuC4jV/iLYQAcRLIUL8HgLlJ4B4KX8OgopgwIARctVV58see7Q3uvjss6+kquoimTlzomUVTFAxmNu98srb/5+98wBr6uzi+B/FujducddRt9W6RW0Vce9axQ4VcG/FLY66cU9w1Gr9rFtbd9111lHce+BG3ApY1/e8NwkmIYEAuTc3yT/P4/cp3HvOeX/ngjU/3vOiePFCaNGirhLpmIMEnJIAxYtTtp2LJgESIAF5CFC8yMOVUUkgoQQoXhJKjvfZhoAJERJj5JfRThStdJDqNdoJIz5kdfGit3skNnmiv0OldxkABsIDJs6V0Sceh3gpY/j5uzP1d8DEvFfDQLtDRn8XTizn1dim/8wqNwGKF7kJMz4JJJ4AxUviGaoxwoEDJ7By5RbMmTPcoDzxsVu37sHfv5OiZYtzXby8/LB16wKkTZta0dxMRgLORIDixZm6zbWSAAmQgMwEKF5kBszwJBBPAhQv8QTGy21MIBbxEqMy3agt49FcAPSEQuzixYJRY4d0eUzUppU+up0n+rl04iVG2ZIcAqaXH4rlZsVHXOIF+LSDpgVu1B+K5cZn0cRIrNupo5NR+hfojy2z8SPA9LISoHiRFS+Dk4BVCFC8WAWj6oIMGTIdlSuXQaNGNQ1q8/EZAT+/1ihfvoSiNa9duwPnzl3DiBFdFM3LZCTgbAQoXpyt41wvCZAACchIgOJFRrgMTQIJIEDxkgBovMWGBCzZ8RJLeXq7OUzJkCZZY95rvGsl+ooYO23iliGmxIvxuS6a+LEJH/H5uHNF76CpUg4HD53Ujlozfa95YrrxaaZ3C9nwQWBqmQhQvMgElmFJwIoEKF6sCFMloR48CMf33w/Cli0L4OqaNLqqy5dvYtiwmVi1aqrilfr6jkTHji1QsWIpxXMzIQk4EwGKF2fqNtdKAiRAAjIToHiRGTDDk0A8CVC8xBMYL7cxAcvPeDmo3eERQ5wYnXdifLZKzAXqJMinHSHR4gMmDrAHLDtPxuQZL58EiXHdhnUajVODboeLvmDR2+ljtHMm1vNijHbpGI5Ay2Dj/jO93AQoXuQmzPgkkHgCFC+JZ6i2CL/8sh5PnrxA374/GJQ2b95K6VwXseNFydeFC9cxatQcrFwZqGRa5iIBpyRA8eKUbeeiSYAESEAeAhQv8nBlVBJIKAGKl4SS4322IWDusHujcWJGokEnMXQ1Rx86Lz6gfzNSxtUAACAASURBVKaJiTNgdPdoZIXeqmOMAdPV1gje+APLD4lr9WWNifNk9HMDMKhLT6bosurvjtFfk/h4+9Dx8BytL14+yRjjuCKe4XqMRonpn4sjLo6Fi22eA2aViwDFi1xkGZcErEeA4sV6LNUS6dtv+yEgoCuKFStoUFLLlr0xYUJfFCqUR9FSZ8xYJp3r0qFDc0XzMhkJOCMBihdn7DrXTAIkQAIyEaB4kQksw5JAAglQvCQQHG8jgQQQiP08mQQE5C0kYGUCFC9WBspwJCADAYoXGaDaMOTBg6ewfPkmzJs30qCKo0dPY/HidViwIEDx6urX74ygoFHInTub4rmZkAScjQDFi7N1nOslARIgARkJULzICJehSSABBCheEgCNt5BAAgloxAsPqk8gPt6mAAGKFwUgMwUJJJIAxUsiAars9uHDZ6J8+RJo0qS2QWXjxgVJO11at66naMU7dx7C9u0HMWXKAEXzMhkJOCsBihdn7TzXTQIkQAIyEKB4kQEqQ5JAIghQvCQCHm8lAUsJ6I0UMzX2y9IwvI4E5CZA8SI3YcYngcQToHhJPEO1RHj06Am++64/tmxZgM8+SxZd1rt37+Dp6YtVq6Yic2Zlz1cbMGAy6tSpgrp1q6oFE+sgAYcmQPHi0O3l4kiABEhAWQIUL8ryZjYSiIsAxUtchPh5EiABEnAeAhQvztNrrtR+CVC82G/vjCv/9deNCAt7gv79fzL41Pbtf2PPnmPS+S5Kvu7eDYOPz3BJBPFFAiSgDAGKF2U4MwsJkAAJOAUBihenaDMXaUcEKF7sqFkslQRIgARkJkDxIjNghicBKxCgeLECRJWEaNu2P4YM8UOJEp8bVDRw4BRp14n4peRryZL1eP78JXr3/l7JtMxFAk5NgOLFqdvPxZMACZCAdQlQvFiXJ6ORQGIJULwkliDvJwESIAHHIUDx4ji95EoclwDFi2P09siREAjRsWBBgMGCHj16CiFktm0LRtKkSRRdrBh7Nnx4F3zxRUFF8zIZCTgzAYoXZ+4+104CJEACViZA8WJloAxHAokkQPGSSIC8nQRIgAQciADFiwM1k0txWAIUL47R2pEjZ6NMmaJo1uwbgwWtXLkFN2/ew6BBnRRd6NGjp7Fw4RoEB49WNC+TkYCzE6B4cfYngOsnARIgASsSoHixIkyGIgErEKB4sQJEhiABEiABByFA8eIgjeQyHJoAxYv9t/fx42do1ao3Nm9egJQpkxssyMdnBHx9W6NChRKKLnTMmHkoVqwAWrb0VDQvk5GAsxOgeHH2J4DrJwESIAErEqB4sSJMhiIBKxCgeLECRIYgARIgAQchQPHiII3kMhyaAMWL/bd3+fI/cO9eGAYO7GiwmCtXbmHo0OlYtWqaoot89SoCXl6+2Lx5PtKlS6NobiYjAWcnQPHi7E8A108CJEACViRA8WJFmAxFAlYgQPFiBYgMQQIkQAIOQoDixUEayWU4NAGKF/tvr7f3QAwc2AmlShU2WMz8+Svh4uICP79vFV3kunU7cebMFYwc2VXRvExGAiQAULzwKSABEiABErAaAYoXq6FkIBKwCgGKF6tgZBASIAEScAgCFC8O0UYuwsEJULzYd4OPHTuD4ODVJs9SEePHxo/vi0KF8ii6SD+/APz0UzNUqlRa0bxMRgIkQPHCZ4AESIAESMCKBCherAhTL9Tbt0nx8aOLPMFVFPWzz96pqBrHKIXixTH6yFWQAAmQgDUIULxYgyJjkIC8BChe5OUrd/RRo+aiRIlCaNGirkEqIWTE4fZBQaPkLsEg/sWL1zFy5Gz8/vtURfMyGQmQgIYAd7zwSSABEiABErAaAYoXq6E0CCTEy4ULueHiwO4lTZpI5M8fJg9AJ45K8eLEzefSSYAESMCIAMULHwkSUD8Bihf198hchU+fvkDTpj2wZct8pE6d0uCy8eODUaBAbnz7rZeiC5w5c7lUS8eOLRTNy2QkQAIUL3wGSIAESIAErEyA4sXKQLXhdOIlV64k8iSwcdTXr4H3719TvMjQB4oXGaAyJAmQAAnYKQGKFzttHMt2KgIUL/bb7v/9bzNu3bqHQYN8DBbx7t171Kvng5UrA+HmllHRBTZo0AXz54+Eu3t2RfMyGQmQAMULnwESIAESIAErE6B4sTJQihd5gDpRVIoXJ2o2l0oCJEACcRCgeOEjQgLqJ0Dxov4emavw++8HoW/fH1GmTFGDS7ZvP4jdu49g4sR+ii7ur78OY+vWAwgMHKhoXiYjARL4RICjxvg0kAAJkAAJWI0AxYvVUBoE4o4Xebg6Q1SKF2foMtdIAiRAApYRoHixjBOvIgFbEqB4sSX9hOc+fvws5s5dicWLx8YIMnBgIL75phLq1q2a8AQJuHPgwCn4+uvK8PRUNm8CSuUtJOCwBCheHLa1XBgJkAAJKE+A4kUe5hQv8nB1hqgUL87QZa6RBEiABCwjQPFiGSdeRQK2JEDxYkv6Cc89Zsx8FC2aD61a1TMIEh7+FN991x/btgUhadKkCU8Qzzvv3XuEjh2HYsuWBXBx5INC48mFl5OA0gQoXpQmznwkQAIk4MAEKF7kaS7FizxcnSEqxYszdJlrJAESIAHLCFC8WMaJV5GALQlQvNiSfsJyP3/+Cg0bdsGWLfORNm1qgyC//74VN27ciXHuS8IyWX7XL79swNOnz9Gnzw+W38QrSYAErE6A4sXqSBmQBEiABJyXAMWLPL2neJGHqzNEpXhxhi5zjSRAAiRgGQGKF8s48SoSsCUBihdb0k9YbiFXrl4NxdChfjEC+PqORKdOLfHVVyUTFjyBd7VtO0Cqp3jxQgmMwNtIgASsQYDixRoUGYMESIAESEAiQPEiz4NA8SIPV2eISvHiDF3mGkmABEjAMgIUL5Zx4lUkYEsCFC+2pJ+w3D/+OAQ9e3qjXLkvDAJcuXILQ4ZMx+rV0xIWOIF3/fPPGSxYsBoLF45OYATeRgIkYC0CFC/WIsk4JEACJEACFC8yPQMULzKBdYKwFC9O0GQukQRIgAQsJEDxYiEoXkYCNiRA8WJD+AlIffLkecycuRy//DIuxt3z5/8ufaxz528TEDnht4wdOx9FisQ8bybhEXknCZBAQglQvCSUHO8jARIgARKIQYA7XuR5KChe5OHqDFEpXpyhy1wjCZAACVhGgOLFMk68igRsSYDixZb045973LgFKFAgD9q08Ypxc6tWfTBuXG98/nne+AdO4B2vX0fCy8sXf/wxF+nTp01gFN5GAiRgLQIUL9YiyTgkQAIkQALc8SLTM0DxIhNYJwhL8eIETeYSSYAESMBCAhQvFoLiZSRgQwIULzaEH8/Ur15FwMvLD3/+GVNyiHFfwcFrEBQ0Kp5RE3f5+vV/ISTkEgICuiUuEO8mARKwCgGKF6tgZBASIAESIAFBgDte5HkOKF7k4eoMUSlenKHLXCMJkAAJWEaA4sUyTryKBGxJgOLFlvTjl3v16u24ePE6hg/vEuPGCROCkT9/bnz7bcydMPHLEr+rO3cehR9+aILKlcvE70ZeTQIkIAsBihdZsDIoCZAACTgnAYoXefpO8SIPV2eISvHiDF3mGkmABEjAMgIUL5Zx4lUkYEsCFC+2pB+/3B06DEOXLm1QoUIJgxvfv3+PevV88b//TYGbW8b4BU3E1Zcu3cDw4TOxatW0REThrSRAAtYkQPFiTZqMRQIkQAJOToDiRZ4HgOJFHq7OEJXixRm6zDWSAAmQgGUEKF4s48SrSMCWBChebEnf8tz//nsRU6f+gl9/nRDjph07DuKvv45g0qR+lge0wpWzZi1HypQp0KlTSytEYwgSIAFrEKB4sQZFxiABEiABEpAIULzI8yBQvMjD1RmiUrw4Q5e5RhIgARKwjADFi2WceBUJ2JIAxYst6VueW4wSy5MnJ9q2bRDjJn//QNSuXQmenlUtD2iFKxs27IK5c0cgT54cVojGECRAAtYgQPFiDYqMQQIkQAIkQPEi4zMQP/FyGkGeHbDWuJ4Kw7FybBOY2ux+YWF59F7tjenbe6OYdN9jbBvmiWkwcU/4RgxvNwbugcfhm13z+2PGuVotxvZOpSwm8vo18P79a+TPH2bxPbzQMgIUL5Zx4lUkQAIk4AwEKF6coctco70ToHhRfwcjIiLh5eWHDRtmIWPG9AYFh4c/Q5s2fbFtWzBcXZMqtphdu45g8+Z9mDrVX7GcTEQCJBA3AYqXuBnxChIgARIgAQsJcMeLhaDieVlCxAuEGIkeNxyLSIEQNbuBVsuBSp/uebqjF9oE5teTMZqiDT4uSZjdqPrbDNRz0y1KK37iIV8oXuL5QMTjcoqXeMDipSRAAiTg4AQoXhy8wVyeQxCgeFF/G9eu3YmzZy9j5MhuMYr9/fetuH79NgYP9lV0IWKXTa1aFVGvXjVF8zIZCZBA7AQoXviEkAAJkAAJWI0AxYvVUBoESrx4EeE0QsRQyGhFSmhHrMyzCG321/60K0Z/Z4uRwDlYYzvG1M0MmBQvMP9xM3goXuR5bkRUihf52DIyCZAACdgbAYoXe+sY63VGAhQv6u+6j88I6RyVihVj7vD38xuJjh1b4quvSiq2kPv3H+Gnn4Zgy5YgJEniolheJiIBEoibAMVL3Ix4BQmQAAmQgIUEKF4sBBXPy6wjXjS7XqKliVSD5mOhbXRjw/R3r2h3yeTTGxtmLFrMiRczksfcsile4vlAxONyipd4wOKlJEACJODgBCheHLzBXJ5DEKB4UXcbz5y5jIkTF2L58kkxCr16NRSDBk3FmjXTFV3E0qUb8fjxU/Tt+6OieZmMBEggbgIUL3Ez4hUkQAIkQAIWEqB4sRBUPC+zjngBpLNcYCxSbqCt9mwX8fkVebS7WYzHiun+HGNXjPGosU9Cx1DymF80xUs8H4h4XE7xEg9YvJQESIAEHJwAxYuDN5jLcwgCFC/qbuOkSYuQM2dWeHs3ilHoggWr8OHDB3Tp0kbRRbRrNxCDB/ugRInPFc3LZCRAAnEToHiJmxGvIAESIAESsJAAxYuFoOJ5mVziRZzXMhUjNGPDxOvsdHiuzG80bkwnVkzsmDG748XU7prYxcuhQ4ewZMmIeJLh5XERSJcuCs+fp4CLizyHe+bJkwehoaFxlZHgz6dNG4mcOfOhRo2qqFy5NHLlypbgWLyRBEiABJydAMWLsz8BXL89EKB4UW+XoqLeoH59P6xaNR1ubhliFNq6dR+MHdsLhQvnU2wRx4+fxbx5v2PRojGK5WQiEiABywlQvFjOileSAAmQAAnEQYDiRZ5HxDrixViGaM58WWui5BaBx+Erneuid0+5vzG8ndHuFiuOGvvvvxfIkeOOPACdOOrWrYPh4RGIVKlyyEIhIiICqVKlkiW2CLpnT1e4uJTHmTP3cfjwv8icOSOqVCmDypXLoHjxQrLlZWASIAEScEQCFC+O2FWuydEIULyot6Pr1+/Cv/9ewKhR3WMU+c8/ZxEUtArBwaMVXcDPPy/A55/nRevW9RTNy2QkQAKWEaB4sYwTryIBEiABErCAAMWLBZAScIlVxIskScbAXSdVjHe3aOsyHkcmdsW02V8b02vsRm/9MWPienPiRcTudwN9fpuBem5xL5ijxuJmlNArHG3UWEjIJUnAiF8vX76WBIzuV9KkSRKKifeRAAmQgFMQoHhxijZzkXZOgOJFvQ308wvAjz82lf7b0/g1YcJC5MuXE23a1FdsARERUfDy8sXGjbORIUM6xfIyEQmQgOUEKF4sZ8UrSYAESIAE4iBA8SLPI5J48aLZuTINw6PHiBmf5xJduSRNgOnac180cmUMjgH4qt+n81+k602KF+1OmlZ6Z8nEgYXiRZ7nRkR1NPGiTyo0VLMLRvw6ffqSgYTJnDnm+Af5KDMyCZAACdgHAYoX++gTq3RuAhQv6uz/uXNXMXbsfPzvf1NiFCjOdfH09MWKFZOQJUsmxRawYcMunDplegeOYkUwEQmQQKwEKF74gJAACZAACViNAMWL1VAaBEqIeIkxQkxfhJgdESbSasTJ7WjJopU2/1SNuYNFT8roFxxD0FC8yPNgWBDVkcWL/vJfvHgdLWGEiClYMI90JowYSyZ+zxcJkAAJkABA8cKngATUT4DiRZ09mjJlCbJmzYTvv28So8CdOw9B/Jo0qb+ixXfpMhre3o1QtWpZRfMyGQmQgOUEKF4sZ8UrSYAESIAE4iBA8SLPIxI/8SJPDXJG5Y4X+eg6i3gxJnjs2GkcOiR2w4RAjCDTjSMrX764fLAZmQRIgARUToDiReUNYnkkAIDiRX2PwX//vUX9+n5YsWKKJF+MX4MGTUWtWl/B07OaYsVfvnwTQ4fOwOrV0xTLyUQkQALxJ0DxEn9mvIMESIAESMAMAYoXeR4Nihd5uDpDVGcVL/q9Ff8w1Y0kE+PJ9M+FSZ06pTM8BlwjCZAACUgEKF74IJCA+glQvKivR5s27caxY2cxdmzPGMU9fvwMrVv3xbZtQUiWzFWx4mfP/g3Jk38GH59WiuVkIhIggfgToHiJPzPeQQIkQAIkQPGi6DNA8aIobodKRvFi2M6wsCcGI8m+/LJ4tIjJnTubQ/WeiyEBEiABYwIUL3wmSED9BChe1NcjzUivhqhatVyM4lat2oarV0MxZIivooU3atQVs2cPQ968ORXNy2QkQALxI0DxEj9evJoESIAESCAWAtzxIs/jQfEiD1dniErxYr7Lb9++kySMZiTZv8icOX20hClR4nNneDy4RhIgAScjQPHiZA3ncu2SAMWLutp24cJ1BATMwe+/B5oszM8vAB06NEfFiqUUK3z37qP44489mDZtkGI5mYgESCBhBCheEsaNd5EACZAACZggQPEiz2NB8SIPV2eISvFieZdPn74knQkjJMzz569QpUoZVK5cWpIxSZMmtTwQryQBEiABlRKgeFFpY1gWCegRoHhR1+MwbdpSZMiQDj/91CxGYWKnizjfZc2a6YoWLXJ6eFSAl1d1RfMyGQmQQPwJULzEnxnvIAESIAESMEOA4kWeR4PiRR6uzhCV4iVhXRZnwejOhQkJuWRwLoybW4aEBeVdJEACJGBjAhQvNm4A05OABQQoXiyApNAl79+/h5eXH379dQKyZ3eLkTUoaBXev/+ALl3aKFQR8PBhONq3H4StW4OQNGkSxfIyEQmQQMIIULwkjBvvIgESIAESMEGA4kWex4LiRR6uzhCV4iXxXX758nW0hBFjyQoWdI8WMYUK5Ul8AkYgARIgAYUIULwoBJppSCARBCheEgHPyrf++edeaSTtuHG9TUb+9tu+GDOmJwoXzmflzObD/frrRjx69AT9+v2kWE4mIgESSDgBipeEs+OdJEACJEACRgQoXuR5JChe5OHqDFEpXqzf5WPHzkSLGBcXF0nCiLFk5cuXsH4yRiQBEiABKxKgeLEiTIYiAZkIULzIBDYBYbt1G4M2beqjevUvY9x9/PhZzJ+/CgsXjk5A5ITf4u09EP7+nVCyZOGEB+GdJEACihGgeFEMNRORAAmQgOMToHiRp8cUL/JwdYaoFC/ydvnKlVvST0KKsWS3bt2LPhNGyJg0aVLJm5zRSYAESCCeBChe4gmMl5OADQhQvNgAuomUly7dxLBhM7B69TSTBU2cuBB58uTEd9/VV6zgEyfOYc6c/2Hx4rGK5WQiEiCBxBGgeEkcP95NAiRAAiSgR4DiRZ7HgeJFHq7OEJXiRbkui7EPmnNhQqT/L1fuC+1IstLInTu7coUwEwmQAAmYIUDxwkeDBNRPgOJFHT2aMWOZ9EM0HTu2iFHQhw8fUa+eD5Yvn4SsWTMpVvC4cUHSyNtvv/VSLCcTkQAJJI4AxUvi+PFuEiABEiABihfZnwGKF9kRO2wCihfbtPbt23fR48iEhMmYMX30uTAlS35um6KYlQRIwOkJULw4/SNAAHZAgOLF9k36+PEjvLz8pJ0lOXNmjVHQzp2HsGPHQUyePECxYiMjo6Sa1q+fhYwZ0ymWl4lIgAQSR4DiJXH8eDcJkAAJkADFi+zPAMWL7IgdNgHFizpae+bM5eiRZM+fv4yWMGIkmatrUnUUySpIgAQcngDFi8O3mAt0AAIUL7Zv4pYt+7F//3FMmNDXZDGDBk1FzZpfoV69aooVu3HjbohRY6NH91AsJxORAAkkngDFS+IZMgIJkAAJkICWAEeNyfMoULzIw9UZolK8qK/Lt28/iN4Nc+rUBVSpUiZaxLi5ZVRfwayIBEjAYQhQvDhMK7kQByZA8WL75vbs+TOaN6+LmjUrxCjmyZPnaNWqN7ZtC0ayZK6KFdu16xi0bdsA1aqVUywnE5EACSSeAMVL4hkyAgmQAAmQAMWLrM8AxYuseB06OMWLutv78uXr6DNhxEiy/Plzo3Ll0pKI+fzzvOountWRAAnYHQGKF7trGQt2QgIUL7Zt+tWrt+DvPxVr184wWcjq1dtx5cpNDBnip1ihV67cwuDB07BmzXTFcjIRCZCAdQhQvFiHI6OQAAmQAAkA4I4XeR4Dihd5uDpDVIoX++ryP/+ckXbDHDoUAhcXRO+EqVChhH0thNWSAAmokgDFiyrbwqJIwIAAxYttH4hZs35DihSfwcenlclCOncOwI8/NkOlSqUVK3TOnBVIliwZfH1N16RYIUxEAiQQbwIUL/FGxhtIgARIgATMEaB4kefZ0ImXZMnkia+GqClSRCJ//jA1lOJQNVC82G87xU83Cgkjft24cVeSMLqxZGnSpLLfhbFyEiABmxGgeLEZeiYmAYsJULxYjEqWC+vX74wFCwLg7p49Rvxr125j4MApZnfDyFIQgMaNu2HmzCHIly+XXCkYlwRIQCYCFC8ygWVYEiABEnBGAhQv8nRdiJf//lNuhrA8q4g7aurUb+K+iFfEiwDFS7xwqfbiR4+eRksYIWLKli0WvRvG1BsDql0ICyMBErApAYoXm+JnchKwiADFi0WYZLlo27a/sXv3EUya1N9k/KCg1Xj37h26dv1Olvymgu7ZcwwbN+7C9OmDFcvJRCRAAtYjQPFiPZaMRAIkQAJOT4DixekfAQJQGQGKF5U1xArlvHv33kDCZMiQNlrClCxZ2AoZGIIESMBRCVC8OGpnuS5HIkDxYrtu9u49Ho0b10bt2hVNFvHtt/0wenR3FCmSX7Eixdku1at/ifr1ayiWk4lIgASsR4DixXosGYkESIAEnJ4AxYvTPwIEoDICFC8qa4gM5Zw5cxmHD4dIMubp0xfakWSlpf93dXX8nXIyIGVIEnBYAhQvDttaLsyBCFC82KaZ16/fRr9+k7B+/SyTBZw4cQ7z5q3EwoVjFCswLOwx2rXzx9atC+DqmlSxvExEAiRgPQIUL9ZjyUgkQAIk4PQEKF6c/hEgAJURoHhRWUNkLufOnQc4dEhzLsypUxeid8IICZMlS0aZszM8CZCA2glQvKi9Q6yPBACKF9s8BXPm/E+SG35+rU0WMGnSIuncl+++a6BYgcuWbcLDh+Ho37+DYjmZiARIwLoEKF6sy5PRSIAESMCpCVC8OHX7uXgVEqB4UWFTFCrp1asIg5Fk4kBWIWDEr88/z6tQFUxDAiSgJgIUL2rqBmshAdMEKF5s82Q0atQVs2cPQ968OWMU8PHjR9Sr54tlyyYga9bMihXYvr0/BgzogFKliiiWk4lIgASsS4Dixbo8GY0ESIAEnJoAxYtTt5+LVyEBihcVNsVGJf3zz9loESPeQNBJmK++KmmjipiWBEhAaQIUL0oTZz4SiD8Bipf4M0vsHTt3HsL27X9jypSBJkP99ddhbNsmPj8gsaksvv/kyfOYNes3LFnys8X38EISIAH1EaB4UV9PWBEJkAAJ2C0Bihe7bR0Ld1ACFC8O2thELuvq1VBJwoixZDdu3EHlypozYcSvtGlTJzI6bycBElArAYoXtXaGdZHAJwIUL8o/DX37TpQOr//mm8omk4sD7mvUKA8vr+qKFTd+fDDEbuXvvquvWE4mIgESsD4BihfrM2VEEiABEnBaAhQvTtt6LlylBCheVNoYFZUVHv5UuxMmRPr/0qWLokoVIWFKw909h0GlBw6cwP37j9C6dT0VrYClkAAJWEqA4sVSUryOBGxHgOJFWfY3b95Fz57jsGnTHJOJnzx5jpYte2PbtiB89lkyRYqLinoDLy8/rF07A5kypVckJ5OQAAnIQ4DiRR6ujEoCJEACTkmA4sUp285Fq5gAxYuKm6PC0t69e29wLkz69Gmjd8KUKlUYEyYEY82aHejZ0xvff99EhStgSSRAArERoHjh80EC6idA8aJsj+bNWykl7NKljcnEq1dvx+XLNzF0qJ9ihW3atBtiROyYMT0Vy8lEJEAC8hCgeJGHK6OSAAmQgFMSoHhxyrZz0SomQPGi4ubYQWlnz16JFjHiJz6fPHmBiIhIqXI/v9bw8WllB6tgiSRAAjoCFC98FkhA/QQoXpTtUZMm3TF9+iDkz5/bZOLOnUfhxx+bolKl0ooV1q3bGLRpUx/Vq3+pWE4mIgESkIcAxYs8XBmVBEiABJySAMWLU7adi1YxAYoX6zfn9evk1g9qBxGPHz+LWbOWG1RaqlQRdOzYAhkypLODFbBEErANgdSp39gmsYmsFC+qaQULIQGzBChelHs4du06gj//3Itp0waZTHr9+m0MGDBFGvml1Eucw+fvH6hoTqXWxjwk4IwEKF6csetcMwmQAAnIRIDiRSawDEsCCSRA8ZJAcLHcdvFiLnz44Gr9wCqP+ObNfxC/xMvFxUX7C0iWLJliM89VjojlkUAMApkzP0O2bM9VQ4biRTWtYCEkYJYAxYtyD0f//pNRt24V1K1b1WTS4ODVePv2Hbp2/U6xoubO/R+SJk0q7SzmiwRIwP4JULzYfw+5AhIgARJQDQGKF9W0goWQgESA4sX6D4IQL+nSfYbkzrnxxfpAGZEEHJTA/GNxZQAAIABJREFUs2dAmjRPKF4ctL9cFgnIRYDiRS6yhnFDQ++ja9fR+PPPeWYTtmnTDwEB3VG0aH5ligLQtGl3TJs2GPnz51IsJxORAAnIR4DiRT62jEwCJEACTkeA4sXpWs4Fq5wAxYv1G0TxYn2mjEgCjkiA4sURu8o1kYD8BChe5GcsMgQFrcJ//71D9+5tTSY8ceIc5s5diUWLxihTEIC9e//B+vU7MWPGEMVyMhEJkIC8BChe5OXL6CRAAiTgVAQoXpyq3VysHRCgeLF+kyherM+UEUnAEQlQvDhiV7kmEpCfAMWL/IxFhmbNemDKlAEoWDCPyYSTJi1C7tzZ0bZtA2UKAjBkyHRUrVoWDRp4KJaTiUiABOQlQPEiL19GJwESIAGnIkDx4lTt5mLtgADFi/WbRPFifaaMSAKOSIDixRG7yjWRgPwEKF7kZ7xnzzFs2LALM2YMNpvM09MHv/46AdmyZZa/IACPHj3Bd98NwNatC5AsmfOdJagIZCYhARsQoHixAXSmJAESIAFHJUDx4qid5brslQDFi/U7R/FifaaMSAKOSIDixRG7yjWRgPwEKF7kZxwcvBpRUf+hR492JpNdv34HAQGzMW/eSKROnVL+ggAcPvwvli7diLlzhyNJkiSK5GQSEiAB+QlQvMjPmBlIgARIwGkIULw4Tau5UDshQPFi/UZRvFifKSOSgCMSoHhxxK5yTSQgPwGKF3kZv3jxCj17jsOwYZ1RqJDpMWNCzLx9+w5du34nbzF60UeNmoOSJQujefM6iuVkIhIgAfkJULzIz5gZSIAESMBpCFC8OE2ruVA7IUDxYv1GUbxYnykjkoAjEqB4ccSuck0kID8Bihd5Ge/dewzr1v2FmTNNH2AfGfkGvr4jMHRoZxQtml/eYrTR799/hEGDpmLSpH7Ils1NkZxMQgIkoAwBihdlODMLCZAACTgFAYoXp2gzF2lHBCherN8sihfrM2VEEnBEAhQvjthVrokE5CdA8SIvY3//QNSs+RW8vKqbTHTixHnMnbsCQUGjkDRpUnmL0UZfvXo7Ll68geHDOyuSj0lIgASUI0DxohxrZiIBEiABhydA8eLwLeYC7YwAxYv1G0bxYn2mjEgCjkiA4sURu8o1kYD8BChe5GN88+ZdBATMwdSp/siUKb3JRJMmLUbu3FnRtm1D+QrRi/zu3Xt06TIKPj6t8NVXJRXJySQkQALKEaB4UY41M5EACZCAwxOgeHH4FnOBdkaA4sX6DaN4sT5TRiQBRyRA8eKIXeWaSEB+AhQv8jFetGgtXr2KQK9e7U0mefr0hXT+y/jxvZE7d3b5CtGLfP78VUycuAjz549EypQpFMnJJCRAAsoRoHhRjjUzkQAJkIDDE6B4cfgWc4F2RoDixfoNo3ixPlNGJAFHJEDx4ohd5ZpIQH4CFC/yMH758jV69PgZQ4b4onDhfCaT7Np1BFu37seUKQPlKcJE1OnTlyJ9+nT46admiuVkIhIgAeUIULwox5qZSIAESMDhCVC8OHyLuUA7I0DxYv2GUbxYnykjkoAjEqB4UV9X379/r76iWFEMAi4uLkiSJInTkqF4kaf1+/cfx6pV2zBr1lCIZ8zUa8iQ6ahevRy8vGrIU4RR1CdPnqNPnwkYPboH8ubNqUhOJiEBElCWAMWLsryZjQRIgAQcmgDFi0O3l4uzQwIUL9ZvGsWL9ZkyIgk4IgGKF/V1NTIyEm/fvlVfYazIgECqVKng6urqtFQoXuRp/ZAh01ClSjk0bOhhMsH9+4/g7x8onf/i5pZRniKMou7YcRA7dx7G5Mn9FcnHJCRAAsoToHhRnjkzkgAJkIDDEqB4cdjWcmF2SoDixfqNo3ixPlNGJAFHJEDxor6uvnz5EhEREeorjBUZEMicOTPFS/1ZcHXleR/W+tIIDb2HkSNnY/LkgXBzy2Ay7Jo1O3Dx4nUMG9bZWmnjjNO//yR4elZHnTqV47yWF5AACdgnAYoX++wbqyYBEiABVRKgeFFlW1iUExOgeLF+8+MjXh6dXIBt54xryIPKLbxQKJX1a0tsRKleNEX7ctkSG0rv/ghc3bUMofnao3ZBFS7aiiu1bqiHOLFsA84DyFUlkezCjmDZdqBe+0rIEt8iE3NvfHOZvV7DAp5++DKrdZ4neZ51wwVQvFjtAbBaoJePr2Hz0o24ZzJiTlRqVguKf5sKO4nfdgKe7crBzexKw3Hyt+24EP35YkbXR+LannUIzdMctQqmjBnFohzxxCxHTG0JFC/foD7FSzwfyNgvX7JkPZ49e4E+fX4we2GXLqPx/feNUblyGavmNhfs5s27CAiYjWnTBiNjxnSK5GQSEiAB5QlQvCjPnBlJgARIwGEJULw4bGu5MDslQPFi/cbFR7xcWFgevc8bioyoa2dxO3s9tG9vmXyJvLYVa27mR8uvi8LE22lWXaBULxZje6dSVoz7GNuGeeJgje0YUzez9eJGXMTutTeQR1GJpS8AErmUOOqPvPYLBv98BiVqF0XByt6m30y1tISz0+HZD5i+vTeKWXqP7rrE3BtLrviJj9MI8uwABB6HbwnrPE/yPOuGC6Z4ie/DJv/1Lx9fx5ZfteIl4hr2rr8N92Y1tbIlJyo21f0+frWEn/oN2+GJdmXNqxOzEc8tQoOBQODmjihq6qKIa9iz/k9cD8+ClDpz+igSj9xSoHqddiiXVdz0FDtGeuNQteUIqGNiRFJcOSxarkb+QJfTKjFNJ6Z4oXix6JG08KJXryLQvftY+Pt3QrFiBUzedf36HUmCzJ07AmnSKPNDIosXr8PLl6/Rq1d7C1fCy0iABOyRAMWLPXaNNZMACZCASglQvKi0MSzLaQlQvFi/9fEWL0YiI+raNsyfswBPm8/HqGpx7yx5uqMX2uyvjZVjm0DuiePhJ4OxDY3hbdUdL9Z5ozxGJ8M3Yni73aj62wzUS8B7nQl7MvQFQMIiRN8VR/1S30+3wMb+NZDoYTOJkSeJuTcWRPETH/rcI3F1z3LczpM4GRW//AnrNcVLwrjJeZfBqLHwHQj44RCqLA1A3UR+D7m4uAH6IRCbO5hUJ7EvKVaBEYlrmydj2cncaNK5A8pGi5dTWDx/Hs4X8ceY1gWRMi7x8ugUVuwE6rYtG8uumrjIX8SiBv2ASZvRsTgAq8SkeDFFgGe8xPUsxu/zf/99EitW/InZs4chSZIkJm8ODl6D//77D926tY1f8AReHRERCbHDZtAgH7MyKIGheRsJkIDKCFC8qKwhLIcESIAE7JkAxYs9d4+1OyIBihfrdzWx4kVUdHt1c3S61Qsb+ntod7F8GislPv+FNFIJQNgRBM2diLW38qOFty/aa3e9GIwwK663o0aMhToDfIEQnL8nRpp5AIfFmC8PpD+0TxpbhZweaFkZOLx2H+7q/qwfVztqTLMjoTS+OBeiuQ/GI9LM1BwDuU68BKPpw2OfatDfwSPt/tDWY5xHGnUVoo2qq+EhTiyYiDnrbsC9ua/Z3UNmOcF87ebXLUZcTcHsSZuAuj5o317bI7O1a0diZSwNnAvRsEZp7biv2OsXu5yWLQvC2udl4V2u7qd7tKPHDJ4R8f7nyQU4A20e0V/j3VFaeRIwtwiuHgqVKjEeX2aWlZ54cZOeCQ9UfroPh6VZTWI9+REaXZdufdp2mWEj1jdv9nBsF5KvvZ/p0Xb6fS+eHZGDx2h3vBiNGjP5fADQ7SiqkhGHD2meH/01G4sXw7GAn551iW16vVFv0tdYBrT9uiiSxvHtheLF+t9/ExvREvEi7V7RfNMT34z1drFoxnkd0c0p034u8toeBM2bgh2oi7bt2mmvNxwNVix6Z4omrH6OYm5RGD7TzI6XiLNY1Gsm0GsmOpYwVLBRZxeh5wyg54yOKJFKt+NlIhqHhWhGkuWshOa1hJQRf5cYjTOTdtEc0Y5cizliLSaD1Li2JwjzpuwAvmkrrbMcdDGL4bnxmDOjfILROh04/bqMWOhqzs0zXjhqLLFf7Hr3Dxs2A199VQqNG9cyGTUq6g18fEZi6FBfFC1qekeMFcuRQh05EgIx/kzssEma1LQMsnZOxiMBErANAYoX23BnVhIgARJwSAIhIYFInTo1ChXydMj1cVEkYG8E/vyzC+rU+R+SJ5d7r4Q8ZPbs6YAyZdohY0Zl/iFsySqsIV6iDgegSVA+LFzyI9yheUN//d/pkUMcLhBxEfdffoNmXbxQ6NURLJw3Catv5Uer9r7wrlUEH8Wb1uv/QrrsRZFC3PvgOWo06685P0W8SR54Gi08KyPVO3dUal4BV8d5YpVrd3xb6C0eCeGw6wmKtfBA7mdheCLenD78ER0mTkW1rID+m9HS7881QIdiufE2FRB+cgue1h6PQQ3FyLNYao4xoUMjXla5esMzZ2q8TRWBqxdvIWdzf/hKO2s0EmLP62LILsmmu7iSuh66+4nzSB7iROBc/JE2t+ZMHPG5wm0wqGFGnA+ahDnSqDFfeHvXi3FmjvTmvklOMOQddhjHP7ZCd8E7lZaByXXnxd09gZgzQXPWiLe3D77MGlvt2nW/9ka9L1PjP8FsdwjSdR+PvuWAE7HUL3ZFLV8epOl77VZo6l0Kz/SfERM1Tz6nzZOrBlrWKmK4S0aSJ6fRol9DpAp7DIQdxu4XDTFkYHNpzeZZaZ8p7ZgySM+EN/p8nRrhz7TrqdUExV3CNM/WsuuoPHc2WkuHZJhnk1ba9TUMW4Xk8/YxscNK9H0wlrtUlgRkVPI7OLtwM76IMWrsnZnnoyhSSjuKfkGSlk3hnvI/pIi4iEv33NG0a28ppoF4CTuCqb+u1n5NaZ917Y608G0dMPB2D8zxKSu9gf1oWwf43+6BYJ+yFomXVKnCkSXLM0u+tShyzdmzq/DZZ7lRuLAyP9WtyKLikeT169eIiorS2o+YO14kibLxb6TNXhApEIVrD16iWhNfadSf+DqZvOkKCmUT22M0n2vg3QtfvNqLoHmTNaPG2rZF27IaSbHx77TIXjAFEHEND15WQxM/7fkxYScxY9IKuJQTZ7pE4bMH57FkVzHTo8ZuroZPtzvotLoPKhp/b404immtFiL3nGC0yqcRL6tdm8MzR0r8lyoK1y7dQY6mXdFJjD8z2FUTjpPBc7EvohCyiR00jx7iaioPdPXRnDFjmsH3yHN7GeZN3g7UbSets2yYbkRaO7xf1BPT0RMzO5aQvk7Ct/fHD395YunkOnALO4mFC/YhomA2KX74w6tIVVNbl2CxfLOWt+ZznzcegO++zIGkSeNSm/FovJ1d+scfnmjUaDZcXRO939HOVm79cm/fvo/hw2dh8uQByJLF9H8Lnzx5HnPmrEBQ0CjFnrvRo+eiePHP0aJFHesvmhFJgARURYDiRVXtYDEkQAIkYN8Ebt/egdDQ9ahYsSf/sWDfrWT1DkAgPPwi/v33N3z99VK4uNjnGxiOKl4kQaI7cyPiFIK6zUKGYXPQWhyKHHEJq4YNwrOffoNvyVQwHDUWgTPB7bA47QSMbyPeXI/E1ZXdMO6l9o1h7RvsfZcthqc091/75n+yyZg0shbccBO/d2iJ7ZWDMdenLFJE7MeUZn2RTnpD24R4Od8Dc8b+IL05L+3SCflBM/IsjpoNv3w0NUyL0MXS1NztaBMsn9YEWcI2oveg/Wg1IRBVJfGyBwGDlqHShMWol1WMmBqJu8O1Y9nCjmD5uYwasRDrqC4Np2kYoVmn4KQbT5XjIoK6jYFL39/gUzKlNt9M5Oyj4a05l8fMumE0aizW2o3ZR+LIlOoYmUF7ho4lo8Z0I+Yk3nHVPBy/TW1ieoyQ9rnoOFf7jN1cig5+J9FaGtNmyTOlOR9GEi/RbLTruafLq3m2zrbRnuUTKxsj8WH8/Vbc234jvLTPcdS1pRjcdRaKxRAvd+N4Psbg1U+/ab5WpK+rdjhUdzOm18sWQ7xEP1eIwOEpNRCg61PYRvTxv4EOc3qjZKqH2NanC2530D47cfw9IXa8nD+/F2Fhx1XzN8qDB2fg6poebm6lVVOTkoWUKFEC+fLlMyNeInF2UU/8knYQxrbWipdVwzDh5Y+SUIjaGQDv7SUwc3RLFBRiY+86vCjeVhr/ZTBqTNql8gvSDx6LlgU04mXNyAl4/v1MdCyZ0lBKCIGzahh6LjUjXmIdQ6Y/+ksjXmZE/ISZo7T1ibjH6mLplLpw048TtgP9hx5F83HDUUUSL4cwZsg6VPx5Cupm1TCYid6Y2bG4Rj7tXYfbeZqjZoGbhqPG9GLmM9h9E4mjU3thR8VxGF7VTVrvkGPNMW54FY14OTgGQ9ZXxDhdXdPvYujPI1Alq9gJtAJn0zcHQo/g1atXSj4aqsp1+/YvaN7cH6VKiZlufCWGwNKlGxAe/gz9+v1oNszkyYuRM2dWtGvXMDGpLL73wYNw+PsHYuLEfsiePZFzDi3OygtJgARsRYDixVbkmZcESIAEHJDAmzdPcPLkeGTMmBs5cpRFqlRucHFxwIVySSSgYgLv3v2H589v4ubN/cievTby5lXmH5JyIHFU8RJ5eCSaBhfAwsU/wP3mL+jgtx8lvCsienz/yWCcrbIai1vlNxIvN/D7T61wuITYbaElHnYUy8/W0OyeiXEeh/H5KsZ/NhQJMXa86J1PYyCA4qjZ8FnQCojSa7C4lfYNT+mN/6cYsL038gkWQS/RonYR7di1SFzdvRxpfPdjQOWXOLE8GMtPfEA53bkzutFqsYoLDafbvgfQv7I0aOfTS6r9JnzXB6CS9BPkhkyMR1AZii9DXlIfzdYeKQmngzW0IgJGsiE+4iWeNcf4WjR+LgxyW/5MSeJF75kwZGXIMXY2WsFldP6Rrm6Drw/pgxqp87yvEIT6ed7F8XwsRYkF6/Ct9rGT5OHzAGzvVMpQvBiMRMuCyEvjsDafVpDhIbb37YxbQoQW/AeTu5+C1+zeKGHB2ctCvFy8uB9PnpyS49tjgmI+eBCCpEnTI0uWcgm6395vKlasGNzd3TXLiHHGy22s9umMo1+0Rdno76+nsOJ8RcwPboUs1/dixW97cSf755A2deHTiC4D8SLtUjmKEnrnqUhCodJ8BLd0w9GpLbEo7wIEtcitqePWGvh2fY6+mzsixgkx0udC0XF1X5M7Xqa2WoQ8c4PQMq9GvKwpZSauniTJe2QqWi56hWY1tWPIEIlre9cjTcc16FspXGJwp+Na9KlkvNvC6IwXfZmjL5cKXsOiiUdRyb8jiqcSEqYlFr5uhpoFtN+LI65h74Y06CTW9PoUVqz4DSc/lI1mLsayRV45CLE7yVlf588HIW3aKqhVqxIqVy7jrBgSve7XryPRrdsYDBjQAcWLFzIZ7+nTF+jZcxzGjesNd/fsic5pSYA1a3bg/PlrGDGiiyWX8xoSIAE7J0DxYucNZPkkQAIkoDYCjx+fxp07OyAmBGhm1n5UW4mshwQcmsDHj8D79x+RMmVu5MvXBK6uRm8829HqHVO8aHYY9H/eR3NwuiQh9qFU+8qGuxW+0Bxyb/jGv+YN6CMltOeLRPeyJOp5V4KbYuIl9poNHzFj2SPeRxfy45kkXvKLsWvBL9Gqthid9umVq7Lu8PSHOLF8k+bMAvEG+YX06DZ4BL5MIkZJ7UZVadeG8UOt4RTqI+SN0TvkEu/r8Fk/CppPJVy8SCPjzNYeYUXxEr+aY3yJxypeLH+m4iNeYmeT0lB8GBVsOIpPfFIjh573MxYvmTUjzcw+H7+gxIL1euKlGTo9HxVDvDz6uy/812VCbUnuueOzB8OwSLfjRbw/rx03NrHSPsw84oGh0i6quF884yVuRkpfEfsZL3ewxscPR0q0QzmdBZcKLBZ9KH3U9b3RZ5WEn9qDZzUHYUCDgri1uAH6IRCbOxTVipQjKNFOM7or+lWsLtqWTYOj01pgobuQMFoBJImaF+hnSrxEnMOiXtOBnprdMvqvyDOLxIfRe4YQHLozXpYjoI52nJJ+XP3dKUemocWiV2hRS+zq+fTKWUnsagmXGIRKEsb4vx1iES+Sx+qPwbd/xPivjmL2sUoYpN0xI9a76FUL1BRj16JfOVGxaU2NwHp0Cit2St/hEXVtL86n6YwJY+sgl6ur0o+HavL9/vvXSJ68FS5eDEXZsl/Aw6M8UqRIrpr67KWQw4f/xS+/bMDcucPNjhDbtesItmzZj8DAgYos6/379+jSZTQ6dmyBihVLKZKTSUiABGxLgOLFtvyZnQRIgAQcksCrV7fx9OkFiB0wfJEACShLIEmSz5Amjbv0E832OmJMR8wRxUvktXWYMHY5XDrOQ0C1bEDEKQR3n4X0Q/XOxli2Ac+raA70NhQvkTgb3A4L047D+DbirBXNwerbnmoPVFdKvMRRs+ETrzvjZRImBtRGFnHWycru6HasiWY0ljTKaR9aaM+Z0RyKvg/pPf3wZRrxe3GOi+b8FUij0abDXexiSBObeNFwmorhn87mkA6Gb4r2Re8huPtofNSOFkPYboz0n43c2tFj8dnxgthqzxpTOBnEjs+OF4m35TXH+I4Tq3ix/JmKj3iJnU3co8b6tN/46bwYafTYmJhnvFR7FMfzMQYv+2hGi4nnatVQbxz23IxpRqPGpL48C8SG/h5Iqb1uUXHdjhcx/k7zjLrnvYEPniti7qIy8y2e4kXZv/ssyRa7eInCuUU9sSStP8a01uwGkQ6Zf6Y5pP61+L04x0WcmQLgzlpf+IV2xNo+FXFTX7xIsmQJ0g8ag5ZifCTCcfK37Xheqbl0VowQFD/sqKQdWaY9D2WmmVFjYtTXlslYdiIHGvt1QrnonTji3JR5uFhENxZNd8bLUIyXRnpF4tqq4ej5j/acFf3dKY92ov+Qw2iuHe8lRqHtWX8E6eu0Q7msGgYG57VErzvc7KgxaaeONq57nrTI1a6LZsyaTsgcba6tS3OGzLoj6eHZrhxSi9+H5pH4ClJRkhRyx8p1fijkxOJl06Zv4OU1E4cOnYWQB7lyZYOnZ1VkzSpkM1+WEhgxYhbKlfsCTZt+bfaWIUOmo1q1cqhfv4alYRN13YUL1zBhwiLMmzcCqVJZovATlY43kwAJqIAAxYsKmsASSIAESIAESIAESIAEYhJwCPFyTrNzRfeKvHYfEYUqoWFz3YHw4vyRQGzYlwbZpDfpHuLEqSRo0q2f9CZd1Jnp6Do1FJVqt0az9pUgHUy+fgdSZdOM5np08iiSNPZHZ3HuiVLiRTozxXzNhp3UnXXSA60LROGRuPfSbbg3H4hOEpeH0kHzu18WRnbxpmLEJVx+kBdNu/TCl2kuYc/8/2Fv6hwa8YKHeHC9BJoNaI5C0MiIOxXroXEz4x1A4ienjTg9vIx0tUXOdIa1hx3FSZfW6NZZ04/YxYsYO9UAW3P5oHFTIcZemq89LvGilSnm6jcWbga846g5xldSrOLFBCszz1S8xEtsfRVnOWzrgHbb88G7YWu0/FojET+9NM/EhnvuKCy+JpJF4uSO5ShmPGqsWrj55yNCiLmleNWqMcolf2P4XGU17HP43/0wcNFHVBLj7jJmR/ITS7EodS+NiJGK0vR96rlS+HR+UtzfsSle4mak9BWxixdA7GgJ2rgfqbLqxMspuDTsAt+aBfHq1GLM2/MSBbJpxEvk9TBENGyPnmXdtDLFHW0bNETzWrlwb28QNh1IhazSeK1wnPrXBQ27+KKmkBGPTmHx/I3RI8uSvzmFHWuLmR41JhJJo7k249rDzEgRLV6i8DhbSlSvozljBtCOGnP9CS0LvJG+z167fB+5m3ZBByGKDM6KCcephfOw52UBZJO+517DlQe50aRzBylWDAYPryNtLREH2DngB2zP2RYNGjdHragVaDAQCIzeqRMufX46emPp5DqfdvtI692DlwWySR+LvH4F93M0QZdOZZHGiDfCHuJ6kSYY3/4rpHVy8VK//izpvExx8PuOHQelZ65lS08UKpRH6S8bu8x3584DDBs2E5Mm9UfWrJlMruH+/UfSWStTp/rDzU27U0zm1c6Y8SvSpk2DDh2ay5yJ4UmABNRCgOJFLZ1gHSRAAiRAAiRAAiRAAgYE7F28hJ8Mxrbzxk3VjgUz+LDeuCTxce2YMemSiEvYs24/7uLTfYZx9eKJw+d3QDN2TPPW4KdD5SWpY/xnTV7U1ZwZI8WFRhTp/15EEiJjTWh+zcH2UuxYajZYmy5nDaQ7vF8zMixXDb04+mvU3PhpzJjYbSDWdCY64qfPaeIeuQsU09ZvTNqAk0FOw9r1749r3bqY0XVE98e4dmPWhnx1vTBXf1y8Y6s5xrcR4+dCqvkG3KPln7a26GfV9DMFvedD5DBkFXO9n57dWPpq/CzoitfnmqskiuEMUFw8p0Z5zD0f2h1FJYZ74e3N2zGeK4PaDXLVQL08N7DN4FkHpPNhDv+g2aVl4fdpihcLQSl4mYF4kYTGbbjrRl5p6xDnsezQTL4yGDMG7UHzR++Z+JxuXFbOimheU4zwCsepFTs03++kMGLM2KcnR39kWc5ixSAu1D8TJiYSo3h6488010bh2t51uJ2nItIfOarJG10LjMSLTuYchW4pmjFjn3763oCBXhzdx6Xr017Aip2IHsMmfU8Q7GC4Vqk6vRFt4myc6DFjunuiQWk+95V7ZrhSvEjiRbyuXg3F2rXbIUbJenpWQ9myxRT8qrHPVMuWbYI4xF6c72LutXbtDly4cB3DhnVWZJHiPJnevcdj9OgeyJs3pyI5mYQESMD2BChebN8DVkACJEACJEACJEACJGCCgL2LFzaVBEjARgTiGOUWv6o05zItdp8vjSmz9EXxYikp5a4zEC/KpbV9JrHjZXp6LAhuidy2rybOCjJnpnjR7XjRwQoLe4zt2w/i7t2HqFy5DGrUKA8XF5c4WTrjBRERUejadTT69fsRJUsWNotAXNO+fWOJpxKvnTsPST2cMmWAEumYgwRIQCUEKF5H3oPsAAAgAElEQVRU0giWQQIkQAIkQAIkQAIkYEiA4oVPBAmQQIIIWEu8SGcObcO+h6/Q+Pth0s4wS18UL5aSUu46ZxQv0jk1e09hX7qfMFM68F79L4qXb2AsXkTXIiPf4MCB4zh58gK++KIgPDwqIH36NOpvqMIVHj16GgsXrpHOUTG3c+rGjTsYOXI25s4dgTRppFmmsr8GDJiMOnWqom7dKrLnYgISIAH1EKB4UU8vWAkJkAAJkAAJkAAJkIAeAYoXPg4kQAIJImBinFrC4+zHXf3xfxYGonixEJSCl0VFReHt27cKZrR9qujxYBWboaY0clL9r5QpU3LUmPaMF1PdOnz4X+zbdxzp0qVB48Y1kTt3dvU3VcEKAwLmoFSpwmjevI7ZrAsXroX4ftC9eztFKrt16x5GjpyFadMGI2PGdIrkZBISIAF1EKB4UUcfWAUJkAAJkAAJkAAJkIARAYoXPhIkQAL2SoDiRX2d+/Dhg/qKYkUmCSRJksRpyWzaZHrHiz6Qc+eu4o8/9uLjx49o0qS2tAOGL0ij2IYOnYGJE/shW7bMJpFERb2Bj89IDBnig2LFlOG2ZMk6PH/+Cr17f882kQAJOBkBihcnaziXSwIkQAIkQAIkQAL2QoDixV46xTpJgASMCVC88JkgARJICAFLxIuIGxp6H5s27cbLlxGoVesrVKpUOiHpHOqeFSv+RGjoAwwa1MnsusSottmzlyMoaDRcXZPKvn5x5kyXLqPg79+Jgkx22kxAAuojQPGivp6wIhIgARIgARIgARIgAQAUL3wMSIAE7JUAxYu9do51k4BtCVgqXkSVz569wJ49x3Dp0g2UK1ccHh7lkTz5Z7ZdgI2yi50snTuPQp8+P6B06SJmq5g8eQly5nRDu3aNFKlUc+bMWsyfPwJJk8ovehRZFJOQAAlYTIDixWJUvJAESIAESIAESIAESEBJAhQvStJmLhIgAWsSoHixJk3GIgHnIRAf8SKovH//AQcOHMeRIyFwd88hHd6eJUsm5wGmXek//5zB/PmrMH/+SCRL5mpy/UJU9egxDuPG9Ya7uzJn44wZM08aadayZV2n6wkXTAIkAFC88CkgARIgARIgARIgARJQJQGKF1W2hUWRAAlYQIDixQJIvIQESCAGgfiKF12AEyfOYefOQxDn47RoURcFC7o7FV0hOIoWLYBWrTzNrnv37qPYvHkvAgP9FWHz4EE4/P0DpTNnsmd3UyQnk5AACaiLAMWLuvrBakiABEiABEiABEiABLQEKF74KJAACdgrAYoXe+0c6yYB2xJIqHgRVV+5cgtr1+7Ax4+Al1c1lClTzLaLUSj7vXthGDp0OsaP7xur4Bg6dAaqVCmDBg08FKls3bqdOHPmCkaO7KpIPiYhARJQHwGKF/X1hBWRAAmQAAmQAAmQAAnwjBc+AyRAAnZMgOLFjpvH0knAhgQSI15E2WKXxfbtf+P+/UeoUqUsatQob8PVKJN65cotuH79DoYM8TWbUPAQu0/EbpcsWTLKXpgYAde162j89FMzVKpUWvZ8TEACJKBOAhQv6uwLqyIBEiABEiABEiABpyfAHS9O/wgQAAnYLQGKF7ttHQsnAZsSSKx4EcVHRERJ576cOnUBJUp8jho1KiBdutQ2XZdcyd+8+Q9+fgHo1as9ypY1v8Nn7dqdOH/+KoYP7yJXKQZxL168jvHjF2LevOFIlSqlIjmZhARIQH0EKF7U1xNWRAIkQAIkQAIkQAIkwB0vfAZIgATsmADFix03j6WTgA0JWEO86Mo/dOgU9u8/jowZ06NhQw/kypXNhiuTJ7U422b27BVYsCAAn32WzGySrl3HwNu7obQLSInXzJnLkDp1anTs2FyJdMxBAiSgUgIULyptDMsiARIgARIgARIgAWcnwB0vzv4EcP0kYL8EKF7st3esnARsScCa4kWsQ5wxsnnzPnz8+BFNm36NYsUK2HJ5Vs/9888LUKhQHnz7rZfZ2Ddu3MHIkbMxd+4IpEmTyuo1GAd8+vQFevcej1GjeiBfvpyy52MCEiAB9RKgeFFvb1gZCZAACZAACZAACTg1AYoXp24/F08Cdk2A4sWu28fiScBmBKwtXsRCbt26h40bdyMiIhK1alVExYqlbLY+ayYW57YMHjwN48f3QY4cWcyGXrRoLSIjo9C9eztrpjcb66+/DmPr1gMIDByoSD4mIQESUC8Bihf19oaVkQAJkAAJkAAJkIBTE1CreEmWLBmSJnXq1sRr8e/fv4c4ZFa8XFyk/wXwES4uSeDqSpDxgsmL7YZAVBSQMeNTZMv2XDU1nzu3Cq6uuVCkiLdqamIhJEAChgTkEC8ig9iFsXv3EVy+fAvly5eAh0f5WEdz2UNfVq3ahsuXb2LYsM5my42KegMfn5EYPNgHX3xRUJFlDRw4BV9/XRmenlUVycckJEAC6iVA8aLe3rAyEiABErBbAi9fhuLp0/N48+aJ3a6BhZOAvRJIkiQZ0qTJiyxZykL83p5fahQvDx+mx4cPSewZq+K1v3z5GuJQWyFcNOIFyJAhLb75pgpSp06heD1MSAJKEUiVKgrp00cqlS7OPBQvcSLiBSRgcwJyiRexsHfv3uPAgeM4evQ08uXLhW++qQw3t4w2X3NCCvjvv7fo3DkAXbu2Rfnyxc2GOHXqAmbOXI7g4NGK/LCH2F0kxppNneqPTJnSJ2RpvIcESMCBCFC8OFAzuRQSIAESUAOB8PAQ3LmzE8mSAUmSiDcnte+yqaE41kACTkHgA96+/YiUKXMgf/5mcHWVf5a1XFjVKF7ev6d0iU+/79x5iNOnLyEwcAk+fPgo3SrGgbRv3wi1a1dG8uT2LQfjw4LXOieBpEk1u73U8KJ4UUMXWAMJxE5ATvGiy3z8+FmIcViurq5o0aIO8ufPbXdt+fffC5gxYxnmzQtAihSfma1/ypQlyJ7dDd7ejRRZ4y+/rJd2F/Xp84Mi+ZiEBEhA3QQoXtTdH1ZHAiRAAnZFICrqMU6eHA83tzzInr0sUqVyo3ixqw6yWEcg8P79Gzx7dgu3bu1D1qw1kS+fMv/QlIOdGsWLHOt0tJivX0fi6tVQXL16C2FhYuejC0JD72HnzkPST3/6+LREy5aecNFtf3E0AFwPCaiUAMWLShvDskhAj4AS4kWkEyO61q0Tu1EBL6/qKF26qF31Yfz4IOTLlxvffVffbN3Pnr1Ajx4/Y9y4PnB3zy77+sQ5Mp07j8LAgR1RvHgh2fMxAQmQgPoJULyov0eskARIgATshkBo6HbcubMRFSv2RNKkye2mbhZKAo5I4PHjSzh1ahlq116KJElc7XKJFC/21bbQ0Pu4cuUWLl26IUkV4VVy5cqOQoXySHPkO3UajnbtGsDbuzFSpODfEfbVXVbrCAQoXhyhi1yDoxNQSrwIjuJwenEI/MOHj1GtWjlUr/6lXeB98CAcgwZNxbhxvZEzZ1azNe/efRR//rlXGvulxOvYsTMIClqN+fNHKjLWTIk1MQcJkEDiCFC8JI4f7yYBEiABEtAj8O+/U5A2bRoULOhpd1weHl2FDf+aKbvM1/CrmFm2NZnOnQMe3tVRNLVsaQ0Cm1t/6SatUUn+HxBTZpFOmGXz5i745psVSJ48k12unuJF/W178eK1tLNF7HB5/PiZVHDKlMlRuHB+Sbhkzfrp2Vu5cgvq1auGDBnSqX9hrJAEHJAAxYsDNpVLcjgCSooXAU/sUt2//zhCQi6iZMnC8PCogDRp1D2mds2aHTh//ipGjOgaa/+HDp2BKlXKoEEDD0Wek7Fj56NIkfxo1cr+/i2sCCAmIQEnJEDx4oRN55JJgARIQC4Cx4+PQtasBZEnT1W5UsgW9+HR1dh0WoR/jMMLduG0ewW0r58f0j87StWGTyLFy8OjB/C0hGmRcnpmK3T41VC0PDxyAE+KV0PrtpaLj4hLB3A6ffUEiZKYNUTh4pZNeFqmJwb2V04AJarBr29g69l08EpkrxJVg8pu3rGjP6pWnYnUqXOprDLLyqF4sYyTLa66ceOOJFuuXAmVdraIX3ny5ETBgnkk4ZI0Kc/CsUVfmJMEYiNA8cLngwTUT0Bp8aIjcvDgSRw4cAKZM2dEgwY1Yt1JYkuKb9++Q5cuo+Dr2xpffVXSbCliV8zAgVMQGOiPLFkyyl7yw4ciXyAmTOgrnWXHFwmQAAkIAhQvfA5IgARIgASsRsCexcsnCJcxvfxQLK/SBdtn1oY19rmI3SQLgq6h9PjBaGJiN7xGepTD8C2fPv/w6HwM7rYL6DYJs3/SCqBYOiWki9jajvYz0btM/Fsas4YoXFoyFu3mvIB30CT0Lpci/kGVvENIlwWrEOTaDOt7FlYys6pzUbyouj12V5yYla6TLeL3QraIXY5CtIhfmTNnsLs1sWAScCYCFC/O1G2u1V4J2Eq8CF6nT1/Gli378fHjRzRr9g2KFs2vOoynT1/C1KlLMW/eSGmHrbnXunV/4ezZy3HuirHWAtev34mQkMsICOhmrZCMQwIk4AAEKF4coIlcAgmQAAmohYBjixfNDpB9t7W0jcaPGY/q0o3oEkJkyqSZ2BSSAzXaVkOdBo3hVcRQYpgSL2LnzcaOnTHmSTusXt8U0j97HoRgwcZLn9qtq+FBCKZPXoTl++6jVKNWqFhPOxrN3PUmHhiTNfz7K8p3+gNVRwRjRmPxhupjHFmwCyHR9xdBU7/SyCb+LMTH8n8QWqYISv97CSHQfs5sDTqeReBR8wX27b2viVrmazTFruixb3lqGvIy4By9K+kxjkxdiIkrjuN26drw+aqKtq5Yemam3rSXDmCZrhYAxvnV8rVmaR0UL5aS4nWxEbh2TbOz5fr1O9rdLS7Inz9X9O4W0iMBErAPAhQv9tEnVuncBGwpXgT5mzfvYsOGXYiKeoOvv66EChXM7yqxRacmTlyI3Lmzo127hrGm79ZtDNq2bYCqVcvJXuaHDx/Qteto/PBDU1SunICfgJO9QiYgARKwFQGKF1uRZ14SIAEScEACjitexBv4qxAUfBmZ6pdGNvGm/Zm08Bn4k0aiPAjB6KFjcTNfa1TOrhvRNQzjR5ZGukt/I3DSDGwI0YwSq+PVCPUsEi+ARoZ4IHBfd3jgBrZOWYjgF0XhVTQFIi4ewLJnxTD75y6ohBDMmLwIy4R4adIalevWhk+JF+avN3Fmi6kdLxeXjIH3nJfaHS/AxS1LMCn4JUqLEWySuHiOMnP6YoQY7RW2G73qz8PB0o0wvFJKhKEwGrdNh5Pmas7+DBt7+mDMocLoHuiFt5dvaMRWptro7pEGb9+IfJtwvYAvxo+uI511o9k59DeelxSjzx7j8JbnKDWoE3pXBI5MX4RJQvyU/hp+lSqjsU8RPI2tZ2bqPThiGpajgsT44ZFVOJHhU357/JKleLHHrqmjZnFei9jdIs5vEee4uLi4IEOGtNGyJWNGntOijk6xChKwnADFi+WseCUJ2IqArcWLWPeTJ8+xa9cRiB+8KF++JDw8yiNZMldbIYnO+/DhY/j7B+Lnn3shVy7pR79Mvm7cuIuRI2dhzpzhSJtW/gMzL126gXHjgjB37gikTp3S5pxYAAmQgHoIULyopxeshARIgATsnoDDipfXFzDdewSWZ+qCzYtqI5v2z/s8RuO33sWQSrszRLPbpCpqPj2E/bcLo7GPZjeI6R0tn9pt7vMGH099A9tWHAcK58Gti7cQeflvaYeL98LV0mixx5vGw3P0yeg/ix0osV1v/LDpzngRu3KKSP8+icKlbcfh4tEavj7iY+LPf2A/8qPgreu4oo1/+/ufcVyM9ooWGVpGIkSsNejESw70+H0mfigYhf0B7dH3zxzRokfzZ90INt0OoMYIXt4eZVNr/wxtPl1+XT1x9cxUvdqPhXo0Qr2vq8Mz83HsPK3ZqaRhYn8vihf765ktKxY/samRLaG4efOeJFtcXD5Gy5b8+XPbsjzmJgESSCQBipdEAuTtJKAAATWIF7FMcZbKgQPHcezYWRQokFva/WLrkaLr1/+Ff/+9iFGjusfaiUWL1iEiIgI9engr0DFg1qzlSJkyJTp1aqFIPiYhARKwHwIUL/bTK1ZKAiRAAqon4LDiJfpNejHGSpz6opMQ2jFgD46iX5cpmjFk0qirzED0GKzEipeamLqvG2qIHS9iR8eDMFxOnw15bh+QdrjEJl5iu974YdKJF7ErR+wu0bz0pYNubNdj3LucBrnd72vqMRYvuj+L23XjvEzWrBMv2vWljsnJUEhpz95xLw/vevkhfpbs4bHV2BSi3RH0WrvjJoYIMtMzY1GjrXdpz4GYJWapRefRG6em+q/AmAVSvNhh02xQ8qNHTyTZcunSTURGRknjxDJlyhB9dku6dGlsUBVTkgAJWJsAxYu1iTIeCVifgFrEi25l//xzFrt2HUby5J9J577ky5fL+ou2IOK7d++lcV4dOjRHpUqlzd7x5s1/6NRpBAYP7oQvvihkQeTEXSLOvOvVa7wkg2zFJnEr4N0kQAJyEqB4kZMuY5MACZCAkxFwfPEixlgJ8aJ76Xa1aEWMEC862eBeHkMm9ELzIikSuOPl0xkva9Y3RdaTv6Kd7x/I2KQX/PtWg9suwx0uxjteIuK43vjRjGtXDqJ3kHyNsQN/RL2MhzSjxWIRL7HXoBMvjbD4+PcoZWJnkGnxUgHtxaiz6AVo5ZBZ8WKmZ6bEi5A5R1dj02kR/DEOL9iF02Jkmm6cmh1+PVO82GHTFCpZ/CSrbpTYnTsPpaxih0vhwnmlHS558+ZUqBKmIQESUIoAxYtSpJmHBBJOQG3iRaxEjNLasOEvfPwI1K9fA6VKFUn4AhN459mzVzBlyhJpnFeqVIbnZeqHFDtiZsz4FcHBo+HqKv94NDGSbfPmfZg61T+BK+NtJEACjkyA4sWRu8u1kQAJkIDCBBxWvMQYW6U7SF5ziH2E9kD20k1ao1LaG9g2dRGGbbyEhoHLEOCRAjd/7YmWM3Ng+JbBaJI1ZlNMSY+ISxvQvd1vQLdJmPNTfkRoR4k1CFyGUR6vsbvfKAzU2/ESuW8OqvfbG2MHjLnrjauIU7zoREVDf+wPKI+Xuyei88DjiDFqTG/Hi04Gma4hvuJFJ6IaIXj599KosSMLdiFEt7Po9XEEeEzEn2ZHjRn2LHo0mv4OnQchWLDxEvLUbAyvIq+jz41Bz+lY971tfrovsV/CFC+JJeh49z94EC4JlwsXruPdu3fSArNmzYyCBd2lHS5p0nzSmo63eq6IBJybAMWLc/efq7cPAmoUL4LcvXth2LJlPx49eorq1b9EtWryH1qv37HJkxcje3Y3tG/fONZGBgb+gqxZM8V5nbWeBnHmTK1aFVGvXjVrhWQcEiABByJA8eJAzeRSSIAESMDWBBxWvEijxVYjaMFFpK9XGtnE2SUHXFBzUEf0qpgZkZf+RlDQKoSkq4aK4uD6ByHY/qIoBg5oj0rZgciTy9DO9x/kE2eFVNXIGv1XzPNVgMjL13DbvRBatWmliXHpLwwbtADXCzRCvcKvce/YXZwJuYSSkohJATzYjQ4N5wHinJkKFdCy4DWMi+16o4clTvHy+gbWjZiGcddzSaO+Xtw/jZshl3C6tEbEpDKxgyT2mqOwsacPxhyydMeLZjdKcNABPCkuzlx5jKPBd1FgbEf0k0aP6c58EaPFSsDDuwJcDpjvmTnxEhy8GlueFUa9wik0Z9ScSw8/scOniPmfrLP1111s+Sle1Nwd5WoTYzeEbLly5Rbu338kjRIDXFC0aH5JtuTOLb5x8UUCJODoBCheHL3DXJ8jEFCreBFsX72KwP79xxEScgmlSxeBh0cFRQ6TDwt7goEDp2Ds2J6x/jfLs2cv0aPHz/j5517IkyeH7I9DaOh9jBgxS9rtkilTetnzMQEJkID9EaB4sb+esWISIAESUC0BxxAvj3EkeDfO6J0logGuN05M/NHo80K+LN9/P7o37jUafXqzXncQvfhsqdrwMRIvn8Zb6bfW+FB3w/zupQoDpy8D0Xm0dUfXlgOh2/7AfjH+TJQb43rDx0hTQ+wHyRus0b0wSuIyzkB75opujQbri61m4JJUn25cm27M16caTNVkyOrTvWI1nz6nixFLz0zWq5FmwX9c/gTHRL9U+wVoojCKF3vqlvVrFT+dKoSLGM8hxogJ2ZIjh5t2d0tepEyZ3PpJGZEESEC1BCheVNsaFkYC0QTULF50RR44cAIHD55EliyZpNFjOXJkkbWDGzfuxvHj5zBmTI9Y8+zZcwybNu3GtGmDZK1HF3zp0g14/Pg5+vb9QZF8TEICJGB/BChe7K9nrJgESIAEVEvAMcSLavGyMBKINwGKl3gjs/sbIiKios9uefjwsVa4AF98URCFCuVFzpzyvjli9wC5ABJwYAIULw7cXC7NYQjYg3gRsMWul63/Z+884Koq/z/+cSMKigNNRMW9d6mZmBv7mSuz+gtl5sa9B7hw722KmaUNMweWhZaaaI4S90wRBSc4QQEX/F/n3Avey7j33Msd55z7Oa8XrzKe8X3e3+cS3vd9vs/vYeK9L127tkGVKuWskoNXr5Lh7x+ETz/tiLffrmdwjoCApWjcuDY6dHjXKrHoDpqY+Az9+0/B6NG9ULNmJavPxwlIgASUSYDiRZl5Y9QkQAIkIEsCFC+yTAuDcmACFC+Ok/zo6Du4cuW6eHeL5nQL4OFRQiwlJnzlzZvHcWBwpSRAApkSoHjhxiAB+RNQingRSEZG3sDWrX/i+fMXaNOmCRo2rGlxwOfPR2Du3K+wYkWgwbJmwh12QjmyBQvGiCdxrP0cO3YWq1ZtwurVk5E7d25rT8fxSYAEFEqA4kWhiWPYJEACJCBHAhQvcswKY3JkAhQv6s6+UGtdkC2XL0fh3r2H4t0tefLkQdWq5UXZUqKE/n1S6qbB1ZEACRgjQPFijBC/TwL2J6Ak8SLQunfvEfbsOSxKmDffrI3mzRsid+5cFgO5cOF6FClSGD17djY45rZtf+LMmf8wadJAi81taKAZM1ajUqWy6N7dxybzcRISIAFlEqB4UWbeGDUJkAAJyJIAxYss08KgHJgAxYs6k3/t2k2xnNjly9fTFihcIluhguZ0iyXf8FAnQa6KBByTAMWLY+adq1YWAaWJF4GucOLlwIFj+Pffc+LvIS1bNrLIZfPCh0pGjZqHadMGQ/g9x9AzaNB0fPLJe2jatL7VEy6UchVO18yePcLq99tYfTGcgARIwKoEKF6sipeDkwAJkIBjEaB4cax8c7XyJ0DxIv8cSY3w8eN47d0tUXjw4LHYrWBBZ/HTloJwKV7cTepQbEcCJOCgBCheHDTxXLaiCChRvKQC/uefM9i79wjy53dC586tULZsqWyx/+WXfThy5DRmzBhqcBzhAymTJi0Ty5G5uBTI1pxSOm/f/idOnLiIqVMHSWnONiRAAg5MgOLFgZPPpZMACZCApQlQvFiaKMcjgewRoHjJHj859L56NVosJSb8U3iE+1uENzJS725Jvc9FDrEyBhIgAXkToHiRd34YHQkIBJQsXoT4hbvmduzYg+RkoEOH5qhVq7JZiU1OTsHgwdPx8cfvoVmzBgbHWLduK4Tyq0OG+Jo1lymdhLj8/afBz68j3n67nild2ZYESMABCVC8OGDSuWQSIAESsBYBihdrkeW4JGAeAYoX87jZu5dwoiUiQiglFgXhpAuQA4ULF0wrJVakSCF7h8j5SYAEFEiA4kWBSWPIDkdA6eJFSNjNm3exc+d+8YRus2YN0bSp6YLi0qVIzJ4djGXLAsQTvlk9z549R+/egRg3rg9q1Kho9f3y33/XINzvsnJlIAoUyDouqwfCCUiABBRBgOJFEWlikCRAAiSgDAIUL8rIE6N0HAIUL8rJdUpKSlopscjIm8iZU4g9B8qXLy0KlwoVPJWzGEZKAiQgSwIUL7JMC4MiAT0CahAvwoLi458iLOwYTp/+D3XrVkXz5m/C2dlJcrYXL/4Wrq4F0atXV4N9Tp68CKFtcPA05MmTW/L45jZcvvw75MuXD336dDN3CPYjARJwIAIULw6UbC6VBEiABKxNgOLF2oQ5PgmYRoDixTRe9mgtXBx75YpwuuW6WCZDkC1FirimlRIrVMjFHmFxThIgARUSoHhRYVK5JNURUIt4SU2MIF8OHTqBkiWLwcenmfhPY8/9+48wcuRc8Q4VY/fELFiwHu7uRcTSX9Z+Hj2Kx9ChMzFlyiB4eXlYezqOTwIkoAICFC8qSCKXQAIkQAJyIUDxIpdMMA4S0BCgeJHnTnj58lVaKbGoqNvivS05ciBNtpQrx7/MyzNzjIoElE2A4kXZ+WP0jkFAbeJFyJpwKiU09ABSUoBu3dqiUqWyBpMplCk7ePA4Zs0abrCdUI510KDpmDFjGMqUecPqG2Tv3iP45Ze/sGjROKvPxQlIgATUQYDiRR155CpIgARIQBYEKF5kkQYGQQJpBChe5LUZ7t69L55uuXgxEs+fPxdlS7Fibml3t7i4FJBXwIyGBEhAVQQoXlSVTi5GpQTUKF6EVF29Go0tW/7Aq1ev0KbN22jQoEamGRRKrw4ZMgPduvmgefOGBrP811//ICRkDxYtGm+T3TBu3EKxZFr79s1sMh8nIQESUD4Bihfl55ArIAESIAHZEKB4kU0qGAgJiAQoXuy/EZ4/f6G9u+U6bt6MEQMSTrhUqVJOPOHi6Wn9T2janwIjIAESkAMBihc5ZIExkIBhAmoVL8KqY2Mf4o8/DuH69Vto3LgOvL0bIlcu8VK7tEcovTpz5mosXToRxj6QEhi4FG+9VQvvv9/C6tsqOvo2AgKWYeHCMShatLDV5+MEJEAC6iBA8aKOPHIVJEACJCALAhQvskgDgyCBNAIUL/bbDLdvx4rC5dy5KxA+vSmcbnF3L4aKFT1F4eLsnN9+wXFmEiABhyRA8eKQaXM2XkYAACAASURBVOeiFUZAzeJFSMWzZ88h3PsSHn4elSuXQ8uWb6FwYde0LC1duhHOzk7o3dvw5fV37tzDmDHzMX/+GPGOF2s/334bIoqjkSN7Wnsqjk8CJKAiAhQvKkoml0ICJEAC9iZA8WLvDHB+EtAnQPFi2x2RmPgs7XSL8IaA8AinW6pVKy/KFg+PErYNiLORAAmQgA4BihduBxKQPwG1i5fUDBw9ehr79v2DAgXyo1OnluIdLQ8ePMaIEXMwZYo/jN13t23bHpw+fRGTJ/tbPalJSc/Qr98UjBrVC7VqVbL6fJyABEhAPQQoXtSTS66EBEiABOxOgOLF7ilgACSgR4DixTYb4saNu6JwOX/+iihahK833iiOChWE0y1l4eSU1zaBcBYSIAESMECA4oXbgwTkT8BRxIuQifPnI7Bjx16kpADvv/8ubty4I8qYOXNGGk3UoEHT8fHH7fHOOw2Mts1ug/Dwc1ix4gesXj0FefLkzu5w7E8CJOBABCheHCjZXCoJkAAJWJsAxYu1CXN8EjCNAMWLabxMaf30aSKuXLkuCpeYmAfC2Rbkzp1Te7qlLEqWLGbKcGxLAiRAAlYnQPFidcScgASyTcCRxIsAS5Atv/76Fx49ihfvfunevT1atHjLIMdr125i0qRlWLEi0Og9MNlOCICZM9eIH6b56KP2lhiOY5AACTgQAYoXB0o2l0oCJEAC1iZA8WJtwhyfBEwjQPFiGi8praOibuHy5ShcuhSpPd0CeHiUFEuJCV/8JKQUimxDAiRgDwIUL/agzjlJwDQCjiZeBDpxcU+wbt0W/PbbAfFuF+H0S/78TlmC+/rrbYiPf4IhQ/xMg2tG65iY+xg9ej5mzRqOUqXczRiBXUiABByZAMWLI2efaycBEiABCxOgeLEwUA5HAtkkQPGSTYDa7sIbAsLJFuHr/v1HyJEDcHLKh8qVvUTZYotLXS2zEo5CAiTgyAQoXhw5+1y7Ugg4ongRcrN8+XeigMmZM6coONq1ewclShTNkLZnz56jd+9JGDv2C9Ssaf37VkJC9iA8/AKmTRuklC3EOEmABGREgOJFRslgKCRAAiSgdAIUL0rPIONXGwGKl+xlNDLyhihbLl++nna6pUyZUmmnW4Q3B/iQAAmQgFIIULwoJVOM05EJOKJ4efgwDsOHz8bkyQPFkmO7dh0U73358MN24u9cus+pU5ewcOF6rF0bZPVTxikpKfD3D8L//V8HvPNOfUfellw7CZCAmQQoXswEx24kQAIkQAIZCVC8cFeQgLwIULyYno9Hj+K0siUKwr8Lp1tcXAqmyZaiRQubPih7kAAJkIAMCFC8yCAJDIEEjBBwRPGye/ff2L37EObPHy3SiYiIws8/74YgPtq2bYr69aunUVu48BsUK1YYn37ayep7SfjgzfTpX4p3yRQs6Gz1+TgBCZCA+ghQvKgvp1wRCZAACdiNAMWL3dBzYhLIlADFi/SNkVpK7OrVG6JsyZEjB7y8PFChgubuFj4kQAIkoHQCFC9KzyDjdwQCjihehNMuHTq8i1atGqelOCbmAQQhEx19B02a1IW3d0PxXpdBg2ZgxoyhKFPmDatvhxUrvkeePHnQt++HVp+LE5AACaiTAMWLOvPKVZEACZCAXQhQvNgFOyclgSwJULwY3hzCfS0a4XIdcXFPRdlSuLBLmmxxc3Pl7iIBEiAB1RCgeFFNKrkQFRNwNPESERGNoKBVWLJkPAoVctHLbFLSM4SFHcPx4xdQrVp55MuXF6GhB7B48Xir74DHj+MxZMhMTJniDy+v0lafjxOQAAmokwDFizrzylWRAAmQgF0IULzYBTsnJQGKFxP2QHJyclopsevXb2nvbklJky38y7UJMNmUBEhAUQQoXhSVLgbroAQcTbysWvUjgBwYMOCjLDN++PAp7N//r3jnXpMmddC7dzer7459+44iJGSvTSSP1RfDCUiABOxGgOLFbug5MQmQAAmojwDFi/pyyhUpmwBPvLzOn1CyQqgZfunSNSQmJonfEO5rEcqICV+urgWVnWxGTwIkQAJGCFC8cIuQgPwJOJJ4efQoHsOGzcKkSQNRvrzhUyV79x7F7NnBqF+/Gvz8OqFGjYpWTeb48QvRrFlDvPeet1Xn4eAkQALqJkDxou78cnUkQAIkYFMCFC82xc3JSMAoAUcXLy9evEwrJXbjxl3x7hbhU5WVK5cVT7iULVvKKEM2IAESIAG1EKB4UUsmuQ41E3Ak8fLnn4fx229hWLhwrNGUbt++B//8cwYeHu5iedgWLd5C48Z1jPYzp4Fwr0xAwBIxLuFDOnxIgARIwFwCFC/mkmM/EiABEiCBDAQoXrgpSEBeBBxVvNy5c08ULhcuRODly1diUtzdi6JiRU/xdEuBAs7yShSjIQESIAEbEKB4sQFkTkEC2STgSOJl5Mi58PF5B23avG2U2uDBM9C9uw9q1aqM/fv/wYULV1G/fnV4ezeEk1M+o/1NabBhww7cvXsfo0Z9bko3tiUBEiCBDAQoXrgpSIAESIAELEaA4sViKDkQCViEgCOJl2fPnmvvbrmO27dj0063VK3qJcqW0qVLWoQpByEBEiABpRKgeFFq5hi3IxFwFPFy9eoNTJu2EosXj0Phwq4GU3zt2k1MmrQMy5cHwtW1AIT7+sLCjuHIkVPi73dt2zaFu3sRi2yTpKRn6NdvCkaO/By1a1e2yJgchARIwHEJULw4bu65chIgARKwOAGKF4sj5YAkkC0CjiBebt6MEYXLuXOXkUOsJZYDb7xRDBUqCKdbyiJ/fst+CjJbCWFnEiABErAjAYoXO8Ln1CQgkYCjiJfVqzfh5ctk+Pt/YpTM119vQ1zcEwwd6qfX9vjx89i9+2/x979u3dqKZWSz+xw/fg7Lln2PNWumIk+e3Nkdjv1JgAQcnADFi4NvAC6fBEiABCxJgOLFkjQ5Fglkn4BaxUtCQhKuXLkuChehFIQgWwTnUr16BVG2lCpVPPvwOAIJkAAJqIwAxYvKEsrlqJKAI4iXx48FiTITgYEDxA/KGHqeP3+BL74IwNixvVGzZqUMTS9fvo6tW3cjORli2bJ69apla1/MmhUMLy8PfPzxe9kah51JgARIQCBA8cJ9QAIkQAIkYDECFC8WQ8mBSMAiBNQmXqKjb+Py5ShcvHhV/HSjIFtKlSohlhITvvLmzWMRbhyEBEiABNRIgOJFjVnlmtRGwBHEy969R7Fjx14sXjzeaPpOn76EBQu+xtq107M8gSJ8CGfXroO4dSsGTZrUQ/PmDY2Om1mDmJgHGD16HmbNGo5SpdzNGoOdSIAESECXAMUL9wMJkAAJkIDFCFC8WAwlByIBixBQg3ipWLEr7t/PKQqXe/ceilzy5cuDKlXKi7KlRImiFmHFQUiABEhA7QQoXtSeYa5PDQQcQbyMGTMfLVs2Fk+oGHsWLfoGRYoUwmefdTbYNDExSbz35cSJi6hRo6IoX1xdCxobXu/7ggz6999zCAoabFI/NiYBEiCBrAhQvHBvkAAJkAAJWIwAxYvFUHIgEsgWgZcvXyEy8ga2b5+NihV9kS+fZS4cTR/Uy5cvkTu39epfnzq1GvnyVUH+/G7i6RZPzzfE+t2CcMmdO1e2GLEzCZAACTgaAYoXR8s416tEAmoXL9eu3cTUqSuwYMFYUagYeoSSZIMGBWH69KEoW7aUpHQeOnRSFDCFC7ugQ4d3Ubp0CUn9UlIgzvXxx/9Ds2b1JfVhIxIgARIwRoDixRghfp8ESIAESEAyAYoXyajYkASsQkAoxXX16k1cvnwNghQ5c2Y3atfuhDx5XK0yX0xMDNzdrVeK4eLFn1GhQkPUqVNflC3FirlZZR0clARIgAQcgQDFiyNkmWtUOgG1i5fg4M1ISnqOwYN7GE3V/v3HxPtbliyZYLStboOzZy/j11/3IyUlBZ07t0S1ahWM9hfuDQwKWoXlywPh4uJstD0bkAAJkIAUAhQvUiixDQmQAAmQgCQCFC+SMLERCViUgFCPWjjdcvXqDTx+HKe9aD4HKlUqg8uXv0ObNtPh7FzSonOmDnb//n0ULWq9Ul+HDo3Cu+/2RJEixv/CbJUFclASIAESUBEBihcVJZNLUS0BNYuXuLgnGDJkJiZO7C/+nmrsmTRpGRo2rIGOHVsaa5rh+1FRtxESsgdPnyaiRYtGaNSotsExVq78Ably5UK/ft1NnosdSIAESCArAhQv3BskQAIkQAIWI0DxYjGUHIgEDBIQ/uIaGXkTV69G4+7de1rZIpTiKgkvr9Lil5NTPqjhjpe6dXvAza08dwQJkAAJkEA2CVC8ZBMgu5OADQioWbzs3/8vtmz5A0uXGj/BcvfuffGi+/nzR8Pd3bwP+Tx8GId9+47i0qVrosDx9m6IfPnyZsii8Hv14MEzMHmyP8qXL22DLHMKEiABRyFA8eIomeY6SYAESMAGBChebACZUzgsgefPX6SdbBHqY+cQLj0B4O5eJE22CPWsdR+KF4fdLlw4CZAACWQgQPHCTUEC8iegZvEybtxCUX6895630URs374XJ0+ex5Qpg4y2NdTg1atX4p0vR4+eFu+JadPm7Qyla//66x9s27YHS5aMz9Zc7EwCJEAC6QlQvHBPkAAJkAAJWIwAxYvFUHIgEkgjIEgW4XTLxYtX02SLq2tBeHl5iMKlZMliWdKieOFGIgESIAESSCVA8cK9QALyJ6BW8XL9+i1MnrwcCxaMQdGihY0mQihJ9uGHbdGsWUOjbaU0CA8/hz/+OCSWE/vggzYoX94zrduECYvQtGl9/O9/zaUMxTYkQAIkIJkAxYtkVGxIAiRAAiRgjADFizFC/D4JSCNw5869tNMt8fFP0u5tqVKlnChbhE/sSXkoXqRQYhsSIAEScAwCFC+OkWeuUtkE1CpevvpqC548ScDQoX5GEyRImsDApVi+PADCh40s9fz33zVs3foHUlKA9u2boW7dqrhx4w4mTlwiCqFixdwsNRXHIQESIAGRAMULNwIJkAAJkIDFCFC8WAwlB3JAAo8exaXd2xIb+yDt3hZBsqTe25I3bx6TyFC8mISLjUmABEhA1QQoXlSdXi5OJQTUKF7i45+Kd6iMH98XwoeIjD3r12+H8HvxsGGfGmtq8veFDzeFhh7A7dv38M479SFIntu3YzF6dC+Tx2IHEiABEjBGgOLFGCF+nwRIgARIQDIBihfJqNiQBEQCSUnPcPXqDfF0S1TU7bRSYkL5sFTZ4upawGxaFC9mo2NHEiABElAdAYoX1aWUC1IhATWKlwMHjuHHH0OxfPnEtN91s0qdcKfhF18EYsyYXqhVq7JVMpyQkCje+xIefh7nz0dg4MBP0LRpPavMxUFJgAQcmwDFi2Pnn6snARIgAYsSoHixKE4OplICKSkp2pMtN3D58rW0v4C6ubmiXDkPlC9fGsWLF7HI6ileLIKRg5AACZCAKghQvKgijVyEygmoUbxMmLAYb79dFx06vGs0e6dP/4f589dh7dogmHrS2+jg6Rp8+eUm/PLLX3jvPW907twKHh7upg7B9iRAAiRgkADFCzcICZAACZCAxQhQvFgMJQdSIYFbt2LEky0REdFISEgSV5gnT25UqlRWPN3i6VnS4qumeLE4Ug5IAiRAAoolQPGi2NQxcAcioDbxIpzonjRpGebPHy3pDpVFi75FkSKu+OyzzlbP+uzZwXBxKYD4+AQIH4zq0qUVqlYtb/V5OQEJkIDjEKB4cZxcc6UkQAIkYHUCFC9WR8wJFEbgwYPH2lJi0bh//zFy5BAWkANeXh6ibBFOt+TKlctqq6J4sRpaDkwCJEACiiNA8aK4lDFgBySgNvGyfv02PHwYh+HDPzOazbi4J/D3n47p04dAuOPQmo9wn+KoUfMwc+YwvHjxCiEhe5CYmISWLRvjrbdqWXNqjk0CJOBABCheHCjZXCoJkAAJWJsAxYu1CXN8JRB4+jRRPNki3N0inHIRVUsOoFQp97R7WwoUyG+TpVC82AQzJyEBEiABRRCgeFFEmhikgxNQk3h5+jRBFCljx/ZGtWrGT5II965s2bIbS5ZMsPou+OWXfTh69IwoeYRH+LDU3r1HcOVKFBo2rAlv74ZWL3Vm9UVyAhIgAbsToHixewoYAAmQAAmohwDFi3pyyZWYRuDVq1dp97ZERESl3dtStGjhtNMtwr/b+qF4sTVxzkcCJEAC8iVA8SLf3DAyEkgloCbx8vffx7Fx469YsSIAOXPmNJrkyZOXo3796ujUqaXRttltMGjQdHTv3h7e3g3Shnr58iUE+fPPP2fED0u1bt0E9vj9PbtrY38SIAH5EKB4kU8uGAkJkAAJKJ4AxYviU8gFmEjgxo074smWK1eu4/nzl+LJlvz5nVC+vKf4FzZ7X9JJ8WJiQtmcBEiABFRMgOJFxcnl0lRDQE3iJSBgqVi2q2PHFkbzc/fufbH0l3AXTIkSRY22z04D4UNS06atwvLlAeIdL+mff/89iz17DosnXrp0aS3+Ts+HBEiABMwhQPFiDjX2IQESIAESyJQAxQs3hiMQiI19qC0lFo1Hj+LFJefIkQMVK2pki/Al/FkOD8WLHLLAGEiABEhAHgQoXuSRB0ZBAoYIqEW8REffQWDgMsybNwrFi7sZTXpIyF4cP34eU6cOMto2uw1WrfpR/F29f/+Pshzq0qVIbN/+J1JSgPbtvVGnTpXsTsv+JEACDkiA4sUBk84lkwAJkIC1CFC8WIssx7U3gfj4p2n3tty5c08rW4DSpUumyZb8+fPZO8wM81O8yC4lDIgESIAE7EaA4sVu6DkxCUgmoBbx8u23IYiJES6w/1zS2ocMmYlu3dqKd6tY84mLe4LBg2dg8uSB4gl1Q8/t27H47bcwcR3NmtXHO++8LktmzRg5NgmQgHoIULyoJ5dcCQmQAAnYnQDFi91TwAAsSODFi5diGbHISM1X6imW4sWLpN3b4ubmasEZLT8UxYvlmXJEEiABElAqAYoXpWaOcTsSATWIl4SERAwcGITRo3uhRo2KRtN3/fotBAYuFUt/uboWNNo+Ow327/8XW7b8gaVLJ0ga5smTBBw4cAwnT14ST70IYqhgQWdJfdmIBEiABCheuAdIgARIgAQsRoDixWIoOZAdCQh/+ROEy3//XUOKUF8AgKtrAZQrVxrly5dGyZLF7BidaVNTvJjGi61JgARIQM0EKF7UnF2uTS0E1CBeDh8+ifXrt2PlykDkypXLaGq++WY7Hj58jGHDPjPaNrsNJk5cjCZN6qFDh+YmDXXw4HEIX0LZNKH0WKlSxU3qz8YkQAKOSYDixTHzzlWTAAmQgFUIULxYBSsHtQEB4UJP4VTL1avRiIt7Ks4onHCpXLmsWEqsXDkPG0Rh+SkoXizPlCOSAAmQgFIJULwoNXOM25EIqEG8TJ68DHXrVkeXLq2Mpu758xfo3TtQLElWu7Z171G5ceMuBPGyYMEYFCtm/N6Z9MGfPn0Jv/12QPxgVteurVGlipfR9bEBCZCAYxOgeHHs/HP1JEACJGBRAhQvFsXJwaxM4PHj+LRSYkLtZo1sAcqUKZV2b0u+fHmsHIV1h6d4sS5fjk4CJEACSiJA8aKkbDFWRyWgdPEiyI3AwCWYM2cU3N2LGE3jmTOXMW/eV1i7Ngh581r39+7vvvsVN2/exZgxXxiNK6sGkZE3sW3bn3j27Dlat26CN9+safZY7EgCJKB+AhQv6s8xV0gCJEACNiMgN/GSnJwTcXH5bbZ+TqQMAikpybh1KwaxsQ9x795D8Z/58+dLky3ZrS1duLDmxIwcHooXOWSBMZAACZCAPAhQvMgjD4yCBAwRULp42bjxF/H3bKlyY/Hib1G4sAt69uxi1Y0hiJK+fSdj+PDPULdu1WzNdf/+I+zZc0Q8Kf/mm7XQvHlD5M6dO1tjsjMJkIA6CVC8qDOvXBUJkAAJ2IWA3MTLy5e5EBFRAk5OOezCg5PKk4BQHkD4C6FQ2sDFpYB4QaaTUz6LBJuS8hzlysVaZCxLDELxYgmKHIMESIAE1EGA4kUdeeQq1E1AyeIlMTEJAwZMw8iRPVGrVmWjiYqLewJ//yBMnz4UZcuWMto+Ow1OnryARYs2IDh4qkVO1rx48RJhYf/i33/PokKFMmjVqjGKFCmUnRDZlwRIQIUEKF5UmFQuiQRIgATsRUCO4uX8+dIoXjynvZBwXgci8OIFkJz8FOXKxchm1RQvskkFAyEBEiABuxOgeLF7ChgACRgloGTxcvToaaxd+zNWrZok6QRIWFg4fv45FEuXTjTKJbsN5sxZi9KlS6JHjw7ZHUqv/z//nMHevUfED3F17txKsfdCWhQKByMBEkgjQPHCzUACJEACJGAxAnIVLx4eFC8WSzIHypLA06cUL5beHvv29ULduj3g5lbe0kNzPBIgARJwOAIULw6Xci5YgQSULF6mTl2BmjUr44MP2kgiP3nyCtSvXxWdOrWS1N7cRkJZ4VGj5mLGjGEoXbqEucNk2e/ixasICdmD5GSgQ4fmkk77WDwIDkgCJCBLAhQvskwLgyIBEiABZRKgeFFm3hi1ZQhQvFiGo+4oFC+WZ8oRSYAEHJcAxYvj5p4rVw4BpYoX4dL6gIAlmD17JEqUKGoUeEzMfYwcOQ/z54+W1N7ogAYa/PrrXzh8+BRmzBianWEM9hXKGO/cuR/C/S/NmjVA06b1rTYXByYBElAOAYoX5eSKkZIACZCA7AlQvMg+RQzQigQoXiwPl+LF8kw5IgmQgOMSoHhx3Nxz5cohoFTx8v33OxEVdRvjxvWWBHvHjn04duwspk0bLKl9dhoNGTIDH3zQDs2bN8zOMEb7xsc/xYEDx3Dq1H+oW7cqvL0bokCB/Eb7sQEJkIB6CVC8qDe3XBkJkAAJ2JwAxYvNkXNCGRGgeLF8MiheLM+UI5IACTguAYoXx809V64cAkoUL0lJz9C//1QMG/apKBykPEOHzkLXrq3RvPmbUpqb3SYiIhpBQSuxdGkAXF0LmD2OKR0PHAjH33+fEE/ytG/fDCVLFjOlO9uSAAmoiADFi4qSyaWQAAmQgL0JULzYOwOc354EKF4sT5/ixfJMOSIJkIDjEqB4cdzcc+XKIaBE8SKcXFm16kesWjUZefPmMQr7+vVbCAxcimXLAlCoUEGj7bPT4Msvf0RKCjBgwMfZGcbkvidPXkRo6EGkpKSId95UrlzO5DHYgQRIQPkEKF6Un0OugARIgARkQ4DiRTapYCB2IEDxYnnoFC+WZ8oRSYAEHJcAxYvj5p4rVw4BJYqXoKBVqFq1PD78sJ0k0N98E4IHDx5h+PDPJLU3t5FQ+mvQoOmYNGkgKlTwNHcYs/tdvXoDW7f+gRcvXqJNm7fRsGENs8diRxIgAWUSoHhRZt4YNQmQAAnIkgDFiyzTwqBsRIDixfKgKV4sz5QjkgAJOC4BihfHzT1XrhwCShMvwqXyEyYsxuzZIySV1Hr+/AV6956EUaN6onbtKlZNTFjYMWzevAvLlk206jyGBr937yH++OMwrl27iUaNaov3zOTKlctu8XBiEiAB2xKgeLEtb85GAiRAAqomQPGi6vRycUYIULxYfotQvFieKUckARJwXAIUL46be65cOQSUJl42bfoNERE3MGFCX0mQz569jLlzv8LatUGSypJJGjSLRgEBS9CoUR28//672Rkm232fPXuBAweOQSjJJpQca9GiEdzcXLM9LgcgARKQPwGKF/nniBGSAAmQgGIIULwoJlUM1AoEKF4sD5XixfJMOSIJkIDjEqB4cdzcc+XKIaAk8fLs2XP06zcFQ4b4on796pIgL1myAa6uBfH5510ktTe30c2bd8WTOPPnj0Hx4m7mDmPRfkePnsa+fUfh7JwfnTq1RNmypSw6PgcjARKQHwGKF/nlhBGRAAmQgGIJULwoNnUM3AIEKF4sADHdENYWL69e5bR80ByRBEiABLJJIFeu5GyOkHl3iherYOWgJGBRAkoSL8ePn8fSpRuxevUU5MuX1yiHuLgn8PefjqCgIShXzrrS4fvvdyIq6jbGjettNC5bNrhwIQIhIXuRkgLxJE7NmpVsOT3nIgESsDEBihcbA+d0JEACJKBmAhQvas4u12aMAMWLMUKmf9/a4iUmphBevqR8MT0z7EECJGAtAgULJsHVNdEqw1O8WAUrByUBixJQkniZMWM1KlYsg48+ai+JwYED4fjpp1Cr37ki3CPTt+9kDB3qh3r1qkmKzZaNbty4i507/8KDB3HinS9vv13PltNzLhIgARsSoHixIWxORQIkQAJqJ0DxovYMc32GCFC8WH5/WFu8XLpUCrly5UXu3JaPnSOSAAmQgKkEEhNTULToQ7i7x5naVVJ7ihdJmNiIBOxKQCni5fbtWIwfvwizZg3HG28Ul8RsypQVqFu3Kjp3biWpvbmNTp26iIULv8WaNdJO4pg7T3b6Cad/wsKOQbjzpm7davD2bghnZ6fsDMm+JEACMiRA8SLDpDAkEiABElAqAYoXpWaOcVuCAMWLJSjqj2EL8eLikg/58lk+do5IAiRAAqYSePgwBa6uDyheTAXH9iSgIgJKES+bN4fi4sVrCAzsL4l+TMx9jBw5V7xzpUSJopL6mNto7tyvUKpUCfj6djB3CBv1S0FYWDgOHTqBN95wh49PU5QoUcxGc3MaEiABWxCgeLEFZc5BAiRAAg5CQB3i5S7CN2zH+bSc1YGPX2NI+xxXdhKdgCt7NiCqnB9aVnDWHyjhIvZuiUSZD9qjYrpvmT2jOOZ+3Ew/QI3O8KtfwuxhEyN+x8+HogDYipvZoVq8I8WLxZGC4sXyTDkiCZCAfAlQvMg3N4yMBGxFQAniRSjl1b//VAwc+AkaNqwhCc2OHftw7NhZTJs2WFJ7cxvdu/dQFDwzZgxD6dLm/53G3PnN6XfixAXs2vU3UlJS0K1bd1KP6gAAIABJREFUW1SqVNacYdiHBEhAhgQoXmSYFIZEAiRAAkoloHjxIsqInxB+tRDe0MqPpIgbiCvfHn5Wly/3ERrQDn9770JQ26KIPb4aodBKkHshCOyxF02/WwIfS30IShzzG+TSkzl3ER6ejPcHjcoofyRtyrs4OKU/tri+hwbuteDj2xiWClfS9HZuRPFi+QRQvFieKUckARKQLwGKF/nmhpGRgK0IKEG8nDx5EYsXb8CXX06Gk1NeSWiGDp2Frl1bo3nzNyW1N7fRzp378fffJzBz5jBzh7BLv4iIaGzZshvJyclo27Yp6tevbpc4OCkJkIBlCVC8WJYnRyMBEiABhyagdPESe3AExm4tAj//kWhRIb+Yy6SIrZg941dUn7gc3dOfRLFothNxZd9GRJfxFee+sLYhhmEddvWuDSRcwr6tkfDs6mO5Ey+Zypy7+HvqAHxVKhAr+tSDhoApz2msaTcFhVZvxUflTOmnjrYUL5bPI8WL5ZlyRBIgAfkSoHiRb24YGQnYioASxMvs2cEoW7YUPvnkf5KwREXdRkDAEixbNhGFCrlI6mNuo6FDZ6JLlzZ4913rCh5z4zPULzb2AXbvPoTo6Nto1KgOmjdviJw5c1pjKo5JAiRgIwIULzYCzWlIgARIwBEIKFu83EXo8P9hV7udWOSjeyxdX4iIedQr01UGTfROjWhKhh2+JTQsg+o1gPMPvdCtVVXkjzmCDbuA6jVO4fw5zY7weDu1tNjrUmNNsB+rlgdiFzrC168f/Ko+TCs1VuiizkmYtFh0ypAZjE1nF2Zxiubh7qH4OKwlfpzeCW4G16qJ97FbHZw/dwqo4Y3q5zZjw8YTKNTVB81ba9b1uvQYgFLNNRzSxn2EQloW1dv1Q5kbwtqao8nD/Vp+QrkyL0SllX5LV75M5HkqbVEZWLrVAc6d0pZTS9fXAKcsYzbyIqZ4sfxPOYoXyzPliCRAAvIlQPEi39wwMhKwFQG5i5e7d+9h7NiF4omSUqXcJWH59tsQCCXARozoKam9uY2uXo3GtGmrsHTpBLi6FjR3GLv2S0p6jgMHjiE8/DyqVvXCu+++hcKFrSur7LpgTk4CKidA8aLyBHN5JEACJGBLAooWLwlhmNdlMcoYPa1xF+Gr52Df02oo6S6ciDmL6JKfYFA/zT0wicIJma//hmfVqnBCXiSEb8eWAj01IuPsYrQbeRqte9fBG8+cgZjD2BvXARPGdEVF59elxiZW+BdfrgjA70KpMd8+8C1zJK3UWMNjvdBjVydsXNRJM9+ZxfBfBIxYPgw1nfVjQ8xNXC7gkxab3l7I4sSLUCpsncckrOxTD04wNJ4m3tDCg1Gz5HM4VW+Gaud/xsYN24F2/dCxky9auJzCmpWhSKjogWJIwJWL11Gq61j0Fe6QEecPgauWRbW2feC8oyGGnfPF8FYFcO9RAq7sPQXXFp1QI0cMYoVYNlxFk5WpJ4/uInzBSvziUlpzCkhk6Ys5U1qiODSx/fTUFz4NCuC5MLcw1qBZGCHeX2NgXTFHdGIG7t25AOeW2pgpXmz540Sci+LF5sg5IQmQgB0JULzYET6nJgGZEJC7eBHKYZ09ewWTJw+UROzFi5fo3TsQI0Z8hjp1qkrqY26j1as34dWrZPHuGaU/R46cwl9//QMXlwLo2LEFPD3fUPqSGD8JOCQBiheHTDsXTQIkQALWIaBo8XJvBwJ77DF+j0pMCIb5haD9hnVoJ4qXbzB+4H6027AOPu4JOBPcA4vwWlwIpbumvfhMT7x8sXIFugulzK59g179jqO7eHeL/h0veqXGdCVJcgiG+4Vo5wOiN3fBwlezMevjKnASYhsXhg9nL0BT4QNoMfswZdwGNJ4txJYu5+KY65FTr3zZXYSfyIlOqaXWDI6nlRtlg7WSRhhfKDXWC1hwDH1rArGhveC7uxO+W9gJxZCIKz/6w/+oVhpp75gpM/879KmlKWomrvn8YKyY/hkqOifiyPxmmHwrUNv/Gjb16oazH2vuwBHlifZ0jSBeEg9PRucpbli8axiqpYqXPPMwd3ILcW5xrMLa0m3pcoiYI9i4G+KdNCmhvTD2qJ+2H3Dv4EiM2eKNZYs6oQDFi3V+cBgYleLF5sg5IQmQgB0JULzYET6nJgGZEJCzeBEkyoABU9G3b3e89VYtScQESTN37loEB09DvnzS7oORNHC6RvHxTzFo0HQEBg5AxYplzBlCdn3On7+CHTv2iXG9/34L1KhRUXYxMiASIAHDBCheuENIgARIgAQsRkDR4iXhAOZ3WQjP1dsM3k8ivsEfXB5r130GT5GcrmyIxKbPP0R03wMY1UQjE/RKd4knXqCVA9Ce+tirlT0SxUsxzT0smxutwmIfIHT4eOQYr5FAYmxr4vFByyra+1kScWXvRhTsG4bRTYRjITqPVnzk0iuTBqB6R/iKp0KMjZconir52ztVhKRnkYDD870RXPZnrPtQe+GL7vozOXGjJ5tSRUzqPTdamfJ6Pt2SbkDRpPNY8rOXnnjRjU137Iw5TOWijfmJ5p4d8RHv13HB1F+nwjOP4ZcKS41Z7EdJ2kAUL5ZnyhFJgATkS4DiRb65YWQkYCsCchYvp0//h4UL12PVqsnInz+fJCRLlmyEq6szPv+8q6T25jY6cCAcmzb9juXLJwLIYe4wsusXHX0Hv/yyD48fPxHvrWnSpK7sYmRAJEACWROgeOHuIAESIAESsBgBRYsXxGDXiPfwe9udWKx3xwsQe/z1vSpJh6eg05pyWPt1z0zEi+ZURlSf16LD8uIFSDqzGAPXeWHOeGDGbCBAPFECiLEFx+PDlkKZs9ePRxMdkZD6n7O440V3MxgeL8GIeNGcMllTdjPWfeilGdaS4iVmLyaP3Qi3Vk3EtXvkvonZXxeWJF4y5jB11dqYn6beu5P63z3x3kc+KELxYrGfFVIHoniRSortSIAE1ECA4kUNWeQaSCB7BOQsXubO/Uq818XX931JixROoQwcGISgoMEoV85DUh9zGwUGLsWbb9YSy3Kp7Xn8OB779/+Lc+ciUL9+dTRv3hBOTtLEl9pYcD0koDQCFC9KyxjjJQESIAEZE1C2eEktK1UIvoNGiRfDi0/MESycNRdxH6zClHdKADH6pb4SI9Zj/MAwbemxRJwN7oGFCMSKPvWQH3ch3JkS9FL3jpfsnngRTmGcQPCgZYiv4Ym4RgM1cYmxhmD42P34YM5CvCOUFtNeIF+oXT80yLTUWOppmyw2lcHx9E/oaEbQLzV2L1T3PpoEXPlxEPz/0ZYey+6JF1HiPMSUbVPRxFk79te1JYmX9DnUcIpEmQ/ao3BYL4w5knpXjHBnz+/4+ZAbuvo1ZqkxO/zsoXixA3ROSQIkYDcCFC92Q8+JSUA2BOQqXmJi7mPMmAWYPn0oSpfW/t3DCLWDB49j06bfsGxZgFX53rx5FxMmLMb8+aNRvHgRq85lr8FTUlKwf/8xHDlyEh4eJdGu3dtwdxfKL/MhARKQMwGKFzlnh7GRAAmQgMIIKF28aMpKbUb4lYIokVpqKiYR90tURYe0u1DuInzNXOyNr4ySQnmviPO4VeoTDOrbWHPqJGIrZn99EKWqCOW+SiLv1W+wTu+OF2niRSMtysG3Q3d0q3MJM3voShKN4Bl52BsLlg9DzbQqYvqxCev5705ZdB4w1DzxItyjorNW/fGMixdBWq1d9TviypdCceGOl0vR8Ow6Br2FUmbZFS/i/TVLkdLIBxWdi6N4nr/x09cF0UcUMRlj0y9jlnFdd5+2Ref+Pqj4RDfm1/kd07cx0hVry/DqZKkxy//AonixPFOOSAIkIF8CFC/yzQ0jIwFbEZCreNm27U+cPHkRU6cOkoxi6tSVqF27Mrp0aS25jzkNf/hhJ65du4Xx4/uY011RfY4fP4/duw+JMXfr1lY199koKgkMlgRMIEDxYgIsNiUBEiABEjBMQPHiRVyecGn7DlxIW2ot8dJ1QaqkPaKgCcNN8T94orHeBfWJuLJvI46I36yFuu4/YOTpDxAyyhtOOpe4i+OJ40TCU+yv6RddRlsWTGx7BvDwRrdGwOG0dpookiJC8XOUF7q1qKJXVkwzZmpsQKZlxjLMbSCvWY6XLl4ddmjbJ030iHEejtZMIKwlNV69tWu+fe94MELx+o4Z/T+nn0+Xsycat/VC9O4sWGYydnpO1bKKOUN+s2ZF8WL5n5AUL5ZnyhFJgATkS4DiRb65YWQkYCsCchQvL1++gr//NPTs2RVNmtSRhCIm5gFGjpyLefNGoWRJvb9JSeovtdHz5y/Qr98UDB7cQyzD5QjPlStR2LJlN5KTU+Dj8w7q1avmCMvmGklAkQQoXhSZNgZNAiRAAvIkoA7xkj22wn0wZwql3hGiKTW2rsai1xfMZ2949pYxAYoXyyeH4sXyTDkiCZCAfAlQvMg3N4yMBGxFQI7i5dy5y5g//2usWDEJzs66N0lmTeWXX/7CP/+cRlDQEKuiO336EhYs+AZr1kxBvnx5rTqXnAYXSr/t2vU3hDJrTZrUhbd3Q+TIkUNOITIWEiABABQv3AYkQAIkQAIWI0DxorknZsmfnqgsliq7i/ATOdHJfyRapJYusxhtDiQ3AhQvls+IHMWLIFdDz71ea3XdO5R07guqaKw2neVxWWxEcY3oDD+hLKCCn6zXkYArezYgqlyqJJfxIg3tqZgj2LAL8PFrjOKWXIKRcTV3X0UBqGP5uS25DnPGkvoathJ7ihdzksY+JKAuAnIUL4J0cXcvgk8/7SQZ9rBhs9G5c0u8++5bkvuY03D+/HUoUaI4/PzeN6e7ovskJj7DgQPHcPz4BVSvXgHNm7+JQoUKKnpNDJ4E1EaA4kVtGeV6SIAESMCOBCheUsuHvS71heqvS2fZMTWc2gYEBPFy/foVPH58EAUK5E/7cnbW/Xcnm34abffuUWjadCkKFPCwAQHLTyEv8aJ5s37Hif/gWrKqpsRfwkXcjq+Mln79NOX1Mrm7yPJUJIwo9c3jLIbSvxNJwnwybaK7DlEWXPNCt1ZVkR+Z3VEl00UY2lNnF6PdSJ17wyy1BIPjak5ybnF9Dw3cMynFaakYbDiOnqCT+hrWZZTN15vuUilebJh4TkUCMiUgN/ESG/sAo0fPF0+ueHqWlEQtKuo2AgKWYNmyiShUyEVSH3Ma3bv3CCNHzsH06UMlx2bOPHLvc/jwSezff0yULu+//y5Kl5aWJ7mvi/GRgBoIULyoIYtcAwmQAAnIhADFi0wSwTDsQkAQLxERlxAZ+QtSUiAKlhThX9I9qVJGV8gI/033zzlz5rTIGiheXmO8fv0WypYtpcf10qVScHHJh3z5JOCO2YvJYzfC7dOx6K9zV9Fv88Zjd5WZmPVxVeSX+qathOmy1SSbcaS/bylbsdixs+46Hu4eio/DWuLH6Z3ghszuqLJjoIamlp14OY017aag0Oqt+KicTJmZGJaeaMzk/rFMh9O9sy2brzfd8SleTEwem5OACgnITbyEhOzFsWNnTSoZ9u23O3Dv3gOMGNHTqhn67bcwHDgQjlmzhlt1HiUMfvbsFfz661/i3z06dWopnoDhQwIkYH8CFC/2zwEjIAESIAHVEKB4UU0quRAzCAji5fnzx3Bx+Q9Pnybi6dMkJCQkil+aP2u+Xj8poqDJ7Mmf38nAqRnNCZrcuXMZjZLi5TUi4S+jwgWstWtXQcWKZcRvmCJeYkN7wXd3J3y3sBN0r4hNigjFz1Fe6CbImNQ3YOd/gtiTpzST19Av2aVfqqwMmnzQHmJZMvFT849QqMYpnD8HpJYwy7K9OPhdhG/YjvPaZWr63EX46jlYsTUSnl37ws9PM/7r8lAASjXXnvzIfN4yN1JLjUFv/FSauuXV9OJLt9b0GzTLGDJdx+veunNUr1FH5COW19KeNChUAzh/Tih9pc877SRD6UisWTkHW6574QPfvvBrVQY3U0uNuZxOV64rfRmyzBhnfOmJa3tcP608W/oyZ+nv/8qYN82YYjvUAc6dwk0hT3UuYWaPvWj63RL4FNN8P/SctsRX+pMpIo/9uCmOpLO3xD9r1nX4Vmrs+mXC9BgXT8SERZmdpBFYrMaGjSdQqKsPmrfWlGozZW+JJ8P0HgNxact5Vde+JoRuHm8bKA+nt/6Mr73M4kTE71i1PBC70BG+fv3gV/Uh9m6JRJkP2qPQxXQl93RPtjxJLfPmhSjd11s3L0T99gi10sq/adb3uJb2VJyRn9oUL0b/t8YGJKB6AnISL69eJWPQoCD4+nZE06b1JLF/8eIl+vSZhGHDPkXdulUl9TG30bBhs9CpUyu0aGHdcmbmxmfrfsJJox079uLJkwSxxFvjxnVsHQLnIwESSEeA4oVbggRIgARIwGIEKF4shpIDKZCAlDtehE+hJSQkiQJGV8i8FjSa7yUnJ+sR0D05ozlNAzg55dWeknHWKWv2WtgIJ2j++ms8S41pSX7//U58+20IatWqjCZN6ogC5tWrxhJPvDzH4flvI7jsz1j3oYGP+YviZT1y9u6JSs9iNDLlQiH4j5+kKUUWcwQLv92cVqrs3vHf8LDrl5j6TgltmbIQuPaugzeeOaNa2z5oAAPtxTfS52PbwUJ4o4KztuxZa3QZUB+PN87FCvHN477w9fVBxSdHsGZlKBIqeojS6N6dC3BuORZ9hTtcxJj153Xe0RDDsA67epdA+MYduKBlmBTxOzZf98Kk2QvQ1F0jc1Zt+1O7ngRcufMY3l1GiW/GZ3hisorBRX8dMYdxLOVDDBqgFVICs1lrkLNBExRDAvLcOYV1f9TG4l3DUE3LO/7Dzmjo9DwD77STDB0TsHbVXDH2D/36wrdFMfwV0A5/e+9CUN2DGO4XgnYb1sFHyFHCCazxD0KOEd+hT62ULBhrY9NZZNKZxRi4zgtzFnVCcdxF6PwB+OnmZ6//PHwAontlMma69QoxzzvnC58GBfDcwxvdal3EDK14aRC1GhuOx8LdqTV8fBujmJ540Qi3fU+roaQ7kBRxFtElP8Ggfpr7XxIjtmL2tvOoVFK4tycBV/aeQvWJy9FdyJUhxnqJvIvwjcHYuGE70K4fOnbyRQuXUzp7KwFXLl5Hqa5Z76304sVgXOL6TqO19jWBmMPYG9cBE8Z01chKvScBV34NwPb/NOvXvPZqYcKMnpq2Wey/TwudwJcrAvC7cKeRbx/4ljmCQC3vhsd6oceuTtgo5hRIPLMY/ouAEcuHoebV1DJvnyBhjc7r7YMS2Dd6GTxn6+6nZSg7Zx3aZZBOGV8mFC8K/J8/QyYBCxOQk3i5cCECc+Z8hRUrAsXfNaU8585dwZw5axEcPM2ql91fvXoD06atxJIlE3iviU5iHj2Kw759/+DixUg0aFADzZs3tGoepOwJtiEBRyZA8eLI2efaSYAESMDCBCheLAyUwymKgBTxInVBiYkaAZNR0LyWNi9fvtIbLn1ZM0HQxMb+gZIlOyFv3kJSpzapnYuLC+Lj403qY0rjGzc2o0iRunB2LmpKt0zbHj9+Hvv3/yt+r1gxN1HAdO48CV5eJSSUGnuC0IB3NW/UtzUQiygCvkGuwFWYIsiUhDDM7zICrguOoW9NzZu/G8+5aU7HIAGH53tjSmFBcNTWCpBvUGa+8Oa89s0NQ+31BEF+QLdEUoIQh84pidBeGHvUD3Mnt9CIl4MjMWaLt0YKaGPWnTfTO15S37hu/om21FoCzgT3wDqX2Zj1sbCeRFz50R8z4wdjRZ96SP/2TPoTQ2llwKre0hEd+YGYfZgybilKDf8OfWs5Q7+fZg7/r3XFS9a8ddehX2pM946Xl9g14n/4ve1OLPYpAVxbj15Lc2DC9M9QEYKEWYbCASvQvYKG8U8B4/Doc01seo+Y6z1oum0qmmA/5q28hrK3rsJz+lQ0eRKCYeMi0Vt4w14cM1XsZFyvGPP5wNcnq7SnqDwHV8eTO7Fwr98HvoIwEx5d8RITgmF+IWi/QfMGf1LENxg/cH+aUBJPZj2up+0biU2ff4izn2j2s0HGGV5NQqmxXoB2T2fa96hWVmSyt9IPZyguzfpO44uVWv7XvkGvfsfRXXv6R38sTfm4xzX6aCSnkMd+J9LaZrn/6peA3n7XLRuWHKIn5aI3d8HCV9r9rster9RYIs4G98Baz1XifhJlzddemJvupFxWP9AoXrL9o54DkIDiCchJvCxcuB5FihRGz56dJXNdunQjChZ0Rq9eXSX3MafhmjU/4cWLV/D3/8Sc7qruI5xUOnDgGI4cOYUyZUqhTZsmKF68iKrXzMWRgFwJULzINTOMiwRIgAQUSIDiRYFJY8gWI2BJ8SIlqKSkZ2mnZ3QFzeuTNEm4cuUXlCrVAXnzukoZ0uQ2efLkwYsXL0zuJ7XDtWtbUaJEHeTPn/2/LJ46dREHDx4Xp86bN49Y+7pnz3koX/4NCeLlOY7Mfxtrym7Gug+9sg4/w10P+m9Sa8qJpZaCKo7ESzOxpZyueHktS8RJDLUX31i+hr7bpqBx+k//68WhETzBT3zRQpAH4riXsG+rC/oIkiCdpBG+nUG8CHGs+gFhLu0xqG9jbak1zZv3h2tq3+gWOsYcxcaz3lj7dU946lHSxpDZiaEM69CVIvk1sev2y/INb2FCfd7SxEtRPRGF0F6YiVlYlCph+oWhpm8j8cSD8MQeD8bZtzPbB3exa0R/XP/8O/hhDWZe7Iy+WITfq86C35M58D/bGSv71IOTwfUWzchee6rn5ps5gKcdX5/gEILRYVHu8GR0Di6Ptes+07JPt/fEsl3a8nfIhzv7liPuY0G8ZMJYFBwPMVo4VZRht+uOm0leDeYnk5dOlnEV1RdLQlcjd6nolb3Lcwv7vn6kFS8G9l/6/a43x138PXUANjcSJAoQOnw8cozXnlwxsE7d009Jgqxx+VKznyQ8FC8SILEJCaicgFzEy717DzFq1DxMmzYYZcq8IYl6fPxTDBw4TbwPplw5D0l9zGkklNLy9w9CQEB/VKpU1pwhHKJPePg5/PHHYeTKlRNdu7ZBhQr6v505BAQukgTsTIDixc4J4PQkQAIkoCYCFC9qyibXYioBW4sXKfHt2DEC77yzEAUK6F8qL6WvlDbPnj1DPkk300sZLWObP//siwYNPoGbmwHZIXHoTZt+x5dfbhJLjDVsWEP8p4tLGxQqlF+CeAHuheqXHUqbVnsPhXjniBHxEntwBMZuLYKW4okFT+S9E4Cv9E686IsXg+3FN8evauSJQfGSiCPzm2HN0/R3Y3iicVcfVDQqXlJLWLVF5/4+OiWermFTr244UjP93RW1NGWw9PKijSEzcZVhHbrixVkTu24/K4gXobxY8CChPNQsYJbOm+tibPtR208oc6bzVO/4+tSJzn8W9siY+EBMxWKEVp0NP6zGjIvN0f3RehxpPFtzksngerMSL98g1+C+eCv8dxxtMADjOlTVnCjSYeF1eAo6rSmnI730BcmVHwdh5qU62jJwRZF4cSaixBNcmTAW5dAjCeIlk7yaJF4SkHVcJoqXhIv4aeIEnK+mLQNX+CkuLYvU3o1jYP8ZFC9AmkQZD8yYDQSknlwxtM6s9pOEn1UULxIgsQkJqJyAXMSLcDfe4cMnMWPGMMnEhQ+4/Pjjb1i+PEByH3MaCvMIJWRXrAhADqH+Lp8sCVy+fB1bt/6B5OQUtG/fzOr37jAVJEAC+gQoXrgjSIAESIAELEaA4sViKDmQAgnIUbzs3j2Kd7xo99IPP/yGp08TUL9+ddSuXRm5c+fGpUulJN7xIpzmEEpgbYBrjzEY0Er7xrdwKfyC8VjxRFvGy4h4EU9gPFqA7aOaI7/4RrEvvqqR9YkXg+3FN3enIUVbkgvaC+qFuzca5NQvNSYKgSO+mDOlpfa+j9/x8yE3zQX1mZwieH1SpGLaHSctBwzVlHBKe7QllVxmYtbHGh7iiYOHzdEtjc/r1unFlXjR+TUvdGuSiI2664jZi8ljl6O0eMdK/nTCS/NGvX6pMV1ZZd6JF0C7lri68HjSDJ9rS7KlCplCqXehaBk/zuqCd0GqLEmBj8c1lBk4BY0Rhvkrj8P1EfD2hGGoKQiy9HlLt94Mp4108vPu462Y/fVBvPX5dLwn3M2SrtSY7l01iRHrMX5gmLb0mEZm/VRHe1JHnHMMkrWlxjS58cYK7X0oYlmuRdpybhl+Fusz1s+rNj//dNKUSjNyQgUwHJfe+oQ4DI2nPRlUc/U2fFQOEKVl0Ku0UmNZ7r9WVXFNeF2KdxqllvzT2VNaiRJfwxNxjQZqSggKj0HB9Ho/4VxZjEw7hWT8f2wUL8YZsQUJqJ2AHMSLUL520KDp+Pjj99CsWQPJyKdOXSn+jtWlS2vJfcxpOGnSMvH+kk6dWprT3eH63LlzD7t2HcStW7Fo2rQevL0bOhwDLpgE7EWA4sVe5DkvCZAACaiQAMWLCpPKJUkmQPEiGZXkhvv29ULduj3g5lZecp+sGp49ewVVq5YThUvqY5J4Ee4w2bcRv4ZfgHOJKto7TO4iMfYNVBIuGRfKeBkRL+LdKl+loHHLKsjvVhL5wr/BVwWGakRMJm8qG2wvxrMA2/cXRAmxhNhd3LlaCKIgKaiRMjca+aBjl35ogCNYu+p3xJUvpRUv53Gr1CeasmGGxEvHe+Ib9NFldcqUAfDQigfhfo4vt+1O4xF7/ChydhyrvQMmXSZi0sdwGwnifTFlcEN3HTFHcTxHd/innq6JOYLFs9cguZ5Q7qs4iif9ikU/697xIk28iCcXFkahccvu6OJXCeEB7fTu7BG/PyoMTXTv2MmEcfiJnOjkP/J12TbdZWqlyuFSnTF1ulDy6xo2BQzH2bKTMFEoMya2TZe3dOs1JF58imnv0bmovWA+7YJ3oSTYXYSvmYu98ZXFy+UTI3RyrL1/x/9oOc1JneIlcX93EE43SRUxQm5+QHQ9b8p4AAAgAElEQVTJ6uKJpnzPjiJ0c20JJ1409xa93luJuHIpGp5dx6C3MI9R8aK9syeruHTlhoDO0Hji/Ts9cMhDU/quePFY7FoUjsZaEaMfp8Andf9VwRNRPJWDb4fu6FbnEmbq3I+UKuVGHvbGAuGOntTTZbqxafOe9noT7tgR99NGoFuwpsScxJ9gFC8SQbEZCaiYgBzEy6VLkZg1K1g8uSLc1yLliY19gBEj5mDevNEoWVL/3KuU/lLb3LoVg/HjF2PevFFwd89+KVqp8yq9XUJCEsLCjuHkyYuoWbMSmjdvCBeXAkpfFuMnAdkToHiRfYoYIAmQAAkohwDFi3JyxUgtT4DixfJMLSleMovONPGiGUG8FP7869GqtdW540T3gnvxfYq7CN+4A0htI34/DDeFb3l4w6dMJEKjvNCtRRU4ZeibehdLFu3FEDTjX9CG49EkVZBoJNGRm0BqfOIl5oejtS21ZcbEExhCTJHwFMqOad9bSbv4vnQkNu4+kwHd63nS88iszNjr7vox6LbVX4ceUz3mnmhc4SL8g900d5kY4Z22DkECpLEX5q2DR/s2IrpM+ntv9DloItePDVmUGdO01XKHtyan2j/rzZPJmLrr1YtZaJt+jTFHsHH3I02ZuCfCv+N1aTfd/QWdHAvjiP20uazeET7YgVC8LpmmmxuP6rWA80CtDCXjMtnTAPTy6pG69sz3VobNZCgu8Xvp15dZjjK+Nqu17Qjs1nntpY8TOvsvNQYh9kbA4XSvB3F9qa/T1AXoxZbx9YaEMMzvshiF9ESe8Z+RFC/GGbEFCaidgBzEy5Il38LFpSB69eoqGbdQmky4zH369KGS+5jTcNOm3xARcQMTJvQ1p7vD9zl06ATCwsLh5uaKDh2aw8ND2h1kDg+OAEjATAIUL2aCYzcSIAESIIGMBCheuCscmQDFi+WzL0fxYvlVckRDBMSSZI/rw0+8F0dbyupGT4SM8pZ8ioCEScDmBGJCMGxcJHrrnpKREATFiwRIbEICKidgb/Fy//4jjBw5F1OnDkLZstLvCBw+fDY6dmyBFi0aWS1DL168RL9+k+Hv/39iqTE+5hE4c+Yydu7cD6GkXOfOrVCtWvZPlpsXCXuRgPoJULyoP8dcIQmQAAnYjIBcxUuJEjltxoATOS6BZ8+A5OSnKFcuRjYQeMeL4VSYc+JFNsl1kECSIr7B+OXXUV8UL+lKWTkIAy5TWQTEu4723UJElf/DuA7CySfpD8WLdFZsSQJqJWBv8fLbb2FiSarZs0dIRhwVdRsBAUuwdOlEFC7sIrmfqQ3PnPkP8+d/jdWrp8DJKZ+p3dleh8D167cQErIHT58moVWrRnjrrdo4duwc4uOfokWLt8iKBEjAQgQoXiwEksOQAAmQAAkAchQvwhurzs45mB4SsDqB5GQgV64kihcLkuaJFwvCVOxQ6Up96ZayUuyaGLiaCWjKEaYr9SZxwRQvEkGxGQmomIC9xcvgwTPQrVtbNG/+pmTKGzb8gpiYexg58nPJfcxpuGDB1yhevCg+/bSjOd3ZJx2Bhw/jsHfvEVy+fB1Vqnjh998PiOJlzZqpvP+Fu4UELESA4sVCIDkMCZAACZCA/MRLcnIOPHhQkKkhAZsRyJ07GYULP7XZfMYm4okXw4R44sXYDuL3SYAEbEmA4sWWtDkXCciTgD3Fi/AG/IwZq7Fs2UTJb7wL5b/69JmEYcP8ULduNatBFUqgjRgxR7xDxtOzpNXmcbSBX758hc2bd+Hbb0MQG/tAXL5w2ql16yaOhoLrJQGrEKB4sQpWDkoCJEACjklAbideHDMLXDUJvCZA8ULxwtcDCZCAcghQvCgnV4yUBKxFwJ7iZdmyjXByckKfPt0kL+/cuQjMmROM4OBpyJcvr+R+pjb8/fcw7N9vWgk0U+dwxPaJiUlYs2YzNmzYkbZ84f6clSsDkStXLkdEwjWTgEUJULxYFCcHIwESIAHHJkDx4tj55+rlR4DiheJFfruSEZEACWRFgOKFe4MESMBe4uXBg8fiiZIpU/xRrpyH5EQsW/YdnJ2d8MUXH0juY07D4cNn4/33W6Bly0bmdFdEH6FaQ1JSHpvGmpT0DOvXb0d09B3ExcXj8eMn4vwjRvRE3bpVbRqLmifLk+cVhC8+jkeA4sXxcs4VkwAJkIDVCFC8WA0tByYBswhQvFC8mLVx2IkESMAuBChe7IKdk5KArAjYS7yEhh7E3r1HMXfuSMk8hPtABg4MwrRpg+HlJV3WSJ5A2zAy8gamTl2JJUvGo1AhF1O7K6b9q1c5ERVVDHls617w8OFjxMU9Eb8ePXoCoXxc0aKFUKcOxYslNs+rV4C7+yPkz//cEsNxDIURoHhRWMIYLgmQAAnImQDFi5yzw9gckQDFC8WLI+57rpkElEqA4kWpmWPcJGA5AvYSL8OGzUKnTi3RooX0EyV//30C33//K1asCLQcgExGCg7ejGfPXmDQoP+z6jz2HlwQL2fPlkHRovaNJCUlBcJXzpw57RuISmZ//DgF5cvfpnhRST5NXQbFi6nE2J4ESIAESCBLAhQv3BwkIC8CFC8UL/LakYyGBEjAEAGKF+4PEiABe4iXiIgoTJ/+JZYsmQBX14KSkzBt2irUrFkRXbu2kdzH1IZPniTA3z8IEyf2R+XKZU3trqj2qeKldOkcioqbwRomcOdOMsWLA28SihcHTj6XTgIkQAKWJkDxYmmiHI8EskeA4oXiJXs7iL1JgARsSYDixZa0ORcJyJOAPcTLihXfI3fu3OjXr7tkKLGxDzBixFzMmzcKJUsWk9zP1IbCqZqNG38RL3vPkUPdQoLixdTdoYz2FC/KyJO1oqR4sRZZjksCJEACDkiA4sUBk84ly5oAxQvFi6w3KIMjARLQI0Dxwg1BAiRga/Hy8GEchIvrJ08eCC+v0pIT8Ouv+3HkyElMnz5Uch9zGk6evBz16lVD586tzOmuqD4UL4pKl+RgKV4ko1JlQ4oXVaaViyIBEiAB+xCgeLEPd85KAlkRoHiheOGrgwRIQDkEKF6UkytGSgLWImBr8bJ799/YvfsQ5s8fbdKShg+fg44d3zXpThiTJgBw61YMxo9fjHnzRsLd3c4Xn5gavBntKV7MgKaALhQvCkiSFUOkeLEiXA5NAiRAAo5GgOLF0TLO9cqdAMULxYvc9yjjIwESeE2A4oW7gQRIwNbiZcSIOXjvPW+0bt1EMvzo6NuYOHEJli6diMKFXST3M7XhTz/9jsuXozFxYl9TuyqyPcWLItNmNGiKF6OIVN2A4kXV6eXiSIAESMC2BChebMubs5GAMQIULxQvxvYIv08CJCAfAhQv8skFIyEBexGwpXi5ejUaQUGrsGjReJMEinDnyp079zBq1OdWw/TixUv07z8FAwZ8jIYNa1ptHjkNTPEip2xYLhaKF8uxVOJIFC9KzBpjJgESIAGZEqB4kWliGJbDEqB4MS5e8uTJi9y5HXaLcOEkQAIyIpCYmAI3t4dwd4+zSlTnzv2E3Lk9UKWKr1XG56AkQALZJ2BL8bJq1Y9iwILckPq8fPkSffpMxpAhvuLdK9Z6zp69jHnz1mH16ilwcspnrWlkNS7Fi6zSYbFgKF4shlKRA1G8KDJtDJoESIAE5EmA4kWeeWFUjkuA4sVw7m/dckNKSk7H3SBcOQmQgOwIODsnwc3tqVXionixClYOSgIWJWAr8fLoUTyGDZuFSZMGoHx5T8lrOH8+ArNnB2PNmmlwcsoruZ+pDRcuXI+iRd3w2WedTO2q2PYUL4pNncHAKV7UmVepq6J4kUqK7UiABEiABIwSoHgxiogNSMCmBCheDON+/pxHXWy6ITkZCZCAJAJ5876U1M7URhQvphJjexKwPQFbiZc9ew5j584wLFw41qRFLlv2HZydnfDFFx+Y1M+UxvfvP4Jw90xQ0BCUKfOGKV0V3ZbiRdHpyzJ4ihd15lXqqihepJJiOxIgARIgAaMEKF6MImIDErApAYoXm+LmZCRAAiQgawIUL7JOD4MjAZGArcTLqFFz0bbtO2jb9m3J5OPjn2LgwGmYNm0IvLw8JPcztWFo6AHs2/cP5swZaWpXRbeneFF0+ihe1Jm+bK+K4iXbCDkACZAACZBAKgGKF+4FEpAXAYoXeeWD0ZAACZCAPQlQvNiTPucmAWkEbCFeIiNvYOrUlVi0aBzc3FylBQbg0KET+O67X7BixSTJfcxpOGLEbPzvf++iVavG5nRXbB+KF8WmzmDgPPGizrxKXRXFi1RSbEcCJEACJGCUAMWLUURsQAI2JUDxYlPcnIwESIAEZE2A4kXW6WFwJCASsIV4Wb36J7x8+RL+/v9nEvWgoFWoXr0CPvigrUn9TGkcGXkTU6cux+LFE1C4sIspXRXfluJF8SnMdAEUL+rMq9RVUbxIJcV2JEACJEACRglQvBhFxAYkYFMCFC82xc3JSIAESEDWBCheZJ0eBkcCNhEvjx8/wdChMxEY2B8VKpSRTD029iGEkyhz547CG28Ul9zP1IZr1/6MxMRnGDy4h6ldFd+e4kXxKaR4UWcKs7Uqipds4WNnEiABEiABXQIUL9wPJCAvAhQv8soHoyEBEiABexKgeLEnfc5NAtIIWPvEy759R7F9+14sWTJeWkDaVjt37hdLjc2YMcykfqY0fvo0AQMHBmHChH6oUqWcKV1V0dY08RKD8A3bcL5GZ/jVL6Gz/gRc2bMBj2v1QwN3AAkXsXfLftzMjFBqX1PalGqObq2qIr/OeIkRv+PnQ1FAFrEcvpXauAyafNAeFZ2zTlfaWNom1dtp15G+ixhzJMpkNZ7RNbmInA4j43pSmRXSmTv2+GqEnqsDH7/GMFU78sSLKl6eZi+C4sVsdOxIAiRAAiSQngDFC/cECciLAMWLvPLBaEiABEjAngQoXuxJn3OTgDQC1hYvY8bMR8uWjeHj8460gLStRoyYgw4dmot9rfUcPnwC33yzAytXTkLOnDmsNY1sxzVNvJzFmnY9saX6IKyY0VNHZtxHaEA7RH18DH1rArgXgsAe3yBXZoKiekf4CtLGhDY33/TG8AnDUCtNniTgTHAPjPo5GvhwHXb1rq3lexfhG35AeFIOOOfXNk54ioSU/KjY2g8tK2RiX2KOYM3KUCRU9EAxYZSYwziW8iEGDUgvaxJw5dcAzFz2Ct2/WwIfsXG6x+iaXHE2uAdGHuqItV/3hKdO98Qzi+E/6jQ+2rAO7QR5hbsIHT4eu3IA7catg4/436Q/FC/SWamxJcWLGrPKNZEACZCAnQhQvNgJPKclgSwIULxwa5AACZAACaQSoHjhXiAB+ROwpni5du0mpkxZgYULx6JIkUKSYURH38HEiYuxdKlw74qr5H6mNhRiq1OnCrp0aW1qV1W0N0e8HPFoCs+uAzCuQ+oplMzEy140zUpQCORESSGlzQkUanMKru2+Q9808xKJTZ8H4YjbaZyv/lq8xB6fhhkbc6KT/0i0qKA9H5NwCfu+nIMNcb6YM6VlxpMjMUewcTfg49tYK15CMNxvPRqv3oaPdA9AxezF5KXLEf2vpxHxYnhNSWcWY+Co0+i+QVemaETSoltDMHdyCzGOxIj1GL/CDR82+QabX83ErI/1T/wY23wUL8YIqfv7FC/qzi9XRwIkQAI2JUDxYlPcnIwEjBKgeDGKiA1IgARIwGEIULw4TKq5UAUTsKZ40dyfkoTBg31NIrRx46+4cycGo0b1MqmfKY1v347FuHGLMHfuSJQoUdSUrqppa454ift8MG7uOoU2AdPxnniKxJriJRLvDD+NTdGDsaJPPU25sZgQDJsNtK8ehIVIFS/CCZH/YVe7nVjko1sGTdN+uF8I2unJjqxSeBpr2vUCFmhP74jN7iJ8wQ84UAW4vywya6EkRSYlnEDwoD44130nFqfGmXACa/yDkGPEd+hTS1ihRsSs8/wSszx+wMCFwPAVuid+jG8/ihfjjNTcguJFzdnl2kiABEjAxgQoXmwMnNORgBECFC/cIiRAAiRAAqkEKF64F0hA/gSsJV7i459i8OAZmDixHypVKisZxMuXr9CnzyTxsvv69atL7mdqw82bQ3Hp0nUEBPQztatq2psjXrBgJxrsHo8VaadIMhMv65Gzq0+6u1V07lsRJYWUNpH4vw1eWDM2Er208iE2tBdmYhb63vgfhqWKl4T9mNdlCcqs3qp/UkXM1DVs6tUNUX3CMLqJgcteUk+aDAxD+7SSX5rTJ8s3lsXn/nFYYuiUjpQ1IVFTbuz8Z9i4qJN4AkcsM7YIGLF8GGoK4YkiZhnKzlmHdgUv4aeAcXj0ue6JH+Pbj+LFOCM1t6B4UXN2uTYSIAESsDEBihcbA+d0JEDxwj1AAiRAAiQgkQDFi0RQbEYCdiRgLfGyf/+/+Pnn3Vi2bAIA6fenXLhwFTNnrkFw8FQ4OeWzChlB7vTvPwX9+n2EN98ULiZxzMc88XIMfd2PYPHsNUj2nYUR9XNLvOPFE41TZUyW96GkbxOJ/9v1CaJG9MejIUL5L+FkywA8HroVtf9s+Fq8GDxtohFDf3vvQlBbAyebxPte5vw/e+cB1tTZ/uEfFheKuBBlKeIWtxVQ66yAow5E20+wQ0VcdSsuFPdEcTIUR0VrHSi2DrB11QGtQt1iRS24GE4k0Lq+65ycQBJGzoEknCRP/levT8g7nvd+3+SvufM+D25V8sXsyVzqMcltHN11HOjmg15m0YWnR+OzJgDSdGMv4H1wPpxNuDRjmItN3q1QjhMxSyJaYAKXdiz9+DBMl7/xw+OoknjhAUmPm5B40ePNpaURASJABLRNgMSLtonTfESgcAJ044VOCBEgAkSACMgIkHihs0AExE9AU+JlxozV6NSpLXr16iQIwoYNu1GuXBmMGOEhqJ+Qxjdu3MWKFWEIDvZH+fKakTtC4imptkUWLw5A+rkpmH7ADGNnjkXaOlckfcWl5+KTcot3G0a8TETFfe4IMA1CYOsYTJxxHyM2TMQnu+XEi+QsVg1YAxvl2iwsWKYmzCAkj/wdU5252i/KwFNjsHNnKOKMnOHl5Y02XDH7tHOTseOhD8Z91RDlVMWs6nnZnGy6sQX4OGkXRtonKKUZS8E5/1HYis65dWpSYxF+vTL8lq9GRy4uVeeFxIsqQvr9PIkX/d5fWh0RIAJEQKsESLxoFTdNRgRUEiDxohIRNSACRIAIGAwBEi8Gs9W0UB0moAnx8s8/jzFv3gYEBExHtWqVedN580aC0aMXYMGCcbCzs+bdT2jDNWt2oEoVM3z7bX+hXfWqfXHECyQJOLpyJqIbjoPz9el4pUHxYsfcEtlqh7GukdiY/D17O+T+FjnxghRETe6NYy5ytVNkO8XUhBkaqZA+TGETWelyDImm1viif650YWq7MHVjjltzv5Mk4FTEfdi4u6HvAJ8cOZMzFl/xwqUbWw0/LHc6A1/5NGNMrDPOwqFbI/b2i+yRHheCB/mtrYDTSOJFr16mghdD4kUwMupABIgAESACBREg8UJngwiIiwCJF3HtB0VDBIgAEShJAiReSpI+zU0E+BHQhHjZujUCr19nYuLEofyC4FpduPAXwsMPY9OmuYL6CWn8/PkrTJq0DAsXjoetbS0hXfWubbHEC5M2KzECy7b9gpePrqLJFM3deGnM3hJZjxtmL9F0mLQI/S0F8QKkxy3C4p0f8MW4qehmz9VykdzGyaAVCH8zFCu41F0Km8g9/7PRYIwdpVyTJgWXww/jlqwD0/bAfdgO7KkkaLgGvMULl25sdRIcat/HdavcNGNM/RpfTiwpiJfjw+AZ1S+nLoyqg0jiRRUh/X6exIt+7y+tjggQASKgVQIkXrSKmyYjAioJkHhRiYgaEAEiQAQMhgCJF4PZalqoDhNQt3hhbq2MG7cIM2d6o2FDO0FkFi4MRpMmdTFwoIugfkIaR0Wdw2+/xWLFiilCuull2+KKFyALd/eMxdhtVzEwQF68bEcpWT0XeXKWneHRvRHKF1iIHoBCG2mqscayovQXOyGAK0KvLF6YGyqXw/cgLusjypXjUopJspBtVAH1unvlpu6Si4ctbD81HJVc5G+6AFbth+bKG1l7VWKFz5pyJA4jkryx/5EtPFZJRRIkt7F39iy84sSSwoFLjcSkoZFw3rQBg2VSqZATSeJFL1+uvBdF4oU3KmpIBIgAESACqgiQeFFFiJ4nAtolQOJFu7xpNiJABIiAmAmQeBHz7lBsREBKQN3i5fffL2PPnqPYsGEOjIyMeGNOT3+BSZOWs0KkVi1z3v2ENpwyZTl69uyEzz93FtpV79oLEy+puBweCShJCqTGIDz6GhrLfs+m5DqLR/nRsuoEj64NUY53mxdo5iUtdJ+deBz7k+yk/cHccNmM4+gLr9YWcjNl4e6pcMTkTG4Dp/wEENeDHfNicp5IrZzzETVyqcbqcRdqFDryWVNOB1mccvEVOr709s3r/OLKhzOJF717qQpaEIkXQbioMREgAkSACBRGgMQLnQ8iIC4CJF7EtR8UDREgAkSgJAmQeClJ+jQ3EeBHQN3iZfbsQDg5tcQXX3ThFwDX6ujRszh3Lg5LlkwU1E9I4wcPHrG1Z9aunYnKlSsJ6aqXbYWJF71EoJeLIvGil9vKe1EkXnijooZEgAgQASKgigCJF1WE6HkioF0CJF60y5tmIwJEgAiImQCJFzHvDsVGBKQE1ClekpKeYN689Vi5chqqV68iCPGUKSvQq1cndO/uJKifkMZhYQeQmZmF8eO9hHTT27YkXvRza0m86Oe+8l0ViRe+pKgdESACRIAIqCRA4kUlImpABLRKgMSLVnHTZESACBABURMg8SLq7aHgiIDaxcv27Qfx/PlrTJ78jSC6yclPwdyUWbt2FqpU0cxNFEa4jBmzADNnjkSjRsJqzwhajA41JvGiQ5slIFQSLwJg6WFTEi96uKm0JCJABIhASREg8VJS5GleIpA/ARIvdDKIABEgAkRARoDEC50FIiB+Auq68cKIjbFjF8LXdzgaN7YXtPBdu37B48epmDZtmKB+QhrHxPyFbdsOIShoLkqVKiWkq962JfGin1tL4kU/95Xvqki88CVF7YgAESACREAlARIvKhFRAyKgVQIkXrSKmyYjAkSACIiaAIkXUW8PBUcEWALqEi8XLsRj587D2LjRT5DYePfuPUaOnIdx44agdesmGtuV+fM3olmzBnB376GxOXRtYBIvurZj/OIl8cKPk762IvGirztL6yICRIAIlAABEi8lAJ2mJAKFECDxQseDCBABIkAEZARIvNBZIALiJ6Au8eLntw5t2zqgX79ughZ969Y9LF0aitDQ+ShXrqygvnwbP3mShhkzVmPFiimwsKjOt5vetyPxop9bTOJFP/eV76pIvPAlRe2IABEgAkRAJQESLyoRUQMioFUCJF60ipsmIwJEgAiImgCJF1FvDwVHBFgC6hAvTI0WRrysXDkV5uZVBZHduHE3ypQpDW/vQYL6CWm8f38Ubt26Dz+/UUK66X1bEi/6ucUkXvRzX/muisQLX1LUjggQASJABFQSIPGiEhE1IAJaJUDiRau4aTIiQASIgKgJkHgR9fZQcERAbeLlhx8ikZr6HFOnfieI6ps3EowePR/z549D3bo2gvrybcykMmPmYMROu3bN+HYziHYkXvRzm0m86Oe+8l0ViRe+pKgdESACRIAIqCRA4kUlImpABLRKgMSLVnHTZESACBABURMg8SLq7aHgiIBaxItEko0xYxZg6tRhcHCoJ4jqxYt/gZE2TMF7wEhQX76Nb95MxPLlWxAcPA/ly5fj280g2pF40c9tJvGin/vKd1UkXviSonZEgAgQASKgkgCJF5WIqAER0CoBEi9axU2TEQEiQARETYDEi6i3h4IjAmoRLzExV7Bt20Fs3OgHY+NPBFFdtCgYjRrZwcPDVVA/IY0DA3+AmZkpvvtugJBuBtGWxIt+bjOJF/3cV76rIvHClxS1IwJEgAgQAZUESLyoREQNiIBWCZB40SpumowIEAEiIGoCJF5EvT0UHBFQi3iZN28DWrZshAEDPhdEND39BSZNWoYVK6aiVi1zQX35Nn7+/BU7x4IF36N2bUu+3QymHYkX/dxqEi/6ua98V0XihS8pakcEiAARIAIqCZB4UYmIGhABrRIg8aJV3DQZESACREDUBEi8iHp7KDgiUGzx8vBhCubMWYsVK6agRo1qgogePfo7zp27hCVLJgnqJ6RxdPR5nDhxEStXThXSzWDaknjRz60m8aKf+8p3VSRe+JKidkSACBABIqCSAIkXlYioARHQKgESL1rFTZMRASJABERNgMSLqLeHgiMCxRYvu3b9jEePUjF9+nDBNKdMWYFevT5D9+7Ogvvy7TB16gq4un6GHj00NwffWMTYjsSLGHel+DGReCk+Q10eQW/ES3b2c6SnxyEz8xE+fHiny3tCsRMBURAwNi6PSpXsUaNGOxgZaaawnigWSkGolQCJF7XipMGIQLEJkHgpNkIagAgQASKgNwRIvOjNVtJC9JjA4cOfo1ev9TA2FlZ4PisrG6NHL8Dkyd+iefMGggg9fPgUs2YFYu3aWahSpZKgvnwb//PPY8ydux6BgTM1NgffWMTajsSLWHemeHGReCkeP13vrRfiJTPzCe7cCYex8Ue2eBh9SKzrx5LiFwOBDx/e4927j6hYsR7s7PrDyKiUGMKiGEROgMSLyDeIwjM4AiReDG7LacFEgAgQgQIJkHihw0EExE+gqOLljz+uITR0H4KC5qJ0aWNBC929+wgY+VKUmzJ8J9q6NQIZGZmYMGEo3y4G144RL1ev2qKSZtyXWnh+/PiRHYc+d+WP882bj2jQ4AnKl/+PfydqqTcE9EK8XL++CRLJXdSv3wtmZrYoVUrY/5PRm92khRABNRJ4+1aC58/v4v79M7CzGwwLC7oOrEa8eutmGzAAACAASURBVDsUiRe93VpamI4SIPGioxtHYRMBIkAENECAxIsGoNKQREDNBIoqXubP3wQHh3oYONBFUETv37/HyJH+GDPmK7Rp01RQX76NJZIs9jbOjBneaNy4Lt9uBtfu40cjPH1qJrp1P36cijt37iMh4R8w4sXRsRlatWoiujjFHJC5eQaMjd+LOUSKTUMEdF68/PvvC/z++xg4Oo6FqamVhjDRsETAcAkkJ19AUtKf6NAh0HAh0Mp5EyDxwhsVNSQCWiFA4kUrmGkSIkAEiIBOECDxohPbREEaOIGiiBemrsvs2YFYvnwyLCyqCyJ4+/Z9LFkSgpCQ+Shfvqygvnwbx8ZeQVjYQfY2ziefUCYNvtzE0C4i4gSuXk3AnTsPcOfOP2xI69fPhrNzSzGERzEQAdET0Hnx8vz5DVy9ugJduvgXCDsldi8O/VXA0y27w8exmsY2SpLwO3aefpJn/Bb9BsOppsamzWfgbNw+ehhnkuWeErh2Kcda6Oz1GRpVeIaYkN9wxeZTDO1lBxM1L0VxLjUPDqDgMyFbX/HnlO299ve6+LHLj/D2bSaOHZuIvn1/Ve/ANJpeEiDxopfbSovSYQIkXnR48yh0IkAEiICaCZB4UTNQGo4IaIBAUcTLjz8ewYMHjzFzprfgiDZu/BFlyhjD23uQ4L58OyxYsAlNmwq/jcN3fGqnOQJBQXvAnC+JJJudxNy8CiIi1mtM0mluJTQyESgZAjovXtLSLiMhYTM6dvQtkGBK7D4cvso8/QwXQ37DVXlZ0LwbvIspXlJif8cLB0ZG5A3h2eGlcF0Qh+b9BsOZEy2S27/jSqWOGPRVX/RsyLNgWuZ9HLteCT2LFCsjSY5g742nqN2MkyTMeNdM4TrQjbc4ubpuEIb90Bp+R2eiX407CGw7G+HtRyNqXTcUW10prU9xLvW/OKTj5ydZaqHTkI5omM9eCo1CtvdeW/Zhoki/DFDY2ZVfb0SEF9zdzwtFQO0NkACJFwPcdFqyqAmQeBH19lBwRIAIEAGtEiDxolXcNBkRKBIBoeIlO/tfjBo1HxMnfo2WLRsJmvPNGwmbAmz+/LGoW9dGUF++jZ8+TYevbwCWL5+CmjWF3cbhOwe10xyBJ0/S8P33S5CW9gyZmVno3t2J3Ut6EAEiwI+AQYiXXBRqlgXczYmQ0ES0WMrIiILFi/yH71kJv2LOjBDcqzsVwQGOsFC1V4yUCNmLUOMBODi+garWeZ5PiQ3CzLGPUHfRcExxs0N5pkXmfRzffQnJNm3hJfudipE1Jl7yWZ9UlqlPgigvTdNih5kvK+Ecws8+QbMvBmn5dhO/I8Lc+ins7MqPQuKFH1NqBZB4oVNABMRFgMSLuPaDoiECRIAIlCQBEi8lSZ/mJgL8CAgVL5cuXcemTXsQHDwPZcqU5jcJ1yom5gp27DjEpgADjAT15dv4wIFo3LiRiLlzR/PtQu1ERODEiYs4eTIGDRva4fDhk/jf/3pj0CBXEUVIoRABcRMg8cLuj1IaLqUUXMppqWSpo5hUUqtWrMPhK1JB0KN33hss+d96yEZ84HR4hzdAwJlx6MzeruBSd+Wcl4bo79MCFszvV2/BckaStOgG73btc3/PpPrK0175wD1D5PBRWPjcE/sP9kedQs+jUgxKacRUipenVxASmcDNkPc2iSJHuZRl+awPCmnN8uGjFFtOarIulXDmNBdDIanUeIkX+fW0/BSdn/2JM8myfZGlK8tdp3JqMeWfZTG2aAlc+Uuafs62i+zMyM5gQ3Tu8hpnZOnpWnZHf/yWkyovt70UswJTBSa5qeA6V/sTZ7hUe0LOrvxRIfEi7jdyMUVH4kVMu0GxEAGAxAudAiJABIgAEZARIPFCZ4EIiJ+AUPGyaFEw+6F4UT4MX7w4BA0a1ClSXz4k379/z96oGT58IBwdm/PpQm1ERODChb9w7NhZ9O7dGW3aNMVvv11Ekyb1YGtbS0RRUihEQNwESLyw0mUvQjffQdVeLWDBpeDynv6dNA3Y0ytYMHsRHtRhUoVJPxx/0XIOls5rgUoJ5xCwYi0OXZF++N6j5xdwU0odVlC6Kenvn2DcT+vwrT0z7jas2JyBFky9FCaG8FdouXEy5joCMYFhWBH+J5JadIePkzP6ejfEiwLbKyX9yryEeZ2X40gfX/zu31Z62yXfB/NB/V6EHudiYLhcewybpm74HyuAgELFCyMpQvYi6nUj9GxUDikxv+N50+HwnSztK71dcQ6vmjEp2Zj1/omPnzHPW+N+nvW1QIpCWjO+sdWC11xPVEhJQkrMXhyCJ8LX9c83BZws1VietGI58uIZYuavxri/zKSp2GqUxq3tu3A2+QtsvfQ1mL8yKMsb5b1W/lk2Z+/xfWH97wswKedOoy18p30Np5ovETneGwsvNMC4gJ54e+e+tCZP1W4Y17ki3v4L9ud7dUdi6YIe7JoUmT7DxaOv0HzGCExk09Fxt7tsvoDf9+WRmihNs4exK7DhOzsY8Ti7JF7E/eYt1uhIvIh1ZyguQyVA4sVQd57WTQSIABHIS4DEC50KIiB+AkLEC5MGatasQCxdOklwGq/09BeYNGk5mzbK0tJcI2Bu3UrEsmVbEBQ0DyYmPNPsayQSGlQogfj4Wzhw4AS6d3dE166OQrtTeyJABDgCJF4ybyHQay7Cq47GkbBusOB+PtN5AXZNbAyTv35A2xE/o/kXg+Do1gFdXlzA2eQG6Oudn4zIe64KFy9xkKYgy0bC8Z9xFnaw/+ce/palAft6MS4xqcVST2JCryCcl/0MFe3lw8jTt4Cz//QkhvUJYj+Y3/gdk44sGwnbFsFz40f4/bIY/WoWLl7eRc5G74UZ8ApdgYmtyyElcg56L5T1ld266YvN4UPRqgIXv4xjPjEqSI0PfGOrlTP/gx/Gw2MdOLGVd80F1niRpV7jeLz0kp6D8k9jMWX0KpxRg3iRMcqK2wnPkYdR2S8YW/t9womXWvj+p3X4xj4bZ/2HYvIvsjWB+1lWY0eZKfczuHOcI15kzB9hx4CJWA9P7DvYH3b5iKPC3hXpxgv9/wy+BEi88CVF7YiAdgiQeNEOZ5qFCBABIqALBEi86MIuUYyGTkCIePnpp2O4ezcJs2f7CMZ27NjvOHv2EittNPVYu/YHmJpWxLBh7pqagsbVAIHbt+8jPPxntGrVCAMH9tBYGjoNhE5DEgHRESDxIvvQn03jxdwUkEkN7gPqnA/cAcjayKV0UpWyStWNF9mH7OzthuRneHynIqxtnuAYc8OlEPFSaHv5Y5Z5Cf6dl+OXPr44698WJgUcQcmZDeg05QwngrhGnHTqHbAT8zuXK/TGyyOuWH3ODZKnV7D55ztg+7a9XvitGxXipcctobEBqgrbq9o3GY8+ATvh35n5ZobsRkpxb7zIxAlTZ0d+b+rhBHvjpQtWnxmLThXy3qjJ98aRXI2elD/24fCVzlz6OuV6RqrjJ/EiuvdnnQyIxItObhsFrccESLzo8ebS0ogAESACAgmQeBEIjJoTgRIgwFe8/Pvvf/Dx8cf48V5o3bqJ4EinTl0JN7eO+PxzZ8F9+XR48eI1Jk5cigULvkft2pZ8ulAbERD455/H2Lx5P2rXrgUvry9QvjzdVBLBtlAIOkyAxEuOeGHSeMmn6ZLdapHdzpAWpGeFiE1bzFo2Ae4NlWVE3pNQeI2XhtIP2SG7ddMdi6Z/C7cqFxRvuCiLiZxbOgW0Vwgjt8aL7KZDfuc168xGfDbldL7iRSYfCks1JhMvTMo1Jg2W7GHT6Qu4WV8vXP6oEC8ut4TGVnzxIuMhk06aEi+5aeDqIZoVLwWLnfzFy6fSVGg5xKX1hhpWIPGiw+/LOh06iRed3j4KXg8JkHjRw02lJREBIkAEikiAxEsRwVE3IqBFAnzFS1zcTaxbF46QEH+ULVtGUIQPHz5lU5StXTsLVapUEtSXb+MTJy4gKuo8Vq2axrcLtSthAqmpzxEc/BPKli0Nb+9BqFrVrIQjoumJgO4TIPGSJ9UYJ1e4wuwKBdJN7+P46jDMiUyATEZIU1rVgt/RmehXg6d4eRqLyaNX4UHdqQgKcISFTDxwt1IyTi7HqOmXkCy78SK7GaF8A6ag9kphpMQGY+bYZNRZMAJTZR/S50gk7oN7uVRjTA0QE6bGy7aF8NpoBL9fFvFINcakFnudm2osdi8O/SUrPC+TP19gc/jXaMXVJzn0F1eoXnl9ymmw5FKN8Yut+OIFHI8XXKoxE27P5Gu8KKYzy0Z84HR4hz/JkVcF1XjptGIeVnerBkncD/Ac+TOqKKQa4ytelJkydXB+w5Wc21iqxYuqsyt/jCjVmO6/2WtrBSRetEWa5iEC/AiQeOHHiVoRASJABAyBAIkXQ9hlWqOuE+ArXpYsCUHdurb46quegpe8e/cRMPJl+vThgvvy7TBt2kr06NEBLi7t+XahdiVIICMjEzt2RCIlJR2jRn0JKyumWjM9iAARKC4BEi9sarF9CA25DTO3FrBg6qv8boQuM4ZjgmM1ZCWcQ2joXlyp1BGONQE8vcIWkJ8+bSicagLSOh1/og5zy6BDd/iwhc1zH7IP39kaMUx/5vH0CmJLtcTgwV/ArWE59iZNxNw1WHLPCl5udnj95CoeXEnA1Ray9GCy+h1MOjQHdB5gjZvLC2uvfCyeIWbzUey79hg2TZn6LdLbO8dvmKHXIFd2zvJg2uxDKFOgnf05Gwk3nqJ2M1d8lW89G6UP9pnUYpv34ejLBnBrUA5M2qsHdSbAdzJz+4IpBL8Pm0N/x/Om3M9/nMOrZsMxfSJTK0dpfV6f4b+wQRj2Q249E2Gx8RUvstshirxa9BsMp5rPEBMYhhVnPqITw6NmGdzZvkuhxktWQiTGeoYD7N7WRs2sXVjIQ7x0Ht8fDbLSkXXnHM7iU+4sqU4FppweTZHpM8RufoS6i4ZjCrt/qsWLqrMrT4XES3Hfag2nP4kXw9lrWqluECDxohv7RFESASJABLRBgMSLNijTHESgeAT4iJenT9MxY8ZqLFkyCZaW5oImfP/+A0aOnIfRo79E27YOgvrybcykq5o7dz0CA2dq7EYN31ionWoC7969x969x3HrViK++aY/6tWzVd2JWhABIsCLgIGJF0YunMQ1uboYUkpy6cSYH5WeZ+RL+NknOUDZ9FmMMGEejMDYfQnJzJ+bd4O3knhR7isbpNkXg1hxI3sotLNpgGa4g2toy0kRqbg4fJVpLZUFtg/lYsqnfd7dV1pjvvFyfGSdlThIY5DJinxYcnVdClpj7hpy18FIGeahvL7K1+XnYloIiQ2sMGP2TJmzLDbFWBRp5fRR2FsH1Ng1VyEVmGJMDdCpUwbOys2pHEOOOAnthdTLd9hJc8+SbH9kKe5kTHLlkCJ/ZW7Mz7l9c2LL2cO846s6u/JUSLzwej+lRgBIvNAxIALiIkDiRVz7QdEQASJABEqSAImXkqRPcxMBfgT4iJd9+6Jw+/Y9+PmN5jeoXKuEhPtYtCgEoaH+GqvfsW3bQbx6lYGJE78WHB910D6B48fP4fz5OAwe7IZmzRpoPwCakQjoMQEDEy96vJO0NA0TyHsjReiEyjdWhPYvyfYkXkqSvm7NTeJFt/aLotV/AiRe9H+PaYVEgAgQAb4ESLzwJUXtiEDJEVAlXv777y1Gj56PUaO+wqefCr+xsmnTjzA2/gQjRw7WyCIlkmw2Pl/fEWjSxF4jc9Cg6iPACBdGvHzxRVe0a9dMfQPTSESACLAESLzQQSACvAiQeHF3P8+LFDUybAIkXgx7/2n14iNA4kV8e0IREQEiQARKigCJl5IiT/MSAf4EVImXK1duIzDwBwQFzUO5cmX5D8wkbMnMwqhR/vD3Hwt7e82kk/rjj6vYvPkAgoPn4pNPPhEUHzXWLoG4uJuIiPgVPXo4o3PnT7U7Oc1GBAyEAIkXA9loWmZxCeSTqkvgkPmlChM4RIk1pxsvJYZe5yYm8aJzW0YB6zkBEi/6tcEfPxrh5UsuT6t+LY1WQwQ0RqBKlTcaG1vXBibxoms7RvEaIgFV4mXZss2wtbXEkCG9BeOJibmK7dsjWGljZGQkuD+fDgsXBqFxY3t4eLjwaU5tSogAU89l164j+PTTpujXr3sJRUHTEgH9J0DiRf/3mFZIBIpNgMRLsREazAAkXgxmq2mhOkKAxIuObBTPMD98MEJCghVMTDTzYQnPMKgZEdAZAm/fvkO9erm1OnUmcA0FSuJFQ2BpWCKgRgKFiZeUlGfw9Q3A4sUTYWVVQ/CsixeHoEGD2hg0yE1wXz4dnj5NZ+NbvnwKataszqcLtSkBAg8ePMKWLQdgb2+NIUP6oGzZMiUQBU1JBAyDAIkXw9hnWiURKBYBEi/FwmdQnUm8GNR202J1gACJFx3YJAEhMuLl6tXaqFmTxIsAbNTUQAm8ewdIJP+iQYPHBkog77JJvNBRIALiJ1CYeImIOIFr1/7GvHljBC/k2bOXmDhxKStFLC2FSxs+ExYnPj7jU5viE0hJScemTXtQqVIFDB8+EJUrVyr+oDQCESACBRIg8UKHgwgQAZUESLyoREQNOAIkXugoEAFxESDxIq79KG40MvFiY0Pipbgsqb/+E8jOZuoZkHiR32kSL/p/7mmFuk+gIPHy7t07jB69ACNGeMDRsbnghTIF1E+f/gPLlk0W3JdPh/fvP2DMmAX49tsBcHZuwacLtdEygdev32DbtoNIT3+BMWP+h1q1zLUcAU1HBAyPAIkXw9tzWjEREEyAxItgZAbbgcSLwW49LVykBEi8iHRjihgWiZcigqNuBkmAxEvebSfxYpAvBVq0jhEoSLxcu3YHAQHbERQ0F+XLlxO8qmnTVsHFpT169GgvuC+fDrdv38PSpVuwaZMfKlQoz6cLtdEigbdv32LPnmO4c+cBvvtuAOrWtdHi7DQVETBcAiReDHfvaeVEgDcBEi+8URl8QxIvBn8ECIDICJB4EdmGFDMcEi/FBEjdDYoAiRcSLwZ14GmxekOgIPGyYkUYmyLMy+sLwWt9+DAFs2atQWDgTFStaia4P58O69btRIUKJmz6KnqIj8CRI2cQE3MFX33VC02b1hNfgBQREdBTAiRe9HRjaVlEQJ0ESLyok6Z+j0XiRb/3l1anewRIvOjenhUWMYkX/dpPWo1mCZB4IfGi2RNGoxMBzRDIT7ykpj7D9OkBWLRoAqytLQRP/OOPR5GU9Bi+viME9+XT4eXL15gwYSnmzx+HOnWs+HShNlok8PvvlxEdfR79+nVD27YOWpyZpiICRIDEC50BIkAEVBIg8aISETXgCJB4oaNABMRFgMSLuPajuNGQeCkuQepvSARIvJB4MaTzTmvVHwL5iZdDh35DfPwtVmwIfTC1V3x8/DFq1GCNfej+668XcezY7wgImC40PGqvYQKXLl1HZORJuLh0wGeftdHwbDQ8ESACygRIvNCZIAJEQCUBEi8qEVEDEi90BoiAKAmQeBHlthQ5KBIvRUZHHQ2QAIkXEi8GeOxpyXpAQFm8vH//HmPGLMS33/aHs3NLwStMSHiAxYuDERLiX6TaMHwmnD59Fbp3d4arawc+zamNlgjcuHEXe/YcgaNjC/Tp00VLs9I0RIAIyBMg8ULngQgQAZUESLyoREQNSLzQGSACoiRA4kWU21LkoEi8FBkddTRAAiReSLwY4LGnJesBAWXxwnx4vnLlVrZovYmJ8KL1mzbtwSeflIKPz2CN0GFSmPn5rceaNTM0Vj9GI4Hr+aD37iVj27YI1K9fh63rUqZMaT1fMS2PCIiTAIkXce4LRUUEREWAxIuotkPUwVCqMVFvDwVngARIvOjXppN40a/9pNVolgCJFxIvmj1hNDoR0AwBZfESELAN5uZV8fXX/QRPmJmZhVGj5mPevDGoV89WcH8+HbZvP4gXL15j0qRv+DSnNlog8ORJGjZu3I3q1avgu+/cYWZWUQuz0hREgAjkR4DEC50LIkAEVBIg8aISETXgCJB4oaNABMRFgMSLuPajuNGQeCkuQepvSARIvJB4MaTzTmvVHwLy4iUt7TmmTVuFhQvHw8ampuBFxsZexdatEQgOngcjIyPB/VV1yMrKZsXO9OnD0bRpPVXN6XktEHj5MgNhYQfw6lUGxoz5H2rWrK6FWWkKIkAECiJA4oXOBhEgAioJkHhRiYgakHihM0AEREmAxIsot6XIQZF4KTI66miABEi8kHgxwGNPS9YDAvLi5fDhk/jjj+tYtGh8kVa2ZEkoe9Nl8GC3IvVX1enPP68hJGQfK3aMjT9R1Zye1zCBf//9D7t3HwGTZmzYsIGws7PS8Iw0PBEgAqoIkHhRRYieJwJEACRe6BDwJUA3XviSonZEQDsESLxoh7O2ZiHxoi3SNI8+ECDxQuJFmcC///6Ljx8/6sPx1us1lClTBqVKldLrNRa2OJl4KVWqDMaOXQQvry/QoUMrwTyePXuJiROXYfnyybC0rCG4P58OixYFo2FDOwwa5MqnObXRMIHIyJO4dOk6/ve/3mjSxF7Ds9HwRIAI8CFA4oUPJWpDBAycAIkXAz8AApZP4kUALGpKBLRAgMSLFiBrcQoSL1qETVPpPAESLyRelAlkZGSAkS/0EDeBypUrw9jYWNxBajA6mXj5++/HWL48DBs3zkGFCuUFz3j8+DmcPv0Hli2bLLgvnw4pKc8wffoqdvxatcz5dKE2GiRw5syf+PXXi+jfvzvatGmqwZloaCJABIQQIPEihBa1JQIGSoDEi4FufBGWTeKlCNCoCxHQIAESLxqEWwJDk3gpAeg0pc4SIPGSd+tu3NgLY2MrNGzopbP7WpzAGfEikUiKMwT11QKBatWqkXjptR7r1/+EypUr4bvvBhSJOlMbxsXFGT16dChSf1WdDh78FVeuJMDff6yqpvS8hgn88cc1MGnp3Nw+Q8eOrTU8Gw1PBIiAEAIkXoTQMvC2//1nDOYf/GJ6GBt/gLHxezGFpJexkHjRy23VyKJIvADZ2aU1wpYGLRoBI6OPKFv2XdE660EvEi96sIlySyiaeEnB5Z2HcDNnnBZwG+qEnO+mpsZgZxQUf6dz2CS4+9tOJNUZim72JiUfveQ2Th64D9uBPVFPZTjS2C8+BtC0P4a2tij5+NUZAa/zpZn9I/GSdyMNXrw8S8SRHZFgXm55H5ZwGtAVWn8LSY3DrhOAq2drFFwCOx1xu6JwKyfoxkrts5B4KgJJtu7oap/PzQhecwh84WtiTC4EEi+fw9FxIXx912HBgu9ha1tL4OYAjx6lYObMNQgMnImqVc0E91fV4cOHDxg7diGGDu2H9u1bqmpOz2uQwLVrf+Onn46iQ4fW6NnzMw3OREMTASJQFAIkXopCzcD6SCRlkJFRHu/eGePjR/HkWjViHdB7lC37FmZmWShd2nA/WNP0kSTxomnC+jM+iRfmHzpV8fEjFZcUw6lm0rhXrpwBU9NsMYRTIjGQeCkR7BqbVLB4YQXAXly+Z4Za3KeJ2YkP8bpuTwyVyZfrgXCdAgRGTURjjUWueuCsxGPY/8AOHt0bQXhClWc4PscV5ztFYaFLNdWTabpFeiT8PE+iw661cKsuFV9w9UGb/FLsp57EPN9wVOnujOpN+sJL58WL0np5nS/F/UuLC8FxFF9CkXjJe9BJvNzD0R848SJJxOmDybAZ0IWTLZZw7C/7s7A3ifT4XYiCKzxbFaxOChzxRhh6TwcCjgxHo/waSRJx6uAvuJdujvIyY56WhbTq5fBZD0+0Zt9XXiB6nhcudAyHf48q+Wy8ijl4LVcqfyCbU1XcvMbMvxGJl88BfImYmOtYsmRikUju2XMUDx48wowZ3kXqr6pTQsJ9LF26GRs3+hUpDZqq8el5fgTu3k3C9u2H0LhxXXz5ZU8YG9O/QfmRo1ZEQHsESLxoj7VOzvTmTTk8e1YJ796ZoHRpQCo7xPN4/x54//4DSpeWoGbNlyhThuSLJnaHxIsmqOrnmCRegDt3LMEUBf2E/t5b4of8zZuPsLZOIfHSYR0qVLAq8f0oSgCnTg1Dy5aeqFKlblG663yfX345jZYtG8Hauia7FqHiJe3cZPhGVMXQsVNyvgWdnRiBZYt/QZPZGzCYkTG8PhjXPMoX0RPw1dlu2LOoH/L52FBFAFm4eyocybZe+X/bW/PhK84gScCpiPuwcXdDPZOrCHUdBgRcwkiHfAJh+K+ugi1bv4GNtuPUyHxK602NQXg04OblVMi3+RX379aWtpiIrYga0bxYEZJ4yYvP4MWLfKqx9Gj4f3MB7Xf4w6UIvkSe7u2tvTEFATgyLF91Uvg5LlRgZCHxyErsjLNGv1HD0CpHvMRja3AQbjb0xcLB9iivSrykxWP3CcBlSKtCXoeqXm63EdZ7CrDiCIYz5SPUMmb+cxq6eImM/BxRUTZsgfTPPmujamPyPM/cRvHx8cfIkYPw6afNBPfn02H9+nCUL18eI0YM5NOc2miAwKNHqQgK2gMLi2r49tv+MDWtoIFZaEgiQASKS4DES3EJ6nH/d+8+wYMH5jA2LgcTEyPRfoj433/A69dAxYqvYGX1XI93pOSWRuKl5Njr2swkXqTipWLFsihbVtd2T//iTU39QOIleio6kHjR2cM9evR8VK9eFU5OLdC8eQNYWdXC1au1YWPD55swqTg+qReiXI9gjZt8+iolScGJF/9NDXH3QhLLyqq9fMouuVRY7LNyqcqYNFLXgCa4gpuPbeHMptYqpD3Tnb2FcwaP2LG4Pm9iELppOQ78Y4eBXiMxlLv1wt58uMFtn3warjzzdgYucqnGaiXJjS/bellsBcxfUDow+VgtW7DrfCWXzkwhPtlamLFyUo0xca3ChhWHARdvDB2qdOuFWcfOUIRfr4yB3XqgG5eajP+680llpsBXMX2Z9CZJCzS5cYVLPSfHJb9XCZsm7ErOM4rnAsgb1jZB5QAAIABJREFUpynu/qa0XshS2TXHK+V0cDlpyHKfc8YZBG3wQxT6wmuoD9xwCNfM5M4ju/eV8WX3Riij4pVN4iUvIBIvcjVeChAv7O0VWW7GJvK3WKTpvGJkecq457ISTyE0aBWi4YIhnp7crRfF1GCNc26mSPdEfo7G1bPht66AGy+S6wibsA6YsA7DHcopbGj29TCMXwuMXzscDiayGy/L0Tf1ijQlmaUT3LsyUgaAclow9hZNDJdyLW+KtbwMKiDxVCiCVkUDnw9h19kashRpjfFKOc2Z0nwMowgZOPm4lFjIYrY28BovoaFdcf68BXubpGJFlfkq87zQ79z5B4sWBSE42B8mJornRh1/IXr5MgMTJizB/PnjUKeObn6xRx0cSnKM589fYcuW/cjKysbo0f9DjRpVSzIcmpsIEIFCCJB4oeNRIIHnzysiJcUc5ubiu+miHPTbt8Dz5+9hb//YoHP5a+o4k3jRFFn9G5fEC4kXMZ1qQxUvb9++w+vXb5CRkYmDBxfDyWkyyufkJ1HvDr148QJVqgi/n8A3inPnFqFFi54wNbXk20Wv2q1atRW3b9+HtbUFmjVrCAeHhqhffwRq1+ZxpU5yHisHBMA2JAJf1ikECytermLglD4wSX0GpF7Eydd9MGu6O1ufJIu5IXPwJurXZOSNBHdPXlG8LRNwFQNdnWHyzgZO7m6welJIe6TgcshynMpsjJpMepzUR/i7ghvGDQAig1Zg3z92GDR0JLy6NsTHxGMIOvgrKtVshHLMvE9fodOAqdIaLkzMCvN+irtLuFRjHdNxKuIsJ3aA9LgQHMP32LjoG9QzKWB+H7maNzmoJLj7yxzsuFwbDZk5jTNxKSocpv/j0pmlxmD1D/u4+Jh5juKFezDmd7QAclKNLUO9awHYuEyaaszLy1sx3RhzGyQ8lK2x03PoYPRh+cmvOwWXL3/AF+MKWjdzo0Z+b6UxH7rD8WUkzK1mmLX4W7Yde5PkRm8Ma2yNtyZczN2WYkaf/NK7peBywCb8bGotnYM9F15Y7t+NrQ/EpIbLuz9jYZsUpLjeVFkqOx+83+yJ1fDDRu9W7IfBaceHwSu6H3at7ohLXKq42fZ/InjjHBxjUo15ecMtdSamJ3+v0Mc3+XuEeLeCqopqjHhJS3sJ4KJevS8UZzH37v0GY2Nz2Nq6FmcYne1bqVIlVKjAfSs8H/HCSpTIczCtaY9yyEbi0wx07DeSvUnHnPmVh/9GPQvmeoz0ud5eE9DkzWmEBq2UphobMgRDWkklReQ5U9S0LwdIEvE0oyP6+XD1Y1LjsHbFbhi1Zmq6ZKPM05vY9lvj/FONPdgH77EPMWLfJDgqf/4uicWaQVtgvXEzBtWRipd9xu5wrVUe/5lkIzHhIWr1H4MRTPozhVs16YjbvAlnJPVgwbyY01Jw16QzxnhLa8zkz+Br2CbvRNDKKMDFk11nq1RZ+jJPvA8bj0CMx7rhDuxrOz1qKr751RU7VvZA9dQ4bAk5A4m9BTt+espdmHTh4mJYhB/heEufq993GtpWeoN37ww3k8XGjWPQrl1feHt/WaTXGnMLolQpI/j4FK2/qkl/+y0GR46cwerVvqqa0vMaIJCV9S927foZ//zzGCNGeKB2bcP8O7IG0NKQREAjBEi8aASrfgz64EENGBlVQMWKurGe9PQPMDdPR9WqmboRsA5FSeJFhzarhEMl8ULipYSPoML0+ixe5OUKI1mY/169ymT/NzMzKyc16Pnzh9GunTvKlKmkka25f/8+7OzsNDI2M+iff/4IB4d2KF/eML/JFxn5G5hUErJHnTo2mDFjH+zsjFUzf3YUfkOiuDojqsXL8E0bMZgpyvxgB4b5xGEwW58EyE48jv2vWnG1R+7jp+8G4bpMPnDSZvLOrXDl6pcU2j41EhOHRqKnrL1cGqpPFFKNSXBtsye2mi7D0q8aohyycHfPWCzJ4D6AzzNv/jVecuRAt+kYwdROYeafcRaDlgWgAyt+TsF/xk44LdsKN+X6K5J4hI5dCKPJu+DdrDzXdhref5UrXsJvVIFHVyY+CS6u6gT/ylx6LIUaLzxSjeXU2JGuew3mYpN3K5RDCs7PH40wS05W5MNbcWelt5leNeUEz4PtGOYTn7OXrHi5KZNQQPI+d4y48k0B6d1ScDk8HmZsujQg6+I89PevwtUCUo5T/hbV34qp1eRS2dldC8SY1cCkjRPRzIRh5oUopyD4dzRWqNGjkGosNRKTfO9jGNsnBccnjUbyMG5PVLwKGPHy4METJCTsVv16MZAWT55cRenSZqhe3TCLYTdt2hR16nAmOo94ycL1sPHYbjoDiwZz4mXvHCzL+JYVCtkn/OEV5YB1Czxgz4iN0xF43XQIm/5LIdUYe0tlO8xmLoJHXal42T9vGV59vQ7Dm5VXlBKMwNk7B+N3FCBeCk1DJp/6Sype1kq+w7r5XHzMuH+4YMcqF1SXHyc1GlNnx8J9iR/as+LlAhbOioDj4lVwqSFlsA4TsW54U6l8Oh2BZFt3dKn7QDHVmNyYdRRu32QhdvUERDsugV+H6ux6Z/3hjiV+7aXi5fxCzDroiCWyuAIfYfbiuWhfg7kJtBvXzdxhlByLN2/eGMirMu8yT53aDH//xbC3F/73K+bvgKNG+WPevDGoV6+2Rhj6+gaga1dHuLl11Mj4NGjhBCIifkV8/E14evZBo0aGmYqXzggR0CUCJF50abe0HKuupct58QIwNX0OC4tXWial/9OReNH/PVbXCkm8kHhR11lSxzi6Ll74yhVlVqVLl0alShXY/+Ljf4Cz8ySUK1fMBPYFbMirV69gZmamju3Kd4wLF5agWTM3mJrW0tgcYh549ert7I0XS8sabKqxZs0ao359b9SuXUp12FkXsKr/StiEHORx4wXcB+rMp2LyheEZOSGfbqosnp7agNcy+ZBffZhC2rMf3m+um289E8UaL1LBc9FB7oZIaizCr3fClm3fwibPvPmIl1QmfdlxSDr/D6NYOcLJg9AMDOzWUJp+hxE6J8NRceRZTHNW+jo5Ky0eYORBfzixTynNoZDSyxxZCUtwoE5xxYt03ckjf8dUZ2mEClx41ONRSP9V+jFObXupKF7kaqcUXldHMWVcteybWLvfjjsneePMPZBKokk+ZkkC9s6ZgZff7cJI+wSELjmD9rMmwsFEka1ijZcURE0ehX/YPn9i5bh49NzA9FH9EpDdePnw4bzqxgbS4v79U+yNFxubHgayYsVlVq5cuZAbL8nY5z0KsU2GoJVMxKbGY/dNRwRvHgTze6exe9dpPKxZH8wlOCA3RZeCeGFvqcTCQa6eCisUnIKx2aM6Yld7IKx2CEIHWkuD+2c/Ro55hclHhiNPhRj2uSQM3zc53xsvqweFwXZTKDxqS8XL/uYFjCsnSWrHrIZH2BsM6MKlIUMWEk8fRMXh+zHZKZ1l8HD4AUxyUk5RpVTjRV7myMsl+0SELY+Fk+9wNDVhJIwHtmQOQJe60vc0RkSdPlQRI5g1ZcZj9+5diPvQKoc5k5bN6mOKQd94OX9+MkaPDmJTvgt9xMZew9at+9k0Y0YaKNCblPQEfn7rsGbNDFStqrm//wldt6G0P3XqD5w8GQN39x5o1aqxoSyb1kkEdJoAiRed3j7NBp+QYAlTU92pU/DyJVPnhcSLJk4FiRdNUNXPMUm8kHgR08nWBfGiDrlialoRlSox/zGypSIqVOA+3AAQTTVexHQkBcfC1HipVq0ynJ1bolmzBrC2thRQ4yUNUZN74pjLEQQq1HjhanMwqZyYWyDKH+YriBcJ7u4ZhyUJLaQpvlANWbeXIKkTd+sjjwgovH32RX/0C60jlSdKNBQlwAP8NMwDMQ5KNVHQTFqkXZV4YaRI0I84a9oT40bmFnVn59+cgUHdmPRluQ8rZy82lZDCg735cw/eB+dD6mQU5UDaucnwjaiKbgxD2KDM0zkIK/aNF+m6k7xzRZAg8SK5jb2zZ+FmY672S+VMJKy/n3PrSblofaHiJfUk5vmGo0p3Z/Zb6lbGj7BsW2VOvOSNM5ddIeKF8XrHh7Gpw5Y7ncG6mM6Yzd7sKUy8FNRH9cuJarzkZUQ1Xgqr8fIQ+719EOPgidayIvYswsY5Remz753OqVWSHn8KL7vMwLTe9vhna29MQQCODGvEiZQYOHhKU3flPBq7YEiriohdMxBbbBgJw70LsqLmNabkJ14kNxA2IRAYL70tI//IuhbG/BoT1zKCQ1bjJRz+Pbj0n/Ljyt9OiVmDgWFvMLArc6sn92HpxNxqSWcZJLESRuk9EYWIF+a1HT0VM5O/xdJ2sdjwhxNmcDdmmPWGvRmILkzatZyHJRz7d5EKrLR47D7BVqVBduJp3Kw4CssW9YCVMY+bnarfBnSyxeHDn6NXr/VFEi9Ll25G3brW+PLLnhpZ+44dh/Ds2UtMnvytRsanQQsmEBt7FT//fBq9en2G9u1bESoiQAR0hACJFx3ZqJIIk8RLSVAX55wkXsS5L2KMisQLiRcxnUuxiJfC5YqkwG8kyt9cKUyuFMacxIuYTqTwWJgc6oxwsbWV3vj58MFIgHgB0s9NwfQDZvCS1QhhBmFqkyxdgdcDmRRPqsSL9APxvS32YesgO4D9MH46PiikGpO7LcN9gF5geyZt1NBIuO7kUnvlFKHviWrnJuCrs924tFdZuL7ZE1tMl2DpV9L6I+xNjhed4dG9EcoXKl7ecXVkXNB/lFINFDZt1RkMXL4aHZlvtHO3VsxclQUP81w8No9bgI+TdmFkM5M8a2clxssAHJraGeVZ4eGFsKbFvfEiXXduHZQUnPMfha1WXOoxVTdeWGm2HQ7cLSdWDi18X7QbL+xcL+DPiiepUBu7rTknXpTjlJd5KQWmGmO/m8vtgU3tSrAe6itNb6dCvOT2uY8PrrtzbgOpekWReMlLiMRLYeIlGzfCxmObqS8WDpbeBmGLzL+UFqnPZP7M1HFhaqYAeHhgJHyShuPAJEc8kBcvrCzZBrMZC+HBnu90xO2Kwisnd1bwMoLim2gnLmUZVw9lXQGpxphUX0dXYuflWujrMwKtc27iMHVTgnC7oSwtmqzGy2wsZVN6ZSFxrx/G/8nVWZG/nZJ2AlNnXYQ7l96LuYFy6mAMzHp4onUNKQOFei05604vMNUYe1OHG9fG1hRWnqOladZkQibWnYtLWkMmIsYMrp6tUYH5c5Ity5chlc1KIRvsifBBPRIvgsULI0QmTlyGZcsmw8pKOX+mqndM1c8ztUWYNGbTpg2Dg0N91R2ohdoIXL2agL17o9C5cxv06NFBbePSQESACGieAIkXzTPW2RlIvOjs1qk9cBIvakeqtwOSeCHxIqbDrU3xUpJyhcSLmE6dZmMRKl4gScCpiH24fLciLGQ3OlKz8MyiEVvInS2aXuiNF2ltlbGxdaQ1Xsxr4ln0Qlx15kRMHhGgoj1ScDl0BU5mNEBNVnwkICVTKkisE5n6H0lw6jYYA4Y6wTTxOIIPRsPEQpoWLC0uFqX6+krThhUiXmbZ/4yZYzYALoqF7JuwciXv/Hee1kb/0RMUi96z25jFFqrfcckGDRh25uWQuHd9To0XVmqFfYQTk7asSk2UvbwDYRUmSEWMwq0hJlVWbxyz8kbf/kO5m0Ny50RpLUyNnNx1p+ByfCn0GztFeiNHlXhhU3l54oKVdO3m5mmIWnMZTpyIEXbjhal/sw4fHZlzYg7z0uexd1vFnBtAinEy9bnvoBJbSweK680KhWtODRtm3VIejFzatbofdyNA8cYLcyvGM6oOvPoMloo2WZ8bzSFfT0jVq43EC4kXZQIZGYWJF4C50RIaeRYmNWTiJR5GfUZjZBd7vInfiqBTGahrIRUvWfdSIekzFONbVedkig2G9O4D965WeHw6FId/N0ENNr1WOuL/MkKf0SPRhZERafHYGhyZk7Ks7L/xiD7QOP9UY8xEbGquI0hMqYZyOeIlG88syuOzHtIaMwCXasz4O3jU/RdpjHi58wTW/UdjGCOKFGrFpCN+SxBOZdSFBfs+nIi/n1qj36hh7Fh5GKTcg2lXZhzgxLRvEGU5BL37uqNr9m70ng4E5NzUSWefD8RE7FjZI/e2D7veU8ioa8H+Luve33hSqx9Gj2iFikq8kZqCew37YenQdjAl8SJYvERFnWfTUC1fPkXV22ORnr906TqCgn5CSMg8GBvw/hQJXjE6/f33P9ixIxLNmtXDoEFuKFWKR7rZYsxHXYkAEVAvARIv6uWpV6OReNGr7SzWYki8FAufQXUm8ULiRUwHXt3iRSZXXr/OREaGckF7zd5cKSpXuvFSVHLi7CdYvLDLYIqkH4Y0kQvz4NJ1yX6UK3DPfpzIypr7sJGJGfb5a9LWTfrCDYdxHH2lIka5L9OmsPY545/FI27+xjJBws7L/D43vvS4zTh+M5+488ybW9zdGWew/2Jyng3MO4+0Sb5pxmS9c2Ji1t4W1SO8cb03V39F/jmrTnCzvY/jSXbwYMSQEkPZOvKdKx+GCutuwrHOYQtpurUCjqh838YufYHowzkSin1OtndsWp/j2C+LOc94UqYx7EbZwMnFDsnRcueC+ThZfn+sOknXLvd7dr2mVxAerRizchys5DoVjmRbLuWb7AzJjZm8zx0jLn4jJ2tUv0ZJvORlRDde5MQLKzSSYSNLecXhYuqxROe8YeamGQNXaD72sYyr3HOydFmWjnDvwqTwSkf87ujc9102zVjuq1Y+ZZll48ZgGsrXhMm7c0rjyaU/k7bNRuLpCCTbOsIsJlY6b04sUBIvMpkTC9lSpGnGclOBKTCQG0f2e7a96S3sPoGcNGzMlOzzUFwrG51cijamNk5OmjFZnxze0ufa2VQz6A/2i5pqbPr0AHz+uRNcXDRzI2Lx4hDUq1cbX37ppvoNmFqohcDDh08RHLwXVlbm+PrrfqhQgUeBM7XMTIMQASKgLgIkXtRFUg/HIfGih5taxCWReCkiOAPsRuKFxIuYjn1RxIsuypXCmJN4EdOJLH4sRRMvxZ/XMEdIweWdcTAbyNVLYdOsbUCTeRH4so5hEim5VUtwbbMnttoEY41SvaLCYiLxkpcOiRc58VJyB1r7MzM3XgLNELLZA9ban13wjNWqkXgRWuPl0aMUzJy5BoGBMzVS9D4l5RmmT1+FpUsnw9JSoQiS4P2lDvwIMKnjQkP34cOH9/Dx+RLVq3P1m/h1p1ZEgAiIhACJF5FshBjDIPEixl0pmZhIvJQMd12clcQLiRcxnduCxIu+yRUSL2I6dZqNhcSLZvkqjp6C8/OXILpmE2lKttRYxBkNxljlujHaDMkQ52Lr8BzHmZQ36Pv1nHxSwhUMhcQLiRdlAkyqsf/++8+gXkmpl3bg2Kl4nK08Ahu8HdjUjWJ/mJmZ0Y2XXusFpRrbs+cYHjx4iBkzvDWyvYcO/Yb4+FuYP3+cRsanQRUJSCRZ2LnzZzA3XkaOHAQbG2mtP3oQASKgewRIvOjenmktYhIvWkMt+ok0LV7evXsnegb6FKAmc/KSeCHxIqbXSkrKexgb30B29mO8fv0Gr15lsv+bmSnOtGCaYEc3XjRBteTGJPGiXfZsKi65tGU56cq0G4ZhzyZL6Safco0nERIveUEZ+o0XRrp8+PCB5wnSj2Zpl3eyKRutnD3QrZ4uaBegTJkyBl3HQmiqMeZM+/jMh7e3B9q1a6b2g/vx40eMHbsQnp5foEOHVmofnwZUJMDw3rcvGteuJWDo0L5o0ICu2dIZIQK6TIDEiy7vnoZjJ/GiYcA6NLymxYtEIjG4b5+V1PYzxfgqVaqkselJvJB40djhKsLAT5++xbVrB5CZ+VChd+nSpVGpUgX2P1PTiqhUifmP+bkiKlTQjQ8l+OIg8cKXlG60I/GiG/tEUYqDAIkXEi/iOIkUBREQRkCoeGGKry9YEISQEH+YmOTW6hE2a8Gt79x5gCVLQrFhwxxUrEg1RtTFtaBxfv01BmfO/AEPDxe0aNFI09PR+ESACGiYAIkXDQPW5eFJvOjy7qk3dk2Ll8zMTLx580a9QdNo+RJgbrsweZM19SDxQuJFU2erKOMyN17S0k7DxESi13KlMDYkXopycsTbh8SLePeGIhMfARIvJF7EdyopIiKgmoBQ8RIc/BM76KhRX6oevAgtNmzYhbJly7I3auihWQIXL/6Fo0fPonfvznByaqHZyWh0IkAEtEKAxItWMOvmJELES1biMex/YAeP7o1QHkwx0kO4iRZwG+oEhdJrqTHYGXUFsOzMtQXS4kJwHP0xtLWFAqiCfl8QzZcvgYoVn8PC4pVuAhdx1NoQL2lXfkZEzOM8FBr38ETrGlqEI0nEqYMxyInE0gnuXe355UNm+ybBdkBX2L+Jw64TgKtna1RXV/ipxR+TxIu6NqPgce7csUTFimVRtiz/udj30AtJuR3k3iNVjyLB3d92IqnOUHSzL+xbaNJ2F/O+zNgprNqr6q86ktwWhcTE5uu/D1tZwWohwwpsW1CNF4HD6HRzEi86vX15gifxol/7SavRLAESL3n5GnqqMc2eOBqdCKiHgBDxwtQCYdKMzZ07GvXr11ZPAHKjvHqVgfHjl8Dffxzs7KzUPj4NmEvgr79uY//+aHTr1g7dujkRGiJABPSEAIkXPdlITSxDiHh5ET0BX53thj2L+qEKriLU1R8xVpUxeNlWuMl9aJ52fBi81lwFPvXj2gK3trTFRGxF1IjmCsso6PcFrZXEiyZOgXRMbYiX5INT4bX3Ewzsao+cC9JpcYj70ApDPHnKF3nxUZRb0IzYiPwFqZJ6sOCMYXrKXZi09IQnH/mSHg3/by6g/Q5/uKSEofd0IODIcBT9gnA64nZFATL5dKP4Y5J40dzrRDayUPHCSOaDh59AUs8qR9KlP70FE4vBGKAsr/MN/xmOz3HF+U5RWOhSrUCZDWTh7qlwxDxiBpHg7smdSKqdK1usnL3Q1V5dabYUY1IIOz0Sfp4n0WHXWripzUrmv68kXgASL5p/zWtzBhIv2qRNc+k6ARIveXeQxIuun2qK3xAICBEvf/xxDVu27EdwsD9KlTJSO56TJ2Px88+nsGbNDLWPTQPmEkhIuI+dO39Gy5YNMXCgC4yM1L+XxJsIEIGSIUDipWS468SsxRMvYXjdIxkPHYIQ6Ca7ySLBxVVe2PsYuGnyDYkXnTgFWhYv59ojfL4LqsjYpMVja3AQbjb0xcLBPG6dyIsPwR/oZiFxrx+WJzTB6FHD0EomXuLXYdmml3BfPBftVd28Ubt4uY2w3lOAFUcwvCmAtHjsPgG4DGlV5Fs0JF7U+8K7du0O6ta1RoUKuaZPkHhJjcHqpSvwuvF0jBvplCte4hZh8cx7cN2pKK/zj14qVJJtpeKEn7QuRIyoBVEh47OFku/Dxt0N9YoiSAXER+KFxIuA46ITTUm86MQ2UZAiIUDihcSLSI4ihUEEBBEQIl6WLt3M/lvkyy97CpqDb+MZM1ajc+dP0bPnZ3y7UDuBBJKSniA0dB9sbWvCy6uvRur0CAyJmhMBIqBGAiRe1AhT34Yqrngxm2SHqCg7LF/TT5puTBKP0CVnULvFfay+IrsdQzdedOHcaO3Gi7J4AZAdswYDw6wRvHkQbFhYWUg8FYHcrGSNuXRe6YjbvAlBh5Jh038IPD27gsm6lB6/C1E3ZZQt4cSkAcvvw17JdYRNWAdMWIfhDvJFCdMRvzsa6DEkR8ZkJZ7KTYsmn4qsMPGikMIsbxwKcTZxhWerCkg8FYqgVdHA50Okt36glGqswDGljJIqNwZu3uLSpkk51aQaL2p9yf344xE8eZIGZ+eWaN68IVuYXYh4YW8BRnfGxkXfKEmIFFwOPwy4eKONTPjJUjVyK8hNDZab1ssZZxC0wQ9R6AuvoT55UjjmLj5/McLcvrmGFsCNK3gkS3fGpgY7A/aiDPNoqpgaUiFNWk6KNKXxudibuPqgTUW5VGOQ/tmsKXDzBpdqTWl8Nu3kDenUTZq2wM0byJvGsoBdJfFC4kWtL3gRDEbiRQSbQCHoDAESL3m3im686MzxpUANmABf8fLs2UtMnLgUy5ZNhpWVYtp2deBLTn6COXPWY/Xq6ahWrbI6hqQxlAikpT1HcPBelC79Cby9BxFnOiFEQA8JkHjRw01V15KKK15sQ75F8oL1sOHSjWVdC8SSmM4YWXs7RuSkJVOveDE2foIqVdLVhYDG4Qjs3+8DD4/jGuPx9u1bpB2bA698xAv+2Y+RY5IwfN9kOJoAzIe8Kw//jXoWzJWWbCSeuonGMxbCwz4T8VuCEHQwGTYDhmDIkC5snZW14UdgWlOaviw9/hRe9l+KuR3yuQ7zYB+8xz7EiH2T2HkKfKTGYUvIGUjsLVCdmT/hIWr1H4MRraoDBYoXqRQ6I0thlpaCuyadMcZbWv+FETmhkee4OLOR+DQDHft9DdvknQhaGQW4eMJzyBC0SpVPNaY4ZnbiHTys2Zcb8wWi53lhX6Y7XFuXx38cp0pjZmBia3OUKycvltS7rRcvLoaNTX1YWzuqd2CRjnbgQDQ2bvwRzZo1YP9r06YJqlfvjSpVKvCo8fIfLq5qj82192ProDoqVpiCywGb8LOptVTQpF7EyddeWO7fDebIlRyz7f9E8MY5OMbUzfLyhpdS7azcSfIXL8xtmZU3vODWpgL+s+oEj642ePjLHBy60xg1GQHESJhbzTBr8bdcHDEI3XQ8J00amyKtmy9GtjbOTX/W8m/s3BmDZxYV8BkjkkrJpRoD8+ftyBjUH23L/ceNb4axM+dKhRN7IygUpdo4ozokKP30CraeaI7AqIlozONMkHgh8cLjmOhUExIvOrVdFGwJEyDxQuKlhI8gTU8EikSAr3iJjj6PX3+9iBUrphZpHlWdfvghEmlpLzBlyreqmtLzRSDw5o0EO3ZE4unTNPhdpZqTAAAgAElEQVT4fAlra/XLsyKERV2IABFQMwESL2oGqk/DFVu87FoG64OeOOYQjmnOwLXNnohy2I3hGTPk6sGoV7zcvHkaqamX9GkbRLGW69f3wcFhpMZiqV+/Pmok/Zi/eFFKH5Z97zQiXjlgCCM6kIx93qNwY3A4/HtUURQfzNNMaq4bleDehREvWYhd7YEFlQNwZFg+VVd41k9Jj5qKb351xY6VPaTiZe8cjP/DBTtWuaB6QeIlNRpTZ8fCfYkf2jPXv9IuYOGsCDguXgWXGlm4HjYe6zAR64Y3RTlmzNMRSLZ1R5e6DxRTjcnHyIz5XTRct69CD3Mg+95+zPk+Bi7bmDGl4mW/8Wws8WvPxhm7ZiAWmAVgzyArnDlzRmN7efduNMzNLWBmZquxOcQ08NWrd3D+fFxOSA0b1sHIkYGoX9+ah3h5g+NzuuTUZmEHUbrVknu7hLkBEw8zLj1X1sV56O9fhRMQihKlOKnG2L43/bBrdT8u7Zk0jdmrptzNmwfbMcwnHoO5+izSGzv9ctqnx23Gcea2jUy81J6FBq+T8MzCCV5eXCo1+RovrHjZgU/8guDf0QKQnMWqAZNRKeASRjoAiuNn4e6esRi7jcSLkNcA1XgRQkv8bUm8iH+PKELxECDxQuJFPKeRIiEC/AnwFS++vgHo1s0Rrq4d+Q/Os2V29r/w8fHH1KnfsV8uo4d6Cbx//x5790bh5s27+Prrfqhfv7Z6J6DRiAAREA0BEi+i2QrxBVJ88bIWXf72x5jr/bDRE9g5dj1qL9+Kdn9NUBAvyfvcMeKfCTg0tTPkyzrz+/Awl9vLl8C9exfx+vVV8cHU8Yhu3NiOpk01800aBo2NjQ0q3dmWv3hRvomSyqTbusURLYuU09vwuiDxopCKqyqy72xARO0CxIvSzZr8t0wqb8JqhyB0oLW0ibwMKUC81I5ZDY+wNxjQRVanJguJpw+i4vD9mOyUzsqjh8MPYJKT8k0UpRovcnNJx7RFyGYPSCORbysVLxc6ckKKeXZrb0xBAPZ9ZYu4uFxRoO6jef/+LzAzM0fVqvbqHlqU4/3553X2m2bMw8qqBpturGfPGahTx4KHePkPMavaI7T2PmwdZCddX2oMwqOvsX9MjwvBsSZbETWiOXPVBHd/24mLj6XNqmXfxNr9dpoRL5DNKZ1LPtUXSj/GqW0vOfHC1O3qVMCNHakM2vuoA2CUAbfZGzBYluMvj3g5iQ6cyAGuItR1GMCKl3zGvx4I1ymgGy8CXg0kXgTA0oGmJF50YJMoRNEQIPGSdyso1ZhojicFQgQKJMBHvDx6lIKZM9ewRe81kQbs8uUb7K3+kBB/lC5tTLulZgJRUedx7txlDBrkhubNSWypGS8NRwRERYDEi6i2Q1zBqEO8uH2IxCTf+xg4HNgaYYcVq/vhk2hF8fJC6WcphcI+0MufEyNeKlZ8DguLV+ICqQfRlGSNF/aGyX4nTjBkIXGvH5YnNEEXe0ZSVEVWwnokywSD0u2Y9PMLMPNQZXRlb8dYokzKSmwzK0C8SG4gbEIgMH4dhjeTV4BcvRRbd3S1N2JvjmyxCcZmD2nFGT7ipQ5bp+YNBnaVpjyTPSydmFst6djv7YMkVsLIz8u0Kli8SMeUr33DT7xEjXRAtWrVNHYqL12ajxo17GFr20Fjc4hpYKbGy549R1nh4uTUgv1GWHZ2G1SsWJaHeAHSjw+DZ1QnbJSl7pJbnIJ8Tj2Jeb7hqNKdSbkFWBk/wrJtlTUvXiS3sXf2LNxs3FOaWqxyJhLW3+dESRZiVn2mKI5y4ufES+lZGNrmPE5e6oBvprtLx+AtXvIZn8SL4ONP4kUwMlF3IPEi6u2h4ERGgMRL3g0h8SKyQ0rhEIF8CPARLz/9dAz37iVj5kzNZKVYujQUdnY2+OqrnrRHaiZw/nw8jh//HX36dIGjI/MFO3oQASKgzwRIvOjz7hZzbWoRL9VTEDV5FI59BIxcg7HGzQLKoiX7WiDGrE6Cx5xF6CX7RjT7IeMGWE/eBW+FD8ELXhSJl2JueCHdS0y8pMZh7Qo/JLdbh0WDGWnB1S5pxomP1AtYMHsxPhRw44W95fFyLvZPdkR5SSL2zx2PbU0KEC9c2rBlCY0w2mcEWnMFzdmaMst+Q5OZi+BRtxzSo6fim2gutRikImj8n1zqsYJSjaWdwNRZF+G+eC7as3UyEnHqYAzMeniidY1s3Agbj0CMx7rhDuytr/T4XYiCKzxbpRecaowZ89soLrUYUydmP/zGx3Cpxwq+8ULiRb2vE+a2y7///scKF1vbWuzgd+5Y8hYvzA2XwGXL8aKhL8b5OIHJRMc8mHMXtMEPUU252yescHgB/4Pz4Wwiwd094+RSbqk51Zj8jRdWkmyHQ8hBfFkHSDs3Gb4L3+ekGpOKo34IX9OPjZ2Je/8DO3h0N8eZOa7SNGod03F05SbEthmNGX0aoTxv8SITU7Lxldetei+pxgvVeFF9SnSrhUy81KxppFuBU7REoAQIvHsHSCT/okED7rpoCcQgtilJvIhtRygeIpCXgCrx8uHDR4wa5Y8RIwaiXTv1f3CfmvoM06atwtKlk2Bpyf2jmDZKLQTi4m4iIuJXfP65M7p0+VQtY9IgRIAIiJsAiRdx70+JRqce8cJ9cLYGmLxzK1xrII94gSQBp8JDcfKxDRrYc9/4T32MRFNneHm5Sb8hzeNB4oUHpCI20Zp42VtKLh0Xk3YpBfdMa6JPvyFoxX4iLaupYiOt8VK9Bp79GohrjpyI4W6tPGrXBX36ecL274WYtf0j2jEpviqbo2zcfmyrMFwqYvJjwdSEifwFTzPqwkImXrKzUap8a/Qd0kpa8yItHluDTyGjrgWqM+LlzhNY9x+NYUw8BYkXpCN+SxBOycaVJOLvp9boN2oYuy6mbk1o5FmY1JCmIktPuQfTrsyYwIlp3yDKcgh693VH1+zd6D0dCDgyHI2Uxsy69zee1OqH0SOYOEm8FPGoC+729Gk6atZkT0bOQ5B4YVOKbcbx05lINS8vJ15u4rGlA+q1ZeqlWACpp+A/Yx0+OjLvieYwL30ee7dVhDcrYhTFi1SG1IFXn8Hw6N4o/7MOxT6y4POkeJQkYO8cT1ywktZ4MTdPQ9Say3DiRAwjjrYEHcPrupaceHkCSef/YVTX6jgtEy8u1ZCduAMzF11BD0awm52AnyeXXoyt8VJQqjFp6rXAZaH40MoR5sz/Zf+CNfupxouQg0o3XoTQEn9bRrzcvm0FExMSL+LfLYpQDATevn2H+vWfiCEUUcRA4kUU20BBEIFCCagSL3//nYSFCzchOHgeTEzy/VdtsQhHRv6Gy5dvYsGC74s1DnVWJHDr1j3s2vUL2rRpggEDPic8RIAIGAgBEi8GstFFWaYQ8ZKdeBz7k+zg0bUhykGxCLS0ZgHgxhVWVmzLRcbIl4izeJQTqA2cuCLSfGMn8cKXlPB22hAv6Vd/QUSM8jcSLeHYvwtkF6HYyBk5Iqvx0tgFLohGNFykIoYrTB/7GGjcYwhaVUjE6UOxYEe1dISLbTKik2zg3kUx5ZcCEYlcH66fcntGlOTEaumYOx7bNxk2TMyZTJyAi0zYKI0rTTOWm3gsPX43omWla+TGlP2ebW96q5Ax5VllI/F0BJJtc+dgx4ELvv60JqUaE/4SENRDqHhhB5er7SKdTPk9UFrkPoZ9k7SBk4sdkqPvw4Z9n5Q+l2zrha6MvJaNZdXp/+ydCVhU1fvHvygooIALirK5gLlr2q+0za1c0nLXSjDL3Sw1szLTsp9mlmuaGy7VP7VyTctSzNA2tUV+lpobiuDG4sLigLjwf869d4aZAWaBmWHuzPc+j08G557zns85M8j9zHlf5T25qPCN7lGaSBIIiuzR/9ox+X8ad+kJxG4HusgiRlzSe/r+ZKV1c+W93rh/8XNhOzIfjEbH2kmI26LEDvHer52H6EJup9+/FJM0fhjaRhzH2JVVsWrNECjJ/kyuDU+88MSLVS9eFTTOzweuXausgkgZIgk4D4Fq1bKdJ5gyjoTipYwXgMOTgAUEzImX5cu/Qn5+PsaMecaC3qxrIvp96aUZePbZJ/HII62tu5mtiyWQmHgBq1ZtRr16IYiKehLe3hVJiwRIwE0IULy4yUKXZJrWiJeS9G/reyhebE20oD9HiJfsbP5SbL8VLOjZ09OT4sXOoEskXuwck1q7l1KXZbTGYHHqB0qqsfPPY9ukdgb1koqbH8ULxYta9z7jJgESIAF7EKB4sQdV9kkCtiVgSrxoNLkYNeodTJs2BvfcU9e2AwM4deoc3ntvOT7+eBoqV7Yw9YjNo3CtDlNSrmDZsi9RqZIPhg/vj6pV/V1rgpwNCZCASQIUL9wgxRKgeOHm0BKgeHGdvUDxYv+1pHixHWMpRdnH59BaEi85OH0iGWF9X8dw6f/NXxQvFC/mdwlbkAAJkID7EKB4cZ+15kzVS8CUePnjjyOIidmAFSumo1y5cjaf5JIl6+Hl5YWRIwfYvG937DAzMxuffvo10tKuSieUWDPHHXcB5+zuBChe3H0HmJg/xQs3h6PES15eHsQfXvYnIP6B7utrv08v/fnnu6hZMwLh4Q/bfzJOOgLFiy0XRk49ps3CB5Pp0wqPS/FC8WLL3ci+SIAESEDtBChe1L6CjN8dCJgSL7Nnr0LdusF45pnuNkeRkZGFceNmYfr0sahXL9Tm/btbh6LG2FdffY8TJ87i+ef7ICLCkkTJ7kaJ8yUB1ydA8eL6a1ziGVK8lBidy91o7xMvLgfMjSdE8QJQvDjPC4DiheLFeXYjIyEBEiCBsidA8VL2a8AISMAcgeLEy9WrGRg//n3Mnv0KQkIsO/1tbiz978fF/Y5t2/Zg4cI3rbmNbYsh8N13P2H//v/h6aefQLNmDciJBEjATQlQvLjpwlsybYoXSyi5RxuKF/dYZ1vMkuKF4sUW+8hWfVC8ULzYai+xHxIgARJwBQIUL66wipyDqxMoTrzExv6GH374DR9+OMkuCN58cwEeffQ+dO/ezi79u1Onv/zyF3bt+hU9e3bC/fc3c6epc64kQAJGBCheuCWKJUDxws2hJUDxwr1gKQGKF4oXS/eKI9pRvFC8OGKfcQwSIAESUAsBihe1rBTjdGcCxYmXN96Yj06dHkDXro/YHE9y8mVMnboI8+e/jurVq9i8f3fq8K+/juLrr/egc+eH0K7df9xp6pwrCZBAEQQoXrgtKF64B8wSoHgxi4gNFAIULxQvzvRioHiheHGm/chYSIAESKCsCVC8lPUKcHwSME+gKPFy8WIqJk+ejwULJttFjKxdux2XLl3Ba6+9YD5AtiiWwLFjp/HFFzvwwAMt8NRTHUmKBEiABEDxwk1A8cI9YJYAxYtZRGxA8aLbA6zx4jwvB4oXihfn2Y2MhARIgATKngDFS9mvASMgAXMEihIvGzbsxOnTSZgyZaS5263+fm5uHkaNegevvvoCWrS4x+r7eYNM4OzZ81izZjMiI+vg2Wd7oEIFL6IhARIgAYoX7oHiCTDVGHeHlgDFC/eCpQR44oUnXizdK45oR/FC8eKIfcYxSIAESEAtBChe1LJSjNOdCRiLl/z8fIwe/S6GDu2LNm1a2BzNoUPHsHjxOsTEvAsvL0+b9+8OHV6+nIaPP/4C1asHSOsUEODnDtPmHEmABCwgwBMvFkBy1yYUL+668oXnTfHCvWApAYoXihdL94oj2lG8ULw4Yp9xDBIgARJQCwGKF7WsFON0ZwLG4kWcdPnvf5di2bJ3UKmSj83RzJ69EnXqhODZZ7vbvG936DAjIwurV2/BtWsZGDt2EGrVCnSHaXOOJEACFhKgeLEQlDs2O3WqNnx8vOFj+5/tdsF57Vo+AgKuokaNTLv0786dUry48+pbN3eKF4oX63aMfVtTvFC82HeHsXcSIAESUBcBihd1rRejdU8CxuJlxYoNuHv3LsaMecbmQFJTr+K11+Zg1qxXEBJS0+b9u3qHeXm3sH79DiQkJEknXerVC3X1KXN+JEACVhKgeLESmDs1T06ujtu3/eDv76GKaaek3EVoaCr8/XNUEa+agqR4UdNqlW2sFC8UL2W7Aw1Hp3iheHGm/chYSIAESKCsCVC8lPUKcHwSME9AX7xoNLlS/ZVp08bgnnvqmr/Zyhbbt/+IP/44ihkzXrbyTjYXBLZvj8Mff/wj1XRp0iSCUEiABEigEAGKF26KYgncuFER587VQrVq5eDl5HXBcnOBrKw8REZegqfnXa6qjQlQvNgYqAt3R/FC8eJM25viheLFmfYjYyEBEiCBsiZA8VLWK8DxScA8AX3x8scfRxAT8xVWrHgX5cqVM3+zlS1eemkGnn66Ox599D4r72Tzn376E7t3/4bevR/Dffc1JRASIAESKJIAxQs3hkkC4tRLTo4fKlXyQIUKgB1+1pdqBe7cAW7ezEdOzl0EBl5FtWrZpeqPNxdNgOKFO8NSAhQvFC+W7hVHtLt8+TYuXdqD8PAKiIgIR/nytv+F1RHzKM0YsbGT8PDDi1CpUkhpuimze+PihuLee6NQtWr9MouBA5MACZCAqxCgeHGVleQ8XJmAvniZPXsV6tSpLZ2osPUlasfMnLkMixdPhZ9fJVt379L9iVMu27b9iG7dHsEjj1BaufRic3IkUEoCFC+lBOjqt+fleSItzR+3bvngzh0veDhZ1rH8/Hx4euaiUiUNqlfPcrr4XGV/ULy4ykrafx4UL7J4ASrA09P+vDmCaQJZWXdx5MiXyMxMgrd3RSlFQ2RkGIKC3KfoJcULXyUkQAIkQAJaAu4uXvLy8rgZVEDA09PTLqc7VDB1KUSteMnMvInx42fh/fcnIjQ0yObhL136BcqXL49RowbavG9X7vDIkVP48svv8NBDrdC9eztXnirnRgIkYAMCFC82gOjqXdy5Uw7Z2d7IzfXC3bvOY16EBCpXLh++vjdRuXKuqy9Dmc6P4qVM8atqcIoX4MoVP+TllVfVurlysLduncPp0//i5MlzAPKRnw/Url0DkZHh0ikYH5+Krjx9ULy49PJyciRAAiRgFQF3Fy/Z2dm4deuWVczY2PEE/Pz8IOSLu15a8RIXdwixsb9izpzXbI4iMzMbL7/8Ht55Zyzq12dBeEsBJyQk45NPtqBRo/p4+ukn4OXlvvvUUmZsRwLuToDixd13AOdPAhYQoHixABKbSAQoXrgRnJXAjRs5SEhIgviFKSUlXRIw4hK/OEVEhCE8vLazhl6quCheSoWPN5MACZCASxFwd/GSlZUFjUbjUmvqipOpXr06xUv3xZg6dSk6dLgf3bo9avNl3rv3d2zd+gM++miKzft21Q4vXkzF0qVfombNanj++T7w92d6Nldda86LBGxJgOLFljTZFwm4KAGKFxddWDtMi+LFDlDZpc0JXLqUBpHX+sSJs7h9+w5E2srq1asop2DCEBDgZ/Mxy6pDipeyIs9xSYAESMD5CLi9eLmSgB2fbcPFIpcmGG37dESEr4PXLfUQ1u0Guka1RvGJUNNxaN0u/KsLrbFR+xwkxG1BUnhfdIzwKTwBi8awct726FMJgeLlcdx779uYOnUJFiyYLP0b1dbXlCkL8PDDrdGjR3tbd+2S/V27lolVqzbhxg0Nxox5FkFB1V1ynpwUCZCA7QlQvNieKXskAZcjQPHicktqtwlRvNgNLTu2A4Hbt2/j9Olk6SRMcvJlScCIq379MOkUjEhHpvaL4kXtK8j4SYAESMB2BChezuC7/1PEiyYBe7cmI6xPB0W2BKNNb+3frWOeHr8Ou9AVUa1KUEPu6Gr0eB2Yt2MYGhU1rCYBcVu/xZn0GvCpoTRIy0FaoDce7RyF1jXF164h9p1o/PbIWkzvXLVwL+bGsGi6svyBdkyb9Fn0wBQvj0Oj6YUzZy5gypRRFq2ONY3On7+Mt976CPPmvY7AwCL2izWduUHb3NybWLfuWyQmXsCwYf1Qt26IG8yaUyQBErAVAYoXW5FkPyTgwgQoXlx4cW08NYoXGwNldw4jcOXKdV0qsoyMbEnC+PlV0p2CqVGjmsNiseVAFC+2pMm+SIAESEDdBNxevOinGkuPxfQhv+Ghz6ajSwl8if5OOL6mB17FPOwYWqQ6Mb1pTAqMHCTsmIPPD4Wi1+ihaKUTL/FYs3wZjjV8AzMGRsDHnHhJi8f63UCXQa1MnKoxt7ePY3WPV4EPd2BYUwA26ZPipSgC27Y9ju++q40XXuiHtm1bmlsYq7+/bt03uHAhDa+/PtTqe93xBpGS7dChYxg06Ek0blzfHRFwziRAAqUgQPFSCni8lQTchQDFi7usdOnnSfFSeobsoewJnDlzXidhRDRCwoSEBCkSJhwVK3qVfZAWRkDxYiEoNiMBEiABNyBA8aJX46UY8SKdXjmmbIYm+qdY5HReB7R5ypTv5STEIWbZXMSiCwZFRSmnXgxTgzXWnUyR+9Ufo3FgLqYtKubEi+YIVo9fBIxfhGHNvA12aO6R1Rj3ETDuo2Fo5qs98fIBeqYellOSBbdF345CygAwTgsmnaI5oKRcK5xirTCDSkiIi8GyubHA44OkebaGNkVaY2QYpzkzGk8w2qIFpx+XEQttzKFuXuNl1aqO2LcvEMuXv4tKlYpIHVeK96qbN/MwcuQ7mDjxebRs2bAUPbnHrXv3/oE9e/ajT5/H0bp1E/eYNGdJAiRgUwIULzbFyc5IwDUJULy45rraY1YUL/agyj7LikBW1g0kJMipyFJTr+rCaNo0UkpFJmSMs18UL86+QoyPBEiABBxHYP/+/8Pt24GoX7+34wZ1opHKlSsH8Ue6ihAvkkTZ9gv8akXAG7lIuJyFR3qNlOqm5CR8jznbTyEySByPkb/XI3o8mmTvRcyyOXKqsUGDMKiVLCm2/eKHWhHegCYBl7MeQa9RSv2Y1EP46MP18GgtarrkosLlY/hkT+OiU40lbsSIsecxfOMraGNce0ZzEAsGrELokpUYUFcWLxs9+6JrbR/k+eYi4cR51O79IoaL9GcGp2rScWjlUuzTRCJInKBJS8Fp3/Z4cYRcY6ZoBs8hPPlzLJuzC+gSJc2zVao2RVoU7qweh4UYh0XDmkmiJ33XJAz5oSs+m9MZgamHsGrFPmgigqT+01NOw7eDEpdgsXaHwlv+XoOer6FL3Qq69K9OtH0cFsrs2QPRsGFXvPTSYJuPGR//Lz766HPExLyLChXU80Eim4OwoMODB//GN9/sxRNPPIqHH25lwR1sQgIkQAKFCVC8cFeQAAmYJUDxYhYRGygEKF64FVyVwPnzKZKA+fffM9IUxSkYkX5M1IEREkakJXPGi+LFGVeFMZEACZCA4wjk5OTi7NkLOHv2PP744wdUrFgFQUGtHReAE43UtGlT1K1bV46okHjJwZHV4/Cp32TMHKiIlw1TMTvreUko5O6ejuhdzbDov/0RIcTG3i3IbDpISv9lkGpMOqXyKQLenIn+9WXxsumd2ch4bhGGNfcxlBJC4GyYinGfFSNeTKYh00/9JYuXjzQvYNG7Snyi39+74LO5XRCo309qLCa9dRB9Z03DQ5J4+Q0zpmxBm/fmoktNmcEiTMCiYU1l+bR3C5LD+6JD/UTDVGN6fdY1OH2Tg4PzxyO2zSxMezhQmu+U3/ti1rSHZPHy6wxM2doGs7RxLbyAt957Gw/VFCeB1uNIQF94JB9Edna2E+0cx4byww8rMXXqO2jSxPYnUj74YBXCwmpj0KAejp2Uykb7+++T2LBhJx599D507fqwyqJnuCRAAs5EgOLFmVaDsZCAkxKgeHHShXHCsChenHBRGJJNCYgUDfIpmGRcuJAiCRjxp0GDOpKEqVcv1KbjlbYzipfSEuT9JEACJKA+Anfu3NHJFvGhAcADHh4e0GhOwd8/CKGh7dQ3KRtEHBoaisBApaBLIfGSjI0jRuNgk0FoJRWsFym64rH+WBssXzkANc7sxfp1e3G+VgNESKdPClJ0GYgX6ZTKQTTTq6ciCYW2y7GyfyAOzu+P1XVWIKaf8u+Fc5sw8sUMTNwxDIUqxEjfS8KwjROLPPEyf8BqhC+NQf86snjZ1KKYfvUkSZ0D89F/dTb6dFDSkCEHCXu3ovKwTZjYNl1icH7YZrzS1jC1GWBU40Vf5ujLpYgErP7gINq+MQxNfYWE6Y9VN/qgQ30lZZYmAXu/rozhYk434rF+/TocuttKx1ykZfO58i9u3rxpgxVXZxeHD8/C+PFLUbGi8TGn0s0nLe0qJk2ag1mzJqji1HbpZlvyu0+dOofPPtuGpk0jMHDgEyhfXjklV/IueScJkIAbE6B4cePF59RJwFICFC+WkmI7ihfuAXciIH6BPX06GadPJ+HGjRvIzwcCAvx0p2CqV69S5jgoXsp8CRgACZAACTiMQFLSJelki/i5dOvWbUm2VKxYQTqZWbduCDIzf4KnZwgaNox2WEzONFBWlqkaL+exacQoHGgWhdbaIvZS8I11Relzz+zV1SpJj4/D9Q6T8VqPCJxb0wOvYh52DG0ESLLkAJpFyam7dFfjLhjUqjIOLuiHVWFCwoTJ35JETSZeLUq8aI5i9fiFwDj5tIz+lfPPavFlTPhICA5tjZe1mN65auF+9U+nHFiAfquz0a+jONVTcAW3Fada0iUGSZKEMa4tYkK8SAeIJuHN5Ofx/gMH8fHvbTFZOTEj5rs6ux86iLRruisYbXp3kAVWWjzW75aq0iA3YS+OVR6N2TM7I8TT05m2jkNj2b79cXTvvhiensbyq3RhfPNNHA4e/AczZ44rXUcufLc44b58+VeoXTsQQ4b0RuXKtpVfLoyOUyMBEiiGAMULtwYJkIBZAhQvZhGxgUKA4oVbwR0JiBMv2lowIp2LuMTXwsNr6ySMZxk9QKB4cccdyTmTAAm4E4HLl9Ml2SL+ZGbegIeHmL0HIiOFbAmVTqRSBeEAACAASURBVGKWKyd9EUePbqB40Wjk7VHoxEsujq4eh0/83sCMgfJpEKnI/HW5SP0N8XdRx0XUTAFwfvNIjEoahs2vtEGivniRZMknCJg8A/0jpF5waN0uZLTtK9WKEYJiSGxbJWWZUg9lUTGpxkSqr+/m4PO/aqPnqOForTuJI+qmLMPxhtq0aNoaL2/hfSmlVw4SNkzDuD+UOiv6p1PSdmPSlP3oq6T3EqnQ4rYeQEDnKLSuKTMwqNeim3d6sanGpJM6Sr9h4X4IiRojp1nTCpmDfZW45BoyWw4EoGtUa1QSf08Kl/gKUrmSFArDl1tGIbKM/t3kDO8d9hIvL788EwMGPIF27e5zhmk6XQxXrlzHypWbcPv2LYwa9bSUUpgXCZAACZSWAMVLaQnyfhJwAwIUL26wyDaaIsWLjUCyG9USyMjIkk7BnDmTDPELnBAwXl6eaNSovvSJ49q1DT5Ga/d5UrzYHTEHIAESIAGHE7h6NUMnW9LTr+tkS3h4LZ1s8fauUCguihdTJ14AcaIlZttP8K2pFS/x8HhyDEZ2iEB2/Bosi8tC/SBZvOScSYXmycEY1ypQkSlhGNTjSfTtGIKLe2Ow/Wdf1JTSa6Uj/n8eeHLMSHQQMiItHmuWb9OlLKt4Mx6xmxsXnWpMDCSl5tqBhJTq8NaJl1xcCfLBo53lGjOAkmrM8wX0r38TaUK8nLyE0N5jMFSIIoNaMemIX7UMcVn1EST60yTg1OVQ9Bo9VOqrEIOUM/DrKPoBdr82BLuCB6FHz77omLsePV4H5ulO6qRL31+ICfhsTueC0z7SfOOQVT9I+lrOmVO4VLsXxgxvhcpGvJGagjMNe+H9wQ/Aj+LFpidexAeEZsxYisWLpzptXUKHv5HqDajR5GLt2m+QnHwJI0YMkD48xYsESIAEbEGA4sUWFNkHCbg4AYoXF19gG06P4sWGMNmV6gmIlC8it/6JE4nSXISEqVUrEBER4dInkX19jdN42H7KFC+2Z8oeSYAESKAsCGRna3Sy5eLFNCkEcbqlVq0aUhoxcbLF37+SydAoXvTEiyQ0khGmTXmlkBP1WGLlzFcGacagFJo/eLGI72nTZQW3Qd8OIoVXOuLXx6KgG5FmrCDxmH7KsuDGjSEa6teEKbyIRv3ppT+T2+YiYe8WJIe3QcCBg/K4uljEUafVhpJEmvtBaKcipxkrSGtlwECvH+3XpfZ+/2L9bujSsIkhpe/DcK5SdHop2kRtHF2aMe09OlDy9x4Iq46yOilcFq9t4zHtceJl2bIvpdSDo0c/7QxTdKoYxL/PN2/ejcOHjyM6+ik0bFjPqeJjMCRAAuomQPGi7vVj9CTgEAIULw7B7BKDULy4xDJyEjYmkJOTq6QiS8alS2mSgBHXPffUlVKR1akTbOMRC7qjeLEbWnZMAiRAAnYnkJd3S5EtF5CYeF5KISZkS7VqVRTZEoLAQKWmhwXRULzoiRcLeLlMEyFeFgZgxcr+CFXBpKpXp3ixZY2XzMxsvPzye3jnnRdRv75SW0gF+8BRIf7440HExR1Ev35dcO+9UuI8XiRAAiRgMwIULzZDyY5IwHUJULy47traemYUL7Ymyv5cjYDIxS/SPZw8mYibN29COJiqVf0RGVlHOgVTpYq/TadM8WJTnOyMBEiABBxCQK7ZcgEnT57VyZbKlSvpZEtwsDbnlHXhULxkIScnxzpoKm+ddmgtdu2Nx76AoVgsFbx3/qtatWo88dJ9sc1Sjf300x/YuHE3Fi+e4vyL7+AIDxw4jB079qF793Z48MF7HTw6hyMBEnAHAhQv7rDKnCMJlJIAxUspAbrR7RQvbrTYnGqpCNy5c1dKQyb+nDt3URIw4hLpYsQpGFEPply5cqUaQ9xM8VJqhOyABEiABBxC4MKFFEm2COly40aOdLJFpAYSpyPFzwbxp7SXu4uXvLw83L59u7QYVXV/2qF1Uuo0kR6sY4T9U5zaAo63t7dN/g1ki1jKog9bpxp7662FklR48skOZTEdpx1TpBbbtCkWHTrcj8cee9Bp42RgJEAC6iZA8aLu9WP0JOAQAhQvDsHsEoNQvLjEMnISDiZw7VoGTp9Olk7CXLuWKarBwNfXGw0a1JHqwQQFVS9xRBQvJUbHG0mABEjA7gTS0q7qZIt4/xeyRaQTq1dPFi2ibouXl6fN4nB38WIzkOyIBOxIwJbi5fz5FAjxMm/e61alJbTj9Jyia3Hy/PPPt6NFi3vQv39XSXLzIgESIAF7EKB4sQdV9kkCLkaA4sXFFtSO06F4sSNcdu0WBBITL0gC5tSpc5KAESdhREoZ7SkYb++KVnGgeLEKFxuTAAmQgN0JZGRk6WRLSsoVRbYAISFBOtlSqZJ9TiZQvNh9eTkACZSagC3Fy/r13yI5OQVvvDGs1HG5SgfJyZcQE7MRoaFBGDy4J3x97fN+6yq8OA8SIIHSEaB4KR0/3k0CbkGA4sUtltkmk6R4sQlGdkICUpqZ06eTcOZMMsSDuXwlF1mjRvUlCRMWVssiShQvFmFiIxIgARKwK4GcnFydbElKuqykEQNq1Kimky2i3pe9L4oXexNm/yRQegK2Ei83b+Zh5Mh38MorQ1g0XlmW9PRrWL58A8qX98DIkQNRvXqV0i8YeyABEiABEwQoXrg9SIAEzBKgeDGLiA0UAhQv3AokYHsCFy+mSqdg/v33DO7evStJmMDAKoiMFKnIwuDvX7nYQSlebL8e7JEESIAELCFw584dnWwR9bxECjGRzSYgwE8nW0qTStKSGIzbULyUhBrvIQHHErCVePnf//7FggX/h5Ur/4sKFbwcOwknHO3GDQ0++2w7Ll1KxahRAxEaatmHmJxwKgyJBEhARQQoXlS0WAyVBMqKAMVLWZFX37gUL+pbM0asHgK3bt2GeHgnJIxIk6AcgkH9+mG6VGTGs6F4Uc/6MlISIAHXIJCUdAlnz56XTi2K920hWypWrCC9V4uaLZaeWLQHDYoXe1BlnyRgWwK2Ei8ffrgKISG1EBX1pG0DVGFvd+7cxcaNu3D06Ck891wvqY4iLxIgARJwBAGKF0dQ5hgkoHICFC8qX0AHhk/x4kDYHMqtCYhUCULAiD+ZmdnSKRg/v0qSgBF/AgOrSnwoXtx6m3DyJEACDiJw+XK6JFvEn8zMG0rdFg9ERoahbt1Q1KsXgnLlyjkomuKHoXgp8yVgACRgloAtxEta2jVMmvQh3ntvglTLxN2v2Njf8PPPf2LAgK5o0aKhu+Pg/EmABBxIgOLFgbA5FAmolQDFi1pXzvFxU7w4njlHJAFRB0YrYQQNIWHEL9kiFdnZs0vQvv1iVKoUokpQe/a8gNato1G1an1Vxs+gSYAEXJfA1asZOtmSnn5dkS1AeHhtnWzx9q7oVAAoXpxqORgMCRRJwBbi5dtv92L//sN4773xbk/5t9/i8f33P+PJJzugTZsWbs+DAEiABBxLgOLFsbw5GgmokgDFiyqXrUyCpngpE+wclAQkAuJT1tpUZOnpV6VUZOnpcQgJ6YUKFQLsQsnf3x+ZmZl26Vt0ev78RkRGPorIyKaoXTsQQUGBdhuLHZMACZCAOQLZ2RqdbLl4MU1qLlKJ1apVQ6nbEmKy7pa5/u39fYoXexNm/yRQegK2EC/jxr2Hfv26on37/5Q+IBX3EB//LzZv3o3HH2+LDh0eUPFMGDoJkIBaCVC8qHXlGDcJOJAAxYsDYat8KIoXlS8gw3cZAufPX5ZOwezZsxIhIU+iQgV/u8ytQoUKyMvLs0vfotPk5K2oWrUpvL3l1GmiTkLt2jWkP7VqBepSqtktAHZMAiTg9gTy8m4psuUCEhPPC9UiyZZq1aroZIs2vaOzw6J4cfYVYnwkAJRWvIh//82YsRSLFk2Fv38lt0V6/PgZrF37LVq3boy+fTu7LQdOnARIoGwJULyULX+OTgKqIEDxooplcoogKV6cYhkYBAnoCGzbNhHt2s2Hr2+wXagI6SLki72uuLhRCAvrDo3GG6KGwuXLV0QyNd1wvr4+OhEjTsRUqWIfwWSv+bFfEiAB5yUg12y5gJMnz+pkS+XKlXSyJTi4pvMGX0xkFC+qWzIG7IYESiteli//Sko7O2bMM25IT57yuXMXsXLlJtStG4yoqKfg4+NcaR/ddmE4cRJwQwIUL2646JwyCVhLgOLFWmLu257ixX3XnjN3TgKxsZPw8MOLVFvjJS5uKO69N0pX4yU3Nw+XL6fh0qU0ScSIugrylS+lVgsIqGxwIsbPz30/6emcO5JRkYBzE7hwIUWSLUK63LiRo9Rt8UDDhnUl4SL+qPmieFHz6jF2dyFQGvGSlXUDL700E2+//SIiIsLcBZnBPFNTr2DZsq8k2TJ8eH9Uq2afdLtuCZeTJgESsJoAxYvVyHgDCbgfAYoX91vzks6Y4qWk5HgfCdiHgKuJF2NK4sGoVsIIIXPtWkG9GSFixC/b2tRk4kSMj4+3fUCzVxIgAdUSSEu7qpMt4j1EpBET6cTq1ZNFS716ofDy8lTt/PQDp3hxiWXkJFycQGnEy88//4mvvtqFjz9+y8UpFT09IZ4+/fRrCPkyevQzCAlR38lEt1w4TpoEXJgAxYsLLy6nRgK2IkDxYiuSrt8PxYvrrzFnqC4Cri5ejFcjIyNbOREj0pKlIysrW9dEiJiaNaspIiZQKoZdoYKXuhaU0ZIACdiEQEZGlk62pKRcUWQLEBISpJMtlSr52GQsZ+qE4sWZVoOxkEDRBEojXqZO/Qht2rTEU091cDu8t2/fxldf7YSo7TJkSG9ERoa7HQNOmARIwPkIULw435owIhJwOgIUL063JE4bEMWL0y4NA3NTAu4mXoyX+erVDL0TMenQaHIMRIz+aRjx93LlyrnpTuG0ScD1CeTk3JRSiIk/ycmXdRMWQlZ7sqVqVdeuE0Xx4vr7nDNUP4GSiheRKnHKlIWYO/d11KhRVf0grJzB99//jN9+i8fAgU+gefMGVt7N5iRAAiRgHwIUL/bhyl5JwKUIULy41HLadTIUL3bFy85JwGoC7i5ejIGlpl6VTsSI0zAXL6bh1q3bUn0YcXl4eEifdhcCplYtcSIm0GrevIEESMC5CNy5c1cnWxISknXBVanip5MtQUHVnStoO0ZD8WJHuOyaBGxEoKTi5YsvduDcuUuYPHm4jSJRTze//HIIu3b9gqee6ogHHmiunsAZKQmQgMsToHhx+SXmBEmg9AQoXkrP0F16oHhxl5XmPNVCgOKl+JXKz8+XBIy2RszFi6kQ6cjE18Xl7V1BSkcmn4oJRGCg+316VC37nHGSgDGBpKRLUiqxhIQk5OXdkr5dsWIFqdi0qNkSFlbLLaFRvLjlsnPSKiNQEvEi3udGjnwH48cPRqtWjVU249KF+9dfR7F16x507vwQ2rf/T+k6490kQAIkYGMCFC82BsruSMAVCVC8uOKq2mdOFC/24cpeSaCkBCheLCd3+/YdvbRkaRB1H4SEUTwMRL0HrYQRQsbVUxJZTo4tScA5CAiRKmSLSCWWmSnqO3lItVsiI8NQt24o6tULcft0ghQvzrFXGQUJmCJQEvFy+PBxzJ//f4iJmS5JZne5jh1LwPr1O/DAA83Qs2cnd5k250kCJKAiAhQvKloshkoCZUWA4qWsyKtvXIoX9a0ZI3ZtAhQvJV/fmzfzJBFz6VK6dDLmypVrutMwQsYEBFTWpSUTQsbPr1LJB+OdJEACJSIg6jhpZUt6+jUpZaC4wsNr6WSLt3fFEvXtijdRvLjiqnJOrkagJOJlzpzVqF27JqKjn3I1HMXOR0j21as3IzIyHM8+28OthJPbLDInSgIuQIDixQUWkVMgAXsToHixN2HX6Z/ixXXWkjNxDQIUL7Zbxxs3cqT6MFoRc/16poGIqVYtwOBEjK+vt+0GZ08kQAI6AtnZGp1sESkCxSWEi6jLVLduiHSyxd+/MokVQYDihduCBJyfgLXiRUjnV1/9EO+9Nx6hoe6RRlF8IGbp0i8g6nUNHdpP+i8vEiABEnBGAhQvzrgqjIkEnIwAxYuTLYgTh0Px4sSLw9DckgDFi/2WXaQy0taHETImO/uGkpZMpCfLR82a1aRPn4qHweJETIUKXvYLhj2TgIsTEPULtCdbEhMv6GSLEJ5a2cI6TOY3AcWLeUZsQQJlTcBa8bJjxz78+ms8Zs2aUNahO2T8jIxsfPLJFly5ch0vvvis9G8sXiRAAiTgrAQoXpx1ZRgXCTgRAYoXJ1oMJw+F4sXJF4jhuR0BihfHLblIeSQ+gak9FaPR5Eg1JgBZxMj1YeQ/okZM+fLlHBccRyIBlRLQypaTJxN1sqVyZV+dbAkOrqnSmZVN2BQvZcOdo5KANQSsFS/jx89Cnz6d0aHD/dYMo8q2QsJ/+eV3OHXqHF54oS/q1w9V5TwYNAmQgPsQoHhxn7XmTEmgxAQoXkqMzu1upHhxuyXnhJ2cAMVL2S1QWtpVJS2ZSE+WBvGwQHuJtEghIUGoXTtQkjDiVAwvEiABmcCFC6lITDyPM2fOQ6T409ZtadiwriRcxB9eJSNA8VIybryLBBxJwBrxcuZMMt59dykWL37LLVIsfvvtXhw8+DeeeaY7mjaNdOSycCwSIAESKBEBipcSYeNNJOBeBChe3Gu9SzNbipfS0OO9JGB7AhQvtmdash7zdbVhxIkY8WBZnILRXhUqVNDVhxEnYpgyqWSUeZd6CaSlXdPJlmvXMnWyRdRrkVOJhcLLy1O9E3SSyClenGQhGAYJmCBgjXhZsWID7ty5I6XccvXr55//RGzsb+jV6zH85z9NXX26nB8JkICLEKB4cZGF5DRIwJ4EKF7sSde1+qZ4ca315GzUT4DixTnX8PbtO7qUZHJ6snQpJZn28vX1kU7CBAfLJ2KqVvV3zokwKhIoBQGRp197siUl5YoiW/Kl02Ba2VKpkk8pRuCtxgQoXrgnSMD5CVgqXrKybuCll2Zi2rQxiIwMd/6JlSLCP/88gm3b9qBLl0fw6KP3laIn3koCJEACjiVA8eJY3hyNBFRJgOJFlctWJkFTvJQJdg5KAsUSoHhRx+a4eTNPSkemlTDi0//yJerDAP7+lVC7dk0pNZk4EePnV0kdE2OUJGBEICfnJs6ePQ9RuyU5+ZL0XQ8PoEaNarq6LVWrBpCbnQhQvNgJLLslARsSsFS8/PLLX/jii++xZMlbSk05GwbhRF0dOXIKX331Hdq2vRc9erR3osgYCgmQAAmYJ0DxYp4RW5CA2xOgeHH7LWAxAIoXi1GxIQk4hADFi0Mw23wQUddCSBitjLl2LUN5qCKLmGrV/CUBI07DiP/6+nrbPAZ2SAK2InDnzl2dbElISNLJloAAP51sCQpinSNb8TbVD8WLIyhzDBIoHQFLxcu0aYtw//3N0bNnx9IN6MR3JyQk45NPtqBhw3pSXRemnHTixWJoJEACRRKgeOHGIAESMEuA4sUsIjZQCFC8cCuQgHMRoHhxrvUoaTSZmdlKjRj5VIz4f3Fpy8TUqFFVqREji5gKFbxKOhTvIwGbEUhKuoTExAs4fToJeXm3pJMtop5RREQYRO2WsLDaNhuLHVlGgOLFMk5sRQJlScAS8SJqxU2ZsgBz574mnRh0xevixTQsXfoFxL9xXnihD/z9K7viNDknEiABFydA8eLiC8zpkYAtCFC82IKie/RB8eIe68xZqocAxYt61sqaSK9ezVDSkqVJQkajyTEQMdqUZPKJmECUL1/emu7ZlgRKTECIQSFbzpw5LwlCIVsAD51sqVs3FOXLlytx/7yxdAQoXkrHj3eTgCMIWCJevvzyOyll45tvjnBESA4f49q1TKxevRlZWdl48cVBCAqq7vAYOCAJkAAJ2IIAxYstKLIPEnBxAhQvLr7ANpwexYsNYbIrErABAYoXG0BUQRdpaVcNTsTcvHlLVx9GPPgOCamlqw9Tq1ZBSidRmHf9+h3o1KkNGjSoo4KZMkRnJCBEoFa2pKdfU2QLEB5eW0olJmSLj09FZwzd7WKieHG7JeeEVUjAnHgRJwhHjZqOl1+OQuvWTVQ4Q9Mh5+bmYf36b6UUlcOG9ZN+jvAiARIgAbUSoHhR68oxbhJwIAGKFwfCVvlQFC8qX0CG73IEKF5cbkktmlBBfZg0iHQkIiVZvpKXrGJFL9SuXVMSMVeuZGDSpA/RsWMbREc/hZYtG1rUPxuRQHa2RidbLl5MlYAIySdOWdWtG4x69UKZFsYJtwnFixMuCkMiASMC5sTL33+fwLx5nyEmZjoqVqzgcvy+/noP/vrrKAYN6oHGjSNcbn6cEAmQgHsRoHhxr/XmbEmgRAQoXkqEzS1vonhxy2XnpJ2YAMWLEy+Og0K7c+eOdBrm0iW5PkxKSrpOxBw9egq//hovRdKmTQv0798VHTs+4KDIOIzaCIhPWWtPtiQmnpdSiAnZUq1aFZ1sCQysqrZpuVW8FC9utdycrEoJmBMvc+euQVBQDQwe/JRKZ1h82Pv2/YEfftiPPn0ed8nTPC63YJwQCZCAWQIUL2YRsQEJkADFC/eApQQoXiwlxXYk4BgCFC+Wcc7JqYDMTF/LGqu81c2bebh8Wa4Nc+TIKeTk5OpmdM89daXTLxUqeKl8lgzfHgRu3NDg3LmLOHfuEq5evS6lf6lXLwTBwUH2GM7t+qxZMwMeHvl2nTfFi13xsnMSsAkBU+LlypXrmDjxA8ycOR5hYbVsMp6zdPL77/9g+/Y4PPHEI3j44dbOEhbjIAESIIFSEaB4KRU+3kwC7kGA4sU91tkWs6R4sQVF9kECtiNA8WIZy2vXKuHSpUB4e0uVwN3mEicYtCnItJP28PCgeHGbHWDdRG/dugWxP8qVKyf94WU7ApmZ+WjZMonixXZI2RMJqJaAKfHy3Xc/4eef/8L777+i2vkVFfg//5zEV1/txCOPtEa3bo+41Nw4GRIgAfcmQPHi3uvP2ZOARQQoXizCxEYAKF64DUjAuQhQvFi2HkK8pKUFolo1Pky2jBhbkQAJ2JJAcnI+7r33HMWLLaGyLxJQKQFT4mXChPfRq9djLpUW9PTpJHz66ddo0qQ+Bg58Ap6e5VW6cgybBEiABAoToHjhriABEjBLgOLFLCI2UAhQvHArkIBzEaB4sWw9tOKlenWKF8uIsRUJkIAtCSQlUbzYkif7IgE1EyhOvJw9ex7Tpy/BokVvISCgspqnqIv9woUULFv2FWrVqo4hQ3rDz6+SS8yLkyABEiABLQGKF+4FEiABswQoXswiYgOKF+4BEnBKAhQvli0LxYtlnNiKBEjAPgQoXuzDlb2SgBoJFCdeYmI24Nat2xg7dpAap1Uo5qtXM7By5UaI2nOjRz+DmjWrucS8OAkSIAES0CdA8cL9QAIkYJYAxYtZRGxA8cI9QAJOSYDixbJloXixjBNbkQAJ2IcAxYt9uLJXElAjgaLES3a2BmPHzsDUqaPRoEEdNU7LIOacnFysXfstkpIuYvjw/qhTJ1j1c+IESIAESKAoAhQv3BckQAJmCVC8mEXEBhQv3AMk4JQEKF4sWxaKF8s4sRUJkIB9CFC82IcreyUBNRIoSrz8+ushrFu3A0uWTIWHh4cap2UQ8+bNu/G///2LqKin0KhRPdXPhxMgARIggeIIULxwb5AACZglQPFiFhEbULxwD5CAUxKgeLFsWSheLOPEViRAAvYhQPFiH67slQTUSKAo8fL224tx331N0atXJzVOySDmuLjf8eOPB9C3b2e0atVY9fPhBEiABEjAFAGKF+4PEiABswQoXswiYgOKF+4BEnBKAhQvli0LxYtlnNiKBEjAPgQoXuzDlb2SgBoJGIuXixdT8eabCzBnzmuqr4Ny4MBhfPvtPnTv3g4PPXSvGpeHMZMACZCAVQQoXqzCZdvGt2554u5d9R8TtS0V1+6tfPm78PS8o7pJUryobsnKLOA//3wXNWtGIDz84TKLwZkHvnnTy5nDU21sFSrchodHvmrjt2fgFC+W0aV4sYwTW5EACdiHAMWLfbiyVxJQIwFj8fLVV98jISEZU6aMVON0dDEfPnwCGzfuQocO/8Hjjz+k6rkweBIgARKwlADFi6WkbNguO9sb4s/du+WRn0/xYkO0Tt+Vh8ddeHndhp9fDry9bzl9vNoAKV5Us1RlHijFi+klSEvzQ15exTJfJ1cK4PZtD4SFpaNcOYqXotaV4sWy3U7xYhkntiIBErAPAYoX+3BlrySgRgL64uXWrdsYNWo6xo59Vko1ptbr5MlE/N//bUeLFg3Qv39XlCtXTq1TYdwkQAIkYBUBihercJW+8fXrvrh+3Q937vjAywtwgbpopYfiRj3cvQvcvp0PT08NatTIgK9vnipmT/GiimVyiiApXkwvw4ULVZGTE4CKdC82269XrgAtWpyjeCmGKMWLZVuN4sUyTmxFAiRgHwIUL/bhyl5JQI0E9MXLP/+cxNy5n2LFinfg7a3OXyCSky9jxYoNCA2ticGDe6FSJR81LgtjJgESIIESEaB4KRG2kt2Uk1MB588Hwtu7Ary9PUDJXzKOar/r9m0gOzsfHh4a1K0rPqV91+mnRPHi9EvkNAFSvJgXL3l5VeDv7zRLpvpAkpPzKV5MrCLFi2VbnOLFMk5sRQIkYB8CFC/24cpeSUCNBPTFy7x5n6BGjep47rmeapwK0tOvISZmI4B8jBw5EIGBVVU5DwZNAiRAAiUlQPFSUnIluO/8+eq4edMPVaowvVgJ8LnULXfuAOnp+QgNTYG/f47Tz43ixemXyGkCpHiheHH0ZqR4MU2c4sWyHUnxYhkntiIBErAPAYoX+3A17vXmzZu4LT4Fx8upCfj4+Lh1KiqteMnIyMXEiR9g5szxCAur5dRrVlRwN27kSOnFLl5MkaSLGuegOugMmARIwOkIULw4cEmOHg1D9eqeUooxXiSQmQl4emYiLOyK08OgDi3m7QAAIABJREFUeHH6JXKaACleKF4cvRkpXihebLHnKF5sQZF9kAAJlJQAxUtJyVl3X1ZWFnJynP9Db9bNyvVaV6tWDZ6enq43MQtnpBUvu3f/gX37/sDs2RMtvNN5mt29excbN8biyJGTGDy4J+65p67zBMdISIAESMCBBCheHAg7Pr4uwsI8WNfFgcydeSiNBsjL0yAiIsWZw5Rio3hx+iVymgApXiheHL0ZKV4oXmyx5yhebEGRfZAACZSUAMVLSclZd58QLxrxSxgvpyZQvXp1ipfui/Haawvx1FMd0alTG6der6KC2717P3766Q/0798VLVs2VF38DJgESIAEbEWA4sVWJC3oR4iX8HCmGbMAlVs0ER+2unkzBxERl51+vhQvTr9EThMgxQvFi6M3I8ULxYst9lyJxIvmOH7cvA8XtAEEt0f/xxpBWzI27dAK7ERvDG4dZIsQy6aP1AP4fBfQbXBb1HBIBBqc3vM5kuoORqcIXxuNaJs+Hb6eJtjbLRYz652T8D02/ZYEoKUD94SNtoG5bizc6/ZiT/FiboFs8/2sKwnY8dk2XCyyu2C07dMRNnvrsTTk1ENYtxvoGtUagcXek45D63bhX933Gxu1z0FC3BYkhfdFx4giCpdbNIalASvt7NGn0jXFy+No0uRNzJixCosWvYmAAD8rF6dsm//22//w/fc/oUeP9mjbtmXZBsPRSYAESKCMCVC8OHABKF4cCFsFQ1G8qGCRGKLVBCheTCO7cKEq8vKqwN/farS8oRgCFC+mtwZrvFj20rFavIiHtFs3IOVGY9SqKY+Rfvlf+LYaicGKfPl31X8wAWuwa3gLy4KwU6tSPSg+shBdXwUW7pqAxnaKz7DbK9g5tSt+bbcLM7pUt9GItunT4etpgr3dYjG53in4ZfpobPbvjvtqNke36LYmHhLbaOns2k0K/vr8a6DrKNwnXsMW7nV99pKISqxnIFxLGjLFS0nJWXdf1pUz+O7/FPGiScDerckI69NBkS3BaNNb+3fr+k2PX4dd6IqoVsWrk2J7PLoaPV4H5u0YhkZFNdIkIG7rtziTXgM+WgOeloO0QG882jkKraWfQdcQ+040fntkLaZ3LqJ4ubkxLJquLH+gHdMmfRY9MMXL47h06THcunUXL700yKLVcZZG8fH/YvPm3XjssTbo2FF9J3WchSPjIAEScB0CFC8OXEuKFwfCVsFQFC8qWCSGaDUBihfTyCherN5SZm+geDGNiOLF7BaSGlgnXjQ4/eVLmHWiJcaOGS8/tBXi5dBMvLf4Kvp9MB+P1ATs9nDcsinpWpUqjtQDWBsLBz5kt40kMUSUg9Nxa5EcHl30J8Et5FkqjhaOYdDM6cTL34jpOh0BK7bgaZdI1S/mMxSY9ydGNgNg4V5PP7QSO9ET0a2DcC12PJ75qRO+nNkLRTzqtmrVKV6swlXixgapxtJjMX3Ib3jos+noUgJfoh/E8TU98CrmYcfQItWJ6XhNCowcJOyYg88PhaLX6KFopRMv8VizfBmONXwDMwZGwMeceEmLx/rdQJdBrUohTI9jdY9XgQ93YFhTADbps2g07i5eNm58DN98Ux1Tp45RVW2U48fPYu3ab9CqVSP069cZALO9lPjNijeSAAm4DAGKFwcuJcWLA2GrYCiKFxUsEkO0mgDFi2lkFC9WbymzN1C8mEZE8WJ2C0kNrBIvmnjEjJ0Bj4nrMKK5fkqXFPy1djvQZYQkY+QH9fOwpN5x7Jfy2oTjwX5PIFKbQcs4VVnTgrRk4pTKP2gJHD2MC9oUZibai94L0kABUO5BwvdY9vE07BIPigePUtKeyZ/0P6agaaL9xD/klFwZVVvi2NHDgIgn9Kwu1RhE6rSjRjz1Yi5q/CIS3kgPuEX6sgcfuob9UtoqoCAGrXhZid4pvysxatNaKfE1V04oaOec0VqelxEf43nppy+TTgFp56I3B+M+JAZKqrjixIs0b20M4lmkUYo5aS0DtKnTrGBf4Qu900by3PdDTmeXaHSayiR7M/tGn0WTGjmYsqCoE04i7hX4fG08Avp2Q/vH5fkUO6405nUEND2MY0f111d//yhz0uV80ktfpuyRJsr94q6Qh0ykn7P6tRGOC3vm4uMP5dfr4MGjcB+0afVaIMM43Z1eGjLpdSBSCIaeRczSD7D5XD30ix6Jwc2vY9M/VfROvwhmh1Ct3xOoZ0HWPIoXy96rS9vKEvEinV4peIPUO8Uip/M6oN2zTeQTLjkJcYhZNhex6IJBUVFKe8PUYI11J1PkGeiP0TgwF9MWFXPiRXMEq8cvAsYvwrBm3gbTzz2yGuM+AsZ9NAzNfLUnXj5Az9TDckqy4Lbo21FIGSEWjdKZSadoDigp1wqnWCvMoBIS4mKwbG4s8PggaZ6toe2zMTKM05wZjScYbdGC04/LiIU25lA3r/Eyf357nDpVF0uXvgMPD3XIi3PnLmLlyk2oU6c2oqOfgo+P4X4t7WuX95MACZCAWglQvDhw5SheHAhbBUNRvKhgkRii1QQoXkwjo3ixekuZvYHixTQiihezW0hqYJV4SfwUQ0clYuTW6Whr4oGq9KD+aDReeawS0q+LEzHf4Vqn9zH5SVEHRoPT307F1yeVVGXiwfG/zTHlveclMSPunXM0Gt3uq4S8kHbo3zEM5020FzIjZulOaCJDpE8zS2nPOr2B5wLisXzJVHwvHhRHj0B0az+c3jMXW38JQG1RyEBzHJeyHkefMUIIydJjZ5WX0axWHryb9ES03sP/GuKT/tqHkdKD7rMIn7YM0x8JkmRKUeOPLKq+jXSS42+0Hd4eDW7mAan78Wf+ALykF8MGz5fwdOQtpAlOPx6G/0vvY2JrfxxZGYVVYcuwsJuom6PBPyujsCZsORZ08yvE81LWADz/qqhNY3iKRsiCZVt/gH+tRvAW/V/OQLs+k9ApAmbXpKjUcbn/LMSLa+rhgwW9UAMp2Dl3DDZcGFLw/6+MQfJQIenyDdkXMe+i2Y+E154Y/HjGA76R3dC/Y0Oc1RcvBuw1OH38HIL7vgGZvel9JtZt/vsxKHffgwiEBl6XD2PN7hZFpJYTUnEl1iqpuXr2ikZHv8N6a240bvo2TIvaBv/hLVH7pi8aKzJS/9WYk7AFs7ceQ4NaSpw/HkaTtz7GQLEvlT3yuHK/2CM/Zj6JKa/3LRCXus7Mz7Hw3nwZnTLWYclsOdVYdPQI3JeqTas3CndWRmE+pmHJiFbSQ+u0nUMRHdsL6+b3QpqWfU8NVi37EBvP1cOAwSMR3fQ43nzjLIYumYDm4n0hdRsmTD6LUUsmoHGRBtLwvencubtIT/8SwF3L3rRK2Co5eT/Kl6+G4OBHS9iDum8LDQ2FOE0h24/CJ14kibLtF/jVioA3cpFwOQuP9BopnZYT7x1ztp9CZJB4l5W/1yN6PJpk70XMsjlyqrFBgzColSwptv3ih1oR3oAmAZezHkGvUUr9mNRD+OjD9fBoLWq65KLC5WP4ZE/jolONJW7EiLHnMXzjK2hj/PNGcxALBqxC6JKVGFBXFi8bPfuia20f5PnmIuHEedTu/SKGi/RnBqdq0nFo5VLs00QiSJygSUvBad/2eHGEXGOmaAbPITz5cyybswvoEiXNs1WqNkVaFO6sHoeFGIdFw5pJr5n0XZMw5Ieu+GxOZwSmHsKqFfugiQiSfz6lnIZvByUuwWLtDoW3/L0GPV9D/dtJyM3NVfdmK0X0a9e+g169nkO/ft1K0Yvjbk1NvYrly79CxYpeGDFiAKpVC3Dc4ByJBEiABJycAMWLAxeI4sWBsFUwFMWLChaJIVpNgOLFNDKKF6u3lNkbKF5MI6J4MbuFpAZWiRdrakEcexlLZg6RHhYnb+yL4YeHKGmJ5PRXGU3l0zGQZE48Bq77CN0CldMyx6ZJD3rlDDim2+s/GJYebOmlQzI4qSGd1lmMKlOXYKAowKw5gQ1TJ+P6C+swsnmOJF421FmJpSNaQfqsapFzTcFfKz5A3I0u6D26mzQ3Mf4bBwfjw3c6yg/WfnkVr29up8gHozWQ+vwJD+qkTRymT16E4Ff0YvCao/SVgwNzH8U7VeRaOQaSQ5lLnQ/WoGtNRRo1W4v3n2kEH80JxG25huZSHRJ98eIjyZoFeFuZo34aMphfk6Jq9mh+wtw+e/Dw1nfxIPZhztJE1Ll4BmEz38WD2fLD9+EfT0AzGJ2USi1i3oXYX8Ow16vi+hkPNOgkP/wVl/6aGq59Dk5/ORZjD/bCWkkEWbNvlHs/KUq8iFENU3OZHFcSL58hfK7xqbCCvZCbsBObMlpJKbuAs/jqhQE48qxS20cRL8OWKvs08TMMHXVI9/ow3FHWzFH/tZFimGpMb6/XEzJtPvCKJFE02D83GrvaypJRn71hqrEU7Jo4Guek15Kv/JpIfrngtWTmrUiIl8OHFyE//45lb1olbHX58t/w9AxAYOC9JexB3bc1a9YMderUkSdRSLzk4MjqcfjUbzJmDlTEy4apmJ31vCQUcndPR/SuZlj03/6IEGJj7xZkNh0kpf8ySDUmnVL5FAFvzkT/+rJ42fTObGQ8twjDmvsYSgkhcDZMxbjPihEvJtOQ6af+ksXLR5oXsOhdJT7R7+9d8NncLgjU7yc1FpPeOoi+s6bhIUm8/IYZU7agzXtz0aWmzGARJmDRsKayfNq7BcnhfdGhfqJhqjG9PusanL7JwcH54xHbZhamPRwozXfK730xa9pD8s+HX2dgytY2mKWNa+EFvPXe23iopjgJtB5HAvrCI/kgsrOz1b3ZShH9n3+uxtSpHyI4OLgUvTjm1qysG/jss21ISUnH6NFPIyREvKfzIgESIAES0BKgeHHgXqB4cSBsFQxF8VKwSLdv31bBirlOiJ6ennabDMWLabQUL7bfehQvpplSvFi256wSL9JD4DMYIR60mzvxoveg3rgehEG6K6+LiPvkuqF4MXrIX3x78WC4HVbW2YQ1AwoX3zAQL5Lg+QnNottAVyrg0EoceWgj1gzwL1zYvpB4Eemh5BMznXT1bZTxs/VqqEjiw69oRlKf1/Gu7sSQLFd2tBAP3VEoBmNxtPKlxQibvQbdNJ9i6KKq+FCSU+LhewzW7jmH4IYN5dQ62hRtBuIlU3rAnzzyZ0x6sPAxBGvXRN5dBQ/cByMGs473xkgswPeN3sfg7A8w9khv+eF7oZNS+kKo8Lxl6bUPD9zvgQueL+GD6Z10a1bAJLLw2hutmVX7Rtrb1/DargloXOiloy9eithz+uNK4uVHPKyIxCJfhVL6rsPKtyrictzHyHxGX7zopTwz059Vc9QFY1TjRT9+fSEZcQIxs/bhoSkT0Ew5jaY9+WT8mk7fORSvJ7+MJSMa4n9zo3Gka/HiyZiJEC81avwBD498y960StjqxIlv4eVVG/Xr9yphD+q+rXz58ihXrpw8iULiJRkbR4zGwSaD0Eqp3YXUeKw/1gbLVw5AjTN7sX7dXpyv1QDiYBZQkKLLQLxIp1QOoplePRVJKLRdjpX9A3Fwfn+srrMCMf1C5TjObcLIFzMwcccwFKoQI30vCcM2TizyxMv8AasRvjQG/evI4mVTi2L61ZMkdQ7MR//V2ejTQUlDhhwk7N2KysM2YWLbdInB+WGb8Upb41RRRjVe9GWOvlyKSMDqDw6i7RvD0NRXSJj+WHWjDzrUV95zNQnY+3VlDBdzuhGP9evX4dDdVjrmIi1b86q31L3RShn9nj3PISpqCTw9nTtd1+3bd7Bhw078+28ChgzpjcjI8FLOnLeTAAmQgOsRoHhx4JpSvDgQtgqGongpWKScnBzk5eWpYNXUH6L4ZdPPz89uE6F4MY2W4sX2W4/ixTRTihfL9pxV4kUTj5Uv/Rf50gkNffMi16zQ1hIxrgli8JBWcxwb3pqCY42Vmi9VbuDE4rO6B9WF6omYbC+Li5g6Qp7UKzRhQ/EiHqzvQ4vBIrWU3iXSirX2NCte0g4txMc/ZqNDn1f1CtUr498wrsERhrZ95RMxBpf0gPsapuvElfwQ/ztLxAtydOnG3sKbmIX3sUBKOyYu+eTDgQvi7yn4a89VdJ46E90j5JM8v7YTD/Wz8NXQ/kga8RNeM7Zm1q6J3qSkB+5Z0/AuFmJno9kYjBV473h7DLz+KQ60nS3XAiok7CwRL39j2OSBuPjNBtyNFunW5LkWrGmDwmtvIBBM7bMi9o0kh65bIF6KuNcq8aLB6S9fwqwTLaVaMUB15ByfhSRpjaoXPmllSryU+LVhQryIZ/KKRPmg7T4sOtAebymnwIo/8SKnF3tFpBv7oD32LyqQNZa8C7HGiyWUSt/GdI2X89g0YhQONItCa62ZloZsrCtKn3tmr65WSXp8HK53mIzXekTg3JoeeBXzsGNoI0WkHECzKDl1l+5q3AWDWlXGwQX9sCpMSJgw+VuSqMnEq0WJF81RrB6/EBgnn5bRv3L+WS2+jAkfCcGhrfGyFtM7Vy3cr/7plAML0G91Nvp1FKd6Cq7gtuJUS7rEIEmSMMZy2oR4kTzWJLyZ/Dzef+AgPv69LSYrJ2bEfFdn90MHkXZNdwWjTe8OssBKi8f63VJVGuQm7MWxyqMxe2ZnhNjxg2Kl30n27WH79sfRvftipxcvO3f+gl9/PYSBA7uhefN77AuFvZMACZCASglQvDhw4SheHAhbBUNRvBQs0o0bN9z6OLkjt6s47aLLbW2HgSleTEOleLH9pqN4Mc2U4sWyPWeVeBEP+L8ci1nHW2DsixPkVGFSXvwtmD3zWzRV0niZFC/Sg+RP0WzFVjxdF0j7ZSLemHGn+BMvZtqLh8RRu7TppUQs32NTYr3ChdglabQYAdpaGkJQfP41MqTC5fqCQqmBoPcwva62Nkqn1zHcqHaL9JD6QLTuVIZcdL0qug0WNVaMLuUkR7+5irhK/RHvvPExQieK0wEa0ydexIM5qaZKJprhfwgZv0XiJ4kWpf6IvB6JkmBJHiFOtuj36SuJG4P6Hdpi6eEHrFsT/WkJqfJRPrqFJCL8xeloi58wd+kh+F+H7qQEjIWdmXnrp3mrcWgm3vv8LqLffFvab/p7y3DtZaEx9ne5HkmgRfumHZYotYWk9GELLEs1Zn5cUydeZOm0oaUiCyUWr+OuQaoxC0+8WDTHol4befi861Bg3p8Y2ayItHqSRNmHsDr+CB38hpyazyjNm/GJF+3pp99C6iE5vzeWTmpn8GDb1LsRxYtl79WlbWVavOTi6Opx+MTvDcwYKJ8GkYrMX5eL1N8Qfxd1XETNFADnN4/EqKRh2PxKGyTqixdJlnyCgMkz0F/aN+k4tG4XMtr2lYS1EBRDYtsqKcuUeiiLikk1JlJ9fTcHn/9VGz1HDUdr3UkcUTdlGY431KZF09Z4eQvvSym9cpCwYRrG/aHUWdE/nZK2G5Om7EdfJb2XSIUWt/UAAjpHoXVNmYFBvRbdvNOLTTUmndRR+g0L90NI1Bg5zZpWyBzsq8Ql15DZciAAXaNao5L4e1K4xFeQypWkUBi+3DIKkRQvTi1ehHAR4uWppzrigQeal/alyftJgARIwGUJULw4cGmtES/SkXlRCNXoF9vivm73aUhFVPdB+hChwRWOB/spn9a0axDyL9TH0LLwL/HaVAW6lBKlCcTw06ql6cncvRQvBYSEeEk7/I3uE2T67MRxc90vGeag2uL7yi8fF7V9Bcu/bFlQF1XK4Ry3NQnhfToiIvsQ1u2G9EuFwafdShNjaun7pHgpzQKU/l5rxIv+g1P9/Vfc10sfnfkeDNK56DdvWvjnlfnebNOC4sU0R4oXy/aZdeJFfLL9ANZ+vRGXsu5BLa14yc1BOZ+26C3VFTF8OC6iMDzxImqrROG3ELnGS40aadi14C+0VURM4RMvptuLeFYt+x6Z9YMl0ZGTcAma9s9idMeGyJakTF1EPzkQ/R+rgwtx8/D1vsoIkh4IpuCv+HLoNVacYCksPQoe/j+LK9NHY8a5eujXSUnlJSal/bdXofGP4WLws3hppMzC4FLqd3Qe3gJBuT5A6kEc8hiIsVK9GP1TILL8KcxCyKMR2IRozBO1U6QTNSn4K+ZD/KhbjxycTslGz+em4j6l/ot84qU6RG2R5Vtj4RskzyMt5ST8hUxqdN26NdGflCJV9gf3xrszhyBMiJ+pr+BInbd1JyXkEzl67M3M27C+Tgp+fXcMNlZ+HW+92hbp2gLvw1tIe7Fg7XNw+kQywvoqckxKmVX8PpPv/QLJtZpIJ5Mq3jyInRtbWHDiRX4NFDuu2VRj2lo0deUaLzVq4UrsDPz9oCJijFPcmTzxYskci3ptVMG+iT3wfcgI9Ow9GJ1yYtD1VT3ZI6WQ6yFJuoJaS4b7UZKA85PQttNA9FEkoySkFvyNJq/s0DuNZf59iOLFPCNbtDAtXgBxoiVm20/wrakVL/HweHIMRnaIQHb8GiyLy0L9IKXy1plUaJ4cjHGtAhWZEoZBPZ5E344huLg3Btt/9kVNKb1WOuL/54Enx4xEByEj0uKxZvk2XcqyijfjEbu5cdGpxsSkpdRcO5CQUh3eOvGSiytBPni0s1xjBlBSjXm+gP71byJNiJeTlxDaewyGClFkUCsmHfGrliEuqz6CRH+aBJy6HIpeo4dKfRVikHIGfh1FP8Du14ZgV/Ag9OjZFx1z16PH68A83UmddOn7CzEBn83pXPDeL803Dln1g6Sv5Zw5hUu1e2HM8FaobMQbqSk407AX3h/8APwoXpxWvBw6dAxbtvyAzp0fRPv299vipck+SIAESMBlCVC8OHBprREvhX7JVOIs7uu2mIZJqaMUySxvJFnSD32Ha53ex+QnG1nwYNr404jWRC3SAUzHgZAqGCjyemv/0Sl+YZY+nfc3cP80pWCtNf0at9X/hf+20acnS9Nv4XspXgqYCPGSvHUSojeUNzz2nnZIyvk7KMpC+aIvPkzk3S92JYXY2PYtUjWRCFI+opuechq+90YhyhL5op8rOmW10S8jJdk/8ifkoJVPJgtsWtY/xYtlnOzVyhrxUviTtHJUxX3dJjFLkv0swosR6tLPoGNGkkXc828AxiqfxDYXh63FEcWLaeIUL4X5XLlyHWlp19CoUUFaLqvFi/QwTNQx+angQykh7dC/Y0PdJ9z1C9yL5lIx8aR6ujbS94/J8TXu0hOI3Q50kUWM8b2ijan2uv73JysTbo5uigCSJFHsP4AuvhT8tXY75MQuAKQ0YyKFlX6heUX3SvcC3aLr4Zz+Pdp79eYszU83fjFpxsR9ykP1ie9XQppu/vK8i4qhMAslzVXASsPC5cbrYWJe+iwLuJhmXNSaFOwuJc0ZtHugCJZSY0P2jZX1Ns1ellcy3yrSukLsHWjXTfs9Ze2L2ofF7DPjfRPSpDlwDGiu3TsGLx85du0eLbTn9MeV1uIswopKNaftU7svlT3YDdsL5qTbd4q4M9NfSV8b2vtCHoxGR7/Dyl4vkIXFvg617HV7Tu/1JqWU24enP1+Drnq/r5j72UjxYo6Qbb5vIF4koZGMMG3KK2UIUY8lVvcGWZBmDEqh+YO6T2fpfU+bLiu4Dfp2ECm80hG/PrbgfVZKM1agofVTlgU3bgzRUL8mTOHZGvWnl/5MbpuLhL1bkBzeBgEHDsrj6mKBkXjRypyD0E5FTjNWkArMgIFeP9qvS+39/sX63dClYZN+Tgl2MJyrFJ1eijZRG0eXZkx7j463/L0HwqrDnjUpbbOb7NeLM6caE/Vc1q3bgf/8pyl6937MfhDYMwmQAAm4CAGKFwcupLOLF5NSp5hPmqX/8ipeXx2GV5ZMgEGa8yK5GuVStoq9uHc1Mjsn43yzZVioy+ct8oJHY8NF4JjvEBuIF/1flE8hRj8FgVXxmm9M8VLASCdefnkIa9/tAiUzsfKJsGU41rDgyL9JsoWKZJpfh4IW8pH8D040wRjlE1/yLxCLMHvp9YLj+Ka6tLl4McqlLP1SZ/gLjjUzFG0pXqwlVvL2Fy+mwsfHG1Wr+us6cXrxYuZTykX+nNB+orrLDr335uK52VocUbyY3qMUL4X5nDt3ER999DlatWqMRo3qo3Hj+rh1qwbS0gJRvbpSdLnkL33eaY6A8WkGc+0LfT8FO18Zg+Shlhcut3oI3kACJSSQ889CjP2kHj4Uqd6s6IPixQpYpWhqIF5K0Y/qbhUf3loYgBUr+yNUBcGLtMgUL85X4yUx8QJWrdqE+vXDMGjQk/D2rqCC3cQQSYAESKBsCVC8OJC/XcSLQQow47Rfctqs/bpP5eil6RLpuf4BmuAwjl0Mx333ATtXTsMu8QmuwaMKpThDcQ/jivi6YSoabUwilrn4+EP5k3KDB4+SP9loMn79xZHFS8Ar9bBrVz18sKCXnDNcE4+YWftQp+VZzD/cyUC8GMShnwZHSk0GNGl6GMeOymOESLnNxREJbaqxAQhP/NiKeOX7Mqq2xLGjh9GowyDcH2a6gDnFS8H6FitedLl+Q7F85QDIJShzkBC3BQf0Pm0mp/NKx6GVS7FM+uTaIERFdZQKNkq5mZVPeopPWLUVacCKOg2jOYLV4xcB4xdhWDP94o/yJ8ygO8qvzU2sBKCfisyUeDFIYVY4DoM4m4j80ZWQEBeDZXNjgccHyad+YJRqrNg+ZUZJVRoDx/5VPs3WWEp7Vos1Xhz2rh8f/y9iY3/Fgw/eKxWcFALGXuKl2Pc7MVttOkZl5sbvd9r3LTRthyZ/rMQS6VPKIzF4cOE0khafxjROT6l9D049gJilH2CzSFcUPRKDH5NPS5qM38yKUbyYBkTxAty6dRu3bt1CXp7838uX0/HCC29JYlScepHly8OoX78TatTwdNh7hNsOVBrxIr2fxeLymWbo81pfKT0WLxJwDgLy7wI//nwJmp5jMMEoXbS5GClezBGyzfezs7OlnwPudKX++Ql27InHT9VGYtmIZhbXHSpyw9CMAAAgAElEQVRLRn5+fhQv3Z1LvKSkpGPp0i/h51cJw4b1M/hgWVnuFY5NAiRAAs5OgOLFgStktXg5WpBCQBtm2qGV2NV0DXaJnM4iXcGKDxB3o7GcXzz1Ak5V6oaXRsmFTKUir1uPoUEtkT5Cg9M/HkYTbTFV8UvvvL/Rr+uD8L0dJomXXSun4ntRVyZ6hJJyQg9OMeJFKga7JhwTtTm2Uw9g/v9thH+tRtI/6qRUZH2X491H/KW81ktmfw10HYXoaJFSwnT8hksji5fwFc8j+b+LEaakGxOfKpt1oD1G1vkUw38qEC8ilc2yrT8ocaTgr7/u4qmXJslyRckt/vjwlqh90xdI3Y8fM5/ElNfFL/DaVGPbMMTrE5Px5iYcQXKtZxXe8n07q7yMZrXy0LLDM7g/1Lx40WhuIDQ0yYG7sGRDbd48DP36/VCymy24Ky8vD5e/fRPRxidexL3nNmHki0kYtnEi2vjKBYPnbD+FSCm/ci4S4o6hsVS88oaUr3jZ1mSE9RmEQYM6SHVWPlq7A361xJF/IWHicL33+3j74SI+g5i4ESPGnsfwja9I4xR7pYpilvugiRB5inORcOI8avd+EcNF+oBixYsshfZpU5ilpeC0b3u8OEKu/yKKTMZs+0WJMxcJl7PwSK/nEJ78OZbN2QV0iULUoEFolaqfvsywz9yEkzhfq6fSp1Jg80ZfdG3tgzyFk/+Lk/HKfTVRqVIlC1alZE0OHJiJ0NBIhIY+WLIOXOiuI0dO4cUX/ys92BXi5f77myM0tD28vGrDv+AQTLEzlk6GfFHesJ6CtF92YvPt53Wi2fD9ToPTlzPQro/yfid+Tsxbim/8QuUHlNL7nbYAtuH7lneTR9H4z5VYIqUaG4noaFFvwTC8ok+8HMeGt6Kxv6s2n70Gp7+diq9PKj+bpFRkzTFFFG/OFjUBPsTGc/UwYPBIRHdsiHyD92vj+M1viKSku7jnnpPw8Mg339gNW+zc+SbatZsLX99gu8w+NzcX3t76stq2w+zZMxotWw6Ar2+ITpzk5d2SZIr8X1moFP5aQZv8/IK94eHhIbUVn9jUv3r1ikK/fi8jKIjixbYrWERvxmmkrBlQSU8lpYZSip1bczvbkoD9CCjp5i7opR2zYjCKFytglaKpu0kXgSr1z0/x3REg9OGn8XgDi6pWloKwbW4tX748ypVz3xOozpZqLDMzG598shXp6dcwZsyzCA5WcnLbZrnZCwmQAAm4NAGKFwcur9XixTiPviQyVuD7Jop4Sd2GCZN/woDZ8/CwJF7iMH3y52irSAkpF3RGK0WinMVXLwzAkWflwqJa+TBRL/+w+VRjn6KcUa7mtEMHUa7nG1LxVumxi/iF+GhVJX+5SAPWDtOraEWRUaoxM/EbLo0iXtbNRujWKHzfbC1eexD4Z2UUdjVbj2FZk/GMTrxopK8vwNtK7m+5IOnq4GlYMqIVfBTxMmzpEgwUv7RLuZgPYeC6j9AtUL/GywXDVGMi3sHb8ITCLDfhM7z54j50/VzUnJHv21DHKN+4if0lTrwkJibhxIkNDtyFJRvq5MmNuOeekSW72YK7GjRogJpJXxQtXozSh0k5gjOaKXmSk7FxxGgcHbgW0ztXNRQfwmiI1FxH/ZVcyzk4OL8//ltlHnYMbVQ4Kgvrp6TvmoQhP3RVikbmImHDVIz7vQs+m9sFgcWJl9RYTHrrIPrOmoaHxL9T037DjClb0Oa9uehSMwdHVo/DIkzAomFN4a3L0SxyLSdidY9XgQ93YFhTo/zMos8XYtH107noLBXC3ISpLx9Al09En9oCm29h1rSHJEF0cEE//DdgHr4aGIq9e/dasCola5KY+AOqVq2BgIDwknXgQnelpFzBli27dTOKjAxHv37j8J//dLBcvHzpiQGdZJGtvXITvsfGW9rUivL73Rq/2Xj/GfE+LBcsnpX1svx+J9UTiEeA8t6ds/8d9J5eFQt3TUBjFPG+ZUmqMeMPBWhO4OTlOug9ZrxBjYaMpkrNhsRPMXRUvPIea1yjpvj4l45oZdGnMs+du4PDhz/G3bvu9QlWS18qZ87sRFhYD3h5WWD7LO1Ur514OHLnzp0S3GnZLYmJWxEU1BI+PtWUG7QSxUP6fw/5P8Vc8je9vMqjQgUveHl56v47ffoSSd7UqROM++5rigce6IKwsHYIDCxvWWBsRQIkQAI2JEDxYkOY7IoEVE7AmcSL+LfSl19+h5MnE/H8830QESHnoOBFAiRAAiRgGQGKF8s42aSV1eIFWmFRMLy+HJEeoMVk6X0aOgenf1yLyiN/wmsPipMcIh3DYeXmirgc9zEyn9EXL1AevslN/p+9O4GuqrrbP/5kYEgAmWfDIMokilAVHMEJqVhQBGsFJxDU4h+tWq2tWluttloVsb4qCOoL+FpEEJQKWJmcoFUQRAEFFMIUCDKEDEAg/3XOHbi5JOEm95x7hvu9a3W9hZyz929/fifpu/Kw9zl+8PKG0sIvXM4xXzy/99yn9dQfLzp6hnGp42Uaq3DtE3qnTdnBy3HrL6UeCl6eV+/vH9WvVw3Qi0OkSaNeUOu/TdTZX90VEbwEQqbskR/rvnMC/6qn1DsFoo+4KPWLxvKDF7Pe8Sfp1Yk3BY+8igySIu9rGNPzYgQv2dlbtHHjzJiud/Ki776bpPbt77KthDZt2qjeujfKDl6id6LsMI7bCr2BsYZyFr6mfeUFL6WO4mqgou/+oemtywleonbWlL3YQHgzofUrGndN8ITkyMCmnOCl9ZJnNWjCfl3du515rJJ5XNrCGao9fJru6Zlrhkebh7+j3/SM/lfjUe94iZgrMGariLOaI68NBC+fnR8MpCStmdhP9+oZvX1dKy1dutS2Xm7ePEe1ajVS/fon2TaHVwbeujVHb7452yzX2JZv7Hrp2/dWderUI/bgJWInX2jdpd+REvh593mX0IupjQB8qSavulCvvnazsoLHJ4aOnGxY9K2en9a2VPDy6YXB/10wJogleIn4RwFmCPRZPYWD7GCRpY4Oq7ZVC17bU07wUn79E167OaZzyI0dL99//6qOHCn2yqOR0Dp//HGWWrS4WtWr17VlXmMHnXFcpF2fjRvfUosWZ6lu3eaqXj1d1apFBijVwn8XHawE/hz4urHLJfrTr5+xk6aDevc+W927d1Za2om848WuJjIuAggcV4Dg5bhEXIBA0gi4KXiZPXuRlixZoV/+8gp16XJy0vSAhSKAAAJWCRC8WCUZwzhWBy9Fnz+qAePzjvnX0IHjF0q07q079cTarsF3lzRU4ZontCn0C7Yyztc+fvAyX+eZu0KMxeboy3FP6d2tWbrq13cH/5WzZB49Nr2BLjbPNc5S9e0PaUI5O14qrj96G/TR4KXvkZn6zQM/6Jrh0sTpgZdXphlH8oR/Qfmj/jlskDaNCAZQFgUvZr3j2gR/mWkYxB+8HDhQqHbttsfw9Dh7yfTpQzVw4Ke2FVHRO17MHSbTegYDhkKtn/qw/ra2s3q3M0KKBipc+4KyQwFD1O6Y3E//rAffraeLjGPA1ELVc57Wa3XLCV4KvtGEu8ZIo8dq+GmRz1/wfSmtBuqidinmzpFXs17W+EHBf+0TQ/DSZslzumbCfl1zUeDIs9CnRU9jV0uupo24TZvMECb6uS8/eAmMGfnum9iCl7kju8h4YaVdny+++JOaNGmnVq3Os2sKz4y7cuVa3XXXk2bgEnjPyymqX/9sHTxYz8LgJfDzbkmX4HuzwjrBo052zNcfH5is+pecYwbkLdO36K+v1YsveIn4RwHGzsqXX5yqI/3u1x3B97UY7+6a+off69tOwXfE1MvX2hd+CP/vR+ngqPz6fz60p2J5UnnHS8XfErzjpWyfd96ZZwYubdsGQvTdu2sRvHjmpyuFIuA/AYIX//WUFSFQVQG3BC8ff/yl+b7K/v0v1llndanqcrgPAQQQSGoBgpcEtt/q4EU7jABika7527M6P+JF9XUvN34BFzxCpuvbmji4rWT+8u1+HSl11Fhld7xEBi/Ga2PW6l9PP6h5te/XH+4NvFfGDG/2PKN37+ulDPOXb0M1IfxOmmOPGiu//ujGRAQvjXI0957b9UGJlHL5y3qub9PSO1pUqFXjh+hZBY8WU44+efR2TWwZPHqsijteTO8bZgaPFjPes/C6Hvz14uDRY1Xb8ULwEuhzucHLjmV6/qmHlX32WD1+rRFaBN9dclow+Njxmf78h7/oSDk7XsxdHnse0bR7eiijYL2mPTJar3UuJ3gxjvia+pD+uraj7rjtVnU3vqfM92l8oKf/+pE6P/i4Bp1UU7nz7tNN84JHixk7V6Y+rNH/DR49Vt5RYzs/1H2//1wD//KIzjW/V9drwYwlqnvZEHVvUqRvJozWGI3W2OFdzB0xucunaK4u15BuueUfNWaMefPc4NFiRp3T9PDoJcGjx8rf8ULwkrgf+mvX/qBly1abgUuXLqeYE2/ZUt/i4CXw8+7VOk/oyesiXlS/u5cGGUGI+fNutx6d8Sedk1lgBvKjXjvdsuDFWFPussf1lxd+0mUPPa4rjPdombtmXleXV2bol22Cgfxjh8vZ8VJ+/YMvKX3EWnmdI3gheLHiu5rgxQpFxkAAgaoKELxUVY77EPCfgBuCly++WKWZMz9Snz7n6YILzvQfMitCAAEEEiRA8JIgaGMay4OX4K6T+Xnt1cz8ZW7kOfuBc/5HLW0TeMdL42baNe8xrTwnGMSUseMld84wDZnbRkOvvDbwC7tIm3KOnwm95yTr/sC/ds7/5F7dP6FEPS/uoIz6zVTjyzc0odZdgSBGRmDSTx+0HKH+V92gi9vlmbtmyq6/ouBFMmt9Tgq9o6b0v6CWzH+FPWOeMpt2CLzjYHmqBoy6N/Ai1piDl+IK6y1c/622tviV7hzZU42C70oodWTPcZ4t46gxgpcAUjh4mZoacRyXcWRSjjbUaaYrB1yvbuY7/ELvVMkKvOOlURPt+vcYfd0jGMQEd61sObu3rhwwRK2+f0y/f71EZxtHfNVrrBrLpum1WsMDQUxZ/THeCTPzfW3PO0lNQ8FLUZFSM7qr//XdAkfq7VyuiS8vUN5JTdXICF6+26YTr7pDw4x6ygtelKvlr76kBaFxC9br++0nasDtw8x1Ge+tGTdzsTKbBI4iy83ZoDoXGWNKH/72Js1tcb369R+oi4reVL/7pWdmD1fHqDELN3yvbc0H6I5bjToJXhL4o73cqfbsyVO9enVKfd364CX6551U6t1b5ru/xqqkR1+dnNlYjat9qqmv1dYIM4gpIzAuWK7xd/5Zm3v0Vf+ro3fRlHckZfA9WiUXapSxA7L2Wk19aIg+axk4/qxx452a+9yX6hkMYoq+HqNfP7tJPS++Vlff0FN1Sv28jqo/hkYSvBC8xPCYHPcSgpfjEnEBAgjYKEDwYiMuQyPgMQGng5dvvlmnt96arR49uurKK3t7TI9yEUAAAXcJELwksB+VCV5yl43XHPUPhCYRn2P+vmCtFkxfrC3BawLHjAV/pWy86H7e14GvdO6vvpp1dEzza1LfoUZoEPyErm95oQZdZLykOeJjzvODsoIvaD76FePFzbO0OnRPZD0tL1TfVj9ozqa24fHM+r+VwnVWVH+plZd+QbTx/prI+o2gZVrEPMatoblC6w9bRq+91NoKtW7BZGW3CjhWXG+WeoY9St8Xy2NF8HJUyQhecle+r+lLtkbRtVCPq3rL+Ef04Y8RjoTe8dKpj/ponuapTyCICb6YfulWqdNl16tbrfVa+O5SmaO26KE+rbI1b1OWBvYufeRXqUkLIu4J3hd9vRGUhGtt0ePoeOa92coyas436pT6hAKbqHEDx4wd/S7LXf6m5oVeXRMxZujvzevrrK5gzEirIq1fOF3ZrY7OYY6jPrrxrGYcNRbLN6hN11QmeCnr55pR1nF/3il4zJi5hsDPpiXm/0hkqWeftsqeF/pZXtbPraPXd+oT8d6YoEd5/9tk1vR5tkL3RP787dSnvzRvlhQaL/xz/2idpX5el6r/+I0geKnYiKPGjv8MGVcQvMTmxFUIIGCPAMGLPa6MioAXBZwMXjZs2KzXXntHp5zSRtddd4WMd+bxQQABBBCougDBS9XtKn1nZYKXSg/ODZ4TIHg52jIjeNm/f7/neujFgtPT0wleHGxcZYIXB8v01NQELwQvVjywBC9WKDIGAghUVYDgpapy3IeA/wScCl62bdupF1/8PzVqVE+33DJQdevW9h8uK0IAAQQSLEDwkkBwgpcEYntgKoIXghcnHlOCFyfUj85J8GK9P8ELwYsVTxXBixWKjIEAAlUVIHipqhz3IeA/ASeCF+OI5AkT3tHevXn69a9/pWbNwuei+A+YFSGAAAIJFCB4SSA2wUsCsT0wFcHL0SYdPHhQxn/42C+QmpqqzMzIs9usnfOLL/6kJk3aqVWr86wd2CejEbxY30iCF4IXK54qghcrFBkDAQSqKkDwUlU57kPAfwKJDl4OHDioN9+crQ0bsjVs2DVq27al/1BZEQIIIOCQAMFLAuEJXhKI7YGpCF6ONqmkpMQDHfNPiSkpKbYthuClYlqCF+sfPYIXghcrniqCFysUGQMBBKoqQPBSVTnuQ8B/AokOXmbOnK8vvlilX/2qnzp3buc/UFaEAAIIOChA8JJAfIKXBGJ7YCqCFw80iRIrLUDwQvBS6YcmzhsIXghe4nyEzNtDwUutWqlWDMcYCCS9gPGPauz8hx5+A96xo0RnnLFRKSn2/mOkb76ZqvT0lurQYajfCFkPAr4RSGTwsmjRF/r3vz/TVVddop/97FTfGLIQBBBAwC0CBC8J7ATBSwKxPTAVwYsHmkSJlRYgeCF4qfRDE+cNBC8EL3E+QuHgJS+vNr8otgKTMZJeYP/+Am3fnqt9+/arZs0aqlevjurWraNatTKS3qY8gAMHStSu3Q6CF54QBBBQooKX//zna82atUB9+56v88/vjjwCCCCAgA0CBC82oJY3JMFLArE9MBXBiweaRImVFiB4IXip9EMT5w0ELwQvcT5C5u1FRdV0+DC7XaywZAwE9u8vVE7OLvMlzT/9tFd5efnmf2rUqK6srGY68UTjP02Vmmrf0ade7EKtWgdsL5sdL7YTMwECcQskInj5+uvv9c9/fqDzzuumn//8grhrZgAEEEAAgbIFCF4S+GQQvCQQ2wNTEbx4oEmUWGkBgheCl0o/NHHeQPBC8BLnI8TtCCBgo8DWrTu0eXOO+Z9du3Yr9Fq/9PQ0tWrV3AxhsrKaqlatTBurYOiQAMELzwIC7hewO3hZt26TXn/9XXXq1Fa//OUVMn4e80EAAQQQsEeA4MUe1zJHJXhJILYHpiJ48UCTKLHSAgQvBC+VfmjivIHgheAlzkeI2xFAIEECe/bkafPm7WYIk529LRjCBN5p0qxZ4+BumKZq3LhBgipKvmkIXpKv56zYewJ2Bi9btuzQSy+9paZNG+jmm69WnTq1vAdExQgggICHBAheEtgsgpcEYntgKoIXDzSJEistQPBC8FLphybOGwheCF7ifIS4HQEEHBA4ePBQOIQxghjjvTBSIIQ54YTapY4kS0vjX2Nb1SKCF6skGQcB+wTsCl6Mox9ffXWaCguLdMcd16lJk4b2LYKREUAAAQRMAYKXBD4IX33VWieemKoUjjNOoLp7pyookIqLC9S2bY57iwxWNn36UA0c+Knr66RA5wUIXgheEv0UErwQvCT6mWM+BBCwXmDbtp3mTpgtW3K0c+dP4d0wKSmpat26RXg3DP86Oz57gpf4/LgbgUQI2BG8FBYe0JQp72vjxi269dZB5s9VPggggAAC9gsQvNhvHJ5h9eqWqlu3umrUSOCkTOVagb17S1Sz5l61aLHbtTWGCiN4cX2LXFMgwQvBS6IfRoIXgpdEP3PMhwAC9grs3bvf3A1jhDAbN24NhzDG+2GaNWtovhfG+E/Tpvxr7cp2guClsmJcj0DiBewIXqZP/7eWL/9WQ4ZcqY4dT0r8opgRAQQQSFIBgpcENj4np5727KmnBg1SlJqawImZynUChw5Ju3cfVuvW25WZedB19UUXRPDi+ha5pkCCF4KXRD+MBC8EL4l+5pgPAQQSJ3DoUHGpI8ny8vLDR5IZu1+MACYrywhimio9PT1xhXl0JoIXjzaOspNKwOrgZcGC/2j+/CUaOPAydevWKaksWSwCCCDgtADBSwI7cPBgujZvNv5lVoYyM1NUrVoCJ2cqVwgY/1LvwAFp//4S1aqVpxNP3OWKuo5XBMHL8YT4ekiA4IXgJdHfDQQvBC+JfuaYDwEEnBPIydkVDmJ27NhVajdMmzYtlZXV1AxjjPfE8DlWgOCFpwIB9wtYGbwsXbpS7723UFdccYHOPbeb+xdPhQgggIDPBAheEtzQ/Pwa+umnOjp0KENSGu97SbC/09MdOSKlph5S9eqFatx4n6pXL3a6pJjmJ3iJiYmLJBG8HD94ycury5GTFn637N0rnX76RqWmBl7KzKe0wLx59+m888aqVq2WnqRZsGCYzjhjiOrX51gMTzaQohGwUcDY/WIcSWa8G+bHH7eoxPgXTsZ+mBKpSZMGwZ0wzdSsWSMbq/DW0AQv3uoX1SangFXBy8qVazV16lxdeOHP1KfPecmJyaoRQAABhwUIXhxowIED6dq/P0OHDqWppCTFgQqY0imBlBTjvS6HVKdOodLSjjhVRqXnJXipNFnS3kDwUnHr9+7NUEFBzaR9PuxaeNOmewheysEleLHrqWNcBBBwk0Bx8eFwCGO8G8Z4T0zgU6LatTPD74UxjiSrXj15jx0geHHTU0stCJQtYEXw8v33G/XGGzPVpcvJGjy4r9LSOOue5w0BBBBwQoDgxQn1iDkJXhxuQIKnN4IXL34IXrzYNWdqJnip2J2f+XY9lyXsICV4sevhYlwEEPCgwI4dP5lBjBHCbN+eW+pIstatW5jvhDGOJKtXr44HV1f1kgleqm7HnQgkSiDe4MX42ffyy1PVokVj3XjjADN85oMAAggg4IwAwYsz7syKgKcECF481S5HiyV4cZSfyRE4RoAdLzwUCCCQ7AL79xeEd8Ns2rRNxu4YYyeMcSRZ48b1w0eSNW/e2PdUBC++bzEL9IFAPMHLrl17NG7c2zpy5LBGjvyl+TOODwIIIICAcwIEL87ZMzMCnhEgePFMqxwvlODF8RZQAAKlBAheeCAQQACBowJHjhwx3wkTejfMnj15wS+WKDMzIxjCBHbD1KhR3Xd0BC++aykL8qFAVYOXgoJCTZr0nvnzbeTIwcrKau5DHZaEAAIIeEuA4MVb/aJaBBwRIHhxhN2TkxK8eLJtFO1jAYIXHzeXpSGAQNwCO3fuDh9Jtm3bTpUY22CM/TAlMn9pmZUVCGHq1z8h7rncMADBixu6QA0IVCxQleDF+Nk1bdo8rVy5Vjfc0F/t27eBGQEEEEDABQIELy5oAiUg4HYBghe3d8g99RG8uKcXVIKAIUDwwnOAAAIIxCaQn18YDmGys7frwIFD4SCmUaN6ZgBj/KdlyyaxDejCqwheXNgUSkIgSqAqwctHHy3RwoX/0aBBfdS1a0dMEUAAAQRcIkDw4pJGUAYCbhYgeHFzd9xVG8GLu/pBNQgQvPAMIIAAApUXMP71eOSRZLt37w0PkpFRMxjCBHbDZGTUqPwEDt1B8OIQPNMiUAmBygYvn3/+lf71r8Xq16+XevbsWomZuBQBBBBAwG4Bghe7hRkfAR8IELz4oIkJWgLBS4KgmQaBGAUIXmKE4jIEEECgAgHjhdWh98Js3brDPIosdCyZEb6EjiRr0KCuqx0JXlzdHopDwBSoTPDy1Vdr9M4783TRRWfr4ot7IogAAggg4DIBgheXNYRyEHCjAMGLG7vizpoIXtzZF6pKXgGCl+TtPStHAAF7BAoLi0rthiksPGC8FcYMY4zgJSvLOJIssBvGbR+CF7d1hHoQOFYg1uBl7dofNHnye+ratYOuuaaPUlJS4EQAAQQQcJkAwYvLGkI5CLhRgODFjV1xZ00EL+7sC1UlrwDBS/L2npUjgEBiBEJHkm3ZkqOfftprBjBGEFOjRo1SIUxmZs3EFFTBLAQvjreAAhA4rkAswcumTds0fvzb5s+YoUP7yw0/X467MC5AAAEEklCA4CUJm86SEaisAMFLZcWS93qCl+TtPSt3pwDBizv7QlUIIOBPASN4MYKYLVu2Kzs7J7jIwG6Yli2bhN8N06hRfUcACF4cYWdSBColcLzgZefOn/Tyy1NVrVqaRowYrIYN61VqfC5GAAEEEEicAMFL4qyZCQHPChC8eLZ1CS+c4CXh5EyIQIUCBC88IAgggIAzAkVFB0odSVZQUBgupF69E8IhjPEv1hN1RBDBizPPArMiUBmBioKX/fsL9MYbM7V9+07ddtsvzWMN+SCAAAIIuFeA4MW9vaEyBFwjQPDimla4vhCCF9e3iAKTTIDgJckaznIRQMC1Alu37tDmzdvNMCY3d49ZZ0lJiapXr6asrObKygq8F6ZWrQzb1kDwYhstAyNgmUB5wcvhw4c1depcffvtOt144wCdckpry+ZkIAQQQAABewQIXuxxZVQEfCVA8OKrdtq6GIIXW3kZHIFKCxC8VJqMGxBAAAHbBXbv3hdxJNn28HthjCPJmjdvHH43TOPGDSytJdmDlwMHDqi4uNhSUwazXiAjI0OpqanWD+yREcsLXubO/VSffPKlBg/uq9NPb++R1VAmAgggkNwCBC/J3X9Wj0BMAgQvMTFxkSSCFx4DBNwlQPDirn5QDQIIIBAtcODAwfCRZFu25Gj//kJzJ4zxqVevTvhIMmM3TFpafL+MTvbgJS8vTwUFBTyELhdo2LCh0tPTXV6lfeWVFbx8+ulyzZnzsa68srd69DjdvskZGQEEEEDAUgGCF0s5GQwBfwoQvEvP6MgAACAASURBVPizr3asiuDFDlXGRKDqAgQvVbfjTgQQQMAJgW3bdgaDGONIsp/Cu2GMHQCtW7cIBzF16tSqdHkELwQvlX5oHLiB4OVSXXHFC0pPr2nqL1v2raZP/7cuvfQc9e59lgMdYUoEEEAAgaoKELxUVY77EEgiAYKXJGp2nEsleIkTkNsRsFiA4MViUIZDAAEEEiiwd29eeDfMpk3bwjthjA0xzZo1Ch9J1qRJw5iqSvrgZdd6zX5jpraWqdVCPa++SO0yY6K07qIdyzTlQ+nyId3VqNxRc7VsylytDn+9U9T1hVq/YLo2tRqoi9qV8Y6gmOao5JLsGDNYAsHL0eBl9eoNmjLlff3sZ5119dWXVrJJXI4AAggg4LQAwYvTHWB+BDwgQPDigSa5pESCF5c0gjIQCAoQvPAoIIAAAv4QOHToUDiE2bx5h/Ly8iUFjiQzdr9kZTUL74Yp75gmgpcN+tf/BoOXgvVaOCNbWVf3DoYtLdTjqtB/r9wzk7t8iubqcg3pVn50Uu6I30xQv/ulZ2YPV8eyLipYrwUz3teG3MbKaBy8YGehdjaqqQsuG6LuTYy/2615fxyqz86frEcvq3/sKMebI6blBsIfhea0ZMyyJyZ4CQQvmzfv0quvTlPbtidqyJArVbNmjZg6xUUIIIAAAu4RIHhxTy+oBAHXChC8uLY1riuM4MV1LaGgJBcgeEnyB4DlI4CAbwW2b881gxjjvTA7duQGjyST+X/btGkZ3g1zwgm1wwZJH7xEvuMld54evekznfvGo+pThbwk8sFaM7Gf7tUzmj2szOik4mewwgCjUOtnP61Jy07UgNuHqVs4eFmuiS+/pG87PKDHrm2njOMFLzuX680PpT7Xd6tgV83xvlXWaEK/e6WnZmv4qZIsGZPgpSwB4x0vZ575J40bN0O1amXo1lsHqX79E47XIL6OAAIIIOBCAYIXFzaFkhBwmwDBi9s64t56CF7c2xsqS04Bgpfk7DurRgCB5BLYt29/MITZrh9+CB2kVWKGME2bNgzvhNm1a77S01uqQ4ehyQUUXG1eDMGLuXvl2+ANnSN3sQSO81oS4g1+rXD9Ao176e+apz66fsiQ4K6X0keDdQrvTAmMGzlHp0ZFenhsOTteClZpwl1jpbvGaniXwPs+Qp+iVRM0+nlp9PPD1SUztOPlb+q/Y0XgSLIWPTXwIiOUkRR9LJi5i2ZJ8Mi1Y49YO9agltYvGKeX/j5PuvR6c53dFToirZP2Rh9zFjWfYTQ9BBdZV5RFqOYTGzZUebu2kuHB/ec/L9G2bedr1659uuOO69SihbmtiQ8CCCCAgAcFCF482DRKRiDRAgQviRb37nwEL97tHZX7U4DgxZ99ZVUIIIBAeQLFxYe1efP24LFkOTJCmcCnRHl53+uEE5qoefNzkxKwdevWatIk+EvsMna8mCHKzE9Up1k71VSR1m/P0/kDRprvTSlc/4GenvW9Tm5qbI8JfK3f0LvUef9CjXvp6cBRY9dfr+u7BUKKmZ/UUbN2NaWC9dqed74G3BZ8f8yOZXr+qTeV0t14p0uRqm//Vq991Knso8Z+fFsjRm3WrW//Rj2i3z1TsFTPDX5VJ744XoPbBIKXt9MH6vLmGTqYWaT1azer+VW/1q3G8WeldtXkatn4/9GigpPV1NhBszNH6zJ76dcjAu+YKdvgRrXKnqSXnp4r9RlirrPbjtARaUN0eMJojdFojR3exQx6cufep5v+fbneePoyNdqxTK++skgF7Zqa4+fmrFNm72BdhsXk2UHvwNdO6f9bZRWuV2FhYVI+o8aiFy36q6pX765hwwapXbuspHVg4QgggIAfBAhe/NBF1oCAzQIELzYD+2h4ghcfNZOl+EKA4MUXbWQRCCCAQJUFduzYFQ5hvvpqoWrUqKfGjc+o8nhevrFLly4ywhfzc0zwUqhVE0br9Tq/0+PXBoOXqQ/pr3k3m4FC0YePaujcLhr750FqZwQbC6dr36nXm8d/lTpqzNyl8rrqPvi4Bp0UCF6m/fGv2nvjWA0/LaN0KGEEOFMf0ug3ygleKjyGLPLor0Dw8nzBLRr7p2B9xrj/6aM3/t5HjSLH2TFP9/1hqQY+8bDONYOXz/TY76erx1/+rj5NAgZjdbfGDj81ED4tnK7sVgPV+6QfSx81FjFmm1K7bwq19Nm7NK/HE3r4vEbmen//n4F64uFzA8HLp4/p9zN66IlQXWO26A9/eUTnNjF2Ar2pVXUHKiV7qfbvDwWGXn7iqlb7ypUTdcstv1PXrsaZbnwQQAABBLwsQPDi5e5ROwIJEiB4SRC0D6YhePFBE1mCrwQIXnzVThaDAAIIxCWwdOlkHTnSWCeddHVc4/ji5mOCl2y9PeJ2Le18vbqFTnbasVxvfttDL48frMYbFurNKQu1udkpamfuPjl6RFep4MXcpbJUXSLep2IGCj1f1vhBjbT02UGa0PoVjbvmxADjxmka+eu9umf2cB3zhhjza5s0/O17ytzx8uzgCWr1P+M0qHUgeJl2ejnjRoQkrZc8q0ET9uvq3sFjyFSo9QtnqPbwabqnZ65psHn4O/pNz9JHm0lR73iJDHMiw6V26zXhb0vV84HhOjXTCGEG6dX8q9X7JPPQMzOIWvhubd1qrCl/ud58c4qWHekWNo8+ls0Xz1olF/Hhh7/Sdde9qPT06B5UciAuRwABBBBwXIDgxfEWUAAC7hcgeHF/j9xSIcGLWzpBHQgEBAheeBIQQAABBEIC33wzlXe8FBQEOI4JXjZr2ojbtKTLEHUPvcTevLBT+KX0RRsWht9Vkrt8gfb0/p1+26+dNk7sp3v1jGYP6xgMUpaoy5DA0V3hT6c+ur5bbS197hq9mmWEMMEjpMygZp/uLSt4KfhGE+4aI40O7JaJ/BR+PcH4a939vBFwhN7xMlmPXlY/cFnkuJG7U5Y8p2sm7Nc1Fxm7eo5+WvQ0drXkmgabzBCm9HwVBi8m5316MPtmPXn2Uv3jPz31u+COGWO9E/Zfo97GsWvhTwv1uKp3IMDauVxvfmi+lUZF6xfq29q366+PX6aW6elJ+407a9aluuKKFwhekvYJYOEIIOAnAYIXP3WTtSBgkwDBi02wPhyW4MWHTWVJnhYgePF0+ygeAQQQsFSA4CVPBeUGL0X6ZsJovVbnAT12bWA3iPmS+T2Bl9TnG//deI+L8c4USZvfGanbNg3XO7/poR8jgxczLHlNdX/3mAa1M0fRsilztbfnQPNdMUZAcdO8nsEjy4LvQxlbzlFjxlFf/3pak75srv633aru4Z04xntTXtKaDqFj0ULvePmDnjSP9CrU+qkPa/R/g+9ZidydsvND3ff7zzUweLyXsQNlwYwlqnvZEHVvEjAo9b6W8Lpzyz1qzNypExw3q1UdtRxyR+CYtVAgs3RgsK7AO2SmL6mry4d0Vy3jv29qZfoaUkVmKJSlt6bfppMJXgheLP3px2AIIICAMwIEL864MysCnhIgePFUuxwtluDFUX4mR+AYAYIXHgoEEEAAgZAAwUtFwYtk7GgZN3OxMpuEgpflSrnyDo3s3U77l0/USwvydFLTQPBSuGGHCq68QaO7NQqGKVm6vt+VGnhRS21dOE6zPs5UE/N4rVwt/ypFV94xUr2NMGLnck18eWb4yLIaB5Zr3judyj5qzJjIPJprttbnNFTNcPBSpF1NM3TBZYF3zEjBo8bSb9Ggkw5opxG8fLdNJ151h4YZQVGpd8XkavmrL2lB3klqaoxXsF7fbz9RA24fZo51jEHOBtW5yBhH+vC3N2lui+vVr/9AXVT0pvrdLz0T3qmTa359jO7WG09fdnS3j7neBco7qan5d4Ubvte25gN0x63dVDvKWztytKHDAD15w9mqQ/BC8MKPbgQQQMAHAgQvPmgiS0DAbgGCF7uF/TM+wYt/eslK/CFA8OKPPrIKBBBAwAoBgpeI4MUMNLKVFTryKghsvI9lXuDkq1LHjCn4ovmlW8v4Wui4rBY9NLC3cYRXrpa/OU9HhzGOGTt68FjkkWUtOnWScWHkO2GO7XXUeBHHnwWuLdL6hdOV3aqH6i5ZGpg3XIuigpdQmLNUoaUEjhk7ehRYKYOIcUJ/b15fZ7Xe/FDhY9iMKc2vq/Razeoijmgz3o0TPmYsdE8YKvC1s7MaKp3gheDFih96jIEAAgg4LEDw4nADmB4BLwgQvHihS+6okeDFHX2gCgRCAgQvPAsIIIAAAiEBgpeI4CWZHgtjx8uYunpl/CCd6IF1N2xI8MI7XjzwoFIiAgggEIMAwUsMSFyCQLILELwk+xMQ+/oJXmK34koEEiFA8JIIZeZAAAEEvCGQ7MFLfn6+Dh065I1mWVTljv9O1PsfLdfiBrfppZFdzHepuP1Tu3Ztdrxc8QI7Xtz+oFIfAgggEIMAwUsMSFyCQLILELwk+xMQ+/oJXmK34koEEiFA8JIIZeZAAAEEvCGQ7MFLsoUuxlO584vXNXuVdOJ5v9Slp3ghdpHS0tKUmprqjW8qG6qcNetSsePFBliGRAABBBwQIHhxAJ0pEfCaAMGL1zrmXL0EL87ZMzMCZQkQvPBcIIAAAgiEBJI9eOFJQMALAgQvXugSNSKAAAKxCRC8xObEVQgktQDBS1K3v1KLJ3ipFBcXI2C7AMGL7cRMgAACCHhGgODFM62i0CQWIHhJ4uazdAQQ8J0AwYvvWsqCELBegODFelO/jkjw4tfOsi6vChC8eLVz1I0AAghYL0DwYr0pIyJgtQDBi9WijIcAAgg4J0Dw4pw9MyPgGQGCF8+0yvFCCV4cbwEFIFBKgOCFBwIBBBBAICRA8MKzgID7BQhe3N8jKkQAAQRiFSB4iVWK6xBIYgGClyRufiWXTvBSSTAuR8BmAYIXm4EZHgEEEPCQAMGLh5pFqUkrQPCStK1n4Qgg4EMBghcfNpUlIWC1AMGL1aL+HY/gxb+9ZWXeFCB48WbfqBoBBBCwQ4DgxQ5VxkTAWgGCF2s9GQ0BBBBwUoDgxUl95kbAIwIELx5plAvKJHhxQRMoAYEIAYIXHgcEEEAAgZAAwQvPAgLuFyB4cX+PqBABBBCIVYDgJVYprkMgiQUIXpK4+ZVcOsFLJcG4HAGbBQhebAZmeAQQQMBDAgQvHmoWpSatAMFL0raehSOAgA8FCF582FSWhIDVAgQvVov6dzyCF//2lpV5U4DgxZt9o2oEEEDADgGCFztUGRMBawUIXqz1ZDQEEEDASQGCFyf1mRsBjwgQvHikUS4ok+DFBU2gBAQiBAheeBwQQAABBEICBC88Cwi4X4Dgxf09okIEEEAgVgGCl1iluA6BJBYgeEni5ldy6QQvlQTjcgRsFiB4sRmY4RFAAAEPCRC8eKhZlJq0AgQvSdt6Fo4AAj4UIHjxYVNZEgJWCxC8WC3q3/EIXvzbW1bmTQGCF2/2jaoRQAABOwQIXuxQZUwErBUgeLHWk9EQQAABJwUIXpzUZ24EPCJA8OKRRrmgTIIXFzSBEhCIECB44XFAAAEEEAgJELzwLCDgfgGCF/f3iAoRQACBWAUIXmKV4joEkliA4CWJm1/JpRO8VBKMyxGwWcDrwcvixberc+cBatSoo81SDI8AAgj4X2DlyinKzDxFJ5/8S/8vlhUi4FGB2bOv0KWXPqkaNU7w6AooGwEEEEDAECgpKdG7796kq65apJSUVMtQUkqMkRP02bnzS61dO17nn/9AgmZkGgSST4DgJfl6XtUVE7xUVY77ELBHwOvBy1dfPaXMzEy1b9/PHiBGRQABBJJEoKTksBYvflIdO45Q06Y9k2TVLBMB7wl8/PGdateul1q0ONN7xVMxAggggEBYYPfu9frvf8erT59/WqpC8GIpJ4Mh4LwAwYvzPfBKBQQvXukUdSaLgNeDl59+WqXVq19W+/Z91bjxqcnSNtaJAAIIWCpw8GC+tm1bpuzs/+rssx9X9ep1LR2fwRBAwDqBzZs/1KZN76pjx6vVoEE76wZmJAQQQACBhAns3btJxhGvjRufr1NO+ZWl8xK8WMrJYAg4L0Dw4nwPvFIBwYtXOkWdySLg9eDF6NP69dOUl7dGNWtmqnr1OsnSOtaJAAIIWCJgHEZRUJCr4mKpZctL1KRJD0vGZRAEELBHoLi4QGvWvK7Dh39SzZonqFq1DHsmYlQEEEAAAVsEiosPqLBwjw4fTlfnziNUs2ZDS+cheLGQ88CBaiooqKFDh9IsHJWhrBRISSlRjRrFysw8oPT0w1YO7ZqxCF5c0wrXF0Lw4voWUWCSCfgheDly5JC2b/9Ue/Z8r9TUlCTrIMtFAAEE4hMwDgFPTa2uhg27qlGjrvENxt0IIJAQgYMH9yon53Pl5W1WqnWvBUhI7UyCAAIIJLuA8f97ZWQ0VdOmPZSR0cRyDoIXi0j37s3Uvn2ZOny4pkpKCF4sYrVlmNTUQ0pLO6AGDfKUmXnQljmcHJTgxUl9b81N8OKtflGt/wX8ELyEumQEMIcO7fd/01ghAgggYKGA8TJXjhazEJShEEigwOHDRSouLkzgjEyFAAIIIBCvQFpaDaWnZ8Y7TLn3E7xYQLt/f03l5DRQenp1Va+eovR0CwZlCFsEjCTT2Lqfny+lp+erZcufVL16sS1zOTUowYtT8t6bl+DFez2jYn8L+Cl48XenWB0CCCCAAAIIIIAAAggggAACFQsQvMT5hJSUpGjduqaqXr2matfmSI04ORN2++HD0p49Up06e9S8+e6EzZuIiQheEqHsjzkIXvzRR1bhHwGCF//0kpUggAACCCCAAAIIIIAAAggktwDBS5z9LyysrvXrm6tZs1SlkLvEqZnY2w8dknbtKlbnztm+6h3BS2KfIy/PRvDi5e5Rux8FCF782FXWhAACCCCAAAIIIIAAAgggkIwCBC9xdn337traubOhGjbkLWpxUjpy++bNR9SlS7bS0o44Mr8dkxK82KHqzzEJXvzZV1blXQGCF+/2jsoRQAABBBBAAAEEEEAAAQQQiBQgeInzedi1q45++qmhGjRgu0uclI7cvmXLEXXqtFnVqh12ZH47JiV4sUPVn2MSvPizr6zKuwIEL97tHZUjgAACCCCAAAIIIIAAAgggQPBi4TNA8GIhpgNDEbw4gM6UrhEgeHFNKygEAVOA4IUHAQEEEEAAAQQQQAABBBBAAAF/CLDjJc4+ErzECejw7QQvDjeA6R0VIHhxlJ/JEThGgOCFhwIBBBBAAAEEEEAAAQQQQAABfwgQvMTZR4KXOAEdvp3gxeEGML2jAgQvjvIzOQIELzwDCCCAAAIIIIAAAggggAACCPhUgOAlzsYSvMQJ6PDtBC8ON4DpHRUgeHGUn8kRIHjhGUAAAQQQQAABBBBAAAEEEEDApwIEL3E2luAlTkCHbyd4cbgBTO+oAMGLo/xMjgDBC88AAggggAACCCCAAAIIIIAAAj4VIHiJs7EEL3ECOnw7wYvDDWB6RwUIXhzlZ3IECF54BhBAAAEEEEAAAQQQQAABBBDwqQDBS5yNJXiJE9Dh2wleHG4A0zsqQPDiKD+TI0DwwjOAAAIIIIAAAggggAACCCCAgE8FCF7ibCzBS5yADt9O8OJwA5jeUQGCF0f5mRwBgheeAQQQQAABBBBAAAEEEEAAAQR8KkDwEmdjCV7iBHT4doIXhxvA9I4KELw4ys/kCBC88AwggAACCCCAAAIIIIAAAggg4FMBgpc4Gxt78HJY6z56VZ+rlwZd0lEZkfMWrNH8dxap7uW3qdXmVzRHV+mG7k2PrWzHEk2aK/W9oacax1l3mbcH69gS+mKLMmq1Y14HxyR4cRCfqR0XIHhxvAUUgEApgXnz7tN5541VrVotkUEAAQQQQAABBBBAAAEEEEAAAQ8LELzE2bzYg5cjWjV+kO79rL9efe1mZUXMW/j1GI26b6V+OWmiWs06U3droubeevqxla0ao8vvlcbMvVud4qz7mNuNUGfGVOXkd1KzJoGv5m5frcxuI3VDdFBk9dwOjkfw4iA+UzsuQPDieAsoAIFSAgQvPBAIIIAAAggggAACCCCAAAII+EOA4CXOPsYevEhFX4/Rr+9bqWsnTVTfYLghFejr8UP03NbReuqPF0nLxmuO+mtoWTtebAteCrTurTv1xNquGnXHXfpZKHhZ9rj+8sJPuuZvz+r8cL1xgrnsdoIXlzWEchIqQPCSUG4mQ+C4AgQvxyXiAgQQQAABBBBAAAEEEEAAAQQ8IUDwEmebKhO8qGC5xt85Qt9cO1tj+gaPEitYrnGjHlPKPVM04rQM7VxW+qgx88/fBIrs3LhQv38ucsdLjr6c9K6+Da6h8+W3hUMT468K13+gaZ9tCny1omPDomo4SpKjLyfPkvqMCI5boHUfTdLnW0NXdD167FnwGLRzzt2tz4NzGvWYR6eF6i9VX/m1G2v+Wl2lb1ZoS6ju6GPQTo04ji3qa9EOFbWY4CXObwBu97QAwYun20fxPhQgePFhU1kSAggggAACCCCAAAIIIIBAUgoQvMTZ9koFLyrUqvFDdO+3N2nycwPM97SYx4w9J93zj7vVJVNa/WrEUWM7lujZJ8cp9WfnqJEKVG37Ck388PTgUWNGCPJ3zfikrpq3y5QK1mhb3qW6+o6f6+RMSTuWaNz/zFHByS3Ne9et2agWAx/QyLJ20vz4uobd9qNGznhUPY17y/kUrp+uv874Vqc0M0KjAq2bv0Kd//APXWvMb+7GWalr7r1SmTt2qWj9B1pV+3L1PTVVublS7rJX9OPZk/Xkdcb7bSqu3TB4+puh6vuzWjrY8kINuihLm99/SO9+FzwGzQhaVp+m3//lZp2cWaB1UV/bljdYN98b23twCF7i/Abgdk8LELx4un0U70MBghcfNpUlIYAAAggggAACCCCAAAIIJKUAwUucba9c8BI6bmy3Rsz4k87JDB4zpkf0PyO6qaZKBy875wzT0HkDNOXZAWqkQq17a5RGvRYMXsxdKi+o3kMv6tp2GVLBWk196Hfac8sUjTwtU2Xeu3RAOPAptewYjzArWj9H0/Z2Cx6D9oP+ectgrfrVXD3Wp2E4eBn+P4F6ij5/VAMe3aR7Jk3U5U2k7LcH6tYVN+mtxweo/nFqN8Onbx8OrtuotFDrFkzW3lODO2/MoGi5rp3yvPo22qU5D12uOV2CoU7BWi2YvlunDe2pRjH0luAlBiQu8a0AwYtvW8vCPCpA8OLRxlE2AggggAACCCCAAAIIIIAAAlECBC9xPhKVDV4Cx439WSW/maKR7daWOmbMKOXojpeT9fnfL9T41tM0cXCbQJU/vqFht+3Wb+ferU5m+LBYXYb2MHfOGJ+dy8Zr1blva+LgpsfeW1G4Yo67IRgGVQBiHie2InhBDW1f8A/tuy4yeIk4Bi1qvt3z7tJ1iy8OBC8V1t629K6f8NqOHlmmalu14LU9weDFCGXGafJHG9WiQwdlGNdXdKxa1PIIXuL8BuB2TwsQvHi6fRTvQwGCFx82lSUhgAACCCCAAAIIIIAAAggkpQDBS5xtr3TwEjxu7Fk9rL/1XKQHIo4ZM0o5GrycoiV/v0DjWhtBSttAlWZgsScYvBhhySKdfoNxDFnEp3N/De1+wrH3VhS8RIZBp0WeNRZ4p8umNjfo4nbSurfu1BNru+pi42gxNVThmie06cKqBC8V1d702OClYI2m/uH3+rZT8Bi1evla+8IPOs/c8WKsPbAjZskW47/n6MuPftJlDz2uK8w6K/4QvBxPiK/7WYDgxc/dZW1eFCB48WLXqBkBBBBAAAEEEEAAAQQQQACBYwUIXuJ8KiofvASPG3t2k7q0/kGrWh49ZswoJfIdL7lzhmnI3Av1ovkuEwWOD3vu6FFj4+98QXVD71gxAodJ72rvuUZIkqnAvaGjxQrM0GTUf0LHlkUvOnCM2RNrTteoX9+tnzUJfN18p8vj7+tU8zizAvNIr6ldg0HQjvn64wP360ipo8Zi3PFiBj3l117qPTdGIbkz9fCQ19XllRn6ZRtp5yf36IHHDgd3vATWrctvC9b9o/45bJCyR36s+3qa+18q/BC8HE+Ir/tZgODFz91lbV4UIHjxYteoGQEEEEAAAQQQQAABBBBAAIFjBQhe4nwqqhK8BI4bG6FpW1pp0N+naMRpRwOCUqHDjiV69aX/U3azzmbwUuPAUs15+/TAjhdzl8czendRbTU13vFiBC/LUzVg1L26yPizee8H2ndSCzU2rl2brayB9+vW7k3LXvGOJZr87tvaltdezULBS1GhUjN66irzfSnBd8wsbRN4x0vjZto17zGtPCcYxETvqKnoqLHj1H5M8GK+v2aIPmsZeMdL48Y7Nfe5L9XTDGJy9OW4pzQ/XHeh1uXs14CbHlL30BlsFfSY4CXObwBu97QAwYun20fxPhQgePFhU1kSAggggAACCCCAAAIIIIBAUgoQvMTZ9ioFL+GjsbLUc2BfM1QJfXKXjdccGceFBQIS84X2n2eb/71l59OkbxXx4vgcfTl5llaHbjaPGTsarETeq5YXatBFHVSzovWaL6ZfLPPELnPCqHuMcGbe14Gvde6vvpp1tFbza1Lf0Evto/5s1rKpbUQN5dcebWBMZ/7dt4GpO/XpL82bJfUJBDGKrjvKoaIlE7zE+Q3A7Z4WIHjxdPso3ocCBC8+bCpLQgABBBBAAAEEEEAAAQQQSEoBgpc421614CXOSbndMgGCF8soGciDAgQvHmwaJftagODF1+1lcQgggAACCCCAAAIIIIAAAkkkQPASZ7MJXuIEdPh2gheHG8D0jgoQvDjKz+QIHCNA8MJDgQACCCCAAAIIIIAAAggggIA/BAhe4uwjwUucgA7fTvDicAOY3lEBghdH+ZkcAYIXngEEEEAAAQQQQAABBBBAAAEEfCpA8BJnYwle4gR0+HaCF4cbwPSOChC8OMrP5AgQvPAMIIAAAgggV9Q/MAAAIABJREFUgAACCCCAAAIIIOBTAYKXOBtL8BInoMO3E7w43ACmd1SA4MVRfiZHgOCFZwABBBBAAAEEEEAAAQQQQAABnwoQvMTZWIKXOAEdvp3gxeEGML2jAgQvjvIzOQIELzwDCCCAAAIIIIAAAggggAACCPhUgOAlzsYSvMQJ6PDtBC8ON4DpHRUgeHGUn8kRIHjhGUAAAQQQQAABBBBAAAEEEEDApwIEL3E2luAlTkCHbyd4cbgBTO+oAMGLo/xMjgDBC88AAggggAACCCCAAAIIIIAAAj4VIHiJs7EEL3ECOnw7wYvDDWB6RwUIXhzlZ3IECF54BhBAAAEEEEAAAQQQQAABBBDwqQDBS5yN3bWrtn76qaEaNEiNcyRud0LACF46d96s9PTDTkxvy5zTpw/VwIGf2jI2g/pLgODFX/1kNd4XmDfvPp133ljVqtXS+4thBQgggAACCCCAAAIIIIAAAggksQDBS5zN37s3U9u2NVbjxgQvcVIm/PYjR6StW4/otNM2KTW1JOHz2zUhwYtdsv4bl+DFfz1lRd4WIHjxdv+oHgEEEEAAAQQQQAABBBBAAIGQAMFLnM/CwYPp+v77FmrYME3VqsU5GLcnVKCgQCosLFL79tsSOq/dkxG82C3sn/EJXvzTS1biDwGCF3/0kVUggAACCCCAAAIIIIAAAgggQPBiwTOQnd1QhYV1VLduitLTLRiQIWwXOHBA2rfviJo1y1W9evm2z5fICQheEqnt7bkIXrzdP6r3nwDBi/96yooQQAABBBBAAAEEEEAAAQSSU4DgxYK+HzhQTdu319OhQ5mqXj1FaWkpFozKEHYJFBeX6NChw6pVa7+aNdujlBT/HDNmmBG82PXk+G9cghf/9ZQVeVuA4MXb/aN6BBBAAAEEEEAAAQQQQAABBEICBC8WPQtFRdW0b1+mDh6srpKSNJWUEL5YRGvpMEbIkpp6SDVrHjR3uqSlHbF0fDcMRvDihi54owaCF2/0iSqTR4DgJXl6zUoRQAABBBBAAAEEEEAAAQT8LUDwYnF/jQCmuNgIXiwemOEsEUhNLVG1aodVvXqxJeO5cRCCFzd2xZ01Eby4sy9UlbwCBC/J23tWjgACCCCAAAIIIIAAAggg4C8Bghd/9ZPVIMBRYzwDMQsQvMRMxYUIJESA4CUhzEyCAAIIIIAAAggggAACCCCAgO0CBC+2EzMBAokVYMdLYr29PBvBi5e7R+1+FCB48WNXWRMCCCCAAAIIIIAAAggggEAyChC8JGPXWbOvBQhefN1eSxdH8GIpJ4MhELcAwUvchAyAAAIIIIAAAggggAACCCCAgCsECF5c0QaKQMA6AYIX6yz9PhLBi987zPq8JkDw4rWOUS8CCCCAAAIIIIAAAggggAACZQsQvPBkIOAzAYIXnzXUxuUQvNiIy9AIVEGA4KUKaNyCAAIIIIAAAggggAACCCCAgAsFCF5c2BRKQiAeAYKXePSS616Cl+TqN6t1vwDBi/t7RIUIIIAAAggggAACCCCAAAIIxCJA8BKLEtcg4CEBghcPNcvhUgleHG4A0yMQJUDwwiOBAAIIIIAAAggggAACCCCAgD8ECF780UdWgUBYgOCFhyFWAYKXWKW4DoHECBC8JMaZWRBAAAEEEEAAAQQQQAABBBCwW4DgxW5hxkcgwQIELwkG9/B0BC8ebh6l+1KA4MWXbWVRCCCAAAIIIIAAAggggAACSShA8JKETWfJ/hYgePF3f61cHcGLlZqMhUD8AgQv8RsyAgIIIIAAAggggAACCCCAAAJuECB4cUMXqAEBCwUIXizE9PlQBC8+bzDL85wAwYvnWkbBCCCAAAIIIIAAAggggAACCJQpQPDCg4GAzwQIXnzWUBuXQ/BiIy5DI1AFAYKXKqBxCwIIIIAAAggggAACCCCAAAIuFCB4cWFTKAmBeAQIXuLRS657CV6Sq9+s1v0CBC/u7xEVIoAAAggggAACCCCAAAIIIBCLAMFLLEpcg4CHBAhePNQsh0sleHG4AUyPQJQAwQuPBAIIIIAAAggggAACCCCAAAL+ECB48UcfWQUCYQGCFx6GWAUIXmKV4joEEiNA8JIYZ2ZBAAEEEEAAAQQQQAABBBBAwG4Bghe7hRkfgQQLELwkGNzD0xG8eLh5lO5LAYIXX7aVRSGAAAIIIIAAAggggAACCCShAMFLEjadJftbgODF3/21cnUEL1ZqMhYC8QsQvMRvyAgIIIAAAggggAACCCCAAAIIuEGA4MUNXaAGBCwUIHixENPnQxG8+LzBLM9zAgQvnmsZBSOAAAIIIIAAAggggAACCCBQpgDBCw8GAj4TIHjxWUNtXA7Bi424DI1AFQQIXqqAxi0IIIAAAggggAACCCCAAAIIuFCA4MWFTaEkBOIRIHiJRy+57iV4Sa5+s1r3CxC8uL9HVIgAAggggAACCCCAAAIIIIBALAIEL7EocQ0CHhIgePFQsxwuleDF4QYwPQJRAgQvPBIIIIAAAggggAACCCCAAAII+EOA4MUffWQVCIQFCF54GGIVIHiJVYrrEEiMAMFLYpyZBQEEEEAAAQQQQAABBBBAAAG7BQhe7BZmfAQSLEDwkmBwD09H8OLh5lG6LwUIXnzZVhaFAAIIIIAAAggggAACCCCQhAIEL0nYdJbsbwGCF3/318rVEbxYqclYCMQvQPASvyEjIIAAAggggAACCCCAAAIIIOAGAYIXN3SBGhCwUIDgxUJMnw9F8OLzBrM8zwkQvHiuZRSMAAIIIIAAAggggAACCCCAQJkCBC88GAj4TIDgxWcNtXE5BC824jI0AlUQIHipAhq3IIAAAggggAACCCCAAAIIIOBCAYIXFzaFkhCIR4DgJR695LqX4CW5+s1q3S9A8OL+HlEhAggggAACCCCAAAIIIIAAArEIELzEosQ1CHhIgODFQ81yuFSCF4cbwPQIRAkQvPBIIIAAAggggAACCCCAAAIIIOAPgYQGL7t2rdSqVWPUq9fD/tBjFQi4TKC4+IBmz75DAwYscFlllONGAYIXN3aFmpJZgOAlmbvP2hFAAAEEEEAAAQQQQAABBPwkkNDgpagoV4sX364LLnhQGRkN/OTIWhBwhUBOzkqtXv2+evce74p6KMLdAgQv7u4P1SWfAMFL8vWcFSOAAAIIIIAAAggggAACCPhTIKHBi0H4xRd/Vo0aaTrppMtUq1Zjf6qyKgQcENi9e4NWr56uli2vUOvW/RyogCm9JkDw4rWOUa/fBQhe/N5h1ocAAggggAACCCCAAAIIIJAsAgkPXvbuXaf166cqPb1EGRn1lZqalizWrBMB2wSKiwtVVJSv1NQT1LHjLapWrbZtczGwfwQIXvzTS1biDwGCF3/0kVUggAACCCCAAAIIIIAAAgggkPDgxSDft2+Ddu5cpoMH9yolhSYggEC8AkeOlKhOnRPVpElP1ahRL97huD9JBAhekqTRLNMzAgQvnmkVhSKAAAIIIIAAAggggAACCCBQoYAjwUuoouLifB05cpgWIYBAnAJpaTWVllY9zlG4PdkECF6SreOs1+0CBC9u7xD1IYAAAggggAACCCCAAAIIIBCbgKPBS2wlchUCCCCAgB0CBC92qDImAlUXIHipuh13IoAAAggggAACCCCAAAIIIOAmAYIXN3WDWhBAAIEEChC8JBCbqRCIQYDgJQYkLkEAAQQQQAABBBBAAAEEEEDAAwIELx5oEiUigAACdggQvNihypgIVF2A4KXqdtyJAAIIIIAAAggggAACCCCAgJsECF7c1A1qQQABBBIoQPCSQGymQiAGAYKXGJC4BAEEEEAAAQQQQAABBBBAAAEPCBC8eKBJlIgAAgjYIUDwYocqYyJQdQGCl6rbcScCCCCAAAIIIIAAAggggAACbhIgeHFTN6gFAQQQSKAAwUsCsZkKgRgECF5iQOISBBBAAAEEEEAAAQQQQAABBDwgQPDigSZRIgIIIGCHAMGLHaqMiUDVBQheqm7HnQgggAACCCCAAAIIIIAAAgi4SYDgxU3doBYEEEAggQIELwnEZioEYhAgeIkBiUsQQAABBBBAAAEEEEAAAQQQ8IAAwYsHmkSJCCCAgB0CBC92qDImAlUXIHipuh13IoAAAggggAACCCCAAAIIIOAmAYIXN3WDWhBAAIEEChC8JBCbqRCIQYDgJQYkLkEAAQQQQAABBBBAAAEEEEDAAwIELx5oEiUigAACdggQvNihypgIVF2A4KXqdtyJAAIIIIAAAggggAACCCCAgJsECF7c1A1qQQABBBIoQPCSQGymQiAGAYKXGJC4BAEEEEAAAQQQQAABBBBAAAEPCBC8eKBJlIgAAgjYIUDwYocqYyJQdQGCl6rbcScCCCCAAAIIIIAAAggggAACbhIgeHFTN6gFAQQQSKAAwUsCsZkKgRgECF5iQOISBBBAAAEEEEAAAQQQQAABBDwgQPDigSZRIgIIIGCHAMGLHaqMiUDVBQheqm7HnQgggAACCCCAAAIIIIAAAgi4SYDgxU3doBYEEEAggQIELwnEZioEYhAgeIkBiUsQQAABBBBAAAEEEEAAAQQQ8ICAY8FLXt6Pys/fppKSYg8wUSIC7hZIS8tQnTptlJHRyN2FUp2rBAheXNUOikFABC88BAgggAACCCCAAAIIIIAAAgj4Q8CB4KVEmzbN1b593yktLcUfiqwCAYcFSkpKVFxcombNzlOTJmc6XA3Te0WA4MUrnaLOZBEgeEmWTrNOBBBAAAEEEEAAAQQQQAABvwskPHjZunWhtm6dp8aNO6pOneZKTa3md2PWh4DtAsXFBdq1a5327s1R+/Y3q169U2yfkwm8L0Dw4v0esgJ/CRC8+KufrAYBBBBAAAEEEEAAAQQQQCB5BRIavBQXF+rjj0epc+cBatr09ORVZ+UI2CBw5EixVq+erkOHUnXGGb+1YQaG9JsAwYvfOsp6vC5A8OL1DlI/AggggAACCCCAAAIIIIAAAgGBhAYv+/Zt0NKlD+iyy56yxD9n6VS9+1U5Q51xiW7r0dCSecoapOy5m6vX0AvUsZZt05YauLz1dx1wrXo2S0wNrptl+wq9MnNtoKxSz8AuLXnlI60wv9BBV93WVU0tKj7Qh8T2vrzS8/NztHjxk/r5z2datDqG8bMAwYufu8vavChA8OLFrlEzAggggAACCCCAAAIIIIAAAscKJDR42bnzS61dO07nn/87S3qRs/RtzVppDLVLn7/ykVZmnaUbrmirTOOvTr9YI+IKXnZpyb/26fTQeFEVrxw7WMP+t/Qv23OWfKyfTj1f114fe/BRsPZjrax7QZWCkmNrKNKaf83S7jNG6/77EhcAxdXM/B/0waoT9PO4ehVRwVf/qzNvfS/wF1c+oMWPnhl4HrbP17ArX5L5uOgXmvjFjYplz1Us/Qn0obse/teDGtAkLg0Lbi7R9Ok3auDATywYiyH8LkDw4vcOsz6vCRC8eK1j1IsAAggggAACCCCAAAIIIIBA2QIOBC/jdf75D1jcj+805sw/aPK5d2ju2IsV/z4XY3fEVI37poOeLme8sn7ZnrP0ZT046iNp1FP6xy3BAKiClRq/1B837m3phrG6+4zKkxxbQ5HWvva4hry4T0PHPaW7u9es/KCJvMMIXQzn9Ks1Y3R7a2aODF6yfqHxk29Ut1pSwaJ/6MJ7v1OrrG3alB1b8BJrfwIBYHNdeP356pCg3U4VYU2fPlQDB35qjSej+FqA4MXX7WVxHhQgePFg0ygZAQQQQAABBBBAAAEEEEAAgTIE/B28GL/Yn/xfbQouvPQRXJFHTxkXhI6fMnaNvKanHpmvlVlnamjfc9W3jOPDyt7lsEszh9+ux34aordnXKW2xrCRR18Zfw4df7V9hcY8PUGTF23T6b8YrB59g0ejlXd9Gc0rs4Zg8HDeI+P1fP965m6go0dsRa5TUsjnjA7q+tVarQga1Fn7sSYt3BaesVXv/vp5ByPECY6VdZZ6NfyvFgWPeWvV+xK1Xf+RFmUHbintHNiFE/ra0eO/dmnJs6/qb29+oeyuF2vE2ecGj/8q7/ry6y11ZFhw/a26dpBW7NOFZgAlLR9zv0Ys6qArsxbq/c8igpfynpEy+6OAZVYHddVarcgO7HiqvyrqqLGoMUsdeRb9tchdWhb9iCJ4sQgyCYYheEmCJrNETwkQvHiqXRSLAAIIIIAAAggggAACCCCAQLkC/g1eQrspvqmrK3o2VMGaj7XihMHhI7hylr6kB0dt0UnGuz7MX4bv1Rkv3qNHetTS2jmv628PhY4uO1d9y9jJUN7xUoG/76VnFt2pXvpBH/z9VY3f11E/71jTrGHSnk76x1/uUE+t0PNPT9AkI3gZcK3O6XOxRnTZV/71ZbyzpawdL2tee0xDX8wL7nhRIEQan6euxpFppdbZUNoxX3dd8ZI+7foLPdwzQzvUXv1/If3f0xO0st4FOqeZlLNkqr6sN1JP/vkydawV3FmU9Qs9/P8ytGN94Ii33b0u1oAujXSoOPBn/eIhPflH4x0qRogyVePGf6cGVwSdv66jEfffop93yNeSMRP0lBGMdb1Et/U8R/1HdNDucq+vWXa9I6Le1RIKnkYPUf2xU7Ri9BjNuFF6/eq7NavXHRqw4SW9EApeKnpG8sroT49dgZ1VWb30/4Y01cHdgV0uByZEHDVWK7iLJ/jcmcHbjy31mLlmac205/XglBT1NvphfG1ZHf3+r3dpoBlsWfMheLHGMRlGIXhJhi6zRi8JELx4qVvUigACCCCAAAIIIIAAAggggED5Ar4NXgqW/a+GjHxP9R9+WRMHNFThskkaMvK/wR0QNRUILdqr/4iu6nPpWdoz/wtlh98Lc/yjyyoOXoLv+6j1g+a8+YXUvpU2rtmowu8+MXe4DH31bfNosV2zntTlf14W/rOxA6Wi66PbGHrHy9Ejroq0ds4XSul1rUaOMI69Mv78nharrdpt3KDvg+Nn3/gXfWEc7RUOXu7Q7AkXB142v32Fxr/3nU5u30zfrdmmnP+8rVkrQu8vCbqot55dNEoX1tqiN66+Wy9kd9DD7z+uAc1Cfw7uKMlfrTFDH9HkBsHxg39e1OvPmnJ3J2WG5g/VE+v1XSPqjUYJ7/j5sy6e+Yge0x2a/RfpwStfUqtnxqjbO3frsWDwcvJxnpFj+qNQ8NRf4yffYB5hZnwin4XLNpd+7kKeWRf+Qn07FGnm6BF6LDu4k+rSE/Tx/O8U+BrBCz+oEy9A8JJ4c2ZEoCIBgheeDwQQQAABBBBAAAEEEEAAAQT8IeDb4CX0S3PzGC9jt0go1DB3QLRUzvyndMf9gWPIQtccPVIr3uAlGEwYO16MHR3bd+i7uk3VKvtjc4dLRcFLRdeXF7wYx111DL9bJPJdI6Fju3Zp63e1dWLWtkA90cFL6M/B4OWVmWtV+N1O7e/YRFoyVe9GBy9ZQzRtxlVqoz2BICF8dFfUn8PBjnGUmPHmnVAQFDyKLTp4qez1ZX0PRhy19ps9j2jQ2Pa6c9Q2/ePFFD38/n3SE0frbRkMvsp7RsoNXqLeJRQZvJw+Z7QGj5X+3z/H6qZ20QWG3sGzVtLRPpU+mi3+HyzseInfMFlGIHhJlk6zTq8IELx4pVPUiQACCCCAAAIIIIAAAggggEDFAv4PXoxjvCKP6Qrtagnt/pACR4At2qasXlFHakX9gj2S8njveDGCiSahHRUD7tID95yvRh+V3uES/Yv98C6dcq4vO3gJ7UYpo9HhHSSX6PH7b1bf+p8FjharIHjJmfkH9XssT72GDtf9d3dVjrkzKGrHS9gl1uDFOErMCF5Cn8BOo6blBi8xXn+c4OWvJ75n7nIqydqmbBlhUW+tiAiKwsFLOc9IVYKXrnNGa9BY6c5/jtXNxwQvR3cUGaUbx7i9u8II/kJHs1nz44rgxRrHZBiF4CUZuswavSRA8OKlblErAggggAACCCCAAAIIIIAAAuUL+DZ4CRwtNkv1gkeNFQRfGB/YXRDaCdLBfKH7CWs/0TNPPa93V0QdoZV1h+aOvViRkUGIsqzgpWDtu7pzyBRp1FN68Za2KgjuqOj3zCT9qVe+5t/7J90fseOlcNGLuuDehcfsgCnv+koHL6Fg48oHtPjRM5U3/2+6/f4vdMxRYxE7XkLHl5nBQbMf9Pro+/WP6B0vsQYvxxwdFtwBdMYluq1HQyn/Cz3a6296v9yjxqKujw5qjhO8PH/JusD4kloNNY43a655EcHLKRU+I1J0fxQ6aqyCHS99Npd+7oydVsYuI/XuH3ivzSsfaUXWWbrhirbKWzpJT/11lhaZoZCxg8iaD8GLNY7JMArBSzJ0mTV6SYDgxUvdolYEEEAAAQQQQAABBBBAAAEEkjB4MY8WG/+2xn1dR5ef3dB8v8pinaX7f3uDGbysnfO2xr2yRnX7Bl7OnvOfT7T3tMAuD+Ol8MvH3K8Ri1pqaN+26mmGNaURj32/ilT43XplZ52swdcNNq8vXPtvPfS7V7ThpF+ob/t8bf3PFn29Yq1OM4OYmtL2+Rp25UuScRzaWWdpULv1eqKi66P6WN57ZsKX5f+g6Y88pyc2BNaxb9tK/bhirVZ2DQQxx7xjxXBY+rIeHPVRoKY6P2jbN3l6f8W+4A6O6CPYjrPjxTxaLMLZ6MnHKer9u+G6ywhetEszh9+ux2QcRdZFvYaepZSPK7i+ssFL/8OB8Vc019BxT+nu7sF3rISORqvwGTF2p5Tuzw1XHNK4M/+gyRUELwOM9/pEPHfmc/hNXd1m7Dgyghfja//aq9P7tlWG6fOdGtw2XPeaf7bmQ/BijWMyjELwkgxdZo1eEiB48VK3qBUBBBBAAAEEEEAAAQQQQAAB3wcvu7Rk/Hx9nWW8tDziF9gRx4kZBKVfYh5830h2CCfy3ShGaPKJJi/eZn7xtF8EgpTIT87StzVrZTRs6THC7zQJzpF1entp5XdS+GXqwbrN4ozam2vTnPe0uNzry6ohes7S10SuQ1ntdZq+09cKOoV8QsevmbdG1GSs/fT2+nrld0GDaOeQYfDosNA7XLJDfzbGi3KO6tFRx9A6Kri+zHqjerB9hca/d/SF9YHxo8eOqK/CZyS6PydoRRnPWek5jr5PKPxoVeArRVpZ86OK4MUax2QYheAlGbrMGr0kQPDipW5RKwIIIIAAAggggAACCCCAAALlC/jkqDFajAACIQGCF56FWAUIXmKV4joEEiNA8JIYZ2ZBAAEEEEAAAQQQQAABBBBAwG4Bghe7hRkfgQQLELwkGNzD0xG8eLh5lO5LAYIXX7aVRSGAAAIIIIAAAggggAACCCShAMFLEjadJftbgODF3/21cnUEL1ZqMhYC8QsQvMRvyAgIIIAAAggggAACCCCAAAIIuEGA4MUNXaAGBCwUIHixENPnQxG8+LzBLM9zAgQvnmsZBSOAAAIIIIAAAggggAACCCBQpgDBCw8GAj4TIHjxWUNtXA7Bi424DI1AFQQIXqqAxi0IIIAAAggggAACCCCAAAIIuFCA4MWFTaEkBOIRIHiJRy+57iV4Sa5+s1r3CxC8uL9HVIgAAggggAACCCCAAAIIIIBALAIEL7EocQ0CHhIgePFQsxwuleDF4QYwPQJRAgQvPBIIIIAAAggggAACCCCAAAII+EOA4MUffWQVCIQFCF54GGIVIHiJVYrrEEiMAMFLYpyZBQEEEEAAAQQQQAABBBBAAAG7BQhe7BZmfAQSLEDwkmBwD09H8OLh5lG6LwUIXnzZVhaFAAIIIIAAAggggAACCCCQhAIEL0nYdJbsbwGCF3/318rVEbxYqclYCMQvQPASvyEjIIAAAggggAACCCCAAAIIIOAGAYIXN3SBGhCwUIDgxUJMnw9F8OLzBrM8zwkQvHiuZRSMAAIIIIAAAggggAACCCCAQJkCBC88GAj4TIDgxWcNtXE5BC824jI0AlUQIHipAhq3IIAAAggggAACCCCAAAIIIOBCAYIXFzaFkhCIR4DgJR695LqX4CW5+s1q3S9A8OL+HlEhAggggAACCCCAAAIIIIAAArEIELzEosQ1CHhIgODFQ81yuFSCF4cbwPQIRAkQvPBIIIAAAggggAACCCCAAAIIIOAPAYIXf/SRVSAQFiB44WGIVYDgJVYprkMgMQIEL4lxZhYEEEAAAQQQQAABBBBAAAEE7BYgeLFbmPERSLAAwUuCwT08HcGLh5tH6b4UIHjxZVtZFAIIIIAAAggggAACCCCAQBIKELwkYdNZsr8FCF783V8rV0fwYqUmYyEQvwDBS/yGjIAAAggggAACCCCAAAIIIICAGwQIXtzQBWpAwEIBghcLMX0+FMGLzxvM8jwnQPDiuZZRMAIIIIAAAggggAACCCCAAAJlChC88GAg4DMBghefNdTG5RC82IjL0AhUQYDgpQpo3IIAAggggAACCCCAAAIIIICACwV8G7wUFVVTfn5NHTqUppISF8pTUtIIpKaWqEaNYtWuXaT09MO2r5vgxXZi30xgd/CyZ0+mCgur+8aLhSBgCDRpsk9paUdswSB4sYWVQRFAAAEEEEAAAQQQQAABBBBIuIAvg5d9+zK1Z08tHT5cUyUlaZJSEg7LhAiEBFJSSpSSckhpaUVq1ChPGRkHbcUheLGV11eD2x28bNzYSIWFdVSd7MVXz00yLyYv74g6d96satXsCdEJXpL56WLtCCCAAAIIIIAAAggggAACfhLwXfCSn19D27c3UHp6DdWokaL0dCmF3MVPz6zn1mLsuDp4UMrPl9LS8tWq1S5bd74QvHjuEXGs4EQEL1Id1a7t2BKZGAFLBbZsOaJOnQheLEVlMAQQQAABBBBAAAEEEEAAAQR8KOC74OWHH5pIytQJJ5C2+PB59fSSDh+Wdu2SGjfONXe+2PUheLFL1n/jErz4r6esyF4Bghd7fRkdAQQQQAABBBBAAAHW9Oy/AAAgAElEQVQEEEAAAb8I+Cp4KS5O05o1J6pJk1SlGSeM8UHAZQKFhVJBwQG1b7/VtsoIXmyj9d3ABC++aykLslmA4MVmYIZHAAEEEEAAAQQQQAABBBBAwCcCvgpeCgqq68cfm6tp01SftIdl+E3gyBFp69Yj6tp1o21LI3ixjdZ3AxO8+K6lLMhmAYIXm4EZHgEEEEAAAQQQQAABBBBAAAGfCPgqeDHe77JpUzNzxwsfBNwoYLzvZfPmEp1xxo+2lUfwYhut7wYmePFdS1mQzQIELzYDMzwCCCCAAAIIIIAAAggggAACPhEgePFJI1mGNwQIXrzRp2SpkuAlWTrNOq0SIHixSpJxEEAAAQQQQAABBBBAAAEEEPC3AMGLv/vL6lwmQPDisoYkeTkEL0n+ALD8SgsQvFSajBsQQAABBBBAAAEEEEAAAQQQSEoBgpekbDuLdkqA4MUpeeYtS4DghecCgcoJELxUzourEUAAAQQQQAABBBBAAAEEEEhWAYKXZO0863ZEgODFEXYmLUeA4IVHA4HKCRC8VM6LqxFAAAEEEEAAAQQQQAABBBBIVgGCl2TtPOt2RIDgxRF2JiV44RlAwBIBghdLGBkEAQQQQAABBBBAAAEEEEAAAd8LELz4vsUs0E0CBC9u6ga1sOOFZwCBygkQvFTOi6sRQAABBBBAAAEEEEAAAQQQSFYBgpdk7TzrdkTAD8HLwYMHdejQIUf8km3SlJQUZWZm2rZsghfbaBnYpwIELz5tLMtCAAEEEEAAAQQQQAABBBBAwGIBgheLQRkOgYoE/BC85Ofna//+/TQ6AQLp6elq2LChbTMRvNhGy8A+FSB48WljWRYCCCCAAAIIIIAAAggggAACFgsQvFgMynAIELzwDFglQPBilSTjIGCNAMGLNY6MggACCCCAAAIIIIAAAggggIDfBZI4eMnRl5Pe1bfRHW7RS4Mu6aiMRHa+YI3mv/ODWl3zc51s4alChes/0LQf25a5HvNrn20qc5WdL79NP2tiI8COJZo0V+p7Q081tnoac+wVR0e1qp8W1eyXHS87V7yn6Uu2HtO9TpcNUXc7n53oGQvWa8GMJQpX0qKnBl7ULrbvX/PeTWp19UVqt3+ZpnwoXT6kuxpZ9UzuiH/MpAte4vn+Pc7P0Z3LXtEcXaUbuje1qsPHjGPO8U30X7fSORb/bD/+Agq07qNJ2tTmBl3czsL/Uano56Dpv0hbyiruVHvdJZvWW8ZaCF6O//RxBQIIIIAAAggggAACCCCAAAIISEkcvKzUuMuHaXWpkKFA69ZsVIuBD2ikjb+cO+bBy52ph4fM13lTnldfy37rK+2ed5euW3yx3np8gOpHTWp+7a10Db64o2pGfa1TnxGWBy+lfum5aowuv1caM/dudbLyu9D4peCkD7S+zonhAKuoMF9HTuqrG+IN0yyq2S/BS/aM+zR0apquuajd0edn5zItO9JN1w+JMXyJDD6q8rthI9iY+b52FJyspsEELzdnnTLPGKIhsYQvufP06E2f6dw3HlWfnAnqd7/0zOzh6ljlZzJXy6bMlULh0zfxj+ml4GXPnn2qV++EUnobNxo/0Oqodu0YUOP9/j3Oz9HVr56puzVRc289PYZiyrnkOOGOOce3pUOGovWrlN3sV7rzNhuC5nJXsktzHrpcn144V4/1sfCouop+Dpr+byitrJCpc38Ntfh/U0v/wwKb1kvwUvXvFe5EAAEEEEAAAQQQQAABBBBAIMkFkj540TNfaGSX0FNQqHVvjdKopQM0+bkB1u/GKO9hK1irBdN/UNbAvpbueDlu8FJOKGPH90SpX3ruWKLJ86S+Q3tat7tAUuHnf9RV4+vrmX/crS7BX+QXrX9DD/7/9u48Psrq3uP4N2Hfg7IGElBAZBOBXgG1CtwK9OoLEJBWCKWyCihu1BXcF0BcSlWUVa+orVCQXlGIVYSigFVSVkEIQgICISIITCIBcl/PMsnMZCaZkEwy88wn94/7KnnmPOe8zzNnfM0353ee/kkjX71bHS7ky303BsFL3mNhnPFiBi/rrtaiJ3rnh3pHU7Tg9dna0foBPTUkiF0nnsFHsQPHLKW+P1XTd7XV+NtHqpM7eEmZpWmvHdfAZx7V1UXtvCn14GWn5t94nzRjhUa1k3Q0Re9+IvUe2umCn/NICl62bNmltLTDuuKKy5SY2Nh8XooTvJT4/VtE8JK5aa5WqoQBwAWEO+YaNGGN+ry9QH2LeiZLbfHN0p7Vi5SemKSeLUpx/2aRwUvp/wFBIBLvz7cQjZfgpdSeSBpCAAEEEEAAAQQQQAABBBBAINoECF68ghdJvl8seZVP8SwZY5U2OVG3o3Zs3yy5S6kEvF7yKu/lWQLL46+o6+z0KYfj+xfWhbTvLrey3qy7lKhLqq7UU5sL2fFSWPBi30dXu0vVWONdXzf/r7m9yup4lpIx/nJ9q9RWm7Xjh0R16SKtnDtVq4wvPYeP0/Cm33uXGivCOK1uR2n7ZruETceAJcqy1z+u/nPiNNMrZDmibxalqI5HqBVwHuxyNZaf8eNxr6Cfi8KXEEftePENXiRlb3hJg+Y31etzb1GCSZGl1NVLlV+VrI1dzitTm+a+ptkfpCthwFANG9ZTRkWkzJR3tCqv/l+8uhllwPwFZq5tmn/XLOmuWRrV3nPPVqZS3k2WbhiaF8Zkpa7OL4vmWYqssODFq4RZwX549bNtHw3rVEOpq+do9sxk6TdDrV0/8ik1FrBNyygtro2041u7bJrl1KhiRV18cSnuWPB5PL/++gk1aNBCiYnXlPizb926TZoxY746dLhM3bt31BVXtFZuboegd7wE8/71LRfmtevBHYrMvFVH/2OVG2ySt35Jfl/rLrdYoCShdylKq/ziEX3zxnS9aobkYzV8eMHSkP531Vi7K/NDfn9tW/xGH7fKXu/y+hT4ehW1dhqlxmpt8Snt6FuWq5D27T65y6e1rZ+lh18KsFuxyJ2b9meI8st5Wmtx3bw1vfDPyOOq026zdmyX2l7VUd+8N11/33+JBiWN1fD/TtRBr9JqhRuvVEe13b7ZLjVavFJwlBor8VJBAwgggAACCCCAAAIIIIAAAghEhQDBi1fw4tKev96hiV/11zsv9lc9WV+0rT7dRo2Mv1TOOKjdNfraJWOs0iYr4+5U+0ZnVNUspaLA12ds0JzXVsrVson51++Zh79V9V52STOPL6x+9fVIDVuVv+Mma+vLmviSdK+5i6Ow/hjBzlJNW/iFEi43yodVluubD/T3Gn8MXGrsvQoa1Ku193kY7i/7jF04i+bosx+u0Yj7B6rJIbvtgfdrdOeGZog0e9k/VbuRcS+X9hw+oetunmydJ2CEFC9s0aA+3VX9bIIZvKyaO0UfG+crJI1RUuX3PEqNeY/JuyyPZfz+6ST17VJDZ4z7fLZZte94Tvf6K1uTsUEvT5uun1q7dw75CWkKmQfTb9kOtWpknAFh3avtI69oiHtMeeXR/M/DXeO66aIilg0jeElLO6eDB98K2QKzadMcde78SMjaj4+PV41v5xXc8WLccf8SjZ2QplGL71XX6lbY+Pw/dqtlQ+Opz1bq6h1q8+BTGtzitFLmzdbsZelKuHmohg7tYZ6z8udFK1SrkVW+LDNltY4PeE6PXuNnO8y+xRoz8YBGL77HvE/An4xNmvfGGrlaNFQ94/67DqjxgAka3ameFDB4sUKhNe4SZkePaE/16zVhjHX+ixHkzFm+zu5ntlIPn9S1/f+gxPS3Nfv5VVLvYRo2dKg6ZXiWGvNuMzv1Ox1o1M9u8yclP5akxacHqk/najpjO9We8KDGXl5DW7duDdlcpqZ+oLi4hrr44pYlvsfu3fv17rsrzHbi4xuYAUyvXmPUsmW7oEuNFfX+9Q02vHY9mOvom4odPEAJ1c6oqmundv2QoAET7jZLJ/ruugu4HpsB7EwtW1dHjY33vmunDp38jW4e31knFs3Qq+Z5XGOVlFRwh6K/4CUr9U09NGGtfvv2AvVpEKhtK8QxXv/8dnu9a3KdBvdM0AG/fTGuL/rzySw1duU63TN8ef6OG1eK5kx8SjH3vqMxHXIDjNUOlTI26MXn5ii2S3fVk0uVDm/Wgk+u8F8m0u1fYOemO9gwdqXM0aJP9+uq257W/zRO00czZuur+Ft1x9huqlfkZ+Ry1R7dUY1/qa42V3VQynsztHj/Jbpl+Fgl9aynz/NKq1XzHlPGen2de4vuGJ9vfPf2GzWyTVPlGGHvpo/0U6/n9OBNwZ3tRvBS4qWCBhBAAAEEEEAAAQQQQAABBBCICoGoD152eJ1nkqU9u9KVYIcLyliuux9cq1umvaBrzOBltR5/8G11m2aUjLFDgWZz9dqYTtY5F8b1w5fbX7AZ/zu/pFbuypF6YONwzXispxW8rLtP9//9Ok03Spp5/qXw+eVeX5KlL75ZL56bpud+31pVC+2PS1vnDtNLetTuzxF98cR4PZkzonhnvJhf9rW2xuPapY+ef00bG7VVk0M79MOvJujBm4zfWfdaUMvul6wSbc+evFOvjumkaubukC261/yi0XofeX0h6bl7xMfMuyyPbVzpedstSxtm/lqPxQU+p8EsJ2TumDD+4nmvEpK6qr7HX7MfXTlSScnuYM340i2//FB26kotOdHJPovge/3ttlu07Vb7jATfPvt5Ln4zc4GuLSJ5MYKX/fvPavPmP4dsgfnmm8Xq0mVsyNpv1aqV6u9/13/w4lM+LHvv51p6or2GGkGH0rV4zO3aPmSRHr+hrnfwYfzaKM21vbYG9jCClyxtfHGwnox7QStG+jl1JcjzUzJXTdaIf/bRW8/fYAUv70/RpK96662ZvVUvUPCSkazJj2zUwGen6mqjhNnRL/XUw0vV9ZmZ6t0gS9vmT9Is3a1Zo9qpqtHm50uVnjhQPS7d511qzLOPRpu3JavPmzN1Q30pe+8STblzg3ovNNq0gpclFR/Rs1OvNvu58aVBerLOC/rbkKZas2ZNyOZy9+5Vql+/oeLimpX4Hvv3/6AVK/L7Gh9fX7fd9rg6d+4aXPBirItFvH+LDl6e0qnb3rHWS9cuvT9lmL7svUIv923otQYZ60DA9dgrmKhmroN5pSBdhZ/HZfZvu3c5s6zUHfrBHS6Ybf9FcVNe1RCjBJjZxwd1/LZ3NLZDdauPO6bawb+xBnuGJD59OVX055N1xstZrbr3Rn1sO2jfmxo5K0YPPz1CLVV4f7zXS7sU58LCghd/Z7wkqFteGJOlPR9O0VtfJ+iyxmn67vC1GvGngWboVOic2OfHJM40wiKrdJp3qTGPM16uTfMIlqrZn9uzFH+Pp/GdetUYf3UpffFAjd7s/3PS35uC4KXESwUNIIAAAggggAACCCCAAAIIIBAVAlEfvHxrlpDxmGuP4ME8c2DOSY9dIVna89ki1Ry7Vn/qnlXg8GLrjIJLNW/BCLvMkrtdl9bPvE5zT3nU2ze/zKulMcueUHevL/OswGRx19l6ua+08p6HFPOQFWAU3p8jZlCQPvZfmtzd+mLKLN2zolPg4CWIM16sIOQvOnH1w3rY/oJMskKJ9e3H5NtlbNSibddp3sI/KsHPOQCBgpfmBcw8y/IUPDA5+AOyjRJj/9C3RgDz6THdMOVp/U8LWfPQbIkW3NK84BvcKJG2yipRJFXR4dWv6OffFwxezD77eS6a3bVOI6/0LHtV8BZG8JKefl5Nm6aEbIFZsuRODR68PGTt5+bm6ljyY/6DF9+dKBlGua1v80yPfL5QPwcKXrxKcV2k7O9e0dJmAYIXn501/gdrhTfzm72hOYOaWpd4hiEBgpdmG17U4PmndHMP9zk1WUr9fJlqjlqie7tlmuHRgVF/1z3dfOfa54wXj3tZbSbqjbmDZfXE81orePnyWjuQMn674Ebdpxf00ag2iomJCdlcfvXVDDVp0kJNmvxXie/x1Vdb9dhjr6h58yZmmbHOndsoMbGv6tRpHHTwkt8Jf+9fO5hQfvBacMfLW2r/xlL9zn57m1+qn3hcq0Zf4RG8tCx8Pc54UyPH7dPYZY+rm+9uqmDOeNmRX47RGo9H8GCEHuPWqr0RCNuDPbpprrZdvVgLbrnEO6A2fm9e778vxfl88gz6tXKkntVzeqlvQ7v9QP1pWHC93PeWRo77SX9adbfa+D4xRZYas19gB2Lzj1+vux4x1mXj86o4n5FWOwGDl8v+z8fM+3Ok0PAuiHcBwUsQSFyCAAIIIIAAAggggAACCCCAAAKK+uAlv+5+wafBDC7mntQtvYxyWvk/TbobAYqrQPBinVHQ3AofvJqzdmrMOe0+L8X9S/sLOZ+/os7e+rImLLhE0x+SnpkmTTHLntlBSsD+HNHfRg5W2hgjFLK+LTS/mFvRuUTBy9FNT+qZV/6jWolJZskx4y+EpX3mvTa09wmt1EF9k7qpXjGCl0sKmF1o8GKfudPBt09WX7eZAUp1ax6aWV9yev9YZeae3dXRKpemi5W181mlmX8xfrHX2T9mn/3MQ6vrh6trQtHBy4EDubryyn0hW36WLk3SwIFfhKz906dPK33ZZL/Bi7nDZEk3O2DIUur7UzV9V1v1aGG4XKSsXX9Rujtg8Nkdk/nFk3rogzj1NHfHxKvykee1sE6A4MW1XfPvelmaNEuj7L+AtwZsn5eSOFA9W8SYO0fmJbyuuYPtd2QQwUtz85yaUxrU0yp55v6J72bsasnUkjHjlGaGML6HlgcOXqw2Pc++CS54WTW2fUSd8fLZZxvN812MMmONGtXT/v3GXNYKInjJ0Z5PF+hEoe/fiwsEEwWDF+/D3Y0dg6NPPOETvLQqfD3OMMKFvVYofiHBi0cwVOBNaAYXa3TFcKN0l8ePWarSe1eO+Vvzev99KdbnkytFc+/4ixKmPSc9lx/mW+0H6k/tguulGQQdL1nwYpYvm6FtNZprsFFyzFxvi/cZadAEDl4+9DEjeAnZhwENI4AAAggggAACCCCAAAIIIIBAQAGCF68zXnycMpbrngfWaND0F3WtsSvGPsi4jrlLpuBuDKPUmHct/Z36zDwP4LeKWztS929I0vTHe5l/6ex1qLDvXwrbX5KdbJegn7tO0OPXGmeOWKXMAvcnS9vmDtOLB++w72GVA5u8v5AzXora8eKu799viC5b+7E2dhlv18G37jWv1rN67vdWXXzz4Oqf7EOTixG8tPEx8z4PoTg7Xuw+/Twmr5a/ZfaZHnvgFTU1zzOopsyVPmfoGIc777tEg/+7vtYY58l0tEMZ83X363yAUmP+5qHhjePULohSY44NXjI26c8zpir9qll6eogRWthnl3Swg4+ML/XkI8/ofIAdL+Yuj+OPasm9XVXNlaolj07SwrYBghe7bNi0XZdr/LjR6mzvWjPPlJn2qdo+9LQGX1pVmcmTNSLZLi1mhDLvT9Wkf9ulxwKVGjv6iSY/vF4Dn3lUV5vv+1StXrZBdW4Yps4NsrV9/iS9rEmaNaq9+exnpryjVeqjYZ0yA5caM9r84yq7tJjx/l+iqZM22KXHAu94iaTgJS3tkCpXrmQGLu6f4IOXs9o2d4jmFfH+NXewfDlCi4wSjXbJw7w1zn3GyNTX9YSxZrp26v1HkrS+zwpzd4fnTgdjHQi4Hpvr75PKtUtTWWULP5CMdT82iFJjhQUv9tpex312lN32iautUL7Ajr7C+qLifD6518cr1eTUr3WbXfLSKGVmBDKB+mOtl9fp1Wf+mFcOLOmlwkqNeQdfBf/L44i+eeEhLYoZon6XfaLPvrbOEDMC/ULnxM9umsJKjXnNn89nADte+C9iBBBAAAEEEEAAAQQQQAABBBAoCwGCl8KCF+NLsTkz9NnJy9TI/AJ2l7473EwDxt/lP3jxc/2R07014Pa+anlqg+bN/lg/XxpvBy8edf8LfKlkfUl23/rr9MIrd6t93l9dF9YfyTij5PVX39f5TkYZmyxVPrJFC473D7zj5b0KHmXU8h+3JsaXgLW26O2352hTzFg9cm831TQOnl+4TvEDH9DYzg2tey1LVvWGre3gZaNi+z2g243zYfwEL9YXeM2VdNMQDW64UgM8D6r3MPY6D0HFCV6s8S9ZvkG7azS2d+YYwUuWfmx4uW5ynzGQ4TsPh+S6/lbd3jNRB/46URM3NrfOeKnfSD8mP6Ut3e0gxmtM/ufh1jvvUttoCl7ej/Uox2VYH9HeWo10U/+h6mTWUXKfqZJgnfFSr4F+/OfL2trVDmLsXSsHr+qhm/oPU+Lup/Twm7m6yijxFVdfVTYt0cIao6wgxt9qaJwJs/xDHT55qRq6g5fsbMVW66x+QztZOwqOpmjB66t18tKGqmcEL98dUtMB4zXS6E+g4EWZSpk3W6vd7bpStftwU/W/faQ5LuPcmjnL16p6A6sUWeaRvarV02hT+uRPI7Qqfqhu7DdQPbPf1Y33Sy+sGKXLfdrM2rtbhxr31/jRRj+dEbz4m6Lgg5fg3r/uM6DMs5uM/8v+UC/tt9c4+xyQCqNHqEX2YZ/12uecqQLrgMd6bJxZtfoFfbCmphqaZbCO6PDeOuplrPs1rVDmQNe+6nez7+46n3v4/QQv2PY3KbHqP/E+9WxRrWDwUlhfGhTv88ncSTl5rbp7nJNi7DTxHatnf4xzyubNfk/pjdqaa2qVXzZq5eIrCtnx8qZi885z8QAwz9mqqx1vv6G3U2I1/MEp6lLTfYbYrbpjXDfVL2xO/AQv5nheTFO3XkN08/BW+mZKH1ln2lT3HlPGRm2KGaKJxudw9YJz5B3gFP2fXZQaK9qIKxBAAAEEEEAAAQQQQAABBBBAQNFcasw6Q0C9Pc4p8fdEmGexrNVB+3dWmTHjyzjjC6tFSk/0OLfFuMbn+jYe7ZvBwPp0uyWPuv+ehzfbIYt5bdol+Qfdu/sWsD/WBfmHU0tt2nbQtyfqFmzD+Ercqy/eAzfHWGuzFiVvVX7/rfFuqJN/cLTnveQuM2Y0lbFBi5JllR1zN23+21bJOEOn3U9a4vl7rzH5HMTsY2zeU96HV3v13n2fvH+0y595XOQ9do/fe762bT/11T/y7+U7piLmIdDiYpzx4oQdL5lbPtTSDT/4DDNeXQf0kFk5yP1jhCPuM17a9FZvJStZva0gxj6YfuMPUpsbhqpTjVR9/sFGma3Gd1XvxHQlpyVoYA/vkl9eN3V5vMZ+ne/1RlCS19f4rvntma9NV4LR59NGP6Xe7sDGp12rzFh+4bHMlHeV7D66xqNN97+b19f6tpA2Pa2ylfr5UqUn5t/DbEe99Yf/ahQxpcb8PfPFCV7M1xf5/nWf/WJcnKBu3eO0Ic1e49zrqPFv67eazeWv1wW/cA+4Hpuv9LyPZzv2OnhQHmtj/siLXJ/8tC27zFje+l1gfQvUl4KfN4V+Pvn5nLF67t2+Z3+M33o6NWnbQdohdfBc293D91kTvZ4H8+y0OG03zt3yGK/VdlzeZ0VxPiPzP2uNNbyjjnt9VniPyfNz2HeOAn7WBljECV4Cfbrx7wgggAACCCCAAAIIIIAAAggg4CkQxTteeBAQKHsBpwQvp06dKnu8KLxjxYoVoyt4CeEcGyWmnq+zRAtuaR7Cu9C00wUIXpw+w4wPAQQQQAABBBBAAAEEEEAAgdIRIHgpHUdaQSAoAScELy6XS2fOnAlqvFxUMoHY2FjVrl27ZI0U8uqvv35CDRq0UGLiNSG5R7F3vISkF9YZLWs2rVKtkdZZT/wgcKECBC8XKsfrEEAAAQQQQAABBBBAAAEEEIguAYKX6JpvRlvOAk4IXs6ePVvOitF1e2PXS6h+oiZ4MUpcGaXJ/J0/Eipc2nWkAMGLI6eVQSGAAAIIIIAAAggggAACCCBQ6gIEL6VOSoMIBBZwQvDC/DpHIDqCF+fMFyMpfwGCl/KfA3qAAAIIIIAAAggggAACCCCAQCQIELxEwizRR8cIELw4ZiodMRCCF0dMI4MoQwGClzLE5lYIIIAAAggggAACCCCAAAIIRLAAwUsETx5djzwBgpfImzMn95jgxcmzy9hCIUDwEgpV2kQAAQQQQAABBBBAAAEEEEDAeQIEL86bU0YUxgIEL2E8OVHYNYKXKJx0hlwiAYKXEvHxYgQQQAABBBBAAAEEEEAAAQSiRoDgJWqmmoGGgwDBSzjMAn1wCxC88CwgUDwBgpfieXE1AggggAACCCCAAAIIIIAAAtEqQPASrTPPuMtFgOClXNi5aQABghceDQSKJ0DwUjwvrkYAAQQQQAABBBBAAAEEEEAgWgUcFby4XFW0b18jNWwYG63zybjDXOD8ecn44u7KK/eHrKdLlyZp4MAvQtY+DTtHgODFOXPJSMpGgOClbJy5CwIIIIAAAggggAACCCCAAAKRLuCo4OXMmYraubOJmjQheIn0B9Op/T9zRjp2LEft2h0I2RAJXkJG67iGCV4cN6UMKMQCBC8hBqZ5BBBAAAEEEEAAAQQQQAABBBwi4KjgJTc3Rjt3xqt27cqqWtUhM8QwHCVw/HiuKlc+qYSEH0M2LoKXkNE6rmGCF8dNKQMKsQDBS4iBaR4BBBBAAAEEEEAAAQQQQAABhwg4Kngx5uTHH2vp6NGLVLt2rKpUccgsMYyIFzDOdsnKylV2do6aNj2qatXOhGxMBC8ho3VcwwQvjptSBhRiAYKXEAPTPAIIIIAAAggggAACCCCAAAIOEXBc8HL+fIyOHImTy1VTFSpUUIUKUkyMQ2aLYUSkgBG6GCXGYmN/UVzcz6pb93RIx0HwElJeRzVeFsHLuXM1Vbmyo9gYTBQLHDuWqzZtDqhSpXMhUUhOnqxrrpmlGjWahKR9GkUAAQQQQAABBBBAAAEEEEAAgbIRcFzwYrCdOxerEyeqKzu7ss6fryCJ5KVsHifu4k8gJiZXMTFnVbNmtmrXzgo5EsFLyIkdc4NQBy+HDsXp3DlSF8c8MAxEOTlS079FYIYAAAsFSURBVKY/ErzwLCCAAAIIIIAAAggggAACCCCAQKECjgxe3CM+ezZWOTkVZew44AeB8hKIjTXOdTkr4/+XxQ/BS1koO+MeoQ5eXC5CF2c8KYzCU6Bq1ZyQrefseOFZQwABBBBAAAEEEEAAAQQQQMAZAo4OXpwxRYwCgeIJELwUzyuarw518BLNtowdgQsRIHi5EDVegwACCCCAAAIIIIAAAggggED4CRC8hN+c0CMESiRA8FIivqh6McFLVE03g40AAYKXCJgkuogAAggggAACCCCAAAIIIIBAEAIEL0EgcQkCkSRA8BJJs1W+fSV4KV9/7o6ArwDBC88EAggggAACCCCAAAIIIIAAAs4QIHhxxjwyCgTyBAheeBiCFSB4CVaK6xAoGwGCl7Jx5i4IIIAAAggggAACCCCAAAIIhFqA4CXUwrSPQBkLELyUMXgE347gJYInj647UoDgxZHTyqAQQAABBBBAAAEEEEAAAQSiUIDgJQonnSE7W4DgxdnzW5qjI3gpTU3aQqDkAgQvJTekBQQQQAABBBBAAAEEEEAAAQTCQYDgJRxmgT4gUIoCBC+liOnwpgheHD7BDC/iBAheIm7K6DACCCCAAAIIIIAAAggggAACfgUIXngwEHCYAMGLwyY0hMMheAkhLk0jcAECBC8XgMZLEEAAAQQQQAABBBBAAAEEEAhDAYKXMJwUuoRASQQIXkqiF12vJXiJrvlmtOEvQPAS/nNEDxFAAAEEEEAAAQQQQAABBBAIRoDgJRglrkEgggQIXiJossq5qwQv5TwB3B4BHwGCFx4JBBBAAAEEEEAAAQQQQAABBJwhQPDijHlkFAjkCRC88DAEK0DwEqwU1yFQNgIEL2XjzF0QQAABBBBAAAEEEEAAAQQQCLUAwUuohWkfgTIWIHgpY/AIvh3BSwRPHl13pADBiyOnlUEhgAACCCCAAAIIIIAAAghEoQDBSxROOkN2tgDBi7PntzRHR/BSmpq0hUDJBQheSm5ICwgggAACCCCAAAIIIIAAAgiEgwDBSzjMAn1AoBQFCF5KEdPhTRG8OHyCGV7ECRC8RNyU0WEEEEAAAQQQQAABBBBAAAEE/AoQvPBgIOAwAYIXh01oCIdD8BJCXJpG4AIECF4uAI2XIIAAAggggAACCCCAAAIIIBCGAgQvYTgpdAmBkggQvJREL7peS/ASXfPNaMNfgOAl/OeIHiKAAAIIIIAAAggggAACCCAQjADBSzBKXINABAkQvETQZJVzVwleynkCuD0CPgIELzwSCCCAAAIIIIAAAggggAACCDhDgODFGfPIKBDIEyB44WEIVoDgJVgprkOgbAQIXsrGmbsggAACCCCAAAIIIIAAAgggEGoBgpdQC9M+AmUsQPBSxuARfDuClwiePLruSAGCF0dOK4NCAAEEEEAAAQQQQAABBBCIQgGClyicdIbsbAGCF2fPb2mOjuClNDVpC4GSCxC8lNyQFhBAAAEEEEAAAQQQQAABBBAIBwGCl3CYBfqAQCkKELyUIqbDmyJ4cfgEM7yIEyB4ibgpo8MIIIAAAggggAACCCCAAAII+BUgeOHBQMBhAgQvDpvQEA6H4CWEuDSNwAUIELxcABovQQABBBBAAAEEEEAAAQQQQCAMBQhewnBS6BICJREgeCmJXnS9luAluuab0Ya/AMFL+M8RPUQAAQQQQAABBBBAAAEEEEAgGAGCl2CUuAaBCBIgeImgySrnrhK8lPMEcHsEfAQIXngkEEAAAQQQQAABBBBAAAEEEHCGAMGLM+aRUSCQJ0DwwsMQrADBS7BSXIdA2QgQvJSNM3dBAAEEEEAAAQQQQAABBBBAINQCBC+hFqZ9BMpYgOCljMEj+HYELxE8eXTdkQIEL46cVgaFAAIIIIAAAggggAACCCAQhQIEL1E46QzZ2QIEL86e39IcHcFLaWrSFgIlFyB4KbkhLSCAAAIIIIAAAggggAACCCAQDgIEL+EwC/QBgVIUIHgpRUyHN0Xw4vAJZngRJ0DwEnFTRocRQAABBBBAAAEEEEAAAQQQ8CtQpsHLsWPbtGXLTPXo8RjTgQACIRDIyXHp448nqV+/T0PQOk06TSAlZbrq1LlIl176G6cNjfEgEJECH310h3r1ektVq9aLyP7TaQQQQAABBBBAAAEEEEAAAQQQsATKNHj55ZdjWrt2vLp3v1s1azZiDhBAoJQFDh78Snv3/ku//vUrpdwyzTlR4PvvP9DRo+t01VUTnTg8xoRARAkcP75P//73G+rV639VoULliOo7nUUAAQQQQAABBBBAAAEEEEAAAW+BMg1ejFtv3vyicnIy1KrVb1WnTiLzgQACpSBw7lyOjh37Tnv2JKtZs0GKj7++FFqlCacLuFyH9J//zFDTpl3UoEE7Va0a5/QhMz4Ewk4gN/e8jh//Xrt2/UN16/5KrVv/Iez6SIcQQAABBBBAAAEEEEAAAQQQQKB4AmUevJw6la7vvntHlSrlqmLFSoqJqVC8HnM1AggUEDh/Pkc5OedUrVqCWrb8nWJjK6GEQFAChw9/qcOH/6WKFaWKFfkr+6DQuAiBUhQ4f/6szp49q9zcKmboQpmxUsSlKQQQQAABBBBAAAEEEEAAAQTKSaDMgxdjnC7XYWVmbtLp04fLadjcFgFnCcTGVlDt2peoQYOuqlChirMGx2hCLmCcv3Xs2A7l5JwK+b24AQIIFBSoVStB9ev/SlWq1IUHAQQQQAABBBBAAAEEEEAAAQQcIFAuwYunW27uOQcwMgQEyleAnWPl6++Uuxslj6RcpwyHcSAQEQKs3xExTXQSAQQQQAABBBBAAAEEEEAAgWIJlHvwUqzecjECCCCAAAIIIIAAAggggAACCCCAAAIIIIAAAgggEMYCBC9hPDl0DQEEEEAAAQQQQAABBBBAAAEEEEAAAQQQQAABBCJLgOAlsuaL3iKAAAIIIIAAAggggAACCCCAAAIIIIAAAggggEAYCxC8hPHk0DUEEEAAAQQQQAABBBBAAAEEEEAAAQQQQAABBBCILAGCl8iaL3qLAAIIIIAAAggggAACCCCAAAIIIIAAAggggAACYSxA8BLGk0PXEEAAAQQQQAABBBBAAAEEEEAAAQQQQAABBBBAILIECF4ia77oLQIIIIAAAggggAACCCCAAAIIIIAAAggggAACCISxAMFLGE8OXUMAAQQQQAABBBBAAAEEEEAAAQQQQAABBBBAAIHIEiB4iaz5orcIIIAAAggggAACCCCAAAIIIIAAAggggAACCCAQxgIEL2E8OXQNAQQQQAABBBBAAAEEEEAAAQQQQAABBBBAAAEEIkuA4CWy5oveIoAAAggggAACCCCAAAIIIIAAAggggAACCCCAQBgLELyE8eTQNQQQQAABBBBAAAEEEEAAAQQQQAABBBBAAAEEEIgsAYKXyJoveosAAggggAACCCCAAAIIIIAAAggggAACCCCAAAJhLEDwEsaTQ9cQQAABBBBAAAEEEEAAAQQQQAABBBBAAAEEEEAgsgQIXiJrvugtAggggAACCCCAAAIIIIAAAggggAACCCCAAAIIhLEAwUsYTw5dQwABBBBAAAEEEEAAAQQQQAABBBBAAAEEEEAAgcgSIHiJrPmitwgggAACCCCAAAIIIIAAAggggAACCCCAAAIIIBDGAgQvYTw5dA0BBBBAAAEEEEAAAQQQQAABBBBAAAEEEEAAAQQiS4DgJbLmi94igAACCCCAAAIIIIAAAggggAACCCCAAAIIIIBAGAv8P1aMoF1eDsnD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EDFB5B-773A-414A-A4BD-1A8B2F97995E}"/>
              </a:ext>
            </a:extLst>
          </p:cNvPr>
          <p:cNvSpPr txBox="1"/>
          <p:nvPr/>
        </p:nvSpPr>
        <p:spPr>
          <a:xfrm>
            <a:off x="398950" y="1958370"/>
            <a:ext cx="263434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/>
                <a:cs typeface="Aharoni"/>
              </a:rPr>
              <a:t>Test Events</a:t>
            </a:r>
            <a:endParaRPr lang="en-US" sz="4000">
              <a:solidFill>
                <a:schemeClr val="bg1"/>
              </a:solidFill>
              <a:latin typeface="Arial Black"/>
              <a:cs typeface="Aharoni"/>
            </a:endParaRPr>
          </a:p>
        </p:txBody>
      </p:sp>
      <p:sp>
        <p:nvSpPr>
          <p:cNvPr id="33" name="Arrow: Notched Right 32">
            <a:extLst>
              <a:ext uri="{FF2B5EF4-FFF2-40B4-BE49-F238E27FC236}">
                <a16:creationId xmlns:a16="http://schemas.microsoft.com/office/drawing/2014/main" id="{63C91F96-3039-471B-992E-1CF532F36C8C}"/>
              </a:ext>
            </a:extLst>
          </p:cNvPr>
          <p:cNvSpPr/>
          <p:nvPr/>
        </p:nvSpPr>
        <p:spPr>
          <a:xfrm>
            <a:off x="3526846" y="2871774"/>
            <a:ext cx="1001736" cy="1060020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3584492E-8A83-4F12-B32C-AC14C4D16793}"/>
              </a:ext>
            </a:extLst>
          </p:cNvPr>
          <p:cNvSpPr/>
          <p:nvPr/>
        </p:nvSpPr>
        <p:spPr>
          <a:xfrm>
            <a:off x="666360" y="3803033"/>
            <a:ext cx="2391746" cy="137464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13A09-3B82-4D16-A59B-B33423D130CC}"/>
              </a:ext>
            </a:extLst>
          </p:cNvPr>
          <p:cNvSpPr txBox="1"/>
          <p:nvPr/>
        </p:nvSpPr>
        <p:spPr>
          <a:xfrm>
            <a:off x="669362" y="4015425"/>
            <a:ext cx="240107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/>
                <a:cs typeface="Aharoni"/>
              </a:rPr>
              <a:t>Test Objectives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389DD5-4542-4891-BB8C-111562DD9DC1}"/>
              </a:ext>
            </a:extLst>
          </p:cNvPr>
          <p:cNvSpPr/>
          <p:nvPr/>
        </p:nvSpPr>
        <p:spPr>
          <a:xfrm>
            <a:off x="2620930" y="3872786"/>
            <a:ext cx="362339" cy="3623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140900-A0F0-48E6-8446-3D944784CDDF}"/>
              </a:ext>
            </a:extLst>
          </p:cNvPr>
          <p:cNvSpPr txBox="1"/>
          <p:nvPr/>
        </p:nvSpPr>
        <p:spPr>
          <a:xfrm>
            <a:off x="2634731" y="3824385"/>
            <a:ext cx="2550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Franklin Gothic Heavy"/>
              </a:rPr>
              <a:t>?</a:t>
            </a:r>
            <a:endParaRPr lang="en-US" sz="2400">
              <a:latin typeface="Franklin Gothic Heavy"/>
              <a:cs typeface="Calibri"/>
            </a:endParaRP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A81DC8FF-9863-4F15-AF57-1D042F8642B8}"/>
              </a:ext>
            </a:extLst>
          </p:cNvPr>
          <p:cNvSpPr/>
          <p:nvPr/>
        </p:nvSpPr>
        <p:spPr>
          <a:xfrm>
            <a:off x="4721290" y="3651410"/>
            <a:ext cx="2376196" cy="72928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Magnetic Disk 38">
            <a:extLst>
              <a:ext uri="{FF2B5EF4-FFF2-40B4-BE49-F238E27FC236}">
                <a16:creationId xmlns:a16="http://schemas.microsoft.com/office/drawing/2014/main" id="{E4CFB197-DE53-4C5C-A659-092C90F87E87}"/>
              </a:ext>
            </a:extLst>
          </p:cNvPr>
          <p:cNvSpPr/>
          <p:nvPr/>
        </p:nvSpPr>
        <p:spPr>
          <a:xfrm>
            <a:off x="4721290" y="2959389"/>
            <a:ext cx="2376196" cy="72928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Magnetic Disk 39">
            <a:extLst>
              <a:ext uri="{FF2B5EF4-FFF2-40B4-BE49-F238E27FC236}">
                <a16:creationId xmlns:a16="http://schemas.microsoft.com/office/drawing/2014/main" id="{26364130-FDEC-411F-9DD3-8A4B56661A17}"/>
              </a:ext>
            </a:extLst>
          </p:cNvPr>
          <p:cNvSpPr/>
          <p:nvPr/>
        </p:nvSpPr>
        <p:spPr>
          <a:xfrm>
            <a:off x="4721290" y="2267368"/>
            <a:ext cx="2376196" cy="72928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D114C33-63DB-4E5A-AAA4-AFA1413F22E9}"/>
              </a:ext>
            </a:extLst>
          </p:cNvPr>
          <p:cNvSpPr txBox="1"/>
          <p:nvPr/>
        </p:nvSpPr>
        <p:spPr>
          <a:xfrm>
            <a:off x="4720404" y="3175670"/>
            <a:ext cx="240107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/>
                <a:cs typeface="Aharoni"/>
              </a:rPr>
              <a:t>Data</a:t>
            </a:r>
          </a:p>
        </p:txBody>
      </p:sp>
      <p:sp>
        <p:nvSpPr>
          <p:cNvPr id="42" name="Flowchart: Terminator 41">
            <a:extLst>
              <a:ext uri="{FF2B5EF4-FFF2-40B4-BE49-F238E27FC236}">
                <a16:creationId xmlns:a16="http://schemas.microsoft.com/office/drawing/2014/main" id="{A089AB13-7DE8-4D01-BA48-0FAABF112F10}"/>
              </a:ext>
            </a:extLst>
          </p:cNvPr>
          <p:cNvSpPr/>
          <p:nvPr/>
        </p:nvSpPr>
        <p:spPr>
          <a:xfrm>
            <a:off x="8661530" y="3649405"/>
            <a:ext cx="3107092" cy="838262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A6A00B-587C-468E-A27B-005B34161B29}"/>
              </a:ext>
            </a:extLst>
          </p:cNvPr>
          <p:cNvSpPr txBox="1"/>
          <p:nvPr/>
        </p:nvSpPr>
        <p:spPr>
          <a:xfrm>
            <a:off x="8950280" y="3821037"/>
            <a:ext cx="250993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/>
                <a:cs typeface="Aharoni"/>
              </a:rPr>
              <a:t>EVA Gaps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66DF9F-A36C-4567-A2D5-EF2F9BCD8C88}"/>
              </a:ext>
            </a:extLst>
          </p:cNvPr>
          <p:cNvSpPr txBox="1"/>
          <p:nvPr/>
        </p:nvSpPr>
        <p:spPr>
          <a:xfrm>
            <a:off x="8608158" y="2211506"/>
            <a:ext cx="299201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/>
                <a:cs typeface="Aharoni"/>
              </a:rPr>
              <a:t>Moon-to-Mars Domains</a:t>
            </a:r>
          </a:p>
        </p:txBody>
      </p:sp>
      <p:sp>
        <p:nvSpPr>
          <p:cNvPr id="46" name="Arrow: Notched Right 45">
            <a:extLst>
              <a:ext uri="{FF2B5EF4-FFF2-40B4-BE49-F238E27FC236}">
                <a16:creationId xmlns:a16="http://schemas.microsoft.com/office/drawing/2014/main" id="{F1EF9626-F94E-47F9-8F61-6E7AA533C909}"/>
              </a:ext>
            </a:extLst>
          </p:cNvPr>
          <p:cNvSpPr/>
          <p:nvPr/>
        </p:nvSpPr>
        <p:spPr>
          <a:xfrm>
            <a:off x="7290193" y="2809570"/>
            <a:ext cx="1001736" cy="1060020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4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7DEB-C3F9-4123-A691-9278FD09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New</a:t>
            </a:r>
            <a:r>
              <a:rPr lang="en-US">
                <a:cs typeface="Calibri Light"/>
              </a:rPr>
              <a:t> </a:t>
            </a:r>
            <a:r>
              <a:rPr lang="en-US" dirty="0">
                <a:cs typeface="Calibri Light"/>
              </a:rPr>
              <a:t>Methods in</a:t>
            </a:r>
            <a:r>
              <a:rPr lang="en-US">
                <a:cs typeface="Calibri Light"/>
              </a:rPr>
              <a:t> Procedure Authoring</a:t>
            </a:r>
            <a:endParaRPr lang="en-US" dirty="0">
              <a:cs typeface="Calibri Ligh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 Montalvo – </a:t>
            </a:r>
            <a:r>
              <a:rPr lang="en-US" i="1" err="1" smtClean="0"/>
              <a:t>xEVA</a:t>
            </a:r>
            <a:r>
              <a:rPr lang="en-US" i="1" smtClean="0"/>
              <a:t> Flight </a:t>
            </a:r>
            <a:r>
              <a:rPr lang="en-US" i="1" dirty="0" smtClean="0"/>
              <a:t>Controller</a:t>
            </a:r>
            <a:endParaRPr lang="en-US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B6CD7-3EA7-4379-B502-C667B96E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2B313-CB73-409C-9851-338EE1AE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88D35-8250-47AF-A994-E413BE97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>
                <a:ea typeface="+mj-lt"/>
                <a:cs typeface="+mj-lt"/>
              </a:rPr>
              <a:t>How we currently author and execute EVA procedures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93F81-8F85-47A0-896A-6F0D8BE0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815"/>
            <a:ext cx="5253318" cy="502214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ea typeface="+mn-lt"/>
                <a:cs typeface="+mn-lt"/>
              </a:rPr>
              <a:t>Procedures authored in heavily-formatted Word documents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Cumbersome to make changes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Multiple authors collaborating difficult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More cumbersome to review changes someone else has made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Procedures executed from printed versions of the Word documents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Location in procedure (which steps are active) communicated verbally throughout team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Notes tracked by hand on paper copy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Times tracked on paper copy or in separate application (Excel)</a:t>
            </a:r>
            <a:endParaRPr lang="en-US">
              <a:cs typeface="Calibri"/>
            </a:endParaRPr>
          </a:p>
          <a:p>
            <a:endParaRPr lang="en-US"/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AEDF1-7A71-47A6-9871-716F9ABD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90290-AE9E-4CE8-8BA5-AE9E401FA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36</a:t>
            </a:fld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E66E585-937F-49BF-94BB-2971D57D5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325" y="1201650"/>
            <a:ext cx="5732584" cy="41141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9AC85A-C616-4FAA-97CB-360EB239C5C7}"/>
              </a:ext>
            </a:extLst>
          </p:cNvPr>
          <p:cNvSpPr txBox="1"/>
          <p:nvPr/>
        </p:nvSpPr>
        <p:spPr>
          <a:xfrm>
            <a:off x="6463553" y="5540188"/>
            <a:ext cx="514574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/>
              <a:t>Source: FOIA’d STS-134 Procedures (</a:t>
            </a:r>
            <a:r>
              <a:rPr lang="en-US" sz="1100">
                <a:hlinkClick r:id="rId3"/>
              </a:rPr>
              <a:t>https://www.nasa.gov/centers/johnson/pdf/539922main_EVA_134_F_A.pdf</a:t>
            </a:r>
            <a:r>
              <a:rPr lang="en-US" sz="11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08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32E5-1818-411A-BC50-AA90DED00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a typeface="+mj-lt"/>
                <a:cs typeface="+mj-lt"/>
              </a:rPr>
              <a:t>Maestro: short-term 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16070-8017-4B06-BFB4-E4D2F1B21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ea typeface="+mn-lt"/>
                <a:cs typeface="+mn-lt"/>
              </a:rPr>
              <a:t>Make raw procedure data both </a:t>
            </a:r>
            <a:r>
              <a:rPr lang="en-US" b="1" dirty="0">
                <a:ea typeface="+mn-lt"/>
                <a:cs typeface="+mn-lt"/>
              </a:rPr>
              <a:t>machine readable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human readable</a:t>
            </a:r>
            <a:endParaRPr lang="en-US" b="1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+mn-lt"/>
                <a:cs typeface="+mn-lt"/>
              </a:rPr>
              <a:t>Render that raw data into a document that looks nearly identical to current EVA procedures (and optionally into other formats)</a:t>
            </a:r>
            <a:endParaRPr lang="en-US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+mn-lt"/>
                <a:cs typeface="+mn-lt"/>
              </a:rPr>
              <a:t>Authors don’t have to worry about formatting</a:t>
            </a:r>
            <a:endParaRPr lang="en-US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+mn-lt"/>
                <a:cs typeface="+mn-lt"/>
              </a:rPr>
              <a:t>Authors should be able to easily receive changes from contributors and accept, reject, or request updates</a:t>
            </a:r>
            <a:endParaRPr lang="en-US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+mn-lt"/>
                <a:cs typeface="+mn-lt"/>
              </a:rPr>
              <a:t>Authors should be able to easily diff changes between non-sequential versions of procedures</a:t>
            </a:r>
            <a:endParaRPr lang="en-US" dirty="0">
              <a:cs typeface="Calibri" panose="020F0502020204030204"/>
            </a:endParaRPr>
          </a:p>
          <a:p>
            <a:pPr marL="514350" indent="-514350">
              <a:buAutoNum type="arabicPeriod"/>
            </a:pPr>
            <a:r>
              <a:rPr lang="en-US" dirty="0">
                <a:ea typeface="+mn-lt"/>
                <a:cs typeface="+mn-lt"/>
              </a:rPr>
              <a:t>Editing a procedure should have a simple user interface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A7210-BE84-4745-B4B2-61A30D14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75F33-4D9A-4C56-B59E-D53EA753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8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FE001-F9F8-416F-ADF6-767F42B4D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a typeface="+mj-lt"/>
                <a:cs typeface="+mj-lt"/>
              </a:rPr>
              <a:t>Maestro prototype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5CECE-6AE0-4068-A099-68F1258CE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815"/>
            <a:ext cx="5082989" cy="50221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In-house developed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Out and in beta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Tech used: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Written in Node.js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Editor UI in React framework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Desktop app in Electron</a:t>
            </a:r>
            <a:endParaRPr lang="en-US" dirty="0">
              <a:cs typeface="Calibri" panose="020F0502020204030204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Isomorphic code for terminal, web, and Electron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C883F-E766-4BAF-AC01-F7F948E5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7FF57-FE93-4AE7-B26F-3E1C91D6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38</a:t>
            </a:fld>
            <a:endParaRPr lang="en-US"/>
          </a:p>
        </p:txBody>
      </p:sp>
      <p:pic>
        <p:nvPicPr>
          <p:cNvPr id="8" name="Picture 2" descr="Image result for umbilical interface assembl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7132" y="1779444"/>
            <a:ext cx="5913117" cy="39273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7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65024-17F2-4F44-9871-F18D3D4D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a typeface="+mj-lt"/>
                <a:cs typeface="+mj-lt"/>
              </a:rPr>
              <a:t>Maestro: long-term 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699D0-3E77-4AA6-A781-EE530C7DA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>
                <a:ea typeface="+mn-lt"/>
                <a:cs typeface="+mn-lt"/>
              </a:rPr>
              <a:t>Machine readable means the procedure isn’t tied up in an inaccessible format</a:t>
            </a:r>
            <a:endParaRPr lang="en-US" dirty="0">
              <a:cs typeface="Calibri" panose="020F0502020204030204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Can query, restructure, and analyze easily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Complicated time math: Maestro generates a Simple Temporal Network (STN) to perform calculations on time constraints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Perform procedure verifications (glove/HAP checks placed appropriately, CETA brake release, thermal cover, SAFER checks, …)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Maestro can generate multiple versions of a procedure. In the future could generate a public version with sensitive info redacted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Create output to existing solutions (</a:t>
            </a:r>
            <a:r>
              <a:rPr lang="en-US" dirty="0" err="1">
                <a:ea typeface="+mn-lt"/>
                <a:cs typeface="+mn-lt"/>
              </a:rPr>
              <a:t>ProX</a:t>
            </a:r>
            <a:r>
              <a:rPr lang="en-US" dirty="0">
                <a:ea typeface="+mn-lt"/>
                <a:cs typeface="+mn-lt"/>
              </a:rPr>
              <a:t>, PRIDE)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Currently Maestro just an editor. Later: allow real time execution tracking:</a:t>
            </a:r>
            <a:endParaRPr lang="en-US"/>
          </a:p>
          <a:p>
            <a:pPr lvl="1"/>
            <a:r>
              <a:rPr lang="en-US" dirty="0">
                <a:ea typeface="+mn-lt"/>
                <a:cs typeface="+mn-lt"/>
              </a:rPr>
              <a:t>Take data on how and when steps performed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Correlate exact steps to met rate and other data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Record how long certain types of steps generally take</a:t>
            </a:r>
            <a:endParaRPr lang="en-US"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Tracking state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Calculate in-EVA and post-EVA config </a:t>
            </a:r>
            <a:endParaRPr lang="en-US">
              <a:cs typeface="Calibri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Summing result of multiple EVAs to see config in future</a:t>
            </a:r>
            <a:endParaRPr lang="en-US">
              <a:cs typeface="Calibri"/>
            </a:endParaRPr>
          </a:p>
          <a:p>
            <a:endParaRPr lang="en-US"/>
          </a:p>
          <a:p>
            <a:endParaRPr lang="en-US" dirty="0"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3849D-7E04-46DC-A71F-D344D3331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3406B-8E83-4C21-8F5E-F46B6099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39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078" y="4258962"/>
            <a:ext cx="4481027" cy="2520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285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4D5D-D19D-4A47-A580-C2539292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a typeface="+mj-lt"/>
                <a:cs typeface="+mj-lt"/>
              </a:rPr>
              <a:t>Maestro: Who else should be interested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B4A07-3AC0-428A-977B-66436E2C3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815"/>
            <a:ext cx="8107392" cy="50221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IV procedure authors – FOD’s OSO group is working on making Maestro work for IV procedures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Electronic crew displays, AR, VR – Maestro could output content for next gen formats. Write one procedure, output to multiple formats.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Engineering, Safety – better procedure review process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Life sciences – Better tracking of steps performed for synchronizing met rate data with procedures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Researchers – With machine-readable procedures, the sky is the limit on what can be done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A14C4-6972-4CB5-AE91-CAD1ACEBA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8A3-A60F-4964-AE44-36940EA0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8" r="36162"/>
          <a:stretch/>
        </p:blipFill>
        <p:spPr>
          <a:xfrm>
            <a:off x="8694809" y="616326"/>
            <a:ext cx="3107288" cy="61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1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Lunar </a:t>
            </a:r>
            <a:r>
              <a:rPr lang="en-US"/>
              <a:t>EVA Execution Systems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Jaclyn Kagey – </a:t>
            </a:r>
            <a:r>
              <a:rPr lang="en-US" i="1" dirty="0" err="1" smtClean="0"/>
              <a:t>xEVA</a:t>
            </a:r>
            <a:r>
              <a:rPr lang="en-US" i="1" dirty="0" smtClean="0"/>
              <a:t> Lunar Architecture Lead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3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 </a:t>
            </a:r>
            <a:r>
              <a:rPr lang="en-US" dirty="0" smtClean="0"/>
              <a:t>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FOD EVA is developing operational concepts for the future execution of lunar EVAs.</a:t>
            </a:r>
          </a:p>
          <a:p>
            <a:pPr lvl="1"/>
            <a:r>
              <a:rPr lang="en-US" dirty="0"/>
              <a:t>These concepts </a:t>
            </a:r>
            <a:r>
              <a:rPr lang="en-US" dirty="0" smtClean="0"/>
              <a:t>utilize </a:t>
            </a:r>
            <a:r>
              <a:rPr lang="en-US" dirty="0"/>
              <a:t>lessons learned from </a:t>
            </a:r>
            <a:r>
              <a:rPr lang="en-US" dirty="0" smtClean="0"/>
              <a:t>the success of both </a:t>
            </a:r>
            <a:r>
              <a:rPr lang="en-US" dirty="0"/>
              <a:t>Apollo and International Space Station EVAs.</a:t>
            </a:r>
          </a:p>
          <a:p>
            <a:pPr lvl="2"/>
            <a:r>
              <a:rPr lang="en-US" dirty="0"/>
              <a:t>Integrate lunar science experts into the flight control team and planning/training process</a:t>
            </a:r>
            <a:r>
              <a:rPr lang="en-US" dirty="0" smtClean="0"/>
              <a:t>.</a:t>
            </a:r>
          </a:p>
          <a:p>
            <a:pPr lvl="3"/>
            <a:r>
              <a:rPr lang="en-US" dirty="0" smtClean="0"/>
              <a:t>More efficient to the mission to have a science expert integrated into the FOD EVA team (including physical location during execution)</a:t>
            </a:r>
          </a:p>
          <a:p>
            <a:pPr lvl="3"/>
            <a:r>
              <a:rPr lang="en-US" dirty="0" smtClean="0"/>
              <a:t>With additional experts in the “Science Support Room” </a:t>
            </a:r>
            <a:r>
              <a:rPr lang="en-US" smtClean="0"/>
              <a:t>(Apollo SSR) </a:t>
            </a:r>
            <a:r>
              <a:rPr lang="en-US" dirty="0" smtClean="0"/>
              <a:t>interacting with the Flight Control Team, just like ISS Flight Controllers interact with the Mission </a:t>
            </a:r>
            <a:r>
              <a:rPr lang="en-US" smtClean="0"/>
              <a:t>Evaluation Room (MER)</a:t>
            </a:r>
            <a:endParaRPr lang="en-US" dirty="0"/>
          </a:p>
          <a:p>
            <a:pPr lvl="2"/>
            <a:r>
              <a:rPr lang="en-US" dirty="0"/>
              <a:t>Plan to test ops concepts during analog missions (NEEMO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Communication and timely response are critical for the safety of the crew and mission success.</a:t>
            </a:r>
            <a:endParaRPr lang="en-US" dirty="0"/>
          </a:p>
          <a:p>
            <a:r>
              <a:rPr lang="en-US" dirty="0"/>
              <a:t>Current challenges include undefined vehicles, tools, and rover access and unknown landing site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Criticality </a:t>
            </a:r>
            <a:r>
              <a:rPr lang="en-US"/>
              <a:t>of Communication during 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27" y="1154814"/>
            <a:ext cx="2761671" cy="472874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Clear and timely communication is critical during real-time EVA operations. Past experiences have demonstrated that delays in information can cause teams to go down paths not intended by all teams</a:t>
            </a:r>
            <a:r>
              <a:rPr lang="en-US" dirty="0" smtClean="0"/>
              <a:t>.</a:t>
            </a:r>
          </a:p>
          <a:p>
            <a:r>
              <a:rPr lang="en-US" sz="2400" dirty="0" smtClean="0"/>
              <a:t>Example from US EVA 32 – Water Switch flip during depress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43</a:t>
            </a:fld>
            <a:endParaRPr lang="en-US"/>
          </a:p>
        </p:txBody>
      </p:sp>
      <p:pic>
        <p:nvPicPr>
          <p:cNvPr id="7" name="output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6399" y="1222068"/>
            <a:ext cx="8728363" cy="490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 Development Process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379962"/>
              </p:ext>
            </p:extLst>
          </p:nvPr>
        </p:nvGraphicFramePr>
        <p:xfrm>
          <a:off x="838200" y="1154113"/>
          <a:ext cx="10515600" cy="5022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44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13097942">
            <a:off x="7382770" y="3323001"/>
            <a:ext cx="1273209" cy="685074"/>
            <a:chOff x="6882090" y="787688"/>
            <a:chExt cx="585628" cy="685074"/>
          </a:xfrm>
        </p:grpSpPr>
        <p:sp>
          <p:nvSpPr>
            <p:cNvPr id="9" name="Right Arrow 8"/>
            <p:cNvSpPr/>
            <p:nvPr/>
          </p:nvSpPr>
          <p:spPr>
            <a:xfrm>
              <a:off x="6882090" y="787688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ight Arrow 4"/>
            <p:cNvSpPr txBox="1"/>
            <p:nvPr/>
          </p:nvSpPr>
          <p:spPr>
            <a:xfrm>
              <a:off x="6882090" y="924703"/>
              <a:ext cx="409940" cy="4110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07307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Notional EVA Timelines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FOD EVA is already working with ARES to identify potential objectives and their priorities. </a:t>
            </a:r>
          </a:p>
          <a:p>
            <a:r>
              <a:rPr lang="en-US" dirty="0" smtClean="0"/>
              <a:t>These have been formulated into Summary EVA Timelines which can be used for testing and requirements development.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" y="3042439"/>
            <a:ext cx="10699704" cy="313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6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 Operations Continuing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Risk </a:t>
            </a:r>
            <a:endParaRPr lang="en-US" dirty="0"/>
          </a:p>
          <a:p>
            <a:pPr lvl="1"/>
            <a:r>
              <a:rPr lang="en-US" dirty="0"/>
              <a:t>Method </a:t>
            </a:r>
            <a:r>
              <a:rPr lang="en-US"/>
              <a:t>to improve crew autonomy </a:t>
            </a:r>
            <a:r>
              <a:rPr lang="en-US" dirty="0"/>
              <a:t>due </a:t>
            </a:r>
            <a:r>
              <a:rPr lang="en-US"/>
              <a:t>to ≥8 </a:t>
            </a:r>
            <a:r>
              <a:rPr lang="en-US" dirty="0"/>
              <a:t>sec delay</a:t>
            </a:r>
          </a:p>
          <a:p>
            <a:pPr lvl="2"/>
            <a:r>
              <a:rPr lang="en-US" dirty="0"/>
              <a:t>Real-time</a:t>
            </a:r>
            <a:r>
              <a:rPr lang="en-US"/>
              <a:t> </a:t>
            </a:r>
            <a:r>
              <a:rPr lang="en-US" dirty="0"/>
              <a:t>independent procedure tracking as locations start having longer </a:t>
            </a:r>
            <a:r>
              <a:rPr lang="en-US" dirty="0" err="1"/>
              <a:t>comm</a:t>
            </a:r>
            <a:r>
              <a:rPr lang="en-US" dirty="0"/>
              <a:t> delays. </a:t>
            </a:r>
          </a:p>
          <a:p>
            <a:pPr lvl="2"/>
            <a:r>
              <a:rPr lang="en-US"/>
              <a:t>Verbal </a:t>
            </a:r>
            <a:r>
              <a:rPr lang="en-US" dirty="0"/>
              <a:t>note taking paired with imagery for downlink and analysis.</a:t>
            </a:r>
          </a:p>
          <a:p>
            <a:pPr lvl="2"/>
            <a:r>
              <a:rPr lang="en-US"/>
              <a:t>Ability </a:t>
            </a:r>
            <a:r>
              <a:rPr lang="en-US" dirty="0"/>
              <a:t>to give crew real-time procedures, data, pictures, or diagrams during the EVA to assist the crew with questions or obstacles. </a:t>
            </a:r>
          </a:p>
          <a:p>
            <a:pPr lvl="2"/>
            <a:r>
              <a:rPr lang="en-US"/>
              <a:t>Navigation </a:t>
            </a:r>
            <a:r>
              <a:rPr lang="en-US" dirty="0"/>
              <a:t>and Location tracking are new needs as we venture further from our </a:t>
            </a:r>
            <a:r>
              <a:rPr lang="en-US" dirty="0" err="1"/>
              <a:t>homw</a:t>
            </a:r>
            <a:r>
              <a:rPr lang="en-US" dirty="0"/>
              <a:t> vehicle, into PSRs, and other limited visibility areas.</a:t>
            </a:r>
          </a:p>
          <a:p>
            <a:pPr lvl="2"/>
            <a:endParaRPr lang="en-US" dirty="0">
              <a:solidFill>
                <a:srgbClr val="FF0000"/>
              </a:solidFill>
            </a:endParaRPr>
          </a:p>
          <a:p>
            <a:r>
              <a:rPr lang="en-US"/>
              <a:t>Open Work</a:t>
            </a:r>
            <a:endParaRPr lang="en-US" dirty="0"/>
          </a:p>
          <a:p>
            <a:pPr lvl="1"/>
            <a:r>
              <a:rPr lang="en-US" dirty="0"/>
              <a:t>Expand communication and integration methods for </a:t>
            </a:r>
            <a:r>
              <a:rPr lang="en-US"/>
              <a:t>ground teams</a:t>
            </a:r>
            <a:endParaRPr lang="en-US" dirty="0"/>
          </a:p>
          <a:p>
            <a:pPr lvl="2"/>
            <a:r>
              <a:rPr lang="en-US" dirty="0"/>
              <a:t>Inclusion of science community</a:t>
            </a:r>
            <a:r>
              <a:rPr lang="en-US"/>
              <a:t>, CLIPS</a:t>
            </a:r>
            <a:r>
              <a:rPr lang="en-US" dirty="0"/>
              <a:t>,</a:t>
            </a:r>
            <a:r>
              <a:rPr lang="en-US"/>
              <a:t> </a:t>
            </a:r>
            <a:r>
              <a:rPr lang="en-US" dirty="0"/>
              <a:t>and </a:t>
            </a:r>
            <a:r>
              <a:rPr lang="en-US"/>
              <a:t>other </a:t>
            </a:r>
            <a:r>
              <a:rPr lang="en-US" dirty="0"/>
              <a:t>outside </a:t>
            </a:r>
            <a:r>
              <a:rPr lang="en-US"/>
              <a:t>of NASA</a:t>
            </a:r>
            <a:r>
              <a:rPr lang="en-US" dirty="0"/>
              <a:t> </a:t>
            </a:r>
            <a:r>
              <a:rPr lang="en-US"/>
              <a:t>players</a:t>
            </a:r>
            <a:endParaRPr lang="en-US" dirty="0"/>
          </a:p>
          <a:p>
            <a:pPr lvl="2"/>
            <a:r>
              <a:rPr lang="en-US" dirty="0"/>
              <a:t>Integration between NASA and hardware owners (vehicle, payload, </a:t>
            </a:r>
            <a:r>
              <a:rPr lang="en-US"/>
              <a:t>etc.)</a:t>
            </a:r>
            <a:endParaRPr lang="en-US" dirty="0"/>
          </a:p>
          <a:p>
            <a:pPr lvl="2"/>
            <a:r>
              <a:rPr lang="en-US"/>
              <a:t>Will </a:t>
            </a:r>
            <a:r>
              <a:rPr lang="en-US" dirty="0"/>
              <a:t>need planning data transfer and real-time communication </a:t>
            </a:r>
            <a:r>
              <a:rPr lang="en-US"/>
              <a:t>means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Please join us on Thursday for our </a:t>
            </a:r>
            <a:r>
              <a:rPr lang="en-US"/>
              <a:t>Collaborative Forum</a:t>
            </a:r>
            <a:r>
              <a:rPr lang="en-US" dirty="0"/>
              <a:t> </a:t>
            </a:r>
            <a:r>
              <a:rPr lang="en-US"/>
              <a:t>to </a:t>
            </a:r>
            <a:r>
              <a:rPr lang="en-US" dirty="0"/>
              <a:t>discuss the following question</a:t>
            </a:r>
            <a:r>
              <a:rPr lang="en-US"/>
              <a:t>:</a:t>
            </a:r>
            <a:endParaRPr lang="en-US" dirty="0">
              <a:cs typeface="Calibri" panose="020F0502020204030204"/>
            </a:endParaRPr>
          </a:p>
          <a:p>
            <a:endParaRPr lang="en-US" dirty="0"/>
          </a:p>
          <a:p>
            <a:r>
              <a:rPr lang="en-US">
                <a:ea typeface="+mn-lt"/>
                <a:cs typeface="+mn-lt"/>
              </a:rPr>
              <a:t>What hardware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>
                <a:ea typeface="+mn-lt"/>
                <a:cs typeface="+mn-lt"/>
              </a:rPr>
              <a:t>systems </a:t>
            </a:r>
            <a:r>
              <a:rPr lang="en-US" dirty="0">
                <a:ea typeface="+mn-lt"/>
                <a:cs typeface="+mn-lt"/>
              </a:rPr>
              <a:t>should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be made available to the operations team to reduce risk to loss of </a:t>
            </a:r>
            <a:r>
              <a:rPr lang="en-US">
                <a:ea typeface="+mn-lt"/>
                <a:cs typeface="+mn-lt"/>
              </a:rPr>
              <a:t>crew and </a:t>
            </a:r>
            <a:r>
              <a:rPr lang="en-US" dirty="0">
                <a:ea typeface="+mn-lt"/>
                <a:cs typeface="+mn-lt"/>
              </a:rPr>
              <a:t>loss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of mission from an operations perspective?</a:t>
            </a:r>
          </a:p>
          <a:p>
            <a:pPr lvl="1"/>
            <a:r>
              <a:rPr lang="en-US"/>
              <a:t>Training systems, </a:t>
            </a:r>
            <a:r>
              <a:rPr lang="en-US" dirty="0"/>
              <a:t>knowledge capture and sharing</a:t>
            </a:r>
            <a:r>
              <a:rPr lang="en-US"/>
              <a:t>, procedure editors, execution systems </a:t>
            </a:r>
            <a:r>
              <a:rPr lang="en-US" dirty="0"/>
              <a:t>and </a:t>
            </a:r>
            <a:r>
              <a:rPr lang="en-US"/>
              <a:t>hardware, </a:t>
            </a:r>
            <a:r>
              <a:rPr lang="en-US" dirty="0"/>
              <a:t>contingency operations</a:t>
            </a:r>
            <a:r>
              <a:rPr lang="en-US"/>
              <a:t>, etc.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Are</a:t>
            </a:r>
            <a:r>
              <a:rPr lang="en-US"/>
              <a:t> these hardware </a:t>
            </a:r>
            <a:r>
              <a:rPr lang="en-US" dirty="0"/>
              <a:t>and </a:t>
            </a:r>
            <a:r>
              <a:rPr lang="en-US"/>
              <a:t>systems ready </a:t>
            </a:r>
            <a:r>
              <a:rPr lang="en-US" dirty="0"/>
              <a:t>to go or need to be </a:t>
            </a:r>
            <a:r>
              <a:rPr lang="en-US"/>
              <a:t>developed more?</a:t>
            </a:r>
            <a:endParaRPr lang="en-US" dirty="0"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FOD EVA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28C7F-E676-4036-A642-E6DF1228A6C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960AF56D0DE349917728ADB305F1BF" ma:contentTypeVersion="2" ma:contentTypeDescription="Create a new document." ma:contentTypeScope="" ma:versionID="afaba935f1d462f5fae7b0850824c27f">
  <xsd:schema xmlns:xsd="http://www.w3.org/2001/XMLSchema" xmlns:xs="http://www.w3.org/2001/XMLSchema" xmlns:p="http://schemas.microsoft.com/office/2006/metadata/properties" xmlns:ns2="809f09d2-b430-4ee5-ae2d-c1aea485bde9" targetNamespace="http://schemas.microsoft.com/office/2006/metadata/properties" ma:root="true" ma:fieldsID="3474fde2d1e848865955345cba489c98" ns2:_="">
    <xsd:import namespace="809f09d2-b430-4ee5-ae2d-c1aea485bd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f09d2-b430-4ee5-ae2d-c1aea485bd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8D9BA4-0491-419C-BF83-457B336809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9f09d2-b430-4ee5-ae2d-c1aea485bd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51BAA4-5418-4234-B74A-8935D56C5F6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809f09d2-b430-4ee5-ae2d-c1aea485bde9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D9AC391-F2AB-4DEB-8D0E-6E4228AE40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6657</TotalTime>
  <Words>3361</Words>
  <Application>Microsoft Office PowerPoint</Application>
  <PresentationFormat>Widescreen</PresentationFormat>
  <Paragraphs>629</Paragraphs>
  <Slides>47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Aharoni</vt:lpstr>
      <vt:lpstr>Arial</vt:lpstr>
      <vt:lpstr>Arial Black</vt:lpstr>
      <vt:lpstr>Calibri</vt:lpstr>
      <vt:lpstr>Calibri Light</vt:lpstr>
      <vt:lpstr>Franklin Gothic Heavy</vt:lpstr>
      <vt:lpstr>Wingdings</vt:lpstr>
      <vt:lpstr>Office Theme</vt:lpstr>
      <vt:lpstr>xEVA Flight Operations</vt:lpstr>
      <vt:lpstr>Agenda</vt:lpstr>
      <vt:lpstr>Role of EVA Flight Operations</vt:lpstr>
      <vt:lpstr>EVA Operations</vt:lpstr>
      <vt:lpstr>Organization Structure</vt:lpstr>
      <vt:lpstr>xEVA Operations Team</vt:lpstr>
      <vt:lpstr>xEVA Schedule</vt:lpstr>
      <vt:lpstr>How do you build your operations systems for Moon and Mars?</vt:lpstr>
      <vt:lpstr>Operation Deliverables</vt:lpstr>
      <vt:lpstr>Capturing Historic EVA Lessons Learned</vt:lpstr>
      <vt:lpstr>Capturing Lessons Learned</vt:lpstr>
      <vt:lpstr>Example: EVA Crew Training and Facilities</vt:lpstr>
      <vt:lpstr>Sharing Knowledge</vt:lpstr>
      <vt:lpstr>Influencing Hardware Design from an Operations Perspective</vt:lpstr>
      <vt:lpstr>Influencing EVA Designs from an Operations Perspective</vt:lpstr>
      <vt:lpstr>Influencing EVA Designs from an Operations Perspective:  Questions to ask on a Design</vt:lpstr>
      <vt:lpstr>If crew and flight controllers could change one item of the current EMU:</vt:lpstr>
      <vt:lpstr>Hardware Efforts in Development</vt:lpstr>
      <vt:lpstr>Designing Lunar EVA Training Flows using a Risk-Based Approach</vt:lpstr>
      <vt:lpstr>EVA Skills Training –Phased Approach</vt:lpstr>
      <vt:lpstr>EVA Science Training – Phased Approach</vt:lpstr>
      <vt:lpstr>xEVA Training Philosophy</vt:lpstr>
      <vt:lpstr>Example Risk:  Medium-Long Distance Ambulation</vt:lpstr>
      <vt:lpstr>Example Risk:  Medium-Long Distance Ambulation</vt:lpstr>
      <vt:lpstr>EVA Training Risk:  One of Many Conclusions</vt:lpstr>
      <vt:lpstr>Structured Analog Testing</vt:lpstr>
      <vt:lpstr>We need a unified, structured approach</vt:lpstr>
      <vt:lpstr>Test Environment Configurations</vt:lpstr>
      <vt:lpstr>New Test Structure: Test Objectives</vt:lpstr>
      <vt:lpstr>New Test Structure:  Test Objectives Form</vt:lpstr>
      <vt:lpstr>New Test Structure:  Standard Measures</vt:lpstr>
      <vt:lpstr>New Test Structure:  Test Events</vt:lpstr>
      <vt:lpstr>New Test Structure:  Overall Structure</vt:lpstr>
      <vt:lpstr>New Test Structure:  Overall Structure</vt:lpstr>
      <vt:lpstr>New Methods in Procedure Authoring</vt:lpstr>
      <vt:lpstr>How we currently author and execute EVA procedures</vt:lpstr>
      <vt:lpstr>Maestro: short-term objectives</vt:lpstr>
      <vt:lpstr>Maestro prototype</vt:lpstr>
      <vt:lpstr>Maestro: long-term objectives</vt:lpstr>
      <vt:lpstr>Maestro: Who else should be interested</vt:lpstr>
      <vt:lpstr>Designing Lunar EVA Execution Systems</vt:lpstr>
      <vt:lpstr>EVA Execution</vt:lpstr>
      <vt:lpstr>Criticality of Communication during Ops</vt:lpstr>
      <vt:lpstr>EVA Development Process</vt:lpstr>
      <vt:lpstr>Notional EVA Timelines</vt:lpstr>
      <vt:lpstr>EVA Operations Continuing Work</vt:lpstr>
      <vt:lpstr>Collaborative Forum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Stoffel, James R. (JSC-CX32)[SGT, INC]</dc:creator>
  <cp:lastModifiedBy>Beene, Vanessa R. (JSC-IC111)</cp:lastModifiedBy>
  <cp:revision>117</cp:revision>
  <cp:lastPrinted>2019-06-25T16:05:07Z</cp:lastPrinted>
  <dcterms:created xsi:type="dcterms:W3CDTF">2015-04-09T15:54:22Z</dcterms:created>
  <dcterms:modified xsi:type="dcterms:W3CDTF">2020-03-19T05:18:53Z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0x0101007B960AF56D0DE349917728ADB305F1BF</vt:lpwstr>
  </property>
</Properties>
</file>