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341" r:id="rId3"/>
    <p:sldId id="257" r:id="rId4"/>
    <p:sldId id="314" r:id="rId5"/>
    <p:sldId id="289" r:id="rId6"/>
    <p:sldId id="343" r:id="rId7"/>
    <p:sldId id="274" r:id="rId8"/>
    <p:sldId id="272" r:id="rId9"/>
    <p:sldId id="335" r:id="rId10"/>
    <p:sldId id="275" r:id="rId11"/>
    <p:sldId id="336" r:id="rId12"/>
    <p:sldId id="270" r:id="rId13"/>
    <p:sldId id="276" r:id="rId14"/>
    <p:sldId id="299" r:id="rId15"/>
    <p:sldId id="332" r:id="rId16"/>
    <p:sldId id="277" r:id="rId17"/>
    <p:sldId id="300" r:id="rId18"/>
    <p:sldId id="302" r:id="rId19"/>
    <p:sldId id="329" r:id="rId20"/>
    <p:sldId id="311" r:id="rId21"/>
    <p:sldId id="295" r:id="rId22"/>
    <p:sldId id="323" r:id="rId23"/>
    <p:sldId id="296" r:id="rId24"/>
    <p:sldId id="312" r:id="rId25"/>
    <p:sldId id="308" r:id="rId26"/>
    <p:sldId id="309" r:id="rId27"/>
    <p:sldId id="291" r:id="rId28"/>
    <p:sldId id="330" r:id="rId29"/>
    <p:sldId id="333" r:id="rId30"/>
    <p:sldId id="344" r:id="rId31"/>
    <p:sldId id="342" r:id="rId32"/>
    <p:sldId id="29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72" y="864"/>
      </p:cViewPr>
      <p:guideLst/>
    </p:cSldViewPr>
  </p:slideViewPr>
  <p:notesTextViewPr>
    <p:cViewPr>
      <p:scale>
        <a:sx n="1" d="1"/>
        <a:sy n="1" d="1"/>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F07B2-02DE-436F-A85B-9D31FC6535FB}" type="datetimeFigureOut">
              <a:rPr lang="en-US" smtClean="0"/>
              <a:t>4/3/2020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C967B8-B4C3-4C2B-B529-BFF764327F93}" type="slidenum">
              <a:rPr lang="en-US" smtClean="0"/>
              <a:t>‹#›</a:t>
            </a:fld>
            <a:endParaRPr lang="en-US" dirty="0"/>
          </a:p>
        </p:txBody>
      </p:sp>
    </p:spTree>
    <p:extLst>
      <p:ext uri="{BB962C8B-B14F-4D97-AF65-F5344CB8AC3E}">
        <p14:creationId xmlns:p14="http://schemas.microsoft.com/office/powerpoint/2010/main" val="2666499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n.wikipedia.org/wiki/Centrifugal_force" TargetMode="External"/><Relationship Id="rId3" Type="http://schemas.openxmlformats.org/officeDocument/2006/relationships/hyperlink" Target="http://en.wikipedia.org/wiki/Solar_System" TargetMode="External"/><Relationship Id="rId7" Type="http://schemas.openxmlformats.org/officeDocument/2006/relationships/hyperlink" Target="http://en.wikipedia.org/wiki/Jacobi_integral#cite_note-BnF-1"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en.wikipedia.org/wiki/Circular_restricted_three-body_problem" TargetMode="External"/><Relationship Id="rId11" Type="http://schemas.openxmlformats.org/officeDocument/2006/relationships/hyperlink" Target="http://en.wikipedia.org/wiki/Kinetic_energy" TargetMode="External"/><Relationship Id="rId5" Type="http://schemas.openxmlformats.org/officeDocument/2006/relationships/hyperlink" Target="http://en.wikipedia.org/wiki/Carl_Gustav_Jacob_Jacobi" TargetMode="External"/><Relationship Id="rId10" Type="http://schemas.openxmlformats.org/officeDocument/2006/relationships/hyperlink" Target="http://en.wikipedia.org/wiki/Gravitational_potential" TargetMode="External"/><Relationship Id="rId4" Type="http://schemas.openxmlformats.org/officeDocument/2006/relationships/hyperlink" Target="http://en.wikipedia.org/wiki/Lagrange_points" TargetMode="External"/><Relationship Id="rId9" Type="http://schemas.openxmlformats.org/officeDocument/2006/relationships/hyperlink" Target="http://en.wikipedia.org/wiki/Potential_energy"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Centrifugal_force" TargetMode="External"/><Relationship Id="rId3" Type="http://schemas.openxmlformats.org/officeDocument/2006/relationships/hyperlink" Target="http://en.wikipedia.org/wiki/Solar_System" TargetMode="External"/><Relationship Id="rId7" Type="http://schemas.openxmlformats.org/officeDocument/2006/relationships/hyperlink" Target="http://en.wikipedia.org/wiki/Jacobi_integral#cite_note-BnF-1"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en.wikipedia.org/wiki/Circular_restricted_three-body_problem" TargetMode="External"/><Relationship Id="rId11" Type="http://schemas.openxmlformats.org/officeDocument/2006/relationships/hyperlink" Target="http://en.wikipedia.org/wiki/Kinetic_energy" TargetMode="External"/><Relationship Id="rId5" Type="http://schemas.openxmlformats.org/officeDocument/2006/relationships/hyperlink" Target="http://en.wikipedia.org/wiki/Carl_Gustav_Jacob_Jacobi" TargetMode="External"/><Relationship Id="rId10" Type="http://schemas.openxmlformats.org/officeDocument/2006/relationships/hyperlink" Target="http://en.wikipedia.org/wiki/Gravitational_potential" TargetMode="External"/><Relationship Id="rId4" Type="http://schemas.openxmlformats.org/officeDocument/2006/relationships/hyperlink" Target="http://en.wikipedia.org/wiki/Lagrange_points" TargetMode="External"/><Relationship Id="rId9" Type="http://schemas.openxmlformats.org/officeDocument/2006/relationships/hyperlink" Target="http://en.wikipedia.org/wiki/Potential_energ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744CB0-712A-43F3-932D-4F1264DB6C7F}" type="slidenum">
              <a:rPr lang="en-US" smtClean="0"/>
              <a:t>17</a:t>
            </a:fld>
            <a:endParaRPr lang="en-US" dirty="0"/>
          </a:p>
        </p:txBody>
      </p:sp>
    </p:spTree>
    <p:extLst>
      <p:ext uri="{BB962C8B-B14F-4D97-AF65-F5344CB8AC3E}">
        <p14:creationId xmlns:p14="http://schemas.microsoft.com/office/powerpoint/2010/main" val="815237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circular restricted three-body problem is a valid approximation of elliptical orbits found in the </a:t>
            </a:r>
            <a:r>
              <a:rPr lang="en-US" dirty="0" smtClean="0">
                <a:hlinkClick r:id="rId3" tooltip="Solar System"/>
              </a:rPr>
              <a:t>Solar System</a:t>
            </a:r>
            <a:r>
              <a:rPr lang="en-US" dirty="0" smtClean="0"/>
              <a:t>, and this can be visualized as a combination of the potentials due to the gravity of the two primary bodies along with the centrifugal effect from their rotation (Coriolis effects are dynamic and not shown). The </a:t>
            </a:r>
            <a:r>
              <a:rPr lang="en-US" dirty="0" smtClean="0">
                <a:hlinkClick r:id="rId4" tooltip="Lagrange points"/>
              </a:rPr>
              <a:t>Lagrange points</a:t>
            </a:r>
            <a:r>
              <a:rPr lang="en-US" dirty="0" smtClean="0"/>
              <a:t> can then be seen as the five places where the gradient on the resultant surface is zero (shown as blue lines) indicating that the forces are in balance there.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Three-body problem: an analytical solution does not exist. So we have a ‘rule’ for the evolution in terms of a set of nonlinear differential equations. But the rule is deterministic, that is, for one particular initial state only one set of future states evolves. We do not have a complete solution; we cannot solve those equations so we do not know the states for all initial conditions and for times past, present and future. We know some particular equilibrium solutions (libration points) and we have successfully determined – and learned to compute -- some periodic solutions of which there is an infinite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a:p>
            <a:r>
              <a:rPr lang="en-US" sz="1200" kern="1200" dirty="0" smtClean="0">
                <a:solidFill>
                  <a:schemeClr val="tx1"/>
                </a:solidFill>
                <a:effectLst/>
                <a:latin typeface="+mn-lt"/>
                <a:ea typeface="+mn-ea"/>
                <a:cs typeface="+mn-cs"/>
              </a:rPr>
              <a:t>We can choose the units of mass, distance and time so that the gravitational constant is 1, and the period of the circular orbits is 2π. . We can study the dynamics relative to a co-rotating system of coordinates  for which the positions of the primaries relative to this system are … The motion of the infinitesimal particle relative to the co-rotating frame is described by the second order differential equations:</a:t>
            </a:r>
            <a:endParaRPr lang="en-US" dirty="0" smtClean="0">
              <a:effectLst/>
            </a:endParaRPr>
          </a:p>
          <a:p>
            <a:endParaRPr lang="en-US" sz="1200" kern="1200" dirty="0" smtClean="0">
              <a:solidFill>
                <a:schemeClr val="tx1"/>
              </a:solidFill>
              <a:effectLst/>
              <a:latin typeface="+mn-lt"/>
              <a:ea typeface="+mn-ea"/>
              <a:cs typeface="+mn-cs"/>
            </a:endParaRPr>
          </a:p>
          <a:p>
            <a:r>
              <a:rPr lang="en-US" b="1" dirty="0" smtClean="0"/>
              <a:t>The Jacobi Constant</a:t>
            </a:r>
            <a:r>
              <a:rPr lang="en-US" dirty="0" smtClean="0"/>
              <a:t>; named after </a:t>
            </a:r>
            <a:r>
              <a:rPr lang="en-US" dirty="0" smtClean="0">
                <a:hlinkClick r:id="rId5" tooltip="Carl Gustav Jacob Jacobi"/>
              </a:rPr>
              <a:t>Carl Gustav Jacob Jacobi</a:t>
            </a:r>
            <a:r>
              <a:rPr lang="en-US" dirty="0" smtClean="0"/>
              <a:t>) is the only known conserved quantity for the </a:t>
            </a:r>
            <a:r>
              <a:rPr lang="en-US" dirty="0" smtClean="0">
                <a:hlinkClick r:id="rId6" tooltip="Circular restricted three-body problem"/>
              </a:rPr>
              <a:t>circular restricted three-body problem</a:t>
            </a:r>
            <a:r>
              <a:rPr lang="en-US" dirty="0" smtClean="0"/>
              <a:t>.</a:t>
            </a:r>
            <a:r>
              <a:rPr lang="en-US" baseline="30000" dirty="0" smtClean="0">
                <a:hlinkClick r:id="rId7"/>
              </a:rPr>
              <a:t>[1]</a:t>
            </a:r>
            <a:r>
              <a:rPr lang="en-US" dirty="0" smtClean="0"/>
              <a:t> Unlike in the two-body problem, the energy and momentum of the system are not conserved separately and a general analytical solution is not possible. The integral has been used to derive numerous solutions in special cases.</a:t>
            </a:r>
          </a:p>
          <a:p>
            <a:endParaRPr lang="en-US" dirty="0" smtClean="0"/>
          </a:p>
          <a:p>
            <a:r>
              <a:rPr lang="en-US" dirty="0" smtClean="0"/>
              <a:t>Note that the Jacobi integral is minus twice the total energy per unit mass in the rotating frame of reference: the first term relates to </a:t>
            </a:r>
            <a:r>
              <a:rPr lang="en-US" dirty="0" smtClean="0">
                <a:hlinkClick r:id="rId8" tooltip="Centrifugal force"/>
              </a:rPr>
              <a:t>centrifugal</a:t>
            </a:r>
            <a:r>
              <a:rPr lang="en-US" dirty="0" smtClean="0"/>
              <a:t> </a:t>
            </a:r>
            <a:r>
              <a:rPr lang="en-US" dirty="0" smtClean="0">
                <a:hlinkClick r:id="rId9" tooltip="Potential energy"/>
              </a:rPr>
              <a:t>potential energy</a:t>
            </a:r>
            <a:r>
              <a:rPr lang="en-US" dirty="0" smtClean="0"/>
              <a:t>, the second represents </a:t>
            </a:r>
            <a:r>
              <a:rPr lang="en-US" dirty="0" smtClean="0">
                <a:hlinkClick r:id="rId10" tooltip="Gravitational potential"/>
              </a:rPr>
              <a:t>gravitational potential</a:t>
            </a:r>
            <a:r>
              <a:rPr lang="en-US" dirty="0" smtClean="0"/>
              <a:t> and the third is the </a:t>
            </a:r>
            <a:r>
              <a:rPr lang="en-US" dirty="0" smtClean="0">
                <a:hlinkClick r:id="rId11" tooltip="Kinetic energy"/>
              </a:rPr>
              <a:t>kinetic energy</a:t>
            </a:r>
            <a:r>
              <a:rPr lang="en-US" dirty="0" smtClean="0"/>
              <a:t>. In this system of reference, the forces that act on the particle are the two gravitational attractions, the centrifugal force and the Coriolis force. Since the first three can be derived from potentials and the last one is perpendicular to the trajectory, they are all conservative, so the energy measured in this system of reference (and hence, the Jacobi integral) is a constant of motion.</a:t>
            </a: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7744CB0-712A-43F3-932D-4F1264DB6C7F}" type="slidenum">
              <a:rPr lang="en-US" smtClean="0"/>
              <a:t>18</a:t>
            </a:fld>
            <a:endParaRPr lang="en-US" dirty="0"/>
          </a:p>
        </p:txBody>
      </p:sp>
    </p:spTree>
    <p:extLst>
      <p:ext uri="{BB962C8B-B14F-4D97-AF65-F5344CB8AC3E}">
        <p14:creationId xmlns:p14="http://schemas.microsoft.com/office/powerpoint/2010/main" val="349364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circular restricted three-body problem is a valid approximation of elliptical orbits found in the </a:t>
            </a:r>
            <a:r>
              <a:rPr lang="en-US" dirty="0" smtClean="0">
                <a:hlinkClick r:id="rId3" tooltip="Solar System"/>
              </a:rPr>
              <a:t>Solar System</a:t>
            </a:r>
            <a:r>
              <a:rPr lang="en-US" dirty="0" smtClean="0"/>
              <a:t>, and this can be visualized as a combination of the potentials due to the gravity of the two primary bodies along with the centrifugal effect from their rotation (Coriolis effects are dynamic and not shown). The </a:t>
            </a:r>
            <a:r>
              <a:rPr lang="en-US" dirty="0" smtClean="0">
                <a:hlinkClick r:id="rId4" tooltip="Lagrange points"/>
              </a:rPr>
              <a:t>Lagrange points</a:t>
            </a:r>
            <a:r>
              <a:rPr lang="en-US" dirty="0" smtClean="0"/>
              <a:t> can then be seen as the five places where the gradient on the resultant surface is zero (shown as blue lines) indicating that the forces are in balance there.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Three-body problem: an analytical solution does not exist. So we have a ‘rule’ for the evolution in terms of a set of nonlinear differential equations. But the rule is deterministic, that is, for one particular initial state only one set of future states evolves. We do not have a complete solution; we cannot solve those equations so we do not know the states for all initial conditions and for times past, present and future. We know some particular equilibrium solutions (libration points) and we have successfully determined – and learned to compute -- some periodic solutions of which there is an infinite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a:p>
            <a:r>
              <a:rPr lang="en-US" sz="1200" kern="1200" dirty="0" smtClean="0">
                <a:solidFill>
                  <a:schemeClr val="tx1"/>
                </a:solidFill>
                <a:effectLst/>
                <a:latin typeface="+mn-lt"/>
                <a:ea typeface="+mn-ea"/>
                <a:cs typeface="+mn-cs"/>
              </a:rPr>
              <a:t>We can choose the units of mass, distance and time so that the gravitational constant is 1, and the period of the circular orbits is 2π. . We can study the dynamics relative to a co-rotating system of coordinates  for which the positions of the primaries relative to this system are … The motion of the infinitesimal particle relative to the co-rotating frame is described by the second order differential equations:</a:t>
            </a:r>
            <a:endParaRPr lang="en-US" dirty="0" smtClean="0">
              <a:effectLst/>
            </a:endParaRPr>
          </a:p>
          <a:p>
            <a:endParaRPr lang="en-US" sz="1200" kern="1200" dirty="0" smtClean="0">
              <a:solidFill>
                <a:schemeClr val="tx1"/>
              </a:solidFill>
              <a:effectLst/>
              <a:latin typeface="+mn-lt"/>
              <a:ea typeface="+mn-ea"/>
              <a:cs typeface="+mn-cs"/>
            </a:endParaRPr>
          </a:p>
          <a:p>
            <a:r>
              <a:rPr lang="en-US" b="1" dirty="0" smtClean="0"/>
              <a:t>The Jacobi Constant</a:t>
            </a:r>
            <a:r>
              <a:rPr lang="en-US" dirty="0" smtClean="0"/>
              <a:t>; named after </a:t>
            </a:r>
            <a:r>
              <a:rPr lang="en-US" dirty="0" smtClean="0">
                <a:hlinkClick r:id="rId5" tooltip="Carl Gustav Jacob Jacobi"/>
              </a:rPr>
              <a:t>Carl Gustav Jacob Jacobi</a:t>
            </a:r>
            <a:r>
              <a:rPr lang="en-US" dirty="0" smtClean="0"/>
              <a:t>) is the only known conserved quantity for the </a:t>
            </a:r>
            <a:r>
              <a:rPr lang="en-US" dirty="0" smtClean="0">
                <a:hlinkClick r:id="rId6" tooltip="Circular restricted three-body problem"/>
              </a:rPr>
              <a:t>circular restricted three-body problem</a:t>
            </a:r>
            <a:r>
              <a:rPr lang="en-US" dirty="0" smtClean="0"/>
              <a:t>.</a:t>
            </a:r>
            <a:r>
              <a:rPr lang="en-US" baseline="30000" dirty="0" smtClean="0">
                <a:hlinkClick r:id="rId7"/>
              </a:rPr>
              <a:t>[1]</a:t>
            </a:r>
            <a:r>
              <a:rPr lang="en-US" dirty="0" smtClean="0"/>
              <a:t> Unlike in the two-body problem, the energy and momentum of the system are not conserved separately and a general analytical solution is not possible. The integral has been used to derive numerous solutions in special cases.</a:t>
            </a:r>
          </a:p>
          <a:p>
            <a:endParaRPr lang="en-US" dirty="0" smtClean="0"/>
          </a:p>
          <a:p>
            <a:r>
              <a:rPr lang="en-US" dirty="0" smtClean="0"/>
              <a:t>Note that the Jacobi integral is minus twice the total energy per unit mass in the rotating frame of reference: the first term relates to </a:t>
            </a:r>
            <a:r>
              <a:rPr lang="en-US" dirty="0" smtClean="0">
                <a:hlinkClick r:id="rId8" tooltip="Centrifugal force"/>
              </a:rPr>
              <a:t>centrifugal</a:t>
            </a:r>
            <a:r>
              <a:rPr lang="en-US" dirty="0" smtClean="0"/>
              <a:t> </a:t>
            </a:r>
            <a:r>
              <a:rPr lang="en-US" dirty="0" smtClean="0">
                <a:hlinkClick r:id="rId9" tooltip="Potential energy"/>
              </a:rPr>
              <a:t>potential energy</a:t>
            </a:r>
            <a:r>
              <a:rPr lang="en-US" dirty="0" smtClean="0"/>
              <a:t>, the second represents </a:t>
            </a:r>
            <a:r>
              <a:rPr lang="en-US" dirty="0" smtClean="0">
                <a:hlinkClick r:id="rId10" tooltip="Gravitational potential"/>
              </a:rPr>
              <a:t>gravitational potential</a:t>
            </a:r>
            <a:r>
              <a:rPr lang="en-US" dirty="0" smtClean="0"/>
              <a:t> and the third is the </a:t>
            </a:r>
            <a:r>
              <a:rPr lang="en-US" dirty="0" smtClean="0">
                <a:hlinkClick r:id="rId11" tooltip="Kinetic energy"/>
              </a:rPr>
              <a:t>kinetic energy</a:t>
            </a:r>
            <a:r>
              <a:rPr lang="en-US" dirty="0" smtClean="0"/>
              <a:t>. In this system of reference, the forces that act on the particle are the two gravitational attractions, the centrifugal force and the Coriolis force. Since the first three can be derived from potentials and the last one is perpendicular to the trajectory, they are all conservative, so the energy measured in this system of reference (and hence, the Jacobi integral) is a constant of motion.</a:t>
            </a: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7744CB0-712A-43F3-932D-4F1264DB6C7F}" type="slidenum">
              <a:rPr lang="en-US" smtClean="0"/>
              <a:t>19</a:t>
            </a:fld>
            <a:endParaRPr lang="en-US" dirty="0"/>
          </a:p>
        </p:txBody>
      </p:sp>
    </p:spTree>
    <p:extLst>
      <p:ext uri="{BB962C8B-B14F-4D97-AF65-F5344CB8AC3E}">
        <p14:creationId xmlns:p14="http://schemas.microsoft.com/office/powerpoint/2010/main" val="2388946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Manifolds: We do not know the complete evolution of the states but, given the particular solutions we have (points, periodic solutions, etc.) The next logical step is to determine if the natural flow in the system has some structure. If the system does not originate (initial conditions) on one of the known particular solutions, is the evolution at all predictable? Does the evolution of the states follow some pattern? Can it be predicted? Since the  points/orbits are saddles, there is flow toward and away from these structures (manifolds) and it is the natural place to start to seek understanding of the natural flow of the system. We have examined how the flows evolve and continue to learn how they are connected/linked and how we can exploit that natural flow for space vehicles.</a:t>
            </a:r>
          </a:p>
          <a:p>
            <a:endParaRPr lang="en-US" dirty="0"/>
          </a:p>
        </p:txBody>
      </p:sp>
      <p:sp>
        <p:nvSpPr>
          <p:cNvPr id="4" name="Slide Number Placeholder 3"/>
          <p:cNvSpPr>
            <a:spLocks noGrp="1"/>
          </p:cNvSpPr>
          <p:nvPr>
            <p:ph type="sldNum" sz="quarter" idx="10"/>
          </p:nvPr>
        </p:nvSpPr>
        <p:spPr/>
        <p:txBody>
          <a:bodyPr/>
          <a:lstStyle/>
          <a:p>
            <a:fld id="{C7744CB0-712A-43F3-932D-4F1264DB6C7F}" type="slidenum">
              <a:rPr lang="en-US" smtClean="0"/>
              <a:t>21</a:t>
            </a:fld>
            <a:endParaRPr lang="en-US" dirty="0"/>
          </a:p>
        </p:txBody>
      </p:sp>
    </p:spTree>
    <p:extLst>
      <p:ext uri="{BB962C8B-B14F-4D97-AF65-F5344CB8AC3E}">
        <p14:creationId xmlns:p14="http://schemas.microsoft.com/office/powerpoint/2010/main" val="3185971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34108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90959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46351809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1173578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2121607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752962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3610307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3143370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387394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1284357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2B8EE7-F417-4C05-BAFF-96CD6C5652F3}" type="datetimeFigureOut">
              <a:rPr lang="en-US" smtClean="0"/>
              <a:t>4/3/2020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08D4-363B-4161-9956-96BEEE9724FD}" type="slidenum">
              <a:rPr lang="en-US" smtClean="0"/>
              <a:t>‹#›</a:t>
            </a:fld>
            <a:endParaRPr lang="en-US" dirty="0"/>
          </a:p>
        </p:txBody>
      </p:sp>
    </p:spTree>
    <p:extLst>
      <p:ext uri="{BB962C8B-B14F-4D97-AF65-F5344CB8AC3E}">
        <p14:creationId xmlns:p14="http://schemas.microsoft.com/office/powerpoint/2010/main" val="589037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0cMeatball.gif%20%20%20%20%20%20%20%20%20%20%20%20%20%20%20%20%20%20%20%20%20%20%20%20%20%20%20%20%20%20%20%20%20%20%20%20%20%20%20%20%20%20%20%20%20%20%20%20%20%20%2000001A46%0cMacintosh%20HD%20%20%20%20%20%20%20%20%20%20%20%20%20%20%20%20%20%20%20ABA78158:"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solidFill>
              </a:defRPr>
            </a:lvl1pPr>
          </a:lstStyle>
          <a:p>
            <a:fld id="{3E2B8EE7-F417-4C05-BAFF-96CD6C5652F3}" type="datetimeFigureOut">
              <a:rPr lang="en-US" smtClean="0"/>
              <a:pPr/>
              <a:t>4/3/2020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solidFill>
              </a:defRPr>
            </a:lvl1pPr>
          </a:lstStyle>
          <a:p>
            <a:fld id="{8B7508D4-363B-4161-9956-96BEEE9724FD}" type="slidenum">
              <a:rPr lang="en-US" smtClean="0"/>
              <a:pPr/>
              <a:t>‹#›</a:t>
            </a:fld>
            <a:endParaRPr lang="en-US" dirty="0"/>
          </a:p>
        </p:txBody>
      </p:sp>
      <p:sp>
        <p:nvSpPr>
          <p:cNvPr id="7" name="Date Placeholder 3"/>
          <p:cNvSpPr txBox="1">
            <a:spLocks/>
          </p:cNvSpPr>
          <p:nvPr userDrawn="1"/>
        </p:nvSpPr>
        <p:spPr>
          <a:xfrm>
            <a:off x="628650" y="6356351"/>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0A7881-4DBD-4067-957D-873A143DEE4E}" type="datetime1">
              <a:rPr lang="en-US" smtClean="0">
                <a:solidFill>
                  <a:schemeClr val="tx1"/>
                </a:solidFill>
              </a:rPr>
              <a:pPr/>
              <a:t>4/3/2020</a:t>
            </a:fld>
            <a:endParaRPr lang="en-US" dirty="0">
              <a:solidFill>
                <a:schemeClr val="tx1"/>
              </a:solidFill>
            </a:endParaRPr>
          </a:p>
        </p:txBody>
      </p:sp>
      <p:sp>
        <p:nvSpPr>
          <p:cNvPr id="8" name="Footer Placeholder 4"/>
          <p:cNvSpPr txBox="1">
            <a:spLocks/>
          </p:cNvSpPr>
          <p:nvPr userDrawn="1"/>
        </p:nvSpPr>
        <p:spPr>
          <a:xfrm>
            <a:off x="2404533" y="6356351"/>
            <a:ext cx="430953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70th International Astronautical Congress, Washington D.C. USA</a:t>
            </a:r>
          </a:p>
        </p:txBody>
      </p:sp>
      <p:sp>
        <p:nvSpPr>
          <p:cNvPr id="9" name="Slide Number Placeholder 5"/>
          <p:cNvSpPr txBox="1">
            <a:spLocks/>
          </p:cNvSpPr>
          <p:nvPr userDrawn="1"/>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D5C573-FCD8-4C51-A5B9-B1A1202368D0}" type="slidenum">
              <a:rPr lang="en-US" smtClean="0">
                <a:solidFill>
                  <a:schemeClr val="tx1"/>
                </a:solidFill>
              </a:rPr>
              <a:pPr/>
              <a:t>‹#›</a:t>
            </a:fld>
            <a:endParaRPr lang="en-US" dirty="0">
              <a:solidFill>
                <a:schemeClr val="tx1"/>
              </a:solidFill>
            </a:endParaRPr>
          </a:p>
        </p:txBody>
      </p:sp>
      <p:pic>
        <p:nvPicPr>
          <p:cNvPr id="10" name="Picture 9" descr="GoddardLogoVector.gif"/>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025254" y="180030"/>
            <a:ext cx="938109" cy="396039"/>
          </a:xfrm>
          <a:prstGeom prst="rect">
            <a:avLst/>
          </a:prstGeom>
        </p:spPr>
      </p:pic>
      <p:cxnSp>
        <p:nvCxnSpPr>
          <p:cNvPr id="11" name="Straight Connector 10"/>
          <p:cNvCxnSpPr/>
          <p:nvPr userDrawn="1"/>
        </p:nvCxnSpPr>
        <p:spPr>
          <a:xfrm>
            <a:off x="628650" y="951708"/>
            <a:ext cx="78867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14"/>
          <a:stretch>
            <a:fillRect/>
          </a:stretch>
        </p:blipFill>
        <p:spPr>
          <a:xfrm>
            <a:off x="7302342" y="89824"/>
            <a:ext cx="702204" cy="718534"/>
          </a:xfrm>
          <a:prstGeom prst="rect">
            <a:avLst/>
          </a:prstGeom>
        </p:spPr>
      </p:pic>
      <p:grpSp>
        <p:nvGrpSpPr>
          <p:cNvPr id="13" name="Group 7"/>
          <p:cNvGrpSpPr>
            <a:grpSpLocks/>
          </p:cNvGrpSpPr>
          <p:nvPr userDrawn="1"/>
        </p:nvGrpSpPr>
        <p:grpSpPr bwMode="auto">
          <a:xfrm>
            <a:off x="59821" y="180030"/>
            <a:ext cx="917104" cy="700177"/>
            <a:chOff x="0" y="140677"/>
            <a:chExt cx="1245854" cy="966205"/>
          </a:xfrm>
        </p:grpSpPr>
        <p:pic>
          <p:nvPicPr>
            <p:cNvPr id="14" name="Picture 2" descr="Meatball.gif                                                   00001A46Macintosh HD                   ABA78158:"/>
            <p:cNvPicPr>
              <a:picLocks noChangeAspect="1" noChangeArrowheads="1"/>
            </p:cNvPicPr>
            <p:nvPr/>
          </p:nvPicPr>
          <p:blipFill>
            <a:blip r:embed="rId15" r:link="rId16" cstate="print">
              <a:extLst>
                <a:ext uri="{28A0092B-C50C-407E-A947-70E740481C1C}">
                  <a14:useLocalDpi xmlns:a14="http://schemas.microsoft.com/office/drawing/2010/main" val="0"/>
                </a:ext>
              </a:extLst>
            </a:blip>
            <a:srcRect/>
            <a:stretch>
              <a:fillRect/>
            </a:stretch>
          </p:blipFill>
          <p:spPr bwMode="auto">
            <a:xfrm>
              <a:off x="164124" y="140677"/>
              <a:ext cx="953476" cy="83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a:spLocks noChangeArrowheads="1"/>
            </p:cNvSpPr>
            <p:nvPr/>
          </p:nvSpPr>
          <p:spPr bwMode="auto">
            <a:xfrm>
              <a:off x="0" y="921693"/>
              <a:ext cx="1245854" cy="185189"/>
            </a:xfrm>
            <a:prstGeom prst="rect">
              <a:avLst/>
            </a:prstGeom>
            <a:noFill/>
            <a:ln w="9525">
              <a:noFill/>
              <a:miter lim="800000"/>
              <a:headEnd/>
              <a:tailEnd/>
            </a:ln>
          </p:spPr>
          <p:txBody>
            <a:bodyPr wrap="none">
              <a:spAutoFit/>
            </a:bodyPr>
            <a:lstStyle/>
            <a:p>
              <a:pPr fontAlgn="auto">
                <a:spcBef>
                  <a:spcPts val="0"/>
                </a:spcBef>
                <a:spcAft>
                  <a:spcPts val="0"/>
                </a:spcAft>
                <a:defRPr/>
              </a:pPr>
              <a:r>
                <a:rPr lang="en-US" sz="600" b="1" dirty="0">
                  <a:latin typeface="+mn-lt"/>
                  <a:cs typeface="+mn-cs"/>
                </a:rPr>
                <a:t>Goddard Space Flight Center</a:t>
              </a:r>
            </a:p>
          </p:txBody>
        </p:sp>
      </p:grpSp>
    </p:spTree>
    <p:extLst>
      <p:ext uri="{BB962C8B-B14F-4D97-AF65-F5344CB8AC3E}">
        <p14:creationId xmlns:p14="http://schemas.microsoft.com/office/powerpoint/2010/main" val="840245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nssdc.gsfc.nasa.gov/nmc/spacecraft/display.action?id=1964-041A"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en.wikipedia.org/wiki/Lander_(spacecraft)" TargetMode="External"/><Relationship Id="rId7" Type="http://schemas.openxmlformats.org/officeDocument/2006/relationships/image" Target="../media/image18.jpeg"/><Relationship Id="rId12" Type="http://schemas.openxmlformats.org/officeDocument/2006/relationships/image" Target="../media/image23.png"/><Relationship Id="rId2" Type="http://schemas.openxmlformats.org/officeDocument/2006/relationships/hyperlink" Target="https://en.wikipedia.org/wiki/Orbiter" TargetMode="External"/><Relationship Id="rId1" Type="http://schemas.openxmlformats.org/officeDocument/2006/relationships/slideLayout" Target="../slideLayouts/slideLayout1.xml"/><Relationship Id="rId6" Type="http://schemas.openxmlformats.org/officeDocument/2006/relationships/hyperlink" Target="https://en.wikipedia.org/wiki/Radiation" TargetMode="External"/><Relationship Id="rId11" Type="http://schemas.openxmlformats.org/officeDocument/2006/relationships/image" Target="../media/image22.jpg"/><Relationship Id="rId5" Type="http://schemas.openxmlformats.org/officeDocument/2006/relationships/hyperlink" Target="https://en.wikipedia.org/wiki/Temperature" TargetMode="External"/><Relationship Id="rId10" Type="http://schemas.openxmlformats.org/officeDocument/2006/relationships/image" Target="../media/image21.jpeg"/><Relationship Id="rId4" Type="http://schemas.openxmlformats.org/officeDocument/2006/relationships/hyperlink" Target="https://en.wikipedia.org/wiki/Gravity" TargetMode="External"/><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hyperlink" Target="https://genesismission.jpl.nasa.gov/" TargetMode="External"/><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hyperlink" Target="https://wind.nasa.gov/" TargetMode="External"/><Relationship Id="rId5" Type="http://schemas.openxmlformats.org/officeDocument/2006/relationships/hyperlink" Target="https://en.wikipedia.org/wiki/Hiten" TargetMode="External"/><Relationship Id="rId4" Type="http://schemas.openxmlformats.org/officeDocument/2006/relationships/image" Target="../media/image28.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wmf"/><Relationship Id="rId1" Type="http://schemas.openxmlformats.org/officeDocument/2006/relationships/slideLayout" Target="../slideLayouts/slideLayout1.xml"/><Relationship Id="rId5" Type="http://schemas.openxmlformats.org/officeDocument/2006/relationships/image" Target="../media/image32.wmf"/><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0" y="0"/>
            <a:ext cx="9144000" cy="6858000"/>
            <a:chOff x="0" y="0"/>
            <a:chExt cx="9144000" cy="6858000"/>
          </a:xfrm>
        </p:grpSpPr>
        <p:grpSp>
          <p:nvGrpSpPr>
            <p:cNvPr id="22" name="Group 21"/>
            <p:cNvGrpSpPr/>
            <p:nvPr/>
          </p:nvGrpSpPr>
          <p:grpSpPr>
            <a:xfrm>
              <a:off x="0" y="0"/>
              <a:ext cx="9144000" cy="6858000"/>
              <a:chOff x="0" y="0"/>
              <a:chExt cx="9144000" cy="685800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t="40030"/>
              <a:stretch/>
            </p:blipFill>
            <p:spPr>
              <a:xfrm>
                <a:off x="0" y="3364637"/>
                <a:ext cx="9144000" cy="349336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2120" y="3980960"/>
                <a:ext cx="2881911" cy="1111171"/>
              </a:xfrm>
              <a:prstGeom prst="rect">
                <a:avLst/>
              </a:prstGeom>
            </p:spPr>
          </p:pic>
          <p:sp>
            <p:nvSpPr>
              <p:cNvPr id="2" name="Rectangle 1"/>
              <p:cNvSpPr/>
              <p:nvPr/>
            </p:nvSpPr>
            <p:spPr>
              <a:xfrm>
                <a:off x="0" y="0"/>
                <a:ext cx="9144000" cy="37108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594" y="3854616"/>
                <a:ext cx="1590388" cy="1590388"/>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9361" t="13427" r="60213" b="15506"/>
              <a:stretch/>
            </p:blipFill>
            <p:spPr>
              <a:xfrm>
                <a:off x="1824167" y="4952015"/>
                <a:ext cx="1070948" cy="1407959"/>
              </a:xfrm>
              <a:prstGeom prst="rect">
                <a:avLst/>
              </a:prstGeom>
            </p:spPr>
          </p:pic>
          <p:sp>
            <p:nvSpPr>
              <p:cNvPr id="12" name="TextBox 11"/>
              <p:cNvSpPr txBox="1"/>
              <p:nvPr/>
            </p:nvSpPr>
            <p:spPr>
              <a:xfrm>
                <a:off x="5882335" y="3854616"/>
                <a:ext cx="557525" cy="369332"/>
              </a:xfrm>
              <a:prstGeom prst="rect">
                <a:avLst/>
              </a:prstGeom>
              <a:noFill/>
            </p:spPr>
            <p:txBody>
              <a:bodyPr wrap="none" rtlCol="0">
                <a:spAutoFit/>
              </a:bodyPr>
              <a:lstStyle/>
              <a:p>
                <a:r>
                  <a:rPr lang="en-US" dirty="0" smtClean="0">
                    <a:solidFill>
                      <a:srgbClr val="FFFF00"/>
                    </a:solidFill>
                  </a:rPr>
                  <a:t>LRO</a:t>
                </a:r>
                <a:endParaRPr lang="en-US" dirty="0">
                  <a:solidFill>
                    <a:srgbClr val="FFFF00"/>
                  </a:solidFill>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68171" y="5212718"/>
                <a:ext cx="1888122" cy="1386249"/>
              </a:xfrm>
              <a:prstGeom prst="rect">
                <a:avLst/>
              </a:prstGeom>
            </p:spPr>
          </p:pic>
          <p:sp>
            <p:nvSpPr>
              <p:cNvPr id="13" name="TextBox 12"/>
              <p:cNvSpPr txBox="1"/>
              <p:nvPr/>
            </p:nvSpPr>
            <p:spPr>
              <a:xfrm>
                <a:off x="6860562" y="5235433"/>
                <a:ext cx="1000787" cy="369332"/>
              </a:xfrm>
              <a:prstGeom prst="rect">
                <a:avLst/>
              </a:prstGeom>
              <a:noFill/>
            </p:spPr>
            <p:txBody>
              <a:bodyPr wrap="none" rtlCol="0">
                <a:spAutoFit/>
              </a:bodyPr>
              <a:lstStyle/>
              <a:p>
                <a:r>
                  <a:rPr lang="en-US" dirty="0" smtClean="0">
                    <a:solidFill>
                      <a:srgbClr val="FFFF00"/>
                    </a:solidFill>
                  </a:rPr>
                  <a:t>Gateway</a:t>
                </a:r>
                <a:endParaRPr lang="en-US" dirty="0">
                  <a:solidFill>
                    <a:srgbClr val="FFFF00"/>
                  </a:solidFill>
                </a:endParaRPr>
              </a:p>
            </p:txBody>
          </p:sp>
          <p:pic>
            <p:nvPicPr>
              <p:cNvPr id="15" name="Picture 5" descr="D:\Libration\isee3_traj.gif"/>
              <p:cNvPicPr>
                <a:picLocks noChangeAspect="1" noChangeArrowheads="1"/>
              </p:cNvPicPr>
              <p:nvPr/>
            </p:nvPicPr>
            <p:blipFill rotWithShape="1">
              <a:blip r:embed="rId7">
                <a:extLst>
                  <a:ext uri="{28A0092B-C50C-407E-A947-70E740481C1C}">
                    <a14:useLocalDpi xmlns:a14="http://schemas.microsoft.com/office/drawing/2010/main" val="0"/>
                  </a:ext>
                </a:extLst>
              </a:blip>
              <a:srcRect b="39229"/>
              <a:stretch/>
            </p:blipFill>
            <p:spPr bwMode="auto">
              <a:xfrm>
                <a:off x="3003111" y="5111318"/>
                <a:ext cx="2814539" cy="158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4701345" y="6206578"/>
                <a:ext cx="1226618" cy="369332"/>
              </a:xfrm>
              <a:prstGeom prst="rect">
                <a:avLst/>
              </a:prstGeom>
              <a:noFill/>
            </p:spPr>
            <p:txBody>
              <a:bodyPr wrap="none" rtlCol="0">
                <a:spAutoFit/>
              </a:bodyPr>
              <a:lstStyle/>
              <a:p>
                <a:r>
                  <a:rPr lang="en-US" dirty="0" smtClean="0">
                    <a:solidFill>
                      <a:srgbClr val="FFFF00"/>
                    </a:solidFill>
                  </a:rPr>
                  <a:t>Multi-body</a:t>
                </a:r>
                <a:endParaRPr lang="en-US" dirty="0">
                  <a:solidFill>
                    <a:srgbClr val="FFFF00"/>
                  </a:solidFill>
                </a:endParaRPr>
              </a:p>
            </p:txBody>
          </p:sp>
          <p:pic>
            <p:nvPicPr>
              <p:cNvPr id="20" name="Picture 19"/>
              <p:cNvPicPr>
                <a:picLocks noChangeAspect="1"/>
              </p:cNvPicPr>
              <p:nvPr/>
            </p:nvPicPr>
            <p:blipFill>
              <a:blip r:embed="rId8"/>
              <a:stretch>
                <a:fillRect/>
              </a:stretch>
            </p:blipFill>
            <p:spPr>
              <a:xfrm>
                <a:off x="6480068" y="4223500"/>
                <a:ext cx="1870222" cy="1028003"/>
              </a:xfrm>
              <a:prstGeom prst="rect">
                <a:avLst/>
              </a:prstGeom>
            </p:spPr>
          </p:pic>
          <p:sp>
            <p:nvSpPr>
              <p:cNvPr id="21" name="TextBox 20"/>
              <p:cNvSpPr txBox="1"/>
              <p:nvPr/>
            </p:nvSpPr>
            <p:spPr>
              <a:xfrm>
                <a:off x="7012484" y="4112439"/>
                <a:ext cx="1409681" cy="369332"/>
              </a:xfrm>
              <a:prstGeom prst="rect">
                <a:avLst/>
              </a:prstGeom>
              <a:noFill/>
            </p:spPr>
            <p:txBody>
              <a:bodyPr wrap="none" rtlCol="0">
                <a:spAutoFit/>
              </a:bodyPr>
              <a:lstStyle/>
              <a:p>
                <a:r>
                  <a:rPr lang="en-US" dirty="0" smtClean="0">
                    <a:solidFill>
                      <a:srgbClr val="FFFF00"/>
                    </a:solidFill>
                  </a:rPr>
                  <a:t>Chandrayaan</a:t>
                </a:r>
                <a:endParaRPr lang="en-US" dirty="0">
                  <a:solidFill>
                    <a:srgbClr val="FFFF00"/>
                  </a:solidFill>
                </a:endParaRPr>
              </a:p>
            </p:txBody>
          </p:sp>
          <p:sp>
            <p:nvSpPr>
              <p:cNvPr id="18" name="TextBox 17"/>
              <p:cNvSpPr txBox="1"/>
              <p:nvPr/>
            </p:nvSpPr>
            <p:spPr>
              <a:xfrm>
                <a:off x="2894024" y="3743107"/>
                <a:ext cx="636713" cy="369332"/>
              </a:xfrm>
              <a:prstGeom prst="rect">
                <a:avLst/>
              </a:prstGeom>
              <a:noFill/>
            </p:spPr>
            <p:txBody>
              <a:bodyPr wrap="none" rtlCol="0">
                <a:spAutoFit/>
              </a:bodyPr>
              <a:lstStyle/>
              <a:p>
                <a:r>
                  <a:rPr lang="en-US" dirty="0" smtClean="0">
                    <a:solidFill>
                      <a:srgbClr val="FFFF00"/>
                    </a:solidFill>
                  </a:rPr>
                  <a:t>Luna</a:t>
                </a:r>
                <a:endParaRPr lang="en-US" dirty="0">
                  <a:solidFill>
                    <a:srgbClr val="FFFF00"/>
                  </a:solidFill>
                </a:endParaRPr>
              </a:p>
            </p:txBody>
          </p:sp>
        </p:grpSp>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86784" y="4048479"/>
              <a:ext cx="1423298" cy="1305109"/>
            </a:xfrm>
            <a:prstGeom prst="rect">
              <a:avLst/>
            </a:prstGeom>
          </p:spPr>
        </p:pic>
      </p:grpSp>
      <p:sp>
        <p:nvSpPr>
          <p:cNvPr id="5" name="Rectangle 4"/>
          <p:cNvSpPr/>
          <p:nvPr/>
        </p:nvSpPr>
        <p:spPr>
          <a:xfrm>
            <a:off x="539100" y="558091"/>
            <a:ext cx="8324490" cy="3046988"/>
          </a:xfrm>
          <a:prstGeom prst="rect">
            <a:avLst/>
          </a:prstGeom>
        </p:spPr>
        <p:txBody>
          <a:bodyPr wrap="square">
            <a:spAutoFit/>
          </a:bodyPr>
          <a:lstStyle/>
          <a:p>
            <a:pPr algn="ctr"/>
            <a:r>
              <a:rPr lang="en-US" sz="3200"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Astrodynamics of Lunar and Cis-Lunar Missions</a:t>
            </a:r>
          </a:p>
          <a:p>
            <a:pPr algn="ctr"/>
            <a:r>
              <a:rPr lang="en-US" sz="2000" dirty="0">
                <a:solidFill>
                  <a:srgbClr val="FFFF00"/>
                </a:solidFill>
              </a:rPr>
              <a:t>IAC-19-C.1.4.1</a:t>
            </a:r>
          </a:p>
          <a:p>
            <a:pPr algn="ctr"/>
            <a:endParaRPr lang="en-US" sz="2400"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400"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70</a:t>
            </a:r>
            <a:r>
              <a:rPr lang="en-US" sz="2400" b="1" baseline="30000"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th</a:t>
            </a:r>
            <a:r>
              <a:rPr lang="en-US" sz="2400" b="1"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International Astronautical Congress</a:t>
            </a:r>
          </a:p>
          <a:p>
            <a:pPr algn="ctr"/>
            <a:r>
              <a:rPr lang="en-US" dirty="0" smtClean="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a:t>
            </a:r>
          </a:p>
          <a:p>
            <a:pPr algn="ctr"/>
            <a:r>
              <a:rPr lang="en-US" sz="2000" dirty="0" smtClean="0">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David C. Folta</a:t>
            </a:r>
          </a:p>
          <a:p>
            <a:pPr algn="ctr"/>
            <a:r>
              <a:rPr lang="en-US" dirty="0" smtClean="0">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NASA Goddard Space Flight Center</a:t>
            </a:r>
          </a:p>
          <a:p>
            <a:pPr algn="ctr"/>
            <a:r>
              <a:rPr lang="en-US" dirty="0" smtClean="0">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Greenbelt, MD 20771</a:t>
            </a:r>
          </a:p>
          <a:p>
            <a:pPr algn="ctr"/>
            <a:r>
              <a:rPr lang="en-US" dirty="0" smtClean="0">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rPr>
              <a:t>david.c.folta@nasa.gov</a:t>
            </a:r>
            <a:endParaRPr lang="en-US" dirty="0">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4782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838292" y="158753"/>
            <a:ext cx="3452997" cy="523220"/>
          </a:xfrm>
          <a:prstGeom prst="rect">
            <a:avLst/>
          </a:prstGeom>
        </p:spPr>
        <p:txBody>
          <a:bodyPr wrap="none">
            <a:spAutoFit/>
          </a:bodyPr>
          <a:lstStyle/>
          <a:p>
            <a:r>
              <a:rPr lang="en-US" sz="2800" b="1" dirty="0" smtClean="0"/>
              <a:t>Presentation Synopsis</a:t>
            </a:r>
          </a:p>
        </p:txBody>
      </p:sp>
      <p:sp>
        <p:nvSpPr>
          <p:cNvPr id="2" name="Rectangle 1"/>
          <p:cNvSpPr/>
          <p:nvPr/>
        </p:nvSpPr>
        <p:spPr>
          <a:xfrm>
            <a:off x="604233" y="1143584"/>
            <a:ext cx="7921113" cy="4893647"/>
          </a:xfrm>
          <a:prstGeom prst="rect">
            <a:avLst/>
          </a:prstGeom>
        </p:spPr>
        <p:txBody>
          <a:bodyPr wrap="square">
            <a:spAutoFit/>
          </a:bodyPr>
          <a:lstStyle/>
          <a:p>
            <a:pPr marL="285750" indent="-28575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O</a:t>
            </a:r>
            <a:r>
              <a:rPr lang="en-US" sz="2000" dirty="0" smtClean="0">
                <a:latin typeface="Calibri" panose="020F0502020204030204" pitchFamily="34" charset="0"/>
                <a:ea typeface="Calibri" panose="020F0502020204030204" pitchFamily="34" charset="0"/>
                <a:cs typeface="Times New Roman" panose="02020603050405020304" pitchFamily="18" charset="0"/>
              </a:rPr>
              <a:t>verview </a:t>
            </a:r>
            <a:r>
              <a:rPr lang="en-US" sz="2000" dirty="0">
                <a:latin typeface="Calibri" panose="020F0502020204030204" pitchFamily="34" charset="0"/>
                <a:ea typeface="Calibri" panose="020F0502020204030204" pitchFamily="34" charset="0"/>
                <a:cs typeface="Times New Roman" panose="02020603050405020304" pitchFamily="18" charset="0"/>
              </a:rPr>
              <a:t>of astrodynamics </a:t>
            </a:r>
            <a:r>
              <a:rPr lang="en-US" sz="2000" dirty="0" smtClean="0">
                <a:latin typeface="Calibri" panose="020F0502020204030204" pitchFamily="34" charset="0"/>
                <a:ea typeface="Calibri" panose="020F0502020204030204" pitchFamily="34" charset="0"/>
                <a:cs typeface="Times New Roman" panose="02020603050405020304" pitchFamily="18" charset="0"/>
              </a:rPr>
              <a:t>evolution applied </a:t>
            </a:r>
            <a:r>
              <a:rPr lang="en-US" sz="2000" dirty="0">
                <a:latin typeface="Calibri" panose="020F0502020204030204" pitchFamily="34" charset="0"/>
                <a:ea typeface="Calibri" panose="020F0502020204030204" pitchFamily="34" charset="0"/>
                <a:cs typeface="Times New Roman" panose="02020603050405020304" pitchFamily="18" charset="0"/>
              </a:rPr>
              <a:t>to lunar and cis-lunar </a:t>
            </a:r>
            <a:r>
              <a:rPr lang="en-US" sz="2000" dirty="0" smtClean="0">
                <a:latin typeface="Calibri" panose="020F0502020204030204" pitchFamily="34" charset="0"/>
                <a:ea typeface="Calibri" panose="020F0502020204030204" pitchFamily="34" charset="0"/>
                <a:cs typeface="Times New Roman" panose="02020603050405020304" pitchFamily="18" charset="0"/>
              </a:rPr>
              <a:t>missions </a:t>
            </a:r>
          </a:p>
          <a:p>
            <a:pPr marL="285750" indent="-285750" algn="jus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Assess background </a:t>
            </a:r>
            <a:r>
              <a:rPr lang="en-US" sz="2000" dirty="0">
                <a:latin typeface="Calibri" panose="020F0502020204030204" pitchFamily="34" charset="0"/>
                <a:ea typeface="Calibri" panose="020F0502020204030204" pitchFamily="34" charset="0"/>
                <a:cs typeface="Times New Roman" panose="02020603050405020304" pitchFamily="18" charset="0"/>
              </a:rPr>
              <a:t>of the trajectory formulation of early missions and the ensuing astrodynamics expansion which followed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Discuss improvements applied </a:t>
            </a:r>
            <a:r>
              <a:rPr lang="en-US" sz="2000" dirty="0">
                <a:latin typeface="Calibri" panose="020F0502020204030204" pitchFamily="34" charset="0"/>
                <a:ea typeface="Calibri" panose="020F0502020204030204" pitchFamily="34" charset="0"/>
                <a:cs typeface="Times New Roman" panose="02020603050405020304" pitchFamily="18" charset="0"/>
              </a:rPr>
              <a:t>to the lunar environment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SzPct val="80000"/>
              <a:buFont typeface="Courier New" panose="02070309020205020404" pitchFamily="49" charset="0"/>
              <a:buChar char="o"/>
            </a:pPr>
            <a:r>
              <a:rPr lang="en-US" dirty="0" smtClean="0">
                <a:latin typeface="Calibri" panose="020F0502020204030204" pitchFamily="34" charset="0"/>
                <a:ea typeface="Calibri" panose="020F0502020204030204" pitchFamily="34" charset="0"/>
                <a:cs typeface="Times New Roman" panose="02020603050405020304" pitchFamily="18" charset="0"/>
              </a:rPr>
              <a:t>From </a:t>
            </a:r>
            <a:r>
              <a:rPr lang="en-US" dirty="0">
                <a:latin typeface="Calibri" panose="020F0502020204030204" pitchFamily="34" charset="0"/>
                <a:ea typeface="Calibri" panose="020F0502020204030204" pitchFamily="34" charset="0"/>
                <a:cs typeface="Times New Roman" panose="02020603050405020304" pitchFamily="18" charset="0"/>
              </a:rPr>
              <a:t>a reliance on </a:t>
            </a:r>
            <a:r>
              <a:rPr lang="en-US" dirty="0" smtClean="0">
                <a:latin typeface="Calibri" panose="020F0502020204030204" pitchFamily="34" charset="0"/>
                <a:ea typeface="Calibri" panose="020F0502020204030204" pitchFamily="34" charset="0"/>
                <a:cs typeface="Times New Roman" panose="02020603050405020304" pitchFamily="18" charset="0"/>
              </a:rPr>
              <a:t>basic numerical </a:t>
            </a:r>
            <a:r>
              <a:rPr lang="en-US" dirty="0">
                <a:latin typeface="Calibri" panose="020F0502020204030204" pitchFamily="34" charset="0"/>
                <a:ea typeface="Calibri" panose="020F0502020204030204" pitchFamily="34" charset="0"/>
                <a:cs typeface="Times New Roman" panose="02020603050405020304" pitchFamily="18" charset="0"/>
              </a:rPr>
              <a:t>and analytical modeling and targeting techniques to </a:t>
            </a:r>
            <a:r>
              <a:rPr lang="en-US" dirty="0" smtClean="0">
                <a:latin typeface="Calibri" panose="020F0502020204030204" pitchFamily="34" charset="0"/>
                <a:ea typeface="Calibri" panose="020F0502020204030204" pitchFamily="34" charset="0"/>
                <a:cs typeface="Times New Roman" panose="02020603050405020304" pitchFamily="18" charset="0"/>
              </a:rPr>
              <a:t>applications </a:t>
            </a:r>
            <a:r>
              <a:rPr lang="en-US" dirty="0">
                <a:latin typeface="Calibri" panose="020F0502020204030204" pitchFamily="34" charset="0"/>
                <a:ea typeface="Calibri" panose="020F0502020204030204" pitchFamily="34" charset="0"/>
                <a:cs typeface="Times New Roman" panose="02020603050405020304" pitchFamily="18" charset="0"/>
              </a:rPr>
              <a:t>of dynamical systems and </a:t>
            </a:r>
            <a:r>
              <a:rPr lang="en-US" dirty="0" smtClean="0">
                <a:latin typeface="Calibri" panose="020F0502020204030204" pitchFamily="34" charset="0"/>
                <a:ea typeface="Calibri" panose="020F0502020204030204" pitchFamily="34" charset="0"/>
                <a:cs typeface="Times New Roman" panose="02020603050405020304" pitchFamily="18" charset="0"/>
              </a:rPr>
              <a:t>optimal </a:t>
            </a:r>
            <a:r>
              <a:rPr lang="en-US" dirty="0">
                <a:latin typeface="Calibri" panose="020F0502020204030204" pitchFamily="34" charset="0"/>
                <a:ea typeface="Calibri" panose="020F0502020204030204" pitchFamily="34" charset="0"/>
                <a:cs typeface="Times New Roman" panose="02020603050405020304" pitchFamily="18" charset="0"/>
              </a:rPr>
              <a:t>formulations</a:t>
            </a:r>
          </a:p>
          <a:p>
            <a:pPr marL="742950" lvl="1" indent="-285750" algn="just">
              <a:buSzPct val="80000"/>
              <a:buFont typeface="Courier New" panose="02070309020205020404" pitchFamily="49" charset="0"/>
              <a:buChar char="o"/>
            </a:pPr>
            <a:r>
              <a:rPr lang="en-US" dirty="0">
                <a:latin typeface="Calibri" panose="020F0502020204030204" pitchFamily="34" charset="0"/>
                <a:ea typeface="Calibri" panose="020F0502020204030204" pitchFamily="34" charset="0"/>
                <a:cs typeface="Times New Roman" panose="02020603050405020304" pitchFamily="18" charset="0"/>
              </a:rPr>
              <a:t>Thoughts on recent improvements that aid in the design of future </a:t>
            </a:r>
            <a:r>
              <a:rPr lang="en-US" dirty="0" smtClean="0">
                <a:latin typeface="Calibri" panose="020F0502020204030204" pitchFamily="34" charset="0"/>
                <a:ea typeface="Calibri" panose="020F0502020204030204" pitchFamily="34" charset="0"/>
                <a:cs typeface="Times New Roman" panose="02020603050405020304" pitchFamily="18" charset="0"/>
              </a:rPr>
              <a:t>mission hoping it will </a:t>
            </a:r>
            <a:r>
              <a:rPr lang="en-US" dirty="0">
                <a:latin typeface="Calibri" panose="020F0502020204030204" pitchFamily="34" charset="0"/>
                <a:ea typeface="Calibri" panose="020F0502020204030204" pitchFamily="34" charset="0"/>
                <a:cs typeface="Times New Roman" panose="02020603050405020304" pitchFamily="18" charset="0"/>
              </a:rPr>
              <a:t>spark </a:t>
            </a:r>
            <a:r>
              <a:rPr lang="en-US" dirty="0" smtClean="0">
                <a:latin typeface="Calibri" panose="020F0502020204030204" pitchFamily="34" charset="0"/>
                <a:ea typeface="Calibri" panose="020F0502020204030204" pitchFamily="34" charset="0"/>
                <a:cs typeface="Times New Roman" panose="02020603050405020304" pitchFamily="18" charset="0"/>
              </a:rPr>
              <a:t>invention, </a:t>
            </a:r>
            <a:r>
              <a:rPr lang="en-US" dirty="0">
                <a:latin typeface="Calibri" panose="020F0502020204030204" pitchFamily="34" charset="0"/>
                <a:ea typeface="Calibri" panose="020F0502020204030204" pitchFamily="34" charset="0"/>
                <a:cs typeface="Times New Roman" panose="02020603050405020304" pitchFamily="18" charset="0"/>
              </a:rPr>
              <a:t>regardless of how </a:t>
            </a:r>
            <a:r>
              <a:rPr lang="en-US" dirty="0" smtClean="0">
                <a:latin typeface="Calibri" panose="020F0502020204030204" pitchFamily="34" charset="0"/>
                <a:ea typeface="Calibri" panose="020F0502020204030204" pitchFamily="34" charset="0"/>
                <a:cs typeface="Times New Roman" panose="02020603050405020304" pitchFamily="18" charset="0"/>
              </a:rPr>
              <a:t>fanciful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Thank the many astrodynamicsts at NASA, universities, commercial partners, and international collaborators who strived to discover innovative methods to not only achieve lunar missions, but to provide access to distinctive orbits about the moon and in its neighboring environment</a:t>
            </a:r>
          </a:p>
          <a:p>
            <a:pPr marL="285750" indent="-285750" algn="jus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Its an honor to collaborate with these visionaries and to thank you for their tutelage and friendship</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4092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6188" y="3452876"/>
            <a:ext cx="8292798" cy="2862322"/>
          </a:xfrm>
          <a:prstGeom prst="rect">
            <a:avLst/>
          </a:prstGeom>
        </p:spPr>
        <p:txBody>
          <a:bodyPr wrap="square">
            <a:spAutoFit/>
          </a:bodyPr>
          <a:lstStyle/>
          <a:p>
            <a:r>
              <a:rPr lang="en-US" b="1" dirty="0" smtClean="0"/>
              <a:t>Insignia for the Apollo Program: a disk circumscribed by a band displaying the words Apollo and NASA.</a:t>
            </a:r>
          </a:p>
          <a:p>
            <a:r>
              <a:rPr lang="en-US" b="1" dirty="0" smtClean="0"/>
              <a:t> </a:t>
            </a:r>
          </a:p>
          <a:p>
            <a:r>
              <a:rPr lang="en-US" b="1" i="1" dirty="0"/>
              <a:t>50th anniversary of </a:t>
            </a:r>
          </a:p>
          <a:p>
            <a:r>
              <a:rPr lang="en-US" b="1" i="1" dirty="0" smtClean="0"/>
              <a:t>Apollo </a:t>
            </a:r>
            <a:r>
              <a:rPr lang="en-US" b="1" i="1" dirty="0"/>
              <a:t>11 mission and the </a:t>
            </a:r>
            <a:endParaRPr lang="en-US" b="1" i="1" dirty="0" smtClean="0"/>
          </a:p>
          <a:p>
            <a:r>
              <a:rPr lang="en-US" b="1" i="1" dirty="0" smtClean="0"/>
              <a:t>first </a:t>
            </a:r>
            <a:r>
              <a:rPr lang="en-US" b="1" i="1" dirty="0"/>
              <a:t>moonwalk by </a:t>
            </a:r>
            <a:endParaRPr lang="en-US" b="1" i="1" dirty="0" smtClean="0"/>
          </a:p>
          <a:p>
            <a:r>
              <a:rPr lang="en-US" b="1" i="1" dirty="0" smtClean="0"/>
              <a:t>Neil </a:t>
            </a:r>
            <a:r>
              <a:rPr lang="en-US" b="1" i="1" dirty="0"/>
              <a:t>Armstrong</a:t>
            </a:r>
            <a:endParaRPr lang="en-US" b="1" i="1" dirty="0" smtClean="0"/>
          </a:p>
          <a:p>
            <a:endParaRPr lang="en-US" b="1" dirty="0" smtClean="0"/>
          </a:p>
          <a:p>
            <a:endParaRPr lang="en-US" b="1" dirty="0" smtClean="0"/>
          </a:p>
          <a:p>
            <a:r>
              <a:rPr lang="en-US" b="1" dirty="0" smtClean="0"/>
              <a:t>"That's one small step for a man. One giant leap for mankind.“ - Neil Armstrong</a:t>
            </a:r>
          </a:p>
        </p:txBody>
      </p:sp>
      <p:sp>
        <p:nvSpPr>
          <p:cNvPr id="5" name="Rectangle 4"/>
          <p:cNvSpPr/>
          <p:nvPr/>
        </p:nvSpPr>
        <p:spPr>
          <a:xfrm>
            <a:off x="306188" y="744417"/>
            <a:ext cx="8482619" cy="2677656"/>
          </a:xfrm>
          <a:prstGeom prst="rect">
            <a:avLst/>
          </a:prstGeom>
        </p:spPr>
        <p:txBody>
          <a:bodyPr wrap="square">
            <a:spAutoFit/>
          </a:bodyPr>
          <a:lstStyle/>
          <a:p>
            <a:endParaRPr lang="en-US" b="1" dirty="0" smtClean="0"/>
          </a:p>
          <a:p>
            <a:r>
              <a:rPr lang="en-US" sz="2400" b="1" dirty="0" smtClean="0"/>
              <a:t>Apollo Mission Goals</a:t>
            </a:r>
          </a:p>
          <a:p>
            <a:endParaRPr lang="en-US" b="1" dirty="0" smtClean="0"/>
          </a:p>
          <a:p>
            <a:r>
              <a:rPr lang="en-US" b="1" dirty="0" smtClean="0"/>
              <a:t>Project Apollo goals went beyond landing Americans on the moon and returning them safely to Earth included:</a:t>
            </a:r>
          </a:p>
          <a:p>
            <a:pPr marL="742950" lvl="1" indent="-285750">
              <a:buFont typeface="Arial" panose="020B0604020202020204" pitchFamily="34" charset="0"/>
              <a:buChar char="•"/>
            </a:pPr>
            <a:r>
              <a:rPr lang="en-US" b="1" dirty="0" smtClean="0"/>
              <a:t>    </a:t>
            </a:r>
            <a:r>
              <a:rPr lang="en-US" dirty="0" smtClean="0"/>
              <a:t>Establishing the technology to meet other national interests in space.</a:t>
            </a:r>
          </a:p>
          <a:p>
            <a:pPr marL="742950" lvl="1" indent="-285750">
              <a:buFont typeface="Arial" panose="020B0604020202020204" pitchFamily="34" charset="0"/>
              <a:buChar char="•"/>
            </a:pPr>
            <a:r>
              <a:rPr lang="en-US" dirty="0" smtClean="0"/>
              <a:t>    Achieving preeminence in space for the United States.</a:t>
            </a:r>
          </a:p>
          <a:p>
            <a:pPr marL="742950" lvl="1" indent="-285750">
              <a:buFont typeface="Arial" panose="020B0604020202020204" pitchFamily="34" charset="0"/>
              <a:buChar char="•"/>
            </a:pPr>
            <a:r>
              <a:rPr lang="en-US" dirty="0" smtClean="0"/>
              <a:t>    Carrying out a program of scientific exploration of the Moon.</a:t>
            </a:r>
          </a:p>
          <a:p>
            <a:pPr marL="742950" lvl="1" indent="-285750">
              <a:buFont typeface="Arial" panose="020B0604020202020204" pitchFamily="34" charset="0"/>
              <a:buChar char="•"/>
            </a:pPr>
            <a:r>
              <a:rPr lang="en-US" dirty="0" smtClean="0"/>
              <a:t>    Developing human capability to work in the lunar environment.</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9696" y="3831246"/>
            <a:ext cx="2110367" cy="2110367"/>
          </a:xfrm>
          <a:prstGeom prst="rect">
            <a:avLst/>
          </a:prstGeom>
        </p:spPr>
      </p:pic>
      <p:pic>
        <p:nvPicPr>
          <p:cNvPr id="9" name="Picture 8"/>
          <p:cNvPicPr>
            <a:picLocks noChangeAspect="1"/>
          </p:cNvPicPr>
          <p:nvPr/>
        </p:nvPicPr>
        <p:blipFill>
          <a:blip r:embed="rId3"/>
          <a:stretch>
            <a:fillRect/>
          </a:stretch>
        </p:blipFill>
        <p:spPr>
          <a:xfrm>
            <a:off x="5497171" y="3831246"/>
            <a:ext cx="2764765" cy="2105573"/>
          </a:xfrm>
          <a:prstGeom prst="rect">
            <a:avLst/>
          </a:prstGeom>
        </p:spPr>
      </p:pic>
      <p:sp>
        <p:nvSpPr>
          <p:cNvPr id="7" name="Rectangle 6"/>
          <p:cNvSpPr/>
          <p:nvPr/>
        </p:nvSpPr>
        <p:spPr>
          <a:xfrm>
            <a:off x="2865453" y="104432"/>
            <a:ext cx="3174267" cy="523220"/>
          </a:xfrm>
          <a:prstGeom prst="rect">
            <a:avLst/>
          </a:prstGeom>
        </p:spPr>
        <p:txBody>
          <a:bodyPr wrap="none">
            <a:spAutoFit/>
          </a:bodyPr>
          <a:lstStyle/>
          <a:p>
            <a:r>
              <a:rPr lang="en-US" sz="2800" b="1" dirty="0" smtClean="0"/>
              <a:t>The Apollo Missions</a:t>
            </a:r>
          </a:p>
        </p:txBody>
      </p:sp>
    </p:spTree>
    <p:extLst>
      <p:ext uri="{BB962C8B-B14F-4D97-AF65-F5344CB8AC3E}">
        <p14:creationId xmlns:p14="http://schemas.microsoft.com/office/powerpoint/2010/main" val="2834467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2899799" y="104274"/>
            <a:ext cx="790113" cy="790113"/>
          </a:xfrm>
          <a:prstGeom prst="rect">
            <a:avLst/>
          </a:prstGeom>
        </p:spPr>
      </p:pic>
      <p:pic>
        <p:nvPicPr>
          <p:cNvPr id="4" name="Apollo_11_Intro_720p~mediu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2430" y="1312796"/>
            <a:ext cx="8040661" cy="4522871"/>
          </a:xfrm>
          <a:prstGeom prst="rect">
            <a:avLst/>
          </a:prstGeom>
        </p:spPr>
      </p:pic>
      <p:sp>
        <p:nvSpPr>
          <p:cNvPr id="2" name="TextBox 1"/>
          <p:cNvSpPr txBox="1"/>
          <p:nvPr/>
        </p:nvSpPr>
        <p:spPr>
          <a:xfrm>
            <a:off x="3766517" y="237721"/>
            <a:ext cx="1685077" cy="523220"/>
          </a:xfrm>
          <a:prstGeom prst="rect">
            <a:avLst/>
          </a:prstGeom>
          <a:noFill/>
        </p:spPr>
        <p:txBody>
          <a:bodyPr wrap="none" rtlCol="0">
            <a:spAutoFit/>
          </a:bodyPr>
          <a:lstStyle/>
          <a:p>
            <a:r>
              <a:rPr lang="en-US" sz="2800" b="1" dirty="0" smtClean="0"/>
              <a:t>Apollo 11 </a:t>
            </a:r>
            <a:endParaRPr lang="en-US" sz="2800" b="1" dirty="0"/>
          </a:p>
        </p:txBody>
      </p:sp>
    </p:spTree>
    <p:extLst>
      <p:ext uri="{BB962C8B-B14F-4D97-AF65-F5344CB8AC3E}">
        <p14:creationId xmlns:p14="http://schemas.microsoft.com/office/powerpoint/2010/main" val="18740306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13402" y="1023926"/>
            <a:ext cx="7719645"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Transfer design based on “Hohmann-like” transfer method</a:t>
            </a:r>
          </a:p>
          <a:p>
            <a:pPr marL="285750" indent="-285750">
              <a:buFont typeface="Arial" panose="020B0604020202020204" pitchFamily="34" charset="0"/>
              <a:buChar char="•"/>
            </a:pPr>
            <a:r>
              <a:rPr lang="en-US" sz="2000" dirty="0" smtClean="0"/>
              <a:t>One revolution in Parking orbit before Translunar Injection</a:t>
            </a:r>
          </a:p>
          <a:p>
            <a:pPr marL="285750" indent="-285750">
              <a:buFont typeface="Arial" panose="020B0604020202020204" pitchFamily="34" charset="0"/>
              <a:buChar char="•"/>
            </a:pPr>
            <a:r>
              <a:rPr lang="en-US" sz="2000" dirty="0"/>
              <a:t>Injection on a direct transfer to encounter lunar gravity well</a:t>
            </a:r>
          </a:p>
          <a:p>
            <a:pPr marL="285750" indent="-285750">
              <a:buFont typeface="Arial" panose="020B0604020202020204" pitchFamily="34" charset="0"/>
              <a:buChar char="•"/>
            </a:pPr>
            <a:r>
              <a:rPr lang="en-US" sz="2000" dirty="0" smtClean="0"/>
              <a:t>Included an Earth orbit midcourse transfer</a:t>
            </a:r>
          </a:p>
          <a:p>
            <a:pPr marL="285750" indent="-285750">
              <a:buFont typeface="Arial" panose="020B0604020202020204" pitchFamily="34" charset="0"/>
              <a:buChar char="•"/>
            </a:pPr>
            <a:r>
              <a:rPr lang="en-US" sz="2000" dirty="0" smtClean="0"/>
              <a:t>Capture into an elliptical orbit of ~111km x ~314 km </a:t>
            </a:r>
          </a:p>
          <a:p>
            <a:pPr marL="285750" indent="-285750">
              <a:buFont typeface="Arial" panose="020B0604020202020204" pitchFamily="34" charset="0"/>
              <a:buChar char="•"/>
            </a:pPr>
            <a:r>
              <a:rPr lang="en-US" sz="2000" dirty="0" smtClean="0"/>
              <a:t>A 100 km circular orbit (inclination </a:t>
            </a:r>
            <a:r>
              <a:rPr lang="en-US" sz="2000" dirty="0"/>
              <a:t>~ </a:t>
            </a:r>
            <a:r>
              <a:rPr lang="en-US" sz="2000" dirty="0" smtClean="0"/>
              <a:t>32.5deg) with lower periapsis of ~ 18 km for the descent profile</a:t>
            </a:r>
          </a:p>
          <a:p>
            <a:pPr marL="285750" indent="-285750">
              <a:buFont typeface="Arial" panose="020B0604020202020204" pitchFamily="34" charset="0"/>
              <a:buChar char="•"/>
            </a:pPr>
            <a:r>
              <a:rPr lang="en-US" sz="2000" dirty="0" smtClean="0"/>
              <a:t>Descent to Landing</a:t>
            </a:r>
          </a:p>
          <a:p>
            <a:pPr marL="285750" indent="-285750">
              <a:buFont typeface="Arial" panose="020B0604020202020204" pitchFamily="34" charset="0"/>
              <a:buChar char="•"/>
            </a:pPr>
            <a:r>
              <a:rPr lang="en-US" sz="2000" dirty="0" smtClean="0"/>
              <a:t>Ascent profile to command module </a:t>
            </a:r>
          </a:p>
          <a:p>
            <a:r>
              <a:rPr lang="en-US" sz="2000" dirty="0"/>
              <a:t> </a:t>
            </a:r>
            <a:r>
              <a:rPr lang="en-US" sz="2000" dirty="0" smtClean="0"/>
              <a:t>    ~ 100 km orbit </a:t>
            </a:r>
          </a:p>
          <a:p>
            <a:pPr marL="285750" indent="-285750">
              <a:buFont typeface="Arial" panose="020B0604020202020204" pitchFamily="34" charset="0"/>
              <a:buChar char="•"/>
            </a:pPr>
            <a:r>
              <a:rPr lang="en-US" sz="2000" dirty="0" smtClean="0"/>
              <a:t>Departure to Earth</a:t>
            </a:r>
          </a:p>
          <a:p>
            <a:pPr marL="285750" indent="-285750">
              <a:buFont typeface="Arial" panose="020B0604020202020204" pitchFamily="34" charset="0"/>
              <a:buChar char="•"/>
            </a:pPr>
            <a:r>
              <a:rPr lang="en-US" sz="2000" dirty="0" smtClean="0"/>
              <a:t>Direct entry into atmosphere</a:t>
            </a:r>
          </a:p>
          <a:p>
            <a:pPr marL="285750" indent="-285750">
              <a:buFont typeface="Arial" panose="020B0604020202020204" pitchFamily="34" charset="0"/>
              <a:buChar char="•"/>
            </a:pPr>
            <a:endParaRPr lang="en-US" sz="2000" dirty="0" smtClean="0"/>
          </a:p>
        </p:txBody>
      </p:sp>
      <p:sp>
        <p:nvSpPr>
          <p:cNvPr id="4" name="TextBox 3"/>
          <p:cNvSpPr txBox="1"/>
          <p:nvPr/>
        </p:nvSpPr>
        <p:spPr>
          <a:xfrm>
            <a:off x="2092745" y="198123"/>
            <a:ext cx="5263364" cy="523220"/>
          </a:xfrm>
          <a:prstGeom prst="rect">
            <a:avLst/>
          </a:prstGeom>
          <a:noFill/>
        </p:spPr>
        <p:txBody>
          <a:bodyPr wrap="none" rtlCol="0">
            <a:spAutoFit/>
          </a:bodyPr>
          <a:lstStyle/>
          <a:p>
            <a:r>
              <a:rPr lang="en-US" sz="2800" b="1" dirty="0" smtClean="0"/>
              <a:t>Apollo Mission Transfer Trajectory</a:t>
            </a:r>
            <a:endParaRPr lang="en-US" sz="28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3781" y="2918289"/>
            <a:ext cx="3963601" cy="2972701"/>
          </a:xfrm>
          <a:prstGeom prst="rect">
            <a:avLst/>
          </a:prstGeom>
        </p:spPr>
      </p:pic>
      <p:sp>
        <p:nvSpPr>
          <p:cNvPr id="2" name="Rectangle 1"/>
          <p:cNvSpPr/>
          <p:nvPr/>
        </p:nvSpPr>
        <p:spPr>
          <a:xfrm>
            <a:off x="313402" y="6006146"/>
            <a:ext cx="8728998" cy="430887"/>
          </a:xfrm>
          <a:prstGeom prst="rect">
            <a:avLst/>
          </a:prstGeom>
        </p:spPr>
        <p:txBody>
          <a:bodyPr wrap="square">
            <a:spAutoFit/>
          </a:bodyPr>
          <a:lstStyle/>
          <a:p>
            <a:r>
              <a:rPr lang="en-US" sz="1100" b="1" dirty="0" smtClean="0"/>
              <a:t> </a:t>
            </a:r>
            <a:r>
              <a:rPr lang="en-US" sz="1100" b="1" dirty="0"/>
              <a:t>Ref: Navigation Technical History with Lessons Learned, Mission Operations Directorate, Flight Design and Dynamics Division, Basic, April 2007, NASA, JSC</a:t>
            </a:r>
          </a:p>
        </p:txBody>
      </p:sp>
    </p:spTree>
    <p:extLst>
      <p:ext uri="{BB962C8B-B14F-4D97-AF65-F5344CB8AC3E}">
        <p14:creationId xmlns:p14="http://schemas.microsoft.com/office/powerpoint/2010/main" val="1275750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734" y="936013"/>
            <a:ext cx="8738599" cy="569386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Out of the first 27 lunar missions, only three where successful ! </a:t>
            </a:r>
          </a:p>
          <a:p>
            <a:pPr marL="285750" indent="-285750">
              <a:buFont typeface="Arial" panose="020B0604020202020204" pitchFamily="34" charset="0"/>
              <a:buChar char="•"/>
            </a:pPr>
            <a:r>
              <a:rPr lang="en-US" dirty="0" smtClean="0"/>
              <a:t>Most encountered </a:t>
            </a:r>
            <a:r>
              <a:rPr lang="en-US" dirty="0"/>
              <a:t>the lunar surface in direct motion along a hyperbolic trajectory </a:t>
            </a:r>
            <a:endParaRPr lang="en-US" dirty="0" smtClean="0"/>
          </a:p>
          <a:p>
            <a:pPr marL="285750" indent="-285750">
              <a:buFont typeface="Arial" panose="020B0604020202020204" pitchFamily="34" charset="0"/>
              <a:buChar char="•"/>
            </a:pPr>
            <a:r>
              <a:rPr lang="en-US" dirty="0" smtClean="0"/>
              <a:t>Example, Surveyor-III </a:t>
            </a:r>
            <a:r>
              <a:rPr lang="en-US" dirty="0"/>
              <a:t>launched on April 17, 1967, at Cape Kennedy </a:t>
            </a:r>
            <a:r>
              <a:rPr lang="en-US" dirty="0" smtClean="0"/>
              <a:t>by Atlas/Centaur  </a:t>
            </a:r>
          </a:p>
          <a:p>
            <a:pPr marL="285750" indent="-285750">
              <a:buFont typeface="Arial" panose="020B0604020202020204" pitchFamily="34" charset="0"/>
              <a:buChar char="•"/>
            </a:pPr>
            <a:r>
              <a:rPr lang="en-US" dirty="0" smtClean="0"/>
              <a:t>What was the level of fidelity of the simulations and the environmental models for trajectory design and operations?</a:t>
            </a:r>
          </a:p>
          <a:p>
            <a:endParaRPr lang="en-US" dirty="0"/>
          </a:p>
          <a:p>
            <a:pPr marL="285750" indent="-285750">
              <a:buFont typeface="Arial" panose="020B0604020202020204" pitchFamily="34" charset="0"/>
              <a:buChar char="•"/>
            </a:pPr>
            <a:endParaRPr lang="en-US" dirty="0" smtClean="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endParaRPr lang="en-US" sz="1000" b="1" dirty="0"/>
          </a:p>
          <a:p>
            <a:endParaRPr lang="en-US" sz="1000" b="1" dirty="0" smtClean="0"/>
          </a:p>
          <a:p>
            <a:r>
              <a:rPr lang="en-US" sz="1200" b="1" dirty="0" smtClean="0"/>
              <a:t>Ref: Goddard,  </a:t>
            </a:r>
            <a:r>
              <a:rPr lang="en-US" sz="1200" b="1" dirty="0" smtClean="0">
                <a:hlinkClick r:id="rId2"/>
              </a:rPr>
              <a:t>https://nssdc.gsfc.nasa.gov/nmc/spacecraft/display.action?id=1964-041A</a:t>
            </a:r>
            <a:endParaRPr lang="en-US" sz="1200" b="1" dirty="0" smtClean="0"/>
          </a:p>
          <a:p>
            <a:r>
              <a:rPr lang="en-US" sz="1200" b="1" dirty="0"/>
              <a:t>Ref: NASA Technical Report 32-1177 Surveyor Ill Mission Report Part I. Mission Description and Performance </a:t>
            </a:r>
            <a:endParaRPr lang="en-US" sz="1200" b="1" dirty="0" smtClean="0"/>
          </a:p>
          <a:p>
            <a:r>
              <a:rPr lang="en-US" sz="1200" b="1" dirty="0" smtClean="0"/>
              <a:t>Ref: https</a:t>
            </a:r>
            <a:r>
              <a:rPr lang="en-US" sz="1200" b="1" dirty="0"/>
              <a:t>://moon.nasa.gov/exploration/moon-missions/</a:t>
            </a:r>
          </a:p>
          <a:p>
            <a:endParaRPr lang="en-US" sz="1200" b="1" dirty="0" smtClean="0"/>
          </a:p>
        </p:txBody>
      </p:sp>
      <p:sp>
        <p:nvSpPr>
          <p:cNvPr id="4" name="TextBox 3"/>
          <p:cNvSpPr txBox="1"/>
          <p:nvPr/>
        </p:nvSpPr>
        <p:spPr>
          <a:xfrm>
            <a:off x="3068225" y="162962"/>
            <a:ext cx="3147785" cy="523220"/>
          </a:xfrm>
          <a:prstGeom prst="rect">
            <a:avLst/>
          </a:prstGeom>
          <a:noFill/>
        </p:spPr>
        <p:txBody>
          <a:bodyPr wrap="none" rtlCol="0">
            <a:spAutoFit/>
          </a:bodyPr>
          <a:lstStyle/>
          <a:p>
            <a:r>
              <a:rPr lang="en-US" sz="2800" b="1" dirty="0" smtClean="0"/>
              <a:t>Pre-Apollo Missions</a:t>
            </a:r>
            <a:endParaRPr lang="en-US" sz="2800" b="1" dirty="0"/>
          </a:p>
        </p:txBody>
      </p:sp>
      <p:pic>
        <p:nvPicPr>
          <p:cNvPr id="5" name="Picture 4"/>
          <p:cNvPicPr>
            <a:picLocks noChangeAspect="1"/>
          </p:cNvPicPr>
          <p:nvPr/>
        </p:nvPicPr>
        <p:blipFill>
          <a:blip r:embed="rId3"/>
          <a:stretch>
            <a:fillRect/>
          </a:stretch>
        </p:blipFill>
        <p:spPr>
          <a:xfrm>
            <a:off x="1264230" y="2400728"/>
            <a:ext cx="6530043" cy="3331205"/>
          </a:xfrm>
          <a:prstGeom prst="rect">
            <a:avLst/>
          </a:prstGeom>
          <a:ln w="22225">
            <a:solidFill>
              <a:schemeClr val="tx1"/>
            </a:solidFill>
          </a:ln>
        </p:spPr>
      </p:pic>
    </p:spTree>
    <p:extLst>
      <p:ext uri="{BB962C8B-B14F-4D97-AF65-F5344CB8AC3E}">
        <p14:creationId xmlns:p14="http://schemas.microsoft.com/office/powerpoint/2010/main" val="4257814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84926904"/>
              </p:ext>
            </p:extLst>
          </p:nvPr>
        </p:nvGraphicFramePr>
        <p:xfrm>
          <a:off x="514865" y="1077660"/>
          <a:ext cx="8291068" cy="4759960"/>
        </p:xfrm>
        <a:graphic>
          <a:graphicData uri="http://schemas.openxmlformats.org/drawingml/2006/table">
            <a:tbl>
              <a:tblPr firstRow="1" bandRow="1">
                <a:tableStyleId>{5C22544A-7EE6-4342-B048-85BDC9FD1C3A}</a:tableStyleId>
              </a:tblPr>
              <a:tblGrid>
                <a:gridCol w="664582">
                  <a:extLst>
                    <a:ext uri="{9D8B030D-6E8A-4147-A177-3AD203B41FA5}">
                      <a16:colId xmlns:a16="http://schemas.microsoft.com/office/drawing/2014/main" val="20000"/>
                    </a:ext>
                  </a:extLst>
                </a:gridCol>
                <a:gridCol w="869075">
                  <a:extLst>
                    <a:ext uri="{9D8B030D-6E8A-4147-A177-3AD203B41FA5}">
                      <a16:colId xmlns:a16="http://schemas.microsoft.com/office/drawing/2014/main" val="20001"/>
                    </a:ext>
                  </a:extLst>
                </a:gridCol>
                <a:gridCol w="5797685">
                  <a:extLst>
                    <a:ext uri="{9D8B030D-6E8A-4147-A177-3AD203B41FA5}">
                      <a16:colId xmlns:a16="http://schemas.microsoft.com/office/drawing/2014/main" val="20002"/>
                    </a:ext>
                  </a:extLst>
                </a:gridCol>
                <a:gridCol w="959726">
                  <a:extLst>
                    <a:ext uri="{9D8B030D-6E8A-4147-A177-3AD203B41FA5}">
                      <a16:colId xmlns:a16="http://schemas.microsoft.com/office/drawing/2014/main" val="20003"/>
                    </a:ext>
                  </a:extLst>
                </a:gridCol>
              </a:tblGrid>
              <a:tr h="370840">
                <a:tc>
                  <a:txBody>
                    <a:bodyPr/>
                    <a:lstStyle/>
                    <a:p>
                      <a:r>
                        <a:rPr lang="en-US" sz="1600" dirty="0" smtClean="0"/>
                        <a:t>Dates</a:t>
                      </a:r>
                      <a:endParaRPr lang="en-US" sz="1600" dirty="0"/>
                    </a:p>
                  </a:txBody>
                  <a:tcPr/>
                </a:tc>
                <a:tc>
                  <a:txBody>
                    <a:bodyPr/>
                    <a:lstStyle/>
                    <a:p>
                      <a:r>
                        <a:rPr lang="en-US" sz="1600" dirty="0" smtClean="0"/>
                        <a:t>Mission</a:t>
                      </a:r>
                      <a:endParaRPr lang="en-US" sz="1600" dirty="0"/>
                    </a:p>
                  </a:txBody>
                  <a:tcPr/>
                </a:tc>
                <a:tc>
                  <a:txBody>
                    <a:bodyPr/>
                    <a:lstStyle/>
                    <a:p>
                      <a:r>
                        <a:rPr lang="en-US" sz="1600" dirty="0" smtClean="0"/>
                        <a:t>Details</a:t>
                      </a:r>
                      <a:endParaRPr lang="en-US" sz="1600" dirty="0"/>
                    </a:p>
                  </a:txBody>
                  <a:tcPr/>
                </a:tc>
                <a:tc>
                  <a:txBody>
                    <a:bodyPr/>
                    <a:lstStyle/>
                    <a:p>
                      <a:r>
                        <a:rPr lang="en-US" dirty="0" smtClean="0"/>
                        <a:t>Photos</a:t>
                      </a:r>
                      <a:endParaRPr lang="en-US" dirty="0"/>
                    </a:p>
                  </a:txBody>
                  <a:tcPr/>
                </a:tc>
                <a:extLst>
                  <a:ext uri="{0D108BD9-81ED-4DB2-BD59-A6C34878D82A}">
                    <a16:rowId xmlns:a16="http://schemas.microsoft.com/office/drawing/2014/main" val="10000"/>
                  </a:ext>
                </a:extLst>
              </a:tr>
              <a:tr h="370840">
                <a:tc>
                  <a:txBody>
                    <a:bodyPr/>
                    <a:lstStyle/>
                    <a:p>
                      <a:r>
                        <a:rPr lang="en-US" sz="1400" b="1" dirty="0" smtClean="0"/>
                        <a:t>1958-</a:t>
                      </a:r>
                      <a:r>
                        <a:rPr lang="en-US" sz="1400" b="1" baseline="0" dirty="0" smtClean="0"/>
                        <a:t> 1959</a:t>
                      </a:r>
                      <a:endParaRPr lang="en-US" sz="1400" b="1" dirty="0"/>
                    </a:p>
                  </a:txBody>
                  <a:tcPr/>
                </a:tc>
                <a:tc>
                  <a:txBody>
                    <a:bodyPr/>
                    <a:lstStyle/>
                    <a:p>
                      <a:r>
                        <a:rPr lang="en-US" sz="1400" b="1" dirty="0" smtClean="0"/>
                        <a:t>Pioneer,</a:t>
                      </a:r>
                      <a:r>
                        <a:rPr lang="en-US" sz="1400" b="1" baseline="0" dirty="0" smtClean="0"/>
                        <a:t> Luna </a:t>
                      </a:r>
                    </a:p>
                    <a:p>
                      <a:r>
                        <a:rPr lang="en-US" sz="1400" b="1" baseline="0" dirty="0" smtClean="0"/>
                        <a:t>NASA, SPP</a:t>
                      </a:r>
                    </a:p>
                  </a:txBody>
                  <a:tcPr/>
                </a:tc>
                <a:tc>
                  <a:txBody>
                    <a:bodyPr/>
                    <a:lstStyle/>
                    <a:p>
                      <a:r>
                        <a:rPr lang="en-US" sz="1400" b="0" dirty="0" smtClean="0"/>
                        <a:t>After seven failures, Pioneer and Luna missions provided photographs the Moon during flyby. Luna-3 developed film and transmitted the images of lunar far side back to Earth</a:t>
                      </a:r>
                      <a:endParaRPr lang="en-US" sz="1400" b="0" dirty="0"/>
                    </a:p>
                  </a:txBody>
                  <a:tcPr/>
                </a:tc>
                <a:tc>
                  <a:txBody>
                    <a:bodyPr/>
                    <a:lstStyle/>
                    <a:p>
                      <a:endParaRPr lang="en-US" sz="1400" dirty="0"/>
                    </a:p>
                  </a:txBody>
                  <a:tcPr/>
                </a:tc>
                <a:extLst>
                  <a:ext uri="{0D108BD9-81ED-4DB2-BD59-A6C34878D82A}">
                    <a16:rowId xmlns:a16="http://schemas.microsoft.com/office/drawing/2014/main" val="10001"/>
                  </a:ext>
                </a:extLst>
              </a:tr>
              <a:tr h="370840">
                <a:tc>
                  <a:txBody>
                    <a:bodyPr/>
                    <a:lstStyle/>
                    <a:p>
                      <a:r>
                        <a:rPr lang="en-US" sz="1400" b="1" dirty="0" smtClean="0"/>
                        <a:t>1965-1969</a:t>
                      </a:r>
                      <a:endParaRPr lang="en-US" sz="1400" b="1" dirty="0"/>
                    </a:p>
                  </a:txBody>
                  <a:tcPr/>
                </a:tc>
                <a:tc>
                  <a:txBody>
                    <a:bodyPr/>
                    <a:lstStyle/>
                    <a:p>
                      <a:r>
                        <a:rPr lang="en-US" sz="1400" b="1" dirty="0" smtClean="0"/>
                        <a:t>Ranger, NASA</a:t>
                      </a:r>
                      <a:endParaRPr lang="en-US" sz="1400" b="1" dirty="0"/>
                    </a:p>
                  </a:txBody>
                  <a:tcPr/>
                </a:tc>
                <a:tc>
                  <a:txBody>
                    <a:bodyPr/>
                    <a:lstStyle/>
                    <a:p>
                      <a:r>
                        <a:rPr lang="en-US" sz="1400" b="0" dirty="0" smtClean="0"/>
                        <a:t>Six s/c</a:t>
                      </a:r>
                      <a:r>
                        <a:rPr lang="en-US" sz="1400" b="0" baseline="0" dirty="0" smtClean="0"/>
                        <a:t> series of spacecraft launched in the 1960s to explore the Moon. Designed to take images as it descended to the lunar surface for impact</a:t>
                      </a:r>
                    </a:p>
                  </a:txBody>
                  <a:tcPr/>
                </a:tc>
                <a:tc>
                  <a:txBody>
                    <a:bodyPr/>
                    <a:lstStyle/>
                    <a:p>
                      <a:endParaRPr lang="en-US" sz="1400" dirty="0"/>
                    </a:p>
                  </a:txBody>
                  <a:tcPr/>
                </a:tc>
                <a:extLst>
                  <a:ext uri="{0D108BD9-81ED-4DB2-BD59-A6C34878D82A}">
                    <a16:rowId xmlns:a16="http://schemas.microsoft.com/office/drawing/2014/main" val="10002"/>
                  </a:ext>
                </a:extLst>
              </a:tr>
              <a:tr h="370840">
                <a:tc>
                  <a:txBody>
                    <a:bodyPr/>
                    <a:lstStyle/>
                    <a:p>
                      <a:r>
                        <a:rPr lang="en-US" sz="1400" b="1" dirty="0" smtClean="0"/>
                        <a:t>1965-1969</a:t>
                      </a:r>
                      <a:endParaRPr lang="en-US" sz="1400" b="1" dirty="0"/>
                    </a:p>
                  </a:txBody>
                  <a:tcPr/>
                </a:tc>
                <a:tc>
                  <a:txBody>
                    <a:bodyPr/>
                    <a:lstStyle/>
                    <a:p>
                      <a:r>
                        <a:rPr lang="en-US" sz="1400" b="1" dirty="0" smtClean="0"/>
                        <a:t>SurveyorNASA</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smtClean="0"/>
                        <a:t>Five successful Surveyors returned &gt;87,000 photos of the lunar surface and operated for about 17 months total on the lunar surface, demonstrated the feasibility of soft-landing a spacecraft on the lunar surface.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smtClean="0"/>
                    </a:p>
                  </a:txBody>
                  <a:tcPr/>
                </a:tc>
                <a:extLst>
                  <a:ext uri="{0D108BD9-81ED-4DB2-BD59-A6C34878D82A}">
                    <a16:rowId xmlns:a16="http://schemas.microsoft.com/office/drawing/2014/main" val="10003"/>
                  </a:ext>
                </a:extLst>
              </a:tr>
              <a:tr h="370840">
                <a:tc>
                  <a:txBody>
                    <a:bodyPr/>
                    <a:lstStyle/>
                    <a:p>
                      <a:r>
                        <a:rPr lang="en-US" sz="1400" b="1" dirty="0" smtClean="0"/>
                        <a:t>1960-1969</a:t>
                      </a:r>
                      <a:endParaRPr lang="en-US" sz="1400" b="1" dirty="0"/>
                    </a:p>
                  </a:txBody>
                  <a:tcPr/>
                </a:tc>
                <a:tc>
                  <a:txBody>
                    <a:bodyPr/>
                    <a:lstStyle/>
                    <a:p>
                      <a:r>
                        <a:rPr lang="en-US" sz="1400" b="1" dirty="0" smtClean="0"/>
                        <a:t>Lunar Orbiter,</a:t>
                      </a:r>
                      <a:r>
                        <a:rPr lang="en-US" sz="1400" b="1" baseline="0" dirty="0" smtClean="0"/>
                        <a:t> NASA</a:t>
                      </a:r>
                      <a:endParaRPr lang="en-US" sz="1400" b="1" dirty="0"/>
                    </a:p>
                  </a:txBody>
                  <a:tcPr/>
                </a:tc>
                <a:tc>
                  <a:txBody>
                    <a:bodyPr/>
                    <a:lstStyle/>
                    <a:p>
                      <a:r>
                        <a:rPr lang="en-US" sz="1400" b="0" dirty="0" smtClean="0"/>
                        <a:t>Designed primarily to photograph smooth areas of the lunar surface for selection of safe landing sites for the Apollo missions. LO-1 was the first U.S. spacecraft to orbit the Moon,</a:t>
                      </a:r>
                      <a:r>
                        <a:rPr lang="en-US" sz="1400" b="0" baseline="0" dirty="0" smtClean="0"/>
                        <a:t> 186 km x 1866 km</a:t>
                      </a:r>
                      <a:endParaRPr lang="en-US" sz="1400" b="0" dirty="0"/>
                    </a:p>
                  </a:txBody>
                  <a:tcPr/>
                </a:tc>
                <a:tc>
                  <a:txBody>
                    <a:bodyPr/>
                    <a:lstStyle/>
                    <a:p>
                      <a:endParaRPr lang="en-US" sz="1400" dirty="0"/>
                    </a:p>
                  </a:txBody>
                  <a:tcPr/>
                </a:tc>
                <a:extLst>
                  <a:ext uri="{0D108BD9-81ED-4DB2-BD59-A6C34878D82A}">
                    <a16:rowId xmlns:a16="http://schemas.microsoft.com/office/drawing/2014/main" val="10004"/>
                  </a:ext>
                </a:extLst>
              </a:tr>
              <a:tr h="370840">
                <a:tc>
                  <a:txBody>
                    <a:bodyPr/>
                    <a:lstStyle/>
                    <a:p>
                      <a:r>
                        <a:rPr lang="en-US" sz="1400" b="1" dirty="0" smtClean="0"/>
                        <a:t>1960-1974</a:t>
                      </a:r>
                      <a:endParaRPr lang="en-US" sz="1400" b="1" dirty="0"/>
                    </a:p>
                  </a:txBody>
                  <a:tcPr/>
                </a:tc>
                <a:tc>
                  <a:txBody>
                    <a:bodyPr/>
                    <a:lstStyle/>
                    <a:p>
                      <a:r>
                        <a:rPr lang="en-US" sz="1400" b="1" dirty="0" smtClean="0"/>
                        <a:t>Luna,</a:t>
                      </a:r>
                      <a:r>
                        <a:rPr lang="en-US" sz="1400" b="1" baseline="0" dirty="0" smtClean="0"/>
                        <a:t> SPP</a:t>
                      </a:r>
                      <a:endParaRPr lang="en-US"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smtClean="0"/>
                        <a:t>Designed to take the first photographs of the surface of the Moon from lunar orbit</a:t>
                      </a:r>
                      <a:r>
                        <a:rPr lang="en-US" sz="1400" b="0" baseline="0" dirty="0" smtClean="0"/>
                        <a:t> and </a:t>
                      </a:r>
                      <a:r>
                        <a:rPr lang="en-US" sz="1400" b="0" dirty="0" smtClean="0"/>
                        <a:t>to obtain data on gravitational anomalies on the Moon.</a:t>
                      </a:r>
                      <a:r>
                        <a:rPr lang="en-US" sz="1400" b="0" baseline="0" dirty="0" smtClean="0"/>
                        <a:t> </a:t>
                      </a:r>
                      <a:r>
                        <a:rPr lang="en-US" sz="1400" b="0" dirty="0" smtClean="0"/>
                        <a:t>Fifteen successful, each designed as either an </a:t>
                      </a:r>
                      <a:r>
                        <a:rPr lang="en-US" sz="1400" b="0" dirty="0" smtClean="0">
                          <a:solidFill>
                            <a:schemeClr val="tx1"/>
                          </a:solidFill>
                          <a:hlinkClick r:id="rId2" tooltip="Orbiter"/>
                        </a:rPr>
                        <a:t>orbiter</a:t>
                      </a:r>
                      <a:r>
                        <a:rPr lang="en-US" sz="1400" b="0" dirty="0" smtClean="0">
                          <a:solidFill>
                            <a:schemeClr val="tx1"/>
                          </a:solidFill>
                        </a:rPr>
                        <a:t> or </a:t>
                      </a:r>
                      <a:r>
                        <a:rPr lang="en-US" sz="1400" b="0" dirty="0" smtClean="0">
                          <a:solidFill>
                            <a:schemeClr val="tx1"/>
                          </a:solidFill>
                          <a:hlinkClick r:id="rId3" tooltip="Lander (spacecraft)"/>
                        </a:rPr>
                        <a:t>lander</a:t>
                      </a:r>
                      <a:r>
                        <a:rPr lang="en-US" sz="1400" b="0" dirty="0" smtClean="0">
                          <a:solidFill>
                            <a:schemeClr val="tx1"/>
                          </a:solidFill>
                        </a:rPr>
                        <a:t>. Studied Moon's composition, </a:t>
                      </a:r>
                      <a:r>
                        <a:rPr lang="en-US" sz="1400" b="0" dirty="0" smtClean="0">
                          <a:solidFill>
                            <a:schemeClr val="tx1"/>
                          </a:solidFill>
                          <a:hlinkClick r:id="rId4" tooltip="Gravity"/>
                        </a:rPr>
                        <a:t>gravity</a:t>
                      </a:r>
                      <a:r>
                        <a:rPr lang="en-US" sz="1400" b="0" dirty="0" smtClean="0">
                          <a:solidFill>
                            <a:schemeClr val="tx1"/>
                          </a:solidFill>
                        </a:rPr>
                        <a:t>, </a:t>
                      </a:r>
                      <a:r>
                        <a:rPr lang="en-US" sz="1400" b="0" dirty="0" smtClean="0">
                          <a:solidFill>
                            <a:schemeClr val="tx1"/>
                          </a:solidFill>
                          <a:hlinkClick r:id="rId5" tooltip="Temperature"/>
                        </a:rPr>
                        <a:t>temperature</a:t>
                      </a:r>
                      <a:r>
                        <a:rPr lang="en-US" sz="1400" b="0" dirty="0" smtClean="0">
                          <a:solidFill>
                            <a:schemeClr val="tx1"/>
                          </a:solidFill>
                        </a:rPr>
                        <a:t>, and </a:t>
                      </a:r>
                      <a:r>
                        <a:rPr lang="en-US" sz="1400" b="0" dirty="0" smtClean="0">
                          <a:solidFill>
                            <a:schemeClr val="tx1"/>
                          </a:solidFill>
                          <a:hlinkClick r:id="rId6" tooltip="Radiation"/>
                        </a:rPr>
                        <a:t>radiation</a:t>
                      </a:r>
                      <a:endParaRPr lang="en-US" sz="1400" b="0" dirty="0" smtClean="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smtClean="0"/>
                    </a:p>
                  </a:txBody>
                  <a:tcPr/>
                </a:tc>
                <a:extLst>
                  <a:ext uri="{0D108BD9-81ED-4DB2-BD59-A6C34878D82A}">
                    <a16:rowId xmlns:a16="http://schemas.microsoft.com/office/drawing/2014/main" val="10005"/>
                  </a:ext>
                </a:extLst>
              </a:tr>
              <a:tr h="370840">
                <a:tc>
                  <a:txBody>
                    <a:bodyPr/>
                    <a:lstStyle/>
                    <a:p>
                      <a:r>
                        <a:rPr lang="en-US" sz="1400" b="1" dirty="0" smtClean="0"/>
                        <a:t>1960s</a:t>
                      </a:r>
                      <a:endParaRPr lang="en-US" sz="1400" b="1" dirty="0"/>
                    </a:p>
                  </a:txBody>
                  <a:tcPr/>
                </a:tc>
                <a:tc>
                  <a:txBody>
                    <a:bodyPr/>
                    <a:lstStyle/>
                    <a:p>
                      <a:r>
                        <a:rPr lang="en-US" sz="1400" b="1" dirty="0" smtClean="0"/>
                        <a:t>ZOND, SPP</a:t>
                      </a:r>
                      <a:endParaRPr lang="en-US" sz="1400" b="1" dirty="0"/>
                    </a:p>
                  </a:txBody>
                  <a:tcPr/>
                </a:tc>
                <a:tc>
                  <a:txBody>
                    <a:bodyPr/>
                    <a:lstStyle/>
                    <a:p>
                      <a:r>
                        <a:rPr lang="en-US" sz="1400" b="0" dirty="0" smtClean="0"/>
                        <a:t>Series of circumlunar spacecraft designed to rehearse a piloted circumlunar flight. initiated in 1965 </a:t>
                      </a:r>
                    </a:p>
                  </a:txBody>
                  <a:tcPr/>
                </a:tc>
                <a:tc>
                  <a:txBody>
                    <a:bodyPr/>
                    <a:lstStyle/>
                    <a:p>
                      <a:endParaRPr lang="en-US" sz="1400" dirty="0"/>
                    </a:p>
                  </a:txBody>
                  <a:tcPr/>
                </a:tc>
                <a:extLst>
                  <a:ext uri="{0D108BD9-81ED-4DB2-BD59-A6C34878D82A}">
                    <a16:rowId xmlns:a16="http://schemas.microsoft.com/office/drawing/2014/main" val="10006"/>
                  </a:ext>
                </a:extLst>
              </a:tr>
            </a:tbl>
          </a:graphicData>
        </a:graphic>
      </p:graphicFrame>
      <p:sp>
        <p:nvSpPr>
          <p:cNvPr id="6" name="TextBox 5"/>
          <p:cNvSpPr txBox="1"/>
          <p:nvPr/>
        </p:nvSpPr>
        <p:spPr>
          <a:xfrm>
            <a:off x="441218" y="5948115"/>
            <a:ext cx="3854710" cy="461665"/>
          </a:xfrm>
          <a:prstGeom prst="rect">
            <a:avLst/>
          </a:prstGeom>
          <a:noFill/>
        </p:spPr>
        <p:txBody>
          <a:bodyPr wrap="none" rtlCol="0">
            <a:spAutoFit/>
          </a:bodyPr>
          <a:lstStyle/>
          <a:p>
            <a:r>
              <a:rPr lang="en-US" sz="1200" b="1" dirty="0"/>
              <a:t>Ref: https://moon.nasa.gov/exploration/moon-missions/</a:t>
            </a:r>
          </a:p>
          <a:p>
            <a:r>
              <a:rPr lang="en-US" sz="1200" b="1" dirty="0" smtClean="0"/>
              <a:t>* SPP: Soviet Space Program, Prior to Roscosmos  </a:t>
            </a:r>
            <a:endParaRPr lang="en-US" sz="1200" b="1" dirty="0"/>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4347" y="1537504"/>
            <a:ext cx="942185" cy="803556"/>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49000" y="2330658"/>
            <a:ext cx="947297" cy="620238"/>
          </a:xfrm>
          <a:prstGeom prst="rect">
            <a:avLst/>
          </a:prstGeom>
        </p:spPr>
      </p:pic>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l="18383" t="4228" b="11713"/>
          <a:stretch/>
        </p:blipFill>
        <p:spPr>
          <a:xfrm>
            <a:off x="7836739" y="3554364"/>
            <a:ext cx="949793" cy="897189"/>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36739" y="4357893"/>
            <a:ext cx="949793" cy="786693"/>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48999" y="5122517"/>
            <a:ext cx="956933" cy="825598"/>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48999" y="2954779"/>
            <a:ext cx="956933" cy="702255"/>
          </a:xfrm>
          <a:prstGeom prst="rect">
            <a:avLst/>
          </a:prstGeom>
        </p:spPr>
      </p:pic>
      <p:sp>
        <p:nvSpPr>
          <p:cNvPr id="17" name="TextBox 16"/>
          <p:cNvSpPr txBox="1"/>
          <p:nvPr/>
        </p:nvSpPr>
        <p:spPr>
          <a:xfrm>
            <a:off x="2924137" y="159471"/>
            <a:ext cx="3147785" cy="523220"/>
          </a:xfrm>
          <a:prstGeom prst="rect">
            <a:avLst/>
          </a:prstGeom>
          <a:noFill/>
        </p:spPr>
        <p:txBody>
          <a:bodyPr wrap="none" rtlCol="0">
            <a:spAutoFit/>
          </a:bodyPr>
          <a:lstStyle/>
          <a:p>
            <a:r>
              <a:rPr lang="en-US" sz="2800" b="1" dirty="0" smtClean="0"/>
              <a:t>Pre-Apollo Missions</a:t>
            </a:r>
            <a:endParaRPr lang="en-US" sz="2800" b="1" dirty="0"/>
          </a:p>
        </p:txBody>
      </p:sp>
    </p:spTree>
    <p:extLst>
      <p:ext uri="{BB962C8B-B14F-4D97-AF65-F5344CB8AC3E}">
        <p14:creationId xmlns:p14="http://schemas.microsoft.com/office/powerpoint/2010/main" val="27624168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30644837"/>
              </p:ext>
            </p:extLst>
          </p:nvPr>
        </p:nvGraphicFramePr>
        <p:xfrm>
          <a:off x="536968" y="1926946"/>
          <a:ext cx="8108850" cy="3870960"/>
        </p:xfrm>
        <a:graphic>
          <a:graphicData uri="http://schemas.openxmlformats.org/drawingml/2006/table">
            <a:tbl>
              <a:tblPr firstRow="1" firstCol="1" bandRow="1">
                <a:tableStyleId>{7DF18680-E054-41AD-8BC1-D1AEF772440D}</a:tableStyleId>
              </a:tblPr>
              <a:tblGrid>
                <a:gridCol w="2026779">
                  <a:extLst>
                    <a:ext uri="{9D8B030D-6E8A-4147-A177-3AD203B41FA5}">
                      <a16:colId xmlns:a16="http://schemas.microsoft.com/office/drawing/2014/main" val="20000"/>
                    </a:ext>
                  </a:extLst>
                </a:gridCol>
                <a:gridCol w="1840811">
                  <a:extLst>
                    <a:ext uri="{9D8B030D-6E8A-4147-A177-3AD203B41FA5}">
                      <a16:colId xmlns:a16="http://schemas.microsoft.com/office/drawing/2014/main" val="20001"/>
                    </a:ext>
                  </a:extLst>
                </a:gridCol>
                <a:gridCol w="2071992">
                  <a:extLst>
                    <a:ext uri="{9D8B030D-6E8A-4147-A177-3AD203B41FA5}">
                      <a16:colId xmlns:a16="http://schemas.microsoft.com/office/drawing/2014/main" val="20002"/>
                    </a:ext>
                  </a:extLst>
                </a:gridCol>
                <a:gridCol w="2169268">
                  <a:extLst>
                    <a:ext uri="{9D8B030D-6E8A-4147-A177-3AD203B41FA5}">
                      <a16:colId xmlns:a16="http://schemas.microsoft.com/office/drawing/2014/main" val="20003"/>
                    </a:ext>
                  </a:extLst>
                </a:gridCol>
              </a:tblGrid>
              <a:tr h="437600">
                <a:tc>
                  <a:txBody>
                    <a:bodyPr/>
                    <a:lstStyle/>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 </a:t>
                      </a:r>
                      <a:r>
                        <a:rPr lang="en-US" sz="1800" dirty="0" smtClean="0">
                          <a:effectLst/>
                        </a:rPr>
                        <a:t>Apollo Era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smtClean="0">
                          <a:effectLst/>
                        </a:rPr>
                        <a:t>1980s Operation </a:t>
                      </a:r>
                    </a:p>
                    <a:p>
                      <a:pPr marL="0" marR="0" algn="ctr">
                        <a:spcBef>
                          <a:spcPts val="0"/>
                        </a:spcBef>
                        <a:spcAft>
                          <a:spcPts val="0"/>
                        </a:spcAft>
                      </a:pPr>
                      <a:r>
                        <a:rPr lang="en-US" sz="1800" dirty="0" smtClean="0">
                          <a:effectLst/>
                        </a:rPr>
                        <a:t>(GSFC Ref for Libration and flybys)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smtClean="0">
                          <a:effectLst/>
                        </a:rPr>
                        <a:t>Current Operations</a:t>
                      </a:r>
                    </a:p>
                    <a:p>
                      <a:pPr marL="0" marR="0" algn="ctr">
                        <a:spcBef>
                          <a:spcPts val="0"/>
                        </a:spcBef>
                        <a:spcAft>
                          <a:spcPts val="0"/>
                        </a:spcAft>
                      </a:pPr>
                      <a:r>
                        <a:rPr lang="en-US" sz="1800" dirty="0" smtClean="0">
                          <a:effectLst/>
                        </a:rPr>
                        <a:t>(GSFC ref Lib,</a:t>
                      </a:r>
                      <a:r>
                        <a:rPr lang="en-US" sz="1800" baseline="0" dirty="0" smtClean="0">
                          <a:effectLst/>
                        </a:rPr>
                        <a:t> Cis-lunar, flybys, lunar orbiters)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95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effectLst/>
                        </a:rPr>
                        <a:t>Coordinate frame</a:t>
                      </a:r>
                    </a:p>
                    <a:p>
                      <a:pPr marL="0" marR="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Mean</a:t>
                      </a:r>
                      <a:r>
                        <a:rPr lang="en-US" sz="1400" b="1" baseline="0" dirty="0" smtClean="0">
                          <a:effectLst/>
                        </a:rPr>
                        <a:t> Celestial Eq and Vernal Equinox, </a:t>
                      </a:r>
                      <a:r>
                        <a:rPr lang="en-US" sz="1400" b="1" dirty="0" smtClean="0">
                          <a:effectLst/>
                        </a:rPr>
                        <a:t>IMU, LVLH,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Inertial,</a:t>
                      </a:r>
                      <a:r>
                        <a:rPr lang="en-US" sz="1400" b="1" baseline="0" dirty="0" smtClean="0">
                          <a:effectLst/>
                        </a:rPr>
                        <a:t> Rotating, Fixed, IMU, LVLH, VBN,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rPr>
                        <a:t>Inertial,</a:t>
                      </a:r>
                      <a:r>
                        <a:rPr lang="en-US" sz="1400" b="1" baseline="0" dirty="0" smtClean="0">
                          <a:effectLst/>
                        </a:rPr>
                        <a:t> Rotating, Fixed, IMU, LVLH, VBN, Body, numerous, others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95978">
                <a:tc>
                  <a:txBody>
                    <a:bodyPr/>
                    <a:lstStyle/>
                    <a:p>
                      <a:pPr marL="0" marR="0">
                        <a:spcBef>
                          <a:spcPts val="0"/>
                        </a:spcBef>
                        <a:spcAft>
                          <a:spcPts val="0"/>
                        </a:spcAft>
                      </a:pPr>
                      <a:r>
                        <a:rPr lang="en-US" sz="1400" dirty="0">
                          <a:effectLst/>
                        </a:rPr>
                        <a:t>Perturbations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Simplified</a:t>
                      </a:r>
                      <a:r>
                        <a:rPr lang="en-US" sz="1400" b="1" baseline="0" dirty="0" smtClean="0">
                          <a:effectLst/>
                        </a:rPr>
                        <a:t> Earth model, third body (Sun, Moon, Earth),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Earth, Moon, Point mass third body (all planets and sun), Solar radiation pressure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rPr>
                        <a:t>Earth, Moon, Point mass third body, Solar radiation Pressure flat plate and coefficients, tides</a:t>
                      </a:r>
                      <a:endParaRPr lang="en-US" sz="1400" b="1"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95978">
                <a:tc>
                  <a:txBody>
                    <a:bodyPr/>
                    <a:lstStyle/>
                    <a:p>
                      <a:pPr marL="0" marR="0">
                        <a:spcBef>
                          <a:spcPts val="0"/>
                        </a:spcBef>
                        <a:spcAft>
                          <a:spcPts val="0"/>
                        </a:spcAft>
                      </a:pPr>
                      <a:r>
                        <a:rPr lang="en-US" sz="1400" dirty="0" smtClean="0">
                          <a:effectLst/>
                        </a:rPr>
                        <a:t>Integration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Encke</a:t>
                      </a:r>
                      <a:r>
                        <a:rPr lang="en-US" sz="1400" b="1" baseline="0" dirty="0" smtClean="0">
                          <a:effectLst/>
                        </a:rPr>
                        <a:t> and Cowell </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Cowell 12</a:t>
                      </a:r>
                      <a:r>
                        <a:rPr lang="en-US" sz="1400" b="1" baseline="30000" dirty="0" smtClean="0">
                          <a:effectLst/>
                        </a:rPr>
                        <a:t>th</a:t>
                      </a:r>
                      <a:r>
                        <a:rPr lang="en-US" sz="1400" b="1" dirty="0" smtClean="0">
                          <a:effectLst/>
                        </a:rPr>
                        <a:t> Adams</a:t>
                      </a:r>
                      <a:r>
                        <a:rPr lang="en-US" sz="1400" b="1" baseline="0" dirty="0" smtClean="0">
                          <a:effectLst/>
                        </a:rPr>
                        <a:t> Bashforth Predictor Corrector, fixed step and Time regularized</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Many RKN,</a:t>
                      </a:r>
                      <a:r>
                        <a:rPr lang="en-US" sz="1400" b="1" baseline="0" dirty="0" smtClean="0">
                          <a:effectLst/>
                        </a:rPr>
                        <a:t> RKV, Cowell, ref to GMAT and commercial s/w for examples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95978">
                <a:tc>
                  <a:txBody>
                    <a:bodyPr/>
                    <a:lstStyle/>
                    <a:p>
                      <a:pPr marL="0" marR="0">
                        <a:spcBef>
                          <a:spcPts val="0"/>
                        </a:spcBef>
                        <a:spcAft>
                          <a:spcPts val="0"/>
                        </a:spcAft>
                      </a:pPr>
                      <a:r>
                        <a:rPr lang="en-US" sz="1400" dirty="0">
                          <a:effectLst/>
                        </a:rPr>
                        <a:t>Atmospheric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 </a:t>
                      </a:r>
                      <a:r>
                        <a:rPr lang="en-US" sz="1400" b="1" dirty="0" smtClean="0">
                          <a:effectLst/>
                        </a:rPr>
                        <a:t>Basic drag models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Drag models based on Harris Priester</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Drag Models, HP,</a:t>
                      </a:r>
                      <a:r>
                        <a:rPr lang="en-US" sz="1400" b="1" baseline="0" dirty="0" smtClean="0">
                          <a:effectLst/>
                        </a:rPr>
                        <a:t> MJ70, MSIS, etc.</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5" name="TextBox 4"/>
          <p:cNvSpPr txBox="1"/>
          <p:nvPr/>
        </p:nvSpPr>
        <p:spPr>
          <a:xfrm>
            <a:off x="143734" y="5797906"/>
            <a:ext cx="8502084" cy="646331"/>
          </a:xfrm>
          <a:prstGeom prst="rect">
            <a:avLst/>
          </a:prstGeom>
          <a:noFill/>
        </p:spPr>
        <p:txBody>
          <a:bodyPr wrap="square" rtlCol="0">
            <a:spAutoFit/>
          </a:bodyPr>
          <a:lstStyle/>
          <a:p>
            <a:pPr marL="171450" indent="-171450">
              <a:buFont typeface="Arial" panose="020B0604020202020204" pitchFamily="34" charset="0"/>
              <a:buChar char="•"/>
            </a:pPr>
            <a:r>
              <a:rPr lang="en-US" sz="1200" b="1" dirty="0" smtClean="0"/>
              <a:t>Ref: Navigation Technical History with Lessons Learned, Mission Operations Directorate, Flight Design and Dynamics Division, Basic, April 2007, NASA, JSC</a:t>
            </a:r>
          </a:p>
          <a:p>
            <a:pPr marL="171450" indent="-171450">
              <a:buFont typeface="Arial" panose="020B0604020202020204" pitchFamily="34" charset="0"/>
              <a:buChar char="•"/>
            </a:pPr>
            <a:r>
              <a:rPr lang="en-US" sz="1200" b="1" dirty="0" smtClean="0"/>
              <a:t>Ref: ISEE-3 support, Lunar Prospector Support, LRO Support, Current GSFC capabilities</a:t>
            </a:r>
            <a:endParaRPr lang="en-US" sz="1200" b="1" dirty="0"/>
          </a:p>
        </p:txBody>
      </p:sp>
      <p:sp>
        <p:nvSpPr>
          <p:cNvPr id="6" name="TextBox 5"/>
          <p:cNvSpPr txBox="1"/>
          <p:nvPr/>
        </p:nvSpPr>
        <p:spPr>
          <a:xfrm>
            <a:off x="1950542" y="182573"/>
            <a:ext cx="5281702" cy="523220"/>
          </a:xfrm>
          <a:prstGeom prst="rect">
            <a:avLst/>
          </a:prstGeom>
          <a:noFill/>
        </p:spPr>
        <p:txBody>
          <a:bodyPr wrap="none" rtlCol="0">
            <a:spAutoFit/>
          </a:bodyPr>
          <a:lstStyle/>
          <a:p>
            <a:r>
              <a:rPr lang="en-US" sz="2800" b="1" dirty="0" smtClean="0"/>
              <a:t>Simulation and Modeling Progress</a:t>
            </a:r>
            <a:endParaRPr lang="en-US" sz="2800" b="1" dirty="0"/>
          </a:p>
        </p:txBody>
      </p:sp>
      <p:sp>
        <p:nvSpPr>
          <p:cNvPr id="7" name="TextBox 6"/>
          <p:cNvSpPr txBox="1"/>
          <p:nvPr/>
        </p:nvSpPr>
        <p:spPr>
          <a:xfrm>
            <a:off x="352205" y="1003616"/>
            <a:ext cx="8677072"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Trajectory design and maneuver model resolution increased and computer power improved, but most modeling and integration types are very similar to current types</a:t>
            </a:r>
          </a:p>
          <a:p>
            <a:pPr marL="285750" indent="-285750">
              <a:buFont typeface="Arial" panose="020B0604020202020204" pitchFamily="34" charset="0"/>
              <a:buChar char="•"/>
            </a:pPr>
            <a:r>
              <a:rPr lang="en-US" dirty="0" smtClean="0"/>
              <a:t>Based on Apollo and NASA Libration, Cis-lunar, and lunar missions</a:t>
            </a:r>
            <a:endParaRPr lang="en-US" dirty="0"/>
          </a:p>
        </p:txBody>
      </p:sp>
    </p:spTree>
    <p:extLst>
      <p:ext uri="{BB962C8B-B14F-4D97-AF65-F5344CB8AC3E}">
        <p14:creationId xmlns:p14="http://schemas.microsoft.com/office/powerpoint/2010/main" val="1916086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5431076"/>
              </p:ext>
            </p:extLst>
          </p:nvPr>
        </p:nvGraphicFramePr>
        <p:xfrm>
          <a:off x="605124" y="1800384"/>
          <a:ext cx="8108850" cy="4084320"/>
        </p:xfrm>
        <a:graphic>
          <a:graphicData uri="http://schemas.openxmlformats.org/drawingml/2006/table">
            <a:tbl>
              <a:tblPr firstRow="1" firstCol="1" bandRow="1">
                <a:tableStyleId>{7DF18680-E054-41AD-8BC1-D1AEF772440D}</a:tableStyleId>
              </a:tblPr>
              <a:tblGrid>
                <a:gridCol w="1772316">
                  <a:extLst>
                    <a:ext uri="{9D8B030D-6E8A-4147-A177-3AD203B41FA5}">
                      <a16:colId xmlns:a16="http://schemas.microsoft.com/office/drawing/2014/main" val="20000"/>
                    </a:ext>
                  </a:extLst>
                </a:gridCol>
                <a:gridCol w="1865376">
                  <a:extLst>
                    <a:ext uri="{9D8B030D-6E8A-4147-A177-3AD203B41FA5}">
                      <a16:colId xmlns:a16="http://schemas.microsoft.com/office/drawing/2014/main" val="20001"/>
                    </a:ext>
                  </a:extLst>
                </a:gridCol>
                <a:gridCol w="2301890">
                  <a:extLst>
                    <a:ext uri="{9D8B030D-6E8A-4147-A177-3AD203B41FA5}">
                      <a16:colId xmlns:a16="http://schemas.microsoft.com/office/drawing/2014/main" val="20002"/>
                    </a:ext>
                  </a:extLst>
                </a:gridCol>
                <a:gridCol w="2169268">
                  <a:extLst>
                    <a:ext uri="{9D8B030D-6E8A-4147-A177-3AD203B41FA5}">
                      <a16:colId xmlns:a16="http://schemas.microsoft.com/office/drawing/2014/main" val="20003"/>
                    </a:ext>
                  </a:extLst>
                </a:gridCol>
              </a:tblGrid>
              <a:tr h="437600">
                <a:tc>
                  <a:txBody>
                    <a:bodyPr/>
                    <a:lstStyle/>
                    <a:p>
                      <a:pPr marL="0" marR="0">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 </a:t>
                      </a:r>
                      <a:r>
                        <a:rPr lang="en-US" sz="1800" dirty="0" smtClean="0">
                          <a:effectLst/>
                        </a:rPr>
                        <a:t>Apollo Era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smtClean="0">
                          <a:effectLst/>
                        </a:rPr>
                        <a:t>1980s Operation </a:t>
                      </a:r>
                    </a:p>
                    <a:p>
                      <a:pPr marL="0" marR="0" algn="ctr">
                        <a:spcBef>
                          <a:spcPts val="0"/>
                        </a:spcBef>
                        <a:spcAft>
                          <a:spcPts val="0"/>
                        </a:spcAft>
                      </a:pPr>
                      <a:r>
                        <a:rPr lang="en-US" sz="1800" dirty="0" smtClean="0">
                          <a:effectLst/>
                        </a:rPr>
                        <a:t>(GSFC Ref for Libration and flybys)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smtClean="0">
                          <a:effectLst/>
                        </a:rPr>
                        <a:t>Current Operations</a:t>
                      </a:r>
                    </a:p>
                    <a:p>
                      <a:pPr marL="0" marR="0" algn="ctr">
                        <a:spcBef>
                          <a:spcPts val="0"/>
                        </a:spcBef>
                        <a:spcAft>
                          <a:spcPts val="0"/>
                        </a:spcAft>
                      </a:pPr>
                      <a:r>
                        <a:rPr lang="en-US" sz="1800" dirty="0" smtClean="0">
                          <a:effectLst/>
                        </a:rPr>
                        <a:t>(GSFC ref Lib,</a:t>
                      </a:r>
                      <a:r>
                        <a:rPr lang="en-US" sz="1800" baseline="0" dirty="0" smtClean="0">
                          <a:effectLst/>
                        </a:rPr>
                        <a:t> Cis-lunar, flybys, lunar orbiters)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95978">
                <a:tc>
                  <a:txBody>
                    <a:bodyPr/>
                    <a:lstStyle/>
                    <a:p>
                      <a:pPr marL="0" marR="0">
                        <a:spcBef>
                          <a:spcPts val="0"/>
                        </a:spcBef>
                        <a:spcAft>
                          <a:spcPts val="0"/>
                        </a:spcAft>
                      </a:pPr>
                      <a:r>
                        <a:rPr lang="en-US" sz="1400" dirty="0">
                          <a:effectLst/>
                        </a:rPr>
                        <a:t>Lunar </a:t>
                      </a:r>
                      <a:r>
                        <a:rPr lang="en-US" sz="1400" dirty="0" smtClean="0">
                          <a:effectLst/>
                        </a:rPr>
                        <a:t>Gravity</a:t>
                      </a:r>
                      <a:r>
                        <a:rPr lang="en-US" sz="1400" baseline="0" dirty="0" smtClean="0">
                          <a:effectLst/>
                        </a:rPr>
                        <a:t> </a:t>
                      </a:r>
                      <a:r>
                        <a:rPr lang="en-US" sz="1400" dirty="0" smtClean="0">
                          <a:effectLst/>
                        </a:rPr>
                        <a:t>Models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 </a:t>
                      </a:r>
                      <a:r>
                        <a:rPr lang="en-US" sz="1400" b="1" dirty="0" smtClean="0">
                          <a:effectLst/>
                        </a:rPr>
                        <a:t>4x2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a:effectLst/>
                        </a:rPr>
                        <a:t> </a:t>
                      </a:r>
                      <a:r>
                        <a:rPr lang="en-US" sz="1400" b="1" dirty="0" smtClean="0">
                          <a:effectLst/>
                        </a:rPr>
                        <a:t>20x20 (Bills and Ferrari)</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&gt;150x150 based</a:t>
                      </a:r>
                      <a:r>
                        <a:rPr lang="en-US" sz="1400" b="1" baseline="0" dirty="0" smtClean="0">
                          <a:effectLst/>
                        </a:rPr>
                        <a:t> on LP, LRO, Grail</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95978">
                <a:tc>
                  <a:txBody>
                    <a:bodyPr/>
                    <a:lstStyle/>
                    <a:p>
                      <a:pPr marL="0" marR="0">
                        <a:spcBef>
                          <a:spcPts val="0"/>
                        </a:spcBef>
                        <a:spcAft>
                          <a:spcPts val="0"/>
                        </a:spcAft>
                      </a:pPr>
                      <a:r>
                        <a:rPr lang="en-US" sz="1400" dirty="0">
                          <a:effectLst/>
                        </a:rPr>
                        <a:t>Maneuvers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Impulsive and Finite, some attitude profiles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rPr>
                        <a:t>Attitude dependent frames for Impulsive and Finite</a:t>
                      </a:r>
                      <a:endParaRPr lang="en-US" sz="1400" b="1"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effectLst/>
                        </a:rPr>
                        <a:t>Attitude dependent frames for Impulsive and Finite</a:t>
                      </a:r>
                    </a:p>
                    <a:p>
                      <a:pPr marL="0" marR="0">
                        <a:spcBef>
                          <a:spcPts val="0"/>
                        </a:spcBef>
                        <a:spcAft>
                          <a:spcPts val="0"/>
                        </a:spcAft>
                      </a:pP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95978">
                <a:tc>
                  <a:txBody>
                    <a:bodyPr/>
                    <a:lstStyle/>
                    <a:p>
                      <a:pPr marL="0" marR="0">
                        <a:spcBef>
                          <a:spcPts val="0"/>
                        </a:spcBef>
                        <a:spcAft>
                          <a:spcPts val="0"/>
                        </a:spcAft>
                      </a:pPr>
                      <a:r>
                        <a:rPr lang="en-US" sz="1400" dirty="0" smtClean="0">
                          <a:effectLst/>
                        </a:rPr>
                        <a:t>Computer Systems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Mainframes</a:t>
                      </a:r>
                      <a:r>
                        <a:rPr lang="en-US" sz="1400" b="1" baseline="0" dirty="0" smtClean="0">
                          <a:effectLst/>
                        </a:rPr>
                        <a:t> and simplified calculators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Mainframe</a:t>
                      </a:r>
                      <a:r>
                        <a:rPr lang="en-US" sz="1400" b="1" baseline="0" dirty="0" smtClean="0">
                          <a:effectLst/>
                        </a:rPr>
                        <a:t> IBM 360-90 and 360-75, Phase over to PC in early 90’s. Start of visualization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Laptops,</a:t>
                      </a:r>
                      <a:r>
                        <a:rPr lang="en-US" sz="1400" b="1" baseline="0" dirty="0" smtClean="0">
                          <a:effectLst/>
                        </a:rPr>
                        <a:t> Servers, Unix, PC, Multi-core systems</a:t>
                      </a:r>
                    </a:p>
                    <a:p>
                      <a:pPr marL="0" marR="0">
                        <a:spcBef>
                          <a:spcPts val="0"/>
                        </a:spcBef>
                        <a:spcAft>
                          <a:spcPts val="0"/>
                        </a:spcAft>
                      </a:pPr>
                      <a:r>
                        <a:rPr lang="en-US" sz="1400" b="1" baseline="0" dirty="0" smtClean="0">
                          <a:effectLst/>
                        </a:rPr>
                        <a:t>High end 3-D Visualization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95978">
                <a:tc>
                  <a:txBody>
                    <a:bodyPr/>
                    <a:lstStyle/>
                    <a:p>
                      <a:pPr marL="0" marR="0">
                        <a:spcBef>
                          <a:spcPts val="0"/>
                        </a:spcBef>
                        <a:spcAft>
                          <a:spcPts val="0"/>
                        </a:spcAft>
                      </a:pPr>
                      <a:r>
                        <a:rPr lang="en-US" sz="1400" dirty="0">
                          <a:effectLst/>
                        </a:rPr>
                        <a:t>Analytical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Needed for speed, lambert targeting</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Speed</a:t>
                      </a:r>
                      <a:r>
                        <a:rPr lang="en-US" sz="1400" b="1" baseline="0" dirty="0" smtClean="0">
                          <a:effectLst/>
                        </a:rPr>
                        <a:t> not required for mission types, Differential Correctors and Optimization (e.g. Steepest descent)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400" b="1" dirty="0" smtClean="0">
                          <a:effectLst/>
                        </a:rPr>
                        <a:t>Increase CPU capabilities,</a:t>
                      </a:r>
                      <a:r>
                        <a:rPr lang="en-US" sz="1400" b="1" baseline="0" dirty="0" smtClean="0">
                          <a:effectLst/>
                        </a:rPr>
                        <a:t> e.g. GPU, Differential Correctors, Collocation, Optimization (multiple methods, e.g. SNOPT)</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7" name="TextBox 6"/>
          <p:cNvSpPr txBox="1"/>
          <p:nvPr/>
        </p:nvSpPr>
        <p:spPr>
          <a:xfrm>
            <a:off x="321013" y="909602"/>
            <a:ext cx="8677072" cy="923330"/>
          </a:xfrm>
          <a:prstGeom prst="rect">
            <a:avLst/>
          </a:prstGeom>
          <a:noFill/>
        </p:spPr>
        <p:txBody>
          <a:bodyPr wrap="square" rtlCol="0">
            <a:spAutoFit/>
          </a:bodyPr>
          <a:lstStyle/>
          <a:p>
            <a:pPr marL="285750" indent="-285750">
              <a:buFont typeface="Arial" panose="020B0604020202020204" pitchFamily="34" charset="0"/>
              <a:buChar char="•"/>
            </a:pPr>
            <a:r>
              <a:rPr lang="en-US" dirty="0"/>
              <a:t>Trajectory design and maneuver model resolution increased and computer power improved, but most modeling and integration types are very similar to current types</a:t>
            </a:r>
          </a:p>
          <a:p>
            <a:pPr marL="285750" indent="-285750">
              <a:buFont typeface="Arial" panose="020B0604020202020204" pitchFamily="34" charset="0"/>
              <a:buChar char="•"/>
            </a:pPr>
            <a:r>
              <a:rPr lang="en-US" dirty="0"/>
              <a:t>Based on Apollo and NASA Libration, Cis-lunar, and lunar </a:t>
            </a:r>
            <a:r>
              <a:rPr lang="en-US" dirty="0" smtClean="0"/>
              <a:t>missions</a:t>
            </a:r>
            <a:endParaRPr lang="en-US" dirty="0"/>
          </a:p>
        </p:txBody>
      </p:sp>
      <p:sp>
        <p:nvSpPr>
          <p:cNvPr id="8" name="TextBox 7"/>
          <p:cNvSpPr txBox="1"/>
          <p:nvPr/>
        </p:nvSpPr>
        <p:spPr>
          <a:xfrm>
            <a:off x="2018698" y="186275"/>
            <a:ext cx="5281702" cy="523220"/>
          </a:xfrm>
          <a:prstGeom prst="rect">
            <a:avLst/>
          </a:prstGeom>
          <a:noFill/>
        </p:spPr>
        <p:txBody>
          <a:bodyPr wrap="none" rtlCol="0">
            <a:spAutoFit/>
          </a:bodyPr>
          <a:lstStyle/>
          <a:p>
            <a:r>
              <a:rPr lang="en-US" sz="2800" b="1" dirty="0" smtClean="0"/>
              <a:t>Simulation and Modeling Progress</a:t>
            </a:r>
            <a:endParaRPr lang="en-US" sz="2800" b="1" dirty="0"/>
          </a:p>
        </p:txBody>
      </p:sp>
      <p:sp>
        <p:nvSpPr>
          <p:cNvPr id="6" name="TextBox 5"/>
          <p:cNvSpPr txBox="1"/>
          <p:nvPr/>
        </p:nvSpPr>
        <p:spPr>
          <a:xfrm>
            <a:off x="143734" y="5840635"/>
            <a:ext cx="8502084" cy="646331"/>
          </a:xfrm>
          <a:prstGeom prst="rect">
            <a:avLst/>
          </a:prstGeom>
          <a:noFill/>
        </p:spPr>
        <p:txBody>
          <a:bodyPr wrap="square" rtlCol="0">
            <a:spAutoFit/>
          </a:bodyPr>
          <a:lstStyle/>
          <a:p>
            <a:pPr marL="171450" indent="-171450">
              <a:buFont typeface="Arial" panose="020B0604020202020204" pitchFamily="34" charset="0"/>
              <a:buChar char="•"/>
            </a:pPr>
            <a:r>
              <a:rPr lang="en-US" sz="1200" b="1" dirty="0" smtClean="0"/>
              <a:t>Ref: Navigation Technical History with Lessons Learned, Mission Operations Directorate, Flight Design and Dynamics Division, Basic, April 2007, NASA, JSC</a:t>
            </a:r>
          </a:p>
          <a:p>
            <a:pPr marL="171450" indent="-171450">
              <a:buFont typeface="Arial" panose="020B0604020202020204" pitchFamily="34" charset="0"/>
              <a:buChar char="•"/>
            </a:pPr>
            <a:r>
              <a:rPr lang="en-US" sz="1200" b="1" dirty="0" smtClean="0"/>
              <a:t>Ref: ISEE-3 support, Lunar Prospector Support, LRO Support, Current GSFC capabilities</a:t>
            </a:r>
            <a:endParaRPr lang="en-US" sz="1200" b="1" dirty="0"/>
          </a:p>
        </p:txBody>
      </p:sp>
    </p:spTree>
    <p:extLst>
      <p:ext uri="{BB962C8B-B14F-4D97-AF65-F5344CB8AC3E}">
        <p14:creationId xmlns:p14="http://schemas.microsoft.com/office/powerpoint/2010/main" val="4067960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737" y="1090889"/>
            <a:ext cx="8750894" cy="4708981"/>
          </a:xfrm>
          <a:prstGeom prst="rect">
            <a:avLst/>
          </a:prstGeom>
        </p:spPr>
        <p:txBody>
          <a:bodyPr wrap="square">
            <a:spAutoFit/>
          </a:bodyPr>
          <a:lstStyle/>
          <a:p>
            <a:pPr marL="171450" indent="-171450">
              <a:buFont typeface="Arial" panose="020B0604020202020204" pitchFamily="34" charset="0"/>
              <a:buChar char="•"/>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No lunar missions were launched in the 1980s</a:t>
            </a:r>
          </a:p>
          <a:p>
            <a:pPr marL="171450" indent="-171450">
              <a:buFont typeface="Arial" panose="020B0604020202020204" pitchFamily="34" charset="0"/>
              <a:buChar char="•"/>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Lunar Exploratio</a:t>
            </a:r>
            <a:r>
              <a:rPr lang="en-US" sz="2400" dirty="0" smtClean="0">
                <a:latin typeface="Calibri" panose="020F0502020204030204" pitchFamily="34" charset="0"/>
                <a:ea typeface="Calibri" panose="020F0502020204030204" pitchFamily="34" charset="0"/>
                <a:cs typeface="Times New Roman" panose="02020603050405020304" pitchFamily="18" charset="0"/>
              </a:rPr>
              <a:t>n ended with the last of the A</a:t>
            </a: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pollo and Luna missions, the next program was the Space Shuttle / HST and planetary missions</a:t>
            </a:r>
          </a:p>
          <a:p>
            <a:pPr marL="742950" lvl="1" indent="-285750">
              <a:buSzPct val="80000"/>
              <a:buFont typeface="Courier New" panose="02070309020205020404" pitchFamily="49" charset="0"/>
              <a:buChar char="o"/>
            </a:pP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The last lunar missions being Apollo 17 (‘74), Luna 21 (Lunokhod 2 (rover)), 22-24 (‘76)  and  Luna 24 delivering a sample to Earth on August 23 1976</a:t>
            </a:r>
          </a:p>
          <a:p>
            <a:pPr marL="174625" indent="-174625">
              <a:buFont typeface="Arial" panose="020B0604020202020204" pitchFamily="34" charset="0"/>
              <a:buChar char="•"/>
            </a:pPr>
            <a:r>
              <a:rPr lang="en-US" sz="2400" dirty="0" smtClean="0">
                <a:latin typeface="Calibri" panose="020F0502020204030204" pitchFamily="34" charset="0"/>
                <a:ea typeface="Calibri" panose="020F0502020204030204" pitchFamily="34" charset="0"/>
                <a:cs typeface="Times New Roman" panose="02020603050405020304" pitchFamily="18" charset="0"/>
              </a:rPr>
              <a:t>Improvements in Cis-lunar designs and astrodynamics advancement</a:t>
            </a:r>
          </a:p>
          <a:p>
            <a:pPr marL="742950" lvl="1" indent="-285750">
              <a:buSzPct val="80000"/>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The ISEE-3 / ICE </a:t>
            </a:r>
            <a:r>
              <a:rPr lang="en-US" sz="2000" dirty="0">
                <a:latin typeface="Calibri" panose="020F0502020204030204" pitchFamily="34" charset="0"/>
                <a:ea typeface="Calibri" panose="020F0502020204030204" pitchFamily="34" charset="0"/>
                <a:cs typeface="Times New Roman" panose="02020603050405020304" pitchFamily="18" charset="0"/>
              </a:rPr>
              <a:t>(Farquhar</a:t>
            </a:r>
            <a:r>
              <a:rPr lang="en-US" sz="2000" dirty="0" smtClean="0">
                <a:latin typeface="Calibri" panose="020F0502020204030204" pitchFamily="34" charset="0"/>
                <a:ea typeface="Calibri" panose="020F0502020204030204" pitchFamily="34" charset="0"/>
                <a:cs typeface="Times New Roman" panose="02020603050405020304" pitchFamily="18" charset="0"/>
              </a:rPr>
              <a:t>) mission began the improvement with </a:t>
            </a:r>
            <a:r>
              <a:rPr lang="en-US" sz="2000" dirty="0">
                <a:latin typeface="Calibri" panose="020F0502020204030204" pitchFamily="34" charset="0"/>
                <a:ea typeface="Calibri" panose="020F0502020204030204" pitchFamily="34" charset="0"/>
                <a:cs typeface="Times New Roman" panose="02020603050405020304" pitchFamily="18" charset="0"/>
              </a:rPr>
              <a:t>f</a:t>
            </a:r>
            <a:r>
              <a:rPr lang="en-US" sz="2000" dirty="0" smtClean="0">
                <a:latin typeface="Calibri" panose="020F0502020204030204" pitchFamily="34" charset="0"/>
                <a:ea typeface="Calibri" panose="020F0502020204030204" pitchFamily="34" charset="0"/>
                <a:cs typeface="Times New Roman" panose="02020603050405020304" pitchFamily="18" charset="0"/>
              </a:rPr>
              <a:t>irst </a:t>
            </a:r>
            <a:r>
              <a:rPr lang="en-US" sz="2000" dirty="0">
                <a:latin typeface="Calibri" panose="020F0502020204030204" pitchFamily="34" charset="0"/>
                <a:ea typeface="Calibri" panose="020F0502020204030204" pitchFamily="34" charset="0"/>
                <a:cs typeface="Times New Roman" panose="02020603050405020304" pitchFamily="18" charset="0"/>
              </a:rPr>
              <a:t>Sun-Earth libration orbiter </a:t>
            </a:r>
            <a:r>
              <a:rPr lang="en-US" sz="2000" dirty="0" smtClean="0">
                <a:latin typeface="Calibri" panose="020F0502020204030204" pitchFamily="34" charset="0"/>
                <a:ea typeface="Calibri" panose="020F0502020204030204" pitchFamily="34" charset="0"/>
                <a:cs typeface="Times New Roman" panose="02020603050405020304" pitchFamily="18" charset="0"/>
              </a:rPr>
              <a:t>that demonstrated multi-body </a:t>
            </a:r>
            <a:r>
              <a:rPr lang="en-US" sz="2000" dirty="0">
                <a:latin typeface="Calibri" panose="020F0502020204030204" pitchFamily="34" charset="0"/>
                <a:ea typeface="Calibri" panose="020F0502020204030204" pitchFamily="34" charset="0"/>
                <a:cs typeface="Times New Roman" panose="02020603050405020304" pitchFamily="18" charset="0"/>
              </a:rPr>
              <a:t>dynamics and realism of circular restricted </a:t>
            </a:r>
            <a:r>
              <a:rPr lang="en-US" sz="2000" dirty="0" smtClean="0">
                <a:latin typeface="Calibri" panose="020F0502020204030204" pitchFamily="34" charset="0"/>
                <a:ea typeface="Calibri" panose="020F0502020204030204" pitchFamily="34" charset="0"/>
                <a:cs typeface="Times New Roman" panose="02020603050405020304" pitchFamily="18" charset="0"/>
              </a:rPr>
              <a:t>three body approach</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buSzPct val="80000"/>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Multiple lunar flybys and Cis-lunar design  </a:t>
            </a:r>
          </a:p>
          <a:p>
            <a:pPr marL="742950" lvl="1" indent="-285750">
              <a:buSzPct val="80000"/>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Comet intercept of Giacobini-Zinner in 1985</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buSzPct val="80000"/>
              <a:buFont typeface="Courier New" panose="02070309020205020404" pitchFamily="49" charset="0"/>
              <a:buChar char="o"/>
            </a:pPr>
            <a:r>
              <a:rPr lang="en-US" sz="2000" dirty="0" smtClean="0">
                <a:latin typeface="Calibri" panose="020F0502020204030204" pitchFamily="34" charset="0"/>
                <a:ea typeface="Calibri" panose="020F0502020204030204" pitchFamily="34" charset="0"/>
                <a:cs typeface="Times New Roman" panose="02020603050405020304" pitchFamily="18" charset="0"/>
              </a:rPr>
              <a:t>ISEE-3 / ICE returned to Earth in 2014, with a flyby after a completed heliocentric transfer</a:t>
            </a:r>
          </a:p>
        </p:txBody>
      </p:sp>
      <p:sp>
        <p:nvSpPr>
          <p:cNvPr id="2" name="Rectangle 1"/>
          <p:cNvSpPr/>
          <p:nvPr/>
        </p:nvSpPr>
        <p:spPr>
          <a:xfrm>
            <a:off x="1514165" y="188007"/>
            <a:ext cx="5714513"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The Decade Without A Lunar Mission</a:t>
            </a:r>
            <a:endParaRPr lang="en-US" sz="2800" b="1" dirty="0"/>
          </a:p>
        </p:txBody>
      </p:sp>
      <p:sp>
        <p:nvSpPr>
          <p:cNvPr id="3" name="Rectangle 2"/>
          <p:cNvSpPr/>
          <p:nvPr/>
        </p:nvSpPr>
        <p:spPr>
          <a:xfrm>
            <a:off x="484361" y="5837284"/>
            <a:ext cx="7573224" cy="276999"/>
          </a:xfrm>
          <a:prstGeom prst="rect">
            <a:avLst/>
          </a:prstGeom>
        </p:spPr>
        <p:txBody>
          <a:bodyPr wrap="square">
            <a:spAutoFit/>
          </a:bodyPr>
          <a:lstStyle/>
          <a:p>
            <a:r>
              <a:rPr lang="en-US" sz="1200" b="1" dirty="0"/>
              <a:t>Ref: https://moon.nasa.gov/exploration/moon-missions/</a:t>
            </a:r>
          </a:p>
        </p:txBody>
      </p:sp>
    </p:spTree>
    <p:extLst>
      <p:ext uri="{BB962C8B-B14F-4D97-AF65-F5344CB8AC3E}">
        <p14:creationId xmlns:p14="http://schemas.microsoft.com/office/powerpoint/2010/main" val="3110274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5213" y="987382"/>
            <a:ext cx="8307421" cy="1477328"/>
          </a:xfrm>
          <a:prstGeom prst="rect">
            <a:avLst/>
          </a:prstGeom>
        </p:spPr>
        <p:txBody>
          <a:bodyPr wrap="square">
            <a:spAutoFit/>
          </a:bodyPr>
          <a:lstStyle/>
          <a:p>
            <a:pPr marL="228600" indent="-228600">
              <a:buFont typeface="Wingdings" panose="05000000000000000000" pitchFamily="2"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Mathematical approaches </a:t>
            </a:r>
            <a:r>
              <a:rPr lang="en-US" dirty="0">
                <a:latin typeface="Calibri" panose="020F0502020204030204" pitchFamily="34" charset="0"/>
                <a:ea typeface="Calibri" panose="020F0502020204030204" pitchFamily="34" charset="0"/>
                <a:cs typeface="Times New Roman" panose="02020603050405020304" pitchFamily="18" charset="0"/>
              </a:rPr>
              <a:t>and applications </a:t>
            </a:r>
            <a:r>
              <a:rPr lang="en-US" dirty="0" smtClean="0">
                <a:latin typeface="Calibri" panose="020F0502020204030204" pitchFamily="34" charset="0"/>
                <a:ea typeface="Calibri" panose="020F0502020204030204" pitchFamily="34" charset="0"/>
                <a:cs typeface="Times New Roman" panose="02020603050405020304" pitchFamily="18" charset="0"/>
              </a:rPr>
              <a:t>of CRTB and its expansions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28600" indent="-228600">
              <a:buFont typeface="Wingdings" panose="05000000000000000000" pitchFamily="2"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Research from Carlos Simo, Josep Masdemont, Gerard Gomez, </a:t>
            </a:r>
            <a:r>
              <a:rPr lang="en-US" dirty="0" smtClean="0"/>
              <a:t>Angel Jorba, </a:t>
            </a:r>
            <a:r>
              <a:rPr lang="en-US" dirty="0" smtClean="0">
                <a:latin typeface="Calibri" panose="020F0502020204030204" pitchFamily="34" charset="0"/>
                <a:ea typeface="Calibri" panose="020F0502020204030204" pitchFamily="34" charset="0"/>
                <a:cs typeface="Times New Roman" panose="02020603050405020304" pitchFamily="18" charset="0"/>
              </a:rPr>
              <a:t>Jerry Marsden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John Blackwell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Kathleen Howell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Martin Lo</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Jim Miller, Edward Belbruno, Dan Scheeres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Bob Farquhar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Archie Roy</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Victor Szebehely, and many others continued on </a:t>
            </a:r>
            <a:r>
              <a:rPr lang="en-US" dirty="0">
                <a:latin typeface="Calibri" panose="020F0502020204030204" pitchFamily="34" charset="0"/>
                <a:ea typeface="Calibri" panose="020F0502020204030204" pitchFamily="34" charset="0"/>
                <a:cs typeface="Times New Roman" panose="02020603050405020304" pitchFamily="18" charset="0"/>
              </a:rPr>
              <a:t>dynamical </a:t>
            </a:r>
            <a:r>
              <a:rPr lang="en-US" dirty="0" smtClean="0">
                <a:latin typeface="Calibri" panose="020F0502020204030204" pitchFamily="34" charset="0"/>
                <a:ea typeface="Calibri" panose="020F0502020204030204" pitchFamily="34" charset="0"/>
                <a:cs typeface="Times New Roman" panose="02020603050405020304" pitchFamily="18" charset="0"/>
              </a:rPr>
              <a:t>systems </a:t>
            </a:r>
            <a:r>
              <a:rPr lang="en-US" dirty="0" smtClean="0"/>
              <a:t>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1522712" y="170916"/>
            <a:ext cx="5714513"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The Decade Without A Lunar Mission</a:t>
            </a:r>
            <a:endParaRPr lang="en-US" sz="2800" b="1" dirty="0"/>
          </a:p>
        </p:txBody>
      </p:sp>
      <p:pic>
        <p:nvPicPr>
          <p:cNvPr id="7" name="Picture 5" descr="D:\Libration\isee3_traj.gif"/>
          <p:cNvPicPr>
            <a:picLocks noChangeAspect="1" noChangeArrowheads="1"/>
          </p:cNvPicPr>
          <p:nvPr/>
        </p:nvPicPr>
        <p:blipFill rotWithShape="1">
          <a:blip r:embed="rId2">
            <a:extLst>
              <a:ext uri="{28A0092B-C50C-407E-A947-70E740481C1C}">
                <a14:useLocalDpi xmlns:a14="http://schemas.microsoft.com/office/drawing/2010/main" val="0"/>
              </a:ext>
            </a:extLst>
          </a:blip>
          <a:srcRect b="39229"/>
          <a:stretch/>
        </p:blipFill>
        <p:spPr bwMode="auto">
          <a:xfrm>
            <a:off x="618689" y="2399607"/>
            <a:ext cx="7940467" cy="369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471503" y="2398716"/>
            <a:ext cx="2081019" cy="369332"/>
          </a:xfrm>
          <a:prstGeom prst="rect">
            <a:avLst/>
          </a:prstGeom>
          <a:noFill/>
        </p:spPr>
        <p:txBody>
          <a:bodyPr wrap="none" rtlCol="0">
            <a:spAutoFit/>
          </a:bodyPr>
          <a:lstStyle/>
          <a:p>
            <a:r>
              <a:rPr lang="en-US" dirty="0" smtClean="0">
                <a:solidFill>
                  <a:srgbClr val="FFFF00"/>
                </a:solidFill>
              </a:rPr>
              <a:t>ISEE-3 / ICE Mission </a:t>
            </a:r>
            <a:endParaRPr lang="en-US" dirty="0">
              <a:solidFill>
                <a:srgbClr val="FFFF00"/>
              </a:solidFill>
            </a:endParaRPr>
          </a:p>
        </p:txBody>
      </p:sp>
      <p:sp>
        <p:nvSpPr>
          <p:cNvPr id="6" name="TextBox 5"/>
          <p:cNvSpPr txBox="1"/>
          <p:nvPr/>
        </p:nvSpPr>
        <p:spPr>
          <a:xfrm>
            <a:off x="375393" y="6123561"/>
            <a:ext cx="3419269" cy="276999"/>
          </a:xfrm>
          <a:prstGeom prst="rect">
            <a:avLst/>
          </a:prstGeom>
          <a:noFill/>
        </p:spPr>
        <p:txBody>
          <a:bodyPr wrap="none" rtlCol="0">
            <a:spAutoFit/>
          </a:bodyPr>
          <a:lstStyle/>
          <a:p>
            <a:r>
              <a:rPr lang="en-US" sz="1200" b="1" dirty="0" smtClean="0"/>
              <a:t>Credit: (NASA) Farquhar, Dunham, Folta, Muhonen</a:t>
            </a:r>
            <a:endParaRPr lang="en-US" sz="1200" b="1" dirty="0"/>
          </a:p>
        </p:txBody>
      </p:sp>
    </p:spTree>
    <p:extLst>
      <p:ext uri="{BB962C8B-B14F-4D97-AF65-F5344CB8AC3E}">
        <p14:creationId xmlns:p14="http://schemas.microsoft.com/office/powerpoint/2010/main" val="11971908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7476" y="1037581"/>
            <a:ext cx="8411996" cy="2215991"/>
          </a:xfrm>
          <a:prstGeom prst="rect">
            <a:avLst/>
          </a:prstGeom>
        </p:spPr>
        <p:txBody>
          <a:bodyPr wrap="square">
            <a:spAutoFit/>
          </a:bodyPr>
          <a:lstStyle/>
          <a:p>
            <a:pPr marL="282575" marR="0" lvl="3" indent="-228600">
              <a:spcBef>
                <a:spcPts val="0"/>
              </a:spcBef>
              <a:spcAft>
                <a:spcPts val="0"/>
              </a:spcAft>
              <a:buFont typeface="Symbol" panose="05050102010706020507" pitchFamily="18" charset="2"/>
              <a:buChar char="-"/>
            </a:pPr>
            <a:r>
              <a:rPr lang="en-US" dirty="0" smtClean="0">
                <a:effectLst/>
                <a:latin typeface="Calibri" panose="020F0502020204030204" pitchFamily="34" charset="0"/>
                <a:ea typeface="Calibri" panose="020F0502020204030204" pitchFamily="34" charset="0"/>
                <a:cs typeface="Times New Roman" panose="02020603050405020304" pitchFamily="18" charset="0"/>
              </a:rPr>
              <a:t>During the timeframe from Apollo to today, a principle transfer design </a:t>
            </a:r>
            <a:r>
              <a:rPr lang="en-US" dirty="0" smtClean="0">
                <a:latin typeface="Calibri" panose="020F0502020204030204" pitchFamily="34" charset="0"/>
                <a:ea typeface="Calibri" panose="020F0502020204030204" pitchFamily="34" charset="0"/>
                <a:cs typeface="Times New Roman" panose="02020603050405020304" pitchFamily="18" charset="0"/>
              </a:rPr>
              <a:t>is a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direct or increasing apoapsis orbit which permit a direct lunar insertion or flyby</a:t>
            </a:r>
          </a:p>
          <a:p>
            <a:pPr marL="796925" lvl="4" indent="-285750">
              <a:buFont typeface="Arial" panose="020B0604020202020204" pitchFamily="34" charset="0"/>
              <a:buChar char="•"/>
            </a:pP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The advantage of this </a:t>
            </a:r>
            <a:r>
              <a:rPr lang="en-US" sz="1600" dirty="0" smtClean="0">
                <a:latin typeface="Calibri" panose="020F0502020204030204" pitchFamily="34" charset="0"/>
                <a:ea typeface="Calibri" panose="020F0502020204030204" pitchFamily="34" charset="0"/>
                <a:cs typeface="Times New Roman" panose="02020603050405020304" pitchFamily="18" charset="0"/>
              </a:rPr>
              <a:t>Hoh</a:t>
            </a:r>
            <a:r>
              <a:rPr lang="en-US" sz="1600" dirty="0" smtClean="0">
                <a:effectLst/>
                <a:latin typeface="Calibri" panose="020F0502020204030204" pitchFamily="34" charset="0"/>
                <a:ea typeface="Calibri" panose="020F0502020204030204" pitchFamily="34" charset="0"/>
                <a:cs typeface="Times New Roman" panose="02020603050405020304" pitchFamily="18" charset="0"/>
              </a:rPr>
              <a:t>mann-like design permit rapid transfer </a:t>
            </a:r>
            <a:r>
              <a:rPr lang="en-US" sz="1600" dirty="0" smtClean="0">
                <a:latin typeface="Calibri" panose="020F0502020204030204" pitchFamily="34" charset="0"/>
                <a:ea typeface="Calibri" panose="020F0502020204030204" pitchFamily="34" charset="0"/>
                <a:cs typeface="Times New Roman" panose="02020603050405020304" pitchFamily="18" charset="0"/>
              </a:rPr>
              <a:t>and longer launch opportunities</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282575" marR="0" lvl="3" indent="-228600">
              <a:spcBef>
                <a:spcPts val="0"/>
              </a:spcBef>
              <a:spcAft>
                <a:spcPts val="0"/>
              </a:spcAft>
              <a:buFont typeface="Symbol" panose="05050102010706020507" pitchFamily="18" charset="2"/>
              <a:buChar char="-"/>
            </a:pPr>
            <a:r>
              <a:rPr lang="en-US" dirty="0" smtClean="0">
                <a:effectLst/>
                <a:latin typeface="Calibri" panose="020F0502020204030204" pitchFamily="34" charset="0"/>
                <a:ea typeface="Calibri" panose="020F0502020204030204" pitchFamily="34" charset="0"/>
                <a:cs typeface="Times New Roman" panose="02020603050405020304" pitchFamily="18" charset="0"/>
              </a:rPr>
              <a:t>Increasing concentric elliptical orbits were used by several missions, use of the Oberth effect permits increased efficiency and allows the benefits of lunar encounter timing and perturbations </a:t>
            </a:r>
          </a:p>
          <a:p>
            <a:pPr marL="796925" lvl="4" indent="-285750">
              <a:buFont typeface="Arial" panose="020B0604020202020204" pitchFamily="34" charset="0"/>
              <a:buChar char="•"/>
            </a:pPr>
            <a:r>
              <a:rPr lang="en-US" sz="1600" dirty="0" smtClean="0">
                <a:latin typeface="Calibri" panose="020F0502020204030204" pitchFamily="34" charset="0"/>
                <a:ea typeface="Calibri" panose="020F0502020204030204" pitchFamily="34" charset="0"/>
                <a:cs typeface="Times New Roman" panose="02020603050405020304" pitchFamily="18" charset="0"/>
              </a:rPr>
              <a:t>WIND, Clementine, Themis/Artemis, </a:t>
            </a:r>
            <a:r>
              <a:rPr lang="en-US" sz="1600" dirty="0" smtClean="0"/>
              <a:t>Chandrayann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431892" y="163964"/>
            <a:ext cx="4354077"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Restart of Lunar Exploration</a:t>
            </a:r>
          </a:p>
        </p:txBody>
      </p:sp>
      <p:grpSp>
        <p:nvGrpSpPr>
          <p:cNvPr id="12" name="Group 11"/>
          <p:cNvGrpSpPr/>
          <p:nvPr/>
        </p:nvGrpSpPr>
        <p:grpSpPr>
          <a:xfrm>
            <a:off x="718378" y="3440978"/>
            <a:ext cx="7610192" cy="2421388"/>
            <a:chOff x="610862" y="3774264"/>
            <a:chExt cx="7610192" cy="2421388"/>
          </a:xfrm>
        </p:grpSpPr>
        <p:grpSp>
          <p:nvGrpSpPr>
            <p:cNvPr id="11" name="Group 10"/>
            <p:cNvGrpSpPr/>
            <p:nvPr/>
          </p:nvGrpSpPr>
          <p:grpSpPr>
            <a:xfrm>
              <a:off x="610862" y="3774264"/>
              <a:ext cx="3998069" cy="2421388"/>
              <a:chOff x="610862" y="3774264"/>
              <a:chExt cx="3998069" cy="2421388"/>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862" y="3774264"/>
                <a:ext cx="3998069" cy="2421388"/>
              </a:xfrm>
              <a:prstGeom prst="rect">
                <a:avLst/>
              </a:prstGeom>
            </p:spPr>
          </p:pic>
          <p:sp>
            <p:nvSpPr>
              <p:cNvPr id="10" name="Rectangle 9"/>
              <p:cNvSpPr/>
              <p:nvPr/>
            </p:nvSpPr>
            <p:spPr>
              <a:xfrm>
                <a:off x="3059394" y="3831321"/>
                <a:ext cx="922946" cy="338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1143" y="3800479"/>
              <a:ext cx="3559911" cy="2368959"/>
            </a:xfrm>
            <a:prstGeom prst="rect">
              <a:avLst/>
            </a:prstGeom>
            <a:ln w="25400">
              <a:solidFill>
                <a:schemeClr val="tx1"/>
              </a:solidFill>
            </a:ln>
          </p:spPr>
        </p:pic>
        <p:sp>
          <p:nvSpPr>
            <p:cNvPr id="8" name="Rectangle 7"/>
            <p:cNvSpPr/>
            <p:nvPr/>
          </p:nvSpPr>
          <p:spPr>
            <a:xfrm>
              <a:off x="4661143" y="3800479"/>
              <a:ext cx="1443152" cy="369332"/>
            </a:xfrm>
            <a:prstGeom prst="rect">
              <a:avLst/>
            </a:prstGeom>
          </p:spPr>
          <p:txBody>
            <a:bodyPr wrap="none">
              <a:spAutoFit/>
            </a:bodyPr>
            <a:lstStyle/>
            <a:p>
              <a:r>
                <a:rPr lang="en-US" b="1" dirty="0">
                  <a:solidFill>
                    <a:schemeClr val="accent1">
                      <a:lumMod val="75000"/>
                    </a:schemeClr>
                  </a:solidFill>
                </a:rPr>
                <a:t>Chandrayann</a:t>
              </a:r>
            </a:p>
          </p:txBody>
        </p:sp>
        <p:sp>
          <p:nvSpPr>
            <p:cNvPr id="9" name="Rectangle 8"/>
            <p:cNvSpPr/>
            <p:nvPr/>
          </p:nvSpPr>
          <p:spPr>
            <a:xfrm>
              <a:off x="687775" y="3831321"/>
              <a:ext cx="1508495" cy="369332"/>
            </a:xfrm>
            <a:prstGeom prst="rect">
              <a:avLst/>
            </a:prstGeom>
            <a:solidFill>
              <a:schemeClr val="bg1"/>
            </a:solidFill>
          </p:spPr>
          <p:txBody>
            <a:bodyPr wrap="square">
              <a:spAutoFit/>
            </a:bodyPr>
            <a:lstStyle/>
            <a:p>
              <a:r>
                <a:rPr lang="en-US" b="1" dirty="0" smtClean="0">
                  <a:solidFill>
                    <a:schemeClr val="accent1">
                      <a:lumMod val="75000"/>
                    </a:schemeClr>
                  </a:solidFill>
                </a:rPr>
                <a:t>Clementine</a:t>
              </a:r>
              <a:endParaRPr lang="en-US" b="1" dirty="0">
                <a:solidFill>
                  <a:schemeClr val="accent1">
                    <a:lumMod val="75000"/>
                  </a:schemeClr>
                </a:solidFill>
              </a:endParaRPr>
            </a:p>
          </p:txBody>
        </p:sp>
      </p:grpSp>
    </p:spTree>
    <p:extLst>
      <p:ext uri="{BB962C8B-B14F-4D97-AF65-F5344CB8AC3E}">
        <p14:creationId xmlns:p14="http://schemas.microsoft.com/office/powerpoint/2010/main" val="2112584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6365" y="1117509"/>
            <a:ext cx="5084803" cy="4524315"/>
          </a:xfrm>
          <a:prstGeom prst="rect">
            <a:avLst/>
          </a:prstGeom>
        </p:spPr>
        <p:txBody>
          <a:bodyPr wrap="square">
            <a:spAutoFit/>
          </a:bodyPr>
          <a:lstStyle/>
          <a:p>
            <a:pPr marL="228600" indent="-228600">
              <a:buFont typeface="Wingdings" panose="05000000000000000000" pitchFamily="2" charset="2"/>
              <a:buChar char=""/>
            </a:pPr>
            <a:r>
              <a:rPr lang="en-US" dirty="0" smtClean="0">
                <a:effectLst/>
                <a:latin typeface="Calibri" panose="020F0502020204030204" pitchFamily="34" charset="0"/>
                <a:ea typeface="Calibri" panose="020F0502020204030204" pitchFamily="34" charset="0"/>
                <a:cs typeface="Times New Roman" panose="02020603050405020304" pitchFamily="18" charset="0"/>
              </a:rPr>
              <a:t>The 1990’s provided continued improvements and mission applications for multibody dynamics and a return to the moon</a:t>
            </a:r>
          </a:p>
          <a:p>
            <a:pPr marL="228600" indent="-228600">
              <a:buFont typeface="Wingdings" panose="05000000000000000000" pitchFamily="2"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Demonstrated new methods to reach the moon and to design cis-lunar missions, Improve the operational accuracies and navigation requirements</a:t>
            </a:r>
          </a:p>
          <a:p>
            <a:pPr marL="228600" indent="-228600">
              <a:buFont typeface="Wingdings" panose="05000000000000000000" pitchFamily="2" charset="2"/>
              <a:buChar char=""/>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Hiten </a:t>
            </a:r>
            <a:r>
              <a:rPr lang="en-US" dirty="0">
                <a:latin typeface="Calibri" panose="020F0502020204030204" pitchFamily="34" charset="0"/>
                <a:ea typeface="Calibri" panose="020F0502020204030204" pitchFamily="34" charset="0"/>
                <a:cs typeface="Times New Roman" panose="02020603050405020304" pitchFamily="18" charset="0"/>
              </a:rPr>
              <a:t>(</a:t>
            </a:r>
            <a:r>
              <a:rPr lang="en-US" dirty="0" smtClean="0">
                <a:effectLst/>
                <a:latin typeface="Calibri" panose="020F0502020204030204" pitchFamily="34" charset="0"/>
                <a:ea typeface="Calibri" panose="020F0502020204030204" pitchFamily="34" charset="0"/>
                <a:cs typeface="Times New Roman" panose="02020603050405020304" pitchFamily="18" charset="0"/>
              </a:rPr>
              <a:t>1990) first use of a ballistic transfer with s/c in elliptical Earth orbit and flybys. (Wiki ref),  Placed in to lunar orbit</a:t>
            </a:r>
          </a:p>
          <a:p>
            <a:pPr marL="228600" indent="-228600">
              <a:buFont typeface="Wingdings" panose="05000000000000000000" pitchFamily="2" charset="2"/>
              <a:buChar char=""/>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WIND</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(1994) and </a:t>
            </a:r>
            <a:r>
              <a:rPr lang="en-US" b="1" dirty="0" smtClean="0">
                <a:effectLst/>
                <a:latin typeface="Calibri" panose="020F0502020204030204" pitchFamily="34" charset="0"/>
                <a:ea typeface="Calibri" panose="020F0502020204030204" pitchFamily="34" charset="0"/>
                <a:cs typeface="Times New Roman" panose="02020603050405020304" pitchFamily="18" charset="0"/>
              </a:rPr>
              <a:t>Geotail</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missions did not enter into lunar orbit, but used lunar gravitational assist to attain their respective Cis-lunar and Sun-Earth libration mission orbits.</a:t>
            </a:r>
          </a:p>
          <a:p>
            <a:pPr marL="228600" indent="-228600">
              <a:buFont typeface="Wingdings" panose="05000000000000000000" pitchFamily="2" charset="2"/>
              <a:buChar char=""/>
            </a:pPr>
            <a:r>
              <a:rPr lang="en-US" b="1" dirty="0" smtClean="0">
                <a:latin typeface="Calibri" panose="020F0502020204030204" pitchFamily="34" charset="0"/>
                <a:ea typeface="Calibri" panose="020F0502020204030204" pitchFamily="34" charset="0"/>
                <a:cs typeface="Times New Roman" panose="02020603050405020304" pitchFamily="18" charset="0"/>
              </a:rPr>
              <a:t>Genesis</a:t>
            </a:r>
            <a:r>
              <a:rPr lang="en-US" dirty="0" smtClean="0">
                <a:latin typeface="Calibri" panose="020F0502020204030204" pitchFamily="34" charset="0"/>
                <a:ea typeface="Calibri" panose="020F0502020204030204" pitchFamily="34" charset="0"/>
                <a:cs typeface="Times New Roman" panose="02020603050405020304" pitchFamily="18" charset="0"/>
              </a:rPr>
              <a:t> (2001) demonstrated the interactions of the dynamical regions for transfer to Earth entry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5372268" y="2950666"/>
            <a:ext cx="2862813" cy="1479120"/>
          </a:xfrm>
          <a:prstGeom prst="rect">
            <a:avLst/>
          </a:prstGeom>
          <a:solidFill>
            <a:schemeClr val="bg1"/>
          </a:solidFill>
        </p:spPr>
      </p:pic>
      <p:pic>
        <p:nvPicPr>
          <p:cNvPr id="3" name="Picture 2"/>
          <p:cNvPicPr>
            <a:picLocks noChangeAspect="1"/>
          </p:cNvPicPr>
          <p:nvPr/>
        </p:nvPicPr>
        <p:blipFill>
          <a:blip r:embed="rId3"/>
          <a:stretch>
            <a:fillRect/>
          </a:stretch>
        </p:blipFill>
        <p:spPr>
          <a:xfrm>
            <a:off x="5372268" y="1038660"/>
            <a:ext cx="2269360" cy="1758242"/>
          </a:xfrm>
          <a:prstGeom prst="rect">
            <a:avLst/>
          </a:prstGeom>
        </p:spPr>
      </p:pic>
      <p:sp>
        <p:nvSpPr>
          <p:cNvPr id="6" name="Rectangle 5"/>
          <p:cNvSpPr/>
          <p:nvPr/>
        </p:nvSpPr>
        <p:spPr>
          <a:xfrm>
            <a:off x="2387275" y="176751"/>
            <a:ext cx="4354077"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Restart of Lunar Exploration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1168" y="4828079"/>
            <a:ext cx="2862813" cy="1627490"/>
          </a:xfrm>
          <a:prstGeom prst="rect">
            <a:avLst/>
          </a:prstGeom>
        </p:spPr>
      </p:pic>
      <p:sp>
        <p:nvSpPr>
          <p:cNvPr id="5" name="TextBox 4"/>
          <p:cNvSpPr txBox="1"/>
          <p:nvPr/>
        </p:nvSpPr>
        <p:spPr>
          <a:xfrm>
            <a:off x="7539706" y="1178799"/>
            <a:ext cx="702821" cy="369332"/>
          </a:xfrm>
          <a:prstGeom prst="rect">
            <a:avLst/>
          </a:prstGeom>
          <a:noFill/>
        </p:spPr>
        <p:txBody>
          <a:bodyPr wrap="none" rtlCol="0">
            <a:spAutoFit/>
          </a:bodyPr>
          <a:lstStyle/>
          <a:p>
            <a:r>
              <a:rPr lang="en-US" b="1" i="1" dirty="0" smtClean="0">
                <a:solidFill>
                  <a:srgbClr val="0070C0"/>
                </a:solidFill>
              </a:rPr>
              <a:t>Hiten</a:t>
            </a:r>
            <a:endParaRPr lang="en-US" b="1" i="1" dirty="0">
              <a:solidFill>
                <a:srgbClr val="0070C0"/>
              </a:solidFill>
            </a:endParaRPr>
          </a:p>
        </p:txBody>
      </p:sp>
      <p:sp>
        <p:nvSpPr>
          <p:cNvPr id="9" name="TextBox 8"/>
          <p:cNvSpPr txBox="1"/>
          <p:nvPr/>
        </p:nvSpPr>
        <p:spPr>
          <a:xfrm>
            <a:off x="7641628" y="2664394"/>
            <a:ext cx="753732" cy="369332"/>
          </a:xfrm>
          <a:prstGeom prst="rect">
            <a:avLst/>
          </a:prstGeom>
          <a:noFill/>
        </p:spPr>
        <p:txBody>
          <a:bodyPr wrap="none" rtlCol="0">
            <a:spAutoFit/>
          </a:bodyPr>
          <a:lstStyle/>
          <a:p>
            <a:r>
              <a:rPr lang="en-US" b="1" i="1" dirty="0" smtClean="0">
                <a:solidFill>
                  <a:srgbClr val="0070C0"/>
                </a:solidFill>
              </a:rPr>
              <a:t>WIND</a:t>
            </a:r>
            <a:endParaRPr lang="en-US" b="1" i="1" dirty="0">
              <a:solidFill>
                <a:srgbClr val="0070C0"/>
              </a:solidFill>
            </a:endParaRPr>
          </a:p>
        </p:txBody>
      </p:sp>
      <p:sp>
        <p:nvSpPr>
          <p:cNvPr id="10" name="TextBox 9"/>
          <p:cNvSpPr txBox="1"/>
          <p:nvPr/>
        </p:nvSpPr>
        <p:spPr>
          <a:xfrm>
            <a:off x="7742821" y="4523827"/>
            <a:ext cx="982320" cy="369332"/>
          </a:xfrm>
          <a:prstGeom prst="rect">
            <a:avLst/>
          </a:prstGeom>
          <a:noFill/>
        </p:spPr>
        <p:txBody>
          <a:bodyPr wrap="none" rtlCol="0">
            <a:spAutoFit/>
          </a:bodyPr>
          <a:lstStyle/>
          <a:p>
            <a:r>
              <a:rPr lang="en-US" b="1" i="1" dirty="0" smtClean="0">
                <a:solidFill>
                  <a:srgbClr val="0070C0"/>
                </a:solidFill>
              </a:rPr>
              <a:t>GENESIS</a:t>
            </a:r>
            <a:endParaRPr lang="en-US" b="1" i="1" dirty="0">
              <a:solidFill>
                <a:srgbClr val="0070C0"/>
              </a:solidFill>
            </a:endParaRPr>
          </a:p>
        </p:txBody>
      </p:sp>
      <p:sp>
        <p:nvSpPr>
          <p:cNvPr id="11" name="Rectangle 10"/>
          <p:cNvSpPr/>
          <p:nvPr/>
        </p:nvSpPr>
        <p:spPr>
          <a:xfrm>
            <a:off x="445270" y="5641824"/>
            <a:ext cx="3330863" cy="646331"/>
          </a:xfrm>
          <a:prstGeom prst="rect">
            <a:avLst/>
          </a:prstGeom>
        </p:spPr>
        <p:txBody>
          <a:bodyPr wrap="square">
            <a:spAutoFit/>
          </a:bodyPr>
          <a:lstStyle/>
          <a:p>
            <a:r>
              <a:rPr lang="en-US" sz="1200" b="1" dirty="0"/>
              <a:t>Ref: </a:t>
            </a:r>
            <a:r>
              <a:rPr lang="en-US" sz="1200" b="1" dirty="0" smtClean="0">
                <a:hlinkClick r:id="rId5"/>
              </a:rPr>
              <a:t>https</a:t>
            </a:r>
            <a:r>
              <a:rPr lang="en-US" sz="1200" b="1" dirty="0">
                <a:hlinkClick r:id="rId5"/>
              </a:rPr>
              <a:t>://</a:t>
            </a:r>
            <a:r>
              <a:rPr lang="en-US" sz="1200" b="1" dirty="0" smtClean="0">
                <a:hlinkClick r:id="rId5"/>
              </a:rPr>
              <a:t>en.wikipedia.org/wiki/Hiten</a:t>
            </a:r>
            <a:endParaRPr lang="en-US" sz="1200" b="1" dirty="0" smtClean="0"/>
          </a:p>
          <a:p>
            <a:r>
              <a:rPr lang="en-US" sz="1200" b="1" dirty="0" smtClean="0">
                <a:hlinkClick r:id="rId6"/>
              </a:rPr>
              <a:t>        https</a:t>
            </a:r>
            <a:r>
              <a:rPr lang="en-US" sz="1200" b="1" dirty="0">
                <a:hlinkClick r:id="rId6"/>
              </a:rPr>
              <a:t>://wind.nasa.gov</a:t>
            </a:r>
            <a:r>
              <a:rPr lang="en-US" sz="1200" b="1" dirty="0" smtClean="0">
                <a:hlinkClick r:id="rId6"/>
              </a:rPr>
              <a:t>/</a:t>
            </a:r>
            <a:r>
              <a:rPr lang="en-US" sz="1200" b="1" dirty="0" smtClean="0"/>
              <a:t> </a:t>
            </a:r>
          </a:p>
          <a:p>
            <a:r>
              <a:rPr lang="en-US" sz="1200" b="1" dirty="0" smtClean="0">
                <a:hlinkClick r:id="rId7"/>
              </a:rPr>
              <a:t>        https</a:t>
            </a:r>
            <a:r>
              <a:rPr lang="en-US" sz="1200" b="1" dirty="0">
                <a:hlinkClick r:id="rId7"/>
              </a:rPr>
              <a:t>://genesismission.jpl.nasa.gov</a:t>
            </a:r>
            <a:r>
              <a:rPr lang="en-US" sz="1200" b="1" dirty="0" smtClean="0">
                <a:hlinkClick r:id="rId7"/>
              </a:rPr>
              <a:t>/</a:t>
            </a:r>
            <a:r>
              <a:rPr lang="en-US" sz="1200" b="1" dirty="0" smtClean="0"/>
              <a:t> </a:t>
            </a:r>
            <a:endParaRPr lang="en-US" sz="1200" b="1" dirty="0"/>
          </a:p>
        </p:txBody>
      </p:sp>
    </p:spTree>
    <p:extLst>
      <p:ext uri="{BB962C8B-B14F-4D97-AF65-F5344CB8AC3E}">
        <p14:creationId xmlns:p14="http://schemas.microsoft.com/office/powerpoint/2010/main" val="663038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7683" y="949881"/>
            <a:ext cx="8813259" cy="5940088"/>
          </a:xfrm>
          <a:prstGeom prst="rect">
            <a:avLst/>
          </a:prstGeom>
        </p:spPr>
        <p:txBody>
          <a:bodyPr wrap="square">
            <a:spAutoFit/>
          </a:bodyPr>
          <a:lstStyle/>
          <a:p>
            <a:pPr marL="228600" indent="-228600">
              <a:buFont typeface="Wingdings" panose="05000000000000000000" pitchFamily="2" charset="2"/>
              <a:buChar char=""/>
            </a:pPr>
            <a:r>
              <a:rPr lang="en-US" sz="2000" dirty="0" smtClean="0">
                <a:latin typeface="Calibri" panose="020F0502020204030204" pitchFamily="34" charset="0"/>
                <a:ea typeface="Calibri" panose="020F0502020204030204" pitchFamily="34" charset="0"/>
                <a:cs typeface="Times New Roman" panose="02020603050405020304" pitchFamily="18" charset="0"/>
              </a:rPr>
              <a:t>L</a:t>
            </a:r>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unar missions in the 1990s lead to the discovery of water presence</a:t>
            </a:r>
          </a:p>
          <a:p>
            <a:pPr lvl="1" indent="-228600">
              <a:buFont typeface="Wingdings" panose="05000000000000000000" pitchFamily="2" charset="2"/>
              <a:buChar char=""/>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Clementine Mission (1994),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Joint mission with Ballistic Missile Defense Organization (BMDO) and NASA</a:t>
            </a:r>
          </a:p>
          <a:p>
            <a:pPr marL="971550" lvl="2" indent="-285750">
              <a:buSzPct val="66000"/>
              <a:buFont typeface="Wingdings" panose="05000000000000000000" pitchFamily="2" charset="2"/>
              <a:buChar char="q"/>
            </a:pPr>
            <a:r>
              <a:rPr lang="en-US" dirty="0" smtClean="0">
                <a:effectLst/>
                <a:latin typeface="Calibri" panose="020F0502020204030204" pitchFamily="34" charset="0"/>
                <a:ea typeface="Calibri" panose="020F0502020204030204" pitchFamily="34" charset="0"/>
                <a:cs typeface="Times New Roman" panose="02020603050405020304" pitchFamily="18" charset="0"/>
              </a:rPr>
              <a:t>Lunar orbit of 430 km x 2950 km in 1994, Transferred to trajectory for asteroid encounter Geographos</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971550" lvl="2" indent="-285750">
              <a:buSzPct val="66000"/>
              <a:buFont typeface="Wingdings" panose="05000000000000000000" pitchFamily="2" charset="2"/>
              <a:buChar char="q"/>
            </a:pPr>
            <a:r>
              <a:rPr lang="en-US" dirty="0" smtClean="0">
                <a:latin typeface="Calibri" panose="020F0502020204030204" pitchFamily="34" charset="0"/>
                <a:cs typeface="Times New Roman" panose="02020603050405020304" pitchFamily="18" charset="0"/>
              </a:rPr>
              <a:t>Obtaining</a:t>
            </a:r>
            <a:r>
              <a:rPr lang="en-US" dirty="0" smtClean="0"/>
              <a:t> multi-spectral imaging of the entire lunar surface, assessing the surface mineralogy of the Moon, obtaining altimetry from +/- 60 deg latitude and obtaining gravity data for the near side</a:t>
            </a: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lvl="1" indent="-228600">
              <a:buFont typeface="Wingdings" panose="05000000000000000000" pitchFamily="2" charset="2"/>
              <a:buChar char=""/>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Lunar Prospector mission (1997</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NASA’s first low circular polar orbit of 100 km. Achieve orbit of ~15 km x ~40 km, and discovered frozen lunar orbit conditions </a:t>
            </a:r>
            <a:r>
              <a:rPr lang="en-US" dirty="0" smtClean="0">
                <a:latin typeface="Calibri" panose="020F0502020204030204" pitchFamily="34" charset="0"/>
                <a:ea typeface="Calibri" panose="020F0502020204030204" pitchFamily="34" charset="0"/>
                <a:cs typeface="Times New Roman" panose="02020603050405020304" pitchFamily="18" charset="0"/>
              </a:rPr>
              <a:t>Controlled impact at end of mission</a:t>
            </a:r>
          </a:p>
          <a:p>
            <a:pPr marL="1028700" lvl="2" indent="-342900">
              <a:buSzPct val="66000"/>
              <a:buFont typeface="Wingdings" panose="05000000000000000000" pitchFamily="2" charset="2"/>
              <a:buChar char="q"/>
            </a:pPr>
            <a:r>
              <a:rPr lang="en-US" dirty="0" smtClean="0">
                <a:effectLst/>
                <a:latin typeface="Calibri" panose="020F0502020204030204" pitchFamily="34" charset="0"/>
                <a:ea typeface="Calibri" panose="020F0502020204030204" pitchFamily="34" charset="0"/>
                <a:cs typeface="Times New Roman" panose="02020603050405020304" pitchFamily="18" charset="0"/>
              </a:rPr>
              <a:t>Increased gravity model degree and order, </a:t>
            </a:r>
            <a:r>
              <a:rPr lang="en-US" dirty="0" smtClean="0">
                <a:latin typeface="Calibri" panose="020F0502020204030204" pitchFamily="34" charset="0"/>
                <a:ea typeface="Calibri" panose="020F0502020204030204" pitchFamily="34" charset="0"/>
                <a:cs typeface="Times New Roman" panose="02020603050405020304" pitchFamily="18" charset="0"/>
              </a:rPr>
              <a:t>LP inserted into orbit with a 20 x 20 deg and order Bills and Ferrari (</a:t>
            </a:r>
            <a:r>
              <a:rPr lang="en-US" i="1" dirty="0" smtClean="0"/>
              <a:t>A </a:t>
            </a:r>
            <a:r>
              <a:rPr lang="en-US" i="1" dirty="0"/>
              <a:t>Harmonic </a:t>
            </a:r>
            <a:r>
              <a:rPr lang="en-US" i="1" dirty="0" smtClean="0"/>
              <a:t>Analysis of Lunar Gravity, 1980</a:t>
            </a:r>
            <a:r>
              <a:rPr lang="en-US" dirty="0" smtClean="0"/>
              <a:t>) </a:t>
            </a:r>
            <a:endParaRPr lang="en-US" dirty="0"/>
          </a:p>
          <a:p>
            <a:pPr marL="1028700" lvl="2" indent="-342900">
              <a:buSzPct val="66000"/>
              <a:buFont typeface="Wingdings" panose="05000000000000000000" pitchFamily="2" charset="2"/>
              <a:buChar char="q"/>
            </a:pPr>
            <a:r>
              <a:rPr lang="en-US" dirty="0" smtClean="0">
                <a:latin typeface="Calibri" panose="020F0502020204030204" pitchFamily="34" charset="0"/>
                <a:ea typeface="Calibri" panose="020F0502020204030204" pitchFamily="34" charset="0"/>
                <a:cs typeface="Times New Roman" panose="02020603050405020304" pitchFamily="18" charset="0"/>
              </a:rPr>
              <a:t>Six months later a 100 deg and order gravity model based on Doppler measurements (ref: Alex Konopliv / JPL and Frank Lemoine / GSFC)</a:t>
            </a:r>
          </a:p>
          <a:p>
            <a:pPr marL="1028700" lvl="2" indent="-342900">
              <a:buSzPct val="66000"/>
              <a:buFont typeface="Wingdings" panose="05000000000000000000" pitchFamily="2" charset="2"/>
              <a:buChar char="q"/>
            </a:pPr>
            <a:r>
              <a:rPr lang="en-US" dirty="0" smtClean="0">
                <a:latin typeface="Calibri" panose="020F0502020204030204" pitchFamily="34" charset="0"/>
                <a:ea typeface="Calibri" panose="020F0502020204030204" pitchFamily="34" charset="0"/>
                <a:cs typeface="Times New Roman" panose="02020603050405020304" pitchFamily="18" charset="0"/>
              </a:rPr>
              <a:t>Previous </a:t>
            </a:r>
            <a:r>
              <a:rPr lang="en-US" dirty="0">
                <a:latin typeface="Calibri" panose="020F0502020204030204" pitchFamily="34" charset="0"/>
                <a:ea typeface="Calibri" panose="020F0502020204030204" pitchFamily="34" charset="0"/>
                <a:cs typeface="Times New Roman" panose="02020603050405020304" pitchFamily="18" charset="0"/>
              </a:rPr>
              <a:t>(1963) r</a:t>
            </a:r>
            <a:r>
              <a:rPr lang="en-US" dirty="0" smtClean="0">
                <a:latin typeface="Calibri" panose="020F0502020204030204" pitchFamily="34" charset="0"/>
                <a:ea typeface="Calibri" panose="020F0502020204030204" pitchFamily="34" charset="0"/>
                <a:cs typeface="Times New Roman" panose="02020603050405020304" pitchFamily="18" charset="0"/>
              </a:rPr>
              <a:t>esearch </a:t>
            </a:r>
            <a:r>
              <a:rPr lang="en-US" dirty="0">
                <a:latin typeface="Calibri" panose="020F0502020204030204" pitchFamily="34" charset="0"/>
                <a:ea typeface="Calibri" panose="020F0502020204030204" pitchFamily="34" charset="0"/>
                <a:cs typeface="Times New Roman" panose="02020603050405020304" pitchFamily="18" charset="0"/>
              </a:rPr>
              <a:t>on the </a:t>
            </a:r>
            <a:r>
              <a:rPr lang="en-US" dirty="0" smtClean="0">
                <a:latin typeface="Calibri" panose="020F0502020204030204" pitchFamily="34" charset="0"/>
                <a:ea typeface="Calibri" panose="020F0502020204030204" pitchFamily="34" charset="0"/>
                <a:cs typeface="Times New Roman" panose="02020603050405020304" pitchFamily="18" charset="0"/>
              </a:rPr>
              <a:t>interaction </a:t>
            </a:r>
            <a:r>
              <a:rPr lang="en-US" dirty="0">
                <a:latin typeface="Calibri" panose="020F0502020204030204" pitchFamily="34" charset="0"/>
                <a:ea typeface="Calibri" panose="020F0502020204030204" pitchFamily="34" charset="0"/>
                <a:cs typeface="Times New Roman" panose="02020603050405020304" pitchFamily="18" charset="0"/>
              </a:rPr>
              <a:t>of p</a:t>
            </a:r>
            <a:r>
              <a:rPr lang="en-US" dirty="0" smtClean="0">
                <a:latin typeface="Calibri" panose="020F0502020204030204" pitchFamily="34" charset="0"/>
                <a:ea typeface="Calibri" panose="020F0502020204030204" pitchFamily="34" charset="0"/>
                <a:cs typeface="Times New Roman" panose="02020603050405020304" pitchFamily="18" charset="0"/>
              </a:rPr>
              <a:t>erturbations that permit </a:t>
            </a:r>
            <a:r>
              <a:rPr lang="en-US" dirty="0">
                <a:latin typeface="Calibri" panose="020F0502020204030204" pitchFamily="34" charset="0"/>
                <a:ea typeface="Calibri" panose="020F0502020204030204" pitchFamily="34" charset="0"/>
                <a:cs typeface="Times New Roman" panose="02020603050405020304" pitchFamily="18" charset="0"/>
              </a:rPr>
              <a:t>l</a:t>
            </a:r>
            <a:r>
              <a:rPr lang="en-US" dirty="0" smtClean="0">
                <a:latin typeface="Calibri" panose="020F0502020204030204" pitchFamily="34" charset="0"/>
                <a:ea typeface="Calibri" panose="020F0502020204030204" pitchFamily="34" charset="0"/>
                <a:cs typeface="Times New Roman" panose="02020603050405020304" pitchFamily="18" charset="0"/>
              </a:rPr>
              <a:t>unar </a:t>
            </a:r>
            <a:r>
              <a:rPr lang="en-US" dirty="0">
                <a:latin typeface="Calibri" panose="020F0502020204030204" pitchFamily="34" charset="0"/>
                <a:ea typeface="Calibri" panose="020F0502020204030204" pitchFamily="34" charset="0"/>
                <a:cs typeface="Times New Roman" panose="02020603050405020304" pitchFamily="18" charset="0"/>
              </a:rPr>
              <a:t>f</a:t>
            </a:r>
            <a:r>
              <a:rPr lang="en-US" dirty="0" smtClean="0">
                <a:latin typeface="Calibri" panose="020F0502020204030204" pitchFamily="34" charset="0"/>
                <a:ea typeface="Calibri" panose="020F0502020204030204" pitchFamily="34" charset="0"/>
                <a:cs typeface="Times New Roman" panose="02020603050405020304" pitchFamily="18" charset="0"/>
              </a:rPr>
              <a:t>rozen </a:t>
            </a:r>
            <a:r>
              <a:rPr lang="en-US" dirty="0">
                <a:latin typeface="Calibri" panose="020F0502020204030204" pitchFamily="34" charset="0"/>
                <a:ea typeface="Calibri" panose="020F0502020204030204" pitchFamily="34" charset="0"/>
                <a:cs typeface="Times New Roman" panose="02020603050405020304" pitchFamily="18" charset="0"/>
              </a:rPr>
              <a:t>o</a:t>
            </a:r>
            <a:r>
              <a:rPr lang="en-US" dirty="0" smtClean="0">
                <a:latin typeface="Calibri" panose="020F0502020204030204" pitchFamily="34" charset="0"/>
                <a:ea typeface="Calibri" panose="020F0502020204030204" pitchFamily="34" charset="0"/>
                <a:cs typeface="Times New Roman" panose="02020603050405020304" pitchFamily="18" charset="0"/>
              </a:rPr>
              <a:t>rbits.  </a:t>
            </a:r>
            <a:r>
              <a:rPr lang="en-US" dirty="0">
                <a:latin typeface="Calibri" panose="020F0502020204030204" pitchFamily="34" charset="0"/>
                <a:ea typeface="Calibri" panose="020F0502020204030204" pitchFamily="34" charset="0"/>
                <a:cs typeface="Times New Roman" panose="02020603050405020304" pitchFamily="18" charset="0"/>
              </a:rPr>
              <a:t>Lidov, M.L., (1963), Ely and Lieb (2005), </a:t>
            </a:r>
            <a:r>
              <a:rPr lang="en-US" dirty="0" smtClean="0">
                <a:latin typeface="Calibri" panose="020F0502020204030204" pitchFamily="34" charset="0"/>
                <a:ea typeface="Calibri" panose="020F0502020204030204" pitchFamily="34" charset="0"/>
                <a:cs typeface="Times New Roman" panose="02020603050405020304" pitchFamily="18" charset="0"/>
              </a:rPr>
              <a:t> Ramanan </a:t>
            </a:r>
            <a:r>
              <a:rPr lang="en-US" dirty="0">
                <a:latin typeface="Calibri" panose="020F0502020204030204" pitchFamily="34" charset="0"/>
                <a:ea typeface="Calibri" panose="020F0502020204030204" pitchFamily="34" charset="0"/>
                <a:cs typeface="Times New Roman" panose="02020603050405020304" pitchFamily="18" charset="0"/>
              </a:rPr>
              <a:t>and V. Adimurthy (2005), Park S.Y. and Junkins (1995</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Elipe and Lara, (2003),  Folta </a:t>
            </a:r>
            <a:r>
              <a:rPr lang="en-US" dirty="0" smtClean="0">
                <a:latin typeface="Calibri" panose="020F0502020204030204" pitchFamily="34" charset="0"/>
                <a:ea typeface="Calibri" panose="020F0502020204030204" pitchFamily="34" charset="0"/>
                <a:cs typeface="Times New Roman" panose="02020603050405020304" pitchFamily="18" charset="0"/>
              </a:rPr>
              <a:t>and Quinn (1998</a:t>
            </a:r>
            <a:r>
              <a:rPr lang="en-US" dirty="0">
                <a:latin typeface="Calibri" panose="020F0502020204030204" pitchFamily="34" charset="0"/>
                <a:ea typeface="Calibri" panose="020F0502020204030204" pitchFamily="34" charset="0"/>
                <a:cs typeface="Times New Roman" panose="02020603050405020304" pitchFamily="18" charset="0"/>
              </a:rPr>
              <a:t>, 1999 </a:t>
            </a:r>
            <a:r>
              <a:rPr lang="en-US" dirty="0" smtClean="0">
                <a:latin typeface="Calibri" panose="020F0502020204030204" pitchFamily="34" charset="0"/>
                <a:ea typeface="Calibri" panose="020F0502020204030204" pitchFamily="34" charset="0"/>
                <a:cs typeface="Times New Roman" panose="02020603050405020304" pitchFamily="18" charset="0"/>
              </a:rPr>
              <a:t>(post </a:t>
            </a:r>
            <a:r>
              <a:rPr lang="en-US" dirty="0">
                <a:latin typeface="Calibri" panose="020F0502020204030204" pitchFamily="34" charset="0"/>
                <a:ea typeface="Calibri" panose="020F0502020204030204" pitchFamily="34" charset="0"/>
                <a:cs typeface="Times New Roman" panose="02020603050405020304" pitchFamily="18" charset="0"/>
              </a:rPr>
              <a:t>LP mission results))</a:t>
            </a:r>
          </a:p>
          <a:p>
            <a:pPr lvl="1" indent="-228600">
              <a:buFont typeface="Wingdings" panose="05000000000000000000" pitchFamily="2" charset="2"/>
              <a:buChar char=""/>
            </a:pP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a:p>
            <a:pPr lvl="1" indent="-228600">
              <a:buFont typeface="Wingdings" panose="05000000000000000000" pitchFamily="2" charset="2"/>
              <a:buChar char=""/>
            </a:pPr>
            <a:endParaRPr lang="en-US"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2387273" y="192986"/>
            <a:ext cx="4354077"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Restart of Lunar Exploration</a:t>
            </a:r>
          </a:p>
        </p:txBody>
      </p:sp>
    </p:spTree>
    <p:extLst>
      <p:ext uri="{BB962C8B-B14F-4D97-AF65-F5344CB8AC3E}">
        <p14:creationId xmlns:p14="http://schemas.microsoft.com/office/powerpoint/2010/main" val="2031096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475" y="3545597"/>
            <a:ext cx="7637375" cy="2700353"/>
          </a:xfrm>
          <a:prstGeom prst="rect">
            <a:avLst/>
          </a:prstGeom>
          <a:noFill/>
          <a:ln w="9525">
            <a:solidFill>
              <a:srgbClr val="000000"/>
            </a:solidFill>
            <a:miter lim="800000"/>
            <a:headEnd/>
            <a:tailEnd/>
          </a:ln>
        </p:spPr>
      </p:pic>
      <p:sp>
        <p:nvSpPr>
          <p:cNvPr id="7" name="Text Box 11"/>
          <p:cNvSpPr txBox="1">
            <a:spLocks noChangeArrowheads="1"/>
          </p:cNvSpPr>
          <p:nvPr/>
        </p:nvSpPr>
        <p:spPr bwMode="auto">
          <a:xfrm>
            <a:off x="230909" y="1009554"/>
            <a:ext cx="882431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200">
                <a:solidFill>
                  <a:schemeClr val="tx1"/>
                </a:solidFill>
                <a:latin typeface="Times New Roman" panose="02020603050405020304" pitchFamily="18" charset="0"/>
              </a:defRPr>
            </a:lvl9pPr>
          </a:lstStyle>
          <a:p>
            <a:pPr marL="230188" indent="-230188" eaLnBrk="1" hangingPunct="1">
              <a:buClr>
                <a:srgbClr val="000099"/>
              </a:buClr>
              <a:buSzPct val="100000"/>
              <a:buFont typeface="Arial" panose="020B0604020202020204" pitchFamily="34" charset="0"/>
              <a:buChar char="•"/>
            </a:pPr>
            <a:r>
              <a:rPr lang="en-US" altLang="en-US" sz="1800" dirty="0" smtClean="0">
                <a:cs typeface="Times New Roman" panose="02020603050405020304" pitchFamily="18" charset="0"/>
              </a:rPr>
              <a:t>No closed-form </a:t>
            </a:r>
            <a:r>
              <a:rPr lang="en-US" altLang="en-US" sz="1800" dirty="0">
                <a:cs typeface="Times New Roman" panose="02020603050405020304" pitchFamily="18" charset="0"/>
              </a:rPr>
              <a:t>analytical solutions for frozen orbits below critical inclination of 39.23</a:t>
            </a:r>
            <a:r>
              <a:rPr lang="en-US" altLang="en-US" sz="1800" dirty="0">
                <a:cs typeface="Times New Roman" panose="02020603050405020304" pitchFamily="18" charset="0"/>
                <a:sym typeface="Symbol" panose="05050102010706020507" pitchFamily="18" charset="2"/>
              </a:rPr>
              <a:t></a:t>
            </a:r>
            <a:r>
              <a:rPr lang="en-US" altLang="en-US" sz="1800" dirty="0"/>
              <a:t> </a:t>
            </a:r>
            <a:endParaRPr lang="en-US" altLang="en-US" sz="1800" dirty="0">
              <a:cs typeface="Times New Roman" panose="02020603050405020304" pitchFamily="18" charset="0"/>
            </a:endParaRPr>
          </a:p>
          <a:p>
            <a:pPr marL="230188" indent="-230188" eaLnBrk="1" hangingPunct="1">
              <a:buClr>
                <a:srgbClr val="000099"/>
              </a:buClr>
              <a:buSzPct val="100000"/>
              <a:buFont typeface="Arial" panose="020B0604020202020204" pitchFamily="34" charset="0"/>
              <a:buChar char="•"/>
            </a:pPr>
            <a:r>
              <a:rPr lang="en-US" altLang="en-US" sz="1800" dirty="0" smtClean="0">
                <a:cs typeface="Times New Roman" panose="02020603050405020304" pitchFamily="18" charset="0"/>
              </a:rPr>
              <a:t>For inclinations </a:t>
            </a:r>
            <a:r>
              <a:rPr lang="en-US" altLang="en-US" sz="1800" dirty="0">
                <a:cs typeface="Times New Roman" panose="02020603050405020304" pitchFamily="18" charset="0"/>
              </a:rPr>
              <a:t>between 39.23</a:t>
            </a:r>
            <a:r>
              <a:rPr lang="en-US" altLang="en-US" sz="1800" dirty="0">
                <a:cs typeface="Times New Roman" panose="02020603050405020304" pitchFamily="18" charset="0"/>
                <a:sym typeface="Symbol" panose="05050102010706020507" pitchFamily="18" charset="2"/>
              </a:rPr>
              <a:t></a:t>
            </a:r>
            <a:r>
              <a:rPr lang="en-US" altLang="en-US" sz="1800" dirty="0">
                <a:cs typeface="Times New Roman" panose="02020603050405020304" pitchFamily="18" charset="0"/>
              </a:rPr>
              <a:t> through 140.77</a:t>
            </a:r>
            <a:r>
              <a:rPr lang="en-US" altLang="en-US" sz="1800" dirty="0">
                <a:cs typeface="Times New Roman" panose="02020603050405020304" pitchFamily="18" charset="0"/>
                <a:sym typeface="Symbol" panose="05050102010706020507" pitchFamily="18" charset="2"/>
              </a:rPr>
              <a:t></a:t>
            </a:r>
            <a:r>
              <a:rPr lang="en-US" altLang="en-US" sz="1800" dirty="0">
                <a:cs typeface="Times New Roman" panose="02020603050405020304" pitchFamily="18" charset="0"/>
              </a:rPr>
              <a:t> (where </a:t>
            </a:r>
            <a:r>
              <a:rPr lang="en-US" altLang="en-US" sz="1800" dirty="0">
                <a:latin typeface="Symbol" panose="05050102010706020507" pitchFamily="18" charset="2"/>
                <a:cs typeface="Times New Roman" panose="02020603050405020304" pitchFamily="18" charset="0"/>
              </a:rPr>
              <a:t>w = </a:t>
            </a:r>
            <a:r>
              <a:rPr lang="en-US" altLang="en-US" sz="1800" dirty="0">
                <a:cs typeface="Times New Roman" panose="02020603050405020304" pitchFamily="18" charset="0"/>
              </a:rPr>
              <a:t>90</a:t>
            </a:r>
            <a:r>
              <a:rPr lang="en-US" altLang="en-US" sz="1800" dirty="0">
                <a:cs typeface="Times New Roman" panose="02020603050405020304" pitchFamily="18" charset="0"/>
                <a:sym typeface="Symbol" panose="05050102010706020507" pitchFamily="18" charset="2"/>
              </a:rPr>
              <a:t></a:t>
            </a:r>
            <a:r>
              <a:rPr lang="en-US" altLang="en-US" sz="1800" dirty="0">
                <a:cs typeface="Times New Roman" panose="02020603050405020304" pitchFamily="18" charset="0"/>
              </a:rPr>
              <a:t> or 270</a:t>
            </a:r>
            <a:r>
              <a:rPr lang="en-US" altLang="en-US" sz="1800" dirty="0">
                <a:cs typeface="Times New Roman" panose="02020603050405020304" pitchFamily="18" charset="0"/>
                <a:sym typeface="Symbol" panose="05050102010706020507" pitchFamily="18" charset="2"/>
              </a:rPr>
              <a:t></a:t>
            </a:r>
            <a:r>
              <a:rPr lang="en-US" altLang="en-US" sz="1800" dirty="0">
                <a:cs typeface="Times New Roman" panose="02020603050405020304" pitchFamily="18" charset="0"/>
              </a:rPr>
              <a:t>), there exists an eccentricity which can </a:t>
            </a:r>
            <a:r>
              <a:rPr lang="en-US" altLang="en-US" sz="1800" dirty="0" smtClean="0">
                <a:cs typeface="Times New Roman" panose="02020603050405020304" pitchFamily="18" charset="0"/>
              </a:rPr>
              <a:t>set </a:t>
            </a:r>
            <a:r>
              <a:rPr lang="en-US" altLang="en-US" sz="1800" dirty="0">
                <a:cs typeface="Times New Roman" panose="02020603050405020304" pitchFamily="18" charset="0"/>
              </a:rPr>
              <a:t>both </a:t>
            </a:r>
            <a:r>
              <a:rPr lang="en-US" altLang="en-US" sz="1800" dirty="0">
                <a:latin typeface="Symbol" panose="05050102010706020507" pitchFamily="18" charset="2"/>
                <a:cs typeface="Times New Roman" panose="02020603050405020304" pitchFamily="18" charset="0"/>
              </a:rPr>
              <a:t>w</a:t>
            </a:r>
            <a:r>
              <a:rPr lang="en-US" altLang="en-US" sz="1800" dirty="0">
                <a:cs typeface="Times New Roman" panose="02020603050405020304" pitchFamily="18" charset="0"/>
              </a:rPr>
              <a:t> and </a:t>
            </a:r>
            <a:r>
              <a:rPr lang="en-US" altLang="en-US" sz="1800" i="1" dirty="0">
                <a:cs typeface="Times New Roman" panose="02020603050405020304" pitchFamily="18" charset="0"/>
              </a:rPr>
              <a:t>e</a:t>
            </a:r>
            <a:r>
              <a:rPr lang="en-US" altLang="en-US" sz="1800" dirty="0">
                <a:cs typeface="Times New Roman" panose="02020603050405020304" pitchFamily="18" charset="0"/>
              </a:rPr>
              <a:t> rates to zero; hence the frozen condition is satisfied.</a:t>
            </a:r>
            <a:r>
              <a:rPr lang="en-US" altLang="en-US" sz="1800" dirty="0"/>
              <a:t> </a:t>
            </a:r>
          </a:p>
        </p:txBody>
      </p:sp>
      <p:pic>
        <p:nvPicPr>
          <p:cNvPr id="15" name="Picture 14"/>
          <p:cNvPicPr>
            <a:picLocks noChangeAspect="1"/>
          </p:cNvPicPr>
          <p:nvPr/>
        </p:nvPicPr>
        <p:blipFill>
          <a:blip r:embed="rId3"/>
          <a:stretch>
            <a:fillRect/>
          </a:stretch>
        </p:blipFill>
        <p:spPr>
          <a:xfrm>
            <a:off x="633927" y="2585545"/>
            <a:ext cx="6133333" cy="866667"/>
          </a:xfrm>
          <a:prstGeom prst="rect">
            <a:avLst/>
          </a:prstGeom>
          <a:solidFill>
            <a:schemeClr val="accent1">
              <a:lumMod val="40000"/>
              <a:lumOff val="60000"/>
            </a:schemeClr>
          </a:solidFill>
        </p:spPr>
      </p:pic>
      <p:pic>
        <p:nvPicPr>
          <p:cNvPr id="16" name="Picture 15"/>
          <p:cNvPicPr>
            <a:picLocks noChangeAspect="1"/>
          </p:cNvPicPr>
          <p:nvPr/>
        </p:nvPicPr>
        <p:blipFill>
          <a:blip r:embed="rId4"/>
          <a:stretch>
            <a:fillRect/>
          </a:stretch>
        </p:blipFill>
        <p:spPr>
          <a:xfrm>
            <a:off x="633927" y="2124775"/>
            <a:ext cx="4705350" cy="504825"/>
          </a:xfrm>
          <a:prstGeom prst="rect">
            <a:avLst/>
          </a:prstGeom>
        </p:spPr>
      </p:pic>
      <p:pic>
        <p:nvPicPr>
          <p:cNvPr id="17"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l="63750"/>
          <a:stretch>
            <a:fillRect/>
          </a:stretch>
        </p:blipFill>
        <p:spPr bwMode="auto">
          <a:xfrm>
            <a:off x="7036035" y="2209883"/>
            <a:ext cx="1589197" cy="610266"/>
          </a:xfrm>
          <a:prstGeom prst="rect">
            <a:avLst/>
          </a:prstGeom>
          <a:solidFill>
            <a:schemeClr val="bg1"/>
          </a:solidFill>
          <a:ln>
            <a:noFill/>
          </a:ln>
          <a:effectLst/>
        </p:spPr>
      </p:pic>
      <p:sp>
        <p:nvSpPr>
          <p:cNvPr id="18" name="Rectangle 17"/>
          <p:cNvSpPr/>
          <p:nvPr/>
        </p:nvSpPr>
        <p:spPr>
          <a:xfrm>
            <a:off x="2571883" y="186942"/>
            <a:ext cx="3790461"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Low Lunar Frozen Orbits</a:t>
            </a:r>
          </a:p>
        </p:txBody>
      </p:sp>
      <p:sp>
        <p:nvSpPr>
          <p:cNvPr id="19" name="Right Arrow 18"/>
          <p:cNvSpPr/>
          <p:nvPr/>
        </p:nvSpPr>
        <p:spPr>
          <a:xfrm>
            <a:off x="5819686" y="2375731"/>
            <a:ext cx="1085316" cy="444418"/>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5614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04610265"/>
              </p:ext>
            </p:extLst>
          </p:nvPr>
        </p:nvGraphicFramePr>
        <p:xfrm>
          <a:off x="364330" y="1146479"/>
          <a:ext cx="8485762" cy="4907280"/>
        </p:xfrm>
        <a:graphic>
          <a:graphicData uri="http://schemas.openxmlformats.org/drawingml/2006/table">
            <a:tbl>
              <a:tblPr firstRow="1" bandRow="1">
                <a:tableStyleId>{5C22544A-7EE6-4342-B048-85BDC9FD1C3A}</a:tableStyleId>
              </a:tblPr>
              <a:tblGrid>
                <a:gridCol w="1464470">
                  <a:extLst>
                    <a:ext uri="{9D8B030D-6E8A-4147-A177-3AD203B41FA5}">
                      <a16:colId xmlns:a16="http://schemas.microsoft.com/office/drawing/2014/main" val="20000"/>
                    </a:ext>
                  </a:extLst>
                </a:gridCol>
                <a:gridCol w="559293">
                  <a:extLst>
                    <a:ext uri="{9D8B030D-6E8A-4147-A177-3AD203B41FA5}">
                      <a16:colId xmlns:a16="http://schemas.microsoft.com/office/drawing/2014/main" val="20001"/>
                    </a:ext>
                  </a:extLst>
                </a:gridCol>
                <a:gridCol w="603682">
                  <a:extLst>
                    <a:ext uri="{9D8B030D-6E8A-4147-A177-3AD203B41FA5}">
                      <a16:colId xmlns:a16="http://schemas.microsoft.com/office/drawing/2014/main" val="20002"/>
                    </a:ext>
                  </a:extLst>
                </a:gridCol>
                <a:gridCol w="5858317">
                  <a:extLst>
                    <a:ext uri="{9D8B030D-6E8A-4147-A177-3AD203B41FA5}">
                      <a16:colId xmlns:a16="http://schemas.microsoft.com/office/drawing/2014/main" val="20003"/>
                    </a:ext>
                  </a:extLst>
                </a:gridCol>
              </a:tblGrid>
              <a:tr h="269479">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0"/>
                  </a:ext>
                </a:extLst>
              </a:tr>
              <a:tr h="269479">
                <a:tc>
                  <a:txBody>
                    <a:bodyPr/>
                    <a:lstStyle/>
                    <a:p>
                      <a:r>
                        <a:rPr lang="en-US" sz="1400" b="1" dirty="0" smtClean="0">
                          <a:solidFill>
                            <a:schemeClr val="tx1"/>
                          </a:solidFill>
                        </a:rPr>
                        <a:t>SMART-1</a:t>
                      </a:r>
                      <a:endParaRPr lang="en-US" sz="1400" b="1" dirty="0">
                        <a:solidFill>
                          <a:schemeClr val="tx1"/>
                        </a:solidFill>
                      </a:endParaRPr>
                    </a:p>
                  </a:txBody>
                  <a:tcPr/>
                </a:tc>
                <a:tc>
                  <a:txBody>
                    <a:bodyPr/>
                    <a:lstStyle/>
                    <a:p>
                      <a:r>
                        <a:rPr lang="en-US" sz="1400" dirty="0" smtClean="0"/>
                        <a:t>2003</a:t>
                      </a:r>
                      <a:endParaRPr lang="en-US" sz="1400" dirty="0"/>
                    </a:p>
                  </a:txBody>
                  <a:tcPr/>
                </a:tc>
                <a:tc>
                  <a:txBody>
                    <a:bodyPr/>
                    <a:lstStyle/>
                    <a:p>
                      <a:r>
                        <a:rPr lang="en-US" sz="1400" dirty="0" smtClean="0"/>
                        <a:t>ESA</a:t>
                      </a:r>
                      <a:endParaRPr lang="en-US" sz="1400" dirty="0"/>
                    </a:p>
                  </a:txBody>
                  <a:tcPr/>
                </a:tc>
                <a:tc>
                  <a:txBody>
                    <a:bodyPr/>
                    <a:lstStyle/>
                    <a:p>
                      <a:r>
                        <a:rPr lang="en-US" sz="1400" dirty="0" smtClean="0"/>
                        <a:t>Low thrust spiral to moon, multi body effects</a:t>
                      </a:r>
                      <a:endParaRPr lang="en-US" sz="1400" dirty="0"/>
                    </a:p>
                  </a:txBody>
                  <a:tcPr/>
                </a:tc>
                <a:extLst>
                  <a:ext uri="{0D108BD9-81ED-4DB2-BD59-A6C34878D82A}">
                    <a16:rowId xmlns:a16="http://schemas.microsoft.com/office/drawing/2014/main" val="10001"/>
                  </a:ext>
                </a:extLst>
              </a:tr>
              <a:tr h="269479">
                <a:tc>
                  <a:txBody>
                    <a:bodyPr/>
                    <a:lstStyle/>
                    <a:p>
                      <a:r>
                        <a:rPr lang="en-US" sz="1400" b="1" dirty="0" smtClean="0">
                          <a:solidFill>
                            <a:schemeClr val="tx1"/>
                          </a:solidFill>
                        </a:rPr>
                        <a:t>SELENE</a:t>
                      </a:r>
                      <a:endParaRPr lang="en-US" sz="1400" b="1" dirty="0">
                        <a:solidFill>
                          <a:schemeClr val="tx1"/>
                        </a:solidFill>
                      </a:endParaRPr>
                    </a:p>
                  </a:txBody>
                  <a:tcPr/>
                </a:tc>
                <a:tc>
                  <a:txBody>
                    <a:bodyPr/>
                    <a:lstStyle/>
                    <a:p>
                      <a:r>
                        <a:rPr lang="en-US" sz="1400" dirty="0" smtClean="0"/>
                        <a:t>2007</a:t>
                      </a:r>
                      <a:endParaRPr lang="en-US" sz="1400" dirty="0"/>
                    </a:p>
                  </a:txBody>
                  <a:tcPr/>
                </a:tc>
                <a:tc>
                  <a:txBody>
                    <a:bodyPr/>
                    <a:lstStyle/>
                    <a:p>
                      <a:r>
                        <a:rPr lang="en-US" sz="1400" dirty="0" smtClean="0"/>
                        <a:t>JAXA</a:t>
                      </a:r>
                      <a:endParaRPr lang="en-US" sz="1400" dirty="0"/>
                    </a:p>
                  </a:txBody>
                  <a:tcPr/>
                </a:tc>
                <a:tc>
                  <a:txBody>
                    <a:bodyPr/>
                    <a:lstStyle/>
                    <a:p>
                      <a:r>
                        <a:rPr lang="en-US" sz="1400" dirty="0" smtClean="0"/>
                        <a:t>Low lunar circular orbit of 100 km</a:t>
                      </a:r>
                      <a:endParaRPr lang="en-US" sz="1400" dirty="0"/>
                    </a:p>
                  </a:txBody>
                  <a:tcPr/>
                </a:tc>
                <a:extLst>
                  <a:ext uri="{0D108BD9-81ED-4DB2-BD59-A6C34878D82A}">
                    <a16:rowId xmlns:a16="http://schemas.microsoft.com/office/drawing/2014/main" val="10002"/>
                  </a:ext>
                </a:extLst>
              </a:tr>
              <a:tr h="269479">
                <a:tc>
                  <a:txBody>
                    <a:bodyPr/>
                    <a:lstStyle/>
                    <a:p>
                      <a:r>
                        <a:rPr lang="en-US" sz="1400" b="1" dirty="0" smtClean="0">
                          <a:solidFill>
                            <a:schemeClr val="tx1"/>
                          </a:solidFill>
                        </a:rPr>
                        <a:t>Chang’e 1</a:t>
                      </a:r>
                      <a:endParaRPr lang="en-US" sz="1400" b="1" dirty="0">
                        <a:solidFill>
                          <a:schemeClr val="tx1"/>
                        </a:solidFill>
                      </a:endParaRPr>
                    </a:p>
                  </a:txBody>
                  <a:tcPr/>
                </a:tc>
                <a:tc>
                  <a:txBody>
                    <a:bodyPr/>
                    <a:lstStyle/>
                    <a:p>
                      <a:r>
                        <a:rPr lang="en-US" sz="1400" dirty="0" smtClean="0"/>
                        <a:t>2007</a:t>
                      </a:r>
                      <a:endParaRPr lang="en-US" sz="1400" dirty="0"/>
                    </a:p>
                  </a:txBody>
                  <a:tcPr/>
                </a:tc>
                <a:tc>
                  <a:txBody>
                    <a:bodyPr/>
                    <a:lstStyle/>
                    <a:p>
                      <a:r>
                        <a:rPr lang="en-US" sz="1400" dirty="0" smtClean="0"/>
                        <a:t>CNSA</a:t>
                      </a:r>
                      <a:endParaRPr lang="en-US" sz="1400" dirty="0"/>
                    </a:p>
                  </a:txBody>
                  <a:tcPr/>
                </a:tc>
                <a:tc>
                  <a:txBody>
                    <a:bodyPr/>
                    <a:lstStyle/>
                    <a:p>
                      <a:r>
                        <a:rPr lang="en-US" sz="1400" dirty="0" smtClean="0"/>
                        <a:t>Low Lunar circular orbit of</a:t>
                      </a:r>
                      <a:r>
                        <a:rPr lang="en-US" sz="1400" baseline="0" dirty="0" smtClean="0"/>
                        <a:t> 200 km</a:t>
                      </a:r>
                      <a:endParaRPr lang="en-US" sz="1400" dirty="0"/>
                    </a:p>
                  </a:txBody>
                  <a:tcPr/>
                </a:tc>
                <a:extLst>
                  <a:ext uri="{0D108BD9-81ED-4DB2-BD59-A6C34878D82A}">
                    <a16:rowId xmlns:a16="http://schemas.microsoft.com/office/drawing/2014/main" val="10003"/>
                  </a:ext>
                </a:extLst>
              </a:tr>
              <a:tr h="269479">
                <a:tc>
                  <a:txBody>
                    <a:bodyPr/>
                    <a:lstStyle/>
                    <a:p>
                      <a:r>
                        <a:rPr lang="en-US" sz="1400" b="1" dirty="0" smtClean="0">
                          <a:solidFill>
                            <a:schemeClr val="tx1"/>
                          </a:solidFill>
                        </a:rPr>
                        <a:t>Chandrayann</a:t>
                      </a:r>
                      <a:endParaRPr lang="en-US" sz="1400" b="1" dirty="0">
                        <a:solidFill>
                          <a:schemeClr val="tx1"/>
                        </a:solidFill>
                      </a:endParaRPr>
                    </a:p>
                  </a:txBody>
                  <a:tcPr/>
                </a:tc>
                <a:tc>
                  <a:txBody>
                    <a:bodyPr/>
                    <a:lstStyle/>
                    <a:p>
                      <a:r>
                        <a:rPr lang="en-US" sz="1400" dirty="0" smtClean="0"/>
                        <a:t>2008</a:t>
                      </a:r>
                      <a:endParaRPr lang="en-US" sz="1400" dirty="0"/>
                    </a:p>
                  </a:txBody>
                  <a:tcPr/>
                </a:tc>
                <a:tc>
                  <a:txBody>
                    <a:bodyPr/>
                    <a:lstStyle/>
                    <a:p>
                      <a:r>
                        <a:rPr lang="en-US" sz="1400" dirty="0" smtClean="0"/>
                        <a:t>ISRO</a:t>
                      </a:r>
                      <a:endParaRPr lang="en-US" sz="1400" dirty="0"/>
                    </a:p>
                  </a:txBody>
                  <a:tcPr/>
                </a:tc>
                <a:tc>
                  <a:txBody>
                    <a:bodyPr/>
                    <a:lstStyle/>
                    <a:p>
                      <a:r>
                        <a:rPr lang="en-US" sz="1400" dirty="0" smtClean="0"/>
                        <a:t>Low Lunar polar circular orbit of</a:t>
                      </a:r>
                      <a:r>
                        <a:rPr lang="en-US" sz="1400" baseline="0" dirty="0" smtClean="0"/>
                        <a:t> 200 km</a:t>
                      </a:r>
                      <a:endParaRPr lang="en-US" sz="1400" dirty="0"/>
                    </a:p>
                  </a:txBody>
                  <a:tcPr/>
                </a:tc>
                <a:extLst>
                  <a:ext uri="{0D108BD9-81ED-4DB2-BD59-A6C34878D82A}">
                    <a16:rowId xmlns:a16="http://schemas.microsoft.com/office/drawing/2014/main" val="10004"/>
                  </a:ext>
                </a:extLst>
              </a:tr>
              <a:tr h="269479">
                <a:tc>
                  <a:txBody>
                    <a:bodyPr/>
                    <a:lstStyle/>
                    <a:p>
                      <a:r>
                        <a:rPr lang="en-US" sz="1400" b="1" dirty="0" smtClean="0">
                          <a:solidFill>
                            <a:schemeClr val="tx1"/>
                          </a:solidFill>
                        </a:rPr>
                        <a:t>LRO (LCROSS)</a:t>
                      </a:r>
                      <a:endParaRPr lang="en-US" sz="1400" b="1" dirty="0">
                        <a:solidFill>
                          <a:schemeClr val="tx1"/>
                        </a:solidFill>
                      </a:endParaRPr>
                    </a:p>
                  </a:txBody>
                  <a:tcPr/>
                </a:tc>
                <a:tc>
                  <a:txBody>
                    <a:bodyPr/>
                    <a:lstStyle/>
                    <a:p>
                      <a:r>
                        <a:rPr lang="en-US" sz="1400" dirty="0" smtClean="0"/>
                        <a:t>2009</a:t>
                      </a:r>
                      <a:endParaRPr lang="en-US" sz="1400" dirty="0"/>
                    </a:p>
                  </a:txBody>
                  <a:tcPr/>
                </a:tc>
                <a:tc>
                  <a:txBody>
                    <a:bodyPr/>
                    <a:lstStyle/>
                    <a:p>
                      <a:r>
                        <a:rPr lang="en-US" sz="1400" dirty="0" smtClean="0"/>
                        <a:t>NASA</a:t>
                      </a:r>
                      <a:endParaRPr lang="en-US" sz="1400" dirty="0"/>
                    </a:p>
                  </a:txBody>
                  <a:tcPr/>
                </a:tc>
                <a:tc>
                  <a:txBody>
                    <a:bodyPr/>
                    <a:lstStyle/>
                    <a:p>
                      <a:r>
                        <a:rPr lang="en-US" sz="1400" dirty="0" smtClean="0"/>
                        <a:t>Lunar</a:t>
                      </a:r>
                      <a:r>
                        <a:rPr lang="en-US" sz="1400" baseline="0" dirty="0" smtClean="0"/>
                        <a:t> Mapping mission, now in Frozen polar orbit, LCROSS Impactor</a:t>
                      </a:r>
                      <a:endParaRPr lang="en-US" sz="1400" dirty="0"/>
                    </a:p>
                  </a:txBody>
                  <a:tcPr/>
                </a:tc>
                <a:extLst>
                  <a:ext uri="{0D108BD9-81ED-4DB2-BD59-A6C34878D82A}">
                    <a16:rowId xmlns:a16="http://schemas.microsoft.com/office/drawing/2014/main" val="10005"/>
                  </a:ext>
                </a:extLst>
              </a:tr>
              <a:tr h="269479">
                <a:tc>
                  <a:txBody>
                    <a:bodyPr/>
                    <a:lstStyle/>
                    <a:p>
                      <a:r>
                        <a:rPr lang="en-US" sz="1400" b="1" dirty="0" smtClean="0">
                          <a:solidFill>
                            <a:schemeClr val="tx1"/>
                          </a:solidFill>
                        </a:rPr>
                        <a:t>Chang’e 2</a:t>
                      </a:r>
                      <a:endParaRPr lang="en-US" sz="1400" b="1" dirty="0">
                        <a:solidFill>
                          <a:schemeClr val="tx1"/>
                        </a:solidFill>
                      </a:endParaRPr>
                    </a:p>
                  </a:txBody>
                  <a:tcPr/>
                </a:tc>
                <a:tc>
                  <a:txBody>
                    <a:bodyPr/>
                    <a:lstStyle/>
                    <a:p>
                      <a:r>
                        <a:rPr lang="en-US" sz="1400" dirty="0" smtClean="0"/>
                        <a:t>2010</a:t>
                      </a:r>
                      <a:endParaRPr lang="en-US" sz="1400" dirty="0"/>
                    </a:p>
                  </a:txBody>
                  <a:tcPr/>
                </a:tc>
                <a:tc>
                  <a:txBody>
                    <a:bodyPr/>
                    <a:lstStyle/>
                    <a:p>
                      <a:r>
                        <a:rPr lang="en-US" sz="1400" dirty="0" smtClean="0"/>
                        <a:t>CNSA</a:t>
                      </a:r>
                      <a:endParaRPr lang="en-US" sz="1400" dirty="0"/>
                    </a:p>
                  </a:txBody>
                  <a:tcPr/>
                </a:tc>
                <a:tc>
                  <a:txBody>
                    <a:bodyPr/>
                    <a:lstStyle/>
                    <a:p>
                      <a:r>
                        <a:rPr lang="en-US" sz="1400" dirty="0" smtClean="0"/>
                        <a:t>Low Lunar Orbit,</a:t>
                      </a:r>
                      <a:r>
                        <a:rPr lang="en-US" sz="1400" baseline="0" dirty="0" smtClean="0"/>
                        <a:t> Transfer to Sun-Earth L2 orbit, and then to Asteroid</a:t>
                      </a:r>
                      <a:endParaRPr lang="en-US" sz="1400" dirty="0"/>
                    </a:p>
                  </a:txBody>
                  <a:tcPr/>
                </a:tc>
                <a:extLst>
                  <a:ext uri="{0D108BD9-81ED-4DB2-BD59-A6C34878D82A}">
                    <a16:rowId xmlns:a16="http://schemas.microsoft.com/office/drawing/2014/main" val="10006"/>
                  </a:ext>
                </a:extLst>
              </a:tr>
              <a:tr h="458115">
                <a:tc>
                  <a:txBody>
                    <a:bodyPr/>
                    <a:lstStyle/>
                    <a:p>
                      <a:r>
                        <a:rPr lang="en-US" sz="1400" b="1" dirty="0" smtClean="0">
                          <a:solidFill>
                            <a:schemeClr val="tx1"/>
                          </a:solidFill>
                        </a:rPr>
                        <a:t>ARTEMIS</a:t>
                      </a:r>
                      <a:r>
                        <a:rPr lang="en-US" sz="1400" b="1" baseline="0" dirty="0" smtClean="0">
                          <a:solidFill>
                            <a:schemeClr val="tx1"/>
                          </a:solidFill>
                        </a:rPr>
                        <a:t> (2 s/c)</a:t>
                      </a:r>
                    </a:p>
                    <a:p>
                      <a:r>
                        <a:rPr lang="en-US" sz="1400" b="1" baseline="0" dirty="0" smtClean="0">
                          <a:solidFill>
                            <a:schemeClr val="tx1"/>
                          </a:solidFill>
                        </a:rPr>
                        <a:t>(Themis)</a:t>
                      </a:r>
                      <a:endParaRPr lang="en-US" sz="1400" b="1" dirty="0">
                        <a:solidFill>
                          <a:schemeClr val="tx1"/>
                        </a:solidFill>
                      </a:endParaRPr>
                    </a:p>
                  </a:txBody>
                  <a:tcPr/>
                </a:tc>
                <a:tc>
                  <a:txBody>
                    <a:bodyPr/>
                    <a:lstStyle/>
                    <a:p>
                      <a:r>
                        <a:rPr lang="en-US" sz="1400" dirty="0" smtClean="0"/>
                        <a:t>2010</a:t>
                      </a:r>
                      <a:endParaRPr lang="en-US" sz="1400" dirty="0"/>
                    </a:p>
                  </a:txBody>
                  <a:tcPr/>
                </a:tc>
                <a:tc>
                  <a:txBody>
                    <a:bodyPr/>
                    <a:lstStyle/>
                    <a:p>
                      <a:r>
                        <a:rPr lang="en-US" sz="1400" dirty="0" smtClean="0"/>
                        <a:t>NASA</a:t>
                      </a:r>
                      <a:endParaRPr lang="en-US" sz="1400" dirty="0"/>
                    </a:p>
                  </a:txBody>
                  <a:tcPr/>
                </a:tc>
                <a:tc>
                  <a:txBody>
                    <a:bodyPr/>
                    <a:lstStyle/>
                    <a:p>
                      <a:r>
                        <a:rPr lang="en-US" sz="1400" dirty="0" smtClean="0"/>
                        <a:t>First Low energy transfer to Earth-Moon L1 &amp;</a:t>
                      </a:r>
                      <a:r>
                        <a:rPr lang="en-US" sz="1400" baseline="0" dirty="0" smtClean="0"/>
                        <a:t> </a:t>
                      </a:r>
                      <a:r>
                        <a:rPr lang="en-US" sz="1400" dirty="0" smtClean="0"/>
                        <a:t>L2 Orbits, heteroclinc transfer from EML2 to EML1, transfer into elliptical lunar orbits (Still active)</a:t>
                      </a:r>
                      <a:endParaRPr lang="en-US" sz="1400" dirty="0"/>
                    </a:p>
                  </a:txBody>
                  <a:tcPr/>
                </a:tc>
                <a:extLst>
                  <a:ext uri="{0D108BD9-81ED-4DB2-BD59-A6C34878D82A}">
                    <a16:rowId xmlns:a16="http://schemas.microsoft.com/office/drawing/2014/main" val="10007"/>
                  </a:ext>
                </a:extLst>
              </a:tr>
              <a:tr h="458115">
                <a:tc>
                  <a:txBody>
                    <a:bodyPr/>
                    <a:lstStyle/>
                    <a:p>
                      <a:r>
                        <a:rPr lang="en-US" sz="1400" b="1" dirty="0" smtClean="0">
                          <a:solidFill>
                            <a:schemeClr val="tx1"/>
                          </a:solidFill>
                        </a:rPr>
                        <a:t>GRAIL (2</a:t>
                      </a:r>
                      <a:r>
                        <a:rPr lang="en-US" sz="1400" b="1" baseline="0" dirty="0" smtClean="0">
                          <a:solidFill>
                            <a:schemeClr val="tx1"/>
                          </a:solidFill>
                        </a:rPr>
                        <a:t> s/c)</a:t>
                      </a:r>
                      <a:endParaRPr lang="en-US" sz="1400" b="1" dirty="0">
                        <a:solidFill>
                          <a:schemeClr val="tx1"/>
                        </a:solidFill>
                      </a:endParaRPr>
                    </a:p>
                  </a:txBody>
                  <a:tcPr/>
                </a:tc>
                <a:tc>
                  <a:txBody>
                    <a:bodyPr/>
                    <a:lstStyle/>
                    <a:p>
                      <a:r>
                        <a:rPr lang="en-US" sz="1400" dirty="0" smtClean="0"/>
                        <a:t>2011</a:t>
                      </a:r>
                      <a:endParaRPr lang="en-US" sz="1400" dirty="0"/>
                    </a:p>
                  </a:txBody>
                  <a:tcPr/>
                </a:tc>
                <a:tc>
                  <a:txBody>
                    <a:bodyPr/>
                    <a:lstStyle/>
                    <a:p>
                      <a:r>
                        <a:rPr lang="en-US" sz="1400" dirty="0" smtClean="0"/>
                        <a:t>NASA</a:t>
                      </a:r>
                      <a:endParaRPr lang="en-US" sz="1400" dirty="0"/>
                    </a:p>
                  </a:txBody>
                  <a:tcPr/>
                </a:tc>
                <a:tc>
                  <a:txBody>
                    <a:bodyPr/>
                    <a:lstStyle/>
                    <a:p>
                      <a:r>
                        <a:rPr lang="en-US" sz="1400" dirty="0" smtClean="0"/>
                        <a:t>Low energy transfer, Measured high-quality gravitational field mapping to determine its internal structure, 25 km x 86 km orbit</a:t>
                      </a:r>
                      <a:endParaRPr lang="en-US" sz="1400" dirty="0"/>
                    </a:p>
                  </a:txBody>
                  <a:tcPr/>
                </a:tc>
                <a:extLst>
                  <a:ext uri="{0D108BD9-81ED-4DB2-BD59-A6C34878D82A}">
                    <a16:rowId xmlns:a16="http://schemas.microsoft.com/office/drawing/2014/main" val="10008"/>
                  </a:ext>
                </a:extLst>
              </a:tr>
              <a:tr h="511975">
                <a:tc>
                  <a:txBody>
                    <a:bodyPr/>
                    <a:lstStyle/>
                    <a:p>
                      <a:r>
                        <a:rPr lang="en-US" sz="1400" b="1" dirty="0" smtClean="0">
                          <a:solidFill>
                            <a:schemeClr val="tx1"/>
                          </a:solidFill>
                        </a:rPr>
                        <a:t>LADEE</a:t>
                      </a:r>
                      <a:endParaRPr lang="en-US" sz="1400" b="1" dirty="0">
                        <a:solidFill>
                          <a:schemeClr val="tx1"/>
                        </a:solidFill>
                      </a:endParaRPr>
                    </a:p>
                  </a:txBody>
                  <a:tcPr/>
                </a:tc>
                <a:tc>
                  <a:txBody>
                    <a:bodyPr/>
                    <a:lstStyle/>
                    <a:p>
                      <a:r>
                        <a:rPr lang="en-US" sz="1400" dirty="0" smtClean="0"/>
                        <a:t>2013</a:t>
                      </a:r>
                      <a:endParaRPr lang="en-US" sz="1400" dirty="0"/>
                    </a:p>
                  </a:txBody>
                  <a:tcPr/>
                </a:tc>
                <a:tc>
                  <a:txBody>
                    <a:bodyPr/>
                    <a:lstStyle/>
                    <a:p>
                      <a:r>
                        <a:rPr lang="en-US" sz="1400" dirty="0" smtClean="0"/>
                        <a:t>NASA</a:t>
                      </a:r>
                      <a:endParaRPr lang="en-US" sz="1400" dirty="0"/>
                    </a:p>
                  </a:txBody>
                  <a:tcPr/>
                </a:tc>
                <a:tc>
                  <a:txBody>
                    <a:bodyPr/>
                    <a:lstStyle/>
                    <a:p>
                      <a:r>
                        <a:rPr lang="en-US" sz="1400" dirty="0" smtClean="0"/>
                        <a:t>Launched from NASA's Wallops Flight Facility in Virginia. Lunar laser communications demonstration experiment (LLCD),</a:t>
                      </a:r>
                      <a:r>
                        <a:rPr lang="en-US" sz="1400" baseline="0" dirty="0" smtClean="0"/>
                        <a:t> ~25 x ~60 km orbit</a:t>
                      </a:r>
                      <a:endParaRPr lang="en-US" sz="1400" dirty="0"/>
                    </a:p>
                  </a:txBody>
                  <a:tcPr/>
                </a:tc>
                <a:extLst>
                  <a:ext uri="{0D108BD9-81ED-4DB2-BD59-A6C34878D82A}">
                    <a16:rowId xmlns:a16="http://schemas.microsoft.com/office/drawing/2014/main" val="10009"/>
                  </a:ext>
                </a:extLst>
              </a:tr>
              <a:tr h="269479">
                <a:tc>
                  <a:txBody>
                    <a:bodyPr/>
                    <a:lstStyle/>
                    <a:p>
                      <a:r>
                        <a:rPr lang="en-US" sz="1400" b="1" dirty="0" smtClean="0">
                          <a:solidFill>
                            <a:schemeClr val="tx1"/>
                          </a:solidFill>
                        </a:rPr>
                        <a:t>Chang’e 3   (Yutu)</a:t>
                      </a:r>
                      <a:endParaRPr lang="en-US" sz="1400" b="1" dirty="0">
                        <a:solidFill>
                          <a:schemeClr val="tx1"/>
                        </a:solidFill>
                      </a:endParaRPr>
                    </a:p>
                  </a:txBody>
                  <a:tcPr/>
                </a:tc>
                <a:tc>
                  <a:txBody>
                    <a:bodyPr/>
                    <a:lstStyle/>
                    <a:p>
                      <a:r>
                        <a:rPr lang="en-US" sz="1400" dirty="0" smtClean="0"/>
                        <a:t>2013</a:t>
                      </a:r>
                      <a:endParaRPr lang="en-US" sz="1400" dirty="0"/>
                    </a:p>
                  </a:txBody>
                  <a:tcPr/>
                </a:tc>
                <a:tc>
                  <a:txBody>
                    <a:bodyPr/>
                    <a:lstStyle/>
                    <a:p>
                      <a:r>
                        <a:rPr lang="en-US" sz="1400" dirty="0" smtClean="0"/>
                        <a:t>CNSA</a:t>
                      </a:r>
                      <a:endParaRPr lang="en-US" sz="1400" dirty="0"/>
                    </a:p>
                  </a:txBody>
                  <a:tcPr/>
                </a:tc>
                <a:tc>
                  <a:txBody>
                    <a:bodyPr/>
                    <a:lstStyle/>
                    <a:p>
                      <a:r>
                        <a:rPr lang="en-US" sz="1400" dirty="0" smtClean="0"/>
                        <a:t>Low Lunar Orbit,</a:t>
                      </a:r>
                      <a:r>
                        <a:rPr lang="en-US" sz="1400" baseline="0" dirty="0" smtClean="0"/>
                        <a:t> Lander and rover, first since Luna in 1976</a:t>
                      </a:r>
                      <a:endParaRPr lang="en-US" sz="1400" dirty="0"/>
                    </a:p>
                  </a:txBody>
                  <a:tcPr/>
                </a:tc>
                <a:extLst>
                  <a:ext uri="{0D108BD9-81ED-4DB2-BD59-A6C34878D82A}">
                    <a16:rowId xmlns:a16="http://schemas.microsoft.com/office/drawing/2014/main" val="10010"/>
                  </a:ext>
                </a:extLst>
              </a:tr>
              <a:tr h="269479">
                <a:tc>
                  <a:txBody>
                    <a:bodyPr/>
                    <a:lstStyle/>
                    <a:p>
                      <a:r>
                        <a:rPr lang="en-US" sz="1400" b="1" dirty="0" smtClean="0">
                          <a:solidFill>
                            <a:schemeClr val="tx1"/>
                          </a:solidFill>
                        </a:rPr>
                        <a:t>Chang’e 4   (Yutu)</a:t>
                      </a:r>
                      <a:endParaRPr lang="en-US" sz="1400" b="1" dirty="0">
                        <a:solidFill>
                          <a:schemeClr val="tx1"/>
                        </a:solidFill>
                      </a:endParaRPr>
                    </a:p>
                  </a:txBody>
                  <a:tcPr/>
                </a:tc>
                <a:tc>
                  <a:txBody>
                    <a:bodyPr/>
                    <a:lstStyle/>
                    <a:p>
                      <a:r>
                        <a:rPr lang="en-US" sz="1400" dirty="0" smtClean="0"/>
                        <a:t>2018</a:t>
                      </a:r>
                      <a:endParaRPr lang="en-US" sz="1400" dirty="0"/>
                    </a:p>
                  </a:txBody>
                  <a:tcPr/>
                </a:tc>
                <a:tc>
                  <a:txBody>
                    <a:bodyPr/>
                    <a:lstStyle/>
                    <a:p>
                      <a:r>
                        <a:rPr lang="en-US" sz="1400" dirty="0" smtClean="0"/>
                        <a:t>CNSA</a:t>
                      </a:r>
                      <a:endParaRPr lang="en-US" sz="1400" dirty="0"/>
                    </a:p>
                  </a:txBody>
                  <a:tcPr/>
                </a:tc>
                <a:tc>
                  <a:txBody>
                    <a:bodyPr/>
                    <a:lstStyle/>
                    <a:p>
                      <a:r>
                        <a:rPr lang="en-US" sz="1400" dirty="0" smtClean="0"/>
                        <a:t>Lander and EM L2 Relay</a:t>
                      </a:r>
                      <a:r>
                        <a:rPr lang="en-US" sz="1400" baseline="0" dirty="0" smtClean="0"/>
                        <a:t> with </a:t>
                      </a:r>
                      <a:r>
                        <a:rPr lang="en-US" sz="1400" dirty="0" smtClean="0"/>
                        <a:t>back side of moon lander and rover, Yutu</a:t>
                      </a:r>
                      <a:endParaRPr lang="en-US" sz="1400" dirty="0"/>
                    </a:p>
                  </a:txBody>
                  <a:tcPr/>
                </a:tc>
                <a:extLst>
                  <a:ext uri="{0D108BD9-81ED-4DB2-BD59-A6C34878D82A}">
                    <a16:rowId xmlns:a16="http://schemas.microsoft.com/office/drawing/2014/main" val="10011"/>
                  </a:ext>
                </a:extLst>
              </a:tr>
              <a:tr h="269479">
                <a:tc>
                  <a:txBody>
                    <a:bodyPr/>
                    <a:lstStyle/>
                    <a:p>
                      <a:r>
                        <a:rPr lang="en-US" sz="1400" b="1" dirty="0" smtClean="0">
                          <a:solidFill>
                            <a:schemeClr val="tx1"/>
                          </a:solidFill>
                        </a:rPr>
                        <a:t>Beresheet </a:t>
                      </a:r>
                      <a:endParaRPr lang="en-US" sz="1400" b="1" dirty="0">
                        <a:solidFill>
                          <a:schemeClr val="tx1"/>
                        </a:solidFill>
                      </a:endParaRPr>
                    </a:p>
                  </a:txBody>
                  <a:tcPr/>
                </a:tc>
                <a:tc>
                  <a:txBody>
                    <a:bodyPr/>
                    <a:lstStyle/>
                    <a:p>
                      <a:r>
                        <a:rPr lang="en-US" sz="1400" dirty="0" smtClean="0"/>
                        <a:t>2019</a:t>
                      </a:r>
                      <a:endParaRPr lang="en-US" sz="1400" dirty="0"/>
                    </a:p>
                  </a:txBody>
                  <a:tcPr/>
                </a:tc>
                <a:tc>
                  <a:txBody>
                    <a:bodyPr/>
                    <a:lstStyle/>
                    <a:p>
                      <a:r>
                        <a:rPr lang="en-US" sz="1400" dirty="0" smtClean="0"/>
                        <a:t>Israel</a:t>
                      </a:r>
                      <a:endParaRPr lang="en-US" sz="1400" dirty="0"/>
                    </a:p>
                  </a:txBody>
                  <a:tcPr/>
                </a:tc>
                <a:tc>
                  <a:txBody>
                    <a:bodyPr/>
                    <a:lstStyle/>
                    <a:p>
                      <a:r>
                        <a:rPr lang="en-US" sz="1400" dirty="0" smtClean="0"/>
                        <a:t>Lunar Landing attempt</a:t>
                      </a:r>
                      <a:endParaRPr lang="en-US" sz="1400" dirty="0"/>
                    </a:p>
                  </a:txBody>
                  <a:tcPr/>
                </a:tc>
                <a:extLst>
                  <a:ext uri="{0D108BD9-81ED-4DB2-BD59-A6C34878D82A}">
                    <a16:rowId xmlns:a16="http://schemas.microsoft.com/office/drawing/2014/main" val="10012"/>
                  </a:ext>
                </a:extLst>
              </a:tr>
              <a:tr h="269479">
                <a:tc>
                  <a:txBody>
                    <a:bodyPr/>
                    <a:lstStyle/>
                    <a:p>
                      <a:r>
                        <a:rPr lang="en-US" sz="1400" b="1" dirty="0" smtClean="0">
                          <a:solidFill>
                            <a:schemeClr val="tx1"/>
                          </a:solidFill>
                        </a:rPr>
                        <a:t>Chandrayann -2</a:t>
                      </a:r>
                      <a:endParaRPr lang="en-US" sz="1400" b="1" dirty="0">
                        <a:solidFill>
                          <a:schemeClr val="tx1"/>
                        </a:solidFill>
                      </a:endParaRPr>
                    </a:p>
                  </a:txBody>
                  <a:tcPr/>
                </a:tc>
                <a:tc>
                  <a:txBody>
                    <a:bodyPr/>
                    <a:lstStyle/>
                    <a:p>
                      <a:r>
                        <a:rPr lang="en-US" sz="1400" dirty="0" smtClean="0"/>
                        <a:t>2019</a:t>
                      </a:r>
                      <a:endParaRPr lang="en-US" sz="1400" dirty="0"/>
                    </a:p>
                  </a:txBody>
                  <a:tcPr/>
                </a:tc>
                <a:tc>
                  <a:txBody>
                    <a:bodyPr/>
                    <a:lstStyle/>
                    <a:p>
                      <a:r>
                        <a:rPr lang="en-US" sz="1400" dirty="0" smtClean="0"/>
                        <a:t>ISRO</a:t>
                      </a:r>
                      <a:endParaRPr lang="en-US" sz="1400" dirty="0"/>
                    </a:p>
                  </a:txBody>
                  <a:tcPr/>
                </a:tc>
                <a:tc>
                  <a:txBody>
                    <a:bodyPr/>
                    <a:lstStyle/>
                    <a:p>
                      <a:r>
                        <a:rPr lang="en-US" sz="1400" dirty="0" smtClean="0"/>
                        <a:t>Low</a:t>
                      </a:r>
                      <a:r>
                        <a:rPr lang="en-US" sz="1400" baseline="0" dirty="0" smtClean="0"/>
                        <a:t> Lunar </a:t>
                      </a:r>
                      <a:r>
                        <a:rPr lang="en-US" sz="1400" dirty="0" smtClean="0"/>
                        <a:t>Orbiter,</a:t>
                      </a:r>
                      <a:r>
                        <a:rPr lang="en-US" sz="1400" baseline="0" dirty="0" smtClean="0"/>
                        <a:t> Lander, Rover</a:t>
                      </a:r>
                      <a:endParaRPr lang="en-US" sz="1400" dirty="0"/>
                    </a:p>
                  </a:txBody>
                  <a:tcPr/>
                </a:tc>
                <a:extLst>
                  <a:ext uri="{0D108BD9-81ED-4DB2-BD59-A6C34878D82A}">
                    <a16:rowId xmlns:a16="http://schemas.microsoft.com/office/drawing/2014/main" val="10013"/>
                  </a:ext>
                </a:extLst>
              </a:tr>
            </a:tbl>
          </a:graphicData>
        </a:graphic>
      </p:graphicFrame>
      <p:sp>
        <p:nvSpPr>
          <p:cNvPr id="6" name="Rectangle 5"/>
          <p:cNvSpPr/>
          <p:nvPr/>
        </p:nvSpPr>
        <p:spPr>
          <a:xfrm>
            <a:off x="2066616" y="196553"/>
            <a:ext cx="5240987" cy="523220"/>
          </a:xfrm>
          <a:prstGeom prst="rect">
            <a:avLst/>
          </a:prstGeom>
        </p:spPr>
        <p:txBody>
          <a:bodyPr wrap="none">
            <a:spAutoFit/>
          </a:bodyPr>
          <a:lstStyle/>
          <a:p>
            <a:r>
              <a:rPr lang="en-US" sz="2800" b="1" dirty="0" smtClean="0">
                <a:latin typeface="Calibri" panose="020F0502020204030204" pitchFamily="34" charset="0"/>
                <a:ea typeface="Calibri" panose="020F0502020204030204" pitchFamily="34" charset="0"/>
                <a:cs typeface="Times New Roman" panose="02020603050405020304" pitchFamily="18" charset="0"/>
              </a:rPr>
              <a:t>Two Decades of Lunar Exploration</a:t>
            </a:r>
          </a:p>
        </p:txBody>
      </p:sp>
      <p:sp>
        <p:nvSpPr>
          <p:cNvPr id="4" name="Rectangle 3"/>
          <p:cNvSpPr/>
          <p:nvPr/>
        </p:nvSpPr>
        <p:spPr>
          <a:xfrm>
            <a:off x="310012" y="6108077"/>
            <a:ext cx="7573224" cy="276999"/>
          </a:xfrm>
          <a:prstGeom prst="rect">
            <a:avLst/>
          </a:prstGeom>
        </p:spPr>
        <p:txBody>
          <a:bodyPr wrap="square">
            <a:spAutoFit/>
          </a:bodyPr>
          <a:lstStyle/>
          <a:p>
            <a:r>
              <a:rPr lang="en-US" sz="1200" b="1" dirty="0"/>
              <a:t>Ref: https://moon.nasa.gov/exploration/moon-missions/</a:t>
            </a:r>
          </a:p>
        </p:txBody>
      </p:sp>
    </p:spTree>
    <p:extLst>
      <p:ext uri="{BB962C8B-B14F-4D97-AF65-F5344CB8AC3E}">
        <p14:creationId xmlns:p14="http://schemas.microsoft.com/office/powerpoint/2010/main" val="2943295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62488" y="911014"/>
            <a:ext cx="2295644" cy="400110"/>
          </a:xfrm>
          <a:prstGeom prst="rect">
            <a:avLst/>
          </a:prstGeom>
          <a:noFill/>
        </p:spPr>
        <p:txBody>
          <a:bodyPr wrap="square" rtlCol="0">
            <a:spAutoFit/>
          </a:bodyPr>
          <a:lstStyle/>
          <a:p>
            <a:pPr algn="ctr"/>
            <a:r>
              <a:rPr lang="en-US" sz="2000" b="1" dirty="0" smtClean="0"/>
              <a:t>Multi-body Motion</a:t>
            </a:r>
            <a:endParaRPr lang="en-US" sz="2000" b="1" dirty="0"/>
          </a:p>
        </p:txBody>
      </p:sp>
      <p:sp>
        <p:nvSpPr>
          <p:cNvPr id="9" name="TextShape 7"/>
          <p:cNvSpPr txBox="1"/>
          <p:nvPr/>
        </p:nvSpPr>
        <p:spPr>
          <a:xfrm>
            <a:off x="4729393" y="930997"/>
            <a:ext cx="2737152" cy="314175"/>
          </a:xfrm>
          <a:prstGeom prst="rect">
            <a:avLst/>
          </a:prstGeom>
        </p:spPr>
        <p:txBody>
          <a:bodyPr wrap="none" lIns="81639" tIns="40820" rIns="81639" bIns="40820"/>
          <a:lstStyle/>
          <a:p>
            <a:pPr algn="ctr"/>
            <a:r>
              <a:rPr lang="en-US" sz="2000" b="1" dirty="0">
                <a:cs typeface="Times New Roman" panose="02020603050405020304" pitchFamily="18" charset="0"/>
              </a:rPr>
              <a:t>Manifolds</a:t>
            </a:r>
            <a:endParaRPr sz="2000" dirty="0">
              <a:cs typeface="Times New Roman" panose="02020603050405020304" pitchFamily="18" charset="0"/>
            </a:endParaRPr>
          </a:p>
        </p:txBody>
      </p:sp>
      <p:sp>
        <p:nvSpPr>
          <p:cNvPr id="10" name="TextShape 8"/>
          <p:cNvSpPr txBox="1"/>
          <p:nvPr/>
        </p:nvSpPr>
        <p:spPr>
          <a:xfrm>
            <a:off x="1660458" y="3268957"/>
            <a:ext cx="2737152" cy="314175"/>
          </a:xfrm>
          <a:prstGeom prst="rect">
            <a:avLst/>
          </a:prstGeom>
        </p:spPr>
        <p:txBody>
          <a:bodyPr wrap="none" lIns="81639" tIns="40820" rIns="81639" bIns="40820"/>
          <a:lstStyle/>
          <a:p>
            <a:pPr algn="ctr"/>
            <a:r>
              <a:rPr lang="en-US" sz="2000" b="1" dirty="0">
                <a:cs typeface="Times New Roman" panose="02020603050405020304" pitchFamily="18" charset="0"/>
              </a:rPr>
              <a:t>Poincaré Maps</a:t>
            </a:r>
            <a:endParaRPr sz="2000" b="1" dirty="0">
              <a:cs typeface="Times New Roman" panose="02020603050405020304" pitchFamily="18" charset="0"/>
            </a:endParaRPr>
          </a:p>
        </p:txBody>
      </p:sp>
      <p:sp>
        <p:nvSpPr>
          <p:cNvPr id="21" name="Rectangle 15"/>
          <p:cNvSpPr>
            <a:spLocks noChangeArrowheads="1"/>
          </p:cNvSpPr>
          <p:nvPr/>
        </p:nvSpPr>
        <p:spPr bwMode="auto">
          <a:xfrm>
            <a:off x="1754750" y="-43736"/>
            <a:ext cx="5711795" cy="95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a:r>
              <a:rPr lang="en-US" sz="2800" dirty="0" smtClean="0">
                <a:latin typeface="+mn-lt"/>
                <a:cs typeface="FrankRuehl" panose="020E0503060101010101" pitchFamily="34" charset="-79"/>
              </a:rPr>
              <a:t>Multi-body Transport Network Building Blocks</a:t>
            </a:r>
            <a:endParaRPr lang="en-US" altLang="en-US" sz="2800" dirty="0">
              <a:latin typeface="+mn-lt"/>
              <a:cs typeface="FrankRuehl" panose="020E0503060101010101" pitchFamily="34" charset="-79"/>
            </a:endParaRP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l="24489" t="16780" r="14287" b="21769"/>
          <a:stretch/>
        </p:blipFill>
        <p:spPr>
          <a:xfrm>
            <a:off x="1756439" y="1311124"/>
            <a:ext cx="2545191" cy="1915963"/>
          </a:xfrm>
          <a:prstGeom prst="rect">
            <a:avLst/>
          </a:prstGeom>
          <a:ln>
            <a:solidFill>
              <a:schemeClr val="accent1"/>
            </a:solidFill>
          </a:ln>
        </p:spPr>
      </p:pic>
      <p:pic>
        <p:nvPicPr>
          <p:cNvPr id="20"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l="9543" t="5328" r="12576"/>
          <a:stretch>
            <a:fillRect/>
          </a:stretch>
        </p:blipFill>
        <p:spPr bwMode="auto">
          <a:xfrm>
            <a:off x="1760358" y="3625002"/>
            <a:ext cx="2541272" cy="231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Shape 8"/>
          <p:cNvSpPr txBox="1"/>
          <p:nvPr/>
        </p:nvSpPr>
        <p:spPr>
          <a:xfrm>
            <a:off x="4690426" y="3313555"/>
            <a:ext cx="2737152" cy="314175"/>
          </a:xfrm>
          <a:prstGeom prst="rect">
            <a:avLst/>
          </a:prstGeom>
        </p:spPr>
        <p:txBody>
          <a:bodyPr wrap="none" lIns="81639" tIns="40820" rIns="81639" bIns="40820"/>
          <a:lstStyle/>
          <a:p>
            <a:pPr algn="ctr"/>
            <a:r>
              <a:rPr lang="en-US" sz="2000" b="1" dirty="0" smtClean="0">
                <a:cs typeface="Times New Roman" panose="02020603050405020304" pitchFamily="18" charset="0"/>
              </a:rPr>
              <a:t>Escape Flow</a:t>
            </a:r>
            <a:endParaRPr sz="2000" b="1" dirty="0">
              <a:cs typeface="Times New Roman" panose="02020603050405020304" pitchFamily="18" charset="0"/>
            </a:endParaRPr>
          </a:p>
        </p:txBody>
      </p:sp>
      <p:pic>
        <p:nvPicPr>
          <p:cNvPr id="23" name="Picture 5" descr="C:\usr\mwl\alaska\Sequence.2Figures.small.t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000" b="4007"/>
          <a:stretch/>
        </p:blipFill>
        <p:spPr bwMode="auto">
          <a:xfrm>
            <a:off x="4792556" y="3625002"/>
            <a:ext cx="2566299" cy="231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4807331" y="1389104"/>
            <a:ext cx="2543742" cy="1837983"/>
            <a:chOff x="5793596" y="1449539"/>
            <a:chExt cx="2730566" cy="2030409"/>
          </a:xfrm>
        </p:grpSpPr>
        <p:sp>
          <p:nvSpPr>
            <p:cNvPr id="25" name="CustomShape 5"/>
            <p:cNvSpPr/>
            <p:nvPr/>
          </p:nvSpPr>
          <p:spPr>
            <a:xfrm>
              <a:off x="5793596" y="1449540"/>
              <a:ext cx="2730566" cy="2030408"/>
            </a:xfrm>
            <a:prstGeom prst="rect">
              <a:avLst/>
            </a:prstGeom>
            <a:ln w="36720">
              <a:solidFill>
                <a:schemeClr val="tx1"/>
              </a:solidFill>
              <a:round/>
            </a:ln>
          </p:spPr>
        </p:sp>
        <p:grpSp>
          <p:nvGrpSpPr>
            <p:cNvPr id="26" name="Group 25"/>
            <p:cNvGrpSpPr/>
            <p:nvPr/>
          </p:nvGrpSpPr>
          <p:grpSpPr>
            <a:xfrm>
              <a:off x="5809515" y="1449539"/>
              <a:ext cx="2623285" cy="1982636"/>
              <a:chOff x="902904" y="2573695"/>
              <a:chExt cx="3142199" cy="2263525"/>
            </a:xfrm>
          </p:grpSpPr>
          <p:pic>
            <p:nvPicPr>
              <p:cNvPr id="28"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721" t="8234" r="56532" b="38086"/>
              <a:stretch/>
            </p:blipFill>
            <p:spPr bwMode="auto">
              <a:xfrm>
                <a:off x="902904" y="2573695"/>
                <a:ext cx="3142199" cy="22635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29" name="Rectangle 28"/>
              <p:cNvSpPr/>
              <p:nvPr/>
            </p:nvSpPr>
            <p:spPr>
              <a:xfrm>
                <a:off x="914313" y="2732925"/>
                <a:ext cx="529628" cy="3172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Rectangle 26"/>
            <p:cNvSpPr/>
            <p:nvPr/>
          </p:nvSpPr>
          <p:spPr>
            <a:xfrm>
              <a:off x="6219825" y="1695450"/>
              <a:ext cx="203200" cy="666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597130" y="6098539"/>
            <a:ext cx="3322897" cy="276999"/>
          </a:xfrm>
          <a:prstGeom prst="rect">
            <a:avLst/>
          </a:prstGeom>
          <a:noFill/>
        </p:spPr>
        <p:txBody>
          <a:bodyPr wrap="none" rtlCol="0">
            <a:spAutoFit/>
          </a:bodyPr>
          <a:lstStyle/>
          <a:p>
            <a:r>
              <a:rPr lang="en-US" sz="1200" b="1" dirty="0" smtClean="0"/>
              <a:t>Credit: Martin Lo (JPL), Kathleen Howell (Purdue)</a:t>
            </a:r>
            <a:endParaRPr lang="en-US" sz="1200" b="1" dirty="0"/>
          </a:p>
        </p:txBody>
      </p:sp>
    </p:spTree>
    <p:extLst>
      <p:ext uri="{BB962C8B-B14F-4D97-AF65-F5344CB8AC3E}">
        <p14:creationId xmlns:p14="http://schemas.microsoft.com/office/powerpoint/2010/main" val="3169692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5"/>
          <p:cNvSpPr>
            <a:spLocks noChangeArrowheads="1"/>
          </p:cNvSpPr>
          <p:nvPr/>
        </p:nvSpPr>
        <p:spPr bwMode="auto">
          <a:xfrm>
            <a:off x="1554580" y="0"/>
            <a:ext cx="5559622" cy="95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a:r>
              <a:rPr lang="en-US" altLang="en-US" sz="2800" dirty="0" smtClean="0">
                <a:latin typeface="+mn-lt"/>
                <a:cs typeface="FrankRuehl" panose="020E0503060101010101" pitchFamily="34" charset="-79"/>
              </a:rPr>
              <a:t>Circular </a:t>
            </a:r>
            <a:r>
              <a:rPr lang="en-US" altLang="en-US" sz="2800" dirty="0">
                <a:latin typeface="+mn-lt"/>
                <a:cs typeface="FrankRuehl" panose="020E0503060101010101" pitchFamily="34" charset="-79"/>
              </a:rPr>
              <a:t>Restricted Three Body Problem</a:t>
            </a:r>
          </a:p>
        </p:txBody>
      </p:sp>
      <p:sp>
        <p:nvSpPr>
          <p:cNvPr id="4" name="Rectangle 3"/>
          <p:cNvSpPr/>
          <p:nvPr/>
        </p:nvSpPr>
        <p:spPr>
          <a:xfrm>
            <a:off x="205099" y="962940"/>
            <a:ext cx="5063953" cy="5570756"/>
          </a:xfrm>
          <a:prstGeom prst="rect">
            <a:avLst/>
          </a:prstGeom>
        </p:spPr>
        <p:txBody>
          <a:bodyPr wrap="square">
            <a:spAutoFit/>
          </a:bodyPr>
          <a:lstStyle/>
          <a:p>
            <a:pPr marL="285750" indent="-285750">
              <a:buFont typeface="Arial" panose="020B0604020202020204" pitchFamily="34" charset="0"/>
              <a:buChar char="•"/>
            </a:pPr>
            <a:r>
              <a:rPr lang="en-US" dirty="0"/>
              <a:t>Three-body problem: an analytical solution does not </a:t>
            </a:r>
            <a:r>
              <a:rPr lang="en-US" dirty="0" smtClean="0"/>
              <a:t>exist</a:t>
            </a:r>
          </a:p>
          <a:p>
            <a:pPr marL="285750" indent="-285750">
              <a:buFont typeface="Arial" panose="020B0604020202020204" pitchFamily="34" charset="0"/>
              <a:buChar char="•"/>
            </a:pPr>
            <a:r>
              <a:rPr lang="en-US" dirty="0" smtClean="0"/>
              <a:t>A </a:t>
            </a:r>
            <a:r>
              <a:rPr lang="en-US" dirty="0"/>
              <a:t>‘rule’ for the evolution in terms of a set of nonlinear differential </a:t>
            </a:r>
            <a:r>
              <a:rPr lang="en-US" dirty="0" smtClean="0"/>
              <a:t>equations</a:t>
            </a:r>
          </a:p>
          <a:p>
            <a:pPr marL="742950" lvl="1" indent="-285750">
              <a:buFont typeface="Courier New" panose="02070309020205020404" pitchFamily="49" charset="0"/>
              <a:buChar char="o"/>
            </a:pPr>
            <a:r>
              <a:rPr lang="en-US" sz="1600" dirty="0" smtClean="0"/>
              <a:t>Deterministic for </a:t>
            </a:r>
            <a:r>
              <a:rPr lang="en-US" sz="1600" dirty="0"/>
              <a:t>one particular initial state only one set of future states </a:t>
            </a:r>
            <a:r>
              <a:rPr lang="en-US" sz="1600" dirty="0" smtClean="0"/>
              <a:t>evolves</a:t>
            </a:r>
          </a:p>
          <a:p>
            <a:pPr marL="285750" indent="-285750">
              <a:buFont typeface="Arial" panose="020B0604020202020204" pitchFamily="34" charset="0"/>
              <a:buChar char="•"/>
            </a:pPr>
            <a:r>
              <a:rPr lang="en-US" dirty="0" smtClean="0"/>
              <a:t>Know particular </a:t>
            </a:r>
            <a:r>
              <a:rPr lang="en-US" dirty="0"/>
              <a:t>equilibrium solutions (L</a:t>
            </a:r>
            <a:r>
              <a:rPr lang="en-US" baseline="-25000" dirty="0"/>
              <a:t>1</a:t>
            </a:r>
            <a:r>
              <a:rPr lang="en-US" dirty="0"/>
              <a:t> and L</a:t>
            </a:r>
            <a:r>
              <a:rPr lang="en-US" baseline="-25000" dirty="0"/>
              <a:t>2</a:t>
            </a:r>
            <a:r>
              <a:rPr lang="en-US" dirty="0"/>
              <a:t> are equilibrium points, with two centre components,) and we have successfully determined – and learned to compute -- some periodic solutions of which there is an infinite </a:t>
            </a:r>
            <a:r>
              <a:rPr lang="en-US" dirty="0" smtClean="0"/>
              <a:t>number</a:t>
            </a:r>
            <a:endParaRPr lang="en-US" dirty="0"/>
          </a:p>
          <a:p>
            <a:pPr marL="285750" indent="-285750">
              <a:buFont typeface="Arial" panose="020B0604020202020204" pitchFamily="34" charset="0"/>
              <a:buChar char="•"/>
            </a:pPr>
            <a:r>
              <a:rPr lang="en-US" dirty="0" smtClean="0"/>
              <a:t>Hamiltonian </a:t>
            </a:r>
            <a:r>
              <a:rPr lang="en-US" dirty="0"/>
              <a:t>structure of the </a:t>
            </a:r>
            <a:r>
              <a:rPr lang="en-US" dirty="0" smtClean="0"/>
              <a:t>system gives </a:t>
            </a:r>
            <a:r>
              <a:rPr lang="en-US" dirty="0"/>
              <a:t>rise to the different families of periodic </a:t>
            </a:r>
            <a:r>
              <a:rPr lang="en-US" dirty="0" smtClean="0"/>
              <a:t>orbits</a:t>
            </a:r>
          </a:p>
          <a:p>
            <a:pPr marL="285750" indent="-285750">
              <a:buFont typeface="Arial" panose="020B0604020202020204" pitchFamily="34" charset="0"/>
              <a:buChar char="•"/>
            </a:pPr>
            <a:r>
              <a:rPr lang="en-US" dirty="0" smtClean="0"/>
              <a:t>Approximate solution numerically</a:t>
            </a:r>
            <a:r>
              <a:rPr lang="en-US" dirty="0"/>
              <a:t>, </a:t>
            </a:r>
            <a:r>
              <a:rPr lang="en-US" dirty="0" smtClean="0"/>
              <a:t>linearize to </a:t>
            </a:r>
            <a:r>
              <a:rPr lang="en-US" dirty="0"/>
              <a:t>understand the motion around the libration </a:t>
            </a:r>
            <a:r>
              <a:rPr lang="en-US" dirty="0" smtClean="0"/>
              <a:t>point, yield information </a:t>
            </a:r>
            <a:r>
              <a:rPr lang="en-US" dirty="0"/>
              <a:t>on the stable and unstable directions </a:t>
            </a:r>
            <a:r>
              <a:rPr lang="en-US" dirty="0" smtClean="0"/>
              <a:t>which give </a:t>
            </a:r>
            <a:r>
              <a:rPr lang="en-US" dirty="0"/>
              <a:t>rise </a:t>
            </a:r>
            <a:r>
              <a:rPr lang="en-US" dirty="0" smtClean="0"/>
              <a:t>to the </a:t>
            </a:r>
            <a:r>
              <a:rPr lang="en-US" dirty="0"/>
              <a:t>stable and unstable manifolds</a:t>
            </a:r>
          </a:p>
          <a:p>
            <a:pPr marL="285750" indent="-285750">
              <a:buFont typeface="Arial" panose="020B0604020202020204" pitchFamily="34" charset="0"/>
              <a:buChar char="•"/>
            </a:pPr>
            <a:endParaRPr lang="en-US" dirty="0"/>
          </a:p>
        </p:txBody>
      </p:sp>
      <p:sp>
        <p:nvSpPr>
          <p:cNvPr id="2" name="TextBox 1"/>
          <p:cNvSpPr txBox="1"/>
          <p:nvPr/>
        </p:nvSpPr>
        <p:spPr>
          <a:xfrm>
            <a:off x="7334250" y="4083548"/>
            <a:ext cx="1166025" cy="369332"/>
          </a:xfrm>
          <a:prstGeom prst="rect">
            <a:avLst/>
          </a:prstGeom>
          <a:noFill/>
        </p:spPr>
        <p:txBody>
          <a:bodyPr wrap="none" rtlCol="0">
            <a:spAutoFit/>
          </a:bodyPr>
          <a:lstStyle/>
          <a:p>
            <a:r>
              <a:rPr lang="en-US" dirty="0" smtClean="0"/>
              <a:t>Spacecraft</a:t>
            </a:r>
            <a:endParaRPr lang="en-US" dirty="0"/>
          </a:p>
        </p:txBody>
      </p:sp>
      <p:grpSp>
        <p:nvGrpSpPr>
          <p:cNvPr id="5" name="Group 4"/>
          <p:cNvGrpSpPr/>
          <p:nvPr/>
        </p:nvGrpSpPr>
        <p:grpSpPr>
          <a:xfrm>
            <a:off x="5269052" y="1070372"/>
            <a:ext cx="3690299" cy="5341018"/>
            <a:chOff x="4627149" y="1163638"/>
            <a:chExt cx="3690299" cy="5341018"/>
          </a:xfrm>
        </p:grpSpPr>
        <p:pic>
          <p:nvPicPr>
            <p:cNvPr id="143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6081"/>
            <a:stretch/>
          </p:blipFill>
          <p:spPr bwMode="auto">
            <a:xfrm>
              <a:off x="4627149" y="2031772"/>
              <a:ext cx="3690299" cy="447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053" r="5466"/>
            <a:stretch/>
          </p:blipFill>
          <p:spPr bwMode="auto">
            <a:xfrm>
              <a:off x="4627149" y="1163638"/>
              <a:ext cx="3690299" cy="868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H="1">
              <a:off x="7105650" y="4360547"/>
              <a:ext cx="314325" cy="923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114925" y="5407523"/>
              <a:ext cx="534121" cy="369332"/>
            </a:xfrm>
            <a:prstGeom prst="rect">
              <a:avLst/>
            </a:prstGeom>
            <a:noFill/>
          </p:spPr>
          <p:txBody>
            <a:bodyPr wrap="none" rtlCol="0">
              <a:spAutoFit/>
            </a:bodyPr>
            <a:lstStyle/>
            <a:p>
              <a:r>
                <a:rPr lang="en-US" dirty="0" smtClean="0"/>
                <a:t>Sun</a:t>
              </a:r>
              <a:endParaRPr lang="en-US" dirty="0"/>
            </a:p>
          </p:txBody>
        </p:sp>
        <p:cxnSp>
          <p:nvCxnSpPr>
            <p:cNvPr id="12" name="Straight Arrow Connector 11"/>
            <p:cNvCxnSpPr/>
            <p:nvPr/>
          </p:nvCxnSpPr>
          <p:spPr>
            <a:xfrm flipV="1">
              <a:off x="5697937" y="5228246"/>
              <a:ext cx="409574" cy="2769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85854" y="5505245"/>
              <a:ext cx="682559" cy="369332"/>
            </a:xfrm>
            <a:prstGeom prst="rect">
              <a:avLst/>
            </a:prstGeom>
            <a:noFill/>
          </p:spPr>
          <p:txBody>
            <a:bodyPr wrap="none" rtlCol="0">
              <a:spAutoFit/>
            </a:bodyPr>
            <a:lstStyle/>
            <a:p>
              <a:r>
                <a:rPr lang="en-US" dirty="0" smtClean="0"/>
                <a:t>Earth</a:t>
              </a:r>
              <a:endParaRPr lang="en-US" dirty="0"/>
            </a:p>
          </p:txBody>
        </p:sp>
        <p:cxnSp>
          <p:nvCxnSpPr>
            <p:cNvPr id="15" name="Straight Arrow Connector 14"/>
            <p:cNvCxnSpPr/>
            <p:nvPr/>
          </p:nvCxnSpPr>
          <p:spPr>
            <a:xfrm flipV="1">
              <a:off x="7105650" y="5202829"/>
              <a:ext cx="204787" cy="389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1844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7" name="TextBox 16"/>
              <p:cNvSpPr txBox="1"/>
              <p:nvPr/>
            </p:nvSpPr>
            <p:spPr>
              <a:xfrm>
                <a:off x="3990362" y="1506850"/>
                <a:ext cx="4948015" cy="460914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Where </a:t>
                </a:r>
                <a14:m>
                  <m:oMath xmlns:m="http://schemas.openxmlformats.org/officeDocument/2006/math">
                    <m:r>
                      <m:rPr>
                        <m:sty m:val="p"/>
                      </m:rPr>
                      <a:rPr lang="el-GR" i="1">
                        <a:latin typeface="Cambria Math" panose="02040503050406030204" pitchFamily="18" charset="0"/>
                      </a:rPr>
                      <m:t>λ</m:t>
                    </m:r>
                    <m:r>
                      <a:rPr lang="en-US" i="1" baseline="-25000">
                        <a:latin typeface="Cambria Math" panose="02040503050406030204" pitchFamily="18" charset="0"/>
                      </a:rPr>
                      <m:t>1</m:t>
                    </m:r>
                  </m:oMath>
                </a14:m>
                <a:r>
                  <a:rPr lang="en-US" dirty="0" smtClean="0"/>
                  <a:t> is the eigenvalue that is </a:t>
                </a:r>
                <a:r>
                  <a:rPr lang="en-US" dirty="0"/>
                  <a:t>real and &gt;</a:t>
                </a:r>
                <a:r>
                  <a:rPr lang="en-US" dirty="0" smtClean="0"/>
                  <a:t>1, the unstable mode is the associated eigenvector</a:t>
                </a:r>
                <a:endParaRPr lang="en-US" dirty="0"/>
              </a:p>
              <a:p>
                <a:pPr marL="285750" indent="-285750">
                  <a:buFont typeface="Arial" panose="020B0604020202020204" pitchFamily="34" charset="0"/>
                  <a:buChar char="•"/>
                </a:pP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r>
                          <m:rPr>
                            <m:sty m:val="p"/>
                          </m:rPr>
                          <a:rPr lang="el-GR" i="1">
                            <a:latin typeface="Cambria Math" panose="02040503050406030204" pitchFamily="18" charset="0"/>
                          </a:rPr>
                          <m:t>λ</m:t>
                        </m:r>
                        <m:r>
                          <a:rPr lang="en-US" i="1" baseline="-25000">
                            <a:latin typeface="Cambria Math" panose="02040503050406030204" pitchFamily="18" charset="0"/>
                          </a:rPr>
                          <m:t>1</m:t>
                        </m:r>
                      </m:den>
                    </m:f>
                  </m:oMath>
                </a14:m>
                <a:r>
                  <a:rPr lang="en-US" dirty="0" smtClean="0"/>
                  <a:t> is the </a:t>
                </a:r>
                <a:r>
                  <a:rPr lang="en-US" dirty="0"/>
                  <a:t>eigenvalue </a:t>
                </a:r>
                <a:r>
                  <a:rPr lang="en-US" dirty="0" smtClean="0"/>
                  <a:t>that is real </a:t>
                </a:r>
                <a:r>
                  <a:rPr lang="en-US" dirty="0"/>
                  <a:t>and &lt;</a:t>
                </a:r>
                <a:r>
                  <a:rPr lang="en-US" dirty="0" smtClean="0"/>
                  <a:t>1, yields the stable mode, </a:t>
                </a:r>
                <a14:m>
                  <m:oMath xmlns:m="http://schemas.openxmlformats.org/officeDocument/2006/math">
                    <m:r>
                      <m:rPr>
                        <m:sty m:val="p"/>
                      </m:rPr>
                      <a:rPr lang="el-GR" i="1">
                        <a:latin typeface="Cambria Math" panose="02040503050406030204" pitchFamily="18" charset="0"/>
                      </a:rPr>
                      <m:t>λ</m:t>
                    </m:r>
                  </m:oMath>
                </a14:m>
                <a:r>
                  <a:rPr lang="en-US" dirty="0" smtClean="0"/>
                  <a:t> come in reciprocal pairs; Hamiltonian</a:t>
                </a:r>
              </a:p>
              <a:p>
                <a:pPr marL="285750" indent="-285750">
                  <a:buFont typeface="Arial" panose="020B0604020202020204" pitchFamily="34" charset="0"/>
                  <a:buChar char="•"/>
                </a:pPr>
                <a14:m>
                  <m:oMath xmlns:m="http://schemas.openxmlformats.org/officeDocument/2006/math">
                    <m:r>
                      <a:rPr lang="en-US" i="1">
                        <a:latin typeface="Cambria Math" panose="02040503050406030204" pitchFamily="18" charset="0"/>
                      </a:rPr>
                      <m:t>±</m:t>
                    </m:r>
                    <m:r>
                      <a:rPr lang="en-US" b="0" i="1" smtClean="0">
                        <a:latin typeface="Cambria Math" panose="02040503050406030204" pitchFamily="18" charset="0"/>
                      </a:rPr>
                      <m:t>𝑖</m:t>
                    </m:r>
                    <m:r>
                      <m:rPr>
                        <m:sty m:val="p"/>
                      </m:rPr>
                      <a:rPr lang="el-GR" i="1">
                        <a:latin typeface="Cambria Math" panose="02040503050406030204" pitchFamily="18" charset="0"/>
                      </a:rPr>
                      <m:t>ω</m:t>
                    </m:r>
                    <m:r>
                      <a:rPr lang="en-US" i="1" baseline="-25000">
                        <a:latin typeface="Cambria Math" panose="02040503050406030204" pitchFamily="18" charset="0"/>
                      </a:rPr>
                      <m:t>1</m:t>
                    </m:r>
                  </m:oMath>
                </a14:m>
                <a:r>
                  <a:rPr lang="en-US" dirty="0" smtClean="0"/>
                  <a:t> is the central manifold, and (1,1) are </a:t>
                </a:r>
                <a:r>
                  <a:rPr lang="en-US" dirty="0"/>
                  <a:t>related to neutral components</a:t>
                </a:r>
                <a:endParaRPr lang="en-US" dirty="0" smtClean="0"/>
              </a:p>
              <a:p>
                <a:pPr marL="285750" indent="-285750">
                  <a:buFont typeface="Arial" panose="020B0604020202020204" pitchFamily="34" charset="0"/>
                  <a:buChar char="•"/>
                </a:pPr>
                <a:r>
                  <a:rPr lang="en-US" dirty="0" smtClean="0"/>
                  <a:t>The stable and unstable directions can be depicted on the standard unit figure</a:t>
                </a:r>
              </a:p>
              <a:p>
                <a:pPr marL="684213" lvl="1" indent="-342900">
                  <a:buSzPct val="80000"/>
                  <a:buFont typeface="Courier New" panose="02070309020205020404" pitchFamily="49" charset="0"/>
                  <a:buChar char="o"/>
                </a:pPr>
                <a:r>
                  <a:rPr lang="en-US" sz="1600" dirty="0" smtClean="0"/>
                  <a:t>S is the stable direction,  U</a:t>
                </a:r>
                <a:r>
                  <a:rPr lang="en-US" sz="1600" dirty="0" smtClean="0">
                    <a:solidFill>
                      <a:srgbClr val="FF0000"/>
                    </a:solidFill>
                  </a:rPr>
                  <a:t>S’ is</a:t>
                </a:r>
                <a:r>
                  <a:rPr lang="en-US" sz="1600" dirty="0" smtClean="0"/>
                  <a:t> </a:t>
                </a:r>
                <a:r>
                  <a:rPr lang="en-US" sz="1600" dirty="0" smtClean="0">
                    <a:solidFill>
                      <a:srgbClr val="FF0000"/>
                    </a:solidFill>
                  </a:rPr>
                  <a:t>unstable direction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3990362" y="1506850"/>
                <a:ext cx="4948015" cy="4609147"/>
              </a:xfrm>
              <a:prstGeom prst="rect">
                <a:avLst/>
              </a:prstGeom>
              <a:blipFill rotWithShape="0">
                <a:blip r:embed="rId3"/>
                <a:stretch>
                  <a:fillRect l="-863" t="-661" r="-1110"/>
                </a:stretch>
              </a:blipFill>
            </p:spPr>
            <p:txBody>
              <a:bodyPr/>
              <a:lstStyle/>
              <a:p>
                <a:r>
                  <a:rPr lang="en-US">
                    <a:noFill/>
                  </a:rPr>
                  <a:t> </a:t>
                </a:r>
              </a:p>
            </p:txBody>
          </p:sp>
        </mc:Fallback>
      </mc:AlternateContent>
      <p:grpSp>
        <p:nvGrpSpPr>
          <p:cNvPr id="14344" name="Group 14343"/>
          <p:cNvGrpSpPr/>
          <p:nvPr/>
        </p:nvGrpSpPr>
        <p:grpSpPr>
          <a:xfrm>
            <a:off x="429770" y="1757210"/>
            <a:ext cx="3818624" cy="4243712"/>
            <a:chOff x="881441" y="1003164"/>
            <a:chExt cx="3535650" cy="4243712"/>
          </a:xfrm>
        </p:grpSpPr>
        <mc:AlternateContent xmlns:mc="http://schemas.openxmlformats.org/markup-compatibility/2006" xmlns:a14="http://schemas.microsoft.com/office/drawing/2010/main">
          <mc:Choice Requires="a14">
            <p:sp>
              <p:nvSpPr>
                <p:cNvPr id="13" name="TextBox 12"/>
                <p:cNvSpPr txBox="1"/>
                <p:nvPr/>
              </p:nvSpPr>
              <p:spPr>
                <a:xfrm>
                  <a:off x="881441" y="1223723"/>
                  <a:ext cx="3535650" cy="4023153"/>
                </a:xfrm>
                <a:prstGeom prst="rect">
                  <a:avLst/>
                </a:prstGeom>
                <a:noFill/>
              </p:spPr>
              <p:txBody>
                <a:bodyPr wrap="square" lIns="0" tIns="0" rIns="0" bIns="0" rtlCol="0">
                  <a:spAutoFit/>
                </a:bodyPr>
                <a:lstStyle/>
                <a:p>
                  <a14:m>
                    <m:oMath xmlns:m="http://schemas.openxmlformats.org/officeDocument/2006/math">
                      <m:r>
                        <a:rPr lang="en-US" b="0" i="1" dirty="0" smtClean="0">
                          <a:latin typeface="Cambria Math" panose="02040503050406030204" pitchFamily="18" charset="0"/>
                          <a:ea typeface="Cambria Math" panose="02040503050406030204" pitchFamily="18" charset="0"/>
                        </a:rPr>
                        <m:t>      </m:t>
                      </m:r>
                      <m:r>
                        <a:rPr lang="en-US" i="1" dirty="0" smtClean="0">
                          <a:latin typeface="Cambria Math" panose="02040503050406030204" pitchFamily="18" charset="0"/>
                          <a:ea typeface="Cambria Math" panose="02040503050406030204" pitchFamily="18" charset="0"/>
                        </a:rPr>
                        <m:t>𝜙</m:t>
                      </m:r>
                      <m:r>
                        <a:rPr lang="en-US" i="1" dirty="0" smtClean="0">
                          <a:latin typeface="Cambria Math" panose="02040503050406030204" pitchFamily="18" charset="0"/>
                        </a:rPr>
                        <m:t> </m:t>
                      </m:r>
                    </m:oMath>
                  </a14:m>
                  <a:r>
                    <a:rPr lang="en-US" dirty="0" smtClean="0"/>
                    <a:t>= </a:t>
                  </a:r>
                  <a14:m>
                    <m:oMath xmlns:m="http://schemas.openxmlformats.org/officeDocument/2006/math">
                      <m:r>
                        <m:rPr>
                          <m:sty m:val="p"/>
                        </m:rPr>
                        <a:rPr lang="en-US" b="0" i="0" dirty="0" smtClean="0">
                          <a:latin typeface="Cambria Math" panose="02040503050406030204" pitchFamily="18" charset="0"/>
                          <a:ea typeface="Cambria Math" panose="02040503050406030204" pitchFamily="18" charset="0"/>
                        </a:rPr>
                        <m:t>A</m:t>
                      </m:r>
                      <m:r>
                        <a:rPr lang="en-US" b="0" i="0" dirty="0" smtClean="0">
                          <a:latin typeface="Cambria Math" panose="02040503050406030204" pitchFamily="18" charset="0"/>
                          <a:ea typeface="Cambria Math" panose="02040503050406030204" pitchFamily="18" charset="0"/>
                        </a:rPr>
                        <m:t> </m:t>
                      </m:r>
                      <m:r>
                        <a:rPr lang="en-US" i="1" dirty="0">
                          <a:latin typeface="Cambria Math" panose="02040503050406030204" pitchFamily="18" charset="0"/>
                          <a:ea typeface="Cambria Math" panose="02040503050406030204" pitchFamily="18" charset="0"/>
                        </a:rPr>
                        <m:t>𝜙</m:t>
                      </m:r>
                    </m:oMath>
                  </a14:m>
                  <a:endParaRPr lang="en-US" sz="1000" dirty="0" smtClean="0"/>
                </a:p>
                <a:p>
                  <a:endParaRPr lang="en-US" sz="1000" dirty="0" smtClean="0"/>
                </a:p>
                <a:p>
                  <a:pPr/>
                  <a14:m>
                    <m:oMathPara xmlns:m="http://schemas.openxmlformats.org/officeDocument/2006/math">
                      <m:oMathParaPr>
                        <m:jc m:val="centerGroup"/>
                      </m:oMathParaPr>
                      <m:oMath xmlns:m="http://schemas.openxmlformats.org/officeDocument/2006/math">
                        <m:r>
                          <m:rPr>
                            <m:sty m:val="p"/>
                          </m:rPr>
                          <a:rPr lang="en-US" sz="1600" dirty="0">
                            <a:latin typeface="Cambria Math" panose="02040503050406030204" pitchFamily="18" charset="0"/>
                            <a:ea typeface="Cambria Math" panose="02040503050406030204" pitchFamily="18" charset="0"/>
                          </a:rPr>
                          <m:t>A</m:t>
                        </m:r>
                        <m:r>
                          <a:rPr lang="en-US" sz="1600" i="1" dirty="0">
                            <a:latin typeface="Cambria Math" panose="02040503050406030204" pitchFamily="18" charset="0"/>
                            <a:ea typeface="Cambria Math" panose="02040503050406030204" pitchFamily="18" charset="0"/>
                          </a:rPr>
                          <m:t> </m:t>
                        </m:r>
                        <m:r>
                          <a:rPr lang="en-US" sz="1600" b="0" i="1" dirty="0" smtClean="0">
                            <a:latin typeface="Cambria Math" panose="02040503050406030204" pitchFamily="18" charset="0"/>
                            <a:ea typeface="Cambria Math" panose="02040503050406030204" pitchFamily="18" charset="0"/>
                          </a:rPr>
                          <m:t>=</m:t>
                        </m:r>
                        <m:m>
                          <m:mPr>
                            <m:mcs>
                              <m:mc>
                                <m:mcPr>
                                  <m:count m:val="2"/>
                                  <m:mcJc m:val="center"/>
                                </m:mcPr>
                              </m:mc>
                            </m:mcs>
                            <m:ctrlPr>
                              <a:rPr lang="en-US" sz="1600" i="1" smtClean="0">
                                <a:latin typeface="Cambria Math" panose="02040503050406030204" pitchFamily="18" charset="0"/>
                              </a:rPr>
                            </m:ctrlPr>
                          </m:mPr>
                          <m:mr>
                            <m:e>
                              <m:m>
                                <m:mPr>
                                  <m:mcs>
                                    <m:mc>
                                      <m:mcPr>
                                        <m:count m:val="3"/>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0</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
                            </m:e>
                            <m:e>
                              <m:m>
                                <m:mPr>
                                  <m:mcs>
                                    <m:mc>
                                      <m:mcPr>
                                        <m:count m:val="3"/>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1</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1</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0</m:t>
                                    </m:r>
                                  </m:e>
                                  <m:e>
                                    <m:r>
                                      <a:rPr lang="en-US" sz="1600" b="0" i="1" smtClean="0">
                                        <a:latin typeface="Cambria Math" panose="02040503050406030204" pitchFamily="18" charset="0"/>
                                      </a:rPr>
                                      <m:t>1</m:t>
                                    </m:r>
                                  </m:e>
                                </m:mr>
                              </m:m>
                            </m:e>
                          </m:mr>
                          <m:mr>
                            <m:e>
                              <m:m>
                                <m:mPr>
                                  <m:mcs>
                                    <m:mc>
                                      <m:mcPr>
                                        <m:count m:val="3"/>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𝑈</m:t>
                                    </m:r>
                                    <m:r>
                                      <a:rPr lang="en-US" sz="1600" b="0" i="1" smtClean="0">
                                        <a:latin typeface="Cambria Math" panose="02040503050406030204" pitchFamily="18" charset="0"/>
                                      </a:rPr>
                                      <m:t>𝑥𝑥</m:t>
                                    </m:r>
                                  </m:e>
                                  <m:e>
                                    <m:r>
                                      <a:rPr lang="en-US" sz="1600" b="0" i="1" smtClean="0">
                                        <a:latin typeface="Cambria Math" panose="02040503050406030204" pitchFamily="18" charset="0"/>
                                      </a:rPr>
                                      <m:t>𝑈𝑥𝑦</m:t>
                                    </m:r>
                                  </m:e>
                                  <m:e>
                                    <m:r>
                                      <a:rPr lang="en-US" sz="1600" b="0" i="1" smtClean="0">
                                        <a:latin typeface="Cambria Math" panose="02040503050406030204" pitchFamily="18" charset="0"/>
                                      </a:rPr>
                                      <m:t>𝑈𝑥𝑧</m:t>
                                    </m:r>
                                  </m:e>
                                </m:mr>
                                <m:mr>
                                  <m:e>
                                    <m:r>
                                      <a:rPr lang="en-US" sz="1600" b="0" i="1" smtClean="0">
                                        <a:latin typeface="Cambria Math" panose="02040503050406030204" pitchFamily="18" charset="0"/>
                                      </a:rPr>
                                      <m:t>𝑈𝑦𝑥</m:t>
                                    </m:r>
                                  </m:e>
                                  <m:e>
                                    <m:r>
                                      <a:rPr lang="en-US" sz="1600" b="0" i="1" smtClean="0">
                                        <a:latin typeface="Cambria Math" panose="02040503050406030204" pitchFamily="18" charset="0"/>
                                      </a:rPr>
                                      <m:t>𝑈𝑦𝑦</m:t>
                                    </m:r>
                                  </m:e>
                                  <m:e>
                                    <m:r>
                                      <a:rPr lang="en-US" sz="1600" b="0" i="1" smtClean="0">
                                        <a:latin typeface="Cambria Math" panose="02040503050406030204" pitchFamily="18" charset="0"/>
                                      </a:rPr>
                                      <m:t>𝑈𝑦𝑧</m:t>
                                    </m:r>
                                  </m:e>
                                </m:mr>
                                <m:mr>
                                  <m:e>
                                    <m:r>
                                      <a:rPr lang="en-US" sz="1600" b="0" i="1" smtClean="0">
                                        <a:latin typeface="Cambria Math" panose="02040503050406030204" pitchFamily="18" charset="0"/>
                                      </a:rPr>
                                      <m:t>𝑈𝑧𝑥</m:t>
                                    </m:r>
                                  </m:e>
                                  <m:e>
                                    <m:r>
                                      <a:rPr lang="en-US" sz="1600" b="0" i="1" smtClean="0">
                                        <a:latin typeface="Cambria Math" panose="02040503050406030204" pitchFamily="18" charset="0"/>
                                      </a:rPr>
                                      <m:t>𝑈𝑧𝑦</m:t>
                                    </m:r>
                                  </m:e>
                                  <m:e>
                                    <m:r>
                                      <a:rPr lang="en-US" sz="1600" b="0" i="1" smtClean="0">
                                        <a:latin typeface="Cambria Math" panose="02040503050406030204" pitchFamily="18" charset="0"/>
                                      </a:rPr>
                                      <m:t>𝑈𝑧𝑧</m:t>
                                    </m:r>
                                  </m:e>
                                </m:mr>
                              </m:m>
                            </m:e>
                            <m:e>
                              <m:m>
                                <m:mPr>
                                  <m:mcs>
                                    <m:mc>
                                      <m:mcPr>
                                        <m:count m:val="3"/>
                                        <m:mcJc m:val="center"/>
                                      </m:mcPr>
                                    </m:mc>
                                  </m:mcs>
                                  <m:ctrlPr>
                                    <a:rPr lang="en-US" sz="1600" i="1" smtClean="0">
                                      <a:latin typeface="Cambria Math" panose="02040503050406030204" pitchFamily="18" charset="0"/>
                                    </a:rPr>
                                  </m:ctrlPr>
                                </m:mPr>
                                <m:mr>
                                  <m:e>
                                    <m:r>
                                      <m:rPr>
                                        <m:brk m:alnAt="7"/>
                                      </m:rPr>
                                      <a:rPr lang="en-US" sz="1600" b="0" i="1" smtClean="0">
                                        <a:latin typeface="Cambria Math" panose="02040503050406030204" pitchFamily="18" charset="0"/>
                                      </a:rPr>
                                      <m:t>0</m:t>
                                    </m:r>
                                  </m:e>
                                  <m:e>
                                    <m:r>
                                      <a:rPr lang="en-US" sz="1600" b="0" i="1" smtClean="0">
                                        <a:latin typeface="Cambria Math" panose="02040503050406030204" pitchFamily="18" charset="0"/>
                                      </a:rPr>
                                      <m:t>2</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−2</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r>
                                  <m:e>
                                    <m:r>
                                      <a:rPr lang="en-US" sz="1600" b="0" i="1" smtClean="0">
                                        <a:latin typeface="Cambria Math" panose="02040503050406030204" pitchFamily="18" charset="0"/>
                                      </a:rPr>
                                      <m:t>0</m:t>
                                    </m:r>
                                  </m:e>
                                  <m:e>
                                    <m:r>
                                      <a:rPr lang="en-US" sz="1600" b="0" i="1" smtClean="0">
                                        <a:latin typeface="Cambria Math" panose="02040503050406030204" pitchFamily="18" charset="0"/>
                                      </a:rPr>
                                      <m:t>0</m:t>
                                    </m:r>
                                  </m:e>
                                  <m:e>
                                    <m:r>
                                      <a:rPr lang="en-US" sz="1600" b="0" i="1" smtClean="0">
                                        <a:latin typeface="Cambria Math" panose="02040503050406030204" pitchFamily="18" charset="0"/>
                                      </a:rPr>
                                      <m:t>0</m:t>
                                    </m:r>
                                  </m:e>
                                </m:mr>
                              </m:m>
                            </m:e>
                          </m:mr>
                        </m:m>
                      </m:oMath>
                    </m:oMathPara>
                  </a14:m>
                  <a:endParaRPr lang="en-US" sz="1600" dirty="0"/>
                </a:p>
                <a:p>
                  <a:endParaRPr lang="en-US" sz="1600" dirty="0" smtClean="0"/>
                </a:p>
                <a:p>
                  <a:pPr marL="285750" indent="-285750">
                    <a:buFont typeface="Arial" panose="020B0604020202020204" pitchFamily="34" charset="0"/>
                    <a:buChar char="•"/>
                  </a:pPr>
                  <a14:m>
                    <m:oMath xmlns:m="http://schemas.openxmlformats.org/officeDocument/2006/math">
                      <m:r>
                        <a:rPr lang="en-US" sz="1600" i="1">
                          <a:latin typeface="Cambria Math" panose="02040503050406030204" pitchFamily="18" charset="0"/>
                        </a:rPr>
                        <m:t>𝑈</m:t>
                      </m:r>
                    </m:oMath>
                  </a14:m>
                  <a:r>
                    <a:rPr lang="en-US" sz="1600" dirty="0" smtClean="0"/>
                    <a:t> the </a:t>
                  </a:r>
                  <a:r>
                    <a:rPr lang="en-US" sz="1600" dirty="0"/>
                    <a:t>Pseudopotential</a:t>
                  </a:r>
                </a:p>
                <a:p>
                  <a:pPr marL="285750" indent="-285750">
                    <a:buFont typeface="Arial" panose="020B0604020202020204" pitchFamily="34" charset="0"/>
                    <a:buChar char="•"/>
                  </a:pPr>
                  <a:r>
                    <a:rPr lang="en-US" sz="1600" dirty="0" smtClean="0"/>
                    <a:t>Construct </a:t>
                  </a:r>
                  <a:r>
                    <a:rPr lang="en-US" sz="1600" dirty="0"/>
                    <a:t>M(T), the Monodromy </a:t>
                  </a:r>
                  <a:r>
                    <a:rPr lang="en-US" sz="1600" dirty="0" smtClean="0"/>
                    <a:t>matrix  by integration, </a:t>
                  </a:r>
                  <a:r>
                    <a:rPr lang="en-US" sz="1600" dirty="0"/>
                    <a:t>which gives information on the linear </a:t>
                  </a:r>
                  <a:r>
                    <a:rPr lang="en-US" sz="1600" dirty="0" smtClean="0"/>
                    <a:t>behavior </a:t>
                  </a:r>
                  <a:r>
                    <a:rPr lang="en-US" sz="1600" dirty="0"/>
                    <a:t>after one revolution of a periodic orbit.</a:t>
                  </a:r>
                </a:p>
                <a:p>
                  <a:endParaRPr lang="en-US" sz="1600" dirty="0" smtClean="0"/>
                </a:p>
                <a:p>
                  <a:pPr marL="285750" indent="-285750">
                    <a:buFont typeface="Arial" panose="020B0604020202020204" pitchFamily="34" charset="0"/>
                    <a:buChar char="•"/>
                  </a:pPr>
                  <a14:m>
                    <m:oMath xmlns:m="http://schemas.openxmlformats.org/officeDocument/2006/math">
                      <m:r>
                        <a:rPr lang="en-US" b="0" i="1" smtClean="0">
                          <a:latin typeface="Cambria Math" panose="02040503050406030204" pitchFamily="18" charset="0"/>
                        </a:rPr>
                        <m:t>𝑀</m:t>
                      </m:r>
                      <m:d>
                        <m:dPr>
                          <m:ctrlPr>
                            <a:rPr lang="en-US" b="0" i="1" smtClean="0">
                              <a:latin typeface="Cambria Math" panose="02040503050406030204" pitchFamily="18" charset="0"/>
                            </a:rPr>
                          </m:ctrlPr>
                        </m:dPr>
                        <m:e>
                          <m:r>
                            <a:rPr lang="en-US" b="0" i="1" smtClean="0">
                              <a:latin typeface="Cambria Math" panose="02040503050406030204" pitchFamily="18" charset="0"/>
                            </a:rPr>
                            <m:t>𝑇</m:t>
                          </m:r>
                        </m:e>
                      </m:d>
                      <m:groupChr>
                        <m:groupChrPr>
                          <m:chr m:val="→"/>
                          <m:pos m:val="top"/>
                          <m:ctrlPr>
                            <a:rPr lang="en-US" b="0" i="1" smtClean="0">
                              <a:latin typeface="Cambria Math" panose="02040503050406030204" pitchFamily="18" charset="0"/>
                            </a:rPr>
                          </m:ctrlPr>
                        </m:groupChrPr>
                        <m:e>
                          <m:r>
                            <m:rPr>
                              <m:brk m:alnAt="1"/>
                            </m:rPr>
                            <a:rPr lang="en-US" b="0" i="1" smtClean="0">
                              <a:latin typeface="Cambria Math" panose="02040503050406030204" pitchFamily="18" charset="0"/>
                            </a:rPr>
                            <m:t> </m:t>
                          </m:r>
                        </m:e>
                      </m:groupChr>
                    </m:oMath>
                  </a14:m>
                  <a:r>
                    <a:rPr lang="en-US" dirty="0" smtClean="0"/>
                    <a:t> eigv(</a:t>
                  </a:r>
                  <a14:m>
                    <m:oMath xmlns:m="http://schemas.openxmlformats.org/officeDocument/2006/math">
                      <m:r>
                        <a:rPr lang="en-US" i="1">
                          <a:latin typeface="Cambria Math" panose="02040503050406030204" pitchFamily="18" charset="0"/>
                        </a:rPr>
                        <m:t>𝑀</m:t>
                      </m:r>
                    </m:oMath>
                  </a14:m>
                  <a:r>
                    <a:rPr lang="en-US" i="1" dirty="0" smtClean="0"/>
                    <a:t>) - </a:t>
                  </a:r>
                  <a14:m>
                    <m:oMath xmlns:m="http://schemas.openxmlformats.org/officeDocument/2006/math">
                      <m:d>
                        <m:dPr>
                          <m:begChr m:val="⟨"/>
                          <m:endChr m:val="⟩"/>
                          <m:ctrlPr>
                            <a:rPr lang="en-US" i="1" smtClean="0">
                              <a:latin typeface="Cambria Math" panose="02040503050406030204" pitchFamily="18" charset="0"/>
                            </a:rPr>
                          </m:ctrlPr>
                        </m:dPr>
                        <m:e>
                          <m:r>
                            <m:rPr>
                              <m:sty m:val="p"/>
                            </m:rPr>
                            <a:rPr lang="el-GR" i="1" smtClean="0">
                              <a:latin typeface="Cambria Math" panose="02040503050406030204" pitchFamily="18" charset="0"/>
                            </a:rPr>
                            <m:t>λ</m:t>
                          </m:r>
                          <m:r>
                            <a:rPr lang="en-US" b="0" i="1" baseline="-25000" smtClean="0">
                              <a:latin typeface="Cambria Math" panose="02040503050406030204" pitchFamily="18" charset="0"/>
                            </a:rPr>
                            <m:t>1</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m:rPr>
                                  <m:sty m:val="p"/>
                                </m:rPr>
                                <a:rPr lang="el-GR" i="1">
                                  <a:latin typeface="Cambria Math" panose="02040503050406030204" pitchFamily="18" charset="0"/>
                                </a:rPr>
                                <m:t>λ</m:t>
                              </m:r>
                              <m:r>
                                <a:rPr lang="en-US" i="1" baseline="-25000">
                                  <a:latin typeface="Cambria Math" panose="02040503050406030204" pitchFamily="18" charset="0"/>
                                </a:rPr>
                                <m:t>1</m:t>
                              </m:r>
                            </m:den>
                          </m:f>
                          <m:r>
                            <a:rPr lang="en-US" b="0" i="1" smtClean="0">
                              <a:latin typeface="Cambria Math" panose="02040503050406030204" pitchFamily="18" charset="0"/>
                            </a:rPr>
                            <m:t> </m:t>
                          </m:r>
                        </m:e>
                        <m:e>
                          <m:r>
                            <a:rPr lang="en-US" i="1" smtClean="0">
                              <a:latin typeface="Cambria Math" panose="02040503050406030204" pitchFamily="18" charset="0"/>
                            </a:rPr>
                            <m:t>±</m:t>
                          </m:r>
                          <m:r>
                            <a:rPr lang="en-US" b="0" i="1" smtClean="0">
                              <a:latin typeface="Cambria Math" panose="02040503050406030204" pitchFamily="18" charset="0"/>
                            </a:rPr>
                            <m:t>𝑖</m:t>
                          </m:r>
                          <m:r>
                            <m:rPr>
                              <m:sty m:val="p"/>
                            </m:rPr>
                            <a:rPr lang="el-GR" i="1" smtClean="0">
                              <a:latin typeface="Cambria Math" panose="02040503050406030204" pitchFamily="18" charset="0"/>
                            </a:rPr>
                            <m:t>ω</m:t>
                          </m:r>
                          <m:r>
                            <a:rPr lang="en-US" i="1" baseline="-25000">
                              <a:latin typeface="Cambria Math" panose="02040503050406030204" pitchFamily="18" charset="0"/>
                            </a:rPr>
                            <m:t>1</m:t>
                          </m:r>
                        </m:e>
                        <m:e>
                          <m:r>
                            <a:rPr lang="en-US" b="0" i="1" smtClean="0">
                              <a:latin typeface="Cambria Math" panose="02040503050406030204" pitchFamily="18" charset="0"/>
                            </a:rPr>
                            <m:t>1,1</m:t>
                          </m:r>
                        </m:e>
                      </m:d>
                    </m:oMath>
                  </a14:m>
                  <a:endParaRPr lang="en-US" sz="1600" i="1" dirty="0"/>
                </a:p>
              </p:txBody>
            </p:sp>
          </mc:Choice>
          <mc:Fallback xmlns="">
            <p:sp>
              <p:nvSpPr>
                <p:cNvPr id="13" name="TextBox 12"/>
                <p:cNvSpPr txBox="1">
                  <a:spLocks noRot="1" noChangeAspect="1" noMove="1" noResize="1" noEditPoints="1" noAdjustHandles="1" noChangeArrowheads="1" noChangeShapeType="1" noTextEdit="1"/>
                </p:cNvSpPr>
                <p:nvPr/>
              </p:nvSpPr>
              <p:spPr>
                <a:xfrm>
                  <a:off x="881441" y="1223723"/>
                  <a:ext cx="3535650" cy="4023153"/>
                </a:xfrm>
                <a:prstGeom prst="rect">
                  <a:avLst/>
                </a:prstGeom>
                <a:blipFill rotWithShape="0">
                  <a:blip r:embed="rId4"/>
                  <a:stretch>
                    <a:fillRect l="-3035" t="-1970" r="-3035" b="-303"/>
                  </a:stretch>
                </a:blipFill>
              </p:spPr>
              <p:txBody>
                <a:bodyPr/>
                <a:lstStyle/>
                <a:p>
                  <a:r>
                    <a:rPr lang="en-US">
                      <a:noFill/>
                    </a:rPr>
                    <a:t> </a:t>
                  </a:r>
                </a:p>
              </p:txBody>
            </p:sp>
          </mc:Fallback>
        </mc:AlternateContent>
        <p:sp>
          <p:nvSpPr>
            <p:cNvPr id="14343" name="TextBox 14342"/>
            <p:cNvSpPr txBox="1"/>
            <p:nvPr/>
          </p:nvSpPr>
          <p:spPr>
            <a:xfrm>
              <a:off x="1137674" y="1003164"/>
              <a:ext cx="210528" cy="338554"/>
            </a:xfrm>
            <a:prstGeom prst="rect">
              <a:avLst/>
            </a:prstGeom>
            <a:noFill/>
          </p:spPr>
          <p:txBody>
            <a:bodyPr wrap="none" rtlCol="0">
              <a:spAutoFit/>
            </a:bodyPr>
            <a:lstStyle/>
            <a:p>
              <a:r>
                <a:rPr lang="en-US" sz="1600" dirty="0" smtClean="0"/>
                <a:t>.</a:t>
              </a:r>
              <a:endParaRPr lang="en-US" sz="1600" dirty="0"/>
            </a:p>
          </p:txBody>
        </p:sp>
      </p:grpSp>
      <p:sp>
        <p:nvSpPr>
          <p:cNvPr id="14345" name="Double Bracket 14344"/>
          <p:cNvSpPr/>
          <p:nvPr/>
        </p:nvSpPr>
        <p:spPr>
          <a:xfrm>
            <a:off x="1199811" y="2367185"/>
            <a:ext cx="2790551" cy="1529697"/>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7" name="TextBox 14346"/>
          <p:cNvSpPr txBox="1"/>
          <p:nvPr/>
        </p:nvSpPr>
        <p:spPr>
          <a:xfrm>
            <a:off x="432755" y="910311"/>
            <a:ext cx="8606528"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Formulation of linear equations of motion and their stability that provides transfer information. Heteroclinic and homoclinic transfer designs are based on CRTB properties and numerical integration</a:t>
            </a:r>
            <a:endParaRPr lang="en-US" dirty="0"/>
          </a:p>
        </p:txBody>
      </p:sp>
      <p:sp>
        <p:nvSpPr>
          <p:cNvPr id="68" name="Rectangle 15"/>
          <p:cNvSpPr>
            <a:spLocks noChangeArrowheads="1"/>
          </p:cNvSpPr>
          <p:nvPr/>
        </p:nvSpPr>
        <p:spPr bwMode="auto">
          <a:xfrm>
            <a:off x="1554580" y="0"/>
            <a:ext cx="5559622" cy="95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a:r>
              <a:rPr lang="en-US" altLang="en-US" sz="2800" dirty="0" smtClean="0">
                <a:latin typeface="+mn-lt"/>
                <a:cs typeface="FrankRuehl" panose="020E0503060101010101" pitchFamily="34" charset="-79"/>
              </a:rPr>
              <a:t>Circular </a:t>
            </a:r>
            <a:r>
              <a:rPr lang="en-US" altLang="en-US" sz="2800" dirty="0">
                <a:latin typeface="+mn-lt"/>
                <a:cs typeface="FrankRuehl" panose="020E0503060101010101" pitchFamily="34" charset="-79"/>
              </a:rPr>
              <a:t>Restricted Three Body Problem</a:t>
            </a:r>
          </a:p>
        </p:txBody>
      </p:sp>
      <p:pic>
        <p:nvPicPr>
          <p:cNvPr id="3" name="Picture 2"/>
          <p:cNvPicPr>
            <a:picLocks noChangeAspect="1"/>
          </p:cNvPicPr>
          <p:nvPr/>
        </p:nvPicPr>
        <p:blipFill rotWithShape="1">
          <a:blip r:embed="rId5"/>
          <a:srcRect r="40614"/>
          <a:stretch/>
        </p:blipFill>
        <p:spPr>
          <a:xfrm>
            <a:off x="5635718" y="4499184"/>
            <a:ext cx="2108746" cy="1790700"/>
          </a:xfrm>
          <a:prstGeom prst="rect">
            <a:avLst/>
          </a:prstGeom>
        </p:spPr>
      </p:pic>
    </p:spTree>
    <p:extLst>
      <p:ext uri="{BB962C8B-B14F-4D97-AF65-F5344CB8AC3E}">
        <p14:creationId xmlns:p14="http://schemas.microsoft.com/office/powerpoint/2010/main" val="3958156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330" y="2028061"/>
            <a:ext cx="4940808" cy="3572616"/>
          </a:xfrm>
          <a:prstGeom prst="rect">
            <a:avLst/>
          </a:prstGeom>
          <a:noFill/>
          <a:ln w="9525">
            <a:solidFill>
              <a:schemeClr val="tx1"/>
            </a:solidFill>
            <a:miter lim="800000"/>
            <a:headEnd/>
            <a:tailEnd/>
          </a:ln>
          <a:effectLst/>
          <a:extLst/>
        </p:spPr>
      </p:pic>
      <p:pic>
        <p:nvPicPr>
          <p:cNvPr id="3" name="Picture 2"/>
          <p:cNvPicPr/>
          <p:nvPr/>
        </p:nvPicPr>
        <p:blipFill>
          <a:blip r:embed="rId3"/>
          <a:stretch>
            <a:fillRect/>
          </a:stretch>
        </p:blipFill>
        <p:spPr>
          <a:xfrm>
            <a:off x="5231036" y="2446890"/>
            <a:ext cx="3762044" cy="2543076"/>
          </a:xfrm>
          <a:prstGeom prst="rect">
            <a:avLst/>
          </a:prstGeom>
        </p:spPr>
      </p:pic>
      <p:sp>
        <p:nvSpPr>
          <p:cNvPr id="5" name="TextBox 4"/>
          <p:cNvSpPr txBox="1"/>
          <p:nvPr/>
        </p:nvSpPr>
        <p:spPr>
          <a:xfrm>
            <a:off x="341407" y="983968"/>
            <a:ext cx="8406688"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What did  this dynamical system approach provide in cis-lunar orbit design?</a:t>
            </a:r>
            <a:endParaRPr lang="en-US" sz="2000" dirty="0"/>
          </a:p>
          <a:p>
            <a:pPr marL="285750" indent="-285750">
              <a:buFont typeface="Arial" panose="020B0604020202020204" pitchFamily="34" charset="0"/>
              <a:buChar char="•"/>
            </a:pPr>
            <a:r>
              <a:rPr lang="en-US" sz="2000" dirty="0" smtClean="0"/>
              <a:t>CRTB system can be used to define types of orbits available for cis-lunar mission and to define initial conditions for lunar transfers</a:t>
            </a:r>
          </a:p>
        </p:txBody>
      </p:sp>
      <p:sp>
        <p:nvSpPr>
          <p:cNvPr id="6" name="Rectangle 15"/>
          <p:cNvSpPr>
            <a:spLocks noChangeArrowheads="1"/>
          </p:cNvSpPr>
          <p:nvPr/>
        </p:nvSpPr>
        <p:spPr bwMode="auto">
          <a:xfrm>
            <a:off x="1552436" y="134160"/>
            <a:ext cx="5559622" cy="5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2400" b="1">
                <a:solidFill>
                  <a:schemeClr val="tx1"/>
                </a:solidFill>
                <a:latin typeface="Times New Roman" pitchFamily="18" charset="0"/>
              </a:defRPr>
            </a:lvl1pPr>
            <a:lvl2pPr marL="742950" indent="-285750">
              <a:defRPr sz="2400" b="1">
                <a:solidFill>
                  <a:schemeClr val="tx1"/>
                </a:solidFill>
                <a:latin typeface="Times New Roman" pitchFamily="18" charset="0"/>
              </a:defRPr>
            </a:lvl2pPr>
            <a:lvl3pPr marL="1143000" indent="-228600">
              <a:defRPr sz="2400" b="1">
                <a:solidFill>
                  <a:schemeClr val="tx1"/>
                </a:solidFill>
                <a:latin typeface="Times New Roman" pitchFamily="18" charset="0"/>
              </a:defRPr>
            </a:lvl3pPr>
            <a:lvl4pPr marL="1600200" indent="-228600">
              <a:defRPr sz="2400" b="1">
                <a:solidFill>
                  <a:schemeClr val="tx1"/>
                </a:solidFill>
                <a:latin typeface="Times New Roman" pitchFamily="18" charset="0"/>
              </a:defRPr>
            </a:lvl4pPr>
            <a:lvl5pPr marL="2057400" indent="-228600">
              <a:defRPr sz="2400" b="1">
                <a:solidFill>
                  <a:schemeClr val="tx1"/>
                </a:solidFill>
                <a:latin typeface="Times New Roman" pitchFamily="18" charset="0"/>
              </a:defRPr>
            </a:lvl5pPr>
            <a:lvl6pPr marL="2514600" indent="-228600" eaLnBrk="0" fontAlgn="base" hangingPunct="0">
              <a:spcBef>
                <a:spcPct val="0"/>
              </a:spcBef>
              <a:spcAft>
                <a:spcPct val="0"/>
              </a:spcAft>
              <a:defRPr sz="2400" b="1">
                <a:solidFill>
                  <a:schemeClr val="tx1"/>
                </a:solidFill>
                <a:latin typeface="Times New Roman" pitchFamily="18" charset="0"/>
              </a:defRPr>
            </a:lvl6pPr>
            <a:lvl7pPr marL="2971800" indent="-228600" eaLnBrk="0" fontAlgn="base" hangingPunct="0">
              <a:spcBef>
                <a:spcPct val="0"/>
              </a:spcBef>
              <a:spcAft>
                <a:spcPct val="0"/>
              </a:spcAft>
              <a:defRPr sz="2400" b="1">
                <a:solidFill>
                  <a:schemeClr val="tx1"/>
                </a:solidFill>
                <a:latin typeface="Times New Roman" pitchFamily="18" charset="0"/>
              </a:defRPr>
            </a:lvl7pPr>
            <a:lvl8pPr marL="3429000" indent="-228600" eaLnBrk="0" fontAlgn="base" hangingPunct="0">
              <a:spcBef>
                <a:spcPct val="0"/>
              </a:spcBef>
              <a:spcAft>
                <a:spcPct val="0"/>
              </a:spcAft>
              <a:defRPr sz="2400" b="1">
                <a:solidFill>
                  <a:schemeClr val="tx1"/>
                </a:solidFill>
                <a:latin typeface="Times New Roman" pitchFamily="18" charset="0"/>
              </a:defRPr>
            </a:lvl8pPr>
            <a:lvl9pPr marL="3886200" indent="-228600" eaLnBrk="0" fontAlgn="base" hangingPunct="0">
              <a:spcBef>
                <a:spcPct val="0"/>
              </a:spcBef>
              <a:spcAft>
                <a:spcPct val="0"/>
              </a:spcAft>
              <a:defRPr sz="2400" b="1">
                <a:solidFill>
                  <a:schemeClr val="tx1"/>
                </a:solidFill>
                <a:latin typeface="Times New Roman" pitchFamily="18" charset="0"/>
              </a:defRPr>
            </a:lvl9pPr>
          </a:lstStyle>
          <a:p>
            <a:pPr algn="ctr"/>
            <a:r>
              <a:rPr lang="en-US" altLang="en-US" sz="2800" dirty="0" smtClean="0">
                <a:latin typeface="+mn-lt"/>
                <a:cs typeface="FrankRuehl" panose="020E0503060101010101" pitchFamily="34" charset="-79"/>
              </a:rPr>
              <a:t>CRTB and Lunar Orbit Constructs</a:t>
            </a:r>
            <a:endParaRPr lang="en-US" altLang="en-US" sz="2800" dirty="0">
              <a:latin typeface="+mn-lt"/>
              <a:cs typeface="FrankRuehl" panose="020E0503060101010101" pitchFamily="34" charset="-79"/>
            </a:endParaRPr>
          </a:p>
        </p:txBody>
      </p:sp>
      <p:sp>
        <p:nvSpPr>
          <p:cNvPr id="7" name="TextBox 6"/>
          <p:cNvSpPr txBox="1"/>
          <p:nvPr/>
        </p:nvSpPr>
        <p:spPr>
          <a:xfrm>
            <a:off x="341407" y="6028988"/>
            <a:ext cx="3204532" cy="276999"/>
          </a:xfrm>
          <a:prstGeom prst="rect">
            <a:avLst/>
          </a:prstGeom>
          <a:noFill/>
        </p:spPr>
        <p:txBody>
          <a:bodyPr wrap="none" rtlCol="0">
            <a:spAutoFit/>
          </a:bodyPr>
          <a:lstStyle/>
          <a:p>
            <a:r>
              <a:rPr lang="en-US" sz="1200" b="1" dirty="0" smtClean="0"/>
              <a:t>Credit: Mar Vaquero, Kathleen Howell (Purdue)</a:t>
            </a:r>
            <a:endParaRPr lang="en-US" sz="1200" b="1" dirty="0"/>
          </a:p>
        </p:txBody>
      </p:sp>
    </p:spTree>
    <p:extLst>
      <p:ext uri="{BB962C8B-B14F-4D97-AF65-F5344CB8AC3E}">
        <p14:creationId xmlns:p14="http://schemas.microsoft.com/office/powerpoint/2010/main" val="864821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4167" y="162484"/>
            <a:ext cx="3371436" cy="523220"/>
          </a:xfrm>
          <a:prstGeom prst="rect">
            <a:avLst/>
          </a:prstGeom>
          <a:noFill/>
        </p:spPr>
        <p:txBody>
          <a:bodyPr wrap="none" rtlCol="0">
            <a:spAutoFit/>
          </a:bodyPr>
          <a:lstStyle/>
          <a:p>
            <a:r>
              <a:rPr lang="en-US" sz="2800" b="1" dirty="0" smtClean="0">
                <a:cs typeface="FrankRuehl" panose="020E0503060101010101" pitchFamily="34" charset="-79"/>
              </a:rPr>
              <a:t>Multi-body Dynamics</a:t>
            </a:r>
            <a:endParaRPr lang="en-US" sz="2800" b="1" dirty="0">
              <a:cs typeface="FrankRuehl" panose="020E0503060101010101" pitchFamily="34" charset="-79"/>
            </a:endParaRPr>
          </a:p>
        </p:txBody>
      </p:sp>
      <p:sp>
        <p:nvSpPr>
          <p:cNvPr id="13" name="TextBox 12"/>
          <p:cNvSpPr txBox="1"/>
          <p:nvPr/>
        </p:nvSpPr>
        <p:spPr>
          <a:xfrm>
            <a:off x="154829" y="1141682"/>
            <a:ext cx="5498806" cy="4708981"/>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The </a:t>
            </a:r>
            <a:r>
              <a:rPr lang="en-US" sz="2000" dirty="0"/>
              <a:t>next logical step is to determine if the natural flow in the system has some </a:t>
            </a:r>
            <a:r>
              <a:rPr lang="en-US" sz="2000" dirty="0" smtClean="0"/>
              <a:t>structure</a:t>
            </a:r>
          </a:p>
          <a:p>
            <a:pPr marL="285750" indent="-285750">
              <a:buFont typeface="Arial" panose="020B0604020202020204" pitchFamily="34" charset="0"/>
              <a:buChar char="•"/>
            </a:pPr>
            <a:r>
              <a:rPr lang="en-US" sz="2000" dirty="0"/>
              <a:t>If the system does not originate (initial conditions) on one of the known particular solutions, is the evolution at all predictable? </a:t>
            </a:r>
            <a:endParaRPr lang="en-US" sz="2000" dirty="0" smtClean="0"/>
          </a:p>
          <a:p>
            <a:pPr marL="285750" indent="-285750">
              <a:buFont typeface="Arial" panose="020B0604020202020204" pitchFamily="34" charset="0"/>
              <a:buChar char="•"/>
            </a:pPr>
            <a:r>
              <a:rPr lang="en-US" sz="2000" dirty="0"/>
              <a:t>Does the evolution of the states follow some pattern? </a:t>
            </a:r>
            <a:endParaRPr lang="en-US" sz="2000" dirty="0" smtClean="0"/>
          </a:p>
          <a:p>
            <a:pPr marL="285750" indent="-285750">
              <a:buFont typeface="Arial" panose="020B0604020202020204" pitchFamily="34" charset="0"/>
              <a:buChar char="•"/>
            </a:pPr>
            <a:r>
              <a:rPr lang="en-US" sz="2000" dirty="0" smtClean="0"/>
              <a:t>Since </a:t>
            </a:r>
            <a:r>
              <a:rPr lang="en-US" sz="2000" dirty="0"/>
              <a:t>the </a:t>
            </a:r>
            <a:r>
              <a:rPr lang="en-US" sz="2000" dirty="0" smtClean="0"/>
              <a:t>orbits </a:t>
            </a:r>
            <a:r>
              <a:rPr lang="en-US" sz="2000" dirty="0"/>
              <a:t>are </a:t>
            </a:r>
            <a:r>
              <a:rPr lang="en-US" sz="2000" dirty="0" smtClean="0"/>
              <a:t>unstable, </a:t>
            </a:r>
            <a:r>
              <a:rPr lang="en-US" sz="2000" dirty="0"/>
              <a:t>there is flow toward and away from these structures (manifolds) and it is the natural place to start to seek understanding of the natural flow of the </a:t>
            </a:r>
            <a:r>
              <a:rPr lang="en-US" sz="2000" dirty="0" smtClean="0"/>
              <a:t>system</a:t>
            </a:r>
          </a:p>
          <a:p>
            <a:pPr marL="285750" indent="-285750">
              <a:buFont typeface="Arial" panose="020B0604020202020204" pitchFamily="34" charset="0"/>
              <a:buChar char="•"/>
            </a:pPr>
            <a:r>
              <a:rPr lang="en-US" sz="2000" dirty="0" smtClean="0"/>
              <a:t>Natural flows </a:t>
            </a:r>
            <a:r>
              <a:rPr lang="en-US" sz="2000" dirty="0"/>
              <a:t>evolve and </a:t>
            </a:r>
            <a:r>
              <a:rPr lang="en-US" sz="2000" dirty="0" smtClean="0"/>
              <a:t>we continue </a:t>
            </a:r>
            <a:r>
              <a:rPr lang="en-US" sz="2000" dirty="0"/>
              <a:t>to learn how they are </a:t>
            </a:r>
            <a:r>
              <a:rPr lang="en-US" sz="2000" dirty="0" smtClean="0"/>
              <a:t>connected / linked </a:t>
            </a:r>
            <a:r>
              <a:rPr lang="en-US" sz="2000" dirty="0"/>
              <a:t>and how </a:t>
            </a:r>
            <a:r>
              <a:rPr lang="en-US" sz="2000" dirty="0" smtClean="0"/>
              <a:t>they can be exploited for Cis-lunar and lunar missions</a:t>
            </a:r>
            <a:endParaRPr lang="en-US" sz="2000" dirty="0"/>
          </a:p>
        </p:txBody>
      </p:sp>
      <p:grpSp>
        <p:nvGrpSpPr>
          <p:cNvPr id="10" name="Group 9"/>
          <p:cNvGrpSpPr/>
          <p:nvPr/>
        </p:nvGrpSpPr>
        <p:grpSpPr>
          <a:xfrm>
            <a:off x="5729078" y="1667425"/>
            <a:ext cx="2730566" cy="2030409"/>
            <a:chOff x="5793596" y="1449539"/>
            <a:chExt cx="2730566" cy="2030409"/>
          </a:xfrm>
        </p:grpSpPr>
        <p:sp>
          <p:nvSpPr>
            <p:cNvPr id="6" name="CustomShape 5"/>
            <p:cNvSpPr/>
            <p:nvPr/>
          </p:nvSpPr>
          <p:spPr>
            <a:xfrm>
              <a:off x="5793596" y="1449540"/>
              <a:ext cx="2730566" cy="2030408"/>
            </a:xfrm>
            <a:prstGeom prst="rect">
              <a:avLst/>
            </a:prstGeom>
            <a:ln w="36720">
              <a:solidFill>
                <a:srgbClr val="000000"/>
              </a:solidFill>
              <a:round/>
            </a:ln>
          </p:spPr>
        </p:sp>
        <p:grpSp>
          <p:nvGrpSpPr>
            <p:cNvPr id="7" name="Group 6"/>
            <p:cNvGrpSpPr/>
            <p:nvPr/>
          </p:nvGrpSpPr>
          <p:grpSpPr>
            <a:xfrm>
              <a:off x="5809515" y="1449539"/>
              <a:ext cx="2623285" cy="1982636"/>
              <a:chOff x="902904" y="2573695"/>
              <a:chExt cx="3142199" cy="2263525"/>
            </a:xfrm>
          </p:grpSpPr>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1" t="8234" r="56532" b="38086"/>
              <a:stretch/>
            </p:blipFill>
            <p:spPr bwMode="auto">
              <a:xfrm>
                <a:off x="902904" y="2573695"/>
                <a:ext cx="3142199" cy="2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914313" y="2732925"/>
                <a:ext cx="529628" cy="317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4"/>
            <p:cNvSpPr/>
            <p:nvPr/>
          </p:nvSpPr>
          <p:spPr>
            <a:xfrm>
              <a:off x="6219825" y="1695450"/>
              <a:ext cx="203200" cy="66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extBox 10"/>
          <p:cNvSpPr txBox="1"/>
          <p:nvPr/>
        </p:nvSpPr>
        <p:spPr>
          <a:xfrm>
            <a:off x="5663160" y="1078748"/>
            <a:ext cx="2705122" cy="584775"/>
          </a:xfrm>
          <a:prstGeom prst="rect">
            <a:avLst/>
          </a:prstGeom>
          <a:noFill/>
        </p:spPr>
        <p:txBody>
          <a:bodyPr wrap="square" rtlCol="0">
            <a:spAutoFit/>
          </a:bodyPr>
          <a:lstStyle/>
          <a:p>
            <a:pPr algn="ctr"/>
            <a:r>
              <a:rPr lang="en-US" sz="1600" b="1" dirty="0" smtClean="0">
                <a:latin typeface="FrankRuehl" panose="020E0503060101010101" pitchFamily="34" charset="-79"/>
                <a:cs typeface="FrankRuehl" panose="020E0503060101010101" pitchFamily="34" charset="-79"/>
              </a:rPr>
              <a:t>Sample Flow towards Libration Orbit</a:t>
            </a:r>
            <a:endParaRPr lang="en-US" sz="1600" b="1" dirty="0">
              <a:latin typeface="FrankRuehl" panose="020E0503060101010101" pitchFamily="34" charset="-79"/>
              <a:cs typeface="FrankRuehl" panose="020E0503060101010101" pitchFamily="34" charset="-79"/>
            </a:endParaRPr>
          </a:p>
        </p:txBody>
      </p:sp>
      <p:pic>
        <p:nvPicPr>
          <p:cNvPr id="3" name="Picture 2"/>
          <p:cNvPicPr>
            <a:picLocks noChangeAspect="1"/>
          </p:cNvPicPr>
          <p:nvPr/>
        </p:nvPicPr>
        <p:blipFill>
          <a:blip r:embed="rId4"/>
          <a:stretch>
            <a:fillRect/>
          </a:stretch>
        </p:blipFill>
        <p:spPr>
          <a:xfrm>
            <a:off x="5724576" y="3773834"/>
            <a:ext cx="2735068" cy="2166931"/>
          </a:xfrm>
          <a:prstGeom prst="rect">
            <a:avLst/>
          </a:prstGeom>
          <a:noFill/>
          <a:ln w="31750">
            <a:solidFill>
              <a:schemeClr val="tx1"/>
            </a:solidFill>
          </a:ln>
        </p:spPr>
      </p:pic>
      <p:sp>
        <p:nvSpPr>
          <p:cNvPr id="20" name="TextBox 19"/>
          <p:cNvSpPr txBox="1"/>
          <p:nvPr/>
        </p:nvSpPr>
        <p:spPr>
          <a:xfrm>
            <a:off x="368567" y="6131281"/>
            <a:ext cx="3089307" cy="276999"/>
          </a:xfrm>
          <a:prstGeom prst="rect">
            <a:avLst/>
          </a:prstGeom>
          <a:noFill/>
        </p:spPr>
        <p:txBody>
          <a:bodyPr wrap="none" rtlCol="0">
            <a:spAutoFit/>
          </a:bodyPr>
          <a:lstStyle/>
          <a:p>
            <a:r>
              <a:rPr lang="en-US" sz="1200" b="1" dirty="0" smtClean="0"/>
              <a:t>Credit: Howell (Purdue), Lo (JPL), Folta (GSFC)</a:t>
            </a:r>
            <a:endParaRPr lang="en-US" sz="1200" b="1" dirty="0"/>
          </a:p>
        </p:txBody>
      </p:sp>
    </p:spTree>
    <p:extLst>
      <p:ext uri="{BB962C8B-B14F-4D97-AF65-F5344CB8AC3E}">
        <p14:creationId xmlns:p14="http://schemas.microsoft.com/office/powerpoint/2010/main" val="18555995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latin typeface="Arial" panose="020B0604020202020204" pitchFamily="34" charset="0"/>
            </a:endParaRPr>
          </a:p>
        </p:txBody>
      </p:sp>
      <p:pic>
        <p:nvPicPr>
          <p:cNvPr id="1024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742" y="2843372"/>
            <a:ext cx="5693131" cy="33063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245" name="TextBox 4"/>
          <p:cNvSpPr txBox="1">
            <a:spLocks noChangeArrowheads="1"/>
          </p:cNvSpPr>
          <p:nvPr/>
        </p:nvSpPr>
        <p:spPr bwMode="auto">
          <a:xfrm>
            <a:off x="416459" y="889467"/>
            <a:ext cx="850534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30188" indent="-230188" eaLnBrk="1" hangingPunct="1">
              <a:spcBef>
                <a:spcPct val="0"/>
              </a:spcBef>
            </a:pPr>
            <a:r>
              <a:rPr lang="en-US" altLang="en-US" sz="1800" dirty="0" smtClean="0">
                <a:latin typeface="+mn-lt"/>
              </a:rPr>
              <a:t>Applied to the Themis/ Artemis P1 Mission trajectory design to achieve lunar orbit from an Earth elliptical orbit, and to raise </a:t>
            </a:r>
            <a:r>
              <a:rPr lang="en-US" altLang="en-US" sz="1800" dirty="0">
                <a:latin typeface="+mn-lt"/>
              </a:rPr>
              <a:t>periapsis to lunar orbit</a:t>
            </a:r>
          </a:p>
          <a:p>
            <a:pPr marL="171450" indent="-171450" eaLnBrk="1" hangingPunct="1">
              <a:spcBef>
                <a:spcPct val="0"/>
              </a:spcBef>
            </a:pPr>
            <a:r>
              <a:rPr lang="en-US" altLang="en-US" sz="1800" dirty="0">
                <a:latin typeface="+mn-lt"/>
              </a:rPr>
              <a:t> Two lunar gravity assist separated by 13 days for flip of apoapsis direction</a:t>
            </a:r>
          </a:p>
          <a:p>
            <a:pPr marL="171450" indent="-171450" eaLnBrk="1" hangingPunct="1">
              <a:spcBef>
                <a:spcPct val="0"/>
              </a:spcBef>
            </a:pPr>
            <a:r>
              <a:rPr lang="en-US" altLang="en-US" sz="1800" dirty="0">
                <a:latin typeface="+mn-lt"/>
              </a:rPr>
              <a:t> Deterministic Deep Space Maneuver (DSM1) was performed 33 days later</a:t>
            </a:r>
          </a:p>
          <a:p>
            <a:pPr marL="171450" indent="-171450" eaLnBrk="1" hangingPunct="1">
              <a:spcBef>
                <a:spcPct val="0"/>
              </a:spcBef>
            </a:pPr>
            <a:r>
              <a:rPr lang="en-US" altLang="en-US" sz="1800" dirty="0">
                <a:latin typeface="+mn-lt"/>
              </a:rPr>
              <a:t> All maneuvers target the Earth-Moon libration insertion state</a:t>
            </a:r>
          </a:p>
          <a:p>
            <a:pPr marL="171450" indent="-171450" eaLnBrk="1" hangingPunct="1">
              <a:spcBef>
                <a:spcPct val="0"/>
              </a:spcBef>
            </a:pPr>
            <a:r>
              <a:rPr lang="en-US" altLang="en-US" sz="1800" dirty="0">
                <a:latin typeface="+mn-lt"/>
              </a:rPr>
              <a:t> Unstable Lissajous manifold towards the Earth-Moon system</a:t>
            </a:r>
          </a:p>
          <a:p>
            <a:pPr marL="171450" indent="-171450" eaLnBrk="1" hangingPunct="1">
              <a:spcBef>
                <a:spcPct val="0"/>
              </a:spcBef>
            </a:pPr>
            <a:r>
              <a:rPr lang="en-US" altLang="en-US" sz="1800" dirty="0">
                <a:latin typeface="+mn-lt"/>
              </a:rPr>
              <a:t> An L</a:t>
            </a:r>
            <a:r>
              <a:rPr lang="en-US" altLang="en-US" sz="1800" baseline="-25000" dirty="0">
                <a:latin typeface="+mn-lt"/>
              </a:rPr>
              <a:t>2</a:t>
            </a:r>
            <a:r>
              <a:rPr lang="en-US" altLang="en-US" sz="1800" dirty="0">
                <a:latin typeface="+mn-lt"/>
              </a:rPr>
              <a:t> Lissajous insertion orbit maneuver of 2.56 m/s</a:t>
            </a:r>
          </a:p>
        </p:txBody>
      </p:sp>
      <p:sp>
        <p:nvSpPr>
          <p:cNvPr id="7" name="TextBox 6"/>
          <p:cNvSpPr txBox="1"/>
          <p:nvPr/>
        </p:nvSpPr>
        <p:spPr>
          <a:xfrm>
            <a:off x="2161820" y="136846"/>
            <a:ext cx="4790094" cy="523220"/>
          </a:xfrm>
          <a:prstGeom prst="rect">
            <a:avLst/>
          </a:prstGeom>
          <a:noFill/>
        </p:spPr>
        <p:txBody>
          <a:bodyPr wrap="none" rtlCol="0">
            <a:spAutoFit/>
          </a:bodyPr>
          <a:lstStyle/>
          <a:p>
            <a:r>
              <a:rPr lang="en-US" sz="2800" b="1" dirty="0" smtClean="0">
                <a:cs typeface="FrankRuehl" panose="020E0503060101010101" pitchFamily="34" charset="-79"/>
              </a:rPr>
              <a:t>Applying Multi-body Dynamics</a:t>
            </a:r>
            <a:endParaRPr lang="en-US" sz="2800" b="1" dirty="0">
              <a:cs typeface="FrankRuehl" panose="020E0503060101010101" pitchFamily="34" charset="-79"/>
            </a:endParaRPr>
          </a:p>
        </p:txBody>
      </p:sp>
      <p:sp>
        <p:nvSpPr>
          <p:cNvPr id="9" name="TextBox 8"/>
          <p:cNvSpPr txBox="1"/>
          <p:nvPr/>
        </p:nvSpPr>
        <p:spPr>
          <a:xfrm>
            <a:off x="482540" y="6149687"/>
            <a:ext cx="4737194" cy="276999"/>
          </a:xfrm>
          <a:prstGeom prst="rect">
            <a:avLst/>
          </a:prstGeom>
          <a:noFill/>
        </p:spPr>
        <p:txBody>
          <a:bodyPr wrap="none" rtlCol="0">
            <a:spAutoFit/>
          </a:bodyPr>
          <a:lstStyle/>
          <a:p>
            <a:r>
              <a:rPr lang="en-US" sz="1200" b="1" dirty="0" smtClean="0"/>
              <a:t>Credit: Folta (GSFC), Woodward (GSFC), Sweetser (JPL), </a:t>
            </a:r>
            <a:r>
              <a:rPr lang="en-US" sz="1200" b="1" dirty="0"/>
              <a:t>Broschart, (JPL</a:t>
            </a:r>
            <a:r>
              <a:rPr lang="en-US" sz="1200" b="1" dirty="0" smtClean="0"/>
              <a:t>) </a:t>
            </a:r>
            <a:endParaRPr lang="en-US" sz="1200" b="1" dirty="0"/>
          </a:p>
        </p:txBody>
      </p:sp>
    </p:spTree>
    <p:extLst>
      <p:ext uri="{BB962C8B-B14F-4D97-AF65-F5344CB8AC3E}">
        <p14:creationId xmlns:p14="http://schemas.microsoft.com/office/powerpoint/2010/main" val="737883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12" t="21108" b="24960"/>
          <a:stretch/>
        </p:blipFill>
        <p:spPr bwMode="auto">
          <a:xfrm>
            <a:off x="434465" y="1703917"/>
            <a:ext cx="8363846" cy="3438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5959" y="1117363"/>
            <a:ext cx="8242352" cy="400110"/>
          </a:xfrm>
          <a:prstGeom prst="rect">
            <a:avLst/>
          </a:prstGeom>
          <a:noFill/>
        </p:spPr>
        <p:txBody>
          <a:bodyPr wrap="square" rtlCol="0">
            <a:spAutoFit/>
          </a:bodyPr>
          <a:lstStyle/>
          <a:p>
            <a:r>
              <a:rPr lang="en-US" sz="2000" b="1" dirty="0" smtClean="0"/>
              <a:t>Combining Manifolds for Transfer between and within Libration Point Orbits</a:t>
            </a:r>
            <a:endParaRPr lang="en-US" sz="2000" b="1" dirty="0"/>
          </a:p>
        </p:txBody>
      </p:sp>
      <p:sp>
        <p:nvSpPr>
          <p:cNvPr id="6" name="TextBox 5"/>
          <p:cNvSpPr txBox="1"/>
          <p:nvPr/>
        </p:nvSpPr>
        <p:spPr>
          <a:xfrm>
            <a:off x="2161820" y="136846"/>
            <a:ext cx="4790094" cy="523220"/>
          </a:xfrm>
          <a:prstGeom prst="rect">
            <a:avLst/>
          </a:prstGeom>
          <a:noFill/>
        </p:spPr>
        <p:txBody>
          <a:bodyPr wrap="none" rtlCol="0">
            <a:spAutoFit/>
          </a:bodyPr>
          <a:lstStyle/>
          <a:p>
            <a:r>
              <a:rPr lang="en-US" sz="2800" b="1" dirty="0" smtClean="0">
                <a:cs typeface="FrankRuehl" panose="020E0503060101010101" pitchFamily="34" charset="-79"/>
              </a:rPr>
              <a:t>Applying Multi-body Dynamics</a:t>
            </a:r>
            <a:endParaRPr lang="en-US" sz="2800" b="1" dirty="0">
              <a:cs typeface="FrankRuehl" panose="020E0503060101010101" pitchFamily="34" charset="-79"/>
            </a:endParaRPr>
          </a:p>
        </p:txBody>
      </p:sp>
      <p:sp>
        <p:nvSpPr>
          <p:cNvPr id="4" name="TextBox 3"/>
          <p:cNvSpPr txBox="1"/>
          <p:nvPr/>
        </p:nvSpPr>
        <p:spPr>
          <a:xfrm>
            <a:off x="434465" y="5328812"/>
            <a:ext cx="7921782" cy="461665"/>
          </a:xfrm>
          <a:prstGeom prst="rect">
            <a:avLst/>
          </a:prstGeom>
          <a:noFill/>
        </p:spPr>
        <p:txBody>
          <a:bodyPr wrap="square" rtlCol="0">
            <a:spAutoFit/>
          </a:bodyPr>
          <a:lstStyle/>
          <a:p>
            <a:r>
              <a:rPr lang="en-US" sz="1200" b="1" dirty="0" smtClean="0"/>
              <a:t>Technique from W.S. Koon, M. Lo, J.E. Marsden, and S. D Ross, “Heteroclinic Connections Between Periodic Orbits and Resonance Transitions in Celestial Mechanics”, Chaos, Vol 10, 2000, pp. 427-469</a:t>
            </a:r>
            <a:endParaRPr lang="en-US" sz="1200" b="1" dirty="0"/>
          </a:p>
        </p:txBody>
      </p:sp>
    </p:spTree>
    <p:extLst>
      <p:ext uri="{BB962C8B-B14F-4D97-AF65-F5344CB8AC3E}">
        <p14:creationId xmlns:p14="http://schemas.microsoft.com/office/powerpoint/2010/main" val="104701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5000"/>
                    </a14:imgEffect>
                  </a14:imgLayer>
                </a14:imgProps>
              </a:ext>
              <a:ext uri="{28A0092B-C50C-407E-A947-70E740481C1C}">
                <a14:useLocalDpi xmlns:a14="http://schemas.microsoft.com/office/drawing/2010/main" val="0"/>
              </a:ext>
            </a:extLst>
          </a:blip>
          <a:srcRect l="3954" t="3510" r="3786" b="3510"/>
          <a:stretch>
            <a:fillRect/>
          </a:stretch>
        </p:blipFill>
        <p:spPr bwMode="auto">
          <a:xfrm>
            <a:off x="272870" y="1574257"/>
            <a:ext cx="4694185" cy="355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4"/>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34000"/>
                    </a14:imgEffect>
                  </a14:imgLayer>
                </a14:imgProps>
              </a:ext>
              <a:ext uri="{28A0092B-C50C-407E-A947-70E740481C1C}">
                <a14:useLocalDpi xmlns:a14="http://schemas.microsoft.com/office/drawing/2010/main" val="0"/>
              </a:ext>
            </a:extLst>
          </a:blip>
          <a:srcRect/>
          <a:stretch>
            <a:fillRect/>
          </a:stretch>
        </p:blipFill>
        <p:spPr bwMode="auto">
          <a:xfrm>
            <a:off x="4781197" y="3468199"/>
            <a:ext cx="381000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Box 5"/>
          <p:cNvSpPr txBox="1">
            <a:spLocks noChangeArrowheads="1"/>
          </p:cNvSpPr>
          <p:nvPr/>
        </p:nvSpPr>
        <p:spPr bwMode="auto">
          <a:xfrm>
            <a:off x="5084495" y="1435588"/>
            <a:ext cx="3898680" cy="1815882"/>
          </a:xfrm>
          <a:prstGeom prst="rect">
            <a:avLst/>
          </a:prstGeom>
          <a:solidFill>
            <a:schemeClr val="accent6">
              <a:lumMod val="20000"/>
              <a:lumOff val="80000"/>
            </a:schemeClr>
          </a:solidFill>
          <a:ln>
            <a:noFill/>
          </a:ln>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000" i="1" u="sng" dirty="0">
                <a:latin typeface="Calibri" pitchFamily="34" charset="0"/>
              </a:rPr>
              <a:t>Earth-moon Libration Orbit</a:t>
            </a:r>
          </a:p>
          <a:p>
            <a:pPr eaLnBrk="1" hangingPunct="1">
              <a:buFont typeface="Arial" pitchFamily="34" charset="0"/>
              <a:buChar char="•"/>
            </a:pPr>
            <a:r>
              <a:rPr lang="en-US" altLang="en-US" sz="2000" dirty="0">
                <a:latin typeface="Calibri" pitchFamily="34" charset="0"/>
              </a:rPr>
              <a:t> </a:t>
            </a:r>
            <a:r>
              <a:rPr lang="en-US" altLang="en-US" dirty="0">
                <a:latin typeface="Calibri" pitchFamily="34" charset="0"/>
              </a:rPr>
              <a:t>P1 </a:t>
            </a:r>
            <a:r>
              <a:rPr lang="en-US" altLang="en-US" dirty="0" smtClean="0">
                <a:latin typeface="Calibri" pitchFamily="34" charset="0"/>
              </a:rPr>
              <a:t>captured </a:t>
            </a:r>
            <a:r>
              <a:rPr lang="en-US" altLang="en-US" dirty="0">
                <a:latin typeface="Calibri" pitchFamily="34" charset="0"/>
              </a:rPr>
              <a:t>into </a:t>
            </a:r>
            <a:r>
              <a:rPr lang="en-US" altLang="en-US" dirty="0" smtClean="0">
                <a:latin typeface="Calibri" pitchFamily="34" charset="0"/>
              </a:rPr>
              <a:t>EML</a:t>
            </a:r>
            <a:r>
              <a:rPr lang="en-US" altLang="en-US" sz="2000" baseline="-25000" dirty="0" smtClean="0">
                <a:latin typeface="Calibri" pitchFamily="34" charset="0"/>
              </a:rPr>
              <a:t>2</a:t>
            </a:r>
            <a:r>
              <a:rPr lang="en-US" altLang="en-US" sz="2000" dirty="0" smtClean="0">
                <a:latin typeface="Calibri" pitchFamily="34" charset="0"/>
              </a:rPr>
              <a:t> </a:t>
            </a:r>
            <a:r>
              <a:rPr lang="en-US" altLang="en-US" dirty="0" smtClean="0">
                <a:latin typeface="Calibri" pitchFamily="34" charset="0"/>
              </a:rPr>
              <a:t>Orbit</a:t>
            </a:r>
            <a:endParaRPr lang="en-US" altLang="en-US" dirty="0">
              <a:latin typeface="Calibri" pitchFamily="34" charset="0"/>
            </a:endParaRPr>
          </a:p>
          <a:p>
            <a:pPr eaLnBrk="1" hangingPunct="1">
              <a:buFont typeface="Arial" pitchFamily="34" charset="0"/>
              <a:buChar char="•"/>
            </a:pPr>
            <a:r>
              <a:rPr lang="en-US" altLang="en-US" dirty="0">
                <a:latin typeface="Calibri" pitchFamily="34" charset="0"/>
              </a:rPr>
              <a:t> </a:t>
            </a:r>
            <a:r>
              <a:rPr lang="en-US" altLang="en-US" dirty="0" smtClean="0">
                <a:latin typeface="Calibri" pitchFamily="34" charset="0"/>
              </a:rPr>
              <a:t>Transferred </a:t>
            </a:r>
            <a:r>
              <a:rPr lang="en-US" altLang="en-US" dirty="0">
                <a:latin typeface="Calibri" pitchFamily="34" charset="0"/>
              </a:rPr>
              <a:t>to </a:t>
            </a:r>
            <a:r>
              <a:rPr lang="en-US" altLang="en-US" dirty="0" smtClean="0">
                <a:latin typeface="Calibri" pitchFamily="34" charset="0"/>
              </a:rPr>
              <a:t>EML</a:t>
            </a:r>
            <a:r>
              <a:rPr lang="en-US" altLang="en-US" sz="2000" baseline="-25000" dirty="0" smtClean="0">
                <a:latin typeface="Calibri" pitchFamily="34" charset="0"/>
              </a:rPr>
              <a:t>1</a:t>
            </a:r>
            <a:r>
              <a:rPr lang="en-US" altLang="en-US" dirty="0" smtClean="0">
                <a:latin typeface="Calibri" pitchFamily="34" charset="0"/>
              </a:rPr>
              <a:t> </a:t>
            </a:r>
            <a:r>
              <a:rPr lang="en-US" altLang="en-US" dirty="0">
                <a:latin typeface="Calibri" pitchFamily="34" charset="0"/>
              </a:rPr>
              <a:t>Orbit</a:t>
            </a:r>
          </a:p>
          <a:p>
            <a:pPr eaLnBrk="1" hangingPunct="1">
              <a:buFont typeface="Arial" pitchFamily="34" charset="0"/>
              <a:buChar char="•"/>
            </a:pPr>
            <a:r>
              <a:rPr lang="en-US" altLang="en-US" dirty="0">
                <a:latin typeface="Calibri" pitchFamily="34" charset="0"/>
              </a:rPr>
              <a:t> </a:t>
            </a:r>
            <a:r>
              <a:rPr lang="en-US" altLang="en-US" dirty="0" smtClean="0">
                <a:latin typeface="Calibri" pitchFamily="34" charset="0"/>
              </a:rPr>
              <a:t>Transferred </a:t>
            </a:r>
            <a:r>
              <a:rPr lang="en-US" altLang="en-US" dirty="0">
                <a:latin typeface="Calibri" pitchFamily="34" charset="0"/>
              </a:rPr>
              <a:t>from EML</a:t>
            </a:r>
            <a:r>
              <a:rPr lang="en-US" altLang="en-US" sz="2000" baseline="-25000" dirty="0">
                <a:latin typeface="Calibri" pitchFamily="34" charset="0"/>
              </a:rPr>
              <a:t>1 </a:t>
            </a:r>
            <a:r>
              <a:rPr lang="en-US" altLang="en-US" dirty="0" smtClean="0">
                <a:latin typeface="Calibri" pitchFamily="34" charset="0"/>
              </a:rPr>
              <a:t>to </a:t>
            </a:r>
            <a:r>
              <a:rPr lang="en-US" altLang="en-US" dirty="0">
                <a:latin typeface="Calibri" pitchFamily="34" charset="0"/>
              </a:rPr>
              <a:t>Lunar </a:t>
            </a:r>
            <a:r>
              <a:rPr lang="en-US" altLang="en-US" dirty="0" smtClean="0">
                <a:latin typeface="Calibri" pitchFamily="34" charset="0"/>
              </a:rPr>
              <a:t>Orbit</a:t>
            </a:r>
          </a:p>
          <a:p>
            <a:pPr eaLnBrk="1" hangingPunct="1">
              <a:buFont typeface="Arial" pitchFamily="34" charset="0"/>
              <a:buChar char="•"/>
            </a:pPr>
            <a:r>
              <a:rPr lang="en-US" altLang="en-US" dirty="0" smtClean="0">
                <a:latin typeface="Calibri" pitchFamily="34" charset="0"/>
              </a:rPr>
              <a:t> P2 s/c entered into EML1 via EML2 and transferred to lunar orbit</a:t>
            </a:r>
            <a:endParaRPr lang="en-US" altLang="en-US" dirty="0">
              <a:latin typeface="Calibri" pitchFamily="34" charset="0"/>
            </a:endParaRPr>
          </a:p>
        </p:txBody>
      </p:sp>
      <p:sp>
        <p:nvSpPr>
          <p:cNvPr id="4102" name="TextBox 7"/>
          <p:cNvSpPr txBox="1">
            <a:spLocks noChangeArrowheads="1"/>
          </p:cNvSpPr>
          <p:nvPr/>
        </p:nvSpPr>
        <p:spPr bwMode="auto">
          <a:xfrm>
            <a:off x="369841" y="957418"/>
            <a:ext cx="86987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2000" b="1" dirty="0" smtClean="0"/>
              <a:t>Themis/ Artemis Trajectory, first Earth-moon L1/L2 libration orbiters</a:t>
            </a:r>
            <a:endParaRPr lang="en-US" altLang="en-US" sz="2000" b="1" dirty="0"/>
          </a:p>
        </p:txBody>
      </p:sp>
      <p:sp>
        <p:nvSpPr>
          <p:cNvPr id="9" name="TextBox 8"/>
          <p:cNvSpPr txBox="1"/>
          <p:nvPr/>
        </p:nvSpPr>
        <p:spPr>
          <a:xfrm>
            <a:off x="2161820" y="136846"/>
            <a:ext cx="4790094" cy="523220"/>
          </a:xfrm>
          <a:prstGeom prst="rect">
            <a:avLst/>
          </a:prstGeom>
          <a:noFill/>
        </p:spPr>
        <p:txBody>
          <a:bodyPr wrap="none" rtlCol="0">
            <a:spAutoFit/>
          </a:bodyPr>
          <a:lstStyle/>
          <a:p>
            <a:r>
              <a:rPr lang="en-US" sz="2800" b="1" dirty="0" smtClean="0">
                <a:cs typeface="FrankRuehl" panose="020E0503060101010101" pitchFamily="34" charset="-79"/>
              </a:rPr>
              <a:t>Applying Multi-body Dynamics</a:t>
            </a:r>
            <a:endParaRPr lang="en-US" sz="2800" b="1" dirty="0">
              <a:cs typeface="FrankRuehl" panose="020E0503060101010101" pitchFamily="34" charset="-79"/>
            </a:endParaRPr>
          </a:p>
        </p:txBody>
      </p:sp>
      <p:sp>
        <p:nvSpPr>
          <p:cNvPr id="10" name="TextBox 9"/>
          <p:cNvSpPr txBox="1"/>
          <p:nvPr/>
        </p:nvSpPr>
        <p:spPr>
          <a:xfrm>
            <a:off x="272870" y="6054665"/>
            <a:ext cx="4231095" cy="276999"/>
          </a:xfrm>
          <a:prstGeom prst="rect">
            <a:avLst/>
          </a:prstGeom>
          <a:noFill/>
        </p:spPr>
        <p:txBody>
          <a:bodyPr wrap="none" rtlCol="0">
            <a:spAutoFit/>
          </a:bodyPr>
          <a:lstStyle/>
          <a:p>
            <a:r>
              <a:rPr lang="en-US" sz="1200" b="1" dirty="0" smtClean="0"/>
              <a:t>Credit: Folta (GSFC), Woodward (GSFC), Artemis Mission Design</a:t>
            </a:r>
            <a:endParaRPr lang="en-US" sz="1200" b="1" dirty="0"/>
          </a:p>
        </p:txBody>
      </p:sp>
    </p:spTree>
    <p:extLst>
      <p:ext uri="{BB962C8B-B14F-4D97-AF65-F5344CB8AC3E}">
        <p14:creationId xmlns:p14="http://schemas.microsoft.com/office/powerpoint/2010/main" val="2518204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l="9543" t="5328" r="12576"/>
          <a:stretch>
            <a:fillRect/>
          </a:stretch>
        </p:blipFill>
        <p:spPr bwMode="auto">
          <a:xfrm>
            <a:off x="369278" y="1850855"/>
            <a:ext cx="4704284" cy="429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4526" t="23865" r="7671" b="17424"/>
          <a:stretch>
            <a:fillRect/>
          </a:stretch>
        </p:blipFill>
        <p:spPr bwMode="auto">
          <a:xfrm>
            <a:off x="5118793" y="2176085"/>
            <a:ext cx="3396555" cy="169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l="4063" t="22917" r="6876" b="17915"/>
          <a:stretch>
            <a:fillRect/>
          </a:stretch>
        </p:blipFill>
        <p:spPr bwMode="auto">
          <a:xfrm>
            <a:off x="5118793" y="4230423"/>
            <a:ext cx="3560193" cy="177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68573" y="1019858"/>
            <a:ext cx="8240037" cy="830997"/>
          </a:xfrm>
          <a:prstGeom prst="rect">
            <a:avLst/>
          </a:prstGeom>
        </p:spPr>
        <p:txBody>
          <a:bodyPr wrap="square">
            <a:spAutoFit/>
          </a:bodyPr>
          <a:lstStyle/>
          <a:p>
            <a:pPr marL="285750" indent="-285750">
              <a:buFont typeface="Arial" pitchFamily="34" charset="0"/>
              <a:buChar char="•"/>
            </a:pPr>
            <a:r>
              <a:rPr lang="en-US" sz="1600" dirty="0">
                <a:solidFill>
                  <a:prstClr val="black"/>
                </a:solidFill>
              </a:rPr>
              <a:t>Poincaré Map Depicting </a:t>
            </a:r>
            <a:r>
              <a:rPr lang="en-US" sz="1600" dirty="0" smtClean="0">
                <a:solidFill>
                  <a:prstClr val="black"/>
                </a:solidFill>
              </a:rPr>
              <a:t>Earth-moon L</a:t>
            </a:r>
            <a:r>
              <a:rPr lang="en-US" sz="1600" baseline="-25000" dirty="0" smtClean="0">
                <a:solidFill>
                  <a:prstClr val="black"/>
                </a:solidFill>
              </a:rPr>
              <a:t>1</a:t>
            </a:r>
            <a:r>
              <a:rPr lang="en-US" sz="1600" dirty="0" smtClean="0">
                <a:solidFill>
                  <a:prstClr val="black"/>
                </a:solidFill>
              </a:rPr>
              <a:t> Periodic </a:t>
            </a:r>
            <a:r>
              <a:rPr lang="en-US" sz="1600" dirty="0">
                <a:solidFill>
                  <a:prstClr val="black"/>
                </a:solidFill>
              </a:rPr>
              <a:t>and Quasi-Periodic </a:t>
            </a:r>
            <a:r>
              <a:rPr lang="en-US" sz="1600" dirty="0" smtClean="0">
                <a:solidFill>
                  <a:prstClr val="black"/>
                </a:solidFill>
              </a:rPr>
              <a:t>Libration orbit Structures </a:t>
            </a:r>
          </a:p>
          <a:p>
            <a:pPr marL="285750" indent="-285750">
              <a:buFont typeface="Arial" pitchFamily="34" charset="0"/>
              <a:buChar char="•"/>
            </a:pPr>
            <a:r>
              <a:rPr lang="en-US" sz="1600" dirty="0" smtClean="0">
                <a:solidFill>
                  <a:prstClr val="black"/>
                </a:solidFill>
              </a:rPr>
              <a:t>Use the Earth – moon plane as the surface-of-section</a:t>
            </a:r>
          </a:p>
          <a:p>
            <a:pPr marL="285750" indent="-285750">
              <a:buFont typeface="Arial" pitchFamily="34" charset="0"/>
              <a:buChar char="•"/>
            </a:pPr>
            <a:r>
              <a:rPr lang="en-US" sz="1600" dirty="0" smtClean="0">
                <a:solidFill>
                  <a:prstClr val="black"/>
                </a:solidFill>
              </a:rPr>
              <a:t>Apply an Earth-Moon system energy level, e.g. </a:t>
            </a:r>
            <a:r>
              <a:rPr lang="en-US" sz="1600" i="1" dirty="0" smtClean="0">
                <a:solidFill>
                  <a:prstClr val="black"/>
                </a:solidFill>
              </a:rPr>
              <a:t>C </a:t>
            </a:r>
            <a:r>
              <a:rPr lang="en-US" sz="1600" dirty="0" smtClean="0">
                <a:solidFill>
                  <a:prstClr val="black"/>
                </a:solidFill>
              </a:rPr>
              <a:t>= 3.080</a:t>
            </a:r>
          </a:p>
        </p:txBody>
      </p:sp>
      <p:sp>
        <p:nvSpPr>
          <p:cNvPr id="2" name="Slide Number Placeholder 1"/>
          <p:cNvSpPr>
            <a:spLocks noGrp="1"/>
          </p:cNvSpPr>
          <p:nvPr>
            <p:ph type="sldNum" sz="quarter" idx="12"/>
          </p:nvPr>
        </p:nvSpPr>
        <p:spPr/>
        <p:txBody>
          <a:bodyPr/>
          <a:lstStyle/>
          <a:p>
            <a:fld id="{D7325071-5022-416A-B49A-23DF36B89937}" type="slidenum">
              <a:rPr lang="en-US" smtClean="0">
                <a:solidFill>
                  <a:prstClr val="black">
                    <a:tint val="75000"/>
                  </a:prstClr>
                </a:solidFill>
              </a:rPr>
              <a:pPr/>
              <a:t>25</a:t>
            </a:fld>
            <a:endParaRPr lang="en-US" dirty="0">
              <a:solidFill>
                <a:prstClr val="black">
                  <a:tint val="75000"/>
                </a:prstClr>
              </a:solidFill>
            </a:endParaRPr>
          </a:p>
        </p:txBody>
      </p:sp>
      <p:sp>
        <p:nvSpPr>
          <p:cNvPr id="4" name="TextBox 3"/>
          <p:cNvSpPr txBox="1"/>
          <p:nvPr/>
        </p:nvSpPr>
        <p:spPr>
          <a:xfrm>
            <a:off x="3667027" y="3898967"/>
            <a:ext cx="526106" cy="261610"/>
          </a:xfrm>
          <a:prstGeom prst="rect">
            <a:avLst/>
          </a:prstGeom>
          <a:noFill/>
        </p:spPr>
        <p:txBody>
          <a:bodyPr wrap="none" rtlCol="0">
            <a:spAutoFit/>
          </a:bodyPr>
          <a:lstStyle/>
          <a:p>
            <a:r>
              <a:rPr lang="en-US" sz="1050" dirty="0" smtClean="0">
                <a:solidFill>
                  <a:prstClr val="black"/>
                </a:solidFill>
              </a:rPr>
              <a:t>Moon</a:t>
            </a:r>
            <a:endParaRPr lang="en-US" sz="1050" dirty="0">
              <a:solidFill>
                <a:prstClr val="black"/>
              </a:solidFill>
            </a:endParaRPr>
          </a:p>
        </p:txBody>
      </p:sp>
      <p:sp>
        <p:nvSpPr>
          <p:cNvPr id="5" name="TextBox 4"/>
          <p:cNvSpPr txBox="1"/>
          <p:nvPr/>
        </p:nvSpPr>
        <p:spPr>
          <a:xfrm>
            <a:off x="5940196" y="1857199"/>
            <a:ext cx="1753750" cy="369332"/>
          </a:xfrm>
          <a:prstGeom prst="rect">
            <a:avLst/>
          </a:prstGeom>
          <a:noFill/>
        </p:spPr>
        <p:txBody>
          <a:bodyPr wrap="none" rtlCol="0">
            <a:spAutoFit/>
          </a:bodyPr>
          <a:lstStyle/>
          <a:p>
            <a:r>
              <a:rPr lang="en-US" dirty="0" smtClean="0">
                <a:solidFill>
                  <a:schemeClr val="accent2"/>
                </a:solidFill>
              </a:rPr>
              <a:t>Large Quasi-halo</a:t>
            </a:r>
            <a:endParaRPr lang="en-US" dirty="0">
              <a:solidFill>
                <a:schemeClr val="accent2"/>
              </a:solidFill>
            </a:endParaRPr>
          </a:p>
        </p:txBody>
      </p:sp>
      <p:sp>
        <p:nvSpPr>
          <p:cNvPr id="10" name="TextBox 9"/>
          <p:cNvSpPr txBox="1"/>
          <p:nvPr/>
        </p:nvSpPr>
        <p:spPr>
          <a:xfrm>
            <a:off x="6421547" y="3975911"/>
            <a:ext cx="1013419" cy="369332"/>
          </a:xfrm>
          <a:prstGeom prst="rect">
            <a:avLst/>
          </a:prstGeom>
          <a:noFill/>
        </p:spPr>
        <p:txBody>
          <a:bodyPr wrap="none" rtlCol="0">
            <a:spAutoFit/>
          </a:bodyPr>
          <a:lstStyle/>
          <a:p>
            <a:r>
              <a:rPr lang="en-US" dirty="0" smtClean="0">
                <a:solidFill>
                  <a:schemeClr val="accent1">
                    <a:lumMod val="75000"/>
                  </a:schemeClr>
                </a:solidFill>
              </a:rPr>
              <a:t>Lissajous</a:t>
            </a:r>
            <a:endParaRPr lang="en-US" dirty="0">
              <a:solidFill>
                <a:schemeClr val="accent1">
                  <a:lumMod val="75000"/>
                </a:schemeClr>
              </a:solidFill>
            </a:endParaRPr>
          </a:p>
        </p:txBody>
      </p:sp>
      <p:sp>
        <p:nvSpPr>
          <p:cNvPr id="11" name="Rectangle 2"/>
          <p:cNvSpPr txBox="1">
            <a:spLocks noChangeArrowheads="1"/>
          </p:cNvSpPr>
          <p:nvPr/>
        </p:nvSpPr>
        <p:spPr>
          <a:xfrm>
            <a:off x="907244" y="60325"/>
            <a:ext cx="6446862" cy="666750"/>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2400" b="1" dirty="0" smtClean="0">
                <a:latin typeface="+mn-lt"/>
                <a:cs typeface="FrankRuehl" panose="020E0503060101010101" pitchFamily="34" charset="-79"/>
              </a:rPr>
              <a:t>Mapping the Orbit Space Using </a:t>
            </a:r>
            <a:r>
              <a:rPr lang="en-US" sz="2400" b="1" dirty="0" smtClean="0">
                <a:latin typeface="+mn-lt"/>
                <a:cs typeface="FrankRuehl" panose="020E0503060101010101" pitchFamily="34" charset="-79"/>
              </a:rPr>
              <a:t>Poincaré</a:t>
            </a:r>
            <a:r>
              <a:rPr lang="en-US" sz="2400" dirty="0" smtClean="0">
                <a:latin typeface="+mn-lt"/>
              </a:rPr>
              <a:t> </a:t>
            </a:r>
            <a:r>
              <a:rPr lang="en-US" altLang="en-US" sz="2400" b="1" dirty="0" smtClean="0">
                <a:latin typeface="+mn-lt"/>
                <a:cs typeface="FrankRuehl" panose="020E0503060101010101" pitchFamily="34" charset="-79"/>
              </a:rPr>
              <a:t>Sections</a:t>
            </a:r>
          </a:p>
        </p:txBody>
      </p:sp>
      <p:sp>
        <p:nvSpPr>
          <p:cNvPr id="12" name="TextBox 11"/>
          <p:cNvSpPr txBox="1"/>
          <p:nvPr/>
        </p:nvSpPr>
        <p:spPr>
          <a:xfrm>
            <a:off x="369278" y="6142830"/>
            <a:ext cx="3322897" cy="276999"/>
          </a:xfrm>
          <a:prstGeom prst="rect">
            <a:avLst/>
          </a:prstGeom>
          <a:noFill/>
        </p:spPr>
        <p:txBody>
          <a:bodyPr wrap="none" rtlCol="0">
            <a:spAutoFit/>
          </a:bodyPr>
          <a:lstStyle/>
          <a:p>
            <a:r>
              <a:rPr lang="en-US" sz="1200" b="1" dirty="0" smtClean="0"/>
              <a:t>Credit: Martin Lo (JPL), Kathleen Howell (Purdue)</a:t>
            </a:r>
            <a:endParaRPr lang="en-US" sz="1200" b="1" dirty="0"/>
          </a:p>
        </p:txBody>
      </p:sp>
    </p:spTree>
    <p:extLst>
      <p:ext uri="{BB962C8B-B14F-4D97-AF65-F5344CB8AC3E}">
        <p14:creationId xmlns:p14="http://schemas.microsoft.com/office/powerpoint/2010/main" val="24698162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46973" y="-1224"/>
            <a:ext cx="5397622" cy="954107"/>
          </a:xfrm>
          <a:prstGeom prst="rect">
            <a:avLst/>
          </a:prstGeom>
          <a:noFill/>
        </p:spPr>
        <p:txBody>
          <a:bodyPr wrap="square" rtlCol="0">
            <a:spAutoFit/>
          </a:bodyPr>
          <a:lstStyle/>
          <a:p>
            <a:pPr algn="ctr"/>
            <a:r>
              <a:rPr lang="en-US" sz="2800" b="1" dirty="0" smtClean="0"/>
              <a:t>Application of Dynamical Systems for Lunar Exploration</a:t>
            </a:r>
            <a:endParaRPr lang="en-US" sz="2800" b="1" dirty="0"/>
          </a:p>
        </p:txBody>
      </p:sp>
      <p:pic>
        <p:nvPicPr>
          <p:cNvPr id="2" name="Picture 1"/>
          <p:cNvPicPr>
            <a:picLocks noChangeAspect="1"/>
          </p:cNvPicPr>
          <p:nvPr/>
        </p:nvPicPr>
        <p:blipFill>
          <a:blip r:embed="rId2"/>
          <a:stretch>
            <a:fillRect/>
          </a:stretch>
        </p:blipFill>
        <p:spPr>
          <a:xfrm>
            <a:off x="3921648" y="2570276"/>
            <a:ext cx="4957722" cy="3102971"/>
          </a:xfrm>
          <a:prstGeom prst="rect">
            <a:avLst/>
          </a:prstGeom>
        </p:spPr>
      </p:pic>
      <p:sp>
        <p:nvSpPr>
          <p:cNvPr id="7" name="Rectangle 6"/>
          <p:cNvSpPr/>
          <p:nvPr/>
        </p:nvSpPr>
        <p:spPr>
          <a:xfrm>
            <a:off x="277697" y="1125276"/>
            <a:ext cx="8575745" cy="1631216"/>
          </a:xfrm>
          <a:prstGeom prst="rect">
            <a:avLst/>
          </a:prstGeom>
        </p:spPr>
        <p:txBody>
          <a:bodyPr wrap="square">
            <a:spAutoFit/>
          </a:bodyPr>
          <a:lstStyle/>
          <a:p>
            <a:pPr marL="285750" indent="-285750">
              <a:buFont typeface="Arial" panose="020B0604020202020204" pitchFamily="34" charset="0"/>
              <a:buChar char="•"/>
            </a:pPr>
            <a:r>
              <a:rPr lang="en-US" sz="2000" dirty="0" smtClean="0"/>
              <a:t>Application to natural and low thrust lunar ballistic capture scenario </a:t>
            </a:r>
          </a:p>
          <a:p>
            <a:pPr marL="285750" indent="-285750">
              <a:buFont typeface="Arial" panose="020B0604020202020204" pitchFamily="34" charset="0"/>
              <a:buChar char="•"/>
            </a:pPr>
            <a:r>
              <a:rPr lang="en-US" sz="2000" dirty="0" smtClean="0"/>
              <a:t>One </a:t>
            </a:r>
            <a:r>
              <a:rPr lang="en-US" sz="2000" dirty="0"/>
              <a:t>common visualization strategy for </a:t>
            </a:r>
            <a:r>
              <a:rPr lang="en-US" sz="2000" dirty="0" smtClean="0"/>
              <a:t>apse maps </a:t>
            </a:r>
            <a:r>
              <a:rPr lang="en-US" sz="2000" dirty="0"/>
              <a:t>is to color the initial apse states by the behavior of the resulting </a:t>
            </a:r>
            <a:r>
              <a:rPr lang="en-US" sz="2000" dirty="0" smtClean="0"/>
              <a:t>arc</a:t>
            </a:r>
          </a:p>
          <a:p>
            <a:pPr marL="285750" indent="-285750">
              <a:buFont typeface="Arial" panose="020B0604020202020204" pitchFamily="34" charset="0"/>
              <a:buChar char="•"/>
            </a:pPr>
            <a:r>
              <a:rPr lang="en-US" sz="2000" dirty="0" smtClean="0"/>
              <a:t>The initial state of a trajectory that impacts the moon within the p = 2 map returns is colored red</a:t>
            </a:r>
          </a:p>
        </p:txBody>
      </p:sp>
      <p:sp>
        <p:nvSpPr>
          <p:cNvPr id="8" name="Rectangle 7"/>
          <p:cNvSpPr/>
          <p:nvPr/>
        </p:nvSpPr>
        <p:spPr>
          <a:xfrm>
            <a:off x="260605" y="2624709"/>
            <a:ext cx="3686971" cy="2862322"/>
          </a:xfrm>
          <a:prstGeom prst="rect">
            <a:avLst/>
          </a:prstGeom>
        </p:spPr>
        <p:txBody>
          <a:bodyPr wrap="square">
            <a:spAutoFit/>
          </a:bodyPr>
          <a:lstStyle/>
          <a:p>
            <a:pPr marL="285750" indent="-285750">
              <a:buFont typeface="Arial" panose="020B0604020202020204" pitchFamily="34" charset="0"/>
              <a:buChar char="•"/>
            </a:pPr>
            <a:r>
              <a:rPr lang="en-US" sz="2000" dirty="0"/>
              <a:t>The initial states for trajectories that depart through the L</a:t>
            </a:r>
            <a:r>
              <a:rPr lang="en-US" sz="1200" dirty="0"/>
              <a:t>1 </a:t>
            </a:r>
            <a:r>
              <a:rPr lang="en-US" sz="2000" dirty="0"/>
              <a:t>and L</a:t>
            </a:r>
            <a:r>
              <a:rPr lang="en-US" sz="1200" dirty="0"/>
              <a:t>2</a:t>
            </a:r>
            <a:r>
              <a:rPr lang="en-US" sz="2000" dirty="0"/>
              <a:t> gateways are colored purple and </a:t>
            </a:r>
            <a:r>
              <a:rPr lang="en-US" sz="2000" dirty="0" smtClean="0"/>
              <a:t>green</a:t>
            </a:r>
            <a:endParaRPr lang="en-US" sz="2000" dirty="0"/>
          </a:p>
          <a:p>
            <a:pPr marL="285750" indent="-285750">
              <a:buFont typeface="Arial" panose="020B0604020202020204" pitchFamily="34" charset="0"/>
              <a:buChar char="•"/>
            </a:pPr>
            <a:r>
              <a:rPr lang="en-US" sz="2000" dirty="0"/>
              <a:t>Trajectories that remain in the lunar region (r &lt; 115,500 km) are termed “captured,” and the associated initial states are depicted in </a:t>
            </a:r>
            <a:r>
              <a:rPr lang="en-US" sz="2000" dirty="0" smtClean="0"/>
              <a:t>orange</a:t>
            </a:r>
            <a:endParaRPr lang="en-US" sz="2000" dirty="0"/>
          </a:p>
        </p:txBody>
      </p:sp>
      <p:sp>
        <p:nvSpPr>
          <p:cNvPr id="9" name="TextBox 8"/>
          <p:cNvSpPr txBox="1"/>
          <p:nvPr/>
        </p:nvSpPr>
        <p:spPr>
          <a:xfrm>
            <a:off x="594868" y="5927737"/>
            <a:ext cx="2012539" cy="276999"/>
          </a:xfrm>
          <a:prstGeom prst="rect">
            <a:avLst/>
          </a:prstGeom>
          <a:noFill/>
        </p:spPr>
        <p:txBody>
          <a:bodyPr wrap="none" rtlCol="0">
            <a:spAutoFit/>
          </a:bodyPr>
          <a:lstStyle/>
          <a:p>
            <a:r>
              <a:rPr lang="en-US" sz="1200" b="1" dirty="0" smtClean="0"/>
              <a:t>Credit: Andrew Cox (Purdue)</a:t>
            </a:r>
            <a:endParaRPr lang="en-US" sz="1200" b="1" dirty="0"/>
          </a:p>
        </p:txBody>
      </p:sp>
    </p:spTree>
    <p:extLst>
      <p:ext uri="{BB962C8B-B14F-4D97-AF65-F5344CB8AC3E}">
        <p14:creationId xmlns:p14="http://schemas.microsoft.com/office/powerpoint/2010/main" val="19170445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395257" y="1834344"/>
            <a:ext cx="5460376" cy="4435373"/>
            <a:chOff x="386710" y="1929213"/>
            <a:chExt cx="5623473" cy="4702406"/>
          </a:xfrm>
        </p:grpSpPr>
        <p:pic>
          <p:nvPicPr>
            <p:cNvPr id="8" name="Picture 7"/>
            <p:cNvPicPr/>
            <p:nvPr/>
          </p:nvPicPr>
          <p:blipFill>
            <a:blip r:embed="rId2"/>
            <a:stretch>
              <a:fillRect/>
            </a:stretch>
          </p:blipFill>
          <p:spPr>
            <a:xfrm>
              <a:off x="386710" y="1929213"/>
              <a:ext cx="5623473" cy="4702406"/>
            </a:xfrm>
            <a:prstGeom prst="rect">
              <a:avLst/>
            </a:prstGeom>
          </p:spPr>
        </p:pic>
        <p:sp>
          <p:nvSpPr>
            <p:cNvPr id="14" name="Arc 13"/>
            <p:cNvSpPr/>
            <p:nvPr/>
          </p:nvSpPr>
          <p:spPr>
            <a:xfrm rot="1753798">
              <a:off x="672620" y="2008466"/>
              <a:ext cx="1014059" cy="2644082"/>
            </a:xfrm>
            <a:prstGeom prst="arc">
              <a:avLst>
                <a:gd name="adj1" fmla="val 16910415"/>
                <a:gd name="adj2" fmla="val 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Arc 15"/>
            <p:cNvSpPr/>
            <p:nvPr/>
          </p:nvSpPr>
          <p:spPr>
            <a:xfrm rot="19861481" flipH="1">
              <a:off x="2260893" y="1985408"/>
              <a:ext cx="950357" cy="2780152"/>
            </a:xfrm>
            <a:prstGeom prst="arc">
              <a:avLst>
                <a:gd name="adj1" fmla="val 16910415"/>
                <a:gd name="adj2" fmla="val 0"/>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4" name="TextBox 3"/>
          <p:cNvSpPr txBox="1"/>
          <p:nvPr/>
        </p:nvSpPr>
        <p:spPr>
          <a:xfrm>
            <a:off x="1646973" y="-1224"/>
            <a:ext cx="5397622" cy="954107"/>
          </a:xfrm>
          <a:prstGeom prst="rect">
            <a:avLst/>
          </a:prstGeom>
          <a:noFill/>
        </p:spPr>
        <p:txBody>
          <a:bodyPr wrap="square" rtlCol="0">
            <a:spAutoFit/>
          </a:bodyPr>
          <a:lstStyle/>
          <a:p>
            <a:pPr algn="ctr"/>
            <a:r>
              <a:rPr lang="en-US" sz="2800" b="1" dirty="0" smtClean="0"/>
              <a:t>Application of Dynamical Systems for Lunar Exploration</a:t>
            </a:r>
            <a:endParaRPr lang="en-US" sz="2800" b="1" dirty="0"/>
          </a:p>
        </p:txBody>
      </p:sp>
      <p:pic>
        <p:nvPicPr>
          <p:cNvPr id="9" name="Picture 8"/>
          <p:cNvPicPr/>
          <p:nvPr/>
        </p:nvPicPr>
        <p:blipFill>
          <a:blip r:embed="rId3"/>
          <a:stretch>
            <a:fillRect/>
          </a:stretch>
        </p:blipFill>
        <p:spPr>
          <a:xfrm>
            <a:off x="5855633" y="1834344"/>
            <a:ext cx="2871401" cy="4435373"/>
          </a:xfrm>
          <a:prstGeom prst="rect">
            <a:avLst/>
          </a:prstGeom>
        </p:spPr>
      </p:pic>
      <p:sp>
        <p:nvSpPr>
          <p:cNvPr id="3" name="TextBox 2"/>
          <p:cNvSpPr txBox="1"/>
          <p:nvPr/>
        </p:nvSpPr>
        <p:spPr>
          <a:xfrm>
            <a:off x="315688" y="917887"/>
            <a:ext cx="8757290"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Various lunar orbits can be implemented used these dynamics </a:t>
            </a:r>
          </a:p>
          <a:p>
            <a:pPr marL="285750" indent="-285750">
              <a:buFont typeface="Arial" panose="020B0604020202020204" pitchFamily="34" charset="0"/>
              <a:buChar char="•"/>
            </a:pPr>
            <a:r>
              <a:rPr lang="en-US" sz="1600" dirty="0" smtClean="0"/>
              <a:t>Near Rectilinear Halo Orbits (NRHO), Butterfly, and Vertical orbits are useful for lunar communication and observation coverage</a:t>
            </a:r>
            <a:endParaRPr lang="en-US" sz="1600" dirty="0"/>
          </a:p>
        </p:txBody>
      </p:sp>
      <p:sp>
        <p:nvSpPr>
          <p:cNvPr id="6" name="TextBox 5"/>
          <p:cNvSpPr txBox="1"/>
          <p:nvPr/>
        </p:nvSpPr>
        <p:spPr>
          <a:xfrm>
            <a:off x="1020601" y="1590501"/>
            <a:ext cx="1901354" cy="307777"/>
          </a:xfrm>
          <a:prstGeom prst="rect">
            <a:avLst/>
          </a:prstGeom>
          <a:noFill/>
        </p:spPr>
        <p:txBody>
          <a:bodyPr wrap="none" rtlCol="0">
            <a:spAutoFit/>
          </a:bodyPr>
          <a:lstStyle/>
          <a:p>
            <a:r>
              <a:rPr lang="en-US" sz="1400" b="1" dirty="0" smtClean="0"/>
              <a:t>Southern Halo Families</a:t>
            </a:r>
            <a:endParaRPr lang="en-US" sz="1400" b="1" dirty="0"/>
          </a:p>
        </p:txBody>
      </p:sp>
      <p:sp>
        <p:nvSpPr>
          <p:cNvPr id="10" name="TextBox 9"/>
          <p:cNvSpPr txBox="1"/>
          <p:nvPr/>
        </p:nvSpPr>
        <p:spPr>
          <a:xfrm>
            <a:off x="3923697" y="1590501"/>
            <a:ext cx="2216056" cy="307777"/>
          </a:xfrm>
          <a:prstGeom prst="rect">
            <a:avLst/>
          </a:prstGeom>
          <a:noFill/>
        </p:spPr>
        <p:txBody>
          <a:bodyPr wrap="none" rtlCol="0">
            <a:spAutoFit/>
          </a:bodyPr>
          <a:lstStyle/>
          <a:p>
            <a:r>
              <a:rPr lang="en-US" sz="1400" b="1" dirty="0" smtClean="0"/>
              <a:t>Southern Butterfly Families</a:t>
            </a:r>
            <a:endParaRPr lang="en-US" sz="1400" b="1" dirty="0"/>
          </a:p>
        </p:txBody>
      </p:sp>
      <p:sp>
        <p:nvSpPr>
          <p:cNvPr id="11" name="TextBox 10"/>
          <p:cNvSpPr txBox="1"/>
          <p:nvPr/>
        </p:nvSpPr>
        <p:spPr>
          <a:xfrm>
            <a:off x="6796847" y="1623236"/>
            <a:ext cx="1397370" cy="307777"/>
          </a:xfrm>
          <a:prstGeom prst="rect">
            <a:avLst/>
          </a:prstGeom>
          <a:noFill/>
        </p:spPr>
        <p:txBody>
          <a:bodyPr wrap="none" rtlCol="0">
            <a:spAutoFit/>
          </a:bodyPr>
          <a:lstStyle/>
          <a:p>
            <a:r>
              <a:rPr lang="en-US" sz="1400" b="1" dirty="0" smtClean="0"/>
              <a:t>Vertical Families</a:t>
            </a:r>
            <a:endParaRPr lang="en-US" sz="1400" b="1" dirty="0"/>
          </a:p>
        </p:txBody>
      </p:sp>
      <p:sp>
        <p:nvSpPr>
          <p:cNvPr id="17" name="TextBox 16"/>
          <p:cNvSpPr txBox="1"/>
          <p:nvPr/>
        </p:nvSpPr>
        <p:spPr>
          <a:xfrm>
            <a:off x="2238530" y="3284534"/>
            <a:ext cx="768159" cy="369332"/>
          </a:xfrm>
          <a:prstGeom prst="rect">
            <a:avLst/>
          </a:prstGeom>
          <a:noFill/>
        </p:spPr>
        <p:txBody>
          <a:bodyPr wrap="none" rtlCol="0">
            <a:spAutoFit/>
          </a:bodyPr>
          <a:lstStyle/>
          <a:p>
            <a:r>
              <a:rPr lang="en-US" b="1" dirty="0" smtClean="0">
                <a:solidFill>
                  <a:srgbClr val="FF0000"/>
                </a:solidFill>
              </a:rPr>
              <a:t>NRHO</a:t>
            </a:r>
            <a:endParaRPr lang="en-US" b="1" dirty="0">
              <a:solidFill>
                <a:srgbClr val="FF0000"/>
              </a:solidFill>
            </a:endParaRPr>
          </a:p>
        </p:txBody>
      </p:sp>
      <p:sp>
        <p:nvSpPr>
          <p:cNvPr id="18" name="Oval 17"/>
          <p:cNvSpPr/>
          <p:nvPr/>
        </p:nvSpPr>
        <p:spPr>
          <a:xfrm rot="794463">
            <a:off x="1737934" y="4594220"/>
            <a:ext cx="253079" cy="7660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1165199" y="5234704"/>
            <a:ext cx="768159" cy="369332"/>
          </a:xfrm>
          <a:prstGeom prst="rect">
            <a:avLst/>
          </a:prstGeom>
          <a:noFill/>
        </p:spPr>
        <p:txBody>
          <a:bodyPr wrap="none" rtlCol="0">
            <a:spAutoFit/>
          </a:bodyPr>
          <a:lstStyle/>
          <a:p>
            <a:r>
              <a:rPr lang="en-US" b="1" dirty="0" smtClean="0">
                <a:solidFill>
                  <a:srgbClr val="FF0000"/>
                </a:solidFill>
              </a:rPr>
              <a:t>NRHO</a:t>
            </a:r>
            <a:endParaRPr lang="en-US" b="1" dirty="0">
              <a:solidFill>
                <a:srgbClr val="FF0000"/>
              </a:solidFill>
            </a:endParaRPr>
          </a:p>
        </p:txBody>
      </p:sp>
      <p:sp>
        <p:nvSpPr>
          <p:cNvPr id="20" name="TextBox 19"/>
          <p:cNvSpPr txBox="1"/>
          <p:nvPr/>
        </p:nvSpPr>
        <p:spPr>
          <a:xfrm>
            <a:off x="334059" y="6223274"/>
            <a:ext cx="5694208" cy="261610"/>
          </a:xfrm>
          <a:prstGeom prst="rect">
            <a:avLst/>
          </a:prstGeom>
          <a:noFill/>
        </p:spPr>
        <p:txBody>
          <a:bodyPr wrap="square" rtlCol="0">
            <a:spAutoFit/>
          </a:bodyPr>
          <a:lstStyle/>
          <a:p>
            <a:r>
              <a:rPr lang="en-US" sz="1100" b="1" dirty="0" smtClean="0"/>
              <a:t>Credit:  Howell (Purdue), Ozimek (Purdue, APL), Bosanac (Colorado), Davis (JSC, ai-solutions)</a:t>
            </a:r>
            <a:endParaRPr lang="en-US" sz="1100" b="1" dirty="0"/>
          </a:p>
        </p:txBody>
      </p:sp>
    </p:spTree>
    <p:extLst>
      <p:ext uri="{BB962C8B-B14F-4D97-AF65-F5344CB8AC3E}">
        <p14:creationId xmlns:p14="http://schemas.microsoft.com/office/powerpoint/2010/main" val="37405770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1812" y="205328"/>
            <a:ext cx="2780375" cy="531519"/>
          </a:xfrm>
        </p:spPr>
        <p:txBody>
          <a:bodyPr>
            <a:noAutofit/>
          </a:bodyPr>
          <a:lstStyle/>
          <a:p>
            <a:r>
              <a:rPr lang="en-US" sz="2800" b="1" dirty="0" smtClean="0"/>
              <a:t>Transfers to NRHO</a:t>
            </a:r>
            <a:endParaRPr lang="en-US" sz="2800" b="1" dirty="0"/>
          </a:p>
        </p:txBody>
      </p:sp>
      <p:pic>
        <p:nvPicPr>
          <p:cNvPr id="4" name="3xBL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80216" y="1525616"/>
            <a:ext cx="7741424" cy="4354551"/>
          </a:xfrm>
          <a:prstGeom prst="rect">
            <a:avLst/>
          </a:prstGeom>
        </p:spPr>
      </p:pic>
      <p:sp>
        <p:nvSpPr>
          <p:cNvPr id="5" name="TextBox 4"/>
          <p:cNvSpPr txBox="1"/>
          <p:nvPr/>
        </p:nvSpPr>
        <p:spPr>
          <a:xfrm>
            <a:off x="499731" y="6091101"/>
            <a:ext cx="4277368" cy="276999"/>
          </a:xfrm>
          <a:prstGeom prst="rect">
            <a:avLst/>
          </a:prstGeom>
          <a:noFill/>
        </p:spPr>
        <p:txBody>
          <a:bodyPr wrap="square" rtlCol="0">
            <a:spAutoFit/>
          </a:bodyPr>
          <a:lstStyle/>
          <a:p>
            <a:r>
              <a:rPr lang="en-US" sz="1200" b="1" dirty="0" smtClean="0"/>
              <a:t>Credit:  Diane Davis (ai</a:t>
            </a:r>
            <a:r>
              <a:rPr lang="en-US" sz="1200" b="1" dirty="0"/>
              <a:t>-solutions) Gateway </a:t>
            </a:r>
            <a:r>
              <a:rPr lang="en-US" sz="1200" b="1" dirty="0" smtClean="0"/>
              <a:t>Lead,  JSC </a:t>
            </a:r>
            <a:endParaRPr lang="en-US" sz="1200" b="1" dirty="0"/>
          </a:p>
        </p:txBody>
      </p:sp>
      <p:sp>
        <p:nvSpPr>
          <p:cNvPr id="3" name="Rectangle 2"/>
          <p:cNvSpPr/>
          <p:nvPr/>
        </p:nvSpPr>
        <p:spPr>
          <a:xfrm>
            <a:off x="2158005" y="1046781"/>
            <a:ext cx="4827988" cy="369332"/>
          </a:xfrm>
          <a:prstGeom prst="rect">
            <a:avLst/>
          </a:prstGeom>
        </p:spPr>
        <p:txBody>
          <a:bodyPr wrap="none">
            <a:spAutoFit/>
          </a:bodyPr>
          <a:lstStyle/>
          <a:p>
            <a:r>
              <a:rPr lang="en-US" b="1" dirty="0" smtClean="0"/>
              <a:t>Three NRHO transfers with similar arrival epochs</a:t>
            </a:r>
            <a:endParaRPr lang="en-US" dirty="0"/>
          </a:p>
        </p:txBody>
      </p:sp>
    </p:spTree>
    <p:extLst>
      <p:ext uri="{BB962C8B-B14F-4D97-AF65-F5344CB8AC3E}">
        <p14:creationId xmlns:p14="http://schemas.microsoft.com/office/powerpoint/2010/main" val="10840259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2"/>
          </p:nvPr>
        </p:nvSpPr>
        <p:spPr>
          <a:noFill/>
        </p:spPr>
        <p:txBody>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200">
                <a:solidFill>
                  <a:schemeClr val="tx1"/>
                </a:solidFill>
                <a:latin typeface="Times New Roman" panose="02020603050405020304" pitchFamily="18" charset="0"/>
              </a:defRPr>
            </a:lvl9pPr>
          </a:lstStyle>
          <a:p>
            <a:fld id="{1A092634-E578-4FBB-BF58-719C06AE1B8B}" type="slidenum">
              <a:rPr lang="en-US" altLang="en-US" sz="1400"/>
              <a:pPr/>
              <a:t>29</a:t>
            </a:fld>
            <a:endParaRPr lang="en-US" altLang="en-US" sz="1400" dirty="0"/>
          </a:p>
        </p:txBody>
      </p:sp>
      <p:pic>
        <p:nvPicPr>
          <p:cNvPr id="29699" name="Picture 2" descr="12 SV Constell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3690" y="1237198"/>
            <a:ext cx="4860305" cy="235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4"/>
          <p:cNvSpPr txBox="1">
            <a:spLocks noChangeArrowheads="1"/>
          </p:cNvSpPr>
          <p:nvPr/>
        </p:nvSpPr>
        <p:spPr bwMode="auto">
          <a:xfrm>
            <a:off x="2179445" y="88703"/>
            <a:ext cx="47851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200">
                <a:solidFill>
                  <a:schemeClr val="tx1"/>
                </a:solidFill>
                <a:latin typeface="Times New Roman" panose="02020603050405020304" pitchFamily="18" charset="0"/>
              </a:defRPr>
            </a:lvl9pPr>
          </a:lstStyle>
          <a:p>
            <a:pPr algn="ctr" eaLnBrk="1" hangingPunct="1"/>
            <a:r>
              <a:rPr lang="en-US" altLang="en-US" sz="2400" b="1" dirty="0" smtClean="0">
                <a:latin typeface="+mn-lt"/>
              </a:rPr>
              <a:t>Frozen Orbits Application to Coverage and Altitude</a:t>
            </a:r>
            <a:endParaRPr lang="en-US" altLang="en-US" sz="2400" b="1" dirty="0">
              <a:latin typeface="+mn-lt"/>
            </a:endParaRPr>
          </a:p>
        </p:txBody>
      </p:sp>
      <p:sp>
        <p:nvSpPr>
          <p:cNvPr id="29702" name="Text Box 6"/>
          <p:cNvSpPr txBox="1">
            <a:spLocks noChangeArrowheads="1"/>
          </p:cNvSpPr>
          <p:nvPr/>
        </p:nvSpPr>
        <p:spPr bwMode="auto">
          <a:xfrm>
            <a:off x="211387" y="1235149"/>
            <a:ext cx="4070056"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200">
                <a:solidFill>
                  <a:schemeClr val="tx1"/>
                </a:solidFill>
                <a:latin typeface="Times New Roman" panose="02020603050405020304" pitchFamily="18" charset="0"/>
              </a:defRPr>
            </a:lvl9pPr>
          </a:lstStyle>
          <a:p>
            <a:pPr marL="285750" indent="-285750" eaLnBrk="1" hangingPunct="1">
              <a:buClr>
                <a:srgbClr val="000099"/>
              </a:buClr>
              <a:buSzPct val="100000"/>
              <a:buFont typeface="Arial" panose="020B0604020202020204" pitchFamily="34" charset="0"/>
              <a:buChar char="•"/>
            </a:pPr>
            <a:r>
              <a:rPr lang="en-US" altLang="en-US" sz="1800" dirty="0" smtClean="0"/>
              <a:t>Global Coverage Constellation </a:t>
            </a:r>
            <a:r>
              <a:rPr lang="en-US" altLang="en-US" sz="1800" dirty="0"/>
              <a:t>Parameters: 2 s/c per orbit plane, </a:t>
            </a:r>
            <a:r>
              <a:rPr lang="en-US" altLang="en-US" sz="1800" dirty="0" smtClean="0"/>
              <a:t>18hr </a:t>
            </a:r>
            <a:r>
              <a:rPr lang="en-US" altLang="en-US" sz="1800" dirty="0"/>
              <a:t>orbits ( </a:t>
            </a:r>
            <a:r>
              <a:rPr lang="en-US" altLang="en-US" sz="1800" i="1" dirty="0"/>
              <a:t>a</a:t>
            </a:r>
            <a:r>
              <a:rPr lang="en-US" altLang="en-US" sz="1800" dirty="0"/>
              <a:t>~8049, </a:t>
            </a:r>
            <a:r>
              <a:rPr lang="en-US" altLang="en-US" sz="1800" i="1" dirty="0"/>
              <a:t>e</a:t>
            </a:r>
            <a:r>
              <a:rPr lang="en-US" altLang="en-US" sz="1800" dirty="0"/>
              <a:t> = 0.4082)</a:t>
            </a:r>
          </a:p>
          <a:p>
            <a:pPr marL="285750" indent="-285750" eaLnBrk="1" hangingPunct="1">
              <a:buClr>
                <a:srgbClr val="000099"/>
              </a:buClr>
              <a:buSzPct val="100000"/>
              <a:buFont typeface="Arial" panose="020B0604020202020204" pitchFamily="34" charset="0"/>
              <a:buChar char="•"/>
            </a:pPr>
            <a:r>
              <a:rPr lang="en-US" altLang="en-US" sz="1800" dirty="0" smtClean="0"/>
              <a:t>Orbit </a:t>
            </a:r>
            <a:r>
              <a:rPr lang="en-US" altLang="en-US" sz="1800" dirty="0"/>
              <a:t>planes at right angle to each other but at </a:t>
            </a:r>
            <a:r>
              <a:rPr lang="en-US" altLang="en-US" sz="1800" i="1" dirty="0"/>
              <a:t>i</a:t>
            </a:r>
            <a:r>
              <a:rPr lang="en-US" altLang="en-US" sz="1800" dirty="0"/>
              <a:t> = 45</a:t>
            </a:r>
            <a:r>
              <a:rPr lang="en-US" altLang="en-US" sz="1800" baseline="45000" dirty="0"/>
              <a:t>o</a:t>
            </a:r>
            <a:endParaRPr lang="en-US" altLang="en-US" sz="1800" dirty="0"/>
          </a:p>
          <a:p>
            <a:pPr marL="285750" indent="-285750" eaLnBrk="1" hangingPunct="1">
              <a:buClr>
                <a:srgbClr val="000099"/>
              </a:buClr>
              <a:buSzPct val="100000"/>
              <a:buFont typeface="Arial" panose="020B0604020202020204" pitchFamily="34" charset="0"/>
              <a:buChar char="•"/>
            </a:pPr>
            <a:r>
              <a:rPr lang="en-US" altLang="en-US" sz="1800" dirty="0" smtClean="0"/>
              <a:t>For </a:t>
            </a:r>
            <a:r>
              <a:rPr lang="en-US" altLang="en-US" sz="1800" dirty="0"/>
              <a:t>continuous and simultaneous coverage, two orbit planes with </a:t>
            </a:r>
            <a:endParaRPr lang="en-US" altLang="en-US" sz="1800" dirty="0" smtClean="0"/>
          </a:p>
          <a:p>
            <a:pPr eaLnBrk="1" hangingPunct="1">
              <a:buClr>
                <a:srgbClr val="000099"/>
              </a:buClr>
              <a:buSzPct val="100000"/>
            </a:pPr>
            <a:r>
              <a:rPr lang="en-US" altLang="en-US" sz="1800" dirty="0">
                <a:latin typeface="Symbol" panose="05050102010706020507" pitchFamily="18" charset="2"/>
              </a:rPr>
              <a:t> </a:t>
            </a:r>
            <a:r>
              <a:rPr lang="en-US" altLang="en-US" sz="1800" dirty="0" smtClean="0">
                <a:latin typeface="Symbol" panose="05050102010706020507" pitchFamily="18" charset="2"/>
              </a:rPr>
              <a:t>    w</a:t>
            </a:r>
            <a:r>
              <a:rPr lang="en-US" altLang="en-US" sz="1800" dirty="0" smtClean="0"/>
              <a:t> </a:t>
            </a:r>
            <a:r>
              <a:rPr lang="en-US" altLang="en-US" sz="1800" dirty="0"/>
              <a:t>= 90</a:t>
            </a:r>
            <a:r>
              <a:rPr lang="en-US" altLang="en-US" sz="1800" baseline="45000" dirty="0"/>
              <a:t>o</a:t>
            </a:r>
            <a:r>
              <a:rPr lang="en-US" altLang="en-US" sz="1800" dirty="0"/>
              <a:t> and 270</a:t>
            </a:r>
            <a:r>
              <a:rPr lang="en-US" altLang="en-US" sz="1800" baseline="45000" dirty="0"/>
              <a:t>o</a:t>
            </a:r>
          </a:p>
          <a:p>
            <a:pPr marL="285750" indent="-285750" eaLnBrk="1" hangingPunct="1">
              <a:buClr>
                <a:srgbClr val="000099"/>
              </a:buClr>
              <a:buSzPct val="100000"/>
              <a:buFont typeface="Arial" panose="020B0604020202020204" pitchFamily="34" charset="0"/>
              <a:buChar char="•"/>
            </a:pPr>
            <a:r>
              <a:rPr lang="en-US" altLang="en-US" sz="1800" dirty="0" smtClean="0"/>
              <a:t>Nodes </a:t>
            </a:r>
            <a:r>
              <a:rPr lang="en-US" altLang="en-US" sz="1800" dirty="0"/>
              <a:t>separated by 180</a:t>
            </a:r>
            <a:r>
              <a:rPr lang="en-US" altLang="en-US" sz="1800" baseline="45000" dirty="0"/>
              <a:t>o</a:t>
            </a:r>
            <a:endParaRPr lang="en-US" altLang="en-US" sz="1800" dirty="0"/>
          </a:p>
          <a:p>
            <a:pPr marL="285750" indent="-285750" eaLnBrk="1" hangingPunct="1">
              <a:buClr>
                <a:srgbClr val="000099"/>
              </a:buClr>
              <a:buSzPct val="100000"/>
              <a:buFont typeface="Arial" panose="020B0604020202020204" pitchFamily="34" charset="0"/>
              <a:buChar char="•"/>
            </a:pPr>
            <a:r>
              <a:rPr lang="en-US" altLang="en-US" sz="1800" dirty="0" smtClean="0"/>
              <a:t>Can </a:t>
            </a:r>
            <a:r>
              <a:rPr lang="en-US" altLang="en-US" sz="1800" dirty="0"/>
              <a:t>utilize 8 or 12 </a:t>
            </a:r>
            <a:r>
              <a:rPr lang="en-US" altLang="en-US" sz="1800" dirty="0" smtClean="0"/>
              <a:t>spacecraft</a:t>
            </a:r>
          </a:p>
          <a:p>
            <a:pPr marL="285750" indent="-285750" eaLnBrk="1" hangingPunct="1">
              <a:buClr>
                <a:srgbClr val="000099"/>
              </a:buClr>
              <a:buSzPct val="100000"/>
              <a:buFont typeface="Arial" panose="020B0604020202020204" pitchFamily="34" charset="0"/>
              <a:buChar char="•"/>
            </a:pPr>
            <a:endParaRPr lang="en-US" altLang="en-US" sz="1800" dirty="0"/>
          </a:p>
          <a:p>
            <a:pPr marL="285750" indent="-285750" eaLnBrk="1" hangingPunct="1">
              <a:buClr>
                <a:srgbClr val="000099"/>
              </a:buClr>
              <a:buSzPct val="100000"/>
              <a:buFont typeface="Arial" panose="020B0604020202020204" pitchFamily="34" charset="0"/>
              <a:buChar char="•"/>
            </a:pPr>
            <a:endParaRPr lang="en-US" altLang="en-US" sz="1800" dirty="0" smtClean="0"/>
          </a:p>
          <a:p>
            <a:pPr marL="285750" indent="-285750" eaLnBrk="1" hangingPunct="1">
              <a:buClr>
                <a:srgbClr val="000099"/>
              </a:buClr>
              <a:buSzPct val="100000"/>
              <a:buFont typeface="Arial" panose="020B0604020202020204" pitchFamily="34" charset="0"/>
              <a:buChar char="•"/>
            </a:pPr>
            <a:r>
              <a:rPr lang="en-US" altLang="en-US" sz="1800" dirty="0" smtClean="0"/>
              <a:t>Low Lunar Orbit, altitude </a:t>
            </a:r>
          </a:p>
          <a:p>
            <a:pPr marL="288925" eaLnBrk="1" hangingPunct="1">
              <a:buClr>
                <a:srgbClr val="000099"/>
              </a:buClr>
              <a:buSzPct val="100000"/>
            </a:pPr>
            <a:r>
              <a:rPr lang="en-US" altLang="en-US" sz="1800" dirty="0"/>
              <a:t>b</a:t>
            </a:r>
            <a:r>
              <a:rPr lang="en-US" altLang="en-US" sz="1800" dirty="0" smtClean="0"/>
              <a:t>etween 2 km and 20 km for long duration observations</a:t>
            </a:r>
          </a:p>
          <a:p>
            <a:pPr marL="285750" indent="-285750" eaLnBrk="1" hangingPunct="1">
              <a:buClr>
                <a:srgbClr val="000099"/>
              </a:buClr>
              <a:buSzPct val="100000"/>
              <a:buFont typeface="Arial" panose="020B0604020202020204" pitchFamily="34" charset="0"/>
              <a:buChar char="•"/>
            </a:pPr>
            <a:r>
              <a:rPr lang="en-US" altLang="en-US" sz="1800" dirty="0" smtClean="0"/>
              <a:t>Use of low lunar prediction of gravity effects and frozen orbit designs</a:t>
            </a:r>
            <a:endParaRPr lang="en-US" altLang="en-US"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3690" y="3913163"/>
            <a:ext cx="4755613" cy="2057063"/>
          </a:xfrm>
          <a:prstGeom prst="rect">
            <a:avLst/>
          </a:prstGeom>
        </p:spPr>
      </p:pic>
      <p:sp>
        <p:nvSpPr>
          <p:cNvPr id="8" name="TextBox 7"/>
          <p:cNvSpPr txBox="1"/>
          <p:nvPr/>
        </p:nvSpPr>
        <p:spPr>
          <a:xfrm>
            <a:off x="598082" y="6079352"/>
            <a:ext cx="3415230" cy="276999"/>
          </a:xfrm>
          <a:prstGeom prst="rect">
            <a:avLst/>
          </a:prstGeom>
          <a:noFill/>
        </p:spPr>
        <p:txBody>
          <a:bodyPr wrap="none" rtlCol="0">
            <a:spAutoFit/>
          </a:bodyPr>
          <a:lstStyle/>
          <a:p>
            <a:r>
              <a:rPr lang="en-US" sz="1200" b="1" dirty="0" smtClean="0"/>
              <a:t>Credit: Folta (GSFC), Quinn (GSFC), Mesarch (GSFC)</a:t>
            </a:r>
            <a:endParaRPr lang="en-US" sz="1200" b="1" dirty="0"/>
          </a:p>
        </p:txBody>
      </p:sp>
      <p:sp>
        <p:nvSpPr>
          <p:cNvPr id="9" name="TextBox 8"/>
          <p:cNvSpPr txBox="1"/>
          <p:nvPr/>
        </p:nvSpPr>
        <p:spPr>
          <a:xfrm>
            <a:off x="6082743" y="3581601"/>
            <a:ext cx="2931252" cy="276999"/>
          </a:xfrm>
          <a:prstGeom prst="rect">
            <a:avLst/>
          </a:prstGeom>
          <a:noFill/>
        </p:spPr>
        <p:txBody>
          <a:bodyPr wrap="none" rtlCol="0">
            <a:spAutoFit/>
          </a:bodyPr>
          <a:lstStyle/>
          <a:p>
            <a:r>
              <a:rPr lang="en-US" sz="1200" b="1" dirty="0" smtClean="0"/>
              <a:t>Credit: Folta (GSFC), Quinn (GSFC), Ely (JPL)</a:t>
            </a:r>
            <a:endParaRPr lang="en-US" sz="1200" b="1" dirty="0"/>
          </a:p>
        </p:txBody>
      </p:sp>
    </p:spTree>
    <p:extLst>
      <p:ext uri="{BB962C8B-B14F-4D97-AF65-F5344CB8AC3E}">
        <p14:creationId xmlns:p14="http://schemas.microsoft.com/office/powerpoint/2010/main" val="1494194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35377"/>
          <a:stretch/>
        </p:blipFill>
        <p:spPr>
          <a:xfrm>
            <a:off x="25636" y="988639"/>
            <a:ext cx="9084180" cy="5839452"/>
          </a:xfrm>
          <a:prstGeom prst="rect">
            <a:avLst/>
          </a:prstGeom>
        </p:spPr>
      </p:pic>
      <p:sp>
        <p:nvSpPr>
          <p:cNvPr id="2" name="Title 1"/>
          <p:cNvSpPr>
            <a:spLocks noGrp="1"/>
          </p:cNvSpPr>
          <p:nvPr>
            <p:ph type="title"/>
          </p:nvPr>
        </p:nvSpPr>
        <p:spPr>
          <a:xfrm>
            <a:off x="2007618" y="192916"/>
            <a:ext cx="4863200" cy="524931"/>
          </a:xfrm>
        </p:spPr>
        <p:txBody>
          <a:bodyPr>
            <a:normAutofit/>
          </a:bodyPr>
          <a:lstStyle/>
          <a:p>
            <a:r>
              <a:rPr lang="en-US" sz="2800" b="1" dirty="0" smtClean="0">
                <a:latin typeface="+mn-lt"/>
              </a:rPr>
              <a:t>ARTEMIS - Going to the Moon</a:t>
            </a:r>
            <a:endParaRPr lang="en-US" sz="2800" b="1" dirty="0">
              <a:latin typeface="+mn-lt"/>
            </a:endParaRPr>
          </a:p>
        </p:txBody>
      </p:sp>
      <p:sp>
        <p:nvSpPr>
          <p:cNvPr id="3" name="Content Placeholder 2"/>
          <p:cNvSpPr>
            <a:spLocks noGrp="1"/>
          </p:cNvSpPr>
          <p:nvPr>
            <p:ph idx="1"/>
          </p:nvPr>
        </p:nvSpPr>
        <p:spPr>
          <a:xfrm>
            <a:off x="200825" y="1091191"/>
            <a:ext cx="8733802" cy="5540346"/>
          </a:xfrm>
        </p:spPr>
        <p:txBody>
          <a:bodyPr>
            <a:noAutofit/>
          </a:bodyPr>
          <a:lstStyle/>
          <a:p>
            <a:r>
              <a:rPr lang="en-US" sz="2400" dirty="0" smtClean="0">
                <a:solidFill>
                  <a:schemeClr val="accent4">
                    <a:lumMod val="20000"/>
                    <a:lumOff val="80000"/>
                  </a:schemeClr>
                </a:solidFill>
              </a:rPr>
              <a:t>Gateway: Multi-body applications for a NRHO </a:t>
            </a:r>
          </a:p>
          <a:p>
            <a:r>
              <a:rPr lang="en-US" sz="2400" dirty="0" smtClean="0">
                <a:solidFill>
                  <a:schemeClr val="accent4">
                    <a:lumMod val="20000"/>
                    <a:lumOff val="80000"/>
                  </a:schemeClr>
                </a:solidFill>
              </a:rPr>
              <a:t>Orion: Multi-body applications for DRO, NRHO, and transfers via lunar assist</a:t>
            </a:r>
            <a:endParaRPr lang="en-US" sz="2400" dirty="0">
              <a:solidFill>
                <a:schemeClr val="accent4">
                  <a:lumMod val="20000"/>
                  <a:lumOff val="80000"/>
                </a:schemeClr>
              </a:solidFill>
            </a:endParaRPr>
          </a:p>
          <a:p>
            <a:r>
              <a:rPr lang="en-US" sz="2400" dirty="0" smtClean="0">
                <a:solidFill>
                  <a:schemeClr val="accent4">
                    <a:lumMod val="20000"/>
                    <a:lumOff val="80000"/>
                  </a:schemeClr>
                </a:solidFill>
              </a:rPr>
              <a:t>Relays: Based on multi-body (EML</a:t>
            </a:r>
            <a:r>
              <a:rPr lang="en-US" sz="2400" baseline="-25000" dirty="0" smtClean="0">
                <a:solidFill>
                  <a:schemeClr val="accent4">
                    <a:lumMod val="20000"/>
                    <a:lumOff val="80000"/>
                  </a:schemeClr>
                </a:solidFill>
              </a:rPr>
              <a:t>1</a:t>
            </a:r>
            <a:r>
              <a:rPr lang="en-US" sz="2400" dirty="0" smtClean="0">
                <a:solidFill>
                  <a:schemeClr val="accent4">
                    <a:lumMod val="20000"/>
                    <a:lumOff val="80000"/>
                  </a:schemeClr>
                </a:solidFill>
              </a:rPr>
              <a:t>, EML</a:t>
            </a:r>
            <a:r>
              <a:rPr lang="en-US" sz="2400" baseline="-25000" dirty="0" smtClean="0">
                <a:solidFill>
                  <a:schemeClr val="accent4">
                    <a:lumMod val="20000"/>
                    <a:lumOff val="80000"/>
                  </a:schemeClr>
                </a:solidFill>
              </a:rPr>
              <a:t>2</a:t>
            </a:r>
            <a:r>
              <a:rPr lang="en-US" sz="2400" dirty="0" smtClean="0">
                <a:solidFill>
                  <a:schemeClr val="accent4">
                    <a:lumMod val="20000"/>
                    <a:lumOff val="80000"/>
                  </a:schemeClr>
                </a:solidFill>
              </a:rPr>
              <a:t>, NRHO) and two-body with perturbations (Circular relays at various orbit altitudes and inclinations</a:t>
            </a:r>
          </a:p>
          <a:p>
            <a:r>
              <a:rPr lang="en-US" sz="2400" dirty="0" smtClean="0">
                <a:solidFill>
                  <a:schemeClr val="accent4">
                    <a:lumMod val="20000"/>
                    <a:lumOff val="80000"/>
                  </a:schemeClr>
                </a:solidFill>
              </a:rPr>
              <a:t>Low Lunar Orbits: Using improved gravity models</a:t>
            </a:r>
          </a:p>
          <a:p>
            <a:r>
              <a:rPr lang="en-US" sz="2400" dirty="0" smtClean="0">
                <a:solidFill>
                  <a:schemeClr val="accent4">
                    <a:lumMod val="20000"/>
                    <a:lumOff val="80000"/>
                  </a:schemeClr>
                </a:solidFill>
              </a:rPr>
              <a:t>Landers: Transfers based on above improved gravity and navigation systems</a:t>
            </a:r>
          </a:p>
          <a:p>
            <a:r>
              <a:rPr lang="en-US" sz="2400" dirty="0" smtClean="0">
                <a:solidFill>
                  <a:schemeClr val="accent4">
                    <a:lumMod val="20000"/>
                    <a:lumOff val="80000"/>
                  </a:schemeClr>
                </a:solidFill>
              </a:rPr>
              <a:t>The difficulties of Lunar and Cis-lunar missions are being challenged, we now have detailed understanding and innovative design methods</a:t>
            </a:r>
          </a:p>
          <a:p>
            <a:r>
              <a:rPr lang="en-US" sz="2400" dirty="0">
                <a:solidFill>
                  <a:schemeClr val="accent4">
                    <a:lumMod val="20000"/>
                    <a:lumOff val="80000"/>
                  </a:schemeClr>
                </a:solidFill>
              </a:rPr>
              <a:t>New innovations – Frozen Orbits, NRHO, EM-Libration, and more will permit achievement of upcoming international lunar </a:t>
            </a:r>
            <a:r>
              <a:rPr lang="en-US" sz="2400" dirty="0" smtClean="0">
                <a:solidFill>
                  <a:schemeClr val="accent4">
                    <a:lumMod val="20000"/>
                    <a:lumOff val="80000"/>
                  </a:schemeClr>
                </a:solidFill>
              </a:rPr>
              <a:t>missions</a:t>
            </a:r>
            <a:endParaRPr lang="en-US" sz="2400" dirty="0">
              <a:solidFill>
                <a:schemeClr val="accent4">
                  <a:lumMod val="20000"/>
                  <a:lumOff val="80000"/>
                </a:schemeClr>
              </a:solidFill>
            </a:endParaRPr>
          </a:p>
        </p:txBody>
      </p:sp>
    </p:spTree>
    <p:extLst>
      <p:ext uri="{BB962C8B-B14F-4D97-AF65-F5344CB8AC3E}">
        <p14:creationId xmlns:p14="http://schemas.microsoft.com/office/powerpoint/2010/main" val="3331744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70103" y="0"/>
            <a:ext cx="3506179" cy="830997"/>
          </a:xfrm>
          <a:prstGeom prst="rect">
            <a:avLst/>
          </a:prstGeom>
          <a:noFill/>
        </p:spPr>
        <p:txBody>
          <a:bodyPr wrap="square" rtlCol="0">
            <a:spAutoFit/>
          </a:bodyPr>
          <a:lstStyle/>
          <a:p>
            <a:r>
              <a:rPr lang="en-US" sz="4800" dirty="0" smtClean="0"/>
              <a:t>Thank You</a:t>
            </a:r>
            <a:endParaRPr lang="en-US" sz="4800" dirty="0"/>
          </a:p>
        </p:txBody>
      </p:sp>
      <p:sp>
        <p:nvSpPr>
          <p:cNvPr id="2" name="TextBox 1"/>
          <p:cNvSpPr txBox="1"/>
          <p:nvPr/>
        </p:nvSpPr>
        <p:spPr>
          <a:xfrm>
            <a:off x="285560" y="1015663"/>
            <a:ext cx="8858440" cy="513986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My appreciation goes to Dr. Conrad Schiff (NASA/GSFC), Dr. David Dunham (KinetX), Dr. Josep Masdemont (Universitat Politecnica de Catalunya , UPC), Dr. Gerard Gomez (University of Barcelona), Dr. Edward Belbruno (Princeton), Dr. Daniel Scheeres (Colorado University), Dr. David Spencer (Penn State), Dr. Natasha Bosanac (Colorado University), Dr. Amanda Haapala (APL), Dr. Martin Ozimek (APL), Dr. Thomas Pavlak (JPL), Dr. Diane Davis (ai-solutions/JSC), and Dr. Belinda Marchand </a:t>
            </a:r>
            <a:r>
              <a:rPr lang="en-US" sz="2000" dirty="0" smtClean="0">
                <a:latin typeface="Times New Roman" panose="02020603050405020304" pitchFamily="18" charset="0"/>
                <a:cs typeface="Times New Roman" panose="02020603050405020304" pitchFamily="18" charset="0"/>
              </a:rPr>
              <a:t>(Purdue / ProGalaxia</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And to many </a:t>
            </a:r>
            <a:r>
              <a:rPr lang="en-US" sz="2000" dirty="0">
                <a:latin typeface="Times New Roman" panose="02020603050405020304" pitchFamily="18" charset="0"/>
                <a:cs typeface="Times New Roman" panose="02020603050405020304" pitchFamily="18" charset="0"/>
              </a:rPr>
              <a:t>others who developed the basics of what I applied in various missions, thank you. </a:t>
            </a:r>
            <a:endParaRPr lang="en-US" sz="20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would especially like to recognize </a:t>
            </a:r>
            <a:r>
              <a:rPr lang="en-US" sz="2000" dirty="0" smtClean="0">
                <a:latin typeface="Times New Roman" panose="02020603050405020304" pitchFamily="18" charset="0"/>
                <a:cs typeface="Times New Roman" panose="02020603050405020304" pitchFamily="18" charset="0"/>
              </a:rPr>
              <a:t>Dr. Kathleen </a:t>
            </a:r>
            <a:r>
              <a:rPr lang="en-US" sz="2000" dirty="0">
                <a:latin typeface="Times New Roman" panose="02020603050405020304" pitchFamily="18" charset="0"/>
                <a:cs typeface="Times New Roman" panose="02020603050405020304" pitchFamily="18" charset="0"/>
              </a:rPr>
              <a:t>Howell (Purdue University), Dr. Martin Lo (JPL) and the late Dr. Robert Farquhar (NASA, APL, KinetX), without whose guidance and friendship I would not have accomplished n</a:t>
            </a:r>
            <a:r>
              <a:rPr lang="en-US" sz="2000" dirty="0" smtClean="0">
                <a:latin typeface="Times New Roman" panose="02020603050405020304" pitchFamily="18" charset="0"/>
                <a:cs typeface="Times New Roman" panose="02020603050405020304" pitchFamily="18" charset="0"/>
              </a:rPr>
              <a:t>or </a:t>
            </a:r>
            <a:r>
              <a:rPr lang="en-US" sz="2000" dirty="0">
                <a:latin typeface="Times New Roman" panose="02020603050405020304" pitchFamily="18" charset="0"/>
                <a:cs typeface="Times New Roman" panose="02020603050405020304" pitchFamily="18" charset="0"/>
              </a:rPr>
              <a:t>understood nearly as much in applying dynamical systems </a:t>
            </a:r>
            <a:r>
              <a:rPr lang="en-US" sz="2000" dirty="0" smtClean="0">
                <a:latin typeface="Times New Roman" panose="02020603050405020304" pitchFamily="18" charset="0"/>
                <a:cs typeface="Times New Roman" panose="02020603050405020304" pitchFamily="18" charset="0"/>
              </a:rPr>
              <a:t>theory.</a:t>
            </a:r>
          </a:p>
          <a:p>
            <a:endParaRPr lang="en-US" sz="14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Needless </a:t>
            </a:r>
            <a:r>
              <a:rPr lang="en-US" sz="2000" dirty="0">
                <a:latin typeface="Times New Roman" panose="02020603050405020304" pitchFamily="18" charset="0"/>
                <a:cs typeface="Times New Roman" panose="02020603050405020304" pitchFamily="18" charset="0"/>
              </a:rPr>
              <a:t>to say, for all the tireless support and understanding, thank you Mary, my wonderful wife.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52951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7820" y="0"/>
            <a:ext cx="922182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9210" y="1032825"/>
            <a:ext cx="5898910" cy="5825175"/>
          </a:xfrm>
          <a:prstGeom prst="rect">
            <a:avLst/>
          </a:prstGeom>
        </p:spPr>
      </p:pic>
      <p:sp>
        <p:nvSpPr>
          <p:cNvPr id="4" name="Rectangle 3"/>
          <p:cNvSpPr/>
          <p:nvPr/>
        </p:nvSpPr>
        <p:spPr>
          <a:xfrm>
            <a:off x="2711180" y="5674356"/>
            <a:ext cx="4023997" cy="1477328"/>
          </a:xfrm>
          <a:prstGeom prst="rect">
            <a:avLst/>
          </a:prstGeom>
        </p:spPr>
        <p:txBody>
          <a:bodyPr wrap="square">
            <a:spAutoFit/>
          </a:bodyPr>
          <a:lstStyle/>
          <a:p>
            <a:pPr algn="ctr"/>
            <a:r>
              <a:rPr lang="en-US" dirty="0">
                <a:solidFill>
                  <a:schemeClr val="accent1">
                    <a:lumMod val="40000"/>
                    <a:lumOff val="60000"/>
                  </a:schemeClr>
                </a:solidFill>
              </a:rPr>
              <a:t>AS11-44-6550</a:t>
            </a:r>
            <a:br>
              <a:rPr lang="en-US" dirty="0">
                <a:solidFill>
                  <a:schemeClr val="accent1">
                    <a:lumMod val="40000"/>
                    <a:lumOff val="60000"/>
                  </a:schemeClr>
                </a:solidFill>
              </a:rPr>
            </a:br>
            <a:r>
              <a:rPr lang="en-US" b="1" dirty="0">
                <a:solidFill>
                  <a:schemeClr val="accent1">
                    <a:lumMod val="40000"/>
                    <a:lumOff val="60000"/>
                  </a:schemeClr>
                </a:solidFill>
              </a:rPr>
              <a:t>Earthrise viewed from lunar orbit prior to </a:t>
            </a:r>
            <a:r>
              <a:rPr lang="en-US" b="1" dirty="0" smtClean="0">
                <a:solidFill>
                  <a:schemeClr val="accent1">
                    <a:lumMod val="40000"/>
                    <a:lumOff val="60000"/>
                  </a:schemeClr>
                </a:solidFill>
              </a:rPr>
              <a:t>Apollo 11 landing</a:t>
            </a:r>
          </a:p>
          <a:p>
            <a:pPr algn="ctr"/>
            <a:r>
              <a:rPr lang="en-US" dirty="0" smtClean="0">
                <a:solidFill>
                  <a:schemeClr val="accent1">
                    <a:lumMod val="40000"/>
                    <a:lumOff val="60000"/>
                  </a:schemeClr>
                </a:solidFill>
              </a:rPr>
              <a:t>July 1969</a:t>
            </a:r>
          </a:p>
          <a:p>
            <a:pPr algn="ctr"/>
            <a:endParaRPr lang="en-US" dirty="0">
              <a:solidFill>
                <a:schemeClr val="bg1">
                  <a:lumMod val="85000"/>
                </a:schemeClr>
              </a:solidFill>
            </a:endParaRPr>
          </a:p>
        </p:txBody>
      </p:sp>
      <p:sp>
        <p:nvSpPr>
          <p:cNvPr id="5" name="TextBox 4"/>
          <p:cNvSpPr txBox="1"/>
          <p:nvPr/>
        </p:nvSpPr>
        <p:spPr>
          <a:xfrm>
            <a:off x="2865120" y="739141"/>
            <a:ext cx="3506179" cy="1015663"/>
          </a:xfrm>
          <a:prstGeom prst="rect">
            <a:avLst/>
          </a:prstGeom>
          <a:noFill/>
        </p:spPr>
        <p:txBody>
          <a:bodyPr wrap="square" rtlCol="0">
            <a:spAutoFit/>
          </a:bodyPr>
          <a:lstStyle/>
          <a:p>
            <a:r>
              <a:rPr lang="en-US" sz="6000" dirty="0" smtClean="0">
                <a:solidFill>
                  <a:schemeClr val="accent1">
                    <a:lumMod val="40000"/>
                    <a:lumOff val="60000"/>
                  </a:schemeClr>
                </a:solidFill>
              </a:rPr>
              <a:t>Thank You</a:t>
            </a:r>
            <a:endParaRPr lang="en-US" sz="6000" dirty="0">
              <a:solidFill>
                <a:schemeClr val="accent1">
                  <a:lumMod val="40000"/>
                  <a:lumOff val="60000"/>
                </a:schemeClr>
              </a:solidFill>
            </a:endParaRPr>
          </a:p>
        </p:txBody>
      </p:sp>
    </p:spTree>
    <p:extLst>
      <p:ext uri="{BB962C8B-B14F-4D97-AF65-F5344CB8AC3E}">
        <p14:creationId xmlns:p14="http://schemas.microsoft.com/office/powerpoint/2010/main" val="940694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64551</TotalTime>
  <Words>4833</Words>
  <Application>Microsoft Office PowerPoint</Application>
  <PresentationFormat>On-screen Show (4:3)</PresentationFormat>
  <Paragraphs>413</Paragraphs>
  <Slides>32</Slides>
  <Notes>4</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vt:lpstr>
      <vt:lpstr>Calibri</vt:lpstr>
      <vt:lpstr>Calibri Light</vt:lpstr>
      <vt:lpstr>Cambria Math</vt:lpstr>
      <vt:lpstr>Courier New</vt:lpstr>
      <vt:lpstr>FrankRuehl</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Transfers to NRHO</vt:lpstr>
      <vt:lpstr>PowerPoint Presentation</vt:lpstr>
      <vt:lpstr>ARTEMIS - Going to the Moon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Folta, David C. (GSFC-5950)</dc:creator>
  <cp:lastModifiedBy>Dahl, Kevin (GSFC-279.0)[TRAX INTERNATIONAL CORP]</cp:lastModifiedBy>
  <cp:revision>476</cp:revision>
  <dcterms:created xsi:type="dcterms:W3CDTF">2019-09-02T20:38:46Z</dcterms:created>
  <dcterms:modified xsi:type="dcterms:W3CDTF">2020-04-03T16:37:37Z</dcterms:modified>
</cp:coreProperties>
</file>