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38"/>
  </p:notesMasterIdLst>
  <p:sldIdLst>
    <p:sldId id="361" r:id="rId2"/>
    <p:sldId id="455" r:id="rId3"/>
    <p:sldId id="463" r:id="rId4"/>
    <p:sldId id="446" r:id="rId5"/>
    <p:sldId id="445" r:id="rId6"/>
    <p:sldId id="457" r:id="rId7"/>
    <p:sldId id="441" r:id="rId8"/>
    <p:sldId id="449" r:id="rId9"/>
    <p:sldId id="453" r:id="rId10"/>
    <p:sldId id="462" r:id="rId11"/>
    <p:sldId id="440" r:id="rId12"/>
    <p:sldId id="432" r:id="rId13"/>
    <p:sldId id="459" r:id="rId14"/>
    <p:sldId id="465" r:id="rId15"/>
    <p:sldId id="461" r:id="rId16"/>
    <p:sldId id="439" r:id="rId17"/>
    <p:sldId id="456" r:id="rId18"/>
    <p:sldId id="467" r:id="rId19"/>
    <p:sldId id="468" r:id="rId20"/>
    <p:sldId id="434" r:id="rId21"/>
    <p:sldId id="460" r:id="rId22"/>
    <p:sldId id="471" r:id="rId23"/>
    <p:sldId id="470" r:id="rId24"/>
    <p:sldId id="437" r:id="rId25"/>
    <p:sldId id="452" r:id="rId26"/>
    <p:sldId id="469" r:id="rId27"/>
    <p:sldId id="435" r:id="rId28"/>
    <p:sldId id="436" r:id="rId29"/>
    <p:sldId id="458" r:id="rId30"/>
    <p:sldId id="473" r:id="rId31"/>
    <p:sldId id="474" r:id="rId32"/>
    <p:sldId id="476" r:id="rId33"/>
    <p:sldId id="447" r:id="rId34"/>
    <p:sldId id="475" r:id="rId35"/>
    <p:sldId id="477" r:id="rId36"/>
    <p:sldId id="448" r:id="rId37"/>
  </p:sldIdLst>
  <p:sldSz cx="12192000" cy="6858000"/>
  <p:notesSz cx="6881813"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16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67" autoAdjust="0"/>
    <p:restoredTop sz="86368" autoAdjust="0"/>
  </p:normalViewPr>
  <p:slideViewPr>
    <p:cSldViewPr>
      <p:cViewPr varScale="1">
        <p:scale>
          <a:sx n="58" d="100"/>
          <a:sy n="58" d="100"/>
        </p:scale>
        <p:origin x="240" y="40"/>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95" d="100"/>
          <a:sy n="95" d="100"/>
        </p:scale>
        <p:origin x="-690" y="-96"/>
      </p:cViewPr>
      <p:guideLst>
        <p:guide orient="horz" pos="2928"/>
        <p:guide pos="216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2446" tIns="46223" rIns="92446" bIns="46223" rtlCol="0"/>
          <a:lstStyle>
            <a:lvl1pPr algn="l">
              <a:defRPr sz="1200"/>
            </a:lvl1pPr>
          </a:lstStyle>
          <a:p>
            <a:endParaRPr lang="en-US"/>
          </a:p>
        </p:txBody>
      </p:sp>
      <p:sp>
        <p:nvSpPr>
          <p:cNvPr id="3" name="Date Placeholder 2"/>
          <p:cNvSpPr>
            <a:spLocks noGrp="1"/>
          </p:cNvSpPr>
          <p:nvPr>
            <p:ph type="dt" idx="1"/>
          </p:nvPr>
        </p:nvSpPr>
        <p:spPr>
          <a:xfrm>
            <a:off x="3898102" y="0"/>
            <a:ext cx="2982119" cy="464820"/>
          </a:xfrm>
          <a:prstGeom prst="rect">
            <a:avLst/>
          </a:prstGeom>
        </p:spPr>
        <p:txBody>
          <a:bodyPr vert="horz" lIns="92446" tIns="46223" rIns="92446" bIns="46223" rtlCol="0"/>
          <a:lstStyle>
            <a:lvl1pPr algn="r">
              <a:defRPr sz="1200"/>
            </a:lvl1pPr>
          </a:lstStyle>
          <a:p>
            <a:fld id="{BA4133C0-B352-4325-9170-22FD4FA71E0A}" type="datetimeFigureOut">
              <a:rPr lang="en-US" smtClean="0"/>
              <a:pPr/>
              <a:t>12/4/2020</a:t>
            </a:fld>
            <a:endParaRPr lang="en-US"/>
          </a:p>
        </p:txBody>
      </p:sp>
      <p:sp>
        <p:nvSpPr>
          <p:cNvPr id="4" name="Slide Image Placeholder 3"/>
          <p:cNvSpPr>
            <a:spLocks noGrp="1" noRot="1" noChangeAspect="1"/>
          </p:cNvSpPr>
          <p:nvPr>
            <p:ph type="sldImg" idx="2"/>
          </p:nvPr>
        </p:nvSpPr>
        <p:spPr>
          <a:xfrm>
            <a:off x="342900" y="696913"/>
            <a:ext cx="6196013" cy="3486150"/>
          </a:xfrm>
          <a:prstGeom prst="rect">
            <a:avLst/>
          </a:prstGeom>
          <a:noFill/>
          <a:ln w="12700">
            <a:solidFill>
              <a:prstClr val="black"/>
            </a:solidFill>
          </a:ln>
        </p:spPr>
        <p:txBody>
          <a:bodyPr vert="horz" lIns="92446" tIns="46223" rIns="92446" bIns="46223" rtlCol="0" anchor="ctr"/>
          <a:lstStyle/>
          <a:p>
            <a:endParaRPr lang="en-US"/>
          </a:p>
        </p:txBody>
      </p:sp>
      <p:sp>
        <p:nvSpPr>
          <p:cNvPr id="5" name="Notes Placeholder 4"/>
          <p:cNvSpPr>
            <a:spLocks noGrp="1"/>
          </p:cNvSpPr>
          <p:nvPr>
            <p:ph type="body" sz="quarter" idx="3"/>
          </p:nvPr>
        </p:nvSpPr>
        <p:spPr>
          <a:xfrm>
            <a:off x="688182" y="4415790"/>
            <a:ext cx="5505450" cy="4183380"/>
          </a:xfrm>
          <a:prstGeom prst="rect">
            <a:avLst/>
          </a:prstGeom>
        </p:spPr>
        <p:txBody>
          <a:bodyPr vert="horz" lIns="92446" tIns="46223" rIns="92446" bIns="46223"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2982119" cy="464820"/>
          </a:xfrm>
          <a:prstGeom prst="rect">
            <a:avLst/>
          </a:prstGeom>
        </p:spPr>
        <p:txBody>
          <a:bodyPr vert="horz" lIns="92446" tIns="46223" rIns="92446" bIns="46223" rtlCol="0" anchor="b"/>
          <a:lstStyle>
            <a:lvl1pPr algn="l">
              <a:defRPr sz="1200"/>
            </a:lvl1pPr>
          </a:lstStyle>
          <a:p>
            <a:endParaRPr lang="en-US"/>
          </a:p>
        </p:txBody>
      </p:sp>
      <p:sp>
        <p:nvSpPr>
          <p:cNvPr id="7" name="Slide Number Placeholder 6"/>
          <p:cNvSpPr>
            <a:spLocks noGrp="1"/>
          </p:cNvSpPr>
          <p:nvPr>
            <p:ph type="sldNum" sz="quarter" idx="5"/>
          </p:nvPr>
        </p:nvSpPr>
        <p:spPr>
          <a:xfrm>
            <a:off x="3898102" y="8829967"/>
            <a:ext cx="2982119" cy="464820"/>
          </a:xfrm>
          <a:prstGeom prst="rect">
            <a:avLst/>
          </a:prstGeom>
        </p:spPr>
        <p:txBody>
          <a:bodyPr vert="horz" lIns="92446" tIns="46223" rIns="92446" bIns="46223" rtlCol="0" anchor="b"/>
          <a:lstStyle>
            <a:lvl1pPr algn="r">
              <a:defRPr sz="1200"/>
            </a:lvl1pPr>
          </a:lstStyle>
          <a:p>
            <a:fld id="{C1C4C5B4-33A5-44B7-BDE2-939978074E1C}" type="slidenum">
              <a:rPr lang="en-US" smtClean="0"/>
              <a:pPr/>
              <a:t>‹#›</a:t>
            </a:fld>
            <a:endParaRPr lang="en-US"/>
          </a:p>
        </p:txBody>
      </p:sp>
    </p:spTree>
    <p:extLst>
      <p:ext uri="{BB962C8B-B14F-4D97-AF65-F5344CB8AC3E}">
        <p14:creationId xmlns:p14="http://schemas.microsoft.com/office/powerpoint/2010/main" val="2507989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1C4C5B4-33A5-44B7-BDE2-939978074E1C}" type="slidenum">
              <a:rPr lang="en-US" smtClean="0"/>
              <a:pPr/>
              <a:t>1</a:t>
            </a:fld>
            <a:endParaRPr lang="en-US"/>
          </a:p>
        </p:txBody>
      </p:sp>
    </p:spTree>
    <p:extLst>
      <p:ext uri="{BB962C8B-B14F-4D97-AF65-F5344CB8AC3E}">
        <p14:creationId xmlns:p14="http://schemas.microsoft.com/office/powerpoint/2010/main" val="353420975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6" name="Slide Number Placeholder 5"/>
          <p:cNvSpPr>
            <a:spLocks noGrp="1"/>
          </p:cNvSpPr>
          <p:nvPr>
            <p:ph type="sldNum" sz="quarter" idx="12"/>
          </p:nvPr>
        </p:nvSpPr>
        <p:spPr>
          <a:xfrm>
            <a:off x="8839200" y="6356353"/>
            <a:ext cx="2844800" cy="365125"/>
          </a:xfrm>
        </p:spPr>
        <p:txBody>
          <a:bodyPr/>
          <a:lstStyle>
            <a:lvl1pPr>
              <a:defRPr>
                <a:solidFill>
                  <a:schemeClr val="tx1"/>
                </a:solidFill>
              </a:defRPr>
            </a:lvl1pPr>
          </a:lstStyle>
          <a:p>
            <a:fld id="{B7BDA93C-157F-4692-8C3D-264612CA3210}" type="slidenum">
              <a:rPr lang="en-US" smtClean="0"/>
              <a:pPr/>
              <a:t>‹#›</a:t>
            </a:fld>
            <a:endParaRPr lang="en-US"/>
          </a:p>
        </p:txBody>
      </p:sp>
      <p:pic>
        <p:nvPicPr>
          <p:cNvPr id="7" name="Picture 1"/>
          <p:cNvPicPr>
            <a:picLocks noChangeAspect="1" noChangeArrowheads="1"/>
          </p:cNvPicPr>
          <p:nvPr userDrawn="1"/>
        </p:nvPicPr>
        <p:blipFill>
          <a:blip r:embed="rId2" cstate="print"/>
          <a:srcRect/>
          <a:stretch>
            <a:fillRect/>
          </a:stretch>
        </p:blipFill>
        <p:spPr bwMode="auto">
          <a:xfrm>
            <a:off x="11057107" y="152400"/>
            <a:ext cx="982493" cy="685800"/>
          </a:xfrm>
          <a:prstGeom prst="rect">
            <a:avLst/>
          </a:prstGeom>
          <a:noFill/>
          <a:ln w="9525">
            <a:noFill/>
            <a:miter lim="800000"/>
            <a:headEnd/>
            <a:tailEnd/>
          </a:ln>
        </p:spPr>
      </p:pic>
      <p:sp>
        <p:nvSpPr>
          <p:cNvPr id="8" name="Rectangle 7"/>
          <p:cNvSpPr/>
          <p:nvPr userDrawn="1"/>
        </p:nvSpPr>
        <p:spPr>
          <a:xfrm>
            <a:off x="647699" y="838200"/>
            <a:ext cx="10409407" cy="77105"/>
          </a:xfrm>
          <a:prstGeom prst="rect">
            <a:avLst/>
          </a:prstGeom>
          <a:gradFill flip="none" rotWithShape="1">
            <a:gsLst>
              <a:gs pos="0">
                <a:schemeClr val="accent1">
                  <a:tint val="66000"/>
                  <a:satMod val="160000"/>
                </a:schemeClr>
              </a:gs>
              <a:gs pos="50000">
                <a:schemeClr val="accent1">
                  <a:tint val="44500"/>
                  <a:satMod val="160000"/>
                </a:schemeClr>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274638"/>
            <a:ext cx="10591800" cy="563562"/>
          </a:xfrm>
        </p:spPr>
        <p:txBody>
          <a:bodyPr>
            <a:noAutofit/>
          </a:bodyPr>
          <a:lstStyle>
            <a:lvl1pPr algn="l">
              <a:defRPr sz="3600" b="1">
                <a:solidFill>
                  <a:schemeClr val="tx2">
                    <a:lumMod val="75000"/>
                  </a:schemeClr>
                </a:solidFill>
              </a:defRPr>
            </a:lvl1pPr>
          </a:lstStyle>
          <a:p>
            <a:r>
              <a:rPr lang="en-US"/>
              <a:t>Click to edit Master title style</a:t>
            </a:r>
          </a:p>
        </p:txBody>
      </p:sp>
      <p:sp>
        <p:nvSpPr>
          <p:cNvPr id="3" name="Content Placeholder 2"/>
          <p:cNvSpPr>
            <a:spLocks noGrp="1"/>
          </p:cNvSpPr>
          <p:nvPr>
            <p:ph idx="1"/>
          </p:nvPr>
        </p:nvSpPr>
        <p:spPr>
          <a:xfrm>
            <a:off x="762000" y="1219200"/>
            <a:ext cx="10591800" cy="4525963"/>
          </a:xfrm>
        </p:spPr>
        <p:txBody>
          <a:bodyPr>
            <a:noAutofit/>
          </a:bodyPr>
          <a:lstStyle>
            <a:lvl1pPr>
              <a:defRPr sz="2800">
                <a:solidFill>
                  <a:schemeClr val="tx2">
                    <a:lumMod val="75000"/>
                  </a:schemeClr>
                </a:solidFill>
              </a:defRPr>
            </a:lvl1pPr>
            <a:lvl2pPr>
              <a:defRPr sz="2400">
                <a:solidFill>
                  <a:schemeClr val="tx2">
                    <a:lumMod val="75000"/>
                  </a:schemeClr>
                </a:solidFill>
              </a:defRPr>
            </a:lvl2pPr>
            <a:lvl3pPr>
              <a:defRPr sz="2000">
                <a:solidFill>
                  <a:schemeClr val="tx2">
                    <a:lumMod val="75000"/>
                  </a:schemeClr>
                </a:solidFill>
              </a:defRPr>
            </a:lvl3pPr>
            <a:lvl4pPr>
              <a:defRPr sz="2000">
                <a:solidFill>
                  <a:schemeClr val="tx2">
                    <a:lumMod val="75000"/>
                  </a:schemeClr>
                </a:solidFill>
              </a:defRPr>
            </a:lvl4pPr>
            <a:lvl5pPr>
              <a:defRPr sz="2000">
                <a:solidFill>
                  <a:schemeClr val="tx2">
                    <a:lumMod val="7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B7BDA93C-157F-4692-8C3D-264612CA3210}" type="slidenum">
              <a:rPr lang="en-US" smtClean="0"/>
              <a:pPr/>
              <a:t>‹#›</a:t>
            </a:fld>
            <a:endParaRPr lang="en-US"/>
          </a:p>
        </p:txBody>
      </p:sp>
      <p:pic>
        <p:nvPicPr>
          <p:cNvPr id="8" name="Picture 1"/>
          <p:cNvPicPr>
            <a:picLocks noChangeAspect="1" noChangeArrowheads="1"/>
          </p:cNvPicPr>
          <p:nvPr userDrawn="1"/>
        </p:nvPicPr>
        <p:blipFill>
          <a:blip r:embed="rId2" cstate="print"/>
          <a:srcRect/>
          <a:stretch>
            <a:fillRect/>
          </a:stretch>
        </p:blipFill>
        <p:spPr bwMode="auto">
          <a:xfrm>
            <a:off x="10820400" y="228600"/>
            <a:ext cx="982493" cy="685800"/>
          </a:xfrm>
          <a:prstGeom prst="rect">
            <a:avLst/>
          </a:prstGeom>
          <a:noFill/>
          <a:ln w="9525">
            <a:noFill/>
            <a:miter lim="800000"/>
            <a:headEnd/>
            <a:tailEnd/>
          </a:ln>
        </p:spPr>
      </p:pic>
      <p:sp>
        <p:nvSpPr>
          <p:cNvPr id="9" name="Rectangle 8"/>
          <p:cNvSpPr/>
          <p:nvPr userDrawn="1"/>
        </p:nvSpPr>
        <p:spPr>
          <a:xfrm>
            <a:off x="762000" y="838200"/>
            <a:ext cx="10066506" cy="74565"/>
          </a:xfrm>
          <a:prstGeom prst="rect">
            <a:avLst/>
          </a:prstGeom>
          <a:gradFill flip="none" rotWithShape="1">
            <a:gsLst>
              <a:gs pos="0">
                <a:schemeClr val="accent1">
                  <a:tint val="66000"/>
                  <a:satMod val="160000"/>
                </a:schemeClr>
              </a:gs>
              <a:gs pos="50000">
                <a:schemeClr val="accent1">
                  <a:tint val="44500"/>
                  <a:satMod val="160000"/>
                </a:schemeClr>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90DCE9-69D0-439F-B8CD-AAE6197E453B}" type="datetime1">
              <a:rPr lang="en-US" smtClean="0"/>
              <a:pPr/>
              <a:t>12/4/2020</a:t>
            </a:fld>
            <a:endParaRPr lang="en-US"/>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BDA93C-157F-4692-8C3D-264612CA3210}" type="slidenum">
              <a:rPr lang="en-US" smtClean="0"/>
              <a:pPr/>
              <a:t>‹#›</a:t>
            </a:fld>
            <a:endParaRPr lang="en-US"/>
          </a:p>
        </p:txBody>
      </p:sp>
      <p:sp>
        <p:nvSpPr>
          <p:cNvPr id="8" name="Date Placeholder 3"/>
          <p:cNvSpPr txBox="1">
            <a:spLocks/>
          </p:cNvSpPr>
          <p:nvPr userDrawn="1"/>
        </p:nvSpPr>
        <p:spPr>
          <a:xfrm>
            <a:off x="3352800" y="6347417"/>
            <a:ext cx="5486400" cy="365125"/>
          </a:xfrm>
          <a:prstGeom prst="rect">
            <a:avLst/>
          </a:prstGeom>
        </p:spPr>
        <p:txBody>
          <a:bodyPr anchor="ctr"/>
          <a:lstStyle>
            <a:defPPr>
              <a:defRPr lang="en-US"/>
            </a:defPPr>
            <a:lvl1pPr marL="0" algn="ct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dirty="0">
                <a:solidFill>
                  <a:schemeClr val="bg1">
                    <a:lumMod val="65000"/>
                  </a:schemeClr>
                </a:solidFill>
              </a:rPr>
              <a:t>A. Christian,</a:t>
            </a:r>
            <a:r>
              <a:rPr lang="en-US" sz="1200" baseline="0" dirty="0">
                <a:solidFill>
                  <a:schemeClr val="bg1">
                    <a:lumMod val="65000"/>
                  </a:schemeClr>
                </a:solidFill>
              </a:rPr>
              <a:t> UAS/UAV Noise Workshop, 2018</a:t>
            </a:r>
            <a:r>
              <a:rPr lang="en-US" sz="1200" dirty="0">
                <a:solidFill>
                  <a:schemeClr val="bg1">
                    <a:lumMod val="65000"/>
                  </a:schemeClr>
                </a:solidFill>
              </a:rPr>
              <a:t> </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7BDA93C-157F-4692-8C3D-264612CA3210}" type="slidenum">
              <a:rPr lang="en-US" smtClean="0"/>
              <a:pPr/>
              <a:t>1</a:t>
            </a:fld>
            <a:endParaRPr lang="en-US" dirty="0"/>
          </a:p>
        </p:txBody>
      </p:sp>
      <p:sp>
        <p:nvSpPr>
          <p:cNvPr id="5" name="Content Placeholder 4"/>
          <p:cNvSpPr txBox="1">
            <a:spLocks/>
          </p:cNvSpPr>
          <p:nvPr/>
        </p:nvSpPr>
        <p:spPr>
          <a:xfrm>
            <a:off x="1981200" y="1066800"/>
            <a:ext cx="8229600" cy="5105400"/>
          </a:xfrm>
          <a:prstGeom prst="rect">
            <a:avLst/>
          </a:prstGeom>
        </p:spPr>
        <p:txBody>
          <a:bodyPr vert="horz" lIns="91440" tIns="45720" rIns="91440" bIns="45720" rtlCol="0">
            <a:noAutofit/>
          </a:bodyPr>
          <a:lstStyle/>
          <a:p>
            <a:pPr algn="ctr">
              <a:spcBef>
                <a:spcPct val="20000"/>
              </a:spcBef>
              <a:defRPr/>
            </a:pPr>
            <a:r>
              <a:rPr lang="en-US" sz="4200" b="1" dirty="0">
                <a:solidFill>
                  <a:schemeClr val="accent2">
                    <a:lumMod val="75000"/>
                  </a:schemeClr>
                </a:solidFill>
              </a:rPr>
              <a:t>Psychoacoustic Considerations</a:t>
            </a:r>
          </a:p>
          <a:p>
            <a:pPr algn="ctr">
              <a:spcBef>
                <a:spcPct val="20000"/>
              </a:spcBef>
              <a:defRPr/>
            </a:pPr>
            <a:r>
              <a:rPr lang="en-US" sz="4200" b="1" dirty="0">
                <a:solidFill>
                  <a:schemeClr val="accent2">
                    <a:lumMod val="75000"/>
                  </a:schemeClr>
                </a:solidFill>
              </a:rPr>
              <a:t>for UAS/UAV and UAM</a:t>
            </a:r>
            <a:br>
              <a:rPr lang="en-US" sz="4200" b="1" dirty="0">
                <a:solidFill>
                  <a:schemeClr val="accent2">
                    <a:lumMod val="75000"/>
                  </a:schemeClr>
                </a:solidFill>
              </a:rPr>
            </a:br>
            <a:endParaRPr lang="en-US" sz="4200" b="1" dirty="0">
              <a:solidFill>
                <a:schemeClr val="accent2">
                  <a:lumMod val="75000"/>
                </a:schemeClr>
              </a:solidFill>
            </a:endParaRPr>
          </a:p>
          <a:p>
            <a:pPr algn="ctr">
              <a:spcBef>
                <a:spcPct val="20000"/>
              </a:spcBef>
              <a:defRPr/>
            </a:pPr>
            <a:endParaRPr lang="en-US" sz="1300" dirty="0"/>
          </a:p>
          <a:p>
            <a:pPr algn="ctr">
              <a:defRPr/>
            </a:pPr>
            <a:r>
              <a:rPr lang="en-US" sz="2800" b="1" dirty="0">
                <a:solidFill>
                  <a:srgbClr val="002060"/>
                </a:solidFill>
              </a:rPr>
              <a:t>Andrew Christian</a:t>
            </a:r>
          </a:p>
          <a:p>
            <a:pPr algn="ctr">
              <a:defRPr/>
            </a:pPr>
            <a:r>
              <a:rPr lang="en-US" dirty="0">
                <a:solidFill>
                  <a:srgbClr val="002060"/>
                </a:solidFill>
              </a:rPr>
              <a:t>Structural Acoustics Branch</a:t>
            </a:r>
          </a:p>
          <a:p>
            <a:pPr algn="ctr">
              <a:defRPr/>
            </a:pPr>
            <a:r>
              <a:rPr lang="en-US" dirty="0">
                <a:solidFill>
                  <a:srgbClr val="002060"/>
                </a:solidFill>
              </a:rPr>
              <a:t>NASA Langley Research Center</a:t>
            </a:r>
          </a:p>
          <a:p>
            <a:pPr algn="ctr">
              <a:defRPr/>
            </a:pPr>
            <a:endParaRPr lang="en-US" dirty="0">
              <a:solidFill>
                <a:srgbClr val="002060"/>
              </a:solidFill>
            </a:endParaRPr>
          </a:p>
          <a:p>
            <a:pPr algn="ctr">
              <a:spcBef>
                <a:spcPct val="20000"/>
              </a:spcBef>
              <a:defRPr/>
            </a:pPr>
            <a:r>
              <a:rPr lang="en-US" dirty="0">
                <a:solidFill>
                  <a:srgbClr val="002060"/>
                </a:solidFill>
              </a:rPr>
              <a:t>Engineering a Quieter America – UAS and UAV:</a:t>
            </a:r>
          </a:p>
          <a:p>
            <a:pPr algn="ctr">
              <a:spcBef>
                <a:spcPct val="20000"/>
              </a:spcBef>
              <a:defRPr/>
            </a:pPr>
            <a:r>
              <a:rPr lang="en-US" dirty="0">
                <a:solidFill>
                  <a:srgbClr val="002060"/>
                </a:solidFill>
              </a:rPr>
              <a:t>Noise Emissions and Noise Control Engineering Technology Workshop</a:t>
            </a:r>
          </a:p>
          <a:p>
            <a:pPr algn="ctr">
              <a:spcBef>
                <a:spcPct val="20000"/>
              </a:spcBef>
              <a:defRPr/>
            </a:pPr>
            <a:r>
              <a:rPr lang="en-US" dirty="0">
                <a:solidFill>
                  <a:srgbClr val="002060"/>
                </a:solidFill>
              </a:rPr>
              <a:t>December 13</a:t>
            </a:r>
            <a:r>
              <a:rPr lang="en-US" baseline="30000" dirty="0">
                <a:solidFill>
                  <a:srgbClr val="002060"/>
                </a:solidFill>
              </a:rPr>
              <a:t>th</a:t>
            </a:r>
            <a:r>
              <a:rPr lang="en-US" dirty="0">
                <a:solidFill>
                  <a:srgbClr val="002060"/>
                </a:solidFill>
              </a:rPr>
              <a:t>, 2018</a:t>
            </a:r>
          </a:p>
        </p:txBody>
      </p:sp>
    </p:spTree>
    <p:extLst>
      <p:ext uri="{BB962C8B-B14F-4D97-AF65-F5344CB8AC3E}">
        <p14:creationId xmlns:p14="http://schemas.microsoft.com/office/powerpoint/2010/main" val="372434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a:t>What Do</a:t>
            </a:r>
            <a:r>
              <a:rPr lang="en-US" baseline="0" dirty="0"/>
              <a:t> I Mean By Psychoacoustics?</a:t>
            </a:r>
            <a:endParaRPr lang="en-US" dirty="0"/>
          </a:p>
        </p:txBody>
      </p:sp>
      <p:sp>
        <p:nvSpPr>
          <p:cNvPr id="3" name="Content Placeholder 2"/>
          <p:cNvSpPr>
            <a:spLocks noGrp="1"/>
          </p:cNvSpPr>
          <p:nvPr>
            <p:ph idx="1"/>
          </p:nvPr>
        </p:nvSpPr>
        <p:spPr/>
        <p:txBody>
          <a:bodyPr/>
          <a:lstStyle/>
          <a:p>
            <a:pPr marL="0" indent="0">
              <a:buNone/>
            </a:pPr>
            <a:r>
              <a:rPr lang="en-US" dirty="0"/>
              <a:t>	Primarily three things:</a:t>
            </a:r>
          </a:p>
          <a:p>
            <a:pPr marL="0" indent="0">
              <a:buNone/>
            </a:pPr>
            <a:endParaRPr lang="en-US" dirty="0"/>
          </a:p>
          <a:p>
            <a:r>
              <a:rPr lang="en-US" dirty="0"/>
              <a:t>The study of the human hearing mechanism (the ear, et al.), and how that mechanism shapes perception.</a:t>
            </a:r>
          </a:p>
          <a:p>
            <a:endParaRPr lang="en-US" dirty="0"/>
          </a:p>
          <a:p>
            <a:r>
              <a:rPr lang="en-US" dirty="0"/>
              <a:t>The study of human (qualitative) perception of sound.</a:t>
            </a:r>
          </a:p>
          <a:p>
            <a:endParaRPr lang="en-US" dirty="0"/>
          </a:p>
          <a:p>
            <a:r>
              <a:rPr lang="en-US" dirty="0"/>
              <a:t>The study of psychosocial factors that lead from perception to attitudes (annoyance) and behaviors (complaints).</a:t>
            </a:r>
          </a:p>
        </p:txBody>
      </p:sp>
      <p:sp>
        <p:nvSpPr>
          <p:cNvPr id="4" name="Slide Number Placeholder 3"/>
          <p:cNvSpPr>
            <a:spLocks noGrp="1"/>
          </p:cNvSpPr>
          <p:nvPr>
            <p:ph type="sldNum" sz="quarter" idx="12"/>
          </p:nvPr>
        </p:nvSpPr>
        <p:spPr/>
        <p:txBody>
          <a:bodyPr/>
          <a:lstStyle/>
          <a:p>
            <a:fld id="{B7BDA93C-157F-4692-8C3D-264612CA3210}" type="slidenum">
              <a:rPr lang="en-US" smtClean="0"/>
              <a:pPr/>
              <a:t>2</a:t>
            </a:fld>
            <a:endParaRPr lang="en-US"/>
          </a:p>
        </p:txBody>
      </p:sp>
    </p:spTree>
    <p:extLst>
      <p:ext uri="{BB962C8B-B14F-4D97-AF65-F5344CB8AC3E}">
        <p14:creationId xmlns:p14="http://schemas.microsoft.com/office/powerpoint/2010/main" val="2626949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2" cstate="print">
            <a:extLst>
              <a:ext uri="{28A0092B-C50C-407E-A947-70E740481C1C}">
                <a14:useLocalDpi xmlns:a14="http://schemas.microsoft.com/office/drawing/2010/main" val="0"/>
              </a:ext>
            </a:extLst>
          </a:blip>
          <a:srcRect l="11853" t="12668" r="14073" b="11406"/>
          <a:stretch/>
        </p:blipFill>
        <p:spPr>
          <a:xfrm>
            <a:off x="8255000" y="1053547"/>
            <a:ext cx="3810000" cy="3124201"/>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19800" y="1332371"/>
            <a:ext cx="2632938" cy="4149555"/>
          </a:xfrm>
          <a:prstGeom prst="rect">
            <a:avLst/>
          </a:prstGeom>
        </p:spPr>
      </p:pic>
      <p:sp>
        <p:nvSpPr>
          <p:cNvPr id="2" name="Title 1"/>
          <p:cNvSpPr>
            <a:spLocks noGrp="1"/>
          </p:cNvSpPr>
          <p:nvPr>
            <p:ph type="title"/>
          </p:nvPr>
        </p:nvSpPr>
        <p:spPr/>
        <p:txBody>
          <a:bodyPr/>
          <a:lstStyle/>
          <a:p>
            <a:pPr lvl="0"/>
            <a:r>
              <a:rPr lang="en-US" dirty="0"/>
              <a:t>What Do</a:t>
            </a:r>
            <a:r>
              <a:rPr lang="en-US" baseline="0" dirty="0"/>
              <a:t> I Mean By Psychoacoustics?</a:t>
            </a:r>
            <a:endParaRPr lang="en-US" dirty="0"/>
          </a:p>
        </p:txBody>
      </p:sp>
      <p:sp>
        <p:nvSpPr>
          <p:cNvPr id="3" name="Content Placeholder 2"/>
          <p:cNvSpPr>
            <a:spLocks noGrp="1"/>
          </p:cNvSpPr>
          <p:nvPr>
            <p:ph idx="1"/>
          </p:nvPr>
        </p:nvSpPr>
        <p:spPr>
          <a:xfrm>
            <a:off x="762000" y="1219200"/>
            <a:ext cx="5257800" cy="4525963"/>
          </a:xfrm>
        </p:spPr>
        <p:txBody>
          <a:bodyPr/>
          <a:lstStyle/>
          <a:p>
            <a:pPr marL="0" indent="0">
              <a:buNone/>
            </a:pPr>
            <a:endParaRPr lang="en-US" dirty="0"/>
          </a:p>
          <a:p>
            <a:r>
              <a:rPr lang="en-US" dirty="0"/>
              <a:t>NASA has both recent and historical experience in all three aspects.</a:t>
            </a:r>
          </a:p>
          <a:p>
            <a:pPr lvl="1"/>
            <a:r>
              <a:rPr lang="en-US" dirty="0"/>
              <a:t>For instance, with the execution of psychoacoustic tests in purpose-built facilities.</a:t>
            </a:r>
          </a:p>
        </p:txBody>
      </p:sp>
      <p:sp>
        <p:nvSpPr>
          <p:cNvPr id="4" name="Slide Number Placeholder 3"/>
          <p:cNvSpPr>
            <a:spLocks noGrp="1"/>
          </p:cNvSpPr>
          <p:nvPr>
            <p:ph type="sldNum" sz="quarter" idx="12"/>
          </p:nvPr>
        </p:nvSpPr>
        <p:spPr/>
        <p:txBody>
          <a:bodyPr/>
          <a:lstStyle/>
          <a:p>
            <a:fld id="{B7BDA93C-157F-4692-8C3D-264612CA3210}" type="slidenum">
              <a:rPr lang="en-US" smtClean="0"/>
              <a:pPr/>
              <a:t>3</a:t>
            </a:fld>
            <a:endParaRPr lang="en-US"/>
          </a:p>
        </p:txBody>
      </p:sp>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l="10834" t="10000" b="11111"/>
          <a:stretch/>
        </p:blipFill>
        <p:spPr>
          <a:xfrm>
            <a:off x="7620000" y="3575313"/>
            <a:ext cx="4166315" cy="2764564"/>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62769" y="4464453"/>
            <a:ext cx="2667000" cy="1774881"/>
          </a:xfrm>
          <a:prstGeom prst="rect">
            <a:avLst/>
          </a:prstGeom>
        </p:spPr>
      </p:pic>
    </p:spTree>
    <p:extLst>
      <p:ext uri="{BB962C8B-B14F-4D97-AF65-F5344CB8AC3E}">
        <p14:creationId xmlns:p14="http://schemas.microsoft.com/office/powerpoint/2010/main" val="876655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Do I Mean By Psychoacoustics?</a:t>
            </a:r>
          </a:p>
        </p:txBody>
      </p:sp>
      <p:sp>
        <p:nvSpPr>
          <p:cNvPr id="3" name="Content Placeholder 2"/>
          <p:cNvSpPr>
            <a:spLocks noGrp="1"/>
          </p:cNvSpPr>
          <p:nvPr>
            <p:ph idx="1"/>
          </p:nvPr>
        </p:nvSpPr>
        <p:spPr/>
        <p:txBody>
          <a:bodyPr/>
          <a:lstStyle/>
          <a:p>
            <a:r>
              <a:rPr lang="en-US" dirty="0"/>
              <a:t>This presentation will cover facets of psychoacoustics that are likely to become pertinent to UAS/UAV and UAM noise.</a:t>
            </a:r>
          </a:p>
          <a:p>
            <a:r>
              <a:rPr lang="en-US" dirty="0"/>
              <a:t>A mix of contemporary research and well-established facts from the psychoacoustic literature will be provided.</a:t>
            </a:r>
          </a:p>
          <a:p>
            <a:r>
              <a:rPr lang="en-US" dirty="0"/>
              <a:t>Typically, there will be a mix of encouraging and discouraging implications.</a:t>
            </a:r>
          </a:p>
          <a:p>
            <a:endParaRPr lang="en-US" dirty="0"/>
          </a:p>
          <a:p>
            <a:r>
              <a:rPr lang="en-US" dirty="0"/>
              <a:t>Superscripts indicate Notes and References, which appear at the end of the presentation.</a:t>
            </a:r>
          </a:p>
        </p:txBody>
      </p:sp>
      <p:sp>
        <p:nvSpPr>
          <p:cNvPr id="4" name="Slide Number Placeholder 3"/>
          <p:cNvSpPr>
            <a:spLocks noGrp="1"/>
          </p:cNvSpPr>
          <p:nvPr>
            <p:ph type="sldNum" sz="quarter" idx="12"/>
          </p:nvPr>
        </p:nvSpPr>
        <p:spPr/>
        <p:txBody>
          <a:bodyPr/>
          <a:lstStyle/>
          <a:p>
            <a:fld id="{B7BDA93C-157F-4692-8C3D-264612CA3210}" type="slidenum">
              <a:rPr lang="en-US" smtClean="0"/>
              <a:pPr/>
              <a:t>4</a:t>
            </a:fld>
            <a:endParaRPr lang="en-US"/>
          </a:p>
        </p:txBody>
      </p:sp>
    </p:spTree>
    <p:extLst>
      <p:ext uri="{BB962C8B-B14F-4D97-AF65-F5344CB8AC3E}">
        <p14:creationId xmlns:p14="http://schemas.microsoft.com/office/powerpoint/2010/main" val="1799252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a:t>Loudness, In General</a:t>
            </a:r>
          </a:p>
        </p:txBody>
      </p:sp>
      <p:sp>
        <p:nvSpPr>
          <p:cNvPr id="3" name="Content Placeholder 2"/>
          <p:cNvSpPr>
            <a:spLocks noGrp="1"/>
          </p:cNvSpPr>
          <p:nvPr>
            <p:ph idx="1"/>
          </p:nvPr>
        </p:nvSpPr>
        <p:spPr/>
        <p:txBody>
          <a:bodyPr/>
          <a:lstStyle/>
          <a:p>
            <a:pPr marL="0" indent="0">
              <a:buNone/>
            </a:pPr>
            <a:endParaRPr lang="en-US" dirty="0"/>
          </a:p>
          <a:p>
            <a:pPr marL="0" indent="0">
              <a:buNone/>
            </a:pPr>
            <a:r>
              <a:rPr lang="en-US" dirty="0"/>
              <a:t>	“…loudness may be defined as that attribute of auditory sensation that corresponds most closely to the physical measure of sound intensity…”</a:t>
            </a:r>
            <a:r>
              <a:rPr lang="en-US" baseline="30000" dirty="0"/>
              <a:t>1</a:t>
            </a:r>
          </a:p>
          <a:p>
            <a:pPr marL="0" indent="0">
              <a:buNone/>
            </a:pPr>
            <a:endParaRPr lang="en-US" sz="1800" dirty="0"/>
          </a:p>
          <a:p>
            <a:r>
              <a:rPr lang="en-US" dirty="0"/>
              <a:t>Throughout the past century, </a:t>
            </a:r>
            <a:r>
              <a:rPr lang="en-US" dirty="0" err="1"/>
              <a:t>psychoacousticians</a:t>
            </a:r>
            <a:r>
              <a:rPr lang="en-US" dirty="0"/>
              <a:t> have been refining their definition of loudness. Past definitions have come to heavily inform current aviation noise regulation (</a:t>
            </a:r>
            <a:r>
              <a:rPr lang="en-US" dirty="0" err="1"/>
              <a:t>dBA</a:t>
            </a:r>
            <a:r>
              <a:rPr lang="en-US" dirty="0"/>
              <a:t>, PNL, etc.).</a:t>
            </a:r>
            <a:r>
              <a:rPr lang="en-US" baseline="30000" dirty="0"/>
              <a:t>2</a:t>
            </a:r>
          </a:p>
          <a:p>
            <a:r>
              <a:rPr lang="en-US" dirty="0"/>
              <a:t>Now there are multiple standardized programs for the computation of “Loudness” for arbitrary sounds.</a:t>
            </a:r>
            <a:r>
              <a:rPr lang="en-US" baseline="30000" dirty="0"/>
              <a:t>3</a:t>
            </a:r>
            <a:endParaRPr lang="en-US" baseline="0" dirty="0"/>
          </a:p>
        </p:txBody>
      </p:sp>
      <p:sp>
        <p:nvSpPr>
          <p:cNvPr id="4" name="Slide Number Placeholder 3"/>
          <p:cNvSpPr>
            <a:spLocks noGrp="1"/>
          </p:cNvSpPr>
          <p:nvPr>
            <p:ph type="sldNum" sz="quarter" idx="12"/>
          </p:nvPr>
        </p:nvSpPr>
        <p:spPr/>
        <p:txBody>
          <a:bodyPr/>
          <a:lstStyle/>
          <a:p>
            <a:fld id="{B7BDA93C-157F-4692-8C3D-264612CA3210}" type="slidenum">
              <a:rPr lang="en-US" smtClean="0"/>
              <a:pPr/>
              <a:t>5</a:t>
            </a:fld>
            <a:endParaRPr lang="en-US"/>
          </a:p>
        </p:txBody>
      </p:sp>
    </p:spTree>
    <p:extLst>
      <p:ext uri="{BB962C8B-B14F-4D97-AF65-F5344CB8AC3E}">
        <p14:creationId xmlns:p14="http://schemas.microsoft.com/office/powerpoint/2010/main" val="1388854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Loudness, In Particular</a:t>
            </a:r>
          </a:p>
        </p:txBody>
      </p:sp>
      <p:sp>
        <p:nvSpPr>
          <p:cNvPr id="3" name="Content Placeholder 2"/>
          <p:cNvSpPr>
            <a:spLocks noGrp="1"/>
          </p:cNvSpPr>
          <p:nvPr>
            <p:ph idx="1"/>
          </p:nvPr>
        </p:nvSpPr>
        <p:spPr/>
        <p:txBody>
          <a:bodyPr/>
          <a:lstStyle/>
          <a:p>
            <a:r>
              <a:rPr lang="en-US" dirty="0"/>
              <a:t>The Loudness metrics generally correlate strongly with older measures of loudness (e.g., </a:t>
            </a:r>
            <a:r>
              <a:rPr lang="en-US" dirty="0" err="1"/>
              <a:t>dBA</a:t>
            </a:r>
            <a:r>
              <a:rPr lang="en-US" dirty="0"/>
              <a:t>), and to a first order with annoyance.</a:t>
            </a:r>
            <a:r>
              <a:rPr lang="en-US" baseline="30000" dirty="0"/>
              <a:t>4</a:t>
            </a:r>
            <a:endParaRPr lang="en-US" dirty="0"/>
          </a:p>
          <a:p>
            <a:r>
              <a:rPr lang="en-US" dirty="0"/>
              <a:t>The programs to calculate Loudness have</a:t>
            </a:r>
            <a:r>
              <a:rPr lang="en-US" baseline="0" dirty="0"/>
              <a:t> become progressively more detailed over time.</a:t>
            </a:r>
          </a:p>
          <a:p>
            <a:pPr lvl="1"/>
            <a:r>
              <a:rPr lang="en-US" dirty="0"/>
              <a:t>They are perhaps less than parsimonious if they are not significantly more accurate than simpler measures.</a:t>
            </a:r>
            <a:r>
              <a:rPr lang="en-US" baseline="30000" dirty="0"/>
              <a:t>5</a:t>
            </a:r>
            <a:endParaRPr lang="en-US" dirty="0"/>
          </a:p>
          <a:p>
            <a:pPr lvl="0"/>
            <a:endParaRPr lang="en-US" dirty="0"/>
          </a:p>
          <a:p>
            <a:pPr lvl="0"/>
            <a:r>
              <a:rPr lang="en-US" dirty="0"/>
              <a:t>Loudness-based</a:t>
            </a:r>
            <a:r>
              <a:rPr lang="en-US" baseline="0" dirty="0"/>
              <a:t> computations produce estimates of the audibility of a sound in a background, as well as other related metrics that measure qualitative aspects of sound (e.g., </a:t>
            </a:r>
            <a:r>
              <a:rPr lang="en-US" dirty="0"/>
              <a:t>impulsiveness</a:t>
            </a:r>
            <a:r>
              <a:rPr lang="en-US" baseline="0" dirty="0"/>
              <a:t>).</a:t>
            </a:r>
            <a:endParaRPr lang="en-US" dirty="0"/>
          </a:p>
        </p:txBody>
      </p:sp>
      <p:sp>
        <p:nvSpPr>
          <p:cNvPr id="4" name="Slide Number Placeholder 3"/>
          <p:cNvSpPr>
            <a:spLocks noGrp="1"/>
          </p:cNvSpPr>
          <p:nvPr>
            <p:ph type="sldNum" sz="quarter" idx="12"/>
          </p:nvPr>
        </p:nvSpPr>
        <p:spPr/>
        <p:txBody>
          <a:bodyPr/>
          <a:lstStyle/>
          <a:p>
            <a:fld id="{B7BDA93C-157F-4692-8C3D-264612CA3210}" type="slidenum">
              <a:rPr lang="en-US" smtClean="0"/>
              <a:pPr/>
              <a:t>6</a:t>
            </a:fld>
            <a:endParaRPr lang="en-US"/>
          </a:p>
        </p:txBody>
      </p:sp>
    </p:spTree>
    <p:extLst>
      <p:ext uri="{BB962C8B-B14F-4D97-AF65-F5344CB8AC3E}">
        <p14:creationId xmlns:p14="http://schemas.microsoft.com/office/powerpoint/2010/main" val="2320199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Loudness and Audibility</a:t>
            </a:r>
          </a:p>
        </p:txBody>
      </p:sp>
      <p:sp>
        <p:nvSpPr>
          <p:cNvPr id="3" name="Content Placeholder 2"/>
          <p:cNvSpPr>
            <a:spLocks noGrp="1"/>
          </p:cNvSpPr>
          <p:nvPr>
            <p:ph idx="1"/>
          </p:nvPr>
        </p:nvSpPr>
        <p:spPr>
          <a:xfrm>
            <a:off x="762000" y="1219200"/>
            <a:ext cx="5029200" cy="4525963"/>
          </a:xfrm>
        </p:spPr>
        <p:txBody>
          <a:bodyPr/>
          <a:lstStyle/>
          <a:p>
            <a:pPr lvl="0"/>
            <a:r>
              <a:rPr lang="en-US" dirty="0"/>
              <a:t>Recent work has joined Loudness, with empirical data to produce estimates of the audibility of a sound.</a:t>
            </a:r>
            <a:r>
              <a:rPr lang="en-US" baseline="30000" dirty="0"/>
              <a:t>6</a:t>
            </a:r>
            <a:endParaRPr lang="en-US" dirty="0"/>
          </a:p>
          <a:p>
            <a:pPr lvl="1"/>
            <a:r>
              <a:rPr lang="en-US" dirty="0"/>
              <a:t>Instantaneous Partial Loudness (IPL):</a:t>
            </a:r>
            <a:br>
              <a:rPr lang="en-US" dirty="0"/>
            </a:br>
            <a:r>
              <a:rPr lang="en-US" dirty="0"/>
              <a:t>The fraction of Loudness that is </a:t>
            </a:r>
            <a:r>
              <a:rPr lang="en-US" i="1" dirty="0"/>
              <a:t>not</a:t>
            </a:r>
            <a:r>
              <a:rPr lang="en-US" dirty="0"/>
              <a:t> masked by another sound.</a:t>
            </a:r>
          </a:p>
          <a:p>
            <a:pPr lvl="0"/>
            <a:r>
              <a:rPr lang="en-US" dirty="0"/>
              <a:t>In this way, estimates of the loudness of a sound can be computed in concert with its audibility in a given situation.</a:t>
            </a:r>
          </a:p>
        </p:txBody>
      </p:sp>
      <p:sp>
        <p:nvSpPr>
          <p:cNvPr id="4" name="Slide Number Placeholder 3"/>
          <p:cNvSpPr>
            <a:spLocks noGrp="1"/>
          </p:cNvSpPr>
          <p:nvPr>
            <p:ph type="sldNum" sz="quarter" idx="12"/>
          </p:nvPr>
        </p:nvSpPr>
        <p:spPr/>
        <p:txBody>
          <a:bodyPr/>
          <a:lstStyle/>
          <a:p>
            <a:fld id="{B7BDA93C-157F-4692-8C3D-264612CA3210}" type="slidenum">
              <a:rPr lang="en-US" smtClean="0"/>
              <a:pPr/>
              <a:t>7</a:t>
            </a:fld>
            <a:endParaRPr lang="en-US"/>
          </a:p>
        </p:txBody>
      </p:sp>
      <p:pic>
        <p:nvPicPr>
          <p:cNvPr id="6" name="Google Shape;348;p47">
            <a:extLst>
              <a:ext uri="{FF2B5EF4-FFF2-40B4-BE49-F238E27FC236}">
                <a16:creationId xmlns:a16="http://schemas.microsoft.com/office/drawing/2014/main" id="{ED301AF3-8294-7540-828D-3FD30ADA9F78}"/>
              </a:ext>
            </a:extLst>
          </p:cNvPr>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5956300" y="1539876"/>
            <a:ext cx="5562600" cy="4114800"/>
          </a:xfrm>
          <a:prstGeom prst="rect">
            <a:avLst/>
          </a:prstGeom>
          <a:solidFill>
            <a:schemeClr val="lt1"/>
          </a:solidFill>
          <a:ln>
            <a:noFill/>
          </a:ln>
        </p:spPr>
      </p:pic>
    </p:spTree>
    <p:extLst>
      <p:ext uri="{BB962C8B-B14F-4D97-AF65-F5344CB8AC3E}">
        <p14:creationId xmlns:p14="http://schemas.microsoft.com/office/powerpoint/2010/main" val="603535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Loudness Recruitment</a:t>
            </a:r>
            <a:r>
              <a:rPr lang="en-US" baseline="30000" dirty="0"/>
              <a:t>7</a:t>
            </a:r>
            <a:endParaRPr lang="en-US" dirty="0"/>
          </a:p>
        </p:txBody>
      </p:sp>
      <p:sp>
        <p:nvSpPr>
          <p:cNvPr id="3" name="Content Placeholder 2"/>
          <p:cNvSpPr>
            <a:spLocks noGrp="1"/>
          </p:cNvSpPr>
          <p:nvPr>
            <p:ph idx="1"/>
          </p:nvPr>
        </p:nvSpPr>
        <p:spPr>
          <a:xfrm>
            <a:off x="762000" y="1219200"/>
            <a:ext cx="5638800" cy="4525963"/>
          </a:xfrm>
        </p:spPr>
        <p:txBody>
          <a:bodyPr/>
          <a:lstStyle/>
          <a:p>
            <a:endParaRPr lang="en-US" dirty="0"/>
          </a:p>
          <a:p>
            <a:r>
              <a:rPr lang="en-US" dirty="0"/>
              <a:t>While</a:t>
            </a:r>
            <a:r>
              <a:rPr lang="en-US" baseline="0" dirty="0"/>
              <a:t> its true that people can’t hear inaudible things, the slope of the Loudness</a:t>
            </a:r>
            <a:r>
              <a:rPr lang="en-US" dirty="0"/>
              <a:t> response </a:t>
            </a:r>
            <a:r>
              <a:rPr lang="en-US" baseline="0" dirty="0"/>
              <a:t>steepens above audibility and asymptotes with the</a:t>
            </a:r>
            <a:r>
              <a:rPr lang="en-US" dirty="0"/>
              <a:t> unmasked </a:t>
            </a:r>
            <a:r>
              <a:rPr lang="en-US" baseline="0" dirty="0"/>
              <a:t>relationship.</a:t>
            </a:r>
            <a:r>
              <a:rPr lang="en-US" baseline="30000" dirty="0"/>
              <a:t>8</a:t>
            </a:r>
            <a:endParaRPr lang="en-US" baseline="0" dirty="0"/>
          </a:p>
          <a:p>
            <a:pPr lvl="1"/>
            <a:r>
              <a:rPr lang="en-US" dirty="0"/>
              <a:t>This indicates a possible extreme sensitivity to annoyance predictions based on models of IPL in the region near audibility.</a:t>
            </a:r>
            <a:endParaRPr lang="en-US" baseline="0" dirty="0"/>
          </a:p>
        </p:txBody>
      </p:sp>
      <p:sp>
        <p:nvSpPr>
          <p:cNvPr id="4" name="Slide Number Placeholder 3"/>
          <p:cNvSpPr>
            <a:spLocks noGrp="1"/>
          </p:cNvSpPr>
          <p:nvPr>
            <p:ph type="sldNum" sz="quarter" idx="12"/>
          </p:nvPr>
        </p:nvSpPr>
        <p:spPr/>
        <p:txBody>
          <a:bodyPr/>
          <a:lstStyle/>
          <a:p>
            <a:fld id="{B7BDA93C-157F-4692-8C3D-264612CA3210}" type="slidenum">
              <a:rPr lang="en-US" smtClean="0"/>
              <a:pPr/>
              <a:t>8</a:t>
            </a:fld>
            <a:endParaRPr lang="en-US"/>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88443" y="1501776"/>
            <a:ext cx="5590130" cy="4191000"/>
          </a:xfrm>
          <a:prstGeom prst="rect">
            <a:avLst/>
          </a:prstGeom>
        </p:spPr>
      </p:pic>
    </p:spTree>
    <p:extLst>
      <p:ext uri="{BB962C8B-B14F-4D97-AF65-F5344CB8AC3E}">
        <p14:creationId xmlns:p14="http://schemas.microsoft.com/office/powerpoint/2010/main" val="318161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Audibility is Hard…</a:t>
            </a:r>
            <a:r>
              <a:rPr lang="en-US" baseline="30000" dirty="0"/>
              <a:t>9</a:t>
            </a:r>
          </a:p>
        </p:txBody>
      </p:sp>
      <p:sp>
        <p:nvSpPr>
          <p:cNvPr id="3" name="Content Placeholder 2"/>
          <p:cNvSpPr>
            <a:spLocks noGrp="1"/>
          </p:cNvSpPr>
          <p:nvPr>
            <p:ph idx="1"/>
          </p:nvPr>
        </p:nvSpPr>
        <p:spPr/>
        <p:txBody>
          <a:bodyPr/>
          <a:lstStyle/>
          <a:p>
            <a:r>
              <a:rPr lang="en-US" sz="2400" dirty="0"/>
              <a:t>Recent tests at NASA on low-frequency auditory filtering were difficult enough.</a:t>
            </a:r>
          </a:p>
          <a:p>
            <a:pPr lvl="1"/>
            <a:r>
              <a:rPr lang="en-US" sz="2000" dirty="0"/>
              <a:t>These tests were conducted in a controlled laboratory environment, not in an urban one.</a:t>
            </a:r>
          </a:p>
          <a:p>
            <a:pPr lvl="1"/>
            <a:r>
              <a:rPr lang="en-US" sz="2000" dirty="0"/>
              <a:t>Large differences between subjects was observed.</a:t>
            </a:r>
            <a:r>
              <a:rPr lang="en-US" sz="2000" baseline="30000" dirty="0"/>
              <a:t>10</a:t>
            </a:r>
            <a:endParaRPr lang="en-US" sz="2000" dirty="0"/>
          </a:p>
          <a:p>
            <a:pPr lvl="1"/>
            <a:endParaRPr lang="en-US" sz="2000" dirty="0"/>
          </a:p>
          <a:p>
            <a:r>
              <a:rPr lang="en-US" sz="2400" dirty="0"/>
              <a:t>Other real world effects will add uncertainty </a:t>
            </a:r>
            <a:r>
              <a:rPr lang="en-US" sz="2400" i="1" dirty="0"/>
              <a:t>behind</a:t>
            </a:r>
            <a:r>
              <a:rPr lang="en-US" sz="2400" dirty="0"/>
              <a:t> the recruitment function:</a:t>
            </a:r>
          </a:p>
          <a:p>
            <a:pPr lvl="1"/>
            <a:r>
              <a:rPr lang="en-US" sz="2000" dirty="0"/>
              <a:t>Atmospheric propagation effects</a:t>
            </a:r>
          </a:p>
          <a:p>
            <a:pPr lvl="1"/>
            <a:r>
              <a:rPr lang="en-US" sz="2000" dirty="0"/>
              <a:t>Cognitive effects such as time variation of sounds and informational masking</a:t>
            </a:r>
          </a:p>
          <a:p>
            <a:pPr lvl="1"/>
            <a:endParaRPr lang="en-US" sz="2000" dirty="0"/>
          </a:p>
          <a:p>
            <a:r>
              <a:rPr lang="en-US" sz="2400" dirty="0"/>
              <a:t> The best predictive model of audibility in the literature is based on a concept that is thought to be mostly incorrect!</a:t>
            </a:r>
            <a:r>
              <a:rPr lang="en-US" sz="2400" baseline="30000" dirty="0"/>
              <a:t>11</a:t>
            </a:r>
            <a:endParaRPr lang="en-US" sz="2400" dirty="0"/>
          </a:p>
          <a:p>
            <a:pPr lvl="1"/>
            <a:r>
              <a:rPr lang="en-US" sz="2000" dirty="0"/>
              <a:t>Similar to this model, IPL might give a good approximation, but will never be as good because it is based on data that has resulted from test of loudness testing (and not audibility).</a:t>
            </a:r>
          </a:p>
        </p:txBody>
      </p:sp>
      <p:sp>
        <p:nvSpPr>
          <p:cNvPr id="4" name="Slide Number Placeholder 3"/>
          <p:cNvSpPr>
            <a:spLocks noGrp="1"/>
          </p:cNvSpPr>
          <p:nvPr>
            <p:ph type="sldNum" sz="quarter" idx="12"/>
          </p:nvPr>
        </p:nvSpPr>
        <p:spPr/>
        <p:txBody>
          <a:bodyPr/>
          <a:lstStyle/>
          <a:p>
            <a:fld id="{B7BDA93C-157F-4692-8C3D-264612CA3210}" type="slidenum">
              <a:rPr lang="en-US" smtClean="0"/>
              <a:pPr/>
              <a:t>9</a:t>
            </a:fld>
            <a:endParaRPr lang="en-US"/>
          </a:p>
        </p:txBody>
      </p:sp>
    </p:spTree>
    <p:extLst>
      <p:ext uri="{BB962C8B-B14F-4D97-AF65-F5344CB8AC3E}">
        <p14:creationId xmlns:p14="http://schemas.microsoft.com/office/powerpoint/2010/main" val="2567358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Audibility is Necessary</a:t>
            </a:r>
            <a:endParaRPr lang="en-US" baseline="30000" dirty="0"/>
          </a:p>
        </p:txBody>
      </p:sp>
      <p:sp>
        <p:nvSpPr>
          <p:cNvPr id="3" name="Content Placeholder 2"/>
          <p:cNvSpPr>
            <a:spLocks noGrp="1"/>
          </p:cNvSpPr>
          <p:nvPr>
            <p:ph idx="1"/>
          </p:nvPr>
        </p:nvSpPr>
        <p:spPr/>
        <p:txBody>
          <a:bodyPr/>
          <a:lstStyle/>
          <a:p>
            <a:pPr lvl="0"/>
            <a:r>
              <a:rPr lang="en-US" dirty="0"/>
              <a:t>Ultimately, it will be necessary to predict the audibility of, for instance, a UAV in an urban soundscape.</a:t>
            </a:r>
          </a:p>
          <a:p>
            <a:pPr lvl="1"/>
            <a:r>
              <a:rPr lang="en-US" dirty="0"/>
              <a:t>It will be essential to be able to assess audibility when trying to correlate data from future community responses (e.g., field tests).</a:t>
            </a:r>
          </a:p>
          <a:p>
            <a:pPr lvl="1"/>
            <a:endParaRPr lang="en-US" dirty="0"/>
          </a:p>
          <a:p>
            <a:r>
              <a:rPr lang="en-US" dirty="0"/>
              <a:t>Differences between audibility and noticeability will also have to be assessed.</a:t>
            </a:r>
            <a:r>
              <a:rPr lang="en-US" baseline="30000" dirty="0"/>
              <a:t>12</a:t>
            </a:r>
            <a:endParaRPr lang="en-US" dirty="0"/>
          </a:p>
          <a:p>
            <a:pPr marL="0" indent="0">
              <a:buNone/>
            </a:pPr>
            <a:endParaRPr lang="en-US" dirty="0"/>
          </a:p>
          <a:p>
            <a:pPr marL="0" indent="0">
              <a:buNone/>
            </a:pPr>
            <a:r>
              <a:rPr lang="en-US" dirty="0"/>
              <a:t>	</a:t>
            </a:r>
            <a:r>
              <a:rPr lang="en-US" dirty="0">
                <a:sym typeface="Wingdings" panose="05000000000000000000" pitchFamily="2" charset="2"/>
              </a:rPr>
              <a:t> </a:t>
            </a:r>
            <a:r>
              <a:rPr lang="en-US" dirty="0"/>
              <a:t>Future psychoacoustic work at NASA (2-5 years) will likely produce data that will help to construct relationships between existing loudness models, lab-based audibility results, and annoyance.</a:t>
            </a:r>
          </a:p>
        </p:txBody>
      </p:sp>
      <p:sp>
        <p:nvSpPr>
          <p:cNvPr id="4" name="Slide Number Placeholder 3"/>
          <p:cNvSpPr>
            <a:spLocks noGrp="1"/>
          </p:cNvSpPr>
          <p:nvPr>
            <p:ph type="sldNum" sz="quarter" idx="12"/>
          </p:nvPr>
        </p:nvSpPr>
        <p:spPr/>
        <p:txBody>
          <a:bodyPr/>
          <a:lstStyle/>
          <a:p>
            <a:fld id="{B7BDA93C-157F-4692-8C3D-264612CA3210}" type="slidenum">
              <a:rPr lang="en-US" smtClean="0"/>
              <a:pPr/>
              <a:t>10</a:t>
            </a:fld>
            <a:endParaRPr lang="en-US"/>
          </a:p>
        </p:txBody>
      </p:sp>
    </p:spTree>
    <p:extLst>
      <p:ext uri="{BB962C8B-B14F-4D97-AF65-F5344CB8AC3E}">
        <p14:creationId xmlns:p14="http://schemas.microsoft.com/office/powerpoint/2010/main" val="4059041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Broadband vs. Tonal Loudness</a:t>
            </a:r>
          </a:p>
        </p:txBody>
      </p:sp>
      <p:sp>
        <p:nvSpPr>
          <p:cNvPr id="3" name="Content Placeholder 2"/>
          <p:cNvSpPr>
            <a:spLocks noGrp="1"/>
          </p:cNvSpPr>
          <p:nvPr>
            <p:ph idx="1"/>
          </p:nvPr>
        </p:nvSpPr>
        <p:spPr>
          <a:xfrm>
            <a:off x="762000" y="1219200"/>
            <a:ext cx="5638800" cy="4525963"/>
          </a:xfrm>
        </p:spPr>
        <p:txBody>
          <a:bodyPr/>
          <a:lstStyle/>
          <a:p>
            <a:pPr marL="0" indent="0">
              <a:buNone/>
            </a:pPr>
            <a:endParaRPr lang="en-US" sz="2400" dirty="0"/>
          </a:p>
          <a:p>
            <a:pPr marL="0" indent="0">
              <a:buNone/>
            </a:pPr>
            <a:r>
              <a:rPr lang="en-US" sz="2400" dirty="0"/>
              <a:t>	Recent measurements from NASA have shown that, for some UAS configurations, broadband sources dominate on a </a:t>
            </a:r>
            <a:r>
              <a:rPr lang="en-US" sz="2400" dirty="0" err="1"/>
              <a:t>dBA</a:t>
            </a:r>
            <a:r>
              <a:rPr lang="en-US" sz="2400" dirty="0"/>
              <a:t> basis.</a:t>
            </a:r>
            <a:r>
              <a:rPr lang="en-US" sz="2400" baseline="30000" dirty="0"/>
              <a:t>13</a:t>
            </a:r>
            <a:endParaRPr lang="en-US" sz="2400" dirty="0"/>
          </a:p>
          <a:p>
            <a:pPr marL="0" indent="0">
              <a:buNone/>
            </a:pPr>
            <a:endParaRPr lang="en-US" sz="2400" dirty="0"/>
          </a:p>
          <a:p>
            <a:r>
              <a:rPr lang="en-US" sz="2400" baseline="0" dirty="0"/>
              <a:t>Loudness is known to differ</a:t>
            </a:r>
            <a:r>
              <a:rPr lang="en-US" sz="2400" dirty="0"/>
              <a:t> between broadband and tonal sources.</a:t>
            </a:r>
            <a:r>
              <a:rPr lang="en-US" sz="2400" baseline="30000" dirty="0"/>
              <a:t>14</a:t>
            </a:r>
            <a:endParaRPr lang="en-US" sz="2000" baseline="0" dirty="0"/>
          </a:p>
          <a:p>
            <a:r>
              <a:rPr lang="en-US" sz="2400" dirty="0"/>
              <a:t>This indicates a need for further measures of sound beyond even contemporary Loudness.</a:t>
            </a:r>
          </a:p>
        </p:txBody>
      </p:sp>
      <p:sp>
        <p:nvSpPr>
          <p:cNvPr id="4" name="Slide Number Placeholder 3"/>
          <p:cNvSpPr>
            <a:spLocks noGrp="1"/>
          </p:cNvSpPr>
          <p:nvPr>
            <p:ph type="sldNum" sz="quarter" idx="12"/>
          </p:nvPr>
        </p:nvSpPr>
        <p:spPr/>
        <p:txBody>
          <a:bodyPr/>
          <a:lstStyle/>
          <a:p>
            <a:fld id="{B7BDA93C-157F-4692-8C3D-264612CA3210}" type="slidenum">
              <a:rPr lang="en-US" smtClean="0"/>
              <a:pPr/>
              <a:t>11</a:t>
            </a:fld>
            <a:endParaRPr lang="en-US"/>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48400" y="1524000"/>
            <a:ext cx="5562600" cy="4472785"/>
          </a:xfrm>
          <a:prstGeom prst="rect">
            <a:avLst/>
          </a:prstGeom>
        </p:spPr>
      </p:pic>
    </p:spTree>
    <p:extLst>
      <p:ext uri="{BB962C8B-B14F-4D97-AF65-F5344CB8AC3E}">
        <p14:creationId xmlns:p14="http://schemas.microsoft.com/office/powerpoint/2010/main" val="1187268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Sound</a:t>
            </a:r>
            <a:r>
              <a:rPr lang="en-US" baseline="0" dirty="0"/>
              <a:t> Quality Metrics</a:t>
            </a:r>
            <a:endParaRPr lang="en-US" dirty="0"/>
          </a:p>
        </p:txBody>
      </p:sp>
      <p:sp>
        <p:nvSpPr>
          <p:cNvPr id="3" name="Content Placeholder 2"/>
          <p:cNvSpPr>
            <a:spLocks noGrp="1"/>
          </p:cNvSpPr>
          <p:nvPr>
            <p:ph idx="1"/>
          </p:nvPr>
        </p:nvSpPr>
        <p:spPr/>
        <p:txBody>
          <a:bodyPr/>
          <a:lstStyle/>
          <a:p>
            <a:pPr marL="0" indent="0">
              <a:buNone/>
            </a:pPr>
            <a:r>
              <a:rPr lang="en-US" dirty="0"/>
              <a:t>	There has been a proliferation of techniques to quantify subjective aspects of arbitrary sounds to augment loudness.</a:t>
            </a:r>
            <a:endParaRPr lang="en-US" baseline="0" dirty="0"/>
          </a:p>
          <a:p>
            <a:endParaRPr lang="en-US" baseline="0" dirty="0"/>
          </a:p>
          <a:p>
            <a:r>
              <a:rPr lang="en-US" baseline="0" dirty="0"/>
              <a:t>Among the Sound Quality (SQ) metrics</a:t>
            </a:r>
            <a:r>
              <a:rPr lang="en-US" dirty="0"/>
              <a:t> that can now be computed</a:t>
            </a:r>
            <a:r>
              <a:rPr lang="en-US" baseline="30000" dirty="0"/>
              <a:t>15</a:t>
            </a:r>
            <a:r>
              <a:rPr lang="en-US" dirty="0"/>
              <a:t>:</a:t>
            </a:r>
          </a:p>
          <a:p>
            <a:pPr lvl="1"/>
            <a:r>
              <a:rPr lang="en-US" dirty="0"/>
              <a:t>Tonality/Tone Prominence: The ‘</a:t>
            </a:r>
            <a:r>
              <a:rPr lang="en-US" dirty="0" err="1"/>
              <a:t>tonalness</a:t>
            </a:r>
            <a:r>
              <a:rPr lang="en-US" dirty="0"/>
              <a:t>’ of the sound</a:t>
            </a:r>
          </a:p>
          <a:p>
            <a:pPr lvl="1"/>
            <a:r>
              <a:rPr lang="en-US" dirty="0"/>
              <a:t>Fluctuation Strength: Slow fluctuations of the sound</a:t>
            </a:r>
          </a:p>
          <a:p>
            <a:pPr lvl="1"/>
            <a:r>
              <a:rPr lang="en-US" dirty="0"/>
              <a:t>Roughness: Rapid fluctuation of the sound</a:t>
            </a:r>
          </a:p>
          <a:p>
            <a:pPr lvl="1"/>
            <a:r>
              <a:rPr lang="en-US" dirty="0"/>
              <a:t>Sharpness: The spectral balance of the sound</a:t>
            </a:r>
          </a:p>
          <a:p>
            <a:pPr lvl="1"/>
            <a:r>
              <a:rPr lang="en-US" dirty="0"/>
              <a:t>Impulsiveness: How quickly the loudness of the sound changes</a:t>
            </a:r>
          </a:p>
        </p:txBody>
      </p:sp>
      <p:sp>
        <p:nvSpPr>
          <p:cNvPr id="4" name="Slide Number Placeholder 3"/>
          <p:cNvSpPr>
            <a:spLocks noGrp="1"/>
          </p:cNvSpPr>
          <p:nvPr>
            <p:ph type="sldNum" sz="quarter" idx="12"/>
          </p:nvPr>
        </p:nvSpPr>
        <p:spPr/>
        <p:txBody>
          <a:bodyPr/>
          <a:lstStyle/>
          <a:p>
            <a:fld id="{B7BDA93C-157F-4692-8C3D-264612CA3210}" type="slidenum">
              <a:rPr lang="en-US" smtClean="0"/>
              <a:pPr/>
              <a:t>12</a:t>
            </a:fld>
            <a:endParaRPr lang="en-US"/>
          </a:p>
        </p:txBody>
      </p:sp>
    </p:spTree>
    <p:extLst>
      <p:ext uri="{BB962C8B-B14F-4D97-AF65-F5344CB8AC3E}">
        <p14:creationId xmlns:p14="http://schemas.microsoft.com/office/powerpoint/2010/main" val="3137725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Sound</a:t>
            </a:r>
            <a:r>
              <a:rPr lang="en-US" baseline="0" dirty="0"/>
              <a:t> Quality Metrics</a:t>
            </a:r>
            <a:endParaRPr lang="en-US" dirty="0"/>
          </a:p>
        </p:txBody>
      </p:sp>
      <p:sp>
        <p:nvSpPr>
          <p:cNvPr id="3" name="Content Placeholder 2"/>
          <p:cNvSpPr>
            <a:spLocks noGrp="1"/>
          </p:cNvSpPr>
          <p:nvPr>
            <p:ph idx="1"/>
          </p:nvPr>
        </p:nvSpPr>
        <p:spPr>
          <a:xfrm>
            <a:off x="762000" y="1219201"/>
            <a:ext cx="10591800" cy="1219200"/>
          </a:xfrm>
        </p:spPr>
        <p:txBody>
          <a:bodyPr/>
          <a:lstStyle/>
          <a:p>
            <a:pPr marL="0" indent="0">
              <a:buNone/>
            </a:pPr>
            <a:r>
              <a:rPr lang="en-US" dirty="0"/>
              <a:t>	There has been a proliferation of techniques to quantify subjective aspects of arbitrary sounds to augment loudness.</a:t>
            </a:r>
          </a:p>
        </p:txBody>
      </p:sp>
      <p:sp>
        <p:nvSpPr>
          <p:cNvPr id="4" name="Slide Number Placeholder 3"/>
          <p:cNvSpPr>
            <a:spLocks noGrp="1"/>
          </p:cNvSpPr>
          <p:nvPr>
            <p:ph type="sldNum" sz="quarter" idx="12"/>
          </p:nvPr>
        </p:nvSpPr>
        <p:spPr/>
        <p:txBody>
          <a:bodyPr/>
          <a:lstStyle/>
          <a:p>
            <a:fld id="{B7BDA93C-157F-4692-8C3D-264612CA3210}" type="slidenum">
              <a:rPr lang="en-US" smtClean="0"/>
              <a:pPr/>
              <a:t>13</a:t>
            </a:fld>
            <a:endParaRPr lang="en-US"/>
          </a:p>
        </p:txBody>
      </p:sp>
      <p:sp>
        <p:nvSpPr>
          <p:cNvPr id="5" name="Content Placeholder 2"/>
          <p:cNvSpPr txBox="1">
            <a:spLocks/>
          </p:cNvSpPr>
          <p:nvPr/>
        </p:nvSpPr>
        <p:spPr>
          <a:xfrm>
            <a:off x="762000" y="1219200"/>
            <a:ext cx="5562600" cy="4876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2">
                    <a:lumMod val="7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2">
                    <a:lumMod val="7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2">
                    <a:lumMod val="7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2">
                    <a:lumMod val="7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2">
                    <a:lumMod val="7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endParaRPr lang="en-US" dirty="0"/>
          </a:p>
          <a:p>
            <a:endParaRPr lang="en-US" dirty="0"/>
          </a:p>
          <a:p>
            <a:r>
              <a:rPr lang="en-US" dirty="0"/>
              <a:t>SQ metrics have found use in aviation acoustics already:</a:t>
            </a:r>
          </a:p>
          <a:p>
            <a:pPr lvl="1"/>
            <a:r>
              <a:rPr lang="en-US" dirty="0"/>
              <a:t>In the creation of combinations of SQ metrics (including loudness) to produce overall models of psychoacoustic annoyance.</a:t>
            </a:r>
            <a:r>
              <a:rPr lang="en-US" baseline="30000" dirty="0"/>
              <a:t>16</a:t>
            </a:r>
            <a:endParaRPr lang="en-US" dirty="0"/>
          </a:p>
          <a:p>
            <a:pPr lvl="1"/>
            <a:r>
              <a:rPr lang="en-US" dirty="0"/>
              <a:t>In the comparison of multiple vehicles within a class.</a:t>
            </a:r>
            <a:r>
              <a:rPr lang="en-US" baseline="30000" dirty="0"/>
              <a:t>17</a:t>
            </a:r>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43135" y="1841501"/>
            <a:ext cx="5079209" cy="4514852"/>
          </a:xfrm>
          <a:prstGeom prst="rect">
            <a:avLst/>
          </a:prstGeom>
        </p:spPr>
      </p:pic>
    </p:spTree>
    <p:extLst>
      <p:ext uri="{BB962C8B-B14F-4D97-AF65-F5344CB8AC3E}">
        <p14:creationId xmlns:p14="http://schemas.microsoft.com/office/powerpoint/2010/main" val="2413292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11194" y="2133603"/>
            <a:ext cx="5330153" cy="4222750"/>
          </a:xfrm>
          <a:prstGeom prst="rect">
            <a:avLst/>
          </a:prstGeom>
        </p:spPr>
      </p:pic>
      <p:sp>
        <p:nvSpPr>
          <p:cNvPr id="2" name="Title 1"/>
          <p:cNvSpPr>
            <a:spLocks noGrp="1"/>
          </p:cNvSpPr>
          <p:nvPr>
            <p:ph type="title"/>
          </p:nvPr>
        </p:nvSpPr>
        <p:spPr/>
        <p:txBody>
          <a:bodyPr/>
          <a:lstStyle/>
          <a:p>
            <a:r>
              <a:rPr lang="en-US" dirty="0"/>
              <a:t>Sound</a:t>
            </a:r>
            <a:r>
              <a:rPr lang="en-US" baseline="0" dirty="0"/>
              <a:t> Quality Metrics</a:t>
            </a:r>
            <a:endParaRPr lang="en-US" dirty="0"/>
          </a:p>
        </p:txBody>
      </p:sp>
      <p:sp>
        <p:nvSpPr>
          <p:cNvPr id="3" name="Content Placeholder 2"/>
          <p:cNvSpPr>
            <a:spLocks noGrp="1"/>
          </p:cNvSpPr>
          <p:nvPr>
            <p:ph idx="1"/>
          </p:nvPr>
        </p:nvSpPr>
        <p:spPr>
          <a:xfrm>
            <a:off x="762000" y="1219201"/>
            <a:ext cx="10591800" cy="1219200"/>
          </a:xfrm>
        </p:spPr>
        <p:txBody>
          <a:bodyPr/>
          <a:lstStyle/>
          <a:p>
            <a:pPr marL="0" indent="0">
              <a:buNone/>
            </a:pPr>
            <a:r>
              <a:rPr lang="en-US" dirty="0"/>
              <a:t>	There has been a proliferation of techniques to quantify subjective aspects of arbitrary sounds to augment loudness.</a:t>
            </a:r>
          </a:p>
        </p:txBody>
      </p:sp>
      <p:sp>
        <p:nvSpPr>
          <p:cNvPr id="4" name="Slide Number Placeholder 3"/>
          <p:cNvSpPr>
            <a:spLocks noGrp="1"/>
          </p:cNvSpPr>
          <p:nvPr>
            <p:ph type="sldNum" sz="quarter" idx="12"/>
          </p:nvPr>
        </p:nvSpPr>
        <p:spPr/>
        <p:txBody>
          <a:bodyPr/>
          <a:lstStyle/>
          <a:p>
            <a:fld id="{B7BDA93C-157F-4692-8C3D-264612CA3210}" type="slidenum">
              <a:rPr lang="en-US" smtClean="0"/>
              <a:pPr/>
              <a:t>14</a:t>
            </a:fld>
            <a:endParaRPr lang="en-US"/>
          </a:p>
        </p:txBody>
      </p:sp>
      <p:sp>
        <p:nvSpPr>
          <p:cNvPr id="5" name="Content Placeholder 2"/>
          <p:cNvSpPr txBox="1">
            <a:spLocks/>
          </p:cNvSpPr>
          <p:nvPr/>
        </p:nvSpPr>
        <p:spPr>
          <a:xfrm>
            <a:off x="762000" y="1219200"/>
            <a:ext cx="5562600" cy="4876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2">
                    <a:lumMod val="7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2">
                    <a:lumMod val="7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2">
                    <a:lumMod val="7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2">
                    <a:lumMod val="7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2">
                    <a:lumMod val="7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endParaRPr lang="en-US" dirty="0"/>
          </a:p>
          <a:p>
            <a:endParaRPr lang="en-US" dirty="0"/>
          </a:p>
          <a:p>
            <a:r>
              <a:rPr lang="en-US" dirty="0"/>
              <a:t>SQ metrics have found use in aviation acoustics already:</a:t>
            </a:r>
          </a:p>
          <a:p>
            <a:pPr lvl="1"/>
            <a:r>
              <a:rPr lang="en-US" dirty="0"/>
              <a:t>In comparisons of simulations of vehicles with recordings.</a:t>
            </a:r>
            <a:r>
              <a:rPr lang="en-US" baseline="30000" dirty="0"/>
              <a:t>18</a:t>
            </a:r>
            <a:endParaRPr lang="en-US" dirty="0"/>
          </a:p>
          <a:p>
            <a:pPr lvl="1"/>
            <a:r>
              <a:rPr lang="en-US" dirty="0"/>
              <a:t>In studies to determine which SQs may be important to various classes of vehicles.</a:t>
            </a:r>
            <a:r>
              <a:rPr lang="en-US" baseline="30000" dirty="0"/>
              <a:t>19</a:t>
            </a:r>
            <a:endParaRPr lang="en-US" dirty="0"/>
          </a:p>
        </p:txBody>
      </p:sp>
    </p:spTree>
    <p:extLst>
      <p:ext uri="{BB962C8B-B14F-4D97-AF65-F5344CB8AC3E}">
        <p14:creationId xmlns:p14="http://schemas.microsoft.com/office/powerpoint/2010/main" val="851919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Sound</a:t>
            </a:r>
            <a:r>
              <a:rPr lang="en-US" baseline="0" dirty="0"/>
              <a:t> Quality Metrics</a:t>
            </a:r>
            <a:endParaRPr lang="en-US" dirty="0"/>
          </a:p>
        </p:txBody>
      </p:sp>
      <p:sp>
        <p:nvSpPr>
          <p:cNvPr id="3" name="Content Placeholder 2"/>
          <p:cNvSpPr>
            <a:spLocks noGrp="1"/>
          </p:cNvSpPr>
          <p:nvPr>
            <p:ph idx="1"/>
          </p:nvPr>
        </p:nvSpPr>
        <p:spPr/>
        <p:txBody>
          <a:bodyPr/>
          <a:lstStyle/>
          <a:p>
            <a:pPr marL="0" indent="0">
              <a:buNone/>
            </a:pPr>
            <a:r>
              <a:rPr lang="en-US" dirty="0"/>
              <a:t>	There has been a proliferation of techniques to quantify subjective aspects of arbitrary sounds to augment loudness.</a:t>
            </a:r>
          </a:p>
          <a:p>
            <a:pPr marL="0" indent="0">
              <a:buNone/>
            </a:pPr>
            <a:endParaRPr lang="en-US" dirty="0"/>
          </a:p>
          <a:p>
            <a:r>
              <a:rPr lang="en-US" dirty="0"/>
              <a:t>It is likely that they will be put to similar productive use in the UAS/UAV and UAM spaces.</a:t>
            </a:r>
          </a:p>
          <a:p>
            <a:pPr lvl="1"/>
            <a:r>
              <a:rPr lang="en-US" dirty="0"/>
              <a:t>It’s important to keep in mind that these measures are all likely to appear as high-order terms in an expression of annoyance.</a:t>
            </a:r>
          </a:p>
          <a:p>
            <a:pPr lvl="1"/>
            <a:r>
              <a:rPr lang="en-US" dirty="0"/>
              <a:t>None has ever been shown to supersede any measure of loudness.</a:t>
            </a:r>
          </a:p>
          <a:p>
            <a:pPr lvl="1"/>
            <a:endParaRPr lang="en-US" dirty="0"/>
          </a:p>
          <a:p>
            <a:r>
              <a:rPr lang="en-US" dirty="0"/>
              <a:t>NASA has several laboratory psychoacoustic experiments slated to look into the SQ aspects of UAM and helicopter noise.</a:t>
            </a:r>
          </a:p>
        </p:txBody>
      </p:sp>
      <p:sp>
        <p:nvSpPr>
          <p:cNvPr id="4" name="Slide Number Placeholder 3"/>
          <p:cNvSpPr>
            <a:spLocks noGrp="1"/>
          </p:cNvSpPr>
          <p:nvPr>
            <p:ph type="sldNum" sz="quarter" idx="12"/>
          </p:nvPr>
        </p:nvSpPr>
        <p:spPr/>
        <p:txBody>
          <a:bodyPr/>
          <a:lstStyle/>
          <a:p>
            <a:fld id="{B7BDA93C-157F-4692-8C3D-264612CA3210}" type="slidenum">
              <a:rPr lang="en-US" smtClean="0"/>
              <a:pPr/>
              <a:t>15</a:t>
            </a:fld>
            <a:endParaRPr lang="en-US"/>
          </a:p>
        </p:txBody>
      </p:sp>
    </p:spTree>
    <p:extLst>
      <p:ext uri="{BB962C8B-B14F-4D97-AF65-F5344CB8AC3E}">
        <p14:creationId xmlns:p14="http://schemas.microsoft.com/office/powerpoint/2010/main" val="1520380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Annoyance and Complaints</a:t>
            </a:r>
            <a:r>
              <a:rPr lang="en-US" baseline="30000" dirty="0"/>
              <a:t>20</a:t>
            </a:r>
          </a:p>
        </p:txBody>
      </p:sp>
      <p:sp>
        <p:nvSpPr>
          <p:cNvPr id="3" name="Content Placeholder 2"/>
          <p:cNvSpPr>
            <a:spLocks noGrp="1"/>
          </p:cNvSpPr>
          <p:nvPr>
            <p:ph idx="1"/>
          </p:nvPr>
        </p:nvSpPr>
        <p:spPr/>
        <p:txBody>
          <a:bodyPr/>
          <a:lstStyle/>
          <a:p>
            <a:pPr marL="0" indent="0">
              <a:buNone/>
            </a:pPr>
            <a:r>
              <a:rPr lang="en-US" sz="2000" dirty="0"/>
              <a:t>	What factors moderate the process between the stimulus (perception), and:</a:t>
            </a:r>
          </a:p>
          <a:p>
            <a:pPr marL="0" indent="0">
              <a:buNone/>
            </a:pPr>
            <a:endParaRPr lang="en-US" sz="2000" dirty="0"/>
          </a:p>
          <a:p>
            <a:r>
              <a:rPr lang="en-US" sz="2000" dirty="0"/>
              <a:t>Annoyance, an </a:t>
            </a:r>
            <a:r>
              <a:rPr lang="en-US" sz="2000" i="1" dirty="0"/>
              <a:t>attitude</a:t>
            </a:r>
          </a:p>
          <a:p>
            <a:pPr lvl="1"/>
            <a:r>
              <a:rPr lang="en-US" sz="1800" dirty="0"/>
              <a:t>Primarily fear, for example, of a noise source doing damage to someone’s person or property.</a:t>
            </a:r>
          </a:p>
          <a:p>
            <a:pPr lvl="1"/>
            <a:r>
              <a:rPr lang="en-US" sz="1800" dirty="0"/>
              <a:t>Also, the economic relationship between the listener and the source. (Does it benefit the listener?  How does the listener discount possible negative effects of noise?)</a:t>
            </a:r>
          </a:p>
          <a:p>
            <a:pPr lvl="1"/>
            <a:r>
              <a:rPr lang="en-US" sz="1800" dirty="0"/>
              <a:t>Past experiences and future expectations also play a role.</a:t>
            </a:r>
          </a:p>
          <a:p>
            <a:pPr lvl="1"/>
            <a:r>
              <a:rPr lang="en-US" sz="1800" dirty="0"/>
              <a:t>Demographics are generally not found to be a significant factor.</a:t>
            </a:r>
          </a:p>
          <a:p>
            <a:pPr lvl="1"/>
            <a:r>
              <a:rPr lang="en-US" sz="1800" dirty="0"/>
              <a:t>People are also generally variable in their overall noise sensitivity.</a:t>
            </a:r>
          </a:p>
          <a:p>
            <a:pPr lvl="1"/>
            <a:endParaRPr lang="en-US" sz="1800" dirty="0"/>
          </a:p>
          <a:p>
            <a:r>
              <a:rPr lang="en-US" sz="2000" dirty="0"/>
              <a:t>Complaints, a related </a:t>
            </a:r>
            <a:r>
              <a:rPr lang="en-US" sz="2000" i="1" dirty="0"/>
              <a:t>behavior</a:t>
            </a:r>
            <a:endParaRPr lang="en-US" sz="2000" dirty="0"/>
          </a:p>
          <a:p>
            <a:pPr lvl="1"/>
            <a:r>
              <a:rPr lang="en-US" sz="1800" dirty="0"/>
              <a:t>The relationship between noise and complaints are moderated by more/different factors, some of which are demographic.</a:t>
            </a:r>
          </a:p>
          <a:p>
            <a:pPr lvl="1"/>
            <a:r>
              <a:rPr lang="en-US" sz="1800" dirty="0"/>
              <a:t>Complaint activity is not necessarily indicative of annoyance.</a:t>
            </a:r>
          </a:p>
        </p:txBody>
      </p:sp>
      <p:sp>
        <p:nvSpPr>
          <p:cNvPr id="4" name="Slide Number Placeholder 3"/>
          <p:cNvSpPr>
            <a:spLocks noGrp="1"/>
          </p:cNvSpPr>
          <p:nvPr>
            <p:ph type="sldNum" sz="quarter" idx="12"/>
          </p:nvPr>
        </p:nvSpPr>
        <p:spPr/>
        <p:txBody>
          <a:bodyPr/>
          <a:lstStyle/>
          <a:p>
            <a:fld id="{B7BDA93C-157F-4692-8C3D-264612CA3210}" type="slidenum">
              <a:rPr lang="en-US" smtClean="0"/>
              <a:pPr/>
              <a:t>16</a:t>
            </a:fld>
            <a:endParaRPr lang="en-US"/>
          </a:p>
        </p:txBody>
      </p:sp>
    </p:spTree>
    <p:extLst>
      <p:ext uri="{BB962C8B-B14F-4D97-AF65-F5344CB8AC3E}">
        <p14:creationId xmlns:p14="http://schemas.microsoft.com/office/powerpoint/2010/main" val="59041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Flight Track Optimization</a:t>
            </a:r>
          </a:p>
        </p:txBody>
      </p:sp>
      <p:sp>
        <p:nvSpPr>
          <p:cNvPr id="3" name="Content Placeholder 2"/>
          <p:cNvSpPr>
            <a:spLocks noGrp="1"/>
          </p:cNvSpPr>
          <p:nvPr>
            <p:ph idx="1"/>
          </p:nvPr>
        </p:nvSpPr>
        <p:spPr>
          <a:xfrm>
            <a:off x="762000" y="1219200"/>
            <a:ext cx="5638800" cy="4525963"/>
          </a:xfrm>
        </p:spPr>
        <p:txBody>
          <a:bodyPr/>
          <a:lstStyle/>
          <a:p>
            <a:pPr lvl="0"/>
            <a:r>
              <a:rPr lang="en-US" dirty="0"/>
              <a:t>Recently, many approaches to doing flight track optimization have been proposed.</a:t>
            </a:r>
            <a:r>
              <a:rPr lang="en-US" baseline="30000" dirty="0"/>
              <a:t>21</a:t>
            </a:r>
            <a:endParaRPr lang="en-US" dirty="0"/>
          </a:p>
          <a:p>
            <a:pPr lvl="1"/>
            <a:r>
              <a:rPr lang="en-US" dirty="0"/>
              <a:t>Preplanned routing</a:t>
            </a:r>
          </a:p>
          <a:p>
            <a:pPr lvl="1"/>
            <a:r>
              <a:rPr lang="en-US" dirty="0"/>
              <a:t>Noise-aware vehicles</a:t>
            </a:r>
          </a:p>
          <a:p>
            <a:pPr lvl="1"/>
            <a:r>
              <a:rPr lang="en-US" dirty="0"/>
              <a:t>Multiple objectives</a:t>
            </a:r>
          </a:p>
          <a:p>
            <a:pPr marL="457200" lvl="1" indent="0">
              <a:buNone/>
            </a:pPr>
            <a:r>
              <a:rPr lang="en-US" dirty="0">
                <a:sym typeface="Wingdings" panose="05000000000000000000" pitchFamily="2" charset="2"/>
              </a:rPr>
              <a:t>	 Some of these are c</a:t>
            </a:r>
            <a:r>
              <a:rPr lang="en-US" dirty="0"/>
              <a:t>urrent</a:t>
            </a:r>
            <a:br>
              <a:rPr lang="en-US" dirty="0"/>
            </a:br>
            <a:r>
              <a:rPr lang="en-US" dirty="0"/>
              <a:t>NASA efforts.</a:t>
            </a:r>
          </a:p>
          <a:p>
            <a:pPr lvl="1"/>
            <a:endParaRPr lang="en-US" dirty="0"/>
          </a:p>
          <a:p>
            <a:r>
              <a:rPr lang="en-US" dirty="0"/>
              <a:t>The takeaway is that (most of) this is possible in 2018.</a:t>
            </a:r>
          </a:p>
        </p:txBody>
      </p:sp>
      <p:sp>
        <p:nvSpPr>
          <p:cNvPr id="4" name="Slide Number Placeholder 3"/>
          <p:cNvSpPr>
            <a:spLocks noGrp="1"/>
          </p:cNvSpPr>
          <p:nvPr>
            <p:ph type="sldNum" sz="quarter" idx="12"/>
          </p:nvPr>
        </p:nvSpPr>
        <p:spPr/>
        <p:txBody>
          <a:bodyPr/>
          <a:lstStyle/>
          <a:p>
            <a:fld id="{B7BDA93C-157F-4692-8C3D-264612CA3210}" type="slidenum">
              <a:rPr lang="en-US" smtClean="0"/>
              <a:pPr/>
              <a:t>17</a:t>
            </a:fld>
            <a:endParaRPr lang="en-US"/>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1199" y="1127956"/>
            <a:ext cx="4834363" cy="5226338"/>
          </a:xfrm>
          <a:prstGeom prst="rect">
            <a:avLst/>
          </a:prstGeom>
        </p:spPr>
      </p:pic>
    </p:spTree>
    <p:extLst>
      <p:ext uri="{BB962C8B-B14F-4D97-AF65-F5344CB8AC3E}">
        <p14:creationId xmlns:p14="http://schemas.microsoft.com/office/powerpoint/2010/main" val="29889947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Flight Track Optimization</a:t>
            </a:r>
          </a:p>
        </p:txBody>
      </p:sp>
      <p:sp>
        <p:nvSpPr>
          <p:cNvPr id="3" name="Content Placeholder 2"/>
          <p:cNvSpPr>
            <a:spLocks noGrp="1"/>
          </p:cNvSpPr>
          <p:nvPr>
            <p:ph idx="1"/>
          </p:nvPr>
        </p:nvSpPr>
        <p:spPr>
          <a:xfrm>
            <a:off x="762000" y="1219200"/>
            <a:ext cx="5638800" cy="4525963"/>
          </a:xfrm>
        </p:spPr>
        <p:txBody>
          <a:bodyPr/>
          <a:lstStyle/>
          <a:p>
            <a:pPr lvl="0"/>
            <a:endParaRPr lang="en-US" dirty="0"/>
          </a:p>
          <a:p>
            <a:pPr lvl="0"/>
            <a:r>
              <a:rPr lang="en-US" dirty="0"/>
              <a:t>While this approach has promise, implementation of these procedures is not straightforward:</a:t>
            </a:r>
          </a:p>
          <a:p>
            <a:pPr lvl="1"/>
            <a:r>
              <a:rPr lang="en-US" dirty="0"/>
              <a:t>What is the method of aggregation? (What is low noise across a community?)</a:t>
            </a:r>
          </a:p>
          <a:p>
            <a:pPr lvl="1"/>
            <a:r>
              <a:rPr lang="en-US" dirty="0"/>
              <a:t>How do the above psychosocial factors interact with this?</a:t>
            </a:r>
          </a:p>
        </p:txBody>
      </p:sp>
      <p:sp>
        <p:nvSpPr>
          <p:cNvPr id="4" name="Slide Number Placeholder 3"/>
          <p:cNvSpPr>
            <a:spLocks noGrp="1"/>
          </p:cNvSpPr>
          <p:nvPr>
            <p:ph type="sldNum" sz="quarter" idx="12"/>
          </p:nvPr>
        </p:nvSpPr>
        <p:spPr/>
        <p:txBody>
          <a:bodyPr/>
          <a:lstStyle/>
          <a:p>
            <a:fld id="{B7BDA93C-157F-4692-8C3D-264612CA3210}" type="slidenum">
              <a:rPr lang="en-US" smtClean="0"/>
              <a:pPr/>
              <a:t>18</a:t>
            </a:fld>
            <a:endParaRPr lang="en-US"/>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1199" y="1127956"/>
            <a:ext cx="4834363" cy="5226338"/>
          </a:xfrm>
          <a:prstGeom prst="rect">
            <a:avLst/>
          </a:prstGeom>
        </p:spPr>
      </p:pic>
    </p:spTree>
    <p:extLst>
      <p:ext uri="{BB962C8B-B14F-4D97-AF65-F5344CB8AC3E}">
        <p14:creationId xmlns:p14="http://schemas.microsoft.com/office/powerpoint/2010/main" val="3258583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Flight Track Optimization</a:t>
            </a:r>
          </a:p>
        </p:txBody>
      </p:sp>
      <p:sp>
        <p:nvSpPr>
          <p:cNvPr id="3" name="Content Placeholder 2"/>
          <p:cNvSpPr>
            <a:spLocks noGrp="1"/>
          </p:cNvSpPr>
          <p:nvPr>
            <p:ph idx="1"/>
          </p:nvPr>
        </p:nvSpPr>
        <p:spPr>
          <a:xfrm>
            <a:off x="762000" y="1219200"/>
            <a:ext cx="5638800" cy="4525963"/>
          </a:xfrm>
        </p:spPr>
        <p:txBody>
          <a:bodyPr/>
          <a:lstStyle/>
          <a:p>
            <a:pPr lvl="0"/>
            <a:endParaRPr lang="en-US" dirty="0"/>
          </a:p>
          <a:p>
            <a:pPr lvl="0"/>
            <a:r>
              <a:rPr lang="en-US" dirty="0"/>
              <a:t>These approaches have shown promise when used in concert with a community outreach strategy.</a:t>
            </a:r>
            <a:r>
              <a:rPr lang="en-US" baseline="30000" dirty="0"/>
              <a:t>22</a:t>
            </a:r>
          </a:p>
          <a:p>
            <a:pPr lvl="0"/>
            <a:endParaRPr lang="en-US" baseline="30000" dirty="0"/>
          </a:p>
          <a:p>
            <a:pPr lvl="0"/>
            <a:r>
              <a:rPr lang="en-US" dirty="0"/>
              <a:t>These techniques can be used to avoid specific noise-sensitive targets (e.g., schools).</a:t>
            </a:r>
          </a:p>
          <a:p>
            <a:pPr lvl="1"/>
            <a:r>
              <a:rPr lang="en-US" dirty="0"/>
              <a:t>Helped by other technologies being developed at NASA and elsewhere.</a:t>
            </a:r>
            <a:r>
              <a:rPr lang="en-US" baseline="30000" dirty="0"/>
              <a:t>23</a:t>
            </a:r>
          </a:p>
        </p:txBody>
      </p:sp>
      <p:sp>
        <p:nvSpPr>
          <p:cNvPr id="4" name="Slide Number Placeholder 3"/>
          <p:cNvSpPr>
            <a:spLocks noGrp="1"/>
          </p:cNvSpPr>
          <p:nvPr>
            <p:ph type="sldNum" sz="quarter" idx="12"/>
          </p:nvPr>
        </p:nvSpPr>
        <p:spPr/>
        <p:txBody>
          <a:bodyPr/>
          <a:lstStyle/>
          <a:p>
            <a:fld id="{B7BDA93C-157F-4692-8C3D-264612CA3210}" type="slidenum">
              <a:rPr lang="en-US" smtClean="0"/>
              <a:pPr/>
              <a:t>19</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1199" y="1127956"/>
            <a:ext cx="4834363" cy="5226338"/>
          </a:xfrm>
          <a:prstGeom prst="rect">
            <a:avLst/>
          </a:prstGeom>
        </p:spPr>
      </p:pic>
    </p:spTree>
    <p:extLst>
      <p:ext uri="{BB962C8B-B14F-4D97-AF65-F5344CB8AC3E}">
        <p14:creationId xmlns:p14="http://schemas.microsoft.com/office/powerpoint/2010/main" val="9076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Vehicle-Type Differentials</a:t>
            </a:r>
          </a:p>
        </p:txBody>
      </p:sp>
      <p:sp>
        <p:nvSpPr>
          <p:cNvPr id="3" name="Content Placeholder 2"/>
          <p:cNvSpPr>
            <a:spLocks noGrp="1"/>
          </p:cNvSpPr>
          <p:nvPr>
            <p:ph idx="1"/>
          </p:nvPr>
        </p:nvSpPr>
        <p:spPr>
          <a:xfrm>
            <a:off x="762000" y="1219200"/>
            <a:ext cx="5486400" cy="4525963"/>
          </a:xfrm>
        </p:spPr>
        <p:txBody>
          <a:bodyPr/>
          <a:lstStyle/>
          <a:p>
            <a:pPr marL="0" indent="0">
              <a:buNone/>
            </a:pPr>
            <a:r>
              <a:rPr lang="en-US" dirty="0"/>
              <a:t>	There is a long history of finding gross differences in annoyance between classes of vehicles.</a:t>
            </a:r>
          </a:p>
          <a:p>
            <a:pPr marL="0" indent="0">
              <a:buNone/>
            </a:pPr>
            <a:endParaRPr lang="en-US" dirty="0"/>
          </a:p>
          <a:p>
            <a:r>
              <a:rPr lang="en-US" dirty="0"/>
              <a:t>All of the effects discussed above may be in play.</a:t>
            </a:r>
          </a:p>
          <a:p>
            <a:r>
              <a:rPr lang="en-US" dirty="0"/>
              <a:t>The figure shown dates back to the 1980s, though there has been more work since then that has not contradicted </a:t>
            </a:r>
            <a:r>
              <a:rPr lang="en-US"/>
              <a:t>this trend.</a:t>
            </a:r>
            <a:r>
              <a:rPr lang="en-US" baseline="30000"/>
              <a:t>24</a:t>
            </a:r>
            <a:endParaRPr lang="en-US" dirty="0"/>
          </a:p>
        </p:txBody>
      </p:sp>
      <p:sp>
        <p:nvSpPr>
          <p:cNvPr id="4" name="Slide Number Placeholder 3"/>
          <p:cNvSpPr>
            <a:spLocks noGrp="1"/>
          </p:cNvSpPr>
          <p:nvPr>
            <p:ph type="sldNum" sz="quarter" idx="12"/>
          </p:nvPr>
        </p:nvSpPr>
        <p:spPr/>
        <p:txBody>
          <a:bodyPr/>
          <a:lstStyle/>
          <a:p>
            <a:fld id="{B7BDA93C-157F-4692-8C3D-264612CA3210}" type="slidenum">
              <a:rPr lang="en-US" smtClean="0"/>
              <a:pPr/>
              <a:t>20</a:t>
            </a:fld>
            <a:endParaRPr lang="en-US"/>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57900" y="1201524"/>
            <a:ext cx="5524500" cy="5161643"/>
          </a:xfrm>
          <a:prstGeom prst="rect">
            <a:avLst/>
          </a:prstGeom>
        </p:spPr>
      </p:pic>
    </p:spTree>
    <p:extLst>
      <p:ext uri="{BB962C8B-B14F-4D97-AF65-F5344CB8AC3E}">
        <p14:creationId xmlns:p14="http://schemas.microsoft.com/office/powerpoint/2010/main" val="2055386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Initial Results for (small) UAS</a:t>
            </a:r>
          </a:p>
        </p:txBody>
      </p:sp>
      <p:sp>
        <p:nvSpPr>
          <p:cNvPr id="3" name="Content Placeholder 2"/>
          <p:cNvSpPr>
            <a:spLocks noGrp="1"/>
          </p:cNvSpPr>
          <p:nvPr>
            <p:ph idx="1"/>
          </p:nvPr>
        </p:nvSpPr>
        <p:spPr>
          <a:xfrm>
            <a:off x="762000" y="1219200"/>
            <a:ext cx="5334000" cy="4525963"/>
          </a:xfrm>
        </p:spPr>
        <p:txBody>
          <a:bodyPr/>
          <a:lstStyle/>
          <a:p>
            <a:endParaRPr lang="en-US" dirty="0"/>
          </a:p>
          <a:p>
            <a:r>
              <a:rPr lang="en-US" dirty="0"/>
              <a:t>A recent test at NASA Langley found a similar trend between a sample of recordings of (small) UAS, and road vehicles typical of package delivery applications.</a:t>
            </a:r>
            <a:r>
              <a:rPr lang="en-US" baseline="30000" dirty="0"/>
              <a:t>25</a:t>
            </a:r>
            <a:endParaRPr lang="en-US" dirty="0"/>
          </a:p>
          <a:p>
            <a:pPr lvl="1"/>
            <a:r>
              <a:rPr lang="en-US" dirty="0"/>
              <a:t>The magnitude of the effect was similar.</a:t>
            </a:r>
          </a:p>
          <a:p>
            <a:pPr lvl="1"/>
            <a:r>
              <a:rPr lang="en-US" dirty="0"/>
              <a:t>Most of the subjects could not identify what the sounds were.</a:t>
            </a:r>
          </a:p>
        </p:txBody>
      </p:sp>
      <p:sp>
        <p:nvSpPr>
          <p:cNvPr id="4" name="Slide Number Placeholder 3"/>
          <p:cNvSpPr>
            <a:spLocks noGrp="1"/>
          </p:cNvSpPr>
          <p:nvPr>
            <p:ph type="sldNum" sz="quarter" idx="12"/>
          </p:nvPr>
        </p:nvSpPr>
        <p:spPr/>
        <p:txBody>
          <a:bodyPr/>
          <a:lstStyle/>
          <a:p>
            <a:fld id="{B7BDA93C-157F-4692-8C3D-264612CA3210}" type="slidenum">
              <a:rPr lang="en-US" smtClean="0"/>
              <a:pPr/>
              <a:t>21</a:t>
            </a:fld>
            <a:endParaRPr lang="en-US"/>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24737" y="1027427"/>
            <a:ext cx="3708400" cy="27813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15400" y="2057400"/>
            <a:ext cx="3086100" cy="41148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8"/>
          <p:cNvPicPr/>
          <p:nvPr/>
        </p:nvPicPr>
        <p:blipFill rotWithShape="1">
          <a:blip r:embed="rId4" cstate="print">
            <a:extLst>
              <a:ext uri="{28A0092B-C50C-407E-A947-70E740481C1C}">
                <a14:useLocalDpi xmlns:a14="http://schemas.microsoft.com/office/drawing/2010/main" val="0"/>
              </a:ext>
            </a:extLst>
          </a:blip>
          <a:srcRect l="45026" t="5006" r="19424" b="54477"/>
          <a:stretch/>
        </p:blipFill>
        <p:spPr bwMode="auto">
          <a:xfrm>
            <a:off x="5969169" y="4024983"/>
            <a:ext cx="3501800" cy="223929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53640926-AAD7-44d8-BBD7-CCE9431645EC}">
              <a14:shadowObscured xmlns="" xmlns:mo="http://schemas.microsoft.com/office/mac/office/2008/main" xmlns:mv="urn:schemas-microsoft-com:mac:vml" xmlns:o="urn:schemas-microsoft-com:office:office" xmlns:v="urn:schemas-microsoft-com:vml" xmlns:w10="urn:schemas-microsoft-com:office:word" xmlns:w="http://schemas.openxmlformats.org/wordprocessingml/2006/main" xmlns:a14="http://schemas.microsoft.com/office/drawing/2010/main" xmlns:pic="http://schemas.openxmlformats.org/drawingml/2006/picture" xmlns:wps="http://schemas.microsoft.com/office/word/2010/wordprocessingShape" xmlns:wne="http://schemas.microsoft.com/office/word/2006/wordml" xmlns:wpi="http://schemas.microsoft.com/office/word/2010/wordprocessingInk" xmlns:wpg="http://schemas.microsoft.com/office/word/2010/wordprocessingGroup"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mc="http://schemas.openxmlformats.org/markup-compatibility/2006" xmlns:wpc="http://schemas.microsoft.com/office/word/2010/wordprocessingCanvas" xmlns:lc="http://schemas.openxmlformats.org/drawingml/2006/lockedCanvas"/>
            </a:ext>
          </a:extLst>
        </p:spPr>
      </p:pic>
    </p:spTree>
    <p:extLst>
      <p:ext uri="{BB962C8B-B14F-4D97-AF65-F5344CB8AC3E}">
        <p14:creationId xmlns:p14="http://schemas.microsoft.com/office/powerpoint/2010/main" val="1691051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Initial Results for (small) UAS</a:t>
            </a:r>
          </a:p>
        </p:txBody>
      </p:sp>
      <p:sp>
        <p:nvSpPr>
          <p:cNvPr id="3" name="Content Placeholder 2"/>
          <p:cNvSpPr>
            <a:spLocks noGrp="1"/>
          </p:cNvSpPr>
          <p:nvPr>
            <p:ph idx="1"/>
          </p:nvPr>
        </p:nvSpPr>
        <p:spPr>
          <a:xfrm>
            <a:off x="762000" y="1219200"/>
            <a:ext cx="5334000" cy="4525963"/>
          </a:xfrm>
        </p:spPr>
        <p:txBody>
          <a:bodyPr/>
          <a:lstStyle/>
          <a:p>
            <a:endParaRPr lang="en-US" dirty="0"/>
          </a:p>
          <a:p>
            <a:r>
              <a:rPr lang="en-US" dirty="0"/>
              <a:t>A recent test at NASA Langley found a similar trend between a sample of recordings of (small) UAS, and road vehicles typical of package delivery applications.</a:t>
            </a:r>
            <a:r>
              <a:rPr lang="en-US" baseline="30000" dirty="0"/>
              <a:t>25</a:t>
            </a:r>
            <a:endParaRPr lang="en-US" dirty="0"/>
          </a:p>
          <a:p>
            <a:pPr lvl="1"/>
            <a:r>
              <a:rPr lang="en-US" dirty="0"/>
              <a:t>The magnitude of the effect was similar.</a:t>
            </a:r>
          </a:p>
          <a:p>
            <a:pPr lvl="1"/>
            <a:r>
              <a:rPr lang="en-US" dirty="0"/>
              <a:t>Most of the subjects could not identify what the sounds were.</a:t>
            </a:r>
          </a:p>
        </p:txBody>
      </p:sp>
      <p:sp>
        <p:nvSpPr>
          <p:cNvPr id="4" name="Slide Number Placeholder 3"/>
          <p:cNvSpPr>
            <a:spLocks noGrp="1"/>
          </p:cNvSpPr>
          <p:nvPr>
            <p:ph type="sldNum" sz="quarter" idx="12"/>
          </p:nvPr>
        </p:nvSpPr>
        <p:spPr/>
        <p:txBody>
          <a:bodyPr/>
          <a:lstStyle/>
          <a:p>
            <a:fld id="{B7BDA93C-157F-4692-8C3D-264612CA3210}" type="slidenum">
              <a:rPr lang="en-US" smtClean="0"/>
              <a:pPr/>
              <a:t>22</a:t>
            </a:fld>
            <a:endParaRPr lang="en-US"/>
          </a:p>
        </p:txBody>
      </p:sp>
      <p:pic>
        <p:nvPicPr>
          <p:cNvPr id="10" name="Picture 9"/>
          <p:cNvPicPr>
            <a:picLocks noChangeAspect="1"/>
          </p:cNvPicPr>
          <p:nvPr/>
        </p:nvPicPr>
        <p:blipFill rotWithShape="1">
          <a:blip r:embed="rId2" cstate="print">
            <a:extLst>
              <a:ext uri="{28A0092B-C50C-407E-A947-70E740481C1C}">
                <a14:useLocalDpi xmlns:a14="http://schemas.microsoft.com/office/drawing/2010/main" val="0"/>
              </a:ext>
            </a:extLst>
          </a:blip>
          <a:srcRect l="5812" t="25555" r="6645" b="16666"/>
          <a:stretch/>
        </p:blipFill>
        <p:spPr>
          <a:xfrm>
            <a:off x="6248400" y="3216926"/>
            <a:ext cx="5592693" cy="276971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Picture 10"/>
          <p:cNvPicPr>
            <a:picLocks noChangeAspect="1"/>
          </p:cNvPicPr>
          <p:nvPr/>
        </p:nvPicPr>
        <p:blipFill rotWithShape="1">
          <a:blip r:embed="rId3" cstate="print">
            <a:extLst>
              <a:ext uri="{28A0092B-C50C-407E-A947-70E740481C1C}">
                <a14:useLocalDpi xmlns:a14="http://schemas.microsoft.com/office/drawing/2010/main" val="0"/>
              </a:ext>
            </a:extLst>
          </a:blip>
          <a:srcRect l="9161" t="17778" r="7528" b="11111"/>
          <a:stretch/>
        </p:blipFill>
        <p:spPr>
          <a:xfrm>
            <a:off x="8916490" y="1283657"/>
            <a:ext cx="3044466" cy="194768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42063" y="1565828"/>
            <a:ext cx="3217169" cy="241128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983047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Initial Results for (small) UAS</a:t>
            </a:r>
          </a:p>
        </p:txBody>
      </p:sp>
      <p:sp>
        <p:nvSpPr>
          <p:cNvPr id="3" name="Content Placeholder 2"/>
          <p:cNvSpPr>
            <a:spLocks noGrp="1"/>
          </p:cNvSpPr>
          <p:nvPr>
            <p:ph idx="1"/>
          </p:nvPr>
        </p:nvSpPr>
        <p:spPr>
          <a:xfrm>
            <a:off x="762000" y="1219200"/>
            <a:ext cx="5334000" cy="4525963"/>
          </a:xfrm>
        </p:spPr>
        <p:txBody>
          <a:bodyPr/>
          <a:lstStyle/>
          <a:p>
            <a:endParaRPr lang="en-US" dirty="0"/>
          </a:p>
          <a:p>
            <a:r>
              <a:rPr lang="en-US" dirty="0"/>
              <a:t>A recent test at NASA Langley found a similar trend between a sample of recordings of (small) UAS, and road vehicles typical of package delivery applications.</a:t>
            </a:r>
            <a:r>
              <a:rPr lang="en-US" baseline="30000" dirty="0"/>
              <a:t>25</a:t>
            </a:r>
            <a:endParaRPr lang="en-US" dirty="0"/>
          </a:p>
          <a:p>
            <a:pPr lvl="1"/>
            <a:r>
              <a:rPr lang="en-US" dirty="0"/>
              <a:t>The magnitude of the effect was similar.</a:t>
            </a:r>
          </a:p>
          <a:p>
            <a:pPr lvl="1"/>
            <a:r>
              <a:rPr lang="en-US" dirty="0"/>
              <a:t>Most of the subjects could not identify what the sounds were.</a:t>
            </a:r>
          </a:p>
        </p:txBody>
      </p:sp>
      <p:sp>
        <p:nvSpPr>
          <p:cNvPr id="4" name="Slide Number Placeholder 3"/>
          <p:cNvSpPr>
            <a:spLocks noGrp="1"/>
          </p:cNvSpPr>
          <p:nvPr>
            <p:ph type="sldNum" sz="quarter" idx="12"/>
          </p:nvPr>
        </p:nvSpPr>
        <p:spPr/>
        <p:txBody>
          <a:bodyPr/>
          <a:lstStyle/>
          <a:p>
            <a:fld id="{B7BDA93C-157F-4692-8C3D-264612CA3210}" type="slidenum">
              <a:rPr lang="en-US" smtClean="0"/>
              <a:pPr/>
              <a:t>23</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06297" y="1424782"/>
            <a:ext cx="5488490" cy="4114798"/>
          </a:xfrm>
          <a:prstGeom prst="rect">
            <a:avLst/>
          </a:prstGeom>
        </p:spPr>
      </p:pic>
    </p:spTree>
    <p:extLst>
      <p:ext uri="{BB962C8B-B14F-4D97-AF65-F5344CB8AC3E}">
        <p14:creationId xmlns:p14="http://schemas.microsoft.com/office/powerpoint/2010/main" val="2473019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Initial Results for (small) UAS</a:t>
            </a:r>
          </a:p>
        </p:txBody>
      </p:sp>
      <p:sp>
        <p:nvSpPr>
          <p:cNvPr id="3" name="Content Placeholder 2"/>
          <p:cNvSpPr>
            <a:spLocks noGrp="1"/>
          </p:cNvSpPr>
          <p:nvPr>
            <p:ph idx="1"/>
          </p:nvPr>
        </p:nvSpPr>
        <p:spPr>
          <a:xfrm>
            <a:off x="762000" y="1219200"/>
            <a:ext cx="5334000" cy="4525963"/>
          </a:xfrm>
        </p:spPr>
        <p:txBody>
          <a:bodyPr/>
          <a:lstStyle/>
          <a:p>
            <a:r>
              <a:rPr lang="en-US" dirty="0"/>
              <a:t>An important distinction is that this laboratory study was conducted on ‘single events’ of noise, while the canonical differences shown between road and fixed-wing noise uses an aggregate noise measure (DNL).</a:t>
            </a:r>
          </a:p>
          <a:p>
            <a:pPr lvl="1"/>
            <a:r>
              <a:rPr lang="en-US" dirty="0"/>
              <a:t>It’s still an open question as to how UAS noise might aggregate.</a:t>
            </a:r>
            <a:r>
              <a:rPr lang="en-US" baseline="30000" dirty="0"/>
              <a:t>26</a:t>
            </a:r>
            <a:endParaRPr lang="en-US" dirty="0"/>
          </a:p>
          <a:p>
            <a:pPr lvl="1"/>
            <a:r>
              <a:rPr lang="en-US" dirty="0"/>
              <a:t>No community response data yet exists for UAS/UAV and (especially) UAM.</a:t>
            </a:r>
          </a:p>
        </p:txBody>
      </p:sp>
      <p:sp>
        <p:nvSpPr>
          <p:cNvPr id="4" name="Slide Number Placeholder 3"/>
          <p:cNvSpPr>
            <a:spLocks noGrp="1"/>
          </p:cNvSpPr>
          <p:nvPr>
            <p:ph type="sldNum" sz="quarter" idx="12"/>
          </p:nvPr>
        </p:nvSpPr>
        <p:spPr/>
        <p:txBody>
          <a:bodyPr/>
          <a:lstStyle/>
          <a:p>
            <a:fld id="{B7BDA93C-157F-4692-8C3D-264612CA3210}" type="slidenum">
              <a:rPr lang="en-US" smtClean="0"/>
              <a:pPr/>
              <a:t>24</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06297" y="1424782"/>
            <a:ext cx="5488490" cy="4114798"/>
          </a:xfrm>
          <a:prstGeom prst="rect">
            <a:avLst/>
          </a:prstGeom>
        </p:spPr>
      </p:pic>
    </p:spTree>
    <p:extLst>
      <p:ext uri="{BB962C8B-B14F-4D97-AF65-F5344CB8AC3E}">
        <p14:creationId xmlns:p14="http://schemas.microsoft.com/office/powerpoint/2010/main" val="324760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Helicopters</a:t>
            </a:r>
          </a:p>
        </p:txBody>
      </p:sp>
      <p:sp>
        <p:nvSpPr>
          <p:cNvPr id="3" name="Content Placeholder 2"/>
          <p:cNvSpPr>
            <a:spLocks noGrp="1"/>
          </p:cNvSpPr>
          <p:nvPr>
            <p:ph idx="1"/>
          </p:nvPr>
        </p:nvSpPr>
        <p:spPr>
          <a:xfrm>
            <a:off x="762000" y="1219200"/>
            <a:ext cx="5334000" cy="4525963"/>
          </a:xfrm>
        </p:spPr>
        <p:txBody>
          <a:bodyPr/>
          <a:lstStyle/>
          <a:p>
            <a:pPr marL="0" indent="0">
              <a:buNone/>
            </a:pPr>
            <a:r>
              <a:rPr lang="en-US" sz="2400" dirty="0"/>
              <a:t>	It may be informative to look at the state of psychoacoustic research into helicopters.</a:t>
            </a:r>
          </a:p>
          <a:p>
            <a:pPr marL="0" indent="0">
              <a:buNone/>
            </a:pPr>
            <a:endParaRPr lang="en-US" sz="2400" dirty="0"/>
          </a:p>
          <a:p>
            <a:r>
              <a:rPr lang="en-US" sz="2400" dirty="0"/>
              <a:t>They persist as a thorn in the side of regulators.</a:t>
            </a:r>
          </a:p>
          <a:p>
            <a:r>
              <a:rPr lang="en-US" sz="2400" dirty="0"/>
              <a:t>Very difficult to do research on because of the nature of their operations (infrequent, not loud by conventional standards, not confined to predictable flight corridors).</a:t>
            </a:r>
          </a:p>
          <a:p>
            <a:pPr lvl="1"/>
            <a:r>
              <a:rPr lang="en-US" sz="2000" dirty="0"/>
              <a:t>This is also why they are so useful.</a:t>
            </a:r>
          </a:p>
        </p:txBody>
      </p:sp>
      <p:sp>
        <p:nvSpPr>
          <p:cNvPr id="4" name="Slide Number Placeholder 3"/>
          <p:cNvSpPr>
            <a:spLocks noGrp="1"/>
          </p:cNvSpPr>
          <p:nvPr>
            <p:ph type="sldNum" sz="quarter" idx="12"/>
          </p:nvPr>
        </p:nvSpPr>
        <p:spPr/>
        <p:txBody>
          <a:bodyPr/>
          <a:lstStyle/>
          <a:p>
            <a:fld id="{B7BDA93C-157F-4692-8C3D-264612CA3210}" type="slidenum">
              <a:rPr lang="en-US" smtClean="0"/>
              <a:pPr/>
              <a:t>25</a:t>
            </a:fld>
            <a:endParaRPr lang="en-US"/>
          </a:p>
        </p:txBody>
      </p:sp>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l="31073" t="1992" b="58008"/>
          <a:stretch/>
        </p:blipFill>
        <p:spPr>
          <a:xfrm>
            <a:off x="6124832" y="1600199"/>
            <a:ext cx="5305838" cy="4144963"/>
          </a:xfrm>
          <a:prstGeom prst="rect">
            <a:avLst/>
          </a:prstGeom>
        </p:spPr>
      </p:pic>
    </p:spTree>
    <p:extLst>
      <p:ext uri="{BB962C8B-B14F-4D97-AF65-F5344CB8AC3E}">
        <p14:creationId xmlns:p14="http://schemas.microsoft.com/office/powerpoint/2010/main" val="4018249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Helicopters</a:t>
            </a:r>
          </a:p>
        </p:txBody>
      </p:sp>
      <p:sp>
        <p:nvSpPr>
          <p:cNvPr id="3" name="Content Placeholder 2"/>
          <p:cNvSpPr>
            <a:spLocks noGrp="1"/>
          </p:cNvSpPr>
          <p:nvPr>
            <p:ph idx="1"/>
          </p:nvPr>
        </p:nvSpPr>
        <p:spPr>
          <a:xfrm>
            <a:off x="762000" y="1219200"/>
            <a:ext cx="4681440" cy="4525963"/>
          </a:xfrm>
        </p:spPr>
        <p:txBody>
          <a:bodyPr/>
          <a:lstStyle/>
          <a:p>
            <a:endParaRPr lang="en-US" sz="2000" dirty="0"/>
          </a:p>
          <a:p>
            <a:r>
              <a:rPr lang="en-US" sz="2000" dirty="0"/>
              <a:t>One thing that is agreed upon: they are a complicated issue.</a:t>
            </a:r>
            <a:r>
              <a:rPr lang="en-US" sz="2000" baseline="30000" dirty="0"/>
              <a:t>27</a:t>
            </a:r>
            <a:endParaRPr lang="en-US" sz="2000" dirty="0"/>
          </a:p>
          <a:p>
            <a:endParaRPr lang="en-US" sz="1800" dirty="0"/>
          </a:p>
          <a:p>
            <a:r>
              <a:rPr lang="en-US" sz="2000" dirty="0"/>
              <a:t>Ultimately, they may share more operational and psychosocial qualities with UAS/UAV and UAM than any other contemporary noise source.</a:t>
            </a:r>
          </a:p>
          <a:p>
            <a:endParaRPr lang="en-US" sz="2000" dirty="0"/>
          </a:p>
          <a:p>
            <a:r>
              <a:rPr lang="en-US" sz="2000" dirty="0"/>
              <a:t>NASA has a history of involvement:</a:t>
            </a:r>
          </a:p>
          <a:p>
            <a:pPr lvl="1"/>
            <a:r>
              <a:rPr lang="en-US" sz="1800" dirty="0"/>
              <a:t>Lots of past work</a:t>
            </a:r>
          </a:p>
          <a:p>
            <a:pPr lvl="1"/>
            <a:r>
              <a:rPr lang="en-US" sz="1800" dirty="0"/>
              <a:t>Lots of planned work</a:t>
            </a:r>
          </a:p>
        </p:txBody>
      </p:sp>
      <p:sp>
        <p:nvSpPr>
          <p:cNvPr id="4" name="Slide Number Placeholder 3"/>
          <p:cNvSpPr>
            <a:spLocks noGrp="1"/>
          </p:cNvSpPr>
          <p:nvPr>
            <p:ph type="sldNum" sz="quarter" idx="12"/>
          </p:nvPr>
        </p:nvSpPr>
        <p:spPr/>
        <p:txBody>
          <a:bodyPr/>
          <a:lstStyle/>
          <a:p>
            <a:fld id="{B7BDA93C-157F-4692-8C3D-264612CA3210}" type="slidenum">
              <a:rPr lang="en-US" smtClean="0"/>
              <a:pPr/>
              <a:t>26</a:t>
            </a:fld>
            <a:endParaRPr lang="en-US"/>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43440" y="1598482"/>
            <a:ext cx="5914479" cy="4537978"/>
          </a:xfrm>
          <a:prstGeom prst="rect">
            <a:avLst/>
          </a:prstGeom>
        </p:spPr>
      </p:pic>
    </p:spTree>
    <p:extLst>
      <p:ext uri="{BB962C8B-B14F-4D97-AF65-F5344CB8AC3E}">
        <p14:creationId xmlns:p14="http://schemas.microsoft.com/office/powerpoint/2010/main" val="2454997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Conclusion</a:t>
            </a:r>
          </a:p>
        </p:txBody>
      </p:sp>
      <p:sp>
        <p:nvSpPr>
          <p:cNvPr id="3" name="Content Placeholder 2"/>
          <p:cNvSpPr>
            <a:spLocks noGrp="1"/>
          </p:cNvSpPr>
          <p:nvPr>
            <p:ph idx="1"/>
          </p:nvPr>
        </p:nvSpPr>
        <p:spPr/>
        <p:txBody>
          <a:bodyPr/>
          <a:lstStyle/>
          <a:p>
            <a:r>
              <a:rPr lang="en-US" dirty="0"/>
              <a:t>There are many open avenues of research into UAS/UAV and UAM psychoacoustics and noise abatement:</a:t>
            </a:r>
          </a:p>
          <a:p>
            <a:pPr lvl="1"/>
            <a:r>
              <a:rPr lang="en-US" dirty="0"/>
              <a:t>The pivot to Loudness, and including a measure of audibility</a:t>
            </a:r>
          </a:p>
          <a:p>
            <a:pPr lvl="1"/>
            <a:r>
              <a:rPr lang="en-US" dirty="0"/>
              <a:t>Sound quality considerations</a:t>
            </a:r>
          </a:p>
          <a:p>
            <a:pPr lvl="1"/>
            <a:r>
              <a:rPr lang="en-US" dirty="0"/>
              <a:t>Operational optimization</a:t>
            </a:r>
          </a:p>
          <a:p>
            <a:pPr lvl="1"/>
            <a:r>
              <a:rPr lang="en-US" dirty="0"/>
              <a:t>Vehicle class differences</a:t>
            </a:r>
          </a:p>
          <a:p>
            <a:pPr lvl="1"/>
            <a:endParaRPr lang="en-US" dirty="0"/>
          </a:p>
          <a:p>
            <a:r>
              <a:rPr lang="en-US" baseline="0" dirty="0"/>
              <a:t>All</a:t>
            </a:r>
            <a:r>
              <a:rPr lang="en-US" dirty="0"/>
              <a:t> s</a:t>
            </a:r>
            <a:r>
              <a:rPr lang="en-US" baseline="0" dirty="0"/>
              <a:t>how promise, but come with caveats.</a:t>
            </a:r>
          </a:p>
          <a:p>
            <a:pPr lvl="1"/>
            <a:r>
              <a:rPr lang="en-US" dirty="0"/>
              <a:t>No one thing should be expected to be a panacea.</a:t>
            </a:r>
          </a:p>
          <a:p>
            <a:pPr lvl="1"/>
            <a:endParaRPr lang="en-US" dirty="0"/>
          </a:p>
          <a:p>
            <a:r>
              <a:rPr lang="en-US" dirty="0"/>
              <a:t>It’s unlikely that we know all there is not to know…</a:t>
            </a:r>
          </a:p>
        </p:txBody>
      </p:sp>
      <p:sp>
        <p:nvSpPr>
          <p:cNvPr id="4" name="Slide Number Placeholder 3"/>
          <p:cNvSpPr>
            <a:spLocks noGrp="1"/>
          </p:cNvSpPr>
          <p:nvPr>
            <p:ph type="sldNum" sz="quarter" idx="12"/>
          </p:nvPr>
        </p:nvSpPr>
        <p:spPr/>
        <p:txBody>
          <a:bodyPr/>
          <a:lstStyle/>
          <a:p>
            <a:fld id="{B7BDA93C-157F-4692-8C3D-264612CA3210}" type="slidenum">
              <a:rPr lang="en-US" smtClean="0"/>
              <a:pPr/>
              <a:t>27</a:t>
            </a:fld>
            <a:endParaRPr lang="en-US"/>
          </a:p>
        </p:txBody>
      </p:sp>
    </p:spTree>
    <p:extLst>
      <p:ext uri="{BB962C8B-B14F-4D97-AF65-F5344CB8AC3E}">
        <p14:creationId xmlns:p14="http://schemas.microsoft.com/office/powerpoint/2010/main" val="599105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Notes</a:t>
            </a:r>
          </a:p>
        </p:txBody>
      </p:sp>
      <p:sp>
        <p:nvSpPr>
          <p:cNvPr id="3" name="Content Placeholder 2"/>
          <p:cNvSpPr>
            <a:spLocks noGrp="1"/>
          </p:cNvSpPr>
          <p:nvPr>
            <p:ph idx="1"/>
          </p:nvPr>
        </p:nvSpPr>
        <p:spPr/>
        <p:txBody>
          <a:bodyPr/>
          <a:lstStyle/>
          <a:p>
            <a:pPr marL="514350" indent="-514350">
              <a:buFont typeface="+mj-lt"/>
              <a:buAutoNum type="arabicPeriod"/>
            </a:pPr>
            <a:r>
              <a:rPr lang="en-US" sz="1800" dirty="0"/>
              <a:t>This definition of loudness comes from </a:t>
            </a:r>
            <a:r>
              <a:rPr lang="en-US" sz="1800" dirty="0" err="1"/>
              <a:t>Plack</a:t>
            </a:r>
            <a:r>
              <a:rPr lang="en-US" sz="1800" dirty="0"/>
              <a:t> and Carlyon [Moore (Ed.) 1995, Chapter 4].</a:t>
            </a:r>
          </a:p>
          <a:p>
            <a:pPr marL="514350" indent="-514350">
              <a:buFont typeface="+mj-lt"/>
              <a:buAutoNum type="arabicPeriod"/>
            </a:pPr>
            <a:r>
              <a:rPr lang="en-US" sz="1800" dirty="0"/>
              <a:t>For a review of the common metrics of aviation acoustics, see [</a:t>
            </a:r>
            <a:r>
              <a:rPr lang="en-US" sz="1800" dirty="0" err="1"/>
              <a:t>Ruijgrok</a:t>
            </a:r>
            <a:r>
              <a:rPr lang="en-US" sz="1800" dirty="0"/>
              <a:t> 2007, Chapter 9].</a:t>
            </a:r>
          </a:p>
          <a:p>
            <a:pPr marL="514350" indent="-514350">
              <a:buFont typeface="+mj-lt"/>
              <a:buAutoNum type="arabicPeriod"/>
            </a:pPr>
            <a:r>
              <a:rPr lang="en-US" sz="1800" dirty="0"/>
              <a:t>The two main contemporary loudness models are attributed to </a:t>
            </a:r>
            <a:r>
              <a:rPr lang="en-US" sz="1800" dirty="0" err="1"/>
              <a:t>Zwicker</a:t>
            </a:r>
            <a:r>
              <a:rPr lang="en-US" sz="1800" dirty="0"/>
              <a:t>, and  Moore and </a:t>
            </a:r>
            <a:r>
              <a:rPr lang="en-US" sz="1800" dirty="0" err="1"/>
              <a:t>Glasberg</a:t>
            </a:r>
            <a:r>
              <a:rPr lang="en-US" sz="1800" dirty="0"/>
              <a:t>. Both are now standardized in ISO 532:2017, Parts 1 and 2 respectively. A deprecated method (formerly ISO 532A) is attributed to Stevens.</a:t>
            </a:r>
          </a:p>
          <a:p>
            <a:pPr marL="514350" indent="-514350">
              <a:buFont typeface="+mj-lt"/>
              <a:buAutoNum type="arabicPeriod"/>
            </a:pPr>
            <a:r>
              <a:rPr lang="en-US" sz="1800" dirty="0"/>
              <a:t>C.f. the discussion in [</a:t>
            </a:r>
            <a:r>
              <a:rPr lang="en-US" sz="1800" dirty="0" err="1"/>
              <a:t>Ruijgrok</a:t>
            </a:r>
            <a:r>
              <a:rPr lang="en-US" sz="1800" dirty="0"/>
              <a:t> 2007, Page 190] regarding the correlation between integrations of </a:t>
            </a:r>
            <a:r>
              <a:rPr lang="en-US" sz="1800" dirty="0" err="1"/>
              <a:t>dBA</a:t>
            </a:r>
            <a:r>
              <a:rPr lang="en-US" sz="1800" dirty="0"/>
              <a:t> and PNL. Also, see many results regarding the usage of these measures as predictors for annoyance from psychoacoustic tests (e.g., [Christian and Cabell 2017]).</a:t>
            </a:r>
          </a:p>
          <a:p>
            <a:pPr marL="514350" indent="-514350">
              <a:buFont typeface="+mj-lt"/>
              <a:buAutoNum type="arabicPeriod"/>
            </a:pPr>
            <a:r>
              <a:rPr lang="en-US" sz="1800" dirty="0"/>
              <a:t>The concept of parsimony in scientific endeavor is typically attributed to William of Ockham, who posited (in Latin): “ It is foolish to do with more that which can be done with less.”</a:t>
            </a:r>
          </a:p>
          <a:p>
            <a:pPr marL="514350" indent="-514350">
              <a:buFont typeface="+mj-lt"/>
              <a:buAutoNum type="arabicPeriod"/>
            </a:pPr>
            <a:r>
              <a:rPr lang="en-US" sz="1800" dirty="0"/>
              <a:t>The formulation of IPL can be traced back to a number of human subject tests executed by [</a:t>
            </a:r>
            <a:r>
              <a:rPr lang="en-US" sz="1800" dirty="0" err="1"/>
              <a:t>Glasberg</a:t>
            </a:r>
            <a:r>
              <a:rPr lang="en-US" sz="1800" dirty="0"/>
              <a:t> and Moore, 2005]. IPL is on its way to joining the other flavors of the Loudness computations in a future ISO standard.</a:t>
            </a:r>
            <a:br>
              <a:rPr lang="en-US" sz="1800" dirty="0"/>
            </a:br>
            <a:r>
              <a:rPr lang="en-US" sz="1800" dirty="0"/>
              <a:t>The figure on this slide comes from a similar presentation by a NASA Ames researcher [Begault 2018].</a:t>
            </a:r>
          </a:p>
        </p:txBody>
      </p:sp>
      <p:sp>
        <p:nvSpPr>
          <p:cNvPr id="4" name="Slide Number Placeholder 3"/>
          <p:cNvSpPr>
            <a:spLocks noGrp="1"/>
          </p:cNvSpPr>
          <p:nvPr>
            <p:ph type="sldNum" sz="quarter" idx="12"/>
          </p:nvPr>
        </p:nvSpPr>
        <p:spPr/>
        <p:txBody>
          <a:bodyPr/>
          <a:lstStyle/>
          <a:p>
            <a:fld id="{B7BDA93C-157F-4692-8C3D-264612CA3210}" type="slidenum">
              <a:rPr lang="en-US" smtClean="0"/>
              <a:pPr/>
              <a:t>28</a:t>
            </a:fld>
            <a:endParaRPr lang="en-US"/>
          </a:p>
        </p:txBody>
      </p:sp>
    </p:spTree>
    <p:extLst>
      <p:ext uri="{BB962C8B-B14F-4D97-AF65-F5344CB8AC3E}">
        <p14:creationId xmlns:p14="http://schemas.microsoft.com/office/powerpoint/2010/main" val="24892808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Notes</a:t>
            </a:r>
          </a:p>
        </p:txBody>
      </p:sp>
      <p:sp>
        <p:nvSpPr>
          <p:cNvPr id="3" name="Content Placeholder 2"/>
          <p:cNvSpPr>
            <a:spLocks noGrp="1"/>
          </p:cNvSpPr>
          <p:nvPr>
            <p:ph idx="1"/>
          </p:nvPr>
        </p:nvSpPr>
        <p:spPr/>
        <p:txBody>
          <a:bodyPr/>
          <a:lstStyle/>
          <a:p>
            <a:pPr marL="514350" indent="-514350">
              <a:buFont typeface="+mj-lt"/>
              <a:buAutoNum type="arabicPeriod" startAt="7"/>
            </a:pPr>
            <a:r>
              <a:rPr lang="en-US" sz="1800" dirty="0"/>
              <a:t>‘Recruitment’ is the term generally applied to this effect by audiologists. See [</a:t>
            </a:r>
            <a:r>
              <a:rPr lang="en-US" sz="1800" dirty="0" err="1"/>
              <a:t>Fastl</a:t>
            </a:r>
            <a:r>
              <a:rPr lang="en-US" sz="1800" dirty="0"/>
              <a:t> and </a:t>
            </a:r>
            <a:r>
              <a:rPr lang="en-US" sz="1800" dirty="0" err="1"/>
              <a:t>Zwicker</a:t>
            </a:r>
            <a:r>
              <a:rPr lang="en-US" sz="1800" dirty="0"/>
              <a:t> 2006, Chapter 8].</a:t>
            </a:r>
          </a:p>
          <a:p>
            <a:pPr marL="514350" indent="-514350">
              <a:buFont typeface="+mj-lt"/>
              <a:buAutoNum type="arabicPeriod" startAt="7"/>
            </a:pPr>
            <a:r>
              <a:rPr lang="en-US" sz="1800" dirty="0"/>
              <a:t>The plotted recruitment function comes from [</a:t>
            </a:r>
            <a:r>
              <a:rPr lang="en-US" sz="1800" dirty="0" err="1"/>
              <a:t>Fastl</a:t>
            </a:r>
            <a:r>
              <a:rPr lang="en-US" sz="1800" dirty="0"/>
              <a:t> and </a:t>
            </a:r>
            <a:r>
              <a:rPr lang="en-US" sz="1800" dirty="0" err="1"/>
              <a:t>Zwicker</a:t>
            </a:r>
            <a:r>
              <a:rPr lang="en-US" sz="1800" dirty="0"/>
              <a:t> 2006, Chapter 8]. There are other patterns in the literature (e.g., [Moore (Ed.) 1995, Chapter 4] and [Crocker (Ed.) 1998, Chapter 91]) all of which asymptote to the typical loudness relationship.</a:t>
            </a:r>
            <a:br>
              <a:rPr lang="en-US" sz="1800" dirty="0"/>
            </a:br>
            <a:r>
              <a:rPr lang="en-US" sz="1800" dirty="0"/>
              <a:t>There may be disagreement with this effect and annoyance – that is, some authors report that annoying sounds are less annoying when there is a loud background. This may be a good indication for noise control engineers, as it would work to reduce the sensitivity of the annoyance function near the audibility threshold, but it would imply the need for a less-than-simple relationship between IPL and annoyance in future models.</a:t>
            </a:r>
            <a:br>
              <a:rPr lang="en-US" sz="1800" dirty="0"/>
            </a:br>
            <a:r>
              <a:rPr lang="en-US" sz="1800" dirty="0"/>
              <a:t>[</a:t>
            </a:r>
            <a:r>
              <a:rPr lang="en-US" sz="1800" dirty="0" err="1"/>
              <a:t>Leverton</a:t>
            </a:r>
            <a:r>
              <a:rPr lang="en-US" sz="1800" dirty="0"/>
              <a:t> 2014] would suggest that any sound above audibility (even slightly so) would risk triggering a negative response due to ‘virtual noise.’</a:t>
            </a:r>
          </a:p>
          <a:p>
            <a:pPr marL="514350" indent="-514350">
              <a:buFont typeface="+mj-lt"/>
              <a:buAutoNum type="arabicPeriod" startAt="7"/>
            </a:pPr>
            <a:r>
              <a:rPr lang="en-US" sz="1800" dirty="0"/>
              <a:t>This observation comes from experience. For instance, with a battery of low-frequency auditory filtering experiments as extensively discussed in [Rafaelof et al. 2019].</a:t>
            </a:r>
          </a:p>
          <a:p>
            <a:pPr marL="514350" indent="-514350">
              <a:buFont typeface="+mj-lt"/>
              <a:buAutoNum type="arabicPeriod" startAt="7"/>
            </a:pPr>
            <a:r>
              <a:rPr lang="en-US" sz="1800" dirty="0"/>
              <a:t>Ibid. C.f. the ISO standard on hearing thresholds and the distribution thereof across the general population (ISO 7029:2017) which indicates significant variance between people, especially at low frequencies.</a:t>
            </a:r>
            <a:br>
              <a:rPr lang="en-US" sz="1800" dirty="0"/>
            </a:br>
            <a:r>
              <a:rPr lang="en-US" sz="1800" dirty="0"/>
              <a:t>It is important to note that some authors report that inter-subject differences are reduced in masking experiments conducted away from the threshold of hearing (e.g., [</a:t>
            </a:r>
            <a:r>
              <a:rPr lang="en-US" sz="1800" dirty="0" err="1"/>
              <a:t>Fastl</a:t>
            </a:r>
            <a:r>
              <a:rPr lang="en-US" sz="1800" dirty="0"/>
              <a:t> and </a:t>
            </a:r>
            <a:r>
              <a:rPr lang="en-US" sz="1800" dirty="0" err="1"/>
              <a:t>Zwicker</a:t>
            </a:r>
            <a:r>
              <a:rPr lang="en-US" sz="1800" dirty="0"/>
              <a:t> 2006]).</a:t>
            </a:r>
          </a:p>
        </p:txBody>
      </p:sp>
      <p:sp>
        <p:nvSpPr>
          <p:cNvPr id="4" name="Slide Number Placeholder 3"/>
          <p:cNvSpPr>
            <a:spLocks noGrp="1"/>
          </p:cNvSpPr>
          <p:nvPr>
            <p:ph type="sldNum" sz="quarter" idx="12"/>
          </p:nvPr>
        </p:nvSpPr>
        <p:spPr/>
        <p:txBody>
          <a:bodyPr/>
          <a:lstStyle/>
          <a:p>
            <a:fld id="{B7BDA93C-157F-4692-8C3D-264612CA3210}" type="slidenum">
              <a:rPr lang="en-US" smtClean="0"/>
              <a:pPr/>
              <a:t>29</a:t>
            </a:fld>
            <a:endParaRPr lang="en-US"/>
          </a:p>
        </p:txBody>
      </p:sp>
    </p:spTree>
    <p:extLst>
      <p:ext uri="{BB962C8B-B14F-4D97-AF65-F5344CB8AC3E}">
        <p14:creationId xmlns:p14="http://schemas.microsoft.com/office/powerpoint/2010/main" val="28667457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Notes</a:t>
            </a:r>
          </a:p>
        </p:txBody>
      </p:sp>
      <p:sp>
        <p:nvSpPr>
          <p:cNvPr id="3" name="Content Placeholder 2"/>
          <p:cNvSpPr>
            <a:spLocks noGrp="1"/>
          </p:cNvSpPr>
          <p:nvPr>
            <p:ph idx="1"/>
          </p:nvPr>
        </p:nvSpPr>
        <p:spPr/>
        <p:txBody>
          <a:bodyPr/>
          <a:lstStyle/>
          <a:p>
            <a:pPr marL="514350" indent="-514350">
              <a:buFont typeface="+mj-lt"/>
              <a:buAutoNum type="arabicPeriod" startAt="11"/>
            </a:pPr>
            <a:r>
              <a:rPr lang="en-US" sz="1800" dirty="0"/>
              <a:t>This is a rather technical detail, but appears to be true, and highlights the difficulty of making accurate models of audibility. See the discussion by </a:t>
            </a:r>
            <a:r>
              <a:rPr lang="en-US" sz="1800" dirty="0" err="1"/>
              <a:t>Buus</a:t>
            </a:r>
            <a:r>
              <a:rPr lang="en-US" sz="1800" dirty="0"/>
              <a:t> in [Crocker (Ed.) 1998, Chapter 89].</a:t>
            </a:r>
          </a:p>
          <a:p>
            <a:pPr marL="514350" indent="-514350">
              <a:buFont typeface="+mj-lt"/>
              <a:buAutoNum type="arabicPeriod" startAt="11"/>
            </a:pPr>
            <a:r>
              <a:rPr lang="en-US" sz="1800" dirty="0"/>
              <a:t>There are indications that there is a significant lag between listeners physical ability to hear a sound (e.g., in a laboratory setting), and when they will report actually hearing the sound. See, for instance, a laboratory method proposed to assess this difference [Rizzi et al. 2017]. (Related work has also been done for the US Parks Department regarding the impingement of aircraft noise on ‘natural quiet’.)</a:t>
            </a:r>
            <a:br>
              <a:rPr lang="en-US" sz="1800" dirty="0"/>
            </a:br>
            <a:r>
              <a:rPr lang="en-US" sz="1800" dirty="0"/>
              <a:t>This may be seen as a boon to UAM audibility issues, especially if the region of high sensitivity – just above psychophysical audibility – is also a region of indifference to listeners.</a:t>
            </a:r>
          </a:p>
          <a:p>
            <a:pPr marL="514350" indent="-514350">
              <a:buFont typeface="+mj-lt"/>
              <a:buAutoNum type="arabicPeriod" startAt="11"/>
            </a:pPr>
            <a:r>
              <a:rPr lang="en-US" sz="1800" dirty="0"/>
              <a:t>This result (and figure) come from recent work by [</a:t>
            </a:r>
            <a:r>
              <a:rPr lang="en-US" sz="1800" dirty="0" err="1"/>
              <a:t>Zawodny</a:t>
            </a:r>
            <a:r>
              <a:rPr lang="en-US" sz="1800" dirty="0"/>
              <a:t> and </a:t>
            </a:r>
            <a:r>
              <a:rPr lang="en-US" sz="1800" dirty="0" err="1"/>
              <a:t>Pettingill</a:t>
            </a:r>
            <a:r>
              <a:rPr lang="en-US" sz="1800" dirty="0"/>
              <a:t> 2018].</a:t>
            </a:r>
          </a:p>
          <a:p>
            <a:pPr marL="514350" indent="-514350">
              <a:buFont typeface="+mj-lt"/>
              <a:buAutoNum type="arabicPeriod" startAt="11"/>
            </a:pPr>
            <a:r>
              <a:rPr lang="en-US" sz="1800" dirty="0"/>
              <a:t>This is a well-known result. See, for instance, [</a:t>
            </a:r>
            <a:r>
              <a:rPr lang="en-US" sz="1800" dirty="0" err="1"/>
              <a:t>Fastl</a:t>
            </a:r>
            <a:r>
              <a:rPr lang="en-US" sz="1800" dirty="0"/>
              <a:t> and </a:t>
            </a:r>
            <a:r>
              <a:rPr lang="en-US" sz="1800" dirty="0" err="1"/>
              <a:t>Zwicker</a:t>
            </a:r>
            <a:r>
              <a:rPr lang="en-US" sz="1800" dirty="0"/>
              <a:t> 2006, Chapter 8].</a:t>
            </a:r>
          </a:p>
          <a:p>
            <a:pPr marL="514350" indent="-514350">
              <a:buFont typeface="+mj-lt"/>
              <a:buAutoNum type="arabicPeriod" startAt="11"/>
            </a:pPr>
            <a:r>
              <a:rPr lang="en-US" sz="1800" dirty="0"/>
              <a:t>[</a:t>
            </a:r>
            <a:r>
              <a:rPr lang="en-US" sz="1800" dirty="0" err="1"/>
              <a:t>Fastl</a:t>
            </a:r>
            <a:r>
              <a:rPr lang="en-US" sz="1800" dirty="0"/>
              <a:t> and </a:t>
            </a:r>
            <a:r>
              <a:rPr lang="en-US" sz="1800" dirty="0" err="1"/>
              <a:t>Zwicker</a:t>
            </a:r>
            <a:r>
              <a:rPr lang="en-US" sz="1800" dirty="0"/>
              <a:t> 2006] give good introductions for most of the SQ metrics. For a more current recitation of these, see [Krishnamurthy et al. 2018].</a:t>
            </a:r>
          </a:p>
          <a:p>
            <a:pPr marL="514350" indent="-514350">
              <a:buFont typeface="+mj-lt"/>
              <a:buAutoNum type="arabicPeriod" startAt="11"/>
            </a:pPr>
            <a:r>
              <a:rPr lang="en-US" sz="1800" dirty="0"/>
              <a:t>[</a:t>
            </a:r>
            <a:r>
              <a:rPr lang="en-US" sz="1800" dirty="0" err="1"/>
              <a:t>Fastl</a:t>
            </a:r>
            <a:r>
              <a:rPr lang="en-US" sz="1800" dirty="0"/>
              <a:t> and </a:t>
            </a:r>
            <a:r>
              <a:rPr lang="en-US" sz="1800" dirty="0" err="1"/>
              <a:t>Zwicker</a:t>
            </a:r>
            <a:r>
              <a:rPr lang="en-US" sz="1800" dirty="0"/>
              <a:t> 2006] give an account of their efforts to produce an overall ‘psychoacoustic annoyance’ metric, which is a composite of Loudness and other SQ metrics. [More 2011] extended this method to include other SQ parameters with a focus on fixed-wing aircraft noise.</a:t>
            </a:r>
          </a:p>
          <a:p>
            <a:pPr marL="514350" indent="-514350">
              <a:buFont typeface="+mj-lt"/>
              <a:buAutoNum type="arabicPeriod" startAt="11"/>
            </a:pPr>
            <a:r>
              <a:rPr lang="en-US" sz="1800" dirty="0"/>
              <a:t>An example is [Rizzi et al. 2016], which is also the source of the figure shown.</a:t>
            </a:r>
          </a:p>
          <a:p>
            <a:pPr marL="514350" indent="-514350">
              <a:buFont typeface="+mj-lt"/>
              <a:buAutoNum type="arabicPeriod" startAt="11"/>
            </a:pPr>
            <a:endParaRPr lang="en-US" sz="1800" dirty="0"/>
          </a:p>
        </p:txBody>
      </p:sp>
      <p:sp>
        <p:nvSpPr>
          <p:cNvPr id="4" name="Slide Number Placeholder 3"/>
          <p:cNvSpPr>
            <a:spLocks noGrp="1"/>
          </p:cNvSpPr>
          <p:nvPr>
            <p:ph type="sldNum" sz="quarter" idx="12"/>
          </p:nvPr>
        </p:nvSpPr>
        <p:spPr/>
        <p:txBody>
          <a:bodyPr/>
          <a:lstStyle/>
          <a:p>
            <a:fld id="{B7BDA93C-157F-4692-8C3D-264612CA3210}" type="slidenum">
              <a:rPr lang="en-US" smtClean="0"/>
              <a:pPr/>
              <a:t>30</a:t>
            </a:fld>
            <a:endParaRPr lang="en-US"/>
          </a:p>
        </p:txBody>
      </p:sp>
    </p:spTree>
    <p:extLst>
      <p:ext uri="{BB962C8B-B14F-4D97-AF65-F5344CB8AC3E}">
        <p14:creationId xmlns:p14="http://schemas.microsoft.com/office/powerpoint/2010/main" val="2563547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Notes</a:t>
            </a:r>
          </a:p>
        </p:txBody>
      </p:sp>
      <p:sp>
        <p:nvSpPr>
          <p:cNvPr id="3" name="Content Placeholder 2"/>
          <p:cNvSpPr>
            <a:spLocks noGrp="1"/>
          </p:cNvSpPr>
          <p:nvPr>
            <p:ph idx="1"/>
          </p:nvPr>
        </p:nvSpPr>
        <p:spPr/>
        <p:txBody>
          <a:bodyPr/>
          <a:lstStyle/>
          <a:p>
            <a:pPr marL="514350" indent="-514350">
              <a:buFont typeface="+mj-lt"/>
              <a:buAutoNum type="arabicPeriod" startAt="18"/>
            </a:pPr>
            <a:r>
              <a:rPr lang="en-US" sz="1800" dirty="0"/>
              <a:t>Recent examples come from [</a:t>
            </a:r>
            <a:r>
              <a:rPr lang="en-US" sz="1800" dirty="0" err="1"/>
              <a:t>Sahai</a:t>
            </a:r>
            <a:r>
              <a:rPr lang="en-US" sz="1800" dirty="0"/>
              <a:t> et al. 2018] and [Krishnamurthy and Rizzi 2019], the latter being the source of the figure.</a:t>
            </a:r>
          </a:p>
          <a:p>
            <a:pPr marL="514350" indent="-514350">
              <a:buFont typeface="+mj-lt"/>
              <a:buAutoNum type="arabicPeriod" startAt="18"/>
            </a:pPr>
            <a:r>
              <a:rPr lang="en-US" sz="1800" dirty="0"/>
              <a:t>Examples of this work, both coming from NASA, are [Krishnamurthy et al. 2018] and [Rafaelof and Schroeder 2018].</a:t>
            </a:r>
            <a:br>
              <a:rPr lang="en-US" sz="1800" dirty="0"/>
            </a:br>
            <a:r>
              <a:rPr lang="en-US" sz="1800" dirty="0"/>
              <a:t>[</a:t>
            </a:r>
            <a:r>
              <a:rPr lang="en-US" sz="1800" dirty="0" err="1"/>
              <a:t>Leverton</a:t>
            </a:r>
            <a:r>
              <a:rPr lang="en-US" sz="1800" dirty="0"/>
              <a:t> 2014] indicates that qualitative aspects of helicopter noise may account for a third of the community response.</a:t>
            </a:r>
          </a:p>
          <a:p>
            <a:pPr marL="514350" indent="-514350">
              <a:buFont typeface="+mj-lt"/>
              <a:buAutoNum type="arabicPeriod" startAt="18"/>
            </a:pPr>
            <a:r>
              <a:rPr lang="en-US" sz="1800" dirty="0"/>
              <a:t>Current thinking on how psychosocial factors moderate annoyance and complaint activity is summarized by [</a:t>
            </a:r>
            <a:r>
              <a:rPr lang="en-US" sz="1800" dirty="0" err="1"/>
              <a:t>Basner</a:t>
            </a:r>
            <a:r>
              <a:rPr lang="en-US" sz="1800" dirty="0"/>
              <a:t> et al. 2017]. Many of these effects have been known or suspected for the better part of a century (see, for instance, [</a:t>
            </a:r>
            <a:r>
              <a:rPr lang="en-US" sz="1800" dirty="0" err="1"/>
              <a:t>Kryter</a:t>
            </a:r>
            <a:r>
              <a:rPr lang="en-US" sz="1800" dirty="0"/>
              <a:t> 1985, Chapter 11]). See also, generally, [NASA RP-1258, Chapter 11].</a:t>
            </a:r>
          </a:p>
          <a:p>
            <a:pPr marL="514350" indent="-514350">
              <a:buFont typeface="+mj-lt"/>
              <a:buAutoNum type="arabicPeriod" startAt="18"/>
            </a:pPr>
            <a:r>
              <a:rPr lang="en-US" sz="1800" dirty="0"/>
              <a:t>C.f. the presentation by Noah Schiller in this same workshop which covers many approaches to noise abatement being currently pursued at NASA, and the source of the figures on these slides.</a:t>
            </a:r>
            <a:br>
              <a:rPr lang="en-US" sz="1800" dirty="0"/>
            </a:br>
            <a:r>
              <a:rPr lang="en-US" sz="1800" dirty="0"/>
              <a:t>A particular success of multi-objective evolutionary optimization applied to flight planning was described by [Christian and Sparrow 2013].</a:t>
            </a:r>
          </a:p>
          <a:p>
            <a:pPr marL="514350" indent="-514350">
              <a:buFont typeface="+mj-lt"/>
              <a:buAutoNum type="arabicPeriod" startAt="18"/>
            </a:pPr>
            <a:r>
              <a:rPr lang="en-US" sz="1800" dirty="0"/>
              <a:t>A recent example of a successful usage of flight track optimization of fixed-wing aircraft (for an entire airport’s operations) comes from Schiphol airport in The Netherlands.</a:t>
            </a:r>
          </a:p>
        </p:txBody>
      </p:sp>
      <p:sp>
        <p:nvSpPr>
          <p:cNvPr id="4" name="Slide Number Placeholder 3"/>
          <p:cNvSpPr>
            <a:spLocks noGrp="1"/>
          </p:cNvSpPr>
          <p:nvPr>
            <p:ph type="sldNum" sz="quarter" idx="12"/>
          </p:nvPr>
        </p:nvSpPr>
        <p:spPr/>
        <p:txBody>
          <a:bodyPr/>
          <a:lstStyle/>
          <a:p>
            <a:fld id="{B7BDA93C-157F-4692-8C3D-264612CA3210}" type="slidenum">
              <a:rPr lang="en-US" smtClean="0"/>
              <a:pPr/>
              <a:t>31</a:t>
            </a:fld>
            <a:endParaRPr lang="en-US"/>
          </a:p>
        </p:txBody>
      </p:sp>
    </p:spTree>
    <p:extLst>
      <p:ext uri="{BB962C8B-B14F-4D97-AF65-F5344CB8AC3E}">
        <p14:creationId xmlns:p14="http://schemas.microsoft.com/office/powerpoint/2010/main" val="2000006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Notes</a:t>
            </a:r>
          </a:p>
        </p:txBody>
      </p:sp>
      <p:sp>
        <p:nvSpPr>
          <p:cNvPr id="3" name="Content Placeholder 2"/>
          <p:cNvSpPr>
            <a:spLocks noGrp="1"/>
          </p:cNvSpPr>
          <p:nvPr>
            <p:ph idx="1"/>
          </p:nvPr>
        </p:nvSpPr>
        <p:spPr/>
        <p:txBody>
          <a:bodyPr/>
          <a:lstStyle/>
          <a:p>
            <a:pPr marL="514350" indent="-514350">
              <a:buFont typeface="+mj-lt"/>
              <a:buAutoNum type="arabicPeriod" startAt="23"/>
            </a:pPr>
            <a:r>
              <a:rPr lang="en-US" sz="1800" dirty="0"/>
              <a:t>Other technologies include those that might allow a noise-aware vehicle to avoid </a:t>
            </a:r>
            <a:r>
              <a:rPr lang="en-US" sz="1800" dirty="0" err="1"/>
              <a:t>ensonifying</a:t>
            </a:r>
            <a:r>
              <a:rPr lang="en-US" sz="1800" dirty="0"/>
              <a:t> a particular target. [</a:t>
            </a:r>
            <a:r>
              <a:rPr lang="en-US" sz="1800" dirty="0" err="1"/>
              <a:t>Pascioni</a:t>
            </a:r>
            <a:r>
              <a:rPr lang="en-US" sz="1800" dirty="0"/>
              <a:t> and Rizzi 2018]</a:t>
            </a:r>
            <a:br>
              <a:rPr lang="en-US" sz="1800" dirty="0"/>
            </a:br>
            <a:r>
              <a:rPr lang="en-US" sz="1800" dirty="0"/>
              <a:t>Aviation noise is known to significantly, and negatively, impact educational performance in schools. [</a:t>
            </a:r>
            <a:r>
              <a:rPr lang="en-US" sz="1800" dirty="0" err="1"/>
              <a:t>Basner</a:t>
            </a:r>
            <a:r>
              <a:rPr lang="en-US" sz="1800" dirty="0"/>
              <a:t> et al. 2017] [</a:t>
            </a:r>
            <a:r>
              <a:rPr lang="en-US" sz="1800" dirty="0" err="1"/>
              <a:t>Kryter</a:t>
            </a:r>
            <a:r>
              <a:rPr lang="en-US" sz="1800" dirty="0"/>
              <a:t> 1985].</a:t>
            </a:r>
          </a:p>
          <a:p>
            <a:pPr marL="514350" indent="-514350">
              <a:buFont typeface="+mj-lt"/>
              <a:buAutoNum type="arabicPeriod" startAt="23"/>
            </a:pPr>
            <a:r>
              <a:rPr lang="en-US" sz="1800" dirty="0"/>
              <a:t>The figure shown is one of several shown by [</a:t>
            </a:r>
            <a:r>
              <a:rPr lang="en-US" sz="1800" dirty="0" err="1"/>
              <a:t>Kryter</a:t>
            </a:r>
            <a:r>
              <a:rPr lang="en-US" sz="1800" dirty="0"/>
              <a:t> 1985] in what is a rather extensive review. The most well known contemporary work is attributed to </a:t>
            </a:r>
            <a:r>
              <a:rPr lang="en-US" sz="1800" dirty="0" err="1"/>
              <a:t>Miedema</a:t>
            </a:r>
            <a:r>
              <a:rPr lang="en-US" sz="1800" dirty="0"/>
              <a:t> (e.g., [</a:t>
            </a:r>
            <a:r>
              <a:rPr lang="en-US" sz="1800" dirty="0" err="1"/>
              <a:t>Miedema</a:t>
            </a:r>
            <a:r>
              <a:rPr lang="en-US" sz="1800" dirty="0"/>
              <a:t> and </a:t>
            </a:r>
            <a:r>
              <a:rPr lang="en-US" sz="1800" dirty="0" err="1"/>
              <a:t>Oudshoorn</a:t>
            </a:r>
            <a:r>
              <a:rPr lang="en-US" sz="1800"/>
              <a:t> 2001]).</a:t>
            </a:r>
            <a:endParaRPr lang="en-US" sz="1800" dirty="0"/>
          </a:p>
          <a:p>
            <a:pPr marL="514350" indent="-514350">
              <a:buFont typeface="+mj-lt"/>
              <a:buAutoNum type="arabicPeriod" startAt="23"/>
            </a:pPr>
            <a:r>
              <a:rPr lang="en-US" sz="1800" dirty="0"/>
              <a:t>The discussion, pictures and figure shown come from [Christian and Cabell 2017].</a:t>
            </a:r>
          </a:p>
          <a:p>
            <a:pPr marL="514350" indent="-514350">
              <a:buFont typeface="+mj-lt"/>
              <a:buAutoNum type="arabicPeriod" startAt="23"/>
            </a:pPr>
            <a:r>
              <a:rPr lang="en-US" sz="1800" dirty="0"/>
              <a:t>Studies from noise on fixed-wing aircraft have never been able to soundly reject the concept of energy summation across events. There is very little research in to how heterogeneous sounds that arrive at uneven time intervals (and perhaps from various directions) will fare.</a:t>
            </a:r>
            <a:br>
              <a:rPr lang="en-US" sz="1800" dirty="0"/>
            </a:br>
            <a:r>
              <a:rPr lang="en-US" sz="1800" dirty="0"/>
              <a:t>Research on the subject in regards to helicopter noise was summarized by [</a:t>
            </a:r>
            <a:r>
              <a:rPr lang="en-US" sz="1800" dirty="0" err="1"/>
              <a:t>Mestre</a:t>
            </a:r>
            <a:r>
              <a:rPr lang="en-US" sz="1800" dirty="0"/>
              <a:t> et al. 2017].</a:t>
            </a:r>
            <a:br>
              <a:rPr lang="en-US" sz="1800" dirty="0"/>
            </a:br>
            <a:r>
              <a:rPr lang="en-US" sz="1800" dirty="0"/>
              <a:t>[</a:t>
            </a:r>
            <a:r>
              <a:rPr lang="en-US" sz="1800" dirty="0" err="1"/>
              <a:t>Leverton</a:t>
            </a:r>
            <a:r>
              <a:rPr lang="en-US" sz="1800" dirty="0"/>
              <a:t> 2014] provides a strong opinion regarding the role of individual distasteful noise events that condition community members to react to the ‘virtual noise’ of helicopters.</a:t>
            </a:r>
          </a:p>
          <a:p>
            <a:pPr marL="514350" indent="-514350">
              <a:buFont typeface="+mj-lt"/>
              <a:buAutoNum type="arabicPeriod" startAt="23"/>
            </a:pPr>
            <a:r>
              <a:rPr lang="en-US" sz="1800" dirty="0"/>
              <a:t>[</a:t>
            </a:r>
            <a:r>
              <a:rPr lang="en-US" sz="1800" dirty="0" err="1"/>
              <a:t>Mestre</a:t>
            </a:r>
            <a:r>
              <a:rPr lang="en-US" sz="1800" dirty="0"/>
              <a:t> et al. 2017] lay out a comprehensive argument based on a considerable literature review as to the fact that human response to helicopter noise is, on the whole, a more complex phenomenon than response to other common forms of noise. This sentiment is effectively echoed by [</a:t>
            </a:r>
            <a:r>
              <a:rPr lang="en-US" sz="1800" dirty="0" err="1"/>
              <a:t>Leverton</a:t>
            </a:r>
            <a:r>
              <a:rPr lang="en-US" sz="1800" dirty="0"/>
              <a:t> 2014].</a:t>
            </a:r>
            <a:br>
              <a:rPr lang="en-US" sz="1800" dirty="0"/>
            </a:br>
            <a:r>
              <a:rPr lang="en-US" sz="1800" dirty="0"/>
              <a:t>The figure on this slide demonstrates that response to helicopter noise is systematically more difficult to predict via metrics (in the early 1990s) than for other noise sources. [NASA RP-1258]</a:t>
            </a:r>
          </a:p>
          <a:p>
            <a:pPr marL="514350" indent="-514350">
              <a:buFont typeface="+mj-lt"/>
              <a:buAutoNum type="arabicPeriod" startAt="23"/>
            </a:pPr>
            <a:endParaRPr lang="en-US" sz="1800" dirty="0"/>
          </a:p>
        </p:txBody>
      </p:sp>
      <p:sp>
        <p:nvSpPr>
          <p:cNvPr id="4" name="Slide Number Placeholder 3"/>
          <p:cNvSpPr>
            <a:spLocks noGrp="1"/>
          </p:cNvSpPr>
          <p:nvPr>
            <p:ph type="sldNum" sz="quarter" idx="12"/>
          </p:nvPr>
        </p:nvSpPr>
        <p:spPr/>
        <p:txBody>
          <a:bodyPr/>
          <a:lstStyle/>
          <a:p>
            <a:fld id="{B7BDA93C-157F-4692-8C3D-264612CA3210}" type="slidenum">
              <a:rPr lang="en-US" smtClean="0"/>
              <a:pPr/>
              <a:t>32</a:t>
            </a:fld>
            <a:endParaRPr lang="en-US"/>
          </a:p>
        </p:txBody>
      </p:sp>
    </p:spTree>
    <p:extLst>
      <p:ext uri="{BB962C8B-B14F-4D97-AF65-F5344CB8AC3E}">
        <p14:creationId xmlns:p14="http://schemas.microsoft.com/office/powerpoint/2010/main" val="1643995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a:t>
            </a:r>
          </a:p>
        </p:txBody>
      </p:sp>
      <p:sp>
        <p:nvSpPr>
          <p:cNvPr id="3" name="Content Placeholder 2"/>
          <p:cNvSpPr>
            <a:spLocks noGrp="1"/>
          </p:cNvSpPr>
          <p:nvPr>
            <p:ph idx="1"/>
          </p:nvPr>
        </p:nvSpPr>
        <p:spPr/>
        <p:txBody>
          <a:bodyPr/>
          <a:lstStyle/>
          <a:p>
            <a:pPr marL="0" indent="0">
              <a:buNone/>
            </a:pPr>
            <a:r>
              <a:rPr lang="en-US" sz="1600" dirty="0"/>
              <a:t>[Moore (Ed.) 1995]: Moore, B.C.J. (Ed.), “Hearing (2</a:t>
            </a:r>
            <a:r>
              <a:rPr lang="en-US" sz="1600" baseline="30000" dirty="0"/>
              <a:t>nd</a:t>
            </a:r>
            <a:r>
              <a:rPr lang="en-US" sz="1600" dirty="0"/>
              <a:t> Ed.),” Academic Press, San Diego, USA, 1995.</a:t>
            </a:r>
          </a:p>
          <a:p>
            <a:pPr marL="0" indent="0">
              <a:buNone/>
            </a:pPr>
            <a:r>
              <a:rPr lang="en-US" sz="1600" dirty="0"/>
              <a:t>[</a:t>
            </a:r>
            <a:r>
              <a:rPr lang="en-US" sz="1600" dirty="0" err="1"/>
              <a:t>Ruijgrok</a:t>
            </a:r>
            <a:r>
              <a:rPr lang="en-US" sz="1600" dirty="0"/>
              <a:t> 2007]: </a:t>
            </a:r>
            <a:r>
              <a:rPr lang="en-US" sz="1600" dirty="0" err="1"/>
              <a:t>Ruijgrok</a:t>
            </a:r>
            <a:r>
              <a:rPr lang="en-US" sz="1600" dirty="0"/>
              <a:t>, G. J. J., “Elements of aviation acoustics (2</a:t>
            </a:r>
            <a:r>
              <a:rPr lang="en-US" sz="1600" baseline="30000" dirty="0"/>
              <a:t>nd</a:t>
            </a:r>
            <a:r>
              <a:rPr lang="en-US" sz="1600" dirty="0"/>
              <a:t> Ed.),” VSSD, Delft, ND, 2007.</a:t>
            </a:r>
          </a:p>
          <a:p>
            <a:pPr marL="0" indent="0">
              <a:buNone/>
            </a:pPr>
            <a:r>
              <a:rPr lang="en-US" sz="1600" dirty="0"/>
              <a:t>[Christian and Cabell 2017]: Christian, A. and R. H. Cabell, “Initial Investigation into the Psychoacoustic Properties of Small Unmanned Aerial Vehicle Noise," AIAA Aviation 2017, Denver, CO, June 5-9 2017.</a:t>
            </a:r>
          </a:p>
          <a:p>
            <a:pPr marL="0" indent="0">
              <a:buNone/>
            </a:pPr>
            <a:r>
              <a:rPr lang="en-US" sz="1600" dirty="0"/>
              <a:t>William of Ockham, “Summa </a:t>
            </a:r>
            <a:r>
              <a:rPr lang="en-US" sz="1600" dirty="0" err="1"/>
              <a:t>Totius</a:t>
            </a:r>
            <a:r>
              <a:rPr lang="en-US" sz="1600" dirty="0"/>
              <a:t> </a:t>
            </a:r>
            <a:r>
              <a:rPr lang="en-US" sz="1600" dirty="0" err="1"/>
              <a:t>Logicae</a:t>
            </a:r>
            <a:r>
              <a:rPr lang="en-US" sz="1600" dirty="0"/>
              <a:t>,” c. 1323.</a:t>
            </a:r>
          </a:p>
          <a:p>
            <a:pPr marL="0" indent="0">
              <a:buNone/>
            </a:pPr>
            <a:r>
              <a:rPr lang="en-US" sz="1600" dirty="0"/>
              <a:t>[</a:t>
            </a:r>
            <a:r>
              <a:rPr lang="en-US" sz="1600" dirty="0" err="1"/>
              <a:t>Glasberg</a:t>
            </a:r>
            <a:r>
              <a:rPr lang="en-US" sz="1600" dirty="0"/>
              <a:t> and Moore, 2005]: </a:t>
            </a:r>
            <a:r>
              <a:rPr lang="en-US" sz="1600" dirty="0" err="1"/>
              <a:t>Glasberg</a:t>
            </a:r>
            <a:r>
              <a:rPr lang="en-US" sz="1600" dirty="0"/>
              <a:t>, B. R. and B. C. J. Moore, “Development and Evaluation of a Model for Predicting the Audibility of Time-Varying Sounds in the Presence of </a:t>
            </a:r>
            <a:r>
              <a:rPr lang="en-US" sz="1600" dirty="0" err="1"/>
              <a:t>Backround</a:t>
            </a:r>
            <a:r>
              <a:rPr lang="en-US" sz="1600" dirty="0"/>
              <a:t> Sounds,” J. Audio Eng. Soc., Vol. 53, No. 10, 2005.</a:t>
            </a:r>
          </a:p>
          <a:p>
            <a:pPr marL="0" indent="0">
              <a:buNone/>
            </a:pPr>
            <a:r>
              <a:rPr lang="en-US" sz="1600" dirty="0"/>
              <a:t>[Begault 2018]: Begault, D. R., “Overview of Metrics pertinent to Human Response to UAM Noise,” Presented at the 2</a:t>
            </a:r>
            <a:r>
              <a:rPr lang="en-US" sz="1600" baseline="30000" dirty="0"/>
              <a:t>nd</a:t>
            </a:r>
            <a:r>
              <a:rPr lang="en-US" sz="1600" dirty="0"/>
              <a:t> UAM Noise Working Group Meeting, NASA Glenn Research Center, October 2018.</a:t>
            </a:r>
          </a:p>
          <a:p>
            <a:pPr marL="0" indent="0">
              <a:buNone/>
            </a:pPr>
            <a:r>
              <a:rPr lang="en-US" sz="1600" dirty="0"/>
              <a:t>[</a:t>
            </a:r>
            <a:r>
              <a:rPr lang="en-US" sz="1600" dirty="0" err="1"/>
              <a:t>Fastl</a:t>
            </a:r>
            <a:r>
              <a:rPr lang="en-US" sz="1600" dirty="0"/>
              <a:t> and </a:t>
            </a:r>
            <a:r>
              <a:rPr lang="en-US" sz="1600" dirty="0" err="1"/>
              <a:t>Zwicker</a:t>
            </a:r>
            <a:r>
              <a:rPr lang="en-US" sz="1600" dirty="0"/>
              <a:t> 2006]: </a:t>
            </a:r>
            <a:r>
              <a:rPr lang="en-US" sz="1600" dirty="0" err="1"/>
              <a:t>Fastl</a:t>
            </a:r>
            <a:r>
              <a:rPr lang="en-US" sz="1600" dirty="0"/>
              <a:t>, H. and E. </a:t>
            </a:r>
            <a:r>
              <a:rPr lang="en-US" sz="1600" dirty="0" err="1"/>
              <a:t>Zwicker</a:t>
            </a:r>
            <a:r>
              <a:rPr lang="en-US" sz="1600" dirty="0"/>
              <a:t>, “Psychoacoustics: Facts and Models (3</a:t>
            </a:r>
            <a:r>
              <a:rPr lang="en-US" sz="1600" baseline="30000" dirty="0"/>
              <a:t>rd</a:t>
            </a:r>
            <a:r>
              <a:rPr lang="en-US" sz="1600" dirty="0"/>
              <a:t> Ed.),” Springer, Berlin, DE, 2006.</a:t>
            </a:r>
          </a:p>
          <a:p>
            <a:pPr marL="0" indent="0">
              <a:buNone/>
            </a:pPr>
            <a:r>
              <a:rPr lang="en-US" sz="1600" dirty="0"/>
              <a:t>[Crocker (Ed.) 1998]: Crocker, M. (Ed.), “Handbook of Acoustics,” John Wiley &amp; Sons, Hoboken, USA, 1998.</a:t>
            </a:r>
          </a:p>
          <a:p>
            <a:pPr marL="0" indent="0">
              <a:buNone/>
            </a:pPr>
            <a:r>
              <a:rPr lang="en-US" sz="1600" dirty="0"/>
              <a:t>[Rafaelof et al. 2019]: Rafaelof, M. et al., “Characterization of Low Frequency Auditory Filters,” NASA-TM-2018-220120,  January 2019.</a:t>
            </a:r>
          </a:p>
          <a:p>
            <a:pPr marL="0" indent="0">
              <a:buNone/>
            </a:pPr>
            <a:r>
              <a:rPr lang="en-US" sz="1600" dirty="0"/>
              <a:t>[Rizzi et al. 2017]: Rizzi, S. A., Christian, A., and M. Rafaelof, “A Laboratory Method for Assessing Audibility and Localization of Rotorcraft Fly-in Noise," AHS Forum 73, Fort Worth, TX, May 9-11th, 2017.</a:t>
            </a:r>
          </a:p>
          <a:p>
            <a:pPr marL="0" indent="0">
              <a:buNone/>
            </a:pPr>
            <a:r>
              <a:rPr lang="en-US" sz="1600" dirty="0"/>
              <a:t>[</a:t>
            </a:r>
            <a:r>
              <a:rPr lang="en-US" sz="1600" dirty="0" err="1"/>
              <a:t>Zawodny</a:t>
            </a:r>
            <a:r>
              <a:rPr lang="en-US" sz="1600" dirty="0"/>
              <a:t> and </a:t>
            </a:r>
            <a:r>
              <a:rPr lang="en-US" sz="1600" dirty="0" err="1"/>
              <a:t>Pettingill</a:t>
            </a:r>
            <a:r>
              <a:rPr lang="en-US" sz="1600" dirty="0"/>
              <a:t> 2018]: </a:t>
            </a:r>
            <a:r>
              <a:rPr lang="en-US" sz="1600" dirty="0" err="1"/>
              <a:t>Zawodny</a:t>
            </a:r>
            <a:r>
              <a:rPr lang="en-US" sz="1600" dirty="0"/>
              <a:t>, N. S. and </a:t>
            </a:r>
            <a:r>
              <a:rPr lang="en-US" sz="1600" dirty="0" err="1"/>
              <a:t>Pettingill</a:t>
            </a:r>
            <a:r>
              <a:rPr lang="en-US" sz="1600" dirty="0"/>
              <a:t>, N. A., “Acoustic Wind Tunnel Measurements of a Quadcopter in Hover and Forward Flight Conditions,” 47th International Congress and Exposition on Noise Control Engineering, Chicago, Illinois, August 2018.</a:t>
            </a:r>
          </a:p>
        </p:txBody>
      </p:sp>
      <p:sp>
        <p:nvSpPr>
          <p:cNvPr id="4" name="Slide Number Placeholder 3"/>
          <p:cNvSpPr>
            <a:spLocks noGrp="1"/>
          </p:cNvSpPr>
          <p:nvPr>
            <p:ph type="sldNum" sz="quarter" idx="12"/>
          </p:nvPr>
        </p:nvSpPr>
        <p:spPr/>
        <p:txBody>
          <a:bodyPr/>
          <a:lstStyle/>
          <a:p>
            <a:fld id="{B7BDA93C-157F-4692-8C3D-264612CA3210}" type="slidenum">
              <a:rPr lang="en-US" smtClean="0"/>
              <a:pPr/>
              <a:t>33</a:t>
            </a:fld>
            <a:endParaRPr lang="en-US"/>
          </a:p>
        </p:txBody>
      </p:sp>
    </p:spTree>
    <p:extLst>
      <p:ext uri="{BB962C8B-B14F-4D97-AF65-F5344CB8AC3E}">
        <p14:creationId xmlns:p14="http://schemas.microsoft.com/office/powerpoint/2010/main" val="735418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a:t>
            </a:r>
          </a:p>
        </p:txBody>
      </p:sp>
      <p:sp>
        <p:nvSpPr>
          <p:cNvPr id="3" name="Content Placeholder 2"/>
          <p:cNvSpPr>
            <a:spLocks noGrp="1"/>
          </p:cNvSpPr>
          <p:nvPr>
            <p:ph idx="1"/>
          </p:nvPr>
        </p:nvSpPr>
        <p:spPr/>
        <p:txBody>
          <a:bodyPr/>
          <a:lstStyle/>
          <a:p>
            <a:pPr marL="0" indent="0">
              <a:buNone/>
            </a:pPr>
            <a:r>
              <a:rPr lang="en-US" sz="1600" dirty="0"/>
              <a:t>[Krishnamurthy et al. 2018]: Krishnamurthy, S., Christian, A.W., and Rizzi, S.A., "Psychoacoustic test to determine sound quality metric contributions to rotorcraft noise annoyance," </a:t>
            </a:r>
            <a:r>
              <a:rPr lang="en-US" sz="1600" dirty="0" err="1"/>
              <a:t>InterNoise</a:t>
            </a:r>
            <a:r>
              <a:rPr lang="en-US" sz="1600" dirty="0"/>
              <a:t> 2018, Paper 1338, Chicago, IL, 2018.</a:t>
            </a:r>
          </a:p>
          <a:p>
            <a:pPr marL="0" indent="0">
              <a:buNone/>
            </a:pPr>
            <a:r>
              <a:rPr lang="en-US" sz="1600" dirty="0"/>
              <a:t>[More 2011]: More, S., “Aircraft Noise Metrics and Characteristics,” PhD thesis: Purdue University written as PARTNER Project 24, Report COE-2011-004, 2011.</a:t>
            </a:r>
          </a:p>
          <a:p>
            <a:pPr marL="0" indent="0">
              <a:buNone/>
            </a:pPr>
            <a:r>
              <a:rPr lang="en-US" sz="1600" dirty="0"/>
              <a:t>[Rizzi et al. 2016]: Rizzi, S. A., Burley, C. L. and R. H.  Thomas, “</a:t>
            </a:r>
            <a:r>
              <a:rPr lang="en-US" sz="1600" dirty="0" err="1"/>
              <a:t>Auralization</a:t>
            </a:r>
            <a:r>
              <a:rPr lang="en-US" sz="1600" dirty="0"/>
              <a:t> of NASA N+2 Aircraft Concepts from System Noise Predictions,” Presented at the 22nd AIAA/CEAS Aeroacoustics Conference, Lyon, FR, 2016.</a:t>
            </a:r>
          </a:p>
          <a:p>
            <a:pPr marL="0" indent="0">
              <a:buNone/>
            </a:pPr>
            <a:r>
              <a:rPr lang="en-US" sz="1600" dirty="0"/>
              <a:t>[</a:t>
            </a:r>
            <a:r>
              <a:rPr lang="en-US" sz="1600" dirty="0" err="1"/>
              <a:t>Sahai</a:t>
            </a:r>
            <a:r>
              <a:rPr lang="en-US" sz="1600" dirty="0"/>
              <a:t> et al. 2018]: </a:t>
            </a:r>
            <a:r>
              <a:rPr lang="en-US" sz="1600" dirty="0" err="1"/>
              <a:t>Sahai</a:t>
            </a:r>
            <a:r>
              <a:rPr lang="en-US" sz="1600" dirty="0"/>
              <a:t>, A. K. et al., “Objective quantification of perceived differences between measured and synthesized aircraft sounds,” Aerospace Science and Technology, Volume 72, Pages 25-35, January 2018.</a:t>
            </a:r>
          </a:p>
          <a:p>
            <a:pPr marL="0" indent="0">
              <a:buNone/>
            </a:pPr>
            <a:r>
              <a:rPr lang="en-US" sz="1600" dirty="0"/>
              <a:t>[Krishnamurthy and Rizzi 2019]: Krishnamurthy, S. and S. A. Rizzi, “</a:t>
            </a:r>
            <a:r>
              <a:rPr lang="en-US" sz="1600" dirty="0" err="1"/>
              <a:t>Auralization</a:t>
            </a:r>
            <a:r>
              <a:rPr lang="en-US" sz="1600" dirty="0"/>
              <a:t> of Amplitude Modulated Helicopter Flyover Noise,” To be presented at AIAA SciTech 2019.</a:t>
            </a:r>
          </a:p>
          <a:p>
            <a:pPr marL="0" indent="0">
              <a:buNone/>
            </a:pPr>
            <a:r>
              <a:rPr lang="en-US" sz="1600" dirty="0"/>
              <a:t>[Rafaelof and Schroeder 2018]: Rafaelof, M. and A. Schroeder, “Assessment of learning algorithms to model perception of sound,” The Journal of the Acoustical Society of America 143, 1741, 2018.</a:t>
            </a:r>
          </a:p>
          <a:p>
            <a:pPr marL="0" indent="0">
              <a:buNone/>
            </a:pPr>
            <a:r>
              <a:rPr lang="en-US" sz="1600" dirty="0"/>
              <a:t>[</a:t>
            </a:r>
            <a:r>
              <a:rPr lang="en-US" sz="1600" dirty="0" err="1"/>
              <a:t>Leverton</a:t>
            </a:r>
            <a:r>
              <a:rPr lang="en-US" sz="1600" dirty="0"/>
              <a:t> 2014]: </a:t>
            </a:r>
            <a:r>
              <a:rPr lang="en-US" sz="1600" dirty="0" err="1"/>
              <a:t>Leverton</a:t>
            </a:r>
            <a:r>
              <a:rPr lang="en-US" sz="1600" dirty="0"/>
              <a:t>, J. W., “Helicopter Noise: What is the Problem?,” VERTIFLITE, March/April 2014.</a:t>
            </a:r>
          </a:p>
          <a:p>
            <a:pPr marL="0" indent="0">
              <a:buNone/>
            </a:pPr>
            <a:r>
              <a:rPr lang="en-US" sz="1600" dirty="0"/>
              <a:t>[</a:t>
            </a:r>
            <a:r>
              <a:rPr lang="en-US" sz="1600" dirty="0" err="1"/>
              <a:t>Basner</a:t>
            </a:r>
            <a:r>
              <a:rPr lang="en-US" sz="1600" dirty="0"/>
              <a:t> et al. 2017]]: </a:t>
            </a:r>
            <a:r>
              <a:rPr lang="en-US" sz="1600" dirty="0" err="1"/>
              <a:t>Basner</a:t>
            </a:r>
            <a:r>
              <a:rPr lang="en-US" sz="1600" dirty="0"/>
              <a:t>, M., Clark, C., </a:t>
            </a:r>
            <a:r>
              <a:rPr lang="en-US" sz="1600" dirty="0" err="1"/>
              <a:t>Hansell</a:t>
            </a:r>
            <a:r>
              <a:rPr lang="en-US" sz="1600" dirty="0"/>
              <a:t>, A., </a:t>
            </a:r>
            <a:r>
              <a:rPr lang="en-US" sz="1600" dirty="0" err="1"/>
              <a:t>Hileman</a:t>
            </a:r>
            <a:r>
              <a:rPr lang="en-US" sz="1600" dirty="0"/>
              <a:t>, J., Janssen, S., Shepherd, K., and Sparrow, V., "Aviation Noise Impacts: State of the Science," Noise and Health, Vol. 19, No. 87, 2017.</a:t>
            </a:r>
          </a:p>
          <a:p>
            <a:pPr marL="0" indent="0">
              <a:buNone/>
            </a:pPr>
            <a:r>
              <a:rPr lang="en-US" sz="1600" dirty="0"/>
              <a:t>[</a:t>
            </a:r>
            <a:r>
              <a:rPr lang="en-US" sz="1600" dirty="0" err="1"/>
              <a:t>Kryter</a:t>
            </a:r>
            <a:r>
              <a:rPr lang="en-US" sz="1600" dirty="0"/>
              <a:t> 1985]: </a:t>
            </a:r>
            <a:r>
              <a:rPr lang="en-US" sz="1600" dirty="0" err="1"/>
              <a:t>Kryter</a:t>
            </a:r>
            <a:r>
              <a:rPr lang="en-US" sz="1600" dirty="0"/>
              <a:t>, K. D., “The Effects of Noise on Man (2</a:t>
            </a:r>
            <a:r>
              <a:rPr lang="en-US" sz="1600" baseline="30000" dirty="0"/>
              <a:t>nd</a:t>
            </a:r>
            <a:r>
              <a:rPr lang="en-US" sz="1600" dirty="0"/>
              <a:t> Ed.),” Academic Press, Orlando, USA, 1985. (Also published as NASA Reference Publication 1115, 1984.)</a:t>
            </a:r>
          </a:p>
        </p:txBody>
      </p:sp>
      <p:sp>
        <p:nvSpPr>
          <p:cNvPr id="4" name="Slide Number Placeholder 3"/>
          <p:cNvSpPr>
            <a:spLocks noGrp="1"/>
          </p:cNvSpPr>
          <p:nvPr>
            <p:ph type="sldNum" sz="quarter" idx="12"/>
          </p:nvPr>
        </p:nvSpPr>
        <p:spPr/>
        <p:txBody>
          <a:bodyPr/>
          <a:lstStyle/>
          <a:p>
            <a:fld id="{B7BDA93C-157F-4692-8C3D-264612CA3210}" type="slidenum">
              <a:rPr lang="en-US" smtClean="0"/>
              <a:pPr/>
              <a:t>34</a:t>
            </a:fld>
            <a:endParaRPr lang="en-US"/>
          </a:p>
        </p:txBody>
      </p:sp>
    </p:spTree>
    <p:extLst>
      <p:ext uri="{BB962C8B-B14F-4D97-AF65-F5344CB8AC3E}">
        <p14:creationId xmlns:p14="http://schemas.microsoft.com/office/powerpoint/2010/main" val="200548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a:t>
            </a:r>
          </a:p>
        </p:txBody>
      </p:sp>
      <p:sp>
        <p:nvSpPr>
          <p:cNvPr id="3" name="Content Placeholder 2"/>
          <p:cNvSpPr>
            <a:spLocks noGrp="1"/>
          </p:cNvSpPr>
          <p:nvPr>
            <p:ph idx="1"/>
          </p:nvPr>
        </p:nvSpPr>
        <p:spPr/>
        <p:txBody>
          <a:bodyPr/>
          <a:lstStyle/>
          <a:p>
            <a:pPr marL="0" indent="0">
              <a:buNone/>
            </a:pPr>
            <a:r>
              <a:rPr lang="en-US" sz="1600" dirty="0"/>
              <a:t>[NASA RP-1258]: Hubbard, H. H. (Ed.), “Aeroacoustics of Flight Vehicles: Theory and Practice,” NASA Reference Publication 1258, 1991.</a:t>
            </a:r>
          </a:p>
          <a:p>
            <a:pPr marL="0" indent="0">
              <a:buNone/>
            </a:pPr>
            <a:r>
              <a:rPr lang="en-US" sz="1600" dirty="0"/>
              <a:t> [Christian and Sparrow 2013]: Christian, A. and V. Sparrow, “A multi-objective evolutionary optimization approach to procedural fight noise mitigation," Presented at the 165</a:t>
            </a:r>
            <a:r>
              <a:rPr lang="en-US" sz="1600" baseline="30000" dirty="0"/>
              <a:t>th</a:t>
            </a:r>
            <a:r>
              <a:rPr lang="en-US" sz="1600" dirty="0"/>
              <a:t> meeting of the Acoustical Soc. of Am., Montreal, QC, June 2-7 2013.</a:t>
            </a:r>
          </a:p>
          <a:p>
            <a:pPr marL="0" indent="0">
              <a:buNone/>
            </a:pPr>
            <a:r>
              <a:rPr lang="en-US" sz="1600" dirty="0"/>
              <a:t>[</a:t>
            </a:r>
            <a:r>
              <a:rPr lang="en-US" sz="1600" dirty="0" err="1"/>
              <a:t>Pascioni</a:t>
            </a:r>
            <a:r>
              <a:rPr lang="en-US" sz="1600" dirty="0"/>
              <a:t> and Rizzi 2018]: </a:t>
            </a:r>
            <a:r>
              <a:rPr lang="en-US" sz="1600" dirty="0" err="1"/>
              <a:t>Pascioni</a:t>
            </a:r>
            <a:r>
              <a:rPr lang="en-US" sz="1600" dirty="0"/>
              <a:t>, K. and S. A. Rizzi, “</a:t>
            </a:r>
            <a:r>
              <a:rPr lang="en-US" sz="1600" dirty="0" err="1"/>
              <a:t>Auralization</a:t>
            </a:r>
            <a:r>
              <a:rPr lang="en-US" sz="1600" dirty="0"/>
              <a:t> of an unmanned aerial vehicle under propeller phase control,” INTER-NOISE 2018, Aug. 2018.</a:t>
            </a:r>
          </a:p>
          <a:p>
            <a:pPr marL="0" indent="0">
              <a:buNone/>
            </a:pPr>
            <a:r>
              <a:rPr lang="en-US" sz="1600" dirty="0"/>
              <a:t>[</a:t>
            </a:r>
            <a:r>
              <a:rPr lang="en-US" sz="1600" dirty="0" err="1"/>
              <a:t>Miedema</a:t>
            </a:r>
            <a:r>
              <a:rPr lang="en-US" sz="1600" dirty="0"/>
              <a:t> and </a:t>
            </a:r>
            <a:r>
              <a:rPr lang="en-US" sz="1600" dirty="0" err="1"/>
              <a:t>Oudshoorn</a:t>
            </a:r>
            <a:r>
              <a:rPr lang="en-US" sz="1600" dirty="0"/>
              <a:t> 2001]: </a:t>
            </a:r>
            <a:r>
              <a:rPr lang="en-US" sz="1600" dirty="0" err="1"/>
              <a:t>Miedema</a:t>
            </a:r>
            <a:r>
              <a:rPr lang="en-US" sz="1600" dirty="0"/>
              <a:t>, H. M. and C. G. </a:t>
            </a:r>
            <a:r>
              <a:rPr lang="en-US" sz="1600" dirty="0" err="1"/>
              <a:t>Oudshoorn</a:t>
            </a:r>
            <a:r>
              <a:rPr lang="en-US" sz="1600" dirty="0"/>
              <a:t>, “Annoyance from transportation noise: relationships with exposure metrics DNL and DENL and their confidence intervals,” Environ Health </a:t>
            </a:r>
            <a:r>
              <a:rPr lang="en-US" sz="1600" dirty="0" err="1"/>
              <a:t>Perspect</a:t>
            </a:r>
            <a:r>
              <a:rPr lang="en-US" sz="1600" dirty="0"/>
              <a:t>., 109(4), 2001.</a:t>
            </a:r>
          </a:p>
          <a:p>
            <a:pPr marL="0" indent="0">
              <a:buNone/>
            </a:pPr>
            <a:r>
              <a:rPr lang="en-US" sz="1600" dirty="0"/>
              <a:t>[</a:t>
            </a:r>
            <a:r>
              <a:rPr lang="en-US" sz="1600" dirty="0" err="1"/>
              <a:t>Mestre</a:t>
            </a:r>
            <a:r>
              <a:rPr lang="en-US" sz="1600" dirty="0"/>
              <a:t> et al. 2017]: </a:t>
            </a:r>
            <a:r>
              <a:rPr lang="en-US" sz="1600" dirty="0" err="1"/>
              <a:t>Mestre</a:t>
            </a:r>
            <a:r>
              <a:rPr lang="en-US" sz="1600" dirty="0"/>
              <a:t>, V. et al., “Assessing Community Annoyance of Helicopter Noise,” Report of the Airport Cooperative Research Program #181, The National Academies Press, Washington, D.C., 2017.</a:t>
            </a:r>
          </a:p>
        </p:txBody>
      </p:sp>
      <p:sp>
        <p:nvSpPr>
          <p:cNvPr id="4" name="Slide Number Placeholder 3"/>
          <p:cNvSpPr>
            <a:spLocks noGrp="1"/>
          </p:cNvSpPr>
          <p:nvPr>
            <p:ph type="sldNum" sz="quarter" idx="12"/>
          </p:nvPr>
        </p:nvSpPr>
        <p:spPr/>
        <p:txBody>
          <a:bodyPr/>
          <a:lstStyle/>
          <a:p>
            <a:fld id="{B7BDA93C-157F-4692-8C3D-264612CA3210}" type="slidenum">
              <a:rPr lang="en-US" smtClean="0"/>
              <a:pPr/>
              <a:t>35</a:t>
            </a:fld>
            <a:endParaRPr lang="en-US"/>
          </a:p>
        </p:txBody>
      </p:sp>
    </p:spTree>
    <p:extLst>
      <p:ext uri="{BB962C8B-B14F-4D97-AF65-F5344CB8AC3E}">
        <p14:creationId xmlns:p14="http://schemas.microsoft.com/office/powerpoint/2010/main" val="3073423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sp>
        <p:nvSpPr>
          <p:cNvPr id="3" name="Content Placeholder 2"/>
          <p:cNvSpPr>
            <a:spLocks noGrp="1"/>
          </p:cNvSpPr>
          <p:nvPr>
            <p:ph idx="1"/>
          </p:nvPr>
        </p:nvSpPr>
        <p:spPr>
          <a:xfrm>
            <a:off x="3295650" y="4724400"/>
            <a:ext cx="5524500" cy="990600"/>
          </a:xfrm>
        </p:spPr>
        <p:txBody>
          <a:bodyPr/>
          <a:lstStyle/>
          <a:p>
            <a:pPr marL="0" indent="0" algn="ctr">
              <a:buNone/>
            </a:pPr>
            <a:r>
              <a:rPr lang="en-US" sz="3200" dirty="0">
                <a:solidFill>
                  <a:schemeClr val="tx1"/>
                </a:solidFill>
              </a:rPr>
              <a:t>andrew.christian@nasa.gov</a:t>
            </a:r>
          </a:p>
        </p:txBody>
      </p:sp>
      <p:sp>
        <p:nvSpPr>
          <p:cNvPr id="4" name="Slide Number Placeholder 3"/>
          <p:cNvSpPr>
            <a:spLocks noGrp="1"/>
          </p:cNvSpPr>
          <p:nvPr>
            <p:ph type="sldNum" sz="quarter" idx="12"/>
          </p:nvPr>
        </p:nvSpPr>
        <p:spPr/>
        <p:txBody>
          <a:bodyPr/>
          <a:lstStyle/>
          <a:p>
            <a:fld id="{B7BDA93C-157F-4692-8C3D-264612CA3210}" type="slidenum">
              <a:rPr lang="en-US" smtClean="0"/>
              <a:pPr/>
              <a:t>36</a:t>
            </a:fld>
            <a:endParaRPr lang="en-US"/>
          </a:p>
        </p:txBody>
      </p:sp>
      <p:pic>
        <p:nvPicPr>
          <p:cNvPr id="5" name="Picture 1"/>
          <p:cNvPicPr>
            <a:picLocks noChangeAspect="1" noChangeArrowheads="1"/>
          </p:cNvPicPr>
          <p:nvPr/>
        </p:nvPicPr>
        <p:blipFill>
          <a:blip r:embed="rId2" cstate="print"/>
          <a:srcRect/>
          <a:stretch>
            <a:fillRect/>
          </a:stretch>
        </p:blipFill>
        <p:spPr bwMode="auto">
          <a:xfrm>
            <a:off x="3771900" y="1143000"/>
            <a:ext cx="4572000" cy="3191349"/>
          </a:xfrm>
          <a:prstGeom prst="rect">
            <a:avLst/>
          </a:prstGeom>
          <a:noFill/>
          <a:ln w="9525">
            <a:noFill/>
            <a:miter lim="800000"/>
            <a:headEnd/>
            <a:tailEnd/>
          </a:ln>
        </p:spPr>
      </p:pic>
    </p:spTree>
    <p:extLst>
      <p:ext uri="{BB962C8B-B14F-4D97-AF65-F5344CB8AC3E}">
        <p14:creationId xmlns:p14="http://schemas.microsoft.com/office/powerpoint/2010/main" val="9480838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2616</Words>
  <Application>Microsoft Office PowerPoint</Application>
  <PresentationFormat>Widescreen</PresentationFormat>
  <Paragraphs>284</Paragraphs>
  <Slides>36</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Arial</vt:lpstr>
      <vt:lpstr>Calibri</vt:lpstr>
      <vt:lpstr>Office Theme</vt:lpstr>
      <vt:lpstr>PowerPoint Presentation</vt:lpstr>
      <vt:lpstr>What Do I Mean By Psychoacoustics?</vt:lpstr>
      <vt:lpstr>What Do I Mean By Psychoacoustics?</vt:lpstr>
      <vt:lpstr>What Do I Mean By Psychoacoustics?</vt:lpstr>
      <vt:lpstr>Loudness, In General</vt:lpstr>
      <vt:lpstr>Loudness, In Particular</vt:lpstr>
      <vt:lpstr>Loudness and Audibility</vt:lpstr>
      <vt:lpstr>Loudness Recruitment7</vt:lpstr>
      <vt:lpstr>Audibility is Hard…9</vt:lpstr>
      <vt:lpstr>Audibility is Necessary</vt:lpstr>
      <vt:lpstr>Broadband vs. Tonal Loudness</vt:lpstr>
      <vt:lpstr>Sound Quality Metrics</vt:lpstr>
      <vt:lpstr>Sound Quality Metrics</vt:lpstr>
      <vt:lpstr>Sound Quality Metrics</vt:lpstr>
      <vt:lpstr>Sound Quality Metrics</vt:lpstr>
      <vt:lpstr>Annoyance and Complaints20</vt:lpstr>
      <vt:lpstr>Flight Track Optimization</vt:lpstr>
      <vt:lpstr>Flight Track Optimization</vt:lpstr>
      <vt:lpstr>Flight Track Optimization</vt:lpstr>
      <vt:lpstr>Vehicle-Type Differentials</vt:lpstr>
      <vt:lpstr>Initial Results for (small) UAS</vt:lpstr>
      <vt:lpstr>Initial Results for (small) UAS</vt:lpstr>
      <vt:lpstr>Initial Results for (small) UAS</vt:lpstr>
      <vt:lpstr>Initial Results for (small) UAS</vt:lpstr>
      <vt:lpstr>Helicopters</vt:lpstr>
      <vt:lpstr>Helicopters</vt:lpstr>
      <vt:lpstr>The Conclusion</vt:lpstr>
      <vt:lpstr>Notes</vt:lpstr>
      <vt:lpstr>Notes</vt:lpstr>
      <vt:lpstr>Notes</vt:lpstr>
      <vt:lpstr>Notes</vt:lpstr>
      <vt:lpstr>Notes</vt:lpstr>
      <vt:lpstr>References</vt:lpstr>
      <vt:lpstr>References</vt:lpstr>
      <vt:lpstr>References</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2016-04-13T18:54:49Z</dcterms:created>
  <dcterms:modified xsi:type="dcterms:W3CDTF">2020-12-04T17:26:25Z</dcterms:modified>
</cp:coreProperties>
</file>