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4" r:id="rId2"/>
    <p:sldId id="275" r:id="rId3"/>
    <p:sldId id="258" r:id="rId4"/>
    <p:sldId id="277" r:id="rId5"/>
    <p:sldId id="259" r:id="rId6"/>
    <p:sldId id="257" r:id="rId7"/>
    <p:sldId id="260" r:id="rId8"/>
    <p:sldId id="262" r:id="rId9"/>
    <p:sldId id="263" r:id="rId10"/>
    <p:sldId id="264" r:id="rId11"/>
    <p:sldId id="278" r:id="rId12"/>
    <p:sldId id="261" r:id="rId13"/>
    <p:sldId id="280" r:id="rId14"/>
    <p:sldId id="279" r:id="rId15"/>
    <p:sldId id="281" r:id="rId16"/>
    <p:sldId id="282" r:id="rId17"/>
    <p:sldId id="283" r:id="rId18"/>
    <p:sldId id="284" r:id="rId19"/>
    <p:sldId id="27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94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2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23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9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3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41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712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93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2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16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6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2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55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39253"/>
            <a:ext cx="10515600" cy="4937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2EC31-E216-5142-8D76-96A545C1C552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A21B8-DC22-A04F-BD2D-86305A6F01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51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tiff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F4D44-B25D-2D43-9B6F-BDE6E9ED7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318" y="560390"/>
            <a:ext cx="7790490" cy="646331"/>
          </a:xfrm>
        </p:spPr>
        <p:txBody>
          <a:bodyPr>
            <a:noAutofit/>
          </a:bodyPr>
          <a:lstStyle/>
          <a:p>
            <a:r>
              <a:rPr lang="en-US" sz="3200" dirty="0"/>
              <a:t>Experiments to Challenge Jet Noise Prediction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A7E25E-4599-6043-8109-25A28D9B4AF8}"/>
              </a:ext>
            </a:extLst>
          </p:cNvPr>
          <p:cNvSpPr txBox="1"/>
          <p:nvPr/>
        </p:nvSpPr>
        <p:spPr>
          <a:xfrm>
            <a:off x="353317" y="2003461"/>
            <a:ext cx="46406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James Bridges, Gary </a:t>
            </a:r>
            <a:r>
              <a:rPr lang="en-US" dirty="0" err="1"/>
              <a:t>Podboy</a:t>
            </a:r>
            <a:r>
              <a:rPr lang="en-US" dirty="0"/>
              <a:t>, Khairul Zaman</a:t>
            </a:r>
          </a:p>
          <a:p>
            <a:r>
              <a:rPr lang="en-US" dirty="0"/>
              <a:t>NASA Glenn Research Center</a:t>
            </a:r>
          </a:p>
          <a:p>
            <a:endParaRPr lang="en-US" dirty="0"/>
          </a:p>
          <a:p>
            <a:r>
              <a:rPr lang="en-US" dirty="0"/>
              <a:t>NASA Acoustics TWG</a:t>
            </a:r>
          </a:p>
          <a:p>
            <a:r>
              <a:rPr lang="en-US" dirty="0"/>
              <a:t>07 April 2020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748DD9D-3487-5E4D-9BE4-1726E82ACAF4}"/>
              </a:ext>
            </a:extLst>
          </p:cNvPr>
          <p:cNvGrpSpPr/>
          <p:nvPr/>
        </p:nvGrpSpPr>
        <p:grpSpPr>
          <a:xfrm>
            <a:off x="4993976" y="1179886"/>
            <a:ext cx="7099935" cy="5189220"/>
            <a:chOff x="6850253" y="-742441"/>
            <a:chExt cx="4733290" cy="345948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E83D8A0-7754-3847-BA27-C09ECA620F7D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850253" y="-742441"/>
              <a:ext cx="4733290" cy="34594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2393BF-83B0-2941-A4B2-C27AACC598C7}"/>
                </a:ext>
              </a:extLst>
            </p:cNvPr>
            <p:cNvSpPr txBox="1"/>
            <p:nvPr/>
          </p:nvSpPr>
          <p:spPr>
            <a:xfrm>
              <a:off x="8142289" y="77732"/>
              <a:ext cx="807852" cy="3488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Microphones r/D=150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2868A85-8361-D943-ABB7-8323FD1FE678}"/>
                </a:ext>
              </a:extLst>
            </p:cNvPr>
            <p:cNvSpPr txBox="1"/>
            <p:nvPr/>
          </p:nvSpPr>
          <p:spPr>
            <a:xfrm>
              <a:off x="8107790" y="1279072"/>
              <a:ext cx="1109107" cy="205185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48-mic Phased array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1812DA8-D4E0-F746-9F10-7791312377FB}"/>
                </a:ext>
              </a:extLst>
            </p:cNvPr>
            <p:cNvSpPr txBox="1"/>
            <p:nvPr/>
          </p:nvSpPr>
          <p:spPr>
            <a:xfrm>
              <a:off x="8950141" y="-448502"/>
              <a:ext cx="1547312" cy="348813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Small Hot Jet Acoustic Rig</a:t>
              </a:r>
            </a:p>
            <a:p>
              <a:r>
                <a:rPr lang="en-US" sz="1400" dirty="0"/>
                <a:t>NASA Glenn Research Center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468CD8C-9D01-AA43-BFE2-FE4D454E27C3}"/>
              </a:ext>
            </a:extLst>
          </p:cNvPr>
          <p:cNvSpPr txBox="1"/>
          <p:nvPr/>
        </p:nvSpPr>
        <p:spPr>
          <a:xfrm>
            <a:off x="343835" y="6402911"/>
            <a:ext cx="9688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 supported by NASA Advanced Aero Vehicle Program/Commercial Supersonic Technology Project</a:t>
            </a:r>
          </a:p>
        </p:txBody>
      </p:sp>
    </p:spTree>
    <p:extLst>
      <p:ext uri="{BB962C8B-B14F-4D97-AF65-F5344CB8AC3E}">
        <p14:creationId xmlns:p14="http://schemas.microsoft.com/office/powerpoint/2010/main" val="1459712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5FBA3-423C-EA46-A7E8-4078724B6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Case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7F253-D2C8-A944-A8B9-7E8A1DD98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Case 1:</a:t>
            </a:r>
          </a:p>
          <a:p>
            <a:pPr lvl="1"/>
            <a:r>
              <a:rPr lang="en-US" dirty="0"/>
              <a:t>What is acoustic impact of boundary layer thickness at nozzle exit?</a:t>
            </a:r>
          </a:p>
          <a:p>
            <a:r>
              <a:rPr lang="en-US" dirty="0"/>
              <a:t>Case 2:</a:t>
            </a:r>
          </a:p>
          <a:p>
            <a:pPr lvl="1"/>
            <a:r>
              <a:rPr lang="en-US" dirty="0"/>
              <a:t>What is azimuthal variation in noise produced by chevron nozzles?</a:t>
            </a:r>
          </a:p>
          <a:p>
            <a:r>
              <a:rPr lang="en-US" dirty="0"/>
              <a:t>Case 3:</a:t>
            </a:r>
          </a:p>
          <a:p>
            <a:pPr lvl="1"/>
            <a:r>
              <a:rPr lang="en-US" dirty="0"/>
              <a:t>Prediction of noise from mixer-ejectors</a:t>
            </a:r>
          </a:p>
        </p:txBody>
      </p:sp>
    </p:spTree>
    <p:extLst>
      <p:ext uri="{BB962C8B-B14F-4D97-AF65-F5344CB8AC3E}">
        <p14:creationId xmlns:p14="http://schemas.microsoft.com/office/powerpoint/2010/main" val="3833972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289E0A1-25BE-DC4E-BE90-249459EA7F3F}"/>
              </a:ext>
            </a:extLst>
          </p:cNvPr>
          <p:cNvGrpSpPr/>
          <p:nvPr/>
        </p:nvGrpSpPr>
        <p:grpSpPr>
          <a:xfrm>
            <a:off x="5297884" y="1171581"/>
            <a:ext cx="4068703" cy="2482887"/>
            <a:chOff x="5297884" y="1171581"/>
            <a:chExt cx="4068703" cy="248288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F76F31-0629-8745-99B4-3DDBE2C4E2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" b="-1191"/>
            <a:stretch/>
          </p:blipFill>
          <p:spPr>
            <a:xfrm>
              <a:off x="5297884" y="1368468"/>
              <a:ext cx="4068703" cy="2286000"/>
            </a:xfrm>
            <a:prstGeom prst="rect">
              <a:avLst/>
            </a:prstGeom>
          </p:spPr>
        </p:pic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13601B2-1960-A841-B9B7-77766B3706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01841" y="1714088"/>
              <a:ext cx="0" cy="161783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BC77598-ED04-384B-BE61-9E8E84BFC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98132" y="1714088"/>
              <a:ext cx="0" cy="161783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DC2210A0-EE1A-B046-91D5-6767B915FA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46824" y="1714088"/>
              <a:ext cx="0" cy="161783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2FFB655-A2D3-9143-9392-0BE158237E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20776" y="1714088"/>
              <a:ext cx="0" cy="1617835"/>
            </a:xfrm>
            <a:prstGeom prst="line">
              <a:avLst/>
            </a:prstGeom>
            <a:ln w="9525" cap="flat" cmpd="sng" algn="ctr">
              <a:solidFill>
                <a:schemeClr val="dk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5F62C98-8C95-2444-9DA6-933C4CDE5219}"/>
                </a:ext>
              </a:extLst>
            </p:cNvPr>
            <p:cNvSpPr txBox="1"/>
            <p:nvPr/>
          </p:nvSpPr>
          <p:spPr>
            <a:xfrm rot="16200000">
              <a:off x="4456715" y="2310339"/>
              <a:ext cx="204434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Displacement thickness (inch)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9DDE333-0A88-6846-8769-A0F1E16B6F5F}"/>
                </a:ext>
              </a:extLst>
            </p:cNvPr>
            <p:cNvSpPr txBox="1"/>
            <p:nvPr/>
          </p:nvSpPr>
          <p:spPr>
            <a:xfrm>
              <a:off x="6126952" y="1171581"/>
              <a:ext cx="31027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Boundary layer at nozzle exit (K. Zaman)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B72BE90-FF3A-6F49-9A02-4D6E15DCA4D2}"/>
                </a:ext>
              </a:extLst>
            </p:cNvPr>
            <p:cNvSpPr txBox="1"/>
            <p:nvPr/>
          </p:nvSpPr>
          <p:spPr>
            <a:xfrm>
              <a:off x="6023783" y="2376141"/>
              <a:ext cx="320587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Ins="0" rtlCol="0">
              <a:spAutoFit/>
            </a:bodyPr>
            <a:lstStyle/>
            <a:p>
              <a:r>
                <a:rPr lang="en-US" sz="1200" dirty="0"/>
                <a:t>Re (x10</a:t>
              </a:r>
              <a:r>
                <a:rPr lang="en-US" sz="1200" baseline="30000" dirty="0"/>
                <a:t>6</a:t>
              </a:r>
              <a:r>
                <a:rPr lang="en-US" sz="1200" dirty="0"/>
                <a:t>):  0.5            0.7                1.0                   1.5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2EE9B2-1FF1-F949-8E5C-B52F748C6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Impact of nozzle boundary layer thickness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9011C5-E031-954D-8034-EBFB0CB9D8E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6289" y="4176158"/>
            <a:ext cx="1737360" cy="1828800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FA4A644-7779-B940-B3AB-EFFA4697CFD6}"/>
              </a:ext>
            </a:extLst>
          </p:cNvPr>
          <p:cNvCxnSpPr>
            <a:cxnSpLocks/>
          </p:cNvCxnSpPr>
          <p:nvPr/>
        </p:nvCxnSpPr>
        <p:spPr>
          <a:xfrm flipV="1">
            <a:off x="3802963" y="3328793"/>
            <a:ext cx="3076350" cy="8981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E4BA1CF-D35F-484A-82C8-A2F3B632A878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5974969" y="3367974"/>
            <a:ext cx="1505167" cy="808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410B8A2-22D1-D64C-91B8-FCDAE1A6DB04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8044492" y="3331923"/>
            <a:ext cx="202332" cy="876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AA8BA3FD-7039-1F41-813F-0D60C3E94D94}"/>
              </a:ext>
            </a:extLst>
          </p:cNvPr>
          <p:cNvCxnSpPr>
            <a:cxnSpLocks/>
          </p:cNvCxnSpPr>
          <p:nvPr/>
        </p:nvCxnSpPr>
        <p:spPr>
          <a:xfrm flipH="1" flipV="1">
            <a:off x="9143911" y="3377330"/>
            <a:ext cx="1068873" cy="831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42">
            <a:extLst>
              <a:ext uri="{FF2B5EF4-FFF2-40B4-BE49-F238E27FC236}">
                <a16:creationId xmlns:a16="http://schemas.microsoft.com/office/drawing/2014/main" id="{5B62BB2C-C3B8-164B-928F-F20CD25BC4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432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291" t="37309" r="26433" b="20907"/>
          <a:stretch/>
        </p:blipFill>
        <p:spPr>
          <a:xfrm>
            <a:off x="9520033" y="2482721"/>
            <a:ext cx="2242268" cy="9144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34B55041-8047-8041-A710-0BE09ACA5C8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29" t="37539" r="26677" b="21885"/>
          <a:stretch/>
        </p:blipFill>
        <p:spPr>
          <a:xfrm>
            <a:off x="9520043" y="1412288"/>
            <a:ext cx="2297026" cy="9144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74FEB9B7-9DED-404E-BC32-C43456D6219C}"/>
              </a:ext>
            </a:extLst>
          </p:cNvPr>
          <p:cNvSpPr txBox="1"/>
          <p:nvPr/>
        </p:nvSpPr>
        <p:spPr>
          <a:xfrm>
            <a:off x="11044357" y="4021707"/>
            <a:ext cx="1063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432FF"/>
                </a:solidFill>
              </a:rPr>
              <a:t>Long</a:t>
            </a:r>
            <a:r>
              <a:rPr lang="en-US" sz="1400" dirty="0"/>
              <a:t> - </a:t>
            </a:r>
            <a:r>
              <a:rPr lang="en-US" sz="1400" dirty="0">
                <a:solidFill>
                  <a:srgbClr val="FF0000"/>
                </a:solidFill>
              </a:rPr>
              <a:t>Short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BA1BE1FE-E79F-974F-B236-DD8B0CE4AAF1}"/>
              </a:ext>
            </a:extLst>
          </p:cNvPr>
          <p:cNvSpPr txBox="1"/>
          <p:nvPr/>
        </p:nvSpPr>
        <p:spPr>
          <a:xfrm>
            <a:off x="11023881" y="4270174"/>
            <a:ext cx="11015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latin typeface="Symbol" pitchFamily="2" charset="2"/>
              </a:rPr>
              <a:t>D</a:t>
            </a:r>
            <a:r>
              <a:rPr lang="en-US" sz="1600" i="1" dirty="0">
                <a:latin typeface="Times" pitchFamily="2" charset="0"/>
              </a:rPr>
              <a:t>PSD (dB)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69F84FF-6B73-824F-8285-E316F8F8A639}"/>
              </a:ext>
            </a:extLst>
          </p:cNvPr>
          <p:cNvSpPr txBox="1"/>
          <p:nvPr/>
        </p:nvSpPr>
        <p:spPr>
          <a:xfrm rot="836467">
            <a:off x="4913221" y="5757181"/>
            <a:ext cx="1414170" cy="415498"/>
          </a:xfrm>
          <a:prstGeom prst="rect">
            <a:avLst/>
          </a:prstGeom>
          <a:solidFill>
            <a:schemeClr val="bg1"/>
          </a:solidFill>
        </p:spPr>
        <p:txBody>
          <a:bodyPr wrap="none" tIns="0" rtlCol="0">
            <a:spAutoFit/>
          </a:bodyPr>
          <a:lstStyle/>
          <a:p>
            <a:pPr algn="ctr"/>
            <a:r>
              <a:rPr lang="en-US" sz="1200" i="1" dirty="0"/>
              <a:t>0.1       1.0         10.0</a:t>
            </a:r>
          </a:p>
          <a:p>
            <a:pPr algn="ctr"/>
            <a:r>
              <a:rPr lang="en-US" sz="1200" i="1" dirty="0"/>
              <a:t>Freq (St)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8382817-DF80-5D47-8337-369FFD67BC17}"/>
              </a:ext>
            </a:extLst>
          </p:cNvPr>
          <p:cNvSpPr txBox="1"/>
          <p:nvPr/>
        </p:nvSpPr>
        <p:spPr>
          <a:xfrm rot="18991754">
            <a:off x="6237346" y="5453765"/>
            <a:ext cx="930063" cy="333681"/>
          </a:xfrm>
          <a:prstGeom prst="rect">
            <a:avLst/>
          </a:prstGeom>
          <a:solidFill>
            <a:schemeClr val="bg1"/>
          </a:solidFill>
        </p:spPr>
        <p:txBody>
          <a:bodyPr wrap="none" tIns="0" rtlCol="0">
            <a:spAutoFit/>
          </a:bodyPr>
          <a:lstStyle/>
          <a:p>
            <a:pPr algn="ctr">
              <a:lnSpc>
                <a:spcPts val="1140"/>
              </a:lnSpc>
            </a:pPr>
            <a:r>
              <a:rPr lang="en-US" sz="1200" i="1" dirty="0"/>
              <a:t>90°       150°</a:t>
            </a:r>
          </a:p>
          <a:p>
            <a:pPr algn="ctr">
              <a:lnSpc>
                <a:spcPts val="1140"/>
              </a:lnSpc>
            </a:pPr>
            <a:r>
              <a:rPr lang="en-US" sz="1200" i="1" dirty="0"/>
              <a:t>Polar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2E429E45-F1FB-324D-A5C2-D3B7C5FA7462}"/>
              </a:ext>
            </a:extLst>
          </p:cNvPr>
          <p:cNvGrpSpPr/>
          <p:nvPr/>
        </p:nvGrpSpPr>
        <p:grpSpPr>
          <a:xfrm>
            <a:off x="9140263" y="4208745"/>
            <a:ext cx="2235916" cy="1976935"/>
            <a:chOff x="9252997" y="4208745"/>
            <a:chExt cx="2235916" cy="197693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BE48EB-E370-6A41-B6F9-DCB8571C8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467798" y="4208745"/>
              <a:ext cx="1737360" cy="1828800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D12650F-3092-2349-ACED-645F3B678A2B}"/>
                </a:ext>
              </a:extLst>
            </p:cNvPr>
            <p:cNvSpPr txBox="1"/>
            <p:nvPr/>
          </p:nvSpPr>
          <p:spPr>
            <a:xfrm rot="836467">
              <a:off x="9252997" y="5770182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2567D5F-F761-9E45-BC3F-2C111928C8E3}"/>
                </a:ext>
              </a:extLst>
            </p:cNvPr>
            <p:cNvSpPr txBox="1"/>
            <p:nvPr/>
          </p:nvSpPr>
          <p:spPr>
            <a:xfrm rot="18991754">
              <a:off x="10558850" y="5496136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9551307A-0858-0243-9687-AE346991633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42776" y="4504595"/>
            <a:ext cx="666245" cy="1237099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63B8B9A2-6CA5-D042-8494-2A8247ADD64F}"/>
              </a:ext>
            </a:extLst>
          </p:cNvPr>
          <p:cNvGrpSpPr/>
          <p:nvPr/>
        </p:nvGrpSpPr>
        <p:grpSpPr>
          <a:xfrm>
            <a:off x="6895442" y="4208745"/>
            <a:ext cx="2326991" cy="1972840"/>
            <a:chOff x="6845338" y="4208745"/>
            <a:chExt cx="2326991" cy="197284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05DD9B0-C36B-FA4B-93A0-975FCCF218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25708" y="4208745"/>
              <a:ext cx="1737360" cy="1828800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C42F48-5D46-C34E-B0D2-6497C6560EFC}"/>
                </a:ext>
              </a:extLst>
            </p:cNvPr>
            <p:cNvSpPr txBox="1"/>
            <p:nvPr/>
          </p:nvSpPr>
          <p:spPr>
            <a:xfrm rot="836467">
              <a:off x="6845338" y="5766087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C45C838-8982-6F41-9B37-52DBF2A587A2}"/>
                </a:ext>
              </a:extLst>
            </p:cNvPr>
            <p:cNvSpPr txBox="1"/>
            <p:nvPr/>
          </p:nvSpPr>
          <p:spPr>
            <a:xfrm rot="18991754">
              <a:off x="8242266" y="5472439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9E79DC11-DA7D-6F42-A97D-E894BE41981F}"/>
              </a:ext>
            </a:extLst>
          </p:cNvPr>
          <p:cNvSpPr txBox="1"/>
          <p:nvPr/>
        </p:nvSpPr>
        <p:spPr>
          <a:xfrm>
            <a:off x="5920636" y="6123542"/>
            <a:ext cx="26708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Acoustic impact of boundary layer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614BF7A-C2A1-D34A-B96B-60817EE33481}"/>
              </a:ext>
            </a:extLst>
          </p:cNvPr>
          <p:cNvGrpSpPr/>
          <p:nvPr/>
        </p:nvGrpSpPr>
        <p:grpSpPr>
          <a:xfrm>
            <a:off x="2380263" y="4230665"/>
            <a:ext cx="2663944" cy="2022554"/>
            <a:chOff x="2380263" y="4230665"/>
            <a:chExt cx="2663944" cy="2022554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06BD4D4-8E79-2248-97A8-B708E4645435}"/>
                </a:ext>
              </a:extLst>
            </p:cNvPr>
            <p:cNvGrpSpPr/>
            <p:nvPr/>
          </p:nvGrpSpPr>
          <p:grpSpPr>
            <a:xfrm>
              <a:off x="2760505" y="4230665"/>
              <a:ext cx="2283702" cy="2022554"/>
              <a:chOff x="2760505" y="4230665"/>
              <a:chExt cx="2283702" cy="2022554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94E2E8D-56B9-9B4D-A5BF-CD95813950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914126" y="4230665"/>
                <a:ext cx="1746803" cy="1828800"/>
              </a:xfrm>
              <a:prstGeom prst="rect">
                <a:avLst/>
              </a:prstGeom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ABD9DAF-A12A-BC40-B7D1-0DEDA79B1402}"/>
                  </a:ext>
                </a:extLst>
              </p:cNvPr>
              <p:cNvSpPr txBox="1"/>
              <p:nvPr/>
            </p:nvSpPr>
            <p:spPr>
              <a:xfrm rot="18991754">
                <a:off x="4114144" y="5537607"/>
                <a:ext cx="930063" cy="33368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rtlCol="0">
                <a:spAutoFit/>
              </a:bodyPr>
              <a:lstStyle/>
              <a:p>
                <a:pPr algn="ctr">
                  <a:lnSpc>
                    <a:spcPts val="1140"/>
                  </a:lnSpc>
                </a:pPr>
                <a:r>
                  <a:rPr lang="en-US" sz="1200" i="1" dirty="0"/>
                  <a:t>90°       150°</a:t>
                </a:r>
              </a:p>
              <a:p>
                <a:pPr algn="ctr">
                  <a:lnSpc>
                    <a:spcPts val="1140"/>
                  </a:lnSpc>
                </a:pPr>
                <a:r>
                  <a:rPr lang="en-US" sz="1200" i="1" dirty="0"/>
                  <a:t>Polar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12D985B-F3DC-C840-80DF-C6F1DA1CC72D}"/>
                  </a:ext>
                </a:extLst>
              </p:cNvPr>
              <p:cNvSpPr txBox="1"/>
              <p:nvPr/>
            </p:nvSpPr>
            <p:spPr>
              <a:xfrm rot="958809">
                <a:off x="2760505" y="5837721"/>
                <a:ext cx="1414170" cy="4154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tIns="0" rtlCol="0">
                <a:spAutoFit/>
              </a:bodyPr>
              <a:lstStyle/>
              <a:p>
                <a:pPr algn="ctr"/>
                <a:r>
                  <a:rPr lang="en-US" sz="1200" i="1" dirty="0"/>
                  <a:t>0.1       1.0         10.0</a:t>
                </a:r>
              </a:p>
              <a:p>
                <a:pPr algn="ctr"/>
                <a:r>
                  <a:rPr lang="en-US" sz="1200" i="1" dirty="0"/>
                  <a:t>Freq (St)</a:t>
                </a: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B760F5DA-D658-FB48-97CC-2C9EEA6FACA8}"/>
                </a:ext>
              </a:extLst>
            </p:cNvPr>
            <p:cNvSpPr txBox="1"/>
            <p:nvPr/>
          </p:nvSpPr>
          <p:spPr>
            <a:xfrm>
              <a:off x="2380263" y="4919137"/>
              <a:ext cx="533864" cy="80304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 algn="r">
                <a:lnSpc>
                  <a:spcPts val="1140"/>
                </a:lnSpc>
              </a:pPr>
              <a:r>
                <a:rPr lang="en-US" sz="1200" i="1" dirty="0"/>
                <a:t>120</a:t>
              </a:r>
            </a:p>
            <a:p>
              <a:pPr algn="r">
                <a:lnSpc>
                  <a:spcPts val="1140"/>
                </a:lnSpc>
              </a:pPr>
              <a:endParaRPr lang="en-US" sz="1200" i="1" dirty="0"/>
            </a:p>
            <a:p>
              <a:pPr algn="r">
                <a:lnSpc>
                  <a:spcPts val="1140"/>
                </a:lnSpc>
              </a:pPr>
              <a:r>
                <a:rPr lang="en-US" sz="1200" i="1" dirty="0"/>
                <a:t>PSD (dB)</a:t>
              </a:r>
            </a:p>
            <a:p>
              <a:pPr algn="r">
                <a:lnSpc>
                  <a:spcPts val="1140"/>
                </a:lnSpc>
              </a:pPr>
              <a:endParaRPr lang="en-US" sz="1200" i="1" dirty="0"/>
            </a:p>
            <a:p>
              <a:pPr algn="r">
                <a:lnSpc>
                  <a:spcPts val="1140"/>
                </a:lnSpc>
              </a:pPr>
              <a:r>
                <a:rPr lang="en-US" sz="1200" i="1" dirty="0"/>
                <a:t>60</a:t>
              </a:r>
            </a:p>
          </p:txBody>
        </p:sp>
      </p:grpSp>
      <p:sp>
        <p:nvSpPr>
          <p:cNvPr id="73" name="Content Placeholder 72">
            <a:extLst>
              <a:ext uri="{FF2B5EF4-FFF2-40B4-BE49-F238E27FC236}">
                <a16:creationId xmlns:a16="http://schemas.microsoft.com/office/drawing/2014/main" id="{DFA2E021-73ED-BA4E-8605-B510739DF7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253"/>
            <a:ext cx="4562433" cy="4937710"/>
          </a:xfrm>
        </p:spPr>
        <p:txBody>
          <a:bodyPr/>
          <a:lstStyle/>
          <a:p>
            <a:r>
              <a:rPr lang="en-US" dirty="0"/>
              <a:t>12” extension grows boundary layer, making boundary layer at nozzle exit 4x thicker with same nozzle.</a:t>
            </a:r>
          </a:p>
          <a:p>
            <a:r>
              <a:rPr lang="en-US" dirty="0"/>
              <a:t>Hotwire measurements by Zaman at nozzle exit document thicknesses over Mach. Shape factors indicate turbulent boundary layers in all cases.</a:t>
            </a:r>
          </a:p>
          <a:p>
            <a:r>
              <a:rPr lang="en-US" dirty="0"/>
              <a:t>Acoustic measurements shows thickening boundary layer reduces high frequencies at low speeds. No impact at high subsonic speeds.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FB8964-6F76-9149-8BDC-2E3C21951D5C}"/>
              </a:ext>
            </a:extLst>
          </p:cNvPr>
          <p:cNvSpPr txBox="1"/>
          <p:nvPr/>
        </p:nvSpPr>
        <p:spPr>
          <a:xfrm>
            <a:off x="10120546" y="209692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SMC000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EDF1E5D-17F0-4442-83EB-5D3DE9267A0B}"/>
              </a:ext>
            </a:extLst>
          </p:cNvPr>
          <p:cNvSpPr txBox="1"/>
          <p:nvPr/>
        </p:nvSpPr>
        <p:spPr>
          <a:xfrm>
            <a:off x="10108997" y="3094617"/>
            <a:ext cx="18893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SMC000+12” extension</a:t>
            </a:r>
          </a:p>
        </p:txBody>
      </p:sp>
    </p:spTree>
    <p:extLst>
      <p:ext uri="{BB962C8B-B14F-4D97-AF65-F5344CB8AC3E}">
        <p14:creationId xmlns:p14="http://schemas.microsoft.com/office/powerpoint/2010/main" val="136888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4E497-DCC9-874D-9640-7968ADF50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Impact of nozzle boundary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AC9AD1-C53E-DF4F-A460-9F5F602C8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39253"/>
            <a:ext cx="10648167" cy="4937710"/>
          </a:xfrm>
        </p:spPr>
        <p:txBody>
          <a:bodyPr/>
          <a:lstStyle/>
          <a:p>
            <a:r>
              <a:rPr lang="en-US" dirty="0"/>
              <a:t>Significance</a:t>
            </a:r>
          </a:p>
          <a:p>
            <a:pPr lvl="1"/>
            <a:r>
              <a:rPr lang="en-US" dirty="0"/>
              <a:t>LES has trouble with the turbulence in the initial shear layer.</a:t>
            </a:r>
          </a:p>
          <a:p>
            <a:pPr lvl="1"/>
            <a:r>
              <a:rPr lang="en-US" dirty="0"/>
              <a:t>Boundary layer too small to grid for full LES.</a:t>
            </a:r>
          </a:p>
          <a:p>
            <a:pPr lvl="1"/>
            <a:r>
              <a:rPr lang="en-US" dirty="0"/>
              <a:t>Many schemes to approximate decorrelated turbulence at nozzle lip.</a:t>
            </a:r>
          </a:p>
          <a:p>
            <a:pPr lvl="1"/>
            <a:r>
              <a:rPr lang="en-US" dirty="0"/>
              <a:t>Boundary layer often blamed for poor result.</a:t>
            </a:r>
          </a:p>
          <a:p>
            <a:pPr lvl="1"/>
            <a:r>
              <a:rPr lang="en-US" dirty="0"/>
              <a:t>New data gives benchmark for accurate boundary layer thickness and acoustic impact for model-scale nozzle.</a:t>
            </a:r>
          </a:p>
          <a:p>
            <a:r>
              <a:rPr lang="en-US" dirty="0"/>
              <a:t>Challenge 1: For two geometries tested, apply wall model, et al. Match boundary layer thickness and acoustic difference at Ma=0.5.</a:t>
            </a:r>
          </a:p>
        </p:txBody>
      </p:sp>
    </p:spTree>
    <p:extLst>
      <p:ext uri="{BB962C8B-B14F-4D97-AF65-F5344CB8AC3E}">
        <p14:creationId xmlns:p14="http://schemas.microsoft.com/office/powerpoint/2010/main" val="338098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8AF0E-3C54-E548-9B84-1820069B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Azimuthal directivity of jet noise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1D83D-4D05-EA4D-8A08-314F2851CC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azimuthal directivity of non-round jets?</a:t>
            </a:r>
          </a:p>
          <a:p>
            <a:pPr lvl="1"/>
            <a:r>
              <a:rPr lang="en-US" dirty="0"/>
              <a:t>Flow field is clearly non-axisymmetric. Is sound?</a:t>
            </a:r>
          </a:p>
          <a:p>
            <a:pPr lvl="1"/>
            <a:r>
              <a:rPr lang="en-US" dirty="0"/>
              <a:t>Is there a benefit to making jets non-axisymmetric, either in source distribution or propagation?</a:t>
            </a:r>
          </a:p>
          <a:p>
            <a:r>
              <a:rPr lang="en-US" dirty="0"/>
              <a:t>Measure chevron nozzles of different count </a:t>
            </a:r>
            <a:r>
              <a:rPr lang="en-US" i="1" dirty="0"/>
              <a:t>m</a:t>
            </a:r>
            <a:r>
              <a:rPr lang="en-US" dirty="0"/>
              <a:t>. Look at how sound deviates from azimuthal average.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974650-AC45-8A40-8852-ED9ABAC3E021}"/>
              </a:ext>
            </a:extLst>
          </p:cNvPr>
          <p:cNvSpPr txBox="1"/>
          <p:nvPr/>
        </p:nvSpPr>
        <p:spPr>
          <a:xfrm>
            <a:off x="4048891" y="5655583"/>
            <a:ext cx="5841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08050" algn="l"/>
                <a:tab pos="2054225" algn="l"/>
                <a:tab pos="3198813" algn="l"/>
                <a:tab pos="4332288" algn="l"/>
                <a:tab pos="5476875" algn="l"/>
              </a:tabLst>
            </a:pPr>
            <a:r>
              <a:rPr lang="en-US" i="1" dirty="0"/>
              <a:t>m</a:t>
            </a:r>
            <a:r>
              <a:rPr lang="en-US" dirty="0"/>
              <a:t> =	2	3	4	5	6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F80829-9F8B-9047-B9B0-CD1D1D82B96F}"/>
              </a:ext>
            </a:extLst>
          </p:cNvPr>
          <p:cNvGrpSpPr/>
          <p:nvPr/>
        </p:nvGrpSpPr>
        <p:grpSpPr>
          <a:xfrm>
            <a:off x="4812430" y="4261590"/>
            <a:ext cx="5166590" cy="1442437"/>
            <a:chOff x="3064325" y="4341456"/>
            <a:chExt cx="5166590" cy="1442437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DD1B484-EEEE-0C4D-A601-CB68A898A0F3}"/>
                </a:ext>
              </a:extLst>
            </p:cNvPr>
            <p:cNvGrpSpPr/>
            <p:nvPr/>
          </p:nvGrpSpPr>
          <p:grpSpPr>
            <a:xfrm>
              <a:off x="3064325" y="4341456"/>
              <a:ext cx="5166590" cy="1442437"/>
              <a:chOff x="3064325" y="4341456"/>
              <a:chExt cx="5166590" cy="144243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F3DA6AC-B272-D242-B50E-6B081C459897}"/>
                  </a:ext>
                </a:extLst>
              </p:cNvPr>
              <p:cNvPicPr/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262006" y="4769064"/>
                <a:ext cx="731520" cy="962660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3C3F49DA-27F1-BA43-826E-F8601D847BD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334491" y="4882193"/>
                <a:ext cx="731520" cy="9017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AD58B32-1019-F644-924B-C9A691164134}"/>
                  </a:ext>
                </a:extLst>
              </p:cNvPr>
              <p:cNvPicPr/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499395" y="4869493"/>
                <a:ext cx="731520" cy="914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AAE1B8AA-BD16-6A4E-AE23-418C58DA0C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057" t="8706" r="43962"/>
              <a:stretch/>
            </p:blipFill>
            <p:spPr>
              <a:xfrm>
                <a:off x="4078362" y="4863477"/>
                <a:ext cx="731520" cy="823069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77FDFD0E-358E-9248-AC65-B6A6108A97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954" t="23423" r="17930" b="20773"/>
              <a:stretch/>
            </p:blipFill>
            <p:spPr>
              <a:xfrm rot="6227447">
                <a:off x="2793327" y="4612454"/>
                <a:ext cx="1365518" cy="823522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C5543AE-5920-6041-A53E-08595DF83F0F}"/>
                </a:ext>
              </a:extLst>
            </p:cNvPr>
            <p:cNvSpPr txBox="1"/>
            <p:nvPr/>
          </p:nvSpPr>
          <p:spPr>
            <a:xfrm>
              <a:off x="4228909" y="5547058"/>
              <a:ext cx="652743" cy="1846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76200" dir="9900000" sx="93000" sy="93000" algn="r" rotWithShape="0">
                <a:prstClr val="black">
                  <a:alpha val="59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Helvetica" pitchFamily="2" charset="0"/>
                  <a:ea typeface="Geneva" panose="020B0503030404040204" pitchFamily="34" charset="0"/>
                  <a:cs typeface="Calibri" panose="020F0502020204030204" pitchFamily="34" charset="0"/>
                </a:rPr>
                <a:t>SMC026</a:t>
              </a:r>
            </a:p>
          </p:txBody>
        </p:sp>
      </p:grpSp>
      <p:pic>
        <p:nvPicPr>
          <p:cNvPr id="1025" name="Picture 1">
            <a:extLst>
              <a:ext uri="{FF2B5EF4-FFF2-40B4-BE49-F238E27FC236}">
                <a16:creationId xmlns:a16="http://schemas.microsoft.com/office/drawing/2014/main" id="{B5D27641-6911-384F-BFF6-45C400759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59371" y="2801186"/>
            <a:ext cx="929640" cy="132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18CDC64-ACA1-D149-87C7-61B66C7E9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9011" y="2911676"/>
            <a:ext cx="1051560" cy="110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4D06AE2C-AF35-194B-B0F3-CA39EDC8AF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61234" y="2908544"/>
            <a:ext cx="1100843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40EE432C-2E62-2B43-91E9-60E88140C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4105" y="2915486"/>
            <a:ext cx="1114161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78FA2449-3863-EE49-A06F-7F6DEA40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8118" y="2956114"/>
            <a:ext cx="1110076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353C27-B7EC-AC4B-9CDC-A827728308C8}"/>
              </a:ext>
            </a:extLst>
          </p:cNvPr>
          <p:cNvSpPr txBox="1"/>
          <p:nvPr/>
        </p:nvSpPr>
        <p:spPr>
          <a:xfrm>
            <a:off x="1267648" y="3338776"/>
            <a:ext cx="3359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Predicted mean velocity at x/D=5: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595EEB-5AEF-7A4A-AB1F-157A07D5BAD2}"/>
              </a:ext>
            </a:extLst>
          </p:cNvPr>
          <p:cNvSpPr txBox="1"/>
          <p:nvPr/>
        </p:nvSpPr>
        <p:spPr>
          <a:xfrm>
            <a:off x="1979264" y="4933210"/>
            <a:ext cx="2615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Nonaxisymmetric</a:t>
            </a:r>
            <a:r>
              <a:rPr lang="en-US" dirty="0"/>
              <a:t> nozzles:</a:t>
            </a:r>
          </a:p>
        </p:txBody>
      </p:sp>
    </p:spTree>
    <p:extLst>
      <p:ext uri="{BB962C8B-B14F-4D97-AF65-F5344CB8AC3E}">
        <p14:creationId xmlns:p14="http://schemas.microsoft.com/office/powerpoint/2010/main" val="3002778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CDA3D-5084-0D43-AFFF-D279FADD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Rectangular nozzle: azimuthal mode m=2. Unheated jet, Ma = 0.9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AEC0895-152A-4143-A68D-2ECF7830D2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Polar directivity (upstream to aft angles) as a function of frequency, given in four azimuthal directions.    (Think stack of carpet plots)</a:t>
            </a:r>
          </a:p>
          <a:p>
            <a:r>
              <a:rPr lang="en-US" dirty="0"/>
              <a:t>Sound is axisymmetric </a:t>
            </a:r>
            <a:r>
              <a:rPr lang="en-US" i="1" dirty="0"/>
              <a:t>except</a:t>
            </a:r>
            <a:r>
              <a:rPr lang="en-US" dirty="0"/>
              <a:t> for high frequencies (</a:t>
            </a:r>
            <a:r>
              <a:rPr lang="en-US" i="1" dirty="0"/>
              <a:t>St</a:t>
            </a:r>
            <a:r>
              <a:rPr lang="en-US" dirty="0"/>
              <a:t> &gt; 1) in aft angles (</a:t>
            </a:r>
            <a:r>
              <a:rPr lang="en-US" i="1" dirty="0"/>
              <a:t>Polar</a:t>
            </a:r>
            <a:r>
              <a:rPr lang="en-US" dirty="0"/>
              <a:t> &gt; 105°).</a:t>
            </a:r>
          </a:p>
          <a:p>
            <a:pPr lvl="1"/>
            <a:r>
              <a:rPr lang="en-US" dirty="0"/>
              <a:t>Deviation reaches ±5dB from average.</a:t>
            </a:r>
          </a:p>
          <a:p>
            <a:pPr lvl="1"/>
            <a:r>
              <a:rPr lang="en-US" dirty="0"/>
              <a:t>Observers on thin sides (0°) see increase in high </a:t>
            </a:r>
            <a:r>
              <a:rPr lang="en-US" dirty="0" err="1"/>
              <a:t>freq</a:t>
            </a:r>
            <a:r>
              <a:rPr lang="en-US" dirty="0"/>
              <a:t> noise, thick sides (90°) see decrease.</a:t>
            </a:r>
          </a:p>
          <a:p>
            <a:pPr lvl="1"/>
            <a:r>
              <a:rPr lang="en-US" dirty="0"/>
              <a:t>Similar result for Ma = 0.5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5C1D1F-81D7-3D4D-AE36-6B4AFF49641A}"/>
              </a:ext>
            </a:extLst>
          </p:cNvPr>
          <p:cNvGrpSpPr/>
          <p:nvPr/>
        </p:nvGrpSpPr>
        <p:grpSpPr>
          <a:xfrm>
            <a:off x="1401792" y="2980153"/>
            <a:ext cx="9388415" cy="3331482"/>
            <a:chOff x="589574" y="687890"/>
            <a:chExt cx="9388415" cy="333148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C5EECD3-7B98-9D48-B3B3-E2DD0658D4E8}"/>
                </a:ext>
              </a:extLst>
            </p:cNvPr>
            <p:cNvSpPr txBox="1"/>
            <p:nvPr/>
          </p:nvSpPr>
          <p:spPr>
            <a:xfrm rot="16200000">
              <a:off x="5676181" y="2192478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Azimuthal angle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9ABF05-5CF1-D84D-9CDB-22BAB33C0B3E}"/>
                </a:ext>
              </a:extLst>
            </p:cNvPr>
            <p:cNvGrpSpPr/>
            <p:nvPr/>
          </p:nvGrpSpPr>
          <p:grpSpPr>
            <a:xfrm>
              <a:off x="589574" y="687890"/>
              <a:ext cx="9388415" cy="3331482"/>
              <a:chOff x="589574" y="687890"/>
              <a:chExt cx="9388415" cy="3331482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595B2A-24CD-974C-9576-92F8D4283C61}"/>
                  </a:ext>
                </a:extLst>
              </p:cNvPr>
              <p:cNvGrpSpPr/>
              <p:nvPr/>
            </p:nvGrpSpPr>
            <p:grpSpPr>
              <a:xfrm>
                <a:off x="589574" y="897192"/>
                <a:ext cx="2622479" cy="3122180"/>
                <a:chOff x="589574" y="897192"/>
                <a:chExt cx="2622479" cy="3122180"/>
              </a:xfrm>
            </p:grpSpPr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F844A257-71D8-1742-BDFE-AFFFBAA6DE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72019" y="1153061"/>
                  <a:ext cx="1828800" cy="2600793"/>
                </a:xfrm>
                <a:prstGeom prst="rect">
                  <a:avLst/>
                </a:prstGeom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CF22D0B-F264-C141-95AB-F73C1AF5611B}"/>
                    </a:ext>
                  </a:extLst>
                </p:cNvPr>
                <p:cNvSpPr txBox="1"/>
                <p:nvPr/>
              </p:nvSpPr>
              <p:spPr>
                <a:xfrm>
                  <a:off x="2875101" y="2268791"/>
                  <a:ext cx="33695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0°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A1B3B86B-757B-9843-8173-D798747C7619}"/>
                    </a:ext>
                  </a:extLst>
                </p:cNvPr>
                <p:cNvSpPr txBox="1"/>
                <p:nvPr/>
              </p:nvSpPr>
              <p:spPr>
                <a:xfrm>
                  <a:off x="1737793" y="897192"/>
                  <a:ext cx="428322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90°</a:t>
                  </a: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81BC125-B649-6A49-A28F-BED9E41856FB}"/>
                    </a:ext>
                  </a:extLst>
                </p:cNvPr>
                <p:cNvSpPr txBox="1"/>
                <p:nvPr/>
              </p:nvSpPr>
              <p:spPr>
                <a:xfrm>
                  <a:off x="589574" y="2268791"/>
                  <a:ext cx="51969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180°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DC3C69F-EB8B-BD48-9A9F-6BDF31ABAA62}"/>
                    </a:ext>
                  </a:extLst>
                </p:cNvPr>
                <p:cNvSpPr txBox="1"/>
                <p:nvPr/>
              </p:nvSpPr>
              <p:spPr>
                <a:xfrm>
                  <a:off x="1620774" y="3711595"/>
                  <a:ext cx="519694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dirty="0"/>
                    <a:t>270°</a:t>
                  </a:r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FC93DD3-9B99-2546-A667-355F8F4A6FEF}"/>
                  </a:ext>
                </a:extLst>
              </p:cNvPr>
              <p:cNvGrpSpPr/>
              <p:nvPr/>
            </p:nvGrpSpPr>
            <p:grpSpPr>
              <a:xfrm>
                <a:off x="3447009" y="1010654"/>
                <a:ext cx="2856447" cy="2808792"/>
                <a:chOff x="3609847" y="1010654"/>
                <a:chExt cx="2856447" cy="2808792"/>
              </a:xfrm>
            </p:grpSpPr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1D0699AF-2A5D-6641-9BBB-9EF8F97BD7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3609847" y="1153061"/>
                  <a:ext cx="2634320" cy="2414511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4625405-6148-0548-AF94-93D3A7A71C05}"/>
                    </a:ext>
                  </a:extLst>
                </p:cNvPr>
                <p:cNvSpPr txBox="1"/>
                <p:nvPr/>
              </p:nvSpPr>
              <p:spPr>
                <a:xfrm>
                  <a:off x="6096000" y="1010654"/>
                  <a:ext cx="370294" cy="255691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rIns="0" rtlCol="0">
                  <a:spAutoFit/>
                </a:bodyPr>
                <a:lstStyle/>
                <a:p>
                  <a:pPr>
                    <a:lnSpc>
                      <a:spcPct val="30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270°</a:t>
                  </a:r>
                </a:p>
                <a:p>
                  <a:pPr>
                    <a:lnSpc>
                      <a:spcPct val="30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180°</a:t>
                  </a:r>
                </a:p>
                <a:p>
                  <a:pPr>
                    <a:lnSpc>
                      <a:spcPct val="30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90°</a:t>
                  </a:r>
                </a:p>
                <a:p>
                  <a:pPr>
                    <a:lnSpc>
                      <a:spcPct val="300000"/>
                    </a:lnSpc>
                  </a:pPr>
                  <a:r>
                    <a:rPr lang="en-US" sz="14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0°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12BC8EC-5C28-4647-8CD7-E524132672BA}"/>
                    </a:ext>
                  </a:extLst>
                </p:cNvPr>
                <p:cNvSpPr txBox="1"/>
                <p:nvPr/>
              </p:nvSpPr>
              <p:spPr>
                <a:xfrm>
                  <a:off x="4035370" y="3403948"/>
                  <a:ext cx="1978427" cy="4154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tIns="0" rtlCol="0">
                  <a:spAutoFit/>
                </a:bodyPr>
                <a:lstStyle/>
                <a:p>
                  <a:pPr algn="ctr"/>
                  <a:r>
                    <a:rPr lang="en-US" sz="1200" i="1" dirty="0"/>
                    <a:t>0.1                 1.0               10.0</a:t>
                  </a:r>
                </a:p>
                <a:p>
                  <a:pPr algn="ctr"/>
                  <a:r>
                    <a:rPr lang="en-US" sz="1200" i="1" dirty="0"/>
                    <a:t>Freq (St)</a:t>
                  </a:r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554AA9C-6B67-D440-9E8A-D4C9D05D98C5}"/>
                  </a:ext>
                </a:extLst>
              </p:cNvPr>
              <p:cNvGrpSpPr/>
              <p:nvPr/>
            </p:nvGrpSpPr>
            <p:grpSpPr>
              <a:xfrm>
                <a:off x="6408572" y="687890"/>
                <a:ext cx="3569417" cy="3156608"/>
                <a:chOff x="6408572" y="687890"/>
                <a:chExt cx="3569417" cy="3156608"/>
              </a:xfrm>
            </p:grpSpPr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id="{D021564C-06C7-0447-8BE8-F01AEF2C8E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408572" y="1153061"/>
                  <a:ext cx="2246913" cy="2414511"/>
                </a:xfrm>
                <a:prstGeom prst="rect">
                  <a:avLst/>
                </a:prstGeom>
              </p:spPr>
            </p:pic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8B2B60B-8535-2E43-BB9C-1F854389DC0D}"/>
                    </a:ext>
                  </a:extLst>
                </p:cNvPr>
                <p:cNvSpPr txBox="1"/>
                <p:nvPr/>
              </p:nvSpPr>
              <p:spPr>
                <a:xfrm>
                  <a:off x="8693064" y="1112635"/>
                  <a:ext cx="1016625" cy="307777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i="1" dirty="0">
                      <a:latin typeface="Symbol" pitchFamily="2" charset="2"/>
                    </a:rPr>
                    <a:t>D</a:t>
                  </a:r>
                  <a:r>
                    <a:rPr lang="en-US" sz="1400" i="1" dirty="0">
                      <a:latin typeface="Times" pitchFamily="2" charset="0"/>
                    </a:rPr>
                    <a:t>PSD (dB)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1E776B4-1C75-D549-8E1C-4CEAE0D1A663}"/>
                    </a:ext>
                  </a:extLst>
                </p:cNvPr>
                <p:cNvSpPr txBox="1"/>
                <p:nvPr/>
              </p:nvSpPr>
              <p:spPr>
                <a:xfrm>
                  <a:off x="6700210" y="3429000"/>
                  <a:ext cx="1992854" cy="4154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tIns="0" rtlCol="0">
                  <a:spAutoFit/>
                </a:bodyPr>
                <a:lstStyle/>
                <a:p>
                  <a:pPr algn="ctr"/>
                  <a:r>
                    <a:rPr lang="en-US" sz="1200" i="1" dirty="0"/>
                    <a:t>60°       90°        120°      150°</a:t>
                  </a:r>
                </a:p>
                <a:p>
                  <a:pPr algn="ctr"/>
                  <a:r>
                    <a:rPr lang="en-US" sz="1200" i="1" dirty="0"/>
                    <a:t>Polar angle</a:t>
                  </a: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D1F081AA-047F-794D-81CF-C2EBF76F449C}"/>
                    </a:ext>
                  </a:extLst>
                </p:cNvPr>
                <p:cNvSpPr txBox="1"/>
                <p:nvPr/>
              </p:nvSpPr>
              <p:spPr>
                <a:xfrm>
                  <a:off x="8424762" y="687890"/>
                  <a:ext cx="1553227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/>
                    <a:t>Deviation from azimuthal average</a:t>
                  </a:r>
                </a:p>
              </p:txBody>
            </p:sp>
            <p:pic>
              <p:nvPicPr>
                <p:cNvPr id="22" name="Picture 21">
                  <a:extLst>
                    <a:ext uri="{FF2B5EF4-FFF2-40B4-BE49-F238E27FC236}">
                      <a16:creationId xmlns:a16="http://schemas.microsoft.com/office/drawing/2014/main" id="{AB2D0787-064A-EA4B-A726-2A9846A069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815139" y="1374713"/>
                  <a:ext cx="685800" cy="91440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692537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8174-34B9-D445-A9BD-E1014C0F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nozzle: azimuthal mode m=3. Unheated jet, Ma = 0.9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DB0C-1220-3844-BBA0-7B95FD3E9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Polar directivity (upstream to aft angles) as a function of frequency, given in seven azimuthal directions.</a:t>
            </a:r>
          </a:p>
          <a:p>
            <a:r>
              <a:rPr lang="en-US" dirty="0"/>
              <a:t>Sound is axisymmetric </a:t>
            </a:r>
            <a:r>
              <a:rPr lang="en-US" i="1" dirty="0"/>
              <a:t>except</a:t>
            </a:r>
            <a:r>
              <a:rPr lang="en-US" dirty="0"/>
              <a:t> for high frequencies (</a:t>
            </a:r>
            <a:r>
              <a:rPr lang="en-US" i="1" dirty="0"/>
              <a:t>St</a:t>
            </a:r>
            <a:r>
              <a:rPr lang="en-US" dirty="0"/>
              <a:t> &gt; 1) in aft angles (</a:t>
            </a:r>
            <a:r>
              <a:rPr lang="en-US" i="1" dirty="0"/>
              <a:t>Polar</a:t>
            </a:r>
            <a:r>
              <a:rPr lang="en-US" dirty="0"/>
              <a:t> &gt; 110°).</a:t>
            </a:r>
          </a:p>
          <a:p>
            <a:pPr lvl="1"/>
            <a:r>
              <a:rPr lang="en-US" dirty="0"/>
              <a:t>Deviation reaches ±3dB from average.</a:t>
            </a:r>
          </a:p>
          <a:p>
            <a:pPr lvl="1"/>
            <a:r>
              <a:rPr lang="en-US" dirty="0"/>
              <a:t>Observers on thin sides (0°) see increase in high </a:t>
            </a:r>
            <a:r>
              <a:rPr lang="en-US" dirty="0" err="1"/>
              <a:t>freq</a:t>
            </a:r>
            <a:r>
              <a:rPr lang="en-US" dirty="0"/>
              <a:t> noise, thick sides (60°) see decrease.</a:t>
            </a:r>
          </a:p>
          <a:p>
            <a:pPr lvl="1"/>
            <a:r>
              <a:rPr lang="en-US" dirty="0"/>
              <a:t>Similar result (±2dB) for Ma = 0.5</a:t>
            </a:r>
          </a:p>
          <a:p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608A213-EEA1-B741-8488-E5F5822C0DDD}"/>
              </a:ext>
            </a:extLst>
          </p:cNvPr>
          <p:cNvGrpSpPr/>
          <p:nvPr/>
        </p:nvGrpSpPr>
        <p:grpSpPr>
          <a:xfrm>
            <a:off x="1586870" y="2980153"/>
            <a:ext cx="9203337" cy="3216344"/>
            <a:chOff x="1586870" y="2980153"/>
            <a:chExt cx="9203337" cy="32163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0602780-4B08-6C4C-9BE4-D3BFBDA38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6870" y="3602720"/>
              <a:ext cx="2183171" cy="228600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D62939F-9D88-8542-B4E4-A9B85EEE9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46310" y="3436891"/>
              <a:ext cx="2366734" cy="236486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B0772F7-19A3-FE46-9CE5-1BF499CDB5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97906" y="3429000"/>
              <a:ext cx="2595532" cy="236023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3CC4817-6CA8-3546-9435-593136303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81094" y="3652317"/>
              <a:ext cx="584200" cy="736600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19633C-E1AE-9643-A05A-C4FF7361AC62}"/>
                </a:ext>
              </a:extLst>
            </p:cNvPr>
            <p:cNvSpPr txBox="1"/>
            <p:nvPr/>
          </p:nvSpPr>
          <p:spPr>
            <a:xfrm rot="16200000">
              <a:off x="6488399" y="4484741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Azimuthal angle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093579-EEAC-B24D-A9AE-C78F55D79F9D}"/>
                </a:ext>
              </a:extLst>
            </p:cNvPr>
            <p:cNvSpPr txBox="1"/>
            <p:nvPr/>
          </p:nvSpPr>
          <p:spPr>
            <a:xfrm>
              <a:off x="2431053" y="5888720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EEDA27-97FF-7040-A9FF-D06AE812990B}"/>
                </a:ext>
              </a:extLst>
            </p:cNvPr>
            <p:cNvSpPr txBox="1"/>
            <p:nvPr/>
          </p:nvSpPr>
          <p:spPr>
            <a:xfrm>
              <a:off x="3679748" y="4561054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90°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AC44DD-DB66-E644-9A80-28DC264DEB17}"/>
                </a:ext>
              </a:extLst>
            </p:cNvPr>
            <p:cNvSpPr txBox="1"/>
            <p:nvPr/>
          </p:nvSpPr>
          <p:spPr>
            <a:xfrm>
              <a:off x="2348224" y="3314128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180°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F09385-6CE9-6B44-AFF0-64706731B88C}"/>
                </a:ext>
              </a:extLst>
            </p:cNvPr>
            <p:cNvSpPr txBox="1"/>
            <p:nvPr/>
          </p:nvSpPr>
          <p:spPr>
            <a:xfrm>
              <a:off x="3095954" y="5723298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30°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55FE0A-23C1-C642-B998-BE3716D50C65}"/>
                </a:ext>
              </a:extLst>
            </p:cNvPr>
            <p:cNvSpPr txBox="1"/>
            <p:nvPr/>
          </p:nvSpPr>
          <p:spPr>
            <a:xfrm>
              <a:off x="6746044" y="3600812"/>
              <a:ext cx="370294" cy="22106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180°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150°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120°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0°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D27FD7-4434-6D4B-9782-A60633A4A2B6}"/>
                </a:ext>
              </a:extLst>
            </p:cNvPr>
            <p:cNvSpPr txBox="1"/>
            <p:nvPr/>
          </p:nvSpPr>
          <p:spPr>
            <a:xfrm>
              <a:off x="4684750" y="5696211"/>
              <a:ext cx="1978427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0.1                 1.0               10.0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C5FC9B-2CF8-6749-A8A9-5259A9316D0A}"/>
                </a:ext>
              </a:extLst>
            </p:cNvPr>
            <p:cNvSpPr txBox="1"/>
            <p:nvPr/>
          </p:nvSpPr>
          <p:spPr>
            <a:xfrm>
              <a:off x="9505282" y="3404898"/>
              <a:ext cx="10166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Symbol" pitchFamily="2" charset="2"/>
                </a:rPr>
                <a:t>D</a:t>
              </a:r>
              <a:r>
                <a:rPr lang="en-US" sz="1400" i="1" dirty="0">
                  <a:latin typeface="Times" pitchFamily="2" charset="0"/>
                </a:rPr>
                <a:t>PSD (dB)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C31C06-4EB5-6245-AD58-E78A60C6C741}"/>
                </a:ext>
              </a:extLst>
            </p:cNvPr>
            <p:cNvSpPr txBox="1"/>
            <p:nvPr/>
          </p:nvSpPr>
          <p:spPr>
            <a:xfrm>
              <a:off x="7512428" y="5721263"/>
              <a:ext cx="1992854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60°       90°        120°      150°</a:t>
              </a:r>
            </a:p>
            <a:p>
              <a:pPr algn="ctr"/>
              <a:r>
                <a:rPr lang="en-US" sz="1200" i="1" dirty="0"/>
                <a:t>Polar angle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CA85F6-C8BC-A645-9C9A-702A1F78A9EA}"/>
                </a:ext>
              </a:extLst>
            </p:cNvPr>
            <p:cNvSpPr txBox="1"/>
            <p:nvPr/>
          </p:nvSpPr>
          <p:spPr>
            <a:xfrm>
              <a:off x="9236980" y="2980153"/>
              <a:ext cx="15532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Deviation from azimuthal average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7BD888-CF0A-5E41-80ED-D36AD6BD75E5}"/>
                </a:ext>
              </a:extLst>
            </p:cNvPr>
            <p:cNvSpPr txBox="1"/>
            <p:nvPr/>
          </p:nvSpPr>
          <p:spPr>
            <a:xfrm>
              <a:off x="3552051" y="5184342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60°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336F35-3116-914C-849E-63303BF39526}"/>
                </a:ext>
              </a:extLst>
            </p:cNvPr>
            <p:cNvSpPr txBox="1"/>
            <p:nvPr/>
          </p:nvSpPr>
          <p:spPr>
            <a:xfrm>
              <a:off x="3543164" y="3958795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120°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C9BB8D-E1BF-D742-BD83-4C4A997AA0FC}"/>
                </a:ext>
              </a:extLst>
            </p:cNvPr>
            <p:cNvSpPr txBox="1"/>
            <p:nvPr/>
          </p:nvSpPr>
          <p:spPr>
            <a:xfrm>
              <a:off x="3052114" y="3448611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150°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8038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48174-34B9-D445-A9BD-E1014C0F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nozzle: azimuthal mode m=4. Unheated jet, Ma = 0.9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DB0C-1220-3844-BBA0-7B95FD3E9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Polar directivity (upstream to aft angles) as a function of frequency, given in seven azimuthal directions.</a:t>
            </a:r>
          </a:p>
          <a:p>
            <a:r>
              <a:rPr lang="en-US" dirty="0"/>
              <a:t>Sound is axisymmetric </a:t>
            </a:r>
            <a:r>
              <a:rPr lang="en-US" i="1" dirty="0"/>
              <a:t>except</a:t>
            </a:r>
            <a:r>
              <a:rPr lang="en-US" dirty="0"/>
              <a:t> for high frequencies (</a:t>
            </a:r>
            <a:r>
              <a:rPr lang="en-US" i="1" dirty="0"/>
              <a:t>St</a:t>
            </a:r>
            <a:r>
              <a:rPr lang="en-US" dirty="0"/>
              <a:t> &gt; 1) in aft angles (</a:t>
            </a:r>
            <a:r>
              <a:rPr lang="en-US" i="1" dirty="0"/>
              <a:t>Polar</a:t>
            </a:r>
            <a:r>
              <a:rPr lang="en-US" dirty="0"/>
              <a:t> &gt; 130°).</a:t>
            </a:r>
          </a:p>
          <a:p>
            <a:pPr lvl="1"/>
            <a:r>
              <a:rPr lang="en-US" dirty="0"/>
              <a:t>Deviation reaches ±2.5dB from average.</a:t>
            </a:r>
          </a:p>
          <a:p>
            <a:pPr lvl="1"/>
            <a:r>
              <a:rPr lang="en-US" dirty="0"/>
              <a:t>Observers on thin sides (0°) see increase in high </a:t>
            </a:r>
            <a:r>
              <a:rPr lang="en-US" dirty="0" err="1"/>
              <a:t>freq</a:t>
            </a:r>
            <a:r>
              <a:rPr lang="en-US" dirty="0"/>
              <a:t> noise, thick sides (45°) see decrease.</a:t>
            </a:r>
          </a:p>
          <a:p>
            <a:pPr lvl="1"/>
            <a:r>
              <a:rPr lang="en-US" dirty="0"/>
              <a:t>Similar result (±1dB) for Ma = 0.5</a:t>
            </a:r>
          </a:p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C632E6-AA8F-4B4F-B46A-74E82DE075F1}"/>
              </a:ext>
            </a:extLst>
          </p:cNvPr>
          <p:cNvGrpSpPr/>
          <p:nvPr/>
        </p:nvGrpSpPr>
        <p:grpSpPr>
          <a:xfrm>
            <a:off x="1512196" y="2980153"/>
            <a:ext cx="9278011" cy="3181660"/>
            <a:chOff x="1512196" y="2980153"/>
            <a:chExt cx="9278011" cy="318166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362707-5DB8-F248-9FA5-CEDBA00E38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23366" y="3435263"/>
              <a:ext cx="2410459" cy="2286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F0B92DD-5D43-CC41-B56F-B754DCCA9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13108" y="3452215"/>
              <a:ext cx="2562924" cy="2359152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87E06C6-8836-364C-8D32-6467BCF697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2196" y="3532765"/>
              <a:ext cx="2286000" cy="227860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19633C-E1AE-9643-A05A-C4FF7361AC62}"/>
                </a:ext>
              </a:extLst>
            </p:cNvPr>
            <p:cNvSpPr txBox="1"/>
            <p:nvPr/>
          </p:nvSpPr>
          <p:spPr>
            <a:xfrm rot="16200000">
              <a:off x="6488399" y="4484741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Azimuthal angle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093579-EEAC-B24D-A9AE-C78F55D79F9D}"/>
                </a:ext>
              </a:extLst>
            </p:cNvPr>
            <p:cNvSpPr txBox="1"/>
            <p:nvPr/>
          </p:nvSpPr>
          <p:spPr>
            <a:xfrm>
              <a:off x="3370415" y="5461346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EEDA27-97FF-7040-A9FF-D06AE812990B}"/>
                </a:ext>
              </a:extLst>
            </p:cNvPr>
            <p:cNvSpPr txBox="1"/>
            <p:nvPr/>
          </p:nvSpPr>
          <p:spPr>
            <a:xfrm>
              <a:off x="3643584" y="4057197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68°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AC44DD-DB66-E644-9A80-28DC264DEB17}"/>
                </a:ext>
              </a:extLst>
            </p:cNvPr>
            <p:cNvSpPr txBox="1"/>
            <p:nvPr/>
          </p:nvSpPr>
          <p:spPr>
            <a:xfrm>
              <a:off x="2348224" y="3314128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135°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F09385-6CE9-6B44-AFF0-64706731B88C}"/>
                </a:ext>
              </a:extLst>
            </p:cNvPr>
            <p:cNvSpPr txBox="1"/>
            <p:nvPr/>
          </p:nvSpPr>
          <p:spPr>
            <a:xfrm>
              <a:off x="3622675" y="5041734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23°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55FE0A-23C1-C642-B998-BE3716D50C65}"/>
                </a:ext>
              </a:extLst>
            </p:cNvPr>
            <p:cNvSpPr txBox="1"/>
            <p:nvPr/>
          </p:nvSpPr>
          <p:spPr>
            <a:xfrm>
              <a:off x="6746044" y="3600812"/>
              <a:ext cx="370294" cy="22106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135°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113°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68°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45°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23°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0°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D27FD7-4434-6D4B-9782-A60633A4A2B6}"/>
                </a:ext>
              </a:extLst>
            </p:cNvPr>
            <p:cNvSpPr txBox="1"/>
            <p:nvPr/>
          </p:nvSpPr>
          <p:spPr>
            <a:xfrm>
              <a:off x="4684750" y="5746315"/>
              <a:ext cx="1978427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0.1                 1.0               10.0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C5FC9B-2CF8-6749-A8A9-5259A9316D0A}"/>
                </a:ext>
              </a:extLst>
            </p:cNvPr>
            <p:cNvSpPr txBox="1"/>
            <p:nvPr/>
          </p:nvSpPr>
          <p:spPr>
            <a:xfrm>
              <a:off x="9505282" y="3404898"/>
              <a:ext cx="10166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Symbol" pitchFamily="2" charset="2"/>
                </a:rPr>
                <a:t>D</a:t>
              </a:r>
              <a:r>
                <a:rPr lang="en-US" sz="1400" i="1" dirty="0">
                  <a:latin typeface="Times" pitchFamily="2" charset="0"/>
                </a:rPr>
                <a:t>PSD (dB)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C31C06-4EB5-6245-AD58-E78A60C6C741}"/>
                </a:ext>
              </a:extLst>
            </p:cNvPr>
            <p:cNvSpPr txBox="1"/>
            <p:nvPr/>
          </p:nvSpPr>
          <p:spPr>
            <a:xfrm>
              <a:off x="7512428" y="5721263"/>
              <a:ext cx="1992854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60°       90°        120°      150°</a:t>
              </a:r>
            </a:p>
            <a:p>
              <a:pPr algn="ctr"/>
              <a:r>
                <a:rPr lang="en-US" sz="1200" i="1" dirty="0"/>
                <a:t>Polar angle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CA85F6-C8BC-A645-9C9A-702A1F78A9EA}"/>
                </a:ext>
              </a:extLst>
            </p:cNvPr>
            <p:cNvSpPr txBox="1"/>
            <p:nvPr/>
          </p:nvSpPr>
          <p:spPr>
            <a:xfrm>
              <a:off x="9236980" y="2980153"/>
              <a:ext cx="15532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Deviation from azimuthal average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7BD888-CF0A-5E41-80ED-D36AD6BD75E5}"/>
                </a:ext>
              </a:extLst>
            </p:cNvPr>
            <p:cNvSpPr txBox="1"/>
            <p:nvPr/>
          </p:nvSpPr>
          <p:spPr>
            <a:xfrm>
              <a:off x="3701534" y="4548255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45°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336F35-3116-914C-849E-63303BF39526}"/>
                </a:ext>
              </a:extLst>
            </p:cNvPr>
            <p:cNvSpPr txBox="1"/>
            <p:nvPr/>
          </p:nvSpPr>
          <p:spPr>
            <a:xfrm>
              <a:off x="3355782" y="3640506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90°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C9BB8D-E1BF-D742-BD83-4C4A997AA0FC}"/>
                </a:ext>
              </a:extLst>
            </p:cNvPr>
            <p:cNvSpPr txBox="1"/>
            <p:nvPr/>
          </p:nvSpPr>
          <p:spPr>
            <a:xfrm>
              <a:off x="2897890" y="3349484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113°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70206C8-29F5-7540-B9EA-DC7EC8453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764336" y="3674980"/>
              <a:ext cx="736600" cy="711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8254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E8EE07D-2928-5847-BAB1-8239FB7AB0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1692" y="3468016"/>
            <a:ext cx="2420117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FADA3C-658C-A242-BABE-0154B81D2B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2901" y="3418295"/>
            <a:ext cx="2514600" cy="24251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08497A-87C7-2E4A-B1AB-6E1B9CDD9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271" y="3593169"/>
            <a:ext cx="2226080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548174-34B9-D445-A9BD-E1014C0F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nozzle: azimuthal mode m=4. Unheated jet, Ma = 0.9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DB0C-1220-3844-BBA0-7B95FD3E9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Polar directivity (upstream to aft angles) as a function of frequency, given in seven azimuthal directions.</a:t>
            </a:r>
          </a:p>
          <a:p>
            <a:r>
              <a:rPr lang="en-US" dirty="0"/>
              <a:t>Sound is axisymmetric </a:t>
            </a:r>
            <a:r>
              <a:rPr lang="en-US" i="1" dirty="0"/>
              <a:t>except</a:t>
            </a:r>
            <a:r>
              <a:rPr lang="en-US" dirty="0"/>
              <a:t> for high frequencies (</a:t>
            </a:r>
            <a:r>
              <a:rPr lang="en-US" i="1" dirty="0"/>
              <a:t>St</a:t>
            </a:r>
            <a:r>
              <a:rPr lang="en-US" dirty="0"/>
              <a:t> &gt; 1) in aft angles (</a:t>
            </a:r>
            <a:r>
              <a:rPr lang="en-US" i="1" dirty="0"/>
              <a:t>Polar</a:t>
            </a:r>
            <a:r>
              <a:rPr lang="en-US" dirty="0"/>
              <a:t> &gt; 90°).</a:t>
            </a:r>
          </a:p>
          <a:p>
            <a:pPr lvl="1"/>
            <a:r>
              <a:rPr lang="en-US" dirty="0"/>
              <a:t>Deviation reaches ±1.0dB from average.</a:t>
            </a:r>
          </a:p>
          <a:p>
            <a:pPr lvl="1"/>
            <a:r>
              <a:rPr lang="en-US" dirty="0"/>
              <a:t>Observers on thin sides (0°) see increase far aft, decrease near broadside. Thick sides (36°) see opposite.</a:t>
            </a:r>
          </a:p>
          <a:p>
            <a:pPr lvl="1"/>
            <a:r>
              <a:rPr lang="en-US" dirty="0"/>
              <a:t>Ma = 0.5 impact more limited to near broadside angles.</a:t>
            </a:r>
          </a:p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C632E6-AA8F-4B4F-B46A-74E82DE075F1}"/>
              </a:ext>
            </a:extLst>
          </p:cNvPr>
          <p:cNvGrpSpPr/>
          <p:nvPr/>
        </p:nvGrpSpPr>
        <p:grpSpPr>
          <a:xfrm>
            <a:off x="2348224" y="2980153"/>
            <a:ext cx="8441983" cy="3181660"/>
            <a:chOff x="2348224" y="2980153"/>
            <a:chExt cx="8441983" cy="318166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19633C-E1AE-9643-A05A-C4FF7361AC62}"/>
                </a:ext>
              </a:extLst>
            </p:cNvPr>
            <p:cNvSpPr txBox="1"/>
            <p:nvPr/>
          </p:nvSpPr>
          <p:spPr>
            <a:xfrm rot="16200000">
              <a:off x="6488399" y="4484741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Azimuthal angle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093579-EEAC-B24D-A9AE-C78F55D79F9D}"/>
                </a:ext>
              </a:extLst>
            </p:cNvPr>
            <p:cNvSpPr txBox="1"/>
            <p:nvPr/>
          </p:nvSpPr>
          <p:spPr>
            <a:xfrm>
              <a:off x="3634079" y="4975836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EEDA27-97FF-7040-A9FF-D06AE812990B}"/>
                </a:ext>
              </a:extLst>
            </p:cNvPr>
            <p:cNvSpPr txBox="1"/>
            <p:nvPr/>
          </p:nvSpPr>
          <p:spPr>
            <a:xfrm>
              <a:off x="3506185" y="3819942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54°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AC44DD-DB66-E644-9A80-28DC264DEB17}"/>
                </a:ext>
              </a:extLst>
            </p:cNvPr>
            <p:cNvSpPr txBox="1"/>
            <p:nvPr/>
          </p:nvSpPr>
          <p:spPr>
            <a:xfrm>
              <a:off x="2348224" y="3314128"/>
              <a:ext cx="51969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108°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F09385-6CE9-6B44-AFF0-64706731B88C}"/>
                </a:ext>
              </a:extLst>
            </p:cNvPr>
            <p:cNvSpPr txBox="1"/>
            <p:nvPr/>
          </p:nvSpPr>
          <p:spPr>
            <a:xfrm>
              <a:off x="3645486" y="4578263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18°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55FE0A-23C1-C642-B998-BE3716D50C65}"/>
                </a:ext>
              </a:extLst>
            </p:cNvPr>
            <p:cNvSpPr txBox="1"/>
            <p:nvPr/>
          </p:nvSpPr>
          <p:spPr>
            <a:xfrm>
              <a:off x="6746044" y="3600812"/>
              <a:ext cx="370294" cy="22106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108°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72°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54°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36°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18°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0°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D27FD7-4434-6D4B-9782-A60633A4A2B6}"/>
                </a:ext>
              </a:extLst>
            </p:cNvPr>
            <p:cNvSpPr txBox="1"/>
            <p:nvPr/>
          </p:nvSpPr>
          <p:spPr>
            <a:xfrm>
              <a:off x="4684750" y="5746315"/>
              <a:ext cx="1978427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0.1                 1.0               10.0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C5FC9B-2CF8-6749-A8A9-5259A9316D0A}"/>
                </a:ext>
              </a:extLst>
            </p:cNvPr>
            <p:cNvSpPr txBox="1"/>
            <p:nvPr/>
          </p:nvSpPr>
          <p:spPr>
            <a:xfrm>
              <a:off x="9505282" y="3404898"/>
              <a:ext cx="10166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Symbol" pitchFamily="2" charset="2"/>
                </a:rPr>
                <a:t>D</a:t>
              </a:r>
              <a:r>
                <a:rPr lang="en-US" sz="1400" i="1" dirty="0">
                  <a:latin typeface="Times" pitchFamily="2" charset="0"/>
                </a:rPr>
                <a:t>PSD (dB)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C31C06-4EB5-6245-AD58-E78A60C6C741}"/>
                </a:ext>
              </a:extLst>
            </p:cNvPr>
            <p:cNvSpPr txBox="1"/>
            <p:nvPr/>
          </p:nvSpPr>
          <p:spPr>
            <a:xfrm>
              <a:off x="7512428" y="5721263"/>
              <a:ext cx="1992854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60°       90°        120°      150°</a:t>
              </a:r>
            </a:p>
            <a:p>
              <a:pPr algn="ctr"/>
              <a:r>
                <a:rPr lang="en-US" sz="1200" i="1" dirty="0"/>
                <a:t>Polar angle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CA85F6-C8BC-A645-9C9A-702A1F78A9EA}"/>
                </a:ext>
              </a:extLst>
            </p:cNvPr>
            <p:cNvSpPr txBox="1"/>
            <p:nvPr/>
          </p:nvSpPr>
          <p:spPr>
            <a:xfrm>
              <a:off x="9236980" y="2980153"/>
              <a:ext cx="15532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Deviation from azimuthal average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7BD888-CF0A-5E41-80ED-D36AD6BD75E5}"/>
                </a:ext>
              </a:extLst>
            </p:cNvPr>
            <p:cNvSpPr txBox="1"/>
            <p:nvPr/>
          </p:nvSpPr>
          <p:spPr>
            <a:xfrm>
              <a:off x="3645486" y="4200006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36°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336F35-3116-914C-849E-63303BF39526}"/>
                </a:ext>
              </a:extLst>
            </p:cNvPr>
            <p:cNvSpPr txBox="1"/>
            <p:nvPr/>
          </p:nvSpPr>
          <p:spPr>
            <a:xfrm>
              <a:off x="3194353" y="3554219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72°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C9BB8D-E1BF-D742-BD83-4C4A997AA0FC}"/>
                </a:ext>
              </a:extLst>
            </p:cNvPr>
            <p:cNvSpPr txBox="1"/>
            <p:nvPr/>
          </p:nvSpPr>
          <p:spPr>
            <a:xfrm>
              <a:off x="2822552" y="3373914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90°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09FE297-CA52-CC45-99F5-B5AC86565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593" y="3677957"/>
            <a:ext cx="7620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08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2CA89BB3-DF17-9C44-8EB6-993CF0035B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825" y="3368875"/>
            <a:ext cx="2321488" cy="237744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430F8E1-9F11-044E-B356-ED9EFDB35F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4831" y="3462435"/>
            <a:ext cx="2578589" cy="23774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5535A0-6C75-9D42-97AF-B062BC0C1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718" y="3587330"/>
            <a:ext cx="2219539" cy="2194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548174-34B9-D445-A9BD-E1014C0F3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Chevron nozzle: azimuthal mode m=6. Unheated jet, Ma = 0.9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ADB0C-1220-3844-BBA0-7B95FD3E9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Polar directivity (upstream to aft angles) as a function of frequency, given in seven azimuthal directions.</a:t>
            </a:r>
          </a:p>
          <a:p>
            <a:r>
              <a:rPr lang="en-US" dirty="0"/>
              <a:t>Sound is axisymmetric </a:t>
            </a:r>
            <a:r>
              <a:rPr lang="en-US" i="1" dirty="0"/>
              <a:t>except</a:t>
            </a:r>
            <a:r>
              <a:rPr lang="en-US" dirty="0"/>
              <a:t> for high frequencies (</a:t>
            </a:r>
            <a:r>
              <a:rPr lang="en-US" i="1" dirty="0"/>
              <a:t>St</a:t>
            </a:r>
            <a:r>
              <a:rPr lang="en-US" dirty="0"/>
              <a:t> &gt; 2)</a:t>
            </a:r>
          </a:p>
          <a:p>
            <a:r>
              <a:rPr lang="en-US" dirty="0"/>
              <a:t>Deviation reaches ±0.8dB from average. Not as periodic.</a:t>
            </a:r>
          </a:p>
          <a:p>
            <a:pPr lvl="1"/>
            <a:r>
              <a:rPr lang="en-US" dirty="0"/>
              <a:t>Observers on thin sides (0°) see increase far aft, decrease near broadside.</a:t>
            </a:r>
          </a:p>
          <a:p>
            <a:pPr lvl="1"/>
            <a:r>
              <a:rPr lang="en-US" dirty="0"/>
              <a:t>Ma = 0.5 impact smaller, more periodic.</a:t>
            </a:r>
          </a:p>
          <a:p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AC632E6-AA8F-4B4F-B46A-74E82DE075F1}"/>
              </a:ext>
            </a:extLst>
          </p:cNvPr>
          <p:cNvGrpSpPr/>
          <p:nvPr/>
        </p:nvGrpSpPr>
        <p:grpSpPr>
          <a:xfrm>
            <a:off x="2348224" y="2980153"/>
            <a:ext cx="8441983" cy="3181660"/>
            <a:chOff x="2348224" y="2980153"/>
            <a:chExt cx="8441983" cy="318166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F19633C-E1AE-9643-A05A-C4FF7361AC62}"/>
                </a:ext>
              </a:extLst>
            </p:cNvPr>
            <p:cNvSpPr txBox="1"/>
            <p:nvPr/>
          </p:nvSpPr>
          <p:spPr>
            <a:xfrm rot="16200000">
              <a:off x="6488399" y="4484741"/>
              <a:ext cx="135966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Azimuthal angle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1093579-EEAC-B24D-A9AE-C78F55D79F9D}"/>
                </a:ext>
              </a:extLst>
            </p:cNvPr>
            <p:cNvSpPr txBox="1"/>
            <p:nvPr/>
          </p:nvSpPr>
          <p:spPr>
            <a:xfrm>
              <a:off x="3739872" y="4584062"/>
              <a:ext cx="3369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0°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6EEDA27-97FF-7040-A9FF-D06AE812990B}"/>
                </a:ext>
              </a:extLst>
            </p:cNvPr>
            <p:cNvSpPr txBox="1"/>
            <p:nvPr/>
          </p:nvSpPr>
          <p:spPr>
            <a:xfrm>
              <a:off x="3357819" y="3657456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45°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AC44DD-DB66-E644-9A80-28DC264DEB17}"/>
                </a:ext>
              </a:extLst>
            </p:cNvPr>
            <p:cNvSpPr txBox="1"/>
            <p:nvPr/>
          </p:nvSpPr>
          <p:spPr>
            <a:xfrm>
              <a:off x="2348224" y="3314128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90°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AF09385-6CE9-6B44-AFF0-64706731B88C}"/>
                </a:ext>
              </a:extLst>
            </p:cNvPr>
            <p:cNvSpPr txBox="1"/>
            <p:nvPr/>
          </p:nvSpPr>
          <p:spPr>
            <a:xfrm>
              <a:off x="3694187" y="4265754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15°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55FE0A-23C1-C642-B998-BE3716D50C65}"/>
                </a:ext>
              </a:extLst>
            </p:cNvPr>
            <p:cNvSpPr txBox="1"/>
            <p:nvPr/>
          </p:nvSpPr>
          <p:spPr>
            <a:xfrm>
              <a:off x="6746044" y="3600812"/>
              <a:ext cx="270908" cy="221067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90°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75°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60°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45°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30°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15°</a:t>
              </a:r>
            </a:p>
            <a:p>
              <a:pPr>
                <a:lnSpc>
                  <a:spcPts val="2400"/>
                </a:lnSpc>
              </a:pPr>
              <a:r>
                <a:rPr 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0°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9D27FD7-4434-6D4B-9782-A60633A4A2B6}"/>
                </a:ext>
              </a:extLst>
            </p:cNvPr>
            <p:cNvSpPr txBox="1"/>
            <p:nvPr/>
          </p:nvSpPr>
          <p:spPr>
            <a:xfrm>
              <a:off x="4684750" y="5746315"/>
              <a:ext cx="1978427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0.1                 1.0               10.0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CC5FC9B-2CF8-6749-A8A9-5259A9316D0A}"/>
                </a:ext>
              </a:extLst>
            </p:cNvPr>
            <p:cNvSpPr txBox="1"/>
            <p:nvPr/>
          </p:nvSpPr>
          <p:spPr>
            <a:xfrm>
              <a:off x="9505282" y="3404898"/>
              <a:ext cx="10166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i="1" dirty="0">
                  <a:latin typeface="Symbol" pitchFamily="2" charset="2"/>
                </a:rPr>
                <a:t>D</a:t>
              </a:r>
              <a:r>
                <a:rPr lang="en-US" sz="1400" i="1" dirty="0">
                  <a:latin typeface="Times" pitchFamily="2" charset="0"/>
                </a:rPr>
                <a:t>PSD (dB)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4FC31C06-4EB5-6245-AD58-E78A60C6C741}"/>
                </a:ext>
              </a:extLst>
            </p:cNvPr>
            <p:cNvSpPr txBox="1"/>
            <p:nvPr/>
          </p:nvSpPr>
          <p:spPr>
            <a:xfrm>
              <a:off x="7512428" y="5721263"/>
              <a:ext cx="1992854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60°       90°        120°      150°</a:t>
              </a:r>
            </a:p>
            <a:p>
              <a:pPr algn="ctr"/>
              <a:r>
                <a:rPr lang="en-US" sz="1200" i="1" dirty="0"/>
                <a:t>Polar angle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ACA85F6-C8BC-A645-9C9A-702A1F78A9EA}"/>
                </a:ext>
              </a:extLst>
            </p:cNvPr>
            <p:cNvSpPr txBox="1"/>
            <p:nvPr/>
          </p:nvSpPr>
          <p:spPr>
            <a:xfrm>
              <a:off x="9236980" y="2980153"/>
              <a:ext cx="155322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Deviation from azimuthal average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07BD888-CF0A-5E41-80ED-D36AD6BD75E5}"/>
                </a:ext>
              </a:extLst>
            </p:cNvPr>
            <p:cNvSpPr txBox="1"/>
            <p:nvPr/>
          </p:nvSpPr>
          <p:spPr>
            <a:xfrm>
              <a:off x="3580038" y="3949739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30°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F336F35-3116-914C-849E-63303BF39526}"/>
                </a:ext>
              </a:extLst>
            </p:cNvPr>
            <p:cNvSpPr txBox="1"/>
            <p:nvPr/>
          </p:nvSpPr>
          <p:spPr>
            <a:xfrm>
              <a:off x="3082194" y="3468016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60°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C9BB8D-E1BF-D742-BD83-4C4A997AA0FC}"/>
                </a:ext>
              </a:extLst>
            </p:cNvPr>
            <p:cNvSpPr txBox="1"/>
            <p:nvPr/>
          </p:nvSpPr>
          <p:spPr>
            <a:xfrm>
              <a:off x="2772448" y="3348862"/>
              <a:ext cx="42832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75°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09FE297-CA52-CC45-99F5-B5AC86565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2593" y="3677957"/>
            <a:ext cx="7620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82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18A5-2D37-DF45-8627-B390B080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2: Azimuthal directivity of jet noise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2FD70-3F2F-1943-B8F2-981BAA426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Significance</a:t>
            </a:r>
          </a:p>
          <a:p>
            <a:pPr lvl="1"/>
            <a:r>
              <a:rPr lang="en-US" dirty="0"/>
              <a:t>Non-axisymmetric plumes hold promise of non-axisymmetric far field, hence a favored direction to observers.</a:t>
            </a:r>
          </a:p>
          <a:p>
            <a:pPr lvl="1"/>
            <a:r>
              <a:rPr lang="en-US" dirty="0"/>
              <a:t>Some disagreement about whether sound propagates preferentially in the azimuthal direction (Papamoschou), especially for low frequency (large-scale) sources.</a:t>
            </a:r>
          </a:p>
          <a:p>
            <a:pPr lvl="1"/>
            <a:r>
              <a:rPr lang="en-US" dirty="0"/>
              <a:t>In Goldstein’s generalized acoustic analogy, the Green’s function at Polar = 90° is not dependent upon flow gradients but will be strongly dependent at other angles. Can it be accurately computed at these other angles?</a:t>
            </a:r>
          </a:p>
          <a:p>
            <a:pPr lvl="1"/>
            <a:r>
              <a:rPr lang="en-US" dirty="0"/>
              <a:t>Source models are also challenged by the changing isotropies of turbulence in chevron flows. Is this the key to accurately calculating azimuthal dependence of the source field?</a:t>
            </a:r>
          </a:p>
          <a:p>
            <a:pPr lvl="1"/>
            <a:r>
              <a:rPr lang="en-US" dirty="0"/>
              <a:t>LES should be able to compute these directivities accurately, although it will take significant resources to get statistically significant results. Can it explain why they occur?</a:t>
            </a:r>
          </a:p>
          <a:p>
            <a:r>
              <a:rPr lang="en-US" dirty="0"/>
              <a:t>Challenge 2: Reproduce the azimuthal variations measured for five nozzles. </a:t>
            </a:r>
          </a:p>
        </p:txBody>
      </p:sp>
    </p:spTree>
    <p:extLst>
      <p:ext uri="{BB962C8B-B14F-4D97-AF65-F5344CB8AC3E}">
        <p14:creationId xmlns:p14="http://schemas.microsoft.com/office/powerpoint/2010/main" val="2203552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ECBDA-48FB-5F4F-B042-7A7E58167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Mixer-Ejector Aeroacoustics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95320AF-9C54-9C42-80DB-710DA58E9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 theory</a:t>
            </a:r>
          </a:p>
          <a:p>
            <a:pPr lvl="1"/>
            <a:r>
              <a:rPr lang="en-US" dirty="0"/>
              <a:t>Ejector pulls static pressure down at nozzle, encourages mixing, lowers jet velocity and TKE downstream.</a:t>
            </a:r>
          </a:p>
          <a:p>
            <a:pPr lvl="1"/>
            <a:r>
              <a:rPr lang="en-US" dirty="0"/>
              <a:t>Forced mixer improves mixing inside ejector. Extra TKE from mixing is shielded from observer by ejector.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Difficulties expected in predicting sound</a:t>
            </a:r>
          </a:p>
          <a:p>
            <a:pPr lvl="1"/>
            <a:r>
              <a:rPr lang="en-US" dirty="0"/>
              <a:t>Accurate prediction of mixing.</a:t>
            </a:r>
          </a:p>
          <a:p>
            <a:pPr lvl="1"/>
            <a:r>
              <a:rPr lang="en-US" dirty="0"/>
              <a:t>Solid surfaces.</a:t>
            </a:r>
          </a:p>
          <a:p>
            <a:pPr lvl="1"/>
            <a:r>
              <a:rPr lang="en-US" dirty="0"/>
              <a:t>Flow resonance(!)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1F2657-A12A-4549-8385-EBF7E13028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078" b="29714"/>
          <a:stretch/>
        </p:blipFill>
        <p:spPr>
          <a:xfrm>
            <a:off x="618304" y="2471304"/>
            <a:ext cx="5486400" cy="14841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97BD11-126B-CE48-A8E7-D61AD7A105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887" b="29906"/>
          <a:stretch/>
        </p:blipFill>
        <p:spPr>
          <a:xfrm>
            <a:off x="6324600" y="2471303"/>
            <a:ext cx="5486400" cy="148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109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1CE152-AE37-AD4A-915D-07F954568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Mixer-Ejector configs</a:t>
            </a:r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A08EB91E-9EB6-C24B-AC18-D9055C165D8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22114" b="15634"/>
          <a:stretch/>
        </p:blipFill>
        <p:spPr>
          <a:xfrm>
            <a:off x="316825" y="1364587"/>
            <a:ext cx="2694410" cy="155448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4D28AEF-D32B-854E-87A1-553C48D003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000" b="15633"/>
          <a:stretch/>
        </p:blipFill>
        <p:spPr>
          <a:xfrm>
            <a:off x="6101921" y="1280330"/>
            <a:ext cx="2698355" cy="1554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8C63DA2-2738-AA49-9905-01C6EEEA9C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000" b="15633"/>
          <a:stretch/>
        </p:blipFill>
        <p:spPr>
          <a:xfrm>
            <a:off x="6097525" y="3012881"/>
            <a:ext cx="2698355" cy="15544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0005B5-6995-C84A-9619-A8D5168D7B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000" b="15633"/>
          <a:stretch/>
        </p:blipFill>
        <p:spPr>
          <a:xfrm>
            <a:off x="6101921" y="4745423"/>
            <a:ext cx="2698355" cy="155448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D56144-154E-E749-A760-F25CAC87B7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7422" b="23187"/>
          <a:stretch/>
        </p:blipFill>
        <p:spPr>
          <a:xfrm>
            <a:off x="315259" y="3003335"/>
            <a:ext cx="2694445" cy="1554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D055505-804B-CA4A-959B-5C8AAD2707D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27421" b="23187"/>
          <a:stretch/>
        </p:blipFill>
        <p:spPr>
          <a:xfrm>
            <a:off x="3058353" y="3003335"/>
            <a:ext cx="2694483" cy="155448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52E6764-C62D-CA4A-8ADF-0140DE2FC41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2000" b="15633"/>
          <a:stretch/>
        </p:blipFill>
        <p:spPr>
          <a:xfrm>
            <a:off x="9105708" y="1364587"/>
            <a:ext cx="2698355" cy="15544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1F9F3F4-7C39-DA42-AB95-AB12B530CE12}"/>
              </a:ext>
            </a:extLst>
          </p:cNvPr>
          <p:cNvSpPr txBox="1"/>
          <p:nvPr/>
        </p:nvSpPr>
        <p:spPr>
          <a:xfrm>
            <a:off x="2585660" y="972542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Mixer Designs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31965C-9015-DE4F-A5E0-481CB7B8D10F}"/>
              </a:ext>
            </a:extLst>
          </p:cNvPr>
          <p:cNvSpPr txBox="1"/>
          <p:nvPr/>
        </p:nvSpPr>
        <p:spPr>
          <a:xfrm>
            <a:off x="6931841" y="975456"/>
            <a:ext cx="1350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Ejector Length 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98D3C1-D9EA-234E-BA8E-27834D0C4185}"/>
              </a:ext>
            </a:extLst>
          </p:cNvPr>
          <p:cNvSpPr txBox="1"/>
          <p:nvPr/>
        </p:nvSpPr>
        <p:spPr>
          <a:xfrm>
            <a:off x="9560761" y="972543"/>
            <a:ext cx="1628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Ejector Area Ratio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C61B67-110E-6F40-BFCA-583864E35F2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2" r="39765" b="39390"/>
          <a:stretch/>
        </p:blipFill>
        <p:spPr>
          <a:xfrm>
            <a:off x="3058353" y="1364587"/>
            <a:ext cx="2694410" cy="1554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FB7D61-81E2-DD41-9DA2-4A78AD8C132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313" b="16012"/>
          <a:stretch/>
        </p:blipFill>
        <p:spPr>
          <a:xfrm>
            <a:off x="9102887" y="4745423"/>
            <a:ext cx="2701176" cy="155448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952A7AC-9F2D-EF44-B5E1-6EAAB15EE551}"/>
              </a:ext>
            </a:extLst>
          </p:cNvPr>
          <p:cNvSpPr txBox="1"/>
          <p:nvPr/>
        </p:nvSpPr>
        <p:spPr>
          <a:xfrm>
            <a:off x="9694901" y="4403926"/>
            <a:ext cx="15199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Simple Shielding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F7109F-5DD2-544D-AB4C-83C4D8650773}"/>
              </a:ext>
            </a:extLst>
          </p:cNvPr>
          <p:cNvSpPr/>
          <p:nvPr/>
        </p:nvSpPr>
        <p:spPr>
          <a:xfrm>
            <a:off x="237994" y="972542"/>
            <a:ext cx="5514769" cy="35948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E36F3DB-8731-F743-8E30-0227CBAB7E10}"/>
              </a:ext>
            </a:extLst>
          </p:cNvPr>
          <p:cNvSpPr/>
          <p:nvPr/>
        </p:nvSpPr>
        <p:spPr>
          <a:xfrm>
            <a:off x="6097452" y="972542"/>
            <a:ext cx="2701177" cy="532736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032DB73-91CA-2F4A-B8D4-9D8C846AFDE0}"/>
              </a:ext>
            </a:extLst>
          </p:cNvPr>
          <p:cNvSpPr/>
          <p:nvPr/>
        </p:nvSpPr>
        <p:spPr>
          <a:xfrm>
            <a:off x="9102886" y="972542"/>
            <a:ext cx="2701177" cy="1946526"/>
          </a:xfrm>
          <a:prstGeom prst="rect">
            <a:avLst/>
          </a:prstGeom>
          <a:noFill/>
          <a:ln>
            <a:solidFill>
              <a:srgbClr val="0432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95B5CC-24B7-E848-B163-78552BF29022}"/>
              </a:ext>
            </a:extLst>
          </p:cNvPr>
          <p:cNvSpPr/>
          <p:nvPr/>
        </p:nvSpPr>
        <p:spPr>
          <a:xfrm>
            <a:off x="9098491" y="4353377"/>
            <a:ext cx="2701177" cy="194652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B4C3DAC-66C4-2742-8C71-83F393857697}"/>
              </a:ext>
            </a:extLst>
          </p:cNvPr>
          <p:cNvCxnSpPr/>
          <p:nvPr/>
        </p:nvCxnSpPr>
        <p:spPr>
          <a:xfrm>
            <a:off x="7089732" y="2919067"/>
            <a:ext cx="511523" cy="287596"/>
          </a:xfrm>
          <a:prstGeom prst="straightConnector1">
            <a:avLst/>
          </a:prstGeom>
          <a:ln w="41275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B81AD06-5E1D-C740-87DF-F5D021D80315}"/>
              </a:ext>
            </a:extLst>
          </p:cNvPr>
          <p:cNvCxnSpPr/>
          <p:nvPr/>
        </p:nvCxnSpPr>
        <p:spPr>
          <a:xfrm>
            <a:off x="9532063" y="2179405"/>
            <a:ext cx="0" cy="288222"/>
          </a:xfrm>
          <a:prstGeom prst="straightConnector1">
            <a:avLst/>
          </a:prstGeom>
          <a:ln w="38100">
            <a:solidFill>
              <a:srgbClr val="0432FF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B70FF88-1EFB-5E4C-B8C8-948FB3B99F52}"/>
              </a:ext>
            </a:extLst>
          </p:cNvPr>
          <p:cNvSpPr txBox="1"/>
          <p:nvPr/>
        </p:nvSpPr>
        <p:spPr>
          <a:xfrm>
            <a:off x="7869824" y="1521317"/>
            <a:ext cx="821122" cy="41857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dirty="0"/>
              <a:t>L/h = 4.5</a:t>
            </a:r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r>
              <a:rPr lang="en-US" sz="1400" dirty="0"/>
              <a:t>L/h = 7.5</a:t>
            </a:r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endParaRPr lang="en-US" sz="1400" dirty="0"/>
          </a:p>
          <a:p>
            <a:pPr algn="r"/>
            <a:r>
              <a:rPr lang="en-US" sz="1400" dirty="0"/>
              <a:t>L/h = 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70A436-4DA8-2B45-9364-6F9756A94118}"/>
              </a:ext>
            </a:extLst>
          </p:cNvPr>
          <p:cNvSpPr txBox="1"/>
          <p:nvPr/>
        </p:nvSpPr>
        <p:spPr>
          <a:xfrm>
            <a:off x="10458849" y="1314040"/>
            <a:ext cx="1340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/>
              <a:t>EjH</a:t>
            </a:r>
            <a:r>
              <a:rPr lang="en-US" sz="1400" dirty="0"/>
              <a:t>/h=1.6, 2.3, 2.9, 3.7</a:t>
            </a:r>
          </a:p>
        </p:txBody>
      </p:sp>
    </p:spTree>
    <p:extLst>
      <p:ext uri="{BB962C8B-B14F-4D97-AF65-F5344CB8AC3E}">
        <p14:creationId xmlns:p14="http://schemas.microsoft.com/office/powerpoint/2010/main" val="17305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BEAC0-1C2D-0F4B-860A-DCA883EE7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Highlights: Baseline nozzle with ejector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1BC678-507C-8C49-A76E-8C0CA3CBE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7525" y="1239253"/>
            <a:ext cx="7624831" cy="4937710"/>
          </a:xfrm>
        </p:spPr>
        <p:txBody>
          <a:bodyPr/>
          <a:lstStyle/>
          <a:p>
            <a:r>
              <a:rPr lang="en-US" dirty="0"/>
              <a:t>NPR=1.87, unheated. Observer on wide side of nozzle (above nozzle here).</a:t>
            </a:r>
          </a:p>
          <a:p>
            <a:r>
              <a:rPr lang="en-US" dirty="0"/>
              <a:t>Color bars are delta-dB from Baseline (bare rectangular nozzle). </a:t>
            </a:r>
          </a:p>
          <a:p>
            <a:r>
              <a:rPr lang="en-US" dirty="0"/>
              <a:t>Adding ejector or shield increases noise, creates new tonal source.</a:t>
            </a:r>
          </a:p>
          <a:p>
            <a:r>
              <a:rPr lang="en-US" dirty="0"/>
              <a:t>From jet-surface interaction studies, tonal source on shield looks like trailing edge dipole (TED), but with much richer content.</a:t>
            </a:r>
          </a:p>
          <a:p>
            <a:r>
              <a:rPr lang="en-US" dirty="0"/>
              <a:t>Resonances have higher frequencies with ejector than shield. Different but related resonance?</a:t>
            </a:r>
          </a:p>
          <a:p>
            <a:r>
              <a:rPr lang="en-US" dirty="0"/>
              <a:t>Other configs had varying resonances, but almost all with baseline mixer had them.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1F888C8-44DA-C649-983B-1E00E5F92DF2}"/>
              </a:ext>
            </a:extLst>
          </p:cNvPr>
          <p:cNvGrpSpPr/>
          <p:nvPr/>
        </p:nvGrpSpPr>
        <p:grpSpPr>
          <a:xfrm>
            <a:off x="515139" y="1208782"/>
            <a:ext cx="3735516" cy="2286000"/>
            <a:chOff x="317984" y="1010654"/>
            <a:chExt cx="3735516" cy="2286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DD43BFF-6B7D-4240-93C4-026AAC68EF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31064" y="1010654"/>
              <a:ext cx="2322436" cy="2286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02E5C06-71EC-344B-B086-376E76A198FB}"/>
                </a:ext>
              </a:extLst>
            </p:cNvPr>
            <p:cNvSpPr txBox="1"/>
            <p:nvPr/>
          </p:nvSpPr>
          <p:spPr>
            <a:xfrm>
              <a:off x="317984" y="1922249"/>
              <a:ext cx="7970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Baseline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491A736-4ABA-1D44-8327-D37567F15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000"/>
            <a:stretch/>
          </p:blipFill>
          <p:spPr>
            <a:xfrm>
              <a:off x="341526" y="1333697"/>
              <a:ext cx="1714500" cy="86868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54DEEA0-D9AD-E745-81A9-0D5E8F030600}"/>
              </a:ext>
            </a:extLst>
          </p:cNvPr>
          <p:cNvGrpSpPr/>
          <p:nvPr/>
        </p:nvGrpSpPr>
        <p:grpSpPr>
          <a:xfrm>
            <a:off x="5641841" y="4240707"/>
            <a:ext cx="4056885" cy="2276303"/>
            <a:chOff x="334876" y="2973467"/>
            <a:chExt cx="4056885" cy="227630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A06F85-26AA-4D47-B80A-66CEF9187F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31065" y="2973467"/>
              <a:ext cx="2386216" cy="2276303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8A142B-E712-2A4F-BFFB-8F7C0F0291C3}"/>
                </a:ext>
              </a:extLst>
            </p:cNvPr>
            <p:cNvSpPr txBox="1"/>
            <p:nvPr/>
          </p:nvSpPr>
          <p:spPr>
            <a:xfrm>
              <a:off x="1695067" y="3296045"/>
              <a:ext cx="922560" cy="276999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softEdge rad="508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Resonances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729D44D-D54C-6147-AF73-E3D3FF313C12}"/>
                </a:ext>
              </a:extLst>
            </p:cNvPr>
            <p:cNvSpPr/>
            <p:nvPr/>
          </p:nvSpPr>
          <p:spPr>
            <a:xfrm>
              <a:off x="2366148" y="3210502"/>
              <a:ext cx="987290" cy="994972"/>
            </a:xfrm>
            <a:custGeom>
              <a:avLst/>
              <a:gdLst>
                <a:gd name="connsiteX0" fmla="*/ 719191 w 811658"/>
                <a:gd name="connsiteY0" fmla="*/ 95184 h 732323"/>
                <a:gd name="connsiteX1" fmla="*/ 667820 w 811658"/>
                <a:gd name="connsiteY1" fmla="*/ 136281 h 732323"/>
                <a:gd name="connsiteX2" fmla="*/ 554804 w 811658"/>
                <a:gd name="connsiteY2" fmla="*/ 167103 h 732323"/>
                <a:gd name="connsiteX3" fmla="*/ 493159 w 811658"/>
                <a:gd name="connsiteY3" fmla="*/ 187652 h 732323"/>
                <a:gd name="connsiteX4" fmla="*/ 400692 w 811658"/>
                <a:gd name="connsiteY4" fmla="*/ 208200 h 732323"/>
                <a:gd name="connsiteX5" fmla="*/ 297950 w 811658"/>
                <a:gd name="connsiteY5" fmla="*/ 228748 h 732323"/>
                <a:gd name="connsiteX6" fmla="*/ 195209 w 811658"/>
                <a:gd name="connsiteY6" fmla="*/ 290393 h 732323"/>
                <a:gd name="connsiteX7" fmla="*/ 164386 w 811658"/>
                <a:gd name="connsiteY7" fmla="*/ 331490 h 732323"/>
                <a:gd name="connsiteX8" fmla="*/ 113016 w 811658"/>
                <a:gd name="connsiteY8" fmla="*/ 403409 h 732323"/>
                <a:gd name="connsiteX9" fmla="*/ 82193 w 811658"/>
                <a:gd name="connsiteY9" fmla="*/ 475328 h 732323"/>
                <a:gd name="connsiteX10" fmla="*/ 51371 w 811658"/>
                <a:gd name="connsiteY10" fmla="*/ 526699 h 732323"/>
                <a:gd name="connsiteX11" fmla="*/ 20548 w 811658"/>
                <a:gd name="connsiteY11" fmla="*/ 619166 h 732323"/>
                <a:gd name="connsiteX12" fmla="*/ 0 w 811658"/>
                <a:gd name="connsiteY12" fmla="*/ 691085 h 732323"/>
                <a:gd name="connsiteX13" fmla="*/ 51371 w 811658"/>
                <a:gd name="connsiteY13" fmla="*/ 732182 h 732323"/>
                <a:gd name="connsiteX14" fmla="*/ 174661 w 811658"/>
                <a:gd name="connsiteY14" fmla="*/ 711634 h 732323"/>
                <a:gd name="connsiteX15" fmla="*/ 236305 w 811658"/>
                <a:gd name="connsiteY15" fmla="*/ 691085 h 732323"/>
                <a:gd name="connsiteX16" fmla="*/ 308225 w 811658"/>
                <a:gd name="connsiteY16" fmla="*/ 670537 h 732323"/>
                <a:gd name="connsiteX17" fmla="*/ 359595 w 811658"/>
                <a:gd name="connsiteY17" fmla="*/ 608892 h 732323"/>
                <a:gd name="connsiteX18" fmla="*/ 400692 w 811658"/>
                <a:gd name="connsiteY18" fmla="*/ 567795 h 732323"/>
                <a:gd name="connsiteX19" fmla="*/ 441789 w 811658"/>
                <a:gd name="connsiteY19" fmla="*/ 506150 h 732323"/>
                <a:gd name="connsiteX20" fmla="*/ 472611 w 811658"/>
                <a:gd name="connsiteY20" fmla="*/ 475328 h 732323"/>
                <a:gd name="connsiteX21" fmla="*/ 503434 w 811658"/>
                <a:gd name="connsiteY21" fmla="*/ 434231 h 732323"/>
                <a:gd name="connsiteX22" fmla="*/ 636998 w 811658"/>
                <a:gd name="connsiteY22" fmla="*/ 341764 h 732323"/>
                <a:gd name="connsiteX23" fmla="*/ 770562 w 811658"/>
                <a:gd name="connsiteY23" fmla="*/ 228748 h 732323"/>
                <a:gd name="connsiteX24" fmla="*/ 791110 w 811658"/>
                <a:gd name="connsiteY24" fmla="*/ 146555 h 732323"/>
                <a:gd name="connsiteX25" fmla="*/ 811658 w 811658"/>
                <a:gd name="connsiteY25" fmla="*/ 33539 h 732323"/>
                <a:gd name="connsiteX26" fmla="*/ 750013 w 811658"/>
                <a:gd name="connsiteY26" fmla="*/ 12991 h 732323"/>
                <a:gd name="connsiteX27" fmla="*/ 688368 w 811658"/>
                <a:gd name="connsiteY27" fmla="*/ 33539 h 732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811658" h="732323">
                  <a:moveTo>
                    <a:pt x="719191" y="95184"/>
                  </a:moveTo>
                  <a:cubicBezTo>
                    <a:pt x="702067" y="108883"/>
                    <a:pt x="687071" y="125780"/>
                    <a:pt x="667820" y="136281"/>
                  </a:cubicBezTo>
                  <a:cubicBezTo>
                    <a:pt x="626423" y="158861"/>
                    <a:pt x="597733" y="155395"/>
                    <a:pt x="554804" y="167103"/>
                  </a:cubicBezTo>
                  <a:cubicBezTo>
                    <a:pt x="533907" y="172802"/>
                    <a:pt x="513905" y="181428"/>
                    <a:pt x="493159" y="187652"/>
                  </a:cubicBezTo>
                  <a:cubicBezTo>
                    <a:pt x="457367" y="198390"/>
                    <a:pt x="438398" y="199821"/>
                    <a:pt x="400692" y="208200"/>
                  </a:cubicBezTo>
                  <a:cubicBezTo>
                    <a:pt x="308732" y="228635"/>
                    <a:pt x="418745" y="208616"/>
                    <a:pt x="297950" y="228748"/>
                  </a:cubicBezTo>
                  <a:cubicBezTo>
                    <a:pt x="271671" y="241888"/>
                    <a:pt x="210087" y="270555"/>
                    <a:pt x="195209" y="290393"/>
                  </a:cubicBezTo>
                  <a:cubicBezTo>
                    <a:pt x="184935" y="304092"/>
                    <a:pt x="174339" y="317556"/>
                    <a:pt x="164386" y="331490"/>
                  </a:cubicBezTo>
                  <a:cubicBezTo>
                    <a:pt x="89239" y="436695"/>
                    <a:pt x="213791" y="269040"/>
                    <a:pt x="113016" y="403409"/>
                  </a:cubicBezTo>
                  <a:cubicBezTo>
                    <a:pt x="91631" y="488941"/>
                    <a:pt x="117670" y="404373"/>
                    <a:pt x="82193" y="475328"/>
                  </a:cubicBezTo>
                  <a:cubicBezTo>
                    <a:pt x="55519" y="528677"/>
                    <a:pt x="91506" y="486562"/>
                    <a:pt x="51371" y="526699"/>
                  </a:cubicBezTo>
                  <a:cubicBezTo>
                    <a:pt x="41097" y="557521"/>
                    <a:pt x="28428" y="587646"/>
                    <a:pt x="20548" y="619166"/>
                  </a:cubicBezTo>
                  <a:cubicBezTo>
                    <a:pt x="7647" y="670769"/>
                    <a:pt x="14739" y="646867"/>
                    <a:pt x="0" y="691085"/>
                  </a:cubicBezTo>
                  <a:cubicBezTo>
                    <a:pt x="14173" y="712345"/>
                    <a:pt x="19694" y="734294"/>
                    <a:pt x="51371" y="732182"/>
                  </a:cubicBezTo>
                  <a:cubicBezTo>
                    <a:pt x="92942" y="729411"/>
                    <a:pt x="174661" y="711634"/>
                    <a:pt x="174661" y="711634"/>
                  </a:cubicBezTo>
                  <a:cubicBezTo>
                    <a:pt x="195209" y="704784"/>
                    <a:pt x="215292" y="696338"/>
                    <a:pt x="236305" y="691085"/>
                  </a:cubicBezTo>
                  <a:cubicBezTo>
                    <a:pt x="287909" y="678184"/>
                    <a:pt x="264006" y="685276"/>
                    <a:pt x="308225" y="670537"/>
                  </a:cubicBezTo>
                  <a:cubicBezTo>
                    <a:pt x="415119" y="563639"/>
                    <a:pt x="273759" y="709033"/>
                    <a:pt x="359595" y="608892"/>
                  </a:cubicBezTo>
                  <a:cubicBezTo>
                    <a:pt x="372203" y="594183"/>
                    <a:pt x="389946" y="583915"/>
                    <a:pt x="400692" y="567795"/>
                  </a:cubicBezTo>
                  <a:cubicBezTo>
                    <a:pt x="414391" y="547247"/>
                    <a:pt x="424326" y="523613"/>
                    <a:pt x="441789" y="506150"/>
                  </a:cubicBezTo>
                  <a:cubicBezTo>
                    <a:pt x="452063" y="495876"/>
                    <a:pt x="463155" y="486360"/>
                    <a:pt x="472611" y="475328"/>
                  </a:cubicBezTo>
                  <a:cubicBezTo>
                    <a:pt x="483755" y="462327"/>
                    <a:pt x="490144" y="445029"/>
                    <a:pt x="503434" y="434231"/>
                  </a:cubicBezTo>
                  <a:cubicBezTo>
                    <a:pt x="545460" y="400085"/>
                    <a:pt x="594714" y="375591"/>
                    <a:pt x="636998" y="341764"/>
                  </a:cubicBezTo>
                  <a:cubicBezTo>
                    <a:pt x="751085" y="250494"/>
                    <a:pt x="708727" y="290583"/>
                    <a:pt x="770562" y="228748"/>
                  </a:cubicBezTo>
                  <a:cubicBezTo>
                    <a:pt x="783063" y="191245"/>
                    <a:pt x="784025" y="192606"/>
                    <a:pt x="791110" y="146555"/>
                  </a:cubicBezTo>
                  <a:cubicBezTo>
                    <a:pt x="807706" y="38679"/>
                    <a:pt x="790700" y="96415"/>
                    <a:pt x="811658" y="33539"/>
                  </a:cubicBezTo>
                  <a:cubicBezTo>
                    <a:pt x="796716" y="-11287"/>
                    <a:pt x="810626" y="-3539"/>
                    <a:pt x="750013" y="12991"/>
                  </a:cubicBezTo>
                  <a:cubicBezTo>
                    <a:pt x="729116" y="18690"/>
                    <a:pt x="688368" y="33539"/>
                    <a:pt x="688368" y="33539"/>
                  </a:cubicBezTo>
                </a:path>
              </a:pathLst>
            </a:custGeom>
            <a:noFill/>
            <a:ln w="28575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E161B3-9714-0B43-814E-EEC4E4F8319F}"/>
                </a:ext>
              </a:extLst>
            </p:cNvPr>
            <p:cNvSpPr txBox="1"/>
            <p:nvPr/>
          </p:nvSpPr>
          <p:spPr>
            <a:xfrm>
              <a:off x="3235877" y="3731927"/>
              <a:ext cx="1155884" cy="461665"/>
            </a:xfrm>
            <a:prstGeom prst="rect">
              <a:avLst/>
            </a:prstGeom>
            <a:solidFill>
              <a:schemeClr val="bg1">
                <a:alpha val="79000"/>
              </a:schemeClr>
            </a:solidFill>
            <a:effectLst>
              <a:softEdge rad="50800"/>
            </a:effectLst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Increase everywhere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408DED8-3AD4-3A4D-A611-D06BE11B32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000"/>
            <a:stretch/>
          </p:blipFill>
          <p:spPr>
            <a:xfrm>
              <a:off x="336270" y="3304122"/>
              <a:ext cx="1714500" cy="86868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98BC48-2FDC-7343-8810-38B75B6D59C4}"/>
                </a:ext>
              </a:extLst>
            </p:cNvPr>
            <p:cNvSpPr txBox="1"/>
            <p:nvPr/>
          </p:nvSpPr>
          <p:spPr>
            <a:xfrm>
              <a:off x="334876" y="3974734"/>
              <a:ext cx="628698" cy="307777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softEdge rad="508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Shield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F93CA1C9-DF05-9D49-B3D0-E99735A492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1987" y="4477742"/>
            <a:ext cx="1079500" cy="15494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9ABEB8CF-51C3-364A-A8CE-B95A53022D6C}"/>
              </a:ext>
            </a:extLst>
          </p:cNvPr>
          <p:cNvGrpSpPr/>
          <p:nvPr/>
        </p:nvGrpSpPr>
        <p:grpSpPr>
          <a:xfrm>
            <a:off x="795314" y="4223703"/>
            <a:ext cx="3793697" cy="2276303"/>
            <a:chOff x="6863644" y="4392859"/>
            <a:chExt cx="3793697" cy="2276303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FBC513A-7CF5-D64E-9932-E66952BAA253}"/>
                </a:ext>
              </a:extLst>
            </p:cNvPr>
            <p:cNvGrpSpPr/>
            <p:nvPr/>
          </p:nvGrpSpPr>
          <p:grpSpPr>
            <a:xfrm>
              <a:off x="6906531" y="4392859"/>
              <a:ext cx="3750810" cy="2276303"/>
              <a:chOff x="331236" y="4802267"/>
              <a:chExt cx="3750810" cy="2276303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C6F8831B-79D3-0F4D-955F-63FC1F5289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731065" y="4802267"/>
                <a:ext cx="2350981" cy="2276303"/>
              </a:xfrm>
              <a:prstGeom prst="rect">
                <a:avLst/>
              </a:prstGeom>
            </p:spPr>
          </p:pic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F67E3CD-C17D-E347-9D65-9AA666EE906A}"/>
                  </a:ext>
                </a:extLst>
              </p:cNvPr>
              <p:cNvSpPr txBox="1"/>
              <p:nvPr/>
            </p:nvSpPr>
            <p:spPr>
              <a:xfrm>
                <a:off x="1622527" y="4996524"/>
                <a:ext cx="922560" cy="276999"/>
              </a:xfrm>
              <a:prstGeom prst="rect">
                <a:avLst/>
              </a:prstGeom>
              <a:solidFill>
                <a:schemeClr val="bg1">
                  <a:alpha val="69000"/>
                </a:schemeClr>
              </a:solidFill>
              <a:ln>
                <a:noFill/>
              </a:ln>
              <a:effectLst>
                <a:softEdge rad="50800"/>
              </a:effectLst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200" dirty="0"/>
                  <a:t>Resonances</a:t>
                </a:r>
              </a:p>
            </p:txBody>
          </p:sp>
          <p:sp>
            <p:nvSpPr>
              <p:cNvPr id="10" name="Freeform 9">
                <a:extLst>
                  <a:ext uri="{FF2B5EF4-FFF2-40B4-BE49-F238E27FC236}">
                    <a16:creationId xmlns:a16="http://schemas.microsoft.com/office/drawing/2014/main" id="{5CC1F025-3FC2-0942-96C2-B085E5A8E6A7}"/>
                  </a:ext>
                </a:extLst>
              </p:cNvPr>
              <p:cNvSpPr/>
              <p:nvPr/>
            </p:nvSpPr>
            <p:spPr>
              <a:xfrm>
                <a:off x="2280512" y="4965527"/>
                <a:ext cx="1176904" cy="1061868"/>
              </a:xfrm>
              <a:custGeom>
                <a:avLst/>
                <a:gdLst>
                  <a:gd name="connsiteX0" fmla="*/ 719191 w 811658"/>
                  <a:gd name="connsiteY0" fmla="*/ 95184 h 732323"/>
                  <a:gd name="connsiteX1" fmla="*/ 667820 w 811658"/>
                  <a:gd name="connsiteY1" fmla="*/ 136281 h 732323"/>
                  <a:gd name="connsiteX2" fmla="*/ 554804 w 811658"/>
                  <a:gd name="connsiteY2" fmla="*/ 167103 h 732323"/>
                  <a:gd name="connsiteX3" fmla="*/ 493159 w 811658"/>
                  <a:gd name="connsiteY3" fmla="*/ 187652 h 732323"/>
                  <a:gd name="connsiteX4" fmla="*/ 400692 w 811658"/>
                  <a:gd name="connsiteY4" fmla="*/ 208200 h 732323"/>
                  <a:gd name="connsiteX5" fmla="*/ 297950 w 811658"/>
                  <a:gd name="connsiteY5" fmla="*/ 228748 h 732323"/>
                  <a:gd name="connsiteX6" fmla="*/ 195209 w 811658"/>
                  <a:gd name="connsiteY6" fmla="*/ 290393 h 732323"/>
                  <a:gd name="connsiteX7" fmla="*/ 164386 w 811658"/>
                  <a:gd name="connsiteY7" fmla="*/ 331490 h 732323"/>
                  <a:gd name="connsiteX8" fmla="*/ 113016 w 811658"/>
                  <a:gd name="connsiteY8" fmla="*/ 403409 h 732323"/>
                  <a:gd name="connsiteX9" fmla="*/ 82193 w 811658"/>
                  <a:gd name="connsiteY9" fmla="*/ 475328 h 732323"/>
                  <a:gd name="connsiteX10" fmla="*/ 51371 w 811658"/>
                  <a:gd name="connsiteY10" fmla="*/ 526699 h 732323"/>
                  <a:gd name="connsiteX11" fmla="*/ 20548 w 811658"/>
                  <a:gd name="connsiteY11" fmla="*/ 619166 h 732323"/>
                  <a:gd name="connsiteX12" fmla="*/ 0 w 811658"/>
                  <a:gd name="connsiteY12" fmla="*/ 691085 h 732323"/>
                  <a:gd name="connsiteX13" fmla="*/ 51371 w 811658"/>
                  <a:gd name="connsiteY13" fmla="*/ 732182 h 732323"/>
                  <a:gd name="connsiteX14" fmla="*/ 174661 w 811658"/>
                  <a:gd name="connsiteY14" fmla="*/ 711634 h 732323"/>
                  <a:gd name="connsiteX15" fmla="*/ 236305 w 811658"/>
                  <a:gd name="connsiteY15" fmla="*/ 691085 h 732323"/>
                  <a:gd name="connsiteX16" fmla="*/ 308225 w 811658"/>
                  <a:gd name="connsiteY16" fmla="*/ 670537 h 732323"/>
                  <a:gd name="connsiteX17" fmla="*/ 359595 w 811658"/>
                  <a:gd name="connsiteY17" fmla="*/ 608892 h 732323"/>
                  <a:gd name="connsiteX18" fmla="*/ 400692 w 811658"/>
                  <a:gd name="connsiteY18" fmla="*/ 567795 h 732323"/>
                  <a:gd name="connsiteX19" fmla="*/ 441789 w 811658"/>
                  <a:gd name="connsiteY19" fmla="*/ 506150 h 732323"/>
                  <a:gd name="connsiteX20" fmla="*/ 472611 w 811658"/>
                  <a:gd name="connsiteY20" fmla="*/ 475328 h 732323"/>
                  <a:gd name="connsiteX21" fmla="*/ 503434 w 811658"/>
                  <a:gd name="connsiteY21" fmla="*/ 434231 h 732323"/>
                  <a:gd name="connsiteX22" fmla="*/ 636998 w 811658"/>
                  <a:gd name="connsiteY22" fmla="*/ 341764 h 732323"/>
                  <a:gd name="connsiteX23" fmla="*/ 770562 w 811658"/>
                  <a:gd name="connsiteY23" fmla="*/ 228748 h 732323"/>
                  <a:gd name="connsiteX24" fmla="*/ 791110 w 811658"/>
                  <a:gd name="connsiteY24" fmla="*/ 146555 h 732323"/>
                  <a:gd name="connsiteX25" fmla="*/ 811658 w 811658"/>
                  <a:gd name="connsiteY25" fmla="*/ 33539 h 732323"/>
                  <a:gd name="connsiteX26" fmla="*/ 750013 w 811658"/>
                  <a:gd name="connsiteY26" fmla="*/ 12991 h 732323"/>
                  <a:gd name="connsiteX27" fmla="*/ 688368 w 811658"/>
                  <a:gd name="connsiteY27" fmla="*/ 33539 h 732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811658" h="732323">
                    <a:moveTo>
                      <a:pt x="719191" y="95184"/>
                    </a:moveTo>
                    <a:cubicBezTo>
                      <a:pt x="702067" y="108883"/>
                      <a:pt x="687071" y="125780"/>
                      <a:pt x="667820" y="136281"/>
                    </a:cubicBezTo>
                    <a:cubicBezTo>
                      <a:pt x="626423" y="158861"/>
                      <a:pt x="597733" y="155395"/>
                      <a:pt x="554804" y="167103"/>
                    </a:cubicBezTo>
                    <a:cubicBezTo>
                      <a:pt x="533907" y="172802"/>
                      <a:pt x="513905" y="181428"/>
                      <a:pt x="493159" y="187652"/>
                    </a:cubicBezTo>
                    <a:cubicBezTo>
                      <a:pt x="457367" y="198390"/>
                      <a:pt x="438398" y="199821"/>
                      <a:pt x="400692" y="208200"/>
                    </a:cubicBezTo>
                    <a:cubicBezTo>
                      <a:pt x="308732" y="228635"/>
                      <a:pt x="418745" y="208616"/>
                      <a:pt x="297950" y="228748"/>
                    </a:cubicBezTo>
                    <a:cubicBezTo>
                      <a:pt x="271671" y="241888"/>
                      <a:pt x="210087" y="270555"/>
                      <a:pt x="195209" y="290393"/>
                    </a:cubicBezTo>
                    <a:cubicBezTo>
                      <a:pt x="184935" y="304092"/>
                      <a:pt x="174339" y="317556"/>
                      <a:pt x="164386" y="331490"/>
                    </a:cubicBezTo>
                    <a:cubicBezTo>
                      <a:pt x="89239" y="436695"/>
                      <a:pt x="213791" y="269040"/>
                      <a:pt x="113016" y="403409"/>
                    </a:cubicBezTo>
                    <a:cubicBezTo>
                      <a:pt x="91631" y="488941"/>
                      <a:pt x="117670" y="404373"/>
                      <a:pt x="82193" y="475328"/>
                    </a:cubicBezTo>
                    <a:cubicBezTo>
                      <a:pt x="55519" y="528677"/>
                      <a:pt x="91506" y="486562"/>
                      <a:pt x="51371" y="526699"/>
                    </a:cubicBezTo>
                    <a:cubicBezTo>
                      <a:pt x="41097" y="557521"/>
                      <a:pt x="28428" y="587646"/>
                      <a:pt x="20548" y="619166"/>
                    </a:cubicBezTo>
                    <a:cubicBezTo>
                      <a:pt x="7647" y="670769"/>
                      <a:pt x="14739" y="646867"/>
                      <a:pt x="0" y="691085"/>
                    </a:cubicBezTo>
                    <a:cubicBezTo>
                      <a:pt x="14173" y="712345"/>
                      <a:pt x="19694" y="734294"/>
                      <a:pt x="51371" y="732182"/>
                    </a:cubicBezTo>
                    <a:cubicBezTo>
                      <a:pt x="92942" y="729411"/>
                      <a:pt x="174661" y="711634"/>
                      <a:pt x="174661" y="711634"/>
                    </a:cubicBezTo>
                    <a:cubicBezTo>
                      <a:pt x="195209" y="704784"/>
                      <a:pt x="215292" y="696338"/>
                      <a:pt x="236305" y="691085"/>
                    </a:cubicBezTo>
                    <a:cubicBezTo>
                      <a:pt x="287909" y="678184"/>
                      <a:pt x="264006" y="685276"/>
                      <a:pt x="308225" y="670537"/>
                    </a:cubicBezTo>
                    <a:cubicBezTo>
                      <a:pt x="415119" y="563639"/>
                      <a:pt x="273759" y="709033"/>
                      <a:pt x="359595" y="608892"/>
                    </a:cubicBezTo>
                    <a:cubicBezTo>
                      <a:pt x="372203" y="594183"/>
                      <a:pt x="389946" y="583915"/>
                      <a:pt x="400692" y="567795"/>
                    </a:cubicBezTo>
                    <a:cubicBezTo>
                      <a:pt x="414391" y="547247"/>
                      <a:pt x="424326" y="523613"/>
                      <a:pt x="441789" y="506150"/>
                    </a:cubicBezTo>
                    <a:cubicBezTo>
                      <a:pt x="452063" y="495876"/>
                      <a:pt x="463155" y="486360"/>
                      <a:pt x="472611" y="475328"/>
                    </a:cubicBezTo>
                    <a:cubicBezTo>
                      <a:pt x="483755" y="462327"/>
                      <a:pt x="490144" y="445029"/>
                      <a:pt x="503434" y="434231"/>
                    </a:cubicBezTo>
                    <a:cubicBezTo>
                      <a:pt x="545460" y="400085"/>
                      <a:pt x="594714" y="375591"/>
                      <a:pt x="636998" y="341764"/>
                    </a:cubicBezTo>
                    <a:cubicBezTo>
                      <a:pt x="751085" y="250494"/>
                      <a:pt x="708727" y="290583"/>
                      <a:pt x="770562" y="228748"/>
                    </a:cubicBezTo>
                    <a:cubicBezTo>
                      <a:pt x="783063" y="191245"/>
                      <a:pt x="784025" y="192606"/>
                      <a:pt x="791110" y="146555"/>
                    </a:cubicBezTo>
                    <a:cubicBezTo>
                      <a:pt x="807706" y="38679"/>
                      <a:pt x="790700" y="96415"/>
                      <a:pt x="811658" y="33539"/>
                    </a:cubicBezTo>
                    <a:cubicBezTo>
                      <a:pt x="796716" y="-11287"/>
                      <a:pt x="810626" y="-3539"/>
                      <a:pt x="750013" y="12991"/>
                    </a:cubicBezTo>
                    <a:cubicBezTo>
                      <a:pt x="729116" y="18690"/>
                      <a:pt x="688368" y="33539"/>
                      <a:pt x="688368" y="33539"/>
                    </a:cubicBezTo>
                  </a:path>
                </a:pathLst>
              </a:custGeom>
              <a:noFill/>
              <a:ln w="28575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3B1B09B-9760-1747-A36C-630BCA0846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b="5000"/>
              <a:stretch/>
            </p:blipFill>
            <p:spPr>
              <a:xfrm>
                <a:off x="331236" y="5141503"/>
                <a:ext cx="1714500" cy="868680"/>
              </a:xfrm>
              <a:prstGeom prst="rect">
                <a:avLst/>
              </a:prstGeom>
            </p:spPr>
          </p:pic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7CA731F-E333-DA48-A38A-7F77A90232EB}"/>
                </a:ext>
              </a:extLst>
            </p:cNvPr>
            <p:cNvSpPr txBox="1"/>
            <p:nvPr/>
          </p:nvSpPr>
          <p:spPr>
            <a:xfrm>
              <a:off x="6863644" y="5394127"/>
              <a:ext cx="697499" cy="307777"/>
            </a:xfrm>
            <a:prstGeom prst="rect">
              <a:avLst/>
            </a:prstGeom>
            <a:solidFill>
              <a:schemeClr val="bg1">
                <a:alpha val="68000"/>
              </a:schemeClr>
            </a:solidFill>
            <a:ln>
              <a:noFill/>
            </a:ln>
            <a:effectLst>
              <a:softEdge rad="50800"/>
            </a:effectLst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Ejector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F939DC9-8F40-454B-AD3B-FE84F8F946C9}"/>
              </a:ext>
            </a:extLst>
          </p:cNvPr>
          <p:cNvSpPr txBox="1"/>
          <p:nvPr/>
        </p:nvSpPr>
        <p:spPr>
          <a:xfrm>
            <a:off x="3890016" y="5249061"/>
            <a:ext cx="1155884" cy="461665"/>
          </a:xfrm>
          <a:prstGeom prst="rect">
            <a:avLst/>
          </a:prstGeom>
          <a:solidFill>
            <a:schemeClr val="bg1">
              <a:alpha val="79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r>
              <a:rPr lang="en-US" sz="1200" dirty="0"/>
              <a:t>Increase everywhere</a:t>
            </a:r>
          </a:p>
        </p:txBody>
      </p:sp>
    </p:spTree>
    <p:extLst>
      <p:ext uri="{BB962C8B-B14F-4D97-AF65-F5344CB8AC3E}">
        <p14:creationId xmlns:p14="http://schemas.microsoft.com/office/powerpoint/2010/main" val="144498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034C6B7-A6C0-DA4B-B80F-1E1BA750D6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66" y="4097032"/>
            <a:ext cx="2377440" cy="21327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E4C5A8-17D1-7E43-8459-A5EC206F6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Highlights: Lobed mixer with ejector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4180B8-8444-2742-898C-670892ECA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253"/>
            <a:ext cx="4377975" cy="4937710"/>
          </a:xfrm>
        </p:spPr>
        <p:txBody>
          <a:bodyPr/>
          <a:lstStyle/>
          <a:p>
            <a:r>
              <a:rPr lang="en-US" dirty="0"/>
              <a:t>Lobed mixer, with and without ejector.</a:t>
            </a:r>
          </a:p>
          <a:p>
            <a:r>
              <a:rPr lang="en-US" dirty="0"/>
              <a:t>Color bars are delta-dB from Baseline (bare rectangular nozzle). </a:t>
            </a:r>
          </a:p>
          <a:p>
            <a:r>
              <a:rPr lang="en-US" dirty="0"/>
              <a:t>Lobed mixer reduces low frequencies, increase high frequencies, as expected.</a:t>
            </a:r>
          </a:p>
          <a:p>
            <a:r>
              <a:rPr lang="en-US" dirty="0"/>
              <a:t>Ejector further reduces low frequencies, shields some high frequencies. No TED. Hint of resonances?</a:t>
            </a:r>
          </a:p>
          <a:p>
            <a:r>
              <a:rPr lang="en-US" dirty="0"/>
              <a:t>At lower speed, bare lobed mixer has same effect as at high speed.</a:t>
            </a:r>
          </a:p>
          <a:p>
            <a:r>
              <a:rPr lang="en-US" dirty="0"/>
              <a:t>At lower speed, ejector has resonances!</a:t>
            </a:r>
          </a:p>
          <a:p>
            <a:r>
              <a:rPr lang="en-US" dirty="0"/>
              <a:t>Lobes didn’t break up resonances in ejector. </a:t>
            </a:r>
          </a:p>
          <a:p>
            <a:r>
              <a:rPr lang="en-US" dirty="0"/>
              <a:t>Range of ejector configurations without debilitating resonance was much greater with lobed mixer than with baseline mixer.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0F1DEC3-4EF6-2C4A-91E4-353C084E6685}"/>
              </a:ext>
            </a:extLst>
          </p:cNvPr>
          <p:cNvGrpSpPr/>
          <p:nvPr/>
        </p:nvGrpSpPr>
        <p:grpSpPr>
          <a:xfrm>
            <a:off x="5138161" y="1469235"/>
            <a:ext cx="3928072" cy="2240280"/>
            <a:chOff x="7870449" y="900648"/>
            <a:chExt cx="3928072" cy="22402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C0ED763-645F-2741-853A-F14097DC3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16813" y="900648"/>
              <a:ext cx="2316872" cy="22402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022B7F3-2DA0-F343-94A4-EC68E7CE19C0}"/>
                </a:ext>
              </a:extLst>
            </p:cNvPr>
            <p:cNvSpPr txBox="1"/>
            <p:nvPr/>
          </p:nvSpPr>
          <p:spPr>
            <a:xfrm>
              <a:off x="9131213" y="1131034"/>
              <a:ext cx="1065671" cy="461665"/>
            </a:xfrm>
            <a:prstGeom prst="rect">
              <a:avLst/>
            </a:prstGeom>
            <a:solidFill>
              <a:schemeClr val="bg1">
                <a:alpha val="71000"/>
              </a:schemeClr>
            </a:solidFill>
            <a:effectLst>
              <a:softEdge rad="50800"/>
            </a:effectLst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Lobes reduce low </a:t>
              </a:r>
              <a:r>
                <a:rPr lang="en-US" sz="1200" dirty="0" err="1"/>
                <a:t>freq</a:t>
              </a:r>
              <a:endParaRPr lang="en-US" sz="1200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979C2B-CD21-3249-A53A-C42BF032F860}"/>
                </a:ext>
              </a:extLst>
            </p:cNvPr>
            <p:cNvSpPr txBox="1"/>
            <p:nvPr/>
          </p:nvSpPr>
          <p:spPr>
            <a:xfrm>
              <a:off x="10853299" y="1684000"/>
              <a:ext cx="945222" cy="64633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effectLst>
              <a:softEdge rad="50800"/>
            </a:effectLst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Lobes increase high </a:t>
              </a:r>
              <a:r>
                <a:rPr lang="en-US" sz="1200" dirty="0" err="1"/>
                <a:t>freq</a:t>
              </a:r>
              <a:endParaRPr lang="en-US" sz="12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1278DD3-4E0C-924A-99D7-6D641FF2F4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000"/>
            <a:stretch/>
          </p:blipFill>
          <p:spPr>
            <a:xfrm>
              <a:off x="7870449" y="1320541"/>
              <a:ext cx="1714500" cy="86868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41F35F-DD9E-6D48-AB44-C1ADE066815C}"/>
              </a:ext>
            </a:extLst>
          </p:cNvPr>
          <p:cNvGrpSpPr/>
          <p:nvPr/>
        </p:nvGrpSpPr>
        <p:grpSpPr>
          <a:xfrm>
            <a:off x="5138161" y="4084080"/>
            <a:ext cx="4425235" cy="2285813"/>
            <a:chOff x="8197208" y="4749185"/>
            <a:chExt cx="4425235" cy="2285813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0AA6C06-AB51-6841-BD0F-3E794218262B}"/>
                </a:ext>
              </a:extLst>
            </p:cNvPr>
            <p:cNvGrpSpPr/>
            <p:nvPr/>
          </p:nvGrpSpPr>
          <p:grpSpPr>
            <a:xfrm>
              <a:off x="9515280" y="4749185"/>
              <a:ext cx="3107163" cy="2285813"/>
              <a:chOff x="9515280" y="4749185"/>
              <a:chExt cx="3107163" cy="2285813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E15C2632-C449-A34C-9043-A6FA156B2BE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9515280" y="4794718"/>
                <a:ext cx="2344647" cy="2240280"/>
              </a:xfrm>
              <a:prstGeom prst="rect">
                <a:avLst/>
              </a:prstGeom>
            </p:spPr>
          </p:pic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B152DCD-4C70-A94E-9553-04861752ABD5}"/>
                  </a:ext>
                </a:extLst>
              </p:cNvPr>
              <p:cNvSpPr/>
              <p:nvPr/>
            </p:nvSpPr>
            <p:spPr>
              <a:xfrm>
                <a:off x="10824684" y="5698301"/>
                <a:ext cx="709001" cy="667821"/>
              </a:xfrm>
              <a:custGeom>
                <a:avLst/>
                <a:gdLst>
                  <a:gd name="connsiteX0" fmla="*/ 709001 w 709001"/>
                  <a:gd name="connsiteY0" fmla="*/ 123290 h 667821"/>
                  <a:gd name="connsiteX1" fmla="*/ 626808 w 709001"/>
                  <a:gd name="connsiteY1" fmla="*/ 30823 h 667821"/>
                  <a:gd name="connsiteX2" fmla="*/ 595985 w 709001"/>
                  <a:gd name="connsiteY2" fmla="*/ 10275 h 667821"/>
                  <a:gd name="connsiteX3" fmla="*/ 544614 w 709001"/>
                  <a:gd name="connsiteY3" fmla="*/ 0 h 667821"/>
                  <a:gd name="connsiteX4" fmla="*/ 308309 w 709001"/>
                  <a:gd name="connsiteY4" fmla="*/ 10275 h 667821"/>
                  <a:gd name="connsiteX5" fmla="*/ 256938 w 709001"/>
                  <a:gd name="connsiteY5" fmla="*/ 20549 h 667821"/>
                  <a:gd name="connsiteX6" fmla="*/ 195293 w 709001"/>
                  <a:gd name="connsiteY6" fmla="*/ 41097 h 667821"/>
                  <a:gd name="connsiteX7" fmla="*/ 133648 w 709001"/>
                  <a:gd name="connsiteY7" fmla="*/ 102742 h 667821"/>
                  <a:gd name="connsiteX8" fmla="*/ 82277 w 709001"/>
                  <a:gd name="connsiteY8" fmla="*/ 143839 h 667821"/>
                  <a:gd name="connsiteX9" fmla="*/ 61729 w 709001"/>
                  <a:gd name="connsiteY9" fmla="*/ 215758 h 667821"/>
                  <a:gd name="connsiteX10" fmla="*/ 41181 w 709001"/>
                  <a:gd name="connsiteY10" fmla="*/ 287677 h 667821"/>
                  <a:gd name="connsiteX11" fmla="*/ 20632 w 709001"/>
                  <a:gd name="connsiteY11" fmla="*/ 369870 h 667821"/>
                  <a:gd name="connsiteX12" fmla="*/ 10358 w 709001"/>
                  <a:gd name="connsiteY12" fmla="*/ 585627 h 667821"/>
                  <a:gd name="connsiteX13" fmla="*/ 72003 w 709001"/>
                  <a:gd name="connsiteY13" fmla="*/ 667821 h 667821"/>
                  <a:gd name="connsiteX14" fmla="*/ 164471 w 709001"/>
                  <a:gd name="connsiteY14" fmla="*/ 657547 h 667821"/>
                  <a:gd name="connsiteX15" fmla="*/ 298035 w 709001"/>
                  <a:gd name="connsiteY15" fmla="*/ 636998 h 667821"/>
                  <a:gd name="connsiteX16" fmla="*/ 328857 w 709001"/>
                  <a:gd name="connsiteY16" fmla="*/ 626724 h 667821"/>
                  <a:gd name="connsiteX17" fmla="*/ 369954 w 709001"/>
                  <a:gd name="connsiteY17" fmla="*/ 565079 h 667821"/>
                  <a:gd name="connsiteX18" fmla="*/ 390502 w 709001"/>
                  <a:gd name="connsiteY18" fmla="*/ 493160 h 667821"/>
                  <a:gd name="connsiteX19" fmla="*/ 411050 w 709001"/>
                  <a:gd name="connsiteY19" fmla="*/ 431515 h 667821"/>
                  <a:gd name="connsiteX20" fmla="*/ 421325 w 709001"/>
                  <a:gd name="connsiteY20" fmla="*/ 400693 h 667821"/>
                  <a:gd name="connsiteX21" fmla="*/ 431599 w 709001"/>
                  <a:gd name="connsiteY21" fmla="*/ 369870 h 667821"/>
                  <a:gd name="connsiteX22" fmla="*/ 452147 w 709001"/>
                  <a:gd name="connsiteY22" fmla="*/ 339048 h 667821"/>
                  <a:gd name="connsiteX23" fmla="*/ 493244 w 709001"/>
                  <a:gd name="connsiteY23" fmla="*/ 297951 h 667821"/>
                  <a:gd name="connsiteX24" fmla="*/ 575437 w 709001"/>
                  <a:gd name="connsiteY24" fmla="*/ 205484 h 667821"/>
                  <a:gd name="connsiteX25" fmla="*/ 616534 w 709001"/>
                  <a:gd name="connsiteY25" fmla="*/ 164387 h 667821"/>
                  <a:gd name="connsiteX26" fmla="*/ 637082 w 709001"/>
                  <a:gd name="connsiteY26" fmla="*/ 133565 h 667821"/>
                  <a:gd name="connsiteX27" fmla="*/ 657630 w 709001"/>
                  <a:gd name="connsiteY27" fmla="*/ 102742 h 667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709001" h="667821">
                    <a:moveTo>
                      <a:pt x="709001" y="123290"/>
                    </a:moveTo>
                    <a:cubicBezTo>
                      <a:pt x="689949" y="100427"/>
                      <a:pt x="653935" y="53429"/>
                      <a:pt x="626808" y="30823"/>
                    </a:cubicBezTo>
                    <a:cubicBezTo>
                      <a:pt x="617322" y="22918"/>
                      <a:pt x="607547" y="14611"/>
                      <a:pt x="595985" y="10275"/>
                    </a:cubicBezTo>
                    <a:cubicBezTo>
                      <a:pt x="579634" y="4143"/>
                      <a:pt x="561738" y="3425"/>
                      <a:pt x="544614" y="0"/>
                    </a:cubicBezTo>
                    <a:cubicBezTo>
                      <a:pt x="465846" y="3425"/>
                      <a:pt x="386951" y="4657"/>
                      <a:pt x="308309" y="10275"/>
                    </a:cubicBezTo>
                    <a:cubicBezTo>
                      <a:pt x="290891" y="11519"/>
                      <a:pt x="273785" y="15954"/>
                      <a:pt x="256938" y="20549"/>
                    </a:cubicBezTo>
                    <a:cubicBezTo>
                      <a:pt x="236041" y="26248"/>
                      <a:pt x="195293" y="41097"/>
                      <a:pt x="195293" y="41097"/>
                    </a:cubicBezTo>
                    <a:cubicBezTo>
                      <a:pt x="174745" y="61645"/>
                      <a:pt x="155368" y="83436"/>
                      <a:pt x="133648" y="102742"/>
                    </a:cubicBezTo>
                    <a:cubicBezTo>
                      <a:pt x="17001" y="206429"/>
                      <a:pt x="172564" y="53552"/>
                      <a:pt x="82277" y="143839"/>
                    </a:cubicBezTo>
                    <a:cubicBezTo>
                      <a:pt x="57644" y="217739"/>
                      <a:pt x="87530" y="125453"/>
                      <a:pt x="61729" y="215758"/>
                    </a:cubicBezTo>
                    <a:cubicBezTo>
                      <a:pt x="44566" y="275828"/>
                      <a:pt x="57241" y="215405"/>
                      <a:pt x="41181" y="287677"/>
                    </a:cubicBezTo>
                    <a:cubicBezTo>
                      <a:pt x="24652" y="362061"/>
                      <a:pt x="38992" y="314796"/>
                      <a:pt x="20632" y="369870"/>
                    </a:cubicBezTo>
                    <a:cubicBezTo>
                      <a:pt x="12356" y="427803"/>
                      <a:pt x="-14614" y="520701"/>
                      <a:pt x="10358" y="585627"/>
                    </a:cubicBezTo>
                    <a:cubicBezTo>
                      <a:pt x="24879" y="623381"/>
                      <a:pt x="46524" y="642341"/>
                      <a:pt x="72003" y="667821"/>
                    </a:cubicBezTo>
                    <a:lnTo>
                      <a:pt x="164471" y="657547"/>
                    </a:lnTo>
                    <a:cubicBezTo>
                      <a:pt x="211597" y="652003"/>
                      <a:pt x="252727" y="648325"/>
                      <a:pt x="298035" y="636998"/>
                    </a:cubicBezTo>
                    <a:cubicBezTo>
                      <a:pt x="308541" y="634371"/>
                      <a:pt x="318583" y="630149"/>
                      <a:pt x="328857" y="626724"/>
                    </a:cubicBezTo>
                    <a:cubicBezTo>
                      <a:pt x="342556" y="606176"/>
                      <a:pt x="362144" y="588508"/>
                      <a:pt x="369954" y="565079"/>
                    </a:cubicBezTo>
                    <a:cubicBezTo>
                      <a:pt x="404479" y="461505"/>
                      <a:pt x="351804" y="622155"/>
                      <a:pt x="390502" y="493160"/>
                    </a:cubicBezTo>
                    <a:cubicBezTo>
                      <a:pt x="396726" y="472414"/>
                      <a:pt x="404200" y="452063"/>
                      <a:pt x="411050" y="431515"/>
                    </a:cubicBezTo>
                    <a:lnTo>
                      <a:pt x="421325" y="400693"/>
                    </a:lnTo>
                    <a:cubicBezTo>
                      <a:pt x="424750" y="390419"/>
                      <a:pt x="425592" y="378881"/>
                      <a:pt x="431599" y="369870"/>
                    </a:cubicBezTo>
                    <a:lnTo>
                      <a:pt x="452147" y="339048"/>
                    </a:lnTo>
                    <a:cubicBezTo>
                      <a:pt x="471716" y="280338"/>
                      <a:pt x="446276" y="329263"/>
                      <a:pt x="493244" y="297951"/>
                    </a:cubicBezTo>
                    <a:cubicBezTo>
                      <a:pt x="512269" y="285268"/>
                      <a:pt x="571301" y="210080"/>
                      <a:pt x="575437" y="205484"/>
                    </a:cubicBezTo>
                    <a:cubicBezTo>
                      <a:pt x="588397" y="191084"/>
                      <a:pt x="605788" y="180507"/>
                      <a:pt x="616534" y="164387"/>
                    </a:cubicBezTo>
                    <a:cubicBezTo>
                      <a:pt x="623383" y="154113"/>
                      <a:pt x="629368" y="143207"/>
                      <a:pt x="637082" y="133565"/>
                    </a:cubicBezTo>
                    <a:cubicBezTo>
                      <a:pt x="660052" y="104853"/>
                      <a:pt x="657630" y="124733"/>
                      <a:pt x="657630" y="102742"/>
                    </a:cubicBezTo>
                  </a:path>
                </a:pathLst>
              </a:custGeom>
              <a:noFill/>
              <a:ln w="28575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61696623-CECF-F843-8E83-D5120869EC23}"/>
                  </a:ext>
                </a:extLst>
              </p:cNvPr>
              <p:cNvSpPr/>
              <p:nvPr/>
            </p:nvSpPr>
            <p:spPr>
              <a:xfrm>
                <a:off x="9837115" y="5029425"/>
                <a:ext cx="1392664" cy="1147538"/>
              </a:xfrm>
              <a:custGeom>
                <a:avLst/>
                <a:gdLst>
                  <a:gd name="connsiteX0" fmla="*/ 863029 w 955496"/>
                  <a:gd name="connsiteY0" fmla="*/ 82193 h 894195"/>
                  <a:gd name="connsiteX1" fmla="*/ 739739 w 955496"/>
                  <a:gd name="connsiteY1" fmla="*/ 113016 h 894195"/>
                  <a:gd name="connsiteX2" fmla="*/ 667820 w 955496"/>
                  <a:gd name="connsiteY2" fmla="*/ 133564 h 894195"/>
                  <a:gd name="connsiteX3" fmla="*/ 626723 w 955496"/>
                  <a:gd name="connsiteY3" fmla="*/ 143838 h 894195"/>
                  <a:gd name="connsiteX4" fmla="*/ 585627 w 955496"/>
                  <a:gd name="connsiteY4" fmla="*/ 184935 h 894195"/>
                  <a:gd name="connsiteX5" fmla="*/ 554804 w 955496"/>
                  <a:gd name="connsiteY5" fmla="*/ 205483 h 894195"/>
                  <a:gd name="connsiteX6" fmla="*/ 513707 w 955496"/>
                  <a:gd name="connsiteY6" fmla="*/ 256854 h 894195"/>
                  <a:gd name="connsiteX7" fmla="*/ 482885 w 955496"/>
                  <a:gd name="connsiteY7" fmla="*/ 287676 h 894195"/>
                  <a:gd name="connsiteX8" fmla="*/ 380143 w 955496"/>
                  <a:gd name="connsiteY8" fmla="*/ 410966 h 894195"/>
                  <a:gd name="connsiteX9" fmla="*/ 246579 w 955496"/>
                  <a:gd name="connsiteY9" fmla="*/ 544530 h 894195"/>
                  <a:gd name="connsiteX10" fmla="*/ 205483 w 955496"/>
                  <a:gd name="connsiteY10" fmla="*/ 585627 h 894195"/>
                  <a:gd name="connsiteX11" fmla="*/ 133564 w 955496"/>
                  <a:gd name="connsiteY11" fmla="*/ 698643 h 894195"/>
                  <a:gd name="connsiteX12" fmla="*/ 113015 w 955496"/>
                  <a:gd name="connsiteY12" fmla="*/ 729465 h 894195"/>
                  <a:gd name="connsiteX13" fmla="*/ 92467 w 955496"/>
                  <a:gd name="connsiteY13" fmla="*/ 760288 h 894195"/>
                  <a:gd name="connsiteX14" fmla="*/ 0 w 955496"/>
                  <a:gd name="connsiteY14" fmla="*/ 873303 h 894195"/>
                  <a:gd name="connsiteX15" fmla="*/ 20548 w 955496"/>
                  <a:gd name="connsiteY15" fmla="*/ 893852 h 894195"/>
                  <a:gd name="connsiteX16" fmla="*/ 82193 w 955496"/>
                  <a:gd name="connsiteY16" fmla="*/ 883577 h 894195"/>
                  <a:gd name="connsiteX17" fmla="*/ 246579 w 955496"/>
                  <a:gd name="connsiteY17" fmla="*/ 893852 h 894195"/>
                  <a:gd name="connsiteX18" fmla="*/ 318498 w 955496"/>
                  <a:gd name="connsiteY18" fmla="*/ 883577 h 894195"/>
                  <a:gd name="connsiteX19" fmla="*/ 380143 w 955496"/>
                  <a:gd name="connsiteY19" fmla="*/ 801384 h 894195"/>
                  <a:gd name="connsiteX20" fmla="*/ 400692 w 955496"/>
                  <a:gd name="connsiteY20" fmla="*/ 770562 h 894195"/>
                  <a:gd name="connsiteX21" fmla="*/ 441788 w 955496"/>
                  <a:gd name="connsiteY21" fmla="*/ 688368 h 894195"/>
                  <a:gd name="connsiteX22" fmla="*/ 462337 w 955496"/>
                  <a:gd name="connsiteY22" fmla="*/ 657546 h 894195"/>
                  <a:gd name="connsiteX23" fmla="*/ 493159 w 955496"/>
                  <a:gd name="connsiteY23" fmla="*/ 585627 h 894195"/>
                  <a:gd name="connsiteX24" fmla="*/ 523982 w 955496"/>
                  <a:gd name="connsiteY24" fmla="*/ 554804 h 894195"/>
                  <a:gd name="connsiteX25" fmla="*/ 585627 w 955496"/>
                  <a:gd name="connsiteY25" fmla="*/ 472611 h 894195"/>
                  <a:gd name="connsiteX26" fmla="*/ 606175 w 955496"/>
                  <a:gd name="connsiteY26" fmla="*/ 441789 h 894195"/>
                  <a:gd name="connsiteX27" fmla="*/ 647272 w 955496"/>
                  <a:gd name="connsiteY27" fmla="*/ 369870 h 894195"/>
                  <a:gd name="connsiteX28" fmla="*/ 852755 w 955496"/>
                  <a:gd name="connsiteY28" fmla="*/ 143838 h 894195"/>
                  <a:gd name="connsiteX29" fmla="*/ 904125 w 955496"/>
                  <a:gd name="connsiteY29" fmla="*/ 102742 h 894195"/>
                  <a:gd name="connsiteX30" fmla="*/ 934948 w 955496"/>
                  <a:gd name="connsiteY30" fmla="*/ 41097 h 894195"/>
                  <a:gd name="connsiteX31" fmla="*/ 955496 w 955496"/>
                  <a:gd name="connsiteY31" fmla="*/ 0 h 894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955496" h="894195">
                    <a:moveTo>
                      <a:pt x="863029" y="82193"/>
                    </a:moveTo>
                    <a:cubicBezTo>
                      <a:pt x="776911" y="116641"/>
                      <a:pt x="846017" y="93693"/>
                      <a:pt x="739739" y="113016"/>
                    </a:cubicBezTo>
                    <a:cubicBezTo>
                      <a:pt x="695572" y="121046"/>
                      <a:pt x="706335" y="122560"/>
                      <a:pt x="667820" y="133564"/>
                    </a:cubicBezTo>
                    <a:cubicBezTo>
                      <a:pt x="654243" y="137443"/>
                      <a:pt x="640422" y="140413"/>
                      <a:pt x="626723" y="143838"/>
                    </a:cubicBezTo>
                    <a:cubicBezTo>
                      <a:pt x="613024" y="157537"/>
                      <a:pt x="600336" y="172327"/>
                      <a:pt x="585627" y="184935"/>
                    </a:cubicBezTo>
                    <a:cubicBezTo>
                      <a:pt x="576252" y="192971"/>
                      <a:pt x="563535" y="196752"/>
                      <a:pt x="554804" y="205483"/>
                    </a:cubicBezTo>
                    <a:cubicBezTo>
                      <a:pt x="539298" y="220989"/>
                      <a:pt x="528147" y="240351"/>
                      <a:pt x="513707" y="256854"/>
                    </a:cubicBezTo>
                    <a:cubicBezTo>
                      <a:pt x="504139" y="267789"/>
                      <a:pt x="492401" y="276696"/>
                      <a:pt x="482885" y="287676"/>
                    </a:cubicBezTo>
                    <a:cubicBezTo>
                      <a:pt x="447849" y="328102"/>
                      <a:pt x="417970" y="373138"/>
                      <a:pt x="380143" y="410966"/>
                    </a:cubicBezTo>
                    <a:lnTo>
                      <a:pt x="246579" y="544530"/>
                    </a:lnTo>
                    <a:cubicBezTo>
                      <a:pt x="232880" y="558229"/>
                      <a:pt x="215751" y="569199"/>
                      <a:pt x="205483" y="585627"/>
                    </a:cubicBezTo>
                    <a:cubicBezTo>
                      <a:pt x="147629" y="678193"/>
                      <a:pt x="172010" y="640975"/>
                      <a:pt x="133564" y="698643"/>
                    </a:cubicBezTo>
                    <a:lnTo>
                      <a:pt x="113015" y="729465"/>
                    </a:lnTo>
                    <a:cubicBezTo>
                      <a:pt x="106165" y="739739"/>
                      <a:pt x="100503" y="750913"/>
                      <a:pt x="92467" y="760288"/>
                    </a:cubicBezTo>
                    <a:cubicBezTo>
                      <a:pt x="19678" y="845208"/>
                      <a:pt x="49767" y="806948"/>
                      <a:pt x="0" y="873303"/>
                    </a:cubicBezTo>
                    <a:cubicBezTo>
                      <a:pt x="6849" y="880153"/>
                      <a:pt x="10936" y="892651"/>
                      <a:pt x="20548" y="893852"/>
                    </a:cubicBezTo>
                    <a:cubicBezTo>
                      <a:pt x="41219" y="896436"/>
                      <a:pt x="61361" y="883577"/>
                      <a:pt x="82193" y="883577"/>
                    </a:cubicBezTo>
                    <a:cubicBezTo>
                      <a:pt x="137095" y="883577"/>
                      <a:pt x="191784" y="890427"/>
                      <a:pt x="246579" y="893852"/>
                    </a:cubicBezTo>
                    <a:cubicBezTo>
                      <a:pt x="270552" y="890427"/>
                      <a:pt x="298587" y="897361"/>
                      <a:pt x="318498" y="883577"/>
                    </a:cubicBezTo>
                    <a:cubicBezTo>
                      <a:pt x="346656" y="864083"/>
                      <a:pt x="361145" y="829879"/>
                      <a:pt x="380143" y="801384"/>
                    </a:cubicBezTo>
                    <a:cubicBezTo>
                      <a:pt x="386993" y="791110"/>
                      <a:pt x="394779" y="781402"/>
                      <a:pt x="400692" y="770562"/>
                    </a:cubicBezTo>
                    <a:cubicBezTo>
                      <a:pt x="415360" y="743671"/>
                      <a:pt x="424796" y="713855"/>
                      <a:pt x="441788" y="688368"/>
                    </a:cubicBezTo>
                    <a:cubicBezTo>
                      <a:pt x="448638" y="678094"/>
                      <a:pt x="456815" y="668590"/>
                      <a:pt x="462337" y="657546"/>
                    </a:cubicBezTo>
                    <a:cubicBezTo>
                      <a:pt x="474001" y="634218"/>
                      <a:pt x="479740" y="607992"/>
                      <a:pt x="493159" y="585627"/>
                    </a:cubicBezTo>
                    <a:cubicBezTo>
                      <a:pt x="500635" y="573168"/>
                      <a:pt x="514781" y="566050"/>
                      <a:pt x="523982" y="554804"/>
                    </a:cubicBezTo>
                    <a:cubicBezTo>
                      <a:pt x="545669" y="528298"/>
                      <a:pt x="566630" y="501106"/>
                      <a:pt x="585627" y="472611"/>
                    </a:cubicBezTo>
                    <a:cubicBezTo>
                      <a:pt x="592476" y="462337"/>
                      <a:pt x="599822" y="452377"/>
                      <a:pt x="606175" y="441789"/>
                    </a:cubicBezTo>
                    <a:cubicBezTo>
                      <a:pt x="620381" y="418113"/>
                      <a:pt x="630893" y="392098"/>
                      <a:pt x="647272" y="369870"/>
                    </a:cubicBezTo>
                    <a:cubicBezTo>
                      <a:pt x="687562" y="315191"/>
                      <a:pt x="796798" y="188603"/>
                      <a:pt x="852755" y="143838"/>
                    </a:cubicBezTo>
                    <a:lnTo>
                      <a:pt x="904125" y="102742"/>
                    </a:lnTo>
                    <a:cubicBezTo>
                      <a:pt x="922965" y="46227"/>
                      <a:pt x="903080" y="96867"/>
                      <a:pt x="934948" y="41097"/>
                    </a:cubicBezTo>
                    <a:cubicBezTo>
                      <a:pt x="942547" y="27799"/>
                      <a:pt x="955496" y="0"/>
                      <a:pt x="955496" y="0"/>
                    </a:cubicBezTo>
                  </a:path>
                </a:pathLst>
              </a:custGeom>
              <a:noFill/>
              <a:ln w="28575">
                <a:solidFill>
                  <a:srgbClr val="FFFF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2A1F67-1D65-A94E-A4C1-68A38521ABA7}"/>
                  </a:ext>
                </a:extLst>
              </p:cNvPr>
              <p:cNvSpPr txBox="1"/>
              <p:nvPr/>
            </p:nvSpPr>
            <p:spPr>
              <a:xfrm>
                <a:off x="9515280" y="4749185"/>
                <a:ext cx="916432" cy="461665"/>
              </a:xfrm>
              <a:prstGeom prst="rect">
                <a:avLst/>
              </a:prstGeom>
              <a:solidFill>
                <a:schemeClr val="bg1">
                  <a:alpha val="73000"/>
                </a:schemeClr>
              </a:solidFill>
              <a:effectLst>
                <a:softEdge rad="50800"/>
              </a:effectLst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200" dirty="0"/>
                  <a:t>More reduction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D900F7-EDE8-3F46-B711-37DCF98AE0FA}"/>
                  </a:ext>
                </a:extLst>
              </p:cNvPr>
              <p:cNvSpPr txBox="1"/>
              <p:nvPr/>
            </p:nvSpPr>
            <p:spPr>
              <a:xfrm>
                <a:off x="11229779" y="6049735"/>
                <a:ext cx="1392664" cy="461665"/>
              </a:xfrm>
              <a:prstGeom prst="rect">
                <a:avLst/>
              </a:prstGeom>
              <a:solidFill>
                <a:schemeClr val="bg1">
                  <a:alpha val="79000"/>
                </a:schemeClr>
              </a:solidFill>
              <a:effectLst>
                <a:softEdge rad="50800"/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Shielding until highest frequencies</a:t>
                </a:r>
              </a:p>
            </p:txBody>
          </p: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41FD43F-9F83-1A48-A851-8D0CB1F86F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5000"/>
            <a:stretch/>
          </p:blipFill>
          <p:spPr>
            <a:xfrm>
              <a:off x="8197208" y="5189704"/>
              <a:ext cx="1714500" cy="868680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347317A3-4D73-6A4C-BAC6-5AE95C1F739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266" y="1454585"/>
            <a:ext cx="2377440" cy="222602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7FD4DFEB-8654-274A-9B50-06B0DD208AE0}"/>
              </a:ext>
            </a:extLst>
          </p:cNvPr>
          <p:cNvSpPr txBox="1"/>
          <p:nvPr/>
        </p:nvSpPr>
        <p:spPr>
          <a:xfrm>
            <a:off x="7214845" y="1069301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NPR=1.86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62F682-C3A8-AF45-A12C-30F0DD96B108}"/>
              </a:ext>
            </a:extLst>
          </p:cNvPr>
          <p:cNvSpPr txBox="1"/>
          <p:nvPr/>
        </p:nvSpPr>
        <p:spPr>
          <a:xfrm>
            <a:off x="10015194" y="1057749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NPR=1.2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D797CEA-E2AD-5A47-9116-9006426040B7}"/>
              </a:ext>
            </a:extLst>
          </p:cNvPr>
          <p:cNvSpPr txBox="1"/>
          <p:nvPr/>
        </p:nvSpPr>
        <p:spPr>
          <a:xfrm>
            <a:off x="9771373" y="1750628"/>
            <a:ext cx="1589226" cy="276999"/>
          </a:xfrm>
          <a:prstGeom prst="rect">
            <a:avLst/>
          </a:prstGeom>
          <a:solidFill>
            <a:schemeClr val="bg1">
              <a:alpha val="7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Same as NPR=1.86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3A55AFE-B123-4945-A295-8EFBF79AE515}"/>
              </a:ext>
            </a:extLst>
          </p:cNvPr>
          <p:cNvSpPr txBox="1"/>
          <p:nvPr/>
        </p:nvSpPr>
        <p:spPr>
          <a:xfrm>
            <a:off x="9888565" y="4493693"/>
            <a:ext cx="1589226" cy="276999"/>
          </a:xfrm>
          <a:prstGeom prst="rect">
            <a:avLst/>
          </a:prstGeom>
          <a:solidFill>
            <a:schemeClr val="bg1">
              <a:alpha val="71000"/>
            </a:schemeClr>
          </a:solidFill>
          <a:effectLst>
            <a:softEdge rad="508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Resonances!</a:t>
            </a:r>
            <a:r>
              <a:rPr lang="en-US" sz="1200" b="1" dirty="0"/>
              <a:t>!</a:t>
            </a:r>
            <a:endParaRPr lang="en-US" sz="12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EAD7850-401B-BF4E-A887-F64769F236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0164" y="2875254"/>
            <a:ext cx="10795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003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18A5-2D37-DF45-8627-B390B080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3: Mixer-Ejector Aeroacoustics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2FD70-3F2F-1943-B8F2-981BAA4268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Significance</a:t>
            </a:r>
          </a:p>
          <a:p>
            <a:pPr lvl="1"/>
            <a:r>
              <a:rPr lang="en-US" dirty="0"/>
              <a:t>Mixer-ejectors have been popular concepts for noise reduction, thrust augmentation.</a:t>
            </a:r>
          </a:p>
          <a:p>
            <a:pPr lvl="1"/>
            <a:r>
              <a:rPr lang="en-US" dirty="0"/>
              <a:t>Previously shown thrust augmentation doesn’t happen with flight.</a:t>
            </a:r>
          </a:p>
          <a:p>
            <a:pPr lvl="1"/>
            <a:r>
              <a:rPr lang="en-US" dirty="0"/>
              <a:t>If forced mixer used, noise impact can be very strong, and likely favorable. However, designs are not robust.</a:t>
            </a:r>
          </a:p>
          <a:p>
            <a:pPr lvl="1"/>
            <a:r>
              <a:rPr lang="en-US" dirty="0"/>
              <a:t>SHJAR20 reinforced anecdotal evidence that global resonances often overshadowed benefits in ejector systems. </a:t>
            </a:r>
          </a:p>
          <a:p>
            <a:pPr lvl="1"/>
            <a:r>
              <a:rPr lang="en-US" dirty="0"/>
              <a:t>Design of ejector systems requires unsteady flow and noise prediction tools.</a:t>
            </a:r>
          </a:p>
          <a:p>
            <a:r>
              <a:rPr lang="en-US" dirty="0"/>
              <a:t>Challenge 3: Using lowest order prediction code, reproduce resonance observed in any SHJAR20 ejector configuration. Bonus points: Show how to remove it!</a:t>
            </a:r>
          </a:p>
        </p:txBody>
      </p:sp>
    </p:spTree>
    <p:extLst>
      <p:ext uri="{BB962C8B-B14F-4D97-AF65-F5344CB8AC3E}">
        <p14:creationId xmlns:p14="http://schemas.microsoft.com/office/powerpoint/2010/main" val="3359975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F161D-2668-FB4A-B65C-E4E37305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2218A-7D9E-524E-8ECE-BF7F68745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fundamental jet noise tests conducted with the objective of providing data that challenges jet noise prediction methods.</a:t>
            </a:r>
          </a:p>
          <a:p>
            <a:pPr lvl="1"/>
            <a:r>
              <a:rPr lang="en-US" dirty="0"/>
              <a:t>Case 1 targeted efforts in LES to appropriately mimic </a:t>
            </a:r>
            <a:r>
              <a:rPr lang="en-US" dirty="0" err="1"/>
              <a:t>unresolveable</a:t>
            </a:r>
            <a:r>
              <a:rPr lang="en-US" dirty="0"/>
              <a:t> turbulent boundary layers in nozzles, and to demonstrate where they are, and are not, important for noise.</a:t>
            </a:r>
          </a:p>
          <a:p>
            <a:pPr lvl="1"/>
            <a:r>
              <a:rPr lang="en-US" dirty="0"/>
              <a:t>Case 2 targeted acoustic analogy methods, providing cardinal data for the question of azimuthal localization and the broader issue of designing nozzles with favorable azimuthal directivity.</a:t>
            </a:r>
          </a:p>
          <a:p>
            <a:pPr lvl="1"/>
            <a:r>
              <a:rPr lang="en-US" dirty="0"/>
              <a:t>Case 3 is an example where nozzle systems exhibit global resonances, which cannot be attacked by steady-state calculations. Given that it is very difficult to foresee such unsteady behavior (speaking from experience), it is crucial that low-cost methods be developed to catch these during the design process.</a:t>
            </a:r>
          </a:p>
          <a:p>
            <a:r>
              <a:rPr lang="en-US" dirty="0"/>
              <a:t>Analysis and documentation of the SHJAR20 test data is ongoing. We just took the data last month…</a:t>
            </a:r>
          </a:p>
        </p:txBody>
      </p:sp>
    </p:spTree>
    <p:extLst>
      <p:ext uri="{BB962C8B-B14F-4D97-AF65-F5344CB8AC3E}">
        <p14:creationId xmlns:p14="http://schemas.microsoft.com/office/powerpoint/2010/main" val="3586463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93BCF-5BB6-D047-AC65-FA362CB6F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6B2118-D928-9648-B634-E8CD47909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60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FF4C9-35DB-B54C-943C-A46115479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1: Impact of boundary layer on hot jets and chevron nozzles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5EDE5-DC88-2D47-96A0-C665656ED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2160"/>
              </a:lnSpc>
            </a:pPr>
            <a:r>
              <a:rPr lang="en-US" dirty="0"/>
              <a:t>Boundary layer thickness more important for hot jets</a:t>
            </a:r>
          </a:p>
          <a:p>
            <a:pPr>
              <a:lnSpc>
                <a:spcPts val="2160"/>
              </a:lnSpc>
            </a:pPr>
            <a:endParaRPr lang="en-US" dirty="0"/>
          </a:p>
          <a:p>
            <a:pPr>
              <a:lnSpc>
                <a:spcPts val="2160"/>
              </a:lnSpc>
            </a:pPr>
            <a:endParaRPr lang="en-US" dirty="0"/>
          </a:p>
          <a:p>
            <a:pPr>
              <a:lnSpc>
                <a:spcPts val="2160"/>
              </a:lnSpc>
            </a:pPr>
            <a:endParaRPr lang="en-US" dirty="0"/>
          </a:p>
          <a:p>
            <a:pPr>
              <a:lnSpc>
                <a:spcPts val="2160"/>
              </a:lnSpc>
            </a:pPr>
            <a:endParaRPr lang="en-US" dirty="0"/>
          </a:p>
          <a:p>
            <a:pPr>
              <a:lnSpc>
                <a:spcPts val="2160"/>
              </a:lnSpc>
            </a:pPr>
            <a:endParaRPr lang="en-US" dirty="0"/>
          </a:p>
          <a:p>
            <a:pPr marL="0" indent="0">
              <a:lnSpc>
                <a:spcPts val="2160"/>
              </a:lnSpc>
              <a:buNone/>
            </a:pPr>
            <a:endParaRPr lang="en-US" dirty="0"/>
          </a:p>
          <a:p>
            <a:pPr>
              <a:lnSpc>
                <a:spcPts val="2160"/>
              </a:lnSpc>
            </a:pPr>
            <a:r>
              <a:rPr lang="en-US" dirty="0"/>
              <a:t>Boundary layer thickness important for chevron nozzles as well.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9C15B9-C03C-5D4B-8E0A-A07FDF02A96A}"/>
              </a:ext>
            </a:extLst>
          </p:cNvPr>
          <p:cNvGrpSpPr/>
          <p:nvPr/>
        </p:nvGrpSpPr>
        <p:grpSpPr>
          <a:xfrm>
            <a:off x="1596393" y="1860009"/>
            <a:ext cx="2613433" cy="1996521"/>
            <a:chOff x="508179" y="1833791"/>
            <a:chExt cx="2613433" cy="199652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D79F2B5-586F-9942-BCCF-1E8264C86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2042" y="1833791"/>
              <a:ext cx="1755809" cy="18288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E14A56-35CA-784F-9A66-4463CDAC5455}"/>
                </a:ext>
              </a:extLst>
            </p:cNvPr>
            <p:cNvSpPr txBox="1"/>
            <p:nvPr/>
          </p:nvSpPr>
          <p:spPr>
            <a:xfrm rot="836467">
              <a:off x="867424" y="3414814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53D5AC-CA26-2A42-A393-9F24F648C29E}"/>
                </a:ext>
              </a:extLst>
            </p:cNvPr>
            <p:cNvSpPr txBox="1"/>
            <p:nvPr/>
          </p:nvSpPr>
          <p:spPr>
            <a:xfrm rot="18991754">
              <a:off x="2191549" y="3111398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18568E-928E-DB4E-85FA-5FE656699BED}"/>
                </a:ext>
              </a:extLst>
            </p:cNvPr>
            <p:cNvSpPr txBox="1"/>
            <p:nvPr/>
          </p:nvSpPr>
          <p:spPr>
            <a:xfrm>
              <a:off x="508179" y="2366318"/>
              <a:ext cx="533864" cy="92589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pPr algn="r">
                <a:lnSpc>
                  <a:spcPts val="1340"/>
                </a:lnSpc>
              </a:pPr>
              <a:r>
                <a:rPr lang="en-US" sz="1200" i="1" dirty="0"/>
                <a:t>120</a:t>
              </a:r>
            </a:p>
            <a:p>
              <a:pPr algn="r">
                <a:lnSpc>
                  <a:spcPts val="1340"/>
                </a:lnSpc>
              </a:pPr>
              <a:endParaRPr lang="en-US" sz="1200" i="1" dirty="0"/>
            </a:p>
            <a:p>
              <a:pPr algn="r">
                <a:lnSpc>
                  <a:spcPts val="1340"/>
                </a:lnSpc>
              </a:pPr>
              <a:r>
                <a:rPr lang="en-US" sz="1200" i="1" dirty="0"/>
                <a:t>PSD (dB)</a:t>
              </a:r>
            </a:p>
            <a:p>
              <a:pPr algn="r">
                <a:lnSpc>
                  <a:spcPts val="1340"/>
                </a:lnSpc>
              </a:pPr>
              <a:endParaRPr lang="en-US" sz="1200" i="1" dirty="0"/>
            </a:p>
            <a:p>
              <a:pPr algn="r">
                <a:lnSpc>
                  <a:spcPts val="1340"/>
                </a:lnSpc>
              </a:pPr>
              <a:r>
                <a:rPr lang="en-US" sz="1200" i="1" dirty="0"/>
                <a:t>60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2D0D811-C900-F34E-8356-7A7E82B37856}"/>
              </a:ext>
            </a:extLst>
          </p:cNvPr>
          <p:cNvGrpSpPr/>
          <p:nvPr/>
        </p:nvGrpSpPr>
        <p:grpSpPr>
          <a:xfrm>
            <a:off x="4376562" y="1860009"/>
            <a:ext cx="2254188" cy="1980864"/>
            <a:chOff x="3424820" y="1833791"/>
            <a:chExt cx="2254188" cy="198086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0D347D4-82B5-9D4A-B632-D97703CCB8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97137" y="1833791"/>
              <a:ext cx="1755648" cy="175882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29F044A-3828-AB47-AAC9-E9E009A4981E}"/>
                </a:ext>
              </a:extLst>
            </p:cNvPr>
            <p:cNvSpPr txBox="1"/>
            <p:nvPr/>
          </p:nvSpPr>
          <p:spPr>
            <a:xfrm rot="836467">
              <a:off x="3424820" y="3399157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A331FA-7B68-3545-BE4F-09D0E441AF43}"/>
                </a:ext>
              </a:extLst>
            </p:cNvPr>
            <p:cNvSpPr txBox="1"/>
            <p:nvPr/>
          </p:nvSpPr>
          <p:spPr>
            <a:xfrm rot="18991754">
              <a:off x="4748945" y="3108267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1C9EDEA0-9F62-F34E-B02B-D5C538083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8427" y="1860009"/>
            <a:ext cx="755650" cy="106680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F7260169-B9FE-8845-82BF-8149616C4619}"/>
              </a:ext>
            </a:extLst>
          </p:cNvPr>
          <p:cNvGrpSpPr/>
          <p:nvPr/>
        </p:nvGrpSpPr>
        <p:grpSpPr>
          <a:xfrm>
            <a:off x="6852648" y="1860009"/>
            <a:ext cx="2254188" cy="2019372"/>
            <a:chOff x="5840208" y="1770755"/>
            <a:chExt cx="2254188" cy="201937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15CD69D-0E32-1846-A78D-C677676868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6933" y="1770755"/>
              <a:ext cx="1755648" cy="1792489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05B209-3FEA-3A48-BBFD-0958A1772856}"/>
                </a:ext>
              </a:extLst>
            </p:cNvPr>
            <p:cNvSpPr txBox="1"/>
            <p:nvPr/>
          </p:nvSpPr>
          <p:spPr>
            <a:xfrm rot="836467">
              <a:off x="5840208" y="3374629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7C814F-3869-994F-9C8E-AF0C43C48EA2}"/>
                </a:ext>
              </a:extLst>
            </p:cNvPr>
            <p:cNvSpPr txBox="1"/>
            <p:nvPr/>
          </p:nvSpPr>
          <p:spPr>
            <a:xfrm rot="18991754">
              <a:off x="7164333" y="3083739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8B235CC4-DE8C-0149-AA4F-B10046B1C9AE}"/>
              </a:ext>
            </a:extLst>
          </p:cNvPr>
          <p:cNvSpPr txBox="1"/>
          <p:nvPr/>
        </p:nvSpPr>
        <p:spPr>
          <a:xfrm>
            <a:off x="1021113" y="1577769"/>
            <a:ext cx="7960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66888" algn="l"/>
                <a:tab pos="4108450" algn="l"/>
                <a:tab pos="6623050" algn="l"/>
              </a:tabLst>
            </a:pPr>
            <a:r>
              <a:rPr lang="en-US" sz="1400" dirty="0"/>
              <a:t>Ma=0.5, Ts/T∞ =	0.95	 1.76	2.3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C5F3092-C93F-9A4B-9BAA-74CB282F4B1C}"/>
              </a:ext>
            </a:extLst>
          </p:cNvPr>
          <p:cNvGrpSpPr/>
          <p:nvPr/>
        </p:nvGrpSpPr>
        <p:grpSpPr>
          <a:xfrm>
            <a:off x="1933674" y="4656958"/>
            <a:ext cx="2254188" cy="2007896"/>
            <a:chOff x="1793131" y="4857374"/>
            <a:chExt cx="2254188" cy="2007896"/>
          </a:xfrm>
        </p:grpSpPr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180455F-6701-9246-AFBA-C269A1A5F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89146" y="4857374"/>
              <a:ext cx="1755648" cy="1745872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9899B9C-1766-A843-AA64-150BF2D5C30E}"/>
                </a:ext>
              </a:extLst>
            </p:cNvPr>
            <p:cNvSpPr txBox="1"/>
            <p:nvPr/>
          </p:nvSpPr>
          <p:spPr>
            <a:xfrm rot="836467">
              <a:off x="1793131" y="6449772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380E46-37E7-FD4D-B3C3-67B94F03F8AE}"/>
                </a:ext>
              </a:extLst>
            </p:cNvPr>
            <p:cNvSpPr txBox="1"/>
            <p:nvPr/>
          </p:nvSpPr>
          <p:spPr>
            <a:xfrm rot="18991754">
              <a:off x="3117256" y="6146356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15FAE5D-52FC-654B-BE6F-1856432CE0B5}"/>
              </a:ext>
            </a:extLst>
          </p:cNvPr>
          <p:cNvSpPr txBox="1"/>
          <p:nvPr/>
        </p:nvSpPr>
        <p:spPr>
          <a:xfrm>
            <a:off x="1433886" y="5200860"/>
            <a:ext cx="533864" cy="925894"/>
          </a:xfrm>
          <a:prstGeom prst="rect">
            <a:avLst/>
          </a:prstGeom>
          <a:solidFill>
            <a:schemeClr val="bg1"/>
          </a:solidFill>
        </p:spPr>
        <p:txBody>
          <a:bodyPr wrap="none" lIns="0" rIns="0" rtlCol="0">
            <a:spAutoFit/>
          </a:bodyPr>
          <a:lstStyle/>
          <a:p>
            <a:pPr algn="r">
              <a:lnSpc>
                <a:spcPts val="1340"/>
              </a:lnSpc>
            </a:pPr>
            <a:r>
              <a:rPr lang="en-US" sz="1200" i="1" dirty="0"/>
              <a:t>120</a:t>
            </a:r>
          </a:p>
          <a:p>
            <a:pPr algn="r">
              <a:lnSpc>
                <a:spcPts val="1340"/>
              </a:lnSpc>
            </a:pPr>
            <a:endParaRPr lang="en-US" sz="1200" i="1" dirty="0"/>
          </a:p>
          <a:p>
            <a:pPr algn="r">
              <a:lnSpc>
                <a:spcPts val="1340"/>
              </a:lnSpc>
            </a:pPr>
            <a:r>
              <a:rPr lang="en-US" sz="1200" i="1" dirty="0"/>
              <a:t>PSD (dB)</a:t>
            </a:r>
          </a:p>
          <a:p>
            <a:pPr algn="r">
              <a:lnSpc>
                <a:spcPts val="1340"/>
              </a:lnSpc>
            </a:pPr>
            <a:endParaRPr lang="en-US" sz="1200" i="1" dirty="0"/>
          </a:p>
          <a:p>
            <a:pPr algn="r">
              <a:lnSpc>
                <a:spcPts val="1340"/>
              </a:lnSpc>
            </a:pPr>
            <a:r>
              <a:rPr lang="en-US" sz="1200" i="1" dirty="0"/>
              <a:t>60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D3C3349-D6B6-9244-9B33-4252BAFCAFE0}"/>
              </a:ext>
            </a:extLst>
          </p:cNvPr>
          <p:cNvGrpSpPr/>
          <p:nvPr/>
        </p:nvGrpSpPr>
        <p:grpSpPr>
          <a:xfrm>
            <a:off x="4285939" y="4659279"/>
            <a:ext cx="2254188" cy="1997103"/>
            <a:chOff x="4285939" y="4859695"/>
            <a:chExt cx="2254188" cy="1997103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D247029-D4CD-474F-97D9-CC49EAEA20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48879" y="4859695"/>
              <a:ext cx="1755648" cy="1755992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703404C-A154-9543-B181-A087F3C2749B}"/>
                </a:ext>
              </a:extLst>
            </p:cNvPr>
            <p:cNvSpPr txBox="1"/>
            <p:nvPr/>
          </p:nvSpPr>
          <p:spPr>
            <a:xfrm rot="1023580">
              <a:off x="4285939" y="6441300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07F0E5E-F543-F243-BCD4-8632C8E8784A}"/>
                </a:ext>
              </a:extLst>
            </p:cNvPr>
            <p:cNvSpPr txBox="1"/>
            <p:nvPr/>
          </p:nvSpPr>
          <p:spPr>
            <a:xfrm rot="18991754">
              <a:off x="5610064" y="6150410"/>
              <a:ext cx="930063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DA732FF-40D6-6E45-8DAA-449F172DCEC8}"/>
              </a:ext>
            </a:extLst>
          </p:cNvPr>
          <p:cNvGrpSpPr/>
          <p:nvPr/>
        </p:nvGrpSpPr>
        <p:grpSpPr>
          <a:xfrm>
            <a:off x="6847305" y="4678862"/>
            <a:ext cx="2271821" cy="1983446"/>
            <a:chOff x="6984218" y="4865053"/>
            <a:chExt cx="2271821" cy="198344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9A5C2C37-DD05-CA42-BCA3-17D293A15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98977" y="4865053"/>
              <a:ext cx="1755648" cy="1762483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7283EC3-DF8D-9D45-A78A-CF1D1E4F8F32}"/>
                </a:ext>
              </a:extLst>
            </p:cNvPr>
            <p:cNvSpPr txBox="1"/>
            <p:nvPr/>
          </p:nvSpPr>
          <p:spPr>
            <a:xfrm rot="1023580">
              <a:off x="6984218" y="6433001"/>
              <a:ext cx="1414170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rtlCol="0">
              <a:spAutoFit/>
            </a:bodyPr>
            <a:lstStyle/>
            <a:p>
              <a:pPr algn="ctr"/>
              <a:r>
                <a:rPr lang="en-US" sz="1200" i="1" dirty="0"/>
                <a:t>0.1       1.0         10.0</a:t>
              </a:r>
            </a:p>
            <a:p>
              <a:pPr algn="ctr"/>
              <a:r>
                <a:rPr lang="en-US" sz="1200" i="1" dirty="0"/>
                <a:t>Freq (St)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A17FDCD-AE93-454F-B9AF-D321CD81F559}"/>
                </a:ext>
              </a:extLst>
            </p:cNvPr>
            <p:cNvSpPr txBox="1"/>
            <p:nvPr/>
          </p:nvSpPr>
          <p:spPr>
            <a:xfrm rot="18991754">
              <a:off x="8290710" y="6142111"/>
              <a:ext cx="965329" cy="33368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rtlCol="0">
              <a:spAutoFit/>
            </a:bodyPr>
            <a:lstStyle/>
            <a:p>
              <a:pPr algn="ctr">
                <a:lnSpc>
                  <a:spcPts val="1140"/>
                </a:lnSpc>
              </a:pPr>
              <a:r>
                <a:rPr lang="en-US" sz="1200" i="1" dirty="0"/>
                <a:t> 90°       150°</a:t>
              </a:r>
            </a:p>
            <a:p>
              <a:pPr algn="ctr">
                <a:lnSpc>
                  <a:spcPts val="1140"/>
                </a:lnSpc>
              </a:pPr>
              <a:r>
                <a:rPr lang="en-US" sz="1200" i="1" dirty="0"/>
                <a:t>Polar</a:t>
              </a: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A6EF9C71-1758-934F-8245-A4DD7573E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8427" y="4693913"/>
            <a:ext cx="755650" cy="1066800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9E3597AB-4C86-C04C-BCFE-92F431A20402}"/>
              </a:ext>
            </a:extLst>
          </p:cNvPr>
          <p:cNvSpPr txBox="1"/>
          <p:nvPr/>
        </p:nvSpPr>
        <p:spPr>
          <a:xfrm>
            <a:off x="1103533" y="4411811"/>
            <a:ext cx="79602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766888" algn="l"/>
                <a:tab pos="4108450" algn="l"/>
                <a:tab pos="6623050" algn="l"/>
              </a:tabLst>
            </a:pPr>
            <a:r>
              <a:rPr lang="en-US" sz="1400" dirty="0"/>
              <a:t>Unheated, Ma=	0.5 	0.7	 0.9</a:t>
            </a:r>
          </a:p>
        </p:txBody>
      </p:sp>
    </p:spTree>
    <p:extLst>
      <p:ext uri="{BB962C8B-B14F-4D97-AF65-F5344CB8AC3E}">
        <p14:creationId xmlns:p14="http://schemas.microsoft.com/office/powerpoint/2010/main" val="4217471551"/>
      </p:ext>
    </p:extLst>
  </p:cSld>
  <p:clrMapOvr>
    <a:masterClrMapping/>
  </p:clrMapOvr>
</p:sld>
</file>

<file path=ppt/theme/theme1.xml><?xml version="1.0" encoding="utf-8"?>
<a:theme xmlns:a="http://schemas.openxmlformats.org/drawingml/2006/main" name="Plain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inDefault" id="{831157A5-465A-F84E-9956-1508F6028721}" vid="{A4C0106C-25B7-2545-BD80-9583F39C94A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PlainDefault</Template>
  <TotalTime>1127</TotalTime>
  <Words>2007</Words>
  <Application>Microsoft Office PowerPoint</Application>
  <PresentationFormat>Widescreen</PresentationFormat>
  <Paragraphs>335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Geneva</vt:lpstr>
      <vt:lpstr>Helvetica</vt:lpstr>
      <vt:lpstr>Symbol</vt:lpstr>
      <vt:lpstr>Times</vt:lpstr>
      <vt:lpstr>PlainDefault</vt:lpstr>
      <vt:lpstr>Experiments to Challenge Jet Noise Prediction</vt:lpstr>
      <vt:lpstr>Three Case Studies</vt:lpstr>
      <vt:lpstr>Case 1: Impact of nozzle boundary layer thickness</vt:lpstr>
      <vt:lpstr>Case 1: Impact of nozzle boundary layer</vt:lpstr>
      <vt:lpstr>Case 2: Azimuthal directivity of jet noise</vt:lpstr>
      <vt:lpstr>Rectangular nozzle: azimuthal mode m=2. Unheated jet, Ma = 0.9</vt:lpstr>
      <vt:lpstr>Chevron nozzle: azimuthal mode m=3. Unheated jet, Ma = 0.9</vt:lpstr>
      <vt:lpstr>Chevron nozzle: azimuthal mode m=4. Unheated jet, Ma = 0.9</vt:lpstr>
      <vt:lpstr>Chevron nozzle: azimuthal mode m=4. Unheated jet, Ma = 0.9</vt:lpstr>
      <vt:lpstr>Chevron nozzle: azimuthal mode m=6. Unheated jet, Ma = 0.9</vt:lpstr>
      <vt:lpstr>Case 2: Azimuthal directivity of jet noise </vt:lpstr>
      <vt:lpstr>Case 3: Mixer-Ejector Aeroacoustics</vt:lpstr>
      <vt:lpstr>Mixer-Ejector configs</vt:lpstr>
      <vt:lpstr>Highlights: Baseline nozzle with ejector</vt:lpstr>
      <vt:lpstr>Highlights: Lobed mixer with ejector</vt:lpstr>
      <vt:lpstr>Case 3: Mixer-Ejector Aeroacoustics</vt:lpstr>
      <vt:lpstr>Summary</vt:lpstr>
      <vt:lpstr>Backups</vt:lpstr>
      <vt:lpstr>Case 1: Impact of boundary layer on hot jets and chevron nozzles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Bridges, James E. (GRC-LTV0)</dc:creator>
  <cp:lastModifiedBy>Wynn, Angela (GRC-LTI0)[Alcyon Technical Services (JV), LLC]</cp:lastModifiedBy>
  <cp:revision>62</cp:revision>
  <dcterms:created xsi:type="dcterms:W3CDTF">2020-03-24T14:33:32Z</dcterms:created>
  <dcterms:modified xsi:type="dcterms:W3CDTF">2020-03-26T20:27:23Z</dcterms:modified>
</cp:coreProperties>
</file>