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47"/>
  </p:notesMasterIdLst>
  <p:sldIdLst>
    <p:sldId id="728" r:id="rId2"/>
    <p:sldId id="729" r:id="rId3"/>
    <p:sldId id="1311" r:id="rId4"/>
    <p:sldId id="775" r:id="rId5"/>
    <p:sldId id="1308" r:id="rId6"/>
    <p:sldId id="1309" r:id="rId7"/>
    <p:sldId id="1314" r:id="rId8"/>
    <p:sldId id="754" r:id="rId9"/>
    <p:sldId id="1310" r:id="rId10"/>
    <p:sldId id="1340" r:id="rId11"/>
    <p:sldId id="1315" r:id="rId12"/>
    <p:sldId id="731" r:id="rId13"/>
    <p:sldId id="1330" r:id="rId14"/>
    <p:sldId id="1337" r:id="rId15"/>
    <p:sldId id="738" r:id="rId16"/>
    <p:sldId id="1326" r:id="rId17"/>
    <p:sldId id="739" r:id="rId18"/>
    <p:sldId id="1327" r:id="rId19"/>
    <p:sldId id="1307" r:id="rId20"/>
    <p:sldId id="1328" r:id="rId21"/>
    <p:sldId id="1329" r:id="rId22"/>
    <p:sldId id="1331" r:id="rId23"/>
    <p:sldId id="1332" r:id="rId24"/>
    <p:sldId id="1333" r:id="rId25"/>
    <p:sldId id="1312" r:id="rId26"/>
    <p:sldId id="1319" r:id="rId27"/>
    <p:sldId id="1320" r:id="rId28"/>
    <p:sldId id="1338" r:id="rId29"/>
    <p:sldId id="1321" r:id="rId30"/>
    <p:sldId id="733" r:id="rId31"/>
    <p:sldId id="1322" r:id="rId32"/>
    <p:sldId id="1323" r:id="rId33"/>
    <p:sldId id="1317" r:id="rId34"/>
    <p:sldId id="1339" r:id="rId35"/>
    <p:sldId id="736" r:id="rId36"/>
    <p:sldId id="1306" r:id="rId37"/>
    <p:sldId id="737" r:id="rId38"/>
    <p:sldId id="1341" r:id="rId39"/>
    <p:sldId id="1325" r:id="rId40"/>
    <p:sldId id="1334" r:id="rId41"/>
    <p:sldId id="1335" r:id="rId42"/>
    <p:sldId id="1336" r:id="rId43"/>
    <p:sldId id="735" r:id="rId44"/>
    <p:sldId id="776" r:id="rId45"/>
    <p:sldId id="1318" r:id="rId4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rick Quinn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6DBC"/>
    <a:srgbClr val="384A88"/>
    <a:srgbClr val="4433FF"/>
    <a:srgbClr val="011EAA"/>
    <a:srgbClr val="17469A"/>
    <a:srgbClr val="1F1789"/>
    <a:srgbClr val="3157A3"/>
    <a:srgbClr val="2E5196"/>
    <a:srgbClr val="174784"/>
    <a:srgbClr val="1631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26"/>
    <p:restoredTop sz="94562"/>
  </p:normalViewPr>
  <p:slideViewPr>
    <p:cSldViewPr snapToGrid="0" snapToObjects="1">
      <p:cViewPr varScale="1">
        <p:scale>
          <a:sx n="81" d="100"/>
          <a:sy n="81" d="100"/>
        </p:scale>
        <p:origin x="3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4053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8099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4540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710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227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4195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0099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2086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16737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940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92962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143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58243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50598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241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9393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59730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015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4427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5811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785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96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9672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99438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960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0281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2775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7907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Raytheon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D02AC4-1C81-4AB4-8D73-92191CCF549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300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3613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1395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8036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890093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887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5254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99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4427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34092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931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5109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242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522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0607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f5e29b73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f5e29b73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138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None/>
              <a:defRPr sz="2800">
                <a:solidFill>
                  <a:srgbClr val="F3F3F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3" name="Google Shape;93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7DBB9-07C6-49AB-BFD5-E737C7E241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4163440" y="4698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34237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34495E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157075" y="221200"/>
            <a:ext cx="7675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000075"/>
            <a:ext cx="8520600" cy="21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rgbClr val="F3F3F3"/>
                </a:solidFill>
              </a:defRPr>
            </a:lvl1pPr>
            <a:lvl2pPr lvl="1" algn="r" rtl="0">
              <a:buNone/>
              <a:defRPr sz="1000">
                <a:solidFill>
                  <a:srgbClr val="F3F3F3"/>
                </a:solidFill>
              </a:defRPr>
            </a:lvl2pPr>
            <a:lvl3pPr lvl="2" algn="r" rtl="0">
              <a:buNone/>
              <a:defRPr sz="1000">
                <a:solidFill>
                  <a:srgbClr val="F3F3F3"/>
                </a:solidFill>
              </a:defRPr>
            </a:lvl3pPr>
            <a:lvl4pPr lvl="3" algn="r" rtl="0">
              <a:buNone/>
              <a:defRPr sz="1000">
                <a:solidFill>
                  <a:srgbClr val="F3F3F3"/>
                </a:solidFill>
              </a:defRPr>
            </a:lvl4pPr>
            <a:lvl5pPr lvl="4" algn="r" rtl="0">
              <a:buNone/>
              <a:defRPr sz="1000">
                <a:solidFill>
                  <a:srgbClr val="F3F3F3"/>
                </a:solidFill>
              </a:defRPr>
            </a:lvl5pPr>
            <a:lvl6pPr lvl="5" algn="r" rtl="0">
              <a:buNone/>
              <a:defRPr sz="1000">
                <a:solidFill>
                  <a:srgbClr val="F3F3F3"/>
                </a:solidFill>
              </a:defRPr>
            </a:lvl6pPr>
            <a:lvl7pPr lvl="6" algn="r" rtl="0">
              <a:buNone/>
              <a:defRPr sz="1000">
                <a:solidFill>
                  <a:srgbClr val="F3F3F3"/>
                </a:solidFill>
              </a:defRPr>
            </a:lvl7pPr>
            <a:lvl8pPr lvl="7" algn="r" rtl="0">
              <a:buNone/>
              <a:defRPr sz="1000">
                <a:solidFill>
                  <a:srgbClr val="F3F3F3"/>
                </a:solidFill>
              </a:defRPr>
            </a:lvl8pPr>
            <a:lvl9pPr lvl="8" algn="r" rtl="0">
              <a:buNone/>
              <a:defRPr sz="1000">
                <a:solidFill>
                  <a:srgbClr val="F3F3F3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 descr="This image rendered as PNG in ...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2875" y="170638"/>
            <a:ext cx="752750" cy="623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5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rs.earthdata.nasa.gov/users/new" TargetMode="External"/><Relationship Id="rId5" Type="http://schemas.openxmlformats.org/officeDocument/2006/relationships/image" Target="../media/image14.svg"/><Relationship Id="rId10" Type="http://schemas.openxmlformats.org/officeDocument/2006/relationships/image" Target="../media/image18.svg"/><Relationship Id="rId4" Type="http://schemas.openxmlformats.org/officeDocument/2006/relationships/image" Target="../media/image13.png"/><Relationship Id="rId9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cmd.earthdata.nasa.gov/km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gcmdservices.gsfc.nasa.gov/static/kms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ownload/attachments/49448405/UMM-S_V1.2_20190812.doc?version=1&amp;modificationDate=1565706321493&amp;api=v2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.earthdata.nasa.gov/projects/EMFD/repos/unified-metadata-model/browse/tool/v1.0" TargetMode="External"/><Relationship Id="rId4" Type="http://schemas.openxmlformats.org/officeDocument/2006/relationships/hyperlink" Target="https://git.earthdata.nasa.gov/projects/EMFD/repos/unified-metadata-model/browse/service/v1.4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p.morahan@nasa.gov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christopher.s.lynnes@nasa.gov" TargetMode="External"/><Relationship Id="rId4" Type="http://schemas.openxmlformats.org/officeDocument/2006/relationships/hyperlink" Target="mailto:valerie.dixon@nasa.gov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arthdata.nasa.gov/display/MMT/Draft+MMT+%28dMMT%29+Pathfinder+Test+Plan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ki.earthdata.nasa.gov/display/CMR/CMR+Documents" TargetMode="External"/><Relationship Id="rId4" Type="http://schemas.openxmlformats.org/officeDocument/2006/relationships/hyperlink" Target="https://wiki.earthdata.nasa.gov/display/CMR/Draft+Metadata+Management+Tool+%28dMMT%29+User%27s+Guide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</a:t>
            </a:fld>
            <a:endParaRPr lang="en" dirty="0"/>
          </a:p>
        </p:txBody>
      </p:sp>
      <p:sp>
        <p:nvSpPr>
          <p:cNvPr id="12" name="Shape 46">
            <a:extLst>
              <a:ext uri="{FF2B5EF4-FFF2-40B4-BE49-F238E27FC236}">
                <a16:creationId xmlns:a16="http://schemas.microsoft.com/office/drawing/2014/main" id="{7E7CF64D-9B22-1242-8743-A852EFEF030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68628" y="227085"/>
            <a:ext cx="8101739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600" dirty="0">
                <a:solidFill>
                  <a:schemeClr val="lt1"/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IDN Update</a:t>
            </a:r>
            <a:endParaRPr sz="3600" i="0" u="none" strike="noStrike" cap="none" dirty="0">
              <a:solidFill>
                <a:schemeClr val="lt1"/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  <p:sp>
        <p:nvSpPr>
          <p:cNvPr id="13" name="Shape 47">
            <a:extLst>
              <a:ext uri="{FF2B5EF4-FFF2-40B4-BE49-F238E27FC236}">
                <a16:creationId xmlns:a16="http://schemas.microsoft.com/office/drawing/2014/main" id="{B056A200-D8BB-F74C-A433-2D168393F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15340" y="1910058"/>
            <a:ext cx="7086600" cy="4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CEOS WGISS-49</a:t>
            </a:r>
          </a:p>
          <a:p>
            <a:pPr marL="0" indent="0"/>
            <a:r>
              <a:rPr lang="en-US" sz="2000" dirty="0"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Remote Meeting, April 20 to 23, 2020 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AF4389-2064-294A-A7BF-3B583529E1A6}"/>
              </a:ext>
            </a:extLst>
          </p:cNvPr>
          <p:cNvSpPr txBox="1">
            <a:spLocks/>
          </p:cNvSpPr>
          <p:nvPr/>
        </p:nvSpPr>
        <p:spPr>
          <a:xfrm>
            <a:off x="825500" y="3454628"/>
            <a:ext cx="7086600" cy="136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 Morahan</a:t>
            </a: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dirty="0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  <a:sym typeface="Helvetica Neue"/>
              </a:rPr>
              <a:t>IDN Coordinator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0" lvl="0" indent="0">
              <a:buClr>
                <a:srgbClr val="BFBFBF"/>
              </a:buClr>
              <a:buSzPts val="2400"/>
            </a:pPr>
            <a:r>
              <a:rPr lang="en-US" sz="1600" i="1" dirty="0" err="1">
                <a:solidFill>
                  <a:schemeClr val="bg1">
                    <a:lumMod val="85000"/>
                  </a:schemeClr>
                </a:solidFill>
                <a:latin typeface="Avenir Book" panose="02000503020000020003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Michael.P.Morahan@nasa.gov</a:t>
            </a:r>
            <a:endParaRPr lang="en-US" sz="1600" i="1" dirty="0">
              <a:solidFill>
                <a:schemeClr val="bg1">
                  <a:lumMod val="85000"/>
                </a:schemeClr>
              </a:solidFill>
              <a:latin typeface="Avenir Book" panose="02000503020000020003" pitchFamily="2" charset="0"/>
              <a:ea typeface="Helvetica Neue" panose="02000503000000020004" pitchFamily="2" charset="0"/>
              <a:cs typeface="Helvetica Neue" panose="02000503000000020004" pitchFamily="2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37549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dMMT</a:t>
            </a:r>
            <a:r>
              <a:rPr lang="en-US" dirty="0">
                <a:solidFill>
                  <a:schemeClr val="bg1"/>
                </a:solidFill>
              </a:rPr>
              <a:t> Pathfinder Testing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232533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 err="1">
                <a:solidFill>
                  <a:schemeClr val="bg1"/>
                </a:solidFill>
              </a:rPr>
              <a:t>dMMT</a:t>
            </a:r>
            <a:r>
              <a:rPr lang="en-US" sz="2000" dirty="0">
                <a:solidFill>
                  <a:schemeClr val="bg1"/>
                </a:solidFill>
              </a:rPr>
              <a:t> Pathfinder Testing occur between March 6-20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Pathfinder Testing Partners: Indian Space Research </a:t>
            </a:r>
            <a:r>
              <a:rPr lang="en-US" sz="2000" dirty="0" err="1">
                <a:solidFill>
                  <a:schemeClr val="bg1"/>
                </a:solidFill>
              </a:rPr>
              <a:t>Organisation</a:t>
            </a:r>
            <a:r>
              <a:rPr lang="en-US" sz="2000" dirty="0">
                <a:solidFill>
                  <a:schemeClr val="bg1"/>
                </a:solidFill>
              </a:rPr>
              <a:t> (ISRO) and Southern Ocean Observing System (SOOS) US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Testing Scope: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the application's functionality, usability and workflow, and the User Guide's comprehensiveness and completeness.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Testing Results: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Overall, the </a:t>
            </a:r>
            <a:r>
              <a:rPr lang="en-US" sz="1600" dirty="0"/>
              <a:t>application's functionality work well except for some automatic email notifications.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Successfully, creation/submit/approval/publish/deleted records to the IDN (CMR).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564933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III. </a:t>
            </a:r>
            <a:r>
              <a:rPr lang="en-US" sz="3200" dirty="0">
                <a:solidFill>
                  <a:schemeClr val="bg1"/>
                </a:solidFill>
              </a:rPr>
              <a:t>IDN site updated for New IDN Search Portal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2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IDN 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B437-1F00-ED4B-85ED-42F4A5B4B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0" r="762" b="3320"/>
          <a:stretch/>
        </p:blipFill>
        <p:spPr>
          <a:xfrm>
            <a:off x="310256" y="843280"/>
            <a:ext cx="8608013" cy="421353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1383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Direct link to the IDN Search Portal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B437-1F00-ED4B-85ED-42F4A5B4B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0" r="762" b="3320"/>
          <a:stretch/>
        </p:blipFill>
        <p:spPr>
          <a:xfrm>
            <a:off x="310256" y="843280"/>
            <a:ext cx="8608013" cy="42135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D7DF94-5256-5649-A785-CEB5662824CF}"/>
              </a:ext>
            </a:extLst>
          </p:cNvPr>
          <p:cNvSpPr/>
          <p:nvPr/>
        </p:nvSpPr>
        <p:spPr>
          <a:xfrm>
            <a:off x="1956816" y="2313432"/>
            <a:ext cx="1792224" cy="17647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CA6B8A1-9E44-F843-89CE-24A8272C79A2}"/>
              </a:ext>
            </a:extLst>
          </p:cNvPr>
          <p:cNvSpPr/>
          <p:nvPr/>
        </p:nvSpPr>
        <p:spPr>
          <a:xfrm>
            <a:off x="1589868" y="3116204"/>
            <a:ext cx="342443" cy="133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0C1D1-7A27-024A-9866-58B68C32EBA8}"/>
              </a:ext>
            </a:extLst>
          </p:cNvPr>
          <p:cNvSpPr txBox="1"/>
          <p:nvPr/>
        </p:nvSpPr>
        <p:spPr>
          <a:xfrm>
            <a:off x="548640" y="2923357"/>
            <a:ext cx="1035290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Click to search New IDN </a:t>
            </a:r>
            <a:r>
              <a:rPr lang="en-US" sz="1000" dirty="0">
                <a:solidFill>
                  <a:schemeClr val="bg1"/>
                </a:solidFill>
              </a:rPr>
              <a:t>Search</a:t>
            </a:r>
            <a:r>
              <a:rPr lang="en-US" sz="900" dirty="0">
                <a:solidFill>
                  <a:schemeClr val="bg1"/>
                </a:solidFill>
              </a:rPr>
              <a:t> Portal</a:t>
            </a:r>
          </a:p>
        </p:txBody>
      </p:sp>
    </p:spTree>
    <p:extLst>
      <p:ext uri="{BB962C8B-B14F-4D97-AF65-F5344CB8AC3E}">
        <p14:creationId xmlns:p14="http://schemas.microsoft.com/office/powerpoint/2010/main" val="41934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Direct link to the IDN Search Portal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B7468-3BBD-6049-AE6D-4E414AA5A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34"/>
          <a:stretch/>
        </p:blipFill>
        <p:spPr>
          <a:xfrm>
            <a:off x="356882" y="829492"/>
            <a:ext cx="8327136" cy="41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4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18080" y="247276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IDN Free-Text Search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312A72-C864-174A-A2A2-1E54E078B5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82" r="695"/>
          <a:stretch/>
        </p:blipFill>
        <p:spPr>
          <a:xfrm>
            <a:off x="284736" y="815699"/>
            <a:ext cx="8451439" cy="42976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835F77-BE73-554B-BCD2-C33E48446D3E}"/>
              </a:ext>
            </a:extLst>
          </p:cNvPr>
          <p:cNvSpPr/>
          <p:nvPr/>
        </p:nvSpPr>
        <p:spPr>
          <a:xfrm>
            <a:off x="2158409" y="1148316"/>
            <a:ext cx="2615610" cy="3508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F424C1-C0C9-6942-9910-18E46944B3A4}"/>
              </a:ext>
            </a:extLst>
          </p:cNvPr>
          <p:cNvSpPr txBox="1"/>
          <p:nvPr/>
        </p:nvSpPr>
        <p:spPr>
          <a:xfrm>
            <a:off x="5461684" y="1213047"/>
            <a:ext cx="2383986" cy="2462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Free-Text Search to IDN Search Portal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EFE24C35-CFB1-394E-9EC7-47D5F28B8839}"/>
              </a:ext>
            </a:extLst>
          </p:cNvPr>
          <p:cNvSpPr/>
          <p:nvPr/>
        </p:nvSpPr>
        <p:spPr>
          <a:xfrm flipV="1">
            <a:off x="4774018" y="1213048"/>
            <a:ext cx="675548" cy="246221"/>
          </a:xfrm>
          <a:prstGeom prst="lef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7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18080" y="247276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IDN Free-Text Search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39F783-A14B-094B-A29E-D47C97C629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7"/>
          <a:stretch/>
        </p:blipFill>
        <p:spPr>
          <a:xfrm>
            <a:off x="396320" y="850577"/>
            <a:ext cx="8339224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102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1072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Search for CEOS Members’ Data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5C38F0-9A6F-E942-A8BB-96442A3068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1" r="769"/>
          <a:stretch/>
        </p:blipFill>
        <p:spPr>
          <a:xfrm>
            <a:off x="471370" y="854854"/>
            <a:ext cx="8263100" cy="42032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89B82E-81BF-BB49-9FA3-6F0DB6457047}"/>
              </a:ext>
            </a:extLst>
          </p:cNvPr>
          <p:cNvSpPr/>
          <p:nvPr/>
        </p:nvSpPr>
        <p:spPr>
          <a:xfrm>
            <a:off x="3849189" y="4720045"/>
            <a:ext cx="2926080" cy="13126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71451D-3761-3546-9627-CD8FB556A284}"/>
              </a:ext>
            </a:extLst>
          </p:cNvPr>
          <p:cNvSpPr txBox="1"/>
          <p:nvPr/>
        </p:nvSpPr>
        <p:spPr>
          <a:xfrm>
            <a:off x="7379004" y="4257623"/>
            <a:ext cx="463588" cy="24622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Click</a:t>
            </a:r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F89E3ECE-1797-FC44-BF2C-08C7D1A5179C}"/>
              </a:ext>
            </a:extLst>
          </p:cNvPr>
          <p:cNvSpPr/>
          <p:nvPr/>
        </p:nvSpPr>
        <p:spPr>
          <a:xfrm flipV="1">
            <a:off x="7098385" y="4331304"/>
            <a:ext cx="277368" cy="125685"/>
          </a:xfrm>
          <a:prstGeom prst="lef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B48EBA-01EB-6E40-8D14-6A1F502DFBBC}"/>
              </a:ext>
            </a:extLst>
          </p:cNvPr>
          <p:cNvSpPr txBox="1"/>
          <p:nvPr/>
        </p:nvSpPr>
        <p:spPr>
          <a:xfrm>
            <a:off x="7103498" y="4595180"/>
            <a:ext cx="106395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Scroll and select provider</a:t>
            </a:r>
          </a:p>
        </p:txBody>
      </p:sp>
      <p:sp>
        <p:nvSpPr>
          <p:cNvPr id="12" name="Left Arrow 11">
            <a:extLst>
              <a:ext uri="{FF2B5EF4-FFF2-40B4-BE49-F238E27FC236}">
                <a16:creationId xmlns:a16="http://schemas.microsoft.com/office/drawing/2014/main" id="{49F76C30-988D-714B-987B-5D1D77F18661}"/>
              </a:ext>
            </a:extLst>
          </p:cNvPr>
          <p:cNvSpPr/>
          <p:nvPr/>
        </p:nvSpPr>
        <p:spPr>
          <a:xfrm flipV="1">
            <a:off x="6821017" y="4725624"/>
            <a:ext cx="277368" cy="125684"/>
          </a:xfrm>
          <a:prstGeom prst="lef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15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1072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Search for CEOS Members’ Data Sets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41301-5CDB-A145-954A-3118E96422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4"/>
          <a:stretch/>
        </p:blipFill>
        <p:spPr>
          <a:xfrm>
            <a:off x="625284" y="843280"/>
            <a:ext cx="7893431" cy="41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7296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1072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Search by CEOS MIM Keywords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B10A5F-A2EF-0641-B060-FB42F3F8D6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0" r="762" b="3320"/>
          <a:stretch/>
        </p:blipFill>
        <p:spPr>
          <a:xfrm>
            <a:off x="310256" y="843280"/>
            <a:ext cx="8608013" cy="42135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53E03E2-5425-0341-BE7D-8B70DC512BF3}"/>
              </a:ext>
            </a:extLst>
          </p:cNvPr>
          <p:cNvSpPr/>
          <p:nvPr/>
        </p:nvSpPr>
        <p:spPr>
          <a:xfrm>
            <a:off x="2020392" y="4127864"/>
            <a:ext cx="1759130" cy="28280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67375E2-2806-0B43-BD81-EC4EE4C9F622}"/>
              </a:ext>
            </a:extLst>
          </p:cNvPr>
          <p:cNvSpPr/>
          <p:nvPr/>
        </p:nvSpPr>
        <p:spPr>
          <a:xfrm>
            <a:off x="1644732" y="4186052"/>
            <a:ext cx="342443" cy="133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FE7824-5DC1-364A-9DF2-E72D98A0179B}"/>
              </a:ext>
            </a:extLst>
          </p:cNvPr>
          <p:cNvSpPr txBox="1"/>
          <p:nvPr/>
        </p:nvSpPr>
        <p:spPr>
          <a:xfrm>
            <a:off x="322132" y="4072580"/>
            <a:ext cx="1316662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Click to search by</a:t>
            </a:r>
          </a:p>
          <a:p>
            <a:r>
              <a:rPr lang="en-US" sz="900" dirty="0">
                <a:solidFill>
                  <a:schemeClr val="bg1"/>
                </a:solidFill>
              </a:rPr>
              <a:t>CEOS Measurements </a:t>
            </a:r>
          </a:p>
        </p:txBody>
      </p:sp>
    </p:spTree>
    <p:extLst>
      <p:ext uri="{BB962C8B-B14F-4D97-AF65-F5344CB8AC3E}">
        <p14:creationId xmlns:p14="http://schemas.microsoft.com/office/powerpoint/2010/main" val="115177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45720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600" dirty="0"/>
              <a:t>Outline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57200" y="1150706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CEOS/IDN Collaborations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draft Metadata Management Tool (</a:t>
            </a:r>
            <a:r>
              <a:rPr lang="en-US" sz="2200" b="1" dirty="0" err="1">
                <a:solidFill>
                  <a:schemeClr val="bg1"/>
                </a:solidFill>
              </a:rPr>
              <a:t>dMMT</a:t>
            </a:r>
            <a:r>
              <a:rPr lang="en-US" sz="2200" b="1" dirty="0">
                <a:solidFill>
                  <a:schemeClr val="bg1"/>
                </a:solidFill>
              </a:rPr>
              <a:t>) Update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IDN site updated for New IDN Search Portal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Future of GCMD, </a:t>
            </a:r>
            <a:r>
              <a:rPr lang="en-US" sz="2200" b="1" dirty="0" err="1">
                <a:solidFill>
                  <a:schemeClr val="bg1"/>
                </a:solidFill>
              </a:rPr>
              <a:t>DocBuilder</a:t>
            </a:r>
            <a:r>
              <a:rPr lang="en-US" sz="2200" b="1" dirty="0">
                <a:solidFill>
                  <a:schemeClr val="bg1"/>
                </a:solidFill>
              </a:rPr>
              <a:t>, and Search3 Portals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KMS API Change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GCMD Keyword Releases</a:t>
            </a:r>
          </a:p>
          <a:p>
            <a:pPr marL="342900" indent="-342900">
              <a:spcBef>
                <a:spcPts val="600"/>
              </a:spcBef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</a:rPr>
              <a:t>UMM-S/-T Status</a:t>
            </a:r>
          </a:p>
        </p:txBody>
      </p:sp>
    </p:spTree>
    <p:extLst>
      <p:ext uri="{BB962C8B-B14F-4D97-AF65-F5344CB8AC3E}">
        <p14:creationId xmlns:p14="http://schemas.microsoft.com/office/powerpoint/2010/main" val="613086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1072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Search by CEOS MIM Keywords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DA310-0FAE-1F49-92C2-C1EDBAF189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95" t="12924" r="6311"/>
          <a:stretch/>
        </p:blipFill>
        <p:spPr>
          <a:xfrm>
            <a:off x="763571" y="763571"/>
            <a:ext cx="7598004" cy="42465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D07615-9555-CF4E-A422-02128BA189A2}"/>
              </a:ext>
            </a:extLst>
          </p:cNvPr>
          <p:cNvSpPr/>
          <p:nvPr/>
        </p:nvSpPr>
        <p:spPr>
          <a:xfrm>
            <a:off x="4572000" y="3365369"/>
            <a:ext cx="527901" cy="12254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7F8BD650-AE91-2B4E-81B6-063A37229105}"/>
              </a:ext>
            </a:extLst>
          </p:cNvPr>
          <p:cNvSpPr/>
          <p:nvPr/>
        </p:nvSpPr>
        <p:spPr>
          <a:xfrm>
            <a:off x="4196781" y="3359475"/>
            <a:ext cx="342443" cy="1334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36CC94-C24D-8D41-82D7-60E229EBDBE2}"/>
              </a:ext>
            </a:extLst>
          </p:cNvPr>
          <p:cNvSpPr txBox="1"/>
          <p:nvPr/>
        </p:nvSpPr>
        <p:spPr>
          <a:xfrm>
            <a:off x="3388963" y="3254644"/>
            <a:ext cx="807818" cy="33855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Click</a:t>
            </a:r>
          </a:p>
          <a:p>
            <a:r>
              <a:rPr lang="en-US" sz="800" dirty="0">
                <a:solidFill>
                  <a:schemeClr val="bg1"/>
                </a:solidFill>
              </a:rPr>
              <a:t>Measurement </a:t>
            </a:r>
          </a:p>
        </p:txBody>
      </p:sp>
    </p:spTree>
    <p:extLst>
      <p:ext uri="{BB962C8B-B14F-4D97-AF65-F5344CB8AC3E}">
        <p14:creationId xmlns:p14="http://schemas.microsoft.com/office/powerpoint/2010/main" val="1624941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1072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400" dirty="0">
                <a:solidFill>
                  <a:schemeClr val="bg1"/>
                </a:solidFill>
              </a:rPr>
              <a:t>Search by CEOS MIM Keywords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DA2A5B-C7CB-2843-BE75-8203DBF6AC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7" y="716465"/>
            <a:ext cx="7719949" cy="434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32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Link to the </a:t>
            </a:r>
            <a:r>
              <a:rPr lang="en-US" sz="3600" dirty="0" err="1">
                <a:solidFill>
                  <a:schemeClr val="bg1"/>
                </a:solidFill>
              </a:rPr>
              <a:t>dMMT</a:t>
            </a:r>
            <a:r>
              <a:rPr lang="en-US" sz="3600" dirty="0">
                <a:solidFill>
                  <a:schemeClr val="bg1"/>
                </a:solidFill>
              </a:rPr>
              <a:t> 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0FB437-1F00-ED4B-85ED-42F4A5B4B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80" r="762" b="3320"/>
          <a:stretch/>
        </p:blipFill>
        <p:spPr>
          <a:xfrm>
            <a:off x="267993" y="767085"/>
            <a:ext cx="8608013" cy="421353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DD7DF94-5256-5649-A785-CEB5662824CF}"/>
              </a:ext>
            </a:extLst>
          </p:cNvPr>
          <p:cNvSpPr/>
          <p:nvPr/>
        </p:nvSpPr>
        <p:spPr>
          <a:xfrm>
            <a:off x="3712464" y="2240280"/>
            <a:ext cx="1792224" cy="1764792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CF558-6A47-4A44-B464-E7E924744FFA}"/>
              </a:ext>
            </a:extLst>
          </p:cNvPr>
          <p:cNvSpPr txBox="1"/>
          <p:nvPr/>
        </p:nvSpPr>
        <p:spPr>
          <a:xfrm>
            <a:off x="5809081" y="2924597"/>
            <a:ext cx="1063956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Click to access </a:t>
            </a:r>
            <a:r>
              <a:rPr lang="en-US" sz="1000" dirty="0" err="1">
                <a:solidFill>
                  <a:schemeClr val="bg1"/>
                </a:solidFill>
              </a:rPr>
              <a:t>dMMT</a:t>
            </a:r>
            <a:r>
              <a:rPr lang="en-US" sz="1000" dirty="0">
                <a:solidFill>
                  <a:schemeClr val="bg1"/>
                </a:solidFill>
              </a:rPr>
              <a:t> and metadata documents  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AE9521C0-04DD-7047-9D1E-ABDB0B6B1B5F}"/>
              </a:ext>
            </a:extLst>
          </p:cNvPr>
          <p:cNvSpPr/>
          <p:nvPr/>
        </p:nvSpPr>
        <p:spPr>
          <a:xfrm flipV="1">
            <a:off x="5531713" y="3152856"/>
            <a:ext cx="277368" cy="125684"/>
          </a:xfrm>
          <a:prstGeom prst="lef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672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A241C9-A86F-2A4F-9723-60FC967471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60"/>
          <a:stretch/>
        </p:blipFill>
        <p:spPr>
          <a:xfrm>
            <a:off x="531749" y="834679"/>
            <a:ext cx="8153654" cy="414594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Link to the </a:t>
            </a:r>
            <a:r>
              <a:rPr lang="en-US" sz="3600" dirty="0" err="1">
                <a:solidFill>
                  <a:schemeClr val="bg1"/>
                </a:solidFill>
              </a:rPr>
              <a:t>dMMT</a:t>
            </a:r>
            <a:r>
              <a:rPr lang="en-US" sz="3600" dirty="0">
                <a:solidFill>
                  <a:schemeClr val="bg1"/>
                </a:solidFill>
              </a:rPr>
              <a:t> Client (Future)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28602C-807E-9247-85D9-6296592E1813}"/>
              </a:ext>
            </a:extLst>
          </p:cNvPr>
          <p:cNvSpPr/>
          <p:nvPr/>
        </p:nvSpPr>
        <p:spPr>
          <a:xfrm>
            <a:off x="4663441" y="3370554"/>
            <a:ext cx="1692910" cy="40134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8CF558-6A47-4A44-B464-E7E924744FFA}"/>
              </a:ext>
            </a:extLst>
          </p:cNvPr>
          <p:cNvSpPr txBox="1"/>
          <p:nvPr/>
        </p:nvSpPr>
        <p:spPr>
          <a:xfrm>
            <a:off x="6393281" y="2543925"/>
            <a:ext cx="1063956" cy="40011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Click to access </a:t>
            </a:r>
            <a:r>
              <a:rPr lang="en-US" sz="1000" dirty="0" err="1">
                <a:solidFill>
                  <a:schemeClr val="bg1"/>
                </a:solidFill>
              </a:rPr>
              <a:t>dMMT</a:t>
            </a:r>
            <a:r>
              <a:rPr lang="en-US" sz="1000" dirty="0">
                <a:solidFill>
                  <a:schemeClr val="bg1"/>
                </a:solidFill>
              </a:rPr>
              <a:t> client </a:t>
            </a:r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AE9521C0-04DD-7047-9D1E-ABDB0B6B1B5F}"/>
              </a:ext>
            </a:extLst>
          </p:cNvPr>
          <p:cNvSpPr/>
          <p:nvPr/>
        </p:nvSpPr>
        <p:spPr>
          <a:xfrm flipV="1">
            <a:off x="6115913" y="2681138"/>
            <a:ext cx="277368" cy="125684"/>
          </a:xfrm>
          <a:prstGeom prst="leftArrow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F21B00-B769-6F4A-AF81-A5242253AB5E}"/>
              </a:ext>
            </a:extLst>
          </p:cNvPr>
          <p:cNvGrpSpPr/>
          <p:nvPr/>
        </p:nvGrpSpPr>
        <p:grpSpPr>
          <a:xfrm>
            <a:off x="5189094" y="2628072"/>
            <a:ext cx="897179" cy="200303"/>
            <a:chOff x="4946505" y="2661376"/>
            <a:chExt cx="897179" cy="2003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D0A8D61-193E-994D-B700-7160E2FBF33E}"/>
                </a:ext>
              </a:extLst>
            </p:cNvPr>
            <p:cNvSpPr/>
            <p:nvPr/>
          </p:nvSpPr>
          <p:spPr>
            <a:xfrm>
              <a:off x="4946505" y="2677076"/>
              <a:ext cx="862781" cy="184603"/>
            </a:xfrm>
            <a:prstGeom prst="rect">
              <a:avLst/>
            </a:prstGeom>
            <a:solidFill>
              <a:srgbClr val="166DBC"/>
            </a:solidFill>
            <a:ln>
              <a:solidFill>
                <a:srgbClr val="166D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  <a:latin typeface="Avenir Book" panose="02000503020000020003" pitchFamily="2" charset="0"/>
                </a:rPr>
                <a:t>dMMT</a:t>
              </a:r>
              <a:r>
                <a:rPr lang="en-US" dirty="0">
                  <a:solidFill>
                    <a:schemeClr val="bg1"/>
                  </a:solidFill>
                </a:rPr>
                <a:t>   </a:t>
              </a:r>
            </a:p>
          </p:txBody>
        </p:sp>
        <p:pic>
          <p:nvPicPr>
            <p:cNvPr id="17" name="Graphic 16" descr="Arrow Rotate left">
              <a:extLst>
                <a:ext uri="{FF2B5EF4-FFF2-40B4-BE49-F238E27FC236}">
                  <a16:creationId xmlns:a16="http://schemas.microsoft.com/office/drawing/2014/main" id="{8E8AF5C0-B2AF-F14C-891A-F9DA58189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rot="5400000" flipV="1">
              <a:off x="5643381" y="2661376"/>
              <a:ext cx="200303" cy="200303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5CDAF1F8-156D-3B44-A1EA-3A801EB01D38}"/>
              </a:ext>
            </a:extLst>
          </p:cNvPr>
          <p:cNvSpPr/>
          <p:nvPr/>
        </p:nvSpPr>
        <p:spPr>
          <a:xfrm>
            <a:off x="2484298" y="2543925"/>
            <a:ext cx="1449527" cy="1145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14DF93-E516-454D-8294-A0561798EE33}"/>
              </a:ext>
            </a:extLst>
          </p:cNvPr>
          <p:cNvSpPr txBox="1"/>
          <p:nvPr/>
        </p:nvSpPr>
        <p:spPr>
          <a:xfrm>
            <a:off x="2427724" y="2562639"/>
            <a:ext cx="1562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174784"/>
                </a:solidFill>
              </a:rPr>
              <a:t>Help Earth science researchers find 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your data by creating a dataset 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description using the draft Metadata Management Tool (</a:t>
            </a:r>
            <a:r>
              <a:rPr lang="en-US" sz="600" b="1" dirty="0" err="1">
                <a:solidFill>
                  <a:srgbClr val="174784"/>
                </a:solidFill>
              </a:rPr>
              <a:t>dMMT</a:t>
            </a:r>
            <a:r>
              <a:rPr lang="en-US" sz="600" b="1" dirty="0">
                <a:solidFill>
                  <a:srgbClr val="174784"/>
                </a:solidFill>
              </a:rPr>
              <a:t>). The CEOS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International Directory Network 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(IDN) assists researchers with free,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online access to information on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scientific datasets (metadata) in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Earth sciences — and you can help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them find the data they need by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using the </a:t>
            </a:r>
            <a:r>
              <a:rPr lang="en-US" sz="600" b="1" dirty="0" err="1">
                <a:solidFill>
                  <a:srgbClr val="174784"/>
                </a:solidFill>
              </a:rPr>
              <a:t>dMMT</a:t>
            </a:r>
            <a:r>
              <a:rPr lang="en-US" sz="600" b="1" dirty="0">
                <a:solidFill>
                  <a:srgbClr val="174784"/>
                </a:solidFill>
              </a:rPr>
              <a:t>.</a:t>
            </a:r>
            <a:endParaRPr lang="en-US" sz="600" dirty="0">
              <a:solidFill>
                <a:srgbClr val="17478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7BB19D-01F9-4948-ACB3-C535B3BD0722}"/>
              </a:ext>
            </a:extLst>
          </p:cNvPr>
          <p:cNvSpPr/>
          <p:nvPr/>
        </p:nvSpPr>
        <p:spPr>
          <a:xfrm>
            <a:off x="2427724" y="4032316"/>
            <a:ext cx="1506101" cy="901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0CB2E2-2941-2247-86CB-EC613A41B759}"/>
              </a:ext>
            </a:extLst>
          </p:cNvPr>
          <p:cNvSpPr txBox="1"/>
          <p:nvPr/>
        </p:nvSpPr>
        <p:spPr>
          <a:xfrm>
            <a:off x="2427724" y="4066637"/>
            <a:ext cx="13574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rgbClr val="174784"/>
                </a:solidFill>
              </a:rPr>
              <a:t>The </a:t>
            </a:r>
            <a:r>
              <a:rPr lang="en-US" sz="600" b="1" dirty="0" err="1">
                <a:solidFill>
                  <a:srgbClr val="174784"/>
                </a:solidFill>
              </a:rPr>
              <a:t>dMMT</a:t>
            </a:r>
            <a:r>
              <a:rPr lang="en-US" sz="600" b="1" dirty="0">
                <a:solidFill>
                  <a:srgbClr val="174784"/>
                </a:solidFill>
              </a:rPr>
              <a:t> allows metadata authors to create or modify dataset descriptions,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which are submitted to the</a:t>
            </a:r>
          </a:p>
          <a:p>
            <a:r>
              <a:rPr lang="en-US" sz="600" b="1" dirty="0">
                <a:solidFill>
                  <a:srgbClr val="174784"/>
                </a:solidFill>
              </a:rPr>
              <a:t>IDN. Go to the </a:t>
            </a:r>
            <a:r>
              <a:rPr lang="en-US" sz="600" b="1" dirty="0">
                <a:solidFill>
                  <a:srgbClr val="174784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Earthdata Login page</a:t>
            </a:r>
            <a:r>
              <a:rPr lang="en-US" sz="600" b="1" dirty="0">
                <a:solidFill>
                  <a:srgbClr val="174784"/>
                </a:solidFill>
              </a:rPr>
              <a:t> for a new account or password resets, and then click on </a:t>
            </a:r>
            <a:r>
              <a:rPr lang="en-US" sz="600" b="1" dirty="0" err="1">
                <a:solidFill>
                  <a:srgbClr val="174784"/>
                </a:solidFill>
              </a:rPr>
              <a:t>dMMT</a:t>
            </a:r>
            <a:r>
              <a:rPr lang="en-US" sz="600" b="1" dirty="0">
                <a:solidFill>
                  <a:srgbClr val="174784"/>
                </a:solidFill>
              </a:rPr>
              <a:t> to get started.</a:t>
            </a:r>
            <a:endParaRPr lang="en-US" sz="600" dirty="0">
              <a:solidFill>
                <a:srgbClr val="174784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2A35681-ACAF-B44F-8F6E-466B59FBBF65}"/>
              </a:ext>
            </a:extLst>
          </p:cNvPr>
          <p:cNvSpPr txBox="1"/>
          <p:nvPr/>
        </p:nvSpPr>
        <p:spPr>
          <a:xfrm>
            <a:off x="4502971" y="3459808"/>
            <a:ext cx="229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 err="1">
                <a:solidFill>
                  <a:srgbClr val="174784"/>
                </a:solidFill>
              </a:rPr>
              <a:t>dMMT</a:t>
            </a:r>
            <a:r>
              <a:rPr lang="en-US" sz="600" dirty="0">
                <a:solidFill>
                  <a:srgbClr val="174784"/>
                </a:solidFill>
              </a:rPr>
              <a:t> User’s Guide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cap="all" dirty="0">
                <a:solidFill>
                  <a:srgbClr val="174784"/>
                </a:solidFill>
              </a:rPr>
              <a:t>Unified Metadata Model - Collection (UMM-C)</a:t>
            </a:r>
            <a:endParaRPr lang="en-US" sz="600" dirty="0">
              <a:solidFill>
                <a:srgbClr val="174784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26DCB8-706E-CD4F-9E4B-BBE01765DF36}"/>
              </a:ext>
            </a:extLst>
          </p:cNvPr>
          <p:cNvSpPr/>
          <p:nvPr/>
        </p:nvSpPr>
        <p:spPr>
          <a:xfrm>
            <a:off x="4411829" y="4038467"/>
            <a:ext cx="2440459" cy="879500"/>
          </a:xfrm>
          <a:prstGeom prst="rect">
            <a:avLst/>
          </a:prstGeom>
          <a:solidFill>
            <a:schemeClr val="bg1"/>
          </a:solidFill>
          <a:ln w="6350" cap="sq">
            <a:solidFill>
              <a:srgbClr val="002060"/>
            </a:solidFill>
            <a:miter lim="800000"/>
          </a:ln>
          <a:effectLst>
            <a:outerShdw blurRad="114300" dist="50800" dir="540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D5F6663-8072-7949-83F4-6712069D2B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1829" y="4040929"/>
            <a:ext cx="2440459" cy="1752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C400257-BAC7-D046-8221-066F88B2A391}"/>
              </a:ext>
            </a:extLst>
          </p:cNvPr>
          <p:cNvSpPr txBox="1"/>
          <p:nvPr/>
        </p:nvSpPr>
        <p:spPr>
          <a:xfrm>
            <a:off x="5058447" y="4012384"/>
            <a:ext cx="12077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DIF and </a:t>
            </a:r>
            <a:r>
              <a:rPr lang="en-US" sz="800" dirty="0" err="1">
                <a:solidFill>
                  <a:schemeClr val="bg1"/>
                </a:solidFill>
              </a:rPr>
              <a:t>docBUILDER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C810C-00B2-7943-ABE1-46149B0DE2E1}"/>
              </a:ext>
            </a:extLst>
          </p:cNvPr>
          <p:cNvSpPr txBox="1"/>
          <p:nvPr/>
        </p:nvSpPr>
        <p:spPr>
          <a:xfrm>
            <a:off x="5230428" y="4344773"/>
            <a:ext cx="79701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u="sng" dirty="0" err="1">
                <a:solidFill>
                  <a:srgbClr val="002060"/>
                </a:solidFill>
              </a:rPr>
              <a:t>docBUILDER</a:t>
            </a:r>
            <a:endParaRPr lang="en-US" sz="800" u="sng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06BC6D-05BA-8240-9419-DC1C010EFF22}"/>
              </a:ext>
            </a:extLst>
          </p:cNvPr>
          <p:cNvSpPr txBox="1"/>
          <p:nvPr/>
        </p:nvSpPr>
        <p:spPr>
          <a:xfrm>
            <a:off x="4544963" y="4510592"/>
            <a:ext cx="229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174784"/>
                </a:solidFill>
              </a:rPr>
              <a:t>What is a DIF?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600" dirty="0">
                <a:solidFill>
                  <a:srgbClr val="174784"/>
                </a:solidFill>
              </a:rPr>
              <a:t>DIF-10 Writer’s Guide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192AF2F-0437-4347-831E-DFA4EA446B29}"/>
              </a:ext>
            </a:extLst>
          </p:cNvPr>
          <p:cNvSpPr txBox="1"/>
          <p:nvPr/>
        </p:nvSpPr>
        <p:spPr>
          <a:xfrm>
            <a:off x="4433485" y="4187788"/>
            <a:ext cx="239317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*</a:t>
            </a:r>
            <a:r>
              <a:rPr lang="en-US" sz="600" b="1" dirty="0">
                <a:solidFill>
                  <a:srgbClr val="FF0000"/>
                </a:solidFill>
              </a:rPr>
              <a:t> Retirement scheduled for May 2020 </a:t>
            </a:r>
            <a:r>
              <a:rPr lang="en-US" sz="800" b="1" dirty="0">
                <a:solidFill>
                  <a:srgbClr val="FF0000"/>
                </a:solidFill>
              </a:rPr>
              <a:t>*</a:t>
            </a:r>
          </a:p>
        </p:txBody>
      </p:sp>
      <p:pic>
        <p:nvPicPr>
          <p:cNvPr id="24" name="Graphic 23" descr="Arrow Rotate left">
            <a:extLst>
              <a:ext uri="{FF2B5EF4-FFF2-40B4-BE49-F238E27FC236}">
                <a16:creationId xmlns:a16="http://schemas.microsoft.com/office/drawing/2014/main" id="{4A5AF5D5-1771-734A-A330-36B5AFE7F8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5400000" flipV="1">
            <a:off x="6038370" y="2780472"/>
            <a:ext cx="200303" cy="200303"/>
          </a:xfrm>
          <a:prstGeom prst="rect">
            <a:avLst/>
          </a:prstGeom>
        </p:spPr>
      </p:pic>
      <p:pic>
        <p:nvPicPr>
          <p:cNvPr id="25" name="Graphic 24" descr="Arrow Rotate left">
            <a:extLst>
              <a:ext uri="{FF2B5EF4-FFF2-40B4-BE49-F238E27FC236}">
                <a16:creationId xmlns:a16="http://schemas.microsoft.com/office/drawing/2014/main" id="{7DC98FAB-341A-134D-83F1-2E182CACB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 rot="5400000" flipV="1">
            <a:off x="5964857" y="4406234"/>
            <a:ext cx="107486" cy="10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32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486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Link to the </a:t>
            </a:r>
            <a:r>
              <a:rPr lang="en-US" sz="3600" dirty="0" err="1">
                <a:solidFill>
                  <a:schemeClr val="bg1"/>
                </a:solidFill>
              </a:rPr>
              <a:t>dMMT</a:t>
            </a:r>
            <a:r>
              <a:rPr lang="en-US" sz="3600" dirty="0">
                <a:solidFill>
                  <a:schemeClr val="bg1"/>
                </a:solidFill>
              </a:rPr>
              <a:t> Client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D9034-1DFE-F547-9170-743462D5ED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304" b="-1"/>
          <a:stretch/>
        </p:blipFill>
        <p:spPr>
          <a:xfrm>
            <a:off x="246190" y="865657"/>
            <a:ext cx="8327136" cy="419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598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IV. Future of GCMD, 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DocBuilder</a:t>
            </a: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 and Search3 Subset Portals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774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400" dirty="0"/>
              <a:t>Future of GCMD and </a:t>
            </a:r>
            <a:r>
              <a:rPr lang="en-US" sz="2400" dirty="0" err="1"/>
              <a:t>docBUILDER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GCMD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Retirement Announcement was emailed out on February 18, 2020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Alert added to the GCMD site on February 18, 2020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GCMD web site will be redirected to the IDN site by April 2020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 err="1"/>
              <a:t>docBUILDER</a:t>
            </a:r>
            <a:r>
              <a:rPr lang="en-US" sz="2000" dirty="0"/>
              <a:t> (Metadata Creation tool)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Retirement Announcement was emailed out on February 28, 2020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By May 2020, </a:t>
            </a:r>
            <a:r>
              <a:rPr lang="en-US" sz="1600" dirty="0" err="1">
                <a:solidFill>
                  <a:schemeClr val="bg1"/>
                </a:solidFill>
              </a:rPr>
              <a:t>docBUILDER</a:t>
            </a:r>
            <a:r>
              <a:rPr lang="en-US" sz="1600" dirty="0">
                <a:solidFill>
                  <a:schemeClr val="bg1"/>
                </a:solidFill>
              </a:rPr>
              <a:t> will be replaced with the draft Metadata Management Tool (</a:t>
            </a:r>
            <a:r>
              <a:rPr lang="en-US" sz="1600" dirty="0" err="1">
                <a:solidFill>
                  <a:schemeClr val="bg1"/>
                </a:solidFill>
              </a:rPr>
              <a:t>dMMT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 err="1">
                <a:solidFill>
                  <a:schemeClr val="bg1"/>
                </a:solidFill>
              </a:rPr>
              <a:t>docBUILDER</a:t>
            </a:r>
            <a:r>
              <a:rPr lang="en-US" sz="1600" dirty="0">
                <a:solidFill>
                  <a:schemeClr val="bg1"/>
                </a:solidFill>
              </a:rPr>
              <a:t> and </a:t>
            </a:r>
            <a:r>
              <a:rPr lang="en-US" sz="1600" dirty="0" err="1">
                <a:solidFill>
                  <a:schemeClr val="bg1"/>
                </a:solidFill>
              </a:rPr>
              <a:t>dMMT</a:t>
            </a:r>
            <a:r>
              <a:rPr lang="en-US" sz="1600" dirty="0">
                <a:solidFill>
                  <a:schemeClr val="bg1"/>
                </a:solidFill>
              </a:rPr>
              <a:t> will have an overlap period before the retirement.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747223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400" dirty="0"/>
              <a:t>Future of Collection Subset Portals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GCMD Collection Subset Portals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Retirement Announcement was emailed out on February 28, 2020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Possible Subset Portals to be converted into </a:t>
            </a:r>
            <a:r>
              <a:rPr lang="en-US" sz="1600" dirty="0" err="1"/>
              <a:t>EarthData</a:t>
            </a:r>
            <a:r>
              <a:rPr lang="en-US" sz="1600" dirty="0"/>
              <a:t> Search client (EDSC) Portals and maintained by their organizations: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Antarctic Master Directory (AMD)</a:t>
            </a:r>
          </a:p>
          <a:p>
            <a:pPr lvl="3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National Antarctic Data Centers Portals for AMD will be consolidated into the one portal.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Southern Ocean Observing System (SOOS)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All other GCMD Collection Subset Portals will be retired.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975747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V. Keyword Management System (KMS) API Change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88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KMS API Change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KMS API URL change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Announcements (March 6, 2020)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Posted on the GCMD and IDN pages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Send to CEOS IDN Interop email list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Alerts on GCMD Keyword Homepage and Forum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Announcements with the new URL will be sent out.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New URL: </a:t>
            </a:r>
            <a:r>
              <a:rPr lang="en-US" sz="1600" dirty="0">
                <a:hlinkClick r:id="rId3"/>
              </a:rPr>
              <a:t>https://gcmd.earthdata.nasa.gov/kms</a:t>
            </a:r>
            <a:endParaRPr 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Update KMS API Documentation on the IDN Site</a:t>
            </a: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800" dirty="0"/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07878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I. </a:t>
            </a:r>
            <a:r>
              <a:rPr lang="en-US" sz="3200" dirty="0">
                <a:solidFill>
                  <a:schemeClr val="bg1"/>
                </a:solidFill>
              </a:rPr>
              <a:t>CEOS/IDN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7759175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VI. GCMD keyword releases</a:t>
            </a:r>
          </a:p>
        </p:txBody>
      </p:sp>
    </p:spTree>
    <p:extLst>
      <p:ext uri="{BB962C8B-B14F-4D97-AF65-F5344CB8AC3E}">
        <p14:creationId xmlns:p14="http://schemas.microsoft.com/office/powerpoint/2010/main" val="648179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NASA GCMD Keyword Release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NASA GCMD Keywords Version 9.0 Released (2019-11-12)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Consists of two new keyword schemes: 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Measurement Name</a:t>
            </a:r>
          </a:p>
          <a:p>
            <a:pPr lvl="3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preliminary set of (~100) keywords that represent an observable property, usually geophysical, geo-biophysical, physical, or chemical.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Granule Data Format</a:t>
            </a:r>
          </a:p>
          <a:p>
            <a:pPr lvl="3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represent the format of the data that is distributed by the data center.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New Keyword Schemes URL: </a:t>
            </a:r>
            <a:r>
              <a:rPr lang="en-US" sz="1600" dirty="0">
                <a:hlinkClick r:id="rId3"/>
              </a:rPr>
              <a:t>https://gcmdservices.gsfc.nasa.gov/static/kms/</a:t>
            </a:r>
            <a:endParaRPr lang="en-US" sz="1600" dirty="0"/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800" dirty="0"/>
          </a:p>
          <a:p>
            <a:pPr marL="609600" lvl="1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1600" dirty="0"/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206779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/>
              <a:t>NASA GCMD Keyword Release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NASA GCMD Keywords Version 9.1 Released (2020-01-09)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Consists of 5 new keyword schemes: 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Projection Name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Projection Authority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 err="1"/>
              <a:t>ChainedOperations</a:t>
            </a:r>
            <a:endParaRPr lang="en-US" sz="1600" dirty="0"/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Operations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600" dirty="0" err="1"/>
              <a:t>ProjectionDatumNames</a:t>
            </a:r>
            <a:r>
              <a:rPr lang="en-US" sz="1600" dirty="0"/>
              <a:t>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600" dirty="0"/>
              <a:t>These new keyword schemes are in support of NASA's Unified Metadata Model for Services (UMM-S).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920765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VII. UMM-S/-T Status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157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b="1" dirty="0">
                <a:solidFill>
                  <a:schemeClr val="bg1"/>
                </a:solidFill>
                <a:latin typeface="Avenir Book" panose="02000503020000020003" pitchFamily="2" charset="0"/>
              </a:rPr>
              <a:t>UMM-S/-T Status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23230"/>
            <a:ext cx="8301723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UMM-S (Services)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Documents: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UMM-S Model: </a:t>
            </a:r>
            <a:r>
              <a:rPr lang="en-US" sz="1400" dirty="0">
                <a:hlinkClick r:id="rId3"/>
              </a:rPr>
              <a:t>https://wiki.earthdata.nasa.gov/download/attachments/49448405/UMM-S_V1.2_20190812.doc?version=1&amp;modificationDate=1565706321493&amp;api=v2</a:t>
            </a:r>
            <a:endParaRPr lang="en-US" sz="1400" dirty="0"/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UMM-S Schema (Latest version): : </a:t>
            </a:r>
            <a:r>
              <a:rPr lang="en-US" sz="1400" dirty="0">
                <a:hlinkClick r:id="rId4"/>
              </a:rPr>
              <a:t>https://git.earthdata.nasa.gov/projects/EMFD/repos/unified-metadata-model/browse/service/v1.4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UMM-T (TOOLs)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Document: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400" dirty="0"/>
              <a:t>UMM-T Schema (initial version): </a:t>
            </a:r>
            <a:r>
              <a:rPr lang="en-US" sz="1400" dirty="0">
                <a:hlinkClick r:id="rId5"/>
              </a:rPr>
              <a:t>https://git.earthdata.nasa.gov/projects/EMFD/repos/unified-metadata-model/browse/tool/v1.0</a:t>
            </a:r>
            <a:endParaRPr lang="en-US" sz="14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Work on implementing the new UMM-S/-T schemas will commence in May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640470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35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99440" y="162878"/>
            <a:ext cx="8229600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3600" dirty="0">
                <a:solidFill>
                  <a:schemeClr val="bg1"/>
                </a:solidFill>
              </a:rPr>
              <a:t>Questions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57200" y="1150706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 algn="ctr"/>
            <a:r>
              <a:rPr lang="en-US" sz="2400" dirty="0">
                <a:solidFill>
                  <a:schemeClr val="bg1"/>
                </a:solidFill>
              </a:rPr>
              <a:t>Please provide questions/comments to:</a:t>
            </a:r>
          </a:p>
          <a:p>
            <a:pPr lvl="1"/>
            <a:endParaRPr lang="en-US" sz="2400" dirty="0"/>
          </a:p>
          <a:p>
            <a:pPr lvl="1" algn="ctr"/>
            <a:r>
              <a:rPr lang="en-US" sz="2400" dirty="0">
                <a:hlinkClick r:id="rId3"/>
              </a:rPr>
              <a:t>michael.p.morahan@nasa.gov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(KBR)</a:t>
            </a:r>
          </a:p>
          <a:p>
            <a:pPr lvl="1" algn="ctr"/>
            <a:r>
              <a:rPr lang="en-US" sz="2400" dirty="0">
                <a:hlinkClick r:id="rId4"/>
              </a:rPr>
              <a:t>valerie.dixon@nasa.gov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(NASA)</a:t>
            </a:r>
          </a:p>
          <a:p>
            <a:pPr lvl="1" algn="ctr"/>
            <a:r>
              <a:rPr lang="en-US" sz="2400" dirty="0">
                <a:hlinkClick r:id="rId5"/>
              </a:rPr>
              <a:t>christopher.s.lynnes@nasa.gov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bg1"/>
                </a:solidFill>
              </a:rPr>
              <a:t>(NASA)</a:t>
            </a:r>
          </a:p>
        </p:txBody>
      </p:sp>
    </p:spTree>
    <p:extLst>
      <p:ext uri="{BB962C8B-B14F-4D97-AF65-F5344CB8AC3E}">
        <p14:creationId xmlns:p14="http://schemas.microsoft.com/office/powerpoint/2010/main" val="20035312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777778" y="4749900"/>
            <a:ext cx="1282376" cy="393600"/>
          </a:xfrm>
        </p:spPr>
        <p:txBody>
          <a:bodyPr/>
          <a:lstStyle/>
          <a:p>
            <a:r>
              <a:rPr lang="en-US" dirty="0"/>
              <a:t>WS48-1019-MM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13DC5D7-EC6F-2343-86B4-C918414D94BF}"/>
              </a:ext>
            </a:extLst>
          </p:cNvPr>
          <p:cNvSpPr/>
          <p:nvPr/>
        </p:nvSpPr>
        <p:spPr>
          <a:xfrm>
            <a:off x="942109" y="191522"/>
            <a:ext cx="7301346" cy="4560588"/>
          </a:xfrm>
          <a:prstGeom prst="roundRect">
            <a:avLst/>
          </a:prstGeom>
          <a:solidFill>
            <a:schemeClr val="bg1"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57">
            <a:extLst>
              <a:ext uri="{FF2B5EF4-FFF2-40B4-BE49-F238E27FC236}">
                <a16:creationId xmlns:a16="http://schemas.microsoft.com/office/drawing/2014/main" id="{4E7438D6-14B8-D94A-BFF5-A8CB2A885670}"/>
              </a:ext>
            </a:extLst>
          </p:cNvPr>
          <p:cNvSpPr txBox="1"/>
          <p:nvPr/>
        </p:nvSpPr>
        <p:spPr>
          <a:xfrm>
            <a:off x="1498482" y="191521"/>
            <a:ext cx="5827472" cy="8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/>
            <a:r>
              <a:rPr lang="en-US" sz="1800" dirty="0">
                <a:solidFill>
                  <a:srgbClr val="34495E"/>
                </a:solidFill>
                <a:latin typeface="+mn-lt"/>
              </a:rPr>
              <a:t>This work was supported by NASA/GSFC under Raytheon Co.</a:t>
            </a:r>
          </a:p>
        </p:txBody>
      </p:sp>
      <p:sp>
        <p:nvSpPr>
          <p:cNvPr id="11" name="Shape 71">
            <a:extLst>
              <a:ext uri="{FF2B5EF4-FFF2-40B4-BE49-F238E27FC236}">
                <a16:creationId xmlns:a16="http://schemas.microsoft.com/office/drawing/2014/main" id="{3DBC4E9D-5D75-694B-B327-40FCED36BA74}"/>
              </a:ext>
            </a:extLst>
          </p:cNvPr>
          <p:cNvSpPr txBox="1"/>
          <p:nvPr/>
        </p:nvSpPr>
        <p:spPr>
          <a:xfrm>
            <a:off x="3751167" y="1907447"/>
            <a:ext cx="1322100" cy="308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1050" i="1" dirty="0"/>
              <a:t>in partnership with</a:t>
            </a:r>
            <a:endParaRPr sz="105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DF76D8-E344-3342-BE13-31A5ABF83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43" y="1157464"/>
            <a:ext cx="2183348" cy="4201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21CAAB9-2BF8-2843-BC67-DFE85B8927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51" y="2643810"/>
            <a:ext cx="741718" cy="7417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CC03EC-093E-954B-B007-B97B5647D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9193" y="2914177"/>
            <a:ext cx="840045" cy="21479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A01E22-B79D-1343-ACA4-BC1E499889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363" y="2756895"/>
            <a:ext cx="840045" cy="4556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32E515C-E693-7445-8094-7C358A30F1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9483" y="3407429"/>
            <a:ext cx="840045" cy="8400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9FC4E2-FF10-F64F-ACA8-1F25EFB1AA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5548" y="3593291"/>
            <a:ext cx="685800" cy="46832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3890FB5-5C35-2444-8DB4-DFC801D9983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7369" y="3720004"/>
            <a:ext cx="840045" cy="2148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326ADD-D4A1-2C48-82A4-6FAE48184A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9499" y="3654342"/>
            <a:ext cx="840045" cy="346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48D44F-7E2F-D74E-9740-BC75AF7FC08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37615" y="3704198"/>
            <a:ext cx="891540" cy="278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1ED6B88-BAF0-004C-BD75-9F74B25FA5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29287" y="4361648"/>
            <a:ext cx="1165860" cy="1669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3053459-041B-8246-9960-11DC28E0EB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786" y="2712986"/>
            <a:ext cx="599441" cy="46272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6E40A05-040A-3946-8A23-86D7A910FE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532" y="2826656"/>
            <a:ext cx="843534" cy="37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058458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37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Background Information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2942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38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Additional Information: </a:t>
            </a: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draft Metadata Management Tool (</a:t>
            </a:r>
            <a:r>
              <a:rPr lang="en-US" sz="3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dMMT</a:t>
            </a: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)</a:t>
            </a:r>
            <a:r>
              <a:rPr lang="en-US" sz="3200" dirty="0">
                <a:solidFill>
                  <a:schemeClr val="bg1"/>
                </a:solidFill>
              </a:rPr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28161162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dMMT</a:t>
            </a:r>
            <a:r>
              <a:rPr lang="en-US" dirty="0">
                <a:solidFill>
                  <a:schemeClr val="bg1"/>
                </a:solidFill>
              </a:rPr>
              <a:t> Pathfinder Testing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 err="1">
                <a:solidFill>
                  <a:schemeClr val="bg1"/>
                </a:solidFill>
              </a:rPr>
              <a:t>dMMT</a:t>
            </a:r>
            <a:r>
              <a:rPr lang="en-US" sz="2000" dirty="0">
                <a:solidFill>
                  <a:schemeClr val="bg1"/>
                </a:solidFill>
              </a:rPr>
              <a:t> Pathfinder Testing Kick-Off email sent out (March 5)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Scope: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b="1" dirty="0"/>
              <a:t>In Scope</a:t>
            </a:r>
            <a:r>
              <a:rPr lang="en-US" sz="1800" dirty="0"/>
              <a:t>: Evaluation of 1) the application's functionality, usability and workflow, and 2) the User Guide's comprehensiveness and completeness.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b="1" dirty="0"/>
              <a:t>Out of Scope</a:t>
            </a:r>
            <a:r>
              <a:rPr lang="en-US" sz="1800" dirty="0"/>
              <a:t>: Testing the application's performance, security or other system level requirements. These tests are being done by EED-2 team.</a:t>
            </a:r>
            <a:endParaRPr lang="en-US" sz="1800" dirty="0">
              <a:solidFill>
                <a:schemeClr val="bg1"/>
              </a:solidFill>
            </a:endParaRPr>
          </a:p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95265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New ESA </a:t>
            </a:r>
            <a:r>
              <a:rPr lang="en-US" sz="3200" dirty="0" err="1">
                <a:solidFill>
                  <a:schemeClr val="bg1"/>
                </a:solidFill>
              </a:rPr>
              <a:t>FedEO</a:t>
            </a:r>
            <a:r>
              <a:rPr lang="en-US" sz="3200" dirty="0">
                <a:solidFill>
                  <a:schemeClr val="bg1"/>
                </a:solidFill>
              </a:rPr>
              <a:t> Collections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altLang="en-US" sz="2000" dirty="0"/>
              <a:t>115 new </a:t>
            </a:r>
            <a:r>
              <a:rPr lang="en-US" altLang="en-US" sz="2000" dirty="0" err="1"/>
              <a:t>FedEO</a:t>
            </a:r>
            <a:r>
              <a:rPr lang="en-US" altLang="en-US" sz="2000" dirty="0"/>
              <a:t> Collection records ingested into IDN (CMR) test server.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Missions (Platforms) of Collections: COSMO-SKYMED, CartoSat-1, Deimos-1, ENVISAT, Sentinel-1/2/3/5P, ERS, GOCE, GOSAT, GeoEye-1, IKONOS, IRS-1, JERS-1, Landsat-8, OceanSat-2, PROBA, QUIKSCAT, ResourceSat-1/2, SAR, SMOS, SPOT-1/2/3/4/5/6/7, SciSat-1, </a:t>
            </a:r>
            <a:r>
              <a:rPr lang="en-US" sz="1800" dirty="0" err="1">
                <a:solidFill>
                  <a:schemeClr val="bg1"/>
                </a:solidFill>
              </a:rPr>
              <a:t>SeaSat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TerraSAR</a:t>
            </a:r>
            <a:r>
              <a:rPr lang="en-US" sz="1800" dirty="0">
                <a:solidFill>
                  <a:schemeClr val="bg1"/>
                </a:solidFill>
              </a:rPr>
              <a:t>-X, WorldView-1/2/3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One problem: several of the records were missing the granule OpenSearch Description Document link.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Can we move forward to ingest the </a:t>
            </a:r>
            <a:r>
              <a:rPr lang="en-US" sz="2000" dirty="0" err="1">
                <a:solidFill>
                  <a:schemeClr val="bg1"/>
                </a:solidFill>
              </a:rPr>
              <a:t>FedEO</a:t>
            </a:r>
            <a:r>
              <a:rPr lang="en-US" sz="2000" dirty="0">
                <a:solidFill>
                  <a:schemeClr val="bg1"/>
                </a:solidFill>
              </a:rPr>
              <a:t> metadata collection records into the public system?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2739495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Supporting Documentation</a:t>
            </a: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Documents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Draft MMT (</a:t>
            </a:r>
            <a:r>
              <a:rPr lang="en-US" sz="1800" dirty="0" err="1">
                <a:solidFill>
                  <a:schemeClr val="bg1"/>
                </a:solidFill>
              </a:rPr>
              <a:t>dMMT</a:t>
            </a:r>
            <a:r>
              <a:rPr lang="en-US" sz="1800" dirty="0">
                <a:solidFill>
                  <a:schemeClr val="bg1"/>
                </a:solidFill>
              </a:rPr>
              <a:t>) Pathfinder Test Plan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hlinkClick r:id="rId3"/>
              </a:rPr>
              <a:t>https://wiki.earthdata.nasa.gov/display/MMT/Draft+MMT+%28dMMT%29+Pathfinder+Test+Plan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Draft Metadata Management Tool (dMMT) User's Guide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hlinkClick r:id="rId4"/>
              </a:rPr>
              <a:t>https://wiki.earthdata.nasa.gov/display/CMR/Draft+Metadata+Management+Tool+%28dMMT%29+User%27s+Guide</a:t>
            </a: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UMM-C model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hlinkClick r:id="rId5"/>
              </a:rPr>
              <a:t>https://wiki.earthdata.nasa.gov/display/CMR/CMR+Documents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135778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Pathfinder Test Partners: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600" dirty="0">
                <a:solidFill>
                  <a:schemeClr val="bg1"/>
                </a:solidFill>
              </a:rPr>
              <a:t/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Test Partners: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Indian Space Research </a:t>
            </a:r>
            <a:r>
              <a:rPr lang="en-US" sz="1800" dirty="0" err="1">
                <a:solidFill>
                  <a:schemeClr val="bg1"/>
                </a:solidFill>
              </a:rPr>
              <a:t>Organisation</a:t>
            </a:r>
            <a:r>
              <a:rPr lang="en-US" sz="1800" dirty="0">
                <a:solidFill>
                  <a:schemeClr val="bg1"/>
                </a:solidFill>
              </a:rPr>
              <a:t> (ISRO)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European Space Agency (ESA)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Southern Ocean Observing System (SOOS)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marL="139700" indent="0" algn="ctr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2000" dirty="0">
                <a:solidFill>
                  <a:schemeClr val="bg1"/>
                </a:solidFill>
              </a:rPr>
              <a:t>Thank you for your support!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41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75547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Pathfinder Test Results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ISRO testing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Discovered an approver email notification issue.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ISRO received the notification of updated collection record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Successfully, creation/submit/approval/publish/deletion of records to the IDN (CMR)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42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544483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43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IDN Metrics: New, Updated, Deletes, and IDN Views.</a:t>
            </a:r>
          </a:p>
          <a:p>
            <a:pPr algn="ctr">
              <a:spcBef>
                <a:spcPts val="600"/>
              </a:spcBef>
              <a:buClr>
                <a:schemeClr val="bg1"/>
              </a:buClr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940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1733" y="471512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44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35251" y="76384"/>
            <a:ext cx="8326582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</a:rPr>
              <a:t>Dataset Curation Metrics- (February 2019 – February 2020)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77DAD6-DECC-794F-8C0B-EB6F1E7672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726583"/>
              </p:ext>
            </p:extLst>
          </p:nvPr>
        </p:nvGraphicFramePr>
        <p:xfrm>
          <a:off x="752708" y="844061"/>
          <a:ext cx="7638584" cy="42230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9646">
                  <a:extLst>
                    <a:ext uri="{9D8B030D-6E8A-4147-A177-3AD203B41FA5}">
                      <a16:colId xmlns:a16="http://schemas.microsoft.com/office/drawing/2014/main" val="3370338527"/>
                    </a:ext>
                  </a:extLst>
                </a:gridCol>
                <a:gridCol w="1909646">
                  <a:extLst>
                    <a:ext uri="{9D8B030D-6E8A-4147-A177-3AD203B41FA5}">
                      <a16:colId xmlns:a16="http://schemas.microsoft.com/office/drawing/2014/main" val="1310416150"/>
                    </a:ext>
                  </a:extLst>
                </a:gridCol>
                <a:gridCol w="1909646">
                  <a:extLst>
                    <a:ext uri="{9D8B030D-6E8A-4147-A177-3AD203B41FA5}">
                      <a16:colId xmlns:a16="http://schemas.microsoft.com/office/drawing/2014/main" val="3094894351"/>
                    </a:ext>
                  </a:extLst>
                </a:gridCol>
                <a:gridCol w="1909646">
                  <a:extLst>
                    <a:ext uri="{9D8B030D-6E8A-4147-A177-3AD203B41FA5}">
                      <a16:colId xmlns:a16="http://schemas.microsoft.com/office/drawing/2014/main" val="2297555264"/>
                    </a:ext>
                  </a:extLst>
                </a:gridCol>
              </a:tblGrid>
              <a:tr h="234029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New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Updated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Deleted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88315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Feb-19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181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489971396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Mar-19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209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373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288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127067832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Apr-19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1091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1420120929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May-19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95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183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796415744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Jun-19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599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319817519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Jul-19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3325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559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153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3343109776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Aug-19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107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1112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132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3239662673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Sep-19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364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1258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2617621298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Oct-19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341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349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350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1722283140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Nov-19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470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243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3602965191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Dec-19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3592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2974039226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>
                          <a:effectLst/>
                        </a:rPr>
                        <a:t>Jan-20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174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664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4159548080"/>
                  </a:ext>
                </a:extLst>
              </a:tr>
              <a:tr h="2808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Feb-20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90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1227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17" marR="7217" marT="721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7217" marR="7217" marT="7217" marB="0" anchor="b"/>
                </a:tc>
                <a:extLst>
                  <a:ext uri="{0D108BD9-81ED-4DB2-BD59-A6C34878D82A}">
                    <a16:rowId xmlns:a16="http://schemas.microsoft.com/office/drawing/2014/main" val="4057528848"/>
                  </a:ext>
                </a:extLst>
              </a:tr>
              <a:tr h="2340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5493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11658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1836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17" marR="7217" marT="7217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10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8471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541733" y="4715121"/>
            <a:ext cx="548700" cy="3936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45</a:t>
            </a:fld>
            <a:endParaRPr lang="en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10E8DD0D-5DA6-0E48-8E37-49339DF69306}"/>
              </a:ext>
            </a:extLst>
          </p:cNvPr>
          <p:cNvSpPr txBox="1">
            <a:spLocks/>
          </p:cNvSpPr>
          <p:nvPr/>
        </p:nvSpPr>
        <p:spPr>
          <a:xfrm>
            <a:off x="535251" y="456522"/>
            <a:ext cx="8326582" cy="680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Arial"/>
              <a:buNone/>
              <a:defRPr sz="5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</a:rPr>
              <a:t>New IDN Search Portal Metrics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(December 1, 2019 – March 26, 2020)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399E72-F289-324A-9162-60595C7EE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874489"/>
              </p:ext>
            </p:extLst>
          </p:nvPr>
        </p:nvGraphicFramePr>
        <p:xfrm>
          <a:off x="914400" y="2085371"/>
          <a:ext cx="7315200" cy="97275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3518729501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1233983738"/>
                    </a:ext>
                  </a:extLst>
                </a:gridCol>
              </a:tblGrid>
              <a:tr h="48637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Page views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Sessions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506158"/>
                  </a:ext>
                </a:extLst>
              </a:tr>
              <a:tr h="48637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1278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39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622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3200" dirty="0"/>
              <a:t>WMO/OSCAR vs. GCMD Keywords</a:t>
            </a:r>
            <a:r>
              <a:rPr lang="en-US" sz="3200" dirty="0">
                <a:solidFill>
                  <a:schemeClr val="bg1"/>
                </a:solidFill>
              </a:rPr>
              <a:t/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WGISS-48-21: WMO/OSCAR database comparison of Platform and Instrument keywords with GCMD Keywords.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Bulk of the mismatches are Upper case vs. Mix case or Numeral vs. Letter of the Mission (Platform) </a:t>
            </a:r>
            <a:r>
              <a:rPr lang="en-US" sz="1800" dirty="0" err="1"/>
              <a:t>ShortName</a:t>
            </a:r>
            <a:r>
              <a:rPr lang="en-US" sz="1800" dirty="0"/>
              <a:t> values.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Possible solutions: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Can the  </a:t>
            </a:r>
            <a:r>
              <a:rPr lang="en-US" sz="1800" dirty="0" err="1"/>
              <a:t>WGClimate</a:t>
            </a:r>
            <a:r>
              <a:rPr lang="en-US" sz="1800" dirty="0"/>
              <a:t> group use the GCMD Keywords?</a:t>
            </a:r>
          </a:p>
          <a:p>
            <a:pPr lvl="2">
              <a:spcBef>
                <a:spcPts val="600"/>
              </a:spcBef>
              <a:buClr>
                <a:schemeClr val="bg1"/>
              </a:buClr>
            </a:pPr>
            <a:r>
              <a:rPr lang="en-US" sz="1800" dirty="0"/>
              <a:t>Request to WHO/OSCAR to add GCMD Keyword universally unique identifiers  (UUIDs) to their mission (platform) entries.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2683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200" dirty="0"/>
              <a:t>WGISS-48-06: Are </a:t>
            </a:r>
            <a:r>
              <a:rPr lang="en-GB" sz="2200" dirty="0"/>
              <a:t>virtual constellation (VC) datasets in the IDN</a:t>
            </a:r>
            <a:endParaRPr lang="en-US" sz="2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213267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/>
              <a:t>Review IDN holding to match VC dataset Collections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IDN provided the </a:t>
            </a:r>
            <a:r>
              <a:rPr lang="en-US" sz="1800" dirty="0" err="1">
                <a:solidFill>
                  <a:schemeClr val="bg1"/>
                </a:solidFill>
              </a:rPr>
              <a:t>ShortNames</a:t>
            </a:r>
            <a:r>
              <a:rPr lang="en-US" sz="1800" dirty="0">
                <a:solidFill>
                  <a:schemeClr val="bg1"/>
                </a:solidFill>
              </a:rPr>
              <a:t>, Unique Ids, and direct IDN links to matching records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endParaRPr lang="en-US" sz="1800" dirty="0">
              <a:solidFill>
                <a:schemeClr val="bg1"/>
              </a:solidFill>
            </a:endParaRP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Notified CEOS providers of VC collections missing from the IDN holdings.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BCB17B4-0E1C-7441-AEC4-1D3E032A3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4" y="2072245"/>
            <a:ext cx="9144000" cy="235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0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0A082A4-B802-DA42-A852-E7D8A5387F0B}"/>
              </a:ext>
            </a:extLst>
          </p:cNvPr>
          <p:cNvSpPr txBox="1">
            <a:spLocks/>
          </p:cNvSpPr>
          <p:nvPr/>
        </p:nvSpPr>
        <p:spPr>
          <a:xfrm>
            <a:off x="412356" y="2085203"/>
            <a:ext cx="8481848" cy="2405294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spcBef>
                <a:spcPts val="600"/>
              </a:spcBef>
              <a:buClr>
                <a:schemeClr val="bg1"/>
              </a:buClr>
            </a:pPr>
            <a:r>
              <a:rPr lang="en-US" sz="3300" b="1" dirty="0">
                <a:solidFill>
                  <a:schemeClr val="bg1"/>
                </a:solidFill>
                <a:latin typeface="Avenir Book" panose="02000503020000020003" pitchFamily="2" charset="0"/>
              </a:rPr>
              <a:t>II. </a:t>
            </a: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draft Metadata Management Tool (</a:t>
            </a:r>
            <a:r>
              <a:rPr lang="en-US" sz="3200" b="1" dirty="0" err="1">
                <a:solidFill>
                  <a:schemeClr val="bg1"/>
                </a:solidFill>
                <a:latin typeface="Avenir Book" panose="02000503020000020003" pitchFamily="2" charset="0"/>
              </a:rPr>
              <a:t>dMMT</a:t>
            </a:r>
            <a:r>
              <a:rPr lang="en-US" sz="3200" b="1" dirty="0">
                <a:solidFill>
                  <a:schemeClr val="bg1"/>
                </a:solidFill>
                <a:latin typeface="Avenir Book" panose="02000503020000020003" pitchFamily="2" charset="0"/>
              </a:rPr>
              <a:t>)</a:t>
            </a:r>
            <a:r>
              <a:rPr lang="en-US" sz="3200" dirty="0">
                <a:solidFill>
                  <a:schemeClr val="bg1"/>
                </a:solidFill>
              </a:rPr>
              <a:t> Update</a:t>
            </a:r>
          </a:p>
        </p:txBody>
      </p:sp>
    </p:spTree>
    <p:extLst>
      <p:ext uri="{BB962C8B-B14F-4D97-AF65-F5344CB8AC3E}">
        <p14:creationId xmlns:p14="http://schemas.microsoft.com/office/powerpoint/2010/main" val="356747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Draft Metadata Management Tool (</a:t>
            </a:r>
            <a:r>
              <a:rPr lang="en-US" sz="2600" dirty="0" err="1">
                <a:solidFill>
                  <a:schemeClr val="bg1"/>
                </a:solidFill>
              </a:rPr>
              <a:t>dMMT</a:t>
            </a:r>
            <a:r>
              <a:rPr lang="en-US" sz="2600" dirty="0">
                <a:solidFill>
                  <a:schemeClr val="bg1"/>
                </a:solidFill>
              </a:rPr>
              <a:t>) Overview</a:t>
            </a:r>
            <a:br>
              <a:rPr lang="en-US" sz="2600" dirty="0">
                <a:solidFill>
                  <a:schemeClr val="bg1"/>
                </a:solidFill>
              </a:rPr>
            </a:br>
            <a:endParaRPr lang="en-US" sz="26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A8333-9A06-FF45-B679-C5C2A065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843550"/>
            <a:ext cx="8016755" cy="448220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sz="2000" dirty="0">
                <a:solidFill>
                  <a:schemeClr val="bg1"/>
                </a:solidFill>
              </a:rPr>
              <a:t>Non-NASA users will be able to: 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Generate/Review/Submit collection and service (future) metadata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Edit their published metadata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Request to delete draft/submitted/published metadata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Search for published metadata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Follow the status of metadata (Status categories: In Work, Submitted, Approval, and Done)</a:t>
            </a:r>
          </a:p>
          <a:p>
            <a:pPr lvl="1">
              <a:spcBef>
                <a:spcPts val="600"/>
              </a:spcBef>
              <a:buClr>
                <a:schemeClr val="bg1"/>
              </a:buClr>
            </a:pPr>
            <a:r>
              <a:rPr lang="en-US" sz="1800" dirty="0">
                <a:solidFill>
                  <a:schemeClr val="bg1"/>
                </a:solidFill>
              </a:rPr>
              <a:t>Receive email notification of the status of their metadata.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51753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23728CA-1C19-914C-8BDB-C70E5C776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327" y="221200"/>
            <a:ext cx="8634567" cy="572700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Updated </a:t>
            </a:r>
            <a:r>
              <a:rPr lang="en-US" dirty="0" err="1">
                <a:solidFill>
                  <a:schemeClr val="bg1"/>
                </a:solidFill>
              </a:rPr>
              <a:t>dMMT</a:t>
            </a:r>
            <a:r>
              <a:rPr lang="en-US" dirty="0">
                <a:solidFill>
                  <a:schemeClr val="bg1"/>
                </a:solidFill>
              </a:rPr>
              <a:t> with CEOS Logo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E9ADF-D452-0D46-B744-76F0EF01E7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8263B3-E6E2-AB4C-8827-62A2D5ABD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" t="17580" r="2250" b="4300"/>
          <a:stretch/>
        </p:blipFill>
        <p:spPr>
          <a:xfrm>
            <a:off x="352481" y="904240"/>
            <a:ext cx="8435919" cy="40180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3DAB8AB-3493-DA44-8AE4-54E526F01ECF}"/>
              </a:ext>
            </a:extLst>
          </p:cNvPr>
          <p:cNvSpPr/>
          <p:nvPr/>
        </p:nvSpPr>
        <p:spPr>
          <a:xfrm>
            <a:off x="2062480" y="965200"/>
            <a:ext cx="487680" cy="284480"/>
          </a:xfrm>
          <a:prstGeom prst="rect">
            <a:avLst/>
          </a:prstGeom>
          <a:noFill/>
          <a:ln w="793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99971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NASA_One" id="{4866F4A5-16FF-C74E-B4C4-7A1EF43703DC}" vid="{952A0154-8618-0245-BD67-EB68C0D4E94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9719</TotalTime>
  <Words>1493</Words>
  <Application>Microsoft Office PowerPoint</Application>
  <PresentationFormat>On-screen Show (16:9)</PresentationFormat>
  <Paragraphs>308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Courier New</vt:lpstr>
      <vt:lpstr>Arial</vt:lpstr>
      <vt:lpstr>Helvetica Neue</vt:lpstr>
      <vt:lpstr>Avenir Book</vt:lpstr>
      <vt:lpstr>Calibri</vt:lpstr>
      <vt:lpstr>Simple Light</vt:lpstr>
      <vt:lpstr>IDN Update</vt:lpstr>
      <vt:lpstr>PowerPoint Presentation</vt:lpstr>
      <vt:lpstr>PowerPoint Presentation</vt:lpstr>
      <vt:lpstr>New ESA FedEO Collections </vt:lpstr>
      <vt:lpstr>WMO/OSCAR vs. GCMD Keywords </vt:lpstr>
      <vt:lpstr>WGISS-48-06: Are virtual constellation (VC) datasets in the IDN</vt:lpstr>
      <vt:lpstr>PowerPoint Presentation</vt:lpstr>
      <vt:lpstr>Draft Metadata Management Tool (dMMT) Overview </vt:lpstr>
      <vt:lpstr>Updated dMMT with CEOS Logo</vt:lpstr>
      <vt:lpstr>dMMT Pathfinder Testing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of GCMD and docBUILDER</vt:lpstr>
      <vt:lpstr>Future of Collection Subset Portals</vt:lpstr>
      <vt:lpstr>PowerPoint Presentation</vt:lpstr>
      <vt:lpstr>KMS API Change</vt:lpstr>
      <vt:lpstr>PowerPoint Presentation</vt:lpstr>
      <vt:lpstr>NASA GCMD Keyword Release</vt:lpstr>
      <vt:lpstr>NASA GCMD Keyword Release</vt:lpstr>
      <vt:lpstr>PowerPoint Presentation</vt:lpstr>
      <vt:lpstr>UMM-S/-T Status</vt:lpstr>
      <vt:lpstr>PowerPoint Presentation</vt:lpstr>
      <vt:lpstr>PowerPoint Presentation</vt:lpstr>
      <vt:lpstr>PowerPoint Presentation</vt:lpstr>
      <vt:lpstr>PowerPoint Presentation</vt:lpstr>
      <vt:lpstr>dMMT Pathfinder Testing  </vt:lpstr>
      <vt:lpstr>Supporting Documentation</vt:lpstr>
      <vt:lpstr>Pathfinder Test Partners:   </vt:lpstr>
      <vt:lpstr>Pathfinder Test Results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IDN Update</dc:title>
  <dc:subject/>
  <dc:creator>Trakas, Diane E. (GSFC-423.0)[ASRC FEDERAL SYSTEM SOLUTIONS]</dc:creator>
  <cp:keywords/>
  <dc:description/>
  <cp:lastModifiedBy>Trakas, Diane E. (GSFC-423.0)[ASRC FEDERAL SYSTEM SOLUTIONS]</cp:lastModifiedBy>
  <cp:revision>288</cp:revision>
  <cp:lastPrinted>2019-08-26T11:57:20Z</cp:lastPrinted>
  <dcterms:modified xsi:type="dcterms:W3CDTF">2020-03-30T18:47:44Z</dcterms:modified>
  <cp:category/>
</cp:coreProperties>
</file>