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10"/>
  </p:notesMasterIdLst>
  <p:sldIdLst>
    <p:sldId id="262" r:id="rId3"/>
    <p:sldId id="263" r:id="rId4"/>
    <p:sldId id="265" r:id="rId5"/>
    <p:sldId id="266" r:id="rId6"/>
    <p:sldId id="261" r:id="rId7"/>
    <p:sldId id="259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4F350-8E9C-499F-A7C2-4B694A7298C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967E7-C30D-4843-A048-C18C8566F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1463" indent="-2190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788" indent="-219075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9988" indent="-2190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7188" indent="-2190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4388" indent="-2190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1588" indent="-2190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370776-5AEC-4A7E-991A-560547FF0D5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Continue investigations with red+ blue LEDs supplemented with green LEDs to improve whole-canopy light penetration/absorption, and enhance normal leaf color from a human visual perspective (photometric scale)</a:t>
            </a:r>
          </a:p>
          <a:p>
            <a:pPr eaLnBrk="1" hangingPunct="1"/>
            <a:r>
              <a:rPr lang="en-US" altLang="en-US" smtClean="0"/>
              <a:t>Explore opportunities to implement new high-brightness red (indium gallium aluminum phosphide) and blue LEDs (indium gallium nitride) in salad crop testing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884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348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B006FC-3F55-406E-BE8E-E7000C036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86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24CFF3-77F1-4FC5-8071-36FDA6DE4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0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426881-F8A2-4501-B2AA-78E60D75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7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96D2E0-DD9E-4316-B628-7F05F2E45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49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A94DCD-1E7F-4FAA-A4A6-7D194252A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3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9D4C66-E428-4746-A46A-B0854EB7D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37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DDA15C-D204-4BB4-A4EF-68D890275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18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EF8A-7B80-446D-80FA-36B1B14BD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26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DF15-5B13-4559-9AB4-AEF3C192F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0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BEDA-2D0A-4205-837A-FF9C2AC49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95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4F61-8A0E-40EE-B3E8-064015E6E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35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9972E-5677-4DA5-9090-41F22A1AC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3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922F-4DBC-4379-BD82-233A37390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59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E9E8-AB1F-417A-B08A-E11412720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15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AA03-345A-4D7E-930B-BD6674EC5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663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9EBDF-C80E-4DFC-83C6-74EE97986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613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6FC3-3767-43B7-A786-5799E665F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39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C0093-C320-462E-8EF2-F43044806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18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936D5-5A4E-4F4F-AD50-3DC5E371C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13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90073D-E97E-4EA9-911F-99C260A3D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7B65C5-63C0-465D-8754-5CA1132845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7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82B76-E13F-4F9D-B7C8-01F8AC14D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23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62B572-0378-41C1-82D8-96242BA1F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1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DA7E55-EA78-47FF-A0FE-477AAA522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91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4A4ED4-2D35-40CF-9AB0-3D11C86BD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D0B7B5-EBFD-4761-85DD-0EC9853C5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60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923F5-A962-4FA4-9471-F02669FE3A74}" type="slidenum">
              <a:rPr lang="en-US" alt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624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E3F6F-276B-4DC7-B7EF-AC344331A70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5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NASA’s Biomass Production Chamber (BPC)—Perhaps the First Operational Vertical Farm (1988)</a:t>
            </a:r>
            <a:b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en-US" altLang="en-US" sz="2400" i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2467" name="Picture 3" descr="BPC Rear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47738"/>
            <a:ext cx="5029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BPC Control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62426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BPC NDS Tan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6576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604125" y="947738"/>
            <a:ext cx="1120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</a:rPr>
              <a:t>Control Room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158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External View - Back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537325" y="6434138"/>
            <a:ext cx="1501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latin typeface="Arial" panose="020B0604020202020204" pitchFamily="34" charset="0"/>
              </a:rPr>
              <a:t>Hydroponic System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6388" y="5835650"/>
            <a:ext cx="4645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20 m</a:t>
            </a:r>
            <a:r>
              <a:rPr lang="en-US" altLang="en-US" sz="1400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growing area; 113 m</a:t>
            </a:r>
            <a:r>
              <a:rPr lang="en-US" altLang="en-US" sz="1400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vol.; 96 400-W HPS Lamps;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400 m</a:t>
            </a:r>
            <a:r>
              <a:rPr lang="en-US" altLang="en-US" sz="1400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min</a:t>
            </a:r>
            <a:r>
              <a:rPr lang="en-US" altLang="en-US" sz="1400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-1</a:t>
            </a:r>
            <a:r>
              <a:rPr lang="en-US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air circulation; two 52-kW chillers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+mn-lt"/>
              </a:rPr>
              <a:t>Wheeler. 1992. HortScience</a:t>
            </a:r>
          </a:p>
        </p:txBody>
      </p:sp>
    </p:spTree>
    <p:extLst>
      <p:ext uri="{BB962C8B-B14F-4D97-AF65-F5344CB8AC3E}">
        <p14:creationId xmlns:p14="http://schemas.microsoft.com/office/powerpoint/2010/main" val="31369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43" y="-97971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Soybeans in NASA’s Biomass Production Chamber (BPC)</a:t>
            </a:r>
            <a:br>
              <a:rPr lang="en-US" altLang="en-US" sz="2400" dirty="0" smtClean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en-US" altLang="en-US" sz="12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3491" name="Picture 5" descr="Soybean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62000"/>
            <a:ext cx="73152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olorfulMixedSa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22433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4" descr="chard LEDs 21d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675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AutoShape 5"/>
          <p:cNvSpPr>
            <a:spLocks noChangeArrowheads="1"/>
          </p:cNvSpPr>
          <p:nvPr/>
        </p:nvSpPr>
        <p:spPr bwMode="auto">
          <a:xfrm rot="5288774">
            <a:off x="3009900" y="3314700"/>
            <a:ext cx="2057400" cy="1066800"/>
          </a:xfrm>
          <a:prstGeom prst="curvedDownArrow">
            <a:avLst>
              <a:gd name="adj1" fmla="val 38571"/>
              <a:gd name="adj2" fmla="val 77143"/>
              <a:gd name="adj3" fmla="val 33333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4555672" y="155121"/>
            <a:ext cx="44903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NASA Pioneered the use of Light </a:t>
            </a:r>
            <a:r>
              <a:rPr lang="en-US" altLang="en-US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Emitting Diodes (LEDs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) to Grow Crops</a:t>
            </a:r>
            <a:endParaRPr lang="en-US" altLang="en-US" sz="1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9094" name="Text Box 10"/>
          <p:cNvSpPr txBox="1">
            <a:spLocks noChangeArrowheads="1"/>
          </p:cNvSpPr>
          <p:nvPr/>
        </p:nvSpPr>
        <p:spPr bwMode="auto">
          <a:xfrm>
            <a:off x="136525" y="-14288"/>
            <a:ext cx="184150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/>
          </a:p>
        </p:txBody>
      </p:sp>
      <p:pic>
        <p:nvPicPr>
          <p:cNvPr id="8909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29" y="1676400"/>
            <a:ext cx="2447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TextBox 1"/>
          <p:cNvSpPr txBox="1">
            <a:spLocks noChangeArrowheads="1"/>
          </p:cNvSpPr>
          <p:nvPr/>
        </p:nvSpPr>
        <p:spPr bwMode="auto">
          <a:xfrm>
            <a:off x="4807158" y="5380672"/>
            <a:ext cx="41583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Patent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Using LEDs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Plants Developed with NASA Funding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University of </a:t>
            </a: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Wisconsin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Bula et al. 1991. HortScience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Goins et al., 1997. J. Exp. Bot.</a:t>
            </a:r>
            <a:endParaRPr lang="en-US" altLang="en-US" sz="1400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36" y="3469822"/>
            <a:ext cx="3691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Testing at Kennedy Space Center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1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876800" y="990600"/>
            <a:ext cx="47244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</a:t>
            </a:r>
            <a:b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LEDs are Used</a:t>
            </a:r>
            <a:b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in </a:t>
            </a:r>
            <a:b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b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b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34290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16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Plant-Expressed </a:t>
            </a:r>
          </a:p>
          <a:p>
            <a:pPr algn="ctr">
              <a:buFontTx/>
              <a:buNone/>
            </a:pPr>
            <a:r>
              <a:rPr lang="en-US" altLang="en-US" sz="16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Consortium</a:t>
            </a:r>
          </a:p>
          <a:p>
            <a:pPr algn="ctr">
              <a:buFontTx/>
              <a:buNone/>
            </a:pPr>
            <a:r>
              <a:rPr lang="en-US" altLang="en-US" sz="16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Courtesy of Illumitex</a:t>
            </a:r>
          </a:p>
          <a:p>
            <a:pPr algn="ctr">
              <a:buFontTx/>
              <a:buNone/>
            </a:pPr>
            <a:r>
              <a:rPr lang="en-US" altLang="en-US" sz="1600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Austin, TX</a:t>
            </a:r>
          </a:p>
        </p:txBody>
      </p:sp>
      <p:pic>
        <p:nvPicPr>
          <p:cNvPr id="78852" name="Picture 3" descr="IMG_9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600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_MG_52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5026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otato cv Norland NASA B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33688"/>
            <a:ext cx="42672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88479" y="824593"/>
            <a:ext cx="2895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NASA’s Use of Nutrient Film Technique (NFT)</a:t>
            </a:r>
            <a:b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to Grow</a:t>
            </a:r>
            <a:b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Potatoes</a:t>
            </a:r>
            <a:endParaRPr lang="en-US" altLang="en-US" sz="1400" i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4" descr="Potato Tubers in BPC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657600"/>
            <a:ext cx="4343400" cy="3021013"/>
          </a:xfrm>
          <a:noFill/>
        </p:spPr>
      </p:pic>
      <p:pic>
        <p:nvPicPr>
          <p:cNvPr id="28677" name="Picture 5" descr="PotatoesNASA  BPC 28 days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72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 rot="-2025007">
            <a:off x="4953000" y="1143000"/>
            <a:ext cx="885825" cy="1676400"/>
          </a:xfrm>
          <a:prstGeom prst="curvedLeftArrow">
            <a:avLst>
              <a:gd name="adj1" fmla="val 37849"/>
              <a:gd name="adj2" fmla="val 75699"/>
              <a:gd name="adj3" fmla="val 33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5666014" y="6359979"/>
            <a:ext cx="2646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Wheeler et al., 1990. Amer. Pot. J.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907" y="919842"/>
            <a:ext cx="33147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Commerical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of</a:t>
            </a:r>
            <a:b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Potatoes</a:t>
            </a:r>
            <a:b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NFT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973036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1DF15-5B13-4559-9AB4-AEF3C192FEF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6" y="677181"/>
            <a:ext cx="4347181" cy="336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64" y="3852863"/>
            <a:ext cx="3804557" cy="28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Down Arrow 6"/>
          <p:cNvSpPr/>
          <p:nvPr/>
        </p:nvSpPr>
        <p:spPr>
          <a:xfrm rot="2523533">
            <a:off x="4756177" y="2741213"/>
            <a:ext cx="2224087" cy="112431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08264" y="4573588"/>
            <a:ext cx="37265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 in NFT at NASA KSC 1992, </a:t>
            </a:r>
            <a:r>
              <a:rPr lang="en-US" alt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</a:t>
            </a:r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at commercial “seed potato”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(</a:t>
            </a:r>
            <a:r>
              <a:rPr lang="en-US" altLang="en-US" sz="1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Sklarczyk</a:t>
            </a:r>
            <a:r>
              <a:rPr lang="en-US" altLang="en-US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Farms, MI) 2016 </a:t>
            </a:r>
            <a:r>
              <a:rPr lang="en-US" alt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endParaRPr lang="en-US" alt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0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46957" y="-95250"/>
            <a:ext cx="8763000" cy="13716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Collector / Fiber Optic Demonstration</a:t>
            </a:r>
            <a:endParaRPr lang="en-US" altLang="en-US" sz="2400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3" name="Content Placeholder 4" descr="Solar Concentrators Roof of SLSL Bldg Feb 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321" y="1156607"/>
            <a:ext cx="4575629" cy="3431722"/>
          </a:xfrm>
        </p:spPr>
      </p:pic>
      <p:pic>
        <p:nvPicPr>
          <p:cNvPr id="46084" name="Picture 5" descr="Takashi Nakamura Taking Light Msmt from Fiber Opt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3306535"/>
            <a:ext cx="4310743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994835" y="4845050"/>
            <a:ext cx="2715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</a:rPr>
              <a:t>2 m</a:t>
            </a:r>
            <a:r>
              <a:rPr lang="en-US" altLang="en-US" sz="1600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</a:rPr>
              <a:t> of collectors on solar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</a:rPr>
              <a:t>tracking drive (</a:t>
            </a:r>
            <a:r>
              <a:rPr lang="en-US" altLang="en-US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SLSL </a:t>
            </a:r>
            <a:r>
              <a:rPr lang="en-US" altLang="en-US" sz="16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Bldg</a:t>
            </a:r>
            <a:r>
              <a:rPr lang="en-US" altLang="en-US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Kennedy Space Center, FL)</a:t>
            </a:r>
            <a:endParaRPr lang="en-US" altLang="en-US" sz="1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07605" y="2333172"/>
            <a:ext cx="3732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</a:rPr>
              <a:t>Up to 400 W light delivered to chamber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  <a:latin typeface="Arial" panose="020B0604020202020204" pitchFamily="34" charset="0"/>
              </a:rPr>
              <a:t>(40-50% of incident light)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685800" y="6200775"/>
            <a:ext cx="260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</a:rPr>
              <a:t>Drysdale et al., 2008 . Adv. Space Res.</a:t>
            </a:r>
          </a:p>
        </p:txBody>
      </p:sp>
    </p:spTree>
    <p:extLst>
      <p:ext uri="{BB962C8B-B14F-4D97-AF65-F5344CB8AC3E}">
        <p14:creationId xmlns:p14="http://schemas.microsoft.com/office/powerpoint/2010/main" val="7564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286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3_Default Design</vt:lpstr>
      <vt:lpstr>2_Default Design</vt:lpstr>
      <vt:lpstr>NASA’s Biomass Production Chamber (BPC)—Perhaps the First Operational Vertical Farm (1988) </vt:lpstr>
      <vt:lpstr>Soybeans in NASA’s Biomass Production Chamber (BPC) </vt:lpstr>
      <vt:lpstr>PowerPoint Presentation</vt:lpstr>
      <vt:lpstr>Now,  LEDs are Used Widely in  Controlled Environment Agriculture</vt:lpstr>
      <vt:lpstr>NASA’s Use of Nutrient Film Technique (NFT) to Grow Potatoes</vt:lpstr>
      <vt:lpstr>Commerical Production of Seed Potatoes using NFT</vt:lpstr>
      <vt:lpstr>Solar Collector / Fiber Optic Demonstration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NASA’s Biomass Production Chamber (BPC)</dc:title>
  <dc:creator>Wheeler, Raymond M. (KSC-UBA00)</dc:creator>
  <cp:lastModifiedBy>Wheeler, Raymond M. (KSC-UBA00)</cp:lastModifiedBy>
  <cp:revision>5</cp:revision>
  <dcterms:created xsi:type="dcterms:W3CDTF">2020-04-02T17:59:46Z</dcterms:created>
  <dcterms:modified xsi:type="dcterms:W3CDTF">2020-04-06T14:32:09Z</dcterms:modified>
</cp:coreProperties>
</file>