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34" r:id="rId2"/>
    <p:sldMasterId id="2147483746" r:id="rId3"/>
  </p:sldMasterIdLst>
  <p:notesMasterIdLst>
    <p:notesMasterId r:id="rId12"/>
  </p:notesMasterIdLst>
  <p:handoutMasterIdLst>
    <p:handoutMasterId r:id="rId13"/>
  </p:handoutMasterIdLst>
  <p:sldIdLst>
    <p:sldId id="270" r:id="rId4"/>
    <p:sldId id="410" r:id="rId5"/>
    <p:sldId id="413" r:id="rId6"/>
    <p:sldId id="416" r:id="rId7"/>
    <p:sldId id="417" r:id="rId8"/>
    <p:sldId id="259" r:id="rId9"/>
    <p:sldId id="415" r:id="rId10"/>
    <p:sldId id="26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D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 autoAdjust="0"/>
    <p:restoredTop sz="94705" autoAdjust="0"/>
  </p:normalViewPr>
  <p:slideViewPr>
    <p:cSldViewPr snapToGrid="0">
      <p:cViewPr varScale="1">
        <p:scale>
          <a:sx n="61" d="100"/>
          <a:sy n="61" d="100"/>
        </p:scale>
        <p:origin x="7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3F38A-24F1-4C26-8935-1D40E4DE1223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3C35C-391F-426B-975A-46F03E23A2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86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CDEA45-5117-4F31-8F31-B4DCE512F431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0B4251-1CB2-47DC-A30E-F189D6C14B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2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F852AD-587D-45EC-BFC5-E0BA93343F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0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924800" y="6618288"/>
            <a:ext cx="1219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9900" y="1103313"/>
            <a:ext cx="8343900" cy="6477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225" y="5854700"/>
            <a:ext cx="3708400" cy="889000"/>
          </a:xfrm>
        </p:spPr>
        <p:txBody>
          <a:bodyPr/>
          <a:lstStyle>
            <a:lvl1pPr marL="0" indent="0">
              <a:buFont typeface="Wingdings" pitchFamily="-107" charset="2"/>
              <a:buNone/>
              <a:defRPr sz="1600" b="1">
                <a:solidFill>
                  <a:srgbClr val="104A84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65888" y="63039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33D2C-CE13-420B-95DA-B996F42B514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08820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FE138-7094-432B-8354-0461F484D1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61345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6513"/>
            <a:ext cx="1960563" cy="6391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613" y="36513"/>
            <a:ext cx="5732462" cy="6391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DFC02-283E-413B-A62A-3021EE57F4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80425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9C0F1-BF59-4B8A-B57D-9A9BD26B9E67}" type="datetime1">
              <a:rPr lang="en-US" smtClean="0">
                <a:solidFill>
                  <a:srgbClr val="000000"/>
                </a:solidFill>
              </a:rPr>
              <a:t>4/6/2020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A66F-646F-483B-95D8-95EED87EC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72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924800" y="6618288"/>
            <a:ext cx="1219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9900" y="1103313"/>
            <a:ext cx="8343900" cy="6477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225" y="5854700"/>
            <a:ext cx="3708400" cy="889000"/>
          </a:xfrm>
        </p:spPr>
        <p:txBody>
          <a:bodyPr/>
          <a:lstStyle>
            <a:lvl1pPr marL="0" indent="0">
              <a:buFont typeface="Wingdings" pitchFamily="-107" charset="2"/>
              <a:buNone/>
              <a:defRPr sz="1600" b="1">
                <a:solidFill>
                  <a:srgbClr val="104A84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65888" y="63039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43F1FE-77C5-4E0E-847B-3B8816AC07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48560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3A69F-5CD1-4646-B217-3A7E8E562A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6814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71CE5-0FEE-4610-AFEA-4CB07D870A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03023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613" y="1290638"/>
            <a:ext cx="3846512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290638"/>
            <a:ext cx="3846513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45F18-D243-4D3D-88A9-B71040636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70668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3891-DA8B-4217-8A2A-748EB46447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63147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F5A34-D5C8-4BFF-8D7B-8753E242A6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03865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852D3-3D0E-4F93-9823-945127AF5D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17132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80551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35FA9-8FEC-4B27-8195-9C021DF0F0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77220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8BF7A-98BF-47AE-9AB8-07ED2283ED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57114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0601F-3A63-4921-A215-FC11CE895D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50836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6513"/>
            <a:ext cx="1960563" cy="6391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613" y="36513"/>
            <a:ext cx="5732462" cy="6391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9F040-3286-4A1A-92EE-D8BBC2CA54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88914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1846-1F25-A343-90B3-7FE0EAE2C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0EE99-4E99-A64A-A1B1-15AC4B281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71738-154E-8B45-A353-86614FBD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E5823-AC6B-E749-AA0A-154AAEEB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04F12-94E2-194E-B4F0-CA7D0C41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42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7DCB-4CCA-3542-B65B-FE15B874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B9EC4-E5C1-2A45-8382-B042503F4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DBE00-3FE4-9F49-B795-2C62818D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02940-1EE6-9D46-BD25-C1FB3793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D021C-A905-9740-AB7B-B5494465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86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A68BE-A24A-8E49-922A-72336DADB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ED27D-61AC-8840-BC84-9F396DA02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DC8E-F342-B347-AAFC-1A0351F5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63409-2C55-AA4B-BAEB-645F66E7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E7F73-D44E-9E4B-BB1E-00A98BCC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21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A09AE-22EE-5C4B-AD78-0E786170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49352-5570-3849-A334-A2D2CB1E3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E07BF-D551-7A42-AF17-444FE38F8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525B1-9549-1848-9C60-9D579BB2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8F002-6926-0048-B3E2-9930687C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E00FF-6CCA-AE4D-A141-47F6AB1B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7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87BF-853A-C149-B95C-7E20F0A2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FD92F-2DB2-1A49-95C2-7FE284E7E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4349B-FFC5-ED43-9EC5-B946238FF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12369-69EC-F046-95B1-203CE7EBB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EE0D6-5778-8B46-9824-C1925695D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1B8A9-DFB2-7943-B416-991E4D838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70B999-BC33-2648-A8CA-86FE3B05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73AA1-86CF-1146-AEE2-C2BD1406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93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CFF9-8D9B-0148-B944-AAE2FB6C0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CBC7C-82D5-F947-AC48-2DD6EBC6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2216E-4B91-8D44-909C-7C8D03A7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2C7C5-B9E9-C648-9BA4-26487ACC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9FDAC-D3A3-4025-95C3-ED09F0DD43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95323"/>
      </p:ext>
    </p:extLst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FDFB5-2C28-AA42-83A7-89D51A30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4E665-B091-614F-A279-DDE0EA32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5238F-710B-8E48-AA3E-5EE04CB8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33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D1FB-BBCE-4949-8545-BC90E213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0DB67-EF7D-5B4C-BD33-44BDD79FC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208C3-A481-D742-90B0-9DF8334CF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01D5F-3AC8-B14A-83F9-1CD205E4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F66DF-F703-2C40-B366-49640CD5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3A45F-5245-1845-80E2-19065437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9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B2184-2197-8641-B6E9-408834C7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D8B32-9EDD-BD42-858A-F75FCADE0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6EFF0-DA85-1F40-B795-5591CB7F7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7623F-7266-EA41-A85F-102EF0DA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176D4-B911-8149-ACEF-D331ACED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BA203-964A-F947-AB26-E52F13B4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53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40E9-84B6-D34F-A272-5A847636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5A5BD-1DD6-3741-9868-3C9B1FC52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2C359-041C-7042-8DD9-E1603060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B0A0D-431F-F740-8D07-69CA6C27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50C5E-F84B-9F4E-9F5A-CC19203C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30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F88CA7-9E39-C94F-8F6B-7504BF023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0154D-4089-374C-9716-2AE40B33D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96913-2D64-0841-95D3-5CE4F939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EC9-DEFA-3C4B-9112-8E326404DF9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DAE92-730E-C549-AA01-7EEF71E8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DD07B-8A03-CC48-BA8B-56FD2712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613" y="1290638"/>
            <a:ext cx="3846512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290638"/>
            <a:ext cx="3846513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38ABF-CEAC-43C0-8780-BAF8872245B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20820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2A5D0-806E-4DF3-A3BD-59734EA0D6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59174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B1B5-53DB-4081-B44F-C15D726C433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91738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7A0DC-7ADC-4DA1-BD0D-C3E9E3CD57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0486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1C933-9A80-4F81-8068-9B5AF49164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29633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24E0B-62FD-460B-B80A-93DF911C69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45847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425" y="6503988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609454-2F6F-4568-BB71-ADFB2C553CE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3650" y="36513"/>
            <a:ext cx="6950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90638"/>
            <a:ext cx="7845425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8932863" y="0"/>
            <a:ext cx="211137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152400" y="914400"/>
            <a:ext cx="8915400" cy="77788"/>
            <a:chOff x="281" y="734"/>
            <a:chExt cx="5616" cy="49"/>
          </a:xfrm>
        </p:grpSpPr>
        <p:sp>
          <p:nvSpPr>
            <p:cNvPr id="2" name="Line 7"/>
            <p:cNvSpPr>
              <a:spLocks noChangeShapeType="1"/>
            </p:cNvSpPr>
            <p:nvPr/>
          </p:nvSpPr>
          <p:spPr bwMode="auto">
            <a:xfrm>
              <a:off x="281" y="734"/>
              <a:ext cx="5616" cy="0"/>
            </a:xfrm>
            <a:prstGeom prst="line">
              <a:avLst/>
            </a:prstGeom>
            <a:noFill/>
            <a:ln w="50800">
              <a:solidFill>
                <a:srgbClr val="114FFB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281" y="783"/>
              <a:ext cx="5616" cy="0"/>
            </a:xfrm>
            <a:prstGeom prst="line">
              <a:avLst/>
            </a:prstGeom>
            <a:noFill/>
            <a:ln w="50800">
              <a:solidFill>
                <a:srgbClr val="A2C1FE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031" name="Picture 9" descr="nasa_3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0" y="66675"/>
            <a:ext cx="1066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wipe dir="d"/>
  </p:transition>
  <p:hf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9pPr>
    </p:titleStyle>
    <p:bodyStyle>
      <a:lvl1pPr marL="282575" indent="-282575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6588" indent="-23971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Times" pitchFamily="29" charset="0"/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917575" indent="-1666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3pPr>
      <a:lvl4pPr marL="1255713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11" charset="-128"/>
        </a:defRPr>
      </a:lvl4pPr>
      <a:lvl5pPr marL="15938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5pPr>
      <a:lvl6pPr marL="20510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5082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29654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4226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425" y="6503988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96DCF0-5F3F-4F01-AAC2-24EBE5BDEA40}" type="slidenum"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3650" y="36513"/>
            <a:ext cx="69500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90638"/>
            <a:ext cx="78454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hlinkClick r:id="" action="ppaction://hlinkshowjump?jump=lastslide"/>
          </p:cNvPr>
          <p:cNvSpPr>
            <a:spLocks noChangeArrowheads="1"/>
          </p:cNvSpPr>
          <p:nvPr userDrawn="1"/>
        </p:nvSpPr>
        <p:spPr bwMode="auto">
          <a:xfrm>
            <a:off x="8932863" y="0"/>
            <a:ext cx="211137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grpSp>
        <p:nvGrpSpPr>
          <p:cNvPr id="1030" name="Group 6"/>
          <p:cNvGrpSpPr>
            <a:grpSpLocks/>
          </p:cNvGrpSpPr>
          <p:nvPr userDrawn="1"/>
        </p:nvGrpSpPr>
        <p:grpSpPr bwMode="auto">
          <a:xfrm>
            <a:off x="152400" y="914400"/>
            <a:ext cx="8915400" cy="77788"/>
            <a:chOff x="281" y="734"/>
            <a:chExt cx="5616" cy="49"/>
          </a:xfrm>
        </p:grpSpPr>
        <p:sp>
          <p:nvSpPr>
            <p:cNvPr id="1032" name="Line 7"/>
            <p:cNvSpPr>
              <a:spLocks noChangeShapeType="1"/>
            </p:cNvSpPr>
            <p:nvPr/>
          </p:nvSpPr>
          <p:spPr bwMode="auto">
            <a:xfrm>
              <a:off x="281" y="734"/>
              <a:ext cx="5616" cy="0"/>
            </a:xfrm>
            <a:prstGeom prst="line">
              <a:avLst/>
            </a:prstGeom>
            <a:noFill/>
            <a:ln w="50800">
              <a:solidFill>
                <a:srgbClr val="114F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33" name="Line 8"/>
            <p:cNvSpPr>
              <a:spLocks noChangeShapeType="1"/>
            </p:cNvSpPr>
            <p:nvPr/>
          </p:nvSpPr>
          <p:spPr bwMode="auto">
            <a:xfrm>
              <a:off x="281" y="783"/>
              <a:ext cx="5616" cy="0"/>
            </a:xfrm>
            <a:prstGeom prst="line">
              <a:avLst/>
            </a:prstGeom>
            <a:noFill/>
            <a:ln w="50800">
              <a:solidFill>
                <a:srgbClr val="A2C1F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pic>
        <p:nvPicPr>
          <p:cNvPr id="1031" name="Picture 9" descr="nasa_3D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6675"/>
            <a:ext cx="1066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74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wipe dir="d"/>
  </p:transition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MS PGothic" panose="020B0600070205080204" pitchFamily="34" charset="-128"/>
          <a:cs typeface="ＭＳ Ｐゴシック" pitchFamily="-65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MS PGothic" panose="020B0600070205080204" pitchFamily="34" charset="-128"/>
          <a:cs typeface="ＭＳ Ｐゴシック" pitchFamily="-65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MS PGothic" panose="020B0600070205080204" pitchFamily="34" charset="-128"/>
          <a:cs typeface="ＭＳ Ｐゴシック" pitchFamily="-65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MS PGothic" panose="020B0600070205080204" pitchFamily="34" charset="-128"/>
          <a:cs typeface="ＭＳ Ｐゴシック" pitchFamily="-65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9pPr>
    </p:titleStyle>
    <p:bodyStyle>
      <a:lvl1pPr marL="282575" indent="-2825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636588" indent="-2397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917575" indent="-1666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3pPr>
      <a:lvl4pPr marL="1255713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11" charset="-128"/>
          <a:cs typeface="ヒラギノ角ゴ Pro W3" charset="0"/>
        </a:defRPr>
      </a:lvl4pPr>
      <a:lvl5pPr marL="159385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8" charset="-128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FB4D0-6E8A-B04D-B895-FD91C9C6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E16F9-AE8C-F842-BE45-F437452F6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42837-DDA2-6D4F-B45C-1AA86970C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5EC9-DEFA-3C4B-9112-8E326404DF9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8E605-A341-2848-8EFC-14FEB9147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C107F-1765-774B-9FE3-35674A8A2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BD04-5450-4440-ACFC-4345FD8D6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arthdata.nasa.gov/display/DOIsforEOSDIS/DOI+Documents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arthdata.nasa.gov/display/DOIsforEOSDIS/ESDIS+DOI+Process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arthdata.nasa.gov/display/ESDSWG/DOI+Landing+Pages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0" y="466464"/>
            <a:ext cx="8343900" cy="987903"/>
          </a:xfrm>
        </p:spPr>
        <p:txBody>
          <a:bodyPr/>
          <a:lstStyle/>
          <a:p>
            <a:r>
              <a:rPr lang="en-US" altLang="en-US" dirty="0"/>
              <a:t>NASA/EOSDIS Persistent Identifier Implementation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5932" y="1454367"/>
            <a:ext cx="7543230" cy="315056"/>
          </a:xfrm>
        </p:spPr>
        <p:txBody>
          <a:bodyPr/>
          <a:lstStyle/>
          <a:p>
            <a:pPr algn="ctr"/>
            <a:r>
              <a:rPr lang="en-US" dirty="0"/>
              <a:t>Presented to CEOS WGISS 49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0201" y="5614420"/>
            <a:ext cx="51475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23 April 2020</a:t>
            </a:r>
          </a:p>
          <a:p>
            <a:pPr algn="ctr"/>
            <a:r>
              <a:rPr lang="en-US" sz="1600" b="1" dirty="0"/>
              <a:t>Dawn R. Lowe</a:t>
            </a:r>
          </a:p>
          <a:p>
            <a:pPr algn="ctr"/>
            <a:r>
              <a:rPr lang="en-US" sz="1600" b="1" dirty="0"/>
              <a:t>Nate James</a:t>
            </a:r>
          </a:p>
          <a:p>
            <a:pPr algn="ctr"/>
            <a:r>
              <a:rPr lang="en-US" sz="1600" b="1" dirty="0"/>
              <a:t>ESDIS Project, NASA/Goddard Space Flight Center</a:t>
            </a:r>
          </a:p>
        </p:txBody>
      </p:sp>
    </p:spTree>
    <p:extLst>
      <p:ext uri="{BB962C8B-B14F-4D97-AF65-F5344CB8AC3E}">
        <p14:creationId xmlns:p14="http://schemas.microsoft.com/office/powerpoint/2010/main" val="2591391103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0"/>
            <a:ext cx="7505205" cy="854075"/>
          </a:xfrm>
        </p:spPr>
        <p:txBody>
          <a:bodyPr/>
          <a:lstStyle/>
          <a:p>
            <a:r>
              <a:rPr lang="en-US" sz="2800" dirty="0"/>
              <a:t>Adherence to CEOS WGISS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21" y="627064"/>
            <a:ext cx="8703703" cy="6082494"/>
          </a:xfrm>
        </p:spPr>
        <p:txBody>
          <a:bodyPr/>
          <a:lstStyle/>
          <a:p>
            <a:endParaRPr lang="en-US" sz="2800" dirty="0"/>
          </a:p>
          <a:p>
            <a:pPr marL="354013" lvl="1" indent="0">
              <a:spcAft>
                <a:spcPts val="800"/>
              </a:spcAft>
              <a:buNone/>
            </a:pPr>
            <a:r>
              <a:rPr lang="en-US" sz="2400" b="1" dirty="0"/>
              <a:t>Policies:</a:t>
            </a:r>
          </a:p>
          <a:p>
            <a:pPr marL="696913" lvl="1" indent="-342900">
              <a:spcAft>
                <a:spcPts val="800"/>
              </a:spcAft>
            </a:pPr>
            <a:r>
              <a:rPr lang="en-US" dirty="0"/>
              <a:t>DOIs are assigned to NASA Earth science products that have long term usability, are likely to be cited, and are archived/distributed by EOS data providers.</a:t>
            </a:r>
          </a:p>
          <a:p>
            <a:pPr marL="696913" lvl="1" indent="-342900">
              <a:spcAft>
                <a:spcPts val="800"/>
              </a:spcAft>
            </a:pPr>
            <a:r>
              <a:rPr lang="en-US" dirty="0"/>
              <a:t>DOIs are assigned at the Collection level</a:t>
            </a:r>
          </a:p>
          <a:p>
            <a:pPr marL="696913" lvl="1" indent="-342900">
              <a:spcAft>
                <a:spcPts val="800"/>
              </a:spcAft>
            </a:pPr>
            <a:r>
              <a:rPr lang="en-US" dirty="0"/>
              <a:t>Each data product version is assigned a new DOI</a:t>
            </a:r>
          </a:p>
          <a:p>
            <a:pPr marL="696913" lvl="1" indent="-342900">
              <a:spcAft>
                <a:spcPts val="800"/>
              </a:spcAft>
            </a:pPr>
            <a:r>
              <a:rPr lang="en-US" dirty="0"/>
              <a:t>DOIs are assigned to documents relating to EOSDIS data products that may be cited in scientific publications – e.g., Algorithm Theoretical Basis Documents (ATBDs)</a:t>
            </a:r>
          </a:p>
          <a:p>
            <a:pPr marL="696913" lvl="1" indent="-342900">
              <a:spcAft>
                <a:spcPts val="800"/>
              </a:spcAft>
            </a:pPr>
            <a:r>
              <a:rPr lang="en-US" dirty="0"/>
              <a:t>DOI requests are processed by the EOSDIS DAAC responsible for archiving and distributing the digital objects</a:t>
            </a:r>
          </a:p>
          <a:p>
            <a:pPr marL="696913" lvl="1" indent="-342900">
              <a:spcAft>
                <a:spcPts val="800"/>
              </a:spcAft>
            </a:pPr>
            <a:r>
              <a:rPr lang="en-US" dirty="0"/>
              <a:t>Wherever applicable, the DOI is embedded within the digital object metadata</a:t>
            </a:r>
          </a:p>
          <a:p>
            <a:pPr marL="696913" lvl="1" indent="-342900">
              <a:spcAft>
                <a:spcPts val="800"/>
              </a:spcAft>
            </a:pPr>
            <a:r>
              <a:rPr lang="en-US" dirty="0"/>
              <a:t>Digital objects from non-U.S. parties retain the DOI assigned by the non-U.S. partner</a:t>
            </a:r>
          </a:p>
          <a:p>
            <a:pPr marL="354013" lvl="1" indent="0">
              <a:spcAft>
                <a:spcPts val="800"/>
              </a:spcAft>
              <a:buNone/>
            </a:pPr>
            <a:r>
              <a:rPr lang="en-US" sz="1600" dirty="0"/>
              <a:t>ESDIS DOI Policy Document:</a:t>
            </a:r>
            <a:r>
              <a:rPr lang="en-US" sz="1400" u="sng" dirty="0">
                <a:hlinkClick r:id="rId2"/>
              </a:rPr>
              <a:t> https://wiki.earthdata.nasa.gov/display/DOIsforEOSDIS/DOI+Documents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4856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0"/>
            <a:ext cx="7505205" cy="854075"/>
          </a:xfrm>
        </p:spPr>
        <p:txBody>
          <a:bodyPr/>
          <a:lstStyle/>
          <a:p>
            <a:r>
              <a:rPr lang="en-US" sz="2800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22" y="1175657"/>
            <a:ext cx="8469780" cy="5262658"/>
          </a:xfrm>
        </p:spPr>
        <p:txBody>
          <a:bodyPr/>
          <a:lstStyle/>
          <a:p>
            <a:endParaRPr lang="en-US" sz="2800" dirty="0"/>
          </a:p>
          <a:p>
            <a:pPr marL="811213" lvl="1" indent="-457200">
              <a:spcAft>
                <a:spcPts val="800"/>
              </a:spcAft>
            </a:pPr>
            <a:r>
              <a:rPr lang="en-US" dirty="0"/>
              <a:t>The ESDIS Project is the official Registration Service Provider with </a:t>
            </a:r>
            <a:r>
              <a:rPr lang="en-US" dirty="0" err="1"/>
              <a:t>DataCite</a:t>
            </a:r>
            <a:r>
              <a:rPr lang="en-US" dirty="0"/>
              <a:t> (transitioned from EZID in Sept. 2018)</a:t>
            </a:r>
          </a:p>
          <a:p>
            <a:pPr marL="1092200" lvl="2" indent="-457200">
              <a:spcAft>
                <a:spcPts val="800"/>
              </a:spcAft>
            </a:pPr>
            <a:r>
              <a:rPr lang="en-US" dirty="0"/>
              <a:t>Responsible for registering, updating and managing DOI information, including ensuring uniqueness of DOIs upon creation</a:t>
            </a:r>
          </a:p>
          <a:p>
            <a:pPr marL="1092200" lvl="2" indent="-457200">
              <a:spcAft>
                <a:spcPts val="800"/>
              </a:spcAft>
            </a:pPr>
            <a:r>
              <a:rPr lang="en-US" dirty="0"/>
              <a:t>All DOIs assigned by ESDIS begin with prefix 10.5067</a:t>
            </a:r>
          </a:p>
          <a:p>
            <a:pPr marL="1092200" lvl="2" indent="-457200">
              <a:spcAft>
                <a:spcPts val="800"/>
              </a:spcAft>
            </a:pPr>
            <a:r>
              <a:rPr lang="en-US" dirty="0"/>
              <a:t>ESDIS maintains a database of all project DOIs</a:t>
            </a:r>
          </a:p>
          <a:p>
            <a:pPr marL="811213" lvl="1" indent="-457200">
              <a:spcAft>
                <a:spcPts val="800"/>
              </a:spcAft>
            </a:pPr>
            <a:r>
              <a:rPr lang="en-US" dirty="0"/>
              <a:t>Process is largely automated</a:t>
            </a:r>
          </a:p>
          <a:p>
            <a:pPr marL="811213" lvl="1" indent="-457200">
              <a:spcAft>
                <a:spcPts val="800"/>
              </a:spcAft>
            </a:pPr>
            <a:r>
              <a:rPr lang="en-US" dirty="0"/>
              <a:t>DOIs are initially “reserved” to allow the DAAC to embed and test the DOIs in the product metadata before formal registration.  Anything can be changed or deleted while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60252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0"/>
            <a:ext cx="7505205" cy="854075"/>
          </a:xfrm>
        </p:spPr>
        <p:txBody>
          <a:bodyPr/>
          <a:lstStyle/>
          <a:p>
            <a:r>
              <a:rPr lang="en-US" sz="2800" dirty="0"/>
              <a:t>Implementation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22" y="605642"/>
            <a:ext cx="8469780" cy="5832673"/>
          </a:xfrm>
        </p:spPr>
        <p:txBody>
          <a:bodyPr/>
          <a:lstStyle/>
          <a:p>
            <a:endParaRPr lang="en-US" sz="2800" dirty="0"/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Recommended Suffix Model:</a:t>
            </a:r>
          </a:p>
          <a:p>
            <a:pPr marL="635000" lvl="2" indent="0">
              <a:buNone/>
            </a:pPr>
            <a:r>
              <a:rPr lang="en-US" sz="1800" dirty="0"/>
              <a:t>[mission]/[instrument]/data[m][n]</a:t>
            </a:r>
            <a:br>
              <a:rPr lang="en-US" sz="1800" dirty="0"/>
            </a:br>
            <a:r>
              <a:rPr lang="en-US" sz="1800" dirty="0"/>
              <a:t>[campaign]/[platform group]/data[m][n]</a:t>
            </a:r>
          </a:p>
          <a:p>
            <a:pPr marL="635000" lvl="2" indent="0">
              <a:buNone/>
            </a:pPr>
            <a:r>
              <a:rPr lang="en-US" sz="1800" dirty="0"/>
              <a:t>[program]/[measurement group]/data[n]</a:t>
            </a:r>
          </a:p>
          <a:p>
            <a:pPr marL="635000" lvl="2" indent="0">
              <a:buNone/>
            </a:pPr>
            <a:r>
              <a:rPr lang="en-US" sz="1800" dirty="0"/>
              <a:t>[measurement group]/data[n]</a:t>
            </a:r>
            <a:br>
              <a:rPr lang="en-US" sz="1800" dirty="0"/>
            </a:br>
            <a:r>
              <a:rPr lang="en-US" sz="1800" dirty="0"/>
              <a:t>[instrument]/[</a:t>
            </a:r>
            <a:r>
              <a:rPr lang="en-US" sz="1800" dirty="0" err="1"/>
              <a:t>shortname.version</a:t>
            </a:r>
            <a:r>
              <a:rPr lang="en-US" sz="1800" dirty="0"/>
              <a:t>] </a:t>
            </a:r>
          </a:p>
          <a:p>
            <a:pPr marL="973138" lvl="3" indent="0">
              <a:buNone/>
            </a:pPr>
            <a:r>
              <a:rPr lang="en-US" sz="1600" dirty="0"/>
              <a:t>where [m] depicts the processing level of the product, and [n] depicts a version sequence number. </a:t>
            </a:r>
          </a:p>
          <a:p>
            <a:pPr marL="635000" lvl="2" indent="0">
              <a:buNone/>
            </a:pPr>
            <a:r>
              <a:rPr lang="en-US" sz="1800" dirty="0"/>
              <a:t>or</a:t>
            </a:r>
          </a:p>
          <a:p>
            <a:pPr marL="635000" lvl="2" indent="0">
              <a:buNone/>
            </a:pPr>
            <a:r>
              <a:rPr lang="en-US" sz="1800" dirty="0"/>
              <a:t>Opaque ID </a:t>
            </a:r>
          </a:p>
          <a:p>
            <a:pPr marL="635000" lvl="2" indent="0">
              <a:buNone/>
            </a:pPr>
            <a:endParaRPr lang="en-US" sz="800" dirty="0"/>
          </a:p>
          <a:p>
            <a:pPr marL="635000" lvl="2" indent="0">
              <a:buNone/>
            </a:pPr>
            <a:r>
              <a:rPr lang="en-US" sz="1800" dirty="0"/>
              <a:t>Examples:</a:t>
            </a:r>
          </a:p>
          <a:p>
            <a:pPr marL="635000" lvl="2" indent="0">
              <a:buNone/>
            </a:pPr>
            <a:endParaRPr lang="en-US" sz="800" dirty="0"/>
          </a:p>
          <a:p>
            <a:pPr marL="635000" lvl="2" indent="0">
              <a:buNone/>
            </a:pPr>
            <a:r>
              <a:rPr lang="en-US" sz="1800" dirty="0"/>
              <a:t>Aura HIRDLS level 2 data product: </a:t>
            </a:r>
          </a:p>
          <a:p>
            <a:pPr marL="635000" lvl="2" indent="0">
              <a:buNone/>
            </a:pPr>
            <a:r>
              <a:rPr lang="en-US" sz="1800" dirty="0"/>
              <a:t>10.5067/Aura/HIRDLS/DATA201 </a:t>
            </a:r>
          </a:p>
          <a:p>
            <a:pPr marL="635000" lvl="2" indent="0">
              <a:buNone/>
            </a:pPr>
            <a:endParaRPr lang="en-US" sz="800" dirty="0"/>
          </a:p>
          <a:p>
            <a:pPr marL="635000" lvl="2" indent="0">
              <a:buNone/>
            </a:pPr>
            <a:r>
              <a:rPr lang="en-US" sz="1800" dirty="0"/>
              <a:t>Operation </a:t>
            </a:r>
            <a:r>
              <a:rPr lang="en-US" sz="1800" dirty="0" err="1"/>
              <a:t>IceBridge</a:t>
            </a:r>
            <a:r>
              <a:rPr lang="en-US" sz="1800" dirty="0"/>
              <a:t> data product:</a:t>
            </a:r>
            <a:br>
              <a:rPr lang="en-US" sz="1800" dirty="0"/>
            </a:br>
            <a:r>
              <a:rPr lang="en-US" sz="1800" dirty="0"/>
              <a:t> 10.5067/IGNSHKO4RRUC (opaque string) </a:t>
            </a:r>
          </a:p>
          <a:p>
            <a:pPr marL="635000" lvl="2" indent="0">
              <a:buNone/>
            </a:pP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Link to ESDIS DOI Registration Process: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600" dirty="0">
                <a:hlinkClick r:id="rId2"/>
              </a:rPr>
              <a:t>https://wiki.earthdata.nasa.gov/display/DOIsforEOSDIS/ESDIS+DOI+Process</a:t>
            </a:r>
            <a:r>
              <a:rPr lang="en-US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32536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0"/>
            <a:ext cx="7505205" cy="854075"/>
          </a:xfrm>
        </p:spPr>
        <p:txBody>
          <a:bodyPr/>
          <a:lstStyle/>
          <a:p>
            <a:r>
              <a:rPr lang="en-US" sz="2800" dirty="0"/>
              <a:t>Implementation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22" y="1175657"/>
            <a:ext cx="8469780" cy="526265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Landing Pages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DOI resolves to a Landing Page, which in turn provides a link to the actual data represented by the DOI.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EOSDIS Landing Pages are required to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Set Long Name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Version Number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Set Description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Access (link to access files)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Citation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en-US" dirty="0"/>
              <a:t>Recommended:</a:t>
            </a:r>
          </a:p>
          <a:p>
            <a:pPr marL="739775" lvl="1" indent="-342900">
              <a:buFont typeface="Arial" panose="020B0604020202020204" pitchFamily="34" charset="0"/>
              <a:buChar char="•"/>
            </a:pPr>
            <a:r>
              <a:rPr lang="en-US" dirty="0"/>
              <a:t>Associated Landing Pages (links to other versions of the data set)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en-US" dirty="0"/>
              <a:t>If a data collection is transferred to a different data center, the URL can be updated, with effecting the validity of previous references.</a:t>
            </a:r>
          </a:p>
          <a:p>
            <a:pPr marL="739775" lvl="1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en-US" dirty="0"/>
              <a:t>Link to access EOSDIS Landing Page Recommendations:</a:t>
            </a:r>
          </a:p>
          <a:p>
            <a:pPr marL="42862" indent="0">
              <a:buNone/>
            </a:pPr>
            <a:r>
              <a:rPr lang="en-US" dirty="0"/>
              <a:t>	</a:t>
            </a:r>
            <a:r>
              <a:rPr lang="en-US" sz="1800" dirty="0">
                <a:hlinkClick r:id="rId2"/>
              </a:rPr>
              <a:t>https://wiki.earthdata.nasa.gov/display/ESDSWG/DOI+Landing+Pages</a:t>
            </a:r>
            <a:r>
              <a:rPr lang="en-US" sz="1800" dirty="0"/>
              <a:t>  </a:t>
            </a:r>
          </a:p>
          <a:p>
            <a:pPr marL="42862" indent="0">
              <a:buNone/>
            </a:pPr>
            <a:endParaRPr lang="en-US" dirty="0"/>
          </a:p>
          <a:p>
            <a:pPr marL="38576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68430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8CB456-A6EF-A74F-9819-29F8A56A85DE}"/>
              </a:ext>
            </a:extLst>
          </p:cNvPr>
          <p:cNvSpPr txBox="1"/>
          <p:nvPr/>
        </p:nvSpPr>
        <p:spPr>
          <a:xfrm>
            <a:off x="1753385" y="909572"/>
            <a:ext cx="609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Landing Page for DOI 10.5067/ICESAT/GLAS/DATA206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7D3907-3E44-E54A-9B42-C4F3D0717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3" t="13059" r="36312" b="5155"/>
          <a:stretch/>
        </p:blipFill>
        <p:spPr>
          <a:xfrm>
            <a:off x="113122" y="1352157"/>
            <a:ext cx="4404674" cy="4468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63FE85-6CCC-834C-8464-628C13B39A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4" t="15945" r="36484" b="4742"/>
          <a:stretch/>
        </p:blipFill>
        <p:spPr>
          <a:xfrm>
            <a:off x="4588498" y="1352157"/>
            <a:ext cx="4418814" cy="44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65819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6B5D1-BDC1-2340-B294-9F9767EB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37D-BF7E-B145-A64D-EE05A1E6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13" y="1543792"/>
            <a:ext cx="7845425" cy="48839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Over 4,800 DOI citations for EOSDIS digital objects over the past 8 years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~ 70% of searchable data holdings have DOIs.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DAACs working on establishing DOIs for older, less active data sets as they update metadata</a:t>
            </a:r>
          </a:p>
          <a:p>
            <a:pPr marL="396875" lvl="1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80% of DOIs are structured vs opaque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309C2-71CC-484D-BE9D-BBF125FDE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A69F-5CD1-4646-B217-3A7E8E562A92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33981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33AF5-48E1-8543-A094-6B2DD936D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" y="972581"/>
            <a:ext cx="6505575" cy="4714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B46FE-F470-8142-A37F-FD31D4AC5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177" y="1125915"/>
            <a:ext cx="2413033" cy="435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3052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2852</TotalTime>
  <Words>522</Words>
  <Application>Microsoft Office PowerPoint</Application>
  <PresentationFormat>On-screen Show (4:3)</PresentationFormat>
  <Paragraphs>74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ＭＳ Ｐゴシック</vt:lpstr>
      <vt:lpstr>ＭＳ Ｐゴシック</vt:lpstr>
      <vt:lpstr>Arial</vt:lpstr>
      <vt:lpstr>Calibri</vt:lpstr>
      <vt:lpstr>Calibri Light</vt:lpstr>
      <vt:lpstr>Times</vt:lpstr>
      <vt:lpstr>Wingdings</vt:lpstr>
      <vt:lpstr>ヒラギノ角ゴ Pro W3</vt:lpstr>
      <vt:lpstr>Blank</vt:lpstr>
      <vt:lpstr>1_Blank</vt:lpstr>
      <vt:lpstr>Office Theme</vt:lpstr>
      <vt:lpstr>NASA/EOSDIS Persistent Identifier Implementation</vt:lpstr>
      <vt:lpstr>Adherence to CEOS WGISS Best Practices</vt:lpstr>
      <vt:lpstr>Implementation</vt:lpstr>
      <vt:lpstr>Implementation (continued)</vt:lpstr>
      <vt:lpstr>Implementation (continued)</vt:lpstr>
      <vt:lpstr>PowerPoint Presentation</vt:lpstr>
      <vt:lpstr>Status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Sofinowski, Edwin J. (GSFC-423.0)[COLUMBUS TECHNOLOGIES AND SERVICES INC]</dc:creator>
  <cp:lastModifiedBy>Trakas, Diane E. (GSFC-423.0)[ASRC FEDERAL SYSTEM SOLUTIONS]</cp:lastModifiedBy>
  <cp:revision>145</cp:revision>
  <cp:lastPrinted>2017-09-20T16:14:48Z</cp:lastPrinted>
  <dcterms:created xsi:type="dcterms:W3CDTF">2015-05-14T12:19:45Z</dcterms:created>
  <dcterms:modified xsi:type="dcterms:W3CDTF">2020-04-06T20:01:13Z</dcterms:modified>
</cp:coreProperties>
</file>