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4721" r:id="rId2"/>
    <p:sldId id="4838" r:id="rId3"/>
    <p:sldId id="4839" r:id="rId4"/>
    <p:sldId id="4840" r:id="rId5"/>
    <p:sldId id="4829" r:id="rId6"/>
    <p:sldId id="4824" r:id="rId7"/>
    <p:sldId id="4836" r:id="rId8"/>
    <p:sldId id="4831" r:id="rId9"/>
    <p:sldId id="4825" r:id="rId10"/>
    <p:sldId id="4835" r:id="rId11"/>
    <p:sldId id="4837" r:id="rId12"/>
    <p:sldId id="4823" r:id="rId13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Cate, Karen T. (ARC-AFS)" initials="CKT(" lastIdx="1" clrIdx="0">
    <p:extLst>
      <p:ext uri="{19B8F6BF-5375-455C-9EA6-DF929625EA0E}">
        <p15:presenceInfo xmlns:p15="http://schemas.microsoft.com/office/powerpoint/2012/main" userId="S::ktung@ndc.nasa.gov::41753507-f587-4956-b962-bb874d441d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CC"/>
    <a:srgbClr val="C3473D"/>
    <a:srgbClr val="000000"/>
    <a:srgbClr val="FFCCFF"/>
    <a:srgbClr val="6699FF"/>
    <a:srgbClr val="66FF33"/>
    <a:srgbClr val="95B3D7"/>
    <a:srgbClr val="245794"/>
    <a:srgbClr val="00309A"/>
    <a:srgbClr val="004A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37" autoAdjust="0"/>
    <p:restoredTop sz="91882" autoAdjust="0"/>
  </p:normalViewPr>
  <p:slideViewPr>
    <p:cSldViewPr snapToGrid="0" snapToObjects="1">
      <p:cViewPr varScale="1">
        <p:scale>
          <a:sx n="107" d="100"/>
          <a:sy n="107" d="100"/>
        </p:scale>
        <p:origin x="206" y="8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31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D229B11-58A4-B747-BD44-DB2F182A0B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5"/>
            <a:ext cx="4028440" cy="351737"/>
          </a:xfrm>
          <a:prstGeom prst="rect">
            <a:avLst/>
          </a:prstGeom>
        </p:spPr>
        <p:txBody>
          <a:bodyPr vert="horz" lIns="93149" tIns="46575" rIns="93149" bIns="4657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5A714A-9384-F440-8F02-676451B42F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65809" y="5"/>
            <a:ext cx="4028440" cy="351737"/>
          </a:xfrm>
          <a:prstGeom prst="rect">
            <a:avLst/>
          </a:prstGeom>
        </p:spPr>
        <p:txBody>
          <a:bodyPr vert="horz" lIns="93149" tIns="46575" rIns="93149" bIns="46575" rtlCol="0"/>
          <a:lstStyle>
            <a:lvl1pPr algn="r">
              <a:defRPr sz="1200"/>
            </a:lvl1pPr>
          </a:lstStyle>
          <a:p>
            <a:fld id="{74E70899-FDF5-F043-B737-3FFCDB89E6D8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F34697-3424-EA4B-A86D-1C21446DF8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658665"/>
            <a:ext cx="4028440" cy="351736"/>
          </a:xfrm>
          <a:prstGeom prst="rect">
            <a:avLst/>
          </a:prstGeom>
        </p:spPr>
        <p:txBody>
          <a:bodyPr vert="horz" lIns="93149" tIns="46575" rIns="93149" bIns="4657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93EF07-F733-5D42-9E37-10533C77A86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265809" y="6658665"/>
            <a:ext cx="4028440" cy="351736"/>
          </a:xfrm>
          <a:prstGeom prst="rect">
            <a:avLst/>
          </a:prstGeom>
        </p:spPr>
        <p:txBody>
          <a:bodyPr vert="horz" lIns="93149" tIns="46575" rIns="93149" bIns="46575" rtlCol="0" anchor="b"/>
          <a:lstStyle>
            <a:lvl1pPr algn="r">
              <a:defRPr sz="1200"/>
            </a:lvl1pPr>
          </a:lstStyle>
          <a:p>
            <a:fld id="{ACB479F7-6AA7-214F-8F1C-B5EA288A3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621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4028440" cy="351737"/>
          </a:xfrm>
          <a:prstGeom prst="rect">
            <a:avLst/>
          </a:prstGeom>
        </p:spPr>
        <p:txBody>
          <a:bodyPr vert="horz" lIns="93149" tIns="46575" rIns="93149" bIns="4657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5"/>
            <a:ext cx="4028440" cy="351737"/>
          </a:xfrm>
          <a:prstGeom prst="rect">
            <a:avLst/>
          </a:prstGeom>
        </p:spPr>
        <p:txBody>
          <a:bodyPr vert="horz" lIns="93149" tIns="46575" rIns="93149" bIns="46575" rtlCol="0"/>
          <a:lstStyle>
            <a:lvl1pPr algn="r">
              <a:defRPr sz="1200"/>
            </a:lvl1pPr>
          </a:lstStyle>
          <a:p>
            <a:fld id="{6EC6A20C-6D49-C340-A5F7-F52F8CD38ED2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49" tIns="46575" rIns="93149" bIns="4657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4"/>
            <a:ext cx="7437120" cy="2760346"/>
          </a:xfrm>
          <a:prstGeom prst="rect">
            <a:avLst/>
          </a:prstGeom>
        </p:spPr>
        <p:txBody>
          <a:bodyPr vert="horz" lIns="93149" tIns="46575" rIns="93149" bIns="4657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5"/>
            <a:ext cx="4028440" cy="351736"/>
          </a:xfrm>
          <a:prstGeom prst="rect">
            <a:avLst/>
          </a:prstGeom>
        </p:spPr>
        <p:txBody>
          <a:bodyPr vert="horz" lIns="93149" tIns="46575" rIns="93149" bIns="4657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5"/>
            <a:ext cx="4028440" cy="351736"/>
          </a:xfrm>
          <a:prstGeom prst="rect">
            <a:avLst/>
          </a:prstGeom>
        </p:spPr>
        <p:txBody>
          <a:bodyPr vert="horz" lIns="93149" tIns="46575" rIns="93149" bIns="46575" rtlCol="0" anchor="b"/>
          <a:lstStyle>
            <a:lvl1pPr algn="r">
              <a:defRPr sz="1200"/>
            </a:lvl1pPr>
          </a:lstStyle>
          <a:p>
            <a:fld id="{A634E410-7213-3140-9F6B-41BEA2C91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794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49500" y="522288"/>
            <a:ext cx="4648200" cy="2614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238B1-1031-431A-9FC2-D0E9D6DA9C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819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34E410-7213-3140-9F6B-41BEA2C9165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40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4375150" y="400050"/>
            <a:ext cx="3549650" cy="19970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1229996" y="2528625"/>
            <a:ext cx="9839959" cy="2395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89" tIns="46545" rIns="93089" bIns="46545" anchor="t" anchorCtr="0">
            <a:noAutofit/>
          </a:bodyPr>
          <a:lstStyle/>
          <a:p>
            <a:endParaRPr sz="6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xfrm>
            <a:off x="6967127" y="5056324"/>
            <a:ext cx="5329977" cy="266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89" tIns="46545" rIns="93089" bIns="46545" anchor="b" anchorCtr="0">
            <a:noAutofit/>
          </a:bodyPr>
          <a:lstStyle/>
          <a:p>
            <a:pPr defTabSz="915772">
              <a:defRPr/>
            </a:pPr>
            <a:fld id="{00000000-1234-1234-1234-123412341234}" type="slidenum">
              <a:rPr lang="en-US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pPr defTabSz="915772">
                <a:defRPr/>
              </a:pPr>
              <a:t>3</a:t>
            </a:fld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114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4375150" y="400050"/>
            <a:ext cx="3549650" cy="19970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1229996" y="2528625"/>
            <a:ext cx="9839959" cy="2395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89" tIns="46545" rIns="93089" bIns="46545" anchor="t" anchorCtr="0">
            <a:noAutofit/>
          </a:bodyPr>
          <a:lstStyle/>
          <a:p>
            <a:endParaRPr lang="en-US" sz="138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xfrm>
            <a:off x="6967127" y="5056324"/>
            <a:ext cx="5329977" cy="266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89" tIns="46545" rIns="93089" bIns="46545" anchor="b" anchorCtr="0">
            <a:noAutofit/>
          </a:bodyPr>
          <a:lstStyle/>
          <a:p>
            <a:fld id="{00000000-1234-1234-1234-123412341234}" type="slidenum"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/>
              <a:t>4</a:t>
            </a:fld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4475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Main downside is adding</a:t>
            </a:r>
            <a:r>
              <a:rPr lang="en-US" baseline="0" dirty="0" smtClean="0"/>
              <a:t> some “overhead” for reporting, but this could be good by increasing the visibility of what is being </a:t>
            </a:r>
            <a:r>
              <a:rPr lang="en-US" baseline="0" dirty="0" smtClean="0"/>
              <a:t>done</a:t>
            </a:r>
          </a:p>
          <a:p>
            <a:r>
              <a:rPr lang="en-US" sz="17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Existing Subgroups</a:t>
            </a:r>
            <a:r>
              <a:rPr lang="en-US" sz="1700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en-US" sz="17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UNWG:</a:t>
            </a:r>
            <a:r>
              <a:rPr lang="en-US" sz="1700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1 </a:t>
            </a:r>
            <a:r>
              <a:rPr lang="en-US" sz="17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Tools &amp; Technologies,</a:t>
            </a:r>
            <a:r>
              <a:rPr lang="en-US" sz="1700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2 Ground &amp; Flight Testing, 3 Metrics, 4 Regulation &amp; Community Outreach Framework</a:t>
            </a:r>
            <a:endParaRPr lang="en-US" sz="1700" kern="1200" dirty="0" smtClean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endParaRPr lang="en-US" sz="17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E410-7213-3140-9F6B-41BEA2C9165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714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49500" y="522288"/>
            <a:ext cx="4648200" cy="2614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238B1-1031-431A-9FC2-D0E9D6DA9C0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723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Timeframe for</a:t>
            </a:r>
            <a:r>
              <a:rPr lang="en-US" baseline="0" dirty="0" smtClean="0"/>
              <a:t> having this up is </a:t>
            </a:r>
            <a:r>
              <a:rPr lang="en-US" baseline="0" smtClean="0"/>
              <a:t>likely mid-April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dirty="0" smtClean="0"/>
              <a:t>Consider jumping</a:t>
            </a:r>
            <a:r>
              <a:rPr lang="en-US" baseline="0" dirty="0" smtClean="0"/>
              <a:t> into the portal demo… will have:</a:t>
            </a:r>
            <a:endParaRPr lang="en-US" dirty="0" smtClean="0"/>
          </a:p>
          <a:p>
            <a:r>
              <a:rPr lang="en-US" dirty="0" smtClean="0"/>
              <a:t>Links to collaboration tools</a:t>
            </a:r>
          </a:p>
          <a:p>
            <a:r>
              <a:rPr lang="en-US" dirty="0" smtClean="0"/>
              <a:t>News/highlights will appear</a:t>
            </a:r>
          </a:p>
          <a:p>
            <a:r>
              <a:rPr lang="en-US" dirty="0" smtClean="0"/>
              <a:t>Upcoming events</a:t>
            </a:r>
          </a:p>
          <a:p>
            <a:r>
              <a:rPr lang="en-US" dirty="0" smtClean="0"/>
              <a:t>Embedded </a:t>
            </a:r>
            <a:r>
              <a:rPr lang="en-US" dirty="0" err="1" smtClean="0"/>
              <a:t>youtube</a:t>
            </a:r>
            <a:r>
              <a:rPr lang="en-US" dirty="0" smtClean="0"/>
              <a:t> videos for archived recording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E410-7213-3140-9F6B-41BEA2C9165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981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05038" y="520700"/>
            <a:ext cx="4624387" cy="2601913"/>
          </a:xfrm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2pPr>
            <a:lvl3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3pPr>
            <a:lvl4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4pPr>
            <a:lvl5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546C57-D2D2-4940-A249-4A1DF556577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8549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4375150" y="400050"/>
            <a:ext cx="3549650" cy="19970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1229996" y="2528625"/>
            <a:ext cx="9839959" cy="2395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89" tIns="46545" rIns="93089" bIns="46545" anchor="t" anchorCtr="0">
            <a:noAutofit/>
          </a:bodyPr>
          <a:lstStyle/>
          <a:p>
            <a:endParaRPr lang="en-US" sz="138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xfrm>
            <a:off x="6967127" y="5056324"/>
            <a:ext cx="5329977" cy="266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89" tIns="46545" rIns="93089" bIns="46545" anchor="b" anchorCtr="0">
            <a:noAutofit/>
          </a:bodyPr>
          <a:lstStyle/>
          <a:p>
            <a:fld id="{00000000-1234-1234-1234-123412341234}" type="slidenum"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/>
              <a:t>12</a:t>
            </a:fld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1306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904107" cy="66384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815967"/>
            <a:ext cx="11523415" cy="56036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13645" y="6646196"/>
            <a:ext cx="978355" cy="212999"/>
          </a:xfrm>
        </p:spPr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925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1134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632671" cy="663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0897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7380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0768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2271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960352"/>
            <a:ext cx="11523415" cy="51658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552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7235" cy="685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975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0"/>
            <a:ext cx="10889904" cy="663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607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94983" y="6569877"/>
            <a:ext cx="978355" cy="2644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50772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 ft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1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6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image" Target="../media/image20.svg"/><Relationship Id="rId10" Type="http://schemas.openxmlformats.org/officeDocument/2006/relationships/image" Target="../media/image24.svg"/><Relationship Id="rId4" Type="http://schemas.openxmlformats.org/officeDocument/2006/relationships/image" Target="../media/image7.png"/><Relationship Id="rId9" Type="http://schemas.microsoft.com/office/2007/relationships/hdphoto" Target="../media/hdphoto1.wdp"/><Relationship Id="rId14" Type="http://schemas.openxmlformats.org/officeDocument/2006/relationships/image" Target="../media/image2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00440F6-68CC-EC4B-9167-0E276F6F70CD}"/>
              </a:ext>
            </a:extLst>
          </p:cNvPr>
          <p:cNvSpPr/>
          <p:nvPr/>
        </p:nvSpPr>
        <p:spPr>
          <a:xfrm>
            <a:off x="0" y="4470195"/>
            <a:ext cx="12192000" cy="199679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B8FE33-90FE-8C44-A15D-2D8053EDB42E}"/>
              </a:ext>
            </a:extLst>
          </p:cNvPr>
          <p:cNvSpPr txBox="1"/>
          <p:nvPr/>
        </p:nvSpPr>
        <p:spPr>
          <a:xfrm>
            <a:off x="139328" y="4470195"/>
            <a:ext cx="11948785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i="1" dirty="0" smtClean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AAM Ecosystem Working Groups Overview</a:t>
            </a:r>
          </a:p>
          <a:p>
            <a:pPr lvl="0"/>
            <a:r>
              <a:rPr lang="en-US" sz="3600" i="1" dirty="0" smtClean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For UAM Noise Working Group</a:t>
            </a:r>
            <a:endParaRPr lang="en-US" sz="3600" i="1" dirty="0">
              <a:solidFill>
                <a:schemeClr val="bg1"/>
              </a:solidFill>
              <a:ea typeface="Calibri"/>
              <a:cs typeface="Calibri"/>
              <a:sym typeface="Calibri"/>
            </a:endParaRPr>
          </a:p>
          <a:p>
            <a:pPr lvl="0"/>
            <a:endParaRPr lang="en-US" sz="700" i="1" dirty="0">
              <a:solidFill>
                <a:schemeClr val="bg1"/>
              </a:solidFill>
              <a:ea typeface="Calibri"/>
              <a:cs typeface="Calibri"/>
              <a:sym typeface="Calibri"/>
            </a:endParaRPr>
          </a:p>
          <a:p>
            <a:pPr lvl="0"/>
            <a:r>
              <a:rPr lang="en-US" sz="2400" dirty="0" smtClean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Michael Patterson</a:t>
            </a:r>
            <a:endParaRPr lang="en-US" sz="2400" dirty="0">
              <a:solidFill>
                <a:schemeClr val="bg1"/>
              </a:solidFill>
              <a:ea typeface="Calibri"/>
              <a:cs typeface="Calibri"/>
              <a:sym typeface="Calibri"/>
            </a:endParaRPr>
          </a:p>
          <a:p>
            <a:pPr lvl="0"/>
            <a:r>
              <a:rPr lang="en-US" sz="2000" dirty="0" smtClean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Acting AAM Principal Investigator, </a:t>
            </a:r>
            <a:r>
              <a:rPr lang="en-US" sz="2000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AAM Mission Office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1214100" y="6570663"/>
            <a:ext cx="977900" cy="263525"/>
          </a:xfrm>
        </p:spPr>
        <p:txBody>
          <a:bodyPr/>
          <a:lstStyle/>
          <a:p>
            <a:fld id="{4B5A7D23-5EA3-BB48-9A7E-29066237FEC6}" type="slidenum">
              <a:rPr lang="en-US" sz="120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</a:t>
            </a:fld>
            <a:endParaRPr lang="en-US" sz="12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B8FE33-90FE-8C44-A15D-2D8053EDB42E}"/>
              </a:ext>
            </a:extLst>
          </p:cNvPr>
          <p:cNvSpPr txBox="1"/>
          <p:nvPr/>
        </p:nvSpPr>
        <p:spPr>
          <a:xfrm>
            <a:off x="6113720" y="6066881"/>
            <a:ext cx="5835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US" sz="2000" dirty="0" smtClean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April 9, </a:t>
            </a:r>
            <a:r>
              <a:rPr lang="en-US" sz="2000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148913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Air Mobility (AAM)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815" y="2133600"/>
            <a:ext cx="5445278" cy="451259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Includes many applications and aircraft</a:t>
            </a:r>
            <a:endParaRPr lang="en-US" dirty="0"/>
          </a:p>
          <a:p>
            <a:pPr lvl="1"/>
            <a:r>
              <a:rPr lang="en-US" dirty="0"/>
              <a:t>cargo transport, </a:t>
            </a:r>
            <a:r>
              <a:rPr lang="en-US" dirty="0" err="1"/>
              <a:t>pax</a:t>
            </a:r>
            <a:r>
              <a:rPr lang="en-US" dirty="0"/>
              <a:t>-carrying, aerial work, etc. </a:t>
            </a:r>
          </a:p>
          <a:p>
            <a:pPr lvl="1"/>
            <a:r>
              <a:rPr lang="en-US" dirty="0" err="1"/>
              <a:t>eVTOL</a:t>
            </a:r>
            <a:r>
              <a:rPr lang="en-US" dirty="0"/>
              <a:t>, </a:t>
            </a:r>
            <a:r>
              <a:rPr lang="en-US" dirty="0" err="1"/>
              <a:t>sUAS</a:t>
            </a:r>
            <a:r>
              <a:rPr lang="en-US" dirty="0"/>
              <a:t>, </a:t>
            </a:r>
            <a:r>
              <a:rPr lang="en-US" dirty="0" err="1"/>
              <a:t>eCTOL</a:t>
            </a:r>
            <a:r>
              <a:rPr lang="en-US" dirty="0"/>
              <a:t>, hybrid-electric, etc.</a:t>
            </a:r>
          </a:p>
          <a:p>
            <a:pPr lvl="1"/>
            <a:r>
              <a:rPr lang="en-US" dirty="0"/>
              <a:t>Urban Air Mobility (UAM) as a challenging use-case with high </a:t>
            </a:r>
            <a:r>
              <a:rPr lang="en-US" dirty="0" smtClean="0"/>
              <a:t>benefit</a:t>
            </a:r>
            <a:endParaRPr lang="en-US" sz="1000" dirty="0"/>
          </a:p>
          <a:p>
            <a:r>
              <a:rPr lang="en-US" dirty="0"/>
              <a:t>Enabled largely by electrification and scaled through automation</a:t>
            </a:r>
          </a:p>
          <a:p>
            <a:r>
              <a:rPr lang="en-US" dirty="0" smtClean="0"/>
              <a:t>Local missions &lt; ~75 miles</a:t>
            </a:r>
          </a:p>
          <a:p>
            <a:r>
              <a:rPr lang="en-US" dirty="0" smtClean="0"/>
              <a:t>Intraregional mission &lt; ~300 miles</a:t>
            </a:r>
          </a:p>
          <a:p>
            <a:r>
              <a:rPr lang="en-US" dirty="0" smtClean="0"/>
              <a:t>Does </a:t>
            </a:r>
            <a:r>
              <a:rPr lang="en-US" dirty="0"/>
              <a:t>not include:</a:t>
            </a:r>
          </a:p>
          <a:p>
            <a:pPr lvl="1"/>
            <a:r>
              <a:rPr lang="en-US" dirty="0"/>
              <a:t>Supersonic or hypersonic transport</a:t>
            </a:r>
          </a:p>
          <a:p>
            <a:pPr lvl="1"/>
            <a:r>
              <a:rPr lang="en-US" dirty="0"/>
              <a:t>Existing hub-and-spoke air service with large transport aircraft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097338B-CA74-9E43-9740-EA4D0E91CDC7}"/>
              </a:ext>
            </a:extLst>
          </p:cNvPr>
          <p:cNvSpPr/>
          <p:nvPr/>
        </p:nvSpPr>
        <p:spPr>
          <a:xfrm>
            <a:off x="995558" y="910376"/>
            <a:ext cx="10677100" cy="90520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/>
              <a:t>Safe, sustainable, affordable, and accessible aviation for transformational local and intraregional missions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876" y="2309707"/>
            <a:ext cx="6427187" cy="361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329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02"/>
          <p:cNvSpPr/>
          <p:nvPr/>
        </p:nvSpPr>
        <p:spPr>
          <a:xfrm>
            <a:off x="1631092" y="4648005"/>
            <a:ext cx="2506300" cy="1277320"/>
          </a:xfrm>
          <a:prstGeom prst="roundRect">
            <a:avLst>
              <a:gd name="adj" fmla="val 16667"/>
            </a:avLst>
          </a:prstGeom>
          <a:solidFill>
            <a:srgbClr val="C0504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91425" rIns="4570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Design, manufacture, and system readiness of UAM vehicles</a:t>
            </a:r>
          </a:p>
        </p:txBody>
      </p:sp>
      <p:sp>
        <p:nvSpPr>
          <p:cNvPr id="99" name="Shape 99"/>
          <p:cNvSpPr/>
          <p:nvPr/>
        </p:nvSpPr>
        <p:spPr>
          <a:xfrm>
            <a:off x="8093707" y="4470979"/>
            <a:ext cx="3081876" cy="1764270"/>
          </a:xfrm>
          <a:prstGeom prst="roundRect">
            <a:avLst>
              <a:gd name="adj" fmla="val 16667"/>
            </a:avLst>
          </a:prstGeom>
          <a:solidFill>
            <a:srgbClr val="C0504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0" rIns="45700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Operations and maintenance of a single UAM vehicle, independent of the sharing of airspace or other system resources</a:t>
            </a:r>
          </a:p>
        </p:txBody>
      </p:sp>
      <p:sp>
        <p:nvSpPr>
          <p:cNvPr id="100" name="Shape 100"/>
          <p:cNvSpPr/>
          <p:nvPr/>
        </p:nvSpPr>
        <p:spPr>
          <a:xfrm>
            <a:off x="4953000" y="727249"/>
            <a:ext cx="2286000" cy="1251609"/>
          </a:xfrm>
          <a:prstGeom prst="roundRect">
            <a:avLst>
              <a:gd name="adj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91425" rIns="4570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Societal integration and acceptance of UAM operations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8400300" y="948637"/>
            <a:ext cx="3187615" cy="1829067"/>
          </a:xfrm>
          <a:prstGeom prst="roundRect">
            <a:avLst>
              <a:gd name="adj" fmla="val 16667"/>
            </a:avLst>
          </a:prstGeom>
          <a:solidFill>
            <a:srgbClr val="95B3D7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0" rIns="45700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Operations and management of multiple vehicles within a UAM system that enable safe and efficient sharing of airspace and other system resources</a:t>
            </a:r>
          </a:p>
        </p:txBody>
      </p:sp>
      <p:sp>
        <p:nvSpPr>
          <p:cNvPr id="103" name="Shape 103"/>
          <p:cNvSpPr/>
          <p:nvPr/>
        </p:nvSpPr>
        <p:spPr>
          <a:xfrm>
            <a:off x="949730" y="1009486"/>
            <a:ext cx="2940713" cy="1755139"/>
          </a:xfrm>
          <a:prstGeom prst="roundRect">
            <a:avLst>
              <a:gd name="adj" fmla="val 16667"/>
            </a:avLst>
          </a:prstGeom>
          <a:solidFill>
            <a:srgbClr val="95B3D7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0" rIns="4570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Design, development, and implementation of infrastructure to enable safe and efficient multi-vehicle UAM operations</a:t>
            </a:r>
          </a:p>
        </p:txBody>
      </p:sp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520"/>
            </a:pPr>
            <a:r>
              <a:rPr lang="en-US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Framework</a:t>
            </a:r>
            <a:endParaRPr lang="en-US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5" name="Shape 10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" name="Shape 10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74401" y="1731204"/>
            <a:ext cx="5443199" cy="3411554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Shape 108"/>
          <p:cNvSpPr/>
          <p:nvPr/>
        </p:nvSpPr>
        <p:spPr>
          <a:xfrm>
            <a:off x="3423897" y="2425185"/>
            <a:ext cx="1704823" cy="943069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95B3D7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 Narrow"/>
                <a:cs typeface="Arial Narrow"/>
                <a:sym typeface="Arial Narrow"/>
              </a:rPr>
              <a:t>Airspace System Design &amp; Implementation</a:t>
            </a:r>
          </a:p>
        </p:txBody>
      </p:sp>
      <p:sp>
        <p:nvSpPr>
          <p:cNvPr id="109" name="Shape 109"/>
          <p:cNvSpPr/>
          <p:nvPr/>
        </p:nvSpPr>
        <p:spPr>
          <a:xfrm>
            <a:off x="7045921" y="2406713"/>
            <a:ext cx="1739780" cy="973647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95B3D7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 Narrow"/>
                <a:cs typeface="Arial Narrow"/>
                <a:sym typeface="Arial Narrow"/>
              </a:rPr>
              <a:t>Airspace &amp; Fleet Operations Management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0" name="Shape 110"/>
          <p:cNvSpPr/>
          <p:nvPr/>
        </p:nvSpPr>
        <p:spPr>
          <a:xfrm>
            <a:off x="3899747" y="3688974"/>
            <a:ext cx="1835977" cy="1179593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C0504D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 Narrow"/>
                <a:cs typeface="Arial Narrow"/>
                <a:sym typeface="Arial Narrow"/>
              </a:rPr>
              <a:t>Vehicle 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 Narrow"/>
                <a:cs typeface="Arial Narrow"/>
                <a:sym typeface="Arial Narrow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 Narrow"/>
                <a:cs typeface="Arial Narrow"/>
                <a:sym typeface="Arial Narrow"/>
              </a:rPr>
              <a:t>Development &amp; Production</a:t>
            </a:r>
          </a:p>
        </p:txBody>
      </p:sp>
      <p:sp>
        <p:nvSpPr>
          <p:cNvPr id="111" name="Shape 111"/>
          <p:cNvSpPr/>
          <p:nvPr/>
        </p:nvSpPr>
        <p:spPr>
          <a:xfrm>
            <a:off x="6421393" y="3703259"/>
            <a:ext cx="1870861" cy="1151023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C0504D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 Narrow"/>
                <a:cs typeface="Arial Narrow"/>
                <a:sym typeface="Arial Narrow"/>
              </a:rPr>
              <a:t>Individual Vehicle Management &amp; Operations</a:t>
            </a:r>
          </a:p>
        </p:txBody>
      </p:sp>
      <p:sp>
        <p:nvSpPr>
          <p:cNvPr id="112" name="Shape 112"/>
          <p:cNvSpPr/>
          <p:nvPr/>
        </p:nvSpPr>
        <p:spPr>
          <a:xfrm>
            <a:off x="5360058" y="1805455"/>
            <a:ext cx="1480349" cy="805313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8064A2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 Narrow"/>
                <a:cs typeface="Arial Narrow"/>
                <a:sym typeface="Arial Narrow"/>
              </a:rPr>
              <a:t>Community Integration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EC6D40E-D658-4CF7-9C5E-87985D3F572A}"/>
              </a:ext>
            </a:extLst>
          </p:cNvPr>
          <p:cNvSpPr/>
          <p:nvPr/>
        </p:nvSpPr>
        <p:spPr>
          <a:xfrm>
            <a:off x="4671094" y="4914904"/>
            <a:ext cx="265463" cy="27432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EC6D40E-D658-4CF7-9C5E-87985D3F572A}"/>
              </a:ext>
            </a:extLst>
          </p:cNvPr>
          <p:cNvSpPr/>
          <p:nvPr/>
        </p:nvSpPr>
        <p:spPr>
          <a:xfrm>
            <a:off x="7294540" y="4914904"/>
            <a:ext cx="265463" cy="27432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EC6D40E-D658-4CF7-9C5E-87985D3F572A}"/>
              </a:ext>
            </a:extLst>
          </p:cNvPr>
          <p:cNvSpPr/>
          <p:nvPr/>
        </p:nvSpPr>
        <p:spPr>
          <a:xfrm>
            <a:off x="4102312" y="3416102"/>
            <a:ext cx="265463" cy="27432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EC6D40E-D658-4CF7-9C5E-87985D3F572A}"/>
              </a:ext>
            </a:extLst>
          </p:cNvPr>
          <p:cNvSpPr/>
          <p:nvPr/>
        </p:nvSpPr>
        <p:spPr>
          <a:xfrm>
            <a:off x="5946217" y="2640544"/>
            <a:ext cx="265463" cy="27432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EC6D40E-D658-4CF7-9C5E-87985D3F572A}"/>
              </a:ext>
            </a:extLst>
          </p:cNvPr>
          <p:cNvSpPr/>
          <p:nvPr/>
        </p:nvSpPr>
        <p:spPr>
          <a:xfrm>
            <a:off x="7869772" y="3445105"/>
            <a:ext cx="265463" cy="274320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0035" y="5953767"/>
            <a:ext cx="1892896" cy="830997"/>
            <a:chOff x="220035" y="5953767"/>
            <a:chExt cx="1892896" cy="830997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EC6D40E-D658-4CF7-9C5E-87985D3F572A}"/>
                </a:ext>
              </a:extLst>
            </p:cNvPr>
            <p:cNvSpPr/>
            <p:nvPr/>
          </p:nvSpPr>
          <p:spPr>
            <a:xfrm>
              <a:off x="258440" y="6559448"/>
              <a:ext cx="188653" cy="172382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#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85498" y="5953767"/>
              <a:ext cx="162743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dirty="0" smtClean="0"/>
                <a:t>Aircraft &amp; Aircrew</a:t>
              </a:r>
              <a:endParaRPr lang="en-US" sz="1200" i="1" dirty="0"/>
            </a:p>
            <a:p>
              <a:r>
                <a:rPr lang="en-US" sz="1200" i="1" dirty="0" smtClean="0"/>
                <a:t>Airspace</a:t>
              </a:r>
              <a:endParaRPr lang="en-US" sz="1200" i="1" dirty="0"/>
            </a:p>
            <a:p>
              <a:r>
                <a:rPr lang="en-US" sz="1200" i="1" dirty="0"/>
                <a:t>Community </a:t>
              </a:r>
              <a:r>
                <a:rPr lang="en-US" sz="1200" i="1" dirty="0" smtClean="0"/>
                <a:t>Integration</a:t>
              </a:r>
              <a:endParaRPr lang="en-US" sz="1200" i="1" dirty="0"/>
            </a:p>
            <a:p>
              <a:r>
                <a:rPr lang="en-US" sz="1200" i="1" dirty="0"/>
                <a:t>Pillar number</a:t>
              </a:r>
            </a:p>
          </p:txBody>
        </p:sp>
        <p:sp>
          <p:nvSpPr>
            <p:cNvPr id="2" name="Rounded Rectangle 1"/>
            <p:cNvSpPr/>
            <p:nvPr/>
          </p:nvSpPr>
          <p:spPr>
            <a:xfrm>
              <a:off x="220035" y="6386185"/>
              <a:ext cx="257477" cy="15362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220035" y="6194160"/>
              <a:ext cx="257477" cy="15362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28021" y="6002135"/>
              <a:ext cx="257477" cy="15362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2189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520"/>
            </a:pPr>
            <a:r>
              <a:rPr lang="en-US" dirty="0" smtClean="0">
                <a:ea typeface="Calibri"/>
                <a:cs typeface="Calibri"/>
                <a:sym typeface="Calibri"/>
              </a:rPr>
              <a:t>Framework </a:t>
            </a:r>
            <a:r>
              <a:rPr lang="en-US" dirty="0">
                <a:ea typeface="Calibri"/>
                <a:cs typeface="Calibri"/>
                <a:sym typeface="Calibri"/>
              </a:rPr>
              <a:t>and Barriers</a:t>
            </a:r>
            <a:endParaRPr lang="en-US" b="1" dirty="0">
              <a:ea typeface="Calibri"/>
              <a:cs typeface="Calibri"/>
              <a:sym typeface="Calibri"/>
            </a:endParaRPr>
          </a:p>
        </p:txBody>
      </p:sp>
      <p:sp>
        <p:nvSpPr>
          <p:cNvPr id="105" name="Shape 105"/>
          <p:cNvSpPr txBox="1">
            <a:spLocks noGrp="1"/>
          </p:cNvSpPr>
          <p:nvPr>
            <p:ph type="sldNum" sz="quarter" idx="12"/>
          </p:nvPr>
        </p:nvSpPr>
        <p:spPr>
          <a:xfrm>
            <a:off x="11203485" y="6573937"/>
            <a:ext cx="978355" cy="26446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fld id="{00000000-1234-1234-1234-123412341234}" type="slidenum">
              <a:rPr lang="en-US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/>
              <a:t>4</a:t>
            </a:fld>
            <a:endParaRPr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85EBBB3E-5E92-BE46-A7F9-69166461C6D5}"/>
              </a:ext>
            </a:extLst>
          </p:cNvPr>
          <p:cNvSpPr/>
          <p:nvPr/>
        </p:nvSpPr>
        <p:spPr>
          <a:xfrm>
            <a:off x="3506272" y="1911700"/>
            <a:ext cx="4859077" cy="33054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8A13148-F451-8F4F-A23E-D635598407EB}"/>
              </a:ext>
            </a:extLst>
          </p:cNvPr>
          <p:cNvSpPr/>
          <p:nvPr/>
        </p:nvSpPr>
        <p:spPr>
          <a:xfrm>
            <a:off x="3191769" y="1678039"/>
            <a:ext cx="5553231" cy="37776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086770A-D86B-2642-8A50-8F09CB3BA7CA}"/>
              </a:ext>
            </a:extLst>
          </p:cNvPr>
          <p:cNvSpPr/>
          <p:nvPr/>
        </p:nvSpPr>
        <p:spPr>
          <a:xfrm>
            <a:off x="1846550" y="733617"/>
            <a:ext cx="8329846" cy="566653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F678430F-F08C-4E44-96A0-A2914EC5B97F}"/>
              </a:ext>
            </a:extLst>
          </p:cNvPr>
          <p:cNvSpPr/>
          <p:nvPr/>
        </p:nvSpPr>
        <p:spPr>
          <a:xfrm>
            <a:off x="2844692" y="1441934"/>
            <a:ext cx="6247385" cy="424989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D4CC976-F862-194C-B5B7-2878AF7D9E38}"/>
              </a:ext>
            </a:extLst>
          </p:cNvPr>
          <p:cNvSpPr/>
          <p:nvPr/>
        </p:nvSpPr>
        <p:spPr>
          <a:xfrm>
            <a:off x="2465041" y="1184348"/>
            <a:ext cx="6941538" cy="472211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57B6BDC7-0B29-B24E-806B-8C7BD0AACC75}"/>
              </a:ext>
            </a:extLst>
          </p:cNvPr>
          <p:cNvSpPr/>
          <p:nvPr/>
        </p:nvSpPr>
        <p:spPr>
          <a:xfrm>
            <a:off x="2140211" y="969723"/>
            <a:ext cx="7635692" cy="519432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527D00B-6E49-9F49-86E7-45FC0C3AB6E6}"/>
              </a:ext>
            </a:extLst>
          </p:cNvPr>
          <p:cNvSpPr txBox="1"/>
          <p:nvPr/>
        </p:nvSpPr>
        <p:spPr>
          <a:xfrm>
            <a:off x="5235925" y="5983379"/>
            <a:ext cx="1465448" cy="317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UAM Ports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BB558B3-49E0-D448-B1F3-45979A891625}"/>
              </a:ext>
            </a:extLst>
          </p:cNvPr>
          <p:cNvSpPr txBox="1"/>
          <p:nvPr/>
        </p:nvSpPr>
        <p:spPr>
          <a:xfrm>
            <a:off x="5252220" y="5738284"/>
            <a:ext cx="1432860" cy="317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Autonomy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F855FD8-3759-2C4A-AFD7-44A2BAA06FDA}"/>
              </a:ext>
            </a:extLst>
          </p:cNvPr>
          <p:cNvSpPr txBox="1"/>
          <p:nvPr/>
        </p:nvSpPr>
        <p:spPr>
          <a:xfrm>
            <a:off x="5486394" y="5499735"/>
            <a:ext cx="964512" cy="317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Noise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AC64E71-B43E-2442-ABC7-811BAFBF7FA2}"/>
              </a:ext>
            </a:extLst>
          </p:cNvPr>
          <p:cNvSpPr txBox="1"/>
          <p:nvPr/>
        </p:nvSpPr>
        <p:spPr>
          <a:xfrm>
            <a:off x="4457514" y="6226107"/>
            <a:ext cx="3021598" cy="317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Regulations/Certification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619F4D9-0FA0-814C-8518-B5A3608B0627}"/>
              </a:ext>
            </a:extLst>
          </p:cNvPr>
          <p:cNvSpPr txBox="1"/>
          <p:nvPr/>
        </p:nvSpPr>
        <p:spPr>
          <a:xfrm>
            <a:off x="5106982" y="5236145"/>
            <a:ext cx="1719587" cy="317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Affordability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5EBBB3E-5E92-BE46-A7F9-69166461C6D5}"/>
              </a:ext>
            </a:extLst>
          </p:cNvPr>
          <p:cNvSpPr/>
          <p:nvPr/>
        </p:nvSpPr>
        <p:spPr>
          <a:xfrm>
            <a:off x="3868221" y="2125174"/>
            <a:ext cx="4135179" cy="281303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619F4D9-0FA0-814C-8518-B5A3608B0627}"/>
              </a:ext>
            </a:extLst>
          </p:cNvPr>
          <p:cNvSpPr txBox="1"/>
          <p:nvPr/>
        </p:nvSpPr>
        <p:spPr>
          <a:xfrm>
            <a:off x="5346499" y="4974201"/>
            <a:ext cx="1223354" cy="317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Security</a:t>
            </a:r>
          </a:p>
        </p:txBody>
      </p:sp>
      <p:sp>
        <p:nvSpPr>
          <p:cNvPr id="18" name="Shape 102"/>
          <p:cNvSpPr/>
          <p:nvPr/>
        </p:nvSpPr>
        <p:spPr>
          <a:xfrm>
            <a:off x="1148694" y="4060883"/>
            <a:ext cx="3251923" cy="1906649"/>
          </a:xfrm>
          <a:prstGeom prst="roundRect">
            <a:avLst>
              <a:gd name="adj" fmla="val 16667"/>
            </a:avLst>
          </a:prstGeom>
          <a:solidFill>
            <a:srgbClr val="C0504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91425" rIns="45700" bIns="0" anchor="ctr" anchorCtr="0">
            <a:noAutofit/>
          </a:bodyPr>
          <a:lstStyle/>
          <a:p>
            <a:pPr lvl="0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1. Vehicle Design &amp; Integration</a:t>
            </a:r>
          </a:p>
          <a:p>
            <a:r>
              <a:rPr lang="en-US" sz="1600" i="1" kern="0" dirty="0">
                <a:solidFill>
                  <a:schemeClr val="bg1"/>
                </a:solidFill>
              </a:rPr>
              <a:t>2. Airworthiness Standards &amp; </a:t>
            </a:r>
          </a:p>
          <a:p>
            <a:r>
              <a:rPr lang="en-US" sz="1600" i="1" kern="0" dirty="0">
                <a:solidFill>
                  <a:schemeClr val="bg1"/>
                </a:solidFill>
              </a:rPr>
              <a:t>    Certification </a:t>
            </a:r>
          </a:p>
          <a:p>
            <a:r>
              <a:rPr lang="en-US" sz="1600" i="1" kern="0" dirty="0">
                <a:solidFill>
                  <a:schemeClr val="bg1"/>
                </a:solidFill>
              </a:rPr>
              <a:t>3. Vehicle Noise</a:t>
            </a:r>
          </a:p>
          <a:p>
            <a:r>
              <a:rPr lang="en-US" sz="1600" i="1" kern="0" dirty="0">
                <a:solidFill>
                  <a:schemeClr val="bg1"/>
                </a:solidFill>
              </a:rPr>
              <a:t>4. Weather-Tolerant Vehicles</a:t>
            </a:r>
          </a:p>
          <a:p>
            <a:r>
              <a:rPr lang="en-US" sz="1600" i="1" kern="0" dirty="0">
                <a:solidFill>
                  <a:schemeClr val="bg1"/>
                </a:solidFill>
              </a:rPr>
              <a:t>5. Cabin Acceptability</a:t>
            </a:r>
          </a:p>
          <a:p>
            <a:r>
              <a:rPr lang="en-US" sz="1600" i="1" kern="0" dirty="0">
                <a:solidFill>
                  <a:schemeClr val="bg1"/>
                </a:solidFill>
              </a:rPr>
              <a:t>6. Manufacturing &amp; Supply Chain</a:t>
            </a:r>
          </a:p>
        </p:txBody>
      </p:sp>
      <p:sp>
        <p:nvSpPr>
          <p:cNvPr id="99" name="Shape 99"/>
          <p:cNvSpPr/>
          <p:nvPr/>
        </p:nvSpPr>
        <p:spPr>
          <a:xfrm>
            <a:off x="7657535" y="4340462"/>
            <a:ext cx="3073247" cy="1700425"/>
          </a:xfrm>
          <a:prstGeom prst="roundRect">
            <a:avLst>
              <a:gd name="adj" fmla="val 16667"/>
            </a:avLst>
          </a:prstGeom>
          <a:solidFill>
            <a:srgbClr val="C0504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0" rIns="45700" bIns="91425" anchor="ctr" anchorCtr="0">
            <a:noAutofit/>
          </a:bodyPr>
          <a:lstStyle/>
          <a:p>
            <a:pPr lvl="0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1. Safe Urban Flight Management</a:t>
            </a:r>
          </a:p>
          <a:p>
            <a:pPr marL="169863" lvl="0" indent="-169863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2. Increasingly Automated Vehicle Operations</a:t>
            </a:r>
          </a:p>
          <a:p>
            <a:pPr lvl="0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3. Certification &amp; Ops Approval</a:t>
            </a:r>
          </a:p>
          <a:p>
            <a:pPr lvl="0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4. Ground Ops &amp; Maintenance</a:t>
            </a:r>
          </a:p>
        </p:txBody>
      </p:sp>
      <p:sp>
        <p:nvSpPr>
          <p:cNvPr id="100" name="Shape 100"/>
          <p:cNvSpPr/>
          <p:nvPr/>
        </p:nvSpPr>
        <p:spPr>
          <a:xfrm>
            <a:off x="4802284" y="722010"/>
            <a:ext cx="2612520" cy="1519120"/>
          </a:xfrm>
          <a:prstGeom prst="roundRect">
            <a:avLst>
              <a:gd name="adj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91425" rIns="45700" bIns="0" anchor="t" anchorCtr="0">
            <a:noAutofit/>
          </a:bodyPr>
          <a:lstStyle/>
          <a:p>
            <a:pPr lvl="0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1. Public Acceptance</a:t>
            </a:r>
          </a:p>
          <a:p>
            <a:r>
              <a:rPr lang="en-US" sz="1600" i="1" kern="0" dirty="0">
                <a:solidFill>
                  <a:schemeClr val="bg1"/>
                </a:solidFill>
              </a:rPr>
              <a:t>2. Supporting Infrastructure</a:t>
            </a:r>
          </a:p>
          <a:p>
            <a:r>
              <a:rPr lang="en-US" sz="1600" i="1" kern="0" dirty="0">
                <a:solidFill>
                  <a:schemeClr val="bg1"/>
                </a:solidFill>
              </a:rPr>
              <a:t>3. Operational Integration</a:t>
            </a:r>
          </a:p>
          <a:p>
            <a:pPr marL="169863" indent="-169863"/>
            <a:r>
              <a:rPr lang="en-US" sz="1600" i="1" kern="0" dirty="0">
                <a:solidFill>
                  <a:schemeClr val="bg1"/>
                </a:solidFill>
              </a:rPr>
              <a:t>4. Local Regulatory Environment &amp; Liability </a:t>
            </a:r>
          </a:p>
        </p:txBody>
      </p:sp>
      <p:sp>
        <p:nvSpPr>
          <p:cNvPr id="101" name="Shape 101"/>
          <p:cNvSpPr/>
          <p:nvPr/>
        </p:nvSpPr>
        <p:spPr>
          <a:xfrm>
            <a:off x="7815297" y="1058489"/>
            <a:ext cx="2915485" cy="1824892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0" rIns="45700" bIns="91425" anchor="ctr" anchorCtr="0">
            <a:noAutofit/>
          </a:bodyPr>
          <a:lstStyle/>
          <a:p>
            <a:pPr defTabSz="685783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1. Safe Airspace Ops</a:t>
            </a:r>
          </a:p>
          <a:p>
            <a:r>
              <a:rPr lang="en-US" sz="1600" i="1" kern="0" dirty="0">
                <a:solidFill>
                  <a:schemeClr val="bg1"/>
                </a:solidFill>
              </a:rPr>
              <a:t>2. Efficient Airspace Ops</a:t>
            </a:r>
          </a:p>
          <a:p>
            <a:r>
              <a:rPr lang="en-US" sz="1600" i="1" kern="0" dirty="0">
                <a:solidFill>
                  <a:schemeClr val="bg1"/>
                </a:solidFill>
              </a:rPr>
              <a:t>3. Scalable Airspace Ops</a:t>
            </a:r>
          </a:p>
          <a:p>
            <a:r>
              <a:rPr lang="en-US" sz="1600" i="1" kern="0" dirty="0">
                <a:solidFill>
                  <a:schemeClr val="bg1"/>
                </a:solidFill>
              </a:rPr>
              <a:t>4. Resilient Airspace Ops</a:t>
            </a:r>
          </a:p>
          <a:p>
            <a:r>
              <a:rPr lang="en-US" sz="1600" i="1" kern="0" dirty="0">
                <a:solidFill>
                  <a:schemeClr val="bg1"/>
                </a:solidFill>
              </a:rPr>
              <a:t>5. Fleet Management</a:t>
            </a:r>
          </a:p>
          <a:p>
            <a:r>
              <a:rPr lang="en-US" sz="1600" i="1" kern="0" dirty="0">
                <a:solidFill>
                  <a:schemeClr val="bg1"/>
                </a:solidFill>
              </a:rPr>
              <a:t>6. Urban Weather Prediction</a:t>
            </a:r>
          </a:p>
        </p:txBody>
      </p:sp>
      <p:sp>
        <p:nvSpPr>
          <p:cNvPr id="103" name="Shape 103"/>
          <p:cNvSpPr/>
          <p:nvPr/>
        </p:nvSpPr>
        <p:spPr>
          <a:xfrm>
            <a:off x="1124466" y="1336030"/>
            <a:ext cx="3221252" cy="1622955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0" rIns="45700" bIns="0" anchor="ctr" anchorCtr="0">
            <a:noAutofit/>
          </a:bodyPr>
          <a:lstStyle/>
          <a:p>
            <a:pPr lvl="0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1. Airspace Design</a:t>
            </a:r>
          </a:p>
          <a:p>
            <a:pPr marL="169863" lvl="0" indent="-169863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2. Operational Rules, Roles, &amp; Procedures</a:t>
            </a:r>
          </a:p>
          <a:p>
            <a:pPr marL="169863" lvl="0" indent="-169863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3. CNSI &amp; Control Facility Infrastructure</a:t>
            </a:r>
          </a:p>
          <a:p>
            <a:pPr lvl="0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4. UAM Port Design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AC64E71-B43E-2442-ABC7-811BAFBF7FA2}"/>
              </a:ext>
            </a:extLst>
          </p:cNvPr>
          <p:cNvSpPr txBox="1"/>
          <p:nvPr/>
        </p:nvSpPr>
        <p:spPr>
          <a:xfrm>
            <a:off x="5492806" y="4735171"/>
            <a:ext cx="964512" cy="31788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Safety</a:t>
            </a:r>
          </a:p>
        </p:txBody>
      </p:sp>
      <p:pic>
        <p:nvPicPr>
          <p:cNvPr id="63" name="Shape 10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39050" y="2122409"/>
            <a:ext cx="4401006" cy="271993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Shape 108"/>
          <p:cNvSpPr/>
          <p:nvPr/>
        </p:nvSpPr>
        <p:spPr>
          <a:xfrm>
            <a:off x="3867257" y="2693033"/>
            <a:ext cx="1413488" cy="732512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95B3D7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lvl="0" algn="ctr"/>
            <a:r>
              <a:rPr lang="en-US" sz="1100" b="1" dirty="0">
                <a:solidFill>
                  <a:schemeClr val="dk1"/>
                </a:solidFill>
                <a:ea typeface="Arial Narrow"/>
                <a:cs typeface="Arial Narrow"/>
                <a:sym typeface="Arial Narrow"/>
              </a:rPr>
              <a:t>Airspace System Design &amp; Implementation</a:t>
            </a:r>
          </a:p>
        </p:txBody>
      </p:sp>
      <p:sp>
        <p:nvSpPr>
          <p:cNvPr id="65" name="Shape 109"/>
          <p:cNvSpPr/>
          <p:nvPr/>
        </p:nvSpPr>
        <p:spPr>
          <a:xfrm>
            <a:off x="6814406" y="2700429"/>
            <a:ext cx="1425649" cy="727049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95B3D7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lvl="0" algn="ctr"/>
            <a:r>
              <a:rPr lang="en-US" sz="1100" b="1" dirty="0">
                <a:ea typeface="Arial Narrow"/>
                <a:cs typeface="Arial Narrow"/>
                <a:sym typeface="Arial Narrow"/>
              </a:rPr>
              <a:t>Airspace &amp; Fleet Operations Management</a:t>
            </a:r>
            <a:endParaRPr lang="en-US" sz="1100" b="1" dirty="0"/>
          </a:p>
        </p:txBody>
      </p:sp>
      <p:sp>
        <p:nvSpPr>
          <p:cNvPr id="66" name="Shape 110"/>
          <p:cNvSpPr/>
          <p:nvPr/>
        </p:nvSpPr>
        <p:spPr>
          <a:xfrm>
            <a:off x="4263810" y="3683283"/>
            <a:ext cx="1484448" cy="940456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C0504D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r>
              <a:rPr lang="en-US" sz="1100" b="1" dirty="0">
                <a:solidFill>
                  <a:schemeClr val="dk1"/>
                </a:solidFill>
                <a:ea typeface="Arial Narrow"/>
                <a:cs typeface="Arial Narrow"/>
                <a:sym typeface="Arial Narrow"/>
              </a:rPr>
              <a:t>Vehicle </a:t>
            </a:r>
            <a:br>
              <a:rPr lang="en-US" sz="1100" b="1" dirty="0">
                <a:solidFill>
                  <a:schemeClr val="dk1"/>
                </a:solidFill>
                <a:ea typeface="Arial Narrow"/>
                <a:cs typeface="Arial Narrow"/>
                <a:sym typeface="Arial Narrow"/>
              </a:rPr>
            </a:br>
            <a:r>
              <a:rPr lang="en-US" sz="1100" b="1" dirty="0">
                <a:solidFill>
                  <a:schemeClr val="dk1"/>
                </a:solidFill>
                <a:ea typeface="Arial Narrow"/>
                <a:cs typeface="Arial Narrow"/>
                <a:sym typeface="Arial Narrow"/>
              </a:rPr>
              <a:t>Development &amp; Production</a:t>
            </a:r>
          </a:p>
        </p:txBody>
      </p:sp>
      <p:sp>
        <p:nvSpPr>
          <p:cNvPr id="67" name="Shape 111"/>
          <p:cNvSpPr/>
          <p:nvPr/>
        </p:nvSpPr>
        <p:spPr>
          <a:xfrm>
            <a:off x="6302644" y="3694672"/>
            <a:ext cx="1512653" cy="917678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C0504D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lvl="0" algn="ctr"/>
            <a:r>
              <a:rPr lang="en-US" sz="1100" b="1" dirty="0">
                <a:solidFill>
                  <a:schemeClr val="dk1"/>
                </a:solidFill>
                <a:ea typeface="Arial Narrow"/>
                <a:cs typeface="Arial Narrow"/>
                <a:sym typeface="Arial Narrow"/>
              </a:rPr>
              <a:t>Individual Vehicle Management &amp; Operations</a:t>
            </a:r>
          </a:p>
        </p:txBody>
      </p:sp>
      <p:sp>
        <p:nvSpPr>
          <p:cNvPr id="68" name="Shape 112"/>
          <p:cNvSpPr/>
          <p:nvPr/>
        </p:nvSpPr>
        <p:spPr>
          <a:xfrm>
            <a:off x="5395987" y="2155296"/>
            <a:ext cx="1274969" cy="661095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8064A2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1100" b="1" dirty="0">
                <a:solidFill>
                  <a:schemeClr val="dk1"/>
                </a:solidFill>
                <a:ea typeface="Arial Narrow"/>
                <a:cs typeface="Arial Narrow"/>
                <a:sym typeface="Arial Narrow"/>
              </a:rPr>
              <a:t>Community Integration</a:t>
            </a:r>
            <a:endParaRPr sz="1100" b="1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EC6D40E-D658-4CF7-9C5E-87985D3F572A}"/>
              </a:ext>
            </a:extLst>
          </p:cNvPr>
          <p:cNvSpPr/>
          <p:nvPr/>
        </p:nvSpPr>
        <p:spPr>
          <a:xfrm>
            <a:off x="4847602" y="4669183"/>
            <a:ext cx="226593" cy="227295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EC6D40E-D658-4CF7-9C5E-87985D3F572A}"/>
              </a:ext>
            </a:extLst>
          </p:cNvPr>
          <p:cNvSpPr/>
          <p:nvPr/>
        </p:nvSpPr>
        <p:spPr>
          <a:xfrm>
            <a:off x="6993921" y="4662378"/>
            <a:ext cx="226593" cy="227295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EC6D40E-D658-4CF7-9C5E-87985D3F572A}"/>
              </a:ext>
            </a:extLst>
          </p:cNvPr>
          <p:cNvSpPr/>
          <p:nvPr/>
        </p:nvSpPr>
        <p:spPr>
          <a:xfrm>
            <a:off x="4345717" y="3487608"/>
            <a:ext cx="226593" cy="227295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EC6D40E-D658-4CF7-9C5E-87985D3F572A}"/>
              </a:ext>
            </a:extLst>
          </p:cNvPr>
          <p:cNvSpPr/>
          <p:nvPr/>
        </p:nvSpPr>
        <p:spPr>
          <a:xfrm>
            <a:off x="5928870" y="2871044"/>
            <a:ext cx="226593" cy="227295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EC6D40E-D658-4CF7-9C5E-87985D3F572A}"/>
              </a:ext>
            </a:extLst>
          </p:cNvPr>
          <p:cNvSpPr/>
          <p:nvPr/>
        </p:nvSpPr>
        <p:spPr>
          <a:xfrm>
            <a:off x="7569459" y="3462972"/>
            <a:ext cx="226593" cy="227295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160236" y="5990711"/>
            <a:ext cx="2417078" cy="830997"/>
            <a:chOff x="220035" y="5953767"/>
            <a:chExt cx="2417078" cy="830997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EC6D40E-D658-4CF7-9C5E-87985D3F572A}"/>
                </a:ext>
              </a:extLst>
            </p:cNvPr>
            <p:cNvSpPr/>
            <p:nvPr/>
          </p:nvSpPr>
          <p:spPr>
            <a:xfrm>
              <a:off x="258440" y="6559448"/>
              <a:ext cx="188653" cy="172382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#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85498" y="5953767"/>
              <a:ext cx="215161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dirty="0"/>
                <a:t>Aircraft &amp; Aircrew Barriers</a:t>
              </a:r>
            </a:p>
            <a:p>
              <a:r>
                <a:rPr lang="en-US" sz="1200" i="1" dirty="0"/>
                <a:t>Airspace Barriers</a:t>
              </a:r>
            </a:p>
            <a:p>
              <a:r>
                <a:rPr lang="en-US" sz="1200" i="1" dirty="0"/>
                <a:t>Community Integration Barriers</a:t>
              </a:r>
            </a:p>
            <a:p>
              <a:r>
                <a:rPr lang="en-US" sz="1200" i="1" dirty="0"/>
                <a:t>Pillar number</a:t>
              </a:r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220035" y="6386185"/>
              <a:ext cx="257477" cy="15362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220035" y="6194160"/>
              <a:ext cx="257477" cy="15362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228021" y="6002135"/>
              <a:ext cx="257477" cy="15362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7146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ounded Rectangle 40"/>
          <p:cNvSpPr/>
          <p:nvPr/>
        </p:nvSpPr>
        <p:spPr>
          <a:xfrm>
            <a:off x="2073860" y="762185"/>
            <a:ext cx="7961249" cy="570355"/>
          </a:xfrm>
          <a:prstGeom prst="roundRect">
            <a:avLst>
              <a:gd name="adj" fmla="val 33977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/>
              <a:t>Accelerate advanced air mobility through collaboration</a:t>
            </a:r>
            <a:endParaRPr lang="en-US" sz="2400" b="1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AAM Ecosystem Working Groups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193325" y="6625876"/>
            <a:ext cx="978355" cy="212999"/>
          </a:xfrm>
        </p:spPr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31344" y="1564641"/>
            <a:ext cx="10759789" cy="5081556"/>
            <a:chOff x="731344" y="1564641"/>
            <a:chExt cx="10759789" cy="5081556"/>
          </a:xfrm>
        </p:grpSpPr>
        <p:grpSp>
          <p:nvGrpSpPr>
            <p:cNvPr id="39" name="Group 38"/>
            <p:cNvGrpSpPr/>
            <p:nvPr/>
          </p:nvGrpSpPr>
          <p:grpSpPr>
            <a:xfrm>
              <a:off x="4562629" y="1693807"/>
              <a:ext cx="6928504" cy="4871767"/>
              <a:chOff x="4865099" y="1693807"/>
              <a:chExt cx="6928504" cy="4871767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4865100" y="1693807"/>
                <a:ext cx="6928502" cy="384048"/>
                <a:chOff x="4865106" y="1610262"/>
                <a:chExt cx="6928502" cy="384048"/>
              </a:xfrm>
            </p:grpSpPr>
            <p:sp>
              <p:nvSpPr>
                <p:cNvPr id="9" name="Rounded Rectangle 8"/>
                <p:cNvSpPr/>
                <p:nvPr/>
              </p:nvSpPr>
              <p:spPr>
                <a:xfrm>
                  <a:off x="4865106" y="1610262"/>
                  <a:ext cx="6928502" cy="384048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tx2">
                    <a:alpha val="80000"/>
                  </a:schemeClr>
                </a:solidFill>
              </p:spPr>
              <p:style>
                <a:lnRef idx="0">
                  <a:schemeClr val="dk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bg1">
                    <a:lumMod val="95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bg1">
                    <a:lumMod val="95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tIns="9144" bIns="9144" anchor="ctr" anchorCtr="0"/>
                <a:lstStyle/>
                <a:p>
                  <a:r>
                    <a:rPr lang="en-US" dirty="0" smtClean="0">
                      <a:solidFill>
                        <a:schemeClr val="bg1"/>
                      </a:solidFill>
                    </a:rPr>
                    <a:t>      Recognize </a:t>
                  </a:r>
                  <a:r>
                    <a:rPr lang="en-US" dirty="0">
                      <a:solidFill>
                        <a:schemeClr val="bg1"/>
                      </a:solidFill>
                    </a:rPr>
                    <a:t>and address near-term needs to kick-start </a:t>
                  </a:r>
                  <a:r>
                    <a:rPr lang="en-US" dirty="0" smtClean="0">
                      <a:solidFill>
                        <a:schemeClr val="bg1"/>
                      </a:solidFill>
                    </a:rPr>
                    <a:t>AAM/UAM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0" name="Rectangle 9" descr="Presentation with Checklist"/>
                <p:cNvSpPr>
                  <a:spLocks noChangeAspect="1"/>
                </p:cNvSpPr>
                <p:nvPr/>
              </p:nvSpPr>
              <p:spPr>
                <a:xfrm>
                  <a:off x="4923120" y="1665126"/>
                  <a:ext cx="274587" cy="274320"/>
                </a:xfrm>
                <a:prstGeom prst="rect">
                  <a:avLst/>
                </a:prstGeom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="" xmlns:dgm="http://schemas.openxmlformats.org/drawingml/2006/diagram" xmlns:asvg="http://schemas.microsoft.com/office/drawing/2016/SVG/main" r:embed="rId3"/>
                      </a:ext>
                    </a:extLst>
                  </a:blip>
                  <a:stretch>
                    <a:fillRect/>
                  </a:stretch>
                </a:blipFill>
              </p:spPr>
              <p:style>
                <a:lnRef idx="2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</p:grpSp>
          <p:grpSp>
            <p:nvGrpSpPr>
              <p:cNvPr id="31" name="Group 30"/>
              <p:cNvGrpSpPr/>
              <p:nvPr/>
            </p:nvGrpSpPr>
            <p:grpSpPr>
              <a:xfrm>
                <a:off x="4865100" y="2343160"/>
                <a:ext cx="6928501" cy="384048"/>
                <a:chOff x="4865105" y="2257300"/>
                <a:chExt cx="6928501" cy="384048"/>
              </a:xfrm>
            </p:grpSpPr>
            <p:sp>
              <p:nvSpPr>
                <p:cNvPr id="12" name="Rounded Rectangle 11"/>
                <p:cNvSpPr/>
                <p:nvPr/>
              </p:nvSpPr>
              <p:spPr>
                <a:xfrm>
                  <a:off x="4865105" y="2257300"/>
                  <a:ext cx="6928501" cy="384048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tx2">
                    <a:alpha val="80000"/>
                  </a:schemeClr>
                </a:solidFill>
              </p:spPr>
              <p:style>
                <a:lnRef idx="0">
                  <a:schemeClr val="dk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bg1">
                    <a:lumMod val="95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bg1">
                    <a:lumMod val="95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tIns="9144" bIns="9144" anchor="ctr" anchorCtr="0"/>
                <a:lstStyle/>
                <a:p>
                  <a:r>
                    <a:rPr lang="en-US" dirty="0">
                      <a:solidFill>
                        <a:schemeClr val="bg1"/>
                      </a:solidFill>
                    </a:rPr>
                    <a:t>      Research needs for scalable AAM towards maturity </a:t>
                  </a:r>
                  <a:r>
                    <a:rPr lang="en-US" dirty="0" smtClean="0">
                      <a:solidFill>
                        <a:schemeClr val="bg1"/>
                      </a:solidFill>
                    </a:rPr>
                    <a:t>level-4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3" name="Rectangle 12" descr="Microscope"/>
                <p:cNvSpPr>
                  <a:spLocks noChangeAspect="1"/>
                </p:cNvSpPr>
                <p:nvPr/>
              </p:nvSpPr>
              <p:spPr>
                <a:xfrm>
                  <a:off x="4923120" y="2312164"/>
                  <a:ext cx="274587" cy="274320"/>
                </a:xfrm>
                <a:prstGeom prst="rect">
                  <a:avLst/>
                </a:prstGeom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="" xmlns:dgm="http://schemas.openxmlformats.org/drawingml/2006/diagram"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a:blipFill>
              </p:spPr>
              <p:style>
                <a:lnRef idx="2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3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</p:grpSp>
          <p:grpSp>
            <p:nvGrpSpPr>
              <p:cNvPr id="32" name="Group 31"/>
              <p:cNvGrpSpPr/>
              <p:nvPr/>
            </p:nvGrpSpPr>
            <p:grpSpPr>
              <a:xfrm>
                <a:off x="4865102" y="2970730"/>
                <a:ext cx="6928500" cy="590992"/>
                <a:chOff x="4865102" y="2970730"/>
                <a:chExt cx="6928500" cy="590992"/>
              </a:xfrm>
            </p:grpSpPr>
            <p:sp>
              <p:nvSpPr>
                <p:cNvPr id="15" name="Rounded Rectangle 14"/>
                <p:cNvSpPr/>
                <p:nvPr/>
              </p:nvSpPr>
              <p:spPr>
                <a:xfrm>
                  <a:off x="4865102" y="2970730"/>
                  <a:ext cx="6928500" cy="590992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tx2">
                    <a:alpha val="80000"/>
                  </a:schemeClr>
                </a:solidFill>
              </p:spPr>
              <p:style>
                <a:lnRef idx="0">
                  <a:schemeClr val="dk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bg1">
                    <a:lumMod val="95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bg1">
                    <a:lumMod val="95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tIns="9144" bIns="9144" anchor="ctr" anchorCtr="0"/>
                <a:lstStyle/>
                <a:p>
                  <a:r>
                    <a:rPr lang="en-US" dirty="0">
                      <a:solidFill>
                        <a:schemeClr val="bg1"/>
                      </a:solidFill>
                    </a:rPr>
                    <a:t>      Identify partnership opportunities with NASA projects including</a:t>
                  </a:r>
                </a:p>
                <a:p>
                  <a:r>
                    <a:rPr lang="en-US" dirty="0">
                      <a:solidFill>
                        <a:schemeClr val="bg1"/>
                      </a:solidFill>
                    </a:rPr>
                    <a:t>      National Campaign </a:t>
                  </a:r>
                </a:p>
              </p:txBody>
            </p:sp>
            <p:sp>
              <p:nvSpPr>
                <p:cNvPr id="16" name="Rectangle 15" descr="Handshake"/>
                <p:cNvSpPr>
                  <a:spLocks noChangeAspect="1"/>
                </p:cNvSpPr>
                <p:nvPr/>
              </p:nvSpPr>
              <p:spPr>
                <a:xfrm>
                  <a:off x="4923120" y="3106871"/>
                  <a:ext cx="274587" cy="274320"/>
                </a:xfrm>
                <a:prstGeom prst="rect">
                  <a:avLst/>
                </a:prstGeom>
                <a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="" xmlns:dgm="http://schemas.openxmlformats.org/drawingml/2006/diagram" xmlns:asvg="http://schemas.microsoft.com/office/drawing/2016/SVG/main" r:embed="rId7"/>
                      </a:ext>
                    </a:extLst>
                  </a:blip>
                  <a:stretch>
                    <a:fillRect/>
                  </a:stretch>
                </a:blipFill>
              </p:spPr>
              <p:style>
                <a:lnRef idx="2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4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</p:grpSp>
          <p:grpSp>
            <p:nvGrpSpPr>
              <p:cNvPr id="33" name="Group 32"/>
              <p:cNvGrpSpPr/>
              <p:nvPr/>
            </p:nvGrpSpPr>
            <p:grpSpPr>
              <a:xfrm>
                <a:off x="4865103" y="3754272"/>
                <a:ext cx="6928500" cy="384048"/>
                <a:chOff x="4865106" y="3677849"/>
                <a:chExt cx="6928500" cy="384048"/>
              </a:xfrm>
            </p:grpSpPr>
            <p:sp>
              <p:nvSpPr>
                <p:cNvPr id="18" name="Rounded Rectangle 17"/>
                <p:cNvSpPr/>
                <p:nvPr/>
              </p:nvSpPr>
              <p:spPr>
                <a:xfrm>
                  <a:off x="4865106" y="3677849"/>
                  <a:ext cx="6928500" cy="384048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tx2">
                    <a:alpha val="80000"/>
                  </a:schemeClr>
                </a:solidFill>
              </p:spPr>
              <p:style>
                <a:lnRef idx="0">
                  <a:schemeClr val="dk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bg1">
                    <a:lumMod val="95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bg1">
                    <a:lumMod val="95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tIns="9144" bIns="9144" anchor="ctr" anchorCtr="0"/>
                <a:lstStyle/>
                <a:p>
                  <a:r>
                    <a:rPr lang="en-US" dirty="0">
                      <a:solidFill>
                        <a:schemeClr val="bg1"/>
                      </a:solidFill>
                    </a:rPr>
                    <a:t>      Foster collaborations among each </a:t>
                  </a:r>
                  <a:r>
                    <a:rPr lang="en-US" dirty="0" smtClean="0">
                      <a:solidFill>
                        <a:schemeClr val="bg1"/>
                      </a:solidFill>
                    </a:rPr>
                    <a:t>other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9" name="Rectangle 18" descr="Children"/>
                <p:cNvSpPr>
                  <a:spLocks noChangeAspect="1"/>
                </p:cNvSpPr>
                <p:nvPr/>
              </p:nvSpPr>
              <p:spPr>
                <a:xfrm>
                  <a:off x="4923120" y="3732713"/>
                  <a:ext cx="274587" cy="274320"/>
                </a:xfrm>
                <a:prstGeom prst="rect">
                  <a:avLst/>
                </a:prstGeom>
                <a:blipFill>
                  <a:blip r:embed="rId8">
                    <a:extLst>
                      <a:ext uri="{BEBA8EAE-BF5A-486C-A8C5-ECC9F3942E4B}">
                        <a14:imgProps xmlns:a14="http://schemas.microsoft.com/office/drawing/2010/main">
                          <a14:imgLayer r:embed="rId9">
                            <a14:imgEffect>
                              <a14:saturation sat="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="" xmlns:dgm="http://schemas.openxmlformats.org/drawingml/2006/diagram" xmlns:asvg="http://schemas.microsoft.com/office/drawing/2016/SVG/main" r:embed="rId10"/>
                      </a:ext>
                    </a:extLst>
                  </a:blip>
                  <a:stretch>
                    <a:fillRect/>
                  </a:stretch>
                </a:blipFill>
              </p:spPr>
              <p:style>
                <a:lnRef idx="2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5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</p:grpSp>
          <p:grpSp>
            <p:nvGrpSpPr>
              <p:cNvPr id="34" name="Group 33"/>
              <p:cNvGrpSpPr/>
              <p:nvPr/>
            </p:nvGrpSpPr>
            <p:grpSpPr>
              <a:xfrm>
                <a:off x="4865104" y="4365622"/>
                <a:ext cx="6928498" cy="384048"/>
                <a:chOff x="4865106" y="4324886"/>
                <a:chExt cx="6928498" cy="384048"/>
              </a:xfrm>
            </p:grpSpPr>
            <p:sp>
              <p:nvSpPr>
                <p:cNvPr id="21" name="Rounded Rectangle 20"/>
                <p:cNvSpPr/>
                <p:nvPr/>
              </p:nvSpPr>
              <p:spPr>
                <a:xfrm>
                  <a:off x="4865106" y="4324886"/>
                  <a:ext cx="6928498" cy="384048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tx2">
                    <a:alpha val="80000"/>
                  </a:schemeClr>
                </a:solidFill>
              </p:spPr>
              <p:style>
                <a:lnRef idx="0">
                  <a:schemeClr val="dk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bg1">
                    <a:lumMod val="95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bg1">
                    <a:lumMod val="95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tIns="9144" bIns="9144" anchor="ctr" anchorCtr="0"/>
                <a:lstStyle/>
                <a:p>
                  <a:r>
                    <a:rPr lang="en-US" dirty="0">
                      <a:solidFill>
                        <a:schemeClr val="bg1"/>
                      </a:solidFill>
                    </a:rPr>
                    <a:t>      Generate data and information for standards </a:t>
                  </a:r>
                  <a:r>
                    <a:rPr lang="en-US" dirty="0" smtClean="0">
                      <a:solidFill>
                        <a:schemeClr val="bg1"/>
                      </a:solidFill>
                    </a:rPr>
                    <a:t>bodies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2" name="Rectangle 21"/>
                <p:cNvSpPr/>
                <p:nvPr/>
              </p:nvSpPr>
              <p:spPr>
                <a:xfrm>
                  <a:off x="4967363" y="4423948"/>
                  <a:ext cx="186105" cy="185924"/>
                </a:xfrm>
                <a:prstGeom prst="rect">
                  <a:avLst/>
                </a:prstGeom>
              </p:spPr>
              <p:style>
                <a:lnRef idx="2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6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6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</p:grpSp>
          <p:grpSp>
            <p:nvGrpSpPr>
              <p:cNvPr id="35" name="Group 34"/>
              <p:cNvGrpSpPr/>
              <p:nvPr/>
            </p:nvGrpSpPr>
            <p:grpSpPr>
              <a:xfrm>
                <a:off x="4865105" y="4971923"/>
                <a:ext cx="6928496" cy="662850"/>
                <a:chOff x="4865106" y="4971923"/>
                <a:chExt cx="6928496" cy="662850"/>
              </a:xfrm>
            </p:grpSpPr>
            <p:sp>
              <p:nvSpPr>
                <p:cNvPr id="24" name="Rounded Rectangle 23"/>
                <p:cNvSpPr/>
                <p:nvPr/>
              </p:nvSpPr>
              <p:spPr>
                <a:xfrm>
                  <a:off x="4865106" y="4971923"/>
                  <a:ext cx="6928496" cy="662850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tx2">
                    <a:alpha val="80000"/>
                  </a:schemeClr>
                </a:solidFill>
              </p:spPr>
              <p:style>
                <a:lnRef idx="0">
                  <a:schemeClr val="dk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bg1">
                    <a:lumMod val="95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bg1">
                    <a:lumMod val="95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tIns="9144" bIns="9144" anchor="ctr" anchorCtr="0"/>
                <a:lstStyle/>
                <a:p>
                  <a:r>
                    <a:rPr lang="en-US" dirty="0">
                      <a:solidFill>
                        <a:schemeClr val="bg1"/>
                      </a:solidFill>
                    </a:rPr>
                    <a:t>      Collectively address pre-competitive considerations (e.g., protocols,</a:t>
                  </a:r>
                </a:p>
                <a:p>
                  <a:r>
                    <a:rPr lang="en-US" dirty="0">
                      <a:solidFill>
                        <a:schemeClr val="bg1"/>
                      </a:solidFill>
                    </a:rPr>
                    <a:t>      safety analysis</a:t>
                  </a:r>
                  <a:r>
                    <a:rPr lang="en-US" dirty="0" smtClean="0">
                      <a:solidFill>
                        <a:schemeClr val="bg1"/>
                      </a:solidFill>
                    </a:rPr>
                    <a:t>)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5" name="Rectangle 24" descr="Checkmark"/>
                <p:cNvSpPr>
                  <a:spLocks noChangeAspect="1"/>
                </p:cNvSpPr>
                <p:nvPr/>
              </p:nvSpPr>
              <p:spPr>
                <a:xfrm>
                  <a:off x="4923120" y="5166188"/>
                  <a:ext cx="274587" cy="274320"/>
                </a:xfrm>
                <a:prstGeom prst="rect">
                  <a:avLst/>
                </a:prstGeom>
                <a:blipFill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="" xmlns:dgm="http://schemas.openxmlformats.org/drawingml/2006/diagram" xmlns:asvg="http://schemas.microsoft.com/office/drawing/2016/SVG/main" r:embed="rId12"/>
                      </a:ext>
                    </a:extLst>
                  </a:blip>
                  <a:stretch>
                    <a:fillRect/>
                  </a:stretch>
                </a:blipFill>
              </p:spPr>
              <p:style>
                <a:lnRef idx="2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</p:grpSp>
          <p:grpSp>
            <p:nvGrpSpPr>
              <p:cNvPr id="36" name="Group 35"/>
              <p:cNvGrpSpPr/>
              <p:nvPr/>
            </p:nvGrpSpPr>
            <p:grpSpPr>
              <a:xfrm>
                <a:off x="4865099" y="5842289"/>
                <a:ext cx="6928502" cy="723285"/>
                <a:chOff x="4865106" y="5868613"/>
                <a:chExt cx="6928502" cy="723285"/>
              </a:xfrm>
            </p:grpSpPr>
            <p:sp>
              <p:nvSpPr>
                <p:cNvPr id="27" name="Rounded Rectangle 26"/>
                <p:cNvSpPr/>
                <p:nvPr/>
              </p:nvSpPr>
              <p:spPr>
                <a:xfrm>
                  <a:off x="4865106" y="5868613"/>
                  <a:ext cx="6928502" cy="723285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tx2">
                    <a:alpha val="80000"/>
                  </a:schemeClr>
                </a:solidFill>
              </p:spPr>
              <p:style>
                <a:lnRef idx="0">
                  <a:schemeClr val="dk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bg1">
                    <a:lumMod val="95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bg1">
                    <a:lumMod val="95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tIns="9144" bIns="9144" anchor="ctr" anchorCtr="0"/>
                <a:lstStyle/>
                <a:p>
                  <a:r>
                    <a:rPr lang="en-US" dirty="0">
                      <a:solidFill>
                        <a:schemeClr val="bg1"/>
                      </a:solidFill>
                    </a:rPr>
                    <a:t>      Develop AAM system architectures, book of requirements and</a:t>
                  </a:r>
                </a:p>
                <a:p>
                  <a:r>
                    <a:rPr lang="en-US" dirty="0">
                      <a:solidFill>
                        <a:schemeClr val="bg1"/>
                      </a:solidFill>
                    </a:rPr>
                    <a:t>      guidelines, and scorecard </a:t>
                  </a:r>
                </a:p>
              </p:txBody>
            </p:sp>
            <p:sp>
              <p:nvSpPr>
                <p:cNvPr id="28" name="Rectangle 27" descr="Books"/>
                <p:cNvSpPr>
                  <a:spLocks noChangeAspect="1"/>
                </p:cNvSpPr>
                <p:nvPr/>
              </p:nvSpPr>
              <p:spPr>
                <a:xfrm>
                  <a:off x="4923120" y="6093095"/>
                  <a:ext cx="274587" cy="274320"/>
                </a:xfrm>
                <a:prstGeom prst="rect">
                  <a:avLst/>
                </a:prstGeom>
                <a:blipFill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="" xmlns:dgm="http://schemas.openxmlformats.org/drawingml/2006/diagram" xmlns:asvg="http://schemas.microsoft.com/office/drawing/2016/SVG/main" r:embed="rId14"/>
                      </a:ext>
                    </a:extLst>
                  </a:blip>
                  <a:stretch>
                    <a:fillRect/>
                  </a:stretch>
                </a:blipFill>
              </p:spPr>
              <p:style>
                <a:lnRef idx="2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3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</p:grpSp>
        </p:grpSp>
        <p:grpSp>
          <p:nvGrpSpPr>
            <p:cNvPr id="7" name="Group 6"/>
            <p:cNvGrpSpPr/>
            <p:nvPr/>
          </p:nvGrpSpPr>
          <p:grpSpPr>
            <a:xfrm>
              <a:off x="731344" y="1564641"/>
              <a:ext cx="3637455" cy="5081556"/>
              <a:chOff x="731344" y="1564641"/>
              <a:chExt cx="3637455" cy="5081556"/>
            </a:xfrm>
          </p:grpSpPr>
          <p:sp>
            <p:nvSpPr>
              <p:cNvPr id="5" name="Round Same Side Corner Rectangle 4"/>
              <p:cNvSpPr/>
              <p:nvPr/>
            </p:nvSpPr>
            <p:spPr>
              <a:xfrm rot="5400000">
                <a:off x="9294" y="2286691"/>
                <a:ext cx="5081556" cy="3637455"/>
              </a:xfrm>
              <a:prstGeom prst="round2SameRect">
                <a:avLst>
                  <a:gd name="adj1" fmla="val 17577"/>
                  <a:gd name="adj2" fmla="val 0"/>
                </a:avLst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endParaRPr lang="en-US" sz="2800" dirty="0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873586" y="3533565"/>
                <a:ext cx="309897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 smtClean="0">
                    <a:solidFill>
                      <a:schemeClr val="bg1"/>
                    </a:solidFill>
                  </a:rPr>
                  <a:t>Expected Outcomes</a:t>
                </a:r>
                <a:endParaRPr lang="en-US" sz="36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4295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E795D-EB94-C749-AD77-18CBF6886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Ecosystem Working Group (WG) Execution Plans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0D4C3-A69C-A340-8FF0-CE501AE3A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422" y="749030"/>
            <a:ext cx="8214715" cy="5317233"/>
          </a:xfrm>
        </p:spPr>
        <p:txBody>
          <a:bodyPr>
            <a:normAutofit/>
          </a:bodyPr>
          <a:lstStyle/>
          <a:p>
            <a:r>
              <a:rPr lang="en-US" dirty="0" smtClean="0"/>
              <a:t>Initial Working Groups: Aircraft, Airspace, Community Integration, Crosscutting</a:t>
            </a:r>
          </a:p>
          <a:p>
            <a:pPr lvl="1"/>
            <a:r>
              <a:rPr lang="en-US" dirty="0" smtClean="0"/>
              <a:t>Subgroups to be defined by member interests</a:t>
            </a:r>
          </a:p>
          <a:p>
            <a:pPr lvl="2"/>
            <a:r>
              <a:rPr lang="en-US" dirty="0" smtClean="0"/>
              <a:t>E.g., Crosscutting subgroups for National Campaign and </a:t>
            </a:r>
            <a:r>
              <a:rPr lang="en-US" dirty="0" err="1" smtClean="0"/>
              <a:t>ConOps</a:t>
            </a:r>
            <a:endParaRPr lang="en-US" dirty="0" smtClean="0"/>
          </a:p>
          <a:p>
            <a:r>
              <a:rPr lang="en-US" dirty="0" smtClean="0"/>
              <a:t>Leadership and Membership</a:t>
            </a:r>
          </a:p>
          <a:p>
            <a:pPr lvl="1"/>
            <a:r>
              <a:rPr lang="en-US" dirty="0"/>
              <a:t>Each WG </a:t>
            </a:r>
            <a:r>
              <a:rPr lang="en-US" dirty="0" smtClean="0"/>
              <a:t>with NASA Lead </a:t>
            </a:r>
            <a:r>
              <a:rPr lang="en-US" dirty="0"/>
              <a:t>and </a:t>
            </a:r>
            <a:r>
              <a:rPr lang="en-US" dirty="0" smtClean="0"/>
              <a:t>a group-elected Community Liaison</a:t>
            </a:r>
          </a:p>
          <a:p>
            <a:pPr lvl="1"/>
            <a:r>
              <a:rPr lang="en-US" dirty="0" smtClean="0"/>
              <a:t>Individuals self-select the WG(s) in which they wish to participate</a:t>
            </a:r>
          </a:p>
          <a:p>
            <a:pPr lvl="2"/>
            <a:r>
              <a:rPr lang="en-US" dirty="0" smtClean="0"/>
              <a:t>Crosscutting WG includes all who sign up for any group</a:t>
            </a:r>
          </a:p>
          <a:p>
            <a:r>
              <a:rPr lang="en-US" dirty="0" smtClean="0"/>
              <a:t>Meeting Cadence</a:t>
            </a:r>
          </a:p>
          <a:p>
            <a:pPr lvl="1"/>
            <a:r>
              <a:rPr lang="en-US" dirty="0" smtClean="0"/>
              <a:t>Main </a:t>
            </a:r>
            <a:r>
              <a:rPr lang="en-US" dirty="0"/>
              <a:t>WG </a:t>
            </a:r>
            <a:r>
              <a:rPr lang="en-US" dirty="0" smtClean="0"/>
              <a:t>meeting (for each WG) </a:t>
            </a:r>
            <a:r>
              <a:rPr lang="en-US" dirty="0"/>
              <a:t>once per </a:t>
            </a:r>
            <a:r>
              <a:rPr lang="en-US" dirty="0" smtClean="0"/>
              <a:t>quarter </a:t>
            </a:r>
            <a:endParaRPr lang="en-US" dirty="0"/>
          </a:p>
          <a:p>
            <a:pPr lvl="2"/>
            <a:r>
              <a:rPr lang="en-US" dirty="0"/>
              <a:t>Subgroup meetings and other interactions occur between </a:t>
            </a:r>
            <a:r>
              <a:rPr lang="en-US" dirty="0" smtClean="0"/>
              <a:t>meetings</a:t>
            </a:r>
          </a:p>
          <a:p>
            <a:pPr lvl="2"/>
            <a:r>
              <a:rPr lang="en-US" dirty="0" smtClean="0"/>
              <a:t>Anticipate beginning this schedule in May for each WG</a:t>
            </a:r>
            <a:endParaRPr lang="en-US" dirty="0"/>
          </a:p>
          <a:p>
            <a:pPr lvl="1"/>
            <a:r>
              <a:rPr lang="en-US" dirty="0" smtClean="0"/>
              <a:t>Two face-to-face meetings per year (nominally)</a:t>
            </a:r>
          </a:p>
          <a:p>
            <a:pPr lvl="2"/>
            <a:r>
              <a:rPr lang="en-US" dirty="0" smtClean="0"/>
              <a:t>2020 </a:t>
            </a:r>
            <a:r>
              <a:rPr lang="en-US" i="1" dirty="0" smtClean="0"/>
              <a:t>tentative</a:t>
            </a:r>
            <a:r>
              <a:rPr lang="en-US" dirty="0" smtClean="0"/>
              <a:t>: July 7-9 and Sept UAM Convention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BCF263-BA72-A54F-87EE-B9990160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3325" y="6625876"/>
            <a:ext cx="978355" cy="212999"/>
          </a:xfrm>
        </p:spPr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31350" y="6455211"/>
            <a:ext cx="1671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Working Group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8563874" y="6558022"/>
            <a:ext cx="232982" cy="163711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054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prstClr val="white"/>
              </a:solidFill>
              <a:latin typeface="Helvetica"/>
              <a:ea typeface="ＭＳ Ｐゴシック"/>
              <a:cs typeface="ＭＳ Ｐゴシック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503175" y="6558022"/>
            <a:ext cx="232982" cy="16371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0544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b="1">
              <a:solidFill>
                <a:prstClr val="white"/>
              </a:solidFill>
              <a:latin typeface="Helvetica"/>
              <a:ea typeface="ＭＳ Ｐゴシック"/>
              <a:cs typeface="ＭＳ Ｐゴシック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80151" y="6455211"/>
            <a:ext cx="1073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Subgroup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8375516" y="670593"/>
            <a:ext cx="33410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General WG Structure </a:t>
            </a:r>
            <a:endParaRPr lang="en-US" sz="20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3506" y="1077456"/>
            <a:ext cx="2845025" cy="262648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1482" y="3820538"/>
            <a:ext cx="2849073" cy="2618396"/>
          </a:xfrm>
          <a:prstGeom prst="rect">
            <a:avLst/>
          </a:prstGeom>
        </p:spPr>
      </p:pic>
      <p:sp>
        <p:nvSpPr>
          <p:cNvPr id="15" name="Rounded Rectangle 7">
            <a:extLst>
              <a:ext uri="{FF2B5EF4-FFF2-40B4-BE49-F238E27FC236}">
                <a16:creationId xmlns:a16="http://schemas.microsoft.com/office/drawing/2014/main" id="{3F89D775-0ACE-4EE9-8727-923462099999}"/>
              </a:ext>
            </a:extLst>
          </p:cNvPr>
          <p:cNvSpPr/>
          <p:nvPr/>
        </p:nvSpPr>
        <p:spPr>
          <a:xfrm>
            <a:off x="330422" y="6103249"/>
            <a:ext cx="7878217" cy="54294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/>
              <a:t>WGs will be flexible to fit the needs of the AAM ecosystem</a:t>
            </a:r>
          </a:p>
        </p:txBody>
      </p:sp>
    </p:spTree>
    <p:extLst>
      <p:ext uri="{BB962C8B-B14F-4D97-AF65-F5344CB8AC3E}">
        <p14:creationId xmlns:p14="http://schemas.microsoft.com/office/powerpoint/2010/main" val="76519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E795D-EB94-C749-AD77-18CBF6886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the UAM Noise Working Group Fit?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0D4C3-A69C-A340-8FF0-CE501AE3A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422" y="721939"/>
            <a:ext cx="11523416" cy="79498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Still discussing possibilities; don’t want to negatively impact good work being done!</a:t>
            </a:r>
          </a:p>
          <a:p>
            <a:r>
              <a:rPr lang="en-US" dirty="0" smtClean="0"/>
              <a:t>One thought: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BCF263-BA72-A54F-87EE-B9990160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3325" y="6625876"/>
            <a:ext cx="978355" cy="212999"/>
          </a:xfrm>
        </p:spPr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8799" y="2547292"/>
            <a:ext cx="1402921" cy="1041684"/>
            <a:chOff x="118799" y="2547292"/>
            <a:chExt cx="1402921" cy="1041684"/>
          </a:xfrm>
        </p:grpSpPr>
        <p:sp>
          <p:nvSpPr>
            <p:cNvPr id="17" name="TextBox 16"/>
            <p:cNvSpPr txBox="1"/>
            <p:nvPr/>
          </p:nvSpPr>
          <p:spPr>
            <a:xfrm>
              <a:off x="397039" y="2547292"/>
              <a:ext cx="10358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Working Group</a:t>
              </a:r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8799" y="2788602"/>
              <a:ext cx="232982" cy="163711"/>
            </a:xfrm>
            <a:prstGeom prst="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0544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prstClr val="white"/>
                </a:solidFill>
                <a:latin typeface="Helvetica"/>
                <a:ea typeface="ＭＳ Ｐゴシック"/>
                <a:cs typeface="ＭＳ Ｐゴシック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20064" y="3322455"/>
              <a:ext cx="232982" cy="163711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0544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00" b="1">
                <a:solidFill>
                  <a:prstClr val="white"/>
                </a:solidFill>
                <a:latin typeface="Helvetica"/>
                <a:ea typeface="ＭＳ Ｐゴシック"/>
                <a:cs typeface="ＭＳ Ｐゴシック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97039" y="3219644"/>
              <a:ext cx="11246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Subgroup</a:t>
              </a:r>
              <a:endParaRPr lang="en-US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660083" y="1488449"/>
            <a:ext cx="1741930" cy="3374562"/>
            <a:chOff x="5167213" y="2103395"/>
            <a:chExt cx="1985091" cy="3845626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010EF53-487B-42CF-B472-7617BA9C99DB}"/>
                </a:ext>
              </a:extLst>
            </p:cNvPr>
            <p:cNvSpPr/>
            <p:nvPr/>
          </p:nvSpPr>
          <p:spPr>
            <a:xfrm>
              <a:off x="5167213" y="2103395"/>
              <a:ext cx="1985091" cy="903665"/>
            </a:xfrm>
            <a:prstGeom prst="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0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 smtClean="0">
                  <a:solidFill>
                    <a:prstClr val="white"/>
                  </a:solidFill>
                  <a:latin typeface="Helvetica"/>
                  <a:ea typeface="ＭＳ Ｐゴシック"/>
                  <a:cs typeface="ＭＳ Ｐゴシック"/>
                </a:rPr>
                <a:t>Community Integration</a:t>
              </a:r>
              <a:endPara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ＭＳ Ｐゴシック"/>
                <a:cs typeface="ＭＳ Ｐゴシック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6F56912-085D-471F-BAA1-A0ADD45712F7}"/>
                </a:ext>
              </a:extLst>
            </p:cNvPr>
            <p:cNvSpPr/>
            <p:nvPr/>
          </p:nvSpPr>
          <p:spPr>
            <a:xfrm>
              <a:off x="5642836" y="3163812"/>
              <a:ext cx="1509468" cy="79393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910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dirty="0" smtClean="0">
                  <a:solidFill>
                    <a:prstClr val="white"/>
                  </a:solidFill>
                  <a:latin typeface="Helvetica"/>
                  <a:ea typeface="ＭＳ Ｐゴシック"/>
                  <a:cs typeface="ＭＳ Ｐゴシック"/>
                </a:rPr>
                <a:t>Noise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/>
                <a:cs typeface="ＭＳ Ｐゴシック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B6F56912-085D-471F-BAA1-A0ADD45712F7}"/>
                </a:ext>
              </a:extLst>
            </p:cNvPr>
            <p:cNvSpPr/>
            <p:nvPr/>
          </p:nvSpPr>
          <p:spPr>
            <a:xfrm>
              <a:off x="5642836" y="4152364"/>
              <a:ext cx="1509468" cy="79393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91054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b="1" dirty="0">
                  <a:solidFill>
                    <a:prstClr val="white"/>
                  </a:solidFill>
                  <a:latin typeface="Helvetica"/>
                  <a:ea typeface="ＭＳ Ｐゴシック"/>
                  <a:cs typeface="ＭＳ Ｐゴシック"/>
                </a:rPr>
                <a:t>Subgroup </a:t>
              </a:r>
              <a:r>
                <a:rPr lang="en-US" sz="1600" b="1" dirty="0" smtClean="0">
                  <a:solidFill>
                    <a:prstClr val="white"/>
                  </a:solidFill>
                  <a:latin typeface="Helvetica"/>
                  <a:ea typeface="ＭＳ Ｐゴシック"/>
                  <a:cs typeface="ＭＳ Ｐゴシック"/>
                </a:rPr>
                <a:t>2</a:t>
              </a:r>
              <a:endParaRPr lang="en-US" sz="1600" dirty="0">
                <a:solidFill>
                  <a:prstClr val="black"/>
                </a:solidFill>
                <a:latin typeface="Helvetica"/>
                <a:ea typeface="ＭＳ Ｐゴシック"/>
                <a:cs typeface="ＭＳ Ｐゴシック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6F56912-085D-471F-BAA1-A0ADD45712F7}"/>
                </a:ext>
              </a:extLst>
            </p:cNvPr>
            <p:cNvSpPr/>
            <p:nvPr/>
          </p:nvSpPr>
          <p:spPr>
            <a:xfrm>
              <a:off x="5642836" y="5155091"/>
              <a:ext cx="1509468" cy="79393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91054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b="1" dirty="0">
                  <a:solidFill>
                    <a:prstClr val="white"/>
                  </a:solidFill>
                  <a:latin typeface="Helvetica"/>
                  <a:ea typeface="ＭＳ Ｐゴシック"/>
                  <a:cs typeface="ＭＳ Ｐゴシック"/>
                </a:rPr>
                <a:t>Subgroup </a:t>
              </a:r>
              <a:r>
                <a:rPr lang="en-US" sz="1600" b="1" dirty="0" smtClean="0">
                  <a:solidFill>
                    <a:prstClr val="white"/>
                  </a:solidFill>
                  <a:latin typeface="Helvetica"/>
                  <a:ea typeface="ＭＳ Ｐゴシック"/>
                  <a:cs typeface="ＭＳ Ｐゴシック"/>
                </a:rPr>
                <a:t>n</a:t>
              </a:r>
              <a:endParaRPr lang="en-US" sz="1200" dirty="0">
                <a:solidFill>
                  <a:prstClr val="black"/>
                </a:solidFill>
                <a:latin typeface="Helvetica"/>
                <a:ea typeface="ＭＳ Ｐゴシック"/>
                <a:cs typeface="ＭＳ Ｐゴシック"/>
              </a:endParaRPr>
            </a:p>
          </p:txBody>
        </p:sp>
        <p:cxnSp>
          <p:nvCxnSpPr>
            <p:cNvPr id="51" name="Elbow Connector 50"/>
            <p:cNvCxnSpPr>
              <a:endCxn id="50" idx="1"/>
            </p:cNvCxnSpPr>
            <p:nvPr/>
          </p:nvCxnSpPr>
          <p:spPr>
            <a:xfrm rot="16200000" flipH="1">
              <a:off x="4240916" y="4150136"/>
              <a:ext cx="2544998" cy="258842"/>
            </a:xfrm>
            <a:prstGeom prst="bentConnector2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49" idx="1"/>
            </p:cNvCxnSpPr>
            <p:nvPr/>
          </p:nvCxnSpPr>
          <p:spPr>
            <a:xfrm flipH="1">
              <a:off x="5383994" y="4549329"/>
              <a:ext cx="258842" cy="788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48" idx="1"/>
            </p:cNvCxnSpPr>
            <p:nvPr/>
          </p:nvCxnSpPr>
          <p:spPr>
            <a:xfrm flipH="1">
              <a:off x="5383994" y="3560777"/>
              <a:ext cx="258842" cy="1854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6935108" y="1487546"/>
            <a:ext cx="1741930" cy="3374562"/>
            <a:chOff x="5167213" y="2103395"/>
            <a:chExt cx="1985091" cy="3845626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010EF53-487B-42CF-B472-7617BA9C99DB}"/>
                </a:ext>
              </a:extLst>
            </p:cNvPr>
            <p:cNvSpPr/>
            <p:nvPr/>
          </p:nvSpPr>
          <p:spPr>
            <a:xfrm>
              <a:off x="5167213" y="2103395"/>
              <a:ext cx="1985091" cy="903665"/>
            </a:xfrm>
            <a:prstGeom prst="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0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 smtClean="0">
                  <a:solidFill>
                    <a:prstClr val="white"/>
                  </a:solidFill>
                  <a:latin typeface="Helvetica"/>
                  <a:ea typeface="ＭＳ Ｐゴシック"/>
                  <a:cs typeface="ＭＳ Ｐゴシック"/>
                </a:rPr>
                <a:t>Airspace</a:t>
              </a:r>
              <a:endPara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ＭＳ Ｐゴシック"/>
                <a:cs typeface="ＭＳ Ｐゴシック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6F56912-085D-471F-BAA1-A0ADD45712F7}"/>
                </a:ext>
              </a:extLst>
            </p:cNvPr>
            <p:cNvSpPr/>
            <p:nvPr/>
          </p:nvSpPr>
          <p:spPr>
            <a:xfrm>
              <a:off x="5642836" y="3163812"/>
              <a:ext cx="1509468" cy="79393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910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dirty="0" smtClean="0">
                  <a:solidFill>
                    <a:prstClr val="white"/>
                  </a:solidFill>
                  <a:latin typeface="Helvetica"/>
                  <a:ea typeface="ＭＳ Ｐゴシック"/>
                  <a:cs typeface="ＭＳ Ｐゴシック"/>
                </a:rPr>
                <a:t>Noise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/>
                <a:cs typeface="ＭＳ Ｐゴシック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6F56912-085D-471F-BAA1-A0ADD45712F7}"/>
                </a:ext>
              </a:extLst>
            </p:cNvPr>
            <p:cNvSpPr/>
            <p:nvPr/>
          </p:nvSpPr>
          <p:spPr>
            <a:xfrm>
              <a:off x="5642836" y="4152364"/>
              <a:ext cx="1509468" cy="79393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91054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b="1" dirty="0">
                  <a:solidFill>
                    <a:prstClr val="white"/>
                  </a:solidFill>
                  <a:latin typeface="Helvetica"/>
                  <a:ea typeface="ＭＳ Ｐゴシック"/>
                  <a:cs typeface="ＭＳ Ｐゴシック"/>
                </a:rPr>
                <a:t>Subgroup </a:t>
              </a:r>
              <a:r>
                <a:rPr lang="en-US" sz="1600" b="1" dirty="0" smtClean="0">
                  <a:solidFill>
                    <a:prstClr val="white"/>
                  </a:solidFill>
                  <a:latin typeface="Helvetica"/>
                  <a:ea typeface="ＭＳ Ｐゴシック"/>
                  <a:cs typeface="ＭＳ Ｐゴシック"/>
                </a:rPr>
                <a:t>2</a:t>
              </a:r>
              <a:endParaRPr lang="en-US" sz="1600" dirty="0">
                <a:solidFill>
                  <a:prstClr val="black"/>
                </a:solidFill>
                <a:latin typeface="Helvetica"/>
                <a:ea typeface="ＭＳ Ｐゴシック"/>
                <a:cs typeface="ＭＳ Ｐゴシック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6F56912-085D-471F-BAA1-A0ADD45712F7}"/>
                </a:ext>
              </a:extLst>
            </p:cNvPr>
            <p:cNvSpPr/>
            <p:nvPr/>
          </p:nvSpPr>
          <p:spPr>
            <a:xfrm>
              <a:off x="5642836" y="5155091"/>
              <a:ext cx="1509468" cy="79393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91054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b="1" dirty="0">
                  <a:solidFill>
                    <a:prstClr val="white"/>
                  </a:solidFill>
                  <a:latin typeface="Helvetica"/>
                  <a:ea typeface="ＭＳ Ｐゴシック"/>
                  <a:cs typeface="ＭＳ Ｐゴシック"/>
                </a:rPr>
                <a:t>Subgroup </a:t>
              </a:r>
              <a:r>
                <a:rPr lang="en-US" sz="1600" b="1" dirty="0" smtClean="0">
                  <a:solidFill>
                    <a:prstClr val="white"/>
                  </a:solidFill>
                  <a:latin typeface="Helvetica"/>
                  <a:ea typeface="ＭＳ Ｐゴシック"/>
                  <a:cs typeface="ＭＳ Ｐゴシック"/>
                </a:rPr>
                <a:t>n</a:t>
              </a:r>
              <a:endParaRPr lang="en-US" sz="1200" dirty="0">
                <a:solidFill>
                  <a:prstClr val="black"/>
                </a:solidFill>
                <a:latin typeface="Helvetica"/>
                <a:ea typeface="ＭＳ Ｐゴシック"/>
                <a:cs typeface="ＭＳ Ｐゴシック"/>
              </a:endParaRPr>
            </a:p>
          </p:txBody>
        </p:sp>
        <p:cxnSp>
          <p:nvCxnSpPr>
            <p:cNvPr id="44" name="Elbow Connector 43"/>
            <p:cNvCxnSpPr>
              <a:endCxn id="43" idx="1"/>
            </p:cNvCxnSpPr>
            <p:nvPr/>
          </p:nvCxnSpPr>
          <p:spPr>
            <a:xfrm rot="16200000" flipH="1">
              <a:off x="4240916" y="4150136"/>
              <a:ext cx="2544998" cy="258842"/>
            </a:xfrm>
            <a:prstGeom prst="bentConnector2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42" idx="1"/>
            </p:cNvCxnSpPr>
            <p:nvPr/>
          </p:nvCxnSpPr>
          <p:spPr>
            <a:xfrm flipH="1">
              <a:off x="5383994" y="4549329"/>
              <a:ext cx="258842" cy="788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41" idx="1"/>
            </p:cNvCxnSpPr>
            <p:nvPr/>
          </p:nvCxnSpPr>
          <p:spPr>
            <a:xfrm flipH="1">
              <a:off x="5383994" y="3560777"/>
              <a:ext cx="258842" cy="1854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4210133" y="1487546"/>
            <a:ext cx="1741930" cy="3374562"/>
            <a:chOff x="5167213" y="2103395"/>
            <a:chExt cx="1985091" cy="3845626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010EF53-487B-42CF-B472-7617BA9C99DB}"/>
                </a:ext>
              </a:extLst>
            </p:cNvPr>
            <p:cNvSpPr/>
            <p:nvPr/>
          </p:nvSpPr>
          <p:spPr>
            <a:xfrm>
              <a:off x="5167213" y="2103395"/>
              <a:ext cx="1985091" cy="903665"/>
            </a:xfrm>
            <a:prstGeom prst="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0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 smtClean="0">
                  <a:solidFill>
                    <a:prstClr val="white"/>
                  </a:solidFill>
                  <a:latin typeface="Helvetica"/>
                  <a:ea typeface="ＭＳ Ｐゴシック"/>
                  <a:cs typeface="ＭＳ Ｐゴシック"/>
                </a:rPr>
                <a:t>Aircraft</a:t>
              </a:r>
              <a:endPara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ＭＳ Ｐゴシック"/>
                <a:cs typeface="ＭＳ Ｐゴシック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6F56912-085D-471F-BAA1-A0ADD45712F7}"/>
                </a:ext>
              </a:extLst>
            </p:cNvPr>
            <p:cNvSpPr/>
            <p:nvPr/>
          </p:nvSpPr>
          <p:spPr>
            <a:xfrm>
              <a:off x="5642836" y="3163812"/>
              <a:ext cx="1509468" cy="79393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910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dirty="0" smtClean="0">
                  <a:solidFill>
                    <a:prstClr val="white"/>
                  </a:solidFill>
                  <a:latin typeface="Helvetica"/>
                  <a:ea typeface="ＭＳ Ｐゴシック"/>
                  <a:cs typeface="ＭＳ Ｐゴシック"/>
                </a:rPr>
                <a:t>Noise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/>
                <a:cs typeface="ＭＳ Ｐゴシック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6F56912-085D-471F-BAA1-A0ADD45712F7}"/>
                </a:ext>
              </a:extLst>
            </p:cNvPr>
            <p:cNvSpPr/>
            <p:nvPr/>
          </p:nvSpPr>
          <p:spPr>
            <a:xfrm>
              <a:off x="5642836" y="4152364"/>
              <a:ext cx="1509468" cy="79393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91054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b="1" dirty="0">
                  <a:solidFill>
                    <a:prstClr val="white"/>
                  </a:solidFill>
                  <a:latin typeface="Helvetica"/>
                  <a:ea typeface="ＭＳ Ｐゴシック"/>
                  <a:cs typeface="ＭＳ Ｐゴシック"/>
                </a:rPr>
                <a:t>Subgroup </a:t>
              </a:r>
              <a:r>
                <a:rPr lang="en-US" sz="1600" b="1" dirty="0" smtClean="0">
                  <a:solidFill>
                    <a:prstClr val="white"/>
                  </a:solidFill>
                  <a:latin typeface="Helvetica"/>
                  <a:ea typeface="ＭＳ Ｐゴシック"/>
                  <a:cs typeface="ＭＳ Ｐゴシック"/>
                </a:rPr>
                <a:t>2</a:t>
              </a:r>
              <a:endParaRPr lang="en-US" sz="1600" dirty="0">
                <a:solidFill>
                  <a:prstClr val="black"/>
                </a:solidFill>
                <a:latin typeface="Helvetica"/>
                <a:ea typeface="ＭＳ Ｐゴシック"/>
                <a:cs typeface="ＭＳ Ｐゴシック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6F56912-085D-471F-BAA1-A0ADD45712F7}"/>
                </a:ext>
              </a:extLst>
            </p:cNvPr>
            <p:cNvSpPr/>
            <p:nvPr/>
          </p:nvSpPr>
          <p:spPr>
            <a:xfrm>
              <a:off x="5642836" y="5155091"/>
              <a:ext cx="1509468" cy="79393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91054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b="1" dirty="0">
                  <a:solidFill>
                    <a:prstClr val="white"/>
                  </a:solidFill>
                  <a:latin typeface="Helvetica"/>
                  <a:ea typeface="ＭＳ Ｐゴシック"/>
                  <a:cs typeface="ＭＳ Ｐゴシック"/>
                </a:rPr>
                <a:t>Subgroup </a:t>
              </a:r>
              <a:r>
                <a:rPr lang="en-US" sz="1600" b="1" dirty="0" smtClean="0">
                  <a:solidFill>
                    <a:prstClr val="white"/>
                  </a:solidFill>
                  <a:latin typeface="Helvetica"/>
                  <a:ea typeface="ＭＳ Ｐゴシック"/>
                  <a:cs typeface="ＭＳ Ｐゴシック"/>
                </a:rPr>
                <a:t>n</a:t>
              </a:r>
              <a:endParaRPr lang="en-US" sz="1200" dirty="0">
                <a:solidFill>
                  <a:prstClr val="black"/>
                </a:solidFill>
                <a:latin typeface="Helvetica"/>
                <a:ea typeface="ＭＳ Ｐゴシック"/>
                <a:cs typeface="ＭＳ Ｐゴシック"/>
              </a:endParaRPr>
            </a:p>
          </p:txBody>
        </p:sp>
        <p:cxnSp>
          <p:nvCxnSpPr>
            <p:cNvPr id="37" name="Elbow Connector 36"/>
            <p:cNvCxnSpPr>
              <a:endCxn id="36" idx="1"/>
            </p:cNvCxnSpPr>
            <p:nvPr/>
          </p:nvCxnSpPr>
          <p:spPr>
            <a:xfrm rot="16200000" flipH="1">
              <a:off x="4240916" y="4150136"/>
              <a:ext cx="2544998" cy="258842"/>
            </a:xfrm>
            <a:prstGeom prst="bentConnector2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35" idx="1"/>
            </p:cNvCxnSpPr>
            <p:nvPr/>
          </p:nvCxnSpPr>
          <p:spPr>
            <a:xfrm flipH="1">
              <a:off x="5383994" y="4549329"/>
              <a:ext cx="258842" cy="788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34" idx="1"/>
            </p:cNvCxnSpPr>
            <p:nvPr/>
          </p:nvCxnSpPr>
          <p:spPr>
            <a:xfrm flipH="1">
              <a:off x="5383994" y="3560777"/>
              <a:ext cx="258842" cy="1854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/>
          <p:cNvSpPr txBox="1"/>
          <p:nvPr/>
        </p:nvSpPr>
        <p:spPr>
          <a:xfrm>
            <a:off x="4210133" y="5016697"/>
            <a:ext cx="2429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Source noise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Individual vehicle-level tools &amp; technologies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…</a:t>
            </a:r>
            <a:endParaRPr lang="en-US" sz="1600" dirty="0"/>
          </a:p>
        </p:txBody>
      </p:sp>
      <p:sp>
        <p:nvSpPr>
          <p:cNvPr id="54" name="TextBox 53"/>
          <p:cNvSpPr txBox="1"/>
          <p:nvPr/>
        </p:nvSpPr>
        <p:spPr>
          <a:xfrm>
            <a:off x="6935108" y="5016697"/>
            <a:ext cx="22810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Fleet noise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Multi-aircraft tools &amp; technologies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…</a:t>
            </a:r>
            <a:endParaRPr lang="en-US" sz="1600" dirty="0"/>
          </a:p>
        </p:txBody>
      </p:sp>
      <p:sp>
        <p:nvSpPr>
          <p:cNvPr id="55" name="TextBox 54"/>
          <p:cNvSpPr txBox="1"/>
          <p:nvPr/>
        </p:nvSpPr>
        <p:spPr>
          <a:xfrm>
            <a:off x="9660083" y="5016697"/>
            <a:ext cx="21937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Human response to noise (e.g., metrics)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Community outreach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…</a:t>
            </a:r>
            <a:endParaRPr lang="en-US" sz="1600" dirty="0"/>
          </a:p>
        </p:txBody>
      </p:sp>
      <p:sp>
        <p:nvSpPr>
          <p:cNvPr id="56" name="TextBox 55"/>
          <p:cNvSpPr txBox="1"/>
          <p:nvPr/>
        </p:nvSpPr>
        <p:spPr>
          <a:xfrm>
            <a:off x="1489754" y="5016697"/>
            <a:ext cx="24252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Maintain existing communication </a:t>
            </a:r>
            <a:r>
              <a:rPr lang="en-US" sz="1600" dirty="0"/>
              <a:t>between UNWG </a:t>
            </a:r>
            <a:r>
              <a:rPr lang="en-US" sz="1600" dirty="0" smtClean="0"/>
              <a:t>subgroups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Conduit </a:t>
            </a:r>
            <a:r>
              <a:rPr lang="en-US" sz="1600" dirty="0"/>
              <a:t>of noise related matters to the Crosscutting WG </a:t>
            </a:r>
            <a:endParaRPr lang="en-US" sz="1600" dirty="0"/>
          </a:p>
        </p:txBody>
      </p:sp>
      <p:sp>
        <p:nvSpPr>
          <p:cNvPr id="57" name="TextBox 56"/>
          <p:cNvSpPr txBox="1"/>
          <p:nvPr/>
        </p:nvSpPr>
        <p:spPr>
          <a:xfrm>
            <a:off x="2164" y="5016697"/>
            <a:ext cx="1293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POTENTIAL</a:t>
            </a:r>
          </a:p>
          <a:p>
            <a:pPr algn="r"/>
            <a:r>
              <a:rPr lang="en-US" dirty="0" smtClean="0"/>
              <a:t>TOPICS:</a:t>
            </a:r>
            <a:endParaRPr lang="en-US" dirty="0"/>
          </a:p>
        </p:txBody>
      </p:sp>
      <p:grpSp>
        <p:nvGrpSpPr>
          <p:cNvPr id="58" name="Group 57"/>
          <p:cNvGrpSpPr/>
          <p:nvPr/>
        </p:nvGrpSpPr>
        <p:grpSpPr>
          <a:xfrm>
            <a:off x="1489755" y="1488449"/>
            <a:ext cx="1741930" cy="3374562"/>
            <a:chOff x="5167213" y="2103395"/>
            <a:chExt cx="1985091" cy="3845626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3010EF53-487B-42CF-B472-7617BA9C99DB}"/>
                </a:ext>
              </a:extLst>
            </p:cNvPr>
            <p:cNvSpPr/>
            <p:nvPr/>
          </p:nvSpPr>
          <p:spPr>
            <a:xfrm>
              <a:off x="5167213" y="2103395"/>
              <a:ext cx="1985091" cy="903665"/>
            </a:xfrm>
            <a:prstGeom prst="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0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 smtClean="0">
                  <a:solidFill>
                    <a:prstClr val="white"/>
                  </a:solidFill>
                  <a:latin typeface="Helvetica"/>
                  <a:ea typeface="ＭＳ Ｐゴシック"/>
                  <a:cs typeface="ＭＳ Ｐゴシック"/>
                </a:rPr>
                <a:t>Crosscutting</a:t>
              </a:r>
              <a:endPara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ＭＳ Ｐゴシック"/>
                <a:cs typeface="ＭＳ Ｐゴシック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B6F56912-085D-471F-BAA1-A0ADD45712F7}"/>
                </a:ext>
              </a:extLst>
            </p:cNvPr>
            <p:cNvSpPr/>
            <p:nvPr/>
          </p:nvSpPr>
          <p:spPr>
            <a:xfrm>
              <a:off x="5642836" y="3163812"/>
              <a:ext cx="1509468" cy="79393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91054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dirty="0" smtClean="0">
                  <a:solidFill>
                    <a:prstClr val="white"/>
                  </a:solidFill>
                  <a:latin typeface="Helvetica"/>
                  <a:ea typeface="ＭＳ Ｐゴシック"/>
                  <a:cs typeface="ＭＳ Ｐゴシック"/>
                </a:rPr>
                <a:t>UNWG Executive Committee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ＭＳ Ｐゴシック"/>
                <a:cs typeface="ＭＳ Ｐゴシック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B6F56912-085D-471F-BAA1-A0ADD45712F7}"/>
                </a:ext>
              </a:extLst>
            </p:cNvPr>
            <p:cNvSpPr/>
            <p:nvPr/>
          </p:nvSpPr>
          <p:spPr>
            <a:xfrm>
              <a:off x="5642836" y="4152364"/>
              <a:ext cx="1509468" cy="79393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91054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b="1" dirty="0">
                  <a:solidFill>
                    <a:prstClr val="white"/>
                  </a:solidFill>
                  <a:latin typeface="Helvetica"/>
                  <a:ea typeface="ＭＳ Ｐゴシック"/>
                  <a:cs typeface="ＭＳ Ｐゴシック"/>
                </a:rPr>
                <a:t>Subgroup </a:t>
              </a:r>
              <a:r>
                <a:rPr lang="en-US" sz="1600" b="1" dirty="0" smtClean="0">
                  <a:solidFill>
                    <a:prstClr val="white"/>
                  </a:solidFill>
                  <a:latin typeface="Helvetica"/>
                  <a:ea typeface="ＭＳ Ｐゴシック"/>
                  <a:cs typeface="ＭＳ Ｐゴシック"/>
                </a:rPr>
                <a:t>2</a:t>
              </a:r>
              <a:endParaRPr lang="en-US" sz="1600" dirty="0">
                <a:solidFill>
                  <a:prstClr val="black"/>
                </a:solidFill>
                <a:latin typeface="Helvetica"/>
                <a:ea typeface="ＭＳ Ｐゴシック"/>
                <a:cs typeface="ＭＳ Ｐゴシック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6F56912-085D-471F-BAA1-A0ADD45712F7}"/>
                </a:ext>
              </a:extLst>
            </p:cNvPr>
            <p:cNvSpPr/>
            <p:nvPr/>
          </p:nvSpPr>
          <p:spPr>
            <a:xfrm>
              <a:off x="5642836" y="5155091"/>
              <a:ext cx="1509468" cy="79393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91054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b="1" dirty="0">
                  <a:solidFill>
                    <a:prstClr val="white"/>
                  </a:solidFill>
                  <a:latin typeface="Helvetica"/>
                  <a:ea typeface="ＭＳ Ｐゴシック"/>
                  <a:cs typeface="ＭＳ Ｐゴシック"/>
                </a:rPr>
                <a:t>Subgroup </a:t>
              </a:r>
              <a:r>
                <a:rPr lang="en-US" sz="1600" b="1" dirty="0" smtClean="0">
                  <a:solidFill>
                    <a:prstClr val="white"/>
                  </a:solidFill>
                  <a:latin typeface="Helvetica"/>
                  <a:ea typeface="ＭＳ Ｐゴシック"/>
                  <a:cs typeface="ＭＳ Ｐゴシック"/>
                </a:rPr>
                <a:t>n</a:t>
              </a:r>
              <a:endParaRPr lang="en-US" sz="1200" dirty="0">
                <a:solidFill>
                  <a:prstClr val="black"/>
                </a:solidFill>
                <a:latin typeface="Helvetica"/>
                <a:ea typeface="ＭＳ Ｐゴシック"/>
                <a:cs typeface="ＭＳ Ｐゴシック"/>
              </a:endParaRPr>
            </a:p>
          </p:txBody>
        </p:sp>
        <p:cxnSp>
          <p:nvCxnSpPr>
            <p:cNvPr id="63" name="Elbow Connector 62"/>
            <p:cNvCxnSpPr>
              <a:endCxn id="62" idx="1"/>
            </p:cNvCxnSpPr>
            <p:nvPr/>
          </p:nvCxnSpPr>
          <p:spPr>
            <a:xfrm rot="16200000" flipH="1">
              <a:off x="4240916" y="4150136"/>
              <a:ext cx="2544998" cy="258842"/>
            </a:xfrm>
            <a:prstGeom prst="bentConnector2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61" idx="1"/>
            </p:cNvCxnSpPr>
            <p:nvPr/>
          </p:nvCxnSpPr>
          <p:spPr>
            <a:xfrm flipH="1">
              <a:off x="5383994" y="4549329"/>
              <a:ext cx="258842" cy="788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60" idx="1"/>
            </p:cNvCxnSpPr>
            <p:nvPr/>
          </p:nvCxnSpPr>
          <p:spPr>
            <a:xfrm flipH="1">
              <a:off x="5383994" y="3560777"/>
              <a:ext cx="258842" cy="1854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1110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00440F6-68CC-EC4B-9167-0E276F6F70CD}"/>
              </a:ext>
            </a:extLst>
          </p:cNvPr>
          <p:cNvSpPr/>
          <p:nvPr/>
        </p:nvSpPr>
        <p:spPr>
          <a:xfrm>
            <a:off x="770406" y="921921"/>
            <a:ext cx="10651187" cy="531844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1214100" y="6570663"/>
            <a:ext cx="977900" cy="263525"/>
          </a:xfrm>
        </p:spPr>
        <p:txBody>
          <a:bodyPr/>
          <a:lstStyle/>
          <a:p>
            <a:fld id="{4B5A7D23-5EA3-BB48-9A7E-29066237FEC6}" type="slidenum">
              <a:rPr lang="en-US" sz="120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</a:t>
            </a:fld>
            <a:endParaRPr lang="en-US" sz="12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49AD10-DB05-4A5B-A80C-D9506918AC68}"/>
              </a:ext>
            </a:extLst>
          </p:cNvPr>
          <p:cNvSpPr txBox="1"/>
          <p:nvPr/>
        </p:nvSpPr>
        <p:spPr>
          <a:xfrm>
            <a:off x="770406" y="1031630"/>
            <a:ext cx="106511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AAM Ecosystem Working 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Groups Planned Future Meetings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E80D4C3-A69C-A340-8FF0-CE501AE3AEE4}"/>
              </a:ext>
            </a:extLst>
          </p:cNvPr>
          <p:cNvSpPr txBox="1">
            <a:spLocks/>
          </p:cNvSpPr>
          <p:nvPr/>
        </p:nvSpPr>
        <p:spPr>
          <a:xfrm>
            <a:off x="998081" y="1736080"/>
            <a:ext cx="5136320" cy="409679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Virtual Meetings:</a:t>
            </a:r>
          </a:p>
          <a:p>
            <a:pPr marL="0" indent="0">
              <a:buNone/>
            </a:pPr>
            <a:endParaRPr lang="en-US" sz="500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Thurs April 9 at 3:00pm EDT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National Campaign </a:t>
            </a:r>
            <a:r>
              <a:rPr lang="en-US" dirty="0">
                <a:solidFill>
                  <a:schemeClr val="bg1"/>
                </a:solidFill>
              </a:rPr>
              <a:t>Breakout </a:t>
            </a:r>
            <a:r>
              <a:rPr lang="en-US" dirty="0" smtClean="0">
                <a:solidFill>
                  <a:schemeClr val="bg1"/>
                </a:solidFill>
              </a:rPr>
              <a:t>Session</a:t>
            </a:r>
          </a:p>
          <a:p>
            <a:pPr lvl="2"/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Other April </a:t>
            </a:r>
            <a:r>
              <a:rPr lang="en-US" dirty="0">
                <a:solidFill>
                  <a:schemeClr val="bg1"/>
                </a:solidFill>
              </a:rPr>
              <a:t>Events (</a:t>
            </a:r>
            <a:r>
              <a:rPr lang="en-US" dirty="0" smtClean="0">
                <a:solidFill>
                  <a:schemeClr val="bg1"/>
                </a:solidFill>
              </a:rPr>
              <a:t>Tentative)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National Campaign Breakout </a:t>
            </a:r>
            <a:r>
              <a:rPr lang="en-US" dirty="0" smtClean="0">
                <a:solidFill>
                  <a:schemeClr val="bg1"/>
                </a:solidFill>
              </a:rPr>
              <a:t>Sessions</a:t>
            </a:r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UAM </a:t>
            </a:r>
            <a:r>
              <a:rPr lang="en-US" dirty="0">
                <a:solidFill>
                  <a:schemeClr val="bg1"/>
                </a:solidFill>
              </a:rPr>
              <a:t>Concept of Operations </a:t>
            </a:r>
            <a:r>
              <a:rPr lang="en-US" dirty="0" smtClean="0">
                <a:solidFill>
                  <a:schemeClr val="bg1"/>
                </a:solidFill>
              </a:rPr>
              <a:t>Overview</a:t>
            </a:r>
          </a:p>
          <a:p>
            <a:pPr lvl="1"/>
            <a:r>
              <a:rPr lang="en-US" dirty="0" err="1" smtClean="0">
                <a:solidFill>
                  <a:schemeClr val="bg1"/>
                </a:solidFill>
              </a:rPr>
              <a:t>ConOps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Breakout </a:t>
            </a:r>
            <a:r>
              <a:rPr lang="en-US" dirty="0" smtClean="0">
                <a:solidFill>
                  <a:schemeClr val="bg1"/>
                </a:solidFill>
              </a:rPr>
              <a:t>Sessions</a:t>
            </a:r>
          </a:p>
          <a:p>
            <a:pPr lvl="2"/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May </a:t>
            </a:r>
            <a:r>
              <a:rPr lang="en-US" dirty="0" smtClean="0">
                <a:solidFill>
                  <a:schemeClr val="bg1"/>
                </a:solidFill>
              </a:rPr>
              <a:t>Events (</a:t>
            </a:r>
            <a:r>
              <a:rPr lang="en-US" dirty="0">
                <a:solidFill>
                  <a:schemeClr val="bg1"/>
                </a:solidFill>
              </a:rPr>
              <a:t>Tentative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Kickoff </a:t>
            </a:r>
            <a:r>
              <a:rPr lang="en-US" dirty="0">
                <a:solidFill>
                  <a:schemeClr val="bg1"/>
                </a:solidFill>
              </a:rPr>
              <a:t>meeting for each individual </a:t>
            </a:r>
            <a:r>
              <a:rPr lang="en-US" dirty="0" smtClean="0">
                <a:solidFill>
                  <a:schemeClr val="bg1"/>
                </a:solidFill>
              </a:rPr>
              <a:t>WG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E80D4C3-A69C-A340-8FF0-CE501AE3AEE4}"/>
              </a:ext>
            </a:extLst>
          </p:cNvPr>
          <p:cNvSpPr txBox="1">
            <a:spLocks/>
          </p:cNvSpPr>
          <p:nvPr/>
        </p:nvSpPr>
        <p:spPr>
          <a:xfrm>
            <a:off x="6287656" y="1736079"/>
            <a:ext cx="5000104" cy="4096799"/>
          </a:xfrm>
          <a:prstGeom prst="rect">
            <a:avLst/>
          </a:prstGeom>
        </p:spPr>
        <p:txBody>
          <a:bodyPr>
            <a:normAutofit/>
          </a:bodyPr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i="1" u="sng" dirty="0" smtClean="0">
                <a:solidFill>
                  <a:schemeClr val="bg1"/>
                </a:solidFill>
              </a:rPr>
              <a:t>Tentative</a:t>
            </a:r>
            <a:r>
              <a:rPr lang="en-US" dirty="0" smtClean="0">
                <a:solidFill>
                  <a:schemeClr val="bg1"/>
                </a:solidFill>
              </a:rPr>
              <a:t> In-Person Meetings:</a:t>
            </a:r>
          </a:p>
          <a:p>
            <a:pPr marL="0" indent="0">
              <a:buNone/>
            </a:pPr>
            <a:endParaRPr lang="en-US" sz="500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July </a:t>
            </a:r>
            <a:r>
              <a:rPr lang="en-US" dirty="0">
                <a:solidFill>
                  <a:schemeClr val="bg1"/>
                </a:solidFill>
              </a:rPr>
              <a:t>7-9, </a:t>
            </a:r>
            <a:r>
              <a:rPr lang="en-US" dirty="0" smtClean="0">
                <a:solidFill>
                  <a:schemeClr val="bg1"/>
                </a:solidFill>
              </a:rPr>
              <a:t>2020 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WG </a:t>
            </a:r>
            <a:r>
              <a:rPr lang="en-US" dirty="0">
                <a:solidFill>
                  <a:schemeClr val="bg1"/>
                </a:solidFill>
              </a:rPr>
              <a:t>Face-to-Face Meeting (DC area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</a:p>
          <a:p>
            <a:pPr lvl="2"/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September 2020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UAM Convention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73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925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E795D-EB94-C749-AD77-18CBF6886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Ecosystem WG </a:t>
            </a:r>
            <a:r>
              <a:rPr lang="en-US" dirty="0" smtClean="0"/>
              <a:t>Collaboration Tools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0D4C3-A69C-A340-8FF0-CE501AE3A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486" y="749030"/>
            <a:ext cx="6669314" cy="5904689"/>
          </a:xfrm>
        </p:spPr>
        <p:txBody>
          <a:bodyPr>
            <a:normAutofit/>
          </a:bodyPr>
          <a:lstStyle/>
          <a:p>
            <a:r>
              <a:rPr lang="en-US" dirty="0" smtClean="0"/>
              <a:t>Suite of virtual collaboration tools essential to work across many organizations, individuals, and time zones</a:t>
            </a:r>
          </a:p>
          <a:p>
            <a:endParaRPr lang="en-US" dirty="0" smtClean="0"/>
          </a:p>
          <a:p>
            <a:r>
              <a:rPr lang="en-US" dirty="0" smtClean="0"/>
              <a:t>Assessing options for virtual meetings, document archiving/editing, and between-meeting discussions</a:t>
            </a:r>
          </a:p>
          <a:p>
            <a:endParaRPr lang="en-US" dirty="0" smtClean="0"/>
          </a:p>
          <a:p>
            <a:r>
              <a:rPr lang="en-US" dirty="0"/>
              <a:t>Developing a “portal” at NARI website for quick access to all WG tools, info from previous meetings, etc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BCF263-BA72-A54F-87EE-B9990160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5804A6-2BBA-764D-BAFC-7EDF97D725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8638"/>
          <a:stretch/>
        </p:blipFill>
        <p:spPr>
          <a:xfrm>
            <a:off x="7315081" y="1260128"/>
            <a:ext cx="4808949" cy="379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95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5" name="Title 1"/>
          <p:cNvSpPr>
            <a:spLocks noGrp="1"/>
          </p:cNvSpPr>
          <p:nvPr>
            <p:ph type="title" idx="4294967295"/>
          </p:nvPr>
        </p:nvSpPr>
        <p:spPr>
          <a:xfrm>
            <a:off x="949731" y="80002"/>
            <a:ext cx="10904107" cy="499840"/>
          </a:xfrm>
        </p:spPr>
        <p:txBody>
          <a:bodyPr>
            <a:noAutofit/>
          </a:bodyPr>
          <a:lstStyle/>
          <a:p>
            <a:r>
              <a:rPr lang="en-US" sz="3200" dirty="0" smtClean="0"/>
              <a:t>General Ecosystem Working Group Structure</a:t>
            </a:r>
            <a:endParaRPr lang="en-US" sz="1800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31550" y="6331831"/>
            <a:ext cx="3888101" cy="369332"/>
            <a:chOff x="431550" y="6331831"/>
            <a:chExt cx="3888101" cy="369332"/>
          </a:xfrm>
        </p:grpSpPr>
        <p:sp>
          <p:nvSpPr>
            <p:cNvPr id="32769" name="TextBox 32768"/>
            <p:cNvSpPr txBox="1"/>
            <p:nvPr/>
          </p:nvSpPr>
          <p:spPr>
            <a:xfrm>
              <a:off x="699026" y="6331831"/>
              <a:ext cx="1671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Working Group</a:t>
              </a:r>
              <a:endParaRPr lang="en-US" dirty="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431550" y="6434642"/>
              <a:ext cx="232982" cy="163711"/>
            </a:xfrm>
            <a:prstGeom prst="rect">
              <a:avLst/>
            </a:prstGeom>
            <a:solidFill>
              <a:schemeClr val="tx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0544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prstClr val="white"/>
                </a:solidFill>
                <a:latin typeface="Helvetica"/>
                <a:ea typeface="ＭＳ Ｐゴシック"/>
                <a:cs typeface="ＭＳ Ｐゴシック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370851" y="6434642"/>
              <a:ext cx="232982" cy="163711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0544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00" b="1">
                <a:solidFill>
                  <a:prstClr val="white"/>
                </a:solidFill>
                <a:latin typeface="Helvetica"/>
                <a:ea typeface="ＭＳ Ｐゴシック"/>
                <a:cs typeface="ＭＳ Ｐゴシック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647826" y="6331831"/>
              <a:ext cx="1671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Subgroup</a:t>
              </a:r>
              <a:endParaRPr lang="en-US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789850" y="866534"/>
            <a:ext cx="8612300" cy="3855483"/>
            <a:chOff x="-530011" y="866534"/>
            <a:chExt cx="8612300" cy="3855483"/>
          </a:xfrm>
        </p:grpSpPr>
        <p:grpSp>
          <p:nvGrpSpPr>
            <p:cNvPr id="21" name="Group 20"/>
            <p:cNvGrpSpPr/>
            <p:nvPr/>
          </p:nvGrpSpPr>
          <p:grpSpPr>
            <a:xfrm>
              <a:off x="6097198" y="876391"/>
              <a:ext cx="1985091" cy="3845626"/>
              <a:chOff x="5167213" y="2103395"/>
              <a:chExt cx="1985091" cy="3845626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010EF53-487B-42CF-B472-7617BA9C99DB}"/>
                  </a:ext>
                </a:extLst>
              </p:cNvPr>
              <p:cNvSpPr/>
              <p:nvPr/>
            </p:nvSpPr>
            <p:spPr>
              <a:xfrm>
                <a:off x="5167213" y="2103395"/>
                <a:ext cx="1985091" cy="903665"/>
              </a:xfrm>
              <a:prstGeom prst="rect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0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1" dirty="0" smtClean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Community Integration</a:t>
                </a:r>
                <a:endPara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ＭＳ Ｐゴシック"/>
                  <a:cs typeface="ＭＳ Ｐゴシック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B6F56912-085D-471F-BAA1-A0ADD45712F7}"/>
                  </a:ext>
                </a:extLst>
              </p:cNvPr>
              <p:cNvSpPr/>
              <p:nvPr/>
            </p:nvSpPr>
            <p:spPr>
              <a:xfrm>
                <a:off x="5642836" y="3163812"/>
                <a:ext cx="1509468" cy="79393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910544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600" b="1" dirty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Subgroup </a:t>
                </a:r>
                <a:r>
                  <a:rPr lang="en-US" sz="1600" b="1" dirty="0" smtClean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1</a:t>
                </a:r>
                <a:endParaRPr lang="en-US" sz="1200" dirty="0">
                  <a:solidFill>
                    <a:prstClr val="black"/>
                  </a:solidFill>
                  <a:latin typeface="Helvetica"/>
                  <a:ea typeface="ＭＳ Ｐゴシック"/>
                  <a:cs typeface="ＭＳ Ｐゴシック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B6F56912-085D-471F-BAA1-A0ADD45712F7}"/>
                  </a:ext>
                </a:extLst>
              </p:cNvPr>
              <p:cNvSpPr/>
              <p:nvPr/>
            </p:nvSpPr>
            <p:spPr>
              <a:xfrm>
                <a:off x="5642836" y="4152364"/>
                <a:ext cx="1509468" cy="79393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defTabSz="910544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600" b="1" dirty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Subgroup </a:t>
                </a:r>
                <a:r>
                  <a:rPr lang="en-US" sz="1600" b="1" dirty="0" smtClean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2</a:t>
                </a:r>
                <a:endParaRPr lang="en-US" sz="1600" dirty="0">
                  <a:solidFill>
                    <a:prstClr val="black"/>
                  </a:solidFill>
                  <a:latin typeface="Helvetica"/>
                  <a:ea typeface="ＭＳ Ｐゴシック"/>
                  <a:cs typeface="ＭＳ Ｐゴシック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B6F56912-085D-471F-BAA1-A0ADD45712F7}"/>
                  </a:ext>
                </a:extLst>
              </p:cNvPr>
              <p:cNvSpPr/>
              <p:nvPr/>
            </p:nvSpPr>
            <p:spPr>
              <a:xfrm>
                <a:off x="5642836" y="5155091"/>
                <a:ext cx="1509468" cy="79393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defTabSz="910544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600" b="1" dirty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Subgroup </a:t>
                </a:r>
                <a:r>
                  <a:rPr lang="en-US" sz="1600" b="1" dirty="0" smtClean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n</a:t>
                </a:r>
                <a:endParaRPr lang="en-US" sz="1200" dirty="0">
                  <a:solidFill>
                    <a:prstClr val="black"/>
                  </a:solidFill>
                  <a:latin typeface="Helvetica"/>
                  <a:ea typeface="ＭＳ Ｐゴシック"/>
                  <a:cs typeface="ＭＳ Ｐゴシック"/>
                </a:endParaRPr>
              </a:p>
            </p:txBody>
          </p:sp>
          <p:cxnSp>
            <p:nvCxnSpPr>
              <p:cNvPr id="19" name="Elbow Connector 18"/>
              <p:cNvCxnSpPr>
                <a:endCxn id="33" idx="1"/>
              </p:cNvCxnSpPr>
              <p:nvPr/>
            </p:nvCxnSpPr>
            <p:spPr>
              <a:xfrm rot="16200000" flipH="1">
                <a:off x="4240916" y="4150136"/>
                <a:ext cx="2544998" cy="258842"/>
              </a:xfrm>
              <a:prstGeom prst="bentConnector2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>
                <a:stCxn id="30" idx="1"/>
              </p:cNvCxnSpPr>
              <p:nvPr/>
            </p:nvCxnSpPr>
            <p:spPr>
              <a:xfrm flipH="1">
                <a:off x="5383994" y="4549329"/>
                <a:ext cx="258842" cy="788"/>
              </a:xfrm>
              <a:prstGeom prst="lin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>
                <a:stCxn id="29" idx="1"/>
              </p:cNvCxnSpPr>
              <p:nvPr/>
            </p:nvCxnSpPr>
            <p:spPr>
              <a:xfrm flipH="1">
                <a:off x="5383994" y="3560777"/>
                <a:ext cx="258842" cy="1854"/>
              </a:xfrm>
              <a:prstGeom prst="lin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 43"/>
            <p:cNvGrpSpPr/>
            <p:nvPr/>
          </p:nvGrpSpPr>
          <p:grpSpPr>
            <a:xfrm>
              <a:off x="3886689" y="876391"/>
              <a:ext cx="1985091" cy="3845626"/>
              <a:chOff x="5167213" y="2103395"/>
              <a:chExt cx="1985091" cy="3845626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3010EF53-487B-42CF-B472-7617BA9C99DB}"/>
                  </a:ext>
                </a:extLst>
              </p:cNvPr>
              <p:cNvSpPr/>
              <p:nvPr/>
            </p:nvSpPr>
            <p:spPr>
              <a:xfrm>
                <a:off x="5167213" y="2103395"/>
                <a:ext cx="1985091" cy="903665"/>
              </a:xfrm>
              <a:prstGeom prst="rect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0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1" dirty="0" smtClean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Airspace</a:t>
                </a:r>
                <a:endPara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ＭＳ Ｐゴシック"/>
                  <a:cs typeface="ＭＳ Ｐゴシック"/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B6F56912-085D-471F-BAA1-A0ADD45712F7}"/>
                  </a:ext>
                </a:extLst>
              </p:cNvPr>
              <p:cNvSpPr/>
              <p:nvPr/>
            </p:nvSpPr>
            <p:spPr>
              <a:xfrm>
                <a:off x="5642836" y="3163812"/>
                <a:ext cx="1509468" cy="79393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910544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600" b="1" dirty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Subgroup </a:t>
                </a:r>
                <a:r>
                  <a:rPr lang="en-US" sz="1600" b="1" dirty="0" smtClean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1</a:t>
                </a:r>
                <a:endParaRPr lang="en-US" sz="1200" dirty="0">
                  <a:solidFill>
                    <a:prstClr val="black"/>
                  </a:solidFill>
                  <a:latin typeface="Helvetica"/>
                  <a:ea typeface="ＭＳ Ｐゴシック"/>
                  <a:cs typeface="ＭＳ Ｐゴシック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B6F56912-085D-471F-BAA1-A0ADD45712F7}"/>
                  </a:ext>
                </a:extLst>
              </p:cNvPr>
              <p:cNvSpPr/>
              <p:nvPr/>
            </p:nvSpPr>
            <p:spPr>
              <a:xfrm>
                <a:off x="5642836" y="4152364"/>
                <a:ext cx="1509468" cy="79393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defTabSz="910544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600" b="1" dirty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Subgroup </a:t>
                </a:r>
                <a:r>
                  <a:rPr lang="en-US" sz="1600" b="1" dirty="0" smtClean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2</a:t>
                </a:r>
                <a:endParaRPr lang="en-US" sz="1600" dirty="0">
                  <a:solidFill>
                    <a:prstClr val="black"/>
                  </a:solidFill>
                  <a:latin typeface="Helvetica"/>
                  <a:ea typeface="ＭＳ Ｐゴシック"/>
                  <a:cs typeface="ＭＳ Ｐゴシック"/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B6F56912-085D-471F-BAA1-A0ADD45712F7}"/>
                  </a:ext>
                </a:extLst>
              </p:cNvPr>
              <p:cNvSpPr/>
              <p:nvPr/>
            </p:nvSpPr>
            <p:spPr>
              <a:xfrm>
                <a:off x="5642836" y="5155091"/>
                <a:ext cx="1509468" cy="79393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defTabSz="910544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600" b="1" dirty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Subgroup </a:t>
                </a:r>
                <a:r>
                  <a:rPr lang="en-US" sz="1600" b="1" dirty="0" smtClean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n</a:t>
                </a:r>
                <a:endParaRPr lang="en-US" sz="1200" dirty="0">
                  <a:solidFill>
                    <a:prstClr val="black"/>
                  </a:solidFill>
                  <a:latin typeface="Helvetica"/>
                  <a:ea typeface="ＭＳ Ｐゴシック"/>
                  <a:cs typeface="ＭＳ Ｐゴシック"/>
                </a:endParaRPr>
              </a:p>
            </p:txBody>
          </p:sp>
          <p:cxnSp>
            <p:nvCxnSpPr>
              <p:cNvPr id="50" name="Elbow Connector 49"/>
              <p:cNvCxnSpPr>
                <a:endCxn id="49" idx="1"/>
              </p:cNvCxnSpPr>
              <p:nvPr/>
            </p:nvCxnSpPr>
            <p:spPr>
              <a:xfrm rot="16200000" flipH="1">
                <a:off x="4240916" y="4150136"/>
                <a:ext cx="2544998" cy="258842"/>
              </a:xfrm>
              <a:prstGeom prst="bentConnector2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>
                <a:stCxn id="48" idx="1"/>
              </p:cNvCxnSpPr>
              <p:nvPr/>
            </p:nvCxnSpPr>
            <p:spPr>
              <a:xfrm flipH="1">
                <a:off x="5383994" y="4549329"/>
                <a:ext cx="258842" cy="788"/>
              </a:xfrm>
              <a:prstGeom prst="lin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>
                <a:stCxn id="46" idx="1"/>
              </p:cNvCxnSpPr>
              <p:nvPr/>
            </p:nvCxnSpPr>
            <p:spPr>
              <a:xfrm flipH="1">
                <a:off x="5383994" y="3560777"/>
                <a:ext cx="258842" cy="1854"/>
              </a:xfrm>
              <a:prstGeom prst="lin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 52"/>
            <p:cNvGrpSpPr/>
            <p:nvPr/>
          </p:nvGrpSpPr>
          <p:grpSpPr>
            <a:xfrm>
              <a:off x="1676180" y="866534"/>
              <a:ext cx="1985091" cy="3845626"/>
              <a:chOff x="5167213" y="2103395"/>
              <a:chExt cx="1985091" cy="3845626"/>
            </a:xfrm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3010EF53-487B-42CF-B472-7617BA9C99DB}"/>
                  </a:ext>
                </a:extLst>
              </p:cNvPr>
              <p:cNvSpPr/>
              <p:nvPr/>
            </p:nvSpPr>
            <p:spPr>
              <a:xfrm>
                <a:off x="5167213" y="2103395"/>
                <a:ext cx="1985091" cy="903665"/>
              </a:xfrm>
              <a:prstGeom prst="rect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0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1" dirty="0" smtClean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Aircraft</a:t>
                </a:r>
                <a:endPara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ＭＳ Ｐゴシック"/>
                  <a:cs typeface="ＭＳ Ｐゴシック"/>
                </a:endParaRP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B6F56912-085D-471F-BAA1-A0ADD45712F7}"/>
                  </a:ext>
                </a:extLst>
              </p:cNvPr>
              <p:cNvSpPr/>
              <p:nvPr/>
            </p:nvSpPr>
            <p:spPr>
              <a:xfrm>
                <a:off x="5642836" y="3163812"/>
                <a:ext cx="1509468" cy="79393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910544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600" b="1" dirty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Subgroup </a:t>
                </a:r>
                <a:r>
                  <a:rPr lang="en-US" sz="1600" b="1" dirty="0" smtClean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1</a:t>
                </a:r>
                <a:endParaRPr lang="en-US" sz="1200" dirty="0">
                  <a:solidFill>
                    <a:prstClr val="black"/>
                  </a:solidFill>
                  <a:latin typeface="Helvetica"/>
                  <a:ea typeface="ＭＳ Ｐゴシック"/>
                  <a:cs typeface="ＭＳ Ｐゴシック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B6F56912-085D-471F-BAA1-A0ADD45712F7}"/>
                  </a:ext>
                </a:extLst>
              </p:cNvPr>
              <p:cNvSpPr/>
              <p:nvPr/>
            </p:nvSpPr>
            <p:spPr>
              <a:xfrm>
                <a:off x="5642836" y="4152364"/>
                <a:ext cx="1509468" cy="79393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defTabSz="910544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600" b="1" dirty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Subgroup </a:t>
                </a:r>
                <a:r>
                  <a:rPr lang="en-US" sz="1600" b="1" dirty="0" smtClean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2</a:t>
                </a:r>
                <a:endParaRPr lang="en-US" sz="1600" dirty="0">
                  <a:solidFill>
                    <a:prstClr val="black"/>
                  </a:solidFill>
                  <a:latin typeface="Helvetica"/>
                  <a:ea typeface="ＭＳ Ｐゴシック"/>
                  <a:cs typeface="ＭＳ Ｐゴシック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B6F56912-085D-471F-BAA1-A0ADD45712F7}"/>
                  </a:ext>
                </a:extLst>
              </p:cNvPr>
              <p:cNvSpPr/>
              <p:nvPr/>
            </p:nvSpPr>
            <p:spPr>
              <a:xfrm>
                <a:off x="5642836" y="5155091"/>
                <a:ext cx="1509468" cy="79393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defTabSz="910544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600" b="1" dirty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Subgroup </a:t>
                </a:r>
                <a:r>
                  <a:rPr lang="en-US" sz="1600" b="1" dirty="0" smtClean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n</a:t>
                </a:r>
                <a:endParaRPr lang="en-US" sz="1200" dirty="0">
                  <a:solidFill>
                    <a:prstClr val="black"/>
                  </a:solidFill>
                  <a:latin typeface="Helvetica"/>
                  <a:ea typeface="ＭＳ Ｐゴシック"/>
                  <a:cs typeface="ＭＳ Ｐゴシック"/>
                </a:endParaRPr>
              </a:p>
            </p:txBody>
          </p:sp>
          <p:cxnSp>
            <p:nvCxnSpPr>
              <p:cNvPr id="59" name="Elbow Connector 58"/>
              <p:cNvCxnSpPr>
                <a:endCxn id="57" idx="1"/>
              </p:cNvCxnSpPr>
              <p:nvPr/>
            </p:nvCxnSpPr>
            <p:spPr>
              <a:xfrm rot="16200000" flipH="1">
                <a:off x="4240916" y="4150136"/>
                <a:ext cx="2544998" cy="258842"/>
              </a:xfrm>
              <a:prstGeom prst="bentConnector2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>
                <a:stCxn id="56" idx="1"/>
              </p:cNvCxnSpPr>
              <p:nvPr/>
            </p:nvCxnSpPr>
            <p:spPr>
              <a:xfrm flipH="1">
                <a:off x="5383994" y="4549329"/>
                <a:ext cx="258842" cy="788"/>
              </a:xfrm>
              <a:prstGeom prst="lin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>
                <a:stCxn id="55" idx="1"/>
              </p:cNvCxnSpPr>
              <p:nvPr/>
            </p:nvCxnSpPr>
            <p:spPr>
              <a:xfrm flipH="1">
                <a:off x="5383994" y="3560777"/>
                <a:ext cx="258842" cy="1854"/>
              </a:xfrm>
              <a:prstGeom prst="lin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Group 46"/>
            <p:cNvGrpSpPr/>
            <p:nvPr/>
          </p:nvGrpSpPr>
          <p:grpSpPr>
            <a:xfrm>
              <a:off x="-530011" y="876391"/>
              <a:ext cx="1985091" cy="3845626"/>
              <a:chOff x="5167213" y="2103395"/>
              <a:chExt cx="1985091" cy="3845626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3010EF53-487B-42CF-B472-7617BA9C99DB}"/>
                  </a:ext>
                </a:extLst>
              </p:cNvPr>
              <p:cNvSpPr/>
              <p:nvPr/>
            </p:nvSpPr>
            <p:spPr>
              <a:xfrm>
                <a:off x="5167213" y="2103395"/>
                <a:ext cx="1985091" cy="903665"/>
              </a:xfrm>
              <a:prstGeom prst="rect">
                <a:avLst/>
              </a:prstGeom>
              <a:solidFill>
                <a:schemeClr val="tx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0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1" dirty="0" smtClean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Crosscutting</a:t>
                </a:r>
                <a:endPara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ＭＳ Ｐゴシック"/>
                  <a:cs typeface="ＭＳ Ｐゴシック"/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B6F56912-085D-471F-BAA1-A0ADD45712F7}"/>
                  </a:ext>
                </a:extLst>
              </p:cNvPr>
              <p:cNvSpPr/>
              <p:nvPr/>
            </p:nvSpPr>
            <p:spPr>
              <a:xfrm>
                <a:off x="5642836" y="3163812"/>
                <a:ext cx="1509468" cy="79393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054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600" b="1" dirty="0" smtClean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Subgroup 1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ＭＳ Ｐゴシック"/>
                  <a:cs typeface="ＭＳ Ｐゴシック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B6F56912-085D-471F-BAA1-A0ADD45712F7}"/>
                  </a:ext>
                </a:extLst>
              </p:cNvPr>
              <p:cNvSpPr/>
              <p:nvPr/>
            </p:nvSpPr>
            <p:spPr>
              <a:xfrm>
                <a:off x="5642836" y="4152364"/>
                <a:ext cx="1509468" cy="79393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defTabSz="910544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600" b="1" dirty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Subgroup </a:t>
                </a:r>
                <a:r>
                  <a:rPr lang="en-US" sz="1600" b="1" dirty="0" smtClean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2</a:t>
                </a:r>
                <a:endParaRPr lang="en-US" sz="1600" dirty="0">
                  <a:solidFill>
                    <a:prstClr val="black"/>
                  </a:solidFill>
                  <a:latin typeface="Helvetica"/>
                  <a:ea typeface="ＭＳ Ｐゴシック"/>
                  <a:cs typeface="ＭＳ Ｐゴシック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B6F56912-085D-471F-BAA1-A0ADD45712F7}"/>
                  </a:ext>
                </a:extLst>
              </p:cNvPr>
              <p:cNvSpPr/>
              <p:nvPr/>
            </p:nvSpPr>
            <p:spPr>
              <a:xfrm>
                <a:off x="5642836" y="5155091"/>
                <a:ext cx="1509468" cy="79393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defTabSz="910544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600" b="1" dirty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Subgroup </a:t>
                </a:r>
                <a:r>
                  <a:rPr lang="en-US" sz="1600" b="1" dirty="0" smtClean="0">
                    <a:solidFill>
                      <a:prstClr val="white"/>
                    </a:solidFill>
                    <a:latin typeface="Helvetica"/>
                    <a:ea typeface="ＭＳ Ｐゴシック"/>
                    <a:cs typeface="ＭＳ Ｐゴシック"/>
                  </a:rPr>
                  <a:t>n</a:t>
                </a:r>
                <a:endParaRPr lang="en-US" sz="1200" dirty="0">
                  <a:solidFill>
                    <a:prstClr val="black"/>
                  </a:solidFill>
                  <a:latin typeface="Helvetica"/>
                  <a:ea typeface="ＭＳ Ｐゴシック"/>
                  <a:cs typeface="ＭＳ Ｐゴシック"/>
                </a:endParaRPr>
              </a:p>
            </p:txBody>
          </p:sp>
          <p:cxnSp>
            <p:nvCxnSpPr>
              <p:cNvPr id="74" name="Elbow Connector 73"/>
              <p:cNvCxnSpPr>
                <a:endCxn id="72" idx="1"/>
              </p:cNvCxnSpPr>
              <p:nvPr/>
            </p:nvCxnSpPr>
            <p:spPr>
              <a:xfrm rot="16200000" flipH="1">
                <a:off x="4240916" y="4150136"/>
                <a:ext cx="2544998" cy="258842"/>
              </a:xfrm>
              <a:prstGeom prst="bentConnector2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>
                <a:stCxn id="63" idx="1"/>
              </p:cNvCxnSpPr>
              <p:nvPr/>
            </p:nvCxnSpPr>
            <p:spPr>
              <a:xfrm flipH="1">
                <a:off x="5383994" y="4549329"/>
                <a:ext cx="258842" cy="788"/>
              </a:xfrm>
              <a:prstGeom prst="lin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>
                <a:stCxn id="62" idx="1"/>
              </p:cNvCxnSpPr>
              <p:nvPr/>
            </p:nvCxnSpPr>
            <p:spPr>
              <a:xfrm flipH="1">
                <a:off x="5383994" y="3560777"/>
                <a:ext cx="258842" cy="1854"/>
              </a:xfrm>
              <a:prstGeom prst="lin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24435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520"/>
            </a:pPr>
            <a:r>
              <a:rPr lang="en-US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NASA AAM Mission Priorities</a:t>
            </a:r>
            <a:endParaRPr lang="en-US" b="1" dirty="0">
              <a:ea typeface="Calibri"/>
              <a:cs typeface="Calibri"/>
              <a:sym typeface="Calibri"/>
            </a:endParaRPr>
          </a:p>
        </p:txBody>
      </p:sp>
      <p:sp>
        <p:nvSpPr>
          <p:cNvPr id="105" name="Shape 105"/>
          <p:cNvSpPr txBox="1">
            <a:spLocks noGrp="1"/>
          </p:cNvSpPr>
          <p:nvPr>
            <p:ph type="sldNum" sz="quarter" idx="12"/>
          </p:nvPr>
        </p:nvSpPr>
        <p:spPr>
          <a:xfrm>
            <a:off x="11213645" y="6584097"/>
            <a:ext cx="978355" cy="26446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fld id="{00000000-1234-1234-1234-123412341234}" type="slidenum">
              <a:rPr lang="en-US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/>
              <a:t>12</a:t>
            </a:fld>
            <a:endParaRPr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85EBBB3E-5E92-BE46-A7F9-69166461C6D5}"/>
              </a:ext>
            </a:extLst>
          </p:cNvPr>
          <p:cNvSpPr/>
          <p:nvPr/>
        </p:nvSpPr>
        <p:spPr>
          <a:xfrm>
            <a:off x="3506272" y="1911700"/>
            <a:ext cx="4859077" cy="33054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8A13148-F451-8F4F-A23E-D635598407EB}"/>
              </a:ext>
            </a:extLst>
          </p:cNvPr>
          <p:cNvSpPr/>
          <p:nvPr/>
        </p:nvSpPr>
        <p:spPr>
          <a:xfrm>
            <a:off x="3191769" y="1678039"/>
            <a:ext cx="5553231" cy="37776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086770A-D86B-2642-8A50-8F09CB3BA7CA}"/>
              </a:ext>
            </a:extLst>
          </p:cNvPr>
          <p:cNvSpPr/>
          <p:nvPr/>
        </p:nvSpPr>
        <p:spPr>
          <a:xfrm>
            <a:off x="1846550" y="733617"/>
            <a:ext cx="8329846" cy="566653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F678430F-F08C-4E44-96A0-A2914EC5B97F}"/>
              </a:ext>
            </a:extLst>
          </p:cNvPr>
          <p:cNvSpPr/>
          <p:nvPr/>
        </p:nvSpPr>
        <p:spPr>
          <a:xfrm>
            <a:off x="2844692" y="1441934"/>
            <a:ext cx="6247385" cy="424989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D4CC976-F862-194C-B5B7-2878AF7D9E38}"/>
              </a:ext>
            </a:extLst>
          </p:cNvPr>
          <p:cNvSpPr/>
          <p:nvPr/>
        </p:nvSpPr>
        <p:spPr>
          <a:xfrm>
            <a:off x="2465041" y="1184348"/>
            <a:ext cx="6941538" cy="472211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57B6BDC7-0B29-B24E-806B-8C7BD0AACC75}"/>
              </a:ext>
            </a:extLst>
          </p:cNvPr>
          <p:cNvSpPr/>
          <p:nvPr/>
        </p:nvSpPr>
        <p:spPr>
          <a:xfrm>
            <a:off x="2140211" y="969723"/>
            <a:ext cx="7635692" cy="519432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5EBBB3E-5E92-BE46-A7F9-69166461C6D5}"/>
              </a:ext>
            </a:extLst>
          </p:cNvPr>
          <p:cNvSpPr/>
          <p:nvPr/>
        </p:nvSpPr>
        <p:spPr>
          <a:xfrm>
            <a:off x="3868221" y="2125174"/>
            <a:ext cx="4135179" cy="281303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Shape 102"/>
          <p:cNvSpPr/>
          <p:nvPr/>
        </p:nvSpPr>
        <p:spPr>
          <a:xfrm>
            <a:off x="1148694" y="4060883"/>
            <a:ext cx="3251923" cy="1906649"/>
          </a:xfrm>
          <a:prstGeom prst="roundRect">
            <a:avLst>
              <a:gd name="adj" fmla="val 16667"/>
            </a:avLst>
          </a:prstGeom>
          <a:solidFill>
            <a:srgbClr val="C0504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91425" rIns="45700" bIns="0" anchor="ctr" anchorCtr="0">
            <a:noAutofit/>
          </a:bodyPr>
          <a:lstStyle/>
          <a:p>
            <a:pPr lvl="0" algn="ctr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Source and Fleet Noise</a:t>
            </a:r>
          </a:p>
          <a:p>
            <a:pPr lvl="0" algn="ctr">
              <a:defRPr/>
            </a:pPr>
            <a:endParaRPr lang="en-US" sz="800" i="1" kern="0" dirty="0">
              <a:solidFill>
                <a:schemeClr val="bg1"/>
              </a:solidFill>
            </a:endParaRPr>
          </a:p>
          <a:p>
            <a:pPr lvl="0" algn="ctr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Vehicle Propulsion Reliability </a:t>
            </a:r>
          </a:p>
          <a:p>
            <a:pPr lvl="0" algn="ctr">
              <a:defRPr/>
            </a:pPr>
            <a:endParaRPr lang="en-US" sz="800" i="1" kern="0" dirty="0">
              <a:solidFill>
                <a:schemeClr val="bg1"/>
              </a:solidFill>
            </a:endParaRPr>
          </a:p>
          <a:p>
            <a:pPr lvl="0" algn="ctr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Safety in Environmental and Failure conditions</a:t>
            </a:r>
          </a:p>
          <a:p>
            <a:pPr lvl="0" algn="ctr">
              <a:defRPr/>
            </a:pPr>
            <a:endParaRPr lang="en-US" sz="800" i="1" kern="0" dirty="0">
              <a:solidFill>
                <a:prstClr val="white"/>
              </a:solidFill>
            </a:endParaRPr>
          </a:p>
          <a:p>
            <a:pPr lvl="0" algn="ctr">
              <a:defRPr/>
            </a:pPr>
            <a:r>
              <a:rPr lang="en-US" sz="1600" i="1" kern="0" dirty="0">
                <a:solidFill>
                  <a:prstClr val="white"/>
                </a:solidFill>
              </a:rPr>
              <a:t>Distributed Electric Propulsion</a:t>
            </a:r>
          </a:p>
          <a:p>
            <a:pPr lvl="0" algn="ctr">
              <a:defRPr/>
            </a:pPr>
            <a:endParaRPr lang="en-US" sz="800" i="1" kern="0" dirty="0">
              <a:solidFill>
                <a:schemeClr val="bg1"/>
              </a:solidFill>
            </a:endParaRPr>
          </a:p>
        </p:txBody>
      </p:sp>
      <p:sp>
        <p:nvSpPr>
          <p:cNvPr id="99" name="Shape 99"/>
          <p:cNvSpPr/>
          <p:nvPr/>
        </p:nvSpPr>
        <p:spPr>
          <a:xfrm>
            <a:off x="7657535" y="4340462"/>
            <a:ext cx="3073247" cy="1700425"/>
          </a:xfrm>
          <a:prstGeom prst="roundRect">
            <a:avLst>
              <a:gd name="adj" fmla="val 16667"/>
            </a:avLst>
          </a:prstGeom>
          <a:solidFill>
            <a:srgbClr val="C0504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0" rIns="45700" bIns="91425" anchor="ctr" anchorCtr="0">
            <a:noAutofit/>
          </a:bodyPr>
          <a:lstStyle/>
          <a:p>
            <a:pPr lvl="0" algn="ctr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Automated Flight and Contingency Management</a:t>
            </a:r>
          </a:p>
          <a:p>
            <a:pPr lvl="0" algn="ctr">
              <a:defRPr/>
            </a:pPr>
            <a:endParaRPr lang="en-US" sz="1600" i="1" kern="0" dirty="0">
              <a:solidFill>
                <a:schemeClr val="bg1"/>
              </a:solidFill>
            </a:endParaRPr>
          </a:p>
          <a:p>
            <a:pPr lvl="0" algn="ctr">
              <a:defRPr/>
            </a:pPr>
            <a:r>
              <a:rPr lang="en-US" sz="1600" i="1" kern="0" dirty="0" err="1">
                <a:solidFill>
                  <a:schemeClr val="bg1"/>
                </a:solidFill>
              </a:rPr>
              <a:t>m:N</a:t>
            </a:r>
            <a:r>
              <a:rPr lang="en-US" sz="1600" i="1" kern="0" dirty="0">
                <a:solidFill>
                  <a:schemeClr val="bg1"/>
                </a:solidFill>
              </a:rPr>
              <a:t> Pilots to Aircraft</a:t>
            </a:r>
          </a:p>
        </p:txBody>
      </p:sp>
      <p:sp>
        <p:nvSpPr>
          <p:cNvPr id="100" name="Shape 100"/>
          <p:cNvSpPr/>
          <p:nvPr/>
        </p:nvSpPr>
        <p:spPr>
          <a:xfrm>
            <a:off x="4802284" y="722010"/>
            <a:ext cx="2612520" cy="1519120"/>
          </a:xfrm>
          <a:prstGeom prst="roundRect">
            <a:avLst>
              <a:gd name="adj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91425" rIns="45700" bIns="0" anchor="t" anchorCtr="0">
            <a:noAutofit/>
          </a:bodyPr>
          <a:lstStyle/>
          <a:p>
            <a:pPr lvl="0" algn="ctr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Human Response to Noise</a:t>
            </a:r>
          </a:p>
          <a:p>
            <a:pPr lvl="0" algn="ctr">
              <a:defRPr/>
            </a:pPr>
            <a:endParaRPr lang="en-US" sz="1600" i="1" kern="0" dirty="0">
              <a:solidFill>
                <a:schemeClr val="bg1"/>
              </a:solidFill>
            </a:endParaRPr>
          </a:p>
          <a:p>
            <a:pPr lvl="0" algn="ctr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Regional M&amp;S Capabilities</a:t>
            </a:r>
          </a:p>
        </p:txBody>
      </p:sp>
      <p:sp>
        <p:nvSpPr>
          <p:cNvPr id="101" name="Shape 101"/>
          <p:cNvSpPr/>
          <p:nvPr/>
        </p:nvSpPr>
        <p:spPr>
          <a:xfrm>
            <a:off x="7815297" y="1058489"/>
            <a:ext cx="2915485" cy="1824892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0" rIns="45700" bIns="91425" anchor="ctr" anchorCtr="0">
            <a:noAutofit/>
          </a:bodyPr>
          <a:lstStyle/>
          <a:p>
            <a:pPr algn="ctr" defTabSz="685783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AAM Airspace and Supplemental Data Services</a:t>
            </a:r>
          </a:p>
          <a:p>
            <a:pPr algn="ctr" defTabSz="685783">
              <a:defRPr/>
            </a:pPr>
            <a:endParaRPr lang="en-US" sz="1600" i="1" kern="0" dirty="0">
              <a:solidFill>
                <a:schemeClr val="bg1"/>
              </a:solidFill>
            </a:endParaRPr>
          </a:p>
          <a:p>
            <a:pPr algn="ctr" defTabSz="685783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In-time Aviation Safety Management System</a:t>
            </a:r>
          </a:p>
        </p:txBody>
      </p:sp>
      <p:sp>
        <p:nvSpPr>
          <p:cNvPr id="103" name="Shape 103"/>
          <p:cNvSpPr/>
          <p:nvPr/>
        </p:nvSpPr>
        <p:spPr>
          <a:xfrm>
            <a:off x="1124466" y="789699"/>
            <a:ext cx="3221252" cy="2169287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0" rIns="45700" bIns="0" anchor="ctr" anchorCtr="0">
            <a:noAutofit/>
          </a:bodyPr>
          <a:lstStyle/>
          <a:p>
            <a:pPr lvl="0" algn="ctr">
              <a:defRPr/>
            </a:pPr>
            <a:r>
              <a:rPr lang="en-US" sz="1600" i="1" kern="0" dirty="0" err="1">
                <a:solidFill>
                  <a:schemeClr val="bg1"/>
                </a:solidFill>
              </a:rPr>
              <a:t>xTM</a:t>
            </a:r>
            <a:r>
              <a:rPr lang="en-US" sz="1600" i="1" kern="0" dirty="0">
                <a:solidFill>
                  <a:schemeClr val="bg1"/>
                </a:solidFill>
              </a:rPr>
              <a:t> Architectures</a:t>
            </a:r>
          </a:p>
          <a:p>
            <a:pPr lvl="0" algn="ctr">
              <a:defRPr/>
            </a:pPr>
            <a:endParaRPr lang="en-US" sz="1600" i="1" kern="0" dirty="0">
              <a:solidFill>
                <a:schemeClr val="bg1"/>
              </a:solidFill>
            </a:endParaRPr>
          </a:p>
          <a:p>
            <a:pPr lvl="0" algn="ctr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Operational Rules, Roles, &amp; Procedures</a:t>
            </a:r>
          </a:p>
          <a:p>
            <a:pPr lvl="0" algn="ctr">
              <a:defRPr/>
            </a:pPr>
            <a:endParaRPr lang="en-US" sz="1600" i="1" kern="0" dirty="0">
              <a:solidFill>
                <a:schemeClr val="bg1"/>
              </a:solidFill>
            </a:endParaRPr>
          </a:p>
          <a:p>
            <a:pPr lvl="0" algn="ctr">
              <a:defRPr/>
            </a:pPr>
            <a:r>
              <a:rPr lang="en-US" sz="1600" i="1" kern="0" dirty="0">
                <a:solidFill>
                  <a:schemeClr val="bg1"/>
                </a:solidFill>
              </a:rPr>
              <a:t>Comm, Nav, Surveillance, Information</a:t>
            </a:r>
          </a:p>
        </p:txBody>
      </p:sp>
      <p:pic>
        <p:nvPicPr>
          <p:cNvPr id="63" name="Shape 10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39050" y="2122409"/>
            <a:ext cx="4401006" cy="271993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Shape 108"/>
          <p:cNvSpPr/>
          <p:nvPr/>
        </p:nvSpPr>
        <p:spPr>
          <a:xfrm>
            <a:off x="3867257" y="2693033"/>
            <a:ext cx="1413488" cy="732512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95B3D7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lvl="0" algn="ctr"/>
            <a:r>
              <a:rPr lang="en-US" sz="1100" b="1" dirty="0">
                <a:solidFill>
                  <a:schemeClr val="dk1"/>
                </a:solidFill>
                <a:ea typeface="Arial Narrow"/>
                <a:cs typeface="Arial Narrow"/>
                <a:sym typeface="Arial Narrow"/>
              </a:rPr>
              <a:t>Airspace System Design &amp; Implementation</a:t>
            </a:r>
          </a:p>
        </p:txBody>
      </p:sp>
      <p:sp>
        <p:nvSpPr>
          <p:cNvPr id="65" name="Shape 109"/>
          <p:cNvSpPr/>
          <p:nvPr/>
        </p:nvSpPr>
        <p:spPr>
          <a:xfrm>
            <a:off x="6814406" y="2700429"/>
            <a:ext cx="1425649" cy="727049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95B3D7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lvl="0" algn="ctr"/>
            <a:r>
              <a:rPr lang="en-US" sz="1100" b="1" dirty="0">
                <a:ea typeface="Arial Narrow"/>
                <a:cs typeface="Arial Narrow"/>
                <a:sym typeface="Arial Narrow"/>
              </a:rPr>
              <a:t>Airspace &amp; Fleet Operations Management</a:t>
            </a:r>
            <a:endParaRPr lang="en-US" sz="1100" b="1" dirty="0"/>
          </a:p>
        </p:txBody>
      </p:sp>
      <p:sp>
        <p:nvSpPr>
          <p:cNvPr id="66" name="Shape 110"/>
          <p:cNvSpPr/>
          <p:nvPr/>
        </p:nvSpPr>
        <p:spPr>
          <a:xfrm>
            <a:off x="4263810" y="3683283"/>
            <a:ext cx="1484448" cy="940456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C0504D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r>
              <a:rPr lang="en-US" sz="1100" b="1" dirty="0">
                <a:solidFill>
                  <a:schemeClr val="dk1"/>
                </a:solidFill>
                <a:ea typeface="Arial Narrow"/>
                <a:cs typeface="Arial Narrow"/>
                <a:sym typeface="Arial Narrow"/>
              </a:rPr>
              <a:t>Vehicle </a:t>
            </a:r>
            <a:br>
              <a:rPr lang="en-US" sz="1100" b="1" dirty="0">
                <a:solidFill>
                  <a:schemeClr val="dk1"/>
                </a:solidFill>
                <a:ea typeface="Arial Narrow"/>
                <a:cs typeface="Arial Narrow"/>
                <a:sym typeface="Arial Narrow"/>
              </a:rPr>
            </a:br>
            <a:r>
              <a:rPr lang="en-US" sz="1100" b="1" dirty="0">
                <a:solidFill>
                  <a:schemeClr val="dk1"/>
                </a:solidFill>
                <a:ea typeface="Arial Narrow"/>
                <a:cs typeface="Arial Narrow"/>
                <a:sym typeface="Arial Narrow"/>
              </a:rPr>
              <a:t>Development &amp; Production</a:t>
            </a:r>
          </a:p>
        </p:txBody>
      </p:sp>
      <p:sp>
        <p:nvSpPr>
          <p:cNvPr id="67" name="Shape 111"/>
          <p:cNvSpPr/>
          <p:nvPr/>
        </p:nvSpPr>
        <p:spPr>
          <a:xfrm>
            <a:off x="6302644" y="3694672"/>
            <a:ext cx="1512653" cy="917678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C0504D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lvl="0" algn="ctr"/>
            <a:r>
              <a:rPr lang="en-US" sz="1100" b="1" dirty="0">
                <a:solidFill>
                  <a:schemeClr val="dk1"/>
                </a:solidFill>
                <a:ea typeface="Arial Narrow"/>
                <a:cs typeface="Arial Narrow"/>
                <a:sym typeface="Arial Narrow"/>
              </a:rPr>
              <a:t>Individual Vehicle Management &amp; Operations</a:t>
            </a:r>
          </a:p>
        </p:txBody>
      </p:sp>
      <p:sp>
        <p:nvSpPr>
          <p:cNvPr id="68" name="Shape 112"/>
          <p:cNvSpPr/>
          <p:nvPr/>
        </p:nvSpPr>
        <p:spPr>
          <a:xfrm>
            <a:off x="5395987" y="2155296"/>
            <a:ext cx="1274969" cy="661095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8064A2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1100" b="1" dirty="0">
                <a:solidFill>
                  <a:schemeClr val="dk1"/>
                </a:solidFill>
                <a:ea typeface="Arial Narrow"/>
                <a:cs typeface="Arial Narrow"/>
                <a:sym typeface="Arial Narrow"/>
              </a:rPr>
              <a:t>Community Integration</a:t>
            </a:r>
            <a:endParaRPr sz="1100" b="1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EC6D40E-D658-4CF7-9C5E-87985D3F572A}"/>
              </a:ext>
            </a:extLst>
          </p:cNvPr>
          <p:cNvSpPr/>
          <p:nvPr/>
        </p:nvSpPr>
        <p:spPr>
          <a:xfrm>
            <a:off x="4847602" y="4669183"/>
            <a:ext cx="226593" cy="227295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EC6D40E-D658-4CF7-9C5E-87985D3F572A}"/>
              </a:ext>
            </a:extLst>
          </p:cNvPr>
          <p:cNvSpPr/>
          <p:nvPr/>
        </p:nvSpPr>
        <p:spPr>
          <a:xfrm>
            <a:off x="6993921" y="4662378"/>
            <a:ext cx="226593" cy="227295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EC6D40E-D658-4CF7-9C5E-87985D3F572A}"/>
              </a:ext>
            </a:extLst>
          </p:cNvPr>
          <p:cNvSpPr/>
          <p:nvPr/>
        </p:nvSpPr>
        <p:spPr>
          <a:xfrm>
            <a:off x="4345717" y="3487608"/>
            <a:ext cx="226593" cy="227295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EC6D40E-D658-4CF7-9C5E-87985D3F572A}"/>
              </a:ext>
            </a:extLst>
          </p:cNvPr>
          <p:cNvSpPr/>
          <p:nvPr/>
        </p:nvSpPr>
        <p:spPr>
          <a:xfrm>
            <a:off x="5928870" y="2871044"/>
            <a:ext cx="226593" cy="227295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EC6D40E-D658-4CF7-9C5E-87985D3F572A}"/>
              </a:ext>
            </a:extLst>
          </p:cNvPr>
          <p:cNvSpPr/>
          <p:nvPr/>
        </p:nvSpPr>
        <p:spPr>
          <a:xfrm>
            <a:off x="7569459" y="3462972"/>
            <a:ext cx="226593" cy="227295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160236" y="5990711"/>
            <a:ext cx="1892896" cy="830997"/>
            <a:chOff x="220035" y="5953767"/>
            <a:chExt cx="1892896" cy="830997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EC6D40E-D658-4CF7-9C5E-87985D3F572A}"/>
                </a:ext>
              </a:extLst>
            </p:cNvPr>
            <p:cNvSpPr/>
            <p:nvPr/>
          </p:nvSpPr>
          <p:spPr>
            <a:xfrm>
              <a:off x="258440" y="6559448"/>
              <a:ext cx="188653" cy="172382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#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85498" y="5953767"/>
              <a:ext cx="162743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dirty="0"/>
                <a:t>Aircraft &amp; </a:t>
              </a:r>
              <a:r>
                <a:rPr lang="en-US" sz="1200" i="1" dirty="0" smtClean="0"/>
                <a:t>Aircrew</a:t>
              </a:r>
              <a:endParaRPr lang="en-US" sz="1200" i="1" dirty="0"/>
            </a:p>
            <a:p>
              <a:r>
                <a:rPr lang="en-US" sz="1200" i="1" dirty="0" smtClean="0"/>
                <a:t>Airspace</a:t>
              </a:r>
              <a:endParaRPr lang="en-US" sz="1200" i="1" dirty="0"/>
            </a:p>
            <a:p>
              <a:r>
                <a:rPr lang="en-US" sz="1200" i="1" dirty="0"/>
                <a:t>Community </a:t>
              </a:r>
              <a:r>
                <a:rPr lang="en-US" sz="1200" i="1" dirty="0" smtClean="0"/>
                <a:t>Integration</a:t>
              </a:r>
              <a:endParaRPr lang="en-US" sz="1200" i="1" dirty="0"/>
            </a:p>
            <a:p>
              <a:r>
                <a:rPr lang="en-US" sz="1200" i="1" dirty="0"/>
                <a:t>Pillar number</a:t>
              </a:r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220035" y="6386185"/>
              <a:ext cx="257477" cy="15362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220035" y="6194160"/>
              <a:ext cx="257477" cy="15362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228021" y="6002135"/>
              <a:ext cx="257477" cy="15362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88C36F72-BDB0-C746-A905-A2BB145CF454}"/>
              </a:ext>
            </a:extLst>
          </p:cNvPr>
          <p:cNvSpPr txBox="1"/>
          <p:nvPr/>
        </p:nvSpPr>
        <p:spPr>
          <a:xfrm>
            <a:off x="4633906" y="5077910"/>
            <a:ext cx="2790340" cy="182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Assured Automated Architectures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4F7EC9E-1F82-BA4F-9129-621FC312A547}"/>
              </a:ext>
            </a:extLst>
          </p:cNvPr>
          <p:cNvSpPr txBox="1"/>
          <p:nvPr/>
        </p:nvSpPr>
        <p:spPr>
          <a:xfrm>
            <a:off x="4847602" y="6270329"/>
            <a:ext cx="2267032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lvl="0" algn="ctr">
              <a:defRPr/>
            </a:pPr>
            <a:r>
              <a:rPr lang="en-US" sz="1400" b="1" dirty="0"/>
              <a:t>AAM System </a:t>
            </a:r>
            <a:r>
              <a:rPr lang="en-US" sz="1400" b="1" dirty="0" smtClean="0"/>
              <a:t>Architectures</a:t>
            </a:r>
            <a:endParaRPr lang="en-US" sz="1400" b="1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95D82D5-397E-3645-8F08-DD581AE91ECB}"/>
              </a:ext>
            </a:extLst>
          </p:cNvPr>
          <p:cNvSpPr txBox="1"/>
          <p:nvPr/>
        </p:nvSpPr>
        <p:spPr>
          <a:xfrm>
            <a:off x="5005668" y="5450539"/>
            <a:ext cx="1978289" cy="182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National Campaign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4088475-AB02-134A-B7A0-2C356BE2B845}"/>
              </a:ext>
            </a:extLst>
          </p:cNvPr>
          <p:cNvSpPr txBox="1"/>
          <p:nvPr/>
        </p:nvSpPr>
        <p:spPr>
          <a:xfrm>
            <a:off x="5005668" y="5868828"/>
            <a:ext cx="1978289" cy="182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latin typeface="Calibri"/>
              </a:rPr>
              <a:t>High Density </a:t>
            </a:r>
            <a:r>
              <a:rPr lang="en-US" sz="1400" b="1" dirty="0" err="1">
                <a:latin typeface="Calibri"/>
              </a:rPr>
              <a:t>Microplex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407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72185</TotalTime>
  <Words>1105</Words>
  <Application>Microsoft Office PowerPoint</Application>
  <PresentationFormat>Widescreen</PresentationFormat>
  <Paragraphs>270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ＭＳ Ｐゴシック</vt:lpstr>
      <vt:lpstr>Arial</vt:lpstr>
      <vt:lpstr>Arial Narrow</vt:lpstr>
      <vt:lpstr>Calibri</vt:lpstr>
      <vt:lpstr>Helvetica</vt:lpstr>
      <vt:lpstr>21_Office Theme</vt:lpstr>
      <vt:lpstr>PowerPoint Presentation</vt:lpstr>
      <vt:lpstr>Advanced Air Mobility (AAM)</vt:lpstr>
      <vt:lpstr>Framework</vt:lpstr>
      <vt:lpstr>Framework and Barriers</vt:lpstr>
      <vt:lpstr>AAM Ecosystem Working Groups</vt:lpstr>
      <vt:lpstr>Current Ecosystem Working Group (WG) Execution Plans</vt:lpstr>
      <vt:lpstr>How does the UAM Noise Working Group Fit?</vt:lpstr>
      <vt:lpstr>PowerPoint Presentation</vt:lpstr>
      <vt:lpstr>Backup</vt:lpstr>
      <vt:lpstr>Ecosystem WG Collaboration Tools</vt:lpstr>
      <vt:lpstr>General Ecosystem Working Group Structure</vt:lpstr>
      <vt:lpstr>NASA AAM Mission Priorities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NASA R&amp;D Flow to Achieve Critical Commitment</dc:title>
  <dc:creator>Hackenberg, Davis L. (HQ-300)</dc:creator>
  <cp:lastModifiedBy>Patterson, Michael D. (LARC-E403)</cp:lastModifiedBy>
  <cp:revision>2069</cp:revision>
  <cp:lastPrinted>2020-03-09T12:24:19Z</cp:lastPrinted>
  <dcterms:created xsi:type="dcterms:W3CDTF">2019-04-05T12:22:39Z</dcterms:created>
  <dcterms:modified xsi:type="dcterms:W3CDTF">2020-04-06T17:58:59Z</dcterms:modified>
</cp:coreProperties>
</file>