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63" r:id="rId4"/>
    <p:sldId id="264" r:id="rId5"/>
    <p:sldId id="265" r:id="rId6"/>
    <p:sldId id="266" r:id="rId7"/>
    <p:sldId id="259" r:id="rId8"/>
    <p:sldId id="260" r:id="rId9"/>
    <p:sldId id="261" r:id="rId10"/>
    <p:sldId id="262" r:id="rId11"/>
    <p:sldId id="267" r:id="rId12"/>
    <p:sldId id="268" r:id="rId13"/>
    <p:sldId id="269" r:id="rId14"/>
    <p:sldId id="270" r:id="rId15"/>
    <p:sldId id="278" r:id="rId16"/>
    <p:sldId id="271" r:id="rId17"/>
    <p:sldId id="284" r:id="rId18"/>
    <p:sldId id="272" r:id="rId19"/>
    <p:sldId id="279" r:id="rId20"/>
    <p:sldId id="273" r:id="rId21"/>
    <p:sldId id="280" r:id="rId22"/>
    <p:sldId id="281" r:id="rId23"/>
    <p:sldId id="282" r:id="rId24"/>
    <p:sldId id="283" r:id="rId25"/>
    <p:sldId id="274" r:id="rId26"/>
    <p:sldId id="292" r:id="rId27"/>
    <p:sldId id="276" r:id="rId28"/>
    <p:sldId id="275" r:id="rId29"/>
    <p:sldId id="286" r:id="rId30"/>
    <p:sldId id="285" r:id="rId31"/>
    <p:sldId id="277" r:id="rId32"/>
    <p:sldId id="287" r:id="rId33"/>
    <p:sldId id="289" r:id="rId34"/>
    <p:sldId id="288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8" autoAdjust="0"/>
    <p:restoredTop sz="82245" autoAdjust="0"/>
  </p:normalViewPr>
  <p:slideViewPr>
    <p:cSldViewPr snapToGrid="0">
      <p:cViewPr varScale="1">
        <p:scale>
          <a:sx n="55" d="100"/>
          <a:sy n="55" d="100"/>
        </p:scale>
        <p:origin x="10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E7375-F35E-46BE-AE41-910736687303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2768B-74F0-4DDC-8F58-E3BA853136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77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12U is a 12 unit cube sat, with a unit being a 10x10x10 cm volume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Sail takes up about 4 of the 12 Units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82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Aluminum gives the sail the reflectiveness it needs</a:t>
            </a:r>
          </a:p>
          <a:p>
            <a:r>
              <a:rPr lang="en-US" dirty="0"/>
              <a:t>Chromium increases emissivity of sail to keep the temperature within operating conditions</a:t>
            </a:r>
          </a:p>
          <a:p>
            <a:r>
              <a:rPr lang="en-US" dirty="0"/>
              <a:t>Sail material is very thin and fragile, poses challenges when manufacturing. It is very easy to rip, and once a rip starts even it’s own weight will tear the sail. Another issue is that because sail is so thin, it does not crease or hold a fold, like how paper does. As the sail needs to be folded and packed tightly for deployment this poses a problem.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1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-folded from left to right</a:t>
            </a:r>
          </a:p>
          <a:p>
            <a:r>
              <a:rPr lang="en-US" dirty="0"/>
              <a:t>-z-fold example shown using a piece of paper, each fold line on the diagram corresponds to a mountain or valley fold on the sail</a:t>
            </a:r>
          </a:p>
          <a:p>
            <a:r>
              <a:rPr lang="en-US" dirty="0"/>
              <a:t>-takes about 4 days to fold one quadrant</a:t>
            </a:r>
          </a:p>
          <a:p>
            <a:r>
              <a:rPr lang="en-US" dirty="0"/>
              <a:t>-not offset center, will talk about in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367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080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mainly focused on </a:t>
            </a:r>
          </a:p>
          <a:p>
            <a:r>
              <a:rPr lang="en-US" dirty="0"/>
              <a:t>Parts and tools: in table format, includes source of tool</a:t>
            </a:r>
          </a:p>
          <a:p>
            <a:r>
              <a:rPr lang="en-US" dirty="0"/>
              <a:t>Geometry: diagram of sail shape including gores and rip stops, dimensions based on boom size</a:t>
            </a:r>
          </a:p>
          <a:p>
            <a:r>
              <a:rPr lang="en-US" dirty="0"/>
              <a:t>Seaming: process of creating seam material, as well as attaching gores to each other</a:t>
            </a:r>
          </a:p>
          <a:p>
            <a:r>
              <a:rPr lang="en-US" dirty="0"/>
              <a:t>Won’t touch on Corner fitting, Rip stop Procedure, and Sail requirements as I didn’t work on these sections. </a:t>
            </a:r>
          </a:p>
          <a:p>
            <a:r>
              <a:rPr lang="en-US" dirty="0"/>
              <a:t>Intended to also write stainless steel cable preparation as well as packaging and rolling, but had to leave lab before I was able to collect pictures and document steps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42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Sail geometry: made from 13 gores, each seamed together and then cut out to form an isosceles trapezoid</a:t>
            </a:r>
          </a:p>
          <a:p>
            <a:endParaRPr lang="en-US" dirty="0"/>
          </a:p>
          <a:p>
            <a:r>
              <a:rPr lang="en-US" dirty="0"/>
              <a:t>This example is for a 9 meter wide sail, but dimensions are given for smaller sails. A table is also given to determine width of the sail needed based on length of the booms</a:t>
            </a:r>
          </a:p>
          <a:p>
            <a:r>
              <a:rPr lang="en-US" dirty="0"/>
              <a:t>Gore strips are 75 cm wide, and cut to length based on gore number. This was assigned by us as a way to keep track of which gore was being seamed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30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Rolled out as they are seamed together starting with gore 1</a:t>
            </a:r>
          </a:p>
          <a:p>
            <a:r>
              <a:rPr lang="en-US" dirty="0"/>
              <a:t>Then go into seaming material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66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 adhesive melts at 165 degrees 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76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165 degrees Celsius</a:t>
            </a:r>
          </a:p>
          <a:p>
            <a:r>
              <a:rPr lang="en-US" dirty="0"/>
              <a:t>Webbing material feels similar to dryer sheets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28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 is a seam that didn’t quite adhere. Right is a well adhered seam. The Kevlar thread can be seen in the seaming strip on the right.</a:t>
            </a:r>
          </a:p>
          <a:p>
            <a:r>
              <a:rPr lang="en-US" dirty="0"/>
              <a:t>Teflon non stick mat on the right protects the iron from the polyester webbing and allows the iron to slide smoothly across the PEN without damaging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63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Consists of two end plates which support a stiff piece of plastic that wraps around the roll. Plates attach to shaft, and have a hinge so that the cover can easily be opened to roll out material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29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picture of ball bearing holder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42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-3D printed in makerspace out of </a:t>
            </a:r>
            <a:r>
              <a:rPr lang="en-US" dirty="0" err="1"/>
              <a:t>pla</a:t>
            </a:r>
            <a:r>
              <a:rPr lang="en-US" dirty="0"/>
              <a:t> </a:t>
            </a:r>
          </a:p>
          <a:p>
            <a:r>
              <a:rPr lang="en-US" dirty="0"/>
              <a:t>-Each of the four end plates takes about 6 hours to print, with the square brackets taking 1 </a:t>
            </a:r>
            <a:r>
              <a:rPr lang="en-US" dirty="0" err="1"/>
              <a:t>hr</a:t>
            </a:r>
            <a:r>
              <a:rPr lang="en-US" dirty="0"/>
              <a:t> 45 min, and the ball bearing holders taking an hour</a:t>
            </a:r>
          </a:p>
          <a:p>
            <a:r>
              <a:rPr lang="en-US" dirty="0"/>
              <a:t>-Ball bearings were about 4 dollars each, possible to find cheaper ones, plastic was 4.50)</a:t>
            </a:r>
          </a:p>
          <a:p>
            <a:r>
              <a:rPr lang="en-US" dirty="0"/>
              <a:t>-total price is about 40 dollars, but 20 of that is ball bearing, cheaper ones could be found</a:t>
            </a:r>
          </a:p>
          <a:p>
            <a:r>
              <a:rPr lang="en-US" dirty="0"/>
              <a:t>-10.26 is based off price from matterhackers.com </a:t>
            </a:r>
            <a:r>
              <a:rPr lang="en-US" dirty="0" err="1"/>
              <a:t>pla</a:t>
            </a:r>
            <a:r>
              <a:rPr lang="en-US" dirty="0"/>
              <a:t> 1kg roll, which was 20 dollars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3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-square bracket barely fit all the way down shaft</a:t>
            </a:r>
          </a:p>
          <a:p>
            <a:r>
              <a:rPr lang="en-US" dirty="0"/>
              <a:t>-top doesn’t open all the way because the end hits the bottom</a:t>
            </a:r>
          </a:p>
          <a:p>
            <a:r>
              <a:rPr lang="en-US" dirty="0"/>
              <a:t>-downward angle decreases friction on material when unrolling</a:t>
            </a:r>
          </a:p>
          <a:p>
            <a:r>
              <a:rPr lang="en-US" dirty="0"/>
              <a:t>Hinge shown in grey, top plate increase shown in blue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24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-square bracket barely fit all the way down shaft</a:t>
            </a:r>
          </a:p>
          <a:p>
            <a:r>
              <a:rPr lang="en-US" dirty="0"/>
              <a:t>-top doesn’t open all the way because the end hits the bottom</a:t>
            </a:r>
          </a:p>
          <a:p>
            <a:r>
              <a:rPr lang="en-US" dirty="0"/>
              <a:t>-downward angle decreases friction on material when unrolling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85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79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to mark fold lines on sail, folded from left to right so fold 1 is in far left corner</a:t>
            </a:r>
          </a:p>
          <a:p>
            <a:r>
              <a:rPr lang="en-US" dirty="0"/>
              <a:t>Cut correct shape from seamed gores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398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to mark fold lines on sail</a:t>
            </a:r>
          </a:p>
          <a:p>
            <a:r>
              <a:rPr lang="en-US" dirty="0"/>
              <a:t>Cut correct shape from seamed gores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98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Earlier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79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2768B-74F0-4DDC-8F58-E3BA853136DC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0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93FBF-C4D5-4FF8-AE81-4EDFBAC15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7B2DF-9441-4D69-BC45-D7DAD16A2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90730-0AF7-4CAB-9EA7-9C5D6DF1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F6E5-AC66-40AB-8180-DEE443C0034D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505F3-63EA-4A05-B6F1-9AC2C1857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4579D-1E7F-49A4-A8F0-6E876C7A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12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59B8-BB5F-4606-9DAB-E1044872A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ED5B4-F82C-4558-8FAB-C28E09A0B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6771-D314-452A-A188-54A99C8C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2D24-DC95-436A-A27A-6EB40AB01609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F4681-1F2F-4624-8145-68EB5F3D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12B96-B79B-48EB-AF15-9FEEC4D1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11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B49D-652A-44DE-A713-FE156686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EC2CB-D840-41E7-9932-823B8FF4C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B2FB8-394B-4C43-9FC5-1A5071A59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6F312-D302-43FE-B55E-E8D076BDE38A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535FD-3C4E-4CB1-A186-17F6B26D4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4C35F-0BEF-451B-AFAE-03E1E510E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FDD5-8FFF-4685-8810-B95FC55B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BCCC9-8405-490D-B35A-14ACD4126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ECC8F-D26C-4C95-BC40-0E8DC4B9D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F126F-C5A9-49E3-8C8F-AC7FE540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46BD-5706-4C48-9270-7A7050A20667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B8036-2A7F-414B-B80A-CFF61BB9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6A38A-A109-4B33-8E8F-9C2D8430C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7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5C2FF-D9FC-4FF2-8B87-9DD97EE1E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0FB2D-63FF-4227-8C54-343DB5403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13352D-EE9B-47B1-9CAC-3625A6378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8F9881-5311-4E2D-A900-D3E4ECE0B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D1F6F-89D6-4282-B30E-048C9C2C48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18FDA1-7EB3-480C-BD44-8583D33DD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56A42-371F-44DB-A832-E40BB5A39B9A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3396E-1152-476A-B883-79363543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78ED56-FA37-4383-A6EF-62A5F00B0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7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A46CA-B497-445C-BC89-06B0B2F45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53FABB-1CAB-4121-8095-DA2E8B4F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8BC4-D469-4ABA-AA32-75746CF6AD96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25274-EFAD-446F-A887-7FD9E76B5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AAB1D-1B54-44FC-B510-3901C20B0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5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E0C9B5-1C7A-401B-A7BA-C00BE5A3A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5E43-F194-462C-9E68-23B2AEEEF2BD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58459A-84BF-46BE-AB4D-A59FB600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F221C-3709-47DC-9AA1-F4D4F6BD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5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93B70-4156-4AA0-A68E-24B0D6767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C38FB-E9D1-4D20-83B9-C0FD9B05F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186A9-0660-4617-8ABD-FB5D10794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99FCD-6915-4CF8-9CB2-66705B48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6BEE4-9C66-4E12-A185-8572323D006C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523A6-68A6-4A34-BDB5-9DD102E9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2617B-D535-48F2-9749-58A73939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82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7DC8-C20B-4E4A-AB1B-44FCD522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BBF170-C166-481E-8EB7-760F1E629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52A6C-5C8B-46A0-A88E-287D061E7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8EBB5-22B8-4F1F-B2A7-BD980ADB4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D92E-F171-471A-AADD-AEF7A3DA403C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3564D-65CB-4D40-ACC1-777EDDB6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C25D1-C54A-4C87-B9B5-9C50A8F3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837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2B372-87EA-40DB-B59B-B5C73AF4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A30BE-1912-4324-89DC-628F7D545D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98A9A-BBE0-4991-A56A-FED2C1257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5C02-599D-4A23-A5D7-2376798D29D0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09C31-5AA8-493E-A0D7-95C7ADD11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6ED59-DCF2-48DD-BF28-C3564CEE3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0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DDFBB-C163-428E-97F6-47B83360C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D8CEF-52D8-4159-BA05-BFADF7F6A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467D1-9627-447F-8020-14CCA8E4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C6D3-ACB4-44B4-AED9-645137A15BB9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2D015-1749-47BE-A712-E31093A5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24203-924C-48B4-95E2-DF57C1F3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9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3A12D6-E681-410A-8030-1DF456C0A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25805-6C2E-40A5-852F-322DF3142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D7E3-5C5A-41EE-AA9A-AF2EC89423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63465-35E1-48C4-98AD-DA2740B69F7F}" type="datetime1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0B677-BD43-4067-ADD5-3E7876505A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D958-F864-4209-A66B-B2137CA3B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4630B-6753-42AA-B585-05FB54F40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0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jp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7.pn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jp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E9B3-B2D1-48DE-838A-501C58F4C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655761"/>
          </a:xfrm>
        </p:spPr>
        <p:txBody>
          <a:bodyPr>
            <a:normAutofit fontScale="90000"/>
          </a:bodyPr>
          <a:lstStyle/>
          <a:p>
            <a:r>
              <a:rPr lang="en-US" dirty="0"/>
              <a:t>Streamlining the ACS3 Solar Sail Manufacturing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3DEBF-81A1-4156-9122-EC9461A6A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30275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Gabriela Griffin</a:t>
            </a:r>
          </a:p>
          <a:p>
            <a:r>
              <a:rPr lang="en-US" dirty="0"/>
              <a:t>NIFS Intern</a:t>
            </a:r>
          </a:p>
          <a:p>
            <a:r>
              <a:rPr lang="en-US" dirty="0"/>
              <a:t>Mentor- Dr. Olive Stohlman</a:t>
            </a:r>
          </a:p>
          <a:p>
            <a:endParaRPr lang="en-US" dirty="0"/>
          </a:p>
          <a:p>
            <a:r>
              <a:rPr lang="en-US" dirty="0"/>
              <a:t>Structural Dynamics Branch</a:t>
            </a:r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Spring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73C7D-9AA6-439F-9C85-2BF35DDB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06F166-4694-4D17-8EBB-3100DA72CA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8D6732-6289-40BD-AD6B-E25878B8A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6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FB7A7-B5FA-4C2B-938C-F9355BF8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5DF81-F688-47DA-B8BA-7DFB07665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 on ACS3 Project</a:t>
            </a:r>
          </a:p>
          <a:p>
            <a:r>
              <a:rPr lang="en-US" dirty="0"/>
              <a:t>Internship Objectives</a:t>
            </a:r>
          </a:p>
          <a:p>
            <a:r>
              <a:rPr lang="en-US" dirty="0"/>
              <a:t>Sail Design Document</a:t>
            </a:r>
          </a:p>
          <a:p>
            <a:r>
              <a:rPr lang="en-US" dirty="0"/>
              <a:t>Material Storage Cover Design </a:t>
            </a:r>
          </a:p>
          <a:p>
            <a:r>
              <a:rPr lang="en-US" dirty="0"/>
              <a:t>Paper Forms </a:t>
            </a:r>
          </a:p>
          <a:p>
            <a:r>
              <a:rPr lang="en-US" dirty="0"/>
              <a:t>Abaqus/Working Remotely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86C2B-438A-4EF1-9C32-C6804429C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51A9F2-39A5-4AC6-9291-6DD55BF3CE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925CFC-2E9D-4FD8-B0E3-D8490420E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4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E2D0B-B308-4A02-A86C-8C5EFCA9D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ACS3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CD438-A110-44C6-9FB4-D0562F9C6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3839307" cy="4125425"/>
          </a:xfrm>
        </p:spPr>
        <p:txBody>
          <a:bodyPr/>
          <a:lstStyle/>
          <a:p>
            <a:r>
              <a:rPr lang="en-US" dirty="0"/>
              <a:t>Advanced Composite-based Solar Sail System</a:t>
            </a:r>
          </a:p>
          <a:p>
            <a:r>
              <a:rPr lang="en-US" dirty="0"/>
              <a:t>Technology demonstration project of a solar sail in low Earth orbit</a:t>
            </a:r>
          </a:p>
          <a:p>
            <a:r>
              <a:rPr lang="en-US" dirty="0"/>
              <a:t>Uses a 12U CubeSat Satellite platform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B4DF4-D77E-4765-BAF2-1AB909357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22606-8A30-48D4-B67D-92FCF9CA8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60" y="1431719"/>
            <a:ext cx="6315387" cy="47891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135A73-3275-4F35-984E-53BF20C26F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714AEA-E257-46F8-B35B-7B8B736E5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9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AD3D-5333-49BF-813D-C318788E0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Sail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A69DF-C707-4A55-8D8F-2521F2F57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907" y="1690688"/>
            <a:ext cx="613030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Made of 2 </a:t>
            </a:r>
            <a:r>
              <a:rPr lang="el-GR" dirty="0"/>
              <a:t>μ</a:t>
            </a:r>
            <a:r>
              <a:rPr lang="en-US" dirty="0"/>
              <a:t> thick Polyethylene </a:t>
            </a:r>
            <a:r>
              <a:rPr lang="en-US" dirty="0" err="1"/>
              <a:t>Naphthalate</a:t>
            </a:r>
            <a:r>
              <a:rPr lang="en-US" dirty="0"/>
              <a:t> (PEN)</a:t>
            </a:r>
          </a:p>
          <a:p>
            <a:r>
              <a:rPr lang="en-US" dirty="0"/>
              <a:t>Coating of 100 nm thick aluminum on one side</a:t>
            </a:r>
          </a:p>
          <a:p>
            <a:r>
              <a:rPr lang="en-US" dirty="0"/>
              <a:t>Coating of 15 nm thick chromium on other side</a:t>
            </a:r>
          </a:p>
          <a:p>
            <a:r>
              <a:rPr lang="en-US" dirty="0"/>
              <a:t>Four quadrant design rolls into four spools</a:t>
            </a:r>
          </a:p>
          <a:p>
            <a:r>
              <a:rPr lang="en-US" dirty="0"/>
              <a:t>Each quadrant unrolled by four composite booms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177147-7476-461D-95EB-7C9079D56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509" y="365125"/>
            <a:ext cx="3982045" cy="298653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B7BBC-7063-49B0-B1C7-610A783A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217B23-C698-4029-AE23-A40B654C97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10769" r="469" b="13262"/>
          <a:stretch/>
        </p:blipFill>
        <p:spPr>
          <a:xfrm>
            <a:off x="6658708" y="3461910"/>
            <a:ext cx="4618892" cy="2847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51540F-A9A7-4F6F-BF70-02427F166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0F252A-F4C6-4A33-8899-6DF86CBD5A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07A8-4214-44B5-9C38-E1E7BA579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Folding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61F37-0BBC-4B9B-9C8F-22AD8F5E9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536" cy="4351338"/>
          </a:xfrm>
        </p:spPr>
        <p:txBody>
          <a:bodyPr/>
          <a:lstStyle/>
          <a:p>
            <a:r>
              <a:rPr lang="en-US" dirty="0"/>
              <a:t>154 folds</a:t>
            </a:r>
          </a:p>
          <a:p>
            <a:r>
              <a:rPr lang="en-US" dirty="0"/>
              <a:t>Z-folds</a:t>
            </a:r>
          </a:p>
          <a:p>
            <a:r>
              <a:rPr lang="en-US" dirty="0"/>
              <a:t>Fold angle changes</a:t>
            </a:r>
          </a:p>
          <a:p>
            <a:r>
              <a:rPr lang="en-US" dirty="0"/>
              <a:t>Asymmetric pattern to create uneven tail length</a:t>
            </a:r>
          </a:p>
          <a:p>
            <a:r>
              <a:rPr lang="en-US" dirty="0"/>
              <a:t>Folded from left to right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D1A3EC-6DE7-435B-9C36-2F9095CDCB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4" t="15748" r="39621" b="51997"/>
          <a:stretch/>
        </p:blipFill>
        <p:spPr>
          <a:xfrm>
            <a:off x="5432573" y="3866550"/>
            <a:ext cx="6759427" cy="2786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51F004-D1D9-42FB-86E4-48B69C833FE8}"/>
              </a:ext>
            </a:extLst>
          </p:cNvPr>
          <p:cNvSpPr txBox="1"/>
          <p:nvPr/>
        </p:nvSpPr>
        <p:spPr>
          <a:xfrm>
            <a:off x="10396459" y="4392239"/>
            <a:ext cx="16401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Fold Lines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146971-D199-44BC-8DE9-A55CB317A446}"/>
              </a:ext>
            </a:extLst>
          </p:cNvPr>
          <p:cNvCxnSpPr>
            <a:cxnSpLocks/>
          </p:cNvCxnSpPr>
          <p:nvPr/>
        </p:nvCxnSpPr>
        <p:spPr>
          <a:xfrm flipV="1">
            <a:off x="7657528" y="6387015"/>
            <a:ext cx="0" cy="3474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9D1B0E0-FB82-4B43-8975-052697090C15}"/>
              </a:ext>
            </a:extLst>
          </p:cNvPr>
          <p:cNvSpPr txBox="1"/>
          <p:nvPr/>
        </p:nvSpPr>
        <p:spPr>
          <a:xfrm>
            <a:off x="7763366" y="6329895"/>
            <a:ext cx="239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Offset Center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1BB5F3-2C91-4DD4-93C9-B16040DDC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9" y="1405496"/>
            <a:ext cx="2576643" cy="232278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181A4-8798-4A45-B26D-B70152030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502680-67FD-4242-8787-83C5A47463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64B483-990C-4ACC-BB41-DD9ABAA976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7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36">
            <a:extLst>
              <a:ext uri="{FF2B5EF4-FFF2-40B4-BE49-F238E27FC236}">
                <a16:creationId xmlns:a16="http://schemas.microsoft.com/office/drawing/2014/main" id="{6DBB1EC9-C317-4D89-91D6-1533A8FC2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37985" y="1951999"/>
            <a:ext cx="5406491" cy="4055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FEFD8C-BAB5-40BC-A946-48C1B1A80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62"/>
            <a:ext cx="10515600" cy="1325563"/>
          </a:xfrm>
        </p:spPr>
        <p:txBody>
          <a:bodyPr/>
          <a:lstStyle/>
          <a:p>
            <a:r>
              <a:rPr lang="en-US" dirty="0"/>
              <a:t>Sail Fold Pattern: End Shape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2FBCFBB-E731-4DBE-9495-30912D87626C}"/>
              </a:ext>
            </a:extLst>
          </p:cNvPr>
          <p:cNvGrpSpPr/>
          <p:nvPr/>
        </p:nvGrpSpPr>
        <p:grpSpPr>
          <a:xfrm>
            <a:off x="1857374" y="1854653"/>
            <a:ext cx="2647950" cy="990998"/>
            <a:chOff x="1857374" y="1854653"/>
            <a:chExt cx="2647950" cy="990998"/>
          </a:xfrm>
        </p:grpSpPr>
        <p:sp>
          <p:nvSpPr>
            <p:cNvPr id="132" name="Trapezoid 131">
              <a:extLst>
                <a:ext uri="{FF2B5EF4-FFF2-40B4-BE49-F238E27FC236}">
                  <a16:creationId xmlns:a16="http://schemas.microsoft.com/office/drawing/2014/main" id="{52BF5769-B198-4C85-9588-88E4E59AAD88}"/>
                </a:ext>
              </a:extLst>
            </p:cNvPr>
            <p:cNvSpPr/>
            <p:nvPr/>
          </p:nvSpPr>
          <p:spPr>
            <a:xfrm rot="10800000">
              <a:off x="1857374" y="1854653"/>
              <a:ext cx="2647950" cy="978240"/>
            </a:xfrm>
            <a:prstGeom prst="trapezoid">
              <a:avLst>
                <a:gd name="adj" fmla="val 112779"/>
              </a:avLst>
            </a:prstGeom>
            <a:solidFill>
              <a:schemeClr val="accent1">
                <a:alpha val="4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00823A52-788D-43B3-B85C-37F6077912FE}"/>
                </a:ext>
              </a:extLst>
            </p:cNvPr>
            <p:cNvCxnSpPr>
              <a:stCxn id="132" idx="2"/>
              <a:endCxn id="132" idx="0"/>
            </p:cNvCxnSpPr>
            <p:nvPr/>
          </p:nvCxnSpPr>
          <p:spPr>
            <a:xfrm>
              <a:off x="3181349" y="1854653"/>
              <a:ext cx="0" cy="9782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0FACB39-5545-4484-9F48-14D47BA6E981}"/>
                </a:ext>
              </a:extLst>
            </p:cNvPr>
            <p:cNvCxnSpPr/>
            <p:nvPr/>
          </p:nvCxnSpPr>
          <p:spPr>
            <a:xfrm>
              <a:off x="3448050" y="1854653"/>
              <a:ext cx="0" cy="9175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BCB5557-8E0F-4EAD-89ED-23CF286BEDC1}"/>
                </a:ext>
              </a:extLst>
            </p:cNvPr>
            <p:cNvCxnSpPr>
              <a:cxnSpLocks/>
            </p:cNvCxnSpPr>
            <p:nvPr/>
          </p:nvCxnSpPr>
          <p:spPr>
            <a:xfrm>
              <a:off x="3724275" y="1854653"/>
              <a:ext cx="9525" cy="6916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B10D9A89-B508-4434-B178-151B161632E6}"/>
                </a:ext>
              </a:extLst>
            </p:cNvPr>
            <p:cNvCxnSpPr>
              <a:cxnSpLocks/>
            </p:cNvCxnSpPr>
            <p:nvPr/>
          </p:nvCxnSpPr>
          <p:spPr>
            <a:xfrm>
              <a:off x="3986650" y="1861304"/>
              <a:ext cx="0" cy="45213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EDBF73D-1C18-460A-8763-97413B2099D6}"/>
                </a:ext>
              </a:extLst>
            </p:cNvPr>
            <p:cNvCxnSpPr>
              <a:cxnSpLocks/>
            </p:cNvCxnSpPr>
            <p:nvPr/>
          </p:nvCxnSpPr>
          <p:spPr>
            <a:xfrm>
              <a:off x="4121942" y="1854653"/>
              <a:ext cx="0" cy="3537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DA7D223B-AB0F-4F47-9C22-2022F5DBB746}"/>
                </a:ext>
              </a:extLst>
            </p:cNvPr>
            <p:cNvCxnSpPr>
              <a:cxnSpLocks/>
            </p:cNvCxnSpPr>
            <p:nvPr/>
          </p:nvCxnSpPr>
          <p:spPr>
            <a:xfrm>
              <a:off x="4335003" y="1861304"/>
              <a:ext cx="0" cy="14361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150446A7-A6D8-4498-A01E-ADEDADDCB24B}"/>
                </a:ext>
              </a:extLst>
            </p:cNvPr>
            <p:cNvCxnSpPr/>
            <p:nvPr/>
          </p:nvCxnSpPr>
          <p:spPr>
            <a:xfrm flipV="1">
              <a:off x="3581400" y="1854653"/>
              <a:ext cx="0" cy="8123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00105AD-0F84-4C33-B1BF-481044FECD09}"/>
                </a:ext>
              </a:extLst>
            </p:cNvPr>
            <p:cNvCxnSpPr/>
            <p:nvPr/>
          </p:nvCxnSpPr>
          <p:spPr>
            <a:xfrm flipV="1">
              <a:off x="3848100" y="1854653"/>
              <a:ext cx="0" cy="5932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7EF671E2-5D29-45D1-996D-96CD2392B3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5611" y="1863739"/>
              <a:ext cx="0" cy="2354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3B9E1D5-798B-475D-91B9-8249C04DAE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24225" y="1866447"/>
              <a:ext cx="0" cy="97920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DB4B6D37-143A-4AD5-9085-D7A653FDF1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3528" y="1866446"/>
              <a:ext cx="0" cy="9664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5D3CADE-4217-433C-984A-069CE2C461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56564" y="1866447"/>
              <a:ext cx="936" cy="8723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F71FFE76-7C07-4C90-9178-1AD69AEA05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05100" y="1854657"/>
              <a:ext cx="3527" cy="7615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B77B1635-4054-4A3D-8733-03326292FE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52701" y="1854654"/>
              <a:ext cx="8507" cy="6177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5A95EEC-F5C5-4849-B75E-D6D70BB3F942}"/>
                </a:ext>
              </a:extLst>
            </p:cNvPr>
            <p:cNvCxnSpPr/>
            <p:nvPr/>
          </p:nvCxnSpPr>
          <p:spPr>
            <a:xfrm>
              <a:off x="2295525" y="2208439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EF98975-9E38-43D1-AAEF-567887A490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6477" y="1866449"/>
              <a:ext cx="5062" cy="3689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68FFAC7-0F1D-40EE-B562-3CA8B01087A1}"/>
                </a:ext>
              </a:extLst>
            </p:cNvPr>
            <p:cNvCxnSpPr>
              <a:stCxn id="132" idx="3"/>
            </p:cNvCxnSpPr>
            <p:nvPr/>
          </p:nvCxnSpPr>
          <p:spPr>
            <a:xfrm flipH="1" flipV="1">
              <a:off x="2400300" y="1854653"/>
              <a:ext cx="8699" cy="4891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9CE0103A-D5C2-4110-A345-FBBE1A26ACDC}"/>
                </a:ext>
              </a:extLst>
            </p:cNvPr>
            <p:cNvCxnSpPr/>
            <p:nvPr/>
          </p:nvCxnSpPr>
          <p:spPr>
            <a:xfrm flipV="1">
              <a:off x="2133601" y="1866446"/>
              <a:ext cx="0" cy="2391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D16C9B5-45DA-4DB5-9323-F9B29C4CE6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9775" y="1854653"/>
              <a:ext cx="0" cy="1313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2" name="TextBox 301">
            <a:extLst>
              <a:ext uri="{FF2B5EF4-FFF2-40B4-BE49-F238E27FC236}">
                <a16:creationId xmlns:a16="http://schemas.microsoft.com/office/drawing/2014/main" id="{05DB6A19-A481-4398-84B9-74EE07DABD0A}"/>
              </a:ext>
            </a:extLst>
          </p:cNvPr>
          <p:cNvSpPr txBox="1"/>
          <p:nvPr/>
        </p:nvSpPr>
        <p:spPr>
          <a:xfrm>
            <a:off x="1156544" y="5574904"/>
            <a:ext cx="1474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Shorter end</a:t>
            </a:r>
          </a:p>
        </p:txBody>
      </p: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53CC7947-F3C1-4598-8BA1-4A8E05673265}"/>
              </a:ext>
            </a:extLst>
          </p:cNvPr>
          <p:cNvCxnSpPr>
            <a:cxnSpLocks/>
          </p:cNvCxnSpPr>
          <p:nvPr/>
        </p:nvCxnSpPr>
        <p:spPr>
          <a:xfrm flipH="1" flipV="1">
            <a:off x="4276281" y="5165341"/>
            <a:ext cx="218125" cy="30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7" name="TextBox 316">
            <a:extLst>
              <a:ext uri="{FF2B5EF4-FFF2-40B4-BE49-F238E27FC236}">
                <a16:creationId xmlns:a16="http://schemas.microsoft.com/office/drawing/2014/main" id="{C953A912-F84A-402F-9927-DCB540DDFAAF}"/>
              </a:ext>
            </a:extLst>
          </p:cNvPr>
          <p:cNvSpPr txBox="1"/>
          <p:nvPr/>
        </p:nvSpPr>
        <p:spPr>
          <a:xfrm>
            <a:off x="4034473" y="5451767"/>
            <a:ext cx="1474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Longer end</a:t>
            </a:r>
          </a:p>
        </p:txBody>
      </p:sp>
      <p:cxnSp>
        <p:nvCxnSpPr>
          <p:cNvPr id="319" name="Straight Arrow Connector 318">
            <a:extLst>
              <a:ext uri="{FF2B5EF4-FFF2-40B4-BE49-F238E27FC236}">
                <a16:creationId xmlns:a16="http://schemas.microsoft.com/office/drawing/2014/main" id="{35630DAC-4341-4D4A-A8FD-C2DE036C7B02}"/>
              </a:ext>
            </a:extLst>
          </p:cNvPr>
          <p:cNvCxnSpPr>
            <a:cxnSpLocks/>
          </p:cNvCxnSpPr>
          <p:nvPr/>
        </p:nvCxnSpPr>
        <p:spPr>
          <a:xfrm flipV="1">
            <a:off x="4910591" y="5254459"/>
            <a:ext cx="2627633" cy="224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4CF63653-6EC2-471D-BEC7-B7D6EAE7EC70}"/>
              </a:ext>
            </a:extLst>
          </p:cNvPr>
          <p:cNvSpPr txBox="1"/>
          <p:nvPr/>
        </p:nvSpPr>
        <p:spPr>
          <a:xfrm>
            <a:off x="4305300" y="3715473"/>
            <a:ext cx="1203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Equal ends</a:t>
            </a:r>
          </a:p>
        </p:txBody>
      </p:sp>
      <p:cxnSp>
        <p:nvCxnSpPr>
          <p:cNvPr id="325" name="Straight Arrow Connector 324">
            <a:extLst>
              <a:ext uri="{FF2B5EF4-FFF2-40B4-BE49-F238E27FC236}">
                <a16:creationId xmlns:a16="http://schemas.microsoft.com/office/drawing/2014/main" id="{14EF08B8-21D9-4B2F-B167-B472C0E565E9}"/>
              </a:ext>
            </a:extLst>
          </p:cNvPr>
          <p:cNvCxnSpPr>
            <a:cxnSpLocks/>
          </p:cNvCxnSpPr>
          <p:nvPr/>
        </p:nvCxnSpPr>
        <p:spPr>
          <a:xfrm flipV="1">
            <a:off x="5508875" y="3638552"/>
            <a:ext cx="1940140" cy="76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E5AF44D-E874-45D9-85BB-176FA43945D6}"/>
              </a:ext>
            </a:extLst>
          </p:cNvPr>
          <p:cNvCxnSpPr>
            <a:cxnSpLocks/>
          </p:cNvCxnSpPr>
          <p:nvPr/>
        </p:nvCxnSpPr>
        <p:spPr>
          <a:xfrm>
            <a:off x="5523052" y="4052009"/>
            <a:ext cx="2015172" cy="312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2" name="TextBox 331">
            <a:extLst>
              <a:ext uri="{FF2B5EF4-FFF2-40B4-BE49-F238E27FC236}">
                <a16:creationId xmlns:a16="http://schemas.microsoft.com/office/drawing/2014/main" id="{32F4C94B-2EBF-4273-B1D4-53C18127C05B}"/>
              </a:ext>
            </a:extLst>
          </p:cNvPr>
          <p:cNvSpPr txBox="1"/>
          <p:nvPr/>
        </p:nvSpPr>
        <p:spPr>
          <a:xfrm>
            <a:off x="173620" y="1854653"/>
            <a:ext cx="160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Parallel Folds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F8C77F3F-2CD9-4358-B60C-20C1A5F0AAC4}"/>
              </a:ext>
            </a:extLst>
          </p:cNvPr>
          <p:cNvSpPr txBox="1"/>
          <p:nvPr/>
        </p:nvSpPr>
        <p:spPr>
          <a:xfrm>
            <a:off x="249817" y="3347298"/>
            <a:ext cx="160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Angled Folds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53CC52B6-D412-4B55-9BDC-75D6B2C3EE73}"/>
              </a:ext>
            </a:extLst>
          </p:cNvPr>
          <p:cNvSpPr txBox="1"/>
          <p:nvPr/>
        </p:nvSpPr>
        <p:spPr>
          <a:xfrm>
            <a:off x="228861" y="4811061"/>
            <a:ext cx="160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Offset Center, Angled Folds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43E30E1-3240-4B30-9F27-C645A2FC55C7}"/>
              </a:ext>
            </a:extLst>
          </p:cNvPr>
          <p:cNvGrpSpPr/>
          <p:nvPr/>
        </p:nvGrpSpPr>
        <p:grpSpPr>
          <a:xfrm>
            <a:off x="1717549" y="4882722"/>
            <a:ext cx="2787775" cy="985981"/>
            <a:chOff x="1717549" y="4882722"/>
            <a:chExt cx="2787775" cy="985981"/>
          </a:xfrm>
        </p:grpSpPr>
        <p:sp>
          <p:nvSpPr>
            <p:cNvPr id="136" name="Trapezoid 135">
              <a:extLst>
                <a:ext uri="{FF2B5EF4-FFF2-40B4-BE49-F238E27FC236}">
                  <a16:creationId xmlns:a16="http://schemas.microsoft.com/office/drawing/2014/main" id="{F4D05A73-A411-45F6-BCC1-CE2049944B9B}"/>
                </a:ext>
              </a:extLst>
            </p:cNvPr>
            <p:cNvSpPr/>
            <p:nvPr/>
          </p:nvSpPr>
          <p:spPr>
            <a:xfrm rot="10800000">
              <a:off x="1857374" y="4890463"/>
              <a:ext cx="2647950" cy="978240"/>
            </a:xfrm>
            <a:prstGeom prst="trapezoid">
              <a:avLst>
                <a:gd name="adj" fmla="val 112779"/>
              </a:avLst>
            </a:prstGeom>
            <a:solidFill>
              <a:schemeClr val="accent1">
                <a:alpha val="4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799DCE1-67EF-4DF0-9CC8-F484EDD3C404}"/>
                </a:ext>
              </a:extLst>
            </p:cNvPr>
            <p:cNvCxnSpPr>
              <a:cxnSpLocks/>
            </p:cNvCxnSpPr>
            <p:nvPr/>
          </p:nvCxnSpPr>
          <p:spPr>
            <a:xfrm>
              <a:off x="2836365" y="4890458"/>
              <a:ext cx="40398" cy="9062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69CD4190-440A-466B-8EA0-42C1D39D7C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7828" y="4902256"/>
              <a:ext cx="115536" cy="9664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70747C2-4064-482B-A2D2-31F5312633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254" y="4902256"/>
              <a:ext cx="136999" cy="9600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46B41D4-B40A-491A-B1A4-A0776EFC9F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06440" y="4890462"/>
              <a:ext cx="187992" cy="79213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D5BF56FE-5B6A-4401-A771-A2B298B345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1708" y="4890461"/>
              <a:ext cx="201991" cy="6641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5B0390B-0B2C-4298-AA45-EE4489B042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079" y="4890459"/>
              <a:ext cx="184687" cy="364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8D2B20D9-46FC-47EF-8A7C-76E591CD60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8717" y="4890462"/>
              <a:ext cx="126441" cy="9782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A12316C-D374-410F-BD99-7BA7BB9F5F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6047" y="4902256"/>
              <a:ext cx="165529" cy="9113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11CEA343-8134-49BC-A8E5-A984B257E1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8019" y="4890460"/>
              <a:ext cx="213923" cy="5242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69F4F4B-7CAC-4967-872D-5F9EC602E8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30922" y="4902257"/>
              <a:ext cx="76556" cy="960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4552DE97-C62A-4BC4-B9D7-D53983856D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17292" y="4890460"/>
              <a:ext cx="56591" cy="8211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E198114-769C-4CFF-9597-FF4F33E34E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8188" y="4890460"/>
              <a:ext cx="95485" cy="7016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EF8C317-4436-48E8-9E77-920603AB60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22200" y="4902256"/>
              <a:ext cx="92370" cy="5808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2B59DE22-C0AF-49F7-97D9-D696509110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92900" y="4884084"/>
              <a:ext cx="70177" cy="4682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BC30EACB-134B-48AA-BDF5-A5BA95B3F4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56880" y="4890461"/>
              <a:ext cx="55346" cy="2277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2BE8894-3F9E-4081-925A-E142248799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75206" y="4890460"/>
              <a:ext cx="42023" cy="33259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B0E6D33-7A6D-4F46-91BB-9492E642EB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75326" y="4882722"/>
              <a:ext cx="50064" cy="1523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E6649E58-C043-466E-B6B7-56C2D4DE48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0052" y="4890458"/>
              <a:ext cx="175094" cy="2621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>
              <a:extLst>
                <a:ext uri="{FF2B5EF4-FFF2-40B4-BE49-F238E27FC236}">
                  <a16:creationId xmlns:a16="http://schemas.microsoft.com/office/drawing/2014/main" id="{B936C25E-76BC-4622-99D2-37C147217D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7549" y="5118213"/>
              <a:ext cx="210802" cy="4363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2FA6700-DF21-4D58-93B6-3B94BEB5F5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52607" y="4902256"/>
              <a:ext cx="26051" cy="9600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26A884-B83F-4A8A-A118-8A12EBC26D11}"/>
              </a:ext>
            </a:extLst>
          </p:cNvPr>
          <p:cNvGrpSpPr/>
          <p:nvPr/>
        </p:nvGrpSpPr>
        <p:grpSpPr>
          <a:xfrm>
            <a:off x="1828799" y="3372556"/>
            <a:ext cx="2647950" cy="992362"/>
            <a:chOff x="1828799" y="3372556"/>
            <a:chExt cx="2647950" cy="992362"/>
          </a:xfrm>
        </p:grpSpPr>
        <p:sp>
          <p:nvSpPr>
            <p:cNvPr id="194" name="Trapezoid 193">
              <a:extLst>
                <a:ext uri="{FF2B5EF4-FFF2-40B4-BE49-F238E27FC236}">
                  <a16:creationId xmlns:a16="http://schemas.microsoft.com/office/drawing/2014/main" id="{A24503D2-CD13-4D37-B9F7-CBDDBDE7CF76}"/>
                </a:ext>
              </a:extLst>
            </p:cNvPr>
            <p:cNvSpPr/>
            <p:nvPr/>
          </p:nvSpPr>
          <p:spPr>
            <a:xfrm rot="10800000">
              <a:off x="1828799" y="3378937"/>
              <a:ext cx="2647950" cy="978240"/>
            </a:xfrm>
            <a:prstGeom prst="trapezoid">
              <a:avLst>
                <a:gd name="adj" fmla="val 112779"/>
              </a:avLst>
            </a:prstGeom>
            <a:solidFill>
              <a:schemeClr val="accent1">
                <a:alpha val="4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32D4038-585E-4D1A-BC12-7358AF150C03}"/>
                </a:ext>
              </a:extLst>
            </p:cNvPr>
            <p:cNvCxnSpPr/>
            <p:nvPr/>
          </p:nvCxnSpPr>
          <p:spPr>
            <a:xfrm>
              <a:off x="2266950" y="3732723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D36A830-991C-40FB-912F-EF06254657CB}"/>
                </a:ext>
              </a:extLst>
            </p:cNvPr>
            <p:cNvCxnSpPr>
              <a:cxnSpLocks/>
            </p:cNvCxnSpPr>
            <p:nvPr/>
          </p:nvCxnSpPr>
          <p:spPr>
            <a:xfrm>
              <a:off x="3024951" y="3378937"/>
              <a:ext cx="63912" cy="9859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FC608A6-AEEB-490E-9449-869471160B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2868" y="3381288"/>
              <a:ext cx="108376" cy="9695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1B53F42-06B5-4BB7-89C3-E7990CE2E5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8788" y="3384352"/>
              <a:ext cx="124684" cy="8329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D4FFC10-B6BB-4CCA-93CD-C2400C9E96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03398" y="3372558"/>
              <a:ext cx="183252" cy="6070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B8F7629-E704-4FB6-AF27-06B007B12FA7}"/>
                </a:ext>
              </a:extLst>
            </p:cNvPr>
            <p:cNvCxnSpPr>
              <a:cxnSpLocks/>
              <a:endCxn id="194" idx="1"/>
            </p:cNvCxnSpPr>
            <p:nvPr/>
          </p:nvCxnSpPr>
          <p:spPr>
            <a:xfrm flipH="1">
              <a:off x="3925124" y="3372557"/>
              <a:ext cx="220794" cy="495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17A2D92-2DAE-4D56-A319-F752EB5645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45611" y="3377628"/>
              <a:ext cx="144121" cy="2058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AD88258-D094-4B58-A743-BFD522DFA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3818" y="3372559"/>
              <a:ext cx="113558" cy="923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4F47408-65D9-485F-BD3E-1C2040F410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5071" y="3384352"/>
              <a:ext cx="138723" cy="7004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33F8D06-FA2D-4327-A42F-92FBE6A993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1578" y="3384352"/>
              <a:ext cx="196066" cy="3495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BBAEBEE-CD24-440C-BA64-98C646E2FE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8447" y="3378937"/>
              <a:ext cx="82822" cy="97954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37F4501-3BD1-4801-94E6-9828ABAFEE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09511" y="3372557"/>
              <a:ext cx="101263" cy="9782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9B00DAC-8DD8-4DB8-9B59-2E1F4115D4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60407" y="3372556"/>
              <a:ext cx="167242" cy="98462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62E5727-A910-402C-9E08-39E7A7D717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4419" y="3384353"/>
              <a:ext cx="172194" cy="8329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437366-1681-4A27-AF3D-D4556212DC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90683" y="3378937"/>
              <a:ext cx="156138" cy="7299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D31FA75-BC6C-4C46-9316-0552B731F6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2718" y="3380474"/>
              <a:ext cx="132652" cy="4796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CEC84CC-416D-4F66-9E8E-3F3EF4054B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58425" y="3384552"/>
              <a:ext cx="145960" cy="5950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282D229-22DE-473F-B1C3-EF110C7098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23348" y="3378937"/>
              <a:ext cx="124455" cy="36499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E3B89C5-B8BD-461B-92DA-8B580764692D}"/>
                </a:ext>
              </a:extLst>
            </p:cNvPr>
            <p:cNvCxnSpPr>
              <a:cxnSpLocks/>
              <a:stCxn id="194" idx="0"/>
            </p:cNvCxnSpPr>
            <p:nvPr/>
          </p:nvCxnSpPr>
          <p:spPr>
            <a:xfrm flipV="1">
              <a:off x="3152774" y="3384353"/>
              <a:ext cx="18102" cy="9728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ADDF77E-8E42-4A9F-9FE2-458BED2DC9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35334" y="3382394"/>
              <a:ext cx="93233" cy="1767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99434C3-3DE5-425E-B76E-F5D042DF68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21753" y="3378940"/>
              <a:ext cx="104593" cy="2596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068AED-BB97-49B4-8221-C41C1314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6</a:t>
            </a:fld>
            <a:endParaRPr lang="en-US" dirty="0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41AF6C85-364B-46AC-BE02-A88C9F79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16DFADE5-984B-441B-9E75-55F721A897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8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B7990-0540-4524-8C56-2BE9ECC3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for Internship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47CCF-092E-48C4-968B-AA990BB96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streamline sail manufacturing process by documenting specific steps through images and text, designing and assembling storage container for sail material roll, and designing paper forms for sail shape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model sail and boom structures using Abaqus in order to understand the relationship between line tensioning and the size of the sail areas under compression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317A3-54E4-41AA-997F-B5EA7A29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6DBA2A-81E4-4FAC-A4EE-9CD2CAC56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6EF749-7851-48BD-85A0-61392007D3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7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E8EB-CB01-476E-8974-FEA1BA90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790C6-2571-4644-9D95-232FF3679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Requirements:</a:t>
            </a:r>
          </a:p>
          <a:p>
            <a:r>
              <a:rPr lang="en-US" dirty="0"/>
              <a:t>Provide clear procedures for each sub process </a:t>
            </a:r>
          </a:p>
          <a:p>
            <a:r>
              <a:rPr lang="en-US" dirty="0"/>
              <a:t>Use images of manufacturing steps to assist in communicating procedures</a:t>
            </a:r>
          </a:p>
          <a:p>
            <a:r>
              <a:rPr lang="en-US" dirty="0"/>
              <a:t>Provide quantitative guidelines</a:t>
            </a:r>
          </a:p>
          <a:p>
            <a:r>
              <a:rPr lang="en-US" dirty="0"/>
              <a:t>Provide up-to-date list of materials required for manufacturing quadrants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30C61-27BA-4D8F-87CD-7D258121A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4CAEDB-B07F-4337-92C1-63584A497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EC8232-CFFB-43FC-9762-3C65665CEE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12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9A43-0414-4A44-B284-60328F06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48091-2A44-41DC-9B33-0F7211057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Broken down into sections:</a:t>
            </a:r>
          </a:p>
          <a:p>
            <a:r>
              <a:rPr lang="en-US" dirty="0"/>
              <a:t>Parts and Tools</a:t>
            </a:r>
          </a:p>
          <a:p>
            <a:r>
              <a:rPr lang="en-US" dirty="0"/>
              <a:t>Membrane Geometry</a:t>
            </a:r>
          </a:p>
          <a:p>
            <a:r>
              <a:rPr lang="en-US" dirty="0"/>
              <a:t>Seaming</a:t>
            </a:r>
          </a:p>
          <a:p>
            <a:r>
              <a:rPr lang="en-US" dirty="0"/>
              <a:t>Ripstop Procedure </a:t>
            </a:r>
          </a:p>
          <a:p>
            <a:r>
              <a:rPr lang="en-US" dirty="0"/>
              <a:t>Corner Fitting Installation </a:t>
            </a:r>
          </a:p>
          <a:p>
            <a:r>
              <a:rPr lang="en-US" dirty="0"/>
              <a:t>Stainless Steel Cable Preparation </a:t>
            </a:r>
          </a:p>
          <a:p>
            <a:r>
              <a:rPr lang="en-US" dirty="0"/>
              <a:t>Packaging and Rolling</a:t>
            </a:r>
          </a:p>
          <a:p>
            <a:r>
              <a:rPr lang="en-US" dirty="0"/>
              <a:t>Sail requirements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39DBD-3C61-42E8-A1FA-C264C215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DFF74-7797-4AFB-8F1B-CECACF205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9FAE9A-7C6A-4290-8112-CB86493058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14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CF6B-0536-4848-B91C-B9EF972D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Membrane Geometry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D4521-230A-4CF3-981A-CBDF75503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6027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Basic summary of sail geometry</a:t>
            </a:r>
          </a:p>
          <a:p>
            <a:r>
              <a:rPr lang="en-US" dirty="0"/>
              <a:t>0.75 meter gores</a:t>
            </a:r>
          </a:p>
          <a:p>
            <a:r>
              <a:rPr lang="en-US" dirty="0"/>
              <a:t>Example is for a 9 meter wide sail</a:t>
            </a:r>
          </a:p>
          <a:p>
            <a:r>
              <a:rPr lang="en-US" dirty="0"/>
              <a:t>Isosceles Trapezoid</a:t>
            </a:r>
          </a:p>
        </p:txBody>
      </p:sp>
      <p:pic>
        <p:nvPicPr>
          <p:cNvPr id="4" name="Picture 3" descr="D:\Projects\2018 ACS3\Sail design docs\2019_11_19_sail_dimensions.png">
            <a:extLst>
              <a:ext uri="{FF2B5EF4-FFF2-40B4-BE49-F238E27FC236}">
                <a16:creationId xmlns:a16="http://schemas.microsoft.com/office/drawing/2014/main" id="{AC1D76D0-4826-420D-AC2A-04CC174E21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476" y="1391444"/>
            <a:ext cx="7392353" cy="47855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05847-4B9F-424D-B821-A06EF0E3A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361EE7-6A8B-4726-B6D2-38410EE0C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2F7FDE-7376-491D-A104-57051B498F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6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101E-A9BD-4ED8-8C78-EEB446A54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Membrane Geometry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819C7-15C6-42DB-BD5D-E74DBE273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568"/>
            <a:ext cx="4554415" cy="1649217"/>
          </a:xfrm>
        </p:spPr>
        <p:txBody>
          <a:bodyPr/>
          <a:lstStyle/>
          <a:p>
            <a:r>
              <a:rPr lang="en-US" dirty="0"/>
              <a:t>Gores are rolled out as they are seamed together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1199D-8917-499E-AA43-5F30F6F3835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r="16026" b="25166"/>
          <a:stretch/>
        </p:blipFill>
        <p:spPr bwMode="auto">
          <a:xfrm>
            <a:off x="5678828" y="2493010"/>
            <a:ext cx="5683566" cy="3376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D17F6B-C2C4-4B59-99EA-D65B7BB235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9" r="13833"/>
          <a:stretch/>
        </p:blipFill>
        <p:spPr>
          <a:xfrm>
            <a:off x="1247539" y="2578577"/>
            <a:ext cx="4431289" cy="320561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54AE15-8EE8-449C-9FB5-03B71C74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E6F7ED-1E11-45D2-919B-DFAA8CE2F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65FE14-DF89-433C-9700-2091B3CC11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6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4E9CB-6E73-42BA-B650-AAF24C3D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Seam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F6626-FF2D-4990-A211-F6FEE214D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35438"/>
            <a:ext cx="8839200" cy="3586147"/>
          </a:xfrm>
        </p:spPr>
        <p:txBody>
          <a:bodyPr/>
          <a:lstStyle/>
          <a:p>
            <a:r>
              <a:rPr lang="en-US" dirty="0"/>
              <a:t>Gores are seamed together using a combination of PEN and polyester webbing adhesive</a:t>
            </a:r>
          </a:p>
          <a:p>
            <a:r>
              <a:rPr lang="en-US" dirty="0"/>
              <a:t>Kevlar thread is woven into webbing adhesive to add strength and stop rips if they occur</a:t>
            </a:r>
          </a:p>
          <a:p>
            <a:r>
              <a:rPr lang="en-US" dirty="0"/>
              <a:t>Iron melts polyester web adhesive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9BCDD5E-BB8C-40EA-86B4-0ED2CAD35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5091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F92528BC-E401-45ED-ADEE-60A1D77FB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96633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E1E716-3F2F-44D9-9826-74E901537D85}"/>
              </a:ext>
            </a:extLst>
          </p:cNvPr>
          <p:cNvGrpSpPr/>
          <p:nvPr/>
        </p:nvGrpSpPr>
        <p:grpSpPr>
          <a:xfrm>
            <a:off x="838200" y="4058764"/>
            <a:ext cx="10515600" cy="2027025"/>
            <a:chOff x="95962" y="3839845"/>
            <a:chExt cx="11846724" cy="2344420"/>
          </a:xfrm>
        </p:grpSpPr>
        <p:pic>
          <p:nvPicPr>
            <p:cNvPr id="2049" name="Picture 7179">
              <a:extLst>
                <a:ext uri="{FF2B5EF4-FFF2-40B4-BE49-F238E27FC236}">
                  <a16:creationId xmlns:a16="http://schemas.microsoft.com/office/drawing/2014/main" id="{A1818BF0-F387-43F7-B214-9F59103A9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43465" r="81" b="27789"/>
            <a:stretch>
              <a:fillRect/>
            </a:stretch>
          </p:blipFill>
          <p:spPr bwMode="auto">
            <a:xfrm>
              <a:off x="522682" y="3839845"/>
              <a:ext cx="10861122" cy="2344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3C0AC7E-03C5-4B9A-A3F2-51417402BD95}"/>
                </a:ext>
              </a:extLst>
            </p:cNvPr>
            <p:cNvCxnSpPr>
              <a:cxnSpLocks/>
            </p:cNvCxnSpPr>
            <p:nvPr/>
          </p:nvCxnSpPr>
          <p:spPr>
            <a:xfrm>
              <a:off x="167798" y="4547559"/>
              <a:ext cx="944880" cy="26892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8D4ACD0-66FA-4064-9556-C05E1F81A7FA}"/>
                </a:ext>
              </a:extLst>
            </p:cNvPr>
            <p:cNvCxnSpPr>
              <a:cxnSpLocks/>
            </p:cNvCxnSpPr>
            <p:nvPr/>
          </p:nvCxnSpPr>
          <p:spPr>
            <a:xfrm>
              <a:off x="167798" y="4293242"/>
              <a:ext cx="944880" cy="26892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B773EB2-24E0-4FF8-AF90-C47C13DF626E}"/>
                </a:ext>
              </a:extLst>
            </p:cNvPr>
            <p:cNvCxnSpPr>
              <a:cxnSpLocks/>
            </p:cNvCxnSpPr>
            <p:nvPr/>
          </p:nvCxnSpPr>
          <p:spPr>
            <a:xfrm>
              <a:off x="95962" y="3932082"/>
              <a:ext cx="944880" cy="26892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DF592C3-1FFA-4C76-9D8A-A70F9F8195AE}"/>
                </a:ext>
              </a:extLst>
            </p:cNvPr>
            <p:cNvCxnSpPr>
              <a:cxnSpLocks/>
            </p:cNvCxnSpPr>
            <p:nvPr/>
          </p:nvCxnSpPr>
          <p:spPr>
            <a:xfrm>
              <a:off x="214152" y="4953310"/>
              <a:ext cx="944880" cy="26892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BD093DB-E93D-48CB-AC4D-121EEFC56E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18996" y="3995095"/>
              <a:ext cx="791528" cy="46450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BC6782F-A7D9-44B1-AE72-0DB89F80E8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51158" y="4363859"/>
              <a:ext cx="791528" cy="46450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7CCF0B8-28C0-4458-A116-B46A561AA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10436" y="4645647"/>
              <a:ext cx="791528" cy="46450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417EE0B-065E-489B-8DE5-57303115CC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25914" y="4989981"/>
              <a:ext cx="791528" cy="464503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79B22-9A03-4CB2-91CC-21FA8C4C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12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7DA7A3-BFEB-404E-B975-43CC805C0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54C63A-C0D2-4741-A320-10A72C95A1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37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8DCF3-B50C-412D-AEED-6A30E0EEA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Seam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C2585-BC39-4CFC-9744-05FB41EB6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68040" cy="4351338"/>
          </a:xfrm>
        </p:spPr>
        <p:txBody>
          <a:bodyPr/>
          <a:lstStyle/>
          <a:p>
            <a:r>
              <a:rPr lang="en-US" dirty="0"/>
              <a:t>Webbing adhesive is attached to PEN in large sections using an iron </a:t>
            </a:r>
          </a:p>
          <a:p>
            <a:r>
              <a:rPr lang="en-US" dirty="0"/>
              <a:t>2 cm wide strips are cut out of section along Kevlar thread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95522-B934-4E0F-91D7-D53B9059D2B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42" b="31594"/>
          <a:stretch/>
        </p:blipFill>
        <p:spPr>
          <a:xfrm>
            <a:off x="5021582" y="1600200"/>
            <a:ext cx="6256018" cy="46196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7794F-AFD7-4EED-B54D-3E444475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B043C3-8B14-42C1-A31F-8989A7A73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AE20EB-2E9A-4DCA-82E3-1CC6A79758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38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3A79-B9DB-47D3-AC2A-987CD007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Seaming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534F7-E186-40F5-9B4B-AF9296D69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44440" cy="4351338"/>
          </a:xfrm>
        </p:spPr>
        <p:txBody>
          <a:bodyPr/>
          <a:lstStyle/>
          <a:p>
            <a:r>
              <a:rPr lang="en-US" dirty="0"/>
              <a:t>Seam material is laid across gores</a:t>
            </a:r>
          </a:p>
          <a:p>
            <a:r>
              <a:rPr lang="en-US" dirty="0"/>
              <a:t>As small overlap as possible is desired between the gores</a:t>
            </a:r>
          </a:p>
          <a:p>
            <a:r>
              <a:rPr lang="en-US" dirty="0"/>
              <a:t>Notecards were used to hold sail material down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344F89-9614-4847-9DA1-DE81824FA77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5" r="13889" b="35043"/>
          <a:stretch/>
        </p:blipFill>
        <p:spPr bwMode="auto">
          <a:xfrm>
            <a:off x="5928362" y="1690689"/>
            <a:ext cx="5349238" cy="4252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D23E5-54B8-4749-B793-C00FC6546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6AA59-6C71-4B06-A306-65A02D1F9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41285B-72B9-4E51-A222-F7FD646103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17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A6CF-4D15-48B6-933C-CCEFEE18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Design Document: Seaming Process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882AFF1-10B2-439A-8C20-F5080377F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36" y="1684337"/>
            <a:ext cx="5310717" cy="398303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AF3593-071F-4BB3-AA05-20D73E91CE02}"/>
              </a:ext>
            </a:extLst>
          </p:cNvPr>
          <p:cNvSpPr txBox="1"/>
          <p:nvPr/>
        </p:nvSpPr>
        <p:spPr>
          <a:xfrm>
            <a:off x="695325" y="1458427"/>
            <a:ext cx="5257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Seaming process between gores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Teflon non-stick mat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Similar process for edging and ripstops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D557B3-5061-43D5-9CF3-9030FFDE18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8" b="24941"/>
          <a:stretch/>
        </p:blipFill>
        <p:spPr>
          <a:xfrm>
            <a:off x="861081" y="3209925"/>
            <a:ext cx="5027485" cy="24527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010288-25B9-4BF7-ACC6-70528B5F4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8B355E-304D-4F47-AABD-8F4FDC20E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EEF317-6A68-445F-9E7C-9C9892F11B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51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8552-C50C-4111-979A-37F57D06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 Requirements: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E4CBF-401E-4753-9E7D-4A64D8848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648326" cy="4351338"/>
          </a:xfrm>
        </p:spPr>
        <p:txBody>
          <a:bodyPr/>
          <a:lstStyle/>
          <a:p>
            <a:r>
              <a:rPr lang="en-US" dirty="0"/>
              <a:t>Protect material from dust and sharp objects</a:t>
            </a:r>
          </a:p>
          <a:p>
            <a:r>
              <a:rPr lang="en-US" dirty="0"/>
              <a:t>Allow material to “roll” </a:t>
            </a:r>
          </a:p>
          <a:p>
            <a:r>
              <a:rPr lang="en-US" dirty="0"/>
              <a:t>Easily open and close </a:t>
            </a:r>
          </a:p>
          <a:p>
            <a:r>
              <a:rPr lang="en-US" dirty="0"/>
              <a:t>Easy to assemble and inexpensive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34947-5472-461A-928E-94980BF1D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6" y="1825625"/>
            <a:ext cx="5399088" cy="404931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AB2B5-84C9-44C1-AD16-16BFA3B5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4ED01F-46D4-4BD4-9E32-662D4BFA5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7E6A31-60AC-4713-8984-BD5690AD31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841B-273F-4E02-B96C-111E03D8C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Initial Sketches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9A05B-75E2-4E7D-83CC-04F3D29EB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231" y="1725830"/>
            <a:ext cx="3767254" cy="45176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Changes Made:</a:t>
            </a:r>
          </a:p>
          <a:p>
            <a:r>
              <a:rPr lang="en-US" dirty="0"/>
              <a:t>Open ended top plate</a:t>
            </a:r>
          </a:p>
          <a:p>
            <a:r>
              <a:rPr lang="en-US" dirty="0"/>
              <a:t>Round vs. Square</a:t>
            </a:r>
          </a:p>
          <a:p>
            <a:r>
              <a:rPr lang="en-US" dirty="0"/>
              <a:t>Middle support removed</a:t>
            </a:r>
          </a:p>
          <a:p>
            <a:r>
              <a:rPr lang="en-US" dirty="0"/>
              <a:t>Wooden Dowel</a:t>
            </a:r>
          </a:p>
          <a:p>
            <a:r>
              <a:rPr lang="en-US" dirty="0"/>
              <a:t>Latch</a:t>
            </a:r>
          </a:p>
          <a:p>
            <a:r>
              <a:rPr lang="en-US" dirty="0"/>
              <a:t>Large Diameter</a:t>
            </a:r>
          </a:p>
          <a:p>
            <a:r>
              <a:rPr lang="en-US" dirty="0"/>
              <a:t>3D printed hinge and pin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3841E-9C69-45F4-8CD2-09BE9E11EC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17" b="7059"/>
          <a:stretch/>
        </p:blipFill>
        <p:spPr>
          <a:xfrm>
            <a:off x="4481485" y="1987810"/>
            <a:ext cx="7472622" cy="399369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5B7F9-26D0-41BB-A127-A24606310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3556AC-1DE7-4313-B254-C17DD054F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1DC18-E367-4A40-9AFD-296579305A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48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E98BE-464F-41C6-9023-07B9F094A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Initial Sketches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D1BED-56C9-4F47-A10F-C6734549D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248" y="6180450"/>
            <a:ext cx="1533835" cy="4503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Top View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D91B28-D084-45D9-921D-19433EDAE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195353"/>
            <a:ext cx="5853271" cy="4846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012D08-543E-4101-B473-E3B783EADC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93" r="4591" b="5169"/>
          <a:stretch/>
        </p:blipFill>
        <p:spPr>
          <a:xfrm>
            <a:off x="1326993" y="2286096"/>
            <a:ext cx="4824761" cy="2813632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7B61BC-414E-4800-94DF-4DF997EBF94A}"/>
              </a:ext>
            </a:extLst>
          </p:cNvPr>
          <p:cNvSpPr txBox="1">
            <a:spLocks/>
          </p:cNvSpPr>
          <p:nvPr/>
        </p:nvSpPr>
        <p:spPr>
          <a:xfrm>
            <a:off x="2406260" y="6042146"/>
            <a:ext cx="1533835" cy="450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Side View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6CE0E-9C6E-4E3C-800E-821A2218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D2604-E0C5-44A6-9555-45B40EB7C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86DD69-3C32-4DD2-9D07-A9F5C23222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8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EDC9E-3E9B-4C51-B72A-ECAD97A7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Initial CAD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BF4BACB-200A-4ADC-9DC4-BC8B9D8E2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624">
            <a:off x="588565" y="1925984"/>
            <a:ext cx="6357097" cy="3794591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B1C9D8-32C4-44C4-8061-FA6D83DC6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44344" y="2039654"/>
            <a:ext cx="5377076" cy="20280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671DD8-E0EE-45C4-BA7B-51338100238C}"/>
              </a:ext>
            </a:extLst>
          </p:cNvPr>
          <p:cNvSpPr txBox="1"/>
          <p:nvPr/>
        </p:nvSpPr>
        <p:spPr>
          <a:xfrm>
            <a:off x="8798312" y="5754228"/>
            <a:ext cx="2475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Side 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C022DF-A90B-47D5-9289-C388B6742814}"/>
              </a:ext>
            </a:extLst>
          </p:cNvPr>
          <p:cNvSpPr txBox="1"/>
          <p:nvPr/>
        </p:nvSpPr>
        <p:spPr>
          <a:xfrm>
            <a:off x="3055436" y="5754228"/>
            <a:ext cx="19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Plate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6E524C-F286-49F4-8F99-B62B7E22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19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FD366C-1E22-4FDB-9348-8EAC548153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DDCCD5-1CFD-44D5-8975-02384EA83E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87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74538-8DA2-4827-AA9F-B656BAB2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Printed and Assembled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91E63-A1F4-482B-9157-E5B5EC645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6179"/>
            <a:ext cx="2830285" cy="44507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3D printed end plates ($10.26 of filament)</a:t>
            </a:r>
          </a:p>
          <a:p>
            <a:r>
              <a:rPr lang="en-US" dirty="0"/>
              <a:t>Hardware and plastic from McMaster ($53.53)</a:t>
            </a:r>
          </a:p>
          <a:p>
            <a:r>
              <a:rPr lang="en-US" dirty="0"/>
              <a:t>Expensive components were hinges, plastic and ball bearings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2E39DC-205E-46E9-89DF-FF8CB0E8F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9" t="18254" b="15396"/>
          <a:stretch/>
        </p:blipFill>
        <p:spPr>
          <a:xfrm>
            <a:off x="3549027" y="1708434"/>
            <a:ext cx="7728573" cy="42174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E056A-EED1-41CB-8C78-E98534BF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D1713-83A2-4286-80D4-22FB524D9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EAE4D-8068-4E7C-93FB-9577162B95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40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74538-8DA2-4827-AA9F-B656BAB2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91E63-A1F4-482B-9157-E5B5EC645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9725" cy="4351338"/>
          </a:xfrm>
        </p:spPr>
        <p:txBody>
          <a:bodyPr/>
          <a:lstStyle/>
          <a:p>
            <a:r>
              <a:rPr lang="en-US" dirty="0"/>
              <a:t>Add height to square bracket for a better fit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Shorten hinge mount surface so top can open wider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Change angle to be downward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75F8426-506C-43C3-8119-1DAC6389EA26}"/>
              </a:ext>
            </a:extLst>
          </p:cNvPr>
          <p:cNvGrpSpPr/>
          <p:nvPr/>
        </p:nvGrpSpPr>
        <p:grpSpPr>
          <a:xfrm>
            <a:off x="7138072" y="1437625"/>
            <a:ext cx="3553014" cy="964904"/>
            <a:chOff x="6834994" y="2320556"/>
            <a:chExt cx="3553014" cy="96490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2A40D3A-5DD5-4189-AB9B-0996CA624649}"/>
                </a:ext>
              </a:extLst>
            </p:cNvPr>
            <p:cNvSpPr/>
            <p:nvPr/>
          </p:nvSpPr>
          <p:spPr>
            <a:xfrm>
              <a:off x="7041411" y="2320556"/>
              <a:ext cx="3346597" cy="964904"/>
            </a:xfrm>
            <a:custGeom>
              <a:avLst/>
              <a:gdLst>
                <a:gd name="connsiteX0" fmla="*/ 0 w 3351914"/>
                <a:gd name="connsiteY0" fmla="*/ 893135 h 988828"/>
                <a:gd name="connsiteX1" fmla="*/ 1007435 w 3351914"/>
                <a:gd name="connsiteY1" fmla="*/ 893135 h 988828"/>
                <a:gd name="connsiteX2" fmla="*/ 1010093 w 3351914"/>
                <a:gd name="connsiteY2" fmla="*/ 0 h 988828"/>
                <a:gd name="connsiteX3" fmla="*/ 2190307 w 3351914"/>
                <a:gd name="connsiteY3" fmla="*/ 0 h 988828"/>
                <a:gd name="connsiteX4" fmla="*/ 2198281 w 3351914"/>
                <a:gd name="connsiteY4" fmla="*/ 909084 h 988828"/>
                <a:gd name="connsiteX5" fmla="*/ 3343939 w 3351914"/>
                <a:gd name="connsiteY5" fmla="*/ 906425 h 988828"/>
                <a:gd name="connsiteX6" fmla="*/ 3351914 w 3351914"/>
                <a:gd name="connsiteY6" fmla="*/ 983511 h 988828"/>
                <a:gd name="connsiteX7" fmla="*/ 2139802 w 3351914"/>
                <a:gd name="connsiteY7" fmla="*/ 988828 h 988828"/>
                <a:gd name="connsiteX8" fmla="*/ 2137144 w 3351914"/>
                <a:gd name="connsiteY8" fmla="*/ 55821 h 988828"/>
                <a:gd name="connsiteX9" fmla="*/ 1100469 w 3351914"/>
                <a:gd name="connsiteY9" fmla="*/ 55821 h 988828"/>
                <a:gd name="connsiteX10" fmla="*/ 1092495 w 3351914"/>
                <a:gd name="connsiteY10" fmla="*/ 948956 h 988828"/>
                <a:gd name="connsiteX11" fmla="*/ 0 w 3351914"/>
                <a:gd name="connsiteY11" fmla="*/ 956930 h 988828"/>
                <a:gd name="connsiteX12" fmla="*/ 0 w 3351914"/>
                <a:gd name="connsiteY12" fmla="*/ 893135 h 988828"/>
                <a:gd name="connsiteX0" fmla="*/ 0 w 3343939"/>
                <a:gd name="connsiteY0" fmla="*/ 893135 h 988828"/>
                <a:gd name="connsiteX1" fmla="*/ 1007435 w 3343939"/>
                <a:gd name="connsiteY1" fmla="*/ 893135 h 988828"/>
                <a:gd name="connsiteX2" fmla="*/ 1010093 w 3343939"/>
                <a:gd name="connsiteY2" fmla="*/ 0 h 988828"/>
                <a:gd name="connsiteX3" fmla="*/ 2190307 w 3343939"/>
                <a:gd name="connsiteY3" fmla="*/ 0 h 988828"/>
                <a:gd name="connsiteX4" fmla="*/ 2198281 w 3343939"/>
                <a:gd name="connsiteY4" fmla="*/ 909084 h 988828"/>
                <a:gd name="connsiteX5" fmla="*/ 3343939 w 3343939"/>
                <a:gd name="connsiteY5" fmla="*/ 906425 h 988828"/>
                <a:gd name="connsiteX6" fmla="*/ 3343939 w 3343939"/>
                <a:gd name="connsiteY6" fmla="*/ 964904 h 988828"/>
                <a:gd name="connsiteX7" fmla="*/ 2139802 w 3343939"/>
                <a:gd name="connsiteY7" fmla="*/ 988828 h 988828"/>
                <a:gd name="connsiteX8" fmla="*/ 2137144 w 3343939"/>
                <a:gd name="connsiteY8" fmla="*/ 55821 h 988828"/>
                <a:gd name="connsiteX9" fmla="*/ 1100469 w 3343939"/>
                <a:gd name="connsiteY9" fmla="*/ 55821 h 988828"/>
                <a:gd name="connsiteX10" fmla="*/ 1092495 w 3343939"/>
                <a:gd name="connsiteY10" fmla="*/ 948956 h 988828"/>
                <a:gd name="connsiteX11" fmla="*/ 0 w 3343939"/>
                <a:gd name="connsiteY11" fmla="*/ 956930 h 988828"/>
                <a:gd name="connsiteX12" fmla="*/ 0 w 3343939"/>
                <a:gd name="connsiteY12" fmla="*/ 893135 h 988828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3939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100469 w 3343939"/>
                <a:gd name="connsiteY9" fmla="*/ 55821 h 964904"/>
                <a:gd name="connsiteX10" fmla="*/ 1092495 w 3343939"/>
                <a:gd name="connsiteY10" fmla="*/ 948956 h 964904"/>
                <a:gd name="connsiteX11" fmla="*/ 0 w 3343939"/>
                <a:gd name="connsiteY11" fmla="*/ 956930 h 964904"/>
                <a:gd name="connsiteX12" fmla="*/ 0 w 3343939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3939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92495 w 3343939"/>
                <a:gd name="connsiteY10" fmla="*/ 948956 h 964904"/>
                <a:gd name="connsiteX11" fmla="*/ 0 w 3343939"/>
                <a:gd name="connsiteY11" fmla="*/ 956930 h 964904"/>
                <a:gd name="connsiteX12" fmla="*/ 0 w 3343939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3939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68572 w 3343939"/>
                <a:gd name="connsiteY10" fmla="*/ 943640 h 964904"/>
                <a:gd name="connsiteX11" fmla="*/ 0 w 3343939"/>
                <a:gd name="connsiteY11" fmla="*/ 956930 h 964904"/>
                <a:gd name="connsiteX12" fmla="*/ 0 w 3343939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3939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68572 w 3343939"/>
                <a:gd name="connsiteY10" fmla="*/ 943640 h 964904"/>
                <a:gd name="connsiteX11" fmla="*/ 0 w 3343939"/>
                <a:gd name="connsiteY11" fmla="*/ 943640 h 964904"/>
                <a:gd name="connsiteX12" fmla="*/ 0 w 3343939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3939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68572 w 3343939"/>
                <a:gd name="connsiteY10" fmla="*/ 943640 h 964904"/>
                <a:gd name="connsiteX11" fmla="*/ 0 w 3343939"/>
                <a:gd name="connsiteY11" fmla="*/ 943640 h 964904"/>
                <a:gd name="connsiteX12" fmla="*/ 0 w 3343939"/>
                <a:gd name="connsiteY12" fmla="*/ 893135 h 964904"/>
                <a:gd name="connsiteX0" fmla="*/ 0 w 3351913"/>
                <a:gd name="connsiteY0" fmla="*/ 893135 h 964904"/>
                <a:gd name="connsiteX1" fmla="*/ 1007435 w 3351913"/>
                <a:gd name="connsiteY1" fmla="*/ 893135 h 964904"/>
                <a:gd name="connsiteX2" fmla="*/ 1010093 w 3351913"/>
                <a:gd name="connsiteY2" fmla="*/ 0 h 964904"/>
                <a:gd name="connsiteX3" fmla="*/ 2190307 w 3351913"/>
                <a:gd name="connsiteY3" fmla="*/ 0 h 964904"/>
                <a:gd name="connsiteX4" fmla="*/ 2198281 w 3351913"/>
                <a:gd name="connsiteY4" fmla="*/ 909084 h 964904"/>
                <a:gd name="connsiteX5" fmla="*/ 3351913 w 3351913"/>
                <a:gd name="connsiteY5" fmla="*/ 925032 h 964904"/>
                <a:gd name="connsiteX6" fmla="*/ 3343939 w 3351913"/>
                <a:gd name="connsiteY6" fmla="*/ 964904 h 964904"/>
                <a:gd name="connsiteX7" fmla="*/ 2142460 w 3351913"/>
                <a:gd name="connsiteY7" fmla="*/ 951614 h 964904"/>
                <a:gd name="connsiteX8" fmla="*/ 2137144 w 3351913"/>
                <a:gd name="connsiteY8" fmla="*/ 55821 h 964904"/>
                <a:gd name="connsiteX9" fmla="*/ 1071229 w 3351913"/>
                <a:gd name="connsiteY9" fmla="*/ 47847 h 964904"/>
                <a:gd name="connsiteX10" fmla="*/ 1068572 w 3351913"/>
                <a:gd name="connsiteY10" fmla="*/ 943640 h 964904"/>
                <a:gd name="connsiteX11" fmla="*/ 0 w 3351913"/>
                <a:gd name="connsiteY11" fmla="*/ 943640 h 964904"/>
                <a:gd name="connsiteX12" fmla="*/ 0 w 3351913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198281 w 3343939"/>
                <a:gd name="connsiteY4" fmla="*/ 909084 h 964904"/>
                <a:gd name="connsiteX5" fmla="*/ 3341280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68572 w 3343939"/>
                <a:gd name="connsiteY10" fmla="*/ 943640 h 964904"/>
                <a:gd name="connsiteX11" fmla="*/ 0 w 3343939"/>
                <a:gd name="connsiteY11" fmla="*/ 943640 h 964904"/>
                <a:gd name="connsiteX12" fmla="*/ 0 w 3343939"/>
                <a:gd name="connsiteY12" fmla="*/ 893135 h 964904"/>
                <a:gd name="connsiteX0" fmla="*/ 0 w 3343939"/>
                <a:gd name="connsiteY0" fmla="*/ 893135 h 964904"/>
                <a:gd name="connsiteX1" fmla="*/ 1007435 w 3343939"/>
                <a:gd name="connsiteY1" fmla="*/ 893135 h 964904"/>
                <a:gd name="connsiteX2" fmla="*/ 1010093 w 3343939"/>
                <a:gd name="connsiteY2" fmla="*/ 0 h 964904"/>
                <a:gd name="connsiteX3" fmla="*/ 2190307 w 3343939"/>
                <a:gd name="connsiteY3" fmla="*/ 0 h 964904"/>
                <a:gd name="connsiteX4" fmla="*/ 2206256 w 3343939"/>
                <a:gd name="connsiteY4" fmla="*/ 903767 h 964904"/>
                <a:gd name="connsiteX5" fmla="*/ 3341280 w 3343939"/>
                <a:gd name="connsiteY5" fmla="*/ 906425 h 964904"/>
                <a:gd name="connsiteX6" fmla="*/ 3343939 w 3343939"/>
                <a:gd name="connsiteY6" fmla="*/ 964904 h 964904"/>
                <a:gd name="connsiteX7" fmla="*/ 2142460 w 3343939"/>
                <a:gd name="connsiteY7" fmla="*/ 951614 h 964904"/>
                <a:gd name="connsiteX8" fmla="*/ 2137144 w 3343939"/>
                <a:gd name="connsiteY8" fmla="*/ 55821 h 964904"/>
                <a:gd name="connsiteX9" fmla="*/ 1071229 w 3343939"/>
                <a:gd name="connsiteY9" fmla="*/ 47847 h 964904"/>
                <a:gd name="connsiteX10" fmla="*/ 1068572 w 3343939"/>
                <a:gd name="connsiteY10" fmla="*/ 943640 h 964904"/>
                <a:gd name="connsiteX11" fmla="*/ 0 w 3343939"/>
                <a:gd name="connsiteY11" fmla="*/ 943640 h 964904"/>
                <a:gd name="connsiteX12" fmla="*/ 0 w 3343939"/>
                <a:gd name="connsiteY12" fmla="*/ 893135 h 964904"/>
                <a:gd name="connsiteX0" fmla="*/ 0 w 3346598"/>
                <a:gd name="connsiteY0" fmla="*/ 893135 h 964904"/>
                <a:gd name="connsiteX1" fmla="*/ 1007435 w 3346598"/>
                <a:gd name="connsiteY1" fmla="*/ 893135 h 964904"/>
                <a:gd name="connsiteX2" fmla="*/ 1010093 w 3346598"/>
                <a:gd name="connsiteY2" fmla="*/ 0 h 964904"/>
                <a:gd name="connsiteX3" fmla="*/ 2190307 w 3346598"/>
                <a:gd name="connsiteY3" fmla="*/ 0 h 964904"/>
                <a:gd name="connsiteX4" fmla="*/ 2206256 w 3346598"/>
                <a:gd name="connsiteY4" fmla="*/ 903767 h 964904"/>
                <a:gd name="connsiteX5" fmla="*/ 3346598 w 3346598"/>
                <a:gd name="connsiteY5" fmla="*/ 919716 h 964904"/>
                <a:gd name="connsiteX6" fmla="*/ 3343939 w 3346598"/>
                <a:gd name="connsiteY6" fmla="*/ 964904 h 964904"/>
                <a:gd name="connsiteX7" fmla="*/ 2142460 w 3346598"/>
                <a:gd name="connsiteY7" fmla="*/ 951614 h 964904"/>
                <a:gd name="connsiteX8" fmla="*/ 2137144 w 3346598"/>
                <a:gd name="connsiteY8" fmla="*/ 55821 h 964904"/>
                <a:gd name="connsiteX9" fmla="*/ 1071229 w 3346598"/>
                <a:gd name="connsiteY9" fmla="*/ 47847 h 964904"/>
                <a:gd name="connsiteX10" fmla="*/ 1068572 w 3346598"/>
                <a:gd name="connsiteY10" fmla="*/ 943640 h 964904"/>
                <a:gd name="connsiteX11" fmla="*/ 0 w 3346598"/>
                <a:gd name="connsiteY11" fmla="*/ 943640 h 964904"/>
                <a:gd name="connsiteX12" fmla="*/ 0 w 3346598"/>
                <a:gd name="connsiteY12" fmla="*/ 893135 h 964904"/>
                <a:gd name="connsiteX0" fmla="*/ 0 w 3346597"/>
                <a:gd name="connsiteY0" fmla="*/ 893135 h 964904"/>
                <a:gd name="connsiteX1" fmla="*/ 1007435 w 3346597"/>
                <a:gd name="connsiteY1" fmla="*/ 893135 h 964904"/>
                <a:gd name="connsiteX2" fmla="*/ 1010093 w 3346597"/>
                <a:gd name="connsiteY2" fmla="*/ 0 h 964904"/>
                <a:gd name="connsiteX3" fmla="*/ 2190307 w 3346597"/>
                <a:gd name="connsiteY3" fmla="*/ 0 h 964904"/>
                <a:gd name="connsiteX4" fmla="*/ 2206256 w 3346597"/>
                <a:gd name="connsiteY4" fmla="*/ 903767 h 964904"/>
                <a:gd name="connsiteX5" fmla="*/ 3346597 w 3346597"/>
                <a:gd name="connsiteY5" fmla="*/ 917058 h 964904"/>
                <a:gd name="connsiteX6" fmla="*/ 3343939 w 3346597"/>
                <a:gd name="connsiteY6" fmla="*/ 964904 h 964904"/>
                <a:gd name="connsiteX7" fmla="*/ 2142460 w 3346597"/>
                <a:gd name="connsiteY7" fmla="*/ 951614 h 964904"/>
                <a:gd name="connsiteX8" fmla="*/ 2137144 w 3346597"/>
                <a:gd name="connsiteY8" fmla="*/ 55821 h 964904"/>
                <a:gd name="connsiteX9" fmla="*/ 1071229 w 3346597"/>
                <a:gd name="connsiteY9" fmla="*/ 47847 h 964904"/>
                <a:gd name="connsiteX10" fmla="*/ 1068572 w 3346597"/>
                <a:gd name="connsiteY10" fmla="*/ 943640 h 964904"/>
                <a:gd name="connsiteX11" fmla="*/ 0 w 3346597"/>
                <a:gd name="connsiteY11" fmla="*/ 943640 h 964904"/>
                <a:gd name="connsiteX12" fmla="*/ 0 w 3346597"/>
                <a:gd name="connsiteY12" fmla="*/ 893135 h 964904"/>
                <a:gd name="connsiteX0" fmla="*/ 0 w 3346597"/>
                <a:gd name="connsiteY0" fmla="*/ 893135 h 964904"/>
                <a:gd name="connsiteX1" fmla="*/ 1007435 w 3346597"/>
                <a:gd name="connsiteY1" fmla="*/ 893135 h 964904"/>
                <a:gd name="connsiteX2" fmla="*/ 1010093 w 3346597"/>
                <a:gd name="connsiteY2" fmla="*/ 0 h 964904"/>
                <a:gd name="connsiteX3" fmla="*/ 2211573 w 3346597"/>
                <a:gd name="connsiteY3" fmla="*/ 45719 h 964904"/>
                <a:gd name="connsiteX4" fmla="*/ 2206256 w 3346597"/>
                <a:gd name="connsiteY4" fmla="*/ 903767 h 964904"/>
                <a:gd name="connsiteX5" fmla="*/ 3346597 w 3346597"/>
                <a:gd name="connsiteY5" fmla="*/ 917058 h 964904"/>
                <a:gd name="connsiteX6" fmla="*/ 3343939 w 3346597"/>
                <a:gd name="connsiteY6" fmla="*/ 964904 h 964904"/>
                <a:gd name="connsiteX7" fmla="*/ 2142460 w 3346597"/>
                <a:gd name="connsiteY7" fmla="*/ 951614 h 964904"/>
                <a:gd name="connsiteX8" fmla="*/ 2137144 w 3346597"/>
                <a:gd name="connsiteY8" fmla="*/ 55821 h 964904"/>
                <a:gd name="connsiteX9" fmla="*/ 1071229 w 3346597"/>
                <a:gd name="connsiteY9" fmla="*/ 47847 h 964904"/>
                <a:gd name="connsiteX10" fmla="*/ 1068572 w 3346597"/>
                <a:gd name="connsiteY10" fmla="*/ 943640 h 964904"/>
                <a:gd name="connsiteX11" fmla="*/ 0 w 3346597"/>
                <a:gd name="connsiteY11" fmla="*/ 943640 h 964904"/>
                <a:gd name="connsiteX12" fmla="*/ 0 w 3346597"/>
                <a:gd name="connsiteY12" fmla="*/ 893135 h 964904"/>
                <a:gd name="connsiteX0" fmla="*/ 0 w 3346597"/>
                <a:gd name="connsiteY0" fmla="*/ 893135 h 964904"/>
                <a:gd name="connsiteX1" fmla="*/ 1007435 w 3346597"/>
                <a:gd name="connsiteY1" fmla="*/ 893135 h 964904"/>
                <a:gd name="connsiteX2" fmla="*/ 1010093 w 3346597"/>
                <a:gd name="connsiteY2" fmla="*/ 0 h 964904"/>
                <a:gd name="connsiteX3" fmla="*/ 2206257 w 3346597"/>
                <a:gd name="connsiteY3" fmla="*/ 3189 h 964904"/>
                <a:gd name="connsiteX4" fmla="*/ 2206256 w 3346597"/>
                <a:gd name="connsiteY4" fmla="*/ 903767 h 964904"/>
                <a:gd name="connsiteX5" fmla="*/ 3346597 w 3346597"/>
                <a:gd name="connsiteY5" fmla="*/ 917058 h 964904"/>
                <a:gd name="connsiteX6" fmla="*/ 3343939 w 3346597"/>
                <a:gd name="connsiteY6" fmla="*/ 964904 h 964904"/>
                <a:gd name="connsiteX7" fmla="*/ 2142460 w 3346597"/>
                <a:gd name="connsiteY7" fmla="*/ 951614 h 964904"/>
                <a:gd name="connsiteX8" fmla="*/ 2137144 w 3346597"/>
                <a:gd name="connsiteY8" fmla="*/ 55821 h 964904"/>
                <a:gd name="connsiteX9" fmla="*/ 1071229 w 3346597"/>
                <a:gd name="connsiteY9" fmla="*/ 47847 h 964904"/>
                <a:gd name="connsiteX10" fmla="*/ 1068572 w 3346597"/>
                <a:gd name="connsiteY10" fmla="*/ 943640 h 964904"/>
                <a:gd name="connsiteX11" fmla="*/ 0 w 3346597"/>
                <a:gd name="connsiteY11" fmla="*/ 943640 h 964904"/>
                <a:gd name="connsiteX12" fmla="*/ 0 w 3346597"/>
                <a:gd name="connsiteY12" fmla="*/ 893135 h 96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6597" h="964904">
                  <a:moveTo>
                    <a:pt x="0" y="893135"/>
                  </a:moveTo>
                  <a:lnTo>
                    <a:pt x="1007435" y="893135"/>
                  </a:lnTo>
                  <a:lnTo>
                    <a:pt x="1010093" y="0"/>
                  </a:lnTo>
                  <a:lnTo>
                    <a:pt x="2206257" y="3189"/>
                  </a:lnTo>
                  <a:cubicBezTo>
                    <a:pt x="2204485" y="289205"/>
                    <a:pt x="2208028" y="617751"/>
                    <a:pt x="2206256" y="903767"/>
                  </a:cubicBezTo>
                  <a:lnTo>
                    <a:pt x="3346597" y="917058"/>
                  </a:lnTo>
                  <a:lnTo>
                    <a:pt x="3343939" y="964904"/>
                  </a:lnTo>
                  <a:lnTo>
                    <a:pt x="2142460" y="951614"/>
                  </a:lnTo>
                  <a:lnTo>
                    <a:pt x="2137144" y="55821"/>
                  </a:lnTo>
                  <a:lnTo>
                    <a:pt x="1071229" y="47847"/>
                  </a:lnTo>
                  <a:cubicBezTo>
                    <a:pt x="1070343" y="346445"/>
                    <a:pt x="1069458" y="645042"/>
                    <a:pt x="1068572" y="943640"/>
                  </a:cubicBezTo>
                  <a:lnTo>
                    <a:pt x="0" y="943640"/>
                  </a:lnTo>
                  <a:lnTo>
                    <a:pt x="0" y="893135"/>
                  </a:ln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2624F9-BEA9-4C21-BAD9-B1FB4B941FF4}"/>
                </a:ext>
              </a:extLst>
            </p:cNvPr>
            <p:cNvSpPr txBox="1"/>
            <p:nvPr/>
          </p:nvSpPr>
          <p:spPr>
            <a:xfrm>
              <a:off x="9201948" y="2320556"/>
              <a:ext cx="45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216A940-4D34-438A-8A5E-B7D1C460A287}"/>
                </a:ext>
              </a:extLst>
            </p:cNvPr>
            <p:cNvCxnSpPr/>
            <p:nvPr/>
          </p:nvCxnSpPr>
          <p:spPr>
            <a:xfrm flipV="1">
              <a:off x="6834994" y="2320556"/>
              <a:ext cx="0" cy="94098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8516EF-E07E-41FE-9002-D51E50A5EA1E}"/>
              </a:ext>
            </a:extLst>
          </p:cNvPr>
          <p:cNvGrpSpPr/>
          <p:nvPr/>
        </p:nvGrpSpPr>
        <p:grpSpPr>
          <a:xfrm>
            <a:off x="7737572" y="2879457"/>
            <a:ext cx="2953514" cy="2740862"/>
            <a:chOff x="7693006" y="3351197"/>
            <a:chExt cx="2953514" cy="2740862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8D6988-2330-40EE-9B94-D1AC67AE782D}"/>
                </a:ext>
              </a:extLst>
            </p:cNvPr>
            <p:cNvCxnSpPr/>
            <p:nvPr/>
          </p:nvCxnSpPr>
          <p:spPr>
            <a:xfrm flipV="1">
              <a:off x="7693006" y="3895878"/>
              <a:ext cx="357447" cy="9144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19E932D3-2281-44CC-8569-D07CA0743856}"/>
                </a:ext>
              </a:extLst>
            </p:cNvPr>
            <p:cNvSpPr/>
            <p:nvPr/>
          </p:nvSpPr>
          <p:spPr>
            <a:xfrm rot="1525793">
              <a:off x="7798117" y="3351197"/>
              <a:ext cx="2848403" cy="2740862"/>
            </a:xfrm>
            <a:prstGeom prst="arc">
              <a:avLst>
                <a:gd name="adj1" fmla="val 11342373"/>
                <a:gd name="adj2" fmla="val 20559412"/>
              </a:avLst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8411F9-2418-4F96-8A63-7357ECA101AC}"/>
              </a:ext>
            </a:extLst>
          </p:cNvPr>
          <p:cNvCxnSpPr>
            <a:cxnSpLocks/>
          </p:cNvCxnSpPr>
          <p:nvPr/>
        </p:nvCxnSpPr>
        <p:spPr>
          <a:xfrm flipV="1">
            <a:off x="7406640" y="3433862"/>
            <a:ext cx="376426" cy="91440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E9D3B6-8520-4E39-BEAB-80420C3A7085}"/>
              </a:ext>
            </a:extLst>
          </p:cNvPr>
          <p:cNvGrpSpPr/>
          <p:nvPr/>
        </p:nvGrpSpPr>
        <p:grpSpPr>
          <a:xfrm>
            <a:off x="7924801" y="4348264"/>
            <a:ext cx="2974634" cy="2310140"/>
            <a:chOff x="8225785" y="4139260"/>
            <a:chExt cx="2388679" cy="188190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A9924E8-6EE3-40C4-A065-502EEA505F59}"/>
                </a:ext>
              </a:extLst>
            </p:cNvPr>
            <p:cNvGrpSpPr/>
            <p:nvPr/>
          </p:nvGrpSpPr>
          <p:grpSpPr>
            <a:xfrm>
              <a:off x="8225785" y="4139260"/>
              <a:ext cx="1748817" cy="1740938"/>
              <a:chOff x="7733839" y="4491892"/>
              <a:chExt cx="2957246" cy="289983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D01DF5A-5B03-429B-A3C5-850BF084FB83}"/>
                  </a:ext>
                </a:extLst>
              </p:cNvPr>
              <p:cNvGrpSpPr/>
              <p:nvPr/>
            </p:nvGrpSpPr>
            <p:grpSpPr>
              <a:xfrm>
                <a:off x="7733839" y="4650868"/>
                <a:ext cx="2957246" cy="2740862"/>
                <a:chOff x="7689273" y="3351198"/>
                <a:chExt cx="2957246" cy="2740862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39D52DFF-7438-4316-A410-4E25C0DF0AD7}"/>
                    </a:ext>
                  </a:extLst>
                </p:cNvPr>
                <p:cNvCxnSpPr/>
                <p:nvPr/>
              </p:nvCxnSpPr>
              <p:spPr>
                <a:xfrm flipV="1">
                  <a:off x="7689273" y="3914065"/>
                  <a:ext cx="357447" cy="914401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5" name="Arc 24">
                  <a:extLst>
                    <a:ext uri="{FF2B5EF4-FFF2-40B4-BE49-F238E27FC236}">
                      <a16:creationId xmlns:a16="http://schemas.microsoft.com/office/drawing/2014/main" id="{57202F6A-35D2-4B70-8D8E-ACFF5AA7B512}"/>
                    </a:ext>
                  </a:extLst>
                </p:cNvPr>
                <p:cNvSpPr/>
                <p:nvPr/>
              </p:nvSpPr>
              <p:spPr>
                <a:xfrm rot="1525793">
                  <a:off x="7798117" y="3351198"/>
                  <a:ext cx="2848402" cy="2740862"/>
                </a:xfrm>
                <a:prstGeom prst="arc">
                  <a:avLst>
                    <a:gd name="adj1" fmla="val 11342373"/>
                    <a:gd name="adj2" fmla="val 20450649"/>
                  </a:avLst>
                </a:prstGeom>
                <a:ln w="381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7" name="Arc 26">
                <a:extLst>
                  <a:ext uri="{FF2B5EF4-FFF2-40B4-BE49-F238E27FC236}">
                    <a16:creationId xmlns:a16="http://schemas.microsoft.com/office/drawing/2014/main" id="{AB6BAF72-5A71-420B-BCEF-BBC78944AD4E}"/>
                  </a:ext>
                </a:extLst>
              </p:cNvPr>
              <p:cNvSpPr/>
              <p:nvPr/>
            </p:nvSpPr>
            <p:spPr>
              <a:xfrm rot="3709974">
                <a:off x="7876034" y="4545662"/>
                <a:ext cx="2848403" cy="2740863"/>
              </a:xfrm>
              <a:prstGeom prst="arc">
                <a:avLst>
                  <a:gd name="adj1" fmla="val 18454043"/>
                  <a:gd name="adj2" fmla="val 19462789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B225FD5-16A3-43B5-B358-92F5B83AB1C8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 flipV="1">
              <a:off x="8255712" y="5189221"/>
              <a:ext cx="1436928" cy="194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B8F7584-3CDC-44A7-B6F2-A2274E5FEB61}"/>
                </a:ext>
              </a:extLst>
            </p:cNvPr>
            <p:cNvCxnSpPr>
              <a:cxnSpLocks/>
            </p:cNvCxnSpPr>
            <p:nvPr/>
          </p:nvCxnSpPr>
          <p:spPr>
            <a:xfrm>
              <a:off x="9692640" y="5189220"/>
              <a:ext cx="262890" cy="268605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87073A95-DBAF-460E-B9C4-0B016BB3343C}"/>
                </a:ext>
              </a:extLst>
            </p:cNvPr>
            <p:cNvSpPr/>
            <p:nvPr/>
          </p:nvSpPr>
          <p:spPr>
            <a:xfrm rot="11495044">
              <a:off x="8254716" y="4287216"/>
              <a:ext cx="1743688" cy="1733950"/>
            </a:xfrm>
            <a:prstGeom prst="arc">
              <a:avLst>
                <a:gd name="adj1" fmla="val 11342373"/>
                <a:gd name="adj2" fmla="val 20765982"/>
              </a:avLst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63E6614-59C1-4FDD-97B5-23FD781F18CE}"/>
                </a:ext>
              </a:extLst>
            </p:cNvPr>
            <p:cNvCxnSpPr/>
            <p:nvPr/>
          </p:nvCxnSpPr>
          <p:spPr>
            <a:xfrm flipV="1">
              <a:off x="8271273" y="4761290"/>
              <a:ext cx="149427" cy="377190"/>
            </a:xfrm>
            <a:prstGeom prst="line">
              <a:avLst/>
            </a:prstGeom>
            <a:ln w="317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86308CA-A712-41E6-9CA0-E6F8C0AF0F8C}"/>
                </a:ext>
              </a:extLst>
            </p:cNvPr>
            <p:cNvCxnSpPr>
              <a:cxnSpLocks/>
            </p:cNvCxnSpPr>
            <p:nvPr/>
          </p:nvCxnSpPr>
          <p:spPr>
            <a:xfrm>
              <a:off x="8271273" y="5137526"/>
              <a:ext cx="400725" cy="0"/>
            </a:xfrm>
            <a:prstGeom prst="line">
              <a:avLst/>
            </a:prstGeom>
            <a:ln w="317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4100343-649E-45C0-A7F5-9B5B37C6EB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23595" y="4949885"/>
              <a:ext cx="590869" cy="281363"/>
            </a:xfrm>
            <a:prstGeom prst="straightConnector1">
              <a:avLst/>
            </a:prstGeom>
            <a:ln w="952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C6075-707D-4D47-96E9-13F9ED35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21</a:t>
            </a:fld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531B7A0-4922-46F5-BED4-2CF26E757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6CBB19D-7176-4AB2-983C-82416758CD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24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74538-8DA2-4827-AA9F-B656BAB2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91E63-A1F4-482B-9157-E5B5EC645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219"/>
            <a:ext cx="5419725" cy="4351338"/>
          </a:xfrm>
        </p:spPr>
        <p:txBody>
          <a:bodyPr/>
          <a:lstStyle/>
          <a:p>
            <a:r>
              <a:rPr lang="en-US" dirty="0"/>
              <a:t>Add holes to attach plastic sheet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Remove place for dowel to sit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Modify hinge so a cheaper one can be used (dropped hardware total cost down to $31)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82A2CC1-8377-4E8D-B250-DDCEC9DC73AB}"/>
              </a:ext>
            </a:extLst>
          </p:cNvPr>
          <p:cNvSpPr/>
          <p:nvPr/>
        </p:nvSpPr>
        <p:spPr>
          <a:xfrm>
            <a:off x="8113449" y="1486761"/>
            <a:ext cx="320505" cy="353212"/>
          </a:xfrm>
          <a:custGeom>
            <a:avLst/>
            <a:gdLst>
              <a:gd name="connsiteX0" fmla="*/ 0 w 287167"/>
              <a:gd name="connsiteY0" fmla="*/ 105798 h 362737"/>
              <a:gd name="connsiteX1" fmla="*/ 120912 w 287167"/>
              <a:gd name="connsiteY1" fmla="*/ 0 h 362737"/>
              <a:gd name="connsiteX2" fmla="*/ 136026 w 287167"/>
              <a:gd name="connsiteY2" fmla="*/ 105798 h 362737"/>
              <a:gd name="connsiteX3" fmla="*/ 287167 w 287167"/>
              <a:gd name="connsiteY3" fmla="*/ 309838 h 362737"/>
              <a:gd name="connsiteX4" fmla="*/ 234267 w 287167"/>
              <a:gd name="connsiteY4" fmla="*/ 362737 h 362737"/>
              <a:gd name="connsiteX5" fmla="*/ 90684 w 287167"/>
              <a:gd name="connsiteY5" fmla="*/ 181368 h 362737"/>
              <a:gd name="connsiteX6" fmla="*/ 0 w 287167"/>
              <a:gd name="connsiteY6" fmla="*/ 105798 h 362737"/>
              <a:gd name="connsiteX0" fmla="*/ 0 w 391942"/>
              <a:gd name="connsiteY0" fmla="*/ 139135 h 362737"/>
              <a:gd name="connsiteX1" fmla="*/ 225687 w 391942"/>
              <a:gd name="connsiteY1" fmla="*/ 0 h 362737"/>
              <a:gd name="connsiteX2" fmla="*/ 240801 w 391942"/>
              <a:gd name="connsiteY2" fmla="*/ 105798 h 362737"/>
              <a:gd name="connsiteX3" fmla="*/ 391942 w 391942"/>
              <a:gd name="connsiteY3" fmla="*/ 309838 h 362737"/>
              <a:gd name="connsiteX4" fmla="*/ 339042 w 391942"/>
              <a:gd name="connsiteY4" fmla="*/ 362737 h 362737"/>
              <a:gd name="connsiteX5" fmla="*/ 195459 w 391942"/>
              <a:gd name="connsiteY5" fmla="*/ 181368 h 362737"/>
              <a:gd name="connsiteX6" fmla="*/ 0 w 391942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197939 w 349080"/>
              <a:gd name="connsiteY2" fmla="*/ 1057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6989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38924"/>
              <a:gd name="connsiteX1" fmla="*/ 182825 w 349080"/>
              <a:gd name="connsiteY1" fmla="*/ 0 h 338924"/>
              <a:gd name="connsiteX2" fmla="*/ 212226 w 349080"/>
              <a:gd name="connsiteY2" fmla="*/ 143898 h 338924"/>
              <a:gd name="connsiteX3" fmla="*/ 349080 w 349080"/>
              <a:gd name="connsiteY3" fmla="*/ 309838 h 338924"/>
              <a:gd name="connsiteX4" fmla="*/ 300943 w 349080"/>
              <a:gd name="connsiteY4" fmla="*/ 338924 h 338924"/>
              <a:gd name="connsiteX5" fmla="*/ 152597 w 349080"/>
              <a:gd name="connsiteY5" fmla="*/ 181368 h 338924"/>
              <a:gd name="connsiteX6" fmla="*/ 0 w 349080"/>
              <a:gd name="connsiteY6" fmla="*/ 139135 h 338924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53212"/>
              <a:gd name="connsiteX1" fmla="*/ 182825 w 349080"/>
              <a:gd name="connsiteY1" fmla="*/ 0 h 353212"/>
              <a:gd name="connsiteX2" fmla="*/ 212226 w 349080"/>
              <a:gd name="connsiteY2" fmla="*/ 143898 h 353212"/>
              <a:gd name="connsiteX3" fmla="*/ 349080 w 349080"/>
              <a:gd name="connsiteY3" fmla="*/ 309838 h 353212"/>
              <a:gd name="connsiteX4" fmla="*/ 300943 w 349080"/>
              <a:gd name="connsiteY4" fmla="*/ 353212 h 353212"/>
              <a:gd name="connsiteX5" fmla="*/ 152597 w 349080"/>
              <a:gd name="connsiteY5" fmla="*/ 181368 h 353212"/>
              <a:gd name="connsiteX6" fmla="*/ 0 w 349080"/>
              <a:gd name="connsiteY6" fmla="*/ 139135 h 353212"/>
              <a:gd name="connsiteX0" fmla="*/ 0 w 330030"/>
              <a:gd name="connsiteY0" fmla="*/ 129610 h 353212"/>
              <a:gd name="connsiteX1" fmla="*/ 163775 w 330030"/>
              <a:gd name="connsiteY1" fmla="*/ 0 h 353212"/>
              <a:gd name="connsiteX2" fmla="*/ 193176 w 330030"/>
              <a:gd name="connsiteY2" fmla="*/ 143898 h 353212"/>
              <a:gd name="connsiteX3" fmla="*/ 330030 w 330030"/>
              <a:gd name="connsiteY3" fmla="*/ 309838 h 353212"/>
              <a:gd name="connsiteX4" fmla="*/ 281893 w 330030"/>
              <a:gd name="connsiteY4" fmla="*/ 353212 h 353212"/>
              <a:gd name="connsiteX5" fmla="*/ 133547 w 330030"/>
              <a:gd name="connsiteY5" fmla="*/ 181368 h 353212"/>
              <a:gd name="connsiteX6" fmla="*/ 0 w 330030"/>
              <a:gd name="connsiteY6" fmla="*/ 129610 h 353212"/>
              <a:gd name="connsiteX0" fmla="*/ 0 w 284311"/>
              <a:gd name="connsiteY0" fmla="*/ 142014 h 353212"/>
              <a:gd name="connsiteX1" fmla="*/ 118056 w 284311"/>
              <a:gd name="connsiteY1" fmla="*/ 0 h 353212"/>
              <a:gd name="connsiteX2" fmla="*/ 147457 w 284311"/>
              <a:gd name="connsiteY2" fmla="*/ 143898 h 353212"/>
              <a:gd name="connsiteX3" fmla="*/ 284311 w 284311"/>
              <a:gd name="connsiteY3" fmla="*/ 309838 h 353212"/>
              <a:gd name="connsiteX4" fmla="*/ 236174 w 284311"/>
              <a:gd name="connsiteY4" fmla="*/ 353212 h 353212"/>
              <a:gd name="connsiteX5" fmla="*/ 87828 w 284311"/>
              <a:gd name="connsiteY5" fmla="*/ 181368 h 353212"/>
              <a:gd name="connsiteX6" fmla="*/ 0 w 284311"/>
              <a:gd name="connsiteY6" fmla="*/ 142014 h 353212"/>
              <a:gd name="connsiteX0" fmla="*/ 0 w 330030"/>
              <a:gd name="connsiteY0" fmla="*/ 146777 h 353212"/>
              <a:gd name="connsiteX1" fmla="*/ 163775 w 330030"/>
              <a:gd name="connsiteY1" fmla="*/ 0 h 353212"/>
              <a:gd name="connsiteX2" fmla="*/ 193176 w 330030"/>
              <a:gd name="connsiteY2" fmla="*/ 143898 h 353212"/>
              <a:gd name="connsiteX3" fmla="*/ 330030 w 330030"/>
              <a:gd name="connsiteY3" fmla="*/ 309838 h 353212"/>
              <a:gd name="connsiteX4" fmla="*/ 281893 w 330030"/>
              <a:gd name="connsiteY4" fmla="*/ 353212 h 353212"/>
              <a:gd name="connsiteX5" fmla="*/ 133547 w 330030"/>
              <a:gd name="connsiteY5" fmla="*/ 181368 h 353212"/>
              <a:gd name="connsiteX6" fmla="*/ 0 w 330030"/>
              <a:gd name="connsiteY6" fmla="*/ 146777 h 353212"/>
              <a:gd name="connsiteX0" fmla="*/ 0 w 291930"/>
              <a:gd name="connsiteY0" fmla="*/ 118202 h 353212"/>
              <a:gd name="connsiteX1" fmla="*/ 125675 w 291930"/>
              <a:gd name="connsiteY1" fmla="*/ 0 h 353212"/>
              <a:gd name="connsiteX2" fmla="*/ 155076 w 291930"/>
              <a:gd name="connsiteY2" fmla="*/ 143898 h 353212"/>
              <a:gd name="connsiteX3" fmla="*/ 291930 w 291930"/>
              <a:gd name="connsiteY3" fmla="*/ 309838 h 353212"/>
              <a:gd name="connsiteX4" fmla="*/ 243793 w 291930"/>
              <a:gd name="connsiteY4" fmla="*/ 353212 h 353212"/>
              <a:gd name="connsiteX5" fmla="*/ 95447 w 291930"/>
              <a:gd name="connsiteY5" fmla="*/ 181368 h 353212"/>
              <a:gd name="connsiteX6" fmla="*/ 0 w 291930"/>
              <a:gd name="connsiteY6" fmla="*/ 118202 h 353212"/>
              <a:gd name="connsiteX0" fmla="*/ 0 w 320505"/>
              <a:gd name="connsiteY0" fmla="*/ 137252 h 353212"/>
              <a:gd name="connsiteX1" fmla="*/ 154250 w 320505"/>
              <a:gd name="connsiteY1" fmla="*/ 0 h 353212"/>
              <a:gd name="connsiteX2" fmla="*/ 183651 w 320505"/>
              <a:gd name="connsiteY2" fmla="*/ 143898 h 353212"/>
              <a:gd name="connsiteX3" fmla="*/ 320505 w 320505"/>
              <a:gd name="connsiteY3" fmla="*/ 309838 h 353212"/>
              <a:gd name="connsiteX4" fmla="*/ 272368 w 320505"/>
              <a:gd name="connsiteY4" fmla="*/ 353212 h 353212"/>
              <a:gd name="connsiteX5" fmla="*/ 124022 w 320505"/>
              <a:gd name="connsiteY5" fmla="*/ 181368 h 353212"/>
              <a:gd name="connsiteX6" fmla="*/ 0 w 320505"/>
              <a:gd name="connsiteY6" fmla="*/ 137252 h 35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0505" h="353212">
                <a:moveTo>
                  <a:pt x="0" y="137252"/>
                </a:moveTo>
                <a:lnTo>
                  <a:pt x="154250" y="0"/>
                </a:lnTo>
                <a:lnTo>
                  <a:pt x="183651" y="143898"/>
                </a:lnTo>
                <a:lnTo>
                  <a:pt x="320505" y="309838"/>
                </a:lnTo>
                <a:lnTo>
                  <a:pt x="272368" y="353212"/>
                </a:lnTo>
                <a:lnTo>
                  <a:pt x="124022" y="181368"/>
                </a:lnTo>
                <a:lnTo>
                  <a:pt x="0" y="1372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07D4845-0D10-4E04-9E6F-6EB1B26A9952}"/>
              </a:ext>
            </a:extLst>
          </p:cNvPr>
          <p:cNvSpPr/>
          <p:nvPr/>
        </p:nvSpPr>
        <p:spPr>
          <a:xfrm rot="5607115">
            <a:off x="10256071" y="1663368"/>
            <a:ext cx="320505" cy="353212"/>
          </a:xfrm>
          <a:custGeom>
            <a:avLst/>
            <a:gdLst>
              <a:gd name="connsiteX0" fmla="*/ 0 w 287167"/>
              <a:gd name="connsiteY0" fmla="*/ 105798 h 362737"/>
              <a:gd name="connsiteX1" fmla="*/ 120912 w 287167"/>
              <a:gd name="connsiteY1" fmla="*/ 0 h 362737"/>
              <a:gd name="connsiteX2" fmla="*/ 136026 w 287167"/>
              <a:gd name="connsiteY2" fmla="*/ 105798 h 362737"/>
              <a:gd name="connsiteX3" fmla="*/ 287167 w 287167"/>
              <a:gd name="connsiteY3" fmla="*/ 309838 h 362737"/>
              <a:gd name="connsiteX4" fmla="*/ 234267 w 287167"/>
              <a:gd name="connsiteY4" fmla="*/ 362737 h 362737"/>
              <a:gd name="connsiteX5" fmla="*/ 90684 w 287167"/>
              <a:gd name="connsiteY5" fmla="*/ 181368 h 362737"/>
              <a:gd name="connsiteX6" fmla="*/ 0 w 287167"/>
              <a:gd name="connsiteY6" fmla="*/ 105798 h 362737"/>
              <a:gd name="connsiteX0" fmla="*/ 0 w 391942"/>
              <a:gd name="connsiteY0" fmla="*/ 139135 h 362737"/>
              <a:gd name="connsiteX1" fmla="*/ 225687 w 391942"/>
              <a:gd name="connsiteY1" fmla="*/ 0 h 362737"/>
              <a:gd name="connsiteX2" fmla="*/ 240801 w 391942"/>
              <a:gd name="connsiteY2" fmla="*/ 105798 h 362737"/>
              <a:gd name="connsiteX3" fmla="*/ 391942 w 391942"/>
              <a:gd name="connsiteY3" fmla="*/ 309838 h 362737"/>
              <a:gd name="connsiteX4" fmla="*/ 339042 w 391942"/>
              <a:gd name="connsiteY4" fmla="*/ 362737 h 362737"/>
              <a:gd name="connsiteX5" fmla="*/ 195459 w 391942"/>
              <a:gd name="connsiteY5" fmla="*/ 181368 h 362737"/>
              <a:gd name="connsiteX6" fmla="*/ 0 w 391942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197939 w 349080"/>
              <a:gd name="connsiteY2" fmla="*/ 1057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6989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38924"/>
              <a:gd name="connsiteX1" fmla="*/ 182825 w 349080"/>
              <a:gd name="connsiteY1" fmla="*/ 0 h 338924"/>
              <a:gd name="connsiteX2" fmla="*/ 212226 w 349080"/>
              <a:gd name="connsiteY2" fmla="*/ 143898 h 338924"/>
              <a:gd name="connsiteX3" fmla="*/ 349080 w 349080"/>
              <a:gd name="connsiteY3" fmla="*/ 309838 h 338924"/>
              <a:gd name="connsiteX4" fmla="*/ 300943 w 349080"/>
              <a:gd name="connsiteY4" fmla="*/ 338924 h 338924"/>
              <a:gd name="connsiteX5" fmla="*/ 152597 w 349080"/>
              <a:gd name="connsiteY5" fmla="*/ 181368 h 338924"/>
              <a:gd name="connsiteX6" fmla="*/ 0 w 349080"/>
              <a:gd name="connsiteY6" fmla="*/ 139135 h 338924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62737"/>
              <a:gd name="connsiteX1" fmla="*/ 182825 w 349080"/>
              <a:gd name="connsiteY1" fmla="*/ 0 h 362737"/>
              <a:gd name="connsiteX2" fmla="*/ 212226 w 349080"/>
              <a:gd name="connsiteY2" fmla="*/ 143898 h 362737"/>
              <a:gd name="connsiteX3" fmla="*/ 349080 w 349080"/>
              <a:gd name="connsiteY3" fmla="*/ 309838 h 362737"/>
              <a:gd name="connsiteX4" fmla="*/ 296180 w 349080"/>
              <a:gd name="connsiteY4" fmla="*/ 362737 h 362737"/>
              <a:gd name="connsiteX5" fmla="*/ 152597 w 349080"/>
              <a:gd name="connsiteY5" fmla="*/ 181368 h 362737"/>
              <a:gd name="connsiteX6" fmla="*/ 0 w 349080"/>
              <a:gd name="connsiteY6" fmla="*/ 139135 h 362737"/>
              <a:gd name="connsiteX0" fmla="*/ 0 w 349080"/>
              <a:gd name="connsiteY0" fmla="*/ 139135 h 353212"/>
              <a:gd name="connsiteX1" fmla="*/ 182825 w 349080"/>
              <a:gd name="connsiteY1" fmla="*/ 0 h 353212"/>
              <a:gd name="connsiteX2" fmla="*/ 212226 w 349080"/>
              <a:gd name="connsiteY2" fmla="*/ 143898 h 353212"/>
              <a:gd name="connsiteX3" fmla="*/ 349080 w 349080"/>
              <a:gd name="connsiteY3" fmla="*/ 309838 h 353212"/>
              <a:gd name="connsiteX4" fmla="*/ 300943 w 349080"/>
              <a:gd name="connsiteY4" fmla="*/ 353212 h 353212"/>
              <a:gd name="connsiteX5" fmla="*/ 152597 w 349080"/>
              <a:gd name="connsiteY5" fmla="*/ 181368 h 353212"/>
              <a:gd name="connsiteX6" fmla="*/ 0 w 349080"/>
              <a:gd name="connsiteY6" fmla="*/ 139135 h 353212"/>
              <a:gd name="connsiteX0" fmla="*/ 0 w 330030"/>
              <a:gd name="connsiteY0" fmla="*/ 129610 h 353212"/>
              <a:gd name="connsiteX1" fmla="*/ 163775 w 330030"/>
              <a:gd name="connsiteY1" fmla="*/ 0 h 353212"/>
              <a:gd name="connsiteX2" fmla="*/ 193176 w 330030"/>
              <a:gd name="connsiteY2" fmla="*/ 143898 h 353212"/>
              <a:gd name="connsiteX3" fmla="*/ 330030 w 330030"/>
              <a:gd name="connsiteY3" fmla="*/ 309838 h 353212"/>
              <a:gd name="connsiteX4" fmla="*/ 281893 w 330030"/>
              <a:gd name="connsiteY4" fmla="*/ 353212 h 353212"/>
              <a:gd name="connsiteX5" fmla="*/ 133547 w 330030"/>
              <a:gd name="connsiteY5" fmla="*/ 181368 h 353212"/>
              <a:gd name="connsiteX6" fmla="*/ 0 w 330030"/>
              <a:gd name="connsiteY6" fmla="*/ 129610 h 353212"/>
              <a:gd name="connsiteX0" fmla="*/ 0 w 284311"/>
              <a:gd name="connsiteY0" fmla="*/ 142014 h 353212"/>
              <a:gd name="connsiteX1" fmla="*/ 118056 w 284311"/>
              <a:gd name="connsiteY1" fmla="*/ 0 h 353212"/>
              <a:gd name="connsiteX2" fmla="*/ 147457 w 284311"/>
              <a:gd name="connsiteY2" fmla="*/ 143898 h 353212"/>
              <a:gd name="connsiteX3" fmla="*/ 284311 w 284311"/>
              <a:gd name="connsiteY3" fmla="*/ 309838 h 353212"/>
              <a:gd name="connsiteX4" fmla="*/ 236174 w 284311"/>
              <a:gd name="connsiteY4" fmla="*/ 353212 h 353212"/>
              <a:gd name="connsiteX5" fmla="*/ 87828 w 284311"/>
              <a:gd name="connsiteY5" fmla="*/ 181368 h 353212"/>
              <a:gd name="connsiteX6" fmla="*/ 0 w 284311"/>
              <a:gd name="connsiteY6" fmla="*/ 142014 h 353212"/>
              <a:gd name="connsiteX0" fmla="*/ 0 w 330030"/>
              <a:gd name="connsiteY0" fmla="*/ 146777 h 353212"/>
              <a:gd name="connsiteX1" fmla="*/ 163775 w 330030"/>
              <a:gd name="connsiteY1" fmla="*/ 0 h 353212"/>
              <a:gd name="connsiteX2" fmla="*/ 193176 w 330030"/>
              <a:gd name="connsiteY2" fmla="*/ 143898 h 353212"/>
              <a:gd name="connsiteX3" fmla="*/ 330030 w 330030"/>
              <a:gd name="connsiteY3" fmla="*/ 309838 h 353212"/>
              <a:gd name="connsiteX4" fmla="*/ 281893 w 330030"/>
              <a:gd name="connsiteY4" fmla="*/ 353212 h 353212"/>
              <a:gd name="connsiteX5" fmla="*/ 133547 w 330030"/>
              <a:gd name="connsiteY5" fmla="*/ 181368 h 353212"/>
              <a:gd name="connsiteX6" fmla="*/ 0 w 330030"/>
              <a:gd name="connsiteY6" fmla="*/ 146777 h 353212"/>
              <a:gd name="connsiteX0" fmla="*/ 0 w 291930"/>
              <a:gd name="connsiteY0" fmla="*/ 118202 h 353212"/>
              <a:gd name="connsiteX1" fmla="*/ 125675 w 291930"/>
              <a:gd name="connsiteY1" fmla="*/ 0 h 353212"/>
              <a:gd name="connsiteX2" fmla="*/ 155076 w 291930"/>
              <a:gd name="connsiteY2" fmla="*/ 143898 h 353212"/>
              <a:gd name="connsiteX3" fmla="*/ 291930 w 291930"/>
              <a:gd name="connsiteY3" fmla="*/ 309838 h 353212"/>
              <a:gd name="connsiteX4" fmla="*/ 243793 w 291930"/>
              <a:gd name="connsiteY4" fmla="*/ 353212 h 353212"/>
              <a:gd name="connsiteX5" fmla="*/ 95447 w 291930"/>
              <a:gd name="connsiteY5" fmla="*/ 181368 h 353212"/>
              <a:gd name="connsiteX6" fmla="*/ 0 w 291930"/>
              <a:gd name="connsiteY6" fmla="*/ 118202 h 353212"/>
              <a:gd name="connsiteX0" fmla="*/ 0 w 320505"/>
              <a:gd name="connsiteY0" fmla="*/ 137252 h 353212"/>
              <a:gd name="connsiteX1" fmla="*/ 154250 w 320505"/>
              <a:gd name="connsiteY1" fmla="*/ 0 h 353212"/>
              <a:gd name="connsiteX2" fmla="*/ 183651 w 320505"/>
              <a:gd name="connsiteY2" fmla="*/ 143898 h 353212"/>
              <a:gd name="connsiteX3" fmla="*/ 320505 w 320505"/>
              <a:gd name="connsiteY3" fmla="*/ 309838 h 353212"/>
              <a:gd name="connsiteX4" fmla="*/ 272368 w 320505"/>
              <a:gd name="connsiteY4" fmla="*/ 353212 h 353212"/>
              <a:gd name="connsiteX5" fmla="*/ 124022 w 320505"/>
              <a:gd name="connsiteY5" fmla="*/ 181368 h 353212"/>
              <a:gd name="connsiteX6" fmla="*/ 0 w 320505"/>
              <a:gd name="connsiteY6" fmla="*/ 137252 h 35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0505" h="353212">
                <a:moveTo>
                  <a:pt x="0" y="137252"/>
                </a:moveTo>
                <a:lnTo>
                  <a:pt x="154250" y="0"/>
                </a:lnTo>
                <a:lnTo>
                  <a:pt x="183651" y="143898"/>
                </a:lnTo>
                <a:lnTo>
                  <a:pt x="320505" y="309838"/>
                </a:lnTo>
                <a:lnTo>
                  <a:pt x="272368" y="353212"/>
                </a:lnTo>
                <a:lnTo>
                  <a:pt x="124022" y="181368"/>
                </a:lnTo>
                <a:lnTo>
                  <a:pt x="0" y="1372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8516EF-E07E-41FE-9002-D51E50A5EA1E}"/>
              </a:ext>
            </a:extLst>
          </p:cNvPr>
          <p:cNvGrpSpPr/>
          <p:nvPr/>
        </p:nvGrpSpPr>
        <p:grpSpPr>
          <a:xfrm>
            <a:off x="7764486" y="1313735"/>
            <a:ext cx="2957247" cy="2740862"/>
            <a:chOff x="7689273" y="3351197"/>
            <a:chExt cx="2957247" cy="2740862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8D6988-2330-40EE-9B94-D1AC67AE782D}"/>
                </a:ext>
              </a:extLst>
            </p:cNvPr>
            <p:cNvCxnSpPr/>
            <p:nvPr/>
          </p:nvCxnSpPr>
          <p:spPr>
            <a:xfrm flipV="1">
              <a:off x="7689273" y="3914066"/>
              <a:ext cx="357447" cy="9144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19E932D3-2281-44CC-8569-D07CA0743856}"/>
                </a:ext>
              </a:extLst>
            </p:cNvPr>
            <p:cNvSpPr/>
            <p:nvPr/>
          </p:nvSpPr>
          <p:spPr>
            <a:xfrm rot="1525793">
              <a:off x="7798117" y="3351197"/>
              <a:ext cx="2848403" cy="2740862"/>
            </a:xfrm>
            <a:prstGeom prst="arc">
              <a:avLst>
                <a:gd name="adj1" fmla="val 11342373"/>
                <a:gd name="adj2" fmla="val 20559412"/>
              </a:avLst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73F043E-CE2E-4361-AA0F-6FC44ED57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258" y="3875349"/>
            <a:ext cx="1966130" cy="22557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2F2EB-6ACF-4146-A670-0FDAEED4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CCD6DE-37AF-426D-9095-3CD018B82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61E5F9-C3CF-4CF1-A177-75B174C159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50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C122-211A-4C6E-A376-7F62DFF8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327"/>
            <a:ext cx="10515600" cy="1325563"/>
          </a:xfrm>
        </p:spPr>
        <p:txBody>
          <a:bodyPr/>
          <a:lstStyle/>
          <a:p>
            <a:r>
              <a:rPr lang="en-US" dirty="0"/>
              <a:t>Cover Design: Updated CAD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0690AC-DB56-4A09-AC8C-77F37F88D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494" y="2137002"/>
            <a:ext cx="8000049" cy="3218769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8CC4B4-41B1-4BD8-AFEB-7FA44F9CC4DF}"/>
              </a:ext>
            </a:extLst>
          </p:cNvPr>
          <p:cNvCxnSpPr>
            <a:cxnSpLocks/>
          </p:cNvCxnSpPr>
          <p:nvPr/>
        </p:nvCxnSpPr>
        <p:spPr>
          <a:xfrm flipV="1">
            <a:off x="2790092" y="4474029"/>
            <a:ext cx="1128765" cy="61752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0D2430-3C46-47C3-BA1C-5730F579C988}"/>
              </a:ext>
            </a:extLst>
          </p:cNvPr>
          <p:cNvCxnSpPr>
            <a:cxnSpLocks/>
          </p:cNvCxnSpPr>
          <p:nvPr/>
        </p:nvCxnSpPr>
        <p:spPr>
          <a:xfrm>
            <a:off x="3265714" y="3098686"/>
            <a:ext cx="892628" cy="75485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2A80927-DF9E-4EEC-BDCE-8AB10117ADC3}"/>
              </a:ext>
            </a:extLst>
          </p:cNvPr>
          <p:cNvSpPr txBox="1"/>
          <p:nvPr/>
        </p:nvSpPr>
        <p:spPr>
          <a:xfrm>
            <a:off x="838200" y="4741706"/>
            <a:ext cx="230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Downward angle to reduce friction on material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AC01F2-9309-4A22-9EE6-537BDF8D350E}"/>
              </a:ext>
            </a:extLst>
          </p:cNvPr>
          <p:cNvSpPr txBox="1"/>
          <p:nvPr/>
        </p:nvSpPr>
        <p:spPr>
          <a:xfrm>
            <a:off x="1132115" y="2402724"/>
            <a:ext cx="2656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Added attachment points for plastic sheet(not pictured)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1258EF-8715-4FDC-8767-88D6FCE1A336}"/>
              </a:ext>
            </a:extLst>
          </p:cNvPr>
          <p:cNvCxnSpPr>
            <a:cxnSpLocks/>
          </p:cNvCxnSpPr>
          <p:nvPr/>
        </p:nvCxnSpPr>
        <p:spPr>
          <a:xfrm flipV="1">
            <a:off x="8697686" y="3254828"/>
            <a:ext cx="511629" cy="1218533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F8533D8-5F7D-4197-968F-0B386993BE92}"/>
              </a:ext>
            </a:extLst>
          </p:cNvPr>
          <p:cNvSpPr txBox="1"/>
          <p:nvPr/>
        </p:nvSpPr>
        <p:spPr>
          <a:xfrm>
            <a:off x="7799614" y="4591400"/>
            <a:ext cx="23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Removed section for dowel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82F38BD-4ADD-4FC1-888E-DF4E37332B31}"/>
              </a:ext>
            </a:extLst>
          </p:cNvPr>
          <p:cNvCxnSpPr>
            <a:cxnSpLocks/>
          </p:cNvCxnSpPr>
          <p:nvPr/>
        </p:nvCxnSpPr>
        <p:spPr>
          <a:xfrm flipH="1" flipV="1">
            <a:off x="6345045" y="4059046"/>
            <a:ext cx="323384" cy="165037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820E85B-14CD-4BE5-B910-E89EF7918664}"/>
              </a:ext>
            </a:extLst>
          </p:cNvPr>
          <p:cNvSpPr txBox="1"/>
          <p:nvPr/>
        </p:nvSpPr>
        <p:spPr>
          <a:xfrm>
            <a:off x="6501161" y="5832088"/>
            <a:ext cx="2475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Material Roll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6CCFA4-7094-48C9-8470-D66AD51B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23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D0BCBA-7B19-4537-B62F-AB7691D96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C2A5B3-384E-46F8-82F5-96266FD80D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11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A0FE2-80ED-49ED-AA7B-14918A53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Design: Updated CAD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3CD83E6-5748-4718-A2BF-C20B7ACE3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138" y="1825625"/>
            <a:ext cx="8127724" cy="4351338"/>
          </a:xfr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2156B1-E7FA-4F2C-B8C7-033A00B1AFA4}"/>
              </a:ext>
            </a:extLst>
          </p:cNvPr>
          <p:cNvCxnSpPr>
            <a:cxnSpLocks/>
          </p:cNvCxnSpPr>
          <p:nvPr/>
        </p:nvCxnSpPr>
        <p:spPr>
          <a:xfrm flipV="1">
            <a:off x="5840186" y="4572000"/>
            <a:ext cx="593271" cy="97553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E718E28-0306-4344-BDDF-5528D66A44A4}"/>
              </a:ext>
            </a:extLst>
          </p:cNvPr>
          <p:cNvSpPr txBox="1"/>
          <p:nvPr/>
        </p:nvSpPr>
        <p:spPr>
          <a:xfrm>
            <a:off x="4942114" y="5665569"/>
            <a:ext cx="23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Removed section for dowel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3CCFF34-8408-4ECE-9569-31952E819F40}"/>
              </a:ext>
            </a:extLst>
          </p:cNvPr>
          <p:cNvCxnSpPr>
            <a:cxnSpLocks/>
          </p:cNvCxnSpPr>
          <p:nvPr/>
        </p:nvCxnSpPr>
        <p:spPr>
          <a:xfrm flipV="1">
            <a:off x="1734142" y="4419602"/>
            <a:ext cx="4448944" cy="44773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220A3A-3383-49DA-BF81-266AA8B80093}"/>
              </a:ext>
            </a:extLst>
          </p:cNvPr>
          <p:cNvSpPr txBox="1"/>
          <p:nvPr/>
        </p:nvSpPr>
        <p:spPr>
          <a:xfrm>
            <a:off x="217574" y="4110335"/>
            <a:ext cx="1814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Downward angle to reduce friction on material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B38C04-CD7A-41A9-9A9C-DAFAFFBF1949}"/>
              </a:ext>
            </a:extLst>
          </p:cNvPr>
          <p:cNvCxnSpPr>
            <a:cxnSpLocks/>
          </p:cNvCxnSpPr>
          <p:nvPr/>
        </p:nvCxnSpPr>
        <p:spPr>
          <a:xfrm flipH="1">
            <a:off x="6669245" y="2435395"/>
            <a:ext cx="1233784" cy="84837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9180EEC-4FB5-42F7-8758-20ACF5B3DE76}"/>
              </a:ext>
            </a:extLst>
          </p:cNvPr>
          <p:cNvSpPr txBox="1"/>
          <p:nvPr/>
        </p:nvSpPr>
        <p:spPr>
          <a:xfrm>
            <a:off x="7903029" y="1498004"/>
            <a:ext cx="2656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Added attachment points for plastic sheet (not pictured)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717C9C-B571-47FB-81C2-4D52E5467811}"/>
              </a:ext>
            </a:extLst>
          </p:cNvPr>
          <p:cNvCxnSpPr>
            <a:cxnSpLocks/>
          </p:cNvCxnSpPr>
          <p:nvPr/>
        </p:nvCxnSpPr>
        <p:spPr>
          <a:xfrm>
            <a:off x="4521270" y="2435395"/>
            <a:ext cx="540588" cy="68721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AAEA49C-075D-4D8F-94B3-7F222CC9BCE2}"/>
              </a:ext>
            </a:extLst>
          </p:cNvPr>
          <p:cNvSpPr txBox="1"/>
          <p:nvPr/>
        </p:nvSpPr>
        <p:spPr>
          <a:xfrm>
            <a:off x="2643277" y="2016016"/>
            <a:ext cx="230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Smaller, less expensive hinge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5B2B3-10F0-45D6-AFA4-7C8BF30AD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24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9C5D08-2781-4952-8C4F-D9136938A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40E39D-E609-4AB9-B4E3-CF1539EE09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4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9F5D2-198D-4A44-BAD0-ABB59BF4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Paper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71CD-2E13-4DEE-AFD2-05D7EFA33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028"/>
            <a:ext cx="4583654" cy="1020627"/>
          </a:xfrm>
        </p:spPr>
        <p:txBody>
          <a:bodyPr/>
          <a:lstStyle/>
          <a:p>
            <a:r>
              <a:rPr lang="en-US" dirty="0"/>
              <a:t>Made in Inkscape as vector graphics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94DA2-DC50-4B66-AA3A-1CF2AA53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0736" y="6378575"/>
            <a:ext cx="2743200" cy="365125"/>
          </a:xfrm>
        </p:spPr>
        <p:txBody>
          <a:bodyPr/>
          <a:lstStyle/>
          <a:p>
            <a:fld id="{0264630B-6753-42AA-B585-05FB54F40EC7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F255C3-2898-4ED7-9095-191314AE1638}"/>
              </a:ext>
            </a:extLst>
          </p:cNvPr>
          <p:cNvGrpSpPr/>
          <p:nvPr/>
        </p:nvGrpSpPr>
        <p:grpSpPr>
          <a:xfrm>
            <a:off x="2542548" y="1693899"/>
            <a:ext cx="9356375" cy="5487532"/>
            <a:chOff x="3679687" y="795573"/>
            <a:chExt cx="11214874" cy="662372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A24CCEE-AF37-4DE0-8FED-CF491AFF0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839" y="5757009"/>
              <a:ext cx="2417600" cy="10549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6A3A1D-C9A4-4198-B332-DB35C18E8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43846">
              <a:off x="12398610" y="897833"/>
              <a:ext cx="673183" cy="6451344"/>
            </a:xfrm>
            <a:prstGeom prst="rect">
              <a:avLst/>
            </a:prstGeom>
            <a:ln w="12700">
              <a:solidFill>
                <a:schemeClr val="tx1"/>
              </a:solidFill>
              <a:prstDash val="dash"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0E49A3E-4BB1-40D1-950A-116A92ACB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11993">
              <a:off x="5750415" y="795573"/>
              <a:ext cx="691170" cy="6623727"/>
            </a:xfrm>
            <a:prstGeom prst="rect">
              <a:avLst/>
            </a:prstGeom>
            <a:ln w="12700">
              <a:solidFill>
                <a:schemeClr val="tx1"/>
              </a:solidFill>
              <a:prstDash val="dash"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075AB7A-971E-4EAF-AB67-CBFC76F48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04157" y="-3699643"/>
              <a:ext cx="765933" cy="11214874"/>
            </a:xfrm>
            <a:prstGeom prst="rect">
              <a:avLst/>
            </a:prstGeom>
            <a:ln w="12700">
              <a:solidFill>
                <a:schemeClr val="tx1"/>
              </a:solidFill>
              <a:prstDash val="dash"/>
            </a:ln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154CBB9-2F47-43C4-8F1A-E1A8B56989A8}"/>
              </a:ext>
            </a:extLst>
          </p:cNvPr>
          <p:cNvSpPr txBox="1"/>
          <p:nvPr/>
        </p:nvSpPr>
        <p:spPr>
          <a:xfrm>
            <a:off x="838200" y="3925390"/>
            <a:ext cx="347199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Four pieces: Left, Right, Top, Bottom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Corners overlap for easy alignment on floor</a:t>
            </a:r>
          </a:p>
          <a:p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8F5D98C-A2FC-4468-9952-FBEF9C497CAD}"/>
              </a:ext>
            </a:extLst>
          </p:cNvPr>
          <p:cNvSpPr txBox="1">
            <a:spLocks/>
          </p:cNvSpPr>
          <p:nvPr/>
        </p:nvSpPr>
        <p:spPr>
          <a:xfrm>
            <a:off x="5421853" y="1686743"/>
            <a:ext cx="5586115" cy="1020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Can be printed in the model shop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D6E620D-740B-4AA0-A3B8-90015F9227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E0F709-C929-4F9C-8D83-B9B3955510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51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9F5D2-198D-4A44-BAD0-ABB59BF4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Paper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71CD-2E13-4DEE-AFD2-05D7EFA33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07" y="1662840"/>
            <a:ext cx="4583654" cy="1020627"/>
          </a:xfrm>
        </p:spPr>
        <p:txBody>
          <a:bodyPr/>
          <a:lstStyle/>
          <a:p>
            <a:r>
              <a:rPr lang="en-US" dirty="0"/>
              <a:t>Numbers in boxes indicate fold numbers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94DA2-DC50-4B66-AA3A-1CF2AA53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0736" y="6378575"/>
            <a:ext cx="2743200" cy="365125"/>
          </a:xfrm>
        </p:spPr>
        <p:txBody>
          <a:bodyPr/>
          <a:lstStyle/>
          <a:p>
            <a:fld id="{0264630B-6753-42AA-B585-05FB54F40EC7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BD61C-0661-4103-B263-C9771011F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21" y="2876200"/>
            <a:ext cx="8026277" cy="3502375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3CE36B2-5DF0-416B-8F83-7929E76547EA}"/>
              </a:ext>
            </a:extLst>
          </p:cNvPr>
          <p:cNvSpPr txBox="1">
            <a:spLocks/>
          </p:cNvSpPr>
          <p:nvPr/>
        </p:nvSpPr>
        <p:spPr>
          <a:xfrm>
            <a:off x="6063249" y="1661003"/>
            <a:ext cx="4390362" cy="12151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Number above box indicate distance in inches from geometric center of sail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493065D-531F-484E-9DBB-1ACB7839CA99}"/>
              </a:ext>
            </a:extLst>
          </p:cNvPr>
          <p:cNvSpPr txBox="1">
            <a:spLocks/>
          </p:cNvSpPr>
          <p:nvPr/>
        </p:nvSpPr>
        <p:spPr>
          <a:xfrm>
            <a:off x="619414" y="3208528"/>
            <a:ext cx="2369971" cy="3170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Color is used for easy matching of the same fold line on top form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9F56DE-4739-485D-A8BC-AB189432F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A93B43-3F96-49F5-BFDF-E9232F0D54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34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D2F5-01CC-40F0-AA1D-6655E4406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Remotely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3E896-4647-4B8B-9A06-9EA162482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Learned how to use Abaqus</a:t>
            </a:r>
          </a:p>
          <a:p>
            <a:r>
              <a:rPr lang="en-US" dirty="0"/>
              <a:t>Built sail and boom model</a:t>
            </a:r>
          </a:p>
          <a:p>
            <a:r>
              <a:rPr lang="en-US" dirty="0"/>
              <a:t>Troubleshooted problems with mentor during daily check ins</a:t>
            </a:r>
          </a:p>
          <a:p>
            <a:r>
              <a:rPr lang="en-US" dirty="0"/>
              <a:t>Difficulty getting entire model to run in the end </a:t>
            </a:r>
          </a:p>
          <a:p>
            <a:r>
              <a:rPr lang="en-US" dirty="0"/>
              <a:t>Switched to modeling connector force vs. boom end displacement based on material 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30613-4C46-4363-B40B-71D3685D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14758-5F2C-41E2-8B1B-18CF2AA42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30FF91-7E7E-4A76-8420-45422AF591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1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D2F5-01CC-40F0-AA1D-6655E4406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Abaqus Sail Model: Quadrant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3E896-4647-4B8B-9A06-9EA162482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06" y="1666008"/>
            <a:ext cx="2404948" cy="413691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Exercise to learn how to use Abaqus</a:t>
            </a:r>
          </a:p>
          <a:p>
            <a:r>
              <a:rPr lang="en-US" dirty="0"/>
              <a:t>Approximate values for material properties were used</a:t>
            </a:r>
          </a:p>
          <a:p>
            <a:r>
              <a:rPr lang="en-US" dirty="0"/>
              <a:t>Can look at whether gore seams change model results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88C1C6-D06D-4DCF-90D4-49F0D6A7EF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r="8439"/>
          <a:stretch/>
        </p:blipFill>
        <p:spPr>
          <a:xfrm>
            <a:off x="2776654" y="1690688"/>
            <a:ext cx="8447338" cy="43349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1CAFF-1018-44EA-B32B-C05350D7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E9A95-1CE5-4B5B-AD8E-78258B221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5D3E60-73C9-4DCF-8EB8-8584563592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06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D2F5-01CC-40F0-AA1D-6655E4406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Abaqus Sail Model: Entire Sail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CF548A3-0A78-4BAA-87EB-FA024A9E2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79" y="1481993"/>
            <a:ext cx="7856959" cy="4753366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7BEE6B-BAB9-4321-B4E2-81F945DB2600}"/>
              </a:ext>
            </a:extLst>
          </p:cNvPr>
          <p:cNvSpPr txBox="1"/>
          <p:nvPr/>
        </p:nvSpPr>
        <p:spPr>
          <a:xfrm>
            <a:off x="334537" y="1337026"/>
            <a:ext cx="29569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Sail Material Displacement Magnitude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Correct Material Property values were 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 information learned from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93ECD3-F2EC-463C-B131-ED09A5925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29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A6B164-77B4-4E46-BEE1-E00474146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7AF2C4-4704-47D9-94ED-A66387B47A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95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3226-D24C-49E0-BB8A-D500A4B1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Abaqus Sail Model: Running Simulation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3C6766-A209-4F07-8746-3B44FC87B420}"/>
              </a:ext>
            </a:extLst>
          </p:cNvPr>
          <p:cNvSpPr txBox="1">
            <a:spLocks/>
          </p:cNvSpPr>
          <p:nvPr/>
        </p:nvSpPr>
        <p:spPr>
          <a:xfrm>
            <a:off x="838200" y="1438507"/>
            <a:ext cx="2301161" cy="4738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Connector Displacement</a:t>
            </a:r>
          </a:p>
          <a:p>
            <a:r>
              <a:rPr lang="en-US" dirty="0"/>
              <a:t>Inner lines modeled using two sections: no spring, and spring</a:t>
            </a:r>
          </a:p>
          <a:p>
            <a:r>
              <a:rPr lang="en-US" dirty="0"/>
              <a:t>No information from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089CE-8669-490E-8C99-11D571CE7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82" y="1438507"/>
            <a:ext cx="6027533" cy="4760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5C0E4A-0265-4776-9A6A-C380EE184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274" y="1438508"/>
            <a:ext cx="2117880" cy="311762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021CAC-7AA4-42A4-A3E6-6E8D90C5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93370" y="6179405"/>
            <a:ext cx="2743200" cy="365125"/>
          </a:xfrm>
        </p:spPr>
        <p:txBody>
          <a:bodyPr/>
          <a:lstStyle/>
          <a:p>
            <a:fld id="{0264630B-6753-42AA-B585-05FB54F40EC7}" type="slidenum">
              <a:rPr lang="en-US" smtClean="0"/>
              <a:t>30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84B7B4-55F0-4570-8879-261F79A16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815618-A257-4562-AFCC-F5FFE35040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65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1F81-83EC-4539-87BB-A3D05B23E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Abaqus Sail Model: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79F7F-242C-49FB-B130-7E08F093F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2015" cy="4351338"/>
          </a:xfrm>
        </p:spPr>
        <p:txBody>
          <a:bodyPr/>
          <a:lstStyle/>
          <a:p>
            <a:r>
              <a:rPr lang="en-US" dirty="0"/>
              <a:t>Model would not converge when booms were included</a:t>
            </a:r>
          </a:p>
          <a:p>
            <a:r>
              <a:rPr lang="en-US" dirty="0"/>
              <a:t>Boom ends are fixed in sail models</a:t>
            </a:r>
          </a:p>
          <a:p>
            <a:r>
              <a:rPr lang="en-US" dirty="0"/>
              <a:t>Point mass added to place where connector sections joined</a:t>
            </a:r>
          </a:p>
          <a:p>
            <a:r>
              <a:rPr lang="en-US" dirty="0"/>
              <a:t>No information learned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5D2B91-215B-4A9A-A654-B727F5042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15" y="1825625"/>
            <a:ext cx="6301255" cy="28778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04C86-B3F3-48D6-8006-82D39691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A0A3F9-91AA-4745-88E2-9099A6A78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A103D1-44F4-449D-B185-4269A3E361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40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05B4-5237-44F2-AD9A-1AFDF08B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Abaqus Boom Model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8A016E-B58F-4E70-8701-1D23B4385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r="10617" b="12488"/>
          <a:stretch/>
        </p:blipFill>
        <p:spPr>
          <a:xfrm>
            <a:off x="6096000" y="594614"/>
            <a:ext cx="5244790" cy="25312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4FD90-CA26-415E-9B5D-96DD119904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5" t="15429" r="18351" b="23822"/>
          <a:stretch/>
        </p:blipFill>
        <p:spPr>
          <a:xfrm>
            <a:off x="6101718" y="3393455"/>
            <a:ext cx="4586869" cy="305543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07E71-D127-416F-AF2D-B2032681462E}"/>
              </a:ext>
            </a:extLst>
          </p:cNvPr>
          <p:cNvSpPr/>
          <p:nvPr/>
        </p:nvSpPr>
        <p:spPr>
          <a:xfrm>
            <a:off x="8731404" y="1528211"/>
            <a:ext cx="1081669" cy="1014267"/>
          </a:xfrm>
          <a:prstGeom prst="ellipse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A4BA45-CB44-490C-B88D-6E1D4A664281}"/>
              </a:ext>
            </a:extLst>
          </p:cNvPr>
          <p:cNvSpPr/>
          <p:nvPr/>
        </p:nvSpPr>
        <p:spPr>
          <a:xfrm>
            <a:off x="9101253" y="2381058"/>
            <a:ext cx="1081669" cy="1014267"/>
          </a:xfrm>
          <a:prstGeom prst="ellipse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93DF70-B01B-40DC-92B9-48FB17F73CB4}"/>
              </a:ext>
            </a:extLst>
          </p:cNvPr>
          <p:cNvSpPr/>
          <p:nvPr/>
        </p:nvSpPr>
        <p:spPr>
          <a:xfrm>
            <a:off x="8248184" y="3841801"/>
            <a:ext cx="1353016" cy="1297922"/>
          </a:xfrm>
          <a:prstGeom prst="ellipse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5618AE-9433-443C-BCB4-0C13E77F1764}"/>
              </a:ext>
            </a:extLst>
          </p:cNvPr>
          <p:cNvSpPr/>
          <p:nvPr/>
        </p:nvSpPr>
        <p:spPr>
          <a:xfrm>
            <a:off x="8924692" y="5447642"/>
            <a:ext cx="1081669" cy="1014267"/>
          </a:xfrm>
          <a:prstGeom prst="ellipse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A5A9BD-007E-46A4-A720-6AB3E865CA03}"/>
              </a:ext>
            </a:extLst>
          </p:cNvPr>
          <p:cNvSpPr txBox="1"/>
          <p:nvPr/>
        </p:nvSpPr>
        <p:spPr>
          <a:xfrm>
            <a:off x="838200" y="1690688"/>
            <a:ext cx="42579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Objective</a:t>
            </a:r>
            <a:r>
              <a:rPr lang="en-US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Change orientation of composite to determine how this changes the connector force vs. displacement graphs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35FE1F-C26B-417E-920A-D9E7AE8DC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23B893-231B-4E53-9725-2A3A220CE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15740D-D725-4FF7-8839-9F94543F05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51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9187-D371-4704-9ECC-6ABF89C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CF1C1-6FA5-43D7-9C99-CEF74AF02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7980D-CF13-496B-8201-6ADF30F0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7F7128-36AB-4E75-B26C-2C85EAEE6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1C88FF-A37F-43F9-8A86-725A9C88AE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4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A718E-C255-403F-803E-1985D5D83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Pictures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4CBD54-089F-4D81-9980-D9D1ED525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69" y="1535695"/>
            <a:ext cx="5330141" cy="399760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6FAF2E-A685-4F41-A7B2-C5F396003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813" y="218727"/>
            <a:ext cx="4456771" cy="33425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51A444-BF85-4898-A05E-D00722927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813" y="3717499"/>
            <a:ext cx="3969835" cy="297737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684B0-A8D8-4CEC-A569-A8315708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4FD86-9FCD-496B-B153-21EC06BC83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B2F734-365B-4756-BEE8-3C754C155A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22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DE6B-60A4-45EF-A53D-9F0417EE0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Pictures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15F8E6-C4DA-4F51-B417-C484959DB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3391"/>
            <a:ext cx="4420116" cy="33150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583D03-9E11-40B1-87C8-0913D4C04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61" y="365125"/>
            <a:ext cx="3940097" cy="2955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FBD8B9-E722-4B1C-A840-4C63E6F2E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52598" y="2736927"/>
            <a:ext cx="3429000" cy="2571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E82A7E-9DF7-432F-A7D9-3F047486F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047" y="3537803"/>
            <a:ext cx="2828693" cy="21215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6DE9CF-3DA5-41A0-A2E4-575F019E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E30B28-EF4F-412F-952C-464D78B2E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09BF1E-CC2F-4EB0-A6EB-D5671970D8F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723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C049C-F2FD-4B1A-9017-FE12FBC5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Pictures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7F3EE0-C923-4687-A208-8D1BF0E10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22" y="1505220"/>
            <a:ext cx="2977892" cy="22334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C27525-92A6-4AFE-B376-EE02FA9B1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10" y="1260088"/>
            <a:ext cx="3631580" cy="2723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5EB426-97AE-4AC7-B408-55620A5A0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908" y="1806497"/>
            <a:ext cx="3241288" cy="243096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181032-AE99-4EC3-B7EE-FA70860E8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630B-6753-42AA-B585-05FB54F40EC7}" type="slidenum">
              <a:rPr lang="en-US" smtClean="0"/>
              <a:t>36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CF5665-4582-4D70-8BC3-8D96EF7DE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18" y="4022725"/>
            <a:ext cx="2324100" cy="2333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126991-94C2-4E37-A897-F3B7925DD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10" y="4118391"/>
            <a:ext cx="3441906" cy="2581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7BD6D3-8520-412E-902E-C6803F66AC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5" y="5662707"/>
            <a:ext cx="851388" cy="11163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4ECD2B-A5C9-4F6D-BE5D-25E60620B5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11277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42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1682</Words>
  <Application>Microsoft Office PowerPoint</Application>
  <PresentationFormat>Widescreen</PresentationFormat>
  <Paragraphs>270</Paragraphs>
  <Slides>36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Streamlining the ACS3 Solar Sail Manufacturing Process</vt:lpstr>
      <vt:lpstr>Overview</vt:lpstr>
      <vt:lpstr>Background on ACS3 Project</vt:lpstr>
      <vt:lpstr>Background on Sail</vt:lpstr>
      <vt:lpstr>Background on Folding Pattern</vt:lpstr>
      <vt:lpstr>Sail Fold Pattern: End Shape</vt:lpstr>
      <vt:lpstr>Objectives for Internship</vt:lpstr>
      <vt:lpstr>Sail Design Document</vt:lpstr>
      <vt:lpstr>Sail Design Document</vt:lpstr>
      <vt:lpstr>Sail Design Document: Membrane Geometry</vt:lpstr>
      <vt:lpstr>Sail Design Document: Membrane Geometry</vt:lpstr>
      <vt:lpstr>Sail Design Document: Seam Material</vt:lpstr>
      <vt:lpstr>Sail Design Document: Seam Material</vt:lpstr>
      <vt:lpstr>Sail Design Document: Seaming Process</vt:lpstr>
      <vt:lpstr>Sail Design Document: Seaming Process</vt:lpstr>
      <vt:lpstr>Cover Design Requirements:</vt:lpstr>
      <vt:lpstr>Cover Design: Initial Sketches</vt:lpstr>
      <vt:lpstr>Cover Design: Initial Sketches</vt:lpstr>
      <vt:lpstr>Cover Design: Initial CAD</vt:lpstr>
      <vt:lpstr>Cover Design: Printed and Assembled</vt:lpstr>
      <vt:lpstr>Cover Design: Updates</vt:lpstr>
      <vt:lpstr>Cover Design: Updates</vt:lpstr>
      <vt:lpstr>Cover Design: Updated CAD</vt:lpstr>
      <vt:lpstr>Cover Design: Updated CAD</vt:lpstr>
      <vt:lpstr>Paper Forms</vt:lpstr>
      <vt:lpstr>Paper Forms</vt:lpstr>
      <vt:lpstr>Working Remotely</vt:lpstr>
      <vt:lpstr>Abaqus Sail Model: Quadrant</vt:lpstr>
      <vt:lpstr>Abaqus Sail Model: Entire Sail</vt:lpstr>
      <vt:lpstr>Abaqus Sail Model: Running Simulation</vt:lpstr>
      <vt:lpstr>Abaqus Sail Model: Issues</vt:lpstr>
      <vt:lpstr>Abaqus Boom Model</vt:lpstr>
      <vt:lpstr>Questions</vt:lpstr>
      <vt:lpstr>Extra Pictures</vt:lpstr>
      <vt:lpstr>Extra Pictures</vt:lpstr>
      <vt:lpstr>Extra Pictures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Sail Manufacturing Process</dc:title>
  <dc:creator>Griffin, Gabriela K. (LARC-D322)[UNIVERSITIES SPACE RESEARCH ASSOCIATION]</dc:creator>
  <cp:lastModifiedBy>Hutchinson, Joyce Marie (LARC-D322)[LAMPS 2]</cp:lastModifiedBy>
  <cp:revision>71</cp:revision>
  <dcterms:created xsi:type="dcterms:W3CDTF">2020-04-13T19:27:22Z</dcterms:created>
  <dcterms:modified xsi:type="dcterms:W3CDTF">2020-04-16T10:51:46Z</dcterms:modified>
</cp:coreProperties>
</file>