
<file path=[Content_Types].xml><?xml version="1.0" encoding="utf-8"?>
<Types xmlns="http://schemas.openxmlformats.org/package/2006/content-types">
  <Default Extension="gif" ContentType="video/unknown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0.gif" ContentType="image/gif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19" r:id="rId3"/>
    <p:sldId id="349" r:id="rId4"/>
    <p:sldId id="323" r:id="rId5"/>
    <p:sldId id="347" r:id="rId6"/>
    <p:sldId id="348" r:id="rId7"/>
    <p:sldId id="335" r:id="rId8"/>
    <p:sldId id="324" r:id="rId9"/>
    <p:sldId id="336" r:id="rId10"/>
    <p:sldId id="337" r:id="rId11"/>
    <p:sldId id="338" r:id="rId12"/>
    <p:sldId id="339" r:id="rId13"/>
    <p:sldId id="325" r:id="rId14"/>
    <p:sldId id="354" r:id="rId15"/>
    <p:sldId id="321" r:id="rId16"/>
    <p:sldId id="350" r:id="rId17"/>
    <p:sldId id="351" r:id="rId18"/>
    <p:sldId id="353" r:id="rId19"/>
    <p:sldId id="322" r:id="rId20"/>
    <p:sldId id="352" r:id="rId21"/>
    <p:sldId id="326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27" r:id="rId30"/>
    <p:sldId id="328" r:id="rId31"/>
    <p:sldId id="329" r:id="rId32"/>
    <p:sldId id="330" r:id="rId33"/>
    <p:sldId id="332" r:id="rId34"/>
    <p:sldId id="333" r:id="rId35"/>
    <p:sldId id="33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SSD" id="{65181C43-A955-4D70-A157-47D99E3E1257}">
          <p14:sldIdLst>
            <p14:sldId id="256"/>
            <p14:sldId id="319"/>
            <p14:sldId id="349"/>
          </p14:sldIdLst>
        </p14:section>
        <p14:section name="Experiments" id="{3DD47D14-C050-4637-A2A0-F73684369035}">
          <p14:sldIdLst>
            <p14:sldId id="323"/>
            <p14:sldId id="347"/>
            <p14:sldId id="348"/>
            <p14:sldId id="335"/>
            <p14:sldId id="324"/>
            <p14:sldId id="336"/>
            <p14:sldId id="337"/>
            <p14:sldId id="338"/>
            <p14:sldId id="339"/>
            <p14:sldId id="325"/>
            <p14:sldId id="354"/>
            <p14:sldId id="321"/>
            <p14:sldId id="350"/>
            <p14:sldId id="351"/>
            <p14:sldId id="353"/>
            <p14:sldId id="322"/>
            <p14:sldId id="352"/>
            <p14:sldId id="326"/>
            <p14:sldId id="340"/>
            <p14:sldId id="341"/>
            <p14:sldId id="342"/>
            <p14:sldId id="343"/>
            <p14:sldId id="344"/>
            <p14:sldId id="345"/>
            <p14:sldId id="346"/>
            <p14:sldId id="327"/>
          </p14:sldIdLst>
        </p14:section>
        <p14:section name="Complications" id="{69D7D5D3-1307-4CE9-BE30-25D507E292AB}">
          <p14:sldIdLst>
            <p14:sldId id="328"/>
          </p14:sldIdLst>
        </p14:section>
        <p14:section name="Other Work with Solar Sails" id="{F0A4EC3D-04E5-4602-9CF2-C9BD434FC5FB}">
          <p14:sldIdLst>
            <p14:sldId id="329"/>
            <p14:sldId id="330"/>
          </p14:sldIdLst>
        </p14:section>
        <p14:section name="Side Projects" id="{A8CE61D1-0C62-4F06-B11C-771C20176306}">
          <p14:sldIdLst>
            <p14:sldId id="332"/>
          </p14:sldIdLst>
        </p14:section>
        <p14:section name="End" id="{2D152C02-F506-4351-B762-3EDAA0D55465}">
          <p14:sldIdLst>
            <p14:sldId id="333"/>
            <p14:sldId id="3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Costa, Danielle R. (LARC-D322)[UNIVERSITIES SPACE RESEARCH ASSOCIATION]" initials="DDR(SRA" lastIdx="2" clrIdx="0">
    <p:extLst>
      <p:ext uri="{19B8F6BF-5375-455C-9EA6-DF929625EA0E}">
        <p15:presenceInfo xmlns:p15="http://schemas.microsoft.com/office/powerpoint/2012/main" userId="S-1-5-21-330711430-3775241029-4075259233-8964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3883" autoAdjust="0"/>
  </p:normalViewPr>
  <p:slideViewPr>
    <p:cSldViewPr snapToGrid="0">
      <p:cViewPr varScale="1">
        <p:scale>
          <a:sx n="63" d="100"/>
          <a:sy n="63" d="100"/>
        </p:scale>
        <p:origin x="8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665EE-8D1B-406F-8A47-B4F5A29D4B4D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EA987-2661-472A-A276-CB1E99BFCF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31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 angle on slide and finish filling in data…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EA987-2661-472A-A276-CB1E99BFCF6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16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EA987-2661-472A-A276-CB1E99BFCF6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561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EA987-2661-472A-A276-CB1E99BFCF6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82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EA987-2661-472A-A276-CB1E99BFCF6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00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EA987-2661-472A-A276-CB1E99BFCF6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05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88895-DCDB-4108-A3C2-A75C821BA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D7EB0-09F8-4BE7-B5B8-CBB6294E2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0B457-E575-4BAD-82F3-A4E06D893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D431-A632-4F55-AE0B-F0A6F3ABB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4470-5F8F-4BD0-98D8-CF9ACD0AF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7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190E9-8076-478C-8288-40ED78A8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C9AD1-C28F-44D3-8B09-5563924C8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D9CC3-75D6-45E2-9A62-FA1BC60C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4DD4A-ACBA-4AE6-A5B8-01A539E97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6829B-9FA3-46A5-A94C-FF8578386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47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3E3F-1120-4894-BA76-B299A2575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81F86-5BD0-4325-AB82-3159913C4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6B5ED-C85D-4DD5-9CC5-ECB155E6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BFBB-3A60-41B7-A21B-4036406F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D4F2A-260B-491B-9E6E-EED4D05B1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2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36A90-272A-4B71-97D3-311C9BE66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6ED72-849C-480E-8B2B-D2BFE6721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01F68-3EF5-4C64-9404-81F1F3414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ABF86-3619-492F-8163-E942A48F5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1310E-F0F6-49A9-80CC-7BCFECAC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82EAF-345E-4277-BE44-30B890A7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3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81A24-B1D6-4769-A7C5-C2CAFDF4A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D5F95-A10C-4C4E-9795-2EE98B9DF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5813B-90D8-483F-8E49-40C02A0D8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2562B-D0F5-4DCD-9A71-AB5D9675F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9C95A-754E-42F9-8A1A-A8B834CE6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7EEC5B-209F-4129-A9E5-42C21943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BE2E70-72AC-4412-813D-8DFBEFA9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82F722-04A5-42F6-952E-445BDF89D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8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EB972-52CB-460A-A2A4-C0EE98AF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B7AABF-0A1A-46E5-BC6D-84F7B04B3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0BE07-0510-4EFF-AC14-CBCD78102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CE5B2-6C4A-4FCB-8C0B-6A60671F4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1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EE0A7B-9FC6-46D5-B471-D873F6250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129F7B-9AFE-43B4-B4B2-A4B69BBBC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789C0-8427-46E7-B696-2A9161246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4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0A92-A1EC-455D-9ED6-D83ED4AD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E10EF-904C-4F83-A95C-3A8F04F4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D3DF3-1082-4DA3-9226-C272BD11C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2ED90-DA44-4753-952A-5B63E7AC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E0E8C-6977-489C-B146-F7F0C962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6BFB1-FDB3-41F7-A1E0-B0C8F54E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5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E4E9-693C-407F-AFF0-2ED8917D6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F5D574-AAAB-4BAB-84CC-58627EB977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687AF-0A43-4FDA-8463-E0795109B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A5757-5150-443D-ACDE-881CA97A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7E062-522F-40A1-8510-8BE71578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C401B-788F-405A-9899-444492EB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122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4721B-1D27-4E9C-80AC-A714CD59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3B40E-A4A2-4FB9-8480-8162F0AED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8C6BB-A4C5-4101-AE5F-C8815C95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767D5-BA94-4D9E-91CE-DF66FF7E8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741A6-4253-42DA-B4EA-02ECA2A1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4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B194CB-351E-4197-A8CF-0A49775235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209A7-6F63-4590-9175-9C9B35A28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99C19-5DD6-4603-BAB9-53208671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2BEBD-E8CD-4B2D-BCCC-CB4CA22A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D9A03-B32E-47DC-8927-EFFDD92C9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39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BB705-3E22-4624-9DFA-DA16DB18F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21774-D8CC-4B94-91A1-E74E5E08B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5B9E1-8C5C-4312-96C4-3579140D3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1C4FF-2037-41E6-AA7B-171C3B504A00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A61D6-7CB7-44E1-9C54-704921E2C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01B8B-6B91-438A-97EC-D4F390FD7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C6C4B-FC98-4385-8012-848FAA1DD0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98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.jpg"/><Relationship Id="rId7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5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jp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637582" y="-2828"/>
            <a:ext cx="1554418" cy="1280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6" y="34880"/>
            <a:ext cx="1338349" cy="128016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Solar Sail Spacecraft Development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By: Danielle Da Costa </a:t>
            </a:r>
          </a:p>
          <a:p>
            <a:r>
              <a:rPr lang="en-US" dirty="0"/>
              <a:t>Mentors: Matthew Chamberlain and Gregory Dean</a:t>
            </a:r>
          </a:p>
        </p:txBody>
      </p:sp>
    </p:spTree>
    <p:extLst>
      <p:ext uri="{BB962C8B-B14F-4D97-AF65-F5344CB8AC3E}">
        <p14:creationId xmlns:p14="http://schemas.microsoft.com/office/powerpoint/2010/main" val="247958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Table of Contents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62FF3-462A-430E-A2BE-D7B97DC1A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13312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Deployable Composite Booms (DCB) Part II “Topic 2”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Experiments</a:t>
            </a:r>
          </a:p>
          <a:p>
            <a:pPr lvl="1"/>
            <a:r>
              <a:rPr lang="en-US" sz="2100" dirty="0"/>
              <a:t>Hinge Deployment Study</a:t>
            </a:r>
          </a:p>
          <a:p>
            <a:pPr lvl="1"/>
            <a:r>
              <a:rPr lang="en-US" sz="2100" dirty="0"/>
              <a:t>O-Hinge Study</a:t>
            </a:r>
          </a:p>
          <a:p>
            <a:pPr lvl="1"/>
            <a:r>
              <a:rPr lang="en-US" sz="2100" dirty="0"/>
              <a:t>Moon Hinge Study</a:t>
            </a:r>
          </a:p>
          <a:p>
            <a:pPr lvl="1"/>
            <a:r>
              <a:rPr lang="en-US" sz="2100" dirty="0"/>
              <a:t>3D Printing onto Solar Sail Membranes </a:t>
            </a:r>
          </a:p>
          <a:p>
            <a:pPr lvl="1"/>
            <a:r>
              <a:rPr lang="en-US" sz="2100" dirty="0"/>
              <a:t>Deployment Study of Membranes with TPU and SMAs</a:t>
            </a:r>
          </a:p>
          <a:p>
            <a:pPr lvl="1"/>
            <a:r>
              <a:rPr lang="en-US" sz="2100" dirty="0"/>
              <a:t>Future Work—Peel Testing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Obstacles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Other Work with Solar Sails </a:t>
            </a:r>
          </a:p>
          <a:p>
            <a:pPr marL="0" indent="0">
              <a:buNone/>
            </a:pPr>
            <a:r>
              <a:rPr lang="en-US" sz="2400" b="1" dirty="0"/>
              <a:t>Side Projects 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531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“Topic 2” – Self Deploying Sail Membranes</a:t>
            </a:r>
          </a:p>
        </p:txBody>
      </p:sp>
      <p:pic>
        <p:nvPicPr>
          <p:cNvPr id="2" name="TPU_Sail_GIF">
            <a:hlinkClick r:id="" action="ppaction://media"/>
            <a:extLst>
              <a:ext uri="{FF2B5EF4-FFF2-40B4-BE49-F238E27FC236}">
                <a16:creationId xmlns:a16="http://schemas.microsoft.com/office/drawing/2014/main" id="{6C349FCB-B89F-41E1-BFB3-1DE2025346B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07452" y="1626945"/>
            <a:ext cx="2730317" cy="4865930"/>
          </a:xfrm>
        </p:spPr>
      </p:pic>
      <p:sp>
        <p:nvSpPr>
          <p:cNvPr id="6" name="Subtitle 8">
            <a:extLst>
              <a:ext uri="{FF2B5EF4-FFF2-40B4-BE49-F238E27FC236}">
                <a16:creationId xmlns:a16="http://schemas.microsoft.com/office/drawing/2014/main" id="{747678A9-6895-47E3-B729-FFB11B257F0E}"/>
              </a:ext>
            </a:extLst>
          </p:cNvPr>
          <p:cNvSpPr txBox="1">
            <a:spLocks/>
          </p:cNvSpPr>
          <p:nvPr/>
        </p:nvSpPr>
        <p:spPr>
          <a:xfrm>
            <a:off x="838200" y="1838961"/>
            <a:ext cx="7617643" cy="465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u="sng" dirty="0"/>
              <a:t>Project goal: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Research advanced deployable membrane structures for potential future small spacecraft structures.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u="sng" dirty="0"/>
              <a:t>My goal: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Help create self-deploying sail membranes using 3D printing techniques and Shape Memory Alloys.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Experiment with varying hinge designs and study their deployment after being stowed. </a:t>
            </a:r>
          </a:p>
        </p:txBody>
      </p:sp>
    </p:spTree>
    <p:extLst>
      <p:ext uri="{BB962C8B-B14F-4D97-AF65-F5344CB8AC3E}">
        <p14:creationId xmlns:p14="http://schemas.microsoft.com/office/powerpoint/2010/main" val="202103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Hinge Deployment Study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263"/>
            <a:ext cx="10515600" cy="67259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Determine how well hinge deploys after being stowed for 24 hours, 48 hours, 1 week, and 2 weeks.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64F05-4B37-4E5B-A150-935EC09F3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170" y="2014856"/>
            <a:ext cx="6169659" cy="463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1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Hinge Deployment Study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263"/>
            <a:ext cx="10515600" cy="443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Hinge 1 opened 24 hours after bending.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1EAE6-5853-4988-9BE8-ED9D5F7674C5}"/>
              </a:ext>
            </a:extLst>
          </p:cNvPr>
          <p:cNvSpPr/>
          <p:nvPr/>
        </p:nvSpPr>
        <p:spPr>
          <a:xfrm>
            <a:off x="2993113" y="6065459"/>
            <a:ext cx="14498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Pre-Test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830F7E-2518-42EE-A76B-D722F9BC012E}"/>
              </a:ext>
            </a:extLst>
          </p:cNvPr>
          <p:cNvSpPr/>
          <p:nvPr/>
        </p:nvSpPr>
        <p:spPr>
          <a:xfrm>
            <a:off x="6974737" y="6065460"/>
            <a:ext cx="22505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Post-Test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878205-B900-4401-BFE9-D46D1C16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28" t="39128" r="16990" b="23511"/>
          <a:stretch/>
        </p:blipFill>
        <p:spPr>
          <a:xfrm>
            <a:off x="6096000" y="2043137"/>
            <a:ext cx="4008029" cy="3657600"/>
          </a:xfrm>
          <a:prstGeom prst="rect">
            <a:avLst/>
          </a:prstGeom>
        </p:spPr>
      </p:pic>
      <p:sp>
        <p:nvSpPr>
          <p:cNvPr id="13" name="Left Brace 12">
            <a:extLst>
              <a:ext uri="{FF2B5EF4-FFF2-40B4-BE49-F238E27FC236}">
                <a16:creationId xmlns:a16="http://schemas.microsoft.com/office/drawing/2014/main" id="{AD9F5328-D1EB-4330-A5B6-8AB423190ED9}"/>
              </a:ext>
            </a:extLst>
          </p:cNvPr>
          <p:cNvSpPr/>
          <p:nvPr/>
        </p:nvSpPr>
        <p:spPr bwMode="auto">
          <a:xfrm rot="16200000">
            <a:off x="3580120" y="3869291"/>
            <a:ext cx="275824" cy="420344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44723ADD-CAEC-405A-AE91-28C8EB031DD5}"/>
              </a:ext>
            </a:extLst>
          </p:cNvPr>
          <p:cNvSpPr/>
          <p:nvPr/>
        </p:nvSpPr>
        <p:spPr bwMode="auto">
          <a:xfrm rot="16200000">
            <a:off x="7943515" y="3948411"/>
            <a:ext cx="313000" cy="400802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9AF1B7-7D1E-492E-8677-9FBC744265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49" t="17988" r="25000" b="21345"/>
          <a:stretch/>
        </p:blipFill>
        <p:spPr>
          <a:xfrm rot="5400000">
            <a:off x="2457122" y="2338106"/>
            <a:ext cx="3657600" cy="30676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986A9A-DA7A-458C-B60B-9BC2A42CCB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394" b="39272"/>
          <a:stretch/>
        </p:blipFill>
        <p:spPr>
          <a:xfrm rot="5400000">
            <a:off x="217277" y="3442170"/>
            <a:ext cx="3657600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8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Hinge Deployment Study Data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49B570-D49B-4C4C-8438-0C6C57649735}"/>
              </a:ext>
            </a:extLst>
          </p:cNvPr>
          <p:cNvGrpSpPr/>
          <p:nvPr/>
        </p:nvGrpSpPr>
        <p:grpSpPr>
          <a:xfrm>
            <a:off x="1991230" y="3673807"/>
            <a:ext cx="1891472" cy="3108963"/>
            <a:chOff x="1621664" y="2913745"/>
            <a:chExt cx="1891472" cy="310896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E7668BB-2272-4988-AC94-AE0E7F92F2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36" t="11023" r="9529" b="20975"/>
            <a:stretch/>
          </p:blipFill>
          <p:spPr>
            <a:xfrm rot="5400000">
              <a:off x="1048826" y="3558399"/>
              <a:ext cx="3108963" cy="1819656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C04DC43-4A6B-4B1E-820B-838D1C72B4C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67873" y="3263901"/>
              <a:ext cx="21770" cy="26543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B67FD072-7E51-4A06-96C6-1D696A12703E}"/>
                </a:ext>
              </a:extLst>
            </p:cNvPr>
            <p:cNvSpPr/>
            <p:nvPr/>
          </p:nvSpPr>
          <p:spPr bwMode="auto">
            <a:xfrm>
              <a:off x="1774506" y="3736704"/>
              <a:ext cx="1386735" cy="1463040"/>
            </a:xfrm>
            <a:prstGeom prst="arc">
              <a:avLst>
                <a:gd name="adj1" fmla="val 5428220"/>
                <a:gd name="adj2" fmla="val 16296468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55 Helvetica Roman" pitchFamily="1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872BB5E-F3CD-402B-B03B-D35B260F4314}"/>
                </a:ext>
              </a:extLst>
            </p:cNvPr>
            <p:cNvSpPr/>
            <p:nvPr/>
          </p:nvSpPr>
          <p:spPr>
            <a:xfrm>
              <a:off x="1621664" y="3583371"/>
              <a:ext cx="805696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180°</a:t>
              </a:r>
              <a:endParaRPr lang="en-US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FE97A00-48F5-4F35-ACFE-2980480CCB96}"/>
              </a:ext>
            </a:extLst>
          </p:cNvPr>
          <p:cNvGrpSpPr/>
          <p:nvPr/>
        </p:nvGrpSpPr>
        <p:grpSpPr>
          <a:xfrm>
            <a:off x="6096000" y="3673810"/>
            <a:ext cx="4039511" cy="3108960"/>
            <a:chOff x="4013200" y="2913744"/>
            <a:chExt cx="4039511" cy="310896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4466BCC-BEB1-4FB0-A9C5-F0DCBC515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733"/>
            <a:stretch/>
          </p:blipFill>
          <p:spPr>
            <a:xfrm>
              <a:off x="4013200" y="2913744"/>
              <a:ext cx="4039511" cy="3108960"/>
            </a:xfrm>
            <a:prstGeom prst="rect">
              <a:avLst/>
            </a:prstGeom>
          </p:spPr>
        </p:pic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0B3C8ED9-4811-41CC-901B-70F6078CEF0F}"/>
                </a:ext>
              </a:extLst>
            </p:cNvPr>
            <p:cNvSpPr/>
            <p:nvPr/>
          </p:nvSpPr>
          <p:spPr bwMode="auto">
            <a:xfrm rot="18380156">
              <a:off x="6564683" y="3859530"/>
              <a:ext cx="1386735" cy="1463040"/>
            </a:xfrm>
            <a:prstGeom prst="arc">
              <a:avLst>
                <a:gd name="adj1" fmla="val 8197006"/>
                <a:gd name="adj2" fmla="val 16511708"/>
              </a:avLst>
            </a:prstGeom>
            <a:noFill/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55 Helvetica Roman" pitchFamily="1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420FD48-1402-4388-89EB-45AC239CEFA2}"/>
                </a:ext>
              </a:extLst>
            </p:cNvPr>
            <p:cNvSpPr/>
            <p:nvPr/>
          </p:nvSpPr>
          <p:spPr>
            <a:xfrm>
              <a:off x="6032955" y="4758121"/>
              <a:ext cx="805696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103°</a:t>
              </a:r>
              <a:endParaRPr lang="en-US" sz="1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A55C6D6-603C-491F-9C97-1CBFEE4AD630}"/>
              </a:ext>
            </a:extLst>
          </p:cNvPr>
          <p:cNvSpPr/>
          <p:nvPr/>
        </p:nvSpPr>
        <p:spPr bwMode="auto">
          <a:xfrm>
            <a:off x="4546613" y="5013789"/>
            <a:ext cx="885476" cy="42899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ADB0C-9017-4E32-9C91-787AA2611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054" y="1367275"/>
            <a:ext cx="8087892" cy="218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10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7133524-900A-45D7-BCC1-163FFD9CE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248694"/>
            <a:ext cx="6248400" cy="3505200"/>
          </a:xfr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5281D624-6A89-4FD5-9F0B-67393058C30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Oval Hinge Deployment Study/</a:t>
            </a:r>
            <a:br>
              <a:rPr lang="en-US" dirty="0"/>
            </a:br>
            <a:r>
              <a:rPr lang="en-US" dirty="0"/>
              <a:t>Adhesive Test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A791383-44AD-4D8E-BA86-86D53371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7186" y="5753894"/>
            <a:ext cx="5997628" cy="49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10291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6pPr>
            <a:lvl7pPr marL="820583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7pPr>
            <a:lvl8pPr marL="1230874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8pPr>
            <a:lvl9pPr marL="1641165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9pPr>
          </a:lstStyle>
          <a:p>
            <a:r>
              <a:rPr lang="en-US" sz="1200" kern="0" dirty="0"/>
              <a:t>Using O-Hinge and Tilted-O-Hinge CAD files from previous intern Amy Caldwell / DLR</a:t>
            </a:r>
          </a:p>
        </p:txBody>
      </p:sp>
    </p:spTree>
    <p:extLst>
      <p:ext uri="{BB962C8B-B14F-4D97-AF65-F5344CB8AC3E}">
        <p14:creationId xmlns:p14="http://schemas.microsoft.com/office/powerpoint/2010/main" val="290940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536C4-7770-4D17-9DE4-A1E1069BF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138"/>
            <a:ext cx="10515600" cy="64419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Determine how well TPU and PLA oval and moon hinges deploy after being stowed for 24 hours, 3 days, and 1 week.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EB9AAE-843D-412E-977B-4DBD11193E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339" t="19974" r="41577" b="21090"/>
          <a:stretch/>
        </p:blipFill>
        <p:spPr>
          <a:xfrm rot="5400000">
            <a:off x="8645455" y="3901679"/>
            <a:ext cx="961293" cy="2487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161990-BABB-4C43-AB1E-29900CF2F9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815" t="14445" r="28741" b="11642"/>
          <a:stretch/>
        </p:blipFill>
        <p:spPr>
          <a:xfrm rot="5400000">
            <a:off x="2552453" y="4068758"/>
            <a:ext cx="961293" cy="2179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8E83B0-05F6-40A2-8FED-FC31C88197B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889" t="15267" r="48633" b="16886"/>
          <a:stretch/>
        </p:blipFill>
        <p:spPr>
          <a:xfrm rot="5400000">
            <a:off x="5614187" y="3830730"/>
            <a:ext cx="963625" cy="26537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9FBC7F-42BC-40E0-99C2-DB6AE10186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6667" t="27975" r="51333" b="65111"/>
          <a:stretch/>
        </p:blipFill>
        <p:spPr>
          <a:xfrm>
            <a:off x="1943100" y="2618241"/>
            <a:ext cx="2179999" cy="941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025EF9-8758-433C-BA82-6A74E5F361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48" t="23630" r="15814" b="27580"/>
          <a:stretch/>
        </p:blipFill>
        <p:spPr>
          <a:xfrm>
            <a:off x="5006002" y="2604761"/>
            <a:ext cx="2179998" cy="9447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9A74B1-E83E-4532-95F1-8DDB0D1E772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3111" t="26056" r="37778" b="15147"/>
          <a:stretch/>
        </p:blipFill>
        <p:spPr>
          <a:xfrm rot="5400000">
            <a:off x="8514876" y="1987143"/>
            <a:ext cx="944760" cy="2179997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22A047B-D9A2-41CD-94D1-0280C2AB735A}"/>
              </a:ext>
            </a:extLst>
          </p:cNvPr>
          <p:cNvSpPr txBox="1">
            <a:spLocks/>
          </p:cNvSpPr>
          <p:nvPr/>
        </p:nvSpPr>
        <p:spPr bwMode="auto">
          <a:xfrm>
            <a:off x="1943100" y="3549521"/>
            <a:ext cx="2179999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TPU Oval Hinge 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0.7mm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2BE32A9-ACA4-49EE-A4F4-22C8E14AED30}"/>
              </a:ext>
            </a:extLst>
          </p:cNvPr>
          <p:cNvSpPr txBox="1">
            <a:spLocks/>
          </p:cNvSpPr>
          <p:nvPr/>
        </p:nvSpPr>
        <p:spPr bwMode="auto">
          <a:xfrm>
            <a:off x="4878621" y="3536030"/>
            <a:ext cx="2434760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Thin Moon Hinge (1mm) 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0.7mm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B834E24-2D05-4013-A883-A2BBE00A8036}"/>
              </a:ext>
            </a:extLst>
          </p:cNvPr>
          <p:cNvSpPr txBox="1">
            <a:spLocks/>
          </p:cNvSpPr>
          <p:nvPr/>
        </p:nvSpPr>
        <p:spPr bwMode="auto">
          <a:xfrm>
            <a:off x="7799241" y="3533235"/>
            <a:ext cx="2653723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 Moon Hinge (2.5mm)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0.7mm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6972C91-DA58-41B0-8E29-13737AE30C38}"/>
              </a:ext>
            </a:extLst>
          </p:cNvPr>
          <p:cNvSpPr txBox="1">
            <a:spLocks/>
          </p:cNvSpPr>
          <p:nvPr/>
        </p:nvSpPr>
        <p:spPr bwMode="auto">
          <a:xfrm>
            <a:off x="1943100" y="5628710"/>
            <a:ext cx="2179999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PLA Oval Hinge 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0.5mm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FB412F0-F4DF-4682-89DE-1DDF23A3861C}"/>
              </a:ext>
            </a:extLst>
          </p:cNvPr>
          <p:cNvSpPr txBox="1">
            <a:spLocks/>
          </p:cNvSpPr>
          <p:nvPr/>
        </p:nvSpPr>
        <p:spPr bwMode="auto">
          <a:xfrm>
            <a:off x="7799239" y="5608967"/>
            <a:ext cx="2653723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 Moon Hinge (2.5mm)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0.5mm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C739C6C-6761-4FB5-A615-FE58DCE4672C}"/>
              </a:ext>
            </a:extLst>
          </p:cNvPr>
          <p:cNvSpPr txBox="1">
            <a:spLocks/>
          </p:cNvSpPr>
          <p:nvPr/>
        </p:nvSpPr>
        <p:spPr bwMode="auto">
          <a:xfrm>
            <a:off x="4743789" y="5608966"/>
            <a:ext cx="2434760" cy="67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600" kern="0" dirty="0"/>
              <a:t>Thin Moon Hinge (1mm) </a:t>
            </a:r>
          </a:p>
          <a:p>
            <a:pPr marL="0" indent="0">
              <a:buFont typeface="AGaramond RegularSC" charset="0"/>
              <a:buNone/>
            </a:pPr>
            <a:r>
              <a:rPr lang="en-US" sz="1600" kern="0" dirty="0"/>
              <a:t>Thickness 0.5mm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417975B2-9027-4BDB-8954-232A6FAA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41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Hinge Study / Adhesive Test</a:t>
            </a:r>
          </a:p>
        </p:txBody>
      </p:sp>
    </p:spTree>
    <p:extLst>
      <p:ext uri="{BB962C8B-B14F-4D97-AF65-F5344CB8AC3E}">
        <p14:creationId xmlns:p14="http://schemas.microsoft.com/office/powerpoint/2010/main" val="863192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17975B2-9027-4BDB-8954-232A6FAA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41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Hinge Study / Adhesive Test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BC8E9D6-BEAB-4043-80E9-A370D56A4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845"/>
            <a:ext cx="10515600" cy="662269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/>
              <a:t>Two different methods used for adhering hinges to sail using DOWSIL 6-1125 CV Sealant.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466FFE4-6F12-420F-B210-68CC6AFAA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14430" y="2262682"/>
            <a:ext cx="4877601" cy="36582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95873AF-C647-456C-8D12-2236EBEC2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699968" y="2262680"/>
            <a:ext cx="4877603" cy="3658203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C80EED75-0D73-4C61-89E0-D856D4287149}"/>
              </a:ext>
            </a:extLst>
          </p:cNvPr>
          <p:cNvSpPr/>
          <p:nvPr/>
        </p:nvSpPr>
        <p:spPr>
          <a:xfrm>
            <a:off x="2955143" y="4960923"/>
            <a:ext cx="23672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Glue on 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Straights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FD2CF01-EE78-462A-A3D7-DB668EB3FF7B}"/>
              </a:ext>
            </a:extLst>
          </p:cNvPr>
          <p:cNvSpPr/>
          <p:nvPr/>
        </p:nvSpPr>
        <p:spPr>
          <a:xfrm>
            <a:off x="6487288" y="4970579"/>
            <a:ext cx="313188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Glue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Everywhere</a:t>
            </a:r>
          </a:p>
        </p:txBody>
      </p:sp>
    </p:spTree>
    <p:extLst>
      <p:ext uri="{BB962C8B-B14F-4D97-AF65-F5344CB8AC3E}">
        <p14:creationId xmlns:p14="http://schemas.microsoft.com/office/powerpoint/2010/main" val="2639326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17975B2-9027-4BDB-8954-232A6FAA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0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O-Hinge Study (Adhesive on Straights)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871860-5152-481F-8EA5-8D110C95B6E3}"/>
              </a:ext>
            </a:extLst>
          </p:cNvPr>
          <p:cNvSpPr/>
          <p:nvPr/>
        </p:nvSpPr>
        <p:spPr>
          <a:xfrm>
            <a:off x="2586151" y="5803412"/>
            <a:ext cx="20791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Pre-Test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238E7D-87B7-40B6-B03E-3B58AA543527}"/>
              </a:ext>
            </a:extLst>
          </p:cNvPr>
          <p:cNvSpPr/>
          <p:nvPr/>
        </p:nvSpPr>
        <p:spPr>
          <a:xfrm>
            <a:off x="7805106" y="5803411"/>
            <a:ext cx="228187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Post-Test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BE76249-99FD-486B-A1DF-D41C57AA7658}"/>
              </a:ext>
            </a:extLst>
          </p:cNvPr>
          <p:cNvSpPr txBox="1">
            <a:spLocks/>
          </p:cNvSpPr>
          <p:nvPr/>
        </p:nvSpPr>
        <p:spPr bwMode="auto">
          <a:xfrm>
            <a:off x="1143938" y="1238566"/>
            <a:ext cx="8421407" cy="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2000" kern="0" dirty="0"/>
              <a:t>Hinge 1 opened 24 hours after bending.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9C469E05-9372-4800-BE73-59BF24A66871}"/>
              </a:ext>
            </a:extLst>
          </p:cNvPr>
          <p:cNvSpPr/>
          <p:nvPr/>
        </p:nvSpPr>
        <p:spPr bwMode="auto">
          <a:xfrm rot="16200000">
            <a:off x="3533739" y="3138675"/>
            <a:ext cx="183980" cy="514549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E7E9E21A-F4AA-4029-AB9F-1C34A994FB3F}"/>
              </a:ext>
            </a:extLst>
          </p:cNvPr>
          <p:cNvSpPr/>
          <p:nvPr/>
        </p:nvSpPr>
        <p:spPr bwMode="auto">
          <a:xfrm rot="16200000">
            <a:off x="8837777" y="3696656"/>
            <a:ext cx="216536" cy="399697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827B46E-FD9E-4054-AB8D-4500CD0817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t="25823" r="78258" b="65063"/>
          <a:stretch/>
        </p:blipFill>
        <p:spPr>
          <a:xfrm rot="16200000">
            <a:off x="353003" y="2511592"/>
            <a:ext cx="3975614" cy="21866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7801D8B-60F4-4803-A5BF-4485000435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9" t="30954" r="68145" b="59217"/>
          <a:stretch/>
        </p:blipFill>
        <p:spPr>
          <a:xfrm rot="16200000">
            <a:off x="3014851" y="2511592"/>
            <a:ext cx="3975614" cy="218668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7CCD62F-F283-41CA-A3F5-A2BF1AAE58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8" t="36765" r="31341" b="44667"/>
          <a:stretch/>
        </p:blipFill>
        <p:spPr>
          <a:xfrm>
            <a:off x="7087486" y="2193877"/>
            <a:ext cx="3717116" cy="33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37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17975B2-9027-4BDB-8954-232A6FAA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0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O-Hinge Study (Adhesive Everywhere)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871860-5152-481F-8EA5-8D110C95B6E3}"/>
              </a:ext>
            </a:extLst>
          </p:cNvPr>
          <p:cNvSpPr/>
          <p:nvPr/>
        </p:nvSpPr>
        <p:spPr>
          <a:xfrm>
            <a:off x="2586151" y="5803412"/>
            <a:ext cx="20791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Pre-Test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238E7D-87B7-40B6-B03E-3B58AA543527}"/>
              </a:ext>
            </a:extLst>
          </p:cNvPr>
          <p:cNvSpPr/>
          <p:nvPr/>
        </p:nvSpPr>
        <p:spPr>
          <a:xfrm>
            <a:off x="7805106" y="5803411"/>
            <a:ext cx="228187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Post-Test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BE76249-99FD-486B-A1DF-D41C57AA7658}"/>
              </a:ext>
            </a:extLst>
          </p:cNvPr>
          <p:cNvSpPr txBox="1">
            <a:spLocks/>
          </p:cNvSpPr>
          <p:nvPr/>
        </p:nvSpPr>
        <p:spPr bwMode="auto">
          <a:xfrm>
            <a:off x="1143938" y="1238566"/>
            <a:ext cx="8421407" cy="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2000" kern="0" dirty="0"/>
              <a:t>Hinge 1 opened 24 hours after bending.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9C469E05-9372-4800-BE73-59BF24A66871}"/>
              </a:ext>
            </a:extLst>
          </p:cNvPr>
          <p:cNvSpPr/>
          <p:nvPr/>
        </p:nvSpPr>
        <p:spPr bwMode="auto">
          <a:xfrm rot="16200000">
            <a:off x="3533739" y="3138675"/>
            <a:ext cx="183980" cy="514549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E7E9E21A-F4AA-4029-AB9F-1C34A994FB3F}"/>
              </a:ext>
            </a:extLst>
          </p:cNvPr>
          <p:cNvSpPr/>
          <p:nvPr/>
        </p:nvSpPr>
        <p:spPr bwMode="auto">
          <a:xfrm rot="16200000">
            <a:off x="8837777" y="3696656"/>
            <a:ext cx="216536" cy="3996974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2FC98A3-E5C6-4D20-B129-1136CC2839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5" t="70001" r="69868" b="19557"/>
          <a:stretch/>
        </p:blipFill>
        <p:spPr>
          <a:xfrm>
            <a:off x="3422131" y="2533856"/>
            <a:ext cx="2776345" cy="30294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8BC24D-64F7-433C-825B-6049FED77D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65086" r="80604" b="26121"/>
          <a:stretch/>
        </p:blipFill>
        <p:spPr>
          <a:xfrm rot="16200000">
            <a:off x="182568" y="2570663"/>
            <a:ext cx="3977585" cy="20548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233723-4E8E-4E5D-8C19-4226DD3B1C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9" t="29338" r="21877" b="47638"/>
          <a:stretch/>
        </p:blipFill>
        <p:spPr>
          <a:xfrm>
            <a:off x="7212409" y="2503219"/>
            <a:ext cx="3469240" cy="30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64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17975B2-9027-4BDB-8954-232A6FAA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0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O-Hinge Study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1DA7427-E0DE-4248-8BE3-F41EAD4A3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801" y="3179042"/>
            <a:ext cx="3732520" cy="3324946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3DA04BC6-7D01-401F-A20F-ACA6938C0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753" y="1612746"/>
            <a:ext cx="9891552" cy="54168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/>
              <a:t>Data collected so far…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18D0EE6F-D231-44EA-A257-413B88312814}"/>
              </a:ext>
            </a:extLst>
          </p:cNvPr>
          <p:cNvSpPr/>
          <p:nvPr/>
        </p:nvSpPr>
        <p:spPr bwMode="auto">
          <a:xfrm>
            <a:off x="5032932" y="4413525"/>
            <a:ext cx="903431" cy="5359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88107BA-09D7-4600-BEAC-22265D3DB0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t="25823" r="78258" b="65063"/>
          <a:stretch/>
        </p:blipFill>
        <p:spPr>
          <a:xfrm rot="16200000">
            <a:off x="1615804" y="3927115"/>
            <a:ext cx="3324946" cy="1828800"/>
          </a:xfrm>
          <a:prstGeom prst="rect">
            <a:avLst/>
          </a:prstGeom>
        </p:spPr>
      </p:pic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EE939D7-374A-4625-9C97-49B9EB134506}"/>
              </a:ext>
            </a:extLst>
          </p:cNvPr>
          <p:cNvSpPr txBox="1">
            <a:spLocks/>
          </p:cNvSpPr>
          <p:nvPr/>
        </p:nvSpPr>
        <p:spPr bwMode="auto">
          <a:xfrm>
            <a:off x="10397254" y="3958982"/>
            <a:ext cx="1794746" cy="6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AGaramond RegularSC" charset="0"/>
              <a:buNone/>
            </a:pPr>
            <a:r>
              <a:rPr lang="en-US" sz="1400" kern="0" dirty="0"/>
              <a:t>*Need to find a better way to measure angle.*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6F64B1-44CE-43C9-8A9C-F9B5EB030DFD}"/>
              </a:ext>
            </a:extLst>
          </p:cNvPr>
          <p:cNvSpPr/>
          <p:nvPr/>
        </p:nvSpPr>
        <p:spPr>
          <a:xfrm>
            <a:off x="6429758" y="6042323"/>
            <a:ext cx="8056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95°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060A99E-C5F7-45D4-ACF9-F735DCA57885}"/>
              </a:ext>
            </a:extLst>
          </p:cNvPr>
          <p:cNvSpPr/>
          <p:nvPr/>
        </p:nvSpPr>
        <p:spPr>
          <a:xfrm>
            <a:off x="2551439" y="5811491"/>
            <a:ext cx="9655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180°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303D54-6C7F-4900-BBED-009A302631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753" y="2112647"/>
            <a:ext cx="9651219" cy="6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48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Moon Hinge Deployment Study/</a:t>
            </a:r>
            <a:br>
              <a:rPr lang="en-US" dirty="0"/>
            </a:br>
            <a:r>
              <a:rPr lang="en-US" dirty="0"/>
              <a:t>Adhesive Test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12FDB-0613-4320-A3C4-EAAD0793E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979" y="2070889"/>
            <a:ext cx="9891552" cy="41717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/>
              <a:t>Thick hinge data collected so far…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79D4010-D1CE-45CB-ABB3-65A6F6B380D6}"/>
              </a:ext>
            </a:extLst>
          </p:cNvPr>
          <p:cNvSpPr/>
          <p:nvPr/>
        </p:nvSpPr>
        <p:spPr bwMode="auto">
          <a:xfrm>
            <a:off x="4146880" y="4809765"/>
            <a:ext cx="903431" cy="5359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6CB37-E29A-4055-8C69-5F0F94218D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82"/>
          <a:stretch/>
        </p:blipFill>
        <p:spPr>
          <a:xfrm>
            <a:off x="9288122" y="4025582"/>
            <a:ext cx="2065678" cy="19176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0D7387-EAE7-44A0-932F-6DDE71A562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5" t="23011" r="70854" b="61904"/>
          <a:stretch/>
        </p:blipFill>
        <p:spPr>
          <a:xfrm>
            <a:off x="556985" y="4025582"/>
            <a:ext cx="3371413" cy="19176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E27B47-F3FB-4D49-AFB4-F057370F65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0" t="25181" r="77876" b="64288"/>
          <a:stretch/>
        </p:blipFill>
        <p:spPr>
          <a:xfrm>
            <a:off x="5223428" y="4017582"/>
            <a:ext cx="2769664" cy="1933623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BA91594F-7A9E-4766-9D26-2551217F82C9}"/>
              </a:ext>
            </a:extLst>
          </p:cNvPr>
          <p:cNvSpPr/>
          <p:nvPr/>
        </p:nvSpPr>
        <p:spPr bwMode="auto">
          <a:xfrm>
            <a:off x="8243984" y="4809765"/>
            <a:ext cx="903431" cy="5359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94A193-D616-4B4A-973F-7BB3616B27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781" y="2541128"/>
            <a:ext cx="10566438" cy="67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1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Moon Hinge Deployment Study/</a:t>
            </a:r>
            <a:br>
              <a:rPr lang="en-US" dirty="0"/>
            </a:br>
            <a:r>
              <a:rPr lang="en-US" dirty="0"/>
              <a:t>Adhesive Test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012FDB-0613-4320-A3C4-EAAD0793E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24" y="1997161"/>
            <a:ext cx="9891552" cy="54168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 dirty="0"/>
              <a:t>Thin hinge data collected so far…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7DC8B26-F814-4AF4-9C4B-F845B9E9A244}"/>
              </a:ext>
            </a:extLst>
          </p:cNvPr>
          <p:cNvSpPr/>
          <p:nvPr/>
        </p:nvSpPr>
        <p:spPr bwMode="auto">
          <a:xfrm>
            <a:off x="7807742" y="4789458"/>
            <a:ext cx="903431" cy="5359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93B90-1786-438C-9DC5-F4924124E4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2" t="35644" b="33778"/>
          <a:stretch/>
        </p:blipFill>
        <p:spPr>
          <a:xfrm>
            <a:off x="8855352" y="4008906"/>
            <a:ext cx="2991880" cy="2097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5774A7-1A57-4200-9928-4E88E0C404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16170" r="76175" b="67040"/>
          <a:stretch/>
        </p:blipFill>
        <p:spPr>
          <a:xfrm>
            <a:off x="518160" y="4008906"/>
            <a:ext cx="2956186" cy="20970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A817C-964E-4F1E-B391-8E161A11DFB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2" t="64809" r="78671" b="24771"/>
          <a:stretch/>
        </p:blipFill>
        <p:spPr>
          <a:xfrm>
            <a:off x="4701572" y="4008906"/>
            <a:ext cx="2956185" cy="2097044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865F376-5998-4702-B79F-1D0C59FEFD03}"/>
              </a:ext>
            </a:extLst>
          </p:cNvPr>
          <p:cNvSpPr/>
          <p:nvPr/>
        </p:nvSpPr>
        <p:spPr bwMode="auto">
          <a:xfrm>
            <a:off x="3636243" y="4789458"/>
            <a:ext cx="903431" cy="5359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678F6B-4525-4498-A199-406744E71F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265" y="2538845"/>
            <a:ext cx="10059470" cy="8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5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3D Printing onto Solar Sail Membranes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207CC0-5FCA-42D2-9A8C-D3F7A8F8CE27}"/>
              </a:ext>
            </a:extLst>
          </p:cNvPr>
          <p:cNvGrpSpPr>
            <a:grpSpLocks noChangeAspect="1"/>
          </p:cNvGrpSpPr>
          <p:nvPr/>
        </p:nvGrpSpPr>
        <p:grpSpPr>
          <a:xfrm>
            <a:off x="6133762" y="1975998"/>
            <a:ext cx="5429838" cy="3909219"/>
            <a:chOff x="812495" y="2277017"/>
            <a:chExt cx="4430273" cy="318958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58F71F2-97FF-4BF5-827E-4BC2494D9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287" r="31003"/>
            <a:stretch/>
          </p:blipFill>
          <p:spPr>
            <a:xfrm rot="5400000">
              <a:off x="1364713" y="1724799"/>
              <a:ext cx="3189581" cy="429401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7E1597-E5D9-4C8A-9AC6-0ED39D88A678}"/>
                </a:ext>
              </a:extLst>
            </p:cNvPr>
            <p:cNvSpPr/>
            <p:nvPr/>
          </p:nvSpPr>
          <p:spPr>
            <a:xfrm>
              <a:off x="3185795" y="4205498"/>
              <a:ext cx="205697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0" cap="none" spc="0" dirty="0">
                  <a:ln w="0"/>
                  <a:solidFill>
                    <a:srgbClr val="0070C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TPU 95A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075891-D601-4A34-A8D0-71C08E9A7340}"/>
                </a:ext>
              </a:extLst>
            </p:cNvPr>
            <p:cNvSpPr/>
            <p:nvPr/>
          </p:nvSpPr>
          <p:spPr>
            <a:xfrm>
              <a:off x="1086508" y="3636538"/>
              <a:ext cx="1056701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0" cap="none" spc="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PLA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94CEFE-0D57-4A00-A8C5-D586E0BE90F4}"/>
              </a:ext>
            </a:extLst>
          </p:cNvPr>
          <p:cNvGrpSpPr>
            <a:grpSpLocks noChangeAspect="1"/>
          </p:cNvGrpSpPr>
          <p:nvPr/>
        </p:nvGrpSpPr>
        <p:grpSpPr>
          <a:xfrm>
            <a:off x="1442375" y="1975999"/>
            <a:ext cx="4615865" cy="3909219"/>
            <a:chOff x="5329924" y="2277013"/>
            <a:chExt cx="3766144" cy="318958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486D048-CCB3-4960-BF6C-2B69B0A78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068" t="16515" r="13424" b="22039"/>
            <a:stretch/>
          </p:blipFill>
          <p:spPr>
            <a:xfrm rot="5400000">
              <a:off x="5315358" y="2291579"/>
              <a:ext cx="3189583" cy="316045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694FAF9-4D18-4C26-94D7-9B908BC286CE}"/>
                </a:ext>
              </a:extLst>
            </p:cNvPr>
            <p:cNvGrpSpPr/>
            <p:nvPr/>
          </p:nvGrpSpPr>
          <p:grpSpPr>
            <a:xfrm>
              <a:off x="6538837" y="2639502"/>
              <a:ext cx="2557231" cy="1640016"/>
              <a:chOff x="6538837" y="2639502"/>
              <a:chExt cx="2557231" cy="164001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C9D1BD0-599F-41DF-BC7B-8F6DB61658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71102" t="44997" r="24482" b="43220"/>
              <a:stretch/>
            </p:blipFill>
            <p:spPr>
              <a:xfrm rot="5400000">
                <a:off x="7178688" y="1999651"/>
                <a:ext cx="1277529" cy="2557231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</p:spPr>
          </p:pic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A95E3F3-3830-4895-AEB3-085ACA49C9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035620" y="3915433"/>
                <a:ext cx="249100" cy="36408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043A5704-6715-4224-83F1-1FBE6184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2374" y="5830572"/>
            <a:ext cx="10121225" cy="66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10291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6pPr>
            <a:lvl7pPr marL="820583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7pPr>
            <a:lvl8pPr marL="1230874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8pPr>
            <a:lvl9pPr marL="1641165" algn="l" defTabSz="914608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939BA8"/>
                </a:solidFill>
                <a:latin typeface="Arial" charset="0"/>
              </a:defRPr>
            </a:lvl9pPr>
          </a:lstStyle>
          <a:p>
            <a:r>
              <a:rPr lang="en-US" sz="1200" kern="0" dirty="0"/>
              <a:t>Using O-Hinge and Tilted-O-Hinge CAD files from previous intern Amy Caldwell / DLR</a:t>
            </a:r>
          </a:p>
        </p:txBody>
      </p:sp>
    </p:spTree>
    <p:extLst>
      <p:ext uri="{BB962C8B-B14F-4D97-AF65-F5344CB8AC3E}">
        <p14:creationId xmlns:p14="http://schemas.microsoft.com/office/powerpoint/2010/main" val="82926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Tips for 3D Printing onto Solar Sail Membranes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3C554A-9D12-4CD1-B5EC-A46356293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124"/>
            <a:ext cx="10515600" cy="192341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Do not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000" dirty="0"/>
              <a:t>Just apply glue to the membrane—this causes the printer head to catch the membrane and create drag/rips.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000" dirty="0"/>
              <a:t>Leave big bubbles when gluing the membrane onto the glass base—causes the head to make tears.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000" dirty="0"/>
              <a:t>Leave edges of membrane unrestricted.</a:t>
            </a:r>
          </a:p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0AF5BAE-B423-442D-A0DC-78013A021E7B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36"/>
          <a:stretch/>
        </p:blipFill>
        <p:spPr bwMode="auto">
          <a:xfrm rot="5400000">
            <a:off x="2468372" y="3688590"/>
            <a:ext cx="2988059" cy="310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29509F6A-F5B8-4879-AC02-ADC210BD2588}"/>
              </a:ext>
            </a:extLst>
          </p:cNvPr>
          <p:cNvSpPr/>
          <p:nvPr/>
        </p:nvSpPr>
        <p:spPr>
          <a:xfrm>
            <a:off x="5787874" y="5043198"/>
            <a:ext cx="656891" cy="3556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0AA42EF-0C3B-40C3-AF59-C0F31F9BAA2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8"/>
          <a:stretch/>
        </p:blipFill>
        <p:spPr bwMode="auto">
          <a:xfrm rot="5400000">
            <a:off x="6734554" y="3689604"/>
            <a:ext cx="2990088" cy="3108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0919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Tips for 3D Printing onto Solar Sail Membranes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D0EEBF-7978-44F5-B950-D336963DE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603375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Do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000" dirty="0"/>
              <a:t>Glue the membrane to the base plate, making sure the membrane is as flat as possible with minimal air bubbles. 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000" dirty="0"/>
              <a:t>Tape the edges of the membrane to the base plate so the printer head does not catch it and cause displacement.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D38B91-FB3C-4F58-B979-77E1E28300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705" y="3428999"/>
            <a:ext cx="4084493" cy="3063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BAF1D-BD15-4E39-BA4C-85A641658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403" y="3429000"/>
            <a:ext cx="4084492" cy="306362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BFB0714-315A-4894-93D1-7E23C0CF0D94}"/>
              </a:ext>
            </a:extLst>
          </p:cNvPr>
          <p:cNvSpPr/>
          <p:nvPr/>
        </p:nvSpPr>
        <p:spPr>
          <a:xfrm>
            <a:off x="5564355" y="4811712"/>
            <a:ext cx="656891" cy="355600"/>
          </a:xfrm>
          <a:prstGeom prst="rightArrow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06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Directly Printing onto Sail Membrane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7741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Printed on </a:t>
            </a:r>
            <a:r>
              <a:rPr lang="en-US" sz="2000" b="1" dirty="0"/>
              <a:t>Black Chromium </a:t>
            </a:r>
            <a:r>
              <a:rPr lang="en-US" sz="2000" dirty="0"/>
              <a:t>side of sail, opposite to Aluminum side of sail.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*TPU 95A seemed to adhere best with Black Chromium.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35B2D9-2A47-43C7-B71D-65572580B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82245" y="2714457"/>
            <a:ext cx="4403011" cy="33022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B53F3A-5F70-4EE5-867B-A9B83A607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811137" y="2718849"/>
            <a:ext cx="4397992" cy="329849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A9F7060-0458-4E52-9D16-49367C92FE4B}"/>
              </a:ext>
            </a:extLst>
          </p:cNvPr>
          <p:cNvSpPr txBox="1">
            <a:spLocks/>
          </p:cNvSpPr>
          <p:nvPr/>
        </p:nvSpPr>
        <p:spPr bwMode="auto">
          <a:xfrm>
            <a:off x="2357120" y="6567093"/>
            <a:ext cx="9834880" cy="29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spcBef>
                <a:spcPts val="0"/>
              </a:spcBef>
              <a:spcAft>
                <a:spcPts val="400"/>
              </a:spcAft>
              <a:buFont typeface="AGaramond RegularSC" charset="0"/>
              <a:buNone/>
            </a:pPr>
            <a:r>
              <a:rPr lang="en-US" sz="1200" kern="0" dirty="0"/>
              <a:t>*PLA does not adhere to any sail surface. </a:t>
            </a:r>
          </a:p>
        </p:txBody>
      </p:sp>
    </p:spTree>
    <p:extLst>
      <p:ext uri="{BB962C8B-B14F-4D97-AF65-F5344CB8AC3E}">
        <p14:creationId xmlns:p14="http://schemas.microsoft.com/office/powerpoint/2010/main" val="369412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Directly Printing onto Sail Membrane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80467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Printed on </a:t>
            </a:r>
            <a:r>
              <a:rPr lang="en-US" sz="2000" b="1" dirty="0"/>
              <a:t>Aluminum</a:t>
            </a:r>
            <a:r>
              <a:rPr lang="en-US" sz="2000" dirty="0"/>
              <a:t> side of sail, opposite to Black Chromium side of sail.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*TPU 95A does not adhere to Aluminum surface well, and was easy to peel off.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55135E-314F-4FF9-9467-420B3DEE48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18" r="18675"/>
          <a:stretch/>
        </p:blipFill>
        <p:spPr>
          <a:xfrm>
            <a:off x="2134271" y="2152896"/>
            <a:ext cx="3363538" cy="41148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DC6FF8E-AAF0-4AA4-9946-C7194C3D2444}"/>
              </a:ext>
            </a:extLst>
          </p:cNvPr>
          <p:cNvGrpSpPr>
            <a:grpSpLocks noChangeAspect="1"/>
          </p:cNvGrpSpPr>
          <p:nvPr/>
        </p:nvGrpSpPr>
        <p:grpSpPr>
          <a:xfrm>
            <a:off x="6694192" y="2152896"/>
            <a:ext cx="4659608" cy="4114800"/>
            <a:chOff x="6383150" y="1806791"/>
            <a:chExt cx="3865749" cy="341376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D02655-6173-42A8-8848-C6207DD9B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5956430" y="2233511"/>
              <a:ext cx="3413760" cy="256032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FED3626-381E-4602-83AA-492F0A6868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988" t="15226" r="51288" b="36230"/>
            <a:stretch/>
          </p:blipFill>
          <p:spPr>
            <a:xfrm rot="5400000">
              <a:off x="8079203" y="3038119"/>
              <a:ext cx="1473755" cy="2865637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9DAD098-2F1D-405B-95D8-6A7AA0353B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1437" y="3262736"/>
              <a:ext cx="144183" cy="45858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9397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Directly Printing onto Sail Membrane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9888"/>
            <a:ext cx="10515600" cy="79451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Printed on </a:t>
            </a:r>
            <a:r>
              <a:rPr lang="en-US" sz="2000" b="1" dirty="0"/>
              <a:t>Mylar</a:t>
            </a:r>
            <a:r>
              <a:rPr lang="en-US" sz="2000" dirty="0"/>
              <a:t> side of sail, opposite to Aluminum side of sail.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/>
              <a:t>*TPU 95A does adhere to Mylar surface well.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F61B08-5151-4AF5-BFF0-2E58384BD9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81" r="25829"/>
          <a:stretch/>
        </p:blipFill>
        <p:spPr>
          <a:xfrm>
            <a:off x="8214830" y="2184400"/>
            <a:ext cx="2958111" cy="44028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035DB8-8CE3-427A-8CB5-F776EB7989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187" r="27326"/>
          <a:stretch/>
        </p:blipFill>
        <p:spPr>
          <a:xfrm>
            <a:off x="4467333" y="2184400"/>
            <a:ext cx="3257333" cy="4402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1EBDF4-E89F-4732-8FF9-C81EFC44F4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92273" y="2763721"/>
            <a:ext cx="4325595" cy="324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20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Deployment Study of Membranes with TPU and SMAs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4D683-E9DB-4130-AA9E-DFF00DA64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948" y="3124121"/>
            <a:ext cx="2968104" cy="2242184"/>
          </a:xfrm>
        </p:spPr>
        <p:txBody>
          <a:bodyPr>
            <a:normAutofit/>
          </a:bodyPr>
          <a:lstStyle/>
          <a:p>
            <a:r>
              <a:rPr lang="en-US" sz="2400" dirty="0"/>
              <a:t>Oval hinge placement on possible fold lines.</a:t>
            </a:r>
          </a:p>
          <a:p>
            <a:r>
              <a:rPr lang="en-US" sz="2400" dirty="0"/>
              <a:t>Outer border prevents sail from ripping.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27277-08E1-45DE-A548-4CC12F11A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" y="2014856"/>
            <a:ext cx="4469708" cy="44607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411429-9E2F-4DAD-BF2B-0E12D10E4F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5" t="4481" r="15555" b="3482"/>
          <a:stretch/>
        </p:blipFill>
        <p:spPr>
          <a:xfrm rot="5400000">
            <a:off x="7584548" y="2010361"/>
            <a:ext cx="4460716" cy="446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10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SMA Placement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88BEA7-31CC-4549-B18D-B55F08FB6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5530" y="3144179"/>
            <a:ext cx="3132149" cy="2193524"/>
          </a:xfrm>
        </p:spPr>
        <p:txBody>
          <a:bodyPr>
            <a:normAutofit/>
          </a:bodyPr>
          <a:lstStyle/>
          <a:p>
            <a:r>
              <a:rPr lang="en-US" sz="2000" dirty="0"/>
              <a:t>4 Short SMAs approx. length 30-40 mm.</a:t>
            </a:r>
          </a:p>
          <a:p>
            <a:r>
              <a:rPr lang="en-US" sz="2000" dirty="0"/>
              <a:t>4 Longer SMAs approx. length 40-50mm.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4BF385-793B-46FF-B13D-F237EE3ED297}"/>
              </a:ext>
            </a:extLst>
          </p:cNvPr>
          <p:cNvGrpSpPr>
            <a:grpSpLocks noChangeAspect="1"/>
          </p:cNvGrpSpPr>
          <p:nvPr/>
        </p:nvGrpSpPr>
        <p:grpSpPr>
          <a:xfrm>
            <a:off x="2605357" y="1375727"/>
            <a:ext cx="6180173" cy="5303520"/>
            <a:chOff x="1041400" y="1235476"/>
            <a:chExt cx="5943600" cy="51005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FE6787-E0A8-4F57-BC72-C4992DF8A7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732" r="18906"/>
            <a:stretch/>
          </p:blipFill>
          <p:spPr>
            <a:xfrm rot="5400000">
              <a:off x="1462947" y="813929"/>
              <a:ext cx="5100505" cy="594360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FD4758C-89D7-48AF-9E87-C0540389819E}"/>
                </a:ext>
              </a:extLst>
            </p:cNvPr>
            <p:cNvCxnSpPr/>
            <p:nvPr/>
          </p:nvCxnSpPr>
          <p:spPr bwMode="auto">
            <a:xfrm flipV="1">
              <a:off x="1955909" y="1844703"/>
              <a:ext cx="866693" cy="10098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10A5736-06D0-4DDF-8BBA-B4C45EDC796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9110" y="4918207"/>
              <a:ext cx="1000539" cy="9498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B9C58D3-754A-437F-8702-E4140FD1B8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74149" y="1630017"/>
              <a:ext cx="1264258" cy="101963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5155FC5-81D7-4E5C-8AA1-D48CA3903F4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994783" y="4830441"/>
              <a:ext cx="1120472" cy="11253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D4ECFE3-FF4D-44FA-81E3-D497069D74B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01396" y="4281158"/>
              <a:ext cx="829476" cy="73844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7E3FD1-0AFC-43A8-8EC3-0B8B96A6390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598405" y="4406424"/>
              <a:ext cx="772603" cy="61318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9E96AC8-F3F6-44CF-90F8-16BD6F89133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43094" y="2677976"/>
              <a:ext cx="829476" cy="73844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1B31FC4-2A2A-49C7-BDB2-9B03AFCB08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18376" y="2662115"/>
              <a:ext cx="775860" cy="76329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1125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TPU and SMA Sail Membrane</a:t>
            </a:r>
            <a:br>
              <a:rPr lang="en-US" dirty="0"/>
            </a:br>
            <a:r>
              <a:rPr lang="en-US" dirty="0"/>
              <a:t>Folding</a:t>
            </a:r>
          </a:p>
        </p:txBody>
      </p:sp>
      <p:pic>
        <p:nvPicPr>
          <p:cNvPr id="20" name="Content Placeholder 6">
            <a:extLst>
              <a:ext uri="{FF2B5EF4-FFF2-40B4-BE49-F238E27FC236}">
                <a16:creationId xmlns:a16="http://schemas.microsoft.com/office/drawing/2014/main" id="{29192CA6-9050-4BC1-A3B7-283FFF2FA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3104" t="12471" r="15701" b="13400"/>
          <a:stretch/>
        </p:blipFill>
        <p:spPr>
          <a:xfrm>
            <a:off x="6537971" y="1700798"/>
            <a:ext cx="4216952" cy="3831176"/>
          </a:xfr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D8AD6FE-F61F-4756-B3A7-DE999E9A3924}"/>
              </a:ext>
            </a:extLst>
          </p:cNvPr>
          <p:cNvGrpSpPr/>
          <p:nvPr/>
        </p:nvGrpSpPr>
        <p:grpSpPr>
          <a:xfrm>
            <a:off x="1684430" y="1684530"/>
            <a:ext cx="4216951" cy="3802568"/>
            <a:chOff x="419099" y="1536031"/>
            <a:chExt cx="3990891" cy="369168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ACB86B3-F55C-41CD-9485-DDCCFEDCD9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978" t="4115" r="19543" b="2870"/>
            <a:stretch/>
          </p:blipFill>
          <p:spPr>
            <a:xfrm rot="5400000">
              <a:off x="598830" y="1402376"/>
              <a:ext cx="3631430" cy="3990891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AE5197-7454-4F67-BD46-D278F60A99E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28643" y="1536031"/>
              <a:ext cx="2230655" cy="252560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FCE976F-8A75-427F-A705-2126D5F3936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479635" y="3091731"/>
              <a:ext cx="1840079" cy="2100502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DE53FC7-9312-46EF-849B-099CD4B30D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4069" y="3091731"/>
              <a:ext cx="2226601" cy="213598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2263DA-8653-4EEF-B62C-29B172637C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4865" y="1582105"/>
              <a:ext cx="2164849" cy="190541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8184F1B-334C-45DD-9920-8C7D9A627B2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231623" y="2210040"/>
              <a:ext cx="224004" cy="2165859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0425810-E593-421F-840E-E0C88011AD8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382506" y="4107712"/>
              <a:ext cx="2277148" cy="11073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99FB6C7-5BAC-451D-BB06-BFAE731DCB2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268819" y="2466985"/>
              <a:ext cx="2310965" cy="10416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5D534D9-37F3-47B3-A5F0-D9A93C46C0A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15385" y="2301337"/>
              <a:ext cx="25186" cy="2280881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BD334E3-A70F-48CF-9F95-BCFADC804989}"/>
              </a:ext>
            </a:extLst>
          </p:cNvPr>
          <p:cNvSpPr txBox="1">
            <a:spLocks/>
          </p:cNvSpPr>
          <p:nvPr/>
        </p:nvSpPr>
        <p:spPr bwMode="auto">
          <a:xfrm>
            <a:off x="838199" y="5507731"/>
            <a:ext cx="8776274" cy="36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Clr>
                <a:srgbClr val="FF3300"/>
              </a:buClr>
              <a:buFont typeface="Wingdings" panose="05000000000000000000" pitchFamily="2" charset="2"/>
              <a:buChar char="§"/>
            </a:pPr>
            <a:r>
              <a:rPr lang="en-US" sz="1800" kern="0" dirty="0"/>
              <a:t>Fold #1 (pictured on the right)</a:t>
            </a:r>
          </a:p>
          <a:p>
            <a:pPr>
              <a:buClr>
                <a:srgbClr val="FF3300"/>
              </a:buClr>
              <a:buFont typeface="Wingdings" panose="05000000000000000000" pitchFamily="2" charset="2"/>
              <a:buChar char="§"/>
            </a:pPr>
            <a:endParaRPr lang="en-US" sz="1800" kern="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EE07A92-9A7C-49BE-B2DD-90ADCCC81646}"/>
              </a:ext>
            </a:extLst>
          </p:cNvPr>
          <p:cNvSpPr txBox="1">
            <a:spLocks/>
          </p:cNvSpPr>
          <p:nvPr/>
        </p:nvSpPr>
        <p:spPr bwMode="auto">
          <a:xfrm>
            <a:off x="838199" y="5873979"/>
            <a:ext cx="8776274" cy="36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1800" kern="0" dirty="0"/>
              <a:t>Fold #2 (fold lines shown on the right picture)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E5F69E5-4FD3-4090-B0B2-C05223D82CCB}"/>
              </a:ext>
            </a:extLst>
          </p:cNvPr>
          <p:cNvSpPr txBox="1">
            <a:spLocks/>
          </p:cNvSpPr>
          <p:nvPr/>
        </p:nvSpPr>
        <p:spPr bwMode="auto">
          <a:xfrm>
            <a:off x="838199" y="6238480"/>
            <a:ext cx="10515600" cy="43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Clr>
                <a:schemeClr val="tx1"/>
              </a:buClr>
              <a:buFont typeface="Arial" panose="020B0604020202020204" pitchFamily="34" charset="0"/>
              <a:buChar char="▫"/>
            </a:pPr>
            <a:r>
              <a:rPr lang="en-US" sz="1800" kern="0" dirty="0"/>
              <a:t>Fold #3 No specific pattern, but making the sail as small as possible (use wire to keep sail stowed).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7E9324-0164-41F6-AEF5-A27753E7BFCE}"/>
              </a:ext>
            </a:extLst>
          </p:cNvPr>
          <p:cNvGrpSpPr/>
          <p:nvPr/>
        </p:nvGrpSpPr>
        <p:grpSpPr>
          <a:xfrm>
            <a:off x="7241898" y="2543822"/>
            <a:ext cx="2683085" cy="2359688"/>
            <a:chOff x="5437935" y="2219750"/>
            <a:chExt cx="2683085" cy="2359688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31C2CFE-0381-443B-97A0-0C0C7809858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663392" y="3989053"/>
              <a:ext cx="2457628" cy="5448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EE24BF2-4953-4482-892F-26043C43893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012274" y="2219750"/>
              <a:ext cx="68101" cy="235968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D5E94DD-BE66-4E99-9459-1787D1B848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7935" y="2712496"/>
              <a:ext cx="2492911" cy="3285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5CA2435-05A9-4BB8-8A22-AAE38DCD2A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610442" y="2394982"/>
              <a:ext cx="0" cy="206803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57055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TPU and SMA Sail Membrane</a:t>
            </a:r>
            <a:br>
              <a:rPr lang="en-US" dirty="0"/>
            </a:br>
            <a:r>
              <a:rPr lang="en-US" dirty="0"/>
              <a:t>Folding</a:t>
            </a:r>
          </a:p>
        </p:txBody>
      </p:sp>
      <p:pic>
        <p:nvPicPr>
          <p:cNvPr id="34" name="Content Placeholder 6">
            <a:extLst>
              <a:ext uri="{FF2B5EF4-FFF2-40B4-BE49-F238E27FC236}">
                <a16:creationId xmlns:a16="http://schemas.microsoft.com/office/drawing/2014/main" id="{829F3FEA-C018-4985-B15C-BBC128A09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3104" t="12471" r="15701" b="13400"/>
          <a:stretch/>
        </p:blipFill>
        <p:spPr>
          <a:xfrm>
            <a:off x="1315995" y="1755930"/>
            <a:ext cx="5216885" cy="4739632"/>
          </a:xfrm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14CFB756-4754-4F93-937B-F2A18B85CB63}"/>
              </a:ext>
            </a:extLst>
          </p:cNvPr>
          <p:cNvSpPr txBox="1">
            <a:spLocks/>
          </p:cNvSpPr>
          <p:nvPr/>
        </p:nvSpPr>
        <p:spPr bwMode="auto">
          <a:xfrm>
            <a:off x="6525985" y="1755930"/>
            <a:ext cx="4418542" cy="473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000" kern="0" dirty="0"/>
              <a:t>During deployment—SMAs work against Fold #2 and open the sail.</a:t>
            </a:r>
          </a:p>
          <a:p>
            <a:r>
              <a:rPr lang="en-US" sz="2000" kern="0" dirty="0"/>
              <a:t>Larger SMAs located along the lower ends of the sail help make the sail flat. </a:t>
            </a:r>
          </a:p>
          <a:p>
            <a:r>
              <a:rPr lang="en-US" sz="2000" kern="0" dirty="0"/>
              <a:t>Using DOWSIL adhesive with TPU on membrane causes poor deployment.</a:t>
            </a:r>
          </a:p>
          <a:p>
            <a:r>
              <a:rPr lang="en-US" sz="2000" kern="0" dirty="0"/>
              <a:t>Less glue = better deployment.</a:t>
            </a:r>
          </a:p>
          <a:p>
            <a:pPr marL="0" indent="0">
              <a:buNone/>
            </a:pPr>
            <a:r>
              <a:rPr lang="en-US" sz="2000" kern="0" dirty="0"/>
              <a:t>*Home printer doesn’t adhere TPU to sail well (bed not heated)*</a:t>
            </a:r>
          </a:p>
          <a:p>
            <a:endParaRPr lang="en-US" sz="1800" kern="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D749DCE-8AD5-4CC1-B2AF-B1E34EDAB92C}"/>
              </a:ext>
            </a:extLst>
          </p:cNvPr>
          <p:cNvGrpSpPr/>
          <p:nvPr/>
        </p:nvGrpSpPr>
        <p:grpSpPr>
          <a:xfrm>
            <a:off x="2070458" y="2692400"/>
            <a:ext cx="3669942" cy="3302000"/>
            <a:chOff x="5437935" y="2219750"/>
            <a:chExt cx="2683085" cy="235968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D30DF06-2BA5-4E60-BC24-675A9FA467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663392" y="3989053"/>
              <a:ext cx="2457628" cy="5448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41F40D-0D1D-48B3-B5AF-7F5D326F34D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012274" y="2219750"/>
              <a:ext cx="68101" cy="235968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2C0C455-94A0-4E54-A91A-CEF1BDD2B6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7935" y="2712496"/>
              <a:ext cx="2492911" cy="3285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1F067E9-A05F-481C-857C-9F2E8FB4CF8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610442" y="2394982"/>
              <a:ext cx="0" cy="206803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FF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87863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TPU and SMA Sail Membrane</a:t>
            </a:r>
            <a:br>
              <a:rPr lang="en-US" dirty="0"/>
            </a:br>
            <a:r>
              <a:rPr lang="en-US" dirty="0"/>
              <a:t>Deployment Day 1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8297DFB8-B018-4201-8E74-F4CAC3BDE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24911" r="18075"/>
          <a:stretch/>
        </p:blipFill>
        <p:spPr>
          <a:xfrm>
            <a:off x="187453" y="1690689"/>
            <a:ext cx="3749447" cy="4932214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4E77BD-1E6F-45F2-AFA7-0F0926B0ED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079" r="18534"/>
          <a:stretch/>
        </p:blipFill>
        <p:spPr>
          <a:xfrm>
            <a:off x="8427885" y="1690689"/>
            <a:ext cx="3576662" cy="49322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78BA80-8493-466F-A5CF-BEDE941AE1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716285" y="2307215"/>
            <a:ext cx="4932215" cy="369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36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TPU and SMA Sail Membrane</a:t>
            </a:r>
          </a:p>
        </p:txBody>
      </p:sp>
      <p:pic>
        <p:nvPicPr>
          <p:cNvPr id="4" name="TPU.SMA_SailDeployment_Day1">
            <a:hlinkClick r:id="" action="ppaction://media"/>
            <a:extLst>
              <a:ext uri="{FF2B5EF4-FFF2-40B4-BE49-F238E27FC236}">
                <a16:creationId xmlns:a16="http://schemas.microsoft.com/office/drawing/2014/main" id="{B04A692D-6B61-4C93-A9E2-5D565F97373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3E2961-E16A-4EC2-A51C-074C6E8F6FCF}"/>
              </a:ext>
            </a:extLst>
          </p:cNvPr>
          <p:cNvSpPr txBox="1">
            <a:spLocks/>
          </p:cNvSpPr>
          <p:nvPr/>
        </p:nvSpPr>
        <p:spPr bwMode="auto">
          <a:xfrm>
            <a:off x="2227263" y="1427635"/>
            <a:ext cx="4418542" cy="39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Deployment duration 135 seconds.</a:t>
            </a:r>
          </a:p>
        </p:txBody>
      </p:sp>
    </p:spTree>
    <p:extLst>
      <p:ext uri="{BB962C8B-B14F-4D97-AF65-F5344CB8AC3E}">
        <p14:creationId xmlns:p14="http://schemas.microsoft.com/office/powerpoint/2010/main" val="41273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TPU and SMA Sail Membrane</a:t>
            </a:r>
            <a:br>
              <a:rPr lang="en-US" dirty="0"/>
            </a:br>
            <a:r>
              <a:rPr lang="en-US" dirty="0"/>
              <a:t>Deployment Day 3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E1529311-0A92-4EE2-A2E0-7E3068314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28820" r="30763"/>
          <a:stretch/>
        </p:blipFill>
        <p:spPr>
          <a:xfrm>
            <a:off x="6457484" y="1690688"/>
            <a:ext cx="3613665" cy="50292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2B3A5C-74E1-4256-A6B4-479BDED276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366" t="11430" r="7565" b="18565"/>
          <a:stretch/>
        </p:blipFill>
        <p:spPr>
          <a:xfrm rot="5400000">
            <a:off x="1413085" y="2398455"/>
            <a:ext cx="5029198" cy="361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68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TPU and SMA Sail Membrane</a:t>
            </a:r>
          </a:p>
        </p:txBody>
      </p:sp>
      <p:pic>
        <p:nvPicPr>
          <p:cNvPr id="2" name="TPU.SMA_SailDeployment_Day3">
            <a:hlinkClick r:id="" action="ppaction://media"/>
            <a:extLst>
              <a:ext uri="{FF2B5EF4-FFF2-40B4-BE49-F238E27FC236}">
                <a16:creationId xmlns:a16="http://schemas.microsoft.com/office/drawing/2014/main" id="{E4FF6509-7324-4250-8123-44A9642E94E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6571592-875A-4A90-92D4-E4C692AD5E26}"/>
              </a:ext>
            </a:extLst>
          </p:cNvPr>
          <p:cNvSpPr txBox="1">
            <a:spLocks/>
          </p:cNvSpPr>
          <p:nvPr/>
        </p:nvSpPr>
        <p:spPr bwMode="auto">
          <a:xfrm>
            <a:off x="2227263" y="1427635"/>
            <a:ext cx="4418542" cy="39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Deployment duration 115 seconds.</a:t>
            </a:r>
          </a:p>
        </p:txBody>
      </p:sp>
    </p:spTree>
    <p:extLst>
      <p:ext uri="{BB962C8B-B14F-4D97-AF65-F5344CB8AC3E}">
        <p14:creationId xmlns:p14="http://schemas.microsoft.com/office/powerpoint/2010/main" val="376457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Peel Testing (Future Work)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105"/>
            <a:ext cx="10515600" cy="25153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Useful for determining how well TPU adheres to sail membrane without the help of adhesive.</a:t>
            </a:r>
          </a:p>
          <a:p>
            <a:pPr>
              <a:lnSpc>
                <a:spcPct val="100000"/>
              </a:lnSpc>
            </a:pPr>
            <a:r>
              <a:rPr lang="en-US" dirty="0"/>
              <a:t>Would acquire the force of which TPU peels off or tears the sail.</a:t>
            </a:r>
          </a:p>
          <a:p>
            <a:pPr>
              <a:lnSpc>
                <a:spcPct val="100000"/>
              </a:lnSpc>
            </a:pPr>
            <a:r>
              <a:rPr lang="en-US" dirty="0"/>
              <a:t>Experimental setups can range from being basic to complex. Without the proper equipment, a basic setup is best for testing.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5B4EFA-109A-4E3E-A651-D4934F4CA2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1" t="27248" r="29378" b="30132"/>
          <a:stretch/>
        </p:blipFill>
        <p:spPr>
          <a:xfrm rot="5400000">
            <a:off x="2374320" y="3917400"/>
            <a:ext cx="2382757" cy="32299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612697-8010-4DA7-97FD-3EB6D65F7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22" y="4341001"/>
            <a:ext cx="3229959" cy="24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020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Obstacles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Not much equipment at home limits experimentation.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Contacted SMA expert at GRC, Othmane Benafan, to obtain Shape Memory Alloys. Center closed before we received shipment.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Printer at home, Flash Forge Finder, does not have a bed heating. Prints on sail are not as good.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216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40957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40957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CubeSat Solar Sail Survey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323" y="2387776"/>
            <a:ext cx="2355837" cy="114880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700" b="1" dirty="0"/>
              <a:t>The University of Surrey </a:t>
            </a:r>
          </a:p>
          <a:p>
            <a:pPr marL="0" indent="0" algn="ctr">
              <a:buNone/>
            </a:pPr>
            <a:r>
              <a:rPr lang="en-US" sz="1700" dirty="0"/>
              <a:t>CubeSail</a:t>
            </a:r>
          </a:p>
          <a:p>
            <a:pPr marL="0" indent="0" algn="ctr">
              <a:buNone/>
            </a:pPr>
            <a:r>
              <a:rPr lang="en-US" sz="1700" dirty="0"/>
              <a:t>DeOrbitSail</a:t>
            </a:r>
          </a:p>
          <a:p>
            <a:pPr marL="0" indent="0" algn="ctr">
              <a:buNone/>
            </a:pPr>
            <a:r>
              <a:rPr lang="en-US" sz="1700" dirty="0"/>
              <a:t>InflateSail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A402C-526A-4D19-BE26-7B712FE28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113" y="3493670"/>
            <a:ext cx="2983656" cy="18554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D15498-23CD-41B6-9602-11EC2BD55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18" y="3588456"/>
            <a:ext cx="2011963" cy="17780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742A69-C13A-487B-9D4A-62B27538EF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7" t="22326" r="23706" b="28450"/>
          <a:stretch/>
        </p:blipFill>
        <p:spPr>
          <a:xfrm>
            <a:off x="8295573" y="1441989"/>
            <a:ext cx="3835435" cy="11488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E7A2D0-FDBC-47A9-81C2-C7C7A4C08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79" y="1337410"/>
            <a:ext cx="1464442" cy="11518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609B5B-5913-4C26-8B83-8A2A2661BC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59" y="3785738"/>
            <a:ext cx="1701763" cy="9955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E4A752-E7F0-453F-B563-46EC0FDDBE9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7"/>
          <a:stretch/>
        </p:blipFill>
        <p:spPr>
          <a:xfrm>
            <a:off x="1052367" y="1438919"/>
            <a:ext cx="1273428" cy="948857"/>
          </a:xfrm>
          <a:prstGeom prst="rect">
            <a:avLst/>
          </a:prstGeom>
        </p:spPr>
      </p:pic>
      <p:sp>
        <p:nvSpPr>
          <p:cNvPr id="18" name="Subtitle 8">
            <a:extLst>
              <a:ext uri="{FF2B5EF4-FFF2-40B4-BE49-F238E27FC236}">
                <a16:creationId xmlns:a16="http://schemas.microsoft.com/office/drawing/2014/main" id="{26D4C97E-EC4E-4016-B06A-B2B6D4DF2486}"/>
              </a:ext>
            </a:extLst>
          </p:cNvPr>
          <p:cNvSpPr txBox="1">
            <a:spLocks/>
          </p:cNvSpPr>
          <p:nvPr/>
        </p:nvSpPr>
        <p:spPr>
          <a:xfrm>
            <a:off x="5363779" y="2556442"/>
            <a:ext cx="1464442" cy="1148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NASA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Nanosail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ACS3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19" name="Subtitle 8">
            <a:extLst>
              <a:ext uri="{FF2B5EF4-FFF2-40B4-BE49-F238E27FC236}">
                <a16:creationId xmlns:a16="http://schemas.microsoft.com/office/drawing/2014/main" id="{FF869E71-44DB-4BF6-AECB-3EFDF4DD00F7}"/>
              </a:ext>
            </a:extLst>
          </p:cNvPr>
          <p:cNvSpPr txBox="1">
            <a:spLocks/>
          </p:cNvSpPr>
          <p:nvPr/>
        </p:nvSpPr>
        <p:spPr>
          <a:xfrm>
            <a:off x="8428362" y="2590793"/>
            <a:ext cx="3702645" cy="762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MMA Design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DragNet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20" name="Subtitle 8">
            <a:extLst>
              <a:ext uri="{FF2B5EF4-FFF2-40B4-BE49-F238E27FC236}">
                <a16:creationId xmlns:a16="http://schemas.microsoft.com/office/drawing/2014/main" id="{F59D8BC0-612C-47C0-815A-0A33B63D3C76}"/>
              </a:ext>
            </a:extLst>
          </p:cNvPr>
          <p:cNvSpPr txBox="1">
            <a:spLocks/>
          </p:cNvSpPr>
          <p:nvPr/>
        </p:nvSpPr>
        <p:spPr>
          <a:xfrm>
            <a:off x="448321" y="5030486"/>
            <a:ext cx="2355837" cy="1148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University of Toronto’s Spaceflight Laboratory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CanX-7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21" name="Subtitle 8">
            <a:extLst>
              <a:ext uri="{FF2B5EF4-FFF2-40B4-BE49-F238E27FC236}">
                <a16:creationId xmlns:a16="http://schemas.microsoft.com/office/drawing/2014/main" id="{5FB3B238-989F-4470-AD6C-74F48FEAEE52}"/>
              </a:ext>
            </a:extLst>
          </p:cNvPr>
          <p:cNvSpPr txBox="1">
            <a:spLocks/>
          </p:cNvSpPr>
          <p:nvPr/>
        </p:nvSpPr>
        <p:spPr>
          <a:xfrm>
            <a:off x="4918080" y="5404278"/>
            <a:ext cx="2355837" cy="1148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The Planetary Society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Lightsail-1</a:t>
            </a:r>
          </a:p>
          <a:p>
            <a:pPr marL="0" indent="0" algn="ctr">
              <a:buNone/>
            </a:pPr>
            <a:r>
              <a:rPr lang="en-US" sz="1400" dirty="0"/>
              <a:t>Lightsail-2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23" name="Subtitle 8">
            <a:extLst>
              <a:ext uri="{FF2B5EF4-FFF2-40B4-BE49-F238E27FC236}">
                <a16:creationId xmlns:a16="http://schemas.microsoft.com/office/drawing/2014/main" id="{21BD0B8E-E34F-48FC-BCBA-D860E96C0B27}"/>
              </a:ext>
            </a:extLst>
          </p:cNvPr>
          <p:cNvSpPr txBox="1">
            <a:spLocks/>
          </p:cNvSpPr>
          <p:nvPr/>
        </p:nvSpPr>
        <p:spPr>
          <a:xfrm>
            <a:off x="8868022" y="5344072"/>
            <a:ext cx="2875657" cy="1148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Japan Aerospace Exploration Agency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IKAROS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6647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3250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3250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DLR Gravity Offloading Carts for ACS3 Boom Deployment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EEE2282-2C37-4A27-BB2E-54E5CA054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1"/>
          <a:stretch/>
        </p:blipFill>
        <p:spPr>
          <a:xfrm>
            <a:off x="838200" y="1690688"/>
            <a:ext cx="4302760" cy="495216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892572-14D2-4178-80A9-4C4161098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413" y="1690688"/>
            <a:ext cx="5948387" cy="329787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E7CF00-90A5-4707-9D56-BCB49AB80175}"/>
              </a:ext>
            </a:extLst>
          </p:cNvPr>
          <p:cNvSpPr txBox="1">
            <a:spLocks/>
          </p:cNvSpPr>
          <p:nvPr/>
        </p:nvSpPr>
        <p:spPr bwMode="auto">
          <a:xfrm>
            <a:off x="5405413" y="5167312"/>
            <a:ext cx="5948386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marL="223838" indent="-223838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Pct val="80000"/>
              <a:buFont typeface="AGaramond RegularSC" charset="0"/>
              <a:buChar char="•"/>
              <a:defRPr sz="320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6832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3000">
                <a:solidFill>
                  <a:srgbClr val="000000"/>
                </a:solidFill>
                <a:latin typeface="+mn-lt"/>
                <a:ea typeface="ＭＳ Ｐゴシック" charset="-128"/>
              </a:defRPr>
            </a:lvl2pPr>
            <a:lvl3pPr marL="1031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SzPct val="90000"/>
              <a:buChar char="»"/>
              <a:defRPr sz="2800">
                <a:solidFill>
                  <a:srgbClr val="000000"/>
                </a:solidFill>
                <a:latin typeface="+mn-lt"/>
                <a:ea typeface="ＭＳ Ｐゴシック" charset="-128"/>
              </a:defRPr>
            </a:lvl3pPr>
            <a:lvl4pPr marL="1539875" indent="-168275" algn="l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defRPr sz="2600">
                <a:solidFill>
                  <a:srgbClr val="000000"/>
                </a:solidFill>
                <a:latin typeface="+mn-lt"/>
                <a:ea typeface="ＭＳ Ｐゴシック" charset="-128"/>
              </a:defRPr>
            </a:lvl4pPr>
            <a:lvl5pPr marL="2055813" indent="-22701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 sz="2400">
                <a:solidFill>
                  <a:srgbClr val="000000"/>
                </a:solidFill>
                <a:latin typeface="+mn-lt"/>
                <a:ea typeface="ＭＳ Ｐゴシック" charset="-128"/>
              </a:defRPr>
            </a:lvl5pPr>
            <a:lvl6pPr marL="2467446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6pPr>
            <a:lvl7pPr marL="2877737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7pPr>
            <a:lvl8pPr marL="3288029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8pPr>
            <a:lvl9pPr marL="3698320" indent="-227940" algn="l" defTabSz="914608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1800" kern="0" dirty="0"/>
              <a:t>Printed cart parts at LaRC Works Makerspace on Prusa 3D Printers.</a:t>
            </a:r>
          </a:p>
        </p:txBody>
      </p:sp>
    </p:spTree>
    <p:extLst>
      <p:ext uri="{BB962C8B-B14F-4D97-AF65-F5344CB8AC3E}">
        <p14:creationId xmlns:p14="http://schemas.microsoft.com/office/powerpoint/2010/main" val="2293747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3250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3250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Grounding Diagram for NASA Sounding Rocket Operations Center (NSROC)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53AD68-09A7-4FD2-86DB-DF6EF1BDC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601" y="1690688"/>
            <a:ext cx="781079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27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3250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3250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FAE3128-11C8-4F38-9980-65832E8C2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me anything!</a:t>
            </a:r>
          </a:p>
        </p:txBody>
      </p:sp>
    </p:spTree>
    <p:extLst>
      <p:ext uri="{BB962C8B-B14F-4D97-AF65-F5344CB8AC3E}">
        <p14:creationId xmlns:p14="http://schemas.microsoft.com/office/powerpoint/2010/main" val="3233329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AB60-F19F-4522-BBD6-315425B96C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8935" r="24582" b="6666"/>
          <a:stretch/>
        </p:blipFill>
        <p:spPr>
          <a:xfrm>
            <a:off x="10944531" y="3250"/>
            <a:ext cx="1186477" cy="97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FE7548-7F4A-4C8B-B5AD-2E4A9FC4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" y="3250"/>
            <a:ext cx="991987" cy="9488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2596964-6289-4328-A5D8-950A4CCE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7670F5-B6F3-4FB1-9961-BB4C8AA03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Special Thanks to my mentors Matt and Greg! </a:t>
            </a:r>
          </a:p>
          <a:p>
            <a:pPr marL="0" indent="0">
              <a:buNone/>
            </a:pPr>
            <a:r>
              <a:rPr lang="en-US" dirty="0"/>
              <a:t>Thanks to everyone working at the Gantry and building 1293B!</a:t>
            </a:r>
          </a:p>
        </p:txBody>
      </p:sp>
    </p:spTree>
    <p:extLst>
      <p:ext uri="{BB962C8B-B14F-4D97-AF65-F5344CB8AC3E}">
        <p14:creationId xmlns:p14="http://schemas.microsoft.com/office/powerpoint/2010/main" val="1556959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9000</TotalTime>
  <Words>1009</Words>
  <Application>Microsoft Office PowerPoint</Application>
  <PresentationFormat>Widescreen</PresentationFormat>
  <Paragraphs>156</Paragraphs>
  <Slides>35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55 Helvetica Roman</vt:lpstr>
      <vt:lpstr>AGaramond RegularSC</vt:lpstr>
      <vt:lpstr>Arial</vt:lpstr>
      <vt:lpstr>Calibri</vt:lpstr>
      <vt:lpstr>Wingdings</vt:lpstr>
      <vt:lpstr>Office Theme</vt:lpstr>
      <vt:lpstr>Solar Sail Spacecraft Development</vt:lpstr>
      <vt:lpstr>Table of Contents</vt:lpstr>
      <vt:lpstr>“Topic 2” – Self Deploying Sail Membranes</vt:lpstr>
      <vt:lpstr>Hinge Deployment Study</vt:lpstr>
      <vt:lpstr>Hinge Deployment Study</vt:lpstr>
      <vt:lpstr>Hinge Deployment Study Data</vt:lpstr>
      <vt:lpstr>PowerPoint Presentation</vt:lpstr>
      <vt:lpstr>Hinge Study / Adhesive Test</vt:lpstr>
      <vt:lpstr>Hinge Study / Adhesive Test</vt:lpstr>
      <vt:lpstr>O-Hinge Study (Adhesive on Straights)</vt:lpstr>
      <vt:lpstr>O-Hinge Study (Adhesive Everywhere)</vt:lpstr>
      <vt:lpstr>O-Hinge Study</vt:lpstr>
      <vt:lpstr>Moon Hinge Deployment Study/ Adhesive Test</vt:lpstr>
      <vt:lpstr>Moon Hinge Deployment Study/ Adhesive Test</vt:lpstr>
      <vt:lpstr>3D Printing onto Solar Sail Membranes</vt:lpstr>
      <vt:lpstr>Tips for 3D Printing onto Solar Sail Membranes</vt:lpstr>
      <vt:lpstr>Tips for 3D Printing onto Solar Sail Membranes</vt:lpstr>
      <vt:lpstr>Directly Printing onto Sail Membrane</vt:lpstr>
      <vt:lpstr>Directly Printing onto Sail Membrane</vt:lpstr>
      <vt:lpstr>Directly Printing onto Sail Membrane</vt:lpstr>
      <vt:lpstr>Deployment Study of Membranes with TPU and SMAs </vt:lpstr>
      <vt:lpstr>SMA Placement</vt:lpstr>
      <vt:lpstr>TPU and SMA Sail Membrane Folding</vt:lpstr>
      <vt:lpstr>TPU and SMA Sail Membrane Folding</vt:lpstr>
      <vt:lpstr>TPU and SMA Sail Membrane Deployment Day 1</vt:lpstr>
      <vt:lpstr>TPU and SMA Sail Membrane</vt:lpstr>
      <vt:lpstr>TPU and SMA Sail Membrane Deployment Day 3</vt:lpstr>
      <vt:lpstr>TPU and SMA Sail Membrane</vt:lpstr>
      <vt:lpstr>Peel Testing (Future Work)</vt:lpstr>
      <vt:lpstr>Obstacles </vt:lpstr>
      <vt:lpstr>CubeSat Solar Sail Survey</vt:lpstr>
      <vt:lpstr>DLR Gravity Offloading Carts for ACS3 Boom Deployment</vt:lpstr>
      <vt:lpstr>Grounding Diagram for NASA Sounding Rocket Operations Center (NSROC)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DaCosta, Danielle R. (LARC-D322)[UNIVERSITIES SPACE RESEARCH ASSOCIATION]</dc:creator>
  <cp:lastModifiedBy>Hutchinson, Joyce Marie (LARC-D322)[LAMPS 2]</cp:lastModifiedBy>
  <cp:revision>128</cp:revision>
  <dcterms:created xsi:type="dcterms:W3CDTF">2020-04-09T15:06:35Z</dcterms:created>
  <dcterms:modified xsi:type="dcterms:W3CDTF">2020-04-16T13:55:49Z</dcterms:modified>
</cp:coreProperties>
</file>