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Lato" panose="020B0604020202020204" charset="0"/>
      <p:regular r:id="rId13"/>
      <p:bold r:id="rId14"/>
      <p:italic r:id="rId15"/>
      <p:boldItalic r:id="rId16"/>
    </p:embeddedFont>
    <p:embeddedFont>
      <p:font typeface="Montserrat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70d39915d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70d39915d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70d39915da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70d39915da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71328ce9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71328ce9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71328ce97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71328ce97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71328ce972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71328ce972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71328ce972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71328ce972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71328ce972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71328ce972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71328ce972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71328ce972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7146157c3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7146157c3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>
            <a:spLocks noGrp="1"/>
          </p:cNvSpPr>
          <p:nvPr>
            <p:ph type="ctrTitle"/>
          </p:nvPr>
        </p:nvSpPr>
        <p:spPr>
          <a:xfrm>
            <a:off x="3231575" y="1578400"/>
            <a:ext cx="56841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xEMU Weld Analysis </a:t>
            </a:r>
            <a:endParaRPr dirty="0"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1"/>
          </p:nvPr>
        </p:nvSpPr>
        <p:spPr>
          <a:xfrm>
            <a:off x="3366650" y="2930225"/>
            <a:ext cx="5187900" cy="150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Georgia Danehy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Governor's School for Science and Technology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Mentorship at NASA Langley </a:t>
            </a:r>
            <a:r>
              <a:rPr lang="en" sz="1800" dirty="0">
                <a:solidFill>
                  <a:schemeClr val="bg1"/>
                </a:solidFill>
              </a:rPr>
              <a:t>Research Center</a:t>
            </a:r>
            <a:endParaRPr sz="18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Mentor: Karen Taminger</a:t>
            </a:r>
            <a:endParaRPr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Introduction- xEMU Mission</a:t>
            </a:r>
            <a:endParaRPr dirty="0"/>
          </a:p>
        </p:txBody>
      </p:sp>
      <p:sp>
        <p:nvSpPr>
          <p:cNvPr id="141" name="Google Shape;141;p14"/>
          <p:cNvSpPr txBox="1">
            <a:spLocks noGrp="1"/>
          </p:cNvSpPr>
          <p:nvPr>
            <p:ph type="body" idx="1"/>
          </p:nvPr>
        </p:nvSpPr>
        <p:spPr>
          <a:xfrm>
            <a:off x="384475" y="1567550"/>
            <a:ext cx="59436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/>
              <a:t>EMU spacesuits 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Extravehicular Mobility Unit (EMU)</a:t>
            </a: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in use since 1980’s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Limited sizing available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Hindered  first all female spacewalk</a:t>
            </a:r>
            <a:endParaRPr sz="2400" dirty="0"/>
          </a:p>
        </p:txBody>
      </p:sp>
      <p:sp>
        <p:nvSpPr>
          <p:cNvPr id="142" name="Google Shape;142;p14"/>
          <p:cNvSpPr txBox="1"/>
          <p:nvPr/>
        </p:nvSpPr>
        <p:spPr>
          <a:xfrm>
            <a:off x="5559125" y="4098575"/>
            <a:ext cx="34290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By NASA - http://www.spaceflight.nasa.gov/gallery/images/shuttle/sts-118/html/s118e06304.html, Public Domain, https://commons.wikimedia.org/w/index.php?curid=9730436</a:t>
            </a:r>
            <a:endParaRPr sz="11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43" name="Google Shape;143;p14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926" y="300075"/>
            <a:ext cx="2444176" cy="3916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Introduction- xEMU Mission</a:t>
            </a:r>
            <a:endParaRPr dirty="0"/>
          </a:p>
        </p:txBody>
      </p:sp>
      <p:sp>
        <p:nvSpPr>
          <p:cNvPr id="149" name="Google Shape;149;p15"/>
          <p:cNvSpPr txBox="1">
            <a:spLocks noGrp="1"/>
          </p:cNvSpPr>
          <p:nvPr>
            <p:ph type="body" idx="1"/>
          </p:nvPr>
        </p:nvSpPr>
        <p:spPr>
          <a:xfrm>
            <a:off x="415625" y="1567550"/>
            <a:ext cx="44943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/>
              <a:t>xEMU Spacesuit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Exploration EMU (xEMU)</a:t>
            </a: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Improved Safety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Modular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Advanced Mobility</a:t>
            </a:r>
            <a:endParaRPr sz="2400" dirty="0"/>
          </a:p>
        </p:txBody>
      </p:sp>
      <p:pic>
        <p:nvPicPr>
          <p:cNvPr id="150" name="Google Shape;150;p15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9750" y="1452837"/>
            <a:ext cx="4128413" cy="266888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5"/>
          <p:cNvSpPr txBox="1"/>
          <p:nvPr/>
        </p:nvSpPr>
        <p:spPr>
          <a:xfrm>
            <a:off x="4994563" y="4218725"/>
            <a:ext cx="3958800" cy="4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Roberts, J. (2019). Exploration Extravehicular Mobility Unit (xEMU). Retrieved from https://www.nasa.gov/image-feature/exploration-extravehicular-mobility-unit-xemu</a:t>
            </a:r>
            <a:endParaRPr sz="9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Introduction- The Backplate</a:t>
            </a:r>
            <a:endParaRPr dirty="0"/>
          </a:p>
        </p:txBody>
      </p:sp>
      <p:sp>
        <p:nvSpPr>
          <p:cNvPr id="157" name="Google Shape;157;p16"/>
          <p:cNvSpPr txBox="1">
            <a:spLocks noGrp="1"/>
          </p:cNvSpPr>
          <p:nvPr>
            <p:ph type="body" idx="1"/>
          </p:nvPr>
        </p:nvSpPr>
        <p:spPr>
          <a:xfrm>
            <a:off x="415625" y="1567550"/>
            <a:ext cx="44943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/>
              <a:t>Our </a:t>
            </a:r>
            <a:r>
              <a:rPr lang="en-US" sz="2400" dirty="0" err="1"/>
              <a:t>backplate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Panel in life support backpack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Contains water cooling channels</a:t>
            </a:r>
            <a:endParaRPr sz="2400" dirty="0"/>
          </a:p>
        </p:txBody>
      </p:sp>
      <p:pic>
        <p:nvPicPr>
          <p:cNvPr id="158" name="Google Shape;158;p16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9750" y="1452837"/>
            <a:ext cx="4128413" cy="2668888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6"/>
          <p:cNvSpPr txBox="1"/>
          <p:nvPr/>
        </p:nvSpPr>
        <p:spPr>
          <a:xfrm>
            <a:off x="4994563" y="4218725"/>
            <a:ext cx="3958800" cy="4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Roberts, J. (2019). Exploration Extravehicular Mobility Unit (xEMU). Retrieved from https://www.nasa.gov/image-feature/exploration-extravehicular-mobility-unit-xemu</a:t>
            </a:r>
            <a:endParaRPr sz="9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0" name="Google Shape;160;p16"/>
          <p:cNvSpPr/>
          <p:nvPr/>
        </p:nvSpPr>
        <p:spPr>
          <a:xfrm rot="9030185">
            <a:off x="7810816" y="1853135"/>
            <a:ext cx="309519" cy="7617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1" name="Google Shape;161;p16"/>
          <p:cNvSpPr/>
          <p:nvPr/>
        </p:nvSpPr>
        <p:spPr>
          <a:xfrm rot="-379097">
            <a:off x="7062658" y="1788217"/>
            <a:ext cx="779636" cy="930839"/>
          </a:xfrm>
          <a:prstGeom prst="ellipse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2" name="Google Shape;162;p16"/>
          <p:cNvSpPr txBox="1"/>
          <p:nvPr/>
        </p:nvSpPr>
        <p:spPr>
          <a:xfrm>
            <a:off x="7687950" y="1495350"/>
            <a:ext cx="907200" cy="4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 here!</a:t>
            </a:r>
            <a:endParaRPr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"/>
          <p:cNvSpPr txBox="1">
            <a:spLocks noGrp="1"/>
          </p:cNvSpPr>
          <p:nvPr>
            <p:ph type="body" idx="1"/>
          </p:nvPr>
        </p:nvSpPr>
        <p:spPr>
          <a:xfrm>
            <a:off x="1297500" y="1151150"/>
            <a:ext cx="3798900" cy="48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Manufacturing process</a:t>
            </a:r>
            <a:endParaRPr sz="2400" dirty="0"/>
          </a:p>
        </p:txBody>
      </p:sp>
      <p:sp>
        <p:nvSpPr>
          <p:cNvPr id="168" name="Google Shape;168;p1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Introduction- The </a:t>
            </a:r>
            <a:r>
              <a:rPr lang="en-US" dirty="0" err="1"/>
              <a:t>Backplate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69" name="Google Shape;169;p17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4250" y="1723929"/>
            <a:ext cx="3528001" cy="193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7"/>
          <p:cNvSpPr txBox="1"/>
          <p:nvPr/>
        </p:nvSpPr>
        <p:spPr>
          <a:xfrm>
            <a:off x="5641450" y="3680000"/>
            <a:ext cx="3206400" cy="4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Mock up of panel</a:t>
            </a:r>
            <a:endParaRPr sz="10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1" name="Google Shape;171;p17"/>
          <p:cNvSpPr/>
          <p:nvPr/>
        </p:nvSpPr>
        <p:spPr>
          <a:xfrm>
            <a:off x="7372475" y="2490600"/>
            <a:ext cx="1475400" cy="2751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2" name="Google Shape;172;p17"/>
          <p:cNvSpPr/>
          <p:nvPr/>
        </p:nvSpPr>
        <p:spPr>
          <a:xfrm>
            <a:off x="7598825" y="2571750"/>
            <a:ext cx="126900" cy="318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3" name="Google Shape;173;p17"/>
          <p:cNvSpPr/>
          <p:nvPr/>
        </p:nvSpPr>
        <p:spPr>
          <a:xfrm>
            <a:off x="8056025" y="2571750"/>
            <a:ext cx="126900" cy="318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4" name="Google Shape;174;p17"/>
          <p:cNvSpPr/>
          <p:nvPr/>
        </p:nvSpPr>
        <p:spPr>
          <a:xfrm>
            <a:off x="8513225" y="2571750"/>
            <a:ext cx="126900" cy="318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p17"/>
          <p:cNvSpPr txBox="1"/>
          <p:nvPr/>
        </p:nvSpPr>
        <p:spPr>
          <a:xfrm>
            <a:off x="1303050" y="1665100"/>
            <a:ext cx="3798900" cy="9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ato"/>
              <a:buChar char="○"/>
            </a:pPr>
            <a:r>
              <a:rPr lang="en" sz="24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Mill away excess material </a:t>
            </a:r>
            <a:endParaRPr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6" name="Google Shape;176;p17"/>
          <p:cNvSpPr txBox="1"/>
          <p:nvPr/>
        </p:nvSpPr>
        <p:spPr>
          <a:xfrm>
            <a:off x="1297500" y="2631750"/>
            <a:ext cx="3798900" cy="8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ato"/>
              <a:buChar char="○"/>
            </a:pPr>
            <a:r>
              <a:rPr lang="en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Electron beam weld on cover plates</a:t>
            </a:r>
            <a:endParaRPr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8"/>
          <p:cNvSpPr txBox="1">
            <a:spLocks noGrp="1"/>
          </p:cNvSpPr>
          <p:nvPr>
            <p:ph type="body" idx="1"/>
          </p:nvPr>
        </p:nvSpPr>
        <p:spPr>
          <a:xfrm>
            <a:off x="1332775" y="1217525"/>
            <a:ext cx="6633000" cy="317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/>
              <a:t>Goal: Examine the welds in the </a:t>
            </a:r>
            <a:r>
              <a:rPr lang="en-US" sz="2400" dirty="0" err="1"/>
              <a:t>backplate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Thermal map of weld process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Characterization of welds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/>
              <a:t>Why?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Welds need to be secure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Leaks or deformation could cause harm</a:t>
            </a:r>
            <a:endParaRPr sz="2400" dirty="0"/>
          </a:p>
        </p:txBody>
      </p:sp>
      <p:sp>
        <p:nvSpPr>
          <p:cNvPr id="182" name="Google Shape;182;p1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Introduction- </a:t>
            </a:r>
            <a:r>
              <a:rPr lang="en" dirty="0">
                <a:solidFill>
                  <a:schemeClr val="bg1"/>
                </a:solidFill>
              </a:rPr>
              <a:t>R</a:t>
            </a:r>
            <a:r>
              <a:rPr lang="en" dirty="0"/>
              <a:t>esearch </a:t>
            </a:r>
            <a:r>
              <a:rPr lang="en" dirty="0">
                <a:solidFill>
                  <a:schemeClr val="bg1"/>
                </a:solidFill>
              </a:rPr>
              <a:t>P</a:t>
            </a:r>
            <a:r>
              <a:rPr lang="en" dirty="0"/>
              <a:t>roject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9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Thermal Map of </a:t>
            </a:r>
            <a:r>
              <a:rPr lang="en" dirty="0">
                <a:solidFill>
                  <a:schemeClr val="bg1"/>
                </a:solidFill>
              </a:rPr>
              <a:t>W</a:t>
            </a:r>
            <a:r>
              <a:rPr lang="en" dirty="0"/>
              <a:t>eld</a:t>
            </a:r>
            <a:endParaRPr dirty="0"/>
          </a:p>
        </p:txBody>
      </p:sp>
      <p:sp>
        <p:nvSpPr>
          <p:cNvPr id="188" name="Google Shape;188;p19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>
                <a:latin typeface="Montserrat"/>
                <a:ea typeface="Montserrat"/>
                <a:cs typeface="Montserrat"/>
                <a:sym typeface="Montserrat"/>
              </a:rPr>
              <a:t>Provides information on where heat is concentrated.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>
                <a:latin typeface="Montserrat"/>
                <a:ea typeface="Montserrat"/>
                <a:cs typeface="Montserrat"/>
                <a:sym typeface="Montserrat"/>
              </a:rPr>
              <a:t>Helps determine </a:t>
            </a:r>
            <a:r>
              <a:rPr lang="en" sz="24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order in which t</a:t>
            </a:r>
            <a:r>
              <a:rPr lang="en" sz="2400" dirty="0">
                <a:latin typeface="Montserrat"/>
                <a:ea typeface="Montserrat"/>
                <a:cs typeface="Montserrat"/>
                <a:sym typeface="Montserrat"/>
              </a:rPr>
              <a:t>he welds should be completed</a:t>
            </a:r>
            <a:endParaRPr sz="2400" strike="sngStrike" dirty="0">
              <a:solidFill>
                <a:srgbClr val="FFFF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○"/>
            </a:pPr>
            <a:r>
              <a:rPr lang="en" sz="2400" dirty="0">
                <a:latin typeface="Montserrat"/>
                <a:ea typeface="Montserrat"/>
                <a:cs typeface="Montserrat"/>
                <a:sym typeface="Montserrat"/>
              </a:rPr>
              <a:t>Issues with welding can cause plate to warp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Thermal Map of </a:t>
            </a:r>
            <a:r>
              <a:rPr lang="en" dirty="0">
                <a:solidFill>
                  <a:schemeClr val="bg1"/>
                </a:solidFill>
              </a:rPr>
              <a:t>W</a:t>
            </a:r>
            <a:r>
              <a:rPr lang="en" dirty="0"/>
              <a:t>eld – Tools Used</a:t>
            </a:r>
            <a:endParaRPr dirty="0"/>
          </a:p>
        </p:txBody>
      </p:sp>
      <p:sp>
        <p:nvSpPr>
          <p:cNvPr id="194" name="Google Shape;194;p20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/>
              <a:t>Tools used: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PTC CREO (C</a:t>
            </a:r>
            <a:r>
              <a:rPr lang="en" sz="2400" dirty="0">
                <a:solidFill>
                  <a:schemeClr val="bg1"/>
                </a:solidFill>
              </a:rPr>
              <a:t>AD</a:t>
            </a:r>
            <a:r>
              <a:rPr lang="en" sz="2400" dirty="0"/>
              <a:t> software)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Drawing of backplate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Excel</a:t>
            </a:r>
            <a:endParaRPr sz="2400" dirty="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610"/>
          <a:stretch/>
        </p:blipFill>
        <p:spPr>
          <a:xfrm>
            <a:off x="5909725" y="1105175"/>
            <a:ext cx="2821350" cy="357072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Thermal Map of </a:t>
            </a:r>
            <a:r>
              <a:rPr lang="en" dirty="0">
                <a:solidFill>
                  <a:schemeClr val="bg1"/>
                </a:solidFill>
              </a:rPr>
              <a:t>W</a:t>
            </a:r>
            <a:r>
              <a:rPr lang="en" dirty="0"/>
              <a:t>eld- Process</a:t>
            </a:r>
            <a:endParaRPr dirty="0"/>
          </a:p>
        </p:txBody>
      </p:sp>
      <p:sp>
        <p:nvSpPr>
          <p:cNvPr id="201" name="Google Shape;201;p21"/>
          <p:cNvSpPr txBox="1">
            <a:spLocks noGrp="1"/>
          </p:cNvSpPr>
          <p:nvPr>
            <p:ph type="body" idx="1"/>
          </p:nvPr>
        </p:nvSpPr>
        <p:spPr>
          <a:xfrm>
            <a:off x="617812" y="1567550"/>
            <a:ext cx="5261121" cy="103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8788" lvl="0" indent="-458788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1.	Split the model into a grid of 2 </a:t>
            </a:r>
            <a:r>
              <a:rPr lang="en" sz="2400" dirty="0">
                <a:solidFill>
                  <a:schemeClr val="bg1"/>
                </a:solidFill>
              </a:rPr>
              <a:t>inch by 2 inch sections</a:t>
            </a:r>
            <a:endParaRPr sz="2400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202" name="Google Shape;202;p21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1375" y="1015750"/>
            <a:ext cx="2896858" cy="353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1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125" y="1105175"/>
            <a:ext cx="2934950" cy="3570724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1"/>
          <p:cNvSpPr txBox="1"/>
          <p:nvPr/>
        </p:nvSpPr>
        <p:spPr>
          <a:xfrm>
            <a:off x="8082400" y="3319638"/>
            <a:ext cx="6279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2.7 in</a:t>
            </a:r>
            <a:endParaRPr dirty="0">
              <a:solidFill>
                <a:srgbClr val="FF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5" name="Google Shape;205;p21"/>
          <p:cNvSpPr txBox="1"/>
          <p:nvPr/>
        </p:nvSpPr>
        <p:spPr>
          <a:xfrm>
            <a:off x="617813" y="2624675"/>
            <a:ext cx="5157600" cy="9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8788" lvl="0" indent="-4587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2. 	Measure the length of the weld paths in each of the sections</a:t>
            </a:r>
            <a:endParaRPr sz="24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6" name="Google Shape;206;p21"/>
          <p:cNvSpPr txBox="1"/>
          <p:nvPr/>
        </p:nvSpPr>
        <p:spPr>
          <a:xfrm>
            <a:off x="617813" y="3635025"/>
            <a:ext cx="4953000" cy="1441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8788" lvl="0" indent="-4587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3.	Input data into Excel and plot (length of weld path used to assess heat input) </a:t>
            </a:r>
            <a:endParaRPr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 dirty="0"/>
          </a:p>
        </p:txBody>
      </p:sp>
      <p:sp>
        <p:nvSpPr>
          <p:cNvPr id="212" name="Google Shape;212;p22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5136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12 heat maps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One general map and 11 individual welds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Helpful for identifying hot spots</a:t>
            </a:r>
            <a:endParaRPr sz="2400" dirty="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400" dirty="0"/>
          </a:p>
        </p:txBody>
      </p:sp>
      <p:pic>
        <p:nvPicPr>
          <p:cNvPr id="213" name="Google Shape;213;p2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3050" y="1231650"/>
            <a:ext cx="3238500" cy="303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2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8775" y="1228725"/>
            <a:ext cx="3267075" cy="303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2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3075" y="1219200"/>
            <a:ext cx="3238500" cy="303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307</Words>
  <Application>Microsoft Office PowerPoint</Application>
  <PresentationFormat>On-screen Show (16:9)</PresentationFormat>
  <Paragraphs>55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Montserrat</vt:lpstr>
      <vt:lpstr>Lato</vt:lpstr>
      <vt:lpstr>Arial</vt:lpstr>
      <vt:lpstr>Focus</vt:lpstr>
      <vt:lpstr>xEMU Weld Analysis </vt:lpstr>
      <vt:lpstr>Introduction- xEMU Mission</vt:lpstr>
      <vt:lpstr>Introduction- xEMU Mission</vt:lpstr>
      <vt:lpstr>Introduction- The Backplate</vt:lpstr>
      <vt:lpstr>Introduction- The Backplate </vt:lpstr>
      <vt:lpstr>Introduction- Research Project</vt:lpstr>
      <vt:lpstr>Thermal Map of Weld</vt:lpstr>
      <vt:lpstr>Thermal Map of Weld – Tools Used</vt:lpstr>
      <vt:lpstr>Thermal Map of Weld- Process</vt:lpstr>
      <vt:lpstr>Results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xEMU Weld Analysis</dc:title>
  <dc:creator>Taminger, Karen M.brown (LARC-D307)</dc:creator>
  <cp:lastModifiedBy>Holley, Sherri (LARC-B401B)[LAMPS 2]</cp:lastModifiedBy>
  <cp:revision>10</cp:revision>
  <dcterms:modified xsi:type="dcterms:W3CDTF">2020-04-20T15:10:11Z</dcterms:modified>
</cp:coreProperties>
</file>