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4"/>
  </p:sldMasterIdLst>
  <p:notesMasterIdLst>
    <p:notesMasterId r:id="rId30"/>
  </p:notesMasterIdLst>
  <p:sldIdLst>
    <p:sldId id="330" r:id="rId5"/>
    <p:sldId id="341" r:id="rId6"/>
    <p:sldId id="342" r:id="rId7"/>
    <p:sldId id="343" r:id="rId8"/>
    <p:sldId id="362" r:id="rId9"/>
    <p:sldId id="344" r:id="rId10"/>
    <p:sldId id="346" r:id="rId11"/>
    <p:sldId id="360" r:id="rId12"/>
    <p:sldId id="361" r:id="rId13"/>
    <p:sldId id="359" r:id="rId14"/>
    <p:sldId id="347" r:id="rId15"/>
    <p:sldId id="366" r:id="rId16"/>
    <p:sldId id="367" r:id="rId17"/>
    <p:sldId id="345" r:id="rId18"/>
    <p:sldId id="353" r:id="rId19"/>
    <p:sldId id="354" r:id="rId20"/>
    <p:sldId id="355" r:id="rId21"/>
    <p:sldId id="356" r:id="rId22"/>
    <p:sldId id="358" r:id="rId23"/>
    <p:sldId id="363" r:id="rId24"/>
    <p:sldId id="368" r:id="rId25"/>
    <p:sldId id="364" r:id="rId26"/>
    <p:sldId id="365" r:id="rId27"/>
    <p:sldId id="348" r:id="rId28"/>
    <p:sldId id="34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9A8213A5-0EF8-40C0-B395-C93EF707198E}">
          <p14:sldIdLst>
            <p14:sldId id="330"/>
            <p14:sldId id="341"/>
            <p14:sldId id="342"/>
            <p14:sldId id="343"/>
            <p14:sldId id="362"/>
          </p14:sldIdLst>
        </p14:section>
        <p14:section name="Aerodatabase Module" id="{648AA8ED-5DA6-4428-A094-58563ECE1ED3}">
          <p14:sldIdLst>
            <p14:sldId id="344"/>
            <p14:sldId id="346"/>
            <p14:sldId id="360"/>
            <p14:sldId id="361"/>
            <p14:sldId id="359"/>
            <p14:sldId id="347"/>
            <p14:sldId id="366"/>
            <p14:sldId id="367"/>
          </p14:sldIdLst>
        </p14:section>
        <p14:section name="Manual Automation" id="{F4F4FA6E-0692-416D-8614-5B4CEA938DCF}">
          <p14:sldIdLst>
            <p14:sldId id="345"/>
            <p14:sldId id="353"/>
            <p14:sldId id="354"/>
            <p14:sldId id="355"/>
            <p14:sldId id="356"/>
          </p14:sldIdLst>
        </p14:section>
        <p14:section name="Conclusion" id="{5EEBD210-8C65-4877-A38B-2C9FD0875869}">
          <p14:sldIdLst>
            <p14:sldId id="358"/>
            <p14:sldId id="363"/>
            <p14:sldId id="368"/>
            <p14:sldId id="364"/>
            <p14:sldId id="365"/>
            <p14:sldId id="348"/>
            <p14:sldId id="3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zicka, Jared J. (LARC-D205)[UNIVERSITIES SPACE RESEARCH ASSOCIATION]" initials="RJJ(SRA" lastIdx="3" clrIdx="0">
    <p:extLst>
      <p:ext uri="{19B8F6BF-5375-455C-9EA6-DF929625EA0E}">
        <p15:presenceInfo xmlns:p15="http://schemas.microsoft.com/office/powerpoint/2012/main" userId="S::jruzicka@ndc.nasa.gov::0b6dfb16-7b04-412d-b5bc-bebb68e393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3F"/>
    <a:srgbClr val="6699FF"/>
    <a:srgbClr val="FFE7E5"/>
    <a:srgbClr val="E62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00"/>
    <p:restoredTop sz="93681"/>
  </p:normalViewPr>
  <p:slideViewPr>
    <p:cSldViewPr snapToGrid="0" snapToObjects="1">
      <p:cViewPr varScale="1">
        <p:scale>
          <a:sx n="107" d="100"/>
          <a:sy n="107" d="100"/>
        </p:scale>
        <p:origin x="216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A333A-8DF3-8345-9A8B-9B177FB9A20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96496-0F45-194B-9CC7-23C691C921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2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25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89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modules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91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Outputs aerodynamic coefficients. Aeroscientists use CFD, wind tunnels,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310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74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Aerodatabase repository maintained by Aeroscientists. Create interface files to incorporate fortran aerodatabases into c POST code. Initial Verification with MATLAB MEX interface.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92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39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delay for Aeroscientists verification. Different types of aerodatabases.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88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fortran w/ w/o uncerts. Mostly about storage and passing of data. Each database can be turned on/off in header </a:t>
            </a:r>
            <a:r>
              <a:rPr lang="en-US" dirty="0" err="1"/>
              <a:t>makefile</a:t>
            </a:r>
            <a:r>
              <a:rPr lang="en-US" dirty="0"/>
              <a:t>. Aerodatabases currently housed within </a:t>
            </a:r>
            <a:r>
              <a:rPr lang="en-US" dirty="0" err="1"/>
              <a:t>aerodb</a:t>
            </a:r>
            <a:r>
              <a:rPr lang="en-US" dirty="0"/>
              <a:t> module.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36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93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32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05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84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pandoc, latex, </a:t>
            </a:r>
            <a:r>
              <a:rPr lang="en-US" dirty="0" err="1"/>
              <a:t>pdflatex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34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34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77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92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2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29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75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96496-0F45-194B-9CC7-23C691C921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2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NASA insignia RGB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6100" y="255588"/>
            <a:ext cx="82391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466725" y="458788"/>
            <a:ext cx="6619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000" dirty="0">
                <a:latin typeface="Helvetica" charset="0"/>
                <a:ea typeface="ＭＳ Ｐゴシック" charset="-128"/>
                <a:cs typeface="ＭＳ Ｐゴシック" charset="-128"/>
              </a:rPr>
              <a:t>National Aeronautics and Space Administration</a:t>
            </a:r>
          </a:p>
        </p:txBody>
      </p:sp>
      <p:pic>
        <p:nvPicPr>
          <p:cNvPr id="8" name="Picture 74" descr="837_800-60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pic>
        <p:nvPicPr>
          <p:cNvPr id="9" name="Picture 75" descr="DC-8_800-60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4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pic>
        <p:nvPicPr>
          <p:cNvPr id="10" name="Picture 76" descr="F-18_800-6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5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pic>
        <p:nvPicPr>
          <p:cNvPr id="11" name="Picture 77" descr="Global Hawk_800-60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0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pic>
        <p:nvPicPr>
          <p:cNvPr id="12" name="Picture 78" descr="Ikhana_800-60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8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pic>
        <p:nvPicPr>
          <p:cNvPr id="13" name="Picture 79" descr="Orion_800-600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2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pic>
        <p:nvPicPr>
          <p:cNvPr id="15" name="Picture 81" descr="X-48_800-60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050" y="1066800"/>
            <a:ext cx="1066800" cy="1905000"/>
          </a:xfrm>
          <a:prstGeom prst="rect">
            <a:avLst/>
          </a:prstGeom>
          <a:noFill/>
          <a:effectLst>
            <a:outerShdw blurRad="63500" dist="63500" dir="2700000" algn="ctr" rotWithShape="0">
              <a:srgbClr val="000000">
                <a:alpha val="67000"/>
              </a:srgbClr>
            </a:outerShdw>
          </a:effectLst>
        </p:spPr>
      </p:pic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3048000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343400"/>
            <a:ext cx="7315200" cy="1295400"/>
          </a:xfrm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304800"/>
          </a:xfrm>
        </p:spPr>
        <p:txBody>
          <a:bodyPr/>
          <a:lstStyle>
            <a:lvl1pPr>
              <a:defRPr sz="800"/>
            </a:lvl1pPr>
          </a:lstStyle>
          <a:p>
            <a:fld id="{637CD0D8-4A48-434F-B09C-AFDC33C4CBDC}" type="datetime1">
              <a:rPr lang="en-US" smtClean="0"/>
              <a:t>4/20/2020</a:t>
            </a:fld>
            <a:endParaRPr lang="en-US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304800"/>
          </a:xfrm>
        </p:spPr>
        <p:txBody>
          <a:bodyPr/>
          <a:lstStyle>
            <a:lvl1pPr>
              <a:defRPr sz="800" smtClean="0"/>
            </a:lvl1pPr>
          </a:lstStyle>
          <a:p>
            <a:endParaRPr lang="en-US"/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676400" cy="304800"/>
          </a:xfrm>
        </p:spPr>
        <p:txBody>
          <a:bodyPr/>
          <a:lstStyle>
            <a:lvl1pPr>
              <a:defRPr sz="800"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2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1F5D3-F88E-BC46-BE1B-8DE4FD449213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2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EE481D-4307-CE41-A4C3-78919D2AC76D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6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1430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DD73-1001-6049-8753-2553B28CF6BE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0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6D82A6-55D3-9A45-8404-5689232A979C}" type="datetime1">
              <a:rPr lang="en-US" smtClean="0"/>
              <a:t>4/20/2020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07B18C-A6DD-A548-A9FE-C12FDC8F3BEC}" type="datetime1">
              <a:rPr lang="en-US" smtClean="0"/>
              <a:t>4/20/2020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04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E41DEB-803A-C24D-947E-CCB940DB54E6}" type="datetime1">
              <a:rPr lang="en-US" smtClean="0"/>
              <a:t>4/20/2020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6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324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latin typeface="Arial" charset="0"/>
                <a:ea typeface="Osaka" charset="-128"/>
                <a:cs typeface="Osaka" charset="-128"/>
              </a:defRPr>
            </a:lvl1pPr>
          </a:lstStyle>
          <a:p>
            <a:fld id="{546D819E-B582-7E47-A9ED-CE490C9F229D}" type="datetime1">
              <a:rPr lang="en-US" smtClean="0"/>
              <a:t>4/20/2020</a:t>
            </a:fld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smtClean="0">
                <a:latin typeface="Arial" charset="0"/>
                <a:ea typeface="Osaka" charset="-128"/>
                <a:cs typeface="Osaka" charset="-128"/>
              </a:defRPr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324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Arial" charset="0"/>
                <a:ea typeface="Osaka" charset="-128"/>
                <a:cs typeface="Osaka" charset="-128"/>
              </a:defRPr>
            </a:lvl1pPr>
          </a:lstStyle>
          <a:p>
            <a:fld id="{C6D41822-72B7-BC42-A346-2CE367913EBE}" type="slidenum">
              <a:rPr lang="en-US" smtClean="0"/>
              <a:t>‹#›</a:t>
            </a:fld>
            <a:endParaRPr lang="en-US"/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032" name="Picture 13" descr="NASA insignia RGB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6100" y="255588"/>
            <a:ext cx="823913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212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65" charset="0"/>
          <a:ea typeface="Osaka" pitchFamily="-65" charset="-128"/>
          <a:cs typeface="Osaka" pitchFamily="-65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Exit Presentation</a:t>
            </a:r>
            <a:br>
              <a:rPr lang="en-US" dirty="0"/>
            </a:br>
            <a:r>
              <a:rPr lang="en-US" sz="2000" dirty="0"/>
              <a:t>Spring 2020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399"/>
            <a:ext cx="7315200" cy="1143001"/>
          </a:xfrm>
        </p:spPr>
        <p:txBody>
          <a:bodyPr/>
          <a:lstStyle/>
          <a:p>
            <a:r>
              <a:rPr lang="en-US" b="1" dirty="0"/>
              <a:t>Intern: </a:t>
            </a:r>
          </a:p>
          <a:p>
            <a:r>
              <a:rPr lang="en-US" dirty="0"/>
              <a:t>Jared Ruzicka</a:t>
            </a:r>
          </a:p>
          <a:p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1143000" y="4343398"/>
            <a:ext cx="7315200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kern="0" dirty="0"/>
              <a:t>Mentors:</a:t>
            </a:r>
          </a:p>
          <a:p>
            <a:pPr algn="r"/>
            <a:r>
              <a:rPr lang="en-US" kern="0" dirty="0"/>
              <a:t>Soumyo Dutta</a:t>
            </a:r>
          </a:p>
          <a:p>
            <a:pPr algn="r"/>
            <a:r>
              <a:rPr lang="en-US" kern="0" dirty="0"/>
              <a:t>Joseph White</a:t>
            </a:r>
          </a:p>
        </p:txBody>
      </p:sp>
    </p:spTree>
    <p:extLst>
      <p:ext uri="{BB962C8B-B14F-4D97-AF65-F5344CB8AC3E}">
        <p14:creationId xmlns:p14="http://schemas.microsoft.com/office/powerpoint/2010/main" val="405227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About Me</a:t>
            </a:r>
          </a:p>
          <a:p>
            <a:pPr lvl="1"/>
            <a:r>
              <a:rPr lang="en-US" dirty="0"/>
              <a:t>About POST2</a:t>
            </a:r>
            <a:endParaRPr lang="en-US" sz="3200" dirty="0"/>
          </a:p>
          <a:p>
            <a:r>
              <a:rPr lang="en-US" dirty="0"/>
              <a:t>Aerodatabase Module</a:t>
            </a:r>
          </a:p>
          <a:p>
            <a:r>
              <a:rPr lang="en-US" dirty="0"/>
              <a:t>POST2 Manual Automation</a:t>
            </a:r>
          </a:p>
          <a:p>
            <a:r>
              <a:rPr lang="en-US" dirty="0"/>
              <a:t>NASA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9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CE77-293F-48A7-8116-ABEB93D7A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DC0AB-8854-4DF8-A171-ADE407D07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Iowa State University</a:t>
            </a:r>
          </a:p>
          <a:p>
            <a:pPr lvl="1"/>
            <a:r>
              <a:rPr lang="en-US" dirty="0"/>
              <a:t>Aerospace Engineering</a:t>
            </a:r>
          </a:p>
          <a:p>
            <a:pPr lvl="1"/>
            <a:r>
              <a:rPr lang="en-US" dirty="0"/>
              <a:t>Materials Engineering</a:t>
            </a:r>
          </a:p>
          <a:p>
            <a:r>
              <a:rPr lang="en-US" dirty="0"/>
              <a:t>Previous Work</a:t>
            </a:r>
          </a:p>
          <a:p>
            <a:pPr lvl="1"/>
            <a:r>
              <a:rPr lang="en-US" dirty="0"/>
              <a:t>Materials Engineering at SNC</a:t>
            </a:r>
          </a:p>
          <a:p>
            <a:r>
              <a:rPr lang="en-US" dirty="0"/>
              <a:t>Hobbies</a:t>
            </a:r>
          </a:p>
          <a:p>
            <a:pPr lvl="1"/>
            <a:r>
              <a:rPr lang="en-US" dirty="0"/>
              <a:t>Ice Hockey</a:t>
            </a:r>
          </a:p>
          <a:p>
            <a:pPr lvl="1"/>
            <a:r>
              <a:rPr lang="en-US" dirty="0"/>
              <a:t>Backpacking/Hiking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7A728-EB99-495D-9FA1-371D64721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D40BE0-4A31-4C60-88D7-DB4FF18302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59" y="1143000"/>
            <a:ext cx="3583641" cy="2389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E2D979-0855-40BA-82BF-3803AA10EB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4823" y="4333039"/>
            <a:ext cx="2744321" cy="1915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83E419-CA30-492B-8206-B3FB7CF709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2495" y="3747802"/>
            <a:ext cx="2101103" cy="29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5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POST2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Program to Optimize Simulated Trajectories II (POST2)</a:t>
            </a:r>
          </a:p>
          <a:p>
            <a:r>
              <a:rPr lang="en-US" dirty="0">
                <a:solidFill>
                  <a:srgbClr val="000000"/>
                </a:solidFill>
              </a:rPr>
              <a:t>Ascent and reentry vehicle trajectory optimization simulator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Can fly and navigate multiple vehicles in a variety of planet/atmospheric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8E97C-1E22-4A62-9AA6-E6B5A35BFD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4303594"/>
            <a:ext cx="2615411" cy="2097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FC82CB-6327-4E29-B0FF-CF9003E1E3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5317" y="4352382"/>
            <a:ext cx="3652883" cy="20484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614C27-56F1-40E6-A204-AC0D5FAC4529}"/>
              </a:ext>
            </a:extLst>
          </p:cNvPr>
          <p:cNvSpPr txBox="1"/>
          <p:nvPr/>
        </p:nvSpPr>
        <p:spPr>
          <a:xfrm>
            <a:off x="1088069" y="6409765"/>
            <a:ext cx="1810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ADEPT SR1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3713EB-0F7C-4046-B037-3F7E50FFBBF7}"/>
              </a:ext>
            </a:extLst>
          </p:cNvPr>
          <p:cNvSpPr txBox="1"/>
          <p:nvPr/>
        </p:nvSpPr>
        <p:spPr>
          <a:xfrm>
            <a:off x="5726322" y="6400800"/>
            <a:ext cx="1810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MSL</a:t>
            </a:r>
          </a:p>
        </p:txBody>
      </p:sp>
    </p:spTree>
    <p:extLst>
      <p:ext uri="{BB962C8B-B14F-4D97-AF65-F5344CB8AC3E}">
        <p14:creationId xmlns:p14="http://schemas.microsoft.com/office/powerpoint/2010/main" val="97352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POST2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Used to simulate many entry, ascent, and orbital missions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AF5C58-B329-4C0E-AEC7-D4024E1A34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363" y="2088776"/>
            <a:ext cx="3172111" cy="444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5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Aerodatabase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639235" cy="5105400"/>
          </a:xfrm>
        </p:spPr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Aerodynamic data for specific vehicle geometry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Mach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Angle of Attack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Sideslip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Knudsen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Continuum vs. statistical models</a:t>
            </a:r>
          </a:p>
          <a:p>
            <a:r>
              <a:rPr lang="en-US" dirty="0">
                <a:solidFill>
                  <a:srgbClr val="000000"/>
                </a:solidFill>
              </a:rPr>
              <a:t>Written by Aeroscientists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4AAA1-4A7A-432E-BF73-D26388DEB9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1147" y="3711107"/>
            <a:ext cx="2314037" cy="24734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F5DC63-8AFB-4738-98B4-DD507A8FF9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7835" y="1286422"/>
            <a:ext cx="3877235" cy="20355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A3856C-2AD6-43D0-9597-3BB21D720C0D}"/>
              </a:ext>
            </a:extLst>
          </p:cNvPr>
          <p:cNvSpPr txBox="1"/>
          <p:nvPr/>
        </p:nvSpPr>
        <p:spPr>
          <a:xfrm>
            <a:off x="5901017" y="3321971"/>
            <a:ext cx="1810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Dragon Fly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0B801D-5476-44EA-8789-E35D56C7DD25}"/>
              </a:ext>
            </a:extLst>
          </p:cNvPr>
          <p:cNvSpPr txBox="1"/>
          <p:nvPr/>
        </p:nvSpPr>
        <p:spPr>
          <a:xfrm>
            <a:off x="5901017" y="6184598"/>
            <a:ext cx="1810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HL20</a:t>
            </a:r>
          </a:p>
        </p:txBody>
      </p:sp>
    </p:spTree>
    <p:extLst>
      <p:ext uri="{BB962C8B-B14F-4D97-AF65-F5344CB8AC3E}">
        <p14:creationId xmlns:p14="http://schemas.microsoft.com/office/powerpoint/2010/main" val="233782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Aerodatabase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143000"/>
            <a:ext cx="4909457" cy="5105400"/>
          </a:xfrm>
        </p:spPr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Aerodatabase module goal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Create a module in POST2 in which heritage Aerodatabases can be integrated and verified for rapid implementation in new simulations. 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Initial verification by MATLAB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Full verification by Aeroscientists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1B3836-9A38-4E9B-97A9-0E62334408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9539" y="3962560"/>
            <a:ext cx="3953435" cy="22275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7A414C-86F0-4AB1-A15E-7AD751D3EA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7945" y="1345346"/>
            <a:ext cx="3016624" cy="22624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67C519-E554-45A0-B631-746E1038DC5F}"/>
              </a:ext>
            </a:extLst>
          </p:cNvPr>
          <p:cNvSpPr txBox="1"/>
          <p:nvPr/>
        </p:nvSpPr>
        <p:spPr>
          <a:xfrm>
            <a:off x="6140820" y="3520313"/>
            <a:ext cx="1810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IRVE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86024D-D22A-405E-A799-B5B7C79062C3}"/>
              </a:ext>
            </a:extLst>
          </p:cNvPr>
          <p:cNvSpPr txBox="1"/>
          <p:nvPr/>
        </p:nvSpPr>
        <p:spPr>
          <a:xfrm>
            <a:off x="6140820" y="6190130"/>
            <a:ext cx="1810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ASPIRE</a:t>
            </a:r>
          </a:p>
        </p:txBody>
      </p:sp>
    </p:spTree>
    <p:extLst>
      <p:ext uri="{BB962C8B-B14F-4D97-AF65-F5344CB8AC3E}">
        <p14:creationId xmlns:p14="http://schemas.microsoft.com/office/powerpoint/2010/main" val="474246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Aerodatabase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143000"/>
            <a:ext cx="6564085" cy="5105400"/>
          </a:xfrm>
        </p:spPr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High Level Module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8</a:t>
            </a:fld>
            <a:endParaRPr lang="en-US"/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1A83DC18-3E22-43EE-898B-0EE7416B2EC5}"/>
              </a:ext>
            </a:extLst>
          </p:cNvPr>
          <p:cNvSpPr/>
          <p:nvPr/>
        </p:nvSpPr>
        <p:spPr bwMode="auto">
          <a:xfrm>
            <a:off x="2798704" y="2047336"/>
            <a:ext cx="3546592" cy="3801416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POST2</a:t>
            </a: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883269E6-1F00-4134-8A94-00CE216479AA}"/>
              </a:ext>
            </a:extLst>
          </p:cNvPr>
          <p:cNvSpPr/>
          <p:nvPr/>
        </p:nvSpPr>
        <p:spPr bwMode="auto">
          <a:xfrm>
            <a:off x="3295650" y="2560565"/>
            <a:ext cx="2552699" cy="2774957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Aerodatabase Module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AE0848D2-C2C4-4238-B69E-3AF375515401}"/>
              </a:ext>
            </a:extLst>
          </p:cNvPr>
          <p:cNvSpPr/>
          <p:nvPr/>
        </p:nvSpPr>
        <p:spPr bwMode="auto">
          <a:xfrm>
            <a:off x="547705" y="2577441"/>
            <a:ext cx="1931893" cy="745506"/>
          </a:xfrm>
          <a:prstGeom prst="flowChartProcess">
            <a:avLst/>
          </a:prstGeom>
          <a:solidFill>
            <a:srgbClr val="66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POST2      Input Deck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D5C9E1A8-1CE9-48CA-A5E1-D5C5A3EA9BF9}"/>
              </a:ext>
            </a:extLst>
          </p:cNvPr>
          <p:cNvSpPr/>
          <p:nvPr/>
        </p:nvSpPr>
        <p:spPr bwMode="auto">
          <a:xfrm>
            <a:off x="6664400" y="2577441"/>
            <a:ext cx="1931893" cy="745506"/>
          </a:xfrm>
          <a:prstGeom prst="flowChartProcess">
            <a:avLst/>
          </a:prstGeom>
          <a:solidFill>
            <a:srgbClr val="66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Simulation Data</a:t>
            </a:r>
          </a:p>
        </p:txBody>
      </p: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862DED7A-3E5D-4391-B167-C7B56C710D76}"/>
              </a:ext>
            </a:extLst>
          </p:cNvPr>
          <p:cNvSpPr/>
          <p:nvPr/>
        </p:nvSpPr>
        <p:spPr bwMode="auto">
          <a:xfrm>
            <a:off x="547704" y="4589105"/>
            <a:ext cx="1931893" cy="745506"/>
          </a:xfrm>
          <a:prstGeom prst="flowChartProcess">
            <a:avLst/>
          </a:prstGeom>
          <a:solidFill>
            <a:srgbClr val="FF3F3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Aerodatabase Repository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5" name="Flowchart: Process 24">
            <a:extLst>
              <a:ext uri="{FF2B5EF4-FFF2-40B4-BE49-F238E27FC236}">
                <a16:creationId xmlns:a16="http://schemas.microsoft.com/office/drawing/2014/main" id="{70A6877F-A927-4C74-B4C9-340F29B8BCBB}"/>
              </a:ext>
            </a:extLst>
          </p:cNvPr>
          <p:cNvSpPr/>
          <p:nvPr/>
        </p:nvSpPr>
        <p:spPr bwMode="auto">
          <a:xfrm>
            <a:off x="3606052" y="4320077"/>
            <a:ext cx="1931893" cy="745506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Interface Functions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40E42BA8-AA5F-41DC-8092-661B787A62C2}"/>
              </a:ext>
            </a:extLst>
          </p:cNvPr>
          <p:cNvCxnSpPr>
            <a:cxnSpLocks/>
            <a:stCxn id="23" idx="3"/>
          </p:cNvCxnSpPr>
          <p:nvPr/>
        </p:nvCxnSpPr>
        <p:spPr bwMode="auto">
          <a:xfrm flipV="1">
            <a:off x="2479597" y="4692830"/>
            <a:ext cx="1126455" cy="26902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38D8F1E3-ED81-4C44-B0E5-3F2248A3AF29}"/>
              </a:ext>
            </a:extLst>
          </p:cNvPr>
          <p:cNvCxnSpPr>
            <a:cxnSpLocks/>
            <a:stCxn id="12" idx="3"/>
          </p:cNvCxnSpPr>
          <p:nvPr/>
        </p:nvCxnSpPr>
        <p:spPr bwMode="auto">
          <a:xfrm flipV="1">
            <a:off x="2479598" y="2268071"/>
            <a:ext cx="1482802" cy="682123"/>
          </a:xfrm>
          <a:prstGeom prst="bentConnector3">
            <a:avLst>
              <a:gd name="adj1" fmla="val 1191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60D8675F-AB45-4926-A595-CB4575ECCA29}"/>
              </a:ext>
            </a:extLst>
          </p:cNvPr>
          <p:cNvCxnSpPr>
            <a:cxnSpLocks/>
            <a:stCxn id="10" idx="3"/>
            <a:endCxn id="13" idx="1"/>
          </p:cNvCxnSpPr>
          <p:nvPr/>
        </p:nvCxnSpPr>
        <p:spPr bwMode="auto">
          <a:xfrm flipV="1">
            <a:off x="5848349" y="2950194"/>
            <a:ext cx="816051" cy="997850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Flowchart: Process 34">
            <a:extLst>
              <a:ext uri="{FF2B5EF4-FFF2-40B4-BE49-F238E27FC236}">
                <a16:creationId xmlns:a16="http://schemas.microsoft.com/office/drawing/2014/main" id="{215C96B7-98B8-4BE5-A4DF-8FB9885FA357}"/>
              </a:ext>
            </a:extLst>
          </p:cNvPr>
          <p:cNvSpPr/>
          <p:nvPr/>
        </p:nvSpPr>
        <p:spPr bwMode="auto">
          <a:xfrm>
            <a:off x="6664401" y="4589105"/>
            <a:ext cx="1931893" cy="745506"/>
          </a:xfrm>
          <a:prstGeom prst="flowChartProcess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Standalone </a:t>
            </a:r>
            <a:r>
              <a:rPr lang="en-US" sz="20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Check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62702386-0BCE-4FAB-9FC4-2C96A200AE85}"/>
              </a:ext>
            </a:extLst>
          </p:cNvPr>
          <p:cNvCxnSpPr>
            <a:cxnSpLocks/>
            <a:stCxn id="23" idx="2"/>
            <a:endCxn id="35" idx="2"/>
          </p:cNvCxnSpPr>
          <p:nvPr/>
        </p:nvCxnSpPr>
        <p:spPr bwMode="auto">
          <a:xfrm rot="16200000" flipH="1">
            <a:off x="4571999" y="2276262"/>
            <a:ext cx="12700" cy="6116697"/>
          </a:xfrm>
          <a:prstGeom prst="bentConnector3">
            <a:avLst>
              <a:gd name="adj1" fmla="val 914117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91A0FA5-9C74-4CA3-9675-8F44EC475AC4}"/>
              </a:ext>
            </a:extLst>
          </p:cNvPr>
          <p:cNvCxnSpPr>
            <a:cxnSpLocks/>
            <a:stCxn id="13" idx="2"/>
            <a:endCxn id="35" idx="0"/>
          </p:cNvCxnSpPr>
          <p:nvPr/>
        </p:nvCxnSpPr>
        <p:spPr bwMode="auto">
          <a:xfrm>
            <a:off x="7630347" y="3322947"/>
            <a:ext cx="1" cy="12661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97805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135715" cy="510540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Standalone Check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Initial aerodatabase verification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Pass MATLAB data to MEX function</a:t>
            </a:r>
          </a:p>
          <a:p>
            <a:pPr lvl="2"/>
            <a:r>
              <a:rPr lang="en-US" sz="1800" dirty="0">
                <a:solidFill>
                  <a:srgbClr val="000000"/>
                </a:solidFill>
              </a:rPr>
              <a:t>MEX interface file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Allows MATLAB to interface with other languages</a:t>
            </a:r>
          </a:p>
          <a:p>
            <a:pPr lvl="3"/>
            <a:r>
              <a:rPr lang="en-US" dirty="0">
                <a:solidFill>
                  <a:srgbClr val="000000"/>
                </a:solidFill>
              </a:rPr>
              <a:t>Passes data directly to the aerodatabase program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Compare Results</a:t>
            </a:r>
          </a:p>
          <a:p>
            <a:r>
              <a:rPr lang="en-US" dirty="0">
                <a:solidFill>
                  <a:srgbClr val="000000"/>
                </a:solidFill>
              </a:rPr>
              <a:t>Create User’s Manual entry</a:t>
            </a:r>
          </a:p>
          <a:p>
            <a:r>
              <a:rPr lang="en-US" dirty="0">
                <a:solidFill>
                  <a:srgbClr val="000000"/>
                </a:solidFill>
              </a:rPr>
              <a:t>Send data to Aeroscientists for verification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38E5C-1993-4AD3-9AD5-74361B7D4A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315" y="1078601"/>
            <a:ext cx="3652397" cy="2739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38C419-27BF-41D7-8026-9A8202915F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315" y="3813902"/>
            <a:ext cx="3652397" cy="273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6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447"/>
            <a:ext cx="8229600" cy="838200"/>
          </a:xfrm>
        </p:spPr>
        <p:txBody>
          <a:bodyPr/>
          <a:lstStyle/>
          <a:p>
            <a:r>
              <a:rPr lang="en-US" dirty="0"/>
              <a:t>Current Progress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FA02C5C4-AA57-45D0-A88C-AE4A901C85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689092"/>
              </p:ext>
            </p:extLst>
          </p:nvPr>
        </p:nvGraphicFramePr>
        <p:xfrm>
          <a:off x="894043" y="1880210"/>
          <a:ext cx="6898714" cy="3994049"/>
        </p:xfrm>
        <a:graphic>
          <a:graphicData uri="http://schemas.openxmlformats.org/drawingml/2006/table">
            <a:tbl>
              <a:tblPr/>
              <a:tblGrid>
                <a:gridCol w="1152099">
                  <a:extLst>
                    <a:ext uri="{9D8B030D-6E8A-4147-A177-3AD203B41FA5}">
                      <a16:colId xmlns:a16="http://schemas.microsoft.com/office/drawing/2014/main" val="2510816947"/>
                    </a:ext>
                  </a:extLst>
                </a:gridCol>
                <a:gridCol w="1152099">
                  <a:extLst>
                    <a:ext uri="{9D8B030D-6E8A-4147-A177-3AD203B41FA5}">
                      <a16:colId xmlns:a16="http://schemas.microsoft.com/office/drawing/2014/main" val="2704188987"/>
                    </a:ext>
                  </a:extLst>
                </a:gridCol>
                <a:gridCol w="1152099">
                  <a:extLst>
                    <a:ext uri="{9D8B030D-6E8A-4147-A177-3AD203B41FA5}">
                      <a16:colId xmlns:a16="http://schemas.microsoft.com/office/drawing/2014/main" val="3558040617"/>
                    </a:ext>
                  </a:extLst>
                </a:gridCol>
                <a:gridCol w="1304787">
                  <a:extLst>
                    <a:ext uri="{9D8B030D-6E8A-4147-A177-3AD203B41FA5}">
                      <a16:colId xmlns:a16="http://schemas.microsoft.com/office/drawing/2014/main" val="1260140628"/>
                    </a:ext>
                  </a:extLst>
                </a:gridCol>
                <a:gridCol w="1082696">
                  <a:extLst>
                    <a:ext uri="{9D8B030D-6E8A-4147-A177-3AD203B41FA5}">
                      <a16:colId xmlns:a16="http://schemas.microsoft.com/office/drawing/2014/main" val="330508537"/>
                    </a:ext>
                  </a:extLst>
                </a:gridCol>
                <a:gridCol w="1054934">
                  <a:extLst>
                    <a:ext uri="{9D8B030D-6E8A-4147-A177-3AD203B41FA5}">
                      <a16:colId xmlns:a16="http://schemas.microsoft.com/office/drawing/2014/main" val="1929766798"/>
                    </a:ext>
                  </a:extLst>
                </a:gridCol>
              </a:tblGrid>
              <a:tr h="7525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Aerodatabase Type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Compiled into POST2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MATLAB Check in Representative Flight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Checkout With Aeroscientists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464949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Adept SR1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draft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861785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Aspire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347590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Crewed Dragon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09837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HEART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0934099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LDSD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976201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LOFTID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4216975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MMEEV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24131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 w/uncerts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142081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Genesis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not representative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368924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 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36224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 Microprobe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27415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Stardust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fortran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2414532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Cobra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in work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11607"/>
                  </a:ext>
                </a:extLst>
              </a:tr>
              <a:tr h="2315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Soyuz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9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995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Module 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11</a:t>
            </a:fld>
            <a:endParaRPr lang="en-US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6486EE0A-4772-48A7-B844-6FF4AAF1B348}"/>
              </a:ext>
            </a:extLst>
          </p:cNvPr>
          <p:cNvSpPr/>
          <p:nvPr/>
        </p:nvSpPr>
        <p:spPr bwMode="auto">
          <a:xfrm>
            <a:off x="2850776" y="1398493"/>
            <a:ext cx="5907741" cy="5109882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POST2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C3C56B18-CDC8-40B5-ADED-11404CD80FA2}"/>
              </a:ext>
            </a:extLst>
          </p:cNvPr>
          <p:cNvSpPr/>
          <p:nvPr/>
        </p:nvSpPr>
        <p:spPr bwMode="auto">
          <a:xfrm>
            <a:off x="3200401" y="1846592"/>
            <a:ext cx="5193924" cy="4478008"/>
          </a:xfrm>
          <a:prstGeom prst="flowChartProcess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Aerodatabase Module</a:t>
            </a: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2A1966E6-6EEC-4A93-AEF0-6B13D7989301}"/>
              </a:ext>
            </a:extLst>
          </p:cNvPr>
          <p:cNvSpPr/>
          <p:nvPr/>
        </p:nvSpPr>
        <p:spPr bwMode="auto">
          <a:xfrm>
            <a:off x="3531694" y="4181400"/>
            <a:ext cx="1931893" cy="745506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Interface Function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EF458A99-71D7-45DB-A552-E521ED0A7AA7}"/>
              </a:ext>
            </a:extLst>
          </p:cNvPr>
          <p:cNvSpPr/>
          <p:nvPr/>
        </p:nvSpPr>
        <p:spPr bwMode="auto">
          <a:xfrm>
            <a:off x="412377" y="3218617"/>
            <a:ext cx="2179544" cy="3486983"/>
          </a:xfrm>
          <a:prstGeom prst="flowChartProcess">
            <a:avLst/>
          </a:prstGeom>
          <a:solidFill>
            <a:srgbClr val="FF3F3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Aerodatabase Repository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62D0B867-AD43-45AE-B424-CE969A665C08}"/>
              </a:ext>
            </a:extLst>
          </p:cNvPr>
          <p:cNvSpPr/>
          <p:nvPr/>
        </p:nvSpPr>
        <p:spPr bwMode="auto">
          <a:xfrm>
            <a:off x="536202" y="3971129"/>
            <a:ext cx="1931893" cy="745506"/>
          </a:xfrm>
          <a:prstGeom prst="flowChartProcess">
            <a:avLst/>
          </a:prstGeom>
          <a:solidFill>
            <a:srgbClr val="FFE7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ADEPT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Function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7F622A29-91C5-4F3A-95BF-B54685246056}"/>
              </a:ext>
            </a:extLst>
          </p:cNvPr>
          <p:cNvSpPr/>
          <p:nvPr/>
        </p:nvSpPr>
        <p:spPr bwMode="auto">
          <a:xfrm>
            <a:off x="542208" y="1712891"/>
            <a:ext cx="1931893" cy="745506"/>
          </a:xfrm>
          <a:prstGeom prst="flowChartProcess">
            <a:avLst/>
          </a:prstGeom>
          <a:solidFill>
            <a:srgbClr val="66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ADEPT      Input Deck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69642500-B062-463C-BC8E-3BD813098B60}"/>
              </a:ext>
            </a:extLst>
          </p:cNvPr>
          <p:cNvSpPr/>
          <p:nvPr/>
        </p:nvSpPr>
        <p:spPr bwMode="auto">
          <a:xfrm>
            <a:off x="4831416" y="2218733"/>
            <a:ext cx="1931893" cy="745506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Aerodatabase Module Struct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9F4C5E93-87F0-4300-BA27-890D50067B9A}"/>
              </a:ext>
            </a:extLst>
          </p:cNvPr>
          <p:cNvSpPr/>
          <p:nvPr/>
        </p:nvSpPr>
        <p:spPr bwMode="auto">
          <a:xfrm>
            <a:off x="3531695" y="3199649"/>
            <a:ext cx="1931893" cy="745506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ADEPT Struct</a:t>
            </a:r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4D2B9F03-5659-4230-B6B5-17BDA9D4B0F7}"/>
              </a:ext>
            </a:extLst>
          </p:cNvPr>
          <p:cNvSpPr/>
          <p:nvPr/>
        </p:nvSpPr>
        <p:spPr bwMode="auto">
          <a:xfrm>
            <a:off x="536202" y="4827121"/>
            <a:ext cx="1931893" cy="745506"/>
          </a:xfrm>
          <a:prstGeom prst="flowChartProcess">
            <a:avLst/>
          </a:prstGeom>
          <a:solidFill>
            <a:srgbClr val="FFE7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Genesis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Function</a:t>
            </a: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E8EBF8D6-7486-4A88-AC34-1654D1AB542E}"/>
              </a:ext>
            </a:extLst>
          </p:cNvPr>
          <p:cNvSpPr/>
          <p:nvPr/>
        </p:nvSpPr>
        <p:spPr bwMode="auto">
          <a:xfrm>
            <a:off x="6155669" y="4181400"/>
            <a:ext cx="1931893" cy="745506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Genesis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Itf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. Function</a:t>
            </a:r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E9D0562F-B57B-48A4-A0A7-A996A8B07F1E}"/>
              </a:ext>
            </a:extLst>
          </p:cNvPr>
          <p:cNvSpPr/>
          <p:nvPr/>
        </p:nvSpPr>
        <p:spPr bwMode="auto">
          <a:xfrm>
            <a:off x="6162116" y="3198179"/>
            <a:ext cx="1931893" cy="745506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Genesis Struct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C263958F-1F59-4C35-9F77-28FFC079A160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 bwMode="auto">
          <a:xfrm>
            <a:off x="2468095" y="4343882"/>
            <a:ext cx="1063599" cy="21027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F2A6EAFC-97D0-4C1F-B28A-3702735B175C}"/>
              </a:ext>
            </a:extLst>
          </p:cNvPr>
          <p:cNvCxnSpPr>
            <a:cxnSpLocks/>
            <a:endCxn id="15" idx="1"/>
          </p:cNvCxnSpPr>
          <p:nvPr/>
        </p:nvCxnSpPr>
        <p:spPr bwMode="auto">
          <a:xfrm rot="5400000" flipH="1" flipV="1">
            <a:off x="4920835" y="5346142"/>
            <a:ext cx="2026823" cy="4428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C38B6A55-0EBB-485C-AEDD-318FA0803FDA}"/>
              </a:ext>
            </a:extLst>
          </p:cNvPr>
          <p:cNvCxnSpPr>
            <a:cxnSpLocks/>
            <a:stCxn id="14" idx="3"/>
          </p:cNvCxnSpPr>
          <p:nvPr/>
        </p:nvCxnSpPr>
        <p:spPr bwMode="auto">
          <a:xfrm>
            <a:off x="2468095" y="5199874"/>
            <a:ext cx="3244728" cy="1381102"/>
          </a:xfrm>
          <a:prstGeom prst="bentConnector3">
            <a:avLst>
              <a:gd name="adj1" fmla="val 920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Flowchart: Process 77">
            <a:extLst>
              <a:ext uri="{FF2B5EF4-FFF2-40B4-BE49-F238E27FC236}">
                <a16:creationId xmlns:a16="http://schemas.microsoft.com/office/drawing/2014/main" id="{3BD166B2-3750-4A45-A248-FF5925470711}"/>
              </a:ext>
            </a:extLst>
          </p:cNvPr>
          <p:cNvSpPr/>
          <p:nvPr/>
        </p:nvSpPr>
        <p:spPr bwMode="auto">
          <a:xfrm>
            <a:off x="533400" y="5745810"/>
            <a:ext cx="1931893" cy="745506"/>
          </a:xfrm>
          <a:prstGeom prst="flowChartProcess">
            <a:avLst/>
          </a:prstGeom>
          <a:solidFill>
            <a:srgbClr val="FFE7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Dispersion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Function</a:t>
            </a:r>
          </a:p>
        </p:txBody>
      </p:sp>
      <p:cxnSp>
        <p:nvCxnSpPr>
          <p:cNvPr id="88" name="Connector: Elbow 87">
            <a:extLst>
              <a:ext uri="{FF2B5EF4-FFF2-40B4-BE49-F238E27FC236}">
                <a16:creationId xmlns:a16="http://schemas.microsoft.com/office/drawing/2014/main" id="{F3C2CCBB-8E39-4A56-842B-8E773D9E46EF}"/>
              </a:ext>
            </a:extLst>
          </p:cNvPr>
          <p:cNvCxnSpPr>
            <a:cxnSpLocks/>
            <a:stCxn id="78" idx="3"/>
          </p:cNvCxnSpPr>
          <p:nvPr/>
        </p:nvCxnSpPr>
        <p:spPr bwMode="auto">
          <a:xfrm>
            <a:off x="2465293" y="6118563"/>
            <a:ext cx="3436357" cy="635430"/>
          </a:xfrm>
          <a:prstGeom prst="bentConnector3">
            <a:avLst>
              <a:gd name="adj1" fmla="val 59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Flowchart: Process 94">
            <a:extLst>
              <a:ext uri="{FF2B5EF4-FFF2-40B4-BE49-F238E27FC236}">
                <a16:creationId xmlns:a16="http://schemas.microsoft.com/office/drawing/2014/main" id="{803373A0-6980-4842-B987-9B367571240B}"/>
              </a:ext>
            </a:extLst>
          </p:cNvPr>
          <p:cNvSpPr/>
          <p:nvPr/>
        </p:nvSpPr>
        <p:spPr bwMode="auto">
          <a:xfrm>
            <a:off x="6155669" y="5158613"/>
            <a:ext cx="1931893" cy="1016201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Genesis Dispersion Function</a:t>
            </a:r>
          </a:p>
        </p:txBody>
      </p: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81FAEB96-A663-4E9A-BF65-82382501D7CC}"/>
              </a:ext>
            </a:extLst>
          </p:cNvPr>
          <p:cNvCxnSpPr>
            <a:cxnSpLocks/>
            <a:endCxn id="95" idx="1"/>
          </p:cNvCxnSpPr>
          <p:nvPr/>
        </p:nvCxnSpPr>
        <p:spPr bwMode="auto">
          <a:xfrm rot="5400000" flipH="1" flipV="1">
            <a:off x="5485021" y="6083346"/>
            <a:ext cx="1087279" cy="254017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6EFD43F0-454C-4F76-81F8-D103C42400C7}"/>
              </a:ext>
            </a:extLst>
          </p:cNvPr>
          <p:cNvCxnSpPr>
            <a:cxnSpLocks/>
            <a:stCxn id="7" idx="0"/>
            <a:endCxn id="13" idx="2"/>
          </p:cNvCxnSpPr>
          <p:nvPr/>
        </p:nvCxnSpPr>
        <p:spPr bwMode="auto">
          <a:xfrm flipV="1">
            <a:off x="4497641" y="3945155"/>
            <a:ext cx="1" cy="2362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27C28861-025E-406D-BD8B-663B1D07CBE0}"/>
              </a:ext>
            </a:extLst>
          </p:cNvPr>
          <p:cNvCxnSpPr>
            <a:cxnSpLocks/>
          </p:cNvCxnSpPr>
          <p:nvPr/>
        </p:nvCxnSpPr>
        <p:spPr bwMode="auto">
          <a:xfrm flipV="1">
            <a:off x="7121615" y="3939621"/>
            <a:ext cx="1" cy="2362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772244F1-61A4-4C04-A739-D886FB9962FF}"/>
              </a:ext>
            </a:extLst>
          </p:cNvPr>
          <p:cNvCxnSpPr>
            <a:cxnSpLocks/>
          </p:cNvCxnSpPr>
          <p:nvPr/>
        </p:nvCxnSpPr>
        <p:spPr bwMode="auto">
          <a:xfrm flipV="1">
            <a:off x="7130272" y="4916834"/>
            <a:ext cx="1" cy="2362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BB92804-123C-48C5-A69B-70FE9694F2FB}"/>
              </a:ext>
            </a:extLst>
          </p:cNvPr>
          <p:cNvCxnSpPr>
            <a:cxnSpLocks/>
          </p:cNvCxnSpPr>
          <p:nvPr/>
        </p:nvCxnSpPr>
        <p:spPr bwMode="auto">
          <a:xfrm flipV="1">
            <a:off x="5111595" y="2948217"/>
            <a:ext cx="1" cy="2362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FB48B24-3E83-45B7-87FA-751CEF9653D1}"/>
              </a:ext>
            </a:extLst>
          </p:cNvPr>
          <p:cNvCxnSpPr>
            <a:cxnSpLocks/>
          </p:cNvCxnSpPr>
          <p:nvPr/>
        </p:nvCxnSpPr>
        <p:spPr bwMode="auto">
          <a:xfrm flipV="1">
            <a:off x="6531092" y="2957168"/>
            <a:ext cx="1" cy="2362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590F02E8-2549-42B3-8340-BA4DECA79C74}"/>
              </a:ext>
            </a:extLst>
          </p:cNvPr>
          <p:cNvCxnSpPr>
            <a:cxnSpLocks/>
            <a:stCxn id="12" idx="3"/>
          </p:cNvCxnSpPr>
          <p:nvPr/>
        </p:nvCxnSpPr>
        <p:spPr bwMode="auto">
          <a:xfrm flipH="1" flipV="1">
            <a:off x="6426926" y="1576251"/>
            <a:ext cx="336383" cy="1015235"/>
          </a:xfrm>
          <a:prstGeom prst="bentConnector4">
            <a:avLst>
              <a:gd name="adj1" fmla="val -272480"/>
              <a:gd name="adj2" fmla="val 1000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7811B27F-BE13-4967-8F4C-19DB027160B2}"/>
              </a:ext>
            </a:extLst>
          </p:cNvPr>
          <p:cNvCxnSpPr>
            <a:cxnSpLocks/>
            <a:stCxn id="11" idx="3"/>
          </p:cNvCxnSpPr>
          <p:nvPr/>
        </p:nvCxnSpPr>
        <p:spPr bwMode="auto">
          <a:xfrm flipV="1">
            <a:off x="2474101" y="1576251"/>
            <a:ext cx="2637495" cy="509393"/>
          </a:xfrm>
          <a:prstGeom prst="bentConnector3">
            <a:avLst>
              <a:gd name="adj1" fmla="val 717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37265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POST2 Data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12</a:t>
            </a:fld>
            <a:endParaRPr lang="en-US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6486EE0A-4772-48A7-B844-6FF4AAF1B348}"/>
              </a:ext>
            </a:extLst>
          </p:cNvPr>
          <p:cNvSpPr/>
          <p:nvPr/>
        </p:nvSpPr>
        <p:spPr bwMode="auto">
          <a:xfrm>
            <a:off x="5153393" y="2036474"/>
            <a:ext cx="2949900" cy="3530558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POST2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7F622A29-91C5-4F3A-95BF-B54685246056}"/>
              </a:ext>
            </a:extLst>
          </p:cNvPr>
          <p:cNvSpPr/>
          <p:nvPr/>
        </p:nvSpPr>
        <p:spPr bwMode="auto">
          <a:xfrm>
            <a:off x="1040707" y="3056247"/>
            <a:ext cx="1931893" cy="745506"/>
          </a:xfrm>
          <a:prstGeom prst="flowChartProcess">
            <a:avLst/>
          </a:prstGeom>
          <a:solidFill>
            <a:srgbClr val="66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Input Deck</a:t>
            </a:r>
          </a:p>
        </p:txBody>
      </p:sp>
      <p:sp>
        <p:nvSpPr>
          <p:cNvPr id="29" name="Flowchart: Process 28">
            <a:extLst>
              <a:ext uri="{FF2B5EF4-FFF2-40B4-BE49-F238E27FC236}">
                <a16:creationId xmlns:a16="http://schemas.microsoft.com/office/drawing/2014/main" id="{6008C3CB-B7A5-479B-89C9-5A69FFB21B46}"/>
              </a:ext>
            </a:extLst>
          </p:cNvPr>
          <p:cNvSpPr/>
          <p:nvPr/>
        </p:nvSpPr>
        <p:spPr bwMode="auto">
          <a:xfrm>
            <a:off x="1040707" y="4602876"/>
            <a:ext cx="1931893" cy="745506"/>
          </a:xfrm>
          <a:prstGeom prst="flowChartProcess">
            <a:avLst/>
          </a:prstGeom>
          <a:solidFill>
            <a:srgbClr val="FF3F3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Data Table  File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BB18D89-406F-438E-AC52-14CCA690E72F}"/>
              </a:ext>
            </a:extLst>
          </p:cNvPr>
          <p:cNvCxnSpPr>
            <a:cxnSpLocks/>
            <a:stCxn id="29" idx="0"/>
            <a:endCxn id="11" idx="2"/>
          </p:cNvCxnSpPr>
          <p:nvPr/>
        </p:nvCxnSpPr>
        <p:spPr bwMode="auto">
          <a:xfrm flipV="1">
            <a:off x="2006654" y="3801753"/>
            <a:ext cx="0" cy="8011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86430B0D-3663-4B88-A8B2-91FA12616D89}"/>
              </a:ext>
            </a:extLst>
          </p:cNvPr>
          <p:cNvCxnSpPr>
            <a:cxnSpLocks/>
            <a:stCxn id="11" idx="3"/>
            <a:endCxn id="5" idx="1"/>
          </p:cNvCxnSpPr>
          <p:nvPr/>
        </p:nvCxnSpPr>
        <p:spPr bwMode="auto">
          <a:xfrm>
            <a:off x="2972600" y="3429000"/>
            <a:ext cx="2180793" cy="37275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5F729D4A-B441-4DAD-94E9-EF9FB6F58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4710953" cy="5105400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</a:rPr>
              <a:t>Still working on this last type of aerodatabase</a:t>
            </a:r>
          </a:p>
        </p:txBody>
      </p:sp>
    </p:spTree>
    <p:extLst>
      <p:ext uri="{BB962C8B-B14F-4D97-AF65-F5344CB8AC3E}">
        <p14:creationId xmlns:p14="http://schemas.microsoft.com/office/powerpoint/2010/main" val="2465157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More aerodatabases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Move aerodatabases to repository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Checkout verification by Aeroscientists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AD900-C0AA-47D5-8796-94369DC4CD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3739725"/>
            <a:ext cx="2895851" cy="1975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42A48B-F1F8-405B-BC8A-127CCFED6F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0503" y="3746256"/>
            <a:ext cx="3517697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38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Automation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POST2 Manual Automation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Automate and version control the creation of the User Manual based on the intended distribution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55D520-C0C1-4346-9017-86429E93E8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2724039"/>
            <a:ext cx="5671457" cy="3981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4018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Contrasting Source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Previous manual (Word documents)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130+ Word (.docx) documents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Binary files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Difficult to track exact changes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Formatting inconsistencies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Time consuming PDF conversion</a:t>
            </a:r>
          </a:p>
          <a:p>
            <a:r>
              <a:rPr lang="en-US" dirty="0">
                <a:solidFill>
                  <a:srgbClr val="000000"/>
                </a:solidFill>
              </a:rPr>
              <a:t>New manual (Markdown files)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Versatile (with Pandoc)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Text based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Easy to explicitly track changes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Formatting benefits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03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16</a:t>
            </a:fld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5DDC41-8E07-4C3B-A441-0316A343BAA5}"/>
              </a:ext>
            </a:extLst>
          </p:cNvPr>
          <p:cNvSpPr/>
          <p:nvPr/>
        </p:nvSpPr>
        <p:spPr bwMode="auto">
          <a:xfrm>
            <a:off x="3497292" y="2689735"/>
            <a:ext cx="4378573" cy="2069951"/>
          </a:xfrm>
          <a:prstGeom prst="rect">
            <a:avLst/>
          </a:prstGeom>
          <a:solidFill>
            <a:srgbClr val="CC00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md2pdf.py</a:t>
            </a:r>
          </a:p>
        </p:txBody>
      </p:sp>
      <p:sp>
        <p:nvSpPr>
          <p:cNvPr id="25" name="Flowchart: Terminator 24">
            <a:extLst>
              <a:ext uri="{FF2B5EF4-FFF2-40B4-BE49-F238E27FC236}">
                <a16:creationId xmlns:a16="http://schemas.microsoft.com/office/drawing/2014/main" id="{BADF9ADB-7348-4722-A396-314989E4E13D}"/>
              </a:ext>
            </a:extLst>
          </p:cNvPr>
          <p:cNvSpPr/>
          <p:nvPr/>
        </p:nvSpPr>
        <p:spPr bwMode="auto">
          <a:xfrm>
            <a:off x="228600" y="3443945"/>
            <a:ext cx="914400" cy="685800"/>
          </a:xfrm>
          <a:prstGeom prst="flowChartTerminator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.md master docs</a:t>
            </a:r>
          </a:p>
        </p:txBody>
      </p:sp>
      <p:sp>
        <p:nvSpPr>
          <p:cNvPr id="26" name="Flowchart: Decision 25">
            <a:extLst>
              <a:ext uri="{FF2B5EF4-FFF2-40B4-BE49-F238E27FC236}">
                <a16:creationId xmlns:a16="http://schemas.microsoft.com/office/drawing/2014/main" id="{D2F42112-9EC3-4168-A88F-6B454700C1B3}"/>
              </a:ext>
            </a:extLst>
          </p:cNvPr>
          <p:cNvSpPr/>
          <p:nvPr/>
        </p:nvSpPr>
        <p:spPr bwMode="auto">
          <a:xfrm>
            <a:off x="1318164" y="3443944"/>
            <a:ext cx="914400" cy="685800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Edit or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compile</a:t>
            </a:r>
          </a:p>
        </p:txBody>
      </p:sp>
      <p:sp>
        <p:nvSpPr>
          <p:cNvPr id="27" name="Flowchart: Preparation 26">
            <a:extLst>
              <a:ext uri="{FF2B5EF4-FFF2-40B4-BE49-F238E27FC236}">
                <a16:creationId xmlns:a16="http://schemas.microsoft.com/office/drawing/2014/main" id="{CF18A627-37F3-48D2-A1BC-E9A3425CF971}"/>
              </a:ext>
            </a:extLst>
          </p:cNvPr>
          <p:cNvSpPr/>
          <p:nvPr/>
        </p:nvSpPr>
        <p:spPr bwMode="auto">
          <a:xfrm>
            <a:off x="1318164" y="2346835"/>
            <a:ext cx="914400" cy="685800"/>
          </a:xfrm>
          <a:prstGeom prst="flowChartPreparat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Edit .md</a:t>
            </a:r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E17D79B6-5F57-49DE-AE6F-149EBDD5F098}"/>
              </a:ext>
            </a:extLst>
          </p:cNvPr>
          <p:cNvSpPr/>
          <p:nvPr/>
        </p:nvSpPr>
        <p:spPr bwMode="auto">
          <a:xfrm>
            <a:off x="3651129" y="3443944"/>
            <a:ext cx="914400" cy="68580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Append .md files together</a:t>
            </a:r>
          </a:p>
        </p:txBody>
      </p:sp>
      <p:sp>
        <p:nvSpPr>
          <p:cNvPr id="29" name="Flowchart: Process 28">
            <a:extLst>
              <a:ext uri="{FF2B5EF4-FFF2-40B4-BE49-F238E27FC236}">
                <a16:creationId xmlns:a16="http://schemas.microsoft.com/office/drawing/2014/main" id="{AC075CC8-5E8B-4BD1-B175-941741863C81}"/>
              </a:ext>
            </a:extLst>
          </p:cNvPr>
          <p:cNvSpPr/>
          <p:nvPr/>
        </p:nvSpPr>
        <p:spPr bwMode="auto">
          <a:xfrm>
            <a:off x="5826389" y="3443943"/>
            <a:ext cx="914400" cy="68580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Parse/ format .tex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dirty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0" name="Flowchart: Process 29">
            <a:extLst>
              <a:ext uri="{FF2B5EF4-FFF2-40B4-BE49-F238E27FC236}">
                <a16:creationId xmlns:a16="http://schemas.microsoft.com/office/drawing/2014/main" id="{3D580EC5-10DB-4C4D-920A-30BAA34E9CB1}"/>
              </a:ext>
            </a:extLst>
          </p:cNvPr>
          <p:cNvSpPr/>
          <p:nvPr/>
        </p:nvSpPr>
        <p:spPr bwMode="auto">
          <a:xfrm>
            <a:off x="4740693" y="3443944"/>
            <a:ext cx="914400" cy="68580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Convert to .tex</a:t>
            </a:r>
          </a:p>
        </p:txBody>
      </p:sp>
      <p:sp>
        <p:nvSpPr>
          <p:cNvPr id="31" name="Flowchart: Process 30">
            <a:extLst>
              <a:ext uri="{FF2B5EF4-FFF2-40B4-BE49-F238E27FC236}">
                <a16:creationId xmlns:a16="http://schemas.microsoft.com/office/drawing/2014/main" id="{BB93DC9C-9659-4CFC-A6C5-AD1BCE2389C6}"/>
              </a:ext>
            </a:extLst>
          </p:cNvPr>
          <p:cNvSpPr/>
          <p:nvPr/>
        </p:nvSpPr>
        <p:spPr bwMode="auto">
          <a:xfrm>
            <a:off x="6912084" y="3443943"/>
            <a:ext cx="914400" cy="685800"/>
          </a:xfrm>
          <a:prstGeom prst="flowChart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Convert to .pdf</a:t>
            </a:r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DBE88C3F-19B2-4EA2-96D5-D62D302413E1}"/>
              </a:ext>
            </a:extLst>
          </p:cNvPr>
          <p:cNvSpPr/>
          <p:nvPr/>
        </p:nvSpPr>
        <p:spPr bwMode="auto">
          <a:xfrm>
            <a:off x="7997780" y="3443943"/>
            <a:ext cx="914400" cy="685800"/>
          </a:xfrm>
          <a:prstGeom prst="flowChartTerminator">
            <a:avLst/>
          </a:prstGeom>
          <a:solidFill>
            <a:srgbClr val="00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.pdf manual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7F0555D-87AC-45D8-8A09-94911F6E503F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 bwMode="auto">
          <a:xfrm flipV="1">
            <a:off x="1143000" y="3786844"/>
            <a:ext cx="175164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F994884-B5A6-43E6-80C8-69876D20703B}"/>
              </a:ext>
            </a:extLst>
          </p:cNvPr>
          <p:cNvCxnSpPr>
            <a:stCxn id="28" idx="3"/>
            <a:endCxn id="30" idx="1"/>
          </p:cNvCxnSpPr>
          <p:nvPr/>
        </p:nvCxnSpPr>
        <p:spPr bwMode="auto">
          <a:xfrm>
            <a:off x="4565529" y="3786844"/>
            <a:ext cx="1751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15E3D86-EB69-4131-9650-215193C907CD}"/>
              </a:ext>
            </a:extLst>
          </p:cNvPr>
          <p:cNvCxnSpPr>
            <a:stCxn id="30" idx="3"/>
            <a:endCxn id="29" idx="1"/>
          </p:cNvCxnSpPr>
          <p:nvPr/>
        </p:nvCxnSpPr>
        <p:spPr bwMode="auto">
          <a:xfrm flipV="1">
            <a:off x="5655093" y="3786843"/>
            <a:ext cx="171296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B1C84D-7EBC-469C-8B39-649EF879A7AE}"/>
              </a:ext>
            </a:extLst>
          </p:cNvPr>
          <p:cNvCxnSpPr>
            <a:stCxn id="29" idx="3"/>
            <a:endCxn id="31" idx="1"/>
          </p:cNvCxnSpPr>
          <p:nvPr/>
        </p:nvCxnSpPr>
        <p:spPr bwMode="auto">
          <a:xfrm>
            <a:off x="6740789" y="3786843"/>
            <a:ext cx="17129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06096C2-2EC1-4AFA-BB5F-C84AB681CADE}"/>
              </a:ext>
            </a:extLst>
          </p:cNvPr>
          <p:cNvCxnSpPr>
            <a:stCxn id="31" idx="3"/>
            <a:endCxn id="32" idx="1"/>
          </p:cNvCxnSpPr>
          <p:nvPr/>
        </p:nvCxnSpPr>
        <p:spPr bwMode="auto">
          <a:xfrm>
            <a:off x="7826484" y="3786843"/>
            <a:ext cx="17129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B78085E-7BEB-4E8E-B689-20A74C06F028}"/>
              </a:ext>
            </a:extLst>
          </p:cNvPr>
          <p:cNvCxnSpPr>
            <a:cxnSpLocks/>
            <a:stCxn id="26" idx="0"/>
            <a:endCxn id="27" idx="2"/>
          </p:cNvCxnSpPr>
          <p:nvPr/>
        </p:nvCxnSpPr>
        <p:spPr bwMode="auto">
          <a:xfrm flipV="1">
            <a:off x="1775364" y="3032635"/>
            <a:ext cx="0" cy="4113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B6B7DA99-16D7-4BF8-8EC3-5FABAE7378AC}"/>
              </a:ext>
            </a:extLst>
          </p:cNvPr>
          <p:cNvCxnSpPr>
            <a:cxnSpLocks/>
            <a:stCxn id="27" idx="1"/>
            <a:endCxn id="25" idx="0"/>
          </p:cNvCxnSpPr>
          <p:nvPr/>
        </p:nvCxnSpPr>
        <p:spPr bwMode="auto">
          <a:xfrm rot="10800000" flipV="1">
            <a:off x="685800" y="2689735"/>
            <a:ext cx="632364" cy="75421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CB266F5-DFD9-4DC3-9FF2-16E5E55CE456}"/>
              </a:ext>
            </a:extLst>
          </p:cNvPr>
          <p:cNvSpPr txBox="1"/>
          <p:nvPr/>
        </p:nvSpPr>
        <p:spPr>
          <a:xfrm>
            <a:off x="4768709" y="4129743"/>
            <a:ext cx="854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pandoc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A0DB20-4011-4CEB-974F-62FD20356152}"/>
              </a:ext>
            </a:extLst>
          </p:cNvPr>
          <p:cNvSpPr txBox="1"/>
          <p:nvPr/>
        </p:nvSpPr>
        <p:spPr>
          <a:xfrm>
            <a:off x="6862700" y="4129742"/>
            <a:ext cx="1013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pdfLaTeX</a:t>
            </a:r>
            <a:endParaRPr lang="en-US" sz="1400" dirty="0"/>
          </a:p>
        </p:txBody>
      </p:sp>
      <p:sp>
        <p:nvSpPr>
          <p:cNvPr id="45" name="Flowchart: Decision 44">
            <a:extLst>
              <a:ext uri="{FF2B5EF4-FFF2-40B4-BE49-F238E27FC236}">
                <a16:creationId xmlns:a16="http://schemas.microsoft.com/office/drawing/2014/main" id="{EFF875AD-BA91-4368-AF6E-6F3F7B631DF5}"/>
              </a:ext>
            </a:extLst>
          </p:cNvPr>
          <p:cNvSpPr/>
          <p:nvPr/>
        </p:nvSpPr>
        <p:spPr bwMode="auto">
          <a:xfrm>
            <a:off x="2407728" y="3443945"/>
            <a:ext cx="914400" cy="685800"/>
          </a:xfrm>
          <a:prstGeom prst="flowChartDecisio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Manual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Version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01CD059-C1E2-4B9B-BE85-10E4CBF36D24}"/>
              </a:ext>
            </a:extLst>
          </p:cNvPr>
          <p:cNvCxnSpPr>
            <a:stCxn id="26" idx="3"/>
            <a:endCxn id="45" idx="1"/>
          </p:cNvCxnSpPr>
          <p:nvPr/>
        </p:nvCxnSpPr>
        <p:spPr bwMode="auto">
          <a:xfrm>
            <a:off x="2232564" y="3786844"/>
            <a:ext cx="175164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8FF8FAD-D9DF-457E-9C23-FBF26B5D7C98}"/>
              </a:ext>
            </a:extLst>
          </p:cNvPr>
          <p:cNvCxnSpPr>
            <a:stCxn id="45" idx="3"/>
            <a:endCxn id="28" idx="1"/>
          </p:cNvCxnSpPr>
          <p:nvPr/>
        </p:nvCxnSpPr>
        <p:spPr bwMode="auto">
          <a:xfrm flipV="1">
            <a:off x="3322128" y="3786844"/>
            <a:ext cx="329001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9315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Entire manual compiles into a PDF from markdown files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User’s Manual LaRC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User’s Manual Production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New User’s Guide</a:t>
            </a:r>
          </a:p>
          <a:p>
            <a:r>
              <a:rPr lang="en-US" dirty="0">
                <a:solidFill>
                  <a:srgbClr val="000000"/>
                </a:solidFill>
              </a:rPr>
              <a:t>Significant formatting consistency improvements</a:t>
            </a:r>
          </a:p>
          <a:p>
            <a:r>
              <a:rPr lang="en-US" dirty="0">
                <a:solidFill>
                  <a:srgbClr val="000000"/>
                </a:solidFill>
              </a:rPr>
              <a:t>Auto generation of content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Table of contents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Page numbers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Version number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4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Hooks for Jenkins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Automatic cronjob software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Executes scripts on monitored repositories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Automatically compile a new manual when changes are made to markdown files</a:t>
            </a:r>
          </a:p>
          <a:p>
            <a:r>
              <a:rPr lang="en-US" dirty="0">
                <a:solidFill>
                  <a:srgbClr val="000000"/>
                </a:solidFill>
              </a:rPr>
              <a:t>508 compliance (ADA compliance)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Additional LaTeX packages to allow the manual to meet accessibility standards</a:t>
            </a:r>
          </a:p>
          <a:p>
            <a:r>
              <a:rPr lang="en-US" dirty="0">
                <a:solidFill>
                  <a:srgbClr val="000000"/>
                </a:solidFill>
              </a:rPr>
              <a:t>Different manual versions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HTML</a:t>
            </a:r>
          </a:p>
          <a:p>
            <a:r>
              <a:rPr lang="en-US" dirty="0">
                <a:solidFill>
                  <a:srgbClr val="000000"/>
                </a:solidFill>
              </a:rPr>
              <a:t>Auto-generation of manual content from source code comments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62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Experiences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691466" cy="5105400"/>
          </a:xfrm>
        </p:spPr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Working at LaRC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Incredible projects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Enthusiastic, knowledgeable researchers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Impressive lab facilities</a:t>
            </a:r>
          </a:p>
          <a:p>
            <a:r>
              <a:rPr lang="en-US" dirty="0">
                <a:solidFill>
                  <a:srgbClr val="000000"/>
                </a:solidFill>
              </a:rPr>
              <a:t>Transition to Telework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Relatively easy for my project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Lack of face to face interaction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Excellent mentor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3EF4A7-A57F-4676-BAAA-E633AB203B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0066" y="1376082"/>
            <a:ext cx="2766733" cy="368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02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48E35-5A82-4417-ADA9-472DA42469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76" y="1555373"/>
            <a:ext cx="6947647" cy="45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52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32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447"/>
            <a:ext cx="8229600" cy="838200"/>
          </a:xfrm>
        </p:spPr>
        <p:txBody>
          <a:bodyPr/>
          <a:lstStyle/>
          <a:p>
            <a:r>
              <a:rPr lang="en-US" dirty="0"/>
              <a:t>Current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Aerodatabase code currently stored in aerodatabase module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Verified in representative mission profiles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ADEPT SR1, ASPIRE, MSL</a:t>
            </a:r>
          </a:p>
          <a:p>
            <a:r>
              <a:rPr lang="en-US" dirty="0">
                <a:solidFill>
                  <a:srgbClr val="000000"/>
                </a:solidFill>
              </a:rPr>
              <a:t>Verified without representative mission profiles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Genesis</a:t>
            </a:r>
          </a:p>
          <a:p>
            <a:r>
              <a:rPr lang="en-US" dirty="0">
                <a:solidFill>
                  <a:srgbClr val="000000"/>
                </a:solidFill>
              </a:rPr>
              <a:t>Integrated with POST2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Crewed Dragon</a:t>
            </a:r>
          </a:p>
          <a:p>
            <a:r>
              <a:rPr lang="en-US" dirty="0">
                <a:solidFill>
                  <a:srgbClr val="000000"/>
                </a:solidFill>
              </a:rPr>
              <a:t>Data not sent to Aeroscientists for verification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12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Module Creation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High level module to contain all aerodatabases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Limit on number of modules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Many, many aerodatabases</a:t>
            </a:r>
          </a:p>
          <a:p>
            <a:r>
              <a:rPr lang="en-US" dirty="0">
                <a:solidFill>
                  <a:srgbClr val="000000"/>
                </a:solidFill>
              </a:rPr>
              <a:t>Each aerodatabase can be included by editing one header make file</a:t>
            </a: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common_src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makefile.setup</a:t>
            </a:r>
            <a:endParaRPr lang="en-US" sz="1600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Include each aerodatabase in the aerodatabase module struct</a:t>
            </a: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aerodb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makefile.setup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aerodb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aerodb_data.h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aerodb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aerodb_dic.h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aerodb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aerodb_main.h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 err="1">
                <a:solidFill>
                  <a:srgbClr val="000000"/>
                </a:solidFill>
              </a:rPr>
              <a:t>aerodb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aerodb_structs.h</a:t>
            </a:r>
            <a:endParaRPr lang="en-US" sz="16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07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Create and define a local struct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&lt;filename&gt;_</a:t>
            </a:r>
            <a:r>
              <a:rPr lang="en-US" sz="1600" dirty="0" err="1">
                <a:solidFill>
                  <a:srgbClr val="000000"/>
                </a:solidFill>
              </a:rPr>
              <a:t>data.h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&lt;filename&gt;_</a:t>
            </a:r>
            <a:r>
              <a:rPr lang="en-US" sz="1600" dirty="0" err="1">
                <a:solidFill>
                  <a:srgbClr val="000000"/>
                </a:solidFill>
              </a:rPr>
              <a:t>dic.h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&lt;filename&gt;_</a:t>
            </a:r>
            <a:r>
              <a:rPr lang="en-US" sz="1600" dirty="0" err="1">
                <a:solidFill>
                  <a:srgbClr val="000000"/>
                </a:solidFill>
              </a:rPr>
              <a:t>gs.h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&lt;filename&gt;_</a:t>
            </a:r>
            <a:r>
              <a:rPr lang="en-US" sz="1600" dirty="0" err="1">
                <a:solidFill>
                  <a:srgbClr val="000000"/>
                </a:solidFill>
              </a:rPr>
              <a:t>structs.h</a:t>
            </a:r>
            <a:endParaRPr lang="en-US" sz="1600" dirty="0">
              <a:solidFill>
                <a:srgbClr val="000000"/>
              </a:solidFill>
            </a:endParaRPr>
          </a:p>
          <a:p>
            <a:pPr lvl="0"/>
            <a:r>
              <a:rPr lang="en-US" dirty="0">
                <a:solidFill>
                  <a:srgbClr val="000000"/>
                </a:solidFill>
              </a:rPr>
              <a:t>Include the local struct in the aerodatabase struct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Create a c file to interface with the fortran aerodatabase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&lt;filename&gt;_</a:t>
            </a:r>
            <a:r>
              <a:rPr lang="en-US" sz="1600" dirty="0" err="1">
                <a:solidFill>
                  <a:srgbClr val="000000"/>
                </a:solidFill>
              </a:rPr>
              <a:t>itf.c</a:t>
            </a:r>
            <a:endParaRPr lang="en-US" sz="1600" dirty="0">
              <a:solidFill>
                <a:srgbClr val="000000"/>
              </a:solidFill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&lt;filename&gt;_</a:t>
            </a:r>
            <a:r>
              <a:rPr lang="en-US" sz="1600" dirty="0" err="1">
                <a:solidFill>
                  <a:srgbClr val="000000"/>
                </a:solidFill>
              </a:rPr>
              <a:t>main.h</a:t>
            </a:r>
            <a:endParaRPr lang="en-US" sz="1600" dirty="0">
              <a:solidFill>
                <a:srgbClr val="000000"/>
              </a:solidFill>
            </a:endParaRPr>
          </a:p>
          <a:p>
            <a:pPr lvl="0"/>
            <a:r>
              <a:rPr lang="en-US" dirty="0">
                <a:solidFill>
                  <a:srgbClr val="000000"/>
                </a:solidFill>
              </a:rPr>
              <a:t>Compile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Debug, debug, debug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81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dispersed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Same process as with other fortran aerodatabases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Include another dispersion function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Disperses values for Monte Carlo simulations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Dispersion function is only accessed if dispersion flag is invoked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1822-72B7-BC42-A346-2CE367913EB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51699"/>
      </p:ext>
    </p:extLst>
  </p:cSld>
  <p:clrMapOvr>
    <a:masterClrMapping/>
  </p:clrMapOvr>
</p:sld>
</file>

<file path=ppt/theme/theme1.xml><?xml version="1.0" encoding="utf-8"?>
<a:theme xmlns:a="http://schemas.openxmlformats.org/drawingml/2006/main" name="Engineering Briefing to RA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5050E1D9E10940A062E3982E8B786E" ma:contentTypeVersion="0" ma:contentTypeDescription="Create a new document." ma:contentTypeScope="" ma:versionID="af546039354fa6579b29d730224bdbb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8709FF-CF12-48D9-8B46-523AD580CB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BECEA1A-6086-42FE-ACC6-7B241D9351F2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C41F19A-09B5-4F32-B1EE-2D1862E2EE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3047</TotalTime>
  <Words>967</Words>
  <Application>Microsoft Office PowerPoint</Application>
  <PresentationFormat>On-screen Show (4:3)</PresentationFormat>
  <Paragraphs>308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Helvetica</vt:lpstr>
      <vt:lpstr>Engineering Briefing to RAND</vt:lpstr>
      <vt:lpstr>Exit Presentation Spring 2020</vt:lpstr>
      <vt:lpstr>Agenda</vt:lpstr>
      <vt:lpstr>About Me</vt:lpstr>
      <vt:lpstr>About POST2</vt:lpstr>
      <vt:lpstr>About POST2</vt:lpstr>
      <vt:lpstr>Aerodatabase Description</vt:lpstr>
      <vt:lpstr>Aerodatabase Module</vt:lpstr>
      <vt:lpstr>Aerodatabase Module</vt:lpstr>
      <vt:lpstr>Module Verification</vt:lpstr>
      <vt:lpstr>Current Progress</vt:lpstr>
      <vt:lpstr>High Level Module Creation</vt:lpstr>
      <vt:lpstr>POST2 Data Tables</vt:lpstr>
      <vt:lpstr>Future Features</vt:lpstr>
      <vt:lpstr>Manual Automation Statement</vt:lpstr>
      <vt:lpstr>Contrasting Source Documents</vt:lpstr>
      <vt:lpstr>Proposed Solution</vt:lpstr>
      <vt:lpstr>Results</vt:lpstr>
      <vt:lpstr>Future Features</vt:lpstr>
      <vt:lpstr>My Experiences</vt:lpstr>
      <vt:lpstr>Questions</vt:lpstr>
      <vt:lpstr>Additional Slides</vt:lpstr>
      <vt:lpstr>Current Progress</vt:lpstr>
      <vt:lpstr>High Level Module Creation</vt:lpstr>
      <vt:lpstr>Regular Integration</vt:lpstr>
      <vt:lpstr>No dispersed integration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Stephen Jensen</dc:creator>
  <cp:keywords/>
  <dc:description/>
  <cp:lastModifiedBy>Ruzicka, Jared J. (LARC-D205)[UNIVERSITIES SPACE RESEARCH ASSOCIATION]</cp:lastModifiedBy>
  <cp:revision>175</cp:revision>
  <dcterms:created xsi:type="dcterms:W3CDTF">2016-06-07T22:55:01Z</dcterms:created>
  <dcterms:modified xsi:type="dcterms:W3CDTF">2020-04-20T14:58:07Z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0x010100DA5050E1D9E10940A062E3982E8B786E</vt:lpwstr>
  </property>
</Properties>
</file>