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60" r:id="rId2"/>
    <p:sldId id="258" r:id="rId3"/>
    <p:sldId id="279" r:id="rId4"/>
    <p:sldId id="282" r:id="rId5"/>
    <p:sldId id="483" r:id="rId6"/>
    <p:sldId id="485" r:id="rId7"/>
    <p:sldId id="486" r:id="rId8"/>
    <p:sldId id="259" r:id="rId9"/>
    <p:sldId id="272" r:id="rId10"/>
    <p:sldId id="266" r:id="rId11"/>
    <p:sldId id="267" r:id="rId12"/>
    <p:sldId id="268" r:id="rId13"/>
    <p:sldId id="271" r:id="rId14"/>
    <p:sldId id="273" r:id="rId15"/>
    <p:sldId id="276" r:id="rId16"/>
    <p:sldId id="275" r:id="rId17"/>
    <p:sldId id="277"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9437FF"/>
    <a:srgbClr val="00FA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48"/>
    <p:restoredTop sz="89252"/>
  </p:normalViewPr>
  <p:slideViewPr>
    <p:cSldViewPr snapToGrid="0" snapToObjects="1">
      <p:cViewPr varScale="1">
        <p:scale>
          <a:sx n="116" d="100"/>
          <a:sy n="116" d="100"/>
        </p:scale>
        <p:origin x="216" y="1048"/>
      </p:cViewPr>
      <p:guideLst/>
    </p:cSldViewPr>
  </p:slideViewPr>
  <p:notesTextViewPr>
    <p:cViewPr>
      <p:scale>
        <a:sx n="1" d="1"/>
        <a:sy n="1" d="1"/>
      </p:scale>
      <p:origin x="0" y="0"/>
    </p:cViewPr>
  </p:notesTextViewPr>
  <p:notesViewPr>
    <p:cSldViewPr snapToGrid="0" snapToObjects="1">
      <p:cViewPr varScale="1">
        <p:scale>
          <a:sx n="130" d="100"/>
          <a:sy n="130" d="100"/>
        </p:scale>
        <p:origin x="703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DBE87B-38EC-5F42-B4DC-C4A057027F4C}" type="datetimeFigureOut">
              <a:rPr lang="en-US" smtClean="0"/>
              <a:t>4/21/20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BEC583-F4B1-834B-9486-C22126F4F188}" type="slidenum">
              <a:rPr lang="en-US" smtClean="0"/>
              <a:t>‹#›</a:t>
            </a:fld>
            <a:endParaRPr lang="en-US"/>
          </a:p>
        </p:txBody>
      </p:sp>
    </p:spTree>
    <p:extLst>
      <p:ext uri="{BB962C8B-B14F-4D97-AF65-F5344CB8AC3E}">
        <p14:creationId xmlns:p14="http://schemas.microsoft.com/office/powerpoint/2010/main" val="2988031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BEC583-F4B1-834B-9486-C22126F4F188}" type="slidenum">
              <a:rPr lang="en-US" smtClean="0"/>
              <a:t>1</a:t>
            </a:fld>
            <a:endParaRPr lang="en-US"/>
          </a:p>
        </p:txBody>
      </p:sp>
    </p:spTree>
    <p:extLst>
      <p:ext uri="{BB962C8B-B14F-4D97-AF65-F5344CB8AC3E}">
        <p14:creationId xmlns:p14="http://schemas.microsoft.com/office/powerpoint/2010/main" val="33379377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Touch on a few things with which you may or may not be familiar with the goal of gaining your insight and potential collaborations </a:t>
            </a:r>
          </a:p>
        </p:txBody>
      </p:sp>
      <p:sp>
        <p:nvSpPr>
          <p:cNvPr id="4" name="Slide Number Placeholder 3"/>
          <p:cNvSpPr>
            <a:spLocks noGrp="1"/>
          </p:cNvSpPr>
          <p:nvPr>
            <p:ph type="sldNum" sz="quarter" idx="10"/>
          </p:nvPr>
        </p:nvSpPr>
        <p:spPr/>
        <p:txBody>
          <a:bodyPr/>
          <a:lstStyle/>
          <a:p>
            <a:fld id="{E6BEC583-F4B1-834B-9486-C22126F4F188}" type="slidenum">
              <a:rPr lang="en-US" smtClean="0"/>
              <a:t>2</a:t>
            </a:fld>
            <a:endParaRPr lang="en-US"/>
          </a:p>
        </p:txBody>
      </p:sp>
    </p:spTree>
    <p:extLst>
      <p:ext uri="{BB962C8B-B14F-4D97-AF65-F5344CB8AC3E}">
        <p14:creationId xmlns:p14="http://schemas.microsoft.com/office/powerpoint/2010/main" val="15474186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updated version of CLSM used here includes mod- </a:t>
            </a:r>
            <a:r>
              <a:rPr lang="en-US" sz="1200" kern="1200" dirty="0" err="1">
                <a:solidFill>
                  <a:schemeClr val="tx1"/>
                </a:solidFill>
                <a:effectLst/>
                <a:latin typeface="+mn-lt"/>
                <a:ea typeface="+mn-ea"/>
                <a:cs typeface="+mn-cs"/>
              </a:rPr>
              <a:t>ifications</a:t>
            </a:r>
            <a:r>
              <a:rPr lang="en-US" sz="1200" kern="1200" dirty="0">
                <a:solidFill>
                  <a:schemeClr val="tx1"/>
                </a:solidFill>
                <a:effectLst/>
                <a:latin typeface="+mn-lt"/>
                <a:ea typeface="+mn-ea"/>
                <a:cs typeface="+mn-cs"/>
              </a:rPr>
              <a:t> aimed at improving permafrost simulation. It ac- counts, for example, for the impact of soil carbon on the soil thermal properties with soil porosity, thermal conductivity, and specific heat capacity calculated separately for mineral soil and soil carbon, after which the two are averaged using a carbon-weighting scheme. Higher (lower) soil carbon con- tent, therefore, results in lower (higher) soil thermal </a:t>
            </a:r>
            <a:r>
              <a:rPr lang="en-US" sz="1200" kern="1200" dirty="0" err="1">
                <a:solidFill>
                  <a:schemeClr val="tx1"/>
                </a:solidFill>
                <a:effectLst/>
                <a:latin typeface="+mn-lt"/>
                <a:ea typeface="+mn-ea"/>
                <a:cs typeface="+mn-cs"/>
              </a:rPr>
              <a:t>conduc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tivity</a:t>
            </a:r>
            <a:r>
              <a:rPr lang="en-US" sz="1200" kern="1200" dirty="0">
                <a:solidFill>
                  <a:schemeClr val="tx1"/>
                </a:solidFill>
                <a:effectLst/>
                <a:latin typeface="+mn-lt"/>
                <a:ea typeface="+mn-ea"/>
                <a:cs typeface="+mn-cs"/>
              </a:rPr>
              <a:t>. The updated version produces more realistic </a:t>
            </a:r>
            <a:r>
              <a:rPr lang="en-US" sz="1200" kern="1200" dirty="0" err="1">
                <a:solidFill>
                  <a:schemeClr val="tx1"/>
                </a:solidFill>
                <a:effectLst/>
                <a:latin typeface="+mn-lt"/>
                <a:ea typeface="+mn-ea"/>
                <a:cs typeface="+mn-cs"/>
              </a:rPr>
              <a:t>subsur</a:t>
            </a:r>
            <a:r>
              <a:rPr lang="en-US" sz="1200" kern="1200" dirty="0">
                <a:solidFill>
                  <a:schemeClr val="tx1"/>
                </a:solidFill>
                <a:effectLst/>
                <a:latin typeface="+mn-lt"/>
                <a:ea typeface="+mn-ea"/>
                <a:cs typeface="+mn-cs"/>
              </a:rPr>
              <a:t>- face thermodynamics in cold regions than does the original scheme (Tao et al., 2017). This version of CLSM, however, does not include dynamic soil carbon pools. </a:t>
            </a:r>
            <a:endParaRPr lang="en-US" dirty="0"/>
          </a:p>
          <a:p>
            <a:endParaRPr lang="en-US" dirty="0"/>
          </a:p>
        </p:txBody>
      </p:sp>
      <p:sp>
        <p:nvSpPr>
          <p:cNvPr id="4" name="Slide Number Placeholder 3"/>
          <p:cNvSpPr>
            <a:spLocks noGrp="1"/>
          </p:cNvSpPr>
          <p:nvPr>
            <p:ph type="sldNum" sz="quarter" idx="10"/>
          </p:nvPr>
        </p:nvSpPr>
        <p:spPr/>
        <p:txBody>
          <a:bodyPr/>
          <a:lstStyle/>
          <a:p>
            <a:fld id="{E6BEC583-F4B1-834B-9486-C22126F4F188}" type="slidenum">
              <a:rPr lang="en-US" smtClean="0"/>
              <a:t>3</a:t>
            </a:fld>
            <a:endParaRPr lang="en-US"/>
          </a:p>
        </p:txBody>
      </p:sp>
    </p:spTree>
    <p:extLst>
      <p:ext uri="{BB962C8B-B14F-4D97-AF65-F5344CB8AC3E}">
        <p14:creationId xmlns:p14="http://schemas.microsoft.com/office/powerpoint/2010/main" val="36675486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updated version of CLSM used here includes mod- </a:t>
            </a:r>
            <a:r>
              <a:rPr lang="en-US" sz="1200" kern="1200" dirty="0" err="1">
                <a:solidFill>
                  <a:schemeClr val="tx1"/>
                </a:solidFill>
                <a:effectLst/>
                <a:latin typeface="+mn-lt"/>
                <a:ea typeface="+mn-ea"/>
                <a:cs typeface="+mn-cs"/>
              </a:rPr>
              <a:t>ifications</a:t>
            </a:r>
            <a:r>
              <a:rPr lang="en-US" sz="1200" kern="1200" dirty="0">
                <a:solidFill>
                  <a:schemeClr val="tx1"/>
                </a:solidFill>
                <a:effectLst/>
                <a:latin typeface="+mn-lt"/>
                <a:ea typeface="+mn-ea"/>
                <a:cs typeface="+mn-cs"/>
              </a:rPr>
              <a:t> aimed at improving permafrost simulation. It ac- counts, for example, for the impact of soil carbon on the soil thermal properties with soil porosity, thermal conductivity, and specific heat capacity calculated separately for mineral soil and soil carbon, after which the two are averaged using a carbon-weighting scheme. Higher (lower) soil carbon con- tent, therefore, results in lower (higher) soil thermal </a:t>
            </a:r>
            <a:r>
              <a:rPr lang="en-US" sz="1200" kern="1200" dirty="0" err="1">
                <a:solidFill>
                  <a:schemeClr val="tx1"/>
                </a:solidFill>
                <a:effectLst/>
                <a:latin typeface="+mn-lt"/>
                <a:ea typeface="+mn-ea"/>
                <a:cs typeface="+mn-cs"/>
              </a:rPr>
              <a:t>conduc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tivity</a:t>
            </a:r>
            <a:r>
              <a:rPr lang="en-US" sz="1200" kern="1200" dirty="0">
                <a:solidFill>
                  <a:schemeClr val="tx1"/>
                </a:solidFill>
                <a:effectLst/>
                <a:latin typeface="+mn-lt"/>
                <a:ea typeface="+mn-ea"/>
                <a:cs typeface="+mn-cs"/>
              </a:rPr>
              <a:t>. The updated version produces more realistic </a:t>
            </a:r>
            <a:r>
              <a:rPr lang="en-US" sz="1200" kern="1200" dirty="0" err="1">
                <a:solidFill>
                  <a:schemeClr val="tx1"/>
                </a:solidFill>
                <a:effectLst/>
                <a:latin typeface="+mn-lt"/>
                <a:ea typeface="+mn-ea"/>
                <a:cs typeface="+mn-cs"/>
              </a:rPr>
              <a:t>subsur</a:t>
            </a:r>
            <a:r>
              <a:rPr lang="en-US" sz="1200" kern="1200" dirty="0">
                <a:solidFill>
                  <a:schemeClr val="tx1"/>
                </a:solidFill>
                <a:effectLst/>
                <a:latin typeface="+mn-lt"/>
                <a:ea typeface="+mn-ea"/>
                <a:cs typeface="+mn-cs"/>
              </a:rPr>
              <a:t>- face thermodynamics in cold regions than does the original scheme (Tao et al., 2017). This version of CLSM, however, does not include dynamic soil carbon pools. </a:t>
            </a:r>
            <a:endParaRPr lang="en-US" dirty="0"/>
          </a:p>
          <a:p>
            <a:endParaRPr lang="en-US" dirty="0"/>
          </a:p>
        </p:txBody>
      </p:sp>
      <p:sp>
        <p:nvSpPr>
          <p:cNvPr id="4" name="Slide Number Placeholder 3"/>
          <p:cNvSpPr>
            <a:spLocks noGrp="1"/>
          </p:cNvSpPr>
          <p:nvPr>
            <p:ph type="sldNum" sz="quarter" idx="10"/>
          </p:nvPr>
        </p:nvSpPr>
        <p:spPr/>
        <p:txBody>
          <a:bodyPr/>
          <a:lstStyle/>
          <a:p>
            <a:fld id="{E6BEC583-F4B1-834B-9486-C22126F4F188}" type="slidenum">
              <a:rPr lang="en-US" smtClean="0"/>
              <a:t>4</a:t>
            </a:fld>
            <a:endParaRPr lang="en-US"/>
          </a:p>
        </p:txBody>
      </p:sp>
    </p:spTree>
    <p:extLst>
      <p:ext uri="{BB962C8B-B14F-4D97-AF65-F5344CB8AC3E}">
        <p14:creationId xmlns:p14="http://schemas.microsoft.com/office/powerpoint/2010/main" val="35186067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Talking points:</a:t>
            </a:r>
          </a:p>
          <a:p>
            <a:pPr marL="228600" marR="0" lvl="0" indent="-228600" algn="l" defTabSz="914400" rtl="0" eaLnBrk="1" fontAlgn="auto" latinLnBrk="0" hangingPunct="1">
              <a:lnSpc>
                <a:spcPct val="100000"/>
              </a:lnSpc>
              <a:spcBef>
                <a:spcPts val="0"/>
              </a:spcBef>
              <a:spcAft>
                <a:spcPts val="0"/>
              </a:spcAft>
              <a:buClrTx/>
              <a:buSzTx/>
              <a:buFont typeface="+mj-lt"/>
              <a:buAutoNum type="arabicParenR"/>
              <a:tabLst/>
              <a:defRPr/>
            </a:pPr>
            <a:r>
              <a:rPr lang="en-US" sz="1000" kern="1200" dirty="0">
                <a:solidFill>
                  <a:schemeClr val="tx1"/>
                </a:solidFill>
                <a:effectLst/>
                <a:latin typeface="+mn-lt"/>
                <a:ea typeface="+mn-ea"/>
                <a:cs typeface="+mn-cs"/>
              </a:rPr>
              <a:t>Carbon cycle dynamics in the Arctic-Boreal region are among the largest sources of identified uncertainties to global climate projections. These uncertainties stem from two sources - (a) extremely complex interactions of ecosystem components, carbon sources and sinks and heterogeneous environment, and (b) lack of measurements </a:t>
            </a:r>
          </a:p>
          <a:p>
            <a:pPr marL="585216" marR="0" lvl="1" indent="-228600" algn="l" defTabSz="914400" rtl="0" eaLnBrk="1" fontAlgn="auto" latinLnBrk="0" hangingPunct="1">
              <a:lnSpc>
                <a:spcPct val="100000"/>
              </a:lnSpc>
              <a:spcBef>
                <a:spcPts val="0"/>
              </a:spcBef>
              <a:spcAft>
                <a:spcPts val="0"/>
              </a:spcAft>
              <a:buClrTx/>
              <a:buSzTx/>
              <a:buFont typeface="+mj-lt"/>
              <a:buAutoNum type="alphaLcParenR"/>
              <a:tabLst/>
              <a:defRPr/>
            </a:pPr>
            <a:r>
              <a:rPr lang="en-US" sz="1000" dirty="0">
                <a:solidFill>
                  <a:srgbClr val="000000"/>
                </a:solidFill>
                <a:ea typeface="ＭＳ Ｐゴシック" charset="-128"/>
              </a:rPr>
              <a:t>As shown in the table, fluxes of CO</a:t>
            </a:r>
            <a:r>
              <a:rPr lang="en-US" sz="1000" baseline="-25000" dirty="0">
                <a:solidFill>
                  <a:srgbClr val="000000"/>
                </a:solidFill>
                <a:ea typeface="ＭＳ Ｐゴシック" charset="-128"/>
              </a:rPr>
              <a:t>2</a:t>
            </a:r>
            <a:r>
              <a:rPr lang="en-US" sz="1000" dirty="0">
                <a:solidFill>
                  <a:srgbClr val="000000"/>
                </a:solidFill>
                <a:ea typeface="ＭＳ Ｐゴシック" charset="-128"/>
              </a:rPr>
              <a:t> and CH</a:t>
            </a:r>
            <a:r>
              <a:rPr lang="en-US" sz="1000" baseline="-25000" dirty="0">
                <a:solidFill>
                  <a:srgbClr val="000000"/>
                </a:solidFill>
                <a:ea typeface="ＭＳ Ｐゴシック" charset="-128"/>
              </a:rPr>
              <a:t>4</a:t>
            </a:r>
            <a:r>
              <a:rPr lang="en-US" sz="1000" dirty="0">
                <a:solidFill>
                  <a:srgbClr val="000000"/>
                </a:solidFill>
                <a:ea typeface="ＭＳ Ｐゴシック" charset="-128"/>
              </a:rPr>
              <a:t> are controlled by a complex combination of temperature, soil water, geochemistry, and microbial processes at the local scale. But then you have transport from mid-latitudes and other places that complicate understanding of the carbon cycle dynamics within this region. </a:t>
            </a:r>
            <a:endParaRPr lang="en-US" sz="1000" kern="1200" dirty="0">
              <a:solidFill>
                <a:schemeClr val="tx1"/>
              </a:solidFill>
              <a:effectLst/>
              <a:latin typeface="+mn-lt"/>
              <a:ea typeface="+mn-ea"/>
              <a:cs typeface="+mn-cs"/>
            </a:endParaRPr>
          </a:p>
          <a:p>
            <a:pPr marL="585216" marR="0" lvl="1" indent="-228600" algn="l" defTabSz="914400" rtl="0" eaLnBrk="1" fontAlgn="auto" latinLnBrk="0" hangingPunct="1">
              <a:lnSpc>
                <a:spcPct val="100000"/>
              </a:lnSpc>
              <a:spcBef>
                <a:spcPts val="0"/>
              </a:spcBef>
              <a:spcAft>
                <a:spcPts val="0"/>
              </a:spcAft>
              <a:buClrTx/>
              <a:buSzTx/>
              <a:buFont typeface="+mj-lt"/>
              <a:buAutoNum type="alphaLcParenR"/>
              <a:tabLst/>
              <a:defRPr/>
            </a:pPr>
            <a:r>
              <a:rPr lang="en-US" sz="1000" kern="1200" dirty="0">
                <a:solidFill>
                  <a:schemeClr val="tx1"/>
                </a:solidFill>
                <a:effectLst/>
                <a:latin typeface="+mn-lt"/>
                <a:ea typeface="+mn-ea"/>
                <a:cs typeface="+mn-cs"/>
              </a:rPr>
              <a:t>Lack of observational data provides limited opportunities for model improvements, testing, and evaluation. </a:t>
            </a:r>
          </a:p>
          <a:p>
            <a:pPr marL="228600" marR="0" lvl="0" indent="-228600" algn="l" defTabSz="914400" rtl="0" eaLnBrk="1" fontAlgn="auto" latinLnBrk="0" hangingPunct="1">
              <a:lnSpc>
                <a:spcPct val="100000"/>
              </a:lnSpc>
              <a:spcBef>
                <a:spcPts val="0"/>
              </a:spcBef>
              <a:spcAft>
                <a:spcPts val="0"/>
              </a:spcAft>
              <a:buClrTx/>
              <a:buSzTx/>
              <a:buFont typeface="+mj-lt"/>
              <a:buAutoNum type="arabicParenR"/>
              <a:tabLst/>
              <a:defRPr/>
            </a:pPr>
            <a:endParaRPr lang="en-US" sz="1000" kern="1200" dirty="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arenR"/>
              <a:tabLst/>
              <a:defRPr/>
            </a:pPr>
            <a:r>
              <a:rPr lang="en-US" sz="1000" dirty="0">
                <a:solidFill>
                  <a:srgbClr val="000000"/>
                </a:solidFill>
                <a:ea typeface="ＭＳ Ｐゴシック" charset="-128"/>
              </a:rPr>
              <a:t>Current work has been tapping into the suite of observations that were collected during the 2017 ABoVE airborne campaign and using those data to benchmark the model. Establishing that the model is performing well provides a valuable tool for identifying the observing portfolio that we need to provide better constraints on pan-Arctic carbon cycle . </a:t>
            </a:r>
          </a:p>
          <a:p>
            <a:endParaRPr lang="en-US" dirty="0"/>
          </a:p>
        </p:txBody>
      </p:sp>
      <p:sp>
        <p:nvSpPr>
          <p:cNvPr id="4" name="Slide Number Placeholder 3"/>
          <p:cNvSpPr>
            <a:spLocks noGrp="1"/>
          </p:cNvSpPr>
          <p:nvPr>
            <p:ph type="sldNum" sz="quarter" idx="5"/>
          </p:nvPr>
        </p:nvSpPr>
        <p:spPr/>
        <p:txBody>
          <a:bodyPr/>
          <a:lstStyle/>
          <a:p>
            <a:fld id="{E6BEC583-F4B1-834B-9486-C22126F4F188}" type="slidenum">
              <a:rPr lang="en-US" smtClean="0"/>
              <a:t>5</a:t>
            </a:fld>
            <a:endParaRPr lang="en-US"/>
          </a:p>
        </p:txBody>
      </p:sp>
    </p:spTree>
    <p:extLst>
      <p:ext uri="{BB962C8B-B14F-4D97-AF65-F5344CB8AC3E}">
        <p14:creationId xmlns:p14="http://schemas.microsoft.com/office/powerpoint/2010/main" val="4169338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Talking points:</a:t>
            </a:r>
          </a:p>
          <a:p>
            <a:pPr marL="228600" indent="-228600">
              <a:buAutoNum type="arabicParenBoth"/>
            </a:pPr>
            <a:r>
              <a:rPr lang="en-US" dirty="0"/>
              <a:t>Paper that is about to be submitted in a week or two looks in detail at the aircraft observations and GEOS model simulations. Uses the information from the two to identify how spatially and temporally the carbon cycle regimes change in this region.</a:t>
            </a:r>
          </a:p>
          <a:p>
            <a:pPr marL="228600" indent="-228600">
              <a:buAutoNum type="arabicParenBoth"/>
            </a:pPr>
            <a:r>
              <a:rPr lang="en-US" dirty="0"/>
              <a:t>For example, in interior AK and Canada, where the environment is dominated by boreal forests, carbon uptake starts early, peaks by August. But as more and more fire incidents occur, the system is overwhelmed by the increase in carbon emissions from fires</a:t>
            </a:r>
          </a:p>
          <a:p>
            <a:pPr marL="228600" indent="-228600">
              <a:buAutoNum type="arabicParenBoth"/>
            </a:pPr>
            <a:endParaRPr lang="en-US" dirty="0"/>
          </a:p>
        </p:txBody>
      </p:sp>
      <p:sp>
        <p:nvSpPr>
          <p:cNvPr id="4" name="Slide Number Placeholder 3"/>
          <p:cNvSpPr>
            <a:spLocks noGrp="1"/>
          </p:cNvSpPr>
          <p:nvPr>
            <p:ph type="sldNum" sz="quarter" idx="5"/>
          </p:nvPr>
        </p:nvSpPr>
        <p:spPr/>
        <p:txBody>
          <a:bodyPr/>
          <a:lstStyle/>
          <a:p>
            <a:fld id="{E6BEC583-F4B1-834B-9486-C22126F4F188}" type="slidenum">
              <a:rPr lang="en-US" smtClean="0"/>
              <a:t>6</a:t>
            </a:fld>
            <a:endParaRPr lang="en-US"/>
          </a:p>
        </p:txBody>
      </p:sp>
    </p:spTree>
    <p:extLst>
      <p:ext uri="{BB962C8B-B14F-4D97-AF65-F5344CB8AC3E}">
        <p14:creationId xmlns:p14="http://schemas.microsoft.com/office/powerpoint/2010/main" val="40493691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000" dirty="0"/>
              <a:t>Talking points:</a:t>
            </a:r>
          </a:p>
          <a:p>
            <a:pPr marL="228600" indent="-228600" algn="l">
              <a:buAutoNum type="arabicParenBoth"/>
            </a:pPr>
            <a:r>
              <a:rPr lang="en-US" sz="1000" dirty="0"/>
              <a:t>Having a model that we can use to simulate multiple carbon species for several years (decades) is important not only for understanding the mechanisms but identifying what the next generation of observing systems should look like. </a:t>
            </a:r>
          </a:p>
          <a:p>
            <a:pPr marL="228600" indent="-228600" algn="l">
              <a:buAutoNum type="arabicParenBoth"/>
            </a:pPr>
            <a:r>
              <a:rPr lang="en-US" sz="1000" dirty="0"/>
              <a:t>The Northern high-latitudes remain heavily under-sampled; folks at GMAO have undertaken an OSSE activity with several external partners to figure out what type of monitoring capabilities we need</a:t>
            </a:r>
          </a:p>
          <a:p>
            <a:pPr marL="228600" indent="-228600" algn="l">
              <a:buAutoNum type="arabicParenBoth"/>
            </a:pPr>
            <a:r>
              <a:rPr lang="en-US" sz="1000" dirty="0"/>
              <a:t>Primary goals of this activity are </a:t>
            </a:r>
            <a:r>
              <a:rPr lang="en-US" sz="1000" dirty="0">
                <a:sym typeface="Wingdings" pitchFamily="2" charset="2"/>
              </a:rPr>
              <a:t> 3 bullet points</a:t>
            </a:r>
          </a:p>
          <a:p>
            <a:pPr marL="228600" indent="-228600" algn="l">
              <a:buAutoNum type="arabicParenBoth"/>
            </a:pPr>
            <a:r>
              <a:rPr lang="en-US" sz="1000" dirty="0">
                <a:sym typeface="Wingdings" pitchFamily="2" charset="2"/>
              </a:rPr>
              <a:t>Suite of scenarios have been identified and we are running some of these scenarios through the model right now. </a:t>
            </a:r>
          </a:p>
          <a:p>
            <a:pPr marL="228600" indent="-228600" algn="l">
              <a:buAutoNum type="arabicParenBoth"/>
            </a:pPr>
            <a:endParaRPr lang="en-US" sz="1000" dirty="0">
              <a:sym typeface="Wingdings" pitchFamily="2" charset="2"/>
            </a:endParaRPr>
          </a:p>
          <a:p>
            <a:pPr marL="0" indent="0" algn="l">
              <a:buFontTx/>
              <a:buNone/>
            </a:pPr>
            <a:r>
              <a:rPr lang="en-US" sz="1000" b="1" dirty="0">
                <a:sym typeface="Wingdings" pitchFamily="2" charset="2"/>
              </a:rPr>
              <a:t>*SIDE NOTE*</a:t>
            </a:r>
            <a:r>
              <a:rPr lang="en-US" sz="1000" dirty="0">
                <a:sym typeface="Wingdings" pitchFamily="2" charset="2"/>
              </a:rPr>
              <a:t> We have a visiting PhD student from Max Planck. His name is </a:t>
            </a:r>
            <a:r>
              <a:rPr lang="en-US" sz="1000" dirty="0" err="1">
                <a:sym typeface="Wingdings" pitchFamily="2" charset="2"/>
              </a:rPr>
              <a:t>Martijn</a:t>
            </a:r>
            <a:r>
              <a:rPr lang="en-US" sz="1000" dirty="0">
                <a:sym typeface="Wingdings" pitchFamily="2" charset="2"/>
              </a:rPr>
              <a:t> </a:t>
            </a:r>
            <a:r>
              <a:rPr lang="en-US" sz="1000" dirty="0" err="1">
                <a:sym typeface="Wingdings" pitchFamily="2" charset="2"/>
              </a:rPr>
              <a:t>Pallandt</a:t>
            </a:r>
            <a:r>
              <a:rPr lang="en-US" sz="1000" dirty="0">
                <a:sym typeface="Wingdings" pitchFamily="2" charset="2"/>
              </a:rPr>
              <a:t> and he was supposed to be working in GMAO from March - August with Abhishek and Lesley. Unfortunately, right now he is stranded in an Airbnb but we hope to have him on center eventually. </a:t>
            </a:r>
            <a:r>
              <a:rPr lang="en-US" sz="1000" dirty="0" err="1">
                <a:sym typeface="Wingdings" pitchFamily="2" charset="2"/>
              </a:rPr>
              <a:t>Martijn</a:t>
            </a:r>
            <a:r>
              <a:rPr lang="en-US" sz="1000" dirty="0">
                <a:sym typeface="Wingdings" pitchFamily="2" charset="2"/>
              </a:rPr>
              <a:t> has immense experience working with in situ data in remote locations in Siberia, he has been out in the field quite a bit. He is going to help design some of the ground-based measurement networks that can be utilized along with satellite and airborne assets for these OSSEs. </a:t>
            </a:r>
            <a:endParaRPr lang="en-US" dirty="0"/>
          </a:p>
        </p:txBody>
      </p:sp>
      <p:sp>
        <p:nvSpPr>
          <p:cNvPr id="4" name="Slide Number Placeholder 3"/>
          <p:cNvSpPr>
            <a:spLocks noGrp="1"/>
          </p:cNvSpPr>
          <p:nvPr>
            <p:ph type="sldNum" sz="quarter" idx="5"/>
          </p:nvPr>
        </p:nvSpPr>
        <p:spPr/>
        <p:txBody>
          <a:bodyPr/>
          <a:lstStyle/>
          <a:p>
            <a:fld id="{E6BEC583-F4B1-834B-9486-C22126F4F188}" type="slidenum">
              <a:rPr lang="en-US" smtClean="0"/>
              <a:t>7</a:t>
            </a:fld>
            <a:endParaRPr lang="en-US"/>
          </a:p>
        </p:txBody>
      </p:sp>
    </p:spTree>
    <p:extLst>
      <p:ext uri="{BB962C8B-B14F-4D97-AF65-F5344CB8AC3E}">
        <p14:creationId xmlns:p14="http://schemas.microsoft.com/office/powerpoint/2010/main" val="19333383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6BEC583-F4B1-834B-9486-C22126F4F188}" type="slidenum">
              <a:rPr lang="en-US" smtClean="0"/>
              <a:t>8</a:t>
            </a:fld>
            <a:endParaRPr lang="en-US"/>
          </a:p>
        </p:txBody>
      </p:sp>
    </p:spTree>
    <p:extLst>
      <p:ext uri="{BB962C8B-B14F-4D97-AF65-F5344CB8AC3E}">
        <p14:creationId xmlns:p14="http://schemas.microsoft.com/office/powerpoint/2010/main" val="2530588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BEC583-F4B1-834B-9486-C22126F4F188}" type="slidenum">
              <a:rPr lang="en-US" smtClean="0"/>
              <a:t>9</a:t>
            </a:fld>
            <a:endParaRPr lang="en-US"/>
          </a:p>
        </p:txBody>
      </p:sp>
    </p:spTree>
    <p:extLst>
      <p:ext uri="{BB962C8B-B14F-4D97-AF65-F5344CB8AC3E}">
        <p14:creationId xmlns:p14="http://schemas.microsoft.com/office/powerpoint/2010/main" val="5134398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snow model explicitly models heat and mass transport within a grid cell. Densification includes both mechanical and melt-freeze processes. Snow albedo evolves due to surface conditions, including the radiative flux.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Meltwater generated in a layer will remain in the layer if the liquid water content of the layer is less than the layer holding capacity. </a:t>
            </a:r>
            <a:r>
              <a:rPr lang="en-US" sz="1200" kern="1200" dirty="0" err="1">
                <a:solidFill>
                  <a:schemeClr val="tx1"/>
                </a:solidFill>
                <a:effectLst/>
                <a:latin typeface="+mn-lt"/>
                <a:ea typeface="+mn-ea"/>
                <a:cs typeface="+mn-cs"/>
              </a:rPr>
              <a:t>Oth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erwise</a:t>
            </a:r>
            <a:r>
              <a:rPr lang="en-US" sz="1200" kern="1200" dirty="0">
                <a:solidFill>
                  <a:schemeClr val="tx1"/>
                </a:solidFill>
                <a:effectLst/>
                <a:latin typeface="+mn-lt"/>
                <a:ea typeface="+mn-ea"/>
                <a:cs typeface="+mn-cs"/>
              </a:rPr>
              <a:t>, it will flow down to a lower layer where it will refreeze in the layer, remain in the layer in the liquid state, or pass through.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Things that we don’t include: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1. Evolving bare ice albedo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2. Firn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3. Explicit meltwater routing and associated features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2. A dynamic ice sheet and associated processed</a:t>
            </a:r>
            <a:endParaRPr lang="en-US" dirty="0"/>
          </a:p>
          <a:p>
            <a:endParaRPr lang="en-US" dirty="0"/>
          </a:p>
        </p:txBody>
      </p:sp>
      <p:sp>
        <p:nvSpPr>
          <p:cNvPr id="4" name="Slide Number Placeholder 3"/>
          <p:cNvSpPr>
            <a:spLocks noGrp="1"/>
          </p:cNvSpPr>
          <p:nvPr>
            <p:ph type="sldNum" sz="quarter" idx="10"/>
          </p:nvPr>
        </p:nvSpPr>
        <p:spPr/>
        <p:txBody>
          <a:bodyPr/>
          <a:lstStyle/>
          <a:p>
            <a:fld id="{E6BEC583-F4B1-834B-9486-C22126F4F188}" type="slidenum">
              <a:rPr lang="en-US" smtClean="0"/>
              <a:t>10</a:t>
            </a:fld>
            <a:endParaRPr lang="en-US"/>
          </a:p>
        </p:txBody>
      </p:sp>
    </p:spTree>
    <p:extLst>
      <p:ext uri="{BB962C8B-B14F-4D97-AF65-F5344CB8AC3E}">
        <p14:creationId xmlns:p14="http://schemas.microsoft.com/office/powerpoint/2010/main" val="28845247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Important due to coupled ocean-atm</a:t>
            </a:r>
          </a:p>
          <a:p>
            <a:endParaRPr lang="en-US" dirty="0"/>
          </a:p>
        </p:txBody>
      </p:sp>
      <p:sp>
        <p:nvSpPr>
          <p:cNvPr id="4" name="Slide Number Placeholder 3"/>
          <p:cNvSpPr>
            <a:spLocks noGrp="1"/>
          </p:cNvSpPr>
          <p:nvPr>
            <p:ph type="sldNum" sz="quarter" idx="10"/>
          </p:nvPr>
        </p:nvSpPr>
        <p:spPr/>
        <p:txBody>
          <a:bodyPr/>
          <a:lstStyle/>
          <a:p>
            <a:fld id="{E6BEC583-F4B1-834B-9486-C22126F4F188}" type="slidenum">
              <a:rPr lang="en-US" smtClean="0"/>
              <a:t>11</a:t>
            </a:fld>
            <a:endParaRPr lang="en-US"/>
          </a:p>
        </p:txBody>
      </p:sp>
    </p:spTree>
    <p:extLst>
      <p:ext uri="{BB962C8B-B14F-4D97-AF65-F5344CB8AC3E}">
        <p14:creationId xmlns:p14="http://schemas.microsoft.com/office/powerpoint/2010/main" val="11829171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6BEC583-F4B1-834B-9486-C22126F4F188}" type="slidenum">
              <a:rPr lang="en-US" smtClean="0"/>
              <a:t>12</a:t>
            </a:fld>
            <a:endParaRPr lang="en-US"/>
          </a:p>
        </p:txBody>
      </p:sp>
    </p:spTree>
    <p:extLst>
      <p:ext uri="{BB962C8B-B14F-4D97-AF65-F5344CB8AC3E}">
        <p14:creationId xmlns:p14="http://schemas.microsoft.com/office/powerpoint/2010/main" val="14599063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BEC583-F4B1-834B-9486-C22126F4F188}" type="slidenum">
              <a:rPr lang="en-US" smtClean="0"/>
              <a:t>13</a:t>
            </a:fld>
            <a:endParaRPr lang="en-US"/>
          </a:p>
        </p:txBody>
      </p:sp>
    </p:spTree>
    <p:extLst>
      <p:ext uri="{BB962C8B-B14F-4D97-AF65-F5344CB8AC3E}">
        <p14:creationId xmlns:p14="http://schemas.microsoft.com/office/powerpoint/2010/main" val="26559817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BEC583-F4B1-834B-9486-C22126F4F188}" type="slidenum">
              <a:rPr lang="en-US" smtClean="0"/>
              <a:t>14</a:t>
            </a:fld>
            <a:endParaRPr lang="en-US"/>
          </a:p>
        </p:txBody>
      </p:sp>
    </p:spTree>
    <p:extLst>
      <p:ext uri="{BB962C8B-B14F-4D97-AF65-F5344CB8AC3E}">
        <p14:creationId xmlns:p14="http://schemas.microsoft.com/office/powerpoint/2010/main" val="42808893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is drifting stations</a:t>
            </a:r>
          </a:p>
        </p:txBody>
      </p:sp>
      <p:sp>
        <p:nvSpPr>
          <p:cNvPr id="4" name="Slide Number Placeholder 3"/>
          <p:cNvSpPr>
            <a:spLocks noGrp="1"/>
          </p:cNvSpPr>
          <p:nvPr>
            <p:ph type="sldNum" sz="quarter" idx="10"/>
          </p:nvPr>
        </p:nvSpPr>
        <p:spPr/>
        <p:txBody>
          <a:bodyPr/>
          <a:lstStyle/>
          <a:p>
            <a:fld id="{E6BEC583-F4B1-834B-9486-C22126F4F188}" type="slidenum">
              <a:rPr lang="en-US" smtClean="0"/>
              <a:t>15</a:t>
            </a:fld>
            <a:endParaRPr lang="en-US"/>
          </a:p>
        </p:txBody>
      </p:sp>
    </p:spTree>
    <p:extLst>
      <p:ext uri="{BB962C8B-B14F-4D97-AF65-F5344CB8AC3E}">
        <p14:creationId xmlns:p14="http://schemas.microsoft.com/office/powerpoint/2010/main" val="37294251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BEC583-F4B1-834B-9486-C22126F4F188}" type="slidenum">
              <a:rPr lang="en-US" smtClean="0"/>
              <a:t>16</a:t>
            </a:fld>
            <a:endParaRPr lang="en-US"/>
          </a:p>
        </p:txBody>
      </p:sp>
    </p:spTree>
    <p:extLst>
      <p:ext uri="{BB962C8B-B14F-4D97-AF65-F5344CB8AC3E}">
        <p14:creationId xmlns:p14="http://schemas.microsoft.com/office/powerpoint/2010/main" val="20204267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BEC583-F4B1-834B-9486-C22126F4F188}" type="slidenum">
              <a:rPr lang="en-US" smtClean="0"/>
              <a:t>17</a:t>
            </a:fld>
            <a:endParaRPr lang="en-US"/>
          </a:p>
        </p:txBody>
      </p:sp>
    </p:spTree>
    <p:extLst>
      <p:ext uri="{BB962C8B-B14F-4D97-AF65-F5344CB8AC3E}">
        <p14:creationId xmlns:p14="http://schemas.microsoft.com/office/powerpoint/2010/main" val="23662300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asic Title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49786"/>
            <a:ext cx="10515600" cy="820208"/>
          </a:xfrm>
          <a:prstGeom prst="rect">
            <a:avLst/>
          </a:prstGeom>
        </p:spPr>
        <p:txBody>
          <a:bodyPr/>
          <a:lstStyle/>
          <a:p>
            <a:r>
              <a:rPr lang="en-US" dirty="0"/>
              <a:t>Click to Edit Title</a:t>
            </a:r>
          </a:p>
        </p:txBody>
      </p:sp>
      <p:sp>
        <p:nvSpPr>
          <p:cNvPr id="3" name="Date Placeholder 2"/>
          <p:cNvSpPr>
            <a:spLocks noGrp="1"/>
          </p:cNvSpPr>
          <p:nvPr>
            <p:ph type="dt" sz="half" idx="10"/>
          </p:nvPr>
        </p:nvSpPr>
        <p:spPr/>
        <p:txBody>
          <a:bodyPr/>
          <a:lstStyle/>
          <a:p>
            <a:fld id="{B80A0F2B-E692-5549-89C0-DEF97C653501}" type="datetimeFigureOut">
              <a:rPr lang="en-US" smtClean="0"/>
              <a:t>4/21/20</a:t>
            </a:fld>
            <a:endParaRPr lang="en-US"/>
          </a:p>
        </p:txBody>
      </p:sp>
      <p:sp>
        <p:nvSpPr>
          <p:cNvPr id="5" name="Slide Number Placeholder 4"/>
          <p:cNvSpPr>
            <a:spLocks noGrp="1"/>
          </p:cNvSpPr>
          <p:nvPr>
            <p:ph type="sldNum" sz="quarter" idx="12"/>
          </p:nvPr>
        </p:nvSpPr>
        <p:spPr/>
        <p:txBody>
          <a:bodyPr/>
          <a:lstStyle/>
          <a:p>
            <a:fld id="{BDB8D1E3-1DAE-664E-B350-75CA63E753F0}" type="slidenum">
              <a:rPr lang="en-US" smtClean="0"/>
              <a:t>‹#›</a:t>
            </a:fld>
            <a:endParaRPr lang="en-US"/>
          </a:p>
        </p:txBody>
      </p:sp>
      <p:sp>
        <p:nvSpPr>
          <p:cNvPr id="7" name="Text Placeholder 6"/>
          <p:cNvSpPr>
            <a:spLocks noGrp="1"/>
          </p:cNvSpPr>
          <p:nvPr>
            <p:ph type="body" sz="quarter" idx="13" hasCustomPrompt="1"/>
          </p:nvPr>
        </p:nvSpPr>
        <p:spPr>
          <a:xfrm>
            <a:off x="838200" y="1403973"/>
            <a:ext cx="10515600" cy="4697412"/>
          </a:xfrm>
          <a:prstGeom prst="rect">
            <a:avLst/>
          </a:prstGeom>
        </p:spPr>
        <p:txBody>
          <a:bodyPr/>
          <a:lstStyle>
            <a:lvl1pPr marL="0" indent="0">
              <a:buNone/>
              <a:defRPr/>
            </a:lvl1pPr>
          </a:lstStyle>
          <a:p>
            <a:pPr lvl="0"/>
            <a:r>
              <a:rPr lang="en-US" dirty="0"/>
              <a:t>Click to edit text</a:t>
            </a:r>
          </a:p>
        </p:txBody>
      </p:sp>
    </p:spTree>
    <p:extLst>
      <p:ext uri="{BB962C8B-B14F-4D97-AF65-F5344CB8AC3E}">
        <p14:creationId xmlns:p14="http://schemas.microsoft.com/office/powerpoint/2010/main" val="705006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49786"/>
            <a:ext cx="10515600" cy="820208"/>
          </a:xfrm>
          <a:prstGeom prst="rect">
            <a:avLst/>
          </a:prstGeom>
        </p:spPr>
        <p:txBody>
          <a:bodyPr/>
          <a:lstStyle/>
          <a:p>
            <a:r>
              <a:rPr lang="en-US" dirty="0"/>
              <a:t>Click to Edit Title</a:t>
            </a:r>
          </a:p>
        </p:txBody>
      </p:sp>
      <p:sp>
        <p:nvSpPr>
          <p:cNvPr id="3" name="Slide Number Placeholder 2"/>
          <p:cNvSpPr>
            <a:spLocks noGrp="1"/>
          </p:cNvSpPr>
          <p:nvPr>
            <p:ph type="sldNum" sz="quarter" idx="10"/>
          </p:nvPr>
        </p:nvSpPr>
        <p:spPr/>
        <p:txBody>
          <a:bodyPr/>
          <a:lstStyle/>
          <a:p>
            <a:fld id="{BDB8D1E3-1DAE-664E-B350-75CA63E753F0}" type="slidenum">
              <a:rPr lang="en-US" smtClean="0"/>
              <a:t>‹#›</a:t>
            </a:fld>
            <a:endParaRPr lang="en-US"/>
          </a:p>
        </p:txBody>
      </p:sp>
      <p:sp>
        <p:nvSpPr>
          <p:cNvPr id="4" name="Date Placeholder 3"/>
          <p:cNvSpPr>
            <a:spLocks noGrp="1"/>
          </p:cNvSpPr>
          <p:nvPr>
            <p:ph type="dt" sz="half" idx="11"/>
          </p:nvPr>
        </p:nvSpPr>
        <p:spPr/>
        <p:txBody>
          <a:bodyPr/>
          <a:lstStyle/>
          <a:p>
            <a:fld id="{B80A0F2B-E692-5549-89C0-DEF97C653501}" type="datetimeFigureOut">
              <a:rPr lang="en-US" smtClean="0"/>
              <a:pPr/>
              <a:t>4/21/20</a:t>
            </a:fld>
            <a:endParaRPr lang="en-US" dirty="0"/>
          </a:p>
        </p:txBody>
      </p:sp>
    </p:spTree>
    <p:extLst>
      <p:ext uri="{BB962C8B-B14F-4D97-AF65-F5344CB8AC3E}">
        <p14:creationId xmlns:p14="http://schemas.microsoft.com/office/powerpoint/2010/main" val="1275135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0A0F2B-E692-5549-89C0-DEF97C653501}" type="datetimeFigureOut">
              <a:rPr lang="en-US" smtClean="0"/>
              <a:t>4/21/20</a:t>
            </a:fld>
            <a:endParaRPr lang="en-US"/>
          </a:p>
        </p:txBody>
      </p:sp>
      <p:sp>
        <p:nvSpPr>
          <p:cNvPr id="4" name="Slide Number Placeholder 3"/>
          <p:cNvSpPr>
            <a:spLocks noGrp="1"/>
          </p:cNvSpPr>
          <p:nvPr>
            <p:ph type="sldNum" sz="quarter" idx="12"/>
          </p:nvPr>
        </p:nvSpPr>
        <p:spPr/>
        <p:txBody>
          <a:bodyPr/>
          <a:lstStyle/>
          <a:p>
            <a:fld id="{BDB8D1E3-1DAE-664E-B350-75CA63E753F0}" type="slidenum">
              <a:rPr lang="en-US" smtClean="0"/>
              <a:t>‹#›</a:t>
            </a:fld>
            <a:endParaRPr lang="en-US"/>
          </a:p>
        </p:txBody>
      </p:sp>
    </p:spTree>
    <p:extLst>
      <p:ext uri="{BB962C8B-B14F-4D97-AF65-F5344CB8AC3E}">
        <p14:creationId xmlns:p14="http://schemas.microsoft.com/office/powerpoint/2010/main" val="1381435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a:prstGeom prst="rect">
            <a:avLst/>
          </a:prstGeom>
        </p:spPr>
        <p:txBody>
          <a:bodyPr anchor="ctr" anchorCtr="0">
            <a:normAutofit/>
          </a:bodyPr>
          <a:lstStyle>
            <a:lvl1pPr algn="ctr">
              <a:defRPr sz="4800"/>
            </a:lvl1pPr>
          </a:lstStyle>
          <a:p>
            <a:r>
              <a:rPr lang="en-US" dirty="0"/>
              <a:t>Click to Edit Title</a:t>
            </a:r>
          </a:p>
        </p:txBody>
      </p:sp>
      <p:sp>
        <p:nvSpPr>
          <p:cNvPr id="3" name="Subtitle 2"/>
          <p:cNvSpPr>
            <a:spLocks noGrp="1"/>
          </p:cNvSpPr>
          <p:nvPr>
            <p:ph type="subTitle" idx="1" hasCustomPrompt="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Subtitle</a:t>
            </a:r>
          </a:p>
        </p:txBody>
      </p:sp>
      <p:sp>
        <p:nvSpPr>
          <p:cNvPr id="4" name="Date Placeholder 3"/>
          <p:cNvSpPr>
            <a:spLocks noGrp="1"/>
          </p:cNvSpPr>
          <p:nvPr>
            <p:ph type="dt" sz="half" idx="10"/>
          </p:nvPr>
        </p:nvSpPr>
        <p:spPr/>
        <p:txBody>
          <a:bodyPr/>
          <a:lstStyle/>
          <a:p>
            <a:fld id="{B80A0F2B-E692-5549-89C0-DEF97C653501}" type="datetimeFigureOut">
              <a:rPr lang="en-US" smtClean="0"/>
              <a:t>4/21/20</a:t>
            </a:fld>
            <a:endParaRPr lang="en-US"/>
          </a:p>
        </p:txBody>
      </p:sp>
      <p:sp>
        <p:nvSpPr>
          <p:cNvPr id="6" name="Slide Number Placeholder 5"/>
          <p:cNvSpPr>
            <a:spLocks noGrp="1"/>
          </p:cNvSpPr>
          <p:nvPr>
            <p:ph type="sldNum" sz="quarter" idx="12"/>
          </p:nvPr>
        </p:nvSpPr>
        <p:spPr/>
        <p:txBody>
          <a:bodyPr/>
          <a:lstStyle/>
          <a:p>
            <a:fld id="{BDB8D1E3-1DAE-664E-B350-75CA63E753F0}" type="slidenum">
              <a:rPr lang="en-US" smtClean="0"/>
              <a:t>‹#›</a:t>
            </a:fld>
            <a:endParaRPr lang="en-US" dirty="0"/>
          </a:p>
        </p:txBody>
      </p:sp>
    </p:spTree>
    <p:extLst>
      <p:ext uri="{BB962C8B-B14F-4D97-AF65-F5344CB8AC3E}">
        <p14:creationId xmlns:p14="http://schemas.microsoft.com/office/powerpoint/2010/main" val="1143118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Text and Graphic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49786"/>
            <a:ext cx="10515600" cy="820208"/>
          </a:xfrm>
          <a:prstGeom prst="rect">
            <a:avLst/>
          </a:prstGeom>
        </p:spPr>
        <p:txBody>
          <a:bodyPr/>
          <a:lstStyle/>
          <a:p>
            <a:r>
              <a:rPr lang="en-US" dirty="0"/>
              <a:t>Click to Edit Title</a:t>
            </a:r>
          </a:p>
        </p:txBody>
      </p:sp>
      <p:sp>
        <p:nvSpPr>
          <p:cNvPr id="3" name="Content Placeholder 2"/>
          <p:cNvSpPr>
            <a:spLocks noGrp="1"/>
          </p:cNvSpPr>
          <p:nvPr>
            <p:ph idx="1" hasCustomPrompt="1"/>
          </p:nvPr>
        </p:nvSpPr>
        <p:spPr>
          <a:xfrm>
            <a:off x="838200" y="1406555"/>
            <a:ext cx="10515600" cy="4602163"/>
          </a:xfrm>
          <a:prstGeom prst="rect">
            <a:avLst/>
          </a:prstGeom>
        </p:spPr>
        <p:txBody>
          <a:bodyPr/>
          <a:lstStyle>
            <a:lvl1pPr marL="0" indent="0">
              <a:buNone/>
              <a:defRPr/>
            </a:lvl1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80A0F2B-E692-5549-89C0-DEF97C653501}" type="datetimeFigureOut">
              <a:rPr lang="en-US" smtClean="0"/>
              <a:t>4/21/20</a:t>
            </a:fld>
            <a:endParaRPr lang="en-US"/>
          </a:p>
        </p:txBody>
      </p:sp>
      <p:sp>
        <p:nvSpPr>
          <p:cNvPr id="6" name="Slide Number Placeholder 5"/>
          <p:cNvSpPr>
            <a:spLocks noGrp="1"/>
          </p:cNvSpPr>
          <p:nvPr>
            <p:ph type="sldNum" sz="quarter" idx="12"/>
          </p:nvPr>
        </p:nvSpPr>
        <p:spPr/>
        <p:txBody>
          <a:bodyPr/>
          <a:lstStyle/>
          <a:p>
            <a:fld id="{BDB8D1E3-1DAE-664E-B350-75CA63E753F0}" type="slidenum">
              <a:rPr lang="en-US" smtClean="0"/>
              <a:t>‹#›</a:t>
            </a:fld>
            <a:endParaRPr lang="en-US"/>
          </a:p>
        </p:txBody>
      </p:sp>
    </p:spTree>
    <p:extLst>
      <p:ext uri="{BB962C8B-B14F-4D97-AF65-F5344CB8AC3E}">
        <p14:creationId xmlns:p14="http://schemas.microsoft.com/office/powerpoint/2010/main" val="1004461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Imag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23151" y="733777"/>
            <a:ext cx="3932237" cy="1133856"/>
          </a:xfrm>
          <a:prstGeom prst="rect">
            <a:avLst/>
          </a:prstGeom>
        </p:spPr>
        <p:txBody>
          <a:bodyPr anchor="t" anchorCtr="0">
            <a:normAutofit/>
          </a:bodyPr>
          <a:lstStyle>
            <a:lvl1pPr algn="l">
              <a:defRPr sz="2000"/>
            </a:lvl1pPr>
          </a:lstStyle>
          <a:p>
            <a:r>
              <a:rPr lang="en-US" dirty="0"/>
              <a:t>Click to Edit Title</a:t>
            </a:r>
          </a:p>
        </p:txBody>
      </p:sp>
      <p:sp>
        <p:nvSpPr>
          <p:cNvPr id="3" name="Picture Placeholder 2"/>
          <p:cNvSpPr>
            <a:spLocks noGrp="1"/>
          </p:cNvSpPr>
          <p:nvPr>
            <p:ph type="pic" idx="1" hasCustomPrompt="1"/>
          </p:nvPr>
        </p:nvSpPr>
        <p:spPr>
          <a:xfrm>
            <a:off x="675919" y="733778"/>
            <a:ext cx="6172200" cy="513521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Image</a:t>
            </a:r>
          </a:p>
        </p:txBody>
      </p:sp>
      <p:sp>
        <p:nvSpPr>
          <p:cNvPr id="4" name="Text Placeholder 3"/>
          <p:cNvSpPr>
            <a:spLocks noGrp="1"/>
          </p:cNvSpPr>
          <p:nvPr>
            <p:ph type="body" sz="half" idx="2" hasCustomPrompt="1"/>
          </p:nvPr>
        </p:nvSpPr>
        <p:spPr>
          <a:xfrm>
            <a:off x="7423151" y="1960474"/>
            <a:ext cx="3932237" cy="3908514"/>
          </a:xfrm>
          <a:prstGeom prst="rect">
            <a:avLst/>
          </a:prstGeo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text</a:t>
            </a:r>
          </a:p>
        </p:txBody>
      </p:sp>
      <p:sp>
        <p:nvSpPr>
          <p:cNvPr id="5" name="Date Placeholder 4"/>
          <p:cNvSpPr>
            <a:spLocks noGrp="1"/>
          </p:cNvSpPr>
          <p:nvPr>
            <p:ph type="dt" sz="half" idx="10"/>
          </p:nvPr>
        </p:nvSpPr>
        <p:spPr/>
        <p:txBody>
          <a:bodyPr/>
          <a:lstStyle/>
          <a:p>
            <a:fld id="{B80A0F2B-E692-5549-89C0-DEF97C653501}" type="datetimeFigureOut">
              <a:rPr lang="en-US" smtClean="0"/>
              <a:t>4/21/20</a:t>
            </a:fld>
            <a:endParaRPr lang="en-US"/>
          </a:p>
        </p:txBody>
      </p:sp>
      <p:sp>
        <p:nvSpPr>
          <p:cNvPr id="7" name="Slide Number Placeholder 6"/>
          <p:cNvSpPr>
            <a:spLocks noGrp="1"/>
          </p:cNvSpPr>
          <p:nvPr>
            <p:ph type="sldNum" sz="quarter" idx="12"/>
          </p:nvPr>
        </p:nvSpPr>
        <p:spPr/>
        <p:txBody>
          <a:bodyPr/>
          <a:lstStyle/>
          <a:p>
            <a:fld id="{BDB8D1E3-1DAE-664E-B350-75CA63E753F0}" type="slidenum">
              <a:rPr lang="en-US" smtClean="0"/>
              <a:t>‹#›</a:t>
            </a:fld>
            <a:endParaRPr lang="en-US"/>
          </a:p>
        </p:txBody>
      </p:sp>
    </p:spTree>
    <p:extLst>
      <p:ext uri="{BB962C8B-B14F-4D97-AF65-F5344CB8AC3E}">
        <p14:creationId xmlns:p14="http://schemas.microsoft.com/office/powerpoint/2010/main" val="1230740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49786"/>
            <a:ext cx="10515600" cy="820208"/>
          </a:xfrm>
          <a:prstGeom prst="rect">
            <a:avLst/>
          </a:prstGeom>
        </p:spPr>
        <p:txBody>
          <a:bodyPr/>
          <a:lstStyle/>
          <a:p>
            <a:r>
              <a:rPr lang="en-US" dirty="0"/>
              <a:t>Click to Edit Title</a:t>
            </a:r>
          </a:p>
        </p:txBody>
      </p:sp>
      <p:sp>
        <p:nvSpPr>
          <p:cNvPr id="3" name="Content Placeholder 2"/>
          <p:cNvSpPr>
            <a:spLocks noGrp="1"/>
          </p:cNvSpPr>
          <p:nvPr>
            <p:ph sz="half" idx="1" hasCustomPrompt="1"/>
          </p:nvPr>
        </p:nvSpPr>
        <p:spPr>
          <a:xfrm>
            <a:off x="838200" y="1825625"/>
            <a:ext cx="5181600" cy="4351338"/>
          </a:xfrm>
          <a:prstGeom prst="rect">
            <a:avLst/>
          </a:prstGeom>
        </p:spPr>
        <p:txBody>
          <a:bodyPr/>
          <a:lstStyle>
            <a:lvl1pPr marL="0" indent="0">
              <a:buNone/>
              <a:defRPr/>
            </a:lvl1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825625"/>
            <a:ext cx="5181600" cy="4351338"/>
          </a:xfrm>
          <a:prstGeom prst="rect">
            <a:avLst/>
          </a:prstGeom>
        </p:spPr>
        <p:txBody>
          <a:bodyPr/>
          <a:lstStyle>
            <a:lvl1pPr marL="0" indent="0">
              <a:buNone/>
              <a:defRPr/>
            </a:lvl1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B80A0F2B-E692-5549-89C0-DEF97C653501}" type="datetimeFigureOut">
              <a:rPr lang="en-US" smtClean="0"/>
              <a:t>4/21/20</a:t>
            </a:fld>
            <a:endParaRPr lang="en-US"/>
          </a:p>
        </p:txBody>
      </p:sp>
      <p:sp>
        <p:nvSpPr>
          <p:cNvPr id="7" name="Slide Number Placeholder 6"/>
          <p:cNvSpPr>
            <a:spLocks noGrp="1"/>
          </p:cNvSpPr>
          <p:nvPr>
            <p:ph type="sldNum" sz="quarter" idx="12"/>
          </p:nvPr>
        </p:nvSpPr>
        <p:spPr/>
        <p:txBody>
          <a:bodyPr/>
          <a:lstStyle/>
          <a:p>
            <a:fld id="{BDB8D1E3-1DAE-664E-B350-75CA63E753F0}" type="slidenum">
              <a:rPr lang="en-US" smtClean="0"/>
              <a:t>‹#›</a:t>
            </a:fld>
            <a:endParaRPr lang="en-US"/>
          </a:p>
        </p:txBody>
      </p:sp>
    </p:spTree>
    <p:extLst>
      <p:ext uri="{BB962C8B-B14F-4D97-AF65-F5344CB8AC3E}">
        <p14:creationId xmlns:p14="http://schemas.microsoft.com/office/powerpoint/2010/main" val="1458084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tiff"/><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6388947"/>
            <a:ext cx="12192000" cy="469076"/>
          </a:xfrm>
          <a:prstGeom prst="rect">
            <a:avLst/>
          </a:prstGeom>
          <a:solidFill>
            <a:schemeClr val="bg2">
              <a:lumMod val="50000"/>
            </a:schemeClr>
          </a:solidFill>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sz="2400"/>
          </a:p>
        </p:txBody>
      </p:sp>
      <p:sp>
        <p:nvSpPr>
          <p:cNvPr id="9" name="TextBox 8"/>
          <p:cNvSpPr txBox="1"/>
          <p:nvPr userDrawn="1"/>
        </p:nvSpPr>
        <p:spPr>
          <a:xfrm>
            <a:off x="1200614" y="6487763"/>
            <a:ext cx="2581079" cy="235449"/>
          </a:xfrm>
          <a:prstGeom prst="rect">
            <a:avLst/>
          </a:prstGeom>
          <a:noFill/>
        </p:spPr>
        <p:txBody>
          <a:bodyPr wrap="square" lIns="0" tIns="0" rIns="0" bIns="0" rtlCol="0">
            <a:spAutoFit/>
          </a:bodyPr>
          <a:lstStyle/>
          <a:p>
            <a:pPr algn="l">
              <a:lnSpc>
                <a:spcPct val="90000"/>
              </a:lnSpc>
            </a:pPr>
            <a:r>
              <a:rPr lang="en-US" sz="900" b="1" i="0" dirty="0">
                <a:solidFill>
                  <a:schemeClr val="tx1">
                    <a:lumMod val="95000"/>
                  </a:schemeClr>
                </a:solidFill>
                <a:ea typeface="Arial Regular" charset="0"/>
              </a:rPr>
              <a:t>Global Modeling</a:t>
            </a:r>
            <a:r>
              <a:rPr lang="en-US" sz="900" b="1" i="0" baseline="0" dirty="0">
                <a:solidFill>
                  <a:schemeClr val="tx1">
                    <a:lumMod val="95000"/>
                  </a:schemeClr>
                </a:solidFill>
                <a:ea typeface="Arial Regular" charset="0"/>
              </a:rPr>
              <a:t> </a:t>
            </a:r>
            <a:r>
              <a:rPr lang="en-US" sz="900" b="1" i="0" dirty="0">
                <a:solidFill>
                  <a:schemeClr val="tx1">
                    <a:lumMod val="95000"/>
                  </a:schemeClr>
                </a:solidFill>
                <a:ea typeface="Arial Regular" charset="0"/>
              </a:rPr>
              <a:t>and</a:t>
            </a:r>
            <a:r>
              <a:rPr lang="en-US" sz="900" b="1" i="0" baseline="0" dirty="0">
                <a:solidFill>
                  <a:schemeClr val="tx1">
                    <a:lumMod val="95000"/>
                  </a:schemeClr>
                </a:solidFill>
                <a:ea typeface="Arial Regular" charset="0"/>
              </a:rPr>
              <a:t> </a:t>
            </a:r>
            <a:r>
              <a:rPr lang="en-US" sz="900" b="1" i="0" dirty="0">
                <a:solidFill>
                  <a:schemeClr val="tx1">
                    <a:lumMod val="95000"/>
                  </a:schemeClr>
                </a:solidFill>
                <a:ea typeface="Arial Regular" charset="0"/>
              </a:rPr>
              <a:t>Assimilation Office</a:t>
            </a:r>
          </a:p>
          <a:p>
            <a:pPr marL="0" marR="0" indent="0" algn="l" defTabSz="914400" rtl="0" eaLnBrk="1" fontAlgn="auto" latinLnBrk="0" hangingPunct="1">
              <a:lnSpc>
                <a:spcPct val="90000"/>
              </a:lnSpc>
              <a:spcBef>
                <a:spcPts val="0"/>
              </a:spcBef>
              <a:spcAft>
                <a:spcPts val="0"/>
              </a:spcAft>
              <a:buClrTx/>
              <a:buSzTx/>
              <a:buFontTx/>
              <a:buNone/>
              <a:tabLst/>
              <a:defRPr/>
            </a:pPr>
            <a:r>
              <a:rPr lang="en-US" sz="800" b="0" i="0" dirty="0">
                <a:solidFill>
                  <a:schemeClr val="tx1">
                    <a:lumMod val="95000"/>
                  </a:schemeClr>
                </a:solidFill>
                <a:ea typeface="Arial Regular" charset="0"/>
              </a:rPr>
              <a:t>gmao.gsfc.nasa.gov</a:t>
            </a:r>
          </a:p>
        </p:txBody>
      </p:sp>
      <p:sp>
        <p:nvSpPr>
          <p:cNvPr id="6" name="Slide Number Placeholder 5"/>
          <p:cNvSpPr>
            <a:spLocks noGrp="1"/>
          </p:cNvSpPr>
          <p:nvPr>
            <p:ph type="sldNum" sz="quarter" idx="4"/>
          </p:nvPr>
        </p:nvSpPr>
        <p:spPr>
          <a:xfrm>
            <a:off x="11550700" y="6440922"/>
            <a:ext cx="531233"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DB8D1E3-1DAE-664E-B350-75CA63E753F0}" type="slidenum">
              <a:rPr lang="en-US" smtClean="0"/>
              <a:pPr/>
              <a:t>‹#›</a:t>
            </a:fld>
            <a:endParaRPr lang="en-US" dirty="0"/>
          </a:p>
        </p:txBody>
      </p:sp>
      <p:sp>
        <p:nvSpPr>
          <p:cNvPr id="4" name="Date Placeholder 3"/>
          <p:cNvSpPr>
            <a:spLocks noGrp="1"/>
          </p:cNvSpPr>
          <p:nvPr>
            <p:ph type="dt" sz="half" idx="2"/>
          </p:nvPr>
        </p:nvSpPr>
        <p:spPr>
          <a:xfrm>
            <a:off x="10014695" y="6449580"/>
            <a:ext cx="148284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80A0F2B-E692-5549-89C0-DEF97C653501}" type="datetimeFigureOut">
              <a:rPr lang="en-US" smtClean="0"/>
              <a:pPr/>
              <a:t>4/21/20</a:t>
            </a:fld>
            <a:endParaRPr lang="en-US" dirty="0"/>
          </a:p>
        </p:txBody>
      </p:sp>
      <p:sp>
        <p:nvSpPr>
          <p:cNvPr id="11" name="Rectangle 10"/>
          <p:cNvSpPr>
            <a:spLocks noChangeArrowheads="1"/>
          </p:cNvSpPr>
          <p:nvPr userDrawn="1"/>
        </p:nvSpPr>
        <p:spPr bwMode="auto">
          <a:xfrm>
            <a:off x="143107" y="127916"/>
            <a:ext cx="3571124" cy="3084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35844" tIns="67921" rIns="135844" bIns="67921"/>
          <a:lstStyle>
            <a:lvl1pPr defTabSz="1019175">
              <a:defRPr sz="4000">
                <a:solidFill>
                  <a:srgbClr val="939BA8"/>
                </a:solidFill>
                <a:latin typeface="Arial" charset="0"/>
              </a:defRPr>
            </a:lvl1pPr>
            <a:lvl2pPr defTabSz="1019175">
              <a:defRPr sz="4000">
                <a:solidFill>
                  <a:srgbClr val="939BA8"/>
                </a:solidFill>
                <a:latin typeface="Arial" charset="0"/>
              </a:defRPr>
            </a:lvl2pPr>
            <a:lvl3pPr defTabSz="1019175">
              <a:defRPr sz="4000">
                <a:solidFill>
                  <a:srgbClr val="939BA8"/>
                </a:solidFill>
                <a:latin typeface="Arial" charset="0"/>
              </a:defRPr>
            </a:lvl3pPr>
            <a:lvl4pPr defTabSz="1019175">
              <a:defRPr sz="4000">
                <a:solidFill>
                  <a:srgbClr val="939BA8"/>
                </a:solidFill>
                <a:latin typeface="Arial" charset="0"/>
              </a:defRPr>
            </a:lvl4pPr>
            <a:lvl5pPr defTabSz="1019175">
              <a:defRPr sz="4000">
                <a:solidFill>
                  <a:srgbClr val="939BA8"/>
                </a:solidFill>
                <a:latin typeface="Arial" charset="0"/>
              </a:defRPr>
            </a:lvl5pPr>
            <a:lvl6pPr marL="457200" defTabSz="1019175" fontAlgn="base">
              <a:spcBef>
                <a:spcPct val="0"/>
              </a:spcBef>
              <a:spcAft>
                <a:spcPct val="0"/>
              </a:spcAft>
              <a:defRPr sz="4000">
                <a:solidFill>
                  <a:srgbClr val="939BA8"/>
                </a:solidFill>
                <a:latin typeface="Arial" charset="0"/>
              </a:defRPr>
            </a:lvl6pPr>
            <a:lvl7pPr marL="914400" defTabSz="1019175" fontAlgn="base">
              <a:spcBef>
                <a:spcPct val="0"/>
              </a:spcBef>
              <a:spcAft>
                <a:spcPct val="0"/>
              </a:spcAft>
              <a:defRPr sz="4000">
                <a:solidFill>
                  <a:srgbClr val="939BA8"/>
                </a:solidFill>
                <a:latin typeface="Arial" charset="0"/>
              </a:defRPr>
            </a:lvl7pPr>
            <a:lvl8pPr marL="1371600" defTabSz="1019175" fontAlgn="base">
              <a:spcBef>
                <a:spcPct val="0"/>
              </a:spcBef>
              <a:spcAft>
                <a:spcPct val="0"/>
              </a:spcAft>
              <a:defRPr sz="4000">
                <a:solidFill>
                  <a:srgbClr val="939BA8"/>
                </a:solidFill>
                <a:latin typeface="Arial" charset="0"/>
              </a:defRPr>
            </a:lvl8pPr>
            <a:lvl9pPr marL="1828800" defTabSz="1019175" fontAlgn="base">
              <a:spcBef>
                <a:spcPct val="0"/>
              </a:spcBef>
              <a:spcAft>
                <a:spcPct val="0"/>
              </a:spcAft>
              <a:defRPr sz="4000">
                <a:solidFill>
                  <a:srgbClr val="939BA8"/>
                </a:solidFill>
                <a:latin typeface="Arial" charset="0"/>
              </a:defRPr>
            </a:lvl9pPr>
          </a:lstStyle>
          <a:p>
            <a:pPr eaLnBrk="1" hangingPunct="1"/>
            <a:r>
              <a:rPr lang="en-US" altLang="en-US" sz="933" b="0" i="0" dirty="0">
                <a:solidFill>
                  <a:schemeClr val="bg2">
                    <a:lumMod val="50000"/>
                  </a:schemeClr>
                </a:solidFill>
                <a:ea typeface="Arial Regular" charset="0"/>
              </a:rPr>
              <a:t>National Aeronautics and Space Administration</a:t>
            </a:r>
          </a:p>
        </p:txBody>
      </p:sp>
      <p:pic>
        <p:nvPicPr>
          <p:cNvPr id="12" name="Picture 25" descr="NASA insigniaCMYK"/>
          <p:cNvPicPr preferRelativeResize="0">
            <a:picLocks noChangeAspect="1" noChangeArrowheads="1"/>
          </p:cNvPicPr>
          <p:nvPr userDrawn="1"/>
        </p:nvPicPr>
        <p:blipFill>
          <a:blip r:embed="rId9" cstate="hqprint">
            <a:extLst>
              <a:ext uri="{28A0092B-C50C-407E-A947-70E740481C1C}">
                <a14:useLocalDpi xmlns:a14="http://schemas.microsoft.com/office/drawing/2010/main"/>
              </a:ext>
            </a:extLst>
          </a:blip>
          <a:srcRect/>
          <a:stretch>
            <a:fillRect/>
          </a:stretch>
        </p:blipFill>
        <p:spPr bwMode="auto">
          <a:xfrm>
            <a:off x="11458222" y="127916"/>
            <a:ext cx="575446" cy="481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userDrawn="1"/>
        </p:nvPicPr>
        <p:blipFill>
          <a:blip r:embed="rId10"/>
          <a:stretch>
            <a:fillRect/>
          </a:stretch>
        </p:blipFill>
        <p:spPr>
          <a:xfrm>
            <a:off x="143107" y="6487763"/>
            <a:ext cx="914400" cy="234696"/>
          </a:xfrm>
          <a:prstGeom prst="rect">
            <a:avLst/>
          </a:prstGeom>
        </p:spPr>
      </p:pic>
    </p:spTree>
    <p:extLst>
      <p:ext uri="{BB962C8B-B14F-4D97-AF65-F5344CB8AC3E}">
        <p14:creationId xmlns:p14="http://schemas.microsoft.com/office/powerpoint/2010/main" val="1915515587"/>
      </p:ext>
    </p:extLst>
  </p:cSld>
  <p:clrMap bg1="lt1" tx1="dk1" bg2="lt2" tx2="dk2" accent1="accent1" accent2="accent2" accent3="accent3" accent4="accent4" accent5="accent5" accent6="accent6" hlink="hlink" folHlink="folHlink"/>
  <p:sldLayoutIdLst>
    <p:sldLayoutId id="2147483654" r:id="rId1"/>
    <p:sldLayoutId id="2147483658" r:id="rId2"/>
    <p:sldLayoutId id="2147483655" r:id="rId3"/>
    <p:sldLayoutId id="2147483649" r:id="rId4"/>
    <p:sldLayoutId id="2147483650" r:id="rId5"/>
    <p:sldLayoutId id="2147483657" r:id="rId6"/>
    <p:sldLayoutId id="2147483652" r:id="rId7"/>
  </p:sldLayoutIdLst>
  <p:txStyles>
    <p:titleStyle>
      <a:lvl1pPr algn="ctr" defTabSz="914400" rtl="0" eaLnBrk="1" latinLnBrk="0" hangingPunct="1">
        <a:lnSpc>
          <a:spcPct val="90000"/>
        </a:lnSpc>
        <a:spcBef>
          <a:spcPct val="0"/>
        </a:spcBef>
        <a:buNone/>
        <a:defRPr sz="2800" b="1" kern="1200">
          <a:solidFill>
            <a:srgbClr val="0070C0"/>
          </a:solidFill>
          <a:latin typeface="+mj-lt"/>
          <a:ea typeface="+mj-ea"/>
          <a:cs typeface="+mj-cs"/>
        </a:defRPr>
      </a:lvl1pPr>
    </p:titleStyle>
    <p:bodyStyle>
      <a:lvl1pPr marL="0" indent="0" algn="ctr" defTabSz="914400" rtl="0" eaLnBrk="1" latinLnBrk="0" hangingPunct="1">
        <a:lnSpc>
          <a:spcPct val="90000"/>
        </a:lnSpc>
        <a:spcBef>
          <a:spcPts val="1000"/>
        </a:spcBef>
        <a:buFont typeface="Arial"/>
        <a:buNone/>
        <a:defRPr sz="2000" kern="1200">
          <a:solidFill>
            <a:schemeClr val="bg2">
              <a:lumMod val="10000"/>
            </a:schemeClr>
          </a:solidFill>
          <a:latin typeface="+mn-lt"/>
          <a:ea typeface="+mn-ea"/>
          <a:cs typeface="+mn-cs"/>
        </a:defRPr>
      </a:lvl1pPr>
      <a:lvl2pPr marL="274320" indent="-194310" algn="ctr" defTabSz="914400" rtl="0" eaLnBrk="1" latinLnBrk="0" hangingPunct="1">
        <a:lnSpc>
          <a:spcPct val="90000"/>
        </a:lnSpc>
        <a:spcBef>
          <a:spcPts val="500"/>
        </a:spcBef>
        <a:buFont typeface="Arial" charset="0"/>
        <a:buChar char="•"/>
        <a:defRPr sz="1800" kern="1200">
          <a:solidFill>
            <a:schemeClr val="bg2">
              <a:lumMod val="10000"/>
            </a:schemeClr>
          </a:solidFill>
          <a:latin typeface="+mn-lt"/>
          <a:ea typeface="+mn-ea"/>
          <a:cs typeface="+mn-cs"/>
        </a:defRPr>
      </a:lvl2pPr>
      <a:lvl3pPr marL="651510" indent="-194310" algn="ctr" defTabSz="914400" rtl="0" eaLnBrk="1" latinLnBrk="0" hangingPunct="1">
        <a:lnSpc>
          <a:spcPct val="90000"/>
        </a:lnSpc>
        <a:spcBef>
          <a:spcPts val="500"/>
        </a:spcBef>
        <a:buFont typeface="Arial" charset="0"/>
        <a:buChar char="•"/>
        <a:defRPr sz="1600" kern="1200">
          <a:solidFill>
            <a:schemeClr val="bg2">
              <a:lumMod val="10000"/>
            </a:schemeClr>
          </a:solidFill>
          <a:latin typeface="+mn-lt"/>
          <a:ea typeface="+mn-ea"/>
          <a:cs typeface="+mn-cs"/>
        </a:defRPr>
      </a:lvl3pPr>
      <a:lvl4pPr marL="1291590" indent="-194310" algn="ctr" defTabSz="914400" rtl="0" eaLnBrk="1" latinLnBrk="0" hangingPunct="1">
        <a:lnSpc>
          <a:spcPct val="90000"/>
        </a:lnSpc>
        <a:spcBef>
          <a:spcPts val="500"/>
        </a:spcBef>
        <a:buFont typeface="Arial" charset="0"/>
        <a:buChar char="•"/>
        <a:defRPr sz="1400" kern="1200">
          <a:solidFill>
            <a:schemeClr val="bg2">
              <a:lumMod val="10000"/>
            </a:schemeClr>
          </a:solidFill>
          <a:latin typeface="+mn-lt"/>
          <a:ea typeface="+mn-ea"/>
          <a:cs typeface="+mn-cs"/>
        </a:defRPr>
      </a:lvl4pPr>
      <a:lvl5pPr marL="1634490" indent="-171450" algn="ctr" defTabSz="914400" rtl="0" eaLnBrk="1" latinLnBrk="0" hangingPunct="1">
        <a:lnSpc>
          <a:spcPct val="90000"/>
        </a:lnSpc>
        <a:spcBef>
          <a:spcPts val="500"/>
        </a:spcBef>
        <a:buFont typeface="Arial" charset="0"/>
        <a:buChar char="•"/>
        <a:defRPr sz="1200" kern="1200">
          <a:solidFill>
            <a:schemeClr val="bg2">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tiff"/><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8.jpg"/></Relationships>
</file>

<file path=ppt/slides/_rels/slide9.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20.tiff"/></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9.jpe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33.jpg"/><Relationship Id="rId4" Type="http://schemas.openxmlformats.org/officeDocument/2006/relationships/image" Target="../media/image32.emf"/></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2920E07-13D7-FA4D-BE66-E00374374C15}"/>
              </a:ext>
            </a:extLst>
          </p:cNvPr>
          <p:cNvSpPr/>
          <p:nvPr/>
        </p:nvSpPr>
        <p:spPr>
          <a:xfrm>
            <a:off x="143107" y="131184"/>
            <a:ext cx="2767733" cy="356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8" name="Picture 7">
            <a:extLst>
              <a:ext uri="{FF2B5EF4-FFF2-40B4-BE49-F238E27FC236}">
                <a16:creationId xmlns:a16="http://schemas.microsoft.com/office/drawing/2014/main" id="{B5BB57C6-7866-E948-8F82-CA3EFCAB2A42}"/>
              </a:ext>
            </a:extLst>
          </p:cNvPr>
          <p:cNvPicPr>
            <a:picLocks noChangeAspect="1"/>
          </p:cNvPicPr>
          <p:nvPr/>
        </p:nvPicPr>
        <p:blipFill rotWithShape="1">
          <a:blip r:embed="rId3" cstate="hqprint">
            <a:alphaModFix/>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Title 2"/>
          <p:cNvSpPr>
            <a:spLocks noGrp="1"/>
          </p:cNvSpPr>
          <p:nvPr>
            <p:ph type="title"/>
          </p:nvPr>
        </p:nvSpPr>
        <p:spPr>
          <a:xfrm>
            <a:off x="143107" y="894201"/>
            <a:ext cx="11884770" cy="820208"/>
          </a:xfrm>
        </p:spPr>
        <p:txBody>
          <a:bodyPr/>
          <a:lstStyle/>
          <a:p>
            <a:r>
              <a:rPr lang="en-US" sz="3500" dirty="0">
                <a:solidFill>
                  <a:srgbClr val="000000"/>
                </a:solidFill>
              </a:rPr>
              <a:t>Arctic and Boreal Model Development in GMAO</a:t>
            </a:r>
          </a:p>
        </p:txBody>
      </p:sp>
      <p:sp>
        <p:nvSpPr>
          <p:cNvPr id="2" name="TextBox 1">
            <a:extLst>
              <a:ext uri="{FF2B5EF4-FFF2-40B4-BE49-F238E27FC236}">
                <a16:creationId xmlns:a16="http://schemas.microsoft.com/office/drawing/2014/main" id="{284733C5-A9A8-734D-8010-8F6394030F77}"/>
              </a:ext>
            </a:extLst>
          </p:cNvPr>
          <p:cNvSpPr txBox="1"/>
          <p:nvPr/>
        </p:nvSpPr>
        <p:spPr>
          <a:xfrm>
            <a:off x="-434411" y="4594371"/>
            <a:ext cx="8326553" cy="1753672"/>
          </a:xfrm>
          <a:prstGeom prst="roundRect">
            <a:avLst/>
          </a:prstGeom>
          <a:solidFill>
            <a:schemeClr val="bg1">
              <a:alpha val="60000"/>
            </a:schemeClr>
          </a:solidFill>
          <a:ln>
            <a:solidFill>
              <a:schemeClr val="dk1"/>
            </a:solidFill>
          </a:ln>
        </p:spPr>
        <p:txBody>
          <a:bodyPr wrap="square" rtlCol="0">
            <a:spAutoFit/>
          </a:bodyPr>
          <a:lstStyle/>
          <a:p>
            <a:pPr algn="l"/>
            <a:r>
              <a:rPr lang="en-US" sz="2500" b="1" dirty="0">
                <a:solidFill>
                  <a:srgbClr val="000000"/>
                </a:solidFill>
              </a:rPr>
              <a:t>    Lauren Andrews, GMAO</a:t>
            </a:r>
          </a:p>
          <a:p>
            <a:pPr algn="l"/>
            <a:endParaRPr lang="en-US" dirty="0">
              <a:solidFill>
                <a:srgbClr val="000000"/>
              </a:solidFill>
            </a:endParaRPr>
          </a:p>
          <a:p>
            <a:r>
              <a:rPr lang="en-US" dirty="0">
                <a:solidFill>
                  <a:srgbClr val="000000"/>
                </a:solidFill>
              </a:rPr>
              <a:t>      </a:t>
            </a:r>
            <a:r>
              <a:rPr lang="en-US" b="1" dirty="0">
                <a:solidFill>
                  <a:srgbClr val="000000"/>
                </a:solidFill>
              </a:rPr>
              <a:t>Richard Cullather</a:t>
            </a:r>
            <a:r>
              <a:rPr lang="en-US" dirty="0">
                <a:solidFill>
                  <a:srgbClr val="000000"/>
                </a:solidFill>
              </a:rPr>
              <a:t>, </a:t>
            </a:r>
            <a:r>
              <a:rPr lang="en-US" b="1" dirty="0">
                <a:solidFill>
                  <a:srgbClr val="000000"/>
                </a:solidFill>
              </a:rPr>
              <a:t>Abhishek Chatterjee</a:t>
            </a:r>
            <a:r>
              <a:rPr lang="en-US" dirty="0">
                <a:solidFill>
                  <a:srgbClr val="000000"/>
                </a:solidFill>
              </a:rPr>
              <a:t>, Steven Pawson, Lesley Ott,  	Andrea </a:t>
            </a:r>
            <a:r>
              <a:rPr lang="en-US" dirty="0" err="1">
                <a:solidFill>
                  <a:srgbClr val="000000"/>
                </a:solidFill>
              </a:rPr>
              <a:t>Molod</a:t>
            </a:r>
            <a:endParaRPr lang="en-US" dirty="0">
              <a:solidFill>
                <a:srgbClr val="000000"/>
              </a:solidFill>
            </a:endParaRPr>
          </a:p>
          <a:p>
            <a:pPr algn="ctr"/>
            <a:r>
              <a:rPr lang="en-US" dirty="0">
                <a:solidFill>
                  <a:srgbClr val="000000"/>
                </a:solidFill>
              </a:rPr>
              <a:t>      </a:t>
            </a:r>
            <a:r>
              <a:rPr lang="en-US" b="1" dirty="0">
                <a:solidFill>
                  <a:srgbClr val="000000"/>
                </a:solidFill>
              </a:rPr>
              <a:t>*Many people contributed to the work presented here.*</a:t>
            </a:r>
          </a:p>
        </p:txBody>
      </p:sp>
      <p:sp>
        <p:nvSpPr>
          <p:cNvPr id="6" name="TextBox 5">
            <a:extLst>
              <a:ext uri="{FF2B5EF4-FFF2-40B4-BE49-F238E27FC236}">
                <a16:creationId xmlns:a16="http://schemas.microsoft.com/office/drawing/2014/main" id="{FE2298C0-BCF3-E446-9EC0-FC19A0FC8104}"/>
              </a:ext>
            </a:extLst>
          </p:cNvPr>
          <p:cNvSpPr txBox="1"/>
          <p:nvPr/>
        </p:nvSpPr>
        <p:spPr>
          <a:xfrm flipH="1">
            <a:off x="-423524" y="3831609"/>
            <a:ext cx="5259073" cy="408623"/>
          </a:xfrm>
          <a:prstGeom prst="roundRect">
            <a:avLst/>
          </a:prstGeom>
          <a:solidFill>
            <a:schemeClr val="lt1">
              <a:alpha val="6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b="1" dirty="0">
                <a:solidFill>
                  <a:srgbClr val="000000"/>
                </a:solidFill>
              </a:rPr>
              <a:t>      2020 CABs Quarterly Update, 21 April 2020</a:t>
            </a:r>
          </a:p>
        </p:txBody>
      </p:sp>
      <p:pic>
        <p:nvPicPr>
          <p:cNvPr id="10" name="Picture 25" descr="NASA insigniaCMYK">
            <a:extLst>
              <a:ext uri="{FF2B5EF4-FFF2-40B4-BE49-F238E27FC236}">
                <a16:creationId xmlns:a16="http://schemas.microsoft.com/office/drawing/2014/main" id="{8AB6C51C-1641-F74A-846D-F6212CB74FD4}"/>
              </a:ext>
            </a:extLst>
          </p:cNvPr>
          <p:cNvPicPr preferRelativeResize="0">
            <a:picLocks noChangeAspect="1" noChangeArrowheads="1"/>
          </p:cNvPicPr>
          <p:nvPr/>
        </p:nvPicPr>
        <p:blipFill>
          <a:blip r:embed="rId4" cstate="hqprint">
            <a:extLst>
              <a:ext uri="{28A0092B-C50C-407E-A947-70E740481C1C}">
                <a14:useLocalDpi xmlns:a14="http://schemas.microsoft.com/office/drawing/2010/main"/>
              </a:ext>
            </a:extLst>
          </a:blip>
          <a:srcRect/>
          <a:stretch>
            <a:fillRect/>
          </a:stretch>
        </p:blipFill>
        <p:spPr bwMode="auto">
          <a:xfrm>
            <a:off x="11452431" y="131184"/>
            <a:ext cx="575446" cy="481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B6DD3742-362B-0449-99F5-5B9B996D9495}"/>
              </a:ext>
            </a:extLst>
          </p:cNvPr>
          <p:cNvSpPr txBox="1"/>
          <p:nvPr/>
        </p:nvSpPr>
        <p:spPr>
          <a:xfrm>
            <a:off x="10402728" y="6558361"/>
            <a:ext cx="1789272" cy="276999"/>
          </a:xfrm>
          <a:prstGeom prst="rect">
            <a:avLst/>
          </a:prstGeom>
          <a:noFill/>
        </p:spPr>
        <p:txBody>
          <a:bodyPr wrap="none" rtlCol="0">
            <a:spAutoFit/>
          </a:bodyPr>
          <a:lstStyle/>
          <a:p>
            <a:pPr algn="l"/>
            <a:r>
              <a:rPr lang="en-US" sz="1200" dirty="0">
                <a:solidFill>
                  <a:schemeClr val="bg1"/>
                </a:solidFill>
              </a:rPr>
              <a:t>Photo: Jeremy </a:t>
            </a:r>
            <a:r>
              <a:rPr lang="en-US" sz="1200" dirty="0" err="1">
                <a:solidFill>
                  <a:schemeClr val="bg1"/>
                </a:solidFill>
              </a:rPr>
              <a:t>Harbeck</a:t>
            </a:r>
            <a:endParaRPr lang="en-US" sz="1200" dirty="0">
              <a:solidFill>
                <a:schemeClr val="bg1"/>
              </a:solidFill>
            </a:endParaRPr>
          </a:p>
        </p:txBody>
      </p:sp>
      <p:cxnSp>
        <p:nvCxnSpPr>
          <p:cNvPr id="15" name="Straight Connector 14">
            <a:extLst>
              <a:ext uri="{FF2B5EF4-FFF2-40B4-BE49-F238E27FC236}">
                <a16:creationId xmlns:a16="http://schemas.microsoft.com/office/drawing/2014/main" id="{15FE5485-DA1D-D34A-9E8B-D9843C299140}"/>
              </a:ext>
            </a:extLst>
          </p:cNvPr>
          <p:cNvCxnSpPr>
            <a:cxnSpLocks/>
          </p:cNvCxnSpPr>
          <p:nvPr/>
        </p:nvCxnSpPr>
        <p:spPr>
          <a:xfrm>
            <a:off x="0" y="4415591"/>
            <a:ext cx="7807222" cy="0"/>
          </a:xfrm>
          <a:prstGeom prst="line">
            <a:avLst/>
          </a:prstGeom>
          <a:ln w="117475" cap="rnd" cmpd="thickThin">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1F4912B5-2614-C645-AFD8-16122D308A2A}"/>
              </a:ext>
            </a:extLst>
          </p:cNvPr>
          <p:cNvSpPr txBox="1"/>
          <p:nvPr/>
        </p:nvSpPr>
        <p:spPr>
          <a:xfrm>
            <a:off x="1200614" y="139074"/>
            <a:ext cx="2581079" cy="235449"/>
          </a:xfrm>
          <a:prstGeom prst="rect">
            <a:avLst/>
          </a:prstGeom>
          <a:noFill/>
        </p:spPr>
        <p:txBody>
          <a:bodyPr wrap="square" lIns="0" tIns="0" rIns="0" bIns="0" rtlCol="0">
            <a:spAutoFit/>
          </a:bodyPr>
          <a:lstStyle/>
          <a:p>
            <a:pPr algn="l">
              <a:lnSpc>
                <a:spcPct val="90000"/>
              </a:lnSpc>
            </a:pPr>
            <a:r>
              <a:rPr lang="en-US" sz="900" b="1" i="0" dirty="0">
                <a:solidFill>
                  <a:schemeClr val="tx1">
                    <a:lumMod val="95000"/>
                  </a:schemeClr>
                </a:solidFill>
                <a:ea typeface="Arial Regular" charset="0"/>
              </a:rPr>
              <a:t>Global Modeling</a:t>
            </a:r>
            <a:r>
              <a:rPr lang="en-US" sz="900" b="1" i="0" baseline="0" dirty="0">
                <a:solidFill>
                  <a:schemeClr val="tx1">
                    <a:lumMod val="95000"/>
                  </a:schemeClr>
                </a:solidFill>
                <a:ea typeface="Arial Regular" charset="0"/>
              </a:rPr>
              <a:t> </a:t>
            </a:r>
            <a:r>
              <a:rPr lang="en-US" sz="900" b="1" i="0" dirty="0">
                <a:solidFill>
                  <a:schemeClr val="tx1">
                    <a:lumMod val="95000"/>
                  </a:schemeClr>
                </a:solidFill>
                <a:ea typeface="Arial Regular" charset="0"/>
              </a:rPr>
              <a:t>and</a:t>
            </a:r>
            <a:r>
              <a:rPr lang="en-US" sz="900" b="1" i="0" baseline="0" dirty="0">
                <a:solidFill>
                  <a:schemeClr val="tx1">
                    <a:lumMod val="95000"/>
                  </a:schemeClr>
                </a:solidFill>
                <a:ea typeface="Arial Regular" charset="0"/>
              </a:rPr>
              <a:t> </a:t>
            </a:r>
            <a:r>
              <a:rPr lang="en-US" sz="900" b="1" i="0" dirty="0">
                <a:solidFill>
                  <a:schemeClr val="tx1">
                    <a:lumMod val="95000"/>
                  </a:schemeClr>
                </a:solidFill>
                <a:ea typeface="Arial Regular" charset="0"/>
              </a:rPr>
              <a:t>Assimilation Office</a:t>
            </a:r>
          </a:p>
          <a:p>
            <a:pPr marL="0" marR="0" indent="0" algn="l" defTabSz="914400" rtl="0" eaLnBrk="1" fontAlgn="auto" latinLnBrk="0" hangingPunct="1">
              <a:lnSpc>
                <a:spcPct val="90000"/>
              </a:lnSpc>
              <a:spcBef>
                <a:spcPts val="0"/>
              </a:spcBef>
              <a:spcAft>
                <a:spcPts val="0"/>
              </a:spcAft>
              <a:buClrTx/>
              <a:buSzTx/>
              <a:buFontTx/>
              <a:buNone/>
              <a:tabLst/>
              <a:defRPr/>
            </a:pPr>
            <a:r>
              <a:rPr lang="en-US" sz="800" b="0" i="0" dirty="0">
                <a:solidFill>
                  <a:schemeClr val="tx1">
                    <a:lumMod val="95000"/>
                  </a:schemeClr>
                </a:solidFill>
                <a:ea typeface="Arial Regular" charset="0"/>
              </a:rPr>
              <a:t>gmao.gsfc.nasa.gov</a:t>
            </a:r>
          </a:p>
        </p:txBody>
      </p:sp>
      <p:pic>
        <p:nvPicPr>
          <p:cNvPr id="19" name="Picture 18">
            <a:extLst>
              <a:ext uri="{FF2B5EF4-FFF2-40B4-BE49-F238E27FC236}">
                <a16:creationId xmlns:a16="http://schemas.microsoft.com/office/drawing/2014/main" id="{4904A0E8-3F7B-AE4A-A415-09333E7F76F6}"/>
              </a:ext>
            </a:extLst>
          </p:cNvPr>
          <p:cNvPicPr>
            <a:picLocks noChangeAspect="1"/>
          </p:cNvPicPr>
          <p:nvPr/>
        </p:nvPicPr>
        <p:blipFill>
          <a:blip r:embed="rId5"/>
          <a:stretch>
            <a:fillRect/>
          </a:stretch>
        </p:blipFill>
        <p:spPr>
          <a:xfrm>
            <a:off x="143107" y="139074"/>
            <a:ext cx="914400" cy="234696"/>
          </a:xfrm>
          <a:prstGeom prst="rect">
            <a:avLst/>
          </a:prstGeom>
        </p:spPr>
      </p:pic>
    </p:spTree>
    <p:extLst>
      <p:ext uri="{BB962C8B-B14F-4D97-AF65-F5344CB8AC3E}">
        <p14:creationId xmlns:p14="http://schemas.microsoft.com/office/powerpoint/2010/main" val="5422238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ed Rectangle 12">
            <a:extLst>
              <a:ext uri="{FF2B5EF4-FFF2-40B4-BE49-F238E27FC236}">
                <a16:creationId xmlns:a16="http://schemas.microsoft.com/office/drawing/2014/main" id="{86FAF271-CD14-A249-AB84-F4D99DA4FD7A}"/>
              </a:ext>
            </a:extLst>
          </p:cNvPr>
          <p:cNvSpPr/>
          <p:nvPr/>
        </p:nvSpPr>
        <p:spPr>
          <a:xfrm>
            <a:off x="5596073" y="3582194"/>
            <a:ext cx="6425166" cy="2661875"/>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57C945AB-6195-DE4B-B410-3EF229EB6B48}"/>
              </a:ext>
            </a:extLst>
          </p:cNvPr>
          <p:cNvSpPr/>
          <p:nvPr/>
        </p:nvSpPr>
        <p:spPr>
          <a:xfrm>
            <a:off x="6231177" y="1083878"/>
            <a:ext cx="5790062" cy="2315740"/>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a:extLst>
              <a:ext uri="{FF2B5EF4-FFF2-40B4-BE49-F238E27FC236}">
                <a16:creationId xmlns:a16="http://schemas.microsoft.com/office/drawing/2014/main" id="{D835D3E2-96E2-AF44-9B34-5F53F6761691}"/>
              </a:ext>
            </a:extLst>
          </p:cNvPr>
          <p:cNvSpPr/>
          <p:nvPr/>
        </p:nvSpPr>
        <p:spPr>
          <a:xfrm>
            <a:off x="170761" y="3582194"/>
            <a:ext cx="5272088" cy="2702776"/>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ounded Rectangle 2">
            <a:extLst>
              <a:ext uri="{FF2B5EF4-FFF2-40B4-BE49-F238E27FC236}">
                <a16:creationId xmlns:a16="http://schemas.microsoft.com/office/drawing/2014/main" id="{228F1B21-54F3-4343-B6D8-34E6F7D02E14}"/>
              </a:ext>
            </a:extLst>
          </p:cNvPr>
          <p:cNvSpPr/>
          <p:nvPr/>
        </p:nvSpPr>
        <p:spPr>
          <a:xfrm>
            <a:off x="154154" y="1107475"/>
            <a:ext cx="5927558" cy="2301408"/>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79F89A22-DE65-8547-844D-37CBEE0C4387}"/>
              </a:ext>
            </a:extLst>
          </p:cNvPr>
          <p:cNvSpPr>
            <a:spLocks noGrp="1"/>
          </p:cNvSpPr>
          <p:nvPr>
            <p:ph type="title"/>
          </p:nvPr>
        </p:nvSpPr>
        <p:spPr/>
        <p:txBody>
          <a:bodyPr/>
          <a:lstStyle/>
          <a:p>
            <a:r>
              <a:rPr lang="en-US" sz="3200" dirty="0"/>
              <a:t> Arctic and Boreal Model Development in GMAO</a:t>
            </a:r>
          </a:p>
        </p:txBody>
      </p:sp>
      <p:sp>
        <p:nvSpPr>
          <p:cNvPr id="2" name="TextBox 1">
            <a:extLst>
              <a:ext uri="{FF2B5EF4-FFF2-40B4-BE49-F238E27FC236}">
                <a16:creationId xmlns:a16="http://schemas.microsoft.com/office/drawing/2014/main" id="{C185A9F2-385C-4844-974F-F91E6CC71372}"/>
              </a:ext>
            </a:extLst>
          </p:cNvPr>
          <p:cNvSpPr txBox="1"/>
          <p:nvPr/>
        </p:nvSpPr>
        <p:spPr>
          <a:xfrm>
            <a:off x="5902515" y="3633146"/>
            <a:ext cx="2159566" cy="477054"/>
          </a:xfrm>
          <a:prstGeom prst="rect">
            <a:avLst/>
          </a:prstGeom>
          <a:noFill/>
        </p:spPr>
        <p:txBody>
          <a:bodyPr wrap="none" rtlCol="0">
            <a:spAutoFit/>
          </a:bodyPr>
          <a:lstStyle/>
          <a:p>
            <a:pPr algn="l"/>
            <a:r>
              <a:rPr lang="en-US" sz="2500" b="1" dirty="0">
                <a:solidFill>
                  <a:srgbClr val="000000"/>
                </a:solidFill>
              </a:rPr>
              <a:t>PolarMERRA</a:t>
            </a:r>
          </a:p>
        </p:txBody>
      </p:sp>
      <p:sp>
        <p:nvSpPr>
          <p:cNvPr id="4" name="TextBox 3">
            <a:extLst>
              <a:ext uri="{FF2B5EF4-FFF2-40B4-BE49-F238E27FC236}">
                <a16:creationId xmlns:a16="http://schemas.microsoft.com/office/drawing/2014/main" id="{1DE8C551-6919-4645-B5A5-71D395E4C452}"/>
              </a:ext>
            </a:extLst>
          </p:cNvPr>
          <p:cNvSpPr txBox="1"/>
          <p:nvPr/>
        </p:nvSpPr>
        <p:spPr>
          <a:xfrm>
            <a:off x="6457447" y="1163699"/>
            <a:ext cx="3961341" cy="477054"/>
          </a:xfrm>
          <a:prstGeom prst="rect">
            <a:avLst/>
          </a:prstGeom>
          <a:noFill/>
        </p:spPr>
        <p:txBody>
          <a:bodyPr wrap="none" rtlCol="0">
            <a:spAutoFit/>
          </a:bodyPr>
          <a:lstStyle/>
          <a:p>
            <a:pPr algn="l"/>
            <a:r>
              <a:rPr lang="en-US" sz="2500" b="1" dirty="0" err="1">
                <a:solidFill>
                  <a:srgbClr val="000000"/>
                </a:solidFill>
              </a:rPr>
              <a:t>ABoVE</a:t>
            </a:r>
            <a:r>
              <a:rPr lang="en-US" sz="2500" b="1" dirty="0">
                <a:solidFill>
                  <a:srgbClr val="000000"/>
                </a:solidFill>
              </a:rPr>
              <a:t> modeling efforts </a:t>
            </a:r>
          </a:p>
        </p:txBody>
      </p:sp>
      <p:sp>
        <p:nvSpPr>
          <p:cNvPr id="5" name="TextBox 4">
            <a:extLst>
              <a:ext uri="{FF2B5EF4-FFF2-40B4-BE49-F238E27FC236}">
                <a16:creationId xmlns:a16="http://schemas.microsoft.com/office/drawing/2014/main" id="{D542174F-0471-5A4C-9A02-9EDFF8A511D9}"/>
              </a:ext>
            </a:extLst>
          </p:cNvPr>
          <p:cNvSpPr txBox="1"/>
          <p:nvPr/>
        </p:nvSpPr>
        <p:spPr>
          <a:xfrm>
            <a:off x="481732" y="3632981"/>
            <a:ext cx="3336170" cy="477054"/>
          </a:xfrm>
          <a:prstGeom prst="rect">
            <a:avLst/>
          </a:prstGeom>
          <a:noFill/>
        </p:spPr>
        <p:txBody>
          <a:bodyPr wrap="none" rtlCol="0">
            <a:spAutoFit/>
          </a:bodyPr>
          <a:lstStyle/>
          <a:p>
            <a:pPr algn="l"/>
            <a:r>
              <a:rPr lang="en-US" sz="2500" b="1" dirty="0">
                <a:solidFill>
                  <a:srgbClr val="000000"/>
                </a:solidFill>
              </a:rPr>
              <a:t>S2S polar processes</a:t>
            </a:r>
          </a:p>
        </p:txBody>
      </p:sp>
      <p:sp>
        <p:nvSpPr>
          <p:cNvPr id="6" name="TextBox 5">
            <a:extLst>
              <a:ext uri="{FF2B5EF4-FFF2-40B4-BE49-F238E27FC236}">
                <a16:creationId xmlns:a16="http://schemas.microsoft.com/office/drawing/2014/main" id="{E2317388-80F8-A34B-BD91-BBB5A515D9FB}"/>
              </a:ext>
            </a:extLst>
          </p:cNvPr>
          <p:cNvSpPr txBox="1"/>
          <p:nvPr/>
        </p:nvSpPr>
        <p:spPr>
          <a:xfrm>
            <a:off x="495099" y="1121458"/>
            <a:ext cx="5100974" cy="477054"/>
          </a:xfrm>
          <a:prstGeom prst="rect">
            <a:avLst/>
          </a:prstGeom>
          <a:noFill/>
        </p:spPr>
        <p:txBody>
          <a:bodyPr wrap="square" rtlCol="0">
            <a:spAutoFit/>
          </a:bodyPr>
          <a:lstStyle/>
          <a:p>
            <a:pPr algn="l"/>
            <a:r>
              <a:rPr lang="en-US" sz="2500" b="1" dirty="0">
                <a:solidFill>
                  <a:srgbClr val="000000"/>
                </a:solidFill>
              </a:rPr>
              <a:t>Boreal land processes</a:t>
            </a:r>
          </a:p>
        </p:txBody>
      </p:sp>
      <p:pic>
        <p:nvPicPr>
          <p:cNvPr id="9" name="Picture 8">
            <a:extLst>
              <a:ext uri="{FF2B5EF4-FFF2-40B4-BE49-F238E27FC236}">
                <a16:creationId xmlns:a16="http://schemas.microsoft.com/office/drawing/2014/main" id="{4863F45A-ABE5-4E43-9BFF-1B56C4D64231}"/>
              </a:ext>
            </a:extLst>
          </p:cNvPr>
          <p:cNvPicPr>
            <a:picLocks noChangeAspect="1"/>
          </p:cNvPicPr>
          <p:nvPr/>
        </p:nvPicPr>
        <p:blipFill rotWithShape="1">
          <a:blip r:embed="rId3" cstate="hqprint">
            <a:alphaModFix/>
            <a:extLst>
              <a:ext uri="{28A0092B-C50C-407E-A947-70E740481C1C}">
                <a14:useLocalDpi xmlns:a14="http://schemas.microsoft.com/office/drawing/2010/main"/>
              </a:ext>
            </a:extLst>
          </a:blip>
          <a:srcRect/>
          <a:stretch/>
        </p:blipFill>
        <p:spPr>
          <a:xfrm>
            <a:off x="2674098" y="4053317"/>
            <a:ext cx="2508956" cy="2089766"/>
          </a:xfrm>
          <a:prstGeom prst="rect">
            <a:avLst/>
          </a:prstGeom>
        </p:spPr>
      </p:pic>
      <p:pic>
        <p:nvPicPr>
          <p:cNvPr id="10" name="Picture 9" descr="ABoVE_Logo_large_blue.jpg">
            <a:extLst>
              <a:ext uri="{FF2B5EF4-FFF2-40B4-BE49-F238E27FC236}">
                <a16:creationId xmlns:a16="http://schemas.microsoft.com/office/drawing/2014/main" id="{DC7F4AC9-A8DA-F548-BABF-F84C24D0FD45}"/>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8504036" y="2053301"/>
            <a:ext cx="3090095" cy="1194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932F0696-8A99-C841-A436-627A4B8069FD}"/>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669065" y="2015746"/>
            <a:ext cx="4897735" cy="1289384"/>
          </a:xfrm>
          <a:prstGeom prst="rect">
            <a:avLst/>
          </a:prstGeom>
          <a:ln w="28575">
            <a:solidFill>
              <a:srgbClr val="000000"/>
            </a:solidFill>
          </a:ln>
        </p:spPr>
      </p:pic>
      <p:sp>
        <p:nvSpPr>
          <p:cNvPr id="15" name="TextBox 14">
            <a:extLst>
              <a:ext uri="{FF2B5EF4-FFF2-40B4-BE49-F238E27FC236}">
                <a16:creationId xmlns:a16="http://schemas.microsoft.com/office/drawing/2014/main" id="{18269AB7-E68F-3B4C-A290-A9E4E150D0CC}"/>
              </a:ext>
            </a:extLst>
          </p:cNvPr>
          <p:cNvSpPr txBox="1"/>
          <p:nvPr/>
        </p:nvSpPr>
        <p:spPr>
          <a:xfrm>
            <a:off x="476418" y="4316628"/>
            <a:ext cx="2121068" cy="1477328"/>
          </a:xfrm>
          <a:prstGeom prst="rect">
            <a:avLst/>
          </a:prstGeom>
          <a:noFill/>
        </p:spPr>
        <p:txBody>
          <a:bodyPr wrap="square" rtlCol="0">
            <a:spAutoFit/>
          </a:bodyPr>
          <a:lstStyle/>
          <a:p>
            <a:pPr algn="l"/>
            <a:r>
              <a:rPr lang="en-US" dirty="0">
                <a:solidFill>
                  <a:srgbClr val="000000"/>
                </a:solidFill>
              </a:rPr>
              <a:t>Linking atmospheric and ocean processes through ice sheet runoff.</a:t>
            </a:r>
          </a:p>
        </p:txBody>
      </p:sp>
      <p:sp>
        <p:nvSpPr>
          <p:cNvPr id="16" name="TextBox 15">
            <a:extLst>
              <a:ext uri="{FF2B5EF4-FFF2-40B4-BE49-F238E27FC236}">
                <a16:creationId xmlns:a16="http://schemas.microsoft.com/office/drawing/2014/main" id="{8A9E6C07-6D84-1F45-8CA4-0CFDBA94DD99}"/>
              </a:ext>
            </a:extLst>
          </p:cNvPr>
          <p:cNvSpPr txBox="1"/>
          <p:nvPr/>
        </p:nvSpPr>
        <p:spPr>
          <a:xfrm>
            <a:off x="6457448" y="1733419"/>
            <a:ext cx="2121068" cy="1477328"/>
          </a:xfrm>
          <a:prstGeom prst="rect">
            <a:avLst/>
          </a:prstGeom>
          <a:noFill/>
        </p:spPr>
        <p:txBody>
          <a:bodyPr wrap="square" rtlCol="0">
            <a:spAutoFit/>
          </a:bodyPr>
          <a:lstStyle/>
          <a:p>
            <a:pPr algn="l"/>
            <a:r>
              <a:rPr lang="en-US" dirty="0">
                <a:solidFill>
                  <a:srgbClr val="000000"/>
                </a:solidFill>
              </a:rPr>
              <a:t>GEOS model development to advance Arctic-Boreal carbon cycle research.</a:t>
            </a:r>
          </a:p>
        </p:txBody>
      </p:sp>
      <p:sp>
        <p:nvSpPr>
          <p:cNvPr id="17" name="TextBox 16">
            <a:extLst>
              <a:ext uri="{FF2B5EF4-FFF2-40B4-BE49-F238E27FC236}">
                <a16:creationId xmlns:a16="http://schemas.microsoft.com/office/drawing/2014/main" id="{0B96FBFC-0EF0-1148-86A7-9AF810C13475}"/>
              </a:ext>
            </a:extLst>
          </p:cNvPr>
          <p:cNvSpPr txBox="1"/>
          <p:nvPr/>
        </p:nvSpPr>
        <p:spPr>
          <a:xfrm>
            <a:off x="8438118" y="1722606"/>
            <a:ext cx="3666116" cy="369332"/>
          </a:xfrm>
          <a:prstGeom prst="rect">
            <a:avLst/>
          </a:prstGeom>
          <a:noFill/>
        </p:spPr>
        <p:txBody>
          <a:bodyPr wrap="square" rtlCol="0">
            <a:spAutoFit/>
          </a:bodyPr>
          <a:lstStyle/>
          <a:p>
            <a:pPr algn="l"/>
            <a:r>
              <a:rPr lang="en-US" dirty="0">
                <a:solidFill>
                  <a:srgbClr val="000000"/>
                </a:solidFill>
              </a:rPr>
              <a:t>Led by Abhishek Chatterjee</a:t>
            </a:r>
          </a:p>
        </p:txBody>
      </p:sp>
      <p:sp>
        <p:nvSpPr>
          <p:cNvPr id="18" name="TextBox 17">
            <a:extLst>
              <a:ext uri="{FF2B5EF4-FFF2-40B4-BE49-F238E27FC236}">
                <a16:creationId xmlns:a16="http://schemas.microsoft.com/office/drawing/2014/main" id="{C2B5A557-0712-3547-A5C7-34C8DB50408C}"/>
              </a:ext>
            </a:extLst>
          </p:cNvPr>
          <p:cNvSpPr txBox="1"/>
          <p:nvPr/>
        </p:nvSpPr>
        <p:spPr>
          <a:xfrm>
            <a:off x="5879372" y="4243755"/>
            <a:ext cx="2747267" cy="1754326"/>
          </a:xfrm>
          <a:prstGeom prst="rect">
            <a:avLst/>
          </a:prstGeom>
          <a:noFill/>
        </p:spPr>
        <p:txBody>
          <a:bodyPr wrap="square" rtlCol="0">
            <a:spAutoFit/>
          </a:bodyPr>
          <a:lstStyle/>
          <a:p>
            <a:pPr algn="l"/>
            <a:r>
              <a:rPr lang="en-US" dirty="0">
                <a:solidFill>
                  <a:srgbClr val="000000"/>
                </a:solidFill>
              </a:rPr>
              <a:t>A new collaborative project with the Cryospheric Sciences Lab to improve atmospheric reanalyses in polar regions.</a:t>
            </a:r>
          </a:p>
        </p:txBody>
      </p:sp>
      <p:sp>
        <p:nvSpPr>
          <p:cNvPr id="19" name="TextBox 18">
            <a:extLst>
              <a:ext uri="{FF2B5EF4-FFF2-40B4-BE49-F238E27FC236}">
                <a16:creationId xmlns:a16="http://schemas.microsoft.com/office/drawing/2014/main" id="{995BE0B5-C855-A44B-98F1-E1D11C3C5DC4}"/>
              </a:ext>
            </a:extLst>
          </p:cNvPr>
          <p:cNvSpPr txBox="1"/>
          <p:nvPr/>
        </p:nvSpPr>
        <p:spPr>
          <a:xfrm>
            <a:off x="519600" y="1577391"/>
            <a:ext cx="5047200" cy="369332"/>
          </a:xfrm>
          <a:prstGeom prst="rect">
            <a:avLst/>
          </a:prstGeom>
          <a:noFill/>
        </p:spPr>
        <p:txBody>
          <a:bodyPr wrap="square" rtlCol="0">
            <a:spAutoFit/>
          </a:bodyPr>
          <a:lstStyle/>
          <a:p>
            <a:pPr algn="l"/>
            <a:r>
              <a:rPr lang="en-US" dirty="0">
                <a:solidFill>
                  <a:srgbClr val="000000"/>
                </a:solidFill>
              </a:rPr>
              <a:t>GMAO’s Catchment Land Surface Model</a:t>
            </a:r>
          </a:p>
        </p:txBody>
      </p:sp>
      <p:pic>
        <p:nvPicPr>
          <p:cNvPr id="21" name="Picture 20">
            <a:extLst>
              <a:ext uri="{FF2B5EF4-FFF2-40B4-BE49-F238E27FC236}">
                <a16:creationId xmlns:a16="http://schemas.microsoft.com/office/drawing/2014/main" id="{68E45242-75DF-BB49-92A9-B8C44390FB0E}"/>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9636664" y="3563663"/>
            <a:ext cx="2444735" cy="1561791"/>
          </a:xfrm>
          <a:prstGeom prst="rect">
            <a:avLst/>
          </a:prstGeom>
        </p:spPr>
      </p:pic>
      <p:pic>
        <p:nvPicPr>
          <p:cNvPr id="23" name="Picture 22">
            <a:extLst>
              <a:ext uri="{FF2B5EF4-FFF2-40B4-BE49-F238E27FC236}">
                <a16:creationId xmlns:a16="http://schemas.microsoft.com/office/drawing/2014/main" id="{D29C6B21-3A94-8242-A46C-837EA8C2F3D4}"/>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8406449" y="4426626"/>
            <a:ext cx="1827249" cy="1817443"/>
          </a:xfrm>
          <a:prstGeom prst="rect">
            <a:avLst/>
          </a:prstGeom>
        </p:spPr>
      </p:pic>
    </p:spTree>
    <p:extLst>
      <p:ext uri="{BB962C8B-B14F-4D97-AF65-F5344CB8AC3E}">
        <p14:creationId xmlns:p14="http://schemas.microsoft.com/office/powerpoint/2010/main" val="3734031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CD64A05-4470-4A4B-A1E4-3D985E005FC4}"/>
              </a:ext>
            </a:extLst>
          </p:cNvPr>
          <p:cNvSpPr/>
          <p:nvPr/>
        </p:nvSpPr>
        <p:spPr>
          <a:xfrm>
            <a:off x="5394610" y="1449940"/>
            <a:ext cx="1148862" cy="787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BD04466B-1CEB-C547-88A7-A48A05130518}"/>
              </a:ext>
            </a:extLst>
          </p:cNvPr>
          <p:cNvGrpSpPr/>
          <p:nvPr/>
        </p:nvGrpSpPr>
        <p:grpSpPr>
          <a:xfrm>
            <a:off x="263769" y="1120273"/>
            <a:ext cx="11522065" cy="5124111"/>
            <a:chOff x="161334" y="1202606"/>
            <a:chExt cx="12259839" cy="5452215"/>
          </a:xfrm>
        </p:grpSpPr>
        <p:pic>
          <p:nvPicPr>
            <p:cNvPr id="7" name="Picture 6">
              <a:extLst>
                <a:ext uri="{FF2B5EF4-FFF2-40B4-BE49-F238E27FC236}">
                  <a16:creationId xmlns:a16="http://schemas.microsoft.com/office/drawing/2014/main" id="{634B16BF-F4A3-0441-A3F6-94D16E0A53F7}"/>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161334" y="2231819"/>
              <a:ext cx="6146596" cy="4423002"/>
            </a:xfrm>
            <a:prstGeom prst="rect">
              <a:avLst/>
            </a:prstGeom>
          </p:spPr>
        </p:pic>
        <p:pic>
          <p:nvPicPr>
            <p:cNvPr id="4" name="Picture 3">
              <a:extLst>
                <a:ext uri="{FF2B5EF4-FFF2-40B4-BE49-F238E27FC236}">
                  <a16:creationId xmlns:a16="http://schemas.microsoft.com/office/drawing/2014/main" id="{CF2FECD9-1ABD-4A40-988F-88EA6BDAD858}"/>
                </a:ext>
              </a:extLst>
            </p:cNvPr>
            <p:cNvPicPr>
              <a:picLocks noChangeAspect="1"/>
            </p:cNvPicPr>
            <p:nvPr/>
          </p:nvPicPr>
          <p:blipFill rotWithShape="1">
            <a:blip r:embed="rId4" cstate="hqprint">
              <a:alphaModFix/>
              <a:extLst>
                <a:ext uri="{28A0092B-C50C-407E-A947-70E740481C1C}">
                  <a14:useLocalDpi xmlns:a14="http://schemas.microsoft.com/office/drawing/2010/main"/>
                </a:ext>
              </a:extLst>
            </a:blip>
            <a:srcRect/>
            <a:stretch/>
          </p:blipFill>
          <p:spPr>
            <a:xfrm>
              <a:off x="6543472" y="2359693"/>
              <a:ext cx="5877701" cy="4205454"/>
            </a:xfrm>
            <a:prstGeom prst="rect">
              <a:avLst/>
            </a:prstGeom>
          </p:spPr>
        </p:pic>
        <p:sp>
          <p:nvSpPr>
            <p:cNvPr id="8" name="Rectangle 7">
              <a:extLst>
                <a:ext uri="{FF2B5EF4-FFF2-40B4-BE49-F238E27FC236}">
                  <a16:creationId xmlns:a16="http://schemas.microsoft.com/office/drawing/2014/main" id="{FE29FB05-FE08-754F-B8D8-1B6C3604C7AE}"/>
                </a:ext>
              </a:extLst>
            </p:cNvPr>
            <p:cNvSpPr/>
            <p:nvPr/>
          </p:nvSpPr>
          <p:spPr>
            <a:xfrm>
              <a:off x="6543472" y="1373718"/>
              <a:ext cx="663444" cy="7679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868AFAC-EA29-5844-BB20-D5A4CB41EE68}"/>
                </a:ext>
              </a:extLst>
            </p:cNvPr>
            <p:cNvSpPr/>
            <p:nvPr/>
          </p:nvSpPr>
          <p:spPr>
            <a:xfrm>
              <a:off x="749187" y="1202606"/>
              <a:ext cx="663444" cy="7679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itle 2"/>
          <p:cNvSpPr>
            <a:spLocks noGrp="1"/>
          </p:cNvSpPr>
          <p:nvPr>
            <p:ph type="title"/>
          </p:nvPr>
        </p:nvSpPr>
        <p:spPr>
          <a:xfrm>
            <a:off x="340365" y="571409"/>
            <a:ext cx="11511267" cy="820208"/>
          </a:xfrm>
        </p:spPr>
        <p:txBody>
          <a:bodyPr/>
          <a:lstStyle/>
          <a:p>
            <a:r>
              <a:rPr lang="en-US" sz="3200" dirty="0"/>
              <a:t>Improvements in permafrost representation</a:t>
            </a:r>
          </a:p>
        </p:txBody>
      </p:sp>
      <p:sp>
        <p:nvSpPr>
          <p:cNvPr id="11" name="TextBox 10">
            <a:extLst>
              <a:ext uri="{FF2B5EF4-FFF2-40B4-BE49-F238E27FC236}">
                <a16:creationId xmlns:a16="http://schemas.microsoft.com/office/drawing/2014/main" id="{6B81DFF2-96BC-BE43-BF7C-A0C5FD080379}"/>
              </a:ext>
            </a:extLst>
          </p:cNvPr>
          <p:cNvSpPr txBox="1"/>
          <p:nvPr/>
        </p:nvSpPr>
        <p:spPr>
          <a:xfrm>
            <a:off x="340366" y="1202014"/>
            <a:ext cx="11511267" cy="953453"/>
          </a:xfrm>
          <a:prstGeom prst="roundRect">
            <a:avLst/>
          </a:prstGeom>
          <a:solidFill>
            <a:schemeClr val="accent2">
              <a:lumMod val="40000"/>
              <a:lumOff val="60000"/>
            </a:schemeClr>
          </a:solidFill>
        </p:spPr>
        <p:txBody>
          <a:bodyPr wrap="square" rtlCol="0">
            <a:spAutoFit/>
          </a:bodyPr>
          <a:lstStyle/>
          <a:p>
            <a:pPr algn="l"/>
            <a:r>
              <a:rPr lang="en-US" sz="2500" dirty="0">
                <a:solidFill>
                  <a:srgbClr val="000000"/>
                </a:solidFill>
              </a:rPr>
              <a:t>GMAO’s Catchment LSM is capturing the observed extent of continuous and discontinuous permafrost and simulated active layer thickness.</a:t>
            </a:r>
          </a:p>
        </p:txBody>
      </p:sp>
      <p:sp>
        <p:nvSpPr>
          <p:cNvPr id="12" name="TextBox 11">
            <a:extLst>
              <a:ext uri="{FF2B5EF4-FFF2-40B4-BE49-F238E27FC236}">
                <a16:creationId xmlns:a16="http://schemas.microsoft.com/office/drawing/2014/main" id="{DA91376B-A321-9A45-9436-30A46D363DF3}"/>
              </a:ext>
            </a:extLst>
          </p:cNvPr>
          <p:cNvSpPr txBox="1"/>
          <p:nvPr/>
        </p:nvSpPr>
        <p:spPr>
          <a:xfrm>
            <a:off x="8554454" y="6058220"/>
            <a:ext cx="3635466" cy="369332"/>
          </a:xfrm>
          <a:prstGeom prst="rect">
            <a:avLst/>
          </a:prstGeom>
          <a:noFill/>
        </p:spPr>
        <p:txBody>
          <a:bodyPr wrap="square" rtlCol="0">
            <a:spAutoFit/>
          </a:bodyPr>
          <a:lstStyle/>
          <a:p>
            <a:pPr algn="l"/>
            <a:r>
              <a:rPr lang="en-US" dirty="0">
                <a:solidFill>
                  <a:srgbClr val="000000"/>
                </a:solidFill>
              </a:rPr>
              <a:t>Tao, </a:t>
            </a:r>
            <a:r>
              <a:rPr lang="en-US" dirty="0" err="1">
                <a:solidFill>
                  <a:srgbClr val="000000"/>
                </a:solidFill>
              </a:rPr>
              <a:t>Koster</a:t>
            </a:r>
            <a:r>
              <a:rPr lang="en-US" dirty="0">
                <a:solidFill>
                  <a:srgbClr val="000000"/>
                </a:solidFill>
              </a:rPr>
              <a:t>, Reichle, et al. (2019)</a:t>
            </a:r>
          </a:p>
        </p:txBody>
      </p:sp>
      <p:sp>
        <p:nvSpPr>
          <p:cNvPr id="13" name="Rectangle 12">
            <a:extLst>
              <a:ext uri="{FF2B5EF4-FFF2-40B4-BE49-F238E27FC236}">
                <a16:creationId xmlns:a16="http://schemas.microsoft.com/office/drawing/2014/main" id="{2A746407-DEE2-1342-A2EB-DD755B09EB92}"/>
              </a:ext>
            </a:extLst>
          </p:cNvPr>
          <p:cNvSpPr/>
          <p:nvPr/>
        </p:nvSpPr>
        <p:spPr>
          <a:xfrm>
            <a:off x="6573601" y="2454442"/>
            <a:ext cx="753631"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E81928F-EAF2-5F47-8866-4F5FE68EE3CD}"/>
              </a:ext>
            </a:extLst>
          </p:cNvPr>
          <p:cNvSpPr/>
          <p:nvPr/>
        </p:nvSpPr>
        <p:spPr>
          <a:xfrm>
            <a:off x="646202" y="2396866"/>
            <a:ext cx="753631"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687023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520B161-280C-0C4D-9CE6-EB9B841E32DB}"/>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387531" y="2199414"/>
            <a:ext cx="6455869" cy="3983313"/>
          </a:xfrm>
          <a:prstGeom prst="rect">
            <a:avLst/>
          </a:prstGeom>
        </p:spPr>
      </p:pic>
      <p:pic>
        <p:nvPicPr>
          <p:cNvPr id="7" name="Picture 6">
            <a:extLst>
              <a:ext uri="{FF2B5EF4-FFF2-40B4-BE49-F238E27FC236}">
                <a16:creationId xmlns:a16="http://schemas.microsoft.com/office/drawing/2014/main" id="{BE4037D2-FDFB-1445-A892-4E320BE00D5B}"/>
              </a:ext>
            </a:extLst>
          </p:cNvPr>
          <p:cNvPicPr>
            <a:picLocks noChangeAspect="1"/>
          </p:cNvPicPr>
          <p:nvPr/>
        </p:nvPicPr>
        <p:blipFill rotWithShape="1">
          <a:blip r:embed="rId4" cstate="hqprint">
            <a:alphaModFix/>
            <a:extLst>
              <a:ext uri="{28A0092B-C50C-407E-A947-70E740481C1C}">
                <a14:useLocalDpi xmlns:a14="http://schemas.microsoft.com/office/drawing/2010/main"/>
              </a:ext>
            </a:extLst>
          </a:blip>
          <a:srcRect/>
          <a:stretch/>
        </p:blipFill>
        <p:spPr>
          <a:xfrm>
            <a:off x="7716215" y="2269681"/>
            <a:ext cx="3361068" cy="3231022"/>
          </a:xfrm>
          <a:prstGeom prst="rect">
            <a:avLst/>
          </a:prstGeom>
        </p:spPr>
      </p:pic>
      <p:sp>
        <p:nvSpPr>
          <p:cNvPr id="10" name="Title 2">
            <a:extLst>
              <a:ext uri="{FF2B5EF4-FFF2-40B4-BE49-F238E27FC236}">
                <a16:creationId xmlns:a16="http://schemas.microsoft.com/office/drawing/2014/main" id="{E8C2B5B9-AD12-EC44-9FA6-10D21736A19B}"/>
              </a:ext>
            </a:extLst>
          </p:cNvPr>
          <p:cNvSpPr>
            <a:spLocks noGrp="1"/>
          </p:cNvSpPr>
          <p:nvPr>
            <p:ph type="title"/>
          </p:nvPr>
        </p:nvSpPr>
        <p:spPr>
          <a:xfrm>
            <a:off x="340365" y="553510"/>
            <a:ext cx="11511268" cy="820208"/>
          </a:xfrm>
        </p:spPr>
        <p:txBody>
          <a:bodyPr/>
          <a:lstStyle/>
          <a:p>
            <a:r>
              <a:rPr lang="en-US" sz="3200" dirty="0"/>
              <a:t>Assessing permafrost representation</a:t>
            </a:r>
          </a:p>
        </p:txBody>
      </p:sp>
      <p:sp>
        <p:nvSpPr>
          <p:cNvPr id="11" name="TextBox 10">
            <a:extLst>
              <a:ext uri="{FF2B5EF4-FFF2-40B4-BE49-F238E27FC236}">
                <a16:creationId xmlns:a16="http://schemas.microsoft.com/office/drawing/2014/main" id="{1A167A48-F3CB-5C43-A347-11877E2E1304}"/>
              </a:ext>
            </a:extLst>
          </p:cNvPr>
          <p:cNvSpPr txBox="1"/>
          <p:nvPr/>
        </p:nvSpPr>
        <p:spPr>
          <a:xfrm>
            <a:off x="387531" y="2308005"/>
            <a:ext cx="2736583" cy="369332"/>
          </a:xfrm>
          <a:prstGeom prst="rect">
            <a:avLst/>
          </a:prstGeom>
          <a:solidFill>
            <a:schemeClr val="bg1"/>
          </a:solidFill>
        </p:spPr>
        <p:txBody>
          <a:bodyPr wrap="none" rtlCol="0">
            <a:spAutoFit/>
          </a:bodyPr>
          <a:lstStyle/>
          <a:p>
            <a:pPr algn="ctr"/>
            <a:r>
              <a:rPr lang="en-US" b="1" dirty="0">
                <a:solidFill>
                  <a:srgbClr val="000000"/>
                </a:solidFill>
              </a:rPr>
              <a:t>     Observed ALT (m)    </a:t>
            </a:r>
          </a:p>
        </p:txBody>
      </p:sp>
      <p:sp>
        <p:nvSpPr>
          <p:cNvPr id="12" name="TextBox 11">
            <a:extLst>
              <a:ext uri="{FF2B5EF4-FFF2-40B4-BE49-F238E27FC236}">
                <a16:creationId xmlns:a16="http://schemas.microsoft.com/office/drawing/2014/main" id="{DDBD52F8-6158-1C41-92B0-0FFB247C873D}"/>
              </a:ext>
            </a:extLst>
          </p:cNvPr>
          <p:cNvSpPr txBox="1"/>
          <p:nvPr/>
        </p:nvSpPr>
        <p:spPr>
          <a:xfrm>
            <a:off x="3615465" y="2308005"/>
            <a:ext cx="2928943" cy="369332"/>
          </a:xfrm>
          <a:prstGeom prst="rect">
            <a:avLst/>
          </a:prstGeom>
          <a:solidFill>
            <a:schemeClr val="bg1"/>
          </a:solidFill>
        </p:spPr>
        <p:txBody>
          <a:bodyPr wrap="none" rtlCol="0">
            <a:spAutoFit/>
          </a:bodyPr>
          <a:lstStyle/>
          <a:p>
            <a:pPr algn="ctr"/>
            <a:r>
              <a:rPr lang="en-US" b="1" dirty="0">
                <a:solidFill>
                  <a:srgbClr val="000000"/>
                </a:solidFill>
              </a:rPr>
              <a:t>       Modeled ALT (m)       </a:t>
            </a:r>
          </a:p>
        </p:txBody>
      </p:sp>
      <p:sp>
        <p:nvSpPr>
          <p:cNvPr id="13" name="TextBox 12">
            <a:extLst>
              <a:ext uri="{FF2B5EF4-FFF2-40B4-BE49-F238E27FC236}">
                <a16:creationId xmlns:a16="http://schemas.microsoft.com/office/drawing/2014/main" id="{B7192353-D58E-B34B-9DFF-7A139A59969D}"/>
              </a:ext>
            </a:extLst>
          </p:cNvPr>
          <p:cNvSpPr txBox="1"/>
          <p:nvPr/>
        </p:nvSpPr>
        <p:spPr>
          <a:xfrm>
            <a:off x="7611989" y="2292830"/>
            <a:ext cx="3465294" cy="369332"/>
          </a:xfrm>
          <a:prstGeom prst="rect">
            <a:avLst/>
          </a:prstGeom>
          <a:solidFill>
            <a:schemeClr val="bg1"/>
          </a:solidFill>
        </p:spPr>
        <p:txBody>
          <a:bodyPr wrap="square" rtlCol="0">
            <a:spAutoFit/>
          </a:bodyPr>
          <a:lstStyle/>
          <a:p>
            <a:pPr algn="ctr"/>
            <a:r>
              <a:rPr lang="en-US" b="1" dirty="0">
                <a:solidFill>
                  <a:srgbClr val="000000"/>
                </a:solidFill>
              </a:rPr>
              <a:t>Observed – modeled ALT</a:t>
            </a:r>
          </a:p>
        </p:txBody>
      </p:sp>
      <p:sp>
        <p:nvSpPr>
          <p:cNvPr id="14" name="TextBox 13">
            <a:extLst>
              <a:ext uri="{FF2B5EF4-FFF2-40B4-BE49-F238E27FC236}">
                <a16:creationId xmlns:a16="http://schemas.microsoft.com/office/drawing/2014/main" id="{F2BF25DF-768E-1D4F-8615-8D0B01D63ECA}"/>
              </a:ext>
            </a:extLst>
          </p:cNvPr>
          <p:cNvSpPr txBox="1"/>
          <p:nvPr/>
        </p:nvSpPr>
        <p:spPr>
          <a:xfrm>
            <a:off x="340366" y="1202014"/>
            <a:ext cx="11511267" cy="953453"/>
          </a:xfrm>
          <a:prstGeom prst="roundRect">
            <a:avLst/>
          </a:prstGeom>
          <a:solidFill>
            <a:schemeClr val="accent2">
              <a:lumMod val="40000"/>
              <a:lumOff val="60000"/>
            </a:schemeClr>
          </a:solidFill>
        </p:spPr>
        <p:txBody>
          <a:bodyPr wrap="square" rtlCol="0">
            <a:spAutoFit/>
          </a:bodyPr>
          <a:lstStyle/>
          <a:p>
            <a:pPr algn="l"/>
            <a:r>
              <a:rPr lang="en-US" sz="2500" dirty="0">
                <a:solidFill>
                  <a:srgbClr val="000000"/>
                </a:solidFill>
              </a:rPr>
              <a:t>GMAO’s Catchment LSM is capturing the observed extent of continuous and discontinuous permafrost and simulated active layer thickness.</a:t>
            </a:r>
          </a:p>
        </p:txBody>
      </p:sp>
      <p:pic>
        <p:nvPicPr>
          <p:cNvPr id="6" name="Picture 5">
            <a:extLst>
              <a:ext uri="{FF2B5EF4-FFF2-40B4-BE49-F238E27FC236}">
                <a16:creationId xmlns:a16="http://schemas.microsoft.com/office/drawing/2014/main" id="{F831B5F4-480A-1B48-821C-5A5C88C42C81}"/>
              </a:ext>
            </a:extLst>
          </p:cNvPr>
          <p:cNvPicPr>
            <a:picLocks noChangeAspect="1"/>
          </p:cNvPicPr>
          <p:nvPr/>
        </p:nvPicPr>
        <p:blipFill rotWithShape="1">
          <a:blip r:embed="rId5" cstate="hqprint">
            <a:alphaModFix/>
            <a:extLst>
              <a:ext uri="{28A0092B-C50C-407E-A947-70E740481C1C}">
                <a14:useLocalDpi xmlns:a14="http://schemas.microsoft.com/office/drawing/2010/main"/>
              </a:ext>
            </a:extLst>
          </a:blip>
          <a:srcRect/>
          <a:stretch/>
        </p:blipFill>
        <p:spPr>
          <a:xfrm>
            <a:off x="6677526" y="5464607"/>
            <a:ext cx="5394158" cy="674173"/>
          </a:xfrm>
          <a:prstGeom prst="rect">
            <a:avLst/>
          </a:prstGeom>
        </p:spPr>
      </p:pic>
      <p:sp>
        <p:nvSpPr>
          <p:cNvPr id="9" name="TextBox 8">
            <a:extLst>
              <a:ext uri="{FF2B5EF4-FFF2-40B4-BE49-F238E27FC236}">
                <a16:creationId xmlns:a16="http://schemas.microsoft.com/office/drawing/2014/main" id="{B98A8078-A4AF-D841-B579-508ADF6A4FF8}"/>
              </a:ext>
            </a:extLst>
          </p:cNvPr>
          <p:cNvSpPr txBox="1"/>
          <p:nvPr/>
        </p:nvSpPr>
        <p:spPr>
          <a:xfrm>
            <a:off x="4415591" y="5998061"/>
            <a:ext cx="3635466" cy="369332"/>
          </a:xfrm>
          <a:prstGeom prst="rect">
            <a:avLst/>
          </a:prstGeom>
          <a:noFill/>
        </p:spPr>
        <p:txBody>
          <a:bodyPr wrap="square" rtlCol="0">
            <a:spAutoFit/>
          </a:bodyPr>
          <a:lstStyle/>
          <a:p>
            <a:pPr algn="l"/>
            <a:r>
              <a:rPr lang="en-US" dirty="0">
                <a:solidFill>
                  <a:srgbClr val="000000"/>
                </a:solidFill>
              </a:rPr>
              <a:t>Tao, </a:t>
            </a:r>
            <a:r>
              <a:rPr lang="en-US" dirty="0" err="1">
                <a:solidFill>
                  <a:srgbClr val="000000"/>
                </a:solidFill>
              </a:rPr>
              <a:t>Koster</a:t>
            </a:r>
            <a:r>
              <a:rPr lang="en-US" dirty="0">
                <a:solidFill>
                  <a:srgbClr val="000000"/>
                </a:solidFill>
              </a:rPr>
              <a:t>, Reichle, et al. (2019)</a:t>
            </a:r>
          </a:p>
        </p:txBody>
      </p:sp>
    </p:spTree>
    <p:extLst>
      <p:ext uri="{BB962C8B-B14F-4D97-AF65-F5344CB8AC3E}">
        <p14:creationId xmlns:p14="http://schemas.microsoft.com/office/powerpoint/2010/main" val="17368577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EB8AD-E19F-004D-8B10-B7D063CF3FB7}"/>
              </a:ext>
            </a:extLst>
          </p:cNvPr>
          <p:cNvSpPr>
            <a:spLocks noGrp="1"/>
          </p:cNvSpPr>
          <p:nvPr>
            <p:ph type="title"/>
          </p:nvPr>
        </p:nvSpPr>
        <p:spPr>
          <a:xfrm>
            <a:off x="263769" y="1232653"/>
            <a:ext cx="6594231" cy="663625"/>
          </a:xfrm>
          <a:prstGeom prst="roundRect">
            <a:avLst/>
          </a:prstGeom>
          <a:solidFill>
            <a:schemeClr val="accent6">
              <a:lumMod val="20000"/>
              <a:lumOff val="80000"/>
            </a:schemeClr>
          </a:solidFill>
        </p:spPr>
        <p:txBody>
          <a:bodyPr anchor="ctr">
            <a:normAutofit/>
          </a:bodyPr>
          <a:lstStyle/>
          <a:p>
            <a:r>
              <a:rPr lang="en-US" dirty="0">
                <a:solidFill>
                  <a:srgbClr val="000000"/>
                </a:solidFill>
              </a:rPr>
              <a:t>“… a tale of three carbon species …”</a:t>
            </a:r>
          </a:p>
        </p:txBody>
      </p:sp>
      <p:grpSp>
        <p:nvGrpSpPr>
          <p:cNvPr id="4" name="Grouper 43">
            <a:extLst>
              <a:ext uri="{FF2B5EF4-FFF2-40B4-BE49-F238E27FC236}">
                <a16:creationId xmlns:a16="http://schemas.microsoft.com/office/drawing/2014/main" id="{A58DEF40-F9B2-374A-9A08-15DBD609B8CE}"/>
              </a:ext>
            </a:extLst>
          </p:cNvPr>
          <p:cNvGrpSpPr>
            <a:grpSpLocks noChangeAspect="1"/>
          </p:cNvGrpSpPr>
          <p:nvPr/>
        </p:nvGrpSpPr>
        <p:grpSpPr>
          <a:xfrm>
            <a:off x="263769" y="2169049"/>
            <a:ext cx="1645920" cy="818964"/>
            <a:chOff x="45569" y="756662"/>
            <a:chExt cx="1820863" cy="905410"/>
          </a:xfrm>
        </p:grpSpPr>
        <p:sp>
          <p:nvSpPr>
            <p:cNvPr id="5" name="Rounded Rectangle 4">
              <a:extLst>
                <a:ext uri="{FF2B5EF4-FFF2-40B4-BE49-F238E27FC236}">
                  <a16:creationId xmlns:a16="http://schemas.microsoft.com/office/drawing/2014/main" id="{D29710F3-4FD7-9044-AB5C-75572DFFAF14}"/>
                </a:ext>
              </a:extLst>
            </p:cNvPr>
            <p:cNvSpPr/>
            <p:nvPr/>
          </p:nvSpPr>
          <p:spPr bwMode="auto">
            <a:xfrm>
              <a:off x="116005" y="846049"/>
              <a:ext cx="1669724" cy="724975"/>
            </a:xfrm>
            <a:prstGeom prst="roundRect">
              <a:avLst/>
            </a:prstGeom>
            <a:solidFill>
              <a:schemeClr val="accent6">
                <a:lumMod val="60000"/>
                <a:lumOff val="40000"/>
              </a:schemeClr>
            </a:solidFill>
            <a:ln w="12700" cap="flat" cmpd="sng" algn="ctr">
              <a:solidFill>
                <a:schemeClr val="accent6">
                  <a:lumMod val="60000"/>
                  <a:lumOff val="40000"/>
                </a:schemeClr>
              </a:solidFill>
              <a:prstDash val="solid"/>
              <a:miter lim="800000"/>
            </a:ln>
            <a:effectLst>
              <a:outerShdw blurRad="50800" dist="38100" dir="13500000" algn="br" rotWithShape="0">
                <a:schemeClr val="accent6">
                  <a:lumMod val="75000"/>
                  <a:alpha val="40000"/>
                </a:schemeClr>
              </a:outerShdw>
            </a:effectLst>
          </p:spPr>
          <p:txBody>
            <a:bodyPr/>
            <a:lstStyle/>
            <a:p>
              <a:pPr defTabSz="855878">
                <a:defRPr/>
              </a:pPr>
              <a:endParaRPr lang="en-US" sz="1920" kern="0" dirty="0">
                <a:latin typeface="Garamond" panose="02020404030301010803" pitchFamily="18" charset="0"/>
              </a:endParaRPr>
            </a:p>
          </p:txBody>
        </p:sp>
        <p:sp>
          <p:nvSpPr>
            <p:cNvPr id="6" name="Rounded Rectangle 4">
              <a:extLst>
                <a:ext uri="{FF2B5EF4-FFF2-40B4-BE49-F238E27FC236}">
                  <a16:creationId xmlns:a16="http://schemas.microsoft.com/office/drawing/2014/main" id="{35FFC45F-1E60-124D-B5EA-41EEFF49526D}"/>
                </a:ext>
              </a:extLst>
            </p:cNvPr>
            <p:cNvSpPr/>
            <p:nvPr/>
          </p:nvSpPr>
          <p:spPr bwMode="auto">
            <a:xfrm>
              <a:off x="45569" y="756662"/>
              <a:ext cx="1820863" cy="905410"/>
            </a:xfrm>
            <a:prstGeom prst="rect">
              <a:avLst/>
            </a:prstGeom>
            <a:noFill/>
            <a:ln>
              <a:noFill/>
            </a:ln>
            <a:effectLst/>
          </p:spPr>
          <p:txBody>
            <a:bodyPr lIns="82296" tIns="82296" rIns="82296" bIns="82296" spcCol="1270" anchor="ctr"/>
            <a:lstStyle/>
            <a:p>
              <a:pPr algn="ctr" defTabSz="960120">
                <a:lnSpc>
                  <a:spcPct val="90000"/>
                </a:lnSpc>
                <a:spcAft>
                  <a:spcPct val="35000"/>
                </a:spcAft>
                <a:defRPr/>
              </a:pPr>
              <a:r>
                <a:rPr lang="en-US" sz="2000" b="1" kern="0" dirty="0">
                  <a:solidFill>
                    <a:srgbClr val="000000"/>
                  </a:solidFill>
                  <a:latin typeface="Arial" panose="020B0604020202020204" pitchFamily="34" charset="0"/>
                  <a:cs typeface="Arial" panose="020B0604020202020204" pitchFamily="34" charset="0"/>
                </a:rPr>
                <a:t>CO</a:t>
              </a:r>
              <a:r>
                <a:rPr lang="en-US" sz="2000" b="1" kern="0" baseline="-25000" dirty="0">
                  <a:solidFill>
                    <a:srgbClr val="000000"/>
                  </a:solidFill>
                  <a:latin typeface="Arial" panose="020B0604020202020204" pitchFamily="34" charset="0"/>
                  <a:cs typeface="Arial" panose="020B0604020202020204" pitchFamily="34" charset="0"/>
                </a:rPr>
                <a:t>2</a:t>
              </a:r>
              <a:endParaRPr lang="fr-FR" sz="2000" b="1" kern="0" baseline="-25000" dirty="0">
                <a:solidFill>
                  <a:srgbClr val="000000"/>
                </a:solidFill>
                <a:latin typeface="Arial" panose="020B0604020202020204" pitchFamily="34" charset="0"/>
                <a:cs typeface="Arial" panose="020B0604020202020204" pitchFamily="34" charset="0"/>
              </a:endParaRPr>
            </a:p>
          </p:txBody>
        </p:sp>
      </p:grpSp>
      <p:sp>
        <p:nvSpPr>
          <p:cNvPr id="8" name="Rounded Rectangle 13">
            <a:extLst>
              <a:ext uri="{FF2B5EF4-FFF2-40B4-BE49-F238E27FC236}">
                <a16:creationId xmlns:a16="http://schemas.microsoft.com/office/drawing/2014/main" id="{C7445A3E-512B-AC49-96DA-1F1B12A63AC3}"/>
              </a:ext>
            </a:extLst>
          </p:cNvPr>
          <p:cNvSpPr/>
          <p:nvPr/>
        </p:nvSpPr>
        <p:spPr bwMode="auto">
          <a:xfrm>
            <a:off x="2088707" y="2225762"/>
            <a:ext cx="1645920" cy="663625"/>
          </a:xfrm>
          <a:prstGeom prst="roundRect">
            <a:avLst/>
          </a:prstGeom>
          <a:solidFill>
            <a:schemeClr val="accent2">
              <a:lumMod val="60000"/>
              <a:lumOff val="40000"/>
            </a:schemeClr>
          </a:solidFill>
          <a:ln>
            <a:noFill/>
          </a:ln>
          <a:effectLst>
            <a:outerShdw blurRad="57150" dist="19050" dir="5400000" algn="ctr" rotWithShape="0">
              <a:schemeClr val="accent2">
                <a:lumMod val="75000"/>
                <a:alpha val="63000"/>
              </a:schemeClr>
            </a:outerShdw>
          </a:effectLst>
        </p:spPr>
        <p:txBody>
          <a:bodyPr anchor="ctr"/>
          <a:lstStyle/>
          <a:p>
            <a:pPr algn="ctr" defTabSz="855878">
              <a:defRPr/>
            </a:pPr>
            <a:r>
              <a:rPr lang="fr-FR" sz="2000" b="1" kern="0" dirty="0">
                <a:solidFill>
                  <a:srgbClr val="000000"/>
                </a:solidFill>
                <a:latin typeface="Arial" panose="020B0604020202020204" pitchFamily="34" charset="0"/>
                <a:cs typeface="Arial" panose="020B0604020202020204" pitchFamily="34" charset="0"/>
              </a:rPr>
              <a:t>CO</a:t>
            </a:r>
          </a:p>
        </p:txBody>
      </p:sp>
      <p:sp>
        <p:nvSpPr>
          <p:cNvPr id="10" name="Rectangle 9">
            <a:extLst>
              <a:ext uri="{FF2B5EF4-FFF2-40B4-BE49-F238E27FC236}">
                <a16:creationId xmlns:a16="http://schemas.microsoft.com/office/drawing/2014/main" id="{75B2E91F-C58D-3E46-93A4-F84AC7DD4F8B}"/>
              </a:ext>
            </a:extLst>
          </p:cNvPr>
          <p:cNvSpPr/>
          <p:nvPr/>
        </p:nvSpPr>
        <p:spPr>
          <a:xfrm>
            <a:off x="171478" y="3107624"/>
            <a:ext cx="1945954" cy="3545838"/>
          </a:xfrm>
          <a:prstGeom prst="rect">
            <a:avLst/>
          </a:prstGeom>
          <a:noFill/>
          <a:ln w="12700" cap="flat" cmpd="sng" algn="ctr">
            <a:noFill/>
            <a:prstDash val="solid"/>
            <a:miter lim="800000"/>
          </a:ln>
          <a:effectLst/>
        </p:spPr>
        <p:txBody>
          <a:bodyPr rtlCol="0" anchor="t" anchorCtr="0"/>
          <a:lstStyle/>
          <a:p>
            <a:pPr marL="342900" indent="-342900" defTabSz="960120">
              <a:lnSpc>
                <a:spcPct val="90000"/>
              </a:lnSpc>
              <a:spcAft>
                <a:spcPct val="35000"/>
              </a:spcAft>
              <a:buSzPct val="75000"/>
              <a:buFont typeface="Wingdings" pitchFamily="2" charset="2"/>
              <a:buChar char="v"/>
              <a:defRPr/>
            </a:pPr>
            <a:r>
              <a:rPr lang="en-US" sz="1680" kern="0" dirty="0">
                <a:solidFill>
                  <a:srgbClr val="000000"/>
                </a:solidFill>
                <a:latin typeface="Garamond" panose="02020404030301010803" pitchFamily="18" charset="0"/>
                <a:cs typeface="Calibri"/>
              </a:rPr>
              <a:t>Local and far-field signature</a:t>
            </a:r>
          </a:p>
          <a:p>
            <a:pPr marL="342900" indent="-342900" defTabSz="960120">
              <a:lnSpc>
                <a:spcPct val="90000"/>
              </a:lnSpc>
              <a:spcAft>
                <a:spcPct val="35000"/>
              </a:spcAft>
              <a:buSzPct val="75000"/>
              <a:buFont typeface="Wingdings" pitchFamily="2" charset="2"/>
              <a:buChar char="v"/>
              <a:defRPr/>
            </a:pPr>
            <a:r>
              <a:rPr lang="en-US" sz="1680" kern="0" dirty="0">
                <a:solidFill>
                  <a:srgbClr val="000000"/>
                </a:solidFill>
                <a:latin typeface="Garamond" panose="02020404030301010803" pitchFamily="18" charset="0"/>
                <a:cs typeface="Calibri"/>
              </a:rPr>
              <a:t>Local sources: fires, anthropogenic emissions, respiration</a:t>
            </a:r>
          </a:p>
          <a:p>
            <a:pPr marL="342900" indent="-342900" defTabSz="960120">
              <a:lnSpc>
                <a:spcPct val="90000"/>
              </a:lnSpc>
              <a:spcAft>
                <a:spcPct val="35000"/>
              </a:spcAft>
              <a:buSzPct val="75000"/>
              <a:buFont typeface="Wingdings" pitchFamily="2" charset="2"/>
              <a:buChar char="v"/>
              <a:defRPr/>
            </a:pPr>
            <a:r>
              <a:rPr lang="en-US" sz="1680" kern="0" dirty="0">
                <a:solidFill>
                  <a:srgbClr val="000000"/>
                </a:solidFill>
                <a:latin typeface="Garamond" panose="02020404030301010803" pitchFamily="18" charset="0"/>
                <a:cs typeface="Calibri"/>
              </a:rPr>
              <a:t>Local sinks: terrestrial &amp; oceanic uptake</a:t>
            </a:r>
          </a:p>
          <a:p>
            <a:pPr marL="342900" indent="-342900" defTabSz="960120">
              <a:lnSpc>
                <a:spcPct val="90000"/>
              </a:lnSpc>
              <a:spcAft>
                <a:spcPct val="35000"/>
              </a:spcAft>
              <a:buSzPct val="75000"/>
              <a:buFont typeface="Wingdings" pitchFamily="2" charset="2"/>
              <a:buChar char="v"/>
              <a:defRPr/>
            </a:pPr>
            <a:endParaRPr lang="en-US" sz="1680" kern="0" dirty="0">
              <a:solidFill>
                <a:srgbClr val="000000"/>
              </a:solidFill>
              <a:latin typeface="Garamond" panose="02020404030301010803" pitchFamily="18" charset="0"/>
              <a:cs typeface="Calibri"/>
            </a:endParaRPr>
          </a:p>
        </p:txBody>
      </p:sp>
      <p:sp>
        <p:nvSpPr>
          <p:cNvPr id="11" name="Rectangle 10">
            <a:extLst>
              <a:ext uri="{FF2B5EF4-FFF2-40B4-BE49-F238E27FC236}">
                <a16:creationId xmlns:a16="http://schemas.microsoft.com/office/drawing/2014/main" id="{C23D3401-F104-DD4A-B512-B5C28638D73C}"/>
              </a:ext>
            </a:extLst>
          </p:cNvPr>
          <p:cNvSpPr/>
          <p:nvPr/>
        </p:nvSpPr>
        <p:spPr>
          <a:xfrm>
            <a:off x="2054091" y="3107624"/>
            <a:ext cx="1947672" cy="3545838"/>
          </a:xfrm>
          <a:prstGeom prst="rect">
            <a:avLst/>
          </a:prstGeom>
          <a:noFill/>
          <a:ln w="12700" cap="flat" cmpd="sng" algn="ctr">
            <a:noFill/>
            <a:prstDash val="solid"/>
            <a:miter lim="800000"/>
          </a:ln>
          <a:effectLst/>
        </p:spPr>
        <p:txBody>
          <a:bodyPr rtlCol="0" anchor="t" anchorCtr="0"/>
          <a:lstStyle/>
          <a:p>
            <a:pPr marL="342900" indent="-342900" defTabSz="960120">
              <a:spcAft>
                <a:spcPct val="35000"/>
              </a:spcAft>
              <a:buSzPct val="75000"/>
              <a:buFont typeface="Wingdings" pitchFamily="2" charset="2"/>
              <a:buChar char="Ø"/>
              <a:defRPr/>
            </a:pPr>
            <a:r>
              <a:rPr lang="en-US" sz="1680" kern="0" dirty="0">
                <a:solidFill>
                  <a:srgbClr val="000000"/>
                </a:solidFill>
                <a:latin typeface="Garamond" panose="02020404030301010803" pitchFamily="18" charset="0"/>
                <a:cs typeface="Calibri"/>
              </a:rPr>
              <a:t>Primarily local signatures</a:t>
            </a:r>
          </a:p>
          <a:p>
            <a:pPr marL="342900" indent="-342900" defTabSz="960120">
              <a:spcAft>
                <a:spcPct val="35000"/>
              </a:spcAft>
              <a:buSzPct val="75000"/>
              <a:buFont typeface="Wingdings" pitchFamily="2" charset="2"/>
              <a:buChar char="Ø"/>
              <a:defRPr/>
            </a:pPr>
            <a:r>
              <a:rPr lang="en-US" sz="1680" kern="0" dirty="0">
                <a:solidFill>
                  <a:srgbClr val="000000"/>
                </a:solidFill>
                <a:latin typeface="Garamond" panose="02020404030301010803" pitchFamily="18" charset="0"/>
                <a:cs typeface="Calibri"/>
              </a:rPr>
              <a:t>Fire emissions</a:t>
            </a:r>
          </a:p>
          <a:p>
            <a:pPr marL="342900" indent="-342900" defTabSz="960120">
              <a:spcAft>
                <a:spcPct val="35000"/>
              </a:spcAft>
              <a:buSzPct val="75000"/>
              <a:buFont typeface="Wingdings" pitchFamily="2" charset="2"/>
              <a:buChar char="Ø"/>
              <a:defRPr/>
            </a:pPr>
            <a:r>
              <a:rPr lang="en-US" sz="1680" kern="0" dirty="0">
                <a:solidFill>
                  <a:srgbClr val="000000"/>
                </a:solidFill>
                <a:latin typeface="Garamond" panose="02020404030301010803" pitchFamily="18" charset="0"/>
                <a:cs typeface="Calibri"/>
              </a:rPr>
              <a:t>Major sink: reaction with OH, some surface deposition</a:t>
            </a:r>
          </a:p>
        </p:txBody>
      </p:sp>
      <p:sp>
        <p:nvSpPr>
          <p:cNvPr id="12" name="Rectangle 11">
            <a:extLst>
              <a:ext uri="{FF2B5EF4-FFF2-40B4-BE49-F238E27FC236}">
                <a16:creationId xmlns:a16="http://schemas.microsoft.com/office/drawing/2014/main" id="{52ECB56C-2CEB-4E47-9857-2427061FE62A}"/>
              </a:ext>
            </a:extLst>
          </p:cNvPr>
          <p:cNvSpPr/>
          <p:nvPr/>
        </p:nvSpPr>
        <p:spPr>
          <a:xfrm>
            <a:off x="4008364" y="3132786"/>
            <a:ext cx="1947672" cy="3545838"/>
          </a:xfrm>
          <a:prstGeom prst="rect">
            <a:avLst/>
          </a:prstGeom>
          <a:noFill/>
          <a:ln w="12700" cap="flat" cmpd="sng" algn="ctr">
            <a:noFill/>
            <a:prstDash val="solid"/>
            <a:miter lim="800000"/>
          </a:ln>
          <a:effectLst/>
        </p:spPr>
        <p:txBody>
          <a:bodyPr rtlCol="0" anchor="t" anchorCtr="0"/>
          <a:lstStyle/>
          <a:p>
            <a:pPr marL="342900" indent="-342900" defTabSz="960120">
              <a:spcAft>
                <a:spcPct val="35000"/>
              </a:spcAft>
              <a:buSzPct val="75000"/>
              <a:buFont typeface="Wingdings" pitchFamily="2" charset="2"/>
              <a:buChar char="ü"/>
              <a:defRPr/>
            </a:pPr>
            <a:r>
              <a:rPr lang="en-US" sz="1680" kern="0" dirty="0">
                <a:solidFill>
                  <a:srgbClr val="000000"/>
                </a:solidFill>
                <a:latin typeface="Garamond" panose="02020404030301010803" pitchFamily="18" charset="0"/>
                <a:cs typeface="Calibri"/>
              </a:rPr>
              <a:t>Mostly local signatures</a:t>
            </a:r>
          </a:p>
          <a:p>
            <a:pPr marL="342900" indent="-342900" defTabSz="960120">
              <a:spcAft>
                <a:spcPct val="35000"/>
              </a:spcAft>
              <a:buSzPct val="75000"/>
              <a:buFont typeface="Wingdings" pitchFamily="2" charset="2"/>
              <a:buChar char="ü"/>
              <a:defRPr/>
            </a:pPr>
            <a:r>
              <a:rPr lang="en-US" sz="1680" kern="0" dirty="0">
                <a:solidFill>
                  <a:srgbClr val="000000"/>
                </a:solidFill>
                <a:latin typeface="Garamond" panose="02020404030301010803" pitchFamily="18" charset="0"/>
                <a:cs typeface="Calibri"/>
              </a:rPr>
              <a:t>Extremely heterogeneous sources - wetlands, fires, oil and gas fields</a:t>
            </a:r>
          </a:p>
          <a:p>
            <a:pPr marL="342900" indent="-342900" defTabSz="960120">
              <a:spcAft>
                <a:spcPct val="35000"/>
              </a:spcAft>
              <a:buSzPct val="75000"/>
              <a:buFont typeface="Wingdings" pitchFamily="2" charset="2"/>
              <a:buChar char="ü"/>
              <a:defRPr/>
            </a:pPr>
            <a:r>
              <a:rPr lang="en-US" sz="1680" kern="0" dirty="0">
                <a:solidFill>
                  <a:srgbClr val="000000"/>
                </a:solidFill>
                <a:latin typeface="Garamond" panose="02020404030301010803" pitchFamily="18" charset="0"/>
                <a:cs typeface="Calibri"/>
              </a:rPr>
              <a:t>Cold season emissions that remain highly uncertain</a:t>
            </a:r>
          </a:p>
          <a:p>
            <a:pPr marL="342900" indent="-342900" defTabSz="960120">
              <a:spcAft>
                <a:spcPct val="35000"/>
              </a:spcAft>
              <a:buSzPct val="75000"/>
              <a:buFont typeface="Wingdings" pitchFamily="2" charset="2"/>
              <a:buChar char="ü"/>
              <a:defRPr/>
            </a:pPr>
            <a:endParaRPr lang="en-US" sz="1680" kern="0" dirty="0">
              <a:solidFill>
                <a:srgbClr val="000000"/>
              </a:solidFill>
              <a:latin typeface="Garamond" panose="02020404030301010803" pitchFamily="18" charset="0"/>
              <a:cs typeface="Calibri"/>
            </a:endParaRPr>
          </a:p>
        </p:txBody>
      </p:sp>
      <p:sp>
        <p:nvSpPr>
          <p:cNvPr id="14" name="Rounded Rectangle 13">
            <a:extLst>
              <a:ext uri="{FF2B5EF4-FFF2-40B4-BE49-F238E27FC236}">
                <a16:creationId xmlns:a16="http://schemas.microsoft.com/office/drawing/2014/main" id="{DFB6D145-226B-AE42-9C74-9B76705F1676}"/>
              </a:ext>
            </a:extLst>
          </p:cNvPr>
          <p:cNvSpPr/>
          <p:nvPr/>
        </p:nvSpPr>
        <p:spPr bwMode="auto">
          <a:xfrm>
            <a:off x="4048907" y="2202195"/>
            <a:ext cx="1645920" cy="663625"/>
          </a:xfrm>
          <a:prstGeom prst="roundRect">
            <a:avLst/>
          </a:prstGeom>
          <a:solidFill>
            <a:srgbClr val="D8A9FF"/>
          </a:solidFill>
          <a:ln>
            <a:noFill/>
          </a:ln>
          <a:effectLst>
            <a:outerShdw blurRad="57150" dist="19050" dir="5400000" algn="ctr" rotWithShape="0">
              <a:srgbClr val="7030A0">
                <a:alpha val="63000"/>
              </a:srgbClr>
            </a:outerShdw>
          </a:effectLst>
        </p:spPr>
        <p:txBody>
          <a:bodyPr anchor="ctr"/>
          <a:lstStyle/>
          <a:p>
            <a:pPr algn="ctr" defTabSz="855878">
              <a:defRPr/>
            </a:pPr>
            <a:r>
              <a:rPr lang="fr-FR" sz="2500" b="1" kern="0" dirty="0">
                <a:solidFill>
                  <a:srgbClr val="000000"/>
                </a:solidFill>
                <a:latin typeface="Arial" panose="020B0604020202020204" pitchFamily="34" charset="0"/>
                <a:cs typeface="Arial" panose="020B0604020202020204" pitchFamily="34" charset="0"/>
              </a:rPr>
              <a:t>CH</a:t>
            </a:r>
            <a:r>
              <a:rPr lang="fr-FR" sz="2500" b="1" kern="0" baseline="-25000" dirty="0">
                <a:solidFill>
                  <a:srgbClr val="000000"/>
                </a:solidFill>
                <a:latin typeface="Arial" panose="020B0604020202020204" pitchFamily="34" charset="0"/>
                <a:cs typeface="Arial" panose="020B0604020202020204" pitchFamily="34" charset="0"/>
              </a:rPr>
              <a:t>4</a:t>
            </a:r>
          </a:p>
        </p:txBody>
      </p:sp>
      <p:pic>
        <p:nvPicPr>
          <p:cNvPr id="16" name="Picture 15">
            <a:extLst>
              <a:ext uri="{FF2B5EF4-FFF2-40B4-BE49-F238E27FC236}">
                <a16:creationId xmlns:a16="http://schemas.microsoft.com/office/drawing/2014/main" id="{E16D9C50-DF5A-8F46-B634-5C492A756BE4}"/>
              </a:ext>
            </a:extLst>
          </p:cNvPr>
          <p:cNvPicPr>
            <a:picLocks noChangeAspect="1"/>
          </p:cNvPicPr>
          <p:nvPr/>
        </p:nvPicPr>
        <p:blipFill>
          <a:blip r:embed="rId3"/>
          <a:stretch>
            <a:fillRect/>
          </a:stretch>
        </p:blipFill>
        <p:spPr>
          <a:xfrm>
            <a:off x="6229773" y="2974722"/>
            <a:ext cx="5852160" cy="3291840"/>
          </a:xfrm>
          <a:prstGeom prst="rect">
            <a:avLst/>
          </a:prstGeom>
        </p:spPr>
      </p:pic>
      <p:sp>
        <p:nvSpPr>
          <p:cNvPr id="17" name="TextBox 16">
            <a:extLst>
              <a:ext uri="{FF2B5EF4-FFF2-40B4-BE49-F238E27FC236}">
                <a16:creationId xmlns:a16="http://schemas.microsoft.com/office/drawing/2014/main" id="{41C0D32B-893E-C342-84C3-671B9B399114}"/>
              </a:ext>
            </a:extLst>
          </p:cNvPr>
          <p:cNvSpPr txBox="1"/>
          <p:nvPr/>
        </p:nvSpPr>
        <p:spPr>
          <a:xfrm>
            <a:off x="8485264" y="2702496"/>
            <a:ext cx="3706736" cy="424732"/>
          </a:xfrm>
          <a:prstGeom prst="rect">
            <a:avLst/>
          </a:prstGeom>
          <a:noFill/>
        </p:spPr>
        <p:txBody>
          <a:bodyPr wrap="square" rtlCol="0">
            <a:spAutoFit/>
          </a:bodyPr>
          <a:lstStyle/>
          <a:p>
            <a:r>
              <a:rPr lang="en-US" sz="2160" b="1" dirty="0">
                <a:solidFill>
                  <a:srgbClr val="000000"/>
                </a:solidFill>
                <a:latin typeface="Helvetica" pitchFamily="2" charset="0"/>
              </a:rPr>
              <a:t>SVS DRAFT : Stay Tuned!</a:t>
            </a:r>
          </a:p>
        </p:txBody>
      </p:sp>
      <p:sp>
        <p:nvSpPr>
          <p:cNvPr id="18" name="Title 2">
            <a:extLst>
              <a:ext uri="{FF2B5EF4-FFF2-40B4-BE49-F238E27FC236}">
                <a16:creationId xmlns:a16="http://schemas.microsoft.com/office/drawing/2014/main" id="{89DA3B0D-5FC3-BB48-946F-A1410760C3AE}"/>
              </a:ext>
            </a:extLst>
          </p:cNvPr>
          <p:cNvSpPr txBox="1">
            <a:spLocks/>
          </p:cNvSpPr>
          <p:nvPr/>
        </p:nvSpPr>
        <p:spPr>
          <a:xfrm>
            <a:off x="263769" y="553510"/>
            <a:ext cx="10515600" cy="820208"/>
          </a:xfrm>
          <a:prstGeom prst="rect">
            <a:avLst/>
          </a:prstGeom>
        </p:spPr>
        <p:txBody>
          <a:bodyPr/>
          <a:lstStyle>
            <a:lvl1pPr algn="ctr" defTabSz="914400" rtl="0" eaLnBrk="1" latinLnBrk="0" hangingPunct="1">
              <a:lnSpc>
                <a:spcPct val="90000"/>
              </a:lnSpc>
              <a:spcBef>
                <a:spcPct val="0"/>
              </a:spcBef>
              <a:buNone/>
              <a:defRPr sz="2800" b="1" kern="1200">
                <a:solidFill>
                  <a:srgbClr val="0070C0"/>
                </a:solidFill>
                <a:latin typeface="+mj-lt"/>
                <a:ea typeface="+mj-ea"/>
                <a:cs typeface="+mj-cs"/>
              </a:defRPr>
            </a:lvl1pPr>
          </a:lstStyle>
          <a:p>
            <a:pPr algn="l"/>
            <a:r>
              <a:rPr lang="en-US" sz="3200" dirty="0" err="1"/>
              <a:t>ABoVE</a:t>
            </a:r>
            <a:r>
              <a:rPr lang="en-US" sz="3200" dirty="0"/>
              <a:t> at GMAO</a:t>
            </a:r>
          </a:p>
        </p:txBody>
      </p:sp>
      <p:sp>
        <p:nvSpPr>
          <p:cNvPr id="19" name="Title 1">
            <a:extLst>
              <a:ext uri="{FF2B5EF4-FFF2-40B4-BE49-F238E27FC236}">
                <a16:creationId xmlns:a16="http://schemas.microsoft.com/office/drawing/2014/main" id="{A5D09187-96FA-6D41-934D-7C20AE9119C2}"/>
              </a:ext>
            </a:extLst>
          </p:cNvPr>
          <p:cNvSpPr txBox="1">
            <a:spLocks/>
          </p:cNvSpPr>
          <p:nvPr/>
        </p:nvSpPr>
        <p:spPr>
          <a:xfrm>
            <a:off x="7016461" y="235902"/>
            <a:ext cx="5221168" cy="2341878"/>
          </a:xfrm>
          <a:prstGeom prst="rect">
            <a:avLst/>
          </a:prstGeom>
        </p:spPr>
        <p:txBody>
          <a:bodyPr vert="horz" lIns="91440" tIns="45720" rIns="91440" bIns="45720" rtlCol="0" anchor="b" anchorCtr="0">
            <a:normAutofit fontScale="85000" lnSpcReduction="20000"/>
          </a:bodyPr>
          <a:lstStyle>
            <a:lvl1pPr algn="ctr" defTabSz="685800" rtl="0" eaLnBrk="1" latinLnBrk="0" hangingPunct="1">
              <a:lnSpc>
                <a:spcPct val="90000"/>
              </a:lnSpc>
              <a:spcBef>
                <a:spcPct val="0"/>
              </a:spcBef>
              <a:buNone/>
              <a:defRPr sz="2800" b="1" kern="1200">
                <a:solidFill>
                  <a:srgbClr val="0070C0"/>
                </a:solidFill>
                <a:latin typeface="Garamond" charset="0"/>
                <a:ea typeface="Garamond" charset="0"/>
                <a:cs typeface="Garamond" charset="0"/>
              </a:defRPr>
            </a:lvl1pPr>
          </a:lstStyle>
          <a:p>
            <a:pPr algn="l" defTabSz="914400">
              <a:lnSpc>
                <a:spcPct val="110000"/>
              </a:lnSpc>
            </a:pPr>
            <a:r>
              <a:rPr lang="en-US" sz="1600" dirty="0">
                <a:solidFill>
                  <a:srgbClr val="FFC000"/>
                </a:solidFill>
                <a:latin typeface="Arial" panose="020B0604020202020204" pitchFamily="34" charset="0"/>
                <a:ea typeface="+mj-ea"/>
                <a:cs typeface="Arial" panose="020B0604020202020204" pitchFamily="34" charset="0"/>
              </a:rPr>
              <a:t>Chatterjee-01 NASA ABoVE-funded project</a:t>
            </a:r>
          </a:p>
          <a:p>
            <a:pPr algn="l" defTabSz="914400">
              <a:lnSpc>
                <a:spcPct val="110000"/>
              </a:lnSpc>
            </a:pPr>
            <a:endParaRPr lang="en-US" sz="1600" b="0" dirty="0">
              <a:solidFill>
                <a:schemeClr val="bg1"/>
              </a:solidFill>
              <a:latin typeface="Arial" panose="020B0604020202020204" pitchFamily="34" charset="0"/>
              <a:ea typeface="+mj-ea"/>
              <a:cs typeface="Arial" panose="020B0604020202020204" pitchFamily="34" charset="0"/>
            </a:endParaRPr>
          </a:p>
          <a:p>
            <a:pPr algn="l" defTabSz="914400">
              <a:lnSpc>
                <a:spcPct val="110000"/>
              </a:lnSpc>
            </a:pPr>
            <a:r>
              <a:rPr lang="en-US" sz="1600" dirty="0">
                <a:solidFill>
                  <a:srgbClr val="FFC000"/>
                </a:solidFill>
                <a:latin typeface="Arial" panose="020B0604020202020204" pitchFamily="34" charset="0"/>
                <a:ea typeface="+mj-ea"/>
                <a:cs typeface="Arial" panose="020B0604020202020204" pitchFamily="34" charset="0"/>
              </a:rPr>
              <a:t>PI</a:t>
            </a:r>
            <a:r>
              <a:rPr lang="en-US" sz="1600" dirty="0">
                <a:solidFill>
                  <a:srgbClr val="000000"/>
                </a:solidFill>
                <a:latin typeface="Arial" panose="020B0604020202020204" pitchFamily="34" charset="0"/>
                <a:ea typeface="+mj-ea"/>
                <a:cs typeface="Arial" panose="020B0604020202020204" pitchFamily="34" charset="0"/>
              </a:rPr>
              <a:t>: </a:t>
            </a:r>
            <a:r>
              <a:rPr lang="en-US" sz="1600" b="0" dirty="0">
                <a:solidFill>
                  <a:srgbClr val="000000"/>
                </a:solidFill>
                <a:latin typeface="Arial" panose="020B0604020202020204" pitchFamily="34" charset="0"/>
                <a:ea typeface="+mj-ea"/>
                <a:cs typeface="Arial" panose="020B0604020202020204" pitchFamily="34" charset="0"/>
              </a:rPr>
              <a:t>Abhishek Chatterjee (610.1)</a:t>
            </a:r>
          </a:p>
          <a:p>
            <a:pPr algn="l" defTabSz="914400">
              <a:lnSpc>
                <a:spcPct val="110000"/>
              </a:lnSpc>
            </a:pPr>
            <a:endParaRPr lang="en-US" sz="1600" b="0" dirty="0">
              <a:solidFill>
                <a:schemeClr val="bg1"/>
              </a:solidFill>
              <a:latin typeface="Arial" panose="020B0604020202020204" pitchFamily="34" charset="0"/>
              <a:ea typeface="+mj-ea"/>
              <a:cs typeface="Arial" panose="020B0604020202020204" pitchFamily="34" charset="0"/>
            </a:endParaRPr>
          </a:p>
          <a:p>
            <a:pPr algn="l" defTabSz="914400">
              <a:lnSpc>
                <a:spcPct val="110000"/>
              </a:lnSpc>
            </a:pPr>
            <a:r>
              <a:rPr lang="en-US" sz="1600" dirty="0">
                <a:solidFill>
                  <a:srgbClr val="FFC000"/>
                </a:solidFill>
                <a:latin typeface="Arial" panose="020B0604020202020204" pitchFamily="34" charset="0"/>
                <a:ea typeface="+mj-ea"/>
                <a:cs typeface="Arial" panose="020B0604020202020204" pitchFamily="34" charset="0"/>
              </a:rPr>
              <a:t>GSFC Co-I and Collaborators</a:t>
            </a:r>
            <a:r>
              <a:rPr lang="en-US" sz="1600" dirty="0">
                <a:solidFill>
                  <a:srgbClr val="000000"/>
                </a:solidFill>
                <a:latin typeface="Arial" panose="020B0604020202020204" pitchFamily="34" charset="0"/>
                <a:ea typeface="+mj-ea"/>
                <a:cs typeface="Arial" panose="020B0604020202020204" pitchFamily="34" charset="0"/>
              </a:rPr>
              <a:t>: </a:t>
            </a:r>
            <a:r>
              <a:rPr lang="en-US" sz="1600" b="0" dirty="0">
                <a:solidFill>
                  <a:srgbClr val="000000"/>
                </a:solidFill>
                <a:latin typeface="Arial" panose="020B0604020202020204" pitchFamily="34" charset="0"/>
                <a:ea typeface="+mj-ea"/>
                <a:cs typeface="Arial" panose="020B0604020202020204" pitchFamily="34" charset="0"/>
              </a:rPr>
              <a:t>Lesley Ott (610.1), Ben Poulter (618), Peter Griffith (618), Liz Hoy (618), Jeff Masek (618), Bryan Duncan (614), Steven Pawson (610.1)</a:t>
            </a:r>
          </a:p>
          <a:p>
            <a:pPr algn="l" defTabSz="914400">
              <a:lnSpc>
                <a:spcPct val="110000"/>
              </a:lnSpc>
            </a:pPr>
            <a:endParaRPr lang="en-US" sz="1600" b="0" dirty="0">
              <a:solidFill>
                <a:schemeClr val="bg1"/>
              </a:solidFill>
              <a:latin typeface="Arial" panose="020B0604020202020204" pitchFamily="34" charset="0"/>
              <a:ea typeface="+mj-ea"/>
              <a:cs typeface="Arial" panose="020B0604020202020204" pitchFamily="34" charset="0"/>
            </a:endParaRPr>
          </a:p>
          <a:p>
            <a:pPr algn="l" defTabSz="914400">
              <a:lnSpc>
                <a:spcPct val="110000"/>
              </a:lnSpc>
            </a:pPr>
            <a:r>
              <a:rPr lang="en-US" sz="1600" dirty="0">
                <a:solidFill>
                  <a:srgbClr val="FFC000"/>
                </a:solidFill>
                <a:latin typeface="Arial" panose="020B0604020202020204" pitchFamily="34" charset="0"/>
                <a:ea typeface="+mj-ea"/>
                <a:cs typeface="Arial" panose="020B0604020202020204" pitchFamily="34" charset="0"/>
              </a:rPr>
              <a:t>External Personnel</a:t>
            </a:r>
            <a:r>
              <a:rPr lang="en-US" sz="1600" dirty="0">
                <a:solidFill>
                  <a:srgbClr val="000000"/>
                </a:solidFill>
                <a:latin typeface="Arial" panose="020B0604020202020204" pitchFamily="34" charset="0"/>
                <a:ea typeface="+mj-ea"/>
                <a:cs typeface="Arial" panose="020B0604020202020204" pitchFamily="34" charset="0"/>
              </a:rPr>
              <a:t>: </a:t>
            </a:r>
            <a:r>
              <a:rPr lang="en-US" sz="1600" b="0" dirty="0">
                <a:solidFill>
                  <a:srgbClr val="000000"/>
                </a:solidFill>
                <a:latin typeface="Arial" panose="020B0604020202020204" pitchFamily="34" charset="0"/>
                <a:ea typeface="+mj-ea"/>
                <a:cs typeface="Arial" panose="020B0604020202020204" pitchFamily="34" charset="0"/>
              </a:rPr>
              <a:t>Charles Miller (JPL), </a:t>
            </a:r>
            <a:r>
              <a:rPr lang="en-US" sz="1600" b="0" dirty="0" err="1">
                <a:solidFill>
                  <a:srgbClr val="000000"/>
                </a:solidFill>
                <a:latin typeface="Arial" panose="020B0604020202020204" pitchFamily="34" charset="0"/>
                <a:ea typeface="+mj-ea"/>
                <a:cs typeface="Arial" panose="020B0604020202020204" pitchFamily="34" charset="0"/>
              </a:rPr>
              <a:t>Colm</a:t>
            </a:r>
            <a:r>
              <a:rPr lang="en-US" sz="1600" b="0" dirty="0">
                <a:solidFill>
                  <a:srgbClr val="000000"/>
                </a:solidFill>
                <a:latin typeface="Arial" panose="020B0604020202020204" pitchFamily="34" charset="0"/>
                <a:ea typeface="+mj-ea"/>
                <a:cs typeface="Arial" panose="020B0604020202020204" pitchFamily="34" charset="0"/>
              </a:rPr>
              <a:t> Sweeney (NOAA), Eugenie Euskirchen (UAF), </a:t>
            </a:r>
            <a:r>
              <a:rPr lang="en-US" sz="1600" b="0" dirty="0" err="1">
                <a:solidFill>
                  <a:srgbClr val="000000"/>
                </a:solidFill>
                <a:latin typeface="Arial" panose="020B0604020202020204" pitchFamily="34" charset="0"/>
                <a:ea typeface="+mj-ea"/>
                <a:cs typeface="Arial" panose="020B0604020202020204" pitchFamily="34" charset="0"/>
              </a:rPr>
              <a:t>Martijn</a:t>
            </a:r>
            <a:r>
              <a:rPr lang="en-US" sz="1600" b="0" dirty="0">
                <a:solidFill>
                  <a:srgbClr val="000000"/>
                </a:solidFill>
                <a:latin typeface="Arial" panose="020B0604020202020204" pitchFamily="34" charset="0"/>
                <a:ea typeface="+mj-ea"/>
                <a:cs typeface="Arial" panose="020B0604020202020204" pitchFamily="34" charset="0"/>
              </a:rPr>
              <a:t> </a:t>
            </a:r>
            <a:r>
              <a:rPr lang="en-US" sz="1600" b="0" dirty="0" err="1">
                <a:solidFill>
                  <a:srgbClr val="000000"/>
                </a:solidFill>
                <a:latin typeface="Arial" panose="020B0604020202020204" pitchFamily="34" charset="0"/>
                <a:ea typeface="+mj-ea"/>
                <a:cs typeface="Arial" panose="020B0604020202020204" pitchFamily="34" charset="0"/>
              </a:rPr>
              <a:t>Pallandt</a:t>
            </a:r>
            <a:r>
              <a:rPr lang="en-US" sz="1600" b="0" dirty="0">
                <a:solidFill>
                  <a:schemeClr val="bg1"/>
                </a:solidFill>
                <a:latin typeface="Arial" panose="020B0604020202020204" pitchFamily="34" charset="0"/>
                <a:ea typeface="+mj-ea"/>
                <a:cs typeface="Arial" panose="020B0604020202020204" pitchFamily="34" charset="0"/>
              </a:rPr>
              <a:t> </a:t>
            </a:r>
            <a:r>
              <a:rPr lang="en-US" sz="1600" b="0" dirty="0">
                <a:solidFill>
                  <a:srgbClr val="000000"/>
                </a:solidFill>
                <a:latin typeface="Arial" panose="020B0604020202020204" pitchFamily="34" charset="0"/>
                <a:ea typeface="+mj-ea"/>
                <a:cs typeface="Arial" panose="020B0604020202020204" pitchFamily="34" charset="0"/>
              </a:rPr>
              <a:t>(610.1/MPI), Mathias Göckede (MPI-BGC)</a:t>
            </a:r>
          </a:p>
        </p:txBody>
      </p:sp>
    </p:spTree>
    <p:extLst>
      <p:ext uri="{BB962C8B-B14F-4D97-AF65-F5344CB8AC3E}">
        <p14:creationId xmlns:p14="http://schemas.microsoft.com/office/powerpoint/2010/main" val="3791319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40E4B-E702-604E-9F10-D8709D9BFD98}"/>
              </a:ext>
            </a:extLst>
          </p:cNvPr>
          <p:cNvSpPr>
            <a:spLocks noGrp="1"/>
          </p:cNvSpPr>
          <p:nvPr>
            <p:ph type="title"/>
          </p:nvPr>
        </p:nvSpPr>
        <p:spPr>
          <a:xfrm>
            <a:off x="221225" y="449786"/>
            <a:ext cx="11860707" cy="820208"/>
          </a:xfrm>
        </p:spPr>
        <p:txBody>
          <a:bodyPr>
            <a:noAutofit/>
          </a:bodyPr>
          <a:lstStyle/>
          <a:p>
            <a:r>
              <a:rPr lang="en-US" sz="3200" dirty="0"/>
              <a:t>Constraining the timing of CO</a:t>
            </a:r>
            <a:r>
              <a:rPr lang="en-US" sz="3200" baseline="-25000" dirty="0"/>
              <a:t>2</a:t>
            </a:r>
            <a:r>
              <a:rPr lang="en-US" sz="3200" dirty="0"/>
              <a:t> uptake and CH</a:t>
            </a:r>
            <a:r>
              <a:rPr lang="en-US" sz="3200" baseline="-25000" dirty="0"/>
              <a:t>4</a:t>
            </a:r>
            <a:r>
              <a:rPr lang="en-US" sz="3200" dirty="0"/>
              <a:t> enhancement</a:t>
            </a:r>
          </a:p>
        </p:txBody>
      </p:sp>
      <p:pic>
        <p:nvPicPr>
          <p:cNvPr id="1026" name="Picture 2">
            <a:extLst>
              <a:ext uri="{FF2B5EF4-FFF2-40B4-BE49-F238E27FC236}">
                <a16:creationId xmlns:a16="http://schemas.microsoft.com/office/drawing/2014/main" id="{8A2A6CD4-6B05-8240-A4EA-2815AFC7601F}"/>
              </a:ext>
            </a:extLst>
          </p:cNvPr>
          <p:cNvPicPr>
            <a:picLocks noChangeAspect="1" noChangeArrowheads="1"/>
          </p:cNvPicPr>
          <p:nvPr/>
        </p:nvPicPr>
        <p:blipFill>
          <a:blip r:embed="rId3">
            <a:alphaModFix amt="77000"/>
            <a:extLst>
              <a:ext uri="{28A0092B-C50C-407E-A947-70E740481C1C}">
                <a14:useLocalDpi xmlns:a14="http://schemas.microsoft.com/office/drawing/2010/main"/>
              </a:ext>
            </a:extLst>
          </a:blip>
          <a:srcRect/>
          <a:stretch>
            <a:fillRect/>
          </a:stretch>
        </p:blipFill>
        <p:spPr bwMode="auto">
          <a:xfrm>
            <a:off x="2849797" y="1482528"/>
            <a:ext cx="5814060" cy="337566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9B15B05F-BA0F-B541-B249-4E04832BD351}"/>
              </a:ext>
            </a:extLst>
          </p:cNvPr>
          <p:cNvSpPr txBox="1"/>
          <p:nvPr/>
        </p:nvSpPr>
        <p:spPr>
          <a:xfrm>
            <a:off x="2849797" y="5106686"/>
            <a:ext cx="7046370" cy="1123712"/>
          </a:xfrm>
          <a:prstGeom prst="roundRect">
            <a:avLst/>
          </a:prstGeom>
          <a:solidFill>
            <a:schemeClr val="accent6">
              <a:lumMod val="20000"/>
              <a:lumOff val="80000"/>
            </a:schemeClr>
          </a:solidFill>
        </p:spPr>
        <p:txBody>
          <a:bodyPr wrap="square" rtlCol="0">
            <a:spAutoFit/>
          </a:bodyPr>
          <a:lstStyle/>
          <a:p>
            <a:r>
              <a:rPr lang="en-US" sz="2000" dirty="0">
                <a:solidFill>
                  <a:srgbClr val="000000"/>
                </a:solidFill>
                <a:latin typeface="Arial" panose="020B0604020202020204" pitchFamily="34" charset="0"/>
                <a:cs typeface="Arial" panose="020B0604020202020204" pitchFamily="34" charset="0"/>
              </a:rPr>
              <a:t>Observations collected during the 2017 airborne campaign (colored lines) over the ABoVE domain. Domain is broken up by ”ecoregions” or the dominant biome. </a:t>
            </a:r>
          </a:p>
        </p:txBody>
      </p:sp>
      <p:sp>
        <p:nvSpPr>
          <p:cNvPr id="11" name="Rectangle 10">
            <a:extLst>
              <a:ext uri="{FF2B5EF4-FFF2-40B4-BE49-F238E27FC236}">
                <a16:creationId xmlns:a16="http://schemas.microsoft.com/office/drawing/2014/main" id="{F94E8A12-221B-DC40-8716-D28550761691}"/>
              </a:ext>
            </a:extLst>
          </p:cNvPr>
          <p:cNvSpPr/>
          <p:nvPr/>
        </p:nvSpPr>
        <p:spPr>
          <a:xfrm>
            <a:off x="434436" y="1482529"/>
            <a:ext cx="2199542" cy="2419124"/>
          </a:xfrm>
          <a:prstGeom prst="rect">
            <a:avLst/>
          </a:prstGeom>
          <a:solidFill>
            <a:schemeClr val="accent1">
              <a:lumMod val="20000"/>
              <a:lumOff val="80000"/>
            </a:schemeClr>
          </a:solidFill>
        </p:spPr>
        <p:txBody>
          <a:bodyPr wrap="square">
            <a:spAutoFit/>
          </a:bodyPr>
          <a:lstStyle/>
          <a:p>
            <a:r>
              <a:rPr lang="en-US" sz="1680" b="1" dirty="0">
                <a:solidFill>
                  <a:schemeClr val="accent5">
                    <a:lumMod val="50000"/>
                  </a:schemeClr>
                </a:solidFill>
                <a:latin typeface="Arial" panose="020B0604020202020204" pitchFamily="34" charset="0"/>
                <a:cs typeface="Arial" panose="020B0604020202020204" pitchFamily="34" charset="0"/>
              </a:rPr>
              <a:t>Northern Alaska Tundra </a:t>
            </a:r>
          </a:p>
          <a:p>
            <a:pPr marL="342900" indent="-342900">
              <a:buFont typeface="Wingdings" pitchFamily="2" charset="2"/>
              <a:buChar char="§"/>
            </a:pPr>
            <a:r>
              <a:rPr lang="en-US" sz="1680" dirty="0">
                <a:solidFill>
                  <a:srgbClr val="000000"/>
                </a:solidFill>
                <a:latin typeface="Garamond" panose="02020404030301010803" pitchFamily="18" charset="0"/>
              </a:rPr>
              <a:t>Late CO</a:t>
            </a:r>
            <a:r>
              <a:rPr lang="en-US" sz="1680" baseline="-25000" dirty="0">
                <a:solidFill>
                  <a:srgbClr val="000000"/>
                </a:solidFill>
                <a:latin typeface="Garamond" panose="02020404030301010803" pitchFamily="18" charset="0"/>
              </a:rPr>
              <a:t>2</a:t>
            </a:r>
            <a:r>
              <a:rPr lang="en-US" sz="1680" dirty="0">
                <a:solidFill>
                  <a:srgbClr val="000000"/>
                </a:solidFill>
                <a:latin typeface="Garamond" panose="02020404030301010803" pitchFamily="18" charset="0"/>
              </a:rPr>
              <a:t> drawdown from mid-July, continues through September</a:t>
            </a:r>
          </a:p>
          <a:p>
            <a:pPr marL="342900" indent="-342900">
              <a:buFont typeface="Wingdings" pitchFamily="2" charset="2"/>
              <a:buChar char="§"/>
            </a:pPr>
            <a:r>
              <a:rPr lang="en-US" sz="1680" dirty="0">
                <a:solidFill>
                  <a:srgbClr val="000000"/>
                </a:solidFill>
                <a:latin typeface="Garamond" panose="02020404030301010803" pitchFamily="18" charset="0"/>
              </a:rPr>
              <a:t>CH</a:t>
            </a:r>
            <a:r>
              <a:rPr lang="en-US" sz="1680" baseline="-25000" dirty="0">
                <a:solidFill>
                  <a:srgbClr val="000000"/>
                </a:solidFill>
                <a:latin typeface="Garamond" panose="02020404030301010803" pitchFamily="18" charset="0"/>
              </a:rPr>
              <a:t>4</a:t>
            </a:r>
            <a:r>
              <a:rPr lang="en-US" sz="1680" dirty="0">
                <a:solidFill>
                  <a:srgbClr val="000000"/>
                </a:solidFill>
                <a:latin typeface="Garamond" panose="02020404030301010803" pitchFamily="18" charset="0"/>
              </a:rPr>
              <a:t> enhancements increase from July onward</a:t>
            </a:r>
          </a:p>
        </p:txBody>
      </p:sp>
      <p:sp>
        <p:nvSpPr>
          <p:cNvPr id="14" name="Rectangle 13">
            <a:extLst>
              <a:ext uri="{FF2B5EF4-FFF2-40B4-BE49-F238E27FC236}">
                <a16:creationId xmlns:a16="http://schemas.microsoft.com/office/drawing/2014/main" id="{86F7A0EA-E391-214F-A3CB-582306A7CC12}"/>
              </a:ext>
            </a:extLst>
          </p:cNvPr>
          <p:cNvSpPr/>
          <p:nvPr/>
        </p:nvSpPr>
        <p:spPr>
          <a:xfrm>
            <a:off x="443699" y="4257418"/>
            <a:ext cx="2199542" cy="1643527"/>
          </a:xfrm>
          <a:prstGeom prst="rect">
            <a:avLst/>
          </a:prstGeom>
          <a:solidFill>
            <a:srgbClr val="D5FC79"/>
          </a:solidFill>
        </p:spPr>
        <p:txBody>
          <a:bodyPr wrap="square">
            <a:spAutoFit/>
          </a:bodyPr>
          <a:lstStyle/>
          <a:p>
            <a:r>
              <a:rPr lang="en-US" sz="1680" b="1" dirty="0">
                <a:solidFill>
                  <a:schemeClr val="accent6">
                    <a:lumMod val="50000"/>
                  </a:schemeClr>
                </a:solidFill>
                <a:latin typeface="Arial" panose="020B0604020202020204" pitchFamily="34" charset="0"/>
                <a:cs typeface="Arial" panose="020B0604020202020204" pitchFamily="34" charset="0"/>
              </a:rPr>
              <a:t>Boreal Cordillera</a:t>
            </a:r>
          </a:p>
          <a:p>
            <a:pPr marL="342900" indent="-342900">
              <a:buFont typeface="Wingdings" pitchFamily="2" charset="2"/>
              <a:buChar char="§"/>
            </a:pPr>
            <a:r>
              <a:rPr lang="en-US" sz="1680" dirty="0">
                <a:solidFill>
                  <a:srgbClr val="000000"/>
                </a:solidFill>
                <a:latin typeface="Garamond" panose="02020404030301010803" pitchFamily="18" charset="0"/>
              </a:rPr>
              <a:t>CO</a:t>
            </a:r>
            <a:r>
              <a:rPr lang="en-US" sz="1680" baseline="-25000" dirty="0">
                <a:solidFill>
                  <a:srgbClr val="000000"/>
                </a:solidFill>
                <a:latin typeface="Garamond" panose="02020404030301010803" pitchFamily="18" charset="0"/>
              </a:rPr>
              <a:t>2</a:t>
            </a:r>
            <a:r>
              <a:rPr lang="en-US" sz="1680" dirty="0">
                <a:solidFill>
                  <a:srgbClr val="000000"/>
                </a:solidFill>
                <a:latin typeface="Garamond" panose="02020404030301010803" pitchFamily="18" charset="0"/>
              </a:rPr>
              <a:t> drawdown starts early, peaks in August </a:t>
            </a:r>
          </a:p>
          <a:p>
            <a:pPr marL="342900" indent="-342900">
              <a:buFont typeface="Wingdings" pitchFamily="2" charset="2"/>
              <a:buChar char="§"/>
            </a:pPr>
            <a:r>
              <a:rPr lang="en-US" sz="1680" dirty="0">
                <a:solidFill>
                  <a:srgbClr val="000000"/>
                </a:solidFill>
                <a:latin typeface="Garamond" panose="02020404030301010803" pitchFamily="18" charset="0"/>
              </a:rPr>
              <a:t>CH</a:t>
            </a:r>
            <a:r>
              <a:rPr lang="en-US" sz="1680" baseline="-25000" dirty="0">
                <a:solidFill>
                  <a:srgbClr val="000000"/>
                </a:solidFill>
                <a:latin typeface="Garamond" panose="02020404030301010803" pitchFamily="18" charset="0"/>
              </a:rPr>
              <a:t>4</a:t>
            </a:r>
            <a:r>
              <a:rPr lang="en-US" sz="1680" dirty="0">
                <a:solidFill>
                  <a:srgbClr val="000000"/>
                </a:solidFill>
                <a:latin typeface="Garamond" panose="02020404030301010803" pitchFamily="18" charset="0"/>
              </a:rPr>
              <a:t> enhancements dominated by fire</a:t>
            </a:r>
          </a:p>
        </p:txBody>
      </p:sp>
      <p:sp>
        <p:nvSpPr>
          <p:cNvPr id="15" name="TextBox 14">
            <a:extLst>
              <a:ext uri="{FF2B5EF4-FFF2-40B4-BE49-F238E27FC236}">
                <a16:creationId xmlns:a16="http://schemas.microsoft.com/office/drawing/2014/main" id="{D7F19DCF-DF4A-C14D-921F-4EF9D159692A}"/>
              </a:ext>
            </a:extLst>
          </p:cNvPr>
          <p:cNvSpPr txBox="1"/>
          <p:nvPr/>
        </p:nvSpPr>
        <p:spPr>
          <a:xfrm>
            <a:off x="9946632" y="4279857"/>
            <a:ext cx="2179544" cy="978729"/>
          </a:xfrm>
          <a:prstGeom prst="rect">
            <a:avLst/>
          </a:prstGeom>
          <a:solidFill>
            <a:schemeClr val="accent6">
              <a:lumMod val="75000"/>
              <a:alpha val="50000"/>
            </a:schemeClr>
          </a:solidFill>
          <a:ln>
            <a:solidFill>
              <a:srgbClr val="8B6235"/>
            </a:solidFill>
          </a:ln>
        </p:spPr>
        <p:txBody>
          <a:bodyPr wrap="square" rtlCol="0">
            <a:spAutoFit/>
          </a:bodyPr>
          <a:lstStyle/>
          <a:p>
            <a:pPr algn="ctr"/>
            <a:r>
              <a:rPr lang="en-US" sz="1440" b="1" dirty="0">
                <a:solidFill>
                  <a:srgbClr val="000000"/>
                </a:solidFill>
                <a:latin typeface="Helvetica" pitchFamily="2" charset="0"/>
                <a:cs typeface="Arial" panose="020B0604020202020204" pitchFamily="34" charset="0"/>
              </a:rPr>
              <a:t>Sweeney, Chatterjee, et al., </a:t>
            </a:r>
            <a:r>
              <a:rPr lang="en-US" sz="1440" b="1" i="1" dirty="0">
                <a:solidFill>
                  <a:srgbClr val="000000"/>
                </a:solidFill>
                <a:latin typeface="Helvetica" pitchFamily="2" charset="0"/>
                <a:cs typeface="Arial" panose="020B0604020202020204" pitchFamily="34" charset="0"/>
              </a:rPr>
              <a:t>Environ. Res. Letters</a:t>
            </a:r>
            <a:r>
              <a:rPr lang="en-US" sz="1440" b="1" dirty="0">
                <a:solidFill>
                  <a:srgbClr val="000000"/>
                </a:solidFill>
                <a:latin typeface="Helvetica" pitchFamily="2" charset="0"/>
                <a:cs typeface="Arial" panose="020B0604020202020204" pitchFamily="34" charset="0"/>
              </a:rPr>
              <a:t>, to be submitted, April 2020</a:t>
            </a:r>
          </a:p>
        </p:txBody>
      </p:sp>
      <p:sp>
        <p:nvSpPr>
          <p:cNvPr id="16" name="Rectangle 15">
            <a:extLst>
              <a:ext uri="{FF2B5EF4-FFF2-40B4-BE49-F238E27FC236}">
                <a16:creationId xmlns:a16="http://schemas.microsoft.com/office/drawing/2014/main" id="{6CB5FA1E-C30C-EA46-A30F-E0774032F679}"/>
              </a:ext>
            </a:extLst>
          </p:cNvPr>
          <p:cNvSpPr/>
          <p:nvPr/>
        </p:nvSpPr>
        <p:spPr>
          <a:xfrm>
            <a:off x="8879676" y="1482529"/>
            <a:ext cx="2199542" cy="2677656"/>
          </a:xfrm>
          <a:prstGeom prst="rect">
            <a:avLst/>
          </a:prstGeom>
          <a:solidFill>
            <a:srgbClr val="76D6FF"/>
          </a:solidFill>
        </p:spPr>
        <p:txBody>
          <a:bodyPr wrap="square">
            <a:spAutoFit/>
          </a:bodyPr>
          <a:lstStyle/>
          <a:p>
            <a:r>
              <a:rPr lang="en-US" sz="1680" b="1" dirty="0">
                <a:solidFill>
                  <a:schemeClr val="accent5">
                    <a:lumMod val="50000"/>
                  </a:schemeClr>
                </a:solidFill>
                <a:latin typeface="Arial" panose="020B0604020202020204" pitchFamily="34" charset="0"/>
                <a:cs typeface="Arial" panose="020B0604020202020204" pitchFamily="34" charset="0"/>
              </a:rPr>
              <a:t>Southern Arctic</a:t>
            </a:r>
          </a:p>
          <a:p>
            <a:pPr marL="342900" indent="-342900">
              <a:buFont typeface="Wingdings" pitchFamily="2" charset="2"/>
              <a:buChar char="§"/>
            </a:pPr>
            <a:r>
              <a:rPr lang="en-US" sz="1680" dirty="0">
                <a:solidFill>
                  <a:srgbClr val="000000"/>
                </a:solidFill>
                <a:latin typeface="Garamond" panose="02020404030301010803" pitchFamily="18" charset="0"/>
              </a:rPr>
              <a:t>Most mysterious seasonal pulsing in CO</a:t>
            </a:r>
            <a:r>
              <a:rPr lang="en-US" sz="1680" baseline="-25000" dirty="0">
                <a:solidFill>
                  <a:srgbClr val="000000"/>
                </a:solidFill>
                <a:latin typeface="Garamond" panose="02020404030301010803" pitchFamily="18" charset="0"/>
              </a:rPr>
              <a:t>2</a:t>
            </a:r>
            <a:r>
              <a:rPr lang="en-US" sz="1680" dirty="0">
                <a:solidFill>
                  <a:srgbClr val="000000"/>
                </a:solidFill>
                <a:latin typeface="Garamond" panose="02020404030301010803" pitchFamily="18" charset="0"/>
              </a:rPr>
              <a:t> and CH</a:t>
            </a:r>
            <a:r>
              <a:rPr lang="en-US" sz="1680" baseline="-25000" dirty="0">
                <a:solidFill>
                  <a:srgbClr val="000000"/>
                </a:solidFill>
                <a:latin typeface="Garamond" panose="02020404030301010803" pitchFamily="18" charset="0"/>
              </a:rPr>
              <a:t>4</a:t>
            </a:r>
          </a:p>
          <a:p>
            <a:pPr marL="342900" indent="-342900">
              <a:buFont typeface="Wingdings" pitchFamily="2" charset="2"/>
              <a:buChar char="§"/>
            </a:pPr>
            <a:r>
              <a:rPr lang="en-US" sz="1680" dirty="0">
                <a:solidFill>
                  <a:srgbClr val="000000"/>
                </a:solidFill>
                <a:latin typeface="Garamond" panose="02020404030301010803" pitchFamily="18" charset="0"/>
              </a:rPr>
              <a:t>Observations record high concentrations in CO</a:t>
            </a:r>
            <a:r>
              <a:rPr lang="en-US" sz="1680" baseline="-25000" dirty="0">
                <a:solidFill>
                  <a:srgbClr val="000000"/>
                </a:solidFill>
                <a:latin typeface="Garamond" panose="02020404030301010803" pitchFamily="18" charset="0"/>
              </a:rPr>
              <a:t>2</a:t>
            </a:r>
            <a:r>
              <a:rPr lang="en-US" sz="1680" dirty="0">
                <a:solidFill>
                  <a:srgbClr val="000000"/>
                </a:solidFill>
                <a:latin typeface="Garamond" panose="02020404030301010803" pitchFamily="18" charset="0"/>
              </a:rPr>
              <a:t> but low concentrations in CH</a:t>
            </a:r>
            <a:r>
              <a:rPr lang="en-US" sz="1680" baseline="-25000" dirty="0">
                <a:solidFill>
                  <a:srgbClr val="000000"/>
                </a:solidFill>
                <a:latin typeface="Garamond" panose="02020404030301010803" pitchFamily="18" charset="0"/>
              </a:rPr>
              <a:t>4</a:t>
            </a:r>
            <a:r>
              <a:rPr lang="en-US" sz="1680" dirty="0">
                <a:solidFill>
                  <a:srgbClr val="000000"/>
                </a:solidFill>
                <a:latin typeface="Garamond" panose="02020404030301010803" pitchFamily="18" charset="0"/>
              </a:rPr>
              <a:t> and CO  </a:t>
            </a:r>
          </a:p>
        </p:txBody>
      </p:sp>
      <p:cxnSp>
        <p:nvCxnSpPr>
          <p:cNvPr id="13" name="Straight Arrow Connector 12">
            <a:extLst>
              <a:ext uri="{FF2B5EF4-FFF2-40B4-BE49-F238E27FC236}">
                <a16:creationId xmlns:a16="http://schemas.microsoft.com/office/drawing/2014/main" id="{8180EBC8-E23C-5B43-A301-5E7E4BA1C3A2}"/>
              </a:ext>
            </a:extLst>
          </p:cNvPr>
          <p:cNvCxnSpPr>
            <a:cxnSpLocks/>
            <a:stCxn id="11" idx="3"/>
          </p:cNvCxnSpPr>
          <p:nvPr/>
        </p:nvCxnSpPr>
        <p:spPr>
          <a:xfrm flipV="1">
            <a:off x="2633978" y="2161742"/>
            <a:ext cx="1092297" cy="530349"/>
          </a:xfrm>
          <a:prstGeom prst="straightConnector1">
            <a:avLst/>
          </a:prstGeom>
          <a:ln w="38100">
            <a:solidFill>
              <a:srgbClr val="000000"/>
            </a:solidFill>
            <a:headEnd type="oval"/>
            <a:tailEnd type="triangle" w="lg"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EB46D041-8E59-6448-A110-DD6C3D6EE150}"/>
              </a:ext>
            </a:extLst>
          </p:cNvPr>
          <p:cNvCxnSpPr>
            <a:cxnSpLocks/>
            <a:stCxn id="14" idx="3"/>
          </p:cNvCxnSpPr>
          <p:nvPr/>
        </p:nvCxnSpPr>
        <p:spPr>
          <a:xfrm flipV="1">
            <a:off x="2643241" y="3807663"/>
            <a:ext cx="2714887" cy="1271519"/>
          </a:xfrm>
          <a:prstGeom prst="straightConnector1">
            <a:avLst/>
          </a:prstGeom>
          <a:ln w="38100">
            <a:solidFill>
              <a:srgbClr val="000000"/>
            </a:solidFill>
            <a:headEnd type="oval"/>
            <a:tailEnd type="triangle" w="lg"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474C8B08-10D8-3C47-99E8-238A4239CABD}"/>
              </a:ext>
            </a:extLst>
          </p:cNvPr>
          <p:cNvCxnSpPr>
            <a:cxnSpLocks/>
            <a:stCxn id="16" idx="1"/>
          </p:cNvCxnSpPr>
          <p:nvPr/>
        </p:nvCxnSpPr>
        <p:spPr>
          <a:xfrm flipH="1" flipV="1">
            <a:off x="7215068" y="2429030"/>
            <a:ext cx="1664608" cy="392327"/>
          </a:xfrm>
          <a:prstGeom prst="straightConnector1">
            <a:avLst/>
          </a:prstGeom>
          <a:ln w="38100">
            <a:solidFill>
              <a:srgbClr val="000000"/>
            </a:solidFill>
            <a:headEnd type="oval"/>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5632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B7467-5D7E-AB4F-B97B-838C69C502E6}"/>
              </a:ext>
            </a:extLst>
          </p:cNvPr>
          <p:cNvSpPr>
            <a:spLocks noGrp="1"/>
          </p:cNvSpPr>
          <p:nvPr>
            <p:ph type="title"/>
          </p:nvPr>
        </p:nvSpPr>
        <p:spPr/>
        <p:txBody>
          <a:bodyPr>
            <a:noAutofit/>
          </a:bodyPr>
          <a:lstStyle/>
          <a:p>
            <a:r>
              <a:rPr lang="en-US" sz="3200" dirty="0"/>
              <a:t>Using the GEOS model to explore new observing portfolios to monitor and detect changes </a:t>
            </a:r>
          </a:p>
        </p:txBody>
      </p:sp>
      <p:sp>
        <p:nvSpPr>
          <p:cNvPr id="13" name="Text Placeholder 3">
            <a:extLst>
              <a:ext uri="{FF2B5EF4-FFF2-40B4-BE49-F238E27FC236}">
                <a16:creationId xmlns:a16="http://schemas.microsoft.com/office/drawing/2014/main" id="{0D810D1F-29F8-E748-B5EB-D39A4C6AAF2D}"/>
              </a:ext>
            </a:extLst>
          </p:cNvPr>
          <p:cNvSpPr>
            <a:spLocks noGrp="1"/>
          </p:cNvSpPr>
          <p:nvPr>
            <p:ph type="body" sz="quarter" idx="13"/>
          </p:nvPr>
        </p:nvSpPr>
        <p:spPr>
          <a:xfrm>
            <a:off x="159376" y="2092581"/>
            <a:ext cx="5489255" cy="3381379"/>
          </a:xfrm>
        </p:spPr>
        <p:txBody>
          <a:bodyPr>
            <a:noAutofit/>
          </a:bodyPr>
          <a:lstStyle/>
          <a:p>
            <a:pPr marL="411480" indent="-411480" algn="l">
              <a:lnSpc>
                <a:spcPct val="100000"/>
              </a:lnSpc>
              <a:buSzPct val="75000"/>
              <a:buFont typeface="Wingdings" pitchFamily="2" charset="2"/>
              <a:buChar char="q"/>
            </a:pPr>
            <a:r>
              <a:rPr lang="en-US" sz="2160" dirty="0">
                <a:solidFill>
                  <a:prstClr val="black"/>
                </a:solidFill>
              </a:rPr>
              <a:t>What capability do we have to observe emissions &amp; changes in emissions?</a:t>
            </a:r>
          </a:p>
          <a:p>
            <a:pPr marL="411480" indent="-411480" algn="l">
              <a:lnSpc>
                <a:spcPct val="100000"/>
              </a:lnSpc>
              <a:buSzPct val="75000"/>
              <a:buFont typeface="Wingdings" pitchFamily="2" charset="2"/>
              <a:buChar char="q"/>
            </a:pPr>
            <a:r>
              <a:rPr lang="en-US" sz="2160" dirty="0">
                <a:solidFill>
                  <a:prstClr val="black"/>
                </a:solidFill>
              </a:rPr>
              <a:t>What observing network do we need to locate and detect future emission hotspots?</a:t>
            </a:r>
          </a:p>
          <a:p>
            <a:pPr marL="411480" indent="-411480" algn="l">
              <a:lnSpc>
                <a:spcPct val="100000"/>
              </a:lnSpc>
              <a:buSzPct val="75000"/>
              <a:buFont typeface="Wingdings" pitchFamily="2" charset="2"/>
              <a:buChar char="q"/>
            </a:pPr>
            <a:r>
              <a:rPr lang="en-US" sz="2160" dirty="0">
                <a:solidFill>
                  <a:prstClr val="black"/>
                </a:solidFill>
              </a:rPr>
              <a:t>What temporal information would we need to constrain the spatial distribution of potential carbon-climate feedback?</a:t>
            </a:r>
          </a:p>
        </p:txBody>
      </p:sp>
      <p:sp>
        <p:nvSpPr>
          <p:cNvPr id="9" name="TextBox 8">
            <a:extLst>
              <a:ext uri="{FF2B5EF4-FFF2-40B4-BE49-F238E27FC236}">
                <a16:creationId xmlns:a16="http://schemas.microsoft.com/office/drawing/2014/main" id="{79D99596-E4AE-864F-97B2-AB329C46BC3C}"/>
              </a:ext>
            </a:extLst>
          </p:cNvPr>
          <p:cNvSpPr txBox="1"/>
          <p:nvPr/>
        </p:nvSpPr>
        <p:spPr>
          <a:xfrm>
            <a:off x="1612958" y="5669323"/>
            <a:ext cx="9378890" cy="535531"/>
          </a:xfrm>
          <a:prstGeom prst="rect">
            <a:avLst/>
          </a:prstGeom>
          <a:solidFill>
            <a:schemeClr val="accent6">
              <a:lumMod val="20000"/>
              <a:lumOff val="80000"/>
              <a:alpha val="50000"/>
            </a:schemeClr>
          </a:solidFill>
          <a:ln>
            <a:solidFill>
              <a:srgbClr val="8B6235"/>
            </a:solidFill>
          </a:ln>
        </p:spPr>
        <p:txBody>
          <a:bodyPr wrap="square" rtlCol="0">
            <a:spAutoFit/>
          </a:bodyPr>
          <a:lstStyle/>
          <a:p>
            <a:pPr algn="ctr"/>
            <a:r>
              <a:rPr lang="en-US" sz="1440" dirty="0">
                <a:solidFill>
                  <a:srgbClr val="000000"/>
                </a:solidFill>
                <a:latin typeface="Helvetica" pitchFamily="2" charset="0"/>
                <a:cs typeface="Arial" panose="020B0604020202020204" pitchFamily="34" charset="0"/>
              </a:rPr>
              <a:t>Chatterjee, Ott, Poulter, in collaboration with Max Planck Institute for Biogeochemistry, Northern Arizona University, Lawrence Berkeley National Laboratory, among others</a:t>
            </a:r>
            <a:endParaRPr lang="en-US" sz="1440" i="1" dirty="0">
              <a:solidFill>
                <a:srgbClr val="000000"/>
              </a:solidFill>
              <a:latin typeface="Helvetica" pitchFamily="2" charset="0"/>
              <a:cs typeface="Arial" panose="020B0604020202020204" pitchFamily="34" charset="0"/>
            </a:endParaRPr>
          </a:p>
        </p:txBody>
      </p:sp>
      <p:sp>
        <p:nvSpPr>
          <p:cNvPr id="6" name="TextBox 5">
            <a:extLst>
              <a:ext uri="{FF2B5EF4-FFF2-40B4-BE49-F238E27FC236}">
                <a16:creationId xmlns:a16="http://schemas.microsoft.com/office/drawing/2014/main" id="{E0719127-AEC8-8A46-9A37-C3748AF4B3E4}"/>
              </a:ext>
            </a:extLst>
          </p:cNvPr>
          <p:cNvSpPr txBox="1"/>
          <p:nvPr/>
        </p:nvSpPr>
        <p:spPr>
          <a:xfrm>
            <a:off x="6096000" y="1440396"/>
            <a:ext cx="5599471" cy="469916"/>
          </a:xfrm>
          <a:prstGeom prst="roundRect">
            <a:avLst/>
          </a:prstGeom>
          <a:solidFill>
            <a:schemeClr val="accent6">
              <a:lumMod val="20000"/>
              <a:lumOff val="80000"/>
              <a:alpha val="40000"/>
            </a:schemeClr>
          </a:solidFill>
          <a:ln>
            <a:noFill/>
          </a:ln>
        </p:spPr>
        <p:txBody>
          <a:bodyPr wrap="square" rtlCol="0">
            <a:spAutoFit/>
          </a:bodyPr>
          <a:lstStyle/>
          <a:p>
            <a:pPr algn="ctr"/>
            <a:r>
              <a:rPr lang="en-US" sz="2160" dirty="0">
                <a:solidFill>
                  <a:srgbClr val="000000"/>
                </a:solidFill>
                <a:latin typeface="Arial" panose="020B0604020202020204" pitchFamily="34" charset="0"/>
                <a:cs typeface="Arial" panose="020B0604020202020204" pitchFamily="34" charset="0"/>
              </a:rPr>
              <a:t>Sample scenarios that we are running</a:t>
            </a:r>
          </a:p>
        </p:txBody>
      </p:sp>
      <p:pic>
        <p:nvPicPr>
          <p:cNvPr id="8" name="Picture 7">
            <a:extLst>
              <a:ext uri="{FF2B5EF4-FFF2-40B4-BE49-F238E27FC236}">
                <a16:creationId xmlns:a16="http://schemas.microsoft.com/office/drawing/2014/main" id="{0463D3DD-65C3-194C-806B-450256F39484}"/>
              </a:ext>
            </a:extLst>
          </p:cNvPr>
          <p:cNvPicPr>
            <a:picLocks noChangeAspect="1"/>
          </p:cNvPicPr>
          <p:nvPr/>
        </p:nvPicPr>
        <p:blipFill>
          <a:blip r:embed="rId3"/>
          <a:stretch>
            <a:fillRect/>
          </a:stretch>
        </p:blipFill>
        <p:spPr>
          <a:xfrm>
            <a:off x="6029569" y="2080714"/>
            <a:ext cx="5665902" cy="3393246"/>
          </a:xfrm>
          <a:prstGeom prst="rect">
            <a:avLst/>
          </a:prstGeom>
        </p:spPr>
      </p:pic>
    </p:spTree>
    <p:extLst>
      <p:ext uri="{BB962C8B-B14F-4D97-AF65-F5344CB8AC3E}">
        <p14:creationId xmlns:p14="http://schemas.microsoft.com/office/powerpoint/2010/main" val="3048089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3A2DC781-46C1-CB4E-9BCB-7363DB74A6C4}"/>
              </a:ext>
            </a:extLst>
          </p:cNvPr>
          <p:cNvSpPr>
            <a:spLocks noGrp="1"/>
          </p:cNvSpPr>
          <p:nvPr>
            <p:ph type="title"/>
          </p:nvPr>
        </p:nvSpPr>
        <p:spPr>
          <a:xfrm>
            <a:off x="263769" y="553510"/>
            <a:ext cx="11136734" cy="820208"/>
          </a:xfrm>
        </p:spPr>
        <p:txBody>
          <a:bodyPr/>
          <a:lstStyle/>
          <a:p>
            <a:r>
              <a:rPr lang="en-US" sz="3200" dirty="0"/>
              <a:t>Linking polar atmospheric &amp; ocean processes through ice sheet runoff</a:t>
            </a:r>
          </a:p>
        </p:txBody>
      </p:sp>
      <p:pic>
        <p:nvPicPr>
          <p:cNvPr id="7" name="Picture 6">
            <a:extLst>
              <a:ext uri="{FF2B5EF4-FFF2-40B4-BE49-F238E27FC236}">
                <a16:creationId xmlns:a16="http://schemas.microsoft.com/office/drawing/2014/main" id="{8DAC651A-D59F-C446-80AE-B01055E0AB47}"/>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24322" y="3034862"/>
            <a:ext cx="5108117" cy="3197365"/>
          </a:xfrm>
          <a:prstGeom prst="rect">
            <a:avLst/>
          </a:prstGeom>
        </p:spPr>
      </p:pic>
      <p:pic>
        <p:nvPicPr>
          <p:cNvPr id="8" name="Picture 7">
            <a:extLst>
              <a:ext uri="{FF2B5EF4-FFF2-40B4-BE49-F238E27FC236}">
                <a16:creationId xmlns:a16="http://schemas.microsoft.com/office/drawing/2014/main" id="{91EC8F4E-FC14-CE4F-9B17-DA96A32850AE}"/>
              </a:ext>
            </a:extLst>
          </p:cNvPr>
          <p:cNvPicPr>
            <a:picLocks noChangeAspect="1"/>
          </p:cNvPicPr>
          <p:nvPr/>
        </p:nvPicPr>
        <p:blipFill>
          <a:blip r:embed="rId4"/>
          <a:stretch>
            <a:fillRect/>
          </a:stretch>
        </p:blipFill>
        <p:spPr>
          <a:xfrm>
            <a:off x="6323254" y="1414136"/>
            <a:ext cx="5769360" cy="4362199"/>
          </a:xfrm>
          <a:prstGeom prst="rect">
            <a:avLst/>
          </a:prstGeom>
        </p:spPr>
      </p:pic>
      <p:sp>
        <p:nvSpPr>
          <p:cNvPr id="9" name="TextBox 8">
            <a:extLst>
              <a:ext uri="{FF2B5EF4-FFF2-40B4-BE49-F238E27FC236}">
                <a16:creationId xmlns:a16="http://schemas.microsoft.com/office/drawing/2014/main" id="{4C576DB1-E916-304A-9A04-0EB9C83AA07C}"/>
              </a:ext>
            </a:extLst>
          </p:cNvPr>
          <p:cNvSpPr txBox="1"/>
          <p:nvPr/>
        </p:nvSpPr>
        <p:spPr>
          <a:xfrm>
            <a:off x="10942940" y="6012979"/>
            <a:ext cx="1149674" cy="323165"/>
          </a:xfrm>
          <a:prstGeom prst="rect">
            <a:avLst/>
          </a:prstGeom>
          <a:noFill/>
        </p:spPr>
        <p:txBody>
          <a:bodyPr wrap="none" rtlCol="0">
            <a:spAutoFit/>
          </a:bodyPr>
          <a:lstStyle/>
          <a:p>
            <a:pPr algn="l"/>
            <a:r>
              <a:rPr lang="en-US" sz="1500" dirty="0">
                <a:solidFill>
                  <a:srgbClr val="000000"/>
                </a:solidFill>
              </a:rPr>
              <a:t>Chu (2013)</a:t>
            </a:r>
          </a:p>
        </p:txBody>
      </p:sp>
      <p:sp>
        <p:nvSpPr>
          <p:cNvPr id="2" name="TextBox 1">
            <a:extLst>
              <a:ext uri="{FF2B5EF4-FFF2-40B4-BE49-F238E27FC236}">
                <a16:creationId xmlns:a16="http://schemas.microsoft.com/office/drawing/2014/main" id="{49D53B02-BDA7-D14B-B437-6F62F6C6599D}"/>
              </a:ext>
            </a:extLst>
          </p:cNvPr>
          <p:cNvSpPr txBox="1"/>
          <p:nvPr/>
        </p:nvSpPr>
        <p:spPr>
          <a:xfrm>
            <a:off x="99386" y="6079328"/>
            <a:ext cx="2029017" cy="323165"/>
          </a:xfrm>
          <a:prstGeom prst="rect">
            <a:avLst/>
          </a:prstGeom>
          <a:noFill/>
        </p:spPr>
        <p:txBody>
          <a:bodyPr wrap="none" rtlCol="0">
            <a:spAutoFit/>
          </a:bodyPr>
          <a:lstStyle/>
          <a:p>
            <a:pPr algn="l"/>
            <a:r>
              <a:rPr lang="en-US" sz="1500" dirty="0">
                <a:solidFill>
                  <a:srgbClr val="000000"/>
                </a:solidFill>
              </a:rPr>
              <a:t>Wadham et al. (2019)</a:t>
            </a:r>
          </a:p>
        </p:txBody>
      </p:sp>
      <p:sp>
        <p:nvSpPr>
          <p:cNvPr id="3" name="Rectangle 2">
            <a:extLst>
              <a:ext uri="{FF2B5EF4-FFF2-40B4-BE49-F238E27FC236}">
                <a16:creationId xmlns:a16="http://schemas.microsoft.com/office/drawing/2014/main" id="{89182FDD-0412-AD45-8CA2-C0635D211E30}"/>
              </a:ext>
            </a:extLst>
          </p:cNvPr>
          <p:cNvSpPr/>
          <p:nvPr/>
        </p:nvSpPr>
        <p:spPr>
          <a:xfrm>
            <a:off x="455849" y="2918576"/>
            <a:ext cx="337226" cy="3955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C3119D73-5DAD-444F-8CD8-D956EFBFFF45}"/>
              </a:ext>
            </a:extLst>
          </p:cNvPr>
          <p:cNvSpPr txBox="1"/>
          <p:nvPr/>
        </p:nvSpPr>
        <p:spPr>
          <a:xfrm>
            <a:off x="263769" y="1522448"/>
            <a:ext cx="5968130" cy="1379101"/>
          </a:xfrm>
          <a:prstGeom prst="roundRect">
            <a:avLst/>
          </a:prstGeom>
          <a:solidFill>
            <a:schemeClr val="accent4">
              <a:lumMod val="20000"/>
              <a:lumOff val="80000"/>
            </a:schemeClr>
          </a:solidFill>
        </p:spPr>
        <p:txBody>
          <a:bodyPr wrap="square" rtlCol="0">
            <a:spAutoFit/>
          </a:bodyPr>
          <a:lstStyle/>
          <a:p>
            <a:pPr algn="l"/>
            <a:r>
              <a:rPr lang="en-US" sz="2500" dirty="0">
                <a:solidFill>
                  <a:srgbClr val="000000"/>
                </a:solidFill>
              </a:rPr>
              <a:t>Meltwater routing can alter ice sheet and glacier dynamics and ocean runoff (and associated processes).</a:t>
            </a:r>
          </a:p>
        </p:txBody>
      </p:sp>
      <p:sp>
        <p:nvSpPr>
          <p:cNvPr id="18" name="TextBox 17">
            <a:extLst>
              <a:ext uri="{FF2B5EF4-FFF2-40B4-BE49-F238E27FC236}">
                <a16:creationId xmlns:a16="http://schemas.microsoft.com/office/drawing/2014/main" id="{6DE40D3C-AF28-BA49-8F4F-39217CFDF3A0}"/>
              </a:ext>
            </a:extLst>
          </p:cNvPr>
          <p:cNvSpPr txBox="1"/>
          <p:nvPr/>
        </p:nvSpPr>
        <p:spPr>
          <a:xfrm>
            <a:off x="1022667" y="3016054"/>
            <a:ext cx="3506088" cy="369332"/>
          </a:xfrm>
          <a:prstGeom prst="rect">
            <a:avLst/>
          </a:prstGeom>
          <a:solidFill>
            <a:schemeClr val="bg1"/>
          </a:solidFill>
        </p:spPr>
        <p:txBody>
          <a:bodyPr wrap="none" rtlCol="0">
            <a:spAutoFit/>
          </a:bodyPr>
          <a:lstStyle/>
          <a:p>
            <a:pPr algn="ctr"/>
            <a:r>
              <a:rPr lang="en-US" b="1" dirty="0">
                <a:solidFill>
                  <a:srgbClr val="000000"/>
                </a:solidFill>
              </a:rPr>
              <a:t>Nutrient &amp; organic carbon flux</a:t>
            </a:r>
          </a:p>
        </p:txBody>
      </p:sp>
      <p:sp>
        <p:nvSpPr>
          <p:cNvPr id="19" name="TextBox 18">
            <a:extLst>
              <a:ext uri="{FF2B5EF4-FFF2-40B4-BE49-F238E27FC236}">
                <a16:creationId xmlns:a16="http://schemas.microsoft.com/office/drawing/2014/main" id="{87B116E7-52AC-7D41-BEE4-40106437598D}"/>
              </a:ext>
            </a:extLst>
          </p:cNvPr>
          <p:cNvSpPr txBox="1"/>
          <p:nvPr/>
        </p:nvSpPr>
        <p:spPr>
          <a:xfrm>
            <a:off x="5350182" y="5180778"/>
            <a:ext cx="3418761" cy="1123712"/>
          </a:xfrm>
          <a:prstGeom prst="roundRect">
            <a:avLst/>
          </a:prstGeom>
          <a:solidFill>
            <a:schemeClr val="accent4">
              <a:lumMod val="20000"/>
              <a:lumOff val="80000"/>
            </a:schemeClr>
          </a:solidFill>
        </p:spPr>
        <p:txBody>
          <a:bodyPr wrap="square" rtlCol="0">
            <a:spAutoFit/>
          </a:bodyPr>
          <a:lstStyle/>
          <a:p>
            <a:pPr algn="l"/>
            <a:r>
              <a:rPr lang="en-US" sz="2000" dirty="0">
                <a:solidFill>
                  <a:srgbClr val="000000"/>
                </a:solidFill>
              </a:rPr>
              <a:t>Sediment, nutrient, and methane entrainment when meltwater reaches the bed.</a:t>
            </a:r>
          </a:p>
        </p:txBody>
      </p:sp>
      <p:cxnSp>
        <p:nvCxnSpPr>
          <p:cNvPr id="11" name="Straight Arrow Connector 10">
            <a:extLst>
              <a:ext uri="{FF2B5EF4-FFF2-40B4-BE49-F238E27FC236}">
                <a16:creationId xmlns:a16="http://schemas.microsoft.com/office/drawing/2014/main" id="{4E4F2A42-7D5A-AA45-9B09-287B709705EC}"/>
              </a:ext>
            </a:extLst>
          </p:cNvPr>
          <p:cNvCxnSpPr>
            <a:stCxn id="19" idx="0"/>
          </p:cNvCxnSpPr>
          <p:nvPr/>
        </p:nvCxnSpPr>
        <p:spPr>
          <a:xfrm flipV="1">
            <a:off x="7059563" y="4527755"/>
            <a:ext cx="1288024" cy="653023"/>
          </a:xfrm>
          <a:prstGeom prst="straightConnector1">
            <a:avLst/>
          </a:prstGeom>
          <a:ln w="50800">
            <a:solidFill>
              <a:srgbClr val="000000"/>
            </a:solidFill>
            <a:headEnd type="oval" w="med" len="med"/>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60915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093CD03E-54BB-0B42-94CE-3A041AE72DE9}"/>
              </a:ext>
            </a:extLst>
          </p:cNvPr>
          <p:cNvGrpSpPr/>
          <p:nvPr/>
        </p:nvGrpSpPr>
        <p:grpSpPr>
          <a:xfrm>
            <a:off x="7107677" y="1029266"/>
            <a:ext cx="3745994" cy="5255888"/>
            <a:chOff x="8686801" y="1616156"/>
            <a:chExt cx="3327704" cy="4668998"/>
          </a:xfrm>
        </p:grpSpPr>
        <p:pic>
          <p:nvPicPr>
            <p:cNvPr id="2" name="Picture 1">
              <a:extLst>
                <a:ext uri="{FF2B5EF4-FFF2-40B4-BE49-F238E27FC236}">
                  <a16:creationId xmlns:a16="http://schemas.microsoft.com/office/drawing/2014/main" id="{2ABD0EF1-6F65-0540-B031-311799CE635D}"/>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t="-1"/>
            <a:stretch/>
          </p:blipFill>
          <p:spPr>
            <a:xfrm>
              <a:off x="8686801" y="1616156"/>
              <a:ext cx="3327704" cy="4668998"/>
            </a:xfrm>
            <a:prstGeom prst="rect">
              <a:avLst/>
            </a:prstGeom>
          </p:spPr>
        </p:pic>
        <p:pic>
          <p:nvPicPr>
            <p:cNvPr id="7" name="Picture 6">
              <a:extLst>
                <a:ext uri="{FF2B5EF4-FFF2-40B4-BE49-F238E27FC236}">
                  <a16:creationId xmlns:a16="http://schemas.microsoft.com/office/drawing/2014/main" id="{B376B838-5D08-4447-9679-38B55B4FF6B6}"/>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8735189" y="1692614"/>
              <a:ext cx="1472368" cy="543524"/>
            </a:xfrm>
            <a:prstGeom prst="rect">
              <a:avLst/>
            </a:prstGeom>
            <a:ln w="28575">
              <a:solidFill>
                <a:srgbClr val="000000"/>
              </a:solidFill>
            </a:ln>
          </p:spPr>
        </p:pic>
      </p:grpSp>
      <p:sp>
        <p:nvSpPr>
          <p:cNvPr id="4" name="TextBox 3">
            <a:extLst>
              <a:ext uri="{FF2B5EF4-FFF2-40B4-BE49-F238E27FC236}">
                <a16:creationId xmlns:a16="http://schemas.microsoft.com/office/drawing/2014/main" id="{3D7B5CEB-78D3-5C45-867A-5E65187BE761}"/>
              </a:ext>
            </a:extLst>
          </p:cNvPr>
          <p:cNvSpPr txBox="1"/>
          <p:nvPr/>
        </p:nvSpPr>
        <p:spPr>
          <a:xfrm>
            <a:off x="7361843" y="5980599"/>
            <a:ext cx="1892579" cy="323165"/>
          </a:xfrm>
          <a:prstGeom prst="rect">
            <a:avLst/>
          </a:prstGeom>
          <a:noFill/>
        </p:spPr>
        <p:txBody>
          <a:bodyPr wrap="square" rtlCol="0">
            <a:spAutoFit/>
          </a:bodyPr>
          <a:lstStyle/>
          <a:p>
            <a:pPr algn="l"/>
            <a:r>
              <a:rPr lang="en-US" sz="1500" dirty="0">
                <a:solidFill>
                  <a:srgbClr val="000000"/>
                </a:solidFill>
              </a:rPr>
              <a:t>Arrigo et al. (2017)</a:t>
            </a:r>
          </a:p>
        </p:txBody>
      </p:sp>
      <p:sp>
        <p:nvSpPr>
          <p:cNvPr id="15" name="Rectangle 14">
            <a:extLst>
              <a:ext uri="{FF2B5EF4-FFF2-40B4-BE49-F238E27FC236}">
                <a16:creationId xmlns:a16="http://schemas.microsoft.com/office/drawing/2014/main" id="{0A17DF14-07C0-1A46-ACB3-F77BDE6B6D71}"/>
              </a:ext>
            </a:extLst>
          </p:cNvPr>
          <p:cNvSpPr/>
          <p:nvPr/>
        </p:nvSpPr>
        <p:spPr>
          <a:xfrm>
            <a:off x="492868" y="2581072"/>
            <a:ext cx="337226" cy="3955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itle 2">
            <a:extLst>
              <a:ext uri="{FF2B5EF4-FFF2-40B4-BE49-F238E27FC236}">
                <a16:creationId xmlns:a16="http://schemas.microsoft.com/office/drawing/2014/main" id="{77D68B56-2ABB-E043-8D3B-67E861186B46}"/>
              </a:ext>
            </a:extLst>
          </p:cNvPr>
          <p:cNvSpPr>
            <a:spLocks noGrp="1"/>
          </p:cNvSpPr>
          <p:nvPr>
            <p:ph type="title"/>
          </p:nvPr>
        </p:nvSpPr>
        <p:spPr>
          <a:xfrm>
            <a:off x="263769" y="553510"/>
            <a:ext cx="11136734" cy="820208"/>
          </a:xfrm>
        </p:spPr>
        <p:txBody>
          <a:bodyPr/>
          <a:lstStyle/>
          <a:p>
            <a:r>
              <a:rPr lang="en-US" sz="3200" dirty="0"/>
              <a:t>Meltwater runoff directly influences the ocean carbon cycle</a:t>
            </a:r>
          </a:p>
        </p:txBody>
      </p:sp>
      <p:pic>
        <p:nvPicPr>
          <p:cNvPr id="23" name="Picture 22">
            <a:extLst>
              <a:ext uri="{FF2B5EF4-FFF2-40B4-BE49-F238E27FC236}">
                <a16:creationId xmlns:a16="http://schemas.microsoft.com/office/drawing/2014/main" id="{FA39E6AB-BD4D-7A45-8C71-097E4E7B7A0B}"/>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24322" y="3034862"/>
            <a:ext cx="5108117" cy="3197365"/>
          </a:xfrm>
          <a:prstGeom prst="rect">
            <a:avLst/>
          </a:prstGeom>
        </p:spPr>
      </p:pic>
      <p:sp>
        <p:nvSpPr>
          <p:cNvPr id="24" name="TextBox 23">
            <a:extLst>
              <a:ext uri="{FF2B5EF4-FFF2-40B4-BE49-F238E27FC236}">
                <a16:creationId xmlns:a16="http://schemas.microsoft.com/office/drawing/2014/main" id="{BA0B3FAE-401D-7046-B1C0-91606046617B}"/>
              </a:ext>
            </a:extLst>
          </p:cNvPr>
          <p:cNvSpPr txBox="1"/>
          <p:nvPr/>
        </p:nvSpPr>
        <p:spPr>
          <a:xfrm>
            <a:off x="99386" y="6079328"/>
            <a:ext cx="2029017" cy="323165"/>
          </a:xfrm>
          <a:prstGeom prst="rect">
            <a:avLst/>
          </a:prstGeom>
          <a:noFill/>
        </p:spPr>
        <p:txBody>
          <a:bodyPr wrap="none" rtlCol="0">
            <a:spAutoFit/>
          </a:bodyPr>
          <a:lstStyle/>
          <a:p>
            <a:pPr algn="l"/>
            <a:r>
              <a:rPr lang="en-US" sz="1500" dirty="0">
                <a:solidFill>
                  <a:srgbClr val="000000"/>
                </a:solidFill>
              </a:rPr>
              <a:t>Wadham et al. (2019)</a:t>
            </a:r>
          </a:p>
        </p:txBody>
      </p:sp>
      <p:sp>
        <p:nvSpPr>
          <p:cNvPr id="25" name="Rectangle 24">
            <a:extLst>
              <a:ext uri="{FF2B5EF4-FFF2-40B4-BE49-F238E27FC236}">
                <a16:creationId xmlns:a16="http://schemas.microsoft.com/office/drawing/2014/main" id="{BEA6058D-3296-A341-8507-22EA794212C2}"/>
              </a:ext>
            </a:extLst>
          </p:cNvPr>
          <p:cNvSpPr/>
          <p:nvPr/>
        </p:nvSpPr>
        <p:spPr>
          <a:xfrm>
            <a:off x="455849" y="2918576"/>
            <a:ext cx="337226" cy="3955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12847291-6A8D-854F-95CE-9C45FE61258D}"/>
              </a:ext>
            </a:extLst>
          </p:cNvPr>
          <p:cNvSpPr txBox="1"/>
          <p:nvPr/>
        </p:nvSpPr>
        <p:spPr>
          <a:xfrm>
            <a:off x="263769" y="1522448"/>
            <a:ext cx="5968130" cy="1379101"/>
          </a:xfrm>
          <a:prstGeom prst="roundRect">
            <a:avLst/>
          </a:prstGeom>
          <a:solidFill>
            <a:schemeClr val="accent4">
              <a:lumMod val="20000"/>
              <a:lumOff val="80000"/>
            </a:schemeClr>
          </a:solidFill>
        </p:spPr>
        <p:txBody>
          <a:bodyPr wrap="square" rtlCol="0">
            <a:spAutoFit/>
          </a:bodyPr>
          <a:lstStyle/>
          <a:p>
            <a:pPr algn="l"/>
            <a:r>
              <a:rPr lang="en-US" sz="2500" dirty="0">
                <a:solidFill>
                  <a:srgbClr val="000000"/>
                </a:solidFill>
              </a:rPr>
              <a:t>Meltwater routing can alter ice sheet and glacier dynamics and ocean runoff (and associated processes).</a:t>
            </a:r>
          </a:p>
        </p:txBody>
      </p:sp>
      <p:sp>
        <p:nvSpPr>
          <p:cNvPr id="27" name="TextBox 26">
            <a:extLst>
              <a:ext uri="{FF2B5EF4-FFF2-40B4-BE49-F238E27FC236}">
                <a16:creationId xmlns:a16="http://schemas.microsoft.com/office/drawing/2014/main" id="{45352747-7BC0-1046-BF95-29EC06756215}"/>
              </a:ext>
            </a:extLst>
          </p:cNvPr>
          <p:cNvSpPr txBox="1"/>
          <p:nvPr/>
        </p:nvSpPr>
        <p:spPr>
          <a:xfrm>
            <a:off x="1022667" y="3016054"/>
            <a:ext cx="3506088" cy="369332"/>
          </a:xfrm>
          <a:prstGeom prst="rect">
            <a:avLst/>
          </a:prstGeom>
          <a:solidFill>
            <a:schemeClr val="bg1"/>
          </a:solidFill>
        </p:spPr>
        <p:txBody>
          <a:bodyPr wrap="none" rtlCol="0">
            <a:spAutoFit/>
          </a:bodyPr>
          <a:lstStyle/>
          <a:p>
            <a:pPr algn="ctr"/>
            <a:r>
              <a:rPr lang="en-US" b="1" dirty="0">
                <a:solidFill>
                  <a:srgbClr val="000000"/>
                </a:solidFill>
              </a:rPr>
              <a:t>Nutrient &amp; organic carbon flux</a:t>
            </a:r>
          </a:p>
        </p:txBody>
      </p:sp>
    </p:spTree>
    <p:extLst>
      <p:ext uri="{BB962C8B-B14F-4D97-AF65-F5344CB8AC3E}">
        <p14:creationId xmlns:p14="http://schemas.microsoft.com/office/powerpoint/2010/main" val="3851453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Picture 4">
            <a:extLst>
              <a:ext uri="{FF2B5EF4-FFF2-40B4-BE49-F238E27FC236}">
                <a16:creationId xmlns:a16="http://schemas.microsoft.com/office/drawing/2014/main" id="{0B99B89B-5759-8644-8D74-229C9B3B35F4}"/>
              </a:ext>
            </a:extLst>
          </p:cNvPr>
          <p:cNvPicPr>
            <a:picLocks noChangeAspect="1"/>
          </p:cNvPicPr>
          <p:nvPr/>
        </p:nvPicPr>
        <p:blipFill>
          <a:blip r:embed="rId3"/>
          <a:stretch>
            <a:fillRect/>
          </a:stretch>
        </p:blipFill>
        <p:spPr>
          <a:xfrm>
            <a:off x="377634" y="1592963"/>
            <a:ext cx="4307058" cy="4711527"/>
          </a:xfrm>
          <a:prstGeom prst="rect">
            <a:avLst/>
          </a:prstGeom>
          <a:ln w="12700">
            <a:miter lim="400000"/>
          </a:ln>
        </p:spPr>
      </p:pic>
      <p:pic>
        <p:nvPicPr>
          <p:cNvPr id="10" name="Picture 9">
            <a:extLst>
              <a:ext uri="{FF2B5EF4-FFF2-40B4-BE49-F238E27FC236}">
                <a16:creationId xmlns:a16="http://schemas.microsoft.com/office/drawing/2014/main" id="{9EE65804-41E6-0146-A4F1-7826ADB1F8B7}"/>
              </a:ext>
            </a:extLst>
          </p:cNvPr>
          <p:cNvPicPr>
            <a:picLocks noChangeAspect="1"/>
          </p:cNvPicPr>
          <p:nvPr/>
        </p:nvPicPr>
        <p:blipFill rotWithShape="1">
          <a:blip r:embed="rId4" cstate="hqprint">
            <a:alphaModFix/>
            <a:extLst>
              <a:ext uri="{28A0092B-C50C-407E-A947-70E740481C1C}">
                <a14:useLocalDpi xmlns:a14="http://schemas.microsoft.com/office/drawing/2010/main"/>
              </a:ext>
            </a:extLst>
          </a:blip>
          <a:srcRect/>
          <a:stretch/>
        </p:blipFill>
        <p:spPr>
          <a:xfrm>
            <a:off x="7886495" y="3012732"/>
            <a:ext cx="4157272" cy="3306369"/>
          </a:xfrm>
          <a:prstGeom prst="rect">
            <a:avLst/>
          </a:prstGeom>
        </p:spPr>
      </p:pic>
      <p:pic>
        <p:nvPicPr>
          <p:cNvPr id="11" name="Picture 10">
            <a:extLst>
              <a:ext uri="{FF2B5EF4-FFF2-40B4-BE49-F238E27FC236}">
                <a16:creationId xmlns:a16="http://schemas.microsoft.com/office/drawing/2014/main" id="{6C6B0E84-3708-E846-A911-6521EED5A9EB}"/>
              </a:ext>
            </a:extLst>
          </p:cNvPr>
          <p:cNvPicPr>
            <a:picLocks noChangeAspect="1"/>
          </p:cNvPicPr>
          <p:nvPr/>
        </p:nvPicPr>
        <p:blipFill rotWithShape="1">
          <a:blip r:embed="rId5" cstate="hqprint">
            <a:alphaModFix/>
            <a:extLst>
              <a:ext uri="{28A0092B-C50C-407E-A947-70E740481C1C}">
                <a14:useLocalDpi xmlns:a14="http://schemas.microsoft.com/office/drawing/2010/main"/>
              </a:ext>
            </a:extLst>
          </a:blip>
          <a:srcRect/>
          <a:stretch/>
        </p:blipFill>
        <p:spPr>
          <a:xfrm>
            <a:off x="7762772" y="38912"/>
            <a:ext cx="3234889" cy="3219817"/>
          </a:xfrm>
          <a:prstGeom prst="rect">
            <a:avLst/>
          </a:prstGeom>
        </p:spPr>
      </p:pic>
      <p:sp>
        <p:nvSpPr>
          <p:cNvPr id="15" name="Title 2">
            <a:extLst>
              <a:ext uri="{FF2B5EF4-FFF2-40B4-BE49-F238E27FC236}">
                <a16:creationId xmlns:a16="http://schemas.microsoft.com/office/drawing/2014/main" id="{C544684A-21BB-DF42-8391-E2304A0971E7}"/>
              </a:ext>
            </a:extLst>
          </p:cNvPr>
          <p:cNvSpPr>
            <a:spLocks noGrp="1"/>
          </p:cNvSpPr>
          <p:nvPr>
            <p:ph type="title"/>
          </p:nvPr>
        </p:nvSpPr>
        <p:spPr>
          <a:xfrm>
            <a:off x="263769" y="553510"/>
            <a:ext cx="10515600" cy="820208"/>
          </a:xfrm>
        </p:spPr>
        <p:txBody>
          <a:bodyPr/>
          <a:lstStyle/>
          <a:p>
            <a:pPr algn="l"/>
            <a:r>
              <a:rPr lang="en-US" sz="3200" dirty="0"/>
              <a:t>Improvements in the S2S </a:t>
            </a:r>
            <a:br>
              <a:rPr lang="en-US" sz="3200" dirty="0"/>
            </a:br>
            <a:r>
              <a:rPr lang="en-US" sz="3200" dirty="0"/>
              <a:t>coupled system</a:t>
            </a:r>
          </a:p>
        </p:txBody>
      </p:sp>
      <p:sp>
        <p:nvSpPr>
          <p:cNvPr id="8" name="TextBox 7">
            <a:extLst>
              <a:ext uri="{FF2B5EF4-FFF2-40B4-BE49-F238E27FC236}">
                <a16:creationId xmlns:a16="http://schemas.microsoft.com/office/drawing/2014/main" id="{4414D111-F110-6C49-8E21-C83A2D28F074}"/>
              </a:ext>
            </a:extLst>
          </p:cNvPr>
          <p:cNvSpPr txBox="1"/>
          <p:nvPr/>
        </p:nvSpPr>
        <p:spPr>
          <a:xfrm>
            <a:off x="5075713" y="1171669"/>
            <a:ext cx="2518082" cy="1021556"/>
          </a:xfrm>
          <a:prstGeom prst="roundRect">
            <a:avLst/>
          </a:prstGeom>
          <a:solidFill>
            <a:schemeClr val="accent4">
              <a:lumMod val="75000"/>
            </a:schemeClr>
          </a:solidFill>
        </p:spPr>
        <p:txBody>
          <a:bodyPr wrap="square" rtlCol="0">
            <a:spAutoFit/>
          </a:bodyPr>
          <a:lstStyle/>
          <a:p>
            <a:pPr algn="ctr"/>
            <a:r>
              <a:rPr lang="en-US" dirty="0">
                <a:solidFill>
                  <a:srgbClr val="000000"/>
                </a:solidFill>
              </a:rPr>
              <a:t>Adequately represent ice sheet surface mass balance. </a:t>
            </a:r>
          </a:p>
        </p:txBody>
      </p:sp>
      <p:sp>
        <p:nvSpPr>
          <p:cNvPr id="16" name="TextBox 15">
            <a:extLst>
              <a:ext uri="{FF2B5EF4-FFF2-40B4-BE49-F238E27FC236}">
                <a16:creationId xmlns:a16="http://schemas.microsoft.com/office/drawing/2014/main" id="{B98EE94C-9769-7D4B-A77C-6C7AAD61FC89}"/>
              </a:ext>
            </a:extLst>
          </p:cNvPr>
          <p:cNvSpPr txBox="1"/>
          <p:nvPr/>
        </p:nvSpPr>
        <p:spPr>
          <a:xfrm>
            <a:off x="5075713" y="2556368"/>
            <a:ext cx="2518082" cy="715089"/>
          </a:xfrm>
          <a:prstGeom prst="roundRect">
            <a:avLst/>
          </a:prstGeom>
          <a:solidFill>
            <a:schemeClr val="accent4">
              <a:lumMod val="60000"/>
              <a:lumOff val="40000"/>
            </a:schemeClr>
          </a:solidFill>
        </p:spPr>
        <p:txBody>
          <a:bodyPr wrap="square" rtlCol="0">
            <a:spAutoFit/>
          </a:bodyPr>
          <a:lstStyle/>
          <a:p>
            <a:pPr algn="ctr"/>
            <a:r>
              <a:rPr lang="en-US" dirty="0">
                <a:solidFill>
                  <a:srgbClr val="000000"/>
                </a:solidFill>
              </a:rPr>
              <a:t>Snow and ice processes included.</a:t>
            </a:r>
          </a:p>
        </p:txBody>
      </p:sp>
      <p:sp>
        <p:nvSpPr>
          <p:cNvPr id="17" name="TextBox 16">
            <a:extLst>
              <a:ext uri="{FF2B5EF4-FFF2-40B4-BE49-F238E27FC236}">
                <a16:creationId xmlns:a16="http://schemas.microsoft.com/office/drawing/2014/main" id="{96B37049-1805-EC4C-A078-46C32897F9ED}"/>
              </a:ext>
            </a:extLst>
          </p:cNvPr>
          <p:cNvSpPr txBox="1"/>
          <p:nvPr/>
        </p:nvSpPr>
        <p:spPr>
          <a:xfrm>
            <a:off x="5075713" y="3584246"/>
            <a:ext cx="2518082" cy="1328023"/>
          </a:xfrm>
          <a:prstGeom prst="roundRect">
            <a:avLst/>
          </a:prstGeom>
          <a:solidFill>
            <a:schemeClr val="accent4">
              <a:lumMod val="40000"/>
              <a:lumOff val="60000"/>
            </a:schemeClr>
          </a:solidFill>
        </p:spPr>
        <p:txBody>
          <a:bodyPr wrap="square" rtlCol="0">
            <a:spAutoFit/>
          </a:bodyPr>
          <a:lstStyle/>
          <a:p>
            <a:pPr algn="ctr"/>
            <a:r>
              <a:rPr lang="en-US" b="1" dirty="0">
                <a:solidFill>
                  <a:srgbClr val="000000"/>
                </a:solidFill>
              </a:rPr>
              <a:t>Surface routing is not representative of currently known processes.</a:t>
            </a:r>
          </a:p>
        </p:txBody>
      </p:sp>
      <p:sp>
        <p:nvSpPr>
          <p:cNvPr id="18" name="TextBox 17">
            <a:extLst>
              <a:ext uri="{FF2B5EF4-FFF2-40B4-BE49-F238E27FC236}">
                <a16:creationId xmlns:a16="http://schemas.microsoft.com/office/drawing/2014/main" id="{7261E472-AE25-E24A-952B-C81820CCBFA0}"/>
              </a:ext>
            </a:extLst>
          </p:cNvPr>
          <p:cNvSpPr txBox="1"/>
          <p:nvPr/>
        </p:nvSpPr>
        <p:spPr>
          <a:xfrm>
            <a:off x="5117822" y="5225058"/>
            <a:ext cx="2518082" cy="1021556"/>
          </a:xfrm>
          <a:prstGeom prst="roundRect">
            <a:avLst/>
          </a:prstGeom>
          <a:solidFill>
            <a:schemeClr val="accent4">
              <a:lumMod val="20000"/>
              <a:lumOff val="80000"/>
            </a:schemeClr>
          </a:solidFill>
        </p:spPr>
        <p:txBody>
          <a:bodyPr wrap="square" rtlCol="0">
            <a:spAutoFit/>
          </a:bodyPr>
          <a:lstStyle/>
          <a:p>
            <a:pPr algn="ctr"/>
            <a:r>
              <a:rPr lang="en-US" dirty="0">
                <a:solidFill>
                  <a:srgbClr val="000000"/>
                </a:solidFill>
              </a:rPr>
              <a:t>Basal and ice dynamic processes not included.</a:t>
            </a:r>
          </a:p>
        </p:txBody>
      </p:sp>
    </p:spTree>
    <p:extLst>
      <p:ext uri="{BB962C8B-B14F-4D97-AF65-F5344CB8AC3E}">
        <p14:creationId xmlns:p14="http://schemas.microsoft.com/office/powerpoint/2010/main" val="1762801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5B4299B1-A80A-2F4D-A190-68CC57F13504}"/>
              </a:ext>
            </a:extLst>
          </p:cNvPr>
          <p:cNvSpPr>
            <a:spLocks noGrp="1"/>
          </p:cNvSpPr>
          <p:nvPr>
            <p:ph type="title"/>
          </p:nvPr>
        </p:nvSpPr>
        <p:spPr>
          <a:xfrm>
            <a:off x="263769" y="553510"/>
            <a:ext cx="11210476" cy="820208"/>
          </a:xfrm>
        </p:spPr>
        <p:txBody>
          <a:bodyPr/>
          <a:lstStyle/>
          <a:p>
            <a:r>
              <a:rPr lang="en-US" sz="3200" dirty="0"/>
              <a:t>Step 1: Melt water in the appropriate ocean location</a:t>
            </a:r>
          </a:p>
        </p:txBody>
      </p:sp>
      <p:sp>
        <p:nvSpPr>
          <p:cNvPr id="12" name="TextBox 11">
            <a:extLst>
              <a:ext uri="{FF2B5EF4-FFF2-40B4-BE49-F238E27FC236}">
                <a16:creationId xmlns:a16="http://schemas.microsoft.com/office/drawing/2014/main" id="{99F19814-A749-5E4F-A98D-AD8F5F1B9C27}"/>
              </a:ext>
            </a:extLst>
          </p:cNvPr>
          <p:cNvSpPr txBox="1"/>
          <p:nvPr/>
        </p:nvSpPr>
        <p:spPr>
          <a:xfrm>
            <a:off x="1030384" y="1613894"/>
            <a:ext cx="3961341" cy="477054"/>
          </a:xfrm>
          <a:prstGeom prst="rect">
            <a:avLst/>
          </a:prstGeom>
          <a:noFill/>
        </p:spPr>
        <p:txBody>
          <a:bodyPr wrap="none" rtlCol="0">
            <a:spAutoFit/>
          </a:bodyPr>
          <a:lstStyle/>
          <a:p>
            <a:pPr algn="l"/>
            <a:r>
              <a:rPr lang="en-US" sz="2500" b="1" dirty="0">
                <a:solidFill>
                  <a:srgbClr val="000000"/>
                </a:solidFill>
              </a:rPr>
              <a:t>Previous surface routing</a:t>
            </a:r>
          </a:p>
        </p:txBody>
      </p:sp>
      <p:pic>
        <p:nvPicPr>
          <p:cNvPr id="13" name="Picture 12">
            <a:extLst>
              <a:ext uri="{FF2B5EF4-FFF2-40B4-BE49-F238E27FC236}">
                <a16:creationId xmlns:a16="http://schemas.microsoft.com/office/drawing/2014/main" id="{BC32619D-0E3D-B648-A1C6-DC81D91DA1E5}"/>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l="18856" t="18519" r="16280" b="20855"/>
          <a:stretch/>
        </p:blipFill>
        <p:spPr>
          <a:xfrm>
            <a:off x="258278" y="2135572"/>
            <a:ext cx="5323563" cy="4157791"/>
          </a:xfrm>
          <a:prstGeom prst="rect">
            <a:avLst/>
          </a:prstGeom>
        </p:spPr>
      </p:pic>
      <p:pic>
        <p:nvPicPr>
          <p:cNvPr id="14" name="Picture 13">
            <a:extLst>
              <a:ext uri="{FF2B5EF4-FFF2-40B4-BE49-F238E27FC236}">
                <a16:creationId xmlns:a16="http://schemas.microsoft.com/office/drawing/2014/main" id="{93532CB1-9E10-A342-91B5-04C19423BC19}"/>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6852013" y="2166541"/>
            <a:ext cx="5125358" cy="4157791"/>
          </a:xfrm>
          <a:prstGeom prst="rect">
            <a:avLst/>
          </a:prstGeom>
        </p:spPr>
      </p:pic>
      <p:sp>
        <p:nvSpPr>
          <p:cNvPr id="16" name="TextBox 15">
            <a:extLst>
              <a:ext uri="{FF2B5EF4-FFF2-40B4-BE49-F238E27FC236}">
                <a16:creationId xmlns:a16="http://schemas.microsoft.com/office/drawing/2014/main" id="{4B7F25C9-3E2F-E641-9176-405F6FA58ADC}"/>
              </a:ext>
            </a:extLst>
          </p:cNvPr>
          <p:cNvSpPr txBox="1"/>
          <p:nvPr/>
        </p:nvSpPr>
        <p:spPr>
          <a:xfrm>
            <a:off x="7910774" y="1450057"/>
            <a:ext cx="3267241" cy="861774"/>
          </a:xfrm>
          <a:prstGeom prst="rect">
            <a:avLst/>
          </a:prstGeom>
          <a:noFill/>
        </p:spPr>
        <p:txBody>
          <a:bodyPr wrap="none" rtlCol="0">
            <a:spAutoFit/>
          </a:bodyPr>
          <a:lstStyle/>
          <a:p>
            <a:pPr algn="ctr"/>
            <a:r>
              <a:rPr lang="en-US" sz="2500" b="1" dirty="0">
                <a:solidFill>
                  <a:srgbClr val="000000"/>
                </a:solidFill>
              </a:rPr>
              <a:t>New surface routing</a:t>
            </a:r>
          </a:p>
          <a:p>
            <a:pPr algn="ctr"/>
            <a:r>
              <a:rPr lang="en-US" sz="2500" b="1" dirty="0">
                <a:solidFill>
                  <a:srgbClr val="000000"/>
                </a:solidFill>
              </a:rPr>
              <a:t>(GEOS-S2S v3)</a:t>
            </a:r>
          </a:p>
        </p:txBody>
      </p:sp>
      <p:sp>
        <p:nvSpPr>
          <p:cNvPr id="2" name="TextBox 1">
            <a:extLst>
              <a:ext uri="{FF2B5EF4-FFF2-40B4-BE49-F238E27FC236}">
                <a16:creationId xmlns:a16="http://schemas.microsoft.com/office/drawing/2014/main" id="{8D38FDDB-C26C-B143-8F51-9605ED987D5D}"/>
              </a:ext>
            </a:extLst>
          </p:cNvPr>
          <p:cNvSpPr txBox="1"/>
          <p:nvPr/>
        </p:nvSpPr>
        <p:spPr>
          <a:xfrm>
            <a:off x="4719838" y="2192372"/>
            <a:ext cx="2752323" cy="1975009"/>
          </a:xfrm>
          <a:prstGeom prst="roundRect">
            <a:avLst/>
          </a:prstGeom>
          <a:solidFill>
            <a:schemeClr val="accent4">
              <a:lumMod val="20000"/>
              <a:lumOff val="80000"/>
            </a:schemeClr>
          </a:solidFill>
        </p:spPr>
        <p:txBody>
          <a:bodyPr wrap="square" rtlCol="0">
            <a:spAutoFit/>
          </a:bodyPr>
          <a:lstStyle/>
          <a:p>
            <a:pPr algn="ctr"/>
            <a:r>
              <a:rPr lang="en-US" sz="2200" dirty="0">
                <a:solidFill>
                  <a:srgbClr val="000000"/>
                </a:solidFill>
              </a:rPr>
              <a:t>Surface meltwater routing now reflects modern ice surfaces (Arctic DEM &amp; REMA)</a:t>
            </a:r>
          </a:p>
        </p:txBody>
      </p:sp>
    </p:spTree>
    <p:extLst>
      <p:ext uri="{BB962C8B-B14F-4D97-AF65-F5344CB8AC3E}">
        <p14:creationId xmlns:p14="http://schemas.microsoft.com/office/powerpoint/2010/main" val="5539876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2EBADFA6-DC9C-574A-AE24-0BBE8663E786}"/>
              </a:ext>
            </a:extLst>
          </p:cNvPr>
          <p:cNvPicPr>
            <a:picLocks noChangeAspect="1"/>
          </p:cNvPicPr>
          <p:nvPr/>
        </p:nvPicPr>
        <p:blipFill rotWithShape="1">
          <a:blip r:embed="rId3" cstate="hqprint">
            <a:alphaModFix/>
            <a:extLst>
              <a:ext uri="{28A0092B-C50C-407E-A947-70E740481C1C}">
                <a14:useLocalDpi xmlns:a14="http://schemas.microsoft.com/office/drawing/2010/main"/>
              </a:ext>
            </a:extLst>
          </a:blip>
          <a:srcRect/>
          <a:stretch/>
        </p:blipFill>
        <p:spPr>
          <a:xfrm>
            <a:off x="6294429" y="2086841"/>
            <a:ext cx="5611659" cy="4243755"/>
          </a:xfrm>
          <a:prstGeom prst="rect">
            <a:avLst/>
          </a:prstGeom>
        </p:spPr>
      </p:pic>
      <p:sp>
        <p:nvSpPr>
          <p:cNvPr id="25" name="TextBox 24">
            <a:extLst>
              <a:ext uri="{FF2B5EF4-FFF2-40B4-BE49-F238E27FC236}">
                <a16:creationId xmlns:a16="http://schemas.microsoft.com/office/drawing/2014/main" id="{8F9B439F-C3F4-5041-8046-67B098048C1F}"/>
              </a:ext>
            </a:extLst>
          </p:cNvPr>
          <p:cNvSpPr txBox="1"/>
          <p:nvPr/>
        </p:nvSpPr>
        <p:spPr>
          <a:xfrm>
            <a:off x="7910774" y="1450057"/>
            <a:ext cx="3267241" cy="861774"/>
          </a:xfrm>
          <a:prstGeom prst="rect">
            <a:avLst/>
          </a:prstGeom>
          <a:noFill/>
        </p:spPr>
        <p:txBody>
          <a:bodyPr wrap="none" rtlCol="0">
            <a:spAutoFit/>
          </a:bodyPr>
          <a:lstStyle/>
          <a:p>
            <a:pPr algn="ctr"/>
            <a:r>
              <a:rPr lang="en-US" sz="2500" b="1" dirty="0">
                <a:solidFill>
                  <a:srgbClr val="000000"/>
                </a:solidFill>
              </a:rPr>
              <a:t>New surface routing</a:t>
            </a:r>
          </a:p>
          <a:p>
            <a:pPr algn="ctr"/>
            <a:r>
              <a:rPr lang="en-US" sz="2500" b="1" dirty="0">
                <a:solidFill>
                  <a:srgbClr val="000000"/>
                </a:solidFill>
              </a:rPr>
              <a:t>(GEOS-S2S v3)</a:t>
            </a:r>
          </a:p>
        </p:txBody>
      </p:sp>
      <p:sp>
        <p:nvSpPr>
          <p:cNvPr id="24" name="TextBox 23">
            <a:extLst>
              <a:ext uri="{FF2B5EF4-FFF2-40B4-BE49-F238E27FC236}">
                <a16:creationId xmlns:a16="http://schemas.microsoft.com/office/drawing/2014/main" id="{80AD38C8-41B7-0141-A131-235C4F762556}"/>
              </a:ext>
            </a:extLst>
          </p:cNvPr>
          <p:cNvSpPr txBox="1"/>
          <p:nvPr/>
        </p:nvSpPr>
        <p:spPr>
          <a:xfrm>
            <a:off x="1030384" y="1613894"/>
            <a:ext cx="3961341" cy="477054"/>
          </a:xfrm>
          <a:prstGeom prst="rect">
            <a:avLst/>
          </a:prstGeom>
          <a:noFill/>
        </p:spPr>
        <p:txBody>
          <a:bodyPr wrap="none" rtlCol="0">
            <a:spAutoFit/>
          </a:bodyPr>
          <a:lstStyle/>
          <a:p>
            <a:pPr algn="l"/>
            <a:r>
              <a:rPr lang="en-US" sz="2500" b="1" dirty="0">
                <a:solidFill>
                  <a:srgbClr val="000000"/>
                </a:solidFill>
              </a:rPr>
              <a:t>Previous surface routing</a:t>
            </a:r>
          </a:p>
        </p:txBody>
      </p:sp>
      <p:pic>
        <p:nvPicPr>
          <p:cNvPr id="26" name="Picture 25">
            <a:extLst>
              <a:ext uri="{FF2B5EF4-FFF2-40B4-BE49-F238E27FC236}">
                <a16:creationId xmlns:a16="http://schemas.microsoft.com/office/drawing/2014/main" id="{A9464D8D-AFA0-FF49-B09A-5B28FBEA870A}"/>
              </a:ext>
            </a:extLst>
          </p:cNvPr>
          <p:cNvPicPr>
            <a:picLocks noChangeAspect="1"/>
          </p:cNvPicPr>
          <p:nvPr/>
        </p:nvPicPr>
        <p:blipFill rotWithShape="1">
          <a:blip r:embed="rId4" cstate="hqprint">
            <a:alphaModFix/>
            <a:extLst>
              <a:ext uri="{28A0092B-C50C-407E-A947-70E740481C1C}">
                <a14:useLocalDpi xmlns:a14="http://schemas.microsoft.com/office/drawing/2010/main"/>
              </a:ext>
            </a:extLst>
          </a:blip>
          <a:srcRect/>
          <a:stretch/>
        </p:blipFill>
        <p:spPr>
          <a:xfrm>
            <a:off x="264845" y="2060735"/>
            <a:ext cx="5201733" cy="4243755"/>
          </a:xfrm>
          <a:prstGeom prst="rect">
            <a:avLst/>
          </a:prstGeom>
        </p:spPr>
      </p:pic>
      <p:sp>
        <p:nvSpPr>
          <p:cNvPr id="23" name="TextBox 22">
            <a:extLst>
              <a:ext uri="{FF2B5EF4-FFF2-40B4-BE49-F238E27FC236}">
                <a16:creationId xmlns:a16="http://schemas.microsoft.com/office/drawing/2014/main" id="{394BF052-9599-5C49-AA21-A2185094D9F0}"/>
              </a:ext>
            </a:extLst>
          </p:cNvPr>
          <p:cNvSpPr txBox="1"/>
          <p:nvPr/>
        </p:nvSpPr>
        <p:spPr>
          <a:xfrm>
            <a:off x="4719838" y="2192372"/>
            <a:ext cx="2752323" cy="1379101"/>
          </a:xfrm>
          <a:prstGeom prst="roundRect">
            <a:avLst/>
          </a:prstGeom>
          <a:solidFill>
            <a:schemeClr val="accent4">
              <a:lumMod val="20000"/>
              <a:lumOff val="80000"/>
            </a:schemeClr>
          </a:solidFill>
        </p:spPr>
        <p:txBody>
          <a:bodyPr wrap="square" rtlCol="0">
            <a:spAutoFit/>
          </a:bodyPr>
          <a:lstStyle/>
          <a:p>
            <a:pPr algn="ctr"/>
            <a:r>
              <a:rPr lang="en-US" sz="2500" dirty="0">
                <a:solidFill>
                  <a:srgbClr val="000000"/>
                </a:solidFill>
              </a:rPr>
              <a:t>Improved ice sheet runoff distribution.</a:t>
            </a:r>
          </a:p>
        </p:txBody>
      </p:sp>
      <p:sp>
        <p:nvSpPr>
          <p:cNvPr id="29" name="Title 2">
            <a:extLst>
              <a:ext uri="{FF2B5EF4-FFF2-40B4-BE49-F238E27FC236}">
                <a16:creationId xmlns:a16="http://schemas.microsoft.com/office/drawing/2014/main" id="{F256F09F-1523-AE4B-A37B-3EDF182AA1FA}"/>
              </a:ext>
            </a:extLst>
          </p:cNvPr>
          <p:cNvSpPr>
            <a:spLocks noGrp="1"/>
          </p:cNvSpPr>
          <p:nvPr>
            <p:ph type="title"/>
          </p:nvPr>
        </p:nvSpPr>
        <p:spPr>
          <a:xfrm>
            <a:off x="263769" y="553510"/>
            <a:ext cx="11210476" cy="820208"/>
          </a:xfrm>
        </p:spPr>
        <p:txBody>
          <a:bodyPr/>
          <a:lstStyle/>
          <a:p>
            <a:r>
              <a:rPr lang="en-US" sz="3200" dirty="0"/>
              <a:t>Step 1: Melt water in the appropriate ocean location</a:t>
            </a:r>
          </a:p>
        </p:txBody>
      </p:sp>
    </p:spTree>
    <p:extLst>
      <p:ext uri="{BB962C8B-B14F-4D97-AF65-F5344CB8AC3E}">
        <p14:creationId xmlns:p14="http://schemas.microsoft.com/office/powerpoint/2010/main" val="24868009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AD8B307-A8AE-6449-96A9-C9B977C9726E}"/>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l="19415" t="15036" r="18298" b="13948"/>
          <a:stretch/>
        </p:blipFill>
        <p:spPr>
          <a:xfrm>
            <a:off x="330741" y="2571925"/>
            <a:ext cx="5765259" cy="3697447"/>
          </a:xfrm>
          <a:prstGeom prst="rect">
            <a:avLst/>
          </a:prstGeom>
        </p:spPr>
      </p:pic>
      <p:sp>
        <p:nvSpPr>
          <p:cNvPr id="38" name="Title 2">
            <a:extLst>
              <a:ext uri="{FF2B5EF4-FFF2-40B4-BE49-F238E27FC236}">
                <a16:creationId xmlns:a16="http://schemas.microsoft.com/office/drawing/2014/main" id="{682C5A41-66CF-B24C-986A-5E2409E48A8F}"/>
              </a:ext>
            </a:extLst>
          </p:cNvPr>
          <p:cNvSpPr>
            <a:spLocks noGrp="1"/>
          </p:cNvSpPr>
          <p:nvPr>
            <p:ph type="title"/>
          </p:nvPr>
        </p:nvSpPr>
        <p:spPr>
          <a:xfrm>
            <a:off x="263768" y="553510"/>
            <a:ext cx="11180979" cy="820208"/>
          </a:xfrm>
        </p:spPr>
        <p:txBody>
          <a:bodyPr/>
          <a:lstStyle/>
          <a:p>
            <a:r>
              <a:rPr lang="en-US" sz="3200" dirty="0"/>
              <a:t>Future improvements in the S2S coupled system</a:t>
            </a:r>
          </a:p>
        </p:txBody>
      </p:sp>
      <p:pic>
        <p:nvPicPr>
          <p:cNvPr id="15" name="Picture 14">
            <a:extLst>
              <a:ext uri="{FF2B5EF4-FFF2-40B4-BE49-F238E27FC236}">
                <a16:creationId xmlns:a16="http://schemas.microsoft.com/office/drawing/2014/main" id="{08F7DBDC-9962-DB41-B5C9-4598AFCD42E0}"/>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6584489" y="1250112"/>
            <a:ext cx="4462530" cy="4930772"/>
          </a:xfrm>
          <a:prstGeom prst="rect">
            <a:avLst/>
          </a:prstGeom>
        </p:spPr>
      </p:pic>
      <p:sp>
        <p:nvSpPr>
          <p:cNvPr id="16" name="TextBox 15">
            <a:extLst>
              <a:ext uri="{FF2B5EF4-FFF2-40B4-BE49-F238E27FC236}">
                <a16:creationId xmlns:a16="http://schemas.microsoft.com/office/drawing/2014/main" id="{EB998717-1500-0543-AEA6-C293C8BD27FF}"/>
              </a:ext>
            </a:extLst>
          </p:cNvPr>
          <p:cNvSpPr txBox="1"/>
          <p:nvPr/>
        </p:nvSpPr>
        <p:spPr>
          <a:xfrm>
            <a:off x="9102512" y="5857719"/>
            <a:ext cx="1944507" cy="323165"/>
          </a:xfrm>
          <a:prstGeom prst="rect">
            <a:avLst/>
          </a:prstGeom>
          <a:noFill/>
        </p:spPr>
        <p:txBody>
          <a:bodyPr wrap="none" rtlCol="0">
            <a:spAutoFit/>
          </a:bodyPr>
          <a:lstStyle/>
          <a:p>
            <a:pPr algn="l"/>
            <a:r>
              <a:rPr lang="en-US" sz="1500" dirty="0">
                <a:solidFill>
                  <a:schemeClr val="bg1"/>
                </a:solidFill>
              </a:rPr>
              <a:t>Photo: Matt Hoffman</a:t>
            </a:r>
          </a:p>
        </p:txBody>
      </p:sp>
      <p:sp>
        <p:nvSpPr>
          <p:cNvPr id="48" name="TextBox 47">
            <a:extLst>
              <a:ext uri="{FF2B5EF4-FFF2-40B4-BE49-F238E27FC236}">
                <a16:creationId xmlns:a16="http://schemas.microsoft.com/office/drawing/2014/main" id="{1B644482-B1F6-F243-B2F2-E120A4C5F24A}"/>
              </a:ext>
            </a:extLst>
          </p:cNvPr>
          <p:cNvSpPr txBox="1"/>
          <p:nvPr/>
        </p:nvSpPr>
        <p:spPr>
          <a:xfrm>
            <a:off x="311139" y="1250112"/>
            <a:ext cx="5784861" cy="1225868"/>
          </a:xfrm>
          <a:prstGeom prst="roundRect">
            <a:avLst/>
          </a:prstGeom>
          <a:solidFill>
            <a:schemeClr val="accent4">
              <a:lumMod val="20000"/>
              <a:lumOff val="80000"/>
            </a:schemeClr>
          </a:solidFill>
        </p:spPr>
        <p:txBody>
          <a:bodyPr wrap="square" rtlCol="0">
            <a:spAutoFit/>
          </a:bodyPr>
          <a:lstStyle/>
          <a:p>
            <a:pPr algn="ctr"/>
            <a:r>
              <a:rPr lang="en-US" sz="2200" dirty="0">
                <a:solidFill>
                  <a:srgbClr val="000000"/>
                </a:solidFill>
              </a:rPr>
              <a:t>Surface and subglacial routing with newly developed parameterizations for supraglacial-subglacial connections.</a:t>
            </a:r>
          </a:p>
        </p:txBody>
      </p:sp>
    </p:spTree>
    <p:extLst>
      <p:ext uri="{BB962C8B-B14F-4D97-AF65-F5344CB8AC3E}">
        <p14:creationId xmlns:p14="http://schemas.microsoft.com/office/powerpoint/2010/main" val="27589122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A252C813-8E77-FD49-A1D0-6326B3070E6D}"/>
              </a:ext>
            </a:extLst>
          </p:cNvPr>
          <p:cNvSpPr>
            <a:spLocks noGrp="1"/>
          </p:cNvSpPr>
          <p:nvPr>
            <p:ph type="title"/>
          </p:nvPr>
        </p:nvSpPr>
        <p:spPr>
          <a:xfrm>
            <a:off x="263769" y="553510"/>
            <a:ext cx="11657726" cy="820208"/>
          </a:xfrm>
        </p:spPr>
        <p:txBody>
          <a:bodyPr/>
          <a:lstStyle/>
          <a:p>
            <a:r>
              <a:rPr lang="en-US" sz="3200" dirty="0"/>
              <a:t>PolarMERRA</a:t>
            </a:r>
          </a:p>
        </p:txBody>
      </p:sp>
      <p:sp>
        <p:nvSpPr>
          <p:cNvPr id="7" name="TextBox 6">
            <a:extLst>
              <a:ext uri="{FF2B5EF4-FFF2-40B4-BE49-F238E27FC236}">
                <a16:creationId xmlns:a16="http://schemas.microsoft.com/office/drawing/2014/main" id="{02AA1754-F7C9-904D-A12B-A50C80307186}"/>
              </a:ext>
            </a:extLst>
          </p:cNvPr>
          <p:cNvSpPr txBox="1"/>
          <p:nvPr/>
        </p:nvSpPr>
        <p:spPr>
          <a:xfrm>
            <a:off x="263770" y="1135191"/>
            <a:ext cx="11664462" cy="1225868"/>
          </a:xfrm>
          <a:prstGeom prst="roundRect">
            <a:avLst/>
          </a:prstGeom>
          <a:solidFill>
            <a:schemeClr val="accent5">
              <a:lumMod val="20000"/>
              <a:lumOff val="80000"/>
            </a:schemeClr>
          </a:solidFill>
        </p:spPr>
        <p:txBody>
          <a:bodyPr wrap="square" rtlCol="0">
            <a:spAutoFit/>
          </a:bodyPr>
          <a:lstStyle/>
          <a:p>
            <a:pPr algn="l"/>
            <a:r>
              <a:rPr lang="en-US" sz="2200" dirty="0">
                <a:solidFill>
                  <a:srgbClr val="000000"/>
                </a:solidFill>
              </a:rPr>
              <a:t>Polar atmospheric processes, including precipitation and surface air temperature, are difficult to constrain and simulate, but are critical for modeling sea ice and ice sheet mass balance and boreal processes.</a:t>
            </a:r>
          </a:p>
        </p:txBody>
      </p:sp>
      <p:pic>
        <p:nvPicPr>
          <p:cNvPr id="10" name="Picture 9">
            <a:extLst>
              <a:ext uri="{FF2B5EF4-FFF2-40B4-BE49-F238E27FC236}">
                <a16:creationId xmlns:a16="http://schemas.microsoft.com/office/drawing/2014/main" id="{DCCDD3DA-C3A5-4A4A-A78A-2E80C6929244}"/>
              </a:ext>
            </a:extLst>
          </p:cNvPr>
          <p:cNvPicPr>
            <a:picLocks noChangeAspect="1"/>
          </p:cNvPicPr>
          <p:nvPr/>
        </p:nvPicPr>
        <p:blipFill>
          <a:blip r:embed="rId3"/>
          <a:stretch>
            <a:fillRect/>
          </a:stretch>
        </p:blipFill>
        <p:spPr>
          <a:xfrm>
            <a:off x="1399159" y="2446040"/>
            <a:ext cx="9380210" cy="3082650"/>
          </a:xfrm>
          <a:prstGeom prst="rect">
            <a:avLst/>
          </a:prstGeom>
        </p:spPr>
      </p:pic>
      <p:sp>
        <p:nvSpPr>
          <p:cNvPr id="9" name="TextBox 8">
            <a:extLst>
              <a:ext uri="{FF2B5EF4-FFF2-40B4-BE49-F238E27FC236}">
                <a16:creationId xmlns:a16="http://schemas.microsoft.com/office/drawing/2014/main" id="{2A6293A2-CF48-014D-8B23-39E4C9C20C40}"/>
              </a:ext>
            </a:extLst>
          </p:cNvPr>
          <p:cNvSpPr txBox="1"/>
          <p:nvPr/>
        </p:nvSpPr>
        <p:spPr>
          <a:xfrm>
            <a:off x="257033" y="5722809"/>
            <a:ext cx="11664462" cy="476726"/>
          </a:xfrm>
          <a:prstGeom prst="roundRect">
            <a:avLst/>
          </a:prstGeom>
          <a:solidFill>
            <a:schemeClr val="accent5">
              <a:lumMod val="75000"/>
            </a:schemeClr>
          </a:solidFill>
        </p:spPr>
        <p:txBody>
          <a:bodyPr wrap="square" rtlCol="0">
            <a:spAutoFit/>
          </a:bodyPr>
          <a:lstStyle/>
          <a:p>
            <a:r>
              <a:rPr lang="en-US" sz="2200" dirty="0">
                <a:solidFill>
                  <a:srgbClr val="000000"/>
                </a:solidFill>
              </a:rPr>
              <a:t>PolarMERRA provides a pathway to </a:t>
            </a:r>
            <a:r>
              <a:rPr lang="en-US" sz="2200" i="1" dirty="0">
                <a:solidFill>
                  <a:srgbClr val="000000"/>
                </a:solidFill>
              </a:rPr>
              <a:t>unite</a:t>
            </a:r>
            <a:r>
              <a:rPr lang="en-US" sz="2200" dirty="0">
                <a:solidFill>
                  <a:srgbClr val="000000"/>
                </a:solidFill>
              </a:rPr>
              <a:t> &amp; </a:t>
            </a:r>
            <a:r>
              <a:rPr lang="en-US" sz="2200" i="1" dirty="0">
                <a:solidFill>
                  <a:srgbClr val="000000"/>
                </a:solidFill>
              </a:rPr>
              <a:t>improve</a:t>
            </a:r>
            <a:r>
              <a:rPr lang="en-US" sz="2200" dirty="0">
                <a:solidFill>
                  <a:srgbClr val="000000"/>
                </a:solidFill>
              </a:rPr>
              <a:t> polar processes in the GEOS system. </a:t>
            </a:r>
          </a:p>
        </p:txBody>
      </p:sp>
    </p:spTree>
    <p:extLst>
      <p:ext uri="{BB962C8B-B14F-4D97-AF65-F5344CB8AC3E}">
        <p14:creationId xmlns:p14="http://schemas.microsoft.com/office/powerpoint/2010/main" val="7456529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EDDE619-0A06-C148-B233-88F8A4278151}"/>
              </a:ext>
            </a:extLst>
          </p:cNvPr>
          <p:cNvPicPr>
            <a:picLocks noChangeAspect="1"/>
          </p:cNvPicPr>
          <p:nvPr/>
        </p:nvPicPr>
        <p:blipFill>
          <a:blip r:embed="rId3"/>
          <a:stretch>
            <a:fillRect/>
          </a:stretch>
        </p:blipFill>
        <p:spPr>
          <a:xfrm>
            <a:off x="6531938" y="1991149"/>
            <a:ext cx="5481853" cy="3973068"/>
          </a:xfrm>
          <a:prstGeom prst="rect">
            <a:avLst/>
          </a:prstGeom>
        </p:spPr>
      </p:pic>
      <p:pic>
        <p:nvPicPr>
          <p:cNvPr id="5" name="Picture 4">
            <a:extLst>
              <a:ext uri="{FF2B5EF4-FFF2-40B4-BE49-F238E27FC236}">
                <a16:creationId xmlns:a16="http://schemas.microsoft.com/office/drawing/2014/main" id="{60F0CAC2-C3F6-D64E-9690-2F4F9DAA9A5A}"/>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4857" t="14872" r="5007" b="15511"/>
          <a:stretch/>
        </p:blipFill>
        <p:spPr>
          <a:xfrm>
            <a:off x="9751237" y="181080"/>
            <a:ext cx="1523999" cy="1523999"/>
          </a:xfrm>
          <a:prstGeom prst="rect">
            <a:avLst/>
          </a:prstGeom>
        </p:spPr>
      </p:pic>
      <p:sp>
        <p:nvSpPr>
          <p:cNvPr id="2" name="TextBox 1">
            <a:extLst>
              <a:ext uri="{FF2B5EF4-FFF2-40B4-BE49-F238E27FC236}">
                <a16:creationId xmlns:a16="http://schemas.microsoft.com/office/drawing/2014/main" id="{F7F9C20D-92EE-754A-83DC-A08D67399DF1}"/>
              </a:ext>
            </a:extLst>
          </p:cNvPr>
          <p:cNvSpPr txBox="1"/>
          <p:nvPr/>
        </p:nvSpPr>
        <p:spPr>
          <a:xfrm>
            <a:off x="8564237" y="5944052"/>
            <a:ext cx="2710999" cy="369332"/>
          </a:xfrm>
          <a:prstGeom prst="rect">
            <a:avLst/>
          </a:prstGeom>
          <a:noFill/>
        </p:spPr>
        <p:txBody>
          <a:bodyPr wrap="none" rtlCol="0">
            <a:spAutoFit/>
          </a:bodyPr>
          <a:lstStyle/>
          <a:p>
            <a:pPr algn="l"/>
            <a:r>
              <a:rPr lang="en-US" dirty="0">
                <a:solidFill>
                  <a:srgbClr val="000000"/>
                </a:solidFill>
              </a:rPr>
              <a:t>Courtesy of R. Cullather </a:t>
            </a:r>
          </a:p>
        </p:txBody>
      </p:sp>
      <p:sp>
        <p:nvSpPr>
          <p:cNvPr id="9" name="Title 2">
            <a:extLst>
              <a:ext uri="{FF2B5EF4-FFF2-40B4-BE49-F238E27FC236}">
                <a16:creationId xmlns:a16="http://schemas.microsoft.com/office/drawing/2014/main" id="{D947BA08-01F2-8942-9CE4-954DDA55606D}"/>
              </a:ext>
            </a:extLst>
          </p:cNvPr>
          <p:cNvSpPr>
            <a:spLocks noGrp="1"/>
          </p:cNvSpPr>
          <p:nvPr>
            <p:ph type="title"/>
          </p:nvPr>
        </p:nvSpPr>
        <p:spPr>
          <a:xfrm>
            <a:off x="263768" y="553510"/>
            <a:ext cx="11011467" cy="820208"/>
          </a:xfrm>
        </p:spPr>
        <p:txBody>
          <a:bodyPr/>
          <a:lstStyle/>
          <a:p>
            <a:r>
              <a:rPr lang="en-US" sz="3200" dirty="0"/>
              <a:t>Polar biases in reanalyses</a:t>
            </a:r>
          </a:p>
        </p:txBody>
      </p:sp>
      <p:pic>
        <p:nvPicPr>
          <p:cNvPr id="11" name="Picture 10">
            <a:extLst>
              <a:ext uri="{FF2B5EF4-FFF2-40B4-BE49-F238E27FC236}">
                <a16:creationId xmlns:a16="http://schemas.microsoft.com/office/drawing/2014/main" id="{59025725-04F3-BB42-AEEE-F533F9C6F24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263769" y="2130771"/>
            <a:ext cx="5671299" cy="3833446"/>
          </a:xfrm>
          <a:prstGeom prst="rect">
            <a:avLst/>
          </a:prstGeom>
        </p:spPr>
      </p:pic>
      <p:sp>
        <p:nvSpPr>
          <p:cNvPr id="12" name="TextBox 11">
            <a:extLst>
              <a:ext uri="{FF2B5EF4-FFF2-40B4-BE49-F238E27FC236}">
                <a16:creationId xmlns:a16="http://schemas.microsoft.com/office/drawing/2014/main" id="{59796D76-E10F-3B47-A6DD-D5BF2B75E98C}"/>
              </a:ext>
            </a:extLst>
          </p:cNvPr>
          <p:cNvSpPr txBox="1"/>
          <p:nvPr/>
        </p:nvSpPr>
        <p:spPr>
          <a:xfrm>
            <a:off x="3923610" y="5964217"/>
            <a:ext cx="2172390" cy="369332"/>
          </a:xfrm>
          <a:prstGeom prst="rect">
            <a:avLst/>
          </a:prstGeom>
          <a:noFill/>
        </p:spPr>
        <p:txBody>
          <a:bodyPr wrap="none" rtlCol="0">
            <a:spAutoFit/>
          </a:bodyPr>
          <a:lstStyle/>
          <a:p>
            <a:pPr algn="l"/>
            <a:r>
              <a:rPr lang="en-US" dirty="0">
                <a:solidFill>
                  <a:srgbClr val="000000"/>
                </a:solidFill>
              </a:rPr>
              <a:t>Barrett et al. (2020)</a:t>
            </a:r>
          </a:p>
        </p:txBody>
      </p:sp>
      <p:sp>
        <p:nvSpPr>
          <p:cNvPr id="14" name="TextBox 13">
            <a:extLst>
              <a:ext uri="{FF2B5EF4-FFF2-40B4-BE49-F238E27FC236}">
                <a16:creationId xmlns:a16="http://schemas.microsoft.com/office/drawing/2014/main" id="{6413A7A5-9E0F-1F47-ADAC-124548CF8094}"/>
              </a:ext>
            </a:extLst>
          </p:cNvPr>
          <p:cNvSpPr txBox="1"/>
          <p:nvPr/>
        </p:nvSpPr>
        <p:spPr>
          <a:xfrm>
            <a:off x="6346388" y="1892843"/>
            <a:ext cx="5360763" cy="369332"/>
          </a:xfrm>
          <a:prstGeom prst="rect">
            <a:avLst/>
          </a:prstGeom>
          <a:solidFill>
            <a:schemeClr val="bg1"/>
          </a:solidFill>
        </p:spPr>
        <p:txBody>
          <a:bodyPr wrap="none" rtlCol="0">
            <a:spAutoFit/>
          </a:bodyPr>
          <a:lstStyle/>
          <a:p>
            <a:r>
              <a:rPr lang="en-US" b="1" dirty="0">
                <a:solidFill>
                  <a:srgbClr val="000000"/>
                </a:solidFill>
              </a:rPr>
              <a:t>Arctic ocean precipitation (2004- 2005; mm m</a:t>
            </a:r>
            <a:r>
              <a:rPr lang="en-US" b="1" baseline="30000" dirty="0">
                <a:solidFill>
                  <a:srgbClr val="000000"/>
                </a:solidFill>
              </a:rPr>
              <a:t>-1</a:t>
            </a:r>
            <a:r>
              <a:rPr lang="en-US" b="1" dirty="0">
                <a:solidFill>
                  <a:srgbClr val="000000"/>
                </a:solidFill>
              </a:rPr>
              <a:t>)</a:t>
            </a:r>
          </a:p>
        </p:txBody>
      </p:sp>
      <p:sp>
        <p:nvSpPr>
          <p:cNvPr id="15" name="TextBox 14">
            <a:extLst>
              <a:ext uri="{FF2B5EF4-FFF2-40B4-BE49-F238E27FC236}">
                <a16:creationId xmlns:a16="http://schemas.microsoft.com/office/drawing/2014/main" id="{E2EAC213-BC8A-1245-B806-DD265CFBB1F1}"/>
              </a:ext>
            </a:extLst>
          </p:cNvPr>
          <p:cNvSpPr txBox="1"/>
          <p:nvPr/>
        </p:nvSpPr>
        <p:spPr>
          <a:xfrm>
            <a:off x="1348632" y="1766267"/>
            <a:ext cx="3877985" cy="369332"/>
          </a:xfrm>
          <a:prstGeom prst="rect">
            <a:avLst/>
          </a:prstGeom>
          <a:solidFill>
            <a:schemeClr val="bg1"/>
          </a:solidFill>
        </p:spPr>
        <p:txBody>
          <a:bodyPr wrap="none" rtlCol="0">
            <a:spAutoFit/>
          </a:bodyPr>
          <a:lstStyle/>
          <a:p>
            <a:r>
              <a:rPr lang="en-US" b="1" dirty="0">
                <a:solidFill>
                  <a:srgbClr val="000000"/>
                </a:solidFill>
              </a:rPr>
              <a:t>Mean monthly precipitation (mm)</a:t>
            </a:r>
          </a:p>
        </p:txBody>
      </p:sp>
      <p:sp>
        <p:nvSpPr>
          <p:cNvPr id="16" name="TextBox 15">
            <a:extLst>
              <a:ext uri="{FF2B5EF4-FFF2-40B4-BE49-F238E27FC236}">
                <a16:creationId xmlns:a16="http://schemas.microsoft.com/office/drawing/2014/main" id="{8BB1A509-F66B-B341-8075-F27DB7222A3A}"/>
              </a:ext>
            </a:extLst>
          </p:cNvPr>
          <p:cNvSpPr txBox="1"/>
          <p:nvPr/>
        </p:nvSpPr>
        <p:spPr>
          <a:xfrm>
            <a:off x="292149" y="1165256"/>
            <a:ext cx="6792474" cy="527804"/>
          </a:xfrm>
          <a:prstGeom prst="roundRect">
            <a:avLst/>
          </a:prstGeom>
          <a:solidFill>
            <a:schemeClr val="accent5">
              <a:lumMod val="20000"/>
              <a:lumOff val="80000"/>
            </a:schemeClr>
          </a:solidFill>
        </p:spPr>
        <p:txBody>
          <a:bodyPr wrap="square" rtlCol="0">
            <a:spAutoFit/>
          </a:bodyPr>
          <a:lstStyle/>
          <a:p>
            <a:pPr algn="l"/>
            <a:r>
              <a:rPr lang="en-US" sz="2500" dirty="0">
                <a:solidFill>
                  <a:srgbClr val="000000"/>
                </a:solidFill>
              </a:rPr>
              <a:t>Precipitation</a:t>
            </a:r>
          </a:p>
        </p:txBody>
      </p:sp>
    </p:spTree>
    <p:extLst>
      <p:ext uri="{BB962C8B-B14F-4D97-AF65-F5344CB8AC3E}">
        <p14:creationId xmlns:p14="http://schemas.microsoft.com/office/powerpoint/2010/main" val="32381929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4850BEFE-C5DA-8C4C-9E50-B7CCAB45B713}"/>
              </a:ext>
            </a:extLst>
          </p:cNvPr>
          <p:cNvGrpSpPr/>
          <p:nvPr/>
        </p:nvGrpSpPr>
        <p:grpSpPr>
          <a:xfrm>
            <a:off x="5319658" y="1840820"/>
            <a:ext cx="6737524" cy="4299745"/>
            <a:chOff x="5319658" y="1840820"/>
            <a:chExt cx="6737524" cy="4299745"/>
          </a:xfrm>
        </p:grpSpPr>
        <p:pic>
          <p:nvPicPr>
            <p:cNvPr id="6" name="Picture 5">
              <a:extLst>
                <a:ext uri="{FF2B5EF4-FFF2-40B4-BE49-F238E27FC236}">
                  <a16:creationId xmlns:a16="http://schemas.microsoft.com/office/drawing/2014/main" id="{90D5D9E6-A5BE-8645-8F0A-4DE0D83EF733}"/>
                </a:ext>
              </a:extLst>
            </p:cNvPr>
            <p:cNvPicPr>
              <a:picLocks noChangeAspect="1"/>
            </p:cNvPicPr>
            <p:nvPr/>
          </p:nvPicPr>
          <p:blipFill>
            <a:blip r:embed="rId3"/>
            <a:stretch>
              <a:fillRect/>
            </a:stretch>
          </p:blipFill>
          <p:spPr>
            <a:xfrm>
              <a:off x="5563648" y="1840820"/>
              <a:ext cx="6493534" cy="3776734"/>
            </a:xfrm>
            <a:prstGeom prst="rect">
              <a:avLst/>
            </a:prstGeom>
          </p:spPr>
        </p:pic>
        <p:pic>
          <p:nvPicPr>
            <p:cNvPr id="17" name="Picture 16">
              <a:extLst>
                <a:ext uri="{FF2B5EF4-FFF2-40B4-BE49-F238E27FC236}">
                  <a16:creationId xmlns:a16="http://schemas.microsoft.com/office/drawing/2014/main" id="{45C4A10C-1CD6-4441-91CB-CF75A0AC14F9}"/>
                </a:ext>
              </a:extLst>
            </p:cNvPr>
            <p:cNvPicPr>
              <a:picLocks noChangeAspect="1"/>
            </p:cNvPicPr>
            <p:nvPr/>
          </p:nvPicPr>
          <p:blipFill rotWithShape="1">
            <a:blip r:embed="rId4" cstate="hqprint">
              <a:alphaModFix/>
              <a:extLst>
                <a:ext uri="{28A0092B-C50C-407E-A947-70E740481C1C}">
                  <a14:useLocalDpi xmlns:a14="http://schemas.microsoft.com/office/drawing/2010/main"/>
                </a:ext>
              </a:extLst>
            </a:blip>
            <a:srcRect/>
            <a:stretch/>
          </p:blipFill>
          <p:spPr>
            <a:xfrm>
              <a:off x="5319658" y="5494234"/>
              <a:ext cx="6737524" cy="646331"/>
            </a:xfrm>
            <a:prstGeom prst="rect">
              <a:avLst/>
            </a:prstGeom>
          </p:spPr>
        </p:pic>
      </p:grpSp>
      <p:grpSp>
        <p:nvGrpSpPr>
          <p:cNvPr id="12" name="Group 11">
            <a:extLst>
              <a:ext uri="{FF2B5EF4-FFF2-40B4-BE49-F238E27FC236}">
                <a16:creationId xmlns:a16="http://schemas.microsoft.com/office/drawing/2014/main" id="{DC954D43-E9FA-314F-A17F-46E5727B8578}"/>
              </a:ext>
            </a:extLst>
          </p:cNvPr>
          <p:cNvGrpSpPr/>
          <p:nvPr/>
        </p:nvGrpSpPr>
        <p:grpSpPr>
          <a:xfrm>
            <a:off x="263769" y="2012601"/>
            <a:ext cx="4900246" cy="4015261"/>
            <a:chOff x="0" y="1602293"/>
            <a:chExt cx="4900246" cy="4015261"/>
          </a:xfrm>
        </p:grpSpPr>
        <p:pic>
          <p:nvPicPr>
            <p:cNvPr id="11" name="Picture 10">
              <a:extLst>
                <a:ext uri="{FF2B5EF4-FFF2-40B4-BE49-F238E27FC236}">
                  <a16:creationId xmlns:a16="http://schemas.microsoft.com/office/drawing/2014/main" id="{17A3E3BD-4178-4B45-8E6A-E59E74FD22DC}"/>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0" y="1602293"/>
              <a:ext cx="4900246" cy="4015261"/>
            </a:xfrm>
            <a:prstGeom prst="rect">
              <a:avLst/>
            </a:prstGeom>
          </p:spPr>
        </p:pic>
        <p:pic>
          <p:nvPicPr>
            <p:cNvPr id="13" name="Picture 12">
              <a:extLst>
                <a:ext uri="{FF2B5EF4-FFF2-40B4-BE49-F238E27FC236}">
                  <a16:creationId xmlns:a16="http://schemas.microsoft.com/office/drawing/2014/main" id="{89A597B9-AD94-9D49-A452-ABAD37F309E0}"/>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3646400" y="3557521"/>
              <a:ext cx="1101971" cy="1745078"/>
            </a:xfrm>
            <a:prstGeom prst="rect">
              <a:avLst/>
            </a:prstGeom>
          </p:spPr>
        </p:pic>
      </p:grpSp>
      <p:sp>
        <p:nvSpPr>
          <p:cNvPr id="14" name="TextBox 13">
            <a:extLst>
              <a:ext uri="{FF2B5EF4-FFF2-40B4-BE49-F238E27FC236}">
                <a16:creationId xmlns:a16="http://schemas.microsoft.com/office/drawing/2014/main" id="{DCF255B5-D4C2-D74B-A5AC-8C396A4F76D7}"/>
              </a:ext>
            </a:extLst>
          </p:cNvPr>
          <p:cNvSpPr txBox="1"/>
          <p:nvPr/>
        </p:nvSpPr>
        <p:spPr>
          <a:xfrm>
            <a:off x="703385" y="6022579"/>
            <a:ext cx="4557658" cy="369332"/>
          </a:xfrm>
          <a:prstGeom prst="rect">
            <a:avLst/>
          </a:prstGeom>
          <a:noFill/>
        </p:spPr>
        <p:txBody>
          <a:bodyPr wrap="none" rtlCol="0">
            <a:spAutoFit/>
          </a:bodyPr>
          <a:lstStyle/>
          <a:p>
            <a:pPr algn="l"/>
            <a:r>
              <a:rPr lang="en-US" dirty="0">
                <a:solidFill>
                  <a:srgbClr val="000000"/>
                </a:solidFill>
              </a:rPr>
              <a:t>Cullather et al. (2016; IARPC white paper)</a:t>
            </a:r>
          </a:p>
        </p:txBody>
      </p:sp>
      <p:sp>
        <p:nvSpPr>
          <p:cNvPr id="15" name="TextBox 14">
            <a:extLst>
              <a:ext uri="{FF2B5EF4-FFF2-40B4-BE49-F238E27FC236}">
                <a16:creationId xmlns:a16="http://schemas.microsoft.com/office/drawing/2014/main" id="{5E721E2C-225A-FC45-92D2-0BB63ADDE29A}"/>
              </a:ext>
            </a:extLst>
          </p:cNvPr>
          <p:cNvSpPr txBox="1"/>
          <p:nvPr/>
        </p:nvSpPr>
        <p:spPr>
          <a:xfrm>
            <a:off x="1298109" y="1965826"/>
            <a:ext cx="3163045" cy="369332"/>
          </a:xfrm>
          <a:prstGeom prst="rect">
            <a:avLst/>
          </a:prstGeom>
          <a:noFill/>
        </p:spPr>
        <p:txBody>
          <a:bodyPr wrap="none" rtlCol="0">
            <a:spAutoFit/>
          </a:bodyPr>
          <a:lstStyle/>
          <a:p>
            <a:r>
              <a:rPr lang="en-US" b="1" dirty="0">
                <a:solidFill>
                  <a:srgbClr val="000000"/>
                </a:solidFill>
              </a:rPr>
              <a:t>Annual T2M (K) 70ºN - 90ºN</a:t>
            </a:r>
          </a:p>
        </p:txBody>
      </p:sp>
      <p:sp>
        <p:nvSpPr>
          <p:cNvPr id="16" name="TextBox 15">
            <a:extLst>
              <a:ext uri="{FF2B5EF4-FFF2-40B4-BE49-F238E27FC236}">
                <a16:creationId xmlns:a16="http://schemas.microsoft.com/office/drawing/2014/main" id="{E37D05F8-C37C-B748-B44C-840501595F94}"/>
              </a:ext>
            </a:extLst>
          </p:cNvPr>
          <p:cNvSpPr txBox="1"/>
          <p:nvPr/>
        </p:nvSpPr>
        <p:spPr>
          <a:xfrm>
            <a:off x="6134041" y="1827326"/>
            <a:ext cx="5352747" cy="646331"/>
          </a:xfrm>
          <a:prstGeom prst="rect">
            <a:avLst/>
          </a:prstGeom>
          <a:solidFill>
            <a:schemeClr val="bg1"/>
          </a:solidFill>
        </p:spPr>
        <p:txBody>
          <a:bodyPr wrap="none" rtlCol="0">
            <a:spAutoFit/>
          </a:bodyPr>
          <a:lstStyle/>
          <a:p>
            <a:pPr algn="ctr"/>
            <a:r>
              <a:rPr lang="en-US" b="1" dirty="0">
                <a:solidFill>
                  <a:srgbClr val="000000"/>
                </a:solidFill>
              </a:rPr>
              <a:t>Land T2M (Candidate system - previous FP; K)</a:t>
            </a:r>
          </a:p>
          <a:p>
            <a:pPr algn="ctr"/>
            <a:r>
              <a:rPr lang="en-US" b="1" dirty="0">
                <a:solidFill>
                  <a:srgbClr val="000000"/>
                </a:solidFill>
              </a:rPr>
              <a:t>Mean for October 2019 to Jan 2020</a:t>
            </a:r>
          </a:p>
        </p:txBody>
      </p:sp>
      <p:sp>
        <p:nvSpPr>
          <p:cNvPr id="23" name="TextBox 22">
            <a:extLst>
              <a:ext uri="{FF2B5EF4-FFF2-40B4-BE49-F238E27FC236}">
                <a16:creationId xmlns:a16="http://schemas.microsoft.com/office/drawing/2014/main" id="{EEBDA8FD-57FD-2C45-BBC7-A254FEF1599F}"/>
              </a:ext>
            </a:extLst>
          </p:cNvPr>
          <p:cNvSpPr txBox="1"/>
          <p:nvPr/>
        </p:nvSpPr>
        <p:spPr>
          <a:xfrm>
            <a:off x="292149" y="1165256"/>
            <a:ext cx="6792474" cy="527804"/>
          </a:xfrm>
          <a:prstGeom prst="roundRect">
            <a:avLst/>
          </a:prstGeom>
          <a:solidFill>
            <a:schemeClr val="accent5">
              <a:lumMod val="20000"/>
              <a:lumOff val="80000"/>
            </a:schemeClr>
          </a:solidFill>
        </p:spPr>
        <p:txBody>
          <a:bodyPr wrap="square" rtlCol="0">
            <a:spAutoFit/>
          </a:bodyPr>
          <a:lstStyle/>
          <a:p>
            <a:pPr algn="l"/>
            <a:r>
              <a:rPr lang="en-US" sz="2500" dirty="0">
                <a:solidFill>
                  <a:srgbClr val="000000"/>
                </a:solidFill>
              </a:rPr>
              <a:t>Air temperature</a:t>
            </a:r>
          </a:p>
        </p:txBody>
      </p:sp>
      <p:sp>
        <p:nvSpPr>
          <p:cNvPr id="24" name="Title 2">
            <a:extLst>
              <a:ext uri="{FF2B5EF4-FFF2-40B4-BE49-F238E27FC236}">
                <a16:creationId xmlns:a16="http://schemas.microsoft.com/office/drawing/2014/main" id="{5E414BDF-5D6C-784E-A633-E44590BCFEC6}"/>
              </a:ext>
            </a:extLst>
          </p:cNvPr>
          <p:cNvSpPr>
            <a:spLocks noGrp="1"/>
          </p:cNvSpPr>
          <p:nvPr>
            <p:ph type="title"/>
          </p:nvPr>
        </p:nvSpPr>
        <p:spPr>
          <a:xfrm>
            <a:off x="263768" y="553510"/>
            <a:ext cx="11011467" cy="820208"/>
          </a:xfrm>
        </p:spPr>
        <p:txBody>
          <a:bodyPr/>
          <a:lstStyle/>
          <a:p>
            <a:r>
              <a:rPr lang="en-US" sz="3200" dirty="0"/>
              <a:t>Polar biases in reanalyses</a:t>
            </a:r>
          </a:p>
        </p:txBody>
      </p:sp>
      <p:sp>
        <p:nvSpPr>
          <p:cNvPr id="19" name="TextBox 18">
            <a:extLst>
              <a:ext uri="{FF2B5EF4-FFF2-40B4-BE49-F238E27FC236}">
                <a16:creationId xmlns:a16="http://schemas.microsoft.com/office/drawing/2014/main" id="{A003D181-31C3-E241-B132-CA5CA53328AA}"/>
              </a:ext>
            </a:extLst>
          </p:cNvPr>
          <p:cNvSpPr txBox="1"/>
          <p:nvPr/>
        </p:nvSpPr>
        <p:spPr>
          <a:xfrm>
            <a:off x="7655167" y="6022579"/>
            <a:ext cx="4339650" cy="369332"/>
          </a:xfrm>
          <a:prstGeom prst="rect">
            <a:avLst/>
          </a:prstGeom>
          <a:noFill/>
        </p:spPr>
        <p:txBody>
          <a:bodyPr wrap="none" rtlCol="0">
            <a:spAutoFit/>
          </a:bodyPr>
          <a:lstStyle/>
          <a:p>
            <a:pPr algn="l"/>
            <a:r>
              <a:rPr lang="en-US" dirty="0" err="1">
                <a:solidFill>
                  <a:srgbClr val="000000"/>
                </a:solidFill>
              </a:rPr>
              <a:t>Koster</a:t>
            </a:r>
            <a:r>
              <a:rPr lang="en-US" dirty="0">
                <a:solidFill>
                  <a:srgbClr val="000000"/>
                </a:solidFill>
              </a:rPr>
              <a:t> et al. (2019; GMAO science brief)</a:t>
            </a:r>
          </a:p>
        </p:txBody>
      </p:sp>
    </p:spTree>
    <p:extLst>
      <p:ext uri="{BB962C8B-B14F-4D97-AF65-F5344CB8AC3E}">
        <p14:creationId xmlns:p14="http://schemas.microsoft.com/office/powerpoint/2010/main" val="1299358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3DE986A3-5D64-514E-A1AE-51C197EF9A54}"/>
              </a:ext>
            </a:extLst>
          </p:cNvPr>
          <p:cNvSpPr>
            <a:spLocks noGrp="1"/>
          </p:cNvSpPr>
          <p:nvPr>
            <p:ph type="title"/>
          </p:nvPr>
        </p:nvSpPr>
        <p:spPr>
          <a:xfrm>
            <a:off x="263769" y="553510"/>
            <a:ext cx="10515600" cy="820208"/>
          </a:xfrm>
        </p:spPr>
        <p:txBody>
          <a:bodyPr/>
          <a:lstStyle/>
          <a:p>
            <a:pPr algn="l"/>
            <a:r>
              <a:rPr lang="en-US" sz="3200" dirty="0"/>
              <a:t>PolarMERRA: goals</a:t>
            </a:r>
          </a:p>
        </p:txBody>
      </p:sp>
      <p:sp>
        <p:nvSpPr>
          <p:cNvPr id="5" name="TextBox 4">
            <a:extLst>
              <a:ext uri="{FF2B5EF4-FFF2-40B4-BE49-F238E27FC236}">
                <a16:creationId xmlns:a16="http://schemas.microsoft.com/office/drawing/2014/main" id="{8DCC34A1-65B6-D340-8F4E-A075E00D0B53}"/>
              </a:ext>
            </a:extLst>
          </p:cNvPr>
          <p:cNvSpPr txBox="1"/>
          <p:nvPr/>
        </p:nvSpPr>
        <p:spPr>
          <a:xfrm>
            <a:off x="343417" y="1387559"/>
            <a:ext cx="6506307" cy="4601260"/>
          </a:xfrm>
          <a:prstGeom prst="rect">
            <a:avLst/>
          </a:prstGeom>
          <a:noFill/>
        </p:spPr>
        <p:txBody>
          <a:bodyPr wrap="square" rtlCol="0">
            <a:spAutoFit/>
          </a:bodyPr>
          <a:lstStyle/>
          <a:p>
            <a:pPr marL="285750" indent="-285750" algn="l">
              <a:buFont typeface="Arial" panose="020B0604020202020204" pitchFamily="34" charset="0"/>
              <a:buChar char="•"/>
            </a:pPr>
            <a:r>
              <a:rPr lang="en-US" sz="2500" b="1" dirty="0">
                <a:solidFill>
                  <a:srgbClr val="000000"/>
                </a:solidFill>
              </a:rPr>
              <a:t>Polar-focused 2000’s reanalysis for scientific use</a:t>
            </a:r>
          </a:p>
          <a:p>
            <a:pPr marL="285750" indent="-285750" algn="l">
              <a:buFont typeface="Arial" panose="020B0604020202020204" pitchFamily="34" charset="0"/>
              <a:buChar char="•"/>
            </a:pPr>
            <a:r>
              <a:rPr lang="en-US" sz="2500" dirty="0">
                <a:solidFill>
                  <a:srgbClr val="000000"/>
                </a:solidFill>
              </a:rPr>
              <a:t>Improved atmospheric and, potentially, land conditions </a:t>
            </a:r>
          </a:p>
          <a:p>
            <a:pPr marL="742950" lvl="1" indent="-285750">
              <a:buFont typeface="Arial" panose="020B0604020202020204" pitchFamily="34" charset="0"/>
              <a:buChar char="•"/>
            </a:pPr>
            <a:r>
              <a:rPr lang="en-US" sz="2500" dirty="0">
                <a:solidFill>
                  <a:srgbClr val="000000"/>
                </a:solidFill>
              </a:rPr>
              <a:t>Temperature, precipitation, snow cover</a:t>
            </a:r>
          </a:p>
          <a:p>
            <a:pPr marL="290513" lvl="1" indent="-279400">
              <a:buFont typeface="Arial" panose="020B0604020202020204" pitchFamily="34" charset="0"/>
              <a:buChar char="•"/>
            </a:pPr>
            <a:r>
              <a:rPr lang="en-US" sz="2500" b="1" dirty="0">
                <a:solidFill>
                  <a:srgbClr val="000000"/>
                </a:solidFill>
              </a:rPr>
              <a:t>Increased polar resolution </a:t>
            </a:r>
          </a:p>
          <a:p>
            <a:pPr marL="803275" lvl="2" indent="-338138">
              <a:buFont typeface="Arial" panose="020B0604020202020204" pitchFamily="34" charset="0"/>
              <a:buChar char="•"/>
            </a:pPr>
            <a:r>
              <a:rPr lang="en-US" sz="2500" dirty="0">
                <a:solidFill>
                  <a:srgbClr val="000000"/>
                </a:solidFill>
              </a:rPr>
              <a:t>Several possible downscaling techniques</a:t>
            </a:r>
          </a:p>
          <a:p>
            <a:pPr marL="290513" lvl="1" indent="-279400">
              <a:buFont typeface="Arial" panose="020B0604020202020204" pitchFamily="34" charset="0"/>
              <a:buChar char="•"/>
            </a:pPr>
            <a:r>
              <a:rPr lang="en-US" sz="2500" b="1" dirty="0">
                <a:solidFill>
                  <a:srgbClr val="000000"/>
                </a:solidFill>
              </a:rPr>
              <a:t>Robust evaluation framework</a:t>
            </a:r>
          </a:p>
          <a:p>
            <a:pPr marL="803275" lvl="2" indent="-338138">
              <a:buFont typeface="Arial" panose="020B0604020202020204" pitchFamily="34" charset="0"/>
              <a:buChar char="•"/>
            </a:pPr>
            <a:r>
              <a:rPr lang="en-US" sz="2500" dirty="0">
                <a:solidFill>
                  <a:srgbClr val="000000"/>
                </a:solidFill>
              </a:rPr>
              <a:t>Minimize anecdotal performance evaluations</a:t>
            </a:r>
          </a:p>
          <a:p>
            <a:pPr marL="803275" lvl="2" indent="-338138">
              <a:buFont typeface="Arial" panose="020B0604020202020204" pitchFamily="34" charset="0"/>
              <a:buChar char="•"/>
            </a:pPr>
            <a:endParaRPr lang="en-US" dirty="0">
              <a:solidFill>
                <a:srgbClr val="000000"/>
              </a:solidFill>
            </a:endParaRPr>
          </a:p>
        </p:txBody>
      </p:sp>
      <p:grpSp>
        <p:nvGrpSpPr>
          <p:cNvPr id="14" name="Group 13">
            <a:extLst>
              <a:ext uri="{FF2B5EF4-FFF2-40B4-BE49-F238E27FC236}">
                <a16:creationId xmlns:a16="http://schemas.microsoft.com/office/drawing/2014/main" id="{AFAED7CE-EBED-A04B-8ADD-C11FC3F4BC08}"/>
              </a:ext>
            </a:extLst>
          </p:cNvPr>
          <p:cNvGrpSpPr/>
          <p:nvPr/>
        </p:nvGrpSpPr>
        <p:grpSpPr>
          <a:xfrm>
            <a:off x="7872390" y="182368"/>
            <a:ext cx="3862409" cy="3812584"/>
            <a:chOff x="7744461" y="240983"/>
            <a:chExt cx="3862409" cy="3812584"/>
          </a:xfrm>
        </p:grpSpPr>
        <p:pic>
          <p:nvPicPr>
            <p:cNvPr id="11" name="Picture 10">
              <a:extLst>
                <a:ext uri="{FF2B5EF4-FFF2-40B4-BE49-F238E27FC236}">
                  <a16:creationId xmlns:a16="http://schemas.microsoft.com/office/drawing/2014/main" id="{524F9B5E-536E-9146-8919-5B37584B1F6F}"/>
                </a:ext>
              </a:extLst>
            </p:cNvPr>
            <p:cNvPicPr>
              <a:picLocks noChangeAspect="1"/>
            </p:cNvPicPr>
            <p:nvPr/>
          </p:nvPicPr>
          <p:blipFill>
            <a:blip r:embed="rId3"/>
            <a:stretch>
              <a:fillRect/>
            </a:stretch>
          </p:blipFill>
          <p:spPr>
            <a:xfrm>
              <a:off x="7744461" y="624567"/>
              <a:ext cx="3688977" cy="3429000"/>
            </a:xfrm>
            <a:prstGeom prst="rect">
              <a:avLst/>
            </a:prstGeom>
          </p:spPr>
        </p:pic>
        <p:sp>
          <p:nvSpPr>
            <p:cNvPr id="12" name="TextBox 11">
              <a:extLst>
                <a:ext uri="{FF2B5EF4-FFF2-40B4-BE49-F238E27FC236}">
                  <a16:creationId xmlns:a16="http://schemas.microsoft.com/office/drawing/2014/main" id="{F772C4E2-CD98-F64D-8A5B-2ED08D17322E}"/>
                </a:ext>
              </a:extLst>
            </p:cNvPr>
            <p:cNvSpPr txBox="1"/>
            <p:nvPr/>
          </p:nvSpPr>
          <p:spPr>
            <a:xfrm>
              <a:off x="8421803" y="240983"/>
              <a:ext cx="2334292" cy="553998"/>
            </a:xfrm>
            <a:prstGeom prst="rect">
              <a:avLst/>
            </a:prstGeom>
            <a:noFill/>
          </p:spPr>
          <p:txBody>
            <a:bodyPr wrap="none" rtlCol="0">
              <a:spAutoFit/>
            </a:bodyPr>
            <a:lstStyle/>
            <a:p>
              <a:pPr algn="ctr"/>
              <a:r>
                <a:rPr lang="en-US" dirty="0">
                  <a:solidFill>
                    <a:srgbClr val="000000"/>
                  </a:solidFill>
                </a:rPr>
                <a:t>In-situ observations </a:t>
              </a:r>
            </a:p>
            <a:p>
              <a:pPr algn="ctr"/>
              <a:r>
                <a:rPr lang="en-US" sz="1200" dirty="0">
                  <a:solidFill>
                    <a:srgbClr val="000000"/>
                  </a:solidFill>
                </a:rPr>
                <a:t>(MERRA; 00UTC 19-July 2007)</a:t>
              </a:r>
            </a:p>
          </p:txBody>
        </p:sp>
        <p:sp>
          <p:nvSpPr>
            <p:cNvPr id="13" name="Rectangle 12">
              <a:extLst>
                <a:ext uri="{FF2B5EF4-FFF2-40B4-BE49-F238E27FC236}">
                  <a16:creationId xmlns:a16="http://schemas.microsoft.com/office/drawing/2014/main" id="{D8FF5EFF-81C2-504E-8303-F011005F0A9E}"/>
                </a:ext>
              </a:extLst>
            </p:cNvPr>
            <p:cNvSpPr/>
            <p:nvPr/>
          </p:nvSpPr>
          <p:spPr>
            <a:xfrm>
              <a:off x="11126223" y="3674348"/>
              <a:ext cx="480647" cy="3792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a:extLst>
              <a:ext uri="{FF2B5EF4-FFF2-40B4-BE49-F238E27FC236}">
                <a16:creationId xmlns:a16="http://schemas.microsoft.com/office/drawing/2014/main" id="{C494E32E-0C61-E149-A2F5-D293324951F7}"/>
              </a:ext>
            </a:extLst>
          </p:cNvPr>
          <p:cNvSpPr txBox="1"/>
          <p:nvPr/>
        </p:nvSpPr>
        <p:spPr>
          <a:xfrm>
            <a:off x="8939985" y="3822728"/>
            <a:ext cx="2428870" cy="369332"/>
          </a:xfrm>
          <a:prstGeom prst="rect">
            <a:avLst/>
          </a:prstGeom>
          <a:noFill/>
        </p:spPr>
        <p:txBody>
          <a:bodyPr wrap="none" rtlCol="0">
            <a:spAutoFit/>
          </a:bodyPr>
          <a:lstStyle/>
          <a:p>
            <a:pPr algn="l"/>
            <a:r>
              <a:rPr lang="en-US" b="1" dirty="0">
                <a:solidFill>
                  <a:srgbClr val="00FA00"/>
                </a:solidFill>
              </a:rPr>
              <a:t>Air  </a:t>
            </a:r>
            <a:r>
              <a:rPr lang="en-US" b="1" dirty="0">
                <a:solidFill>
                  <a:srgbClr val="000000"/>
                </a:solidFill>
              </a:rPr>
              <a:t> </a:t>
            </a:r>
            <a:r>
              <a:rPr lang="en-US" dirty="0">
                <a:solidFill>
                  <a:srgbClr val="000000"/>
                </a:solidFill>
              </a:rPr>
              <a:t>  </a:t>
            </a:r>
            <a:r>
              <a:rPr lang="en-US" b="1" dirty="0">
                <a:solidFill>
                  <a:srgbClr val="9437FF"/>
                </a:solidFill>
              </a:rPr>
              <a:t>Land &amp; Marine</a:t>
            </a:r>
          </a:p>
        </p:txBody>
      </p:sp>
      <p:sp>
        <p:nvSpPr>
          <p:cNvPr id="16" name="TextBox 15">
            <a:extLst>
              <a:ext uri="{FF2B5EF4-FFF2-40B4-BE49-F238E27FC236}">
                <a16:creationId xmlns:a16="http://schemas.microsoft.com/office/drawing/2014/main" id="{CDAF98BB-7A1E-3043-897C-B5FBBFB63AFF}"/>
              </a:ext>
            </a:extLst>
          </p:cNvPr>
          <p:cNvSpPr txBox="1"/>
          <p:nvPr/>
        </p:nvSpPr>
        <p:spPr>
          <a:xfrm>
            <a:off x="6393767" y="4378536"/>
            <a:ext cx="5562257" cy="1804749"/>
          </a:xfrm>
          <a:prstGeom prst="roundRect">
            <a:avLst/>
          </a:prstGeom>
          <a:solidFill>
            <a:schemeClr val="accent5">
              <a:lumMod val="20000"/>
              <a:lumOff val="80000"/>
            </a:schemeClr>
          </a:solidFill>
          <a:ln w="38100">
            <a:noFill/>
          </a:ln>
        </p:spPr>
        <p:txBody>
          <a:bodyPr wrap="square" rtlCol="0">
            <a:spAutoFit/>
          </a:bodyPr>
          <a:lstStyle/>
          <a:p>
            <a:pPr algn="ctr"/>
            <a:r>
              <a:rPr lang="en-US" sz="2500" b="1" dirty="0">
                <a:solidFill>
                  <a:srgbClr val="000000"/>
                </a:solidFill>
              </a:rPr>
              <a:t>Looking for insights, observations, thoughts on boreal processes/datasets for potential inclusion.</a:t>
            </a:r>
          </a:p>
        </p:txBody>
      </p:sp>
    </p:spTree>
    <p:extLst>
      <p:ext uri="{BB962C8B-B14F-4D97-AF65-F5344CB8AC3E}">
        <p14:creationId xmlns:p14="http://schemas.microsoft.com/office/powerpoint/2010/main" val="1160609624"/>
      </p:ext>
    </p:extLst>
  </p:cSld>
  <p:clrMapOvr>
    <a:masterClrMapping/>
  </p:clrMapOvr>
</p:sld>
</file>

<file path=ppt/theme/theme1.xml><?xml version="1.0" encoding="utf-8"?>
<a:theme xmlns:a="http://schemas.openxmlformats.org/drawingml/2006/main" name="Office Theme">
  <a:themeElements>
    <a:clrScheme name="Custom 1">
      <a:dk1>
        <a:srgbClr val="FFFFFF"/>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smtClean="0">
            <a:solidFill>
              <a:srgbClr val="000000"/>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1233</TotalTime>
  <Words>1913</Words>
  <Application>Microsoft Macintosh PowerPoint</Application>
  <PresentationFormat>Widescreen</PresentationFormat>
  <Paragraphs>171</Paragraphs>
  <Slides>17</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Garamond</vt:lpstr>
      <vt:lpstr>Helvetica</vt:lpstr>
      <vt:lpstr>Wingdings</vt:lpstr>
      <vt:lpstr>Office Theme</vt:lpstr>
      <vt:lpstr>Arctic and Boreal Model Development in GMAO</vt:lpstr>
      <vt:lpstr> Arctic and Boreal Model Development in GMAO</vt:lpstr>
      <vt:lpstr>Improvements in permafrost representation</vt:lpstr>
      <vt:lpstr>Assessing permafrost representation</vt:lpstr>
      <vt:lpstr>“… a tale of three carbon species …”</vt:lpstr>
      <vt:lpstr>Constraining the timing of CO2 uptake and CH4 enhancement</vt:lpstr>
      <vt:lpstr>Using the GEOS model to explore new observing portfolios to monitor and detect changes </vt:lpstr>
      <vt:lpstr>Linking polar atmospheric &amp; ocean processes through ice sheet runoff</vt:lpstr>
      <vt:lpstr>Meltwater runoff directly influences the ocean carbon cycle</vt:lpstr>
      <vt:lpstr>Improvements in the S2S  coupled system</vt:lpstr>
      <vt:lpstr>Step 1: Melt water in the appropriate ocean location</vt:lpstr>
      <vt:lpstr>Step 1: Melt water in the appropriate ocean location</vt:lpstr>
      <vt:lpstr>Future improvements in the S2S coupled system</vt:lpstr>
      <vt:lpstr>PolarMERRA</vt:lpstr>
      <vt:lpstr>Polar biases in reanalyses</vt:lpstr>
      <vt:lpstr>Polar biases in reanalyses</vt:lpstr>
      <vt:lpstr>PolarMERRA: goals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Sterling Spangler</dc:creator>
  <cp:lastModifiedBy>Andrews, Lauren C. (GSFC-6101)</cp:lastModifiedBy>
  <cp:revision>149</cp:revision>
  <dcterms:created xsi:type="dcterms:W3CDTF">2017-09-25T14:06:05Z</dcterms:created>
  <dcterms:modified xsi:type="dcterms:W3CDTF">2020-04-21T18:47:34Z</dcterms:modified>
</cp:coreProperties>
</file>