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60" r:id="rId4"/>
    <p:sldMasterId id="2147483672" r:id="rId5"/>
  </p:sldMasterIdLst>
  <p:notesMasterIdLst>
    <p:notesMasterId r:id="rId15"/>
  </p:notesMasterIdLst>
  <p:sldIdLst>
    <p:sldId id="546" r:id="rId6"/>
    <p:sldId id="550" r:id="rId7"/>
    <p:sldId id="547" r:id="rId8"/>
    <p:sldId id="548" r:id="rId9"/>
    <p:sldId id="554" r:id="rId10"/>
    <p:sldId id="549" r:id="rId11"/>
    <p:sldId id="551" r:id="rId12"/>
    <p:sldId id="552" r:id="rId13"/>
    <p:sldId id="55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C208"/>
    <a:srgbClr val="3763B1"/>
    <a:srgbClr val="AB8100"/>
    <a:srgbClr val="F0EA00"/>
    <a:srgbClr val="0033CC"/>
    <a:srgbClr val="D4EFF8"/>
    <a:srgbClr val="E8D9F3"/>
    <a:srgbClr val="9E0000"/>
    <a:srgbClr val="00CC99"/>
    <a:srgbClr val="C1B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B545B4-8F39-481F-A9AD-61B47142EAEB}" v="29" dt="2019-11-12T20:28:20.679"/>
  </p1510:revLst>
</p1510:revInfo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8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8" d="100"/>
          <a:sy n="98" d="100"/>
        </p:scale>
        <p:origin x="2658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B2BDF-65BD-40E4-AC32-7140E17DDCC8}" type="datetimeFigureOut">
              <a:rPr lang="en-US" smtClean="0"/>
              <a:t>4/21/20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57C9CB-75E8-4897-8DC3-F05D0F144F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878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 userDrawn="1"/>
        </p:nvCxnSpPr>
        <p:spPr>
          <a:xfrm>
            <a:off x="458724" y="3406100"/>
            <a:ext cx="11274552" cy="0"/>
          </a:xfrm>
          <a:prstGeom prst="line">
            <a:avLst/>
          </a:prstGeom>
          <a:ln w="187325" cap="rnd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FD8E-851B-4659-897B-85518CEAD3D0}" type="datetime1">
              <a:rPr lang="en-US" smtClean="0"/>
              <a:t>4/21/20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0C37-3CEC-4CB4-B902-37F94E20E96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961" y="5433583"/>
            <a:ext cx="1289687" cy="1331493"/>
          </a:xfrm>
          <a:prstGeom prst="rect">
            <a:avLst/>
          </a:prstGeom>
        </p:spPr>
      </p:pic>
      <p:pic>
        <p:nvPicPr>
          <p:cNvPr id="9" name="Picture 2" descr="http://www.nasa.gov/sites/default/files/images/nasaLogo-570x450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63726" y="12783"/>
            <a:ext cx="1688676" cy="1333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Connector 12"/>
          <p:cNvCxnSpPr/>
          <p:nvPr userDrawn="1"/>
        </p:nvCxnSpPr>
        <p:spPr>
          <a:xfrm>
            <a:off x="915924" y="3406100"/>
            <a:ext cx="10360152" cy="0"/>
          </a:xfrm>
          <a:prstGeom prst="line">
            <a:avLst/>
          </a:prstGeom>
          <a:ln w="10160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373124" y="3406100"/>
            <a:ext cx="9445752" cy="0"/>
          </a:xfrm>
          <a:prstGeom prst="line">
            <a:avLst/>
          </a:prstGeom>
          <a:ln w="25400" cap="rnd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3510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1102-1BD8-4D40-B1B1-1F59F23CFE8E}" type="datetime1">
              <a:rPr lang="en-US" smtClean="0"/>
              <a:t>4/21/20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0C37-3CEC-4CB4-B902-37F94E20E9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292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F226E-6F81-4B15-8C31-6BD4049B451D}" type="datetime1">
              <a:rPr lang="en-US" smtClean="0"/>
              <a:t>4/21/20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0C37-3CEC-4CB4-B902-37F94E20E9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544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 sz="3200" b="1" i="0" baseline="0">
                <a:solidFill>
                  <a:schemeClr val="bg1"/>
                </a:solidFill>
                <a:latin typeface="Arial Bol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aseline="0">
                <a:solidFill>
                  <a:schemeClr val="bg1"/>
                </a:solidFill>
                <a:latin typeface="Arial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11789664" y="6629400"/>
            <a:ext cx="402336" cy="228600"/>
          </a:xfrm>
          <a:prstGeom prst="rect">
            <a:avLst/>
          </a:prstGeom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lang="en-US" sz="1200" kern="1200" baseline="0" smtClean="0">
                <a:solidFill>
                  <a:schemeClr val="bg1"/>
                </a:solidFill>
                <a:latin typeface="Calibri"/>
                <a:ea typeface="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9pPr>
          </a:lstStyle>
          <a:p>
            <a:pPr>
              <a:defRPr/>
            </a:pPr>
            <a:fld id="{E8CC769F-ADCB-2641-BD2F-4076D1C41918}" type="slidenum">
              <a:rPr lang="uk-UA" sz="800" smtClean="0">
                <a:solidFill>
                  <a:schemeClr val="bg1">
                    <a:lumMod val="95000"/>
                    <a:lumOff val="5000"/>
                  </a:schemeClr>
                </a:solidFill>
                <a:latin typeface="Arial" charset="0"/>
              </a:rPr>
              <a:pPr>
                <a:defRPr/>
              </a:pPr>
              <a:t>‹#›</a:t>
            </a:fld>
            <a:endParaRPr lang="uk-UA" sz="12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1" y="6629400"/>
            <a:ext cx="28341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GCD PPBE</a:t>
            </a:r>
            <a:r>
              <a:rPr lang="en-US" sz="800" baseline="0" dirty="0">
                <a:solidFill>
                  <a:schemeClr val="bg1"/>
                </a:solidFill>
              </a:rPr>
              <a:t> 22 Existing Project – New Content  </a:t>
            </a:r>
            <a:endParaRPr lang="en-US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414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4067" y="0"/>
            <a:ext cx="9144000" cy="1066800"/>
          </a:xfrm>
          <a:prstGeom prst="rect">
            <a:avLst/>
          </a:prstGeom>
        </p:spPr>
        <p:txBody>
          <a:bodyPr anchor="ctr"/>
          <a:lstStyle>
            <a:lvl1pPr>
              <a:defRPr sz="2400" baseline="0">
                <a:solidFill>
                  <a:schemeClr val="bg1"/>
                </a:solidFill>
                <a:latin typeface="Arial Bol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166455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5000"/>
              </a:lnSpc>
              <a:spcBef>
                <a:spcPts val="1000"/>
              </a:spcBef>
              <a:buFontTx/>
              <a:buNone/>
              <a:tabLst/>
              <a:defRPr sz="1800" b="1" i="0" baseline="0">
                <a:solidFill>
                  <a:schemeClr val="bg1"/>
                </a:solidFill>
                <a:latin typeface="arial" charset="0"/>
              </a:defRPr>
            </a:lvl1pPr>
            <a:lvl2pPr marL="279400" indent="-165100">
              <a:lnSpc>
                <a:spcPct val="95000"/>
              </a:lnSpc>
              <a:spcBef>
                <a:spcPts val="500"/>
              </a:spcBef>
              <a:buFont typeface="Arial" charset="0"/>
              <a:buChar char="•"/>
              <a:tabLst/>
              <a:defRPr sz="1800" baseline="0">
                <a:solidFill>
                  <a:schemeClr val="bg1"/>
                </a:solidFill>
                <a:latin typeface="arial" charset="0"/>
              </a:defRPr>
            </a:lvl2pPr>
            <a:lvl3pPr marL="571500" indent="-228600">
              <a:lnSpc>
                <a:spcPct val="95000"/>
              </a:lnSpc>
              <a:spcBef>
                <a:spcPts val="500"/>
              </a:spcBef>
              <a:buFont typeface=".AppleSystemUIFont" charset="-120"/>
              <a:buChar char="‒"/>
              <a:tabLst/>
              <a:defRPr sz="1800" baseline="0">
                <a:solidFill>
                  <a:schemeClr val="bg1"/>
                </a:solidFill>
                <a:latin typeface="arial" charset="0"/>
              </a:defRPr>
            </a:lvl3pPr>
            <a:lvl4pPr>
              <a:lnSpc>
                <a:spcPct val="95000"/>
              </a:lnSpc>
              <a:spcBef>
                <a:spcPts val="500"/>
              </a:spcBef>
              <a:defRPr sz="1800" baseline="0">
                <a:solidFill>
                  <a:schemeClr val="bg1"/>
                </a:solidFill>
                <a:latin typeface="arial" charset="0"/>
              </a:defRPr>
            </a:lvl4pPr>
            <a:lvl5pPr>
              <a:lnSpc>
                <a:spcPct val="95000"/>
              </a:lnSpc>
              <a:spcBef>
                <a:spcPts val="500"/>
              </a:spcBef>
              <a:defRPr sz="1800" baseline="0">
                <a:solidFill>
                  <a:schemeClr val="bg1"/>
                </a:solidFill>
                <a:latin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789664" y="6629400"/>
            <a:ext cx="402336" cy="228600"/>
          </a:xfrm>
          <a:prstGeom prst="rect">
            <a:avLst/>
          </a:prstGeom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lang="en-US" sz="1200" baseline="0" smtClean="0">
                <a:solidFill>
                  <a:schemeClr val="bg1"/>
                </a:solidFill>
                <a:latin typeface="Calibri"/>
                <a:ea typeface=""/>
              </a:defRPr>
            </a:lvl1pPr>
          </a:lstStyle>
          <a:p>
            <a:pPr>
              <a:defRPr/>
            </a:pPr>
            <a:fld id="{E8CC769F-ADCB-2641-BD2F-4076D1C41918}" type="slidenum">
              <a:rPr lang="uk-UA" sz="800" smtClean="0">
                <a:latin typeface="Arial" charset="0"/>
              </a:rPr>
              <a:pPr>
                <a:defRPr/>
              </a:pPr>
              <a:t>‹#›</a:t>
            </a:fld>
            <a:endParaRPr lang="uk-UA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1" y="6629400"/>
            <a:ext cx="28341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GCD PPBE</a:t>
            </a:r>
            <a:r>
              <a:rPr lang="en-US" sz="800" baseline="0" dirty="0">
                <a:solidFill>
                  <a:schemeClr val="bg1"/>
                </a:solidFill>
              </a:rPr>
              <a:t> 22 Existing Project – New Content  </a:t>
            </a:r>
            <a:endParaRPr lang="en-US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5306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pos="3840">
          <p15:clr>
            <a:srgbClr val="FBAE40"/>
          </p15:clr>
        </p15:guide>
        <p15:guide id="3" pos="678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17378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ea typeface="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161924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11789664" y="6629400"/>
            <a:ext cx="402336" cy="228600"/>
          </a:xfrm>
          <a:prstGeom prst="rect">
            <a:avLst/>
          </a:prstGeom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lang="en-US" sz="1200" kern="1200" baseline="0" smtClean="0">
                <a:solidFill>
                  <a:schemeClr val="bg1"/>
                </a:solidFill>
                <a:latin typeface="Calibri"/>
                <a:ea typeface="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9pPr>
          </a:lstStyle>
          <a:p>
            <a:pPr>
              <a:defRPr/>
            </a:pPr>
            <a:fld id="{E8CC769F-ADCB-2641-BD2F-4076D1C41918}" type="slidenum">
              <a:rPr lang="uk-UA" sz="800" smtClean="0">
                <a:latin typeface="Arial" charset="0"/>
              </a:rPr>
              <a:pPr>
                <a:defRPr/>
              </a:pPr>
              <a:t>‹#›</a:t>
            </a:fld>
            <a:endParaRPr lang="uk-UA" sz="1200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" y="6629400"/>
            <a:ext cx="28341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GCD PPBE</a:t>
            </a:r>
            <a:r>
              <a:rPr lang="en-US" sz="800" baseline="0" dirty="0">
                <a:solidFill>
                  <a:schemeClr val="bg1"/>
                </a:solidFill>
              </a:rPr>
              <a:t> 22 Existing Project – New Content  </a:t>
            </a:r>
            <a:endParaRPr lang="en-US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674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126164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ea typeface="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126164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11789664" y="6629400"/>
            <a:ext cx="402336" cy="228600"/>
          </a:xfrm>
          <a:prstGeom prst="rect">
            <a:avLst/>
          </a:prstGeom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lang="en-US" sz="1200" kern="1200" baseline="0" smtClean="0">
                <a:solidFill>
                  <a:schemeClr val="bg1"/>
                </a:solidFill>
                <a:latin typeface="Calibri"/>
                <a:ea typeface="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9pPr>
          </a:lstStyle>
          <a:p>
            <a:pPr>
              <a:defRPr/>
            </a:pPr>
            <a:fld id="{E8CC769F-ADCB-2641-BD2F-4076D1C41918}" type="slidenum">
              <a:rPr lang="uk-UA" sz="800" smtClean="0">
                <a:latin typeface="Arial" charset="0"/>
              </a:rPr>
              <a:pPr>
                <a:defRPr/>
              </a:pPr>
              <a:t>‹#›</a:t>
            </a:fld>
            <a:endParaRPr lang="uk-UA" sz="1200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" y="6629400"/>
            <a:ext cx="28341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GCD PPBE</a:t>
            </a:r>
            <a:r>
              <a:rPr lang="en-US" sz="800" baseline="0" dirty="0">
                <a:solidFill>
                  <a:schemeClr val="bg1"/>
                </a:solidFill>
              </a:rPr>
              <a:t> 22 Existing Project – New Content  </a:t>
            </a:r>
            <a:endParaRPr lang="en-US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243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789664" y="6629400"/>
            <a:ext cx="402336" cy="228600"/>
          </a:xfrm>
          <a:prstGeom prst="rect">
            <a:avLst/>
          </a:prstGeom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lang="en-US" sz="800" baseline="0" smtClean="0">
                <a:solidFill>
                  <a:schemeClr val="tx1"/>
                </a:solidFill>
                <a:latin typeface="Arial" charset="0"/>
                <a:ea typeface=""/>
              </a:defRPr>
            </a:lvl1pPr>
          </a:lstStyle>
          <a:p>
            <a:pPr>
              <a:defRPr/>
            </a:pPr>
            <a:fld id="{75D13D49-2B6F-174C-9E1E-1013A06E5C50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0"/>
            <a:ext cx="9144000" cy="1066800"/>
          </a:xfrm>
          <a:prstGeom prst="rect">
            <a:avLst/>
          </a:prstGeom>
        </p:spPr>
        <p:txBody>
          <a:bodyPr anchor="ctr"/>
          <a:lstStyle>
            <a:lvl1pPr>
              <a:defRPr lang="en-US" sz="2400" baseline="0">
                <a:solidFill>
                  <a:schemeClr val="bg1"/>
                </a:solidFill>
                <a:latin typeface="Arial Bold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1" y="6629400"/>
            <a:ext cx="28341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GCD FY18</a:t>
            </a:r>
            <a:r>
              <a:rPr lang="en-US" sz="800" baseline="0" dirty="0">
                <a:solidFill>
                  <a:schemeClr val="bg1"/>
                </a:solidFill>
              </a:rPr>
              <a:t> Mid Year Review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1" y="6629400"/>
            <a:ext cx="28341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ysClr val="windowText" lastClr="000000"/>
                </a:solidFill>
              </a:rPr>
              <a:t>GCD PPBE</a:t>
            </a:r>
            <a:r>
              <a:rPr lang="en-US" sz="800" baseline="0" dirty="0">
                <a:solidFill>
                  <a:sysClr val="windowText" lastClr="000000"/>
                </a:solidFill>
              </a:rPr>
              <a:t> 22 New Start Projects – Full Proposal </a:t>
            </a:r>
            <a:endParaRPr lang="en-US" sz="8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259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11789664" y="6629400"/>
            <a:ext cx="402336" cy="228600"/>
          </a:xfrm>
          <a:prstGeom prst="rect">
            <a:avLst/>
          </a:prstGeom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lang="en-US" sz="1200" kern="1200" baseline="0" smtClean="0">
                <a:solidFill>
                  <a:schemeClr val="bg1"/>
                </a:solidFill>
                <a:latin typeface="Calibri"/>
                <a:ea typeface="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9pPr>
          </a:lstStyle>
          <a:p>
            <a:pPr>
              <a:defRPr/>
            </a:pPr>
            <a:fld id="{E8CC769F-ADCB-2641-BD2F-4076D1C41918}" type="slidenum">
              <a:rPr lang="uk-UA" sz="800" smtClean="0">
                <a:latin typeface="Arial" charset="0"/>
              </a:rPr>
              <a:pPr>
                <a:defRPr/>
              </a:pPr>
              <a:t>‹#›</a:t>
            </a:fld>
            <a:endParaRPr lang="uk-UA" sz="1200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" y="6629400"/>
            <a:ext cx="28341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GCD PPBE</a:t>
            </a:r>
            <a:r>
              <a:rPr lang="en-US" sz="800" baseline="0" dirty="0">
                <a:solidFill>
                  <a:schemeClr val="bg1"/>
                </a:solidFill>
              </a:rPr>
              <a:t> 22 Existing Project – New Content  </a:t>
            </a:r>
            <a:endParaRPr lang="en-US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071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445127"/>
            <a:ext cx="4011084" cy="87228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45127"/>
            <a:ext cx="6815667" cy="4393616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500560"/>
            <a:ext cx="4011084" cy="35213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9664" y="6629400"/>
            <a:ext cx="402336" cy="228600"/>
          </a:xfrm>
          <a:prstGeom prst="rect">
            <a:avLst/>
          </a:prstGeom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lang="en-US" sz="1200" baseline="0" smtClean="0">
                <a:solidFill>
                  <a:schemeClr val="bg1"/>
                </a:solidFill>
                <a:latin typeface="Calibri"/>
                <a:ea typeface=""/>
              </a:defRPr>
            </a:lvl1pPr>
          </a:lstStyle>
          <a:p>
            <a:pPr>
              <a:defRPr/>
            </a:pPr>
            <a:fld id="{E8CC769F-ADCB-2641-BD2F-4076D1C41918}" type="slidenum">
              <a:rPr lang="uk-UA" sz="800" smtClean="0">
                <a:latin typeface="Arial" charset="0"/>
              </a:rPr>
              <a:pPr>
                <a:defRPr/>
              </a:pPr>
              <a:t>‹#›</a:t>
            </a:fld>
            <a:endParaRPr lang="uk-UA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" y="6629400"/>
            <a:ext cx="28341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GCD PPBE</a:t>
            </a:r>
            <a:r>
              <a:rPr lang="en-US" sz="800" baseline="0" dirty="0">
                <a:solidFill>
                  <a:schemeClr val="bg1"/>
                </a:solidFill>
              </a:rPr>
              <a:t> 22 Existing Project – New Content  </a:t>
            </a:r>
            <a:endParaRPr lang="en-US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628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solidFill>
            <a:schemeClr val="tx1"/>
          </a:solidFill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548063"/>
            <a:ext cx="7315200" cy="3179512"/>
          </a:xfrm>
          <a:prstGeom prst="rect">
            <a:avLst/>
          </a:prstGeom>
          <a:solidFill>
            <a:schemeClr val="tx1"/>
          </a:solidFill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11789664" y="6629400"/>
            <a:ext cx="402336" cy="228600"/>
          </a:xfrm>
          <a:prstGeom prst="rect">
            <a:avLst/>
          </a:prstGeom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lang="en-US" sz="1200" kern="1200" baseline="0" smtClean="0">
                <a:solidFill>
                  <a:schemeClr val="bg1"/>
                </a:solidFill>
                <a:latin typeface="Calibri"/>
                <a:ea typeface="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9pPr>
          </a:lstStyle>
          <a:p>
            <a:pPr>
              <a:defRPr/>
            </a:pPr>
            <a:fld id="{E8CC769F-ADCB-2641-BD2F-4076D1C41918}" type="slidenum">
              <a:rPr lang="uk-UA" sz="800" smtClean="0">
                <a:latin typeface="Arial" charset="0"/>
              </a:rPr>
              <a:pPr>
                <a:defRPr/>
              </a:pPr>
              <a:t>‹#›</a:t>
            </a:fld>
            <a:endParaRPr lang="uk-UA" sz="1200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" y="6629400"/>
            <a:ext cx="28341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GCD PPBE</a:t>
            </a:r>
            <a:r>
              <a:rPr lang="en-US" sz="800" baseline="0" dirty="0">
                <a:solidFill>
                  <a:schemeClr val="bg1"/>
                </a:solidFill>
              </a:rPr>
              <a:t> 22 Existing Project – New Content  </a:t>
            </a:r>
            <a:endParaRPr lang="en-US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715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Wingdings" panose="05000000000000000000" pitchFamily="2" charset="2"/>
              <a:buChar char="v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buFont typeface="Wingdings" panose="05000000000000000000" pitchFamily="2" charset="2"/>
              <a:buChar char="v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buFont typeface="Wingdings" panose="05000000000000000000" pitchFamily="2" charset="2"/>
              <a:buChar char="v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buFont typeface="Wingdings" panose="05000000000000000000" pitchFamily="2" charset="2"/>
              <a:buChar char="v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buFont typeface="Wingdings" panose="05000000000000000000" pitchFamily="2" charset="2"/>
              <a:buChar char="v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1E407-4069-4CF1-8ECE-BB756A4D9798}" type="datetime1">
              <a:rPr lang="en-US" smtClean="0"/>
              <a:t>4/21/20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96400" y="6299200"/>
            <a:ext cx="2743200" cy="36512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224C0C37-3CEC-4CB4-B902-37F94E20E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2012851" y="0"/>
            <a:ext cx="183159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-4010" y="0"/>
            <a:ext cx="183159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7264" y="5733358"/>
            <a:ext cx="839943" cy="867170"/>
          </a:xfrm>
          <a:prstGeom prst="rect">
            <a:avLst/>
          </a:prstGeom>
        </p:spPr>
      </p:pic>
      <p:pic>
        <p:nvPicPr>
          <p:cNvPr id="9" name="Picture 2" descr="http://www.nasa.gov/sites/default/files/images/nasaLogo-570x450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061609" y="192726"/>
            <a:ext cx="974171" cy="769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-1" y="0"/>
            <a:ext cx="12188952" cy="1828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629571"/>
            <a:ext cx="12192000" cy="2286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47244" y="6675291"/>
            <a:ext cx="12097512" cy="137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45719" y="45720"/>
            <a:ext cx="12097512" cy="9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12058710" y="45720"/>
            <a:ext cx="91440" cy="6766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41849" y="45720"/>
            <a:ext cx="91440" cy="6766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91439" y="91440"/>
            <a:ext cx="12006072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 flipV="1">
            <a:off x="87569" y="81915"/>
            <a:ext cx="0" cy="667512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flipV="1">
            <a:off x="12104430" y="81914"/>
            <a:ext cx="0" cy="667512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 userDrawn="1"/>
        </p:nvSpPr>
        <p:spPr>
          <a:xfrm>
            <a:off x="5169918" y="6615212"/>
            <a:ext cx="184377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/>
              <a:t>2020 Spring NIFS Symposium</a:t>
            </a:r>
          </a:p>
        </p:txBody>
      </p:sp>
      <p:cxnSp>
        <p:nvCxnSpPr>
          <p:cNvPr id="33" name="Straight Connector 32"/>
          <p:cNvCxnSpPr/>
          <p:nvPr userDrawn="1"/>
        </p:nvCxnSpPr>
        <p:spPr>
          <a:xfrm>
            <a:off x="76138" y="6755542"/>
            <a:ext cx="1133856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 userDrawn="1"/>
        </p:nvSpPr>
        <p:spPr>
          <a:xfrm>
            <a:off x="8453276" y="6615212"/>
            <a:ext cx="263886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100" dirty="0"/>
              <a:t>Advanced Materials and Processing</a:t>
            </a:r>
            <a:r>
              <a:rPr lang="en-US" sz="1100" baseline="0" dirty="0"/>
              <a:t> Branch</a:t>
            </a:r>
            <a:endParaRPr lang="en-US" sz="1100" dirty="0"/>
          </a:p>
        </p:txBody>
      </p:sp>
      <p:sp>
        <p:nvSpPr>
          <p:cNvPr id="36" name="TextBox 35"/>
          <p:cNvSpPr txBox="1"/>
          <p:nvPr userDrawn="1"/>
        </p:nvSpPr>
        <p:spPr>
          <a:xfrm>
            <a:off x="1441234" y="6615212"/>
            <a:ext cx="194155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100" dirty="0"/>
              <a:t>NASA Langley Research Center</a:t>
            </a:r>
          </a:p>
        </p:txBody>
      </p:sp>
      <p:cxnSp>
        <p:nvCxnSpPr>
          <p:cNvPr id="37" name="Straight Connector 36"/>
          <p:cNvCxnSpPr/>
          <p:nvPr userDrawn="1"/>
        </p:nvCxnSpPr>
        <p:spPr>
          <a:xfrm>
            <a:off x="3614030" y="6755542"/>
            <a:ext cx="1133856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 userDrawn="1"/>
        </p:nvCxnSpPr>
        <p:spPr>
          <a:xfrm>
            <a:off x="7435653" y="6755542"/>
            <a:ext cx="786384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 userDrawn="1"/>
        </p:nvCxnSpPr>
        <p:spPr>
          <a:xfrm>
            <a:off x="11323381" y="6755542"/>
            <a:ext cx="786384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46276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11789664" y="6629400"/>
            <a:ext cx="402336" cy="228600"/>
          </a:xfrm>
          <a:prstGeom prst="rect">
            <a:avLst/>
          </a:prstGeom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lang="en-US" sz="1200" kern="1200" baseline="0" smtClean="0">
                <a:solidFill>
                  <a:schemeClr val="bg1"/>
                </a:solidFill>
                <a:latin typeface="Calibri"/>
                <a:ea typeface="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9pPr>
          </a:lstStyle>
          <a:p>
            <a:pPr>
              <a:defRPr/>
            </a:pPr>
            <a:fld id="{E8CC769F-ADCB-2641-BD2F-4076D1C41918}" type="slidenum">
              <a:rPr lang="uk-UA" sz="800" smtClean="0">
                <a:latin typeface="Arial" charset="0"/>
              </a:rPr>
              <a:pPr>
                <a:defRPr/>
              </a:pPr>
              <a:t>‹#›</a:t>
            </a:fld>
            <a:endParaRPr lang="uk-UA" sz="12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" y="6629400"/>
            <a:ext cx="28341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GCD PPBE</a:t>
            </a:r>
            <a:r>
              <a:rPr lang="en-US" sz="800" baseline="0" dirty="0">
                <a:solidFill>
                  <a:schemeClr val="bg1"/>
                </a:solidFill>
              </a:rPr>
              <a:t> 22 Existing Project – New Content  </a:t>
            </a:r>
            <a:endParaRPr lang="en-US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271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675D-FF15-42AD-A0BB-7B49477CDBCD}" type="datetime1">
              <a:rPr lang="en-US" smtClean="0"/>
              <a:t>4/21/20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0C37-3CEC-4CB4-B902-37F94E20E9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098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13AC-706D-40DF-88AE-1DF114596698}" type="datetime1">
              <a:rPr lang="en-US" smtClean="0"/>
              <a:t>4/21/20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-4010" y="0"/>
            <a:ext cx="12200020" cy="6876822"/>
            <a:chOff x="-4010" y="0"/>
            <a:chExt cx="12200020" cy="6876822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2012851" y="0"/>
              <a:ext cx="183159" cy="68580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-4010" y="0"/>
              <a:ext cx="183159" cy="68580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Picture 2" descr="http://www.nasa.gov/sites/default/files/images/nasaLogo-570x450.png"/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61609" y="192726"/>
              <a:ext cx="974171" cy="7690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4"/>
            <p:cNvSpPr/>
            <p:nvPr userDrawn="1"/>
          </p:nvSpPr>
          <p:spPr>
            <a:xfrm>
              <a:off x="-1" y="0"/>
              <a:ext cx="12188952" cy="18288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0" y="6629571"/>
              <a:ext cx="12192000" cy="2286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47244" y="6675291"/>
              <a:ext cx="12097512" cy="1371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45719" y="45720"/>
              <a:ext cx="12097512" cy="914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12058710" y="45720"/>
              <a:ext cx="91440" cy="6766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41849" y="45720"/>
              <a:ext cx="91440" cy="6766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1" name="Straight Connector 20"/>
            <p:cNvCxnSpPr/>
            <p:nvPr userDrawn="1"/>
          </p:nvCxnSpPr>
          <p:spPr>
            <a:xfrm>
              <a:off x="91439" y="91440"/>
              <a:ext cx="12006072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 userDrawn="1"/>
          </p:nvCxnSpPr>
          <p:spPr>
            <a:xfrm flipV="1">
              <a:off x="87569" y="81915"/>
              <a:ext cx="0" cy="667512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 userDrawn="1"/>
          </p:nvCxnSpPr>
          <p:spPr>
            <a:xfrm flipV="1">
              <a:off x="12104430" y="81914"/>
              <a:ext cx="0" cy="667512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 userDrawn="1"/>
          </p:nvCxnSpPr>
          <p:spPr>
            <a:xfrm>
              <a:off x="76138" y="6755542"/>
              <a:ext cx="1133856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 userDrawn="1"/>
          </p:nvSpPr>
          <p:spPr>
            <a:xfrm>
              <a:off x="8453276" y="6615212"/>
              <a:ext cx="26388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100" dirty="0"/>
                <a:t>Advanced Materials and Processing</a:t>
              </a:r>
              <a:r>
                <a:rPr lang="en-US" sz="1100" baseline="0" dirty="0"/>
                <a:t> Branch</a:t>
              </a:r>
              <a:endParaRPr lang="en-US" sz="1100" dirty="0"/>
            </a:p>
          </p:txBody>
        </p:sp>
        <p:sp>
          <p:nvSpPr>
            <p:cNvPr id="27" name="TextBox 26"/>
            <p:cNvSpPr txBox="1"/>
            <p:nvPr userDrawn="1"/>
          </p:nvSpPr>
          <p:spPr>
            <a:xfrm>
              <a:off x="1441234" y="6615212"/>
              <a:ext cx="194155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00" dirty="0"/>
                <a:t>NASA Langley Research Center</a:t>
              </a:r>
            </a:p>
          </p:txBody>
        </p:sp>
        <p:cxnSp>
          <p:nvCxnSpPr>
            <p:cNvPr id="28" name="Straight Connector 27"/>
            <p:cNvCxnSpPr/>
            <p:nvPr userDrawn="1"/>
          </p:nvCxnSpPr>
          <p:spPr>
            <a:xfrm>
              <a:off x="3614030" y="6755542"/>
              <a:ext cx="1133856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 userDrawn="1"/>
          </p:nvCxnSpPr>
          <p:spPr>
            <a:xfrm>
              <a:off x="7435653" y="6755542"/>
              <a:ext cx="786384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 userDrawn="1"/>
          </p:nvCxnSpPr>
          <p:spPr>
            <a:xfrm>
              <a:off x="11323381" y="6755542"/>
              <a:ext cx="786384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96400" y="6299200"/>
            <a:ext cx="2743200" cy="36512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224C0C37-3CEC-4CB4-B902-37F94E20E96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4" name="Picture 33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7264" y="5733358"/>
            <a:ext cx="839943" cy="867170"/>
          </a:xfrm>
          <a:prstGeom prst="rect">
            <a:avLst/>
          </a:prstGeom>
        </p:spPr>
      </p:pic>
      <p:sp>
        <p:nvSpPr>
          <p:cNvPr id="32" name="TextBox 31"/>
          <p:cNvSpPr txBox="1"/>
          <p:nvPr userDrawn="1"/>
        </p:nvSpPr>
        <p:spPr>
          <a:xfrm>
            <a:off x="5169918" y="6615212"/>
            <a:ext cx="184377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/>
              <a:t>2020 Spring NIFS Symposium</a:t>
            </a:r>
          </a:p>
        </p:txBody>
      </p:sp>
    </p:spTree>
    <p:extLst>
      <p:ext uri="{BB962C8B-B14F-4D97-AF65-F5344CB8AC3E}">
        <p14:creationId xmlns:p14="http://schemas.microsoft.com/office/powerpoint/2010/main" val="13540209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4FE-3B77-4B94-B894-04EC32C9417F}" type="datetime1">
              <a:rPr lang="en-US" smtClean="0"/>
              <a:t>4/21/20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-4010" y="0"/>
            <a:ext cx="12200020" cy="6876822"/>
            <a:chOff x="-4010" y="0"/>
            <a:chExt cx="12200020" cy="6876822"/>
          </a:xfrm>
        </p:grpSpPr>
        <p:sp>
          <p:nvSpPr>
            <p:cNvPr id="13" name="Rectangle 12"/>
            <p:cNvSpPr/>
            <p:nvPr userDrawn="1"/>
          </p:nvSpPr>
          <p:spPr>
            <a:xfrm>
              <a:off x="12012851" y="0"/>
              <a:ext cx="183159" cy="68580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-4010" y="0"/>
              <a:ext cx="183159" cy="68580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6" name="Picture 2" descr="http://www.nasa.gov/sites/default/files/images/nasaLogo-570x450.png"/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61609" y="192726"/>
              <a:ext cx="974171" cy="7690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/>
            <p:cNvSpPr/>
            <p:nvPr userDrawn="1"/>
          </p:nvSpPr>
          <p:spPr>
            <a:xfrm>
              <a:off x="-1" y="0"/>
              <a:ext cx="12188952" cy="18288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0" y="6629571"/>
              <a:ext cx="12192000" cy="2286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47244" y="6675291"/>
              <a:ext cx="12097512" cy="1371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45719" y="45720"/>
              <a:ext cx="12097512" cy="914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12058710" y="45720"/>
              <a:ext cx="91440" cy="6766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41849" y="45720"/>
              <a:ext cx="91440" cy="6766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3" name="Straight Connector 22"/>
            <p:cNvCxnSpPr/>
            <p:nvPr userDrawn="1"/>
          </p:nvCxnSpPr>
          <p:spPr>
            <a:xfrm>
              <a:off x="91439" y="91440"/>
              <a:ext cx="12006072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 userDrawn="1"/>
          </p:nvCxnSpPr>
          <p:spPr>
            <a:xfrm flipV="1">
              <a:off x="87569" y="81915"/>
              <a:ext cx="0" cy="667512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 userDrawn="1"/>
          </p:nvCxnSpPr>
          <p:spPr>
            <a:xfrm flipV="1">
              <a:off x="12104430" y="81914"/>
              <a:ext cx="0" cy="667512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 userDrawn="1"/>
          </p:nvCxnSpPr>
          <p:spPr>
            <a:xfrm>
              <a:off x="76138" y="6755542"/>
              <a:ext cx="1133856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 userDrawn="1"/>
          </p:nvSpPr>
          <p:spPr>
            <a:xfrm>
              <a:off x="8453276" y="6615212"/>
              <a:ext cx="26388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100" dirty="0"/>
                <a:t>Advanced Materials and Processing</a:t>
              </a:r>
              <a:r>
                <a:rPr lang="en-US" sz="1100" baseline="0" dirty="0"/>
                <a:t> Branch</a:t>
              </a:r>
              <a:endParaRPr lang="en-US" sz="1100" dirty="0"/>
            </a:p>
          </p:txBody>
        </p:sp>
        <p:sp>
          <p:nvSpPr>
            <p:cNvPr id="29" name="TextBox 28"/>
            <p:cNvSpPr txBox="1"/>
            <p:nvPr userDrawn="1"/>
          </p:nvSpPr>
          <p:spPr>
            <a:xfrm>
              <a:off x="1441234" y="6615212"/>
              <a:ext cx="194155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00" dirty="0"/>
                <a:t>NASA Langley Research Center</a:t>
              </a:r>
            </a:p>
          </p:txBody>
        </p:sp>
        <p:cxnSp>
          <p:nvCxnSpPr>
            <p:cNvPr id="30" name="Straight Connector 29"/>
            <p:cNvCxnSpPr/>
            <p:nvPr userDrawn="1"/>
          </p:nvCxnSpPr>
          <p:spPr>
            <a:xfrm>
              <a:off x="3614030" y="6755542"/>
              <a:ext cx="1133856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 userDrawn="1"/>
          </p:nvCxnSpPr>
          <p:spPr>
            <a:xfrm>
              <a:off x="7435653" y="6755542"/>
              <a:ext cx="786384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 userDrawn="1"/>
          </p:nvCxnSpPr>
          <p:spPr>
            <a:xfrm>
              <a:off x="11323381" y="6755542"/>
              <a:ext cx="786384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96400" y="6299200"/>
            <a:ext cx="2743200" cy="36512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224C0C37-3CEC-4CB4-B902-37F94E20E96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6" name="Picture 35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7264" y="5733358"/>
            <a:ext cx="839943" cy="867170"/>
          </a:xfrm>
          <a:prstGeom prst="rect">
            <a:avLst/>
          </a:prstGeom>
        </p:spPr>
      </p:pic>
      <p:sp>
        <p:nvSpPr>
          <p:cNvPr id="34" name="TextBox 33"/>
          <p:cNvSpPr txBox="1"/>
          <p:nvPr userDrawn="1"/>
        </p:nvSpPr>
        <p:spPr>
          <a:xfrm>
            <a:off x="5169918" y="6615212"/>
            <a:ext cx="184377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/>
              <a:t>2020 Spring NIFS Symposium</a:t>
            </a:r>
          </a:p>
        </p:txBody>
      </p:sp>
    </p:spTree>
    <p:extLst>
      <p:ext uri="{BB962C8B-B14F-4D97-AF65-F5344CB8AC3E}">
        <p14:creationId xmlns:p14="http://schemas.microsoft.com/office/powerpoint/2010/main" val="36165321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C01AB-F464-4D5C-89CA-750160D73C12}" type="datetime1">
              <a:rPr lang="en-US" smtClean="0"/>
              <a:t>4/21/20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0C37-3CEC-4CB4-B902-37F94E20E969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-4010" y="0"/>
            <a:ext cx="12200020" cy="6876822"/>
            <a:chOff x="-4010" y="0"/>
            <a:chExt cx="12200020" cy="6876822"/>
          </a:xfrm>
        </p:grpSpPr>
        <p:sp>
          <p:nvSpPr>
            <p:cNvPr id="10" name="Rectangle 9"/>
            <p:cNvSpPr/>
            <p:nvPr userDrawn="1"/>
          </p:nvSpPr>
          <p:spPr>
            <a:xfrm>
              <a:off x="12012851" y="0"/>
              <a:ext cx="183159" cy="68580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-4010" y="0"/>
              <a:ext cx="183159" cy="68580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Picture 2" descr="http://www.nasa.gov/sites/default/files/images/nasaLogo-570x450.png"/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61609" y="192726"/>
              <a:ext cx="974171" cy="7690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Rectangle 13"/>
            <p:cNvSpPr/>
            <p:nvPr userDrawn="1"/>
          </p:nvSpPr>
          <p:spPr>
            <a:xfrm>
              <a:off x="-1" y="0"/>
              <a:ext cx="12188952" cy="18288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0" y="6629571"/>
              <a:ext cx="12192000" cy="2286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47244" y="6675291"/>
              <a:ext cx="12097512" cy="1371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45719" y="45720"/>
              <a:ext cx="12097512" cy="914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12058710" y="45720"/>
              <a:ext cx="91440" cy="6766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41849" y="45720"/>
              <a:ext cx="91440" cy="6766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0" name="Straight Connector 19"/>
            <p:cNvCxnSpPr/>
            <p:nvPr userDrawn="1"/>
          </p:nvCxnSpPr>
          <p:spPr>
            <a:xfrm>
              <a:off x="91439" y="91440"/>
              <a:ext cx="12006072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 userDrawn="1"/>
          </p:nvCxnSpPr>
          <p:spPr>
            <a:xfrm flipV="1">
              <a:off x="87569" y="81915"/>
              <a:ext cx="0" cy="667512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 userDrawn="1"/>
          </p:nvCxnSpPr>
          <p:spPr>
            <a:xfrm flipV="1">
              <a:off x="12104430" y="81914"/>
              <a:ext cx="0" cy="667512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 userDrawn="1"/>
          </p:nvCxnSpPr>
          <p:spPr>
            <a:xfrm>
              <a:off x="76138" y="6755542"/>
              <a:ext cx="1133856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 userDrawn="1"/>
          </p:nvSpPr>
          <p:spPr>
            <a:xfrm>
              <a:off x="8453276" y="6615212"/>
              <a:ext cx="26388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100" dirty="0"/>
                <a:t>Advanced Materials and Processing</a:t>
              </a:r>
              <a:r>
                <a:rPr lang="en-US" sz="1100" baseline="0" dirty="0"/>
                <a:t> Branch</a:t>
              </a:r>
              <a:endParaRPr lang="en-US" sz="1100" dirty="0"/>
            </a:p>
          </p:txBody>
        </p:sp>
        <p:sp>
          <p:nvSpPr>
            <p:cNvPr id="26" name="TextBox 25"/>
            <p:cNvSpPr txBox="1"/>
            <p:nvPr userDrawn="1"/>
          </p:nvSpPr>
          <p:spPr>
            <a:xfrm>
              <a:off x="1441234" y="6615212"/>
              <a:ext cx="194155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00" dirty="0"/>
                <a:t>NASA Langley Research Center</a:t>
              </a:r>
            </a:p>
          </p:txBody>
        </p:sp>
        <p:cxnSp>
          <p:nvCxnSpPr>
            <p:cNvPr id="27" name="Straight Connector 26"/>
            <p:cNvCxnSpPr/>
            <p:nvPr userDrawn="1"/>
          </p:nvCxnSpPr>
          <p:spPr>
            <a:xfrm>
              <a:off x="3614030" y="6755542"/>
              <a:ext cx="1133856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 userDrawn="1"/>
          </p:nvCxnSpPr>
          <p:spPr>
            <a:xfrm>
              <a:off x="7435653" y="6755542"/>
              <a:ext cx="786384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 userDrawn="1"/>
          </p:nvCxnSpPr>
          <p:spPr>
            <a:xfrm>
              <a:off x="11323381" y="6755542"/>
              <a:ext cx="786384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2" name="Picture 31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7264" y="5733358"/>
            <a:ext cx="839943" cy="86717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1214" y="196989"/>
            <a:ext cx="1398933" cy="616591"/>
          </a:xfrm>
          <a:prstGeom prst="rect">
            <a:avLst/>
          </a:prstGeom>
        </p:spPr>
      </p:pic>
      <p:sp>
        <p:nvSpPr>
          <p:cNvPr id="30" name="TextBox 29"/>
          <p:cNvSpPr txBox="1"/>
          <p:nvPr userDrawn="1"/>
        </p:nvSpPr>
        <p:spPr>
          <a:xfrm>
            <a:off x="5169918" y="6615212"/>
            <a:ext cx="184377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/>
              <a:t>2020 Spring NIFS Symposium</a:t>
            </a:r>
          </a:p>
        </p:txBody>
      </p:sp>
    </p:spTree>
    <p:extLst>
      <p:ext uri="{BB962C8B-B14F-4D97-AF65-F5344CB8AC3E}">
        <p14:creationId xmlns:p14="http://schemas.microsoft.com/office/powerpoint/2010/main" val="22817266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D0FFD-A8C8-4EFA-A5A7-91466935EDD8}" type="datetime1">
              <a:rPr lang="en-US" smtClean="0"/>
              <a:t>4/21/20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0C37-3CEC-4CB4-B902-37F94E20E969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4010" y="0"/>
            <a:ext cx="12200020" cy="6876822"/>
            <a:chOff x="-4010" y="0"/>
            <a:chExt cx="12200020" cy="6876822"/>
          </a:xfrm>
        </p:grpSpPr>
        <p:sp>
          <p:nvSpPr>
            <p:cNvPr id="8" name="Rectangle 7"/>
            <p:cNvSpPr/>
            <p:nvPr userDrawn="1"/>
          </p:nvSpPr>
          <p:spPr>
            <a:xfrm>
              <a:off x="12012851" y="0"/>
              <a:ext cx="183159" cy="68580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-4010" y="0"/>
              <a:ext cx="183159" cy="68580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Picture 2" descr="http://www.nasa.gov/sites/default/files/images/nasaLogo-570x450.png"/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61609" y="192726"/>
              <a:ext cx="974171" cy="7690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Rectangle 11"/>
            <p:cNvSpPr/>
            <p:nvPr userDrawn="1"/>
          </p:nvSpPr>
          <p:spPr>
            <a:xfrm>
              <a:off x="-1" y="0"/>
              <a:ext cx="12188952" cy="18288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0" y="6629571"/>
              <a:ext cx="12192000" cy="2286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47244" y="6675291"/>
              <a:ext cx="12097512" cy="1371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45719" y="45720"/>
              <a:ext cx="12097512" cy="914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2058710" y="45720"/>
              <a:ext cx="91440" cy="6766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41849" y="45720"/>
              <a:ext cx="91440" cy="6766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8" name="Straight Connector 17"/>
            <p:cNvCxnSpPr/>
            <p:nvPr userDrawn="1"/>
          </p:nvCxnSpPr>
          <p:spPr>
            <a:xfrm>
              <a:off x="91439" y="91440"/>
              <a:ext cx="12006072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 flipV="1">
              <a:off x="87569" y="81915"/>
              <a:ext cx="0" cy="667512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>
            <a:xfrm flipV="1">
              <a:off x="12104430" y="81914"/>
              <a:ext cx="0" cy="667512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 userDrawn="1"/>
          </p:nvCxnSpPr>
          <p:spPr>
            <a:xfrm>
              <a:off x="76138" y="6755542"/>
              <a:ext cx="1133856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 userDrawn="1"/>
          </p:nvSpPr>
          <p:spPr>
            <a:xfrm>
              <a:off x="8453276" y="6615212"/>
              <a:ext cx="26388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100" dirty="0"/>
                <a:t>Advanced Materials and Processing</a:t>
              </a:r>
              <a:r>
                <a:rPr lang="en-US" sz="1100" baseline="0" dirty="0"/>
                <a:t> Branch</a:t>
              </a:r>
              <a:endParaRPr lang="en-US" sz="1100" dirty="0"/>
            </a:p>
          </p:txBody>
        </p:sp>
        <p:sp>
          <p:nvSpPr>
            <p:cNvPr id="24" name="TextBox 23"/>
            <p:cNvSpPr txBox="1"/>
            <p:nvPr userDrawn="1"/>
          </p:nvSpPr>
          <p:spPr>
            <a:xfrm>
              <a:off x="1441234" y="6615212"/>
              <a:ext cx="194155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00" dirty="0"/>
                <a:t>NASA Langley Research Center</a:t>
              </a:r>
            </a:p>
          </p:txBody>
        </p:sp>
        <p:cxnSp>
          <p:nvCxnSpPr>
            <p:cNvPr id="25" name="Straight Connector 24"/>
            <p:cNvCxnSpPr/>
            <p:nvPr userDrawn="1"/>
          </p:nvCxnSpPr>
          <p:spPr>
            <a:xfrm>
              <a:off x="3614030" y="6755542"/>
              <a:ext cx="1133856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 userDrawn="1"/>
          </p:nvCxnSpPr>
          <p:spPr>
            <a:xfrm>
              <a:off x="7435653" y="6755542"/>
              <a:ext cx="786384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 userDrawn="1"/>
          </p:nvCxnSpPr>
          <p:spPr>
            <a:xfrm>
              <a:off x="11323381" y="6755542"/>
              <a:ext cx="786384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0" name="Picture 29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7264" y="5733358"/>
            <a:ext cx="839943" cy="86717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1214" y="196989"/>
            <a:ext cx="1398933" cy="616591"/>
          </a:xfrm>
          <a:prstGeom prst="rect">
            <a:avLst/>
          </a:prstGeom>
        </p:spPr>
      </p:pic>
      <p:sp>
        <p:nvSpPr>
          <p:cNvPr id="28" name="TextBox 27"/>
          <p:cNvSpPr txBox="1"/>
          <p:nvPr userDrawn="1"/>
        </p:nvSpPr>
        <p:spPr>
          <a:xfrm>
            <a:off x="5169918" y="6615212"/>
            <a:ext cx="184377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/>
              <a:t>2020 Spring NIFS Symposium</a:t>
            </a:r>
          </a:p>
        </p:txBody>
      </p:sp>
    </p:spTree>
    <p:extLst>
      <p:ext uri="{BB962C8B-B14F-4D97-AF65-F5344CB8AC3E}">
        <p14:creationId xmlns:p14="http://schemas.microsoft.com/office/powerpoint/2010/main" val="41174355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79FE-330F-4E52-B6EF-9072569AC7D3}" type="datetime1">
              <a:rPr lang="en-US" smtClean="0"/>
              <a:t>4/21/20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0C37-3CEC-4CB4-B902-37F94E20E9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734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975F-E830-40AF-B49A-C5BFC23B73CD}" type="datetime1">
              <a:rPr lang="en-US" smtClean="0"/>
              <a:t>4/21/20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0C37-3CEC-4CB4-B902-37F94E20E9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147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7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6.jpe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8BD33-461B-4688-8AB9-170C7688F2F3}" type="datetime1">
              <a:rPr lang="en-US" smtClean="0"/>
              <a:t>4/21/20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C0C37-3CEC-4CB4-B902-37F94E20E9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18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Banner OCT template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1" y="-1"/>
            <a:ext cx="12192000" cy="1127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986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6016"/>
            <a:ext cx="12284766" cy="2387600"/>
          </a:xfrm>
        </p:spPr>
        <p:txBody>
          <a:bodyPr>
            <a:normAutofit/>
          </a:bodyPr>
          <a:lstStyle/>
          <a:p>
            <a:r>
              <a:rPr lang="en-US" sz="4900" b="1" dirty="0">
                <a:latin typeface="Calibri" panose="020F0502020204030204" pitchFamily="34" charset="0"/>
                <a:cs typeface="Calibri" panose="020F0502020204030204" pitchFamily="34" charset="0"/>
              </a:rPr>
              <a:t>Modeling Radiation Sources for Experimental Validation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40137"/>
            <a:ext cx="9144000" cy="1786627"/>
          </a:xfrm>
        </p:spPr>
        <p:txBody>
          <a:bodyPr>
            <a:normAutofit/>
          </a:bodyPr>
          <a:lstStyle/>
          <a:p>
            <a:r>
              <a:rPr lang="en-US" sz="2200" dirty="0">
                <a:cs typeface="Times New Roman" panose="02020603050405020304" pitchFamily="18" charset="0"/>
              </a:rPr>
              <a:t>Juliana Simon</a:t>
            </a:r>
          </a:p>
          <a:p>
            <a:r>
              <a:rPr lang="en-US" sz="2000" dirty="0">
                <a:cs typeface="Times New Roman" panose="02020603050405020304" pitchFamily="18" charset="0"/>
              </a:rPr>
              <a:t>Mentors:  </a:t>
            </a:r>
          </a:p>
          <a:p>
            <a:r>
              <a:rPr lang="en-US" sz="2000" dirty="0">
                <a:cs typeface="Times New Roman" panose="02020603050405020304" pitchFamily="18" charset="0"/>
              </a:rPr>
              <a:t>Sheila A. Thibeault</a:t>
            </a:r>
          </a:p>
          <a:p>
            <a:r>
              <a:rPr lang="en-US" sz="2000" dirty="0">
                <a:cs typeface="Times New Roman" panose="02020603050405020304" pitchFamily="18" charset="0"/>
              </a:rPr>
              <a:t> Martha S. Clowdsley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68800" y="5678323"/>
            <a:ext cx="3854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cs typeface="Times New Roman" panose="02020603050405020304" pitchFamily="18" charset="0"/>
              </a:rPr>
              <a:t>2020 Spring NIFS Research Symposium</a:t>
            </a:r>
          </a:p>
        </p:txBody>
      </p:sp>
      <p:sp>
        <p:nvSpPr>
          <p:cNvPr id="8" name="Rectangle 7"/>
          <p:cNvSpPr/>
          <p:nvPr/>
        </p:nvSpPr>
        <p:spPr>
          <a:xfrm>
            <a:off x="2328863" y="4603247"/>
            <a:ext cx="783907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1600" dirty="0">
              <a:solidFill>
                <a:srgbClr val="002060"/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332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Modeling lab setups computationally to check experimental results.</a:t>
            </a:r>
          </a:p>
          <a:p>
            <a:endParaRPr lang="en-US" dirty="0"/>
          </a:p>
          <a:p>
            <a:r>
              <a:rPr lang="en-US" dirty="0"/>
              <a:t>Previous work done exposing various materials to neutron source – interested in secondary production on planetary surfaces.</a:t>
            </a:r>
          </a:p>
          <a:p>
            <a:endParaRPr lang="en-US" dirty="0"/>
          </a:p>
          <a:p>
            <a:r>
              <a:rPr lang="en-US" dirty="0"/>
              <a:t>Ultimately adapt to modeling proton beam (Solar Particle Events) to look at polyethylene shielding in our radiation protection garments – use existing datasets.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0C37-3CEC-4CB4-B902-37F94E20E96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043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Macro:  To determine the shielding effectiveness of materials in space radiation environments.</a:t>
            </a:r>
          </a:p>
          <a:p>
            <a:endParaRPr lang="en-US" dirty="0"/>
          </a:p>
          <a:p>
            <a:r>
              <a:rPr lang="en-US" dirty="0"/>
              <a:t>Micro:  To validate experimental data computationally and maintain a model that can swap out material input for each source type.  If it performs reliably, can take the place of some experimental 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0C37-3CEC-4CB4-B902-37F94E20E96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404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What?  Extensive research and preparation of physical parameters in MCNP6 (Monte Carlo N-Particle transport code) to accurately mimic real conditions.</a:t>
            </a:r>
          </a:p>
          <a:p>
            <a:r>
              <a:rPr lang="en-US" dirty="0"/>
              <a:t>How?</a:t>
            </a:r>
          </a:p>
          <a:p>
            <a:pPr lvl="1"/>
            <a:r>
              <a:rPr lang="en-US" dirty="0"/>
              <a:t>Material calculations – chemical compositions and mass ratios of all material combinations including detector components.</a:t>
            </a:r>
          </a:p>
          <a:p>
            <a:pPr lvl="1"/>
            <a:r>
              <a:rPr lang="en-US" dirty="0"/>
              <a:t>Energy distribution of source weighted by detector efficiencies.</a:t>
            </a:r>
          </a:p>
          <a:p>
            <a:pPr lvl="1"/>
            <a:r>
              <a:rPr lang="en-US" dirty="0"/>
              <a:t>Tallies – what information we want returned:</a:t>
            </a:r>
          </a:p>
          <a:p>
            <a:pPr lvl="2"/>
            <a:r>
              <a:rPr lang="en-US" dirty="0"/>
              <a:t>F6:  Energy deposited over a cell (detector material) – neutrons</a:t>
            </a:r>
          </a:p>
          <a:p>
            <a:pPr lvl="2"/>
            <a:r>
              <a:rPr lang="en-US" dirty="0"/>
              <a:t>F8:  Energy distribution of pulses created in detector – secondary particles</a:t>
            </a:r>
          </a:p>
          <a:p>
            <a:pPr lvl="1"/>
            <a:r>
              <a:rPr lang="en-US" dirty="0"/>
              <a:t>Geometry – adapting all materials into proper coordinates.</a:t>
            </a:r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0C37-3CEC-4CB4-B902-37F94E20E96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49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0C37-3CEC-4CB4-B902-37F94E20E969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225" y="1810686"/>
            <a:ext cx="7526194" cy="3152162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36820" y="2863547"/>
            <a:ext cx="799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Neutron Source</a:t>
            </a:r>
          </a:p>
        </p:txBody>
      </p:sp>
      <p:pic>
        <p:nvPicPr>
          <p:cNvPr id="1026" name="Picture 2" descr="3f923fe4-c7b6-4f94-a96f-dce1d0493e37@namprd0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74" y="3272166"/>
            <a:ext cx="4188489" cy="3141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87f6cd16-050b-4c7d-b65d-c9962dbc2215@namprd09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181" r="23755" b="1"/>
          <a:stretch/>
        </p:blipFill>
        <p:spPr bwMode="auto">
          <a:xfrm rot="5400000">
            <a:off x="8805838" y="919813"/>
            <a:ext cx="2106517" cy="2096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1401892" y="5300912"/>
            <a:ext cx="52631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Left:  Basic geometry of model adapted to MCNP6 coordinate system.</a:t>
            </a:r>
          </a:p>
          <a:p>
            <a:r>
              <a:rPr lang="en-US" sz="1400" dirty="0"/>
              <a:t>Images on Right:  Neutron source and detector.</a:t>
            </a:r>
          </a:p>
        </p:txBody>
      </p:sp>
    </p:spTree>
    <p:extLst>
      <p:ext uri="{BB962C8B-B14F-4D97-AF65-F5344CB8AC3E}">
        <p14:creationId xmlns:p14="http://schemas.microsoft.com/office/powerpoint/2010/main" val="4250528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Preliminary results using F6 tally gave 66% error from</a:t>
            </a:r>
            <a:br>
              <a:rPr lang="en-US" dirty="0"/>
            </a:br>
            <a:r>
              <a:rPr lang="en-US" dirty="0"/>
              <a:t> experimental results.</a:t>
            </a:r>
          </a:p>
          <a:p>
            <a:endParaRPr lang="en-US" dirty="0"/>
          </a:p>
          <a:p>
            <a:r>
              <a:rPr lang="en-US" dirty="0"/>
              <a:t>Too soon for results from</a:t>
            </a:r>
          </a:p>
          <a:p>
            <a:pPr marL="0" indent="0">
              <a:buNone/>
            </a:pPr>
            <a:r>
              <a:rPr lang="en-US" dirty="0"/>
              <a:t>    updated model using F8</a:t>
            </a:r>
          </a:p>
          <a:p>
            <a:pPr marL="0" indent="0">
              <a:buNone/>
            </a:pPr>
            <a:r>
              <a:rPr lang="en-US" dirty="0"/>
              <a:t>    tally, hoping for similar</a:t>
            </a:r>
          </a:p>
          <a:p>
            <a:pPr marL="0" indent="0">
              <a:buNone/>
            </a:pPr>
            <a:r>
              <a:rPr lang="en-US" dirty="0"/>
              <a:t>    curve at a lower percent</a:t>
            </a:r>
            <a:br>
              <a:rPr lang="en-US" dirty="0"/>
            </a:br>
            <a:r>
              <a:rPr lang="en-US" dirty="0"/>
              <a:t>    error.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0C37-3CEC-4CB4-B902-37F94E20E969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9766" y="2305877"/>
            <a:ext cx="6925490" cy="406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289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Analysis/Summary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F6 gave us energy deposited, but clearly is not the right way to approach the problem.</a:t>
            </a:r>
          </a:p>
          <a:p>
            <a:endParaRPr lang="en-US" dirty="0"/>
          </a:p>
          <a:p>
            <a:r>
              <a:rPr lang="en-US" dirty="0"/>
              <a:t>F8 is a more accurate way to obtain the total neutron energy deposited by adding up the pulse height distribution of the reaction products (alphas, tritons, and recoil protons) – unfortunately, our results to show this are not yet ready!</a:t>
            </a:r>
          </a:p>
          <a:p>
            <a:endParaRPr lang="en-US" dirty="0"/>
          </a:p>
          <a:p>
            <a:r>
              <a:rPr lang="en-US" dirty="0"/>
              <a:t>Proton detection method for next phase (Summer 2020).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0C37-3CEC-4CB4-B902-37F94E20E96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131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results from new model, wrap up neutron work.</a:t>
            </a:r>
          </a:p>
          <a:p>
            <a:endParaRPr lang="en-US" dirty="0"/>
          </a:p>
          <a:p>
            <a:r>
              <a:rPr lang="en-US" dirty="0"/>
              <a:t>Determine detection method for proton model, use existing datasets for polyethylene target beam exposure to validate.</a:t>
            </a:r>
          </a:p>
          <a:p>
            <a:endParaRPr lang="en-US" dirty="0"/>
          </a:p>
          <a:p>
            <a:r>
              <a:rPr lang="en-US" dirty="0"/>
              <a:t>Submit paper for review.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0C37-3CEC-4CB4-B902-37F94E20E96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00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Robert C. Singleterry, NASA Langley</a:t>
            </a:r>
          </a:p>
          <a:p>
            <a:r>
              <a:rPr lang="en-US" dirty="0"/>
              <a:t>AES (Advanced Exploration Systems) RadWorks Program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0C37-3CEC-4CB4-B902-37F94E20E96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995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D71F3C3AD162418168A3D1EEC31C68" ma:contentTypeVersion="13" ma:contentTypeDescription="Create a new document." ma:contentTypeScope="" ma:versionID="bd4f02a2ef4b175d17b1596f2aa4b6ce">
  <xsd:schema xmlns:xsd="http://www.w3.org/2001/XMLSchema" xmlns:xs="http://www.w3.org/2001/XMLSchema" xmlns:p="http://schemas.microsoft.com/office/2006/metadata/properties" xmlns:ns1="http://schemas.microsoft.com/sharepoint/v3" xmlns:ns3="3cb15ddf-dbe9-47ea-851d-c70642058130" xmlns:ns4="4817ca35-7031-43a6-bda2-0d9832ef6347" targetNamespace="http://schemas.microsoft.com/office/2006/metadata/properties" ma:root="true" ma:fieldsID="75eaf6942e3198bc47429d20a20f83bf" ns1:_="" ns3:_="" ns4:_="">
    <xsd:import namespace="http://schemas.microsoft.com/sharepoint/v3"/>
    <xsd:import namespace="3cb15ddf-dbe9-47ea-851d-c70642058130"/>
    <xsd:import namespace="4817ca35-7031-43a6-bda2-0d9832ef634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b15ddf-dbe9-47ea-851d-c706420581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17ca35-7031-43a6-bda2-0d9832ef634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357579D-3170-4028-9FF6-2B00D8EF8E3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72883E6-4E45-469D-A6CD-CBF4B7EC55C4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3cb15ddf-dbe9-47ea-851d-c70642058130"/>
    <ds:schemaRef ds:uri="http://schemas.microsoft.com/office/2006/documentManagement/types"/>
    <ds:schemaRef ds:uri="http://schemas.microsoft.com/office/infopath/2007/PartnerControls"/>
    <ds:schemaRef ds:uri="4817ca35-7031-43a6-bda2-0d9832ef634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1A5D04F-A9C1-4A1D-87B5-0846A027D9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cb15ddf-dbe9-47ea-851d-c70642058130"/>
    <ds:schemaRef ds:uri="4817ca35-7031-43a6-bda2-0d9832ef63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25530</TotalTime>
  <Words>426</Words>
  <Application>Microsoft Macintosh PowerPoint</Application>
  <PresentationFormat>Widescreen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.AppleSystemUIFont</vt:lpstr>
      <vt:lpstr>Arial</vt:lpstr>
      <vt:lpstr>Arial</vt:lpstr>
      <vt:lpstr>Arial Bold</vt:lpstr>
      <vt:lpstr>Calibri</vt:lpstr>
      <vt:lpstr>Calibri Light</vt:lpstr>
      <vt:lpstr>Times New Roman</vt:lpstr>
      <vt:lpstr>Wingdings</vt:lpstr>
      <vt:lpstr>Office Theme</vt:lpstr>
      <vt:lpstr>2_Office Theme</vt:lpstr>
      <vt:lpstr>Modeling Radiation Sources for Experimental Validation</vt:lpstr>
      <vt:lpstr>Challenge</vt:lpstr>
      <vt:lpstr>Objective</vt:lpstr>
      <vt:lpstr>Approach</vt:lpstr>
      <vt:lpstr>Approach</vt:lpstr>
      <vt:lpstr>Results</vt:lpstr>
      <vt:lpstr>Analysis/Summary</vt:lpstr>
      <vt:lpstr>Next Steps</vt:lpstr>
      <vt:lpstr>Acknowledgements</vt:lpstr>
    </vt:vector>
  </TitlesOfParts>
  <Company>HPES ACES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Robbins, Samuel J. (LARC-D307)[UNIVERSITIES SPACE RESEARCH ASSOCIATION]</dc:creator>
  <cp:lastModifiedBy>Thibeault, Sheila Ann (LARC-D307)</cp:lastModifiedBy>
  <cp:revision>445</cp:revision>
  <dcterms:created xsi:type="dcterms:W3CDTF">2016-08-05T18:34:48Z</dcterms:created>
  <dcterms:modified xsi:type="dcterms:W3CDTF">2020-04-22T01:13:42Z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0x010100E2D71F3C3AD162418168A3D1EEC31C68</vt:lpwstr>
  </property>
</Properties>
</file>