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4"/>
    <p:sldMasterId id="2147483672" r:id="rId5"/>
  </p:sldMasterIdLst>
  <p:notesMasterIdLst>
    <p:notesMasterId r:id="rId14"/>
  </p:notesMasterIdLst>
  <p:sldIdLst>
    <p:sldId id="546" r:id="rId6"/>
    <p:sldId id="554" r:id="rId7"/>
    <p:sldId id="555" r:id="rId8"/>
    <p:sldId id="556" r:id="rId9"/>
    <p:sldId id="549" r:id="rId10"/>
    <p:sldId id="559" r:id="rId11"/>
    <p:sldId id="557" r:id="rId12"/>
    <p:sldId id="5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8"/>
    <a:srgbClr val="3763B1"/>
    <a:srgbClr val="AB8100"/>
    <a:srgbClr val="F0EA00"/>
    <a:srgbClr val="0033CC"/>
    <a:srgbClr val="D4EFF8"/>
    <a:srgbClr val="E8D9F3"/>
    <a:srgbClr val="9E0000"/>
    <a:srgbClr val="00CC99"/>
    <a:srgbClr val="C1B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6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2BDF-65BD-40E4-AC32-7140E17DDCC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C9CB-75E8-4897-8DC3-F05D0F14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7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458724" y="3406100"/>
            <a:ext cx="11274552" cy="0"/>
          </a:xfrm>
          <a:prstGeom prst="line">
            <a:avLst/>
          </a:prstGeom>
          <a:ln w="187325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D8E-851B-4659-897B-85518CEAD3D0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1" y="5433583"/>
            <a:ext cx="1289687" cy="1331493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726" y="12783"/>
            <a:ext cx="1688676" cy="13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915924" y="3406100"/>
            <a:ext cx="10360152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73124" y="3406100"/>
            <a:ext cx="9445752" cy="0"/>
          </a:xfrm>
          <a:prstGeom prst="line">
            <a:avLst/>
          </a:prstGeom>
          <a:ln w="254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1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1102-1BD8-4D40-B1B1-1F59F23CFE8E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226E-6F81-4B15-8C31-6BD4049B451D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pPr>
                <a:defRPr/>
              </a:pPr>
              <a:t>‹#›</a:t>
            </a:fld>
            <a:endParaRPr lang="uk-UA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1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67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279400" indent="-165100">
              <a:lnSpc>
                <a:spcPct val="95000"/>
              </a:lnSpc>
              <a:spcBef>
                <a:spcPts val="500"/>
              </a:spcBef>
              <a:buFont typeface="Arial" charset="0"/>
              <a:buChar char="•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2pPr>
            <a:lvl3pPr marL="571500" indent="-228600">
              <a:lnSpc>
                <a:spcPct val="95000"/>
              </a:lnSpc>
              <a:spcBef>
                <a:spcPts val="500"/>
              </a:spcBef>
              <a:buFont typeface=".AppleSystemUIFont" charset="-120"/>
              <a:buChar char="‒"/>
              <a:tabLst/>
              <a:defRPr sz="1800" baseline="0">
                <a:solidFill>
                  <a:schemeClr val="bg1"/>
                </a:solidFill>
                <a:latin typeface="arial" charset="0"/>
              </a:defRPr>
            </a:lvl3pPr>
            <a:lvl4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4pPr>
            <a:lvl5pPr>
              <a:lnSpc>
                <a:spcPct val="95000"/>
              </a:lnSpc>
              <a:spcBef>
                <a:spcPts val="500"/>
              </a:spcBef>
              <a:defRPr sz="1800" baseline="0">
                <a:solidFill>
                  <a:schemeClr val="bg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  <p15:guide id="3" pos="67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16192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261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26164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4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800" baseline="0" smtClean="0">
                <a:solidFill>
                  <a:schemeClr val="tx1"/>
                </a:solidFill>
                <a:latin typeface="Arial" charset="0"/>
                <a:ea typeface=""/>
              </a:defRPr>
            </a:lvl1pPr>
          </a:lstStyle>
          <a:p>
            <a:pPr>
              <a:defRPr/>
            </a:pPr>
            <a:fld id="{75D13D49-2B6F-174C-9E1E-1013A06E5C5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lang="en-US" sz="2400" baseline="0">
                <a:solidFill>
                  <a:schemeClr val="bg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FY18</a:t>
            </a:r>
            <a:r>
              <a:rPr lang="en-US" sz="800" baseline="0" dirty="0">
                <a:solidFill>
                  <a:schemeClr val="bg1"/>
                </a:solidFill>
              </a:rPr>
              <a:t> Mid Year Review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ysClr val="windowText" lastClr="000000"/>
                </a:solidFill>
              </a:rPr>
              <a:t>GCD PPBE</a:t>
            </a:r>
            <a:r>
              <a:rPr lang="en-US" sz="800" baseline="0" dirty="0">
                <a:solidFill>
                  <a:sysClr val="windowText" lastClr="000000"/>
                </a:solidFill>
              </a:rPr>
              <a:t> 22 New Start Projects – Full Proposal 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45127"/>
            <a:ext cx="4011084" cy="8722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5127"/>
            <a:ext cx="6815667" cy="43936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500560"/>
            <a:ext cx="4011084" cy="3521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200" baseline="0" smtClean="0">
                <a:solidFill>
                  <a:schemeClr val="bg1"/>
                </a:solidFill>
                <a:latin typeface="Calibri"/>
                <a:ea typeface=""/>
              </a:defRPr>
            </a:lvl1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tx1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48063"/>
            <a:ext cx="7315200" cy="3179512"/>
          </a:xfrm>
          <a:prstGeom prst="rect">
            <a:avLst/>
          </a:prstGeo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Wingdings" panose="05000000000000000000" pitchFamily="2" charset="2"/>
              <a:buChar char="v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E407-4069-4CF1-8ECE-BB756A4D9798}" type="datetime1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2012851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4010" y="0"/>
            <a:ext cx="18315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9" name="Picture 2" descr="http://www.nasa.gov/sites/default/files/images/nasaLogo-570x450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1609" y="192726"/>
            <a:ext cx="974171" cy="7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" y="0"/>
            <a:ext cx="12188952" cy="1828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571"/>
            <a:ext cx="12192000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7244" y="6675291"/>
            <a:ext cx="12097512" cy="137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5719" y="45720"/>
            <a:ext cx="1209751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2058710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1849" y="45720"/>
            <a:ext cx="91440" cy="676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1439" y="91440"/>
            <a:ext cx="120060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7569" y="81915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2104430" y="81914"/>
            <a:ext cx="0" cy="66751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169918" y="6615212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Spring NIFS Symposium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76138" y="6755542"/>
            <a:ext cx="11338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8453276" y="6615212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/>
              <a:t>Advanced Materials and Processing</a:t>
            </a:r>
            <a:r>
              <a:rPr lang="en-US" sz="1100" baseline="0" dirty="0"/>
              <a:t> Branch</a:t>
            </a:r>
            <a:endParaRPr lang="en-US" sz="110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441234" y="6615212"/>
            <a:ext cx="1941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/>
              <a:t>NASA Langley Research Center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3614030" y="6755542"/>
            <a:ext cx="11338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7435653" y="6755542"/>
            <a:ext cx="78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1323381" y="6755542"/>
            <a:ext cx="78638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62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89664" y="6629400"/>
            <a:ext cx="402336" cy="228600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 baseline="0" smtClean="0">
                <a:solidFill>
                  <a:schemeClr val="bg1"/>
                </a:solidFill>
                <a:latin typeface="Calibri"/>
                <a:ea typeface="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>
              <a:defRPr/>
            </a:pPr>
            <a:fld id="{E8CC769F-ADCB-2641-BD2F-4076D1C41918}" type="slidenum">
              <a:rPr lang="uk-UA" sz="800" smtClean="0">
                <a:latin typeface="Arial" charset="0"/>
              </a:rPr>
              <a:pPr>
                <a:defRPr/>
              </a:pPr>
              <a:t>‹#›</a:t>
            </a:fld>
            <a:endParaRPr lang="uk-UA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629400"/>
            <a:ext cx="283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GCD PPBE</a:t>
            </a:r>
            <a:r>
              <a:rPr lang="en-US" sz="800" baseline="0" dirty="0">
                <a:solidFill>
                  <a:schemeClr val="bg1"/>
                </a:solidFill>
              </a:rPr>
              <a:t> 22 Existing Project – New Content 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7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675D-FF15-42AD-A0BB-7B49477CDBCD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13AC-706D-40DF-88AE-1DF114596698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5169918" y="6615212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Spring NIFS Symposium</a:t>
            </a:r>
          </a:p>
        </p:txBody>
      </p:sp>
    </p:spTree>
    <p:extLst>
      <p:ext uri="{BB962C8B-B14F-4D97-AF65-F5344CB8AC3E}">
        <p14:creationId xmlns:p14="http://schemas.microsoft.com/office/powerpoint/2010/main" val="135402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64FE-3B77-4B94-B894-04EC32C9417F}" type="datetime1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30" name="Straight Connector 29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9920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4C0C37-3CEC-4CB4-B902-37F94E20E9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5169918" y="6615212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Spring NIFS Symposium</a:t>
            </a:r>
          </a:p>
        </p:txBody>
      </p:sp>
    </p:spTree>
    <p:extLst>
      <p:ext uri="{BB962C8B-B14F-4D97-AF65-F5344CB8AC3E}">
        <p14:creationId xmlns:p14="http://schemas.microsoft.com/office/powerpoint/2010/main" val="3616532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01AB-F464-4D5C-89CA-750160D73C12}" type="datetime1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10" name="Rectangle 9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4" y="196989"/>
            <a:ext cx="1398933" cy="61659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5169918" y="6615212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Spring NIFS Symposium</a:t>
            </a:r>
          </a:p>
        </p:txBody>
      </p:sp>
    </p:spTree>
    <p:extLst>
      <p:ext uri="{BB962C8B-B14F-4D97-AF65-F5344CB8AC3E}">
        <p14:creationId xmlns:p14="http://schemas.microsoft.com/office/powerpoint/2010/main" val="228172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FFD-A8C8-4EFA-A5A7-91466935EDD8}" type="datetime1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10" y="0"/>
            <a:ext cx="12200020" cy="6876822"/>
            <a:chOff x="-4010" y="0"/>
            <a:chExt cx="12200020" cy="6876822"/>
          </a:xfrm>
        </p:grpSpPr>
        <p:sp>
          <p:nvSpPr>
            <p:cNvPr id="8" name="Rectangle 7"/>
            <p:cNvSpPr/>
            <p:nvPr userDrawn="1"/>
          </p:nvSpPr>
          <p:spPr>
            <a:xfrm>
              <a:off x="12012851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4010" y="0"/>
              <a:ext cx="183159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ttp://www.nasa.gov/sites/default/files/images/nasaLogo-570x45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1609" y="192726"/>
              <a:ext cx="974171" cy="76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 userDrawn="1"/>
          </p:nvSpPr>
          <p:spPr>
            <a:xfrm>
              <a:off x="-1" y="0"/>
              <a:ext cx="12188952" cy="1828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6629571"/>
              <a:ext cx="12192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7244" y="6675291"/>
              <a:ext cx="12097512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5719" y="45720"/>
              <a:ext cx="12097512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2058710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1849" y="45720"/>
              <a:ext cx="91440" cy="676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91439" y="91440"/>
              <a:ext cx="120060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87569" y="81915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12104430" y="81914"/>
              <a:ext cx="0" cy="66751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6138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8453276" y="6615212"/>
              <a:ext cx="26388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/>
                <a:t>Advanced Materials and Processing</a:t>
              </a:r>
              <a:r>
                <a:rPr lang="en-US" sz="1100" baseline="0" dirty="0"/>
                <a:t> Branch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1441234" y="6615212"/>
              <a:ext cx="19415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/>
                <a:t>NASA Langley Research Center</a:t>
              </a: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3614030" y="6755542"/>
              <a:ext cx="113385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435653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323381" y="6755542"/>
              <a:ext cx="78638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64" y="5733358"/>
            <a:ext cx="839943" cy="8671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4" y="196989"/>
            <a:ext cx="1398933" cy="616591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169918" y="6615212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2020 Spring NIFS Symposium</a:t>
            </a:r>
          </a:p>
        </p:txBody>
      </p:sp>
    </p:spTree>
    <p:extLst>
      <p:ext uri="{BB962C8B-B14F-4D97-AF65-F5344CB8AC3E}">
        <p14:creationId xmlns:p14="http://schemas.microsoft.com/office/powerpoint/2010/main" val="411743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79FE-330F-4E52-B6EF-9072569AC7D3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75F-E830-40AF-B49A-C5BFC23B73CD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4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BD33-461B-4688-8AB9-170C7688F2F3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0C37-3CEC-4CB4-B902-37F94E20E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ner OCT 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" y="-1"/>
            <a:ext cx="12192000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8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4438"/>
            <a:ext cx="12284766" cy="2387600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Calibri" panose="020F0502020204030204" pitchFamily="34" charset="0"/>
                <a:cs typeface="Calibri" panose="020F0502020204030204" pitchFamily="34" charset="0"/>
              </a:rPr>
              <a:t>ESPUR Spring 2020 Internship</a:t>
            </a:r>
            <a:br>
              <a:rPr lang="en-US" sz="49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00" b="1" dirty="0">
                <a:latin typeface="Calibri" panose="020F0502020204030204" pitchFamily="34" charset="0"/>
                <a:cs typeface="Calibri" panose="020F0502020204030204" pitchFamily="34" charset="0"/>
              </a:rPr>
              <a:t>Exit Presentation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40138"/>
            <a:ext cx="9144000" cy="1888207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cs typeface="Times New Roman" panose="02020603050405020304" pitchFamily="18" charset="0"/>
              </a:rPr>
              <a:t>Peter Strohmaier</a:t>
            </a:r>
          </a:p>
          <a:p>
            <a:r>
              <a:rPr lang="en-US" sz="1500" dirty="0">
                <a:cs typeface="Times New Roman" panose="02020603050405020304" pitchFamily="18" charset="0"/>
              </a:rPr>
              <a:t>Oregon State University, B.S. Mechanical Engineering (Dec. 2020)</a:t>
            </a:r>
          </a:p>
          <a:p>
            <a:r>
              <a:rPr lang="en-US" sz="2200" dirty="0">
                <a:cs typeface="Times New Roman" panose="02020603050405020304" pitchFamily="18" charset="0"/>
              </a:rPr>
              <a:t>Dr. Christopher J. Wohl</a:t>
            </a:r>
          </a:p>
          <a:p>
            <a:r>
              <a:rPr lang="en-US" sz="1500" dirty="0">
                <a:cs typeface="Times New Roman" panose="02020603050405020304" pitchFamily="18" charset="0"/>
              </a:rPr>
              <a:t>Advanced Materials and Processing Branch, Research Directorate</a:t>
            </a:r>
          </a:p>
          <a:p>
            <a:r>
              <a:rPr lang="en-US" sz="2200" dirty="0">
                <a:cs typeface="Times New Roman" panose="02020603050405020304" pitchFamily="18" charset="0"/>
              </a:rPr>
              <a:t>Bryce L. Horvath</a:t>
            </a:r>
          </a:p>
          <a:p>
            <a:r>
              <a:rPr lang="en-US" sz="1500" dirty="0">
                <a:cs typeface="Times New Roman" panose="02020603050405020304" pitchFamily="18" charset="0"/>
              </a:rPr>
              <a:t>Vehicle Analysis Branch, Systems Analysis and Concepts Directorate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4251" y="5678323"/>
            <a:ext cx="380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2020 Spring NIFS Research Symposium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8863" y="4603247"/>
            <a:ext cx="7839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3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30" y="1510019"/>
            <a:ext cx="11292124" cy="4768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ESPUR</a:t>
            </a:r>
            <a:r>
              <a:rPr lang="en-US" sz="2000" dirty="0"/>
              <a:t> (Previously </a:t>
            </a:r>
            <a:r>
              <a:rPr lang="en-US" sz="2000" dirty="0" err="1"/>
              <a:t>FIReFLIES</a:t>
            </a:r>
            <a:r>
              <a:rPr lang="en-US" sz="2000" dirty="0"/>
              <a:t>): </a:t>
            </a:r>
            <a:r>
              <a:rPr lang="en-US" sz="2000" b="1" dirty="0"/>
              <a:t>E</a:t>
            </a:r>
            <a:r>
              <a:rPr lang="en-US" sz="2000" dirty="0"/>
              <a:t>nabling </a:t>
            </a:r>
            <a:r>
              <a:rPr lang="en-US" sz="2000" b="1" dirty="0"/>
              <a:t>S</a:t>
            </a:r>
            <a:r>
              <a:rPr lang="en-US" sz="2000" dirty="0"/>
              <a:t>ustained </a:t>
            </a:r>
            <a:r>
              <a:rPr lang="en-US" sz="2000" b="1" dirty="0"/>
              <a:t>P</a:t>
            </a:r>
            <a:r>
              <a:rPr lang="en-US" sz="2000" dirty="0"/>
              <a:t>resence </a:t>
            </a:r>
            <a:r>
              <a:rPr lang="en-US" sz="2000" b="1" dirty="0"/>
              <a:t>U</a:t>
            </a:r>
            <a:r>
              <a:rPr lang="en-US" sz="2000" dirty="0"/>
              <a:t>sing </a:t>
            </a:r>
            <a:r>
              <a:rPr lang="en-US" sz="2000" b="1" dirty="0"/>
              <a:t>R</a:t>
            </a:r>
            <a:r>
              <a:rPr lang="en-US" sz="2000" dirty="0"/>
              <a:t>ecyclables</a:t>
            </a:r>
          </a:p>
          <a:p>
            <a:r>
              <a:rPr lang="en-US" sz="1600" dirty="0"/>
              <a:t>Developing novel materials for in-space additive manufacturing</a:t>
            </a:r>
          </a:p>
          <a:p>
            <a:r>
              <a:rPr lang="en-US" sz="1600" dirty="0"/>
              <a:t>Enabling long-endurance space travel through rapid component manufacturing and reusability</a:t>
            </a:r>
          </a:p>
          <a:p>
            <a:r>
              <a:rPr lang="en-US" sz="1600" dirty="0"/>
              <a:t>In-space manufacturing and recyclable feedstocks present significant reductions in payload mass costs and spare part requirements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B54E0C-44CF-4106-A86B-59F583E1E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54" y="2870534"/>
            <a:ext cx="4822032" cy="3094559"/>
          </a:xfrm>
          <a:prstGeom prst="rect">
            <a:avLst/>
          </a:prstGeom>
        </p:spPr>
      </p:pic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30399825-9EA4-4F57-AA70-CA8C4FDE5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71" y="2909990"/>
            <a:ext cx="2756162" cy="3055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208B01-56DC-4A4C-8D80-DB428440B2C3}"/>
              </a:ext>
            </a:extLst>
          </p:cNvPr>
          <p:cNvSpPr txBox="1"/>
          <p:nvPr/>
        </p:nvSpPr>
        <p:spPr>
          <a:xfrm>
            <a:off x="1708557" y="5985758"/>
            <a:ext cx="8774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C. Owens and O. L. de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Weck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“Systems Analysis of In-Space Manufacturing Applications for the International Space Station and the Evolvable Mars Campaign,” 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AIAA SPACE 2016 Forum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AIAA 2016-5394, Sep. 2016.</a:t>
            </a:r>
          </a:p>
        </p:txBody>
      </p:sp>
    </p:spTree>
    <p:extLst>
      <p:ext uri="{BB962C8B-B14F-4D97-AF65-F5344CB8AC3E}">
        <p14:creationId xmlns:p14="http://schemas.microsoft.com/office/powerpoint/2010/main" val="265786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Goals for ESPUR:</a:t>
            </a:r>
          </a:p>
          <a:p>
            <a:r>
              <a:rPr lang="en-US" dirty="0"/>
              <a:t>Develop advanced polymer materials and synthesis processes for 3D printing applications</a:t>
            </a:r>
          </a:p>
          <a:p>
            <a:r>
              <a:rPr lang="en-US" dirty="0"/>
              <a:t>Work with researchers at Marshall Space Flight Center to apply this research</a:t>
            </a:r>
          </a:p>
          <a:p>
            <a:r>
              <a:rPr lang="en-US" dirty="0"/>
              <a:t>Introduce new transformative research practices 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Spring 2020 Internship Session Goals:</a:t>
            </a:r>
          </a:p>
          <a:p>
            <a:r>
              <a:rPr lang="en-US" dirty="0"/>
              <a:t>Develop a coating material with properties favorable for filament extrusion</a:t>
            </a:r>
          </a:p>
          <a:p>
            <a:r>
              <a:rPr lang="en-US" dirty="0"/>
              <a:t>Demonstrate “click chemistry” </a:t>
            </a:r>
          </a:p>
          <a:p>
            <a:r>
              <a:rPr lang="en-US" dirty="0"/>
              <a:t>Perform scale-up syntheses of the material </a:t>
            </a:r>
          </a:p>
          <a:p>
            <a:r>
              <a:rPr lang="en-US" dirty="0"/>
              <a:t>Characterize the thermal, rheological, and spectral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92" y="1950711"/>
            <a:ext cx="6000545" cy="4050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800" u="sng" dirty="0"/>
              <a:t>Polycarbonate (PC) Oligomer Synthesis: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E34EB-8276-4872-80BB-B35D6F6BF6E0}"/>
              </a:ext>
            </a:extLst>
          </p:cNvPr>
          <p:cNvSpPr txBox="1"/>
          <p:nvPr/>
        </p:nvSpPr>
        <p:spPr>
          <a:xfrm>
            <a:off x="6132214" y="1861331"/>
            <a:ext cx="623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CoPoly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(Carbonate Urethane) [CPCU] Synthesis:</a:t>
            </a:r>
          </a:p>
        </p:txBody>
      </p:sp>
      <p:pic>
        <p:nvPicPr>
          <p:cNvPr id="7" name="Picture 6" descr="A picture containing indoor, hanging, white, table&#10;&#10;Description automatically generated">
            <a:extLst>
              <a:ext uri="{FF2B5EF4-FFF2-40B4-BE49-F238E27FC236}">
                <a16:creationId xmlns:a16="http://schemas.microsoft.com/office/drawing/2014/main" id="{00D4A755-E673-45C8-90EE-7036A3B622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8" b="3024"/>
          <a:stretch/>
        </p:blipFill>
        <p:spPr>
          <a:xfrm rot="5400000">
            <a:off x="3960253" y="3431122"/>
            <a:ext cx="2523769" cy="1579166"/>
          </a:xfrm>
          <a:prstGeom prst="rect">
            <a:avLst/>
          </a:prstGeom>
        </p:spPr>
      </p:pic>
      <p:pic>
        <p:nvPicPr>
          <p:cNvPr id="11" name="Picture 10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EED26140-4CC7-4C2B-9630-E1D9F0E9C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7875" r="9200" b="9420"/>
          <a:stretch/>
        </p:blipFill>
        <p:spPr>
          <a:xfrm>
            <a:off x="10489098" y="4220705"/>
            <a:ext cx="1396850" cy="2128451"/>
          </a:xfrm>
          <a:prstGeom prst="rect">
            <a:avLst/>
          </a:prstGeom>
        </p:spPr>
      </p:pic>
      <p:pic>
        <p:nvPicPr>
          <p:cNvPr id="13" name="Picture 12" descr="A close up of a wire fence&#10;&#10;Description automatically generated">
            <a:extLst>
              <a:ext uri="{FF2B5EF4-FFF2-40B4-BE49-F238E27FC236}">
                <a16:creationId xmlns:a16="http://schemas.microsoft.com/office/drawing/2014/main" id="{02C3AE2D-9FD4-41E2-8874-74172ADC1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t="15452" r="36033" b="29347"/>
          <a:stretch/>
        </p:blipFill>
        <p:spPr>
          <a:xfrm rot="5400000">
            <a:off x="10435414" y="2568291"/>
            <a:ext cx="1504219" cy="14329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10CF9-84E3-4D25-A5EE-D2B68D090B8D}"/>
              </a:ext>
            </a:extLst>
          </p:cNvPr>
          <p:cNvSpPr txBox="1"/>
          <p:nvPr/>
        </p:nvSpPr>
        <p:spPr>
          <a:xfrm>
            <a:off x="895638" y="2357355"/>
            <a:ext cx="35538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step polycondensation reaction</a:t>
            </a: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DMC:NPG Reaction Ratios: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86431-278C-4A5A-A901-8B7BF9427D65}"/>
              </a:ext>
            </a:extLst>
          </p:cNvPr>
          <p:cNvSpPr txBox="1"/>
          <p:nvPr/>
        </p:nvSpPr>
        <p:spPr>
          <a:xfrm>
            <a:off x="6380849" y="2357355"/>
            <a:ext cx="37072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at ratio 1:1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PC:diamine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CPCU: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Polycarbonate: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D3912F-F6A2-42C6-8F25-9DB4B2F5B81D}"/>
              </a:ext>
            </a:extLst>
          </p:cNvPr>
          <p:cNvCxnSpPr>
            <a:cxnSpLocks/>
          </p:cNvCxnSpPr>
          <p:nvPr/>
        </p:nvCxnSpPr>
        <p:spPr>
          <a:xfrm>
            <a:off x="6071967" y="2292218"/>
            <a:ext cx="0" cy="41895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58C3E0-43AF-49C2-B024-97AFC305157D}"/>
              </a:ext>
            </a:extLst>
          </p:cNvPr>
          <p:cNvSpPr txBox="1"/>
          <p:nvPr/>
        </p:nvSpPr>
        <p:spPr>
          <a:xfrm>
            <a:off x="1072128" y="5143276"/>
            <a:ext cx="2991299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1.018:1 (scale-up)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1.05:1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1.33:1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1.4:1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1.5:1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1.6:1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3.84:1 (scale-up)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4.5:1 (Three)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B8558-6F35-4BB0-8ACE-BF9054316B0B}"/>
              </a:ext>
            </a:extLst>
          </p:cNvPr>
          <p:cNvSpPr txBox="1"/>
          <p:nvPr/>
        </p:nvSpPr>
        <p:spPr>
          <a:xfrm>
            <a:off x="6332783" y="4945247"/>
            <a:ext cx="3281964" cy="21236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PKS-PCU1-R1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PKS-PCU2-R1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PKS-PCU3-R1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PKS-PCU4-R1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PKS-PCU5-R1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PKS-PCU6-R1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PKS-CPCUF1-R1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PKS-CPCUM1-R1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PKS-PC2-R4.5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PKS-PC4-R1.33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PKS-PC6-R1.5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PKS-PC8-R1.05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PKS-PC11-R10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PKS-PC12-R1.018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PKS-PC12-R1.018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PKS-PC12-R1.018</a:t>
            </a:r>
          </a:p>
          <a:p>
            <a:endParaRPr lang="en-US" dirty="0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3FC04D-CA8E-4AF8-9946-58366C26B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3" y="3246999"/>
            <a:ext cx="4127325" cy="1062396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C1D6CC30-EDFC-4E5E-9EE2-2762EF6E1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16" y="3296106"/>
            <a:ext cx="4215411" cy="9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person in a blue room&#10;&#10;Description automatically generated">
            <a:extLst>
              <a:ext uri="{FF2B5EF4-FFF2-40B4-BE49-F238E27FC236}">
                <a16:creationId xmlns:a16="http://schemas.microsoft.com/office/drawing/2014/main" id="{AE85AFF8-5A73-4218-9C88-2EF43BB66A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7" t="7863" r="8519"/>
          <a:stretch/>
        </p:blipFill>
        <p:spPr>
          <a:xfrm rot="5400000">
            <a:off x="4032612" y="5429879"/>
            <a:ext cx="1040751" cy="1013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11A57F-D4C8-4E14-8284-362D9375E11A}"/>
              </a:ext>
            </a:extLst>
          </p:cNvPr>
          <p:cNvSpPr txBox="1"/>
          <p:nvPr/>
        </p:nvSpPr>
        <p:spPr>
          <a:xfrm>
            <a:off x="622488" y="1572520"/>
            <a:ext cx="52238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Syntheses Conducted: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PCs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CPCUs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Furan and maleimide functionalized CPCU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and NMR Spectra, TGA, and DSC data for all samples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Rheological data collected for 6 CPCUs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and Trends: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CPCUs are amber colored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CPCU1-4 are semi-solid, very pliable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CPCU5 is brittle (PC MW = 250.4 g/mol)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CPCU6 is elastic, retains shape (PC MW = 13712 g/mol)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 material rheology data comparable to PLA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white, sitting, kitchen, woman&#10;&#10;Description automatically generated">
            <a:extLst>
              <a:ext uri="{FF2B5EF4-FFF2-40B4-BE49-F238E27FC236}">
                <a16:creationId xmlns:a16="http://schemas.microsoft.com/office/drawing/2014/main" id="{B8803595-6799-4E77-8844-799813BEE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r="34696"/>
          <a:stretch/>
        </p:blipFill>
        <p:spPr>
          <a:xfrm rot="5400000">
            <a:off x="2547221" y="5439958"/>
            <a:ext cx="1144369" cy="998714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420839C-1FE2-45AD-B05F-796F012E0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77" y="4032130"/>
            <a:ext cx="4555415" cy="2267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735CE0FB-74B2-413E-920D-0E443806D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19" y="1315278"/>
            <a:ext cx="5458732" cy="2574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194701-BFD7-4D8B-B82A-43BAEC81330E}"/>
              </a:ext>
            </a:extLst>
          </p:cNvPr>
          <p:cNvSpPr txBox="1"/>
          <p:nvPr/>
        </p:nvSpPr>
        <p:spPr>
          <a:xfrm>
            <a:off x="7132155" y="6334003"/>
            <a:ext cx="3632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Credit: Christopher J. Wohl, NASA Langley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418828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Analysis/Summary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Content Placeholder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4DF6C66-AFAD-42C0-8352-0A072B267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r="22889" b="2784"/>
          <a:stretch/>
        </p:blipFill>
        <p:spPr>
          <a:xfrm>
            <a:off x="612677" y="1405980"/>
            <a:ext cx="3638320" cy="2646050"/>
          </a:xfrm>
          <a:ln>
            <a:solidFill>
              <a:schemeClr val="dk1"/>
            </a:solidFill>
          </a:ln>
        </p:spPr>
      </p:pic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E503A943-7764-4F8D-9650-40816B7B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1"/>
          <a:stretch/>
        </p:blipFill>
        <p:spPr>
          <a:xfrm>
            <a:off x="1297943" y="4132421"/>
            <a:ext cx="3638320" cy="2416634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B347F0B-3039-4681-9B91-B478504F5529}"/>
              </a:ext>
            </a:extLst>
          </p:cNvPr>
          <p:cNvSpPr txBox="1"/>
          <p:nvPr/>
        </p:nvSpPr>
        <p:spPr>
          <a:xfrm>
            <a:off x="6096000" y="1405980"/>
            <a:ext cx="5394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 Analysis: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DMC:NPG ratios 3:1, ether groups appeared near 3.3-3.5 ppm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Carbonate peaks were mistaken for ether peaks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 molecular weights were used in stoichiometry for CPCU1-4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weights reasonable upon reanalysis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 analysis process confirmed for future syntheses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picture containing indoor, metal, sitting, small&#10;&#10;Description automatically generated">
            <a:extLst>
              <a:ext uri="{FF2B5EF4-FFF2-40B4-BE49-F238E27FC236}">
                <a16:creationId xmlns:a16="http://schemas.microsoft.com/office/drawing/2014/main" id="{72B9D28A-FA80-40C8-A903-3B0981E8B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1202" y="4807532"/>
            <a:ext cx="1718636" cy="1288977"/>
          </a:xfrm>
          <a:prstGeom prst="rect">
            <a:avLst/>
          </a:prstGeom>
        </p:spPr>
      </p:pic>
      <p:pic>
        <p:nvPicPr>
          <p:cNvPr id="26" name="Picture 25" descr="A picture containing indoor, building, dirty, sitting&#10;&#10;Description automatically generated">
            <a:extLst>
              <a:ext uri="{FF2B5EF4-FFF2-40B4-BE49-F238E27FC236}">
                <a16:creationId xmlns:a16="http://schemas.microsoft.com/office/drawing/2014/main" id="{A31D583E-B6EF-45A8-9FA1-C16570DE7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32879" r="35245" b="29890"/>
          <a:stretch/>
        </p:blipFill>
        <p:spPr>
          <a:xfrm rot="5400000">
            <a:off x="6152506" y="5091961"/>
            <a:ext cx="1496889" cy="764995"/>
          </a:xfrm>
          <a:prstGeom prst="rect">
            <a:avLst/>
          </a:prstGeom>
        </p:spPr>
      </p:pic>
      <p:pic>
        <p:nvPicPr>
          <p:cNvPr id="30" name="Picture 29" descr="A picture containing building, sitting, old, stone&#10;&#10;Description automatically generated">
            <a:extLst>
              <a:ext uri="{FF2B5EF4-FFF2-40B4-BE49-F238E27FC236}">
                <a16:creationId xmlns:a16="http://schemas.microsoft.com/office/drawing/2014/main" id="{329FF332-33CA-43E2-A56F-C4B1901B06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r="6411"/>
          <a:stretch/>
        </p:blipFill>
        <p:spPr>
          <a:xfrm rot="5400000">
            <a:off x="7887604" y="4676164"/>
            <a:ext cx="1454248" cy="153957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6694B61-93EB-429E-8F65-38487A82C46A}"/>
              </a:ext>
            </a:extLst>
          </p:cNvPr>
          <p:cNvSpPr/>
          <p:nvPr/>
        </p:nvSpPr>
        <p:spPr>
          <a:xfrm>
            <a:off x="2501734" y="2922854"/>
            <a:ext cx="175847" cy="3077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40AE56-F018-4E23-AD4B-1D64CF0B2C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12" y="1838403"/>
            <a:ext cx="659631" cy="154661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0554D4-47EF-486E-81AF-A64AE33CC6B5}"/>
              </a:ext>
            </a:extLst>
          </p:cNvPr>
          <p:cNvCxnSpPr/>
          <p:nvPr/>
        </p:nvCxnSpPr>
        <p:spPr>
          <a:xfrm flipV="1">
            <a:off x="5041783" y="3429000"/>
            <a:ext cx="0" cy="23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5F8E72C-3990-4E91-A103-BF94DB448910}"/>
              </a:ext>
            </a:extLst>
          </p:cNvPr>
          <p:cNvSpPr txBox="1"/>
          <p:nvPr/>
        </p:nvSpPr>
        <p:spPr>
          <a:xfrm>
            <a:off x="4405993" y="3657600"/>
            <a:ext cx="1304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Carbonate End Group</a:t>
            </a:r>
          </a:p>
        </p:txBody>
      </p:sp>
    </p:spTree>
    <p:extLst>
      <p:ext uri="{BB962C8B-B14F-4D97-AF65-F5344CB8AC3E}">
        <p14:creationId xmlns:p14="http://schemas.microsoft.com/office/powerpoint/2010/main" val="33191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Steps/Outlook/Future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48" y="1884348"/>
            <a:ext cx="5914535" cy="4145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Near Future:</a:t>
            </a:r>
          </a:p>
          <a:p>
            <a:r>
              <a:rPr lang="en-US" sz="2000" dirty="0"/>
              <a:t>Test furan-maleimide functionalized CPCU coating</a:t>
            </a:r>
          </a:p>
          <a:p>
            <a:r>
              <a:rPr lang="en-US" sz="2000" dirty="0"/>
              <a:t>Integrate CPCU coating with epoxy microparticles</a:t>
            </a:r>
          </a:p>
          <a:p>
            <a:r>
              <a:rPr lang="en-US" sz="2000" dirty="0"/>
              <a:t>Arrive at an ideal carbonate/CPCU</a:t>
            </a:r>
          </a:p>
          <a:p>
            <a:pPr marL="0" indent="0">
              <a:buNone/>
            </a:pPr>
            <a:r>
              <a:rPr lang="en-US" sz="2000" u="sng" dirty="0"/>
              <a:t>Distant Future:</a:t>
            </a:r>
          </a:p>
          <a:p>
            <a:r>
              <a:rPr lang="en-US" sz="2000" dirty="0"/>
              <a:t>Characterize mechanical properties of the optimized material</a:t>
            </a:r>
          </a:p>
          <a:p>
            <a:r>
              <a:rPr lang="en-US" sz="2000" dirty="0"/>
              <a:t>Conduct a large-scale synthesis of bulk material (~500 g NPG)</a:t>
            </a:r>
          </a:p>
          <a:p>
            <a:r>
              <a:rPr lang="en-US" sz="2000" dirty="0"/>
              <a:t>Send material to MSFC and potential industry partners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 descr="A picture containing indoor, sitting, white, small&#10;&#10;Description automatically generated">
            <a:extLst>
              <a:ext uri="{FF2B5EF4-FFF2-40B4-BE49-F238E27FC236}">
                <a16:creationId xmlns:a16="http://schemas.microsoft.com/office/drawing/2014/main" id="{9A3AC794-9BD4-4552-AF68-BC44E374C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2" t="17086" r="33655" b="25297"/>
          <a:stretch/>
        </p:blipFill>
        <p:spPr>
          <a:xfrm rot="5400000">
            <a:off x="8326473" y="4054644"/>
            <a:ext cx="1939854" cy="2010588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322FEF-66D0-4491-B80E-F06E4612D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34" y="1891376"/>
            <a:ext cx="1188720" cy="1684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close up of a bottle&#10;&#10;Description automatically generated">
            <a:extLst>
              <a:ext uri="{FF2B5EF4-FFF2-40B4-BE49-F238E27FC236}">
                <a16:creationId xmlns:a16="http://schemas.microsoft.com/office/drawing/2014/main" id="{48873B8D-C5DE-4DAC-8EDE-AF915055E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55" y="1884348"/>
            <a:ext cx="1188720" cy="16773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93B352-EC1D-412F-B498-E26EF5D64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76" y="1884348"/>
            <a:ext cx="1198016" cy="1675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picture containing indoor, photo, items, sitting&#10;&#10;Description automatically generated">
            <a:extLst>
              <a:ext uri="{FF2B5EF4-FFF2-40B4-BE49-F238E27FC236}">
                <a16:creationId xmlns:a16="http://schemas.microsoft.com/office/drawing/2014/main" id="{C61389DE-36FD-4593-8FEC-AE038AC5A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47" y="1891375"/>
            <a:ext cx="1188720" cy="1689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62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6" name="Content Placeholder 5" descr="A picture containing person, man, indoor, room&#10;&#10;Description automatically generated">
            <a:extLst>
              <a:ext uri="{FF2B5EF4-FFF2-40B4-BE49-F238E27FC236}">
                <a16:creationId xmlns:a16="http://schemas.microsoft.com/office/drawing/2014/main" id="{FE9E4824-65D9-4010-BCA2-B23AAA87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068" y="2002329"/>
            <a:ext cx="1770979" cy="13282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0C37-3CEC-4CB4-B902-37F94E20E96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A picture containing grass, outdoor, building, field&#10;&#10;Description automatically generated">
            <a:extLst>
              <a:ext uri="{FF2B5EF4-FFF2-40B4-BE49-F238E27FC236}">
                <a16:creationId xmlns:a16="http://schemas.microsoft.com/office/drawing/2014/main" id="{BFB8B8C0-F421-479E-A250-FA19690B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8856" r="1920" b="15753"/>
          <a:stretch/>
        </p:blipFill>
        <p:spPr>
          <a:xfrm>
            <a:off x="2854906" y="3956046"/>
            <a:ext cx="2475288" cy="1416742"/>
          </a:xfrm>
          <a:prstGeom prst="rect">
            <a:avLst/>
          </a:prstGeom>
        </p:spPr>
      </p:pic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F8A6747-D331-42FB-99D7-F242E327E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221" y="3899281"/>
            <a:ext cx="1964675" cy="1473507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4149D7D-EEB6-48D5-8DB4-85410190C1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07" y="1702738"/>
            <a:ext cx="2569887" cy="1927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1FCA87-FB49-4F9B-ACE2-974041BB2BCA}"/>
              </a:ext>
            </a:extLst>
          </p:cNvPr>
          <p:cNvSpPr txBox="1"/>
          <p:nvPr/>
        </p:nvSpPr>
        <p:spPr>
          <a:xfrm>
            <a:off x="6096000" y="1402112"/>
            <a:ext cx="46383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AMPB Research Staff and Interns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Dr. Joseph G. Smith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Dr. Keith L. Gordon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Dr. Frank L. Palmieri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Dr. Scott </a:t>
            </a:r>
            <a:r>
              <a:rPr lang="en-US" sz="2400" dirty="0" err="1"/>
              <a:t>Zavada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Crystal Chamberlain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Dr. </a:t>
            </a:r>
            <a:r>
              <a:rPr lang="en-US" sz="2400" dirty="0" err="1"/>
              <a:t>Lopamudra</a:t>
            </a:r>
            <a:r>
              <a:rPr lang="en-US" sz="2400" dirty="0"/>
              <a:t> Das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NASA Langley Internships Team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Oregon Space Grant Consortium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Dr. Nancy Squires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Friends and Family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3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3" ma:contentTypeDescription="Create a new document." ma:contentTypeScope="" ma:versionID="bd4f02a2ef4b175d17b1596f2aa4b6ce">
  <xsd:schema xmlns:xsd="http://www.w3.org/2001/XMLSchema" xmlns:xs="http://www.w3.org/2001/XMLSchema" xmlns:p="http://schemas.microsoft.com/office/2006/metadata/properties" xmlns:ns1="http://schemas.microsoft.com/sharepoint/v3" xmlns:ns3="3cb15ddf-dbe9-47ea-851d-c70642058130" xmlns:ns4="4817ca35-7031-43a6-bda2-0d9832ef6347" targetNamespace="http://schemas.microsoft.com/office/2006/metadata/properties" ma:root="true" ma:fieldsID="75eaf6942e3198bc47429d20a20f83bf" ns1:_="" ns3:_="" ns4:_="">
    <xsd:import namespace="http://schemas.microsoft.com/sharepoint/v3"/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A5D04F-A9C1-4A1D-87B5-0846A027D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57579D-3170-4028-9FF6-2B00D8EF8E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883E6-4E45-469D-A6CD-CBF4B7EC55C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3cb15ddf-dbe9-47ea-851d-c70642058130"/>
    <ds:schemaRef ds:uri="http://schemas.microsoft.com/office/2006/documentManagement/types"/>
    <ds:schemaRef ds:uri="http://schemas.microsoft.com/office/infopath/2007/PartnerControls"/>
    <ds:schemaRef ds:uri="4817ca35-7031-43a6-bda2-0d9832ef63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20979</TotalTime>
  <Words>559</Words>
  <Application>Microsoft Office PowerPoint</Application>
  <PresentationFormat>Widescreen</PresentationFormat>
  <Paragraphs>141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.AppleSystemUIFont</vt:lpstr>
      <vt:lpstr>Arial</vt:lpstr>
      <vt:lpstr>Arial</vt:lpstr>
      <vt:lpstr>Arial Bold</vt:lpstr>
      <vt:lpstr>Calibri</vt:lpstr>
      <vt:lpstr>Calibri Light</vt:lpstr>
      <vt:lpstr>Times New Roman</vt:lpstr>
      <vt:lpstr>Wingdings</vt:lpstr>
      <vt:lpstr>Office Theme</vt:lpstr>
      <vt:lpstr>2_Office Theme</vt:lpstr>
      <vt:lpstr>ESPUR Spring 2020 Internship Exit Presentation </vt:lpstr>
      <vt:lpstr>Challenge</vt:lpstr>
      <vt:lpstr>Objective</vt:lpstr>
      <vt:lpstr>Approach </vt:lpstr>
      <vt:lpstr>Results</vt:lpstr>
      <vt:lpstr>Analysis/Summary</vt:lpstr>
      <vt:lpstr>Next Steps/Outlook/Future Work</vt:lpstr>
      <vt:lpstr>Acknowledgements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Robbins, Samuel J. (LARC-D307)[UNIVERSITIES SPACE RESEARCH ASSOCIATION]</dc:creator>
  <cp:lastModifiedBy>Peter Strohmaier</cp:lastModifiedBy>
  <cp:revision>474</cp:revision>
  <dcterms:created xsi:type="dcterms:W3CDTF">2016-08-05T18:34:48Z</dcterms:created>
  <dcterms:modified xsi:type="dcterms:W3CDTF">2020-04-22T05:43:51Z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