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1" r:id="rId2"/>
    <p:sldId id="2388" r:id="rId3"/>
    <p:sldId id="2391" r:id="rId4"/>
    <p:sldId id="2392" r:id="rId5"/>
    <p:sldId id="259" r:id="rId6"/>
    <p:sldId id="270" r:id="rId7"/>
    <p:sldId id="271" r:id="rId8"/>
    <p:sldId id="260" r:id="rId9"/>
    <p:sldId id="269" r:id="rId10"/>
    <p:sldId id="258" r:id="rId11"/>
    <p:sldId id="268" r:id="rId12"/>
    <p:sldId id="274" r:id="rId13"/>
    <p:sldId id="2393" r:id="rId14"/>
    <p:sldId id="272" r:id="rId15"/>
    <p:sldId id="273" r:id="rId16"/>
  </p:sldIdLst>
  <p:sldSz cx="12192000" cy="6858000"/>
  <p:notesSz cx="6858000" cy="1590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03832-561F-49E4-A6E1-728D1F6C7614}" v="508" dt="2020-04-22T02:23:01.228"/>
    <p1510:client id="{34069187-6B59-9242-CD53-2B73E11B334F}" v="2" dt="2020-04-21T15:06:02.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016" autoAdjust="0"/>
  </p:normalViewPr>
  <p:slideViewPr>
    <p:cSldViewPr snapToGrid="0">
      <p:cViewPr varScale="1">
        <p:scale>
          <a:sx n="58" d="100"/>
          <a:sy n="58" d="100"/>
        </p:scale>
        <p:origin x="1574" y="4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7340F-006F-E641-93A7-70FAD70EC73F}"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67AC1C74-DB94-0443-B529-13B7007F6CD0}">
      <dgm:prSet phldrT="[Text]" custT="1"/>
      <dgm:spPr>
        <a:xfrm rot="5400000">
          <a:off x="-139813" y="139813"/>
          <a:ext cx="932089" cy="652462"/>
        </a:xfrm>
        <a:prstGeom prst="chevron">
          <a:avLst/>
        </a:prstGeom>
        <a:solidFill>
          <a:srgbClr val="4F81BD">
            <a:alpha val="89804"/>
          </a:srgbClr>
        </a:solidFill>
        <a:ln w="25400" cap="flat" cmpd="sng" algn="ctr">
          <a:solidFill>
            <a:srgbClr val="4F81BD">
              <a:hueOff val="0"/>
              <a:satOff val="0"/>
              <a:lumOff val="0"/>
              <a:alphaOff val="0"/>
            </a:srgbClr>
          </a:solidFill>
          <a:prstDash val="solid"/>
        </a:ln>
        <a:effectLst/>
      </dgm:spPr>
      <dgm:t>
        <a:bodyPr/>
        <a:lstStyle/>
        <a:p>
          <a:pPr>
            <a:buNone/>
          </a:pPr>
          <a:r>
            <a:rPr lang="en-US" sz="1600" b="1" dirty="0">
              <a:solidFill>
                <a:sysClr val="window" lastClr="FFFFFF"/>
              </a:solidFill>
              <a:latin typeface="Calibri"/>
              <a:ea typeface="+mn-ea"/>
              <a:cs typeface="+mn-cs"/>
            </a:rPr>
            <a:t>UML-1</a:t>
          </a:r>
        </a:p>
      </dgm:t>
    </dgm:pt>
    <dgm:pt modelId="{F6B7161E-9106-CC42-B136-CAF73A25EF9E}" type="parTrans" cxnId="{EFE367AF-B706-8B4D-9638-F0CEA9219226}">
      <dgm:prSet/>
      <dgm:spPr/>
      <dgm:t>
        <a:bodyPr/>
        <a:lstStyle/>
        <a:p>
          <a:endParaRPr lang="en-US" sz="1700"/>
        </a:p>
      </dgm:t>
    </dgm:pt>
    <dgm:pt modelId="{98244BC5-4EAD-6746-8C0A-60E4D4A9B792}" type="sibTrans" cxnId="{EFE367AF-B706-8B4D-9638-F0CEA9219226}">
      <dgm:prSet/>
      <dgm:spPr/>
      <dgm:t>
        <a:bodyPr/>
        <a:lstStyle/>
        <a:p>
          <a:endParaRPr lang="en-US" sz="1700"/>
        </a:p>
      </dgm:t>
    </dgm:pt>
    <dgm:pt modelId="{179D6CB4-1578-EB4C-A61A-D6E5672B8EE1}">
      <dgm:prSet phldrT="[Text]" custT="1"/>
      <dgm:spPr>
        <a:xfrm rot="5400000">
          <a:off x="5142666" y="-4490203"/>
          <a:ext cx="605858" cy="9586265"/>
        </a:xfrm>
        <a:prstGeom prst="round2SameRect">
          <a:avLst/>
        </a:prstGeom>
        <a:solidFill>
          <a:srgbClr val="4F81BD">
            <a:alpha val="90000"/>
          </a:srgbClr>
        </a:solidFill>
        <a:ln w="25400" cap="flat" cmpd="sng" algn="ctr">
          <a:solidFill>
            <a:srgbClr val="4F81BD">
              <a:hueOff val="0"/>
              <a:satOff val="0"/>
              <a:lumOff val="0"/>
              <a:alphaOff val="0"/>
            </a:srgbClr>
          </a:solidFill>
          <a:prstDash val="solid"/>
        </a:ln>
        <a:effectLst/>
      </dgm:spPr>
      <dgm:t>
        <a:bodyPr/>
        <a:lstStyle/>
        <a:p>
          <a:pPr algn="ctr">
            <a:buFontTx/>
            <a:buNone/>
          </a:pPr>
          <a:r>
            <a:rPr lang="en-US" sz="1600" b="1" i="0" dirty="0">
              <a:solidFill>
                <a:sysClr val="window" lastClr="FFFFFF"/>
              </a:solidFill>
              <a:latin typeface="Calibri"/>
              <a:ea typeface="+mn-ea"/>
              <a:cs typeface="+mn-cs"/>
            </a:rPr>
            <a:t>Late-Stage Certification Testing and Operational Demonstrations in Limited Environments </a:t>
          </a:r>
          <a:endParaRPr lang="en-US" sz="1600" b="1" dirty="0">
            <a:solidFill>
              <a:sysClr val="window" lastClr="FFFFFF"/>
            </a:solidFill>
            <a:latin typeface="Calibri"/>
            <a:ea typeface="+mn-ea"/>
            <a:cs typeface="+mn-cs"/>
          </a:endParaRPr>
        </a:p>
      </dgm:t>
    </dgm:pt>
    <dgm:pt modelId="{F2237CDF-76C1-CD44-9914-B09D9904BA3C}" type="parTrans" cxnId="{15D3513B-7F01-B446-9A4B-0C339A62CA89}">
      <dgm:prSet/>
      <dgm:spPr/>
      <dgm:t>
        <a:bodyPr/>
        <a:lstStyle/>
        <a:p>
          <a:endParaRPr lang="en-US" sz="1700"/>
        </a:p>
      </dgm:t>
    </dgm:pt>
    <dgm:pt modelId="{E4F9D3A8-C84E-4643-B648-07DE5C059548}" type="sibTrans" cxnId="{15D3513B-7F01-B446-9A4B-0C339A62CA89}">
      <dgm:prSet/>
      <dgm:spPr/>
      <dgm:t>
        <a:bodyPr/>
        <a:lstStyle/>
        <a:p>
          <a:endParaRPr lang="en-US" sz="1700"/>
        </a:p>
      </dgm:t>
    </dgm:pt>
    <dgm:pt modelId="{F63BC16F-DD2B-2D4B-9E9C-C954CF093615}">
      <dgm:prSet phldrT="[Text]" custT="1"/>
      <dgm:spPr>
        <a:xfrm rot="5400000">
          <a:off x="-139813" y="913811"/>
          <a:ext cx="932089" cy="652462"/>
        </a:xfrm>
        <a:prstGeom prst="chevron">
          <a:avLst/>
        </a:prstGeom>
        <a:solidFill>
          <a:srgbClr val="4F81BD">
            <a:alpha val="89804"/>
          </a:srgbClr>
        </a:solidFill>
        <a:ln w="25400" cap="flat" cmpd="sng" algn="ctr">
          <a:solidFill>
            <a:srgbClr val="4F81BD">
              <a:hueOff val="0"/>
              <a:satOff val="0"/>
              <a:lumOff val="0"/>
              <a:alphaOff val="0"/>
            </a:srgbClr>
          </a:solidFill>
          <a:prstDash val="solid"/>
        </a:ln>
        <a:effectLst/>
      </dgm:spPr>
      <dgm:t>
        <a:bodyPr/>
        <a:lstStyle/>
        <a:p>
          <a:pPr>
            <a:buNone/>
          </a:pPr>
          <a:r>
            <a:rPr lang="en-US" sz="1600" b="1" dirty="0">
              <a:solidFill>
                <a:sysClr val="window" lastClr="FFFFFF"/>
              </a:solidFill>
              <a:latin typeface="Calibri"/>
              <a:ea typeface="+mn-ea"/>
              <a:cs typeface="+mn-cs"/>
            </a:rPr>
            <a:t>UML-2</a:t>
          </a:r>
        </a:p>
      </dgm:t>
    </dgm:pt>
    <dgm:pt modelId="{1DC0051D-F128-2A4C-A766-5A64C24A7398}" type="parTrans" cxnId="{F297CFC7-D61F-6140-98EF-66E65257271A}">
      <dgm:prSet/>
      <dgm:spPr/>
      <dgm:t>
        <a:bodyPr/>
        <a:lstStyle/>
        <a:p>
          <a:endParaRPr lang="en-US" sz="1700"/>
        </a:p>
      </dgm:t>
    </dgm:pt>
    <dgm:pt modelId="{C0F49412-62AD-2940-AAAD-94FCC184D76F}" type="sibTrans" cxnId="{F297CFC7-D61F-6140-98EF-66E65257271A}">
      <dgm:prSet/>
      <dgm:spPr/>
      <dgm:t>
        <a:bodyPr/>
        <a:lstStyle/>
        <a:p>
          <a:endParaRPr lang="en-US" sz="1700"/>
        </a:p>
      </dgm:t>
    </dgm:pt>
    <dgm:pt modelId="{193ACC3A-0E5C-7F4B-B863-10B90425086F}">
      <dgm:prSet phldrT="[Text]" custT="1"/>
      <dgm:spPr>
        <a:xfrm rot="5400000">
          <a:off x="5142666" y="-3726824"/>
          <a:ext cx="605858" cy="9586265"/>
        </a:xfrm>
        <a:prstGeom prst="round2SameRect">
          <a:avLst/>
        </a:prstGeom>
        <a:solidFill>
          <a:srgbClr val="4F81BD">
            <a:alpha val="90000"/>
          </a:srgbClr>
        </a:solidFill>
        <a:ln w="25400" cap="flat" cmpd="sng" algn="ctr">
          <a:solidFill>
            <a:srgbClr val="4F81BD">
              <a:hueOff val="0"/>
              <a:satOff val="0"/>
              <a:lumOff val="0"/>
              <a:alphaOff val="0"/>
            </a:srgbClr>
          </a:solidFill>
          <a:prstDash val="solid"/>
        </a:ln>
        <a:effectLst/>
      </dgm:spPr>
      <dgm:t>
        <a:bodyPr/>
        <a:lstStyle/>
        <a:p>
          <a:pPr algn="ctr">
            <a:buFontTx/>
            <a:buNone/>
          </a:pPr>
          <a:r>
            <a:rPr lang="en-US" sz="1600" b="1" i="0" dirty="0">
              <a:solidFill>
                <a:sysClr val="window" lastClr="FFFFFF"/>
              </a:solidFill>
              <a:latin typeface="Calibri"/>
              <a:ea typeface="+mn-ea"/>
              <a:cs typeface="+mn-cs"/>
            </a:rPr>
            <a:t> </a:t>
          </a:r>
          <a:r>
            <a:rPr lang="en-US" sz="1600" b="1" dirty="0">
              <a:solidFill>
                <a:sysClr val="window" lastClr="FFFFFF"/>
              </a:solidFill>
              <a:latin typeface="Calibri"/>
              <a:ea typeface="+mn-ea"/>
              <a:cs typeface="+mn-cs"/>
            </a:rPr>
            <a:t>Low Density and Complexity Commercial Operations with Assistive Automation </a:t>
          </a:r>
        </a:p>
      </dgm:t>
    </dgm:pt>
    <dgm:pt modelId="{9A401B2C-FDB1-A24D-AFEE-06EFCB74A77A}" type="parTrans" cxnId="{BADBC830-32ED-7D4B-AA77-CEADC7867EB6}">
      <dgm:prSet/>
      <dgm:spPr/>
      <dgm:t>
        <a:bodyPr/>
        <a:lstStyle/>
        <a:p>
          <a:endParaRPr lang="en-US" sz="1700"/>
        </a:p>
      </dgm:t>
    </dgm:pt>
    <dgm:pt modelId="{7D67C8AE-16A3-6340-9E18-9789656A8F86}" type="sibTrans" cxnId="{BADBC830-32ED-7D4B-AA77-CEADC7867EB6}">
      <dgm:prSet/>
      <dgm:spPr/>
      <dgm:t>
        <a:bodyPr/>
        <a:lstStyle/>
        <a:p>
          <a:endParaRPr lang="en-US" sz="1700"/>
        </a:p>
      </dgm:t>
    </dgm:pt>
    <dgm:pt modelId="{F71C17A4-49DA-EC43-AD3F-FEAC2E7EFC04}">
      <dgm:prSet phldrT="[Text]" custT="1"/>
      <dgm:spPr>
        <a:xfrm rot="5400000">
          <a:off x="-139813" y="1684396"/>
          <a:ext cx="932089" cy="652462"/>
        </a:xfrm>
        <a:prstGeom prst="chevron">
          <a:avLst/>
        </a:prstGeom>
        <a:solidFill>
          <a:srgbClr val="4F81BD">
            <a:alpha val="89804"/>
          </a:srgbClr>
        </a:solidFill>
        <a:ln w="25400" cap="flat" cmpd="sng" algn="ctr">
          <a:solidFill>
            <a:srgbClr val="4F81BD">
              <a:hueOff val="0"/>
              <a:satOff val="0"/>
              <a:lumOff val="0"/>
              <a:alphaOff val="0"/>
            </a:srgbClr>
          </a:solidFill>
          <a:prstDash val="solid"/>
        </a:ln>
        <a:effectLst/>
      </dgm:spPr>
      <dgm:t>
        <a:bodyPr/>
        <a:lstStyle/>
        <a:p>
          <a:pPr>
            <a:buNone/>
          </a:pPr>
          <a:r>
            <a:rPr lang="en-US" sz="1600" b="1" dirty="0">
              <a:solidFill>
                <a:sysClr val="window" lastClr="FFFFFF"/>
              </a:solidFill>
              <a:latin typeface="Calibri"/>
              <a:ea typeface="+mn-ea"/>
              <a:cs typeface="+mn-cs"/>
            </a:rPr>
            <a:t>UML-3</a:t>
          </a:r>
        </a:p>
      </dgm:t>
    </dgm:pt>
    <dgm:pt modelId="{F55F5463-6D84-4C42-B33F-2A8D553D9A45}" type="parTrans" cxnId="{AC436D55-F061-014C-BEC4-2E143B23E74C}">
      <dgm:prSet/>
      <dgm:spPr/>
      <dgm:t>
        <a:bodyPr/>
        <a:lstStyle/>
        <a:p>
          <a:endParaRPr lang="en-US" sz="1700"/>
        </a:p>
      </dgm:t>
    </dgm:pt>
    <dgm:pt modelId="{98902CFB-B719-754F-ABE9-ABD3A42BD04C}" type="sibTrans" cxnId="{AC436D55-F061-014C-BEC4-2E143B23E74C}">
      <dgm:prSet/>
      <dgm:spPr/>
      <dgm:t>
        <a:bodyPr/>
        <a:lstStyle/>
        <a:p>
          <a:endParaRPr lang="en-US" sz="1700"/>
        </a:p>
      </dgm:t>
    </dgm:pt>
    <dgm:pt modelId="{D11E8BFC-0A1D-434F-A66C-3283E58FAB21}">
      <dgm:prSet phldrT="[Text]" custT="1"/>
      <dgm:spPr>
        <a:xfrm rot="5400000">
          <a:off x="-139813" y="2454981"/>
          <a:ext cx="932089" cy="652462"/>
        </a:xfrm>
        <a:prstGeom prst="chevron">
          <a:avLst/>
        </a:prstGeom>
        <a:solidFill>
          <a:srgbClr val="4F81BD">
            <a:alpha val="89804"/>
          </a:srgbClr>
        </a:solidFill>
        <a:ln w="25400" cap="flat" cmpd="sng" algn="ctr">
          <a:solidFill>
            <a:srgbClr val="4F81BD">
              <a:hueOff val="0"/>
              <a:satOff val="0"/>
              <a:lumOff val="0"/>
              <a:alphaOff val="0"/>
            </a:srgbClr>
          </a:solidFill>
          <a:prstDash val="solid"/>
        </a:ln>
        <a:effectLst/>
      </dgm:spPr>
      <dgm:t>
        <a:bodyPr/>
        <a:lstStyle/>
        <a:p>
          <a:pPr>
            <a:buNone/>
          </a:pPr>
          <a:r>
            <a:rPr lang="en-US" sz="1600" b="1" dirty="0">
              <a:solidFill>
                <a:sysClr val="window" lastClr="FFFFFF"/>
              </a:solidFill>
              <a:latin typeface="Calibri"/>
              <a:ea typeface="+mn-ea"/>
              <a:cs typeface="+mn-cs"/>
            </a:rPr>
            <a:t>UML-4</a:t>
          </a:r>
        </a:p>
      </dgm:t>
    </dgm:pt>
    <dgm:pt modelId="{1304A498-42C5-FC4F-B692-378CD4502BC8}" type="parTrans" cxnId="{9D8E4FCE-5668-A04B-A780-471CA2F2EFF9}">
      <dgm:prSet/>
      <dgm:spPr/>
      <dgm:t>
        <a:bodyPr/>
        <a:lstStyle/>
        <a:p>
          <a:endParaRPr lang="en-US" sz="1700"/>
        </a:p>
      </dgm:t>
    </dgm:pt>
    <dgm:pt modelId="{F5580538-8B5E-1347-B2ED-1A4221CF3F75}" type="sibTrans" cxnId="{9D8E4FCE-5668-A04B-A780-471CA2F2EFF9}">
      <dgm:prSet/>
      <dgm:spPr/>
      <dgm:t>
        <a:bodyPr/>
        <a:lstStyle/>
        <a:p>
          <a:endParaRPr lang="en-US" sz="1700"/>
        </a:p>
      </dgm:t>
    </dgm:pt>
    <dgm:pt modelId="{478E1110-5501-1E42-9276-781EA4123E49}">
      <dgm:prSet phldrT="[Text]" custT="1"/>
      <dgm:spPr>
        <a:xfrm rot="5400000">
          <a:off x="-139813" y="3225565"/>
          <a:ext cx="932089" cy="652462"/>
        </a:xfrm>
        <a:prstGeom prst="chevron">
          <a:avLst/>
        </a:prstGeom>
        <a:solidFill>
          <a:srgbClr val="4F81BD">
            <a:alpha val="89804"/>
          </a:srgbClr>
        </a:solidFill>
        <a:ln w="25400" cap="flat" cmpd="sng" algn="ctr">
          <a:solidFill>
            <a:srgbClr val="4F81BD">
              <a:hueOff val="0"/>
              <a:satOff val="0"/>
              <a:lumOff val="0"/>
              <a:alphaOff val="0"/>
            </a:srgbClr>
          </a:solidFill>
          <a:prstDash val="solid"/>
        </a:ln>
        <a:effectLst/>
      </dgm:spPr>
      <dgm:t>
        <a:bodyPr/>
        <a:lstStyle/>
        <a:p>
          <a:pPr>
            <a:buNone/>
          </a:pPr>
          <a:r>
            <a:rPr lang="en-US" sz="1600" b="1" dirty="0">
              <a:solidFill>
                <a:sysClr val="window" lastClr="FFFFFF"/>
              </a:solidFill>
              <a:latin typeface="Calibri"/>
              <a:ea typeface="+mn-ea"/>
              <a:cs typeface="+mn-cs"/>
            </a:rPr>
            <a:t>UML-5</a:t>
          </a:r>
        </a:p>
      </dgm:t>
    </dgm:pt>
    <dgm:pt modelId="{F6259CB7-B9AA-4C4E-8AB2-AF268C56F1B9}" type="parTrans" cxnId="{CAF3308F-94AF-6047-9548-A15DB6E48A54}">
      <dgm:prSet/>
      <dgm:spPr/>
      <dgm:t>
        <a:bodyPr/>
        <a:lstStyle/>
        <a:p>
          <a:endParaRPr lang="en-US" sz="1700"/>
        </a:p>
      </dgm:t>
    </dgm:pt>
    <dgm:pt modelId="{F8D5588F-778B-4B49-9EAD-3D8516788E63}" type="sibTrans" cxnId="{CAF3308F-94AF-6047-9548-A15DB6E48A54}">
      <dgm:prSet/>
      <dgm:spPr/>
      <dgm:t>
        <a:bodyPr/>
        <a:lstStyle/>
        <a:p>
          <a:endParaRPr lang="en-US" sz="1700"/>
        </a:p>
      </dgm:t>
    </dgm:pt>
    <dgm:pt modelId="{B4AF385F-DCCA-AB47-BEBA-7000FF336AD2}">
      <dgm:prSet phldrT="[Text]" custT="1"/>
      <dgm:spPr>
        <a:xfrm rot="5400000">
          <a:off x="-139813" y="3974880"/>
          <a:ext cx="932089" cy="652462"/>
        </a:xfrm>
        <a:prstGeom prst="chevron">
          <a:avLst/>
        </a:prstGeom>
        <a:solidFill>
          <a:srgbClr val="4F81BD">
            <a:alpha val="89804"/>
          </a:srgbClr>
        </a:solidFill>
        <a:ln w="25400" cap="flat" cmpd="sng" algn="ctr">
          <a:solidFill>
            <a:srgbClr val="4F81BD">
              <a:hueOff val="0"/>
              <a:satOff val="0"/>
              <a:lumOff val="0"/>
              <a:alphaOff val="0"/>
            </a:srgbClr>
          </a:solidFill>
          <a:prstDash val="solid"/>
        </a:ln>
        <a:effectLst/>
      </dgm:spPr>
      <dgm:t>
        <a:bodyPr/>
        <a:lstStyle/>
        <a:p>
          <a:pPr>
            <a:buNone/>
          </a:pPr>
          <a:r>
            <a:rPr lang="en-US" sz="1600" b="1" dirty="0">
              <a:solidFill>
                <a:sysClr val="window" lastClr="FFFFFF"/>
              </a:solidFill>
              <a:latin typeface="Calibri"/>
              <a:ea typeface="+mn-ea"/>
              <a:cs typeface="+mn-cs"/>
            </a:rPr>
            <a:t>UML-6</a:t>
          </a:r>
        </a:p>
      </dgm:t>
    </dgm:pt>
    <dgm:pt modelId="{D2BB4DF0-7355-B340-B4EF-0B62A48415D4}" type="parTrans" cxnId="{839C12A4-EF8E-1B4B-8696-21392D7A9700}">
      <dgm:prSet/>
      <dgm:spPr/>
      <dgm:t>
        <a:bodyPr/>
        <a:lstStyle/>
        <a:p>
          <a:endParaRPr lang="en-US" sz="1700"/>
        </a:p>
      </dgm:t>
    </dgm:pt>
    <dgm:pt modelId="{BC0FD0CA-60F3-5747-8606-3FD2EA677240}" type="sibTrans" cxnId="{839C12A4-EF8E-1B4B-8696-21392D7A9700}">
      <dgm:prSet/>
      <dgm:spPr/>
      <dgm:t>
        <a:bodyPr/>
        <a:lstStyle/>
        <a:p>
          <a:endParaRPr lang="en-US" sz="1700"/>
        </a:p>
      </dgm:t>
    </dgm:pt>
    <dgm:pt modelId="{1B108869-D477-DB40-85BD-8EA26D62511E}">
      <dgm:prSet custT="1"/>
      <dgm:spPr>
        <a:xfrm rot="5400000">
          <a:off x="5142666" y="-2956225"/>
          <a:ext cx="605858" cy="9586265"/>
        </a:xfrm>
        <a:prstGeom prst="round2SameRect">
          <a:avLst/>
        </a:prstGeom>
        <a:solidFill>
          <a:srgbClr val="4F81BD">
            <a:alpha val="90000"/>
          </a:srgbClr>
        </a:solidFill>
        <a:ln w="25400" cap="flat" cmpd="sng" algn="ctr">
          <a:solidFill>
            <a:srgbClr val="4F81BD">
              <a:hueOff val="0"/>
              <a:satOff val="0"/>
              <a:lumOff val="0"/>
              <a:alphaOff val="0"/>
            </a:srgbClr>
          </a:solidFill>
          <a:prstDash val="solid"/>
        </a:ln>
        <a:effectLst/>
      </dgm:spPr>
      <dgm:t>
        <a:bodyPr/>
        <a:lstStyle/>
        <a:p>
          <a:pPr algn="ctr">
            <a:buFontTx/>
            <a:buNone/>
          </a:pPr>
          <a:r>
            <a:rPr lang="en-US" sz="1600" b="1" dirty="0">
              <a:solidFill>
                <a:sysClr val="window" lastClr="FFFFFF"/>
              </a:solidFill>
              <a:latin typeface="Calibri"/>
              <a:ea typeface="+mn-ea"/>
              <a:cs typeface="+mn-cs"/>
            </a:rPr>
            <a:t>Low Density, Medium Complexity Operations with Comprehensive Safety Assurance Automation</a:t>
          </a:r>
        </a:p>
      </dgm:t>
    </dgm:pt>
    <dgm:pt modelId="{5A1A3B35-184C-9742-B2DE-22D224BCFABF}" type="parTrans" cxnId="{CAEE0432-C818-4E4C-8AAC-F622C966ABC0}">
      <dgm:prSet/>
      <dgm:spPr/>
      <dgm:t>
        <a:bodyPr/>
        <a:lstStyle/>
        <a:p>
          <a:endParaRPr lang="en-US" sz="1700"/>
        </a:p>
      </dgm:t>
    </dgm:pt>
    <dgm:pt modelId="{F8FCAD80-980E-0447-A3F6-EEC228E60190}" type="sibTrans" cxnId="{CAEE0432-C818-4E4C-8AAC-F622C966ABC0}">
      <dgm:prSet/>
      <dgm:spPr/>
      <dgm:t>
        <a:bodyPr/>
        <a:lstStyle/>
        <a:p>
          <a:endParaRPr lang="en-US" sz="1700"/>
        </a:p>
      </dgm:t>
    </dgm:pt>
    <dgm:pt modelId="{7619C8FA-73C2-E04D-85D4-3F90E344EF35}">
      <dgm:prSet custT="1"/>
      <dgm:spPr>
        <a:xfrm rot="5400000">
          <a:off x="5142666" y="-2174994"/>
          <a:ext cx="605858" cy="9586265"/>
        </a:xfrm>
        <a:prstGeom prst="round2SameRect">
          <a:avLst/>
        </a:prstGeom>
        <a:solidFill>
          <a:srgbClr val="4F81BD">
            <a:alpha val="90000"/>
          </a:srgbClr>
        </a:solidFill>
        <a:ln w="25400" cap="flat" cmpd="sng" algn="ctr">
          <a:solidFill>
            <a:srgbClr val="4F81BD">
              <a:hueOff val="0"/>
              <a:satOff val="0"/>
              <a:lumOff val="0"/>
              <a:alphaOff val="0"/>
            </a:srgbClr>
          </a:solidFill>
          <a:prstDash val="solid"/>
        </a:ln>
        <a:effectLst/>
      </dgm:spPr>
      <dgm:t>
        <a:bodyPr/>
        <a:lstStyle/>
        <a:p>
          <a:pPr algn="ctr">
            <a:buFontTx/>
            <a:buNone/>
          </a:pPr>
          <a:r>
            <a:rPr lang="en-US" sz="1600" b="1" dirty="0">
              <a:solidFill>
                <a:sysClr val="window" lastClr="FFFFFF"/>
              </a:solidFill>
              <a:latin typeface="Calibri"/>
              <a:ea typeface="+mn-ea"/>
              <a:cs typeface="+mn-cs"/>
            </a:rPr>
            <a:t>Medium Density and Complexity Operations with Collaborative and Responsible Automated Systems</a:t>
          </a:r>
          <a:endParaRPr lang="en-US" sz="1600" b="1" strike="sngStrike" dirty="0">
            <a:solidFill>
              <a:sysClr val="window" lastClr="FFFFFF"/>
            </a:solidFill>
            <a:latin typeface="Calibri"/>
            <a:ea typeface="+mn-ea"/>
            <a:cs typeface="+mn-cs"/>
          </a:endParaRPr>
        </a:p>
      </dgm:t>
    </dgm:pt>
    <dgm:pt modelId="{F53CA9F4-A778-9B4C-AF91-3A9D19EA76F8}" type="parTrans" cxnId="{6EF7F6F1-0DF1-F248-B31F-1B191C2E8B02}">
      <dgm:prSet/>
      <dgm:spPr/>
      <dgm:t>
        <a:bodyPr/>
        <a:lstStyle/>
        <a:p>
          <a:endParaRPr lang="en-US" sz="1700"/>
        </a:p>
      </dgm:t>
    </dgm:pt>
    <dgm:pt modelId="{4D44FCB7-2EBA-6C40-BA06-B09C6528D95C}" type="sibTrans" cxnId="{6EF7F6F1-0DF1-F248-B31F-1B191C2E8B02}">
      <dgm:prSet/>
      <dgm:spPr/>
      <dgm:t>
        <a:bodyPr/>
        <a:lstStyle/>
        <a:p>
          <a:endParaRPr lang="en-US" sz="1700"/>
        </a:p>
      </dgm:t>
    </dgm:pt>
    <dgm:pt modelId="{D5FEB3E6-888B-164C-A20E-AD40D1665E08}">
      <dgm:prSet custT="1"/>
      <dgm:spPr>
        <a:xfrm rot="5400000">
          <a:off x="5142666" y="-1404395"/>
          <a:ext cx="605858" cy="9586265"/>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buFontTx/>
            <a:buNone/>
          </a:pPr>
          <a:r>
            <a:rPr lang="en-US" sz="1600" b="1" dirty="0">
              <a:solidFill>
                <a:sysClr val="windowText" lastClr="000000">
                  <a:hueOff val="0"/>
                  <a:satOff val="0"/>
                  <a:lumOff val="0"/>
                  <a:alphaOff val="0"/>
                </a:sysClr>
              </a:solidFill>
              <a:latin typeface="Calibri"/>
              <a:ea typeface="+mn-ea"/>
              <a:cs typeface="+mn-cs"/>
            </a:rPr>
            <a:t>High Density and Complexity Operations with Highly-Integrated Automated Networks</a:t>
          </a:r>
          <a:endParaRPr lang="en-US" sz="1600" b="1" strike="noStrike" dirty="0">
            <a:solidFill>
              <a:sysClr val="windowText" lastClr="000000"/>
            </a:solidFill>
            <a:latin typeface="Calibri"/>
            <a:ea typeface="+mn-ea"/>
            <a:cs typeface="+mn-cs"/>
          </a:endParaRPr>
        </a:p>
      </dgm:t>
    </dgm:pt>
    <dgm:pt modelId="{41B5E3A9-AEF3-1C4D-B8BE-A80B0D5916DB}" type="parTrans" cxnId="{C1D57154-D172-DC49-900C-7E91CD9B6CD0}">
      <dgm:prSet/>
      <dgm:spPr/>
      <dgm:t>
        <a:bodyPr/>
        <a:lstStyle/>
        <a:p>
          <a:endParaRPr lang="en-US" sz="1700"/>
        </a:p>
      </dgm:t>
    </dgm:pt>
    <dgm:pt modelId="{51B92C65-0419-1146-90C9-0E3F5D7C1C72}" type="sibTrans" cxnId="{C1D57154-D172-DC49-900C-7E91CD9B6CD0}">
      <dgm:prSet/>
      <dgm:spPr/>
      <dgm:t>
        <a:bodyPr/>
        <a:lstStyle/>
        <a:p>
          <a:endParaRPr lang="en-US" sz="1700"/>
        </a:p>
      </dgm:t>
    </dgm:pt>
    <dgm:pt modelId="{929A8B79-2C3A-8349-900D-71173E16886C}">
      <dgm:prSet custT="1"/>
      <dgm:spPr>
        <a:xfrm rot="5400000">
          <a:off x="5142666" y="-655061"/>
          <a:ext cx="605858" cy="9586265"/>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buFontTx/>
            <a:buNone/>
          </a:pPr>
          <a:r>
            <a:rPr lang="en-US" sz="1600" b="1" dirty="0">
              <a:solidFill>
                <a:sysClr val="windowText" lastClr="000000">
                  <a:hueOff val="0"/>
                  <a:satOff val="0"/>
                  <a:lumOff val="0"/>
                  <a:alphaOff val="0"/>
                </a:sysClr>
              </a:solidFill>
              <a:latin typeface="Calibri"/>
              <a:ea typeface="+mn-ea"/>
              <a:cs typeface="+mn-cs"/>
            </a:rPr>
            <a:t>Ubiquitous AAM Operations with </a:t>
          </a:r>
          <a:r>
            <a:rPr lang="en-US" sz="1600" b="1" strike="noStrike" dirty="0">
              <a:solidFill>
                <a:sysClr val="windowText" lastClr="000000">
                  <a:hueOff val="0"/>
                  <a:satOff val="0"/>
                  <a:lumOff val="0"/>
                  <a:alphaOff val="0"/>
                </a:sysClr>
              </a:solidFill>
              <a:latin typeface="Calibri"/>
              <a:ea typeface="+mn-ea"/>
              <a:cs typeface="+mn-cs"/>
            </a:rPr>
            <a:t>System-Wide Automated Optimization</a:t>
          </a:r>
          <a:endParaRPr lang="en-US" sz="1600" b="1" strike="sngStrike" dirty="0">
            <a:solidFill>
              <a:srgbClr val="FF0000"/>
            </a:solidFill>
            <a:latin typeface="Calibri"/>
            <a:ea typeface="+mn-ea"/>
            <a:cs typeface="+mn-cs"/>
          </a:endParaRPr>
        </a:p>
      </dgm:t>
    </dgm:pt>
    <dgm:pt modelId="{9A00569A-881C-A245-B02D-B3272C3A11D0}" type="parTrans" cxnId="{7878CFFF-FBDD-E64F-8D8C-9A570E42A633}">
      <dgm:prSet/>
      <dgm:spPr/>
      <dgm:t>
        <a:bodyPr/>
        <a:lstStyle/>
        <a:p>
          <a:endParaRPr lang="en-US" sz="1700"/>
        </a:p>
      </dgm:t>
    </dgm:pt>
    <dgm:pt modelId="{5283417A-C3FF-5447-987D-5174A627EA16}" type="sibTrans" cxnId="{7878CFFF-FBDD-E64F-8D8C-9A570E42A633}">
      <dgm:prSet/>
      <dgm:spPr/>
      <dgm:t>
        <a:bodyPr/>
        <a:lstStyle/>
        <a:p>
          <a:endParaRPr lang="en-US" sz="1700"/>
        </a:p>
      </dgm:t>
    </dgm:pt>
    <dgm:pt modelId="{BC79DDD8-2741-DC4E-B4FA-7B21FEA408ED}" type="pres">
      <dgm:prSet presAssocID="{4A47340F-006F-E641-93A7-70FAD70EC73F}" presName="linearFlow" presStyleCnt="0">
        <dgm:presLayoutVars>
          <dgm:dir/>
          <dgm:animLvl val="lvl"/>
          <dgm:resizeHandles val="exact"/>
        </dgm:presLayoutVars>
      </dgm:prSet>
      <dgm:spPr/>
      <dgm:t>
        <a:bodyPr/>
        <a:lstStyle/>
        <a:p>
          <a:endParaRPr lang="en-US"/>
        </a:p>
      </dgm:t>
    </dgm:pt>
    <dgm:pt modelId="{18BA2259-4957-3E43-95AB-44898FA14951}" type="pres">
      <dgm:prSet presAssocID="{67AC1C74-DB94-0443-B529-13B7007F6CD0}" presName="composite" presStyleCnt="0"/>
      <dgm:spPr/>
    </dgm:pt>
    <dgm:pt modelId="{F3047499-9C32-B74F-A83E-AE4BA906A7F4}" type="pres">
      <dgm:prSet presAssocID="{67AC1C74-DB94-0443-B529-13B7007F6CD0}" presName="parentText" presStyleLbl="alignNode1" presStyleIdx="0" presStyleCnt="6" custLinFactNeighborY="-1507">
        <dgm:presLayoutVars>
          <dgm:chMax val="1"/>
          <dgm:bulletEnabled val="1"/>
        </dgm:presLayoutVars>
      </dgm:prSet>
      <dgm:spPr/>
      <dgm:t>
        <a:bodyPr/>
        <a:lstStyle/>
        <a:p>
          <a:endParaRPr lang="en-US"/>
        </a:p>
      </dgm:t>
    </dgm:pt>
    <dgm:pt modelId="{BC2024E7-3508-A240-9E2B-02C73036A769}" type="pres">
      <dgm:prSet presAssocID="{67AC1C74-DB94-0443-B529-13B7007F6CD0}" presName="descendantText" presStyleLbl="alignAcc1" presStyleIdx="0" presStyleCnt="6" custLinFactNeighborY="-2318">
        <dgm:presLayoutVars>
          <dgm:bulletEnabled val="1"/>
        </dgm:presLayoutVars>
      </dgm:prSet>
      <dgm:spPr/>
      <dgm:t>
        <a:bodyPr/>
        <a:lstStyle/>
        <a:p>
          <a:endParaRPr lang="en-US"/>
        </a:p>
      </dgm:t>
    </dgm:pt>
    <dgm:pt modelId="{35F511A9-273F-E146-8D0A-943861805E31}" type="pres">
      <dgm:prSet presAssocID="{98244BC5-4EAD-6746-8C0A-60E4D4A9B792}" presName="sp" presStyleCnt="0"/>
      <dgm:spPr/>
    </dgm:pt>
    <dgm:pt modelId="{5DFC6315-92C3-7847-B279-954B2813A038}" type="pres">
      <dgm:prSet presAssocID="{F63BC16F-DD2B-2D4B-9E9C-C954CF093615}" presName="composite" presStyleCnt="0"/>
      <dgm:spPr/>
    </dgm:pt>
    <dgm:pt modelId="{EB097BD9-CBC6-A244-B29F-19BE3E8C0AF6}" type="pres">
      <dgm:prSet presAssocID="{F63BC16F-DD2B-2D4B-9E9C-C954CF093615}" presName="parentText" presStyleLbl="alignNode1" presStyleIdx="1" presStyleCnt="6" custLinFactNeighborY="-6846">
        <dgm:presLayoutVars>
          <dgm:chMax val="1"/>
          <dgm:bulletEnabled val="1"/>
        </dgm:presLayoutVars>
      </dgm:prSet>
      <dgm:spPr/>
      <dgm:t>
        <a:bodyPr/>
        <a:lstStyle/>
        <a:p>
          <a:endParaRPr lang="en-US"/>
        </a:p>
      </dgm:t>
    </dgm:pt>
    <dgm:pt modelId="{2C06851B-7BF3-0140-A4A0-8CD5699AC1CC}" type="pres">
      <dgm:prSet presAssocID="{F63BC16F-DD2B-2D4B-9E9C-C954CF093615}" presName="descendantText" presStyleLbl="alignAcc1" presStyleIdx="1" presStyleCnt="6" custLinFactNeighborX="0" custLinFactNeighborY="-12285">
        <dgm:presLayoutVars>
          <dgm:bulletEnabled val="1"/>
        </dgm:presLayoutVars>
      </dgm:prSet>
      <dgm:spPr/>
      <dgm:t>
        <a:bodyPr/>
        <a:lstStyle/>
        <a:p>
          <a:endParaRPr lang="en-US"/>
        </a:p>
      </dgm:t>
    </dgm:pt>
    <dgm:pt modelId="{B3F46C10-0D93-F44E-BD8D-F4F389C7EF17}" type="pres">
      <dgm:prSet presAssocID="{C0F49412-62AD-2940-AAAD-94FCC184D76F}" presName="sp" presStyleCnt="0"/>
      <dgm:spPr/>
    </dgm:pt>
    <dgm:pt modelId="{A4531BD4-AD6B-5847-9DA3-8C020F3492C7}" type="pres">
      <dgm:prSet presAssocID="{F71C17A4-49DA-EC43-AD3F-FEAC2E7EFC04}" presName="composite" presStyleCnt="0"/>
      <dgm:spPr/>
    </dgm:pt>
    <dgm:pt modelId="{FE4EED5F-E5B8-EC42-9A19-6179B9B07D78}" type="pres">
      <dgm:prSet presAssocID="{F71C17A4-49DA-EC43-AD3F-FEAC2E7EFC04}" presName="parentText" presStyleLbl="alignNode1" presStyleIdx="2" presStyleCnt="6" custLinFactNeighborY="-13692">
        <dgm:presLayoutVars>
          <dgm:chMax val="1"/>
          <dgm:bulletEnabled val="1"/>
        </dgm:presLayoutVars>
      </dgm:prSet>
      <dgm:spPr/>
      <dgm:t>
        <a:bodyPr/>
        <a:lstStyle/>
        <a:p>
          <a:endParaRPr lang="en-US"/>
        </a:p>
      </dgm:t>
    </dgm:pt>
    <dgm:pt modelId="{D663AD38-0715-8543-8106-41D649B2A111}" type="pres">
      <dgm:prSet presAssocID="{F71C17A4-49DA-EC43-AD3F-FEAC2E7EFC04}" presName="descendantText" presStyleLbl="alignAcc1" presStyleIdx="2" presStyleCnt="6" custLinFactNeighborY="-22815">
        <dgm:presLayoutVars>
          <dgm:bulletEnabled val="1"/>
        </dgm:presLayoutVars>
      </dgm:prSet>
      <dgm:spPr/>
      <dgm:t>
        <a:bodyPr/>
        <a:lstStyle/>
        <a:p>
          <a:endParaRPr lang="en-US"/>
        </a:p>
      </dgm:t>
    </dgm:pt>
    <dgm:pt modelId="{E5FBA60D-8586-3140-B5AF-58E2CBDCFB7B}" type="pres">
      <dgm:prSet presAssocID="{98902CFB-B719-754F-ABE9-ABD3A42BD04C}" presName="sp" presStyleCnt="0"/>
      <dgm:spPr/>
    </dgm:pt>
    <dgm:pt modelId="{C31E406B-E4A9-F446-97F1-625641C81968}" type="pres">
      <dgm:prSet presAssocID="{D11E8BFC-0A1D-434F-A66C-3283E58FAB21}" presName="composite" presStyleCnt="0"/>
      <dgm:spPr/>
    </dgm:pt>
    <dgm:pt modelId="{C59033E8-E715-7C42-96FC-EDEF0E7941DB}" type="pres">
      <dgm:prSet presAssocID="{D11E8BFC-0A1D-434F-A66C-3283E58FAB21}" presName="parentText" presStyleLbl="alignNode1" presStyleIdx="3" presStyleCnt="6" custLinFactNeighborY="-20538">
        <dgm:presLayoutVars>
          <dgm:chMax val="1"/>
          <dgm:bulletEnabled val="1"/>
        </dgm:presLayoutVars>
      </dgm:prSet>
      <dgm:spPr/>
      <dgm:t>
        <a:bodyPr/>
        <a:lstStyle/>
        <a:p>
          <a:endParaRPr lang="en-US"/>
        </a:p>
      </dgm:t>
    </dgm:pt>
    <dgm:pt modelId="{50E0D361-FC50-F846-A8B7-DDF2B568B464}" type="pres">
      <dgm:prSet presAssocID="{D11E8BFC-0A1D-434F-A66C-3283E58FAB21}" presName="descendantText" presStyleLbl="alignAcc1" presStyleIdx="3" presStyleCnt="6" custLinFactNeighborY="-31590">
        <dgm:presLayoutVars>
          <dgm:bulletEnabled val="1"/>
        </dgm:presLayoutVars>
      </dgm:prSet>
      <dgm:spPr/>
      <dgm:t>
        <a:bodyPr/>
        <a:lstStyle/>
        <a:p>
          <a:endParaRPr lang="en-US"/>
        </a:p>
      </dgm:t>
    </dgm:pt>
    <dgm:pt modelId="{304F157A-467C-F541-8F62-FB843A47FED6}" type="pres">
      <dgm:prSet presAssocID="{F5580538-8B5E-1347-B2ED-1A4221CF3F75}" presName="sp" presStyleCnt="0"/>
      <dgm:spPr/>
    </dgm:pt>
    <dgm:pt modelId="{26D7D5BF-0787-9F46-92B7-F3C2098ED440}" type="pres">
      <dgm:prSet presAssocID="{478E1110-5501-1E42-9276-781EA4123E49}" presName="composite" presStyleCnt="0"/>
      <dgm:spPr/>
    </dgm:pt>
    <dgm:pt modelId="{607B6D31-F644-E04E-9E74-5A7ECAEADAEA}" type="pres">
      <dgm:prSet presAssocID="{478E1110-5501-1E42-9276-781EA4123E49}" presName="parentText" presStyleLbl="alignNode1" presStyleIdx="4" presStyleCnt="6" custLinFactNeighborY="-27384">
        <dgm:presLayoutVars>
          <dgm:chMax val="1"/>
          <dgm:bulletEnabled val="1"/>
        </dgm:presLayoutVars>
      </dgm:prSet>
      <dgm:spPr/>
      <dgm:t>
        <a:bodyPr/>
        <a:lstStyle/>
        <a:p>
          <a:endParaRPr lang="en-US"/>
        </a:p>
      </dgm:t>
    </dgm:pt>
    <dgm:pt modelId="{149F5CB1-DE52-CC4E-8B87-52404FC94BB9}" type="pres">
      <dgm:prSet presAssocID="{478E1110-5501-1E42-9276-781EA4123E49}" presName="descendantText" presStyleLbl="alignAcc1" presStyleIdx="4" presStyleCnt="6" custLinFactNeighborY="-42120">
        <dgm:presLayoutVars>
          <dgm:bulletEnabled val="1"/>
        </dgm:presLayoutVars>
      </dgm:prSet>
      <dgm:spPr/>
      <dgm:t>
        <a:bodyPr/>
        <a:lstStyle/>
        <a:p>
          <a:endParaRPr lang="en-US"/>
        </a:p>
      </dgm:t>
    </dgm:pt>
    <dgm:pt modelId="{664C816F-7006-784C-90A5-ABA95C355042}" type="pres">
      <dgm:prSet presAssocID="{F8D5588F-778B-4B49-9EAD-3D8516788E63}" presName="sp" presStyleCnt="0"/>
      <dgm:spPr/>
    </dgm:pt>
    <dgm:pt modelId="{2DDF25A5-9434-2442-A7F5-FD3E871618A6}" type="pres">
      <dgm:prSet presAssocID="{B4AF385F-DCCA-AB47-BEBA-7000FF336AD2}" presName="composite" presStyleCnt="0"/>
      <dgm:spPr/>
    </dgm:pt>
    <dgm:pt modelId="{762A54D4-3AA2-6640-A45F-D72DD14B15D8}" type="pres">
      <dgm:prSet presAssocID="{B4AF385F-DCCA-AB47-BEBA-7000FF336AD2}" presName="parentText" presStyleLbl="alignNode1" presStyleIdx="5" presStyleCnt="6" custLinFactNeighborY="-36512">
        <dgm:presLayoutVars>
          <dgm:chMax val="1"/>
          <dgm:bulletEnabled val="1"/>
        </dgm:presLayoutVars>
      </dgm:prSet>
      <dgm:spPr/>
      <dgm:t>
        <a:bodyPr/>
        <a:lstStyle/>
        <a:p>
          <a:endParaRPr lang="en-US"/>
        </a:p>
      </dgm:t>
    </dgm:pt>
    <dgm:pt modelId="{DFBC7FA8-04A7-A645-A651-E6E4B6922102}" type="pres">
      <dgm:prSet presAssocID="{B4AF385F-DCCA-AB47-BEBA-7000FF336AD2}" presName="descendantText" presStyleLbl="alignAcc1" presStyleIdx="5" presStyleCnt="6" custLinFactNeighborY="-56160">
        <dgm:presLayoutVars>
          <dgm:bulletEnabled val="1"/>
        </dgm:presLayoutVars>
      </dgm:prSet>
      <dgm:spPr/>
      <dgm:t>
        <a:bodyPr/>
        <a:lstStyle/>
        <a:p>
          <a:endParaRPr lang="en-US"/>
        </a:p>
      </dgm:t>
    </dgm:pt>
  </dgm:ptLst>
  <dgm:cxnLst>
    <dgm:cxn modelId="{9D8E4FCE-5668-A04B-A780-471CA2F2EFF9}" srcId="{4A47340F-006F-E641-93A7-70FAD70EC73F}" destId="{D11E8BFC-0A1D-434F-A66C-3283E58FAB21}" srcOrd="3" destOrd="0" parTransId="{1304A498-42C5-FC4F-B692-378CD4502BC8}" sibTransId="{F5580538-8B5E-1347-B2ED-1A4221CF3F75}"/>
    <dgm:cxn modelId="{BADBC830-32ED-7D4B-AA77-CEADC7867EB6}" srcId="{F63BC16F-DD2B-2D4B-9E9C-C954CF093615}" destId="{193ACC3A-0E5C-7F4B-B863-10B90425086F}" srcOrd="0" destOrd="0" parTransId="{9A401B2C-FDB1-A24D-AFEE-06EFCB74A77A}" sibTransId="{7D67C8AE-16A3-6340-9E18-9789656A8F86}"/>
    <dgm:cxn modelId="{84A59546-A5AF-F042-A3F6-B11820B687AE}" type="presOf" srcId="{D11E8BFC-0A1D-434F-A66C-3283E58FAB21}" destId="{C59033E8-E715-7C42-96FC-EDEF0E7941DB}" srcOrd="0" destOrd="0" presId="urn:microsoft.com/office/officeart/2005/8/layout/chevron2"/>
    <dgm:cxn modelId="{A04D5265-F8B8-E94D-BF36-B3E09BA4C29E}" type="presOf" srcId="{D5FEB3E6-888B-164C-A20E-AD40D1665E08}" destId="{149F5CB1-DE52-CC4E-8B87-52404FC94BB9}" srcOrd="0" destOrd="0" presId="urn:microsoft.com/office/officeart/2005/8/layout/chevron2"/>
    <dgm:cxn modelId="{7878CFFF-FBDD-E64F-8D8C-9A570E42A633}" srcId="{B4AF385F-DCCA-AB47-BEBA-7000FF336AD2}" destId="{929A8B79-2C3A-8349-900D-71173E16886C}" srcOrd="0" destOrd="0" parTransId="{9A00569A-881C-A245-B02D-B3272C3A11D0}" sibTransId="{5283417A-C3FF-5447-987D-5174A627EA16}"/>
    <dgm:cxn modelId="{E112FD5E-C922-3644-BFCC-9E5BFAEBDA16}" type="presOf" srcId="{193ACC3A-0E5C-7F4B-B863-10B90425086F}" destId="{2C06851B-7BF3-0140-A4A0-8CD5699AC1CC}" srcOrd="0" destOrd="0" presId="urn:microsoft.com/office/officeart/2005/8/layout/chevron2"/>
    <dgm:cxn modelId="{CAEE0432-C818-4E4C-8AAC-F622C966ABC0}" srcId="{F71C17A4-49DA-EC43-AD3F-FEAC2E7EFC04}" destId="{1B108869-D477-DB40-85BD-8EA26D62511E}" srcOrd="0" destOrd="0" parTransId="{5A1A3B35-184C-9742-B2DE-22D224BCFABF}" sibTransId="{F8FCAD80-980E-0447-A3F6-EEC228E60190}"/>
    <dgm:cxn modelId="{F297CFC7-D61F-6140-98EF-66E65257271A}" srcId="{4A47340F-006F-E641-93A7-70FAD70EC73F}" destId="{F63BC16F-DD2B-2D4B-9E9C-C954CF093615}" srcOrd="1" destOrd="0" parTransId="{1DC0051D-F128-2A4C-A766-5A64C24A7398}" sibTransId="{C0F49412-62AD-2940-AAAD-94FCC184D76F}"/>
    <dgm:cxn modelId="{4E6367D4-127A-3D4A-B536-5AD2B3E0854B}" type="presOf" srcId="{F71C17A4-49DA-EC43-AD3F-FEAC2E7EFC04}" destId="{FE4EED5F-E5B8-EC42-9A19-6179B9B07D78}" srcOrd="0" destOrd="0" presId="urn:microsoft.com/office/officeart/2005/8/layout/chevron2"/>
    <dgm:cxn modelId="{FF86A67D-6A7E-2548-AE32-E691C7330C5E}" type="presOf" srcId="{478E1110-5501-1E42-9276-781EA4123E49}" destId="{607B6D31-F644-E04E-9E74-5A7ECAEADAEA}" srcOrd="0" destOrd="0" presId="urn:microsoft.com/office/officeart/2005/8/layout/chevron2"/>
    <dgm:cxn modelId="{C1D57154-D172-DC49-900C-7E91CD9B6CD0}" srcId="{478E1110-5501-1E42-9276-781EA4123E49}" destId="{D5FEB3E6-888B-164C-A20E-AD40D1665E08}" srcOrd="0" destOrd="0" parTransId="{41B5E3A9-AEF3-1C4D-B8BE-A80B0D5916DB}" sibTransId="{51B92C65-0419-1146-90C9-0E3F5D7C1C72}"/>
    <dgm:cxn modelId="{9A253801-0CF4-8342-BCE5-7FC69B637286}" type="presOf" srcId="{4A47340F-006F-E641-93A7-70FAD70EC73F}" destId="{BC79DDD8-2741-DC4E-B4FA-7B21FEA408ED}" srcOrd="0" destOrd="0" presId="urn:microsoft.com/office/officeart/2005/8/layout/chevron2"/>
    <dgm:cxn modelId="{CAF3308F-94AF-6047-9548-A15DB6E48A54}" srcId="{4A47340F-006F-E641-93A7-70FAD70EC73F}" destId="{478E1110-5501-1E42-9276-781EA4123E49}" srcOrd="4" destOrd="0" parTransId="{F6259CB7-B9AA-4C4E-8AB2-AF268C56F1B9}" sibTransId="{F8D5588F-778B-4B49-9EAD-3D8516788E63}"/>
    <dgm:cxn modelId="{E8ECFEE2-FDAE-1D40-B650-8B76CA319D8A}" type="presOf" srcId="{929A8B79-2C3A-8349-900D-71173E16886C}" destId="{DFBC7FA8-04A7-A645-A651-E6E4B6922102}" srcOrd="0" destOrd="0" presId="urn:microsoft.com/office/officeart/2005/8/layout/chevron2"/>
    <dgm:cxn modelId="{70ED2AB8-0F25-6E4F-BB34-ED7EE745391E}" type="presOf" srcId="{F63BC16F-DD2B-2D4B-9E9C-C954CF093615}" destId="{EB097BD9-CBC6-A244-B29F-19BE3E8C0AF6}" srcOrd="0" destOrd="0" presId="urn:microsoft.com/office/officeart/2005/8/layout/chevron2"/>
    <dgm:cxn modelId="{AC436D55-F061-014C-BEC4-2E143B23E74C}" srcId="{4A47340F-006F-E641-93A7-70FAD70EC73F}" destId="{F71C17A4-49DA-EC43-AD3F-FEAC2E7EFC04}" srcOrd="2" destOrd="0" parTransId="{F55F5463-6D84-4C42-B33F-2A8D553D9A45}" sibTransId="{98902CFB-B719-754F-ABE9-ABD3A42BD04C}"/>
    <dgm:cxn modelId="{9956D783-5F63-D949-9B2F-89D67B0962A1}" type="presOf" srcId="{179D6CB4-1578-EB4C-A61A-D6E5672B8EE1}" destId="{BC2024E7-3508-A240-9E2B-02C73036A769}" srcOrd="0" destOrd="0" presId="urn:microsoft.com/office/officeart/2005/8/layout/chevron2"/>
    <dgm:cxn modelId="{EFE367AF-B706-8B4D-9638-F0CEA9219226}" srcId="{4A47340F-006F-E641-93A7-70FAD70EC73F}" destId="{67AC1C74-DB94-0443-B529-13B7007F6CD0}" srcOrd="0" destOrd="0" parTransId="{F6B7161E-9106-CC42-B136-CAF73A25EF9E}" sibTransId="{98244BC5-4EAD-6746-8C0A-60E4D4A9B792}"/>
    <dgm:cxn modelId="{6EF7F6F1-0DF1-F248-B31F-1B191C2E8B02}" srcId="{D11E8BFC-0A1D-434F-A66C-3283E58FAB21}" destId="{7619C8FA-73C2-E04D-85D4-3F90E344EF35}" srcOrd="0" destOrd="0" parTransId="{F53CA9F4-A778-9B4C-AF91-3A9D19EA76F8}" sibTransId="{4D44FCB7-2EBA-6C40-BA06-B09C6528D95C}"/>
    <dgm:cxn modelId="{E64B92E6-F070-DF43-80EE-D063110037CD}" type="presOf" srcId="{67AC1C74-DB94-0443-B529-13B7007F6CD0}" destId="{F3047499-9C32-B74F-A83E-AE4BA906A7F4}" srcOrd="0" destOrd="0" presId="urn:microsoft.com/office/officeart/2005/8/layout/chevron2"/>
    <dgm:cxn modelId="{839C12A4-EF8E-1B4B-8696-21392D7A9700}" srcId="{4A47340F-006F-E641-93A7-70FAD70EC73F}" destId="{B4AF385F-DCCA-AB47-BEBA-7000FF336AD2}" srcOrd="5" destOrd="0" parTransId="{D2BB4DF0-7355-B340-B4EF-0B62A48415D4}" sibTransId="{BC0FD0CA-60F3-5747-8606-3FD2EA677240}"/>
    <dgm:cxn modelId="{D1F59C13-4DD7-A542-9647-CCB233E78C6A}" type="presOf" srcId="{1B108869-D477-DB40-85BD-8EA26D62511E}" destId="{D663AD38-0715-8543-8106-41D649B2A111}" srcOrd="0" destOrd="0" presId="urn:microsoft.com/office/officeart/2005/8/layout/chevron2"/>
    <dgm:cxn modelId="{F1830681-4AF8-164F-BE32-61C6FBF2FD28}" type="presOf" srcId="{7619C8FA-73C2-E04D-85D4-3F90E344EF35}" destId="{50E0D361-FC50-F846-A8B7-DDF2B568B464}" srcOrd="0" destOrd="0" presId="urn:microsoft.com/office/officeart/2005/8/layout/chevron2"/>
    <dgm:cxn modelId="{8BAA50C1-D4CA-BB48-80B7-ED0A37E82987}" type="presOf" srcId="{B4AF385F-DCCA-AB47-BEBA-7000FF336AD2}" destId="{762A54D4-3AA2-6640-A45F-D72DD14B15D8}" srcOrd="0" destOrd="0" presId="urn:microsoft.com/office/officeart/2005/8/layout/chevron2"/>
    <dgm:cxn modelId="{15D3513B-7F01-B446-9A4B-0C339A62CA89}" srcId="{67AC1C74-DB94-0443-B529-13B7007F6CD0}" destId="{179D6CB4-1578-EB4C-A61A-D6E5672B8EE1}" srcOrd="0" destOrd="0" parTransId="{F2237CDF-76C1-CD44-9914-B09D9904BA3C}" sibTransId="{E4F9D3A8-C84E-4643-B648-07DE5C059548}"/>
    <dgm:cxn modelId="{39A97594-D5CD-A841-8A49-0C2DFC0B4902}" type="presParOf" srcId="{BC79DDD8-2741-DC4E-B4FA-7B21FEA408ED}" destId="{18BA2259-4957-3E43-95AB-44898FA14951}" srcOrd="0" destOrd="0" presId="urn:microsoft.com/office/officeart/2005/8/layout/chevron2"/>
    <dgm:cxn modelId="{02176B07-C861-2A46-8F08-C2E9426C6C6F}" type="presParOf" srcId="{18BA2259-4957-3E43-95AB-44898FA14951}" destId="{F3047499-9C32-B74F-A83E-AE4BA906A7F4}" srcOrd="0" destOrd="0" presId="urn:microsoft.com/office/officeart/2005/8/layout/chevron2"/>
    <dgm:cxn modelId="{B38789F7-DB70-8E40-BC02-7920EF5743DA}" type="presParOf" srcId="{18BA2259-4957-3E43-95AB-44898FA14951}" destId="{BC2024E7-3508-A240-9E2B-02C73036A769}" srcOrd="1" destOrd="0" presId="urn:microsoft.com/office/officeart/2005/8/layout/chevron2"/>
    <dgm:cxn modelId="{735CB684-C57A-014D-82AB-67077BF2E710}" type="presParOf" srcId="{BC79DDD8-2741-DC4E-B4FA-7B21FEA408ED}" destId="{35F511A9-273F-E146-8D0A-943861805E31}" srcOrd="1" destOrd="0" presId="urn:microsoft.com/office/officeart/2005/8/layout/chevron2"/>
    <dgm:cxn modelId="{5D3B0E64-F701-A249-891C-61D5E5786345}" type="presParOf" srcId="{BC79DDD8-2741-DC4E-B4FA-7B21FEA408ED}" destId="{5DFC6315-92C3-7847-B279-954B2813A038}" srcOrd="2" destOrd="0" presId="urn:microsoft.com/office/officeart/2005/8/layout/chevron2"/>
    <dgm:cxn modelId="{8048AF7F-859D-034D-8350-B174E99325B2}" type="presParOf" srcId="{5DFC6315-92C3-7847-B279-954B2813A038}" destId="{EB097BD9-CBC6-A244-B29F-19BE3E8C0AF6}" srcOrd="0" destOrd="0" presId="urn:microsoft.com/office/officeart/2005/8/layout/chevron2"/>
    <dgm:cxn modelId="{C552BB9C-4A5B-EB4D-92AA-4DF66D7B651D}" type="presParOf" srcId="{5DFC6315-92C3-7847-B279-954B2813A038}" destId="{2C06851B-7BF3-0140-A4A0-8CD5699AC1CC}" srcOrd="1" destOrd="0" presId="urn:microsoft.com/office/officeart/2005/8/layout/chevron2"/>
    <dgm:cxn modelId="{2B6EE915-B238-464E-AE8C-70E35E9B3DCE}" type="presParOf" srcId="{BC79DDD8-2741-DC4E-B4FA-7B21FEA408ED}" destId="{B3F46C10-0D93-F44E-BD8D-F4F389C7EF17}" srcOrd="3" destOrd="0" presId="urn:microsoft.com/office/officeart/2005/8/layout/chevron2"/>
    <dgm:cxn modelId="{CE09D162-93C3-144E-B218-A02E2A1A17EA}" type="presParOf" srcId="{BC79DDD8-2741-DC4E-B4FA-7B21FEA408ED}" destId="{A4531BD4-AD6B-5847-9DA3-8C020F3492C7}" srcOrd="4" destOrd="0" presId="urn:microsoft.com/office/officeart/2005/8/layout/chevron2"/>
    <dgm:cxn modelId="{ED033D51-DDE3-7B4C-B714-738AD57DEEDF}" type="presParOf" srcId="{A4531BD4-AD6B-5847-9DA3-8C020F3492C7}" destId="{FE4EED5F-E5B8-EC42-9A19-6179B9B07D78}" srcOrd="0" destOrd="0" presId="urn:microsoft.com/office/officeart/2005/8/layout/chevron2"/>
    <dgm:cxn modelId="{C6A14835-0EBF-3447-8828-C44B6398B362}" type="presParOf" srcId="{A4531BD4-AD6B-5847-9DA3-8C020F3492C7}" destId="{D663AD38-0715-8543-8106-41D649B2A111}" srcOrd="1" destOrd="0" presId="urn:microsoft.com/office/officeart/2005/8/layout/chevron2"/>
    <dgm:cxn modelId="{B1325E8A-75E1-9D44-9BF9-227D2A079544}" type="presParOf" srcId="{BC79DDD8-2741-DC4E-B4FA-7B21FEA408ED}" destId="{E5FBA60D-8586-3140-B5AF-58E2CBDCFB7B}" srcOrd="5" destOrd="0" presId="urn:microsoft.com/office/officeart/2005/8/layout/chevron2"/>
    <dgm:cxn modelId="{999B0FB6-FFBF-1345-B432-79ED4E8D3FAB}" type="presParOf" srcId="{BC79DDD8-2741-DC4E-B4FA-7B21FEA408ED}" destId="{C31E406B-E4A9-F446-97F1-625641C81968}" srcOrd="6" destOrd="0" presId="urn:microsoft.com/office/officeart/2005/8/layout/chevron2"/>
    <dgm:cxn modelId="{3CAEA11C-2526-144C-ACF9-F4BB1A1EF756}" type="presParOf" srcId="{C31E406B-E4A9-F446-97F1-625641C81968}" destId="{C59033E8-E715-7C42-96FC-EDEF0E7941DB}" srcOrd="0" destOrd="0" presId="urn:microsoft.com/office/officeart/2005/8/layout/chevron2"/>
    <dgm:cxn modelId="{0E335562-C84B-AD46-9AF9-BD8DFE402609}" type="presParOf" srcId="{C31E406B-E4A9-F446-97F1-625641C81968}" destId="{50E0D361-FC50-F846-A8B7-DDF2B568B464}" srcOrd="1" destOrd="0" presId="urn:microsoft.com/office/officeart/2005/8/layout/chevron2"/>
    <dgm:cxn modelId="{ACA05002-F8C4-E348-AA02-E687F351C385}" type="presParOf" srcId="{BC79DDD8-2741-DC4E-B4FA-7B21FEA408ED}" destId="{304F157A-467C-F541-8F62-FB843A47FED6}" srcOrd="7" destOrd="0" presId="urn:microsoft.com/office/officeart/2005/8/layout/chevron2"/>
    <dgm:cxn modelId="{1FDE5036-50FB-3F49-BE50-D8C93AFF05DD}" type="presParOf" srcId="{BC79DDD8-2741-DC4E-B4FA-7B21FEA408ED}" destId="{26D7D5BF-0787-9F46-92B7-F3C2098ED440}" srcOrd="8" destOrd="0" presId="urn:microsoft.com/office/officeart/2005/8/layout/chevron2"/>
    <dgm:cxn modelId="{3E9F7C22-2501-744D-9945-B5CE943EF6A0}" type="presParOf" srcId="{26D7D5BF-0787-9F46-92B7-F3C2098ED440}" destId="{607B6D31-F644-E04E-9E74-5A7ECAEADAEA}" srcOrd="0" destOrd="0" presId="urn:microsoft.com/office/officeart/2005/8/layout/chevron2"/>
    <dgm:cxn modelId="{263AFFA6-19B3-3C46-9D01-D5443B55CD7B}" type="presParOf" srcId="{26D7D5BF-0787-9F46-92B7-F3C2098ED440}" destId="{149F5CB1-DE52-CC4E-8B87-52404FC94BB9}" srcOrd="1" destOrd="0" presId="urn:microsoft.com/office/officeart/2005/8/layout/chevron2"/>
    <dgm:cxn modelId="{06EF939D-234E-DE4A-879D-D1A1F5B09DCF}" type="presParOf" srcId="{BC79DDD8-2741-DC4E-B4FA-7B21FEA408ED}" destId="{664C816F-7006-784C-90A5-ABA95C355042}" srcOrd="9" destOrd="0" presId="urn:microsoft.com/office/officeart/2005/8/layout/chevron2"/>
    <dgm:cxn modelId="{344AE014-EDDB-8249-A4E7-24EC4CF9D7A6}" type="presParOf" srcId="{BC79DDD8-2741-DC4E-B4FA-7B21FEA408ED}" destId="{2DDF25A5-9434-2442-A7F5-FD3E871618A6}" srcOrd="10" destOrd="0" presId="urn:microsoft.com/office/officeart/2005/8/layout/chevron2"/>
    <dgm:cxn modelId="{16F473E7-8EA5-164C-891F-9DFBB4DDA8AC}" type="presParOf" srcId="{2DDF25A5-9434-2442-A7F5-FD3E871618A6}" destId="{762A54D4-3AA2-6640-A45F-D72DD14B15D8}" srcOrd="0" destOrd="0" presId="urn:microsoft.com/office/officeart/2005/8/layout/chevron2"/>
    <dgm:cxn modelId="{FDF4F585-7CF6-EF40-9C3D-BE8327549E8C}" type="presParOf" srcId="{2DDF25A5-9434-2442-A7F5-FD3E871618A6}" destId="{DFBC7FA8-04A7-A645-A651-E6E4B692210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0E274-4FD1-4EDB-B2CE-FD62DA65E8AF}"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187F9-663F-4B56-91B5-236D8C215837}" type="slidenum">
              <a:rPr lang="en-US" smtClean="0"/>
              <a:t>‹#›</a:t>
            </a:fld>
            <a:endParaRPr lang="en-US"/>
          </a:p>
        </p:txBody>
      </p:sp>
    </p:spTree>
    <p:extLst>
      <p:ext uri="{BB962C8B-B14F-4D97-AF65-F5344CB8AC3E}">
        <p14:creationId xmlns:p14="http://schemas.microsoft.com/office/powerpoint/2010/main" val="109611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187F9-663F-4B56-91B5-236D8C215837}" type="slidenum">
              <a:rPr lang="en-US" smtClean="0"/>
              <a:t>1</a:t>
            </a:fld>
            <a:endParaRPr lang="en-US"/>
          </a:p>
        </p:txBody>
      </p:sp>
    </p:spTree>
    <p:extLst>
      <p:ext uri="{BB962C8B-B14F-4D97-AF65-F5344CB8AC3E}">
        <p14:creationId xmlns:p14="http://schemas.microsoft.com/office/powerpoint/2010/main" val="3460552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effectively totally public working group meetings, and work on overall industry consensus standards to drive the big picture. </a:t>
            </a:r>
          </a:p>
          <a:p>
            <a:endParaRPr lang="en-US" dirty="0"/>
          </a:p>
          <a:p>
            <a:r>
              <a:rPr lang="en-US" sz="1200" kern="1200" dirty="0">
                <a:solidFill>
                  <a:schemeClr val="tx1"/>
                </a:solidFill>
                <a:effectLst/>
                <a:latin typeface="+mn-lt"/>
                <a:ea typeface="+mn-ea"/>
                <a:cs typeface="+mn-cs"/>
              </a:rPr>
              <a:t>The national campaign, formally Grand Challenge, is a big part of the NASA strategy which can be another place to foster collaboration with industry and NASA sub-projects </a:t>
            </a:r>
          </a:p>
          <a:p>
            <a:endParaRPr lang="en-US" dirty="0"/>
          </a:p>
          <a:p>
            <a:r>
              <a:rPr lang="en-US" sz="1200" kern="1200" dirty="0">
                <a:solidFill>
                  <a:schemeClr val="tx1"/>
                </a:solidFill>
                <a:effectLst/>
                <a:latin typeface="+mn-lt"/>
                <a:ea typeface="+mn-ea"/>
                <a:cs typeface="+mn-cs"/>
              </a:rPr>
              <a:t>Four groups: aircraft, airspace, community integration, and cross cutting </a:t>
            </a:r>
          </a:p>
          <a:p>
            <a:r>
              <a:rPr lang="en-US" sz="1200" kern="1200" dirty="0">
                <a:solidFill>
                  <a:schemeClr val="tx1"/>
                </a:solidFill>
                <a:effectLst/>
                <a:latin typeface="+mn-lt"/>
                <a:ea typeface="+mn-ea"/>
                <a:cs typeface="+mn-cs"/>
              </a:rPr>
              <a:t>The crosscutting will include everyone that signs up for the working groups. </a:t>
            </a:r>
          </a:p>
          <a:p>
            <a:endParaRPr lang="en-US" dirty="0"/>
          </a:p>
          <a:p>
            <a:r>
              <a:rPr lang="en-US" sz="1200" kern="1200" dirty="0">
                <a:solidFill>
                  <a:schemeClr val="tx1"/>
                </a:solidFill>
                <a:effectLst/>
                <a:latin typeface="+mn-lt"/>
                <a:ea typeface="+mn-ea"/>
                <a:cs typeface="+mn-cs"/>
              </a:rPr>
              <a:t>We want disciplines to be able to have their own conversations and deep dives with industry experts, but we also don’t want them to be siloed and never come together and never have ecosystem wide conversations that would keep everyone on the same page. </a:t>
            </a:r>
          </a:p>
          <a:p>
            <a:endParaRPr lang="en-US" dirty="0"/>
          </a:p>
          <a:p>
            <a:r>
              <a:rPr lang="en-US" sz="1200" kern="1200" dirty="0">
                <a:solidFill>
                  <a:schemeClr val="tx1"/>
                </a:solidFill>
                <a:effectLst/>
                <a:latin typeface="+mn-lt"/>
                <a:ea typeface="+mn-ea"/>
                <a:cs typeface="+mn-cs"/>
              </a:rPr>
              <a:t>The general working group structure - each working group to have some number of subgroups which will be built out and decided by the needs of the members. Members can self-select what group they will be in </a:t>
            </a:r>
          </a:p>
          <a:p>
            <a:endParaRPr lang="en-US" dirty="0"/>
          </a:p>
          <a:p>
            <a:r>
              <a:rPr lang="en-US" sz="1200" kern="1200" dirty="0">
                <a:solidFill>
                  <a:schemeClr val="tx1"/>
                </a:solidFill>
                <a:effectLst/>
                <a:latin typeface="+mn-lt"/>
                <a:ea typeface="+mn-ea"/>
                <a:cs typeface="+mn-cs"/>
              </a:rPr>
              <a:t>In terms of leadership and membership - coke ads one person from NASA and one working group member elected by members  </a:t>
            </a:r>
          </a:p>
          <a:p>
            <a:endParaRPr lang="en-US" dirty="0"/>
          </a:p>
          <a:p>
            <a:r>
              <a:rPr lang="en-US" sz="1200" kern="1200" dirty="0">
                <a:solidFill>
                  <a:schemeClr val="tx1"/>
                </a:solidFill>
                <a:effectLst/>
                <a:latin typeface="+mn-lt"/>
                <a:ea typeface="+mn-ea"/>
                <a:cs typeface="+mn-cs"/>
              </a:rPr>
              <a:t>Once a month - decided by the group. We do anticipate that Initially there will be a few more meetings to get everything started, and sub groups can meet as needed to accomplish whatever task they are set up for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anticipate starting them in May and if possible with the continued state of affairs, have two face meetings a year. Those are to be determined at this time, but we are working towards that. </a:t>
            </a:r>
          </a:p>
          <a:p>
            <a:endParaRPr lang="en-US" dirty="0"/>
          </a:p>
        </p:txBody>
      </p:sp>
      <p:sp>
        <p:nvSpPr>
          <p:cNvPr id="4" name="Slide Number Placeholder 3"/>
          <p:cNvSpPr>
            <a:spLocks noGrp="1"/>
          </p:cNvSpPr>
          <p:nvPr>
            <p:ph type="sldNum" sz="quarter" idx="5"/>
          </p:nvPr>
        </p:nvSpPr>
        <p:spPr/>
        <p:txBody>
          <a:bodyPr/>
          <a:lstStyle/>
          <a:p>
            <a:fld id="{4F4187F9-663F-4B56-91B5-236D8C215837}" type="slidenum">
              <a:rPr lang="en-US" smtClean="0"/>
              <a:t>10</a:t>
            </a:fld>
            <a:endParaRPr lang="en-US"/>
          </a:p>
        </p:txBody>
      </p:sp>
    </p:spTree>
    <p:extLst>
      <p:ext uri="{BB962C8B-B14F-4D97-AF65-F5344CB8AC3E}">
        <p14:creationId xmlns:p14="http://schemas.microsoft.com/office/powerpoint/2010/main" val="383895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85750" indent="-285750">
              <a:buFont typeface="Arial" panose="020B0604020202020204" pitchFamily="34" charset="0"/>
              <a:buChar char="•"/>
            </a:pPr>
            <a:r>
              <a:rPr lang="en-US" dirty="0"/>
              <a:t>Build a set of requirements and guidelines to ensure coordinated development of the entire ecosystem; consisting of vehicle, airspace, and infrastructure </a:t>
            </a:r>
          </a:p>
          <a:p>
            <a:pPr marL="285750" indent="-285750">
              <a:buFont typeface="Arial" panose="020B0604020202020204" pitchFamily="34" charset="0"/>
              <a:buChar char="•"/>
            </a:pPr>
            <a:r>
              <a:rPr lang="en-US" dirty="0"/>
              <a:t>It is envisioned that this “Book of Requirements and Guidelines” (</a:t>
            </a:r>
            <a:r>
              <a:rPr lang="en-US" dirty="0" err="1"/>
              <a:t>BoRG</a:t>
            </a:r>
            <a:r>
              <a:rPr lang="en-US" dirty="0"/>
              <a:t>) would focus on UML-4 and contain the following elements:</a:t>
            </a:r>
          </a:p>
          <a:p>
            <a:pPr marL="742950" lvl="1" indent="-285750">
              <a:buFont typeface="Symbol" panose="05050102010706020507" pitchFamily="18" charset="2"/>
              <a:buChar char="-"/>
            </a:pPr>
            <a:r>
              <a:rPr lang="en-US" sz="1600" dirty="0"/>
              <a:t>Concept of Operations, System Concept, Use Cases and System Architectures </a:t>
            </a:r>
            <a:endParaRPr lang="en-US" sz="1600" dirty="0">
              <a:cs typeface="Calibri"/>
            </a:endParaRPr>
          </a:p>
          <a:p>
            <a:pPr marL="742950" lvl="1" indent="-285750">
              <a:buFont typeface="Symbol" panose="05050102010706020507" pitchFamily="18" charset="2"/>
              <a:buChar char="-"/>
            </a:pPr>
            <a:r>
              <a:rPr lang="en-US" sz="1600" dirty="0"/>
              <a:t>Validated system requirements developed in concert with FAA and industry standards bodies</a:t>
            </a:r>
          </a:p>
          <a:p>
            <a:pPr marL="742950" lvl="1" indent="-285750">
              <a:buFont typeface="Symbol" panose="05050102010706020507" pitchFamily="18" charset="2"/>
              <a:buChar char="-"/>
            </a:pPr>
            <a:r>
              <a:rPr lang="en-US" sz="1600" dirty="0"/>
              <a:t>Regulatory guidance, recommended practices, Methods of compliance</a:t>
            </a:r>
          </a:p>
          <a:p>
            <a:pPr marL="742950" lvl="1" indent="-285750">
              <a:buFont typeface="Symbol" panose="05050102010706020507" pitchFamily="18" charset="2"/>
              <a:buChar char="-"/>
            </a:pPr>
            <a:r>
              <a:rPr lang="en-US" sz="1600" dirty="0"/>
              <a:t>Substantiating data and evidence supporting recommendations</a:t>
            </a:r>
          </a:p>
          <a:p>
            <a:pPr marL="742950" lvl="1" indent="-285750">
              <a:buFont typeface="Symbol" panose="05050102010706020507" pitchFamily="18" charset="2"/>
              <a:buChar char="-"/>
            </a:pPr>
            <a:r>
              <a:rPr lang="en-US" sz="1600" dirty="0"/>
              <a:t>A means of scoring the industry progress (i.e. Industry Scorecard)</a:t>
            </a:r>
          </a:p>
          <a:p>
            <a:pPr marL="285750" indent="-285750">
              <a:buFont typeface="Arial" panose="020B0604020202020204" pitchFamily="34" charset="0"/>
              <a:buChar char="•"/>
            </a:pPr>
            <a:r>
              <a:rPr lang="en-US" dirty="0"/>
              <a:t>A Model Based Systems Engineering (MBSE) framework will be used to manage the </a:t>
            </a:r>
            <a:r>
              <a:rPr lang="en-US" dirty="0" err="1"/>
              <a:t>BoRG</a:t>
            </a:r>
          </a:p>
          <a:p>
            <a:pPr marL="285750" indent="-285750">
              <a:buFont typeface="Arial" panose="020B0604020202020204" pitchFamily="34" charset="0"/>
              <a:buChar char="•"/>
              <a:defRPr/>
            </a:pPr>
            <a:r>
              <a:rPr lang="en-US" sz="1200" i="1" dirty="0">
                <a:solidFill>
                  <a:schemeClr val="bg1"/>
                </a:solidFill>
              </a:rPr>
              <a:t>The UAM Book of Requirements</a:t>
            </a:r>
            <a:r>
              <a:rPr lang="en-US" i="1" dirty="0">
                <a:solidFill>
                  <a:schemeClr val="bg1"/>
                </a:solidFill>
              </a:rPr>
              <a:t> and Guidelines </a:t>
            </a:r>
            <a:r>
              <a:rPr lang="en-US" sz="1200" i="1" dirty="0">
                <a:solidFill>
                  <a:schemeClr val="bg1"/>
                </a:solidFill>
              </a:rPr>
              <a:t> will be instrumental in shaping UML-4 requirements, policies, procedures, regulations, airworthiness certification criteria, and methods of compliance for the vehicles, airspace and infrastructure needed to enable the UAM Market.</a:t>
            </a:r>
            <a:endParaRPr lang="en-US" sz="1200" i="1" dirty="0">
              <a:solidFill>
                <a:schemeClr val="bg1"/>
              </a:solidFill>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dirty="0">
              <a:solidFill>
                <a:schemeClr val="bg1"/>
              </a:solidFill>
              <a:cs typeface="Calibri"/>
            </a:endParaRPr>
          </a:p>
          <a:p>
            <a:pPr marL="285750" indent="-285750">
              <a:buFont typeface="Arial" panose="020B0604020202020204" pitchFamily="34" charset="0"/>
              <a:buChar char="•"/>
              <a:defRPr/>
            </a:pPr>
            <a:r>
              <a:rPr lang="en-US" sz="1200" i="1" dirty="0">
                <a:solidFill>
                  <a:schemeClr val="bg1"/>
                </a:solidFill>
              </a:rPr>
              <a:t>Ecosystem Scorecard is a way for industry to judge their readiness</a:t>
            </a:r>
            <a:r>
              <a:rPr lang="en-US" i="1" dirty="0">
                <a:solidFill>
                  <a:schemeClr val="bg1"/>
                </a:solidFill>
              </a:rPr>
              <a:t> </a:t>
            </a:r>
            <a:endParaRPr lang="en-US" sz="1200" i="1" dirty="0">
              <a:solidFill>
                <a:schemeClr val="bg1"/>
              </a:solidFill>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dirty="0">
              <a:solidFill>
                <a:schemeClr val="bg1"/>
              </a:solidFill>
            </a:endParaRPr>
          </a:p>
          <a:p>
            <a:pPr marL="285750" indent="-285750">
              <a:buFont typeface="Arial" panose="020B0604020202020204" pitchFamily="34" charset="0"/>
              <a:buChar char="•"/>
            </a:pPr>
            <a:r>
              <a:rPr lang="en-US" dirty="0"/>
              <a:t>AAM System architecture will explore viable system concepts include target levels of safety, interoperability, user attributes, community integration, etc.</a:t>
            </a:r>
          </a:p>
          <a:p>
            <a:pPr marL="285750" indent="-285750">
              <a:buFont typeface="Arial" panose="020B0604020202020204" pitchFamily="34" charset="0"/>
              <a:buChar char="•"/>
            </a:pPr>
            <a:r>
              <a:rPr lang="en-US" dirty="0"/>
              <a:t>Trade-space exploration across </a:t>
            </a:r>
            <a:r>
              <a:rPr lang="en-US" dirty="0" err="1"/>
              <a:t>ConOps</a:t>
            </a:r>
            <a:r>
              <a:rPr lang="en-US" dirty="0"/>
              <a:t>, system concepts, technologies, etc.</a:t>
            </a:r>
          </a:p>
          <a:p>
            <a:pPr marL="285750" indent="-285750">
              <a:buFont typeface="Arial" panose="020B0604020202020204" pitchFamily="34" charset="0"/>
              <a:buChar char="•"/>
            </a:pPr>
            <a:r>
              <a:rPr lang="en-US" dirty="0"/>
              <a:t>Assess feasibility, scalability, cost, regulation, etc.</a:t>
            </a:r>
          </a:p>
          <a:p>
            <a:pPr marL="285750" indent="-285750">
              <a:buFont typeface="Arial" panose="020B0604020202020204" pitchFamily="34" charset="0"/>
              <a:buChar char="•"/>
            </a:pPr>
            <a:r>
              <a:rPr lang="en-US" dirty="0"/>
              <a:t>Develop critical technology prototypes (e.g. UTM-construct, simplified piloting)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dirty="0">
              <a:solidFill>
                <a:schemeClr val="bg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 they’re all part of the big integrated picture. All of it is fed into an open source tool that we can build out in an integrated fashion to show where we’re at and where we’re going. Then we can document that and bring it into one big forum, which is the ecosystem working groups.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dirty="0">
              <a:solidFill>
                <a:schemeClr val="bg1"/>
              </a:solidFill>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F4187F9-663F-4B56-91B5-236D8C215837}" type="slidenum">
              <a:rPr lang="en-US" smtClean="0"/>
              <a:t>11</a:t>
            </a:fld>
            <a:endParaRPr lang="en-US"/>
          </a:p>
        </p:txBody>
      </p:sp>
    </p:spTree>
    <p:extLst>
      <p:ext uri="{BB962C8B-B14F-4D97-AF65-F5344CB8AC3E}">
        <p14:creationId xmlns:p14="http://schemas.microsoft.com/office/powerpoint/2010/main" val="192608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dirty="0">
                <a:latin typeface="Arial" panose="020B0604020202020204" pitchFamily="34" charset="0"/>
                <a:cs typeface="Arial" panose="020B0604020202020204" pitchFamily="34" charset="0"/>
              </a:rPr>
              <a:t>What are we solving:</a:t>
            </a:r>
          </a:p>
          <a:p>
            <a:pPr marL="342900" indent="-342900" algn="l">
              <a:lnSpc>
                <a:spcPct val="10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Novel mode of transportation – means both challenges and opportunities</a:t>
            </a:r>
          </a:p>
          <a:p>
            <a:pPr marL="342900" indent="-342900" algn="l">
              <a:lnSpc>
                <a:spcPct val="10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new tool to help maximize the opportunities and overcome the challenges</a:t>
            </a:r>
          </a:p>
          <a:p>
            <a:endParaRPr lang="en-US" dirty="0"/>
          </a:p>
        </p:txBody>
      </p:sp>
      <p:sp>
        <p:nvSpPr>
          <p:cNvPr id="4" name="Slide Number Placeholder 3"/>
          <p:cNvSpPr>
            <a:spLocks noGrp="1"/>
          </p:cNvSpPr>
          <p:nvPr>
            <p:ph type="sldNum" sz="quarter" idx="5"/>
          </p:nvPr>
        </p:nvSpPr>
        <p:spPr/>
        <p:txBody>
          <a:bodyPr/>
          <a:lstStyle/>
          <a:p>
            <a:fld id="{4F4187F9-663F-4B56-91B5-236D8C215837}" type="slidenum">
              <a:rPr lang="en-US" smtClean="0"/>
              <a:t>13</a:t>
            </a:fld>
            <a:endParaRPr lang="en-US"/>
          </a:p>
        </p:txBody>
      </p:sp>
    </p:spTree>
    <p:extLst>
      <p:ext uri="{BB962C8B-B14F-4D97-AF65-F5344CB8AC3E}">
        <p14:creationId xmlns:p14="http://schemas.microsoft.com/office/powerpoint/2010/main" val="210362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187F9-663F-4B56-91B5-236D8C215837}" type="slidenum">
              <a:rPr lang="en-US" smtClean="0"/>
              <a:t>14</a:t>
            </a:fld>
            <a:endParaRPr lang="en-US"/>
          </a:p>
        </p:txBody>
      </p:sp>
    </p:spTree>
    <p:extLst>
      <p:ext uri="{BB962C8B-B14F-4D97-AF65-F5344CB8AC3E}">
        <p14:creationId xmlns:p14="http://schemas.microsoft.com/office/powerpoint/2010/main" val="218617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lnSpc>
                <a:spcPct val="100000"/>
              </a:lnSpc>
              <a:buFont typeface="Arial" panose="020B0604020202020204" pitchFamily="34" charset="0"/>
              <a:buChar char="•"/>
            </a:pPr>
            <a:r>
              <a:rPr lang="en-US" sz="1400" dirty="0"/>
              <a:t>UTM Project is developing and testing a highly automated system for traffic management of small drones flying in low altitude</a:t>
            </a:r>
          </a:p>
          <a:p>
            <a:pPr marL="342900" lvl="0" indent="-342900" algn="l">
              <a:lnSpc>
                <a:spcPct val="100000"/>
              </a:lnSpc>
              <a:spcBef>
                <a:spcPts val="0"/>
              </a:spcBef>
              <a:buFont typeface="Arial" panose="020B0604020202020204" pitchFamily="34" charset="0"/>
              <a:buChar char="•"/>
            </a:pPr>
            <a:r>
              <a:rPr lang="en-US" sz="1400" dirty="0"/>
              <a:t>Project started in 2015 and since then we have been following a crawl, walk run approach to building and testing the UTM system</a:t>
            </a:r>
          </a:p>
          <a:p>
            <a:pPr marL="1657316" lvl="3" indent="-285750" algn="l">
              <a:lnSpc>
                <a:spcPct val="100000"/>
              </a:lnSpc>
              <a:spcBef>
                <a:spcPts val="0"/>
              </a:spcBef>
              <a:buFont typeface="Arial" panose="020B0604020202020204" pitchFamily="34" charset="0"/>
              <a:buChar char="•"/>
            </a:pPr>
            <a:r>
              <a:rPr lang="en-US" sz="1200" dirty="0"/>
              <a:t>Started early with basic system testing in rural environment</a:t>
            </a:r>
          </a:p>
          <a:p>
            <a:pPr marL="1657316" lvl="3" indent="-285750" algn="l">
              <a:lnSpc>
                <a:spcPct val="100000"/>
              </a:lnSpc>
              <a:spcBef>
                <a:spcPts val="0"/>
              </a:spcBef>
              <a:buFont typeface="Arial" panose="020B0604020202020204" pitchFamily="34" charset="0"/>
              <a:buChar char="•"/>
            </a:pPr>
            <a:r>
              <a:rPr lang="en-US" sz="1200" dirty="0"/>
              <a:t>Each year we have added capabilities to the system and tested it in more complex environments</a:t>
            </a:r>
          </a:p>
          <a:p>
            <a:pPr marL="285750" indent="-285750" algn="l">
              <a:lnSpc>
                <a:spcPct val="100000"/>
              </a:lnSpc>
              <a:spcBef>
                <a:spcPts val="0"/>
              </a:spcBef>
              <a:buFont typeface="Arial" panose="020B0604020202020204" pitchFamily="34" charset="0"/>
              <a:buChar char="•"/>
            </a:pPr>
            <a:r>
              <a:rPr lang="en-US" sz="1400" dirty="0"/>
              <a:t>  </a:t>
            </a:r>
          </a:p>
          <a:p>
            <a:pPr marL="342900" lvl="0" indent="-342900" algn="l">
              <a:lnSpc>
                <a:spcPct val="100000"/>
              </a:lnSpc>
              <a:spcBef>
                <a:spcPts val="0"/>
              </a:spcBef>
              <a:buFont typeface="Arial" panose="020B0604020202020204" pitchFamily="34" charset="0"/>
              <a:buChar char="•"/>
            </a:pPr>
            <a:r>
              <a:rPr lang="en-US" sz="1400" dirty="0"/>
              <a:t>In</a:t>
            </a:r>
            <a:r>
              <a:rPr lang="en-US" sz="1400" baseline="0" dirty="0"/>
              <a:t> </a:t>
            </a:r>
            <a:r>
              <a:rPr lang="en-US" sz="1400" dirty="0"/>
              <a:t>summer 2019, we tested in the complex urban environments of Reno, NV and Corpus Christi, TX</a:t>
            </a:r>
          </a:p>
          <a:p>
            <a:pPr marL="285750" indent="-285750" algn="l">
              <a:lnSpc>
                <a:spcPct val="100000"/>
              </a:lnSpc>
              <a:spcBef>
                <a:spcPts val="0"/>
              </a:spcBef>
              <a:buFont typeface="Arial" panose="020B0604020202020204" pitchFamily="34" charset="0"/>
              <a:buChar char="•"/>
            </a:pPr>
            <a:r>
              <a:rPr lang="en-US" sz="1400" dirty="0"/>
              <a:t> </a:t>
            </a:r>
          </a:p>
          <a:p>
            <a:pPr marL="342900" lvl="0" indent="-342900" algn="l">
              <a:lnSpc>
                <a:spcPct val="100000"/>
              </a:lnSpc>
              <a:spcBef>
                <a:spcPts val="0"/>
              </a:spcBef>
              <a:buFont typeface="Arial" panose="020B0604020202020204" pitchFamily="34" charset="0"/>
              <a:buChar char="•"/>
            </a:pPr>
            <a:r>
              <a:rPr lang="en-US" sz="1400" dirty="0"/>
              <a:t>The Nevada and Texas FAA designated test sites ran the tests for us and used 35 industry partners to provide the highly advanced drones and UTM services.</a:t>
            </a:r>
          </a:p>
          <a:p>
            <a:pPr marL="342900" indent="-342900" algn="l">
              <a:lnSpc>
                <a:spcPct val="100000"/>
              </a:lnSpc>
              <a:spcBef>
                <a:spcPts val="0"/>
              </a:spcBef>
              <a:buFont typeface="Arial" panose="020B0604020202020204" pitchFamily="34" charset="0"/>
              <a:buChar char="•"/>
            </a:pPr>
            <a:r>
              <a:rPr lang="en-US" sz="1400" dirty="0"/>
              <a:t> </a:t>
            </a:r>
          </a:p>
          <a:p>
            <a:pPr marL="342900" lvl="0" indent="-342900" algn="l">
              <a:lnSpc>
                <a:spcPct val="100000"/>
              </a:lnSpc>
              <a:spcBef>
                <a:spcPts val="0"/>
              </a:spcBef>
              <a:buFont typeface="Arial" panose="020B0604020202020204" pitchFamily="34" charset="0"/>
              <a:buChar char="•"/>
            </a:pPr>
            <a:endParaRPr lang="en-US" sz="1400" dirty="0"/>
          </a:p>
          <a:p>
            <a:pPr marL="342900" lvl="0" indent="-342900" algn="l">
              <a:lnSpc>
                <a:spcPct val="100000"/>
              </a:lnSpc>
              <a:spcBef>
                <a:spcPts val="0"/>
              </a:spcBef>
              <a:buFont typeface="Arial" panose="020B0604020202020204" pitchFamily="34" charset="0"/>
              <a:buChar char="•"/>
            </a:pPr>
            <a:r>
              <a:rPr lang="en-US" sz="1400" dirty="0"/>
              <a:t>What we see here is a picture of 4 drones flying simultaneously over downtown Reno. The</a:t>
            </a:r>
            <a:r>
              <a:rPr lang="en-US" sz="1400" baseline="0" dirty="0"/>
              <a:t> other picture shows 2 drones flying over Corpus Christi. </a:t>
            </a:r>
            <a:r>
              <a:rPr lang="en-US" sz="1400" dirty="0"/>
              <a:t> Day in the life …</a:t>
            </a:r>
          </a:p>
          <a:p>
            <a:pPr marL="1657316" lvl="3" indent="-285750" algn="l">
              <a:lnSpc>
                <a:spcPct val="100000"/>
              </a:lnSpc>
              <a:spcBef>
                <a:spcPts val="0"/>
              </a:spcBef>
              <a:buFont typeface="Arial" panose="020B0604020202020204" pitchFamily="34" charset="0"/>
              <a:buChar char="•"/>
            </a:pPr>
            <a:r>
              <a:rPr lang="en-US" sz="1200" dirty="0"/>
              <a:t>Building inspections, news gathering, package delivery</a:t>
            </a:r>
          </a:p>
          <a:p>
            <a:pPr marL="1657316" lvl="3" indent="-285750" algn="l">
              <a:lnSpc>
                <a:spcPct val="100000"/>
              </a:lnSpc>
              <a:spcBef>
                <a:spcPts val="0"/>
              </a:spcBef>
              <a:buFont typeface="Arial" panose="020B0604020202020204" pitchFamily="34" charset="0"/>
              <a:buChar char="•"/>
            </a:pPr>
            <a:r>
              <a:rPr lang="en-US" sz="1200" dirty="0"/>
              <a:t>Exercising Beyond Visual Line of Sight operations, roof top Takeoffs and Landings, flying between buildings, reacting to weather events</a:t>
            </a:r>
          </a:p>
          <a:p>
            <a:pPr marL="1600166" lvl="3" indent="-228600" algn="l">
              <a:lnSpc>
                <a:spcPct val="100000"/>
              </a:lnSpc>
              <a:spcBef>
                <a:spcPts val="0"/>
              </a:spcBef>
              <a:buFont typeface="Arial" panose="020B0604020202020204" pitchFamily="34" charset="0"/>
              <a:buChar char="•"/>
            </a:pPr>
            <a:endParaRPr lang="en-US" sz="1200" dirty="0"/>
          </a:p>
          <a:p>
            <a:pPr marL="228566" lvl="0" indent="-228600" algn="l">
              <a:lnSpc>
                <a:spcPct val="100000"/>
              </a:lnSpc>
              <a:spcBef>
                <a:spcPts val="0"/>
              </a:spcBef>
              <a:buFont typeface="Arial" panose="020B0604020202020204" pitchFamily="34" charset="0"/>
              <a:buChar char="•"/>
            </a:pPr>
            <a:r>
              <a:rPr lang="en-US" sz="1200" dirty="0"/>
              <a:t>Top right picture is the </a:t>
            </a:r>
            <a:r>
              <a:rPr lang="en-US" sz="1400" dirty="0"/>
              <a:t> Airspace Operations Lab at Ames which</a:t>
            </a:r>
            <a:r>
              <a:rPr lang="en-US" sz="1400" baseline="0" dirty="0"/>
              <a:t> monitored the testing and collected data</a:t>
            </a:r>
            <a:endParaRPr lang="en-US" sz="1400" dirty="0"/>
          </a:p>
          <a:p>
            <a:pPr marL="342900" lvl="0" indent="-342900" algn="l">
              <a:spcBef>
                <a:spcPts val="600"/>
              </a:spcBef>
              <a:buFont typeface="Arial" panose="020B0604020202020204" pitchFamily="34" charset="0"/>
              <a:buChar char="•"/>
            </a:pPr>
            <a:endParaRPr lang="en-US" sz="1400" dirty="0"/>
          </a:p>
          <a:p>
            <a:pPr marL="342900" indent="-342900" algn="l">
              <a:spcBef>
                <a:spcPts val="600"/>
              </a:spcBef>
              <a:buFont typeface="Arial" panose="020B0604020202020204" pitchFamily="34" charset="0"/>
              <a:buChar char="•"/>
            </a:pPr>
            <a:r>
              <a:rPr lang="en-US" sz="1400" dirty="0"/>
              <a:t> We</a:t>
            </a:r>
            <a:r>
              <a:rPr lang="en-US" sz="1400" baseline="0" dirty="0"/>
              <a:t> l</a:t>
            </a:r>
            <a:r>
              <a:rPr lang="en-US" sz="1400" dirty="0"/>
              <a:t>earned</a:t>
            </a:r>
            <a:r>
              <a:rPr lang="en-US" sz="1400" baseline="0" dirty="0"/>
              <a:t> a lot </a:t>
            </a:r>
            <a:r>
              <a:rPr lang="en-US" sz="1400" dirty="0"/>
              <a:t>about flying in cities and challenges with Communication, GPS navigation, and Safe Landings</a:t>
            </a:r>
          </a:p>
          <a:p>
            <a:pPr marL="342900" indent="-342900" algn="l">
              <a:spcBef>
                <a:spcPts val="600"/>
              </a:spcBef>
              <a:buFont typeface="Arial" panose="020B0604020202020204" pitchFamily="34" charset="0"/>
              <a:buChar char="•"/>
            </a:pPr>
            <a:endParaRPr lang="en-US" sz="1400" dirty="0"/>
          </a:p>
          <a:p>
            <a:pPr marL="342900" lvl="0" indent="-342900" algn="l">
              <a:spcBef>
                <a:spcPts val="600"/>
              </a:spcBef>
              <a:buFont typeface="Arial" panose="020B0604020202020204" pitchFamily="34" charset="0"/>
              <a:buChar char="•"/>
            </a:pPr>
            <a:r>
              <a:rPr lang="en-US" sz="1400" dirty="0"/>
              <a:t>Results and technologies will be transferred to the FAA and Industry for future implementation into the National Airspace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427DE-07CF-4D78-8674-80AD577F70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56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lnSpc>
                <a:spcPct val="100000"/>
              </a:lnSpc>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427DE-07CF-4D78-8674-80AD577F70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27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lnSpc>
                <a:spcPct val="100000"/>
              </a:lnSpc>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427DE-07CF-4D78-8674-80AD577F70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22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AAM mission is to develop and implement an integrated plan for enabling Emerging Aviation Markets </a:t>
            </a:r>
            <a:r>
              <a:rPr lang="en-US" dirty="0"/>
              <a:t> </a:t>
            </a:r>
            <a:r>
              <a:rPr lang="en-US" sz="1200" dirty="0"/>
              <a:t>that will provide substantial benefit to the US public and industry</a:t>
            </a:r>
            <a:r>
              <a:rPr lang="en-US" dirty="0"/>
              <a:t>.</a:t>
            </a:r>
          </a:p>
        </p:txBody>
      </p:sp>
      <p:sp>
        <p:nvSpPr>
          <p:cNvPr id="4" name="Slide Number Placeholder 3"/>
          <p:cNvSpPr>
            <a:spLocks noGrp="1"/>
          </p:cNvSpPr>
          <p:nvPr>
            <p:ph type="sldNum" sz="quarter" idx="5"/>
          </p:nvPr>
        </p:nvSpPr>
        <p:spPr/>
        <p:txBody>
          <a:bodyPr/>
          <a:lstStyle/>
          <a:p>
            <a:fld id="{4F4187F9-663F-4B56-91B5-236D8C215837}" type="slidenum">
              <a:rPr lang="en-US" smtClean="0"/>
              <a:t>5</a:t>
            </a:fld>
            <a:endParaRPr lang="en-US"/>
          </a:p>
        </p:txBody>
      </p:sp>
    </p:spTree>
    <p:extLst>
      <p:ext uri="{BB962C8B-B14F-4D97-AF65-F5344CB8AC3E}">
        <p14:creationId xmlns:p14="http://schemas.microsoft.com/office/powerpoint/2010/main" val="69620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NASA’s pillars framework contains two levels: pillars and barriers, visible on the next slide. Each pillar represents a key area of the AAM ecosystem at a given UML.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List framework categories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five pillars encompass three major categories: airspace, vehicle, and community integration. </a:t>
            </a:r>
          </a:p>
          <a:p>
            <a:endParaRPr lang="en-US" dirty="0"/>
          </a:p>
        </p:txBody>
      </p:sp>
      <p:sp>
        <p:nvSpPr>
          <p:cNvPr id="4" name="Slide Number Placeholder 3"/>
          <p:cNvSpPr>
            <a:spLocks noGrp="1"/>
          </p:cNvSpPr>
          <p:nvPr>
            <p:ph type="sldNum" sz="quarter" idx="5"/>
          </p:nvPr>
        </p:nvSpPr>
        <p:spPr/>
        <p:txBody>
          <a:bodyPr/>
          <a:lstStyle/>
          <a:p>
            <a:fld id="{4F4187F9-663F-4B56-91B5-236D8C215837}" type="slidenum">
              <a:rPr lang="en-US" smtClean="0"/>
              <a:t>6</a:t>
            </a:fld>
            <a:endParaRPr lang="en-US"/>
          </a:p>
        </p:txBody>
      </p:sp>
    </p:spTree>
    <p:extLst>
      <p:ext uri="{BB962C8B-B14F-4D97-AF65-F5344CB8AC3E}">
        <p14:creationId xmlns:p14="http://schemas.microsoft.com/office/powerpoint/2010/main" val="330276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Within each pillar there are barriers, or challenges that must be addressed for the AAM ecosystem to be successful at the stated maturity level. There are also crosscutting barriers, which are barriers to UAM integration that impact multiple Pillars.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Talk about barriers more in depth and give description </a:t>
            </a:r>
            <a:endParaRPr lang="en-US" dirty="0"/>
          </a:p>
        </p:txBody>
      </p:sp>
      <p:sp>
        <p:nvSpPr>
          <p:cNvPr id="4" name="Slide Number Placeholder 3"/>
          <p:cNvSpPr>
            <a:spLocks noGrp="1"/>
          </p:cNvSpPr>
          <p:nvPr>
            <p:ph type="sldNum" sz="quarter" idx="5"/>
          </p:nvPr>
        </p:nvSpPr>
        <p:spPr/>
        <p:txBody>
          <a:bodyPr/>
          <a:lstStyle/>
          <a:p>
            <a:fld id="{4F4187F9-663F-4B56-91B5-236D8C215837}" type="slidenum">
              <a:rPr lang="en-US" smtClean="0"/>
              <a:t>7</a:t>
            </a:fld>
            <a:endParaRPr lang="en-US"/>
          </a:p>
        </p:txBody>
      </p:sp>
    </p:spTree>
    <p:extLst>
      <p:ext uri="{BB962C8B-B14F-4D97-AF65-F5344CB8AC3E}">
        <p14:creationId xmlns:p14="http://schemas.microsoft.com/office/powerpoint/2010/main" val="215053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UML’s are full framework/barriers time phased against industry reference missions that increase in complexity over time</a:t>
            </a:r>
          </a:p>
          <a:p>
            <a:r>
              <a:rPr lang="en-US" dirty="0"/>
              <a:t>-Generally the UMLs lay out a path from today (UML-0) to a far future state</a:t>
            </a:r>
          </a:p>
          <a:p>
            <a:r>
              <a:rPr lang="en-US" dirty="0"/>
              <a:t>-Moving to higher UMLs generally increases</a:t>
            </a:r>
            <a:r>
              <a:rPr lang="en-US" baseline="0" dirty="0"/>
              <a:t> the number of aircraft flying, the “complexity” of the operations, and the level of automation/“autonomy”</a:t>
            </a:r>
          </a:p>
          <a:p>
            <a:endParaRPr lang="en-US" dirty="0"/>
          </a:p>
          <a:p>
            <a:r>
              <a:rPr lang="en-US" dirty="0"/>
              <a:t>Medium Density</a:t>
            </a:r>
          </a:p>
          <a:p>
            <a:pPr lvl="1"/>
            <a:r>
              <a:rPr lang="en-US" dirty="0"/>
              <a:t>100’s of aircraft aloft over metro area</a:t>
            </a:r>
          </a:p>
          <a:p>
            <a:pPr lvl="1"/>
            <a:r>
              <a:rPr lang="en-US" dirty="0"/>
              <a:t>10s of vertiports, some capacity constrained with high traffic densities and rigorous slot management</a:t>
            </a:r>
            <a:endParaRPr lang="en-US" sz="900" dirty="0"/>
          </a:p>
          <a:p>
            <a:r>
              <a:rPr lang="en-US" dirty="0"/>
              <a:t>Medium Complexity</a:t>
            </a:r>
          </a:p>
          <a:p>
            <a:pPr lvl="1"/>
            <a:r>
              <a:rPr lang="en-US" dirty="0"/>
              <a:t>Operations into urban cores (e.g. limited physical separation between vertiports, people, property)</a:t>
            </a:r>
          </a:p>
          <a:p>
            <a:pPr lvl="1"/>
            <a:r>
              <a:rPr lang="en-US" dirty="0"/>
              <a:t>Visibility independent operations</a:t>
            </a:r>
          </a:p>
          <a:p>
            <a:r>
              <a:rPr lang="en-US" dirty="0"/>
              <a:t>Collaborative and Responsible Automated Systems</a:t>
            </a:r>
          </a:p>
          <a:p>
            <a:pPr lvl="1"/>
            <a:r>
              <a:rPr lang="en-US" dirty="0"/>
              <a:t>FAA certifies automation as responsible for performing specified functions, relieving pilot from learning or performing them in any situation, including degraded system modes not shown to be extremely improbable</a:t>
            </a:r>
          </a:p>
          <a:p>
            <a:pPr lvl="1"/>
            <a:r>
              <a:rPr lang="en-US" dirty="0"/>
              <a:t>Automation has comprehensive, autonomous situation awareness and collaborates with pilot to identify and manage hazards while safely and appropriately executing flight and contingency operations</a:t>
            </a:r>
          </a:p>
          <a:p>
            <a:endParaRPr lang="en-US" dirty="0"/>
          </a:p>
          <a:p>
            <a:endParaRPr lang="en-US" dirty="0"/>
          </a:p>
          <a:p>
            <a:r>
              <a:rPr lang="en-US" dirty="0"/>
              <a:t>-Why focus on UML-4? </a:t>
            </a:r>
          </a:p>
          <a:p>
            <a:r>
              <a:rPr lang="en-US" dirty="0"/>
              <a:t>    --Market</a:t>
            </a:r>
            <a:r>
              <a:rPr lang="en-US" baseline="0" dirty="0"/>
              <a:t> studies indicated at this level industry can reach profitability and move lots of people/cargo. </a:t>
            </a:r>
          </a:p>
          <a:p>
            <a:pPr defTabSz="931486">
              <a:defRPr/>
            </a:pPr>
            <a:r>
              <a:rPr lang="en-US" baseline="0" dirty="0"/>
              <a:t>        ---In UML-4, could see on the order of ~30-60k people/day moving via UAM (assume 100-200 aircraft per city, ~20 vertiports, with take-off’s and landings every 30-90 seconds at any given vertiport), which is about 1/10</a:t>
            </a:r>
            <a:r>
              <a:rPr lang="en-US" baseline="30000" dirty="0"/>
              <a:t>th</a:t>
            </a:r>
            <a:r>
              <a:rPr lang="en-US" baseline="0" dirty="0"/>
              <a:t> DC metro daily traffic</a:t>
            </a:r>
          </a:p>
          <a:p>
            <a:r>
              <a:rPr lang="en-US" baseline="0" dirty="0"/>
              <a:t>    --High level of industry interest in those capabilities -- everyone working toward that (with some focused on lower UMLs in near-term but some focused more-or-less exclusively on UML-4 from the start)</a:t>
            </a:r>
          </a:p>
          <a:p>
            <a:r>
              <a:rPr lang="en-US" baseline="0" dirty="0"/>
              <a:t>    --It’s hard! </a:t>
            </a:r>
          </a:p>
          <a:p>
            <a:r>
              <a:rPr lang="en-US" baseline="0" dirty="0"/>
              <a:t>        ---Virtually all of the UCAT barriers become important to have solved by this time. </a:t>
            </a:r>
          </a:p>
          <a:p>
            <a:r>
              <a:rPr lang="en-US" baseline="0" dirty="0"/>
              <a:t>        ---NASA focus should be beyond industry state-of-the-art and enable the “next” </a:t>
            </a:r>
          </a:p>
          <a:p>
            <a:r>
              <a:rPr lang="en-US" baseline="0" dirty="0"/>
              <a:t>    --A focus at UML-5 or -6 is so far into the future that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F4187F9-663F-4B56-91B5-236D8C215837}" type="slidenum">
              <a:rPr lang="en-US" smtClean="0"/>
              <a:t>8</a:t>
            </a:fld>
            <a:endParaRPr lang="en-US"/>
          </a:p>
        </p:txBody>
      </p:sp>
    </p:spTree>
    <p:extLst>
      <p:ext uri="{BB962C8B-B14F-4D97-AF65-F5344CB8AC3E}">
        <p14:creationId xmlns:p14="http://schemas.microsoft.com/office/powerpoint/2010/main" val="269397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recognize that this is a complex ecosystem and has so many aspects that we need to make this a consorted effort to make this a real and practical transportation system. </a:t>
            </a:r>
          </a:p>
          <a:p>
            <a:endParaRPr lang="en-US" dirty="0"/>
          </a:p>
          <a:p>
            <a:r>
              <a:rPr lang="en-US" sz="1200" kern="1200" dirty="0">
                <a:solidFill>
                  <a:schemeClr val="tx1"/>
                </a:solidFill>
                <a:effectLst/>
                <a:latin typeface="+mn-lt"/>
                <a:ea typeface="+mn-ea"/>
                <a:cs typeface="+mn-cs"/>
              </a:rPr>
              <a:t>We’re introducing some new and some more widespread capabilities than what we have today </a:t>
            </a:r>
          </a:p>
          <a:p>
            <a:r>
              <a:rPr lang="en-US" sz="1200" kern="1200" dirty="0">
                <a:solidFill>
                  <a:schemeClr val="tx1"/>
                </a:solidFill>
                <a:effectLst/>
                <a:latin typeface="+mn-lt"/>
                <a:ea typeface="+mn-ea"/>
                <a:cs typeface="+mn-cs"/>
              </a:rPr>
              <a:t>This is going to affect a lot of people, with differing point of views on the technologies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need to find a way to engage all those people to make it a realistic time frame </a:t>
            </a:r>
          </a:p>
          <a:p>
            <a:endParaRPr lang="en-US" dirty="0"/>
          </a:p>
          <a:p>
            <a:r>
              <a:rPr lang="en-US" sz="1200" kern="1200" dirty="0">
                <a:solidFill>
                  <a:schemeClr val="tx1"/>
                </a:solidFill>
                <a:effectLst/>
                <a:latin typeface="+mn-lt"/>
                <a:ea typeface="+mn-ea"/>
                <a:cs typeface="+mn-cs"/>
              </a:rPr>
              <a:t>Our goal is to generate good dialogue that helps not only NASA, but the entire ecosystem. NASA will play as facilitators for conversations and </a:t>
            </a:r>
            <a:r>
              <a:rPr lang="en-US" dirty="0"/>
              <a:t>connections</a:t>
            </a:r>
            <a:r>
              <a:rPr lang="en-US" sz="1200" kern="1200" dirty="0">
                <a:solidFill>
                  <a:schemeClr val="tx1"/>
                </a:solidFill>
                <a:effectLst/>
                <a:latin typeface="+mn-lt"/>
                <a:ea typeface="+mn-ea"/>
                <a:cs typeface="+mn-cs"/>
              </a:rPr>
              <a:t>. It’s a place to foster collaboration and can help move industry much faster than any of us could as individual organizations. </a:t>
            </a:r>
          </a:p>
          <a:p>
            <a:endParaRPr lang="en-US" dirty="0"/>
          </a:p>
          <a:p>
            <a:r>
              <a:rPr lang="en-US" sz="1200" kern="1200" dirty="0">
                <a:solidFill>
                  <a:schemeClr val="tx1"/>
                </a:solidFill>
                <a:effectLst/>
                <a:latin typeface="+mn-lt"/>
                <a:ea typeface="+mn-ea"/>
                <a:cs typeface="+mn-cs"/>
              </a:rPr>
              <a:t>However, the intention is not to duplicate efforts that are already being done, but rather amplify those efforts, fill existing gaps, and find our niche. </a:t>
            </a:r>
          </a:p>
          <a:p>
            <a:endParaRPr lang="en-US" dirty="0"/>
          </a:p>
        </p:txBody>
      </p:sp>
      <p:sp>
        <p:nvSpPr>
          <p:cNvPr id="4" name="Slide Number Placeholder 3"/>
          <p:cNvSpPr>
            <a:spLocks noGrp="1"/>
          </p:cNvSpPr>
          <p:nvPr>
            <p:ph type="sldNum" sz="quarter" idx="5"/>
          </p:nvPr>
        </p:nvSpPr>
        <p:spPr/>
        <p:txBody>
          <a:bodyPr/>
          <a:lstStyle/>
          <a:p>
            <a:fld id="{4F4187F9-663F-4B56-91B5-236D8C215837}" type="slidenum">
              <a:rPr lang="en-US" smtClean="0"/>
              <a:t>9</a:t>
            </a:fld>
            <a:endParaRPr lang="en-US"/>
          </a:p>
        </p:txBody>
      </p:sp>
    </p:spTree>
    <p:extLst>
      <p:ext uri="{BB962C8B-B14F-4D97-AF65-F5344CB8AC3E}">
        <p14:creationId xmlns:p14="http://schemas.microsoft.com/office/powerpoint/2010/main" val="355234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66800"/>
            <a:ext cx="11277600" cy="5410200"/>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marL="1371566" indent="-288918">
              <a:defRPr>
                <a:latin typeface="Arial" panose="020B0604020202020204" pitchFamily="34" charset="0"/>
                <a:cs typeface="Arial" panose="020B0604020202020204" pitchFamily="34" charset="0"/>
              </a:defRPr>
            </a:lvl4pPr>
            <a:lvl5pPr marL="1655721" indent="-288918">
              <a:buFont typeface="Arial" panose="020B0604020202020204" pitchFamily="34" charset="0"/>
              <a:buChar char="»"/>
              <a:tabLst/>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06402" y="188913"/>
            <a:ext cx="10718799" cy="630936"/>
          </a:xfrm>
          <a:prstGeom prst="rect">
            <a:avLst/>
          </a:prstGeom>
          <a:ln>
            <a:solidFill>
              <a:schemeClr val="accent1">
                <a:lumMod val="75000"/>
              </a:schemeClr>
            </a:solidFill>
          </a:ln>
        </p:spPr>
        <p:txBody>
          <a:bodyPr>
            <a:normAutofit/>
          </a:bodyPr>
          <a:lstStyle>
            <a:lvl1pPr algn="l">
              <a:defRPr sz="28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3248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E85D7-1DCA-4660-9386-5FB1959E9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A1171F-071C-4696-8536-5DBD15BC5C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55B631-206B-4B2E-AE71-FE4D2854D1A3}"/>
              </a:ext>
            </a:extLst>
          </p:cNvPr>
          <p:cNvSpPr>
            <a:spLocks noGrp="1"/>
          </p:cNvSpPr>
          <p:nvPr>
            <p:ph type="dt" sz="half" idx="10"/>
          </p:nvPr>
        </p:nvSpPr>
        <p:spPr/>
        <p:txBody>
          <a:bodyPr/>
          <a:lstStyle/>
          <a:p>
            <a:fld id="{F7BA4EAC-F9CD-4FF1-82E9-3C8C3AFF98DF}" type="datetimeFigureOut">
              <a:rPr lang="en-US" smtClean="0"/>
              <a:t>4/21/2020</a:t>
            </a:fld>
            <a:endParaRPr lang="en-US"/>
          </a:p>
        </p:txBody>
      </p:sp>
      <p:sp>
        <p:nvSpPr>
          <p:cNvPr id="5" name="Footer Placeholder 4">
            <a:extLst>
              <a:ext uri="{FF2B5EF4-FFF2-40B4-BE49-F238E27FC236}">
                <a16:creationId xmlns:a16="http://schemas.microsoft.com/office/drawing/2014/main" xmlns="" id="{65035CBB-57E3-4117-B3FB-6A052CCB5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908CEF-B4DD-499C-B934-A0927A5AF40E}"/>
              </a:ext>
            </a:extLst>
          </p:cNvPr>
          <p:cNvSpPr>
            <a:spLocks noGrp="1"/>
          </p:cNvSpPr>
          <p:nvPr>
            <p:ph type="sldNum" sz="quarter" idx="12"/>
          </p:nvPr>
        </p:nvSpPr>
        <p:spPr/>
        <p:txBody>
          <a:bodyPr/>
          <a:lstStyle/>
          <a:p>
            <a:fld id="{E8F22D4F-9572-4E63-93EC-89E5D3DE0826}" type="slidenum">
              <a:rPr lang="en-US" smtClean="0"/>
              <a:t>‹#›</a:t>
            </a:fld>
            <a:endParaRPr lang="en-US"/>
          </a:p>
        </p:txBody>
      </p:sp>
    </p:spTree>
    <p:extLst>
      <p:ext uri="{BB962C8B-B14F-4D97-AF65-F5344CB8AC3E}">
        <p14:creationId xmlns:p14="http://schemas.microsoft.com/office/powerpoint/2010/main" val="4076338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accent1">
                <a:lumMod val="0"/>
                <a:lumOff val="100000"/>
              </a:schemeClr>
            </a:gs>
            <a:gs pos="14000">
              <a:srgbClr val="B7D9FB"/>
            </a:gs>
            <a:gs pos="2000">
              <a:srgbClr val="77ABDE"/>
            </a:gs>
          </a:gsLst>
          <a:lin ang="2700000" scaled="1"/>
          <a:tileRect/>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90625" y="1151930"/>
            <a:ext cx="9810750" cy="23217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3" name="Shape 3"/>
          <p:cNvSpPr>
            <a:spLocks noGrp="1"/>
          </p:cNvSpPr>
          <p:nvPr>
            <p:ph type="body" idx="1"/>
          </p:nvPr>
        </p:nvSpPr>
        <p:spPr>
          <a:xfrm>
            <a:off x="1190625" y="3536156"/>
            <a:ext cx="9810750" cy="79474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40167" y="6509743"/>
            <a:ext cx="299762" cy="297389"/>
          </a:xfrm>
          <a:prstGeom prst="rect">
            <a:avLst/>
          </a:prstGeom>
          <a:ln w="12700">
            <a:miter lim="400000"/>
          </a:ln>
        </p:spPr>
        <p:txBody>
          <a:bodyPr wrap="none" lIns="50800" tIns="50800" rIns="50800" bIns="50800">
            <a:spAutoFit/>
          </a:bodyPr>
          <a:lstStyle>
            <a:lvl1pPr defTabSz="410771">
              <a:lnSpc>
                <a:spcPct val="100000"/>
              </a:lnSpc>
              <a:spcBef>
                <a:spcPts val="0"/>
              </a:spcBef>
              <a:defRPr sz="1266">
                <a:solidFill>
                  <a:srgbClr val="000000"/>
                </a:solidFill>
                <a:latin typeface="Gill Sans"/>
                <a:ea typeface="Gill Sans"/>
                <a:cs typeface="Gill Sans"/>
                <a:sym typeface="Gill Sans"/>
              </a:defRPr>
            </a:lvl1pPr>
          </a:lstStyle>
          <a:p>
            <a:pPr algn="ctr" hangingPunct="0"/>
            <a:fld id="{86CB4B4D-7CA3-9044-876B-883B54F8677D}" type="slidenum">
              <a:rPr kern="0"/>
              <a:pPr algn="ctr" hangingPunct="0"/>
              <a:t>‹#›</a:t>
            </a:fld>
            <a:endParaRPr kern="0" dirty="0"/>
          </a:p>
        </p:txBody>
      </p:sp>
      <p:pic>
        <p:nvPicPr>
          <p:cNvPr id="5" name="Google Shape;82;p18">
            <a:extLst>
              <a:ext uri="{FF2B5EF4-FFF2-40B4-BE49-F238E27FC236}">
                <a16:creationId xmlns:a16="http://schemas.microsoft.com/office/drawing/2014/main" xmlns="" id="{545563DD-DA7A-F84B-A489-B6C06B4C3B6B}"/>
              </a:ext>
            </a:extLst>
          </p:cNvPr>
          <p:cNvPicPr preferRelativeResize="0">
            <a:picLocks noChangeAspect="1"/>
          </p:cNvPicPr>
          <p:nvPr userDrawn="1"/>
        </p:nvPicPr>
        <p:blipFill rotWithShape="1">
          <a:blip r:embed="rId4" cstate="screen">
            <a:alphaModFix/>
            <a:extLst>
              <a:ext uri="{28A0092B-C50C-407E-A947-70E740481C1C}">
                <a14:useLocalDpi xmlns:a14="http://schemas.microsoft.com/office/drawing/2010/main"/>
              </a:ext>
            </a:extLst>
          </a:blip>
          <a:srcRect/>
          <a:stretch/>
        </p:blipFill>
        <p:spPr>
          <a:xfrm>
            <a:off x="11001375" y="0"/>
            <a:ext cx="853182" cy="731520"/>
          </a:xfrm>
          <a:prstGeom prst="rect">
            <a:avLst/>
          </a:prstGeom>
          <a:noFill/>
          <a:ln>
            <a:noFill/>
          </a:ln>
        </p:spPr>
      </p:pic>
      <p:sp>
        <p:nvSpPr>
          <p:cNvPr id="6" name="Google Shape;81;p18">
            <a:extLst>
              <a:ext uri="{FF2B5EF4-FFF2-40B4-BE49-F238E27FC236}">
                <a16:creationId xmlns:a16="http://schemas.microsoft.com/office/drawing/2014/main" xmlns="" id="{250119DB-1426-BF44-9930-5A8F0C43EAFC}"/>
              </a:ext>
            </a:extLst>
          </p:cNvPr>
          <p:cNvSpPr txBox="1">
            <a:spLocks/>
          </p:cNvSpPr>
          <p:nvPr userDrawn="1"/>
        </p:nvSpPr>
        <p:spPr>
          <a:xfrm>
            <a:off x="11784778" y="6522806"/>
            <a:ext cx="407222" cy="325736"/>
          </a:xfrm>
          <a:prstGeom prst="rect">
            <a:avLst/>
          </a:prstGeom>
          <a:noFill/>
          <a:ln>
            <a:noFill/>
          </a:ln>
        </p:spPr>
        <p:txBody>
          <a:bodyPr spcFirstLastPara="1" wrap="square" lIns="50800" tIns="50800" rIns="50800" bIns="50800" anchor="t" anchorCtr="0">
            <a:noAutofit/>
          </a:bodyPr>
          <a:lstStyle>
            <a:defPPr>
              <a:defRPr lang="en-US"/>
            </a:defPPr>
            <a:lvl1pPr marL="0" marR="0" lvl="0" indent="0" algn="l" defTabSz="914400" rtl="0" eaLnBrk="1" latinLnBrk="0" hangingPunct="1">
              <a:lnSpc>
                <a:spcPct val="100000"/>
              </a:lnSpc>
              <a:spcBef>
                <a:spcPts val="0"/>
              </a:spcBef>
              <a:buNone/>
              <a:defRPr sz="1400" b="0" i="0" u="none" strike="noStrike" kern="1200" cap="none">
                <a:solidFill>
                  <a:srgbClr val="000000"/>
                </a:solidFill>
                <a:latin typeface="Arial" panose="020B0604020202020204" pitchFamily="34" charset="0"/>
                <a:ea typeface="Arial" panose="020B0604020202020204" pitchFamily="34" charset="0"/>
                <a:cs typeface="Arial" panose="020B0604020202020204" pitchFamily="34" charset="0"/>
                <a:sym typeface="Gill Sans"/>
              </a:defRPr>
            </a:lvl1pPr>
            <a:lvl2pPr marL="0" marR="0" lvl="1" indent="0" algn="l" defTabSz="914400" rtl="0" eaLnBrk="1" latinLnBrk="0" hangingPunct="1">
              <a:lnSpc>
                <a:spcPct val="100000"/>
              </a:lnSpc>
              <a:spcBef>
                <a:spcPts val="0"/>
              </a:spcBef>
              <a:buNone/>
              <a:defRPr sz="1688" b="0" i="0" u="none" strike="noStrike" kern="1200" cap="none">
                <a:solidFill>
                  <a:srgbClr val="000000"/>
                </a:solidFill>
                <a:latin typeface="Gill Sans"/>
                <a:ea typeface="Gill Sans"/>
                <a:cs typeface="Gill Sans"/>
                <a:sym typeface="Gill Sans"/>
              </a:defRPr>
            </a:lvl2pPr>
            <a:lvl3pPr marL="0" marR="0" lvl="2" indent="0" algn="l" defTabSz="914400" rtl="0" eaLnBrk="1" latinLnBrk="0" hangingPunct="1">
              <a:lnSpc>
                <a:spcPct val="100000"/>
              </a:lnSpc>
              <a:spcBef>
                <a:spcPts val="0"/>
              </a:spcBef>
              <a:buNone/>
              <a:defRPr sz="1688" b="0" i="0" u="none" strike="noStrike" kern="1200" cap="none">
                <a:solidFill>
                  <a:srgbClr val="000000"/>
                </a:solidFill>
                <a:latin typeface="Gill Sans"/>
                <a:ea typeface="Gill Sans"/>
                <a:cs typeface="Gill Sans"/>
                <a:sym typeface="Gill Sans"/>
              </a:defRPr>
            </a:lvl3pPr>
            <a:lvl4pPr marL="0" marR="0" lvl="3" indent="0" algn="l" defTabSz="914400" rtl="0" eaLnBrk="1" latinLnBrk="0" hangingPunct="1">
              <a:lnSpc>
                <a:spcPct val="100000"/>
              </a:lnSpc>
              <a:spcBef>
                <a:spcPts val="0"/>
              </a:spcBef>
              <a:buNone/>
              <a:defRPr sz="1688" b="0" i="0" u="none" strike="noStrike" kern="1200" cap="none">
                <a:solidFill>
                  <a:srgbClr val="000000"/>
                </a:solidFill>
                <a:latin typeface="Gill Sans"/>
                <a:ea typeface="Gill Sans"/>
                <a:cs typeface="Gill Sans"/>
                <a:sym typeface="Gill Sans"/>
              </a:defRPr>
            </a:lvl4pPr>
            <a:lvl5pPr marL="0" marR="0" lvl="4" indent="0" algn="l" defTabSz="914400" rtl="0" eaLnBrk="1" latinLnBrk="0" hangingPunct="1">
              <a:lnSpc>
                <a:spcPct val="100000"/>
              </a:lnSpc>
              <a:spcBef>
                <a:spcPts val="0"/>
              </a:spcBef>
              <a:buNone/>
              <a:defRPr sz="1688" b="0" i="0" u="none" strike="noStrike" kern="1200" cap="none">
                <a:solidFill>
                  <a:srgbClr val="000000"/>
                </a:solidFill>
                <a:latin typeface="Gill Sans"/>
                <a:ea typeface="Gill Sans"/>
                <a:cs typeface="Gill Sans"/>
                <a:sym typeface="Gill Sans"/>
              </a:defRPr>
            </a:lvl5pPr>
            <a:lvl6pPr marL="0" marR="0" lvl="5" indent="0" algn="l" defTabSz="914400" rtl="0" eaLnBrk="1" latinLnBrk="0" hangingPunct="1">
              <a:lnSpc>
                <a:spcPct val="100000"/>
              </a:lnSpc>
              <a:spcBef>
                <a:spcPts val="0"/>
              </a:spcBef>
              <a:buNone/>
              <a:defRPr sz="1688" b="0" i="0" u="none" strike="noStrike" kern="1200" cap="none">
                <a:solidFill>
                  <a:srgbClr val="000000"/>
                </a:solidFill>
                <a:latin typeface="Gill Sans"/>
                <a:ea typeface="Gill Sans"/>
                <a:cs typeface="Gill Sans"/>
                <a:sym typeface="Gill Sans"/>
              </a:defRPr>
            </a:lvl6pPr>
            <a:lvl7pPr marL="0" marR="0" lvl="6" indent="0" algn="l" defTabSz="914400" rtl="0" eaLnBrk="1" latinLnBrk="0" hangingPunct="1">
              <a:lnSpc>
                <a:spcPct val="100000"/>
              </a:lnSpc>
              <a:spcBef>
                <a:spcPts val="0"/>
              </a:spcBef>
              <a:buNone/>
              <a:defRPr sz="1688" b="0" i="0" u="none" strike="noStrike" kern="1200" cap="none">
                <a:solidFill>
                  <a:srgbClr val="000000"/>
                </a:solidFill>
                <a:latin typeface="Gill Sans"/>
                <a:ea typeface="Gill Sans"/>
                <a:cs typeface="Gill Sans"/>
                <a:sym typeface="Gill Sans"/>
              </a:defRPr>
            </a:lvl7pPr>
            <a:lvl8pPr marL="0" marR="0" lvl="7" indent="0" algn="l" defTabSz="914400" rtl="0" eaLnBrk="1" latinLnBrk="0" hangingPunct="1">
              <a:lnSpc>
                <a:spcPct val="100000"/>
              </a:lnSpc>
              <a:spcBef>
                <a:spcPts val="0"/>
              </a:spcBef>
              <a:buNone/>
              <a:defRPr sz="1688" b="0" i="0" u="none" strike="noStrike" kern="1200" cap="none">
                <a:solidFill>
                  <a:srgbClr val="000000"/>
                </a:solidFill>
                <a:latin typeface="Gill Sans"/>
                <a:ea typeface="Gill Sans"/>
                <a:cs typeface="Gill Sans"/>
                <a:sym typeface="Gill Sans"/>
              </a:defRPr>
            </a:lvl8pPr>
            <a:lvl9pPr marL="0" marR="0" lvl="8" indent="0" algn="l" defTabSz="914400" rtl="0" eaLnBrk="1" latinLnBrk="0" hangingPunct="1">
              <a:lnSpc>
                <a:spcPct val="100000"/>
              </a:lnSpc>
              <a:spcBef>
                <a:spcPts val="0"/>
              </a:spcBef>
              <a:buNone/>
              <a:defRPr sz="1688" b="0" i="0" u="none" strike="noStrike" kern="1200" cap="none">
                <a:solidFill>
                  <a:srgbClr val="000000"/>
                </a:solidFill>
                <a:latin typeface="Gill Sans"/>
                <a:ea typeface="Gill Sans"/>
                <a:cs typeface="Gill Sans"/>
                <a:sym typeface="Gill Sans"/>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85309310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1pPr>
      <a:lvl2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2pPr>
      <a:lvl3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3pPr>
      <a:lvl4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4pPr>
      <a:lvl5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5pPr>
      <a:lvl6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6pPr>
      <a:lvl7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7pPr>
      <a:lvl8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8pPr>
      <a:lvl9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9pPr>
    </p:titleStyle>
    <p:bodyStyle>
      <a:lvl1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1pPr>
      <a:lvl2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2pPr>
      <a:lvl3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3pPr>
      <a:lvl4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4pPr>
      <a:lvl5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5pPr>
      <a:lvl6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6pPr>
      <a:lvl7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7pPr>
      <a:lvl8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8pPr>
      <a:lvl9pPr marL="0" marR="0" indent="0" algn="ctr" defTabSz="321473" rtl="0" latinLnBrk="0">
        <a:lnSpc>
          <a:spcPct val="80000"/>
        </a:lnSpc>
        <a:spcBef>
          <a:spcPts val="3868"/>
        </a:spcBef>
        <a:spcAft>
          <a:spcPts val="0"/>
        </a:spcAft>
        <a:buClrTx/>
        <a:buSzTx/>
        <a:buFontTx/>
        <a:buNone/>
        <a:tabLst/>
        <a:defRPr sz="3516" b="0" i="0" u="none" strike="noStrike" cap="none" spc="0" baseline="0">
          <a:ln>
            <a:noFill/>
          </a:ln>
          <a:solidFill>
            <a:srgbClr val="333333"/>
          </a:solidFill>
          <a:uFillTx/>
          <a:latin typeface="+mn-lt"/>
          <a:ea typeface="+mn-ea"/>
          <a:cs typeface="+mn-cs"/>
          <a:sym typeface="Helvetica Neue Thin"/>
        </a:defRPr>
      </a:lvl9pPr>
    </p:bodyStyle>
    <p:otherStyle>
      <a:lvl1pPr marL="0" marR="0" indent="0" algn="ctr" defTabSz="41077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1pPr>
      <a:lvl2pPr marL="0" marR="0" indent="160736" algn="ctr" defTabSz="41077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2pPr>
      <a:lvl3pPr marL="0" marR="0" indent="321473" algn="ctr" defTabSz="41077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3pPr>
      <a:lvl4pPr marL="0" marR="0" indent="482211" algn="ctr" defTabSz="41077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4pPr>
      <a:lvl5pPr marL="0" marR="0" indent="642947" algn="ctr" defTabSz="41077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5pPr>
      <a:lvl6pPr marL="0" marR="0" indent="803683" algn="ctr" defTabSz="41077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6pPr>
      <a:lvl7pPr marL="0" marR="0" indent="964420" algn="ctr" defTabSz="41077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7pPr>
      <a:lvl8pPr marL="0" marR="0" indent="1125157" algn="ctr" defTabSz="41077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8pPr>
      <a:lvl9pPr marL="0" marR="0" indent="1285894" algn="ctr" defTabSz="41077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1.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6.png"/><Relationship Id="rId14" Type="http://schemas.openxmlformats.org/officeDocument/2006/relationships/image" Target="../media/image2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A0E86E-F10D-4158-A04A-CFEDB81FE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 y="-43231"/>
            <a:ext cx="12270582" cy="6901231"/>
          </a:xfrm>
          <a:prstGeom prst="rect">
            <a:avLst/>
          </a:prstGeom>
        </p:spPr>
      </p:pic>
      <p:sp>
        <p:nvSpPr>
          <p:cNvPr id="5" name="Rectangle 4">
            <a:extLst>
              <a:ext uri="{FF2B5EF4-FFF2-40B4-BE49-F238E27FC236}">
                <a16:creationId xmlns:a16="http://schemas.microsoft.com/office/drawing/2014/main" xmlns="" id="{515F02C2-EBCA-4129-8BBD-1845969259BF}"/>
              </a:ext>
            </a:extLst>
          </p:cNvPr>
          <p:cNvSpPr/>
          <p:nvPr/>
        </p:nvSpPr>
        <p:spPr>
          <a:xfrm>
            <a:off x="-84083" y="5770929"/>
            <a:ext cx="12276083" cy="1098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3F1E95D8-02DA-4406-9005-F47A73DA4650}"/>
              </a:ext>
            </a:extLst>
          </p:cNvPr>
          <p:cNvSpPr txBox="1"/>
          <p:nvPr/>
        </p:nvSpPr>
        <p:spPr>
          <a:xfrm>
            <a:off x="-108713" y="5468877"/>
            <a:ext cx="12325341" cy="1400383"/>
          </a:xfrm>
          <a:prstGeom prst="rect">
            <a:avLst/>
          </a:prstGeom>
          <a:solidFill>
            <a:schemeClr val="bg1"/>
          </a:solidFill>
        </p:spPr>
        <p:txBody>
          <a:bodyPr wrap="square" rtlCol="0">
            <a:spAutoFit/>
          </a:bodyPr>
          <a:lstStyle/>
          <a:p>
            <a:r>
              <a:rPr lang="en-US" sz="4000" b="1" dirty="0">
                <a:effectLst>
                  <a:outerShdw blurRad="38100" dist="38100" dir="2700000" algn="tl">
                    <a:srgbClr val="000000">
                      <a:alpha val="43137"/>
                    </a:srgbClr>
                  </a:outerShdw>
                </a:effectLst>
                <a:cs typeface="Arial" panose="020B0604020202020204" pitchFamily="34" charset="0"/>
              </a:rPr>
              <a:t>NASA Advanced Air Mobility (AAM)</a:t>
            </a:r>
          </a:p>
          <a:p>
            <a:r>
              <a:rPr lang="en-US" sz="2500" b="1" dirty="0">
                <a:cs typeface="Arial" panose="020B0604020202020204" pitchFamily="34" charset="0"/>
              </a:rPr>
              <a:t>Anna Cavolowsky and BreeAnn Stallsmith</a:t>
            </a:r>
            <a:br>
              <a:rPr lang="en-US" sz="2500" b="1" dirty="0">
                <a:cs typeface="Arial" panose="020B0604020202020204" pitchFamily="34" charset="0"/>
              </a:rPr>
            </a:br>
            <a:r>
              <a:rPr lang="en-US" sz="2000" dirty="0">
                <a:ea typeface="Calibri"/>
                <a:cs typeface="Calibri"/>
                <a:sym typeface="Calibri"/>
              </a:rPr>
              <a:t>Project Administrators, NASA Aeronautics Research Institute </a:t>
            </a:r>
          </a:p>
        </p:txBody>
      </p:sp>
    </p:spTree>
    <p:extLst>
      <p:ext uri="{BB962C8B-B14F-4D97-AF65-F5344CB8AC3E}">
        <p14:creationId xmlns:p14="http://schemas.microsoft.com/office/powerpoint/2010/main" val="15159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40">
            <a:extLst>
              <a:ext uri="{FF2B5EF4-FFF2-40B4-BE49-F238E27FC236}">
                <a16:creationId xmlns:a16="http://schemas.microsoft.com/office/drawing/2014/main" xmlns="" id="{CC228845-D2DF-4607-8B4A-1AD5B906BC6F}"/>
              </a:ext>
            </a:extLst>
          </p:cNvPr>
          <p:cNvSpPr/>
          <p:nvPr/>
        </p:nvSpPr>
        <p:spPr>
          <a:xfrm>
            <a:off x="2073860" y="762185"/>
            <a:ext cx="7961249" cy="570355"/>
          </a:xfrm>
          <a:prstGeom prst="roundRect">
            <a:avLst>
              <a:gd name="adj" fmla="val 33977"/>
            </a:avLst>
          </a:prstGeom>
          <a:solidFill>
            <a:srgbClr val="9BBB59"/>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prstClr val="white"/>
                </a:solidFill>
                <a:effectLst/>
                <a:uLnTx/>
                <a:uFillTx/>
                <a:latin typeface="Calibri"/>
                <a:ea typeface="+mn-ea"/>
                <a:cs typeface="+mn-cs"/>
              </a:rPr>
              <a:t>Accelerate Advanced </a:t>
            </a:r>
            <a:r>
              <a:rPr lang="en-US" sz="2400" b="1" i="1" kern="0" dirty="0">
                <a:solidFill>
                  <a:prstClr val="white"/>
                </a:solidFill>
                <a:latin typeface="Calibri"/>
              </a:rPr>
              <a:t>A</a:t>
            </a:r>
            <a:r>
              <a:rPr kumimoji="0" lang="en-US" sz="2400" b="1" i="1" u="none" strike="noStrike" kern="0" cap="none" spc="0" normalizeH="0" baseline="0" noProof="0" dirty="0" err="1">
                <a:ln>
                  <a:noFill/>
                </a:ln>
                <a:solidFill>
                  <a:prstClr val="white"/>
                </a:solidFill>
                <a:effectLst/>
                <a:uLnTx/>
                <a:uFillTx/>
                <a:latin typeface="Calibri"/>
                <a:ea typeface="+mn-ea"/>
                <a:cs typeface="+mn-cs"/>
              </a:rPr>
              <a:t>ir</a:t>
            </a:r>
            <a:r>
              <a:rPr kumimoji="0" lang="en-US" sz="2400" b="1" i="1" u="none" strike="noStrike" kern="0" cap="none" spc="0" normalizeH="0" baseline="0" noProof="0" dirty="0">
                <a:ln>
                  <a:noFill/>
                </a:ln>
                <a:solidFill>
                  <a:prstClr val="white"/>
                </a:solidFill>
                <a:effectLst/>
                <a:uLnTx/>
                <a:uFillTx/>
                <a:latin typeface="Calibri"/>
                <a:ea typeface="+mn-ea"/>
                <a:cs typeface="+mn-cs"/>
              </a:rPr>
              <a:t> Mobility through collaboration</a:t>
            </a:r>
          </a:p>
        </p:txBody>
      </p:sp>
      <p:sp>
        <p:nvSpPr>
          <p:cNvPr id="62" name="Title 1">
            <a:extLst>
              <a:ext uri="{FF2B5EF4-FFF2-40B4-BE49-F238E27FC236}">
                <a16:creationId xmlns:a16="http://schemas.microsoft.com/office/drawing/2014/main" xmlns="" id="{747EE1FD-9E77-4575-A4C9-95E01BBEE77F}"/>
              </a:ext>
            </a:extLst>
          </p:cNvPr>
          <p:cNvSpPr txBox="1">
            <a:spLocks/>
          </p:cNvSpPr>
          <p:nvPr/>
        </p:nvSpPr>
        <p:spPr>
          <a:xfrm>
            <a:off x="949731" y="0"/>
            <a:ext cx="10904107" cy="663840"/>
          </a:xfrm>
          <a:prstGeom prst="rect">
            <a:avLst/>
          </a:prstGeom>
        </p:spPr>
        <p:txBody>
          <a:bodyPr vert="horz" lIns="91440" tIns="45720" rIns="91440" bIns="45720" rtlCol="0" anchor="ctr">
            <a:normAutofit/>
          </a:bodyPr>
          <a:lstStyle>
            <a:lvl1pPr algn="ctr" defTabSz="457189" rtl="0" eaLnBrk="1" latinLnBrk="0" hangingPunct="1">
              <a:lnSpc>
                <a:spcPct val="80000"/>
              </a:lnSpc>
              <a:spcBef>
                <a:spcPct val="0"/>
              </a:spcBef>
              <a:buNone/>
              <a:defRPr sz="2800" b="1" kern="1200">
                <a:solidFill>
                  <a:schemeClr val="tx1"/>
                </a:solidFill>
                <a:latin typeface="+mj-lt"/>
                <a:ea typeface="+mj-ea"/>
                <a:cs typeface="+mj-cs"/>
              </a:defRPr>
            </a:lvl1pPr>
          </a:lstStyle>
          <a:p>
            <a:pPr marL="0" marR="0" lvl="0" indent="0" algn="ctr" defTabSz="457189"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AAM Ecosystem Working Groups</a:t>
            </a:r>
          </a:p>
        </p:txBody>
      </p:sp>
      <p:grpSp>
        <p:nvGrpSpPr>
          <p:cNvPr id="64" name="Group 63">
            <a:extLst>
              <a:ext uri="{FF2B5EF4-FFF2-40B4-BE49-F238E27FC236}">
                <a16:creationId xmlns:a16="http://schemas.microsoft.com/office/drawing/2014/main" xmlns="" id="{7BB671EB-0876-4637-AA66-81B18300A68A}"/>
              </a:ext>
            </a:extLst>
          </p:cNvPr>
          <p:cNvGrpSpPr/>
          <p:nvPr/>
        </p:nvGrpSpPr>
        <p:grpSpPr>
          <a:xfrm>
            <a:off x="731344" y="1564641"/>
            <a:ext cx="10759789" cy="5081556"/>
            <a:chOff x="731344" y="1564641"/>
            <a:chExt cx="10759789" cy="5081556"/>
          </a:xfrm>
        </p:grpSpPr>
        <p:grpSp>
          <p:nvGrpSpPr>
            <p:cNvPr id="65" name="Group 64">
              <a:extLst>
                <a:ext uri="{FF2B5EF4-FFF2-40B4-BE49-F238E27FC236}">
                  <a16:creationId xmlns:a16="http://schemas.microsoft.com/office/drawing/2014/main" xmlns="" id="{47BFA807-CB50-40F5-AE63-B823FA29668F}"/>
                </a:ext>
              </a:extLst>
            </p:cNvPr>
            <p:cNvGrpSpPr/>
            <p:nvPr/>
          </p:nvGrpSpPr>
          <p:grpSpPr>
            <a:xfrm>
              <a:off x="4562629" y="1693807"/>
              <a:ext cx="6928504" cy="4871767"/>
              <a:chOff x="4865099" y="1693807"/>
              <a:chExt cx="6928504" cy="4871767"/>
            </a:xfrm>
          </p:grpSpPr>
          <p:grpSp>
            <p:nvGrpSpPr>
              <p:cNvPr id="69" name="Group 68">
                <a:extLst>
                  <a:ext uri="{FF2B5EF4-FFF2-40B4-BE49-F238E27FC236}">
                    <a16:creationId xmlns:a16="http://schemas.microsoft.com/office/drawing/2014/main" xmlns="" id="{7109CD7B-8A7F-4323-BC09-37434D69BAC9}"/>
                  </a:ext>
                </a:extLst>
              </p:cNvPr>
              <p:cNvGrpSpPr/>
              <p:nvPr/>
            </p:nvGrpSpPr>
            <p:grpSpPr>
              <a:xfrm>
                <a:off x="4865100" y="1693807"/>
                <a:ext cx="6928502" cy="384048"/>
                <a:chOff x="4865106" y="1610262"/>
                <a:chExt cx="6928502" cy="384048"/>
              </a:xfrm>
            </p:grpSpPr>
            <p:sp>
              <p:nvSpPr>
                <p:cNvPr id="88" name="Rounded Rectangle 8">
                  <a:extLst>
                    <a:ext uri="{FF2B5EF4-FFF2-40B4-BE49-F238E27FC236}">
                      <a16:creationId xmlns:a16="http://schemas.microsoft.com/office/drawing/2014/main" xmlns="" id="{BCCFB942-16F5-47CC-9A30-A17B7213F7DC}"/>
                    </a:ext>
                  </a:extLst>
                </p:cNvPr>
                <p:cNvSpPr/>
                <p:nvPr/>
              </p:nvSpPr>
              <p:spPr>
                <a:xfrm>
                  <a:off x="4865106" y="1610262"/>
                  <a:ext cx="6928502" cy="384048"/>
                </a:xfrm>
                <a:prstGeom prst="roundRect">
                  <a:avLst>
                    <a:gd name="adj" fmla="val 10000"/>
                  </a:avLst>
                </a:prstGeom>
                <a:solidFill>
                  <a:srgbClr val="1F497D">
                    <a:alpha val="80000"/>
                  </a:srgbClr>
                </a:solidFill>
                <a:ln>
                  <a:noFill/>
                </a:ln>
                <a:effectLst/>
              </p:spPr>
              <p:txBody>
                <a:bodyPr tIns="9144" bIns="9144"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Recognize and address near-term needs to kick-start AAM/UAM</a:t>
                  </a:r>
                </a:p>
              </p:txBody>
            </p:sp>
            <p:sp>
              <p:nvSpPr>
                <p:cNvPr id="89" name="Rectangle 88" descr="Presentation with Checklist">
                  <a:extLst>
                    <a:ext uri="{FF2B5EF4-FFF2-40B4-BE49-F238E27FC236}">
                      <a16:creationId xmlns:a16="http://schemas.microsoft.com/office/drawing/2014/main" xmlns="" id="{6E50C5B5-5206-41FB-81D1-2BCFA993148E}"/>
                    </a:ext>
                  </a:extLst>
                </p:cNvPr>
                <p:cNvSpPr>
                  <a:spLocks noChangeAspect="1"/>
                </p:cNvSpPr>
                <p:nvPr/>
              </p:nvSpPr>
              <p:spPr>
                <a:xfrm>
                  <a:off x="4923120" y="1665126"/>
                  <a:ext cx="274587" cy="27432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solidFill>
                    <a:sysClr val="window" lastClr="FFFFFF">
                      <a:alpha val="0"/>
                      <a:hueOff val="0"/>
                      <a:satOff val="0"/>
                      <a:lumOff val="0"/>
                      <a:alphaOff val="0"/>
                    </a:sysClr>
                  </a:solidFill>
                  <a:prstDash val="solid"/>
                </a:ln>
                <a:effectLst/>
              </p:spPr>
            </p:sp>
          </p:grpSp>
          <p:grpSp>
            <p:nvGrpSpPr>
              <p:cNvPr id="70" name="Group 69">
                <a:extLst>
                  <a:ext uri="{FF2B5EF4-FFF2-40B4-BE49-F238E27FC236}">
                    <a16:creationId xmlns:a16="http://schemas.microsoft.com/office/drawing/2014/main" xmlns="" id="{99A13DBB-ED05-4062-A7D1-C5A97B364459}"/>
                  </a:ext>
                </a:extLst>
              </p:cNvPr>
              <p:cNvGrpSpPr/>
              <p:nvPr/>
            </p:nvGrpSpPr>
            <p:grpSpPr>
              <a:xfrm>
                <a:off x="4865100" y="2343160"/>
                <a:ext cx="6928501" cy="384048"/>
                <a:chOff x="4865105" y="2257300"/>
                <a:chExt cx="6928501" cy="384048"/>
              </a:xfrm>
            </p:grpSpPr>
            <p:sp>
              <p:nvSpPr>
                <p:cNvPr id="86" name="Rounded Rectangle 11">
                  <a:extLst>
                    <a:ext uri="{FF2B5EF4-FFF2-40B4-BE49-F238E27FC236}">
                      <a16:creationId xmlns:a16="http://schemas.microsoft.com/office/drawing/2014/main" xmlns="" id="{6F27802F-4851-4AC3-B4BF-92650D665A85}"/>
                    </a:ext>
                  </a:extLst>
                </p:cNvPr>
                <p:cNvSpPr/>
                <p:nvPr/>
              </p:nvSpPr>
              <p:spPr>
                <a:xfrm>
                  <a:off x="4865105" y="2257300"/>
                  <a:ext cx="6928501" cy="384048"/>
                </a:xfrm>
                <a:prstGeom prst="roundRect">
                  <a:avLst>
                    <a:gd name="adj" fmla="val 10000"/>
                  </a:avLst>
                </a:prstGeom>
                <a:solidFill>
                  <a:srgbClr val="1F497D">
                    <a:alpha val="80000"/>
                  </a:srgbClr>
                </a:solidFill>
                <a:ln>
                  <a:noFill/>
                </a:ln>
                <a:effectLst/>
              </p:spPr>
              <p:txBody>
                <a:bodyPr tIns="9144" bIns="9144"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Research needs for scalable AAM towards maturity level-4</a:t>
                  </a:r>
                </a:p>
              </p:txBody>
            </p:sp>
            <p:sp>
              <p:nvSpPr>
                <p:cNvPr id="87" name="Rectangle 86" descr="Microscope">
                  <a:extLst>
                    <a:ext uri="{FF2B5EF4-FFF2-40B4-BE49-F238E27FC236}">
                      <a16:creationId xmlns:a16="http://schemas.microsoft.com/office/drawing/2014/main" xmlns="" id="{3B0D7151-42A3-41C2-8B91-D046FF41F6A1}"/>
                    </a:ext>
                  </a:extLst>
                </p:cNvPr>
                <p:cNvSpPr>
                  <a:spLocks noChangeAspect="1"/>
                </p:cNvSpPr>
                <p:nvPr/>
              </p:nvSpPr>
              <p:spPr>
                <a:xfrm>
                  <a:off x="4923120" y="2312164"/>
                  <a:ext cx="274587" cy="274320"/>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solidFill>
                    <a:sysClr val="window" lastClr="FFFFFF">
                      <a:alpha val="0"/>
                      <a:hueOff val="0"/>
                      <a:satOff val="0"/>
                      <a:lumOff val="0"/>
                      <a:alphaOff val="0"/>
                    </a:sysClr>
                  </a:solidFill>
                  <a:prstDash val="solid"/>
                </a:ln>
                <a:effectLst/>
              </p:spPr>
            </p:sp>
          </p:grpSp>
          <p:grpSp>
            <p:nvGrpSpPr>
              <p:cNvPr id="71" name="Group 70">
                <a:extLst>
                  <a:ext uri="{FF2B5EF4-FFF2-40B4-BE49-F238E27FC236}">
                    <a16:creationId xmlns:a16="http://schemas.microsoft.com/office/drawing/2014/main" xmlns="" id="{4180CD44-6216-404B-AB30-2C27509E48E8}"/>
                  </a:ext>
                </a:extLst>
              </p:cNvPr>
              <p:cNvGrpSpPr/>
              <p:nvPr/>
            </p:nvGrpSpPr>
            <p:grpSpPr>
              <a:xfrm>
                <a:off x="4865102" y="2970730"/>
                <a:ext cx="6928500" cy="590992"/>
                <a:chOff x="4865102" y="2970730"/>
                <a:chExt cx="6928500" cy="590992"/>
              </a:xfrm>
            </p:grpSpPr>
            <p:sp>
              <p:nvSpPr>
                <p:cNvPr id="84" name="Rounded Rectangle 14">
                  <a:extLst>
                    <a:ext uri="{FF2B5EF4-FFF2-40B4-BE49-F238E27FC236}">
                      <a16:creationId xmlns:a16="http://schemas.microsoft.com/office/drawing/2014/main" xmlns="" id="{FD55B6E7-153B-4E76-A21D-5C47835E613B}"/>
                    </a:ext>
                  </a:extLst>
                </p:cNvPr>
                <p:cNvSpPr/>
                <p:nvPr/>
              </p:nvSpPr>
              <p:spPr>
                <a:xfrm>
                  <a:off x="4865102" y="2970730"/>
                  <a:ext cx="6928500" cy="590992"/>
                </a:xfrm>
                <a:prstGeom prst="roundRect">
                  <a:avLst>
                    <a:gd name="adj" fmla="val 10000"/>
                  </a:avLst>
                </a:prstGeom>
                <a:solidFill>
                  <a:srgbClr val="1F497D">
                    <a:alpha val="80000"/>
                  </a:srgbClr>
                </a:solidFill>
                <a:ln>
                  <a:noFill/>
                </a:ln>
                <a:effectLst/>
              </p:spPr>
              <p:txBody>
                <a:bodyPr tIns="9144" bIns="9144"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Identify partnership opportunities with NASA projects including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National Campaign </a:t>
                  </a:r>
                </a:p>
              </p:txBody>
            </p:sp>
            <p:sp>
              <p:nvSpPr>
                <p:cNvPr id="85" name="Rectangle 84" descr="Handshake">
                  <a:extLst>
                    <a:ext uri="{FF2B5EF4-FFF2-40B4-BE49-F238E27FC236}">
                      <a16:creationId xmlns:a16="http://schemas.microsoft.com/office/drawing/2014/main" xmlns="" id="{5134FEA2-0585-412D-A103-A658ABE1674C}"/>
                    </a:ext>
                  </a:extLst>
                </p:cNvPr>
                <p:cNvSpPr>
                  <a:spLocks noChangeAspect="1"/>
                </p:cNvSpPr>
                <p:nvPr/>
              </p:nvSpPr>
              <p:spPr>
                <a:xfrm>
                  <a:off x="4923120" y="3106871"/>
                  <a:ext cx="274587" cy="274320"/>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solidFill>
                    <a:sysClr val="window" lastClr="FFFFFF">
                      <a:alpha val="0"/>
                      <a:hueOff val="0"/>
                      <a:satOff val="0"/>
                      <a:lumOff val="0"/>
                      <a:alphaOff val="0"/>
                    </a:sysClr>
                  </a:solidFill>
                  <a:prstDash val="solid"/>
                </a:ln>
                <a:effectLst/>
              </p:spPr>
            </p:sp>
          </p:grpSp>
          <p:grpSp>
            <p:nvGrpSpPr>
              <p:cNvPr id="72" name="Group 71">
                <a:extLst>
                  <a:ext uri="{FF2B5EF4-FFF2-40B4-BE49-F238E27FC236}">
                    <a16:creationId xmlns:a16="http://schemas.microsoft.com/office/drawing/2014/main" xmlns="" id="{9F586479-004D-4829-BB83-958B65265F9E}"/>
                  </a:ext>
                </a:extLst>
              </p:cNvPr>
              <p:cNvGrpSpPr/>
              <p:nvPr/>
            </p:nvGrpSpPr>
            <p:grpSpPr>
              <a:xfrm>
                <a:off x="4865103" y="3754272"/>
                <a:ext cx="6928500" cy="384048"/>
                <a:chOff x="4865106" y="3677849"/>
                <a:chExt cx="6928500" cy="384048"/>
              </a:xfrm>
            </p:grpSpPr>
            <p:sp>
              <p:nvSpPr>
                <p:cNvPr id="82" name="Rounded Rectangle 17">
                  <a:extLst>
                    <a:ext uri="{FF2B5EF4-FFF2-40B4-BE49-F238E27FC236}">
                      <a16:creationId xmlns:a16="http://schemas.microsoft.com/office/drawing/2014/main" xmlns="" id="{6F893E03-7E36-41F6-A847-78A3116F32FE}"/>
                    </a:ext>
                  </a:extLst>
                </p:cNvPr>
                <p:cNvSpPr/>
                <p:nvPr/>
              </p:nvSpPr>
              <p:spPr>
                <a:xfrm>
                  <a:off x="4865106" y="3677849"/>
                  <a:ext cx="6928500" cy="384048"/>
                </a:xfrm>
                <a:prstGeom prst="roundRect">
                  <a:avLst>
                    <a:gd name="adj" fmla="val 10000"/>
                  </a:avLst>
                </a:prstGeom>
                <a:solidFill>
                  <a:srgbClr val="1F497D">
                    <a:alpha val="80000"/>
                  </a:srgbClr>
                </a:solidFill>
                <a:ln>
                  <a:noFill/>
                </a:ln>
                <a:effectLst/>
              </p:spPr>
              <p:txBody>
                <a:bodyPr tIns="9144" bIns="9144"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Foster collaborations among each other</a:t>
                  </a:r>
                </a:p>
              </p:txBody>
            </p:sp>
            <p:sp>
              <p:nvSpPr>
                <p:cNvPr id="83" name="Rectangle 82" descr="Children">
                  <a:extLst>
                    <a:ext uri="{FF2B5EF4-FFF2-40B4-BE49-F238E27FC236}">
                      <a16:creationId xmlns:a16="http://schemas.microsoft.com/office/drawing/2014/main" xmlns="" id="{30D4FB43-00CF-4B84-9F2A-D0E8BBEBB04E}"/>
                    </a:ext>
                  </a:extLst>
                </p:cNvPr>
                <p:cNvSpPr>
                  <a:spLocks noChangeAspect="1"/>
                </p:cNvSpPr>
                <p:nvPr/>
              </p:nvSpPr>
              <p:spPr>
                <a:xfrm>
                  <a:off x="4923120" y="3732713"/>
                  <a:ext cx="274587" cy="274320"/>
                </a:xfrm>
                <a:prstGeom prst="rect">
                  <a:avLst/>
                </a:prstGeom>
                <a: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a:blipFill>
                <a:ln w="25400" cap="flat" cmpd="sng" algn="ctr">
                  <a:solidFill>
                    <a:sysClr val="window" lastClr="FFFFFF">
                      <a:alpha val="0"/>
                      <a:hueOff val="0"/>
                      <a:satOff val="0"/>
                      <a:lumOff val="0"/>
                      <a:alphaOff val="0"/>
                    </a:sysClr>
                  </a:solidFill>
                  <a:prstDash val="solid"/>
                </a:ln>
                <a:effectLst/>
              </p:spPr>
            </p:sp>
          </p:grpSp>
          <p:grpSp>
            <p:nvGrpSpPr>
              <p:cNvPr id="73" name="Group 72">
                <a:extLst>
                  <a:ext uri="{FF2B5EF4-FFF2-40B4-BE49-F238E27FC236}">
                    <a16:creationId xmlns:a16="http://schemas.microsoft.com/office/drawing/2014/main" xmlns="" id="{CFB782E6-E72C-4115-8F60-E3C956375C3C}"/>
                  </a:ext>
                </a:extLst>
              </p:cNvPr>
              <p:cNvGrpSpPr/>
              <p:nvPr/>
            </p:nvGrpSpPr>
            <p:grpSpPr>
              <a:xfrm>
                <a:off x="4865104" y="4365622"/>
                <a:ext cx="6928498" cy="384048"/>
                <a:chOff x="4865106" y="4324886"/>
                <a:chExt cx="6928498" cy="384048"/>
              </a:xfrm>
            </p:grpSpPr>
            <p:sp>
              <p:nvSpPr>
                <p:cNvPr id="80" name="Rounded Rectangle 20">
                  <a:extLst>
                    <a:ext uri="{FF2B5EF4-FFF2-40B4-BE49-F238E27FC236}">
                      <a16:creationId xmlns:a16="http://schemas.microsoft.com/office/drawing/2014/main" xmlns="" id="{91542AC4-0C8D-40A8-A35F-74E5D51965C6}"/>
                    </a:ext>
                  </a:extLst>
                </p:cNvPr>
                <p:cNvSpPr/>
                <p:nvPr/>
              </p:nvSpPr>
              <p:spPr>
                <a:xfrm>
                  <a:off x="4865106" y="4324886"/>
                  <a:ext cx="6928498" cy="384048"/>
                </a:xfrm>
                <a:prstGeom prst="roundRect">
                  <a:avLst>
                    <a:gd name="adj" fmla="val 10000"/>
                  </a:avLst>
                </a:prstGeom>
                <a:solidFill>
                  <a:srgbClr val="1F497D">
                    <a:alpha val="80000"/>
                  </a:srgbClr>
                </a:solidFill>
                <a:ln>
                  <a:noFill/>
                </a:ln>
                <a:effectLst/>
              </p:spPr>
              <p:txBody>
                <a:bodyPr tIns="9144" bIns="9144"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Generate data and information for standards bodies</a:t>
                  </a:r>
                </a:p>
              </p:txBody>
            </p:sp>
            <p:sp>
              <p:nvSpPr>
                <p:cNvPr id="81" name="Rectangle 80">
                  <a:extLst>
                    <a:ext uri="{FF2B5EF4-FFF2-40B4-BE49-F238E27FC236}">
                      <a16:creationId xmlns:a16="http://schemas.microsoft.com/office/drawing/2014/main" xmlns="" id="{CC3CD801-FBB9-45B8-8E45-07B6F4C5BF59}"/>
                    </a:ext>
                  </a:extLst>
                </p:cNvPr>
                <p:cNvSpPr/>
                <p:nvPr/>
              </p:nvSpPr>
              <p:spPr>
                <a:xfrm>
                  <a:off x="4967363" y="4423948"/>
                  <a:ext cx="186105" cy="185924"/>
                </a:xfrm>
                <a:prstGeom prst="rect">
                  <a:avLst/>
                </a:prstGeom>
                <a:solidFill>
                  <a:srgbClr val="F79646">
                    <a:hueOff val="0"/>
                    <a:satOff val="0"/>
                    <a:lumOff val="0"/>
                    <a:alphaOff val="0"/>
                  </a:srgbClr>
                </a:solidFill>
                <a:ln w="25400" cap="flat" cmpd="sng" algn="ctr">
                  <a:solidFill>
                    <a:sysClr val="window" lastClr="FFFFFF">
                      <a:alpha val="0"/>
                      <a:hueOff val="0"/>
                      <a:satOff val="0"/>
                      <a:lumOff val="0"/>
                      <a:alphaOff val="0"/>
                    </a:sysClr>
                  </a:solidFill>
                  <a:prstDash val="solid"/>
                </a:ln>
                <a:effectLst/>
              </p:spPr>
            </p:sp>
          </p:grpSp>
          <p:grpSp>
            <p:nvGrpSpPr>
              <p:cNvPr id="74" name="Group 73">
                <a:extLst>
                  <a:ext uri="{FF2B5EF4-FFF2-40B4-BE49-F238E27FC236}">
                    <a16:creationId xmlns:a16="http://schemas.microsoft.com/office/drawing/2014/main" xmlns="" id="{65DCD0FD-0D59-4C45-84B0-5A4382FCFE63}"/>
                  </a:ext>
                </a:extLst>
              </p:cNvPr>
              <p:cNvGrpSpPr/>
              <p:nvPr/>
            </p:nvGrpSpPr>
            <p:grpSpPr>
              <a:xfrm>
                <a:off x="4865105" y="4971923"/>
                <a:ext cx="6928496" cy="662850"/>
                <a:chOff x="4865106" y="4971923"/>
                <a:chExt cx="6928496" cy="662850"/>
              </a:xfrm>
            </p:grpSpPr>
            <p:sp>
              <p:nvSpPr>
                <p:cNvPr id="78" name="Rounded Rectangle 23">
                  <a:extLst>
                    <a:ext uri="{FF2B5EF4-FFF2-40B4-BE49-F238E27FC236}">
                      <a16:creationId xmlns:a16="http://schemas.microsoft.com/office/drawing/2014/main" xmlns="" id="{DE5E4E5F-373D-46C9-87B3-11C9BE363688}"/>
                    </a:ext>
                  </a:extLst>
                </p:cNvPr>
                <p:cNvSpPr/>
                <p:nvPr/>
              </p:nvSpPr>
              <p:spPr>
                <a:xfrm>
                  <a:off x="4865106" y="4971923"/>
                  <a:ext cx="6928496" cy="662850"/>
                </a:xfrm>
                <a:prstGeom prst="roundRect">
                  <a:avLst>
                    <a:gd name="adj" fmla="val 10000"/>
                  </a:avLst>
                </a:prstGeom>
                <a:solidFill>
                  <a:srgbClr val="1F497D">
                    <a:alpha val="80000"/>
                  </a:srgbClr>
                </a:solidFill>
                <a:ln>
                  <a:noFill/>
                </a:ln>
                <a:effectLst/>
              </p:spPr>
              <p:txBody>
                <a:bodyPr tIns="9144" bIns="9144"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Collectively address pre-competitive considerations (e.g., protocols,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safety analysis)</a:t>
                  </a:r>
                </a:p>
              </p:txBody>
            </p:sp>
            <p:sp>
              <p:nvSpPr>
                <p:cNvPr id="79" name="Rectangle 78" descr="Checkmark">
                  <a:extLst>
                    <a:ext uri="{FF2B5EF4-FFF2-40B4-BE49-F238E27FC236}">
                      <a16:creationId xmlns:a16="http://schemas.microsoft.com/office/drawing/2014/main" xmlns="" id="{7F15C08B-E986-4BA0-9460-0ED4EA39C7AA}"/>
                    </a:ext>
                  </a:extLst>
                </p:cNvPr>
                <p:cNvSpPr>
                  <a:spLocks noChangeAspect="1"/>
                </p:cNvSpPr>
                <p:nvPr/>
              </p:nvSpPr>
              <p:spPr>
                <a:xfrm>
                  <a:off x="4923120" y="5166188"/>
                  <a:ext cx="274587" cy="274320"/>
                </a:xfrm>
                <a:prstGeom prst="rect">
                  <a:avLst/>
                </a:prstGeom>
                <a: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solidFill>
                    <a:sysClr val="window" lastClr="FFFFFF">
                      <a:alpha val="0"/>
                      <a:hueOff val="0"/>
                      <a:satOff val="0"/>
                      <a:lumOff val="0"/>
                      <a:alphaOff val="0"/>
                    </a:sysClr>
                  </a:solidFill>
                  <a:prstDash val="solid"/>
                </a:ln>
                <a:effectLst/>
              </p:spPr>
            </p:sp>
          </p:grpSp>
          <p:grpSp>
            <p:nvGrpSpPr>
              <p:cNvPr id="75" name="Group 74">
                <a:extLst>
                  <a:ext uri="{FF2B5EF4-FFF2-40B4-BE49-F238E27FC236}">
                    <a16:creationId xmlns:a16="http://schemas.microsoft.com/office/drawing/2014/main" xmlns="" id="{7D27D964-F8C7-47F1-85F4-B72C4138773A}"/>
                  </a:ext>
                </a:extLst>
              </p:cNvPr>
              <p:cNvGrpSpPr/>
              <p:nvPr/>
            </p:nvGrpSpPr>
            <p:grpSpPr>
              <a:xfrm>
                <a:off x="4865099" y="5842289"/>
                <a:ext cx="6928502" cy="723285"/>
                <a:chOff x="4865106" y="5868613"/>
                <a:chExt cx="6928502" cy="723285"/>
              </a:xfrm>
            </p:grpSpPr>
            <p:sp>
              <p:nvSpPr>
                <p:cNvPr id="76" name="Rounded Rectangle 26">
                  <a:extLst>
                    <a:ext uri="{FF2B5EF4-FFF2-40B4-BE49-F238E27FC236}">
                      <a16:creationId xmlns:a16="http://schemas.microsoft.com/office/drawing/2014/main" xmlns="" id="{817E96E9-3B39-4209-9548-6EED056F37C2}"/>
                    </a:ext>
                  </a:extLst>
                </p:cNvPr>
                <p:cNvSpPr/>
                <p:nvPr/>
              </p:nvSpPr>
              <p:spPr>
                <a:xfrm>
                  <a:off x="4865106" y="5868613"/>
                  <a:ext cx="6928502" cy="723285"/>
                </a:xfrm>
                <a:prstGeom prst="roundRect">
                  <a:avLst>
                    <a:gd name="adj" fmla="val 10000"/>
                  </a:avLst>
                </a:prstGeom>
                <a:solidFill>
                  <a:srgbClr val="1F497D">
                    <a:alpha val="80000"/>
                  </a:srgbClr>
                </a:solidFill>
                <a:ln>
                  <a:noFill/>
                </a:ln>
                <a:effectLst/>
              </p:spPr>
              <p:txBody>
                <a:bodyPr tIns="9144" bIns="9144"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Develop AAM system architectures, Book of Requirements 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Guidelines (</a:t>
                  </a:r>
                  <a:r>
                    <a:rPr kumimoji="0" lang="en-US" sz="1800" b="0" i="0" u="none" strike="noStrike" kern="0" cap="none" spc="0" normalizeH="0" baseline="0" noProof="0" dirty="0" err="1">
                      <a:ln>
                        <a:noFill/>
                      </a:ln>
                      <a:solidFill>
                        <a:prstClr val="white"/>
                      </a:solidFill>
                      <a:effectLst/>
                      <a:uLnTx/>
                      <a:uFillTx/>
                      <a:latin typeface="Calibri"/>
                      <a:ea typeface="+mn-ea"/>
                      <a:cs typeface="+mn-cs"/>
                    </a:rPr>
                    <a:t>BoRG</a:t>
                  </a:r>
                  <a:r>
                    <a:rPr kumimoji="0" lang="en-US" sz="1800" b="0" i="0" u="none" strike="noStrike" kern="0" cap="none" spc="0" normalizeH="0" baseline="0" noProof="0" dirty="0">
                      <a:ln>
                        <a:noFill/>
                      </a:ln>
                      <a:solidFill>
                        <a:prstClr val="white"/>
                      </a:solidFill>
                      <a:effectLst/>
                      <a:uLnTx/>
                      <a:uFillTx/>
                      <a:latin typeface="Calibri"/>
                      <a:ea typeface="+mn-ea"/>
                      <a:cs typeface="+mn-cs"/>
                    </a:rPr>
                    <a:t>), and Ecosystem Scorecard </a:t>
                  </a:r>
                </a:p>
              </p:txBody>
            </p:sp>
            <p:sp>
              <p:nvSpPr>
                <p:cNvPr id="77" name="Rectangle 76" descr="Books">
                  <a:extLst>
                    <a:ext uri="{FF2B5EF4-FFF2-40B4-BE49-F238E27FC236}">
                      <a16:creationId xmlns:a16="http://schemas.microsoft.com/office/drawing/2014/main" xmlns="" id="{3E74BCDC-C2E2-44D1-BE1E-A3C0356EDC0E}"/>
                    </a:ext>
                  </a:extLst>
                </p:cNvPr>
                <p:cNvSpPr>
                  <a:spLocks noChangeAspect="1"/>
                </p:cNvSpPr>
                <p:nvPr/>
              </p:nvSpPr>
              <p:spPr>
                <a:xfrm>
                  <a:off x="4923120" y="6093095"/>
                  <a:ext cx="274587" cy="274320"/>
                </a:xfrm>
                <a:prstGeom prst="rect">
                  <a:avLst/>
                </a:prstGeom>
                <a: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25400" cap="flat" cmpd="sng" algn="ctr">
                  <a:solidFill>
                    <a:sysClr val="window" lastClr="FFFFFF">
                      <a:alpha val="0"/>
                      <a:hueOff val="0"/>
                      <a:satOff val="0"/>
                      <a:lumOff val="0"/>
                      <a:alphaOff val="0"/>
                    </a:sysClr>
                  </a:solidFill>
                  <a:prstDash val="solid"/>
                </a:ln>
                <a:effectLst/>
              </p:spPr>
            </p:sp>
          </p:grpSp>
        </p:grpSp>
        <p:grpSp>
          <p:nvGrpSpPr>
            <p:cNvPr id="66" name="Group 65">
              <a:extLst>
                <a:ext uri="{FF2B5EF4-FFF2-40B4-BE49-F238E27FC236}">
                  <a16:creationId xmlns:a16="http://schemas.microsoft.com/office/drawing/2014/main" xmlns="" id="{0C01718D-6815-45CB-9BD5-CC697F510EFA}"/>
                </a:ext>
              </a:extLst>
            </p:cNvPr>
            <p:cNvGrpSpPr/>
            <p:nvPr/>
          </p:nvGrpSpPr>
          <p:grpSpPr>
            <a:xfrm>
              <a:off x="731344" y="1564641"/>
              <a:ext cx="3637455" cy="5081556"/>
              <a:chOff x="731344" y="1564641"/>
              <a:chExt cx="3637455" cy="5081556"/>
            </a:xfrm>
          </p:grpSpPr>
          <p:sp>
            <p:nvSpPr>
              <p:cNvPr id="67" name="Round Same Side Corner Rectangle 4">
                <a:extLst>
                  <a:ext uri="{FF2B5EF4-FFF2-40B4-BE49-F238E27FC236}">
                    <a16:creationId xmlns:a16="http://schemas.microsoft.com/office/drawing/2014/main" xmlns="" id="{4D7866A8-42B4-421F-9485-4E7FBD983E1A}"/>
                  </a:ext>
                </a:extLst>
              </p:cNvPr>
              <p:cNvSpPr/>
              <p:nvPr/>
            </p:nvSpPr>
            <p:spPr>
              <a:xfrm rot="5400000">
                <a:off x="9294" y="2286691"/>
                <a:ext cx="5081556" cy="3637455"/>
              </a:xfrm>
              <a:prstGeom prst="round2SameRect">
                <a:avLst>
                  <a:gd name="adj1" fmla="val 17577"/>
                  <a:gd name="adj2" fmla="val 0"/>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a:ea typeface="+mn-ea"/>
                  <a:cs typeface="+mn-cs"/>
                </a:endParaRPr>
              </a:p>
            </p:txBody>
          </p:sp>
          <p:sp>
            <p:nvSpPr>
              <p:cNvPr id="68" name="TextBox 67">
                <a:extLst>
                  <a:ext uri="{FF2B5EF4-FFF2-40B4-BE49-F238E27FC236}">
                    <a16:creationId xmlns:a16="http://schemas.microsoft.com/office/drawing/2014/main" xmlns="" id="{F00ED0CA-D50B-4C6F-BE1A-B7711E658E16}"/>
                  </a:ext>
                </a:extLst>
              </p:cNvPr>
              <p:cNvSpPr txBox="1"/>
              <p:nvPr/>
            </p:nvSpPr>
            <p:spPr>
              <a:xfrm>
                <a:off x="873586" y="3533565"/>
                <a:ext cx="309897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Expected Outcomes</a:t>
                </a:r>
              </a:p>
            </p:txBody>
          </p:sp>
        </p:grpSp>
      </p:grpSp>
    </p:spTree>
    <p:extLst>
      <p:ext uri="{BB962C8B-B14F-4D97-AF65-F5344CB8AC3E}">
        <p14:creationId xmlns:p14="http://schemas.microsoft.com/office/powerpoint/2010/main" val="429000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xmlns="" id="{555F1B55-0299-424F-B880-EAE884697355}"/>
              </a:ext>
            </a:extLst>
          </p:cNvPr>
          <p:cNvSpPr>
            <a:spLocks noGrp="1"/>
          </p:cNvSpPr>
          <p:nvPr>
            <p:ph type="title"/>
          </p:nvPr>
        </p:nvSpPr>
        <p:spPr>
          <a:xfrm>
            <a:off x="838200" y="0"/>
            <a:ext cx="10515600" cy="614149"/>
          </a:xfrm>
        </p:spPr>
        <p:txBody>
          <a:bodyPr>
            <a:norm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Open Source Collaboration</a:t>
            </a:r>
          </a:p>
        </p:txBody>
      </p:sp>
      <p:sp>
        <p:nvSpPr>
          <p:cNvPr id="10" name="TextBox 9">
            <a:extLst>
              <a:ext uri="{FF2B5EF4-FFF2-40B4-BE49-F238E27FC236}">
                <a16:creationId xmlns:a16="http://schemas.microsoft.com/office/drawing/2014/main" xmlns="" id="{99D62B94-51F6-46BD-95A3-8BEEF3485B12}"/>
              </a:ext>
            </a:extLst>
          </p:cNvPr>
          <p:cNvSpPr txBox="1"/>
          <p:nvPr/>
        </p:nvSpPr>
        <p:spPr>
          <a:xfrm>
            <a:off x="838200" y="818865"/>
            <a:ext cx="10515600" cy="6186309"/>
          </a:xfrm>
          <a:prstGeom prst="rect">
            <a:avLst/>
          </a:prstGeom>
          <a:noFill/>
        </p:spPr>
        <p:txBody>
          <a:bodyPr wrap="square" rtlCol="0">
            <a:spAutoFit/>
          </a:bodyPr>
          <a:lstStyle/>
          <a:p>
            <a:r>
              <a:rPr lang="en-US" sz="2400" dirty="0"/>
              <a:t>NASA will rely on open source collaboration with the community to build out the following resources:</a:t>
            </a:r>
          </a:p>
          <a:p>
            <a:endParaRPr lang="en-US" sz="600" dirty="0"/>
          </a:p>
          <a:p>
            <a:endParaRPr lang="en-US" sz="600" dirty="0"/>
          </a:p>
          <a:p>
            <a:endParaRPr lang="en-US" sz="600" dirty="0"/>
          </a:p>
          <a:p>
            <a:pPr marL="285750" indent="-285750">
              <a:buFont typeface="Arial" panose="020B0604020202020204" pitchFamily="34" charset="0"/>
              <a:buChar char="•"/>
            </a:pPr>
            <a:r>
              <a:rPr lang="en-US" sz="2400" b="1" dirty="0"/>
              <a:t>Book of Requirements and Guidelines (</a:t>
            </a:r>
            <a:r>
              <a:rPr lang="en-US" sz="2400" b="1" dirty="0" err="1"/>
              <a:t>BoRG</a:t>
            </a:r>
            <a:r>
              <a:rPr lang="en-US" sz="2400" b="1" dirty="0"/>
              <a:t>)</a:t>
            </a:r>
          </a:p>
          <a:p>
            <a:endParaRPr lang="en-US" sz="600" dirty="0"/>
          </a:p>
          <a:p>
            <a:endParaRPr lang="en-US" sz="600" dirty="0"/>
          </a:p>
          <a:p>
            <a:pPr marL="742950" lvl="1" indent="-285750">
              <a:buFont typeface="Arial" panose="020B0604020202020204" pitchFamily="34" charset="0"/>
              <a:buChar char="•"/>
            </a:pPr>
            <a:r>
              <a:rPr lang="en-US" sz="2400" dirty="0">
                <a:cs typeface="Arial" panose="020B0604020202020204" pitchFamily="34" charset="0"/>
              </a:rPr>
              <a:t>Provide requirements, recommended practices, standards, regulatory guidance, accepted metrics and other information helpful for achieving AAM</a:t>
            </a:r>
          </a:p>
          <a:p>
            <a:pPr lvl="1"/>
            <a:endParaRPr lang="en-US" sz="600" dirty="0"/>
          </a:p>
          <a:p>
            <a:pPr lvl="1"/>
            <a:endParaRPr lang="en-US" sz="600" dirty="0"/>
          </a:p>
          <a:p>
            <a:pPr lvl="1"/>
            <a:endParaRPr lang="en-US" sz="600" dirty="0"/>
          </a:p>
          <a:p>
            <a:pPr marL="285750" indent="-285750">
              <a:buFont typeface="Arial" panose="020B0604020202020204" pitchFamily="34" charset="0"/>
              <a:buChar char="•"/>
            </a:pPr>
            <a:r>
              <a:rPr lang="en-US" sz="2400" b="1" dirty="0"/>
              <a:t>Ecosystem Scorecard </a:t>
            </a:r>
          </a:p>
          <a:p>
            <a:endParaRPr lang="en-US" sz="600" dirty="0"/>
          </a:p>
          <a:p>
            <a:endParaRPr lang="en-US" sz="600" dirty="0"/>
          </a:p>
          <a:p>
            <a:pPr marL="742950" lvl="1" indent="-285750">
              <a:buFont typeface="Arial" panose="020B0604020202020204" pitchFamily="34" charset="0"/>
              <a:buChar char="•"/>
            </a:pPr>
            <a:r>
              <a:rPr lang="en-US" sz="2400" dirty="0"/>
              <a:t>Measures industry performance against AAM milestones</a:t>
            </a:r>
          </a:p>
          <a:p>
            <a:pPr marL="742950" lvl="1" indent="-285750">
              <a:buFont typeface="Arial" panose="020B0604020202020204" pitchFamily="34" charset="0"/>
              <a:buChar char="•"/>
            </a:pPr>
            <a:endParaRPr lang="en-US" sz="2400" dirty="0"/>
          </a:p>
          <a:p>
            <a:pPr lvl="1"/>
            <a:endParaRPr lang="en-US" sz="600" dirty="0"/>
          </a:p>
          <a:p>
            <a:pPr lvl="1"/>
            <a:endParaRPr lang="en-US" sz="600" dirty="0"/>
          </a:p>
          <a:p>
            <a:pPr marL="285750" indent="-285750">
              <a:buFont typeface="Arial" panose="020B0604020202020204" pitchFamily="34" charset="0"/>
              <a:buChar char="•"/>
            </a:pPr>
            <a:r>
              <a:rPr lang="en-US" sz="2400" b="1" dirty="0"/>
              <a:t>AAM System Architecture </a:t>
            </a:r>
          </a:p>
          <a:p>
            <a:endParaRPr lang="en-US" sz="600" dirty="0"/>
          </a:p>
          <a:p>
            <a:endParaRPr lang="en-US" sz="600" dirty="0"/>
          </a:p>
          <a:p>
            <a:pPr marL="742950" lvl="1" indent="-285750">
              <a:buFont typeface="Arial" panose="020B0604020202020204" pitchFamily="34" charset="0"/>
              <a:buChar char="•"/>
            </a:pPr>
            <a:r>
              <a:rPr lang="en-US" sz="2400"/>
              <a:t>Model based systems engineering approach to managing and organizing the AAM ecosystem body of knowledge</a:t>
            </a:r>
            <a:endParaRPr lang="en-US" sz="2400" dirty="0"/>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82774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AD3AF77-026A-4208-BD98-CF7F953786F3}"/>
              </a:ext>
            </a:extLst>
          </p:cNvPr>
          <p:cNvSpPr>
            <a:spLocks noGrp="1"/>
          </p:cNvSpPr>
          <p:nvPr>
            <p:ph type="title"/>
          </p:nvPr>
        </p:nvSpPr>
        <p:spPr>
          <a:xfrm>
            <a:off x="838200" y="1"/>
            <a:ext cx="10515600" cy="696036"/>
          </a:xfrm>
        </p:spPr>
        <p:txBody>
          <a:bodyPr>
            <a:norm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Regional Modeling &amp; Simulation</a:t>
            </a: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BB6ED092-0FF5-45CF-919E-05D2BE22AB05}"/>
              </a:ext>
            </a:extLst>
          </p:cNvPr>
          <p:cNvSpPr txBox="1"/>
          <p:nvPr/>
        </p:nvSpPr>
        <p:spPr>
          <a:xfrm>
            <a:off x="947749" y="861539"/>
            <a:ext cx="10515600" cy="830997"/>
          </a:xfrm>
          <a:prstGeom prst="rect">
            <a:avLst/>
          </a:prstGeom>
          <a:noFill/>
        </p:spPr>
        <p:txBody>
          <a:bodyPr wrap="square" rtlCol="0">
            <a:spAutoFit/>
          </a:bodyPr>
          <a:lstStyle/>
          <a:p>
            <a:pPr algn="ctr"/>
            <a:r>
              <a:rPr lang="en-US" sz="2400" dirty="0">
                <a:cs typeface="Arial" panose="020B0604020202020204" pitchFamily="34" charset="0"/>
              </a:rPr>
              <a:t>NASA is building a decision support tool to help urban and transportation planners with vertiport location and route design.</a:t>
            </a:r>
          </a:p>
        </p:txBody>
      </p:sp>
      <p:pic>
        <p:nvPicPr>
          <p:cNvPr id="8" name="Picture 7">
            <a:extLst>
              <a:ext uri="{FF2B5EF4-FFF2-40B4-BE49-F238E27FC236}">
                <a16:creationId xmlns:a16="http://schemas.microsoft.com/office/drawing/2014/main" xmlns="" id="{FA23A248-5730-4717-A96B-B65E391A759E}"/>
              </a:ext>
            </a:extLst>
          </p:cNvPr>
          <p:cNvPicPr>
            <a:picLocks noChangeAspect="1"/>
          </p:cNvPicPr>
          <p:nvPr/>
        </p:nvPicPr>
        <p:blipFill>
          <a:blip r:embed="rId2"/>
          <a:stretch>
            <a:fillRect/>
          </a:stretch>
        </p:blipFill>
        <p:spPr>
          <a:xfrm>
            <a:off x="2196455" y="1961238"/>
            <a:ext cx="7787185" cy="4279803"/>
          </a:xfrm>
          <a:prstGeom prst="rect">
            <a:avLst/>
          </a:prstGeom>
        </p:spPr>
      </p:pic>
    </p:spTree>
    <p:extLst>
      <p:ext uri="{BB962C8B-B14F-4D97-AF65-F5344CB8AC3E}">
        <p14:creationId xmlns:p14="http://schemas.microsoft.com/office/powerpoint/2010/main" val="374840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B0148-7926-4AA5-B765-4847383A1A6A}"/>
              </a:ext>
            </a:extLst>
          </p:cNvPr>
          <p:cNvSpPr>
            <a:spLocks noGrp="1"/>
          </p:cNvSpPr>
          <p:nvPr>
            <p:ph type="title"/>
          </p:nvPr>
        </p:nvSpPr>
        <p:spPr>
          <a:xfrm>
            <a:off x="838200" y="0"/>
            <a:ext cx="10515600" cy="786963"/>
          </a:xfrm>
        </p:spPr>
        <p:txBody>
          <a:bodyPr/>
          <a:lstStyle/>
          <a:p>
            <a:pPr algn="ctr"/>
            <a: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Regional Modeling &amp; Simulation</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44C5C81-718D-455D-9B3D-9D3EE331ED8F}"/>
              </a:ext>
            </a:extLst>
          </p:cNvPr>
          <p:cNvSpPr txBox="1"/>
          <p:nvPr/>
        </p:nvSpPr>
        <p:spPr>
          <a:xfrm>
            <a:off x="377588" y="1245785"/>
            <a:ext cx="11436824" cy="45807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2" spcCol="38100" rtlCol="0" anchor="ctr">
            <a:spAutoFit/>
          </a:bodyPr>
          <a:lstStyle/>
          <a:p>
            <a:r>
              <a:rPr lang="en-US" sz="3000" b="1" dirty="0">
                <a:latin typeface="Arial" panose="020B0604020202020204" pitchFamily="34" charset="0"/>
                <a:cs typeface="Arial" panose="020B0604020202020204" pitchFamily="34" charset="0"/>
              </a:rPr>
              <a:t>What are the concerns</a:t>
            </a:r>
            <a:r>
              <a:rPr lang="en-US" sz="3200" b="1" dirty="0">
                <a:latin typeface="Arial" panose="020B0604020202020204" pitchFamily="34" charset="0"/>
                <a:cs typeface="Arial" panose="020B0604020202020204" pitchFamily="34" charset="0"/>
              </a:rPr>
              <a:t>:</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Public acceptance</a:t>
            </a:r>
            <a:endParaRPr lang="en-US" sz="20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Noise</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Zoning</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Intermodal Access/Impacts</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Ridership</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Environmental Regulation</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Fire Safety</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Social Equity</a:t>
            </a:r>
          </a:p>
          <a:p>
            <a:pPr marL="342900" indent="-342900">
              <a:spcBef>
                <a:spcPts val="6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Funding, Zoning, Demographics, Congestion</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Vertiport and Operational Certification Requirements</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Terrain and Obstacle Avoidance </a:t>
            </a:r>
            <a:r>
              <a:rPr lang="en-US" sz="2000" dirty="0" err="1">
                <a:latin typeface="Arial" panose="020B0604020202020204" pitchFamily="34" charset="0"/>
                <a:cs typeface="Arial" panose="020B0604020202020204" pitchFamily="34" charset="0"/>
              </a:rPr>
              <a:t>enroute</a:t>
            </a:r>
            <a:r>
              <a:rPr lang="en-US" sz="2000" dirty="0">
                <a:latin typeface="Arial" panose="020B0604020202020204" pitchFamily="34" charset="0"/>
                <a:cs typeface="Arial" panose="020B0604020202020204" pitchFamily="34" charset="0"/>
              </a:rPr>
              <a:t> and during approach/takeoff</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Micro Weather/Winds</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Vehicle Models</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Battery/Charging Models</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Diversion sites, Airspace Restrictions, National Airspace Integration, airspace operations, etc.</a:t>
            </a:r>
          </a:p>
        </p:txBody>
      </p:sp>
    </p:spTree>
    <p:extLst>
      <p:ext uri="{BB962C8B-B14F-4D97-AF65-F5344CB8AC3E}">
        <p14:creationId xmlns:p14="http://schemas.microsoft.com/office/powerpoint/2010/main" val="68590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a:extLst>
              <a:ext uri="{FF2B5EF4-FFF2-40B4-BE49-F238E27FC236}">
                <a16:creationId xmlns:a16="http://schemas.microsoft.com/office/drawing/2014/main" xmlns="" id="{7A3AC178-D37C-4874-9F16-7E6702938D22}"/>
              </a:ext>
            </a:extLst>
          </p:cNvPr>
          <p:cNvSpPr/>
          <p:nvPr/>
        </p:nvSpPr>
        <p:spPr>
          <a:xfrm>
            <a:off x="1821931" y="754891"/>
            <a:ext cx="2639349" cy="5348217"/>
          </a:xfrm>
          <a:prstGeom prst="flowChartProcess">
            <a:avLst/>
          </a:prstGeom>
          <a:solidFill>
            <a:schemeClr val="accent1">
              <a:lumMod val="40000"/>
              <a:lumOff val="60000"/>
            </a:schemeClr>
          </a:solidFill>
          <a:ln>
            <a:solidFill>
              <a:schemeClr val="accent1">
                <a:lumMod val="5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31E0CDF5-F0FE-4258-804C-98B2467E043D}"/>
              </a:ext>
            </a:extLst>
          </p:cNvPr>
          <p:cNvSpPr txBox="1"/>
          <p:nvPr/>
        </p:nvSpPr>
        <p:spPr>
          <a:xfrm>
            <a:off x="6466942" y="2458304"/>
            <a:ext cx="2659310" cy="430887"/>
          </a:xfrm>
          <a:prstGeom prst="rect">
            <a:avLst/>
          </a:prstGeom>
          <a:noFill/>
          <a:ln w="38100">
            <a:solidFill>
              <a:srgbClr val="002060"/>
            </a:solidFill>
          </a:ln>
        </p:spPr>
        <p:txBody>
          <a:bodyPr wrap="square" rtlCol="0">
            <a:spAutoFit/>
          </a:bodyPr>
          <a:lstStyle/>
          <a:p>
            <a:pPr algn="ctr"/>
            <a:r>
              <a:rPr lang="en-US" sz="2200" dirty="0">
                <a:latin typeface="Arial" panose="020B0604020202020204" pitchFamily="34" charset="0"/>
                <a:cs typeface="Arial" panose="020B0604020202020204" pitchFamily="34" charset="0"/>
              </a:rPr>
              <a:t>National Campaign</a:t>
            </a:r>
          </a:p>
        </p:txBody>
      </p:sp>
      <p:sp>
        <p:nvSpPr>
          <p:cNvPr id="8" name="TextBox 7">
            <a:extLst>
              <a:ext uri="{FF2B5EF4-FFF2-40B4-BE49-F238E27FC236}">
                <a16:creationId xmlns:a16="http://schemas.microsoft.com/office/drawing/2014/main" xmlns="" id="{6D69AC8F-6599-46B8-BFDF-9EE1515B1F66}"/>
              </a:ext>
            </a:extLst>
          </p:cNvPr>
          <p:cNvSpPr txBox="1"/>
          <p:nvPr/>
        </p:nvSpPr>
        <p:spPr>
          <a:xfrm>
            <a:off x="6459546" y="1557460"/>
            <a:ext cx="2659310" cy="430887"/>
          </a:xfrm>
          <a:prstGeom prst="rect">
            <a:avLst/>
          </a:prstGeom>
          <a:noFill/>
          <a:ln w="38100">
            <a:solidFill>
              <a:srgbClr val="002060"/>
            </a:solidFill>
          </a:ln>
        </p:spPr>
        <p:txBody>
          <a:bodyPr wrap="square" rtlCol="0">
            <a:spAutoFit/>
          </a:bodyPr>
          <a:lstStyle/>
          <a:p>
            <a:pPr algn="ctr"/>
            <a:r>
              <a:rPr lang="en-US" sz="2200" dirty="0">
                <a:latin typeface="Arial" panose="020B0604020202020204" pitchFamily="34" charset="0"/>
                <a:cs typeface="Arial" panose="020B0604020202020204" pitchFamily="34" charset="0"/>
              </a:rPr>
              <a:t>Supply Chain</a:t>
            </a:r>
          </a:p>
        </p:txBody>
      </p:sp>
      <p:sp>
        <p:nvSpPr>
          <p:cNvPr id="9" name="TextBox 8">
            <a:extLst>
              <a:ext uri="{FF2B5EF4-FFF2-40B4-BE49-F238E27FC236}">
                <a16:creationId xmlns:a16="http://schemas.microsoft.com/office/drawing/2014/main" xmlns="" id="{7DCB96A1-0ABB-4487-9340-FFA98FDAA2DD}"/>
              </a:ext>
            </a:extLst>
          </p:cNvPr>
          <p:cNvSpPr txBox="1"/>
          <p:nvPr/>
        </p:nvSpPr>
        <p:spPr>
          <a:xfrm>
            <a:off x="6466942" y="3364343"/>
            <a:ext cx="2659310" cy="430887"/>
          </a:xfrm>
          <a:prstGeom prst="rect">
            <a:avLst/>
          </a:prstGeom>
          <a:noFill/>
          <a:ln w="38100">
            <a:solidFill>
              <a:srgbClr val="002060"/>
            </a:solidFill>
          </a:ln>
        </p:spPr>
        <p:txBody>
          <a:bodyPr wrap="square" rtlCol="0">
            <a:spAutoFit/>
          </a:bodyPr>
          <a:lstStyle/>
          <a:p>
            <a:pPr algn="ctr"/>
            <a:r>
              <a:rPr lang="en-US" sz="2200" dirty="0">
                <a:latin typeface="Arial" panose="020B0604020202020204" pitchFamily="34" charset="0"/>
                <a:cs typeface="Arial" panose="020B0604020202020204" pitchFamily="34" charset="0"/>
              </a:rPr>
              <a:t>UTM</a:t>
            </a:r>
          </a:p>
        </p:txBody>
      </p:sp>
      <p:sp>
        <p:nvSpPr>
          <p:cNvPr id="10" name="TextBox 9">
            <a:extLst>
              <a:ext uri="{FF2B5EF4-FFF2-40B4-BE49-F238E27FC236}">
                <a16:creationId xmlns:a16="http://schemas.microsoft.com/office/drawing/2014/main" xmlns="" id="{F8CD33E8-5D6C-4179-9A75-7AD94FEB6E18}"/>
              </a:ext>
            </a:extLst>
          </p:cNvPr>
          <p:cNvSpPr txBox="1"/>
          <p:nvPr/>
        </p:nvSpPr>
        <p:spPr>
          <a:xfrm>
            <a:off x="6466942" y="4114224"/>
            <a:ext cx="2659310" cy="769441"/>
          </a:xfrm>
          <a:prstGeom prst="rect">
            <a:avLst/>
          </a:prstGeom>
          <a:noFill/>
          <a:ln w="38100">
            <a:solidFill>
              <a:srgbClr val="002060"/>
            </a:solidFill>
          </a:ln>
        </p:spPr>
        <p:txBody>
          <a:bodyPr wrap="square" rtlCol="0">
            <a:spAutoFit/>
          </a:bodyPr>
          <a:lstStyle/>
          <a:p>
            <a:pPr algn="ctr"/>
            <a:r>
              <a:rPr lang="en-US" sz="2200" dirty="0">
                <a:latin typeface="Arial" panose="020B0604020202020204" pitchFamily="34" charset="0"/>
                <a:cs typeface="Arial" panose="020B0604020202020204" pitchFamily="34" charset="0"/>
              </a:rPr>
              <a:t>Modeling &amp; Simulations </a:t>
            </a:r>
          </a:p>
        </p:txBody>
      </p:sp>
      <p:sp>
        <p:nvSpPr>
          <p:cNvPr id="11" name="TextBox 10">
            <a:extLst>
              <a:ext uri="{FF2B5EF4-FFF2-40B4-BE49-F238E27FC236}">
                <a16:creationId xmlns:a16="http://schemas.microsoft.com/office/drawing/2014/main" xmlns="" id="{D1B153AA-2134-43E1-80DD-F93BA967EE26}"/>
              </a:ext>
            </a:extLst>
          </p:cNvPr>
          <p:cNvSpPr txBox="1"/>
          <p:nvPr/>
        </p:nvSpPr>
        <p:spPr>
          <a:xfrm>
            <a:off x="6466942" y="5294176"/>
            <a:ext cx="2659310" cy="769441"/>
          </a:xfrm>
          <a:prstGeom prst="rect">
            <a:avLst/>
          </a:prstGeom>
          <a:noFill/>
          <a:ln w="38100">
            <a:solidFill>
              <a:srgbClr val="002060"/>
            </a:solidFill>
          </a:ln>
        </p:spPr>
        <p:txBody>
          <a:bodyPr wrap="square" rtlCol="0">
            <a:spAutoFit/>
          </a:bodyPr>
          <a:lstStyle/>
          <a:p>
            <a:pPr algn="ctr"/>
            <a:r>
              <a:rPr lang="en-US" sz="2200" dirty="0">
                <a:latin typeface="Arial" panose="020B0604020202020204" pitchFamily="34" charset="0"/>
                <a:cs typeface="Arial" panose="020B0604020202020204" pitchFamily="34" charset="0"/>
              </a:rPr>
              <a:t>Infrastructure Requirements</a:t>
            </a:r>
          </a:p>
        </p:txBody>
      </p:sp>
      <p:sp>
        <p:nvSpPr>
          <p:cNvPr id="12" name="Right Brace 11">
            <a:extLst>
              <a:ext uri="{FF2B5EF4-FFF2-40B4-BE49-F238E27FC236}">
                <a16:creationId xmlns:a16="http://schemas.microsoft.com/office/drawing/2014/main" xmlns="" id="{F8ACC120-B2E6-4188-99FD-13477E6C8D66}"/>
              </a:ext>
            </a:extLst>
          </p:cNvPr>
          <p:cNvSpPr/>
          <p:nvPr/>
        </p:nvSpPr>
        <p:spPr>
          <a:xfrm>
            <a:off x="8977309" y="181270"/>
            <a:ext cx="1182847" cy="6018076"/>
          </a:xfrm>
          <a:prstGeom prst="rightBrace">
            <a:avLst>
              <a:gd name="adj1" fmla="val 8333"/>
              <a:gd name="adj2" fmla="val 5233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xmlns="" id="{807BEC5A-D3C4-4547-8DE3-50062B451C02}"/>
              </a:ext>
            </a:extLst>
          </p:cNvPr>
          <p:cNvSpPr txBox="1"/>
          <p:nvPr/>
        </p:nvSpPr>
        <p:spPr>
          <a:xfrm>
            <a:off x="10218554" y="1228764"/>
            <a:ext cx="1973446" cy="3477875"/>
          </a:xfrm>
          <a:prstGeom prst="rect">
            <a:avLst/>
          </a:prstGeom>
          <a:noFill/>
        </p:spPr>
        <p:txBody>
          <a:bodyPr wrap="square" rtlCol="0">
            <a:spAutoFit/>
          </a:bodyPr>
          <a:lstStyle/>
          <a:p>
            <a:r>
              <a:rPr lang="en-US" sz="2200" i="1" dirty="0">
                <a:latin typeface="Arial" panose="020B0604020202020204" pitchFamily="34" charset="0"/>
                <a:cs typeface="Arial" panose="020B0604020202020204" pitchFamily="34" charset="0"/>
              </a:rPr>
              <a:t>Book of Requirements and Guidelines </a:t>
            </a:r>
          </a:p>
          <a:p>
            <a:endParaRPr lang="en-US" sz="2200" i="1" dirty="0">
              <a:latin typeface="Arial" panose="020B0604020202020204" pitchFamily="34" charset="0"/>
              <a:cs typeface="Arial" panose="020B0604020202020204" pitchFamily="34" charset="0"/>
            </a:endParaRPr>
          </a:p>
          <a:p>
            <a:r>
              <a:rPr lang="en-US" sz="2200" i="1" dirty="0">
                <a:latin typeface="Arial" panose="020B0604020202020204" pitchFamily="34" charset="0"/>
                <a:cs typeface="Arial" panose="020B0604020202020204" pitchFamily="34" charset="0"/>
              </a:rPr>
              <a:t>Ecosystem Scorecard</a:t>
            </a:r>
          </a:p>
          <a:p>
            <a:endParaRPr lang="en-US" sz="2200" i="1" dirty="0">
              <a:latin typeface="Arial" panose="020B0604020202020204" pitchFamily="34" charset="0"/>
              <a:cs typeface="Arial" panose="020B0604020202020204" pitchFamily="34" charset="0"/>
            </a:endParaRPr>
          </a:p>
          <a:p>
            <a:r>
              <a:rPr lang="en-US" sz="2200" i="1" dirty="0">
                <a:latin typeface="Arial" panose="020B0604020202020204" pitchFamily="34" charset="0"/>
                <a:cs typeface="Arial" panose="020B0604020202020204" pitchFamily="34" charset="0"/>
              </a:rPr>
              <a:t>AAM System Architectures</a:t>
            </a:r>
          </a:p>
        </p:txBody>
      </p:sp>
      <p:sp>
        <p:nvSpPr>
          <p:cNvPr id="14" name="TextBox 13">
            <a:extLst>
              <a:ext uri="{FF2B5EF4-FFF2-40B4-BE49-F238E27FC236}">
                <a16:creationId xmlns:a16="http://schemas.microsoft.com/office/drawing/2014/main" xmlns="" id="{C27D50C8-5532-4410-AF57-208DFF62AACD}"/>
              </a:ext>
            </a:extLst>
          </p:cNvPr>
          <p:cNvSpPr txBox="1"/>
          <p:nvPr/>
        </p:nvSpPr>
        <p:spPr>
          <a:xfrm>
            <a:off x="1972734" y="725673"/>
            <a:ext cx="2584326" cy="769441"/>
          </a:xfrm>
          <a:prstGeom prst="rect">
            <a:avLst/>
          </a:prstGeom>
          <a:noFill/>
        </p:spPr>
        <p:txBody>
          <a:bodyPr wrap="square" rtlCol="0" anchor="ctr">
            <a:spAutoFit/>
          </a:bodyPr>
          <a:lstStyle/>
          <a:p>
            <a:pPr algn="ctr"/>
            <a:r>
              <a:rPr lang="en-US" sz="2200" b="1" dirty="0">
                <a:latin typeface="Arial" panose="020B0604020202020204" pitchFamily="34" charset="0"/>
                <a:cs typeface="Arial" panose="020B0604020202020204" pitchFamily="34" charset="0"/>
              </a:rPr>
              <a:t>AAM Working Groups</a:t>
            </a:r>
          </a:p>
        </p:txBody>
      </p:sp>
      <p:sp>
        <p:nvSpPr>
          <p:cNvPr id="15" name="TextBox 14">
            <a:extLst>
              <a:ext uri="{FF2B5EF4-FFF2-40B4-BE49-F238E27FC236}">
                <a16:creationId xmlns:a16="http://schemas.microsoft.com/office/drawing/2014/main" xmlns="" id="{474E7C74-F023-432D-806E-EF8FD0BFF3E4}"/>
              </a:ext>
            </a:extLst>
          </p:cNvPr>
          <p:cNvSpPr txBox="1"/>
          <p:nvPr/>
        </p:nvSpPr>
        <p:spPr>
          <a:xfrm>
            <a:off x="6466942" y="479625"/>
            <a:ext cx="2659310" cy="769441"/>
          </a:xfrm>
          <a:prstGeom prst="rect">
            <a:avLst/>
          </a:prstGeom>
          <a:noFill/>
          <a:ln w="38100">
            <a:solidFill>
              <a:srgbClr val="002060"/>
            </a:solidFill>
          </a:ln>
        </p:spPr>
        <p:txBody>
          <a:bodyPr wrap="square" rtlCol="0">
            <a:spAutoFit/>
          </a:bodyPr>
          <a:lstStyle/>
          <a:p>
            <a:pPr algn="ctr"/>
            <a:r>
              <a:rPr lang="en-US" sz="2200" dirty="0">
                <a:latin typeface="Arial" panose="020B0604020202020204" pitchFamily="34" charset="0"/>
                <a:cs typeface="Arial" panose="020B0604020202020204" pitchFamily="34" charset="0"/>
              </a:rPr>
              <a:t>Advanced Capable Aircraft</a:t>
            </a:r>
          </a:p>
        </p:txBody>
      </p:sp>
      <p:cxnSp>
        <p:nvCxnSpPr>
          <p:cNvPr id="16" name="Straight Connector 15">
            <a:extLst>
              <a:ext uri="{FF2B5EF4-FFF2-40B4-BE49-F238E27FC236}">
                <a16:creationId xmlns:a16="http://schemas.microsoft.com/office/drawing/2014/main" xmlns="" id="{D6D65CB3-2F49-4345-937B-E6DDED9FCA1D}"/>
              </a:ext>
            </a:extLst>
          </p:cNvPr>
          <p:cNvCxnSpPr>
            <a:cxnSpLocks/>
          </p:cNvCxnSpPr>
          <p:nvPr/>
        </p:nvCxnSpPr>
        <p:spPr>
          <a:xfrm flipV="1">
            <a:off x="4588415" y="784584"/>
            <a:ext cx="1822358" cy="1007172"/>
          </a:xfrm>
          <a:prstGeom prst="line">
            <a:avLst/>
          </a:prstGeom>
          <a:solidFill>
            <a:srgbClr val="000000">
              <a:alpha val="75000"/>
            </a:srgbClr>
          </a:solidFill>
          <a:ln w="180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7634733-90D1-4B9F-AB01-0958BEEC56BC}"/>
              </a:ext>
            </a:extLst>
          </p:cNvPr>
          <p:cNvCxnSpPr>
            <a:cxnSpLocks/>
          </p:cNvCxnSpPr>
          <p:nvPr/>
        </p:nvCxnSpPr>
        <p:spPr>
          <a:xfrm flipV="1">
            <a:off x="4582397" y="1772903"/>
            <a:ext cx="1788765" cy="18853"/>
          </a:xfrm>
          <a:prstGeom prst="line">
            <a:avLst/>
          </a:prstGeom>
          <a:solidFill>
            <a:srgbClr val="000000">
              <a:alpha val="75000"/>
            </a:srgbClr>
          </a:solidFill>
          <a:ln w="180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177C0409-D210-4B4D-BE63-36BCFFE57199}"/>
              </a:ext>
            </a:extLst>
          </p:cNvPr>
          <p:cNvCxnSpPr>
            <a:cxnSpLocks/>
          </p:cNvCxnSpPr>
          <p:nvPr/>
        </p:nvCxnSpPr>
        <p:spPr>
          <a:xfrm>
            <a:off x="4588415" y="1791756"/>
            <a:ext cx="1822358" cy="788197"/>
          </a:xfrm>
          <a:prstGeom prst="line">
            <a:avLst/>
          </a:prstGeom>
          <a:solidFill>
            <a:srgbClr val="000000">
              <a:alpha val="75000"/>
            </a:srgbClr>
          </a:solidFill>
          <a:ln w="180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430B196-39A1-40F8-BE9A-D7420E692CFB}"/>
              </a:ext>
            </a:extLst>
          </p:cNvPr>
          <p:cNvCxnSpPr>
            <a:cxnSpLocks/>
          </p:cNvCxnSpPr>
          <p:nvPr/>
        </p:nvCxnSpPr>
        <p:spPr>
          <a:xfrm flipV="1">
            <a:off x="4564241" y="2630546"/>
            <a:ext cx="1846532" cy="947159"/>
          </a:xfrm>
          <a:prstGeom prst="line">
            <a:avLst/>
          </a:prstGeom>
          <a:solidFill>
            <a:srgbClr val="000000">
              <a:alpha val="75000"/>
            </a:srgbClr>
          </a:solidFill>
          <a:ln w="180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CF3DABE8-194E-4A98-85BA-B848253D3281}"/>
              </a:ext>
            </a:extLst>
          </p:cNvPr>
          <p:cNvCxnSpPr>
            <a:cxnSpLocks/>
          </p:cNvCxnSpPr>
          <p:nvPr/>
        </p:nvCxnSpPr>
        <p:spPr>
          <a:xfrm flipV="1">
            <a:off x="4577023" y="4514707"/>
            <a:ext cx="1794139" cy="712130"/>
          </a:xfrm>
          <a:prstGeom prst="line">
            <a:avLst/>
          </a:prstGeom>
          <a:solidFill>
            <a:srgbClr val="000000">
              <a:alpha val="75000"/>
            </a:srgbClr>
          </a:solidFill>
          <a:ln w="180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236A988-F160-499C-ADBA-314CBE5B57B0}"/>
              </a:ext>
            </a:extLst>
          </p:cNvPr>
          <p:cNvCxnSpPr>
            <a:cxnSpLocks/>
          </p:cNvCxnSpPr>
          <p:nvPr/>
        </p:nvCxnSpPr>
        <p:spPr>
          <a:xfrm>
            <a:off x="4577023" y="5226837"/>
            <a:ext cx="1822358" cy="447977"/>
          </a:xfrm>
          <a:prstGeom prst="line">
            <a:avLst/>
          </a:prstGeom>
          <a:solidFill>
            <a:srgbClr val="000000">
              <a:alpha val="75000"/>
            </a:srgbClr>
          </a:solidFill>
          <a:ln w="180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358C6095-7154-4562-BE6B-782C4A96DEA4}"/>
              </a:ext>
            </a:extLst>
          </p:cNvPr>
          <p:cNvCxnSpPr>
            <a:cxnSpLocks/>
          </p:cNvCxnSpPr>
          <p:nvPr/>
        </p:nvCxnSpPr>
        <p:spPr>
          <a:xfrm flipV="1">
            <a:off x="4564241" y="3567548"/>
            <a:ext cx="1846532" cy="10157"/>
          </a:xfrm>
          <a:prstGeom prst="line">
            <a:avLst/>
          </a:prstGeom>
          <a:solidFill>
            <a:srgbClr val="000000">
              <a:alpha val="75000"/>
            </a:srgbClr>
          </a:solidFill>
          <a:ln w="180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D8D1537-72D1-492A-8267-280EADCCD757}"/>
              </a:ext>
            </a:extLst>
          </p:cNvPr>
          <p:cNvCxnSpPr>
            <a:cxnSpLocks/>
          </p:cNvCxnSpPr>
          <p:nvPr/>
        </p:nvCxnSpPr>
        <p:spPr>
          <a:xfrm>
            <a:off x="4564241" y="3577705"/>
            <a:ext cx="1806921" cy="893060"/>
          </a:xfrm>
          <a:prstGeom prst="line">
            <a:avLst/>
          </a:prstGeom>
          <a:solidFill>
            <a:srgbClr val="000000">
              <a:alpha val="75000"/>
            </a:srgbClr>
          </a:solidFill>
          <a:ln w="180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75922646-65DE-4D34-BCB9-309E4A973BC2}"/>
              </a:ext>
            </a:extLst>
          </p:cNvPr>
          <p:cNvSpPr/>
          <p:nvPr/>
        </p:nvSpPr>
        <p:spPr>
          <a:xfrm>
            <a:off x="1844960" y="4924885"/>
            <a:ext cx="2584326" cy="603903"/>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Community Integration </a:t>
            </a:r>
          </a:p>
        </p:txBody>
      </p:sp>
      <p:sp>
        <p:nvSpPr>
          <p:cNvPr id="25" name="Oval 24">
            <a:extLst>
              <a:ext uri="{FF2B5EF4-FFF2-40B4-BE49-F238E27FC236}">
                <a16:creationId xmlns:a16="http://schemas.microsoft.com/office/drawing/2014/main" xmlns="" id="{5AECD2E3-CAC7-4A5F-A317-6F93B8964743}"/>
              </a:ext>
            </a:extLst>
          </p:cNvPr>
          <p:cNvSpPr/>
          <p:nvPr/>
        </p:nvSpPr>
        <p:spPr>
          <a:xfrm>
            <a:off x="1850341" y="3183126"/>
            <a:ext cx="2584326" cy="603903"/>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Airspace</a:t>
            </a:r>
          </a:p>
        </p:txBody>
      </p:sp>
      <p:sp>
        <p:nvSpPr>
          <p:cNvPr id="26" name="Oval 25">
            <a:extLst>
              <a:ext uri="{FF2B5EF4-FFF2-40B4-BE49-F238E27FC236}">
                <a16:creationId xmlns:a16="http://schemas.microsoft.com/office/drawing/2014/main" xmlns="" id="{AC98C653-C114-422F-B121-92A362A636C1}"/>
              </a:ext>
            </a:extLst>
          </p:cNvPr>
          <p:cNvSpPr/>
          <p:nvPr/>
        </p:nvSpPr>
        <p:spPr>
          <a:xfrm>
            <a:off x="1849442" y="1470951"/>
            <a:ext cx="2584326" cy="603903"/>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Aircraft</a:t>
            </a:r>
          </a:p>
        </p:txBody>
      </p:sp>
      <p:sp>
        <p:nvSpPr>
          <p:cNvPr id="30" name="Oval 29">
            <a:extLst>
              <a:ext uri="{FF2B5EF4-FFF2-40B4-BE49-F238E27FC236}">
                <a16:creationId xmlns:a16="http://schemas.microsoft.com/office/drawing/2014/main" xmlns="" id="{8D7435E3-56AA-4004-A6FD-B6F4FF847DB2}"/>
              </a:ext>
            </a:extLst>
          </p:cNvPr>
          <p:cNvSpPr/>
          <p:nvPr/>
        </p:nvSpPr>
        <p:spPr>
          <a:xfrm rot="5400000">
            <a:off x="-1530492" y="3118167"/>
            <a:ext cx="5199272" cy="691627"/>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pPr algn="ctr"/>
            <a:r>
              <a:rPr lang="en-US" b="1" dirty="0">
                <a:solidFill>
                  <a:schemeClr val="tx1"/>
                </a:solidFill>
                <a:latin typeface="Arial" panose="020B0604020202020204" pitchFamily="34" charset="0"/>
                <a:cs typeface="Arial" panose="020B0604020202020204" pitchFamily="34" charset="0"/>
              </a:rPr>
              <a:t>Crosscutting</a:t>
            </a:r>
          </a:p>
        </p:txBody>
      </p:sp>
    </p:spTree>
    <p:extLst>
      <p:ext uri="{BB962C8B-B14F-4D97-AF65-F5344CB8AC3E}">
        <p14:creationId xmlns:p14="http://schemas.microsoft.com/office/powerpoint/2010/main" val="390337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08F6260-971C-404B-8685-4F0946A9E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 y="-43231"/>
            <a:ext cx="12270582" cy="6901231"/>
          </a:xfrm>
          <a:prstGeom prst="rect">
            <a:avLst/>
          </a:prstGeom>
        </p:spPr>
      </p:pic>
      <p:sp>
        <p:nvSpPr>
          <p:cNvPr id="7" name="Rectangle 6">
            <a:extLst>
              <a:ext uri="{FF2B5EF4-FFF2-40B4-BE49-F238E27FC236}">
                <a16:creationId xmlns:a16="http://schemas.microsoft.com/office/drawing/2014/main" xmlns="" id="{E7601149-B2D2-4AC6-AB71-50F1E7F71CF0}"/>
              </a:ext>
            </a:extLst>
          </p:cNvPr>
          <p:cNvSpPr/>
          <p:nvPr/>
        </p:nvSpPr>
        <p:spPr>
          <a:xfrm>
            <a:off x="-84083" y="5770929"/>
            <a:ext cx="12276083" cy="1098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D682609C-2DAC-4011-B325-D258E27FEC3C}"/>
              </a:ext>
            </a:extLst>
          </p:cNvPr>
          <p:cNvSpPr txBox="1"/>
          <p:nvPr/>
        </p:nvSpPr>
        <p:spPr>
          <a:xfrm>
            <a:off x="-105104" y="3760717"/>
            <a:ext cx="12402207" cy="3108543"/>
          </a:xfrm>
          <a:prstGeom prst="rect">
            <a:avLst/>
          </a:prstGeom>
          <a:solidFill>
            <a:schemeClr val="bg1"/>
          </a:solidFill>
        </p:spPr>
        <p:txBody>
          <a:bodyPr wrap="square" rtlCol="0">
            <a:spAutoFit/>
          </a:bodyPr>
          <a:lstStyle/>
          <a:p>
            <a:r>
              <a:rPr lang="en-US" sz="2800" b="1" dirty="0">
                <a:cs typeface="Arial" panose="020B0604020202020204" pitchFamily="34" charset="0"/>
              </a:rPr>
              <a:t>Anna Cavolowsky </a:t>
            </a:r>
            <a:br>
              <a:rPr lang="en-US" sz="2800" b="1" dirty="0">
                <a:cs typeface="Arial" panose="020B0604020202020204" pitchFamily="34" charset="0"/>
              </a:rPr>
            </a:br>
            <a:r>
              <a:rPr lang="en-US" sz="2800" b="1" dirty="0">
                <a:cs typeface="Arial" panose="020B0604020202020204" pitchFamily="34" charset="0"/>
              </a:rPr>
              <a:t>anna.e.cavolowsky@nasa.gov</a:t>
            </a:r>
          </a:p>
          <a:p>
            <a:r>
              <a:rPr lang="en-US" sz="2800" dirty="0">
                <a:ea typeface="Calibri"/>
                <a:cs typeface="Calibri"/>
                <a:sym typeface="Calibri"/>
              </a:rPr>
              <a:t>Project Administrator, NASA Aeronautics Research Institute</a:t>
            </a:r>
            <a:endParaRPr lang="en-US" sz="2800" b="1" dirty="0">
              <a:cs typeface="Arial" panose="020B0604020202020204" pitchFamily="34" charset="0"/>
            </a:endParaRPr>
          </a:p>
          <a:p>
            <a:endParaRPr lang="en-US" sz="2800" b="1" dirty="0">
              <a:cs typeface="Arial" panose="020B0604020202020204" pitchFamily="34" charset="0"/>
            </a:endParaRPr>
          </a:p>
          <a:p>
            <a:r>
              <a:rPr lang="en-US" sz="2800" b="1" dirty="0">
                <a:cs typeface="Arial" panose="020B0604020202020204" pitchFamily="34" charset="0"/>
              </a:rPr>
              <a:t>BreeAnn Stallsmith</a:t>
            </a:r>
          </a:p>
          <a:p>
            <a:r>
              <a:rPr lang="en-US" sz="2800" b="1" dirty="0">
                <a:cs typeface="Arial" panose="020B0604020202020204" pitchFamily="34" charset="0"/>
              </a:rPr>
              <a:t>breeann.m.stallsmith@nasa.gov</a:t>
            </a:r>
            <a:br>
              <a:rPr lang="en-US" sz="2800" b="1" dirty="0">
                <a:cs typeface="Arial" panose="020B0604020202020204" pitchFamily="34" charset="0"/>
              </a:rPr>
            </a:br>
            <a:r>
              <a:rPr lang="en-US" sz="2800" dirty="0">
                <a:ea typeface="Calibri"/>
                <a:cs typeface="Calibri"/>
                <a:sym typeface="Calibri"/>
              </a:rPr>
              <a:t>Project Administrator, NASA Aeronautics Research Institute </a:t>
            </a:r>
          </a:p>
        </p:txBody>
      </p:sp>
    </p:spTree>
    <p:extLst>
      <p:ext uri="{BB962C8B-B14F-4D97-AF65-F5344CB8AC3E}">
        <p14:creationId xmlns:p14="http://schemas.microsoft.com/office/powerpoint/2010/main" val="332770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accent1">
                <a:lumMod val="0"/>
                <a:lumOff val="100000"/>
              </a:schemeClr>
            </a:gs>
            <a:gs pos="14000">
              <a:srgbClr val="B7D9FB"/>
            </a:gs>
            <a:gs pos="2000">
              <a:srgbClr val="77ABDE"/>
            </a:gs>
          </a:gsLst>
          <a:lin ang="27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56705" y="758474"/>
            <a:ext cx="7455452" cy="2611821"/>
          </a:xfrm>
        </p:spPr>
        <p:txBody>
          <a:bodyPr/>
          <a:lstStyle/>
          <a:p>
            <a:pPr algn="l">
              <a:spcBef>
                <a:spcPts val="0"/>
              </a:spcBef>
            </a:pPr>
            <a:r>
              <a:rPr lang="en-US" sz="2000" b="1" dirty="0"/>
              <a:t>Objective</a:t>
            </a:r>
          </a:p>
          <a:p>
            <a:pPr marL="342900" indent="-342900" algn="l">
              <a:lnSpc>
                <a:spcPct val="90000"/>
              </a:lnSpc>
              <a:spcBef>
                <a:spcPts val="600"/>
              </a:spcBef>
              <a:buFont typeface="Arial" panose="020B0604020202020204" pitchFamily="34" charset="0"/>
              <a:buChar char="•"/>
            </a:pPr>
            <a:r>
              <a:rPr lang="en-US" sz="2000" dirty="0"/>
              <a:t>Demonstrate the UTM system managing high density drone traffic in urban environments under varying conditions</a:t>
            </a:r>
          </a:p>
          <a:p>
            <a:pPr algn="l">
              <a:spcBef>
                <a:spcPts val="0"/>
              </a:spcBef>
            </a:pPr>
            <a:endParaRPr lang="en-US" sz="1200" dirty="0"/>
          </a:p>
          <a:p>
            <a:pPr algn="l">
              <a:spcBef>
                <a:spcPts val="0"/>
              </a:spcBef>
            </a:pPr>
            <a:r>
              <a:rPr lang="en-US" sz="2000" b="1" dirty="0"/>
              <a:t>Approach</a:t>
            </a:r>
          </a:p>
          <a:p>
            <a:pPr marL="342900" indent="-342900" algn="l">
              <a:lnSpc>
                <a:spcPct val="90000"/>
              </a:lnSpc>
              <a:spcBef>
                <a:spcPts val="600"/>
              </a:spcBef>
              <a:buFont typeface="Arial" panose="020B0604020202020204" pitchFamily="34" charset="0"/>
              <a:buChar char="•"/>
            </a:pPr>
            <a:r>
              <a:rPr lang="en-US" sz="2000" dirty="0"/>
              <a:t>Fly live and simulated drones in downtown areas of Reno, NV and Corpus Christi, TX</a:t>
            </a:r>
          </a:p>
          <a:p>
            <a:pPr marL="342900" indent="-342900" algn="l">
              <a:lnSpc>
                <a:spcPct val="90000"/>
              </a:lnSpc>
              <a:spcBef>
                <a:spcPts val="600"/>
              </a:spcBef>
              <a:buFont typeface="Arial" panose="020B0604020202020204" pitchFamily="34" charset="0"/>
              <a:buChar char="•"/>
            </a:pPr>
            <a:r>
              <a:rPr lang="en-US" sz="2000" dirty="0"/>
              <a:t>Drones outfitted with advanced command and control communications, navigation, and safe landing technologies</a:t>
            </a:r>
          </a:p>
          <a:p>
            <a:pPr algn="l"/>
            <a:endParaRPr lang="en-US" dirty="0"/>
          </a:p>
        </p:txBody>
      </p:sp>
      <p:sp>
        <p:nvSpPr>
          <p:cNvPr id="3" name="Title 2"/>
          <p:cNvSpPr>
            <a:spLocks noGrp="1"/>
          </p:cNvSpPr>
          <p:nvPr>
            <p:ph type="title"/>
          </p:nvPr>
        </p:nvSpPr>
        <p:spPr>
          <a:xfrm>
            <a:off x="557048" y="57835"/>
            <a:ext cx="10718799" cy="630936"/>
          </a:xfrm>
          <a:ln>
            <a:noFill/>
          </a:ln>
        </p:spPr>
        <p:txBody>
          <a:bodyPr>
            <a:normAutofit/>
          </a:bodyPr>
          <a:lstStyle/>
          <a:p>
            <a:pPr algn="ctr"/>
            <a:r>
              <a:rPr lang="en-US" sz="3200" dirty="0">
                <a:effectLst>
                  <a:outerShdw blurRad="38100" dist="38100" dir="2700000" algn="tl">
                    <a:srgbClr val="000000">
                      <a:alpha val="43137"/>
                    </a:srgbClr>
                  </a:outerShdw>
                </a:effectLst>
              </a:rPr>
              <a:t>UTM TCL 4 Flight Demonstrations, Summer 2019</a:t>
            </a:r>
          </a:p>
        </p:txBody>
      </p:sp>
      <p:grpSp>
        <p:nvGrpSpPr>
          <p:cNvPr id="7" name="Group 6"/>
          <p:cNvGrpSpPr/>
          <p:nvPr/>
        </p:nvGrpSpPr>
        <p:grpSpPr>
          <a:xfrm>
            <a:off x="442208" y="3645973"/>
            <a:ext cx="5654566" cy="3160094"/>
            <a:chOff x="1524000" y="686540"/>
            <a:chExt cx="9144000" cy="603504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686540"/>
              <a:ext cx="9144000" cy="6035040"/>
            </a:xfrm>
            <a:prstGeom prst="rect">
              <a:avLst/>
            </a:prstGeom>
          </p:spPr>
        </p:pic>
        <p:sp>
          <p:nvSpPr>
            <p:cNvPr id="9" name="Oval 8"/>
            <p:cNvSpPr/>
            <p:nvPr/>
          </p:nvSpPr>
          <p:spPr>
            <a:xfrm>
              <a:off x="2608385" y="1512273"/>
              <a:ext cx="281354" cy="2461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Neue Thin"/>
              </a:endParaRPr>
            </a:p>
          </p:txBody>
        </p:sp>
        <p:sp>
          <p:nvSpPr>
            <p:cNvPr id="10" name="Oval 9"/>
            <p:cNvSpPr/>
            <p:nvPr/>
          </p:nvSpPr>
          <p:spPr>
            <a:xfrm>
              <a:off x="2414950" y="2397365"/>
              <a:ext cx="281354" cy="2461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Neue Thin"/>
              </a:endParaRPr>
            </a:p>
          </p:txBody>
        </p:sp>
        <p:sp>
          <p:nvSpPr>
            <p:cNvPr id="11" name="Oval 10"/>
            <p:cNvSpPr/>
            <p:nvPr/>
          </p:nvSpPr>
          <p:spPr>
            <a:xfrm>
              <a:off x="4519245" y="2760781"/>
              <a:ext cx="281354" cy="2461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Neue Thin"/>
              </a:endParaRPr>
            </a:p>
          </p:txBody>
        </p:sp>
        <p:sp>
          <p:nvSpPr>
            <p:cNvPr id="12" name="Oval 11"/>
            <p:cNvSpPr/>
            <p:nvPr/>
          </p:nvSpPr>
          <p:spPr>
            <a:xfrm>
              <a:off x="9630506" y="3346934"/>
              <a:ext cx="281354" cy="2461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Neue Thin"/>
              </a:endParaRPr>
            </a:p>
          </p:txBody>
        </p:sp>
      </p:grpSp>
      <p:sp>
        <p:nvSpPr>
          <p:cNvPr id="13" name="TextBox 12"/>
          <p:cNvSpPr txBox="1"/>
          <p:nvPr/>
        </p:nvSpPr>
        <p:spPr>
          <a:xfrm>
            <a:off x="2611941" y="3916251"/>
            <a:ext cx="3244478" cy="324191"/>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Helvetica Neue Thin"/>
                <a:ea typeface="+mn-ea"/>
                <a:cs typeface="+mn-cs"/>
                <a:sym typeface="Helvetica Neue Thin"/>
              </a:rPr>
              <a:t>4 Drones Operating over Reno</a:t>
            </a:r>
          </a:p>
        </p:txBody>
      </p:sp>
      <p:cxnSp>
        <p:nvCxnSpPr>
          <p:cNvPr id="18" name="Straight Arrow Connector 17"/>
          <p:cNvCxnSpPr/>
          <p:nvPr/>
        </p:nvCxnSpPr>
        <p:spPr>
          <a:xfrm flipH="1" flipV="1">
            <a:off x="1388139" y="4136236"/>
            <a:ext cx="1199908" cy="6566"/>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p:cNvCxnSpPr>
            <a:stCxn id="13" idx="2"/>
          </p:cNvCxnSpPr>
          <p:nvPr/>
        </p:nvCxnSpPr>
        <p:spPr>
          <a:xfrm flipH="1">
            <a:off x="1229317" y="4240442"/>
            <a:ext cx="3004863" cy="360941"/>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p:cNvCxnSpPr/>
          <p:nvPr/>
        </p:nvCxnSpPr>
        <p:spPr>
          <a:xfrm flipH="1">
            <a:off x="2540184" y="4240442"/>
            <a:ext cx="1693997" cy="491654"/>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p:cNvCxnSpPr>
            <a:stCxn id="13" idx="2"/>
          </p:cNvCxnSpPr>
          <p:nvPr/>
        </p:nvCxnSpPr>
        <p:spPr>
          <a:xfrm>
            <a:off x="4234180" y="4240442"/>
            <a:ext cx="1221017" cy="798578"/>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15" name="Picture 14">
            <a:extLst>
              <a:ext uri="{FF2B5EF4-FFF2-40B4-BE49-F238E27FC236}">
                <a16:creationId xmlns:a16="http://schemas.microsoft.com/office/drawing/2014/main" xmlns="" id="{46440EC7-FBFF-3C43-80C6-0E63B844C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57" y="13350"/>
            <a:ext cx="676446" cy="680379"/>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 t="14255" r="-215"/>
          <a:stretch/>
        </p:blipFill>
        <p:spPr>
          <a:xfrm>
            <a:off x="7725852" y="832230"/>
            <a:ext cx="3457555" cy="2209199"/>
          </a:xfrm>
          <a:prstGeom prst="rect">
            <a:avLst/>
          </a:prstGeom>
        </p:spPr>
      </p:pic>
      <p:grpSp>
        <p:nvGrpSpPr>
          <p:cNvPr id="34" name="Group 33"/>
          <p:cNvGrpSpPr/>
          <p:nvPr/>
        </p:nvGrpSpPr>
        <p:grpSpPr>
          <a:xfrm>
            <a:off x="7551192" y="3305749"/>
            <a:ext cx="4226394" cy="3466542"/>
            <a:chOff x="7464713" y="3212366"/>
            <a:chExt cx="4226394" cy="3466542"/>
          </a:xfrm>
        </p:grpSpPr>
        <p:grpSp>
          <p:nvGrpSpPr>
            <p:cNvPr id="22" name="Group 21"/>
            <p:cNvGrpSpPr/>
            <p:nvPr/>
          </p:nvGrpSpPr>
          <p:grpSpPr>
            <a:xfrm>
              <a:off x="7464713" y="3212366"/>
              <a:ext cx="4226394" cy="3466542"/>
              <a:chOff x="3705225" y="309562"/>
              <a:chExt cx="8248650" cy="6186488"/>
            </a:xfrm>
          </p:grpSpPr>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5225" y="309562"/>
                <a:ext cx="8248650" cy="6186488"/>
              </a:xfrm>
              <a:prstGeom prst="rect">
                <a:avLst/>
              </a:prstGeom>
            </p:spPr>
          </p:pic>
          <p:sp>
            <p:nvSpPr>
              <p:cNvPr id="26" name="Oval 25"/>
              <p:cNvSpPr/>
              <p:nvPr/>
            </p:nvSpPr>
            <p:spPr>
              <a:xfrm>
                <a:off x="7909077" y="1649019"/>
                <a:ext cx="360218" cy="3325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Neue Thin"/>
                </a:endParaRPr>
              </a:p>
            </p:txBody>
          </p:sp>
          <p:sp>
            <p:nvSpPr>
              <p:cNvPr id="27" name="Oval 26"/>
              <p:cNvSpPr/>
              <p:nvPr/>
            </p:nvSpPr>
            <p:spPr>
              <a:xfrm>
                <a:off x="6705999" y="2525319"/>
                <a:ext cx="360218" cy="3325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Neue Thin"/>
                </a:endParaRPr>
              </a:p>
            </p:txBody>
          </p:sp>
        </p:grpSp>
        <p:sp>
          <p:nvSpPr>
            <p:cNvPr id="28" name="TextBox 27"/>
            <p:cNvSpPr txBox="1"/>
            <p:nvPr/>
          </p:nvSpPr>
          <p:spPr>
            <a:xfrm>
              <a:off x="7500418" y="3495126"/>
              <a:ext cx="4154985" cy="32419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Helvetica Neue Thin"/>
                  <a:sym typeface="Helvetica Neue Thin"/>
                </a:rPr>
                <a:t>2</a:t>
              </a:r>
              <a:r>
                <a:rPr kumimoji="0" lang="en-US" sz="1800" b="0" i="0" u="none" strike="noStrike" kern="1200" cap="none" spc="0" normalizeH="0" baseline="0" noProof="0" dirty="0">
                  <a:ln>
                    <a:noFill/>
                  </a:ln>
                  <a:solidFill>
                    <a:srgbClr val="FFFFFF"/>
                  </a:solidFill>
                  <a:effectLst/>
                  <a:uLnTx/>
                  <a:uFillTx/>
                  <a:latin typeface="Helvetica Neue Thin"/>
                  <a:ea typeface="+mn-ea"/>
                  <a:cs typeface="+mn-cs"/>
                  <a:sym typeface="Helvetica Neue Thin"/>
                </a:rPr>
                <a:t> Drones Operating over Corpus Christi</a:t>
              </a:r>
            </a:p>
          </p:txBody>
        </p:sp>
        <p:cxnSp>
          <p:nvCxnSpPr>
            <p:cNvPr id="6" name="Straight Arrow Connector 5"/>
            <p:cNvCxnSpPr/>
            <p:nvPr/>
          </p:nvCxnSpPr>
          <p:spPr>
            <a:xfrm flipH="1">
              <a:off x="9094515" y="3819317"/>
              <a:ext cx="92285" cy="601595"/>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9" name="Straight Arrow Connector 28"/>
            <p:cNvCxnSpPr/>
            <p:nvPr/>
          </p:nvCxnSpPr>
          <p:spPr>
            <a:xfrm>
              <a:off x="9189821" y="3818505"/>
              <a:ext cx="350973" cy="195491"/>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41246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accent1">
                <a:lumMod val="0"/>
                <a:lumOff val="100000"/>
              </a:schemeClr>
            </a:gs>
            <a:gs pos="14000">
              <a:srgbClr val="B7D9FB"/>
            </a:gs>
            <a:gs pos="2000">
              <a:srgbClr val="77ABDE"/>
            </a:gs>
          </a:gsLst>
          <a:lin ang="27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57048" y="57835"/>
            <a:ext cx="10718799" cy="630936"/>
          </a:xfrm>
          <a:ln>
            <a:noFill/>
          </a:ln>
        </p:spPr>
        <p:txBody>
          <a:bodyPr>
            <a:normAutofit/>
          </a:bodyPr>
          <a:lstStyle/>
          <a:p>
            <a:pPr algn="ctr"/>
            <a:r>
              <a:rPr lang="en-US" sz="3200" dirty="0">
                <a:effectLst>
                  <a:outerShdw blurRad="38100" dist="38100" dir="2700000" algn="tl">
                    <a:srgbClr val="000000">
                      <a:alpha val="43137"/>
                    </a:srgbClr>
                  </a:outerShdw>
                </a:effectLst>
              </a:rPr>
              <a:t>2020 Activities</a:t>
            </a:r>
          </a:p>
        </p:txBody>
      </p:sp>
      <p:pic>
        <p:nvPicPr>
          <p:cNvPr id="15" name="Picture 14">
            <a:extLst>
              <a:ext uri="{FF2B5EF4-FFF2-40B4-BE49-F238E27FC236}">
                <a16:creationId xmlns:a16="http://schemas.microsoft.com/office/drawing/2014/main" xmlns="" id="{46440EC7-FBFF-3C43-80C6-0E63B844C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57" y="13350"/>
            <a:ext cx="676446" cy="680379"/>
          </a:xfrm>
          <a:prstGeom prst="rect">
            <a:avLst/>
          </a:prstGeom>
        </p:spPr>
      </p:pic>
      <p:sp>
        <p:nvSpPr>
          <p:cNvPr id="4" name="Content Placeholder 3"/>
          <p:cNvSpPr>
            <a:spLocks noGrp="1"/>
          </p:cNvSpPr>
          <p:nvPr>
            <p:ph idx="1"/>
          </p:nvPr>
        </p:nvSpPr>
        <p:spPr>
          <a:xfrm>
            <a:off x="431557" y="1078138"/>
            <a:ext cx="11277600" cy="5410200"/>
          </a:xfrm>
        </p:spPr>
        <p:txBody>
          <a:bodyPr/>
          <a:lstStyle/>
          <a:p>
            <a:r>
              <a:rPr lang="en-US" dirty="0"/>
              <a:t> </a:t>
            </a:r>
          </a:p>
        </p:txBody>
      </p:sp>
      <p:sp>
        <p:nvSpPr>
          <p:cNvPr id="31" name="TextBox 30"/>
          <p:cNvSpPr txBox="1"/>
          <p:nvPr/>
        </p:nvSpPr>
        <p:spPr>
          <a:xfrm>
            <a:off x="296441" y="4890654"/>
            <a:ext cx="10145295" cy="1723549"/>
          </a:xfrm>
          <a:prstGeom prst="rect">
            <a:avLst/>
          </a:prstGeom>
          <a:noFill/>
        </p:spPr>
        <p:txBody>
          <a:bodyPr wrap="square" rtlCol="0">
            <a:spAutoFit/>
          </a:bodyPr>
          <a:lstStyle/>
          <a:p>
            <a:pPr marL="344488"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Helvetica Neue Thin"/>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Providing input to standards groups on UTM performance and operations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ASTM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JARUS</a:t>
            </a:r>
          </a:p>
        </p:txBody>
      </p:sp>
      <p:pic>
        <p:nvPicPr>
          <p:cNvPr id="32" name="Picture 31" descr="A picture containing grass, sky, airplane, plane&#10;&#10;Description automatically generated"/>
          <p:cNvPicPr/>
          <p:nvPr/>
        </p:nvPicPr>
        <p:blipFill rotWithShape="1">
          <a:blip r:embed="rId4" cstate="print">
            <a:extLst>
              <a:ext uri="{28A0092B-C50C-407E-A947-70E740481C1C}">
                <a14:useLocalDpi xmlns:a14="http://schemas.microsoft.com/office/drawing/2010/main" val="0"/>
              </a:ext>
            </a:extLst>
          </a:blip>
          <a:srcRect t="12546" b="2832"/>
          <a:stretch/>
        </p:blipFill>
        <p:spPr bwMode="auto">
          <a:xfrm>
            <a:off x="7264304" y="1299051"/>
            <a:ext cx="4780643" cy="3465738"/>
          </a:xfrm>
          <a:prstGeom prst="rect">
            <a:avLst/>
          </a:prstGeom>
          <a:ln>
            <a:noFill/>
          </a:ln>
          <a:extLst>
            <a:ext uri="{53640926-AAD7-44D8-BBD7-CCE9431645EC}">
              <a14:shadowObscured xmlns:a14="http://schemas.microsoft.com/office/drawing/2010/main"/>
            </a:ext>
          </a:extLst>
        </p:spPr>
      </p:pic>
      <p:sp>
        <p:nvSpPr>
          <p:cNvPr id="35" name="Content Placeholder 1"/>
          <p:cNvSpPr txBox="1">
            <a:spLocks/>
          </p:cNvSpPr>
          <p:nvPr/>
        </p:nvSpPr>
        <p:spPr>
          <a:xfrm>
            <a:off x="296441" y="952273"/>
            <a:ext cx="6832747" cy="3962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7388" indent="-3429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31875" indent="-344488" algn="l" defTabSz="914400" rtl="0" eaLnBrk="1" latinLnBrk="0" hangingPunct="1">
              <a:spcBef>
                <a:spcPct val="20000"/>
              </a:spcBef>
              <a:buSzPct val="90000"/>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371600" indent="-288925"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655763" indent="-288925" algn="l" defTabSz="914400" rtl="0" eaLnBrk="1" latinLnBrk="0" hangingPunct="1">
              <a:spcBef>
                <a:spcPct val="20000"/>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Results from last summer’s testing have been analyzed and documented</a:t>
            </a:r>
          </a:p>
          <a:p>
            <a:pPr marL="687388"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SciTech 2020</a:t>
            </a:r>
          </a:p>
          <a:p>
            <a:pPr marL="687388"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Aviation 2020</a:t>
            </a:r>
          </a:p>
          <a:p>
            <a:pPr marL="687388"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Numerous NASA Technical Memorandum </a:t>
            </a:r>
          </a:p>
          <a:p>
            <a:pPr marL="344488"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Collaborating with the FAA on UTM Pilot Program 2.0</a:t>
            </a:r>
          </a:p>
          <a:p>
            <a:pPr marL="687388"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Testing at Virginia and New York FAA designated test sites. Several of the same industry partners that participated in TCL 4 last year are in UPP 2.0</a:t>
            </a:r>
          </a:p>
        </p:txBody>
      </p:sp>
    </p:spTree>
    <p:extLst>
      <p:ext uri="{BB962C8B-B14F-4D97-AF65-F5344CB8AC3E}">
        <p14:creationId xmlns:p14="http://schemas.microsoft.com/office/powerpoint/2010/main" val="118502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accent1">
                <a:lumMod val="0"/>
                <a:lumOff val="100000"/>
              </a:schemeClr>
            </a:gs>
            <a:gs pos="14000">
              <a:srgbClr val="B7D9FB"/>
            </a:gs>
            <a:gs pos="2000">
              <a:srgbClr val="77ABDE"/>
            </a:gs>
          </a:gsLst>
          <a:lin ang="27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57048" y="57835"/>
            <a:ext cx="10718799" cy="630936"/>
          </a:xfrm>
          <a:ln>
            <a:noFill/>
          </a:ln>
        </p:spPr>
        <p:txBody>
          <a:bodyPr>
            <a:normAutofit/>
          </a:bodyPr>
          <a:lstStyle/>
          <a:p>
            <a:pPr algn="ctr"/>
            <a:r>
              <a:rPr lang="en-US" sz="3200" dirty="0">
                <a:effectLst>
                  <a:outerShdw blurRad="38100" dist="38100" dir="2700000" algn="tl">
                    <a:srgbClr val="000000">
                      <a:alpha val="43137"/>
                    </a:srgbClr>
                  </a:outerShdw>
                </a:effectLst>
              </a:rPr>
              <a:t>The Future</a:t>
            </a:r>
          </a:p>
        </p:txBody>
      </p:sp>
      <p:pic>
        <p:nvPicPr>
          <p:cNvPr id="15" name="Picture 14">
            <a:extLst>
              <a:ext uri="{FF2B5EF4-FFF2-40B4-BE49-F238E27FC236}">
                <a16:creationId xmlns:a16="http://schemas.microsoft.com/office/drawing/2014/main" xmlns="" id="{46440EC7-FBFF-3C43-80C6-0E63B844C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57" y="13350"/>
            <a:ext cx="676446" cy="680379"/>
          </a:xfrm>
          <a:prstGeom prst="rect">
            <a:avLst/>
          </a:prstGeom>
        </p:spPr>
      </p:pic>
      <p:sp>
        <p:nvSpPr>
          <p:cNvPr id="4" name="Content Placeholder 3"/>
          <p:cNvSpPr>
            <a:spLocks noGrp="1"/>
          </p:cNvSpPr>
          <p:nvPr>
            <p:ph idx="1"/>
          </p:nvPr>
        </p:nvSpPr>
        <p:spPr>
          <a:xfrm>
            <a:off x="586016" y="1012990"/>
            <a:ext cx="11277600" cy="5410200"/>
          </a:xfrm>
        </p:spPr>
        <p:txBody>
          <a:bodyPr/>
          <a:lstStyle/>
          <a:p>
            <a:r>
              <a:rPr lang="en-US" dirty="0"/>
              <a:t>  </a:t>
            </a:r>
          </a:p>
        </p:txBody>
      </p:sp>
      <p:sp>
        <p:nvSpPr>
          <p:cNvPr id="35" name="Content Placeholder 1"/>
          <p:cNvSpPr txBox="1">
            <a:spLocks/>
          </p:cNvSpPr>
          <p:nvPr/>
        </p:nvSpPr>
        <p:spPr>
          <a:xfrm>
            <a:off x="6252074" y="1156810"/>
            <a:ext cx="5457084"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7388" indent="-3429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31875" indent="-344488" algn="l" defTabSz="914400" rtl="0" eaLnBrk="1" latinLnBrk="0" hangingPunct="1">
              <a:spcBef>
                <a:spcPct val="20000"/>
              </a:spcBef>
              <a:buSzPct val="90000"/>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371600" indent="-288925"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655763" indent="-288925" algn="l" defTabSz="914400" rtl="0" eaLnBrk="1" latinLnBrk="0" hangingPunct="1">
              <a:spcBef>
                <a:spcPct val="20000"/>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4488"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9" name="Picture 8" descr="A picture containing outdoor, sky, water, grass&#10;&#10;Description automatically generated"/>
          <p:cNvPicPr/>
          <p:nvPr/>
        </p:nvPicPr>
        <p:blipFill>
          <a:blip r:embed="rId4">
            <a:extLst>
              <a:ext uri="{28A0092B-C50C-407E-A947-70E740481C1C}">
                <a14:useLocalDpi xmlns:a14="http://schemas.microsoft.com/office/drawing/2010/main" val="0"/>
              </a:ext>
            </a:extLst>
          </a:blip>
          <a:srcRect/>
          <a:stretch>
            <a:fillRect/>
          </a:stretch>
        </p:blipFill>
        <p:spPr bwMode="auto">
          <a:xfrm>
            <a:off x="261667" y="1409797"/>
            <a:ext cx="5864917" cy="3956612"/>
          </a:xfrm>
          <a:prstGeom prst="rect">
            <a:avLst/>
          </a:prstGeom>
          <a:noFill/>
          <a:ln>
            <a:noFill/>
          </a:ln>
        </p:spPr>
      </p:pic>
      <p:sp>
        <p:nvSpPr>
          <p:cNvPr id="2" name="TextBox 1"/>
          <p:cNvSpPr txBox="1"/>
          <p:nvPr/>
        </p:nvSpPr>
        <p:spPr>
          <a:xfrm>
            <a:off x="6323047" y="1409797"/>
            <a:ext cx="5498563" cy="4919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lvl="0" indent="-342900" algn="l" defTabSz="457200" rtl="0" eaLnBrk="1" fontAlgn="auto" latinLnBrk="0" hangingPunct="0">
              <a:lnSpc>
                <a:spcPct val="80000"/>
              </a:lnSpc>
              <a:spcBef>
                <a:spcPts val="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Helvetica Neue Thin"/>
              </a:rPr>
              <a:t>The concept of operations and architecture demonstrated by UTM in low altitude for small UAS is being applied to research of other flight regimes and emerging markets in aviation</a:t>
            </a:r>
          </a:p>
          <a:p>
            <a:pPr marL="800100" marR="0" lvl="1" indent="-342900" algn="l" defTabSz="457200" rtl="0" eaLnBrk="1" fontAlgn="auto" latinLnBrk="0" hangingPunct="0">
              <a:lnSpc>
                <a:spcPct val="8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Helvetica Neue Thin"/>
              </a:rPr>
              <a:t>Urban Air Mobility</a:t>
            </a:r>
          </a:p>
          <a:p>
            <a:pPr marL="800100" marR="0" lvl="1" indent="-342900" algn="l" defTabSz="457200" rtl="0" eaLnBrk="1" fontAlgn="auto" latinLnBrk="0" hangingPunct="0">
              <a:lnSpc>
                <a:spcPct val="8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Helvetica Neue Thin"/>
              </a:rPr>
              <a:t>Thin/Short Haul</a:t>
            </a:r>
          </a:p>
          <a:p>
            <a:pPr marL="800100" marR="0" lvl="1" indent="-342900" algn="l" defTabSz="457200" rtl="0" eaLnBrk="1" fontAlgn="auto" latinLnBrk="0" hangingPunct="0">
              <a:lnSpc>
                <a:spcPct val="8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Helvetica Neue Thin"/>
              </a:rPr>
              <a:t>High Class E Traffic Management</a:t>
            </a:r>
          </a:p>
          <a:p>
            <a:pPr marL="800100" marR="0" lvl="1" indent="-342900" algn="l" defTabSz="457200" rtl="0" eaLnBrk="1" fontAlgn="auto" latinLnBrk="0" hangingPunct="0">
              <a:lnSpc>
                <a:spcPct val="8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Helvetica Neue Thin"/>
              </a:rPr>
              <a:t>Space Traffic Management</a:t>
            </a:r>
          </a:p>
          <a:p>
            <a:pPr marL="457200" marR="0" lvl="1" indent="0" algn="l" defTabSz="457200" rtl="0" eaLnBrk="1" fontAlgn="auto" latinLnBrk="0" hangingPunct="0">
              <a:lnSpc>
                <a:spcPct val="8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Helvetica Neue Thin"/>
            </a:endParaRPr>
          </a:p>
        </p:txBody>
      </p:sp>
    </p:spTree>
    <p:extLst>
      <p:ext uri="{BB962C8B-B14F-4D97-AF65-F5344CB8AC3E}">
        <p14:creationId xmlns:p14="http://schemas.microsoft.com/office/powerpoint/2010/main" val="182429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480168BB-66EB-4D85-915F-06103A25E42E}"/>
              </a:ext>
            </a:extLst>
          </p:cNvPr>
          <p:cNvSpPr>
            <a:spLocks noGrp="1"/>
          </p:cNvSpPr>
          <p:nvPr>
            <p:ph type="title"/>
          </p:nvPr>
        </p:nvSpPr>
        <p:spPr>
          <a:xfrm>
            <a:off x="949731" y="0"/>
            <a:ext cx="10904107" cy="663840"/>
          </a:xfrm>
        </p:spPr>
        <p:txBody>
          <a:bodyPr>
            <a:norm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Advanced Air Mobility (AAM) Mission</a:t>
            </a:r>
          </a:p>
        </p:txBody>
      </p:sp>
      <p:sp>
        <p:nvSpPr>
          <p:cNvPr id="4" name="Content Placeholder 2">
            <a:extLst>
              <a:ext uri="{FF2B5EF4-FFF2-40B4-BE49-F238E27FC236}">
                <a16:creationId xmlns:a16="http://schemas.microsoft.com/office/drawing/2014/main" xmlns="" id="{BC763346-EA64-462C-8060-130A8C412D17}"/>
              </a:ext>
            </a:extLst>
          </p:cNvPr>
          <p:cNvSpPr>
            <a:spLocks noGrp="1"/>
          </p:cNvSpPr>
          <p:nvPr>
            <p:ph idx="1"/>
          </p:nvPr>
        </p:nvSpPr>
        <p:spPr>
          <a:xfrm>
            <a:off x="160608" y="2927059"/>
            <a:ext cx="6417218" cy="3555525"/>
          </a:xfrm>
        </p:spPr>
        <p:txBody>
          <a:bodyPr>
            <a:normAutofit fontScale="92500" lnSpcReduction="20000"/>
          </a:bodyPr>
          <a:lstStyle/>
          <a:p>
            <a:pPr marL="228600" lvl="0" indent="-228600" algn="l" defTabSz="914400">
              <a:lnSpc>
                <a:spcPct val="90000"/>
              </a:lnSpc>
              <a:spcBef>
                <a:spcPts val="1000"/>
              </a:spcBef>
              <a:buFont typeface="Arial" panose="020B0604020202020204" pitchFamily="34" charset="0"/>
              <a:buChar char="•"/>
            </a:pPr>
            <a:r>
              <a:rPr lang="en-US" sz="2200" kern="1200" dirty="0">
                <a:solidFill>
                  <a:prstClr val="black"/>
                </a:solidFill>
                <a:latin typeface="Arial" panose="020B0604020202020204" pitchFamily="34" charset="0"/>
                <a:cs typeface="Arial" panose="020B0604020202020204" pitchFamily="34" charset="0"/>
              </a:rPr>
              <a:t>Includes “rural” and “urban” applications</a:t>
            </a:r>
          </a:p>
          <a:p>
            <a:pPr marL="685800" lvl="1" indent="-228600" algn="l" defTabSz="914400">
              <a:lnSpc>
                <a:spcPct val="90000"/>
              </a:lnSpc>
              <a:spcBef>
                <a:spcPts val="500"/>
              </a:spcBef>
              <a:buFont typeface="Arial" panose="020B0604020202020204" pitchFamily="34" charset="0"/>
              <a:buChar char="•"/>
            </a:pPr>
            <a:r>
              <a:rPr lang="en-US" sz="2200" kern="1200" dirty="0">
                <a:solidFill>
                  <a:prstClr val="black"/>
                </a:solidFill>
                <a:latin typeface="Arial" panose="020B0604020202020204" pitchFamily="34" charset="0"/>
                <a:cs typeface="Arial" panose="020B0604020202020204" pitchFamily="34" charset="0"/>
              </a:rPr>
              <a:t>cargo transport, </a:t>
            </a:r>
            <a:r>
              <a:rPr lang="en-US" sz="2200" kern="1200" dirty="0" err="1">
                <a:solidFill>
                  <a:prstClr val="black"/>
                </a:solidFill>
                <a:latin typeface="Arial" panose="020B0604020202020204" pitchFamily="34" charset="0"/>
                <a:cs typeface="Arial" panose="020B0604020202020204" pitchFamily="34" charset="0"/>
              </a:rPr>
              <a:t>pax</a:t>
            </a:r>
            <a:r>
              <a:rPr lang="en-US" sz="2200" kern="1200" dirty="0">
                <a:solidFill>
                  <a:prstClr val="black"/>
                </a:solidFill>
                <a:latin typeface="Arial" panose="020B0604020202020204" pitchFamily="34" charset="0"/>
                <a:cs typeface="Arial" panose="020B0604020202020204" pitchFamily="34" charset="0"/>
              </a:rPr>
              <a:t>-carrying, aerial work, etc. </a:t>
            </a:r>
          </a:p>
          <a:p>
            <a:pPr marL="685800" lvl="1" indent="-228600" algn="l" defTabSz="914400">
              <a:lnSpc>
                <a:spcPct val="90000"/>
              </a:lnSpc>
              <a:spcBef>
                <a:spcPts val="500"/>
              </a:spcBef>
              <a:buFont typeface="Arial" panose="020B0604020202020204" pitchFamily="34" charset="0"/>
              <a:buChar char="•"/>
            </a:pPr>
            <a:r>
              <a:rPr lang="en-US" sz="2200" kern="1200" dirty="0" err="1">
                <a:solidFill>
                  <a:prstClr val="black"/>
                </a:solidFill>
                <a:latin typeface="Arial" panose="020B0604020202020204" pitchFamily="34" charset="0"/>
                <a:cs typeface="Arial" panose="020B0604020202020204" pitchFamily="34" charset="0"/>
              </a:rPr>
              <a:t>eVTOL</a:t>
            </a:r>
            <a:r>
              <a:rPr lang="en-US" sz="2200" kern="1200" dirty="0">
                <a:solidFill>
                  <a:prstClr val="black"/>
                </a:solidFill>
                <a:latin typeface="Arial" panose="020B0604020202020204" pitchFamily="34" charset="0"/>
                <a:cs typeface="Arial" panose="020B0604020202020204" pitchFamily="34" charset="0"/>
              </a:rPr>
              <a:t>, </a:t>
            </a:r>
            <a:r>
              <a:rPr lang="en-US" sz="2200" kern="1200" dirty="0" err="1">
                <a:solidFill>
                  <a:prstClr val="black"/>
                </a:solidFill>
                <a:latin typeface="Arial" panose="020B0604020202020204" pitchFamily="34" charset="0"/>
                <a:cs typeface="Arial" panose="020B0604020202020204" pitchFamily="34" charset="0"/>
              </a:rPr>
              <a:t>sUAS</a:t>
            </a:r>
            <a:r>
              <a:rPr lang="en-US" sz="2200" kern="1200" dirty="0">
                <a:solidFill>
                  <a:prstClr val="black"/>
                </a:solidFill>
                <a:latin typeface="Arial" panose="020B0604020202020204" pitchFamily="34" charset="0"/>
                <a:cs typeface="Arial" panose="020B0604020202020204" pitchFamily="34" charset="0"/>
              </a:rPr>
              <a:t>, </a:t>
            </a:r>
            <a:r>
              <a:rPr lang="en-US" sz="2200" kern="1200" dirty="0" err="1">
                <a:solidFill>
                  <a:prstClr val="black"/>
                </a:solidFill>
                <a:latin typeface="Arial" panose="020B0604020202020204" pitchFamily="34" charset="0"/>
                <a:cs typeface="Arial" panose="020B0604020202020204" pitchFamily="34" charset="0"/>
              </a:rPr>
              <a:t>eCTOL</a:t>
            </a:r>
            <a:r>
              <a:rPr lang="en-US" sz="2200" kern="1200" dirty="0">
                <a:solidFill>
                  <a:prstClr val="black"/>
                </a:solidFill>
                <a:latin typeface="Arial" panose="020B0604020202020204" pitchFamily="34" charset="0"/>
                <a:cs typeface="Arial" panose="020B0604020202020204" pitchFamily="34" charset="0"/>
              </a:rPr>
              <a:t>, hybrid-electric, etc.</a:t>
            </a:r>
          </a:p>
          <a:p>
            <a:pPr marL="685800" lvl="1" indent="-228600" algn="l" defTabSz="914400">
              <a:lnSpc>
                <a:spcPct val="90000"/>
              </a:lnSpc>
              <a:spcBef>
                <a:spcPts val="500"/>
              </a:spcBef>
              <a:buFont typeface="Arial" panose="020B0604020202020204" pitchFamily="34" charset="0"/>
              <a:buChar char="•"/>
            </a:pPr>
            <a:r>
              <a:rPr lang="en-US" sz="2200" kern="1200" dirty="0">
                <a:solidFill>
                  <a:prstClr val="black"/>
                </a:solidFill>
                <a:latin typeface="Arial" panose="020B0604020202020204" pitchFamily="34" charset="0"/>
                <a:cs typeface="Arial" panose="020B0604020202020204" pitchFamily="34" charset="0"/>
              </a:rPr>
              <a:t>Urban Air Mobility (UAM) as a challenging use-case with high benefit</a:t>
            </a:r>
          </a:p>
          <a:p>
            <a:pPr marL="228600" lvl="0" indent="-228600" algn="l" defTabSz="914400">
              <a:lnSpc>
                <a:spcPct val="90000"/>
              </a:lnSpc>
              <a:spcBef>
                <a:spcPts val="1000"/>
              </a:spcBef>
              <a:buFont typeface="Arial" panose="020B0604020202020204" pitchFamily="34" charset="0"/>
              <a:buChar char="•"/>
            </a:pPr>
            <a:endParaRPr lang="en-US" sz="2200" kern="1200" dirty="0">
              <a:solidFill>
                <a:prstClr val="black"/>
              </a:solidFill>
              <a:latin typeface="Arial" panose="020B0604020202020204" pitchFamily="34" charset="0"/>
              <a:cs typeface="Arial" panose="020B0604020202020204" pitchFamily="34" charset="0"/>
            </a:endParaRPr>
          </a:p>
          <a:p>
            <a:pPr marL="228600" lvl="0" indent="-228600" algn="l" defTabSz="914400">
              <a:lnSpc>
                <a:spcPct val="90000"/>
              </a:lnSpc>
              <a:spcBef>
                <a:spcPts val="1000"/>
              </a:spcBef>
              <a:buFont typeface="Arial" panose="020B0604020202020204" pitchFamily="34" charset="0"/>
              <a:buChar char="•"/>
            </a:pPr>
            <a:r>
              <a:rPr lang="en-US" sz="2200" kern="1200" dirty="0">
                <a:solidFill>
                  <a:prstClr val="black"/>
                </a:solidFill>
                <a:latin typeface="Arial" panose="020B0604020202020204" pitchFamily="34" charset="0"/>
                <a:cs typeface="Arial" panose="020B0604020202020204" pitchFamily="34" charset="0"/>
              </a:rPr>
              <a:t>Enabled by electrification and automation</a:t>
            </a:r>
          </a:p>
          <a:p>
            <a:pPr marL="228600" lvl="0" indent="-228600" algn="l" defTabSz="914400">
              <a:lnSpc>
                <a:spcPct val="90000"/>
              </a:lnSpc>
              <a:spcBef>
                <a:spcPts val="1000"/>
              </a:spcBef>
              <a:buFont typeface="Arial" panose="020B0604020202020204" pitchFamily="34" charset="0"/>
              <a:buChar char="•"/>
            </a:pPr>
            <a:endParaRPr lang="en-US" sz="2200" kern="1200" dirty="0">
              <a:solidFill>
                <a:prstClr val="black"/>
              </a:solidFill>
              <a:latin typeface="Arial" panose="020B0604020202020204" pitchFamily="34" charset="0"/>
              <a:cs typeface="Arial" panose="020B0604020202020204" pitchFamily="34" charset="0"/>
            </a:endParaRPr>
          </a:p>
          <a:p>
            <a:pPr marL="228600" lvl="0" indent="-228600" algn="l" defTabSz="914400">
              <a:lnSpc>
                <a:spcPct val="90000"/>
              </a:lnSpc>
              <a:spcBef>
                <a:spcPts val="1000"/>
              </a:spcBef>
              <a:buFont typeface="Arial" panose="020B0604020202020204" pitchFamily="34" charset="0"/>
              <a:buChar char="•"/>
            </a:pPr>
            <a:r>
              <a:rPr lang="en-US" sz="2200" kern="1200" dirty="0">
                <a:solidFill>
                  <a:prstClr val="black"/>
                </a:solidFill>
                <a:latin typeface="Arial" panose="020B0604020202020204" pitchFamily="34" charset="0"/>
                <a:cs typeface="Arial" panose="020B0604020202020204" pitchFamily="34" charset="0"/>
              </a:rPr>
              <a:t>Does not include:</a:t>
            </a:r>
          </a:p>
          <a:p>
            <a:pPr marL="685800" lvl="1" indent="-228600" algn="l" defTabSz="914400">
              <a:lnSpc>
                <a:spcPct val="90000"/>
              </a:lnSpc>
              <a:spcBef>
                <a:spcPts val="500"/>
              </a:spcBef>
              <a:buFont typeface="Arial" panose="020B0604020202020204" pitchFamily="34" charset="0"/>
              <a:buChar char="•"/>
            </a:pPr>
            <a:r>
              <a:rPr lang="en-US" sz="2200" kern="1200" dirty="0">
                <a:solidFill>
                  <a:prstClr val="black"/>
                </a:solidFill>
                <a:latin typeface="Arial" panose="020B0604020202020204" pitchFamily="34" charset="0"/>
                <a:cs typeface="Arial" panose="020B0604020202020204" pitchFamily="34" charset="0"/>
              </a:rPr>
              <a:t>Supersonic or hypersonic transport</a:t>
            </a:r>
          </a:p>
          <a:p>
            <a:pPr marL="685800" lvl="1" indent="-228600" algn="l" defTabSz="914400">
              <a:lnSpc>
                <a:spcPct val="90000"/>
              </a:lnSpc>
              <a:spcBef>
                <a:spcPts val="500"/>
              </a:spcBef>
              <a:buFont typeface="Arial" panose="020B0604020202020204" pitchFamily="34" charset="0"/>
              <a:buChar char="•"/>
            </a:pPr>
            <a:r>
              <a:rPr lang="en-US" sz="2200" kern="1200" dirty="0">
                <a:solidFill>
                  <a:prstClr val="black"/>
                </a:solidFill>
                <a:latin typeface="Arial" panose="020B0604020202020204" pitchFamily="34" charset="0"/>
                <a:cs typeface="Arial" panose="020B0604020202020204" pitchFamily="34" charset="0"/>
              </a:rPr>
              <a:t>Existing hub-and-spoke air service with large transport aircraft </a:t>
            </a:r>
          </a:p>
          <a:p>
            <a:endParaRPr lang="en-US" dirty="0"/>
          </a:p>
        </p:txBody>
      </p:sp>
      <p:pic>
        <p:nvPicPr>
          <p:cNvPr id="6" name="Picture 5">
            <a:extLst>
              <a:ext uri="{FF2B5EF4-FFF2-40B4-BE49-F238E27FC236}">
                <a16:creationId xmlns:a16="http://schemas.microsoft.com/office/drawing/2014/main" xmlns="" id="{C2952246-9368-452F-A462-82556D9A1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7826" y="3173595"/>
            <a:ext cx="5444359" cy="3062452"/>
          </a:xfrm>
          <a:prstGeom prst="rect">
            <a:avLst/>
          </a:prstGeom>
        </p:spPr>
      </p:pic>
      <p:sp>
        <p:nvSpPr>
          <p:cNvPr id="7" name="Rounded Rectangle 6">
            <a:extLst>
              <a:ext uri="{FF2B5EF4-FFF2-40B4-BE49-F238E27FC236}">
                <a16:creationId xmlns:a16="http://schemas.microsoft.com/office/drawing/2014/main" xmlns="" id="{CC275CDF-823B-42F1-8DD2-F6F9871E4C99}"/>
              </a:ext>
            </a:extLst>
          </p:cNvPr>
          <p:cNvSpPr/>
          <p:nvPr/>
        </p:nvSpPr>
        <p:spPr>
          <a:xfrm>
            <a:off x="1023867" y="804326"/>
            <a:ext cx="10677100" cy="15731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t>Safe, sustainable, accessible, and affordable air transportation for passengers and payloads across local and intraregional missions reaching communities that are underserviced by aviation today</a:t>
            </a:r>
            <a:endParaRPr lang="en-US" sz="2400" dirty="0"/>
          </a:p>
        </p:txBody>
      </p:sp>
    </p:spTree>
    <p:extLst>
      <p:ext uri="{BB962C8B-B14F-4D97-AF65-F5344CB8AC3E}">
        <p14:creationId xmlns:p14="http://schemas.microsoft.com/office/powerpoint/2010/main" val="293740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2">
            <a:extLst>
              <a:ext uri="{FF2B5EF4-FFF2-40B4-BE49-F238E27FC236}">
                <a16:creationId xmlns:a16="http://schemas.microsoft.com/office/drawing/2014/main" xmlns="" id="{4AE36E55-032D-4BD9-9C1E-68F566777B3B}"/>
              </a:ext>
            </a:extLst>
          </p:cNvPr>
          <p:cNvSpPr/>
          <p:nvPr/>
        </p:nvSpPr>
        <p:spPr>
          <a:xfrm>
            <a:off x="1631092" y="4648005"/>
            <a:ext cx="2506300" cy="1277320"/>
          </a:xfrm>
          <a:prstGeom prst="roundRect">
            <a:avLst>
              <a:gd name="adj" fmla="val 16667"/>
            </a:avLst>
          </a:prstGeom>
          <a:solidFill>
            <a:srgbClr val="C0504D"/>
          </a:solidFill>
          <a:ln>
            <a:noFill/>
          </a:ln>
          <a:effectLst/>
          <a:scene3d>
            <a:camera prst="orthographicFront">
              <a:rot lat="0" lon="0" rev="0"/>
            </a:camera>
            <a:lightRig rig="contrasting" dir="t">
              <a:rot lat="0" lon="0" rev="7800000"/>
            </a:lightRig>
          </a:scene3d>
          <a:sp3d>
            <a:bevelT w="139700" h="139700"/>
          </a:sp3d>
        </p:spPr>
        <p:txBody>
          <a:bodyPr spcFirstLastPara="1" wrap="square" lIns="45700" tIns="91425" rIns="45700" bIns="0" anchor="ctr" anchorCtr="0">
            <a:noAutofit/>
          </a:bodyPr>
          <a:lstStyle/>
          <a:p>
            <a:pPr algn="ctr">
              <a:defRPr/>
            </a:pPr>
            <a:r>
              <a:rPr lang="en-US" i="1" dirty="0">
                <a:solidFill>
                  <a:prstClr val="white"/>
                </a:solidFill>
                <a:ea typeface="Calibri"/>
                <a:cs typeface="Calibri"/>
                <a:sym typeface="Calibri"/>
              </a:rPr>
              <a:t>Design, manufacture, and system readiness of UAM vehicles</a:t>
            </a:r>
          </a:p>
        </p:txBody>
      </p:sp>
      <p:sp>
        <p:nvSpPr>
          <p:cNvPr id="5" name="Shape 99">
            <a:extLst>
              <a:ext uri="{FF2B5EF4-FFF2-40B4-BE49-F238E27FC236}">
                <a16:creationId xmlns:a16="http://schemas.microsoft.com/office/drawing/2014/main" xmlns="" id="{E8E043BC-166F-402B-8F98-8608A5D92849}"/>
              </a:ext>
            </a:extLst>
          </p:cNvPr>
          <p:cNvSpPr/>
          <p:nvPr/>
        </p:nvSpPr>
        <p:spPr>
          <a:xfrm>
            <a:off x="8093707" y="4470979"/>
            <a:ext cx="3081876" cy="1764270"/>
          </a:xfrm>
          <a:prstGeom prst="roundRect">
            <a:avLst>
              <a:gd name="adj" fmla="val 16667"/>
            </a:avLst>
          </a:prstGeom>
          <a:solidFill>
            <a:srgbClr val="C0504D"/>
          </a:solidFill>
          <a:ln>
            <a:noFill/>
          </a:ln>
          <a:effectLst/>
          <a:scene3d>
            <a:camera prst="orthographicFront">
              <a:rot lat="0" lon="0" rev="0"/>
            </a:camera>
            <a:lightRig rig="contrasting" dir="t">
              <a:rot lat="0" lon="0" rev="7800000"/>
            </a:lightRig>
          </a:scene3d>
          <a:sp3d>
            <a:bevelT w="139700" h="139700"/>
          </a:sp3d>
        </p:spPr>
        <p:txBody>
          <a:bodyPr spcFirstLastPara="1" wrap="square" lIns="45700" tIns="0" rIns="45700" bIns="91425" anchor="ctr" anchorCtr="0">
            <a:noAutofit/>
          </a:bodyPr>
          <a:lstStyle/>
          <a:p>
            <a:pPr algn="ctr">
              <a:defRPr/>
            </a:pPr>
            <a:r>
              <a:rPr lang="en-US" i="1" dirty="0">
                <a:solidFill>
                  <a:prstClr val="white"/>
                </a:solidFill>
                <a:ea typeface="Calibri"/>
                <a:cs typeface="Calibri"/>
                <a:sym typeface="Calibri"/>
              </a:rPr>
              <a:t>Operations and maintenance of a single UAM vehicle, independent of the sharing of airspace or other system resources</a:t>
            </a:r>
          </a:p>
        </p:txBody>
      </p:sp>
      <p:sp>
        <p:nvSpPr>
          <p:cNvPr id="6" name="Shape 100">
            <a:extLst>
              <a:ext uri="{FF2B5EF4-FFF2-40B4-BE49-F238E27FC236}">
                <a16:creationId xmlns:a16="http://schemas.microsoft.com/office/drawing/2014/main" xmlns="" id="{63F473E4-7B63-4741-8BBF-F039DEB4CB87}"/>
              </a:ext>
            </a:extLst>
          </p:cNvPr>
          <p:cNvSpPr/>
          <p:nvPr/>
        </p:nvSpPr>
        <p:spPr>
          <a:xfrm>
            <a:off x="4953000" y="727249"/>
            <a:ext cx="2286000" cy="1251609"/>
          </a:xfrm>
          <a:prstGeom prst="roundRect">
            <a:avLst>
              <a:gd name="adj" fmla="val 16667"/>
            </a:avLst>
          </a:prstGeom>
          <a:solidFill>
            <a:srgbClr val="8064A2">
              <a:lumMod val="60000"/>
              <a:lumOff val="40000"/>
            </a:srgbClr>
          </a:solidFill>
          <a:ln>
            <a:noFill/>
          </a:ln>
          <a:effectLst/>
          <a:scene3d>
            <a:camera prst="orthographicFront">
              <a:rot lat="0" lon="0" rev="0"/>
            </a:camera>
            <a:lightRig rig="contrasting" dir="t">
              <a:rot lat="0" lon="0" rev="7800000"/>
            </a:lightRig>
          </a:scene3d>
          <a:sp3d>
            <a:bevelT w="139700" h="139700"/>
          </a:sp3d>
        </p:spPr>
        <p:txBody>
          <a:bodyPr spcFirstLastPara="1" wrap="square" lIns="45700" tIns="91425" rIns="45700" bIns="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white"/>
                </a:solidFill>
                <a:effectLst/>
                <a:uLnTx/>
                <a:uFillTx/>
                <a:ea typeface="Calibri"/>
                <a:cs typeface="Calibri"/>
                <a:sym typeface="Calibri"/>
              </a:rPr>
              <a:t>Societal integration and acceptance of UAM operations</a:t>
            </a:r>
            <a:endParaRPr kumimoji="0" sz="2000" b="0" i="0" u="none" strike="noStrike" kern="0" cap="none" spc="0" normalizeH="0" baseline="0" noProof="0" dirty="0">
              <a:ln>
                <a:noFill/>
              </a:ln>
              <a:solidFill>
                <a:prstClr val="white"/>
              </a:solidFill>
              <a:effectLst/>
              <a:uLnTx/>
              <a:uFillTx/>
            </a:endParaRPr>
          </a:p>
        </p:txBody>
      </p:sp>
      <p:sp>
        <p:nvSpPr>
          <p:cNvPr id="7" name="Shape 101">
            <a:extLst>
              <a:ext uri="{FF2B5EF4-FFF2-40B4-BE49-F238E27FC236}">
                <a16:creationId xmlns:a16="http://schemas.microsoft.com/office/drawing/2014/main" xmlns="" id="{734F6A59-FB7B-4D43-8AD9-B71213A9753C}"/>
              </a:ext>
            </a:extLst>
          </p:cNvPr>
          <p:cNvSpPr/>
          <p:nvPr/>
        </p:nvSpPr>
        <p:spPr>
          <a:xfrm>
            <a:off x="8400300" y="948637"/>
            <a:ext cx="3187615" cy="1829067"/>
          </a:xfrm>
          <a:prstGeom prst="roundRect">
            <a:avLst>
              <a:gd name="adj" fmla="val 16667"/>
            </a:avLst>
          </a:prstGeom>
          <a:solidFill>
            <a:srgbClr val="95B3D7"/>
          </a:solidFill>
          <a:ln>
            <a:noFill/>
          </a:ln>
          <a:effectLst/>
          <a:scene3d>
            <a:camera prst="orthographicFront">
              <a:rot lat="0" lon="0" rev="0"/>
            </a:camera>
            <a:lightRig rig="contrasting" dir="t">
              <a:rot lat="0" lon="0" rev="7800000"/>
            </a:lightRig>
          </a:scene3d>
          <a:sp3d>
            <a:bevelT w="139700" h="139700"/>
          </a:sp3d>
        </p:spPr>
        <p:txBody>
          <a:bodyPr spcFirstLastPara="1" wrap="square" lIns="45700" tIns="0" rIns="45700" bIns="91425" anchor="ctr" anchorCtr="0">
            <a:noAutofit/>
          </a:bodyPr>
          <a:lstStyle/>
          <a:p>
            <a:pPr algn="ctr">
              <a:defRPr/>
            </a:pPr>
            <a:r>
              <a:rPr lang="en-US" i="1" dirty="0">
                <a:solidFill>
                  <a:prstClr val="white"/>
                </a:solidFill>
                <a:ea typeface="Calibri"/>
                <a:cs typeface="Calibri"/>
                <a:sym typeface="Calibri"/>
              </a:rPr>
              <a:t>Operations and management of multiple vehicles within a UAM system that enable safe and efficient sharing of airspace and other system resources</a:t>
            </a:r>
          </a:p>
        </p:txBody>
      </p:sp>
      <p:sp>
        <p:nvSpPr>
          <p:cNvPr id="8" name="Shape 103">
            <a:extLst>
              <a:ext uri="{FF2B5EF4-FFF2-40B4-BE49-F238E27FC236}">
                <a16:creationId xmlns:a16="http://schemas.microsoft.com/office/drawing/2014/main" xmlns="" id="{6D1291C5-901E-49C4-BD71-B213A56FCCE1}"/>
              </a:ext>
            </a:extLst>
          </p:cNvPr>
          <p:cNvSpPr/>
          <p:nvPr/>
        </p:nvSpPr>
        <p:spPr>
          <a:xfrm>
            <a:off x="949730" y="1009486"/>
            <a:ext cx="2940713" cy="1755139"/>
          </a:xfrm>
          <a:prstGeom prst="roundRect">
            <a:avLst>
              <a:gd name="adj" fmla="val 16667"/>
            </a:avLst>
          </a:prstGeom>
          <a:solidFill>
            <a:srgbClr val="95B3D7"/>
          </a:solidFill>
          <a:ln>
            <a:noFill/>
          </a:ln>
          <a:effectLst/>
          <a:scene3d>
            <a:camera prst="orthographicFront">
              <a:rot lat="0" lon="0" rev="0"/>
            </a:camera>
            <a:lightRig rig="contrasting" dir="t">
              <a:rot lat="0" lon="0" rev="7800000"/>
            </a:lightRig>
          </a:scene3d>
          <a:sp3d>
            <a:bevelT w="139700" h="139700"/>
          </a:sp3d>
        </p:spPr>
        <p:txBody>
          <a:bodyPr spcFirstLastPara="1" wrap="square" lIns="45700" tIns="0" rIns="45700" bIns="0" anchor="ctr" anchorCtr="0">
            <a:noAutofit/>
          </a:bodyPr>
          <a:lstStyle/>
          <a:p>
            <a:pPr algn="ctr">
              <a:defRPr/>
            </a:pPr>
            <a:r>
              <a:rPr lang="en-US" i="1" dirty="0">
                <a:solidFill>
                  <a:prstClr val="white"/>
                </a:solidFill>
                <a:ea typeface="Calibri"/>
                <a:cs typeface="Calibri"/>
                <a:sym typeface="Calibri"/>
              </a:rPr>
              <a:t>Design, development, and implementation of infrastructure to enable safe and efficient multi-vehicle UAM operations</a:t>
            </a:r>
          </a:p>
        </p:txBody>
      </p:sp>
      <p:sp>
        <p:nvSpPr>
          <p:cNvPr id="9" name="Shape 104">
            <a:extLst>
              <a:ext uri="{FF2B5EF4-FFF2-40B4-BE49-F238E27FC236}">
                <a16:creationId xmlns:a16="http://schemas.microsoft.com/office/drawing/2014/main" xmlns="" id="{FC8D006E-7185-48BC-AD2A-3FA41067B4D4}"/>
              </a:ext>
            </a:extLst>
          </p:cNvPr>
          <p:cNvSpPr txBox="1">
            <a:spLocks/>
          </p:cNvSpPr>
          <p:nvPr/>
        </p:nvSpPr>
        <p:spPr>
          <a:xfrm>
            <a:off x="949730" y="-18853"/>
            <a:ext cx="10638185" cy="663840"/>
          </a:xfrm>
          <a:prstGeom prst="rect">
            <a:avLst/>
          </a:prstGeom>
          <a:noFill/>
          <a:ln>
            <a:noFill/>
          </a:ln>
        </p:spPr>
        <p:txBody>
          <a:bodyPr spcFirstLastPara="1" vert="horz" wrap="square" lIns="91425" tIns="45700" rIns="91425" bIns="45700" rtlCol="0" anchor="ctr" anchorCtr="0">
            <a:noAutofit/>
          </a:bodyPr>
          <a:lstStyle>
            <a:lvl1pPr algn="ctr" defTabSz="457189" rtl="0" eaLnBrk="1" latinLnBrk="0" hangingPunct="1">
              <a:lnSpc>
                <a:spcPct val="80000"/>
              </a:lnSpc>
              <a:spcBef>
                <a:spcPct val="0"/>
              </a:spcBef>
              <a:buNone/>
              <a:defRPr sz="2800" b="1" kern="1200">
                <a:solidFill>
                  <a:schemeClr val="tx1"/>
                </a:solidFill>
                <a:latin typeface="+mj-lt"/>
                <a:ea typeface="+mj-ea"/>
                <a:cs typeface="+mj-cs"/>
              </a:defRPr>
            </a:lvl1pPr>
          </a:lstStyle>
          <a:p>
            <a:pPr marL="0" marR="0" lvl="0" indent="0" defTabSz="457189" rtl="0" eaLnBrk="1" fontAlgn="auto" latinLnBrk="0" hangingPunct="1">
              <a:lnSpc>
                <a:spcPct val="80000"/>
              </a:lnSpc>
              <a:spcBef>
                <a:spcPts val="0"/>
              </a:spcBef>
              <a:spcAft>
                <a:spcPts val="0"/>
              </a:spcAft>
              <a:buClr>
                <a:sysClr val="windowText" lastClr="000000"/>
              </a:buClr>
              <a:buSzPts val="2520"/>
              <a:buFontTx/>
              <a:buNone/>
              <a:tabLst/>
              <a:defRPr/>
            </a:pPr>
            <a:r>
              <a:rPr kumimoji="0" lang="en-US" sz="32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Calibri"/>
                <a:cs typeface="Arial" panose="020B0604020202020204" pitchFamily="34" charset="0"/>
                <a:sym typeface="Calibri"/>
              </a:rPr>
              <a:t>Framework</a:t>
            </a:r>
          </a:p>
        </p:txBody>
      </p:sp>
      <p:pic>
        <p:nvPicPr>
          <p:cNvPr id="11" name="Shape 107">
            <a:extLst>
              <a:ext uri="{FF2B5EF4-FFF2-40B4-BE49-F238E27FC236}">
                <a16:creationId xmlns:a16="http://schemas.microsoft.com/office/drawing/2014/main" xmlns="" id="{F6E94E37-A24A-46BF-A2C2-4383B5725D7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74401" y="1731204"/>
            <a:ext cx="5443199" cy="3411554"/>
          </a:xfrm>
          <a:prstGeom prst="rect">
            <a:avLst/>
          </a:prstGeom>
          <a:noFill/>
          <a:ln>
            <a:noFill/>
          </a:ln>
        </p:spPr>
      </p:pic>
      <p:sp>
        <p:nvSpPr>
          <p:cNvPr id="12" name="Shape 108">
            <a:extLst>
              <a:ext uri="{FF2B5EF4-FFF2-40B4-BE49-F238E27FC236}">
                <a16:creationId xmlns:a16="http://schemas.microsoft.com/office/drawing/2014/main" xmlns="" id="{D82DC9B3-106C-487A-BE1B-5A3EF46046BE}"/>
              </a:ext>
            </a:extLst>
          </p:cNvPr>
          <p:cNvSpPr/>
          <p:nvPr/>
        </p:nvSpPr>
        <p:spPr>
          <a:xfrm>
            <a:off x="3332869" y="2426567"/>
            <a:ext cx="1885473" cy="943069"/>
          </a:xfrm>
          <a:prstGeom prst="ellipse">
            <a:avLst/>
          </a:prstGeom>
          <a:solidFill>
            <a:srgbClr val="FFFFFF">
              <a:alpha val="34902"/>
            </a:srgbClr>
          </a:solidFill>
          <a:ln w="57150">
            <a:solidFill>
              <a:srgbClr val="95B3D7"/>
            </a:solidFill>
          </a:ln>
          <a:effectLst>
            <a:outerShdw blurRad="40000" dist="23000" dir="5400000" rotWithShape="0">
              <a:srgbClr val="000000">
                <a:alpha val="34901"/>
              </a:srgbClr>
            </a:outerShdw>
          </a:effectLst>
        </p:spPr>
        <p:txBody>
          <a:bodyPr spcFirstLastPara="1" wrap="square" lIns="0" tIns="45700" rIns="0" bIns="45700" anchor="ctr" anchorCtr="0">
            <a:noAutofit/>
          </a:bodyPr>
          <a:lstStyle/>
          <a:p>
            <a:pPr algn="ctr">
              <a:defRPr/>
            </a:pPr>
            <a:r>
              <a:rPr lang="en-US" sz="1400" b="1" dirty="0">
                <a:solidFill>
                  <a:prstClr val="black"/>
                </a:solidFill>
                <a:ea typeface="Arial Narrow"/>
                <a:cs typeface="Arial Narrow"/>
                <a:sym typeface="Arial Narrow"/>
              </a:rPr>
              <a:t>Airspace System Design &amp; Implementation</a:t>
            </a:r>
          </a:p>
        </p:txBody>
      </p:sp>
      <p:sp>
        <p:nvSpPr>
          <p:cNvPr id="13" name="Shape 109">
            <a:extLst>
              <a:ext uri="{FF2B5EF4-FFF2-40B4-BE49-F238E27FC236}">
                <a16:creationId xmlns:a16="http://schemas.microsoft.com/office/drawing/2014/main" xmlns="" id="{C727B092-433B-44A5-8187-A746D48C8503}"/>
              </a:ext>
            </a:extLst>
          </p:cNvPr>
          <p:cNvSpPr/>
          <p:nvPr/>
        </p:nvSpPr>
        <p:spPr>
          <a:xfrm>
            <a:off x="7072401" y="2424992"/>
            <a:ext cx="1739780" cy="973647"/>
          </a:xfrm>
          <a:prstGeom prst="ellipse">
            <a:avLst/>
          </a:prstGeom>
          <a:solidFill>
            <a:srgbClr val="FFFFFF">
              <a:alpha val="34902"/>
            </a:srgbClr>
          </a:solidFill>
          <a:ln w="57150">
            <a:solidFill>
              <a:srgbClr val="95B3D7"/>
            </a:solidFill>
          </a:ln>
          <a:effectLst>
            <a:outerShdw blurRad="40000" dist="23000" dir="5400000" rotWithShape="0">
              <a:srgbClr val="000000">
                <a:alpha val="34901"/>
              </a:srgbClr>
            </a:outerShdw>
          </a:effectLst>
        </p:spPr>
        <p:txBody>
          <a:bodyPr spcFirstLastPara="1" wrap="square" lIns="0" tIns="45700" rIns="0"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Arial Narrow"/>
                <a:cs typeface="Arial Narrow"/>
                <a:sym typeface="Arial Narrow"/>
              </a:rPr>
              <a:t>Airspace &amp; Fleet Operations Management</a:t>
            </a:r>
            <a:endParaRPr kumimoji="0" lang="en-US" sz="1400" b="1" i="0" u="none" strike="noStrike" kern="0" cap="none" spc="0" normalizeH="0" baseline="0" noProof="0" dirty="0">
              <a:ln>
                <a:noFill/>
              </a:ln>
              <a:solidFill>
                <a:prstClr val="black"/>
              </a:solidFill>
              <a:effectLst/>
              <a:uLnTx/>
              <a:uFillTx/>
            </a:endParaRPr>
          </a:p>
        </p:txBody>
      </p:sp>
      <p:sp>
        <p:nvSpPr>
          <p:cNvPr id="14" name="Shape 110">
            <a:extLst>
              <a:ext uri="{FF2B5EF4-FFF2-40B4-BE49-F238E27FC236}">
                <a16:creationId xmlns:a16="http://schemas.microsoft.com/office/drawing/2014/main" xmlns="" id="{37746E98-EC9A-4FD3-98A1-FF4C2B62E979}"/>
              </a:ext>
            </a:extLst>
          </p:cNvPr>
          <p:cNvSpPr/>
          <p:nvPr/>
        </p:nvSpPr>
        <p:spPr>
          <a:xfrm>
            <a:off x="3899747" y="3688974"/>
            <a:ext cx="1835977" cy="1179593"/>
          </a:xfrm>
          <a:prstGeom prst="ellipse">
            <a:avLst/>
          </a:prstGeom>
          <a:solidFill>
            <a:srgbClr val="FFFFFF">
              <a:alpha val="34902"/>
            </a:srgbClr>
          </a:solidFill>
          <a:ln w="57150">
            <a:solidFill>
              <a:srgbClr val="C0504D"/>
            </a:solidFill>
          </a:ln>
          <a:effectLst>
            <a:outerShdw blurRad="40000" dist="23000" dir="5400000" rotWithShape="0">
              <a:srgbClr val="000000">
                <a:alpha val="34901"/>
              </a:srgbClr>
            </a:outerShdw>
          </a:effectLst>
        </p:spPr>
        <p:txBody>
          <a:bodyPr spcFirstLastPara="1" wrap="square" lIns="0" tIns="45700" rIns="0" bIns="45700" anchor="ctr" anchorCtr="0">
            <a:noAutofit/>
          </a:bodyPr>
          <a:lstStyle/>
          <a:p>
            <a:pPr algn="ctr">
              <a:defRPr/>
            </a:pPr>
            <a:r>
              <a:rPr lang="en-US" sz="1400" b="1" dirty="0">
                <a:solidFill>
                  <a:prstClr val="black"/>
                </a:solidFill>
                <a:ea typeface="Arial Narrow"/>
                <a:cs typeface="Arial Narrow"/>
                <a:sym typeface="Arial Narrow"/>
              </a:rPr>
              <a:t>Vehicle </a:t>
            </a:r>
            <a:br>
              <a:rPr lang="en-US" sz="1400" b="1" dirty="0">
                <a:solidFill>
                  <a:prstClr val="black"/>
                </a:solidFill>
                <a:ea typeface="Arial Narrow"/>
                <a:cs typeface="Arial Narrow"/>
                <a:sym typeface="Arial Narrow"/>
              </a:rPr>
            </a:br>
            <a:r>
              <a:rPr lang="en-US" sz="1400" b="1" dirty="0">
                <a:solidFill>
                  <a:prstClr val="black"/>
                </a:solidFill>
                <a:ea typeface="Arial Narrow"/>
                <a:cs typeface="Arial Narrow"/>
                <a:sym typeface="Arial Narrow"/>
              </a:rPr>
              <a:t>Development &amp; Production</a:t>
            </a:r>
          </a:p>
        </p:txBody>
      </p:sp>
      <p:sp>
        <p:nvSpPr>
          <p:cNvPr id="15" name="Shape 111">
            <a:extLst>
              <a:ext uri="{FF2B5EF4-FFF2-40B4-BE49-F238E27FC236}">
                <a16:creationId xmlns:a16="http://schemas.microsoft.com/office/drawing/2014/main" xmlns="" id="{F14F5AD1-4CEA-4ED0-BB4C-2B11CBDB14DA}"/>
              </a:ext>
            </a:extLst>
          </p:cNvPr>
          <p:cNvSpPr/>
          <p:nvPr/>
        </p:nvSpPr>
        <p:spPr>
          <a:xfrm>
            <a:off x="6421393" y="3703259"/>
            <a:ext cx="1870861" cy="1151023"/>
          </a:xfrm>
          <a:prstGeom prst="ellipse">
            <a:avLst/>
          </a:prstGeom>
          <a:solidFill>
            <a:srgbClr val="FFFFFF">
              <a:alpha val="34902"/>
            </a:srgbClr>
          </a:solidFill>
          <a:ln w="57150">
            <a:solidFill>
              <a:srgbClr val="C0504D"/>
            </a:solidFill>
          </a:ln>
          <a:effectLst>
            <a:outerShdw blurRad="40000" dist="23000" dir="5400000" rotWithShape="0">
              <a:srgbClr val="000000">
                <a:alpha val="34901"/>
              </a:srgbClr>
            </a:outerShdw>
          </a:effectLst>
        </p:spPr>
        <p:txBody>
          <a:bodyPr spcFirstLastPara="1" wrap="square" lIns="0" tIns="45700" rIns="0" bIns="45700" anchor="ctr" anchorCtr="0">
            <a:noAutofit/>
          </a:bodyPr>
          <a:lstStyle/>
          <a:p>
            <a:pPr algn="ctr">
              <a:defRPr/>
            </a:pPr>
            <a:r>
              <a:rPr lang="en-US" sz="1400" b="1" dirty="0">
                <a:solidFill>
                  <a:prstClr val="black"/>
                </a:solidFill>
                <a:ea typeface="Arial Narrow"/>
                <a:cs typeface="Arial Narrow"/>
                <a:sym typeface="Arial Narrow"/>
              </a:rPr>
              <a:t>Individual Vehicle Management &amp; Operations</a:t>
            </a:r>
          </a:p>
        </p:txBody>
      </p:sp>
      <p:sp>
        <p:nvSpPr>
          <p:cNvPr id="16" name="Shape 112">
            <a:extLst>
              <a:ext uri="{FF2B5EF4-FFF2-40B4-BE49-F238E27FC236}">
                <a16:creationId xmlns:a16="http://schemas.microsoft.com/office/drawing/2014/main" xmlns="" id="{204B4301-CD62-404C-9EFB-01611F84B224}"/>
              </a:ext>
            </a:extLst>
          </p:cNvPr>
          <p:cNvSpPr/>
          <p:nvPr/>
        </p:nvSpPr>
        <p:spPr>
          <a:xfrm>
            <a:off x="5242165" y="1731205"/>
            <a:ext cx="1653964" cy="879564"/>
          </a:xfrm>
          <a:prstGeom prst="ellipse">
            <a:avLst/>
          </a:prstGeom>
          <a:solidFill>
            <a:srgbClr val="FFFFFF">
              <a:alpha val="34902"/>
            </a:srgbClr>
          </a:solidFill>
          <a:ln w="57150">
            <a:solidFill>
              <a:srgbClr val="8064A2"/>
            </a:solid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Arial Narrow"/>
                <a:cs typeface="Arial Narrow"/>
                <a:sym typeface="Arial Narrow"/>
              </a:rPr>
              <a:t>Community Integration</a:t>
            </a:r>
            <a:endParaRPr kumimoji="0" sz="1800" b="1" i="0" u="none" strike="noStrike" kern="0" cap="none" spc="0" normalizeH="0" baseline="0" noProof="0" dirty="0">
              <a:ln>
                <a:noFill/>
              </a:ln>
              <a:solidFill>
                <a:prstClr val="black"/>
              </a:solidFill>
              <a:effectLst/>
              <a:uLnTx/>
              <a:uFillTx/>
            </a:endParaRPr>
          </a:p>
        </p:txBody>
      </p:sp>
      <p:sp>
        <p:nvSpPr>
          <p:cNvPr id="17" name="Oval 16">
            <a:extLst>
              <a:ext uri="{FF2B5EF4-FFF2-40B4-BE49-F238E27FC236}">
                <a16:creationId xmlns:a16="http://schemas.microsoft.com/office/drawing/2014/main" xmlns="" id="{FEA571C7-907E-4856-BC18-2929E6AFE2E1}"/>
              </a:ext>
            </a:extLst>
          </p:cNvPr>
          <p:cNvSpPr/>
          <p:nvPr/>
        </p:nvSpPr>
        <p:spPr>
          <a:xfrm>
            <a:off x="4671094" y="4914904"/>
            <a:ext cx="265463" cy="274320"/>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1</a:t>
            </a:r>
          </a:p>
        </p:txBody>
      </p:sp>
      <p:sp>
        <p:nvSpPr>
          <p:cNvPr id="18" name="Oval 17">
            <a:extLst>
              <a:ext uri="{FF2B5EF4-FFF2-40B4-BE49-F238E27FC236}">
                <a16:creationId xmlns:a16="http://schemas.microsoft.com/office/drawing/2014/main" xmlns="" id="{317510B2-6238-440B-A41C-5E2A888E3D2D}"/>
              </a:ext>
            </a:extLst>
          </p:cNvPr>
          <p:cNvSpPr/>
          <p:nvPr/>
        </p:nvSpPr>
        <p:spPr>
          <a:xfrm>
            <a:off x="7294540" y="4914904"/>
            <a:ext cx="265463" cy="274320"/>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2</a:t>
            </a:r>
          </a:p>
        </p:txBody>
      </p:sp>
      <p:sp>
        <p:nvSpPr>
          <p:cNvPr id="19" name="Oval 18">
            <a:extLst>
              <a:ext uri="{FF2B5EF4-FFF2-40B4-BE49-F238E27FC236}">
                <a16:creationId xmlns:a16="http://schemas.microsoft.com/office/drawing/2014/main" xmlns="" id="{C929F4B7-D481-4D6B-8A5D-9A1CAC11DC3B}"/>
              </a:ext>
            </a:extLst>
          </p:cNvPr>
          <p:cNvSpPr/>
          <p:nvPr/>
        </p:nvSpPr>
        <p:spPr>
          <a:xfrm>
            <a:off x="4102312" y="3416102"/>
            <a:ext cx="265463" cy="274320"/>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3</a:t>
            </a:r>
          </a:p>
        </p:txBody>
      </p:sp>
      <p:sp>
        <p:nvSpPr>
          <p:cNvPr id="20" name="Oval 19">
            <a:extLst>
              <a:ext uri="{FF2B5EF4-FFF2-40B4-BE49-F238E27FC236}">
                <a16:creationId xmlns:a16="http://schemas.microsoft.com/office/drawing/2014/main" xmlns="" id="{07495A83-C052-4A5E-9EA3-6F9653D771A3}"/>
              </a:ext>
            </a:extLst>
          </p:cNvPr>
          <p:cNvSpPr/>
          <p:nvPr/>
        </p:nvSpPr>
        <p:spPr>
          <a:xfrm>
            <a:off x="5946217" y="2640544"/>
            <a:ext cx="265463" cy="274320"/>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5</a:t>
            </a:r>
          </a:p>
        </p:txBody>
      </p:sp>
      <p:sp>
        <p:nvSpPr>
          <p:cNvPr id="21" name="Oval 20">
            <a:extLst>
              <a:ext uri="{FF2B5EF4-FFF2-40B4-BE49-F238E27FC236}">
                <a16:creationId xmlns:a16="http://schemas.microsoft.com/office/drawing/2014/main" xmlns="" id="{651542BC-B5E5-414A-BD60-8821BD2583B3}"/>
              </a:ext>
            </a:extLst>
          </p:cNvPr>
          <p:cNvSpPr/>
          <p:nvPr/>
        </p:nvSpPr>
        <p:spPr>
          <a:xfrm>
            <a:off x="7869772" y="3445105"/>
            <a:ext cx="265463" cy="274320"/>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4</a:t>
            </a:r>
          </a:p>
        </p:txBody>
      </p:sp>
      <p:grpSp>
        <p:nvGrpSpPr>
          <p:cNvPr id="22" name="Group 21">
            <a:extLst>
              <a:ext uri="{FF2B5EF4-FFF2-40B4-BE49-F238E27FC236}">
                <a16:creationId xmlns:a16="http://schemas.microsoft.com/office/drawing/2014/main" xmlns="" id="{4FCF0A06-3B0A-4430-BC63-B11B311E38ED}"/>
              </a:ext>
            </a:extLst>
          </p:cNvPr>
          <p:cNvGrpSpPr/>
          <p:nvPr/>
        </p:nvGrpSpPr>
        <p:grpSpPr>
          <a:xfrm>
            <a:off x="220035" y="5953767"/>
            <a:ext cx="1892896" cy="830997"/>
            <a:chOff x="220035" y="5953767"/>
            <a:chExt cx="1892896" cy="830997"/>
          </a:xfrm>
        </p:grpSpPr>
        <p:sp>
          <p:nvSpPr>
            <p:cNvPr id="23" name="Oval 22">
              <a:extLst>
                <a:ext uri="{FF2B5EF4-FFF2-40B4-BE49-F238E27FC236}">
                  <a16:creationId xmlns:a16="http://schemas.microsoft.com/office/drawing/2014/main" xmlns="" id="{40136E73-643A-4D26-946F-E7CF836B8033}"/>
                </a:ext>
              </a:extLst>
            </p:cNvPr>
            <p:cNvSpPr/>
            <p:nvPr/>
          </p:nvSpPr>
          <p:spPr>
            <a:xfrm>
              <a:off x="258440" y="6559448"/>
              <a:ext cx="188653" cy="172382"/>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rPr>
                <a:t>#</a:t>
              </a:r>
            </a:p>
          </p:txBody>
        </p:sp>
        <p:sp>
          <p:nvSpPr>
            <p:cNvPr id="24" name="TextBox 23">
              <a:extLst>
                <a:ext uri="{FF2B5EF4-FFF2-40B4-BE49-F238E27FC236}">
                  <a16:creationId xmlns:a16="http://schemas.microsoft.com/office/drawing/2014/main" xmlns="" id="{DBD7734B-C7F1-436F-94E2-949F68B9B2B9}"/>
                </a:ext>
              </a:extLst>
            </p:cNvPr>
            <p:cNvSpPr txBox="1"/>
            <p:nvPr/>
          </p:nvSpPr>
          <p:spPr>
            <a:xfrm>
              <a:off x="485498" y="5953767"/>
              <a:ext cx="1627433"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rPr>
                <a:t>Aircraft &amp; Aircrew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rPr>
                <a:t>Airspace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rPr>
                <a:t>Community Integration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rPr>
                <a:t>Pillar number</a:t>
              </a:r>
            </a:p>
          </p:txBody>
        </p:sp>
        <p:sp>
          <p:nvSpPr>
            <p:cNvPr id="25" name="Rounded Rectangle 1">
              <a:extLst>
                <a:ext uri="{FF2B5EF4-FFF2-40B4-BE49-F238E27FC236}">
                  <a16:creationId xmlns:a16="http://schemas.microsoft.com/office/drawing/2014/main" xmlns="" id="{264E9020-042A-41A0-9B6A-DF85796D08A6}"/>
                </a:ext>
              </a:extLst>
            </p:cNvPr>
            <p:cNvSpPr/>
            <p:nvPr/>
          </p:nvSpPr>
          <p:spPr>
            <a:xfrm>
              <a:off x="220035" y="6386185"/>
              <a:ext cx="257477" cy="153620"/>
            </a:xfrm>
            <a:prstGeom prst="roundRect">
              <a:avLst/>
            </a:prstGeom>
            <a:solidFill>
              <a:srgbClr val="8064A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ounded Rectangle 25">
              <a:extLst>
                <a:ext uri="{FF2B5EF4-FFF2-40B4-BE49-F238E27FC236}">
                  <a16:creationId xmlns:a16="http://schemas.microsoft.com/office/drawing/2014/main" xmlns="" id="{D6813512-5177-49C0-A462-738BD9A1C0D2}"/>
                </a:ext>
              </a:extLst>
            </p:cNvPr>
            <p:cNvSpPr/>
            <p:nvPr/>
          </p:nvSpPr>
          <p:spPr>
            <a:xfrm>
              <a:off x="220035" y="6194160"/>
              <a:ext cx="257477" cy="153620"/>
            </a:xfrm>
            <a:prstGeom prst="roundRect">
              <a:avLst/>
            </a:prstGeom>
            <a:solidFill>
              <a:srgbClr val="4F81BD"/>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26">
              <a:extLst>
                <a:ext uri="{FF2B5EF4-FFF2-40B4-BE49-F238E27FC236}">
                  <a16:creationId xmlns:a16="http://schemas.microsoft.com/office/drawing/2014/main" xmlns="" id="{1696CEE6-AE6E-4019-9A6A-F7A232A272D1}"/>
                </a:ext>
              </a:extLst>
            </p:cNvPr>
            <p:cNvSpPr/>
            <p:nvPr/>
          </p:nvSpPr>
          <p:spPr>
            <a:xfrm>
              <a:off x="228021" y="6002135"/>
              <a:ext cx="257477" cy="153620"/>
            </a:xfrm>
            <a:prstGeom prst="roundRect">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8232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2CE0C721-FB17-40A4-8FB0-B9FEBDF44992}"/>
              </a:ext>
            </a:extLst>
          </p:cNvPr>
          <p:cNvSpPr>
            <a:spLocks noGrp="1"/>
          </p:cNvSpPr>
          <p:nvPr>
            <p:ph type="title"/>
          </p:nvPr>
        </p:nvSpPr>
        <p:spPr>
          <a:xfrm>
            <a:off x="838200" y="0"/>
            <a:ext cx="10515600" cy="740651"/>
          </a:xfrm>
        </p:spPr>
        <p:txBody>
          <a:bodyPr>
            <a:norm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Barriers</a:t>
            </a:r>
          </a:p>
        </p:txBody>
      </p:sp>
      <p:pic>
        <p:nvPicPr>
          <p:cNvPr id="8" name="Picture 7">
            <a:extLst>
              <a:ext uri="{FF2B5EF4-FFF2-40B4-BE49-F238E27FC236}">
                <a16:creationId xmlns:a16="http://schemas.microsoft.com/office/drawing/2014/main" xmlns="" id="{DA8966EA-7970-4176-BD54-E5D2D6C75661}"/>
              </a:ext>
            </a:extLst>
          </p:cNvPr>
          <p:cNvPicPr>
            <a:picLocks noChangeAspect="1"/>
          </p:cNvPicPr>
          <p:nvPr/>
        </p:nvPicPr>
        <p:blipFill>
          <a:blip r:embed="rId3"/>
          <a:stretch>
            <a:fillRect/>
          </a:stretch>
        </p:blipFill>
        <p:spPr>
          <a:xfrm>
            <a:off x="993790" y="852352"/>
            <a:ext cx="10204419" cy="5641815"/>
          </a:xfrm>
          <a:prstGeom prst="rect">
            <a:avLst/>
          </a:prstGeom>
          <a:effectLst>
            <a:softEdge rad="63500"/>
          </a:effectLst>
        </p:spPr>
      </p:pic>
    </p:spTree>
    <p:extLst>
      <p:ext uri="{BB962C8B-B14F-4D97-AF65-F5344CB8AC3E}">
        <p14:creationId xmlns:p14="http://schemas.microsoft.com/office/powerpoint/2010/main" val="305194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9EB84BFB-B2E9-4D3F-B22C-7D473DC58C5B}"/>
              </a:ext>
            </a:extLst>
          </p:cNvPr>
          <p:cNvSpPr/>
          <p:nvPr/>
        </p:nvSpPr>
        <p:spPr>
          <a:xfrm>
            <a:off x="2754765" y="1168336"/>
            <a:ext cx="2744590" cy="5127665"/>
          </a:xfrm>
          <a:prstGeom prst="rect">
            <a:avLst/>
          </a:prstGeom>
          <a:noFill/>
          <a:ln w="57150" cap="flat" cmpd="sng" algn="ctr">
            <a:solidFill>
              <a:srgbClr val="C0504D">
                <a:lumMod val="75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504D">
                    <a:lumMod val="75000"/>
                  </a:srgbClr>
                </a:solidFill>
                <a:effectLst/>
                <a:uLnTx/>
                <a:uFillTx/>
                <a:latin typeface="Calibri"/>
                <a:ea typeface="+mn-ea"/>
                <a:cs typeface="+mn-cs"/>
              </a:rPr>
              <a:t>Vehicles</a:t>
            </a:r>
          </a:p>
        </p:txBody>
      </p:sp>
      <p:sp>
        <p:nvSpPr>
          <p:cNvPr id="20" name="Rectangle 19">
            <a:extLst>
              <a:ext uri="{FF2B5EF4-FFF2-40B4-BE49-F238E27FC236}">
                <a16:creationId xmlns:a16="http://schemas.microsoft.com/office/drawing/2014/main" xmlns="" id="{5D258137-08AB-40FB-910D-7EDC3F1E15A3}"/>
              </a:ext>
            </a:extLst>
          </p:cNvPr>
          <p:cNvSpPr/>
          <p:nvPr/>
        </p:nvSpPr>
        <p:spPr>
          <a:xfrm>
            <a:off x="5691601" y="1168336"/>
            <a:ext cx="2744590" cy="5131938"/>
          </a:xfrm>
          <a:prstGeom prst="rect">
            <a:avLst/>
          </a:prstGeom>
          <a:noFill/>
          <a:ln w="57150" cap="flat" cmpd="sng" algn="ctr">
            <a:solidFill>
              <a:srgbClr val="1F497D">
                <a:lumMod val="60000"/>
                <a:lumOff val="4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F497D">
                    <a:lumMod val="60000"/>
                    <a:lumOff val="40000"/>
                  </a:srgbClr>
                </a:solidFill>
                <a:effectLst/>
                <a:uLnTx/>
                <a:uFillTx/>
                <a:latin typeface="Calibri"/>
                <a:ea typeface="+mn-ea"/>
                <a:cs typeface="+mn-cs"/>
              </a:rPr>
              <a:t>Airspace</a:t>
            </a:r>
          </a:p>
        </p:txBody>
      </p:sp>
      <p:sp>
        <p:nvSpPr>
          <p:cNvPr id="21" name="Rectangle 20">
            <a:extLst>
              <a:ext uri="{FF2B5EF4-FFF2-40B4-BE49-F238E27FC236}">
                <a16:creationId xmlns:a16="http://schemas.microsoft.com/office/drawing/2014/main" xmlns="" id="{6DE10486-712B-48F5-8C10-F5910B58A4D5}"/>
              </a:ext>
            </a:extLst>
          </p:cNvPr>
          <p:cNvSpPr/>
          <p:nvPr/>
        </p:nvSpPr>
        <p:spPr>
          <a:xfrm>
            <a:off x="8612895" y="1168336"/>
            <a:ext cx="2744590" cy="5131938"/>
          </a:xfrm>
          <a:prstGeom prst="rect">
            <a:avLst/>
          </a:prstGeom>
          <a:noFill/>
          <a:ln w="57150" cap="flat" cmpd="sng" algn="ctr">
            <a:solidFill>
              <a:srgbClr val="7030A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30A0"/>
                </a:solidFill>
                <a:effectLst/>
                <a:uLnTx/>
                <a:uFillTx/>
                <a:latin typeface="Calibri"/>
                <a:ea typeface="+mn-ea"/>
                <a:cs typeface="+mn-cs"/>
              </a:rPr>
              <a:t>Community</a:t>
            </a:r>
          </a:p>
        </p:txBody>
      </p:sp>
      <p:sp>
        <p:nvSpPr>
          <p:cNvPr id="22" name="Left Brace 21">
            <a:extLst>
              <a:ext uri="{FF2B5EF4-FFF2-40B4-BE49-F238E27FC236}">
                <a16:creationId xmlns:a16="http://schemas.microsoft.com/office/drawing/2014/main" xmlns="" id="{6739779F-FC35-4B2A-AA98-3192C5EE6510}"/>
              </a:ext>
            </a:extLst>
          </p:cNvPr>
          <p:cNvSpPr/>
          <p:nvPr/>
        </p:nvSpPr>
        <p:spPr>
          <a:xfrm>
            <a:off x="1003383" y="3234265"/>
            <a:ext cx="484017" cy="1384222"/>
          </a:xfrm>
          <a:prstGeom prst="leftBrace">
            <a:avLst>
              <a:gd name="adj1" fmla="val 0"/>
              <a:gd name="adj2" fmla="val 50000"/>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Left Brace 22">
            <a:extLst>
              <a:ext uri="{FF2B5EF4-FFF2-40B4-BE49-F238E27FC236}">
                <a16:creationId xmlns:a16="http://schemas.microsoft.com/office/drawing/2014/main" xmlns="" id="{54FEDFF4-8CF9-491F-9D17-ECC40501930E}"/>
              </a:ext>
            </a:extLst>
          </p:cNvPr>
          <p:cNvSpPr/>
          <p:nvPr/>
        </p:nvSpPr>
        <p:spPr>
          <a:xfrm>
            <a:off x="1004510" y="4821016"/>
            <a:ext cx="482890" cy="1341033"/>
          </a:xfrm>
          <a:prstGeom prst="leftBrace">
            <a:avLst>
              <a:gd name="adj1" fmla="val 0"/>
              <a:gd name="adj2" fmla="val 50000"/>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Left Brace 23">
            <a:extLst>
              <a:ext uri="{FF2B5EF4-FFF2-40B4-BE49-F238E27FC236}">
                <a16:creationId xmlns:a16="http://schemas.microsoft.com/office/drawing/2014/main" xmlns="" id="{29601540-0A2A-4374-AAA3-A8AA518CA0F1}"/>
              </a:ext>
            </a:extLst>
          </p:cNvPr>
          <p:cNvSpPr/>
          <p:nvPr/>
        </p:nvSpPr>
        <p:spPr>
          <a:xfrm>
            <a:off x="1003383" y="1688781"/>
            <a:ext cx="484017" cy="1420066"/>
          </a:xfrm>
          <a:prstGeom prst="leftBrace">
            <a:avLst>
              <a:gd name="adj1" fmla="val 0"/>
              <a:gd name="adj2" fmla="val 50000"/>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Title 1">
            <a:extLst>
              <a:ext uri="{FF2B5EF4-FFF2-40B4-BE49-F238E27FC236}">
                <a16:creationId xmlns:a16="http://schemas.microsoft.com/office/drawing/2014/main" xmlns="" id="{8E58F5EC-9B9C-4DD3-980B-B7AD600091CC}"/>
              </a:ext>
            </a:extLst>
          </p:cNvPr>
          <p:cNvSpPr txBox="1">
            <a:spLocks/>
          </p:cNvSpPr>
          <p:nvPr/>
        </p:nvSpPr>
        <p:spPr>
          <a:xfrm>
            <a:off x="372508" y="60055"/>
            <a:ext cx="10638185" cy="499840"/>
          </a:xfrm>
          <a:prstGeom prst="rect">
            <a:avLst/>
          </a:prstGeom>
        </p:spPr>
        <p:txBody>
          <a:bodyPr vert="horz" lIns="91440" tIns="45720" rIns="91440" bIns="45720" rtlCol="0" anchor="ctr">
            <a:normAutofit/>
          </a:bodyPr>
          <a:lstStyle>
            <a:lvl1pPr algn="ctr" defTabSz="457189" rtl="0" eaLnBrk="1" latinLnBrk="0" hangingPunct="1">
              <a:lnSpc>
                <a:spcPct val="80000"/>
              </a:lnSpc>
              <a:spcBef>
                <a:spcPct val="0"/>
              </a:spcBef>
              <a:buNone/>
              <a:defRPr sz="2800" b="1" kern="1200">
                <a:solidFill>
                  <a:schemeClr val="tx1"/>
                </a:solidFill>
                <a:latin typeface="+mj-lt"/>
                <a:ea typeface="+mj-ea"/>
                <a:cs typeface="+mj-cs"/>
              </a:defRPr>
            </a:lvl1pPr>
          </a:lstStyle>
          <a:p>
            <a:pPr marL="0" marR="0" lvl="0" indent="0" defTabSz="457189" rtl="0" eaLnBrk="1" fontAlgn="auto" latinLnBrk="0" hangingPunct="1">
              <a:lnSpc>
                <a:spcPct val="80000"/>
              </a:lnSpc>
              <a:spcBef>
                <a:spcPct val="0"/>
              </a:spcBef>
              <a:spcAft>
                <a:spcPts val="0"/>
              </a:spcAft>
              <a:buClrTx/>
              <a:buSzTx/>
              <a:buFontTx/>
              <a:buNone/>
              <a:tabLst/>
              <a:defRPr/>
            </a:pPr>
            <a:r>
              <a:rPr lang="en-US" sz="320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kumimoji="0" lang="en-US" sz="32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AM Maturity Levels </a:t>
            </a:r>
            <a:r>
              <a:rPr kumimoji="0" lang="en-US" sz="3200" b="1" i="0" u="none" strike="noStrike" kern="120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(UMLs)</a:t>
            </a:r>
            <a:endParaRPr kumimoji="0" lang="en-US" sz="32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graphicFrame>
        <p:nvGraphicFramePr>
          <p:cNvPr id="27" name="Diagram 26">
            <a:extLst>
              <a:ext uri="{FF2B5EF4-FFF2-40B4-BE49-F238E27FC236}">
                <a16:creationId xmlns:a16="http://schemas.microsoft.com/office/drawing/2014/main" xmlns="" id="{04713CEE-B193-44E9-B717-5D6B67231AF4}"/>
              </a:ext>
            </a:extLst>
          </p:cNvPr>
          <p:cNvGraphicFramePr/>
          <p:nvPr>
            <p:extLst>
              <p:ext uri="{D42A27DB-BD31-4B8C-83A1-F6EECF244321}">
                <p14:modId xmlns:p14="http://schemas.microsoft.com/office/powerpoint/2010/main" val="539314312"/>
              </p:ext>
            </p:extLst>
          </p:nvPr>
        </p:nvGraphicFramePr>
        <p:xfrm>
          <a:off x="1579617" y="1645238"/>
          <a:ext cx="10238728" cy="5110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xmlns="" id="{37EF225E-F0EA-43BB-8FBB-0297BD477970}"/>
              </a:ext>
            </a:extLst>
          </p:cNvPr>
          <p:cNvSpPr txBox="1"/>
          <p:nvPr/>
        </p:nvSpPr>
        <p:spPr>
          <a:xfrm>
            <a:off x="262120" y="2150291"/>
            <a:ext cx="1052805" cy="553998"/>
          </a:xfrm>
          <a:prstGeom prst="rect">
            <a:avLst/>
          </a:prstGeom>
          <a:solidFill>
            <a:sysClr val="window" lastClr="FFFFFF"/>
          </a:solidFill>
          <a:effectLst>
            <a:softEdge rad="635000"/>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5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INITIAL STATE</a:t>
            </a:r>
          </a:p>
        </p:txBody>
      </p:sp>
      <p:sp>
        <p:nvSpPr>
          <p:cNvPr id="29" name="TextBox 28">
            <a:extLst>
              <a:ext uri="{FF2B5EF4-FFF2-40B4-BE49-F238E27FC236}">
                <a16:creationId xmlns:a16="http://schemas.microsoft.com/office/drawing/2014/main" xmlns="" id="{B7DF8646-02D8-434C-841C-8531991E4173}"/>
              </a:ext>
            </a:extLst>
          </p:cNvPr>
          <p:cNvSpPr txBox="1"/>
          <p:nvPr/>
        </p:nvSpPr>
        <p:spPr>
          <a:xfrm>
            <a:off x="141707" y="5234216"/>
            <a:ext cx="1143729" cy="553998"/>
          </a:xfrm>
          <a:prstGeom prst="rect">
            <a:avLst/>
          </a:prstGeom>
          <a:solidFill>
            <a:sysClr val="window" lastClr="FFFFFF"/>
          </a:solidFill>
          <a:effectLst>
            <a:softEdge rad="317500"/>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50" b="1" i="0" u="none" strike="noStrike" kern="0" cap="none" spc="0" normalizeH="0" baseline="0" noProof="0" dirty="0">
                <a:ln>
                  <a:noFill/>
                </a:ln>
                <a:solidFill>
                  <a:prstClr val="black"/>
                </a:solidFill>
                <a:effectLst/>
                <a:uLnTx/>
                <a:uFillTx/>
              </a:rPr>
              <a:t>MATURE STATE</a:t>
            </a:r>
          </a:p>
        </p:txBody>
      </p:sp>
      <p:sp>
        <p:nvSpPr>
          <p:cNvPr id="30" name="TextBox 29">
            <a:extLst>
              <a:ext uri="{FF2B5EF4-FFF2-40B4-BE49-F238E27FC236}">
                <a16:creationId xmlns:a16="http://schemas.microsoft.com/office/drawing/2014/main" xmlns="" id="{4BF78AEA-77A3-4C47-A153-FEE141D67ADC}"/>
              </a:ext>
            </a:extLst>
          </p:cNvPr>
          <p:cNvSpPr txBox="1"/>
          <p:nvPr/>
        </p:nvSpPr>
        <p:spPr>
          <a:xfrm>
            <a:off x="-259581" y="3649377"/>
            <a:ext cx="1743075" cy="553998"/>
          </a:xfrm>
          <a:prstGeom prst="rect">
            <a:avLst/>
          </a:prstGeom>
          <a:solidFill>
            <a:sysClr val="window" lastClr="FFFFFF"/>
          </a:solidFill>
          <a:effectLst>
            <a:softEdge rad="635000"/>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50" b="1" i="0" u="none" strike="noStrike" kern="0" cap="none" spc="0" normalizeH="0" baseline="0" noProof="0" dirty="0">
                <a:ln>
                  <a:noFill/>
                </a:ln>
                <a:solidFill>
                  <a:prstClr val="black"/>
                </a:solidFill>
                <a:effectLst/>
                <a:uLnTx/>
                <a:uFillTx/>
              </a:rPr>
              <a:t>INTERMEDIATE STATE</a:t>
            </a:r>
          </a:p>
        </p:txBody>
      </p:sp>
      <p:sp>
        <p:nvSpPr>
          <p:cNvPr id="31" name="Rounded Rectangle 3">
            <a:extLst>
              <a:ext uri="{FF2B5EF4-FFF2-40B4-BE49-F238E27FC236}">
                <a16:creationId xmlns:a16="http://schemas.microsoft.com/office/drawing/2014/main" xmlns="" id="{54B70815-78E8-424F-AE37-9ACE4B1C490B}"/>
              </a:ext>
            </a:extLst>
          </p:cNvPr>
          <p:cNvSpPr/>
          <p:nvPr/>
        </p:nvSpPr>
        <p:spPr>
          <a:xfrm>
            <a:off x="2754765" y="708204"/>
            <a:ext cx="8602720" cy="329007"/>
          </a:xfrm>
          <a:prstGeom prst="roundRect">
            <a:avLst/>
          </a:prstGeom>
          <a:noFill/>
          <a:ln w="38100"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a:rPr>
              <a:t>A</a:t>
            </a:r>
            <a:r>
              <a:rPr kumimoji="0" lang="en-US" sz="1800" b="1" i="0" u="none" strike="noStrike" kern="0" cap="none" spc="0" normalizeH="0" baseline="0" noProof="0" dirty="0">
                <a:ln>
                  <a:noFill/>
                </a:ln>
                <a:solidFill>
                  <a:prstClr val="black"/>
                </a:solidFill>
                <a:effectLst/>
                <a:uLnTx/>
                <a:uFillTx/>
                <a:latin typeface="Calibri"/>
                <a:ea typeface="+mn-ea"/>
                <a:cs typeface="+mn-cs"/>
              </a:rPr>
              <a:t>AM Framework and Barriers</a:t>
            </a:r>
          </a:p>
        </p:txBody>
      </p:sp>
      <p:sp>
        <p:nvSpPr>
          <p:cNvPr id="33" name="Rounded Rectangle 4">
            <a:extLst>
              <a:ext uri="{FF2B5EF4-FFF2-40B4-BE49-F238E27FC236}">
                <a16:creationId xmlns:a16="http://schemas.microsoft.com/office/drawing/2014/main" xmlns="" id="{39390196-2452-401D-A48E-B8DB917A977C}"/>
              </a:ext>
            </a:extLst>
          </p:cNvPr>
          <p:cNvSpPr/>
          <p:nvPr/>
        </p:nvSpPr>
        <p:spPr>
          <a:xfrm>
            <a:off x="262120" y="813737"/>
            <a:ext cx="1480955" cy="433272"/>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Focus UML’s</a:t>
            </a:r>
          </a:p>
        </p:txBody>
      </p:sp>
    </p:spTree>
    <p:extLst>
      <p:ext uri="{BB962C8B-B14F-4D97-AF65-F5344CB8AC3E}">
        <p14:creationId xmlns:p14="http://schemas.microsoft.com/office/powerpoint/2010/main" val="111521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6E3EA45-E32D-42D8-B95F-2A6FB60EE761}"/>
              </a:ext>
            </a:extLst>
          </p:cNvPr>
          <p:cNvSpPr>
            <a:spLocks noGrp="1"/>
          </p:cNvSpPr>
          <p:nvPr>
            <p:ph type="title"/>
          </p:nvPr>
        </p:nvSpPr>
        <p:spPr>
          <a:xfrm>
            <a:off x="3316406" y="2821938"/>
            <a:ext cx="8875594" cy="1325563"/>
          </a:xfrm>
        </p:spPr>
        <p:txBody>
          <a:bodyPr>
            <a:normAutofit fontScale="90000"/>
          </a:bodyPr>
          <a:lstStyle/>
          <a:p>
            <a:pPr algn="ctr">
              <a:lnSpc>
                <a:spcPct val="150000"/>
              </a:lnSpc>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Accelerating Advanced Air Mobility </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 collaboration!</a:t>
            </a:r>
          </a:p>
        </p:txBody>
      </p:sp>
      <p:pic>
        <p:nvPicPr>
          <p:cNvPr id="7" name="Picture 6">
            <a:extLst>
              <a:ext uri="{FF2B5EF4-FFF2-40B4-BE49-F238E27FC236}">
                <a16:creationId xmlns:a16="http://schemas.microsoft.com/office/drawing/2014/main" xmlns="" id="{C5769AB1-F833-4023-B035-7AEE60E9E6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2090"/>
            <a:ext cx="3069387" cy="5265260"/>
          </a:xfrm>
          <a:prstGeom prst="rect">
            <a:avLst/>
          </a:prstGeom>
        </p:spPr>
      </p:pic>
      <p:sp>
        <p:nvSpPr>
          <p:cNvPr id="9" name="Title 3">
            <a:extLst>
              <a:ext uri="{FF2B5EF4-FFF2-40B4-BE49-F238E27FC236}">
                <a16:creationId xmlns:a16="http://schemas.microsoft.com/office/drawing/2014/main" xmlns="" id="{99E91632-7CF6-4D37-B43D-21388E1DD0A8}"/>
              </a:ext>
            </a:extLst>
          </p:cNvPr>
          <p:cNvSpPr txBox="1">
            <a:spLocks/>
          </p:cNvSpPr>
          <p:nvPr/>
        </p:nvSpPr>
        <p:spPr>
          <a:xfrm>
            <a:off x="1658203" y="-603"/>
            <a:ext cx="88755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AAM Partnership Strategy</a:t>
            </a:r>
          </a:p>
        </p:txBody>
      </p:sp>
    </p:spTree>
    <p:extLst>
      <p:ext uri="{BB962C8B-B14F-4D97-AF65-F5344CB8AC3E}">
        <p14:creationId xmlns:p14="http://schemas.microsoft.com/office/powerpoint/2010/main" val="2128310063"/>
      </p:ext>
    </p:extLst>
  </p:cSld>
  <p:clrMapOvr>
    <a:masterClrMapping/>
  </p:clrMapOvr>
</p:sld>
</file>

<file path=ppt/theme/theme1.xml><?xml version="1.0" encoding="utf-8"?>
<a:theme xmlns:a="http://schemas.openxmlformats.org/drawingml/2006/main" name="White">
  <a:themeElements>
    <a:clrScheme name="White">
      <a:dk1>
        <a:srgbClr val="333333"/>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UltraLight"/>
        <a:ea typeface="Helvetica Neue UltraLight"/>
        <a:cs typeface="Helvetica Neue UltraLight"/>
      </a:majorFont>
      <a:minorFont>
        <a:latin typeface="Helvetica Neue Thin"/>
        <a:ea typeface="Helvetica Neue Thin"/>
        <a:cs typeface="Helvetica Neue Thi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84C9"/>
        </a:solid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latin typeface="+mn-lt"/>
            <a:ea typeface="+mn-ea"/>
            <a:cs typeface="+mn-cs"/>
            <a:sym typeface="Helvetica Neue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latin typeface="+mn-lt"/>
            <a:ea typeface="+mn-ea"/>
            <a:cs typeface="+mn-cs"/>
            <a:sym typeface="Helvetica Neue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3555</TotalTime>
  <Words>1391</Words>
  <Application>Microsoft Office PowerPoint</Application>
  <PresentationFormat>Widescreen</PresentationFormat>
  <Paragraphs>280</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Calibri</vt:lpstr>
      <vt:lpstr>Gill Sans</vt:lpstr>
      <vt:lpstr>Helvetica Neue Thin</vt:lpstr>
      <vt:lpstr>Helvetica Neue UltraLight</vt:lpstr>
      <vt:lpstr>Symbol</vt:lpstr>
      <vt:lpstr>Wingdings</vt:lpstr>
      <vt:lpstr>White</vt:lpstr>
      <vt:lpstr>PowerPoint Presentation</vt:lpstr>
      <vt:lpstr>UTM TCL 4 Flight Demonstrations, Summer 2019</vt:lpstr>
      <vt:lpstr>2020 Activities</vt:lpstr>
      <vt:lpstr>The Future</vt:lpstr>
      <vt:lpstr>Advanced Air Mobility (AAM) Mission</vt:lpstr>
      <vt:lpstr>PowerPoint Presentation</vt:lpstr>
      <vt:lpstr>Barriers</vt:lpstr>
      <vt:lpstr>PowerPoint Presentation</vt:lpstr>
      <vt:lpstr>Accelerating Advanced Air Mobility  through collaboration!</vt:lpstr>
      <vt:lpstr>PowerPoint Presentation</vt:lpstr>
      <vt:lpstr>Open Source Collaboration</vt:lpstr>
      <vt:lpstr>Regional Modeling &amp; Simulation</vt:lpstr>
      <vt:lpstr>Regional Modeling &amp; Simulation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Below, Darshan requests that we present on the following:  AAM  UTM Update  Resources and Tools people should be aware of       With those details, my thoughts are to cover the following:  AAM  Overall AAM Vision and Strategy  Working Groups UTM update  What would you recommend we discuss here?  Resources and Tools people should be aware of Regional Modeling and Simulations Tool  BoRG  Ecosystem Scorecard AAM Systems Architecture</dc:title>
  <dc:creator>Stallsmith, BreeAnn M. (ARC-AT)[WYLE LABS]</dc:creator>
  <cp:lastModifiedBy>Hunt, Nicola (ARC-AT)[WYLE LABS]</cp:lastModifiedBy>
  <cp:revision>81</cp:revision>
  <dcterms:created xsi:type="dcterms:W3CDTF">2020-04-13T15:44:46Z</dcterms:created>
  <dcterms:modified xsi:type="dcterms:W3CDTF">2020-04-22T04:47:18Z</dcterms:modified>
</cp:coreProperties>
</file>