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8" r:id="rId6"/>
    <p:sldId id="269" r:id="rId7"/>
    <p:sldId id="262" r:id="rId8"/>
    <p:sldId id="271" r:id="rId9"/>
    <p:sldId id="270" r:id="rId10"/>
    <p:sldId id="272" r:id="rId11"/>
    <p:sldId id="266" r:id="rId12"/>
    <p:sldId id="275" r:id="rId13"/>
    <p:sldId id="273" r:id="rId14"/>
    <p:sldId id="259" r:id="rId15"/>
    <p:sldId id="274" r:id="rId1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azar, George A. (JSC-EV311)" initials="SGA(" lastIdx="4" clrIdx="0">
    <p:extLst>
      <p:ext uri="{19B8F6BF-5375-455C-9EA6-DF929625EA0E}">
        <p15:presenceInfo xmlns:p15="http://schemas.microsoft.com/office/powerpoint/2012/main" userId="S-1-5-21-330711430-3775241029-4075259233-294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1FD"/>
    <a:srgbClr val="00153E"/>
    <a:srgbClr val="000E2A"/>
    <a:srgbClr val="002060"/>
    <a:srgbClr val="DBEEF4"/>
    <a:srgbClr val="B9CDE5"/>
    <a:srgbClr val="246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00" autoAdjust="0"/>
  </p:normalViewPr>
  <p:slideViewPr>
    <p:cSldViewPr snapToGrid="0">
      <p:cViewPr varScale="1">
        <p:scale>
          <a:sx n="94" d="100"/>
          <a:sy n="94" d="100"/>
        </p:scale>
        <p:origin x="509" y="-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3-07T16:38:16.212" idx="2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3-07T16:39:12.779" idx="4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http://www.otcnet.org/preparing-a-technical-session-presentation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173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342900" hangingPunct="1">
              <a:buFont typeface="Courier New" panose="02070309020205020404" pitchFamily="49" charset="0"/>
              <a:buChar char="o"/>
            </a:pPr>
            <a:r>
              <a:rPr lang="en-US" kern="1200" dirty="0" smtClean="0">
                <a:solidFill>
                  <a:schemeClr val="tx1"/>
                </a:solidFill>
                <a:ea typeface="+mn-lt"/>
              </a:rPr>
              <a:t>Human 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lt"/>
              </a:rPr>
              <a:t>element focus in system development. </a:t>
            </a:r>
          </a:p>
          <a:p>
            <a:pPr marL="685800" lvl="1" indent="-342900" hangingPunct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  <a:ea typeface="+mn-lt"/>
                <a:cs typeface="Helvetica" panose="020B0604020202020204" pitchFamily="34" charset="0"/>
              </a:rPr>
              <a:t>Enhance human system design, reduce life-cycle ownership cost, and optimize total system performance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0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540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14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85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1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70346" y="4867884"/>
            <a:ext cx="273654" cy="26425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86562" y="0"/>
            <a:ext cx="257438" cy="25391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370012" y="577453"/>
            <a:ext cx="7315201" cy="1251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103812" y="1828800"/>
            <a:ext cx="3581401" cy="331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9546" y="4635136"/>
            <a:ext cx="273654" cy="26425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Rectangle 4"/>
          <p:cNvSpPr/>
          <p:nvPr userDrawn="1"/>
        </p:nvSpPr>
        <p:spPr>
          <a:xfrm>
            <a:off x="872290" y="4919307"/>
            <a:ext cx="768817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900" dirty="0" smtClean="0">
                <a:latin typeface="+mj-lt"/>
              </a:rPr>
              <a:t>OTC-30670-MS • </a:t>
            </a:r>
            <a:r>
              <a:rPr lang="en-US" sz="900" dirty="0" smtClean="0">
                <a:latin typeface="+mj-lt"/>
                <a:ea typeface="Times New Roman" panose="02020603050405020304" pitchFamily="18" charset="0"/>
              </a:rPr>
              <a:t>Human Systems Integration Relationships Between Deep Space and Deepwater Exploration Challenges </a:t>
            </a:r>
            <a:r>
              <a:rPr lang="en-US" sz="900" dirty="0" smtClean="0">
                <a:latin typeface="+mj-lt"/>
              </a:rPr>
              <a:t>• George Salazar</a:t>
            </a:r>
            <a:endParaRPr lang="en-US" sz="900" dirty="0"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iming>
    <p:tnLst>
      <p:par>
        <p:cTn id="1" dur="indefinite" restart="never" nodeType="tmRoot"/>
      </p:par>
    </p:tnLst>
  </p:timing>
  <p:hf hd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per No. Paper Title"/>
          <p:cNvSpPr txBox="1"/>
          <p:nvPr/>
        </p:nvSpPr>
        <p:spPr>
          <a:xfrm>
            <a:off x="381000" y="1423987"/>
            <a:ext cx="845820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spcBef>
                <a:spcPts val="1200"/>
              </a:spcBef>
              <a:defRPr sz="2800" b="1"/>
            </a:pPr>
            <a:r>
              <a:rPr lang="en-US" b="1" dirty="0" smtClean="0"/>
              <a:t>OTC-30670-MS</a:t>
            </a:r>
            <a:r>
              <a:rPr dirty="0"/>
              <a:t/>
            </a:r>
            <a:br>
              <a:rPr dirty="0"/>
            </a:br>
            <a:r>
              <a:rPr lang="en-US" sz="2600" dirty="0">
                <a:ea typeface="Times New Roman" panose="02020603050405020304" pitchFamily="18" charset="0"/>
              </a:rPr>
              <a:t>Human Systems Integration Relationships Between Deep Space and Deepwater Exploration Challenges</a:t>
            </a:r>
            <a:endParaRPr sz="2600" dirty="0"/>
          </a:p>
        </p:txBody>
      </p:sp>
      <p:sp>
        <p:nvSpPr>
          <p:cNvPr id="28" name="Author, Company and/or Logo Information"/>
          <p:cNvSpPr txBox="1"/>
          <p:nvPr/>
        </p:nvSpPr>
        <p:spPr>
          <a:xfrm>
            <a:off x="181620" y="3273061"/>
            <a:ext cx="84582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400"/>
              </a:spcBef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George Salazar, P.E.,ESEP ,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LSM-IEEE</a:t>
            </a: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          NASA/JSC </a:t>
            </a: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M. Natalia Russi-Vigoya, </a:t>
            </a:r>
            <a:r>
              <a:rPr lang="en-US" sz="1800" i="1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PhD, AHFP</a:t>
            </a: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            KBR/JSC</a:t>
            </a:r>
            <a:endParaRPr sz="1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448" y="3273061"/>
            <a:ext cx="419714" cy="3511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99" y="3596224"/>
            <a:ext cx="456463" cy="2525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TITLE HERE"/>
          <p:cNvSpPr txBox="1"/>
          <p:nvPr/>
        </p:nvSpPr>
        <p:spPr>
          <a:xfrm>
            <a:off x="325999" y="277175"/>
            <a:ext cx="8382000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  <a:latin typeface="+mj-lt"/>
              </a:rPr>
              <a:t>Overview</a:t>
            </a:r>
            <a:endParaRPr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966712" y="7936"/>
            <a:ext cx="177289" cy="2769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t"/>
          <a:lstStyle>
            <a:lvl1pPr defTabSz="457200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rPr>
                <a:latin typeface="+mj-lt"/>
              </a:rPr>
              <a:t>2</a:t>
            </a:fld>
            <a:endParaRPr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1180141"/>
            <a:ext cx="8123607" cy="180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NASA Human Systems </a:t>
            </a:r>
            <a:r>
              <a:rPr lang="en-US" kern="1200" dirty="0" smtClean="0">
                <a:solidFill>
                  <a:schemeClr val="tx1"/>
                </a:solidFill>
                <a:ea typeface="+mn-ea"/>
                <a:cs typeface="+mn-cs"/>
              </a:rPr>
              <a:t>Integration Overview</a:t>
            </a:r>
          </a:p>
          <a:p>
            <a:pPr marL="45720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dirty="0" smtClean="0"/>
              <a:t>Methodology</a:t>
            </a:r>
            <a:endParaRPr lang="en-US" dirty="0"/>
          </a:p>
          <a:p>
            <a:pPr marL="457200" lvl="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kern="1200" dirty="0" smtClean="0">
                <a:solidFill>
                  <a:schemeClr val="tx1"/>
                </a:solidFill>
                <a:ea typeface="+mn-ea"/>
                <a:cs typeface="+mn-cs"/>
              </a:rPr>
              <a:t>Challenges identified and potential HSI solutions</a:t>
            </a:r>
          </a:p>
          <a:p>
            <a:pPr marL="457200" lvl="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kern="1200" dirty="0" smtClean="0">
                <a:solidFill>
                  <a:schemeClr val="tx1"/>
                </a:solidFill>
                <a:ea typeface="+mn-ea"/>
                <a:cs typeface="+mn-cs"/>
              </a:rPr>
              <a:t>Conclusions/final </a:t>
            </a:r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thoughts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TITLE HERE"/>
          <p:cNvSpPr txBox="1"/>
          <p:nvPr/>
        </p:nvSpPr>
        <p:spPr>
          <a:xfrm>
            <a:off x="347831" y="330382"/>
            <a:ext cx="8382000" cy="535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lvl="0" defTabSz="914400" hangingPunct="1">
              <a:lnSpc>
                <a:spcPct val="90000"/>
              </a:lnSpc>
              <a:spcBef>
                <a:spcPts val="1000"/>
              </a:spcBef>
            </a:pPr>
            <a:r>
              <a:rPr lang="en-US" sz="3200" kern="1200" dirty="0">
                <a:latin typeface="+mj-lt"/>
                <a:sym typeface="Helvetica"/>
              </a:rPr>
              <a:t>Human Systems Integration(HSI) Overview</a:t>
            </a:r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955105" y="7936"/>
            <a:ext cx="18889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t"/>
          <a:lstStyle>
            <a:lvl1pPr defTabSz="457200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46E734-EE78-4B50-AA7E-5DD1BF125CBB}"/>
              </a:ext>
            </a:extLst>
          </p:cNvPr>
          <p:cNvSpPr txBox="1"/>
          <p:nvPr/>
        </p:nvSpPr>
        <p:spPr>
          <a:xfrm>
            <a:off x="235194" y="865909"/>
            <a:ext cx="860727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hangingPunct="1"/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lt"/>
              </a:rPr>
              <a:t>An interdisciplinary and comprehensive management and technical process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lt"/>
              </a:rPr>
              <a:t> </a:t>
            </a:r>
          </a:p>
          <a:p>
            <a:pPr marL="631825" lvl="1" indent="-342900" hangingPunct="1">
              <a:buFont typeface="Courier New" panose="02070309020205020404" pitchFamily="49" charset="0"/>
              <a:buChar char="o"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830" y="1959937"/>
            <a:ext cx="4117655" cy="2418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07" y="1926788"/>
            <a:ext cx="3480536" cy="248519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4031" y="278971"/>
            <a:ext cx="5991380" cy="6104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>
              <a:spcBef>
                <a:spcPts val="200"/>
              </a:spcBef>
            </a:pPr>
            <a:r>
              <a:rPr lang="en-US" sz="3200" b="1" dirty="0">
                <a:ea typeface="MS Gothic" panose="020B0609070205080204" pitchFamily="49" charset="-128"/>
                <a:cs typeface="Times New Roman" panose="02020603050405020304" pitchFamily="18" charset="0"/>
              </a:rPr>
              <a:t>The </a:t>
            </a:r>
            <a:r>
              <a:rPr lang="en-US" sz="3200" b="1" dirty="0" smtClean="0">
                <a:ea typeface="MS Gothic" panose="020B0609070205080204" pitchFamily="49" charset="-128"/>
                <a:cs typeface="Times New Roman" panose="02020603050405020304" pitchFamily="18" charset="0"/>
              </a:rPr>
              <a:t>Rationale </a:t>
            </a:r>
            <a:r>
              <a:rPr lang="en-US" sz="3200" b="1" dirty="0">
                <a:ea typeface="MS Gothic" panose="020B0609070205080204" pitchFamily="49" charset="-128"/>
                <a:cs typeface="Times New Roman" panose="02020603050405020304" pitchFamily="18" charset="0"/>
              </a:rPr>
              <a:t>for HSI at NASA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396" y="1344634"/>
            <a:ext cx="3968602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Project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management emphasis</a:t>
            </a: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on the human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element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aseline="0" dirty="0" smtClean="0"/>
              <a:t>Designers understand</a:t>
            </a:r>
            <a:r>
              <a:rPr lang="en-US" sz="2000" dirty="0" smtClean="0"/>
              <a:t> H/W and S/W-not humans!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Escalation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</a:t>
            </a:r>
            <a:r>
              <a:rPr lang="en-US" sz="2000" dirty="0" smtClean="0"/>
              <a:t>program 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operations costs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aseline="0" dirty="0" smtClean="0"/>
              <a:t>Define HSI Domains</a:t>
            </a:r>
            <a:r>
              <a:rPr lang="en-US" sz="2000" dirty="0" smtClean="0"/>
              <a:t> important to NASA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grpSp>
        <p:nvGrpSpPr>
          <p:cNvPr id="62" name="Group 66">
            <a:extLst>
              <a:ext uri="{FF2B5EF4-FFF2-40B4-BE49-F238E27FC236}">
                <a16:creationId xmlns:a16="http://schemas.microsoft.com/office/drawing/2014/main" id="{1483F7E3-097C-4E67-9724-9B82AF5236E1}"/>
              </a:ext>
            </a:extLst>
          </p:cNvPr>
          <p:cNvGrpSpPr>
            <a:grpSpLocks/>
          </p:cNvGrpSpPr>
          <p:nvPr/>
        </p:nvGrpSpPr>
        <p:grpSpPr bwMode="auto">
          <a:xfrm>
            <a:off x="4380076" y="1651264"/>
            <a:ext cx="4116614" cy="1989230"/>
            <a:chOff x="0" y="0"/>
            <a:chExt cx="52173" cy="34861"/>
          </a:xfrm>
        </p:grpSpPr>
        <p:sp>
          <p:nvSpPr>
            <p:cNvPr id="63" name="Rectangle 16784">
              <a:extLst>
                <a:ext uri="{FF2B5EF4-FFF2-40B4-BE49-F238E27FC236}">
                  <a16:creationId xmlns:a16="http://schemas.microsoft.com/office/drawing/2014/main" id="{7A22BE93-4CCC-4823-980B-60A869513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" y="26262"/>
              <a:ext cx="8382" cy="228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4" name="Rectangle 16785">
              <a:extLst>
                <a:ext uri="{FF2B5EF4-FFF2-40B4-BE49-F238E27FC236}">
                  <a16:creationId xmlns:a16="http://schemas.microsoft.com/office/drawing/2014/main" id="{2A4D1736-0C27-4810-9FDB-CD1AAC801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1" y="25193"/>
              <a:ext cx="8382" cy="3355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5" name="Rectangle 16786">
              <a:extLst>
                <a:ext uri="{FF2B5EF4-FFF2-40B4-BE49-F238E27FC236}">
                  <a16:creationId xmlns:a16="http://schemas.microsoft.com/office/drawing/2014/main" id="{C57AB965-E496-4717-9CD9-531BA1283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5" y="22825"/>
              <a:ext cx="8382" cy="5723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6" name="Rectangle 16787">
              <a:extLst>
                <a:ext uri="{FF2B5EF4-FFF2-40B4-BE49-F238E27FC236}">
                  <a16:creationId xmlns:a16="http://schemas.microsoft.com/office/drawing/2014/main" id="{307ADF62-4537-40E6-BF21-3A9F9FB5B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98" y="15213"/>
              <a:ext cx="8382" cy="13335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7" name="Rectangle 16789">
              <a:extLst>
                <a:ext uri="{FF2B5EF4-FFF2-40B4-BE49-F238E27FC236}">
                  <a16:creationId xmlns:a16="http://schemas.microsoft.com/office/drawing/2014/main" id="{C11EA341-580C-4ED2-8673-BF7515579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2" y="1050"/>
              <a:ext cx="11261" cy="27498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8" name="Freeform 16790">
              <a:extLst>
                <a:ext uri="{FF2B5EF4-FFF2-40B4-BE49-F238E27FC236}">
                  <a16:creationId xmlns:a16="http://schemas.microsoft.com/office/drawing/2014/main" id="{A23EB2A5-5FE3-4413-81AB-6BB940737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" y="463"/>
              <a:ext cx="40864" cy="26408"/>
            </a:xfrm>
            <a:custGeom>
              <a:avLst/>
              <a:gdLst>
                <a:gd name="T0" fmla="*/ 0 w 3629938"/>
                <a:gd name="T1" fmla="*/ 2640727 h 2575312"/>
                <a:gd name="T2" fmla="*/ 484221 w 3629938"/>
                <a:gd name="T3" fmla="*/ 2585092 h 2575312"/>
                <a:gd name="T4" fmla="*/ 1343093 w 3629938"/>
                <a:gd name="T5" fmla="*/ 2466400 h 2575312"/>
                <a:gd name="T6" fmla="*/ 2206760 w 3629938"/>
                <a:gd name="T7" fmla="*/ 2225512 h 2575312"/>
                <a:gd name="T8" fmla="*/ 3034633 w 3629938"/>
                <a:gd name="T9" fmla="*/ 1474589 h 2575312"/>
                <a:gd name="T10" fmla="*/ 4013931 w 3629938"/>
                <a:gd name="T11" fmla="*/ 117905 h 2575312"/>
                <a:gd name="T12" fmla="*/ 4013931 w 3629938"/>
                <a:gd name="T13" fmla="*/ 65279 h 2575312"/>
                <a:gd name="T14" fmla="*/ 4013931 w 3629938"/>
                <a:gd name="T15" fmla="*/ 71856 h 25753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629938" h="2575312">
                  <a:moveTo>
                    <a:pt x="0" y="2575312"/>
                  </a:moveTo>
                  <a:cubicBezTo>
                    <a:pt x="314667" y="2540227"/>
                    <a:pt x="231284" y="2549390"/>
                    <a:pt x="430125" y="2521055"/>
                  </a:cubicBezTo>
                  <a:cubicBezTo>
                    <a:pt x="628966" y="2492720"/>
                    <a:pt x="973089" y="2444502"/>
                    <a:pt x="1193045" y="2405303"/>
                  </a:cubicBezTo>
                  <a:cubicBezTo>
                    <a:pt x="1413001" y="2366104"/>
                    <a:pt x="1709798" y="2331590"/>
                    <a:pt x="1960225" y="2170383"/>
                  </a:cubicBezTo>
                  <a:cubicBezTo>
                    <a:pt x="2210652" y="2009176"/>
                    <a:pt x="2428063" y="1780628"/>
                    <a:pt x="2695609" y="1438061"/>
                  </a:cubicBezTo>
                  <a:cubicBezTo>
                    <a:pt x="2963155" y="1095494"/>
                    <a:pt x="3420520" y="344050"/>
                    <a:pt x="3565502" y="114984"/>
                  </a:cubicBezTo>
                  <a:cubicBezTo>
                    <a:pt x="3710484" y="-114082"/>
                    <a:pt x="3565502" y="71147"/>
                    <a:pt x="3565502" y="63662"/>
                  </a:cubicBezTo>
                  <a:cubicBezTo>
                    <a:pt x="3565502" y="56177"/>
                    <a:pt x="3576215" y="59384"/>
                    <a:pt x="3565502" y="70076"/>
                  </a:cubicBezTo>
                </a:path>
              </a:pathLst>
            </a:custGeom>
            <a:noFill/>
            <a:ln w="25400">
              <a:solidFill>
                <a:srgbClr val="243F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9" name="Freeform 16791">
              <a:extLst>
                <a:ext uri="{FF2B5EF4-FFF2-40B4-BE49-F238E27FC236}">
                  <a16:creationId xmlns:a16="http://schemas.microsoft.com/office/drawing/2014/main" id="{03AE1601-CBB5-4618-8D76-02A0543E0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" y="1050"/>
              <a:ext cx="40260" cy="25722"/>
            </a:xfrm>
            <a:custGeom>
              <a:avLst/>
              <a:gdLst>
                <a:gd name="T0" fmla="*/ 0 w 4025991"/>
                <a:gd name="T1" fmla="*/ 2572161 h 2572161"/>
                <a:gd name="T2" fmla="*/ 493381 w 4025991"/>
                <a:gd name="T3" fmla="*/ 1545928 h 2572161"/>
                <a:gd name="T4" fmla="*/ 1348576 w 4025991"/>
                <a:gd name="T5" fmla="*/ 664419 h 2572161"/>
                <a:gd name="T6" fmla="*/ 2190613 w 4025991"/>
                <a:gd name="T7" fmla="*/ 256558 h 2572161"/>
                <a:gd name="T8" fmla="*/ 3019494 w 4025991"/>
                <a:gd name="T9" fmla="*/ 78941 h 2572161"/>
                <a:gd name="T10" fmla="*/ 4025991 w 4025991"/>
                <a:gd name="T11" fmla="*/ 0 h 2572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25991" h="2572161">
                  <a:moveTo>
                    <a:pt x="0" y="2572161"/>
                  </a:moveTo>
                  <a:cubicBezTo>
                    <a:pt x="131020" y="2203221"/>
                    <a:pt x="268618" y="1863885"/>
                    <a:pt x="493381" y="1545928"/>
                  </a:cubicBezTo>
                  <a:cubicBezTo>
                    <a:pt x="718144" y="1227971"/>
                    <a:pt x="1065704" y="879314"/>
                    <a:pt x="1348576" y="664419"/>
                  </a:cubicBezTo>
                  <a:cubicBezTo>
                    <a:pt x="1631448" y="449524"/>
                    <a:pt x="1912127" y="354138"/>
                    <a:pt x="2190613" y="256558"/>
                  </a:cubicBezTo>
                  <a:cubicBezTo>
                    <a:pt x="2469099" y="158978"/>
                    <a:pt x="2713598" y="121701"/>
                    <a:pt x="3019494" y="78941"/>
                  </a:cubicBezTo>
                  <a:cubicBezTo>
                    <a:pt x="3325390" y="36181"/>
                    <a:pt x="3675690" y="15898"/>
                    <a:pt x="4025991" y="0"/>
                  </a:cubicBezTo>
                </a:path>
              </a:pathLst>
            </a:custGeom>
            <a:noFill/>
            <a:ln w="25400">
              <a:solidFill>
                <a:srgbClr val="243F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0" name="TextBox 13">
              <a:extLst>
                <a:ext uri="{FF2B5EF4-FFF2-40B4-BE49-F238E27FC236}">
                  <a16:creationId xmlns:a16="http://schemas.microsoft.com/office/drawing/2014/main" id="{D403CA21-18D2-4D4E-B411-A0C0E8857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88507">
              <a:off x="6746" y="10069"/>
              <a:ext cx="23875" cy="4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000" b="1" u="sng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Committed Life Cycle Costs</a:t>
              </a:r>
              <a:endParaRPr lang="en-US" altLang="en-US" sz="10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1" name="TextBox 14">
              <a:extLst>
                <a:ext uri="{FF2B5EF4-FFF2-40B4-BE49-F238E27FC236}">
                  <a16:creationId xmlns:a16="http://schemas.microsoft.com/office/drawing/2014/main" id="{D3B5B338-4932-4074-A9D2-2441B071A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507436">
              <a:off x="14056" y="11675"/>
              <a:ext cx="27675" cy="4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000" b="1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Cost to Change Design Direction</a:t>
              </a:r>
              <a:endParaRPr lang="en-US" altLang="en-US" sz="10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2" name="Rectangle 16794">
              <a:extLst>
                <a:ext uri="{FF2B5EF4-FFF2-40B4-BE49-F238E27FC236}">
                  <a16:creationId xmlns:a16="http://schemas.microsoft.com/office/drawing/2014/main" id="{8ED72BAD-F215-490F-9EB0-A0EF896E0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4" y="30478"/>
              <a:ext cx="10278" cy="2070"/>
            </a:xfrm>
            <a:prstGeom prst="rect">
              <a:avLst/>
            </a:prstGeom>
            <a:noFill/>
            <a:ln w="254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MCR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3" name="TextBox 16">
              <a:extLst>
                <a:ext uri="{FF2B5EF4-FFF2-40B4-BE49-F238E27FC236}">
                  <a16:creationId xmlns:a16="http://schemas.microsoft.com/office/drawing/2014/main" id="{7AA9D9D7-534F-4FB3-A432-00A01A7B5C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0" y="25992"/>
              <a:ext cx="4921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8%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4" name="TextBox 17">
              <a:extLst>
                <a:ext uri="{FF2B5EF4-FFF2-40B4-BE49-F238E27FC236}">
                  <a16:creationId xmlns:a16="http://schemas.microsoft.com/office/drawing/2014/main" id="{06D8BFFE-4E8D-44C7-8209-8CC7E76031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72" y="24937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15%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5" name="TextBox 18">
              <a:extLst>
                <a:ext uri="{FF2B5EF4-FFF2-40B4-BE49-F238E27FC236}">
                  <a16:creationId xmlns:a16="http://schemas.microsoft.com/office/drawing/2014/main" id="{00A362F6-A19B-4E6E-9C34-3849EE47B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39" y="23443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20%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6" name="TextBox 19">
              <a:extLst>
                <a:ext uri="{FF2B5EF4-FFF2-40B4-BE49-F238E27FC236}">
                  <a16:creationId xmlns:a16="http://schemas.microsoft.com/office/drawing/2014/main" id="{A204C940-4406-4750-8909-D20675113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66" y="16029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50%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7" name="TextBox 20">
              <a:extLst>
                <a:ext uri="{FF2B5EF4-FFF2-40B4-BE49-F238E27FC236}">
                  <a16:creationId xmlns:a16="http://schemas.microsoft.com/office/drawing/2014/main" id="{38452871-8B57-4674-8D77-3475C2827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33" y="1056"/>
              <a:ext cx="6912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100%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8" name="TextBox 21">
              <a:extLst>
                <a:ext uri="{FF2B5EF4-FFF2-40B4-BE49-F238E27FC236}">
                  <a16:creationId xmlns:a16="http://schemas.microsoft.com/office/drawing/2014/main" id="{304D755C-1C2D-4508-9911-E3F5987BC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5" y="12021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45%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9" name="TextBox 22">
              <a:extLst>
                <a:ext uri="{FF2B5EF4-FFF2-40B4-BE49-F238E27FC236}">
                  <a16:creationId xmlns:a16="http://schemas.microsoft.com/office/drawing/2014/main" id="{FBDDFEA2-C772-4D17-864A-877E2B793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18" y="4218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75%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0" name="TextBox 23">
              <a:extLst>
                <a:ext uri="{FF2B5EF4-FFF2-40B4-BE49-F238E27FC236}">
                  <a16:creationId xmlns:a16="http://schemas.microsoft.com/office/drawing/2014/main" id="{E115189A-966F-4469-8423-2ADE1F077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59" y="387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90%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1" name="TextBox 24">
              <a:extLst>
                <a:ext uri="{FF2B5EF4-FFF2-40B4-BE49-F238E27FC236}">
                  <a16:creationId xmlns:a16="http://schemas.microsoft.com/office/drawing/2014/main" id="{49347E09-A9B6-4BA2-9A9A-DF97CB35B8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98" y="15281"/>
              <a:ext cx="5103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3-6X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2" name="Right Arrow 1029">
              <a:extLst>
                <a:ext uri="{FF2B5EF4-FFF2-40B4-BE49-F238E27FC236}">
                  <a16:creationId xmlns:a16="http://schemas.microsoft.com/office/drawing/2014/main" id="{177EF693-53F6-4240-B112-B5CE173903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6846">
              <a:off x="11737" y="13178"/>
              <a:ext cx="29151" cy="1124"/>
            </a:xfrm>
            <a:prstGeom prst="rightArrow">
              <a:avLst>
                <a:gd name="adj1" fmla="val 50000"/>
                <a:gd name="adj2" fmla="val 49949"/>
              </a:avLst>
            </a:prstGeom>
            <a:solidFill>
              <a:srgbClr val="A5A5A5"/>
            </a:solidFill>
            <a:ln w="1270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3" name="TextBox 26">
              <a:extLst>
                <a:ext uri="{FF2B5EF4-FFF2-40B4-BE49-F238E27FC236}">
                  <a16:creationId xmlns:a16="http://schemas.microsoft.com/office/drawing/2014/main" id="{57EFBE09-96A3-4194-AB40-03ED47916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16" y="7907"/>
              <a:ext cx="7298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20-100X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4" name="TextBox 27">
              <a:extLst>
                <a:ext uri="{FF2B5EF4-FFF2-40B4-BE49-F238E27FC236}">
                  <a16:creationId xmlns:a16="http://schemas.microsoft.com/office/drawing/2014/main" id="{749DC937-F79F-4AEF-9BA2-156E5D7BA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39" y="2556"/>
              <a:ext cx="8760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500-1000X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pic>
          <p:nvPicPr>
            <p:cNvPr id="85" name="Picture 1032">
              <a:extLst>
                <a:ext uri="{FF2B5EF4-FFF2-40B4-BE49-F238E27FC236}">
                  <a16:creationId xmlns:a16="http://schemas.microsoft.com/office/drawing/2014/main" id="{C5236E4D-9758-43A3-ABF8-34E3370BC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9" y="32240"/>
              <a:ext cx="46513" cy="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1033">
              <a:extLst>
                <a:ext uri="{FF2B5EF4-FFF2-40B4-BE49-F238E27FC236}">
                  <a16:creationId xmlns:a16="http://schemas.microsoft.com/office/drawing/2014/main" id="{2B2D61EB-7E5D-4138-9E72-924814841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78" cy="3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TextBox 31">
              <a:extLst>
                <a:ext uri="{FF2B5EF4-FFF2-40B4-BE49-F238E27FC236}">
                  <a16:creationId xmlns:a16="http://schemas.microsoft.com/office/drawing/2014/main" id="{4E1C6CD3-C681-48F7-940B-31DE7ADD1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45126">
              <a:off x="29991" y="18824"/>
              <a:ext cx="16135" cy="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457200" hangingPunct="1"/>
              <a:r>
                <a:rPr lang="en-US" altLang="en-US" sz="1000" b="1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% Completed</a:t>
              </a:r>
              <a:endParaRPr lang="en-US" altLang="en-US" sz="1000" kern="1200" dirty="0">
                <a:solidFill>
                  <a:prstClr val="black"/>
                </a:solidFill>
                <a:ea typeface="Times New Roman" pitchFamily="18" charset="0"/>
                <a:cs typeface="+mn-cs"/>
              </a:endParaRPr>
            </a:p>
            <a:p>
              <a:pPr algn="ctr" defTabSz="457200" eaLnBrk="0"/>
              <a:r>
                <a:rPr lang="en-US" altLang="en-US" sz="1000" b="1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(Costs Expended)</a:t>
              </a:r>
              <a:endParaRPr lang="en-US" altLang="en-US" sz="10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8" name="Isosceles Triangle 1035">
              <a:extLst>
                <a:ext uri="{FF2B5EF4-FFF2-40B4-BE49-F238E27FC236}">
                  <a16:creationId xmlns:a16="http://schemas.microsoft.com/office/drawing/2014/main" id="{6D7F5A3A-0912-4A6E-8BFA-FCB1FF077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2" y="28970"/>
              <a:ext cx="1747" cy="1480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9" name="Rectangle 1036">
              <a:extLst>
                <a:ext uri="{FF2B5EF4-FFF2-40B4-BE49-F238E27FC236}">
                  <a16:creationId xmlns:a16="http://schemas.microsoft.com/office/drawing/2014/main" id="{576D8578-C0E6-4858-8A86-6811B0DEA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4" y="29596"/>
              <a:ext cx="10278" cy="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SRR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0" name="Isosceles Triangle 1037">
              <a:extLst>
                <a:ext uri="{FF2B5EF4-FFF2-40B4-BE49-F238E27FC236}">
                  <a16:creationId xmlns:a16="http://schemas.microsoft.com/office/drawing/2014/main" id="{9B1CBD29-5B78-4226-909D-16015C2E4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2" y="28956"/>
              <a:ext cx="1747" cy="1480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1" name="Rectangle 1038">
              <a:extLst>
                <a:ext uri="{FF2B5EF4-FFF2-40B4-BE49-F238E27FC236}">
                  <a16:creationId xmlns:a16="http://schemas.microsoft.com/office/drawing/2014/main" id="{45BDD116-C211-4A0C-B980-28F9F753F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5" y="28786"/>
              <a:ext cx="10281" cy="5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SDR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2" name="Isosceles Triangle 1039">
              <a:extLst>
                <a:ext uri="{FF2B5EF4-FFF2-40B4-BE49-F238E27FC236}">
                  <a16:creationId xmlns:a16="http://schemas.microsoft.com/office/drawing/2014/main" id="{377D1291-AE3B-489C-AD01-C8AFBA2FF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21" y="28941"/>
              <a:ext cx="1747" cy="14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3" name="Rectangle 1040">
              <a:extLst>
                <a:ext uri="{FF2B5EF4-FFF2-40B4-BE49-F238E27FC236}">
                  <a16:creationId xmlns:a16="http://schemas.microsoft.com/office/drawing/2014/main" id="{6AC93214-215D-4451-908A-CE78EB924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6" y="29731"/>
              <a:ext cx="10278" cy="34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PDR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4" name="Isosceles Triangle 1041">
              <a:extLst>
                <a:ext uri="{FF2B5EF4-FFF2-40B4-BE49-F238E27FC236}">
                  <a16:creationId xmlns:a16="http://schemas.microsoft.com/office/drawing/2014/main" id="{4417D03D-F859-459F-8CDE-980F307DB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4" y="28927"/>
              <a:ext cx="1747" cy="14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5" name="Rectangle 1042">
              <a:extLst>
                <a:ext uri="{FF2B5EF4-FFF2-40B4-BE49-F238E27FC236}">
                  <a16:creationId xmlns:a16="http://schemas.microsoft.com/office/drawing/2014/main" id="{259D90DE-E152-4003-B0DD-A51A75E4D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1" y="28770"/>
              <a:ext cx="10278" cy="519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CDR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6" name="Isosceles Triangle 1043">
              <a:extLst>
                <a:ext uri="{FF2B5EF4-FFF2-40B4-BE49-F238E27FC236}">
                  <a16:creationId xmlns:a16="http://schemas.microsoft.com/office/drawing/2014/main" id="{9E14E870-9BC3-45A9-9833-F5D5F49C0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6" y="28913"/>
              <a:ext cx="1747" cy="14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7" name="Rectangle 1050">
              <a:extLst>
                <a:ext uri="{FF2B5EF4-FFF2-40B4-BE49-F238E27FC236}">
                  <a16:creationId xmlns:a16="http://schemas.microsoft.com/office/drawing/2014/main" id="{C7ADF7E4-5350-4971-97B4-74C4CDDEC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" y="29611"/>
              <a:ext cx="1025" cy="132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8" name="TextBox 61">
              <a:extLst>
                <a:ext uri="{FF2B5EF4-FFF2-40B4-BE49-F238E27FC236}">
                  <a16:creationId xmlns:a16="http://schemas.microsoft.com/office/drawing/2014/main" id="{5855DDD5-F192-43B1-A35F-DC5A08A2D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0" y="22862"/>
              <a:ext cx="7541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Concept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9" name="TextBox 62">
              <a:extLst>
                <a:ext uri="{FF2B5EF4-FFF2-40B4-BE49-F238E27FC236}">
                  <a16:creationId xmlns:a16="http://schemas.microsoft.com/office/drawing/2014/main" id="{DE4FC96B-1B55-415A-B760-D282EE0D2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06" y="22176"/>
              <a:ext cx="6688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Design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0" name="TextBox 63">
              <a:extLst>
                <a:ext uri="{FF2B5EF4-FFF2-40B4-BE49-F238E27FC236}">
                  <a16:creationId xmlns:a16="http://schemas.microsoft.com/office/drawing/2014/main" id="{85C58042-A81F-408C-AD0B-57C50AC239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34" y="18936"/>
              <a:ext cx="7419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Develop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1" name="TextBox 64">
              <a:extLst>
                <a:ext uri="{FF2B5EF4-FFF2-40B4-BE49-F238E27FC236}">
                  <a16:creationId xmlns:a16="http://schemas.microsoft.com/office/drawing/2014/main" id="{4BDF6B2B-D315-4D49-B069-9195BAA66A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93" y="10072"/>
              <a:ext cx="10102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Prod/Test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2" name="TextBox 65">
              <a:extLst>
                <a:ext uri="{FF2B5EF4-FFF2-40B4-BE49-F238E27FC236}">
                  <a16:creationId xmlns:a16="http://schemas.microsoft.com/office/drawing/2014/main" id="{373BD07C-0158-4EAF-9119-24D912068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31" y="8927"/>
              <a:ext cx="11342" cy="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Operations through Disposal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sp>
        <p:nvSpPr>
          <p:cNvPr id="104" name="Oval 103">
            <a:extLst>
              <a:ext uri="{FF2B5EF4-FFF2-40B4-BE49-F238E27FC236}">
                <a16:creationId xmlns:a16="http://schemas.microsoft.com/office/drawing/2014/main" id="{537C81C7-6575-46A9-A169-2DDD651F839E}"/>
              </a:ext>
            </a:extLst>
          </p:cNvPr>
          <p:cNvSpPr/>
          <p:nvPr/>
        </p:nvSpPr>
        <p:spPr>
          <a:xfrm>
            <a:off x="6923475" y="2684795"/>
            <a:ext cx="144944" cy="92397"/>
          </a:xfrm>
          <a:prstGeom prst="ellipse">
            <a:avLst/>
          </a:prstGeom>
          <a:noFill/>
          <a:ln w="1905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058A60D8-47E9-4C49-8791-6B1C4B07E74F}"/>
              </a:ext>
            </a:extLst>
          </p:cNvPr>
          <p:cNvCxnSpPr>
            <a:cxnSpLocks/>
          </p:cNvCxnSpPr>
          <p:nvPr/>
        </p:nvCxnSpPr>
        <p:spPr>
          <a:xfrm flipH="1" flipV="1">
            <a:off x="7029638" y="2772791"/>
            <a:ext cx="119262" cy="113161"/>
          </a:xfrm>
          <a:prstGeom prst="line">
            <a:avLst/>
          </a:prstGeom>
          <a:noFill/>
          <a:ln w="1905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109" name="Rectangle 77">
            <a:extLst>
              <a:ext uri="{FF2B5EF4-FFF2-40B4-BE49-F238E27FC236}">
                <a16:creationId xmlns:a16="http://schemas.microsoft.com/office/drawing/2014/main" id="{CFC2D226-BDA7-4498-BE56-4C854037B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568" y="3626800"/>
            <a:ext cx="39535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defTabSz="457200" hangingPunct="1"/>
            <a:r>
              <a:rPr lang="en-US" altLang="en-US" sz="1000" kern="1200" dirty="0" smtClean="0">
                <a:solidFill>
                  <a:prstClr val="black"/>
                </a:solidFill>
                <a:ea typeface="+mn-ea"/>
                <a:cs typeface="Times New Roman" pitchFamily="18" charset="0"/>
              </a:rPr>
              <a:t>Adapted </a:t>
            </a:r>
            <a:r>
              <a:rPr lang="en-US" altLang="en-US" sz="1000" kern="1200" dirty="0">
                <a:solidFill>
                  <a:prstClr val="black"/>
                </a:solidFill>
                <a:ea typeface="+mn-ea"/>
                <a:cs typeface="Times New Roman" pitchFamily="18" charset="0"/>
              </a:rPr>
              <a:t>from Defense Acquisition University, 1993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981139" y="3847"/>
            <a:ext cx="162861" cy="246217"/>
          </a:xfrm>
        </p:spPr>
        <p:txBody>
          <a:bodyPr/>
          <a:lstStyle/>
          <a:p>
            <a:fld id="{86CB4B4D-7CA3-9044-876B-883B54F8677D}" type="slidenum">
              <a:rPr lang="en-US" smtClean="0">
                <a:latin typeface="+mj-lt"/>
              </a:rPr>
              <a:t>4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68575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SLIDE TITLE HERE"/>
          <p:cNvSpPr txBox="1"/>
          <p:nvPr/>
        </p:nvSpPr>
        <p:spPr>
          <a:xfrm>
            <a:off x="347831" y="330382"/>
            <a:ext cx="8382000" cy="535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lvl="0" defTabSz="914400" hangingPunct="1">
              <a:lnSpc>
                <a:spcPct val="90000"/>
              </a:lnSpc>
              <a:spcBef>
                <a:spcPts val="1000"/>
              </a:spcBef>
            </a:pPr>
            <a:r>
              <a:rPr lang="en-US" sz="3200" kern="1200" dirty="0" smtClean="0">
                <a:latin typeface="+mj-lt"/>
                <a:sym typeface="Helvetica"/>
              </a:rPr>
              <a:t>HSI Domains at NASA</a:t>
            </a:r>
            <a:endParaRPr lang="en-US" sz="3200" kern="1200" dirty="0">
              <a:latin typeface="+mj-lt"/>
              <a:sym typeface="Helvetica"/>
            </a:endParaRPr>
          </a:p>
        </p:txBody>
      </p:sp>
      <p:sp>
        <p:nvSpPr>
          <p:cNvPr id="6" name="Slide Number"/>
          <p:cNvSpPr txBox="1">
            <a:spLocks/>
          </p:cNvSpPr>
          <p:nvPr/>
        </p:nvSpPr>
        <p:spPr>
          <a:xfrm>
            <a:off x="8955105" y="7936"/>
            <a:ext cx="188896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523" y="865909"/>
            <a:ext cx="6082615" cy="401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37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325" y="253912"/>
            <a:ext cx="856263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HSI Interactions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62" y="1386840"/>
            <a:ext cx="4056282" cy="23899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659" y="1420564"/>
            <a:ext cx="4481622" cy="23224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2280" y="4066262"/>
            <a:ext cx="343298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Notional representations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214897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205" y="31690"/>
            <a:ext cx="856263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smtClean="0">
                <a:solidFill>
                  <a:schemeClr val="tx1"/>
                </a:solidFill>
                <a:ea typeface="+mn-ea"/>
              </a:rPr>
              <a:t>Human Centered Design Process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3044" t="1569" b="10664"/>
          <a:stretch/>
        </p:blipFill>
        <p:spPr>
          <a:xfrm>
            <a:off x="6359434" y="944681"/>
            <a:ext cx="1700902" cy="341376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89011" y="897785"/>
            <a:ext cx="4240189" cy="3890882"/>
            <a:chOff x="789011" y="897785"/>
            <a:chExt cx="4240189" cy="389088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/>
            <a:srcRect r="32805"/>
            <a:stretch/>
          </p:blipFill>
          <p:spPr>
            <a:xfrm>
              <a:off x="789011" y="897785"/>
              <a:ext cx="4240189" cy="3890882"/>
            </a:xfrm>
            <a:prstGeom prst="rect">
              <a:avLst/>
            </a:prstGeom>
          </p:spPr>
        </p:pic>
        <p:sp>
          <p:nvSpPr>
            <p:cNvPr id="5" name="Curved Down Arrow 4"/>
            <p:cNvSpPr/>
            <p:nvPr/>
          </p:nvSpPr>
          <p:spPr>
            <a:xfrm rot="16200000" flipH="1" flipV="1">
              <a:off x="985181" y="2420482"/>
              <a:ext cx="338414" cy="123746"/>
            </a:xfrm>
            <a:prstGeom prst="curvedDownArrow">
              <a:avLst/>
            </a:prstGeom>
            <a:solidFill>
              <a:srgbClr val="000E2A"/>
            </a:solidFill>
            <a:ln w="25400" cap="flat">
              <a:solidFill>
                <a:srgbClr val="00153E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9" name="Curved Down Arrow 8"/>
            <p:cNvSpPr/>
            <p:nvPr/>
          </p:nvSpPr>
          <p:spPr>
            <a:xfrm rot="5614070" flipH="1" flipV="1">
              <a:off x="771555" y="2420482"/>
              <a:ext cx="338414" cy="123746"/>
            </a:xfrm>
            <a:prstGeom prst="curvedDownArrow">
              <a:avLst/>
            </a:prstGeom>
            <a:solidFill>
              <a:srgbClr val="000E2A"/>
            </a:solidFill>
            <a:ln w="25400" cap="flat">
              <a:solidFill>
                <a:srgbClr val="00153E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10" name="Right Arrow 9"/>
          <p:cNvSpPr/>
          <p:nvPr/>
        </p:nvSpPr>
        <p:spPr>
          <a:xfrm>
            <a:off x="5593898" y="1965961"/>
            <a:ext cx="644432" cy="112776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Right Arrow 10"/>
          <p:cNvSpPr/>
          <p:nvPr/>
        </p:nvSpPr>
        <p:spPr>
          <a:xfrm rot="10800000">
            <a:off x="4949466" y="1965961"/>
            <a:ext cx="644432" cy="112776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89259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4751" y="66522"/>
            <a:ext cx="8562639" cy="646331"/>
          </a:xfrm>
          <a:prstGeom prst="rect">
            <a:avLst/>
          </a:prstGeom>
          <a:noFill/>
          <a:effectLst>
            <a:glow rad="127000">
              <a:schemeClr val="accent1">
                <a:lumMod val="40000"/>
                <a:lumOff val="60000"/>
                <a:alpha val="94000"/>
              </a:schemeClr>
            </a:glo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smtClean="0">
                <a:solidFill>
                  <a:schemeClr val="tx1"/>
                </a:solidFill>
                <a:ea typeface="+mn-ea"/>
              </a:rPr>
              <a:t>Methodology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" y="751033"/>
            <a:ext cx="4550222" cy="2554591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  <a:alpha val="94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16" y="751033"/>
            <a:ext cx="4239534" cy="2554591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  <a:alpha val="94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1816778" y="4076700"/>
            <a:ext cx="5398587" cy="4616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solidFill>
              <a:srgbClr val="0171FD"/>
            </a:solidFill>
            <a:prstDash val="solid"/>
            <a:rou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HSI System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Development Assessment 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2821965" y="3325797"/>
            <a:ext cx="373149" cy="710116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883039" y="3336104"/>
            <a:ext cx="396240" cy="710116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81693" y="2735944"/>
            <a:ext cx="1833588" cy="600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Image Credit: </a:t>
            </a:r>
            <a:r>
              <a:rPr lang="en-US" sz="1100" dirty="0" smtClean="0">
                <a:solidFill>
                  <a:schemeClr val="bg1"/>
                </a:solidFill>
              </a:rPr>
              <a:t>The </a:t>
            </a:r>
            <a:r>
              <a:rPr lang="en-US" sz="1100" dirty="0">
                <a:solidFill>
                  <a:schemeClr val="bg1"/>
                </a:solidFill>
              </a:rPr>
              <a:t>International Association of Oil &amp; Gas Producers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8540" y="3080925"/>
            <a:ext cx="2534463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Image Credit: </a:t>
            </a:r>
            <a:r>
              <a:rPr lang="en-US" sz="1100" dirty="0" smtClean="0">
                <a:solidFill>
                  <a:schemeClr val="bg1"/>
                </a:solidFill>
              </a:rPr>
              <a:t> NASA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7332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2901488" y="971631"/>
            <a:ext cx="3289782" cy="314201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 cap="flat">
            <a:solidFill>
              <a:srgbClr val="B9CDE5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153E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6914" y="53824"/>
            <a:ext cx="850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kern="1200" dirty="0" smtClean="0">
                <a:solidFill>
                  <a:schemeClr val="tx1"/>
                </a:solidFill>
              </a:rPr>
              <a:t>Exploration Challenges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0" t="3695" r="34899" b="7491"/>
          <a:stretch/>
        </p:blipFill>
        <p:spPr>
          <a:xfrm>
            <a:off x="3279674" y="1204208"/>
            <a:ext cx="1307182" cy="1293636"/>
          </a:xfrm>
          <a:prstGeom prst="ellipse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0" t="47404" r="16299" b="4701"/>
          <a:stretch/>
        </p:blipFill>
        <p:spPr>
          <a:xfrm>
            <a:off x="4507873" y="1695142"/>
            <a:ext cx="801364" cy="801364"/>
          </a:xfrm>
          <a:prstGeom prst="ellipse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7" t="9034" r="9955" b="62670"/>
          <a:stretch/>
        </p:blipFill>
        <p:spPr>
          <a:xfrm>
            <a:off x="4647890" y="1028553"/>
            <a:ext cx="560445" cy="577175"/>
          </a:xfrm>
          <a:prstGeom prst="ellipse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6013524" y="740608"/>
            <a:ext cx="2871820" cy="902658"/>
          </a:xfrm>
          <a:prstGeom prst="wedgeRectCallout">
            <a:avLst>
              <a:gd name="adj1" fmla="val -58140"/>
              <a:gd name="adj2" fmla="val 3131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9785" y="816577"/>
            <a:ext cx="22421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Hostile/closed </a:t>
            </a:r>
            <a:r>
              <a:rPr lang="en-US" sz="2000" b="1" dirty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environments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153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5798370" y="3870474"/>
            <a:ext cx="2522820" cy="723469"/>
          </a:xfrm>
          <a:prstGeom prst="wedgeRectCallout">
            <a:avLst>
              <a:gd name="adj1" fmla="val -48776"/>
              <a:gd name="adj2" fmla="val -10283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5004" y="3892975"/>
            <a:ext cx="2053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Operations </a:t>
            </a:r>
          </a:p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paradigms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6381105" y="2922845"/>
            <a:ext cx="2253408" cy="689439"/>
          </a:xfrm>
          <a:prstGeom prst="wedgeRectCallout">
            <a:avLst>
              <a:gd name="adj1" fmla="val -59769"/>
              <a:gd name="adj2" fmla="val -8419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0140" y="2846868"/>
            <a:ext cx="2194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Gravity Fields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648808" y="1911955"/>
            <a:ext cx="1994146" cy="707887"/>
          </a:xfrm>
          <a:prstGeom prst="wedgeRectCallout">
            <a:avLst>
              <a:gd name="adj1" fmla="val 65938"/>
              <a:gd name="adj2" fmla="val -252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378" y="1911956"/>
            <a:ext cx="1980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Long distances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427030" y="840140"/>
            <a:ext cx="2459240" cy="744507"/>
          </a:xfrm>
          <a:prstGeom prst="wedgeRectCallout">
            <a:avLst>
              <a:gd name="adj1" fmla="val 68062"/>
              <a:gd name="adj2" fmla="val 3977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0332" y="827738"/>
            <a:ext cx="2395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Isolation </a:t>
            </a:r>
            <a:r>
              <a:rPr lang="en-US" sz="2000" b="1" dirty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and </a:t>
            </a:r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confinement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642">
            <a:off x="5008801" y="1305407"/>
            <a:ext cx="739724" cy="94908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385" y="1357524"/>
            <a:ext cx="888968" cy="898180"/>
          </a:xfrm>
          <a:prstGeom prst="rect">
            <a:avLst/>
          </a:prstGeom>
        </p:spPr>
      </p:pic>
      <p:sp>
        <p:nvSpPr>
          <p:cNvPr id="48" name="Rectangular Callout 47"/>
          <p:cNvSpPr/>
          <p:nvPr/>
        </p:nvSpPr>
        <p:spPr>
          <a:xfrm>
            <a:off x="502735" y="2839141"/>
            <a:ext cx="2188017" cy="744507"/>
          </a:xfrm>
          <a:prstGeom prst="wedgeRectCallout">
            <a:avLst>
              <a:gd name="adj1" fmla="val 65916"/>
              <a:gd name="adj2" fmla="val -1086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94" y="2822044"/>
            <a:ext cx="1983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Hazards hard to perceived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52" name="Rectangular Callout 51"/>
          <p:cNvSpPr/>
          <p:nvPr/>
        </p:nvSpPr>
        <p:spPr>
          <a:xfrm>
            <a:off x="832200" y="3841012"/>
            <a:ext cx="2764945" cy="798937"/>
          </a:xfrm>
          <a:prstGeom prst="wedgeRectCallout">
            <a:avLst>
              <a:gd name="adj1" fmla="val 37128"/>
              <a:gd name="adj2" fmla="val -8899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76722" y="3970672"/>
            <a:ext cx="3390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Technology/ Innovation/Adaptation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1" name="Rectangular Callout 60"/>
          <p:cNvSpPr/>
          <p:nvPr/>
        </p:nvSpPr>
        <p:spPr>
          <a:xfrm>
            <a:off x="6563231" y="1751246"/>
            <a:ext cx="1740599" cy="726413"/>
          </a:xfrm>
          <a:prstGeom prst="wedgeRectCallout">
            <a:avLst>
              <a:gd name="adj1" fmla="val -72899"/>
              <a:gd name="adj2" fmla="val 2420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79115" y="1925804"/>
            <a:ext cx="1726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Culture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558" y="2842300"/>
            <a:ext cx="1853851" cy="111706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3" name="TextBox 42"/>
          <p:cNvSpPr txBox="1"/>
          <p:nvPr/>
        </p:nvSpPr>
        <p:spPr>
          <a:xfrm>
            <a:off x="3334842" y="2476041"/>
            <a:ext cx="2534463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Image Credit: </a:t>
            </a:r>
            <a:r>
              <a:rPr lang="en-US" sz="1000" dirty="0" smtClean="0">
                <a:solidFill>
                  <a:schemeClr val="tx1"/>
                </a:solidFill>
              </a:rPr>
              <a:t> NASA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3261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39507" y="2303977"/>
            <a:ext cx="4189390" cy="1323439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Operations paradigm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 and train for autonomy but  ensure system situational awareness is maintained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Understand system dynamics in decision-making and train for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Planning  and prepare for self-sufficiency </a:t>
            </a:r>
          </a:p>
        </p:txBody>
      </p:sp>
      <p:sp>
        <p:nvSpPr>
          <p:cNvPr id="4" name="Rectangle 3"/>
          <p:cNvSpPr/>
          <p:nvPr/>
        </p:nvSpPr>
        <p:spPr>
          <a:xfrm>
            <a:off x="240392" y="-91407"/>
            <a:ext cx="849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/>
              <a:t>HSI approach towards </a:t>
            </a:r>
          </a:p>
          <a:p>
            <a:pPr lvl="0" algn="ctr"/>
            <a:r>
              <a:rPr lang="en-US" sz="3600" b="1" dirty="0" smtClean="0"/>
              <a:t>solving the challenges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95693" y="1115869"/>
            <a:ext cx="3992043" cy="1692771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4. Hazards hard to perceive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Designing habitat based on anticipated hazards-labeling and displays &amp; controls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HCD approach to flesh out habitat hazard procedures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High-fidelity training facility to capture hazards not identified as part of hazard analysis-environment and clothing</a:t>
            </a:r>
          </a:p>
          <a:p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5821" y="2808640"/>
            <a:ext cx="3992043" cy="2000548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5. Technology/ Innovation/Adaptation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Involve the HSI practitioner early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with systems engineering on maturing low TRL 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Early evaluation of HITL testing towards human performance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Assess situation awareness impacts of technology through early iterative evaluations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412" y="3683698"/>
            <a:ext cx="4131580" cy="954107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3. 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Human-centered design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Rules and policies in 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Lessons learned incorporated into next similar project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392" y="1108922"/>
            <a:ext cx="4199261" cy="1138773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1. HSI from the onset of a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Included all domains from the start of a project to ensure the various dimensions of the human are accounted for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Ensure the design is an iterative process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080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1611" y="-13868"/>
            <a:ext cx="849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/>
              <a:t>HSI approach towards </a:t>
            </a:r>
          </a:p>
          <a:p>
            <a:pPr lvl="0" algn="ctr"/>
            <a:r>
              <a:rPr lang="en-US" sz="3600" b="1" dirty="0"/>
              <a:t>solving the </a:t>
            </a:r>
            <a:r>
              <a:rPr lang="en-US" sz="3600" b="1" dirty="0" smtClean="0"/>
              <a:t>challenges </a:t>
            </a:r>
            <a:r>
              <a:rPr lang="en-US" sz="3600" b="1" dirty="0" err="1" smtClean="0"/>
              <a:t>Con’t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36575" y="1520826"/>
            <a:ext cx="4301754" cy="1323439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8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Hostile/closed environments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Habitability design-</a:t>
            </a:r>
            <a:r>
              <a:rPr lang="en-US" sz="1200" dirty="0" err="1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Protection,food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sleep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comfort,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exercise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Monitor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Train in simulated environment to prepare for nominal and off-nominal events	`	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8686" y="2993964"/>
            <a:ext cx="4067876" cy="1508105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9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Gravity 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Fields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Monitor and treat changes in the human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Aid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deficiencies and body limitations with equipment or/and medicines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Exercise and fitness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Fine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motor 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Remote robotics operation training for safety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3381" y="3048000"/>
            <a:ext cx="4422839" cy="1138773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7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Risks</a:t>
            </a:r>
            <a:endParaRPr lang="en-US" sz="2000" b="1" dirty="0">
              <a:solidFill>
                <a:srgbClr val="002060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HSI risks considered at the same level as H/W and S/W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HCD early risk assessment of designs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Burn down plan for risks through high-fidelity HITL 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Safety &amp;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uman error analysis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3384" y="1530428"/>
            <a:ext cx="4301752" cy="1323439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6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Isolation and confinement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Train for communications operations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Monitor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detect, and treat 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early health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risk factors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Carefully 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chose crew for the mission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Habitat design for the duration of the 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Nutrition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742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68313" y="93663"/>
            <a:ext cx="7542212" cy="609600"/>
          </a:xfrm>
          <a:prstGeom prst="rect">
            <a:avLst/>
          </a:prstGeom>
        </p:spPr>
        <p:txBody>
          <a:bodyPr/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altLang="en-US" sz="3600" dirty="0" smtClean="0"/>
              <a:t>Swiss Cheese Model of Accidents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6553200" y="6492875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800000"/>
              </a:buClr>
              <a:buSzTx/>
              <a:buFont typeface="Wingdings" panose="05000000000000000000" pitchFamily="2" charset="2"/>
              <a:buChar char="u"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1pPr>
            <a:lvl2pPr marL="742950" marR="0" indent="-28575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4FA6"/>
              </a:buClr>
              <a:buSzTx/>
              <a:buFont typeface="Arial" panose="020B0604020202020204" pitchFamily="34" charset="0"/>
              <a:buChar char="•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2pPr>
            <a:lvl3pPr marL="1143000" marR="0" indent="-22860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4FA6"/>
              </a:buClr>
              <a:buSzTx/>
              <a:buFont typeface="Lucida Grande"/>
              <a:buChar char="-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3pPr>
            <a:lvl4pPr marL="1600200" marR="0" indent="-22860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4pPr>
            <a:lvl5pPr marL="2057400" marR="0" indent="-22860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5pPr>
            <a:lvl6pPr marL="25146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6pPr>
            <a:lvl7pPr marL="29718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7pPr>
            <a:lvl8pPr marL="34290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8pPr>
            <a:lvl9pPr marL="38862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44D4A9E0-0904-4A96-A49A-B8DA843C018C}" type="slidenum">
              <a:rPr lang="en-US" altLang="en-US" sz="900" b="0" smtClean="0">
                <a:solidFill>
                  <a:srgbClr val="404040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900" b="0" smtClean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756900" y="4303670"/>
            <a:ext cx="292100" cy="106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851221" y="2823205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67134" y="2940680"/>
            <a:ext cx="138112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71921" y="3074030"/>
            <a:ext cx="93663" cy="1682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981396" y="2962905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68709" y="3763005"/>
            <a:ext cx="98425" cy="144463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05246" y="3689980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189558" y="2169971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378471" y="2317609"/>
            <a:ext cx="149225" cy="2365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78496" y="2223946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91171" y="3079609"/>
            <a:ext cx="117475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675333" y="3111359"/>
            <a:ext cx="120650" cy="1111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795983" y="2719246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370638" y="1850979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534151" y="1981154"/>
            <a:ext cx="149225" cy="2016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694988" y="3414670"/>
            <a:ext cx="801687" cy="115728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34675" y="3989345"/>
            <a:ext cx="139700" cy="1762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022013" y="4308432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287125" y="3970295"/>
            <a:ext cx="149225" cy="2365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217275" y="3673432"/>
            <a:ext cx="69850" cy="1143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886576" y="2639966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67551" y="2262141"/>
            <a:ext cx="96837" cy="984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600826" y="2768554"/>
            <a:ext cx="120650" cy="1222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721476" y="1901779"/>
            <a:ext cx="112712" cy="1524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Curved Down Arrow 28"/>
          <p:cNvSpPr/>
          <p:nvPr/>
        </p:nvSpPr>
        <p:spPr>
          <a:xfrm>
            <a:off x="2657976" y="2306591"/>
            <a:ext cx="222250" cy="174625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urved Down Arrow 29"/>
          <p:cNvSpPr/>
          <p:nvPr/>
        </p:nvSpPr>
        <p:spPr>
          <a:xfrm rot="10800000">
            <a:off x="5129034" y="3345493"/>
            <a:ext cx="223837" cy="190500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735594" y="3106012"/>
            <a:ext cx="801687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24506" y="3307625"/>
            <a:ext cx="109538" cy="1508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211844" y="3291750"/>
            <a:ext cx="69850" cy="714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759406" y="3566387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05481" y="4085500"/>
            <a:ext cx="111125" cy="1000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378531" y="3582262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Curved Down Arrow 36"/>
          <p:cNvSpPr/>
          <p:nvPr/>
        </p:nvSpPr>
        <p:spPr>
          <a:xfrm rot="5400000">
            <a:off x="6036425" y="3695768"/>
            <a:ext cx="247650" cy="173038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Curved Down Arrow 37"/>
          <p:cNvSpPr/>
          <p:nvPr/>
        </p:nvSpPr>
        <p:spPr>
          <a:xfrm rot="14341433">
            <a:off x="3441970" y="2670034"/>
            <a:ext cx="246063" cy="173038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2423026" y="2274841"/>
            <a:ext cx="111125" cy="1730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873446" y="3345493"/>
            <a:ext cx="136525" cy="1762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Curved Down Arrow 40"/>
          <p:cNvSpPr/>
          <p:nvPr/>
        </p:nvSpPr>
        <p:spPr>
          <a:xfrm rot="1022466">
            <a:off x="7017250" y="3908382"/>
            <a:ext cx="223838" cy="188913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775346" y="2554146"/>
            <a:ext cx="111125" cy="1047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437009" y="3535993"/>
            <a:ext cx="130175" cy="10795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4" name="Straight Arrow Connector 43"/>
          <p:cNvCxnSpPr>
            <a:stCxn id="11" idx="2"/>
          </p:cNvCxnSpPr>
          <p:nvPr/>
        </p:nvCxnSpPr>
        <p:spPr>
          <a:xfrm>
            <a:off x="5305246" y="3807455"/>
            <a:ext cx="712788" cy="2540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5" idx="1"/>
          </p:cNvCxnSpPr>
          <p:nvPr/>
        </p:nvCxnSpPr>
        <p:spPr>
          <a:xfrm>
            <a:off x="6121755" y="4100146"/>
            <a:ext cx="635145" cy="20352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1573713" y="1560470"/>
            <a:ext cx="801687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654675" y="1966870"/>
            <a:ext cx="109538" cy="1365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834063" y="1717632"/>
            <a:ext cx="117475" cy="1143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04743" y="2266114"/>
            <a:ext cx="131763" cy="14446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685336" y="2388375"/>
            <a:ext cx="146050" cy="1936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051550" y="1682707"/>
            <a:ext cx="139700" cy="1984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Curved Down Arrow 51"/>
          <p:cNvSpPr/>
          <p:nvPr/>
        </p:nvSpPr>
        <p:spPr>
          <a:xfrm rot="2501886">
            <a:off x="1915025" y="2004970"/>
            <a:ext cx="223838" cy="190500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7022013" y="4406857"/>
            <a:ext cx="597987" cy="2064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391171" y="3144697"/>
            <a:ext cx="819150" cy="25876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700713" y="2493920"/>
            <a:ext cx="950912" cy="31273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7" idx="2"/>
          </p:cNvCxnSpPr>
          <p:nvPr/>
        </p:nvCxnSpPr>
        <p:spPr>
          <a:xfrm>
            <a:off x="2600826" y="2828879"/>
            <a:ext cx="781050" cy="30162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00588" y="2106570"/>
            <a:ext cx="950912" cy="35877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88"/>
          <p:cNvSpPr txBox="1">
            <a:spLocks noChangeArrowheads="1"/>
          </p:cNvSpPr>
          <p:nvPr/>
        </p:nvSpPr>
        <p:spPr bwMode="auto">
          <a:xfrm>
            <a:off x="219762" y="1030324"/>
            <a:ext cx="109677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u"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Lucida Grande"/>
              <a:buChar char="-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b="0" u="sng" dirty="0">
                <a:latin typeface="Arial" panose="020B0604020202020204" pitchFamily="34" charset="0"/>
              </a:rPr>
              <a:t>Hazard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100" b="0" dirty="0">
                <a:latin typeface="Arial" panose="020B0604020202020204" pitchFamily="34" charset="0"/>
              </a:rPr>
              <a:t>-</a:t>
            </a:r>
            <a:r>
              <a:rPr lang="en-US" altLang="en-US" sz="1200" b="0" dirty="0">
                <a:latin typeface="Arial" panose="020B0604020202020204" pitchFamily="34" charset="0"/>
              </a:rPr>
              <a:t>Human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-Hardware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-Software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-Environment</a:t>
            </a:r>
          </a:p>
        </p:txBody>
      </p:sp>
      <p:sp>
        <p:nvSpPr>
          <p:cNvPr id="59" name="TextBox 89"/>
          <p:cNvSpPr txBox="1">
            <a:spLocks noChangeArrowheads="1"/>
          </p:cNvSpPr>
          <p:nvPr/>
        </p:nvSpPr>
        <p:spPr bwMode="auto">
          <a:xfrm>
            <a:off x="7583216" y="4516983"/>
            <a:ext cx="873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u"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Lucida Grande"/>
              <a:buChar char="-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Accident</a:t>
            </a:r>
          </a:p>
        </p:txBody>
      </p:sp>
      <p:sp>
        <p:nvSpPr>
          <p:cNvPr id="60" name="Line Callout 1 (Accent Bar) 59"/>
          <p:cNvSpPr/>
          <p:nvPr/>
        </p:nvSpPr>
        <p:spPr>
          <a:xfrm>
            <a:off x="2168915" y="905627"/>
            <a:ext cx="1084263" cy="427037"/>
          </a:xfrm>
          <a:prstGeom prst="accentCallout1">
            <a:avLst>
              <a:gd name="adj1" fmla="val 18750"/>
              <a:gd name="adj2" fmla="val -8333"/>
              <a:gd name="adj3" fmla="val 163003"/>
              <a:gd name="adj4" fmla="val -2715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Culture/  Organizational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1" name="Line Callout 1 (Accent Bar) 60"/>
          <p:cNvSpPr/>
          <p:nvPr/>
        </p:nvSpPr>
        <p:spPr>
          <a:xfrm>
            <a:off x="3403077" y="1110413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92919"/>
              <a:gd name="adj4" fmla="val -4187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Requirements</a:t>
            </a:r>
          </a:p>
        </p:txBody>
      </p:sp>
      <p:sp>
        <p:nvSpPr>
          <p:cNvPr id="62" name="Line Callout 1 (Accent Bar) 61"/>
          <p:cNvSpPr/>
          <p:nvPr/>
        </p:nvSpPr>
        <p:spPr>
          <a:xfrm>
            <a:off x="4163447" y="1561267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43663"/>
              <a:gd name="adj4" fmla="val -5143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Design</a:t>
            </a:r>
          </a:p>
        </p:txBody>
      </p:sp>
      <p:sp>
        <p:nvSpPr>
          <p:cNvPr id="63" name="Line Callout 1 (Accent Bar) 62"/>
          <p:cNvSpPr/>
          <p:nvPr/>
        </p:nvSpPr>
        <p:spPr>
          <a:xfrm>
            <a:off x="6479882" y="2346281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58112"/>
              <a:gd name="adj4" fmla="val -8687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Training</a:t>
            </a:r>
          </a:p>
        </p:txBody>
      </p:sp>
      <p:sp>
        <p:nvSpPr>
          <p:cNvPr id="64" name="Line Callout 1 (Accent Bar) 63"/>
          <p:cNvSpPr/>
          <p:nvPr/>
        </p:nvSpPr>
        <p:spPr>
          <a:xfrm>
            <a:off x="7129169" y="2812325"/>
            <a:ext cx="1084262" cy="427037"/>
          </a:xfrm>
          <a:prstGeom prst="accentCallout1">
            <a:avLst>
              <a:gd name="adj1" fmla="val 18750"/>
              <a:gd name="adj2" fmla="val -8333"/>
              <a:gd name="adj3" fmla="val 148987"/>
              <a:gd name="adj4" fmla="val -571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Maintenance</a:t>
            </a:r>
          </a:p>
        </p:txBody>
      </p:sp>
      <p:sp>
        <p:nvSpPr>
          <p:cNvPr id="65" name="Line Callout 1 (Accent Bar) 64"/>
          <p:cNvSpPr/>
          <p:nvPr/>
        </p:nvSpPr>
        <p:spPr>
          <a:xfrm>
            <a:off x="7914209" y="3368743"/>
            <a:ext cx="1084263" cy="427037"/>
          </a:xfrm>
          <a:prstGeom prst="accentCallout1">
            <a:avLst>
              <a:gd name="adj1" fmla="val 18750"/>
              <a:gd name="adj2" fmla="val -8333"/>
              <a:gd name="adj3" fmla="val 96805"/>
              <a:gd name="adj4" fmla="val -408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Crew Health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 flipV="1">
            <a:off x="3578496" y="771906"/>
            <a:ext cx="1423986" cy="472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218734" y="1697397"/>
            <a:ext cx="2667828" cy="1040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11"/>
          <p:cNvSpPr txBox="1">
            <a:spLocks noChangeArrowheads="1"/>
          </p:cNvSpPr>
          <p:nvPr/>
        </p:nvSpPr>
        <p:spPr bwMode="auto">
          <a:xfrm rot="1139292">
            <a:off x="5005144" y="1204872"/>
            <a:ext cx="1263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Barriers</a:t>
            </a:r>
          </a:p>
        </p:txBody>
      </p:sp>
      <p:sp>
        <p:nvSpPr>
          <p:cNvPr id="209" name="TextBox 97"/>
          <p:cNvSpPr txBox="1">
            <a:spLocks noChangeArrowheads="1"/>
          </p:cNvSpPr>
          <p:nvPr/>
        </p:nvSpPr>
        <p:spPr bwMode="auto">
          <a:xfrm>
            <a:off x="1328396" y="4424273"/>
            <a:ext cx="5956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u"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Lucida Grande"/>
              <a:buChar char="-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b="0" dirty="0">
                <a:latin typeface="Arial" panose="020B0604020202020204" pitchFamily="34" charset="0"/>
              </a:rPr>
              <a:t>Adapted from Reason, 1990 ,Human Error</a:t>
            </a:r>
          </a:p>
        </p:txBody>
      </p:sp>
      <p:sp>
        <p:nvSpPr>
          <p:cNvPr id="213" name="Oval 212"/>
          <p:cNvSpPr/>
          <p:nvPr/>
        </p:nvSpPr>
        <p:spPr>
          <a:xfrm>
            <a:off x="6902950" y="3590011"/>
            <a:ext cx="138112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3988944" y="2496180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4091488" y="2751013"/>
            <a:ext cx="149225" cy="2365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4291513" y="2657350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4527153" y="2743491"/>
            <a:ext cx="117475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4150260" y="3361619"/>
            <a:ext cx="120650" cy="1111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4509000" y="3152650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2" name="Curved Down Arrow 221"/>
          <p:cNvSpPr/>
          <p:nvPr/>
        </p:nvSpPr>
        <p:spPr>
          <a:xfrm rot="14341433">
            <a:off x="4154987" y="3103438"/>
            <a:ext cx="246063" cy="173038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23" name="Oval 222"/>
          <p:cNvSpPr/>
          <p:nvPr/>
        </p:nvSpPr>
        <p:spPr>
          <a:xfrm>
            <a:off x="4488363" y="2987550"/>
            <a:ext cx="111125" cy="1047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24" name="Straight Arrow Connector 223"/>
          <p:cNvCxnSpPr/>
          <p:nvPr/>
        </p:nvCxnSpPr>
        <p:spPr>
          <a:xfrm>
            <a:off x="4087186" y="3388644"/>
            <a:ext cx="819150" cy="25876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6" name="Line Callout 1 (Accent Bar) 225"/>
          <p:cNvSpPr/>
          <p:nvPr/>
        </p:nvSpPr>
        <p:spPr>
          <a:xfrm>
            <a:off x="5473113" y="1885160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79786"/>
              <a:gd name="adj4" fmla="val -734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Safety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91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2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30031" y="126956"/>
            <a:ext cx="849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/>
              <a:t>Conclusions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5260" y="910447"/>
            <a:ext cx="8785859" cy="3046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Space and Deep </a:t>
            </a:r>
            <a:r>
              <a:rPr lang="en-US" dirty="0" smtClean="0"/>
              <a:t>Water </a:t>
            </a:r>
            <a:r>
              <a:rPr lang="en-US" dirty="0"/>
              <a:t>exploration share similar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HSI can enhance safety</a:t>
            </a:r>
            <a:r>
              <a:rPr lang="en-US" dirty="0"/>
              <a:t>, health, and performance of human spaceflight missions while reducing program lifecycle costs.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</a:t>
            </a:r>
            <a:r>
              <a:rPr lang="en-US" dirty="0" smtClean="0">
                <a:solidFill>
                  <a:schemeClr val="tx1"/>
                </a:solidFill>
              </a:rPr>
              <a:t>SI</a:t>
            </a:r>
            <a:r>
              <a:rPr lang="en-US" dirty="0" smtClean="0"/>
              <a:t> is important throughout the design and development process and needs to be iterative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HSI can help to reduce </a:t>
            </a:r>
            <a:r>
              <a:rPr lang="en-US" dirty="0"/>
              <a:t>lifecycle costs while maintaining the safety of the human operating complex </a:t>
            </a:r>
            <a:r>
              <a:rPr lang="en-US" dirty="0" smtClean="0"/>
              <a:t>systems</a:t>
            </a:r>
            <a:endParaRPr lang="en-US" dirty="0"/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6269529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cknowledgements / Thank You / Questions"/>
          <p:cNvSpPr txBox="1"/>
          <p:nvPr/>
        </p:nvSpPr>
        <p:spPr>
          <a:xfrm>
            <a:off x="171446" y="1815265"/>
            <a:ext cx="8763004" cy="52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/>
            </a:lvl1pPr>
          </a:lstStyle>
          <a:p>
            <a:r>
              <a:rPr dirty="0" smtClean="0"/>
              <a:t>Acknowledgements</a:t>
            </a:r>
            <a:endParaRPr dirty="0"/>
          </a:p>
        </p:txBody>
      </p:sp>
      <p:sp>
        <p:nvSpPr>
          <p:cNvPr id="41" name="One-Column Format"/>
          <p:cNvSpPr txBox="1"/>
          <p:nvPr/>
        </p:nvSpPr>
        <p:spPr>
          <a:xfrm>
            <a:off x="323850" y="2269457"/>
            <a:ext cx="861060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>
                <a:latin typeface="+mj-lt"/>
              </a:rPr>
              <a:t>This work was performed at NASA Johnson Space Center. The </a:t>
            </a:r>
            <a:r>
              <a:rPr lang="en-US" dirty="0">
                <a:latin typeface="+mj-lt"/>
              </a:rPr>
              <a:t>authors would </a:t>
            </a:r>
            <a:r>
              <a:rPr lang="en-US" dirty="0" smtClean="0">
                <a:latin typeface="+mj-lt"/>
              </a:rPr>
              <a:t>like </a:t>
            </a:r>
            <a:r>
              <a:rPr lang="en-US" dirty="0">
                <a:latin typeface="+mj-lt"/>
              </a:rPr>
              <a:t>to thank </a:t>
            </a:r>
            <a:r>
              <a:rPr lang="en-US" dirty="0" smtClean="0">
                <a:latin typeface="+mj-lt"/>
              </a:rPr>
              <a:t>NASA, its Human </a:t>
            </a:r>
            <a:r>
              <a:rPr lang="en-US" dirty="0">
                <a:latin typeface="+mj-lt"/>
              </a:rPr>
              <a:t>Systems Integration (HSI) Employee Resource Group (ERG</a:t>
            </a:r>
            <a:r>
              <a:rPr lang="en-US" dirty="0" smtClean="0">
                <a:latin typeface="+mj-lt"/>
              </a:rPr>
              <a:t>), and KBR </a:t>
            </a:r>
            <a:r>
              <a:rPr lang="en-US" dirty="0">
                <a:latin typeface="+mj-lt"/>
              </a:rPr>
              <a:t>for their support. </a:t>
            </a:r>
          </a:p>
          <a:p>
            <a:endParaRPr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cknowledgements / Thank You / Questions"/>
          <p:cNvSpPr txBox="1"/>
          <p:nvPr/>
        </p:nvSpPr>
        <p:spPr>
          <a:xfrm>
            <a:off x="80006" y="2402005"/>
            <a:ext cx="8763004" cy="52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/>
            </a:lvl1pPr>
          </a:lstStyle>
          <a:p>
            <a:r>
              <a:rPr lang="en-US" dirty="0" smtClean="0"/>
              <a:t>Questions?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12432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CMTC_BlankTitle">
  <a:themeElements>
    <a:clrScheme name="12CMTC_BlankTit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2CMTC_BlankTitl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2CMTC_BlankTit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2CMTC_BlankTitle">
  <a:themeElements>
    <a:clrScheme name="12CMTC_BlankTit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2CMTC_BlankTitl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2CMTC_BlankTit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13196</TotalTime>
  <Words>695</Words>
  <Application>Microsoft Office PowerPoint</Application>
  <PresentationFormat>On-screen Show (16:9)</PresentationFormat>
  <Paragraphs>146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MS Gothic</vt:lpstr>
      <vt:lpstr>MS PGothic</vt:lpstr>
      <vt:lpstr>Arial</vt:lpstr>
      <vt:lpstr>Calibri</vt:lpstr>
      <vt:lpstr>Courier New</vt:lpstr>
      <vt:lpstr>Helvetica</vt:lpstr>
      <vt:lpstr>Times New Roman</vt:lpstr>
      <vt:lpstr>12CMTC_BlankTitle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Zarda</dc:creator>
  <cp:lastModifiedBy>Salazar, George A. (JSC-EV311)</cp:lastModifiedBy>
  <cp:revision>112</cp:revision>
  <cp:lastPrinted>2020-04-18T19:04:46Z</cp:lastPrinted>
  <dcterms:modified xsi:type="dcterms:W3CDTF">2020-04-19T19:37:23Z</dcterms:modified>
</cp:coreProperties>
</file>