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2"/>
  </p:notesMasterIdLst>
  <p:sldIdLst>
    <p:sldId id="283" r:id="rId2"/>
    <p:sldId id="342" r:id="rId3"/>
    <p:sldId id="413" r:id="rId4"/>
    <p:sldId id="357" r:id="rId5"/>
    <p:sldId id="358" r:id="rId6"/>
    <p:sldId id="360" r:id="rId7"/>
    <p:sldId id="359" r:id="rId8"/>
    <p:sldId id="321" r:id="rId9"/>
    <p:sldId id="322" r:id="rId10"/>
    <p:sldId id="288" r:id="rId11"/>
    <p:sldId id="289" r:id="rId12"/>
    <p:sldId id="304" r:id="rId13"/>
    <p:sldId id="346" r:id="rId14"/>
    <p:sldId id="347" r:id="rId15"/>
    <p:sldId id="361" r:id="rId16"/>
    <p:sldId id="348" r:id="rId17"/>
    <p:sldId id="336" r:id="rId18"/>
    <p:sldId id="352" r:id="rId19"/>
    <p:sldId id="353" r:id="rId20"/>
    <p:sldId id="362" r:id="rId21"/>
    <p:sldId id="302" r:id="rId22"/>
    <p:sldId id="371" r:id="rId23"/>
    <p:sldId id="349" r:id="rId24"/>
    <p:sldId id="354" r:id="rId25"/>
    <p:sldId id="350" r:id="rId26"/>
    <p:sldId id="364" r:id="rId27"/>
    <p:sldId id="414" r:id="rId28"/>
    <p:sldId id="415" r:id="rId29"/>
    <p:sldId id="370" r:id="rId30"/>
    <p:sldId id="366" r:id="rId31"/>
    <p:sldId id="416" r:id="rId32"/>
    <p:sldId id="367" r:id="rId33"/>
    <p:sldId id="351" r:id="rId34"/>
    <p:sldId id="372" r:id="rId35"/>
    <p:sldId id="378" r:id="rId36"/>
    <p:sldId id="380" r:id="rId37"/>
    <p:sldId id="381" r:id="rId38"/>
    <p:sldId id="382" r:id="rId39"/>
    <p:sldId id="383" r:id="rId40"/>
    <p:sldId id="388" r:id="rId41"/>
    <p:sldId id="390" r:id="rId42"/>
    <p:sldId id="394" r:id="rId43"/>
    <p:sldId id="399" r:id="rId44"/>
    <p:sldId id="395" r:id="rId45"/>
    <p:sldId id="398" r:id="rId46"/>
    <p:sldId id="385" r:id="rId47"/>
    <p:sldId id="386" r:id="rId48"/>
    <p:sldId id="373" r:id="rId49"/>
    <p:sldId id="402" r:id="rId50"/>
    <p:sldId id="418" r:id="rId51"/>
    <p:sldId id="405" r:id="rId52"/>
    <p:sldId id="406" r:id="rId53"/>
    <p:sldId id="410" r:id="rId54"/>
    <p:sldId id="407" r:id="rId55"/>
    <p:sldId id="403" r:id="rId56"/>
    <p:sldId id="404" r:id="rId57"/>
    <p:sldId id="408" r:id="rId58"/>
    <p:sldId id="409" r:id="rId59"/>
    <p:sldId id="374" r:id="rId60"/>
    <p:sldId id="411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EBFF"/>
    <a:srgbClr val="FF00FF"/>
    <a:srgbClr val="BDEEFF"/>
    <a:srgbClr val="339933"/>
    <a:srgbClr val="0000FF"/>
    <a:srgbClr val="FFE1FF"/>
    <a:srgbClr val="FFFFC5"/>
    <a:srgbClr val="FFEEB9"/>
    <a:srgbClr val="EEF8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001" autoAdjust="0"/>
    <p:restoredTop sz="93792" autoAdjust="0"/>
  </p:normalViewPr>
  <p:slideViewPr>
    <p:cSldViewPr snapToGrid="0" snapToObjects="1">
      <p:cViewPr>
        <p:scale>
          <a:sx n="70" d="100"/>
          <a:sy n="70" d="100"/>
        </p:scale>
        <p:origin x="8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0" d="100"/>
          <a:sy n="130" d="100"/>
        </p:scale>
        <p:origin x="703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BE87B-38EC-5F42-B4DC-C4A057027F4C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EC583-F4B1-834B-9486-C22126F4F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119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44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730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247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676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529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625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49786"/>
            <a:ext cx="10515600" cy="82020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1F944-638F-45CD-A99D-10CFEA2DD529}" type="datetime1">
              <a:rPr lang="en-US" smtClean="0"/>
              <a:t>4/17/2020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403973"/>
            <a:ext cx="10515600" cy="46974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70500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49786"/>
            <a:ext cx="10515600" cy="82020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25571BC8-B8F3-4EA7-AB45-988DD2AA79F4}" type="datetime1">
              <a:rPr lang="en-US" smtClean="0"/>
              <a:t>4/17/2020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135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BEA6-9E5D-4A61-9123-8C5A9F4AE51D}" type="datetime1">
              <a:rPr lang="en-US" smtClean="0"/>
              <a:t>4/17/2020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43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990E6-895D-4638-9314-B84AC4D79AE4}" type="datetime1">
              <a:rPr lang="en-US" smtClean="0"/>
              <a:t>4/17/2020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11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Text and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49786"/>
            <a:ext cx="10515600" cy="82020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406555"/>
            <a:ext cx="10515600" cy="46021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120D2-8DDD-47B7-AE47-141853AD54AB}" type="datetime1">
              <a:rPr lang="en-US" smtClean="0"/>
              <a:t>4/17/2020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61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23151" y="733777"/>
            <a:ext cx="3932237" cy="113385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2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75919" y="733778"/>
            <a:ext cx="6172200" cy="51352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423151" y="1960474"/>
            <a:ext cx="3932237" cy="390851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FEC8B-791F-4600-B0C1-80BACFE3C87E}" type="datetime1">
              <a:rPr lang="en-US" smtClean="0"/>
              <a:t>4/17/2020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40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49786"/>
            <a:ext cx="10515600" cy="82020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AB212-ADC4-4EE1-B44D-4F5DCB970CC4}" type="datetime1">
              <a:rPr lang="en-US" smtClean="0"/>
              <a:t>4/17/2020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084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tif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388947"/>
            <a:ext cx="12192000" cy="46907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200614" y="6487763"/>
            <a:ext cx="2581079" cy="2354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Global Modeling</a:t>
            </a:r>
            <a:r>
              <a:rPr lang="en-US" sz="900" b="1" i="0" baseline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and</a:t>
            </a:r>
            <a:r>
              <a:rPr lang="en-US" sz="900" b="1" i="0" baseline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Assimilation Office</a:t>
            </a:r>
          </a:p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gmao.gsfc.nasa.gov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50700" y="6440922"/>
            <a:ext cx="5312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8D1E3-1DAE-664E-B350-75CA63E753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14695" y="6449580"/>
            <a:ext cx="1482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795DB-0AF1-40E7-BD39-113537D25BB0}" type="datetime1">
              <a:rPr lang="en-US" smtClean="0"/>
              <a:t>4/17/2020</a:t>
            </a:fld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143107" y="127916"/>
            <a:ext cx="3571124" cy="308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35844" tIns="67921" rIns="135844" bIns="67921"/>
          <a:lstStyle>
            <a:lvl1pPr defTabSz="1019175">
              <a:defRPr sz="4000">
                <a:solidFill>
                  <a:srgbClr val="939BA8"/>
                </a:solidFill>
                <a:latin typeface="Arial" charset="0"/>
              </a:defRPr>
            </a:lvl1pPr>
            <a:lvl2pPr defTabSz="1019175">
              <a:defRPr sz="4000">
                <a:solidFill>
                  <a:srgbClr val="939BA8"/>
                </a:solidFill>
                <a:latin typeface="Arial" charset="0"/>
              </a:defRPr>
            </a:lvl2pPr>
            <a:lvl3pPr defTabSz="1019175">
              <a:defRPr sz="4000">
                <a:solidFill>
                  <a:srgbClr val="939BA8"/>
                </a:solidFill>
                <a:latin typeface="Arial" charset="0"/>
              </a:defRPr>
            </a:lvl3pPr>
            <a:lvl4pPr defTabSz="1019175">
              <a:defRPr sz="4000">
                <a:solidFill>
                  <a:srgbClr val="939BA8"/>
                </a:solidFill>
                <a:latin typeface="Arial" charset="0"/>
              </a:defRPr>
            </a:lvl4pPr>
            <a:lvl5pPr defTabSz="1019175">
              <a:defRPr sz="4000">
                <a:solidFill>
                  <a:srgbClr val="939BA8"/>
                </a:solidFill>
                <a:latin typeface="Arial" charset="0"/>
              </a:defRPr>
            </a:lvl5pPr>
            <a:lvl6pPr marL="4572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6pPr>
            <a:lvl7pPr marL="9144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7pPr>
            <a:lvl8pPr marL="13716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8pPr>
            <a:lvl9pPr marL="18288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933" b="0" i="0" dirty="0">
                <a:solidFill>
                  <a:schemeClr val="bg2">
                    <a:lumMod val="50000"/>
                  </a:schemeClr>
                </a:solidFill>
                <a:ea typeface="Arial Regular" charset="0"/>
              </a:rPr>
              <a:t>National Aeronautics and Space Administration</a:t>
            </a:r>
          </a:p>
        </p:txBody>
      </p:sp>
      <p:pic>
        <p:nvPicPr>
          <p:cNvPr id="12" name="Picture 25" descr="NASA insigniaCMYK"/>
          <p:cNvPicPr preferRelativeResize="0"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58222" y="127916"/>
            <a:ext cx="575446" cy="481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43107" y="6487763"/>
            <a:ext cx="914400" cy="23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1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8" r:id="rId2"/>
    <p:sldLayoutId id="2147483655" r:id="rId3"/>
    <p:sldLayoutId id="2147483649" r:id="rId4"/>
    <p:sldLayoutId id="2147483650" r:id="rId5"/>
    <p:sldLayoutId id="2147483657" r:id="rId6"/>
    <p:sldLayoutId id="2147483652" r:id="rId7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1pPr>
      <a:lvl2pPr marL="27432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2pPr>
      <a:lvl3pPr marL="65151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6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3pPr>
      <a:lvl4pPr marL="129159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4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4pPr>
      <a:lvl5pPr marL="1634490" indent="-17145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2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512D1A-B544-4AFA-ABB8-424BAC3EBAF0}"/>
              </a:ext>
            </a:extLst>
          </p:cNvPr>
          <p:cNvSpPr/>
          <p:nvPr/>
        </p:nvSpPr>
        <p:spPr>
          <a:xfrm>
            <a:off x="623888" y="1043877"/>
            <a:ext cx="10944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Uncertainty in Subseasonal Hydrological Forecasts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01CAA7-FB96-44AF-A0E2-E43419445055}"/>
              </a:ext>
            </a:extLst>
          </p:cNvPr>
          <p:cNvSpPr txBox="1"/>
          <p:nvPr/>
        </p:nvSpPr>
        <p:spPr>
          <a:xfrm>
            <a:off x="1393371" y="2157469"/>
            <a:ext cx="94270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Randal Koster (GMAO, NASA/GSFC; randal.d.koster@nasa.gov)</a:t>
            </a:r>
          </a:p>
          <a:p>
            <a:pPr algn="ctr"/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inputs from Siegfried Schubert, Anthony DeAngelis, Andrea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Molod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Sarith Mahanama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9DB726-A8F5-4EE3-BDBA-59752B1AD83E}"/>
              </a:ext>
            </a:extLst>
          </p:cNvPr>
          <p:cNvSpPr txBox="1"/>
          <p:nvPr/>
        </p:nvSpPr>
        <p:spPr>
          <a:xfrm>
            <a:off x="1393371" y="4430485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Meteorological forecast uncertainty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3196DE-4DA1-4B75-85C4-8D388B7DB536}"/>
              </a:ext>
            </a:extLst>
          </p:cNvPr>
          <p:cNvSpPr txBox="1"/>
          <p:nvPr/>
        </p:nvSpPr>
        <p:spPr>
          <a:xfrm>
            <a:off x="8828311" y="4430484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Hydrological forecast uncertainty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1889B4-83DC-46D2-9EB4-E77BA1FF887D}"/>
              </a:ext>
            </a:extLst>
          </p:cNvPr>
          <p:cNvSpPr txBox="1"/>
          <p:nvPr/>
        </p:nvSpPr>
        <p:spPr>
          <a:xfrm>
            <a:off x="4912176" y="4533702"/>
            <a:ext cx="253093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Land model physics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0FE022B-A5AD-406B-AE84-8DE90DD21347}"/>
              </a:ext>
            </a:extLst>
          </p:cNvPr>
          <p:cNvSpPr/>
          <p:nvPr/>
        </p:nvSpPr>
        <p:spPr>
          <a:xfrm>
            <a:off x="3592939" y="469599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9326B41E-4FD9-4D9B-9678-5B97779D27E3}"/>
              </a:ext>
            </a:extLst>
          </p:cNvPr>
          <p:cNvSpPr/>
          <p:nvPr/>
        </p:nvSpPr>
        <p:spPr>
          <a:xfrm>
            <a:off x="7849903" y="471761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4EF7AD-3981-4C45-AC06-0818BD481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496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31E9C1-5DC9-4A73-8B4E-573A52C8CB2A}"/>
              </a:ext>
            </a:extLst>
          </p:cNvPr>
          <p:cNvSpPr txBox="1"/>
          <p:nvPr/>
        </p:nvSpPr>
        <p:spPr>
          <a:xfrm>
            <a:off x="1034532" y="1036203"/>
            <a:ext cx="99382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Hydrological variables considered in this talk:  </a:t>
            </a:r>
          </a:p>
          <a:p>
            <a:pPr algn="l"/>
            <a:endParaRPr lang="en-US" sz="2400" b="1" dirty="0">
              <a:solidFill>
                <a:srgbClr val="000000"/>
              </a:solidFill>
            </a:endParaRPr>
          </a:p>
          <a:p>
            <a:pPr algn="l"/>
            <a:endParaRPr lang="en-US" sz="2400" dirty="0">
              <a:solidFill>
                <a:srgbClr val="339966"/>
              </a:solidFill>
            </a:endParaRPr>
          </a:p>
          <a:p>
            <a:pPr algn="l"/>
            <a:r>
              <a:rPr lang="en-US" sz="2400" dirty="0">
                <a:solidFill>
                  <a:srgbClr val="C00000"/>
                </a:solidFill>
              </a:rPr>
              <a:t>1) Soil moisture, W </a:t>
            </a:r>
          </a:p>
          <a:p>
            <a:pPr algn="l"/>
            <a:r>
              <a:rPr lang="en-US" sz="2400" i="1" dirty="0">
                <a:solidFill>
                  <a:srgbClr val="000000"/>
                </a:solidFill>
              </a:rPr>
              <a:t>Forecasted W has relevance to agricultural drought, transportability, streamflow generation efficiency…</a:t>
            </a:r>
          </a:p>
          <a:p>
            <a:pPr algn="l"/>
            <a:endParaRPr lang="en-US" sz="2400" dirty="0">
              <a:solidFill>
                <a:srgbClr val="C00000"/>
              </a:solidFill>
            </a:endParaRPr>
          </a:p>
          <a:p>
            <a:pPr algn="l"/>
            <a:endParaRPr lang="en-US" sz="2400" dirty="0">
              <a:solidFill>
                <a:srgbClr val="C00000"/>
              </a:solidFill>
            </a:endParaRPr>
          </a:p>
          <a:p>
            <a:pPr algn="l"/>
            <a:r>
              <a:rPr lang="en-US" sz="2400" dirty="0">
                <a:solidFill>
                  <a:srgbClr val="C00000"/>
                </a:solidFill>
              </a:rPr>
              <a:t>2) Evapotranspiration, E</a:t>
            </a:r>
          </a:p>
          <a:p>
            <a:pPr algn="l"/>
            <a:r>
              <a:rPr lang="en-US" sz="2400" i="1" dirty="0">
                <a:solidFill>
                  <a:srgbClr val="000000"/>
                </a:solidFill>
              </a:rPr>
              <a:t>Forecasted E has relevance to crop yield projections, air temperature projections, ...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2221D0-EBBC-4A4D-B57E-2959EC00F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59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9AE502-F98F-49DE-AC90-3A860B6FA10C}"/>
              </a:ext>
            </a:extLst>
          </p:cNvPr>
          <p:cNvSpPr txBox="1"/>
          <p:nvPr/>
        </p:nvSpPr>
        <p:spPr>
          <a:xfrm>
            <a:off x="500062" y="580625"/>
            <a:ext cx="1119187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rgbClr val="000000"/>
                </a:solidFill>
              </a:rPr>
              <a:t>In this talk</a:t>
            </a:r>
            <a:r>
              <a:rPr lang="en-US" sz="2400" dirty="0">
                <a:solidFill>
                  <a:srgbClr val="000000"/>
                </a:solidFill>
              </a:rPr>
              <a:t>, “uncertainty” is equated with ensemble spread – a smaller ensemble spread implies a more confident forecast.</a:t>
            </a:r>
          </a:p>
          <a:p>
            <a:pPr algn="l"/>
            <a:endParaRPr lang="en-US" sz="2800" dirty="0">
              <a:solidFill>
                <a:srgbClr val="000000"/>
              </a:solidFill>
            </a:endParaRPr>
          </a:p>
          <a:p>
            <a:pPr algn="l"/>
            <a:r>
              <a:rPr lang="en-US" sz="2400" dirty="0">
                <a:solidFill>
                  <a:srgbClr val="000000"/>
                </a:solidFill>
              </a:rPr>
              <a:t>Always keep in mind, though, that</a:t>
            </a:r>
          </a:p>
          <a:p>
            <a:pPr algn="l"/>
            <a:endParaRPr lang="en-US" sz="1100" dirty="0">
              <a:solidFill>
                <a:srgbClr val="000000"/>
              </a:solidFill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</a:rPr>
              <a:t>low uncertainty </a:t>
            </a:r>
            <a:r>
              <a:rPr lang="en-US" sz="2400" dirty="0">
                <a:solidFill>
                  <a:srgbClr val="000000"/>
                </a:solidFill>
              </a:rPr>
              <a:t>is not necessarily equivalent to </a:t>
            </a:r>
            <a:r>
              <a:rPr lang="en-US" sz="2800" b="1" dirty="0">
                <a:solidFill>
                  <a:srgbClr val="FF0000"/>
                </a:solidFill>
              </a:rPr>
              <a:t>high skill</a:t>
            </a:r>
            <a:r>
              <a:rPr lang="en-US" sz="2400" b="1" dirty="0">
                <a:solidFill>
                  <a:srgbClr val="FF0000"/>
                </a:solidFill>
              </a:rPr>
              <a:t>.</a:t>
            </a:r>
          </a:p>
          <a:p>
            <a:pPr algn="ctr"/>
            <a:endParaRPr lang="en-US" sz="1600" b="1" dirty="0">
              <a:solidFill>
                <a:srgbClr val="FF0000"/>
              </a:solidFill>
            </a:endParaRPr>
          </a:p>
          <a:p>
            <a:pPr algn="ctr"/>
            <a:endParaRPr lang="en-US" sz="1600" b="1" dirty="0">
              <a:solidFill>
                <a:srgbClr val="FF0000"/>
              </a:solidFill>
            </a:endParaRPr>
          </a:p>
          <a:p>
            <a:pPr algn="ctr"/>
            <a:endParaRPr lang="en-US" sz="2400" b="1" dirty="0">
              <a:solidFill>
                <a:srgbClr val="FF0000"/>
              </a:solidFill>
            </a:endParaRPr>
          </a:p>
          <a:p>
            <a:pPr algn="ctr"/>
            <a:endParaRPr lang="en-US" sz="2400" b="1" dirty="0">
              <a:solidFill>
                <a:srgbClr val="FF0000"/>
              </a:solidFill>
            </a:endParaRPr>
          </a:p>
          <a:p>
            <a:pPr algn="ctr"/>
            <a:endParaRPr lang="en-US" sz="2400" b="1" dirty="0">
              <a:solidFill>
                <a:srgbClr val="FF0000"/>
              </a:solidFill>
            </a:endParaRPr>
          </a:p>
          <a:p>
            <a:pPr algn="ctr"/>
            <a:endParaRPr lang="en-US" sz="2400" b="1" dirty="0">
              <a:solidFill>
                <a:srgbClr val="FF0000"/>
              </a:solidFill>
            </a:endParaRPr>
          </a:p>
          <a:p>
            <a:pPr algn="ctr"/>
            <a:endParaRPr lang="en-US" sz="2400" b="1" dirty="0">
              <a:solidFill>
                <a:srgbClr val="FF0000"/>
              </a:solidFill>
            </a:endParaRPr>
          </a:p>
          <a:p>
            <a:pPr algn="ctr"/>
            <a:endParaRPr lang="en-US" sz="2400" b="1" dirty="0">
              <a:solidFill>
                <a:srgbClr val="FF0000"/>
              </a:solidFill>
            </a:endParaRPr>
          </a:p>
          <a:p>
            <a:pPr algn="ctr"/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					Skill must be evaluated </a:t>
            </a:r>
            <a:r>
              <a:rPr lang="en-US" sz="2400" u="sng" dirty="0">
                <a:solidFill>
                  <a:srgbClr val="000000"/>
                </a:solidFill>
              </a:rPr>
              <a:t>independently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</a:p>
          <a:p>
            <a:pPr algn="l"/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DB18D8-42F2-41CE-90CC-6C269BC8E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3</a:t>
            </a:fld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DE0FC3A-DC58-41F3-8FBD-88A1D84CCF33}"/>
              </a:ext>
            </a:extLst>
          </p:cNvPr>
          <p:cNvGrpSpPr/>
          <p:nvPr/>
        </p:nvGrpSpPr>
        <p:grpSpPr>
          <a:xfrm>
            <a:off x="1206009" y="3572237"/>
            <a:ext cx="9779979" cy="1787758"/>
            <a:chOff x="1168934" y="4127040"/>
            <a:chExt cx="9779979" cy="1787758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5BE5750-063B-4519-8CBF-DB16CEBC06CD}"/>
                </a:ext>
              </a:extLst>
            </p:cNvPr>
            <p:cNvGrpSpPr/>
            <p:nvPr/>
          </p:nvGrpSpPr>
          <p:grpSpPr>
            <a:xfrm>
              <a:off x="1168934" y="4127040"/>
              <a:ext cx="9779979" cy="1787758"/>
              <a:chOff x="4673222" y="3814519"/>
              <a:chExt cx="9779979" cy="1787758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3B174657-371D-4677-8F6D-91B9D5DA223C}"/>
                  </a:ext>
                </a:extLst>
              </p:cNvPr>
              <p:cNvSpPr/>
              <p:nvPr/>
            </p:nvSpPr>
            <p:spPr>
              <a:xfrm>
                <a:off x="6000750" y="3863215"/>
                <a:ext cx="2965010" cy="1120319"/>
              </a:xfrm>
              <a:custGeom>
                <a:avLst/>
                <a:gdLst>
                  <a:gd name="connsiteX0" fmla="*/ 0 w 2553006"/>
                  <a:gd name="connsiteY0" fmla="*/ 1120319 h 1120319"/>
                  <a:gd name="connsiteX1" fmla="*/ 533400 w 2553006"/>
                  <a:gd name="connsiteY1" fmla="*/ 910769 h 1120319"/>
                  <a:gd name="connsiteX2" fmla="*/ 1619250 w 2553006"/>
                  <a:gd name="connsiteY2" fmla="*/ 501194 h 1120319"/>
                  <a:gd name="connsiteX3" fmla="*/ 2476500 w 2553006"/>
                  <a:gd name="connsiteY3" fmla="*/ 43994 h 1120319"/>
                  <a:gd name="connsiteX4" fmla="*/ 2457450 w 2553006"/>
                  <a:gd name="connsiteY4" fmla="*/ 43994 h 1120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53006" h="1120319">
                    <a:moveTo>
                      <a:pt x="0" y="1120319"/>
                    </a:moveTo>
                    <a:cubicBezTo>
                      <a:pt x="131762" y="1067137"/>
                      <a:pt x="533400" y="910769"/>
                      <a:pt x="533400" y="910769"/>
                    </a:cubicBezTo>
                    <a:cubicBezTo>
                      <a:pt x="803275" y="807582"/>
                      <a:pt x="1295400" y="645656"/>
                      <a:pt x="1619250" y="501194"/>
                    </a:cubicBezTo>
                    <a:cubicBezTo>
                      <a:pt x="1943100" y="356732"/>
                      <a:pt x="2476500" y="43994"/>
                      <a:pt x="2476500" y="43994"/>
                    </a:cubicBezTo>
                    <a:cubicBezTo>
                      <a:pt x="2616200" y="-32206"/>
                      <a:pt x="2536825" y="5894"/>
                      <a:pt x="2457450" y="43994"/>
                    </a:cubicBezTo>
                  </a:path>
                </a:pathLst>
              </a:custGeom>
              <a:noFill/>
              <a:ln w="2857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1BF7202-B252-46E1-915F-A515ECEFB3A8}"/>
                  </a:ext>
                </a:extLst>
              </p:cNvPr>
              <p:cNvSpPr/>
              <p:nvPr/>
            </p:nvSpPr>
            <p:spPr>
              <a:xfrm rot="488418">
                <a:off x="6080776" y="4226964"/>
                <a:ext cx="2901328" cy="1120319"/>
              </a:xfrm>
              <a:custGeom>
                <a:avLst/>
                <a:gdLst>
                  <a:gd name="connsiteX0" fmla="*/ 0 w 2553006"/>
                  <a:gd name="connsiteY0" fmla="*/ 1120319 h 1120319"/>
                  <a:gd name="connsiteX1" fmla="*/ 533400 w 2553006"/>
                  <a:gd name="connsiteY1" fmla="*/ 910769 h 1120319"/>
                  <a:gd name="connsiteX2" fmla="*/ 1619250 w 2553006"/>
                  <a:gd name="connsiteY2" fmla="*/ 501194 h 1120319"/>
                  <a:gd name="connsiteX3" fmla="*/ 2476500 w 2553006"/>
                  <a:gd name="connsiteY3" fmla="*/ 43994 h 1120319"/>
                  <a:gd name="connsiteX4" fmla="*/ 2457450 w 2553006"/>
                  <a:gd name="connsiteY4" fmla="*/ 43994 h 1120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53006" h="1120319">
                    <a:moveTo>
                      <a:pt x="0" y="1120319"/>
                    </a:moveTo>
                    <a:cubicBezTo>
                      <a:pt x="131762" y="1067137"/>
                      <a:pt x="533400" y="910769"/>
                      <a:pt x="533400" y="910769"/>
                    </a:cubicBezTo>
                    <a:cubicBezTo>
                      <a:pt x="803275" y="807582"/>
                      <a:pt x="1295400" y="645656"/>
                      <a:pt x="1619250" y="501194"/>
                    </a:cubicBezTo>
                    <a:cubicBezTo>
                      <a:pt x="1943100" y="356732"/>
                      <a:pt x="2476500" y="43994"/>
                      <a:pt x="2476500" y="43994"/>
                    </a:cubicBezTo>
                    <a:cubicBezTo>
                      <a:pt x="2616200" y="-32206"/>
                      <a:pt x="2536825" y="5894"/>
                      <a:pt x="2457450" y="43994"/>
                    </a:cubicBezTo>
                  </a:path>
                </a:pathLst>
              </a:custGeom>
              <a:noFill/>
              <a:ln w="2857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5C84026D-7A2F-4F57-B14E-FFA63E4E9567}"/>
                  </a:ext>
                </a:extLst>
              </p:cNvPr>
              <p:cNvSpPr/>
              <p:nvPr/>
            </p:nvSpPr>
            <p:spPr>
              <a:xfrm rot="397020">
                <a:off x="6047737" y="3974688"/>
                <a:ext cx="2853852" cy="1278764"/>
              </a:xfrm>
              <a:custGeom>
                <a:avLst/>
                <a:gdLst>
                  <a:gd name="connsiteX0" fmla="*/ 0 w 2553006"/>
                  <a:gd name="connsiteY0" fmla="*/ 1120319 h 1120319"/>
                  <a:gd name="connsiteX1" fmla="*/ 533400 w 2553006"/>
                  <a:gd name="connsiteY1" fmla="*/ 910769 h 1120319"/>
                  <a:gd name="connsiteX2" fmla="*/ 1619250 w 2553006"/>
                  <a:gd name="connsiteY2" fmla="*/ 501194 h 1120319"/>
                  <a:gd name="connsiteX3" fmla="*/ 2476500 w 2553006"/>
                  <a:gd name="connsiteY3" fmla="*/ 43994 h 1120319"/>
                  <a:gd name="connsiteX4" fmla="*/ 2457450 w 2553006"/>
                  <a:gd name="connsiteY4" fmla="*/ 43994 h 1120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53006" h="1120319">
                    <a:moveTo>
                      <a:pt x="0" y="1120319"/>
                    </a:moveTo>
                    <a:cubicBezTo>
                      <a:pt x="131762" y="1067137"/>
                      <a:pt x="533400" y="910769"/>
                      <a:pt x="533400" y="910769"/>
                    </a:cubicBezTo>
                    <a:cubicBezTo>
                      <a:pt x="803275" y="807582"/>
                      <a:pt x="1295400" y="645656"/>
                      <a:pt x="1619250" y="501194"/>
                    </a:cubicBezTo>
                    <a:cubicBezTo>
                      <a:pt x="1943100" y="356732"/>
                      <a:pt x="2476500" y="43994"/>
                      <a:pt x="2476500" y="43994"/>
                    </a:cubicBezTo>
                    <a:cubicBezTo>
                      <a:pt x="2616200" y="-32206"/>
                      <a:pt x="2536825" y="5894"/>
                      <a:pt x="2457450" y="43994"/>
                    </a:cubicBezTo>
                  </a:path>
                </a:pathLst>
              </a:custGeom>
              <a:noFill/>
              <a:ln w="28575">
                <a:solidFill>
                  <a:srgbClr val="000000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ight Brace 11">
                <a:extLst>
                  <a:ext uri="{FF2B5EF4-FFF2-40B4-BE49-F238E27FC236}">
                    <a16:creationId xmlns:a16="http://schemas.microsoft.com/office/drawing/2014/main" id="{523D0936-1054-4636-BC52-43CCE034D2CD}"/>
                  </a:ext>
                </a:extLst>
              </p:cNvPr>
              <p:cNvSpPr/>
              <p:nvPr/>
            </p:nvSpPr>
            <p:spPr>
              <a:xfrm>
                <a:off x="9258300" y="3814519"/>
                <a:ext cx="66675" cy="601953"/>
              </a:xfrm>
              <a:prstGeom prst="rightBrac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9501552-082E-4D1F-AB2C-67D4B558D81D}"/>
                  </a:ext>
                </a:extLst>
              </p:cNvPr>
              <p:cNvSpPr txBox="1"/>
              <p:nvPr/>
            </p:nvSpPr>
            <p:spPr>
              <a:xfrm>
                <a:off x="9536470" y="3930829"/>
                <a:ext cx="49167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>
                    <a:solidFill>
                      <a:srgbClr val="0000FF"/>
                    </a:solidFill>
                  </a:rPr>
                  <a:t>forecast spread: model is “over-confident”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197C71-7BEE-41AC-BC84-87BE3C0FF2DC}"/>
                  </a:ext>
                </a:extLst>
              </p:cNvPr>
              <p:cNvSpPr txBox="1"/>
              <p:nvPr/>
            </p:nvSpPr>
            <p:spPr>
              <a:xfrm>
                <a:off x="6940173" y="5202167"/>
                <a:ext cx="80983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>
                    <a:solidFill>
                      <a:srgbClr val="000000"/>
                    </a:solidFill>
                  </a:rPr>
                  <a:t>time  </a:t>
                </a:r>
              </a:p>
            </p:txBody>
          </p: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99E23712-F8DD-4B0E-B387-E9AC32F03FEE}"/>
                  </a:ext>
                </a:extLst>
              </p:cNvPr>
              <p:cNvCxnSpPr/>
              <p:nvPr/>
            </p:nvCxnSpPr>
            <p:spPr>
              <a:xfrm>
                <a:off x="7610475" y="5424933"/>
                <a:ext cx="625796" cy="0"/>
              </a:xfrm>
              <a:prstGeom prst="straightConnector1">
                <a:avLst/>
              </a:prstGeom>
              <a:ln w="38100">
                <a:solidFill>
                  <a:srgbClr val="0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C2F761D-8D38-4E1D-9A02-63A64DD84FD8}"/>
                  </a:ext>
                </a:extLst>
              </p:cNvPr>
              <p:cNvSpPr txBox="1"/>
              <p:nvPr/>
            </p:nvSpPr>
            <p:spPr>
              <a:xfrm>
                <a:off x="9190375" y="4716033"/>
                <a:ext cx="15536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>
                    <a:solidFill>
                      <a:srgbClr val="339933"/>
                    </a:solidFill>
                  </a:rPr>
                  <a:t>actual value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812D67C-08EB-4B6C-9995-10B127F2E783}"/>
                  </a:ext>
                </a:extLst>
              </p:cNvPr>
              <p:cNvSpPr txBox="1"/>
              <p:nvPr/>
            </p:nvSpPr>
            <p:spPr>
              <a:xfrm>
                <a:off x="4673222" y="3851903"/>
                <a:ext cx="142277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solidFill>
                      <a:srgbClr val="000000"/>
                    </a:solidFill>
                  </a:rPr>
                  <a:t>value of forecasted variable  </a:t>
                </a: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8CE5E0E-93D3-4ABB-9484-2CC7BB7B7528}"/>
                </a:ext>
              </a:extLst>
            </p:cNvPr>
            <p:cNvSpPr/>
            <p:nvPr/>
          </p:nvSpPr>
          <p:spPr>
            <a:xfrm>
              <a:off x="5485525" y="5121165"/>
              <a:ext cx="152401" cy="214888"/>
            </a:xfrm>
            <a:prstGeom prst="rect">
              <a:avLst/>
            </a:prstGeom>
            <a:solidFill>
              <a:srgbClr val="3399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57328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84AA052-8862-47EC-BDFD-AE2821E6C659}"/>
              </a:ext>
            </a:extLst>
          </p:cNvPr>
          <p:cNvSpPr txBox="1"/>
          <p:nvPr/>
        </p:nvSpPr>
        <p:spPr>
          <a:xfrm>
            <a:off x="391886" y="1317171"/>
            <a:ext cx="31133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Meteorological forecast uncertainty from full GMAO S2S system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F26282-008D-482D-A191-96368D001497}"/>
              </a:ext>
            </a:extLst>
          </p:cNvPr>
          <p:cNvSpPr txBox="1"/>
          <p:nvPr/>
        </p:nvSpPr>
        <p:spPr>
          <a:xfrm>
            <a:off x="8806540" y="1317170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Hydrological forecast uncertainty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1708FD-B1EF-4A8D-B93D-BF02C3E117DC}"/>
              </a:ext>
            </a:extLst>
          </p:cNvPr>
          <p:cNvSpPr txBox="1"/>
          <p:nvPr/>
        </p:nvSpPr>
        <p:spPr>
          <a:xfrm>
            <a:off x="4890405" y="1420388"/>
            <a:ext cx="253093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Full GMAO land model physics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B4B3730-9D34-4BE4-A62B-1D05BFCD7FE3}"/>
              </a:ext>
            </a:extLst>
          </p:cNvPr>
          <p:cNvSpPr/>
          <p:nvPr/>
        </p:nvSpPr>
        <p:spPr>
          <a:xfrm>
            <a:off x="3571168" y="158268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4346C763-8521-4CF5-8D83-1274E0AFD95F}"/>
              </a:ext>
            </a:extLst>
          </p:cNvPr>
          <p:cNvSpPr/>
          <p:nvPr/>
        </p:nvSpPr>
        <p:spPr>
          <a:xfrm>
            <a:off x="7828132" y="160429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AACC46-F030-45CE-9E4E-F233C8C68559}"/>
              </a:ext>
            </a:extLst>
          </p:cNvPr>
          <p:cNvSpPr txBox="1"/>
          <p:nvPr/>
        </p:nvSpPr>
        <p:spPr>
          <a:xfrm>
            <a:off x="1054101" y="3498620"/>
            <a:ext cx="102936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</a:rPr>
              <a:t>We could go about examining the problem with the full GMAO S2S system, but the data available for analysis (e.g., in terms of ensemble size) is limited – a large ensemble size is critical for the details we’re after. </a:t>
            </a:r>
          </a:p>
          <a:p>
            <a:pPr algn="l"/>
            <a:endParaRPr lang="en-US" sz="2400" dirty="0">
              <a:solidFill>
                <a:srgbClr val="C00000"/>
              </a:solidFill>
            </a:endParaRPr>
          </a:p>
          <a:p>
            <a:pPr algn="l"/>
            <a:r>
              <a:rPr lang="en-US" sz="2400" dirty="0">
                <a:solidFill>
                  <a:srgbClr val="C00000"/>
                </a:solidFill>
              </a:rPr>
              <a:t>So instead…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5B04DD-055A-45E5-9FCF-F0820FE1A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421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19DB726-A8F5-4EE3-BDBA-59752B1AD83E}"/>
              </a:ext>
            </a:extLst>
          </p:cNvPr>
          <p:cNvSpPr txBox="1"/>
          <p:nvPr/>
        </p:nvSpPr>
        <p:spPr>
          <a:xfrm>
            <a:off x="185058" y="4430485"/>
            <a:ext cx="3341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Meteorological forecast uncertainty estimated from ranges seen in MERRA-2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3196DE-4DA1-4B75-85C4-8D388B7DB536}"/>
              </a:ext>
            </a:extLst>
          </p:cNvPr>
          <p:cNvSpPr txBox="1"/>
          <p:nvPr/>
        </p:nvSpPr>
        <p:spPr>
          <a:xfrm>
            <a:off x="8828311" y="4430484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Hydrological forecast uncertainty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1889B4-83DC-46D2-9EB4-E77BA1FF887D}"/>
              </a:ext>
            </a:extLst>
          </p:cNvPr>
          <p:cNvSpPr txBox="1"/>
          <p:nvPr/>
        </p:nvSpPr>
        <p:spPr>
          <a:xfrm>
            <a:off x="4912176" y="4175097"/>
            <a:ext cx="253093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Simple characterization of GMAO land model physics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0FE022B-A5AD-406B-AE84-8DE90DD21347}"/>
              </a:ext>
            </a:extLst>
          </p:cNvPr>
          <p:cNvSpPr/>
          <p:nvPr/>
        </p:nvSpPr>
        <p:spPr>
          <a:xfrm>
            <a:off x="3592939" y="469599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9326B41E-4FD9-4D9B-9678-5B97779D27E3}"/>
              </a:ext>
            </a:extLst>
          </p:cNvPr>
          <p:cNvSpPr/>
          <p:nvPr/>
        </p:nvSpPr>
        <p:spPr>
          <a:xfrm>
            <a:off x="7849903" y="471761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4AA052-8862-47EC-BDFD-AE2821E6C659}"/>
              </a:ext>
            </a:extLst>
          </p:cNvPr>
          <p:cNvSpPr txBox="1"/>
          <p:nvPr/>
        </p:nvSpPr>
        <p:spPr>
          <a:xfrm>
            <a:off x="391886" y="1317171"/>
            <a:ext cx="31133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Meteorological forecast uncertainty from full GMAO S2S system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F26282-008D-482D-A191-96368D001497}"/>
              </a:ext>
            </a:extLst>
          </p:cNvPr>
          <p:cNvSpPr txBox="1"/>
          <p:nvPr/>
        </p:nvSpPr>
        <p:spPr>
          <a:xfrm>
            <a:off x="8806540" y="1317170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Hydrological forecast uncertainty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1708FD-B1EF-4A8D-B93D-BF02C3E117DC}"/>
              </a:ext>
            </a:extLst>
          </p:cNvPr>
          <p:cNvSpPr txBox="1"/>
          <p:nvPr/>
        </p:nvSpPr>
        <p:spPr>
          <a:xfrm>
            <a:off x="4890405" y="1420388"/>
            <a:ext cx="253093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Full GMAO land model physics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B4B3730-9D34-4BE4-A62B-1D05BFCD7FE3}"/>
              </a:ext>
            </a:extLst>
          </p:cNvPr>
          <p:cNvSpPr/>
          <p:nvPr/>
        </p:nvSpPr>
        <p:spPr>
          <a:xfrm>
            <a:off x="3571168" y="158268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4346C763-8521-4CF5-8D83-1274E0AFD95F}"/>
              </a:ext>
            </a:extLst>
          </p:cNvPr>
          <p:cNvSpPr/>
          <p:nvPr/>
        </p:nvSpPr>
        <p:spPr>
          <a:xfrm>
            <a:off x="7828132" y="160429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CC2647-3A05-4982-9020-AC60DC9593AE}"/>
              </a:ext>
            </a:extLst>
          </p:cNvPr>
          <p:cNvSpPr/>
          <p:nvPr/>
        </p:nvSpPr>
        <p:spPr>
          <a:xfrm rot="17459229">
            <a:off x="4981085" y="1828767"/>
            <a:ext cx="2383970" cy="9797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B67D2A-1EC3-4D27-9B2B-91EF987B8900}"/>
              </a:ext>
            </a:extLst>
          </p:cNvPr>
          <p:cNvSpPr/>
          <p:nvPr/>
        </p:nvSpPr>
        <p:spPr>
          <a:xfrm rot="3372416">
            <a:off x="4963885" y="1828767"/>
            <a:ext cx="2383970" cy="9797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B47CCD43-D531-4C2D-9580-463F4CF4A14A}"/>
              </a:ext>
            </a:extLst>
          </p:cNvPr>
          <p:cNvCxnSpPr>
            <a:cxnSpLocks/>
          </p:cNvCxnSpPr>
          <p:nvPr/>
        </p:nvCxnSpPr>
        <p:spPr>
          <a:xfrm rot="5400000">
            <a:off x="5740832" y="3245325"/>
            <a:ext cx="1077692" cy="367355"/>
          </a:xfrm>
          <a:prstGeom prst="curvedConnector3">
            <a:avLst/>
          </a:pr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4572745-4BEB-4AAA-9135-48C1D3506B4C}"/>
              </a:ext>
            </a:extLst>
          </p:cNvPr>
          <p:cNvSpPr txBox="1"/>
          <p:nvPr/>
        </p:nvSpPr>
        <p:spPr>
          <a:xfrm>
            <a:off x="6463356" y="3215212"/>
            <a:ext cx="3290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</a:rPr>
              <a:t>Replace for initial analyses </a:t>
            </a:r>
          </a:p>
        </p:txBody>
      </p: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33571744-DC36-41EF-B3B6-0900400DC3BE}"/>
              </a:ext>
            </a:extLst>
          </p:cNvPr>
          <p:cNvCxnSpPr>
            <a:cxnSpLocks/>
          </p:cNvCxnSpPr>
          <p:nvPr/>
        </p:nvCxnSpPr>
        <p:spPr>
          <a:xfrm rot="16200000" flipH="1">
            <a:off x="644435" y="3234399"/>
            <a:ext cx="1601718" cy="389202"/>
          </a:xfrm>
          <a:prstGeom prst="curvedConnector3">
            <a:avLst/>
          </a:pr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12354CC-CD7A-42B5-91BF-6C1F8AB880C4}"/>
              </a:ext>
            </a:extLst>
          </p:cNvPr>
          <p:cNvSpPr txBox="1"/>
          <p:nvPr/>
        </p:nvSpPr>
        <p:spPr>
          <a:xfrm>
            <a:off x="1652526" y="2939289"/>
            <a:ext cx="26498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</a:rPr>
              <a:t>Replace for initial analyses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67FFFB-B9C3-4426-90FF-DA89DEDEE66D}"/>
              </a:ext>
            </a:extLst>
          </p:cNvPr>
          <p:cNvSpPr/>
          <p:nvPr/>
        </p:nvSpPr>
        <p:spPr>
          <a:xfrm rot="17459229">
            <a:off x="1226142" y="1655820"/>
            <a:ext cx="1802859" cy="9822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8CA787-DF2E-4C13-A311-16D73820BA20}"/>
              </a:ext>
            </a:extLst>
          </p:cNvPr>
          <p:cNvSpPr/>
          <p:nvPr/>
        </p:nvSpPr>
        <p:spPr>
          <a:xfrm rot="3372416">
            <a:off x="1167518" y="1768175"/>
            <a:ext cx="2002216" cy="9797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A6D569-83CE-4A40-9169-0054EE37F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833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19DB726-A8F5-4EE3-BDBA-59752B1AD83E}"/>
              </a:ext>
            </a:extLst>
          </p:cNvPr>
          <p:cNvSpPr txBox="1"/>
          <p:nvPr/>
        </p:nvSpPr>
        <p:spPr>
          <a:xfrm>
            <a:off x="185058" y="4430485"/>
            <a:ext cx="3341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Meteorological forecast uncertainty estimated from ranges seen in MERRA-2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3196DE-4DA1-4B75-85C4-8D388B7DB536}"/>
              </a:ext>
            </a:extLst>
          </p:cNvPr>
          <p:cNvSpPr txBox="1"/>
          <p:nvPr/>
        </p:nvSpPr>
        <p:spPr>
          <a:xfrm>
            <a:off x="8828311" y="4430484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Hydrological forecast uncertainty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1889B4-83DC-46D2-9EB4-E77BA1FF887D}"/>
              </a:ext>
            </a:extLst>
          </p:cNvPr>
          <p:cNvSpPr txBox="1"/>
          <p:nvPr/>
        </p:nvSpPr>
        <p:spPr>
          <a:xfrm>
            <a:off x="4912176" y="4175097"/>
            <a:ext cx="253093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Simple characterization of GMAO land model physics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0FE022B-A5AD-406B-AE84-8DE90DD21347}"/>
              </a:ext>
            </a:extLst>
          </p:cNvPr>
          <p:cNvSpPr/>
          <p:nvPr/>
        </p:nvSpPr>
        <p:spPr>
          <a:xfrm>
            <a:off x="3592939" y="4695999"/>
            <a:ext cx="978408" cy="48463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9326B41E-4FD9-4D9B-9678-5B97779D27E3}"/>
              </a:ext>
            </a:extLst>
          </p:cNvPr>
          <p:cNvSpPr/>
          <p:nvPr/>
        </p:nvSpPr>
        <p:spPr>
          <a:xfrm>
            <a:off x="7849903" y="4717611"/>
            <a:ext cx="978408" cy="48463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4AA052-8862-47EC-BDFD-AE2821E6C659}"/>
              </a:ext>
            </a:extLst>
          </p:cNvPr>
          <p:cNvSpPr txBox="1"/>
          <p:nvPr/>
        </p:nvSpPr>
        <p:spPr>
          <a:xfrm>
            <a:off x="391886" y="1317171"/>
            <a:ext cx="31133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Meteorological forecast uncertainty from full GMAO S2S system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F26282-008D-482D-A191-96368D001497}"/>
              </a:ext>
            </a:extLst>
          </p:cNvPr>
          <p:cNvSpPr txBox="1"/>
          <p:nvPr/>
        </p:nvSpPr>
        <p:spPr>
          <a:xfrm>
            <a:off x="8806540" y="1317170"/>
            <a:ext cx="2133600" cy="101566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Hydrological forecast uncertainty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1708FD-B1EF-4A8D-B93D-BF02C3E117DC}"/>
              </a:ext>
            </a:extLst>
          </p:cNvPr>
          <p:cNvSpPr txBox="1"/>
          <p:nvPr/>
        </p:nvSpPr>
        <p:spPr>
          <a:xfrm>
            <a:off x="4890405" y="1420388"/>
            <a:ext cx="253093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Full GMAO land model physics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B4B3730-9D34-4BE4-A62B-1D05BFCD7FE3}"/>
              </a:ext>
            </a:extLst>
          </p:cNvPr>
          <p:cNvSpPr/>
          <p:nvPr/>
        </p:nvSpPr>
        <p:spPr>
          <a:xfrm>
            <a:off x="3571168" y="1582685"/>
            <a:ext cx="978408" cy="484632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4346C763-8521-4CF5-8D83-1274E0AFD95F}"/>
              </a:ext>
            </a:extLst>
          </p:cNvPr>
          <p:cNvSpPr/>
          <p:nvPr/>
        </p:nvSpPr>
        <p:spPr>
          <a:xfrm>
            <a:off x="7828132" y="1604297"/>
            <a:ext cx="978408" cy="48463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5EDB67A-C62F-4166-8B8E-4E068624FB6C}"/>
              </a:ext>
            </a:extLst>
          </p:cNvPr>
          <p:cNvSpPr/>
          <p:nvPr/>
        </p:nvSpPr>
        <p:spPr>
          <a:xfrm>
            <a:off x="108857" y="3897709"/>
            <a:ext cx="10853054" cy="2285377"/>
          </a:xfrm>
          <a:prstGeom prst="roundRect">
            <a:avLst>
              <a:gd name="adj" fmla="val 36716"/>
            </a:avLst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122630-4479-44F7-8BEB-0116CAE30712}"/>
              </a:ext>
            </a:extLst>
          </p:cNvPr>
          <p:cNvSpPr txBox="1"/>
          <p:nvPr/>
        </p:nvSpPr>
        <p:spPr>
          <a:xfrm>
            <a:off x="261257" y="3436508"/>
            <a:ext cx="4378775" cy="954107"/>
          </a:xfrm>
          <a:prstGeom prst="rect">
            <a:avLst/>
          </a:prstGeom>
          <a:solidFill>
            <a:srgbClr val="EADCF4"/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7030A0"/>
                </a:solidFill>
              </a:rPr>
              <a:t>Once we figure things out in the simpler system…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1200D1E-4C4B-4C83-930E-13E9FA27BAAE}"/>
              </a:ext>
            </a:extLst>
          </p:cNvPr>
          <p:cNvSpPr/>
          <p:nvPr/>
        </p:nvSpPr>
        <p:spPr>
          <a:xfrm>
            <a:off x="261257" y="741180"/>
            <a:ext cx="10853054" cy="2285377"/>
          </a:xfrm>
          <a:prstGeom prst="roundRect">
            <a:avLst>
              <a:gd name="adj" fmla="val 36716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A1BFCD-004C-405F-BECA-5A02E42E2239}"/>
              </a:ext>
            </a:extLst>
          </p:cNvPr>
          <p:cNvSpPr txBox="1"/>
          <p:nvPr/>
        </p:nvSpPr>
        <p:spPr>
          <a:xfrm>
            <a:off x="6178944" y="2460036"/>
            <a:ext cx="5391144" cy="954107"/>
          </a:xfrm>
          <a:prstGeom prst="rect">
            <a:avLst/>
          </a:prstGeom>
          <a:solidFill>
            <a:srgbClr val="FFE1E1"/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…we’ll look for evidence of that behavior in the full S2S system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237515-10BE-49D7-B189-E5BFD1EF8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77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19DB726-A8F5-4EE3-BDBA-59752B1AD83E}"/>
              </a:ext>
            </a:extLst>
          </p:cNvPr>
          <p:cNvSpPr txBox="1"/>
          <p:nvPr/>
        </p:nvSpPr>
        <p:spPr>
          <a:xfrm>
            <a:off x="185058" y="4430485"/>
            <a:ext cx="3341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Meteorological forecast uncertainty estimated from ranges seen in MERRA-2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3196DE-4DA1-4B75-85C4-8D388B7DB536}"/>
              </a:ext>
            </a:extLst>
          </p:cNvPr>
          <p:cNvSpPr txBox="1"/>
          <p:nvPr/>
        </p:nvSpPr>
        <p:spPr>
          <a:xfrm>
            <a:off x="8828311" y="4430484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Hydrological forecast uncertainty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1889B4-83DC-46D2-9EB4-E77BA1FF887D}"/>
              </a:ext>
            </a:extLst>
          </p:cNvPr>
          <p:cNvSpPr txBox="1"/>
          <p:nvPr/>
        </p:nvSpPr>
        <p:spPr>
          <a:xfrm>
            <a:off x="4912176" y="4175097"/>
            <a:ext cx="253093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Simple characterization of GMAO land model physics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0FE022B-A5AD-406B-AE84-8DE90DD21347}"/>
              </a:ext>
            </a:extLst>
          </p:cNvPr>
          <p:cNvSpPr/>
          <p:nvPr/>
        </p:nvSpPr>
        <p:spPr>
          <a:xfrm>
            <a:off x="3592939" y="469599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9326B41E-4FD9-4D9B-9678-5B97779D27E3}"/>
              </a:ext>
            </a:extLst>
          </p:cNvPr>
          <p:cNvSpPr/>
          <p:nvPr/>
        </p:nvSpPr>
        <p:spPr>
          <a:xfrm>
            <a:off x="7849903" y="471761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A94E18-67E5-4FFF-8F5E-464F9A02BFED}"/>
              </a:ext>
            </a:extLst>
          </p:cNvPr>
          <p:cNvSpPr/>
          <p:nvPr/>
        </p:nvSpPr>
        <p:spPr>
          <a:xfrm>
            <a:off x="452271" y="2119746"/>
            <a:ext cx="7259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008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First question: where do we get this? </a:t>
            </a:r>
            <a:endParaRPr lang="en-US" sz="1600" dirty="0">
              <a:solidFill>
                <a:srgbClr val="008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3FA6DFF-36E6-40D5-83BB-C7DC842965E3}"/>
              </a:ext>
            </a:extLst>
          </p:cNvPr>
          <p:cNvCxnSpPr>
            <a:cxnSpLocks/>
          </p:cNvCxnSpPr>
          <p:nvPr/>
        </p:nvCxnSpPr>
        <p:spPr>
          <a:xfrm>
            <a:off x="4978144" y="2704521"/>
            <a:ext cx="486485" cy="1007507"/>
          </a:xfrm>
          <a:prstGeom prst="straightConnector1">
            <a:avLst/>
          </a:prstGeom>
          <a:ln w="57150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E1288799-88AE-44EC-8F77-EF2CAF759C3E}"/>
              </a:ext>
            </a:extLst>
          </p:cNvPr>
          <p:cNvSpPr/>
          <p:nvPr/>
        </p:nvSpPr>
        <p:spPr>
          <a:xfrm>
            <a:off x="4637314" y="3712028"/>
            <a:ext cx="3141181" cy="2382625"/>
          </a:xfrm>
          <a:prstGeom prst="ellipse">
            <a:avLst/>
          </a:prstGeom>
          <a:noFill/>
          <a:ln w="762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A99C08-9BC8-43C9-A29E-AA3DC6235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408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745BFA6-3F88-45C8-B038-DFC0DC143D21}"/>
              </a:ext>
            </a:extLst>
          </p:cNvPr>
          <p:cNvSpPr txBox="1"/>
          <p:nvPr/>
        </p:nvSpPr>
        <p:spPr>
          <a:xfrm>
            <a:off x="781779" y="503123"/>
            <a:ext cx="5502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0000"/>
                </a:solidFill>
              </a:rPr>
              <a:t>Water balance equation: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CD1E6F-04C3-4E59-93AF-8398DD5979C0}"/>
              </a:ext>
            </a:extLst>
          </p:cNvPr>
          <p:cNvGrpSpPr/>
          <p:nvPr/>
        </p:nvGrpSpPr>
        <p:grpSpPr>
          <a:xfrm>
            <a:off x="860100" y="2068792"/>
            <a:ext cx="6820767" cy="3410315"/>
            <a:chOff x="4436057" y="2092933"/>
            <a:chExt cx="6820767" cy="341031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64B5945-6AC7-4117-9D3C-1B132CC81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16121" y="3419745"/>
              <a:ext cx="6026278" cy="73673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77639D4-20F1-42C4-B0A2-366BEA9912CC}"/>
                </a:ext>
              </a:extLst>
            </p:cNvPr>
            <p:cNvSpPr txBox="1"/>
            <p:nvPr/>
          </p:nvSpPr>
          <p:spPr>
            <a:xfrm>
              <a:off x="4436057" y="2092933"/>
              <a:ext cx="20127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00FF"/>
                  </a:solidFill>
                </a:rPr>
                <a:t>Soil profile water </a:t>
              </a:r>
            </a:p>
            <a:p>
              <a:r>
                <a:rPr lang="en-US" sz="2000" dirty="0">
                  <a:solidFill>
                    <a:srgbClr val="0000FF"/>
                  </a:solidFill>
                </a:rPr>
                <a:t>holding capacity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9936FDB9-8D33-4449-B889-FB1C72F716B1}"/>
                </a:ext>
              </a:extLst>
            </p:cNvPr>
            <p:cNvCxnSpPr/>
            <p:nvPr/>
          </p:nvCxnSpPr>
          <p:spPr>
            <a:xfrm>
              <a:off x="4910617" y="2815614"/>
              <a:ext cx="119269" cy="646042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AC11410-3631-478F-93DF-9CBB6674B692}"/>
                </a:ext>
              </a:extLst>
            </p:cNvPr>
            <p:cNvSpPr txBox="1"/>
            <p:nvPr/>
          </p:nvSpPr>
          <p:spPr>
            <a:xfrm>
              <a:off x="7200763" y="2379934"/>
              <a:ext cx="15142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00FF"/>
                  </a:solidFill>
                </a:rPr>
                <a:t>Precipitation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95D8871-1CC0-473A-96EF-277EAB05D616}"/>
                </a:ext>
              </a:extLst>
            </p:cNvPr>
            <p:cNvSpPr txBox="1"/>
            <p:nvPr/>
          </p:nvSpPr>
          <p:spPr>
            <a:xfrm>
              <a:off x="9103927" y="2487190"/>
              <a:ext cx="21528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00FF"/>
                  </a:solidFill>
                </a:rPr>
                <a:t>Evapotranspiration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C105073-CAD5-4F92-AF52-DEF38C32B1E1}"/>
                </a:ext>
              </a:extLst>
            </p:cNvPr>
            <p:cNvSpPr txBox="1"/>
            <p:nvPr/>
          </p:nvSpPr>
          <p:spPr>
            <a:xfrm>
              <a:off x="9085765" y="4473661"/>
              <a:ext cx="13937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00FF"/>
                  </a:solidFill>
                </a:rPr>
                <a:t>Total runoff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654B98C-F305-4ECA-B85B-E4EDB9A01DC6}"/>
                </a:ext>
              </a:extLst>
            </p:cNvPr>
            <p:cNvCxnSpPr>
              <a:cxnSpLocks/>
            </p:cNvCxnSpPr>
            <p:nvPr/>
          </p:nvCxnSpPr>
          <p:spPr>
            <a:xfrm>
              <a:off x="8139850" y="2746686"/>
              <a:ext cx="163911" cy="714970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6B25535-A301-449E-83E3-E57BA59D6B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06004" y="2852299"/>
              <a:ext cx="116236" cy="674702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CBFA792-AC70-4E06-B910-46346DC772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93086" y="4089072"/>
              <a:ext cx="187289" cy="462710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1DF0858-54DA-4E94-A301-83DDF1B29393}"/>
                </a:ext>
              </a:extLst>
            </p:cNvPr>
            <p:cNvSpPr txBox="1"/>
            <p:nvPr/>
          </p:nvSpPr>
          <p:spPr>
            <a:xfrm>
              <a:off x="5170495" y="5103138"/>
              <a:ext cx="55747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00FF"/>
                  </a:solidFill>
                </a:rPr>
                <a:t>Soil moisture at start of day n (degree of saturation)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F6A82DF-DEF4-4C28-B943-6C09444519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5003" y="4054530"/>
              <a:ext cx="730950" cy="1062649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5498725-CBF0-478F-A02D-8733469F3DD9}"/>
              </a:ext>
            </a:extLst>
          </p:cNvPr>
          <p:cNvGrpSpPr/>
          <p:nvPr/>
        </p:nvGrpSpPr>
        <p:grpSpPr>
          <a:xfrm>
            <a:off x="8752112" y="731459"/>
            <a:ext cx="2808375" cy="5192440"/>
            <a:chOff x="8752112" y="731459"/>
            <a:chExt cx="2808375" cy="519244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734F705-40A5-44A2-B8DE-DD37FCD73591}"/>
                </a:ext>
              </a:extLst>
            </p:cNvPr>
            <p:cNvGrpSpPr/>
            <p:nvPr/>
          </p:nvGrpSpPr>
          <p:grpSpPr>
            <a:xfrm>
              <a:off x="8752112" y="1492116"/>
              <a:ext cx="2294166" cy="4431783"/>
              <a:chOff x="8956220" y="1495487"/>
              <a:chExt cx="2294166" cy="4431783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81B01BD-5EC4-439F-B3D6-3BFD0FEA002D}"/>
                  </a:ext>
                </a:extLst>
              </p:cNvPr>
              <p:cNvSpPr/>
              <p:nvPr/>
            </p:nvSpPr>
            <p:spPr>
              <a:xfrm>
                <a:off x="8956220" y="1495487"/>
                <a:ext cx="2294165" cy="4425042"/>
              </a:xfrm>
              <a:prstGeom prst="rect">
                <a:avLst/>
              </a:prstGeom>
              <a:noFill/>
              <a:ln w="381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AEB9629-7FDE-4F5D-98FE-4912B872E1F3}"/>
                  </a:ext>
                </a:extLst>
              </p:cNvPr>
              <p:cNvSpPr/>
              <p:nvPr/>
            </p:nvSpPr>
            <p:spPr>
              <a:xfrm>
                <a:off x="8956221" y="3208563"/>
                <a:ext cx="2294165" cy="2718707"/>
              </a:xfrm>
              <a:prstGeom prst="rect">
                <a:avLst/>
              </a:prstGeom>
              <a:solidFill>
                <a:srgbClr val="97E4FF"/>
              </a:solidFill>
              <a:ln w="381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B500D22-89C1-4DE8-97D0-C7E20B77002E}"/>
                </a:ext>
              </a:extLst>
            </p:cNvPr>
            <p:cNvSpPr txBox="1"/>
            <p:nvPr/>
          </p:nvSpPr>
          <p:spPr>
            <a:xfrm>
              <a:off x="8816965" y="731459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</a:rPr>
                <a:t>P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72F2C04-49C5-48B3-8666-A02E15424555}"/>
                </a:ext>
              </a:extLst>
            </p:cNvPr>
            <p:cNvCxnSpPr/>
            <p:nvPr/>
          </p:nvCxnSpPr>
          <p:spPr>
            <a:xfrm>
              <a:off x="9160329" y="940842"/>
              <a:ext cx="0" cy="479744"/>
            </a:xfrm>
            <a:prstGeom prst="straightConnector1">
              <a:avLst/>
            </a:prstGeom>
            <a:ln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6510910-6DCB-43E5-AB15-2175627006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99194" y="940842"/>
              <a:ext cx="0" cy="444366"/>
            </a:xfrm>
            <a:prstGeom prst="straightConnector1">
              <a:avLst/>
            </a:prstGeom>
            <a:ln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D077B54-6DDE-4A5A-99B8-DC5D0B105595}"/>
                </a:ext>
              </a:extLst>
            </p:cNvPr>
            <p:cNvSpPr txBox="1"/>
            <p:nvPr/>
          </p:nvSpPr>
          <p:spPr>
            <a:xfrm>
              <a:off x="9899193" y="740316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</a:rPr>
                <a:t>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6D50F2C-9D89-4436-807F-DE7F5547BC42}"/>
                </a:ext>
              </a:extLst>
            </p:cNvPr>
            <p:cNvSpPr txBox="1"/>
            <p:nvPr/>
          </p:nvSpPr>
          <p:spPr>
            <a:xfrm>
              <a:off x="11136973" y="971148"/>
              <a:ext cx="423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</a:rPr>
                <a:t>Q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D8F3D076-216F-4C4F-AC30-4D99547CB82D}"/>
                </a:ext>
              </a:extLst>
            </p:cNvPr>
            <p:cNvCxnSpPr>
              <a:cxnSpLocks/>
            </p:cNvCxnSpPr>
            <p:nvPr/>
          </p:nvCxnSpPr>
          <p:spPr>
            <a:xfrm>
              <a:off x="10805892" y="1381836"/>
              <a:ext cx="517972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EB345D9-F77E-418E-8CC2-1C991F3BE0A4}"/>
                </a:ext>
              </a:extLst>
            </p:cNvPr>
            <p:cNvCxnSpPr/>
            <p:nvPr/>
          </p:nvCxnSpPr>
          <p:spPr>
            <a:xfrm>
              <a:off x="9266464" y="3200890"/>
              <a:ext cx="0" cy="2716268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E10A1BA-F1E1-4361-8DFF-C5648898688B}"/>
                </a:ext>
              </a:extLst>
            </p:cNvPr>
            <p:cNvSpPr txBox="1"/>
            <p:nvPr/>
          </p:nvSpPr>
          <p:spPr>
            <a:xfrm>
              <a:off x="9271330" y="3799557"/>
              <a:ext cx="47481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</a:rPr>
                <a:t>W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31CB829-45CE-42DA-A94D-4793048F8FA9}"/>
                </a:ext>
              </a:extLst>
            </p:cNvPr>
            <p:cNvSpPr txBox="1"/>
            <p:nvPr/>
          </p:nvSpPr>
          <p:spPr>
            <a:xfrm>
              <a:off x="9624438" y="1650255"/>
              <a:ext cx="132921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0000"/>
                  </a:solidFill>
                </a:rPr>
                <a:t>Soil</a:t>
              </a:r>
            </a:p>
            <a:p>
              <a:pPr algn="ctr"/>
              <a:r>
                <a:rPr lang="en-US" sz="2400" b="1" dirty="0">
                  <a:solidFill>
                    <a:srgbClr val="000000"/>
                  </a:solidFill>
                </a:rPr>
                <a:t>Column</a:t>
              </a:r>
            </a:p>
          </p:txBody>
        </p:sp>
      </p:grp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25F38925-B315-46E0-B304-E0F39CFE2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134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513FF7-4FB7-4221-B3DD-97C2D68F1DAF}"/>
              </a:ext>
            </a:extLst>
          </p:cNvPr>
          <p:cNvPicPr/>
          <p:nvPr/>
        </p:nvPicPr>
        <p:blipFill rotWithShape="1">
          <a:blip r:embed="rId2"/>
          <a:srcRect t="3502" r="1482" b="1723"/>
          <a:stretch/>
        </p:blipFill>
        <p:spPr>
          <a:xfrm>
            <a:off x="3168503" y="655782"/>
            <a:ext cx="8596385" cy="56526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B381EB-199A-4695-9B5E-2A739F069A4E}"/>
              </a:ext>
            </a:extLst>
          </p:cNvPr>
          <p:cNvSpPr txBox="1"/>
          <p:nvPr/>
        </p:nvSpPr>
        <p:spPr>
          <a:xfrm>
            <a:off x="427112" y="761220"/>
            <a:ext cx="26460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We can fit relationships (using MERRA-2) between W and both E and Q: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636F96-DA64-4581-B7C7-6A20AECAF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441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9C2F0A4A-4E0C-474D-96D0-636DE667CF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139"/>
          <a:stretch/>
        </p:blipFill>
        <p:spPr>
          <a:xfrm>
            <a:off x="1432762" y="4211363"/>
            <a:ext cx="8949026" cy="14773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0DC143-B56E-4106-957D-C0AAE421956B}"/>
              </a:ext>
            </a:extLst>
          </p:cNvPr>
          <p:cNvSpPr txBox="1"/>
          <p:nvPr/>
        </p:nvSpPr>
        <p:spPr>
          <a:xfrm>
            <a:off x="740958" y="192063"/>
            <a:ext cx="64338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Revised water balance equation: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1122B8-4A0C-4DF0-84DA-3BF2B167AA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933"/>
          <a:stretch/>
        </p:blipFill>
        <p:spPr>
          <a:xfrm>
            <a:off x="2489300" y="1654835"/>
            <a:ext cx="5789286" cy="7367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C35DF9-7910-4BA3-A78B-A6A952EF4EA4}"/>
              </a:ext>
            </a:extLst>
          </p:cNvPr>
          <p:cNvSpPr txBox="1"/>
          <p:nvPr/>
        </p:nvSpPr>
        <p:spPr>
          <a:xfrm>
            <a:off x="1092247" y="1070060"/>
            <a:ext cx="15816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Replace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E7A280-72C5-4C67-AD7E-EC55D7DB0390}"/>
              </a:ext>
            </a:extLst>
          </p:cNvPr>
          <p:cNvSpPr txBox="1"/>
          <p:nvPr/>
        </p:nvSpPr>
        <p:spPr>
          <a:xfrm>
            <a:off x="1092247" y="3660047"/>
            <a:ext cx="10198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with 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EE52CAA-7528-49CF-8269-0A92F7EC2685}"/>
              </a:ext>
            </a:extLst>
          </p:cNvPr>
          <p:cNvPicPr/>
          <p:nvPr/>
        </p:nvPicPr>
        <p:blipFill rotWithShape="1">
          <a:blip r:embed="rId4"/>
          <a:srcRect t="52265"/>
          <a:stretch/>
        </p:blipFill>
        <p:spPr>
          <a:xfrm>
            <a:off x="7523315" y="2976343"/>
            <a:ext cx="2793159" cy="91267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4BE6F6D-E924-4ED7-8C8A-9CA7CDD08344}"/>
              </a:ext>
            </a:extLst>
          </p:cNvPr>
          <p:cNvPicPr/>
          <p:nvPr/>
        </p:nvPicPr>
        <p:blipFill rotWithShape="1">
          <a:blip r:embed="rId4"/>
          <a:srcRect b="50290"/>
          <a:stretch/>
        </p:blipFill>
        <p:spPr>
          <a:xfrm>
            <a:off x="5057777" y="2821726"/>
            <a:ext cx="2357822" cy="964306"/>
          </a:xfrm>
          <a:prstGeom prst="rect">
            <a:avLst/>
          </a:prstGeom>
        </p:spPr>
      </p:pic>
      <p:sp>
        <p:nvSpPr>
          <p:cNvPr id="31" name="Arrow: Right 30">
            <a:extLst>
              <a:ext uri="{FF2B5EF4-FFF2-40B4-BE49-F238E27FC236}">
                <a16:creationId xmlns:a16="http://schemas.microsoft.com/office/drawing/2014/main" id="{63379F0D-49CA-40C7-A244-4D5384FE3D9E}"/>
              </a:ext>
            </a:extLst>
          </p:cNvPr>
          <p:cNvSpPr/>
          <p:nvPr/>
        </p:nvSpPr>
        <p:spPr>
          <a:xfrm rot="5965093">
            <a:off x="6754605" y="2468646"/>
            <a:ext cx="519172" cy="16670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FA92B050-1B63-4F08-842F-51220D19BF93}"/>
              </a:ext>
            </a:extLst>
          </p:cNvPr>
          <p:cNvSpPr/>
          <p:nvPr/>
        </p:nvSpPr>
        <p:spPr>
          <a:xfrm rot="4230653">
            <a:off x="7915821" y="2587248"/>
            <a:ext cx="585297" cy="14946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E7003043-E6E9-4293-A024-14745660F5FE}"/>
              </a:ext>
            </a:extLst>
          </p:cNvPr>
          <p:cNvSpPr/>
          <p:nvPr/>
        </p:nvSpPr>
        <p:spPr>
          <a:xfrm rot="16735275" flipH="1">
            <a:off x="6454464" y="4035622"/>
            <a:ext cx="591936" cy="18858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6B9E465C-1DF5-4736-8D28-2FAB9981978F}"/>
              </a:ext>
            </a:extLst>
          </p:cNvPr>
          <p:cNvSpPr/>
          <p:nvPr/>
        </p:nvSpPr>
        <p:spPr>
          <a:xfrm rot="4230653">
            <a:off x="8459159" y="4106674"/>
            <a:ext cx="585297" cy="14946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E4DFA2-9A0A-4C4E-BEBC-91835A327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516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9E3DED-F69B-48FB-82F0-0B5555EB5D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139"/>
          <a:stretch/>
        </p:blipFill>
        <p:spPr>
          <a:xfrm>
            <a:off x="1506204" y="3370070"/>
            <a:ext cx="8949026" cy="14773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7EAF210-90B1-4833-9E42-EAD417121ECF}"/>
              </a:ext>
            </a:extLst>
          </p:cNvPr>
          <p:cNvSpPr txBox="1"/>
          <p:nvPr/>
        </p:nvSpPr>
        <p:spPr>
          <a:xfrm>
            <a:off x="5646607" y="4838764"/>
            <a:ext cx="45828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8000"/>
                </a:solidFill>
              </a:rPr>
              <a:t>Predetermined from MERRA-2</a:t>
            </a:r>
          </a:p>
          <a:p>
            <a:pPr algn="ctr"/>
            <a:r>
              <a:rPr lang="en-US" sz="2000" dirty="0">
                <a:solidFill>
                  <a:srgbClr val="008000"/>
                </a:solidFill>
              </a:rPr>
              <a:t>(independent time period)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30C4CA5-5E40-4D2F-B04C-17A8F9FACA5D}"/>
              </a:ext>
            </a:extLst>
          </p:cNvPr>
          <p:cNvSpPr/>
          <p:nvPr/>
        </p:nvSpPr>
        <p:spPr>
          <a:xfrm>
            <a:off x="5714962" y="3662457"/>
            <a:ext cx="1363435" cy="1015736"/>
          </a:xfrm>
          <a:prstGeom prst="ellipse">
            <a:avLst/>
          </a:prstGeom>
          <a:noFill/>
          <a:ln w="381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38CF1BC-6064-4384-9A28-4A11E47132E0}"/>
              </a:ext>
            </a:extLst>
          </p:cNvPr>
          <p:cNvSpPr/>
          <p:nvPr/>
        </p:nvSpPr>
        <p:spPr>
          <a:xfrm>
            <a:off x="8455440" y="3598935"/>
            <a:ext cx="1464130" cy="1015736"/>
          </a:xfrm>
          <a:prstGeom prst="ellipse">
            <a:avLst/>
          </a:prstGeom>
          <a:noFill/>
          <a:ln w="381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A451AB-EFB7-4BD0-88D4-14646772B2D1}"/>
              </a:ext>
            </a:extLst>
          </p:cNvPr>
          <p:cNvSpPr txBox="1"/>
          <p:nvPr/>
        </p:nvSpPr>
        <p:spPr>
          <a:xfrm>
            <a:off x="795978" y="4992652"/>
            <a:ext cx="40072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8000"/>
                </a:solidFill>
              </a:rPr>
              <a:t>Prescribed boundary condition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2D23050-98B6-4EDD-B034-296417EFDC52}"/>
              </a:ext>
            </a:extLst>
          </p:cNvPr>
          <p:cNvSpPr/>
          <p:nvPr/>
        </p:nvSpPr>
        <p:spPr>
          <a:xfrm>
            <a:off x="1575920" y="3752871"/>
            <a:ext cx="530429" cy="767443"/>
          </a:xfrm>
          <a:prstGeom prst="ellipse">
            <a:avLst/>
          </a:prstGeom>
          <a:noFill/>
          <a:ln w="381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E359302-D747-4F72-8B4C-EA3C4F8C86E6}"/>
              </a:ext>
            </a:extLst>
          </p:cNvPr>
          <p:cNvSpPr/>
          <p:nvPr/>
        </p:nvSpPr>
        <p:spPr>
          <a:xfrm>
            <a:off x="3345369" y="3770687"/>
            <a:ext cx="530429" cy="767443"/>
          </a:xfrm>
          <a:prstGeom prst="ellipse">
            <a:avLst/>
          </a:prstGeom>
          <a:noFill/>
          <a:ln w="381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F0A1275-C389-4B98-87D8-C572C125FED1}"/>
              </a:ext>
            </a:extLst>
          </p:cNvPr>
          <p:cNvCxnSpPr/>
          <p:nvPr/>
        </p:nvCxnSpPr>
        <p:spPr>
          <a:xfrm flipH="1" flipV="1">
            <a:off x="2041035" y="4538130"/>
            <a:ext cx="146957" cy="458174"/>
          </a:xfrm>
          <a:prstGeom prst="straightConnector1">
            <a:avLst/>
          </a:prstGeom>
          <a:ln w="38100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D97F5E3-15C3-4A12-AD17-8C15E821F685}"/>
              </a:ext>
            </a:extLst>
          </p:cNvPr>
          <p:cNvCxnSpPr>
            <a:cxnSpLocks/>
          </p:cNvCxnSpPr>
          <p:nvPr/>
        </p:nvCxnSpPr>
        <p:spPr>
          <a:xfrm flipV="1">
            <a:off x="3445292" y="4614671"/>
            <a:ext cx="91814" cy="324076"/>
          </a:xfrm>
          <a:prstGeom prst="straightConnector1">
            <a:avLst/>
          </a:prstGeom>
          <a:ln w="38100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8934920-F78E-4146-90F6-DDEBC7044418}"/>
              </a:ext>
            </a:extLst>
          </p:cNvPr>
          <p:cNvCxnSpPr>
            <a:cxnSpLocks/>
          </p:cNvCxnSpPr>
          <p:nvPr/>
        </p:nvCxnSpPr>
        <p:spPr>
          <a:xfrm flipH="1" flipV="1">
            <a:off x="6922691" y="4614672"/>
            <a:ext cx="155706" cy="232726"/>
          </a:xfrm>
          <a:prstGeom prst="straightConnector1">
            <a:avLst/>
          </a:prstGeom>
          <a:ln w="38100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904C673-BF21-4D65-A005-78ABFF0133EA}"/>
              </a:ext>
            </a:extLst>
          </p:cNvPr>
          <p:cNvCxnSpPr>
            <a:cxnSpLocks/>
          </p:cNvCxnSpPr>
          <p:nvPr/>
        </p:nvCxnSpPr>
        <p:spPr>
          <a:xfrm flipV="1">
            <a:off x="8591724" y="4564938"/>
            <a:ext cx="146957" cy="282460"/>
          </a:xfrm>
          <a:prstGeom prst="straightConnector1">
            <a:avLst/>
          </a:prstGeom>
          <a:ln w="38100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CE08343-3672-4730-9AF2-53DD6FB6CFE8}"/>
              </a:ext>
            </a:extLst>
          </p:cNvPr>
          <p:cNvSpPr txBox="1"/>
          <p:nvPr/>
        </p:nvSpPr>
        <p:spPr>
          <a:xfrm>
            <a:off x="4803245" y="2712227"/>
            <a:ext cx="3186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33CC"/>
                </a:solidFill>
              </a:rPr>
              <a:t>Forcing from atmosphere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7489E07-4667-4272-BB69-DD68EA504092}"/>
              </a:ext>
            </a:extLst>
          </p:cNvPr>
          <p:cNvSpPr/>
          <p:nvPr/>
        </p:nvSpPr>
        <p:spPr>
          <a:xfrm>
            <a:off x="4824567" y="3662457"/>
            <a:ext cx="551703" cy="1015736"/>
          </a:xfrm>
          <a:prstGeom prst="ellipse">
            <a:avLst/>
          </a:prstGeom>
          <a:noFill/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8A08468-F95B-44C3-8C3B-C143447BEA08}"/>
              </a:ext>
            </a:extLst>
          </p:cNvPr>
          <p:cNvSpPr/>
          <p:nvPr/>
        </p:nvSpPr>
        <p:spPr>
          <a:xfrm>
            <a:off x="7137698" y="3598935"/>
            <a:ext cx="1019831" cy="1015736"/>
          </a:xfrm>
          <a:prstGeom prst="ellipse">
            <a:avLst/>
          </a:prstGeom>
          <a:noFill/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2649332-2CE1-4788-999F-026C2E4A16D4}"/>
              </a:ext>
            </a:extLst>
          </p:cNvPr>
          <p:cNvCxnSpPr>
            <a:cxnSpLocks/>
          </p:cNvCxnSpPr>
          <p:nvPr/>
        </p:nvCxnSpPr>
        <p:spPr>
          <a:xfrm flipH="1">
            <a:off x="5327211" y="3106501"/>
            <a:ext cx="424493" cy="571917"/>
          </a:xfrm>
          <a:prstGeom prst="straightConnector1">
            <a:avLst/>
          </a:prstGeom>
          <a:ln w="3810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2A05B24-5118-4422-B3C6-964B26BB9E72}"/>
              </a:ext>
            </a:extLst>
          </p:cNvPr>
          <p:cNvCxnSpPr>
            <a:cxnSpLocks/>
          </p:cNvCxnSpPr>
          <p:nvPr/>
        </p:nvCxnSpPr>
        <p:spPr>
          <a:xfrm>
            <a:off x="6891325" y="3106501"/>
            <a:ext cx="378478" cy="490488"/>
          </a:xfrm>
          <a:prstGeom prst="straightConnector1">
            <a:avLst/>
          </a:prstGeom>
          <a:ln w="3810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C1BED20-1218-48DE-BFF9-14474C8DCF0A}"/>
              </a:ext>
            </a:extLst>
          </p:cNvPr>
          <p:cNvSpPr txBox="1"/>
          <p:nvPr/>
        </p:nvSpPr>
        <p:spPr>
          <a:xfrm>
            <a:off x="740958" y="192063"/>
            <a:ext cx="64338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Revised water balance equation: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9C242D0-5A80-4018-8D52-FE6EB218EF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933"/>
          <a:stretch/>
        </p:blipFill>
        <p:spPr>
          <a:xfrm>
            <a:off x="2395326" y="1396216"/>
            <a:ext cx="5789286" cy="73673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B9EB421-80C6-4BB0-9FCD-875814EFF3F4}"/>
              </a:ext>
            </a:extLst>
          </p:cNvPr>
          <p:cNvSpPr txBox="1"/>
          <p:nvPr/>
        </p:nvSpPr>
        <p:spPr>
          <a:xfrm>
            <a:off x="998273" y="811441"/>
            <a:ext cx="15816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Replace 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4CE03E1-CE98-4D82-89EC-8A5C0D55B02A}"/>
              </a:ext>
            </a:extLst>
          </p:cNvPr>
          <p:cNvSpPr/>
          <p:nvPr/>
        </p:nvSpPr>
        <p:spPr>
          <a:xfrm>
            <a:off x="9909784" y="3678418"/>
            <a:ext cx="639420" cy="882196"/>
          </a:xfrm>
          <a:prstGeom prst="ellipse">
            <a:avLst/>
          </a:prstGeom>
          <a:noFill/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E48D255-F55F-4796-BE00-D35D4673AFBD}"/>
              </a:ext>
            </a:extLst>
          </p:cNvPr>
          <p:cNvCxnSpPr>
            <a:cxnSpLocks/>
          </p:cNvCxnSpPr>
          <p:nvPr/>
        </p:nvCxnSpPr>
        <p:spPr>
          <a:xfrm>
            <a:off x="7780528" y="3050373"/>
            <a:ext cx="2120376" cy="656240"/>
          </a:xfrm>
          <a:prstGeom prst="straightConnector1">
            <a:avLst/>
          </a:prstGeom>
          <a:ln w="3810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1D6FA65C-2714-4EE5-9463-332C9D241BD6}"/>
              </a:ext>
            </a:extLst>
          </p:cNvPr>
          <p:cNvSpPr txBox="1"/>
          <p:nvPr/>
        </p:nvSpPr>
        <p:spPr>
          <a:xfrm>
            <a:off x="1165689" y="2818754"/>
            <a:ext cx="10198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with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30C50F-7DF1-437C-8B0D-9C23FAFA8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70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054371-4984-4F7F-87D9-EF1E22F58158}"/>
              </a:ext>
            </a:extLst>
          </p:cNvPr>
          <p:cNvSpPr txBox="1"/>
          <p:nvPr/>
        </p:nvSpPr>
        <p:spPr>
          <a:xfrm>
            <a:off x="598980" y="542809"/>
            <a:ext cx="2023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Basic approach: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1BC46B-1063-469E-A509-8145B341EFE7}"/>
              </a:ext>
            </a:extLst>
          </p:cNvPr>
          <p:cNvSpPr/>
          <p:nvPr/>
        </p:nvSpPr>
        <p:spPr>
          <a:xfrm>
            <a:off x="3049267" y="768897"/>
            <a:ext cx="2780617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22A68-C639-449D-BB8E-57CFC301932F}"/>
              </a:ext>
            </a:extLst>
          </p:cNvPr>
          <p:cNvSpPr/>
          <p:nvPr/>
        </p:nvSpPr>
        <p:spPr>
          <a:xfrm>
            <a:off x="5208640" y="1976095"/>
            <a:ext cx="62124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B1DE15-E55A-4BC5-9C3D-4B73398420AC}"/>
              </a:ext>
            </a:extLst>
          </p:cNvPr>
          <p:cNvSpPr txBox="1"/>
          <p:nvPr/>
        </p:nvSpPr>
        <p:spPr>
          <a:xfrm>
            <a:off x="3623911" y="742864"/>
            <a:ext cx="18982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P</a:t>
            </a:r>
            <a:r>
              <a:rPr lang="en-US" sz="2000" baseline="-25000" dirty="0">
                <a:solidFill>
                  <a:srgbClr val="000000"/>
                </a:solidFill>
              </a:rPr>
              <a:t>1</a:t>
            </a:r>
            <a:r>
              <a:rPr lang="en-US" sz="2000" dirty="0">
                <a:solidFill>
                  <a:srgbClr val="000000"/>
                </a:solidFill>
              </a:rPr>
              <a:t>, P</a:t>
            </a:r>
            <a:r>
              <a:rPr lang="en-US" sz="2000" baseline="-25000" dirty="0">
                <a:solidFill>
                  <a:srgbClr val="000000"/>
                </a:solidFill>
              </a:rPr>
              <a:t>2</a:t>
            </a:r>
            <a:r>
              <a:rPr lang="en-US" sz="2000" dirty="0">
                <a:solidFill>
                  <a:srgbClr val="000000"/>
                </a:solidFill>
              </a:rPr>
              <a:t>, … , P</a:t>
            </a:r>
            <a:r>
              <a:rPr lang="en-US" sz="2000" baseline="-25000" dirty="0">
                <a:solidFill>
                  <a:srgbClr val="000000"/>
                </a:solidFill>
              </a:rPr>
              <a:t>30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endParaRPr lang="en-US" sz="2000" baseline="-25000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80460C-A0D0-4511-A5B5-C3CBF9AE135D}"/>
              </a:ext>
            </a:extLst>
          </p:cNvPr>
          <p:cNvSpPr txBox="1"/>
          <p:nvPr/>
        </p:nvSpPr>
        <p:spPr>
          <a:xfrm>
            <a:off x="5208639" y="1976095"/>
            <a:ext cx="521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W</a:t>
            </a:r>
            <a:r>
              <a:rPr lang="en-US" sz="2000" baseline="-25000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5F532F-2BAC-4310-AF90-DE7914640131}"/>
              </a:ext>
            </a:extLst>
          </p:cNvPr>
          <p:cNvSpPr txBox="1"/>
          <p:nvPr/>
        </p:nvSpPr>
        <p:spPr>
          <a:xfrm>
            <a:off x="3049268" y="1188976"/>
            <a:ext cx="28264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R</a:t>
            </a:r>
            <a:r>
              <a:rPr lang="en-US" sz="2000" baseline="-25000" dirty="0">
                <a:solidFill>
                  <a:srgbClr val="000000"/>
                </a:solidFill>
              </a:rPr>
              <a:t>net-1</a:t>
            </a:r>
            <a:r>
              <a:rPr lang="en-US" sz="2000" dirty="0">
                <a:solidFill>
                  <a:srgbClr val="000000"/>
                </a:solidFill>
              </a:rPr>
              <a:t>, R</a:t>
            </a:r>
            <a:r>
              <a:rPr lang="en-US" sz="2000" baseline="-25000" dirty="0">
                <a:solidFill>
                  <a:srgbClr val="000000"/>
                </a:solidFill>
              </a:rPr>
              <a:t>net-2</a:t>
            </a:r>
            <a:r>
              <a:rPr lang="en-US" sz="2000" dirty="0">
                <a:solidFill>
                  <a:srgbClr val="000000"/>
                </a:solidFill>
              </a:rPr>
              <a:t>, … , R</a:t>
            </a:r>
            <a:r>
              <a:rPr lang="en-US" sz="2000" baseline="-25000" dirty="0">
                <a:solidFill>
                  <a:srgbClr val="000000"/>
                </a:solidFill>
              </a:rPr>
              <a:t>net-30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endParaRPr lang="en-US" sz="2000" baseline="-25000" dirty="0">
              <a:solidFill>
                <a:srgbClr val="0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378EF8-586E-4377-AEC3-5DC808B12FA2}"/>
              </a:ext>
            </a:extLst>
          </p:cNvPr>
          <p:cNvSpPr/>
          <p:nvPr/>
        </p:nvSpPr>
        <p:spPr>
          <a:xfrm>
            <a:off x="6639416" y="924794"/>
            <a:ext cx="2545728" cy="12899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300DEC-0E25-4379-B41E-71E43127485A}"/>
              </a:ext>
            </a:extLst>
          </p:cNvPr>
          <p:cNvSpPr txBox="1"/>
          <p:nvPr/>
        </p:nvSpPr>
        <p:spPr>
          <a:xfrm>
            <a:off x="6777312" y="1246606"/>
            <a:ext cx="2269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Water balance equation framework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84F73E-7D04-44FA-9E42-D34D13D06C9B}"/>
              </a:ext>
            </a:extLst>
          </p:cNvPr>
          <p:cNvSpPr/>
          <p:nvPr/>
        </p:nvSpPr>
        <p:spPr>
          <a:xfrm>
            <a:off x="9888317" y="1003545"/>
            <a:ext cx="1287486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3A9E41-97A9-437E-AD5B-E4A2624DEAEA}"/>
              </a:ext>
            </a:extLst>
          </p:cNvPr>
          <p:cNvSpPr txBox="1"/>
          <p:nvPr/>
        </p:nvSpPr>
        <p:spPr>
          <a:xfrm>
            <a:off x="9836731" y="982147"/>
            <a:ext cx="1390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Estimated E over days 16-30</a:t>
            </a:r>
            <a:endParaRPr lang="en-US" baseline="-25000" dirty="0">
              <a:solidFill>
                <a:srgbClr val="000000"/>
              </a:solidFill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454E6886-E57B-4169-B4E6-38FA8F5A09FB}"/>
              </a:ext>
            </a:extLst>
          </p:cNvPr>
          <p:cNvSpPr/>
          <p:nvPr/>
        </p:nvSpPr>
        <p:spPr>
          <a:xfrm>
            <a:off x="6013035" y="1226097"/>
            <a:ext cx="488484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A58B9472-A35B-499F-B769-2168F4448EED}"/>
              </a:ext>
            </a:extLst>
          </p:cNvPr>
          <p:cNvSpPr/>
          <p:nvPr/>
        </p:nvSpPr>
        <p:spPr>
          <a:xfrm>
            <a:off x="6013035" y="2018825"/>
            <a:ext cx="488484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D096F50E-ADD1-4C09-A803-B0FD1B21BBFB}"/>
              </a:ext>
            </a:extLst>
          </p:cNvPr>
          <p:cNvSpPr/>
          <p:nvPr/>
        </p:nvSpPr>
        <p:spPr>
          <a:xfrm>
            <a:off x="9273819" y="1443648"/>
            <a:ext cx="488484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E46037-AB27-4924-9F14-39236BC6B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074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054371-4984-4F7F-87D9-EF1E22F58158}"/>
              </a:ext>
            </a:extLst>
          </p:cNvPr>
          <p:cNvSpPr txBox="1"/>
          <p:nvPr/>
        </p:nvSpPr>
        <p:spPr>
          <a:xfrm>
            <a:off x="598980" y="542809"/>
            <a:ext cx="2023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Basic approach: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1BC46B-1063-469E-A509-8145B341EFE7}"/>
              </a:ext>
            </a:extLst>
          </p:cNvPr>
          <p:cNvSpPr/>
          <p:nvPr/>
        </p:nvSpPr>
        <p:spPr>
          <a:xfrm>
            <a:off x="3049267" y="768897"/>
            <a:ext cx="2780617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22A68-C639-449D-BB8E-57CFC301932F}"/>
              </a:ext>
            </a:extLst>
          </p:cNvPr>
          <p:cNvSpPr/>
          <p:nvPr/>
        </p:nvSpPr>
        <p:spPr>
          <a:xfrm>
            <a:off x="5208640" y="1976095"/>
            <a:ext cx="62124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B1DE15-E55A-4BC5-9C3D-4B73398420AC}"/>
              </a:ext>
            </a:extLst>
          </p:cNvPr>
          <p:cNvSpPr txBox="1"/>
          <p:nvPr/>
        </p:nvSpPr>
        <p:spPr>
          <a:xfrm>
            <a:off x="3623911" y="742864"/>
            <a:ext cx="18982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P</a:t>
            </a:r>
            <a:r>
              <a:rPr lang="en-US" sz="2000" baseline="-25000" dirty="0">
                <a:solidFill>
                  <a:srgbClr val="000000"/>
                </a:solidFill>
              </a:rPr>
              <a:t>1</a:t>
            </a:r>
            <a:r>
              <a:rPr lang="en-US" sz="2000" dirty="0">
                <a:solidFill>
                  <a:srgbClr val="000000"/>
                </a:solidFill>
              </a:rPr>
              <a:t>, P</a:t>
            </a:r>
            <a:r>
              <a:rPr lang="en-US" sz="2000" baseline="-25000" dirty="0">
                <a:solidFill>
                  <a:srgbClr val="000000"/>
                </a:solidFill>
              </a:rPr>
              <a:t>2</a:t>
            </a:r>
            <a:r>
              <a:rPr lang="en-US" sz="2000" dirty="0">
                <a:solidFill>
                  <a:srgbClr val="000000"/>
                </a:solidFill>
              </a:rPr>
              <a:t>, … , P</a:t>
            </a:r>
            <a:r>
              <a:rPr lang="en-US" sz="2000" baseline="-25000" dirty="0">
                <a:solidFill>
                  <a:srgbClr val="000000"/>
                </a:solidFill>
              </a:rPr>
              <a:t>30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endParaRPr lang="en-US" sz="2000" baseline="-25000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80460C-A0D0-4511-A5B5-C3CBF9AE135D}"/>
              </a:ext>
            </a:extLst>
          </p:cNvPr>
          <p:cNvSpPr txBox="1"/>
          <p:nvPr/>
        </p:nvSpPr>
        <p:spPr>
          <a:xfrm>
            <a:off x="5208639" y="1976095"/>
            <a:ext cx="521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W</a:t>
            </a:r>
            <a:r>
              <a:rPr lang="en-US" sz="2000" baseline="-25000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5F532F-2BAC-4310-AF90-DE7914640131}"/>
              </a:ext>
            </a:extLst>
          </p:cNvPr>
          <p:cNvSpPr txBox="1"/>
          <p:nvPr/>
        </p:nvSpPr>
        <p:spPr>
          <a:xfrm>
            <a:off x="3049268" y="1188976"/>
            <a:ext cx="28264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R</a:t>
            </a:r>
            <a:r>
              <a:rPr lang="en-US" sz="2000" baseline="-25000" dirty="0">
                <a:solidFill>
                  <a:srgbClr val="000000"/>
                </a:solidFill>
              </a:rPr>
              <a:t>net-1</a:t>
            </a:r>
            <a:r>
              <a:rPr lang="en-US" sz="2000" dirty="0">
                <a:solidFill>
                  <a:srgbClr val="000000"/>
                </a:solidFill>
              </a:rPr>
              <a:t>, R</a:t>
            </a:r>
            <a:r>
              <a:rPr lang="en-US" sz="2000" baseline="-25000" dirty="0">
                <a:solidFill>
                  <a:srgbClr val="000000"/>
                </a:solidFill>
              </a:rPr>
              <a:t>net-2</a:t>
            </a:r>
            <a:r>
              <a:rPr lang="en-US" sz="2000" dirty="0">
                <a:solidFill>
                  <a:srgbClr val="000000"/>
                </a:solidFill>
              </a:rPr>
              <a:t>, … , R</a:t>
            </a:r>
            <a:r>
              <a:rPr lang="en-US" sz="2000" baseline="-25000" dirty="0">
                <a:solidFill>
                  <a:srgbClr val="000000"/>
                </a:solidFill>
              </a:rPr>
              <a:t>net-30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endParaRPr lang="en-US" sz="2000" baseline="-25000" dirty="0">
              <a:solidFill>
                <a:srgbClr val="0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378EF8-586E-4377-AEC3-5DC808B12FA2}"/>
              </a:ext>
            </a:extLst>
          </p:cNvPr>
          <p:cNvSpPr/>
          <p:nvPr/>
        </p:nvSpPr>
        <p:spPr>
          <a:xfrm>
            <a:off x="6639416" y="924794"/>
            <a:ext cx="2545728" cy="12899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300DEC-0E25-4379-B41E-71E43127485A}"/>
              </a:ext>
            </a:extLst>
          </p:cNvPr>
          <p:cNvSpPr txBox="1"/>
          <p:nvPr/>
        </p:nvSpPr>
        <p:spPr>
          <a:xfrm>
            <a:off x="6777312" y="1246606"/>
            <a:ext cx="2269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Water balance equation framework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84F73E-7D04-44FA-9E42-D34D13D06C9B}"/>
              </a:ext>
            </a:extLst>
          </p:cNvPr>
          <p:cNvSpPr/>
          <p:nvPr/>
        </p:nvSpPr>
        <p:spPr>
          <a:xfrm>
            <a:off x="9888317" y="1003545"/>
            <a:ext cx="1287486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3A9E41-97A9-437E-AD5B-E4A2624DEAEA}"/>
              </a:ext>
            </a:extLst>
          </p:cNvPr>
          <p:cNvSpPr txBox="1"/>
          <p:nvPr/>
        </p:nvSpPr>
        <p:spPr>
          <a:xfrm>
            <a:off x="9836731" y="982147"/>
            <a:ext cx="1390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Estimated E over days 16-30</a:t>
            </a:r>
            <a:endParaRPr lang="en-US" baseline="-25000" dirty="0">
              <a:solidFill>
                <a:srgbClr val="000000"/>
              </a:solidFill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454E6886-E57B-4169-B4E6-38FA8F5A09FB}"/>
              </a:ext>
            </a:extLst>
          </p:cNvPr>
          <p:cNvSpPr/>
          <p:nvPr/>
        </p:nvSpPr>
        <p:spPr>
          <a:xfrm>
            <a:off x="6013035" y="1226097"/>
            <a:ext cx="488484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A58B9472-A35B-499F-B769-2168F4448EED}"/>
              </a:ext>
            </a:extLst>
          </p:cNvPr>
          <p:cNvSpPr/>
          <p:nvPr/>
        </p:nvSpPr>
        <p:spPr>
          <a:xfrm>
            <a:off x="6013035" y="2018825"/>
            <a:ext cx="488484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D096F50E-ADD1-4C09-A803-B0FD1B21BBFB}"/>
              </a:ext>
            </a:extLst>
          </p:cNvPr>
          <p:cNvSpPr/>
          <p:nvPr/>
        </p:nvSpPr>
        <p:spPr>
          <a:xfrm>
            <a:off x="9273819" y="1443648"/>
            <a:ext cx="488484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2A47B9-372F-4E35-8C82-6EBBAD25DC03}"/>
              </a:ext>
            </a:extLst>
          </p:cNvPr>
          <p:cNvSpPr txBox="1"/>
          <p:nvPr/>
        </p:nvSpPr>
        <p:spPr>
          <a:xfrm>
            <a:off x="1477413" y="2828835"/>
            <a:ext cx="2691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00FF"/>
                </a:solidFill>
              </a:rPr>
              <a:t>If we take these from MERRA-2,…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A6F130-C2B6-4E3A-9D56-287589394377}"/>
              </a:ext>
            </a:extLst>
          </p:cNvPr>
          <p:cNvSpPr txBox="1"/>
          <p:nvPr/>
        </p:nvSpPr>
        <p:spPr>
          <a:xfrm>
            <a:off x="4752939" y="3080593"/>
            <a:ext cx="3008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00FF"/>
                </a:solidFill>
              </a:rPr>
              <a:t>… run them through this framework, 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103275-6335-4890-A735-FF0188CE7B2D}"/>
              </a:ext>
            </a:extLst>
          </p:cNvPr>
          <p:cNvSpPr txBox="1"/>
          <p:nvPr/>
        </p:nvSpPr>
        <p:spPr>
          <a:xfrm>
            <a:off x="8434272" y="3013501"/>
            <a:ext cx="30086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00FF"/>
                </a:solidFill>
              </a:rPr>
              <a:t>… and compare the results to MERRA-2 E, how well do we do?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883B4C4-DF98-4403-8BC9-17FC3642C6E2}"/>
              </a:ext>
            </a:extLst>
          </p:cNvPr>
          <p:cNvCxnSpPr/>
          <p:nvPr/>
        </p:nvCxnSpPr>
        <p:spPr>
          <a:xfrm flipV="1">
            <a:off x="3439886" y="1862842"/>
            <a:ext cx="304800" cy="815044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457CF98-917E-425F-A446-9B1748956DE1}"/>
              </a:ext>
            </a:extLst>
          </p:cNvPr>
          <p:cNvCxnSpPr>
            <a:cxnSpLocks/>
          </p:cNvCxnSpPr>
          <p:nvPr/>
        </p:nvCxnSpPr>
        <p:spPr>
          <a:xfrm flipV="1">
            <a:off x="3592286" y="2288512"/>
            <a:ext cx="1433202" cy="522333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DF57D9E-A8D5-4BCA-9728-876C73A13015}"/>
              </a:ext>
            </a:extLst>
          </p:cNvPr>
          <p:cNvCxnSpPr>
            <a:cxnSpLocks/>
          </p:cNvCxnSpPr>
          <p:nvPr/>
        </p:nvCxnSpPr>
        <p:spPr>
          <a:xfrm flipV="1">
            <a:off x="7336972" y="2437760"/>
            <a:ext cx="206828" cy="630699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15C3315-F2A0-474E-A5FD-F2D568AD867C}"/>
              </a:ext>
            </a:extLst>
          </p:cNvPr>
          <p:cNvCxnSpPr>
            <a:cxnSpLocks/>
          </p:cNvCxnSpPr>
          <p:nvPr/>
        </p:nvCxnSpPr>
        <p:spPr>
          <a:xfrm flipV="1">
            <a:off x="10014191" y="2234329"/>
            <a:ext cx="206828" cy="779172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483E93-CF34-45F3-90EA-549DE81BB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141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6C5FBD-09CE-4ADE-BC6E-4531D424DE2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68"/>
          <a:stretch/>
        </p:blipFill>
        <p:spPr bwMode="auto">
          <a:xfrm>
            <a:off x="520788" y="2505256"/>
            <a:ext cx="5488125" cy="3514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682FCA-168E-434C-B39E-011C4571F81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6"/>
          <a:stretch/>
        </p:blipFill>
        <p:spPr bwMode="auto">
          <a:xfrm>
            <a:off x="6281056" y="2505256"/>
            <a:ext cx="5488125" cy="351454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316174-B46A-4F28-BE23-AE460F65E2F6}"/>
              </a:ext>
            </a:extLst>
          </p:cNvPr>
          <p:cNvSpPr txBox="1"/>
          <p:nvPr/>
        </p:nvSpPr>
        <p:spPr>
          <a:xfrm>
            <a:off x="733921" y="838200"/>
            <a:ext cx="105499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0000"/>
                </a:solidFill>
              </a:rPr>
              <a:t>Actually, quite well…</a:t>
            </a:r>
          </a:p>
          <a:p>
            <a:pPr algn="l"/>
            <a:endParaRPr lang="en-US" sz="2400" dirty="0">
              <a:solidFill>
                <a:srgbClr val="000000"/>
              </a:solidFill>
            </a:endParaRPr>
          </a:p>
          <a:p>
            <a:pPr algn="l"/>
            <a:r>
              <a:rPr lang="en-US" sz="2000" i="1" dirty="0">
                <a:solidFill>
                  <a:srgbClr val="000000"/>
                </a:solidFill>
              </a:rPr>
              <a:t>Sample test:  Compare E from simple model to MERRA-2 E for May 16-30, following initialization of simple model on May 1.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437032-25C4-45EE-A681-A1B81CAB3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827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19DB726-A8F5-4EE3-BDBA-59752B1AD83E}"/>
              </a:ext>
            </a:extLst>
          </p:cNvPr>
          <p:cNvSpPr txBox="1"/>
          <p:nvPr/>
        </p:nvSpPr>
        <p:spPr>
          <a:xfrm>
            <a:off x="185058" y="4430485"/>
            <a:ext cx="3341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Meteorological forecast uncertainty estimated from ranges seen in MERRA-2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3196DE-4DA1-4B75-85C4-8D388B7DB536}"/>
              </a:ext>
            </a:extLst>
          </p:cNvPr>
          <p:cNvSpPr txBox="1"/>
          <p:nvPr/>
        </p:nvSpPr>
        <p:spPr>
          <a:xfrm>
            <a:off x="8828311" y="4430484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Hydrological forecast uncertainty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1889B4-83DC-46D2-9EB4-E77BA1FF887D}"/>
              </a:ext>
            </a:extLst>
          </p:cNvPr>
          <p:cNvSpPr txBox="1"/>
          <p:nvPr/>
        </p:nvSpPr>
        <p:spPr>
          <a:xfrm>
            <a:off x="4912176" y="4175097"/>
            <a:ext cx="253093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Simple characterization of GMAO land model physics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0FE022B-A5AD-406B-AE84-8DE90DD21347}"/>
              </a:ext>
            </a:extLst>
          </p:cNvPr>
          <p:cNvSpPr/>
          <p:nvPr/>
        </p:nvSpPr>
        <p:spPr>
          <a:xfrm>
            <a:off x="3592939" y="469599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9326B41E-4FD9-4D9B-9678-5B97779D27E3}"/>
              </a:ext>
            </a:extLst>
          </p:cNvPr>
          <p:cNvSpPr/>
          <p:nvPr/>
        </p:nvSpPr>
        <p:spPr>
          <a:xfrm>
            <a:off x="7849903" y="471761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A94E18-67E5-4FFF-8F5E-464F9A02BFED}"/>
              </a:ext>
            </a:extLst>
          </p:cNvPr>
          <p:cNvSpPr/>
          <p:nvPr/>
        </p:nvSpPr>
        <p:spPr>
          <a:xfrm>
            <a:off x="452271" y="2119746"/>
            <a:ext cx="7259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008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Second question: how do we do this? </a:t>
            </a:r>
            <a:endParaRPr lang="en-US" sz="1600" dirty="0">
              <a:solidFill>
                <a:srgbClr val="008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3FA6DFF-36E6-40D5-83BB-C7DC842965E3}"/>
              </a:ext>
            </a:extLst>
          </p:cNvPr>
          <p:cNvCxnSpPr>
            <a:cxnSpLocks/>
          </p:cNvCxnSpPr>
          <p:nvPr/>
        </p:nvCxnSpPr>
        <p:spPr>
          <a:xfrm flipH="1">
            <a:off x="2830286" y="2804650"/>
            <a:ext cx="453443" cy="963964"/>
          </a:xfrm>
          <a:prstGeom prst="straightConnector1">
            <a:avLst/>
          </a:prstGeom>
          <a:ln w="57150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E1288799-88AE-44EC-8F77-EF2CAF759C3E}"/>
              </a:ext>
            </a:extLst>
          </p:cNvPr>
          <p:cNvSpPr/>
          <p:nvPr/>
        </p:nvSpPr>
        <p:spPr>
          <a:xfrm>
            <a:off x="248359" y="3768614"/>
            <a:ext cx="3278612" cy="2382625"/>
          </a:xfrm>
          <a:prstGeom prst="ellipse">
            <a:avLst/>
          </a:prstGeom>
          <a:noFill/>
          <a:ln w="762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10A846-3102-4B90-96B4-B40A28AF6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275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1BC46B-1063-469E-A509-8145B341EFE7}"/>
              </a:ext>
            </a:extLst>
          </p:cNvPr>
          <p:cNvSpPr/>
          <p:nvPr/>
        </p:nvSpPr>
        <p:spPr>
          <a:xfrm>
            <a:off x="3049267" y="768897"/>
            <a:ext cx="2780617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22A68-C639-449D-BB8E-57CFC301932F}"/>
              </a:ext>
            </a:extLst>
          </p:cNvPr>
          <p:cNvSpPr/>
          <p:nvPr/>
        </p:nvSpPr>
        <p:spPr>
          <a:xfrm>
            <a:off x="5208640" y="1976095"/>
            <a:ext cx="62124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B1DE15-E55A-4BC5-9C3D-4B73398420AC}"/>
              </a:ext>
            </a:extLst>
          </p:cNvPr>
          <p:cNvSpPr txBox="1"/>
          <p:nvPr/>
        </p:nvSpPr>
        <p:spPr>
          <a:xfrm>
            <a:off x="3623911" y="742864"/>
            <a:ext cx="18982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P</a:t>
            </a:r>
            <a:r>
              <a:rPr lang="en-US" sz="2000" baseline="-25000" dirty="0">
                <a:solidFill>
                  <a:srgbClr val="000000"/>
                </a:solidFill>
              </a:rPr>
              <a:t>1</a:t>
            </a:r>
            <a:r>
              <a:rPr lang="en-US" sz="2000" dirty="0">
                <a:solidFill>
                  <a:srgbClr val="000000"/>
                </a:solidFill>
              </a:rPr>
              <a:t>, P</a:t>
            </a:r>
            <a:r>
              <a:rPr lang="en-US" sz="2000" baseline="-25000" dirty="0">
                <a:solidFill>
                  <a:srgbClr val="000000"/>
                </a:solidFill>
              </a:rPr>
              <a:t>2</a:t>
            </a:r>
            <a:r>
              <a:rPr lang="en-US" sz="2000" dirty="0">
                <a:solidFill>
                  <a:srgbClr val="000000"/>
                </a:solidFill>
              </a:rPr>
              <a:t>, … , P</a:t>
            </a:r>
            <a:r>
              <a:rPr lang="en-US" sz="2000" baseline="-25000" dirty="0">
                <a:solidFill>
                  <a:srgbClr val="000000"/>
                </a:solidFill>
              </a:rPr>
              <a:t>30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endParaRPr lang="en-US" sz="2000" baseline="-25000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80460C-A0D0-4511-A5B5-C3CBF9AE135D}"/>
              </a:ext>
            </a:extLst>
          </p:cNvPr>
          <p:cNvSpPr txBox="1"/>
          <p:nvPr/>
        </p:nvSpPr>
        <p:spPr>
          <a:xfrm>
            <a:off x="5208639" y="1976095"/>
            <a:ext cx="521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W</a:t>
            </a:r>
            <a:r>
              <a:rPr lang="en-US" sz="2000" baseline="-25000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5F532F-2BAC-4310-AF90-DE7914640131}"/>
              </a:ext>
            </a:extLst>
          </p:cNvPr>
          <p:cNvSpPr txBox="1"/>
          <p:nvPr/>
        </p:nvSpPr>
        <p:spPr>
          <a:xfrm>
            <a:off x="3049268" y="1188976"/>
            <a:ext cx="28264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R</a:t>
            </a:r>
            <a:r>
              <a:rPr lang="en-US" sz="2000" baseline="-25000" dirty="0">
                <a:solidFill>
                  <a:srgbClr val="000000"/>
                </a:solidFill>
              </a:rPr>
              <a:t>net-1</a:t>
            </a:r>
            <a:r>
              <a:rPr lang="en-US" sz="2000" dirty="0">
                <a:solidFill>
                  <a:srgbClr val="000000"/>
                </a:solidFill>
              </a:rPr>
              <a:t>, R</a:t>
            </a:r>
            <a:r>
              <a:rPr lang="en-US" sz="2000" baseline="-25000" dirty="0">
                <a:solidFill>
                  <a:srgbClr val="000000"/>
                </a:solidFill>
              </a:rPr>
              <a:t>net-2</a:t>
            </a:r>
            <a:r>
              <a:rPr lang="en-US" sz="2000" dirty="0">
                <a:solidFill>
                  <a:srgbClr val="000000"/>
                </a:solidFill>
              </a:rPr>
              <a:t>, … , R</a:t>
            </a:r>
            <a:r>
              <a:rPr lang="en-US" sz="2000" baseline="-25000" dirty="0">
                <a:solidFill>
                  <a:srgbClr val="000000"/>
                </a:solidFill>
              </a:rPr>
              <a:t>net-30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endParaRPr lang="en-US" sz="2000" baseline="-25000" dirty="0">
              <a:solidFill>
                <a:srgbClr val="0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378EF8-586E-4377-AEC3-5DC808B12FA2}"/>
              </a:ext>
            </a:extLst>
          </p:cNvPr>
          <p:cNvSpPr/>
          <p:nvPr/>
        </p:nvSpPr>
        <p:spPr>
          <a:xfrm>
            <a:off x="6639416" y="924794"/>
            <a:ext cx="2545728" cy="12899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300DEC-0E25-4379-B41E-71E43127485A}"/>
              </a:ext>
            </a:extLst>
          </p:cNvPr>
          <p:cNvSpPr txBox="1"/>
          <p:nvPr/>
        </p:nvSpPr>
        <p:spPr>
          <a:xfrm>
            <a:off x="6777312" y="1246606"/>
            <a:ext cx="2269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Water balance equation framework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84F73E-7D04-44FA-9E42-D34D13D06C9B}"/>
              </a:ext>
            </a:extLst>
          </p:cNvPr>
          <p:cNvSpPr/>
          <p:nvPr/>
        </p:nvSpPr>
        <p:spPr>
          <a:xfrm>
            <a:off x="9888317" y="1003545"/>
            <a:ext cx="1287486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3A9E41-97A9-437E-AD5B-E4A2624DEAEA}"/>
              </a:ext>
            </a:extLst>
          </p:cNvPr>
          <p:cNvSpPr txBox="1"/>
          <p:nvPr/>
        </p:nvSpPr>
        <p:spPr>
          <a:xfrm>
            <a:off x="9836731" y="982147"/>
            <a:ext cx="1390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Estimated E over days 16-30</a:t>
            </a:r>
            <a:endParaRPr lang="en-US" baseline="-25000" dirty="0">
              <a:solidFill>
                <a:srgbClr val="000000"/>
              </a:solidFill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454E6886-E57B-4169-B4E6-38FA8F5A09FB}"/>
              </a:ext>
            </a:extLst>
          </p:cNvPr>
          <p:cNvSpPr/>
          <p:nvPr/>
        </p:nvSpPr>
        <p:spPr>
          <a:xfrm>
            <a:off x="6013035" y="1226097"/>
            <a:ext cx="488484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A58B9472-A35B-499F-B769-2168F4448EED}"/>
              </a:ext>
            </a:extLst>
          </p:cNvPr>
          <p:cNvSpPr/>
          <p:nvPr/>
        </p:nvSpPr>
        <p:spPr>
          <a:xfrm>
            <a:off x="6013035" y="2018825"/>
            <a:ext cx="488484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D096F50E-ADD1-4C09-A803-B0FD1B21BBFB}"/>
              </a:ext>
            </a:extLst>
          </p:cNvPr>
          <p:cNvSpPr/>
          <p:nvPr/>
        </p:nvSpPr>
        <p:spPr>
          <a:xfrm>
            <a:off x="9273819" y="1443648"/>
            <a:ext cx="488484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75718D-8766-4836-BA1F-567435844D58}"/>
              </a:ext>
            </a:extLst>
          </p:cNvPr>
          <p:cNvSpPr txBox="1"/>
          <p:nvPr/>
        </p:nvSpPr>
        <p:spPr>
          <a:xfrm>
            <a:off x="436163" y="2195042"/>
            <a:ext cx="3962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Answer:  Accepting the fact that these P and </a:t>
            </a:r>
            <a:r>
              <a:rPr lang="en-US" sz="2400" dirty="0" err="1">
                <a:solidFill>
                  <a:srgbClr val="0000FF"/>
                </a:solidFill>
              </a:rPr>
              <a:t>R</a:t>
            </a:r>
            <a:r>
              <a:rPr lang="en-US" sz="2400" baseline="-25000" dirty="0" err="1">
                <a:solidFill>
                  <a:srgbClr val="0000FF"/>
                </a:solidFill>
              </a:rPr>
              <a:t>net</a:t>
            </a:r>
            <a:r>
              <a:rPr lang="en-US" sz="2400" dirty="0">
                <a:solidFill>
                  <a:srgbClr val="0000FF"/>
                </a:solidFill>
              </a:rPr>
              <a:t> time series are very difficult to predict during a forecast… </a:t>
            </a:r>
          </a:p>
          <a:p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673456-9042-4540-9C39-A8D4AF97C3AD}"/>
              </a:ext>
            </a:extLst>
          </p:cNvPr>
          <p:cNvSpPr txBox="1"/>
          <p:nvPr/>
        </p:nvSpPr>
        <p:spPr>
          <a:xfrm>
            <a:off x="2108737" y="4448074"/>
            <a:ext cx="90670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… assume that for a given grid cell and time-of-year, the different years in the MERRA-2 record give different possible “realizations” of what the P and </a:t>
            </a:r>
            <a:r>
              <a:rPr lang="en-US" sz="2400" dirty="0" err="1">
                <a:solidFill>
                  <a:srgbClr val="0000FF"/>
                </a:solidFill>
              </a:rPr>
              <a:t>R</a:t>
            </a:r>
            <a:r>
              <a:rPr lang="en-US" sz="2400" baseline="-25000" dirty="0" err="1">
                <a:solidFill>
                  <a:srgbClr val="0000FF"/>
                </a:solidFill>
              </a:rPr>
              <a:t>net</a:t>
            </a:r>
            <a:r>
              <a:rPr lang="en-US" sz="2400" dirty="0">
                <a:solidFill>
                  <a:srgbClr val="0000FF"/>
                </a:solidFill>
              </a:rPr>
              <a:t> time series might be during a forecast.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783C9C0-0127-478A-AD83-76F489F04A12}"/>
              </a:ext>
            </a:extLst>
          </p:cNvPr>
          <p:cNvCxnSpPr/>
          <p:nvPr/>
        </p:nvCxnSpPr>
        <p:spPr>
          <a:xfrm flipV="1">
            <a:off x="3135592" y="1630273"/>
            <a:ext cx="282522" cy="564769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D2D455-2DD9-4C6F-B292-57ECF188D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014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054371-4984-4F7F-87D9-EF1E22F58158}"/>
              </a:ext>
            </a:extLst>
          </p:cNvPr>
          <p:cNvSpPr txBox="1"/>
          <p:nvPr/>
        </p:nvSpPr>
        <p:spPr>
          <a:xfrm>
            <a:off x="598980" y="542809"/>
            <a:ext cx="2023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Basic approach: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1BC46B-1063-469E-A509-8145B341EFE7}"/>
              </a:ext>
            </a:extLst>
          </p:cNvPr>
          <p:cNvSpPr/>
          <p:nvPr/>
        </p:nvSpPr>
        <p:spPr>
          <a:xfrm>
            <a:off x="3049267" y="768897"/>
            <a:ext cx="2780617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22A68-C639-449D-BB8E-57CFC301932F}"/>
              </a:ext>
            </a:extLst>
          </p:cNvPr>
          <p:cNvSpPr/>
          <p:nvPr/>
        </p:nvSpPr>
        <p:spPr>
          <a:xfrm>
            <a:off x="5208640" y="1976095"/>
            <a:ext cx="62124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B1DE15-E55A-4BC5-9C3D-4B73398420AC}"/>
              </a:ext>
            </a:extLst>
          </p:cNvPr>
          <p:cNvSpPr txBox="1"/>
          <p:nvPr/>
        </p:nvSpPr>
        <p:spPr>
          <a:xfrm>
            <a:off x="3623911" y="742864"/>
            <a:ext cx="18982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P</a:t>
            </a:r>
            <a:r>
              <a:rPr lang="en-US" sz="2000" baseline="-25000" dirty="0">
                <a:solidFill>
                  <a:srgbClr val="000000"/>
                </a:solidFill>
              </a:rPr>
              <a:t>1</a:t>
            </a:r>
            <a:r>
              <a:rPr lang="en-US" sz="2000" dirty="0">
                <a:solidFill>
                  <a:srgbClr val="000000"/>
                </a:solidFill>
              </a:rPr>
              <a:t>, P</a:t>
            </a:r>
            <a:r>
              <a:rPr lang="en-US" sz="2000" baseline="-25000" dirty="0">
                <a:solidFill>
                  <a:srgbClr val="000000"/>
                </a:solidFill>
              </a:rPr>
              <a:t>2</a:t>
            </a:r>
            <a:r>
              <a:rPr lang="en-US" sz="2000" dirty="0">
                <a:solidFill>
                  <a:srgbClr val="000000"/>
                </a:solidFill>
              </a:rPr>
              <a:t>, … , P</a:t>
            </a:r>
            <a:r>
              <a:rPr lang="en-US" sz="2000" baseline="-25000" dirty="0">
                <a:solidFill>
                  <a:srgbClr val="000000"/>
                </a:solidFill>
              </a:rPr>
              <a:t>30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endParaRPr lang="en-US" sz="2000" baseline="-25000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80460C-A0D0-4511-A5B5-C3CBF9AE135D}"/>
              </a:ext>
            </a:extLst>
          </p:cNvPr>
          <p:cNvSpPr txBox="1"/>
          <p:nvPr/>
        </p:nvSpPr>
        <p:spPr>
          <a:xfrm>
            <a:off x="5208639" y="1976095"/>
            <a:ext cx="521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W</a:t>
            </a:r>
            <a:r>
              <a:rPr lang="en-US" sz="2000" baseline="-25000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5F532F-2BAC-4310-AF90-DE7914640131}"/>
              </a:ext>
            </a:extLst>
          </p:cNvPr>
          <p:cNvSpPr txBox="1"/>
          <p:nvPr/>
        </p:nvSpPr>
        <p:spPr>
          <a:xfrm>
            <a:off x="3049268" y="1188976"/>
            <a:ext cx="28264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R</a:t>
            </a:r>
            <a:r>
              <a:rPr lang="en-US" sz="2000" baseline="-25000" dirty="0">
                <a:solidFill>
                  <a:srgbClr val="000000"/>
                </a:solidFill>
              </a:rPr>
              <a:t>net-1</a:t>
            </a:r>
            <a:r>
              <a:rPr lang="en-US" sz="2000" dirty="0">
                <a:solidFill>
                  <a:srgbClr val="000000"/>
                </a:solidFill>
              </a:rPr>
              <a:t>, R</a:t>
            </a:r>
            <a:r>
              <a:rPr lang="en-US" sz="2000" baseline="-25000" dirty="0">
                <a:solidFill>
                  <a:srgbClr val="000000"/>
                </a:solidFill>
              </a:rPr>
              <a:t>net-2</a:t>
            </a:r>
            <a:r>
              <a:rPr lang="en-US" sz="2000" dirty="0">
                <a:solidFill>
                  <a:srgbClr val="000000"/>
                </a:solidFill>
              </a:rPr>
              <a:t>, … , R</a:t>
            </a:r>
            <a:r>
              <a:rPr lang="en-US" sz="2000" baseline="-25000" dirty="0">
                <a:solidFill>
                  <a:srgbClr val="000000"/>
                </a:solidFill>
              </a:rPr>
              <a:t>net-30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endParaRPr lang="en-US" sz="2000" baseline="-25000" dirty="0">
              <a:solidFill>
                <a:srgbClr val="0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378EF8-586E-4377-AEC3-5DC808B12FA2}"/>
              </a:ext>
            </a:extLst>
          </p:cNvPr>
          <p:cNvSpPr/>
          <p:nvPr/>
        </p:nvSpPr>
        <p:spPr>
          <a:xfrm>
            <a:off x="6639416" y="924794"/>
            <a:ext cx="2545728" cy="12899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300DEC-0E25-4379-B41E-71E43127485A}"/>
              </a:ext>
            </a:extLst>
          </p:cNvPr>
          <p:cNvSpPr txBox="1"/>
          <p:nvPr/>
        </p:nvSpPr>
        <p:spPr>
          <a:xfrm>
            <a:off x="6777312" y="1246606"/>
            <a:ext cx="2269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Water balance equation framework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84F73E-7D04-44FA-9E42-D34D13D06C9B}"/>
              </a:ext>
            </a:extLst>
          </p:cNvPr>
          <p:cNvSpPr/>
          <p:nvPr/>
        </p:nvSpPr>
        <p:spPr>
          <a:xfrm>
            <a:off x="9888317" y="1003545"/>
            <a:ext cx="1287486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3A9E41-97A9-437E-AD5B-E4A2624DEAEA}"/>
              </a:ext>
            </a:extLst>
          </p:cNvPr>
          <p:cNvSpPr txBox="1"/>
          <p:nvPr/>
        </p:nvSpPr>
        <p:spPr>
          <a:xfrm>
            <a:off x="9836731" y="982147"/>
            <a:ext cx="13906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Estimated E over days 16-30</a:t>
            </a:r>
            <a:endParaRPr lang="en-US" baseline="-25000" dirty="0">
              <a:solidFill>
                <a:srgbClr val="000000"/>
              </a:solidFill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454E6886-E57B-4169-B4E6-38FA8F5A09FB}"/>
              </a:ext>
            </a:extLst>
          </p:cNvPr>
          <p:cNvSpPr/>
          <p:nvPr/>
        </p:nvSpPr>
        <p:spPr>
          <a:xfrm>
            <a:off x="6013035" y="1226097"/>
            <a:ext cx="488484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A58B9472-A35B-499F-B769-2168F4448EED}"/>
              </a:ext>
            </a:extLst>
          </p:cNvPr>
          <p:cNvSpPr/>
          <p:nvPr/>
        </p:nvSpPr>
        <p:spPr>
          <a:xfrm>
            <a:off x="6013035" y="2018825"/>
            <a:ext cx="488484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D096F50E-ADD1-4C09-A803-B0FD1B21BBFB}"/>
              </a:ext>
            </a:extLst>
          </p:cNvPr>
          <p:cNvSpPr/>
          <p:nvPr/>
        </p:nvSpPr>
        <p:spPr>
          <a:xfrm>
            <a:off x="9273819" y="1443648"/>
            <a:ext cx="488484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F3B916-6401-4881-983C-DD0DAA9E2FAD}"/>
              </a:ext>
            </a:extLst>
          </p:cNvPr>
          <p:cNvSpPr/>
          <p:nvPr/>
        </p:nvSpPr>
        <p:spPr>
          <a:xfrm>
            <a:off x="681389" y="4379714"/>
            <a:ext cx="2809780" cy="1015663"/>
          </a:xfrm>
          <a:prstGeom prst="rect">
            <a:avLst/>
          </a:prstGeom>
          <a:solidFill>
            <a:srgbClr val="B4FE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95BA7C-E74B-49CC-829C-69489B8520C9}"/>
              </a:ext>
            </a:extLst>
          </p:cNvPr>
          <p:cNvSpPr/>
          <p:nvPr/>
        </p:nvSpPr>
        <p:spPr>
          <a:xfrm>
            <a:off x="2888282" y="5591378"/>
            <a:ext cx="62776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AF5A036-1256-4B03-8EB4-150F5B53C1BE}"/>
              </a:ext>
            </a:extLst>
          </p:cNvPr>
          <p:cNvSpPr txBox="1"/>
          <p:nvPr/>
        </p:nvSpPr>
        <p:spPr>
          <a:xfrm>
            <a:off x="2888281" y="5591378"/>
            <a:ext cx="521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W</a:t>
            </a:r>
            <a:r>
              <a:rPr lang="en-US" sz="2000" baseline="-25000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917325A-EE4C-4317-8951-65B75B73562D}"/>
              </a:ext>
            </a:extLst>
          </p:cNvPr>
          <p:cNvSpPr txBox="1"/>
          <p:nvPr/>
        </p:nvSpPr>
        <p:spPr>
          <a:xfrm>
            <a:off x="830273" y="4379714"/>
            <a:ext cx="2512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Multiple random but self-consistent time series of P and </a:t>
            </a:r>
            <a:r>
              <a:rPr lang="en-US" dirty="0" err="1">
                <a:solidFill>
                  <a:srgbClr val="000000"/>
                </a:solidFill>
              </a:rPr>
              <a:t>R</a:t>
            </a:r>
            <a:r>
              <a:rPr lang="en-US" baseline="-25000" dirty="0" err="1">
                <a:solidFill>
                  <a:srgbClr val="000000"/>
                </a:solidFill>
              </a:rPr>
              <a:t>net</a:t>
            </a:r>
            <a:endParaRPr lang="en-US" baseline="-25000" dirty="0">
              <a:solidFill>
                <a:srgbClr val="00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09ED08-214E-45AE-94CB-732C0E1914C1}"/>
              </a:ext>
            </a:extLst>
          </p:cNvPr>
          <p:cNvSpPr/>
          <p:nvPr/>
        </p:nvSpPr>
        <p:spPr>
          <a:xfrm>
            <a:off x="4334064" y="4540077"/>
            <a:ext cx="2572428" cy="12899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FEF597-6A99-42E7-90B3-4C8AEE483E46}"/>
              </a:ext>
            </a:extLst>
          </p:cNvPr>
          <p:cNvSpPr txBox="1"/>
          <p:nvPr/>
        </p:nvSpPr>
        <p:spPr>
          <a:xfrm>
            <a:off x="4473406" y="4840752"/>
            <a:ext cx="2293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Water balance equation framework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58165F4-1F6E-4930-A904-E0D4A65B08F0}"/>
              </a:ext>
            </a:extLst>
          </p:cNvPr>
          <p:cNvSpPr/>
          <p:nvPr/>
        </p:nvSpPr>
        <p:spPr>
          <a:xfrm>
            <a:off x="7675097" y="4271207"/>
            <a:ext cx="1548612" cy="1696531"/>
          </a:xfrm>
          <a:prstGeom prst="rect">
            <a:avLst/>
          </a:prstGeom>
          <a:solidFill>
            <a:srgbClr val="B4FE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6095E0-73D0-4664-B9A0-A7EF23A50933}"/>
              </a:ext>
            </a:extLst>
          </p:cNvPr>
          <p:cNvSpPr txBox="1"/>
          <p:nvPr/>
        </p:nvSpPr>
        <p:spPr>
          <a:xfrm>
            <a:off x="7650383" y="4295258"/>
            <a:ext cx="15486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Multiple estimates of E for days 16-30 of a forecast</a:t>
            </a:r>
            <a:endParaRPr lang="en-US" baseline="-25000" dirty="0">
              <a:solidFill>
                <a:srgbClr val="000000"/>
              </a:solidFill>
            </a:endParaRP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B21C1393-CCBF-4A8F-95D1-7571B6973B43}"/>
              </a:ext>
            </a:extLst>
          </p:cNvPr>
          <p:cNvSpPr/>
          <p:nvPr/>
        </p:nvSpPr>
        <p:spPr>
          <a:xfrm>
            <a:off x="3701113" y="4841380"/>
            <a:ext cx="493607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788D523A-853C-487D-AEE5-E171E8033F93}"/>
              </a:ext>
            </a:extLst>
          </p:cNvPr>
          <p:cNvSpPr/>
          <p:nvPr/>
        </p:nvSpPr>
        <p:spPr>
          <a:xfrm>
            <a:off x="3701113" y="5634108"/>
            <a:ext cx="493607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8619CA28-B805-44A5-BFD3-2D7401189702}"/>
              </a:ext>
            </a:extLst>
          </p:cNvPr>
          <p:cNvSpPr/>
          <p:nvPr/>
        </p:nvSpPr>
        <p:spPr>
          <a:xfrm>
            <a:off x="6996096" y="5058931"/>
            <a:ext cx="493607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38E5B232-DFE0-4F71-8880-513CD77512E2}"/>
              </a:ext>
            </a:extLst>
          </p:cNvPr>
          <p:cNvSpPr/>
          <p:nvPr/>
        </p:nvSpPr>
        <p:spPr>
          <a:xfrm>
            <a:off x="9353975" y="5065700"/>
            <a:ext cx="493607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8AB9D8D-C47E-4ADA-9E42-CC635056BF94}"/>
              </a:ext>
            </a:extLst>
          </p:cNvPr>
          <p:cNvSpPr txBox="1"/>
          <p:nvPr/>
        </p:nvSpPr>
        <p:spPr>
          <a:xfrm>
            <a:off x="548870" y="3305973"/>
            <a:ext cx="782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Approximation for subseasonal (days 16-30) prediction :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9EAE50A-7C08-4473-A12C-C18CEE21A920}"/>
              </a:ext>
            </a:extLst>
          </p:cNvPr>
          <p:cNvGrpSpPr/>
          <p:nvPr/>
        </p:nvGrpSpPr>
        <p:grpSpPr>
          <a:xfrm>
            <a:off x="9963346" y="4608802"/>
            <a:ext cx="1548611" cy="1048674"/>
            <a:chOff x="10212661" y="4700819"/>
            <a:chExt cx="1548611" cy="133274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5E003CC-7472-4607-B407-E96CE1C1A112}"/>
                </a:ext>
              </a:extLst>
            </p:cNvPr>
            <p:cNvSpPr/>
            <p:nvPr/>
          </p:nvSpPr>
          <p:spPr>
            <a:xfrm>
              <a:off x="10287253" y="4700819"/>
              <a:ext cx="1390658" cy="1332740"/>
            </a:xfrm>
            <a:prstGeom prst="rect">
              <a:avLst/>
            </a:prstGeom>
            <a:solidFill>
              <a:srgbClr val="B4FEFE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rgbClr val="000000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71DA477-D1E4-454F-9D25-3008C66F6975}"/>
                </a:ext>
              </a:extLst>
            </p:cNvPr>
            <p:cNvSpPr txBox="1"/>
            <p:nvPr/>
          </p:nvSpPr>
          <p:spPr>
            <a:xfrm>
              <a:off x="10212661" y="4793522"/>
              <a:ext cx="1548611" cy="1173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Single average E value</a:t>
              </a:r>
              <a:endParaRPr lang="en-US" baseline="-25000" dirty="0">
                <a:solidFill>
                  <a:srgbClr val="000000"/>
                </a:solidFill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B9D41863-8D7E-4455-A1BD-7D6795C764FF}"/>
              </a:ext>
            </a:extLst>
          </p:cNvPr>
          <p:cNvSpPr txBox="1"/>
          <p:nvPr/>
        </p:nvSpPr>
        <p:spPr>
          <a:xfrm>
            <a:off x="160392" y="5499621"/>
            <a:ext cx="2975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Extract from MERRA-2 (independent time periods)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91C0562-108A-4556-A815-86D4F59B93D6}"/>
              </a:ext>
            </a:extLst>
          </p:cNvPr>
          <p:cNvCxnSpPr>
            <a:cxnSpLocks/>
          </p:cNvCxnSpPr>
          <p:nvPr/>
        </p:nvCxnSpPr>
        <p:spPr>
          <a:xfrm flipV="1">
            <a:off x="560412" y="5110866"/>
            <a:ext cx="269861" cy="4463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B82C69-B2D7-4EE2-9D18-B72A061F5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183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CF3B916-6401-4881-983C-DD0DAA9E2FAD}"/>
              </a:ext>
            </a:extLst>
          </p:cNvPr>
          <p:cNvSpPr/>
          <p:nvPr/>
        </p:nvSpPr>
        <p:spPr>
          <a:xfrm>
            <a:off x="681389" y="4379714"/>
            <a:ext cx="2809780" cy="1015663"/>
          </a:xfrm>
          <a:prstGeom prst="rect">
            <a:avLst/>
          </a:prstGeom>
          <a:solidFill>
            <a:srgbClr val="B4FE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95BA7C-E74B-49CC-829C-69489B8520C9}"/>
              </a:ext>
            </a:extLst>
          </p:cNvPr>
          <p:cNvSpPr/>
          <p:nvPr/>
        </p:nvSpPr>
        <p:spPr>
          <a:xfrm>
            <a:off x="2888282" y="5591378"/>
            <a:ext cx="62776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AF5A036-1256-4B03-8EB4-150F5B53C1BE}"/>
              </a:ext>
            </a:extLst>
          </p:cNvPr>
          <p:cNvSpPr txBox="1"/>
          <p:nvPr/>
        </p:nvSpPr>
        <p:spPr>
          <a:xfrm>
            <a:off x="2888281" y="5591378"/>
            <a:ext cx="521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W</a:t>
            </a:r>
            <a:r>
              <a:rPr lang="en-US" sz="2000" baseline="-25000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917325A-EE4C-4317-8951-65B75B73562D}"/>
              </a:ext>
            </a:extLst>
          </p:cNvPr>
          <p:cNvSpPr txBox="1"/>
          <p:nvPr/>
        </p:nvSpPr>
        <p:spPr>
          <a:xfrm>
            <a:off x="830273" y="4379714"/>
            <a:ext cx="2512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Multiple random but self-consistent time series of P and </a:t>
            </a:r>
            <a:r>
              <a:rPr lang="en-US" dirty="0" err="1">
                <a:solidFill>
                  <a:srgbClr val="000000"/>
                </a:solidFill>
              </a:rPr>
              <a:t>R</a:t>
            </a:r>
            <a:r>
              <a:rPr lang="en-US" baseline="-25000" dirty="0" err="1">
                <a:solidFill>
                  <a:srgbClr val="000000"/>
                </a:solidFill>
              </a:rPr>
              <a:t>net</a:t>
            </a:r>
            <a:endParaRPr lang="en-US" baseline="-25000" dirty="0">
              <a:solidFill>
                <a:srgbClr val="00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09ED08-214E-45AE-94CB-732C0E1914C1}"/>
              </a:ext>
            </a:extLst>
          </p:cNvPr>
          <p:cNvSpPr/>
          <p:nvPr/>
        </p:nvSpPr>
        <p:spPr>
          <a:xfrm>
            <a:off x="4334064" y="4540077"/>
            <a:ext cx="2572428" cy="12899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FEF597-6A99-42E7-90B3-4C8AEE483E46}"/>
              </a:ext>
            </a:extLst>
          </p:cNvPr>
          <p:cNvSpPr txBox="1"/>
          <p:nvPr/>
        </p:nvSpPr>
        <p:spPr>
          <a:xfrm>
            <a:off x="4473406" y="4840752"/>
            <a:ext cx="2293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Water balance equation framework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58165F4-1F6E-4930-A904-E0D4A65B08F0}"/>
              </a:ext>
            </a:extLst>
          </p:cNvPr>
          <p:cNvSpPr/>
          <p:nvPr/>
        </p:nvSpPr>
        <p:spPr>
          <a:xfrm>
            <a:off x="7675097" y="4271207"/>
            <a:ext cx="1548612" cy="1696531"/>
          </a:xfrm>
          <a:prstGeom prst="rect">
            <a:avLst/>
          </a:prstGeom>
          <a:solidFill>
            <a:srgbClr val="B4FE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6095E0-73D0-4664-B9A0-A7EF23A50933}"/>
              </a:ext>
            </a:extLst>
          </p:cNvPr>
          <p:cNvSpPr txBox="1"/>
          <p:nvPr/>
        </p:nvSpPr>
        <p:spPr>
          <a:xfrm>
            <a:off x="7650383" y="4295258"/>
            <a:ext cx="15486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Multiple estimates of E for days 16-30 of a forecast</a:t>
            </a:r>
            <a:endParaRPr lang="en-US" baseline="-25000" dirty="0">
              <a:solidFill>
                <a:srgbClr val="000000"/>
              </a:solidFill>
            </a:endParaRP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B21C1393-CCBF-4A8F-95D1-7571B6973B43}"/>
              </a:ext>
            </a:extLst>
          </p:cNvPr>
          <p:cNvSpPr/>
          <p:nvPr/>
        </p:nvSpPr>
        <p:spPr>
          <a:xfrm>
            <a:off x="3701113" y="4841380"/>
            <a:ext cx="493607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788D523A-853C-487D-AEE5-E171E8033F93}"/>
              </a:ext>
            </a:extLst>
          </p:cNvPr>
          <p:cNvSpPr/>
          <p:nvPr/>
        </p:nvSpPr>
        <p:spPr>
          <a:xfrm>
            <a:off x="3701113" y="5634108"/>
            <a:ext cx="493607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8619CA28-B805-44A5-BFD3-2D7401189702}"/>
              </a:ext>
            </a:extLst>
          </p:cNvPr>
          <p:cNvSpPr/>
          <p:nvPr/>
        </p:nvSpPr>
        <p:spPr>
          <a:xfrm>
            <a:off x="6996096" y="5058931"/>
            <a:ext cx="493607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38E5B232-DFE0-4F71-8880-513CD77512E2}"/>
              </a:ext>
            </a:extLst>
          </p:cNvPr>
          <p:cNvSpPr/>
          <p:nvPr/>
        </p:nvSpPr>
        <p:spPr>
          <a:xfrm>
            <a:off x="9353975" y="5065700"/>
            <a:ext cx="493607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97D0A6D-E3B9-4531-AC47-2440054A6275}"/>
              </a:ext>
            </a:extLst>
          </p:cNvPr>
          <p:cNvSpPr txBox="1"/>
          <p:nvPr/>
        </p:nvSpPr>
        <p:spPr>
          <a:xfrm>
            <a:off x="6906492" y="1085414"/>
            <a:ext cx="47629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7030A0"/>
                </a:solidFill>
              </a:rPr>
              <a:t>In this talk, we will focus mainly on uncertainty as described by the “spread” across these ensemble members.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8F8D16A-2F70-40A8-9319-213CB7431AF2}"/>
              </a:ext>
            </a:extLst>
          </p:cNvPr>
          <p:cNvCxnSpPr>
            <a:cxnSpLocks/>
          </p:cNvCxnSpPr>
          <p:nvPr/>
        </p:nvCxnSpPr>
        <p:spPr>
          <a:xfrm flipH="1">
            <a:off x="8882743" y="2692800"/>
            <a:ext cx="471233" cy="109888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8AB9D8D-C47E-4ADA-9E42-CC635056BF94}"/>
              </a:ext>
            </a:extLst>
          </p:cNvPr>
          <p:cNvSpPr txBox="1"/>
          <p:nvPr/>
        </p:nvSpPr>
        <p:spPr>
          <a:xfrm>
            <a:off x="548870" y="3305973"/>
            <a:ext cx="782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Approximation for subseasonal (days 16-30) prediction :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9EAE50A-7C08-4473-A12C-C18CEE21A920}"/>
              </a:ext>
            </a:extLst>
          </p:cNvPr>
          <p:cNvGrpSpPr/>
          <p:nvPr/>
        </p:nvGrpSpPr>
        <p:grpSpPr>
          <a:xfrm>
            <a:off x="9963346" y="4608802"/>
            <a:ext cx="1548611" cy="1048674"/>
            <a:chOff x="10212661" y="4700819"/>
            <a:chExt cx="1548611" cy="133274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5E003CC-7472-4607-B407-E96CE1C1A112}"/>
                </a:ext>
              </a:extLst>
            </p:cNvPr>
            <p:cNvSpPr/>
            <p:nvPr/>
          </p:nvSpPr>
          <p:spPr>
            <a:xfrm>
              <a:off x="10287253" y="4700819"/>
              <a:ext cx="1390658" cy="1332740"/>
            </a:xfrm>
            <a:prstGeom prst="rect">
              <a:avLst/>
            </a:prstGeom>
            <a:solidFill>
              <a:srgbClr val="B4FEFE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rgbClr val="000000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71DA477-D1E4-454F-9D25-3008C66F6975}"/>
                </a:ext>
              </a:extLst>
            </p:cNvPr>
            <p:cNvSpPr txBox="1"/>
            <p:nvPr/>
          </p:nvSpPr>
          <p:spPr>
            <a:xfrm>
              <a:off x="10212661" y="4793522"/>
              <a:ext cx="1548611" cy="1173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Single average E value</a:t>
              </a:r>
              <a:endParaRPr lang="en-US" baseline="-25000" dirty="0">
                <a:solidFill>
                  <a:srgbClr val="000000"/>
                </a:solidFill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B9D41863-8D7E-4455-A1BD-7D6795C764FF}"/>
              </a:ext>
            </a:extLst>
          </p:cNvPr>
          <p:cNvSpPr txBox="1"/>
          <p:nvPr/>
        </p:nvSpPr>
        <p:spPr>
          <a:xfrm>
            <a:off x="160392" y="5499621"/>
            <a:ext cx="2975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Extract from MERRA-2 (independent time periods)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818954B-28FD-4172-A3C6-7B11931DA135}"/>
              </a:ext>
            </a:extLst>
          </p:cNvPr>
          <p:cNvSpPr/>
          <p:nvPr/>
        </p:nvSpPr>
        <p:spPr>
          <a:xfrm>
            <a:off x="7506785" y="3791689"/>
            <a:ext cx="1963786" cy="2413168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3745CD-D9C5-4AF7-87D1-A20DB49E9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31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198C22-5202-4243-AE0F-3BF262D70D0F}"/>
              </a:ext>
            </a:extLst>
          </p:cNvPr>
          <p:cNvSpPr txBox="1"/>
          <p:nvPr/>
        </p:nvSpPr>
        <p:spPr>
          <a:xfrm>
            <a:off x="465163" y="489609"/>
            <a:ext cx="11062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0000"/>
                </a:solidFill>
              </a:rPr>
              <a:t>How well does the simple model reproduce a full S2S forecast?   Compare E produced with this method (for days 16-30) with the E forecasted by the full GMAO S2S system: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BDCE38-03FE-4C5B-9B9C-7BAEEEE53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049" y="2133598"/>
            <a:ext cx="6451905" cy="36947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2F979A7-C1D4-48A1-9C1B-C220F317D6FD}"/>
              </a:ext>
            </a:extLst>
          </p:cNvPr>
          <p:cNvSpPr/>
          <p:nvPr/>
        </p:nvSpPr>
        <p:spPr>
          <a:xfrm>
            <a:off x="797347" y="4569524"/>
            <a:ext cx="4071598" cy="1472047"/>
          </a:xfrm>
          <a:prstGeom prst="rect">
            <a:avLst/>
          </a:prstGeom>
          <a:solidFill>
            <a:srgbClr val="FFC9F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92F771-1DCB-47AD-8636-4205BE013E49}"/>
              </a:ext>
            </a:extLst>
          </p:cNvPr>
          <p:cNvSpPr txBox="1"/>
          <p:nvPr/>
        </p:nvSpPr>
        <p:spPr>
          <a:xfrm>
            <a:off x="911307" y="4629565"/>
            <a:ext cx="38487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(One implication: Initial soil moisture largely determines the E produced by the S2S system on days 16-30 of a forecast.)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07799E-61B4-4FC2-A999-45C646E0137B}"/>
              </a:ext>
            </a:extLst>
          </p:cNvPr>
          <p:cNvSpPr txBox="1"/>
          <p:nvPr/>
        </p:nvSpPr>
        <p:spPr>
          <a:xfrm>
            <a:off x="465163" y="2167575"/>
            <a:ext cx="49638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0000"/>
                </a:solidFill>
              </a:rPr>
              <a:t>High agreement across much of the US </a:t>
            </a:r>
            <a:r>
              <a:rPr lang="en-US" sz="2400" dirty="0">
                <a:solidFill>
                  <a:srgbClr val="000000"/>
                </a:solidFill>
                <a:latin typeface="Wingdings 3" panose="05040102010807070707" pitchFamily="18" charset="2"/>
              </a:rPr>
              <a:t>a</a:t>
            </a:r>
            <a:r>
              <a:rPr lang="en-US" sz="2400" dirty="0">
                <a:solidFill>
                  <a:srgbClr val="000000"/>
                </a:solidFill>
              </a:rPr>
              <a:t> The simple framework captures, to first order, the behavior of the full forecasting system.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5D8BB40-3186-44F5-A09A-833788858656}"/>
              </a:ext>
            </a:extLst>
          </p:cNvPr>
          <p:cNvSpPr/>
          <p:nvPr/>
        </p:nvSpPr>
        <p:spPr>
          <a:xfrm rot="3730125">
            <a:off x="6226624" y="1838040"/>
            <a:ext cx="743856" cy="47305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C2836E-28A6-4CC1-8335-548229810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63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9AE502-F98F-49DE-AC90-3A860B6FA10C}"/>
              </a:ext>
            </a:extLst>
          </p:cNvPr>
          <p:cNvSpPr txBox="1"/>
          <p:nvPr/>
        </p:nvSpPr>
        <p:spPr>
          <a:xfrm>
            <a:off x="849085" y="775544"/>
            <a:ext cx="104938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>
                <a:solidFill>
                  <a:srgbClr val="000000"/>
                </a:solidFill>
              </a:rPr>
              <a:t>With this tool in place</a:t>
            </a:r>
            <a:r>
              <a:rPr lang="en-US" sz="2400" dirty="0">
                <a:solidFill>
                  <a:srgbClr val="000000"/>
                </a:solidFill>
              </a:rPr>
              <a:t>, we will now examine hydrological uncertainty in subseasonal (days 16-30) forecasts.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A7D607-C21E-4383-8271-C848EEB3A8E3}"/>
              </a:ext>
            </a:extLst>
          </p:cNvPr>
          <p:cNvSpPr txBox="1"/>
          <p:nvPr/>
        </p:nvSpPr>
        <p:spPr>
          <a:xfrm>
            <a:off x="4279462" y="3633140"/>
            <a:ext cx="1069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U =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0CE37A-DA16-4436-8DF4-0743C1B886AC}"/>
              </a:ext>
            </a:extLst>
          </p:cNvPr>
          <p:cNvSpPr txBox="1"/>
          <p:nvPr/>
        </p:nvSpPr>
        <p:spPr>
          <a:xfrm>
            <a:off x="5979884" y="3124976"/>
            <a:ext cx="199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l-GR" sz="3600" dirty="0">
                <a:solidFill>
                  <a:srgbClr val="000000"/>
                </a:solidFill>
              </a:rPr>
              <a:t>Σ</a:t>
            </a:r>
            <a:r>
              <a:rPr lang="en-US" sz="3600" dirty="0">
                <a:solidFill>
                  <a:srgbClr val="000000"/>
                </a:solidFill>
              </a:rPr>
              <a:t> σ</a:t>
            </a:r>
            <a:r>
              <a:rPr lang="en-US" sz="3600" baseline="30000" dirty="0">
                <a:solidFill>
                  <a:srgbClr val="000000"/>
                </a:solidFill>
              </a:rPr>
              <a:t>2</a:t>
            </a:r>
            <a:r>
              <a:rPr lang="en-US" sz="3600" baseline="-25000" dirty="0">
                <a:solidFill>
                  <a:srgbClr val="000000"/>
                </a:solidFill>
              </a:rPr>
              <a:t>ens-n</a:t>
            </a:r>
            <a:endParaRPr lang="en-US" sz="2800" baseline="-25000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F96A23-F0FE-44AE-A08D-17023BCC76CD}"/>
              </a:ext>
            </a:extLst>
          </p:cNvPr>
          <p:cNvSpPr txBox="1"/>
          <p:nvPr/>
        </p:nvSpPr>
        <p:spPr>
          <a:xfrm>
            <a:off x="6106887" y="3976420"/>
            <a:ext cx="1259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solidFill>
                  <a:srgbClr val="000000"/>
                </a:solidFill>
              </a:rPr>
              <a:t>σ</a:t>
            </a:r>
            <a:r>
              <a:rPr lang="en-US" sz="3600" baseline="30000" dirty="0">
                <a:solidFill>
                  <a:srgbClr val="000000"/>
                </a:solidFill>
              </a:rPr>
              <a:t>2</a:t>
            </a:r>
            <a:r>
              <a:rPr lang="en-US" sz="3600" baseline="-25000" dirty="0">
                <a:solidFill>
                  <a:srgbClr val="000000"/>
                </a:solidFill>
              </a:rPr>
              <a:t>all</a:t>
            </a:r>
            <a:endParaRPr lang="en-US" sz="2800" baseline="-25000" dirty="0">
              <a:solidFill>
                <a:srgbClr val="000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A5F1C2-4667-4C96-BDFE-A64D3FE6E150}"/>
              </a:ext>
            </a:extLst>
          </p:cNvPr>
          <p:cNvCxnSpPr>
            <a:cxnSpLocks/>
          </p:cNvCxnSpPr>
          <p:nvPr/>
        </p:nvCxnSpPr>
        <p:spPr>
          <a:xfrm>
            <a:off x="5270500" y="3894750"/>
            <a:ext cx="2679700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2559E7C-F266-4D92-AC4A-232332A94771}"/>
              </a:ext>
            </a:extLst>
          </p:cNvPr>
          <p:cNvSpPr txBox="1"/>
          <p:nvPr/>
        </p:nvSpPr>
        <p:spPr>
          <a:xfrm>
            <a:off x="8280400" y="2309701"/>
            <a:ext cx="2705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00FF"/>
                </a:solidFill>
              </a:rPr>
              <a:t>Variance of forecasted quantity across all ensemble members of forecast 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E3904CC-D566-4952-AB35-01A2266A39E4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7340600" y="2971421"/>
            <a:ext cx="939800" cy="343279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54B2D34-6F9F-4DA3-B9D9-88C8C2083491}"/>
              </a:ext>
            </a:extLst>
          </p:cNvPr>
          <p:cNvSpPr txBox="1"/>
          <p:nvPr/>
        </p:nvSpPr>
        <p:spPr>
          <a:xfrm>
            <a:off x="5671031" y="300153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432915-F8EA-456C-AEDE-F43AB9763164}"/>
              </a:ext>
            </a:extLst>
          </p:cNvPr>
          <p:cNvSpPr txBox="1"/>
          <p:nvPr/>
        </p:nvSpPr>
        <p:spPr>
          <a:xfrm>
            <a:off x="5653906" y="348222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811A8AA-03BB-404B-977F-40F26F7F6D37}"/>
              </a:ext>
            </a:extLst>
          </p:cNvPr>
          <p:cNvCxnSpPr>
            <a:cxnSpLocks/>
          </p:cNvCxnSpPr>
          <p:nvPr/>
        </p:nvCxnSpPr>
        <p:spPr>
          <a:xfrm>
            <a:off x="5512095" y="3429000"/>
            <a:ext cx="493189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44E1170-A7BD-4C6B-A16A-D90F6744C056}"/>
              </a:ext>
            </a:extLst>
          </p:cNvPr>
          <p:cNvSpPr txBox="1"/>
          <p:nvPr/>
        </p:nvSpPr>
        <p:spPr>
          <a:xfrm>
            <a:off x="6073006" y="293612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B7D3A8-296C-49BB-A727-77C29D51C5D6}"/>
              </a:ext>
            </a:extLst>
          </p:cNvPr>
          <p:cNvSpPr txBox="1"/>
          <p:nvPr/>
        </p:nvSpPr>
        <p:spPr>
          <a:xfrm>
            <a:off x="5960795" y="3544665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n=1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45BD4A-C04F-4EC1-BC68-99B61027899A}"/>
              </a:ext>
            </a:extLst>
          </p:cNvPr>
          <p:cNvSpPr txBox="1"/>
          <p:nvPr/>
        </p:nvSpPr>
        <p:spPr>
          <a:xfrm>
            <a:off x="7810499" y="4486907"/>
            <a:ext cx="35324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00FF"/>
                </a:solidFill>
              </a:rPr>
              <a:t>Variance of forecasted quantity across all ensemble members of all forecasts – the “climatological” variance of the quantity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00422BF-7AFC-4FCE-8E0B-ED3C77E2128B}"/>
              </a:ext>
            </a:extLst>
          </p:cNvPr>
          <p:cNvCxnSpPr>
            <a:cxnSpLocks/>
          </p:cNvCxnSpPr>
          <p:nvPr/>
        </p:nvCxnSpPr>
        <p:spPr>
          <a:xfrm flipH="1" flipV="1">
            <a:off x="7118351" y="4446072"/>
            <a:ext cx="692149" cy="302446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59FF39B-9870-4C8D-9392-C617CD82A4B3}"/>
              </a:ext>
            </a:extLst>
          </p:cNvPr>
          <p:cNvSpPr txBox="1"/>
          <p:nvPr/>
        </p:nvSpPr>
        <p:spPr>
          <a:xfrm>
            <a:off x="632911" y="5293601"/>
            <a:ext cx="58849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</a:rPr>
              <a:t>U = 0:  No uncertainty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</a:rPr>
              <a:t>U = 1:  Maximum uncertainty (no potential for skill)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DB18D8-42F2-41CE-90CC-6C269BC8E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20</a:t>
            </a:fld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5732D5-AB84-4F12-801C-73177D4E1582}"/>
              </a:ext>
            </a:extLst>
          </p:cNvPr>
          <p:cNvSpPr txBox="1"/>
          <p:nvPr/>
        </p:nvSpPr>
        <p:spPr>
          <a:xfrm>
            <a:off x="1115010" y="3177192"/>
            <a:ext cx="34508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rgbClr val="000000"/>
                </a:solidFill>
              </a:rPr>
              <a:t>Uncertainty (spread) metric: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32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E17EFD-30CB-41AF-B981-78FC2126A454}"/>
              </a:ext>
            </a:extLst>
          </p:cNvPr>
          <p:cNvSpPr txBox="1"/>
          <p:nvPr/>
        </p:nvSpPr>
        <p:spPr>
          <a:xfrm>
            <a:off x="1000165" y="825249"/>
            <a:ext cx="1004479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solidFill>
                <a:srgbClr val="000000"/>
              </a:solidFill>
            </a:endParaRPr>
          </a:p>
          <a:p>
            <a:r>
              <a:rPr lang="en-US" sz="2000" b="1" dirty="0">
                <a:solidFill>
                  <a:srgbClr val="000000"/>
                </a:solidFill>
              </a:rPr>
              <a:t>Years examined</a:t>
            </a:r>
            <a:r>
              <a:rPr lang="en-US" sz="2000" dirty="0">
                <a:solidFill>
                  <a:srgbClr val="000000"/>
                </a:solidFill>
              </a:rPr>
              <a:t>:  1999-2015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r>
              <a:rPr lang="en-US" sz="2000" b="1" dirty="0">
                <a:solidFill>
                  <a:srgbClr val="000000"/>
                </a:solidFill>
              </a:rPr>
              <a:t>Source of W</a:t>
            </a:r>
            <a:r>
              <a:rPr lang="en-US" sz="2000" b="1" baseline="-25000" dirty="0">
                <a:solidFill>
                  <a:srgbClr val="000000"/>
                </a:solidFill>
              </a:rPr>
              <a:t>0</a:t>
            </a:r>
            <a:r>
              <a:rPr lang="en-US" sz="2000" b="1" dirty="0">
                <a:solidFill>
                  <a:srgbClr val="000000"/>
                </a:solidFill>
              </a:rPr>
              <a:t> values</a:t>
            </a:r>
            <a:r>
              <a:rPr lang="en-US" sz="2000" dirty="0">
                <a:solidFill>
                  <a:srgbClr val="000000"/>
                </a:solidFill>
              </a:rPr>
              <a:t>: MERRA-2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r>
              <a:rPr lang="en-US" sz="2000" b="1" dirty="0">
                <a:solidFill>
                  <a:srgbClr val="000000"/>
                </a:solidFill>
              </a:rPr>
              <a:t>Source of F</a:t>
            </a:r>
            <a:r>
              <a:rPr lang="en-US" sz="2000" b="1" baseline="-25000" dirty="0">
                <a:solidFill>
                  <a:srgbClr val="000000"/>
                </a:solidFill>
              </a:rPr>
              <a:t>E</a:t>
            </a:r>
            <a:r>
              <a:rPr lang="en-US" sz="2000" b="1" dirty="0">
                <a:solidFill>
                  <a:srgbClr val="000000"/>
                </a:solidFill>
              </a:rPr>
              <a:t>(W) and F</a:t>
            </a:r>
            <a:r>
              <a:rPr lang="en-US" sz="2000" b="1" baseline="-25000" dirty="0">
                <a:solidFill>
                  <a:srgbClr val="000000"/>
                </a:solidFill>
              </a:rPr>
              <a:t>Q</a:t>
            </a:r>
            <a:r>
              <a:rPr lang="en-US" sz="2000" b="1" dirty="0">
                <a:solidFill>
                  <a:srgbClr val="000000"/>
                </a:solidFill>
              </a:rPr>
              <a:t>(W) relationships</a:t>
            </a:r>
            <a:r>
              <a:rPr lang="en-US" sz="2000" dirty="0">
                <a:solidFill>
                  <a:srgbClr val="000000"/>
                </a:solidFill>
              </a:rPr>
              <a:t>:  MERRA-2 (independent time period).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r>
              <a:rPr lang="en-US" sz="2000" b="1" dirty="0">
                <a:solidFill>
                  <a:srgbClr val="000000"/>
                </a:solidFill>
              </a:rPr>
              <a:t>Validation data for W and E</a:t>
            </a:r>
            <a:r>
              <a:rPr lang="en-US" sz="2000" dirty="0">
                <a:solidFill>
                  <a:srgbClr val="000000"/>
                </a:solidFill>
              </a:rPr>
              <a:t>:  MERRA-2 (i.e., not truly observations)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Unless otherwise noted, we focus here on forecasts initialized </a:t>
            </a:r>
            <a:r>
              <a:rPr lang="en-US" sz="2800" dirty="0">
                <a:solidFill>
                  <a:srgbClr val="FF0000"/>
                </a:solidFill>
              </a:rPr>
              <a:t>July 5 </a:t>
            </a:r>
            <a:r>
              <a:rPr lang="en-US" sz="2400" dirty="0">
                <a:solidFill>
                  <a:srgbClr val="000000"/>
                </a:solidFill>
              </a:rPr>
              <a:t>and analyze the spreads of E and W forecasted for </a:t>
            </a:r>
            <a:r>
              <a:rPr lang="en-US" sz="2800" dirty="0">
                <a:solidFill>
                  <a:srgbClr val="FF0000"/>
                </a:solidFill>
              </a:rPr>
              <a:t>days 16-30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70D8CE-73B5-49FC-909A-3E6BFBBF3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417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9AE502-F98F-49DE-AC90-3A860B6FA10C}"/>
              </a:ext>
            </a:extLst>
          </p:cNvPr>
          <p:cNvSpPr txBox="1"/>
          <p:nvPr/>
        </p:nvSpPr>
        <p:spPr>
          <a:xfrm>
            <a:off x="849085" y="1347140"/>
            <a:ext cx="104938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>
                <a:solidFill>
                  <a:srgbClr val="000000"/>
                </a:solidFill>
              </a:rPr>
              <a:t>We now explore 3 facets of hydrological uncertainty:</a:t>
            </a:r>
          </a:p>
          <a:p>
            <a:pPr algn="l"/>
            <a:endParaRPr lang="en-US" sz="2400" dirty="0">
              <a:solidFill>
                <a:srgbClr val="000000"/>
              </a:solidFill>
            </a:endParaRPr>
          </a:p>
          <a:p>
            <a:pPr marL="457200" indent="-457200" algn="l">
              <a:buAutoNum type="arabicParenR"/>
            </a:pPr>
            <a:r>
              <a:rPr lang="en-US" sz="2400" dirty="0">
                <a:solidFill>
                  <a:srgbClr val="000000"/>
                </a:solidFill>
              </a:rPr>
              <a:t>The relative importance of P variability and W</a:t>
            </a:r>
            <a:r>
              <a:rPr lang="en-US" sz="2400" baseline="-25000" dirty="0">
                <a:solidFill>
                  <a:srgbClr val="000000"/>
                </a:solidFill>
              </a:rPr>
              <a:t>0</a:t>
            </a:r>
            <a:r>
              <a:rPr lang="en-US" sz="2400" dirty="0">
                <a:solidFill>
                  <a:srgbClr val="000000"/>
                </a:solidFill>
              </a:rPr>
              <a:t> variability in defining E and W forecast uncertainty;</a:t>
            </a:r>
          </a:p>
          <a:p>
            <a:pPr marL="457200" indent="-457200" algn="l">
              <a:buAutoNum type="arabicParenR"/>
            </a:pPr>
            <a:endParaRPr lang="en-US" sz="2400" dirty="0">
              <a:solidFill>
                <a:srgbClr val="000000"/>
              </a:solidFill>
            </a:endParaRPr>
          </a:p>
          <a:p>
            <a:pPr marL="457200" indent="-457200" algn="l">
              <a:buAutoNum type="arabicParenR"/>
            </a:pPr>
            <a:r>
              <a:rPr lang="en-US" sz="2400" dirty="0">
                <a:solidFill>
                  <a:srgbClr val="000000"/>
                </a:solidFill>
              </a:rPr>
              <a:t>The shape of the land model’s effective “beta curve” on E and W forecast uncertainty; and</a:t>
            </a:r>
          </a:p>
          <a:p>
            <a:pPr marL="457200" indent="-457200" algn="l">
              <a:buAutoNum type="arabicParenR"/>
            </a:pPr>
            <a:endParaRPr lang="en-US" sz="2400" dirty="0">
              <a:solidFill>
                <a:srgbClr val="000000"/>
              </a:solidFill>
            </a:endParaRPr>
          </a:p>
          <a:p>
            <a:pPr marL="457200" indent="-457200" algn="l">
              <a:buAutoNum type="arabicParenR"/>
            </a:pPr>
            <a:r>
              <a:rPr lang="en-US" sz="2400" dirty="0">
                <a:solidFill>
                  <a:srgbClr val="000000"/>
                </a:solidFill>
              </a:rPr>
              <a:t>The impact of Covariance(P, W</a:t>
            </a:r>
            <a:r>
              <a:rPr lang="en-US" sz="2400" baseline="-25000" dirty="0">
                <a:solidFill>
                  <a:srgbClr val="000000"/>
                </a:solidFill>
              </a:rPr>
              <a:t>0</a:t>
            </a:r>
            <a:r>
              <a:rPr lang="en-US" sz="2400" dirty="0">
                <a:solidFill>
                  <a:srgbClr val="000000"/>
                </a:solidFill>
              </a:rPr>
              <a:t>) on E and W forecast uncertainty.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CF6CBF-C988-4B76-89EA-830339238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4854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9AE502-F98F-49DE-AC90-3A860B6FA10C}"/>
              </a:ext>
            </a:extLst>
          </p:cNvPr>
          <p:cNvSpPr txBox="1"/>
          <p:nvPr/>
        </p:nvSpPr>
        <p:spPr>
          <a:xfrm>
            <a:off x="849085" y="496213"/>
            <a:ext cx="1049383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AutoNum type="arabicParenR"/>
            </a:pPr>
            <a:r>
              <a:rPr lang="en-US" sz="2400" b="1" dirty="0">
                <a:solidFill>
                  <a:srgbClr val="000000"/>
                </a:solidFill>
              </a:rPr>
              <a:t>The relative importance of P variability and W</a:t>
            </a:r>
            <a:r>
              <a:rPr lang="en-US" sz="2400" b="1" baseline="-25000" dirty="0">
                <a:solidFill>
                  <a:srgbClr val="000000"/>
                </a:solidFill>
              </a:rPr>
              <a:t>0</a:t>
            </a:r>
            <a:r>
              <a:rPr lang="en-US" sz="2400" b="1" dirty="0">
                <a:solidFill>
                  <a:srgbClr val="000000"/>
                </a:solidFill>
              </a:rPr>
              <a:t> variability</a:t>
            </a:r>
          </a:p>
          <a:p>
            <a:pPr marL="457200" indent="-457200" algn="l">
              <a:buAutoNum type="arabicParenR"/>
            </a:pPr>
            <a:endParaRPr lang="en-US" sz="2400" dirty="0">
              <a:solidFill>
                <a:srgbClr val="000000"/>
              </a:solidFill>
            </a:endParaRPr>
          </a:p>
          <a:p>
            <a:pPr algn="l"/>
            <a:r>
              <a:rPr lang="en-US" sz="2400" dirty="0">
                <a:solidFill>
                  <a:srgbClr val="000000"/>
                </a:solidFill>
              </a:rPr>
              <a:t>For a given location and forecast start date, consider the interannual variance of total initial water in the soil column….</a:t>
            </a:r>
          </a:p>
          <a:p>
            <a:pPr algn="l"/>
            <a:endParaRPr lang="en-US" sz="2400" dirty="0">
              <a:solidFill>
                <a:srgbClr val="000000"/>
              </a:solidFill>
            </a:endParaRPr>
          </a:p>
          <a:p>
            <a:pPr algn="l"/>
            <a:endParaRPr lang="en-US" sz="2400" dirty="0">
              <a:solidFill>
                <a:srgbClr val="000000"/>
              </a:solidFill>
            </a:endParaRPr>
          </a:p>
          <a:p>
            <a:pPr algn="l"/>
            <a:endParaRPr lang="en-US" sz="2400" dirty="0">
              <a:solidFill>
                <a:srgbClr val="000000"/>
              </a:solidFill>
            </a:endParaRPr>
          </a:p>
          <a:p>
            <a:pPr algn="l"/>
            <a:endParaRPr lang="en-US" dirty="0">
              <a:solidFill>
                <a:srgbClr val="000000"/>
              </a:solidFill>
            </a:endParaRPr>
          </a:p>
          <a:p>
            <a:pPr algn="l"/>
            <a:r>
              <a:rPr lang="en-US" sz="2400" dirty="0">
                <a:solidFill>
                  <a:srgbClr val="000000"/>
                </a:solidFill>
              </a:rPr>
              <a:t>… and the interannual variance of the total precipitation volume falling during the forecast period (across all ensemble members and all years)…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0AD8E04-BF00-42AE-84BF-6A91B1464B2E}"/>
              </a:ext>
            </a:extLst>
          </p:cNvPr>
          <p:cNvGrpSpPr/>
          <p:nvPr/>
        </p:nvGrpSpPr>
        <p:grpSpPr>
          <a:xfrm>
            <a:off x="2613131" y="4440176"/>
            <a:ext cx="4553072" cy="279291"/>
            <a:chOff x="3243941" y="5016903"/>
            <a:chExt cx="4553072" cy="684665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6CF77CD-671B-43BE-8360-D2404C8196B7}"/>
                </a:ext>
              </a:extLst>
            </p:cNvPr>
            <p:cNvSpPr/>
            <p:nvPr/>
          </p:nvSpPr>
          <p:spPr>
            <a:xfrm flipV="1">
              <a:off x="3243941" y="5019497"/>
              <a:ext cx="343828" cy="674981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A408FE1-C838-4C3D-9B5D-751B8B7250EA}"/>
                </a:ext>
              </a:extLst>
            </p:cNvPr>
            <p:cNvSpPr/>
            <p:nvPr/>
          </p:nvSpPr>
          <p:spPr>
            <a:xfrm flipV="1">
              <a:off x="3855945" y="5208417"/>
              <a:ext cx="363752" cy="475238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FDD639F-DB0C-44EB-B8A4-BE4868FCD0B3}"/>
                </a:ext>
              </a:extLst>
            </p:cNvPr>
            <p:cNvSpPr/>
            <p:nvPr/>
          </p:nvSpPr>
          <p:spPr>
            <a:xfrm flipV="1">
              <a:off x="4452257" y="5365471"/>
              <a:ext cx="348342" cy="329003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7275FE9-25FF-4CF9-90A9-E7428F786A73}"/>
                </a:ext>
              </a:extLst>
            </p:cNvPr>
            <p:cNvSpPr/>
            <p:nvPr/>
          </p:nvSpPr>
          <p:spPr>
            <a:xfrm flipV="1">
              <a:off x="5068774" y="5365468"/>
              <a:ext cx="363751" cy="329005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46D439B-FBF3-47B4-8145-1470AF53F854}"/>
                </a:ext>
              </a:extLst>
            </p:cNvPr>
            <p:cNvSpPr/>
            <p:nvPr/>
          </p:nvSpPr>
          <p:spPr>
            <a:xfrm flipV="1">
              <a:off x="6825343" y="5247282"/>
              <a:ext cx="353222" cy="436373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A513E61-5984-41CF-AF57-943B7546B051}"/>
                </a:ext>
              </a:extLst>
            </p:cNvPr>
            <p:cNvSpPr/>
            <p:nvPr/>
          </p:nvSpPr>
          <p:spPr>
            <a:xfrm flipV="1">
              <a:off x="5649679" y="5230706"/>
              <a:ext cx="348344" cy="470862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B9612B0-8B80-40F3-89E5-F3E8DC0E1A2A}"/>
                </a:ext>
              </a:extLst>
            </p:cNvPr>
            <p:cNvSpPr/>
            <p:nvPr/>
          </p:nvSpPr>
          <p:spPr>
            <a:xfrm flipV="1">
              <a:off x="6237510" y="5524824"/>
              <a:ext cx="390767" cy="167061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196890D0-9FCD-4C41-ACB0-3C46FD1B2355}"/>
                </a:ext>
              </a:extLst>
            </p:cNvPr>
            <p:cNvSpPr/>
            <p:nvPr/>
          </p:nvSpPr>
          <p:spPr>
            <a:xfrm flipV="1">
              <a:off x="7406246" y="5016903"/>
              <a:ext cx="390767" cy="674981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118C2F8-CAB7-4C5E-8ABE-AB1E2CF545B6}"/>
              </a:ext>
            </a:extLst>
          </p:cNvPr>
          <p:cNvGrpSpPr/>
          <p:nvPr/>
        </p:nvGrpSpPr>
        <p:grpSpPr>
          <a:xfrm>
            <a:off x="2512861" y="5994190"/>
            <a:ext cx="4779810" cy="338558"/>
            <a:chOff x="3074744" y="5758416"/>
            <a:chExt cx="4779810" cy="338558"/>
          </a:xfrm>
          <a:noFill/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B0979A9-DD01-4A51-B0D0-40A13CD1393E}"/>
                </a:ext>
              </a:extLst>
            </p:cNvPr>
            <p:cNvSpPr txBox="1"/>
            <p:nvPr/>
          </p:nvSpPr>
          <p:spPr>
            <a:xfrm>
              <a:off x="3074744" y="5758420"/>
              <a:ext cx="628698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ens1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924D3E4-CF3F-4007-96B4-6A3F76CE7BF2}"/>
                </a:ext>
              </a:extLst>
            </p:cNvPr>
            <p:cNvSpPr txBox="1"/>
            <p:nvPr/>
          </p:nvSpPr>
          <p:spPr>
            <a:xfrm>
              <a:off x="3673927" y="5758420"/>
              <a:ext cx="628698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ens2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C92A45B-1209-4D86-A4D9-D2E88A7CB840}"/>
                </a:ext>
              </a:extLst>
            </p:cNvPr>
            <p:cNvSpPr txBox="1"/>
            <p:nvPr/>
          </p:nvSpPr>
          <p:spPr>
            <a:xfrm>
              <a:off x="4272643" y="5758420"/>
              <a:ext cx="628698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ens3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EEF1E11-24F5-4529-9567-70FA24904785}"/>
                </a:ext>
              </a:extLst>
            </p:cNvPr>
            <p:cNvSpPr txBox="1"/>
            <p:nvPr/>
          </p:nvSpPr>
          <p:spPr>
            <a:xfrm>
              <a:off x="4871826" y="5758420"/>
              <a:ext cx="628698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ens4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51BFC94-CEF5-49DE-B74D-4048262F01DB}"/>
                </a:ext>
              </a:extLst>
            </p:cNvPr>
            <p:cNvSpPr txBox="1"/>
            <p:nvPr/>
          </p:nvSpPr>
          <p:spPr>
            <a:xfrm>
              <a:off x="5447824" y="5758416"/>
              <a:ext cx="628698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ens5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4758C46-E926-4D0D-B37C-45010300DC87}"/>
                </a:ext>
              </a:extLst>
            </p:cNvPr>
            <p:cNvSpPr txBox="1"/>
            <p:nvPr/>
          </p:nvSpPr>
          <p:spPr>
            <a:xfrm>
              <a:off x="6047007" y="5758416"/>
              <a:ext cx="628698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ens6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F16C869-7B3F-4FA2-9028-C9EBB2582E56}"/>
                </a:ext>
              </a:extLst>
            </p:cNvPr>
            <p:cNvSpPr txBox="1"/>
            <p:nvPr/>
          </p:nvSpPr>
          <p:spPr>
            <a:xfrm>
              <a:off x="6636198" y="5758416"/>
              <a:ext cx="628698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ens7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EE674D9-146E-4496-9DA4-D9B2BA0C97FF}"/>
                </a:ext>
              </a:extLst>
            </p:cNvPr>
            <p:cNvSpPr txBox="1"/>
            <p:nvPr/>
          </p:nvSpPr>
          <p:spPr>
            <a:xfrm>
              <a:off x="7225856" y="5758416"/>
              <a:ext cx="628698" cy="33855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ens8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2032F13-3EC1-4234-9774-BD4D2AEFF935}"/>
              </a:ext>
            </a:extLst>
          </p:cNvPr>
          <p:cNvGrpSpPr/>
          <p:nvPr/>
        </p:nvGrpSpPr>
        <p:grpSpPr>
          <a:xfrm>
            <a:off x="2613131" y="2272029"/>
            <a:ext cx="348344" cy="473518"/>
            <a:chOff x="8956220" y="1495487"/>
            <a:chExt cx="2294166" cy="443178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4681FF1-D9BD-4E36-BB77-B55D7F85284A}"/>
                </a:ext>
              </a:extLst>
            </p:cNvPr>
            <p:cNvSpPr/>
            <p:nvPr/>
          </p:nvSpPr>
          <p:spPr>
            <a:xfrm>
              <a:off x="8956220" y="1495487"/>
              <a:ext cx="2294165" cy="4425042"/>
            </a:xfrm>
            <a:prstGeom prst="rect">
              <a:avLst/>
            </a:prstGeom>
            <a:noFill/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6FF4C8B-0C98-4C17-B45B-33112FCD775D}"/>
                </a:ext>
              </a:extLst>
            </p:cNvPr>
            <p:cNvSpPr/>
            <p:nvPr/>
          </p:nvSpPr>
          <p:spPr>
            <a:xfrm>
              <a:off x="8956220" y="2993893"/>
              <a:ext cx="2294166" cy="2933377"/>
            </a:xfrm>
            <a:prstGeom prst="rect">
              <a:avLst/>
            </a:prstGeom>
            <a:solidFill>
              <a:srgbClr val="97E4FF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9D19030-92C6-4671-B7BC-C7C455E39DE4}"/>
              </a:ext>
            </a:extLst>
          </p:cNvPr>
          <p:cNvGrpSpPr/>
          <p:nvPr/>
        </p:nvGrpSpPr>
        <p:grpSpPr>
          <a:xfrm>
            <a:off x="3364136" y="2271936"/>
            <a:ext cx="348344" cy="473518"/>
            <a:chOff x="8956220" y="1495487"/>
            <a:chExt cx="2294166" cy="443177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C1347E9-5A9B-4040-81A5-6873736B9B6F}"/>
                </a:ext>
              </a:extLst>
            </p:cNvPr>
            <p:cNvSpPr/>
            <p:nvPr/>
          </p:nvSpPr>
          <p:spPr>
            <a:xfrm>
              <a:off x="8956220" y="1495487"/>
              <a:ext cx="2294165" cy="4425042"/>
            </a:xfrm>
            <a:prstGeom prst="rect">
              <a:avLst/>
            </a:prstGeom>
            <a:noFill/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049020F-6EF6-4982-9914-159B3B0A9C60}"/>
                </a:ext>
              </a:extLst>
            </p:cNvPr>
            <p:cNvSpPr/>
            <p:nvPr/>
          </p:nvSpPr>
          <p:spPr>
            <a:xfrm>
              <a:off x="8956220" y="4572524"/>
              <a:ext cx="2294166" cy="1354739"/>
            </a:xfrm>
            <a:prstGeom prst="rect">
              <a:avLst/>
            </a:prstGeom>
            <a:solidFill>
              <a:srgbClr val="97E4FF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2497723-4654-40AA-99B9-4C624493237E}"/>
              </a:ext>
            </a:extLst>
          </p:cNvPr>
          <p:cNvGrpSpPr/>
          <p:nvPr/>
        </p:nvGrpSpPr>
        <p:grpSpPr>
          <a:xfrm>
            <a:off x="4085395" y="2264293"/>
            <a:ext cx="348344" cy="473518"/>
            <a:chOff x="8956220" y="1495487"/>
            <a:chExt cx="2294166" cy="443178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51D1949-BF63-47E3-81CE-E164CD972689}"/>
                </a:ext>
              </a:extLst>
            </p:cNvPr>
            <p:cNvSpPr/>
            <p:nvPr/>
          </p:nvSpPr>
          <p:spPr>
            <a:xfrm>
              <a:off x="8956220" y="1495487"/>
              <a:ext cx="2294165" cy="4425042"/>
            </a:xfrm>
            <a:prstGeom prst="rect">
              <a:avLst/>
            </a:prstGeom>
            <a:noFill/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9AD9104-54F7-41D8-81F4-C8D85306CF1D}"/>
                </a:ext>
              </a:extLst>
            </p:cNvPr>
            <p:cNvSpPr/>
            <p:nvPr/>
          </p:nvSpPr>
          <p:spPr>
            <a:xfrm>
              <a:off x="8956220" y="3500408"/>
              <a:ext cx="2294166" cy="2426862"/>
            </a:xfrm>
            <a:prstGeom prst="rect">
              <a:avLst/>
            </a:prstGeom>
            <a:solidFill>
              <a:srgbClr val="97E4FF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CC11E95-0285-46FF-B01C-178C61130A88}"/>
              </a:ext>
            </a:extLst>
          </p:cNvPr>
          <p:cNvGrpSpPr/>
          <p:nvPr/>
        </p:nvGrpSpPr>
        <p:grpSpPr>
          <a:xfrm>
            <a:off x="4808119" y="2263353"/>
            <a:ext cx="348344" cy="473518"/>
            <a:chOff x="8956220" y="1495487"/>
            <a:chExt cx="2294166" cy="4431783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3B71F90-2276-4BA2-B3E3-E9C8626C1FAD}"/>
                </a:ext>
              </a:extLst>
            </p:cNvPr>
            <p:cNvSpPr/>
            <p:nvPr/>
          </p:nvSpPr>
          <p:spPr>
            <a:xfrm>
              <a:off x="8956220" y="1495487"/>
              <a:ext cx="2294165" cy="4425042"/>
            </a:xfrm>
            <a:prstGeom prst="rect">
              <a:avLst/>
            </a:prstGeom>
            <a:noFill/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0375B12-DA70-47CB-B72B-C6F0ED1CDE98}"/>
                </a:ext>
              </a:extLst>
            </p:cNvPr>
            <p:cNvSpPr/>
            <p:nvPr/>
          </p:nvSpPr>
          <p:spPr>
            <a:xfrm>
              <a:off x="8956220" y="2789261"/>
              <a:ext cx="2294166" cy="3138009"/>
            </a:xfrm>
            <a:prstGeom prst="rect">
              <a:avLst/>
            </a:prstGeom>
            <a:solidFill>
              <a:srgbClr val="97E4FF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CFE4672-73BB-4B24-88E3-A0D1C12BF225}"/>
              </a:ext>
            </a:extLst>
          </p:cNvPr>
          <p:cNvGrpSpPr/>
          <p:nvPr/>
        </p:nvGrpSpPr>
        <p:grpSpPr>
          <a:xfrm>
            <a:off x="5510532" y="2256696"/>
            <a:ext cx="348344" cy="473518"/>
            <a:chOff x="8956220" y="1495487"/>
            <a:chExt cx="2294166" cy="4431777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3DA88A6-A251-4FD3-A627-B473E1ABA07C}"/>
                </a:ext>
              </a:extLst>
            </p:cNvPr>
            <p:cNvSpPr/>
            <p:nvPr/>
          </p:nvSpPr>
          <p:spPr>
            <a:xfrm>
              <a:off x="8956220" y="1495487"/>
              <a:ext cx="2294165" cy="4425042"/>
            </a:xfrm>
            <a:prstGeom prst="rect">
              <a:avLst/>
            </a:prstGeom>
            <a:noFill/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8B442A2-D7AF-4687-8880-BA0E4C413893}"/>
                </a:ext>
              </a:extLst>
            </p:cNvPr>
            <p:cNvSpPr/>
            <p:nvPr/>
          </p:nvSpPr>
          <p:spPr>
            <a:xfrm>
              <a:off x="8956220" y="4104673"/>
              <a:ext cx="2294166" cy="1822591"/>
            </a:xfrm>
            <a:prstGeom prst="rect">
              <a:avLst/>
            </a:prstGeom>
            <a:solidFill>
              <a:srgbClr val="97E4FF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9AFB1F3-C3F3-4131-AA30-BD9BDE1F29B0}"/>
              </a:ext>
            </a:extLst>
          </p:cNvPr>
          <p:cNvGrpSpPr/>
          <p:nvPr/>
        </p:nvGrpSpPr>
        <p:grpSpPr>
          <a:xfrm>
            <a:off x="6804129" y="2249092"/>
            <a:ext cx="348344" cy="473518"/>
            <a:chOff x="8956220" y="1495487"/>
            <a:chExt cx="2294166" cy="4431783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E3B48E5-4710-4611-B25E-8211B37B2BB4}"/>
                </a:ext>
              </a:extLst>
            </p:cNvPr>
            <p:cNvSpPr/>
            <p:nvPr/>
          </p:nvSpPr>
          <p:spPr>
            <a:xfrm>
              <a:off x="8956220" y="1495487"/>
              <a:ext cx="2294165" cy="4425042"/>
            </a:xfrm>
            <a:prstGeom prst="rect">
              <a:avLst/>
            </a:prstGeom>
            <a:noFill/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54C004A-49B7-420F-92C8-322FB2886133}"/>
                </a:ext>
              </a:extLst>
            </p:cNvPr>
            <p:cNvSpPr/>
            <p:nvPr/>
          </p:nvSpPr>
          <p:spPr>
            <a:xfrm>
              <a:off x="8956220" y="2922737"/>
              <a:ext cx="2294166" cy="3004533"/>
            </a:xfrm>
            <a:prstGeom prst="rect">
              <a:avLst/>
            </a:prstGeom>
            <a:solidFill>
              <a:srgbClr val="97E4FF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33E76578-2AD7-4A71-ADDB-711B76EAD8EA}"/>
              </a:ext>
            </a:extLst>
          </p:cNvPr>
          <p:cNvSpPr txBox="1"/>
          <p:nvPr/>
        </p:nvSpPr>
        <p:spPr>
          <a:xfrm>
            <a:off x="2406224" y="2730214"/>
            <a:ext cx="7701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</a:rPr>
              <a:t>Year 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3299B4D-5599-42AF-B6C5-7157F5F04829}"/>
              </a:ext>
            </a:extLst>
          </p:cNvPr>
          <p:cNvSpPr txBox="1"/>
          <p:nvPr/>
        </p:nvSpPr>
        <p:spPr>
          <a:xfrm>
            <a:off x="3146812" y="2730214"/>
            <a:ext cx="7701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</a:rPr>
              <a:t>Year 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028BDC2-339F-4B60-9FCA-8941DC42B0F2}"/>
              </a:ext>
            </a:extLst>
          </p:cNvPr>
          <p:cNvSpPr txBox="1"/>
          <p:nvPr/>
        </p:nvSpPr>
        <p:spPr>
          <a:xfrm>
            <a:off x="3868073" y="2730214"/>
            <a:ext cx="7701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</a:rPr>
              <a:t>Year 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C9B50D2-CBDE-498E-8367-4234C80FEEC0}"/>
              </a:ext>
            </a:extLst>
          </p:cNvPr>
          <p:cNvSpPr txBox="1"/>
          <p:nvPr/>
        </p:nvSpPr>
        <p:spPr>
          <a:xfrm>
            <a:off x="4618090" y="2730214"/>
            <a:ext cx="7701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</a:rPr>
              <a:t>Year 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EDAF0C2-DF65-4744-93E6-DAFD26B06C58}"/>
              </a:ext>
            </a:extLst>
          </p:cNvPr>
          <p:cNvSpPr txBox="1"/>
          <p:nvPr/>
        </p:nvSpPr>
        <p:spPr>
          <a:xfrm>
            <a:off x="5297783" y="2730211"/>
            <a:ext cx="7701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</a:rPr>
              <a:t>Year 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C2D56E7-216F-4982-9754-7AFFB03E473C}"/>
              </a:ext>
            </a:extLst>
          </p:cNvPr>
          <p:cNvSpPr txBox="1"/>
          <p:nvPr/>
        </p:nvSpPr>
        <p:spPr>
          <a:xfrm>
            <a:off x="6548105" y="2730211"/>
            <a:ext cx="8038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</a:rPr>
              <a:t>Year 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43497DD-17BA-434B-842F-A91A82158A9C}"/>
              </a:ext>
            </a:extLst>
          </p:cNvPr>
          <p:cNvSpPr txBox="1"/>
          <p:nvPr/>
        </p:nvSpPr>
        <p:spPr>
          <a:xfrm>
            <a:off x="7667000" y="2231296"/>
            <a:ext cx="2141489" cy="496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C00000"/>
                </a:solidFill>
              </a:rPr>
              <a:t>characterize with </a:t>
            </a:r>
            <a:r>
              <a:rPr lang="el-GR" sz="2000" dirty="0">
                <a:solidFill>
                  <a:srgbClr val="C00000"/>
                </a:solidFill>
              </a:rPr>
              <a:t>σ</a:t>
            </a:r>
            <a:r>
              <a:rPr lang="en-US" sz="2000" baseline="30000" dirty="0">
                <a:solidFill>
                  <a:srgbClr val="C00000"/>
                </a:solidFill>
              </a:rPr>
              <a:t>2</a:t>
            </a:r>
            <a:r>
              <a:rPr lang="en-US" sz="2000" baseline="-25000" dirty="0">
                <a:solidFill>
                  <a:srgbClr val="C00000"/>
                </a:solidFill>
              </a:rPr>
              <a:t>W0</a:t>
            </a:r>
            <a:r>
              <a:rPr lang="en-US" sz="2000" dirty="0">
                <a:solidFill>
                  <a:srgbClr val="C00000"/>
                </a:solidFill>
              </a:rPr>
              <a:t> (mm</a:t>
            </a:r>
            <a:r>
              <a:rPr lang="en-US" sz="2000" baseline="30000" dirty="0">
                <a:solidFill>
                  <a:srgbClr val="C00000"/>
                </a:solidFill>
              </a:rPr>
              <a:t>2</a:t>
            </a:r>
            <a:r>
              <a:rPr lang="en-US" sz="2000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502D268-0906-4672-8F36-DCE654FC0281}"/>
              </a:ext>
            </a:extLst>
          </p:cNvPr>
          <p:cNvSpPr txBox="1"/>
          <p:nvPr/>
        </p:nvSpPr>
        <p:spPr>
          <a:xfrm>
            <a:off x="7666999" y="4989733"/>
            <a:ext cx="21414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C00000"/>
                </a:solidFill>
              </a:rPr>
              <a:t>characterize with </a:t>
            </a:r>
            <a:r>
              <a:rPr lang="el-GR" sz="2000" dirty="0">
                <a:solidFill>
                  <a:srgbClr val="C00000"/>
                </a:solidFill>
              </a:rPr>
              <a:t>σ</a:t>
            </a:r>
            <a:r>
              <a:rPr lang="en-US" sz="2000" baseline="30000" dirty="0">
                <a:solidFill>
                  <a:srgbClr val="C00000"/>
                </a:solidFill>
              </a:rPr>
              <a:t>2</a:t>
            </a:r>
            <a:r>
              <a:rPr lang="en-US" sz="2000" baseline="-25000" dirty="0">
                <a:solidFill>
                  <a:srgbClr val="C00000"/>
                </a:solidFill>
              </a:rPr>
              <a:t>P</a:t>
            </a:r>
            <a:r>
              <a:rPr lang="en-US" sz="2000" dirty="0">
                <a:solidFill>
                  <a:srgbClr val="C00000"/>
                </a:solidFill>
              </a:rPr>
              <a:t> (mm</a:t>
            </a:r>
            <a:r>
              <a:rPr lang="en-US" sz="2000" baseline="30000" dirty="0">
                <a:solidFill>
                  <a:srgbClr val="C00000"/>
                </a:solidFill>
              </a:rPr>
              <a:t>2</a:t>
            </a:r>
            <a:r>
              <a:rPr lang="en-US" sz="2000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EE6925-63F1-4EAB-834D-DA971900C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23</a:t>
            </a:fld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A6A5C4F-B063-4D9A-B503-BDEED9612DAE}"/>
              </a:ext>
            </a:extLst>
          </p:cNvPr>
          <p:cNvGrpSpPr/>
          <p:nvPr/>
        </p:nvGrpSpPr>
        <p:grpSpPr>
          <a:xfrm>
            <a:off x="2613131" y="4914261"/>
            <a:ext cx="4510650" cy="278233"/>
            <a:chOff x="3243941" y="5019497"/>
            <a:chExt cx="4510650" cy="682071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B04F9CD-7E77-4C97-A3D3-2C264F390760}"/>
                </a:ext>
              </a:extLst>
            </p:cNvPr>
            <p:cNvSpPr/>
            <p:nvPr/>
          </p:nvSpPr>
          <p:spPr>
            <a:xfrm flipV="1">
              <a:off x="3243941" y="5365480"/>
              <a:ext cx="348344" cy="328997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0C2D0081-71B3-4138-8869-BC51F2828FB9}"/>
                </a:ext>
              </a:extLst>
            </p:cNvPr>
            <p:cNvSpPr/>
            <p:nvPr/>
          </p:nvSpPr>
          <p:spPr>
            <a:xfrm flipV="1">
              <a:off x="3855945" y="5423335"/>
              <a:ext cx="348344" cy="260323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8FAC78B2-5BF7-4C44-9E3E-577EFAF7425E}"/>
                </a:ext>
              </a:extLst>
            </p:cNvPr>
            <p:cNvSpPr/>
            <p:nvPr/>
          </p:nvSpPr>
          <p:spPr>
            <a:xfrm flipV="1">
              <a:off x="4452257" y="5030316"/>
              <a:ext cx="348344" cy="664162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A493C2E4-FE8E-488B-8560-17C64742ACC1}"/>
                </a:ext>
              </a:extLst>
            </p:cNvPr>
            <p:cNvSpPr/>
            <p:nvPr/>
          </p:nvSpPr>
          <p:spPr>
            <a:xfrm flipV="1">
              <a:off x="5068775" y="5316852"/>
              <a:ext cx="348344" cy="377625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1F857AA-4A79-499C-B479-4A43AD3608F4}"/>
                </a:ext>
              </a:extLst>
            </p:cNvPr>
            <p:cNvSpPr/>
            <p:nvPr/>
          </p:nvSpPr>
          <p:spPr>
            <a:xfrm flipV="1">
              <a:off x="6825343" y="5019497"/>
              <a:ext cx="348344" cy="664161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58E970D-EEF8-46CD-A133-6E99E9BAEFF5}"/>
                </a:ext>
              </a:extLst>
            </p:cNvPr>
            <p:cNvSpPr/>
            <p:nvPr/>
          </p:nvSpPr>
          <p:spPr>
            <a:xfrm flipV="1">
              <a:off x="5649679" y="5230706"/>
              <a:ext cx="348344" cy="470862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3C707B20-23AC-444F-BD10-2BCBF02C30AA}"/>
                </a:ext>
              </a:extLst>
            </p:cNvPr>
            <p:cNvSpPr/>
            <p:nvPr/>
          </p:nvSpPr>
          <p:spPr>
            <a:xfrm flipV="1">
              <a:off x="6237511" y="5095793"/>
              <a:ext cx="348344" cy="596091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74B818BF-227F-475B-A9B6-575ECFD6D122}"/>
                </a:ext>
              </a:extLst>
            </p:cNvPr>
            <p:cNvSpPr/>
            <p:nvPr/>
          </p:nvSpPr>
          <p:spPr>
            <a:xfrm flipV="1">
              <a:off x="7406247" y="5524823"/>
              <a:ext cx="348344" cy="167061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9105727-808E-441C-BBE0-35683F0D36F5}"/>
              </a:ext>
            </a:extLst>
          </p:cNvPr>
          <p:cNvGrpSpPr/>
          <p:nvPr/>
        </p:nvGrpSpPr>
        <p:grpSpPr>
          <a:xfrm>
            <a:off x="2618009" y="5667906"/>
            <a:ext cx="4534464" cy="345858"/>
            <a:chOff x="3243941" y="4853716"/>
            <a:chExt cx="4534464" cy="847849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9D3DDFA-EA3A-435B-B071-242B17CA897D}"/>
                </a:ext>
              </a:extLst>
            </p:cNvPr>
            <p:cNvSpPr/>
            <p:nvPr/>
          </p:nvSpPr>
          <p:spPr>
            <a:xfrm flipV="1">
              <a:off x="3243941" y="5230706"/>
              <a:ext cx="379444" cy="463773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E736AEC-6068-4C21-85C4-C81639173627}"/>
                </a:ext>
              </a:extLst>
            </p:cNvPr>
            <p:cNvSpPr/>
            <p:nvPr/>
          </p:nvSpPr>
          <p:spPr>
            <a:xfrm flipV="1">
              <a:off x="3855945" y="4853716"/>
              <a:ext cx="395158" cy="829942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521083BF-EEA2-4C96-990B-63644ECDD1C3}"/>
                </a:ext>
              </a:extLst>
            </p:cNvPr>
            <p:cNvSpPr/>
            <p:nvPr/>
          </p:nvSpPr>
          <p:spPr>
            <a:xfrm flipV="1">
              <a:off x="4452257" y="5230703"/>
              <a:ext cx="383958" cy="463770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E19FB4F8-345C-4509-A575-5AEF2FA8C08F}"/>
                </a:ext>
              </a:extLst>
            </p:cNvPr>
            <p:cNvSpPr/>
            <p:nvPr/>
          </p:nvSpPr>
          <p:spPr>
            <a:xfrm flipV="1">
              <a:off x="5068775" y="5524822"/>
              <a:ext cx="348344" cy="169652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02A0377-0E37-4560-8A46-36C61ED36804}"/>
                </a:ext>
              </a:extLst>
            </p:cNvPr>
            <p:cNvSpPr/>
            <p:nvPr/>
          </p:nvSpPr>
          <p:spPr>
            <a:xfrm flipV="1">
              <a:off x="6825343" y="5100794"/>
              <a:ext cx="387260" cy="582861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0A81671A-DDEC-4586-8AC6-99BD263540DF}"/>
                </a:ext>
              </a:extLst>
            </p:cNvPr>
            <p:cNvSpPr/>
            <p:nvPr/>
          </p:nvSpPr>
          <p:spPr>
            <a:xfrm flipV="1">
              <a:off x="5649679" y="5524819"/>
              <a:ext cx="348344" cy="176746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FA71B202-DDBF-4C81-B47C-89261CEAECD7}"/>
                </a:ext>
              </a:extLst>
            </p:cNvPr>
            <p:cNvSpPr/>
            <p:nvPr/>
          </p:nvSpPr>
          <p:spPr>
            <a:xfrm flipV="1">
              <a:off x="6237510" y="5019497"/>
              <a:ext cx="353639" cy="672387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330ED7C6-62AB-4898-A3F1-584B253EF8E9}"/>
                </a:ext>
              </a:extLst>
            </p:cNvPr>
            <p:cNvSpPr/>
            <p:nvPr/>
          </p:nvSpPr>
          <p:spPr>
            <a:xfrm flipV="1">
              <a:off x="7406247" y="5230705"/>
              <a:ext cx="372158" cy="461179"/>
            </a:xfrm>
            <a:prstGeom prst="rect">
              <a:avLst/>
            </a:prstGeom>
            <a:solidFill>
              <a:srgbClr val="0070C0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67F18DD-5100-4167-8153-0BE560AEC116}"/>
              </a:ext>
            </a:extLst>
          </p:cNvPr>
          <p:cNvSpPr txBox="1"/>
          <p:nvPr/>
        </p:nvSpPr>
        <p:spPr>
          <a:xfrm>
            <a:off x="1521983" y="4470298"/>
            <a:ext cx="84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Year 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BF0BAAF-C5E9-4F8F-940C-7BA2CB88EC4C}"/>
              </a:ext>
            </a:extLst>
          </p:cNvPr>
          <p:cNvSpPr txBox="1"/>
          <p:nvPr/>
        </p:nvSpPr>
        <p:spPr>
          <a:xfrm>
            <a:off x="1524047" y="4907195"/>
            <a:ext cx="84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Year 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BA9ACF8-B634-4181-9692-000B3B9B3944}"/>
              </a:ext>
            </a:extLst>
          </p:cNvPr>
          <p:cNvSpPr txBox="1"/>
          <p:nvPr/>
        </p:nvSpPr>
        <p:spPr>
          <a:xfrm>
            <a:off x="1524047" y="5768696"/>
            <a:ext cx="88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Year 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5206B2B-3543-4F07-BA10-40FA8BA55CA7}"/>
              </a:ext>
            </a:extLst>
          </p:cNvPr>
          <p:cNvSpPr/>
          <p:nvPr/>
        </p:nvSpPr>
        <p:spPr>
          <a:xfrm>
            <a:off x="1900680" y="5296634"/>
            <a:ext cx="74571" cy="70329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53E5CB11-A168-465F-8D3E-C96DD8969C25}"/>
              </a:ext>
            </a:extLst>
          </p:cNvPr>
          <p:cNvSpPr/>
          <p:nvPr/>
        </p:nvSpPr>
        <p:spPr>
          <a:xfrm>
            <a:off x="1900680" y="5462336"/>
            <a:ext cx="74571" cy="70329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69CDBD79-B68C-4594-8F91-CBB398E57E93}"/>
              </a:ext>
            </a:extLst>
          </p:cNvPr>
          <p:cNvSpPr/>
          <p:nvPr/>
        </p:nvSpPr>
        <p:spPr>
          <a:xfrm>
            <a:off x="1896563" y="5627290"/>
            <a:ext cx="74571" cy="70329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A338E921-E194-4C6D-8E69-4658D4556E99}"/>
              </a:ext>
            </a:extLst>
          </p:cNvPr>
          <p:cNvSpPr/>
          <p:nvPr/>
        </p:nvSpPr>
        <p:spPr>
          <a:xfrm>
            <a:off x="6296573" y="2465148"/>
            <a:ext cx="74571" cy="70329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AC354E3E-6422-4FB4-9842-05D68ED051F5}"/>
              </a:ext>
            </a:extLst>
          </p:cNvPr>
          <p:cNvSpPr/>
          <p:nvPr/>
        </p:nvSpPr>
        <p:spPr>
          <a:xfrm>
            <a:off x="6056053" y="2464586"/>
            <a:ext cx="74571" cy="70329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518C7C9F-1525-4F38-A589-CF43FF9B57D2}"/>
              </a:ext>
            </a:extLst>
          </p:cNvPr>
          <p:cNvSpPr/>
          <p:nvPr/>
        </p:nvSpPr>
        <p:spPr>
          <a:xfrm>
            <a:off x="6509847" y="2464587"/>
            <a:ext cx="74571" cy="70329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7329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575EC5-A7F7-499E-9E87-616197D5DE0B}"/>
              </a:ext>
            </a:extLst>
          </p:cNvPr>
          <p:cNvSpPr txBox="1"/>
          <p:nvPr/>
        </p:nvSpPr>
        <p:spPr>
          <a:xfrm>
            <a:off x="621392" y="583081"/>
            <a:ext cx="1094921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Suppose: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l-GR" sz="2400" dirty="0">
                <a:solidFill>
                  <a:srgbClr val="FF0000"/>
                </a:solidFill>
              </a:rPr>
              <a:t>σ</a:t>
            </a:r>
            <a:r>
              <a:rPr lang="el-GR" sz="2400" baseline="30000" dirty="0">
                <a:solidFill>
                  <a:srgbClr val="FF0000"/>
                </a:solidFill>
              </a:rPr>
              <a:t>2</a:t>
            </a:r>
            <a:r>
              <a:rPr lang="en-US" sz="2400" baseline="-25000" dirty="0">
                <a:solidFill>
                  <a:srgbClr val="FF0000"/>
                </a:solidFill>
              </a:rPr>
              <a:t>W0</a:t>
            </a:r>
            <a:r>
              <a:rPr lang="en-US" sz="2400" dirty="0">
                <a:solidFill>
                  <a:srgbClr val="FF0000"/>
                </a:solidFill>
              </a:rPr>
              <a:t> is high </a:t>
            </a:r>
            <a:r>
              <a:rPr lang="en-US" sz="2400" dirty="0">
                <a:solidFill>
                  <a:srgbClr val="000000"/>
                </a:solidFill>
              </a:rPr>
              <a:t>(initial soil moisture states vary greatly from year to year), and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l-GR" sz="2400" dirty="0">
                <a:solidFill>
                  <a:srgbClr val="000000"/>
                </a:solidFill>
              </a:rPr>
              <a:t> </a:t>
            </a:r>
            <a:r>
              <a:rPr lang="el-GR" sz="2400" dirty="0">
                <a:solidFill>
                  <a:srgbClr val="0000FF"/>
                </a:solidFill>
              </a:rPr>
              <a:t>σ</a:t>
            </a:r>
            <a:r>
              <a:rPr lang="en-US" sz="2400" baseline="30000" dirty="0">
                <a:solidFill>
                  <a:srgbClr val="0000FF"/>
                </a:solidFill>
              </a:rPr>
              <a:t>2</a:t>
            </a:r>
            <a:r>
              <a:rPr lang="en-US" sz="2400" baseline="-25000" dirty="0">
                <a:solidFill>
                  <a:srgbClr val="0000FF"/>
                </a:solidFill>
              </a:rPr>
              <a:t>P</a:t>
            </a:r>
            <a:r>
              <a:rPr lang="en-US" sz="2400" dirty="0">
                <a:solidFill>
                  <a:srgbClr val="0000FF"/>
                </a:solidFill>
              </a:rPr>
              <a:t> is low </a:t>
            </a:r>
            <a:r>
              <a:rPr lang="en-US" sz="2400" dirty="0">
                <a:solidFill>
                  <a:srgbClr val="000000"/>
                </a:solidFill>
              </a:rPr>
              <a:t>(rainfall is confidently predicted)</a:t>
            </a:r>
          </a:p>
          <a:p>
            <a:pPr algn="l"/>
            <a:endParaRPr lang="en-US" sz="1600" dirty="0">
              <a:solidFill>
                <a:srgbClr val="000000"/>
              </a:solidFill>
            </a:endParaRPr>
          </a:p>
          <a:p>
            <a:pPr algn="l"/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>
                <a:solidFill>
                  <a:srgbClr val="000000"/>
                </a:solidFill>
                <a:latin typeface="Wingdings 3" panose="05040102010807070707" pitchFamily="18" charset="2"/>
              </a:rPr>
              <a:t>a</a:t>
            </a:r>
            <a:r>
              <a:rPr lang="en-US" sz="2400" dirty="0">
                <a:solidFill>
                  <a:srgbClr val="000000"/>
                </a:solidFill>
              </a:rPr>
              <a:t> Subseasonal W has low spread (as does subseasonal E)</a:t>
            </a:r>
          </a:p>
          <a:p>
            <a:pPr algn="l"/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Suppose: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l-GR" sz="2400" dirty="0">
                <a:solidFill>
                  <a:srgbClr val="0000FF"/>
                </a:solidFill>
              </a:rPr>
              <a:t>σ</a:t>
            </a:r>
            <a:r>
              <a:rPr lang="el-GR" sz="2400" baseline="30000" dirty="0">
                <a:solidFill>
                  <a:srgbClr val="0000FF"/>
                </a:solidFill>
              </a:rPr>
              <a:t>2</a:t>
            </a:r>
            <a:r>
              <a:rPr lang="en-US" sz="2400" baseline="-25000" dirty="0">
                <a:solidFill>
                  <a:srgbClr val="0000FF"/>
                </a:solidFill>
              </a:rPr>
              <a:t>W0</a:t>
            </a:r>
            <a:r>
              <a:rPr lang="en-US" sz="2400" dirty="0">
                <a:solidFill>
                  <a:srgbClr val="0000FF"/>
                </a:solidFill>
              </a:rPr>
              <a:t> is low </a:t>
            </a:r>
            <a:r>
              <a:rPr lang="en-US" sz="2400" dirty="0">
                <a:solidFill>
                  <a:srgbClr val="000000"/>
                </a:solidFill>
              </a:rPr>
              <a:t>(initial soil moisture states are similar from year to year), and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l-GR" sz="2400" dirty="0">
                <a:solidFill>
                  <a:srgbClr val="000000"/>
                </a:solidFill>
              </a:rPr>
              <a:t> </a:t>
            </a:r>
            <a:r>
              <a:rPr lang="el-GR" sz="2400" dirty="0">
                <a:solidFill>
                  <a:srgbClr val="FF0000"/>
                </a:solidFill>
              </a:rPr>
              <a:t>σ</a:t>
            </a:r>
            <a:r>
              <a:rPr lang="en-US" sz="2400" baseline="30000" dirty="0">
                <a:solidFill>
                  <a:srgbClr val="FF0000"/>
                </a:solidFill>
              </a:rPr>
              <a:t>2</a:t>
            </a:r>
            <a:r>
              <a:rPr lang="en-US" sz="2400" baseline="-25000" dirty="0">
                <a:solidFill>
                  <a:srgbClr val="FF0000"/>
                </a:solidFill>
              </a:rPr>
              <a:t>P</a:t>
            </a:r>
            <a:r>
              <a:rPr lang="en-US" sz="2400" dirty="0">
                <a:solidFill>
                  <a:srgbClr val="FF0000"/>
                </a:solidFill>
              </a:rPr>
              <a:t> is high </a:t>
            </a:r>
            <a:r>
              <a:rPr lang="en-US" sz="2400" dirty="0">
                <a:solidFill>
                  <a:srgbClr val="000000"/>
                </a:solidFill>
              </a:rPr>
              <a:t>(forecasted rainfall is highly variable)</a:t>
            </a:r>
          </a:p>
          <a:p>
            <a:endParaRPr lang="en-US" sz="16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	</a:t>
            </a:r>
            <a:r>
              <a:rPr lang="en-US" sz="2400" dirty="0">
                <a:solidFill>
                  <a:srgbClr val="000000"/>
                </a:solidFill>
                <a:latin typeface="Wingdings 3" panose="05040102010807070707" pitchFamily="18" charset="2"/>
              </a:rPr>
              <a:t>a</a:t>
            </a:r>
            <a:r>
              <a:rPr lang="en-US" sz="2400" dirty="0">
                <a:solidFill>
                  <a:srgbClr val="000000"/>
                </a:solidFill>
              </a:rPr>
              <a:t> Subseasonal W has high spread (as does subseasonal E)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Hypothesize: The uncertainty metric U increases with </a:t>
            </a:r>
          </a:p>
          <a:p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B0C9B9-E258-4B67-B265-B9B2E1177914}"/>
              </a:ext>
            </a:extLst>
          </p:cNvPr>
          <p:cNvSpPr txBox="1"/>
          <p:nvPr/>
        </p:nvSpPr>
        <p:spPr>
          <a:xfrm>
            <a:off x="8983888" y="4632896"/>
            <a:ext cx="1995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000000"/>
                </a:solidFill>
              </a:rPr>
              <a:t> σ</a:t>
            </a:r>
            <a:r>
              <a:rPr lang="en-US" sz="3200" baseline="30000" dirty="0">
                <a:solidFill>
                  <a:srgbClr val="000000"/>
                </a:solidFill>
              </a:rPr>
              <a:t>2</a:t>
            </a:r>
            <a:r>
              <a:rPr lang="en-US" sz="3200" baseline="-25000" dirty="0">
                <a:solidFill>
                  <a:srgbClr val="000000"/>
                </a:solidFill>
              </a:rPr>
              <a:t>P</a:t>
            </a:r>
            <a:endParaRPr lang="en-US" sz="2400" baseline="-25000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14564F-CC1F-41AB-853D-D384CDE0A640}"/>
              </a:ext>
            </a:extLst>
          </p:cNvPr>
          <p:cNvSpPr txBox="1"/>
          <p:nvPr/>
        </p:nvSpPr>
        <p:spPr>
          <a:xfrm>
            <a:off x="9847488" y="5384426"/>
            <a:ext cx="1259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000000"/>
                </a:solidFill>
              </a:rPr>
              <a:t>σ</a:t>
            </a:r>
            <a:r>
              <a:rPr lang="en-US" sz="3200" baseline="30000" dirty="0">
                <a:solidFill>
                  <a:srgbClr val="000000"/>
                </a:solidFill>
              </a:rPr>
              <a:t>2</a:t>
            </a:r>
            <a:r>
              <a:rPr lang="en-US" sz="3200" baseline="-25000" dirty="0">
                <a:solidFill>
                  <a:srgbClr val="000000"/>
                </a:solidFill>
              </a:rPr>
              <a:t>P</a:t>
            </a:r>
            <a:endParaRPr lang="en-US" sz="2400" baseline="-25000" dirty="0">
              <a:solidFill>
                <a:srgbClr val="00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8AAACDB-3C30-479A-8EBA-7BA44C6DBEB8}"/>
              </a:ext>
            </a:extLst>
          </p:cNvPr>
          <p:cNvCxnSpPr>
            <a:cxnSpLocks/>
          </p:cNvCxnSpPr>
          <p:nvPr/>
        </p:nvCxnSpPr>
        <p:spPr>
          <a:xfrm>
            <a:off x="8153400" y="5314293"/>
            <a:ext cx="2679700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14733FF-9636-4E13-9167-43C2694889D5}"/>
              </a:ext>
            </a:extLst>
          </p:cNvPr>
          <p:cNvSpPr txBox="1"/>
          <p:nvPr/>
        </p:nvSpPr>
        <p:spPr>
          <a:xfrm>
            <a:off x="8278585" y="5384426"/>
            <a:ext cx="1995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000000"/>
                </a:solidFill>
              </a:rPr>
              <a:t> σ</a:t>
            </a:r>
            <a:r>
              <a:rPr lang="en-US" sz="3200" baseline="30000" dirty="0">
                <a:solidFill>
                  <a:srgbClr val="000000"/>
                </a:solidFill>
              </a:rPr>
              <a:t>2</a:t>
            </a:r>
            <a:r>
              <a:rPr lang="en-US" sz="3200" baseline="-25000" dirty="0">
                <a:solidFill>
                  <a:srgbClr val="000000"/>
                </a:solidFill>
              </a:rPr>
              <a:t>W0 </a:t>
            </a:r>
            <a:r>
              <a:rPr lang="en-US" sz="3200" dirty="0">
                <a:solidFill>
                  <a:srgbClr val="000000"/>
                </a:solidFill>
              </a:rPr>
              <a:t>+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EB408-9FB7-4188-AF88-3E1101CA1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29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6EE50B2-EADD-4833-9444-B4B4A027E5E4}"/>
              </a:ext>
            </a:extLst>
          </p:cNvPr>
          <p:cNvSpPr/>
          <p:nvPr/>
        </p:nvSpPr>
        <p:spPr>
          <a:xfrm>
            <a:off x="278492" y="2003286"/>
            <a:ext cx="7151008" cy="39149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F04261-E01E-4006-8F63-4A967139556B}"/>
              </a:ext>
            </a:extLst>
          </p:cNvPr>
          <p:cNvSpPr txBox="1"/>
          <p:nvPr/>
        </p:nvSpPr>
        <p:spPr>
          <a:xfrm>
            <a:off x="507092" y="636826"/>
            <a:ext cx="109492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This, of course, is not a “new” idea.  A similar equation, for example, was proposed by Seneviratne in 2011 to relate soil moisture memory to forcing variance:</a:t>
            </a:r>
          </a:p>
          <a:p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1DA92E-027A-4865-8D43-099C52E57C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83" t="17222" r="11250" b="12037"/>
          <a:stretch/>
        </p:blipFill>
        <p:spPr>
          <a:xfrm>
            <a:off x="507092" y="2215425"/>
            <a:ext cx="6686451" cy="347041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C974D34-A9F8-41C0-9BC4-040923F9F8A5}"/>
              </a:ext>
            </a:extLst>
          </p:cNvPr>
          <p:cNvGrpSpPr/>
          <p:nvPr/>
        </p:nvGrpSpPr>
        <p:grpSpPr>
          <a:xfrm>
            <a:off x="6845300" y="3178901"/>
            <a:ext cx="4966608" cy="2913337"/>
            <a:chOff x="6946900" y="3051900"/>
            <a:chExt cx="4966608" cy="291333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AC39C4E-EC51-4CF8-9CA0-9F7676246723}"/>
                </a:ext>
              </a:extLst>
            </p:cNvPr>
            <p:cNvSpPr/>
            <p:nvPr/>
          </p:nvSpPr>
          <p:spPr>
            <a:xfrm>
              <a:off x="6946900" y="3051900"/>
              <a:ext cx="4966608" cy="2913337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EDCCE85-1FC9-48F1-A62B-2E8D5A8527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1146" t="22222" r="6771" b="26063"/>
            <a:stretch/>
          </p:blipFill>
          <p:spPr>
            <a:xfrm>
              <a:off x="7175500" y="3257630"/>
              <a:ext cx="4521866" cy="2525561"/>
            </a:xfrm>
            <a:prstGeom prst="rect">
              <a:avLst/>
            </a:prstGeom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B1133A-7A56-4448-8A28-8CC6B7389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44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1809A0F7-9D9D-409E-8E50-84E9216C4C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64" t="48518" r="52343" b="30000"/>
          <a:stretch/>
        </p:blipFill>
        <p:spPr>
          <a:xfrm>
            <a:off x="5792670" y="2643401"/>
            <a:ext cx="6246930" cy="213875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DF4A632-46BB-4D9E-86EA-6EBF04671B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156" t="48518" r="16744" b="30000"/>
          <a:stretch/>
        </p:blipFill>
        <p:spPr>
          <a:xfrm>
            <a:off x="1986627" y="2637778"/>
            <a:ext cx="3203594" cy="21387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9C5631-EEE4-4349-9E2B-53E3F163FA45}"/>
              </a:ext>
            </a:extLst>
          </p:cNvPr>
          <p:cNvSpPr txBox="1"/>
          <p:nvPr/>
        </p:nvSpPr>
        <p:spPr>
          <a:xfrm>
            <a:off x="2937779" y="1704975"/>
            <a:ext cx="113211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 σ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baseline="-25000" dirty="0">
                <a:solidFill>
                  <a:srgbClr val="000000"/>
                </a:solidFill>
              </a:rPr>
              <a:t>P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158A6A-DBE4-446D-B03D-54EFD3069930}"/>
              </a:ext>
            </a:extLst>
          </p:cNvPr>
          <p:cNvSpPr txBox="1"/>
          <p:nvPr/>
        </p:nvSpPr>
        <p:spPr>
          <a:xfrm>
            <a:off x="3503837" y="2222410"/>
            <a:ext cx="1259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σ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baseline="-25000" dirty="0">
                <a:solidFill>
                  <a:srgbClr val="000000"/>
                </a:solidFill>
              </a:rPr>
              <a:t>P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E5FBD4-E3DF-4B97-85AD-C6F84D1AC703}"/>
              </a:ext>
            </a:extLst>
          </p:cNvPr>
          <p:cNvCxnSpPr>
            <a:cxnSpLocks/>
          </p:cNvCxnSpPr>
          <p:nvPr/>
        </p:nvCxnSpPr>
        <p:spPr>
          <a:xfrm>
            <a:off x="2366735" y="2185971"/>
            <a:ext cx="1856015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53BD554-2767-4F49-BF42-3111CAC1AB33}"/>
              </a:ext>
            </a:extLst>
          </p:cNvPr>
          <p:cNvSpPr txBox="1"/>
          <p:nvPr/>
        </p:nvSpPr>
        <p:spPr>
          <a:xfrm>
            <a:off x="2430235" y="2205304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 σ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baseline="-25000" dirty="0">
                <a:solidFill>
                  <a:srgbClr val="000000"/>
                </a:solidFill>
              </a:rPr>
              <a:t>W0  </a:t>
            </a:r>
            <a:r>
              <a:rPr lang="en-US" sz="2400" b="1" dirty="0">
                <a:solidFill>
                  <a:srgbClr val="000000"/>
                </a:solidFill>
              </a:rPr>
              <a:t>+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C2FA44-1F83-4FE3-8727-6581A2387DD0}"/>
              </a:ext>
            </a:extLst>
          </p:cNvPr>
          <p:cNvSpPr txBox="1"/>
          <p:nvPr/>
        </p:nvSpPr>
        <p:spPr>
          <a:xfrm>
            <a:off x="6277886" y="1889517"/>
            <a:ext cx="1856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 U for soil moisture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D60D6C-8BC6-475F-AA0C-EE4CD2376F55}"/>
              </a:ext>
            </a:extLst>
          </p:cNvPr>
          <p:cNvSpPr txBox="1"/>
          <p:nvPr/>
        </p:nvSpPr>
        <p:spPr>
          <a:xfrm>
            <a:off x="8703586" y="1853078"/>
            <a:ext cx="2935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 U for evapotranspiration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8E2CEC-79E1-4145-BCCC-40BBEA2A1B1F}"/>
              </a:ext>
            </a:extLst>
          </p:cNvPr>
          <p:cNvSpPr txBox="1"/>
          <p:nvPr/>
        </p:nvSpPr>
        <p:spPr>
          <a:xfrm>
            <a:off x="864357" y="593644"/>
            <a:ext cx="10482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rgbClr val="000000"/>
                </a:solidFill>
              </a:rPr>
              <a:t>Results from ensemble analysis with simple modeling framework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46FE71-80A4-4E9E-8463-EA0AA2F58EE7}"/>
              </a:ext>
            </a:extLst>
          </p:cNvPr>
          <p:cNvSpPr txBox="1"/>
          <p:nvPr/>
        </p:nvSpPr>
        <p:spPr>
          <a:xfrm>
            <a:off x="152400" y="3335407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0000"/>
                </a:solidFill>
              </a:rPr>
              <a:t>Days 16-30 of forecast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53FB04-F511-4255-AE48-17A4928C7792}"/>
              </a:ext>
            </a:extLst>
          </p:cNvPr>
          <p:cNvSpPr txBox="1"/>
          <p:nvPr/>
        </p:nvSpPr>
        <p:spPr>
          <a:xfrm>
            <a:off x="5915754" y="1318524"/>
            <a:ext cx="5103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FF0000"/>
                </a:solidFill>
              </a:rPr>
              <a:t>Recall: smaller U </a:t>
            </a:r>
            <a:r>
              <a:rPr lang="en-US" dirty="0">
                <a:solidFill>
                  <a:srgbClr val="FF0000"/>
                </a:solidFill>
                <a:latin typeface="Wingdings 3" panose="05040102010807070707" pitchFamily="18" charset="2"/>
              </a:rPr>
              <a:t>a</a:t>
            </a:r>
            <a:r>
              <a:rPr lang="en-US" dirty="0">
                <a:solidFill>
                  <a:srgbClr val="FF0000"/>
                </a:solidFill>
              </a:rPr>
              <a:t> smaller forecast uncertainty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D70D76E-AC6E-44BD-BC6B-3E50E713A22E}"/>
              </a:ext>
            </a:extLst>
          </p:cNvPr>
          <p:cNvCxnSpPr/>
          <p:nvPr/>
        </p:nvCxnSpPr>
        <p:spPr>
          <a:xfrm flipH="1">
            <a:off x="6832600" y="1704975"/>
            <a:ext cx="241070" cy="2308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F1C25D9-8F5B-492E-9090-5712B3B0827D}"/>
              </a:ext>
            </a:extLst>
          </p:cNvPr>
          <p:cNvSpPr txBox="1"/>
          <p:nvPr/>
        </p:nvSpPr>
        <p:spPr>
          <a:xfrm>
            <a:off x="5948813" y="4818595"/>
            <a:ext cx="5575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</a:rPr>
              <a:t>Spatial r</a:t>
            </a:r>
            <a:r>
              <a:rPr lang="en-US" sz="2000" baseline="30000" dirty="0">
                <a:solidFill>
                  <a:srgbClr val="FF0000"/>
                </a:solidFill>
              </a:rPr>
              <a:t>2</a:t>
            </a:r>
            <a:r>
              <a:rPr lang="en-US" sz="2000" dirty="0">
                <a:solidFill>
                  <a:srgbClr val="FF0000"/>
                </a:solidFill>
              </a:rPr>
              <a:t> between the two fields = 0.895</a:t>
            </a:r>
          </a:p>
          <a:p>
            <a:pPr algn="l"/>
            <a:r>
              <a:rPr lang="en-US" sz="2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766E2DBB-59BF-4DE1-89E2-9EF16FA9E89C}"/>
              </a:ext>
            </a:extLst>
          </p:cNvPr>
          <p:cNvSpPr/>
          <p:nvPr/>
        </p:nvSpPr>
        <p:spPr>
          <a:xfrm rot="8266668">
            <a:off x="4098260" y="2688299"/>
            <a:ext cx="2511380" cy="2268998"/>
          </a:xfrm>
          <a:prstGeom prst="arc">
            <a:avLst/>
          </a:prstGeom>
          <a:ln w="571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8D292F3-A806-42A8-915A-DCC97176C163}"/>
              </a:ext>
            </a:extLst>
          </p:cNvPr>
          <p:cNvGrpSpPr/>
          <p:nvPr/>
        </p:nvGrpSpPr>
        <p:grpSpPr>
          <a:xfrm>
            <a:off x="2675599" y="5320306"/>
            <a:ext cx="2400950" cy="928300"/>
            <a:chOff x="2438201" y="5349026"/>
            <a:chExt cx="2400950" cy="92830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192C980-CEC8-424B-975A-5D0785FD0E25}"/>
                </a:ext>
              </a:extLst>
            </p:cNvPr>
            <p:cNvSpPr txBox="1"/>
            <p:nvPr/>
          </p:nvSpPr>
          <p:spPr>
            <a:xfrm>
              <a:off x="2825896" y="5349026"/>
              <a:ext cx="1193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8000"/>
                  </a:solidFill>
                </a:rPr>
                <a:t> σ</a:t>
              </a:r>
              <a:r>
                <a:rPr lang="en-US" sz="2400" b="1" baseline="30000" dirty="0">
                  <a:solidFill>
                    <a:srgbClr val="008000"/>
                  </a:solidFill>
                </a:rPr>
                <a:t>2</a:t>
              </a:r>
              <a:r>
                <a:rPr lang="en-US" sz="2400" b="1" baseline="-25000" dirty="0">
                  <a:solidFill>
                    <a:srgbClr val="008000"/>
                  </a:solidFill>
                </a:rPr>
                <a:t>P</a:t>
              </a:r>
              <a:endParaRPr lang="en-US" b="1" baseline="-25000" dirty="0">
                <a:solidFill>
                  <a:srgbClr val="008000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9C6EF34-9BFB-4F93-9CCF-1A409E23232F}"/>
                </a:ext>
              </a:extLst>
            </p:cNvPr>
            <p:cNvSpPr txBox="1"/>
            <p:nvPr/>
          </p:nvSpPr>
          <p:spPr>
            <a:xfrm>
              <a:off x="3512087" y="5815661"/>
              <a:ext cx="1327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8000"/>
                  </a:solidFill>
                </a:rPr>
                <a:t>σ</a:t>
              </a:r>
              <a:r>
                <a:rPr lang="en-US" sz="2400" b="1" baseline="30000" dirty="0">
                  <a:solidFill>
                    <a:srgbClr val="008000"/>
                  </a:solidFill>
                </a:rPr>
                <a:t>2</a:t>
              </a:r>
              <a:r>
                <a:rPr lang="en-US" sz="2400" b="1" baseline="-25000" dirty="0">
                  <a:solidFill>
                    <a:srgbClr val="008000"/>
                  </a:solidFill>
                </a:rPr>
                <a:t>P</a:t>
              </a:r>
              <a:endParaRPr lang="en-US" b="1" baseline="-25000" dirty="0">
                <a:solidFill>
                  <a:srgbClr val="008000"/>
                </a:solidFill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45124DA-25D1-4251-BBC4-6260CE5B3C98}"/>
                </a:ext>
              </a:extLst>
            </p:cNvPr>
            <p:cNvCxnSpPr>
              <a:cxnSpLocks/>
              <a:endCxn id="30" idx="0"/>
            </p:cNvCxnSpPr>
            <p:nvPr/>
          </p:nvCxnSpPr>
          <p:spPr>
            <a:xfrm flipV="1">
              <a:off x="2438201" y="5815661"/>
              <a:ext cx="1737418" cy="2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4D1196E-7E05-4BD4-9B06-BF8FB679C31B}"/>
                </a:ext>
              </a:extLst>
            </p:cNvPr>
            <p:cNvSpPr txBox="1"/>
            <p:nvPr/>
          </p:nvSpPr>
          <p:spPr>
            <a:xfrm>
              <a:off x="2438201" y="5798556"/>
              <a:ext cx="1327064" cy="478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8000"/>
                  </a:solidFill>
                </a:rPr>
                <a:t> σ</a:t>
              </a:r>
              <a:r>
                <a:rPr lang="en-US" sz="2400" b="1" baseline="30000" dirty="0">
                  <a:solidFill>
                    <a:srgbClr val="008000"/>
                  </a:solidFill>
                </a:rPr>
                <a:t>2</a:t>
              </a:r>
              <a:r>
                <a:rPr lang="en-US" sz="2400" b="1" baseline="-25000" dirty="0">
                  <a:solidFill>
                    <a:srgbClr val="008000"/>
                  </a:solidFill>
                </a:rPr>
                <a:t>W0  </a:t>
              </a:r>
              <a:r>
                <a:rPr lang="en-US" sz="2400" b="1" dirty="0">
                  <a:solidFill>
                    <a:srgbClr val="008000"/>
                  </a:solidFill>
                </a:rPr>
                <a:t>+   </a:t>
              </a:r>
              <a:endParaRPr lang="en-US" b="1" dirty="0">
                <a:solidFill>
                  <a:srgbClr val="008000"/>
                </a:solidFill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D84B7E3D-6B79-4951-9EEA-BF09040ED786}"/>
              </a:ext>
            </a:extLst>
          </p:cNvPr>
          <p:cNvSpPr txBox="1"/>
          <p:nvPr/>
        </p:nvSpPr>
        <p:spPr>
          <a:xfrm>
            <a:off x="4620245" y="5595024"/>
            <a:ext cx="7297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solidFill>
                  <a:srgbClr val="008000"/>
                </a:solidFill>
              </a:rPr>
              <a:t>does</a:t>
            </a:r>
            <a:r>
              <a:rPr lang="en-US" sz="2400" b="1" dirty="0">
                <a:solidFill>
                  <a:srgbClr val="008000"/>
                </a:solidFill>
              </a:rPr>
              <a:t> underlie hydrological forecast uncertainty!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F982AD-0D2C-4018-8FD1-D6122F2880CC}"/>
              </a:ext>
            </a:extLst>
          </p:cNvPr>
          <p:cNvSpPr txBox="1"/>
          <p:nvPr/>
        </p:nvSpPr>
        <p:spPr>
          <a:xfrm>
            <a:off x="361520" y="5595024"/>
            <a:ext cx="7297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8000"/>
                </a:solidFill>
              </a:rPr>
              <a:t>Conclusion: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8E4D88F-98A2-47E9-A3E1-DE2339602E9E}"/>
              </a:ext>
            </a:extLst>
          </p:cNvPr>
          <p:cNvSpPr txBox="1"/>
          <p:nvPr/>
        </p:nvSpPr>
        <p:spPr>
          <a:xfrm>
            <a:off x="729787" y="1347160"/>
            <a:ext cx="18605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solidFill>
                  <a:srgbClr val="FF0000"/>
                </a:solidFill>
              </a:rPr>
              <a:t>computed from independent time period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6C87308-FEF4-4D36-A467-C631EB4A8B95}"/>
              </a:ext>
            </a:extLst>
          </p:cNvPr>
          <p:cNvSpPr/>
          <p:nvPr/>
        </p:nvSpPr>
        <p:spPr>
          <a:xfrm>
            <a:off x="2937778" y="1660673"/>
            <a:ext cx="781867" cy="5678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1BB405A-E57A-4D7D-B8B8-2F3D60C3422D}"/>
              </a:ext>
            </a:extLst>
          </p:cNvPr>
          <p:cNvCxnSpPr>
            <a:cxnSpLocks/>
            <a:endCxn id="43" idx="2"/>
          </p:cNvCxnSpPr>
          <p:nvPr/>
        </p:nvCxnSpPr>
        <p:spPr>
          <a:xfrm>
            <a:off x="2482394" y="1813147"/>
            <a:ext cx="455384" cy="1314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E114C2-EC39-44BD-9092-FECA37455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26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F85D94F-FD2B-4C09-A68F-B775EC21CAEB}"/>
              </a:ext>
            </a:extLst>
          </p:cNvPr>
          <p:cNvGrpSpPr/>
          <p:nvPr/>
        </p:nvGrpSpPr>
        <p:grpSpPr>
          <a:xfrm>
            <a:off x="4808672" y="2755670"/>
            <a:ext cx="382065" cy="2062925"/>
            <a:chOff x="-1913901" y="2552676"/>
            <a:chExt cx="505268" cy="229470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9A2B1B-9B28-407E-B6E0-134B6A98744A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84E4A9F-B275-4521-893F-22DDC249B006}"/>
                </a:ext>
              </a:extLst>
            </p:cNvPr>
            <p:cNvSpPr txBox="1"/>
            <p:nvPr/>
          </p:nvSpPr>
          <p:spPr>
            <a:xfrm>
              <a:off x="-1913899" y="4043293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4F3497C-C44D-4AEC-993C-BD26BC656DFA}"/>
                </a:ext>
              </a:extLst>
            </p:cNvPr>
            <p:cNvSpPr txBox="1"/>
            <p:nvPr/>
          </p:nvSpPr>
          <p:spPr>
            <a:xfrm>
              <a:off x="-1913900" y="4407165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0F40056-8CA9-493C-8CDC-80790B3E1B8A}"/>
                </a:ext>
              </a:extLst>
            </p:cNvPr>
            <p:cNvSpPr txBox="1"/>
            <p:nvPr/>
          </p:nvSpPr>
          <p:spPr>
            <a:xfrm>
              <a:off x="-1913900" y="3667305"/>
              <a:ext cx="505267" cy="296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67C02D5-F290-4600-A536-5601F3CCFB43}"/>
                </a:ext>
              </a:extLst>
            </p:cNvPr>
            <p:cNvSpPr txBox="1"/>
            <p:nvPr/>
          </p:nvSpPr>
          <p:spPr>
            <a:xfrm>
              <a:off x="-1913899" y="2934906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EC67161-4082-4037-BFDF-7BE831D59680}"/>
                </a:ext>
              </a:extLst>
            </p:cNvPr>
            <p:cNvSpPr txBox="1"/>
            <p:nvPr/>
          </p:nvSpPr>
          <p:spPr>
            <a:xfrm>
              <a:off x="-1913901" y="3299705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DB22BCF-5364-496D-BCF8-62185B4CC4E4}"/>
                </a:ext>
              </a:extLst>
            </p:cNvPr>
            <p:cNvSpPr txBox="1"/>
            <p:nvPr/>
          </p:nvSpPr>
          <p:spPr>
            <a:xfrm>
              <a:off x="-1913901" y="2552676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1.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911D6B1-B13B-460E-8193-BD1F9BA94B34}"/>
              </a:ext>
            </a:extLst>
          </p:cNvPr>
          <p:cNvGrpSpPr/>
          <p:nvPr/>
        </p:nvGrpSpPr>
        <p:grpSpPr>
          <a:xfrm>
            <a:off x="8689666" y="2770378"/>
            <a:ext cx="382065" cy="2062925"/>
            <a:chOff x="-1913901" y="2552676"/>
            <a:chExt cx="505268" cy="2294703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56A9869-B35C-4F66-9FD8-ADEE1E366A88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8973CBF-BF32-4668-BA97-502DFF3C918A}"/>
                </a:ext>
              </a:extLst>
            </p:cNvPr>
            <p:cNvSpPr txBox="1"/>
            <p:nvPr/>
          </p:nvSpPr>
          <p:spPr>
            <a:xfrm>
              <a:off x="-1913899" y="4043293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37A30DD-6002-4D3C-88FB-51507ADD22F2}"/>
                </a:ext>
              </a:extLst>
            </p:cNvPr>
            <p:cNvSpPr txBox="1"/>
            <p:nvPr/>
          </p:nvSpPr>
          <p:spPr>
            <a:xfrm>
              <a:off x="-1913900" y="4407165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95C3BD4-D2DA-4499-BA64-3BD841FAA0E1}"/>
                </a:ext>
              </a:extLst>
            </p:cNvPr>
            <p:cNvSpPr txBox="1"/>
            <p:nvPr/>
          </p:nvSpPr>
          <p:spPr>
            <a:xfrm>
              <a:off x="-1913900" y="3667305"/>
              <a:ext cx="505267" cy="296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893CAEF-9041-492D-84E2-367272F5CB3B}"/>
                </a:ext>
              </a:extLst>
            </p:cNvPr>
            <p:cNvSpPr txBox="1"/>
            <p:nvPr/>
          </p:nvSpPr>
          <p:spPr>
            <a:xfrm>
              <a:off x="-1913899" y="2934906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58D692B-B6C9-48C1-887F-574BFC7B6F5E}"/>
                </a:ext>
              </a:extLst>
            </p:cNvPr>
            <p:cNvSpPr txBox="1"/>
            <p:nvPr/>
          </p:nvSpPr>
          <p:spPr>
            <a:xfrm>
              <a:off x="-1913901" y="3299705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4089613-5CC5-4E03-98DD-B05B1BC5587A}"/>
                </a:ext>
              </a:extLst>
            </p:cNvPr>
            <p:cNvSpPr txBox="1"/>
            <p:nvPr/>
          </p:nvSpPr>
          <p:spPr>
            <a:xfrm>
              <a:off x="-1913901" y="2552676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1.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1769CA7-2F0B-4820-BD57-A3A5170E6A1A}"/>
              </a:ext>
            </a:extLst>
          </p:cNvPr>
          <p:cNvGrpSpPr/>
          <p:nvPr/>
        </p:nvGrpSpPr>
        <p:grpSpPr>
          <a:xfrm>
            <a:off x="11709012" y="2758677"/>
            <a:ext cx="382065" cy="2062925"/>
            <a:chOff x="-1913901" y="2552676"/>
            <a:chExt cx="505268" cy="2294703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B600B10-952A-4A92-9CBE-F00D746E3996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882AAA3-C287-4072-BA06-224F83E6A7FC}"/>
                </a:ext>
              </a:extLst>
            </p:cNvPr>
            <p:cNvSpPr txBox="1"/>
            <p:nvPr/>
          </p:nvSpPr>
          <p:spPr>
            <a:xfrm>
              <a:off x="-1913899" y="4043293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F8B2CEB-EAD5-45E3-A3CB-FD75128F75D5}"/>
                </a:ext>
              </a:extLst>
            </p:cNvPr>
            <p:cNvSpPr txBox="1"/>
            <p:nvPr/>
          </p:nvSpPr>
          <p:spPr>
            <a:xfrm>
              <a:off x="-1913900" y="4407165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AAC05D7-1C85-4549-BE91-F6924F0FADDE}"/>
                </a:ext>
              </a:extLst>
            </p:cNvPr>
            <p:cNvSpPr txBox="1"/>
            <p:nvPr/>
          </p:nvSpPr>
          <p:spPr>
            <a:xfrm>
              <a:off x="-1913900" y="3667305"/>
              <a:ext cx="505267" cy="296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7C059D3-E1EE-4FD4-92E0-E73ACA46CF99}"/>
                </a:ext>
              </a:extLst>
            </p:cNvPr>
            <p:cNvSpPr txBox="1"/>
            <p:nvPr/>
          </p:nvSpPr>
          <p:spPr>
            <a:xfrm>
              <a:off x="-1913899" y="2934906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330D41C-77CD-4E5F-A0D2-778C9BA43F5B}"/>
                </a:ext>
              </a:extLst>
            </p:cNvPr>
            <p:cNvSpPr txBox="1"/>
            <p:nvPr/>
          </p:nvSpPr>
          <p:spPr>
            <a:xfrm>
              <a:off x="-1913901" y="3299705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86F3A9F-FD68-4807-86EF-6C7D9605D428}"/>
                </a:ext>
              </a:extLst>
            </p:cNvPr>
            <p:cNvSpPr txBox="1"/>
            <p:nvPr/>
          </p:nvSpPr>
          <p:spPr>
            <a:xfrm>
              <a:off x="-1913901" y="2552676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1.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45554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1809A0F7-9D9D-409E-8E50-84E9216C4C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64" t="48518" r="52343" b="30000"/>
          <a:stretch/>
        </p:blipFill>
        <p:spPr>
          <a:xfrm>
            <a:off x="5792670" y="2643401"/>
            <a:ext cx="6246930" cy="213875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DF4A632-46BB-4D9E-86EA-6EBF04671B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156" t="48518" r="16744" b="30000"/>
          <a:stretch/>
        </p:blipFill>
        <p:spPr>
          <a:xfrm>
            <a:off x="1986627" y="2637778"/>
            <a:ext cx="3203594" cy="21387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9C5631-EEE4-4349-9E2B-53E3F163FA45}"/>
              </a:ext>
            </a:extLst>
          </p:cNvPr>
          <p:cNvSpPr txBox="1"/>
          <p:nvPr/>
        </p:nvSpPr>
        <p:spPr>
          <a:xfrm>
            <a:off x="2937779" y="1704975"/>
            <a:ext cx="113211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 σ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baseline="-25000" dirty="0">
                <a:solidFill>
                  <a:srgbClr val="000000"/>
                </a:solidFill>
              </a:rPr>
              <a:t>P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158A6A-DBE4-446D-B03D-54EFD3069930}"/>
              </a:ext>
            </a:extLst>
          </p:cNvPr>
          <p:cNvSpPr txBox="1"/>
          <p:nvPr/>
        </p:nvSpPr>
        <p:spPr>
          <a:xfrm>
            <a:off x="3503837" y="2222410"/>
            <a:ext cx="1259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σ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baseline="-25000" dirty="0">
                <a:solidFill>
                  <a:srgbClr val="000000"/>
                </a:solidFill>
              </a:rPr>
              <a:t>P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E5FBD4-E3DF-4B97-85AD-C6F84D1AC703}"/>
              </a:ext>
            </a:extLst>
          </p:cNvPr>
          <p:cNvCxnSpPr>
            <a:cxnSpLocks/>
          </p:cNvCxnSpPr>
          <p:nvPr/>
        </p:nvCxnSpPr>
        <p:spPr>
          <a:xfrm>
            <a:off x="2366735" y="2185971"/>
            <a:ext cx="1856015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53BD554-2767-4F49-BF42-3111CAC1AB33}"/>
              </a:ext>
            </a:extLst>
          </p:cNvPr>
          <p:cNvSpPr txBox="1"/>
          <p:nvPr/>
        </p:nvSpPr>
        <p:spPr>
          <a:xfrm>
            <a:off x="2430235" y="2205304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 σ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baseline="-25000" dirty="0">
                <a:solidFill>
                  <a:srgbClr val="000000"/>
                </a:solidFill>
              </a:rPr>
              <a:t>W0  </a:t>
            </a:r>
            <a:r>
              <a:rPr lang="en-US" sz="2400" b="1" dirty="0">
                <a:solidFill>
                  <a:srgbClr val="000000"/>
                </a:solidFill>
              </a:rPr>
              <a:t>+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C2FA44-1F83-4FE3-8727-6581A2387DD0}"/>
              </a:ext>
            </a:extLst>
          </p:cNvPr>
          <p:cNvSpPr txBox="1"/>
          <p:nvPr/>
        </p:nvSpPr>
        <p:spPr>
          <a:xfrm>
            <a:off x="6277886" y="1889517"/>
            <a:ext cx="1856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 U for soil moisture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D60D6C-8BC6-475F-AA0C-EE4CD2376F55}"/>
              </a:ext>
            </a:extLst>
          </p:cNvPr>
          <p:cNvSpPr txBox="1"/>
          <p:nvPr/>
        </p:nvSpPr>
        <p:spPr>
          <a:xfrm>
            <a:off x="8703586" y="1853078"/>
            <a:ext cx="2935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 U for evapotranspiration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8E2CEC-79E1-4145-BCCC-40BBEA2A1B1F}"/>
              </a:ext>
            </a:extLst>
          </p:cNvPr>
          <p:cNvSpPr txBox="1"/>
          <p:nvPr/>
        </p:nvSpPr>
        <p:spPr>
          <a:xfrm>
            <a:off x="864357" y="593644"/>
            <a:ext cx="10482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rgbClr val="000000"/>
                </a:solidFill>
              </a:rPr>
              <a:t>Results from ensemble analysis with simple modeling framework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46FE71-80A4-4E9E-8463-EA0AA2F58EE7}"/>
              </a:ext>
            </a:extLst>
          </p:cNvPr>
          <p:cNvSpPr txBox="1"/>
          <p:nvPr/>
        </p:nvSpPr>
        <p:spPr>
          <a:xfrm>
            <a:off x="152400" y="3335407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0000"/>
                </a:solidFill>
              </a:rPr>
              <a:t>Days 16-30 of forecast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8D292F3-A806-42A8-915A-DCC97176C163}"/>
              </a:ext>
            </a:extLst>
          </p:cNvPr>
          <p:cNvGrpSpPr/>
          <p:nvPr/>
        </p:nvGrpSpPr>
        <p:grpSpPr>
          <a:xfrm>
            <a:off x="2675599" y="5320306"/>
            <a:ext cx="2400950" cy="928300"/>
            <a:chOff x="2438201" y="5349026"/>
            <a:chExt cx="2400950" cy="92830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192C980-CEC8-424B-975A-5D0785FD0E25}"/>
                </a:ext>
              </a:extLst>
            </p:cNvPr>
            <p:cNvSpPr txBox="1"/>
            <p:nvPr/>
          </p:nvSpPr>
          <p:spPr>
            <a:xfrm>
              <a:off x="2825896" y="5349026"/>
              <a:ext cx="1193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8000"/>
                  </a:solidFill>
                </a:rPr>
                <a:t> σ</a:t>
              </a:r>
              <a:r>
                <a:rPr lang="en-US" sz="2400" b="1" baseline="30000" dirty="0">
                  <a:solidFill>
                    <a:srgbClr val="008000"/>
                  </a:solidFill>
                </a:rPr>
                <a:t>2</a:t>
              </a:r>
              <a:r>
                <a:rPr lang="en-US" sz="2400" b="1" baseline="-25000" dirty="0">
                  <a:solidFill>
                    <a:srgbClr val="008000"/>
                  </a:solidFill>
                </a:rPr>
                <a:t>P</a:t>
              </a:r>
              <a:endParaRPr lang="en-US" b="1" baseline="-25000" dirty="0">
                <a:solidFill>
                  <a:srgbClr val="008000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9C6EF34-9BFB-4F93-9CCF-1A409E23232F}"/>
                </a:ext>
              </a:extLst>
            </p:cNvPr>
            <p:cNvSpPr txBox="1"/>
            <p:nvPr/>
          </p:nvSpPr>
          <p:spPr>
            <a:xfrm>
              <a:off x="3512087" y="5815661"/>
              <a:ext cx="1327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8000"/>
                  </a:solidFill>
                </a:rPr>
                <a:t>σ</a:t>
              </a:r>
              <a:r>
                <a:rPr lang="en-US" sz="2400" b="1" baseline="30000" dirty="0">
                  <a:solidFill>
                    <a:srgbClr val="008000"/>
                  </a:solidFill>
                </a:rPr>
                <a:t>2</a:t>
              </a:r>
              <a:r>
                <a:rPr lang="en-US" sz="2400" b="1" baseline="-25000" dirty="0">
                  <a:solidFill>
                    <a:srgbClr val="008000"/>
                  </a:solidFill>
                </a:rPr>
                <a:t>P</a:t>
              </a:r>
              <a:endParaRPr lang="en-US" b="1" baseline="-25000" dirty="0">
                <a:solidFill>
                  <a:srgbClr val="008000"/>
                </a:solidFill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45124DA-25D1-4251-BBC4-6260CE5B3C98}"/>
                </a:ext>
              </a:extLst>
            </p:cNvPr>
            <p:cNvCxnSpPr>
              <a:cxnSpLocks/>
              <a:endCxn id="30" idx="0"/>
            </p:cNvCxnSpPr>
            <p:nvPr/>
          </p:nvCxnSpPr>
          <p:spPr>
            <a:xfrm flipV="1">
              <a:off x="2438201" y="5815661"/>
              <a:ext cx="1737418" cy="2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4D1196E-7E05-4BD4-9B06-BF8FB679C31B}"/>
                </a:ext>
              </a:extLst>
            </p:cNvPr>
            <p:cNvSpPr txBox="1"/>
            <p:nvPr/>
          </p:nvSpPr>
          <p:spPr>
            <a:xfrm>
              <a:off x="2438201" y="5798556"/>
              <a:ext cx="1327064" cy="478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8000"/>
                  </a:solidFill>
                </a:rPr>
                <a:t> σ</a:t>
              </a:r>
              <a:r>
                <a:rPr lang="en-US" sz="2400" b="1" baseline="30000" dirty="0">
                  <a:solidFill>
                    <a:srgbClr val="008000"/>
                  </a:solidFill>
                </a:rPr>
                <a:t>2</a:t>
              </a:r>
              <a:r>
                <a:rPr lang="en-US" sz="2400" b="1" baseline="-25000" dirty="0">
                  <a:solidFill>
                    <a:srgbClr val="008000"/>
                  </a:solidFill>
                </a:rPr>
                <a:t>W0  </a:t>
              </a:r>
              <a:r>
                <a:rPr lang="en-US" sz="2400" b="1" dirty="0">
                  <a:solidFill>
                    <a:srgbClr val="008000"/>
                  </a:solidFill>
                </a:rPr>
                <a:t>+   </a:t>
              </a:r>
              <a:endParaRPr lang="en-US" b="1" dirty="0">
                <a:solidFill>
                  <a:srgbClr val="008000"/>
                </a:solidFill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D84B7E3D-6B79-4951-9EEA-BF09040ED786}"/>
              </a:ext>
            </a:extLst>
          </p:cNvPr>
          <p:cNvSpPr txBox="1"/>
          <p:nvPr/>
        </p:nvSpPr>
        <p:spPr>
          <a:xfrm>
            <a:off x="4620245" y="5595024"/>
            <a:ext cx="7297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solidFill>
                  <a:srgbClr val="008000"/>
                </a:solidFill>
              </a:rPr>
              <a:t>does</a:t>
            </a:r>
            <a:r>
              <a:rPr lang="en-US" sz="2400" b="1" dirty="0">
                <a:solidFill>
                  <a:srgbClr val="008000"/>
                </a:solidFill>
              </a:rPr>
              <a:t> underlie hydrological forecast uncertainty!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F982AD-0D2C-4018-8FD1-D6122F2880CC}"/>
              </a:ext>
            </a:extLst>
          </p:cNvPr>
          <p:cNvSpPr txBox="1"/>
          <p:nvPr/>
        </p:nvSpPr>
        <p:spPr>
          <a:xfrm>
            <a:off x="361520" y="5595024"/>
            <a:ext cx="7297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8000"/>
                </a:solidFill>
              </a:rPr>
              <a:t>Conclusion: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E114C2-EC39-44BD-9092-FECA37455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27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F85D94F-FD2B-4C09-A68F-B775EC21CAEB}"/>
              </a:ext>
            </a:extLst>
          </p:cNvPr>
          <p:cNvGrpSpPr/>
          <p:nvPr/>
        </p:nvGrpSpPr>
        <p:grpSpPr>
          <a:xfrm>
            <a:off x="4808672" y="2755670"/>
            <a:ext cx="382065" cy="2062925"/>
            <a:chOff x="-1913901" y="2552676"/>
            <a:chExt cx="505268" cy="229470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9A2B1B-9B28-407E-B6E0-134B6A98744A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84E4A9F-B275-4521-893F-22DDC249B006}"/>
                </a:ext>
              </a:extLst>
            </p:cNvPr>
            <p:cNvSpPr txBox="1"/>
            <p:nvPr/>
          </p:nvSpPr>
          <p:spPr>
            <a:xfrm>
              <a:off x="-1913899" y="4043293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4F3497C-C44D-4AEC-993C-BD26BC656DFA}"/>
                </a:ext>
              </a:extLst>
            </p:cNvPr>
            <p:cNvSpPr txBox="1"/>
            <p:nvPr/>
          </p:nvSpPr>
          <p:spPr>
            <a:xfrm>
              <a:off x="-1913900" y="4407165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0F40056-8CA9-493C-8CDC-80790B3E1B8A}"/>
                </a:ext>
              </a:extLst>
            </p:cNvPr>
            <p:cNvSpPr txBox="1"/>
            <p:nvPr/>
          </p:nvSpPr>
          <p:spPr>
            <a:xfrm>
              <a:off x="-1913900" y="3667305"/>
              <a:ext cx="505267" cy="296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67C02D5-F290-4600-A536-5601F3CCFB43}"/>
                </a:ext>
              </a:extLst>
            </p:cNvPr>
            <p:cNvSpPr txBox="1"/>
            <p:nvPr/>
          </p:nvSpPr>
          <p:spPr>
            <a:xfrm>
              <a:off x="-1913899" y="2934906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EC67161-4082-4037-BFDF-7BE831D59680}"/>
                </a:ext>
              </a:extLst>
            </p:cNvPr>
            <p:cNvSpPr txBox="1"/>
            <p:nvPr/>
          </p:nvSpPr>
          <p:spPr>
            <a:xfrm>
              <a:off x="-1913901" y="3299705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DB22BCF-5364-496D-BCF8-62185B4CC4E4}"/>
                </a:ext>
              </a:extLst>
            </p:cNvPr>
            <p:cNvSpPr txBox="1"/>
            <p:nvPr/>
          </p:nvSpPr>
          <p:spPr>
            <a:xfrm>
              <a:off x="-1913901" y="2552676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1.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911D6B1-B13B-460E-8193-BD1F9BA94B34}"/>
              </a:ext>
            </a:extLst>
          </p:cNvPr>
          <p:cNvGrpSpPr/>
          <p:nvPr/>
        </p:nvGrpSpPr>
        <p:grpSpPr>
          <a:xfrm>
            <a:off x="8689666" y="2770378"/>
            <a:ext cx="382065" cy="2062925"/>
            <a:chOff x="-1913901" y="2552676"/>
            <a:chExt cx="505268" cy="2294703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56A9869-B35C-4F66-9FD8-ADEE1E366A88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8973CBF-BF32-4668-BA97-502DFF3C918A}"/>
                </a:ext>
              </a:extLst>
            </p:cNvPr>
            <p:cNvSpPr txBox="1"/>
            <p:nvPr/>
          </p:nvSpPr>
          <p:spPr>
            <a:xfrm>
              <a:off x="-1913899" y="4043293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37A30DD-6002-4D3C-88FB-51507ADD22F2}"/>
                </a:ext>
              </a:extLst>
            </p:cNvPr>
            <p:cNvSpPr txBox="1"/>
            <p:nvPr/>
          </p:nvSpPr>
          <p:spPr>
            <a:xfrm>
              <a:off x="-1913900" y="4407165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95C3BD4-D2DA-4499-BA64-3BD841FAA0E1}"/>
                </a:ext>
              </a:extLst>
            </p:cNvPr>
            <p:cNvSpPr txBox="1"/>
            <p:nvPr/>
          </p:nvSpPr>
          <p:spPr>
            <a:xfrm>
              <a:off x="-1913900" y="3667305"/>
              <a:ext cx="505267" cy="296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893CAEF-9041-492D-84E2-367272F5CB3B}"/>
                </a:ext>
              </a:extLst>
            </p:cNvPr>
            <p:cNvSpPr txBox="1"/>
            <p:nvPr/>
          </p:nvSpPr>
          <p:spPr>
            <a:xfrm>
              <a:off x="-1913899" y="2934906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58D692B-B6C9-48C1-887F-574BFC7B6F5E}"/>
                </a:ext>
              </a:extLst>
            </p:cNvPr>
            <p:cNvSpPr txBox="1"/>
            <p:nvPr/>
          </p:nvSpPr>
          <p:spPr>
            <a:xfrm>
              <a:off x="-1913901" y="3299705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4089613-5CC5-4E03-98DD-B05B1BC5587A}"/>
                </a:ext>
              </a:extLst>
            </p:cNvPr>
            <p:cNvSpPr txBox="1"/>
            <p:nvPr/>
          </p:nvSpPr>
          <p:spPr>
            <a:xfrm>
              <a:off x="-1913901" y="2552676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1.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1769CA7-2F0B-4820-BD57-A3A5170E6A1A}"/>
              </a:ext>
            </a:extLst>
          </p:cNvPr>
          <p:cNvGrpSpPr/>
          <p:nvPr/>
        </p:nvGrpSpPr>
        <p:grpSpPr>
          <a:xfrm>
            <a:off x="11709012" y="2758677"/>
            <a:ext cx="382065" cy="2062925"/>
            <a:chOff x="-1913901" y="2552676"/>
            <a:chExt cx="505268" cy="2294703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B600B10-952A-4A92-9CBE-F00D746E3996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882AAA3-C287-4072-BA06-224F83E6A7FC}"/>
                </a:ext>
              </a:extLst>
            </p:cNvPr>
            <p:cNvSpPr txBox="1"/>
            <p:nvPr/>
          </p:nvSpPr>
          <p:spPr>
            <a:xfrm>
              <a:off x="-1913899" y="4043293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F8B2CEB-EAD5-45E3-A3CB-FD75128F75D5}"/>
                </a:ext>
              </a:extLst>
            </p:cNvPr>
            <p:cNvSpPr txBox="1"/>
            <p:nvPr/>
          </p:nvSpPr>
          <p:spPr>
            <a:xfrm>
              <a:off x="-1913900" y="4407165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AAC05D7-1C85-4549-BE91-F6924F0FADDE}"/>
                </a:ext>
              </a:extLst>
            </p:cNvPr>
            <p:cNvSpPr txBox="1"/>
            <p:nvPr/>
          </p:nvSpPr>
          <p:spPr>
            <a:xfrm>
              <a:off x="-1913900" y="3667305"/>
              <a:ext cx="505267" cy="296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7C059D3-E1EE-4FD4-92E0-E73ACA46CF99}"/>
                </a:ext>
              </a:extLst>
            </p:cNvPr>
            <p:cNvSpPr txBox="1"/>
            <p:nvPr/>
          </p:nvSpPr>
          <p:spPr>
            <a:xfrm>
              <a:off x="-1913899" y="2934906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330D41C-77CD-4E5F-A0D2-778C9BA43F5B}"/>
                </a:ext>
              </a:extLst>
            </p:cNvPr>
            <p:cNvSpPr txBox="1"/>
            <p:nvPr/>
          </p:nvSpPr>
          <p:spPr>
            <a:xfrm>
              <a:off x="-1913901" y="3299705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86F3A9F-FD68-4807-86EF-6C7D9605D428}"/>
                </a:ext>
              </a:extLst>
            </p:cNvPr>
            <p:cNvSpPr txBox="1"/>
            <p:nvPr/>
          </p:nvSpPr>
          <p:spPr>
            <a:xfrm>
              <a:off x="-1913901" y="2552676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1.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94EA36D9-8EBF-4FDE-861C-78B8F9B93E01}"/>
              </a:ext>
            </a:extLst>
          </p:cNvPr>
          <p:cNvSpPr txBox="1"/>
          <p:nvPr/>
        </p:nvSpPr>
        <p:spPr>
          <a:xfrm>
            <a:off x="6277886" y="1889517"/>
            <a:ext cx="1856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 U for soil moisture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8BD90B8-9B01-4B41-9AB6-864184A01EA3}"/>
              </a:ext>
            </a:extLst>
          </p:cNvPr>
          <p:cNvSpPr txBox="1"/>
          <p:nvPr/>
        </p:nvSpPr>
        <p:spPr>
          <a:xfrm>
            <a:off x="8703586" y="1853078"/>
            <a:ext cx="2935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 U for evapotranspiration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8E209D9-2C40-41FE-8149-CFA65BBEB687}"/>
              </a:ext>
            </a:extLst>
          </p:cNvPr>
          <p:cNvCxnSpPr/>
          <p:nvPr/>
        </p:nvCxnSpPr>
        <p:spPr>
          <a:xfrm flipH="1">
            <a:off x="6832600" y="1704975"/>
            <a:ext cx="241070" cy="2308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2102D4FA-8B5A-43AC-B41A-563219909FA4}"/>
              </a:ext>
            </a:extLst>
          </p:cNvPr>
          <p:cNvSpPr/>
          <p:nvPr/>
        </p:nvSpPr>
        <p:spPr>
          <a:xfrm>
            <a:off x="10171114" y="2767498"/>
            <a:ext cx="1426918" cy="914400"/>
          </a:xfrm>
          <a:custGeom>
            <a:avLst/>
            <a:gdLst>
              <a:gd name="connsiteX0" fmla="*/ 0 w 1426918"/>
              <a:gd name="connsiteY0" fmla="*/ 457200 h 914400"/>
              <a:gd name="connsiteX1" fmla="*/ 713459 w 1426918"/>
              <a:gd name="connsiteY1" fmla="*/ 0 h 914400"/>
              <a:gd name="connsiteX2" fmla="*/ 1426918 w 1426918"/>
              <a:gd name="connsiteY2" fmla="*/ 457200 h 914400"/>
              <a:gd name="connsiteX3" fmla="*/ 713459 w 1426918"/>
              <a:gd name="connsiteY3" fmla="*/ 914400 h 914400"/>
              <a:gd name="connsiteX4" fmla="*/ 0 w 1426918"/>
              <a:gd name="connsiteY4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6918" h="914400" extrusionOk="0">
                <a:moveTo>
                  <a:pt x="0" y="457200"/>
                </a:moveTo>
                <a:cubicBezTo>
                  <a:pt x="35672" y="196440"/>
                  <a:pt x="312522" y="-3024"/>
                  <a:pt x="713459" y="0"/>
                </a:cubicBezTo>
                <a:cubicBezTo>
                  <a:pt x="1075991" y="-31171"/>
                  <a:pt x="1447630" y="229452"/>
                  <a:pt x="1426918" y="457200"/>
                </a:cubicBezTo>
                <a:cubicBezTo>
                  <a:pt x="1405272" y="712855"/>
                  <a:pt x="1150078" y="855759"/>
                  <a:pt x="713459" y="914400"/>
                </a:cubicBezTo>
                <a:cubicBezTo>
                  <a:pt x="322932" y="915700"/>
                  <a:pt x="1628" y="699629"/>
                  <a:pt x="0" y="457200"/>
                </a:cubicBezTo>
                <a:close/>
              </a:path>
            </a:pathLst>
          </a:custGeom>
          <a:noFill/>
          <a:ln w="76200">
            <a:solidFill>
              <a:srgbClr val="FF00FF"/>
            </a:solidFill>
            <a:extLst>
              <a:ext uri="{C807C97D-BFC1-408E-A445-0C87EB9F89A2}">
                <ask:lineSketchStyleProps xmlns:ask="http://schemas.microsoft.com/office/drawing/2018/sketchyshapes" sd="321321134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666B23C-C701-4633-98A2-4A317D211815}"/>
              </a:ext>
            </a:extLst>
          </p:cNvPr>
          <p:cNvSpPr/>
          <p:nvPr/>
        </p:nvSpPr>
        <p:spPr>
          <a:xfrm>
            <a:off x="6096000" y="1205533"/>
            <a:ext cx="3303724" cy="1642635"/>
          </a:xfrm>
          <a:prstGeom prst="rect">
            <a:avLst/>
          </a:prstGeom>
          <a:solidFill>
            <a:srgbClr val="FF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D1813FE-EB6E-4988-886A-604744EA14EC}"/>
              </a:ext>
            </a:extLst>
          </p:cNvPr>
          <p:cNvSpPr txBox="1"/>
          <p:nvPr/>
        </p:nvSpPr>
        <p:spPr>
          <a:xfrm>
            <a:off x="6103353" y="1299080"/>
            <a:ext cx="33037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7030A0"/>
                </a:solidFill>
              </a:rPr>
              <a:t>The poor agreement here can be explained…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73B738F3-6E47-4D8C-9C0C-AE94F864EFFD}"/>
              </a:ext>
            </a:extLst>
          </p:cNvPr>
          <p:cNvCxnSpPr>
            <a:cxnSpLocks/>
          </p:cNvCxnSpPr>
          <p:nvPr/>
        </p:nvCxnSpPr>
        <p:spPr>
          <a:xfrm flipH="1">
            <a:off x="5017160" y="2255369"/>
            <a:ext cx="1175219" cy="681045"/>
          </a:xfrm>
          <a:prstGeom prst="straightConnector1">
            <a:avLst/>
          </a:prstGeom>
          <a:ln w="762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B3E303D8-2A62-463F-907E-FFED2C405658}"/>
              </a:ext>
            </a:extLst>
          </p:cNvPr>
          <p:cNvCxnSpPr>
            <a:cxnSpLocks/>
          </p:cNvCxnSpPr>
          <p:nvPr/>
        </p:nvCxnSpPr>
        <p:spPr>
          <a:xfrm>
            <a:off x="9237775" y="2305015"/>
            <a:ext cx="1027132" cy="543153"/>
          </a:xfrm>
          <a:prstGeom prst="straightConnector1">
            <a:avLst/>
          </a:prstGeom>
          <a:ln w="762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1DDFBBF8-51F6-42E0-9302-514A0ABC5CCB}"/>
              </a:ext>
            </a:extLst>
          </p:cNvPr>
          <p:cNvSpPr/>
          <p:nvPr/>
        </p:nvSpPr>
        <p:spPr>
          <a:xfrm>
            <a:off x="3432413" y="2742089"/>
            <a:ext cx="1426918" cy="914400"/>
          </a:xfrm>
          <a:custGeom>
            <a:avLst/>
            <a:gdLst>
              <a:gd name="connsiteX0" fmla="*/ 0 w 1426918"/>
              <a:gd name="connsiteY0" fmla="*/ 457200 h 914400"/>
              <a:gd name="connsiteX1" fmla="*/ 713459 w 1426918"/>
              <a:gd name="connsiteY1" fmla="*/ 0 h 914400"/>
              <a:gd name="connsiteX2" fmla="*/ 1426918 w 1426918"/>
              <a:gd name="connsiteY2" fmla="*/ 457200 h 914400"/>
              <a:gd name="connsiteX3" fmla="*/ 713459 w 1426918"/>
              <a:gd name="connsiteY3" fmla="*/ 914400 h 914400"/>
              <a:gd name="connsiteX4" fmla="*/ 0 w 1426918"/>
              <a:gd name="connsiteY4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6918" h="914400" extrusionOk="0">
                <a:moveTo>
                  <a:pt x="0" y="457200"/>
                </a:moveTo>
                <a:cubicBezTo>
                  <a:pt x="35672" y="196440"/>
                  <a:pt x="312522" y="-3024"/>
                  <a:pt x="713459" y="0"/>
                </a:cubicBezTo>
                <a:cubicBezTo>
                  <a:pt x="1075991" y="-31171"/>
                  <a:pt x="1447630" y="229452"/>
                  <a:pt x="1426918" y="457200"/>
                </a:cubicBezTo>
                <a:cubicBezTo>
                  <a:pt x="1405272" y="712855"/>
                  <a:pt x="1150078" y="855759"/>
                  <a:pt x="713459" y="914400"/>
                </a:cubicBezTo>
                <a:cubicBezTo>
                  <a:pt x="322932" y="915700"/>
                  <a:pt x="1628" y="699629"/>
                  <a:pt x="0" y="457200"/>
                </a:cubicBezTo>
                <a:close/>
              </a:path>
            </a:pathLst>
          </a:custGeom>
          <a:noFill/>
          <a:ln w="76200">
            <a:solidFill>
              <a:srgbClr val="FF00FF"/>
            </a:solidFill>
            <a:extLst>
              <a:ext uri="{C807C97D-BFC1-408E-A445-0C87EB9F89A2}">
                <ask:lineSketchStyleProps xmlns:ask="http://schemas.microsoft.com/office/drawing/2018/sketchyshapes" sd="321321134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287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1809A0F7-9D9D-409E-8E50-84E9216C4C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64" t="48518" r="52343" b="30000"/>
          <a:stretch/>
        </p:blipFill>
        <p:spPr>
          <a:xfrm>
            <a:off x="5792670" y="2643401"/>
            <a:ext cx="6246930" cy="213875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DF4A632-46BB-4D9E-86EA-6EBF04671B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156" t="48518" r="16744" b="30000"/>
          <a:stretch/>
        </p:blipFill>
        <p:spPr>
          <a:xfrm>
            <a:off x="1986627" y="2637778"/>
            <a:ext cx="3203594" cy="21387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9C5631-EEE4-4349-9E2B-53E3F163FA45}"/>
              </a:ext>
            </a:extLst>
          </p:cNvPr>
          <p:cNvSpPr txBox="1"/>
          <p:nvPr/>
        </p:nvSpPr>
        <p:spPr>
          <a:xfrm>
            <a:off x="2937779" y="1704975"/>
            <a:ext cx="113211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 σ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baseline="-25000" dirty="0">
                <a:solidFill>
                  <a:srgbClr val="000000"/>
                </a:solidFill>
              </a:rPr>
              <a:t>P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158A6A-DBE4-446D-B03D-54EFD3069930}"/>
              </a:ext>
            </a:extLst>
          </p:cNvPr>
          <p:cNvSpPr txBox="1"/>
          <p:nvPr/>
        </p:nvSpPr>
        <p:spPr>
          <a:xfrm>
            <a:off x="3503837" y="2222410"/>
            <a:ext cx="1259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σ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baseline="-25000" dirty="0">
                <a:solidFill>
                  <a:srgbClr val="000000"/>
                </a:solidFill>
              </a:rPr>
              <a:t>P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E5FBD4-E3DF-4B97-85AD-C6F84D1AC703}"/>
              </a:ext>
            </a:extLst>
          </p:cNvPr>
          <p:cNvCxnSpPr>
            <a:cxnSpLocks/>
          </p:cNvCxnSpPr>
          <p:nvPr/>
        </p:nvCxnSpPr>
        <p:spPr>
          <a:xfrm>
            <a:off x="2366735" y="2185971"/>
            <a:ext cx="1856015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53BD554-2767-4F49-BF42-3111CAC1AB33}"/>
              </a:ext>
            </a:extLst>
          </p:cNvPr>
          <p:cNvSpPr txBox="1"/>
          <p:nvPr/>
        </p:nvSpPr>
        <p:spPr>
          <a:xfrm>
            <a:off x="2430235" y="2205304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 σ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baseline="-25000" dirty="0">
                <a:solidFill>
                  <a:srgbClr val="000000"/>
                </a:solidFill>
              </a:rPr>
              <a:t>W0  </a:t>
            </a:r>
            <a:r>
              <a:rPr lang="en-US" sz="2400" b="1" dirty="0">
                <a:solidFill>
                  <a:srgbClr val="000000"/>
                </a:solidFill>
              </a:rPr>
              <a:t>+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D60D6C-8BC6-475F-AA0C-EE4CD2376F55}"/>
              </a:ext>
            </a:extLst>
          </p:cNvPr>
          <p:cNvSpPr txBox="1"/>
          <p:nvPr/>
        </p:nvSpPr>
        <p:spPr>
          <a:xfrm>
            <a:off x="8703586" y="1853078"/>
            <a:ext cx="2935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 U for evapotranspiration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8E2CEC-79E1-4145-BCCC-40BBEA2A1B1F}"/>
              </a:ext>
            </a:extLst>
          </p:cNvPr>
          <p:cNvSpPr txBox="1"/>
          <p:nvPr/>
        </p:nvSpPr>
        <p:spPr>
          <a:xfrm>
            <a:off x="864357" y="593644"/>
            <a:ext cx="10482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rgbClr val="000000"/>
                </a:solidFill>
              </a:rPr>
              <a:t>Results from ensemble analysis with simple modeling framework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46FE71-80A4-4E9E-8463-EA0AA2F58EE7}"/>
              </a:ext>
            </a:extLst>
          </p:cNvPr>
          <p:cNvSpPr txBox="1"/>
          <p:nvPr/>
        </p:nvSpPr>
        <p:spPr>
          <a:xfrm>
            <a:off x="152400" y="3335407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0000"/>
                </a:solidFill>
              </a:rPr>
              <a:t>Days 16-30 of forecast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8D292F3-A806-42A8-915A-DCC97176C163}"/>
              </a:ext>
            </a:extLst>
          </p:cNvPr>
          <p:cNvGrpSpPr/>
          <p:nvPr/>
        </p:nvGrpSpPr>
        <p:grpSpPr>
          <a:xfrm>
            <a:off x="2675599" y="5320306"/>
            <a:ext cx="2400950" cy="928300"/>
            <a:chOff x="2438201" y="5349026"/>
            <a:chExt cx="2400950" cy="92830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192C980-CEC8-424B-975A-5D0785FD0E25}"/>
                </a:ext>
              </a:extLst>
            </p:cNvPr>
            <p:cNvSpPr txBox="1"/>
            <p:nvPr/>
          </p:nvSpPr>
          <p:spPr>
            <a:xfrm>
              <a:off x="2825896" y="5349026"/>
              <a:ext cx="1193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8000"/>
                  </a:solidFill>
                </a:rPr>
                <a:t> σ</a:t>
              </a:r>
              <a:r>
                <a:rPr lang="en-US" sz="2400" b="1" baseline="30000" dirty="0">
                  <a:solidFill>
                    <a:srgbClr val="008000"/>
                  </a:solidFill>
                </a:rPr>
                <a:t>2</a:t>
              </a:r>
              <a:r>
                <a:rPr lang="en-US" sz="2400" b="1" baseline="-25000" dirty="0">
                  <a:solidFill>
                    <a:srgbClr val="008000"/>
                  </a:solidFill>
                </a:rPr>
                <a:t>P</a:t>
              </a:r>
              <a:endParaRPr lang="en-US" b="1" baseline="-25000" dirty="0">
                <a:solidFill>
                  <a:srgbClr val="008000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9C6EF34-9BFB-4F93-9CCF-1A409E23232F}"/>
                </a:ext>
              </a:extLst>
            </p:cNvPr>
            <p:cNvSpPr txBox="1"/>
            <p:nvPr/>
          </p:nvSpPr>
          <p:spPr>
            <a:xfrm>
              <a:off x="3512087" y="5815661"/>
              <a:ext cx="1327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8000"/>
                  </a:solidFill>
                </a:rPr>
                <a:t>σ</a:t>
              </a:r>
              <a:r>
                <a:rPr lang="en-US" sz="2400" b="1" baseline="30000" dirty="0">
                  <a:solidFill>
                    <a:srgbClr val="008000"/>
                  </a:solidFill>
                </a:rPr>
                <a:t>2</a:t>
              </a:r>
              <a:r>
                <a:rPr lang="en-US" sz="2400" b="1" baseline="-25000" dirty="0">
                  <a:solidFill>
                    <a:srgbClr val="008000"/>
                  </a:solidFill>
                </a:rPr>
                <a:t>P</a:t>
              </a:r>
              <a:endParaRPr lang="en-US" b="1" baseline="-25000" dirty="0">
                <a:solidFill>
                  <a:srgbClr val="008000"/>
                </a:solidFill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45124DA-25D1-4251-BBC4-6260CE5B3C98}"/>
                </a:ext>
              </a:extLst>
            </p:cNvPr>
            <p:cNvCxnSpPr>
              <a:cxnSpLocks/>
              <a:endCxn id="30" idx="0"/>
            </p:cNvCxnSpPr>
            <p:nvPr/>
          </p:nvCxnSpPr>
          <p:spPr>
            <a:xfrm flipV="1">
              <a:off x="2438201" y="5815661"/>
              <a:ext cx="1737418" cy="2"/>
            </a:xfrm>
            <a:prstGeom prst="lin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4D1196E-7E05-4BD4-9B06-BF8FB679C31B}"/>
                </a:ext>
              </a:extLst>
            </p:cNvPr>
            <p:cNvSpPr txBox="1"/>
            <p:nvPr/>
          </p:nvSpPr>
          <p:spPr>
            <a:xfrm>
              <a:off x="2438201" y="5798556"/>
              <a:ext cx="1327064" cy="478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8000"/>
                  </a:solidFill>
                </a:rPr>
                <a:t> σ</a:t>
              </a:r>
              <a:r>
                <a:rPr lang="en-US" sz="2400" b="1" baseline="30000" dirty="0">
                  <a:solidFill>
                    <a:srgbClr val="008000"/>
                  </a:solidFill>
                </a:rPr>
                <a:t>2</a:t>
              </a:r>
              <a:r>
                <a:rPr lang="en-US" sz="2400" b="1" baseline="-25000" dirty="0">
                  <a:solidFill>
                    <a:srgbClr val="008000"/>
                  </a:solidFill>
                </a:rPr>
                <a:t>W0  </a:t>
              </a:r>
              <a:r>
                <a:rPr lang="en-US" sz="2400" b="1" dirty="0">
                  <a:solidFill>
                    <a:srgbClr val="008000"/>
                  </a:solidFill>
                </a:rPr>
                <a:t>+   </a:t>
              </a:r>
              <a:endParaRPr lang="en-US" b="1" dirty="0">
                <a:solidFill>
                  <a:srgbClr val="008000"/>
                </a:solidFill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D84B7E3D-6B79-4951-9EEA-BF09040ED786}"/>
              </a:ext>
            </a:extLst>
          </p:cNvPr>
          <p:cNvSpPr txBox="1"/>
          <p:nvPr/>
        </p:nvSpPr>
        <p:spPr>
          <a:xfrm>
            <a:off x="4620245" y="5595024"/>
            <a:ext cx="7297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u="sng" dirty="0">
                <a:solidFill>
                  <a:srgbClr val="008000"/>
                </a:solidFill>
              </a:rPr>
              <a:t>does</a:t>
            </a:r>
            <a:r>
              <a:rPr lang="en-US" sz="2400" b="1" dirty="0">
                <a:solidFill>
                  <a:srgbClr val="008000"/>
                </a:solidFill>
              </a:rPr>
              <a:t> underlie hydrological forecast uncertainty!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F982AD-0D2C-4018-8FD1-D6122F2880CC}"/>
              </a:ext>
            </a:extLst>
          </p:cNvPr>
          <p:cNvSpPr txBox="1"/>
          <p:nvPr/>
        </p:nvSpPr>
        <p:spPr>
          <a:xfrm>
            <a:off x="361520" y="5595024"/>
            <a:ext cx="7297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8000"/>
                </a:solidFill>
              </a:rPr>
              <a:t>Conclusion: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E114C2-EC39-44BD-9092-FECA37455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28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F85D94F-FD2B-4C09-A68F-B775EC21CAEB}"/>
              </a:ext>
            </a:extLst>
          </p:cNvPr>
          <p:cNvGrpSpPr/>
          <p:nvPr/>
        </p:nvGrpSpPr>
        <p:grpSpPr>
          <a:xfrm>
            <a:off x="4808672" y="2755670"/>
            <a:ext cx="382065" cy="2062925"/>
            <a:chOff x="-1913901" y="2552676"/>
            <a:chExt cx="505268" cy="229470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9A2B1B-9B28-407E-B6E0-134B6A98744A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84E4A9F-B275-4521-893F-22DDC249B006}"/>
                </a:ext>
              </a:extLst>
            </p:cNvPr>
            <p:cNvSpPr txBox="1"/>
            <p:nvPr/>
          </p:nvSpPr>
          <p:spPr>
            <a:xfrm>
              <a:off x="-1913899" y="4043293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4F3497C-C44D-4AEC-993C-BD26BC656DFA}"/>
                </a:ext>
              </a:extLst>
            </p:cNvPr>
            <p:cNvSpPr txBox="1"/>
            <p:nvPr/>
          </p:nvSpPr>
          <p:spPr>
            <a:xfrm>
              <a:off x="-1913900" y="4407165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0F40056-8CA9-493C-8CDC-80790B3E1B8A}"/>
                </a:ext>
              </a:extLst>
            </p:cNvPr>
            <p:cNvSpPr txBox="1"/>
            <p:nvPr/>
          </p:nvSpPr>
          <p:spPr>
            <a:xfrm>
              <a:off x="-1913900" y="3667305"/>
              <a:ext cx="505267" cy="296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67C02D5-F290-4600-A536-5601F3CCFB43}"/>
                </a:ext>
              </a:extLst>
            </p:cNvPr>
            <p:cNvSpPr txBox="1"/>
            <p:nvPr/>
          </p:nvSpPr>
          <p:spPr>
            <a:xfrm>
              <a:off x="-1913899" y="2934906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EC67161-4082-4037-BFDF-7BE831D59680}"/>
                </a:ext>
              </a:extLst>
            </p:cNvPr>
            <p:cNvSpPr txBox="1"/>
            <p:nvPr/>
          </p:nvSpPr>
          <p:spPr>
            <a:xfrm>
              <a:off x="-1913901" y="3299705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DB22BCF-5364-496D-BCF8-62185B4CC4E4}"/>
                </a:ext>
              </a:extLst>
            </p:cNvPr>
            <p:cNvSpPr txBox="1"/>
            <p:nvPr/>
          </p:nvSpPr>
          <p:spPr>
            <a:xfrm>
              <a:off x="-1913901" y="2552676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1.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911D6B1-B13B-460E-8193-BD1F9BA94B34}"/>
              </a:ext>
            </a:extLst>
          </p:cNvPr>
          <p:cNvGrpSpPr/>
          <p:nvPr/>
        </p:nvGrpSpPr>
        <p:grpSpPr>
          <a:xfrm>
            <a:off x="8689666" y="2770378"/>
            <a:ext cx="382065" cy="2062925"/>
            <a:chOff x="-1913901" y="2552676"/>
            <a:chExt cx="505268" cy="2294703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56A9869-B35C-4F66-9FD8-ADEE1E366A88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8973CBF-BF32-4668-BA97-502DFF3C918A}"/>
                </a:ext>
              </a:extLst>
            </p:cNvPr>
            <p:cNvSpPr txBox="1"/>
            <p:nvPr/>
          </p:nvSpPr>
          <p:spPr>
            <a:xfrm>
              <a:off x="-1913899" y="4043293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37A30DD-6002-4D3C-88FB-51507ADD22F2}"/>
                </a:ext>
              </a:extLst>
            </p:cNvPr>
            <p:cNvSpPr txBox="1"/>
            <p:nvPr/>
          </p:nvSpPr>
          <p:spPr>
            <a:xfrm>
              <a:off x="-1913900" y="4407165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95C3BD4-D2DA-4499-BA64-3BD841FAA0E1}"/>
                </a:ext>
              </a:extLst>
            </p:cNvPr>
            <p:cNvSpPr txBox="1"/>
            <p:nvPr/>
          </p:nvSpPr>
          <p:spPr>
            <a:xfrm>
              <a:off x="-1913900" y="3667305"/>
              <a:ext cx="505267" cy="296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893CAEF-9041-492D-84E2-367272F5CB3B}"/>
                </a:ext>
              </a:extLst>
            </p:cNvPr>
            <p:cNvSpPr txBox="1"/>
            <p:nvPr/>
          </p:nvSpPr>
          <p:spPr>
            <a:xfrm>
              <a:off x="-1913899" y="2934906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58D692B-B6C9-48C1-887F-574BFC7B6F5E}"/>
                </a:ext>
              </a:extLst>
            </p:cNvPr>
            <p:cNvSpPr txBox="1"/>
            <p:nvPr/>
          </p:nvSpPr>
          <p:spPr>
            <a:xfrm>
              <a:off x="-1913901" y="3299705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4089613-5CC5-4E03-98DD-B05B1BC5587A}"/>
                </a:ext>
              </a:extLst>
            </p:cNvPr>
            <p:cNvSpPr txBox="1"/>
            <p:nvPr/>
          </p:nvSpPr>
          <p:spPr>
            <a:xfrm>
              <a:off x="-1913901" y="2552676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1.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1769CA7-2F0B-4820-BD57-A3A5170E6A1A}"/>
              </a:ext>
            </a:extLst>
          </p:cNvPr>
          <p:cNvGrpSpPr/>
          <p:nvPr/>
        </p:nvGrpSpPr>
        <p:grpSpPr>
          <a:xfrm>
            <a:off x="11709012" y="2758677"/>
            <a:ext cx="382065" cy="2062925"/>
            <a:chOff x="-1913901" y="2552676"/>
            <a:chExt cx="505268" cy="2294703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B600B10-952A-4A92-9CBE-F00D746E3996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882AAA3-C287-4072-BA06-224F83E6A7FC}"/>
                </a:ext>
              </a:extLst>
            </p:cNvPr>
            <p:cNvSpPr txBox="1"/>
            <p:nvPr/>
          </p:nvSpPr>
          <p:spPr>
            <a:xfrm>
              <a:off x="-1913899" y="4043293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F8B2CEB-EAD5-45E3-A3CB-FD75128F75D5}"/>
                </a:ext>
              </a:extLst>
            </p:cNvPr>
            <p:cNvSpPr txBox="1"/>
            <p:nvPr/>
          </p:nvSpPr>
          <p:spPr>
            <a:xfrm>
              <a:off x="-1913900" y="4407165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AAC05D7-1C85-4549-BE91-F6924F0FADDE}"/>
                </a:ext>
              </a:extLst>
            </p:cNvPr>
            <p:cNvSpPr txBox="1"/>
            <p:nvPr/>
          </p:nvSpPr>
          <p:spPr>
            <a:xfrm>
              <a:off x="-1913900" y="3667305"/>
              <a:ext cx="505267" cy="296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7C059D3-E1EE-4FD4-92E0-E73ACA46CF99}"/>
                </a:ext>
              </a:extLst>
            </p:cNvPr>
            <p:cNvSpPr txBox="1"/>
            <p:nvPr/>
          </p:nvSpPr>
          <p:spPr>
            <a:xfrm>
              <a:off x="-1913899" y="2934906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330D41C-77CD-4E5F-A0D2-778C9BA43F5B}"/>
                </a:ext>
              </a:extLst>
            </p:cNvPr>
            <p:cNvSpPr txBox="1"/>
            <p:nvPr/>
          </p:nvSpPr>
          <p:spPr>
            <a:xfrm>
              <a:off x="-1913901" y="3299705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86F3A9F-FD68-4807-86EF-6C7D9605D428}"/>
                </a:ext>
              </a:extLst>
            </p:cNvPr>
            <p:cNvSpPr txBox="1"/>
            <p:nvPr/>
          </p:nvSpPr>
          <p:spPr>
            <a:xfrm>
              <a:off x="-1913901" y="2552676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1.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48BD90B8-9B01-4B41-9AB6-864184A01EA3}"/>
              </a:ext>
            </a:extLst>
          </p:cNvPr>
          <p:cNvSpPr txBox="1"/>
          <p:nvPr/>
        </p:nvSpPr>
        <p:spPr>
          <a:xfrm>
            <a:off x="8703586" y="1853078"/>
            <a:ext cx="2935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 U for evapotranspiration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A87FC06-D3A9-499F-A9F9-583CA4C4C718}"/>
              </a:ext>
            </a:extLst>
          </p:cNvPr>
          <p:cNvSpPr txBox="1"/>
          <p:nvPr/>
        </p:nvSpPr>
        <p:spPr>
          <a:xfrm>
            <a:off x="3503837" y="2222410"/>
            <a:ext cx="1259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σ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baseline="-25000" dirty="0">
                <a:solidFill>
                  <a:srgbClr val="000000"/>
                </a:solidFill>
              </a:rPr>
              <a:t>P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8E21338-CC2F-4B58-A985-54831F5222D7}"/>
              </a:ext>
            </a:extLst>
          </p:cNvPr>
          <p:cNvSpPr txBox="1"/>
          <p:nvPr/>
        </p:nvSpPr>
        <p:spPr>
          <a:xfrm>
            <a:off x="6277886" y="1889517"/>
            <a:ext cx="1856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 U for soil moisture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D4731E2-C3E1-4B8D-8931-B61F1AE8AD2A}"/>
              </a:ext>
            </a:extLst>
          </p:cNvPr>
          <p:cNvSpPr txBox="1"/>
          <p:nvPr/>
        </p:nvSpPr>
        <p:spPr>
          <a:xfrm>
            <a:off x="8703586" y="1853078"/>
            <a:ext cx="2935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 U for evapotranspiration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F821D2BD-7A4F-4EDA-B249-2C49199D5E5C}"/>
              </a:ext>
            </a:extLst>
          </p:cNvPr>
          <p:cNvCxnSpPr/>
          <p:nvPr/>
        </p:nvCxnSpPr>
        <p:spPr>
          <a:xfrm flipH="1">
            <a:off x="6832600" y="1704975"/>
            <a:ext cx="241070" cy="2308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D826FEA-FB4E-40BE-81E4-8F145BC6BDE5}"/>
              </a:ext>
            </a:extLst>
          </p:cNvPr>
          <p:cNvGrpSpPr/>
          <p:nvPr/>
        </p:nvGrpSpPr>
        <p:grpSpPr>
          <a:xfrm>
            <a:off x="3634327" y="497278"/>
            <a:ext cx="8314835" cy="2326789"/>
            <a:chOff x="3674079" y="1894336"/>
            <a:chExt cx="7533687" cy="2326789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842A7E0E-C5EF-4696-93E8-43FE66CE5C06}"/>
                </a:ext>
              </a:extLst>
            </p:cNvPr>
            <p:cNvSpPr/>
            <p:nvPr/>
          </p:nvSpPr>
          <p:spPr>
            <a:xfrm>
              <a:off x="3674079" y="1894336"/>
              <a:ext cx="7533687" cy="232678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15E9C5A1-F688-41DE-BE17-F90E0DCA47A0}"/>
                </a:ext>
              </a:extLst>
            </p:cNvPr>
            <p:cNvGrpSpPr/>
            <p:nvPr/>
          </p:nvGrpSpPr>
          <p:grpSpPr>
            <a:xfrm>
              <a:off x="3827735" y="2115884"/>
              <a:ext cx="5133077" cy="1703478"/>
              <a:chOff x="-332159" y="1065475"/>
              <a:chExt cx="10883540" cy="4438643"/>
            </a:xfrm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8BA8421-04CD-4B3F-B751-1B1771D0AB20}"/>
                  </a:ext>
                </a:extLst>
              </p:cNvPr>
              <p:cNvSpPr/>
              <p:nvPr/>
            </p:nvSpPr>
            <p:spPr>
              <a:xfrm>
                <a:off x="2639834" y="1473078"/>
                <a:ext cx="7736618" cy="3369263"/>
              </a:xfrm>
              <a:custGeom>
                <a:avLst/>
                <a:gdLst>
                  <a:gd name="connsiteX0" fmla="*/ 0 w 7728668"/>
                  <a:gd name="connsiteY0" fmla="*/ 2923338 h 2923338"/>
                  <a:gd name="connsiteX1" fmla="*/ 1232453 w 7728668"/>
                  <a:gd name="connsiteY1" fmla="*/ 855999 h 2923338"/>
                  <a:gd name="connsiteX2" fmla="*/ 4269851 w 7728668"/>
                  <a:gd name="connsiteY2" fmla="*/ 92674 h 2923338"/>
                  <a:gd name="connsiteX3" fmla="*/ 7728668 w 7728668"/>
                  <a:gd name="connsiteY3" fmla="*/ 13161 h 2923338"/>
                  <a:gd name="connsiteX4" fmla="*/ 7728668 w 7728668"/>
                  <a:gd name="connsiteY4" fmla="*/ 13161 h 2923338"/>
                  <a:gd name="connsiteX0" fmla="*/ 0 w 7728668"/>
                  <a:gd name="connsiteY0" fmla="*/ 2937749 h 2937749"/>
                  <a:gd name="connsiteX1" fmla="*/ 1232453 w 7728668"/>
                  <a:gd name="connsiteY1" fmla="*/ 870410 h 2937749"/>
                  <a:gd name="connsiteX2" fmla="*/ 4746929 w 7728668"/>
                  <a:gd name="connsiteY2" fmla="*/ 75280 h 2937749"/>
                  <a:gd name="connsiteX3" fmla="*/ 7728668 w 7728668"/>
                  <a:gd name="connsiteY3" fmla="*/ 27572 h 2937749"/>
                  <a:gd name="connsiteX4" fmla="*/ 7728668 w 7728668"/>
                  <a:gd name="connsiteY4" fmla="*/ 27572 h 2937749"/>
                  <a:gd name="connsiteX0" fmla="*/ 0 w 7728668"/>
                  <a:gd name="connsiteY0" fmla="*/ 2924479 h 2924479"/>
                  <a:gd name="connsiteX1" fmla="*/ 1232453 w 7728668"/>
                  <a:gd name="connsiteY1" fmla="*/ 857140 h 2924479"/>
                  <a:gd name="connsiteX2" fmla="*/ 4746929 w 7728668"/>
                  <a:gd name="connsiteY2" fmla="*/ 62010 h 2924479"/>
                  <a:gd name="connsiteX3" fmla="*/ 7728668 w 7728668"/>
                  <a:gd name="connsiteY3" fmla="*/ 14302 h 2924479"/>
                  <a:gd name="connsiteX4" fmla="*/ 7728668 w 7728668"/>
                  <a:gd name="connsiteY4" fmla="*/ 14302 h 2924479"/>
                  <a:gd name="connsiteX0" fmla="*/ 0 w 7728668"/>
                  <a:gd name="connsiteY0" fmla="*/ 2929386 h 2929386"/>
                  <a:gd name="connsiteX1" fmla="*/ 1995778 w 7728668"/>
                  <a:gd name="connsiteY1" fmla="*/ 742777 h 2929386"/>
                  <a:gd name="connsiteX2" fmla="*/ 4746929 w 7728668"/>
                  <a:gd name="connsiteY2" fmla="*/ 66917 h 2929386"/>
                  <a:gd name="connsiteX3" fmla="*/ 7728668 w 7728668"/>
                  <a:gd name="connsiteY3" fmla="*/ 19209 h 2929386"/>
                  <a:gd name="connsiteX4" fmla="*/ 7728668 w 7728668"/>
                  <a:gd name="connsiteY4" fmla="*/ 19209 h 2929386"/>
                  <a:gd name="connsiteX0" fmla="*/ 0 w 7943447"/>
                  <a:gd name="connsiteY0" fmla="*/ 2929815 h 2929815"/>
                  <a:gd name="connsiteX1" fmla="*/ 1995778 w 7943447"/>
                  <a:gd name="connsiteY1" fmla="*/ 743206 h 2929815"/>
                  <a:gd name="connsiteX2" fmla="*/ 4746929 w 7943447"/>
                  <a:gd name="connsiteY2" fmla="*/ 67346 h 2929815"/>
                  <a:gd name="connsiteX3" fmla="*/ 7728668 w 7943447"/>
                  <a:gd name="connsiteY3" fmla="*/ 19638 h 2929815"/>
                  <a:gd name="connsiteX4" fmla="*/ 7704814 w 7943447"/>
                  <a:gd name="connsiteY4" fmla="*/ 27590 h 2929815"/>
                  <a:gd name="connsiteX0" fmla="*/ 0 w 7753729"/>
                  <a:gd name="connsiteY0" fmla="*/ 2945521 h 2945521"/>
                  <a:gd name="connsiteX1" fmla="*/ 1995778 w 7753729"/>
                  <a:gd name="connsiteY1" fmla="*/ 758912 h 2945521"/>
                  <a:gd name="connsiteX2" fmla="*/ 4746929 w 7753729"/>
                  <a:gd name="connsiteY2" fmla="*/ 83052 h 2945521"/>
                  <a:gd name="connsiteX3" fmla="*/ 7315200 w 7753729"/>
                  <a:gd name="connsiteY3" fmla="*/ 5863 h 2945521"/>
                  <a:gd name="connsiteX4" fmla="*/ 7728668 w 7753729"/>
                  <a:gd name="connsiteY4" fmla="*/ 35344 h 2945521"/>
                  <a:gd name="connsiteX5" fmla="*/ 7704814 w 7753729"/>
                  <a:gd name="connsiteY5" fmla="*/ 43296 h 2945521"/>
                  <a:gd name="connsiteX0" fmla="*/ 0 w 7736735"/>
                  <a:gd name="connsiteY0" fmla="*/ 2956906 h 2956906"/>
                  <a:gd name="connsiteX1" fmla="*/ 1995778 w 7736735"/>
                  <a:gd name="connsiteY1" fmla="*/ 770297 h 2956906"/>
                  <a:gd name="connsiteX2" fmla="*/ 4746929 w 7736735"/>
                  <a:gd name="connsiteY2" fmla="*/ 94437 h 2956906"/>
                  <a:gd name="connsiteX3" fmla="*/ 7315200 w 7736735"/>
                  <a:gd name="connsiteY3" fmla="*/ 17248 h 2956906"/>
                  <a:gd name="connsiteX4" fmla="*/ 7553739 w 7736735"/>
                  <a:gd name="connsiteY4" fmla="*/ 1345 h 2956906"/>
                  <a:gd name="connsiteX5" fmla="*/ 7728668 w 7736735"/>
                  <a:gd name="connsiteY5" fmla="*/ 46729 h 2956906"/>
                  <a:gd name="connsiteX6" fmla="*/ 7704814 w 7736735"/>
                  <a:gd name="connsiteY6" fmla="*/ 54681 h 2956906"/>
                  <a:gd name="connsiteX0" fmla="*/ 0 w 7736735"/>
                  <a:gd name="connsiteY0" fmla="*/ 2956906 h 2956906"/>
                  <a:gd name="connsiteX1" fmla="*/ 1995778 w 7736735"/>
                  <a:gd name="connsiteY1" fmla="*/ 770297 h 2956906"/>
                  <a:gd name="connsiteX2" fmla="*/ 4746929 w 7736735"/>
                  <a:gd name="connsiteY2" fmla="*/ 94437 h 2956906"/>
                  <a:gd name="connsiteX3" fmla="*/ 7315200 w 7736735"/>
                  <a:gd name="connsiteY3" fmla="*/ 17248 h 2956906"/>
                  <a:gd name="connsiteX4" fmla="*/ 7553739 w 7736735"/>
                  <a:gd name="connsiteY4" fmla="*/ 1345 h 2956906"/>
                  <a:gd name="connsiteX5" fmla="*/ 7728668 w 7736735"/>
                  <a:gd name="connsiteY5" fmla="*/ 46729 h 2956906"/>
                  <a:gd name="connsiteX6" fmla="*/ 7704814 w 7736735"/>
                  <a:gd name="connsiteY6" fmla="*/ 54681 h 2956906"/>
                  <a:gd name="connsiteX0" fmla="*/ 0 w 7736735"/>
                  <a:gd name="connsiteY0" fmla="*/ 2956906 h 2956906"/>
                  <a:gd name="connsiteX1" fmla="*/ 1995778 w 7736735"/>
                  <a:gd name="connsiteY1" fmla="*/ 770297 h 2956906"/>
                  <a:gd name="connsiteX2" fmla="*/ 4746929 w 7736735"/>
                  <a:gd name="connsiteY2" fmla="*/ 94437 h 2956906"/>
                  <a:gd name="connsiteX3" fmla="*/ 7315200 w 7736735"/>
                  <a:gd name="connsiteY3" fmla="*/ 17248 h 2956906"/>
                  <a:gd name="connsiteX4" fmla="*/ 7553739 w 7736735"/>
                  <a:gd name="connsiteY4" fmla="*/ 1345 h 2956906"/>
                  <a:gd name="connsiteX5" fmla="*/ 7728668 w 7736735"/>
                  <a:gd name="connsiteY5" fmla="*/ 46729 h 2956906"/>
                  <a:gd name="connsiteX6" fmla="*/ 7704814 w 7736735"/>
                  <a:gd name="connsiteY6" fmla="*/ 54681 h 2956906"/>
                  <a:gd name="connsiteX0" fmla="*/ 0 w 7757242"/>
                  <a:gd name="connsiteY0" fmla="*/ 2973868 h 2973868"/>
                  <a:gd name="connsiteX1" fmla="*/ 1995778 w 7757242"/>
                  <a:gd name="connsiteY1" fmla="*/ 787259 h 2973868"/>
                  <a:gd name="connsiteX2" fmla="*/ 4746929 w 7757242"/>
                  <a:gd name="connsiteY2" fmla="*/ 111399 h 2973868"/>
                  <a:gd name="connsiteX3" fmla="*/ 7315200 w 7757242"/>
                  <a:gd name="connsiteY3" fmla="*/ 34210 h 2973868"/>
                  <a:gd name="connsiteX4" fmla="*/ 7553739 w 7757242"/>
                  <a:gd name="connsiteY4" fmla="*/ 18307 h 2973868"/>
                  <a:gd name="connsiteX5" fmla="*/ 7728668 w 7757242"/>
                  <a:gd name="connsiteY5" fmla="*/ 63691 h 2973868"/>
                  <a:gd name="connsiteX6" fmla="*/ 7752522 w 7757242"/>
                  <a:gd name="connsiteY6" fmla="*/ 81 h 2973868"/>
                  <a:gd name="connsiteX0" fmla="*/ 0 w 7771233"/>
                  <a:gd name="connsiteY0" fmla="*/ 2973871 h 2973871"/>
                  <a:gd name="connsiteX1" fmla="*/ 1995778 w 7771233"/>
                  <a:gd name="connsiteY1" fmla="*/ 787262 h 2973871"/>
                  <a:gd name="connsiteX2" fmla="*/ 4746929 w 7771233"/>
                  <a:gd name="connsiteY2" fmla="*/ 111402 h 2973871"/>
                  <a:gd name="connsiteX3" fmla="*/ 7315200 w 7771233"/>
                  <a:gd name="connsiteY3" fmla="*/ 34213 h 2973871"/>
                  <a:gd name="connsiteX4" fmla="*/ 7728668 w 7771233"/>
                  <a:gd name="connsiteY4" fmla="*/ 63694 h 2973871"/>
                  <a:gd name="connsiteX5" fmla="*/ 7752522 w 7771233"/>
                  <a:gd name="connsiteY5" fmla="*/ 84 h 2973871"/>
                  <a:gd name="connsiteX0" fmla="*/ 0 w 7728668"/>
                  <a:gd name="connsiteY0" fmla="*/ 2945522 h 2945522"/>
                  <a:gd name="connsiteX1" fmla="*/ 1995778 w 7728668"/>
                  <a:gd name="connsiteY1" fmla="*/ 758913 h 2945522"/>
                  <a:gd name="connsiteX2" fmla="*/ 4746929 w 7728668"/>
                  <a:gd name="connsiteY2" fmla="*/ 83053 h 2945522"/>
                  <a:gd name="connsiteX3" fmla="*/ 7315200 w 7728668"/>
                  <a:gd name="connsiteY3" fmla="*/ 5864 h 2945522"/>
                  <a:gd name="connsiteX4" fmla="*/ 7728668 w 7728668"/>
                  <a:gd name="connsiteY4" fmla="*/ 35345 h 2945522"/>
                  <a:gd name="connsiteX0" fmla="*/ 0 w 7315200"/>
                  <a:gd name="connsiteY0" fmla="*/ 2945522 h 2945522"/>
                  <a:gd name="connsiteX1" fmla="*/ 1995778 w 7315200"/>
                  <a:gd name="connsiteY1" fmla="*/ 758913 h 2945522"/>
                  <a:gd name="connsiteX2" fmla="*/ 4746929 w 7315200"/>
                  <a:gd name="connsiteY2" fmla="*/ 83053 h 2945522"/>
                  <a:gd name="connsiteX3" fmla="*/ 7315200 w 7315200"/>
                  <a:gd name="connsiteY3" fmla="*/ 5864 h 2945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15200" h="2945522">
                    <a:moveTo>
                      <a:pt x="0" y="2945522"/>
                    </a:moveTo>
                    <a:cubicBezTo>
                      <a:pt x="260405" y="2147741"/>
                      <a:pt x="1204623" y="1235991"/>
                      <a:pt x="1995778" y="758913"/>
                    </a:cubicBezTo>
                    <a:cubicBezTo>
                      <a:pt x="2786933" y="281835"/>
                      <a:pt x="3860359" y="208561"/>
                      <a:pt x="4746929" y="83053"/>
                    </a:cubicBezTo>
                    <a:cubicBezTo>
                      <a:pt x="5633499" y="-42455"/>
                      <a:pt x="6818244" y="13815"/>
                      <a:pt x="7315200" y="5864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36E60164-952B-40E9-867D-B5B373335DB8}"/>
                  </a:ext>
                </a:extLst>
              </p:cNvPr>
              <p:cNvCxnSpPr/>
              <p:nvPr/>
            </p:nvCxnSpPr>
            <p:spPr>
              <a:xfrm>
                <a:off x="2425148" y="1065475"/>
                <a:ext cx="0" cy="3776868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E08B3ADD-B5A6-4451-AF28-90DFC7AE9F3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25149" y="4842343"/>
                <a:ext cx="8126232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22F9F33-2849-47BB-8308-C77B244676F4}"/>
                  </a:ext>
                </a:extLst>
              </p:cNvPr>
              <p:cNvSpPr txBox="1"/>
              <p:nvPr/>
            </p:nvSpPr>
            <p:spPr>
              <a:xfrm>
                <a:off x="6194068" y="5042453"/>
                <a:ext cx="47481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</a:rPr>
                  <a:t>W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85FA2B0A-BA06-4D77-ADC6-F5DAD03F9E62}"/>
                  </a:ext>
                </a:extLst>
              </p:cNvPr>
              <p:cNvSpPr txBox="1"/>
              <p:nvPr/>
            </p:nvSpPr>
            <p:spPr>
              <a:xfrm>
                <a:off x="-332159" y="2492243"/>
                <a:ext cx="2582375" cy="12029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2400" dirty="0">
                    <a:solidFill>
                      <a:srgbClr val="000000"/>
                    </a:solidFill>
                  </a:rPr>
                  <a:t>λ</a:t>
                </a:r>
                <a:r>
                  <a:rPr lang="en-US" sz="2400" dirty="0">
                    <a:solidFill>
                      <a:srgbClr val="000000"/>
                    </a:solidFill>
                  </a:rPr>
                  <a:t>E/</a:t>
                </a:r>
                <a:r>
                  <a:rPr lang="el-GR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</a:rPr>
                  <a:t>R</a:t>
                </a:r>
                <a:r>
                  <a:rPr lang="en-US" sz="2400" baseline="-25000" dirty="0" err="1">
                    <a:solidFill>
                      <a:srgbClr val="000000"/>
                    </a:solidFill>
                  </a:rPr>
                  <a:t>net</a:t>
                </a:r>
                <a:endParaRPr lang="en-US" sz="2400" baseline="-2500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19988087-A56F-4021-AE53-43A18080A560}"/>
                  </a:ext>
                </a:extLst>
              </p:cNvPr>
              <p:cNvCxnSpPr/>
              <p:nvPr/>
            </p:nvCxnSpPr>
            <p:spPr>
              <a:xfrm flipH="1">
                <a:off x="2425148" y="1473078"/>
                <a:ext cx="6011186" cy="0"/>
              </a:xfrm>
              <a:prstGeom prst="line">
                <a:avLst/>
              </a:prstGeom>
              <a:ln>
                <a:noFill/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AD64C4D-96EB-4F0D-B576-2E9A4F71496A}"/>
                  </a:ext>
                </a:extLst>
              </p:cNvPr>
              <p:cNvSpPr txBox="1"/>
              <p:nvPr/>
            </p:nvSpPr>
            <p:spPr>
              <a:xfrm>
                <a:off x="1952581" y="4673122"/>
                <a:ext cx="523545" cy="7821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0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FCDB9467-46E2-445E-A8C7-FB56186E5017}"/>
                  </a:ext>
                </a:extLst>
              </p:cNvPr>
              <p:cNvSpPr txBox="1"/>
              <p:nvPr/>
            </p:nvSpPr>
            <p:spPr>
              <a:xfrm>
                <a:off x="1884329" y="1288413"/>
                <a:ext cx="523547" cy="7821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1</a:t>
                </a:r>
              </a:p>
            </p:txBody>
          </p:sp>
        </p:grpSp>
      </p:grpSp>
      <p:sp>
        <p:nvSpPr>
          <p:cNvPr id="85" name="Oval 84">
            <a:extLst>
              <a:ext uri="{FF2B5EF4-FFF2-40B4-BE49-F238E27FC236}">
                <a16:creationId xmlns:a16="http://schemas.microsoft.com/office/drawing/2014/main" id="{C1DEDCBD-B07E-4C0F-9AAD-16054BDD9B8C}"/>
              </a:ext>
            </a:extLst>
          </p:cNvPr>
          <p:cNvSpPr/>
          <p:nvPr/>
        </p:nvSpPr>
        <p:spPr>
          <a:xfrm>
            <a:off x="7555459" y="482590"/>
            <a:ext cx="1426918" cy="914400"/>
          </a:xfrm>
          <a:custGeom>
            <a:avLst/>
            <a:gdLst>
              <a:gd name="connsiteX0" fmla="*/ 0 w 1426918"/>
              <a:gd name="connsiteY0" fmla="*/ 457200 h 914400"/>
              <a:gd name="connsiteX1" fmla="*/ 713459 w 1426918"/>
              <a:gd name="connsiteY1" fmla="*/ 0 h 914400"/>
              <a:gd name="connsiteX2" fmla="*/ 1426918 w 1426918"/>
              <a:gd name="connsiteY2" fmla="*/ 457200 h 914400"/>
              <a:gd name="connsiteX3" fmla="*/ 713459 w 1426918"/>
              <a:gd name="connsiteY3" fmla="*/ 914400 h 914400"/>
              <a:gd name="connsiteX4" fmla="*/ 0 w 1426918"/>
              <a:gd name="connsiteY4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6918" h="914400" extrusionOk="0">
                <a:moveTo>
                  <a:pt x="0" y="457200"/>
                </a:moveTo>
                <a:cubicBezTo>
                  <a:pt x="35672" y="196440"/>
                  <a:pt x="312522" y="-3024"/>
                  <a:pt x="713459" y="0"/>
                </a:cubicBezTo>
                <a:cubicBezTo>
                  <a:pt x="1075991" y="-31171"/>
                  <a:pt x="1447630" y="229452"/>
                  <a:pt x="1426918" y="457200"/>
                </a:cubicBezTo>
                <a:cubicBezTo>
                  <a:pt x="1405272" y="712855"/>
                  <a:pt x="1150078" y="855759"/>
                  <a:pt x="713459" y="914400"/>
                </a:cubicBezTo>
                <a:cubicBezTo>
                  <a:pt x="322932" y="915700"/>
                  <a:pt x="1628" y="699629"/>
                  <a:pt x="0" y="457200"/>
                </a:cubicBezTo>
                <a:close/>
              </a:path>
            </a:pathLst>
          </a:custGeom>
          <a:noFill/>
          <a:ln w="76200">
            <a:solidFill>
              <a:srgbClr val="FF00FF"/>
            </a:solidFill>
            <a:extLst>
              <a:ext uri="{C807C97D-BFC1-408E-A445-0C87EB9F89A2}">
                <ask:lineSketchStyleProps xmlns:ask="http://schemas.microsoft.com/office/drawing/2018/sketchyshapes" sd="321321134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0D7ACE1-211C-476F-AFBB-302E75822E1F}"/>
              </a:ext>
            </a:extLst>
          </p:cNvPr>
          <p:cNvSpPr txBox="1"/>
          <p:nvPr/>
        </p:nvSpPr>
        <p:spPr>
          <a:xfrm>
            <a:off x="9007576" y="478452"/>
            <a:ext cx="2974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7030A0"/>
                </a:solidFill>
              </a:rPr>
              <a:t>Here, we’re always on this part of the curve – no skill for E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99737B5E-C6B3-4881-A57C-C198914B85DB}"/>
              </a:ext>
            </a:extLst>
          </p:cNvPr>
          <p:cNvCxnSpPr>
            <a:cxnSpLocks/>
          </p:cNvCxnSpPr>
          <p:nvPr/>
        </p:nvCxnSpPr>
        <p:spPr>
          <a:xfrm>
            <a:off x="8736350" y="1396990"/>
            <a:ext cx="1528557" cy="1451178"/>
          </a:xfrm>
          <a:prstGeom prst="straightConnector1">
            <a:avLst/>
          </a:prstGeom>
          <a:ln w="762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24B3E2EB-AF75-418E-952E-23325B9352E0}"/>
              </a:ext>
            </a:extLst>
          </p:cNvPr>
          <p:cNvCxnSpPr>
            <a:cxnSpLocks/>
          </p:cNvCxnSpPr>
          <p:nvPr/>
        </p:nvCxnSpPr>
        <p:spPr>
          <a:xfrm flipH="1">
            <a:off x="4822418" y="1232897"/>
            <a:ext cx="2733041" cy="1451178"/>
          </a:xfrm>
          <a:prstGeom prst="straightConnector1">
            <a:avLst/>
          </a:prstGeom>
          <a:ln w="762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2102D4FA-8B5A-43AC-B41A-563219909FA4}"/>
              </a:ext>
            </a:extLst>
          </p:cNvPr>
          <p:cNvSpPr/>
          <p:nvPr/>
        </p:nvSpPr>
        <p:spPr>
          <a:xfrm>
            <a:off x="10171114" y="2767498"/>
            <a:ext cx="1426918" cy="914400"/>
          </a:xfrm>
          <a:custGeom>
            <a:avLst/>
            <a:gdLst>
              <a:gd name="connsiteX0" fmla="*/ 0 w 1426918"/>
              <a:gd name="connsiteY0" fmla="*/ 457200 h 914400"/>
              <a:gd name="connsiteX1" fmla="*/ 713459 w 1426918"/>
              <a:gd name="connsiteY1" fmla="*/ 0 h 914400"/>
              <a:gd name="connsiteX2" fmla="*/ 1426918 w 1426918"/>
              <a:gd name="connsiteY2" fmla="*/ 457200 h 914400"/>
              <a:gd name="connsiteX3" fmla="*/ 713459 w 1426918"/>
              <a:gd name="connsiteY3" fmla="*/ 914400 h 914400"/>
              <a:gd name="connsiteX4" fmla="*/ 0 w 1426918"/>
              <a:gd name="connsiteY4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6918" h="914400" extrusionOk="0">
                <a:moveTo>
                  <a:pt x="0" y="457200"/>
                </a:moveTo>
                <a:cubicBezTo>
                  <a:pt x="35672" y="196440"/>
                  <a:pt x="312522" y="-3024"/>
                  <a:pt x="713459" y="0"/>
                </a:cubicBezTo>
                <a:cubicBezTo>
                  <a:pt x="1075991" y="-31171"/>
                  <a:pt x="1447630" y="229452"/>
                  <a:pt x="1426918" y="457200"/>
                </a:cubicBezTo>
                <a:cubicBezTo>
                  <a:pt x="1405272" y="712855"/>
                  <a:pt x="1150078" y="855759"/>
                  <a:pt x="713459" y="914400"/>
                </a:cubicBezTo>
                <a:cubicBezTo>
                  <a:pt x="322932" y="915700"/>
                  <a:pt x="1628" y="699629"/>
                  <a:pt x="0" y="457200"/>
                </a:cubicBezTo>
                <a:close/>
              </a:path>
            </a:pathLst>
          </a:custGeom>
          <a:noFill/>
          <a:ln w="76200">
            <a:solidFill>
              <a:srgbClr val="FF00FF"/>
            </a:solidFill>
            <a:extLst>
              <a:ext uri="{C807C97D-BFC1-408E-A445-0C87EB9F89A2}">
                <ask:lineSketchStyleProps xmlns:ask="http://schemas.microsoft.com/office/drawing/2018/sketchyshapes" sd="321321134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1DDFBBF8-51F6-42E0-9302-514A0ABC5CCB}"/>
              </a:ext>
            </a:extLst>
          </p:cNvPr>
          <p:cNvSpPr/>
          <p:nvPr/>
        </p:nvSpPr>
        <p:spPr>
          <a:xfrm>
            <a:off x="3432413" y="2742089"/>
            <a:ext cx="1426918" cy="914400"/>
          </a:xfrm>
          <a:custGeom>
            <a:avLst/>
            <a:gdLst>
              <a:gd name="connsiteX0" fmla="*/ 0 w 1426918"/>
              <a:gd name="connsiteY0" fmla="*/ 457200 h 914400"/>
              <a:gd name="connsiteX1" fmla="*/ 713459 w 1426918"/>
              <a:gd name="connsiteY1" fmla="*/ 0 h 914400"/>
              <a:gd name="connsiteX2" fmla="*/ 1426918 w 1426918"/>
              <a:gd name="connsiteY2" fmla="*/ 457200 h 914400"/>
              <a:gd name="connsiteX3" fmla="*/ 713459 w 1426918"/>
              <a:gd name="connsiteY3" fmla="*/ 914400 h 914400"/>
              <a:gd name="connsiteX4" fmla="*/ 0 w 1426918"/>
              <a:gd name="connsiteY4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6918" h="914400" extrusionOk="0">
                <a:moveTo>
                  <a:pt x="0" y="457200"/>
                </a:moveTo>
                <a:cubicBezTo>
                  <a:pt x="35672" y="196440"/>
                  <a:pt x="312522" y="-3024"/>
                  <a:pt x="713459" y="0"/>
                </a:cubicBezTo>
                <a:cubicBezTo>
                  <a:pt x="1075991" y="-31171"/>
                  <a:pt x="1447630" y="229452"/>
                  <a:pt x="1426918" y="457200"/>
                </a:cubicBezTo>
                <a:cubicBezTo>
                  <a:pt x="1405272" y="712855"/>
                  <a:pt x="1150078" y="855759"/>
                  <a:pt x="713459" y="914400"/>
                </a:cubicBezTo>
                <a:cubicBezTo>
                  <a:pt x="322932" y="915700"/>
                  <a:pt x="1628" y="699629"/>
                  <a:pt x="0" y="457200"/>
                </a:cubicBezTo>
                <a:close/>
              </a:path>
            </a:pathLst>
          </a:custGeom>
          <a:noFill/>
          <a:ln w="76200">
            <a:solidFill>
              <a:srgbClr val="FF00FF"/>
            </a:solidFill>
            <a:extLst>
              <a:ext uri="{C807C97D-BFC1-408E-A445-0C87EB9F89A2}">
                <ask:lineSketchStyleProps xmlns:ask="http://schemas.microsoft.com/office/drawing/2018/sketchyshapes" sd="321321134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772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324765-5C27-4BE6-A982-8195185CD86C}"/>
              </a:ext>
            </a:extLst>
          </p:cNvPr>
          <p:cNvSpPr txBox="1"/>
          <p:nvPr/>
        </p:nvSpPr>
        <p:spPr>
          <a:xfrm>
            <a:off x="1066800" y="888005"/>
            <a:ext cx="10058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</a:rPr>
              <a:t>These uncertainty results should be reflected directly in “skill” levels (r</a:t>
            </a:r>
            <a:r>
              <a:rPr lang="en-US" sz="3200" baseline="30000" dirty="0">
                <a:solidFill>
                  <a:srgbClr val="0000FF"/>
                </a:solidFill>
              </a:rPr>
              <a:t>2</a:t>
            </a:r>
            <a:r>
              <a:rPr lang="en-US" sz="3200" dirty="0">
                <a:solidFill>
                  <a:srgbClr val="0000FF"/>
                </a:solidFill>
              </a:rPr>
              <a:t> versus MERRA-2 “observations”).</a:t>
            </a:r>
          </a:p>
          <a:p>
            <a:pPr algn="l"/>
            <a:endParaRPr lang="en-US" sz="3200" dirty="0">
              <a:solidFill>
                <a:srgbClr val="0000FF"/>
              </a:solidFill>
            </a:endParaRPr>
          </a:p>
          <a:p>
            <a:pPr algn="l"/>
            <a:endParaRPr lang="en-US" sz="3200" dirty="0">
              <a:solidFill>
                <a:srgbClr val="0000FF"/>
              </a:solidFill>
            </a:endParaRPr>
          </a:p>
          <a:p>
            <a:pPr algn="l"/>
            <a:r>
              <a:rPr lang="en-US" sz="3200" dirty="0">
                <a:solidFill>
                  <a:srgbClr val="0000FF"/>
                </a:solidFill>
              </a:rPr>
              <a:t>That is, lower uncertainty should imply higher skill.</a:t>
            </a:r>
          </a:p>
          <a:p>
            <a:pPr algn="l"/>
            <a:endParaRPr lang="en-US" sz="3200" dirty="0">
              <a:solidFill>
                <a:srgbClr val="0000FF"/>
              </a:solidFill>
            </a:endParaRPr>
          </a:p>
          <a:p>
            <a:pPr algn="l"/>
            <a:endParaRPr lang="en-US" sz="3200" dirty="0">
              <a:solidFill>
                <a:srgbClr val="0000FF"/>
              </a:solidFill>
            </a:endParaRPr>
          </a:p>
          <a:p>
            <a:pPr algn="l"/>
            <a:r>
              <a:rPr lang="en-US" sz="3200" dirty="0">
                <a:solidFill>
                  <a:srgbClr val="0000FF"/>
                </a:solidFill>
              </a:rPr>
              <a:t>Does this hold when we look at the full GMAO S2S forecast system?    </a:t>
            </a:r>
            <a:r>
              <a:rPr lang="en-US" sz="2800" dirty="0">
                <a:solidFill>
                  <a:srgbClr val="0000FF"/>
                </a:solidFill>
              </a:rPr>
              <a:t>(caveat: “observations” = MERRA-2)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C8F6B4-3C6D-4B76-9D06-EEB3508D6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8334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4C540E8-90B2-4314-9C43-7643D7B16A2A}"/>
              </a:ext>
            </a:extLst>
          </p:cNvPr>
          <p:cNvSpPr txBox="1"/>
          <p:nvPr/>
        </p:nvSpPr>
        <p:spPr>
          <a:xfrm>
            <a:off x="472262" y="4859708"/>
            <a:ext cx="5623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0000FF"/>
                </a:solidFill>
              </a:rPr>
              <a:t>From before; note that all information is from MERRA-2, with </a:t>
            </a:r>
            <a:r>
              <a:rPr lang="el-GR" dirty="0">
                <a:solidFill>
                  <a:srgbClr val="0000FF"/>
                </a:solidFill>
              </a:rPr>
              <a:t>σ</a:t>
            </a:r>
            <a:r>
              <a:rPr lang="en-US" baseline="30000" dirty="0">
                <a:solidFill>
                  <a:srgbClr val="0000FF"/>
                </a:solidFill>
              </a:rPr>
              <a:t>2</a:t>
            </a:r>
            <a:r>
              <a:rPr lang="en-US" baseline="-25000" dirty="0">
                <a:solidFill>
                  <a:srgbClr val="0000FF"/>
                </a:solidFill>
              </a:rPr>
              <a:t>P</a:t>
            </a:r>
            <a:r>
              <a:rPr lang="en-US" dirty="0">
                <a:solidFill>
                  <a:srgbClr val="0000FF"/>
                </a:solidFill>
              </a:rPr>
              <a:t> from an independent time period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08C11B0-015B-4F24-B2AE-4808A1F26208}"/>
              </a:ext>
            </a:extLst>
          </p:cNvPr>
          <p:cNvCxnSpPr>
            <a:cxnSpLocks/>
          </p:cNvCxnSpPr>
          <p:nvPr/>
        </p:nvCxnSpPr>
        <p:spPr>
          <a:xfrm>
            <a:off x="2898732" y="2174090"/>
            <a:ext cx="1856015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EB69F92-5532-42D2-B5CA-B29C98681064}"/>
              </a:ext>
            </a:extLst>
          </p:cNvPr>
          <p:cNvSpPr txBox="1"/>
          <p:nvPr/>
        </p:nvSpPr>
        <p:spPr>
          <a:xfrm>
            <a:off x="265297" y="3150008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0000"/>
                </a:solidFill>
              </a:rPr>
              <a:t>Days 16-30 of forecast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FB5F0E-0C70-46F2-8712-BA6A2E5A75C7}"/>
              </a:ext>
            </a:extLst>
          </p:cNvPr>
          <p:cNvSpPr txBox="1"/>
          <p:nvPr/>
        </p:nvSpPr>
        <p:spPr>
          <a:xfrm>
            <a:off x="2093188" y="1923116"/>
            <a:ext cx="1132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 1 – 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F7874A3-2781-439E-8F96-5FCE964CFD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542" t="44630" r="10104" b="25926"/>
          <a:stretch/>
        </p:blipFill>
        <p:spPr>
          <a:xfrm>
            <a:off x="2158163" y="2494301"/>
            <a:ext cx="3213100" cy="20193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1C61774-F1F7-44E5-953D-DCF192EC55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80" t="48135" r="36563" b="22961"/>
          <a:stretch/>
        </p:blipFill>
        <p:spPr>
          <a:xfrm>
            <a:off x="5704976" y="2512844"/>
            <a:ext cx="6237103" cy="198221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D0AEAFF-545C-4026-9DFA-5D4BC5644704}"/>
              </a:ext>
            </a:extLst>
          </p:cNvPr>
          <p:cNvSpPr txBox="1"/>
          <p:nvPr/>
        </p:nvSpPr>
        <p:spPr>
          <a:xfrm>
            <a:off x="6027738" y="1711595"/>
            <a:ext cx="2152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 r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dirty="0">
                <a:solidFill>
                  <a:srgbClr val="000000"/>
                </a:solidFill>
              </a:rPr>
              <a:t> skill for soil moisture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F13AF0-C74A-4C11-A6D3-0E2ABF8F1403}"/>
              </a:ext>
            </a:extLst>
          </p:cNvPr>
          <p:cNvSpPr txBox="1"/>
          <p:nvPr/>
        </p:nvSpPr>
        <p:spPr>
          <a:xfrm>
            <a:off x="8754386" y="1714378"/>
            <a:ext cx="2935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 r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dirty="0">
                <a:solidFill>
                  <a:srgbClr val="000000"/>
                </a:solidFill>
              </a:rPr>
              <a:t> skill for evapotranspiration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7FBAC11-D785-4B43-83F3-D9924F458CC3}"/>
              </a:ext>
            </a:extLst>
          </p:cNvPr>
          <p:cNvCxnSpPr>
            <a:cxnSpLocks/>
          </p:cNvCxnSpPr>
          <p:nvPr/>
        </p:nvCxnSpPr>
        <p:spPr>
          <a:xfrm flipV="1">
            <a:off x="2659245" y="4388293"/>
            <a:ext cx="114300" cy="480998"/>
          </a:xfrm>
          <a:prstGeom prst="straightConnector1">
            <a:avLst/>
          </a:prstGeom>
          <a:ln w="571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26F5A75-2BBE-4849-B81A-D45F677BADE3}"/>
              </a:ext>
            </a:extLst>
          </p:cNvPr>
          <p:cNvSpPr txBox="1"/>
          <p:nvPr/>
        </p:nvSpPr>
        <p:spPr>
          <a:xfrm>
            <a:off x="6367239" y="842656"/>
            <a:ext cx="45784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solidFill>
                  <a:srgbClr val="0000FF"/>
                </a:solidFill>
              </a:rPr>
              <a:t>Full S2S Forecast System</a:t>
            </a:r>
          </a:p>
        </p:txBody>
      </p:sp>
      <p:sp>
        <p:nvSpPr>
          <p:cNvPr id="24" name="Left Brace 23">
            <a:extLst>
              <a:ext uri="{FF2B5EF4-FFF2-40B4-BE49-F238E27FC236}">
                <a16:creationId xmlns:a16="http://schemas.microsoft.com/office/drawing/2014/main" id="{3D442E29-2BC8-4E34-A442-A18811FA949D}"/>
              </a:ext>
            </a:extLst>
          </p:cNvPr>
          <p:cNvSpPr/>
          <p:nvPr/>
        </p:nvSpPr>
        <p:spPr>
          <a:xfrm rot="5400000">
            <a:off x="8590658" y="-899244"/>
            <a:ext cx="380721" cy="5120162"/>
          </a:xfrm>
          <a:prstGeom prst="leftBrac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08B828-531C-467F-98D6-75E24B6E3E61}"/>
              </a:ext>
            </a:extLst>
          </p:cNvPr>
          <p:cNvSpPr/>
          <p:nvPr/>
        </p:nvSpPr>
        <p:spPr>
          <a:xfrm>
            <a:off x="1941697" y="2494300"/>
            <a:ext cx="1361348" cy="177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2CBFED-ADB4-4B71-9F82-0C6D41D1D2AB}"/>
              </a:ext>
            </a:extLst>
          </p:cNvPr>
          <p:cNvSpPr txBox="1"/>
          <p:nvPr/>
        </p:nvSpPr>
        <p:spPr>
          <a:xfrm>
            <a:off x="2962232" y="2193423"/>
            <a:ext cx="199571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 σ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baseline="-25000" dirty="0">
                <a:solidFill>
                  <a:srgbClr val="000000"/>
                </a:solidFill>
              </a:rPr>
              <a:t>W0  </a:t>
            </a:r>
            <a:r>
              <a:rPr lang="en-US" sz="2400" b="1" dirty="0">
                <a:solidFill>
                  <a:srgbClr val="000000"/>
                </a:solidFill>
              </a:rPr>
              <a:t>+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BFDB02-4D90-4A49-8003-EC78AA80FF90}"/>
              </a:ext>
            </a:extLst>
          </p:cNvPr>
          <p:cNvSpPr txBox="1"/>
          <p:nvPr/>
        </p:nvSpPr>
        <p:spPr>
          <a:xfrm>
            <a:off x="3469776" y="1693094"/>
            <a:ext cx="113211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 σ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baseline="-25000" dirty="0">
                <a:solidFill>
                  <a:srgbClr val="000000"/>
                </a:solidFill>
              </a:rPr>
              <a:t>P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0C40D0-393E-40B1-8B09-2B5F2CEFAD37}"/>
              </a:ext>
            </a:extLst>
          </p:cNvPr>
          <p:cNvSpPr txBox="1"/>
          <p:nvPr/>
        </p:nvSpPr>
        <p:spPr>
          <a:xfrm>
            <a:off x="4035834" y="2210529"/>
            <a:ext cx="1259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σ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baseline="-25000" dirty="0">
                <a:solidFill>
                  <a:srgbClr val="000000"/>
                </a:solidFill>
              </a:rPr>
              <a:t>P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C02F8-F4DD-4064-BC64-F178C6D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30</a:t>
            </a:fld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0CD5AA5-8804-4BF2-B468-4AC44BDD5AA9}"/>
              </a:ext>
            </a:extLst>
          </p:cNvPr>
          <p:cNvGrpSpPr/>
          <p:nvPr/>
        </p:nvGrpSpPr>
        <p:grpSpPr>
          <a:xfrm>
            <a:off x="4913908" y="2552882"/>
            <a:ext cx="382065" cy="2062925"/>
            <a:chOff x="-1913901" y="2552676"/>
            <a:chExt cx="505268" cy="229470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48F1AEB-ECA3-49BD-B60B-3A2923DE2989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0AB5012-00D3-4012-9669-F366B119BE02}"/>
                </a:ext>
              </a:extLst>
            </p:cNvPr>
            <p:cNvSpPr txBox="1"/>
            <p:nvPr/>
          </p:nvSpPr>
          <p:spPr>
            <a:xfrm>
              <a:off x="-1913899" y="4043293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CCB1DA4-DA66-4735-AD06-7D334DD8D93A}"/>
                </a:ext>
              </a:extLst>
            </p:cNvPr>
            <p:cNvSpPr txBox="1"/>
            <p:nvPr/>
          </p:nvSpPr>
          <p:spPr>
            <a:xfrm>
              <a:off x="-1913900" y="4407165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4DDB89F-8556-4287-B03D-A1A4A1CFA583}"/>
                </a:ext>
              </a:extLst>
            </p:cNvPr>
            <p:cNvSpPr txBox="1"/>
            <p:nvPr/>
          </p:nvSpPr>
          <p:spPr>
            <a:xfrm>
              <a:off x="-1913900" y="3667305"/>
              <a:ext cx="505267" cy="296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127836F-B5EE-4BC8-9623-330A5F2D1E6C}"/>
                </a:ext>
              </a:extLst>
            </p:cNvPr>
            <p:cNvSpPr txBox="1"/>
            <p:nvPr/>
          </p:nvSpPr>
          <p:spPr>
            <a:xfrm>
              <a:off x="-1913899" y="2934906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C251073-0A97-4592-ABA2-940CE8BD6C77}"/>
                </a:ext>
              </a:extLst>
            </p:cNvPr>
            <p:cNvSpPr txBox="1"/>
            <p:nvPr/>
          </p:nvSpPr>
          <p:spPr>
            <a:xfrm>
              <a:off x="-1913901" y="3299705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ACE9419-792F-41D1-9822-467F3DE1A083}"/>
                </a:ext>
              </a:extLst>
            </p:cNvPr>
            <p:cNvSpPr txBox="1"/>
            <p:nvPr/>
          </p:nvSpPr>
          <p:spPr>
            <a:xfrm>
              <a:off x="-1913901" y="2552676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1.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CF0E21E-2E6C-4B8B-9413-9E1EA5FD129D}"/>
              </a:ext>
            </a:extLst>
          </p:cNvPr>
          <p:cNvGrpSpPr/>
          <p:nvPr/>
        </p:nvGrpSpPr>
        <p:grpSpPr>
          <a:xfrm>
            <a:off x="8579352" y="2565867"/>
            <a:ext cx="382065" cy="2062925"/>
            <a:chOff x="-1913901" y="2552676"/>
            <a:chExt cx="505268" cy="229470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F20D4DC-693D-4695-9EB8-A60DA3F0510A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10B288F-9F61-4362-84BE-5A5002A48463}"/>
                </a:ext>
              </a:extLst>
            </p:cNvPr>
            <p:cNvSpPr txBox="1"/>
            <p:nvPr/>
          </p:nvSpPr>
          <p:spPr>
            <a:xfrm>
              <a:off x="-1913898" y="4043293"/>
              <a:ext cx="380231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3DCA230-F88C-4AAE-8D7D-6847AB3E361E}"/>
                </a:ext>
              </a:extLst>
            </p:cNvPr>
            <p:cNvSpPr txBox="1"/>
            <p:nvPr/>
          </p:nvSpPr>
          <p:spPr>
            <a:xfrm>
              <a:off x="-1913900" y="4407165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FC6AC01-1265-492C-86D0-107F294536F5}"/>
                </a:ext>
              </a:extLst>
            </p:cNvPr>
            <p:cNvSpPr txBox="1"/>
            <p:nvPr/>
          </p:nvSpPr>
          <p:spPr>
            <a:xfrm>
              <a:off x="-1913900" y="3667305"/>
              <a:ext cx="505267" cy="296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8B34120-D467-4A94-AFDB-2707B6729B65}"/>
                </a:ext>
              </a:extLst>
            </p:cNvPr>
            <p:cNvSpPr txBox="1"/>
            <p:nvPr/>
          </p:nvSpPr>
          <p:spPr>
            <a:xfrm>
              <a:off x="-1913899" y="2934906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83BED27-C581-4755-A9EE-AADDCAC1E501}"/>
                </a:ext>
              </a:extLst>
            </p:cNvPr>
            <p:cNvSpPr txBox="1"/>
            <p:nvPr/>
          </p:nvSpPr>
          <p:spPr>
            <a:xfrm>
              <a:off x="-1913901" y="3299705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EE04942-89D3-41F1-8028-E2625EBE785C}"/>
                </a:ext>
              </a:extLst>
            </p:cNvPr>
            <p:cNvSpPr txBox="1"/>
            <p:nvPr/>
          </p:nvSpPr>
          <p:spPr>
            <a:xfrm>
              <a:off x="-1913901" y="2552676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1.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A3CDBAD-6C4B-49AE-9304-6D88AF9EDBED}"/>
              </a:ext>
            </a:extLst>
          </p:cNvPr>
          <p:cNvGrpSpPr/>
          <p:nvPr/>
        </p:nvGrpSpPr>
        <p:grpSpPr>
          <a:xfrm>
            <a:off x="11625283" y="2570767"/>
            <a:ext cx="382065" cy="2062925"/>
            <a:chOff x="-1913901" y="2552676"/>
            <a:chExt cx="505268" cy="2294703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F89468A-42C1-49EA-A376-78B739B26FB2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AD18640-2B67-4E15-8FFB-1202D8A4AFA4}"/>
                </a:ext>
              </a:extLst>
            </p:cNvPr>
            <p:cNvSpPr txBox="1"/>
            <p:nvPr/>
          </p:nvSpPr>
          <p:spPr>
            <a:xfrm>
              <a:off x="-1913899" y="4043293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C023CA3-84F7-401A-AF1F-140D269B9F21}"/>
                </a:ext>
              </a:extLst>
            </p:cNvPr>
            <p:cNvSpPr txBox="1"/>
            <p:nvPr/>
          </p:nvSpPr>
          <p:spPr>
            <a:xfrm>
              <a:off x="-1913900" y="4407165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4E5B234-34B7-4760-9F47-AB383C376FDF}"/>
                </a:ext>
              </a:extLst>
            </p:cNvPr>
            <p:cNvSpPr txBox="1"/>
            <p:nvPr/>
          </p:nvSpPr>
          <p:spPr>
            <a:xfrm>
              <a:off x="-1913900" y="3667305"/>
              <a:ext cx="505267" cy="296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D9DE9B5-0B08-41FE-95CE-ECFD642DA813}"/>
                </a:ext>
              </a:extLst>
            </p:cNvPr>
            <p:cNvSpPr txBox="1"/>
            <p:nvPr/>
          </p:nvSpPr>
          <p:spPr>
            <a:xfrm>
              <a:off x="-1913899" y="2934906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885FA2E-3A83-4440-B6B9-328D7E63E086}"/>
                </a:ext>
              </a:extLst>
            </p:cNvPr>
            <p:cNvSpPr txBox="1"/>
            <p:nvPr/>
          </p:nvSpPr>
          <p:spPr>
            <a:xfrm>
              <a:off x="-1913901" y="3299705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01E0C40-F622-4EFA-AF0A-21C346A7A7B3}"/>
                </a:ext>
              </a:extLst>
            </p:cNvPr>
            <p:cNvSpPr txBox="1"/>
            <p:nvPr/>
          </p:nvSpPr>
          <p:spPr>
            <a:xfrm>
              <a:off x="-1913901" y="2552676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1.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35705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08C11B0-015B-4F24-B2AE-4808A1F26208}"/>
              </a:ext>
            </a:extLst>
          </p:cNvPr>
          <p:cNvCxnSpPr>
            <a:cxnSpLocks/>
          </p:cNvCxnSpPr>
          <p:nvPr/>
        </p:nvCxnSpPr>
        <p:spPr>
          <a:xfrm>
            <a:off x="2898732" y="2174090"/>
            <a:ext cx="1856015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EB69F92-5532-42D2-B5CA-B29C98681064}"/>
              </a:ext>
            </a:extLst>
          </p:cNvPr>
          <p:cNvSpPr txBox="1"/>
          <p:nvPr/>
        </p:nvSpPr>
        <p:spPr>
          <a:xfrm>
            <a:off x="265297" y="3150008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0000"/>
                </a:solidFill>
              </a:rPr>
              <a:t>Days 16-30 of forecast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FB5F0E-0C70-46F2-8712-BA6A2E5A75C7}"/>
              </a:ext>
            </a:extLst>
          </p:cNvPr>
          <p:cNvSpPr txBox="1"/>
          <p:nvPr/>
        </p:nvSpPr>
        <p:spPr>
          <a:xfrm>
            <a:off x="2093188" y="1923116"/>
            <a:ext cx="1132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 1 – 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F7874A3-2781-439E-8F96-5FCE964CFD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542" t="44630" r="10104" b="25926"/>
          <a:stretch/>
        </p:blipFill>
        <p:spPr>
          <a:xfrm>
            <a:off x="2158163" y="2494301"/>
            <a:ext cx="3213100" cy="20193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1C61774-F1F7-44E5-953D-DCF192EC55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80" t="48135" r="36563" b="22961"/>
          <a:stretch/>
        </p:blipFill>
        <p:spPr>
          <a:xfrm>
            <a:off x="5704976" y="2512844"/>
            <a:ext cx="6237103" cy="198221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D0AEAFF-545C-4026-9DFA-5D4BC5644704}"/>
              </a:ext>
            </a:extLst>
          </p:cNvPr>
          <p:cNvSpPr txBox="1"/>
          <p:nvPr/>
        </p:nvSpPr>
        <p:spPr>
          <a:xfrm>
            <a:off x="6027738" y="1711595"/>
            <a:ext cx="2152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 r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dirty="0">
                <a:solidFill>
                  <a:srgbClr val="000000"/>
                </a:solidFill>
              </a:rPr>
              <a:t> skill for soil moisture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F13AF0-C74A-4C11-A6D3-0E2ABF8F1403}"/>
              </a:ext>
            </a:extLst>
          </p:cNvPr>
          <p:cNvSpPr txBox="1"/>
          <p:nvPr/>
        </p:nvSpPr>
        <p:spPr>
          <a:xfrm>
            <a:off x="8754386" y="1714378"/>
            <a:ext cx="2935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 r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dirty="0">
                <a:solidFill>
                  <a:srgbClr val="000000"/>
                </a:solidFill>
              </a:rPr>
              <a:t> skill for evapotranspiration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26F5A75-2BBE-4849-B81A-D45F677BADE3}"/>
              </a:ext>
            </a:extLst>
          </p:cNvPr>
          <p:cNvSpPr txBox="1"/>
          <p:nvPr/>
        </p:nvSpPr>
        <p:spPr>
          <a:xfrm>
            <a:off x="6367239" y="842656"/>
            <a:ext cx="45784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solidFill>
                  <a:srgbClr val="0000FF"/>
                </a:solidFill>
              </a:rPr>
              <a:t>Full S2S Forecast System</a:t>
            </a:r>
          </a:p>
        </p:txBody>
      </p:sp>
      <p:sp>
        <p:nvSpPr>
          <p:cNvPr id="24" name="Left Brace 23">
            <a:extLst>
              <a:ext uri="{FF2B5EF4-FFF2-40B4-BE49-F238E27FC236}">
                <a16:creationId xmlns:a16="http://schemas.microsoft.com/office/drawing/2014/main" id="{3D442E29-2BC8-4E34-A442-A18811FA949D}"/>
              </a:ext>
            </a:extLst>
          </p:cNvPr>
          <p:cNvSpPr/>
          <p:nvPr/>
        </p:nvSpPr>
        <p:spPr>
          <a:xfrm rot="5400000">
            <a:off x="8590658" y="-899244"/>
            <a:ext cx="380721" cy="5120162"/>
          </a:xfrm>
          <a:prstGeom prst="leftBrac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08B828-531C-467F-98D6-75E24B6E3E61}"/>
              </a:ext>
            </a:extLst>
          </p:cNvPr>
          <p:cNvSpPr/>
          <p:nvPr/>
        </p:nvSpPr>
        <p:spPr>
          <a:xfrm>
            <a:off x="1941697" y="2494300"/>
            <a:ext cx="1361348" cy="177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2CBFED-ADB4-4B71-9F82-0C6D41D1D2AB}"/>
              </a:ext>
            </a:extLst>
          </p:cNvPr>
          <p:cNvSpPr txBox="1"/>
          <p:nvPr/>
        </p:nvSpPr>
        <p:spPr>
          <a:xfrm>
            <a:off x="2962232" y="2193423"/>
            <a:ext cx="199571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 σ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baseline="-25000" dirty="0">
                <a:solidFill>
                  <a:srgbClr val="000000"/>
                </a:solidFill>
              </a:rPr>
              <a:t>W0  </a:t>
            </a:r>
            <a:r>
              <a:rPr lang="en-US" sz="2400" b="1" dirty="0">
                <a:solidFill>
                  <a:srgbClr val="000000"/>
                </a:solidFill>
              </a:rPr>
              <a:t>+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BFDB02-4D90-4A49-8003-EC78AA80FF90}"/>
              </a:ext>
            </a:extLst>
          </p:cNvPr>
          <p:cNvSpPr txBox="1"/>
          <p:nvPr/>
        </p:nvSpPr>
        <p:spPr>
          <a:xfrm>
            <a:off x="3469776" y="1693094"/>
            <a:ext cx="1132115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 σ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baseline="-25000" dirty="0">
                <a:solidFill>
                  <a:srgbClr val="000000"/>
                </a:solidFill>
              </a:rPr>
              <a:t>P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0C40D0-393E-40B1-8B09-2B5F2CEFAD37}"/>
              </a:ext>
            </a:extLst>
          </p:cNvPr>
          <p:cNvSpPr txBox="1"/>
          <p:nvPr/>
        </p:nvSpPr>
        <p:spPr>
          <a:xfrm>
            <a:off x="4035834" y="2210529"/>
            <a:ext cx="1259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σ</a:t>
            </a:r>
            <a:r>
              <a:rPr lang="en-US" sz="2400" b="1" baseline="30000" dirty="0">
                <a:solidFill>
                  <a:srgbClr val="000000"/>
                </a:solidFill>
              </a:rPr>
              <a:t>2</a:t>
            </a:r>
            <a:r>
              <a:rPr lang="en-US" sz="2400" b="1" baseline="-25000" dirty="0">
                <a:solidFill>
                  <a:srgbClr val="000000"/>
                </a:solidFill>
              </a:rPr>
              <a:t>P</a:t>
            </a:r>
            <a:endParaRPr lang="en-US" b="1" baseline="-250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C02F8-F4DD-4064-BC64-F178C6D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31</a:t>
            </a:fld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0CD5AA5-8804-4BF2-B468-4AC44BDD5AA9}"/>
              </a:ext>
            </a:extLst>
          </p:cNvPr>
          <p:cNvGrpSpPr/>
          <p:nvPr/>
        </p:nvGrpSpPr>
        <p:grpSpPr>
          <a:xfrm>
            <a:off x="4913908" y="2552882"/>
            <a:ext cx="382065" cy="2062925"/>
            <a:chOff x="-1913901" y="2552676"/>
            <a:chExt cx="505268" cy="229470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48F1AEB-ECA3-49BD-B60B-3A2923DE2989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0AB5012-00D3-4012-9669-F366B119BE02}"/>
                </a:ext>
              </a:extLst>
            </p:cNvPr>
            <p:cNvSpPr txBox="1"/>
            <p:nvPr/>
          </p:nvSpPr>
          <p:spPr>
            <a:xfrm>
              <a:off x="-1913899" y="4043293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CCB1DA4-DA66-4735-AD06-7D334DD8D93A}"/>
                </a:ext>
              </a:extLst>
            </p:cNvPr>
            <p:cNvSpPr txBox="1"/>
            <p:nvPr/>
          </p:nvSpPr>
          <p:spPr>
            <a:xfrm>
              <a:off x="-1913900" y="4407165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4DDB89F-8556-4287-B03D-A1A4A1CFA583}"/>
                </a:ext>
              </a:extLst>
            </p:cNvPr>
            <p:cNvSpPr txBox="1"/>
            <p:nvPr/>
          </p:nvSpPr>
          <p:spPr>
            <a:xfrm>
              <a:off x="-1913900" y="3667305"/>
              <a:ext cx="505267" cy="296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127836F-B5EE-4BC8-9623-330A5F2D1E6C}"/>
                </a:ext>
              </a:extLst>
            </p:cNvPr>
            <p:cNvSpPr txBox="1"/>
            <p:nvPr/>
          </p:nvSpPr>
          <p:spPr>
            <a:xfrm>
              <a:off x="-1913899" y="2934906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C251073-0A97-4592-ABA2-940CE8BD6C77}"/>
                </a:ext>
              </a:extLst>
            </p:cNvPr>
            <p:cNvSpPr txBox="1"/>
            <p:nvPr/>
          </p:nvSpPr>
          <p:spPr>
            <a:xfrm>
              <a:off x="-1913901" y="3299705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ACE9419-792F-41D1-9822-467F3DE1A083}"/>
                </a:ext>
              </a:extLst>
            </p:cNvPr>
            <p:cNvSpPr txBox="1"/>
            <p:nvPr/>
          </p:nvSpPr>
          <p:spPr>
            <a:xfrm>
              <a:off x="-1913901" y="2552676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1.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CF0E21E-2E6C-4B8B-9413-9E1EA5FD129D}"/>
              </a:ext>
            </a:extLst>
          </p:cNvPr>
          <p:cNvGrpSpPr/>
          <p:nvPr/>
        </p:nvGrpSpPr>
        <p:grpSpPr>
          <a:xfrm>
            <a:off x="8579352" y="2565867"/>
            <a:ext cx="382065" cy="2062925"/>
            <a:chOff x="-1913901" y="2552676"/>
            <a:chExt cx="505268" cy="229470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F20D4DC-693D-4695-9EB8-A60DA3F0510A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10B288F-9F61-4362-84BE-5A5002A48463}"/>
                </a:ext>
              </a:extLst>
            </p:cNvPr>
            <p:cNvSpPr txBox="1"/>
            <p:nvPr/>
          </p:nvSpPr>
          <p:spPr>
            <a:xfrm>
              <a:off x="-1913898" y="4043293"/>
              <a:ext cx="380231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3DCA230-F88C-4AAE-8D7D-6847AB3E361E}"/>
                </a:ext>
              </a:extLst>
            </p:cNvPr>
            <p:cNvSpPr txBox="1"/>
            <p:nvPr/>
          </p:nvSpPr>
          <p:spPr>
            <a:xfrm>
              <a:off x="-1913900" y="4407165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FC6AC01-1265-492C-86D0-107F294536F5}"/>
                </a:ext>
              </a:extLst>
            </p:cNvPr>
            <p:cNvSpPr txBox="1"/>
            <p:nvPr/>
          </p:nvSpPr>
          <p:spPr>
            <a:xfrm>
              <a:off x="-1913900" y="3667305"/>
              <a:ext cx="505267" cy="296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8B34120-D467-4A94-AFDB-2707B6729B65}"/>
                </a:ext>
              </a:extLst>
            </p:cNvPr>
            <p:cNvSpPr txBox="1"/>
            <p:nvPr/>
          </p:nvSpPr>
          <p:spPr>
            <a:xfrm>
              <a:off x="-1913899" y="2934906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83BED27-C581-4755-A9EE-AADDCAC1E501}"/>
                </a:ext>
              </a:extLst>
            </p:cNvPr>
            <p:cNvSpPr txBox="1"/>
            <p:nvPr/>
          </p:nvSpPr>
          <p:spPr>
            <a:xfrm>
              <a:off x="-1913901" y="3299705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EE04942-89D3-41F1-8028-E2625EBE785C}"/>
                </a:ext>
              </a:extLst>
            </p:cNvPr>
            <p:cNvSpPr txBox="1"/>
            <p:nvPr/>
          </p:nvSpPr>
          <p:spPr>
            <a:xfrm>
              <a:off x="-1913901" y="2552676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1.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A3CDBAD-6C4B-49AE-9304-6D88AF9EDBED}"/>
              </a:ext>
            </a:extLst>
          </p:cNvPr>
          <p:cNvGrpSpPr/>
          <p:nvPr/>
        </p:nvGrpSpPr>
        <p:grpSpPr>
          <a:xfrm>
            <a:off x="11625283" y="2570767"/>
            <a:ext cx="382065" cy="2062925"/>
            <a:chOff x="-1913901" y="2552676"/>
            <a:chExt cx="505268" cy="2294703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F89468A-42C1-49EA-A376-78B739B26FB2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AD18640-2B67-4E15-8FFB-1202D8A4AFA4}"/>
                </a:ext>
              </a:extLst>
            </p:cNvPr>
            <p:cNvSpPr txBox="1"/>
            <p:nvPr/>
          </p:nvSpPr>
          <p:spPr>
            <a:xfrm>
              <a:off x="-1913899" y="4043293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C023CA3-84F7-401A-AF1F-140D269B9F21}"/>
                </a:ext>
              </a:extLst>
            </p:cNvPr>
            <p:cNvSpPr txBox="1"/>
            <p:nvPr/>
          </p:nvSpPr>
          <p:spPr>
            <a:xfrm>
              <a:off x="-1913900" y="4407165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4E5B234-34B7-4760-9F47-AB383C376FDF}"/>
                </a:ext>
              </a:extLst>
            </p:cNvPr>
            <p:cNvSpPr txBox="1"/>
            <p:nvPr/>
          </p:nvSpPr>
          <p:spPr>
            <a:xfrm>
              <a:off x="-1913900" y="3667305"/>
              <a:ext cx="505267" cy="296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D9DE9B5-0B08-41FE-95CE-ECFD642DA813}"/>
                </a:ext>
              </a:extLst>
            </p:cNvPr>
            <p:cNvSpPr txBox="1"/>
            <p:nvPr/>
          </p:nvSpPr>
          <p:spPr>
            <a:xfrm>
              <a:off x="-1913899" y="2934906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885FA2E-3A83-4440-B6B9-328D7E63E086}"/>
                </a:ext>
              </a:extLst>
            </p:cNvPr>
            <p:cNvSpPr txBox="1"/>
            <p:nvPr/>
          </p:nvSpPr>
          <p:spPr>
            <a:xfrm>
              <a:off x="-1913901" y="3299705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01E0C40-F622-4EFA-AF0A-21C346A7A7B3}"/>
                </a:ext>
              </a:extLst>
            </p:cNvPr>
            <p:cNvSpPr txBox="1"/>
            <p:nvPr/>
          </p:nvSpPr>
          <p:spPr>
            <a:xfrm>
              <a:off x="-1913901" y="2552676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1.</a:t>
              </a:r>
            </a:p>
          </p:txBody>
        </p:sp>
      </p:grpSp>
      <p:sp>
        <p:nvSpPr>
          <p:cNvPr id="49" name="Oval 48">
            <a:extLst>
              <a:ext uri="{FF2B5EF4-FFF2-40B4-BE49-F238E27FC236}">
                <a16:creationId xmlns:a16="http://schemas.microsoft.com/office/drawing/2014/main" id="{1F09480A-A2C7-4C27-886E-4A31B0D37E02}"/>
              </a:ext>
            </a:extLst>
          </p:cNvPr>
          <p:cNvSpPr/>
          <p:nvPr/>
        </p:nvSpPr>
        <p:spPr>
          <a:xfrm>
            <a:off x="2862719" y="1526632"/>
            <a:ext cx="2081547" cy="1338364"/>
          </a:xfrm>
          <a:prstGeom prst="ellipse">
            <a:avLst/>
          </a:prstGeom>
          <a:noFill/>
          <a:ln w="57150">
            <a:solidFill>
              <a:srgbClr val="33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Arrow: Up 50">
            <a:extLst>
              <a:ext uri="{FF2B5EF4-FFF2-40B4-BE49-F238E27FC236}">
                <a16:creationId xmlns:a16="http://schemas.microsoft.com/office/drawing/2014/main" id="{DBBE88F0-BD52-4C0E-A192-FFCC93D187C2}"/>
              </a:ext>
            </a:extLst>
          </p:cNvPr>
          <p:cNvSpPr/>
          <p:nvPr/>
        </p:nvSpPr>
        <p:spPr>
          <a:xfrm rot="13058062">
            <a:off x="4949697" y="873513"/>
            <a:ext cx="457540" cy="1113640"/>
          </a:xfrm>
          <a:prstGeom prst="upArrow">
            <a:avLst/>
          </a:prstGeom>
          <a:solidFill>
            <a:srgbClr val="FFFFC5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607BB09-B856-42E5-9CCE-600198A37224}"/>
              </a:ext>
            </a:extLst>
          </p:cNvPr>
          <p:cNvSpPr txBox="1"/>
          <p:nvPr/>
        </p:nvSpPr>
        <p:spPr>
          <a:xfrm>
            <a:off x="935665" y="230305"/>
            <a:ext cx="4805065" cy="1077218"/>
          </a:xfrm>
          <a:prstGeom prst="rect">
            <a:avLst/>
          </a:prstGeom>
          <a:solidFill>
            <a:srgbClr val="FFFFC5"/>
          </a:solidFill>
          <a:ln w="381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000000"/>
                </a:solidFill>
              </a:rPr>
              <a:t>This ratio </a:t>
            </a:r>
            <a:r>
              <a:rPr lang="en-US" sz="3200" u="sng" dirty="0">
                <a:solidFill>
                  <a:srgbClr val="000000"/>
                </a:solidFill>
              </a:rPr>
              <a:t>is</a:t>
            </a:r>
            <a:r>
              <a:rPr lang="en-US" sz="3200" dirty="0">
                <a:solidFill>
                  <a:srgbClr val="000000"/>
                </a:solidFill>
              </a:rPr>
              <a:t> relevant to the GMAO S2S system!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73C1B93-D8A0-42B9-93AB-8BA7634C0EF4}"/>
              </a:ext>
            </a:extLst>
          </p:cNvPr>
          <p:cNvSpPr txBox="1"/>
          <p:nvPr/>
        </p:nvSpPr>
        <p:spPr>
          <a:xfrm>
            <a:off x="1370748" y="5175247"/>
            <a:ext cx="9700378" cy="584775"/>
          </a:xfrm>
          <a:prstGeom prst="rect">
            <a:avLst/>
          </a:prstGeom>
          <a:solidFill>
            <a:srgbClr val="BDEEFF"/>
          </a:solidFill>
          <a:ln w="381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000000"/>
                </a:solidFill>
              </a:rPr>
              <a:t>And here, lower uncertainty </a:t>
            </a:r>
            <a:r>
              <a:rPr lang="en-US" sz="3200" u="sng" dirty="0">
                <a:solidFill>
                  <a:srgbClr val="000000"/>
                </a:solidFill>
              </a:rPr>
              <a:t>is</a:t>
            </a:r>
            <a:r>
              <a:rPr lang="en-US" sz="3200" dirty="0">
                <a:solidFill>
                  <a:srgbClr val="000000"/>
                </a:solidFill>
              </a:rPr>
              <a:t> related to higher skill! </a:t>
            </a:r>
          </a:p>
        </p:txBody>
      </p:sp>
    </p:spTree>
    <p:extLst>
      <p:ext uri="{BB962C8B-B14F-4D97-AF65-F5344CB8AC3E}">
        <p14:creationId xmlns:p14="http://schemas.microsoft.com/office/powerpoint/2010/main" val="26937499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9AE502-F98F-49DE-AC90-3A860B6FA10C}"/>
              </a:ext>
            </a:extLst>
          </p:cNvPr>
          <p:cNvSpPr txBox="1"/>
          <p:nvPr/>
        </p:nvSpPr>
        <p:spPr>
          <a:xfrm>
            <a:off x="849085" y="1347140"/>
            <a:ext cx="104938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>
                <a:solidFill>
                  <a:srgbClr val="000000"/>
                </a:solidFill>
              </a:rPr>
              <a:t>We now explore 3 facets of hydrological uncertainty:</a:t>
            </a:r>
          </a:p>
          <a:p>
            <a:pPr algn="l"/>
            <a:endParaRPr lang="en-US" sz="2400" dirty="0">
              <a:solidFill>
                <a:srgbClr val="000000"/>
              </a:solidFill>
            </a:endParaRPr>
          </a:p>
          <a:p>
            <a:pPr marL="457200" indent="-457200" algn="l">
              <a:buAutoNum type="arabicParenR"/>
            </a:pPr>
            <a:r>
              <a:rPr lang="en-US" sz="2400" dirty="0">
                <a:solidFill>
                  <a:srgbClr val="000000"/>
                </a:solidFill>
              </a:rPr>
              <a:t>The relative importance of P variability and W</a:t>
            </a:r>
            <a:r>
              <a:rPr lang="en-US" sz="2400" baseline="-25000" dirty="0">
                <a:solidFill>
                  <a:srgbClr val="000000"/>
                </a:solidFill>
              </a:rPr>
              <a:t>0</a:t>
            </a:r>
            <a:r>
              <a:rPr lang="en-US" sz="2400" dirty="0">
                <a:solidFill>
                  <a:srgbClr val="000000"/>
                </a:solidFill>
              </a:rPr>
              <a:t> variability in defining E and W forecast uncertainty;</a:t>
            </a:r>
          </a:p>
          <a:p>
            <a:pPr marL="457200" indent="-457200" algn="l">
              <a:buAutoNum type="arabicParenR"/>
            </a:pPr>
            <a:endParaRPr lang="en-US" sz="2400" dirty="0">
              <a:solidFill>
                <a:srgbClr val="000000"/>
              </a:solidFill>
            </a:endParaRPr>
          </a:p>
          <a:p>
            <a:pPr marL="457200" indent="-457200" algn="l">
              <a:buAutoNum type="arabicParenR"/>
            </a:pPr>
            <a:r>
              <a:rPr lang="en-US" sz="2400" dirty="0">
                <a:solidFill>
                  <a:srgbClr val="000000"/>
                </a:solidFill>
              </a:rPr>
              <a:t>The shape of the land model’s effective “beta curve” on E and W forecast uncertainty; and</a:t>
            </a:r>
          </a:p>
          <a:p>
            <a:pPr marL="457200" indent="-457200" algn="l">
              <a:buAutoNum type="arabicParenR"/>
            </a:pPr>
            <a:endParaRPr lang="en-US" sz="2400" dirty="0">
              <a:solidFill>
                <a:srgbClr val="000000"/>
              </a:solidFill>
            </a:endParaRPr>
          </a:p>
          <a:p>
            <a:pPr marL="457200" indent="-457200" algn="l">
              <a:buAutoNum type="arabicParenR"/>
            </a:pPr>
            <a:r>
              <a:rPr lang="en-US" sz="2400" dirty="0">
                <a:solidFill>
                  <a:srgbClr val="000000"/>
                </a:solidFill>
              </a:rPr>
              <a:t>The impact of Covariance(P, W</a:t>
            </a:r>
            <a:r>
              <a:rPr lang="en-US" sz="2400" baseline="-25000" dirty="0">
                <a:solidFill>
                  <a:srgbClr val="000000"/>
                </a:solidFill>
              </a:rPr>
              <a:t>0</a:t>
            </a:r>
            <a:r>
              <a:rPr lang="en-US" sz="2400" dirty="0">
                <a:solidFill>
                  <a:srgbClr val="000000"/>
                </a:solidFill>
              </a:rPr>
              <a:t>) on E and W forecast uncertainty.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DEF1240-825B-4F0B-BE2B-5C8C6C45444A}"/>
              </a:ext>
            </a:extLst>
          </p:cNvPr>
          <p:cNvSpPr/>
          <p:nvPr/>
        </p:nvSpPr>
        <p:spPr>
          <a:xfrm>
            <a:off x="355600" y="3251200"/>
            <a:ext cx="11277600" cy="914400"/>
          </a:xfrm>
          <a:prstGeom prst="roundRect">
            <a:avLst>
              <a:gd name="adj" fmla="val 50000"/>
            </a:avLst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70753-15C2-4BFD-9898-45E267B71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0207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BBA9DB-FEF8-436D-B598-EDA8093808F7}"/>
              </a:ext>
            </a:extLst>
          </p:cNvPr>
          <p:cNvSpPr txBox="1"/>
          <p:nvPr/>
        </p:nvSpPr>
        <p:spPr>
          <a:xfrm>
            <a:off x="576188" y="452918"/>
            <a:ext cx="1054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0000"/>
                </a:solidFill>
              </a:rPr>
              <a:t>Recall the canonical shape of the relationship between soil moisture (W) and evaporative fraction: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FEAD6D-4DF4-4A30-A24B-3B9B7ECCF4F7}"/>
              </a:ext>
            </a:extLst>
          </p:cNvPr>
          <p:cNvSpPr txBox="1"/>
          <p:nvPr/>
        </p:nvSpPr>
        <p:spPr>
          <a:xfrm>
            <a:off x="6031142" y="5509567"/>
            <a:ext cx="1118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W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76A4FA3-D744-4C0E-99A8-C4BFD384E5FC}"/>
              </a:ext>
            </a:extLst>
          </p:cNvPr>
          <p:cNvSpPr/>
          <p:nvPr/>
        </p:nvSpPr>
        <p:spPr>
          <a:xfrm>
            <a:off x="2352753" y="2004710"/>
            <a:ext cx="7736618" cy="3369263"/>
          </a:xfrm>
          <a:custGeom>
            <a:avLst/>
            <a:gdLst>
              <a:gd name="connsiteX0" fmla="*/ 0 w 7728668"/>
              <a:gd name="connsiteY0" fmla="*/ 2923338 h 2923338"/>
              <a:gd name="connsiteX1" fmla="*/ 1232453 w 7728668"/>
              <a:gd name="connsiteY1" fmla="*/ 855999 h 2923338"/>
              <a:gd name="connsiteX2" fmla="*/ 4269851 w 7728668"/>
              <a:gd name="connsiteY2" fmla="*/ 92674 h 2923338"/>
              <a:gd name="connsiteX3" fmla="*/ 7728668 w 7728668"/>
              <a:gd name="connsiteY3" fmla="*/ 13161 h 2923338"/>
              <a:gd name="connsiteX4" fmla="*/ 7728668 w 7728668"/>
              <a:gd name="connsiteY4" fmla="*/ 13161 h 2923338"/>
              <a:gd name="connsiteX0" fmla="*/ 0 w 7728668"/>
              <a:gd name="connsiteY0" fmla="*/ 2937749 h 2937749"/>
              <a:gd name="connsiteX1" fmla="*/ 1232453 w 7728668"/>
              <a:gd name="connsiteY1" fmla="*/ 870410 h 2937749"/>
              <a:gd name="connsiteX2" fmla="*/ 4746929 w 7728668"/>
              <a:gd name="connsiteY2" fmla="*/ 75280 h 2937749"/>
              <a:gd name="connsiteX3" fmla="*/ 7728668 w 7728668"/>
              <a:gd name="connsiteY3" fmla="*/ 27572 h 2937749"/>
              <a:gd name="connsiteX4" fmla="*/ 7728668 w 7728668"/>
              <a:gd name="connsiteY4" fmla="*/ 27572 h 2937749"/>
              <a:gd name="connsiteX0" fmla="*/ 0 w 7728668"/>
              <a:gd name="connsiteY0" fmla="*/ 2924479 h 2924479"/>
              <a:gd name="connsiteX1" fmla="*/ 1232453 w 7728668"/>
              <a:gd name="connsiteY1" fmla="*/ 857140 h 2924479"/>
              <a:gd name="connsiteX2" fmla="*/ 4746929 w 7728668"/>
              <a:gd name="connsiteY2" fmla="*/ 62010 h 2924479"/>
              <a:gd name="connsiteX3" fmla="*/ 7728668 w 7728668"/>
              <a:gd name="connsiteY3" fmla="*/ 14302 h 2924479"/>
              <a:gd name="connsiteX4" fmla="*/ 7728668 w 7728668"/>
              <a:gd name="connsiteY4" fmla="*/ 14302 h 2924479"/>
              <a:gd name="connsiteX0" fmla="*/ 0 w 7728668"/>
              <a:gd name="connsiteY0" fmla="*/ 2929386 h 2929386"/>
              <a:gd name="connsiteX1" fmla="*/ 1995778 w 7728668"/>
              <a:gd name="connsiteY1" fmla="*/ 742777 h 2929386"/>
              <a:gd name="connsiteX2" fmla="*/ 4746929 w 7728668"/>
              <a:gd name="connsiteY2" fmla="*/ 66917 h 2929386"/>
              <a:gd name="connsiteX3" fmla="*/ 7728668 w 7728668"/>
              <a:gd name="connsiteY3" fmla="*/ 19209 h 2929386"/>
              <a:gd name="connsiteX4" fmla="*/ 7728668 w 7728668"/>
              <a:gd name="connsiteY4" fmla="*/ 19209 h 2929386"/>
              <a:gd name="connsiteX0" fmla="*/ 0 w 7943447"/>
              <a:gd name="connsiteY0" fmla="*/ 2929815 h 2929815"/>
              <a:gd name="connsiteX1" fmla="*/ 1995778 w 7943447"/>
              <a:gd name="connsiteY1" fmla="*/ 743206 h 2929815"/>
              <a:gd name="connsiteX2" fmla="*/ 4746929 w 7943447"/>
              <a:gd name="connsiteY2" fmla="*/ 67346 h 2929815"/>
              <a:gd name="connsiteX3" fmla="*/ 7728668 w 7943447"/>
              <a:gd name="connsiteY3" fmla="*/ 19638 h 2929815"/>
              <a:gd name="connsiteX4" fmla="*/ 7704814 w 7943447"/>
              <a:gd name="connsiteY4" fmla="*/ 27590 h 2929815"/>
              <a:gd name="connsiteX0" fmla="*/ 0 w 7753729"/>
              <a:gd name="connsiteY0" fmla="*/ 2945521 h 2945521"/>
              <a:gd name="connsiteX1" fmla="*/ 1995778 w 7753729"/>
              <a:gd name="connsiteY1" fmla="*/ 758912 h 2945521"/>
              <a:gd name="connsiteX2" fmla="*/ 4746929 w 7753729"/>
              <a:gd name="connsiteY2" fmla="*/ 83052 h 2945521"/>
              <a:gd name="connsiteX3" fmla="*/ 7315200 w 7753729"/>
              <a:gd name="connsiteY3" fmla="*/ 5863 h 2945521"/>
              <a:gd name="connsiteX4" fmla="*/ 7728668 w 7753729"/>
              <a:gd name="connsiteY4" fmla="*/ 35344 h 2945521"/>
              <a:gd name="connsiteX5" fmla="*/ 7704814 w 7753729"/>
              <a:gd name="connsiteY5" fmla="*/ 43296 h 2945521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57242"/>
              <a:gd name="connsiteY0" fmla="*/ 2973868 h 2973868"/>
              <a:gd name="connsiteX1" fmla="*/ 1995778 w 7757242"/>
              <a:gd name="connsiteY1" fmla="*/ 787259 h 2973868"/>
              <a:gd name="connsiteX2" fmla="*/ 4746929 w 7757242"/>
              <a:gd name="connsiteY2" fmla="*/ 111399 h 2973868"/>
              <a:gd name="connsiteX3" fmla="*/ 7315200 w 7757242"/>
              <a:gd name="connsiteY3" fmla="*/ 34210 h 2973868"/>
              <a:gd name="connsiteX4" fmla="*/ 7553739 w 7757242"/>
              <a:gd name="connsiteY4" fmla="*/ 18307 h 2973868"/>
              <a:gd name="connsiteX5" fmla="*/ 7728668 w 7757242"/>
              <a:gd name="connsiteY5" fmla="*/ 63691 h 2973868"/>
              <a:gd name="connsiteX6" fmla="*/ 7752522 w 7757242"/>
              <a:gd name="connsiteY6" fmla="*/ 81 h 2973868"/>
              <a:gd name="connsiteX0" fmla="*/ 0 w 7771233"/>
              <a:gd name="connsiteY0" fmla="*/ 2973871 h 2973871"/>
              <a:gd name="connsiteX1" fmla="*/ 1995778 w 7771233"/>
              <a:gd name="connsiteY1" fmla="*/ 787262 h 2973871"/>
              <a:gd name="connsiteX2" fmla="*/ 4746929 w 7771233"/>
              <a:gd name="connsiteY2" fmla="*/ 111402 h 2973871"/>
              <a:gd name="connsiteX3" fmla="*/ 7315200 w 7771233"/>
              <a:gd name="connsiteY3" fmla="*/ 34213 h 2973871"/>
              <a:gd name="connsiteX4" fmla="*/ 7728668 w 7771233"/>
              <a:gd name="connsiteY4" fmla="*/ 63694 h 2973871"/>
              <a:gd name="connsiteX5" fmla="*/ 7752522 w 7771233"/>
              <a:gd name="connsiteY5" fmla="*/ 84 h 2973871"/>
              <a:gd name="connsiteX0" fmla="*/ 0 w 7728668"/>
              <a:gd name="connsiteY0" fmla="*/ 2945522 h 2945522"/>
              <a:gd name="connsiteX1" fmla="*/ 1995778 w 7728668"/>
              <a:gd name="connsiteY1" fmla="*/ 758913 h 2945522"/>
              <a:gd name="connsiteX2" fmla="*/ 4746929 w 7728668"/>
              <a:gd name="connsiteY2" fmla="*/ 83053 h 2945522"/>
              <a:gd name="connsiteX3" fmla="*/ 7315200 w 7728668"/>
              <a:gd name="connsiteY3" fmla="*/ 5864 h 2945522"/>
              <a:gd name="connsiteX4" fmla="*/ 7728668 w 7728668"/>
              <a:gd name="connsiteY4" fmla="*/ 35345 h 2945522"/>
              <a:gd name="connsiteX0" fmla="*/ 0 w 7315200"/>
              <a:gd name="connsiteY0" fmla="*/ 2945522 h 2945522"/>
              <a:gd name="connsiteX1" fmla="*/ 1995778 w 7315200"/>
              <a:gd name="connsiteY1" fmla="*/ 758913 h 2945522"/>
              <a:gd name="connsiteX2" fmla="*/ 4746929 w 7315200"/>
              <a:gd name="connsiteY2" fmla="*/ 83053 h 2945522"/>
              <a:gd name="connsiteX3" fmla="*/ 7315200 w 7315200"/>
              <a:gd name="connsiteY3" fmla="*/ 5864 h 29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5200" h="2945522">
                <a:moveTo>
                  <a:pt x="0" y="2945522"/>
                </a:moveTo>
                <a:cubicBezTo>
                  <a:pt x="260405" y="2147741"/>
                  <a:pt x="1204623" y="1235991"/>
                  <a:pt x="1995778" y="758913"/>
                </a:cubicBezTo>
                <a:cubicBezTo>
                  <a:pt x="2786933" y="281835"/>
                  <a:pt x="3860359" y="208561"/>
                  <a:pt x="4746929" y="83053"/>
                </a:cubicBezTo>
                <a:cubicBezTo>
                  <a:pt x="5633499" y="-42455"/>
                  <a:pt x="6818244" y="13815"/>
                  <a:pt x="7315200" y="5864"/>
                </a:cubicBezTo>
              </a:path>
            </a:pathLst>
          </a:cu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BA04C2B-466B-481D-86AE-5BC0502A48AB}"/>
              </a:ext>
            </a:extLst>
          </p:cNvPr>
          <p:cNvCxnSpPr/>
          <p:nvPr/>
        </p:nvCxnSpPr>
        <p:spPr>
          <a:xfrm>
            <a:off x="2138067" y="1597107"/>
            <a:ext cx="0" cy="377686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C58B0D-9AA5-4B7B-9115-4E40236D57BE}"/>
              </a:ext>
            </a:extLst>
          </p:cNvPr>
          <p:cNvCxnSpPr>
            <a:cxnSpLocks/>
          </p:cNvCxnSpPr>
          <p:nvPr/>
        </p:nvCxnSpPr>
        <p:spPr>
          <a:xfrm flipH="1">
            <a:off x="2138068" y="5373975"/>
            <a:ext cx="812623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7AB38F5-086C-4042-BA74-E5DB0B15037F}"/>
              </a:ext>
            </a:extLst>
          </p:cNvPr>
          <p:cNvSpPr txBox="1"/>
          <p:nvPr/>
        </p:nvSpPr>
        <p:spPr>
          <a:xfrm>
            <a:off x="781729" y="3023876"/>
            <a:ext cx="122180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rgbClr val="000000"/>
                </a:solidFill>
              </a:rPr>
              <a:t>λ</a:t>
            </a:r>
            <a:r>
              <a:rPr lang="en-US" sz="2400" dirty="0">
                <a:solidFill>
                  <a:srgbClr val="000000"/>
                </a:solidFill>
              </a:rPr>
              <a:t>E/</a:t>
            </a:r>
            <a:r>
              <a:rPr lang="el-GR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R</a:t>
            </a:r>
            <a:r>
              <a:rPr lang="en-US" sz="2400" baseline="-25000" dirty="0" err="1">
                <a:solidFill>
                  <a:srgbClr val="000000"/>
                </a:solidFill>
              </a:rPr>
              <a:t>net</a:t>
            </a:r>
            <a:endParaRPr lang="en-US" sz="2400" baseline="-25000" dirty="0">
              <a:solidFill>
                <a:srgbClr val="00000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4232676-B667-4FA8-A4BB-FC91806337C1}"/>
              </a:ext>
            </a:extLst>
          </p:cNvPr>
          <p:cNvCxnSpPr/>
          <p:nvPr/>
        </p:nvCxnSpPr>
        <p:spPr>
          <a:xfrm flipH="1">
            <a:off x="2138067" y="2004710"/>
            <a:ext cx="6011186" cy="0"/>
          </a:xfrm>
          <a:prstGeom prst="line">
            <a:avLst/>
          </a:prstGeom>
          <a:ln>
            <a:noFill/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828DD52-2D21-4D8C-905B-EC39D438E51F}"/>
              </a:ext>
            </a:extLst>
          </p:cNvPr>
          <p:cNvSpPr txBox="1"/>
          <p:nvPr/>
        </p:nvSpPr>
        <p:spPr>
          <a:xfrm>
            <a:off x="1876138" y="5204753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D6B04B-50BB-4BC5-8783-56F0BD79AE6D}"/>
              </a:ext>
            </a:extLst>
          </p:cNvPr>
          <p:cNvSpPr txBox="1"/>
          <p:nvPr/>
        </p:nvSpPr>
        <p:spPr>
          <a:xfrm>
            <a:off x="1807889" y="1820044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2842A6-FDEF-48F4-B017-8080CC9F9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4728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27B2BF7-C7B0-4DDB-B011-2FD3D8B8BC1F}"/>
              </a:ext>
            </a:extLst>
          </p:cNvPr>
          <p:cNvSpPr/>
          <p:nvPr/>
        </p:nvSpPr>
        <p:spPr>
          <a:xfrm>
            <a:off x="2639834" y="1473078"/>
            <a:ext cx="7736618" cy="3369263"/>
          </a:xfrm>
          <a:custGeom>
            <a:avLst/>
            <a:gdLst>
              <a:gd name="connsiteX0" fmla="*/ 0 w 7728668"/>
              <a:gd name="connsiteY0" fmla="*/ 2923338 h 2923338"/>
              <a:gd name="connsiteX1" fmla="*/ 1232453 w 7728668"/>
              <a:gd name="connsiteY1" fmla="*/ 855999 h 2923338"/>
              <a:gd name="connsiteX2" fmla="*/ 4269851 w 7728668"/>
              <a:gd name="connsiteY2" fmla="*/ 92674 h 2923338"/>
              <a:gd name="connsiteX3" fmla="*/ 7728668 w 7728668"/>
              <a:gd name="connsiteY3" fmla="*/ 13161 h 2923338"/>
              <a:gd name="connsiteX4" fmla="*/ 7728668 w 7728668"/>
              <a:gd name="connsiteY4" fmla="*/ 13161 h 2923338"/>
              <a:gd name="connsiteX0" fmla="*/ 0 w 7728668"/>
              <a:gd name="connsiteY0" fmla="*/ 2937749 h 2937749"/>
              <a:gd name="connsiteX1" fmla="*/ 1232453 w 7728668"/>
              <a:gd name="connsiteY1" fmla="*/ 870410 h 2937749"/>
              <a:gd name="connsiteX2" fmla="*/ 4746929 w 7728668"/>
              <a:gd name="connsiteY2" fmla="*/ 75280 h 2937749"/>
              <a:gd name="connsiteX3" fmla="*/ 7728668 w 7728668"/>
              <a:gd name="connsiteY3" fmla="*/ 27572 h 2937749"/>
              <a:gd name="connsiteX4" fmla="*/ 7728668 w 7728668"/>
              <a:gd name="connsiteY4" fmla="*/ 27572 h 2937749"/>
              <a:gd name="connsiteX0" fmla="*/ 0 w 7728668"/>
              <a:gd name="connsiteY0" fmla="*/ 2924479 h 2924479"/>
              <a:gd name="connsiteX1" fmla="*/ 1232453 w 7728668"/>
              <a:gd name="connsiteY1" fmla="*/ 857140 h 2924479"/>
              <a:gd name="connsiteX2" fmla="*/ 4746929 w 7728668"/>
              <a:gd name="connsiteY2" fmla="*/ 62010 h 2924479"/>
              <a:gd name="connsiteX3" fmla="*/ 7728668 w 7728668"/>
              <a:gd name="connsiteY3" fmla="*/ 14302 h 2924479"/>
              <a:gd name="connsiteX4" fmla="*/ 7728668 w 7728668"/>
              <a:gd name="connsiteY4" fmla="*/ 14302 h 2924479"/>
              <a:gd name="connsiteX0" fmla="*/ 0 w 7728668"/>
              <a:gd name="connsiteY0" fmla="*/ 2929386 h 2929386"/>
              <a:gd name="connsiteX1" fmla="*/ 1995778 w 7728668"/>
              <a:gd name="connsiteY1" fmla="*/ 742777 h 2929386"/>
              <a:gd name="connsiteX2" fmla="*/ 4746929 w 7728668"/>
              <a:gd name="connsiteY2" fmla="*/ 66917 h 2929386"/>
              <a:gd name="connsiteX3" fmla="*/ 7728668 w 7728668"/>
              <a:gd name="connsiteY3" fmla="*/ 19209 h 2929386"/>
              <a:gd name="connsiteX4" fmla="*/ 7728668 w 7728668"/>
              <a:gd name="connsiteY4" fmla="*/ 19209 h 2929386"/>
              <a:gd name="connsiteX0" fmla="*/ 0 w 7943447"/>
              <a:gd name="connsiteY0" fmla="*/ 2929815 h 2929815"/>
              <a:gd name="connsiteX1" fmla="*/ 1995778 w 7943447"/>
              <a:gd name="connsiteY1" fmla="*/ 743206 h 2929815"/>
              <a:gd name="connsiteX2" fmla="*/ 4746929 w 7943447"/>
              <a:gd name="connsiteY2" fmla="*/ 67346 h 2929815"/>
              <a:gd name="connsiteX3" fmla="*/ 7728668 w 7943447"/>
              <a:gd name="connsiteY3" fmla="*/ 19638 h 2929815"/>
              <a:gd name="connsiteX4" fmla="*/ 7704814 w 7943447"/>
              <a:gd name="connsiteY4" fmla="*/ 27590 h 2929815"/>
              <a:gd name="connsiteX0" fmla="*/ 0 w 7753729"/>
              <a:gd name="connsiteY0" fmla="*/ 2945521 h 2945521"/>
              <a:gd name="connsiteX1" fmla="*/ 1995778 w 7753729"/>
              <a:gd name="connsiteY1" fmla="*/ 758912 h 2945521"/>
              <a:gd name="connsiteX2" fmla="*/ 4746929 w 7753729"/>
              <a:gd name="connsiteY2" fmla="*/ 83052 h 2945521"/>
              <a:gd name="connsiteX3" fmla="*/ 7315200 w 7753729"/>
              <a:gd name="connsiteY3" fmla="*/ 5863 h 2945521"/>
              <a:gd name="connsiteX4" fmla="*/ 7728668 w 7753729"/>
              <a:gd name="connsiteY4" fmla="*/ 35344 h 2945521"/>
              <a:gd name="connsiteX5" fmla="*/ 7704814 w 7753729"/>
              <a:gd name="connsiteY5" fmla="*/ 43296 h 2945521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57242"/>
              <a:gd name="connsiteY0" fmla="*/ 2973868 h 2973868"/>
              <a:gd name="connsiteX1" fmla="*/ 1995778 w 7757242"/>
              <a:gd name="connsiteY1" fmla="*/ 787259 h 2973868"/>
              <a:gd name="connsiteX2" fmla="*/ 4746929 w 7757242"/>
              <a:gd name="connsiteY2" fmla="*/ 111399 h 2973868"/>
              <a:gd name="connsiteX3" fmla="*/ 7315200 w 7757242"/>
              <a:gd name="connsiteY3" fmla="*/ 34210 h 2973868"/>
              <a:gd name="connsiteX4" fmla="*/ 7553739 w 7757242"/>
              <a:gd name="connsiteY4" fmla="*/ 18307 h 2973868"/>
              <a:gd name="connsiteX5" fmla="*/ 7728668 w 7757242"/>
              <a:gd name="connsiteY5" fmla="*/ 63691 h 2973868"/>
              <a:gd name="connsiteX6" fmla="*/ 7752522 w 7757242"/>
              <a:gd name="connsiteY6" fmla="*/ 81 h 2973868"/>
              <a:gd name="connsiteX0" fmla="*/ 0 w 7771233"/>
              <a:gd name="connsiteY0" fmla="*/ 2973871 h 2973871"/>
              <a:gd name="connsiteX1" fmla="*/ 1995778 w 7771233"/>
              <a:gd name="connsiteY1" fmla="*/ 787262 h 2973871"/>
              <a:gd name="connsiteX2" fmla="*/ 4746929 w 7771233"/>
              <a:gd name="connsiteY2" fmla="*/ 111402 h 2973871"/>
              <a:gd name="connsiteX3" fmla="*/ 7315200 w 7771233"/>
              <a:gd name="connsiteY3" fmla="*/ 34213 h 2973871"/>
              <a:gd name="connsiteX4" fmla="*/ 7728668 w 7771233"/>
              <a:gd name="connsiteY4" fmla="*/ 63694 h 2973871"/>
              <a:gd name="connsiteX5" fmla="*/ 7752522 w 7771233"/>
              <a:gd name="connsiteY5" fmla="*/ 84 h 2973871"/>
              <a:gd name="connsiteX0" fmla="*/ 0 w 7728668"/>
              <a:gd name="connsiteY0" fmla="*/ 2945522 h 2945522"/>
              <a:gd name="connsiteX1" fmla="*/ 1995778 w 7728668"/>
              <a:gd name="connsiteY1" fmla="*/ 758913 h 2945522"/>
              <a:gd name="connsiteX2" fmla="*/ 4746929 w 7728668"/>
              <a:gd name="connsiteY2" fmla="*/ 83053 h 2945522"/>
              <a:gd name="connsiteX3" fmla="*/ 7315200 w 7728668"/>
              <a:gd name="connsiteY3" fmla="*/ 5864 h 2945522"/>
              <a:gd name="connsiteX4" fmla="*/ 7728668 w 7728668"/>
              <a:gd name="connsiteY4" fmla="*/ 35345 h 2945522"/>
              <a:gd name="connsiteX0" fmla="*/ 0 w 7315200"/>
              <a:gd name="connsiteY0" fmla="*/ 2945522 h 2945522"/>
              <a:gd name="connsiteX1" fmla="*/ 1995778 w 7315200"/>
              <a:gd name="connsiteY1" fmla="*/ 758913 h 2945522"/>
              <a:gd name="connsiteX2" fmla="*/ 4746929 w 7315200"/>
              <a:gd name="connsiteY2" fmla="*/ 83053 h 2945522"/>
              <a:gd name="connsiteX3" fmla="*/ 7315200 w 7315200"/>
              <a:gd name="connsiteY3" fmla="*/ 5864 h 29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5200" h="2945522">
                <a:moveTo>
                  <a:pt x="0" y="2945522"/>
                </a:moveTo>
                <a:cubicBezTo>
                  <a:pt x="260405" y="2147741"/>
                  <a:pt x="1204623" y="1235991"/>
                  <a:pt x="1995778" y="758913"/>
                </a:cubicBezTo>
                <a:cubicBezTo>
                  <a:pt x="2786933" y="281835"/>
                  <a:pt x="3860359" y="208561"/>
                  <a:pt x="4746929" y="83053"/>
                </a:cubicBezTo>
                <a:cubicBezTo>
                  <a:pt x="5633499" y="-42455"/>
                  <a:pt x="6818244" y="13815"/>
                  <a:pt x="7315200" y="5864"/>
                </a:cubicBezTo>
              </a:path>
            </a:pathLst>
          </a:cu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B3FCE9-47A1-4E9B-9251-8CEFD6F7A177}"/>
              </a:ext>
            </a:extLst>
          </p:cNvPr>
          <p:cNvCxnSpPr/>
          <p:nvPr/>
        </p:nvCxnSpPr>
        <p:spPr>
          <a:xfrm>
            <a:off x="2425148" y="1065475"/>
            <a:ext cx="0" cy="377686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03CFB55-B2F6-4299-BC79-125A5D6B3E89}"/>
              </a:ext>
            </a:extLst>
          </p:cNvPr>
          <p:cNvCxnSpPr>
            <a:cxnSpLocks/>
          </p:cNvCxnSpPr>
          <p:nvPr/>
        </p:nvCxnSpPr>
        <p:spPr>
          <a:xfrm flipH="1">
            <a:off x="2425149" y="4842343"/>
            <a:ext cx="812623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E65B280-1B49-49F5-B2AA-07D6D821C753}"/>
              </a:ext>
            </a:extLst>
          </p:cNvPr>
          <p:cNvSpPr txBox="1"/>
          <p:nvPr/>
        </p:nvSpPr>
        <p:spPr>
          <a:xfrm>
            <a:off x="6194068" y="5042453"/>
            <a:ext cx="47481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W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FC18ECB-EB29-4CB2-AAE6-7C434F8C8E45}"/>
              </a:ext>
            </a:extLst>
          </p:cNvPr>
          <p:cNvSpPr/>
          <p:nvPr/>
        </p:nvSpPr>
        <p:spPr>
          <a:xfrm>
            <a:off x="8493318" y="1390582"/>
            <a:ext cx="174929" cy="196795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3B0DBC-6A25-4713-834B-7D19E166069D}"/>
              </a:ext>
            </a:extLst>
          </p:cNvPr>
          <p:cNvSpPr txBox="1"/>
          <p:nvPr/>
        </p:nvSpPr>
        <p:spPr>
          <a:xfrm>
            <a:off x="1068810" y="2492244"/>
            <a:ext cx="122180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rgbClr val="000000"/>
                </a:solidFill>
              </a:rPr>
              <a:t>λ</a:t>
            </a:r>
            <a:r>
              <a:rPr lang="en-US" sz="2400" dirty="0">
                <a:solidFill>
                  <a:srgbClr val="000000"/>
                </a:solidFill>
              </a:rPr>
              <a:t>E/</a:t>
            </a:r>
            <a:r>
              <a:rPr lang="el-GR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R</a:t>
            </a:r>
            <a:r>
              <a:rPr lang="en-US" sz="2400" baseline="-25000" dirty="0" err="1">
                <a:solidFill>
                  <a:srgbClr val="000000"/>
                </a:solidFill>
              </a:rPr>
              <a:t>net</a:t>
            </a:r>
            <a:endParaRPr lang="en-US" sz="2400" baseline="-25000" dirty="0">
              <a:solidFill>
                <a:srgbClr val="00000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F6932EE-F166-42B0-A0E2-9E26F5757B1F}"/>
              </a:ext>
            </a:extLst>
          </p:cNvPr>
          <p:cNvCxnSpPr/>
          <p:nvPr/>
        </p:nvCxnSpPr>
        <p:spPr>
          <a:xfrm flipH="1">
            <a:off x="2425148" y="1473078"/>
            <a:ext cx="6011186" cy="0"/>
          </a:xfrm>
          <a:prstGeom prst="line">
            <a:avLst/>
          </a:prstGeom>
          <a:ln>
            <a:noFill/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C2487F6-9D4E-4E06-A16F-298651BCE2E9}"/>
              </a:ext>
            </a:extLst>
          </p:cNvPr>
          <p:cNvSpPr txBox="1"/>
          <p:nvPr/>
        </p:nvSpPr>
        <p:spPr>
          <a:xfrm>
            <a:off x="2163219" y="4673121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40BBF6-C7D8-487B-A529-58BEF6F4FCF4}"/>
              </a:ext>
            </a:extLst>
          </p:cNvPr>
          <p:cNvSpPr txBox="1"/>
          <p:nvPr/>
        </p:nvSpPr>
        <p:spPr>
          <a:xfrm>
            <a:off x="2094970" y="1288412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88B1396-018C-4D32-9449-5BAEB6520D17}"/>
              </a:ext>
            </a:extLst>
          </p:cNvPr>
          <p:cNvSpPr/>
          <p:nvPr/>
        </p:nvSpPr>
        <p:spPr>
          <a:xfrm>
            <a:off x="3291485" y="3469924"/>
            <a:ext cx="174929" cy="196795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113DA1-93AD-4289-B0D2-DE55585B5040}"/>
              </a:ext>
            </a:extLst>
          </p:cNvPr>
          <p:cNvSpPr txBox="1"/>
          <p:nvPr/>
        </p:nvSpPr>
        <p:spPr>
          <a:xfrm>
            <a:off x="8836620" y="2236768"/>
            <a:ext cx="235159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Case 1: Initial soil moisture is </a:t>
            </a:r>
            <a:r>
              <a:rPr lang="en-US" u="sng" dirty="0">
                <a:solidFill>
                  <a:srgbClr val="0000FF"/>
                </a:solidFill>
              </a:rPr>
              <a:t>wet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6760DB7-46E5-4786-B4D7-3FC6E3CD4958}"/>
              </a:ext>
            </a:extLst>
          </p:cNvPr>
          <p:cNvCxnSpPr>
            <a:cxnSpLocks/>
          </p:cNvCxnSpPr>
          <p:nvPr/>
        </p:nvCxnSpPr>
        <p:spPr>
          <a:xfrm flipH="1" flipV="1">
            <a:off x="8657086" y="1632987"/>
            <a:ext cx="367646" cy="603779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7D5D8C23-0E61-4AA7-8431-53E1880DC56C}"/>
              </a:ext>
            </a:extLst>
          </p:cNvPr>
          <p:cNvSpPr txBox="1"/>
          <p:nvPr/>
        </p:nvSpPr>
        <p:spPr>
          <a:xfrm>
            <a:off x="3857851" y="3720873"/>
            <a:ext cx="235159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Case 2: Initial soil moisture is </a:t>
            </a:r>
            <a:r>
              <a:rPr lang="en-US" u="sng" dirty="0">
                <a:solidFill>
                  <a:srgbClr val="0000FF"/>
                </a:solidFill>
              </a:rPr>
              <a:t>dry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B848ECC-4804-4B4C-AF5B-1B49ACF03D2B}"/>
              </a:ext>
            </a:extLst>
          </p:cNvPr>
          <p:cNvCxnSpPr>
            <a:cxnSpLocks/>
          </p:cNvCxnSpPr>
          <p:nvPr/>
        </p:nvCxnSpPr>
        <p:spPr>
          <a:xfrm flipH="1" flipV="1">
            <a:off x="3446578" y="3717024"/>
            <a:ext cx="375614" cy="296262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A55294-25D2-4B1F-A42A-813C5C341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052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27B2BF7-C7B0-4DDB-B011-2FD3D8B8BC1F}"/>
              </a:ext>
            </a:extLst>
          </p:cNvPr>
          <p:cNvSpPr/>
          <p:nvPr/>
        </p:nvSpPr>
        <p:spPr>
          <a:xfrm>
            <a:off x="2639834" y="1473078"/>
            <a:ext cx="7736618" cy="3369263"/>
          </a:xfrm>
          <a:custGeom>
            <a:avLst/>
            <a:gdLst>
              <a:gd name="connsiteX0" fmla="*/ 0 w 7728668"/>
              <a:gd name="connsiteY0" fmla="*/ 2923338 h 2923338"/>
              <a:gd name="connsiteX1" fmla="*/ 1232453 w 7728668"/>
              <a:gd name="connsiteY1" fmla="*/ 855999 h 2923338"/>
              <a:gd name="connsiteX2" fmla="*/ 4269851 w 7728668"/>
              <a:gd name="connsiteY2" fmla="*/ 92674 h 2923338"/>
              <a:gd name="connsiteX3" fmla="*/ 7728668 w 7728668"/>
              <a:gd name="connsiteY3" fmla="*/ 13161 h 2923338"/>
              <a:gd name="connsiteX4" fmla="*/ 7728668 w 7728668"/>
              <a:gd name="connsiteY4" fmla="*/ 13161 h 2923338"/>
              <a:gd name="connsiteX0" fmla="*/ 0 w 7728668"/>
              <a:gd name="connsiteY0" fmla="*/ 2937749 h 2937749"/>
              <a:gd name="connsiteX1" fmla="*/ 1232453 w 7728668"/>
              <a:gd name="connsiteY1" fmla="*/ 870410 h 2937749"/>
              <a:gd name="connsiteX2" fmla="*/ 4746929 w 7728668"/>
              <a:gd name="connsiteY2" fmla="*/ 75280 h 2937749"/>
              <a:gd name="connsiteX3" fmla="*/ 7728668 w 7728668"/>
              <a:gd name="connsiteY3" fmla="*/ 27572 h 2937749"/>
              <a:gd name="connsiteX4" fmla="*/ 7728668 w 7728668"/>
              <a:gd name="connsiteY4" fmla="*/ 27572 h 2937749"/>
              <a:gd name="connsiteX0" fmla="*/ 0 w 7728668"/>
              <a:gd name="connsiteY0" fmla="*/ 2924479 h 2924479"/>
              <a:gd name="connsiteX1" fmla="*/ 1232453 w 7728668"/>
              <a:gd name="connsiteY1" fmla="*/ 857140 h 2924479"/>
              <a:gd name="connsiteX2" fmla="*/ 4746929 w 7728668"/>
              <a:gd name="connsiteY2" fmla="*/ 62010 h 2924479"/>
              <a:gd name="connsiteX3" fmla="*/ 7728668 w 7728668"/>
              <a:gd name="connsiteY3" fmla="*/ 14302 h 2924479"/>
              <a:gd name="connsiteX4" fmla="*/ 7728668 w 7728668"/>
              <a:gd name="connsiteY4" fmla="*/ 14302 h 2924479"/>
              <a:gd name="connsiteX0" fmla="*/ 0 w 7728668"/>
              <a:gd name="connsiteY0" fmla="*/ 2929386 h 2929386"/>
              <a:gd name="connsiteX1" fmla="*/ 1995778 w 7728668"/>
              <a:gd name="connsiteY1" fmla="*/ 742777 h 2929386"/>
              <a:gd name="connsiteX2" fmla="*/ 4746929 w 7728668"/>
              <a:gd name="connsiteY2" fmla="*/ 66917 h 2929386"/>
              <a:gd name="connsiteX3" fmla="*/ 7728668 w 7728668"/>
              <a:gd name="connsiteY3" fmla="*/ 19209 h 2929386"/>
              <a:gd name="connsiteX4" fmla="*/ 7728668 w 7728668"/>
              <a:gd name="connsiteY4" fmla="*/ 19209 h 2929386"/>
              <a:gd name="connsiteX0" fmla="*/ 0 w 7943447"/>
              <a:gd name="connsiteY0" fmla="*/ 2929815 h 2929815"/>
              <a:gd name="connsiteX1" fmla="*/ 1995778 w 7943447"/>
              <a:gd name="connsiteY1" fmla="*/ 743206 h 2929815"/>
              <a:gd name="connsiteX2" fmla="*/ 4746929 w 7943447"/>
              <a:gd name="connsiteY2" fmla="*/ 67346 h 2929815"/>
              <a:gd name="connsiteX3" fmla="*/ 7728668 w 7943447"/>
              <a:gd name="connsiteY3" fmla="*/ 19638 h 2929815"/>
              <a:gd name="connsiteX4" fmla="*/ 7704814 w 7943447"/>
              <a:gd name="connsiteY4" fmla="*/ 27590 h 2929815"/>
              <a:gd name="connsiteX0" fmla="*/ 0 w 7753729"/>
              <a:gd name="connsiteY0" fmla="*/ 2945521 h 2945521"/>
              <a:gd name="connsiteX1" fmla="*/ 1995778 w 7753729"/>
              <a:gd name="connsiteY1" fmla="*/ 758912 h 2945521"/>
              <a:gd name="connsiteX2" fmla="*/ 4746929 w 7753729"/>
              <a:gd name="connsiteY2" fmla="*/ 83052 h 2945521"/>
              <a:gd name="connsiteX3" fmla="*/ 7315200 w 7753729"/>
              <a:gd name="connsiteY3" fmla="*/ 5863 h 2945521"/>
              <a:gd name="connsiteX4" fmla="*/ 7728668 w 7753729"/>
              <a:gd name="connsiteY4" fmla="*/ 35344 h 2945521"/>
              <a:gd name="connsiteX5" fmla="*/ 7704814 w 7753729"/>
              <a:gd name="connsiteY5" fmla="*/ 43296 h 2945521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57242"/>
              <a:gd name="connsiteY0" fmla="*/ 2973868 h 2973868"/>
              <a:gd name="connsiteX1" fmla="*/ 1995778 w 7757242"/>
              <a:gd name="connsiteY1" fmla="*/ 787259 h 2973868"/>
              <a:gd name="connsiteX2" fmla="*/ 4746929 w 7757242"/>
              <a:gd name="connsiteY2" fmla="*/ 111399 h 2973868"/>
              <a:gd name="connsiteX3" fmla="*/ 7315200 w 7757242"/>
              <a:gd name="connsiteY3" fmla="*/ 34210 h 2973868"/>
              <a:gd name="connsiteX4" fmla="*/ 7553739 w 7757242"/>
              <a:gd name="connsiteY4" fmla="*/ 18307 h 2973868"/>
              <a:gd name="connsiteX5" fmla="*/ 7728668 w 7757242"/>
              <a:gd name="connsiteY5" fmla="*/ 63691 h 2973868"/>
              <a:gd name="connsiteX6" fmla="*/ 7752522 w 7757242"/>
              <a:gd name="connsiteY6" fmla="*/ 81 h 2973868"/>
              <a:gd name="connsiteX0" fmla="*/ 0 w 7771233"/>
              <a:gd name="connsiteY0" fmla="*/ 2973871 h 2973871"/>
              <a:gd name="connsiteX1" fmla="*/ 1995778 w 7771233"/>
              <a:gd name="connsiteY1" fmla="*/ 787262 h 2973871"/>
              <a:gd name="connsiteX2" fmla="*/ 4746929 w 7771233"/>
              <a:gd name="connsiteY2" fmla="*/ 111402 h 2973871"/>
              <a:gd name="connsiteX3" fmla="*/ 7315200 w 7771233"/>
              <a:gd name="connsiteY3" fmla="*/ 34213 h 2973871"/>
              <a:gd name="connsiteX4" fmla="*/ 7728668 w 7771233"/>
              <a:gd name="connsiteY4" fmla="*/ 63694 h 2973871"/>
              <a:gd name="connsiteX5" fmla="*/ 7752522 w 7771233"/>
              <a:gd name="connsiteY5" fmla="*/ 84 h 2973871"/>
              <a:gd name="connsiteX0" fmla="*/ 0 w 7728668"/>
              <a:gd name="connsiteY0" fmla="*/ 2945522 h 2945522"/>
              <a:gd name="connsiteX1" fmla="*/ 1995778 w 7728668"/>
              <a:gd name="connsiteY1" fmla="*/ 758913 h 2945522"/>
              <a:gd name="connsiteX2" fmla="*/ 4746929 w 7728668"/>
              <a:gd name="connsiteY2" fmla="*/ 83053 h 2945522"/>
              <a:gd name="connsiteX3" fmla="*/ 7315200 w 7728668"/>
              <a:gd name="connsiteY3" fmla="*/ 5864 h 2945522"/>
              <a:gd name="connsiteX4" fmla="*/ 7728668 w 7728668"/>
              <a:gd name="connsiteY4" fmla="*/ 35345 h 2945522"/>
              <a:gd name="connsiteX0" fmla="*/ 0 w 7315200"/>
              <a:gd name="connsiteY0" fmla="*/ 2945522 h 2945522"/>
              <a:gd name="connsiteX1" fmla="*/ 1995778 w 7315200"/>
              <a:gd name="connsiteY1" fmla="*/ 758913 h 2945522"/>
              <a:gd name="connsiteX2" fmla="*/ 4746929 w 7315200"/>
              <a:gd name="connsiteY2" fmla="*/ 83053 h 2945522"/>
              <a:gd name="connsiteX3" fmla="*/ 7315200 w 7315200"/>
              <a:gd name="connsiteY3" fmla="*/ 5864 h 29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5200" h="2945522">
                <a:moveTo>
                  <a:pt x="0" y="2945522"/>
                </a:moveTo>
                <a:cubicBezTo>
                  <a:pt x="260405" y="2147741"/>
                  <a:pt x="1204623" y="1235991"/>
                  <a:pt x="1995778" y="758913"/>
                </a:cubicBezTo>
                <a:cubicBezTo>
                  <a:pt x="2786933" y="281835"/>
                  <a:pt x="3860359" y="208561"/>
                  <a:pt x="4746929" y="83053"/>
                </a:cubicBezTo>
                <a:cubicBezTo>
                  <a:pt x="5633499" y="-42455"/>
                  <a:pt x="6818244" y="13815"/>
                  <a:pt x="7315200" y="5864"/>
                </a:cubicBezTo>
              </a:path>
            </a:pathLst>
          </a:cu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B3FCE9-47A1-4E9B-9251-8CEFD6F7A177}"/>
              </a:ext>
            </a:extLst>
          </p:cNvPr>
          <p:cNvCxnSpPr/>
          <p:nvPr/>
        </p:nvCxnSpPr>
        <p:spPr>
          <a:xfrm>
            <a:off x="2425148" y="1065475"/>
            <a:ext cx="0" cy="377686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03CFB55-B2F6-4299-BC79-125A5D6B3E89}"/>
              </a:ext>
            </a:extLst>
          </p:cNvPr>
          <p:cNvCxnSpPr>
            <a:cxnSpLocks/>
          </p:cNvCxnSpPr>
          <p:nvPr/>
        </p:nvCxnSpPr>
        <p:spPr>
          <a:xfrm flipH="1">
            <a:off x="2425149" y="4842343"/>
            <a:ext cx="812623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E65B280-1B49-49F5-B2AA-07D6D821C753}"/>
              </a:ext>
            </a:extLst>
          </p:cNvPr>
          <p:cNvSpPr txBox="1"/>
          <p:nvPr/>
        </p:nvSpPr>
        <p:spPr>
          <a:xfrm>
            <a:off x="6194068" y="5042453"/>
            <a:ext cx="47481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W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FC18ECB-EB29-4CB2-AAE6-7C434F8C8E45}"/>
              </a:ext>
            </a:extLst>
          </p:cNvPr>
          <p:cNvSpPr/>
          <p:nvPr/>
        </p:nvSpPr>
        <p:spPr>
          <a:xfrm>
            <a:off x="8493318" y="1390582"/>
            <a:ext cx="174929" cy="196795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D3100-1BB8-4C16-BE85-CEF2A7E17B34}"/>
              </a:ext>
            </a:extLst>
          </p:cNvPr>
          <p:cNvSpPr txBox="1"/>
          <p:nvPr/>
        </p:nvSpPr>
        <p:spPr>
          <a:xfrm>
            <a:off x="8836620" y="2236768"/>
            <a:ext cx="235159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Case 1: Initial soil moisture is </a:t>
            </a:r>
            <a:r>
              <a:rPr lang="en-US" u="sng" dirty="0">
                <a:solidFill>
                  <a:srgbClr val="0000FF"/>
                </a:solidFill>
              </a:rPr>
              <a:t>wet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3B0DBC-6A25-4713-834B-7D19E166069D}"/>
              </a:ext>
            </a:extLst>
          </p:cNvPr>
          <p:cNvSpPr txBox="1"/>
          <p:nvPr/>
        </p:nvSpPr>
        <p:spPr>
          <a:xfrm>
            <a:off x="1068810" y="2492244"/>
            <a:ext cx="122180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rgbClr val="000000"/>
                </a:solidFill>
              </a:rPr>
              <a:t>λ</a:t>
            </a:r>
            <a:r>
              <a:rPr lang="en-US" sz="2400" dirty="0">
                <a:solidFill>
                  <a:srgbClr val="000000"/>
                </a:solidFill>
              </a:rPr>
              <a:t>E/</a:t>
            </a:r>
            <a:r>
              <a:rPr lang="el-GR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R</a:t>
            </a:r>
            <a:r>
              <a:rPr lang="en-US" sz="2400" baseline="-25000" dirty="0" err="1">
                <a:solidFill>
                  <a:srgbClr val="000000"/>
                </a:solidFill>
              </a:rPr>
              <a:t>net</a:t>
            </a:r>
            <a:endParaRPr lang="en-US" sz="2400" baseline="-25000" dirty="0">
              <a:solidFill>
                <a:srgbClr val="00000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F6932EE-F166-42B0-A0E2-9E26F5757B1F}"/>
              </a:ext>
            </a:extLst>
          </p:cNvPr>
          <p:cNvCxnSpPr/>
          <p:nvPr/>
        </p:nvCxnSpPr>
        <p:spPr>
          <a:xfrm flipH="1">
            <a:off x="3188475" y="979302"/>
            <a:ext cx="6011186" cy="0"/>
          </a:xfrm>
          <a:prstGeom prst="line">
            <a:avLst/>
          </a:prstGeom>
          <a:ln>
            <a:noFill/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C2487F6-9D4E-4E06-A16F-298651BCE2E9}"/>
              </a:ext>
            </a:extLst>
          </p:cNvPr>
          <p:cNvSpPr txBox="1"/>
          <p:nvPr/>
        </p:nvSpPr>
        <p:spPr>
          <a:xfrm>
            <a:off x="2163219" y="4673121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40BBF6-C7D8-487B-A529-58BEF6F4FCF4}"/>
              </a:ext>
            </a:extLst>
          </p:cNvPr>
          <p:cNvSpPr txBox="1"/>
          <p:nvPr/>
        </p:nvSpPr>
        <p:spPr>
          <a:xfrm>
            <a:off x="2094970" y="1288412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49526D2-3B1E-40EA-ADD3-023B665EDE9C}"/>
              </a:ext>
            </a:extLst>
          </p:cNvPr>
          <p:cNvCxnSpPr>
            <a:cxnSpLocks/>
          </p:cNvCxnSpPr>
          <p:nvPr/>
        </p:nvCxnSpPr>
        <p:spPr>
          <a:xfrm flipH="1" flipV="1">
            <a:off x="8657086" y="1632987"/>
            <a:ext cx="367646" cy="603779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C88B1396-018C-4D32-9449-5BAEB6520D17}"/>
              </a:ext>
            </a:extLst>
          </p:cNvPr>
          <p:cNvSpPr/>
          <p:nvPr/>
        </p:nvSpPr>
        <p:spPr>
          <a:xfrm>
            <a:off x="3291485" y="3469924"/>
            <a:ext cx="174929" cy="196795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8B89186-AF2F-4D35-B6EB-B043FA940737}"/>
              </a:ext>
            </a:extLst>
          </p:cNvPr>
          <p:cNvSpPr/>
          <p:nvPr/>
        </p:nvSpPr>
        <p:spPr>
          <a:xfrm>
            <a:off x="9024732" y="1371201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CEBA41-A198-413A-9DF3-6733FFA56740}"/>
              </a:ext>
            </a:extLst>
          </p:cNvPr>
          <p:cNvSpPr/>
          <p:nvPr/>
        </p:nvSpPr>
        <p:spPr>
          <a:xfrm>
            <a:off x="7316527" y="1516411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04F2A6-618D-482C-B131-FE26EED73808}"/>
              </a:ext>
            </a:extLst>
          </p:cNvPr>
          <p:cNvSpPr txBox="1"/>
          <p:nvPr/>
        </p:nvSpPr>
        <p:spPr>
          <a:xfrm>
            <a:off x="4777228" y="379838"/>
            <a:ext cx="389101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 high-rain ensemble member may bring conditions here after a month</a:t>
            </a:r>
            <a:endParaRPr lang="en-US" u="sng" dirty="0">
              <a:solidFill>
                <a:srgbClr val="C00000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BCE1774-740E-4757-8588-91073484352C}"/>
              </a:ext>
            </a:extLst>
          </p:cNvPr>
          <p:cNvCxnSpPr>
            <a:cxnSpLocks/>
          </p:cNvCxnSpPr>
          <p:nvPr/>
        </p:nvCxnSpPr>
        <p:spPr>
          <a:xfrm>
            <a:off x="8580782" y="979302"/>
            <a:ext cx="480526" cy="3193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535F7DE-7821-4C3E-B5BF-AA50E29C8D4F}"/>
              </a:ext>
            </a:extLst>
          </p:cNvPr>
          <p:cNvSpPr txBox="1"/>
          <p:nvPr/>
        </p:nvSpPr>
        <p:spPr>
          <a:xfrm>
            <a:off x="5722681" y="2213571"/>
            <a:ext cx="235159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 low-rain ensemble member may bring conditions here after a month</a:t>
            </a:r>
            <a:endParaRPr lang="en-US" u="sng" dirty="0">
              <a:solidFill>
                <a:srgbClr val="C00000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EC43123-DA82-42DE-BFEE-0B837204DE74}"/>
              </a:ext>
            </a:extLst>
          </p:cNvPr>
          <p:cNvCxnSpPr>
            <a:cxnSpLocks/>
          </p:cNvCxnSpPr>
          <p:nvPr/>
        </p:nvCxnSpPr>
        <p:spPr>
          <a:xfrm flipV="1">
            <a:off x="7010930" y="1795702"/>
            <a:ext cx="294436" cy="41864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B05209F0-5AC4-4C6E-B068-A2F708E8F605}"/>
              </a:ext>
            </a:extLst>
          </p:cNvPr>
          <p:cNvSpPr txBox="1"/>
          <p:nvPr/>
        </p:nvSpPr>
        <p:spPr>
          <a:xfrm>
            <a:off x="3857851" y="3720873"/>
            <a:ext cx="235159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Case 2: Initial soil moisture is </a:t>
            </a:r>
            <a:r>
              <a:rPr lang="en-US" u="sng" dirty="0">
                <a:solidFill>
                  <a:srgbClr val="0000FF"/>
                </a:solidFill>
              </a:rPr>
              <a:t>dry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F47FF85-A13A-4D9C-9369-C5B9F25C5A02}"/>
              </a:ext>
            </a:extLst>
          </p:cNvPr>
          <p:cNvCxnSpPr>
            <a:cxnSpLocks/>
          </p:cNvCxnSpPr>
          <p:nvPr/>
        </p:nvCxnSpPr>
        <p:spPr>
          <a:xfrm flipH="1" flipV="1">
            <a:off x="3446578" y="3717024"/>
            <a:ext cx="375614" cy="296262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AC0E78-25A3-4823-9DBB-04E58ED2F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613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27B2BF7-C7B0-4DDB-B011-2FD3D8B8BC1F}"/>
              </a:ext>
            </a:extLst>
          </p:cNvPr>
          <p:cNvSpPr/>
          <p:nvPr/>
        </p:nvSpPr>
        <p:spPr>
          <a:xfrm>
            <a:off x="2639834" y="1473078"/>
            <a:ext cx="7736618" cy="3369263"/>
          </a:xfrm>
          <a:custGeom>
            <a:avLst/>
            <a:gdLst>
              <a:gd name="connsiteX0" fmla="*/ 0 w 7728668"/>
              <a:gd name="connsiteY0" fmla="*/ 2923338 h 2923338"/>
              <a:gd name="connsiteX1" fmla="*/ 1232453 w 7728668"/>
              <a:gd name="connsiteY1" fmla="*/ 855999 h 2923338"/>
              <a:gd name="connsiteX2" fmla="*/ 4269851 w 7728668"/>
              <a:gd name="connsiteY2" fmla="*/ 92674 h 2923338"/>
              <a:gd name="connsiteX3" fmla="*/ 7728668 w 7728668"/>
              <a:gd name="connsiteY3" fmla="*/ 13161 h 2923338"/>
              <a:gd name="connsiteX4" fmla="*/ 7728668 w 7728668"/>
              <a:gd name="connsiteY4" fmla="*/ 13161 h 2923338"/>
              <a:gd name="connsiteX0" fmla="*/ 0 w 7728668"/>
              <a:gd name="connsiteY0" fmla="*/ 2937749 h 2937749"/>
              <a:gd name="connsiteX1" fmla="*/ 1232453 w 7728668"/>
              <a:gd name="connsiteY1" fmla="*/ 870410 h 2937749"/>
              <a:gd name="connsiteX2" fmla="*/ 4746929 w 7728668"/>
              <a:gd name="connsiteY2" fmla="*/ 75280 h 2937749"/>
              <a:gd name="connsiteX3" fmla="*/ 7728668 w 7728668"/>
              <a:gd name="connsiteY3" fmla="*/ 27572 h 2937749"/>
              <a:gd name="connsiteX4" fmla="*/ 7728668 w 7728668"/>
              <a:gd name="connsiteY4" fmla="*/ 27572 h 2937749"/>
              <a:gd name="connsiteX0" fmla="*/ 0 w 7728668"/>
              <a:gd name="connsiteY0" fmla="*/ 2924479 h 2924479"/>
              <a:gd name="connsiteX1" fmla="*/ 1232453 w 7728668"/>
              <a:gd name="connsiteY1" fmla="*/ 857140 h 2924479"/>
              <a:gd name="connsiteX2" fmla="*/ 4746929 w 7728668"/>
              <a:gd name="connsiteY2" fmla="*/ 62010 h 2924479"/>
              <a:gd name="connsiteX3" fmla="*/ 7728668 w 7728668"/>
              <a:gd name="connsiteY3" fmla="*/ 14302 h 2924479"/>
              <a:gd name="connsiteX4" fmla="*/ 7728668 w 7728668"/>
              <a:gd name="connsiteY4" fmla="*/ 14302 h 2924479"/>
              <a:gd name="connsiteX0" fmla="*/ 0 w 7728668"/>
              <a:gd name="connsiteY0" fmla="*/ 2929386 h 2929386"/>
              <a:gd name="connsiteX1" fmla="*/ 1995778 w 7728668"/>
              <a:gd name="connsiteY1" fmla="*/ 742777 h 2929386"/>
              <a:gd name="connsiteX2" fmla="*/ 4746929 w 7728668"/>
              <a:gd name="connsiteY2" fmla="*/ 66917 h 2929386"/>
              <a:gd name="connsiteX3" fmla="*/ 7728668 w 7728668"/>
              <a:gd name="connsiteY3" fmla="*/ 19209 h 2929386"/>
              <a:gd name="connsiteX4" fmla="*/ 7728668 w 7728668"/>
              <a:gd name="connsiteY4" fmla="*/ 19209 h 2929386"/>
              <a:gd name="connsiteX0" fmla="*/ 0 w 7943447"/>
              <a:gd name="connsiteY0" fmla="*/ 2929815 h 2929815"/>
              <a:gd name="connsiteX1" fmla="*/ 1995778 w 7943447"/>
              <a:gd name="connsiteY1" fmla="*/ 743206 h 2929815"/>
              <a:gd name="connsiteX2" fmla="*/ 4746929 w 7943447"/>
              <a:gd name="connsiteY2" fmla="*/ 67346 h 2929815"/>
              <a:gd name="connsiteX3" fmla="*/ 7728668 w 7943447"/>
              <a:gd name="connsiteY3" fmla="*/ 19638 h 2929815"/>
              <a:gd name="connsiteX4" fmla="*/ 7704814 w 7943447"/>
              <a:gd name="connsiteY4" fmla="*/ 27590 h 2929815"/>
              <a:gd name="connsiteX0" fmla="*/ 0 w 7753729"/>
              <a:gd name="connsiteY0" fmla="*/ 2945521 h 2945521"/>
              <a:gd name="connsiteX1" fmla="*/ 1995778 w 7753729"/>
              <a:gd name="connsiteY1" fmla="*/ 758912 h 2945521"/>
              <a:gd name="connsiteX2" fmla="*/ 4746929 w 7753729"/>
              <a:gd name="connsiteY2" fmla="*/ 83052 h 2945521"/>
              <a:gd name="connsiteX3" fmla="*/ 7315200 w 7753729"/>
              <a:gd name="connsiteY3" fmla="*/ 5863 h 2945521"/>
              <a:gd name="connsiteX4" fmla="*/ 7728668 w 7753729"/>
              <a:gd name="connsiteY4" fmla="*/ 35344 h 2945521"/>
              <a:gd name="connsiteX5" fmla="*/ 7704814 w 7753729"/>
              <a:gd name="connsiteY5" fmla="*/ 43296 h 2945521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57242"/>
              <a:gd name="connsiteY0" fmla="*/ 2973868 h 2973868"/>
              <a:gd name="connsiteX1" fmla="*/ 1995778 w 7757242"/>
              <a:gd name="connsiteY1" fmla="*/ 787259 h 2973868"/>
              <a:gd name="connsiteX2" fmla="*/ 4746929 w 7757242"/>
              <a:gd name="connsiteY2" fmla="*/ 111399 h 2973868"/>
              <a:gd name="connsiteX3" fmla="*/ 7315200 w 7757242"/>
              <a:gd name="connsiteY3" fmla="*/ 34210 h 2973868"/>
              <a:gd name="connsiteX4" fmla="*/ 7553739 w 7757242"/>
              <a:gd name="connsiteY4" fmla="*/ 18307 h 2973868"/>
              <a:gd name="connsiteX5" fmla="*/ 7728668 w 7757242"/>
              <a:gd name="connsiteY5" fmla="*/ 63691 h 2973868"/>
              <a:gd name="connsiteX6" fmla="*/ 7752522 w 7757242"/>
              <a:gd name="connsiteY6" fmla="*/ 81 h 2973868"/>
              <a:gd name="connsiteX0" fmla="*/ 0 w 7771233"/>
              <a:gd name="connsiteY0" fmla="*/ 2973871 h 2973871"/>
              <a:gd name="connsiteX1" fmla="*/ 1995778 w 7771233"/>
              <a:gd name="connsiteY1" fmla="*/ 787262 h 2973871"/>
              <a:gd name="connsiteX2" fmla="*/ 4746929 w 7771233"/>
              <a:gd name="connsiteY2" fmla="*/ 111402 h 2973871"/>
              <a:gd name="connsiteX3" fmla="*/ 7315200 w 7771233"/>
              <a:gd name="connsiteY3" fmla="*/ 34213 h 2973871"/>
              <a:gd name="connsiteX4" fmla="*/ 7728668 w 7771233"/>
              <a:gd name="connsiteY4" fmla="*/ 63694 h 2973871"/>
              <a:gd name="connsiteX5" fmla="*/ 7752522 w 7771233"/>
              <a:gd name="connsiteY5" fmla="*/ 84 h 2973871"/>
              <a:gd name="connsiteX0" fmla="*/ 0 w 7728668"/>
              <a:gd name="connsiteY0" fmla="*/ 2945522 h 2945522"/>
              <a:gd name="connsiteX1" fmla="*/ 1995778 w 7728668"/>
              <a:gd name="connsiteY1" fmla="*/ 758913 h 2945522"/>
              <a:gd name="connsiteX2" fmla="*/ 4746929 w 7728668"/>
              <a:gd name="connsiteY2" fmla="*/ 83053 h 2945522"/>
              <a:gd name="connsiteX3" fmla="*/ 7315200 w 7728668"/>
              <a:gd name="connsiteY3" fmla="*/ 5864 h 2945522"/>
              <a:gd name="connsiteX4" fmla="*/ 7728668 w 7728668"/>
              <a:gd name="connsiteY4" fmla="*/ 35345 h 2945522"/>
              <a:gd name="connsiteX0" fmla="*/ 0 w 7315200"/>
              <a:gd name="connsiteY0" fmla="*/ 2945522 h 2945522"/>
              <a:gd name="connsiteX1" fmla="*/ 1995778 w 7315200"/>
              <a:gd name="connsiteY1" fmla="*/ 758913 h 2945522"/>
              <a:gd name="connsiteX2" fmla="*/ 4746929 w 7315200"/>
              <a:gd name="connsiteY2" fmla="*/ 83053 h 2945522"/>
              <a:gd name="connsiteX3" fmla="*/ 7315200 w 7315200"/>
              <a:gd name="connsiteY3" fmla="*/ 5864 h 29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5200" h="2945522">
                <a:moveTo>
                  <a:pt x="0" y="2945522"/>
                </a:moveTo>
                <a:cubicBezTo>
                  <a:pt x="260405" y="2147741"/>
                  <a:pt x="1204623" y="1235991"/>
                  <a:pt x="1995778" y="758913"/>
                </a:cubicBezTo>
                <a:cubicBezTo>
                  <a:pt x="2786933" y="281835"/>
                  <a:pt x="3860359" y="208561"/>
                  <a:pt x="4746929" y="83053"/>
                </a:cubicBezTo>
                <a:cubicBezTo>
                  <a:pt x="5633499" y="-42455"/>
                  <a:pt x="6818244" y="13815"/>
                  <a:pt x="7315200" y="5864"/>
                </a:cubicBezTo>
              </a:path>
            </a:pathLst>
          </a:cu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B3FCE9-47A1-4E9B-9251-8CEFD6F7A177}"/>
              </a:ext>
            </a:extLst>
          </p:cNvPr>
          <p:cNvCxnSpPr/>
          <p:nvPr/>
        </p:nvCxnSpPr>
        <p:spPr>
          <a:xfrm>
            <a:off x="2425148" y="1065475"/>
            <a:ext cx="0" cy="377686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03CFB55-B2F6-4299-BC79-125A5D6B3E89}"/>
              </a:ext>
            </a:extLst>
          </p:cNvPr>
          <p:cNvCxnSpPr>
            <a:cxnSpLocks/>
            <a:stCxn id="18" idx="2"/>
            <a:endCxn id="17" idx="3"/>
          </p:cNvCxnSpPr>
          <p:nvPr/>
        </p:nvCxnSpPr>
        <p:spPr>
          <a:xfrm flipH="1">
            <a:off x="2407876" y="1469599"/>
            <a:ext cx="6616856" cy="3479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E65B280-1B49-49F5-B2AA-07D6D821C753}"/>
              </a:ext>
            </a:extLst>
          </p:cNvPr>
          <p:cNvSpPr txBox="1"/>
          <p:nvPr/>
        </p:nvSpPr>
        <p:spPr>
          <a:xfrm>
            <a:off x="6194068" y="5042453"/>
            <a:ext cx="47481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W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FC18ECB-EB29-4CB2-AAE6-7C434F8C8E45}"/>
              </a:ext>
            </a:extLst>
          </p:cNvPr>
          <p:cNvSpPr/>
          <p:nvPr/>
        </p:nvSpPr>
        <p:spPr>
          <a:xfrm>
            <a:off x="8493318" y="1390582"/>
            <a:ext cx="174929" cy="196795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D3100-1BB8-4C16-BE85-CEF2A7E17B34}"/>
              </a:ext>
            </a:extLst>
          </p:cNvPr>
          <p:cNvSpPr txBox="1"/>
          <p:nvPr/>
        </p:nvSpPr>
        <p:spPr>
          <a:xfrm>
            <a:off x="8836620" y="2236768"/>
            <a:ext cx="235159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Case 1: Initial soil moisture is </a:t>
            </a:r>
            <a:r>
              <a:rPr lang="en-US" u="sng" dirty="0">
                <a:solidFill>
                  <a:srgbClr val="0000FF"/>
                </a:solidFill>
              </a:rPr>
              <a:t>wet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3B0DBC-6A25-4713-834B-7D19E166069D}"/>
              </a:ext>
            </a:extLst>
          </p:cNvPr>
          <p:cNvSpPr txBox="1"/>
          <p:nvPr/>
        </p:nvSpPr>
        <p:spPr>
          <a:xfrm>
            <a:off x="1068810" y="2492244"/>
            <a:ext cx="122180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rgbClr val="000000"/>
                </a:solidFill>
              </a:rPr>
              <a:t>λ</a:t>
            </a:r>
            <a:r>
              <a:rPr lang="en-US" sz="2400" dirty="0">
                <a:solidFill>
                  <a:srgbClr val="000000"/>
                </a:solidFill>
              </a:rPr>
              <a:t>E/</a:t>
            </a:r>
            <a:r>
              <a:rPr lang="el-GR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R</a:t>
            </a:r>
            <a:r>
              <a:rPr lang="en-US" sz="2400" baseline="-25000" dirty="0" err="1">
                <a:solidFill>
                  <a:srgbClr val="000000"/>
                </a:solidFill>
              </a:rPr>
              <a:t>net</a:t>
            </a:r>
            <a:endParaRPr lang="en-US" sz="2400" baseline="-25000" dirty="0">
              <a:solidFill>
                <a:srgbClr val="00000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F6932EE-F166-42B0-A0E2-9E26F5757B1F}"/>
              </a:ext>
            </a:extLst>
          </p:cNvPr>
          <p:cNvCxnSpPr/>
          <p:nvPr/>
        </p:nvCxnSpPr>
        <p:spPr>
          <a:xfrm flipH="1">
            <a:off x="3188475" y="979302"/>
            <a:ext cx="6011186" cy="0"/>
          </a:xfrm>
          <a:prstGeom prst="line">
            <a:avLst/>
          </a:prstGeom>
          <a:ln>
            <a:noFill/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C2487F6-9D4E-4E06-A16F-298651BCE2E9}"/>
              </a:ext>
            </a:extLst>
          </p:cNvPr>
          <p:cNvSpPr txBox="1"/>
          <p:nvPr/>
        </p:nvSpPr>
        <p:spPr>
          <a:xfrm>
            <a:off x="2163219" y="4673121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40BBF6-C7D8-487B-A529-58BEF6F4FCF4}"/>
              </a:ext>
            </a:extLst>
          </p:cNvPr>
          <p:cNvSpPr txBox="1"/>
          <p:nvPr/>
        </p:nvSpPr>
        <p:spPr>
          <a:xfrm>
            <a:off x="2094970" y="1288412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49526D2-3B1E-40EA-ADD3-023B665EDE9C}"/>
              </a:ext>
            </a:extLst>
          </p:cNvPr>
          <p:cNvCxnSpPr>
            <a:cxnSpLocks/>
          </p:cNvCxnSpPr>
          <p:nvPr/>
        </p:nvCxnSpPr>
        <p:spPr>
          <a:xfrm flipH="1" flipV="1">
            <a:off x="8657086" y="1632987"/>
            <a:ext cx="367646" cy="603779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C88B1396-018C-4D32-9449-5BAEB6520D17}"/>
              </a:ext>
            </a:extLst>
          </p:cNvPr>
          <p:cNvSpPr/>
          <p:nvPr/>
        </p:nvSpPr>
        <p:spPr>
          <a:xfrm>
            <a:off x="3291485" y="3469924"/>
            <a:ext cx="174929" cy="196795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8B89186-AF2F-4D35-B6EB-B043FA940737}"/>
              </a:ext>
            </a:extLst>
          </p:cNvPr>
          <p:cNvSpPr/>
          <p:nvPr/>
        </p:nvSpPr>
        <p:spPr>
          <a:xfrm>
            <a:off x="9024732" y="1371201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CEBA41-A198-413A-9DF3-6733FFA56740}"/>
              </a:ext>
            </a:extLst>
          </p:cNvPr>
          <p:cNvSpPr/>
          <p:nvPr/>
        </p:nvSpPr>
        <p:spPr>
          <a:xfrm>
            <a:off x="7316527" y="1516411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04F2A6-618D-482C-B131-FE26EED73808}"/>
              </a:ext>
            </a:extLst>
          </p:cNvPr>
          <p:cNvSpPr txBox="1"/>
          <p:nvPr/>
        </p:nvSpPr>
        <p:spPr>
          <a:xfrm>
            <a:off x="2451870" y="1002742"/>
            <a:ext cx="389101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Either way, E is not greatly affected</a:t>
            </a:r>
            <a:endParaRPr lang="en-US" u="sng" dirty="0">
              <a:solidFill>
                <a:srgbClr val="C00000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A062E9B-BA30-40AD-928B-F3216C0AA0C8}"/>
              </a:ext>
            </a:extLst>
          </p:cNvPr>
          <p:cNvCxnSpPr>
            <a:cxnSpLocks/>
          </p:cNvCxnSpPr>
          <p:nvPr/>
        </p:nvCxnSpPr>
        <p:spPr>
          <a:xfrm flipH="1">
            <a:off x="2577549" y="4994743"/>
            <a:ext cx="812623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2922F30-F0EA-4F48-8BAB-7A9BD242EB19}"/>
              </a:ext>
            </a:extLst>
          </p:cNvPr>
          <p:cNvCxnSpPr>
            <a:cxnSpLocks/>
          </p:cNvCxnSpPr>
          <p:nvPr/>
        </p:nvCxnSpPr>
        <p:spPr>
          <a:xfrm flipH="1">
            <a:off x="2407876" y="1604768"/>
            <a:ext cx="4897490" cy="0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8C8950F-8A6D-48CF-8B73-DFDD9560EA0D}"/>
              </a:ext>
            </a:extLst>
          </p:cNvPr>
          <p:cNvSpPr txBox="1"/>
          <p:nvPr/>
        </p:nvSpPr>
        <p:spPr>
          <a:xfrm>
            <a:off x="7063141" y="3582203"/>
            <a:ext cx="3923181" cy="1938992"/>
          </a:xfrm>
          <a:prstGeom prst="rect">
            <a:avLst/>
          </a:prstGeom>
          <a:solidFill>
            <a:srgbClr val="FFFFC5"/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Wingdings 3" panose="05040102010807070707" pitchFamily="18" charset="2"/>
              </a:rPr>
              <a:t>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A</a:t>
            </a:r>
            <a:r>
              <a:rPr lang="en-US" sz="2400" dirty="0">
                <a:solidFill>
                  <a:srgbClr val="000000"/>
                </a:solidFill>
              </a:rPr>
              <a:t> wet soil moisture initialization implies low ensemble spread in the E forecast (low E forecast uncertainty)</a:t>
            </a:r>
            <a:endParaRPr lang="en-US" sz="2400" u="sng" dirty="0">
              <a:solidFill>
                <a:srgbClr val="00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B508F51-63A6-4E07-A1F8-69F3004CBDD5}"/>
              </a:ext>
            </a:extLst>
          </p:cNvPr>
          <p:cNvSpPr txBox="1"/>
          <p:nvPr/>
        </p:nvSpPr>
        <p:spPr>
          <a:xfrm>
            <a:off x="3857851" y="3720873"/>
            <a:ext cx="235159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Case 2: Initial soil moisture is </a:t>
            </a:r>
            <a:r>
              <a:rPr lang="en-US" u="sng" dirty="0">
                <a:solidFill>
                  <a:srgbClr val="0000FF"/>
                </a:solidFill>
              </a:rPr>
              <a:t>dry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AEA2BBF-F196-4FBA-BCAC-DCF3F9A6E960}"/>
              </a:ext>
            </a:extLst>
          </p:cNvPr>
          <p:cNvCxnSpPr>
            <a:cxnSpLocks/>
          </p:cNvCxnSpPr>
          <p:nvPr/>
        </p:nvCxnSpPr>
        <p:spPr>
          <a:xfrm flipH="1" flipV="1">
            <a:off x="3446578" y="3717024"/>
            <a:ext cx="375614" cy="296262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4FA05-F092-41D6-AAFA-2FDCFF9F9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002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27B2BF7-C7B0-4DDB-B011-2FD3D8B8BC1F}"/>
              </a:ext>
            </a:extLst>
          </p:cNvPr>
          <p:cNvSpPr/>
          <p:nvPr/>
        </p:nvSpPr>
        <p:spPr>
          <a:xfrm>
            <a:off x="2639834" y="1473078"/>
            <a:ext cx="7736618" cy="3369263"/>
          </a:xfrm>
          <a:custGeom>
            <a:avLst/>
            <a:gdLst>
              <a:gd name="connsiteX0" fmla="*/ 0 w 7728668"/>
              <a:gd name="connsiteY0" fmla="*/ 2923338 h 2923338"/>
              <a:gd name="connsiteX1" fmla="*/ 1232453 w 7728668"/>
              <a:gd name="connsiteY1" fmla="*/ 855999 h 2923338"/>
              <a:gd name="connsiteX2" fmla="*/ 4269851 w 7728668"/>
              <a:gd name="connsiteY2" fmla="*/ 92674 h 2923338"/>
              <a:gd name="connsiteX3" fmla="*/ 7728668 w 7728668"/>
              <a:gd name="connsiteY3" fmla="*/ 13161 h 2923338"/>
              <a:gd name="connsiteX4" fmla="*/ 7728668 w 7728668"/>
              <a:gd name="connsiteY4" fmla="*/ 13161 h 2923338"/>
              <a:gd name="connsiteX0" fmla="*/ 0 w 7728668"/>
              <a:gd name="connsiteY0" fmla="*/ 2937749 h 2937749"/>
              <a:gd name="connsiteX1" fmla="*/ 1232453 w 7728668"/>
              <a:gd name="connsiteY1" fmla="*/ 870410 h 2937749"/>
              <a:gd name="connsiteX2" fmla="*/ 4746929 w 7728668"/>
              <a:gd name="connsiteY2" fmla="*/ 75280 h 2937749"/>
              <a:gd name="connsiteX3" fmla="*/ 7728668 w 7728668"/>
              <a:gd name="connsiteY3" fmla="*/ 27572 h 2937749"/>
              <a:gd name="connsiteX4" fmla="*/ 7728668 w 7728668"/>
              <a:gd name="connsiteY4" fmla="*/ 27572 h 2937749"/>
              <a:gd name="connsiteX0" fmla="*/ 0 w 7728668"/>
              <a:gd name="connsiteY0" fmla="*/ 2924479 h 2924479"/>
              <a:gd name="connsiteX1" fmla="*/ 1232453 w 7728668"/>
              <a:gd name="connsiteY1" fmla="*/ 857140 h 2924479"/>
              <a:gd name="connsiteX2" fmla="*/ 4746929 w 7728668"/>
              <a:gd name="connsiteY2" fmla="*/ 62010 h 2924479"/>
              <a:gd name="connsiteX3" fmla="*/ 7728668 w 7728668"/>
              <a:gd name="connsiteY3" fmla="*/ 14302 h 2924479"/>
              <a:gd name="connsiteX4" fmla="*/ 7728668 w 7728668"/>
              <a:gd name="connsiteY4" fmla="*/ 14302 h 2924479"/>
              <a:gd name="connsiteX0" fmla="*/ 0 w 7728668"/>
              <a:gd name="connsiteY0" fmla="*/ 2929386 h 2929386"/>
              <a:gd name="connsiteX1" fmla="*/ 1995778 w 7728668"/>
              <a:gd name="connsiteY1" fmla="*/ 742777 h 2929386"/>
              <a:gd name="connsiteX2" fmla="*/ 4746929 w 7728668"/>
              <a:gd name="connsiteY2" fmla="*/ 66917 h 2929386"/>
              <a:gd name="connsiteX3" fmla="*/ 7728668 w 7728668"/>
              <a:gd name="connsiteY3" fmla="*/ 19209 h 2929386"/>
              <a:gd name="connsiteX4" fmla="*/ 7728668 w 7728668"/>
              <a:gd name="connsiteY4" fmla="*/ 19209 h 2929386"/>
              <a:gd name="connsiteX0" fmla="*/ 0 w 7943447"/>
              <a:gd name="connsiteY0" fmla="*/ 2929815 h 2929815"/>
              <a:gd name="connsiteX1" fmla="*/ 1995778 w 7943447"/>
              <a:gd name="connsiteY1" fmla="*/ 743206 h 2929815"/>
              <a:gd name="connsiteX2" fmla="*/ 4746929 w 7943447"/>
              <a:gd name="connsiteY2" fmla="*/ 67346 h 2929815"/>
              <a:gd name="connsiteX3" fmla="*/ 7728668 w 7943447"/>
              <a:gd name="connsiteY3" fmla="*/ 19638 h 2929815"/>
              <a:gd name="connsiteX4" fmla="*/ 7704814 w 7943447"/>
              <a:gd name="connsiteY4" fmla="*/ 27590 h 2929815"/>
              <a:gd name="connsiteX0" fmla="*/ 0 w 7753729"/>
              <a:gd name="connsiteY0" fmla="*/ 2945521 h 2945521"/>
              <a:gd name="connsiteX1" fmla="*/ 1995778 w 7753729"/>
              <a:gd name="connsiteY1" fmla="*/ 758912 h 2945521"/>
              <a:gd name="connsiteX2" fmla="*/ 4746929 w 7753729"/>
              <a:gd name="connsiteY2" fmla="*/ 83052 h 2945521"/>
              <a:gd name="connsiteX3" fmla="*/ 7315200 w 7753729"/>
              <a:gd name="connsiteY3" fmla="*/ 5863 h 2945521"/>
              <a:gd name="connsiteX4" fmla="*/ 7728668 w 7753729"/>
              <a:gd name="connsiteY4" fmla="*/ 35344 h 2945521"/>
              <a:gd name="connsiteX5" fmla="*/ 7704814 w 7753729"/>
              <a:gd name="connsiteY5" fmla="*/ 43296 h 2945521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57242"/>
              <a:gd name="connsiteY0" fmla="*/ 2973868 h 2973868"/>
              <a:gd name="connsiteX1" fmla="*/ 1995778 w 7757242"/>
              <a:gd name="connsiteY1" fmla="*/ 787259 h 2973868"/>
              <a:gd name="connsiteX2" fmla="*/ 4746929 w 7757242"/>
              <a:gd name="connsiteY2" fmla="*/ 111399 h 2973868"/>
              <a:gd name="connsiteX3" fmla="*/ 7315200 w 7757242"/>
              <a:gd name="connsiteY3" fmla="*/ 34210 h 2973868"/>
              <a:gd name="connsiteX4" fmla="*/ 7553739 w 7757242"/>
              <a:gd name="connsiteY4" fmla="*/ 18307 h 2973868"/>
              <a:gd name="connsiteX5" fmla="*/ 7728668 w 7757242"/>
              <a:gd name="connsiteY5" fmla="*/ 63691 h 2973868"/>
              <a:gd name="connsiteX6" fmla="*/ 7752522 w 7757242"/>
              <a:gd name="connsiteY6" fmla="*/ 81 h 2973868"/>
              <a:gd name="connsiteX0" fmla="*/ 0 w 7771233"/>
              <a:gd name="connsiteY0" fmla="*/ 2973871 h 2973871"/>
              <a:gd name="connsiteX1" fmla="*/ 1995778 w 7771233"/>
              <a:gd name="connsiteY1" fmla="*/ 787262 h 2973871"/>
              <a:gd name="connsiteX2" fmla="*/ 4746929 w 7771233"/>
              <a:gd name="connsiteY2" fmla="*/ 111402 h 2973871"/>
              <a:gd name="connsiteX3" fmla="*/ 7315200 w 7771233"/>
              <a:gd name="connsiteY3" fmla="*/ 34213 h 2973871"/>
              <a:gd name="connsiteX4" fmla="*/ 7728668 w 7771233"/>
              <a:gd name="connsiteY4" fmla="*/ 63694 h 2973871"/>
              <a:gd name="connsiteX5" fmla="*/ 7752522 w 7771233"/>
              <a:gd name="connsiteY5" fmla="*/ 84 h 2973871"/>
              <a:gd name="connsiteX0" fmla="*/ 0 w 7728668"/>
              <a:gd name="connsiteY0" fmla="*/ 2945522 h 2945522"/>
              <a:gd name="connsiteX1" fmla="*/ 1995778 w 7728668"/>
              <a:gd name="connsiteY1" fmla="*/ 758913 h 2945522"/>
              <a:gd name="connsiteX2" fmla="*/ 4746929 w 7728668"/>
              <a:gd name="connsiteY2" fmla="*/ 83053 h 2945522"/>
              <a:gd name="connsiteX3" fmla="*/ 7315200 w 7728668"/>
              <a:gd name="connsiteY3" fmla="*/ 5864 h 2945522"/>
              <a:gd name="connsiteX4" fmla="*/ 7728668 w 7728668"/>
              <a:gd name="connsiteY4" fmla="*/ 35345 h 2945522"/>
              <a:gd name="connsiteX0" fmla="*/ 0 w 7315200"/>
              <a:gd name="connsiteY0" fmla="*/ 2945522 h 2945522"/>
              <a:gd name="connsiteX1" fmla="*/ 1995778 w 7315200"/>
              <a:gd name="connsiteY1" fmla="*/ 758913 h 2945522"/>
              <a:gd name="connsiteX2" fmla="*/ 4746929 w 7315200"/>
              <a:gd name="connsiteY2" fmla="*/ 83053 h 2945522"/>
              <a:gd name="connsiteX3" fmla="*/ 7315200 w 7315200"/>
              <a:gd name="connsiteY3" fmla="*/ 5864 h 29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5200" h="2945522">
                <a:moveTo>
                  <a:pt x="0" y="2945522"/>
                </a:moveTo>
                <a:cubicBezTo>
                  <a:pt x="260405" y="2147741"/>
                  <a:pt x="1204623" y="1235991"/>
                  <a:pt x="1995778" y="758913"/>
                </a:cubicBezTo>
                <a:cubicBezTo>
                  <a:pt x="2786933" y="281835"/>
                  <a:pt x="3860359" y="208561"/>
                  <a:pt x="4746929" y="83053"/>
                </a:cubicBezTo>
                <a:cubicBezTo>
                  <a:pt x="5633499" y="-42455"/>
                  <a:pt x="6818244" y="13815"/>
                  <a:pt x="7315200" y="5864"/>
                </a:cubicBezTo>
              </a:path>
            </a:pathLst>
          </a:cu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B3FCE9-47A1-4E9B-9251-8CEFD6F7A177}"/>
              </a:ext>
            </a:extLst>
          </p:cNvPr>
          <p:cNvCxnSpPr/>
          <p:nvPr/>
        </p:nvCxnSpPr>
        <p:spPr>
          <a:xfrm>
            <a:off x="2425148" y="1065475"/>
            <a:ext cx="0" cy="377686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03CFB55-B2F6-4299-BC79-125A5D6B3E89}"/>
              </a:ext>
            </a:extLst>
          </p:cNvPr>
          <p:cNvCxnSpPr>
            <a:cxnSpLocks/>
            <a:stCxn id="18" idx="2"/>
            <a:endCxn id="17" idx="3"/>
          </p:cNvCxnSpPr>
          <p:nvPr/>
        </p:nvCxnSpPr>
        <p:spPr>
          <a:xfrm flipH="1">
            <a:off x="2407876" y="1469599"/>
            <a:ext cx="6616856" cy="3479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E65B280-1B49-49F5-B2AA-07D6D821C753}"/>
              </a:ext>
            </a:extLst>
          </p:cNvPr>
          <p:cNvSpPr txBox="1"/>
          <p:nvPr/>
        </p:nvSpPr>
        <p:spPr>
          <a:xfrm>
            <a:off x="6194068" y="5042453"/>
            <a:ext cx="47481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W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FC18ECB-EB29-4CB2-AAE6-7C434F8C8E45}"/>
              </a:ext>
            </a:extLst>
          </p:cNvPr>
          <p:cNvSpPr/>
          <p:nvPr/>
        </p:nvSpPr>
        <p:spPr>
          <a:xfrm>
            <a:off x="8493318" y="1390582"/>
            <a:ext cx="174929" cy="196795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D3100-1BB8-4C16-BE85-CEF2A7E17B34}"/>
              </a:ext>
            </a:extLst>
          </p:cNvPr>
          <p:cNvSpPr txBox="1"/>
          <p:nvPr/>
        </p:nvSpPr>
        <p:spPr>
          <a:xfrm>
            <a:off x="8836620" y="2236768"/>
            <a:ext cx="235159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Case 1: Initial soil moisture is </a:t>
            </a:r>
            <a:r>
              <a:rPr lang="en-US" u="sng" dirty="0">
                <a:solidFill>
                  <a:srgbClr val="0000FF"/>
                </a:solidFill>
              </a:rPr>
              <a:t>wet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3B0DBC-6A25-4713-834B-7D19E166069D}"/>
              </a:ext>
            </a:extLst>
          </p:cNvPr>
          <p:cNvSpPr txBox="1"/>
          <p:nvPr/>
        </p:nvSpPr>
        <p:spPr>
          <a:xfrm>
            <a:off x="1068810" y="2492244"/>
            <a:ext cx="122180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rgbClr val="000000"/>
                </a:solidFill>
              </a:rPr>
              <a:t>λ</a:t>
            </a:r>
            <a:r>
              <a:rPr lang="en-US" sz="2400" dirty="0">
                <a:solidFill>
                  <a:srgbClr val="000000"/>
                </a:solidFill>
              </a:rPr>
              <a:t>E/</a:t>
            </a:r>
            <a:r>
              <a:rPr lang="el-GR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R</a:t>
            </a:r>
            <a:r>
              <a:rPr lang="en-US" sz="2400" baseline="-25000" dirty="0" err="1">
                <a:solidFill>
                  <a:srgbClr val="000000"/>
                </a:solidFill>
              </a:rPr>
              <a:t>net</a:t>
            </a:r>
            <a:endParaRPr lang="en-US" sz="2400" baseline="-25000" dirty="0">
              <a:solidFill>
                <a:srgbClr val="00000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F6932EE-F166-42B0-A0E2-9E26F5757B1F}"/>
              </a:ext>
            </a:extLst>
          </p:cNvPr>
          <p:cNvCxnSpPr/>
          <p:nvPr/>
        </p:nvCxnSpPr>
        <p:spPr>
          <a:xfrm flipH="1">
            <a:off x="3188475" y="979302"/>
            <a:ext cx="6011186" cy="0"/>
          </a:xfrm>
          <a:prstGeom prst="line">
            <a:avLst/>
          </a:prstGeom>
          <a:ln>
            <a:noFill/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C2487F6-9D4E-4E06-A16F-298651BCE2E9}"/>
              </a:ext>
            </a:extLst>
          </p:cNvPr>
          <p:cNvSpPr txBox="1"/>
          <p:nvPr/>
        </p:nvSpPr>
        <p:spPr>
          <a:xfrm>
            <a:off x="2163219" y="4673121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40BBF6-C7D8-487B-A529-58BEF6F4FCF4}"/>
              </a:ext>
            </a:extLst>
          </p:cNvPr>
          <p:cNvSpPr txBox="1"/>
          <p:nvPr/>
        </p:nvSpPr>
        <p:spPr>
          <a:xfrm>
            <a:off x="2094970" y="1288412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49526D2-3B1E-40EA-ADD3-023B665EDE9C}"/>
              </a:ext>
            </a:extLst>
          </p:cNvPr>
          <p:cNvCxnSpPr>
            <a:cxnSpLocks/>
          </p:cNvCxnSpPr>
          <p:nvPr/>
        </p:nvCxnSpPr>
        <p:spPr>
          <a:xfrm flipH="1" flipV="1">
            <a:off x="8657086" y="1632987"/>
            <a:ext cx="367646" cy="603779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C88B1396-018C-4D32-9449-5BAEB6520D17}"/>
              </a:ext>
            </a:extLst>
          </p:cNvPr>
          <p:cNvSpPr/>
          <p:nvPr/>
        </p:nvSpPr>
        <p:spPr>
          <a:xfrm>
            <a:off x="3291485" y="3469924"/>
            <a:ext cx="174929" cy="196795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11897E8-0B39-414A-98AC-F0EB71EF789D}"/>
              </a:ext>
            </a:extLst>
          </p:cNvPr>
          <p:cNvSpPr txBox="1"/>
          <p:nvPr/>
        </p:nvSpPr>
        <p:spPr>
          <a:xfrm>
            <a:off x="3857851" y="3720873"/>
            <a:ext cx="235159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Case 2: Initial soil moisture is </a:t>
            </a:r>
            <a:r>
              <a:rPr lang="en-US" u="sng" dirty="0">
                <a:solidFill>
                  <a:srgbClr val="0000FF"/>
                </a:solidFill>
              </a:rPr>
              <a:t>dry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48B226B-94E5-4C6C-B337-6F11E73C0D7C}"/>
              </a:ext>
            </a:extLst>
          </p:cNvPr>
          <p:cNvCxnSpPr>
            <a:cxnSpLocks/>
          </p:cNvCxnSpPr>
          <p:nvPr/>
        </p:nvCxnSpPr>
        <p:spPr>
          <a:xfrm flipH="1" flipV="1">
            <a:off x="3446578" y="3717024"/>
            <a:ext cx="375614" cy="296262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28B89186-AF2F-4D35-B6EB-B043FA940737}"/>
              </a:ext>
            </a:extLst>
          </p:cNvPr>
          <p:cNvSpPr/>
          <p:nvPr/>
        </p:nvSpPr>
        <p:spPr>
          <a:xfrm>
            <a:off x="9024732" y="1371201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CEBA41-A198-413A-9DF3-6733FFA56740}"/>
              </a:ext>
            </a:extLst>
          </p:cNvPr>
          <p:cNvSpPr/>
          <p:nvPr/>
        </p:nvSpPr>
        <p:spPr>
          <a:xfrm>
            <a:off x="7316527" y="1516411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A062E9B-BA30-40AD-928B-F3216C0AA0C8}"/>
              </a:ext>
            </a:extLst>
          </p:cNvPr>
          <p:cNvCxnSpPr>
            <a:cxnSpLocks/>
          </p:cNvCxnSpPr>
          <p:nvPr/>
        </p:nvCxnSpPr>
        <p:spPr>
          <a:xfrm flipH="1">
            <a:off x="2577549" y="4994743"/>
            <a:ext cx="812623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2922F30-F0EA-4F48-8BAB-7A9BD242EB19}"/>
              </a:ext>
            </a:extLst>
          </p:cNvPr>
          <p:cNvCxnSpPr>
            <a:cxnSpLocks/>
          </p:cNvCxnSpPr>
          <p:nvPr/>
        </p:nvCxnSpPr>
        <p:spPr>
          <a:xfrm flipH="1">
            <a:off x="2407876" y="1604768"/>
            <a:ext cx="4897490" cy="0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7FFFC07E-9CBA-4708-8E1D-6B740B283B4D}"/>
              </a:ext>
            </a:extLst>
          </p:cNvPr>
          <p:cNvSpPr/>
          <p:nvPr/>
        </p:nvSpPr>
        <p:spPr>
          <a:xfrm>
            <a:off x="3682922" y="3042578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DD80A47-6408-4043-81E1-AC44EF5FDFFB}"/>
              </a:ext>
            </a:extLst>
          </p:cNvPr>
          <p:cNvSpPr/>
          <p:nvPr/>
        </p:nvSpPr>
        <p:spPr>
          <a:xfrm>
            <a:off x="2870258" y="4091678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3D8DF7A-1284-4BD4-8225-593813E358F8}"/>
              </a:ext>
            </a:extLst>
          </p:cNvPr>
          <p:cNvCxnSpPr>
            <a:cxnSpLocks/>
            <a:stCxn id="28" idx="6"/>
          </p:cNvCxnSpPr>
          <p:nvPr/>
        </p:nvCxnSpPr>
        <p:spPr>
          <a:xfrm flipH="1">
            <a:off x="2407877" y="4190076"/>
            <a:ext cx="637310" cy="0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51E9CE7-AB98-422A-A04D-5A62327E4A6E}"/>
              </a:ext>
            </a:extLst>
          </p:cNvPr>
          <p:cNvCxnSpPr>
            <a:cxnSpLocks/>
            <a:stCxn id="27" idx="6"/>
          </p:cNvCxnSpPr>
          <p:nvPr/>
        </p:nvCxnSpPr>
        <p:spPr>
          <a:xfrm flipH="1" flipV="1">
            <a:off x="2451871" y="3139448"/>
            <a:ext cx="1405980" cy="1528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C2555C0-948B-4001-8CF2-D5D48563080A}"/>
              </a:ext>
            </a:extLst>
          </p:cNvPr>
          <p:cNvSpPr txBox="1"/>
          <p:nvPr/>
        </p:nvSpPr>
        <p:spPr>
          <a:xfrm>
            <a:off x="4468407" y="2465472"/>
            <a:ext cx="244233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 high-rain ensemble member may bring conditions here</a:t>
            </a:r>
            <a:endParaRPr lang="en-US" u="sng" dirty="0">
              <a:solidFill>
                <a:srgbClr val="C00000"/>
              </a:solidFill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ED9715B-9D92-43A2-8F3E-D69BF0E78E30}"/>
              </a:ext>
            </a:extLst>
          </p:cNvPr>
          <p:cNvCxnSpPr>
            <a:cxnSpLocks/>
          </p:cNvCxnSpPr>
          <p:nvPr/>
        </p:nvCxnSpPr>
        <p:spPr>
          <a:xfrm flipH="1">
            <a:off x="3949476" y="2953909"/>
            <a:ext cx="518931" cy="14657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1FE96CD-EBDA-4DEC-A263-FE207C5497A6}"/>
              </a:ext>
            </a:extLst>
          </p:cNvPr>
          <p:cNvSpPr txBox="1"/>
          <p:nvPr/>
        </p:nvSpPr>
        <p:spPr>
          <a:xfrm>
            <a:off x="3265007" y="4330723"/>
            <a:ext cx="325762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 low-rain ensemble member may bring conditions here</a:t>
            </a:r>
            <a:endParaRPr lang="en-US" u="sng" dirty="0">
              <a:solidFill>
                <a:srgbClr val="C00000"/>
              </a:solidFill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7E60E4D-0904-4C92-8BFD-5A36C14F2E69}"/>
              </a:ext>
            </a:extLst>
          </p:cNvPr>
          <p:cNvCxnSpPr>
            <a:cxnSpLocks/>
          </p:cNvCxnSpPr>
          <p:nvPr/>
        </p:nvCxnSpPr>
        <p:spPr>
          <a:xfrm flipH="1" flipV="1">
            <a:off x="3017994" y="4293502"/>
            <a:ext cx="273491" cy="21649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34AD897F-8247-46E0-B324-1469B39E7934}"/>
              </a:ext>
            </a:extLst>
          </p:cNvPr>
          <p:cNvSpPr txBox="1"/>
          <p:nvPr/>
        </p:nvSpPr>
        <p:spPr>
          <a:xfrm>
            <a:off x="1529557" y="3180389"/>
            <a:ext cx="108891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high spread in E!</a:t>
            </a:r>
            <a:endParaRPr lang="en-US" b="1" u="sng" dirty="0">
              <a:solidFill>
                <a:srgbClr val="C0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6C35AC-9F5A-424C-BAF3-84D75456B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9497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27B2BF7-C7B0-4DDB-B011-2FD3D8B8BC1F}"/>
              </a:ext>
            </a:extLst>
          </p:cNvPr>
          <p:cNvSpPr/>
          <p:nvPr/>
        </p:nvSpPr>
        <p:spPr>
          <a:xfrm>
            <a:off x="2639834" y="1473078"/>
            <a:ext cx="7736618" cy="3369263"/>
          </a:xfrm>
          <a:custGeom>
            <a:avLst/>
            <a:gdLst>
              <a:gd name="connsiteX0" fmla="*/ 0 w 7728668"/>
              <a:gd name="connsiteY0" fmla="*/ 2923338 h 2923338"/>
              <a:gd name="connsiteX1" fmla="*/ 1232453 w 7728668"/>
              <a:gd name="connsiteY1" fmla="*/ 855999 h 2923338"/>
              <a:gd name="connsiteX2" fmla="*/ 4269851 w 7728668"/>
              <a:gd name="connsiteY2" fmla="*/ 92674 h 2923338"/>
              <a:gd name="connsiteX3" fmla="*/ 7728668 w 7728668"/>
              <a:gd name="connsiteY3" fmla="*/ 13161 h 2923338"/>
              <a:gd name="connsiteX4" fmla="*/ 7728668 w 7728668"/>
              <a:gd name="connsiteY4" fmla="*/ 13161 h 2923338"/>
              <a:gd name="connsiteX0" fmla="*/ 0 w 7728668"/>
              <a:gd name="connsiteY0" fmla="*/ 2937749 h 2937749"/>
              <a:gd name="connsiteX1" fmla="*/ 1232453 w 7728668"/>
              <a:gd name="connsiteY1" fmla="*/ 870410 h 2937749"/>
              <a:gd name="connsiteX2" fmla="*/ 4746929 w 7728668"/>
              <a:gd name="connsiteY2" fmla="*/ 75280 h 2937749"/>
              <a:gd name="connsiteX3" fmla="*/ 7728668 w 7728668"/>
              <a:gd name="connsiteY3" fmla="*/ 27572 h 2937749"/>
              <a:gd name="connsiteX4" fmla="*/ 7728668 w 7728668"/>
              <a:gd name="connsiteY4" fmla="*/ 27572 h 2937749"/>
              <a:gd name="connsiteX0" fmla="*/ 0 w 7728668"/>
              <a:gd name="connsiteY0" fmla="*/ 2924479 h 2924479"/>
              <a:gd name="connsiteX1" fmla="*/ 1232453 w 7728668"/>
              <a:gd name="connsiteY1" fmla="*/ 857140 h 2924479"/>
              <a:gd name="connsiteX2" fmla="*/ 4746929 w 7728668"/>
              <a:gd name="connsiteY2" fmla="*/ 62010 h 2924479"/>
              <a:gd name="connsiteX3" fmla="*/ 7728668 w 7728668"/>
              <a:gd name="connsiteY3" fmla="*/ 14302 h 2924479"/>
              <a:gd name="connsiteX4" fmla="*/ 7728668 w 7728668"/>
              <a:gd name="connsiteY4" fmla="*/ 14302 h 2924479"/>
              <a:gd name="connsiteX0" fmla="*/ 0 w 7728668"/>
              <a:gd name="connsiteY0" fmla="*/ 2929386 h 2929386"/>
              <a:gd name="connsiteX1" fmla="*/ 1995778 w 7728668"/>
              <a:gd name="connsiteY1" fmla="*/ 742777 h 2929386"/>
              <a:gd name="connsiteX2" fmla="*/ 4746929 w 7728668"/>
              <a:gd name="connsiteY2" fmla="*/ 66917 h 2929386"/>
              <a:gd name="connsiteX3" fmla="*/ 7728668 w 7728668"/>
              <a:gd name="connsiteY3" fmla="*/ 19209 h 2929386"/>
              <a:gd name="connsiteX4" fmla="*/ 7728668 w 7728668"/>
              <a:gd name="connsiteY4" fmla="*/ 19209 h 2929386"/>
              <a:gd name="connsiteX0" fmla="*/ 0 w 7943447"/>
              <a:gd name="connsiteY0" fmla="*/ 2929815 h 2929815"/>
              <a:gd name="connsiteX1" fmla="*/ 1995778 w 7943447"/>
              <a:gd name="connsiteY1" fmla="*/ 743206 h 2929815"/>
              <a:gd name="connsiteX2" fmla="*/ 4746929 w 7943447"/>
              <a:gd name="connsiteY2" fmla="*/ 67346 h 2929815"/>
              <a:gd name="connsiteX3" fmla="*/ 7728668 w 7943447"/>
              <a:gd name="connsiteY3" fmla="*/ 19638 h 2929815"/>
              <a:gd name="connsiteX4" fmla="*/ 7704814 w 7943447"/>
              <a:gd name="connsiteY4" fmla="*/ 27590 h 2929815"/>
              <a:gd name="connsiteX0" fmla="*/ 0 w 7753729"/>
              <a:gd name="connsiteY0" fmla="*/ 2945521 h 2945521"/>
              <a:gd name="connsiteX1" fmla="*/ 1995778 w 7753729"/>
              <a:gd name="connsiteY1" fmla="*/ 758912 h 2945521"/>
              <a:gd name="connsiteX2" fmla="*/ 4746929 w 7753729"/>
              <a:gd name="connsiteY2" fmla="*/ 83052 h 2945521"/>
              <a:gd name="connsiteX3" fmla="*/ 7315200 w 7753729"/>
              <a:gd name="connsiteY3" fmla="*/ 5863 h 2945521"/>
              <a:gd name="connsiteX4" fmla="*/ 7728668 w 7753729"/>
              <a:gd name="connsiteY4" fmla="*/ 35344 h 2945521"/>
              <a:gd name="connsiteX5" fmla="*/ 7704814 w 7753729"/>
              <a:gd name="connsiteY5" fmla="*/ 43296 h 2945521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57242"/>
              <a:gd name="connsiteY0" fmla="*/ 2973868 h 2973868"/>
              <a:gd name="connsiteX1" fmla="*/ 1995778 w 7757242"/>
              <a:gd name="connsiteY1" fmla="*/ 787259 h 2973868"/>
              <a:gd name="connsiteX2" fmla="*/ 4746929 w 7757242"/>
              <a:gd name="connsiteY2" fmla="*/ 111399 h 2973868"/>
              <a:gd name="connsiteX3" fmla="*/ 7315200 w 7757242"/>
              <a:gd name="connsiteY3" fmla="*/ 34210 h 2973868"/>
              <a:gd name="connsiteX4" fmla="*/ 7553739 w 7757242"/>
              <a:gd name="connsiteY4" fmla="*/ 18307 h 2973868"/>
              <a:gd name="connsiteX5" fmla="*/ 7728668 w 7757242"/>
              <a:gd name="connsiteY5" fmla="*/ 63691 h 2973868"/>
              <a:gd name="connsiteX6" fmla="*/ 7752522 w 7757242"/>
              <a:gd name="connsiteY6" fmla="*/ 81 h 2973868"/>
              <a:gd name="connsiteX0" fmla="*/ 0 w 7771233"/>
              <a:gd name="connsiteY0" fmla="*/ 2973871 h 2973871"/>
              <a:gd name="connsiteX1" fmla="*/ 1995778 w 7771233"/>
              <a:gd name="connsiteY1" fmla="*/ 787262 h 2973871"/>
              <a:gd name="connsiteX2" fmla="*/ 4746929 w 7771233"/>
              <a:gd name="connsiteY2" fmla="*/ 111402 h 2973871"/>
              <a:gd name="connsiteX3" fmla="*/ 7315200 w 7771233"/>
              <a:gd name="connsiteY3" fmla="*/ 34213 h 2973871"/>
              <a:gd name="connsiteX4" fmla="*/ 7728668 w 7771233"/>
              <a:gd name="connsiteY4" fmla="*/ 63694 h 2973871"/>
              <a:gd name="connsiteX5" fmla="*/ 7752522 w 7771233"/>
              <a:gd name="connsiteY5" fmla="*/ 84 h 2973871"/>
              <a:gd name="connsiteX0" fmla="*/ 0 w 7728668"/>
              <a:gd name="connsiteY0" fmla="*/ 2945522 h 2945522"/>
              <a:gd name="connsiteX1" fmla="*/ 1995778 w 7728668"/>
              <a:gd name="connsiteY1" fmla="*/ 758913 h 2945522"/>
              <a:gd name="connsiteX2" fmla="*/ 4746929 w 7728668"/>
              <a:gd name="connsiteY2" fmla="*/ 83053 h 2945522"/>
              <a:gd name="connsiteX3" fmla="*/ 7315200 w 7728668"/>
              <a:gd name="connsiteY3" fmla="*/ 5864 h 2945522"/>
              <a:gd name="connsiteX4" fmla="*/ 7728668 w 7728668"/>
              <a:gd name="connsiteY4" fmla="*/ 35345 h 2945522"/>
              <a:gd name="connsiteX0" fmla="*/ 0 w 7315200"/>
              <a:gd name="connsiteY0" fmla="*/ 2945522 h 2945522"/>
              <a:gd name="connsiteX1" fmla="*/ 1995778 w 7315200"/>
              <a:gd name="connsiteY1" fmla="*/ 758913 h 2945522"/>
              <a:gd name="connsiteX2" fmla="*/ 4746929 w 7315200"/>
              <a:gd name="connsiteY2" fmla="*/ 83053 h 2945522"/>
              <a:gd name="connsiteX3" fmla="*/ 7315200 w 7315200"/>
              <a:gd name="connsiteY3" fmla="*/ 5864 h 29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5200" h="2945522">
                <a:moveTo>
                  <a:pt x="0" y="2945522"/>
                </a:moveTo>
                <a:cubicBezTo>
                  <a:pt x="260405" y="2147741"/>
                  <a:pt x="1204623" y="1235991"/>
                  <a:pt x="1995778" y="758913"/>
                </a:cubicBezTo>
                <a:cubicBezTo>
                  <a:pt x="2786933" y="281835"/>
                  <a:pt x="3860359" y="208561"/>
                  <a:pt x="4746929" y="83053"/>
                </a:cubicBezTo>
                <a:cubicBezTo>
                  <a:pt x="5633499" y="-42455"/>
                  <a:pt x="6818244" y="13815"/>
                  <a:pt x="7315200" y="5864"/>
                </a:cubicBezTo>
              </a:path>
            </a:pathLst>
          </a:cu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B3FCE9-47A1-4E9B-9251-8CEFD6F7A177}"/>
              </a:ext>
            </a:extLst>
          </p:cNvPr>
          <p:cNvCxnSpPr/>
          <p:nvPr/>
        </p:nvCxnSpPr>
        <p:spPr>
          <a:xfrm>
            <a:off x="2425148" y="1065475"/>
            <a:ext cx="0" cy="377686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03CFB55-B2F6-4299-BC79-125A5D6B3E89}"/>
              </a:ext>
            </a:extLst>
          </p:cNvPr>
          <p:cNvCxnSpPr>
            <a:cxnSpLocks/>
            <a:stCxn id="18" idx="2"/>
            <a:endCxn id="17" idx="3"/>
          </p:cNvCxnSpPr>
          <p:nvPr/>
        </p:nvCxnSpPr>
        <p:spPr>
          <a:xfrm flipH="1">
            <a:off x="2407876" y="1469599"/>
            <a:ext cx="6616856" cy="3479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E65B280-1B49-49F5-B2AA-07D6D821C753}"/>
              </a:ext>
            </a:extLst>
          </p:cNvPr>
          <p:cNvSpPr txBox="1"/>
          <p:nvPr/>
        </p:nvSpPr>
        <p:spPr>
          <a:xfrm>
            <a:off x="6194068" y="5042453"/>
            <a:ext cx="47481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W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FC18ECB-EB29-4CB2-AAE6-7C434F8C8E45}"/>
              </a:ext>
            </a:extLst>
          </p:cNvPr>
          <p:cNvSpPr/>
          <p:nvPr/>
        </p:nvSpPr>
        <p:spPr>
          <a:xfrm>
            <a:off x="8493318" y="1390582"/>
            <a:ext cx="174929" cy="196795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D3100-1BB8-4C16-BE85-CEF2A7E17B34}"/>
              </a:ext>
            </a:extLst>
          </p:cNvPr>
          <p:cNvSpPr txBox="1"/>
          <p:nvPr/>
        </p:nvSpPr>
        <p:spPr>
          <a:xfrm>
            <a:off x="8836620" y="2236768"/>
            <a:ext cx="235159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Case 1: Initial soil moisture is </a:t>
            </a:r>
            <a:r>
              <a:rPr lang="en-US" u="sng" dirty="0">
                <a:solidFill>
                  <a:srgbClr val="0000FF"/>
                </a:solidFill>
              </a:rPr>
              <a:t>wet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3B0DBC-6A25-4713-834B-7D19E166069D}"/>
              </a:ext>
            </a:extLst>
          </p:cNvPr>
          <p:cNvSpPr txBox="1"/>
          <p:nvPr/>
        </p:nvSpPr>
        <p:spPr>
          <a:xfrm>
            <a:off x="1068810" y="2492244"/>
            <a:ext cx="122180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rgbClr val="000000"/>
                </a:solidFill>
              </a:rPr>
              <a:t>λ</a:t>
            </a:r>
            <a:r>
              <a:rPr lang="en-US" sz="2400" dirty="0">
                <a:solidFill>
                  <a:srgbClr val="000000"/>
                </a:solidFill>
              </a:rPr>
              <a:t>E/</a:t>
            </a:r>
            <a:r>
              <a:rPr lang="el-GR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R</a:t>
            </a:r>
            <a:r>
              <a:rPr lang="en-US" sz="2400" baseline="-25000" dirty="0" err="1">
                <a:solidFill>
                  <a:srgbClr val="000000"/>
                </a:solidFill>
              </a:rPr>
              <a:t>net</a:t>
            </a:r>
            <a:endParaRPr lang="en-US" sz="2400" baseline="-25000" dirty="0">
              <a:solidFill>
                <a:srgbClr val="00000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F6932EE-F166-42B0-A0E2-9E26F5757B1F}"/>
              </a:ext>
            </a:extLst>
          </p:cNvPr>
          <p:cNvCxnSpPr/>
          <p:nvPr/>
        </p:nvCxnSpPr>
        <p:spPr>
          <a:xfrm flipH="1">
            <a:off x="3188475" y="979302"/>
            <a:ext cx="6011186" cy="0"/>
          </a:xfrm>
          <a:prstGeom prst="line">
            <a:avLst/>
          </a:prstGeom>
          <a:ln>
            <a:noFill/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C2487F6-9D4E-4E06-A16F-298651BCE2E9}"/>
              </a:ext>
            </a:extLst>
          </p:cNvPr>
          <p:cNvSpPr txBox="1"/>
          <p:nvPr/>
        </p:nvSpPr>
        <p:spPr>
          <a:xfrm>
            <a:off x="2163219" y="4673121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40BBF6-C7D8-487B-A529-58BEF6F4FCF4}"/>
              </a:ext>
            </a:extLst>
          </p:cNvPr>
          <p:cNvSpPr txBox="1"/>
          <p:nvPr/>
        </p:nvSpPr>
        <p:spPr>
          <a:xfrm>
            <a:off x="2094970" y="1288412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49526D2-3B1E-40EA-ADD3-023B665EDE9C}"/>
              </a:ext>
            </a:extLst>
          </p:cNvPr>
          <p:cNvCxnSpPr>
            <a:cxnSpLocks/>
          </p:cNvCxnSpPr>
          <p:nvPr/>
        </p:nvCxnSpPr>
        <p:spPr>
          <a:xfrm flipH="1" flipV="1">
            <a:off x="8657086" y="1632987"/>
            <a:ext cx="367646" cy="603779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C88B1396-018C-4D32-9449-5BAEB6520D17}"/>
              </a:ext>
            </a:extLst>
          </p:cNvPr>
          <p:cNvSpPr/>
          <p:nvPr/>
        </p:nvSpPr>
        <p:spPr>
          <a:xfrm>
            <a:off x="3291485" y="3469924"/>
            <a:ext cx="174929" cy="196795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11897E8-0B39-414A-98AC-F0EB71EF789D}"/>
              </a:ext>
            </a:extLst>
          </p:cNvPr>
          <p:cNvSpPr txBox="1"/>
          <p:nvPr/>
        </p:nvSpPr>
        <p:spPr>
          <a:xfrm>
            <a:off x="3857851" y="3720873"/>
            <a:ext cx="235159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Case 2: Initial soil moisture is </a:t>
            </a:r>
            <a:r>
              <a:rPr lang="en-US" u="sng" dirty="0">
                <a:solidFill>
                  <a:srgbClr val="0000FF"/>
                </a:solidFill>
              </a:rPr>
              <a:t>dry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48B226B-94E5-4C6C-B337-6F11E73C0D7C}"/>
              </a:ext>
            </a:extLst>
          </p:cNvPr>
          <p:cNvCxnSpPr>
            <a:cxnSpLocks/>
          </p:cNvCxnSpPr>
          <p:nvPr/>
        </p:nvCxnSpPr>
        <p:spPr>
          <a:xfrm flipH="1" flipV="1">
            <a:off x="3446578" y="3717024"/>
            <a:ext cx="375614" cy="296262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28B89186-AF2F-4D35-B6EB-B043FA940737}"/>
              </a:ext>
            </a:extLst>
          </p:cNvPr>
          <p:cNvSpPr/>
          <p:nvPr/>
        </p:nvSpPr>
        <p:spPr>
          <a:xfrm>
            <a:off x="9024732" y="1371201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CEBA41-A198-413A-9DF3-6733FFA56740}"/>
              </a:ext>
            </a:extLst>
          </p:cNvPr>
          <p:cNvSpPr/>
          <p:nvPr/>
        </p:nvSpPr>
        <p:spPr>
          <a:xfrm>
            <a:off x="7316527" y="1516411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A062E9B-BA30-40AD-928B-F3216C0AA0C8}"/>
              </a:ext>
            </a:extLst>
          </p:cNvPr>
          <p:cNvCxnSpPr>
            <a:cxnSpLocks/>
          </p:cNvCxnSpPr>
          <p:nvPr/>
        </p:nvCxnSpPr>
        <p:spPr>
          <a:xfrm flipH="1">
            <a:off x="2577549" y="4994743"/>
            <a:ext cx="812623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2922F30-F0EA-4F48-8BAB-7A9BD242EB19}"/>
              </a:ext>
            </a:extLst>
          </p:cNvPr>
          <p:cNvCxnSpPr>
            <a:cxnSpLocks/>
          </p:cNvCxnSpPr>
          <p:nvPr/>
        </p:nvCxnSpPr>
        <p:spPr>
          <a:xfrm flipH="1">
            <a:off x="2407876" y="1604768"/>
            <a:ext cx="4897490" cy="0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8C8950F-8A6D-48CF-8B73-DFDD9560EA0D}"/>
              </a:ext>
            </a:extLst>
          </p:cNvPr>
          <p:cNvSpPr txBox="1"/>
          <p:nvPr/>
        </p:nvSpPr>
        <p:spPr>
          <a:xfrm>
            <a:off x="7063141" y="3582203"/>
            <a:ext cx="3923181" cy="1938992"/>
          </a:xfrm>
          <a:prstGeom prst="rect">
            <a:avLst/>
          </a:prstGeom>
          <a:solidFill>
            <a:srgbClr val="BDFFDB"/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000000"/>
                </a:solidFill>
                <a:latin typeface="Wingdings 3" panose="05040102010807070707" pitchFamily="18" charset="2"/>
              </a:rPr>
              <a:t>a</a:t>
            </a:r>
            <a:r>
              <a:rPr lang="en-US" sz="2400" i="1" dirty="0">
                <a:solidFill>
                  <a:srgbClr val="000000"/>
                </a:solidFill>
              </a:rPr>
              <a:t> </a:t>
            </a:r>
            <a:r>
              <a:rPr lang="en-US" sz="2400" i="1" dirty="0" err="1">
                <a:solidFill>
                  <a:srgbClr val="000000"/>
                </a:solidFill>
              </a:rPr>
              <a:t>A</a:t>
            </a:r>
            <a:r>
              <a:rPr lang="en-US" sz="2400" i="1" dirty="0">
                <a:solidFill>
                  <a:srgbClr val="000000"/>
                </a:solidFill>
              </a:rPr>
              <a:t> dry soil moisture initialization implies high ensemble spread in the E forecast (high E forecast uncertainty)</a:t>
            </a:r>
            <a:endParaRPr lang="en-US" sz="2400" i="1" u="sng" dirty="0">
              <a:solidFill>
                <a:srgbClr val="000000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FFFC07E-9CBA-4708-8E1D-6B740B283B4D}"/>
              </a:ext>
            </a:extLst>
          </p:cNvPr>
          <p:cNvSpPr/>
          <p:nvPr/>
        </p:nvSpPr>
        <p:spPr>
          <a:xfrm>
            <a:off x="3682922" y="3042578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DD80A47-6408-4043-81E1-AC44EF5FDFFB}"/>
              </a:ext>
            </a:extLst>
          </p:cNvPr>
          <p:cNvSpPr/>
          <p:nvPr/>
        </p:nvSpPr>
        <p:spPr>
          <a:xfrm>
            <a:off x="2870258" y="4091678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3D8DF7A-1284-4BD4-8225-593813E358F8}"/>
              </a:ext>
            </a:extLst>
          </p:cNvPr>
          <p:cNvCxnSpPr>
            <a:cxnSpLocks/>
            <a:stCxn id="28" idx="6"/>
          </p:cNvCxnSpPr>
          <p:nvPr/>
        </p:nvCxnSpPr>
        <p:spPr>
          <a:xfrm flipH="1">
            <a:off x="2407877" y="4190076"/>
            <a:ext cx="637310" cy="0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51E9CE7-AB98-422A-A04D-5A62327E4A6E}"/>
              </a:ext>
            </a:extLst>
          </p:cNvPr>
          <p:cNvCxnSpPr>
            <a:cxnSpLocks/>
            <a:stCxn id="27" idx="6"/>
          </p:cNvCxnSpPr>
          <p:nvPr/>
        </p:nvCxnSpPr>
        <p:spPr>
          <a:xfrm flipH="1" flipV="1">
            <a:off x="2451871" y="3139448"/>
            <a:ext cx="1405980" cy="1528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C2555C0-948B-4001-8CF2-D5D48563080A}"/>
              </a:ext>
            </a:extLst>
          </p:cNvPr>
          <p:cNvSpPr txBox="1"/>
          <p:nvPr/>
        </p:nvSpPr>
        <p:spPr>
          <a:xfrm>
            <a:off x="4468407" y="2465472"/>
            <a:ext cx="244233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 high-rain ensemble member may bring conditions here</a:t>
            </a:r>
            <a:endParaRPr lang="en-US" u="sng" dirty="0">
              <a:solidFill>
                <a:srgbClr val="C00000"/>
              </a:solidFill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ED9715B-9D92-43A2-8F3E-D69BF0E78E30}"/>
              </a:ext>
            </a:extLst>
          </p:cNvPr>
          <p:cNvCxnSpPr>
            <a:cxnSpLocks/>
          </p:cNvCxnSpPr>
          <p:nvPr/>
        </p:nvCxnSpPr>
        <p:spPr>
          <a:xfrm flipH="1">
            <a:off x="3949476" y="2953909"/>
            <a:ext cx="518931" cy="14657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1FE96CD-EBDA-4DEC-A263-FE207C5497A6}"/>
              </a:ext>
            </a:extLst>
          </p:cNvPr>
          <p:cNvSpPr txBox="1"/>
          <p:nvPr/>
        </p:nvSpPr>
        <p:spPr>
          <a:xfrm>
            <a:off x="3265007" y="4330723"/>
            <a:ext cx="325762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 low-rain ensemble member may bring conditions here</a:t>
            </a:r>
            <a:endParaRPr lang="en-US" u="sng" dirty="0">
              <a:solidFill>
                <a:srgbClr val="C00000"/>
              </a:solidFill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7E60E4D-0904-4C92-8BFD-5A36C14F2E69}"/>
              </a:ext>
            </a:extLst>
          </p:cNvPr>
          <p:cNvCxnSpPr>
            <a:cxnSpLocks/>
          </p:cNvCxnSpPr>
          <p:nvPr/>
        </p:nvCxnSpPr>
        <p:spPr>
          <a:xfrm flipH="1" flipV="1">
            <a:off x="3017994" y="4293502"/>
            <a:ext cx="273491" cy="21649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3180FBE-3A0E-4045-A152-D35C8AE73486}"/>
              </a:ext>
            </a:extLst>
          </p:cNvPr>
          <p:cNvSpPr txBox="1"/>
          <p:nvPr/>
        </p:nvSpPr>
        <p:spPr>
          <a:xfrm>
            <a:off x="1529557" y="3180389"/>
            <a:ext cx="108891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high spread in E!</a:t>
            </a:r>
            <a:endParaRPr lang="en-US" b="1" u="sng" dirty="0">
              <a:solidFill>
                <a:srgbClr val="C0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586C45-26C4-44C6-8B8A-277E7D20C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0601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06AA44-461B-439D-BD75-64ED144D7992}"/>
              </a:ext>
            </a:extLst>
          </p:cNvPr>
          <p:cNvSpPr txBox="1"/>
          <p:nvPr/>
        </p:nvSpPr>
        <p:spPr>
          <a:xfrm>
            <a:off x="1117092" y="2364724"/>
            <a:ext cx="93985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solidFill>
                  <a:srgbClr val="000000"/>
                </a:solidFill>
              </a:rPr>
              <a:t>Now consider soil moisture uncertainty – a bit more subtle…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DD60DA-8D29-4499-8A33-2EF51DFCF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3549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27B2BF7-C7B0-4DDB-B011-2FD3D8B8BC1F}"/>
              </a:ext>
            </a:extLst>
          </p:cNvPr>
          <p:cNvSpPr/>
          <p:nvPr/>
        </p:nvSpPr>
        <p:spPr>
          <a:xfrm>
            <a:off x="2639834" y="1473078"/>
            <a:ext cx="7736618" cy="3369263"/>
          </a:xfrm>
          <a:custGeom>
            <a:avLst/>
            <a:gdLst>
              <a:gd name="connsiteX0" fmla="*/ 0 w 7728668"/>
              <a:gd name="connsiteY0" fmla="*/ 2923338 h 2923338"/>
              <a:gd name="connsiteX1" fmla="*/ 1232453 w 7728668"/>
              <a:gd name="connsiteY1" fmla="*/ 855999 h 2923338"/>
              <a:gd name="connsiteX2" fmla="*/ 4269851 w 7728668"/>
              <a:gd name="connsiteY2" fmla="*/ 92674 h 2923338"/>
              <a:gd name="connsiteX3" fmla="*/ 7728668 w 7728668"/>
              <a:gd name="connsiteY3" fmla="*/ 13161 h 2923338"/>
              <a:gd name="connsiteX4" fmla="*/ 7728668 w 7728668"/>
              <a:gd name="connsiteY4" fmla="*/ 13161 h 2923338"/>
              <a:gd name="connsiteX0" fmla="*/ 0 w 7728668"/>
              <a:gd name="connsiteY0" fmla="*/ 2937749 h 2937749"/>
              <a:gd name="connsiteX1" fmla="*/ 1232453 w 7728668"/>
              <a:gd name="connsiteY1" fmla="*/ 870410 h 2937749"/>
              <a:gd name="connsiteX2" fmla="*/ 4746929 w 7728668"/>
              <a:gd name="connsiteY2" fmla="*/ 75280 h 2937749"/>
              <a:gd name="connsiteX3" fmla="*/ 7728668 w 7728668"/>
              <a:gd name="connsiteY3" fmla="*/ 27572 h 2937749"/>
              <a:gd name="connsiteX4" fmla="*/ 7728668 w 7728668"/>
              <a:gd name="connsiteY4" fmla="*/ 27572 h 2937749"/>
              <a:gd name="connsiteX0" fmla="*/ 0 w 7728668"/>
              <a:gd name="connsiteY0" fmla="*/ 2924479 h 2924479"/>
              <a:gd name="connsiteX1" fmla="*/ 1232453 w 7728668"/>
              <a:gd name="connsiteY1" fmla="*/ 857140 h 2924479"/>
              <a:gd name="connsiteX2" fmla="*/ 4746929 w 7728668"/>
              <a:gd name="connsiteY2" fmla="*/ 62010 h 2924479"/>
              <a:gd name="connsiteX3" fmla="*/ 7728668 w 7728668"/>
              <a:gd name="connsiteY3" fmla="*/ 14302 h 2924479"/>
              <a:gd name="connsiteX4" fmla="*/ 7728668 w 7728668"/>
              <a:gd name="connsiteY4" fmla="*/ 14302 h 2924479"/>
              <a:gd name="connsiteX0" fmla="*/ 0 w 7728668"/>
              <a:gd name="connsiteY0" fmla="*/ 2929386 h 2929386"/>
              <a:gd name="connsiteX1" fmla="*/ 1995778 w 7728668"/>
              <a:gd name="connsiteY1" fmla="*/ 742777 h 2929386"/>
              <a:gd name="connsiteX2" fmla="*/ 4746929 w 7728668"/>
              <a:gd name="connsiteY2" fmla="*/ 66917 h 2929386"/>
              <a:gd name="connsiteX3" fmla="*/ 7728668 w 7728668"/>
              <a:gd name="connsiteY3" fmla="*/ 19209 h 2929386"/>
              <a:gd name="connsiteX4" fmla="*/ 7728668 w 7728668"/>
              <a:gd name="connsiteY4" fmla="*/ 19209 h 2929386"/>
              <a:gd name="connsiteX0" fmla="*/ 0 w 7943447"/>
              <a:gd name="connsiteY0" fmla="*/ 2929815 h 2929815"/>
              <a:gd name="connsiteX1" fmla="*/ 1995778 w 7943447"/>
              <a:gd name="connsiteY1" fmla="*/ 743206 h 2929815"/>
              <a:gd name="connsiteX2" fmla="*/ 4746929 w 7943447"/>
              <a:gd name="connsiteY2" fmla="*/ 67346 h 2929815"/>
              <a:gd name="connsiteX3" fmla="*/ 7728668 w 7943447"/>
              <a:gd name="connsiteY3" fmla="*/ 19638 h 2929815"/>
              <a:gd name="connsiteX4" fmla="*/ 7704814 w 7943447"/>
              <a:gd name="connsiteY4" fmla="*/ 27590 h 2929815"/>
              <a:gd name="connsiteX0" fmla="*/ 0 w 7753729"/>
              <a:gd name="connsiteY0" fmla="*/ 2945521 h 2945521"/>
              <a:gd name="connsiteX1" fmla="*/ 1995778 w 7753729"/>
              <a:gd name="connsiteY1" fmla="*/ 758912 h 2945521"/>
              <a:gd name="connsiteX2" fmla="*/ 4746929 w 7753729"/>
              <a:gd name="connsiteY2" fmla="*/ 83052 h 2945521"/>
              <a:gd name="connsiteX3" fmla="*/ 7315200 w 7753729"/>
              <a:gd name="connsiteY3" fmla="*/ 5863 h 2945521"/>
              <a:gd name="connsiteX4" fmla="*/ 7728668 w 7753729"/>
              <a:gd name="connsiteY4" fmla="*/ 35344 h 2945521"/>
              <a:gd name="connsiteX5" fmla="*/ 7704814 w 7753729"/>
              <a:gd name="connsiteY5" fmla="*/ 43296 h 2945521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57242"/>
              <a:gd name="connsiteY0" fmla="*/ 2973868 h 2973868"/>
              <a:gd name="connsiteX1" fmla="*/ 1995778 w 7757242"/>
              <a:gd name="connsiteY1" fmla="*/ 787259 h 2973868"/>
              <a:gd name="connsiteX2" fmla="*/ 4746929 w 7757242"/>
              <a:gd name="connsiteY2" fmla="*/ 111399 h 2973868"/>
              <a:gd name="connsiteX3" fmla="*/ 7315200 w 7757242"/>
              <a:gd name="connsiteY3" fmla="*/ 34210 h 2973868"/>
              <a:gd name="connsiteX4" fmla="*/ 7553739 w 7757242"/>
              <a:gd name="connsiteY4" fmla="*/ 18307 h 2973868"/>
              <a:gd name="connsiteX5" fmla="*/ 7728668 w 7757242"/>
              <a:gd name="connsiteY5" fmla="*/ 63691 h 2973868"/>
              <a:gd name="connsiteX6" fmla="*/ 7752522 w 7757242"/>
              <a:gd name="connsiteY6" fmla="*/ 81 h 2973868"/>
              <a:gd name="connsiteX0" fmla="*/ 0 w 7771233"/>
              <a:gd name="connsiteY0" fmla="*/ 2973871 h 2973871"/>
              <a:gd name="connsiteX1" fmla="*/ 1995778 w 7771233"/>
              <a:gd name="connsiteY1" fmla="*/ 787262 h 2973871"/>
              <a:gd name="connsiteX2" fmla="*/ 4746929 w 7771233"/>
              <a:gd name="connsiteY2" fmla="*/ 111402 h 2973871"/>
              <a:gd name="connsiteX3" fmla="*/ 7315200 w 7771233"/>
              <a:gd name="connsiteY3" fmla="*/ 34213 h 2973871"/>
              <a:gd name="connsiteX4" fmla="*/ 7728668 w 7771233"/>
              <a:gd name="connsiteY4" fmla="*/ 63694 h 2973871"/>
              <a:gd name="connsiteX5" fmla="*/ 7752522 w 7771233"/>
              <a:gd name="connsiteY5" fmla="*/ 84 h 2973871"/>
              <a:gd name="connsiteX0" fmla="*/ 0 w 7728668"/>
              <a:gd name="connsiteY0" fmla="*/ 2945522 h 2945522"/>
              <a:gd name="connsiteX1" fmla="*/ 1995778 w 7728668"/>
              <a:gd name="connsiteY1" fmla="*/ 758913 h 2945522"/>
              <a:gd name="connsiteX2" fmla="*/ 4746929 w 7728668"/>
              <a:gd name="connsiteY2" fmla="*/ 83053 h 2945522"/>
              <a:gd name="connsiteX3" fmla="*/ 7315200 w 7728668"/>
              <a:gd name="connsiteY3" fmla="*/ 5864 h 2945522"/>
              <a:gd name="connsiteX4" fmla="*/ 7728668 w 7728668"/>
              <a:gd name="connsiteY4" fmla="*/ 35345 h 2945522"/>
              <a:gd name="connsiteX0" fmla="*/ 0 w 7315200"/>
              <a:gd name="connsiteY0" fmla="*/ 2945522 h 2945522"/>
              <a:gd name="connsiteX1" fmla="*/ 1995778 w 7315200"/>
              <a:gd name="connsiteY1" fmla="*/ 758913 h 2945522"/>
              <a:gd name="connsiteX2" fmla="*/ 4746929 w 7315200"/>
              <a:gd name="connsiteY2" fmla="*/ 83053 h 2945522"/>
              <a:gd name="connsiteX3" fmla="*/ 7315200 w 7315200"/>
              <a:gd name="connsiteY3" fmla="*/ 5864 h 29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5200" h="2945522">
                <a:moveTo>
                  <a:pt x="0" y="2945522"/>
                </a:moveTo>
                <a:cubicBezTo>
                  <a:pt x="260405" y="2147741"/>
                  <a:pt x="1204623" y="1235991"/>
                  <a:pt x="1995778" y="758913"/>
                </a:cubicBezTo>
                <a:cubicBezTo>
                  <a:pt x="2786933" y="281835"/>
                  <a:pt x="3860359" y="208561"/>
                  <a:pt x="4746929" y="83053"/>
                </a:cubicBezTo>
                <a:cubicBezTo>
                  <a:pt x="5633499" y="-42455"/>
                  <a:pt x="6818244" y="13815"/>
                  <a:pt x="7315200" y="5864"/>
                </a:cubicBezTo>
              </a:path>
            </a:pathLst>
          </a:cu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B3FCE9-47A1-4E9B-9251-8CEFD6F7A177}"/>
              </a:ext>
            </a:extLst>
          </p:cNvPr>
          <p:cNvCxnSpPr/>
          <p:nvPr/>
        </p:nvCxnSpPr>
        <p:spPr>
          <a:xfrm>
            <a:off x="2425148" y="1065475"/>
            <a:ext cx="0" cy="377686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03CFB55-B2F6-4299-BC79-125A5D6B3E89}"/>
              </a:ext>
            </a:extLst>
          </p:cNvPr>
          <p:cNvCxnSpPr>
            <a:cxnSpLocks/>
          </p:cNvCxnSpPr>
          <p:nvPr/>
        </p:nvCxnSpPr>
        <p:spPr>
          <a:xfrm flipH="1">
            <a:off x="2425149" y="4842343"/>
            <a:ext cx="812623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E65B280-1B49-49F5-B2AA-07D6D821C753}"/>
              </a:ext>
            </a:extLst>
          </p:cNvPr>
          <p:cNvSpPr txBox="1"/>
          <p:nvPr/>
        </p:nvSpPr>
        <p:spPr>
          <a:xfrm>
            <a:off x="6194068" y="5042453"/>
            <a:ext cx="47481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W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FC18ECB-EB29-4CB2-AAE6-7C434F8C8E45}"/>
              </a:ext>
            </a:extLst>
          </p:cNvPr>
          <p:cNvSpPr/>
          <p:nvPr/>
        </p:nvSpPr>
        <p:spPr>
          <a:xfrm>
            <a:off x="8493318" y="1390582"/>
            <a:ext cx="174929" cy="196795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D3100-1BB8-4C16-BE85-CEF2A7E17B34}"/>
              </a:ext>
            </a:extLst>
          </p:cNvPr>
          <p:cNvSpPr txBox="1"/>
          <p:nvPr/>
        </p:nvSpPr>
        <p:spPr>
          <a:xfrm>
            <a:off x="8836620" y="2236768"/>
            <a:ext cx="235159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Case 1: Initial soil moisture is </a:t>
            </a:r>
            <a:r>
              <a:rPr lang="en-US" u="sng" dirty="0">
                <a:solidFill>
                  <a:srgbClr val="0000FF"/>
                </a:solidFill>
              </a:rPr>
              <a:t>wet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3B0DBC-6A25-4713-834B-7D19E166069D}"/>
              </a:ext>
            </a:extLst>
          </p:cNvPr>
          <p:cNvSpPr txBox="1"/>
          <p:nvPr/>
        </p:nvSpPr>
        <p:spPr>
          <a:xfrm>
            <a:off x="1068810" y="2492244"/>
            <a:ext cx="122180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rgbClr val="000000"/>
                </a:solidFill>
              </a:rPr>
              <a:t>λ</a:t>
            </a:r>
            <a:r>
              <a:rPr lang="en-US" sz="2400" dirty="0">
                <a:solidFill>
                  <a:srgbClr val="000000"/>
                </a:solidFill>
              </a:rPr>
              <a:t>E/</a:t>
            </a:r>
            <a:r>
              <a:rPr lang="el-GR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R</a:t>
            </a:r>
            <a:r>
              <a:rPr lang="en-US" sz="2400" baseline="-25000" dirty="0" err="1">
                <a:solidFill>
                  <a:srgbClr val="000000"/>
                </a:solidFill>
              </a:rPr>
              <a:t>net</a:t>
            </a:r>
            <a:endParaRPr lang="en-US" sz="2400" baseline="-25000" dirty="0">
              <a:solidFill>
                <a:srgbClr val="00000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F6932EE-F166-42B0-A0E2-9E26F5757B1F}"/>
              </a:ext>
            </a:extLst>
          </p:cNvPr>
          <p:cNvCxnSpPr/>
          <p:nvPr/>
        </p:nvCxnSpPr>
        <p:spPr>
          <a:xfrm flipH="1">
            <a:off x="3188475" y="979302"/>
            <a:ext cx="6011186" cy="0"/>
          </a:xfrm>
          <a:prstGeom prst="line">
            <a:avLst/>
          </a:prstGeom>
          <a:ln>
            <a:noFill/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C2487F6-9D4E-4E06-A16F-298651BCE2E9}"/>
              </a:ext>
            </a:extLst>
          </p:cNvPr>
          <p:cNvSpPr txBox="1"/>
          <p:nvPr/>
        </p:nvSpPr>
        <p:spPr>
          <a:xfrm>
            <a:off x="2163219" y="4673121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40BBF6-C7D8-487B-A529-58BEF6F4FCF4}"/>
              </a:ext>
            </a:extLst>
          </p:cNvPr>
          <p:cNvSpPr txBox="1"/>
          <p:nvPr/>
        </p:nvSpPr>
        <p:spPr>
          <a:xfrm>
            <a:off x="2094970" y="1288412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49526D2-3B1E-40EA-ADD3-023B665EDE9C}"/>
              </a:ext>
            </a:extLst>
          </p:cNvPr>
          <p:cNvCxnSpPr>
            <a:cxnSpLocks/>
          </p:cNvCxnSpPr>
          <p:nvPr/>
        </p:nvCxnSpPr>
        <p:spPr>
          <a:xfrm flipH="1" flipV="1">
            <a:off x="8657086" y="1632987"/>
            <a:ext cx="367646" cy="603779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C88B1396-018C-4D32-9449-5BAEB6520D17}"/>
              </a:ext>
            </a:extLst>
          </p:cNvPr>
          <p:cNvSpPr/>
          <p:nvPr/>
        </p:nvSpPr>
        <p:spPr>
          <a:xfrm>
            <a:off x="3291485" y="3469924"/>
            <a:ext cx="174929" cy="196795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8B89186-AF2F-4D35-B6EB-B043FA940737}"/>
              </a:ext>
            </a:extLst>
          </p:cNvPr>
          <p:cNvSpPr/>
          <p:nvPr/>
        </p:nvSpPr>
        <p:spPr>
          <a:xfrm>
            <a:off x="9024732" y="1371201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CEBA41-A198-413A-9DF3-6733FFA56740}"/>
              </a:ext>
            </a:extLst>
          </p:cNvPr>
          <p:cNvSpPr/>
          <p:nvPr/>
        </p:nvSpPr>
        <p:spPr>
          <a:xfrm>
            <a:off x="7316527" y="1516411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04F2A6-618D-482C-B131-FE26EED73808}"/>
              </a:ext>
            </a:extLst>
          </p:cNvPr>
          <p:cNvSpPr txBox="1"/>
          <p:nvPr/>
        </p:nvSpPr>
        <p:spPr>
          <a:xfrm>
            <a:off x="4777228" y="379838"/>
            <a:ext cx="389101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 high-rain ensemble member may bring conditions here after a month</a:t>
            </a:r>
            <a:endParaRPr lang="en-US" u="sng" dirty="0">
              <a:solidFill>
                <a:srgbClr val="C00000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BCE1774-740E-4757-8588-91073484352C}"/>
              </a:ext>
            </a:extLst>
          </p:cNvPr>
          <p:cNvCxnSpPr>
            <a:cxnSpLocks/>
          </p:cNvCxnSpPr>
          <p:nvPr/>
        </p:nvCxnSpPr>
        <p:spPr>
          <a:xfrm>
            <a:off x="8580782" y="979302"/>
            <a:ext cx="480526" cy="31930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535F7DE-7821-4C3E-B5BF-AA50E29C8D4F}"/>
              </a:ext>
            </a:extLst>
          </p:cNvPr>
          <p:cNvSpPr txBox="1"/>
          <p:nvPr/>
        </p:nvSpPr>
        <p:spPr>
          <a:xfrm>
            <a:off x="5052375" y="2214344"/>
            <a:ext cx="235159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 low-rain ensemble member may bring conditions here after a month</a:t>
            </a:r>
            <a:endParaRPr lang="en-US" u="sng" dirty="0">
              <a:solidFill>
                <a:srgbClr val="C00000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EC43123-DA82-42DE-BFEE-0B837204DE74}"/>
              </a:ext>
            </a:extLst>
          </p:cNvPr>
          <p:cNvCxnSpPr>
            <a:cxnSpLocks/>
          </p:cNvCxnSpPr>
          <p:nvPr/>
        </p:nvCxnSpPr>
        <p:spPr>
          <a:xfrm flipV="1">
            <a:off x="7010930" y="1795702"/>
            <a:ext cx="294436" cy="41864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C80F8B7-0A0E-4598-99CB-0188B6E0125C}"/>
              </a:ext>
            </a:extLst>
          </p:cNvPr>
          <p:cNvCxnSpPr>
            <a:cxnSpLocks/>
          </p:cNvCxnSpPr>
          <p:nvPr/>
        </p:nvCxnSpPr>
        <p:spPr>
          <a:xfrm>
            <a:off x="9116305" y="1525466"/>
            <a:ext cx="0" cy="331687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BFB5F2E-136E-433D-B80E-78FF7B071E17}"/>
              </a:ext>
            </a:extLst>
          </p:cNvPr>
          <p:cNvCxnSpPr>
            <a:cxnSpLocks/>
          </p:cNvCxnSpPr>
          <p:nvPr/>
        </p:nvCxnSpPr>
        <p:spPr>
          <a:xfrm>
            <a:off x="7403329" y="1575448"/>
            <a:ext cx="0" cy="331687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5C6A516-48A6-405C-9026-20CBF4785E56}"/>
              </a:ext>
            </a:extLst>
          </p:cNvPr>
          <p:cNvSpPr txBox="1"/>
          <p:nvPr/>
        </p:nvSpPr>
        <p:spPr>
          <a:xfrm>
            <a:off x="7472301" y="4208764"/>
            <a:ext cx="155243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Wingdings 3" panose="05040102010807070707" pitchFamily="18" charset="2"/>
              </a:rPr>
              <a:t> a</a:t>
            </a:r>
            <a:r>
              <a:rPr lang="en-US" b="1" dirty="0">
                <a:solidFill>
                  <a:srgbClr val="C00000"/>
                </a:solidFill>
              </a:rPr>
              <a:t> high spread in W</a:t>
            </a:r>
            <a:endParaRPr lang="en-US" b="1" u="sng" dirty="0">
              <a:solidFill>
                <a:srgbClr val="C0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44E22C-E56F-41A7-9451-58ED95771AE0}"/>
              </a:ext>
            </a:extLst>
          </p:cNvPr>
          <p:cNvSpPr txBox="1"/>
          <p:nvPr/>
        </p:nvSpPr>
        <p:spPr>
          <a:xfrm>
            <a:off x="2594591" y="1890357"/>
            <a:ext cx="235159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Case 2: Initial soil moisture is </a:t>
            </a:r>
            <a:r>
              <a:rPr lang="en-US" u="sng" dirty="0">
                <a:solidFill>
                  <a:srgbClr val="0000FF"/>
                </a:solidFill>
              </a:rPr>
              <a:t>dry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FD28508-1C4D-40F1-99D7-A7466FB1C88D}"/>
              </a:ext>
            </a:extLst>
          </p:cNvPr>
          <p:cNvCxnSpPr>
            <a:cxnSpLocks/>
          </p:cNvCxnSpPr>
          <p:nvPr/>
        </p:nvCxnSpPr>
        <p:spPr>
          <a:xfrm>
            <a:off x="3286508" y="2559933"/>
            <a:ext cx="80130" cy="849754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BE2B45-51C4-4D2C-93DF-A440D4A54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2909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27B2BF7-C7B0-4DDB-B011-2FD3D8B8BC1F}"/>
              </a:ext>
            </a:extLst>
          </p:cNvPr>
          <p:cNvSpPr/>
          <p:nvPr/>
        </p:nvSpPr>
        <p:spPr>
          <a:xfrm>
            <a:off x="2639834" y="1473078"/>
            <a:ext cx="7736618" cy="3369263"/>
          </a:xfrm>
          <a:custGeom>
            <a:avLst/>
            <a:gdLst>
              <a:gd name="connsiteX0" fmla="*/ 0 w 7728668"/>
              <a:gd name="connsiteY0" fmla="*/ 2923338 h 2923338"/>
              <a:gd name="connsiteX1" fmla="*/ 1232453 w 7728668"/>
              <a:gd name="connsiteY1" fmla="*/ 855999 h 2923338"/>
              <a:gd name="connsiteX2" fmla="*/ 4269851 w 7728668"/>
              <a:gd name="connsiteY2" fmla="*/ 92674 h 2923338"/>
              <a:gd name="connsiteX3" fmla="*/ 7728668 w 7728668"/>
              <a:gd name="connsiteY3" fmla="*/ 13161 h 2923338"/>
              <a:gd name="connsiteX4" fmla="*/ 7728668 w 7728668"/>
              <a:gd name="connsiteY4" fmla="*/ 13161 h 2923338"/>
              <a:gd name="connsiteX0" fmla="*/ 0 w 7728668"/>
              <a:gd name="connsiteY0" fmla="*/ 2937749 h 2937749"/>
              <a:gd name="connsiteX1" fmla="*/ 1232453 w 7728668"/>
              <a:gd name="connsiteY1" fmla="*/ 870410 h 2937749"/>
              <a:gd name="connsiteX2" fmla="*/ 4746929 w 7728668"/>
              <a:gd name="connsiteY2" fmla="*/ 75280 h 2937749"/>
              <a:gd name="connsiteX3" fmla="*/ 7728668 w 7728668"/>
              <a:gd name="connsiteY3" fmla="*/ 27572 h 2937749"/>
              <a:gd name="connsiteX4" fmla="*/ 7728668 w 7728668"/>
              <a:gd name="connsiteY4" fmla="*/ 27572 h 2937749"/>
              <a:gd name="connsiteX0" fmla="*/ 0 w 7728668"/>
              <a:gd name="connsiteY0" fmla="*/ 2924479 h 2924479"/>
              <a:gd name="connsiteX1" fmla="*/ 1232453 w 7728668"/>
              <a:gd name="connsiteY1" fmla="*/ 857140 h 2924479"/>
              <a:gd name="connsiteX2" fmla="*/ 4746929 w 7728668"/>
              <a:gd name="connsiteY2" fmla="*/ 62010 h 2924479"/>
              <a:gd name="connsiteX3" fmla="*/ 7728668 w 7728668"/>
              <a:gd name="connsiteY3" fmla="*/ 14302 h 2924479"/>
              <a:gd name="connsiteX4" fmla="*/ 7728668 w 7728668"/>
              <a:gd name="connsiteY4" fmla="*/ 14302 h 2924479"/>
              <a:gd name="connsiteX0" fmla="*/ 0 w 7728668"/>
              <a:gd name="connsiteY0" fmla="*/ 2929386 h 2929386"/>
              <a:gd name="connsiteX1" fmla="*/ 1995778 w 7728668"/>
              <a:gd name="connsiteY1" fmla="*/ 742777 h 2929386"/>
              <a:gd name="connsiteX2" fmla="*/ 4746929 w 7728668"/>
              <a:gd name="connsiteY2" fmla="*/ 66917 h 2929386"/>
              <a:gd name="connsiteX3" fmla="*/ 7728668 w 7728668"/>
              <a:gd name="connsiteY3" fmla="*/ 19209 h 2929386"/>
              <a:gd name="connsiteX4" fmla="*/ 7728668 w 7728668"/>
              <a:gd name="connsiteY4" fmla="*/ 19209 h 2929386"/>
              <a:gd name="connsiteX0" fmla="*/ 0 w 7943447"/>
              <a:gd name="connsiteY0" fmla="*/ 2929815 h 2929815"/>
              <a:gd name="connsiteX1" fmla="*/ 1995778 w 7943447"/>
              <a:gd name="connsiteY1" fmla="*/ 743206 h 2929815"/>
              <a:gd name="connsiteX2" fmla="*/ 4746929 w 7943447"/>
              <a:gd name="connsiteY2" fmla="*/ 67346 h 2929815"/>
              <a:gd name="connsiteX3" fmla="*/ 7728668 w 7943447"/>
              <a:gd name="connsiteY3" fmla="*/ 19638 h 2929815"/>
              <a:gd name="connsiteX4" fmla="*/ 7704814 w 7943447"/>
              <a:gd name="connsiteY4" fmla="*/ 27590 h 2929815"/>
              <a:gd name="connsiteX0" fmla="*/ 0 w 7753729"/>
              <a:gd name="connsiteY0" fmla="*/ 2945521 h 2945521"/>
              <a:gd name="connsiteX1" fmla="*/ 1995778 w 7753729"/>
              <a:gd name="connsiteY1" fmla="*/ 758912 h 2945521"/>
              <a:gd name="connsiteX2" fmla="*/ 4746929 w 7753729"/>
              <a:gd name="connsiteY2" fmla="*/ 83052 h 2945521"/>
              <a:gd name="connsiteX3" fmla="*/ 7315200 w 7753729"/>
              <a:gd name="connsiteY3" fmla="*/ 5863 h 2945521"/>
              <a:gd name="connsiteX4" fmla="*/ 7728668 w 7753729"/>
              <a:gd name="connsiteY4" fmla="*/ 35344 h 2945521"/>
              <a:gd name="connsiteX5" fmla="*/ 7704814 w 7753729"/>
              <a:gd name="connsiteY5" fmla="*/ 43296 h 2945521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57242"/>
              <a:gd name="connsiteY0" fmla="*/ 2973868 h 2973868"/>
              <a:gd name="connsiteX1" fmla="*/ 1995778 w 7757242"/>
              <a:gd name="connsiteY1" fmla="*/ 787259 h 2973868"/>
              <a:gd name="connsiteX2" fmla="*/ 4746929 w 7757242"/>
              <a:gd name="connsiteY2" fmla="*/ 111399 h 2973868"/>
              <a:gd name="connsiteX3" fmla="*/ 7315200 w 7757242"/>
              <a:gd name="connsiteY3" fmla="*/ 34210 h 2973868"/>
              <a:gd name="connsiteX4" fmla="*/ 7553739 w 7757242"/>
              <a:gd name="connsiteY4" fmla="*/ 18307 h 2973868"/>
              <a:gd name="connsiteX5" fmla="*/ 7728668 w 7757242"/>
              <a:gd name="connsiteY5" fmla="*/ 63691 h 2973868"/>
              <a:gd name="connsiteX6" fmla="*/ 7752522 w 7757242"/>
              <a:gd name="connsiteY6" fmla="*/ 81 h 2973868"/>
              <a:gd name="connsiteX0" fmla="*/ 0 w 7771233"/>
              <a:gd name="connsiteY0" fmla="*/ 2973871 h 2973871"/>
              <a:gd name="connsiteX1" fmla="*/ 1995778 w 7771233"/>
              <a:gd name="connsiteY1" fmla="*/ 787262 h 2973871"/>
              <a:gd name="connsiteX2" fmla="*/ 4746929 w 7771233"/>
              <a:gd name="connsiteY2" fmla="*/ 111402 h 2973871"/>
              <a:gd name="connsiteX3" fmla="*/ 7315200 w 7771233"/>
              <a:gd name="connsiteY3" fmla="*/ 34213 h 2973871"/>
              <a:gd name="connsiteX4" fmla="*/ 7728668 w 7771233"/>
              <a:gd name="connsiteY4" fmla="*/ 63694 h 2973871"/>
              <a:gd name="connsiteX5" fmla="*/ 7752522 w 7771233"/>
              <a:gd name="connsiteY5" fmla="*/ 84 h 2973871"/>
              <a:gd name="connsiteX0" fmla="*/ 0 w 7728668"/>
              <a:gd name="connsiteY0" fmla="*/ 2945522 h 2945522"/>
              <a:gd name="connsiteX1" fmla="*/ 1995778 w 7728668"/>
              <a:gd name="connsiteY1" fmla="*/ 758913 h 2945522"/>
              <a:gd name="connsiteX2" fmla="*/ 4746929 w 7728668"/>
              <a:gd name="connsiteY2" fmla="*/ 83053 h 2945522"/>
              <a:gd name="connsiteX3" fmla="*/ 7315200 w 7728668"/>
              <a:gd name="connsiteY3" fmla="*/ 5864 h 2945522"/>
              <a:gd name="connsiteX4" fmla="*/ 7728668 w 7728668"/>
              <a:gd name="connsiteY4" fmla="*/ 35345 h 2945522"/>
              <a:gd name="connsiteX0" fmla="*/ 0 w 7315200"/>
              <a:gd name="connsiteY0" fmla="*/ 2945522 h 2945522"/>
              <a:gd name="connsiteX1" fmla="*/ 1995778 w 7315200"/>
              <a:gd name="connsiteY1" fmla="*/ 758913 h 2945522"/>
              <a:gd name="connsiteX2" fmla="*/ 4746929 w 7315200"/>
              <a:gd name="connsiteY2" fmla="*/ 83053 h 2945522"/>
              <a:gd name="connsiteX3" fmla="*/ 7315200 w 7315200"/>
              <a:gd name="connsiteY3" fmla="*/ 5864 h 29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5200" h="2945522">
                <a:moveTo>
                  <a:pt x="0" y="2945522"/>
                </a:moveTo>
                <a:cubicBezTo>
                  <a:pt x="260405" y="2147741"/>
                  <a:pt x="1204623" y="1235991"/>
                  <a:pt x="1995778" y="758913"/>
                </a:cubicBezTo>
                <a:cubicBezTo>
                  <a:pt x="2786933" y="281835"/>
                  <a:pt x="3860359" y="208561"/>
                  <a:pt x="4746929" y="83053"/>
                </a:cubicBezTo>
                <a:cubicBezTo>
                  <a:pt x="5633499" y="-42455"/>
                  <a:pt x="6818244" y="13815"/>
                  <a:pt x="7315200" y="5864"/>
                </a:cubicBezTo>
              </a:path>
            </a:pathLst>
          </a:cu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B3FCE9-47A1-4E9B-9251-8CEFD6F7A177}"/>
              </a:ext>
            </a:extLst>
          </p:cNvPr>
          <p:cNvCxnSpPr/>
          <p:nvPr/>
        </p:nvCxnSpPr>
        <p:spPr>
          <a:xfrm>
            <a:off x="2425148" y="1065475"/>
            <a:ext cx="0" cy="377686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03CFB55-B2F6-4299-BC79-125A5D6B3E89}"/>
              </a:ext>
            </a:extLst>
          </p:cNvPr>
          <p:cNvCxnSpPr>
            <a:cxnSpLocks/>
          </p:cNvCxnSpPr>
          <p:nvPr/>
        </p:nvCxnSpPr>
        <p:spPr>
          <a:xfrm flipH="1">
            <a:off x="2425149" y="4842343"/>
            <a:ext cx="812623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E65B280-1B49-49F5-B2AA-07D6D821C753}"/>
              </a:ext>
            </a:extLst>
          </p:cNvPr>
          <p:cNvSpPr txBox="1"/>
          <p:nvPr/>
        </p:nvSpPr>
        <p:spPr>
          <a:xfrm>
            <a:off x="6194068" y="5042453"/>
            <a:ext cx="47481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W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FC18ECB-EB29-4CB2-AAE6-7C434F8C8E45}"/>
              </a:ext>
            </a:extLst>
          </p:cNvPr>
          <p:cNvSpPr/>
          <p:nvPr/>
        </p:nvSpPr>
        <p:spPr>
          <a:xfrm>
            <a:off x="8493318" y="1390582"/>
            <a:ext cx="174929" cy="196795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D3100-1BB8-4C16-BE85-CEF2A7E17B34}"/>
              </a:ext>
            </a:extLst>
          </p:cNvPr>
          <p:cNvSpPr txBox="1"/>
          <p:nvPr/>
        </p:nvSpPr>
        <p:spPr>
          <a:xfrm>
            <a:off x="8836620" y="2236768"/>
            <a:ext cx="235159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Case 1: Initial soil moisture is </a:t>
            </a:r>
            <a:r>
              <a:rPr lang="en-US" u="sng" dirty="0">
                <a:solidFill>
                  <a:srgbClr val="0000FF"/>
                </a:solidFill>
              </a:rPr>
              <a:t>wet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3B0DBC-6A25-4713-834B-7D19E166069D}"/>
              </a:ext>
            </a:extLst>
          </p:cNvPr>
          <p:cNvSpPr txBox="1"/>
          <p:nvPr/>
        </p:nvSpPr>
        <p:spPr>
          <a:xfrm>
            <a:off x="1068810" y="2492244"/>
            <a:ext cx="122180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rgbClr val="000000"/>
                </a:solidFill>
              </a:rPr>
              <a:t>λ</a:t>
            </a:r>
            <a:r>
              <a:rPr lang="en-US" sz="2400" dirty="0">
                <a:solidFill>
                  <a:srgbClr val="000000"/>
                </a:solidFill>
              </a:rPr>
              <a:t>E/</a:t>
            </a:r>
            <a:r>
              <a:rPr lang="el-GR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R</a:t>
            </a:r>
            <a:r>
              <a:rPr lang="en-US" sz="2400" baseline="-25000" dirty="0" err="1">
                <a:solidFill>
                  <a:srgbClr val="000000"/>
                </a:solidFill>
              </a:rPr>
              <a:t>net</a:t>
            </a:r>
            <a:endParaRPr lang="en-US" sz="2400" baseline="-25000" dirty="0">
              <a:solidFill>
                <a:srgbClr val="00000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F6932EE-F166-42B0-A0E2-9E26F5757B1F}"/>
              </a:ext>
            </a:extLst>
          </p:cNvPr>
          <p:cNvCxnSpPr/>
          <p:nvPr/>
        </p:nvCxnSpPr>
        <p:spPr>
          <a:xfrm flipH="1">
            <a:off x="2163219" y="2429130"/>
            <a:ext cx="6011186" cy="0"/>
          </a:xfrm>
          <a:prstGeom prst="line">
            <a:avLst/>
          </a:prstGeom>
          <a:ln>
            <a:noFill/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C2487F6-9D4E-4E06-A16F-298651BCE2E9}"/>
              </a:ext>
            </a:extLst>
          </p:cNvPr>
          <p:cNvSpPr txBox="1"/>
          <p:nvPr/>
        </p:nvSpPr>
        <p:spPr>
          <a:xfrm>
            <a:off x="2163219" y="4673121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40BBF6-C7D8-487B-A529-58BEF6F4FCF4}"/>
              </a:ext>
            </a:extLst>
          </p:cNvPr>
          <p:cNvSpPr txBox="1"/>
          <p:nvPr/>
        </p:nvSpPr>
        <p:spPr>
          <a:xfrm>
            <a:off x="2094970" y="1288412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49526D2-3B1E-40EA-ADD3-023B665EDE9C}"/>
              </a:ext>
            </a:extLst>
          </p:cNvPr>
          <p:cNvCxnSpPr>
            <a:cxnSpLocks/>
          </p:cNvCxnSpPr>
          <p:nvPr/>
        </p:nvCxnSpPr>
        <p:spPr>
          <a:xfrm flipH="1" flipV="1">
            <a:off x="8657086" y="1632987"/>
            <a:ext cx="367646" cy="603779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C88B1396-018C-4D32-9449-5BAEB6520D17}"/>
              </a:ext>
            </a:extLst>
          </p:cNvPr>
          <p:cNvSpPr/>
          <p:nvPr/>
        </p:nvSpPr>
        <p:spPr>
          <a:xfrm>
            <a:off x="3291485" y="3469924"/>
            <a:ext cx="174929" cy="196795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8B89186-AF2F-4D35-B6EB-B043FA940737}"/>
              </a:ext>
            </a:extLst>
          </p:cNvPr>
          <p:cNvSpPr/>
          <p:nvPr/>
        </p:nvSpPr>
        <p:spPr>
          <a:xfrm>
            <a:off x="9024732" y="1371201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CEBA41-A198-413A-9DF3-6733FFA56740}"/>
              </a:ext>
            </a:extLst>
          </p:cNvPr>
          <p:cNvSpPr/>
          <p:nvPr/>
        </p:nvSpPr>
        <p:spPr>
          <a:xfrm>
            <a:off x="7316527" y="1516411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05209F0-5AC4-4C6E-B068-A2F708E8F605}"/>
              </a:ext>
            </a:extLst>
          </p:cNvPr>
          <p:cNvSpPr txBox="1"/>
          <p:nvPr/>
        </p:nvSpPr>
        <p:spPr>
          <a:xfrm>
            <a:off x="2594591" y="1890357"/>
            <a:ext cx="235159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Case 2: Initial soil moisture is </a:t>
            </a:r>
            <a:r>
              <a:rPr lang="en-US" u="sng" dirty="0">
                <a:solidFill>
                  <a:srgbClr val="0000FF"/>
                </a:solidFill>
              </a:rPr>
              <a:t>dry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F47FF85-A13A-4D9C-9369-C5B9F25C5A02}"/>
              </a:ext>
            </a:extLst>
          </p:cNvPr>
          <p:cNvCxnSpPr>
            <a:cxnSpLocks/>
          </p:cNvCxnSpPr>
          <p:nvPr/>
        </p:nvCxnSpPr>
        <p:spPr>
          <a:xfrm>
            <a:off x="3286508" y="2559933"/>
            <a:ext cx="80130" cy="849754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C80F8B7-0A0E-4598-99CB-0188B6E0125C}"/>
              </a:ext>
            </a:extLst>
          </p:cNvPr>
          <p:cNvCxnSpPr>
            <a:cxnSpLocks/>
          </p:cNvCxnSpPr>
          <p:nvPr/>
        </p:nvCxnSpPr>
        <p:spPr>
          <a:xfrm>
            <a:off x="9116305" y="1525466"/>
            <a:ext cx="0" cy="331687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BFB5F2E-136E-433D-B80E-78FF7B071E17}"/>
              </a:ext>
            </a:extLst>
          </p:cNvPr>
          <p:cNvCxnSpPr>
            <a:cxnSpLocks/>
          </p:cNvCxnSpPr>
          <p:nvPr/>
        </p:nvCxnSpPr>
        <p:spPr>
          <a:xfrm>
            <a:off x="7403329" y="1575448"/>
            <a:ext cx="0" cy="331687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2452A70A-DF57-401B-8C0E-CB9B7F17E485}"/>
              </a:ext>
            </a:extLst>
          </p:cNvPr>
          <p:cNvSpPr/>
          <p:nvPr/>
        </p:nvSpPr>
        <p:spPr>
          <a:xfrm>
            <a:off x="3682922" y="3042578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81B7CD1-1B87-47CB-B35F-C388F5288385}"/>
              </a:ext>
            </a:extLst>
          </p:cNvPr>
          <p:cNvSpPr/>
          <p:nvPr/>
        </p:nvSpPr>
        <p:spPr>
          <a:xfrm>
            <a:off x="2870258" y="4091678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37BA2AB-72A6-40A1-A41E-659C5CAB7DF6}"/>
              </a:ext>
            </a:extLst>
          </p:cNvPr>
          <p:cNvCxnSpPr>
            <a:cxnSpLocks/>
          </p:cNvCxnSpPr>
          <p:nvPr/>
        </p:nvCxnSpPr>
        <p:spPr>
          <a:xfrm flipH="1">
            <a:off x="2939434" y="4190076"/>
            <a:ext cx="23457" cy="652267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F7AB9B7-599E-443A-9CEE-E60FC210173D}"/>
              </a:ext>
            </a:extLst>
          </p:cNvPr>
          <p:cNvCxnSpPr>
            <a:cxnSpLocks/>
          </p:cNvCxnSpPr>
          <p:nvPr/>
        </p:nvCxnSpPr>
        <p:spPr>
          <a:xfrm flipH="1">
            <a:off x="3770386" y="3140976"/>
            <a:ext cx="14313" cy="1701365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5D9C7404-9AFF-4EA2-8A5D-A265EF87D3AC}"/>
              </a:ext>
            </a:extLst>
          </p:cNvPr>
          <p:cNvSpPr txBox="1"/>
          <p:nvPr/>
        </p:nvSpPr>
        <p:spPr>
          <a:xfrm>
            <a:off x="2448529" y="4875451"/>
            <a:ext cx="20357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lower spread due to </a:t>
            </a:r>
            <a:r>
              <a:rPr lang="en-US" b="1" u="sng" dirty="0">
                <a:solidFill>
                  <a:srgbClr val="C00000"/>
                </a:solidFill>
              </a:rPr>
              <a:t>buffering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86F59AE-CFDE-4C99-82DA-DD839638275C}"/>
              </a:ext>
            </a:extLst>
          </p:cNvPr>
          <p:cNvSpPr txBox="1"/>
          <p:nvPr/>
        </p:nvSpPr>
        <p:spPr>
          <a:xfrm>
            <a:off x="7472301" y="4208764"/>
            <a:ext cx="155243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Wingdings 3" panose="05040102010807070707" pitchFamily="18" charset="2"/>
              </a:rPr>
              <a:t> a</a:t>
            </a:r>
            <a:r>
              <a:rPr lang="en-US" b="1" dirty="0">
                <a:solidFill>
                  <a:srgbClr val="C00000"/>
                </a:solidFill>
              </a:rPr>
              <a:t> high spread in W</a:t>
            </a:r>
            <a:endParaRPr lang="en-US" b="1" u="sng" dirty="0">
              <a:solidFill>
                <a:srgbClr val="C0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3A6E80-B408-4156-BF2C-112A468AC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2811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27B2BF7-C7B0-4DDB-B011-2FD3D8B8BC1F}"/>
              </a:ext>
            </a:extLst>
          </p:cNvPr>
          <p:cNvSpPr/>
          <p:nvPr/>
        </p:nvSpPr>
        <p:spPr>
          <a:xfrm>
            <a:off x="2639834" y="1473078"/>
            <a:ext cx="7736618" cy="3369263"/>
          </a:xfrm>
          <a:custGeom>
            <a:avLst/>
            <a:gdLst>
              <a:gd name="connsiteX0" fmla="*/ 0 w 7728668"/>
              <a:gd name="connsiteY0" fmla="*/ 2923338 h 2923338"/>
              <a:gd name="connsiteX1" fmla="*/ 1232453 w 7728668"/>
              <a:gd name="connsiteY1" fmla="*/ 855999 h 2923338"/>
              <a:gd name="connsiteX2" fmla="*/ 4269851 w 7728668"/>
              <a:gd name="connsiteY2" fmla="*/ 92674 h 2923338"/>
              <a:gd name="connsiteX3" fmla="*/ 7728668 w 7728668"/>
              <a:gd name="connsiteY3" fmla="*/ 13161 h 2923338"/>
              <a:gd name="connsiteX4" fmla="*/ 7728668 w 7728668"/>
              <a:gd name="connsiteY4" fmla="*/ 13161 h 2923338"/>
              <a:gd name="connsiteX0" fmla="*/ 0 w 7728668"/>
              <a:gd name="connsiteY0" fmla="*/ 2937749 h 2937749"/>
              <a:gd name="connsiteX1" fmla="*/ 1232453 w 7728668"/>
              <a:gd name="connsiteY1" fmla="*/ 870410 h 2937749"/>
              <a:gd name="connsiteX2" fmla="*/ 4746929 w 7728668"/>
              <a:gd name="connsiteY2" fmla="*/ 75280 h 2937749"/>
              <a:gd name="connsiteX3" fmla="*/ 7728668 w 7728668"/>
              <a:gd name="connsiteY3" fmla="*/ 27572 h 2937749"/>
              <a:gd name="connsiteX4" fmla="*/ 7728668 w 7728668"/>
              <a:gd name="connsiteY4" fmla="*/ 27572 h 2937749"/>
              <a:gd name="connsiteX0" fmla="*/ 0 w 7728668"/>
              <a:gd name="connsiteY0" fmla="*/ 2924479 h 2924479"/>
              <a:gd name="connsiteX1" fmla="*/ 1232453 w 7728668"/>
              <a:gd name="connsiteY1" fmla="*/ 857140 h 2924479"/>
              <a:gd name="connsiteX2" fmla="*/ 4746929 w 7728668"/>
              <a:gd name="connsiteY2" fmla="*/ 62010 h 2924479"/>
              <a:gd name="connsiteX3" fmla="*/ 7728668 w 7728668"/>
              <a:gd name="connsiteY3" fmla="*/ 14302 h 2924479"/>
              <a:gd name="connsiteX4" fmla="*/ 7728668 w 7728668"/>
              <a:gd name="connsiteY4" fmla="*/ 14302 h 2924479"/>
              <a:gd name="connsiteX0" fmla="*/ 0 w 7728668"/>
              <a:gd name="connsiteY0" fmla="*/ 2929386 h 2929386"/>
              <a:gd name="connsiteX1" fmla="*/ 1995778 w 7728668"/>
              <a:gd name="connsiteY1" fmla="*/ 742777 h 2929386"/>
              <a:gd name="connsiteX2" fmla="*/ 4746929 w 7728668"/>
              <a:gd name="connsiteY2" fmla="*/ 66917 h 2929386"/>
              <a:gd name="connsiteX3" fmla="*/ 7728668 w 7728668"/>
              <a:gd name="connsiteY3" fmla="*/ 19209 h 2929386"/>
              <a:gd name="connsiteX4" fmla="*/ 7728668 w 7728668"/>
              <a:gd name="connsiteY4" fmla="*/ 19209 h 2929386"/>
              <a:gd name="connsiteX0" fmla="*/ 0 w 7943447"/>
              <a:gd name="connsiteY0" fmla="*/ 2929815 h 2929815"/>
              <a:gd name="connsiteX1" fmla="*/ 1995778 w 7943447"/>
              <a:gd name="connsiteY1" fmla="*/ 743206 h 2929815"/>
              <a:gd name="connsiteX2" fmla="*/ 4746929 w 7943447"/>
              <a:gd name="connsiteY2" fmla="*/ 67346 h 2929815"/>
              <a:gd name="connsiteX3" fmla="*/ 7728668 w 7943447"/>
              <a:gd name="connsiteY3" fmla="*/ 19638 h 2929815"/>
              <a:gd name="connsiteX4" fmla="*/ 7704814 w 7943447"/>
              <a:gd name="connsiteY4" fmla="*/ 27590 h 2929815"/>
              <a:gd name="connsiteX0" fmla="*/ 0 w 7753729"/>
              <a:gd name="connsiteY0" fmla="*/ 2945521 h 2945521"/>
              <a:gd name="connsiteX1" fmla="*/ 1995778 w 7753729"/>
              <a:gd name="connsiteY1" fmla="*/ 758912 h 2945521"/>
              <a:gd name="connsiteX2" fmla="*/ 4746929 w 7753729"/>
              <a:gd name="connsiteY2" fmla="*/ 83052 h 2945521"/>
              <a:gd name="connsiteX3" fmla="*/ 7315200 w 7753729"/>
              <a:gd name="connsiteY3" fmla="*/ 5863 h 2945521"/>
              <a:gd name="connsiteX4" fmla="*/ 7728668 w 7753729"/>
              <a:gd name="connsiteY4" fmla="*/ 35344 h 2945521"/>
              <a:gd name="connsiteX5" fmla="*/ 7704814 w 7753729"/>
              <a:gd name="connsiteY5" fmla="*/ 43296 h 2945521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36735"/>
              <a:gd name="connsiteY0" fmla="*/ 2956906 h 2956906"/>
              <a:gd name="connsiteX1" fmla="*/ 1995778 w 7736735"/>
              <a:gd name="connsiteY1" fmla="*/ 770297 h 2956906"/>
              <a:gd name="connsiteX2" fmla="*/ 4746929 w 7736735"/>
              <a:gd name="connsiteY2" fmla="*/ 94437 h 2956906"/>
              <a:gd name="connsiteX3" fmla="*/ 7315200 w 7736735"/>
              <a:gd name="connsiteY3" fmla="*/ 17248 h 2956906"/>
              <a:gd name="connsiteX4" fmla="*/ 7553739 w 7736735"/>
              <a:gd name="connsiteY4" fmla="*/ 1345 h 2956906"/>
              <a:gd name="connsiteX5" fmla="*/ 7728668 w 7736735"/>
              <a:gd name="connsiteY5" fmla="*/ 46729 h 2956906"/>
              <a:gd name="connsiteX6" fmla="*/ 7704814 w 7736735"/>
              <a:gd name="connsiteY6" fmla="*/ 54681 h 2956906"/>
              <a:gd name="connsiteX0" fmla="*/ 0 w 7757242"/>
              <a:gd name="connsiteY0" fmla="*/ 2973868 h 2973868"/>
              <a:gd name="connsiteX1" fmla="*/ 1995778 w 7757242"/>
              <a:gd name="connsiteY1" fmla="*/ 787259 h 2973868"/>
              <a:gd name="connsiteX2" fmla="*/ 4746929 w 7757242"/>
              <a:gd name="connsiteY2" fmla="*/ 111399 h 2973868"/>
              <a:gd name="connsiteX3" fmla="*/ 7315200 w 7757242"/>
              <a:gd name="connsiteY3" fmla="*/ 34210 h 2973868"/>
              <a:gd name="connsiteX4" fmla="*/ 7553739 w 7757242"/>
              <a:gd name="connsiteY4" fmla="*/ 18307 h 2973868"/>
              <a:gd name="connsiteX5" fmla="*/ 7728668 w 7757242"/>
              <a:gd name="connsiteY5" fmla="*/ 63691 h 2973868"/>
              <a:gd name="connsiteX6" fmla="*/ 7752522 w 7757242"/>
              <a:gd name="connsiteY6" fmla="*/ 81 h 2973868"/>
              <a:gd name="connsiteX0" fmla="*/ 0 w 7771233"/>
              <a:gd name="connsiteY0" fmla="*/ 2973871 h 2973871"/>
              <a:gd name="connsiteX1" fmla="*/ 1995778 w 7771233"/>
              <a:gd name="connsiteY1" fmla="*/ 787262 h 2973871"/>
              <a:gd name="connsiteX2" fmla="*/ 4746929 w 7771233"/>
              <a:gd name="connsiteY2" fmla="*/ 111402 h 2973871"/>
              <a:gd name="connsiteX3" fmla="*/ 7315200 w 7771233"/>
              <a:gd name="connsiteY3" fmla="*/ 34213 h 2973871"/>
              <a:gd name="connsiteX4" fmla="*/ 7728668 w 7771233"/>
              <a:gd name="connsiteY4" fmla="*/ 63694 h 2973871"/>
              <a:gd name="connsiteX5" fmla="*/ 7752522 w 7771233"/>
              <a:gd name="connsiteY5" fmla="*/ 84 h 2973871"/>
              <a:gd name="connsiteX0" fmla="*/ 0 w 7728668"/>
              <a:gd name="connsiteY0" fmla="*/ 2945522 h 2945522"/>
              <a:gd name="connsiteX1" fmla="*/ 1995778 w 7728668"/>
              <a:gd name="connsiteY1" fmla="*/ 758913 h 2945522"/>
              <a:gd name="connsiteX2" fmla="*/ 4746929 w 7728668"/>
              <a:gd name="connsiteY2" fmla="*/ 83053 h 2945522"/>
              <a:gd name="connsiteX3" fmla="*/ 7315200 w 7728668"/>
              <a:gd name="connsiteY3" fmla="*/ 5864 h 2945522"/>
              <a:gd name="connsiteX4" fmla="*/ 7728668 w 7728668"/>
              <a:gd name="connsiteY4" fmla="*/ 35345 h 2945522"/>
              <a:gd name="connsiteX0" fmla="*/ 0 w 7315200"/>
              <a:gd name="connsiteY0" fmla="*/ 2945522 h 2945522"/>
              <a:gd name="connsiteX1" fmla="*/ 1995778 w 7315200"/>
              <a:gd name="connsiteY1" fmla="*/ 758913 h 2945522"/>
              <a:gd name="connsiteX2" fmla="*/ 4746929 w 7315200"/>
              <a:gd name="connsiteY2" fmla="*/ 83053 h 2945522"/>
              <a:gd name="connsiteX3" fmla="*/ 7315200 w 7315200"/>
              <a:gd name="connsiteY3" fmla="*/ 5864 h 29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5200" h="2945522">
                <a:moveTo>
                  <a:pt x="0" y="2945522"/>
                </a:moveTo>
                <a:cubicBezTo>
                  <a:pt x="260405" y="2147741"/>
                  <a:pt x="1204623" y="1235991"/>
                  <a:pt x="1995778" y="758913"/>
                </a:cubicBezTo>
                <a:cubicBezTo>
                  <a:pt x="2786933" y="281835"/>
                  <a:pt x="3860359" y="208561"/>
                  <a:pt x="4746929" y="83053"/>
                </a:cubicBezTo>
                <a:cubicBezTo>
                  <a:pt x="5633499" y="-42455"/>
                  <a:pt x="6818244" y="13815"/>
                  <a:pt x="7315200" y="5864"/>
                </a:cubicBezTo>
              </a:path>
            </a:pathLst>
          </a:custGeom>
          <a:noFill/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B3FCE9-47A1-4E9B-9251-8CEFD6F7A177}"/>
              </a:ext>
            </a:extLst>
          </p:cNvPr>
          <p:cNvCxnSpPr/>
          <p:nvPr/>
        </p:nvCxnSpPr>
        <p:spPr>
          <a:xfrm>
            <a:off x="2425148" y="1065475"/>
            <a:ext cx="0" cy="377686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03CFB55-B2F6-4299-BC79-125A5D6B3E89}"/>
              </a:ext>
            </a:extLst>
          </p:cNvPr>
          <p:cNvCxnSpPr>
            <a:cxnSpLocks/>
          </p:cNvCxnSpPr>
          <p:nvPr/>
        </p:nvCxnSpPr>
        <p:spPr>
          <a:xfrm flipH="1">
            <a:off x="2425149" y="4842343"/>
            <a:ext cx="812623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E65B280-1B49-49F5-B2AA-07D6D821C753}"/>
              </a:ext>
            </a:extLst>
          </p:cNvPr>
          <p:cNvSpPr txBox="1"/>
          <p:nvPr/>
        </p:nvSpPr>
        <p:spPr>
          <a:xfrm>
            <a:off x="6194068" y="5042453"/>
            <a:ext cx="47481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W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FC18ECB-EB29-4CB2-AAE6-7C434F8C8E45}"/>
              </a:ext>
            </a:extLst>
          </p:cNvPr>
          <p:cNvSpPr/>
          <p:nvPr/>
        </p:nvSpPr>
        <p:spPr>
          <a:xfrm>
            <a:off x="8493318" y="1390582"/>
            <a:ext cx="174929" cy="196795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D3100-1BB8-4C16-BE85-CEF2A7E17B34}"/>
              </a:ext>
            </a:extLst>
          </p:cNvPr>
          <p:cNvSpPr txBox="1"/>
          <p:nvPr/>
        </p:nvSpPr>
        <p:spPr>
          <a:xfrm>
            <a:off x="8836620" y="2236768"/>
            <a:ext cx="235159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Case 1: Initial soil moisture is </a:t>
            </a:r>
            <a:r>
              <a:rPr lang="en-US" u="sng" dirty="0">
                <a:solidFill>
                  <a:srgbClr val="0000FF"/>
                </a:solidFill>
              </a:rPr>
              <a:t>wet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3B0DBC-6A25-4713-834B-7D19E166069D}"/>
              </a:ext>
            </a:extLst>
          </p:cNvPr>
          <p:cNvSpPr txBox="1"/>
          <p:nvPr/>
        </p:nvSpPr>
        <p:spPr>
          <a:xfrm>
            <a:off x="1068810" y="2492244"/>
            <a:ext cx="122180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rgbClr val="000000"/>
                </a:solidFill>
              </a:rPr>
              <a:t>λ</a:t>
            </a:r>
            <a:r>
              <a:rPr lang="en-US" sz="2400" dirty="0">
                <a:solidFill>
                  <a:srgbClr val="000000"/>
                </a:solidFill>
              </a:rPr>
              <a:t>E/</a:t>
            </a:r>
            <a:r>
              <a:rPr lang="el-GR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R</a:t>
            </a:r>
            <a:r>
              <a:rPr lang="en-US" sz="2400" baseline="-25000" dirty="0" err="1">
                <a:solidFill>
                  <a:srgbClr val="000000"/>
                </a:solidFill>
              </a:rPr>
              <a:t>net</a:t>
            </a:r>
            <a:endParaRPr lang="en-US" sz="2400" baseline="-25000" dirty="0">
              <a:solidFill>
                <a:srgbClr val="000000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F6932EE-F166-42B0-A0E2-9E26F5757B1F}"/>
              </a:ext>
            </a:extLst>
          </p:cNvPr>
          <p:cNvCxnSpPr/>
          <p:nvPr/>
        </p:nvCxnSpPr>
        <p:spPr>
          <a:xfrm flipH="1">
            <a:off x="2163219" y="2429130"/>
            <a:ext cx="6011186" cy="0"/>
          </a:xfrm>
          <a:prstGeom prst="line">
            <a:avLst/>
          </a:prstGeom>
          <a:ln>
            <a:noFill/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C2487F6-9D4E-4E06-A16F-298651BCE2E9}"/>
              </a:ext>
            </a:extLst>
          </p:cNvPr>
          <p:cNvSpPr txBox="1"/>
          <p:nvPr/>
        </p:nvSpPr>
        <p:spPr>
          <a:xfrm>
            <a:off x="2163219" y="4673121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40BBF6-C7D8-487B-A529-58BEF6F4FCF4}"/>
              </a:ext>
            </a:extLst>
          </p:cNvPr>
          <p:cNvSpPr txBox="1"/>
          <p:nvPr/>
        </p:nvSpPr>
        <p:spPr>
          <a:xfrm>
            <a:off x="2094970" y="1288412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49526D2-3B1E-40EA-ADD3-023B665EDE9C}"/>
              </a:ext>
            </a:extLst>
          </p:cNvPr>
          <p:cNvCxnSpPr>
            <a:cxnSpLocks/>
          </p:cNvCxnSpPr>
          <p:nvPr/>
        </p:nvCxnSpPr>
        <p:spPr>
          <a:xfrm flipH="1" flipV="1">
            <a:off x="8657086" y="1632987"/>
            <a:ext cx="367646" cy="603779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C88B1396-018C-4D32-9449-5BAEB6520D17}"/>
              </a:ext>
            </a:extLst>
          </p:cNvPr>
          <p:cNvSpPr/>
          <p:nvPr/>
        </p:nvSpPr>
        <p:spPr>
          <a:xfrm>
            <a:off x="3291485" y="3469924"/>
            <a:ext cx="174929" cy="196795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8B89186-AF2F-4D35-B6EB-B043FA940737}"/>
              </a:ext>
            </a:extLst>
          </p:cNvPr>
          <p:cNvSpPr/>
          <p:nvPr/>
        </p:nvSpPr>
        <p:spPr>
          <a:xfrm>
            <a:off x="9024732" y="1371201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CEBA41-A198-413A-9DF3-6733FFA56740}"/>
              </a:ext>
            </a:extLst>
          </p:cNvPr>
          <p:cNvSpPr/>
          <p:nvPr/>
        </p:nvSpPr>
        <p:spPr>
          <a:xfrm>
            <a:off x="7316527" y="1516411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05209F0-5AC4-4C6E-B068-A2F708E8F605}"/>
              </a:ext>
            </a:extLst>
          </p:cNvPr>
          <p:cNvSpPr txBox="1"/>
          <p:nvPr/>
        </p:nvSpPr>
        <p:spPr>
          <a:xfrm>
            <a:off x="2594591" y="1890357"/>
            <a:ext cx="235159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Case 2: Initial soil moisture is </a:t>
            </a:r>
            <a:r>
              <a:rPr lang="en-US" u="sng" dirty="0">
                <a:solidFill>
                  <a:srgbClr val="0000FF"/>
                </a:solidFill>
              </a:rPr>
              <a:t>dry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F47FF85-A13A-4D9C-9369-C5B9F25C5A02}"/>
              </a:ext>
            </a:extLst>
          </p:cNvPr>
          <p:cNvCxnSpPr>
            <a:cxnSpLocks/>
          </p:cNvCxnSpPr>
          <p:nvPr/>
        </p:nvCxnSpPr>
        <p:spPr>
          <a:xfrm>
            <a:off x="3286508" y="2559933"/>
            <a:ext cx="80130" cy="849754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C80F8B7-0A0E-4598-99CB-0188B6E0125C}"/>
              </a:ext>
            </a:extLst>
          </p:cNvPr>
          <p:cNvCxnSpPr>
            <a:cxnSpLocks/>
          </p:cNvCxnSpPr>
          <p:nvPr/>
        </p:nvCxnSpPr>
        <p:spPr>
          <a:xfrm>
            <a:off x="9116305" y="1525466"/>
            <a:ext cx="0" cy="331687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BFB5F2E-136E-433D-B80E-78FF7B071E17}"/>
              </a:ext>
            </a:extLst>
          </p:cNvPr>
          <p:cNvCxnSpPr>
            <a:cxnSpLocks/>
          </p:cNvCxnSpPr>
          <p:nvPr/>
        </p:nvCxnSpPr>
        <p:spPr>
          <a:xfrm>
            <a:off x="7403329" y="1575448"/>
            <a:ext cx="0" cy="331687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2452A70A-DF57-401B-8C0E-CB9B7F17E485}"/>
              </a:ext>
            </a:extLst>
          </p:cNvPr>
          <p:cNvSpPr/>
          <p:nvPr/>
        </p:nvSpPr>
        <p:spPr>
          <a:xfrm>
            <a:off x="3682922" y="3042578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81B7CD1-1B87-47CB-B35F-C388F5288385}"/>
              </a:ext>
            </a:extLst>
          </p:cNvPr>
          <p:cNvSpPr/>
          <p:nvPr/>
        </p:nvSpPr>
        <p:spPr>
          <a:xfrm>
            <a:off x="2870258" y="4091678"/>
            <a:ext cx="174929" cy="196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37BA2AB-72A6-40A1-A41E-659C5CAB7DF6}"/>
              </a:ext>
            </a:extLst>
          </p:cNvPr>
          <p:cNvCxnSpPr>
            <a:cxnSpLocks/>
          </p:cNvCxnSpPr>
          <p:nvPr/>
        </p:nvCxnSpPr>
        <p:spPr>
          <a:xfrm flipH="1">
            <a:off x="2939434" y="4190076"/>
            <a:ext cx="23457" cy="652267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F7AB9B7-599E-443A-9CEE-E60FC210173D}"/>
              </a:ext>
            </a:extLst>
          </p:cNvPr>
          <p:cNvCxnSpPr>
            <a:cxnSpLocks/>
          </p:cNvCxnSpPr>
          <p:nvPr/>
        </p:nvCxnSpPr>
        <p:spPr>
          <a:xfrm flipH="1">
            <a:off x="3770386" y="3140976"/>
            <a:ext cx="14313" cy="1701365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5D9C7404-9AFF-4EA2-8A5D-A265EF87D3AC}"/>
              </a:ext>
            </a:extLst>
          </p:cNvPr>
          <p:cNvSpPr txBox="1"/>
          <p:nvPr/>
        </p:nvSpPr>
        <p:spPr>
          <a:xfrm>
            <a:off x="2448529" y="4875451"/>
            <a:ext cx="20357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lower spread due to </a:t>
            </a:r>
            <a:r>
              <a:rPr lang="en-US" b="1" u="sng" dirty="0">
                <a:solidFill>
                  <a:srgbClr val="C00000"/>
                </a:solidFill>
              </a:rPr>
              <a:t>buffering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86F59AE-CFDE-4C99-82DA-DD839638275C}"/>
              </a:ext>
            </a:extLst>
          </p:cNvPr>
          <p:cNvSpPr txBox="1"/>
          <p:nvPr/>
        </p:nvSpPr>
        <p:spPr>
          <a:xfrm>
            <a:off x="7472301" y="4208764"/>
            <a:ext cx="155243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Wingdings 3" panose="05040102010807070707" pitchFamily="18" charset="2"/>
              </a:rPr>
              <a:t> a</a:t>
            </a:r>
            <a:r>
              <a:rPr lang="en-US" b="1" dirty="0">
                <a:solidFill>
                  <a:srgbClr val="C00000"/>
                </a:solidFill>
              </a:rPr>
              <a:t> high spread in W</a:t>
            </a:r>
            <a:endParaRPr lang="en-US" b="1" u="sng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FD7B04-D76A-4708-A3C6-19F035DB0192}"/>
              </a:ext>
            </a:extLst>
          </p:cNvPr>
          <p:cNvSpPr txBox="1"/>
          <p:nvPr/>
        </p:nvSpPr>
        <p:spPr>
          <a:xfrm>
            <a:off x="3971170" y="3169574"/>
            <a:ext cx="3344033" cy="646331"/>
          </a:xfrm>
          <a:prstGeom prst="rect">
            <a:avLst/>
          </a:prstGeom>
          <a:solidFill>
            <a:srgbClr val="FFFFC5"/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Soil moisture increases </a:t>
            </a:r>
            <a:r>
              <a:rPr lang="en-US" dirty="0">
                <a:solidFill>
                  <a:srgbClr val="000000"/>
                </a:solidFill>
                <a:latin typeface="Wingdings 3" panose="05040102010807070707" pitchFamily="18" charset="2"/>
              </a:rPr>
              <a:t>a</a:t>
            </a:r>
            <a:r>
              <a:rPr lang="en-US" dirty="0">
                <a:solidFill>
                  <a:srgbClr val="000000"/>
                </a:solidFill>
              </a:rPr>
              <a:t> higher E pushes it back down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10D2B6-9015-445C-B811-3402F85ABDE9}"/>
              </a:ext>
            </a:extLst>
          </p:cNvPr>
          <p:cNvSpPr txBox="1"/>
          <p:nvPr/>
        </p:nvSpPr>
        <p:spPr>
          <a:xfrm>
            <a:off x="3053683" y="4165416"/>
            <a:ext cx="2997928" cy="646331"/>
          </a:xfrm>
          <a:prstGeom prst="rect">
            <a:avLst/>
          </a:prstGeom>
          <a:solidFill>
            <a:srgbClr val="EEF8E4"/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Soil moisture decreases </a:t>
            </a:r>
            <a:r>
              <a:rPr lang="en-US" dirty="0">
                <a:solidFill>
                  <a:srgbClr val="000000"/>
                </a:solidFill>
                <a:latin typeface="Wingdings 3" panose="05040102010807070707" pitchFamily="18" charset="2"/>
              </a:rPr>
              <a:t>a</a:t>
            </a:r>
            <a:r>
              <a:rPr lang="en-US" dirty="0">
                <a:solidFill>
                  <a:srgbClr val="000000"/>
                </a:solidFill>
              </a:rPr>
              <a:t> lower E pushes it back up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2CDBCB04-EA21-42F3-98EC-186ACBAE433D}"/>
              </a:ext>
            </a:extLst>
          </p:cNvPr>
          <p:cNvSpPr/>
          <p:nvPr/>
        </p:nvSpPr>
        <p:spPr>
          <a:xfrm rot="8010364">
            <a:off x="3634498" y="3371870"/>
            <a:ext cx="418607" cy="186233"/>
          </a:xfrm>
          <a:prstGeom prst="rightArrow">
            <a:avLst/>
          </a:prstGeom>
          <a:solidFill>
            <a:srgbClr val="FFFFC5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5C7A8758-A7A0-4939-9E4D-5B3C3A131284}"/>
              </a:ext>
            </a:extLst>
          </p:cNvPr>
          <p:cNvSpPr/>
          <p:nvPr/>
        </p:nvSpPr>
        <p:spPr>
          <a:xfrm rot="18175832">
            <a:off x="3044688" y="3969120"/>
            <a:ext cx="418607" cy="186233"/>
          </a:xfrm>
          <a:prstGeom prst="rightArrow">
            <a:avLst/>
          </a:prstGeom>
          <a:solidFill>
            <a:srgbClr val="EEF8E4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B4C081F-5232-4B17-A2E9-30F627EBC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7587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8ECA60-EC12-4B45-84A2-F27053C3A00E}"/>
              </a:ext>
            </a:extLst>
          </p:cNvPr>
          <p:cNvSpPr txBox="1"/>
          <p:nvPr/>
        </p:nvSpPr>
        <p:spPr>
          <a:xfrm>
            <a:off x="308224" y="493883"/>
            <a:ext cx="1157897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00"/>
                </a:solidFill>
              </a:rPr>
              <a:t>So, what do we expect?</a:t>
            </a:r>
          </a:p>
          <a:p>
            <a:pPr algn="l"/>
            <a:endParaRPr lang="en-US" sz="2800" dirty="0">
              <a:solidFill>
                <a:srgbClr val="000000"/>
              </a:solidFill>
            </a:endParaRPr>
          </a:p>
          <a:p>
            <a:pPr lvl="2"/>
            <a:r>
              <a:rPr lang="en-US" sz="2800" u="sng" dirty="0">
                <a:solidFill>
                  <a:srgbClr val="000000"/>
                </a:solidFill>
              </a:rPr>
              <a:t>Low initial soil moisture:</a:t>
            </a:r>
          </a:p>
          <a:p>
            <a:pPr lvl="4"/>
            <a:r>
              <a:rPr lang="en-US" sz="2800" dirty="0">
                <a:solidFill>
                  <a:srgbClr val="0000FF"/>
                </a:solidFill>
              </a:rPr>
              <a:t>Low W forecast spread</a:t>
            </a:r>
          </a:p>
          <a:p>
            <a:pPr lvl="4"/>
            <a:r>
              <a:rPr lang="en-US" sz="2800" dirty="0">
                <a:solidFill>
                  <a:srgbClr val="FF0000"/>
                </a:solidFill>
              </a:rPr>
              <a:t>High E forecast spread</a:t>
            </a:r>
          </a:p>
          <a:p>
            <a:pPr lvl="2"/>
            <a:endParaRPr lang="en-US" sz="2800" dirty="0">
              <a:solidFill>
                <a:srgbClr val="000000"/>
              </a:solidFill>
            </a:endParaRPr>
          </a:p>
          <a:p>
            <a:pPr lvl="2"/>
            <a:r>
              <a:rPr lang="en-US" sz="2800" u="sng" dirty="0">
                <a:solidFill>
                  <a:srgbClr val="000000"/>
                </a:solidFill>
              </a:rPr>
              <a:t>High initial soil moisture:</a:t>
            </a:r>
          </a:p>
          <a:p>
            <a:pPr lvl="4"/>
            <a:r>
              <a:rPr lang="en-US" sz="2800" dirty="0">
                <a:solidFill>
                  <a:srgbClr val="FF0000"/>
                </a:solidFill>
              </a:rPr>
              <a:t>High W forecast spread</a:t>
            </a:r>
          </a:p>
          <a:p>
            <a:pPr lvl="4"/>
            <a:r>
              <a:rPr lang="en-US" sz="2800" dirty="0">
                <a:solidFill>
                  <a:srgbClr val="0000FF"/>
                </a:solidFill>
              </a:rPr>
              <a:t>Low E forecast spread</a:t>
            </a:r>
          </a:p>
          <a:p>
            <a:pPr lvl="2"/>
            <a:endParaRPr lang="en-US" sz="2800" dirty="0">
              <a:solidFill>
                <a:srgbClr val="0000FF"/>
              </a:solidFill>
            </a:endParaRPr>
          </a:p>
          <a:p>
            <a:pPr lvl="2"/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266E7B-F088-4B2E-B393-1E62F15B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5343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39671FDE-44EE-4145-AB60-6B3BAC28CCB0}"/>
              </a:ext>
            </a:extLst>
          </p:cNvPr>
          <p:cNvGrpSpPr/>
          <p:nvPr/>
        </p:nvGrpSpPr>
        <p:grpSpPr>
          <a:xfrm>
            <a:off x="1624238" y="223752"/>
            <a:ext cx="7775714" cy="1625066"/>
            <a:chOff x="199885" y="2936129"/>
            <a:chExt cx="7775714" cy="162506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4B28FE2-E8AD-434C-8615-240FB96BD09D}"/>
                </a:ext>
              </a:extLst>
            </p:cNvPr>
            <p:cNvSpPr txBox="1"/>
            <p:nvPr/>
          </p:nvSpPr>
          <p:spPr>
            <a:xfrm>
              <a:off x="199885" y="3633140"/>
              <a:ext cx="50706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0000"/>
                  </a:solidFill>
                </a:rPr>
                <a:t>Recall uncertainty metric:    </a:t>
              </a:r>
              <a:r>
                <a:rPr lang="en-US" sz="2800" dirty="0">
                  <a:solidFill>
                    <a:srgbClr val="000000"/>
                  </a:solidFill>
                </a:rPr>
                <a:t>U =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D96F76A-096A-486B-9FB2-DE8BE0125EED}"/>
                </a:ext>
              </a:extLst>
            </p:cNvPr>
            <p:cNvSpPr txBox="1"/>
            <p:nvPr/>
          </p:nvSpPr>
          <p:spPr>
            <a:xfrm>
              <a:off x="5979884" y="3124976"/>
              <a:ext cx="19957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l-GR" sz="3200" dirty="0">
                  <a:solidFill>
                    <a:srgbClr val="000000"/>
                  </a:solidFill>
                </a:rPr>
                <a:t>Σ</a:t>
              </a:r>
              <a:r>
                <a:rPr lang="en-US" sz="3200" dirty="0">
                  <a:solidFill>
                    <a:srgbClr val="000000"/>
                  </a:solidFill>
                </a:rPr>
                <a:t> σ</a:t>
              </a:r>
              <a:r>
                <a:rPr lang="en-US" sz="3200" baseline="30000" dirty="0">
                  <a:solidFill>
                    <a:srgbClr val="000000"/>
                  </a:solidFill>
                </a:rPr>
                <a:t>2</a:t>
              </a:r>
              <a:r>
                <a:rPr lang="en-US" sz="3200" baseline="-25000" dirty="0">
                  <a:solidFill>
                    <a:srgbClr val="000000"/>
                  </a:solidFill>
                </a:rPr>
                <a:t>ens-n</a:t>
              </a:r>
              <a:endParaRPr lang="en-US" sz="24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B1C52B6-5750-4048-9931-9C71A7F93246}"/>
                </a:ext>
              </a:extLst>
            </p:cNvPr>
            <p:cNvSpPr txBox="1"/>
            <p:nvPr/>
          </p:nvSpPr>
          <p:spPr>
            <a:xfrm>
              <a:off x="6106887" y="3976420"/>
              <a:ext cx="12591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200" dirty="0">
                  <a:solidFill>
                    <a:srgbClr val="000000"/>
                  </a:solidFill>
                </a:rPr>
                <a:t>σ</a:t>
              </a:r>
              <a:r>
                <a:rPr lang="en-US" sz="3200" baseline="30000" dirty="0">
                  <a:solidFill>
                    <a:srgbClr val="000000"/>
                  </a:solidFill>
                </a:rPr>
                <a:t>2</a:t>
              </a:r>
              <a:r>
                <a:rPr lang="en-US" sz="3200" baseline="-25000" dirty="0">
                  <a:solidFill>
                    <a:srgbClr val="000000"/>
                  </a:solidFill>
                </a:rPr>
                <a:t>all</a:t>
              </a:r>
              <a:endParaRPr lang="en-US" sz="2400" baseline="-25000" dirty="0">
                <a:solidFill>
                  <a:srgbClr val="000000"/>
                </a:solidFill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01214D7-C735-434E-BD7F-27B3D8746132}"/>
                </a:ext>
              </a:extLst>
            </p:cNvPr>
            <p:cNvCxnSpPr>
              <a:cxnSpLocks/>
            </p:cNvCxnSpPr>
            <p:nvPr/>
          </p:nvCxnSpPr>
          <p:spPr>
            <a:xfrm>
              <a:off x="5270500" y="3894750"/>
              <a:ext cx="2679700" cy="0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50509D0-8386-4E87-AFDB-AC30B866C835}"/>
                </a:ext>
              </a:extLst>
            </p:cNvPr>
            <p:cNvSpPr txBox="1"/>
            <p:nvPr/>
          </p:nvSpPr>
          <p:spPr>
            <a:xfrm>
              <a:off x="5671031" y="3001533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CCCB4B3-6680-4D5D-B5BA-DD13F56FADE9}"/>
                </a:ext>
              </a:extLst>
            </p:cNvPr>
            <p:cNvSpPr txBox="1"/>
            <p:nvPr/>
          </p:nvSpPr>
          <p:spPr>
            <a:xfrm>
              <a:off x="5653906" y="3482229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N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EFCB5E5-D868-4E1D-8D58-E9AD50C4AC84}"/>
                </a:ext>
              </a:extLst>
            </p:cNvPr>
            <p:cNvCxnSpPr>
              <a:cxnSpLocks/>
            </p:cNvCxnSpPr>
            <p:nvPr/>
          </p:nvCxnSpPr>
          <p:spPr>
            <a:xfrm>
              <a:off x="5512095" y="3429000"/>
              <a:ext cx="493189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1FD7253-614F-47B3-B131-2B9C38D30CE2}"/>
                </a:ext>
              </a:extLst>
            </p:cNvPr>
            <p:cNvSpPr txBox="1"/>
            <p:nvPr/>
          </p:nvSpPr>
          <p:spPr>
            <a:xfrm>
              <a:off x="6073006" y="2936129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850B27E-D458-4872-9D71-6CB9346D9C8D}"/>
                </a:ext>
              </a:extLst>
            </p:cNvPr>
            <p:cNvSpPr txBox="1"/>
            <p:nvPr/>
          </p:nvSpPr>
          <p:spPr>
            <a:xfrm>
              <a:off x="5960795" y="3544665"/>
              <a:ext cx="5325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n=1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B3CB865-D5DC-4E06-B613-89279F030D27}"/>
              </a:ext>
            </a:extLst>
          </p:cNvPr>
          <p:cNvSpPr txBox="1"/>
          <p:nvPr/>
        </p:nvSpPr>
        <p:spPr>
          <a:xfrm>
            <a:off x="543742" y="2419186"/>
            <a:ext cx="5070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Define “dry” and “wet” versions: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31BB099-9273-44CB-8DE0-4EFB0552C95A}"/>
              </a:ext>
            </a:extLst>
          </p:cNvPr>
          <p:cNvGrpSpPr/>
          <p:nvPr/>
        </p:nvGrpSpPr>
        <p:grpSpPr>
          <a:xfrm>
            <a:off x="1055247" y="4102534"/>
            <a:ext cx="4187385" cy="1645791"/>
            <a:chOff x="3788214" y="2915404"/>
            <a:chExt cx="4187385" cy="164579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F6D9A41-9FE0-4B2E-82A3-C63445B5DBE6}"/>
                </a:ext>
              </a:extLst>
            </p:cNvPr>
            <p:cNvSpPr txBox="1"/>
            <p:nvPr/>
          </p:nvSpPr>
          <p:spPr>
            <a:xfrm>
              <a:off x="3788214" y="3648552"/>
              <a:ext cx="12591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800" dirty="0" err="1">
                  <a:solidFill>
                    <a:srgbClr val="000000"/>
                  </a:solidFill>
                </a:rPr>
                <a:t>U</a:t>
              </a:r>
              <a:r>
                <a:rPr lang="en-US" sz="2800" baseline="-25000" dirty="0" err="1">
                  <a:solidFill>
                    <a:srgbClr val="000000"/>
                  </a:solidFill>
                </a:rPr>
                <a:t>dry</a:t>
              </a:r>
              <a:r>
                <a:rPr lang="en-US" sz="2800" dirty="0">
                  <a:solidFill>
                    <a:srgbClr val="000000"/>
                  </a:solidFill>
                </a:rPr>
                <a:t> =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83C2A13-49C2-4FB1-9945-DBF81BD330E3}"/>
                </a:ext>
              </a:extLst>
            </p:cNvPr>
            <p:cNvSpPr txBox="1"/>
            <p:nvPr/>
          </p:nvSpPr>
          <p:spPr>
            <a:xfrm>
              <a:off x="5979884" y="3124976"/>
              <a:ext cx="19957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l-GR" sz="3200" dirty="0">
                  <a:solidFill>
                    <a:srgbClr val="000000"/>
                  </a:solidFill>
                </a:rPr>
                <a:t>Σ</a:t>
              </a:r>
              <a:r>
                <a:rPr lang="en-US" sz="3200" dirty="0">
                  <a:solidFill>
                    <a:srgbClr val="000000"/>
                  </a:solidFill>
                </a:rPr>
                <a:t> σ</a:t>
              </a:r>
              <a:r>
                <a:rPr lang="en-US" sz="3200" baseline="30000" dirty="0">
                  <a:solidFill>
                    <a:srgbClr val="000000"/>
                  </a:solidFill>
                </a:rPr>
                <a:t>2</a:t>
              </a:r>
              <a:r>
                <a:rPr lang="en-US" sz="3200" baseline="-25000" dirty="0">
                  <a:solidFill>
                    <a:srgbClr val="000000"/>
                  </a:solidFill>
                </a:rPr>
                <a:t>ens-n</a:t>
              </a:r>
              <a:endParaRPr lang="en-US" sz="24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DFAA061-195B-4D2A-B414-1E4EA8278D05}"/>
                </a:ext>
              </a:extLst>
            </p:cNvPr>
            <p:cNvSpPr txBox="1"/>
            <p:nvPr/>
          </p:nvSpPr>
          <p:spPr>
            <a:xfrm>
              <a:off x="6106887" y="3976420"/>
              <a:ext cx="12591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200" dirty="0">
                  <a:solidFill>
                    <a:srgbClr val="000000"/>
                  </a:solidFill>
                </a:rPr>
                <a:t>σ</a:t>
              </a:r>
              <a:r>
                <a:rPr lang="en-US" sz="3200" baseline="30000" dirty="0">
                  <a:solidFill>
                    <a:srgbClr val="000000"/>
                  </a:solidFill>
                </a:rPr>
                <a:t>2</a:t>
              </a:r>
              <a:r>
                <a:rPr lang="en-US" sz="3200" baseline="-25000" dirty="0">
                  <a:solidFill>
                    <a:srgbClr val="000000"/>
                  </a:solidFill>
                </a:rPr>
                <a:t>all</a:t>
              </a:r>
              <a:endParaRPr lang="en-US" sz="2400" baseline="-25000" dirty="0">
                <a:solidFill>
                  <a:srgbClr val="000000"/>
                </a:solidFill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BBFAE07-45EB-4BD7-84B8-8BF04B9EE2AC}"/>
                </a:ext>
              </a:extLst>
            </p:cNvPr>
            <p:cNvCxnSpPr>
              <a:cxnSpLocks/>
            </p:cNvCxnSpPr>
            <p:nvPr/>
          </p:nvCxnSpPr>
          <p:spPr>
            <a:xfrm>
              <a:off x="5270500" y="3894750"/>
              <a:ext cx="2679700" cy="0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B6B0E87-6811-4486-BC8B-D9B631316BFA}"/>
                </a:ext>
              </a:extLst>
            </p:cNvPr>
            <p:cNvSpPr txBox="1"/>
            <p:nvPr/>
          </p:nvSpPr>
          <p:spPr>
            <a:xfrm>
              <a:off x="5671031" y="3001533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F38F8FD-A3A5-4200-99E1-BE1963108FD3}"/>
                </a:ext>
              </a:extLst>
            </p:cNvPr>
            <p:cNvSpPr txBox="1"/>
            <p:nvPr/>
          </p:nvSpPr>
          <p:spPr>
            <a:xfrm>
              <a:off x="5488893" y="3492598"/>
              <a:ext cx="52129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 err="1">
                  <a:solidFill>
                    <a:srgbClr val="000000"/>
                  </a:solidFill>
                </a:rPr>
                <a:t>N</a:t>
              </a:r>
              <a:r>
                <a:rPr lang="en-US" sz="1600" baseline="-25000" dirty="0" err="1">
                  <a:solidFill>
                    <a:srgbClr val="000000"/>
                  </a:solidFill>
                </a:rPr>
                <a:t>dry</a:t>
              </a:r>
              <a:endParaRPr lang="en-US" sz="1600" baseline="-25000" dirty="0">
                <a:solidFill>
                  <a:srgbClr val="000000"/>
                </a:solidFill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51A0514-0C5F-494E-BB58-1030BBB4A965}"/>
                </a:ext>
              </a:extLst>
            </p:cNvPr>
            <p:cNvCxnSpPr>
              <a:cxnSpLocks/>
            </p:cNvCxnSpPr>
            <p:nvPr/>
          </p:nvCxnSpPr>
          <p:spPr>
            <a:xfrm>
              <a:off x="5512095" y="3429000"/>
              <a:ext cx="493189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EEA8141-E4DC-4ABF-A550-FFF3CEC452C8}"/>
                </a:ext>
              </a:extLst>
            </p:cNvPr>
            <p:cNvSpPr txBox="1"/>
            <p:nvPr/>
          </p:nvSpPr>
          <p:spPr>
            <a:xfrm>
              <a:off x="5969511" y="2915404"/>
              <a:ext cx="52129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 err="1">
                  <a:solidFill>
                    <a:srgbClr val="000000"/>
                  </a:solidFill>
                </a:rPr>
                <a:t>N</a:t>
              </a:r>
              <a:r>
                <a:rPr lang="en-US" sz="1600" baseline="-25000" dirty="0" err="1">
                  <a:solidFill>
                    <a:srgbClr val="000000"/>
                  </a:solidFill>
                </a:rPr>
                <a:t>dry</a:t>
              </a:r>
              <a:endParaRPr lang="en-US" sz="16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D12B4A9-9F6D-4249-9E32-E60283A133A5}"/>
                </a:ext>
              </a:extLst>
            </p:cNvPr>
            <p:cNvSpPr txBox="1"/>
            <p:nvPr/>
          </p:nvSpPr>
          <p:spPr>
            <a:xfrm>
              <a:off x="5960795" y="3544665"/>
              <a:ext cx="5325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n=1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CCD875E-DA49-4FBD-8BB3-834DE90CA98D}"/>
              </a:ext>
            </a:extLst>
          </p:cNvPr>
          <p:cNvSpPr txBox="1"/>
          <p:nvPr/>
        </p:nvSpPr>
        <p:spPr>
          <a:xfrm>
            <a:off x="3227828" y="3152518"/>
            <a:ext cx="29179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00FF"/>
                </a:solidFill>
              </a:rPr>
              <a:t>driest third of initializations</a:t>
            </a:r>
            <a:endParaRPr lang="en-US" sz="1600" dirty="0">
              <a:solidFill>
                <a:srgbClr val="0000FF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E261024-E41F-4CAE-81A8-10D403B9543A}"/>
              </a:ext>
            </a:extLst>
          </p:cNvPr>
          <p:cNvCxnSpPr/>
          <p:nvPr/>
        </p:nvCxnSpPr>
        <p:spPr>
          <a:xfrm flipH="1">
            <a:off x="3547858" y="3815557"/>
            <a:ext cx="173790" cy="321022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84A980F-18C3-4DC4-AB91-B6CEDBFB6E32}"/>
              </a:ext>
            </a:extLst>
          </p:cNvPr>
          <p:cNvGrpSpPr/>
          <p:nvPr/>
        </p:nvGrpSpPr>
        <p:grpSpPr>
          <a:xfrm>
            <a:off x="6302190" y="4073985"/>
            <a:ext cx="4187385" cy="1645791"/>
            <a:chOff x="3788214" y="2915404"/>
            <a:chExt cx="4187385" cy="164579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61B9FB9-A9E0-4B8E-98D0-B696867BD8BD}"/>
                </a:ext>
              </a:extLst>
            </p:cNvPr>
            <p:cNvSpPr txBox="1"/>
            <p:nvPr/>
          </p:nvSpPr>
          <p:spPr>
            <a:xfrm>
              <a:off x="3788214" y="3648552"/>
              <a:ext cx="12591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800" dirty="0" err="1">
                  <a:solidFill>
                    <a:srgbClr val="000000"/>
                  </a:solidFill>
                </a:rPr>
                <a:t>U</a:t>
              </a:r>
              <a:r>
                <a:rPr lang="en-US" sz="2800" baseline="-25000" dirty="0" err="1">
                  <a:solidFill>
                    <a:srgbClr val="000000"/>
                  </a:solidFill>
                </a:rPr>
                <a:t>wet</a:t>
              </a:r>
              <a:r>
                <a:rPr lang="en-US" sz="2800" dirty="0">
                  <a:solidFill>
                    <a:srgbClr val="000000"/>
                  </a:solidFill>
                </a:rPr>
                <a:t> =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D08A89A-C6D5-4D63-B5DF-9EA42447C1B6}"/>
                </a:ext>
              </a:extLst>
            </p:cNvPr>
            <p:cNvSpPr txBox="1"/>
            <p:nvPr/>
          </p:nvSpPr>
          <p:spPr>
            <a:xfrm>
              <a:off x="5979884" y="3124976"/>
              <a:ext cx="19957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l-GR" sz="3200" dirty="0">
                  <a:solidFill>
                    <a:srgbClr val="000000"/>
                  </a:solidFill>
                </a:rPr>
                <a:t>Σ</a:t>
              </a:r>
              <a:r>
                <a:rPr lang="en-US" sz="3200" dirty="0">
                  <a:solidFill>
                    <a:srgbClr val="000000"/>
                  </a:solidFill>
                </a:rPr>
                <a:t> σ</a:t>
              </a:r>
              <a:r>
                <a:rPr lang="en-US" sz="3200" baseline="30000" dirty="0">
                  <a:solidFill>
                    <a:srgbClr val="000000"/>
                  </a:solidFill>
                </a:rPr>
                <a:t>2</a:t>
              </a:r>
              <a:r>
                <a:rPr lang="en-US" sz="3200" baseline="-25000" dirty="0">
                  <a:solidFill>
                    <a:srgbClr val="000000"/>
                  </a:solidFill>
                </a:rPr>
                <a:t>ens-n</a:t>
              </a:r>
              <a:endParaRPr lang="en-US" sz="24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4CF1900-7C1C-41DA-84E5-63D8DAB26955}"/>
                </a:ext>
              </a:extLst>
            </p:cNvPr>
            <p:cNvSpPr txBox="1"/>
            <p:nvPr/>
          </p:nvSpPr>
          <p:spPr>
            <a:xfrm>
              <a:off x="6106887" y="3976420"/>
              <a:ext cx="12591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200" dirty="0">
                  <a:solidFill>
                    <a:srgbClr val="000000"/>
                  </a:solidFill>
                </a:rPr>
                <a:t>σ</a:t>
              </a:r>
              <a:r>
                <a:rPr lang="en-US" sz="3200" baseline="30000" dirty="0">
                  <a:solidFill>
                    <a:srgbClr val="000000"/>
                  </a:solidFill>
                </a:rPr>
                <a:t>2</a:t>
              </a:r>
              <a:r>
                <a:rPr lang="en-US" sz="3200" baseline="-25000" dirty="0">
                  <a:solidFill>
                    <a:srgbClr val="000000"/>
                  </a:solidFill>
                </a:rPr>
                <a:t>all</a:t>
              </a:r>
              <a:endParaRPr lang="en-US" sz="2400" baseline="-25000" dirty="0">
                <a:solidFill>
                  <a:srgbClr val="000000"/>
                </a:solidFill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C131C83-8310-46D2-B663-CD07EA6F0618}"/>
                </a:ext>
              </a:extLst>
            </p:cNvPr>
            <p:cNvCxnSpPr>
              <a:cxnSpLocks/>
            </p:cNvCxnSpPr>
            <p:nvPr/>
          </p:nvCxnSpPr>
          <p:spPr>
            <a:xfrm>
              <a:off x="5270500" y="3894750"/>
              <a:ext cx="2679700" cy="0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EAAA5B1-8E9A-40A8-BBCB-F6F88CB2992F}"/>
                </a:ext>
              </a:extLst>
            </p:cNvPr>
            <p:cNvSpPr txBox="1"/>
            <p:nvPr/>
          </p:nvSpPr>
          <p:spPr>
            <a:xfrm>
              <a:off x="5671031" y="3001533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C2D9BE-14D5-4604-BE13-2DB4F894004C}"/>
                </a:ext>
              </a:extLst>
            </p:cNvPr>
            <p:cNvSpPr txBox="1"/>
            <p:nvPr/>
          </p:nvSpPr>
          <p:spPr>
            <a:xfrm>
              <a:off x="5488893" y="3492598"/>
              <a:ext cx="5453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 err="1">
                  <a:solidFill>
                    <a:srgbClr val="000000"/>
                  </a:solidFill>
                </a:rPr>
                <a:t>N</a:t>
              </a:r>
              <a:r>
                <a:rPr lang="en-US" sz="1600" baseline="-25000" dirty="0" err="1">
                  <a:solidFill>
                    <a:srgbClr val="000000"/>
                  </a:solidFill>
                </a:rPr>
                <a:t>wet</a:t>
              </a:r>
              <a:endParaRPr lang="en-US" sz="1600" baseline="-25000" dirty="0">
                <a:solidFill>
                  <a:srgbClr val="000000"/>
                </a:solidFill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6DE7D25-B433-4E95-80A5-FE4CD4C16373}"/>
                </a:ext>
              </a:extLst>
            </p:cNvPr>
            <p:cNvCxnSpPr>
              <a:cxnSpLocks/>
            </p:cNvCxnSpPr>
            <p:nvPr/>
          </p:nvCxnSpPr>
          <p:spPr>
            <a:xfrm>
              <a:off x="5512095" y="3429000"/>
              <a:ext cx="493189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60A2D1D-72B1-4E04-9329-8AD2F8031F97}"/>
                </a:ext>
              </a:extLst>
            </p:cNvPr>
            <p:cNvSpPr txBox="1"/>
            <p:nvPr/>
          </p:nvSpPr>
          <p:spPr>
            <a:xfrm>
              <a:off x="5969511" y="2915404"/>
              <a:ext cx="5453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 err="1">
                  <a:solidFill>
                    <a:srgbClr val="000000"/>
                  </a:solidFill>
                </a:rPr>
                <a:t>N</a:t>
              </a:r>
              <a:r>
                <a:rPr lang="en-US" sz="1600" baseline="-25000" dirty="0" err="1">
                  <a:solidFill>
                    <a:srgbClr val="000000"/>
                  </a:solidFill>
                </a:rPr>
                <a:t>wet</a:t>
              </a:r>
              <a:endParaRPr lang="en-US" sz="16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50B183F-BE30-4B0F-B9DC-DA33D9F42B4B}"/>
                </a:ext>
              </a:extLst>
            </p:cNvPr>
            <p:cNvSpPr txBox="1"/>
            <p:nvPr/>
          </p:nvSpPr>
          <p:spPr>
            <a:xfrm>
              <a:off x="5960795" y="3544665"/>
              <a:ext cx="5325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000000"/>
                  </a:solidFill>
                </a:rPr>
                <a:t>n=1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9A9FDF99-F558-4C2C-A1D9-478591932823}"/>
              </a:ext>
            </a:extLst>
          </p:cNvPr>
          <p:cNvSpPr txBox="1"/>
          <p:nvPr/>
        </p:nvSpPr>
        <p:spPr>
          <a:xfrm>
            <a:off x="8474771" y="3123969"/>
            <a:ext cx="29179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00FF"/>
                </a:solidFill>
              </a:rPr>
              <a:t>wettest third of initializations</a:t>
            </a:r>
            <a:endParaRPr lang="en-US" sz="1600" dirty="0">
              <a:solidFill>
                <a:srgbClr val="0000FF"/>
              </a:solidFill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D97260B-2304-4E18-959E-FB8EBA2308C9}"/>
              </a:ext>
            </a:extLst>
          </p:cNvPr>
          <p:cNvCxnSpPr/>
          <p:nvPr/>
        </p:nvCxnSpPr>
        <p:spPr>
          <a:xfrm flipH="1">
            <a:off x="8794801" y="3787008"/>
            <a:ext cx="173790" cy="321022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1D6AD-626C-484D-894B-DC259E364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1939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8ECA60-EC12-4B45-84A2-F27053C3A00E}"/>
              </a:ext>
            </a:extLst>
          </p:cNvPr>
          <p:cNvSpPr txBox="1"/>
          <p:nvPr/>
        </p:nvSpPr>
        <p:spPr>
          <a:xfrm>
            <a:off x="308224" y="493883"/>
            <a:ext cx="1157897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00"/>
                </a:solidFill>
              </a:rPr>
              <a:t>So, what do we expect?</a:t>
            </a:r>
          </a:p>
          <a:p>
            <a:pPr algn="l"/>
            <a:endParaRPr lang="en-US" sz="2800" dirty="0">
              <a:solidFill>
                <a:srgbClr val="000000"/>
              </a:solidFill>
            </a:endParaRPr>
          </a:p>
          <a:p>
            <a:pPr lvl="2"/>
            <a:r>
              <a:rPr lang="en-US" sz="2800" u="sng" dirty="0">
                <a:solidFill>
                  <a:srgbClr val="000000"/>
                </a:solidFill>
              </a:rPr>
              <a:t>Low initial soil moisture:</a:t>
            </a:r>
          </a:p>
          <a:p>
            <a:pPr lvl="4"/>
            <a:r>
              <a:rPr lang="en-US" sz="2800" dirty="0">
                <a:solidFill>
                  <a:srgbClr val="0000FF"/>
                </a:solidFill>
              </a:rPr>
              <a:t>Low W forecast spread</a:t>
            </a:r>
          </a:p>
          <a:p>
            <a:pPr lvl="4"/>
            <a:r>
              <a:rPr lang="en-US" sz="2800" dirty="0">
                <a:solidFill>
                  <a:srgbClr val="FF0000"/>
                </a:solidFill>
              </a:rPr>
              <a:t>High E forecast spread</a:t>
            </a:r>
          </a:p>
          <a:p>
            <a:pPr lvl="2"/>
            <a:endParaRPr lang="en-US" sz="2800" dirty="0">
              <a:solidFill>
                <a:srgbClr val="000000"/>
              </a:solidFill>
            </a:endParaRPr>
          </a:p>
          <a:p>
            <a:pPr lvl="2"/>
            <a:r>
              <a:rPr lang="en-US" sz="2800" u="sng" dirty="0">
                <a:solidFill>
                  <a:srgbClr val="000000"/>
                </a:solidFill>
              </a:rPr>
              <a:t>High initial soil moisture:</a:t>
            </a:r>
          </a:p>
          <a:p>
            <a:pPr lvl="4"/>
            <a:r>
              <a:rPr lang="en-US" sz="2800" dirty="0">
                <a:solidFill>
                  <a:srgbClr val="FF0000"/>
                </a:solidFill>
              </a:rPr>
              <a:t>High W forecast spread</a:t>
            </a:r>
          </a:p>
          <a:p>
            <a:pPr lvl="4"/>
            <a:r>
              <a:rPr lang="en-US" sz="2800" dirty="0">
                <a:solidFill>
                  <a:srgbClr val="0000FF"/>
                </a:solidFill>
              </a:rPr>
              <a:t>Low E forecast spread</a:t>
            </a:r>
          </a:p>
          <a:p>
            <a:pPr lvl="2"/>
            <a:endParaRPr lang="en-US" sz="2800" dirty="0">
              <a:solidFill>
                <a:srgbClr val="0000FF"/>
              </a:solidFill>
            </a:endParaRPr>
          </a:p>
          <a:p>
            <a:pPr lvl="2"/>
            <a:endParaRPr lang="en-US" sz="2800" dirty="0">
              <a:solidFill>
                <a:srgbClr val="0000FF"/>
              </a:solidFill>
            </a:endParaRPr>
          </a:p>
          <a:p>
            <a:pPr algn="ctr"/>
            <a:r>
              <a:rPr lang="en-US" sz="3200" dirty="0">
                <a:solidFill>
                  <a:srgbClr val="339933"/>
                </a:solidFill>
                <a:latin typeface="Wingdings 3" panose="05040102010807070707" pitchFamily="18" charset="2"/>
              </a:rPr>
              <a:t>a</a:t>
            </a:r>
            <a:r>
              <a:rPr lang="en-US" sz="3200" dirty="0">
                <a:solidFill>
                  <a:srgbClr val="339933"/>
                </a:solidFill>
              </a:rPr>
              <a:t> we expect </a:t>
            </a:r>
            <a:r>
              <a:rPr lang="en-US" sz="3200" dirty="0" err="1">
                <a:solidFill>
                  <a:srgbClr val="339933"/>
                </a:solidFill>
              </a:rPr>
              <a:t>U</a:t>
            </a:r>
            <a:r>
              <a:rPr lang="en-US" sz="3200" baseline="-25000" dirty="0" err="1">
                <a:solidFill>
                  <a:srgbClr val="339933"/>
                </a:solidFill>
              </a:rPr>
              <a:t>dry</a:t>
            </a:r>
            <a:r>
              <a:rPr lang="en-US" sz="3200" dirty="0">
                <a:solidFill>
                  <a:srgbClr val="339933"/>
                </a:solidFill>
              </a:rPr>
              <a:t> – </a:t>
            </a:r>
            <a:r>
              <a:rPr lang="en-US" sz="3200" dirty="0" err="1">
                <a:solidFill>
                  <a:srgbClr val="339933"/>
                </a:solidFill>
              </a:rPr>
              <a:t>U</a:t>
            </a:r>
            <a:r>
              <a:rPr lang="en-US" sz="3200" baseline="-25000" dirty="0" err="1">
                <a:solidFill>
                  <a:srgbClr val="339933"/>
                </a:solidFill>
              </a:rPr>
              <a:t>wet</a:t>
            </a:r>
            <a:r>
              <a:rPr lang="en-US" sz="3200" dirty="0">
                <a:solidFill>
                  <a:srgbClr val="339933"/>
                </a:solidFill>
              </a:rPr>
              <a:t>  to be </a:t>
            </a:r>
            <a:r>
              <a:rPr lang="en-US" sz="3200" u="sng" dirty="0">
                <a:solidFill>
                  <a:srgbClr val="339933"/>
                </a:solidFill>
              </a:rPr>
              <a:t>negative</a:t>
            </a:r>
            <a:r>
              <a:rPr lang="en-US" sz="3200" dirty="0">
                <a:solidFill>
                  <a:srgbClr val="339933"/>
                </a:solidFill>
              </a:rPr>
              <a:t> for W and </a:t>
            </a:r>
            <a:r>
              <a:rPr lang="en-US" sz="3200" u="sng" dirty="0">
                <a:solidFill>
                  <a:srgbClr val="339933"/>
                </a:solidFill>
              </a:rPr>
              <a:t>positive</a:t>
            </a:r>
            <a:r>
              <a:rPr lang="en-US" sz="3200" dirty="0">
                <a:solidFill>
                  <a:srgbClr val="339933"/>
                </a:solidFill>
              </a:rPr>
              <a:t> for 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3FABD8-E401-4A86-9367-1E19B15E5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788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C4A801-658D-4174-BEF8-019EDB94F2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48" t="42758" r="4397" b="16935"/>
          <a:stretch/>
        </p:blipFill>
        <p:spPr>
          <a:xfrm>
            <a:off x="1697421" y="2764220"/>
            <a:ext cx="8797158" cy="27642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989FE0-47BE-4B11-8EC6-35C0C69D1970}"/>
              </a:ext>
            </a:extLst>
          </p:cNvPr>
          <p:cNvSpPr txBox="1"/>
          <p:nvPr/>
        </p:nvSpPr>
        <p:spPr>
          <a:xfrm>
            <a:off x="308224" y="750737"/>
            <a:ext cx="115789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</a:rPr>
              <a:t>This is, in fact, exactly what we see in the simple model results:</a:t>
            </a:r>
          </a:p>
          <a:p>
            <a:pPr algn="l"/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C133D3-A2A4-42BB-96F8-DC1033929C70}"/>
              </a:ext>
            </a:extLst>
          </p:cNvPr>
          <p:cNvSpPr txBox="1"/>
          <p:nvPr/>
        </p:nvSpPr>
        <p:spPr>
          <a:xfrm>
            <a:off x="1787701" y="1817859"/>
            <a:ext cx="3698448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0000FF"/>
                </a:solidFill>
              </a:rPr>
              <a:t>U</a:t>
            </a:r>
            <a:r>
              <a:rPr lang="en-US" sz="3600" baseline="-25000" dirty="0" err="1">
                <a:solidFill>
                  <a:srgbClr val="0000FF"/>
                </a:solidFill>
              </a:rPr>
              <a:t>dry</a:t>
            </a:r>
            <a:r>
              <a:rPr lang="en-US" sz="3600" dirty="0">
                <a:solidFill>
                  <a:srgbClr val="0000FF"/>
                </a:solidFill>
              </a:rPr>
              <a:t> – </a:t>
            </a:r>
            <a:r>
              <a:rPr lang="en-US" sz="3600" dirty="0" err="1">
                <a:solidFill>
                  <a:srgbClr val="0000FF"/>
                </a:solidFill>
              </a:rPr>
              <a:t>U</a:t>
            </a:r>
            <a:r>
              <a:rPr lang="en-US" sz="3600" baseline="-25000" dirty="0" err="1">
                <a:solidFill>
                  <a:srgbClr val="0000FF"/>
                </a:solidFill>
              </a:rPr>
              <a:t>wet</a:t>
            </a:r>
            <a:endParaRPr lang="en-US" sz="3600" dirty="0">
              <a:solidFill>
                <a:srgbClr val="0000FF"/>
              </a:solidFill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</a:rPr>
              <a:t>for soil moisture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5781DD-D018-4EAB-9CE2-BF1F90FF46FB}"/>
              </a:ext>
            </a:extLst>
          </p:cNvPr>
          <p:cNvSpPr txBox="1"/>
          <p:nvPr/>
        </p:nvSpPr>
        <p:spPr>
          <a:xfrm>
            <a:off x="6103911" y="1856576"/>
            <a:ext cx="3980578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0000FF"/>
                </a:solidFill>
              </a:rPr>
              <a:t>U</a:t>
            </a:r>
            <a:r>
              <a:rPr lang="en-US" sz="3600" baseline="-25000" dirty="0" err="1">
                <a:solidFill>
                  <a:srgbClr val="0000FF"/>
                </a:solidFill>
              </a:rPr>
              <a:t>dry</a:t>
            </a:r>
            <a:r>
              <a:rPr lang="en-US" sz="3600" dirty="0">
                <a:solidFill>
                  <a:srgbClr val="0000FF"/>
                </a:solidFill>
              </a:rPr>
              <a:t> – </a:t>
            </a:r>
            <a:r>
              <a:rPr lang="en-US" sz="3600" dirty="0" err="1">
                <a:solidFill>
                  <a:srgbClr val="0000FF"/>
                </a:solidFill>
              </a:rPr>
              <a:t>U</a:t>
            </a:r>
            <a:r>
              <a:rPr lang="en-US" sz="3600" baseline="-25000" dirty="0" err="1">
                <a:solidFill>
                  <a:srgbClr val="0000FF"/>
                </a:solidFill>
              </a:rPr>
              <a:t>wet</a:t>
            </a:r>
            <a:endParaRPr lang="en-US" sz="3600" dirty="0">
              <a:solidFill>
                <a:srgbClr val="0000FF"/>
              </a:solidFill>
            </a:endParaRPr>
          </a:p>
          <a:p>
            <a:pPr algn="ctr"/>
            <a:r>
              <a:rPr lang="en-US" sz="3600" dirty="0">
                <a:solidFill>
                  <a:srgbClr val="0000FF"/>
                </a:solidFill>
              </a:rPr>
              <a:t>evapotranspiration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BB86E-2FBB-4B5F-83A3-42C6B393E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46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8190C6B-ABF8-434C-821E-1164A64F98C5}"/>
              </a:ext>
            </a:extLst>
          </p:cNvPr>
          <p:cNvGrpSpPr/>
          <p:nvPr/>
        </p:nvGrpSpPr>
        <p:grpSpPr>
          <a:xfrm>
            <a:off x="10014948" y="2971803"/>
            <a:ext cx="687303" cy="2764221"/>
            <a:chOff x="-1913901" y="2552676"/>
            <a:chExt cx="505268" cy="229470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CE6238E-96C1-4373-807F-CF4D86C26223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0F8125A-3778-4EE0-8FDB-A32A6A0224E3}"/>
                </a:ext>
              </a:extLst>
            </p:cNvPr>
            <p:cNvSpPr txBox="1"/>
            <p:nvPr/>
          </p:nvSpPr>
          <p:spPr>
            <a:xfrm>
              <a:off x="-1913899" y="4043293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02B25A1-EBF2-4C77-9909-EBB517A703AC}"/>
                </a:ext>
              </a:extLst>
            </p:cNvPr>
            <p:cNvSpPr txBox="1"/>
            <p:nvPr/>
          </p:nvSpPr>
          <p:spPr>
            <a:xfrm>
              <a:off x="-1913900" y="4407165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C9F3615-7D66-40B3-85DE-58415E9CF6DB}"/>
                </a:ext>
              </a:extLst>
            </p:cNvPr>
            <p:cNvSpPr txBox="1"/>
            <p:nvPr/>
          </p:nvSpPr>
          <p:spPr>
            <a:xfrm>
              <a:off x="-1913900" y="3667305"/>
              <a:ext cx="505267" cy="296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6605422-3044-46A8-B1C2-53B656BB1462}"/>
                </a:ext>
              </a:extLst>
            </p:cNvPr>
            <p:cNvSpPr txBox="1"/>
            <p:nvPr/>
          </p:nvSpPr>
          <p:spPr>
            <a:xfrm>
              <a:off x="-1913899" y="2934906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469B1E7-28F3-456E-BC0C-D9C4B780A48B}"/>
                </a:ext>
              </a:extLst>
            </p:cNvPr>
            <p:cNvSpPr txBox="1"/>
            <p:nvPr/>
          </p:nvSpPr>
          <p:spPr>
            <a:xfrm>
              <a:off x="-1913901" y="3299705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618B4DE-48EC-4967-8003-115F54358301}"/>
                </a:ext>
              </a:extLst>
            </p:cNvPr>
            <p:cNvSpPr txBox="1"/>
            <p:nvPr/>
          </p:nvSpPr>
          <p:spPr>
            <a:xfrm>
              <a:off x="-1913901" y="2552676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1.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A1B60BF-B58F-43C2-9586-17AD910A8A48}"/>
              </a:ext>
            </a:extLst>
          </p:cNvPr>
          <p:cNvGrpSpPr/>
          <p:nvPr/>
        </p:nvGrpSpPr>
        <p:grpSpPr>
          <a:xfrm>
            <a:off x="5722667" y="2971803"/>
            <a:ext cx="512859" cy="2764221"/>
            <a:chOff x="-1913901" y="2552676"/>
            <a:chExt cx="505268" cy="229470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0E03E02-79EF-4E5C-8251-DE2FA921213A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5205C07-8CA5-47B6-B877-C7D6F965EF5C}"/>
                </a:ext>
              </a:extLst>
            </p:cNvPr>
            <p:cNvSpPr txBox="1"/>
            <p:nvPr/>
          </p:nvSpPr>
          <p:spPr>
            <a:xfrm>
              <a:off x="-1913899" y="4043293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DA8B0E5-C0D5-40CF-9A65-229F0AB37D9D}"/>
                </a:ext>
              </a:extLst>
            </p:cNvPr>
            <p:cNvSpPr txBox="1"/>
            <p:nvPr/>
          </p:nvSpPr>
          <p:spPr>
            <a:xfrm>
              <a:off x="-1913900" y="4407165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3E3B4BE-DAA9-49A8-AEBF-A8ADEAC5A283}"/>
                </a:ext>
              </a:extLst>
            </p:cNvPr>
            <p:cNvSpPr txBox="1"/>
            <p:nvPr/>
          </p:nvSpPr>
          <p:spPr>
            <a:xfrm>
              <a:off x="-1913900" y="3667305"/>
              <a:ext cx="505267" cy="296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9938835-CAF9-48BB-A7E1-C451CE8395A7}"/>
                </a:ext>
              </a:extLst>
            </p:cNvPr>
            <p:cNvSpPr txBox="1"/>
            <p:nvPr/>
          </p:nvSpPr>
          <p:spPr>
            <a:xfrm>
              <a:off x="-1913899" y="2934906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0.8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7F8BC7E-8D1D-4B96-9FF5-3CD70A80514E}"/>
                </a:ext>
              </a:extLst>
            </p:cNvPr>
            <p:cNvSpPr txBox="1"/>
            <p:nvPr/>
          </p:nvSpPr>
          <p:spPr>
            <a:xfrm>
              <a:off x="-1913901" y="3299705"/>
              <a:ext cx="380232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0.6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C3F9162-AA5B-4BD6-B99D-47C40677C359}"/>
                </a:ext>
              </a:extLst>
            </p:cNvPr>
            <p:cNvSpPr txBox="1"/>
            <p:nvPr/>
          </p:nvSpPr>
          <p:spPr>
            <a:xfrm>
              <a:off x="-1913901" y="2552676"/>
              <a:ext cx="301686" cy="296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1.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88575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A73E7B-A100-497A-A781-BFAD322E9AB9}"/>
              </a:ext>
            </a:extLst>
          </p:cNvPr>
          <p:cNvSpPr txBox="1"/>
          <p:nvPr/>
        </p:nvSpPr>
        <p:spPr>
          <a:xfrm>
            <a:off x="989744" y="2476072"/>
            <a:ext cx="102125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solidFill>
                  <a:srgbClr val="C00000"/>
                </a:solidFill>
              </a:rPr>
              <a:t>What does this say, though, about skill levels in the full GMAO S2S forecast system?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5E17BE-976D-4ECB-AB71-66C6FB9E7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3910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FA4289-3772-43F5-B804-869D5DAD1BE7}"/>
              </a:ext>
            </a:extLst>
          </p:cNvPr>
          <p:cNvSpPr txBox="1"/>
          <p:nvPr/>
        </p:nvSpPr>
        <p:spPr>
          <a:xfrm>
            <a:off x="578777" y="1012954"/>
            <a:ext cx="1103444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000000"/>
                </a:solidFill>
              </a:rPr>
              <a:t>Compute skill (RMSE vs MERRA-2 “observations”) separately for two subsets of GMAO S2S subseasonal forecasts (days 16-30).</a:t>
            </a:r>
          </a:p>
          <a:p>
            <a:pPr algn="l"/>
            <a:endParaRPr lang="en-US" sz="2800" dirty="0">
              <a:solidFill>
                <a:srgbClr val="000000"/>
              </a:solidFill>
            </a:endParaRPr>
          </a:p>
          <a:p>
            <a:pPr algn="l"/>
            <a:r>
              <a:rPr lang="en-US" sz="2800" dirty="0">
                <a:solidFill>
                  <a:srgbClr val="000000"/>
                </a:solidFill>
              </a:rPr>
              <a:t>Subset 1:  Driest third of soil moisture initializations</a:t>
            </a:r>
          </a:p>
          <a:p>
            <a:pPr algn="l"/>
            <a:endParaRPr lang="en-US" sz="2800" dirty="0">
              <a:solidFill>
                <a:srgbClr val="000000"/>
              </a:solidFill>
            </a:endParaRPr>
          </a:p>
          <a:p>
            <a:pPr algn="l"/>
            <a:r>
              <a:rPr lang="en-US" sz="2800" dirty="0">
                <a:solidFill>
                  <a:srgbClr val="000000"/>
                </a:solidFill>
              </a:rPr>
              <a:t>Subset 2:  Wettest third of soil moisture initializations</a:t>
            </a:r>
          </a:p>
          <a:p>
            <a:pPr algn="l"/>
            <a:endParaRPr lang="en-US" sz="2800" dirty="0">
              <a:solidFill>
                <a:srgbClr val="000000"/>
              </a:solidFill>
            </a:endParaRPr>
          </a:p>
          <a:p>
            <a:pPr algn="l"/>
            <a:endParaRPr lang="en-US" sz="2800" dirty="0">
              <a:solidFill>
                <a:srgbClr val="000000"/>
              </a:solidFill>
            </a:endParaRPr>
          </a:p>
          <a:p>
            <a:pPr algn="l"/>
            <a:r>
              <a:rPr lang="en-US" sz="2800" dirty="0">
                <a:solidFill>
                  <a:srgbClr val="000000"/>
                </a:solidFill>
              </a:rPr>
              <a:t>We expect that RMSE(driest third) – RMSE(wettest third) should be: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00FF"/>
                </a:solidFill>
              </a:rPr>
              <a:t>negative for soil moisture (skill higher for dry conditions)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FF0000"/>
                </a:solidFill>
              </a:rPr>
              <a:t>positive for evapotranspiration (skill higher for wet conditions)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108915-CD51-407B-AB14-05CF8536F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0664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12929A-E01E-4289-87AB-C4E9AA410B36}"/>
              </a:ext>
            </a:extLst>
          </p:cNvPr>
          <p:cNvSpPr txBox="1"/>
          <p:nvPr/>
        </p:nvSpPr>
        <p:spPr>
          <a:xfrm>
            <a:off x="460303" y="593713"/>
            <a:ext cx="392505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0000"/>
                </a:solidFill>
              </a:rPr>
              <a:t>This is, in fact, what </a:t>
            </a:r>
          </a:p>
          <a:p>
            <a:pPr algn="l"/>
            <a:r>
              <a:rPr lang="en-US" sz="2400" dirty="0">
                <a:solidFill>
                  <a:srgbClr val="000000"/>
                </a:solidFill>
              </a:rPr>
              <a:t>we see.</a:t>
            </a:r>
          </a:p>
          <a:p>
            <a:pPr algn="l"/>
            <a:endParaRPr lang="en-US" sz="2400" dirty="0">
              <a:solidFill>
                <a:srgbClr val="000000"/>
              </a:solidFill>
            </a:endParaRPr>
          </a:p>
          <a:p>
            <a:pPr algn="l"/>
            <a:endParaRPr lang="en-US" sz="2400" dirty="0">
              <a:solidFill>
                <a:srgbClr val="000000"/>
              </a:solidFill>
            </a:endParaRPr>
          </a:p>
          <a:p>
            <a:pPr algn="l"/>
            <a:r>
              <a:rPr lang="en-US" sz="2400" i="1" dirty="0">
                <a:solidFill>
                  <a:srgbClr val="000000"/>
                </a:solidFill>
              </a:rPr>
              <a:t>Here, given the more limited data, we look at 10 forecast starts per year (May – September) during the SubX period, 1999-2015.</a:t>
            </a:r>
          </a:p>
          <a:p>
            <a:pPr algn="l"/>
            <a:endParaRPr lang="en-US" sz="2400" i="1" dirty="0">
              <a:solidFill>
                <a:srgbClr val="000000"/>
              </a:solidFill>
            </a:endParaRPr>
          </a:p>
          <a:p>
            <a:r>
              <a:rPr lang="en-US" sz="2400" i="1" dirty="0">
                <a:solidFill>
                  <a:srgbClr val="000000"/>
                </a:solidFill>
              </a:rPr>
              <a:t>The mixing of different months motivates the scaling of E by </a:t>
            </a:r>
            <a:r>
              <a:rPr lang="en-US" sz="2400" i="1" dirty="0" err="1">
                <a:solidFill>
                  <a:srgbClr val="000000"/>
                </a:solidFill>
              </a:rPr>
              <a:t>R</a:t>
            </a:r>
            <a:r>
              <a:rPr lang="en-US" sz="2400" i="1" baseline="-25000" dirty="0" err="1">
                <a:solidFill>
                  <a:srgbClr val="000000"/>
                </a:solidFill>
              </a:rPr>
              <a:t>net-clim</a:t>
            </a:r>
            <a:r>
              <a:rPr lang="en-US" sz="2400" i="1" dirty="0">
                <a:solidFill>
                  <a:srgbClr val="000000"/>
                </a:solidFill>
              </a:rPr>
              <a:t>.</a:t>
            </a:r>
            <a:endParaRPr lang="en-US" sz="2400" i="1" baseline="-25000" dirty="0">
              <a:solidFill>
                <a:srgbClr val="000000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FBE0A9-BEF0-44EB-8E2C-D12FF30C327C}"/>
              </a:ext>
            </a:extLst>
          </p:cNvPr>
          <p:cNvGrpSpPr/>
          <p:nvPr/>
        </p:nvGrpSpPr>
        <p:grpSpPr>
          <a:xfrm>
            <a:off x="6530404" y="1688083"/>
            <a:ext cx="4616970" cy="4712718"/>
            <a:chOff x="6111304" y="1170551"/>
            <a:chExt cx="4616970" cy="509055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0031789-8A52-4EC8-8E82-9BB1809EE1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8062" t="19775" r="10252" b="8913"/>
            <a:stretch/>
          </p:blipFill>
          <p:spPr>
            <a:xfrm>
              <a:off x="6399407" y="1370606"/>
              <a:ext cx="3863084" cy="48905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E3F3E45-9C4D-4466-A8A9-EE294C50D96F}"/>
                </a:ext>
              </a:extLst>
            </p:cNvPr>
            <p:cNvSpPr txBox="1"/>
            <p:nvPr/>
          </p:nvSpPr>
          <p:spPr>
            <a:xfrm>
              <a:off x="6949504" y="1170551"/>
              <a:ext cx="2472152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b="1" dirty="0">
                  <a:solidFill>
                    <a:srgbClr val="000000"/>
                  </a:solidFill>
                </a:rPr>
                <a:t>  Soil moisture, W 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4B14D73-E245-4B8E-A4F2-0328E0D92A2E}"/>
                </a:ext>
              </a:extLst>
            </p:cNvPr>
            <p:cNvSpPr txBox="1"/>
            <p:nvPr/>
          </p:nvSpPr>
          <p:spPr>
            <a:xfrm>
              <a:off x="6111304" y="3635397"/>
              <a:ext cx="461697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b="1" dirty="0">
                  <a:solidFill>
                    <a:srgbClr val="000000"/>
                  </a:solidFill>
                </a:rPr>
                <a:t>Scaled evapotranspiration, E/</a:t>
              </a:r>
              <a:r>
                <a:rPr lang="en-US" sz="2000" b="1" dirty="0" err="1">
                  <a:solidFill>
                    <a:srgbClr val="000000"/>
                  </a:solidFill>
                </a:rPr>
                <a:t>R</a:t>
              </a:r>
              <a:r>
                <a:rPr lang="en-US" sz="2000" b="1" baseline="-25000" dirty="0" err="1">
                  <a:solidFill>
                    <a:srgbClr val="000000"/>
                  </a:solidFill>
                </a:rPr>
                <a:t>net-clim</a:t>
              </a:r>
              <a:endParaRPr lang="en-US" sz="2000" b="1" baseline="-25000" dirty="0">
                <a:solidFill>
                  <a:srgbClr val="000000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5499BA1-6CC2-4E70-B260-B53D63E2EAA8}"/>
              </a:ext>
            </a:extLst>
          </p:cNvPr>
          <p:cNvSpPr txBox="1"/>
          <p:nvPr/>
        </p:nvSpPr>
        <p:spPr>
          <a:xfrm>
            <a:off x="5226191" y="667420"/>
            <a:ext cx="6756978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0000FF"/>
                </a:solidFill>
              </a:rPr>
              <a:t>Full GMAO S2S forecast (days 16-30):</a:t>
            </a:r>
          </a:p>
          <a:p>
            <a:pPr algn="ctr"/>
            <a:r>
              <a:rPr lang="en-US" sz="2800" dirty="0">
                <a:solidFill>
                  <a:srgbClr val="0000FF"/>
                </a:solidFill>
              </a:rPr>
              <a:t>RMSE(driest third) – RMSE(wettest third)</a:t>
            </a:r>
          </a:p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3E9FEC-7638-4A3D-8E15-5396CC3E5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49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5402285-D145-4807-9BC2-3A7064625EC6}"/>
              </a:ext>
            </a:extLst>
          </p:cNvPr>
          <p:cNvGrpSpPr/>
          <p:nvPr/>
        </p:nvGrpSpPr>
        <p:grpSpPr>
          <a:xfrm>
            <a:off x="10437791" y="1955133"/>
            <a:ext cx="383439" cy="2215366"/>
            <a:chOff x="-1913901" y="2582261"/>
            <a:chExt cx="450751" cy="226511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E24BA7-B2CE-4B97-9006-6486196B3660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C223FE3-FD66-4277-B57F-C1621A1F0714}"/>
                </a:ext>
              </a:extLst>
            </p:cNvPr>
            <p:cNvSpPr txBox="1"/>
            <p:nvPr/>
          </p:nvSpPr>
          <p:spPr>
            <a:xfrm>
              <a:off x="-1913900" y="4407165"/>
              <a:ext cx="450750" cy="236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00" dirty="0">
                  <a:solidFill>
                    <a:srgbClr val="000000"/>
                  </a:solidFill>
                </a:rPr>
                <a:t>-.05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8B8BF98-A7D2-475A-A54F-D7E4BBD59318}"/>
                </a:ext>
              </a:extLst>
            </p:cNvPr>
            <p:cNvSpPr txBox="1"/>
            <p:nvPr/>
          </p:nvSpPr>
          <p:spPr>
            <a:xfrm>
              <a:off x="-1905120" y="3500588"/>
              <a:ext cx="122012" cy="37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9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9A42F0B-1127-49DC-86E6-E5ABAFC1017B}"/>
                </a:ext>
              </a:extLst>
            </p:cNvPr>
            <p:cNvSpPr txBox="1"/>
            <p:nvPr/>
          </p:nvSpPr>
          <p:spPr>
            <a:xfrm>
              <a:off x="-1913901" y="2582261"/>
              <a:ext cx="405524" cy="236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00" dirty="0">
                  <a:solidFill>
                    <a:srgbClr val="000000"/>
                  </a:solidFill>
                </a:rPr>
                <a:t>.05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94DC8EB4-87B2-4BB6-A861-443C5CDE9F62}"/>
              </a:ext>
            </a:extLst>
          </p:cNvPr>
          <p:cNvSpPr/>
          <p:nvPr/>
        </p:nvSpPr>
        <p:spPr>
          <a:xfrm>
            <a:off x="10490031" y="4400525"/>
            <a:ext cx="253529" cy="18726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AE87BB-611C-4014-A877-621AAF4A59EC}"/>
              </a:ext>
            </a:extLst>
          </p:cNvPr>
          <p:cNvSpPr txBox="1"/>
          <p:nvPr/>
        </p:nvSpPr>
        <p:spPr>
          <a:xfrm>
            <a:off x="10437793" y="6043915"/>
            <a:ext cx="319318" cy="229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900" dirty="0">
                <a:solidFill>
                  <a:srgbClr val="000000"/>
                </a:solidFill>
              </a:rPr>
              <a:t>-.2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36345D-4321-4C31-A80C-DCE8BFA291B1}"/>
              </a:ext>
            </a:extLst>
          </p:cNvPr>
          <p:cNvSpPr txBox="1"/>
          <p:nvPr/>
        </p:nvSpPr>
        <p:spPr>
          <a:xfrm>
            <a:off x="10445262" y="5163384"/>
            <a:ext cx="103792" cy="366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000000"/>
                </a:solidFill>
              </a:rPr>
              <a:t>0.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441B58-A85C-41F0-8FEB-E93B955A5772}"/>
              </a:ext>
            </a:extLst>
          </p:cNvPr>
          <p:cNvSpPr txBox="1"/>
          <p:nvPr/>
        </p:nvSpPr>
        <p:spPr>
          <a:xfrm>
            <a:off x="10421166" y="4315976"/>
            <a:ext cx="2808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900" dirty="0">
                <a:solidFill>
                  <a:srgbClr val="000000"/>
                </a:solidFill>
              </a:rPr>
              <a:t>.2</a:t>
            </a:r>
          </a:p>
        </p:txBody>
      </p:sp>
    </p:spTree>
    <p:extLst>
      <p:ext uri="{BB962C8B-B14F-4D97-AF65-F5344CB8AC3E}">
        <p14:creationId xmlns:p14="http://schemas.microsoft.com/office/powerpoint/2010/main" val="26891502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12929A-E01E-4289-87AB-C4E9AA410B36}"/>
              </a:ext>
            </a:extLst>
          </p:cNvPr>
          <p:cNvSpPr txBox="1"/>
          <p:nvPr/>
        </p:nvSpPr>
        <p:spPr>
          <a:xfrm>
            <a:off x="460303" y="593713"/>
            <a:ext cx="39250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0000"/>
                </a:solidFill>
              </a:rPr>
              <a:t>This is, in fact, what </a:t>
            </a:r>
          </a:p>
          <a:p>
            <a:pPr algn="l"/>
            <a:r>
              <a:rPr lang="en-US" sz="2400" dirty="0">
                <a:solidFill>
                  <a:srgbClr val="000000"/>
                </a:solidFill>
              </a:rPr>
              <a:t>we see.</a:t>
            </a:r>
          </a:p>
          <a:p>
            <a:pPr algn="l"/>
            <a:endParaRPr lang="en-US" sz="2400" dirty="0">
              <a:solidFill>
                <a:srgbClr val="000000"/>
              </a:solidFill>
            </a:endParaRPr>
          </a:p>
          <a:p>
            <a:pPr algn="l"/>
            <a:endParaRPr lang="en-US" sz="2400" dirty="0">
              <a:solidFill>
                <a:srgbClr val="000000"/>
              </a:solidFill>
            </a:endParaRPr>
          </a:p>
          <a:p>
            <a:pPr algn="l"/>
            <a:r>
              <a:rPr lang="en-US" sz="2400" i="1" dirty="0">
                <a:solidFill>
                  <a:srgbClr val="000000"/>
                </a:solidFill>
              </a:rPr>
              <a:t>Here, given the more limited data, we look at 10 forecast starts per year (May – September) during the SubX period, 1999-2015.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FBE0A9-BEF0-44EB-8E2C-D12FF30C327C}"/>
              </a:ext>
            </a:extLst>
          </p:cNvPr>
          <p:cNvGrpSpPr/>
          <p:nvPr/>
        </p:nvGrpSpPr>
        <p:grpSpPr>
          <a:xfrm>
            <a:off x="6530404" y="1688083"/>
            <a:ext cx="4616970" cy="4712718"/>
            <a:chOff x="6111304" y="1170551"/>
            <a:chExt cx="4616970" cy="509055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0031789-8A52-4EC8-8E82-9BB1809EE1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8062" t="19775" r="10252" b="8913"/>
            <a:stretch/>
          </p:blipFill>
          <p:spPr>
            <a:xfrm>
              <a:off x="6399407" y="1370606"/>
              <a:ext cx="3863084" cy="48905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E3F3E45-9C4D-4466-A8A9-EE294C50D96F}"/>
                </a:ext>
              </a:extLst>
            </p:cNvPr>
            <p:cNvSpPr txBox="1"/>
            <p:nvPr/>
          </p:nvSpPr>
          <p:spPr>
            <a:xfrm>
              <a:off x="6949504" y="1170551"/>
              <a:ext cx="2472152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b="1" dirty="0">
                  <a:solidFill>
                    <a:srgbClr val="000000"/>
                  </a:solidFill>
                </a:rPr>
                <a:t>  Soil moisture, W 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4B14D73-E245-4B8E-A4F2-0328E0D92A2E}"/>
                </a:ext>
              </a:extLst>
            </p:cNvPr>
            <p:cNvSpPr txBox="1"/>
            <p:nvPr/>
          </p:nvSpPr>
          <p:spPr>
            <a:xfrm>
              <a:off x="6111304" y="3635397"/>
              <a:ext cx="461697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b="1" dirty="0">
                  <a:solidFill>
                    <a:srgbClr val="000000"/>
                  </a:solidFill>
                </a:rPr>
                <a:t>Scaled evapotranspiration, E/</a:t>
              </a:r>
              <a:r>
                <a:rPr lang="en-US" sz="2000" b="1" dirty="0" err="1">
                  <a:solidFill>
                    <a:srgbClr val="000000"/>
                  </a:solidFill>
                </a:rPr>
                <a:t>R</a:t>
              </a:r>
              <a:r>
                <a:rPr lang="en-US" sz="2000" b="1" baseline="-25000" dirty="0" err="1">
                  <a:solidFill>
                    <a:srgbClr val="000000"/>
                  </a:solidFill>
                </a:rPr>
                <a:t>net-clim</a:t>
              </a:r>
              <a:endParaRPr lang="en-US" sz="2000" b="1" baseline="-25000" dirty="0">
                <a:solidFill>
                  <a:srgbClr val="000000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5499BA1-6CC2-4E70-B260-B53D63E2EAA8}"/>
              </a:ext>
            </a:extLst>
          </p:cNvPr>
          <p:cNvSpPr txBox="1"/>
          <p:nvPr/>
        </p:nvSpPr>
        <p:spPr>
          <a:xfrm>
            <a:off x="5226191" y="667420"/>
            <a:ext cx="6756978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0000FF"/>
                </a:solidFill>
              </a:rPr>
              <a:t>Full GMAO S2S forecast (days 16-30):</a:t>
            </a:r>
          </a:p>
          <a:p>
            <a:pPr algn="ctr"/>
            <a:r>
              <a:rPr lang="en-US" sz="2800" dirty="0">
                <a:solidFill>
                  <a:srgbClr val="0000FF"/>
                </a:solidFill>
              </a:rPr>
              <a:t>RMSE(driest third) – RMSE(wettest third)</a:t>
            </a:r>
          </a:p>
          <a:p>
            <a:pPr algn="ctr"/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3E9FEC-7638-4A3D-8E15-5396CC3E5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50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5402285-D145-4807-9BC2-3A7064625EC6}"/>
              </a:ext>
            </a:extLst>
          </p:cNvPr>
          <p:cNvGrpSpPr/>
          <p:nvPr/>
        </p:nvGrpSpPr>
        <p:grpSpPr>
          <a:xfrm>
            <a:off x="10437791" y="1955133"/>
            <a:ext cx="383439" cy="2215366"/>
            <a:chOff x="-1913901" y="2582261"/>
            <a:chExt cx="450751" cy="226511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E24BA7-B2CE-4B97-9006-6486196B3660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C223FE3-FD66-4277-B57F-C1621A1F0714}"/>
                </a:ext>
              </a:extLst>
            </p:cNvPr>
            <p:cNvSpPr txBox="1"/>
            <p:nvPr/>
          </p:nvSpPr>
          <p:spPr>
            <a:xfrm>
              <a:off x="-1913900" y="4407165"/>
              <a:ext cx="450750" cy="236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00" dirty="0">
                  <a:solidFill>
                    <a:srgbClr val="000000"/>
                  </a:solidFill>
                </a:rPr>
                <a:t>-.05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8B8BF98-A7D2-475A-A54F-D7E4BBD59318}"/>
                </a:ext>
              </a:extLst>
            </p:cNvPr>
            <p:cNvSpPr txBox="1"/>
            <p:nvPr/>
          </p:nvSpPr>
          <p:spPr>
            <a:xfrm>
              <a:off x="-1905120" y="3500588"/>
              <a:ext cx="122012" cy="37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9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9A42F0B-1127-49DC-86E6-E5ABAFC1017B}"/>
                </a:ext>
              </a:extLst>
            </p:cNvPr>
            <p:cNvSpPr txBox="1"/>
            <p:nvPr/>
          </p:nvSpPr>
          <p:spPr>
            <a:xfrm>
              <a:off x="-1913901" y="2582261"/>
              <a:ext cx="405524" cy="236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00" dirty="0">
                  <a:solidFill>
                    <a:srgbClr val="000000"/>
                  </a:solidFill>
                </a:rPr>
                <a:t>.05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94DC8EB4-87B2-4BB6-A861-443C5CDE9F62}"/>
              </a:ext>
            </a:extLst>
          </p:cNvPr>
          <p:cNvSpPr/>
          <p:nvPr/>
        </p:nvSpPr>
        <p:spPr>
          <a:xfrm>
            <a:off x="10490031" y="4400525"/>
            <a:ext cx="253529" cy="18726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AE87BB-611C-4014-A877-621AAF4A59EC}"/>
              </a:ext>
            </a:extLst>
          </p:cNvPr>
          <p:cNvSpPr txBox="1"/>
          <p:nvPr/>
        </p:nvSpPr>
        <p:spPr>
          <a:xfrm>
            <a:off x="10437793" y="6043915"/>
            <a:ext cx="319318" cy="229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900" dirty="0">
                <a:solidFill>
                  <a:srgbClr val="000000"/>
                </a:solidFill>
              </a:rPr>
              <a:t>-.2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36345D-4321-4C31-A80C-DCE8BFA291B1}"/>
              </a:ext>
            </a:extLst>
          </p:cNvPr>
          <p:cNvSpPr txBox="1"/>
          <p:nvPr/>
        </p:nvSpPr>
        <p:spPr>
          <a:xfrm>
            <a:off x="10445262" y="5163384"/>
            <a:ext cx="103792" cy="366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000000"/>
                </a:solidFill>
              </a:rPr>
              <a:t>0.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441B58-A85C-41F0-8FEB-E93B955A5772}"/>
              </a:ext>
            </a:extLst>
          </p:cNvPr>
          <p:cNvSpPr txBox="1"/>
          <p:nvPr/>
        </p:nvSpPr>
        <p:spPr>
          <a:xfrm>
            <a:off x="10421166" y="4315976"/>
            <a:ext cx="2808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900" dirty="0">
                <a:solidFill>
                  <a:srgbClr val="000000"/>
                </a:solidFill>
              </a:rPr>
              <a:t>.2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F6927E-C5E7-4109-877B-9AC7C69B6EB5}"/>
              </a:ext>
            </a:extLst>
          </p:cNvPr>
          <p:cNvSpPr txBox="1"/>
          <p:nvPr/>
        </p:nvSpPr>
        <p:spPr>
          <a:xfrm>
            <a:off x="1126153" y="4506935"/>
            <a:ext cx="4896196" cy="1569660"/>
          </a:xfrm>
          <a:prstGeom prst="rect">
            <a:avLst/>
          </a:prstGeom>
          <a:solidFill>
            <a:srgbClr val="FFEBFF"/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000000"/>
                </a:solidFill>
              </a:rPr>
              <a:t>Here again, lower uncertainty </a:t>
            </a:r>
            <a:r>
              <a:rPr lang="en-US" sz="3200" u="sng" dirty="0">
                <a:solidFill>
                  <a:srgbClr val="000000"/>
                </a:solidFill>
              </a:rPr>
              <a:t>is</a:t>
            </a:r>
            <a:r>
              <a:rPr lang="en-US" sz="3200" dirty="0">
                <a:solidFill>
                  <a:srgbClr val="000000"/>
                </a:solidFill>
              </a:rPr>
              <a:t> related to increased skill.</a:t>
            </a:r>
          </a:p>
        </p:txBody>
      </p:sp>
    </p:spTree>
    <p:extLst>
      <p:ext uri="{BB962C8B-B14F-4D97-AF65-F5344CB8AC3E}">
        <p14:creationId xmlns:p14="http://schemas.microsoft.com/office/powerpoint/2010/main" val="11623969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9AE502-F98F-49DE-AC90-3A860B6FA10C}"/>
              </a:ext>
            </a:extLst>
          </p:cNvPr>
          <p:cNvSpPr txBox="1"/>
          <p:nvPr/>
        </p:nvSpPr>
        <p:spPr>
          <a:xfrm>
            <a:off x="849085" y="1347140"/>
            <a:ext cx="104938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>
                <a:solidFill>
                  <a:srgbClr val="000000"/>
                </a:solidFill>
              </a:rPr>
              <a:t>We now explore 3 facets of hydrological uncertainty:</a:t>
            </a:r>
          </a:p>
          <a:p>
            <a:pPr algn="l"/>
            <a:endParaRPr lang="en-US" sz="2400" dirty="0">
              <a:solidFill>
                <a:srgbClr val="000000"/>
              </a:solidFill>
            </a:endParaRPr>
          </a:p>
          <a:p>
            <a:pPr marL="457200" indent="-457200" algn="l">
              <a:buAutoNum type="arabicParenR"/>
            </a:pPr>
            <a:r>
              <a:rPr lang="en-US" sz="2400" dirty="0">
                <a:solidFill>
                  <a:srgbClr val="000000"/>
                </a:solidFill>
              </a:rPr>
              <a:t>The relative importance of P variability and W</a:t>
            </a:r>
            <a:r>
              <a:rPr lang="en-US" sz="2400" baseline="-25000" dirty="0">
                <a:solidFill>
                  <a:srgbClr val="000000"/>
                </a:solidFill>
              </a:rPr>
              <a:t>0</a:t>
            </a:r>
            <a:r>
              <a:rPr lang="en-US" sz="2400" dirty="0">
                <a:solidFill>
                  <a:srgbClr val="000000"/>
                </a:solidFill>
              </a:rPr>
              <a:t> variability in defining E and W forecast uncertainty;</a:t>
            </a:r>
          </a:p>
          <a:p>
            <a:pPr marL="457200" indent="-457200" algn="l">
              <a:buAutoNum type="arabicParenR"/>
            </a:pPr>
            <a:endParaRPr lang="en-US" sz="2400" dirty="0">
              <a:solidFill>
                <a:srgbClr val="000000"/>
              </a:solidFill>
            </a:endParaRPr>
          </a:p>
          <a:p>
            <a:pPr marL="457200" indent="-457200" algn="l">
              <a:buAutoNum type="arabicParenR"/>
            </a:pPr>
            <a:r>
              <a:rPr lang="en-US" sz="2400" dirty="0">
                <a:solidFill>
                  <a:srgbClr val="000000"/>
                </a:solidFill>
              </a:rPr>
              <a:t>The shape of the land model’s effective “beta curve” on E and W forecast uncertainty; and</a:t>
            </a:r>
          </a:p>
          <a:p>
            <a:pPr marL="457200" indent="-457200" algn="l">
              <a:buAutoNum type="arabicParenR"/>
            </a:pPr>
            <a:endParaRPr lang="en-US" sz="2400" dirty="0">
              <a:solidFill>
                <a:srgbClr val="000000"/>
              </a:solidFill>
            </a:endParaRPr>
          </a:p>
          <a:p>
            <a:pPr marL="457200" indent="-457200" algn="l">
              <a:buAutoNum type="arabicParenR"/>
            </a:pPr>
            <a:r>
              <a:rPr lang="en-US" sz="2400" dirty="0">
                <a:solidFill>
                  <a:srgbClr val="000000"/>
                </a:solidFill>
              </a:rPr>
              <a:t>The impact of Covariance(P, W</a:t>
            </a:r>
            <a:r>
              <a:rPr lang="en-US" sz="2400" baseline="-25000" dirty="0">
                <a:solidFill>
                  <a:srgbClr val="000000"/>
                </a:solidFill>
              </a:rPr>
              <a:t>0</a:t>
            </a:r>
            <a:r>
              <a:rPr lang="en-US" sz="2400" dirty="0">
                <a:solidFill>
                  <a:srgbClr val="000000"/>
                </a:solidFill>
              </a:rPr>
              <a:t>) on E and W forecast uncertainty.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DEF1240-825B-4F0B-BE2B-5C8C6C45444A}"/>
              </a:ext>
            </a:extLst>
          </p:cNvPr>
          <p:cNvSpPr/>
          <p:nvPr/>
        </p:nvSpPr>
        <p:spPr>
          <a:xfrm>
            <a:off x="355600" y="4213225"/>
            <a:ext cx="11277600" cy="914400"/>
          </a:xfrm>
          <a:prstGeom prst="roundRect">
            <a:avLst>
              <a:gd name="adj" fmla="val 50000"/>
            </a:avLst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7D9253-A308-45D5-A1FD-D61BA3F6E89D}"/>
              </a:ext>
            </a:extLst>
          </p:cNvPr>
          <p:cNvSpPr txBox="1"/>
          <p:nvPr/>
        </p:nvSpPr>
        <p:spPr>
          <a:xfrm>
            <a:off x="7953375" y="5263634"/>
            <a:ext cx="283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FF0000"/>
                </a:solidFill>
              </a:rPr>
              <a:t>(some preliminary results)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0B8EA7-6E76-48D5-90FA-D0C979F09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1487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CF3B916-6401-4881-983C-DD0DAA9E2FAD}"/>
              </a:ext>
            </a:extLst>
          </p:cNvPr>
          <p:cNvSpPr/>
          <p:nvPr/>
        </p:nvSpPr>
        <p:spPr>
          <a:xfrm>
            <a:off x="681389" y="4379714"/>
            <a:ext cx="2809780" cy="1015663"/>
          </a:xfrm>
          <a:prstGeom prst="rect">
            <a:avLst/>
          </a:prstGeom>
          <a:solidFill>
            <a:srgbClr val="B4FE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95BA7C-E74B-49CC-829C-69489B8520C9}"/>
              </a:ext>
            </a:extLst>
          </p:cNvPr>
          <p:cNvSpPr/>
          <p:nvPr/>
        </p:nvSpPr>
        <p:spPr>
          <a:xfrm>
            <a:off x="2888282" y="5591378"/>
            <a:ext cx="62776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AF5A036-1256-4B03-8EB4-150F5B53C1BE}"/>
              </a:ext>
            </a:extLst>
          </p:cNvPr>
          <p:cNvSpPr txBox="1"/>
          <p:nvPr/>
        </p:nvSpPr>
        <p:spPr>
          <a:xfrm>
            <a:off x="2888281" y="5591378"/>
            <a:ext cx="521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W</a:t>
            </a:r>
            <a:r>
              <a:rPr lang="en-US" sz="2000" baseline="-25000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917325A-EE4C-4317-8951-65B75B73562D}"/>
              </a:ext>
            </a:extLst>
          </p:cNvPr>
          <p:cNvSpPr txBox="1"/>
          <p:nvPr/>
        </p:nvSpPr>
        <p:spPr>
          <a:xfrm>
            <a:off x="830273" y="4379714"/>
            <a:ext cx="2512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Multiple random but self-consistent time series of P and </a:t>
            </a:r>
            <a:r>
              <a:rPr lang="en-US" dirty="0" err="1">
                <a:solidFill>
                  <a:srgbClr val="000000"/>
                </a:solidFill>
              </a:rPr>
              <a:t>R</a:t>
            </a:r>
            <a:r>
              <a:rPr lang="en-US" baseline="-25000" dirty="0" err="1">
                <a:solidFill>
                  <a:srgbClr val="000000"/>
                </a:solidFill>
              </a:rPr>
              <a:t>net</a:t>
            </a:r>
            <a:endParaRPr lang="en-US" baseline="-25000" dirty="0">
              <a:solidFill>
                <a:srgbClr val="00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09ED08-214E-45AE-94CB-732C0E1914C1}"/>
              </a:ext>
            </a:extLst>
          </p:cNvPr>
          <p:cNvSpPr/>
          <p:nvPr/>
        </p:nvSpPr>
        <p:spPr>
          <a:xfrm>
            <a:off x="4334064" y="4540077"/>
            <a:ext cx="2572428" cy="12899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FEF597-6A99-42E7-90B3-4C8AEE483E46}"/>
              </a:ext>
            </a:extLst>
          </p:cNvPr>
          <p:cNvSpPr txBox="1"/>
          <p:nvPr/>
        </p:nvSpPr>
        <p:spPr>
          <a:xfrm>
            <a:off x="4473406" y="4840752"/>
            <a:ext cx="2293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Water balance equation framework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58165F4-1F6E-4930-A904-E0D4A65B08F0}"/>
              </a:ext>
            </a:extLst>
          </p:cNvPr>
          <p:cNvSpPr/>
          <p:nvPr/>
        </p:nvSpPr>
        <p:spPr>
          <a:xfrm>
            <a:off x="7675097" y="4271207"/>
            <a:ext cx="1548612" cy="1696531"/>
          </a:xfrm>
          <a:prstGeom prst="rect">
            <a:avLst/>
          </a:prstGeom>
          <a:solidFill>
            <a:srgbClr val="B4FE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6095E0-73D0-4664-B9A0-A7EF23A50933}"/>
              </a:ext>
            </a:extLst>
          </p:cNvPr>
          <p:cNvSpPr txBox="1"/>
          <p:nvPr/>
        </p:nvSpPr>
        <p:spPr>
          <a:xfrm>
            <a:off x="7650383" y="4295258"/>
            <a:ext cx="15486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Multiple estimates of E for days 16-30 of a forecast</a:t>
            </a:r>
            <a:endParaRPr lang="en-US" baseline="-25000" dirty="0">
              <a:solidFill>
                <a:srgbClr val="000000"/>
              </a:solidFill>
            </a:endParaRP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B21C1393-CCBF-4A8F-95D1-7571B6973B43}"/>
              </a:ext>
            </a:extLst>
          </p:cNvPr>
          <p:cNvSpPr/>
          <p:nvPr/>
        </p:nvSpPr>
        <p:spPr>
          <a:xfrm>
            <a:off x="3701113" y="4841380"/>
            <a:ext cx="493607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788D523A-853C-487D-AEE5-E171E8033F93}"/>
              </a:ext>
            </a:extLst>
          </p:cNvPr>
          <p:cNvSpPr/>
          <p:nvPr/>
        </p:nvSpPr>
        <p:spPr>
          <a:xfrm>
            <a:off x="3701113" y="5634108"/>
            <a:ext cx="493607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8619CA28-B805-44A5-BFD3-2D7401189702}"/>
              </a:ext>
            </a:extLst>
          </p:cNvPr>
          <p:cNvSpPr/>
          <p:nvPr/>
        </p:nvSpPr>
        <p:spPr>
          <a:xfrm>
            <a:off x="6996096" y="5058931"/>
            <a:ext cx="493607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38E5B232-DFE0-4F71-8880-513CD77512E2}"/>
              </a:ext>
            </a:extLst>
          </p:cNvPr>
          <p:cNvSpPr/>
          <p:nvPr/>
        </p:nvSpPr>
        <p:spPr>
          <a:xfrm>
            <a:off x="9353975" y="5065700"/>
            <a:ext cx="493607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8AB9D8D-C47E-4ADA-9E42-CC635056BF94}"/>
              </a:ext>
            </a:extLst>
          </p:cNvPr>
          <p:cNvSpPr txBox="1"/>
          <p:nvPr/>
        </p:nvSpPr>
        <p:spPr>
          <a:xfrm>
            <a:off x="548870" y="3305973"/>
            <a:ext cx="782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Approximation for subseasonal (days 16-30) prediction :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9EAE50A-7C08-4473-A12C-C18CEE21A920}"/>
              </a:ext>
            </a:extLst>
          </p:cNvPr>
          <p:cNvGrpSpPr/>
          <p:nvPr/>
        </p:nvGrpSpPr>
        <p:grpSpPr>
          <a:xfrm>
            <a:off x="9963346" y="4608802"/>
            <a:ext cx="1548611" cy="1048674"/>
            <a:chOff x="10212661" y="4700819"/>
            <a:chExt cx="1548611" cy="133274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5E003CC-7472-4607-B407-E96CE1C1A112}"/>
                </a:ext>
              </a:extLst>
            </p:cNvPr>
            <p:cNvSpPr/>
            <p:nvPr/>
          </p:nvSpPr>
          <p:spPr>
            <a:xfrm>
              <a:off x="10287253" y="4700819"/>
              <a:ext cx="1390658" cy="1332740"/>
            </a:xfrm>
            <a:prstGeom prst="rect">
              <a:avLst/>
            </a:prstGeom>
            <a:solidFill>
              <a:srgbClr val="B4FEFE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rgbClr val="000000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71DA477-D1E4-454F-9D25-3008C66F6975}"/>
                </a:ext>
              </a:extLst>
            </p:cNvPr>
            <p:cNvSpPr txBox="1"/>
            <p:nvPr/>
          </p:nvSpPr>
          <p:spPr>
            <a:xfrm>
              <a:off x="10212661" y="4793522"/>
              <a:ext cx="1548611" cy="1173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Single average E value</a:t>
              </a:r>
              <a:endParaRPr lang="en-US" baseline="-25000" dirty="0">
                <a:solidFill>
                  <a:srgbClr val="000000"/>
                </a:solidFill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B9D41863-8D7E-4455-A1BD-7D6795C764FF}"/>
              </a:ext>
            </a:extLst>
          </p:cNvPr>
          <p:cNvSpPr txBox="1"/>
          <p:nvPr/>
        </p:nvSpPr>
        <p:spPr>
          <a:xfrm>
            <a:off x="160392" y="5499621"/>
            <a:ext cx="2975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Extract from MERRA-2 (independent time periods)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51E1CB6-9CD5-4C7A-BEA5-254B25C0EFE4}"/>
              </a:ext>
            </a:extLst>
          </p:cNvPr>
          <p:cNvSpPr txBox="1"/>
          <p:nvPr/>
        </p:nvSpPr>
        <p:spPr>
          <a:xfrm>
            <a:off x="390435" y="1122106"/>
            <a:ext cx="5391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Recall earlier slide showing simple model framework: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D1E6495-E224-478B-868C-4089DDC63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4924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CF3B916-6401-4881-983C-DD0DAA9E2FAD}"/>
              </a:ext>
            </a:extLst>
          </p:cNvPr>
          <p:cNvSpPr/>
          <p:nvPr/>
        </p:nvSpPr>
        <p:spPr>
          <a:xfrm>
            <a:off x="681389" y="4379714"/>
            <a:ext cx="2809780" cy="1015663"/>
          </a:xfrm>
          <a:prstGeom prst="rect">
            <a:avLst/>
          </a:prstGeom>
          <a:solidFill>
            <a:srgbClr val="B4FE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95BA7C-E74B-49CC-829C-69489B8520C9}"/>
              </a:ext>
            </a:extLst>
          </p:cNvPr>
          <p:cNvSpPr/>
          <p:nvPr/>
        </p:nvSpPr>
        <p:spPr>
          <a:xfrm>
            <a:off x="2888282" y="5591378"/>
            <a:ext cx="62776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AF5A036-1256-4B03-8EB4-150F5B53C1BE}"/>
              </a:ext>
            </a:extLst>
          </p:cNvPr>
          <p:cNvSpPr txBox="1"/>
          <p:nvPr/>
        </p:nvSpPr>
        <p:spPr>
          <a:xfrm>
            <a:off x="2888281" y="5591378"/>
            <a:ext cx="5212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W</a:t>
            </a:r>
            <a:r>
              <a:rPr lang="en-US" sz="2000" baseline="-25000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917325A-EE4C-4317-8951-65B75B73562D}"/>
              </a:ext>
            </a:extLst>
          </p:cNvPr>
          <p:cNvSpPr txBox="1"/>
          <p:nvPr/>
        </p:nvSpPr>
        <p:spPr>
          <a:xfrm>
            <a:off x="830273" y="4379714"/>
            <a:ext cx="2512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Multiple random but self-consistent time series of P and </a:t>
            </a:r>
            <a:r>
              <a:rPr lang="en-US" dirty="0" err="1">
                <a:solidFill>
                  <a:srgbClr val="000000"/>
                </a:solidFill>
              </a:rPr>
              <a:t>R</a:t>
            </a:r>
            <a:r>
              <a:rPr lang="en-US" baseline="-25000" dirty="0" err="1">
                <a:solidFill>
                  <a:srgbClr val="000000"/>
                </a:solidFill>
              </a:rPr>
              <a:t>net</a:t>
            </a:r>
            <a:endParaRPr lang="en-US" baseline="-25000" dirty="0">
              <a:solidFill>
                <a:srgbClr val="00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09ED08-214E-45AE-94CB-732C0E1914C1}"/>
              </a:ext>
            </a:extLst>
          </p:cNvPr>
          <p:cNvSpPr/>
          <p:nvPr/>
        </p:nvSpPr>
        <p:spPr>
          <a:xfrm>
            <a:off x="4334064" y="4540077"/>
            <a:ext cx="2572428" cy="12899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FEF597-6A99-42E7-90B3-4C8AEE483E46}"/>
              </a:ext>
            </a:extLst>
          </p:cNvPr>
          <p:cNvSpPr txBox="1"/>
          <p:nvPr/>
        </p:nvSpPr>
        <p:spPr>
          <a:xfrm>
            <a:off x="4473406" y="4840752"/>
            <a:ext cx="2293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Water balance equation framework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58165F4-1F6E-4930-A904-E0D4A65B08F0}"/>
              </a:ext>
            </a:extLst>
          </p:cNvPr>
          <p:cNvSpPr/>
          <p:nvPr/>
        </p:nvSpPr>
        <p:spPr>
          <a:xfrm>
            <a:off x="7675097" y="4271207"/>
            <a:ext cx="1548612" cy="1696531"/>
          </a:xfrm>
          <a:prstGeom prst="rect">
            <a:avLst/>
          </a:prstGeom>
          <a:solidFill>
            <a:srgbClr val="B4FE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6095E0-73D0-4664-B9A0-A7EF23A50933}"/>
              </a:ext>
            </a:extLst>
          </p:cNvPr>
          <p:cNvSpPr txBox="1"/>
          <p:nvPr/>
        </p:nvSpPr>
        <p:spPr>
          <a:xfrm>
            <a:off x="7650383" y="4295258"/>
            <a:ext cx="15486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Multiple estimates of E for days 16-30 of a forecast</a:t>
            </a:r>
            <a:endParaRPr lang="en-US" baseline="-25000" dirty="0">
              <a:solidFill>
                <a:srgbClr val="000000"/>
              </a:solidFill>
            </a:endParaRP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B21C1393-CCBF-4A8F-95D1-7571B6973B43}"/>
              </a:ext>
            </a:extLst>
          </p:cNvPr>
          <p:cNvSpPr/>
          <p:nvPr/>
        </p:nvSpPr>
        <p:spPr>
          <a:xfrm>
            <a:off x="3701113" y="4841380"/>
            <a:ext cx="493607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788D523A-853C-487D-AEE5-E171E8033F93}"/>
              </a:ext>
            </a:extLst>
          </p:cNvPr>
          <p:cNvSpPr/>
          <p:nvPr/>
        </p:nvSpPr>
        <p:spPr>
          <a:xfrm>
            <a:off x="3701113" y="5634108"/>
            <a:ext cx="493607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8619CA28-B805-44A5-BFD3-2D7401189702}"/>
              </a:ext>
            </a:extLst>
          </p:cNvPr>
          <p:cNvSpPr/>
          <p:nvPr/>
        </p:nvSpPr>
        <p:spPr>
          <a:xfrm>
            <a:off x="6996096" y="5058931"/>
            <a:ext cx="493607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38E5B232-DFE0-4F71-8880-513CD77512E2}"/>
              </a:ext>
            </a:extLst>
          </p:cNvPr>
          <p:cNvSpPr/>
          <p:nvPr/>
        </p:nvSpPr>
        <p:spPr>
          <a:xfrm>
            <a:off x="9353975" y="5065700"/>
            <a:ext cx="493607" cy="186625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8AB9D8D-C47E-4ADA-9E42-CC635056BF94}"/>
              </a:ext>
            </a:extLst>
          </p:cNvPr>
          <p:cNvSpPr txBox="1"/>
          <p:nvPr/>
        </p:nvSpPr>
        <p:spPr>
          <a:xfrm>
            <a:off x="548870" y="3305973"/>
            <a:ext cx="782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Approximation for subseasonal (days 16-30) prediction :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9EAE50A-7C08-4473-A12C-C18CEE21A920}"/>
              </a:ext>
            </a:extLst>
          </p:cNvPr>
          <p:cNvGrpSpPr/>
          <p:nvPr/>
        </p:nvGrpSpPr>
        <p:grpSpPr>
          <a:xfrm>
            <a:off x="9963346" y="4608802"/>
            <a:ext cx="1548611" cy="1048674"/>
            <a:chOff x="10212661" y="4700819"/>
            <a:chExt cx="1548611" cy="133274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5E003CC-7472-4607-B407-E96CE1C1A112}"/>
                </a:ext>
              </a:extLst>
            </p:cNvPr>
            <p:cNvSpPr/>
            <p:nvPr/>
          </p:nvSpPr>
          <p:spPr>
            <a:xfrm>
              <a:off x="10287253" y="4700819"/>
              <a:ext cx="1390658" cy="1332740"/>
            </a:xfrm>
            <a:prstGeom prst="rect">
              <a:avLst/>
            </a:prstGeom>
            <a:solidFill>
              <a:srgbClr val="B4FEFE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rgbClr val="000000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71DA477-D1E4-454F-9D25-3008C66F6975}"/>
                </a:ext>
              </a:extLst>
            </p:cNvPr>
            <p:cNvSpPr txBox="1"/>
            <p:nvPr/>
          </p:nvSpPr>
          <p:spPr>
            <a:xfrm>
              <a:off x="10212661" y="4793522"/>
              <a:ext cx="1548611" cy="1173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Single average E value</a:t>
              </a:r>
              <a:endParaRPr lang="en-US" baseline="-25000" dirty="0">
                <a:solidFill>
                  <a:srgbClr val="000000"/>
                </a:solidFill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B9D41863-8D7E-4455-A1BD-7D6795C764FF}"/>
              </a:ext>
            </a:extLst>
          </p:cNvPr>
          <p:cNvSpPr txBox="1"/>
          <p:nvPr/>
        </p:nvSpPr>
        <p:spPr>
          <a:xfrm>
            <a:off x="160392" y="5499621"/>
            <a:ext cx="2975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Extract from MERRA-2 (independent time periods)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631E8AB-6830-4AE4-A40C-9F41FEB77413}"/>
              </a:ext>
            </a:extLst>
          </p:cNvPr>
          <p:cNvSpPr txBox="1"/>
          <p:nvPr/>
        </p:nvSpPr>
        <p:spPr>
          <a:xfrm>
            <a:off x="390435" y="1122106"/>
            <a:ext cx="5391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008000"/>
                </a:solidFill>
              </a:rPr>
              <a:t>Note that we can adjust these inputs to account for the covariance between W</a:t>
            </a:r>
            <a:r>
              <a:rPr lang="en-US" sz="2400" i="1" baseline="-25000" dirty="0">
                <a:solidFill>
                  <a:srgbClr val="008000"/>
                </a:solidFill>
              </a:rPr>
              <a:t>0</a:t>
            </a:r>
            <a:r>
              <a:rPr lang="en-US" sz="2400" i="1" dirty="0">
                <a:solidFill>
                  <a:srgbClr val="008000"/>
                </a:solidFill>
              </a:rPr>
              <a:t> and P (e.g., from land-atmosphere feedback or from SST regime)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486C2B6-8367-4132-88B0-B6133090FD14}"/>
              </a:ext>
            </a:extLst>
          </p:cNvPr>
          <p:cNvCxnSpPr>
            <a:cxnSpLocks/>
          </p:cNvCxnSpPr>
          <p:nvPr/>
        </p:nvCxnSpPr>
        <p:spPr>
          <a:xfrm>
            <a:off x="1542626" y="2847376"/>
            <a:ext cx="307945" cy="1411114"/>
          </a:xfrm>
          <a:prstGeom prst="straightConnector1">
            <a:avLst/>
          </a:prstGeom>
          <a:ln w="38100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8498135B-B92B-4BA7-911B-906C8A326111}"/>
              </a:ext>
            </a:extLst>
          </p:cNvPr>
          <p:cNvSpPr/>
          <p:nvPr/>
        </p:nvSpPr>
        <p:spPr>
          <a:xfrm>
            <a:off x="329955" y="4271207"/>
            <a:ext cx="3329222" cy="1258616"/>
          </a:xfrm>
          <a:prstGeom prst="ellipse">
            <a:avLst/>
          </a:prstGeom>
          <a:noFill/>
          <a:ln w="381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E8DBF2-AFC5-40C2-ADC4-0768C51E3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743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A7D607-C21E-4383-8271-C848EEB3A8E3}"/>
              </a:ext>
            </a:extLst>
          </p:cNvPr>
          <p:cNvSpPr txBox="1"/>
          <p:nvPr/>
        </p:nvSpPr>
        <p:spPr>
          <a:xfrm>
            <a:off x="635332" y="1690237"/>
            <a:ext cx="5070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rgbClr val="000000"/>
                </a:solidFill>
              </a:rPr>
              <a:t>Uncertainty metric:    </a:t>
            </a:r>
            <a:r>
              <a:rPr lang="en-US" sz="2800" dirty="0">
                <a:solidFill>
                  <a:srgbClr val="000000"/>
                </a:solidFill>
              </a:rPr>
              <a:t>U =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0CE37A-DA16-4436-8DF4-0743C1B886AC}"/>
              </a:ext>
            </a:extLst>
          </p:cNvPr>
          <p:cNvSpPr txBox="1"/>
          <p:nvPr/>
        </p:nvSpPr>
        <p:spPr>
          <a:xfrm>
            <a:off x="5979884" y="1162826"/>
            <a:ext cx="199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l-GR" sz="3600" dirty="0">
                <a:solidFill>
                  <a:srgbClr val="000000"/>
                </a:solidFill>
              </a:rPr>
              <a:t>Σ</a:t>
            </a:r>
            <a:r>
              <a:rPr lang="en-US" sz="3600" dirty="0">
                <a:solidFill>
                  <a:srgbClr val="000000"/>
                </a:solidFill>
              </a:rPr>
              <a:t> σ</a:t>
            </a:r>
            <a:r>
              <a:rPr lang="en-US" sz="3600" baseline="30000" dirty="0">
                <a:solidFill>
                  <a:srgbClr val="000000"/>
                </a:solidFill>
              </a:rPr>
              <a:t>2</a:t>
            </a:r>
            <a:r>
              <a:rPr lang="en-US" sz="3600" baseline="-25000" dirty="0">
                <a:solidFill>
                  <a:srgbClr val="000000"/>
                </a:solidFill>
              </a:rPr>
              <a:t>ens-n</a:t>
            </a:r>
            <a:endParaRPr lang="en-US" sz="2800" baseline="-25000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F96A23-F0FE-44AE-A08D-17023BCC76CD}"/>
              </a:ext>
            </a:extLst>
          </p:cNvPr>
          <p:cNvSpPr txBox="1"/>
          <p:nvPr/>
        </p:nvSpPr>
        <p:spPr>
          <a:xfrm>
            <a:off x="6106887" y="2014270"/>
            <a:ext cx="1259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solidFill>
                  <a:srgbClr val="000000"/>
                </a:solidFill>
              </a:rPr>
              <a:t>σ</a:t>
            </a:r>
            <a:r>
              <a:rPr lang="en-US" sz="3600" baseline="30000" dirty="0">
                <a:solidFill>
                  <a:srgbClr val="000000"/>
                </a:solidFill>
              </a:rPr>
              <a:t>2</a:t>
            </a:r>
            <a:r>
              <a:rPr lang="en-US" sz="3600" baseline="-25000" dirty="0">
                <a:solidFill>
                  <a:srgbClr val="000000"/>
                </a:solidFill>
              </a:rPr>
              <a:t>all</a:t>
            </a:r>
            <a:endParaRPr lang="en-US" sz="2800" baseline="-25000" dirty="0">
              <a:solidFill>
                <a:srgbClr val="000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A5F1C2-4667-4C96-BDFE-A64D3FE6E150}"/>
              </a:ext>
            </a:extLst>
          </p:cNvPr>
          <p:cNvCxnSpPr>
            <a:cxnSpLocks/>
          </p:cNvCxnSpPr>
          <p:nvPr/>
        </p:nvCxnSpPr>
        <p:spPr>
          <a:xfrm>
            <a:off x="5270500" y="1932600"/>
            <a:ext cx="2679700" cy="0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2559E7C-F266-4D92-AC4A-232332A94771}"/>
              </a:ext>
            </a:extLst>
          </p:cNvPr>
          <p:cNvSpPr txBox="1"/>
          <p:nvPr/>
        </p:nvSpPr>
        <p:spPr>
          <a:xfrm>
            <a:off x="8280400" y="347551"/>
            <a:ext cx="2705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00FF"/>
                </a:solidFill>
              </a:rPr>
              <a:t>Variance of forecasted quantity across all ensemble members of forecast 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E3904CC-D566-4952-AB35-01A2266A39E4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7340600" y="1009271"/>
            <a:ext cx="939800" cy="343279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54B2D34-6F9F-4DA3-B9D9-88C8C2083491}"/>
              </a:ext>
            </a:extLst>
          </p:cNvPr>
          <p:cNvSpPr txBox="1"/>
          <p:nvPr/>
        </p:nvSpPr>
        <p:spPr>
          <a:xfrm>
            <a:off x="5671031" y="10393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432915-F8EA-456C-AEDE-F43AB9763164}"/>
              </a:ext>
            </a:extLst>
          </p:cNvPr>
          <p:cNvSpPr txBox="1"/>
          <p:nvPr/>
        </p:nvSpPr>
        <p:spPr>
          <a:xfrm>
            <a:off x="5653906" y="152007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811A8AA-03BB-404B-977F-40F26F7F6D37}"/>
              </a:ext>
            </a:extLst>
          </p:cNvPr>
          <p:cNvCxnSpPr>
            <a:cxnSpLocks/>
          </p:cNvCxnSpPr>
          <p:nvPr/>
        </p:nvCxnSpPr>
        <p:spPr>
          <a:xfrm>
            <a:off x="5512095" y="1466850"/>
            <a:ext cx="493189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44E1170-A7BD-4C6B-A16A-D90F6744C056}"/>
              </a:ext>
            </a:extLst>
          </p:cNvPr>
          <p:cNvSpPr txBox="1"/>
          <p:nvPr/>
        </p:nvSpPr>
        <p:spPr>
          <a:xfrm>
            <a:off x="6073006" y="97397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B7D3A8-296C-49BB-A727-77C29D51C5D6}"/>
              </a:ext>
            </a:extLst>
          </p:cNvPr>
          <p:cNvSpPr txBox="1"/>
          <p:nvPr/>
        </p:nvSpPr>
        <p:spPr>
          <a:xfrm>
            <a:off x="5960795" y="1582515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n=1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45BD4A-C04F-4EC1-BC68-99B61027899A}"/>
              </a:ext>
            </a:extLst>
          </p:cNvPr>
          <p:cNvSpPr txBox="1"/>
          <p:nvPr/>
        </p:nvSpPr>
        <p:spPr>
          <a:xfrm>
            <a:off x="7810500" y="2524757"/>
            <a:ext cx="2705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00FF"/>
                </a:solidFill>
              </a:rPr>
              <a:t>Variance of forecasted quantity across all ensemble members of all forecasts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00422BF-7AFC-4FCE-8E0B-ED3C77E2128B}"/>
              </a:ext>
            </a:extLst>
          </p:cNvPr>
          <p:cNvCxnSpPr>
            <a:cxnSpLocks/>
          </p:cNvCxnSpPr>
          <p:nvPr/>
        </p:nvCxnSpPr>
        <p:spPr>
          <a:xfrm flipH="1" flipV="1">
            <a:off x="7118351" y="2483922"/>
            <a:ext cx="692149" cy="302446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59FF39B-9870-4C8D-9392-C617CD82A4B3}"/>
              </a:ext>
            </a:extLst>
          </p:cNvPr>
          <p:cNvSpPr txBox="1"/>
          <p:nvPr/>
        </p:nvSpPr>
        <p:spPr>
          <a:xfrm>
            <a:off x="632911" y="3075057"/>
            <a:ext cx="58849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</a:rPr>
              <a:t>U = 0:  No uncertainty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</a:rPr>
              <a:t>U = 1:  Maximum uncertainty (no potential for skill)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6A7480-F3FE-41FE-93F2-2D34134ACF10}"/>
              </a:ext>
            </a:extLst>
          </p:cNvPr>
          <p:cNvSpPr txBox="1"/>
          <p:nvPr/>
        </p:nvSpPr>
        <p:spPr>
          <a:xfrm>
            <a:off x="543200" y="4536821"/>
            <a:ext cx="10835189" cy="132343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C00000"/>
                </a:solidFill>
              </a:rPr>
              <a:t>Using simple modeling framework, compute:</a:t>
            </a:r>
          </a:p>
          <a:p>
            <a:pPr algn="l"/>
            <a:endParaRPr lang="en-US" sz="2400" dirty="0">
              <a:solidFill>
                <a:srgbClr val="000000"/>
              </a:solidFill>
            </a:endParaRPr>
          </a:p>
          <a:p>
            <a:pPr algn="l"/>
            <a:r>
              <a:rPr lang="en-US" sz="2800" b="1" dirty="0">
                <a:solidFill>
                  <a:srgbClr val="C00000"/>
                </a:solidFill>
              </a:rPr>
              <a:t>U [accounting for </a:t>
            </a:r>
            <a:r>
              <a:rPr lang="en-US" sz="2800" b="1" dirty="0" err="1">
                <a:solidFill>
                  <a:srgbClr val="C00000"/>
                </a:solidFill>
              </a:rPr>
              <a:t>Cov</a:t>
            </a:r>
            <a:r>
              <a:rPr lang="en-US" sz="2800" b="1" dirty="0">
                <a:solidFill>
                  <a:srgbClr val="C00000"/>
                </a:solidFill>
              </a:rPr>
              <a:t>(</a:t>
            </a:r>
            <a:r>
              <a:rPr lang="en-US" sz="2800" b="1" dirty="0" err="1">
                <a:solidFill>
                  <a:srgbClr val="C00000"/>
                </a:solidFill>
              </a:rPr>
              <a:t>Winit</a:t>
            </a:r>
            <a:r>
              <a:rPr lang="en-US" sz="2800" b="1" dirty="0">
                <a:solidFill>
                  <a:srgbClr val="C00000"/>
                </a:solidFill>
              </a:rPr>
              <a:t>, P) ]  – U [ignoring </a:t>
            </a:r>
            <a:r>
              <a:rPr lang="en-US" sz="2800" b="1" dirty="0" err="1">
                <a:solidFill>
                  <a:srgbClr val="C00000"/>
                </a:solidFill>
              </a:rPr>
              <a:t>Cov</a:t>
            </a:r>
            <a:r>
              <a:rPr lang="en-US" sz="2800" b="1" dirty="0">
                <a:solidFill>
                  <a:srgbClr val="C00000"/>
                </a:solidFill>
              </a:rPr>
              <a:t>(</a:t>
            </a:r>
            <a:r>
              <a:rPr lang="en-US" sz="2800" b="1" dirty="0" err="1">
                <a:solidFill>
                  <a:srgbClr val="C00000"/>
                </a:solidFill>
              </a:rPr>
              <a:t>Winit</a:t>
            </a:r>
            <a:r>
              <a:rPr lang="en-US" sz="2800" b="1" dirty="0">
                <a:solidFill>
                  <a:srgbClr val="C00000"/>
                </a:solidFill>
              </a:rPr>
              <a:t>, P) ]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B7E86A-C1A0-49F8-8E69-4C6BE3066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8166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1F70F94-9E47-43AA-8DC5-A96B8FAD28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656" t="11032" r="1413" b="10786"/>
          <a:stretch/>
        </p:blipFill>
        <p:spPr>
          <a:xfrm>
            <a:off x="6686551" y="826641"/>
            <a:ext cx="4432223" cy="54247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1096C6-D783-4814-9F6D-6AFF23951873}"/>
              </a:ext>
            </a:extLst>
          </p:cNvPr>
          <p:cNvSpPr txBox="1"/>
          <p:nvPr/>
        </p:nvSpPr>
        <p:spPr>
          <a:xfrm>
            <a:off x="441787" y="769491"/>
            <a:ext cx="38444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000000"/>
                </a:solidFill>
              </a:rPr>
              <a:t>Reduction in uncertainty measure U due to consideration of </a:t>
            </a:r>
            <a:r>
              <a:rPr lang="en-US" sz="2800" dirty="0" err="1">
                <a:solidFill>
                  <a:srgbClr val="000000"/>
                </a:solidFill>
              </a:rPr>
              <a:t>Cov</a:t>
            </a:r>
            <a:r>
              <a:rPr lang="en-US" sz="2800" dirty="0">
                <a:solidFill>
                  <a:srgbClr val="000000"/>
                </a:solidFill>
              </a:rPr>
              <a:t>(W</a:t>
            </a:r>
            <a:r>
              <a:rPr lang="en-US" sz="2800" baseline="-25000" dirty="0">
                <a:solidFill>
                  <a:srgbClr val="000000"/>
                </a:solidFill>
              </a:rPr>
              <a:t>0</a:t>
            </a:r>
            <a:r>
              <a:rPr lang="en-US" sz="2800" dirty="0">
                <a:solidFill>
                  <a:srgbClr val="000000"/>
                </a:solidFill>
              </a:rPr>
              <a:t>, P) *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C1C5C8-4118-4FC4-B405-05136CEF023A}"/>
              </a:ext>
            </a:extLst>
          </p:cNvPr>
          <p:cNvSpPr txBox="1"/>
          <p:nvPr/>
        </p:nvSpPr>
        <p:spPr>
          <a:xfrm>
            <a:off x="7391400" y="395997"/>
            <a:ext cx="242566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0000"/>
                </a:solidFill>
              </a:rPr>
              <a:t>Soil moisture, 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0D81AD-29F1-46FC-9CDE-8EDF61D95DE2}"/>
              </a:ext>
            </a:extLst>
          </p:cNvPr>
          <p:cNvSpPr txBox="1"/>
          <p:nvPr/>
        </p:nvSpPr>
        <p:spPr>
          <a:xfrm>
            <a:off x="7029450" y="3240334"/>
            <a:ext cx="312938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0000"/>
                </a:solidFill>
              </a:rPr>
              <a:t>Evapotranspiration, E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817EB7E2-31F4-4082-B57C-159CAAA17D9A}"/>
              </a:ext>
            </a:extLst>
          </p:cNvPr>
          <p:cNvSpPr/>
          <p:nvPr/>
        </p:nvSpPr>
        <p:spPr>
          <a:xfrm rot="20221863">
            <a:off x="4752542" y="3730254"/>
            <a:ext cx="1790700" cy="484632"/>
          </a:xfrm>
          <a:prstGeom prst="rightArrow">
            <a:avLst/>
          </a:prstGeom>
          <a:solidFill>
            <a:srgbClr val="FFEEB9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B4CC26-1C22-4868-A83F-1AA198D7F24C}"/>
              </a:ext>
            </a:extLst>
          </p:cNvPr>
          <p:cNvSpPr txBox="1"/>
          <p:nvPr/>
        </p:nvSpPr>
        <p:spPr>
          <a:xfrm>
            <a:off x="546563" y="3400425"/>
            <a:ext cx="4958888" cy="1938992"/>
          </a:xfrm>
          <a:prstGeom prst="rect">
            <a:avLst/>
          </a:prstGeom>
          <a:solidFill>
            <a:srgbClr val="FFEEB9"/>
          </a:solidFill>
          <a:ln w="381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0000"/>
                </a:solidFill>
              </a:rPr>
              <a:t>Because the initial soil moisture says something about the upcoming forcing during a forecast, the uncertainty (ensemble spread) is reduced.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4194FE-2454-4E6E-8496-8BCAECD7F8C2}"/>
              </a:ext>
            </a:extLst>
          </p:cNvPr>
          <p:cNvSpPr txBox="1"/>
          <p:nvPr/>
        </p:nvSpPr>
        <p:spPr>
          <a:xfrm>
            <a:off x="277037" y="5656626"/>
            <a:ext cx="47712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</a:rPr>
              <a:t>*results here not fully cross-validated – these results are preliminary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EE9F95-87F3-483F-9F11-D2B21351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55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D314938-8E6A-43B4-836E-B7AEEC14CDB8}"/>
              </a:ext>
            </a:extLst>
          </p:cNvPr>
          <p:cNvGrpSpPr/>
          <p:nvPr/>
        </p:nvGrpSpPr>
        <p:grpSpPr>
          <a:xfrm>
            <a:off x="10749292" y="713232"/>
            <a:ext cx="372963" cy="2926079"/>
            <a:chOff x="-1913901" y="2582261"/>
            <a:chExt cx="438436" cy="226511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DE14BE1-084B-4FF5-A53C-CEC9B237F800}"/>
                </a:ext>
              </a:extLst>
            </p:cNvPr>
            <p:cNvSpPr/>
            <p:nvPr/>
          </p:nvSpPr>
          <p:spPr>
            <a:xfrm>
              <a:off x="-1852491" y="2592467"/>
              <a:ext cx="377026" cy="22549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91B9835-35E7-48C8-913D-862753AA337E}"/>
                </a:ext>
              </a:extLst>
            </p:cNvPr>
            <p:cNvSpPr txBox="1"/>
            <p:nvPr/>
          </p:nvSpPr>
          <p:spPr>
            <a:xfrm>
              <a:off x="-1913900" y="4407165"/>
              <a:ext cx="375374" cy="236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00" dirty="0">
                  <a:solidFill>
                    <a:srgbClr val="000000"/>
                  </a:solidFill>
                </a:rPr>
                <a:t>-.5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8F89A63-B355-4A92-8185-6C9663F32768}"/>
                </a:ext>
              </a:extLst>
            </p:cNvPr>
            <p:cNvSpPr txBox="1"/>
            <p:nvPr/>
          </p:nvSpPr>
          <p:spPr>
            <a:xfrm>
              <a:off x="-1905120" y="3500588"/>
              <a:ext cx="122012" cy="37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9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89F3F7B-99D7-4AFA-9CB3-E238D9455601}"/>
                </a:ext>
              </a:extLst>
            </p:cNvPr>
            <p:cNvSpPr txBox="1"/>
            <p:nvPr/>
          </p:nvSpPr>
          <p:spPr>
            <a:xfrm>
              <a:off x="-1913901" y="2582261"/>
              <a:ext cx="330148" cy="236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00" dirty="0">
                  <a:solidFill>
                    <a:srgbClr val="000000"/>
                  </a:solidFill>
                </a:rPr>
                <a:t>.5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05E6DDD-9F4F-4CB7-921E-C248947F06B8}"/>
              </a:ext>
            </a:extLst>
          </p:cNvPr>
          <p:cNvGrpSpPr/>
          <p:nvPr/>
        </p:nvGrpSpPr>
        <p:grpSpPr>
          <a:xfrm>
            <a:off x="10742643" y="3588410"/>
            <a:ext cx="379611" cy="2662296"/>
            <a:chOff x="10742643" y="3588410"/>
            <a:chExt cx="379611" cy="2662296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1362C8D-5A98-449E-9B21-2F0684E19026}"/>
                </a:ext>
              </a:extLst>
            </p:cNvPr>
            <p:cNvSpPr/>
            <p:nvPr/>
          </p:nvSpPr>
          <p:spPr>
            <a:xfrm>
              <a:off x="10794881" y="3601595"/>
              <a:ext cx="327373" cy="26080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2E4CD41-0551-40E2-8B48-5019A66A3BB3}"/>
                </a:ext>
              </a:extLst>
            </p:cNvPr>
            <p:cNvSpPr txBox="1"/>
            <p:nvPr/>
          </p:nvSpPr>
          <p:spPr>
            <a:xfrm>
              <a:off x="10742644" y="5945821"/>
              <a:ext cx="319318" cy="30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00" dirty="0">
                  <a:solidFill>
                    <a:srgbClr val="000000"/>
                  </a:solidFill>
                </a:rPr>
                <a:t>-.5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BF6AE32-8B8E-49B0-9E9B-780559197B74}"/>
                </a:ext>
              </a:extLst>
            </p:cNvPr>
            <p:cNvSpPr txBox="1"/>
            <p:nvPr/>
          </p:nvSpPr>
          <p:spPr>
            <a:xfrm>
              <a:off x="10750113" y="4774705"/>
              <a:ext cx="103792" cy="487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900" dirty="0">
                  <a:solidFill>
                    <a:srgbClr val="000000"/>
                  </a:solidFill>
                </a:rPr>
                <a:t>0.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A2B2969-C96A-48A0-887B-91400D7C43FB}"/>
                </a:ext>
              </a:extLst>
            </p:cNvPr>
            <p:cNvSpPr txBox="1"/>
            <p:nvPr/>
          </p:nvSpPr>
          <p:spPr>
            <a:xfrm>
              <a:off x="10742643" y="3588410"/>
              <a:ext cx="280846" cy="30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00" dirty="0">
                  <a:solidFill>
                    <a:srgbClr val="000000"/>
                  </a:solidFill>
                </a:rPr>
                <a:t>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93161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BBE11C-C11E-4CCB-BCCE-0999BB048C2D}"/>
              </a:ext>
            </a:extLst>
          </p:cNvPr>
          <p:cNvSpPr txBox="1"/>
          <p:nvPr/>
        </p:nvSpPr>
        <p:spPr>
          <a:xfrm>
            <a:off x="5068314" y="460087"/>
            <a:ext cx="2055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dirty="0">
                <a:solidFill>
                  <a:srgbClr val="000000"/>
                </a:solidFill>
              </a:rPr>
              <a:t>Summary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D15FA8-B36B-4124-9BA7-B2CD425F42D9}"/>
              </a:ext>
            </a:extLst>
          </p:cNvPr>
          <p:cNvSpPr txBox="1"/>
          <p:nvPr/>
        </p:nvSpPr>
        <p:spPr>
          <a:xfrm>
            <a:off x="809624" y="1340792"/>
            <a:ext cx="10372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0000"/>
                </a:solidFill>
              </a:rPr>
              <a:t>Using a simple representation of the land surface hydrologic branch of the GMAO S2S system, we examine controls over uncertainty in forecasted hydrological variables (soil moisture W and evapotranspiration E).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172D2-7EA4-462D-A931-996A9899220E}"/>
              </a:ext>
            </a:extLst>
          </p:cNvPr>
          <p:cNvSpPr txBox="1"/>
          <p:nvPr/>
        </p:nvSpPr>
        <p:spPr>
          <a:xfrm>
            <a:off x="809624" y="3131765"/>
            <a:ext cx="5381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u="sng" dirty="0">
                <a:solidFill>
                  <a:srgbClr val="000000"/>
                </a:solidFill>
              </a:rPr>
              <a:t>First</a:t>
            </a:r>
            <a:r>
              <a:rPr lang="en-US" sz="2400" dirty="0">
                <a:solidFill>
                  <a:srgbClr val="000000"/>
                </a:solidFill>
              </a:rPr>
              <a:t>, we find that the spread of W and E forecasts is determined in large part by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3E36A41-4079-45B1-81B7-C6EC567ABE3A}"/>
              </a:ext>
            </a:extLst>
          </p:cNvPr>
          <p:cNvGrpSpPr/>
          <p:nvPr/>
        </p:nvGrpSpPr>
        <p:grpSpPr>
          <a:xfrm>
            <a:off x="191514" y="4402607"/>
            <a:ext cx="6486491" cy="1567934"/>
            <a:chOff x="191514" y="4402607"/>
            <a:chExt cx="6486491" cy="156793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207B855-0967-4389-981B-73640AD609FB}"/>
                </a:ext>
              </a:extLst>
            </p:cNvPr>
            <p:cNvGrpSpPr/>
            <p:nvPr/>
          </p:nvGrpSpPr>
          <p:grpSpPr>
            <a:xfrm>
              <a:off x="191514" y="4530814"/>
              <a:ext cx="3448050" cy="979100"/>
              <a:chOff x="699502" y="5027306"/>
              <a:chExt cx="3353252" cy="979100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243FC27C-A152-4B20-8C4F-D9739E2260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56537" y="5508302"/>
                <a:ext cx="1856015" cy="0"/>
              </a:xfrm>
              <a:prstGeom prst="line">
                <a:avLst/>
              </a:prstGeom>
              <a:ln w="3810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3822084-1386-4ED1-8F13-22FAACA190E8}"/>
                  </a:ext>
                </a:extLst>
              </p:cNvPr>
              <p:cNvSpPr/>
              <p:nvPr/>
            </p:nvSpPr>
            <p:spPr>
              <a:xfrm>
                <a:off x="699502" y="5828512"/>
                <a:ext cx="1361348" cy="1778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ABCF77-85D4-487D-986C-C3617856A13D}"/>
                  </a:ext>
                </a:extLst>
              </p:cNvPr>
              <p:cNvSpPr txBox="1"/>
              <p:nvPr/>
            </p:nvSpPr>
            <p:spPr>
              <a:xfrm>
                <a:off x="1720037" y="5527635"/>
                <a:ext cx="1995715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b="1" dirty="0">
                    <a:solidFill>
                      <a:srgbClr val="000000"/>
                    </a:solidFill>
                  </a:rPr>
                  <a:t> σ</a:t>
                </a:r>
                <a:r>
                  <a:rPr lang="en-US" sz="2400" b="1" baseline="30000" dirty="0">
                    <a:solidFill>
                      <a:srgbClr val="000000"/>
                    </a:solidFill>
                  </a:rPr>
                  <a:t>2</a:t>
                </a:r>
                <a:r>
                  <a:rPr lang="en-US" sz="2400" b="1" baseline="-25000" dirty="0">
                    <a:solidFill>
                      <a:srgbClr val="000000"/>
                    </a:solidFill>
                  </a:rPr>
                  <a:t>W0  </a:t>
                </a:r>
                <a:r>
                  <a:rPr lang="en-US" sz="2400" b="1" dirty="0">
                    <a:solidFill>
                      <a:srgbClr val="000000"/>
                    </a:solidFill>
                  </a:rPr>
                  <a:t>+</a:t>
                </a:r>
                <a:endParaRPr lang="en-US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8A82A72-E948-4CA7-80D3-C3C60B0E9A56}"/>
                  </a:ext>
                </a:extLst>
              </p:cNvPr>
              <p:cNvSpPr txBox="1"/>
              <p:nvPr/>
            </p:nvSpPr>
            <p:spPr>
              <a:xfrm>
                <a:off x="2227581" y="5027306"/>
                <a:ext cx="1132115" cy="461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b="1" dirty="0">
                    <a:solidFill>
                      <a:srgbClr val="000000"/>
                    </a:solidFill>
                  </a:rPr>
                  <a:t> σ</a:t>
                </a:r>
                <a:r>
                  <a:rPr lang="en-US" sz="2400" b="1" baseline="30000" dirty="0">
                    <a:solidFill>
                      <a:srgbClr val="000000"/>
                    </a:solidFill>
                  </a:rPr>
                  <a:t>2</a:t>
                </a:r>
                <a:r>
                  <a:rPr lang="en-US" sz="2400" b="1" baseline="-25000" dirty="0">
                    <a:solidFill>
                      <a:srgbClr val="000000"/>
                    </a:solidFill>
                  </a:rPr>
                  <a:t>P</a:t>
                </a:r>
                <a:endParaRPr lang="en-US" b="1" baseline="-25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B03DE9F-680D-48B0-A627-D2C4041889DE}"/>
                  </a:ext>
                </a:extLst>
              </p:cNvPr>
              <p:cNvSpPr txBox="1"/>
              <p:nvPr/>
            </p:nvSpPr>
            <p:spPr>
              <a:xfrm>
                <a:off x="2793639" y="5544741"/>
                <a:ext cx="12591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b="1" dirty="0">
                    <a:solidFill>
                      <a:srgbClr val="000000"/>
                    </a:solidFill>
                  </a:rPr>
                  <a:t>σ</a:t>
                </a:r>
                <a:r>
                  <a:rPr lang="en-US" sz="2400" b="1" baseline="30000" dirty="0">
                    <a:solidFill>
                      <a:srgbClr val="000000"/>
                    </a:solidFill>
                  </a:rPr>
                  <a:t>2</a:t>
                </a:r>
                <a:r>
                  <a:rPr lang="en-US" sz="2400" b="1" baseline="-25000" dirty="0">
                    <a:solidFill>
                      <a:srgbClr val="000000"/>
                    </a:solidFill>
                  </a:rPr>
                  <a:t>P</a:t>
                </a:r>
                <a:endParaRPr lang="en-US" b="1" baseline="-250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62319B-9D27-407D-8081-CF9029A9ABBC}"/>
                </a:ext>
              </a:extLst>
            </p:cNvPr>
            <p:cNvSpPr txBox="1"/>
            <p:nvPr/>
          </p:nvSpPr>
          <p:spPr>
            <a:xfrm>
              <a:off x="3293035" y="4402607"/>
              <a:ext cx="24955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solidFill>
                    <a:srgbClr val="FF0000"/>
                  </a:solidFill>
                </a:rPr>
                <a:t>Variance of total P during forecast period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801C96-6210-4517-B040-32D7818C4711}"/>
                </a:ext>
              </a:extLst>
            </p:cNvPr>
            <p:cNvSpPr txBox="1"/>
            <p:nvPr/>
          </p:nvSpPr>
          <p:spPr>
            <a:xfrm>
              <a:off x="601122" y="5601209"/>
              <a:ext cx="60768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solidFill>
                    <a:srgbClr val="FF0000"/>
                  </a:solidFill>
                </a:rPr>
                <a:t>Variance (interannual) of initial moisture in soil column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076C574-1151-49F1-AE87-8EA83704B1A3}"/>
                </a:ext>
              </a:extLst>
            </p:cNvPr>
            <p:cNvSpPr/>
            <p:nvPr/>
          </p:nvSpPr>
          <p:spPr>
            <a:xfrm>
              <a:off x="1813205" y="4541222"/>
              <a:ext cx="714375" cy="46166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C985F24-8E1E-44BD-8D46-D8627EDD6472}"/>
                </a:ext>
              </a:extLst>
            </p:cNvPr>
            <p:cNvSpPr/>
            <p:nvPr/>
          </p:nvSpPr>
          <p:spPr>
            <a:xfrm>
              <a:off x="1234160" y="5074108"/>
              <a:ext cx="918490" cy="46166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16BCD6F-542E-4E06-A84A-594742257972}"/>
                </a:ext>
              </a:extLst>
            </p:cNvPr>
            <p:cNvCxnSpPr>
              <a:stCxn id="16" idx="3"/>
            </p:cNvCxnSpPr>
            <p:nvPr/>
          </p:nvCxnSpPr>
          <p:spPr>
            <a:xfrm flipH="1">
              <a:off x="1240900" y="5468163"/>
              <a:ext cx="127770" cy="22332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A55A260-7928-497B-B5AC-D7E79D8573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5591" y="4587963"/>
              <a:ext cx="710164" cy="10345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9DB5ADB-676A-4D3F-8B77-145D77BA30A0}"/>
              </a:ext>
            </a:extLst>
          </p:cNvPr>
          <p:cNvSpPr txBox="1"/>
          <p:nvPr/>
        </p:nvSpPr>
        <p:spPr>
          <a:xfrm>
            <a:off x="6886950" y="3663943"/>
            <a:ext cx="4495426" cy="2308324"/>
          </a:xfrm>
          <a:prstGeom prst="rect">
            <a:avLst/>
          </a:prstGeom>
          <a:solidFill>
            <a:srgbClr val="FFE1FF"/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0000"/>
                </a:solidFill>
              </a:rPr>
              <a:t>This ratio explains the spatial pattern of the uncertainty metric plotted across the US, and evidence of its relevance is seen in the full GMAO S2S subseasonal forecasts.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D8F01-66D9-4936-B943-3609FA65C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518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BBE11C-C11E-4CCB-BCCE-0999BB048C2D}"/>
              </a:ext>
            </a:extLst>
          </p:cNvPr>
          <p:cNvSpPr txBox="1"/>
          <p:nvPr/>
        </p:nvSpPr>
        <p:spPr>
          <a:xfrm>
            <a:off x="1368670" y="250173"/>
            <a:ext cx="9289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00"/>
                </a:solidFill>
              </a:rPr>
              <a:t>Summary (cont.)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172D2-7EA4-462D-A931-996A9899220E}"/>
              </a:ext>
            </a:extLst>
          </p:cNvPr>
          <p:cNvSpPr txBox="1"/>
          <p:nvPr/>
        </p:nvSpPr>
        <p:spPr>
          <a:xfrm>
            <a:off x="754201" y="954658"/>
            <a:ext cx="10683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u="sng" dirty="0">
                <a:solidFill>
                  <a:srgbClr val="000000"/>
                </a:solidFill>
              </a:rPr>
              <a:t>Second</a:t>
            </a:r>
            <a:r>
              <a:rPr lang="en-US" sz="2400" dirty="0">
                <a:solidFill>
                  <a:srgbClr val="000000"/>
                </a:solidFill>
              </a:rPr>
              <a:t>, we find that the shape of the E/</a:t>
            </a:r>
            <a:r>
              <a:rPr lang="en-US" sz="2400" dirty="0" err="1">
                <a:solidFill>
                  <a:srgbClr val="000000"/>
                </a:solidFill>
              </a:rPr>
              <a:t>R</a:t>
            </a:r>
            <a:r>
              <a:rPr lang="en-US" sz="2400" baseline="-25000" dirty="0" err="1">
                <a:solidFill>
                  <a:srgbClr val="000000"/>
                </a:solidFill>
              </a:rPr>
              <a:t>net</a:t>
            </a:r>
            <a:r>
              <a:rPr lang="en-US" sz="2400" dirty="0">
                <a:solidFill>
                  <a:srgbClr val="000000"/>
                </a:solidFill>
              </a:rPr>
              <a:t> vs. W relationship has an impact on forecast spread.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E5F8ABA-ED28-4BB0-8F5F-351076557D5C}"/>
              </a:ext>
            </a:extLst>
          </p:cNvPr>
          <p:cNvGrpSpPr/>
          <p:nvPr/>
        </p:nvGrpSpPr>
        <p:grpSpPr>
          <a:xfrm>
            <a:off x="1162055" y="3038475"/>
            <a:ext cx="7048495" cy="1036082"/>
            <a:chOff x="1562105" y="2867025"/>
            <a:chExt cx="7048495" cy="153138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541BCCA-350E-40E9-A343-B04F0149AAFD}"/>
                </a:ext>
              </a:extLst>
            </p:cNvPr>
            <p:cNvSpPr txBox="1"/>
            <p:nvPr/>
          </p:nvSpPr>
          <p:spPr>
            <a:xfrm>
              <a:off x="1562105" y="2996657"/>
              <a:ext cx="12829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</a:rPr>
                <a:t>pdf across ensemble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AB5D719-97EE-4EA3-98A8-2E022BA01621}"/>
                </a:ext>
              </a:extLst>
            </p:cNvPr>
            <p:cNvCxnSpPr>
              <a:cxnSpLocks/>
            </p:cNvCxnSpPr>
            <p:nvPr/>
          </p:nvCxnSpPr>
          <p:spPr>
            <a:xfrm>
              <a:off x="2857500" y="2867025"/>
              <a:ext cx="0" cy="116205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96D0727-58A2-494A-9723-97D75E9E60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7500" y="4010025"/>
              <a:ext cx="5753100" cy="1905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3E89E1E-8720-49CC-AF8E-2920305CB921}"/>
                </a:ext>
              </a:extLst>
            </p:cNvPr>
            <p:cNvSpPr txBox="1"/>
            <p:nvPr/>
          </p:nvSpPr>
          <p:spPr>
            <a:xfrm>
              <a:off x="4083295" y="4029075"/>
              <a:ext cx="2622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forecasted W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D8F067B-F679-4CA3-B164-0D4069588BFD}"/>
                </a:ext>
              </a:extLst>
            </p:cNvPr>
            <p:cNvSpPr/>
            <p:nvPr/>
          </p:nvSpPr>
          <p:spPr>
            <a:xfrm>
              <a:off x="3590925" y="2867025"/>
              <a:ext cx="1228726" cy="1152525"/>
            </a:xfrm>
            <a:custGeom>
              <a:avLst/>
              <a:gdLst>
                <a:gd name="connsiteX0" fmla="*/ 0 w 1248449"/>
                <a:gd name="connsiteY0" fmla="*/ 856704 h 856704"/>
                <a:gd name="connsiteX1" fmla="*/ 190500 w 1248449"/>
                <a:gd name="connsiteY1" fmla="*/ 370929 h 856704"/>
                <a:gd name="connsiteX2" fmla="*/ 466725 w 1248449"/>
                <a:gd name="connsiteY2" fmla="*/ 8979 h 856704"/>
                <a:gd name="connsiteX3" fmla="*/ 828675 w 1248449"/>
                <a:gd name="connsiteY3" fmla="*/ 142329 h 856704"/>
                <a:gd name="connsiteX4" fmla="*/ 1066800 w 1248449"/>
                <a:gd name="connsiteY4" fmla="*/ 494754 h 856704"/>
                <a:gd name="connsiteX5" fmla="*/ 1238250 w 1248449"/>
                <a:gd name="connsiteY5" fmla="*/ 837654 h 856704"/>
                <a:gd name="connsiteX6" fmla="*/ 1228725 w 1248449"/>
                <a:gd name="connsiteY6" fmla="*/ 790029 h 856704"/>
                <a:gd name="connsiteX7" fmla="*/ 1228725 w 1248449"/>
                <a:gd name="connsiteY7" fmla="*/ 847179 h 856704"/>
                <a:gd name="connsiteX0" fmla="*/ 0 w 1248449"/>
                <a:gd name="connsiteY0" fmla="*/ 856704 h 856704"/>
                <a:gd name="connsiteX1" fmla="*/ 190500 w 1248449"/>
                <a:gd name="connsiteY1" fmla="*/ 370929 h 856704"/>
                <a:gd name="connsiteX2" fmla="*/ 466725 w 1248449"/>
                <a:gd name="connsiteY2" fmla="*/ 8979 h 856704"/>
                <a:gd name="connsiteX3" fmla="*/ 828675 w 1248449"/>
                <a:gd name="connsiteY3" fmla="*/ 142329 h 856704"/>
                <a:gd name="connsiteX4" fmla="*/ 1066800 w 1248449"/>
                <a:gd name="connsiteY4" fmla="*/ 494754 h 856704"/>
                <a:gd name="connsiteX5" fmla="*/ 1238250 w 1248449"/>
                <a:gd name="connsiteY5" fmla="*/ 837654 h 856704"/>
                <a:gd name="connsiteX6" fmla="*/ 1228725 w 1248449"/>
                <a:gd name="connsiteY6" fmla="*/ 790029 h 856704"/>
                <a:gd name="connsiteX0" fmla="*/ 0 w 1238250"/>
                <a:gd name="connsiteY0" fmla="*/ 856704 h 856704"/>
                <a:gd name="connsiteX1" fmla="*/ 190500 w 1238250"/>
                <a:gd name="connsiteY1" fmla="*/ 370929 h 856704"/>
                <a:gd name="connsiteX2" fmla="*/ 466725 w 1238250"/>
                <a:gd name="connsiteY2" fmla="*/ 8979 h 856704"/>
                <a:gd name="connsiteX3" fmla="*/ 828675 w 1238250"/>
                <a:gd name="connsiteY3" fmla="*/ 142329 h 856704"/>
                <a:gd name="connsiteX4" fmla="*/ 1066800 w 1238250"/>
                <a:gd name="connsiteY4" fmla="*/ 494754 h 856704"/>
                <a:gd name="connsiteX5" fmla="*/ 1238250 w 1238250"/>
                <a:gd name="connsiteY5" fmla="*/ 837654 h 856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250" h="856704">
                  <a:moveTo>
                    <a:pt x="0" y="856704"/>
                  </a:moveTo>
                  <a:cubicBezTo>
                    <a:pt x="56356" y="684460"/>
                    <a:pt x="112713" y="512216"/>
                    <a:pt x="190500" y="370929"/>
                  </a:cubicBezTo>
                  <a:cubicBezTo>
                    <a:pt x="268287" y="229642"/>
                    <a:pt x="360363" y="47079"/>
                    <a:pt x="466725" y="8979"/>
                  </a:cubicBezTo>
                  <a:cubicBezTo>
                    <a:pt x="573087" y="-29121"/>
                    <a:pt x="728663" y="61367"/>
                    <a:pt x="828675" y="142329"/>
                  </a:cubicBezTo>
                  <a:cubicBezTo>
                    <a:pt x="928687" y="223291"/>
                    <a:pt x="998538" y="378867"/>
                    <a:pt x="1066800" y="494754"/>
                  </a:cubicBezTo>
                  <a:cubicBezTo>
                    <a:pt x="1135062" y="610641"/>
                    <a:pt x="1211263" y="788442"/>
                    <a:pt x="1238250" y="837654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2000C2-F3EF-440B-9E5B-51AAA0C871BF}"/>
                </a:ext>
              </a:extLst>
            </p:cNvPr>
            <p:cNvSpPr/>
            <p:nvPr/>
          </p:nvSpPr>
          <p:spPr>
            <a:xfrm>
              <a:off x="6143625" y="3448049"/>
              <a:ext cx="2057400" cy="571500"/>
            </a:xfrm>
            <a:custGeom>
              <a:avLst/>
              <a:gdLst>
                <a:gd name="connsiteX0" fmla="*/ 0 w 1248449"/>
                <a:gd name="connsiteY0" fmla="*/ 856704 h 856704"/>
                <a:gd name="connsiteX1" fmla="*/ 190500 w 1248449"/>
                <a:gd name="connsiteY1" fmla="*/ 370929 h 856704"/>
                <a:gd name="connsiteX2" fmla="*/ 466725 w 1248449"/>
                <a:gd name="connsiteY2" fmla="*/ 8979 h 856704"/>
                <a:gd name="connsiteX3" fmla="*/ 828675 w 1248449"/>
                <a:gd name="connsiteY3" fmla="*/ 142329 h 856704"/>
                <a:gd name="connsiteX4" fmla="*/ 1066800 w 1248449"/>
                <a:gd name="connsiteY4" fmla="*/ 494754 h 856704"/>
                <a:gd name="connsiteX5" fmla="*/ 1238250 w 1248449"/>
                <a:gd name="connsiteY5" fmla="*/ 837654 h 856704"/>
                <a:gd name="connsiteX6" fmla="*/ 1228725 w 1248449"/>
                <a:gd name="connsiteY6" fmla="*/ 790029 h 856704"/>
                <a:gd name="connsiteX7" fmla="*/ 1228725 w 1248449"/>
                <a:gd name="connsiteY7" fmla="*/ 847179 h 856704"/>
                <a:gd name="connsiteX0" fmla="*/ 0 w 1248449"/>
                <a:gd name="connsiteY0" fmla="*/ 856704 h 856704"/>
                <a:gd name="connsiteX1" fmla="*/ 190500 w 1248449"/>
                <a:gd name="connsiteY1" fmla="*/ 370929 h 856704"/>
                <a:gd name="connsiteX2" fmla="*/ 466725 w 1248449"/>
                <a:gd name="connsiteY2" fmla="*/ 8979 h 856704"/>
                <a:gd name="connsiteX3" fmla="*/ 828675 w 1248449"/>
                <a:gd name="connsiteY3" fmla="*/ 142329 h 856704"/>
                <a:gd name="connsiteX4" fmla="*/ 1066800 w 1248449"/>
                <a:gd name="connsiteY4" fmla="*/ 494754 h 856704"/>
                <a:gd name="connsiteX5" fmla="*/ 1238250 w 1248449"/>
                <a:gd name="connsiteY5" fmla="*/ 837654 h 856704"/>
                <a:gd name="connsiteX6" fmla="*/ 1228725 w 1248449"/>
                <a:gd name="connsiteY6" fmla="*/ 790029 h 856704"/>
                <a:gd name="connsiteX0" fmla="*/ 0 w 1238250"/>
                <a:gd name="connsiteY0" fmla="*/ 856704 h 856704"/>
                <a:gd name="connsiteX1" fmla="*/ 190500 w 1238250"/>
                <a:gd name="connsiteY1" fmla="*/ 370929 h 856704"/>
                <a:gd name="connsiteX2" fmla="*/ 466725 w 1238250"/>
                <a:gd name="connsiteY2" fmla="*/ 8979 h 856704"/>
                <a:gd name="connsiteX3" fmla="*/ 828675 w 1238250"/>
                <a:gd name="connsiteY3" fmla="*/ 142329 h 856704"/>
                <a:gd name="connsiteX4" fmla="*/ 1066800 w 1238250"/>
                <a:gd name="connsiteY4" fmla="*/ 494754 h 856704"/>
                <a:gd name="connsiteX5" fmla="*/ 1238250 w 1238250"/>
                <a:gd name="connsiteY5" fmla="*/ 837654 h 856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250" h="856704">
                  <a:moveTo>
                    <a:pt x="0" y="856704"/>
                  </a:moveTo>
                  <a:cubicBezTo>
                    <a:pt x="56356" y="684460"/>
                    <a:pt x="112713" y="512216"/>
                    <a:pt x="190500" y="370929"/>
                  </a:cubicBezTo>
                  <a:cubicBezTo>
                    <a:pt x="268287" y="229642"/>
                    <a:pt x="360363" y="47079"/>
                    <a:pt x="466725" y="8979"/>
                  </a:cubicBezTo>
                  <a:cubicBezTo>
                    <a:pt x="573087" y="-29121"/>
                    <a:pt x="728663" y="61367"/>
                    <a:pt x="828675" y="142329"/>
                  </a:cubicBezTo>
                  <a:cubicBezTo>
                    <a:pt x="928687" y="223291"/>
                    <a:pt x="998538" y="378867"/>
                    <a:pt x="1066800" y="494754"/>
                  </a:cubicBezTo>
                  <a:cubicBezTo>
                    <a:pt x="1135062" y="610641"/>
                    <a:pt x="1211263" y="788442"/>
                    <a:pt x="1238250" y="837654"/>
                  </a:cubicBezTo>
                </a:path>
              </a:pathLst>
            </a:custGeom>
            <a:noFill/>
            <a:ln w="762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7F47CBB-823D-4203-BF9D-D6F8517B532D}"/>
              </a:ext>
            </a:extLst>
          </p:cNvPr>
          <p:cNvSpPr txBox="1"/>
          <p:nvPr/>
        </p:nvSpPr>
        <p:spPr>
          <a:xfrm>
            <a:off x="1162055" y="5181447"/>
            <a:ext cx="1282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pdf across ensemble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98861CC-1B6B-470D-B21F-FED4F99BBEB5}"/>
              </a:ext>
            </a:extLst>
          </p:cNvPr>
          <p:cNvCxnSpPr>
            <a:cxnSpLocks/>
          </p:cNvCxnSpPr>
          <p:nvPr/>
        </p:nvCxnSpPr>
        <p:spPr>
          <a:xfrm>
            <a:off x="2457450" y="5081043"/>
            <a:ext cx="0" cy="786204"/>
          </a:xfrm>
          <a:prstGeom prst="line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FF446BE-8744-4F54-8BA0-08DCCD500E30}"/>
              </a:ext>
            </a:extLst>
          </p:cNvPr>
          <p:cNvCxnSpPr>
            <a:cxnSpLocks/>
          </p:cNvCxnSpPr>
          <p:nvPr/>
        </p:nvCxnSpPr>
        <p:spPr>
          <a:xfrm flipH="1">
            <a:off x="2457450" y="5848197"/>
            <a:ext cx="5753100" cy="19050"/>
          </a:xfrm>
          <a:prstGeom prst="line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AB2DDC4-6894-4F91-A8B7-383B06AC40C3}"/>
              </a:ext>
            </a:extLst>
          </p:cNvPr>
          <p:cNvSpPr txBox="1"/>
          <p:nvPr/>
        </p:nvSpPr>
        <p:spPr>
          <a:xfrm>
            <a:off x="3683245" y="5867247"/>
            <a:ext cx="262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forecasted E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E34DD1C-005C-4FEB-BDC8-F1F200CA41B9}"/>
              </a:ext>
            </a:extLst>
          </p:cNvPr>
          <p:cNvSpPr/>
          <p:nvPr/>
        </p:nvSpPr>
        <p:spPr>
          <a:xfrm>
            <a:off x="2800351" y="5424608"/>
            <a:ext cx="2143115" cy="433114"/>
          </a:xfrm>
          <a:custGeom>
            <a:avLst/>
            <a:gdLst>
              <a:gd name="connsiteX0" fmla="*/ 0 w 1248449"/>
              <a:gd name="connsiteY0" fmla="*/ 856704 h 856704"/>
              <a:gd name="connsiteX1" fmla="*/ 190500 w 1248449"/>
              <a:gd name="connsiteY1" fmla="*/ 370929 h 856704"/>
              <a:gd name="connsiteX2" fmla="*/ 466725 w 1248449"/>
              <a:gd name="connsiteY2" fmla="*/ 8979 h 856704"/>
              <a:gd name="connsiteX3" fmla="*/ 828675 w 1248449"/>
              <a:gd name="connsiteY3" fmla="*/ 142329 h 856704"/>
              <a:gd name="connsiteX4" fmla="*/ 1066800 w 1248449"/>
              <a:gd name="connsiteY4" fmla="*/ 494754 h 856704"/>
              <a:gd name="connsiteX5" fmla="*/ 1238250 w 1248449"/>
              <a:gd name="connsiteY5" fmla="*/ 837654 h 856704"/>
              <a:gd name="connsiteX6" fmla="*/ 1228725 w 1248449"/>
              <a:gd name="connsiteY6" fmla="*/ 790029 h 856704"/>
              <a:gd name="connsiteX7" fmla="*/ 1228725 w 1248449"/>
              <a:gd name="connsiteY7" fmla="*/ 847179 h 856704"/>
              <a:gd name="connsiteX0" fmla="*/ 0 w 1248449"/>
              <a:gd name="connsiteY0" fmla="*/ 856704 h 856704"/>
              <a:gd name="connsiteX1" fmla="*/ 190500 w 1248449"/>
              <a:gd name="connsiteY1" fmla="*/ 370929 h 856704"/>
              <a:gd name="connsiteX2" fmla="*/ 466725 w 1248449"/>
              <a:gd name="connsiteY2" fmla="*/ 8979 h 856704"/>
              <a:gd name="connsiteX3" fmla="*/ 828675 w 1248449"/>
              <a:gd name="connsiteY3" fmla="*/ 142329 h 856704"/>
              <a:gd name="connsiteX4" fmla="*/ 1066800 w 1248449"/>
              <a:gd name="connsiteY4" fmla="*/ 494754 h 856704"/>
              <a:gd name="connsiteX5" fmla="*/ 1238250 w 1248449"/>
              <a:gd name="connsiteY5" fmla="*/ 837654 h 856704"/>
              <a:gd name="connsiteX6" fmla="*/ 1228725 w 1248449"/>
              <a:gd name="connsiteY6" fmla="*/ 790029 h 856704"/>
              <a:gd name="connsiteX0" fmla="*/ 0 w 1238250"/>
              <a:gd name="connsiteY0" fmla="*/ 856704 h 856704"/>
              <a:gd name="connsiteX1" fmla="*/ 190500 w 1238250"/>
              <a:gd name="connsiteY1" fmla="*/ 370929 h 856704"/>
              <a:gd name="connsiteX2" fmla="*/ 466725 w 1238250"/>
              <a:gd name="connsiteY2" fmla="*/ 8979 h 856704"/>
              <a:gd name="connsiteX3" fmla="*/ 828675 w 1238250"/>
              <a:gd name="connsiteY3" fmla="*/ 142329 h 856704"/>
              <a:gd name="connsiteX4" fmla="*/ 1066800 w 1238250"/>
              <a:gd name="connsiteY4" fmla="*/ 494754 h 856704"/>
              <a:gd name="connsiteX5" fmla="*/ 1238250 w 1238250"/>
              <a:gd name="connsiteY5" fmla="*/ 837654 h 856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8250" h="856704">
                <a:moveTo>
                  <a:pt x="0" y="856704"/>
                </a:moveTo>
                <a:cubicBezTo>
                  <a:pt x="56356" y="684460"/>
                  <a:pt x="112713" y="512216"/>
                  <a:pt x="190500" y="370929"/>
                </a:cubicBezTo>
                <a:cubicBezTo>
                  <a:pt x="268287" y="229642"/>
                  <a:pt x="360363" y="47079"/>
                  <a:pt x="466725" y="8979"/>
                </a:cubicBezTo>
                <a:cubicBezTo>
                  <a:pt x="573087" y="-29121"/>
                  <a:pt x="728663" y="61367"/>
                  <a:pt x="828675" y="142329"/>
                </a:cubicBezTo>
                <a:cubicBezTo>
                  <a:pt x="928687" y="223291"/>
                  <a:pt x="998538" y="378867"/>
                  <a:pt x="1066800" y="494754"/>
                </a:cubicBezTo>
                <a:cubicBezTo>
                  <a:pt x="1135062" y="610641"/>
                  <a:pt x="1211263" y="788442"/>
                  <a:pt x="1238250" y="837654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568801B-717E-4689-85A9-CAFEADCC1B8D}"/>
              </a:ext>
            </a:extLst>
          </p:cNvPr>
          <p:cNvSpPr/>
          <p:nvPr/>
        </p:nvSpPr>
        <p:spPr>
          <a:xfrm>
            <a:off x="5743575" y="4775183"/>
            <a:ext cx="904868" cy="1082538"/>
          </a:xfrm>
          <a:custGeom>
            <a:avLst/>
            <a:gdLst>
              <a:gd name="connsiteX0" fmla="*/ 0 w 1248449"/>
              <a:gd name="connsiteY0" fmla="*/ 856704 h 856704"/>
              <a:gd name="connsiteX1" fmla="*/ 190500 w 1248449"/>
              <a:gd name="connsiteY1" fmla="*/ 370929 h 856704"/>
              <a:gd name="connsiteX2" fmla="*/ 466725 w 1248449"/>
              <a:gd name="connsiteY2" fmla="*/ 8979 h 856704"/>
              <a:gd name="connsiteX3" fmla="*/ 828675 w 1248449"/>
              <a:gd name="connsiteY3" fmla="*/ 142329 h 856704"/>
              <a:gd name="connsiteX4" fmla="*/ 1066800 w 1248449"/>
              <a:gd name="connsiteY4" fmla="*/ 494754 h 856704"/>
              <a:gd name="connsiteX5" fmla="*/ 1238250 w 1248449"/>
              <a:gd name="connsiteY5" fmla="*/ 837654 h 856704"/>
              <a:gd name="connsiteX6" fmla="*/ 1228725 w 1248449"/>
              <a:gd name="connsiteY6" fmla="*/ 790029 h 856704"/>
              <a:gd name="connsiteX7" fmla="*/ 1228725 w 1248449"/>
              <a:gd name="connsiteY7" fmla="*/ 847179 h 856704"/>
              <a:gd name="connsiteX0" fmla="*/ 0 w 1248449"/>
              <a:gd name="connsiteY0" fmla="*/ 856704 h 856704"/>
              <a:gd name="connsiteX1" fmla="*/ 190500 w 1248449"/>
              <a:gd name="connsiteY1" fmla="*/ 370929 h 856704"/>
              <a:gd name="connsiteX2" fmla="*/ 466725 w 1248449"/>
              <a:gd name="connsiteY2" fmla="*/ 8979 h 856704"/>
              <a:gd name="connsiteX3" fmla="*/ 828675 w 1248449"/>
              <a:gd name="connsiteY3" fmla="*/ 142329 h 856704"/>
              <a:gd name="connsiteX4" fmla="*/ 1066800 w 1248449"/>
              <a:gd name="connsiteY4" fmla="*/ 494754 h 856704"/>
              <a:gd name="connsiteX5" fmla="*/ 1238250 w 1248449"/>
              <a:gd name="connsiteY5" fmla="*/ 837654 h 856704"/>
              <a:gd name="connsiteX6" fmla="*/ 1228725 w 1248449"/>
              <a:gd name="connsiteY6" fmla="*/ 790029 h 856704"/>
              <a:gd name="connsiteX0" fmla="*/ 0 w 1238250"/>
              <a:gd name="connsiteY0" fmla="*/ 856704 h 856704"/>
              <a:gd name="connsiteX1" fmla="*/ 190500 w 1238250"/>
              <a:gd name="connsiteY1" fmla="*/ 370929 h 856704"/>
              <a:gd name="connsiteX2" fmla="*/ 466725 w 1238250"/>
              <a:gd name="connsiteY2" fmla="*/ 8979 h 856704"/>
              <a:gd name="connsiteX3" fmla="*/ 828675 w 1238250"/>
              <a:gd name="connsiteY3" fmla="*/ 142329 h 856704"/>
              <a:gd name="connsiteX4" fmla="*/ 1066800 w 1238250"/>
              <a:gd name="connsiteY4" fmla="*/ 494754 h 856704"/>
              <a:gd name="connsiteX5" fmla="*/ 1238250 w 1238250"/>
              <a:gd name="connsiteY5" fmla="*/ 837654 h 856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8250" h="856704">
                <a:moveTo>
                  <a:pt x="0" y="856704"/>
                </a:moveTo>
                <a:cubicBezTo>
                  <a:pt x="56356" y="684460"/>
                  <a:pt x="112713" y="512216"/>
                  <a:pt x="190500" y="370929"/>
                </a:cubicBezTo>
                <a:cubicBezTo>
                  <a:pt x="268287" y="229642"/>
                  <a:pt x="360363" y="47079"/>
                  <a:pt x="466725" y="8979"/>
                </a:cubicBezTo>
                <a:cubicBezTo>
                  <a:pt x="573087" y="-29121"/>
                  <a:pt x="728663" y="61367"/>
                  <a:pt x="828675" y="142329"/>
                </a:cubicBezTo>
                <a:cubicBezTo>
                  <a:pt x="928687" y="223291"/>
                  <a:pt x="998538" y="378867"/>
                  <a:pt x="1066800" y="494754"/>
                </a:cubicBezTo>
                <a:cubicBezTo>
                  <a:pt x="1135062" y="610641"/>
                  <a:pt x="1211263" y="788442"/>
                  <a:pt x="1238250" y="837654"/>
                </a:cubicBezTo>
              </a:path>
            </a:pathLst>
          </a:custGeom>
          <a:noFill/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70F5227-6BB8-4C48-9EEF-8B743F57D1B8}"/>
              </a:ext>
            </a:extLst>
          </p:cNvPr>
          <p:cNvSpPr txBox="1"/>
          <p:nvPr/>
        </p:nvSpPr>
        <p:spPr>
          <a:xfrm>
            <a:off x="822886" y="2216034"/>
            <a:ext cx="5604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dirty="0">
                <a:solidFill>
                  <a:srgbClr val="339933"/>
                </a:solidFill>
              </a:rPr>
              <a:t>Subseasonal Soil Moisture Forecasts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F5F8D86-E178-4169-9289-3559D9E63E43}"/>
              </a:ext>
            </a:extLst>
          </p:cNvPr>
          <p:cNvSpPr txBox="1"/>
          <p:nvPr/>
        </p:nvSpPr>
        <p:spPr>
          <a:xfrm>
            <a:off x="822886" y="4283136"/>
            <a:ext cx="6511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dirty="0">
                <a:solidFill>
                  <a:srgbClr val="339933"/>
                </a:solidFill>
              </a:rPr>
              <a:t>Subseasonal Evapotranspiration Forecasts</a:t>
            </a: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1772C6B1-1F50-4DF8-BED8-91438670FD3D}"/>
              </a:ext>
            </a:extLst>
          </p:cNvPr>
          <p:cNvSpPr/>
          <p:nvPr/>
        </p:nvSpPr>
        <p:spPr>
          <a:xfrm rot="9175810">
            <a:off x="4056417" y="2859153"/>
            <a:ext cx="679034" cy="303720"/>
          </a:xfrm>
          <a:prstGeom prst="rightArrow">
            <a:avLst/>
          </a:prstGeom>
          <a:solidFill>
            <a:srgbClr val="FFFFC5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065353B-F774-4999-A82E-85BCA3EF9937}"/>
              </a:ext>
            </a:extLst>
          </p:cNvPr>
          <p:cNvSpPr txBox="1"/>
          <p:nvPr/>
        </p:nvSpPr>
        <p:spPr>
          <a:xfrm>
            <a:off x="4419601" y="2774463"/>
            <a:ext cx="5604420" cy="369332"/>
          </a:xfrm>
          <a:prstGeom prst="rect">
            <a:avLst/>
          </a:prstGeom>
          <a:solidFill>
            <a:srgbClr val="FFFFC5"/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lower uncertainty for </a:t>
            </a:r>
            <a:r>
              <a:rPr lang="en-US" u="sng" dirty="0">
                <a:solidFill>
                  <a:srgbClr val="000000"/>
                </a:solidFill>
              </a:rPr>
              <a:t>drier</a:t>
            </a:r>
            <a:r>
              <a:rPr lang="en-US" dirty="0">
                <a:solidFill>
                  <a:srgbClr val="000000"/>
                </a:solidFill>
              </a:rPr>
              <a:t> soil moisture initialization</a:t>
            </a:r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8A3E45E0-D1D5-4A8F-A184-2D44A3093DBF}"/>
              </a:ext>
            </a:extLst>
          </p:cNvPr>
          <p:cNvSpPr/>
          <p:nvPr/>
        </p:nvSpPr>
        <p:spPr>
          <a:xfrm rot="9175810">
            <a:off x="6662478" y="5072995"/>
            <a:ext cx="876799" cy="272748"/>
          </a:xfrm>
          <a:prstGeom prst="rightArrow">
            <a:avLst/>
          </a:prstGeom>
          <a:solidFill>
            <a:srgbClr val="FFFFC5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29555FD-3471-4D22-9064-4658513791CF}"/>
              </a:ext>
            </a:extLst>
          </p:cNvPr>
          <p:cNvSpPr txBox="1"/>
          <p:nvPr/>
        </p:nvSpPr>
        <p:spPr>
          <a:xfrm>
            <a:off x="7323793" y="4736627"/>
            <a:ext cx="2315508" cy="923330"/>
          </a:xfrm>
          <a:prstGeom prst="rect">
            <a:avLst/>
          </a:prstGeom>
          <a:solidFill>
            <a:srgbClr val="FFFFC5"/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lower uncertainty for </a:t>
            </a:r>
            <a:r>
              <a:rPr lang="en-US" u="sng" dirty="0">
                <a:solidFill>
                  <a:srgbClr val="000000"/>
                </a:solidFill>
              </a:rPr>
              <a:t>wetter</a:t>
            </a:r>
            <a:r>
              <a:rPr lang="en-US" dirty="0">
                <a:solidFill>
                  <a:srgbClr val="000000"/>
                </a:solidFill>
              </a:rPr>
              <a:t> soil moisture initialization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1CCD417-58FB-430E-89BC-B932FD503635}"/>
              </a:ext>
            </a:extLst>
          </p:cNvPr>
          <p:cNvSpPr/>
          <p:nvPr/>
        </p:nvSpPr>
        <p:spPr>
          <a:xfrm>
            <a:off x="2657613" y="3879424"/>
            <a:ext cx="1366889" cy="229336"/>
          </a:xfrm>
          <a:prstGeom prst="rect">
            <a:avLst/>
          </a:prstGeom>
          <a:solidFill>
            <a:srgbClr val="FF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7F58F41-98B1-4F9F-906C-83B75BD59402}"/>
              </a:ext>
            </a:extLst>
          </p:cNvPr>
          <p:cNvSpPr txBox="1"/>
          <p:nvPr/>
        </p:nvSpPr>
        <p:spPr>
          <a:xfrm>
            <a:off x="2615142" y="3846490"/>
            <a:ext cx="1409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solidFill>
                  <a:srgbClr val="FF0000"/>
                </a:solidFill>
              </a:rPr>
              <a:t>dry initialization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90AE594-4F10-4E9C-8765-5DECA2E4917B}"/>
              </a:ext>
            </a:extLst>
          </p:cNvPr>
          <p:cNvSpPr/>
          <p:nvPr/>
        </p:nvSpPr>
        <p:spPr>
          <a:xfrm>
            <a:off x="2528666" y="5909705"/>
            <a:ext cx="1366889" cy="229336"/>
          </a:xfrm>
          <a:prstGeom prst="rect">
            <a:avLst/>
          </a:prstGeom>
          <a:solidFill>
            <a:srgbClr val="FF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B424784-6D35-4749-B32F-DB85CD965B36}"/>
              </a:ext>
            </a:extLst>
          </p:cNvPr>
          <p:cNvSpPr txBox="1"/>
          <p:nvPr/>
        </p:nvSpPr>
        <p:spPr>
          <a:xfrm>
            <a:off x="2486195" y="5876771"/>
            <a:ext cx="1409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solidFill>
                  <a:srgbClr val="FF0000"/>
                </a:solidFill>
              </a:rPr>
              <a:t>dry initialization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B62F628-7666-4128-96E9-F7902CABC76F}"/>
              </a:ext>
            </a:extLst>
          </p:cNvPr>
          <p:cNvSpPr/>
          <p:nvPr/>
        </p:nvSpPr>
        <p:spPr>
          <a:xfrm>
            <a:off x="6469776" y="3889740"/>
            <a:ext cx="1366889" cy="229336"/>
          </a:xfrm>
          <a:prstGeom prst="rect">
            <a:avLst/>
          </a:prstGeom>
          <a:solidFill>
            <a:srgbClr val="BDE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6DF1ADA-8851-4CE7-A4A8-59014F1FF0F0}"/>
              </a:ext>
            </a:extLst>
          </p:cNvPr>
          <p:cNvSpPr txBox="1"/>
          <p:nvPr/>
        </p:nvSpPr>
        <p:spPr>
          <a:xfrm>
            <a:off x="6427305" y="3846490"/>
            <a:ext cx="1439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solidFill>
                  <a:srgbClr val="0000FF"/>
                </a:solidFill>
              </a:rPr>
              <a:t>wet initialization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2755712-B769-428E-BCEC-CE75173EE82C}"/>
              </a:ext>
            </a:extLst>
          </p:cNvPr>
          <p:cNvSpPr/>
          <p:nvPr/>
        </p:nvSpPr>
        <p:spPr>
          <a:xfrm>
            <a:off x="6145926" y="5909040"/>
            <a:ext cx="1366889" cy="229336"/>
          </a:xfrm>
          <a:prstGeom prst="rect">
            <a:avLst/>
          </a:prstGeom>
          <a:solidFill>
            <a:srgbClr val="BDE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08AC971-19F6-4697-A09C-8C822B53FD6C}"/>
              </a:ext>
            </a:extLst>
          </p:cNvPr>
          <p:cNvSpPr txBox="1"/>
          <p:nvPr/>
        </p:nvSpPr>
        <p:spPr>
          <a:xfrm>
            <a:off x="6103455" y="5865790"/>
            <a:ext cx="1439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solidFill>
                  <a:srgbClr val="0000FF"/>
                </a:solidFill>
              </a:rPr>
              <a:t>wet initialization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C286A95-44AE-4254-AD9E-FEB5BC002F7A}"/>
              </a:ext>
            </a:extLst>
          </p:cNvPr>
          <p:cNvSpPr txBox="1"/>
          <p:nvPr/>
        </p:nvSpPr>
        <p:spPr>
          <a:xfrm>
            <a:off x="10030448" y="4211951"/>
            <a:ext cx="18263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000000"/>
                </a:solidFill>
              </a:rPr>
              <a:t>Some evidence for this in GMAO S2S results!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256361-0B88-4CEF-8EDC-A77D9400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2418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BBE11C-C11E-4CCB-BCCE-0999BB048C2D}"/>
              </a:ext>
            </a:extLst>
          </p:cNvPr>
          <p:cNvSpPr txBox="1"/>
          <p:nvPr/>
        </p:nvSpPr>
        <p:spPr>
          <a:xfrm>
            <a:off x="1368670" y="250173"/>
            <a:ext cx="9289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00"/>
                </a:solidFill>
              </a:rPr>
              <a:t>Summary (cont.)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5172D2-7EA4-462D-A931-996A9899220E}"/>
              </a:ext>
            </a:extLst>
          </p:cNvPr>
          <p:cNvSpPr txBox="1"/>
          <p:nvPr/>
        </p:nvSpPr>
        <p:spPr>
          <a:xfrm>
            <a:off x="754201" y="954658"/>
            <a:ext cx="106835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u="sng" dirty="0">
                <a:solidFill>
                  <a:srgbClr val="000000"/>
                </a:solidFill>
              </a:rPr>
              <a:t>Finally</a:t>
            </a:r>
            <a:r>
              <a:rPr lang="en-US" sz="2400" dirty="0">
                <a:solidFill>
                  <a:srgbClr val="000000"/>
                </a:solidFill>
              </a:rPr>
              <a:t>, we find preliminary indications that accounting for the covariance between initial soil moisture and subsequent precipitation forcing should, in some places, reduce uncertainty.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E5F8ABA-ED28-4BB0-8F5F-351076557D5C}"/>
              </a:ext>
            </a:extLst>
          </p:cNvPr>
          <p:cNvGrpSpPr/>
          <p:nvPr/>
        </p:nvGrpSpPr>
        <p:grpSpPr>
          <a:xfrm>
            <a:off x="1704980" y="4143375"/>
            <a:ext cx="7048495" cy="1036082"/>
            <a:chOff x="1562105" y="2867025"/>
            <a:chExt cx="7048495" cy="153138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541BCCA-350E-40E9-A343-B04F0149AAFD}"/>
                </a:ext>
              </a:extLst>
            </p:cNvPr>
            <p:cNvSpPr txBox="1"/>
            <p:nvPr/>
          </p:nvSpPr>
          <p:spPr>
            <a:xfrm>
              <a:off x="1562105" y="2996657"/>
              <a:ext cx="12829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solidFill>
                    <a:srgbClr val="000000"/>
                  </a:solidFill>
                </a:rPr>
                <a:t>pdf across ensemble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AB5D719-97EE-4EA3-98A8-2E022BA01621}"/>
                </a:ext>
              </a:extLst>
            </p:cNvPr>
            <p:cNvCxnSpPr>
              <a:cxnSpLocks/>
            </p:cNvCxnSpPr>
            <p:nvPr/>
          </p:nvCxnSpPr>
          <p:spPr>
            <a:xfrm>
              <a:off x="2857500" y="2867025"/>
              <a:ext cx="0" cy="116205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96D0727-58A2-494A-9723-97D75E9E60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7500" y="4010025"/>
              <a:ext cx="5753100" cy="1905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3E89E1E-8720-49CC-AF8E-2920305CB921}"/>
                </a:ext>
              </a:extLst>
            </p:cNvPr>
            <p:cNvSpPr txBox="1"/>
            <p:nvPr/>
          </p:nvSpPr>
          <p:spPr>
            <a:xfrm>
              <a:off x="4083295" y="4029075"/>
              <a:ext cx="2622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forecasted W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D8F067B-F679-4CA3-B164-0D4069588BFD}"/>
                </a:ext>
              </a:extLst>
            </p:cNvPr>
            <p:cNvSpPr/>
            <p:nvPr/>
          </p:nvSpPr>
          <p:spPr>
            <a:xfrm>
              <a:off x="3590925" y="2867025"/>
              <a:ext cx="1228726" cy="1152525"/>
            </a:xfrm>
            <a:custGeom>
              <a:avLst/>
              <a:gdLst>
                <a:gd name="connsiteX0" fmla="*/ 0 w 1248449"/>
                <a:gd name="connsiteY0" fmla="*/ 856704 h 856704"/>
                <a:gd name="connsiteX1" fmla="*/ 190500 w 1248449"/>
                <a:gd name="connsiteY1" fmla="*/ 370929 h 856704"/>
                <a:gd name="connsiteX2" fmla="*/ 466725 w 1248449"/>
                <a:gd name="connsiteY2" fmla="*/ 8979 h 856704"/>
                <a:gd name="connsiteX3" fmla="*/ 828675 w 1248449"/>
                <a:gd name="connsiteY3" fmla="*/ 142329 h 856704"/>
                <a:gd name="connsiteX4" fmla="*/ 1066800 w 1248449"/>
                <a:gd name="connsiteY4" fmla="*/ 494754 h 856704"/>
                <a:gd name="connsiteX5" fmla="*/ 1238250 w 1248449"/>
                <a:gd name="connsiteY5" fmla="*/ 837654 h 856704"/>
                <a:gd name="connsiteX6" fmla="*/ 1228725 w 1248449"/>
                <a:gd name="connsiteY6" fmla="*/ 790029 h 856704"/>
                <a:gd name="connsiteX7" fmla="*/ 1228725 w 1248449"/>
                <a:gd name="connsiteY7" fmla="*/ 847179 h 856704"/>
                <a:gd name="connsiteX0" fmla="*/ 0 w 1248449"/>
                <a:gd name="connsiteY0" fmla="*/ 856704 h 856704"/>
                <a:gd name="connsiteX1" fmla="*/ 190500 w 1248449"/>
                <a:gd name="connsiteY1" fmla="*/ 370929 h 856704"/>
                <a:gd name="connsiteX2" fmla="*/ 466725 w 1248449"/>
                <a:gd name="connsiteY2" fmla="*/ 8979 h 856704"/>
                <a:gd name="connsiteX3" fmla="*/ 828675 w 1248449"/>
                <a:gd name="connsiteY3" fmla="*/ 142329 h 856704"/>
                <a:gd name="connsiteX4" fmla="*/ 1066800 w 1248449"/>
                <a:gd name="connsiteY4" fmla="*/ 494754 h 856704"/>
                <a:gd name="connsiteX5" fmla="*/ 1238250 w 1248449"/>
                <a:gd name="connsiteY5" fmla="*/ 837654 h 856704"/>
                <a:gd name="connsiteX6" fmla="*/ 1228725 w 1248449"/>
                <a:gd name="connsiteY6" fmla="*/ 790029 h 856704"/>
                <a:gd name="connsiteX0" fmla="*/ 0 w 1238250"/>
                <a:gd name="connsiteY0" fmla="*/ 856704 h 856704"/>
                <a:gd name="connsiteX1" fmla="*/ 190500 w 1238250"/>
                <a:gd name="connsiteY1" fmla="*/ 370929 h 856704"/>
                <a:gd name="connsiteX2" fmla="*/ 466725 w 1238250"/>
                <a:gd name="connsiteY2" fmla="*/ 8979 h 856704"/>
                <a:gd name="connsiteX3" fmla="*/ 828675 w 1238250"/>
                <a:gd name="connsiteY3" fmla="*/ 142329 h 856704"/>
                <a:gd name="connsiteX4" fmla="*/ 1066800 w 1238250"/>
                <a:gd name="connsiteY4" fmla="*/ 494754 h 856704"/>
                <a:gd name="connsiteX5" fmla="*/ 1238250 w 1238250"/>
                <a:gd name="connsiteY5" fmla="*/ 837654 h 856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250" h="856704">
                  <a:moveTo>
                    <a:pt x="0" y="856704"/>
                  </a:moveTo>
                  <a:cubicBezTo>
                    <a:pt x="56356" y="684460"/>
                    <a:pt x="112713" y="512216"/>
                    <a:pt x="190500" y="370929"/>
                  </a:cubicBezTo>
                  <a:cubicBezTo>
                    <a:pt x="268287" y="229642"/>
                    <a:pt x="360363" y="47079"/>
                    <a:pt x="466725" y="8979"/>
                  </a:cubicBezTo>
                  <a:cubicBezTo>
                    <a:pt x="573087" y="-29121"/>
                    <a:pt x="728663" y="61367"/>
                    <a:pt x="828675" y="142329"/>
                  </a:cubicBezTo>
                  <a:cubicBezTo>
                    <a:pt x="928687" y="223291"/>
                    <a:pt x="998538" y="378867"/>
                    <a:pt x="1066800" y="494754"/>
                  </a:cubicBezTo>
                  <a:cubicBezTo>
                    <a:pt x="1135062" y="610641"/>
                    <a:pt x="1211263" y="788442"/>
                    <a:pt x="1238250" y="837654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2000C2-F3EF-440B-9E5B-51AAA0C871BF}"/>
                </a:ext>
              </a:extLst>
            </p:cNvPr>
            <p:cNvSpPr/>
            <p:nvPr/>
          </p:nvSpPr>
          <p:spPr>
            <a:xfrm>
              <a:off x="6143625" y="3448049"/>
              <a:ext cx="2057400" cy="571500"/>
            </a:xfrm>
            <a:custGeom>
              <a:avLst/>
              <a:gdLst>
                <a:gd name="connsiteX0" fmla="*/ 0 w 1248449"/>
                <a:gd name="connsiteY0" fmla="*/ 856704 h 856704"/>
                <a:gd name="connsiteX1" fmla="*/ 190500 w 1248449"/>
                <a:gd name="connsiteY1" fmla="*/ 370929 h 856704"/>
                <a:gd name="connsiteX2" fmla="*/ 466725 w 1248449"/>
                <a:gd name="connsiteY2" fmla="*/ 8979 h 856704"/>
                <a:gd name="connsiteX3" fmla="*/ 828675 w 1248449"/>
                <a:gd name="connsiteY3" fmla="*/ 142329 h 856704"/>
                <a:gd name="connsiteX4" fmla="*/ 1066800 w 1248449"/>
                <a:gd name="connsiteY4" fmla="*/ 494754 h 856704"/>
                <a:gd name="connsiteX5" fmla="*/ 1238250 w 1248449"/>
                <a:gd name="connsiteY5" fmla="*/ 837654 h 856704"/>
                <a:gd name="connsiteX6" fmla="*/ 1228725 w 1248449"/>
                <a:gd name="connsiteY6" fmla="*/ 790029 h 856704"/>
                <a:gd name="connsiteX7" fmla="*/ 1228725 w 1248449"/>
                <a:gd name="connsiteY7" fmla="*/ 847179 h 856704"/>
                <a:gd name="connsiteX0" fmla="*/ 0 w 1248449"/>
                <a:gd name="connsiteY0" fmla="*/ 856704 h 856704"/>
                <a:gd name="connsiteX1" fmla="*/ 190500 w 1248449"/>
                <a:gd name="connsiteY1" fmla="*/ 370929 h 856704"/>
                <a:gd name="connsiteX2" fmla="*/ 466725 w 1248449"/>
                <a:gd name="connsiteY2" fmla="*/ 8979 h 856704"/>
                <a:gd name="connsiteX3" fmla="*/ 828675 w 1248449"/>
                <a:gd name="connsiteY3" fmla="*/ 142329 h 856704"/>
                <a:gd name="connsiteX4" fmla="*/ 1066800 w 1248449"/>
                <a:gd name="connsiteY4" fmla="*/ 494754 h 856704"/>
                <a:gd name="connsiteX5" fmla="*/ 1238250 w 1248449"/>
                <a:gd name="connsiteY5" fmla="*/ 837654 h 856704"/>
                <a:gd name="connsiteX6" fmla="*/ 1228725 w 1248449"/>
                <a:gd name="connsiteY6" fmla="*/ 790029 h 856704"/>
                <a:gd name="connsiteX0" fmla="*/ 0 w 1238250"/>
                <a:gd name="connsiteY0" fmla="*/ 856704 h 856704"/>
                <a:gd name="connsiteX1" fmla="*/ 190500 w 1238250"/>
                <a:gd name="connsiteY1" fmla="*/ 370929 h 856704"/>
                <a:gd name="connsiteX2" fmla="*/ 466725 w 1238250"/>
                <a:gd name="connsiteY2" fmla="*/ 8979 h 856704"/>
                <a:gd name="connsiteX3" fmla="*/ 828675 w 1238250"/>
                <a:gd name="connsiteY3" fmla="*/ 142329 h 856704"/>
                <a:gd name="connsiteX4" fmla="*/ 1066800 w 1238250"/>
                <a:gd name="connsiteY4" fmla="*/ 494754 h 856704"/>
                <a:gd name="connsiteX5" fmla="*/ 1238250 w 1238250"/>
                <a:gd name="connsiteY5" fmla="*/ 837654 h 856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250" h="856704">
                  <a:moveTo>
                    <a:pt x="0" y="856704"/>
                  </a:moveTo>
                  <a:cubicBezTo>
                    <a:pt x="56356" y="684460"/>
                    <a:pt x="112713" y="512216"/>
                    <a:pt x="190500" y="370929"/>
                  </a:cubicBezTo>
                  <a:cubicBezTo>
                    <a:pt x="268287" y="229642"/>
                    <a:pt x="360363" y="47079"/>
                    <a:pt x="466725" y="8979"/>
                  </a:cubicBezTo>
                  <a:cubicBezTo>
                    <a:pt x="573087" y="-29121"/>
                    <a:pt x="728663" y="61367"/>
                    <a:pt x="828675" y="142329"/>
                  </a:cubicBezTo>
                  <a:cubicBezTo>
                    <a:pt x="928687" y="223291"/>
                    <a:pt x="998538" y="378867"/>
                    <a:pt x="1066800" y="494754"/>
                  </a:cubicBezTo>
                  <a:cubicBezTo>
                    <a:pt x="1135062" y="610641"/>
                    <a:pt x="1211263" y="788442"/>
                    <a:pt x="1238250" y="837654"/>
                  </a:cubicBezTo>
                </a:path>
              </a:pathLst>
            </a:custGeom>
            <a:noFill/>
            <a:ln w="762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670F5227-6BB8-4C48-9EEF-8B743F57D1B8}"/>
              </a:ext>
            </a:extLst>
          </p:cNvPr>
          <p:cNvSpPr txBox="1"/>
          <p:nvPr/>
        </p:nvSpPr>
        <p:spPr>
          <a:xfrm>
            <a:off x="1108636" y="2862700"/>
            <a:ext cx="5604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dirty="0">
                <a:solidFill>
                  <a:srgbClr val="339933"/>
                </a:solidFill>
              </a:rPr>
              <a:t>Subseasonal Soil Moisture Forecasts</a:t>
            </a: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1772C6B1-1F50-4DF8-BED8-91438670FD3D}"/>
              </a:ext>
            </a:extLst>
          </p:cNvPr>
          <p:cNvSpPr/>
          <p:nvPr/>
        </p:nvSpPr>
        <p:spPr>
          <a:xfrm rot="9175810">
            <a:off x="4505076" y="3757124"/>
            <a:ext cx="876799" cy="272748"/>
          </a:xfrm>
          <a:prstGeom prst="rightArrow">
            <a:avLst/>
          </a:prstGeom>
          <a:solidFill>
            <a:srgbClr val="FFFFC5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065353B-F774-4999-A82E-85BCA3EF9937}"/>
              </a:ext>
            </a:extLst>
          </p:cNvPr>
          <p:cNvSpPr txBox="1"/>
          <p:nvPr/>
        </p:nvSpPr>
        <p:spPr>
          <a:xfrm>
            <a:off x="5054054" y="3533636"/>
            <a:ext cx="6052095" cy="369332"/>
          </a:xfrm>
          <a:prstGeom prst="rect">
            <a:avLst/>
          </a:prstGeom>
          <a:solidFill>
            <a:srgbClr val="FFFFC5"/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lower uncertainty if forecasted P correlates with initial W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02AA3A7-5042-4014-A540-D4B29D465183}"/>
              </a:ext>
            </a:extLst>
          </p:cNvPr>
          <p:cNvSpPr/>
          <p:nvPr/>
        </p:nvSpPr>
        <p:spPr>
          <a:xfrm>
            <a:off x="3867151" y="3931028"/>
            <a:ext cx="942974" cy="998552"/>
          </a:xfrm>
          <a:custGeom>
            <a:avLst/>
            <a:gdLst>
              <a:gd name="connsiteX0" fmla="*/ 0 w 1248449"/>
              <a:gd name="connsiteY0" fmla="*/ 856704 h 856704"/>
              <a:gd name="connsiteX1" fmla="*/ 190500 w 1248449"/>
              <a:gd name="connsiteY1" fmla="*/ 370929 h 856704"/>
              <a:gd name="connsiteX2" fmla="*/ 466725 w 1248449"/>
              <a:gd name="connsiteY2" fmla="*/ 8979 h 856704"/>
              <a:gd name="connsiteX3" fmla="*/ 828675 w 1248449"/>
              <a:gd name="connsiteY3" fmla="*/ 142329 h 856704"/>
              <a:gd name="connsiteX4" fmla="*/ 1066800 w 1248449"/>
              <a:gd name="connsiteY4" fmla="*/ 494754 h 856704"/>
              <a:gd name="connsiteX5" fmla="*/ 1238250 w 1248449"/>
              <a:gd name="connsiteY5" fmla="*/ 837654 h 856704"/>
              <a:gd name="connsiteX6" fmla="*/ 1228725 w 1248449"/>
              <a:gd name="connsiteY6" fmla="*/ 790029 h 856704"/>
              <a:gd name="connsiteX7" fmla="*/ 1228725 w 1248449"/>
              <a:gd name="connsiteY7" fmla="*/ 847179 h 856704"/>
              <a:gd name="connsiteX0" fmla="*/ 0 w 1248449"/>
              <a:gd name="connsiteY0" fmla="*/ 856704 h 856704"/>
              <a:gd name="connsiteX1" fmla="*/ 190500 w 1248449"/>
              <a:gd name="connsiteY1" fmla="*/ 370929 h 856704"/>
              <a:gd name="connsiteX2" fmla="*/ 466725 w 1248449"/>
              <a:gd name="connsiteY2" fmla="*/ 8979 h 856704"/>
              <a:gd name="connsiteX3" fmla="*/ 828675 w 1248449"/>
              <a:gd name="connsiteY3" fmla="*/ 142329 h 856704"/>
              <a:gd name="connsiteX4" fmla="*/ 1066800 w 1248449"/>
              <a:gd name="connsiteY4" fmla="*/ 494754 h 856704"/>
              <a:gd name="connsiteX5" fmla="*/ 1238250 w 1248449"/>
              <a:gd name="connsiteY5" fmla="*/ 837654 h 856704"/>
              <a:gd name="connsiteX6" fmla="*/ 1228725 w 1248449"/>
              <a:gd name="connsiteY6" fmla="*/ 790029 h 856704"/>
              <a:gd name="connsiteX0" fmla="*/ 0 w 1238250"/>
              <a:gd name="connsiteY0" fmla="*/ 856704 h 856704"/>
              <a:gd name="connsiteX1" fmla="*/ 190500 w 1238250"/>
              <a:gd name="connsiteY1" fmla="*/ 370929 h 856704"/>
              <a:gd name="connsiteX2" fmla="*/ 466725 w 1238250"/>
              <a:gd name="connsiteY2" fmla="*/ 8979 h 856704"/>
              <a:gd name="connsiteX3" fmla="*/ 828675 w 1238250"/>
              <a:gd name="connsiteY3" fmla="*/ 142329 h 856704"/>
              <a:gd name="connsiteX4" fmla="*/ 1066800 w 1238250"/>
              <a:gd name="connsiteY4" fmla="*/ 494754 h 856704"/>
              <a:gd name="connsiteX5" fmla="*/ 1238250 w 1238250"/>
              <a:gd name="connsiteY5" fmla="*/ 837654 h 856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8250" h="856704">
                <a:moveTo>
                  <a:pt x="0" y="856704"/>
                </a:moveTo>
                <a:cubicBezTo>
                  <a:pt x="56356" y="684460"/>
                  <a:pt x="112713" y="512216"/>
                  <a:pt x="190500" y="370929"/>
                </a:cubicBezTo>
                <a:cubicBezTo>
                  <a:pt x="268287" y="229642"/>
                  <a:pt x="360363" y="47079"/>
                  <a:pt x="466725" y="8979"/>
                </a:cubicBezTo>
                <a:cubicBezTo>
                  <a:pt x="573087" y="-29121"/>
                  <a:pt x="728663" y="61367"/>
                  <a:pt x="828675" y="142329"/>
                </a:cubicBezTo>
                <a:cubicBezTo>
                  <a:pt x="928687" y="223291"/>
                  <a:pt x="998538" y="378867"/>
                  <a:pt x="1066800" y="494754"/>
                </a:cubicBezTo>
                <a:cubicBezTo>
                  <a:pt x="1135062" y="610641"/>
                  <a:pt x="1211263" y="788442"/>
                  <a:pt x="1238250" y="837654"/>
                </a:cubicBezTo>
              </a:path>
            </a:pathLst>
          </a:cu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C706791-4100-4E0A-B314-0820BA18272F}"/>
              </a:ext>
            </a:extLst>
          </p:cNvPr>
          <p:cNvSpPr/>
          <p:nvPr/>
        </p:nvSpPr>
        <p:spPr>
          <a:xfrm>
            <a:off x="6457950" y="4374207"/>
            <a:ext cx="1647825" cy="548927"/>
          </a:xfrm>
          <a:custGeom>
            <a:avLst/>
            <a:gdLst>
              <a:gd name="connsiteX0" fmla="*/ 0 w 1248449"/>
              <a:gd name="connsiteY0" fmla="*/ 856704 h 856704"/>
              <a:gd name="connsiteX1" fmla="*/ 190500 w 1248449"/>
              <a:gd name="connsiteY1" fmla="*/ 370929 h 856704"/>
              <a:gd name="connsiteX2" fmla="*/ 466725 w 1248449"/>
              <a:gd name="connsiteY2" fmla="*/ 8979 h 856704"/>
              <a:gd name="connsiteX3" fmla="*/ 828675 w 1248449"/>
              <a:gd name="connsiteY3" fmla="*/ 142329 h 856704"/>
              <a:gd name="connsiteX4" fmla="*/ 1066800 w 1248449"/>
              <a:gd name="connsiteY4" fmla="*/ 494754 h 856704"/>
              <a:gd name="connsiteX5" fmla="*/ 1238250 w 1248449"/>
              <a:gd name="connsiteY5" fmla="*/ 837654 h 856704"/>
              <a:gd name="connsiteX6" fmla="*/ 1228725 w 1248449"/>
              <a:gd name="connsiteY6" fmla="*/ 790029 h 856704"/>
              <a:gd name="connsiteX7" fmla="*/ 1228725 w 1248449"/>
              <a:gd name="connsiteY7" fmla="*/ 847179 h 856704"/>
              <a:gd name="connsiteX0" fmla="*/ 0 w 1248449"/>
              <a:gd name="connsiteY0" fmla="*/ 856704 h 856704"/>
              <a:gd name="connsiteX1" fmla="*/ 190500 w 1248449"/>
              <a:gd name="connsiteY1" fmla="*/ 370929 h 856704"/>
              <a:gd name="connsiteX2" fmla="*/ 466725 w 1248449"/>
              <a:gd name="connsiteY2" fmla="*/ 8979 h 856704"/>
              <a:gd name="connsiteX3" fmla="*/ 828675 w 1248449"/>
              <a:gd name="connsiteY3" fmla="*/ 142329 h 856704"/>
              <a:gd name="connsiteX4" fmla="*/ 1066800 w 1248449"/>
              <a:gd name="connsiteY4" fmla="*/ 494754 h 856704"/>
              <a:gd name="connsiteX5" fmla="*/ 1238250 w 1248449"/>
              <a:gd name="connsiteY5" fmla="*/ 837654 h 856704"/>
              <a:gd name="connsiteX6" fmla="*/ 1228725 w 1248449"/>
              <a:gd name="connsiteY6" fmla="*/ 790029 h 856704"/>
              <a:gd name="connsiteX0" fmla="*/ 0 w 1238250"/>
              <a:gd name="connsiteY0" fmla="*/ 856704 h 856704"/>
              <a:gd name="connsiteX1" fmla="*/ 190500 w 1238250"/>
              <a:gd name="connsiteY1" fmla="*/ 370929 h 856704"/>
              <a:gd name="connsiteX2" fmla="*/ 466725 w 1238250"/>
              <a:gd name="connsiteY2" fmla="*/ 8979 h 856704"/>
              <a:gd name="connsiteX3" fmla="*/ 828675 w 1238250"/>
              <a:gd name="connsiteY3" fmla="*/ 142329 h 856704"/>
              <a:gd name="connsiteX4" fmla="*/ 1066800 w 1238250"/>
              <a:gd name="connsiteY4" fmla="*/ 494754 h 856704"/>
              <a:gd name="connsiteX5" fmla="*/ 1238250 w 1238250"/>
              <a:gd name="connsiteY5" fmla="*/ 837654 h 856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8250" h="856704">
                <a:moveTo>
                  <a:pt x="0" y="856704"/>
                </a:moveTo>
                <a:cubicBezTo>
                  <a:pt x="56356" y="684460"/>
                  <a:pt x="112713" y="512216"/>
                  <a:pt x="190500" y="370929"/>
                </a:cubicBezTo>
                <a:cubicBezTo>
                  <a:pt x="268287" y="229642"/>
                  <a:pt x="360363" y="47079"/>
                  <a:pt x="466725" y="8979"/>
                </a:cubicBezTo>
                <a:cubicBezTo>
                  <a:pt x="573087" y="-29121"/>
                  <a:pt x="728663" y="61367"/>
                  <a:pt x="828675" y="142329"/>
                </a:cubicBezTo>
                <a:cubicBezTo>
                  <a:pt x="928687" y="223291"/>
                  <a:pt x="998538" y="378867"/>
                  <a:pt x="1066800" y="494754"/>
                </a:cubicBezTo>
                <a:cubicBezTo>
                  <a:pt x="1135062" y="610641"/>
                  <a:pt x="1211263" y="788442"/>
                  <a:pt x="1238250" y="837654"/>
                </a:cubicBezTo>
              </a:path>
            </a:pathLst>
          </a:cu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1761209-94E9-4939-ADE9-91708D824BBD}"/>
              </a:ext>
            </a:extLst>
          </p:cNvPr>
          <p:cNvSpPr/>
          <p:nvPr/>
        </p:nvSpPr>
        <p:spPr>
          <a:xfrm>
            <a:off x="3231210" y="5021479"/>
            <a:ext cx="1366889" cy="229336"/>
          </a:xfrm>
          <a:prstGeom prst="rect">
            <a:avLst/>
          </a:prstGeom>
          <a:solidFill>
            <a:srgbClr val="FFE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8C4B680-31C8-4651-A884-1D448CF2014A}"/>
              </a:ext>
            </a:extLst>
          </p:cNvPr>
          <p:cNvSpPr txBox="1"/>
          <p:nvPr/>
        </p:nvSpPr>
        <p:spPr>
          <a:xfrm>
            <a:off x="3188739" y="4988545"/>
            <a:ext cx="1409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solidFill>
                  <a:srgbClr val="FF0000"/>
                </a:solidFill>
              </a:rPr>
              <a:t>dry initialization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CF7B15F-299D-4D34-9B86-D88846BC503E}"/>
              </a:ext>
            </a:extLst>
          </p:cNvPr>
          <p:cNvSpPr/>
          <p:nvPr/>
        </p:nvSpPr>
        <p:spPr>
          <a:xfrm>
            <a:off x="6848470" y="5020814"/>
            <a:ext cx="1366889" cy="229336"/>
          </a:xfrm>
          <a:prstGeom prst="rect">
            <a:avLst/>
          </a:prstGeom>
          <a:solidFill>
            <a:srgbClr val="BDEE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22CCCF2-C90C-4F91-97D1-1BFA164D6E7D}"/>
              </a:ext>
            </a:extLst>
          </p:cNvPr>
          <p:cNvSpPr txBox="1"/>
          <p:nvPr/>
        </p:nvSpPr>
        <p:spPr>
          <a:xfrm>
            <a:off x="6805999" y="4977564"/>
            <a:ext cx="1439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solidFill>
                  <a:srgbClr val="0000FF"/>
                </a:solidFill>
              </a:rPr>
              <a:t>wet initialization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843D8C-ED33-4292-BFED-3D6B42EEF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4992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7BB5C1-B180-4311-A807-20122120FD28}"/>
              </a:ext>
            </a:extLst>
          </p:cNvPr>
          <p:cNvSpPr txBox="1"/>
          <p:nvPr/>
        </p:nvSpPr>
        <p:spPr>
          <a:xfrm>
            <a:off x="4862329" y="2827556"/>
            <a:ext cx="2467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0000"/>
                </a:solidFill>
              </a:rPr>
              <a:t>Thank you!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192EEB-3D8F-4BA3-96B8-46FC042E8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2441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AC394-D861-419F-9162-03DD7A149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463580-5040-4573-A821-8A8DCE43A7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39917E-B6E1-4030-B599-C9BBBF9D2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288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FFFFFF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>
            <a:solidFill>
              <a:srgbClr val="00000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55446</TotalTime>
  <Words>3361</Words>
  <Application>Microsoft Office PowerPoint</Application>
  <PresentationFormat>Widescreen</PresentationFormat>
  <Paragraphs>717</Paragraphs>
  <Slides>60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6" baseType="lpstr">
      <vt:lpstr>Arial</vt:lpstr>
      <vt:lpstr>Calibri</vt:lpstr>
      <vt:lpstr>Times New Roman</vt:lpstr>
      <vt:lpstr>Wingdings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Sterling Spangler</dc:creator>
  <cp:lastModifiedBy>Koster, Randal D. (GSFC-6101)</cp:lastModifiedBy>
  <cp:revision>227</cp:revision>
  <dcterms:created xsi:type="dcterms:W3CDTF">2017-09-25T14:06:05Z</dcterms:created>
  <dcterms:modified xsi:type="dcterms:W3CDTF">2020-04-20T17:38:59Z</dcterms:modified>
</cp:coreProperties>
</file>