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6" r:id="rId1"/>
  </p:sldMasterIdLst>
  <p:notesMasterIdLst>
    <p:notesMasterId r:id="rId12"/>
  </p:notesMasterIdLst>
  <p:sldIdLst>
    <p:sldId id="256" r:id="rId2"/>
    <p:sldId id="266" r:id="rId3"/>
    <p:sldId id="286" r:id="rId4"/>
    <p:sldId id="259" r:id="rId5"/>
    <p:sldId id="269" r:id="rId6"/>
    <p:sldId id="262" r:id="rId7"/>
    <p:sldId id="281" r:id="rId8"/>
    <p:sldId id="284" r:id="rId9"/>
    <p:sldId id="285" r:id="rId10"/>
    <p:sldId id="287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03"/>
    <p:restoredTop sz="94694"/>
  </p:normalViewPr>
  <p:slideViewPr>
    <p:cSldViewPr snapToGrid="0" snapToObjects="1">
      <p:cViewPr varScale="1">
        <p:scale>
          <a:sx n="113" d="100"/>
          <a:sy n="113" d="100"/>
        </p:scale>
        <p:origin x="21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B194EC-D942-41BF-99A9-3FFA7D64224C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13DF42B-5502-4C13-A09F-B23ADBAB7FE0}">
      <dgm:prSet/>
      <dgm:spPr/>
      <dgm:t>
        <a:bodyPr/>
        <a:lstStyle/>
        <a:p>
          <a:pPr>
            <a:defRPr b="1"/>
          </a:pPr>
          <a:r>
            <a:rPr lang="en-US" dirty="0"/>
            <a:t>17 flights </a:t>
          </a:r>
          <a:r>
            <a:rPr lang="en-US" b="0" dirty="0"/>
            <a:t>between March 23</a:t>
          </a:r>
          <a:r>
            <a:rPr lang="en-US" b="0" baseline="30000" dirty="0"/>
            <a:t>rd</a:t>
          </a:r>
          <a:r>
            <a:rPr lang="en-US" b="0" dirty="0"/>
            <a:t> and May 20</a:t>
          </a:r>
          <a:r>
            <a:rPr lang="en-US" b="0" baseline="30000" dirty="0"/>
            <a:t>th</a:t>
          </a:r>
          <a:r>
            <a:rPr lang="en-US" b="0" dirty="0"/>
            <a:t> </a:t>
          </a:r>
        </a:p>
      </dgm:t>
    </dgm:pt>
    <dgm:pt modelId="{3576D909-784E-4DE9-90D7-90090785319F}" type="parTrans" cxnId="{D412ECD5-BA58-43B3-952B-5D4AD484BFB6}">
      <dgm:prSet/>
      <dgm:spPr/>
      <dgm:t>
        <a:bodyPr/>
        <a:lstStyle/>
        <a:p>
          <a:endParaRPr lang="en-US"/>
        </a:p>
      </dgm:t>
    </dgm:pt>
    <dgm:pt modelId="{F7D9A5E7-A1F7-4BB2-97DA-1398EC228C5B}" type="sibTrans" cxnId="{D412ECD5-BA58-43B3-952B-5D4AD484BFB6}">
      <dgm:prSet/>
      <dgm:spPr/>
      <dgm:t>
        <a:bodyPr/>
        <a:lstStyle/>
        <a:p>
          <a:endParaRPr lang="en-US"/>
        </a:p>
      </dgm:t>
    </dgm:pt>
    <dgm:pt modelId="{9CBB194A-91AC-4105-B260-1C0F39239D7E}">
      <dgm:prSet/>
      <dgm:spPr/>
      <dgm:t>
        <a:bodyPr/>
        <a:lstStyle/>
        <a:p>
          <a:pPr>
            <a:defRPr b="1"/>
          </a:pPr>
          <a:r>
            <a:rPr lang="en-US" dirty="0"/>
            <a:t>Piggyback instrument</a:t>
          </a:r>
        </a:p>
      </dgm:t>
    </dgm:pt>
    <dgm:pt modelId="{3135ECA0-06B7-464C-A2FB-9C8E88127BBA}" type="parTrans" cxnId="{1EE94959-D020-4A8C-ADE1-97EC525FEF8D}">
      <dgm:prSet/>
      <dgm:spPr/>
      <dgm:t>
        <a:bodyPr/>
        <a:lstStyle/>
        <a:p>
          <a:endParaRPr lang="en-US"/>
        </a:p>
      </dgm:t>
    </dgm:pt>
    <dgm:pt modelId="{9E55D657-0D82-4ECE-8632-96990E36DDBD}" type="sibTrans" cxnId="{1EE94959-D020-4A8C-ADE1-97EC525FEF8D}">
      <dgm:prSet/>
      <dgm:spPr/>
      <dgm:t>
        <a:bodyPr/>
        <a:lstStyle/>
        <a:p>
          <a:endParaRPr lang="en-US"/>
        </a:p>
      </dgm:t>
    </dgm:pt>
    <dgm:pt modelId="{F798D1B8-D3D8-49F9-B2DC-E8C08FD641FF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kern="1200" dirty="0">
              <a:latin typeface="Calibri" panose="020F0502020204030204"/>
              <a:ea typeface="+mn-ea"/>
              <a:cs typeface="+mn-cs"/>
            </a:rPr>
            <a:t>Experienced a data acquisition system issue that was fixed for the last 6 flights</a:t>
          </a:r>
        </a:p>
      </dgm:t>
    </dgm:pt>
    <dgm:pt modelId="{96D918CA-86E6-4BEA-ABF4-1E4387CD2DD3}" type="parTrans" cxnId="{70C32AC9-6858-4093-BBA6-B0D3488E75E7}">
      <dgm:prSet/>
      <dgm:spPr/>
      <dgm:t>
        <a:bodyPr/>
        <a:lstStyle/>
        <a:p>
          <a:endParaRPr lang="en-US"/>
        </a:p>
      </dgm:t>
    </dgm:pt>
    <dgm:pt modelId="{2731672E-4945-43F0-BDEF-8484DA0EC2CE}" type="sibTrans" cxnId="{70C32AC9-6858-4093-BBA6-B0D3488E75E7}">
      <dgm:prSet/>
      <dgm:spPr/>
      <dgm:t>
        <a:bodyPr/>
        <a:lstStyle/>
        <a:p>
          <a:endParaRPr lang="en-US"/>
        </a:p>
      </dgm:t>
    </dgm:pt>
    <dgm:pt modelId="{8120AE80-2205-4A45-AD04-7118B9313A0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kern="1200" dirty="0"/>
            <a:t>Off the shelf unoptimized detector</a:t>
          </a:r>
        </a:p>
      </dgm:t>
    </dgm:pt>
    <dgm:pt modelId="{BFA1A09C-2B85-4EF4-9BCB-23EDFB23BCF8}" type="parTrans" cxnId="{86A37C90-E0EF-4501-8870-3C9FE00657C0}">
      <dgm:prSet/>
      <dgm:spPr/>
      <dgm:t>
        <a:bodyPr/>
        <a:lstStyle/>
        <a:p>
          <a:endParaRPr lang="en-US"/>
        </a:p>
      </dgm:t>
    </dgm:pt>
    <dgm:pt modelId="{70BF36BA-0566-45BE-846B-5D7BB69B4255}" type="sibTrans" cxnId="{86A37C90-E0EF-4501-8870-3C9FE00657C0}">
      <dgm:prSet/>
      <dgm:spPr/>
      <dgm:t>
        <a:bodyPr/>
        <a:lstStyle/>
        <a:p>
          <a:endParaRPr lang="en-US"/>
        </a:p>
      </dgm:t>
    </dgm:pt>
    <dgm:pt modelId="{14B07ECD-37BD-AC4F-88FF-4E77FB72E74B}" type="pres">
      <dgm:prSet presAssocID="{6CB194EC-D942-41BF-99A9-3FFA7D64224C}" presName="linear" presStyleCnt="0">
        <dgm:presLayoutVars>
          <dgm:animLvl val="lvl"/>
          <dgm:resizeHandles val="exact"/>
        </dgm:presLayoutVars>
      </dgm:prSet>
      <dgm:spPr/>
    </dgm:pt>
    <dgm:pt modelId="{A6073EB3-731C-D247-92EC-83733A8E7B42}" type="pres">
      <dgm:prSet presAssocID="{313DF42B-5502-4C13-A09F-B23ADBAB7FE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9A78014-BFD9-004F-8110-996860C30C8B}" type="pres">
      <dgm:prSet presAssocID="{F7D9A5E7-A1F7-4BB2-97DA-1398EC228C5B}" presName="spacer" presStyleCnt="0"/>
      <dgm:spPr/>
    </dgm:pt>
    <dgm:pt modelId="{70422CC2-98E3-2F4F-ABB1-B58549F0BA17}" type="pres">
      <dgm:prSet presAssocID="{9CBB194A-91AC-4105-B260-1C0F39239D7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A2E854A-54AB-0245-B6CA-BE8D9F43EF1D}" type="pres">
      <dgm:prSet presAssocID="{9CBB194A-91AC-4105-B260-1C0F39239D7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5279C0C-CE90-FF48-BF9B-5FC3DD73C4B5}" type="presOf" srcId="{F798D1B8-D3D8-49F9-B2DC-E8C08FD641FF}" destId="{2A2E854A-54AB-0245-B6CA-BE8D9F43EF1D}" srcOrd="0" destOrd="0" presId="urn:microsoft.com/office/officeart/2005/8/layout/vList2"/>
    <dgm:cxn modelId="{C2608439-C68F-6240-B861-91D9E230F05A}" type="presOf" srcId="{6CB194EC-D942-41BF-99A9-3FFA7D64224C}" destId="{14B07ECD-37BD-AC4F-88FF-4E77FB72E74B}" srcOrd="0" destOrd="0" presId="urn:microsoft.com/office/officeart/2005/8/layout/vList2"/>
    <dgm:cxn modelId="{1EE94959-D020-4A8C-ADE1-97EC525FEF8D}" srcId="{6CB194EC-D942-41BF-99A9-3FFA7D64224C}" destId="{9CBB194A-91AC-4105-B260-1C0F39239D7E}" srcOrd="1" destOrd="0" parTransId="{3135ECA0-06B7-464C-A2FB-9C8E88127BBA}" sibTransId="{9E55D657-0D82-4ECE-8632-96990E36DDBD}"/>
    <dgm:cxn modelId="{86A37C90-E0EF-4501-8870-3C9FE00657C0}" srcId="{9CBB194A-91AC-4105-B260-1C0F39239D7E}" destId="{8120AE80-2205-4A45-AD04-7118B9313A04}" srcOrd="1" destOrd="0" parTransId="{BFA1A09C-2B85-4EF4-9BCB-23EDFB23BCF8}" sibTransId="{70BF36BA-0566-45BE-846B-5D7BB69B4255}"/>
    <dgm:cxn modelId="{7273CEB9-FD87-7D45-A57E-60D583142BDA}" type="presOf" srcId="{313DF42B-5502-4C13-A09F-B23ADBAB7FE0}" destId="{A6073EB3-731C-D247-92EC-83733A8E7B42}" srcOrd="0" destOrd="0" presId="urn:microsoft.com/office/officeart/2005/8/layout/vList2"/>
    <dgm:cxn modelId="{70C32AC9-6858-4093-BBA6-B0D3488E75E7}" srcId="{9CBB194A-91AC-4105-B260-1C0F39239D7E}" destId="{F798D1B8-D3D8-49F9-B2DC-E8C08FD641FF}" srcOrd="0" destOrd="0" parTransId="{96D918CA-86E6-4BEA-ABF4-1E4387CD2DD3}" sibTransId="{2731672E-4945-43F0-BDEF-8484DA0EC2CE}"/>
    <dgm:cxn modelId="{B0257AD1-FD57-D24C-A3F9-7448F272F704}" type="presOf" srcId="{8120AE80-2205-4A45-AD04-7118B9313A04}" destId="{2A2E854A-54AB-0245-B6CA-BE8D9F43EF1D}" srcOrd="0" destOrd="1" presId="urn:microsoft.com/office/officeart/2005/8/layout/vList2"/>
    <dgm:cxn modelId="{D412ECD5-BA58-43B3-952B-5D4AD484BFB6}" srcId="{6CB194EC-D942-41BF-99A9-3FFA7D64224C}" destId="{313DF42B-5502-4C13-A09F-B23ADBAB7FE0}" srcOrd="0" destOrd="0" parTransId="{3576D909-784E-4DE9-90D7-90090785319F}" sibTransId="{F7D9A5E7-A1F7-4BB2-97DA-1398EC228C5B}"/>
    <dgm:cxn modelId="{0200C3E6-4107-AA4C-B4A3-B413B2FF2D27}" type="presOf" srcId="{9CBB194A-91AC-4105-B260-1C0F39239D7E}" destId="{70422CC2-98E3-2F4F-ABB1-B58549F0BA17}" srcOrd="0" destOrd="0" presId="urn:microsoft.com/office/officeart/2005/8/layout/vList2"/>
    <dgm:cxn modelId="{76B7ED26-A4F7-134A-8A0E-155F95708C2F}" type="presParOf" srcId="{14B07ECD-37BD-AC4F-88FF-4E77FB72E74B}" destId="{A6073EB3-731C-D247-92EC-83733A8E7B42}" srcOrd="0" destOrd="0" presId="urn:microsoft.com/office/officeart/2005/8/layout/vList2"/>
    <dgm:cxn modelId="{DBB83B95-32D0-9347-954B-70AA70D27E33}" type="presParOf" srcId="{14B07ECD-37BD-AC4F-88FF-4E77FB72E74B}" destId="{19A78014-BFD9-004F-8110-996860C30C8B}" srcOrd="1" destOrd="0" presId="urn:microsoft.com/office/officeart/2005/8/layout/vList2"/>
    <dgm:cxn modelId="{A22A0231-10DF-4E4C-993F-F6D0331EBCBE}" type="presParOf" srcId="{14B07ECD-37BD-AC4F-88FF-4E77FB72E74B}" destId="{70422CC2-98E3-2F4F-ABB1-B58549F0BA17}" srcOrd="2" destOrd="0" presId="urn:microsoft.com/office/officeart/2005/8/layout/vList2"/>
    <dgm:cxn modelId="{A6616157-5096-DA46-9C38-3DB9CE7183CB}" type="presParOf" srcId="{14B07ECD-37BD-AC4F-88FF-4E77FB72E74B}" destId="{2A2E854A-54AB-0245-B6CA-BE8D9F43EF1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73EB3-731C-D247-92EC-83733A8E7B42}">
      <dsp:nvSpPr>
        <dsp:cNvPr id="0" name=""/>
        <dsp:cNvSpPr/>
      </dsp:nvSpPr>
      <dsp:spPr>
        <a:xfrm>
          <a:off x="0" y="4508"/>
          <a:ext cx="7886700" cy="14285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700" kern="1200" dirty="0"/>
            <a:t>17 flights </a:t>
          </a:r>
          <a:r>
            <a:rPr lang="en-US" sz="3700" b="0" kern="1200" dirty="0"/>
            <a:t>between March 23</a:t>
          </a:r>
          <a:r>
            <a:rPr lang="en-US" sz="3700" b="0" kern="1200" baseline="30000" dirty="0"/>
            <a:t>rd</a:t>
          </a:r>
          <a:r>
            <a:rPr lang="en-US" sz="3700" b="0" kern="1200" dirty="0"/>
            <a:t> and May 20</a:t>
          </a:r>
          <a:r>
            <a:rPr lang="en-US" sz="3700" b="0" kern="1200" baseline="30000" dirty="0"/>
            <a:t>th</a:t>
          </a:r>
          <a:r>
            <a:rPr lang="en-US" sz="3700" b="0" kern="1200" dirty="0"/>
            <a:t> </a:t>
          </a:r>
        </a:p>
      </dsp:txBody>
      <dsp:txXfrm>
        <a:off x="69737" y="74245"/>
        <a:ext cx="7747226" cy="1289096"/>
      </dsp:txXfrm>
    </dsp:sp>
    <dsp:sp modelId="{70422CC2-98E3-2F4F-ABB1-B58549F0BA17}">
      <dsp:nvSpPr>
        <dsp:cNvPr id="0" name=""/>
        <dsp:cNvSpPr/>
      </dsp:nvSpPr>
      <dsp:spPr>
        <a:xfrm>
          <a:off x="0" y="1539639"/>
          <a:ext cx="7886700" cy="14285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3700" kern="1200" dirty="0"/>
            <a:t>Piggyback instrument</a:t>
          </a:r>
        </a:p>
      </dsp:txBody>
      <dsp:txXfrm>
        <a:off x="69737" y="1609376"/>
        <a:ext cx="7747226" cy="1289096"/>
      </dsp:txXfrm>
    </dsp:sp>
    <dsp:sp modelId="{2A2E854A-54AB-0245-B6CA-BE8D9F43EF1D}">
      <dsp:nvSpPr>
        <dsp:cNvPr id="0" name=""/>
        <dsp:cNvSpPr/>
      </dsp:nvSpPr>
      <dsp:spPr>
        <a:xfrm>
          <a:off x="0" y="2968209"/>
          <a:ext cx="7886700" cy="1378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2900" kern="1200" dirty="0">
              <a:latin typeface="Calibri" panose="020F0502020204030204"/>
              <a:ea typeface="+mn-ea"/>
              <a:cs typeface="+mn-cs"/>
            </a:rPr>
            <a:t>Experienced a data acquisition system issue that was fixed for the last 6 flights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en-US" sz="2900" kern="1200" dirty="0"/>
            <a:t>Off the shelf unoptimized detector</a:t>
          </a:r>
        </a:p>
      </dsp:txBody>
      <dsp:txXfrm>
        <a:off x="0" y="2968209"/>
        <a:ext cx="7886700" cy="1378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5BFB5D-C943-D346-994A-6C4946580B41}" type="datetimeFigureOut">
              <a:rPr lang="en-US" smtClean="0"/>
              <a:t>4/22/20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447B9-B632-044E-925F-E2366FFDC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73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amplifier was fixed and data acquisition was fixed for last 2 weeks of the campaign </a:t>
            </a:r>
          </a:p>
          <a:p>
            <a:endParaRPr lang="en-US" dirty="0"/>
          </a:p>
          <a:p>
            <a:r>
              <a:rPr lang="en-US" dirty="0"/>
              <a:t>some of the other days </a:t>
            </a:r>
            <a:r>
              <a:rPr lang="en-US" dirty="0" err="1"/>
              <a:t>arent</a:t>
            </a:r>
            <a:r>
              <a:rPr lang="en-US" dirty="0"/>
              <a:t> trash- just need to do some more intensive processing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D1CFE-C917-584B-BC78-5005AE7A49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92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cloud- future work column from aircraft to cloud top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add cloud top arrow, surface arrows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This figure shows the ACES processing steps, comparing DAOD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ACES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, </a:t>
            </a:r>
            <a:r>
              <a:rPr lang="en-US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DOAD</a:t>
            </a:r>
            <a:r>
              <a:rPr lang="en-US" baseline="-25000" dirty="0" err="1">
                <a:latin typeface="Cordia New" panose="020B0304020202020204" pitchFamily="34" charset="-34"/>
                <a:cs typeface="Cordia New" panose="020B0304020202020204" pitchFamily="34" charset="-34"/>
              </a:rPr>
              <a:t>in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 situ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, and DOAD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MERRA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some of the noise" are cloud </a:t>
            </a:r>
          </a:p>
          <a:p>
            <a:endParaRPr lang="en-US" dirty="0"/>
          </a:p>
          <a:p>
            <a:r>
              <a:rPr lang="en-US" dirty="0"/>
              <a:t>single profile have multiple peaks, clouds, aerosols,</a:t>
            </a:r>
          </a:p>
          <a:p>
            <a:endParaRPr lang="en-US" dirty="0"/>
          </a:p>
          <a:p>
            <a:r>
              <a:rPr lang="en-US" dirty="0"/>
              <a:t>raw data time stamp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mention Joel's paper- "see Joel's paper"</a:t>
            </a:r>
          </a:p>
          <a:p>
            <a:endParaRPr lang="en-US" dirty="0"/>
          </a:p>
          <a:p>
            <a:r>
              <a:rPr lang="en-US" dirty="0"/>
              <a:t>mention why spirals </a:t>
            </a:r>
            <a:r>
              <a:rPr lang="en-US" dirty="0" err="1"/>
              <a:t>arent</a:t>
            </a:r>
            <a:r>
              <a:rPr lang="en-US" dirty="0"/>
              <a:t> continuous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D1CFE-C917-584B-BC78-5005AE7A490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25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</a:t>
            </a:r>
            <a:r>
              <a:rPr lang="en-US" dirty="0" err="1"/>
              <a:t>merra</a:t>
            </a:r>
            <a:r>
              <a:rPr lang="en-US" dirty="0"/>
              <a:t> </a:t>
            </a:r>
            <a:r>
              <a:rPr lang="en-US" dirty="0" err="1"/>
              <a:t>daod</a:t>
            </a:r>
            <a:r>
              <a:rPr lang="en-US" dirty="0"/>
              <a:t>- uses </a:t>
            </a:r>
            <a:r>
              <a:rPr lang="en-US" dirty="0" err="1"/>
              <a:t>merra</a:t>
            </a:r>
            <a:r>
              <a:rPr lang="en-US" dirty="0"/>
              <a:t> profile and assumes a constant co2 concentration from </a:t>
            </a:r>
            <a:r>
              <a:rPr lang="en-US" dirty="0" err="1"/>
              <a:t>picarro</a:t>
            </a:r>
            <a:r>
              <a:rPr lang="en-US" dirty="0"/>
              <a:t> on aircraft</a:t>
            </a:r>
          </a:p>
          <a:p>
            <a:endParaRPr lang="en-US" dirty="0"/>
          </a:p>
          <a:p>
            <a:r>
              <a:rPr lang="en-US" dirty="0"/>
              <a:t>later on used to scaling OD to get xco2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D1CFE-C917-584B-BC78-5005AE7A49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29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nadir range- use for </a:t>
            </a:r>
            <a:r>
              <a:rPr lang="en-US" dirty="0" err="1"/>
              <a:t>merra</a:t>
            </a:r>
            <a:r>
              <a:rPr lang="en-US" dirty="0"/>
              <a:t> altitude</a:t>
            </a:r>
          </a:p>
          <a:p>
            <a:endParaRPr lang="en-US" dirty="0"/>
          </a:p>
          <a:p>
            <a:r>
              <a:rPr lang="en-US" dirty="0"/>
              <a:t>5.8 high altitude clouds, not a lot of returns at 0</a:t>
            </a:r>
          </a:p>
          <a:p>
            <a:endParaRPr lang="en-US" dirty="0"/>
          </a:p>
          <a:p>
            <a:r>
              <a:rPr lang="en-US" dirty="0"/>
              <a:t>6 looks like flying in clouds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D1CFE-C917-584B-BC78-5005AE7A49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22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9C78-33CF-EA41-948D-F14D32DD885C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CB018-73FB-3748-878E-673F0165BE0F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4B97E-4767-B845-AE78-52CC461DE3B3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B7DF0-18BF-0F44-8499-4AB89E4A12EA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ABB13-6B93-CF4B-AC81-5538BC6074A5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8333-2A47-B648-9108-EA7D58A16895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BBCD9-EFDB-5A48-A2FB-10001AD6BF9D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514B-173B-C244-99A6-4B7CC95B9E8C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33C13807-908E-3743-8200-5965217DD916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7E31-5C1A-C749-9188-07A63870EBCA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4C79E-42CA-8441-B2E6-45967E81F4FD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519997C-572D-134D-B9E3-C37D7751CD67}" type="datetime1">
              <a:rPr lang="en-US" smtClean="0"/>
              <a:t>4/22/20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34E0-80E0-C846-B5E6-023E4C8FE1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ACES Instrument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AC827B-12B1-3046-A268-037F87300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ACT- America Workshop- XCO</a:t>
            </a:r>
            <a:r>
              <a:rPr lang="en-US" baseline="-25000" dirty="0"/>
              <a:t>2</a:t>
            </a:r>
            <a:r>
              <a:rPr lang="en-US" dirty="0"/>
              <a:t> Meeting</a:t>
            </a:r>
          </a:p>
          <a:p>
            <a:r>
              <a:rPr lang="en-US" dirty="0"/>
              <a:t>April 27</a:t>
            </a:r>
            <a:r>
              <a:rPr lang="en-US" baseline="30000" dirty="0"/>
              <a:t>th</a:t>
            </a:r>
            <a:r>
              <a:rPr lang="en-US" dirty="0"/>
              <a:t>, 2020</a:t>
            </a:r>
          </a:p>
          <a:p>
            <a:r>
              <a:rPr lang="en-US" dirty="0"/>
              <a:t>Abigail Corbett</a:t>
            </a:r>
            <a:r>
              <a:rPr lang="en-US" baseline="30000" dirty="0"/>
              <a:t>1</a:t>
            </a:r>
            <a:r>
              <a:rPr lang="en-US" dirty="0"/>
              <a:t>, Michael Obland</a:t>
            </a:r>
            <a:r>
              <a:rPr lang="en-US" baseline="30000" dirty="0"/>
              <a:t>2</a:t>
            </a:r>
            <a:r>
              <a:rPr lang="en-US" dirty="0"/>
              <a:t>, Bing Lin</a:t>
            </a:r>
            <a:r>
              <a:rPr lang="en-US" baseline="30000" dirty="0"/>
              <a:t>2</a:t>
            </a:r>
          </a:p>
          <a:p>
            <a:r>
              <a:rPr lang="en-US" dirty="0"/>
              <a:t>SSAI, </a:t>
            </a:r>
            <a:r>
              <a:rPr lang="en-US" dirty="0" err="1"/>
              <a:t>Inc.NASA</a:t>
            </a:r>
            <a:r>
              <a:rPr lang="en-US" dirty="0"/>
              <a:t> </a:t>
            </a:r>
            <a:r>
              <a:rPr lang="en-US" dirty="0" err="1"/>
              <a:t>LaRC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065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3FAD4ED-B651-A249-BFA7-57E56CDA408D}"/>
              </a:ext>
            </a:extLst>
          </p:cNvPr>
          <p:cNvSpPr txBox="1"/>
          <p:nvPr/>
        </p:nvSpPr>
        <p:spPr>
          <a:xfrm>
            <a:off x="677732" y="365126"/>
            <a:ext cx="9361618" cy="1325563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2800" cap="all" spc="200" baseline="0">
                <a:solidFill>
                  <a:srgbClr val="262626"/>
                </a:solidFill>
                <a:latin typeface="Bangla MN" pitchFamily="2" charset="0"/>
                <a:ea typeface="+mj-ea"/>
                <a:cs typeface="Bangla MN" pitchFamily="2" charset="0"/>
              </a:defRPr>
            </a:lvl1pPr>
          </a:lstStyle>
          <a:p>
            <a:r>
              <a:rPr lang="en-US" dirty="0"/>
              <a:t>ASCENDS </a:t>
            </a:r>
            <a:r>
              <a:rPr lang="en-US" dirty="0" err="1"/>
              <a:t>CarbonHawk</a:t>
            </a:r>
            <a:r>
              <a:rPr lang="en-US" dirty="0"/>
              <a:t> Experiment Simulator (ACES)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8BBE1-C19C-4749-A259-F99BDA872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731" y="2015406"/>
            <a:ext cx="7669029" cy="406598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ACES is an intensity modulated continuous wave (IMCW) lidar developed to study column averaged CO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  <a:r>
              <a:rPr lang="en-US" sz="1600" dirty="0">
                <a:solidFill>
                  <a:schemeClr val="tx1"/>
                </a:solidFill>
              </a:rPr>
              <a:t> mixing ratios (XCO</a:t>
            </a:r>
            <a:r>
              <a:rPr lang="en-US" sz="1600" baseline="-25000" dirty="0">
                <a:solidFill>
                  <a:schemeClr val="tx1"/>
                </a:solidFill>
              </a:rPr>
              <a:t>2</a:t>
            </a:r>
            <a:r>
              <a:rPr lang="en-US" sz="1600" dirty="0">
                <a:solidFill>
                  <a:schemeClr val="tx1"/>
                </a:solidFill>
              </a:rPr>
              <a:t>)</a:t>
            </a:r>
          </a:p>
          <a:p>
            <a:pPr lvl="1"/>
            <a:r>
              <a:rPr lang="en-US" dirty="0"/>
              <a:t>Measures returns of multiple wavelengths (</a:t>
            </a:r>
            <a:r>
              <a:rPr lang="en-US" dirty="0" err="1"/>
              <a:t>P</a:t>
            </a:r>
            <a:r>
              <a:rPr lang="en-US" baseline="-25000" dirty="0" err="1"/>
              <a:t>on</a:t>
            </a:r>
            <a:r>
              <a:rPr lang="en-US" dirty="0"/>
              <a:t>/</a:t>
            </a:r>
            <a:r>
              <a:rPr lang="en-US" dirty="0" err="1"/>
              <a:t>P</a:t>
            </a:r>
            <a:r>
              <a:rPr lang="en-US" baseline="-25000" dirty="0" err="1"/>
              <a:t>off</a:t>
            </a:r>
            <a:r>
              <a:rPr lang="en-US" dirty="0"/>
              <a:t>) in three wavelengths at 1.57</a:t>
            </a:r>
            <a:r>
              <a:rPr lang="en-US" dirty="0">
                <a:sym typeface="Symbol" pitchFamily="2" charset="2"/>
              </a:rPr>
              <a:t> </a:t>
            </a:r>
            <a:r>
              <a:rPr lang="en-US" dirty="0"/>
              <a:t>m CO</a:t>
            </a:r>
            <a:r>
              <a:rPr lang="en-US" baseline="-25000" dirty="0"/>
              <a:t>2</a:t>
            </a:r>
            <a:r>
              <a:rPr lang="en-US" dirty="0"/>
              <a:t> absorption band) in three bands to reduce noise and eliminate surface reflectance variation while targeting CO</a:t>
            </a:r>
            <a:r>
              <a:rPr lang="en-US" baseline="-25000" dirty="0"/>
              <a:t>2</a:t>
            </a:r>
            <a:endParaRPr lang="en-US" dirty="0"/>
          </a:p>
          <a:p>
            <a:pPr lvl="1"/>
            <a:r>
              <a:rPr lang="en-US" dirty="0"/>
              <a:t>Measurement techniques and instrument architecture similar to Multifunctional Fiber Laser Lidar (MFLL)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Part of:</a:t>
            </a:r>
          </a:p>
          <a:p>
            <a:pPr lvl="2"/>
            <a:r>
              <a:rPr lang="en-US" b="1" dirty="0">
                <a:solidFill>
                  <a:schemeClr val="tx1"/>
                </a:solidFill>
              </a:rPr>
              <a:t>Active Sensing of CO</a:t>
            </a:r>
            <a:r>
              <a:rPr lang="en-US" b="1" baseline="-25000" dirty="0">
                <a:solidFill>
                  <a:schemeClr val="tx1"/>
                </a:solidFill>
              </a:rPr>
              <a:t>2</a:t>
            </a:r>
            <a:r>
              <a:rPr lang="en-US" b="1" dirty="0">
                <a:solidFill>
                  <a:schemeClr val="tx1"/>
                </a:solidFill>
              </a:rPr>
              <a:t> Emissions over Nights, Days, and Seasons (ASCENDS) </a:t>
            </a:r>
            <a:r>
              <a:rPr lang="en-US" dirty="0">
                <a:solidFill>
                  <a:schemeClr val="tx1"/>
                </a:solidFill>
              </a:rPr>
              <a:t>Mission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Piggybacked on: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Atmospheric Carbon and Transport – America (</a:t>
            </a:r>
            <a:r>
              <a:rPr lang="en-US" b="1" dirty="0">
                <a:solidFill>
                  <a:schemeClr val="tx1"/>
                </a:solidFill>
              </a:rPr>
              <a:t>ACT- America)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5054FB-6F4C-DE46-BC34-94999D2A00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03" r="5092" b="2"/>
          <a:stretch/>
        </p:blipFill>
        <p:spPr>
          <a:xfrm>
            <a:off x="8972116" y="1761807"/>
            <a:ext cx="2311962" cy="1325563"/>
          </a:xfrm>
          <a:custGeom>
            <a:avLst/>
            <a:gdLst>
              <a:gd name="connsiteX0" fmla="*/ 0 w 4636009"/>
              <a:gd name="connsiteY0" fmla="*/ 0 h 5032375"/>
              <a:gd name="connsiteX1" fmla="*/ 4636009 w 4636009"/>
              <a:gd name="connsiteY1" fmla="*/ 0 h 5032375"/>
              <a:gd name="connsiteX2" fmla="*/ 4636009 w 4636009"/>
              <a:gd name="connsiteY2" fmla="*/ 5032375 h 5032375"/>
              <a:gd name="connsiteX3" fmla="*/ 0 w 4636009"/>
              <a:gd name="connsiteY3" fmla="*/ 5032375 h 5032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4CD22-94B9-4544-9710-A62E0A429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71125" y="6356351"/>
            <a:ext cx="368224" cy="365125"/>
          </a:xfr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/>
          <a:p>
            <a:fld id="{D397C509-92EA-4447-A88F-B3D3165640DB}" type="slidenum">
              <a:rPr lang="en-US"/>
              <a:pPr/>
              <a:t>2</a:t>
            </a:fld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A91BF02-1563-D640-938B-5323C0356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760" y="3951366"/>
            <a:ext cx="3562673" cy="1008304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DAEA891E-B1BD-B946-8A33-A039AC051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</a:p>
        </p:txBody>
      </p:sp>
    </p:spTree>
    <p:extLst>
      <p:ext uri="{BB962C8B-B14F-4D97-AF65-F5344CB8AC3E}">
        <p14:creationId xmlns:p14="http://schemas.microsoft.com/office/powerpoint/2010/main" val="3194028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B0F18-CB7A-A64E-AF32-EA2EA680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ACES Differences from MFLL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B4496-2AD9-4440-AF0C-6081E5504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75" y="2638044"/>
            <a:ext cx="10987791" cy="3101983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ACES was built on the design pioneered by MFLL but was an attempt to shrink it into a smaller, UAV-capable instrument </a:t>
            </a:r>
          </a:p>
          <a:p>
            <a:pPr lvl="0"/>
            <a:r>
              <a:rPr lang="en-US" dirty="0"/>
              <a:t>ACES has more transmit power</a:t>
            </a:r>
          </a:p>
          <a:p>
            <a:pPr lvl="1"/>
            <a:r>
              <a:rPr lang="en-US" dirty="0"/>
              <a:t>uses three ten-watt amplifiers instead of a single five-watt amplifier </a:t>
            </a:r>
          </a:p>
          <a:p>
            <a:pPr lvl="1"/>
            <a:r>
              <a:rPr lang="en-US" dirty="0"/>
              <a:t>provides the opportunity to test for crosstalk by separating the wavelengths into separate amplifiers, which MFLL cannot do</a:t>
            </a:r>
          </a:p>
          <a:p>
            <a:pPr lvl="0"/>
            <a:r>
              <a:rPr lang="en-US" dirty="0"/>
              <a:t>Off the shelf unoptimized detector</a:t>
            </a:r>
          </a:p>
          <a:p>
            <a:pPr lvl="0"/>
            <a:r>
              <a:rPr lang="en-US" dirty="0"/>
              <a:t>No Zero Path measurement</a:t>
            </a:r>
          </a:p>
          <a:p>
            <a:pPr lvl="1"/>
            <a:r>
              <a:rPr lang="en-US" dirty="0"/>
              <a:t>Difficult to measure with that much power output (6x more than MFLL)</a:t>
            </a:r>
          </a:p>
          <a:p>
            <a:pPr lvl="1"/>
            <a:r>
              <a:rPr lang="en-US" dirty="0"/>
              <a:t>With no zero path measurement, one is estimated for each flight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C7612B-BE28-EF46-821F-65979E6B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DE587-7C15-C146-B669-B18A9600D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841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8368A-1469-374A-826F-9DC06EBBC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6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>
                <a:latin typeface="Bangla MN" pitchFamily="2" charset="0"/>
                <a:cs typeface="Bangla MN" pitchFamily="2" charset="0"/>
              </a:rPr>
              <a:t>ACT – America Spring 2018 Data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B0A071DF-66D0-41FB-95D6-AD48811595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460406"/>
              </p:ext>
            </p:extLst>
          </p:nvPr>
        </p:nvGraphicFramePr>
        <p:xfrm>
          <a:off x="2152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87071B-A47E-584A-A751-683E5BDB4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ED7306-71C7-364B-B6E5-EE6D258FA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337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CAFB46C5-E1A0-2E41-8C6B-7DABDB218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318" y="1249680"/>
            <a:ext cx="7112000" cy="5334000"/>
          </a:xfrm>
          <a:prstGeom prst="rect">
            <a:avLst/>
          </a:prstGeom>
        </p:spPr>
      </p:pic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91A22912-2640-7446-AE23-3F3C2808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7AB6-220B-9543-81F9-BA5D79552F34}" type="slidenum">
              <a:rPr lang="en-US" smtClean="0"/>
              <a:t>5</a:t>
            </a:fld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14B4A87-E331-1D49-94B3-836FDA4CF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5318" y="1224777"/>
            <a:ext cx="7112000" cy="5334000"/>
          </a:xfrm>
          <a:prstGeom prst="rect">
            <a:avLst/>
          </a:prstGeom>
        </p:spPr>
      </p:pic>
      <p:sp>
        <p:nvSpPr>
          <p:cNvPr id="34" name="Cloud 33">
            <a:extLst>
              <a:ext uri="{FF2B5EF4-FFF2-40B4-BE49-F238E27FC236}">
                <a16:creationId xmlns:a16="http://schemas.microsoft.com/office/drawing/2014/main" id="{05898E3A-3E4F-3C4B-9406-96E9F16D8E43}"/>
              </a:ext>
            </a:extLst>
          </p:cNvPr>
          <p:cNvSpPr/>
          <p:nvPr/>
        </p:nvSpPr>
        <p:spPr>
          <a:xfrm rot="20132838">
            <a:off x="7465997" y="4138592"/>
            <a:ext cx="1357950" cy="763494"/>
          </a:xfrm>
          <a:prstGeom prst="cloud">
            <a:avLst/>
          </a:prstGeom>
          <a:solidFill>
            <a:schemeClr val="bg1">
              <a:lumMod val="6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253981D-BCDD-9D4C-BD79-9AA03BFE5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197" y="220532"/>
            <a:ext cx="7729728" cy="914400"/>
          </a:xfrm>
        </p:spPr>
        <p:txBody>
          <a:bodyPr/>
          <a:lstStyle/>
          <a:p>
            <a:r>
              <a:rPr lang="en-US" dirty="0"/>
              <a:t>First Step: Filter Data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26AABA-AF5C-EE4B-B0CE-E336EC32FD60}"/>
              </a:ext>
            </a:extLst>
          </p:cNvPr>
          <p:cNvSpPr/>
          <p:nvPr/>
        </p:nvSpPr>
        <p:spPr>
          <a:xfrm>
            <a:off x="541468" y="1993932"/>
            <a:ext cx="389115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Take differential absorption optical depth from instrument and figure out what are full column, unobstructed measurements using 8 flags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Filter out clouds, or other undesired </a:t>
            </a:r>
            <a:r>
              <a:rPr lang="en-US" dirty="0" err="1"/>
              <a:t>scatterers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Instrument errors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Data recording errors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Instrument attitude (pitch and roll &lt;5</a:t>
            </a:r>
            <a:r>
              <a:rPr lang="en-US" baseline="30000" dirty="0"/>
              <a:t>o</a:t>
            </a:r>
            <a:r>
              <a:rPr lang="en-US" dirty="0"/>
              <a:t>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9BBBAA-3191-5540-9533-8E08DE8BE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1BF9D6-57F4-F841-ABD8-4BE6D0CE6C95}"/>
              </a:ext>
            </a:extLst>
          </p:cNvPr>
          <p:cNvSpPr txBox="1"/>
          <p:nvPr/>
        </p:nvSpPr>
        <p:spPr>
          <a:xfrm>
            <a:off x="398034" y="892337"/>
            <a:ext cx="4670478" cy="5521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Spirals during the flight are used to create in situ profiles along the flight path.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Once in situ profiles have been created, </a:t>
            </a:r>
            <a:r>
              <a:rPr lang="en-US" sz="1600" dirty="0" err="1"/>
              <a:t>DAOD</a:t>
            </a:r>
            <a:r>
              <a:rPr lang="en-US" sz="1600" baseline="-25000" dirty="0" err="1"/>
              <a:t>InSitu</a:t>
            </a:r>
            <a:r>
              <a:rPr lang="en-US" sz="1600" dirty="0"/>
              <a:t> is derived using the profiles and the spectroscopy.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ACES DAOD points are matched to spirals based on aircraft attitude, location from the spiral, and time elapsed since spiral.</a:t>
            </a:r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&lt; 25 kilometers from “spiral” center</a:t>
            </a:r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Within 1 hour of start and end of “spiral”</a:t>
            </a:r>
          </a:p>
          <a:p>
            <a:pPr marL="800100"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No quality flags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Note: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DAOD</a:t>
            </a:r>
            <a:r>
              <a:rPr lang="en-US" sz="1600" baseline="-25000" dirty="0"/>
              <a:t>ACESNadir</a:t>
            </a:r>
            <a:r>
              <a:rPr lang="en-US" sz="1600" dirty="0"/>
              <a:t> – retrieval corrected to Nadir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DAOD</a:t>
            </a:r>
            <a:r>
              <a:rPr lang="en-US" sz="1600" baseline="-25000" dirty="0" err="1"/>
              <a:t>smoothACES</a:t>
            </a:r>
            <a:r>
              <a:rPr lang="en-US" sz="1600" dirty="0"/>
              <a:t> – filtered and smoothed </a:t>
            </a:r>
          </a:p>
          <a:p>
            <a:pPr marL="342900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DAOD</a:t>
            </a:r>
            <a:r>
              <a:rPr lang="en-US" sz="1600" baseline="-25000" dirty="0" err="1"/>
              <a:t>InSitu</a:t>
            </a:r>
            <a:r>
              <a:rPr lang="en-US" sz="1600" dirty="0"/>
              <a:t> - Only the relative in situ derived DADO points (where matched to ACES) are shown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9A3E87-74B1-C747-93B9-707C3D36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2637" y="6033480"/>
            <a:ext cx="58671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D397C509-92EA-4447-A88F-B3D3165640DB}" type="slidenum">
              <a:rPr lang="en-US" sz="900">
                <a:solidFill>
                  <a:schemeClr val="tx1">
                    <a:alpha val="80000"/>
                  </a:schemeClr>
                </a:solidFill>
              </a:rPr>
              <a:pPr defTabSz="914400">
                <a:spcAft>
                  <a:spcPts val="600"/>
                </a:spcAft>
              </a:pPr>
              <a:t>6</a:t>
            </a:fld>
            <a:endParaRPr lang="en-US" sz="90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F7CFA1-E890-4E49-941F-1112337C63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5" r="7411"/>
          <a:stretch/>
        </p:blipFill>
        <p:spPr>
          <a:xfrm>
            <a:off x="5567181" y="1270548"/>
            <a:ext cx="6072596" cy="515364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EBEABF-AD86-E141-A2AD-56A8CEBC7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17197" y="6477448"/>
            <a:ext cx="5901189" cy="320040"/>
          </a:xfrm>
        </p:spPr>
        <p:txBody>
          <a:bodyPr/>
          <a:lstStyle/>
          <a:p>
            <a:r>
              <a:rPr lang="en-US" dirty="0"/>
              <a:t>Presentation includes unpublished analysis – do not reproduce or distribute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E80ABF8-36D0-F141-8A4C-B7E4D84D8FE0}"/>
              </a:ext>
            </a:extLst>
          </p:cNvPr>
          <p:cNvSpPr/>
          <p:nvPr/>
        </p:nvSpPr>
        <p:spPr>
          <a:xfrm>
            <a:off x="600282" y="5118137"/>
            <a:ext cx="92247" cy="86710"/>
          </a:xfrm>
          <a:prstGeom prst="ellipse">
            <a:avLst/>
          </a:prstGeom>
          <a:solidFill>
            <a:srgbClr val="004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y 13">
            <a:extLst>
              <a:ext uri="{FF2B5EF4-FFF2-40B4-BE49-F238E27FC236}">
                <a16:creationId xmlns:a16="http://schemas.microsoft.com/office/drawing/2014/main" id="{484907B5-FC36-E343-A43D-8CBB8CB82CB1}"/>
              </a:ext>
            </a:extLst>
          </p:cNvPr>
          <p:cNvSpPr/>
          <p:nvPr/>
        </p:nvSpPr>
        <p:spPr>
          <a:xfrm>
            <a:off x="529337" y="5366066"/>
            <a:ext cx="198665" cy="223871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7-Point Star 14">
            <a:extLst>
              <a:ext uri="{FF2B5EF4-FFF2-40B4-BE49-F238E27FC236}">
                <a16:creationId xmlns:a16="http://schemas.microsoft.com/office/drawing/2014/main" id="{B3CDACCE-7FEE-CC48-85CF-8DA5EED192C3}"/>
              </a:ext>
            </a:extLst>
          </p:cNvPr>
          <p:cNvSpPr/>
          <p:nvPr/>
        </p:nvSpPr>
        <p:spPr>
          <a:xfrm>
            <a:off x="564811" y="5653948"/>
            <a:ext cx="163191" cy="160824"/>
          </a:xfrm>
          <a:prstGeom prst="star7">
            <a:avLst/>
          </a:prstGeom>
          <a:solidFill>
            <a:srgbClr val="12D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940387D-4028-EC4D-A4E3-2AA543866203}"/>
              </a:ext>
            </a:extLst>
          </p:cNvPr>
          <p:cNvSpPr txBox="1">
            <a:spLocks/>
          </p:cNvSpPr>
          <p:nvPr/>
        </p:nvSpPr>
        <p:spPr>
          <a:xfrm>
            <a:off x="2053651" y="220532"/>
            <a:ext cx="7985697" cy="671805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28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Next STEP, comparisons</a:t>
            </a:r>
          </a:p>
        </p:txBody>
      </p:sp>
    </p:spTree>
    <p:extLst>
      <p:ext uri="{BB962C8B-B14F-4D97-AF65-F5344CB8AC3E}">
        <p14:creationId xmlns:p14="http://schemas.microsoft.com/office/powerpoint/2010/main" val="383086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D09AE78-2830-5145-BDE4-A475C005C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268" y="1277091"/>
            <a:ext cx="7112000" cy="533400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DB265B0-F75B-484B-BF68-113224B39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7AB6-220B-9543-81F9-BA5D79552F34}" type="slidenum">
              <a:rPr lang="en-US" smtClean="0"/>
              <a:t>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2D6F9E-FE0B-C449-9E9F-CC6A67650040}"/>
              </a:ext>
            </a:extLst>
          </p:cNvPr>
          <p:cNvSpPr txBox="1"/>
          <p:nvPr/>
        </p:nvSpPr>
        <p:spPr>
          <a:xfrm>
            <a:off x="620113" y="2143598"/>
            <a:ext cx="3350621" cy="4154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EBE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** DAOD 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MERRA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 -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Assumes a constant CO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 profile throughout column (measured on airplane)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Uses GPS Altitude from aircraft as top column 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Only showing at this step to have more places to compare ACES than just in situ- really use it to scale DAOD to get XCO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At higher altitudes, where CO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 concentrations are generally lower, we would expect the DAOD 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MERRA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 to be lower than DAOD 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ACES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 because we assumed CO</a:t>
            </a:r>
            <a:r>
              <a:rPr lang="en-US" baseline="-25000" dirty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en-US" dirty="0">
                <a:latin typeface="Cordia New" panose="020B0304020202020204" pitchFamily="34" charset="-34"/>
                <a:cs typeface="Cordia New" panose="020B0304020202020204" pitchFamily="34" charset="-34"/>
              </a:rPr>
              <a:t> remained at a low concentration through whole column</a:t>
            </a:r>
          </a:p>
          <a:p>
            <a:endParaRPr lang="en-US" baseline="-250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B22D47-D1FC-D649-8162-744128059843}"/>
              </a:ext>
            </a:extLst>
          </p:cNvPr>
          <p:cNvSpPr txBox="1">
            <a:spLocks/>
          </p:cNvSpPr>
          <p:nvPr/>
        </p:nvSpPr>
        <p:spPr>
          <a:xfrm>
            <a:off x="2317197" y="220532"/>
            <a:ext cx="7729728" cy="91440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28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Next STEP, Analysis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9B6628-D81B-214A-B593-DC50D7549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956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2EB91-820B-1845-9BC6-73FE191F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B7AB6-220B-9543-81F9-BA5D79552F34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C0632B-C84D-2247-9671-505C4B4E2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0794" y="508612"/>
            <a:ext cx="7112000" cy="5334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BFCEE8-9A70-8747-9317-6CCAF127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55F2E2-D132-8D4F-8902-C017EFEA2820}"/>
              </a:ext>
            </a:extLst>
          </p:cNvPr>
          <p:cNvSpPr txBox="1"/>
          <p:nvPr/>
        </p:nvSpPr>
        <p:spPr>
          <a:xfrm>
            <a:off x="407625" y="508612"/>
            <a:ext cx="35143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order to derive MERRA DAOD of water vapor and carbon dioxide to compare with ACES 1:1,</a:t>
            </a:r>
          </a:p>
          <a:p>
            <a:pPr marL="285750" indent="-285750">
              <a:buFontTx/>
              <a:buChar char="-"/>
            </a:pPr>
            <a:r>
              <a:rPr lang="en-US" dirty="0"/>
              <a:t>Must use nadir range measured by the instrument, along with the GPS altitude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5ABC29-FDD7-6046-A283-73DE125FC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794" y="508612"/>
            <a:ext cx="7112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6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F078545-EC00-3D44-8FAF-BE6126703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775" y="2198268"/>
            <a:ext cx="5434520" cy="40758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4DFCA7-F647-4543-8BF5-85D320421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en-US" dirty="0"/>
              <a:t>XCO</a:t>
            </a:r>
            <a:r>
              <a:rPr lang="en-US" baseline="-25000" dirty="0"/>
              <a:t>2 </a:t>
            </a:r>
            <a:r>
              <a:rPr lang="en-US" dirty="0"/>
              <a:t>Retrievals</a:t>
            </a:r>
            <a:endParaRPr lang="en-US" baseline="-2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2C636-022E-EA48-ABC1-ADE2EDDD3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883" y="1963711"/>
            <a:ext cx="5091892" cy="4254209"/>
          </a:xfrm>
        </p:spPr>
        <p:txBody>
          <a:bodyPr/>
          <a:lstStyle/>
          <a:p>
            <a:r>
              <a:rPr lang="en-US" dirty="0"/>
              <a:t>Process is similar to MFLL, where MERRA profiles are used to subtract DAOD from water vapor from the ACES total measured DAOD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ACES OD </a:t>
            </a:r>
            <a:r>
              <a:rPr lang="en-US" baseline="-25000" dirty="0" err="1"/>
              <a:t>obs</a:t>
            </a:r>
            <a:r>
              <a:rPr lang="en-US" baseline="-25000" dirty="0"/>
              <a:t> CO2 </a:t>
            </a:r>
            <a:r>
              <a:rPr lang="en-US" dirty="0"/>
              <a:t>= ACES OD </a:t>
            </a:r>
            <a:r>
              <a:rPr lang="en-US" baseline="-25000" dirty="0" err="1"/>
              <a:t>obs</a:t>
            </a:r>
            <a:r>
              <a:rPr lang="en-US" dirty="0"/>
              <a:t> – modeled OD </a:t>
            </a:r>
            <a:r>
              <a:rPr lang="en-US" baseline="-25000" dirty="0"/>
              <a:t>WV</a:t>
            </a:r>
          </a:p>
          <a:p>
            <a:endParaRPr lang="en-US" dirty="0"/>
          </a:p>
          <a:p>
            <a:r>
              <a:rPr lang="en-US" dirty="0"/>
              <a:t>Then, MERRA profiles assuming constant 400 ppm CO</a:t>
            </a:r>
            <a:r>
              <a:rPr lang="en-US" baseline="-25000" dirty="0"/>
              <a:t>2</a:t>
            </a:r>
            <a:r>
              <a:rPr lang="en-US" dirty="0"/>
              <a:t> are used to scale the ACES DAOD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ACES XCO</a:t>
            </a:r>
            <a:r>
              <a:rPr lang="en-US" baseline="-25000" dirty="0"/>
              <a:t>2</a:t>
            </a:r>
            <a:r>
              <a:rPr lang="en-US" dirty="0"/>
              <a:t> = (ACES OD </a:t>
            </a:r>
            <a:r>
              <a:rPr lang="en-US" baseline="-25000" dirty="0" err="1"/>
              <a:t>obs</a:t>
            </a:r>
            <a:r>
              <a:rPr lang="en-US" baseline="-25000" dirty="0"/>
              <a:t> CO2 </a:t>
            </a:r>
            <a:r>
              <a:rPr lang="en-US" dirty="0"/>
              <a:t>/ modeled OD</a:t>
            </a:r>
            <a:r>
              <a:rPr lang="en-US" baseline="-25000" dirty="0"/>
              <a:t>CO2 =400ppm</a:t>
            </a:r>
            <a:r>
              <a:rPr lang="en-US" dirty="0"/>
              <a:t>) * 400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7AE64-C658-194C-8A2A-4800D2755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9C7C6D-B72F-6A43-90C7-956E947A9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68E9B1-E989-094E-828E-89F4EA5D52E5}"/>
              </a:ext>
            </a:extLst>
          </p:cNvPr>
          <p:cNvSpPr txBox="1"/>
          <p:nvPr/>
        </p:nvSpPr>
        <p:spPr>
          <a:xfrm>
            <a:off x="7213773" y="5928431"/>
            <a:ext cx="1825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Time (UTC seconds)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2ACFC-B108-0B49-8224-FB2DE07D941E}"/>
              </a:ext>
            </a:extLst>
          </p:cNvPr>
          <p:cNvSpPr txBox="1"/>
          <p:nvPr/>
        </p:nvSpPr>
        <p:spPr>
          <a:xfrm rot="16200000">
            <a:off x="4918154" y="3936926"/>
            <a:ext cx="1127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XCO</a:t>
            </a:r>
            <a:r>
              <a:rPr lang="en-US" sz="1400" baseline="-25000" dirty="0"/>
              <a:t>2</a:t>
            </a:r>
            <a:r>
              <a:rPr lang="en-US" sz="1400" dirty="0"/>
              <a:t> (ppm)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39D201-5430-6E44-95B7-5C80677C8239}"/>
              </a:ext>
            </a:extLst>
          </p:cNvPr>
          <p:cNvSpPr txBox="1"/>
          <p:nvPr/>
        </p:nvSpPr>
        <p:spPr>
          <a:xfrm>
            <a:off x="9584266" y="2623106"/>
            <a:ext cx="26077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At this moment, we believe these large fluctuations are due to my MERRA modeled DAOD algorithm and are currently remedying this.</a:t>
            </a:r>
          </a:p>
        </p:txBody>
      </p:sp>
    </p:spTree>
    <p:extLst>
      <p:ext uri="{BB962C8B-B14F-4D97-AF65-F5344CB8AC3E}">
        <p14:creationId xmlns:p14="http://schemas.microsoft.com/office/powerpoint/2010/main" val="4237425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0F6CE3-A5F0-7D4F-97E9-1782D1F2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includes unpublished analysis – do not reproduce or distribute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443E5-4FB6-8542-8791-03E4B0ED1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668FEA-5DEE-0046-B016-E08DF72D6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second and 10 second averages</a:t>
            </a:r>
          </a:p>
          <a:p>
            <a:r>
              <a:rPr lang="en-US" dirty="0"/>
              <a:t>Figure to show in situ XCO2 to show comparison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84B749A-4726-F64E-922D-2F43AEEC9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/>
          <a:lstStyle/>
          <a:p>
            <a:r>
              <a:rPr lang="en-US" dirty="0"/>
              <a:t>Current work XCO</a:t>
            </a:r>
            <a:r>
              <a:rPr lang="en-US" baseline="-25000" dirty="0"/>
              <a:t>2</a:t>
            </a:r>
            <a:r>
              <a:rPr lang="en-US" dirty="0"/>
              <a:t> Analysis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59925173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7543</TotalTime>
  <Words>916</Words>
  <Application>Microsoft Macintosh PowerPoint</Application>
  <PresentationFormat>Widescreen</PresentationFormat>
  <Paragraphs>121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Bangla MN</vt:lpstr>
      <vt:lpstr>Calibri</vt:lpstr>
      <vt:lpstr>Cordia New</vt:lpstr>
      <vt:lpstr>Gill Sans MT</vt:lpstr>
      <vt:lpstr>Parcel</vt:lpstr>
      <vt:lpstr>ACES Instrument</vt:lpstr>
      <vt:lpstr>PowerPoint Presentation</vt:lpstr>
      <vt:lpstr>ACES Differences from MFLL</vt:lpstr>
      <vt:lpstr>ACT – America Spring 2018 Data</vt:lpstr>
      <vt:lpstr>First Step: Filter Data</vt:lpstr>
      <vt:lpstr>PowerPoint Presentation</vt:lpstr>
      <vt:lpstr>PowerPoint Presentation</vt:lpstr>
      <vt:lpstr>PowerPoint Presentation</vt:lpstr>
      <vt:lpstr>XCO2 Retrievals</vt:lpstr>
      <vt:lpstr>Current work XCO2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ACES Instrument</dc:title>
  <dc:creator>Corbett, Abigail M. (LARC-E304)[Science Systems &amp; Applications, Inc.]</dc:creator>
  <cp:lastModifiedBy>Corbett, Abigail M. (LARC-E304)[Science Systems &amp; Applications, Inc.]</cp:lastModifiedBy>
  <cp:revision>25</cp:revision>
  <dcterms:created xsi:type="dcterms:W3CDTF">2020-04-20T14:29:01Z</dcterms:created>
  <dcterms:modified xsi:type="dcterms:W3CDTF">2020-04-27T14:31:13Z</dcterms:modified>
</cp:coreProperties>
</file>