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4"/>
    <p:sldMasterId id="2147483672" r:id="rId5"/>
  </p:sldMasterIdLst>
  <p:notesMasterIdLst>
    <p:notesMasterId r:id="rId16"/>
  </p:notesMasterIdLst>
  <p:sldIdLst>
    <p:sldId id="546" r:id="rId6"/>
    <p:sldId id="547" r:id="rId7"/>
    <p:sldId id="550" r:id="rId8"/>
    <p:sldId id="548" r:id="rId9"/>
    <p:sldId id="549" r:id="rId10"/>
    <p:sldId id="551" r:id="rId11"/>
    <p:sldId id="552" r:id="rId12"/>
    <p:sldId id="553" r:id="rId13"/>
    <p:sldId id="554" r:id="rId14"/>
    <p:sldId id="55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208"/>
    <a:srgbClr val="3763B1"/>
    <a:srgbClr val="AB8100"/>
    <a:srgbClr val="F0EA00"/>
    <a:srgbClr val="0033CC"/>
    <a:srgbClr val="D4EFF8"/>
    <a:srgbClr val="E8D9F3"/>
    <a:srgbClr val="9E0000"/>
    <a:srgbClr val="00CC99"/>
    <a:srgbClr val="C1B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B545B4-8F39-481F-A9AD-61B47142EAEB}" v="29" dt="2019-11-12T20:28:20.679"/>
  </p1510:revLst>
</p1510:revInfo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8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265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jwharde1\Desktop\Log_Regress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jwharde1\Desktop\Log_Regress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Probability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Sheet1!$J$6</c:f>
              <c:strCache>
                <c:ptCount val="1"/>
                <c:pt idx="0">
                  <c:v>probability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Sheet1!$E$7:$E$34</c:f>
              <c:numCache>
                <c:formatCode>General</c:formatCode>
                <c:ptCount val="28"/>
                <c:pt idx="0">
                  <c:v>6</c:v>
                </c:pt>
                <c:pt idx="1">
                  <c:v>10</c:v>
                </c:pt>
                <c:pt idx="2">
                  <c:v>6</c:v>
                </c:pt>
                <c:pt idx="3">
                  <c:v>6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6</c:v>
                </c:pt>
                <c:pt idx="8">
                  <c:v>6</c:v>
                </c:pt>
                <c:pt idx="9">
                  <c:v>10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6</c:v>
                </c:pt>
                <c:pt idx="14">
                  <c:v>6</c:v>
                </c:pt>
                <c:pt idx="15">
                  <c:v>6</c:v>
                </c:pt>
                <c:pt idx="16">
                  <c:v>10</c:v>
                </c:pt>
                <c:pt idx="17">
                  <c:v>10</c:v>
                </c:pt>
                <c:pt idx="18">
                  <c:v>15</c:v>
                </c:pt>
                <c:pt idx="19">
                  <c:v>15</c:v>
                </c:pt>
                <c:pt idx="20">
                  <c:v>10</c:v>
                </c:pt>
                <c:pt idx="21">
                  <c:v>10</c:v>
                </c:pt>
                <c:pt idx="22">
                  <c:v>6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15</c:v>
                </c:pt>
                <c:pt idx="27">
                  <c:v>10</c:v>
                </c:pt>
              </c:numCache>
            </c:numRef>
          </c:xVal>
          <c:yVal>
            <c:numRef>
              <c:f>Sheet1!$J$7:$J$34</c:f>
              <c:numCache>
                <c:formatCode>General</c:formatCode>
                <c:ptCount val="28"/>
                <c:pt idx="0">
                  <c:v>0.21225568591586114</c:v>
                </c:pt>
                <c:pt idx="1">
                  <c:v>0.38581810718525883</c:v>
                </c:pt>
                <c:pt idx="2">
                  <c:v>0.20730491964310785</c:v>
                </c:pt>
                <c:pt idx="3">
                  <c:v>0.52329582559630061</c:v>
                </c:pt>
                <c:pt idx="4">
                  <c:v>0.59794753194003591</c:v>
                </c:pt>
                <c:pt idx="5">
                  <c:v>0.42059558556273668</c:v>
                </c:pt>
                <c:pt idx="6">
                  <c:v>0.11625567974653303</c:v>
                </c:pt>
                <c:pt idx="7">
                  <c:v>0.21225568591586114</c:v>
                </c:pt>
                <c:pt idx="8">
                  <c:v>0.35568720694430178</c:v>
                </c:pt>
                <c:pt idx="9">
                  <c:v>0.31578955178374507</c:v>
                </c:pt>
                <c:pt idx="10">
                  <c:v>0.20730491964310785</c:v>
                </c:pt>
                <c:pt idx="11">
                  <c:v>0.21225568591586114</c:v>
                </c:pt>
                <c:pt idx="12">
                  <c:v>0.21273166372439395</c:v>
                </c:pt>
                <c:pt idx="13">
                  <c:v>0.12991665515320777</c:v>
                </c:pt>
                <c:pt idx="14">
                  <c:v>0.4598519659148213</c:v>
                </c:pt>
                <c:pt idx="15">
                  <c:v>0.12991665515320777</c:v>
                </c:pt>
                <c:pt idx="16">
                  <c:v>0.26324866430931376</c:v>
                </c:pt>
                <c:pt idx="17">
                  <c:v>0.18854366282668936</c:v>
                </c:pt>
                <c:pt idx="18">
                  <c:v>0.51445493868336423</c:v>
                </c:pt>
                <c:pt idx="19">
                  <c:v>0.25352229694327577</c:v>
                </c:pt>
                <c:pt idx="20">
                  <c:v>0.42024904490696996</c:v>
                </c:pt>
                <c:pt idx="21">
                  <c:v>0.42024904490696996</c:v>
                </c:pt>
                <c:pt idx="22">
                  <c:v>0.35048964963911738</c:v>
                </c:pt>
                <c:pt idx="23">
                  <c:v>0.11625567974653303</c:v>
                </c:pt>
                <c:pt idx="24">
                  <c:v>0.42024904490696996</c:v>
                </c:pt>
                <c:pt idx="25">
                  <c:v>0.42024904490696996</c:v>
                </c:pt>
                <c:pt idx="26">
                  <c:v>0.60263598015123188</c:v>
                </c:pt>
                <c:pt idx="27">
                  <c:v>0.33066962427653973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EB7-438B-B570-0A51A7AAE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0036824"/>
        <c:axId val="1200043712"/>
      </c:scatterChart>
      <c:valAx>
        <c:axId val="1200036824"/>
        <c:scaling>
          <c:orientation val="minMax"/>
          <c:max val="16"/>
          <c:min val="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Print</a:t>
                </a:r>
                <a:r>
                  <a:rPr lang="en-US" baseline="0" dirty="0"/>
                  <a:t> Resolution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0043712"/>
        <c:crosses val="autoZero"/>
        <c:crossBetween val="midCat"/>
      </c:valAx>
      <c:valAx>
        <c:axId val="120004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Success</a:t>
                </a:r>
                <a:r>
                  <a:rPr lang="en-US" baseline="0" dirty="0"/>
                  <a:t> Probability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00368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Probability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Sheet1!$J$6</c:f>
              <c:strCache>
                <c:ptCount val="1"/>
                <c:pt idx="0">
                  <c:v>probability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Sheet1!$F$7:$F$34</c:f>
              <c:numCache>
                <c:formatCode>General</c:formatCode>
                <c:ptCount val="28"/>
                <c:pt idx="0">
                  <c:v>80</c:v>
                </c:pt>
                <c:pt idx="1">
                  <c:v>40</c:v>
                </c:pt>
                <c:pt idx="2">
                  <c:v>80</c:v>
                </c:pt>
                <c:pt idx="3">
                  <c:v>40</c:v>
                </c:pt>
                <c:pt idx="4">
                  <c:v>40</c:v>
                </c:pt>
                <c:pt idx="5">
                  <c:v>60</c:v>
                </c:pt>
                <c:pt idx="6">
                  <c:v>60</c:v>
                </c:pt>
                <c:pt idx="7">
                  <c:v>80</c:v>
                </c:pt>
                <c:pt idx="8">
                  <c:v>60</c:v>
                </c:pt>
                <c:pt idx="9">
                  <c:v>25</c:v>
                </c:pt>
                <c:pt idx="10">
                  <c:v>80</c:v>
                </c:pt>
                <c:pt idx="11">
                  <c:v>80</c:v>
                </c:pt>
                <c:pt idx="12">
                  <c:v>80</c:v>
                </c:pt>
                <c:pt idx="13">
                  <c:v>48</c:v>
                </c:pt>
                <c:pt idx="14">
                  <c:v>48</c:v>
                </c:pt>
                <c:pt idx="15">
                  <c:v>48</c:v>
                </c:pt>
                <c:pt idx="16">
                  <c:v>48</c:v>
                </c:pt>
                <c:pt idx="17">
                  <c:v>60</c:v>
                </c:pt>
                <c:pt idx="18">
                  <c:v>60</c:v>
                </c:pt>
                <c:pt idx="19">
                  <c:v>60</c:v>
                </c:pt>
                <c:pt idx="20">
                  <c:v>60</c:v>
                </c:pt>
                <c:pt idx="21">
                  <c:v>60</c:v>
                </c:pt>
                <c:pt idx="22">
                  <c:v>60</c:v>
                </c:pt>
                <c:pt idx="23">
                  <c:v>60</c:v>
                </c:pt>
                <c:pt idx="24">
                  <c:v>60</c:v>
                </c:pt>
                <c:pt idx="25">
                  <c:v>60</c:v>
                </c:pt>
                <c:pt idx="26">
                  <c:v>50</c:v>
                </c:pt>
                <c:pt idx="27">
                  <c:v>35</c:v>
                </c:pt>
              </c:numCache>
            </c:numRef>
          </c:xVal>
          <c:yVal>
            <c:numRef>
              <c:f>Sheet1!$J$7:$J$34</c:f>
              <c:numCache>
                <c:formatCode>General</c:formatCode>
                <c:ptCount val="28"/>
                <c:pt idx="0">
                  <c:v>0.21225568591586114</c:v>
                </c:pt>
                <c:pt idx="1">
                  <c:v>0.38581810718525883</c:v>
                </c:pt>
                <c:pt idx="2">
                  <c:v>0.20730491964310785</c:v>
                </c:pt>
                <c:pt idx="3">
                  <c:v>0.52329582559630061</c:v>
                </c:pt>
                <c:pt idx="4">
                  <c:v>0.59794753194003591</c:v>
                </c:pt>
                <c:pt idx="5">
                  <c:v>0.42059558556273668</c:v>
                </c:pt>
                <c:pt idx="6">
                  <c:v>0.11625567974653303</c:v>
                </c:pt>
                <c:pt idx="7">
                  <c:v>0.21225568591586114</c:v>
                </c:pt>
                <c:pt idx="8">
                  <c:v>0.35568720694430178</c:v>
                </c:pt>
                <c:pt idx="9">
                  <c:v>0.31578955178374507</c:v>
                </c:pt>
                <c:pt idx="10">
                  <c:v>0.20730491964310785</c:v>
                </c:pt>
                <c:pt idx="11">
                  <c:v>0.21225568591586114</c:v>
                </c:pt>
                <c:pt idx="12">
                  <c:v>0.21273166372439395</c:v>
                </c:pt>
                <c:pt idx="13">
                  <c:v>0.12991665515320777</c:v>
                </c:pt>
                <c:pt idx="14">
                  <c:v>0.4598519659148213</c:v>
                </c:pt>
                <c:pt idx="15">
                  <c:v>0.12991665515320777</c:v>
                </c:pt>
                <c:pt idx="16">
                  <c:v>0.26324866430931376</c:v>
                </c:pt>
                <c:pt idx="17">
                  <c:v>0.18854366282668936</c:v>
                </c:pt>
                <c:pt idx="18">
                  <c:v>0.51445493868336423</c:v>
                </c:pt>
                <c:pt idx="19">
                  <c:v>0.25352229694327577</c:v>
                </c:pt>
                <c:pt idx="20">
                  <c:v>0.42024904490696996</c:v>
                </c:pt>
                <c:pt idx="21">
                  <c:v>0.42024904490696996</c:v>
                </c:pt>
                <c:pt idx="22">
                  <c:v>0.35048964963911738</c:v>
                </c:pt>
                <c:pt idx="23">
                  <c:v>0.11625567974653303</c:v>
                </c:pt>
                <c:pt idx="24">
                  <c:v>0.42024904490696996</c:v>
                </c:pt>
                <c:pt idx="25">
                  <c:v>0.42024904490696996</c:v>
                </c:pt>
                <c:pt idx="26">
                  <c:v>0.60263598015123188</c:v>
                </c:pt>
                <c:pt idx="27">
                  <c:v>0.33066962427653973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805-4246-B370-BA9140C65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0028296"/>
        <c:axId val="1200028952"/>
      </c:scatterChart>
      <c:valAx>
        <c:axId val="1200028296"/>
        <c:scaling>
          <c:orientation val="minMax"/>
          <c:max val="80"/>
          <c:min val="2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Print Speed (mm/s)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0028952"/>
        <c:crosses val="autoZero"/>
        <c:crossBetween val="midCat"/>
      </c:valAx>
      <c:valAx>
        <c:axId val="120002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Success</a:t>
                </a:r>
                <a:r>
                  <a:rPr lang="en-US" baseline="0" dirty="0"/>
                  <a:t> Probability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00282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2BDF-65BD-40E4-AC32-7140E17DDCC8}" type="datetimeFigureOut">
              <a:rPr lang="en-US" smtClean="0"/>
              <a:t>4/26/20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C9CB-75E8-4897-8DC3-F05D0F144F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1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/>
              <a:t>Advanced Materials and Processing</a:t>
            </a:r>
            <a:r>
              <a:rPr lang="en-US" sz="1100" baseline="0" dirty="0"/>
              <a:t> Branch</a:t>
            </a:r>
            <a:endParaRPr lang="en-US" sz="1100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1441234" y="6615212"/>
            <a:ext cx="1941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/>
              <a:t>NASA Langley Research Center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2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9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8" name="Straight Connector 27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2" name="TextBox 31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13540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3" name="Rectangle 12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6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Straight Connector 22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30" name="Straight Connector 29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4" name="TextBox 33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3616532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0" name="Rectangle 9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0" name="TextBox 29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2281726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8" name="Rectangle 7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4117435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73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14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29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54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14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30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74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43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ysClr val="windowText" lastClr="000000"/>
                </a:solidFill>
              </a:rPr>
              <a:t>GCD PPBE</a:t>
            </a:r>
            <a:r>
              <a:rPr lang="en-US" sz="800" baseline="0" dirty="0">
                <a:solidFill>
                  <a:sysClr val="windowText" lastClr="000000"/>
                </a:solidFill>
              </a:rPr>
              <a:t> 22 New Start Projects – Full Proposal </a:t>
            </a:r>
            <a:endParaRPr lang="en-US" sz="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2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1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BD33-461B-4688-8AB9-170C7688F2F3}" type="datetime1">
              <a:rPr lang="en-US" smtClean="0"/>
              <a:t>4/26/20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91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14438"/>
            <a:ext cx="12284766" cy="2387600"/>
          </a:xfrm>
        </p:spPr>
        <p:txBody>
          <a:bodyPr>
            <a:normAutofit/>
          </a:bodyPr>
          <a:lstStyle/>
          <a:p>
            <a:r>
              <a:rPr lang="en-US" sz="5400" dirty="0"/>
              <a:t>Developing Radiation Protection Garments with Additive Manufacturing</a:t>
            </a:r>
            <a:b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40138"/>
            <a:ext cx="9144000" cy="627062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John W. Harden</a:t>
            </a:r>
          </a:p>
          <a:p>
            <a:r>
              <a:rPr lang="en-US" sz="2000" dirty="0">
                <a:cs typeface="Times New Roman" panose="02020603050405020304" pitchFamily="18" charset="0"/>
              </a:rPr>
              <a:t>Mentors: Sheila Thibeault &amp; Julie Hanson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94251" y="5678323"/>
            <a:ext cx="3803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cs typeface="Times New Roman" panose="02020603050405020304" pitchFamily="18" charset="0"/>
              </a:rPr>
              <a:t>2020 Spring NIFS Research Symposium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8863" y="4603247"/>
            <a:ext cx="78390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Overall Objective: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Develop wearable garments to protect crew from Solar Particle Events (SPEs).</a:t>
            </a:r>
          </a:p>
          <a:p>
            <a:r>
              <a:rPr lang="en-US" dirty="0"/>
              <a:t>Specific Objectives: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Is it possible to use 3D printing with polypropylene to develop wearables?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How do we collect data from human subjects regarding “wearability”?</a:t>
            </a:r>
          </a:p>
          <a:p>
            <a:r>
              <a:rPr lang="en-US" dirty="0"/>
              <a:t>My work as it relates to the overall project: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By exploring additive manufacturing, we might revolutionize the production process and (possibly) allow for production in space or on the moon / Mars.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Determining whether the garments are “wearable” might illustrate significant benefits over current methods of radiation protection.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404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are two issues we sought to address: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Reporting the results of a previous additive manufacturing project.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Developing a system for kinematic data collection.</a:t>
            </a:r>
          </a:p>
          <a:p>
            <a:r>
              <a:rPr lang="en-US" dirty="0"/>
              <a:t>History: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SPEs (Solar Particle Events) pose a significant risk to crew. Though our team has developed functional prototype garments for radiation protection, we wanted to explore additive manufacturing.</a:t>
            </a:r>
          </a:p>
          <a:p>
            <a:r>
              <a:rPr lang="en-US" dirty="0"/>
              <a:t>What has been done to address that challenge in the past?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There is a dearth of research for additive manufacturing with polyolefins.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There is zero research for additive manufacturing for this specific purpose.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04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I did: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Wrote a draft technical memorandum and performed data analysis on data that were collected last semester.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Began to develop a system for analyzing human movement in 3D space.</a:t>
            </a:r>
          </a:p>
          <a:p>
            <a:r>
              <a:rPr lang="en-US" dirty="0"/>
              <a:t>How did I do it?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 performed statistical analyses (e.g., logistic regression) to associate variables with the probability of success.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Developed a system for collecting kinematic data and proposed this to the team.</a:t>
            </a:r>
          </a:p>
          <a:p>
            <a:r>
              <a:rPr lang="en-US" dirty="0"/>
              <a:t>How does it contribute to your research objectives?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Reporting the success of the additive manufacturing endeavor provides evidence that this method can be utilized, if desired. It also provides information to the broader research community.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Developing a system of measurement is the first step in determining “wearability.”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49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7312769"/>
              </p:ext>
            </p:extLst>
          </p:nvPr>
        </p:nvGraphicFramePr>
        <p:xfrm>
          <a:off x="838200" y="1825625"/>
          <a:ext cx="5230091" cy="294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553761"/>
              </p:ext>
            </p:extLst>
          </p:nvPr>
        </p:nvGraphicFramePr>
        <p:xfrm>
          <a:off x="6644640" y="1825625"/>
          <a:ext cx="4876800" cy="294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6644639" y="4775200"/>
            <a:ext cx="3741751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1600" dirty="0"/>
              <a:t>Figure 2. Effect of print speed on success.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199" y="4778057"/>
            <a:ext cx="4101549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1600" dirty="0"/>
              <a:t>Figure 1. Effect of print resolution on success.</a:t>
            </a:r>
          </a:p>
        </p:txBody>
      </p:sp>
    </p:spTree>
    <p:extLst>
      <p:ext uri="{BB962C8B-B14F-4D97-AF65-F5344CB8AC3E}">
        <p14:creationId xmlns:p14="http://schemas.microsoft.com/office/powerpoint/2010/main" val="4188289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Analysis/Summary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Statistical Interpretation: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First, although variability was high, there is some predictability in the printing process.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Larger print resolutions resulted in more successful prints.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There may be a parabolic function to describe the line of best fit for print speed.</a:t>
            </a:r>
          </a:p>
          <a:p>
            <a:r>
              <a:rPr lang="en-US" dirty="0"/>
              <a:t>What we still don’t know: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There is a considerable amount of unexplained variance.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Temperature? Atmospheric pressure? Something else entirely?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We should probably investigate these.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131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Short-term: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Define specific experimental protocols and exert greater control over the printing environment.</a:t>
            </a:r>
          </a:p>
          <a:p>
            <a:r>
              <a:rPr lang="en-US" dirty="0"/>
              <a:t>Long-term: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Execute the new experimental protocols and collect new data on the effects of various system settings.</a:t>
            </a:r>
          </a:p>
          <a:p>
            <a:r>
              <a:rPr lang="en-US" dirty="0"/>
              <a:t>Expectations: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We’ve made significant progress in defining protocols for additive manufacturing with polypropylene, but there’s still much we don’t know. A little more data collection could go a long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800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Thanks to the team for being so open to the possibility of exploring new solutions.</a:t>
            </a:r>
          </a:p>
          <a:p>
            <a:r>
              <a:rPr lang="en-US" dirty="0"/>
              <a:t>The staff members in the Langley Makerspace were an invaluable resource.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Supplementary Images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Content Placeholder 4" descr="C:\Users\jwharde1\Desktop\Photo on 12-6-19 at 5.03 PM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9"/>
            <a:ext cx="4648200" cy="31556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38200" y="4846321"/>
            <a:ext cx="4018281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600" dirty="0"/>
              <a:t>Figure 3. Magnified printed lattice structure.</a:t>
            </a:r>
          </a:p>
        </p:txBody>
      </p:sp>
      <p:pic>
        <p:nvPicPr>
          <p:cNvPr id="7" name="Picture 6" descr="C:\Users\jwharde1\Desktop\Tech Report References\IMG_20191211_102940310_HD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020" y="1690688"/>
            <a:ext cx="4589780" cy="31556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764020" y="4846321"/>
            <a:ext cx="4018281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600" dirty="0"/>
              <a:t>Figure 4. Final product.</a:t>
            </a:r>
          </a:p>
        </p:txBody>
      </p:sp>
    </p:spTree>
    <p:extLst>
      <p:ext uri="{BB962C8B-B14F-4D97-AF65-F5344CB8AC3E}">
        <p14:creationId xmlns:p14="http://schemas.microsoft.com/office/powerpoint/2010/main" val="1972563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Supplementary Images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4846321"/>
            <a:ext cx="4018281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600" dirty="0"/>
              <a:t>Figure 5. Demo of coefficient of expansion.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764020" y="4846321"/>
            <a:ext cx="4018281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sz="1600" dirty="0"/>
              <a:t>Figure 6. 3D printer used for this project.</a:t>
            </a:r>
          </a:p>
        </p:txBody>
      </p:sp>
      <p:pic>
        <p:nvPicPr>
          <p:cNvPr id="9" name="Picture 8" descr="C:\Users\jwharde1\Desktop\Tech Report References\IMG_20191206_165852891_HD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4638040" cy="3155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jwharde1\Desktop\Tech Report References\IMG_20191119_13155005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020" y="1690687"/>
            <a:ext cx="4589780" cy="3155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0470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A5D04F-A9C1-4A1D-87B5-0846A027D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2883E6-4E45-469D-A6CD-CBF4B7EC55C4}">
  <ds:schemaRefs>
    <ds:schemaRef ds:uri="http://purl.org/dc/terms/"/>
    <ds:schemaRef ds:uri="http://schemas.openxmlformats.org/package/2006/metadata/core-properties"/>
    <ds:schemaRef ds:uri="3cb15ddf-dbe9-47ea-851d-c7064205813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4817ca35-7031-43a6-bda2-0d9832ef6347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18468</TotalTime>
  <Words>611</Words>
  <Application>Microsoft Macintosh PowerPoint</Application>
  <PresentationFormat>Widescreen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.AppleSystemUIFont</vt:lpstr>
      <vt:lpstr>Arial</vt:lpstr>
      <vt:lpstr>Arial</vt:lpstr>
      <vt:lpstr>Arial Bold</vt:lpstr>
      <vt:lpstr>Calibri</vt:lpstr>
      <vt:lpstr>Calibri Light</vt:lpstr>
      <vt:lpstr>Times New Roman</vt:lpstr>
      <vt:lpstr>Wingdings</vt:lpstr>
      <vt:lpstr>Office Theme</vt:lpstr>
      <vt:lpstr>2_Office Theme</vt:lpstr>
      <vt:lpstr>Developing Radiation Protection Garments with Additive Manufacturing </vt:lpstr>
      <vt:lpstr>Objective</vt:lpstr>
      <vt:lpstr>Challenge</vt:lpstr>
      <vt:lpstr>Approach</vt:lpstr>
      <vt:lpstr>Results</vt:lpstr>
      <vt:lpstr>Analysis/Summary</vt:lpstr>
      <vt:lpstr>Future Work</vt:lpstr>
      <vt:lpstr>Acknowledgements</vt:lpstr>
      <vt:lpstr>Supplementary Images</vt:lpstr>
      <vt:lpstr>Supplementary Images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Thibeault, Sheila Ann (LARC-D307)</cp:lastModifiedBy>
  <cp:revision>454</cp:revision>
  <dcterms:created xsi:type="dcterms:W3CDTF">2016-08-05T18:34:48Z</dcterms:created>
  <dcterms:modified xsi:type="dcterms:W3CDTF">2020-04-26T23:50:45Z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