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41"/>
  </p:notesMasterIdLst>
  <p:sldIdLst>
    <p:sldId id="256" r:id="rId3"/>
    <p:sldId id="257" r:id="rId4"/>
    <p:sldId id="330" r:id="rId5"/>
    <p:sldId id="259" r:id="rId6"/>
    <p:sldId id="261" r:id="rId7"/>
    <p:sldId id="339" r:id="rId8"/>
    <p:sldId id="331" r:id="rId9"/>
    <p:sldId id="332" r:id="rId10"/>
    <p:sldId id="333" r:id="rId11"/>
    <p:sldId id="334" r:id="rId12"/>
    <p:sldId id="307" r:id="rId13"/>
    <p:sldId id="306" r:id="rId14"/>
    <p:sldId id="308" r:id="rId15"/>
    <p:sldId id="349" r:id="rId16"/>
    <p:sldId id="343" r:id="rId17"/>
    <p:sldId id="338" r:id="rId18"/>
    <p:sldId id="345" r:id="rId19"/>
    <p:sldId id="276" r:id="rId20"/>
    <p:sldId id="305" r:id="rId21"/>
    <p:sldId id="329" r:id="rId22"/>
    <p:sldId id="328" r:id="rId23"/>
    <p:sldId id="317" r:id="rId24"/>
    <p:sldId id="316" r:id="rId25"/>
    <p:sldId id="312" r:id="rId26"/>
    <p:sldId id="304" r:id="rId27"/>
    <p:sldId id="313" r:id="rId28"/>
    <p:sldId id="314" r:id="rId29"/>
    <p:sldId id="346" r:id="rId30"/>
    <p:sldId id="347" r:id="rId31"/>
    <p:sldId id="348" r:id="rId32"/>
    <p:sldId id="342" r:id="rId33"/>
    <p:sldId id="335" r:id="rId34"/>
    <p:sldId id="337" r:id="rId35"/>
    <p:sldId id="309" r:id="rId36"/>
    <p:sldId id="310" r:id="rId37"/>
    <p:sldId id="311" r:id="rId38"/>
    <p:sldId id="336" r:id="rId39"/>
    <p:sldId id="344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BAE9"/>
    <a:srgbClr val="6FB0C1"/>
    <a:srgbClr val="7DC3D5"/>
    <a:srgbClr val="26A9CF"/>
    <a:srgbClr val="29A6C6"/>
    <a:srgbClr val="2995B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813"/>
    <p:restoredTop sz="81066"/>
  </p:normalViewPr>
  <p:slideViewPr>
    <p:cSldViewPr snapToGrid="0" snapToObjects="1" showGuides="1">
      <p:cViewPr>
        <p:scale>
          <a:sx n="80" d="100"/>
          <a:sy n="80" d="100"/>
        </p:scale>
        <p:origin x="144" y="-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A10B0E-CEEF-3D46-807D-25E3CD7AA7BB}" type="doc">
      <dgm:prSet loTypeId="urn:microsoft.com/office/officeart/2008/layout/LinedList" loCatId="list" qsTypeId="urn:microsoft.com/office/officeart/2005/8/quickstyle/simple1" qsCatId="simple" csTypeId="urn:microsoft.com/office/officeart/2005/8/colors/accent6_3" csCatId="accent6" phldr="1"/>
      <dgm:spPr/>
      <dgm:t>
        <a:bodyPr/>
        <a:lstStyle/>
        <a:p>
          <a:endParaRPr lang="en-US"/>
        </a:p>
      </dgm:t>
    </dgm:pt>
    <dgm:pt modelId="{E92303C4-3342-B44D-9F37-7755091614AC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Overview</a:t>
          </a:r>
        </a:p>
      </dgm:t>
    </dgm:pt>
    <dgm:pt modelId="{DA7BA02C-5F9F-8445-88BA-0D987AB24897}" type="parTrans" cxnId="{12366CBA-A82E-3744-8ACC-DEE9B11EA69E}">
      <dgm:prSet/>
      <dgm:spPr/>
      <dgm:t>
        <a:bodyPr/>
        <a:lstStyle/>
        <a:p>
          <a:endParaRPr lang="en-US" sz="3600"/>
        </a:p>
      </dgm:t>
    </dgm:pt>
    <dgm:pt modelId="{D3553D68-FC25-DF41-9A95-DDABCD478D2D}" type="sibTrans" cxnId="{12366CBA-A82E-3744-8ACC-DEE9B11EA69E}">
      <dgm:prSet/>
      <dgm:spPr/>
      <dgm:t>
        <a:bodyPr/>
        <a:lstStyle/>
        <a:p>
          <a:endParaRPr lang="en-US" sz="3600"/>
        </a:p>
      </dgm:t>
    </dgm:pt>
    <dgm:pt modelId="{C0E12DB2-6C84-6247-A9E8-6D5F207CA1F7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Product Availability</a:t>
          </a:r>
        </a:p>
      </dgm:t>
    </dgm:pt>
    <dgm:pt modelId="{18D61151-E7D4-AE42-8023-1F9349B49316}" type="parTrans" cxnId="{47EA82E1-78D4-C54C-939F-026FE584673D}">
      <dgm:prSet/>
      <dgm:spPr/>
      <dgm:t>
        <a:bodyPr/>
        <a:lstStyle/>
        <a:p>
          <a:endParaRPr lang="en-US" sz="3600"/>
        </a:p>
      </dgm:t>
    </dgm:pt>
    <dgm:pt modelId="{71E95BF4-A8C8-5A4D-B494-FAC1F5AD5155}" type="sibTrans" cxnId="{47EA82E1-78D4-C54C-939F-026FE584673D}">
      <dgm:prSet/>
      <dgm:spPr/>
      <dgm:t>
        <a:bodyPr/>
        <a:lstStyle/>
        <a:p>
          <a:endParaRPr lang="en-US" sz="3600"/>
        </a:p>
      </dgm:t>
    </dgm:pt>
    <dgm:pt modelId="{CF60BC2A-9E3C-3C4B-BCF3-4E19D8203E62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Code Re-architecture</a:t>
          </a:r>
        </a:p>
      </dgm:t>
    </dgm:pt>
    <dgm:pt modelId="{EF391106-7334-C845-878F-F11135DCA522}" type="parTrans" cxnId="{6264FF4A-40D1-DC46-82B6-15162434368F}">
      <dgm:prSet/>
      <dgm:spPr/>
      <dgm:t>
        <a:bodyPr/>
        <a:lstStyle/>
        <a:p>
          <a:endParaRPr lang="en-US" sz="3600"/>
        </a:p>
      </dgm:t>
    </dgm:pt>
    <dgm:pt modelId="{D233D2AB-44BD-5347-9961-35FDB9A4D0EB}" type="sibTrans" cxnId="{6264FF4A-40D1-DC46-82B6-15162434368F}">
      <dgm:prSet/>
      <dgm:spPr/>
      <dgm:t>
        <a:bodyPr/>
        <a:lstStyle/>
        <a:p>
          <a:endParaRPr lang="en-US" sz="3600"/>
        </a:p>
      </dgm:t>
    </dgm:pt>
    <dgm:pt modelId="{212DB1EB-3DE6-E647-ACFB-B6F7AAFBC73A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Systems &amp; CM</a:t>
          </a:r>
        </a:p>
      </dgm:t>
    </dgm:pt>
    <dgm:pt modelId="{8E0EEC36-4CC6-7F48-9519-B1833F7F41C5}" type="parTrans" cxnId="{1CEE1C47-EAB9-5A42-BE8D-F9C728DC8428}">
      <dgm:prSet/>
      <dgm:spPr/>
      <dgm:t>
        <a:bodyPr/>
        <a:lstStyle/>
        <a:p>
          <a:endParaRPr lang="en-US" sz="3600"/>
        </a:p>
      </dgm:t>
    </dgm:pt>
    <dgm:pt modelId="{F716F84D-8BEC-A043-8841-99423DD254C7}" type="sibTrans" cxnId="{1CEE1C47-EAB9-5A42-BE8D-F9C728DC8428}">
      <dgm:prSet/>
      <dgm:spPr/>
      <dgm:t>
        <a:bodyPr/>
        <a:lstStyle/>
        <a:p>
          <a:endParaRPr lang="en-US" sz="3600"/>
        </a:p>
      </dgm:t>
    </dgm:pt>
    <dgm:pt modelId="{8F478D7F-812B-3C4B-86F6-99DAF1CBE3D3}">
      <dgm:prSet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Activities</a:t>
          </a:r>
        </a:p>
      </dgm:t>
    </dgm:pt>
    <dgm:pt modelId="{8A336C00-8C6D-D045-BDC6-84075A7ABC5F}" type="parTrans" cxnId="{17C34CA7-7449-B34D-A862-7A45B9837E6E}">
      <dgm:prSet/>
      <dgm:spPr/>
      <dgm:t>
        <a:bodyPr/>
        <a:lstStyle/>
        <a:p>
          <a:endParaRPr lang="en-US"/>
        </a:p>
      </dgm:t>
    </dgm:pt>
    <dgm:pt modelId="{A6F3F91E-735F-6040-B2F0-B040BBD5739D}" type="sibTrans" cxnId="{17C34CA7-7449-B34D-A862-7A45B9837E6E}">
      <dgm:prSet/>
      <dgm:spPr/>
      <dgm:t>
        <a:bodyPr/>
        <a:lstStyle/>
        <a:p>
          <a:endParaRPr lang="en-US"/>
        </a:p>
      </dgm:t>
    </dgm:pt>
    <dgm:pt modelId="{A33EF1D6-2D9B-5240-9957-4E87117505FC}" type="pres">
      <dgm:prSet presAssocID="{7BA10B0E-CEEF-3D46-807D-25E3CD7AA7BB}" presName="vert0" presStyleCnt="0">
        <dgm:presLayoutVars>
          <dgm:dir/>
          <dgm:animOne val="branch"/>
          <dgm:animLvl val="lvl"/>
        </dgm:presLayoutVars>
      </dgm:prSet>
      <dgm:spPr/>
    </dgm:pt>
    <dgm:pt modelId="{003E7657-AB29-3345-AA98-75860FDE1A2C}" type="pres">
      <dgm:prSet presAssocID="{E92303C4-3342-B44D-9F37-7755091614AC}" presName="thickLine" presStyleLbl="alignNode1" presStyleIdx="0" presStyleCnt="5"/>
      <dgm:spPr/>
    </dgm:pt>
    <dgm:pt modelId="{9C964FB2-2373-F74B-874B-119172CFC54F}" type="pres">
      <dgm:prSet presAssocID="{E92303C4-3342-B44D-9F37-7755091614AC}" presName="horz1" presStyleCnt="0"/>
      <dgm:spPr/>
    </dgm:pt>
    <dgm:pt modelId="{D910A00F-65B0-4F4E-8188-B910757DAEAD}" type="pres">
      <dgm:prSet presAssocID="{E92303C4-3342-B44D-9F37-7755091614AC}" presName="tx1" presStyleLbl="revTx" presStyleIdx="0" presStyleCnt="5"/>
      <dgm:spPr/>
    </dgm:pt>
    <dgm:pt modelId="{D4EB6388-F211-3941-ACB1-4275A4955745}" type="pres">
      <dgm:prSet presAssocID="{E92303C4-3342-B44D-9F37-7755091614AC}" presName="vert1" presStyleCnt="0"/>
      <dgm:spPr/>
    </dgm:pt>
    <dgm:pt modelId="{31B7D898-7DB8-024E-A6AA-4DF4221FA247}" type="pres">
      <dgm:prSet presAssocID="{C0E12DB2-6C84-6247-A9E8-6D5F207CA1F7}" presName="thickLine" presStyleLbl="alignNode1" presStyleIdx="1" presStyleCnt="5"/>
      <dgm:spPr/>
    </dgm:pt>
    <dgm:pt modelId="{3D7F3D54-A3C3-234E-BA90-28B40C83F553}" type="pres">
      <dgm:prSet presAssocID="{C0E12DB2-6C84-6247-A9E8-6D5F207CA1F7}" presName="horz1" presStyleCnt="0"/>
      <dgm:spPr/>
    </dgm:pt>
    <dgm:pt modelId="{E7E8E77F-0463-C640-9776-C529BDEA2435}" type="pres">
      <dgm:prSet presAssocID="{C0E12DB2-6C84-6247-A9E8-6D5F207CA1F7}" presName="tx1" presStyleLbl="revTx" presStyleIdx="1" presStyleCnt="5"/>
      <dgm:spPr/>
    </dgm:pt>
    <dgm:pt modelId="{1F633103-DF55-8F43-A5F1-1C36D1FA180F}" type="pres">
      <dgm:prSet presAssocID="{C0E12DB2-6C84-6247-A9E8-6D5F207CA1F7}" presName="vert1" presStyleCnt="0"/>
      <dgm:spPr/>
    </dgm:pt>
    <dgm:pt modelId="{540F3174-CB92-0245-910D-5F5719BFE411}" type="pres">
      <dgm:prSet presAssocID="{8F478D7F-812B-3C4B-86F6-99DAF1CBE3D3}" presName="thickLine" presStyleLbl="alignNode1" presStyleIdx="2" presStyleCnt="5"/>
      <dgm:spPr/>
    </dgm:pt>
    <dgm:pt modelId="{29CBA841-71AE-934B-AA65-ED25F0303238}" type="pres">
      <dgm:prSet presAssocID="{8F478D7F-812B-3C4B-86F6-99DAF1CBE3D3}" presName="horz1" presStyleCnt="0"/>
      <dgm:spPr/>
    </dgm:pt>
    <dgm:pt modelId="{400FD1B9-98A3-F54E-9C1F-47FDE1FCC25C}" type="pres">
      <dgm:prSet presAssocID="{8F478D7F-812B-3C4B-86F6-99DAF1CBE3D3}" presName="tx1" presStyleLbl="revTx" presStyleIdx="2" presStyleCnt="5"/>
      <dgm:spPr/>
    </dgm:pt>
    <dgm:pt modelId="{DB3FC1AF-2FF0-7945-885E-BA251F0D0730}" type="pres">
      <dgm:prSet presAssocID="{8F478D7F-812B-3C4B-86F6-99DAF1CBE3D3}" presName="vert1" presStyleCnt="0"/>
      <dgm:spPr/>
    </dgm:pt>
    <dgm:pt modelId="{02EB1047-D961-3F48-B70F-42D484ABC534}" type="pres">
      <dgm:prSet presAssocID="{CF60BC2A-9E3C-3C4B-BCF3-4E19D8203E62}" presName="thickLine" presStyleLbl="alignNode1" presStyleIdx="3" presStyleCnt="5"/>
      <dgm:spPr/>
    </dgm:pt>
    <dgm:pt modelId="{A5DC57E1-EF8A-B448-8619-DDABC1074227}" type="pres">
      <dgm:prSet presAssocID="{CF60BC2A-9E3C-3C4B-BCF3-4E19D8203E62}" presName="horz1" presStyleCnt="0"/>
      <dgm:spPr/>
    </dgm:pt>
    <dgm:pt modelId="{8A073501-38F4-014D-B638-1A8E5E3CC879}" type="pres">
      <dgm:prSet presAssocID="{CF60BC2A-9E3C-3C4B-BCF3-4E19D8203E62}" presName="tx1" presStyleLbl="revTx" presStyleIdx="3" presStyleCnt="5"/>
      <dgm:spPr/>
    </dgm:pt>
    <dgm:pt modelId="{C9970C72-5DD6-6749-BB7C-FB33A032AFEE}" type="pres">
      <dgm:prSet presAssocID="{CF60BC2A-9E3C-3C4B-BCF3-4E19D8203E62}" presName="vert1" presStyleCnt="0"/>
      <dgm:spPr/>
    </dgm:pt>
    <dgm:pt modelId="{AF260702-D1A0-034B-AED7-A0CC52E73433}" type="pres">
      <dgm:prSet presAssocID="{212DB1EB-3DE6-E647-ACFB-B6F7AAFBC73A}" presName="thickLine" presStyleLbl="alignNode1" presStyleIdx="4" presStyleCnt="5"/>
      <dgm:spPr/>
    </dgm:pt>
    <dgm:pt modelId="{EE17DE9A-F90A-9547-9781-8A6F98AD7B88}" type="pres">
      <dgm:prSet presAssocID="{212DB1EB-3DE6-E647-ACFB-B6F7AAFBC73A}" presName="horz1" presStyleCnt="0"/>
      <dgm:spPr/>
    </dgm:pt>
    <dgm:pt modelId="{EBE27763-7A7D-EE4A-AD6F-D138A15A8360}" type="pres">
      <dgm:prSet presAssocID="{212DB1EB-3DE6-E647-ACFB-B6F7AAFBC73A}" presName="tx1" presStyleLbl="revTx" presStyleIdx="4" presStyleCnt="5"/>
      <dgm:spPr/>
    </dgm:pt>
    <dgm:pt modelId="{4FA69E6B-E97E-A749-A8F0-6A090064600D}" type="pres">
      <dgm:prSet presAssocID="{212DB1EB-3DE6-E647-ACFB-B6F7AAFBC73A}" presName="vert1" presStyleCnt="0"/>
      <dgm:spPr/>
    </dgm:pt>
  </dgm:ptLst>
  <dgm:cxnLst>
    <dgm:cxn modelId="{87045627-390F-7F4C-AAF6-9ACC6B7B6BD3}" type="presOf" srcId="{8F478D7F-812B-3C4B-86F6-99DAF1CBE3D3}" destId="{400FD1B9-98A3-F54E-9C1F-47FDE1FCC25C}" srcOrd="0" destOrd="0" presId="urn:microsoft.com/office/officeart/2008/layout/LinedList"/>
    <dgm:cxn modelId="{1CEE1C47-EAB9-5A42-BE8D-F9C728DC8428}" srcId="{7BA10B0E-CEEF-3D46-807D-25E3CD7AA7BB}" destId="{212DB1EB-3DE6-E647-ACFB-B6F7AAFBC73A}" srcOrd="4" destOrd="0" parTransId="{8E0EEC36-4CC6-7F48-9519-B1833F7F41C5}" sibTransId="{F716F84D-8BEC-A043-8841-99423DD254C7}"/>
    <dgm:cxn modelId="{684E0F48-C9FD-D641-8204-EB199B8F69DD}" type="presOf" srcId="{CF60BC2A-9E3C-3C4B-BCF3-4E19D8203E62}" destId="{8A073501-38F4-014D-B638-1A8E5E3CC879}" srcOrd="0" destOrd="0" presId="urn:microsoft.com/office/officeart/2008/layout/LinedList"/>
    <dgm:cxn modelId="{6264FF4A-40D1-DC46-82B6-15162434368F}" srcId="{7BA10B0E-CEEF-3D46-807D-25E3CD7AA7BB}" destId="{CF60BC2A-9E3C-3C4B-BCF3-4E19D8203E62}" srcOrd="3" destOrd="0" parTransId="{EF391106-7334-C845-878F-F11135DCA522}" sibTransId="{D233D2AB-44BD-5347-9961-35FDB9A4D0EB}"/>
    <dgm:cxn modelId="{9DF18F94-236E-F84B-A7EB-15447576657C}" type="presOf" srcId="{7BA10B0E-CEEF-3D46-807D-25E3CD7AA7BB}" destId="{A33EF1D6-2D9B-5240-9957-4E87117505FC}" srcOrd="0" destOrd="0" presId="urn:microsoft.com/office/officeart/2008/layout/LinedList"/>
    <dgm:cxn modelId="{0BF4F2A6-D9EE-CA41-9F39-D0A38A7E0A6C}" type="presOf" srcId="{212DB1EB-3DE6-E647-ACFB-B6F7AAFBC73A}" destId="{EBE27763-7A7D-EE4A-AD6F-D138A15A8360}" srcOrd="0" destOrd="0" presId="urn:microsoft.com/office/officeart/2008/layout/LinedList"/>
    <dgm:cxn modelId="{17C34CA7-7449-B34D-A862-7A45B9837E6E}" srcId="{7BA10B0E-CEEF-3D46-807D-25E3CD7AA7BB}" destId="{8F478D7F-812B-3C4B-86F6-99DAF1CBE3D3}" srcOrd="2" destOrd="0" parTransId="{8A336C00-8C6D-D045-BDC6-84075A7ABC5F}" sibTransId="{A6F3F91E-735F-6040-B2F0-B040BBD5739D}"/>
    <dgm:cxn modelId="{5F11D5B7-7072-4341-9527-A956C1427FA6}" type="presOf" srcId="{E92303C4-3342-B44D-9F37-7755091614AC}" destId="{D910A00F-65B0-4F4E-8188-B910757DAEAD}" srcOrd="0" destOrd="0" presId="urn:microsoft.com/office/officeart/2008/layout/LinedList"/>
    <dgm:cxn modelId="{12366CBA-A82E-3744-8ACC-DEE9B11EA69E}" srcId="{7BA10B0E-CEEF-3D46-807D-25E3CD7AA7BB}" destId="{E92303C4-3342-B44D-9F37-7755091614AC}" srcOrd="0" destOrd="0" parTransId="{DA7BA02C-5F9F-8445-88BA-0D987AB24897}" sibTransId="{D3553D68-FC25-DF41-9A95-DDABCD478D2D}"/>
    <dgm:cxn modelId="{47EA82E1-78D4-C54C-939F-026FE584673D}" srcId="{7BA10B0E-CEEF-3D46-807D-25E3CD7AA7BB}" destId="{C0E12DB2-6C84-6247-A9E8-6D5F207CA1F7}" srcOrd="1" destOrd="0" parTransId="{18D61151-E7D4-AE42-8023-1F9349B49316}" sibTransId="{71E95BF4-A8C8-5A4D-B494-FAC1F5AD5155}"/>
    <dgm:cxn modelId="{7E0DDDE9-B8A1-A045-95F4-FDD9DD41F83D}" type="presOf" srcId="{C0E12DB2-6C84-6247-A9E8-6D5F207CA1F7}" destId="{E7E8E77F-0463-C640-9776-C529BDEA2435}" srcOrd="0" destOrd="0" presId="urn:microsoft.com/office/officeart/2008/layout/LinedList"/>
    <dgm:cxn modelId="{25D6218E-F8A6-B140-91C7-F47EC788E307}" type="presParOf" srcId="{A33EF1D6-2D9B-5240-9957-4E87117505FC}" destId="{003E7657-AB29-3345-AA98-75860FDE1A2C}" srcOrd="0" destOrd="0" presId="urn:microsoft.com/office/officeart/2008/layout/LinedList"/>
    <dgm:cxn modelId="{8D53BE60-DA73-204B-87A9-EA94C815985B}" type="presParOf" srcId="{A33EF1D6-2D9B-5240-9957-4E87117505FC}" destId="{9C964FB2-2373-F74B-874B-119172CFC54F}" srcOrd="1" destOrd="0" presId="urn:microsoft.com/office/officeart/2008/layout/LinedList"/>
    <dgm:cxn modelId="{AD65E11D-C460-AE44-B194-D231FA794743}" type="presParOf" srcId="{9C964FB2-2373-F74B-874B-119172CFC54F}" destId="{D910A00F-65B0-4F4E-8188-B910757DAEAD}" srcOrd="0" destOrd="0" presId="urn:microsoft.com/office/officeart/2008/layout/LinedList"/>
    <dgm:cxn modelId="{B66E0697-F448-E54D-B619-D2BAE40FAB39}" type="presParOf" srcId="{9C964FB2-2373-F74B-874B-119172CFC54F}" destId="{D4EB6388-F211-3941-ACB1-4275A4955745}" srcOrd="1" destOrd="0" presId="urn:microsoft.com/office/officeart/2008/layout/LinedList"/>
    <dgm:cxn modelId="{217F9B95-11E0-B543-81C7-CD478DF86B82}" type="presParOf" srcId="{A33EF1D6-2D9B-5240-9957-4E87117505FC}" destId="{31B7D898-7DB8-024E-A6AA-4DF4221FA247}" srcOrd="2" destOrd="0" presId="urn:microsoft.com/office/officeart/2008/layout/LinedList"/>
    <dgm:cxn modelId="{80E23303-B532-B940-B095-05AB72443D78}" type="presParOf" srcId="{A33EF1D6-2D9B-5240-9957-4E87117505FC}" destId="{3D7F3D54-A3C3-234E-BA90-28B40C83F553}" srcOrd="3" destOrd="0" presId="urn:microsoft.com/office/officeart/2008/layout/LinedList"/>
    <dgm:cxn modelId="{67E09AE5-296D-5D42-8545-3B69AE07B141}" type="presParOf" srcId="{3D7F3D54-A3C3-234E-BA90-28B40C83F553}" destId="{E7E8E77F-0463-C640-9776-C529BDEA2435}" srcOrd="0" destOrd="0" presId="urn:microsoft.com/office/officeart/2008/layout/LinedList"/>
    <dgm:cxn modelId="{4ED7D0F7-6265-BB4A-A4B6-E83F96289A1A}" type="presParOf" srcId="{3D7F3D54-A3C3-234E-BA90-28B40C83F553}" destId="{1F633103-DF55-8F43-A5F1-1C36D1FA180F}" srcOrd="1" destOrd="0" presId="urn:microsoft.com/office/officeart/2008/layout/LinedList"/>
    <dgm:cxn modelId="{47AB56D1-F9C6-2047-B958-10B44A8DA795}" type="presParOf" srcId="{A33EF1D6-2D9B-5240-9957-4E87117505FC}" destId="{540F3174-CB92-0245-910D-5F5719BFE411}" srcOrd="4" destOrd="0" presId="urn:microsoft.com/office/officeart/2008/layout/LinedList"/>
    <dgm:cxn modelId="{69BAE41F-DB7E-584E-AEA0-72A3AE02977F}" type="presParOf" srcId="{A33EF1D6-2D9B-5240-9957-4E87117505FC}" destId="{29CBA841-71AE-934B-AA65-ED25F0303238}" srcOrd="5" destOrd="0" presId="urn:microsoft.com/office/officeart/2008/layout/LinedList"/>
    <dgm:cxn modelId="{E63F8BFA-7B3B-C044-82FC-AAC256AE8110}" type="presParOf" srcId="{29CBA841-71AE-934B-AA65-ED25F0303238}" destId="{400FD1B9-98A3-F54E-9C1F-47FDE1FCC25C}" srcOrd="0" destOrd="0" presId="urn:microsoft.com/office/officeart/2008/layout/LinedList"/>
    <dgm:cxn modelId="{5426A9EC-167C-3E42-8A2D-31222B141765}" type="presParOf" srcId="{29CBA841-71AE-934B-AA65-ED25F0303238}" destId="{DB3FC1AF-2FF0-7945-885E-BA251F0D0730}" srcOrd="1" destOrd="0" presId="urn:microsoft.com/office/officeart/2008/layout/LinedList"/>
    <dgm:cxn modelId="{750DF526-019F-F34A-9F0D-E8FD732E0DBB}" type="presParOf" srcId="{A33EF1D6-2D9B-5240-9957-4E87117505FC}" destId="{02EB1047-D961-3F48-B70F-42D484ABC534}" srcOrd="6" destOrd="0" presId="urn:microsoft.com/office/officeart/2008/layout/LinedList"/>
    <dgm:cxn modelId="{D212D750-3B14-F64C-8F6F-2E27B5FC0966}" type="presParOf" srcId="{A33EF1D6-2D9B-5240-9957-4E87117505FC}" destId="{A5DC57E1-EF8A-B448-8619-DDABC1074227}" srcOrd="7" destOrd="0" presId="urn:microsoft.com/office/officeart/2008/layout/LinedList"/>
    <dgm:cxn modelId="{28432CA3-2BAE-9641-A918-D0A7432ACA67}" type="presParOf" srcId="{A5DC57E1-EF8A-B448-8619-DDABC1074227}" destId="{8A073501-38F4-014D-B638-1A8E5E3CC879}" srcOrd="0" destOrd="0" presId="urn:microsoft.com/office/officeart/2008/layout/LinedList"/>
    <dgm:cxn modelId="{CC0A4002-AC9F-4943-BBFC-0F761934F1A8}" type="presParOf" srcId="{A5DC57E1-EF8A-B448-8619-DDABC1074227}" destId="{C9970C72-5DD6-6749-BB7C-FB33A032AFEE}" srcOrd="1" destOrd="0" presId="urn:microsoft.com/office/officeart/2008/layout/LinedList"/>
    <dgm:cxn modelId="{CEF91CFF-FB8A-F348-9004-D7A593E093E1}" type="presParOf" srcId="{A33EF1D6-2D9B-5240-9957-4E87117505FC}" destId="{AF260702-D1A0-034B-AED7-A0CC52E73433}" srcOrd="8" destOrd="0" presId="urn:microsoft.com/office/officeart/2008/layout/LinedList"/>
    <dgm:cxn modelId="{B2EC79FD-817C-6641-AB91-FC0CF403EF95}" type="presParOf" srcId="{A33EF1D6-2D9B-5240-9957-4E87117505FC}" destId="{EE17DE9A-F90A-9547-9781-8A6F98AD7B88}" srcOrd="9" destOrd="0" presId="urn:microsoft.com/office/officeart/2008/layout/LinedList"/>
    <dgm:cxn modelId="{7EF1C69E-9BA9-3E42-B9CF-39DD594C3B01}" type="presParOf" srcId="{EE17DE9A-F90A-9547-9781-8A6F98AD7B88}" destId="{EBE27763-7A7D-EE4A-AD6F-D138A15A8360}" srcOrd="0" destOrd="0" presId="urn:microsoft.com/office/officeart/2008/layout/LinedList"/>
    <dgm:cxn modelId="{B20D39D9-A439-0045-BC8D-56D829298A08}" type="presParOf" srcId="{EE17DE9A-F90A-9547-9781-8A6F98AD7B88}" destId="{4FA69E6B-E97E-A749-A8F0-6A09006460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472525-F614-0D40-9280-ED927C88DF3A}" type="doc">
      <dgm:prSet loTypeId="urn:microsoft.com/office/officeart/2005/8/layout/venn3" loCatId="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2980A30C-5B27-B048-BECD-806D3E99FF9F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Science research</a:t>
          </a:r>
        </a:p>
      </dgm:t>
    </dgm:pt>
    <dgm:pt modelId="{0BF5A237-4EDC-A445-899B-752944A90B94}" type="par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F3E20CB-8781-AD4E-86C6-33C9CEFBEFBE}" type="sibTrans" cxnId="{CBC9B55A-D863-C04B-9E07-F9954E8F4D6B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0F77378B-A5CA-2644-96F6-1761F4F91F5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DMT /</a:t>
          </a:r>
          <a:br>
            <a:rPr lang="en-US" sz="3600" dirty="0">
              <a:latin typeface="Avenir Next" panose="020B0503020202020204" pitchFamily="34" charset="0"/>
            </a:rPr>
          </a:br>
          <a:r>
            <a:rPr lang="en-US" sz="3600" dirty="0">
              <a:latin typeface="Avenir Next" panose="020B0503020202020204" pitchFamily="34" charset="0"/>
            </a:rPr>
            <a:t>ASDC</a:t>
          </a:r>
        </a:p>
      </dgm:t>
    </dgm:pt>
    <dgm:pt modelId="{3BDF2880-B90B-D546-B6E6-816A5B7CCB9B}" type="par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9BFD1AB5-4871-5D45-A84C-E5E847365834}" type="sibTrans" cxnId="{20D857BF-8ECF-2840-93B8-AADAB54768CF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F62DB1B2-2115-F149-A3F4-66E7B63086F5}">
      <dgm:prSet phldrT="[Text]" custT="1"/>
      <dgm:spPr/>
      <dgm:t>
        <a:bodyPr/>
        <a:lstStyle/>
        <a:p>
          <a:r>
            <a:rPr lang="en-US" sz="3600" dirty="0">
              <a:latin typeface="Avenir Next" panose="020B0503020202020204" pitchFamily="34" charset="0"/>
            </a:rPr>
            <a:t>User community</a:t>
          </a:r>
        </a:p>
      </dgm:t>
    </dgm:pt>
    <dgm:pt modelId="{D056190F-5EA5-5247-B865-9DEAE42857A2}" type="par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1AD98015-A48D-D54F-8936-D8C9B544E89F}" type="sibTrans" cxnId="{CF089C17-2FD3-6344-9D06-FB516559E485}">
      <dgm:prSet/>
      <dgm:spPr/>
      <dgm:t>
        <a:bodyPr/>
        <a:lstStyle/>
        <a:p>
          <a:endParaRPr lang="en-US" sz="3600">
            <a:latin typeface="Avenir Next" panose="020B0503020202020204" pitchFamily="34" charset="0"/>
          </a:endParaRPr>
        </a:p>
      </dgm:t>
    </dgm:pt>
    <dgm:pt modelId="{A5DCF984-99F6-A24C-A564-B8AFACB5DFEF}" type="pres">
      <dgm:prSet presAssocID="{D6472525-F614-0D40-9280-ED927C88DF3A}" presName="Name0" presStyleCnt="0">
        <dgm:presLayoutVars>
          <dgm:dir/>
          <dgm:resizeHandles val="exact"/>
        </dgm:presLayoutVars>
      </dgm:prSet>
      <dgm:spPr/>
    </dgm:pt>
    <dgm:pt modelId="{7E8CC687-D04A-A641-9A8C-6E6C45591A7F}" type="pres">
      <dgm:prSet presAssocID="{2980A30C-5B27-B048-BECD-806D3E99FF9F}" presName="Name5" presStyleLbl="vennNode1" presStyleIdx="0" presStyleCnt="3">
        <dgm:presLayoutVars>
          <dgm:bulletEnabled val="1"/>
        </dgm:presLayoutVars>
      </dgm:prSet>
      <dgm:spPr/>
    </dgm:pt>
    <dgm:pt modelId="{EB713457-4A20-F84F-91FA-16D7DFA72F88}" type="pres">
      <dgm:prSet presAssocID="{FF3E20CB-8781-AD4E-86C6-33C9CEFBEFBE}" presName="space" presStyleCnt="0"/>
      <dgm:spPr/>
    </dgm:pt>
    <dgm:pt modelId="{49DD1790-E2D9-184E-B304-D9C26A49C483}" type="pres">
      <dgm:prSet presAssocID="{0F77378B-A5CA-2644-96F6-1761F4F91F55}" presName="Name5" presStyleLbl="vennNode1" presStyleIdx="1" presStyleCnt="3">
        <dgm:presLayoutVars>
          <dgm:bulletEnabled val="1"/>
        </dgm:presLayoutVars>
      </dgm:prSet>
      <dgm:spPr/>
    </dgm:pt>
    <dgm:pt modelId="{6ECE84E1-E901-3543-895E-EBEE909453CE}" type="pres">
      <dgm:prSet presAssocID="{9BFD1AB5-4871-5D45-A84C-E5E847365834}" presName="space" presStyleCnt="0"/>
      <dgm:spPr/>
    </dgm:pt>
    <dgm:pt modelId="{DE46D34D-681B-D440-AA10-4DA40E1A09B3}" type="pres">
      <dgm:prSet presAssocID="{F62DB1B2-2115-F149-A3F4-66E7B63086F5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CF089C17-2FD3-6344-9D06-FB516559E485}" srcId="{D6472525-F614-0D40-9280-ED927C88DF3A}" destId="{F62DB1B2-2115-F149-A3F4-66E7B63086F5}" srcOrd="2" destOrd="0" parTransId="{D056190F-5EA5-5247-B865-9DEAE42857A2}" sibTransId="{1AD98015-A48D-D54F-8936-D8C9B544E89F}"/>
    <dgm:cxn modelId="{CBC9B55A-D863-C04B-9E07-F9954E8F4D6B}" srcId="{D6472525-F614-0D40-9280-ED927C88DF3A}" destId="{2980A30C-5B27-B048-BECD-806D3E99FF9F}" srcOrd="0" destOrd="0" parTransId="{0BF5A237-4EDC-A445-899B-752944A90B94}" sibTransId="{FF3E20CB-8781-AD4E-86C6-33C9CEFBEFBE}"/>
    <dgm:cxn modelId="{167D249B-6FAF-4B4C-9E73-763E61C8FF60}" type="presOf" srcId="{D6472525-F614-0D40-9280-ED927C88DF3A}" destId="{A5DCF984-99F6-A24C-A564-B8AFACB5DFEF}" srcOrd="0" destOrd="0" presId="urn:microsoft.com/office/officeart/2005/8/layout/venn3"/>
    <dgm:cxn modelId="{20D857BF-8ECF-2840-93B8-AADAB54768CF}" srcId="{D6472525-F614-0D40-9280-ED927C88DF3A}" destId="{0F77378B-A5CA-2644-96F6-1761F4F91F55}" srcOrd="1" destOrd="0" parTransId="{3BDF2880-B90B-D546-B6E6-816A5B7CCB9B}" sibTransId="{9BFD1AB5-4871-5D45-A84C-E5E847365834}"/>
    <dgm:cxn modelId="{8845FDDA-EC50-FD4A-8C37-A87BE6E4A7BA}" type="presOf" srcId="{2980A30C-5B27-B048-BECD-806D3E99FF9F}" destId="{7E8CC687-D04A-A641-9A8C-6E6C45591A7F}" srcOrd="0" destOrd="0" presId="urn:microsoft.com/office/officeart/2005/8/layout/venn3"/>
    <dgm:cxn modelId="{533891EE-4E9D-4044-82FD-676E7FBB22BE}" type="presOf" srcId="{0F77378B-A5CA-2644-96F6-1761F4F91F55}" destId="{49DD1790-E2D9-184E-B304-D9C26A49C483}" srcOrd="0" destOrd="0" presId="urn:microsoft.com/office/officeart/2005/8/layout/venn3"/>
    <dgm:cxn modelId="{B24EB3F7-F9C8-9746-AAB6-A106F793EFA3}" type="presOf" srcId="{F62DB1B2-2115-F149-A3F4-66E7B63086F5}" destId="{DE46D34D-681B-D440-AA10-4DA40E1A09B3}" srcOrd="0" destOrd="0" presId="urn:microsoft.com/office/officeart/2005/8/layout/venn3"/>
    <dgm:cxn modelId="{5E76E880-EFD0-C44F-A916-E163D9E78526}" type="presParOf" srcId="{A5DCF984-99F6-A24C-A564-B8AFACB5DFEF}" destId="{7E8CC687-D04A-A641-9A8C-6E6C45591A7F}" srcOrd="0" destOrd="0" presId="urn:microsoft.com/office/officeart/2005/8/layout/venn3"/>
    <dgm:cxn modelId="{1859FA60-37F7-F544-9DF0-0D24390DE3F8}" type="presParOf" srcId="{A5DCF984-99F6-A24C-A564-B8AFACB5DFEF}" destId="{EB713457-4A20-F84F-91FA-16D7DFA72F88}" srcOrd="1" destOrd="0" presId="urn:microsoft.com/office/officeart/2005/8/layout/venn3"/>
    <dgm:cxn modelId="{35A4D824-B0B8-8645-8370-554C932FC5AF}" type="presParOf" srcId="{A5DCF984-99F6-A24C-A564-B8AFACB5DFEF}" destId="{49DD1790-E2D9-184E-B304-D9C26A49C483}" srcOrd="2" destOrd="0" presId="urn:microsoft.com/office/officeart/2005/8/layout/venn3"/>
    <dgm:cxn modelId="{5DD6BC00-891C-ED4F-9196-5CC90A67D671}" type="presParOf" srcId="{A5DCF984-99F6-A24C-A564-B8AFACB5DFEF}" destId="{6ECE84E1-E901-3543-895E-EBEE909453CE}" srcOrd="3" destOrd="0" presId="urn:microsoft.com/office/officeart/2005/8/layout/venn3"/>
    <dgm:cxn modelId="{96685CB8-078E-7948-B65B-28455B303475}" type="presParOf" srcId="{A5DCF984-99F6-A24C-A564-B8AFACB5DFEF}" destId="{DE46D34D-681B-D440-AA10-4DA40E1A09B3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ADC802A-78D9-514F-953A-B9DE8AA5AA3F}" type="doc">
      <dgm:prSet loTypeId="urn:microsoft.com/office/officeart/2009/3/layout/IncreasingArrowsProcess" loCatId="" qsTypeId="urn:microsoft.com/office/officeart/2005/8/quickstyle/3d1" qsCatId="3D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CA76584C-2C9F-CF46-B351-6BFEB25A9406}">
      <dgm:prSet phldrT="[Text]" custT="1"/>
      <dgm:spPr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0">
              <a:schemeClr val="accent3">
                <a:lumMod val="75000"/>
              </a:schemeClr>
            </a:gs>
            <a:gs pos="100000">
              <a:schemeClr val="accent3">
                <a:lumMod val="50000"/>
              </a:schemeClr>
            </a:gs>
          </a:gsLst>
        </a:gradFill>
      </dgm:spPr>
      <dgm:t>
        <a:bodyPr anchor="ctr"/>
        <a:lstStyle/>
        <a:p>
          <a:r>
            <a:rPr lang="en-US" sz="2800" b="1" dirty="0">
              <a:latin typeface="Avenir Next" panose="020B0503020202020204" pitchFamily="34" charset="0"/>
            </a:rPr>
            <a:t>“In-place” (Ed. 4-5)</a:t>
          </a:r>
        </a:p>
      </dgm:t>
    </dgm:pt>
    <dgm:pt modelId="{36C8EADF-665A-2F43-B8AA-262A9555D5FE}" type="parTrans" cxnId="{335563B5-AA51-6B42-9CDE-BF08A1485372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EED7D9E0-FD3B-FE44-96C7-7EA8101873D7}" type="sibTrans" cxnId="{335563B5-AA51-6B42-9CDE-BF08A1485372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C5A65F24-E952-0341-8522-9949C97C39E7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Remove “dead” code</a:t>
          </a:r>
        </a:p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De-duplicate</a:t>
          </a:r>
        </a:p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Generalize</a:t>
          </a:r>
        </a:p>
        <a:p>
          <a:pPr>
            <a:buFont typeface="Courier New" panose="02070309020205020404" pitchFamily="49" charset="0"/>
            <a:buChar char="o"/>
          </a:pPr>
          <a:r>
            <a:rPr lang="en-US" sz="2800" dirty="0">
              <a:latin typeface="Avenir Next" panose="020B0503020202020204" pitchFamily="34" charset="0"/>
            </a:rPr>
            <a:t>- Collect multi-purpose routines for library</a:t>
          </a:r>
        </a:p>
        <a:p>
          <a:pPr>
            <a:buFont typeface="Courier New" panose="02070309020205020404" pitchFamily="49" charset="0"/>
            <a:buChar char="o"/>
          </a:pPr>
          <a:endParaRPr lang="en-US" sz="2800" dirty="0">
            <a:latin typeface="Avenir Next" panose="020B0503020202020204" pitchFamily="34" charset="0"/>
          </a:endParaRPr>
        </a:p>
        <a:p>
          <a:pPr>
            <a:buFont typeface="Courier New" panose="02070309020205020404" pitchFamily="49" charset="0"/>
            <a:buChar char="o"/>
          </a:pPr>
          <a:endParaRPr lang="en-US" sz="2800" dirty="0">
            <a:latin typeface="Avenir Next" panose="020B0503020202020204" pitchFamily="34" charset="0"/>
          </a:endParaRPr>
        </a:p>
      </dgm:t>
    </dgm:pt>
    <dgm:pt modelId="{31C8F01D-13E5-174D-A704-6CE28CE50FC0}" type="parTrans" cxnId="{AC704395-F241-E047-861A-32985665A6AC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68A62124-B6DC-2045-BB54-9F3FBC1FB2A5}" type="sibTrans" cxnId="{AC704395-F241-E047-861A-32985665A6AC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A125A7E3-703D-3145-ABEE-0EA27E65670A}">
      <dgm:prSet phldrT="[Text]" custT="1"/>
      <dgm:spPr>
        <a:gradFill rotWithShape="0">
          <a:gsLst>
            <a:gs pos="0">
              <a:schemeClr val="accent5">
                <a:shade val="50000"/>
                <a:hueOff val="-597093"/>
                <a:satOff val="-43965"/>
                <a:lumOff val="49081"/>
                <a:alphaOff val="0"/>
                <a:satMod val="103000"/>
                <a:lumMod val="102000"/>
                <a:tint val="94000"/>
              </a:schemeClr>
            </a:gs>
            <a:gs pos="0">
              <a:schemeClr val="accent6">
                <a:lumMod val="75000"/>
              </a:schemeClr>
            </a:gs>
            <a:gs pos="100000">
              <a:schemeClr val="accent6">
                <a:lumMod val="50000"/>
              </a:schemeClr>
            </a:gs>
          </a:gsLst>
        </a:gradFill>
      </dgm:spPr>
      <dgm:t>
        <a:bodyPr anchor="ctr"/>
        <a:lstStyle/>
        <a:p>
          <a:r>
            <a:rPr lang="en-US" sz="2800" b="1" dirty="0">
              <a:solidFill>
                <a:schemeClr val="tx1"/>
              </a:solidFill>
              <a:latin typeface="Avenir Next" panose="020B0503020202020204" pitchFamily="34" charset="0"/>
            </a:rPr>
            <a:t>System-level (&gt;= Ed. 5)</a:t>
          </a:r>
        </a:p>
      </dgm:t>
    </dgm:pt>
    <dgm:pt modelId="{B1C1B10E-7F45-964F-BDF3-BA9284EF2A6D}" type="parTrans" cxnId="{12E4BA1F-B8E7-5D40-8FE4-9FC7F991AB31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1C42CFC8-3AB6-0F47-B480-91A8BC658C76}" type="sibTrans" cxnId="{12E4BA1F-B8E7-5D40-8FE4-9FC7F991AB31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6E6F5A1-3216-154B-BE55-F252A6D8261E}">
      <dgm:prSet phldrT="[Text]" custT="1"/>
      <dgm:spPr/>
      <dgm:t>
        <a:bodyPr/>
        <a:lstStyle/>
        <a:p>
          <a:r>
            <a:rPr lang="en-US" sz="2800" dirty="0">
              <a:latin typeface="Avenir Next" panose="020B0503020202020204" pitchFamily="34" charset="0"/>
            </a:rPr>
            <a:t>- Implement new framework</a:t>
          </a:r>
        </a:p>
        <a:p>
          <a:r>
            <a:rPr lang="en-US" sz="2800" dirty="0">
              <a:latin typeface="Avenir Next" panose="020B0503020202020204" pitchFamily="34" charset="0"/>
            </a:rPr>
            <a:t>- Build general library</a:t>
          </a:r>
        </a:p>
        <a:p>
          <a:r>
            <a:rPr lang="en-US" sz="2800" dirty="0">
              <a:latin typeface="Avenir Next" panose="020B0503020202020204" pitchFamily="34" charset="0"/>
            </a:rPr>
            <a:t>- Add spatiotemporal flexibility</a:t>
          </a:r>
        </a:p>
      </dgm:t>
    </dgm:pt>
    <dgm:pt modelId="{15321568-EFD5-374B-BB3A-4175363E7688}" type="parTrans" cxnId="{54CA1D9F-38A2-344A-B345-18480D638E25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F56C26B0-DA30-AC43-AB22-4EE1C4F0686D}" type="sibTrans" cxnId="{54CA1D9F-38A2-344A-B345-18480D638E25}">
      <dgm:prSet/>
      <dgm:spPr/>
      <dgm:t>
        <a:bodyPr/>
        <a:lstStyle/>
        <a:p>
          <a:endParaRPr lang="en-US">
            <a:latin typeface="Avenir Next" panose="020B0503020202020204" pitchFamily="34" charset="0"/>
          </a:endParaRPr>
        </a:p>
      </dgm:t>
    </dgm:pt>
    <dgm:pt modelId="{42E5F5EA-6DF8-1940-AEE9-6096E3011A59}" type="pres">
      <dgm:prSet presAssocID="{7ADC802A-78D9-514F-953A-B9DE8AA5AA3F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40EAA328-3377-554F-AECB-56A095178A11}" type="pres">
      <dgm:prSet presAssocID="{CA76584C-2C9F-CF46-B351-6BFEB25A9406}" presName="parentText1" presStyleLbl="node1" presStyleIdx="0" presStyleCnt="2" custLinFactNeighborX="175">
        <dgm:presLayoutVars>
          <dgm:chMax/>
          <dgm:chPref val="3"/>
          <dgm:bulletEnabled val="1"/>
        </dgm:presLayoutVars>
      </dgm:prSet>
      <dgm:spPr/>
    </dgm:pt>
    <dgm:pt modelId="{50EDA500-2A35-D347-A3B1-2A3DC90BC3A8}" type="pres">
      <dgm:prSet presAssocID="{CA76584C-2C9F-CF46-B351-6BFEB25A9406}" presName="childText1" presStyleLbl="solidAlignAcc1" presStyleIdx="0" presStyleCnt="2" custScaleY="76565" custLinFactNeighborY="-12645">
        <dgm:presLayoutVars>
          <dgm:chMax val="0"/>
          <dgm:chPref val="0"/>
          <dgm:bulletEnabled val="1"/>
        </dgm:presLayoutVars>
      </dgm:prSet>
      <dgm:spPr/>
    </dgm:pt>
    <dgm:pt modelId="{6C9B9C55-D1B1-944B-8C42-F120FA2822CB}" type="pres">
      <dgm:prSet presAssocID="{A125A7E3-703D-3145-ABEE-0EA27E65670A}" presName="parentText2" presStyleLbl="node1" presStyleIdx="1" presStyleCnt="2" custLinFactNeighborX="410" custLinFactNeighborY="64525">
        <dgm:presLayoutVars>
          <dgm:chMax/>
          <dgm:chPref val="3"/>
          <dgm:bulletEnabled val="1"/>
        </dgm:presLayoutVars>
      </dgm:prSet>
      <dgm:spPr/>
    </dgm:pt>
    <dgm:pt modelId="{E925AD53-CD8C-1042-8A87-D3DCDB69398D}" type="pres">
      <dgm:prSet presAssocID="{A125A7E3-703D-3145-ABEE-0EA27E65670A}" presName="childText2" presStyleLbl="solidAlignAcc1" presStyleIdx="1" presStyleCnt="2" custScaleX="100805" custScaleY="52686" custLinFactNeighborX="886" custLinFactNeighborY="4824">
        <dgm:presLayoutVars>
          <dgm:chMax val="0"/>
          <dgm:chPref val="0"/>
          <dgm:bulletEnabled val="1"/>
        </dgm:presLayoutVars>
      </dgm:prSet>
      <dgm:spPr/>
    </dgm:pt>
  </dgm:ptLst>
  <dgm:cxnLst>
    <dgm:cxn modelId="{4FAA6D04-1434-5E4F-B982-FDC8AEE15AC0}" type="presOf" srcId="{7ADC802A-78D9-514F-953A-B9DE8AA5AA3F}" destId="{42E5F5EA-6DF8-1940-AEE9-6096E3011A59}" srcOrd="0" destOrd="0" presId="urn:microsoft.com/office/officeart/2009/3/layout/IncreasingArrowsProcess"/>
    <dgm:cxn modelId="{12E4BA1F-B8E7-5D40-8FE4-9FC7F991AB31}" srcId="{7ADC802A-78D9-514F-953A-B9DE8AA5AA3F}" destId="{A125A7E3-703D-3145-ABEE-0EA27E65670A}" srcOrd="1" destOrd="0" parTransId="{B1C1B10E-7F45-964F-BDF3-BA9284EF2A6D}" sibTransId="{1C42CFC8-3AB6-0F47-B480-91A8BC658C76}"/>
    <dgm:cxn modelId="{30F59128-8511-B946-96A1-4A3F2F9627A3}" type="presOf" srcId="{A125A7E3-703D-3145-ABEE-0EA27E65670A}" destId="{6C9B9C55-D1B1-944B-8C42-F120FA2822CB}" srcOrd="0" destOrd="0" presId="urn:microsoft.com/office/officeart/2009/3/layout/IncreasingArrowsProcess"/>
    <dgm:cxn modelId="{AC704395-F241-E047-861A-32985665A6AC}" srcId="{CA76584C-2C9F-CF46-B351-6BFEB25A9406}" destId="{C5A65F24-E952-0341-8522-9949C97C39E7}" srcOrd="0" destOrd="0" parTransId="{31C8F01D-13E5-174D-A704-6CE28CE50FC0}" sibTransId="{68A62124-B6DC-2045-BB54-9F3FBC1FB2A5}"/>
    <dgm:cxn modelId="{DD90DF9D-5D50-6D47-A2B8-B4E357867E8E}" type="presOf" srcId="{C5A65F24-E952-0341-8522-9949C97C39E7}" destId="{50EDA500-2A35-D347-A3B1-2A3DC90BC3A8}" srcOrd="0" destOrd="0" presId="urn:microsoft.com/office/officeart/2009/3/layout/IncreasingArrowsProcess"/>
    <dgm:cxn modelId="{54CA1D9F-38A2-344A-B345-18480D638E25}" srcId="{A125A7E3-703D-3145-ABEE-0EA27E65670A}" destId="{46E6F5A1-3216-154B-BE55-F252A6D8261E}" srcOrd="0" destOrd="0" parTransId="{15321568-EFD5-374B-BB3A-4175363E7688}" sibTransId="{F56C26B0-DA30-AC43-AB22-4EE1C4F0686D}"/>
    <dgm:cxn modelId="{335563B5-AA51-6B42-9CDE-BF08A1485372}" srcId="{7ADC802A-78D9-514F-953A-B9DE8AA5AA3F}" destId="{CA76584C-2C9F-CF46-B351-6BFEB25A9406}" srcOrd="0" destOrd="0" parTransId="{36C8EADF-665A-2F43-B8AA-262A9555D5FE}" sibTransId="{EED7D9E0-FD3B-FE44-96C7-7EA8101873D7}"/>
    <dgm:cxn modelId="{9DBA88C2-22C6-3E42-B967-EA5E2FEE307C}" type="presOf" srcId="{CA76584C-2C9F-CF46-B351-6BFEB25A9406}" destId="{40EAA328-3377-554F-AECB-56A095178A11}" srcOrd="0" destOrd="0" presId="urn:microsoft.com/office/officeart/2009/3/layout/IncreasingArrowsProcess"/>
    <dgm:cxn modelId="{2683E8CE-37B9-934D-A52D-67563110221A}" type="presOf" srcId="{46E6F5A1-3216-154B-BE55-F252A6D8261E}" destId="{E925AD53-CD8C-1042-8A87-D3DCDB69398D}" srcOrd="0" destOrd="0" presId="urn:microsoft.com/office/officeart/2009/3/layout/IncreasingArrowsProcess"/>
    <dgm:cxn modelId="{625C989F-51BF-1543-83AB-C6E76141BDDE}" type="presParOf" srcId="{42E5F5EA-6DF8-1940-AEE9-6096E3011A59}" destId="{40EAA328-3377-554F-AECB-56A095178A11}" srcOrd="0" destOrd="0" presId="urn:microsoft.com/office/officeart/2009/3/layout/IncreasingArrowsProcess"/>
    <dgm:cxn modelId="{049D7AEB-6205-F348-99D9-82300AA9D63C}" type="presParOf" srcId="{42E5F5EA-6DF8-1940-AEE9-6096E3011A59}" destId="{50EDA500-2A35-D347-A3B1-2A3DC90BC3A8}" srcOrd="1" destOrd="0" presId="urn:microsoft.com/office/officeart/2009/3/layout/IncreasingArrowsProcess"/>
    <dgm:cxn modelId="{A18FB237-C5C8-F744-A8B8-482C3E1EC75D}" type="presParOf" srcId="{42E5F5EA-6DF8-1940-AEE9-6096E3011A59}" destId="{6C9B9C55-D1B1-944B-8C42-F120FA2822CB}" srcOrd="2" destOrd="0" presId="urn:microsoft.com/office/officeart/2009/3/layout/IncreasingArrowsProcess"/>
    <dgm:cxn modelId="{770FCC7D-8BE4-FC4A-92DF-A0B94A924AB6}" type="presParOf" srcId="{42E5F5EA-6DF8-1940-AEE9-6096E3011A59}" destId="{E925AD53-CD8C-1042-8A87-D3DCDB69398D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E7657-AB29-3345-AA98-75860FDE1A2C}">
      <dsp:nvSpPr>
        <dsp:cNvPr id="0" name=""/>
        <dsp:cNvSpPr/>
      </dsp:nvSpPr>
      <dsp:spPr>
        <a:xfrm>
          <a:off x="0" y="601"/>
          <a:ext cx="6377769" cy="0"/>
        </a:xfrm>
        <a:prstGeom prst="line">
          <a:avLst/>
        </a:prstGeom>
        <a:solidFill>
          <a:schemeClr val="accent6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0A00F-65B0-4F4E-8188-B910757DAEAD}">
      <dsp:nvSpPr>
        <dsp:cNvPr id="0" name=""/>
        <dsp:cNvSpPr/>
      </dsp:nvSpPr>
      <dsp:spPr>
        <a:xfrm>
          <a:off x="0" y="601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Overview</a:t>
          </a:r>
        </a:p>
      </dsp:txBody>
      <dsp:txXfrm>
        <a:off x="0" y="601"/>
        <a:ext cx="6377769" cy="985808"/>
      </dsp:txXfrm>
    </dsp:sp>
    <dsp:sp modelId="{31B7D898-7DB8-024E-A6AA-4DF4221FA247}">
      <dsp:nvSpPr>
        <dsp:cNvPr id="0" name=""/>
        <dsp:cNvSpPr/>
      </dsp:nvSpPr>
      <dsp:spPr>
        <a:xfrm>
          <a:off x="0" y="986410"/>
          <a:ext cx="6377769" cy="0"/>
        </a:xfrm>
        <a:prstGeom prst="line">
          <a:avLst/>
        </a:prstGeom>
        <a:solidFill>
          <a:schemeClr val="accent6">
            <a:shade val="80000"/>
            <a:hueOff val="-141871"/>
            <a:satOff val="250"/>
            <a:lumOff val="7638"/>
            <a:alphaOff val="0"/>
          </a:schemeClr>
        </a:solidFill>
        <a:ln w="12700" cap="flat" cmpd="sng" algn="ctr">
          <a:solidFill>
            <a:schemeClr val="accent6">
              <a:shade val="80000"/>
              <a:hueOff val="-141871"/>
              <a:satOff val="250"/>
              <a:lumOff val="76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E8E77F-0463-C640-9776-C529BDEA2435}">
      <dsp:nvSpPr>
        <dsp:cNvPr id="0" name=""/>
        <dsp:cNvSpPr/>
      </dsp:nvSpPr>
      <dsp:spPr>
        <a:xfrm>
          <a:off x="0" y="986410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Product Availability</a:t>
          </a:r>
        </a:p>
      </dsp:txBody>
      <dsp:txXfrm>
        <a:off x="0" y="986410"/>
        <a:ext cx="6377769" cy="985808"/>
      </dsp:txXfrm>
    </dsp:sp>
    <dsp:sp modelId="{540F3174-CB92-0245-910D-5F5719BFE411}">
      <dsp:nvSpPr>
        <dsp:cNvPr id="0" name=""/>
        <dsp:cNvSpPr/>
      </dsp:nvSpPr>
      <dsp:spPr>
        <a:xfrm>
          <a:off x="0" y="1972218"/>
          <a:ext cx="6377769" cy="0"/>
        </a:xfrm>
        <a:prstGeom prst="line">
          <a:avLst/>
        </a:prstGeom>
        <a:solidFill>
          <a:schemeClr val="accent6">
            <a:shade val="80000"/>
            <a:hueOff val="-283743"/>
            <a:satOff val="501"/>
            <a:lumOff val="15276"/>
            <a:alphaOff val="0"/>
          </a:schemeClr>
        </a:solidFill>
        <a:ln w="12700" cap="flat" cmpd="sng" algn="ctr">
          <a:solidFill>
            <a:schemeClr val="accent6">
              <a:shade val="80000"/>
              <a:hueOff val="-283743"/>
              <a:satOff val="501"/>
              <a:lumOff val="152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0FD1B9-98A3-F54E-9C1F-47FDE1FCC25C}">
      <dsp:nvSpPr>
        <dsp:cNvPr id="0" name=""/>
        <dsp:cNvSpPr/>
      </dsp:nvSpPr>
      <dsp:spPr>
        <a:xfrm>
          <a:off x="0" y="1972218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Activities</a:t>
          </a:r>
        </a:p>
      </dsp:txBody>
      <dsp:txXfrm>
        <a:off x="0" y="1972218"/>
        <a:ext cx="6377769" cy="985808"/>
      </dsp:txXfrm>
    </dsp:sp>
    <dsp:sp modelId="{02EB1047-D961-3F48-B70F-42D484ABC534}">
      <dsp:nvSpPr>
        <dsp:cNvPr id="0" name=""/>
        <dsp:cNvSpPr/>
      </dsp:nvSpPr>
      <dsp:spPr>
        <a:xfrm>
          <a:off x="0" y="2958027"/>
          <a:ext cx="6377769" cy="0"/>
        </a:xfrm>
        <a:prstGeom prst="line">
          <a:avLst/>
        </a:prstGeom>
        <a:solidFill>
          <a:schemeClr val="accent6">
            <a:shade val="80000"/>
            <a:hueOff val="-425614"/>
            <a:satOff val="751"/>
            <a:lumOff val="22914"/>
            <a:alphaOff val="0"/>
          </a:schemeClr>
        </a:solidFill>
        <a:ln w="12700" cap="flat" cmpd="sng" algn="ctr">
          <a:solidFill>
            <a:schemeClr val="accent6">
              <a:shade val="80000"/>
              <a:hueOff val="-425614"/>
              <a:satOff val="751"/>
              <a:lumOff val="229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073501-38F4-014D-B638-1A8E5E3CC879}">
      <dsp:nvSpPr>
        <dsp:cNvPr id="0" name=""/>
        <dsp:cNvSpPr/>
      </dsp:nvSpPr>
      <dsp:spPr>
        <a:xfrm>
          <a:off x="0" y="2958027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Code Re-architecture</a:t>
          </a:r>
        </a:p>
      </dsp:txBody>
      <dsp:txXfrm>
        <a:off x="0" y="2958027"/>
        <a:ext cx="6377769" cy="985808"/>
      </dsp:txXfrm>
    </dsp:sp>
    <dsp:sp modelId="{AF260702-D1A0-034B-AED7-A0CC52E73433}">
      <dsp:nvSpPr>
        <dsp:cNvPr id="0" name=""/>
        <dsp:cNvSpPr/>
      </dsp:nvSpPr>
      <dsp:spPr>
        <a:xfrm>
          <a:off x="0" y="3943835"/>
          <a:ext cx="6377769" cy="0"/>
        </a:xfrm>
        <a:prstGeom prst="line">
          <a:avLst/>
        </a:prstGeom>
        <a:solidFill>
          <a:schemeClr val="accent6">
            <a:shade val="80000"/>
            <a:hueOff val="-567485"/>
            <a:satOff val="1002"/>
            <a:lumOff val="30552"/>
            <a:alphaOff val="0"/>
          </a:schemeClr>
        </a:solidFill>
        <a:ln w="12700" cap="flat" cmpd="sng" algn="ctr">
          <a:solidFill>
            <a:schemeClr val="accent6">
              <a:shade val="80000"/>
              <a:hueOff val="-567485"/>
              <a:satOff val="1002"/>
              <a:lumOff val="305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E27763-7A7D-EE4A-AD6F-D138A15A8360}">
      <dsp:nvSpPr>
        <dsp:cNvPr id="0" name=""/>
        <dsp:cNvSpPr/>
      </dsp:nvSpPr>
      <dsp:spPr>
        <a:xfrm>
          <a:off x="0" y="3943835"/>
          <a:ext cx="6377769" cy="9858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Systems &amp; CM</a:t>
          </a:r>
        </a:p>
      </dsp:txBody>
      <dsp:txXfrm>
        <a:off x="0" y="3943835"/>
        <a:ext cx="6377769" cy="9858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8CC687-D04A-A641-9A8C-6E6C45591A7F}">
      <dsp:nvSpPr>
        <dsp:cNvPr id="0" name=""/>
        <dsp:cNvSpPr/>
      </dsp:nvSpPr>
      <dsp:spPr>
        <a:xfrm>
          <a:off x="4469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Science research</a:t>
          </a:r>
        </a:p>
      </dsp:txBody>
      <dsp:txXfrm>
        <a:off x="576786" y="1133889"/>
        <a:ext cx="2763390" cy="2763390"/>
      </dsp:txXfrm>
    </dsp:sp>
    <dsp:sp modelId="{49DD1790-E2D9-184E-B304-D9C26A49C483}">
      <dsp:nvSpPr>
        <dsp:cNvPr id="0" name=""/>
        <dsp:cNvSpPr/>
      </dsp:nvSpPr>
      <dsp:spPr>
        <a:xfrm>
          <a:off x="313088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-41"/>
            <a:satOff val="-520"/>
            <a:lumOff val="1838"/>
            <a:alphaOff val="1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DMT /</a:t>
          </a:r>
          <a:br>
            <a:rPr lang="en-US" sz="3600" kern="1200" dirty="0">
              <a:latin typeface="Avenir Next" panose="020B0503020202020204" pitchFamily="34" charset="0"/>
            </a:rPr>
          </a:br>
          <a:r>
            <a:rPr lang="en-US" sz="3600" kern="1200" dirty="0">
              <a:latin typeface="Avenir Next" panose="020B0503020202020204" pitchFamily="34" charset="0"/>
            </a:rPr>
            <a:t>ASDC</a:t>
          </a:r>
        </a:p>
      </dsp:txBody>
      <dsp:txXfrm>
        <a:off x="3703205" y="1133889"/>
        <a:ext cx="2763390" cy="2763390"/>
      </dsp:txXfrm>
    </dsp:sp>
    <dsp:sp modelId="{DE46D34D-681B-D440-AA10-4DA40E1A09B3}">
      <dsp:nvSpPr>
        <dsp:cNvPr id="0" name=""/>
        <dsp:cNvSpPr/>
      </dsp:nvSpPr>
      <dsp:spPr>
        <a:xfrm>
          <a:off x="6257308" y="561572"/>
          <a:ext cx="3908024" cy="3908024"/>
        </a:xfrm>
        <a:prstGeom prst="ellipse">
          <a:avLst/>
        </a:prstGeom>
        <a:solidFill>
          <a:schemeClr val="accent1">
            <a:shade val="80000"/>
            <a:alpha val="50000"/>
            <a:hueOff val="-82"/>
            <a:satOff val="-1039"/>
            <a:lumOff val="3675"/>
            <a:alphaOff val="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15072" tIns="45720" rIns="215072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venir Next" panose="020B0503020202020204" pitchFamily="34" charset="0"/>
            </a:rPr>
            <a:t>User community</a:t>
          </a:r>
        </a:p>
      </dsp:txBody>
      <dsp:txXfrm>
        <a:off x="6829625" y="1133889"/>
        <a:ext cx="2763390" cy="27633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AA328-3377-554F-AECB-56A095178A11}">
      <dsp:nvSpPr>
        <dsp:cNvPr id="0" name=""/>
        <dsp:cNvSpPr/>
      </dsp:nvSpPr>
      <dsp:spPr>
        <a:xfrm>
          <a:off x="193845" y="455520"/>
          <a:ext cx="11845768" cy="17253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lumMod val="20000"/>
                <a:lumOff val="80000"/>
              </a:schemeClr>
            </a:gs>
            <a:gs pos="0">
              <a:schemeClr val="accent3">
                <a:lumMod val="75000"/>
              </a:schemeClr>
            </a:gs>
            <a:gs pos="100000">
              <a:schemeClr val="accent3">
                <a:lumMod val="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254000" bIns="27389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latin typeface="Avenir Next" panose="020B0503020202020204" pitchFamily="34" charset="0"/>
            </a:rPr>
            <a:t>“In-place” (Ed. 4-5)</a:t>
          </a:r>
        </a:p>
      </dsp:txBody>
      <dsp:txXfrm>
        <a:off x="193845" y="886854"/>
        <a:ext cx="11414434" cy="862667"/>
      </dsp:txXfrm>
    </dsp:sp>
    <dsp:sp modelId="{50EDA500-2A35-D347-A3B1-2A3DC90BC3A8}">
      <dsp:nvSpPr>
        <dsp:cNvPr id="0" name=""/>
        <dsp:cNvSpPr/>
      </dsp:nvSpPr>
      <dsp:spPr>
        <a:xfrm>
          <a:off x="173115" y="1754560"/>
          <a:ext cx="5472745" cy="294854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Remove “dead” code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De-duplicate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Generalize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n-US" sz="2800" kern="1200" dirty="0">
              <a:latin typeface="Avenir Next" panose="020B0503020202020204" pitchFamily="34" charset="0"/>
            </a:rPr>
            <a:t>- Collect multi-purpose routines for library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US" sz="2800" kern="1200" dirty="0">
            <a:latin typeface="Avenir Next" panose="020B0503020202020204" pitchFamily="34" charset="0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endParaRPr lang="en-US" sz="2800" kern="1200" dirty="0">
            <a:latin typeface="Avenir Next" panose="020B0503020202020204" pitchFamily="34" charset="0"/>
          </a:endParaRPr>
        </a:p>
      </dsp:txBody>
      <dsp:txXfrm>
        <a:off x="173115" y="1754560"/>
        <a:ext cx="5472745" cy="2948549"/>
      </dsp:txXfrm>
    </dsp:sp>
    <dsp:sp modelId="{6C9B9C55-D1B1-944B-8C42-F120FA2822CB}">
      <dsp:nvSpPr>
        <dsp:cNvPr id="0" name=""/>
        <dsp:cNvSpPr/>
      </dsp:nvSpPr>
      <dsp:spPr>
        <a:xfrm>
          <a:off x="5671990" y="2143713"/>
          <a:ext cx="6373023" cy="1725335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5">
                <a:shade val="50000"/>
                <a:hueOff val="-597093"/>
                <a:satOff val="-43965"/>
                <a:lumOff val="49081"/>
                <a:alphaOff val="0"/>
                <a:satMod val="103000"/>
                <a:lumMod val="102000"/>
                <a:tint val="94000"/>
              </a:schemeClr>
            </a:gs>
            <a:gs pos="0">
              <a:schemeClr val="accent6">
                <a:lumMod val="75000"/>
              </a:schemeClr>
            </a:gs>
            <a:gs pos="100000">
              <a:schemeClr val="accent6">
                <a:lumMod val="5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254000" bIns="273897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chemeClr val="tx1"/>
              </a:solidFill>
              <a:latin typeface="Avenir Next" panose="020B0503020202020204" pitchFamily="34" charset="0"/>
            </a:rPr>
            <a:t>System-level (&gt;= Ed. 5)</a:t>
          </a:r>
        </a:p>
      </dsp:txBody>
      <dsp:txXfrm>
        <a:off x="5671990" y="2575047"/>
        <a:ext cx="5941689" cy="862667"/>
      </dsp:txXfrm>
    </dsp:sp>
    <dsp:sp modelId="{E925AD53-CD8C-1042-8A87-D3DCDB69398D}">
      <dsp:nvSpPr>
        <dsp:cNvPr id="0" name=""/>
        <dsp:cNvSpPr/>
      </dsp:nvSpPr>
      <dsp:spPr>
        <a:xfrm>
          <a:off x="5672321" y="3462014"/>
          <a:ext cx="5516800" cy="202895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Next" panose="020B0503020202020204" pitchFamily="34" charset="0"/>
            </a:rPr>
            <a:t>- Implement new framework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Next" panose="020B0503020202020204" pitchFamily="34" charset="0"/>
            </a:rPr>
            <a:t>- Build general library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Avenir Next" panose="020B0503020202020204" pitchFamily="34" charset="0"/>
            </a:rPr>
            <a:t>- Add spatiotemporal flexibility</a:t>
          </a:r>
        </a:p>
      </dsp:txBody>
      <dsp:txXfrm>
        <a:off x="5672321" y="3462014"/>
        <a:ext cx="5516800" cy="20289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15AD6-7DE2-4942-89C2-DD2B2D6CB193}" type="datetimeFigureOut">
              <a:rPr lang="en-US" smtClean="0"/>
              <a:t>4/27/20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F1E6E-5B7B-8047-976C-987BB4792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313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99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 2 S-NPP: Need VIIRS data; assuming our test data is good enough that production can start immediately, will take two months of just Clouds processing</a:t>
            </a:r>
          </a:p>
          <a:p>
            <a:endParaRPr lang="en-US" dirty="0"/>
          </a:p>
          <a:p>
            <a:r>
              <a:rPr lang="en-US" dirty="0"/>
              <a:t>Ed 1 NOAA-20: Need to finish DQS (documentation). SSF is through September 2019 as of 4/27/20.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8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6F1E6E-5B7B-8047-976C-987BB4792A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55920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 to find duplicate code, uninitialized variables, opportunities to generalize, INOUT parameter confusion.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2932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Science team-only is for quality control and testing.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515A4-FDA4-EF47-8BEE-F22DB3AC49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8257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itchFamily="2" charset="2"/>
              </a:rPr>
              <a:t>Performs weighted and natural log averaging based on the parameter type.</a:t>
            </a:r>
            <a:endParaRPr lang="en-US" dirty="0"/>
          </a:p>
          <a:p>
            <a:endParaRPr lang="en-US" dirty="0"/>
          </a:p>
          <a:p>
            <a:r>
              <a:rPr lang="en-US" dirty="0"/>
              <a:t>Front-end: JavaScript, D3.js library</a:t>
            </a:r>
          </a:p>
          <a:p>
            <a:r>
              <a:rPr lang="en-US" dirty="0"/>
              <a:t>Back-end: Java </a:t>
            </a:r>
            <a:r>
              <a:rPr lang="en-US" dirty="0">
                <a:sym typeface="Wingdings" pitchFamily="2" charset="2"/>
              </a:rPr>
              <a:t> JSON file  RESTful API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Newest feature: averaging over user-selected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09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ym typeface="Wingdings" pitchFamily="2" charset="2"/>
              </a:rPr>
              <a:t>Performs weighted and natural log averaging based on the parameter type.</a:t>
            </a:r>
            <a:endParaRPr lang="en-US" dirty="0"/>
          </a:p>
          <a:p>
            <a:endParaRPr lang="en-US" dirty="0"/>
          </a:p>
          <a:p>
            <a:r>
              <a:rPr lang="en-US" dirty="0"/>
              <a:t>Front-end: JavaScript, D3.js library</a:t>
            </a:r>
          </a:p>
          <a:p>
            <a:r>
              <a:rPr lang="en-US" dirty="0"/>
              <a:t>Back-end: Java </a:t>
            </a:r>
            <a:r>
              <a:rPr lang="en-US" dirty="0">
                <a:sym typeface="Wingdings" pitchFamily="2" charset="2"/>
              </a:rPr>
              <a:t> JSON file  RESTful API</a:t>
            </a:r>
          </a:p>
          <a:p>
            <a:endParaRPr lang="en-US" dirty="0">
              <a:sym typeface="Wingdings" pitchFamily="2" charset="2"/>
            </a:endParaRPr>
          </a:p>
          <a:p>
            <a:r>
              <a:rPr lang="en-US" dirty="0">
                <a:sym typeface="Wingdings" pitchFamily="2" charset="2"/>
              </a:rPr>
              <a:t>Newest feature: averaging over user-selected region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F1E6E-5B7B-8047-976C-987BB4792A3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152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C515A4-FDA4-EF47-8BEE-F22DB3AC497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888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267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57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864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891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8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715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572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495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986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30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423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368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4014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348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730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5167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876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058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4699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787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31D90-EF2B-7747-A063-9441BF1DE67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E24EE-334A-8F48-AA00-66E59B7F9F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64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A76A08"/>
            </a:gs>
            <a:gs pos="100000">
              <a:srgbClr val="4B300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BFD0A-7EB6-9C40-A7A0-C67D3079B74B}" type="datetimeFigureOut">
              <a:rPr lang="en-US" smtClean="0"/>
              <a:t>4/27/20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8A27D-D5DC-B045-B3E0-680FCF345A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020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ceres.larc.nasa.gov/" TargetMode="External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A2B8B-BD47-5347-A56D-79503BE237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4128" y="965199"/>
            <a:ext cx="6766078" cy="4927601"/>
          </a:xfrm>
        </p:spPr>
        <p:txBody>
          <a:bodyPr anchor="ctr">
            <a:normAutofit/>
          </a:bodyPr>
          <a:lstStyle/>
          <a:p>
            <a:pPr algn="r"/>
            <a:r>
              <a:rPr lang="en-US" sz="4800" dirty="0">
                <a:solidFill>
                  <a:schemeClr val="bg1"/>
                </a:solidFill>
                <a:latin typeface="Avenir Next" panose="020B0503020202020204" pitchFamily="34" charset="0"/>
              </a:rPr>
              <a:t>CERES Data Management Team Working Group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A226EC-1C85-2B44-8280-EF53D9400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38729" y="965198"/>
            <a:ext cx="2707937" cy="4927602"/>
          </a:xfrm>
        </p:spPr>
        <p:txBody>
          <a:bodyPr anchor="ctr">
            <a:normAutofit/>
          </a:bodyPr>
          <a:lstStyle/>
          <a:p>
            <a:pPr algn="l"/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Katie Dejwakh</a:t>
            </a:r>
            <a:b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</a:br>
            <a:r>
              <a:rPr lang="en-US" sz="20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April 28, 2020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CF4D4E-9E9E-484B-A840-8FB539818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773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8283-00A5-3646-9CBD-B3EA772CF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en-US" sz="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</a:rPr>
              <a:t>Outline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ED6BE1-F0AA-E242-B90D-FC00D12B52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8192441"/>
              </p:ext>
            </p:extLst>
          </p:nvPr>
        </p:nvGraphicFramePr>
        <p:xfrm>
          <a:off x="4976031" y="963877"/>
          <a:ext cx="6377769" cy="49302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8C9F9DB-8F21-AE4E-AF76-B90DAC1B9BC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1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DMT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29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CF0215A8-2198-8642-AB60-4BD7702810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0707278"/>
              </p:ext>
            </p:extLst>
          </p:nvPr>
        </p:nvGraphicFramePr>
        <p:xfrm>
          <a:off x="1037603" y="1557083"/>
          <a:ext cx="10169802" cy="5031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29073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E8CC687-D04A-A641-9A8C-6E6C45591A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49DD1790-E2D9-184E-B304-D9C26A49C4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E46D34D-681B-D440-AA10-4DA40E1A0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Data Management Team (DMT)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561271" y="1509939"/>
            <a:ext cx="992670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6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Responsibilities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Algorithm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 implementation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Software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Maintenance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Configuration management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Processing</a:t>
            </a:r>
            <a:b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</a:br>
            <a:endParaRPr lang="en-US" sz="3600" dirty="0">
              <a:solidFill>
                <a:schemeClr val="bg1"/>
              </a:solidFill>
              <a:latin typeface="Avenir Next" panose="020B050302020202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accent1">
                    <a:lumMod val="60000"/>
                    <a:lumOff val="40000"/>
                  </a:schemeClr>
                </a:solidFill>
                <a:latin typeface="Avenir Next" panose="020B0503020202020204" pitchFamily="34" charset="0"/>
              </a:rPr>
              <a:t>Output</a:t>
            </a:r>
            <a:r>
              <a:rPr lang="en-US" sz="3600" dirty="0">
                <a:solidFill>
                  <a:schemeClr val="bg1"/>
                </a:solidFill>
                <a:latin typeface="Avenir Next" panose="020B0503020202020204" pitchFamily="34" charset="0"/>
              </a:rPr>
              <a:t> validation</a:t>
            </a:r>
          </a:p>
        </p:txBody>
      </p:sp>
    </p:spTree>
    <p:extLst>
      <p:ext uri="{BB962C8B-B14F-4D97-AF65-F5344CB8AC3E}">
        <p14:creationId xmlns:p14="http://schemas.microsoft.com/office/powerpoint/2010/main" val="237224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uiExpand="1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DMT-ASDC Interface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A390794-49F8-B843-81AC-07B8F656BA59}"/>
              </a:ext>
            </a:extLst>
          </p:cNvPr>
          <p:cNvSpPr/>
          <p:nvPr/>
        </p:nvSpPr>
        <p:spPr>
          <a:xfrm>
            <a:off x="4333345" y="2360787"/>
            <a:ext cx="3004019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Data Management 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Team (DMT)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831A143-A9BC-F74D-93D6-C7A9109F2ECC}"/>
              </a:ext>
            </a:extLst>
          </p:cNvPr>
          <p:cNvSpPr/>
          <p:nvPr/>
        </p:nvSpPr>
        <p:spPr>
          <a:xfrm>
            <a:off x="7898258" y="2360787"/>
            <a:ext cx="3145064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Atmospheric Science Data Center (ASDC)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979578FD-D4DD-A14B-899D-AB3CEFD291ED}"/>
              </a:ext>
            </a:extLst>
          </p:cNvPr>
          <p:cNvSpPr/>
          <p:nvPr/>
        </p:nvSpPr>
        <p:spPr>
          <a:xfrm>
            <a:off x="36718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95959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6FAEE4A-E704-C14C-AD42-963531750034}"/>
              </a:ext>
            </a:extLst>
          </p:cNvPr>
          <p:cNvSpPr/>
          <p:nvPr/>
        </p:nvSpPr>
        <p:spPr>
          <a:xfrm>
            <a:off x="8060243" y="3983813"/>
            <a:ext cx="2821093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Funded by ESDIS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13B42D0-C793-484F-B0DD-C9B867FC4230}"/>
              </a:ext>
            </a:extLst>
          </p:cNvPr>
          <p:cNvCxnSpPr>
            <a:cxnSpLocks/>
          </p:cNvCxnSpPr>
          <p:nvPr/>
        </p:nvCxnSpPr>
        <p:spPr>
          <a:xfrm>
            <a:off x="7574280" y="1743533"/>
            <a:ext cx="0" cy="4367707"/>
          </a:xfrm>
          <a:prstGeom prst="line">
            <a:avLst/>
          </a:prstGeom>
          <a:ln w="44450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>
            <a:extLst>
              <a:ext uri="{FF2B5EF4-FFF2-40B4-BE49-F238E27FC236}">
                <a16:creationId xmlns:a16="http://schemas.microsoft.com/office/drawing/2014/main" id="{4A651433-BAF5-0E41-8591-64B2CAC15DAE}"/>
              </a:ext>
            </a:extLst>
          </p:cNvPr>
          <p:cNvSpPr/>
          <p:nvPr/>
        </p:nvSpPr>
        <p:spPr>
          <a:xfrm>
            <a:off x="7337364" y="2948564"/>
            <a:ext cx="661481" cy="44747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595959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81529B2-959E-9C42-82FB-96D0066246A7}"/>
              </a:ext>
            </a:extLst>
          </p:cNvPr>
          <p:cNvSpPr/>
          <p:nvPr/>
        </p:nvSpPr>
        <p:spPr>
          <a:xfrm>
            <a:off x="1171721" y="2360787"/>
            <a:ext cx="2500143" cy="162302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Science</a:t>
            </a:r>
            <a:r>
              <a:rPr lang="en-US" sz="28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 </a:t>
            </a:r>
            <a:br>
              <a:rPr lang="en-US" sz="28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Team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ED73A49-E61E-7A40-AE7B-3ACD8143D5E0}"/>
              </a:ext>
            </a:extLst>
          </p:cNvPr>
          <p:cNvSpPr/>
          <p:nvPr/>
        </p:nvSpPr>
        <p:spPr>
          <a:xfrm>
            <a:off x="2045109" y="3983813"/>
            <a:ext cx="4576472" cy="16105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Funded by </a:t>
            </a:r>
            <a:b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bg2">
                    <a:lumMod val="25000"/>
                  </a:schemeClr>
                </a:solidFill>
                <a:latin typeface="Avenir Next" panose="020B0503020202020204" pitchFamily="34" charset="0"/>
              </a:rPr>
              <a:t>Radiation Budget Measurements WBS</a:t>
            </a:r>
          </a:p>
        </p:txBody>
      </p:sp>
    </p:spTree>
    <p:extLst>
      <p:ext uri="{BB962C8B-B14F-4D97-AF65-F5344CB8AC3E}">
        <p14:creationId xmlns:p14="http://schemas.microsoft.com/office/powerpoint/2010/main" val="2738499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Product Availability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15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18D2F9B-BD2E-854E-8B7B-F0F3CD1DA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579862"/>
              </p:ext>
            </p:extLst>
          </p:nvPr>
        </p:nvGraphicFramePr>
        <p:xfrm>
          <a:off x="695325" y="1752474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Terra, Aqua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29090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4 Terra &amp; Aqua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09D51A8-AC21-F244-BA8A-CB28E4E63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963897"/>
              </p:ext>
            </p:extLst>
          </p:nvPr>
        </p:nvGraphicFramePr>
        <p:xfrm>
          <a:off x="673894" y="1748790"/>
          <a:ext cx="10844212" cy="3017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2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5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67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959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CldTypHist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FluxByCldTyp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May ‘20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EBAF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EBAF </a:t>
                      </a:r>
                      <a:r>
                        <a:rPr lang="en-US" sz="2800" b="0" dirty="0" err="1">
                          <a:solidFill>
                            <a:schemeClr val="accent2">
                              <a:lumMod val="40000"/>
                              <a:lumOff val="60000"/>
                            </a:schemeClr>
                          </a:solidFill>
                          <a:latin typeface="Avenir Next" panose="020B0503020202020204" pitchFamily="34" charset="0"/>
                        </a:rPr>
                        <a:t>ToA</a:t>
                      </a:r>
                      <a:endParaRPr lang="en-US" sz="2800" b="0" dirty="0"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Terra+Aqua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Dec. ‘19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3855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Edition 1 S-NPP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49E348-1157-4841-86E6-1FCCB868CF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9743932"/>
              </p:ext>
            </p:extLst>
          </p:nvPr>
        </p:nvGraphicFramePr>
        <p:xfrm>
          <a:off x="695325" y="1744788"/>
          <a:ext cx="10801349" cy="4480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08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3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90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800" b="0" u="sng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S-NPP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March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Feb. ‘20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Sep. ’19*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SYN1deg-Hour/3Hour/</a:t>
                      </a:r>
                      <a:r>
                        <a:rPr lang="en-US" sz="2800" b="0" dirty="0" err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MHour</a:t>
                      </a:r>
                      <a:endParaRPr lang="en-US" sz="2800" b="0" dirty="0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800" dirty="0" err="1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Terra+S-NPP</a:t>
                      </a:r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Avenir Next" panose="020B0503020202020204" pitchFamily="34" charset="0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Nov. ’17*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bg1"/>
                          </a:solidFill>
                          <a:latin typeface="Avenir Next" panose="020B0503020202020204" pitchFamily="34" charset="0"/>
                        </a:rPr>
                        <a:t>Yes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A2AA6B3-3A5F-B04D-A6F9-C673C7D0AF1A}"/>
              </a:ext>
            </a:extLst>
          </p:cNvPr>
          <p:cNvSpPr txBox="1"/>
          <p:nvPr/>
        </p:nvSpPr>
        <p:spPr>
          <a:xfrm>
            <a:off x="695325" y="6337688"/>
            <a:ext cx="84060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* SSF1deg is paused due to RAPS mode</a:t>
            </a:r>
          </a:p>
        </p:txBody>
      </p:sp>
    </p:spTree>
    <p:extLst>
      <p:ext uri="{BB962C8B-B14F-4D97-AF65-F5344CB8AC3E}">
        <p14:creationId xmlns:p14="http://schemas.microsoft.com/office/powerpoint/2010/main" val="633811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DMT Activities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204ECE-28CB-B24B-A322-F6A836111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311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New Product – </a:t>
            </a:r>
            <a:r>
              <a:rPr lang="en-US" dirty="0" err="1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FluxByCldTyp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509939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10 years in the making!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Gridde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d, L3 product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42 cloud types indexed by: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Optical depth (6)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Cloud pressure (7)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Available within the next month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AAE70-7AF2-474C-979E-F7E1672C64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4766" y="1771202"/>
            <a:ext cx="4018696" cy="5358261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21549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Forthcoming Data Product Editions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509939"/>
            <a:ext cx="99267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Edition 2 S-NPP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Processing thru: Instrument &amp; ERBE-like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Available early Fall 2020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Need VIIRS data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No L3 products from 9/2019 onward, 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while S-NPP in biaxial mode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Edition 1 NOAA-20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Processing thru: Instrument, SSF, and Level 3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Available early Summer 2020</a:t>
            </a:r>
          </a:p>
        </p:txBody>
      </p:sp>
    </p:spTree>
    <p:extLst>
      <p:ext uri="{BB962C8B-B14F-4D97-AF65-F5344CB8AC3E}">
        <p14:creationId xmlns:p14="http://schemas.microsoft.com/office/powerpoint/2010/main" val="246224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Notable Deliveries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65CE005-1DC1-114F-8F2F-A149AE8AB2BE}"/>
              </a:ext>
            </a:extLst>
          </p:cNvPr>
          <p:cNvSpPr txBox="1"/>
          <p:nvPr/>
        </p:nvSpPr>
        <p:spPr>
          <a:xfrm>
            <a:off x="1132646" y="1301393"/>
            <a:ext cx="9926707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Ed 1 NOAA-20/Ed 2 S-NPP work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Sampling strategy updates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Spectral correction coefficients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SSF,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SSF1deg implementation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3200" baseline="0" dirty="0">
              <a:solidFill>
                <a:srgbClr val="36AFCE">
                  <a:lumMod val="50000"/>
                </a:srgbClr>
              </a:solidFill>
              <a:latin typeface="Avenir Next" panose="020B0503020202020204" pitchFamily="34" charset="0"/>
            </a:endParaRPr>
          </a:p>
          <a:p>
            <a:pPr lvl="0" defTabSz="914400">
              <a:defRPr/>
            </a:pPr>
            <a:r>
              <a:rPr lang="en-US" sz="3200" b="1" dirty="0" err="1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FluxByCldTyp</a:t>
            </a:r>
            <a:r>
              <a:rPr lang="en-US" sz="3200" b="1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 initial PGE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5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Libraries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5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CERESLib</a:t>
            </a:r>
            <a:r>
              <a:rPr lang="en-US" sz="3200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 netCDF4/HDF5 support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CERESLib</a:t>
            </a:r>
            <a:r>
              <a:rPr lang="en-US" sz="3200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 metadata update support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 err="1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PerlLib</a:t>
            </a:r>
            <a:r>
              <a:rPr lang="en-US" sz="3200" dirty="0">
                <a:solidFill>
                  <a:srgbClr val="36AFCE">
                    <a:lumMod val="50000"/>
                  </a:srgbClr>
                </a:solidFill>
                <a:latin typeface="Avenir Next" panose="020B0503020202020204" pitchFamily="34" charset="0"/>
              </a:rPr>
              <a:t> scoping changes</a:t>
            </a:r>
          </a:p>
        </p:txBody>
      </p:sp>
    </p:spTree>
    <p:extLst>
      <p:ext uri="{BB962C8B-B14F-4D97-AF65-F5344CB8AC3E}">
        <p14:creationId xmlns:p14="http://schemas.microsoft.com/office/powerpoint/2010/main" val="1280026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Migrated CERES Websites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488A4F-EB25-B349-A9FA-8B9173ABA341}"/>
              </a:ext>
            </a:extLst>
          </p:cNvPr>
          <p:cNvSpPr txBox="1"/>
          <p:nvPr/>
        </p:nvSpPr>
        <p:spPr>
          <a:xfrm>
            <a:off x="1132646" y="1509939"/>
            <a:ext cx="99267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Multiple platforms, predominantly: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NASA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LaRC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 OCIO’s WordPress environment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200" baseline="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ASDC’s OpenShift Container</a:t>
            </a: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 Platform (OCP)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6EAA45-FAC5-FE4A-A62F-EDF03979F2EE}"/>
              </a:ext>
            </a:extLst>
          </p:cNvPr>
          <p:cNvSpPr txBox="1"/>
          <p:nvPr/>
        </p:nvSpPr>
        <p:spPr>
          <a:xfrm>
            <a:off x="1254216" y="4302771"/>
            <a:ext cx="4496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GEWEX SRB/RFA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60C18C-761B-F84E-BDED-1A767A543BD6}"/>
              </a:ext>
            </a:extLst>
          </p:cNvPr>
          <p:cNvSpPr/>
          <p:nvPr/>
        </p:nvSpPr>
        <p:spPr>
          <a:xfrm>
            <a:off x="678781" y="3438409"/>
            <a:ext cx="25728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WordPress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E71135-0D1A-824C-A2CB-B38B4D027485}"/>
              </a:ext>
            </a:extLst>
          </p:cNvPr>
          <p:cNvSpPr txBox="1"/>
          <p:nvPr/>
        </p:nvSpPr>
        <p:spPr>
          <a:xfrm>
            <a:off x="7016339" y="4302771"/>
            <a:ext cx="449688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PR Tool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CM website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CERES-WG website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CERES website (both)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C8F603-F83D-C741-AF1A-019C99844C68}"/>
              </a:ext>
            </a:extLst>
          </p:cNvPr>
          <p:cNvSpPr/>
          <p:nvPr/>
        </p:nvSpPr>
        <p:spPr>
          <a:xfrm>
            <a:off x="6440904" y="3438409"/>
            <a:ext cx="119295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OCP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89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9" grpId="0"/>
      <p:bldP spid="10" grpId="0" build="p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New CERES Website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4A62DAA-91C5-834A-AC9E-3C6359A700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5" t="8333" r="1389" b="9074"/>
          <a:stretch/>
        </p:blipFill>
        <p:spPr>
          <a:xfrm>
            <a:off x="768350" y="1193800"/>
            <a:ext cx="10655300" cy="566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369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D7861D5-89E2-C744-8135-705A1616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New CERES Website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E4B90-1789-7A4D-A142-E5277AC2E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BC93A66-17F0-7349-A94A-92689E5DCB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7265" y="0"/>
            <a:ext cx="6417469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E5CB07-FC6A-A74A-94F3-84933FC4F1AC}"/>
              </a:ext>
            </a:extLst>
          </p:cNvPr>
          <p:cNvSpPr txBox="1"/>
          <p:nvPr/>
        </p:nvSpPr>
        <p:spPr>
          <a:xfrm>
            <a:off x="1132646" y="1509939"/>
            <a:ext cx="992670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Emma Brand – part of Pathways work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5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Mobile-friendly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5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Runs in OCP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5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Easier to promote changes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36AFCE">
                  <a:lumMod val="50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19D19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ceres.larc.nasa.gov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6AFCE">
                    <a:lumMod val="5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– check it out!</a:t>
            </a:r>
          </a:p>
        </p:txBody>
      </p:sp>
    </p:spTree>
    <p:extLst>
      <p:ext uri="{BB962C8B-B14F-4D97-AF65-F5344CB8AC3E}">
        <p14:creationId xmlns:p14="http://schemas.microsoft.com/office/powerpoint/2010/main" val="332241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D7861D5-89E2-C744-8135-705A1616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Running CERES PGEs in OpenShift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DE4B90-1789-7A4D-A142-E5277AC2EF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0BC93A66-17F0-7349-A94A-92689E5DCBE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87265" y="0"/>
            <a:ext cx="6417469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AF27C79-E731-1044-A7BE-45761D57A971}"/>
              </a:ext>
            </a:extLst>
          </p:cNvPr>
          <p:cNvSpPr txBox="1"/>
          <p:nvPr/>
        </p:nvSpPr>
        <p:spPr>
          <a:xfrm>
            <a:off x="1132646" y="1509939"/>
            <a:ext cx="992670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Emma Brand &amp; Nelson Hillyer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75% CERES PGEs running in OCP thus far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Next up: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“Vertical slicing” runs</a:t>
            </a:r>
          </a:p>
          <a:p>
            <a:pPr marL="914400" lvl="1" indent="-457200" defTabSz="9144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  <a:t>CATALYST integration</a:t>
            </a:r>
            <a:br>
              <a:rPr lang="en-US" sz="3200" dirty="0">
                <a:solidFill>
                  <a:schemeClr val="accent3">
                    <a:lumMod val="50000"/>
                  </a:schemeClr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schemeClr val="accent3">
                  <a:lumMod val="50000"/>
                </a:schemeClr>
              </a:solidFill>
              <a:latin typeface="Avenir Next" panose="020B0503020202020204" pitchFamily="34" charset="0"/>
            </a:endParaRP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</a:rPr>
              <a:t>Flexibility to harness cloud computing power</a:t>
            </a:r>
          </a:p>
          <a:p>
            <a:pPr marL="457200" indent="-457200" defTabSz="914400">
              <a:buFont typeface="Arial" panose="020B0604020202020204" pitchFamily="34" charset="0"/>
              <a:buChar char="•"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uLnTx/>
              <a:uFillTx/>
              <a:latin typeface="Avenir Next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70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Code Improvement Activities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C8274-EB9C-6141-A556-24D5E1DE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728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Code Re-architecture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254216" y="2459673"/>
            <a:ext cx="449688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Eliminate</a:t>
            </a: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: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“Dead” code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noProof="0" dirty="0">
                <a:solidFill>
                  <a:srgbClr val="000000"/>
                </a:solidFill>
                <a:latin typeface="Avenir Next" panose="020B0503020202020204" pitchFamily="34" charset="0"/>
              </a:rPr>
              <a:t>Unreachable code</a:t>
            </a:r>
          </a:p>
          <a:p>
            <a:pPr marL="457200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Cap length</a:t>
            </a: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: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Files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Functions</a:t>
            </a:r>
          </a:p>
          <a:p>
            <a:pPr marL="457200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No “magic” numbers</a:t>
            </a:r>
            <a:endParaRPr kumimoji="0" lang="en-US" sz="28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A24C9-7E59-CF48-9766-FDD081344172}"/>
              </a:ext>
            </a:extLst>
          </p:cNvPr>
          <p:cNvSpPr/>
          <p:nvPr/>
        </p:nvSpPr>
        <p:spPr>
          <a:xfrm>
            <a:off x="678781" y="1595311"/>
            <a:ext cx="27414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Readability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92ABBB-2177-5140-BCBD-6CCC92490405}"/>
              </a:ext>
            </a:extLst>
          </p:cNvPr>
          <p:cNvSpPr txBox="1"/>
          <p:nvPr/>
        </p:nvSpPr>
        <p:spPr>
          <a:xfrm>
            <a:off x="7016339" y="2459673"/>
            <a:ext cx="4496880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De-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duplicate</a:t>
            </a: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: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Functions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Functionality</a:t>
            </a:r>
          </a:p>
          <a:p>
            <a:pPr marL="457200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Generalize</a:t>
            </a:r>
            <a:endParaRPr kumimoji="0" lang="en-US" sz="2800" b="0" i="0" u="none" strike="noStrike" kern="120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A088920-C63F-C34B-AAE7-51F329CD7E00}"/>
              </a:ext>
            </a:extLst>
          </p:cNvPr>
          <p:cNvSpPr/>
          <p:nvPr/>
        </p:nvSpPr>
        <p:spPr>
          <a:xfrm>
            <a:off x="6440904" y="1595311"/>
            <a:ext cx="35686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Maintainability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21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  <p:bldP spid="6" grpId="0" build="p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CERES Code Re-architecture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254215" y="2677704"/>
            <a:ext cx="8106353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Single functionality per unit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Interchangeable units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Abstraction to library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A24C9-7E59-CF48-9766-FDD081344172}"/>
              </a:ext>
            </a:extLst>
          </p:cNvPr>
          <p:cNvSpPr/>
          <p:nvPr/>
        </p:nvSpPr>
        <p:spPr>
          <a:xfrm>
            <a:off x="678781" y="1813342"/>
            <a:ext cx="26564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venir Next" panose="020B0503020202020204" pitchFamily="34" charset="0"/>
              </a:rPr>
              <a:t>Modularity</a:t>
            </a:r>
            <a:endParaRPr lang="en-US" sz="36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0653C2-7EBB-3D4E-9C28-1355DE0F209B}"/>
              </a:ext>
            </a:extLst>
          </p:cNvPr>
          <p:cNvSpPr/>
          <p:nvPr/>
        </p:nvSpPr>
        <p:spPr>
          <a:xfrm>
            <a:off x="2739760" y="5078406"/>
            <a:ext cx="67124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venir Next" panose="020B0503020202020204" pitchFamily="34" charset="0"/>
              </a:rPr>
              <a:t>Two groups: Clouds and TISA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317609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3F8C71-6667-5749-85FC-806F588EA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  <a14:imgEffect>
                      <a14:brightnessContrast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92504" y="-1"/>
            <a:ext cx="12384504" cy="929806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latin typeface="Avenir Next" panose="020B0503020202020204" pitchFamily="34" charset="0"/>
              </a:rPr>
              <a:t>Clouds Re-architecture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8C707BF-FBFD-AA41-8B80-0B6EA5602BDD}"/>
              </a:ext>
            </a:extLst>
          </p:cNvPr>
          <p:cNvSpPr txBox="1"/>
          <p:nvPr/>
        </p:nvSpPr>
        <p:spPr>
          <a:xfrm>
            <a:off x="1013584" y="1595311"/>
            <a:ext cx="10164832" cy="3503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Legacy code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Varying levels of complexity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GOTO statements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Redundancy throughout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codebase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Hard-coded inputs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5">
                  <a:lumMod val="60000"/>
                  <a:lumOff val="40000"/>
                </a:schemeClr>
              </a:buClr>
              <a:buSzPct val="150000"/>
              <a:buFont typeface="Arial" panose="020B0604020202020204" pitchFamily="34" charset="0"/>
              <a:buChar char="•"/>
              <a:tabLst/>
              <a:defRPr/>
            </a:pPr>
            <a:r>
              <a:rPr lang="en-US" sz="3000" dirty="0">
                <a:solidFill>
                  <a:srgbClr val="000000"/>
                </a:solidFill>
                <a:latin typeface="Avenir Next" panose="020B0503020202020204" pitchFamily="34" charset="0"/>
              </a:rPr>
              <a:t>“Magic” numbers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3251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Clouds Status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013584" y="1302633"/>
            <a:ext cx="11451132" cy="5550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New team-member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</a:rPr>
              <a:t> for re-architecture, Steve Kohler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baseline="0" dirty="0">
                <a:solidFill>
                  <a:srgbClr val="000000"/>
                </a:solidFill>
                <a:latin typeface="Avenir Next" panose="020B0503020202020204" pitchFamily="34" charset="0"/>
              </a:rPr>
              <a:t>Cloud mask work</a:t>
            </a:r>
            <a:endParaRPr lang="en-US" sz="3200" dirty="0">
              <a:solidFill>
                <a:srgbClr val="000000"/>
              </a:solidFill>
              <a:latin typeface="Avenir Next" panose="020B05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Near-term Goals: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Evaluate current code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Position for better:</a:t>
            </a:r>
          </a:p>
          <a:p>
            <a:pPr marL="1371600" lvl="2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Ability to unit test</a:t>
            </a:r>
          </a:p>
          <a:p>
            <a:pPr marL="1371600" lvl="2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Exception handle</a:t>
            </a:r>
          </a:p>
          <a:p>
            <a:pPr marL="1371600" lvl="2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Extend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Avenir Next" panose="020B0503020202020204" pitchFamily="34" charset="0"/>
              </a:rPr>
              <a:t>Validate, validate, validate</a:t>
            </a: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BF0B97DB-E141-5A41-A6A1-C0D78F58C9AC}"/>
              </a:ext>
            </a:extLst>
          </p:cNvPr>
          <p:cNvSpPr/>
          <p:nvPr/>
        </p:nvSpPr>
        <p:spPr>
          <a:xfrm rot="12273495">
            <a:off x="7636680" y="3478620"/>
            <a:ext cx="4835739" cy="3415553"/>
          </a:xfrm>
          <a:prstGeom prst="cloud">
            <a:avLst/>
          </a:prstGeom>
          <a:solidFill>
            <a:schemeClr val="bg2">
              <a:lumMod val="75000"/>
              <a:alpha val="5000"/>
            </a:schemeClr>
          </a:solidFill>
          <a:ln w="31750">
            <a:solidFill>
              <a:srgbClr val="25BAE9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glow rad="673100">
                  <a:srgbClr val="36AFCE">
                    <a:satMod val="175000"/>
                    <a:alpha val="40000"/>
                  </a:srgbClr>
                </a:glo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62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 Re-architecture – Parallel Efforts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E8EBB3B-95F6-B64B-85C1-5E1D15B318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3616263"/>
              </p:ext>
            </p:extLst>
          </p:nvPr>
        </p:nvGraphicFramePr>
        <p:xfrm>
          <a:off x="0" y="1097280"/>
          <a:ext cx="12192000" cy="5760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369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EAA328-3377-554F-AECB-56A095178A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0EDA500-2A35-D347-A3B1-2A3DC90BC3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9B9C55-D1B1-944B-8C42-F120FA2822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25AD53-CD8C-1042-8A87-D3DCDB6939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BCT_Mtg_Clip1_041420.mp4" descr="FBCT_Mtg_Clip1_041420.mp4">
            <a:hlinkClick r:id="" action="ppaction://media"/>
            <a:extLst>
              <a:ext uri="{FF2B5EF4-FFF2-40B4-BE49-F238E27FC236}">
                <a16:creationId xmlns:a16="http://schemas.microsoft.com/office/drawing/2014/main" id="{EAA0D121-5E01-4944-A689-471C65CEBD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900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TISA Status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013584" y="1595311"/>
            <a:ext cx="1016483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~20% overall code reduction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Meet once/week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Using Jira/Bitbucket/Confluence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Arun – Ed 4-5 code changes:</a:t>
            </a:r>
          </a:p>
          <a:p>
            <a:pPr marL="457200" lvl="0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Josh – Ed 5+ framework-level construction</a:t>
            </a:r>
          </a:p>
          <a:p>
            <a:pPr marL="685800" lvl="1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Fresh look at TISA – as a system</a:t>
            </a:r>
          </a:p>
          <a:p>
            <a:pPr marL="685800" lvl="1" indent="-457200" defTabSz="914400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000000"/>
                </a:solidFill>
                <a:latin typeface="Avenir Next" panose="020B0503020202020204" pitchFamily="34" charset="0"/>
              </a:rPr>
              <a:t>“Event Storming” session</a:t>
            </a:r>
          </a:p>
        </p:txBody>
      </p:sp>
    </p:spTree>
    <p:extLst>
      <p:ext uri="{BB962C8B-B14F-4D97-AF65-F5344CB8AC3E}">
        <p14:creationId xmlns:p14="http://schemas.microsoft.com/office/powerpoint/2010/main" val="605912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Event Storming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300293-A39D-654E-BF49-E5F186F45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8106" y="1595311"/>
            <a:ext cx="12548211" cy="476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51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7860343-5F18-D749-A412-860B6840566B}"/>
              </a:ext>
            </a:extLst>
          </p:cNvPr>
          <p:cNvSpPr txBox="1"/>
          <p:nvPr/>
        </p:nvSpPr>
        <p:spPr>
          <a:xfrm>
            <a:off x="701963" y="1552276"/>
            <a:ext cx="107880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Serve parameter-level </a:t>
            </a:r>
            <a:r>
              <a:rPr lang="en-US" sz="3200" dirty="0" err="1">
                <a:solidFill>
                  <a:prstClr val="black"/>
                </a:solidFill>
                <a:latin typeface="Avenir Next" panose="020B0503020202020204" pitchFamily="34" charset="0"/>
              </a:rPr>
              <a:t>subsetting</a:t>
            </a: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 of CERES data</a:t>
            </a:r>
            <a:b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prstClr val="black"/>
              </a:solidFill>
              <a:latin typeface="Avenir Next" panose="020B05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Two versions:</a:t>
            </a:r>
          </a:p>
          <a:p>
            <a:pPr marL="914400" lvl="1" indent="-457200" defTabSz="914400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Internal/Science Team-only</a:t>
            </a:r>
          </a:p>
          <a:p>
            <a:pPr marL="914400" lvl="1" indent="-457200" defTabSz="914400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Public</a:t>
            </a:r>
            <a:b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</a:br>
            <a:endParaRPr lang="en-US" sz="3200" dirty="0">
              <a:solidFill>
                <a:prstClr val="black"/>
              </a:solidFill>
              <a:latin typeface="Avenir Next" panose="020B0503020202020204" pitchFamily="34" charset="0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Prep for </a:t>
            </a:r>
            <a:r>
              <a:rPr lang="en-US" sz="3200" dirty="0" err="1">
                <a:solidFill>
                  <a:prstClr val="black"/>
                </a:solidFill>
                <a:latin typeface="Avenir Next" panose="020B0503020202020204" pitchFamily="34" charset="0"/>
              </a:rPr>
              <a:t>FluxByCldTyp</a:t>
            </a: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:</a:t>
            </a:r>
          </a:p>
          <a:p>
            <a:pPr marL="914400" lvl="1" indent="-457200" defTabSz="914400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Monthly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means map</a:t>
            </a:r>
          </a:p>
          <a:p>
            <a:pPr marL="914400" lvl="1" indent="-457200" defTabSz="914400"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sz="3200" baseline="0" dirty="0">
                <a:solidFill>
                  <a:prstClr val="black"/>
                </a:solidFill>
                <a:latin typeface="Avenir Next" panose="020B0503020202020204" pitchFamily="34" charset="0"/>
              </a:rPr>
              <a:t>Time</a:t>
            </a:r>
            <a:r>
              <a:rPr lang="en-US" sz="3200" dirty="0">
                <a:solidFill>
                  <a:prstClr val="black"/>
                </a:solidFill>
                <a:latin typeface="Avenir Next" panose="020B0503020202020204" pitchFamily="34" charset="0"/>
              </a:rPr>
              <a:t> series – Babak </a:t>
            </a:r>
            <a:r>
              <a:rPr lang="en-US" sz="3200">
                <a:solidFill>
                  <a:prstClr val="black"/>
                </a:solidFill>
                <a:latin typeface="Avenir Next" panose="020B0503020202020204" pitchFamily="34" charset="0"/>
              </a:rPr>
              <a:t>Samani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6719A8F0-6AB9-614A-93B0-2ADC8BA0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Avenir Next" panose="020B0503020202020204" pitchFamily="34" charset="0"/>
              </a:rPr>
              <a:t>Subsetter</a:t>
            </a:r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/Ordering Tool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BB40AD-520C-2C45-912D-AA8A23F76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8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9F919E-BDEB-0D4F-A6D9-53B36FA9F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21"/>
          <a:stretch/>
        </p:blipFill>
        <p:spPr>
          <a:xfrm>
            <a:off x="-14288" y="-14288"/>
            <a:ext cx="12226985" cy="60007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DE99187-540A-1D4E-82BA-298F6B7D2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70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9F919E-BDEB-0D4F-A6D9-53B36FA9F91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"/>
          <a:stretch/>
        </p:blipFill>
        <p:spPr>
          <a:xfrm>
            <a:off x="-42864" y="-14288"/>
            <a:ext cx="12273418" cy="60293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D6E8DE-393F-FF49-8CC5-97ED07A4F8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43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7860343-5F18-D749-A412-860B6840566B}"/>
              </a:ext>
            </a:extLst>
          </p:cNvPr>
          <p:cNvSpPr txBox="1"/>
          <p:nvPr/>
        </p:nvSpPr>
        <p:spPr>
          <a:xfrm>
            <a:off x="701963" y="1552276"/>
            <a:ext cx="107880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Migrating: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Virtualization</a:t>
            </a:r>
          </a:p>
          <a:p>
            <a:pPr marL="971550" marR="0" lvl="1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Tx/>
              <a:buFont typeface="+mj-lt"/>
              <a:buAutoNum type="arabicPeriod"/>
              <a:tabLst/>
              <a:defRPr/>
            </a:pPr>
            <a:r>
              <a:rPr lang="en-US" sz="3200" dirty="0">
                <a:latin typeface="Avenir Next" panose="020B0503020202020204" pitchFamily="34" charset="0"/>
              </a:rPr>
              <a:t>C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ontainerization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(OpenShift)</a:t>
            </a:r>
          </a:p>
          <a:p>
            <a:pPr marL="514350" indent="-514350" defTabSz="914400"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sz="3200" dirty="0">
                <a:latin typeface="Avenir Next" panose="020B0503020202020204" pitchFamily="34" charset="0"/>
              </a:rPr>
              <a:t>Emphases: availability and flexible ordering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458920-A25F-4944-93FE-73EA5AE50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60" y="3815859"/>
            <a:ext cx="10301478" cy="5058276"/>
          </a:xfrm>
          <a:prstGeom prst="rect">
            <a:avLst/>
          </a:prstGeom>
          <a:effectLst>
            <a:outerShdw blurRad="50800" dist="38100" dir="16200000" sx="104000" sy="104000" rotWithShape="0">
              <a:prstClr val="black">
                <a:alpha val="40000"/>
              </a:prstClr>
            </a:outerShd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6719A8F0-6AB9-614A-93B0-2ADC8BA08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  <a:latin typeface="Avenir Next" panose="020B0503020202020204" pitchFamily="34" charset="0"/>
              </a:rPr>
              <a:t>Subsetter</a:t>
            </a:r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/Ordering Tool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1BB40AD-520C-2C45-912D-AA8A23F76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10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0410C-E7C5-204C-A1FF-90400E1E3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Systems &amp; CM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29C8274-EB9C-6141-A556-24D5E1DEC6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786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New Systems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C98A2C-CF19-2C41-B916-91F0C25BF167}"/>
              </a:ext>
            </a:extLst>
          </p:cNvPr>
          <p:cNvSpPr txBox="1"/>
          <p:nvPr/>
        </p:nvSpPr>
        <p:spPr>
          <a:xfrm>
            <a:off x="1254216" y="2459673"/>
            <a:ext cx="4496880" cy="1944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Computational Research Facility (CRF)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Configuration on hold due to COVID-19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96A24C9-7E59-CF48-9766-FDD081344172}"/>
              </a:ext>
            </a:extLst>
          </p:cNvPr>
          <p:cNvSpPr/>
          <p:nvPr/>
        </p:nvSpPr>
        <p:spPr>
          <a:xfrm>
            <a:off x="678781" y="1595311"/>
            <a:ext cx="44252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EMC Isilon Storage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0F2369-8E3F-CC45-BF66-82A0EB2E5C71}"/>
              </a:ext>
            </a:extLst>
          </p:cNvPr>
          <p:cNvSpPr txBox="1"/>
          <p:nvPr/>
        </p:nvSpPr>
        <p:spPr>
          <a:xfrm>
            <a:off x="7016339" y="2459673"/>
            <a:ext cx="4496880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CRF and ASDC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Virtualized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Avenir Next" panose="020B0503020202020204" pitchFamily="34" charset="0"/>
              </a:rPr>
              <a:t>Red Hat virtual machines</a:t>
            </a:r>
          </a:p>
          <a:p>
            <a:pPr marL="914400" lvl="1" indent="-457200" defTabSz="914400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OpenShift PaaS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virtual machines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FBFF4A-3CA6-FA41-8F02-E065A74930C3}"/>
              </a:ext>
            </a:extLst>
          </p:cNvPr>
          <p:cNvSpPr/>
          <p:nvPr/>
        </p:nvSpPr>
        <p:spPr>
          <a:xfrm>
            <a:off x="6440904" y="1595311"/>
            <a:ext cx="450636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prstClr val="black"/>
                </a:solidFill>
                <a:latin typeface="Avenir Next" panose="020B0503020202020204" pitchFamily="34" charset="0"/>
              </a:rPr>
              <a:t>HPE DL360 Servers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0B895A-091F-2748-99F8-4A0F5FEBF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172" b="89941" l="272" r="95652">
                        <a14:foregroundMark x1="5707" y1="53254" x2="5707" y2="53254"/>
                        <a14:foregroundMark x1="272" y1="53254" x2="272" y2="53254"/>
                        <a14:foregroundMark x1="86957" y1="54734" x2="86957" y2="54734"/>
                        <a14:foregroundMark x1="95652" y1="47337" x2="95652" y2="4733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59200" y="3972908"/>
            <a:ext cx="4673600" cy="42926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78542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/>
      <p:bldP spid="9" grpId="0" build="p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Data Formats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D1980C-2AE4-4F44-8855-FAEC39743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0" y="2622578"/>
            <a:ext cx="1643063" cy="920116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675215-9EAA-5245-B523-B5B6C72AE6BD}"/>
              </a:ext>
            </a:extLst>
          </p:cNvPr>
          <p:cNvSpPr txBox="1"/>
          <p:nvPr/>
        </p:nvSpPr>
        <p:spPr>
          <a:xfrm>
            <a:off x="4700586" y="2228556"/>
            <a:ext cx="5086350" cy="1708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  <a:r>
              <a:rPr kumimoji="0" lang="en-US" sz="8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netCDF4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D78270-DC0F-DA47-8FAD-504E0A18A1C6}"/>
              </a:ext>
            </a:extLst>
          </p:cNvPr>
          <p:cNvSpPr/>
          <p:nvPr/>
        </p:nvSpPr>
        <p:spPr>
          <a:xfrm>
            <a:off x="4042392" y="1774586"/>
            <a:ext cx="4107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/>
            </a:pPr>
            <a:r>
              <a:rPr lang="en-US" sz="3200" b="1" dirty="0">
                <a:latin typeface="Avenir Next" panose="020B0503020202020204" pitchFamily="34" charset="0"/>
              </a:rPr>
              <a:t>Upcoming Editions: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47E5B-394F-0540-8B29-F4654F468205}"/>
              </a:ext>
            </a:extLst>
          </p:cNvPr>
          <p:cNvSpPr txBox="1"/>
          <p:nvPr/>
        </p:nvSpPr>
        <p:spPr>
          <a:xfrm>
            <a:off x="1013583" y="3936716"/>
            <a:ext cx="101648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Many iterations with ASDC – ingest/metadata check</a:t>
            </a:r>
          </a:p>
          <a:p>
            <a:pPr defTabSz="914400"/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</a:rPr>
              <a:t>First products: </a:t>
            </a:r>
            <a:r>
              <a:rPr lang="en-US" sz="3200" dirty="0">
                <a:latin typeface="Avenir Next" panose="020B0503020202020204" pitchFamily="34" charset="0"/>
              </a:rPr>
              <a:t>Ed 1 NOAA-20 and Ed 2 S-NPP </a:t>
            </a:r>
            <a:r>
              <a:rPr lang="en-US" sz="3200" b="1" dirty="0">
                <a:latin typeface="Avenir Next" panose="020B0503020202020204" pitchFamily="34" charset="0"/>
              </a:rPr>
              <a:t>SSF</a:t>
            </a:r>
            <a:br>
              <a:rPr lang="en-US" sz="3200" b="1" dirty="0">
                <a:latin typeface="Avenir Next" panose="020B0503020202020204" pitchFamily="34" charset="0"/>
              </a:rPr>
            </a:br>
            <a:endParaRPr lang="en-US" sz="3200" b="1" dirty="0"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CM Team – lots of work!</a:t>
            </a:r>
          </a:p>
        </p:txBody>
      </p:sp>
    </p:spTree>
    <p:extLst>
      <p:ext uri="{BB962C8B-B14F-4D97-AF65-F5344CB8AC3E}">
        <p14:creationId xmlns:p14="http://schemas.microsoft.com/office/powerpoint/2010/main" val="58478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Metadata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BD78270-DC0F-DA47-8FAD-504E0A18A1C6}"/>
              </a:ext>
            </a:extLst>
          </p:cNvPr>
          <p:cNvSpPr/>
          <p:nvPr/>
        </p:nvSpPr>
        <p:spPr>
          <a:xfrm>
            <a:off x="1013584" y="1435285"/>
            <a:ext cx="41072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Upcoming Editions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147E5B-394F-0540-8B29-F4654F468205}"/>
              </a:ext>
            </a:extLst>
          </p:cNvPr>
          <p:cNvSpPr txBox="1"/>
          <p:nvPr/>
        </p:nvSpPr>
        <p:spPr>
          <a:xfrm>
            <a:off x="1013584" y="2144102"/>
            <a:ext cx="1016483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dirty="0">
                <a:latin typeface="Avenir Next" panose="020B0503020202020204" pitchFamily="34" charset="0"/>
              </a:rPr>
              <a:t>Conventions: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Unified Metadata Model (UMM)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Climate-Forecasting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(CF)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baseline="0" dirty="0">
                <a:latin typeface="Avenir Next" panose="020B0503020202020204" pitchFamily="34" charset="0"/>
              </a:rPr>
              <a:t>Attribute</a:t>
            </a:r>
            <a:r>
              <a:rPr lang="en-US" sz="3200" dirty="0">
                <a:latin typeface="Avenir Next" panose="020B0503020202020204" pitchFamily="34" charset="0"/>
              </a:rPr>
              <a:t> Convention for Data Discovery </a:t>
            </a:r>
            <a:r>
              <a:rPr lang="en-US" sz="3200" baseline="0" dirty="0">
                <a:latin typeface="Avenir Next" panose="020B0503020202020204" pitchFamily="34" charset="0"/>
              </a:rPr>
              <a:t>(ACDD</a:t>
            </a:r>
            <a:r>
              <a:rPr lang="en-US" sz="3200" dirty="0">
                <a:latin typeface="Avenir Next" panose="020B0503020202020204" pitchFamily="34" charset="0"/>
              </a:rPr>
              <a:t>)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CERES-specific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</a:b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sz="3200" dirty="0">
                <a:latin typeface="Avenir Next" panose="020B0503020202020204" pitchFamily="34" charset="0"/>
              </a:rPr>
              <a:t>Attributes in HDF5/netCDF4 files</a:t>
            </a:r>
            <a:br>
              <a:rPr lang="en-US" sz="3200" dirty="0">
                <a:latin typeface="Avenir Next" panose="020B0503020202020204" pitchFamily="34" charset="0"/>
              </a:rPr>
            </a:br>
            <a:endParaRPr lang="en-US" sz="3200" dirty="0">
              <a:latin typeface="Avenir Next" panose="020B0503020202020204" pitchFamily="34" charset="0"/>
            </a:endParaRPr>
          </a:p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Separate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”*.met” file until no longer necessary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762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Metadata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E31ED5-5F3E-C34A-89AA-7753A5DCB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150" y="1665649"/>
            <a:ext cx="9791700" cy="6565900"/>
          </a:xfrm>
          <a:prstGeom prst="rect">
            <a:avLst/>
          </a:prstGeom>
          <a:effectLst>
            <a:outerShdw blurRad="50800" dist="38100" dir="16200000" sx="102000" sy="102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41076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Updated Metadata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ADB8E0-AD69-2C43-9F8F-2FBB539320C7}"/>
              </a:ext>
            </a:extLst>
          </p:cNvPr>
          <p:cNvSpPr/>
          <p:nvPr/>
        </p:nvSpPr>
        <p:spPr>
          <a:xfrm>
            <a:off x="1013584" y="1435285"/>
            <a:ext cx="97877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Metadat</a:t>
            </a:r>
            <a:r>
              <a:rPr lang="en-US" sz="3200" b="1" dirty="0">
                <a:latin typeface="Avenir Next" panose="020B0503020202020204" pitchFamily="34" charset="0"/>
              </a:rPr>
              <a:t>a Checker Tool – Hunter </a:t>
            </a:r>
            <a:r>
              <a:rPr lang="en-US" sz="3200" b="1" dirty="0" err="1">
                <a:latin typeface="Avenir Next" panose="020B0503020202020204" pitchFamily="34" charset="0"/>
              </a:rPr>
              <a:t>Winecoff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2AAB97-D4CD-6D4A-B206-6389CBC9ABD7}"/>
              </a:ext>
            </a:extLst>
          </p:cNvPr>
          <p:cNvSpPr txBox="1"/>
          <p:nvPr/>
        </p:nvSpPr>
        <p:spPr>
          <a:xfrm>
            <a:off x="1013584" y="2144102"/>
            <a:ext cx="101648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noProof="0" dirty="0">
                <a:latin typeface="Avenir Next" panose="020B0503020202020204" pitchFamily="34" charset="0"/>
              </a:rPr>
              <a:t>Checks against CERES metadata standards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3200" noProof="0" dirty="0">
                <a:latin typeface="Avenir Next" panose="020B0503020202020204" pitchFamily="34" charset="0"/>
              </a:rPr>
              <a:t>Must run 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lang="en-US" sz="3200" noProof="0" dirty="0">
                <a:latin typeface="Avenir Next" panose="020B0503020202020204" pitchFamily="34" charset="0"/>
              </a:rPr>
              <a:t>before code delivery</a:t>
            </a:r>
          </a:p>
          <a:p>
            <a:pPr marL="742950" lvl="1" indent="-285750" defTabSz="914400">
              <a:buFont typeface="Arial" panose="020B0604020202020204" pitchFamily="34" charset="0"/>
              <a:buChar char="•"/>
            </a:pPr>
            <a:r>
              <a:rPr kumimoji="0" lang="en-US" sz="3200" b="0" i="0" u="none" strike="noStrike" kern="1200" cap="none" spc="0" normalizeH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as part of integration testing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9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690B-E1BA-6C4C-9ED1-9EFA4EFC7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269748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venir Next" panose="020B0503020202020204" pitchFamily="34" charset="0"/>
              </a:rPr>
              <a:t>Summary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1C4178-B785-E242-B609-4D13D590DD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0" y="106458"/>
            <a:ext cx="1143000" cy="939800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0FA9151-C3E5-224D-907E-9AF55ED241A8}"/>
              </a:ext>
            </a:extLst>
          </p:cNvPr>
          <p:cNvSpPr/>
          <p:nvPr/>
        </p:nvSpPr>
        <p:spPr>
          <a:xfrm>
            <a:off x="1100133" y="1914525"/>
            <a:ext cx="10029825" cy="3000375"/>
          </a:xfrm>
          <a:prstGeom prst="roundRect">
            <a:avLst>
              <a:gd name="adj" fmla="val 11193"/>
            </a:avLst>
          </a:prstGeom>
          <a:solidFill>
            <a:schemeClr val="accent1">
              <a:alpha val="64000"/>
            </a:schemeClr>
          </a:solidFill>
          <a:ln w="63500" cmpd="sng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9805987"/>
                      <a:gd name="connsiteY0" fmla="*/ 652476 h 3914775"/>
                      <a:gd name="connsiteX1" fmla="*/ 652476 w 9805987"/>
                      <a:gd name="connsiteY1" fmla="*/ 0 h 3914775"/>
                      <a:gd name="connsiteX2" fmla="*/ 1134201 w 9805987"/>
                      <a:gd name="connsiteY2" fmla="*/ 0 h 3914775"/>
                      <a:gd name="connsiteX3" fmla="*/ 1445906 w 9805987"/>
                      <a:gd name="connsiteY3" fmla="*/ 0 h 3914775"/>
                      <a:gd name="connsiteX4" fmla="*/ 2182662 w 9805987"/>
                      <a:gd name="connsiteY4" fmla="*/ 0 h 3914775"/>
                      <a:gd name="connsiteX5" fmla="*/ 2749398 w 9805987"/>
                      <a:gd name="connsiteY5" fmla="*/ 0 h 3914775"/>
                      <a:gd name="connsiteX6" fmla="*/ 3486154 w 9805987"/>
                      <a:gd name="connsiteY6" fmla="*/ 0 h 3914775"/>
                      <a:gd name="connsiteX7" fmla="*/ 3967880 w 9805987"/>
                      <a:gd name="connsiteY7" fmla="*/ 0 h 3914775"/>
                      <a:gd name="connsiteX8" fmla="*/ 4364595 w 9805987"/>
                      <a:gd name="connsiteY8" fmla="*/ 0 h 3914775"/>
                      <a:gd name="connsiteX9" fmla="*/ 4931330 w 9805987"/>
                      <a:gd name="connsiteY9" fmla="*/ 0 h 3914775"/>
                      <a:gd name="connsiteX10" fmla="*/ 5583076 w 9805987"/>
                      <a:gd name="connsiteY10" fmla="*/ 0 h 3914775"/>
                      <a:gd name="connsiteX11" fmla="*/ 6319833 w 9805987"/>
                      <a:gd name="connsiteY11" fmla="*/ 0 h 3914775"/>
                      <a:gd name="connsiteX12" fmla="*/ 6971579 w 9805987"/>
                      <a:gd name="connsiteY12" fmla="*/ 0 h 3914775"/>
                      <a:gd name="connsiteX13" fmla="*/ 7708335 w 9805987"/>
                      <a:gd name="connsiteY13" fmla="*/ 0 h 3914775"/>
                      <a:gd name="connsiteX14" fmla="*/ 8360081 w 9805987"/>
                      <a:gd name="connsiteY14" fmla="*/ 0 h 3914775"/>
                      <a:gd name="connsiteX15" fmla="*/ 9153511 w 9805987"/>
                      <a:gd name="connsiteY15" fmla="*/ 0 h 3914775"/>
                      <a:gd name="connsiteX16" fmla="*/ 9805987 w 9805987"/>
                      <a:gd name="connsiteY16" fmla="*/ 652476 h 3914775"/>
                      <a:gd name="connsiteX17" fmla="*/ 9805987 w 9805987"/>
                      <a:gd name="connsiteY17" fmla="*/ 1226637 h 3914775"/>
                      <a:gd name="connsiteX18" fmla="*/ 9805987 w 9805987"/>
                      <a:gd name="connsiteY18" fmla="*/ 1670307 h 3914775"/>
                      <a:gd name="connsiteX19" fmla="*/ 9805987 w 9805987"/>
                      <a:gd name="connsiteY19" fmla="*/ 2140075 h 3914775"/>
                      <a:gd name="connsiteX20" fmla="*/ 9805987 w 9805987"/>
                      <a:gd name="connsiteY20" fmla="*/ 2609843 h 3914775"/>
                      <a:gd name="connsiteX21" fmla="*/ 9805987 w 9805987"/>
                      <a:gd name="connsiteY21" fmla="*/ 3262299 h 3914775"/>
                      <a:gd name="connsiteX22" fmla="*/ 9153511 w 9805987"/>
                      <a:gd name="connsiteY22" fmla="*/ 3914775 h 3914775"/>
                      <a:gd name="connsiteX23" fmla="*/ 8841806 w 9805987"/>
                      <a:gd name="connsiteY23" fmla="*/ 3914775 h 3914775"/>
                      <a:gd name="connsiteX24" fmla="*/ 8445091 w 9805987"/>
                      <a:gd name="connsiteY24" fmla="*/ 3914775 h 3914775"/>
                      <a:gd name="connsiteX25" fmla="*/ 7708335 w 9805987"/>
                      <a:gd name="connsiteY25" fmla="*/ 3914775 h 3914775"/>
                      <a:gd name="connsiteX26" fmla="*/ 7311620 w 9805987"/>
                      <a:gd name="connsiteY26" fmla="*/ 3914775 h 3914775"/>
                      <a:gd name="connsiteX27" fmla="*/ 6659874 w 9805987"/>
                      <a:gd name="connsiteY27" fmla="*/ 3914775 h 3914775"/>
                      <a:gd name="connsiteX28" fmla="*/ 5923118 w 9805987"/>
                      <a:gd name="connsiteY28" fmla="*/ 3914775 h 3914775"/>
                      <a:gd name="connsiteX29" fmla="*/ 5611413 w 9805987"/>
                      <a:gd name="connsiteY29" fmla="*/ 3914775 h 3914775"/>
                      <a:gd name="connsiteX30" fmla="*/ 4874657 w 9805987"/>
                      <a:gd name="connsiteY30" fmla="*/ 3914775 h 3914775"/>
                      <a:gd name="connsiteX31" fmla="*/ 4137900 w 9805987"/>
                      <a:gd name="connsiteY31" fmla="*/ 3914775 h 3914775"/>
                      <a:gd name="connsiteX32" fmla="*/ 3826196 w 9805987"/>
                      <a:gd name="connsiteY32" fmla="*/ 3914775 h 3914775"/>
                      <a:gd name="connsiteX33" fmla="*/ 3259460 w 9805987"/>
                      <a:gd name="connsiteY33" fmla="*/ 3914775 h 3914775"/>
                      <a:gd name="connsiteX34" fmla="*/ 2777735 w 9805987"/>
                      <a:gd name="connsiteY34" fmla="*/ 3914775 h 3914775"/>
                      <a:gd name="connsiteX35" fmla="*/ 2296009 w 9805987"/>
                      <a:gd name="connsiteY35" fmla="*/ 3914775 h 3914775"/>
                      <a:gd name="connsiteX36" fmla="*/ 1814284 w 9805987"/>
                      <a:gd name="connsiteY36" fmla="*/ 3914775 h 3914775"/>
                      <a:gd name="connsiteX37" fmla="*/ 1502580 w 9805987"/>
                      <a:gd name="connsiteY37" fmla="*/ 3914775 h 3914775"/>
                      <a:gd name="connsiteX38" fmla="*/ 652476 w 9805987"/>
                      <a:gd name="connsiteY38" fmla="*/ 3914775 h 3914775"/>
                      <a:gd name="connsiteX39" fmla="*/ 0 w 9805987"/>
                      <a:gd name="connsiteY39" fmla="*/ 3262299 h 3914775"/>
                      <a:gd name="connsiteX40" fmla="*/ 0 w 9805987"/>
                      <a:gd name="connsiteY40" fmla="*/ 2818629 h 3914775"/>
                      <a:gd name="connsiteX41" fmla="*/ 0 w 9805987"/>
                      <a:gd name="connsiteY41" fmla="*/ 2296664 h 3914775"/>
                      <a:gd name="connsiteX42" fmla="*/ 0 w 9805987"/>
                      <a:gd name="connsiteY42" fmla="*/ 1748602 h 3914775"/>
                      <a:gd name="connsiteX43" fmla="*/ 0 w 9805987"/>
                      <a:gd name="connsiteY43" fmla="*/ 1252735 h 3914775"/>
                      <a:gd name="connsiteX44" fmla="*/ 0 w 9805987"/>
                      <a:gd name="connsiteY44" fmla="*/ 652476 h 39147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</a:cxnLst>
                    <a:rect l="l" t="t" r="r" b="b"/>
                    <a:pathLst>
                      <a:path w="9805987" h="3914775" fill="none" extrusionOk="0">
                        <a:moveTo>
                          <a:pt x="0" y="652476"/>
                        </a:moveTo>
                        <a:cubicBezTo>
                          <a:pt x="84533" y="306614"/>
                          <a:pt x="243970" y="17618"/>
                          <a:pt x="652476" y="0"/>
                        </a:cubicBezTo>
                        <a:cubicBezTo>
                          <a:pt x="855430" y="-38529"/>
                          <a:pt x="923034" y="15516"/>
                          <a:pt x="1134201" y="0"/>
                        </a:cubicBezTo>
                        <a:cubicBezTo>
                          <a:pt x="1345369" y="-15516"/>
                          <a:pt x="1294849" y="23826"/>
                          <a:pt x="1445906" y="0"/>
                        </a:cubicBezTo>
                        <a:cubicBezTo>
                          <a:pt x="1596963" y="-23826"/>
                          <a:pt x="1999410" y="79255"/>
                          <a:pt x="2182662" y="0"/>
                        </a:cubicBezTo>
                        <a:cubicBezTo>
                          <a:pt x="2365914" y="-79255"/>
                          <a:pt x="2584390" y="8144"/>
                          <a:pt x="2749398" y="0"/>
                        </a:cubicBezTo>
                        <a:cubicBezTo>
                          <a:pt x="2914406" y="-8144"/>
                          <a:pt x="3199205" y="57616"/>
                          <a:pt x="3486154" y="0"/>
                        </a:cubicBezTo>
                        <a:cubicBezTo>
                          <a:pt x="3773103" y="-57616"/>
                          <a:pt x="3762209" y="9979"/>
                          <a:pt x="3967880" y="0"/>
                        </a:cubicBezTo>
                        <a:cubicBezTo>
                          <a:pt x="4173551" y="-9979"/>
                          <a:pt x="4259732" y="25134"/>
                          <a:pt x="4364595" y="0"/>
                        </a:cubicBezTo>
                        <a:cubicBezTo>
                          <a:pt x="4469458" y="-25134"/>
                          <a:pt x="4651192" y="3796"/>
                          <a:pt x="4931330" y="0"/>
                        </a:cubicBezTo>
                        <a:cubicBezTo>
                          <a:pt x="5211469" y="-3796"/>
                          <a:pt x="5356444" y="50583"/>
                          <a:pt x="5583076" y="0"/>
                        </a:cubicBezTo>
                        <a:cubicBezTo>
                          <a:pt x="5809708" y="-50583"/>
                          <a:pt x="6148694" y="53079"/>
                          <a:pt x="6319833" y="0"/>
                        </a:cubicBezTo>
                        <a:cubicBezTo>
                          <a:pt x="6490972" y="-53079"/>
                          <a:pt x="6826321" y="41115"/>
                          <a:pt x="6971579" y="0"/>
                        </a:cubicBezTo>
                        <a:cubicBezTo>
                          <a:pt x="7116837" y="-41115"/>
                          <a:pt x="7365787" y="22786"/>
                          <a:pt x="7708335" y="0"/>
                        </a:cubicBezTo>
                        <a:cubicBezTo>
                          <a:pt x="8050883" y="-22786"/>
                          <a:pt x="8214931" y="27856"/>
                          <a:pt x="8360081" y="0"/>
                        </a:cubicBezTo>
                        <a:cubicBezTo>
                          <a:pt x="8505231" y="-27856"/>
                          <a:pt x="8903855" y="30132"/>
                          <a:pt x="9153511" y="0"/>
                        </a:cubicBezTo>
                        <a:cubicBezTo>
                          <a:pt x="9514474" y="-7727"/>
                          <a:pt x="9759471" y="359683"/>
                          <a:pt x="9805987" y="652476"/>
                        </a:cubicBezTo>
                        <a:cubicBezTo>
                          <a:pt x="9829985" y="782902"/>
                          <a:pt x="9791131" y="940658"/>
                          <a:pt x="9805987" y="1226637"/>
                        </a:cubicBezTo>
                        <a:cubicBezTo>
                          <a:pt x="9820843" y="1512616"/>
                          <a:pt x="9781812" y="1496302"/>
                          <a:pt x="9805987" y="1670307"/>
                        </a:cubicBezTo>
                        <a:cubicBezTo>
                          <a:pt x="9830162" y="1844312"/>
                          <a:pt x="9758617" y="1912450"/>
                          <a:pt x="9805987" y="2140075"/>
                        </a:cubicBezTo>
                        <a:cubicBezTo>
                          <a:pt x="9853357" y="2367700"/>
                          <a:pt x="9780269" y="2408451"/>
                          <a:pt x="9805987" y="2609843"/>
                        </a:cubicBezTo>
                        <a:cubicBezTo>
                          <a:pt x="9831705" y="2811235"/>
                          <a:pt x="9802280" y="2987408"/>
                          <a:pt x="9805987" y="3262299"/>
                        </a:cubicBezTo>
                        <a:cubicBezTo>
                          <a:pt x="9758266" y="3545899"/>
                          <a:pt x="9501987" y="3913983"/>
                          <a:pt x="9153511" y="3914775"/>
                        </a:cubicBezTo>
                        <a:cubicBezTo>
                          <a:pt x="9036333" y="3936188"/>
                          <a:pt x="8973519" y="3908984"/>
                          <a:pt x="8841806" y="3914775"/>
                        </a:cubicBezTo>
                        <a:cubicBezTo>
                          <a:pt x="8710094" y="3920566"/>
                          <a:pt x="8552469" y="3883730"/>
                          <a:pt x="8445091" y="3914775"/>
                        </a:cubicBezTo>
                        <a:cubicBezTo>
                          <a:pt x="8337713" y="3945820"/>
                          <a:pt x="7875436" y="3901970"/>
                          <a:pt x="7708335" y="3914775"/>
                        </a:cubicBezTo>
                        <a:cubicBezTo>
                          <a:pt x="7541234" y="3927580"/>
                          <a:pt x="7426883" y="3893278"/>
                          <a:pt x="7311620" y="3914775"/>
                        </a:cubicBezTo>
                        <a:cubicBezTo>
                          <a:pt x="7196358" y="3936272"/>
                          <a:pt x="6915005" y="3912274"/>
                          <a:pt x="6659874" y="3914775"/>
                        </a:cubicBezTo>
                        <a:cubicBezTo>
                          <a:pt x="6404743" y="3917276"/>
                          <a:pt x="6272524" y="3836301"/>
                          <a:pt x="5923118" y="3914775"/>
                        </a:cubicBezTo>
                        <a:cubicBezTo>
                          <a:pt x="5573712" y="3993249"/>
                          <a:pt x="5731052" y="3902126"/>
                          <a:pt x="5611413" y="3914775"/>
                        </a:cubicBezTo>
                        <a:cubicBezTo>
                          <a:pt x="5491774" y="3927424"/>
                          <a:pt x="5211676" y="3883245"/>
                          <a:pt x="4874657" y="3914775"/>
                        </a:cubicBezTo>
                        <a:cubicBezTo>
                          <a:pt x="4537638" y="3946305"/>
                          <a:pt x="4307912" y="3855736"/>
                          <a:pt x="4137900" y="3914775"/>
                        </a:cubicBezTo>
                        <a:cubicBezTo>
                          <a:pt x="3967888" y="3973814"/>
                          <a:pt x="3976018" y="3885886"/>
                          <a:pt x="3826196" y="3914775"/>
                        </a:cubicBezTo>
                        <a:cubicBezTo>
                          <a:pt x="3676374" y="3943664"/>
                          <a:pt x="3478441" y="3872316"/>
                          <a:pt x="3259460" y="3914775"/>
                        </a:cubicBezTo>
                        <a:cubicBezTo>
                          <a:pt x="3040479" y="3957234"/>
                          <a:pt x="2942612" y="3912555"/>
                          <a:pt x="2777735" y="3914775"/>
                        </a:cubicBezTo>
                        <a:cubicBezTo>
                          <a:pt x="2612859" y="3916995"/>
                          <a:pt x="2510260" y="3857269"/>
                          <a:pt x="2296009" y="3914775"/>
                        </a:cubicBezTo>
                        <a:cubicBezTo>
                          <a:pt x="2081758" y="3972281"/>
                          <a:pt x="1999880" y="3863387"/>
                          <a:pt x="1814284" y="3914775"/>
                        </a:cubicBezTo>
                        <a:cubicBezTo>
                          <a:pt x="1628688" y="3966163"/>
                          <a:pt x="1618015" y="3893024"/>
                          <a:pt x="1502580" y="3914775"/>
                        </a:cubicBezTo>
                        <a:cubicBezTo>
                          <a:pt x="1387145" y="3936526"/>
                          <a:pt x="978590" y="3884832"/>
                          <a:pt x="652476" y="3914775"/>
                        </a:cubicBezTo>
                        <a:cubicBezTo>
                          <a:pt x="284230" y="3954527"/>
                          <a:pt x="-46003" y="3536163"/>
                          <a:pt x="0" y="3262299"/>
                        </a:cubicBezTo>
                        <a:cubicBezTo>
                          <a:pt x="-41721" y="3126162"/>
                          <a:pt x="11598" y="2930122"/>
                          <a:pt x="0" y="2818629"/>
                        </a:cubicBezTo>
                        <a:cubicBezTo>
                          <a:pt x="-11598" y="2707136"/>
                          <a:pt x="59135" y="2511653"/>
                          <a:pt x="0" y="2296664"/>
                        </a:cubicBezTo>
                        <a:cubicBezTo>
                          <a:pt x="-59135" y="2081675"/>
                          <a:pt x="41699" y="1927616"/>
                          <a:pt x="0" y="1748602"/>
                        </a:cubicBezTo>
                        <a:cubicBezTo>
                          <a:pt x="-41699" y="1569588"/>
                          <a:pt x="45651" y="1412669"/>
                          <a:pt x="0" y="1252735"/>
                        </a:cubicBezTo>
                        <a:cubicBezTo>
                          <a:pt x="-45651" y="1092801"/>
                          <a:pt x="4278" y="943201"/>
                          <a:pt x="0" y="652476"/>
                        </a:cubicBezTo>
                        <a:close/>
                      </a:path>
                      <a:path w="9805987" h="3914775" stroke="0" extrusionOk="0">
                        <a:moveTo>
                          <a:pt x="0" y="652476"/>
                        </a:moveTo>
                        <a:cubicBezTo>
                          <a:pt x="-62185" y="253766"/>
                          <a:pt x="252361" y="14923"/>
                          <a:pt x="652476" y="0"/>
                        </a:cubicBezTo>
                        <a:cubicBezTo>
                          <a:pt x="1015950" y="-46575"/>
                          <a:pt x="1233416" y="80112"/>
                          <a:pt x="1389232" y="0"/>
                        </a:cubicBezTo>
                        <a:cubicBezTo>
                          <a:pt x="1545048" y="-80112"/>
                          <a:pt x="1699385" y="41931"/>
                          <a:pt x="1870958" y="0"/>
                        </a:cubicBezTo>
                        <a:cubicBezTo>
                          <a:pt x="2042531" y="-41931"/>
                          <a:pt x="2166749" y="14517"/>
                          <a:pt x="2267673" y="0"/>
                        </a:cubicBezTo>
                        <a:cubicBezTo>
                          <a:pt x="2368597" y="-14517"/>
                          <a:pt x="2667400" y="44787"/>
                          <a:pt x="2919419" y="0"/>
                        </a:cubicBezTo>
                        <a:cubicBezTo>
                          <a:pt x="3171438" y="-44787"/>
                          <a:pt x="3204218" y="10771"/>
                          <a:pt x="3401144" y="0"/>
                        </a:cubicBezTo>
                        <a:cubicBezTo>
                          <a:pt x="3598070" y="-10771"/>
                          <a:pt x="3941757" y="20524"/>
                          <a:pt x="4137900" y="0"/>
                        </a:cubicBezTo>
                        <a:cubicBezTo>
                          <a:pt x="4334043" y="-20524"/>
                          <a:pt x="4362637" y="46274"/>
                          <a:pt x="4534615" y="0"/>
                        </a:cubicBezTo>
                        <a:cubicBezTo>
                          <a:pt x="4706593" y="-46274"/>
                          <a:pt x="5112562" y="39606"/>
                          <a:pt x="5271372" y="0"/>
                        </a:cubicBezTo>
                        <a:cubicBezTo>
                          <a:pt x="5430182" y="-39606"/>
                          <a:pt x="5438534" y="10320"/>
                          <a:pt x="5583076" y="0"/>
                        </a:cubicBezTo>
                        <a:cubicBezTo>
                          <a:pt x="5727618" y="-10320"/>
                          <a:pt x="6004170" y="7826"/>
                          <a:pt x="6149812" y="0"/>
                        </a:cubicBezTo>
                        <a:cubicBezTo>
                          <a:pt x="6295454" y="-7826"/>
                          <a:pt x="6491867" y="57759"/>
                          <a:pt x="6716548" y="0"/>
                        </a:cubicBezTo>
                        <a:cubicBezTo>
                          <a:pt x="6941229" y="-57759"/>
                          <a:pt x="7015126" y="10372"/>
                          <a:pt x="7198273" y="0"/>
                        </a:cubicBezTo>
                        <a:cubicBezTo>
                          <a:pt x="7381421" y="-10372"/>
                          <a:pt x="7670015" y="59632"/>
                          <a:pt x="7935029" y="0"/>
                        </a:cubicBezTo>
                        <a:cubicBezTo>
                          <a:pt x="8200043" y="-59632"/>
                          <a:pt x="8364627" y="74243"/>
                          <a:pt x="8671786" y="0"/>
                        </a:cubicBezTo>
                        <a:cubicBezTo>
                          <a:pt x="8978945" y="-74243"/>
                          <a:pt x="8942845" y="30359"/>
                          <a:pt x="9153511" y="0"/>
                        </a:cubicBezTo>
                        <a:cubicBezTo>
                          <a:pt x="9437008" y="-72412"/>
                          <a:pt x="9769948" y="238249"/>
                          <a:pt x="9805987" y="652476"/>
                        </a:cubicBezTo>
                        <a:cubicBezTo>
                          <a:pt x="9869629" y="786938"/>
                          <a:pt x="9766145" y="977721"/>
                          <a:pt x="9805987" y="1200539"/>
                        </a:cubicBezTo>
                        <a:cubicBezTo>
                          <a:pt x="9845829" y="1423357"/>
                          <a:pt x="9754870" y="1450156"/>
                          <a:pt x="9805987" y="1644209"/>
                        </a:cubicBezTo>
                        <a:cubicBezTo>
                          <a:pt x="9857104" y="1838262"/>
                          <a:pt x="9791856" y="1957881"/>
                          <a:pt x="9805987" y="2113977"/>
                        </a:cubicBezTo>
                        <a:cubicBezTo>
                          <a:pt x="9820118" y="2270073"/>
                          <a:pt x="9766114" y="2570909"/>
                          <a:pt x="9805987" y="2688138"/>
                        </a:cubicBezTo>
                        <a:cubicBezTo>
                          <a:pt x="9845860" y="2805367"/>
                          <a:pt x="9794928" y="3089297"/>
                          <a:pt x="9805987" y="3262299"/>
                        </a:cubicBezTo>
                        <a:cubicBezTo>
                          <a:pt x="9825917" y="3662114"/>
                          <a:pt x="9456935" y="3944796"/>
                          <a:pt x="9153511" y="3914775"/>
                        </a:cubicBezTo>
                        <a:cubicBezTo>
                          <a:pt x="8864857" y="3945370"/>
                          <a:pt x="8644656" y="3842287"/>
                          <a:pt x="8501765" y="3914775"/>
                        </a:cubicBezTo>
                        <a:cubicBezTo>
                          <a:pt x="8358874" y="3987263"/>
                          <a:pt x="8309961" y="3910280"/>
                          <a:pt x="8190060" y="3914775"/>
                        </a:cubicBezTo>
                        <a:cubicBezTo>
                          <a:pt x="8070159" y="3919270"/>
                          <a:pt x="7786353" y="3912089"/>
                          <a:pt x="7623325" y="3914775"/>
                        </a:cubicBezTo>
                        <a:cubicBezTo>
                          <a:pt x="7460297" y="3917461"/>
                          <a:pt x="7417765" y="3875269"/>
                          <a:pt x="7226610" y="3914775"/>
                        </a:cubicBezTo>
                        <a:cubicBezTo>
                          <a:pt x="7035455" y="3954281"/>
                          <a:pt x="6794699" y="3912237"/>
                          <a:pt x="6574864" y="3914775"/>
                        </a:cubicBezTo>
                        <a:cubicBezTo>
                          <a:pt x="6355029" y="3917313"/>
                          <a:pt x="6303453" y="3900411"/>
                          <a:pt x="6178149" y="3914775"/>
                        </a:cubicBezTo>
                        <a:cubicBezTo>
                          <a:pt x="6052845" y="3929139"/>
                          <a:pt x="5742127" y="3909547"/>
                          <a:pt x="5526403" y="3914775"/>
                        </a:cubicBezTo>
                        <a:cubicBezTo>
                          <a:pt x="5310679" y="3920003"/>
                          <a:pt x="5322105" y="3906513"/>
                          <a:pt x="5214698" y="3914775"/>
                        </a:cubicBezTo>
                        <a:cubicBezTo>
                          <a:pt x="5107292" y="3923037"/>
                          <a:pt x="4884927" y="3895612"/>
                          <a:pt x="4562952" y="3914775"/>
                        </a:cubicBezTo>
                        <a:cubicBezTo>
                          <a:pt x="4240977" y="3933938"/>
                          <a:pt x="4308321" y="3877019"/>
                          <a:pt x="4166237" y="3914775"/>
                        </a:cubicBezTo>
                        <a:cubicBezTo>
                          <a:pt x="4024154" y="3952531"/>
                          <a:pt x="3917016" y="3894052"/>
                          <a:pt x="3854533" y="3914775"/>
                        </a:cubicBezTo>
                        <a:cubicBezTo>
                          <a:pt x="3792050" y="3935498"/>
                          <a:pt x="3599822" y="3871748"/>
                          <a:pt x="3457818" y="3914775"/>
                        </a:cubicBezTo>
                        <a:cubicBezTo>
                          <a:pt x="3315814" y="3957802"/>
                          <a:pt x="3057663" y="3874900"/>
                          <a:pt x="2806072" y="3914775"/>
                        </a:cubicBezTo>
                        <a:cubicBezTo>
                          <a:pt x="2554481" y="3954650"/>
                          <a:pt x="2514221" y="3888283"/>
                          <a:pt x="2409357" y="3914775"/>
                        </a:cubicBezTo>
                        <a:cubicBezTo>
                          <a:pt x="2304494" y="3941267"/>
                          <a:pt x="2195650" y="3891441"/>
                          <a:pt x="2097652" y="3914775"/>
                        </a:cubicBezTo>
                        <a:cubicBezTo>
                          <a:pt x="1999654" y="3938109"/>
                          <a:pt x="1787760" y="3870617"/>
                          <a:pt x="1700937" y="3914775"/>
                        </a:cubicBezTo>
                        <a:cubicBezTo>
                          <a:pt x="1614115" y="3958933"/>
                          <a:pt x="1397851" y="3870869"/>
                          <a:pt x="1219212" y="3914775"/>
                        </a:cubicBezTo>
                        <a:cubicBezTo>
                          <a:pt x="1040574" y="3958681"/>
                          <a:pt x="870440" y="3908092"/>
                          <a:pt x="652476" y="3914775"/>
                        </a:cubicBezTo>
                        <a:cubicBezTo>
                          <a:pt x="239905" y="3966610"/>
                          <a:pt x="29865" y="3629355"/>
                          <a:pt x="0" y="3262299"/>
                        </a:cubicBezTo>
                        <a:cubicBezTo>
                          <a:pt x="-19913" y="3060877"/>
                          <a:pt x="60902" y="2895855"/>
                          <a:pt x="0" y="2688138"/>
                        </a:cubicBezTo>
                        <a:cubicBezTo>
                          <a:pt x="-60902" y="2480421"/>
                          <a:pt x="41891" y="2298312"/>
                          <a:pt x="0" y="2113977"/>
                        </a:cubicBezTo>
                        <a:cubicBezTo>
                          <a:pt x="-41891" y="1929642"/>
                          <a:pt x="64577" y="1819140"/>
                          <a:pt x="0" y="1565914"/>
                        </a:cubicBezTo>
                        <a:cubicBezTo>
                          <a:pt x="-64577" y="1312688"/>
                          <a:pt x="70664" y="1041153"/>
                          <a:pt x="0" y="652476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New products and editions on the way!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Virtualizing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Engaging in cloud preparation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Refreshing file formats, metadata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Avenir Next" panose="020B0503020202020204" pitchFamily="34" charset="0"/>
              </a:rPr>
              <a:t>Improving user experience</a:t>
            </a:r>
          </a:p>
        </p:txBody>
      </p:sp>
    </p:spTree>
    <p:extLst>
      <p:ext uri="{BB962C8B-B14F-4D97-AF65-F5344CB8AC3E}">
        <p14:creationId xmlns:p14="http://schemas.microsoft.com/office/powerpoint/2010/main" val="68092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2858</TotalTime>
  <Words>1071</Words>
  <Application>Microsoft Macintosh PowerPoint</Application>
  <PresentationFormat>Widescreen</PresentationFormat>
  <Paragraphs>292</Paragraphs>
  <Slides>38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Avenir Next</vt:lpstr>
      <vt:lpstr>Calibri</vt:lpstr>
      <vt:lpstr>Calibri Light</vt:lpstr>
      <vt:lpstr>Courier New</vt:lpstr>
      <vt:lpstr>Office Theme</vt:lpstr>
      <vt:lpstr>1_Office Theme</vt:lpstr>
      <vt:lpstr>CERES Data Management Team Working Group Report</vt:lpstr>
      <vt:lpstr>Outline</vt:lpstr>
      <vt:lpstr>DMT Overview</vt:lpstr>
      <vt:lpstr>Data Management Team (DMT)</vt:lpstr>
      <vt:lpstr>Data Management Team (DMT)</vt:lpstr>
      <vt:lpstr>DMT-ASDC Interface</vt:lpstr>
      <vt:lpstr>Product Availability</vt:lpstr>
      <vt:lpstr>Edition 4 Terra &amp; Aqua</vt:lpstr>
      <vt:lpstr>Edition 4 Terra &amp; Aqua</vt:lpstr>
      <vt:lpstr>Edition 1 S-NPP</vt:lpstr>
      <vt:lpstr>DMT Activities</vt:lpstr>
      <vt:lpstr>New Product – FluxByCldTyp</vt:lpstr>
      <vt:lpstr>Forthcoming Data Product Editions</vt:lpstr>
      <vt:lpstr>Notable Deliveries</vt:lpstr>
      <vt:lpstr>Migrated CERES Websites</vt:lpstr>
      <vt:lpstr>New CERES Website</vt:lpstr>
      <vt:lpstr>New CERES Website</vt:lpstr>
      <vt:lpstr>Running CERES PGEs in OpenShift</vt:lpstr>
      <vt:lpstr>Code Improvement Activities</vt:lpstr>
      <vt:lpstr>CERES Code Re-architecture</vt:lpstr>
      <vt:lpstr>CERES Code Re-architecture</vt:lpstr>
      <vt:lpstr>Clouds Re-architecture</vt:lpstr>
      <vt:lpstr>Clouds Status</vt:lpstr>
      <vt:lpstr>TISA Re-architecture – Parallel Efforts</vt:lpstr>
      <vt:lpstr>PowerPoint Presentation</vt:lpstr>
      <vt:lpstr>TISA Status</vt:lpstr>
      <vt:lpstr>Event Storming</vt:lpstr>
      <vt:lpstr>Subsetter/Ordering Tool</vt:lpstr>
      <vt:lpstr>PowerPoint Presentation</vt:lpstr>
      <vt:lpstr>PowerPoint Presentation</vt:lpstr>
      <vt:lpstr>Subsetter/Ordering Tool</vt:lpstr>
      <vt:lpstr>Systems &amp; CM</vt:lpstr>
      <vt:lpstr>New Systems</vt:lpstr>
      <vt:lpstr>Updated Data Formats</vt:lpstr>
      <vt:lpstr>Updated Metadata</vt:lpstr>
      <vt:lpstr>Updated Metadata</vt:lpstr>
      <vt:lpstr>Updated Metadata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CERES Data Management Team Working Group Report</dc:title>
  <dc:creator>Dejwakh, Kathleen (LARC-E302)</dc:creator>
  <cp:lastModifiedBy>Dejwakh, Kathleen (LARC-E302)</cp:lastModifiedBy>
  <cp:revision>153</cp:revision>
  <dcterms:created xsi:type="dcterms:W3CDTF">2020-04-13T19:28:55Z</dcterms:created>
  <dcterms:modified xsi:type="dcterms:W3CDTF">2020-04-28T01:37:49Z</dcterms:modified>
</cp:coreProperties>
</file>