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6" r:id="rId2"/>
    <p:sldId id="267" r:id="rId3"/>
    <p:sldId id="257" r:id="rId4"/>
    <p:sldId id="261" r:id="rId5"/>
    <p:sldId id="268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2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6B1C3-49E7-4957-B0A8-025C7503A1F8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BE166-E7CD-401D-9905-6B88C0721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9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Geometrically calculated distance from GOES to GPS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BE166-E7CD-401D-9905-6B88C0721F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96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Geometrically calculated distance from GOES to GPS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BE166-E7CD-401D-9905-6B88C0721F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2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2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96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5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53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90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4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775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8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72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504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9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BEAB0-269C-410E-9694-FCB376133A0F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954E6-A350-46DC-86A9-D7070A27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87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122363"/>
            <a:ext cx="1006856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Radio </a:t>
            </a:r>
            <a:r>
              <a:rPr lang="en-US" dirty="0" smtClean="0"/>
              <a:t>Occultation </a:t>
            </a:r>
            <a:br>
              <a:rPr lang="en-US" dirty="0" smtClean="0"/>
            </a:br>
            <a:r>
              <a:rPr lang="en-US" dirty="0" smtClean="0"/>
              <a:t>&amp; </a:t>
            </a:r>
            <a:br>
              <a:rPr lang="en-US" dirty="0" smtClean="0"/>
            </a:br>
            <a:r>
              <a:rPr lang="en-US" dirty="0" smtClean="0"/>
              <a:t>Cloud-Free </a:t>
            </a:r>
            <a:r>
              <a:rPr lang="en-US" dirty="0"/>
              <a:t>Land Surface Imagery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Liam Coulter &amp; Joel </a:t>
            </a:r>
            <a:r>
              <a:rPr lang="en-US" dirty="0" err="1" smtClean="0"/>
              <a:t>McCorkel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6640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 Occultation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04546" cy="4351338"/>
          </a:xfrm>
        </p:spPr>
        <p:txBody>
          <a:bodyPr/>
          <a:lstStyle/>
          <a:p>
            <a:r>
              <a:rPr lang="en-US" dirty="0" smtClean="0"/>
              <a:t>Remote sensing technique</a:t>
            </a:r>
          </a:p>
          <a:p>
            <a:r>
              <a:rPr lang="en-US" dirty="0" smtClean="0"/>
              <a:t>Used to find atmospheric quantities:</a:t>
            </a:r>
          </a:p>
          <a:p>
            <a:pPr lvl="1"/>
            <a:r>
              <a:rPr lang="en-US" dirty="0" smtClean="0"/>
              <a:t>Temperature, pressure, water vapor content</a:t>
            </a:r>
          </a:p>
          <a:p>
            <a:r>
              <a:rPr lang="en-US" dirty="0" smtClean="0"/>
              <a:t>Calculate bending of GPS signals through atmosphere</a:t>
            </a:r>
          </a:p>
          <a:p>
            <a:pPr lvl="1"/>
            <a:r>
              <a:rPr lang="en-US" dirty="0" smtClean="0"/>
              <a:t>Determine difference between theoretical distance wave travels vs actual distance</a:t>
            </a:r>
          </a:p>
          <a:p>
            <a:pPr lvl="1"/>
            <a:r>
              <a:rPr lang="en-US" dirty="0" smtClean="0"/>
              <a:t>Use integral transform to convert distance difference to angle of bending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866" y="273685"/>
            <a:ext cx="4360245" cy="3068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33" y="3433445"/>
            <a:ext cx="4303378" cy="334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93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2514600" y="140976"/>
            <a:ext cx="1828800" cy="978698"/>
          </a:xfrm>
          <a:prstGeom prst="flowChartTermina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cs typeface="Times New Roman" panose="02020603050405020304" pitchFamily="18" charset="0"/>
              </a:rPr>
              <a:t>Data </a:t>
            </a:r>
            <a:r>
              <a:rPr lang="en-US" dirty="0">
                <a:cs typeface="Times New Roman" panose="02020603050405020304" pitchFamily="18" charset="0"/>
              </a:rPr>
              <a:t>P</a:t>
            </a:r>
            <a:r>
              <a:rPr lang="en-US" dirty="0" smtClean="0">
                <a:cs typeface="Times New Roman" panose="02020603050405020304" pitchFamily="18" charset="0"/>
              </a:rPr>
              <a:t>rocessing </a:t>
            </a:r>
            <a:r>
              <a:rPr lang="en-US" dirty="0">
                <a:cs typeface="Times New Roman" panose="02020603050405020304" pitchFamily="18" charset="0"/>
              </a:rPr>
              <a:t>C</a:t>
            </a:r>
            <a:r>
              <a:rPr lang="en-US" dirty="0" smtClean="0">
                <a:cs typeface="Times New Roman" panose="02020603050405020304" pitchFamily="18" charset="0"/>
              </a:rPr>
              <a:t>hain</a:t>
            </a:r>
          </a:p>
        </p:txBody>
      </p:sp>
      <p:sp>
        <p:nvSpPr>
          <p:cNvPr id="5" name="Flowchart: Process 4"/>
          <p:cNvSpPr/>
          <p:nvPr/>
        </p:nvSpPr>
        <p:spPr>
          <a:xfrm>
            <a:off x="838200" y="1295400"/>
            <a:ext cx="1828800" cy="914400"/>
          </a:xfrm>
          <a:prstGeom prst="flowChartProcess">
            <a:avLst/>
          </a:prstGeom>
          <a:ln w="38100">
            <a:solidFill>
              <a:srgbClr val="0070C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GPS Data</a:t>
            </a:r>
          </a:p>
          <a:p>
            <a:pPr algn="ctr"/>
            <a:r>
              <a:rPr lang="en-US" sz="1200" dirty="0" smtClean="0"/>
              <a:t>Telemetry, PRNs, </a:t>
            </a:r>
            <a:r>
              <a:rPr lang="en-US" sz="1200" dirty="0"/>
              <a:t>t</a:t>
            </a:r>
            <a:r>
              <a:rPr lang="en-US" sz="1200" dirty="0" smtClean="0"/>
              <a:t>ransmitted signals, clock information</a:t>
            </a:r>
            <a:endParaRPr lang="en-US" sz="1200" dirty="0"/>
          </a:p>
        </p:txBody>
      </p:sp>
      <p:sp>
        <p:nvSpPr>
          <p:cNvPr id="6" name="Flowchart: Process 5"/>
          <p:cNvSpPr/>
          <p:nvPr/>
        </p:nvSpPr>
        <p:spPr>
          <a:xfrm>
            <a:off x="4246578" y="1295400"/>
            <a:ext cx="1828800" cy="914400"/>
          </a:xfrm>
          <a:prstGeom prst="flowChartProcess">
            <a:avLst/>
          </a:prstGeom>
          <a:ln w="38100"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GOES-R Data</a:t>
            </a:r>
          </a:p>
          <a:p>
            <a:pPr algn="ctr"/>
            <a:r>
              <a:rPr lang="en-US" sz="1200" dirty="0" smtClean="0"/>
              <a:t>Telemetry, received GPS signals, tracked PRNs, clock information</a:t>
            </a:r>
          </a:p>
        </p:txBody>
      </p:sp>
      <p:sp>
        <p:nvSpPr>
          <p:cNvPr id="7" name="Flowchart: Process 6"/>
          <p:cNvSpPr/>
          <p:nvPr/>
        </p:nvSpPr>
        <p:spPr>
          <a:xfrm>
            <a:off x="838200" y="2743200"/>
            <a:ext cx="1828800" cy="914400"/>
          </a:xfrm>
          <a:prstGeom prst="flowChartProcess">
            <a:avLst/>
          </a:prstGeom>
          <a:ln w="38100">
            <a:solidFill>
              <a:srgbClr val="0070C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Convert ephemeris/almanac to ECEF</a:t>
            </a:r>
            <a:endParaRPr lang="en-US" sz="1200" dirty="0"/>
          </a:p>
        </p:txBody>
      </p:sp>
      <p:sp>
        <p:nvSpPr>
          <p:cNvPr id="8" name="Flowchart: Process 7"/>
          <p:cNvSpPr/>
          <p:nvPr/>
        </p:nvSpPr>
        <p:spPr>
          <a:xfrm>
            <a:off x="6794859" y="5471318"/>
            <a:ext cx="2001041" cy="955150"/>
          </a:xfrm>
          <a:prstGeom prst="flowChartProcess">
            <a:avLst/>
          </a:prstGeom>
          <a:ln w="38100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Precise Orbit Determination (POD) algorithm for GOES with MIT software</a:t>
            </a:r>
          </a:p>
        </p:txBody>
      </p:sp>
      <p:sp>
        <p:nvSpPr>
          <p:cNvPr id="11" name="Flowchart: Process 10"/>
          <p:cNvSpPr/>
          <p:nvPr/>
        </p:nvSpPr>
        <p:spPr>
          <a:xfrm>
            <a:off x="6862221" y="2633838"/>
            <a:ext cx="1828800" cy="914400"/>
          </a:xfrm>
          <a:prstGeom prst="flowChartProcess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Correct for ionosphere delay (due to single frequency GOES receiver)</a:t>
            </a:r>
            <a:endParaRPr lang="en-US" sz="1200" dirty="0"/>
          </a:p>
        </p:txBody>
      </p:sp>
      <p:sp>
        <p:nvSpPr>
          <p:cNvPr id="13" name="Flowchart: Process 12"/>
          <p:cNvSpPr/>
          <p:nvPr/>
        </p:nvSpPr>
        <p:spPr>
          <a:xfrm>
            <a:off x="6890306" y="4040246"/>
            <a:ext cx="1828800" cy="914400"/>
          </a:xfrm>
          <a:prstGeom prst="flowChartProcess">
            <a:avLst/>
          </a:prstGeom>
          <a:ln w="38100"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Compute pseudo-range from GPS &amp; GOES-R timing, making more accurate by GOES phase observables</a:t>
            </a:r>
          </a:p>
        </p:txBody>
      </p:sp>
      <p:sp>
        <p:nvSpPr>
          <p:cNvPr id="14" name="Flowchart: Preparation 13"/>
          <p:cNvSpPr/>
          <p:nvPr/>
        </p:nvSpPr>
        <p:spPr>
          <a:xfrm>
            <a:off x="2884689" y="3900359"/>
            <a:ext cx="2209800" cy="1309346"/>
          </a:xfrm>
          <a:prstGeom prst="flowChartPreparation">
            <a:avLst/>
          </a:prstGeom>
          <a:solidFill>
            <a:schemeClr val="accent6"/>
          </a:solidFill>
          <a:ln w="38100"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Compare GPS position with GOES-R to find </a:t>
            </a:r>
            <a:r>
              <a:rPr lang="en-US" sz="1200" dirty="0" smtClean="0"/>
              <a:t>times </a:t>
            </a:r>
            <a:r>
              <a:rPr lang="en-US" sz="1200" dirty="0"/>
              <a:t>of possible </a:t>
            </a:r>
            <a:r>
              <a:rPr lang="en-US" sz="1200" dirty="0" err="1"/>
              <a:t>occultations</a:t>
            </a:r>
            <a:endParaRPr lang="en-US" sz="1200" dirty="0"/>
          </a:p>
        </p:txBody>
      </p:sp>
      <p:sp>
        <p:nvSpPr>
          <p:cNvPr id="16" name="Flowchart: Terminator 15"/>
          <p:cNvSpPr/>
          <p:nvPr/>
        </p:nvSpPr>
        <p:spPr>
          <a:xfrm>
            <a:off x="9345105" y="5322274"/>
            <a:ext cx="1828800" cy="978698"/>
          </a:xfrm>
          <a:prstGeom prst="flowChartTermina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cs typeface="Times New Roman" panose="02020603050405020304" pitchFamily="18" charset="0"/>
              </a:rPr>
              <a:t>End: Use RO in NWP</a:t>
            </a:r>
          </a:p>
        </p:txBody>
      </p:sp>
      <p:sp>
        <p:nvSpPr>
          <p:cNvPr id="18" name="Flowchart: Process 17"/>
          <p:cNvSpPr/>
          <p:nvPr/>
        </p:nvSpPr>
        <p:spPr>
          <a:xfrm>
            <a:off x="9345105" y="1295400"/>
            <a:ext cx="1828800" cy="914400"/>
          </a:xfrm>
          <a:prstGeom prst="flowChartProcess">
            <a:avLst/>
          </a:prstGeom>
          <a:ln w="38100"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Compare pseudo-range computed w/ GOES &amp; GPS clocks and phase to actual LOS distance</a:t>
            </a:r>
            <a:endParaRPr lang="en-US" sz="1200" dirty="0"/>
          </a:p>
        </p:txBody>
      </p:sp>
      <p:sp>
        <p:nvSpPr>
          <p:cNvPr id="19" name="Flowchart: Process 18"/>
          <p:cNvSpPr/>
          <p:nvPr/>
        </p:nvSpPr>
        <p:spPr>
          <a:xfrm>
            <a:off x="4245007" y="2642865"/>
            <a:ext cx="1828800" cy="914400"/>
          </a:xfrm>
          <a:prstGeom prst="flowChartProcess">
            <a:avLst/>
          </a:prstGeom>
          <a:ln w="38100"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Sort received signals by tracked PRNS vs. used for navigation</a:t>
            </a:r>
            <a:endParaRPr lang="en-US" sz="1200" dirty="0"/>
          </a:p>
        </p:txBody>
      </p:sp>
      <p:sp>
        <p:nvSpPr>
          <p:cNvPr id="21" name="Flowchart: Process 20"/>
          <p:cNvSpPr/>
          <p:nvPr/>
        </p:nvSpPr>
        <p:spPr>
          <a:xfrm>
            <a:off x="9372600" y="2642865"/>
            <a:ext cx="1828800" cy="914400"/>
          </a:xfrm>
          <a:prstGeom prst="flowChartProcess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Calculate bending angle </a:t>
            </a:r>
            <a:r>
              <a:rPr lang="el-GR" sz="1200" dirty="0" smtClean="0"/>
              <a:t>α</a:t>
            </a:r>
            <a:r>
              <a:rPr lang="en-US" sz="1200" dirty="0" smtClean="0"/>
              <a:t> as a function of “impact parameter”</a:t>
            </a:r>
            <a:endParaRPr lang="en-US" sz="1200" dirty="0"/>
          </a:p>
        </p:txBody>
      </p:sp>
      <p:sp>
        <p:nvSpPr>
          <p:cNvPr id="22" name="Flowchart: Process 21"/>
          <p:cNvSpPr/>
          <p:nvPr/>
        </p:nvSpPr>
        <p:spPr>
          <a:xfrm>
            <a:off x="9345105" y="3990330"/>
            <a:ext cx="1828800" cy="914400"/>
          </a:xfrm>
          <a:prstGeom prst="flowChartProcess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Calculate atmospheric profiles from bending angle</a:t>
            </a:r>
            <a:endParaRPr lang="en-US" sz="1200" dirty="0"/>
          </a:p>
        </p:txBody>
      </p:sp>
      <p:sp>
        <p:nvSpPr>
          <p:cNvPr id="23" name="Flowchart: Process 22"/>
          <p:cNvSpPr/>
          <p:nvPr/>
        </p:nvSpPr>
        <p:spPr>
          <a:xfrm>
            <a:off x="4276429" y="5497591"/>
            <a:ext cx="1828800" cy="914400"/>
          </a:xfrm>
          <a:prstGeom prst="flowChartProcess">
            <a:avLst/>
          </a:prstGeom>
          <a:ln w="38100"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Determine PRNs from tracked GPS descending through atmospheric limb</a:t>
            </a:r>
            <a:endParaRPr lang="en-US" sz="1200" dirty="0"/>
          </a:p>
        </p:txBody>
      </p:sp>
      <p:sp>
        <p:nvSpPr>
          <p:cNvPr id="24" name="Down Arrow 23"/>
          <p:cNvSpPr/>
          <p:nvPr/>
        </p:nvSpPr>
        <p:spPr>
          <a:xfrm>
            <a:off x="1638300" y="2209800"/>
            <a:ext cx="228600" cy="53340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5045107" y="2256663"/>
            <a:ext cx="228600" cy="3456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 rot="2499765">
            <a:off x="4987594" y="3608309"/>
            <a:ext cx="228600" cy="553099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 rot="18947779">
            <a:off x="4977161" y="4962674"/>
            <a:ext cx="228600" cy="507325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 rot="10800000">
            <a:off x="7658100" y="2253512"/>
            <a:ext cx="228600" cy="3456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 rot="10800000">
            <a:off x="7658100" y="3597027"/>
            <a:ext cx="228600" cy="3456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rot="10800000">
            <a:off x="7690406" y="5038121"/>
            <a:ext cx="228600" cy="3456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10173681" y="3597027"/>
            <a:ext cx="228600" cy="3456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10172700" y="4954803"/>
            <a:ext cx="228600" cy="3456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 rot="17956837">
            <a:off x="2350600" y="3579428"/>
            <a:ext cx="228600" cy="956773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lowchart: Process 39"/>
          <p:cNvSpPr/>
          <p:nvPr/>
        </p:nvSpPr>
        <p:spPr>
          <a:xfrm>
            <a:off x="74333" y="5345822"/>
            <a:ext cx="2263622" cy="1406960"/>
          </a:xfrm>
          <a:prstGeom prst="flowChart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u="sng" dirty="0" smtClean="0"/>
              <a:t>Border Legend: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Blue: Done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Yellow: In Progress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Red: Not Attempted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Dashed: Not Essential</a:t>
            </a:r>
          </a:p>
        </p:txBody>
      </p:sp>
      <p:sp>
        <p:nvSpPr>
          <p:cNvPr id="41" name="Down Arrow 40"/>
          <p:cNvSpPr/>
          <p:nvPr/>
        </p:nvSpPr>
        <p:spPr>
          <a:xfrm rot="16200000">
            <a:off x="6367314" y="5794377"/>
            <a:ext cx="228600" cy="3456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lowchart: Process 30"/>
          <p:cNvSpPr/>
          <p:nvPr/>
        </p:nvSpPr>
        <p:spPr>
          <a:xfrm>
            <a:off x="6890306" y="1295400"/>
            <a:ext cx="1828800" cy="914400"/>
          </a:xfrm>
          <a:prstGeom prst="flowChartProcess">
            <a:avLst/>
          </a:prstGeom>
          <a:ln w="38100"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Get GPS and/or GOES clock errors</a:t>
            </a:r>
            <a:endParaRPr lang="en-US" sz="1200" dirty="0"/>
          </a:p>
        </p:txBody>
      </p:sp>
      <p:sp>
        <p:nvSpPr>
          <p:cNvPr id="34" name="Down Arrow 33"/>
          <p:cNvSpPr/>
          <p:nvPr/>
        </p:nvSpPr>
        <p:spPr>
          <a:xfrm rot="16200000">
            <a:off x="8890144" y="1491833"/>
            <a:ext cx="283923" cy="521532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10172700" y="2253512"/>
            <a:ext cx="228600" cy="345640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0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 Occultation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14" y="1591945"/>
            <a:ext cx="5439172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126" y="1763949"/>
            <a:ext cx="6678881" cy="400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8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Cloud-Free Land Surface Imagery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670040" cy="435133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Global Land Survey (GLS): 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loud-free land surface images generated every 10 years</a:t>
            </a:r>
          </a:p>
          <a:p>
            <a:pPr lvl="1"/>
            <a:r>
              <a:rPr lang="en-US" dirty="0" smtClean="0"/>
              <a:t>Image resolution: 30m (side of pixel)</a:t>
            </a:r>
          </a:p>
          <a:p>
            <a:r>
              <a:rPr lang="en-US" dirty="0" smtClean="0"/>
              <a:t>MODIS-VIIRS: 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loud-free land surface images generated every 8 days</a:t>
            </a:r>
          </a:p>
          <a:p>
            <a:pPr lvl="1"/>
            <a:r>
              <a:rPr lang="en-US" dirty="0" smtClean="0"/>
              <a:t>Image resolution: ~1km</a:t>
            </a:r>
          </a:p>
          <a:p>
            <a:r>
              <a:rPr lang="en-US" dirty="0" smtClean="0"/>
              <a:t>GOES-R: </a:t>
            </a:r>
          </a:p>
          <a:p>
            <a:pPr lvl="1"/>
            <a:r>
              <a:rPr lang="en-US" dirty="0" smtClean="0"/>
              <a:t>Could construct cloud-free images more quickly</a:t>
            </a:r>
          </a:p>
          <a:p>
            <a:pPr lvl="1"/>
            <a:r>
              <a:rPr lang="en-US" dirty="0" smtClean="0"/>
              <a:t>Image resolution: 2km (side of pixel)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5" r="-253"/>
          <a:stretch/>
        </p:blipFill>
        <p:spPr>
          <a:xfrm>
            <a:off x="7622600" y="1666240"/>
            <a:ext cx="4030920" cy="332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21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Cloud-Free Land Surface Imagery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2" t="11360" r="9304" b="13582"/>
          <a:stretch/>
        </p:blipFill>
        <p:spPr>
          <a:xfrm>
            <a:off x="386080" y="1473201"/>
            <a:ext cx="5283200" cy="498856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2" t="12296" r="8518" b="13333"/>
          <a:stretch/>
        </p:blipFill>
        <p:spPr>
          <a:xfrm>
            <a:off x="6121400" y="1473201"/>
            <a:ext cx="5486400" cy="510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013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Cloud-Free Land Surface Imagery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20" y="1320800"/>
            <a:ext cx="5537200" cy="5537200"/>
          </a:xfrm>
        </p:spPr>
      </p:pic>
    </p:spTree>
    <p:extLst>
      <p:ext uri="{BB962C8B-B14F-4D97-AF65-F5344CB8AC3E}">
        <p14:creationId xmlns:p14="http://schemas.microsoft.com/office/powerpoint/2010/main" val="1427568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447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313</Words>
  <Application>Microsoft Office PowerPoint</Application>
  <PresentationFormat>Widescreen</PresentationFormat>
  <Paragraphs>49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Radio Occultation  &amp;  Cloud-Free Land Surface Imagery </vt:lpstr>
      <vt:lpstr>Radio Occultation</vt:lpstr>
      <vt:lpstr>PowerPoint Presentation</vt:lpstr>
      <vt:lpstr>Radio Occultation</vt:lpstr>
      <vt:lpstr>Cloud-Free Land Surface Imagery</vt:lpstr>
      <vt:lpstr>Cloud-Free Land Surface Imagery</vt:lpstr>
      <vt:lpstr>Cloud-Free Land Surface Imagery</vt:lpstr>
      <vt:lpstr>Future Work</vt:lpstr>
    </vt:vector>
  </TitlesOfParts>
  <Company>GOES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Coulter, Liam (GSFC-6180)[GSFC INTERNS]</dc:creator>
  <cp:lastModifiedBy>Coulter, Liam (GSFC-6180)[GSFC INTERNS]</cp:lastModifiedBy>
  <cp:revision>23</cp:revision>
  <dcterms:created xsi:type="dcterms:W3CDTF">2019-11-25T17:18:00Z</dcterms:created>
  <dcterms:modified xsi:type="dcterms:W3CDTF">2020-04-28T00:10:58Z</dcterms:modified>
</cp:coreProperties>
</file>