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63" r:id="rId3"/>
    <p:sldId id="276" r:id="rId4"/>
    <p:sldId id="269" r:id="rId5"/>
    <p:sldId id="271" r:id="rId6"/>
    <p:sldId id="270" r:id="rId7"/>
    <p:sldId id="262" r:id="rId8"/>
    <p:sldId id="272" r:id="rId9"/>
    <p:sldId id="277" r:id="rId10"/>
    <p:sldId id="261" r:id="rId11"/>
    <p:sldId id="260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mith, Joseph G. (LARC-D307)" initials="SJG(" lastIdx="21" clrIdx="0">
    <p:extLst>
      <p:ext uri="{19B8F6BF-5375-455C-9EA6-DF929625EA0E}">
        <p15:presenceInfo xmlns:p15="http://schemas.microsoft.com/office/powerpoint/2012/main" userId="S::jgsmith2@ndc.nasa.gov::24c5f0b8-da09-475d-8dc4-63655c0a1f19" providerId="AD"/>
      </p:ext>
    </p:extLst>
  </p:cmAuthor>
  <p:cmAuthor id="2" name="Beaudry, Miranda L. (LARC-D3)[UNIVERSITIES SPACE RESEARCH ASSOCIATION]" initials="BML(SRA" lastIdx="20" clrIdx="1">
    <p:extLst>
      <p:ext uri="{19B8F6BF-5375-455C-9EA6-DF929625EA0E}">
        <p15:presenceInfo xmlns:p15="http://schemas.microsoft.com/office/powerpoint/2012/main" userId="S-1-5-21-330711430-3775241029-4075259233-89402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43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89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48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A0E66B-0C5B-4EE5-B753-65F0BBC6467F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B9C3E4-0020-4462-B1DD-A9C7B2A31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266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sure to highlight</a:t>
            </a:r>
            <a:r>
              <a:rPr lang="en-US" baseline="0" dirty="0"/>
              <a:t> that epoxy is largely comparable, even the icing values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710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sure to highlight</a:t>
            </a:r>
            <a:r>
              <a:rPr lang="en-US" baseline="0" dirty="0"/>
              <a:t> that epoxy is largely comparable, even the icing values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012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Discriminatory</a:t>
            </a:r>
            <a:r>
              <a:rPr lang="en-US" baseline="0" dirty="0"/>
              <a:t> test that advances coatings to more data collection – Add an example of a failed test image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499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363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sure to highlight</a:t>
            </a:r>
            <a:r>
              <a:rPr lang="en-US" baseline="0" dirty="0"/>
              <a:t> that epoxy is largely comparable, even the icing values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627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sure to highlight</a:t>
            </a:r>
            <a:r>
              <a:rPr lang="en-US" baseline="0" dirty="0"/>
              <a:t> that epoxy is largely comparable, even the icing values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280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sure to highlight</a:t>
            </a:r>
            <a:r>
              <a:rPr lang="en-US" baseline="0" dirty="0"/>
              <a:t> that epoxy is largely comparable, even the icing values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956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sure to highlight</a:t>
            </a:r>
            <a:r>
              <a:rPr lang="en-US" baseline="0" dirty="0"/>
              <a:t> that epoxy is largely comparable, even the icing values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309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9CECF-0B53-4D5E-8DF2-B3E96834531C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B7D84-1842-40F9-86B5-ACB6E36F0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275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9CECF-0B53-4D5E-8DF2-B3E96834531C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B7D84-1842-40F9-86B5-ACB6E36F0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064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9CECF-0B53-4D5E-8DF2-B3E96834531C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B7D84-1842-40F9-86B5-ACB6E36F0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740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9CECF-0B53-4D5E-8DF2-B3E96834531C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B7D84-1842-40F9-86B5-ACB6E36F0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509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9CECF-0B53-4D5E-8DF2-B3E96834531C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B7D84-1842-40F9-86B5-ACB6E36F0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768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9CECF-0B53-4D5E-8DF2-B3E96834531C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B7D84-1842-40F9-86B5-ACB6E36F0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091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9CECF-0B53-4D5E-8DF2-B3E96834531C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B7D84-1842-40F9-86B5-ACB6E36F0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039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9CECF-0B53-4D5E-8DF2-B3E96834531C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B7D84-1842-40F9-86B5-ACB6E36F0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600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9CECF-0B53-4D5E-8DF2-B3E96834531C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B7D84-1842-40F9-86B5-ACB6E36F0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321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9CECF-0B53-4D5E-8DF2-B3E96834531C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B7D84-1842-40F9-86B5-ACB6E36F0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927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9CECF-0B53-4D5E-8DF2-B3E96834531C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B7D84-1842-40F9-86B5-ACB6E36F0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630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6936A-76CA-4796-8B96-4FCC98274B15}" type="datetime1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CF1C-A161-40C1-8822-936236F69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97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DF08C-5BE0-4FE2-BBE3-7E164DEB8979}" type="datetime1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CF1C-A161-40C1-8822-936236F69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844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D9C7-91B9-4D53-BA01-28BF5618E203}" type="datetime1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CF1C-A161-40C1-8822-936236F69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56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649F5-AA12-4003-93DC-A88C9E2D59A0}" type="datetime1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CF1C-A161-40C1-8822-936236F69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35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67728-CC30-474D-B1A1-FCC05D73A4ED}" type="datetime1">
              <a:rPr lang="en-US" smtClean="0"/>
              <a:t>4/24/2020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CF1C-A161-40C1-8822-936236F69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9380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F53D-21E6-4793-A436-08DB77C6F68E}" type="datetime1">
              <a:rPr lang="en-US" smtClean="0"/>
              <a:t>4/24/2020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CF1C-A161-40C1-8822-936236F69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164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33005-4DE4-4937-8381-0834D4C68C05}" type="datetime1">
              <a:rPr lang="en-US" smtClean="0"/>
              <a:t>4/24/2020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CF1C-A161-40C1-8822-936236F69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4435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EF2D6-428D-4707-8F61-87E8E3E708C0}" type="datetime1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CF1C-A161-40C1-8822-936236F69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4103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37B6-4BD8-43BA-B0EC-64179D4578AF}" type="datetime1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CF1C-A161-40C1-8822-936236F69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7986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8FD81-6DA8-47F2-8246-D2589014F5F6}" type="datetime1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CF1C-A161-40C1-8822-936236F69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982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74470-5338-4F78-B06B-4C01FF45CDA6}" type="datetime1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FCF1C-A161-40C1-8822-936236F69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60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9CECF-0B53-4D5E-8DF2-B3E96834531C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B7D84-1842-40F9-86B5-ACB6E36F0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977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4B7D9-D3F5-4D21-8D93-6BC7C384BA4F}" type="datetime1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FCF1C-A161-40C1-8822-936236F69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337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cjwohl\Documents\AppData\AppData\AppData\Local\Microsoft\Windows\Temporary%20Internet%20Files\Content.Outlook\TVU7SR1M\frank.l.palmieri@nasa.gov" TargetMode="External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e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emf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92" y="0"/>
            <a:ext cx="12167108" cy="6847000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-12700" y="-8003"/>
            <a:ext cx="12192000" cy="6858000"/>
          </a:xfrm>
          <a:prstGeom prst="rect">
            <a:avLst/>
          </a:prstGeom>
          <a:gradFill>
            <a:gsLst>
              <a:gs pos="40000">
                <a:srgbClr val="D6E6F5">
                  <a:alpha val="27000"/>
                  <a:lumMod val="99000"/>
                  <a:lumOff val="1000"/>
                </a:srgbClr>
              </a:gs>
              <a:gs pos="7000">
                <a:srgbClr val="FE1A02"/>
              </a:gs>
              <a:gs pos="54000">
                <a:schemeClr val="accent1">
                  <a:lumMod val="20000"/>
                  <a:lumOff val="80000"/>
                </a:schemeClr>
              </a:gs>
              <a:gs pos="75000">
                <a:schemeClr val="accent1">
                  <a:lumMod val="45000"/>
                  <a:lumOff val="55000"/>
                </a:schemeClr>
              </a:gs>
              <a:gs pos="100000">
                <a:srgbClr val="0B3D91"/>
              </a:gs>
            </a:gsLst>
            <a:lin ang="186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61027" y="1324260"/>
            <a:ext cx="11269438" cy="5156200"/>
            <a:chOff x="76826" y="870333"/>
            <a:chExt cx="12041728" cy="5509550"/>
          </a:xfrm>
          <a:solidFill>
            <a:schemeClr val="bg1">
              <a:alpha val="65000"/>
            </a:schemeClr>
          </a:solidFill>
        </p:grpSpPr>
        <p:sp>
          <p:nvSpPr>
            <p:cNvPr id="10" name="Freeform 9"/>
            <p:cNvSpPr/>
            <p:nvPr/>
          </p:nvSpPr>
          <p:spPr>
            <a:xfrm>
              <a:off x="10928733" y="3181493"/>
              <a:ext cx="1189821" cy="1831182"/>
            </a:xfrm>
            <a:custGeom>
              <a:avLst/>
              <a:gdLst>
                <a:gd name="connsiteX0" fmla="*/ 1145754 w 1189821"/>
                <a:gd name="connsiteY0" fmla="*/ 24415 h 1831182"/>
                <a:gd name="connsiteX1" fmla="*/ 782197 w 1189821"/>
                <a:gd name="connsiteY1" fmla="*/ 13399 h 1831182"/>
                <a:gd name="connsiteX2" fmla="*/ 716096 w 1189821"/>
                <a:gd name="connsiteY2" fmla="*/ 57466 h 1831182"/>
                <a:gd name="connsiteX3" fmla="*/ 451691 w 1189821"/>
                <a:gd name="connsiteY3" fmla="*/ 68483 h 1831182"/>
                <a:gd name="connsiteX4" fmla="*/ 407624 w 1189821"/>
                <a:gd name="connsiteY4" fmla="*/ 134584 h 1831182"/>
                <a:gd name="connsiteX5" fmla="*/ 363556 w 1189821"/>
                <a:gd name="connsiteY5" fmla="*/ 200685 h 1831182"/>
                <a:gd name="connsiteX6" fmla="*/ 341522 w 1189821"/>
                <a:gd name="connsiteY6" fmla="*/ 233736 h 1831182"/>
                <a:gd name="connsiteX7" fmla="*/ 297455 w 1189821"/>
                <a:gd name="connsiteY7" fmla="*/ 299837 h 1831182"/>
                <a:gd name="connsiteX8" fmla="*/ 275421 w 1189821"/>
                <a:gd name="connsiteY8" fmla="*/ 332888 h 1831182"/>
                <a:gd name="connsiteX9" fmla="*/ 242371 w 1189821"/>
                <a:gd name="connsiteY9" fmla="*/ 498141 h 1831182"/>
                <a:gd name="connsiteX10" fmla="*/ 231354 w 1189821"/>
                <a:gd name="connsiteY10" fmla="*/ 531191 h 1831182"/>
                <a:gd name="connsiteX11" fmla="*/ 198303 w 1189821"/>
                <a:gd name="connsiteY11" fmla="*/ 542208 h 1831182"/>
                <a:gd name="connsiteX12" fmla="*/ 187286 w 1189821"/>
                <a:gd name="connsiteY12" fmla="*/ 575259 h 1831182"/>
                <a:gd name="connsiteX13" fmla="*/ 165253 w 1189821"/>
                <a:gd name="connsiteY13" fmla="*/ 608309 h 1831182"/>
                <a:gd name="connsiteX14" fmla="*/ 154236 w 1189821"/>
                <a:gd name="connsiteY14" fmla="*/ 652377 h 1831182"/>
                <a:gd name="connsiteX15" fmla="*/ 132202 w 1189821"/>
                <a:gd name="connsiteY15" fmla="*/ 718478 h 1831182"/>
                <a:gd name="connsiteX16" fmla="*/ 121185 w 1189821"/>
                <a:gd name="connsiteY16" fmla="*/ 773562 h 1831182"/>
                <a:gd name="connsiteX17" fmla="*/ 88134 w 1189821"/>
                <a:gd name="connsiteY17" fmla="*/ 806613 h 1831182"/>
                <a:gd name="connsiteX18" fmla="*/ 66101 w 1189821"/>
                <a:gd name="connsiteY18" fmla="*/ 938815 h 1831182"/>
                <a:gd name="connsiteX19" fmla="*/ 55084 w 1189821"/>
                <a:gd name="connsiteY19" fmla="*/ 971866 h 1831182"/>
                <a:gd name="connsiteX20" fmla="*/ 33050 w 1189821"/>
                <a:gd name="connsiteY20" fmla="*/ 1247288 h 1831182"/>
                <a:gd name="connsiteX21" fmla="*/ 11016 w 1189821"/>
                <a:gd name="connsiteY21" fmla="*/ 1313389 h 1831182"/>
                <a:gd name="connsiteX22" fmla="*/ 0 w 1189821"/>
                <a:gd name="connsiteY22" fmla="*/ 1368473 h 1831182"/>
                <a:gd name="connsiteX23" fmla="*/ 11016 w 1189821"/>
                <a:gd name="connsiteY23" fmla="*/ 1721013 h 1831182"/>
                <a:gd name="connsiteX24" fmla="*/ 88134 w 1189821"/>
                <a:gd name="connsiteY24" fmla="*/ 1776097 h 1831182"/>
                <a:gd name="connsiteX25" fmla="*/ 154236 w 1189821"/>
                <a:gd name="connsiteY25" fmla="*/ 1798131 h 1831182"/>
                <a:gd name="connsiteX26" fmla="*/ 187286 w 1189821"/>
                <a:gd name="connsiteY26" fmla="*/ 1809148 h 1831182"/>
                <a:gd name="connsiteX27" fmla="*/ 220337 w 1189821"/>
                <a:gd name="connsiteY27" fmla="*/ 1831182 h 1831182"/>
                <a:gd name="connsiteX28" fmla="*/ 231354 w 1189821"/>
                <a:gd name="connsiteY28" fmla="*/ 1743047 h 1831182"/>
                <a:gd name="connsiteX29" fmla="*/ 341522 w 1189821"/>
                <a:gd name="connsiteY29" fmla="*/ 1732030 h 1831182"/>
                <a:gd name="connsiteX30" fmla="*/ 352539 w 1189821"/>
                <a:gd name="connsiteY30" fmla="*/ 1588811 h 1831182"/>
                <a:gd name="connsiteX31" fmla="*/ 418640 w 1189821"/>
                <a:gd name="connsiteY31" fmla="*/ 1566777 h 1831182"/>
                <a:gd name="connsiteX32" fmla="*/ 440674 w 1189821"/>
                <a:gd name="connsiteY32" fmla="*/ 1533726 h 1831182"/>
                <a:gd name="connsiteX33" fmla="*/ 484742 w 1189821"/>
                <a:gd name="connsiteY33" fmla="*/ 1434574 h 1831182"/>
                <a:gd name="connsiteX34" fmla="*/ 495759 w 1189821"/>
                <a:gd name="connsiteY34" fmla="*/ 1379490 h 1831182"/>
                <a:gd name="connsiteX35" fmla="*/ 506775 w 1189821"/>
                <a:gd name="connsiteY35" fmla="*/ 1313389 h 1831182"/>
                <a:gd name="connsiteX36" fmla="*/ 517792 w 1189821"/>
                <a:gd name="connsiteY36" fmla="*/ 1280338 h 1831182"/>
                <a:gd name="connsiteX37" fmla="*/ 583894 w 1189821"/>
                <a:gd name="connsiteY37" fmla="*/ 1258305 h 1831182"/>
                <a:gd name="connsiteX38" fmla="*/ 616944 w 1189821"/>
                <a:gd name="connsiteY38" fmla="*/ 1225254 h 1831182"/>
                <a:gd name="connsiteX39" fmla="*/ 627961 w 1189821"/>
                <a:gd name="connsiteY39" fmla="*/ 1192203 h 1831182"/>
                <a:gd name="connsiteX40" fmla="*/ 638978 w 1189821"/>
                <a:gd name="connsiteY40" fmla="*/ 795596 h 1831182"/>
                <a:gd name="connsiteX41" fmla="*/ 661012 w 1189821"/>
                <a:gd name="connsiteY41" fmla="*/ 674411 h 1831182"/>
                <a:gd name="connsiteX42" fmla="*/ 716096 w 1189821"/>
                <a:gd name="connsiteY42" fmla="*/ 608309 h 1831182"/>
                <a:gd name="connsiteX43" fmla="*/ 815248 w 1189821"/>
                <a:gd name="connsiteY43" fmla="*/ 564242 h 1831182"/>
                <a:gd name="connsiteX44" fmla="*/ 837281 w 1189821"/>
                <a:gd name="connsiteY44" fmla="*/ 531191 h 1831182"/>
                <a:gd name="connsiteX45" fmla="*/ 848298 w 1189821"/>
                <a:gd name="connsiteY45" fmla="*/ 564242 h 1831182"/>
                <a:gd name="connsiteX46" fmla="*/ 859315 w 1189821"/>
                <a:gd name="connsiteY46" fmla="*/ 619326 h 1831182"/>
                <a:gd name="connsiteX47" fmla="*/ 892366 w 1189821"/>
                <a:gd name="connsiteY47" fmla="*/ 630343 h 1831182"/>
                <a:gd name="connsiteX48" fmla="*/ 914400 w 1189821"/>
                <a:gd name="connsiteY48" fmla="*/ 597293 h 1831182"/>
                <a:gd name="connsiteX49" fmla="*/ 925416 w 1189821"/>
                <a:gd name="connsiteY49" fmla="*/ 564242 h 1831182"/>
                <a:gd name="connsiteX50" fmla="*/ 991518 w 1189821"/>
                <a:gd name="connsiteY50" fmla="*/ 498141 h 1831182"/>
                <a:gd name="connsiteX51" fmla="*/ 1002534 w 1189821"/>
                <a:gd name="connsiteY51" fmla="*/ 454073 h 1831182"/>
                <a:gd name="connsiteX52" fmla="*/ 1057619 w 1189821"/>
                <a:gd name="connsiteY52" fmla="*/ 387972 h 1831182"/>
                <a:gd name="connsiteX53" fmla="*/ 1090669 w 1189821"/>
                <a:gd name="connsiteY53" fmla="*/ 321871 h 1831182"/>
                <a:gd name="connsiteX54" fmla="*/ 1101686 w 1189821"/>
                <a:gd name="connsiteY54" fmla="*/ 288820 h 1831182"/>
                <a:gd name="connsiteX55" fmla="*/ 1134737 w 1189821"/>
                <a:gd name="connsiteY55" fmla="*/ 266787 h 1831182"/>
                <a:gd name="connsiteX56" fmla="*/ 1145754 w 1189821"/>
                <a:gd name="connsiteY56" fmla="*/ 233736 h 1831182"/>
                <a:gd name="connsiteX57" fmla="*/ 1156771 w 1189821"/>
                <a:gd name="connsiteY57" fmla="*/ 167635 h 1831182"/>
                <a:gd name="connsiteX58" fmla="*/ 1178804 w 1189821"/>
                <a:gd name="connsiteY58" fmla="*/ 134584 h 1831182"/>
                <a:gd name="connsiteX59" fmla="*/ 1189821 w 1189821"/>
                <a:gd name="connsiteY59" fmla="*/ 101534 h 1831182"/>
                <a:gd name="connsiteX60" fmla="*/ 1145754 w 1189821"/>
                <a:gd name="connsiteY60" fmla="*/ 24415 h 1831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189821" h="1831182">
                  <a:moveTo>
                    <a:pt x="1145754" y="24415"/>
                  </a:moveTo>
                  <a:cubicBezTo>
                    <a:pt x="1077817" y="9726"/>
                    <a:pt x="922503" y="-15831"/>
                    <a:pt x="782197" y="13399"/>
                  </a:cubicBezTo>
                  <a:cubicBezTo>
                    <a:pt x="756273" y="18800"/>
                    <a:pt x="742554" y="56364"/>
                    <a:pt x="716096" y="57466"/>
                  </a:cubicBezTo>
                  <a:lnTo>
                    <a:pt x="451691" y="68483"/>
                  </a:lnTo>
                  <a:cubicBezTo>
                    <a:pt x="378338" y="141836"/>
                    <a:pt x="447485" y="62835"/>
                    <a:pt x="407624" y="134584"/>
                  </a:cubicBezTo>
                  <a:cubicBezTo>
                    <a:pt x="394764" y="157733"/>
                    <a:pt x="378245" y="178651"/>
                    <a:pt x="363556" y="200685"/>
                  </a:cubicBezTo>
                  <a:lnTo>
                    <a:pt x="341522" y="233736"/>
                  </a:lnTo>
                  <a:lnTo>
                    <a:pt x="297455" y="299837"/>
                  </a:lnTo>
                  <a:lnTo>
                    <a:pt x="275421" y="332888"/>
                  </a:lnTo>
                  <a:cubicBezTo>
                    <a:pt x="255530" y="571579"/>
                    <a:pt x="291260" y="400361"/>
                    <a:pt x="242371" y="498141"/>
                  </a:cubicBezTo>
                  <a:cubicBezTo>
                    <a:pt x="237178" y="508528"/>
                    <a:pt x="239565" y="522980"/>
                    <a:pt x="231354" y="531191"/>
                  </a:cubicBezTo>
                  <a:cubicBezTo>
                    <a:pt x="223142" y="539402"/>
                    <a:pt x="209320" y="538536"/>
                    <a:pt x="198303" y="542208"/>
                  </a:cubicBezTo>
                  <a:cubicBezTo>
                    <a:pt x="194631" y="553225"/>
                    <a:pt x="192479" y="564872"/>
                    <a:pt x="187286" y="575259"/>
                  </a:cubicBezTo>
                  <a:cubicBezTo>
                    <a:pt x="181365" y="587102"/>
                    <a:pt x="170469" y="596139"/>
                    <a:pt x="165253" y="608309"/>
                  </a:cubicBezTo>
                  <a:cubicBezTo>
                    <a:pt x="159289" y="622226"/>
                    <a:pt x="158587" y="637874"/>
                    <a:pt x="154236" y="652377"/>
                  </a:cubicBezTo>
                  <a:cubicBezTo>
                    <a:pt x="147562" y="674623"/>
                    <a:pt x="136757" y="695703"/>
                    <a:pt x="132202" y="718478"/>
                  </a:cubicBezTo>
                  <a:cubicBezTo>
                    <a:pt x="128530" y="736839"/>
                    <a:pt x="129559" y="756814"/>
                    <a:pt x="121185" y="773562"/>
                  </a:cubicBezTo>
                  <a:cubicBezTo>
                    <a:pt x="114217" y="787497"/>
                    <a:pt x="99151" y="795596"/>
                    <a:pt x="88134" y="806613"/>
                  </a:cubicBezTo>
                  <a:cubicBezTo>
                    <a:pt x="62308" y="884099"/>
                    <a:pt x="90701" y="791217"/>
                    <a:pt x="66101" y="938815"/>
                  </a:cubicBezTo>
                  <a:cubicBezTo>
                    <a:pt x="64192" y="950270"/>
                    <a:pt x="58756" y="960849"/>
                    <a:pt x="55084" y="971866"/>
                  </a:cubicBezTo>
                  <a:cubicBezTo>
                    <a:pt x="53932" y="987994"/>
                    <a:pt x="38696" y="1215294"/>
                    <a:pt x="33050" y="1247288"/>
                  </a:cubicBezTo>
                  <a:cubicBezTo>
                    <a:pt x="29014" y="1270160"/>
                    <a:pt x="15571" y="1290614"/>
                    <a:pt x="11016" y="1313389"/>
                  </a:cubicBezTo>
                  <a:lnTo>
                    <a:pt x="0" y="1368473"/>
                  </a:lnTo>
                  <a:cubicBezTo>
                    <a:pt x="3672" y="1485986"/>
                    <a:pt x="4309" y="1603634"/>
                    <a:pt x="11016" y="1721013"/>
                  </a:cubicBezTo>
                  <a:cubicBezTo>
                    <a:pt x="13868" y="1770928"/>
                    <a:pt x="42034" y="1760731"/>
                    <a:pt x="88134" y="1776097"/>
                  </a:cubicBezTo>
                  <a:lnTo>
                    <a:pt x="154236" y="1798131"/>
                  </a:lnTo>
                  <a:cubicBezTo>
                    <a:pt x="165253" y="1801803"/>
                    <a:pt x="177624" y="1802706"/>
                    <a:pt x="187286" y="1809148"/>
                  </a:cubicBezTo>
                  <a:lnTo>
                    <a:pt x="220337" y="1831182"/>
                  </a:lnTo>
                  <a:cubicBezTo>
                    <a:pt x="224009" y="1801804"/>
                    <a:pt x="208440" y="1761795"/>
                    <a:pt x="231354" y="1743047"/>
                  </a:cubicBezTo>
                  <a:cubicBezTo>
                    <a:pt x="259917" y="1719677"/>
                    <a:pt x="318721" y="1761050"/>
                    <a:pt x="341522" y="1732030"/>
                  </a:cubicBezTo>
                  <a:cubicBezTo>
                    <a:pt x="371104" y="1694380"/>
                    <a:pt x="332291" y="1632200"/>
                    <a:pt x="352539" y="1588811"/>
                  </a:cubicBezTo>
                  <a:cubicBezTo>
                    <a:pt x="362361" y="1567764"/>
                    <a:pt x="418640" y="1566777"/>
                    <a:pt x="418640" y="1566777"/>
                  </a:cubicBezTo>
                  <a:cubicBezTo>
                    <a:pt x="425985" y="1555760"/>
                    <a:pt x="435296" y="1545826"/>
                    <a:pt x="440674" y="1533726"/>
                  </a:cubicBezTo>
                  <a:cubicBezTo>
                    <a:pt x="493116" y="1415732"/>
                    <a:pt x="434876" y="1509373"/>
                    <a:pt x="484742" y="1434574"/>
                  </a:cubicBezTo>
                  <a:cubicBezTo>
                    <a:pt x="488414" y="1416213"/>
                    <a:pt x="492409" y="1397913"/>
                    <a:pt x="495759" y="1379490"/>
                  </a:cubicBezTo>
                  <a:cubicBezTo>
                    <a:pt x="499755" y="1357513"/>
                    <a:pt x="501929" y="1335195"/>
                    <a:pt x="506775" y="1313389"/>
                  </a:cubicBezTo>
                  <a:cubicBezTo>
                    <a:pt x="509294" y="1302053"/>
                    <a:pt x="508342" y="1287088"/>
                    <a:pt x="517792" y="1280338"/>
                  </a:cubicBezTo>
                  <a:cubicBezTo>
                    <a:pt x="536692" y="1266838"/>
                    <a:pt x="583894" y="1258305"/>
                    <a:pt x="583894" y="1258305"/>
                  </a:cubicBezTo>
                  <a:cubicBezTo>
                    <a:pt x="594911" y="1247288"/>
                    <a:pt x="608302" y="1238218"/>
                    <a:pt x="616944" y="1225254"/>
                  </a:cubicBezTo>
                  <a:cubicBezTo>
                    <a:pt x="623386" y="1215591"/>
                    <a:pt x="627366" y="1203801"/>
                    <a:pt x="627961" y="1192203"/>
                  </a:cubicBezTo>
                  <a:cubicBezTo>
                    <a:pt x="634734" y="1060123"/>
                    <a:pt x="632973" y="927713"/>
                    <a:pt x="638978" y="795596"/>
                  </a:cubicBezTo>
                  <a:cubicBezTo>
                    <a:pt x="640118" y="770527"/>
                    <a:pt x="645071" y="706293"/>
                    <a:pt x="661012" y="674411"/>
                  </a:cubicBezTo>
                  <a:cubicBezTo>
                    <a:pt x="669980" y="656476"/>
                    <a:pt x="699226" y="617681"/>
                    <a:pt x="716096" y="608309"/>
                  </a:cubicBezTo>
                  <a:cubicBezTo>
                    <a:pt x="952081" y="477207"/>
                    <a:pt x="673183" y="658952"/>
                    <a:pt x="815248" y="564242"/>
                  </a:cubicBezTo>
                  <a:cubicBezTo>
                    <a:pt x="822592" y="553225"/>
                    <a:pt x="824040" y="531191"/>
                    <a:pt x="837281" y="531191"/>
                  </a:cubicBezTo>
                  <a:cubicBezTo>
                    <a:pt x="848894" y="531191"/>
                    <a:pt x="845481" y="552976"/>
                    <a:pt x="848298" y="564242"/>
                  </a:cubicBezTo>
                  <a:cubicBezTo>
                    <a:pt x="852840" y="582408"/>
                    <a:pt x="848928" y="603746"/>
                    <a:pt x="859315" y="619326"/>
                  </a:cubicBezTo>
                  <a:cubicBezTo>
                    <a:pt x="865757" y="628989"/>
                    <a:pt x="881349" y="626671"/>
                    <a:pt x="892366" y="630343"/>
                  </a:cubicBezTo>
                  <a:cubicBezTo>
                    <a:pt x="899711" y="619326"/>
                    <a:pt x="908479" y="609136"/>
                    <a:pt x="914400" y="597293"/>
                  </a:cubicBezTo>
                  <a:cubicBezTo>
                    <a:pt x="919593" y="586906"/>
                    <a:pt x="918286" y="573409"/>
                    <a:pt x="925416" y="564242"/>
                  </a:cubicBezTo>
                  <a:cubicBezTo>
                    <a:pt x="944547" y="539645"/>
                    <a:pt x="991518" y="498141"/>
                    <a:pt x="991518" y="498141"/>
                  </a:cubicBezTo>
                  <a:cubicBezTo>
                    <a:pt x="995190" y="483452"/>
                    <a:pt x="996570" y="467990"/>
                    <a:pt x="1002534" y="454073"/>
                  </a:cubicBezTo>
                  <a:cubicBezTo>
                    <a:pt x="1014036" y="427234"/>
                    <a:pt x="1037768" y="407823"/>
                    <a:pt x="1057619" y="387972"/>
                  </a:cubicBezTo>
                  <a:cubicBezTo>
                    <a:pt x="1085311" y="304896"/>
                    <a:pt x="1047956" y="407297"/>
                    <a:pt x="1090669" y="321871"/>
                  </a:cubicBezTo>
                  <a:cubicBezTo>
                    <a:pt x="1095862" y="311484"/>
                    <a:pt x="1094431" y="297888"/>
                    <a:pt x="1101686" y="288820"/>
                  </a:cubicBezTo>
                  <a:cubicBezTo>
                    <a:pt x="1109957" y="278481"/>
                    <a:pt x="1123720" y="274131"/>
                    <a:pt x="1134737" y="266787"/>
                  </a:cubicBezTo>
                  <a:cubicBezTo>
                    <a:pt x="1138409" y="255770"/>
                    <a:pt x="1143235" y="245072"/>
                    <a:pt x="1145754" y="233736"/>
                  </a:cubicBezTo>
                  <a:cubicBezTo>
                    <a:pt x="1150600" y="211930"/>
                    <a:pt x="1149707" y="188826"/>
                    <a:pt x="1156771" y="167635"/>
                  </a:cubicBezTo>
                  <a:cubicBezTo>
                    <a:pt x="1160958" y="155074"/>
                    <a:pt x="1172883" y="146427"/>
                    <a:pt x="1178804" y="134584"/>
                  </a:cubicBezTo>
                  <a:cubicBezTo>
                    <a:pt x="1183997" y="124197"/>
                    <a:pt x="1186149" y="112551"/>
                    <a:pt x="1189821" y="101534"/>
                  </a:cubicBezTo>
                  <a:cubicBezTo>
                    <a:pt x="1164906" y="64162"/>
                    <a:pt x="1213691" y="39104"/>
                    <a:pt x="1145754" y="2441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76826" y="870333"/>
              <a:ext cx="11237497" cy="5509550"/>
            </a:xfrm>
            <a:custGeom>
              <a:avLst/>
              <a:gdLst>
                <a:gd name="connsiteX0" fmla="*/ 292 w 11237497"/>
                <a:gd name="connsiteY0" fmla="*/ 5111826 h 5509550"/>
                <a:gd name="connsiteX1" fmla="*/ 55376 w 11237497"/>
                <a:gd name="connsiteY1" fmla="*/ 5100809 h 5509550"/>
                <a:gd name="connsiteX2" fmla="*/ 66393 w 11237497"/>
                <a:gd name="connsiteY2" fmla="*/ 5067759 h 5509550"/>
                <a:gd name="connsiteX3" fmla="*/ 121478 w 11237497"/>
                <a:gd name="connsiteY3" fmla="*/ 5012674 h 5509550"/>
                <a:gd name="connsiteX4" fmla="*/ 176562 w 11237497"/>
                <a:gd name="connsiteY4" fmla="*/ 4968607 h 5509550"/>
                <a:gd name="connsiteX5" fmla="*/ 209613 w 11237497"/>
                <a:gd name="connsiteY5" fmla="*/ 4935556 h 5509550"/>
                <a:gd name="connsiteX6" fmla="*/ 407916 w 11237497"/>
                <a:gd name="connsiteY6" fmla="*/ 4902506 h 5509550"/>
                <a:gd name="connsiteX7" fmla="*/ 440967 w 11237497"/>
                <a:gd name="connsiteY7" fmla="*/ 4891489 h 5509550"/>
                <a:gd name="connsiteX8" fmla="*/ 507068 w 11237497"/>
                <a:gd name="connsiteY8" fmla="*/ 4847421 h 5509550"/>
                <a:gd name="connsiteX9" fmla="*/ 628254 w 11237497"/>
                <a:gd name="connsiteY9" fmla="*/ 4825387 h 5509550"/>
                <a:gd name="connsiteX10" fmla="*/ 661304 w 11237497"/>
                <a:gd name="connsiteY10" fmla="*/ 4803354 h 5509550"/>
                <a:gd name="connsiteX11" fmla="*/ 694355 w 11237497"/>
                <a:gd name="connsiteY11" fmla="*/ 4792337 h 5509550"/>
                <a:gd name="connsiteX12" fmla="*/ 760456 w 11237497"/>
                <a:gd name="connsiteY12" fmla="*/ 4748269 h 5509550"/>
                <a:gd name="connsiteX13" fmla="*/ 771473 w 11237497"/>
                <a:gd name="connsiteY13" fmla="*/ 4693185 h 5509550"/>
                <a:gd name="connsiteX14" fmla="*/ 980793 w 11237497"/>
                <a:gd name="connsiteY14" fmla="*/ 4649118 h 5509550"/>
                <a:gd name="connsiteX15" fmla="*/ 1013844 w 11237497"/>
                <a:gd name="connsiteY15" fmla="*/ 4638101 h 5509550"/>
                <a:gd name="connsiteX16" fmla="*/ 1112996 w 11237497"/>
                <a:gd name="connsiteY16" fmla="*/ 4560983 h 5509550"/>
                <a:gd name="connsiteX17" fmla="*/ 1135029 w 11237497"/>
                <a:gd name="connsiteY17" fmla="*/ 4527932 h 5509550"/>
                <a:gd name="connsiteX18" fmla="*/ 1190114 w 11237497"/>
                <a:gd name="connsiteY18" fmla="*/ 4428780 h 5509550"/>
                <a:gd name="connsiteX19" fmla="*/ 1212147 w 11237497"/>
                <a:gd name="connsiteY19" fmla="*/ 4395730 h 5509550"/>
                <a:gd name="connsiteX20" fmla="*/ 1322316 w 11237497"/>
                <a:gd name="connsiteY20" fmla="*/ 4384713 h 5509550"/>
                <a:gd name="connsiteX21" fmla="*/ 1355367 w 11237497"/>
                <a:gd name="connsiteY21" fmla="*/ 4274544 h 5509550"/>
                <a:gd name="connsiteX22" fmla="*/ 1366384 w 11237497"/>
                <a:gd name="connsiteY22" fmla="*/ 4241494 h 5509550"/>
                <a:gd name="connsiteX23" fmla="*/ 1465535 w 11237497"/>
                <a:gd name="connsiteY23" fmla="*/ 4153359 h 5509550"/>
                <a:gd name="connsiteX24" fmla="*/ 1564687 w 11237497"/>
                <a:gd name="connsiteY24" fmla="*/ 4076240 h 5509550"/>
                <a:gd name="connsiteX25" fmla="*/ 1597738 w 11237497"/>
                <a:gd name="connsiteY25" fmla="*/ 4043190 h 5509550"/>
                <a:gd name="connsiteX26" fmla="*/ 1619772 w 11237497"/>
                <a:gd name="connsiteY26" fmla="*/ 4010139 h 5509550"/>
                <a:gd name="connsiteX27" fmla="*/ 1652822 w 11237497"/>
                <a:gd name="connsiteY27" fmla="*/ 3999122 h 5509550"/>
                <a:gd name="connsiteX28" fmla="*/ 1718923 w 11237497"/>
                <a:gd name="connsiteY28" fmla="*/ 3944038 h 5509550"/>
                <a:gd name="connsiteX29" fmla="*/ 1751974 w 11237497"/>
                <a:gd name="connsiteY29" fmla="*/ 3910987 h 5509550"/>
                <a:gd name="connsiteX30" fmla="*/ 1829092 w 11237497"/>
                <a:gd name="connsiteY30" fmla="*/ 3899971 h 5509550"/>
                <a:gd name="connsiteX31" fmla="*/ 1895193 w 11237497"/>
                <a:gd name="connsiteY31" fmla="*/ 3877937 h 5509550"/>
                <a:gd name="connsiteX32" fmla="*/ 1928244 w 11237497"/>
                <a:gd name="connsiteY32" fmla="*/ 3866920 h 5509550"/>
                <a:gd name="connsiteX33" fmla="*/ 1961294 w 11237497"/>
                <a:gd name="connsiteY33" fmla="*/ 3844886 h 5509550"/>
                <a:gd name="connsiteX34" fmla="*/ 1983328 w 11237497"/>
                <a:gd name="connsiteY34" fmla="*/ 3811836 h 5509550"/>
                <a:gd name="connsiteX35" fmla="*/ 2016379 w 11237497"/>
                <a:gd name="connsiteY35" fmla="*/ 3800819 h 5509550"/>
                <a:gd name="connsiteX36" fmla="*/ 2060446 w 11237497"/>
                <a:gd name="connsiteY36" fmla="*/ 3745734 h 5509550"/>
                <a:gd name="connsiteX37" fmla="*/ 2115531 w 11237497"/>
                <a:gd name="connsiteY37" fmla="*/ 3690650 h 5509550"/>
                <a:gd name="connsiteX38" fmla="*/ 2137564 w 11237497"/>
                <a:gd name="connsiteY38" fmla="*/ 3657600 h 5509550"/>
                <a:gd name="connsiteX39" fmla="*/ 2225699 w 11237497"/>
                <a:gd name="connsiteY39" fmla="*/ 3558448 h 5509550"/>
                <a:gd name="connsiteX40" fmla="*/ 2247733 w 11237497"/>
                <a:gd name="connsiteY40" fmla="*/ 3481330 h 5509550"/>
                <a:gd name="connsiteX41" fmla="*/ 2313834 w 11237497"/>
                <a:gd name="connsiteY41" fmla="*/ 3437262 h 5509550"/>
                <a:gd name="connsiteX42" fmla="*/ 2401969 w 11237497"/>
                <a:gd name="connsiteY42" fmla="*/ 3382178 h 5509550"/>
                <a:gd name="connsiteX43" fmla="*/ 2435020 w 11237497"/>
                <a:gd name="connsiteY43" fmla="*/ 3371161 h 5509550"/>
                <a:gd name="connsiteX44" fmla="*/ 2611290 w 11237497"/>
                <a:gd name="connsiteY44" fmla="*/ 3382178 h 5509550"/>
                <a:gd name="connsiteX45" fmla="*/ 2622307 w 11237497"/>
                <a:gd name="connsiteY45" fmla="*/ 3558448 h 5509550"/>
                <a:gd name="connsiteX46" fmla="*/ 2666374 w 11237497"/>
                <a:gd name="connsiteY46" fmla="*/ 3624549 h 5509550"/>
                <a:gd name="connsiteX47" fmla="*/ 2677391 w 11237497"/>
                <a:gd name="connsiteY47" fmla="*/ 3657600 h 5509550"/>
                <a:gd name="connsiteX48" fmla="*/ 2721458 w 11237497"/>
                <a:gd name="connsiteY48" fmla="*/ 3800819 h 5509550"/>
                <a:gd name="connsiteX49" fmla="*/ 2754509 w 11237497"/>
                <a:gd name="connsiteY49" fmla="*/ 3811836 h 5509550"/>
                <a:gd name="connsiteX50" fmla="*/ 2809593 w 11237497"/>
                <a:gd name="connsiteY50" fmla="*/ 3866920 h 5509550"/>
                <a:gd name="connsiteX51" fmla="*/ 2831627 w 11237497"/>
                <a:gd name="connsiteY51" fmla="*/ 3899971 h 5509550"/>
                <a:gd name="connsiteX52" fmla="*/ 2897728 w 11237497"/>
                <a:gd name="connsiteY52" fmla="*/ 3933021 h 5509550"/>
                <a:gd name="connsiteX53" fmla="*/ 2941796 w 11237497"/>
                <a:gd name="connsiteY53" fmla="*/ 3944038 h 5509550"/>
                <a:gd name="connsiteX54" fmla="*/ 2996880 w 11237497"/>
                <a:gd name="connsiteY54" fmla="*/ 3999122 h 5509550"/>
                <a:gd name="connsiteX55" fmla="*/ 3051964 w 11237497"/>
                <a:gd name="connsiteY55" fmla="*/ 4054207 h 5509550"/>
                <a:gd name="connsiteX56" fmla="*/ 3118066 w 11237497"/>
                <a:gd name="connsiteY56" fmla="*/ 4032173 h 5509550"/>
                <a:gd name="connsiteX57" fmla="*/ 3184167 w 11237497"/>
                <a:gd name="connsiteY57" fmla="*/ 3988106 h 5509550"/>
                <a:gd name="connsiteX58" fmla="*/ 3206201 w 11237497"/>
                <a:gd name="connsiteY58" fmla="*/ 3955055 h 5509550"/>
                <a:gd name="connsiteX59" fmla="*/ 3217217 w 11237497"/>
                <a:gd name="connsiteY59" fmla="*/ 3922004 h 5509550"/>
                <a:gd name="connsiteX60" fmla="*/ 3250268 w 11237497"/>
                <a:gd name="connsiteY60" fmla="*/ 3910987 h 5509550"/>
                <a:gd name="connsiteX61" fmla="*/ 3283319 w 11237497"/>
                <a:gd name="connsiteY61" fmla="*/ 3888954 h 5509550"/>
                <a:gd name="connsiteX62" fmla="*/ 3349420 w 11237497"/>
                <a:gd name="connsiteY62" fmla="*/ 3855903 h 5509550"/>
                <a:gd name="connsiteX63" fmla="*/ 3382470 w 11237497"/>
                <a:gd name="connsiteY63" fmla="*/ 3822853 h 5509550"/>
                <a:gd name="connsiteX64" fmla="*/ 3404504 w 11237497"/>
                <a:gd name="connsiteY64" fmla="*/ 3789802 h 5509550"/>
                <a:gd name="connsiteX65" fmla="*/ 3437555 w 11237497"/>
                <a:gd name="connsiteY65" fmla="*/ 3778785 h 5509550"/>
                <a:gd name="connsiteX66" fmla="*/ 3459588 w 11237497"/>
                <a:gd name="connsiteY66" fmla="*/ 3745734 h 5509550"/>
                <a:gd name="connsiteX67" fmla="*/ 3503656 w 11237497"/>
                <a:gd name="connsiteY67" fmla="*/ 3734718 h 5509550"/>
                <a:gd name="connsiteX68" fmla="*/ 3536707 w 11237497"/>
                <a:gd name="connsiteY68" fmla="*/ 3723701 h 5509550"/>
                <a:gd name="connsiteX69" fmla="*/ 3613825 w 11237497"/>
                <a:gd name="connsiteY69" fmla="*/ 3811836 h 5509550"/>
                <a:gd name="connsiteX70" fmla="*/ 3635858 w 11237497"/>
                <a:gd name="connsiteY70" fmla="*/ 3844886 h 5509550"/>
                <a:gd name="connsiteX71" fmla="*/ 3701960 w 11237497"/>
                <a:gd name="connsiteY71" fmla="*/ 3866920 h 5509550"/>
                <a:gd name="connsiteX72" fmla="*/ 3955347 w 11237497"/>
                <a:gd name="connsiteY72" fmla="*/ 3712684 h 5509550"/>
                <a:gd name="connsiteX73" fmla="*/ 3999415 w 11237497"/>
                <a:gd name="connsiteY73" fmla="*/ 3701667 h 5509550"/>
                <a:gd name="connsiteX74" fmla="*/ 4164668 w 11237497"/>
                <a:gd name="connsiteY74" fmla="*/ 3679633 h 5509550"/>
                <a:gd name="connsiteX75" fmla="*/ 4440090 w 11237497"/>
                <a:gd name="connsiteY75" fmla="*/ 3668616 h 5509550"/>
                <a:gd name="connsiteX76" fmla="*/ 4495174 w 11237497"/>
                <a:gd name="connsiteY76" fmla="*/ 3613532 h 5509550"/>
                <a:gd name="connsiteX77" fmla="*/ 4506191 w 11237497"/>
                <a:gd name="connsiteY77" fmla="*/ 3580481 h 5509550"/>
                <a:gd name="connsiteX78" fmla="*/ 4539241 w 11237497"/>
                <a:gd name="connsiteY78" fmla="*/ 3558448 h 5509550"/>
                <a:gd name="connsiteX79" fmla="*/ 4572292 w 11237497"/>
                <a:gd name="connsiteY79" fmla="*/ 3492347 h 5509550"/>
                <a:gd name="connsiteX80" fmla="*/ 4616360 w 11237497"/>
                <a:gd name="connsiteY80" fmla="*/ 3470313 h 5509550"/>
                <a:gd name="connsiteX81" fmla="*/ 4682461 w 11237497"/>
                <a:gd name="connsiteY81" fmla="*/ 3437262 h 5509550"/>
                <a:gd name="connsiteX82" fmla="*/ 4715511 w 11237497"/>
                <a:gd name="connsiteY82" fmla="*/ 3415228 h 5509550"/>
                <a:gd name="connsiteX83" fmla="*/ 4715511 w 11237497"/>
                <a:gd name="connsiteY83" fmla="*/ 3283026 h 5509550"/>
                <a:gd name="connsiteX84" fmla="*/ 4682461 w 11237497"/>
                <a:gd name="connsiteY84" fmla="*/ 3272009 h 5509550"/>
                <a:gd name="connsiteX85" fmla="*/ 4660427 w 11237497"/>
                <a:gd name="connsiteY85" fmla="*/ 3238959 h 5509550"/>
                <a:gd name="connsiteX86" fmla="*/ 4671444 w 11237497"/>
                <a:gd name="connsiteY86" fmla="*/ 3117773 h 5509550"/>
                <a:gd name="connsiteX87" fmla="*/ 4704494 w 11237497"/>
                <a:gd name="connsiteY87" fmla="*/ 3106756 h 5509550"/>
                <a:gd name="connsiteX88" fmla="*/ 4781613 w 11237497"/>
                <a:gd name="connsiteY88" fmla="*/ 3095739 h 5509550"/>
                <a:gd name="connsiteX89" fmla="*/ 4814663 w 11237497"/>
                <a:gd name="connsiteY89" fmla="*/ 3084722 h 5509550"/>
                <a:gd name="connsiteX90" fmla="*/ 4858731 w 11237497"/>
                <a:gd name="connsiteY90" fmla="*/ 2985571 h 5509550"/>
                <a:gd name="connsiteX91" fmla="*/ 4869747 w 11237497"/>
                <a:gd name="connsiteY91" fmla="*/ 2941503 h 5509550"/>
                <a:gd name="connsiteX92" fmla="*/ 4902798 w 11237497"/>
                <a:gd name="connsiteY92" fmla="*/ 2930486 h 5509550"/>
                <a:gd name="connsiteX93" fmla="*/ 4946866 w 11237497"/>
                <a:gd name="connsiteY93" fmla="*/ 2710149 h 5509550"/>
                <a:gd name="connsiteX94" fmla="*/ 5001950 w 11237497"/>
                <a:gd name="connsiteY94" fmla="*/ 2699132 h 5509550"/>
                <a:gd name="connsiteX95" fmla="*/ 5057034 w 11237497"/>
                <a:gd name="connsiteY95" fmla="*/ 2655065 h 5509550"/>
                <a:gd name="connsiteX96" fmla="*/ 5079068 w 11237497"/>
                <a:gd name="connsiteY96" fmla="*/ 2622014 h 5509550"/>
                <a:gd name="connsiteX97" fmla="*/ 5090085 w 11237497"/>
                <a:gd name="connsiteY97" fmla="*/ 2588963 h 5509550"/>
                <a:gd name="connsiteX98" fmla="*/ 5123135 w 11237497"/>
                <a:gd name="connsiteY98" fmla="*/ 2577947 h 5509550"/>
                <a:gd name="connsiteX99" fmla="*/ 5145169 w 11237497"/>
                <a:gd name="connsiteY99" fmla="*/ 2544896 h 5509550"/>
                <a:gd name="connsiteX100" fmla="*/ 5178220 w 11237497"/>
                <a:gd name="connsiteY100" fmla="*/ 2533879 h 5509550"/>
                <a:gd name="connsiteX101" fmla="*/ 5222287 w 11237497"/>
                <a:gd name="connsiteY101" fmla="*/ 2489812 h 5509550"/>
                <a:gd name="connsiteX102" fmla="*/ 5233304 w 11237497"/>
                <a:gd name="connsiteY102" fmla="*/ 2456761 h 5509550"/>
                <a:gd name="connsiteX103" fmla="*/ 5244321 w 11237497"/>
                <a:gd name="connsiteY103" fmla="*/ 2335575 h 5509550"/>
                <a:gd name="connsiteX104" fmla="*/ 5266355 w 11237497"/>
                <a:gd name="connsiteY104" fmla="*/ 2302525 h 5509550"/>
                <a:gd name="connsiteX105" fmla="*/ 5299405 w 11237497"/>
                <a:gd name="connsiteY105" fmla="*/ 2203373 h 5509550"/>
                <a:gd name="connsiteX106" fmla="*/ 5310422 w 11237497"/>
                <a:gd name="connsiteY106" fmla="*/ 2170322 h 5509550"/>
                <a:gd name="connsiteX107" fmla="*/ 5343473 w 11237497"/>
                <a:gd name="connsiteY107" fmla="*/ 2148289 h 5509550"/>
                <a:gd name="connsiteX108" fmla="*/ 5420591 w 11237497"/>
                <a:gd name="connsiteY108" fmla="*/ 2060154 h 5509550"/>
                <a:gd name="connsiteX109" fmla="*/ 5442625 w 11237497"/>
                <a:gd name="connsiteY109" fmla="*/ 2027103 h 5509550"/>
                <a:gd name="connsiteX110" fmla="*/ 5475675 w 11237497"/>
                <a:gd name="connsiteY110" fmla="*/ 2005069 h 5509550"/>
                <a:gd name="connsiteX111" fmla="*/ 5497709 w 11237497"/>
                <a:gd name="connsiteY111" fmla="*/ 1938968 h 5509550"/>
                <a:gd name="connsiteX112" fmla="*/ 5508726 w 11237497"/>
                <a:gd name="connsiteY112" fmla="*/ 1905918 h 5509550"/>
                <a:gd name="connsiteX113" fmla="*/ 5475675 w 11237497"/>
                <a:gd name="connsiteY113" fmla="*/ 1883884 h 5509550"/>
                <a:gd name="connsiteX114" fmla="*/ 5464658 w 11237497"/>
                <a:gd name="connsiteY114" fmla="*/ 1762698 h 5509550"/>
                <a:gd name="connsiteX115" fmla="*/ 5497709 w 11237497"/>
                <a:gd name="connsiteY115" fmla="*/ 1751681 h 5509550"/>
                <a:gd name="connsiteX116" fmla="*/ 5541776 w 11237497"/>
                <a:gd name="connsiteY116" fmla="*/ 1740665 h 5509550"/>
                <a:gd name="connsiteX117" fmla="*/ 5596861 w 11237497"/>
                <a:gd name="connsiteY117" fmla="*/ 1575412 h 5509550"/>
                <a:gd name="connsiteX118" fmla="*/ 5662962 w 11237497"/>
                <a:gd name="connsiteY118" fmla="*/ 1553378 h 5509550"/>
                <a:gd name="connsiteX119" fmla="*/ 5696013 w 11237497"/>
                <a:gd name="connsiteY119" fmla="*/ 1531344 h 5509550"/>
                <a:gd name="connsiteX120" fmla="*/ 5762114 w 11237497"/>
                <a:gd name="connsiteY120" fmla="*/ 1498294 h 5509550"/>
                <a:gd name="connsiteX121" fmla="*/ 5927367 w 11237497"/>
                <a:gd name="connsiteY121" fmla="*/ 1509310 h 5509550"/>
                <a:gd name="connsiteX122" fmla="*/ 5982451 w 11237497"/>
                <a:gd name="connsiteY122" fmla="*/ 1608462 h 5509550"/>
                <a:gd name="connsiteX123" fmla="*/ 6004485 w 11237497"/>
                <a:gd name="connsiteY123" fmla="*/ 1685580 h 5509550"/>
                <a:gd name="connsiteX124" fmla="*/ 6015502 w 11237497"/>
                <a:gd name="connsiteY124" fmla="*/ 1718631 h 5509550"/>
                <a:gd name="connsiteX125" fmla="*/ 6081603 w 11237497"/>
                <a:gd name="connsiteY125" fmla="*/ 1751681 h 5509550"/>
                <a:gd name="connsiteX126" fmla="*/ 6213805 w 11237497"/>
                <a:gd name="connsiteY126" fmla="*/ 1740665 h 5509550"/>
                <a:gd name="connsiteX127" fmla="*/ 6224822 w 11237497"/>
                <a:gd name="connsiteY127" fmla="*/ 1707614 h 5509550"/>
                <a:gd name="connsiteX128" fmla="*/ 6235839 w 11237497"/>
                <a:gd name="connsiteY128" fmla="*/ 1542361 h 5509550"/>
                <a:gd name="connsiteX129" fmla="*/ 6246856 w 11237497"/>
                <a:gd name="connsiteY129" fmla="*/ 1498294 h 5509550"/>
                <a:gd name="connsiteX130" fmla="*/ 6279907 w 11237497"/>
                <a:gd name="connsiteY130" fmla="*/ 1432192 h 5509550"/>
                <a:gd name="connsiteX131" fmla="*/ 6312957 w 11237497"/>
                <a:gd name="connsiteY131" fmla="*/ 1410159 h 5509550"/>
                <a:gd name="connsiteX132" fmla="*/ 6334991 w 11237497"/>
                <a:gd name="connsiteY132" fmla="*/ 1377108 h 5509550"/>
                <a:gd name="connsiteX133" fmla="*/ 6401092 w 11237497"/>
                <a:gd name="connsiteY133" fmla="*/ 1355074 h 5509550"/>
                <a:gd name="connsiteX134" fmla="*/ 6423126 w 11237497"/>
                <a:gd name="connsiteY134" fmla="*/ 1288973 h 5509550"/>
                <a:gd name="connsiteX135" fmla="*/ 6434143 w 11237497"/>
                <a:gd name="connsiteY135" fmla="*/ 1255922 h 5509550"/>
                <a:gd name="connsiteX136" fmla="*/ 6445160 w 11237497"/>
                <a:gd name="connsiteY136" fmla="*/ 1178804 h 5509550"/>
                <a:gd name="connsiteX137" fmla="*/ 6478210 w 11237497"/>
                <a:gd name="connsiteY137" fmla="*/ 1167787 h 5509550"/>
                <a:gd name="connsiteX138" fmla="*/ 6544311 w 11237497"/>
                <a:gd name="connsiteY138" fmla="*/ 1123720 h 5509550"/>
                <a:gd name="connsiteX139" fmla="*/ 6753632 w 11237497"/>
                <a:gd name="connsiteY139" fmla="*/ 1134737 h 5509550"/>
                <a:gd name="connsiteX140" fmla="*/ 6764649 w 11237497"/>
                <a:gd name="connsiteY140" fmla="*/ 1167787 h 5509550"/>
                <a:gd name="connsiteX141" fmla="*/ 6841767 w 11237497"/>
                <a:gd name="connsiteY141" fmla="*/ 1156771 h 5509550"/>
                <a:gd name="connsiteX142" fmla="*/ 6896851 w 11237497"/>
                <a:gd name="connsiteY142" fmla="*/ 1057619 h 5509550"/>
                <a:gd name="connsiteX143" fmla="*/ 6907868 w 11237497"/>
                <a:gd name="connsiteY143" fmla="*/ 991518 h 5509550"/>
                <a:gd name="connsiteX144" fmla="*/ 7007020 w 11237497"/>
                <a:gd name="connsiteY144" fmla="*/ 903383 h 5509550"/>
                <a:gd name="connsiteX145" fmla="*/ 7062104 w 11237497"/>
                <a:gd name="connsiteY145" fmla="*/ 848298 h 5509550"/>
                <a:gd name="connsiteX146" fmla="*/ 7084138 w 11237497"/>
                <a:gd name="connsiteY146" fmla="*/ 815248 h 5509550"/>
                <a:gd name="connsiteX147" fmla="*/ 7117188 w 11237497"/>
                <a:gd name="connsiteY147" fmla="*/ 782197 h 5509550"/>
                <a:gd name="connsiteX148" fmla="*/ 7183290 w 11237497"/>
                <a:gd name="connsiteY148" fmla="*/ 649995 h 5509550"/>
                <a:gd name="connsiteX149" fmla="*/ 7205323 w 11237497"/>
                <a:gd name="connsiteY149" fmla="*/ 616944 h 5509550"/>
                <a:gd name="connsiteX150" fmla="*/ 7194307 w 11237497"/>
                <a:gd name="connsiteY150" fmla="*/ 561860 h 5509550"/>
                <a:gd name="connsiteX151" fmla="*/ 7172273 w 11237497"/>
                <a:gd name="connsiteY151" fmla="*/ 528809 h 5509550"/>
                <a:gd name="connsiteX152" fmla="*/ 7161256 w 11237497"/>
                <a:gd name="connsiteY152" fmla="*/ 495759 h 5509550"/>
                <a:gd name="connsiteX153" fmla="*/ 7216340 w 11237497"/>
                <a:gd name="connsiteY153" fmla="*/ 374573 h 5509550"/>
                <a:gd name="connsiteX154" fmla="*/ 7282441 w 11237497"/>
                <a:gd name="connsiteY154" fmla="*/ 352539 h 5509550"/>
                <a:gd name="connsiteX155" fmla="*/ 7348543 w 11237497"/>
                <a:gd name="connsiteY155" fmla="*/ 308472 h 5509550"/>
                <a:gd name="connsiteX156" fmla="*/ 7370576 w 11237497"/>
                <a:gd name="connsiteY156" fmla="*/ 88134 h 5509550"/>
                <a:gd name="connsiteX157" fmla="*/ 7403627 w 11237497"/>
                <a:gd name="connsiteY157" fmla="*/ 22033 h 5509550"/>
                <a:gd name="connsiteX158" fmla="*/ 7436678 w 11237497"/>
                <a:gd name="connsiteY158" fmla="*/ 0 h 5509550"/>
                <a:gd name="connsiteX159" fmla="*/ 7701082 w 11237497"/>
                <a:gd name="connsiteY159" fmla="*/ 11016 h 5509550"/>
                <a:gd name="connsiteX160" fmla="*/ 7734133 w 11237497"/>
                <a:gd name="connsiteY160" fmla="*/ 33050 h 5509550"/>
                <a:gd name="connsiteX161" fmla="*/ 7778201 w 11237497"/>
                <a:gd name="connsiteY161" fmla="*/ 88134 h 5509550"/>
                <a:gd name="connsiteX162" fmla="*/ 7789217 w 11237497"/>
                <a:gd name="connsiteY162" fmla="*/ 121185 h 5509550"/>
                <a:gd name="connsiteX163" fmla="*/ 7800234 w 11237497"/>
                <a:gd name="connsiteY163" fmla="*/ 165253 h 5509550"/>
                <a:gd name="connsiteX164" fmla="*/ 7833285 w 11237497"/>
                <a:gd name="connsiteY164" fmla="*/ 198303 h 5509550"/>
                <a:gd name="connsiteX165" fmla="*/ 7855319 w 11237497"/>
                <a:gd name="connsiteY165" fmla="*/ 264404 h 5509550"/>
                <a:gd name="connsiteX166" fmla="*/ 7954470 w 11237497"/>
                <a:gd name="connsiteY166" fmla="*/ 341522 h 5509550"/>
                <a:gd name="connsiteX167" fmla="*/ 8020572 w 11237497"/>
                <a:gd name="connsiteY167" fmla="*/ 374573 h 5509550"/>
                <a:gd name="connsiteX168" fmla="*/ 8053622 w 11237497"/>
                <a:gd name="connsiteY168" fmla="*/ 407624 h 5509550"/>
                <a:gd name="connsiteX169" fmla="*/ 8097690 w 11237497"/>
                <a:gd name="connsiteY169" fmla="*/ 418640 h 5509550"/>
                <a:gd name="connsiteX170" fmla="*/ 8163791 w 11237497"/>
                <a:gd name="connsiteY170" fmla="*/ 451691 h 5509550"/>
                <a:gd name="connsiteX171" fmla="*/ 8218875 w 11237497"/>
                <a:gd name="connsiteY171" fmla="*/ 440674 h 5509550"/>
                <a:gd name="connsiteX172" fmla="*/ 8229892 w 11237497"/>
                <a:gd name="connsiteY172" fmla="*/ 407624 h 5509550"/>
                <a:gd name="connsiteX173" fmla="*/ 8240909 w 11237497"/>
                <a:gd name="connsiteY173" fmla="*/ 352539 h 5509550"/>
                <a:gd name="connsiteX174" fmla="*/ 8295993 w 11237497"/>
                <a:gd name="connsiteY174" fmla="*/ 341522 h 5509550"/>
                <a:gd name="connsiteX175" fmla="*/ 8362094 w 11237497"/>
                <a:gd name="connsiteY175" fmla="*/ 319489 h 5509550"/>
                <a:gd name="connsiteX176" fmla="*/ 8428196 w 11237497"/>
                <a:gd name="connsiteY176" fmla="*/ 286438 h 5509550"/>
                <a:gd name="connsiteX177" fmla="*/ 8450229 w 11237497"/>
                <a:gd name="connsiteY177" fmla="*/ 253387 h 5509550"/>
                <a:gd name="connsiteX178" fmla="*/ 8483280 w 11237497"/>
                <a:gd name="connsiteY178" fmla="*/ 242371 h 5509550"/>
                <a:gd name="connsiteX179" fmla="*/ 8681584 w 11237497"/>
                <a:gd name="connsiteY179" fmla="*/ 253387 h 5509550"/>
                <a:gd name="connsiteX180" fmla="*/ 8736668 w 11237497"/>
                <a:gd name="connsiteY180" fmla="*/ 319489 h 5509550"/>
                <a:gd name="connsiteX181" fmla="*/ 8769719 w 11237497"/>
                <a:gd name="connsiteY181" fmla="*/ 352539 h 5509550"/>
                <a:gd name="connsiteX182" fmla="*/ 8813786 w 11237497"/>
                <a:gd name="connsiteY182" fmla="*/ 418640 h 5509550"/>
                <a:gd name="connsiteX183" fmla="*/ 8835820 w 11237497"/>
                <a:gd name="connsiteY183" fmla="*/ 451691 h 5509550"/>
                <a:gd name="connsiteX184" fmla="*/ 8868870 w 11237497"/>
                <a:gd name="connsiteY184" fmla="*/ 462708 h 5509550"/>
                <a:gd name="connsiteX185" fmla="*/ 8879887 w 11237497"/>
                <a:gd name="connsiteY185" fmla="*/ 506775 h 5509550"/>
                <a:gd name="connsiteX186" fmla="*/ 8879887 w 11237497"/>
                <a:gd name="connsiteY186" fmla="*/ 594910 h 5509550"/>
                <a:gd name="connsiteX187" fmla="*/ 8824803 w 11237497"/>
                <a:gd name="connsiteY187" fmla="*/ 605927 h 5509550"/>
                <a:gd name="connsiteX188" fmla="*/ 8835820 w 11237497"/>
                <a:gd name="connsiteY188" fmla="*/ 727113 h 5509550"/>
                <a:gd name="connsiteX189" fmla="*/ 9001073 w 11237497"/>
                <a:gd name="connsiteY189" fmla="*/ 738130 h 5509550"/>
                <a:gd name="connsiteX190" fmla="*/ 9034123 w 11237497"/>
                <a:gd name="connsiteY190" fmla="*/ 760163 h 5509550"/>
                <a:gd name="connsiteX191" fmla="*/ 9067174 w 11237497"/>
                <a:gd name="connsiteY191" fmla="*/ 804231 h 5509550"/>
                <a:gd name="connsiteX192" fmla="*/ 9078191 w 11237497"/>
                <a:gd name="connsiteY192" fmla="*/ 837281 h 5509550"/>
                <a:gd name="connsiteX193" fmla="*/ 9144292 w 11237497"/>
                <a:gd name="connsiteY193" fmla="*/ 903383 h 5509550"/>
                <a:gd name="connsiteX194" fmla="*/ 9221410 w 11237497"/>
                <a:gd name="connsiteY194" fmla="*/ 925416 h 5509550"/>
                <a:gd name="connsiteX195" fmla="*/ 9309545 w 11237497"/>
                <a:gd name="connsiteY195" fmla="*/ 947450 h 5509550"/>
                <a:gd name="connsiteX196" fmla="*/ 9331579 w 11237497"/>
                <a:gd name="connsiteY196" fmla="*/ 980501 h 5509550"/>
                <a:gd name="connsiteX197" fmla="*/ 9364629 w 11237497"/>
                <a:gd name="connsiteY197" fmla="*/ 1002534 h 5509550"/>
                <a:gd name="connsiteX198" fmla="*/ 9386663 w 11237497"/>
                <a:gd name="connsiteY198" fmla="*/ 1068636 h 5509550"/>
                <a:gd name="connsiteX199" fmla="*/ 9397680 w 11237497"/>
                <a:gd name="connsiteY199" fmla="*/ 1112703 h 5509550"/>
                <a:gd name="connsiteX200" fmla="*/ 9430731 w 11237497"/>
                <a:gd name="connsiteY200" fmla="*/ 1134737 h 5509550"/>
                <a:gd name="connsiteX201" fmla="*/ 9452764 w 11237497"/>
                <a:gd name="connsiteY201" fmla="*/ 1167787 h 5509550"/>
                <a:gd name="connsiteX202" fmla="*/ 9474798 w 11237497"/>
                <a:gd name="connsiteY202" fmla="*/ 1244906 h 5509550"/>
                <a:gd name="connsiteX203" fmla="*/ 9485815 w 11237497"/>
                <a:gd name="connsiteY203" fmla="*/ 1277956 h 5509550"/>
                <a:gd name="connsiteX204" fmla="*/ 9474798 w 11237497"/>
                <a:gd name="connsiteY204" fmla="*/ 1586428 h 5509550"/>
                <a:gd name="connsiteX205" fmla="*/ 9463781 w 11237497"/>
                <a:gd name="connsiteY205" fmla="*/ 1630496 h 5509550"/>
                <a:gd name="connsiteX206" fmla="*/ 9320562 w 11237497"/>
                <a:gd name="connsiteY206" fmla="*/ 1641513 h 5509550"/>
                <a:gd name="connsiteX207" fmla="*/ 9309545 w 11237497"/>
                <a:gd name="connsiteY207" fmla="*/ 1740665 h 5509550"/>
                <a:gd name="connsiteX208" fmla="*/ 9155309 w 11237497"/>
                <a:gd name="connsiteY208" fmla="*/ 1773715 h 5509550"/>
                <a:gd name="connsiteX209" fmla="*/ 9133275 w 11237497"/>
                <a:gd name="connsiteY209" fmla="*/ 1806766 h 5509550"/>
                <a:gd name="connsiteX210" fmla="*/ 9419714 w 11237497"/>
                <a:gd name="connsiteY210" fmla="*/ 1872867 h 5509550"/>
                <a:gd name="connsiteX211" fmla="*/ 9452764 w 11237497"/>
                <a:gd name="connsiteY211" fmla="*/ 1883884 h 5509550"/>
                <a:gd name="connsiteX212" fmla="*/ 9463781 w 11237497"/>
                <a:gd name="connsiteY212" fmla="*/ 1961002 h 5509550"/>
                <a:gd name="connsiteX213" fmla="*/ 9474798 w 11237497"/>
                <a:gd name="connsiteY213" fmla="*/ 2049137 h 5509550"/>
                <a:gd name="connsiteX214" fmla="*/ 9507849 w 11237497"/>
                <a:gd name="connsiteY214" fmla="*/ 2060154 h 5509550"/>
                <a:gd name="connsiteX215" fmla="*/ 9540899 w 11237497"/>
                <a:gd name="connsiteY215" fmla="*/ 2082187 h 5509550"/>
                <a:gd name="connsiteX216" fmla="*/ 9673102 w 11237497"/>
                <a:gd name="connsiteY216" fmla="*/ 2192356 h 5509550"/>
                <a:gd name="connsiteX217" fmla="*/ 9761237 w 11237497"/>
                <a:gd name="connsiteY217" fmla="*/ 2214390 h 5509550"/>
                <a:gd name="connsiteX218" fmla="*/ 9915473 w 11237497"/>
                <a:gd name="connsiteY218" fmla="*/ 2247440 h 5509550"/>
                <a:gd name="connsiteX219" fmla="*/ 10014625 w 11237497"/>
                <a:gd name="connsiteY219" fmla="*/ 2280491 h 5509550"/>
                <a:gd name="connsiteX220" fmla="*/ 10047675 w 11237497"/>
                <a:gd name="connsiteY220" fmla="*/ 2302525 h 5509550"/>
                <a:gd name="connsiteX221" fmla="*/ 10080726 w 11237497"/>
                <a:gd name="connsiteY221" fmla="*/ 2313542 h 5509550"/>
                <a:gd name="connsiteX222" fmla="*/ 10146827 w 11237497"/>
                <a:gd name="connsiteY222" fmla="*/ 2346592 h 5509550"/>
                <a:gd name="connsiteX223" fmla="*/ 10168861 w 11237497"/>
                <a:gd name="connsiteY223" fmla="*/ 2379643 h 5509550"/>
                <a:gd name="connsiteX224" fmla="*/ 10234962 w 11237497"/>
                <a:gd name="connsiteY224" fmla="*/ 2401677 h 5509550"/>
                <a:gd name="connsiteX225" fmla="*/ 10256996 w 11237497"/>
                <a:gd name="connsiteY225" fmla="*/ 2434727 h 5509550"/>
                <a:gd name="connsiteX226" fmla="*/ 10323097 w 11237497"/>
                <a:gd name="connsiteY226" fmla="*/ 2456761 h 5509550"/>
                <a:gd name="connsiteX227" fmla="*/ 10345131 w 11237497"/>
                <a:gd name="connsiteY227" fmla="*/ 2489812 h 5509550"/>
                <a:gd name="connsiteX228" fmla="*/ 10411232 w 11237497"/>
                <a:gd name="connsiteY228" fmla="*/ 2522862 h 5509550"/>
                <a:gd name="connsiteX229" fmla="*/ 10455299 w 11237497"/>
                <a:gd name="connsiteY229" fmla="*/ 2588963 h 5509550"/>
                <a:gd name="connsiteX230" fmla="*/ 10532417 w 11237497"/>
                <a:gd name="connsiteY230" fmla="*/ 2677098 h 5509550"/>
                <a:gd name="connsiteX231" fmla="*/ 10576485 w 11237497"/>
                <a:gd name="connsiteY231" fmla="*/ 2732183 h 5509550"/>
                <a:gd name="connsiteX232" fmla="*/ 10609535 w 11237497"/>
                <a:gd name="connsiteY232" fmla="*/ 2809301 h 5509550"/>
                <a:gd name="connsiteX233" fmla="*/ 10664620 w 11237497"/>
                <a:gd name="connsiteY233" fmla="*/ 2908453 h 5509550"/>
                <a:gd name="connsiteX234" fmla="*/ 10653603 w 11237497"/>
                <a:gd name="connsiteY234" fmla="*/ 3360144 h 5509550"/>
                <a:gd name="connsiteX235" fmla="*/ 10609535 w 11237497"/>
                <a:gd name="connsiteY235" fmla="*/ 3371161 h 5509550"/>
                <a:gd name="connsiteX236" fmla="*/ 10620552 w 11237497"/>
                <a:gd name="connsiteY236" fmla="*/ 3481330 h 5509550"/>
                <a:gd name="connsiteX237" fmla="*/ 10653603 w 11237497"/>
                <a:gd name="connsiteY237" fmla="*/ 3514380 h 5509550"/>
                <a:gd name="connsiteX238" fmla="*/ 10686654 w 11237497"/>
                <a:gd name="connsiteY238" fmla="*/ 3580481 h 5509550"/>
                <a:gd name="connsiteX239" fmla="*/ 10686654 w 11237497"/>
                <a:gd name="connsiteY239" fmla="*/ 3933021 h 5509550"/>
                <a:gd name="connsiteX240" fmla="*/ 10477333 w 11237497"/>
                <a:gd name="connsiteY240" fmla="*/ 3944038 h 5509550"/>
                <a:gd name="connsiteX241" fmla="*/ 10422249 w 11237497"/>
                <a:gd name="connsiteY241" fmla="*/ 3955055 h 5509550"/>
                <a:gd name="connsiteX242" fmla="*/ 10433266 w 11237497"/>
                <a:gd name="connsiteY242" fmla="*/ 3999122 h 5509550"/>
                <a:gd name="connsiteX243" fmla="*/ 10609535 w 11237497"/>
                <a:gd name="connsiteY243" fmla="*/ 4010139 h 5509550"/>
                <a:gd name="connsiteX244" fmla="*/ 10653603 w 11237497"/>
                <a:gd name="connsiteY244" fmla="*/ 4230477 h 5509550"/>
                <a:gd name="connsiteX245" fmla="*/ 10686654 w 11237497"/>
                <a:gd name="connsiteY245" fmla="*/ 4252510 h 5509550"/>
                <a:gd name="connsiteX246" fmla="*/ 10730721 w 11237497"/>
                <a:gd name="connsiteY246" fmla="*/ 4351662 h 5509550"/>
                <a:gd name="connsiteX247" fmla="*/ 10862923 w 11237497"/>
                <a:gd name="connsiteY247" fmla="*/ 4406747 h 5509550"/>
                <a:gd name="connsiteX248" fmla="*/ 10873940 w 11237497"/>
                <a:gd name="connsiteY248" fmla="*/ 4340645 h 5509550"/>
                <a:gd name="connsiteX249" fmla="*/ 10906991 w 11237497"/>
                <a:gd name="connsiteY249" fmla="*/ 4329628 h 5509550"/>
                <a:gd name="connsiteX250" fmla="*/ 10995126 w 11237497"/>
                <a:gd name="connsiteY250" fmla="*/ 4340645 h 5509550"/>
                <a:gd name="connsiteX251" fmla="*/ 11006143 w 11237497"/>
                <a:gd name="connsiteY251" fmla="*/ 4428780 h 5509550"/>
                <a:gd name="connsiteX252" fmla="*/ 11028176 w 11237497"/>
                <a:gd name="connsiteY252" fmla="*/ 4461831 h 5509550"/>
                <a:gd name="connsiteX253" fmla="*/ 11039193 w 11237497"/>
                <a:gd name="connsiteY253" fmla="*/ 4494881 h 5509550"/>
                <a:gd name="connsiteX254" fmla="*/ 11050210 w 11237497"/>
                <a:gd name="connsiteY254" fmla="*/ 4605050 h 5509550"/>
                <a:gd name="connsiteX255" fmla="*/ 11072244 w 11237497"/>
                <a:gd name="connsiteY255" fmla="*/ 4671151 h 5509550"/>
                <a:gd name="connsiteX256" fmla="*/ 11083261 w 11237497"/>
                <a:gd name="connsiteY256" fmla="*/ 4704202 h 5509550"/>
                <a:gd name="connsiteX257" fmla="*/ 11105294 w 11237497"/>
                <a:gd name="connsiteY257" fmla="*/ 4737253 h 5509550"/>
                <a:gd name="connsiteX258" fmla="*/ 11149362 w 11237497"/>
                <a:gd name="connsiteY258" fmla="*/ 4836404 h 5509550"/>
                <a:gd name="connsiteX259" fmla="*/ 11182413 w 11237497"/>
                <a:gd name="connsiteY259" fmla="*/ 4869455 h 5509550"/>
                <a:gd name="connsiteX260" fmla="*/ 11193429 w 11237497"/>
                <a:gd name="connsiteY260" fmla="*/ 4902506 h 5509550"/>
                <a:gd name="connsiteX261" fmla="*/ 11204446 w 11237497"/>
                <a:gd name="connsiteY261" fmla="*/ 4957590 h 5509550"/>
                <a:gd name="connsiteX262" fmla="*/ 11226480 w 11237497"/>
                <a:gd name="connsiteY262" fmla="*/ 4990640 h 5509550"/>
                <a:gd name="connsiteX263" fmla="*/ 11237497 w 11237497"/>
                <a:gd name="connsiteY263" fmla="*/ 5023691 h 5509550"/>
                <a:gd name="connsiteX264" fmla="*/ 11193429 w 11237497"/>
                <a:gd name="connsiteY264" fmla="*/ 5122843 h 5509550"/>
                <a:gd name="connsiteX265" fmla="*/ 11149362 w 11237497"/>
                <a:gd name="connsiteY265" fmla="*/ 5133860 h 5509550"/>
                <a:gd name="connsiteX266" fmla="*/ 11072244 w 11237497"/>
                <a:gd name="connsiteY266" fmla="*/ 5155894 h 5509550"/>
                <a:gd name="connsiteX267" fmla="*/ 10951058 w 11237497"/>
                <a:gd name="connsiteY267" fmla="*/ 5166910 h 5509550"/>
                <a:gd name="connsiteX268" fmla="*/ 10906991 w 11237497"/>
                <a:gd name="connsiteY268" fmla="*/ 5199961 h 5509550"/>
                <a:gd name="connsiteX269" fmla="*/ 10818856 w 11237497"/>
                <a:gd name="connsiteY269" fmla="*/ 5221995 h 5509550"/>
                <a:gd name="connsiteX270" fmla="*/ 10708687 w 11237497"/>
                <a:gd name="connsiteY270" fmla="*/ 5244028 h 5509550"/>
                <a:gd name="connsiteX271" fmla="*/ 10675637 w 11237497"/>
                <a:gd name="connsiteY271" fmla="*/ 5255045 h 5509550"/>
                <a:gd name="connsiteX272" fmla="*/ 10455299 w 11237497"/>
                <a:gd name="connsiteY272" fmla="*/ 5299113 h 5509550"/>
                <a:gd name="connsiteX273" fmla="*/ 10268013 w 11237497"/>
                <a:gd name="connsiteY273" fmla="*/ 5332163 h 5509550"/>
                <a:gd name="connsiteX274" fmla="*/ 10190894 w 11237497"/>
                <a:gd name="connsiteY274" fmla="*/ 5365214 h 5509550"/>
                <a:gd name="connsiteX275" fmla="*/ 9981574 w 11237497"/>
                <a:gd name="connsiteY275" fmla="*/ 5387248 h 5509550"/>
                <a:gd name="connsiteX276" fmla="*/ 9915473 w 11237497"/>
                <a:gd name="connsiteY276" fmla="*/ 5398265 h 5509550"/>
                <a:gd name="connsiteX277" fmla="*/ 9717169 w 11237497"/>
                <a:gd name="connsiteY277" fmla="*/ 5409281 h 5509550"/>
                <a:gd name="connsiteX278" fmla="*/ 7227357 w 11237497"/>
                <a:gd name="connsiteY278" fmla="*/ 5398265 h 5509550"/>
                <a:gd name="connsiteX279" fmla="*/ 5916350 w 11237497"/>
                <a:gd name="connsiteY279" fmla="*/ 5409281 h 5509550"/>
                <a:gd name="connsiteX280" fmla="*/ 5872282 w 11237497"/>
                <a:gd name="connsiteY280" fmla="*/ 5420298 h 5509550"/>
                <a:gd name="connsiteX281" fmla="*/ 5773131 w 11237497"/>
                <a:gd name="connsiteY281" fmla="*/ 5431315 h 5509550"/>
                <a:gd name="connsiteX282" fmla="*/ 5696013 w 11237497"/>
                <a:gd name="connsiteY282" fmla="*/ 5442332 h 5509550"/>
                <a:gd name="connsiteX283" fmla="*/ 5629911 w 11237497"/>
                <a:gd name="connsiteY283" fmla="*/ 5453349 h 5509550"/>
                <a:gd name="connsiteX284" fmla="*/ 5453641 w 11237497"/>
                <a:gd name="connsiteY284" fmla="*/ 5464366 h 5509550"/>
                <a:gd name="connsiteX285" fmla="*/ 5101102 w 11237497"/>
                <a:gd name="connsiteY285" fmla="*/ 5453349 h 5509550"/>
                <a:gd name="connsiteX286" fmla="*/ 5068051 w 11237497"/>
                <a:gd name="connsiteY286" fmla="*/ 5442332 h 5509550"/>
                <a:gd name="connsiteX287" fmla="*/ 4847714 w 11237497"/>
                <a:gd name="connsiteY287" fmla="*/ 5431315 h 5509550"/>
                <a:gd name="connsiteX288" fmla="*/ 4671444 w 11237497"/>
                <a:gd name="connsiteY288" fmla="*/ 5398265 h 5509550"/>
                <a:gd name="connsiteX289" fmla="*/ 4385005 w 11237497"/>
                <a:gd name="connsiteY289" fmla="*/ 5409281 h 5509550"/>
                <a:gd name="connsiteX290" fmla="*/ 4340938 w 11237497"/>
                <a:gd name="connsiteY290" fmla="*/ 5420298 h 5509550"/>
                <a:gd name="connsiteX291" fmla="*/ 4230769 w 11237497"/>
                <a:gd name="connsiteY291" fmla="*/ 5442332 h 5509550"/>
                <a:gd name="connsiteX292" fmla="*/ 4153651 w 11237497"/>
                <a:gd name="connsiteY292" fmla="*/ 5464366 h 5509550"/>
                <a:gd name="connsiteX293" fmla="*/ 3922297 w 11237497"/>
                <a:gd name="connsiteY293" fmla="*/ 5475383 h 5509550"/>
                <a:gd name="connsiteX294" fmla="*/ 3768061 w 11237497"/>
                <a:gd name="connsiteY294" fmla="*/ 5486400 h 5509550"/>
                <a:gd name="connsiteX295" fmla="*/ 3382470 w 11237497"/>
                <a:gd name="connsiteY295" fmla="*/ 5508433 h 5509550"/>
                <a:gd name="connsiteX296" fmla="*/ 2622307 w 11237497"/>
                <a:gd name="connsiteY296" fmla="*/ 5497416 h 5509550"/>
                <a:gd name="connsiteX297" fmla="*/ 2556205 w 11237497"/>
                <a:gd name="connsiteY297" fmla="*/ 5453349 h 5509550"/>
                <a:gd name="connsiteX298" fmla="*/ 2512138 w 11237497"/>
                <a:gd name="connsiteY298" fmla="*/ 5387248 h 5509550"/>
                <a:gd name="connsiteX299" fmla="*/ 2501121 w 11237497"/>
                <a:gd name="connsiteY299" fmla="*/ 5354197 h 5509550"/>
                <a:gd name="connsiteX300" fmla="*/ 2457054 w 11237497"/>
                <a:gd name="connsiteY300" fmla="*/ 5343180 h 5509550"/>
                <a:gd name="connsiteX301" fmla="*/ 2424003 w 11237497"/>
                <a:gd name="connsiteY301" fmla="*/ 5332163 h 5509550"/>
                <a:gd name="connsiteX302" fmla="*/ 1344350 w 11237497"/>
                <a:gd name="connsiteY302" fmla="*/ 5310130 h 5509550"/>
                <a:gd name="connsiteX303" fmla="*/ 1223164 w 11237497"/>
                <a:gd name="connsiteY303" fmla="*/ 5299113 h 5509550"/>
                <a:gd name="connsiteX304" fmla="*/ 1168080 w 11237497"/>
                <a:gd name="connsiteY304" fmla="*/ 5288096 h 5509550"/>
                <a:gd name="connsiteX305" fmla="*/ 991810 w 11237497"/>
                <a:gd name="connsiteY305" fmla="*/ 5277079 h 5509550"/>
                <a:gd name="connsiteX306" fmla="*/ 892658 w 11237497"/>
                <a:gd name="connsiteY306" fmla="*/ 5255045 h 5509550"/>
                <a:gd name="connsiteX307" fmla="*/ 782490 w 11237497"/>
                <a:gd name="connsiteY307" fmla="*/ 5221995 h 5509550"/>
                <a:gd name="connsiteX308" fmla="*/ 705372 w 11237497"/>
                <a:gd name="connsiteY308" fmla="*/ 5188944 h 5509550"/>
                <a:gd name="connsiteX309" fmla="*/ 661304 w 11237497"/>
                <a:gd name="connsiteY309" fmla="*/ 5177927 h 5509550"/>
                <a:gd name="connsiteX310" fmla="*/ 617237 w 11237497"/>
                <a:gd name="connsiteY310" fmla="*/ 5155894 h 5509550"/>
                <a:gd name="connsiteX311" fmla="*/ 44360 w 11237497"/>
                <a:gd name="connsiteY311" fmla="*/ 5144877 h 5509550"/>
                <a:gd name="connsiteX312" fmla="*/ 292 w 11237497"/>
                <a:gd name="connsiteY312" fmla="*/ 5111826 h 55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</a:cxnLst>
              <a:rect l="l" t="t" r="r" b="b"/>
              <a:pathLst>
                <a:path w="11237497" h="5509550">
                  <a:moveTo>
                    <a:pt x="292" y="5111826"/>
                  </a:moveTo>
                  <a:cubicBezTo>
                    <a:pt x="2128" y="5104481"/>
                    <a:pt x="39796" y="5111196"/>
                    <a:pt x="55376" y="5100809"/>
                  </a:cubicBezTo>
                  <a:cubicBezTo>
                    <a:pt x="65038" y="5094368"/>
                    <a:pt x="61200" y="5078146"/>
                    <a:pt x="66393" y="5067759"/>
                  </a:cubicBezTo>
                  <a:cubicBezTo>
                    <a:pt x="84755" y="5031035"/>
                    <a:pt x="88427" y="5034708"/>
                    <a:pt x="121478" y="5012674"/>
                  </a:cubicBezTo>
                  <a:cubicBezTo>
                    <a:pt x="170754" y="4938760"/>
                    <a:pt x="112706" y="5011178"/>
                    <a:pt x="176562" y="4968607"/>
                  </a:cubicBezTo>
                  <a:cubicBezTo>
                    <a:pt x="189526" y="4959965"/>
                    <a:pt x="197644" y="4945530"/>
                    <a:pt x="209613" y="4935556"/>
                  </a:cubicBezTo>
                  <a:cubicBezTo>
                    <a:pt x="271428" y="4884043"/>
                    <a:pt x="301040" y="4909631"/>
                    <a:pt x="407916" y="4902506"/>
                  </a:cubicBezTo>
                  <a:cubicBezTo>
                    <a:pt x="418933" y="4898834"/>
                    <a:pt x="430815" y="4897129"/>
                    <a:pt x="440967" y="4891489"/>
                  </a:cubicBezTo>
                  <a:cubicBezTo>
                    <a:pt x="464116" y="4878628"/>
                    <a:pt x="481946" y="4855795"/>
                    <a:pt x="507068" y="4847421"/>
                  </a:cubicBezTo>
                  <a:cubicBezTo>
                    <a:pt x="568207" y="4827041"/>
                    <a:pt x="528596" y="4837844"/>
                    <a:pt x="628254" y="4825387"/>
                  </a:cubicBezTo>
                  <a:cubicBezTo>
                    <a:pt x="639271" y="4818043"/>
                    <a:pt x="649461" y="4809275"/>
                    <a:pt x="661304" y="4803354"/>
                  </a:cubicBezTo>
                  <a:cubicBezTo>
                    <a:pt x="671691" y="4798161"/>
                    <a:pt x="684203" y="4797977"/>
                    <a:pt x="694355" y="4792337"/>
                  </a:cubicBezTo>
                  <a:cubicBezTo>
                    <a:pt x="717504" y="4779476"/>
                    <a:pt x="760456" y="4748269"/>
                    <a:pt x="760456" y="4748269"/>
                  </a:cubicBezTo>
                  <a:cubicBezTo>
                    <a:pt x="764128" y="4729908"/>
                    <a:pt x="764898" y="4710718"/>
                    <a:pt x="771473" y="4693185"/>
                  </a:cubicBezTo>
                  <a:cubicBezTo>
                    <a:pt x="802820" y="4609593"/>
                    <a:pt x="900139" y="4653862"/>
                    <a:pt x="980793" y="4649118"/>
                  </a:cubicBezTo>
                  <a:cubicBezTo>
                    <a:pt x="991810" y="4645446"/>
                    <a:pt x="1003692" y="4643741"/>
                    <a:pt x="1013844" y="4638101"/>
                  </a:cubicBezTo>
                  <a:cubicBezTo>
                    <a:pt x="1051960" y="4616925"/>
                    <a:pt x="1085311" y="4594205"/>
                    <a:pt x="1112996" y="4560983"/>
                  </a:cubicBezTo>
                  <a:cubicBezTo>
                    <a:pt x="1121472" y="4550811"/>
                    <a:pt x="1127685" y="4538949"/>
                    <a:pt x="1135029" y="4527932"/>
                  </a:cubicBezTo>
                  <a:cubicBezTo>
                    <a:pt x="1152832" y="4421114"/>
                    <a:pt x="1125079" y="4493815"/>
                    <a:pt x="1190114" y="4428780"/>
                  </a:cubicBezTo>
                  <a:cubicBezTo>
                    <a:pt x="1199476" y="4419418"/>
                    <a:pt x="1199586" y="4399917"/>
                    <a:pt x="1212147" y="4395730"/>
                  </a:cubicBezTo>
                  <a:cubicBezTo>
                    <a:pt x="1247159" y="4384059"/>
                    <a:pt x="1285593" y="4388385"/>
                    <a:pt x="1322316" y="4384713"/>
                  </a:cubicBezTo>
                  <a:cubicBezTo>
                    <a:pt x="1342351" y="4244469"/>
                    <a:pt x="1315285" y="4354706"/>
                    <a:pt x="1355367" y="4274544"/>
                  </a:cubicBezTo>
                  <a:cubicBezTo>
                    <a:pt x="1360560" y="4264157"/>
                    <a:pt x="1359255" y="4250660"/>
                    <a:pt x="1366384" y="4241494"/>
                  </a:cubicBezTo>
                  <a:cubicBezTo>
                    <a:pt x="1465247" y="4114384"/>
                    <a:pt x="1396615" y="4214621"/>
                    <a:pt x="1465535" y="4153359"/>
                  </a:cubicBezTo>
                  <a:cubicBezTo>
                    <a:pt x="1554711" y="4074091"/>
                    <a:pt x="1496536" y="4098958"/>
                    <a:pt x="1564687" y="4076240"/>
                  </a:cubicBezTo>
                  <a:cubicBezTo>
                    <a:pt x="1575704" y="4065223"/>
                    <a:pt x="1587764" y="4055159"/>
                    <a:pt x="1597738" y="4043190"/>
                  </a:cubicBezTo>
                  <a:cubicBezTo>
                    <a:pt x="1606215" y="4033018"/>
                    <a:pt x="1609433" y="4018411"/>
                    <a:pt x="1619772" y="4010139"/>
                  </a:cubicBezTo>
                  <a:cubicBezTo>
                    <a:pt x="1628840" y="4002885"/>
                    <a:pt x="1641805" y="4002794"/>
                    <a:pt x="1652822" y="3999122"/>
                  </a:cubicBezTo>
                  <a:cubicBezTo>
                    <a:pt x="1749391" y="3902556"/>
                    <a:pt x="1626887" y="4020736"/>
                    <a:pt x="1718923" y="3944038"/>
                  </a:cubicBezTo>
                  <a:cubicBezTo>
                    <a:pt x="1730892" y="3934064"/>
                    <a:pt x="1737508" y="3916773"/>
                    <a:pt x="1751974" y="3910987"/>
                  </a:cubicBezTo>
                  <a:cubicBezTo>
                    <a:pt x="1776084" y="3901343"/>
                    <a:pt x="1803386" y="3903643"/>
                    <a:pt x="1829092" y="3899971"/>
                  </a:cubicBezTo>
                  <a:lnTo>
                    <a:pt x="1895193" y="3877937"/>
                  </a:lnTo>
                  <a:lnTo>
                    <a:pt x="1928244" y="3866920"/>
                  </a:lnTo>
                  <a:cubicBezTo>
                    <a:pt x="1939261" y="3859575"/>
                    <a:pt x="1951932" y="3854248"/>
                    <a:pt x="1961294" y="3844886"/>
                  </a:cubicBezTo>
                  <a:cubicBezTo>
                    <a:pt x="1970656" y="3835524"/>
                    <a:pt x="1972989" y="3820107"/>
                    <a:pt x="1983328" y="3811836"/>
                  </a:cubicBezTo>
                  <a:cubicBezTo>
                    <a:pt x="1992396" y="3804582"/>
                    <a:pt x="2005362" y="3804491"/>
                    <a:pt x="2016379" y="3800819"/>
                  </a:cubicBezTo>
                  <a:cubicBezTo>
                    <a:pt x="2037826" y="3736477"/>
                    <a:pt x="2010615" y="3795565"/>
                    <a:pt x="2060446" y="3745734"/>
                  </a:cubicBezTo>
                  <a:cubicBezTo>
                    <a:pt x="2133889" y="3672291"/>
                    <a:pt x="2027398" y="3749405"/>
                    <a:pt x="2115531" y="3690650"/>
                  </a:cubicBezTo>
                  <a:cubicBezTo>
                    <a:pt x="2122875" y="3679633"/>
                    <a:pt x="2128768" y="3667496"/>
                    <a:pt x="2137564" y="3657600"/>
                  </a:cubicBezTo>
                  <a:cubicBezTo>
                    <a:pt x="2238182" y="3544405"/>
                    <a:pt x="2175693" y="3633457"/>
                    <a:pt x="2225699" y="3558448"/>
                  </a:cubicBezTo>
                  <a:cubicBezTo>
                    <a:pt x="2225794" y="3558067"/>
                    <a:pt x="2242464" y="3486599"/>
                    <a:pt x="2247733" y="3481330"/>
                  </a:cubicBezTo>
                  <a:cubicBezTo>
                    <a:pt x="2266458" y="3462605"/>
                    <a:pt x="2313834" y="3437262"/>
                    <a:pt x="2313834" y="3437262"/>
                  </a:cubicBezTo>
                  <a:cubicBezTo>
                    <a:pt x="2348751" y="3384887"/>
                    <a:pt x="2323307" y="3408399"/>
                    <a:pt x="2401969" y="3382178"/>
                  </a:cubicBezTo>
                  <a:lnTo>
                    <a:pt x="2435020" y="3371161"/>
                  </a:lnTo>
                  <a:cubicBezTo>
                    <a:pt x="2493777" y="3374833"/>
                    <a:pt x="2569662" y="3340550"/>
                    <a:pt x="2611290" y="3382178"/>
                  </a:cubicBezTo>
                  <a:cubicBezTo>
                    <a:pt x="2652918" y="3423806"/>
                    <a:pt x="2609260" y="3501041"/>
                    <a:pt x="2622307" y="3558448"/>
                  </a:cubicBezTo>
                  <a:cubicBezTo>
                    <a:pt x="2628176" y="3584271"/>
                    <a:pt x="2658000" y="3599427"/>
                    <a:pt x="2666374" y="3624549"/>
                  </a:cubicBezTo>
                  <a:lnTo>
                    <a:pt x="2677391" y="3657600"/>
                  </a:lnTo>
                  <a:cubicBezTo>
                    <a:pt x="2686358" y="3756238"/>
                    <a:pt x="2655719" y="3767949"/>
                    <a:pt x="2721458" y="3800819"/>
                  </a:cubicBezTo>
                  <a:cubicBezTo>
                    <a:pt x="2731845" y="3806013"/>
                    <a:pt x="2743492" y="3808164"/>
                    <a:pt x="2754509" y="3811836"/>
                  </a:cubicBezTo>
                  <a:cubicBezTo>
                    <a:pt x="2813269" y="3899973"/>
                    <a:pt x="2736145" y="3793471"/>
                    <a:pt x="2809593" y="3866920"/>
                  </a:cubicBezTo>
                  <a:cubicBezTo>
                    <a:pt x="2818956" y="3876283"/>
                    <a:pt x="2822264" y="3890608"/>
                    <a:pt x="2831627" y="3899971"/>
                  </a:cubicBezTo>
                  <a:cubicBezTo>
                    <a:pt x="2850939" y="3919282"/>
                    <a:pt x="2872641" y="3925853"/>
                    <a:pt x="2897728" y="3933021"/>
                  </a:cubicBezTo>
                  <a:cubicBezTo>
                    <a:pt x="2912287" y="3937181"/>
                    <a:pt x="2927107" y="3940366"/>
                    <a:pt x="2941796" y="3944038"/>
                  </a:cubicBezTo>
                  <a:cubicBezTo>
                    <a:pt x="3000548" y="4032170"/>
                    <a:pt x="2923437" y="3925681"/>
                    <a:pt x="2996880" y="3999122"/>
                  </a:cubicBezTo>
                  <a:cubicBezTo>
                    <a:pt x="3070333" y="4072574"/>
                    <a:pt x="2963824" y="3995445"/>
                    <a:pt x="3051964" y="4054207"/>
                  </a:cubicBezTo>
                  <a:cubicBezTo>
                    <a:pt x="3073998" y="4046862"/>
                    <a:pt x="3098741" y="4045056"/>
                    <a:pt x="3118066" y="4032173"/>
                  </a:cubicBezTo>
                  <a:lnTo>
                    <a:pt x="3184167" y="3988106"/>
                  </a:lnTo>
                  <a:cubicBezTo>
                    <a:pt x="3191512" y="3977089"/>
                    <a:pt x="3200280" y="3966898"/>
                    <a:pt x="3206201" y="3955055"/>
                  </a:cubicBezTo>
                  <a:cubicBezTo>
                    <a:pt x="3211394" y="3944668"/>
                    <a:pt x="3209006" y="3930216"/>
                    <a:pt x="3217217" y="3922004"/>
                  </a:cubicBezTo>
                  <a:cubicBezTo>
                    <a:pt x="3225428" y="3913792"/>
                    <a:pt x="3239881" y="3916180"/>
                    <a:pt x="3250268" y="3910987"/>
                  </a:cubicBezTo>
                  <a:cubicBezTo>
                    <a:pt x="3262111" y="3905066"/>
                    <a:pt x="3271476" y="3894875"/>
                    <a:pt x="3283319" y="3888954"/>
                  </a:cubicBezTo>
                  <a:cubicBezTo>
                    <a:pt x="3333003" y="3864112"/>
                    <a:pt x="3302063" y="3895367"/>
                    <a:pt x="3349420" y="3855903"/>
                  </a:cubicBezTo>
                  <a:cubicBezTo>
                    <a:pt x="3361389" y="3845929"/>
                    <a:pt x="3372496" y="3834822"/>
                    <a:pt x="3382470" y="3822853"/>
                  </a:cubicBezTo>
                  <a:cubicBezTo>
                    <a:pt x="3390947" y="3812681"/>
                    <a:pt x="3394165" y="3798073"/>
                    <a:pt x="3404504" y="3789802"/>
                  </a:cubicBezTo>
                  <a:cubicBezTo>
                    <a:pt x="3413572" y="3782547"/>
                    <a:pt x="3426538" y="3782457"/>
                    <a:pt x="3437555" y="3778785"/>
                  </a:cubicBezTo>
                  <a:cubicBezTo>
                    <a:pt x="3444899" y="3767768"/>
                    <a:pt x="3448571" y="3753079"/>
                    <a:pt x="3459588" y="3745734"/>
                  </a:cubicBezTo>
                  <a:cubicBezTo>
                    <a:pt x="3472186" y="3737335"/>
                    <a:pt x="3489097" y="3738877"/>
                    <a:pt x="3503656" y="3734718"/>
                  </a:cubicBezTo>
                  <a:cubicBezTo>
                    <a:pt x="3514822" y="3731528"/>
                    <a:pt x="3525690" y="3727373"/>
                    <a:pt x="3536707" y="3723701"/>
                  </a:cubicBezTo>
                  <a:cubicBezTo>
                    <a:pt x="3591791" y="3760423"/>
                    <a:pt x="3562413" y="3734718"/>
                    <a:pt x="3613825" y="3811836"/>
                  </a:cubicBezTo>
                  <a:cubicBezTo>
                    <a:pt x="3621169" y="3822853"/>
                    <a:pt x="3623297" y="3840699"/>
                    <a:pt x="3635858" y="3844886"/>
                  </a:cubicBezTo>
                  <a:lnTo>
                    <a:pt x="3701960" y="3866920"/>
                  </a:lnTo>
                  <a:cubicBezTo>
                    <a:pt x="4099865" y="3848833"/>
                    <a:pt x="3874364" y="3939437"/>
                    <a:pt x="3955347" y="3712684"/>
                  </a:cubicBezTo>
                  <a:cubicBezTo>
                    <a:pt x="3960440" y="3698425"/>
                    <a:pt x="3984856" y="3705827"/>
                    <a:pt x="3999415" y="3701667"/>
                  </a:cubicBezTo>
                  <a:cubicBezTo>
                    <a:pt x="4085062" y="3677197"/>
                    <a:pt x="3980359" y="3689596"/>
                    <a:pt x="4164668" y="3679633"/>
                  </a:cubicBezTo>
                  <a:cubicBezTo>
                    <a:pt x="4256415" y="3674674"/>
                    <a:pt x="4348283" y="3672288"/>
                    <a:pt x="4440090" y="3668616"/>
                  </a:cubicBezTo>
                  <a:cubicBezTo>
                    <a:pt x="4473141" y="3646583"/>
                    <a:pt x="4476812" y="3650255"/>
                    <a:pt x="4495174" y="3613532"/>
                  </a:cubicBezTo>
                  <a:cubicBezTo>
                    <a:pt x="4500367" y="3603145"/>
                    <a:pt x="4498936" y="3589549"/>
                    <a:pt x="4506191" y="3580481"/>
                  </a:cubicBezTo>
                  <a:cubicBezTo>
                    <a:pt x="4514462" y="3570142"/>
                    <a:pt x="4528224" y="3565792"/>
                    <a:pt x="4539241" y="3558448"/>
                  </a:cubicBezTo>
                  <a:cubicBezTo>
                    <a:pt x="4546761" y="3535889"/>
                    <a:pt x="4552578" y="3508775"/>
                    <a:pt x="4572292" y="3492347"/>
                  </a:cubicBezTo>
                  <a:cubicBezTo>
                    <a:pt x="4584909" y="3481833"/>
                    <a:pt x="4602101" y="3478461"/>
                    <a:pt x="4616360" y="3470313"/>
                  </a:cubicBezTo>
                  <a:cubicBezTo>
                    <a:pt x="4676159" y="3436142"/>
                    <a:pt x="4621863" y="3457461"/>
                    <a:pt x="4682461" y="3437262"/>
                  </a:cubicBezTo>
                  <a:cubicBezTo>
                    <a:pt x="4693478" y="3429917"/>
                    <a:pt x="4707240" y="3425567"/>
                    <a:pt x="4715511" y="3415228"/>
                  </a:cubicBezTo>
                  <a:cubicBezTo>
                    <a:pt x="4739648" y="3385057"/>
                    <a:pt x="4720355" y="3295136"/>
                    <a:pt x="4715511" y="3283026"/>
                  </a:cubicBezTo>
                  <a:cubicBezTo>
                    <a:pt x="4711198" y="3272244"/>
                    <a:pt x="4693478" y="3275681"/>
                    <a:pt x="4682461" y="3272009"/>
                  </a:cubicBezTo>
                  <a:cubicBezTo>
                    <a:pt x="4675116" y="3260992"/>
                    <a:pt x="4661370" y="3252166"/>
                    <a:pt x="4660427" y="3238959"/>
                  </a:cubicBezTo>
                  <a:cubicBezTo>
                    <a:pt x="4657537" y="3198500"/>
                    <a:pt x="4658617" y="3156253"/>
                    <a:pt x="4671444" y="3117773"/>
                  </a:cubicBezTo>
                  <a:cubicBezTo>
                    <a:pt x="4675116" y="3106756"/>
                    <a:pt x="4693107" y="3109033"/>
                    <a:pt x="4704494" y="3106756"/>
                  </a:cubicBezTo>
                  <a:cubicBezTo>
                    <a:pt x="4729957" y="3101663"/>
                    <a:pt x="4755907" y="3099411"/>
                    <a:pt x="4781613" y="3095739"/>
                  </a:cubicBezTo>
                  <a:cubicBezTo>
                    <a:pt x="4792630" y="3092067"/>
                    <a:pt x="4805595" y="3091976"/>
                    <a:pt x="4814663" y="3084722"/>
                  </a:cubicBezTo>
                  <a:cubicBezTo>
                    <a:pt x="4837271" y="3066636"/>
                    <a:pt x="4854102" y="3004087"/>
                    <a:pt x="4858731" y="2985571"/>
                  </a:cubicBezTo>
                  <a:cubicBezTo>
                    <a:pt x="4862403" y="2970882"/>
                    <a:pt x="4860288" y="2953327"/>
                    <a:pt x="4869747" y="2941503"/>
                  </a:cubicBezTo>
                  <a:cubicBezTo>
                    <a:pt x="4877001" y="2932435"/>
                    <a:pt x="4891781" y="2934158"/>
                    <a:pt x="4902798" y="2930486"/>
                  </a:cubicBezTo>
                  <a:cubicBezTo>
                    <a:pt x="4911769" y="2760036"/>
                    <a:pt x="4847972" y="2734873"/>
                    <a:pt x="4946866" y="2710149"/>
                  </a:cubicBezTo>
                  <a:cubicBezTo>
                    <a:pt x="4965032" y="2705607"/>
                    <a:pt x="4983589" y="2702804"/>
                    <a:pt x="5001950" y="2699132"/>
                  </a:cubicBezTo>
                  <a:cubicBezTo>
                    <a:pt x="5065098" y="2604410"/>
                    <a:pt x="4981014" y="2715881"/>
                    <a:pt x="5057034" y="2655065"/>
                  </a:cubicBezTo>
                  <a:cubicBezTo>
                    <a:pt x="5067373" y="2646794"/>
                    <a:pt x="5073147" y="2633857"/>
                    <a:pt x="5079068" y="2622014"/>
                  </a:cubicBezTo>
                  <a:cubicBezTo>
                    <a:pt x="5084261" y="2611627"/>
                    <a:pt x="5081873" y="2597175"/>
                    <a:pt x="5090085" y="2588963"/>
                  </a:cubicBezTo>
                  <a:cubicBezTo>
                    <a:pt x="5098296" y="2580752"/>
                    <a:pt x="5112118" y="2581619"/>
                    <a:pt x="5123135" y="2577947"/>
                  </a:cubicBezTo>
                  <a:cubicBezTo>
                    <a:pt x="5130480" y="2566930"/>
                    <a:pt x="5134830" y="2553167"/>
                    <a:pt x="5145169" y="2544896"/>
                  </a:cubicBezTo>
                  <a:cubicBezTo>
                    <a:pt x="5154237" y="2537641"/>
                    <a:pt x="5170008" y="2542091"/>
                    <a:pt x="5178220" y="2533879"/>
                  </a:cubicBezTo>
                  <a:cubicBezTo>
                    <a:pt x="5236975" y="2475124"/>
                    <a:pt x="5134155" y="2519187"/>
                    <a:pt x="5222287" y="2489812"/>
                  </a:cubicBezTo>
                  <a:cubicBezTo>
                    <a:pt x="5225959" y="2478795"/>
                    <a:pt x="5231662" y="2468257"/>
                    <a:pt x="5233304" y="2456761"/>
                  </a:cubicBezTo>
                  <a:cubicBezTo>
                    <a:pt x="5239040" y="2416607"/>
                    <a:pt x="5235822" y="2375237"/>
                    <a:pt x="5244321" y="2335575"/>
                  </a:cubicBezTo>
                  <a:cubicBezTo>
                    <a:pt x="5247095" y="2322628"/>
                    <a:pt x="5259010" y="2313542"/>
                    <a:pt x="5266355" y="2302525"/>
                  </a:cubicBezTo>
                  <a:lnTo>
                    <a:pt x="5299405" y="2203373"/>
                  </a:lnTo>
                  <a:cubicBezTo>
                    <a:pt x="5303077" y="2192356"/>
                    <a:pt x="5300759" y="2176763"/>
                    <a:pt x="5310422" y="2170322"/>
                  </a:cubicBezTo>
                  <a:lnTo>
                    <a:pt x="5343473" y="2148289"/>
                  </a:lnTo>
                  <a:cubicBezTo>
                    <a:pt x="5394884" y="2071170"/>
                    <a:pt x="5365506" y="2096876"/>
                    <a:pt x="5420591" y="2060154"/>
                  </a:cubicBezTo>
                  <a:cubicBezTo>
                    <a:pt x="5427936" y="2049137"/>
                    <a:pt x="5433262" y="2036466"/>
                    <a:pt x="5442625" y="2027103"/>
                  </a:cubicBezTo>
                  <a:cubicBezTo>
                    <a:pt x="5451987" y="2017740"/>
                    <a:pt x="5468658" y="2016297"/>
                    <a:pt x="5475675" y="2005069"/>
                  </a:cubicBezTo>
                  <a:cubicBezTo>
                    <a:pt x="5487984" y="1985374"/>
                    <a:pt x="5490364" y="1961002"/>
                    <a:pt x="5497709" y="1938968"/>
                  </a:cubicBezTo>
                  <a:lnTo>
                    <a:pt x="5508726" y="1905918"/>
                  </a:lnTo>
                  <a:cubicBezTo>
                    <a:pt x="5497709" y="1898573"/>
                    <a:pt x="5485038" y="1893247"/>
                    <a:pt x="5475675" y="1883884"/>
                  </a:cubicBezTo>
                  <a:cubicBezTo>
                    <a:pt x="5441318" y="1849527"/>
                    <a:pt x="5442831" y="1811808"/>
                    <a:pt x="5464658" y="1762698"/>
                  </a:cubicBezTo>
                  <a:cubicBezTo>
                    <a:pt x="5469375" y="1752086"/>
                    <a:pt x="5486543" y="1754871"/>
                    <a:pt x="5497709" y="1751681"/>
                  </a:cubicBezTo>
                  <a:cubicBezTo>
                    <a:pt x="5512267" y="1747522"/>
                    <a:pt x="5527087" y="1744337"/>
                    <a:pt x="5541776" y="1740665"/>
                  </a:cubicBezTo>
                  <a:cubicBezTo>
                    <a:pt x="5631392" y="1651049"/>
                    <a:pt x="5611319" y="1705533"/>
                    <a:pt x="5596861" y="1575412"/>
                  </a:cubicBezTo>
                  <a:cubicBezTo>
                    <a:pt x="5618895" y="1568067"/>
                    <a:pt x="5643637" y="1566261"/>
                    <a:pt x="5662962" y="1553378"/>
                  </a:cubicBezTo>
                  <a:cubicBezTo>
                    <a:pt x="5673979" y="1546033"/>
                    <a:pt x="5684170" y="1537266"/>
                    <a:pt x="5696013" y="1531344"/>
                  </a:cubicBezTo>
                  <a:cubicBezTo>
                    <a:pt x="5787245" y="1485727"/>
                    <a:pt x="5667384" y="1561444"/>
                    <a:pt x="5762114" y="1498294"/>
                  </a:cubicBezTo>
                  <a:cubicBezTo>
                    <a:pt x="5817198" y="1501966"/>
                    <a:pt x="5873475" y="1497334"/>
                    <a:pt x="5927367" y="1509310"/>
                  </a:cubicBezTo>
                  <a:cubicBezTo>
                    <a:pt x="5962987" y="1517225"/>
                    <a:pt x="5976141" y="1589533"/>
                    <a:pt x="5982451" y="1608462"/>
                  </a:cubicBezTo>
                  <a:cubicBezTo>
                    <a:pt x="6008865" y="1687702"/>
                    <a:pt x="5976820" y="1588753"/>
                    <a:pt x="6004485" y="1685580"/>
                  </a:cubicBezTo>
                  <a:cubicBezTo>
                    <a:pt x="6007675" y="1696746"/>
                    <a:pt x="6008248" y="1709563"/>
                    <a:pt x="6015502" y="1718631"/>
                  </a:cubicBezTo>
                  <a:cubicBezTo>
                    <a:pt x="6031035" y="1738048"/>
                    <a:pt x="6059829" y="1744424"/>
                    <a:pt x="6081603" y="1751681"/>
                  </a:cubicBezTo>
                  <a:cubicBezTo>
                    <a:pt x="6125670" y="1748009"/>
                    <a:pt x="6171540" y="1753669"/>
                    <a:pt x="6213805" y="1740665"/>
                  </a:cubicBezTo>
                  <a:cubicBezTo>
                    <a:pt x="6224904" y="1737250"/>
                    <a:pt x="6223540" y="1719156"/>
                    <a:pt x="6224822" y="1707614"/>
                  </a:cubicBezTo>
                  <a:cubicBezTo>
                    <a:pt x="6230919" y="1652745"/>
                    <a:pt x="6230060" y="1597264"/>
                    <a:pt x="6235839" y="1542361"/>
                  </a:cubicBezTo>
                  <a:cubicBezTo>
                    <a:pt x="6237424" y="1527303"/>
                    <a:pt x="6242696" y="1512853"/>
                    <a:pt x="6246856" y="1498294"/>
                  </a:cubicBezTo>
                  <a:cubicBezTo>
                    <a:pt x="6254024" y="1473205"/>
                    <a:pt x="6260593" y="1451506"/>
                    <a:pt x="6279907" y="1432192"/>
                  </a:cubicBezTo>
                  <a:cubicBezTo>
                    <a:pt x="6289269" y="1422830"/>
                    <a:pt x="6301940" y="1417503"/>
                    <a:pt x="6312957" y="1410159"/>
                  </a:cubicBezTo>
                  <a:cubicBezTo>
                    <a:pt x="6320302" y="1399142"/>
                    <a:pt x="6323763" y="1384126"/>
                    <a:pt x="6334991" y="1377108"/>
                  </a:cubicBezTo>
                  <a:cubicBezTo>
                    <a:pt x="6354686" y="1364798"/>
                    <a:pt x="6401092" y="1355074"/>
                    <a:pt x="6401092" y="1355074"/>
                  </a:cubicBezTo>
                  <a:lnTo>
                    <a:pt x="6423126" y="1288973"/>
                  </a:lnTo>
                  <a:lnTo>
                    <a:pt x="6434143" y="1255922"/>
                  </a:lnTo>
                  <a:cubicBezTo>
                    <a:pt x="6437815" y="1230216"/>
                    <a:pt x="6433547" y="1202030"/>
                    <a:pt x="6445160" y="1178804"/>
                  </a:cubicBezTo>
                  <a:cubicBezTo>
                    <a:pt x="6450353" y="1168417"/>
                    <a:pt x="6468059" y="1173427"/>
                    <a:pt x="6478210" y="1167787"/>
                  </a:cubicBezTo>
                  <a:cubicBezTo>
                    <a:pt x="6501359" y="1154927"/>
                    <a:pt x="6544311" y="1123720"/>
                    <a:pt x="6544311" y="1123720"/>
                  </a:cubicBezTo>
                  <a:cubicBezTo>
                    <a:pt x="6614085" y="1127392"/>
                    <a:pt x="6685119" y="1121034"/>
                    <a:pt x="6753632" y="1134737"/>
                  </a:cubicBezTo>
                  <a:cubicBezTo>
                    <a:pt x="6765019" y="1137014"/>
                    <a:pt x="6753383" y="1164970"/>
                    <a:pt x="6764649" y="1167787"/>
                  </a:cubicBezTo>
                  <a:cubicBezTo>
                    <a:pt x="6789841" y="1174085"/>
                    <a:pt x="6816061" y="1160443"/>
                    <a:pt x="6841767" y="1156771"/>
                  </a:cubicBezTo>
                  <a:cubicBezTo>
                    <a:pt x="6892275" y="1081007"/>
                    <a:pt x="6877460" y="1115791"/>
                    <a:pt x="6896851" y="1057619"/>
                  </a:cubicBezTo>
                  <a:cubicBezTo>
                    <a:pt x="6900523" y="1035585"/>
                    <a:pt x="6896613" y="1010813"/>
                    <a:pt x="6907868" y="991518"/>
                  </a:cubicBezTo>
                  <a:cubicBezTo>
                    <a:pt x="6931881" y="950352"/>
                    <a:pt x="6969903" y="928126"/>
                    <a:pt x="7007020" y="903383"/>
                  </a:cubicBezTo>
                  <a:cubicBezTo>
                    <a:pt x="7065775" y="815250"/>
                    <a:pt x="6988661" y="921741"/>
                    <a:pt x="7062104" y="848298"/>
                  </a:cubicBezTo>
                  <a:cubicBezTo>
                    <a:pt x="7071466" y="838936"/>
                    <a:pt x="7075662" y="825420"/>
                    <a:pt x="7084138" y="815248"/>
                  </a:cubicBezTo>
                  <a:cubicBezTo>
                    <a:pt x="7094112" y="803279"/>
                    <a:pt x="7106171" y="793214"/>
                    <a:pt x="7117188" y="782197"/>
                  </a:cubicBezTo>
                  <a:cubicBezTo>
                    <a:pt x="7147597" y="690971"/>
                    <a:pt x="7126337" y="735424"/>
                    <a:pt x="7183290" y="649995"/>
                  </a:cubicBezTo>
                  <a:lnTo>
                    <a:pt x="7205323" y="616944"/>
                  </a:lnTo>
                  <a:cubicBezTo>
                    <a:pt x="7201651" y="598583"/>
                    <a:pt x="7200882" y="579393"/>
                    <a:pt x="7194307" y="561860"/>
                  </a:cubicBezTo>
                  <a:cubicBezTo>
                    <a:pt x="7189658" y="549462"/>
                    <a:pt x="7178195" y="540652"/>
                    <a:pt x="7172273" y="528809"/>
                  </a:cubicBezTo>
                  <a:cubicBezTo>
                    <a:pt x="7167080" y="518422"/>
                    <a:pt x="7164928" y="506776"/>
                    <a:pt x="7161256" y="495759"/>
                  </a:cubicBezTo>
                  <a:cubicBezTo>
                    <a:pt x="7167840" y="462839"/>
                    <a:pt x="7175500" y="388187"/>
                    <a:pt x="7216340" y="374573"/>
                  </a:cubicBezTo>
                  <a:cubicBezTo>
                    <a:pt x="7238374" y="367228"/>
                    <a:pt x="7263116" y="365422"/>
                    <a:pt x="7282441" y="352539"/>
                  </a:cubicBezTo>
                  <a:lnTo>
                    <a:pt x="7348543" y="308472"/>
                  </a:lnTo>
                  <a:cubicBezTo>
                    <a:pt x="7381508" y="209576"/>
                    <a:pt x="7347179" y="322111"/>
                    <a:pt x="7370576" y="88134"/>
                  </a:cubicBezTo>
                  <a:cubicBezTo>
                    <a:pt x="7372567" y="68223"/>
                    <a:pt x="7390217" y="35443"/>
                    <a:pt x="7403627" y="22033"/>
                  </a:cubicBezTo>
                  <a:cubicBezTo>
                    <a:pt x="7412990" y="12671"/>
                    <a:pt x="7425661" y="7344"/>
                    <a:pt x="7436678" y="0"/>
                  </a:cubicBezTo>
                  <a:cubicBezTo>
                    <a:pt x="7524813" y="3672"/>
                    <a:pt x="7613410" y="1275"/>
                    <a:pt x="7701082" y="11016"/>
                  </a:cubicBezTo>
                  <a:cubicBezTo>
                    <a:pt x="7714242" y="12478"/>
                    <a:pt x="7725862" y="22711"/>
                    <a:pt x="7734133" y="33050"/>
                  </a:cubicBezTo>
                  <a:cubicBezTo>
                    <a:pt x="7794947" y="109067"/>
                    <a:pt x="7683485" y="24993"/>
                    <a:pt x="7778201" y="88134"/>
                  </a:cubicBezTo>
                  <a:cubicBezTo>
                    <a:pt x="7781873" y="99151"/>
                    <a:pt x="7786027" y="110019"/>
                    <a:pt x="7789217" y="121185"/>
                  </a:cubicBezTo>
                  <a:cubicBezTo>
                    <a:pt x="7793376" y="135744"/>
                    <a:pt x="7792722" y="152107"/>
                    <a:pt x="7800234" y="165253"/>
                  </a:cubicBezTo>
                  <a:cubicBezTo>
                    <a:pt x="7807964" y="178780"/>
                    <a:pt x="7822268" y="187286"/>
                    <a:pt x="7833285" y="198303"/>
                  </a:cubicBezTo>
                  <a:cubicBezTo>
                    <a:pt x="7840630" y="220337"/>
                    <a:pt x="7838896" y="247981"/>
                    <a:pt x="7855319" y="264404"/>
                  </a:cubicBezTo>
                  <a:cubicBezTo>
                    <a:pt x="7907094" y="316180"/>
                    <a:pt x="7875405" y="288812"/>
                    <a:pt x="7954470" y="341522"/>
                  </a:cubicBezTo>
                  <a:cubicBezTo>
                    <a:pt x="7997184" y="369998"/>
                    <a:pt x="7974959" y="359369"/>
                    <a:pt x="8020572" y="374573"/>
                  </a:cubicBezTo>
                  <a:cubicBezTo>
                    <a:pt x="8031589" y="385590"/>
                    <a:pt x="8040095" y="399894"/>
                    <a:pt x="8053622" y="407624"/>
                  </a:cubicBezTo>
                  <a:cubicBezTo>
                    <a:pt x="8066768" y="415136"/>
                    <a:pt x="8083131" y="414480"/>
                    <a:pt x="8097690" y="418640"/>
                  </a:cubicBezTo>
                  <a:cubicBezTo>
                    <a:pt x="8137598" y="430042"/>
                    <a:pt x="8127581" y="427551"/>
                    <a:pt x="8163791" y="451691"/>
                  </a:cubicBezTo>
                  <a:cubicBezTo>
                    <a:pt x="8182152" y="448019"/>
                    <a:pt x="8203295" y="451061"/>
                    <a:pt x="8218875" y="440674"/>
                  </a:cubicBezTo>
                  <a:cubicBezTo>
                    <a:pt x="8228537" y="434233"/>
                    <a:pt x="8227075" y="418890"/>
                    <a:pt x="8229892" y="407624"/>
                  </a:cubicBezTo>
                  <a:cubicBezTo>
                    <a:pt x="8234434" y="389458"/>
                    <a:pt x="8227668" y="365780"/>
                    <a:pt x="8240909" y="352539"/>
                  </a:cubicBezTo>
                  <a:cubicBezTo>
                    <a:pt x="8254149" y="339298"/>
                    <a:pt x="8277928" y="346449"/>
                    <a:pt x="8295993" y="341522"/>
                  </a:cubicBezTo>
                  <a:cubicBezTo>
                    <a:pt x="8318400" y="335411"/>
                    <a:pt x="8342769" y="332372"/>
                    <a:pt x="8362094" y="319489"/>
                  </a:cubicBezTo>
                  <a:cubicBezTo>
                    <a:pt x="8404808" y="291013"/>
                    <a:pt x="8382584" y="301642"/>
                    <a:pt x="8428196" y="286438"/>
                  </a:cubicBezTo>
                  <a:cubicBezTo>
                    <a:pt x="8435540" y="275421"/>
                    <a:pt x="8439890" y="261658"/>
                    <a:pt x="8450229" y="253387"/>
                  </a:cubicBezTo>
                  <a:cubicBezTo>
                    <a:pt x="8459297" y="246133"/>
                    <a:pt x="8471667" y="242371"/>
                    <a:pt x="8483280" y="242371"/>
                  </a:cubicBezTo>
                  <a:cubicBezTo>
                    <a:pt x="8549483" y="242371"/>
                    <a:pt x="8615483" y="249715"/>
                    <a:pt x="8681584" y="253387"/>
                  </a:cubicBezTo>
                  <a:cubicBezTo>
                    <a:pt x="8778157" y="349963"/>
                    <a:pt x="8659963" y="227445"/>
                    <a:pt x="8736668" y="319489"/>
                  </a:cubicBezTo>
                  <a:cubicBezTo>
                    <a:pt x="8746642" y="331458"/>
                    <a:pt x="8760154" y="340241"/>
                    <a:pt x="8769719" y="352539"/>
                  </a:cubicBezTo>
                  <a:cubicBezTo>
                    <a:pt x="8785977" y="373442"/>
                    <a:pt x="8799097" y="396606"/>
                    <a:pt x="8813786" y="418640"/>
                  </a:cubicBezTo>
                  <a:cubicBezTo>
                    <a:pt x="8821131" y="429657"/>
                    <a:pt x="8823259" y="447504"/>
                    <a:pt x="8835820" y="451691"/>
                  </a:cubicBezTo>
                  <a:lnTo>
                    <a:pt x="8868870" y="462708"/>
                  </a:lnTo>
                  <a:cubicBezTo>
                    <a:pt x="8872542" y="477397"/>
                    <a:pt x="8875727" y="492216"/>
                    <a:pt x="8879887" y="506775"/>
                  </a:cubicBezTo>
                  <a:cubicBezTo>
                    <a:pt x="8887615" y="533821"/>
                    <a:pt x="8908033" y="566764"/>
                    <a:pt x="8879887" y="594910"/>
                  </a:cubicBezTo>
                  <a:cubicBezTo>
                    <a:pt x="8866646" y="608151"/>
                    <a:pt x="8843164" y="602255"/>
                    <a:pt x="8824803" y="605927"/>
                  </a:cubicBezTo>
                  <a:cubicBezTo>
                    <a:pt x="8828475" y="646322"/>
                    <a:pt x="8803371" y="702776"/>
                    <a:pt x="8835820" y="727113"/>
                  </a:cubicBezTo>
                  <a:cubicBezTo>
                    <a:pt x="8879985" y="760237"/>
                    <a:pt x="8946618" y="729054"/>
                    <a:pt x="9001073" y="738130"/>
                  </a:cubicBezTo>
                  <a:cubicBezTo>
                    <a:pt x="9014133" y="740307"/>
                    <a:pt x="9023106" y="752819"/>
                    <a:pt x="9034123" y="760163"/>
                  </a:cubicBezTo>
                  <a:cubicBezTo>
                    <a:pt x="9045140" y="774852"/>
                    <a:pt x="9058064" y="788289"/>
                    <a:pt x="9067174" y="804231"/>
                  </a:cubicBezTo>
                  <a:cubicBezTo>
                    <a:pt x="9072936" y="814314"/>
                    <a:pt x="9071062" y="828115"/>
                    <a:pt x="9078191" y="837281"/>
                  </a:cubicBezTo>
                  <a:cubicBezTo>
                    <a:pt x="9097322" y="861878"/>
                    <a:pt x="9114731" y="893529"/>
                    <a:pt x="9144292" y="903383"/>
                  </a:cubicBezTo>
                  <a:cubicBezTo>
                    <a:pt x="9181102" y="915653"/>
                    <a:pt x="9179904" y="916193"/>
                    <a:pt x="9221410" y="925416"/>
                  </a:cubicBezTo>
                  <a:cubicBezTo>
                    <a:pt x="9301170" y="943140"/>
                    <a:pt x="9250489" y="927765"/>
                    <a:pt x="9309545" y="947450"/>
                  </a:cubicBezTo>
                  <a:cubicBezTo>
                    <a:pt x="9316890" y="958467"/>
                    <a:pt x="9322216" y="971138"/>
                    <a:pt x="9331579" y="980501"/>
                  </a:cubicBezTo>
                  <a:cubicBezTo>
                    <a:pt x="9340941" y="989863"/>
                    <a:pt x="9357612" y="991306"/>
                    <a:pt x="9364629" y="1002534"/>
                  </a:cubicBezTo>
                  <a:cubicBezTo>
                    <a:pt x="9376939" y="1022230"/>
                    <a:pt x="9381030" y="1046104"/>
                    <a:pt x="9386663" y="1068636"/>
                  </a:cubicBezTo>
                  <a:cubicBezTo>
                    <a:pt x="9390335" y="1083325"/>
                    <a:pt x="9389281" y="1100105"/>
                    <a:pt x="9397680" y="1112703"/>
                  </a:cubicBezTo>
                  <a:cubicBezTo>
                    <a:pt x="9405025" y="1123720"/>
                    <a:pt x="9419714" y="1127392"/>
                    <a:pt x="9430731" y="1134737"/>
                  </a:cubicBezTo>
                  <a:cubicBezTo>
                    <a:pt x="9438075" y="1145754"/>
                    <a:pt x="9446843" y="1155944"/>
                    <a:pt x="9452764" y="1167787"/>
                  </a:cubicBezTo>
                  <a:cubicBezTo>
                    <a:pt x="9461569" y="1185398"/>
                    <a:pt x="9470091" y="1228432"/>
                    <a:pt x="9474798" y="1244906"/>
                  </a:cubicBezTo>
                  <a:cubicBezTo>
                    <a:pt x="9477988" y="1256072"/>
                    <a:pt x="9482143" y="1266939"/>
                    <a:pt x="9485815" y="1277956"/>
                  </a:cubicBezTo>
                  <a:cubicBezTo>
                    <a:pt x="9482143" y="1380780"/>
                    <a:pt x="9481216" y="1483739"/>
                    <a:pt x="9474798" y="1586428"/>
                  </a:cubicBezTo>
                  <a:cubicBezTo>
                    <a:pt x="9473853" y="1601540"/>
                    <a:pt x="9478040" y="1625403"/>
                    <a:pt x="9463781" y="1630496"/>
                  </a:cubicBezTo>
                  <a:cubicBezTo>
                    <a:pt x="9418690" y="1646600"/>
                    <a:pt x="9368302" y="1637841"/>
                    <a:pt x="9320562" y="1641513"/>
                  </a:cubicBezTo>
                  <a:cubicBezTo>
                    <a:pt x="9316890" y="1674564"/>
                    <a:pt x="9327398" y="1712610"/>
                    <a:pt x="9309545" y="1740665"/>
                  </a:cubicBezTo>
                  <a:cubicBezTo>
                    <a:pt x="9295979" y="1761982"/>
                    <a:pt x="9163715" y="1772664"/>
                    <a:pt x="9155309" y="1773715"/>
                  </a:cubicBezTo>
                  <a:cubicBezTo>
                    <a:pt x="9147964" y="1784732"/>
                    <a:pt x="9134593" y="1793591"/>
                    <a:pt x="9133275" y="1806766"/>
                  </a:cubicBezTo>
                  <a:cubicBezTo>
                    <a:pt x="9116303" y="1976481"/>
                    <a:pt x="9263358" y="1879121"/>
                    <a:pt x="9419714" y="1872867"/>
                  </a:cubicBezTo>
                  <a:cubicBezTo>
                    <a:pt x="9430731" y="1876539"/>
                    <a:pt x="9447571" y="1873497"/>
                    <a:pt x="9452764" y="1883884"/>
                  </a:cubicBezTo>
                  <a:cubicBezTo>
                    <a:pt x="9464377" y="1907110"/>
                    <a:pt x="9460349" y="1935263"/>
                    <a:pt x="9463781" y="1961002"/>
                  </a:cubicBezTo>
                  <a:cubicBezTo>
                    <a:pt x="9467694" y="1990349"/>
                    <a:pt x="9462773" y="2022082"/>
                    <a:pt x="9474798" y="2049137"/>
                  </a:cubicBezTo>
                  <a:cubicBezTo>
                    <a:pt x="9479515" y="2059749"/>
                    <a:pt x="9497462" y="2054961"/>
                    <a:pt x="9507849" y="2060154"/>
                  </a:cubicBezTo>
                  <a:cubicBezTo>
                    <a:pt x="9519692" y="2066075"/>
                    <a:pt x="9531003" y="2073391"/>
                    <a:pt x="9540899" y="2082187"/>
                  </a:cubicBezTo>
                  <a:cubicBezTo>
                    <a:pt x="9577719" y="2114916"/>
                    <a:pt x="9621871" y="2175279"/>
                    <a:pt x="9673102" y="2192356"/>
                  </a:cubicBezTo>
                  <a:cubicBezTo>
                    <a:pt x="9773379" y="2225783"/>
                    <a:pt x="9615006" y="2174509"/>
                    <a:pt x="9761237" y="2214390"/>
                  </a:cubicBezTo>
                  <a:cubicBezTo>
                    <a:pt x="9894066" y="2250616"/>
                    <a:pt x="9755035" y="2227387"/>
                    <a:pt x="9915473" y="2247440"/>
                  </a:cubicBezTo>
                  <a:cubicBezTo>
                    <a:pt x="9990570" y="2297506"/>
                    <a:pt x="9895883" y="2240910"/>
                    <a:pt x="10014625" y="2280491"/>
                  </a:cubicBezTo>
                  <a:cubicBezTo>
                    <a:pt x="10027186" y="2284678"/>
                    <a:pt x="10035832" y="2296604"/>
                    <a:pt x="10047675" y="2302525"/>
                  </a:cubicBezTo>
                  <a:cubicBezTo>
                    <a:pt x="10058062" y="2307719"/>
                    <a:pt x="10070339" y="2308349"/>
                    <a:pt x="10080726" y="2313542"/>
                  </a:cubicBezTo>
                  <a:cubicBezTo>
                    <a:pt x="10166152" y="2356255"/>
                    <a:pt x="10063751" y="2318900"/>
                    <a:pt x="10146827" y="2346592"/>
                  </a:cubicBezTo>
                  <a:cubicBezTo>
                    <a:pt x="10154172" y="2357609"/>
                    <a:pt x="10157633" y="2372625"/>
                    <a:pt x="10168861" y="2379643"/>
                  </a:cubicBezTo>
                  <a:cubicBezTo>
                    <a:pt x="10188556" y="2391953"/>
                    <a:pt x="10234962" y="2401677"/>
                    <a:pt x="10234962" y="2401677"/>
                  </a:cubicBezTo>
                  <a:cubicBezTo>
                    <a:pt x="10242307" y="2412694"/>
                    <a:pt x="10245768" y="2427710"/>
                    <a:pt x="10256996" y="2434727"/>
                  </a:cubicBezTo>
                  <a:cubicBezTo>
                    <a:pt x="10276691" y="2447036"/>
                    <a:pt x="10323097" y="2456761"/>
                    <a:pt x="10323097" y="2456761"/>
                  </a:cubicBezTo>
                  <a:cubicBezTo>
                    <a:pt x="10330442" y="2467778"/>
                    <a:pt x="10335768" y="2480449"/>
                    <a:pt x="10345131" y="2489812"/>
                  </a:cubicBezTo>
                  <a:cubicBezTo>
                    <a:pt x="10366487" y="2511168"/>
                    <a:pt x="10384352" y="2513902"/>
                    <a:pt x="10411232" y="2522862"/>
                  </a:cubicBezTo>
                  <a:cubicBezTo>
                    <a:pt x="10432302" y="2586071"/>
                    <a:pt x="10407160" y="2527070"/>
                    <a:pt x="10455299" y="2588963"/>
                  </a:cubicBezTo>
                  <a:cubicBezTo>
                    <a:pt x="10524507" y="2677945"/>
                    <a:pt x="10468435" y="2634444"/>
                    <a:pt x="10532417" y="2677098"/>
                  </a:cubicBezTo>
                  <a:cubicBezTo>
                    <a:pt x="10558721" y="2756009"/>
                    <a:pt x="10521116" y="2665741"/>
                    <a:pt x="10576485" y="2732183"/>
                  </a:cubicBezTo>
                  <a:cubicBezTo>
                    <a:pt x="10613265" y="2776318"/>
                    <a:pt x="10586571" y="2767966"/>
                    <a:pt x="10609535" y="2809301"/>
                  </a:cubicBezTo>
                  <a:cubicBezTo>
                    <a:pt x="10672674" y="2922952"/>
                    <a:pt x="10639691" y="2833665"/>
                    <a:pt x="10664620" y="2908453"/>
                  </a:cubicBezTo>
                  <a:cubicBezTo>
                    <a:pt x="10660948" y="3059017"/>
                    <a:pt x="10671407" y="3210592"/>
                    <a:pt x="10653603" y="3360144"/>
                  </a:cubicBezTo>
                  <a:cubicBezTo>
                    <a:pt x="10651813" y="3375179"/>
                    <a:pt x="10613519" y="3356553"/>
                    <a:pt x="10609535" y="3371161"/>
                  </a:cubicBezTo>
                  <a:cubicBezTo>
                    <a:pt x="10599824" y="3406767"/>
                    <a:pt x="10609698" y="3446056"/>
                    <a:pt x="10620552" y="3481330"/>
                  </a:cubicBezTo>
                  <a:cubicBezTo>
                    <a:pt x="10625134" y="3496221"/>
                    <a:pt x="10643629" y="3502411"/>
                    <a:pt x="10653603" y="3514380"/>
                  </a:cubicBezTo>
                  <a:cubicBezTo>
                    <a:pt x="10677332" y="3542855"/>
                    <a:pt x="10675613" y="3547358"/>
                    <a:pt x="10686654" y="3580481"/>
                  </a:cubicBezTo>
                  <a:cubicBezTo>
                    <a:pt x="10700935" y="3680459"/>
                    <a:pt x="10733127" y="3872607"/>
                    <a:pt x="10686654" y="3933021"/>
                  </a:cubicBezTo>
                  <a:cubicBezTo>
                    <a:pt x="10644053" y="3988402"/>
                    <a:pt x="10547107" y="3940366"/>
                    <a:pt x="10477333" y="3944038"/>
                  </a:cubicBezTo>
                  <a:cubicBezTo>
                    <a:pt x="10458972" y="3947710"/>
                    <a:pt x="10433946" y="3940433"/>
                    <a:pt x="10422249" y="3955055"/>
                  </a:cubicBezTo>
                  <a:cubicBezTo>
                    <a:pt x="10412790" y="3966878"/>
                    <a:pt x="10418740" y="3994850"/>
                    <a:pt x="10433266" y="3999122"/>
                  </a:cubicBezTo>
                  <a:cubicBezTo>
                    <a:pt x="10489745" y="4015733"/>
                    <a:pt x="10550779" y="4006467"/>
                    <a:pt x="10609535" y="4010139"/>
                  </a:cubicBezTo>
                  <a:cubicBezTo>
                    <a:pt x="10618269" y="4158618"/>
                    <a:pt x="10577128" y="4166749"/>
                    <a:pt x="10653603" y="4230477"/>
                  </a:cubicBezTo>
                  <a:cubicBezTo>
                    <a:pt x="10663775" y="4238953"/>
                    <a:pt x="10675637" y="4245166"/>
                    <a:pt x="10686654" y="4252510"/>
                  </a:cubicBezTo>
                  <a:cubicBezTo>
                    <a:pt x="10712874" y="4331173"/>
                    <a:pt x="10695803" y="4299287"/>
                    <a:pt x="10730721" y="4351662"/>
                  </a:cubicBezTo>
                  <a:cubicBezTo>
                    <a:pt x="10742498" y="4422323"/>
                    <a:pt x="10730221" y="4484157"/>
                    <a:pt x="10862923" y="4406747"/>
                  </a:cubicBezTo>
                  <a:cubicBezTo>
                    <a:pt x="10882218" y="4395492"/>
                    <a:pt x="10862857" y="4360040"/>
                    <a:pt x="10873940" y="4340645"/>
                  </a:cubicBezTo>
                  <a:cubicBezTo>
                    <a:pt x="10879702" y="4330562"/>
                    <a:pt x="10895974" y="4333300"/>
                    <a:pt x="10906991" y="4329628"/>
                  </a:cubicBezTo>
                  <a:cubicBezTo>
                    <a:pt x="10936369" y="4333300"/>
                    <a:pt x="10974191" y="4319710"/>
                    <a:pt x="10995126" y="4340645"/>
                  </a:cubicBezTo>
                  <a:cubicBezTo>
                    <a:pt x="11016061" y="4361580"/>
                    <a:pt x="10998353" y="4400216"/>
                    <a:pt x="11006143" y="4428780"/>
                  </a:cubicBezTo>
                  <a:cubicBezTo>
                    <a:pt x="11009627" y="4441554"/>
                    <a:pt x="11022255" y="4449988"/>
                    <a:pt x="11028176" y="4461831"/>
                  </a:cubicBezTo>
                  <a:cubicBezTo>
                    <a:pt x="11033369" y="4472218"/>
                    <a:pt x="11035521" y="4483864"/>
                    <a:pt x="11039193" y="4494881"/>
                  </a:cubicBezTo>
                  <a:cubicBezTo>
                    <a:pt x="11042865" y="4531604"/>
                    <a:pt x="11043409" y="4568776"/>
                    <a:pt x="11050210" y="4605050"/>
                  </a:cubicBezTo>
                  <a:cubicBezTo>
                    <a:pt x="11054490" y="4627878"/>
                    <a:pt x="11064899" y="4649117"/>
                    <a:pt x="11072244" y="4671151"/>
                  </a:cubicBezTo>
                  <a:cubicBezTo>
                    <a:pt x="11075916" y="4682168"/>
                    <a:pt x="11076820" y="4694539"/>
                    <a:pt x="11083261" y="4704202"/>
                  </a:cubicBezTo>
                  <a:cubicBezTo>
                    <a:pt x="11090605" y="4715219"/>
                    <a:pt x="11099917" y="4725154"/>
                    <a:pt x="11105294" y="4737253"/>
                  </a:cubicBezTo>
                  <a:cubicBezTo>
                    <a:pt x="11132744" y="4799017"/>
                    <a:pt x="11113744" y="4793663"/>
                    <a:pt x="11149362" y="4836404"/>
                  </a:cubicBezTo>
                  <a:cubicBezTo>
                    <a:pt x="11159336" y="4848373"/>
                    <a:pt x="11171396" y="4858438"/>
                    <a:pt x="11182413" y="4869455"/>
                  </a:cubicBezTo>
                  <a:cubicBezTo>
                    <a:pt x="11186085" y="4880472"/>
                    <a:pt x="11190613" y="4891240"/>
                    <a:pt x="11193429" y="4902506"/>
                  </a:cubicBezTo>
                  <a:cubicBezTo>
                    <a:pt x="11197970" y="4920672"/>
                    <a:pt x="11197871" y="4940057"/>
                    <a:pt x="11204446" y="4957590"/>
                  </a:cubicBezTo>
                  <a:cubicBezTo>
                    <a:pt x="11209095" y="4969987"/>
                    <a:pt x="11219135" y="4979623"/>
                    <a:pt x="11226480" y="4990640"/>
                  </a:cubicBezTo>
                  <a:cubicBezTo>
                    <a:pt x="11230152" y="5001657"/>
                    <a:pt x="11237497" y="5012078"/>
                    <a:pt x="11237497" y="5023691"/>
                  </a:cubicBezTo>
                  <a:cubicBezTo>
                    <a:pt x="11237497" y="5058381"/>
                    <a:pt x="11223381" y="5101449"/>
                    <a:pt x="11193429" y="5122843"/>
                  </a:cubicBezTo>
                  <a:cubicBezTo>
                    <a:pt x="11181108" y="5131644"/>
                    <a:pt x="11163921" y="5129700"/>
                    <a:pt x="11149362" y="5133860"/>
                  </a:cubicBezTo>
                  <a:cubicBezTo>
                    <a:pt x="11119625" y="5142356"/>
                    <a:pt x="11104528" y="5151590"/>
                    <a:pt x="11072244" y="5155894"/>
                  </a:cubicBezTo>
                  <a:cubicBezTo>
                    <a:pt x="11032038" y="5161255"/>
                    <a:pt x="10991453" y="5163238"/>
                    <a:pt x="10951058" y="5166910"/>
                  </a:cubicBezTo>
                  <a:cubicBezTo>
                    <a:pt x="10936369" y="5177927"/>
                    <a:pt x="10923940" y="5192899"/>
                    <a:pt x="10906991" y="5199961"/>
                  </a:cubicBezTo>
                  <a:cubicBezTo>
                    <a:pt x="10879038" y="5211608"/>
                    <a:pt x="10848071" y="5214027"/>
                    <a:pt x="10818856" y="5221995"/>
                  </a:cubicBezTo>
                  <a:cubicBezTo>
                    <a:pt x="10734255" y="5245068"/>
                    <a:pt x="10857487" y="5222773"/>
                    <a:pt x="10708687" y="5244028"/>
                  </a:cubicBezTo>
                  <a:cubicBezTo>
                    <a:pt x="10697670" y="5247700"/>
                    <a:pt x="10686941" y="5252385"/>
                    <a:pt x="10675637" y="5255045"/>
                  </a:cubicBezTo>
                  <a:cubicBezTo>
                    <a:pt x="10553460" y="5283793"/>
                    <a:pt x="10550365" y="5283269"/>
                    <a:pt x="10455299" y="5299113"/>
                  </a:cubicBezTo>
                  <a:cubicBezTo>
                    <a:pt x="10328181" y="5341486"/>
                    <a:pt x="10451686" y="5305925"/>
                    <a:pt x="10268013" y="5332163"/>
                  </a:cubicBezTo>
                  <a:cubicBezTo>
                    <a:pt x="10223325" y="5338547"/>
                    <a:pt x="10239772" y="5351884"/>
                    <a:pt x="10190894" y="5365214"/>
                  </a:cubicBezTo>
                  <a:cubicBezTo>
                    <a:pt x="10151192" y="5376042"/>
                    <a:pt x="10001389" y="5385046"/>
                    <a:pt x="9981574" y="5387248"/>
                  </a:cubicBezTo>
                  <a:cubicBezTo>
                    <a:pt x="9959373" y="5389715"/>
                    <a:pt x="9937733" y="5396410"/>
                    <a:pt x="9915473" y="5398265"/>
                  </a:cubicBezTo>
                  <a:cubicBezTo>
                    <a:pt x="9849498" y="5403763"/>
                    <a:pt x="9783270" y="5405609"/>
                    <a:pt x="9717169" y="5409281"/>
                  </a:cubicBezTo>
                  <a:cubicBezTo>
                    <a:pt x="8893075" y="5512294"/>
                    <a:pt x="8054356" y="5467176"/>
                    <a:pt x="7227357" y="5398265"/>
                  </a:cubicBezTo>
                  <a:lnTo>
                    <a:pt x="5916350" y="5409281"/>
                  </a:lnTo>
                  <a:cubicBezTo>
                    <a:pt x="5901211" y="5409527"/>
                    <a:pt x="5887247" y="5417996"/>
                    <a:pt x="5872282" y="5420298"/>
                  </a:cubicBezTo>
                  <a:cubicBezTo>
                    <a:pt x="5839415" y="5425355"/>
                    <a:pt x="5806128" y="5427190"/>
                    <a:pt x="5773131" y="5431315"/>
                  </a:cubicBezTo>
                  <a:cubicBezTo>
                    <a:pt x="5747365" y="5434536"/>
                    <a:pt x="5721678" y="5438384"/>
                    <a:pt x="5696013" y="5442332"/>
                  </a:cubicBezTo>
                  <a:cubicBezTo>
                    <a:pt x="5673935" y="5445729"/>
                    <a:pt x="5652157" y="5451327"/>
                    <a:pt x="5629911" y="5453349"/>
                  </a:cubicBezTo>
                  <a:cubicBezTo>
                    <a:pt x="5571281" y="5458679"/>
                    <a:pt x="5512398" y="5460694"/>
                    <a:pt x="5453641" y="5464366"/>
                  </a:cubicBezTo>
                  <a:cubicBezTo>
                    <a:pt x="5336128" y="5460694"/>
                    <a:pt x="5218481" y="5460056"/>
                    <a:pt x="5101102" y="5453349"/>
                  </a:cubicBezTo>
                  <a:cubicBezTo>
                    <a:pt x="5089508" y="5452686"/>
                    <a:pt x="5079620" y="5443338"/>
                    <a:pt x="5068051" y="5442332"/>
                  </a:cubicBezTo>
                  <a:cubicBezTo>
                    <a:pt x="4994790" y="5435961"/>
                    <a:pt x="4921160" y="5434987"/>
                    <a:pt x="4847714" y="5431315"/>
                  </a:cubicBezTo>
                  <a:cubicBezTo>
                    <a:pt x="4791291" y="5417209"/>
                    <a:pt x="4730541" y="5398265"/>
                    <a:pt x="4671444" y="5398265"/>
                  </a:cubicBezTo>
                  <a:cubicBezTo>
                    <a:pt x="4575894" y="5398265"/>
                    <a:pt x="4480485" y="5405609"/>
                    <a:pt x="4385005" y="5409281"/>
                  </a:cubicBezTo>
                  <a:cubicBezTo>
                    <a:pt x="4370316" y="5412953"/>
                    <a:pt x="4355785" y="5417329"/>
                    <a:pt x="4340938" y="5420298"/>
                  </a:cubicBezTo>
                  <a:cubicBezTo>
                    <a:pt x="4253068" y="5437872"/>
                    <a:pt x="4301139" y="5423140"/>
                    <a:pt x="4230769" y="5442332"/>
                  </a:cubicBezTo>
                  <a:cubicBezTo>
                    <a:pt x="4204976" y="5449366"/>
                    <a:pt x="4180234" y="5461518"/>
                    <a:pt x="4153651" y="5464366"/>
                  </a:cubicBezTo>
                  <a:cubicBezTo>
                    <a:pt x="4076885" y="5472591"/>
                    <a:pt x="3999377" y="5470978"/>
                    <a:pt x="3922297" y="5475383"/>
                  </a:cubicBezTo>
                  <a:cubicBezTo>
                    <a:pt x="3870838" y="5478324"/>
                    <a:pt x="3819473" y="5482728"/>
                    <a:pt x="3768061" y="5486400"/>
                  </a:cubicBezTo>
                  <a:cubicBezTo>
                    <a:pt x="3614775" y="5517054"/>
                    <a:pt x="3673481" y="5508433"/>
                    <a:pt x="3382470" y="5508433"/>
                  </a:cubicBezTo>
                  <a:cubicBezTo>
                    <a:pt x="3129056" y="5508433"/>
                    <a:pt x="2875695" y="5501088"/>
                    <a:pt x="2622307" y="5497416"/>
                  </a:cubicBezTo>
                  <a:cubicBezTo>
                    <a:pt x="2583701" y="5484549"/>
                    <a:pt x="2585089" y="5490486"/>
                    <a:pt x="2556205" y="5453349"/>
                  </a:cubicBezTo>
                  <a:cubicBezTo>
                    <a:pt x="2539947" y="5432446"/>
                    <a:pt x="2512138" y="5387248"/>
                    <a:pt x="2512138" y="5387248"/>
                  </a:cubicBezTo>
                  <a:cubicBezTo>
                    <a:pt x="2508466" y="5376231"/>
                    <a:pt x="2510189" y="5361452"/>
                    <a:pt x="2501121" y="5354197"/>
                  </a:cubicBezTo>
                  <a:cubicBezTo>
                    <a:pt x="2489298" y="5344738"/>
                    <a:pt x="2471613" y="5347340"/>
                    <a:pt x="2457054" y="5343180"/>
                  </a:cubicBezTo>
                  <a:cubicBezTo>
                    <a:pt x="2445888" y="5339990"/>
                    <a:pt x="2435611" y="5332508"/>
                    <a:pt x="2424003" y="5332163"/>
                  </a:cubicBezTo>
                  <a:lnTo>
                    <a:pt x="1344350" y="5310130"/>
                  </a:lnTo>
                  <a:cubicBezTo>
                    <a:pt x="1303955" y="5306458"/>
                    <a:pt x="1263413" y="5304144"/>
                    <a:pt x="1223164" y="5299113"/>
                  </a:cubicBezTo>
                  <a:cubicBezTo>
                    <a:pt x="1204584" y="5296790"/>
                    <a:pt x="1186721" y="5289871"/>
                    <a:pt x="1168080" y="5288096"/>
                  </a:cubicBezTo>
                  <a:cubicBezTo>
                    <a:pt x="1109474" y="5282514"/>
                    <a:pt x="1050567" y="5280751"/>
                    <a:pt x="991810" y="5277079"/>
                  </a:cubicBezTo>
                  <a:cubicBezTo>
                    <a:pt x="872523" y="5257198"/>
                    <a:pt x="968595" y="5276742"/>
                    <a:pt x="892658" y="5255045"/>
                  </a:cubicBezTo>
                  <a:cubicBezTo>
                    <a:pt x="855762" y="5244503"/>
                    <a:pt x="817392" y="5239446"/>
                    <a:pt x="782490" y="5221995"/>
                  </a:cubicBezTo>
                  <a:cubicBezTo>
                    <a:pt x="743321" y="5202411"/>
                    <a:pt x="743194" y="5199750"/>
                    <a:pt x="705372" y="5188944"/>
                  </a:cubicBezTo>
                  <a:cubicBezTo>
                    <a:pt x="690813" y="5184784"/>
                    <a:pt x="675481" y="5183243"/>
                    <a:pt x="661304" y="5177927"/>
                  </a:cubicBezTo>
                  <a:cubicBezTo>
                    <a:pt x="645927" y="5172161"/>
                    <a:pt x="633636" y="5156773"/>
                    <a:pt x="617237" y="5155894"/>
                  </a:cubicBezTo>
                  <a:cubicBezTo>
                    <a:pt x="426516" y="5145677"/>
                    <a:pt x="235319" y="5148549"/>
                    <a:pt x="44360" y="5144877"/>
                  </a:cubicBezTo>
                  <a:cubicBezTo>
                    <a:pt x="4341" y="5131537"/>
                    <a:pt x="-1544" y="5119171"/>
                    <a:pt x="292" y="511182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0" y="-11000"/>
            <a:ext cx="12192000" cy="277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6585674"/>
            <a:ext cx="12204700" cy="272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-9832" y="-11000"/>
            <a:ext cx="2667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938000" y="-11000"/>
            <a:ext cx="2667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45550" y="642927"/>
            <a:ext cx="547549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B3D91"/>
                </a:solidFill>
                <a:effectLst>
                  <a:outerShdw blurRad="50800" dist="50800" dir="5400000" algn="ctr" rotWithShape="0">
                    <a:srgbClr val="0B3D9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Durability Characterization of Coated Materials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B3D91"/>
                </a:solidFill>
                <a:effectLst>
                  <a:outerShdw blurRad="50800" dist="50800" dir="5400000" algn="ctr" rotWithShape="0">
                    <a:srgbClr val="0B3D9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with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B3D91"/>
                </a:solidFill>
                <a:effectLst>
                  <a:outerShdw blurRad="50800" dist="50800" dir="5400000" algn="ctr" rotWithShape="0">
                    <a:srgbClr val="0B3D9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Low-Ice Adhesion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7800" y="3833362"/>
            <a:ext cx="11760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229235" algn="l"/>
                <a:tab pos="458470" algn="l"/>
                <a:tab pos="687705" algn="l"/>
                <a:tab pos="916940" algn="l"/>
                <a:tab pos="1146810" algn="l"/>
                <a:tab pos="1376045" algn="l"/>
                <a:tab pos="1605280" algn="l"/>
                <a:tab pos="1834515" algn="l"/>
                <a:tab pos="2063750" algn="l"/>
                <a:tab pos="2293620" algn="l"/>
                <a:tab pos="2522855" algn="l"/>
                <a:tab pos="2752090" algn="l"/>
                <a:tab pos="2981325" algn="l"/>
                <a:tab pos="3210560" algn="l"/>
                <a:tab pos="3440430" algn="l"/>
                <a:tab pos="3669665" algn="l"/>
                <a:tab pos="3898900" algn="l"/>
                <a:tab pos="4128135" algn="l"/>
              </a:tabLst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B3D9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 Light" panose="020F0302020204030204" pitchFamily="34" charset="0"/>
              </a:rPr>
              <a:t>Miranda L. Beaudry</a:t>
            </a:r>
            <a:r>
              <a:rPr kumimoji="0" lang="en-US" sz="2400" b="0" i="1" u="none" strike="noStrike" kern="1200" cap="none" spc="0" normalizeH="0" baseline="30000" noProof="0" dirty="0">
                <a:ln>
                  <a:noFill/>
                </a:ln>
                <a:solidFill>
                  <a:srgbClr val="0B3D9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 Light" panose="020F0302020204030204" pitchFamily="34" charset="0"/>
              </a:rPr>
              <a:t>1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B3D9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 Light" panose="020F0302020204030204" pitchFamily="34" charset="0"/>
              </a:rPr>
              <a:t>, Christopher J. Wohl</a:t>
            </a:r>
            <a:r>
              <a:rPr kumimoji="0" lang="en-US" sz="2400" b="0" i="1" u="none" strike="noStrike" kern="1200" cap="none" spc="0" normalizeH="0" baseline="30000" noProof="0" dirty="0">
                <a:ln>
                  <a:noFill/>
                </a:ln>
                <a:solidFill>
                  <a:srgbClr val="0B3D9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 Light" panose="020F0302020204030204" pitchFamily="34" charset="0"/>
              </a:rPr>
              <a:t>2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B3D9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 Light" panose="020F0302020204030204" pitchFamily="34" charset="0"/>
              </a:rPr>
              <a:t>, and Joseph G. Smith Jr</a:t>
            </a:r>
            <a:r>
              <a:rPr kumimoji="0" lang="en-US" sz="2400" b="0" i="1" u="none" strike="noStrike" kern="1200" cap="none" spc="0" normalizeH="0" baseline="30000" noProof="0" dirty="0">
                <a:ln>
                  <a:noFill/>
                </a:ln>
                <a:solidFill>
                  <a:srgbClr val="0B3D9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 Light" panose="020F0302020204030204" pitchFamily="34" charset="0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B3D9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Times New Roman" panose="02020603050405020304" pitchFamily="18" charset="0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229235" algn="l"/>
                <a:tab pos="458470" algn="l"/>
                <a:tab pos="687705" algn="l"/>
                <a:tab pos="916940" algn="l"/>
                <a:tab pos="1146810" algn="l"/>
                <a:tab pos="1376045" algn="l"/>
                <a:tab pos="1605280" algn="l"/>
                <a:tab pos="1834515" algn="l"/>
                <a:tab pos="2063750" algn="l"/>
                <a:tab pos="2293620" algn="l"/>
                <a:tab pos="2522855" algn="l"/>
                <a:tab pos="2752090" algn="l"/>
                <a:tab pos="2981325" algn="l"/>
                <a:tab pos="3210560" algn="l"/>
                <a:tab pos="3440430" algn="l"/>
                <a:tab pos="3669665" algn="l"/>
                <a:tab pos="3898900" algn="l"/>
                <a:tab pos="4128135" algn="l"/>
              </a:tabLst>
              <a:defRPr/>
            </a:pPr>
            <a:r>
              <a:rPr kumimoji="0" lang="en-US" sz="2400" b="0" i="1" u="none" strike="noStrike" kern="1200" cap="none" spc="0" normalizeH="0" baseline="30000" noProof="0" dirty="0">
                <a:ln>
                  <a:noFill/>
                </a:ln>
                <a:solidFill>
                  <a:srgbClr val="0B3D9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 Light" panose="020F0302020204030204" pitchFamily="34" charset="0"/>
              </a:rPr>
              <a:t>1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B3D9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 Light" panose="020F0302020204030204" pitchFamily="34" charset="0"/>
              </a:rPr>
              <a:t>NASA Internship, Fellowship, and Scholarship Program, NASA Langley Research Center, Hampton, VA, 23681, USA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B3D9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Times New Roman" panose="02020603050405020304" pitchFamily="18" charset="0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229235" algn="l"/>
                <a:tab pos="458470" algn="l"/>
                <a:tab pos="687705" algn="l"/>
                <a:tab pos="916940" algn="l"/>
                <a:tab pos="1146810" algn="l"/>
                <a:tab pos="1376045" algn="l"/>
                <a:tab pos="1605280" algn="l"/>
                <a:tab pos="1834515" algn="l"/>
                <a:tab pos="2063750" algn="l"/>
                <a:tab pos="2293620" algn="l"/>
                <a:tab pos="2522855" algn="l"/>
                <a:tab pos="2752090" algn="l"/>
                <a:tab pos="2981325" algn="l"/>
                <a:tab pos="3210560" algn="l"/>
                <a:tab pos="3440430" algn="l"/>
                <a:tab pos="3669665" algn="l"/>
                <a:tab pos="3898900" algn="l"/>
                <a:tab pos="4128135" algn="l"/>
              </a:tabLst>
              <a:defRPr/>
            </a:pPr>
            <a:r>
              <a:rPr kumimoji="0" lang="en-US" sz="2400" b="0" i="1" u="none" strike="noStrike" kern="1200" cap="none" spc="0" normalizeH="0" baseline="30000" noProof="0" dirty="0">
                <a:ln>
                  <a:noFill/>
                </a:ln>
                <a:solidFill>
                  <a:srgbClr val="0B3D9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 Light" panose="020F0302020204030204" pitchFamily="34" charset="0"/>
              </a:rPr>
              <a:t>2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B3D9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 Light" panose="020F0302020204030204" pitchFamily="34" charset="0"/>
              </a:rPr>
              <a:t>NASA Langley Research Center, Hampton, VA, 23681, USA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B3D9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Times New Roman" panose="02020603050405020304" pitchFamily="18" charset="0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229235" algn="l"/>
                <a:tab pos="458470" algn="l"/>
                <a:tab pos="687705" algn="l"/>
                <a:tab pos="916940" algn="l"/>
                <a:tab pos="1146810" algn="l"/>
                <a:tab pos="1376045" algn="l"/>
                <a:tab pos="1605280" algn="l"/>
                <a:tab pos="1834515" algn="l"/>
                <a:tab pos="2063750" algn="l"/>
                <a:tab pos="2293620" algn="l"/>
                <a:tab pos="2522855" algn="l"/>
                <a:tab pos="2752090" algn="l"/>
                <a:tab pos="2981325" algn="l"/>
                <a:tab pos="3210560" algn="l"/>
                <a:tab pos="3440430" algn="l"/>
                <a:tab pos="3669665" algn="l"/>
                <a:tab pos="3898900" algn="l"/>
                <a:tab pos="4128135" algn="l"/>
              </a:tabLst>
              <a:defRPr/>
            </a:pPr>
            <a:r>
              <a:rPr kumimoji="0" lang="en-US" sz="2400" b="0" i="1" u="sng" strike="noStrike" kern="1200" cap="none" spc="0" normalizeH="0" baseline="0" noProof="0" dirty="0">
                <a:ln>
                  <a:noFill/>
                </a:ln>
                <a:solidFill>
                  <a:srgbClr val="0B3D9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 Light" panose="020F0302020204030204" pitchFamily="34" charset="0"/>
                <a:hlinkClick r:id="rId3"/>
              </a:rPr>
              <a:t>c.j.wohl@nasa.gov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B3D9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Times New Roman" panose="02020603050405020304" pitchFamily="18" charset="0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80470" y="323770"/>
            <a:ext cx="2064597" cy="19685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297335" y="6209446"/>
            <a:ext cx="593436" cy="302776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268430" y="6102717"/>
            <a:ext cx="11671300" cy="0"/>
          </a:xfrm>
          <a:prstGeom prst="line">
            <a:avLst/>
          </a:prstGeom>
          <a:ln w="73025" cap="flat" cmpd="dbl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40" y="4985243"/>
            <a:ext cx="1072044" cy="104247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97193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rgbClr val="D6E6F5">
                <a:alpha val="27000"/>
                <a:lumMod val="99000"/>
                <a:lumOff val="1000"/>
              </a:srgbClr>
            </a:gs>
            <a:gs pos="0">
              <a:srgbClr val="FE1A02"/>
            </a:gs>
            <a:gs pos="54000">
              <a:schemeClr val="accent1">
                <a:lumMod val="20000"/>
                <a:lumOff val="80000"/>
              </a:schemeClr>
            </a:gs>
            <a:gs pos="75000">
              <a:schemeClr val="accent1">
                <a:lumMod val="45000"/>
                <a:lumOff val="55000"/>
              </a:schemeClr>
            </a:gs>
            <a:gs pos="100000">
              <a:srgbClr val="0E4EB6"/>
            </a:gs>
          </a:gsLst>
          <a:lin ang="18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-11000"/>
            <a:ext cx="12192000" cy="277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6585674"/>
            <a:ext cx="12204700" cy="272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-11000"/>
            <a:ext cx="2667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938000" y="-11000"/>
            <a:ext cx="2667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11255828" y="6066939"/>
            <a:ext cx="682171" cy="49533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9FCF1C-A161-40C1-8822-936236F6938D}" type="slidenum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B3D9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" y="277700"/>
            <a:ext cx="959695" cy="914400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>
            <a:off x="266700" y="6043540"/>
            <a:ext cx="11671300" cy="0"/>
          </a:xfrm>
          <a:prstGeom prst="line">
            <a:avLst/>
          </a:prstGeom>
          <a:ln w="73025" cap="flat" cmpd="dbl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602344" y="406286"/>
            <a:ext cx="2987312" cy="785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srgbClr val="0B3D91"/>
                </a:solidFill>
                <a:latin typeface="Calibri" panose="020F0502020204030204"/>
              </a:rPr>
              <a:t>B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ackground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87964" y="1633987"/>
            <a:ext cx="10485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0B3D91"/>
                </a:solidFill>
              </a:rPr>
              <a:t>Low ice adhesion coatings have been documented in the literature, however durability testing is lacking.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0B3D91"/>
                </a:solidFill>
              </a:rPr>
              <a:t>Impact ice testing is very time consuming. Methodology developed to assess preliminary durability properties quickly to act as a screening process.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0B3D91"/>
                </a:solidFill>
              </a:rPr>
              <a:t>Test assessments ranked in order of which they are performed.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0B3D91"/>
                </a:solidFill>
              </a:rPr>
              <a:t>The sequence is Rapid Deformation Impact, Taber Abrasion, then Impact Ice Testing.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B3D9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B3D9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B3D9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40" y="4985243"/>
            <a:ext cx="1072044" cy="1042470"/>
          </a:xfrm>
          <a:prstGeom prst="ellipse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781000" y="6083142"/>
            <a:ext cx="6642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2439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NASA Langley Research Center – April 2020 – NASA Internships, Fellowships, and Scholarships Program</a:t>
            </a:r>
          </a:p>
        </p:txBody>
      </p:sp>
    </p:spTree>
    <p:extLst>
      <p:ext uri="{BB962C8B-B14F-4D97-AF65-F5344CB8AC3E}">
        <p14:creationId xmlns:p14="http://schemas.microsoft.com/office/powerpoint/2010/main" val="2212327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rgbClr val="D6E6F5">
                <a:alpha val="27000"/>
                <a:lumMod val="99000"/>
                <a:lumOff val="1000"/>
              </a:srgbClr>
            </a:gs>
            <a:gs pos="0">
              <a:srgbClr val="FE1A02"/>
            </a:gs>
            <a:gs pos="54000">
              <a:schemeClr val="accent1">
                <a:lumMod val="20000"/>
                <a:lumOff val="80000"/>
              </a:schemeClr>
            </a:gs>
            <a:gs pos="75000">
              <a:schemeClr val="accent1">
                <a:lumMod val="45000"/>
                <a:lumOff val="55000"/>
              </a:schemeClr>
            </a:gs>
            <a:gs pos="100000">
              <a:srgbClr val="0E4EB6"/>
            </a:gs>
          </a:gsLst>
          <a:lin ang="18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-11000"/>
            <a:ext cx="12192000" cy="277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6585674"/>
            <a:ext cx="12204700" cy="272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-11000"/>
            <a:ext cx="2667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938000" y="-11000"/>
            <a:ext cx="2667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11255828" y="6066939"/>
            <a:ext cx="682171" cy="49533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9FCF1C-A161-40C1-8822-936236F6938D}" type="slidenum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B3D9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" y="277700"/>
            <a:ext cx="959695" cy="914400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>
            <a:off x="266700" y="6043540"/>
            <a:ext cx="11671300" cy="0"/>
          </a:xfrm>
          <a:prstGeom prst="line">
            <a:avLst/>
          </a:prstGeom>
          <a:ln w="73025" cap="flat" cmpd="dbl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970143" y="406286"/>
            <a:ext cx="62517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4400" dirty="0">
                <a:solidFill>
                  <a:srgbClr val="0B3D91"/>
                </a:solidFill>
              </a:rPr>
              <a:t>Rapid Impact Deformation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35523" y="1153134"/>
            <a:ext cx="1090247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Impact testing is the preliminary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qualifier to advance a coating into Taber</a:t>
            </a:r>
            <a:r>
              <a:rPr lang="en-US" sz="2800" dirty="0">
                <a:solidFill>
                  <a:srgbClr val="0B3D91"/>
                </a:solidFill>
              </a:rPr>
              <a:t> abrasion and impact ice testing. </a:t>
            </a:r>
            <a:endParaRPr kumimoji="0" lang="en-US" sz="2800" b="0" i="0" u="none" strike="noStrike" kern="1200" cap="none" spc="0" normalizeH="0" noProof="0" dirty="0">
              <a:ln>
                <a:noFill/>
              </a:ln>
              <a:solidFill>
                <a:srgbClr val="0B3D9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0B3D91"/>
                </a:solidFill>
                <a:latin typeface="Calibri" panose="020F0502020204030204"/>
              </a:rPr>
              <a:t>If coating is intact after being impacted from the front (compression) and rear (tension) of the substrate, it is considered a passing result.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0B3D91"/>
                </a:solidFill>
                <a:latin typeface="Calibri" panose="020F0502020204030204"/>
              </a:rPr>
              <a:t>Compression and tension impact occurs at three heights, resulting in impact forces of 40, 60 and 80 kg cm.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0B3D91"/>
                </a:solidFill>
                <a:latin typeface="Calibri" panose="020F0502020204030204"/>
              </a:rPr>
              <a:t>If a coating is undamaged at all three heights, it’s considered to be a “Full Pass”.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0B3D91"/>
                </a:solidFill>
                <a:latin typeface="Calibri" panose="020F0502020204030204"/>
              </a:rPr>
              <a:t>Surfaces that become damaged at any one height are no longer considered.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B3D9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B3D9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40" y="4985243"/>
            <a:ext cx="1072044" cy="1042470"/>
          </a:xfrm>
          <a:prstGeom prst="ellipse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781000" y="6083142"/>
            <a:ext cx="6642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2439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NASA Langley Research Center – April 2020 – NASA Internships, Fellowships, and Scholarships Program</a:t>
            </a:r>
          </a:p>
        </p:txBody>
      </p:sp>
    </p:spTree>
    <p:extLst>
      <p:ext uri="{BB962C8B-B14F-4D97-AF65-F5344CB8AC3E}">
        <p14:creationId xmlns:p14="http://schemas.microsoft.com/office/powerpoint/2010/main" val="3025050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rgbClr val="D6E6F5">
                <a:alpha val="27000"/>
                <a:lumMod val="99000"/>
                <a:lumOff val="1000"/>
              </a:srgbClr>
            </a:gs>
            <a:gs pos="0">
              <a:srgbClr val="FE1A02"/>
            </a:gs>
            <a:gs pos="54000">
              <a:schemeClr val="accent1">
                <a:lumMod val="20000"/>
                <a:lumOff val="80000"/>
              </a:schemeClr>
            </a:gs>
            <a:gs pos="75000">
              <a:schemeClr val="accent1">
                <a:lumMod val="45000"/>
                <a:lumOff val="55000"/>
              </a:schemeClr>
            </a:gs>
            <a:gs pos="100000">
              <a:srgbClr val="0E4EB6"/>
            </a:gs>
          </a:gsLst>
          <a:lin ang="18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4811" y="280227"/>
            <a:ext cx="6222377" cy="75764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B3D91"/>
                </a:solidFill>
                <a:latin typeface="+mn-lt"/>
              </a:rPr>
              <a:t>Rapid Impact Deformation</a:t>
            </a:r>
            <a:endParaRPr lang="en-US" strike="sngStrike" dirty="0">
              <a:solidFill>
                <a:srgbClr val="0B3D91"/>
              </a:solidFill>
              <a:latin typeface="+mn-lt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59BD71E-1E54-4B52-A51F-2808160D6662}"/>
              </a:ext>
            </a:extLst>
          </p:cNvPr>
          <p:cNvSpPr txBox="1">
            <a:spLocks/>
          </p:cNvSpPr>
          <p:nvPr/>
        </p:nvSpPr>
        <p:spPr>
          <a:xfrm>
            <a:off x="792237" y="1247876"/>
            <a:ext cx="10892123" cy="17288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124392"/>
                </a:solidFill>
                <a:latin typeface="Calibri" panose="020F0502020204030204"/>
              </a:rPr>
              <a:t>R</a:t>
            </a:r>
            <a:r>
              <a:rPr kumimoji="0" lang="en-US" b="0" i="0" u="none" kern="1200" cap="none" spc="0" normalizeH="0" baseline="0" noProof="0" dirty="0" err="1">
                <a:ln>
                  <a:noFill/>
                </a:ln>
                <a:solidFill>
                  <a:srgbClr val="124392"/>
                </a:solidFill>
                <a:effectLst/>
                <a:uLnTx/>
                <a:uFillTx/>
                <a:latin typeface="Calibri" panose="020F0502020204030204"/>
              </a:rPr>
              <a:t>eferenced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ASTM D2794-93 this test uses rapid deformation to mimic an impact from a falling object or debris.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kern="1200" cap="none" spc="0" normalizeH="0" baseline="0" noProof="0" dirty="0">
                <a:ln>
                  <a:noFill/>
                </a:ln>
                <a:solidFill>
                  <a:srgbClr val="12439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Impact c</a:t>
            </a:r>
            <a:r>
              <a:rPr kumimoji="0" lang="en-US" b="0" i="0" u="none" kern="1200" cap="none" spc="0" normalizeH="0" baseline="0" noProof="0" dirty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haracterizes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 coating’s ability to flex and resist cracking under tension and compression.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12439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Twelve formulations passed at 80 kg cm (Full Pass).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-11000"/>
            <a:ext cx="12192000" cy="277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6585674"/>
            <a:ext cx="12204700" cy="272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-11000"/>
            <a:ext cx="2667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938000" y="-11000"/>
            <a:ext cx="2667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11351911" y="6155466"/>
            <a:ext cx="566057" cy="408726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9FCF1C-A161-40C1-8822-936236F6938D}" type="slidenum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B3D9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175" y="294763"/>
            <a:ext cx="959695" cy="914400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266700" y="6079226"/>
            <a:ext cx="11671300" cy="0"/>
          </a:xfrm>
          <a:prstGeom prst="line">
            <a:avLst/>
          </a:prstGeom>
          <a:ln w="73025" cap="flat" cmpd="dbl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>
            <a:off x="8681202" y="2810794"/>
            <a:ext cx="2652432" cy="2659174"/>
            <a:chOff x="4312305" y="1703180"/>
            <a:chExt cx="3751949" cy="3852001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12305" y="1703180"/>
              <a:ext cx="3751949" cy="3852001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4315002" y="2166258"/>
              <a:ext cx="1791883" cy="4680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B3D9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Guide Rods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312305" y="2719661"/>
              <a:ext cx="1987124" cy="5369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B3D9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Drop Weight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531901" y="3385024"/>
              <a:ext cx="1372572" cy="450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B3D9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Sample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11155" y="4031010"/>
              <a:ext cx="1097252" cy="4680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B3D9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Anvil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339153" y="4564677"/>
              <a:ext cx="1669255" cy="5125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B3D9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Steel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B3D9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B3D9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base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0502699" y="5723676"/>
            <a:ext cx="1516069" cy="287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 Credit: NASA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07188" y="2552894"/>
            <a:ext cx="2177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Graphic Credit: ASTM D2794-93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1960313" y="3574938"/>
            <a:ext cx="5688247" cy="2382960"/>
            <a:chOff x="1960313" y="3574938"/>
            <a:chExt cx="5688247" cy="2382960"/>
          </a:xfrm>
        </p:grpSpPr>
        <p:grpSp>
          <p:nvGrpSpPr>
            <p:cNvPr id="31" name="Group 30"/>
            <p:cNvGrpSpPr/>
            <p:nvPr/>
          </p:nvGrpSpPr>
          <p:grpSpPr>
            <a:xfrm>
              <a:off x="1960313" y="3574938"/>
              <a:ext cx="5688247" cy="2382960"/>
              <a:chOff x="6238299" y="3487357"/>
              <a:chExt cx="5688247" cy="2382960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6238299" y="3487357"/>
                <a:ext cx="3159434" cy="2382960"/>
                <a:chOff x="8437109" y="1073716"/>
                <a:chExt cx="3159434" cy="2382960"/>
              </a:xfrm>
            </p:grpSpPr>
            <p:grpSp>
              <p:nvGrpSpPr>
                <p:cNvPr id="24" name="Group 23"/>
                <p:cNvGrpSpPr/>
                <p:nvPr/>
              </p:nvGrpSpPr>
              <p:grpSpPr>
                <a:xfrm>
                  <a:off x="8437109" y="1394296"/>
                  <a:ext cx="3158652" cy="2062380"/>
                  <a:chOff x="8263855" y="1643674"/>
                  <a:chExt cx="3158652" cy="2062380"/>
                </a:xfrm>
              </p:grpSpPr>
              <p:sp>
                <p:nvSpPr>
                  <p:cNvPr id="21" name="Rectangle 20"/>
                  <p:cNvSpPr/>
                  <p:nvPr/>
                </p:nvSpPr>
                <p:spPr>
                  <a:xfrm rot="16200000">
                    <a:off x="8811991" y="1095538"/>
                    <a:ext cx="2062380" cy="315865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pic>
                <p:nvPicPr>
                  <p:cNvPr id="3" name="Picture 2"/>
                  <p:cNvPicPr>
                    <a:picLocks noChangeAspect="1"/>
                  </p:cNvPicPr>
                  <p:nvPr/>
                </p:nvPicPr>
                <p:blipFill rotWithShape="1">
                  <a:blip r:embed="rId5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rot="10800000">
                    <a:off x="8325333" y="1710988"/>
                    <a:ext cx="3044802" cy="1932597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6" name="Group 15"/>
                <p:cNvGrpSpPr/>
                <p:nvPr/>
              </p:nvGrpSpPr>
              <p:grpSpPr>
                <a:xfrm>
                  <a:off x="8437109" y="1073716"/>
                  <a:ext cx="3159434" cy="369332"/>
                  <a:chOff x="8263855" y="1323094"/>
                  <a:chExt cx="3159434" cy="369332"/>
                </a:xfrm>
              </p:grpSpPr>
              <p:sp>
                <p:nvSpPr>
                  <p:cNvPr id="11" name="TextBox 10"/>
                  <p:cNvSpPr txBox="1"/>
                  <p:nvPr/>
                </p:nvSpPr>
                <p:spPr>
                  <a:xfrm>
                    <a:off x="10329933" y="1323094"/>
                    <a:ext cx="1093356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B3D9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80 kg cm</a:t>
                    </a:r>
                  </a:p>
                </p:txBody>
              </p:sp>
              <p:sp>
                <p:nvSpPr>
                  <p:cNvPr id="13" name="TextBox 12"/>
                  <p:cNvSpPr txBox="1"/>
                  <p:nvPr/>
                </p:nvSpPr>
                <p:spPr>
                  <a:xfrm>
                    <a:off x="8263855" y="1323094"/>
                    <a:ext cx="113406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B3D9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40 kg cm</a:t>
                    </a:r>
                  </a:p>
                </p:txBody>
              </p:sp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9255518" y="1323094"/>
                    <a:ext cx="1154695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B3D9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60 kg cm</a:t>
                    </a:r>
                  </a:p>
                </p:txBody>
              </p:sp>
            </p:grpSp>
          </p:grpSp>
          <p:sp>
            <p:nvSpPr>
              <p:cNvPr id="6" name="TextBox 5"/>
              <p:cNvSpPr txBox="1"/>
              <p:nvPr/>
            </p:nvSpPr>
            <p:spPr>
              <a:xfrm>
                <a:off x="9499055" y="3858206"/>
                <a:ext cx="24274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124392"/>
                    </a:solidFill>
                  </a:rPr>
                  <a:t>Compression (Concave)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9561134" y="5007140"/>
                <a:ext cx="19897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124392"/>
                    </a:solidFill>
                  </a:rPr>
                  <a:t>Tension (Convex)</a:t>
                </a:r>
              </a:p>
            </p:txBody>
          </p:sp>
        </p:grpSp>
        <p:cxnSp>
          <p:nvCxnSpPr>
            <p:cNvPr id="34" name="Straight Arrow Connector 33"/>
            <p:cNvCxnSpPr/>
            <p:nvPr/>
          </p:nvCxnSpPr>
          <p:spPr>
            <a:xfrm flipH="1">
              <a:off x="5164221" y="4397560"/>
              <a:ext cx="2298121" cy="12478"/>
            </a:xfrm>
            <a:prstGeom prst="straightConnector1">
              <a:avLst/>
            </a:prstGeom>
            <a:ln w="57150">
              <a:solidFill>
                <a:srgbClr val="12439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H="1">
              <a:off x="5177395" y="5532879"/>
              <a:ext cx="1828155" cy="6445"/>
            </a:xfrm>
            <a:prstGeom prst="straightConnector1">
              <a:avLst/>
            </a:prstGeom>
            <a:ln w="57150">
              <a:solidFill>
                <a:srgbClr val="12439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7770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rgbClr val="D6E6F5">
                <a:alpha val="27000"/>
                <a:lumMod val="99000"/>
                <a:lumOff val="1000"/>
              </a:srgbClr>
            </a:gs>
            <a:gs pos="0">
              <a:srgbClr val="FE1A02"/>
            </a:gs>
            <a:gs pos="54000">
              <a:schemeClr val="accent1">
                <a:lumMod val="20000"/>
                <a:lumOff val="80000"/>
              </a:schemeClr>
            </a:gs>
            <a:gs pos="75000">
              <a:schemeClr val="accent1">
                <a:lumMod val="45000"/>
                <a:lumOff val="55000"/>
              </a:schemeClr>
            </a:gs>
            <a:gs pos="100000">
              <a:srgbClr val="0E4EB6"/>
            </a:gs>
          </a:gsLst>
          <a:lin ang="18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4359" y="334226"/>
            <a:ext cx="3543281" cy="86040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B3D91"/>
                </a:solidFill>
                <a:latin typeface="+mn-lt"/>
              </a:rPr>
              <a:t>Taber Abrasion</a:t>
            </a:r>
            <a:endParaRPr lang="en-US" strike="sngStrike" dirty="0">
              <a:solidFill>
                <a:srgbClr val="0B3D91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8856" y="1163178"/>
            <a:ext cx="1099810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noProof="0" dirty="0">
                <a:solidFill>
                  <a:srgbClr val="124392"/>
                </a:solidFill>
                <a:latin typeface="Calibri" panose="020F0502020204030204"/>
              </a:rPr>
              <a:t>Taber m</a:t>
            </a:r>
            <a:r>
              <a:rPr kumimoji="0" lang="en-US" sz="2800" b="0" i="0" u="none" kern="1200" cap="none" spc="0" normalizeH="0" baseline="0" noProof="0" dirty="0">
                <a:ln>
                  <a:noFill/>
                </a:ln>
                <a:solidFill>
                  <a:srgbClr val="124392"/>
                </a:solidFill>
                <a:effectLst/>
                <a:uLnTx/>
                <a:uFillTx/>
                <a:latin typeface="Calibri" panose="020F0502020204030204"/>
              </a:rPr>
              <a:t>easures the rate which a coating can be abraded by friction over a set number of rotations with a selected Taber wheel.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124392"/>
                </a:solidFill>
              </a:rPr>
              <a:t>Per ASTM D4060, the </a:t>
            </a:r>
            <a:r>
              <a:rPr kumimoji="0" lang="en-US" sz="2800" b="0" i="0" u="none" kern="1200" cap="none" spc="0" normalizeH="0" baseline="0" noProof="0" dirty="0">
                <a:ln>
                  <a:noFill/>
                </a:ln>
                <a:solidFill>
                  <a:srgbClr val="124392"/>
                </a:solidFill>
                <a:effectLst/>
                <a:uLnTx/>
                <a:uFillTx/>
                <a:latin typeface="Calibri" panose="020F0502020204030204"/>
              </a:rPr>
              <a:t>wear index can be calculated, providing an understanding of a surface’s abrasion durability.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-11000"/>
            <a:ext cx="12192000" cy="277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0" y="6585674"/>
            <a:ext cx="12204700" cy="272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-11000"/>
            <a:ext cx="2667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1938000" y="-11000"/>
            <a:ext cx="2667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11299436" y="6168033"/>
            <a:ext cx="631371" cy="417641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9FCF1C-A161-40C1-8822-936236F6938D}" type="slidenum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B3D9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009" y="266700"/>
            <a:ext cx="959695" cy="914400"/>
          </a:xfrm>
          <a:prstGeom prst="rect">
            <a:avLst/>
          </a:prstGeom>
        </p:spPr>
      </p:pic>
      <p:cxnSp>
        <p:nvCxnSpPr>
          <p:cNvPr id="33" name="Straight Connector 32"/>
          <p:cNvCxnSpPr/>
          <p:nvPr/>
        </p:nvCxnSpPr>
        <p:spPr>
          <a:xfrm>
            <a:off x="266700" y="6053980"/>
            <a:ext cx="11671300" cy="0"/>
          </a:xfrm>
          <a:prstGeom prst="line">
            <a:avLst/>
          </a:prstGeom>
          <a:ln w="73025" cap="flat" cmpd="dbl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/>
          <p:cNvGrpSpPr/>
          <p:nvPr/>
        </p:nvGrpSpPr>
        <p:grpSpPr>
          <a:xfrm>
            <a:off x="717449" y="3516705"/>
            <a:ext cx="5249777" cy="2123050"/>
            <a:chOff x="748856" y="2710383"/>
            <a:chExt cx="5249777" cy="2123050"/>
          </a:xfrm>
        </p:grpSpPr>
        <p:sp>
          <p:nvSpPr>
            <p:cNvPr id="30" name="Rectangle 29"/>
            <p:cNvSpPr/>
            <p:nvPr/>
          </p:nvSpPr>
          <p:spPr>
            <a:xfrm>
              <a:off x="748856" y="2710383"/>
              <a:ext cx="5249777" cy="2123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05944" y="2812936"/>
              <a:ext cx="2273632" cy="191948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1369" y="2797821"/>
              <a:ext cx="2627389" cy="1957724"/>
            </a:xfrm>
            <a:prstGeom prst="rect">
              <a:avLst/>
            </a:prstGeom>
          </p:spPr>
        </p:pic>
      </p:grpSp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3545113"/>
            <a:ext cx="5551714" cy="201113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523838" y="5733469"/>
            <a:ext cx="15137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 Credit: NASA</a:t>
            </a:r>
          </a:p>
        </p:txBody>
      </p:sp>
    </p:spTree>
    <p:extLst>
      <p:ext uri="{BB962C8B-B14F-4D97-AF65-F5344CB8AC3E}">
        <p14:creationId xmlns:p14="http://schemas.microsoft.com/office/powerpoint/2010/main" val="3333227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rgbClr val="D6E6F5">
                <a:alpha val="27000"/>
                <a:lumMod val="99000"/>
                <a:lumOff val="1000"/>
              </a:srgbClr>
            </a:gs>
            <a:gs pos="0">
              <a:srgbClr val="FE1A02"/>
            </a:gs>
            <a:gs pos="54000">
              <a:schemeClr val="accent1">
                <a:lumMod val="20000"/>
                <a:lumOff val="80000"/>
              </a:schemeClr>
            </a:gs>
            <a:gs pos="75000">
              <a:schemeClr val="accent1">
                <a:lumMod val="45000"/>
                <a:lumOff val="55000"/>
              </a:schemeClr>
            </a:gs>
            <a:gs pos="100000">
              <a:srgbClr val="0E4EB6"/>
            </a:gs>
          </a:gsLst>
          <a:lin ang="18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89" y="1244973"/>
            <a:ext cx="5553418" cy="40070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-11000"/>
            <a:ext cx="12192000" cy="277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6585674"/>
            <a:ext cx="12204700" cy="272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-11000"/>
            <a:ext cx="2667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938000" y="-11000"/>
            <a:ext cx="2667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11255828" y="6066939"/>
            <a:ext cx="682171" cy="49533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9FCF1C-A161-40C1-8822-936236F6938D}" type="slidenum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B3D9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" y="277700"/>
            <a:ext cx="959695" cy="914400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>
            <a:off x="266700" y="6043540"/>
            <a:ext cx="11671300" cy="0"/>
          </a:xfrm>
          <a:prstGeom prst="line">
            <a:avLst/>
          </a:prstGeom>
          <a:ln w="73025" cap="flat" cmpd="dbl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685703" y="444292"/>
            <a:ext cx="882059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srgbClr val="124392"/>
                </a:solidFill>
                <a:latin typeface="Calibri" panose="020F0502020204030204"/>
              </a:rPr>
              <a:t>Taber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Abrasion Durability Comparison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40" y="4985243"/>
            <a:ext cx="1072044" cy="1042470"/>
          </a:xfrm>
          <a:prstGeom prst="ellipse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781000" y="6083142"/>
            <a:ext cx="6642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124392"/>
                </a:solidFill>
              </a:rPr>
              <a:t>NASA Langley Research Center – April 2020 – NASA Internships, Fellowships, and Scholarships Program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8"/>
          <a:stretch/>
        </p:blipFill>
        <p:spPr>
          <a:xfrm>
            <a:off x="5653119" y="1256145"/>
            <a:ext cx="5258065" cy="3251418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0751014" y="1880118"/>
            <a:ext cx="1305281" cy="523220"/>
            <a:chOff x="10665950" y="1901384"/>
            <a:chExt cx="1305281" cy="523220"/>
          </a:xfrm>
        </p:grpSpPr>
        <p:sp>
          <p:nvSpPr>
            <p:cNvPr id="33" name="Pentagon 32"/>
            <p:cNvSpPr/>
            <p:nvPr/>
          </p:nvSpPr>
          <p:spPr>
            <a:xfrm rot="10800000">
              <a:off x="10665950" y="1991640"/>
              <a:ext cx="1145304" cy="322893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810330" y="1901384"/>
              <a:ext cx="11609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124392"/>
                  </a:solidFill>
                </a:rPr>
                <a:t>23.15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0751014" y="2201923"/>
            <a:ext cx="1304230" cy="523220"/>
            <a:chOff x="10665950" y="2233822"/>
            <a:chExt cx="1304230" cy="523220"/>
          </a:xfrm>
        </p:grpSpPr>
        <p:sp>
          <p:nvSpPr>
            <p:cNvPr id="43" name="Pentagon 42"/>
            <p:cNvSpPr/>
            <p:nvPr/>
          </p:nvSpPr>
          <p:spPr>
            <a:xfrm rot="10800000">
              <a:off x="10665950" y="2333986"/>
              <a:ext cx="1145304" cy="322893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809279" y="2233822"/>
              <a:ext cx="11609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124392"/>
                  </a:solidFill>
                </a:rPr>
                <a:t>22.78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0751014" y="2898047"/>
            <a:ext cx="1298563" cy="523220"/>
            <a:chOff x="10665950" y="2919313"/>
            <a:chExt cx="1298563" cy="523220"/>
          </a:xfrm>
        </p:grpSpPr>
        <p:sp>
          <p:nvSpPr>
            <p:cNvPr id="47" name="Pentagon 46"/>
            <p:cNvSpPr/>
            <p:nvPr/>
          </p:nvSpPr>
          <p:spPr>
            <a:xfrm rot="10800000">
              <a:off x="10665950" y="3011209"/>
              <a:ext cx="1145304" cy="322893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803612" y="2919313"/>
              <a:ext cx="11609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124392"/>
                  </a:solidFill>
                </a:rPr>
                <a:t>22.68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0752866" y="3581421"/>
            <a:ext cx="1303429" cy="523220"/>
            <a:chOff x="10661084" y="3593799"/>
            <a:chExt cx="1303429" cy="523220"/>
          </a:xfrm>
        </p:grpSpPr>
        <p:sp>
          <p:nvSpPr>
            <p:cNvPr id="49" name="Pentagon 48"/>
            <p:cNvSpPr/>
            <p:nvPr/>
          </p:nvSpPr>
          <p:spPr>
            <a:xfrm rot="10800000">
              <a:off x="10661084" y="3693963"/>
              <a:ext cx="1145304" cy="322893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0803612" y="3593799"/>
              <a:ext cx="11609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124392"/>
                  </a:solidFill>
                </a:rPr>
                <a:t>16.53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0751014" y="3247706"/>
            <a:ext cx="1304230" cy="523220"/>
            <a:chOff x="10665950" y="3258339"/>
            <a:chExt cx="1304230" cy="523220"/>
          </a:xfrm>
        </p:grpSpPr>
        <p:sp>
          <p:nvSpPr>
            <p:cNvPr id="51" name="Pentagon 50"/>
            <p:cNvSpPr/>
            <p:nvPr/>
          </p:nvSpPr>
          <p:spPr>
            <a:xfrm rot="10800000">
              <a:off x="10665950" y="3350235"/>
              <a:ext cx="1145304" cy="322893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0809279" y="3258339"/>
              <a:ext cx="11609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124392"/>
                  </a:solidFill>
                </a:rPr>
                <a:t>22.63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0751014" y="2547434"/>
            <a:ext cx="1304230" cy="523220"/>
            <a:chOff x="10665950" y="2568700"/>
            <a:chExt cx="1304230" cy="523220"/>
          </a:xfrm>
        </p:grpSpPr>
        <p:sp>
          <p:nvSpPr>
            <p:cNvPr id="55" name="Pentagon 54"/>
            <p:cNvSpPr/>
            <p:nvPr/>
          </p:nvSpPr>
          <p:spPr>
            <a:xfrm rot="10800000">
              <a:off x="10665950" y="2669935"/>
              <a:ext cx="1145304" cy="322893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0809279" y="2568700"/>
              <a:ext cx="11609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124392"/>
                  </a:solidFill>
                </a:rPr>
                <a:t>22.78</a:t>
              </a:r>
            </a:p>
          </p:txBody>
        </p:sp>
      </p:grpSp>
      <p:sp>
        <p:nvSpPr>
          <p:cNvPr id="66" name="Oval 65"/>
          <p:cNvSpPr/>
          <p:nvPr/>
        </p:nvSpPr>
        <p:spPr>
          <a:xfrm>
            <a:off x="781675" y="2661633"/>
            <a:ext cx="3690605" cy="2412457"/>
          </a:xfrm>
          <a:prstGeom prst="ellipse">
            <a:avLst/>
          </a:prstGeom>
          <a:noFill/>
          <a:ln w="571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0" name="Straight Arrow Connector 69"/>
          <p:cNvCxnSpPr/>
          <p:nvPr/>
        </p:nvCxnSpPr>
        <p:spPr>
          <a:xfrm flipV="1">
            <a:off x="4430914" y="3667732"/>
            <a:ext cx="2501946" cy="395684"/>
          </a:xfrm>
          <a:prstGeom prst="straightConnector1">
            <a:avLst/>
          </a:prstGeom>
          <a:ln w="571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6469087" y="4641247"/>
            <a:ext cx="54026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124392"/>
                </a:solidFill>
              </a:rPr>
              <a:t>Taber wear index results narrow twelve formulations down to eight.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0751014" y="1174230"/>
            <a:ext cx="1305281" cy="523220"/>
            <a:chOff x="10665950" y="1216762"/>
            <a:chExt cx="1305281" cy="523220"/>
          </a:xfrm>
        </p:grpSpPr>
        <p:sp>
          <p:nvSpPr>
            <p:cNvPr id="76" name="Pentagon 75"/>
            <p:cNvSpPr/>
            <p:nvPr/>
          </p:nvSpPr>
          <p:spPr>
            <a:xfrm rot="10800000">
              <a:off x="10665950" y="1317651"/>
              <a:ext cx="1145304" cy="322893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0810330" y="1216762"/>
              <a:ext cx="11609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124392"/>
                  </a:solidFill>
                </a:rPr>
                <a:t>30.63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0751014" y="1529121"/>
            <a:ext cx="1305281" cy="523220"/>
            <a:chOff x="10665950" y="1561020"/>
            <a:chExt cx="1305281" cy="523220"/>
          </a:xfrm>
        </p:grpSpPr>
        <p:sp>
          <p:nvSpPr>
            <p:cNvPr id="79" name="Pentagon 78"/>
            <p:cNvSpPr/>
            <p:nvPr/>
          </p:nvSpPr>
          <p:spPr>
            <a:xfrm rot="10800000">
              <a:off x="10665950" y="1651276"/>
              <a:ext cx="1145304" cy="322893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0810330" y="1561020"/>
              <a:ext cx="11609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124392"/>
                  </a:solidFill>
                </a:rPr>
                <a:t>26.93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9352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rgbClr val="D6E6F5">
                <a:alpha val="27000"/>
                <a:lumMod val="99000"/>
                <a:lumOff val="1000"/>
              </a:srgbClr>
            </a:gs>
            <a:gs pos="0">
              <a:srgbClr val="FE1A02"/>
            </a:gs>
            <a:gs pos="54000">
              <a:schemeClr val="accent1">
                <a:lumMod val="20000"/>
                <a:lumOff val="80000"/>
              </a:schemeClr>
            </a:gs>
            <a:gs pos="75000">
              <a:schemeClr val="accent1">
                <a:lumMod val="45000"/>
                <a:lumOff val="55000"/>
              </a:schemeClr>
            </a:gs>
            <a:gs pos="100000">
              <a:srgbClr val="0E4EB6"/>
            </a:gs>
          </a:gsLst>
          <a:lin ang="18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6264" y="320598"/>
            <a:ext cx="8452056" cy="87983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124392"/>
                </a:solidFill>
                <a:latin typeface="+mn-lt"/>
              </a:rPr>
              <a:t>Impact Ice Adhesion Testing: AERTS Jr.</a:t>
            </a:r>
            <a:r>
              <a:rPr lang="en-US" strike="sngStrike" dirty="0">
                <a:solidFill>
                  <a:srgbClr val="124392"/>
                </a:solidFill>
                <a:latin typeface="+mn-lt"/>
              </a:rPr>
              <a:t>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834666" y="1580323"/>
            <a:ext cx="8016188" cy="3433071"/>
            <a:chOff x="2775171" y="1656513"/>
            <a:chExt cx="8016188" cy="343307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75171" y="1656513"/>
              <a:ext cx="3801119" cy="3423835"/>
            </a:xfrm>
            <a:prstGeom prst="rect">
              <a:avLst/>
            </a:prstGeom>
          </p:spPr>
        </p:pic>
        <p:sp>
          <p:nvSpPr>
            <p:cNvPr id="6" name="Curved Left Arrow 5"/>
            <p:cNvSpPr/>
            <p:nvPr/>
          </p:nvSpPr>
          <p:spPr>
            <a:xfrm rot="10800000">
              <a:off x="3713014" y="4623149"/>
              <a:ext cx="803564" cy="429491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Curved Right Arrow 6"/>
            <p:cNvSpPr/>
            <p:nvPr/>
          </p:nvSpPr>
          <p:spPr>
            <a:xfrm rot="10800000" flipV="1">
              <a:off x="4673595" y="4660093"/>
              <a:ext cx="831276" cy="429491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655602" y="2373070"/>
              <a:ext cx="413575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B3D9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Super-cooled water droplets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08403" y="4553888"/>
              <a:ext cx="21609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B3D9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5500 rpm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630712" y="3536854"/>
              <a:ext cx="26781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B3D9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Sample coating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H="1" flipV="1">
              <a:off x="5407713" y="2844677"/>
              <a:ext cx="4207691" cy="923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H="1" flipV="1">
              <a:off x="6088984" y="4008460"/>
              <a:ext cx="2824107" cy="923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 flipV="1">
              <a:off x="5625117" y="4974827"/>
              <a:ext cx="2549414" cy="923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" name="Rectangle 14"/>
          <p:cNvSpPr/>
          <p:nvPr/>
        </p:nvSpPr>
        <p:spPr>
          <a:xfrm>
            <a:off x="0" y="-11000"/>
            <a:ext cx="12192000" cy="277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6585674"/>
            <a:ext cx="12204700" cy="272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-11000"/>
            <a:ext cx="2667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938000" y="-11000"/>
            <a:ext cx="2667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1371943" y="6097424"/>
            <a:ext cx="566057" cy="46427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9FCF1C-A161-40C1-8822-936236F6938D}" type="slidenum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B3D9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" y="288151"/>
            <a:ext cx="959695" cy="914400"/>
          </a:xfrm>
          <a:prstGeom prst="rect">
            <a:avLst/>
          </a:prstGeom>
        </p:spPr>
      </p:pic>
      <p:cxnSp>
        <p:nvCxnSpPr>
          <p:cNvPr id="26" name="Straight Connector 25"/>
          <p:cNvCxnSpPr/>
          <p:nvPr/>
        </p:nvCxnSpPr>
        <p:spPr>
          <a:xfrm>
            <a:off x="275292" y="6076392"/>
            <a:ext cx="11671300" cy="0"/>
          </a:xfrm>
          <a:prstGeom prst="line">
            <a:avLst/>
          </a:prstGeom>
          <a:ln w="73025" cap="flat" cmpd="dbl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9966036" y="5744665"/>
            <a:ext cx="19731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Image/Graphic Credit: NASA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69779" y="1080755"/>
            <a:ext cx="4432774" cy="4486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392"/>
                </a:solidFill>
              </a:rPr>
              <a:t>Tests are conducted from -16 to -8°C using 20 </a:t>
            </a:r>
            <a:r>
              <a:rPr lang="en-US" sz="2800" dirty="0">
                <a:solidFill>
                  <a:srgbClr val="124392"/>
                </a:solidFill>
                <a:latin typeface="Symbol" pitchFamily="2" charset="2"/>
              </a:rPr>
              <a:t>m</a:t>
            </a:r>
            <a:r>
              <a:rPr lang="en-US" sz="2800" dirty="0">
                <a:solidFill>
                  <a:srgbClr val="124392"/>
                </a:solidFill>
              </a:rPr>
              <a:t>m droplets. Ice is accumulated on the sample and sheds after a period of time. </a:t>
            </a:r>
          </a:p>
          <a:p>
            <a:pPr marL="457200" lvl="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B3D91"/>
                </a:solidFill>
              </a:rPr>
              <a:t>Once this occurs, the rpm at shed, mass, and area are collected to determine </a:t>
            </a:r>
            <a:r>
              <a:rPr lang="en-US" sz="2800" dirty="0">
                <a:solidFill>
                  <a:srgbClr val="124392"/>
                </a:solidFill>
              </a:rPr>
              <a:t>the adhesion strength.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4630" y="5432743"/>
            <a:ext cx="9688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B3D91"/>
                </a:solidFill>
              </a:rPr>
              <a:t>Smith, Jr., J. G.; Wohl, C. J.; Palacios, J.; Connelly, B. D. Design and Development of a Laboratory-scale Ice Adhesion Testing Device.  41</a:t>
            </a:r>
            <a:r>
              <a:rPr lang="en-US" sz="1600" baseline="30000" dirty="0">
                <a:solidFill>
                  <a:srgbClr val="0B3D91"/>
                </a:solidFill>
              </a:rPr>
              <a:t>st</a:t>
            </a:r>
            <a:r>
              <a:rPr lang="en-US" sz="1600" dirty="0">
                <a:solidFill>
                  <a:srgbClr val="0B3D91"/>
                </a:solidFill>
              </a:rPr>
              <a:t> Annual Meeting of the Adhesion Society, San Diego, CA, February 25-March 1, 2018.</a:t>
            </a:r>
          </a:p>
        </p:txBody>
      </p:sp>
    </p:spTree>
    <p:extLst>
      <p:ext uri="{BB962C8B-B14F-4D97-AF65-F5344CB8AC3E}">
        <p14:creationId xmlns:p14="http://schemas.microsoft.com/office/powerpoint/2010/main" val="1870171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rgbClr val="D6E6F5">
                <a:alpha val="27000"/>
                <a:lumMod val="99000"/>
                <a:lumOff val="1000"/>
              </a:srgbClr>
            </a:gs>
            <a:gs pos="0">
              <a:srgbClr val="FE1A02"/>
            </a:gs>
            <a:gs pos="54000">
              <a:schemeClr val="accent1">
                <a:lumMod val="20000"/>
                <a:lumOff val="80000"/>
              </a:schemeClr>
            </a:gs>
            <a:gs pos="75000">
              <a:schemeClr val="accent1">
                <a:lumMod val="45000"/>
                <a:lumOff val="55000"/>
              </a:schemeClr>
            </a:gs>
            <a:gs pos="100000">
              <a:srgbClr val="0E4EB6"/>
            </a:gs>
          </a:gsLst>
          <a:lin ang="18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-11000"/>
            <a:ext cx="12192000" cy="277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6585674"/>
            <a:ext cx="12204700" cy="272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-11000"/>
            <a:ext cx="2667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938000" y="-11000"/>
            <a:ext cx="2667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11255828" y="6066939"/>
            <a:ext cx="682171" cy="49533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9FCF1C-A161-40C1-8822-936236F6938D}" type="slidenum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B3D9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" y="277700"/>
            <a:ext cx="959695" cy="914400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>
            <a:off x="266700" y="6043540"/>
            <a:ext cx="11671300" cy="0"/>
          </a:xfrm>
          <a:prstGeom prst="line">
            <a:avLst/>
          </a:prstGeom>
          <a:ln w="73025" cap="flat" cmpd="dbl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40" y="4985243"/>
            <a:ext cx="1072044" cy="1042470"/>
          </a:xfrm>
          <a:prstGeom prst="ellipse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781000" y="6083142"/>
            <a:ext cx="6642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2439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NASA Langley Research Center – April 2020 – NASA Internships, Fellowships, and Scholarships Program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7940840" y="2876362"/>
            <a:ext cx="3712024" cy="2826072"/>
            <a:chOff x="7607300" y="1633684"/>
            <a:chExt cx="4203700" cy="3200400"/>
          </a:xfrm>
        </p:grpSpPr>
        <p:sp>
          <p:nvSpPr>
            <p:cNvPr id="21" name="Rectangle 20"/>
            <p:cNvSpPr/>
            <p:nvPr/>
          </p:nvSpPr>
          <p:spPr>
            <a:xfrm>
              <a:off x="7607300" y="1633684"/>
              <a:ext cx="4203700" cy="3200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20444" y="1735766"/>
              <a:ext cx="3981797" cy="2982039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551836" y="3479025"/>
            <a:ext cx="7157169" cy="1714620"/>
            <a:chOff x="391915" y="3353544"/>
            <a:chExt cx="7157169" cy="1714620"/>
          </a:xfrm>
        </p:grpSpPr>
        <p:sp>
          <p:nvSpPr>
            <p:cNvPr id="24" name="TextBox 23"/>
            <p:cNvSpPr txBox="1"/>
            <p:nvPr/>
          </p:nvSpPr>
          <p:spPr>
            <a:xfrm>
              <a:off x="4186744" y="3353544"/>
              <a:ext cx="33623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 dirty="0">
                  <a:solidFill>
                    <a:srgbClr val="0B3D91"/>
                  </a:solidFill>
                </a:rPr>
                <a:t>Average </a:t>
              </a:r>
              <a:r>
                <a:rPr lang="en-US" sz="2800" i="1" dirty="0" err="1">
                  <a:solidFill>
                    <a:srgbClr val="0B3D91"/>
                  </a:solidFill>
                </a:rPr>
                <a:t>Alclad</a:t>
              </a:r>
              <a:r>
                <a:rPr lang="en-US" sz="2800" i="1" dirty="0">
                  <a:solidFill>
                    <a:srgbClr val="0B3D91"/>
                  </a:solidFill>
                </a:rPr>
                <a:t> IAS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186744" y="4267945"/>
              <a:ext cx="3077204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 dirty="0">
                  <a:solidFill>
                    <a:srgbClr val="0B3D91"/>
                  </a:solidFill>
                </a:rPr>
                <a:t>Average Sample IAS</a:t>
              </a:r>
            </a:p>
            <a:p>
              <a:endParaRPr lang="en-US" dirty="0"/>
            </a:p>
          </p:txBody>
        </p:sp>
        <p:cxnSp>
          <p:nvCxnSpPr>
            <p:cNvPr id="26" name="Straight Connector 25"/>
            <p:cNvCxnSpPr/>
            <p:nvPr/>
          </p:nvCxnSpPr>
          <p:spPr>
            <a:xfrm>
              <a:off x="4033723" y="4110926"/>
              <a:ext cx="3230225" cy="6746"/>
            </a:xfrm>
            <a:prstGeom prst="line">
              <a:avLst/>
            </a:prstGeom>
            <a:ln w="57150">
              <a:solidFill>
                <a:srgbClr val="0B3D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467401" y="3751345"/>
              <a:ext cx="641973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600" i="1" dirty="0">
                  <a:solidFill>
                    <a:srgbClr val="0B3D91"/>
                  </a:solidFill>
                </a:rPr>
                <a:t>=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91915" y="3636468"/>
              <a:ext cx="312544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rgbClr val="0B3D91"/>
                  </a:solidFill>
                </a:rPr>
                <a:t>Adhesion Reduction Factor</a:t>
              </a:r>
            </a:p>
          </p:txBody>
        </p:sp>
      </p:grpSp>
      <p:sp>
        <p:nvSpPr>
          <p:cNvPr id="4" name="Rectangle 3"/>
          <p:cNvSpPr/>
          <p:nvPr/>
        </p:nvSpPr>
        <p:spPr>
          <a:xfrm>
            <a:off x="746547" y="1311822"/>
            <a:ext cx="1098299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B3D91"/>
                </a:solidFill>
              </a:rPr>
              <a:t>Alclad 2024 </a:t>
            </a:r>
            <a:r>
              <a:rPr lang="en-US" sz="2800" dirty="0">
                <a:solidFill>
                  <a:srgbClr val="124392"/>
                </a:solidFill>
              </a:rPr>
              <a:t>T3</a:t>
            </a:r>
            <a:r>
              <a:rPr lang="en-US" sz="2800" dirty="0">
                <a:solidFill>
                  <a:srgbClr val="0B3D91"/>
                </a:solidFill>
              </a:rPr>
              <a:t> was used to represent current aircraft wing leading edge material.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B3D91"/>
                </a:solidFill>
              </a:rPr>
              <a:t>Alclad</a:t>
            </a:r>
            <a:r>
              <a:rPr lang="en-US" sz="2800" dirty="0">
                <a:solidFill>
                  <a:srgbClr val="0B3D91"/>
                </a:solidFill>
              </a:rPr>
              <a:t> icing values were used to calculate the ice adhesion reduction factor (ARF).</a:t>
            </a:r>
          </a:p>
        </p:txBody>
      </p:sp>
      <p:sp>
        <p:nvSpPr>
          <p:cNvPr id="29" name="Title 1"/>
          <p:cNvSpPr>
            <a:spLocks noGrp="1"/>
          </p:cNvSpPr>
          <p:nvPr>
            <p:ph type="title"/>
          </p:nvPr>
        </p:nvSpPr>
        <p:spPr>
          <a:xfrm>
            <a:off x="1869972" y="362976"/>
            <a:ext cx="8452056" cy="87983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124392"/>
                </a:solidFill>
                <a:latin typeface="+mn-lt"/>
              </a:rPr>
              <a:t>Adhesion Reduction Factor: AERTS Jr.</a:t>
            </a:r>
            <a:r>
              <a:rPr lang="en-US" strike="sngStrike" dirty="0">
                <a:solidFill>
                  <a:srgbClr val="124392"/>
                </a:solidFill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9990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rgbClr val="D6E6F5">
                <a:alpha val="27000"/>
                <a:lumMod val="99000"/>
                <a:lumOff val="1000"/>
              </a:srgbClr>
            </a:gs>
            <a:gs pos="0">
              <a:srgbClr val="FE1A02"/>
            </a:gs>
            <a:gs pos="54000">
              <a:schemeClr val="accent1">
                <a:lumMod val="20000"/>
                <a:lumOff val="80000"/>
              </a:schemeClr>
            </a:gs>
            <a:gs pos="75000">
              <a:schemeClr val="accent1">
                <a:lumMod val="45000"/>
                <a:lumOff val="55000"/>
              </a:schemeClr>
            </a:gs>
            <a:gs pos="100000">
              <a:srgbClr val="0E4EB6"/>
            </a:gs>
          </a:gsLst>
          <a:lin ang="18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-11000"/>
            <a:ext cx="12192000" cy="277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6585674"/>
            <a:ext cx="12204700" cy="272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-11000"/>
            <a:ext cx="2667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938000" y="-11000"/>
            <a:ext cx="2667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11255828" y="6066939"/>
            <a:ext cx="682171" cy="49533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9FCF1C-A161-40C1-8822-936236F6938D}" type="slidenum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B3D9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" y="277700"/>
            <a:ext cx="959695" cy="914400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>
            <a:off x="266700" y="6043540"/>
            <a:ext cx="11671300" cy="0"/>
          </a:xfrm>
          <a:prstGeom prst="line">
            <a:avLst/>
          </a:prstGeom>
          <a:ln w="73025" cap="flat" cmpd="dbl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713947" y="388173"/>
            <a:ext cx="676410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srgbClr val="124392"/>
                </a:solidFill>
                <a:latin typeface="Calibri" panose="020F0502020204030204"/>
              </a:rPr>
              <a:t>Select Epoxy Based Coatings</a:t>
            </a:r>
            <a:endParaRPr kumimoji="0" lang="en-US" sz="4400" b="0" i="0" u="none" strike="sngStrike" kern="1200" cap="none" spc="0" normalizeH="0" baseline="0" noProof="0" dirty="0">
              <a:ln>
                <a:noFill/>
              </a:ln>
              <a:solidFill>
                <a:srgbClr val="124392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40" y="4985243"/>
            <a:ext cx="1072044" cy="1042470"/>
          </a:xfrm>
          <a:prstGeom prst="ellipse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781000" y="6083142"/>
            <a:ext cx="6642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124392"/>
                </a:solidFill>
              </a:rPr>
              <a:t>NASA Langley Research Center – April 2020 – NASA Internships, Fellowships, and Scholarships Program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27399" y="1240016"/>
            <a:ext cx="2412391" cy="80665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B3D91"/>
                </a:solidFill>
              </a:rPr>
              <a:t>Baseline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856747" y="1238527"/>
            <a:ext cx="2579898" cy="80665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B3D91"/>
                </a:solidFill>
              </a:rPr>
              <a:t>PPG 1 + Additives 1 &amp; 2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34144" y="1238527"/>
            <a:ext cx="2412391" cy="80665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B3D91"/>
                </a:solidFill>
              </a:rPr>
              <a:t>P.Methoxy</a:t>
            </a:r>
            <a:endParaRPr lang="en-US" sz="2800" dirty="0">
              <a:solidFill>
                <a:srgbClr val="0B3D9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3749" y="2052403"/>
            <a:ext cx="297968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392"/>
                </a:solidFill>
              </a:rPr>
              <a:t>Impact: Full Pass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392"/>
                </a:solidFill>
              </a:rPr>
              <a:t>Wear Index: 23 </a:t>
            </a:r>
            <a:r>
              <a:rPr lang="en-US" sz="2800" dirty="0">
                <a:solidFill>
                  <a:srgbClr val="124392"/>
                </a:solidFill>
              </a:rPr>
              <a:t>m</a:t>
            </a:r>
            <a:r>
              <a:rPr lang="en-US" sz="2800" dirty="0" smtClean="0">
                <a:solidFill>
                  <a:srgbClr val="124392"/>
                </a:solidFill>
              </a:rPr>
              <a:t>g/cycle</a:t>
            </a:r>
            <a:endParaRPr lang="en-US" sz="2800" dirty="0">
              <a:solidFill>
                <a:srgbClr val="12439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392"/>
                </a:solidFill>
              </a:rPr>
              <a:t>-8</a:t>
            </a:r>
            <a:r>
              <a:rPr lang="en-US" sz="2800" dirty="0">
                <a:solidFill>
                  <a:srgbClr val="124392"/>
                </a:solidFill>
                <a:sym typeface="Symbol" panose="05050102010706020507" pitchFamily="18" charset="2"/>
              </a:rPr>
              <a:t>C ARF: 1.8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392"/>
                </a:solidFill>
                <a:sym typeface="Symbol" panose="05050102010706020507" pitchFamily="18" charset="2"/>
              </a:rPr>
              <a:t>-12C ARF: 1.0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392"/>
                </a:solidFill>
                <a:sym typeface="Symbol" panose="05050102010706020507" pitchFamily="18" charset="2"/>
              </a:rPr>
              <a:t>-16C ARF: 1.2</a:t>
            </a:r>
            <a:endParaRPr lang="en-US" sz="2800" dirty="0">
              <a:solidFill>
                <a:srgbClr val="12439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12439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56895" y="2052377"/>
            <a:ext cx="276688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392"/>
                </a:solidFill>
              </a:rPr>
              <a:t>Impact: Full Pass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392"/>
                </a:solidFill>
              </a:rPr>
              <a:t>Wear Index: 31 mg/cycle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392"/>
                </a:solidFill>
              </a:rPr>
              <a:t>-8</a:t>
            </a:r>
            <a:r>
              <a:rPr lang="en-US" sz="2800" dirty="0">
                <a:solidFill>
                  <a:srgbClr val="124392"/>
                </a:solidFill>
                <a:sym typeface="Symbol" panose="05050102010706020507" pitchFamily="18" charset="2"/>
              </a:rPr>
              <a:t>C ARF: 2.0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392"/>
                </a:solidFill>
                <a:sym typeface="Symbol" panose="05050102010706020507" pitchFamily="18" charset="2"/>
              </a:rPr>
              <a:t>-12C ARF: 1.5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392"/>
                </a:solidFill>
                <a:sym typeface="Symbol" panose="05050102010706020507" pitchFamily="18" charset="2"/>
              </a:rPr>
              <a:t>-16C ARF: 1.3</a:t>
            </a:r>
            <a:endParaRPr lang="en-US" sz="2800" dirty="0">
              <a:solidFill>
                <a:srgbClr val="12439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93416" y="2052377"/>
            <a:ext cx="270655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392"/>
                </a:solidFill>
              </a:rPr>
              <a:t>Impact: Full Pass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392"/>
                </a:solidFill>
              </a:rPr>
              <a:t>Wear Index: 27 mg/cycle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392"/>
                </a:solidFill>
              </a:rPr>
              <a:t>-8</a:t>
            </a:r>
            <a:r>
              <a:rPr lang="en-US" sz="2800" dirty="0">
                <a:solidFill>
                  <a:srgbClr val="124392"/>
                </a:solidFill>
                <a:sym typeface="Symbol" panose="05050102010706020507" pitchFamily="18" charset="2"/>
              </a:rPr>
              <a:t>C ARF: 2.0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392"/>
                </a:solidFill>
                <a:sym typeface="Symbol" panose="05050102010706020507" pitchFamily="18" charset="2"/>
              </a:rPr>
              <a:t>-12C ARF: 1.2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392"/>
                </a:solidFill>
                <a:sym typeface="Symbol" panose="05050102010706020507" pitchFamily="18" charset="2"/>
              </a:rPr>
              <a:t>-16C ARF: 1.6</a:t>
            </a:r>
            <a:endParaRPr lang="en-US" sz="2800" dirty="0">
              <a:solidFill>
                <a:srgbClr val="12439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124392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9678587" y="1248564"/>
            <a:ext cx="1910931" cy="80665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B3D91"/>
                </a:solidFill>
              </a:rPr>
              <a:t>PPG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49951" y="2052377"/>
            <a:ext cx="236820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392"/>
                </a:solidFill>
              </a:rPr>
              <a:t>Impact: Full Pass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392"/>
                </a:solidFill>
              </a:rPr>
              <a:t>Wear Index: 17 mg/cycle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24392"/>
                </a:solidFill>
              </a:rPr>
              <a:t>ARF Values TBD</a:t>
            </a:r>
          </a:p>
        </p:txBody>
      </p:sp>
    </p:spTree>
    <p:extLst>
      <p:ext uri="{BB962C8B-B14F-4D97-AF65-F5344CB8AC3E}">
        <p14:creationId xmlns:p14="http://schemas.microsoft.com/office/powerpoint/2010/main" val="2985305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rgbClr val="D6E6F5">
                <a:alpha val="27000"/>
                <a:lumMod val="99000"/>
                <a:lumOff val="1000"/>
              </a:srgbClr>
            </a:gs>
            <a:gs pos="0">
              <a:srgbClr val="FE1A02"/>
            </a:gs>
            <a:gs pos="54000">
              <a:schemeClr val="accent1">
                <a:lumMod val="20000"/>
                <a:lumOff val="80000"/>
              </a:schemeClr>
            </a:gs>
            <a:gs pos="75000">
              <a:schemeClr val="accent1">
                <a:lumMod val="45000"/>
                <a:lumOff val="55000"/>
              </a:schemeClr>
            </a:gs>
            <a:gs pos="100000">
              <a:srgbClr val="0E4EB6"/>
            </a:gs>
          </a:gsLst>
          <a:lin ang="18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-11000"/>
            <a:ext cx="12192000" cy="277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6585674"/>
            <a:ext cx="12204700" cy="272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-11000"/>
            <a:ext cx="2667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938000" y="-11000"/>
            <a:ext cx="2667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11255828" y="6066939"/>
            <a:ext cx="682171" cy="49533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9FCF1C-A161-40C1-8822-936236F6938D}" type="slidenum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B3D9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" y="277700"/>
            <a:ext cx="959695" cy="914400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>
            <a:off x="266700" y="6043540"/>
            <a:ext cx="11671300" cy="0"/>
          </a:xfrm>
          <a:prstGeom prst="line">
            <a:avLst/>
          </a:prstGeom>
          <a:ln w="73025" cap="flat" cmpd="dbl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589002" y="405797"/>
            <a:ext cx="301399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Conclusions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39754" y="1491838"/>
            <a:ext cx="1001607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0B3D91"/>
                </a:solidFill>
              </a:rPr>
              <a:t>The rapid impact deformation test was found to be the best test in determining whether a coating proceeded to the next round of test.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0B3D91"/>
                </a:solidFill>
              </a:rPr>
              <a:t>The incorporation of </a:t>
            </a:r>
            <a:r>
              <a:rPr lang="en-US" sz="2800" dirty="0">
                <a:solidFill>
                  <a:srgbClr val="124392"/>
                </a:solidFill>
              </a:rPr>
              <a:t>additives</a:t>
            </a:r>
            <a:r>
              <a:rPr lang="en-US" sz="2800" dirty="0">
                <a:solidFill>
                  <a:srgbClr val="0B3D91"/>
                </a:solidFill>
              </a:rPr>
              <a:t> either resulted in no change or an increase in the wear index.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0B3D91"/>
                </a:solidFill>
              </a:rPr>
              <a:t>The formulations presented showed the best ARF values (2.0) at -8°C.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0B3D91"/>
                </a:solidFill>
              </a:rPr>
              <a:t> PPG 1 with additives had the best balance of properties.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B3D9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40" y="4985243"/>
            <a:ext cx="1072044" cy="1042470"/>
          </a:xfrm>
          <a:prstGeom prst="ellipse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781000" y="6083142"/>
            <a:ext cx="6642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124392"/>
                </a:solidFill>
              </a:rPr>
              <a:t>NASA Langley Research Center – April 2020 – NASA Internships, Fellowships, and Scholarships Program</a:t>
            </a:r>
          </a:p>
        </p:txBody>
      </p:sp>
    </p:spTree>
    <p:extLst>
      <p:ext uri="{BB962C8B-B14F-4D97-AF65-F5344CB8AC3E}">
        <p14:creationId xmlns:p14="http://schemas.microsoft.com/office/powerpoint/2010/main" val="3247853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rgbClr val="D6E6F5">
                <a:alpha val="27000"/>
                <a:lumMod val="99000"/>
                <a:lumOff val="1000"/>
              </a:srgbClr>
            </a:gs>
            <a:gs pos="0">
              <a:srgbClr val="FE1A02"/>
            </a:gs>
            <a:gs pos="54000">
              <a:schemeClr val="accent1">
                <a:lumMod val="20000"/>
                <a:lumOff val="80000"/>
              </a:schemeClr>
            </a:gs>
            <a:gs pos="75000">
              <a:schemeClr val="accent1">
                <a:lumMod val="45000"/>
                <a:lumOff val="55000"/>
              </a:schemeClr>
            </a:gs>
            <a:gs pos="100000">
              <a:srgbClr val="0E4EB6"/>
            </a:gs>
          </a:gsLst>
          <a:lin ang="18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6445" y="448254"/>
            <a:ext cx="4879109" cy="974148"/>
          </a:xfrm>
        </p:spPr>
        <p:txBody>
          <a:bodyPr/>
          <a:lstStyle/>
          <a:p>
            <a:r>
              <a:rPr lang="en-US" dirty="0">
                <a:solidFill>
                  <a:srgbClr val="0B3D91"/>
                </a:solidFill>
                <a:latin typeface="+mn-lt"/>
              </a:rPr>
              <a:t>Acknowledgements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-11000"/>
            <a:ext cx="12192000" cy="277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585674"/>
            <a:ext cx="12204700" cy="272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-11000"/>
            <a:ext cx="2667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938000" y="-11000"/>
            <a:ext cx="2667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11353800" y="6063343"/>
            <a:ext cx="584200" cy="522331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9FCF1C-A161-40C1-8822-936236F6938D}" type="slidenum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B3D9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235" y="266700"/>
            <a:ext cx="959695" cy="91440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266700" y="6055938"/>
            <a:ext cx="11671300" cy="0"/>
          </a:xfrm>
          <a:prstGeom prst="line">
            <a:avLst/>
          </a:prstGeom>
          <a:ln w="73025" cap="flat" cmpd="dbl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474045" y="1611647"/>
            <a:ext cx="950772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NASA Langley Research Center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STEM Takes Flight Internship Program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B3D91"/>
                </a:solidFill>
              </a:rPr>
              <a:t>Virginia Space Grant Consortium (VSGC)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B3D9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0B3D91"/>
                </a:solidFill>
              </a:rPr>
              <a:t>NASA Internships, Fellowships &amp; Scholarships (NIFS) Program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0B3D91"/>
                </a:solidFill>
              </a:rPr>
              <a:t>Universities Space Research Association (USRA)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B3D9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Lenore Miller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0B3D91"/>
                </a:solidFill>
                <a:latin typeface="Calibri" panose="020F0502020204030204"/>
              </a:rPr>
              <a:t>John Tyler Community College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B3D9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3D9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Advanced Air Transport Technology (AATT)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" y="4985243"/>
            <a:ext cx="1072044" cy="104247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886102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776</TotalTime>
  <Words>998</Words>
  <Application>Microsoft Office PowerPoint</Application>
  <PresentationFormat>Widescreen</PresentationFormat>
  <Paragraphs>122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Symbol</vt:lpstr>
      <vt:lpstr>Times New Roman</vt:lpstr>
      <vt:lpstr>Office Theme</vt:lpstr>
      <vt:lpstr>1_Office Theme</vt:lpstr>
      <vt:lpstr>PowerPoint Presentation</vt:lpstr>
      <vt:lpstr>PowerPoint Presentation</vt:lpstr>
      <vt:lpstr>PowerPoint Presentation</vt:lpstr>
      <vt:lpstr>Rapid Impact Deformation</vt:lpstr>
      <vt:lpstr>Taber Abrasion</vt:lpstr>
      <vt:lpstr>PowerPoint Presentation</vt:lpstr>
      <vt:lpstr>Impact Ice Adhesion Testing: AERTS Jr. </vt:lpstr>
      <vt:lpstr>Adhesion Reduction Factor: AERTS Jr. </vt:lpstr>
      <vt:lpstr>PowerPoint Presentation</vt:lpstr>
      <vt:lpstr>PowerPoint Presentation</vt:lpstr>
      <vt:lpstr>Acknowledgements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Beaudry, Miranda L. (LARC-D3)[UNIVERSITIES SPACE RESEARCH ASSOCIATION]</dc:creator>
  <cp:lastModifiedBy>Beaudry, Miranda L. (LARC-D3)[UNIVERSITIES SPACE RESEARCH ASSOCIATION]</cp:lastModifiedBy>
  <cp:revision>195</cp:revision>
  <dcterms:created xsi:type="dcterms:W3CDTF">2020-04-20T16:32:30Z</dcterms:created>
  <dcterms:modified xsi:type="dcterms:W3CDTF">2020-04-24T20:02:07Z</dcterms:modified>
</cp:coreProperties>
</file>