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99" r:id="rId3"/>
    <p:sldId id="301" r:id="rId4"/>
    <p:sldId id="302" r:id="rId5"/>
    <p:sldId id="303" r:id="rId6"/>
    <p:sldId id="307" r:id="rId7"/>
    <p:sldId id="1922" r:id="rId8"/>
    <p:sldId id="308" r:id="rId9"/>
    <p:sldId id="1908" r:id="rId10"/>
    <p:sldId id="1902" r:id="rId11"/>
    <p:sldId id="1901" r:id="rId12"/>
    <p:sldId id="1903" r:id="rId13"/>
    <p:sldId id="309" r:id="rId14"/>
    <p:sldId id="257" r:id="rId15"/>
    <p:sldId id="1911" r:id="rId16"/>
    <p:sldId id="1912" r:id="rId17"/>
    <p:sldId id="1909" r:id="rId18"/>
    <p:sldId id="1913" r:id="rId19"/>
    <p:sldId id="1914" r:id="rId20"/>
    <p:sldId id="1904" r:id="rId21"/>
    <p:sldId id="1905" r:id="rId22"/>
    <p:sldId id="1915" r:id="rId23"/>
    <p:sldId id="1916" r:id="rId24"/>
    <p:sldId id="1917" r:id="rId25"/>
    <p:sldId id="1918" r:id="rId26"/>
    <p:sldId id="1919" r:id="rId27"/>
    <p:sldId id="1605" r:id="rId28"/>
    <p:sldId id="1920" r:id="rId29"/>
    <p:sldId id="160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6"/>
    <p:restoredTop sz="94444"/>
  </p:normalViewPr>
  <p:slideViewPr>
    <p:cSldViewPr snapToGrid="0" snapToObjects="1">
      <p:cViewPr varScale="1">
        <p:scale>
          <a:sx n="99" d="100"/>
          <a:sy n="99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8E126-CA7E-B547-BD28-6637CE187C9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1DF45-5D59-554B-A1B7-ADC3C583C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 dev, Tech </a:t>
            </a:r>
            <a:r>
              <a:rPr lang="en-US" dirty="0" err="1"/>
              <a:t>matureing</a:t>
            </a:r>
            <a:r>
              <a:rPr lang="en-US" dirty="0"/>
              <a:t>, Analog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1DF45-5D59-554B-A1B7-ADC3C583CA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dates to be “Fall” “Spring 2020”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1DF45-5D59-554B-A1B7-ADC3C583CA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468" y="62897"/>
            <a:ext cx="6858000" cy="1236058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271" y="5033473"/>
            <a:ext cx="6858000" cy="114583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15" y="1298957"/>
            <a:ext cx="3320113" cy="36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2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944" y="1690691"/>
            <a:ext cx="3320113" cy="36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46B4-6D85-3547-ADC6-3580939EF6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" y="149819"/>
            <a:ext cx="1226328" cy="13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spheres" TargetMode="External"/><Relationship Id="rId2" Type="http://schemas.openxmlformats.org/officeDocument/2006/relationships/hyperlink" Target="https://twitter.com/NASA_SPHE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SPHERES/Astrobee Working Group (SAWG)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Meeting</a:t>
            </a:r>
          </a:p>
          <a:p>
            <a:r>
              <a:rPr lang="en-US" dirty="0"/>
              <a:t>April 29th, 2020</a:t>
            </a:r>
          </a:p>
        </p:txBody>
      </p:sp>
    </p:spTree>
    <p:extLst>
      <p:ext uri="{BB962C8B-B14F-4D97-AF65-F5344CB8AC3E}">
        <p14:creationId xmlns:p14="http://schemas.microsoft.com/office/powerpoint/2010/main" val="102906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A04D-E3C1-4644-B3A4-E2354678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6E2FD-FEF4-6B4B-A1B6-6943651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computer, table, man&#10;&#10;Description automatically generated">
            <a:extLst>
              <a:ext uri="{FF2B5EF4-FFF2-40B4-BE49-F238E27FC236}">
                <a16:creationId xmlns:a16="http://schemas.microsoft.com/office/drawing/2014/main" id="{D2395BA0-D8C2-894B-9C74-62EC7979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16" y="1690691"/>
            <a:ext cx="3440937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A3D8D-28CF-344C-88FC-1F37F039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Lab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933CC-0DC7-C04C-BFBA-3EB7B482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B288F3-E8E5-4040-BAB0-CA0D25954A38}"/>
              </a:ext>
            </a:extLst>
          </p:cNvPr>
          <p:cNvSpPr txBox="1">
            <a:spLocks/>
          </p:cNvSpPr>
          <p:nvPr/>
        </p:nvSpPr>
        <p:spPr>
          <a:xfrm>
            <a:off x="551793" y="1427885"/>
            <a:ext cx="1856812" cy="41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50"/>
              <a:t>Granite Lab: Online</a:t>
            </a:r>
          </a:p>
          <a:p>
            <a:pPr marL="285750" lvl="1" indent="0" algn="ctr">
              <a:buFont typeface="Arial"/>
              <a:buNone/>
            </a:pPr>
            <a:endParaRPr lang="en-US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AC37825-66CC-744D-9123-218A24D7E75C}"/>
              </a:ext>
            </a:extLst>
          </p:cNvPr>
          <p:cNvSpPr txBox="1">
            <a:spLocks/>
          </p:cNvSpPr>
          <p:nvPr/>
        </p:nvSpPr>
        <p:spPr>
          <a:xfrm>
            <a:off x="6156501" y="1479570"/>
            <a:ext cx="1961642" cy="4488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050"/>
              <a:t>Flight Lab: Online</a:t>
            </a:r>
            <a:endParaRPr lang="en-US" sz="1050" dirty="0"/>
          </a:p>
        </p:txBody>
      </p:sp>
      <p:pic>
        <p:nvPicPr>
          <p:cNvPr id="8" name="Picture 7" descr="IMG_3722.JPG">
            <a:extLst>
              <a:ext uri="{FF2B5EF4-FFF2-40B4-BE49-F238E27FC236}">
                <a16:creationId xmlns:a16="http://schemas.microsoft.com/office/drawing/2014/main" id="{05A8B96A-B174-C345-AC7F-9537121C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851" y="1703989"/>
            <a:ext cx="3592942" cy="2425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9FEB0-221B-9C4A-A021-0FF7916727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51" y="4307164"/>
            <a:ext cx="3587711" cy="237627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6446C-CF5A-D84B-BC3D-F63603A17034}"/>
              </a:ext>
            </a:extLst>
          </p:cNvPr>
          <p:cNvSpPr txBox="1">
            <a:spLocks/>
          </p:cNvSpPr>
          <p:nvPr/>
        </p:nvSpPr>
        <p:spPr bwMode="auto">
          <a:xfrm>
            <a:off x="101520" y="6643691"/>
            <a:ext cx="4554059" cy="5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76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57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-108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sz="1050" b="0" kern="0" baseline="0" dirty="0"/>
              <a:t>Micro Gravity Test Facility (MGTF) Lab: Under Renovations </a:t>
            </a:r>
          </a:p>
          <a:p>
            <a:pPr marL="285750" lvl="1" indent="0">
              <a:buNone/>
            </a:pPr>
            <a:r>
              <a:rPr lang="en-US" sz="1050" b="0" kern="0" baseline="0" dirty="0"/>
              <a:t>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414C8-D8F8-D64D-83AC-889D019114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16" y="4281491"/>
            <a:ext cx="3431333" cy="240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7B0796-DD4E-C34D-9989-AE5A9BA3ECB4}"/>
              </a:ext>
            </a:extLst>
          </p:cNvPr>
          <p:cNvSpPr txBox="1"/>
          <p:nvPr/>
        </p:nvSpPr>
        <p:spPr>
          <a:xfrm rot="20009231">
            <a:off x="576645" y="4545910"/>
            <a:ext cx="2883175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Under Renovations</a:t>
            </a: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FA854B9-6C01-1E41-A8B0-0B01AEDEA475}"/>
              </a:ext>
            </a:extLst>
          </p:cNvPr>
          <p:cNvSpPr txBox="1">
            <a:spLocks/>
          </p:cNvSpPr>
          <p:nvPr/>
        </p:nvSpPr>
        <p:spPr bwMode="auto">
          <a:xfrm>
            <a:off x="4849528" y="6643691"/>
            <a:ext cx="4876800" cy="2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76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57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-108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sz="1050" b="0" kern="0" baseline="0" dirty="0"/>
              <a:t>Engineering Evaluation Lab (EEL):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247798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6644-F464-7943-8D78-904DD50D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0B59-2C7A-4144-8A93-587AACD6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3335B46-8E23-B048-8DA6-76E4F40BE738}"/>
              </a:ext>
            </a:extLst>
          </p:cNvPr>
          <p:cNvGraphicFramePr>
            <a:graphicFrameLocks/>
          </p:cNvGraphicFramePr>
          <p:nvPr/>
        </p:nvGraphicFramePr>
        <p:xfrm>
          <a:off x="188295" y="1836683"/>
          <a:ext cx="8767410" cy="25852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Plans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Flat Sat A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Hardware checkout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Flight 1,2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 Space, checked out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Honey LOMO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Flight 3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 Space, still in box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None currently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5">
                <a:tc>
                  <a:txBody>
                    <a:bodyPr/>
                    <a:lstStyle/>
                    <a:p>
                      <a:r>
                        <a:rPr lang="en-US" dirty="0"/>
                        <a:t>Flight Spare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JSC for integrated testing (EMI, Acoustic)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2853346962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Cert (B#)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for testing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3254530524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dirty="0"/>
                        <a:t>Ground (Wannabee)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 marL="189530" marR="18953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Available for testing</a:t>
                      </a:r>
                    </a:p>
                  </a:txBody>
                  <a:tcPr marL="189530" marR="189530"/>
                </a:tc>
                <a:extLst>
                  <a:ext uri="{0D108BD9-81ED-4DB2-BD59-A6C34878D82A}">
                    <a16:rowId xmlns:a16="http://schemas.microsoft.com/office/drawing/2014/main" val="75508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94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54B6805D-5717-8E4E-A39C-D53A2E93D43A}"/>
              </a:ext>
            </a:extLst>
          </p:cNvPr>
          <p:cNvSpPr/>
          <p:nvPr/>
        </p:nvSpPr>
        <p:spPr>
          <a:xfrm>
            <a:off x="-1844566" y="1690689"/>
            <a:ext cx="9331216" cy="5167312"/>
          </a:xfrm>
          <a:prstGeom prst="parallelogram">
            <a:avLst>
              <a:gd name="adj" fmla="val 33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51988-FD56-8943-88C7-4E2588BA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B5EFE-1321-2944-8D7C-84E06D1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Port Tester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FCAC4-BDB2-B54E-8CAF-9E1D337E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146B4-6D85-3547-ADC6-3580939EF64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AAC5A-1CEA-8F43-B2C3-2B3D641B44C3}"/>
              </a:ext>
            </a:extLst>
          </p:cNvPr>
          <p:cNvSpPr txBox="1">
            <a:spLocks/>
          </p:cNvSpPr>
          <p:nvPr/>
        </p:nvSpPr>
        <p:spPr>
          <a:xfrm>
            <a:off x="628650" y="2015406"/>
            <a:ext cx="4941468" cy="4451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700" dirty="0">
                <a:solidFill>
                  <a:srgbClr val="FFFFFF"/>
                </a:solidFill>
              </a:rPr>
              <a:t>Astrobee Port Tester delivered for launch on SpX-19</a:t>
            </a:r>
          </a:p>
          <a:p>
            <a:r>
              <a:rPr lang="en-US" sz="1700" dirty="0">
                <a:solidFill>
                  <a:srgbClr val="FFFFFF"/>
                </a:solidFill>
              </a:rPr>
              <a:t>Objectives: 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Facilitate diagnostics of the Astrobee Free Flyers’ internal USB ports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Test safe electrical current and voltage operation limits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Connect with Astrobee through the High Level Processor (HLP) using Guest Science APK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Serves as a USB pass-through connection to the HLP 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Serve as an internal ARC based payload to learn and better improve the guest science payload development process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Ground unit has been tested on </a:t>
            </a:r>
            <a:r>
              <a:rPr lang="en-US" sz="1700" dirty="0" err="1">
                <a:solidFill>
                  <a:srgbClr val="FFFFFF"/>
                </a:solidFill>
              </a:rPr>
              <a:t>FlatSat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Bsharp</a:t>
            </a:r>
            <a:r>
              <a:rPr lang="en-US" sz="1700" dirty="0">
                <a:solidFill>
                  <a:srgbClr val="FFFFFF"/>
                </a:solidFill>
              </a:rPr>
              <a:t>, and Wannabee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Ground and Crew procedures submitted for review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3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Trajectory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2" y="2050120"/>
            <a:ext cx="5228360" cy="3462662"/>
          </a:xfrm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r>
              <a:rPr lang="en-US" dirty="0">
                <a:cs typeface="Calibri"/>
              </a:rPr>
              <a:t>To facilitate mapping process, a repeatable trajectory is being tested/developed</a:t>
            </a:r>
          </a:p>
          <a:p>
            <a:r>
              <a:rPr lang="en-US" dirty="0"/>
              <a:t>Simulation/GDS first, and then </a:t>
            </a:r>
            <a:r>
              <a:rPr lang="en-US" dirty="0" err="1"/>
              <a:t>Astrobee</a:t>
            </a:r>
            <a:r>
              <a:rPr lang="en-US" dirty="0"/>
              <a:t> in Lab</a:t>
            </a:r>
          </a:p>
          <a:p>
            <a:r>
              <a:rPr lang="en-US" dirty="0"/>
              <a:t>2 sets of trajectories are required:</a:t>
            </a:r>
            <a:endParaRPr lang="en-US" dirty="0">
              <a:cs typeface="Calibri" panose="020F05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Initial operation (by human operator):</a:t>
            </a:r>
            <a:endParaRPr lang="en-US" dirty="0">
              <a:cs typeface="Calibri"/>
            </a:endParaRPr>
          </a:p>
          <a:p>
            <a:pPr lvl="2">
              <a:buFontTx/>
              <a:buChar char="-"/>
            </a:pPr>
            <a:r>
              <a:rPr lang="en-US" dirty="0"/>
              <a:t>Nav Camera used for collecting data for Image processing, </a:t>
            </a:r>
            <a:r>
              <a:rPr lang="en-US" dirty="0" err="1"/>
              <a:t>i.e</a:t>
            </a:r>
            <a:r>
              <a:rPr lang="en-US" dirty="0"/>
              <a:t> Features/Control points </a:t>
            </a:r>
            <a:endParaRPr lang="en-US" dirty="0">
              <a:cs typeface="Calibri"/>
            </a:endParaRPr>
          </a:p>
          <a:p>
            <a:pPr lvl="2">
              <a:buFontTx/>
              <a:buChar char="-"/>
            </a:pPr>
            <a:r>
              <a:rPr lang="en-US" dirty="0"/>
              <a:t>Robot has no pre-known information of coordinate system or environment</a:t>
            </a:r>
          </a:p>
          <a:p>
            <a:pPr lvl="2">
              <a:buFontTx/>
              <a:buChar char="-"/>
            </a:pPr>
            <a:r>
              <a:rPr lang="en-US" dirty="0"/>
              <a:t>Suggestion for Crew operation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cs typeface="Calibri"/>
              </a:rPr>
              <a:t>Updated operation (by unattended </a:t>
            </a:r>
            <a:r>
              <a:rPr lang="en-US" dirty="0" err="1">
                <a:cs typeface="Calibri"/>
              </a:rPr>
              <a:t>Astrobee</a:t>
            </a:r>
            <a:r>
              <a:rPr lang="en-US" dirty="0">
                <a:cs typeface="Calibri"/>
              </a:rPr>
              <a:t>):</a:t>
            </a:r>
          </a:p>
          <a:p>
            <a:pPr lvl="2">
              <a:buFontTx/>
              <a:buChar char="-"/>
            </a:pPr>
            <a:r>
              <a:rPr lang="en-US" dirty="0"/>
              <a:t>Nav Camera used for collecting images for map updates</a:t>
            </a:r>
            <a:endParaRPr lang="en-US" dirty="0">
              <a:cs typeface="Calibri"/>
            </a:endParaRPr>
          </a:p>
          <a:p>
            <a:pPr lvl="2">
              <a:buFontTx/>
              <a:buChar char="-"/>
            </a:pPr>
            <a:r>
              <a:rPr lang="en-US" dirty="0"/>
              <a:t>Known Features/Control points</a:t>
            </a:r>
          </a:p>
          <a:p>
            <a:pPr lvl="2">
              <a:buFontTx/>
              <a:buChar char="-"/>
            </a:pPr>
            <a:r>
              <a:rPr lang="en-US" dirty="0"/>
              <a:t>Plan for Autonomous motion</a:t>
            </a:r>
          </a:p>
          <a:p>
            <a:r>
              <a:rPr lang="en-US" dirty="0"/>
              <a:t>Future direction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Tool for updating/expanding an existing Sparse Map  </a:t>
            </a:r>
            <a:endParaRPr lang="en-US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2" y="1886417"/>
            <a:ext cx="3230883" cy="2637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127" y="4051528"/>
            <a:ext cx="2215787" cy="17619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88631" y="4449158"/>
            <a:ext cx="1031966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946627">
            <a:off x="6950470" y="2261684"/>
            <a:ext cx="1819391" cy="385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816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DB79-8966-2249-9115-D91E3050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 Shutdown anomaly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BA8F37C-6C8C-7444-824F-010BBDB8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2" y="1690691"/>
            <a:ext cx="4435748" cy="2135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The dock switches to an unknown state every few weeks, causing the </a:t>
            </a:r>
            <a:r>
              <a:rPr lang="en-US" sz="2800" dirty="0" err="1"/>
              <a:t>Astrobees</a:t>
            </a:r>
            <a:r>
              <a:rPr lang="en-US" sz="2800" dirty="0"/>
              <a:t> connected to not charge their batteries and die.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16EC8-FF60-5F41-B7C0-E592A96B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F06A96-DDE7-2248-95B8-E1B39A1DE66E}"/>
              </a:ext>
            </a:extLst>
          </p:cNvPr>
          <p:cNvGrpSpPr>
            <a:grpSpLocks noChangeAspect="1"/>
          </p:cNvGrpSpPr>
          <p:nvPr/>
        </p:nvGrpSpPr>
        <p:grpSpPr>
          <a:xfrm>
            <a:off x="5213885" y="1505907"/>
            <a:ext cx="3330911" cy="2348866"/>
            <a:chOff x="723572" y="1493876"/>
            <a:chExt cx="4503366" cy="3175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65E24F-7D46-484E-99A9-E5A76491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572" y="1493876"/>
              <a:ext cx="4503366" cy="317564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DC1EAE-39CD-184F-865C-4FF44FE98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9197" y="2003034"/>
              <a:ext cx="387133" cy="3933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573576-4CF2-CB41-B49F-A6FE2D7637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151" y="2230263"/>
              <a:ext cx="621282" cy="63121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F48878-7324-A649-9993-C530569AC5A2}"/>
              </a:ext>
            </a:extLst>
          </p:cNvPr>
          <p:cNvGrpSpPr>
            <a:grpSpLocks noChangeAspect="1"/>
          </p:cNvGrpSpPr>
          <p:nvPr/>
        </p:nvGrpSpPr>
        <p:grpSpPr>
          <a:xfrm>
            <a:off x="5298475" y="4140238"/>
            <a:ext cx="3282437" cy="2216115"/>
            <a:chOff x="1347591" y="3148920"/>
            <a:chExt cx="4327934" cy="29219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448D2-B05B-ED4D-9682-4F8680FE0A57}"/>
                </a:ext>
              </a:extLst>
            </p:cNvPr>
            <p:cNvSpPr/>
            <p:nvPr/>
          </p:nvSpPr>
          <p:spPr>
            <a:xfrm>
              <a:off x="1422699" y="3148920"/>
              <a:ext cx="1006541" cy="953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A07DC6-471E-1848-8ECA-07F0E0758A59}"/>
                </a:ext>
              </a:extLst>
            </p:cNvPr>
            <p:cNvSpPr/>
            <p:nvPr/>
          </p:nvSpPr>
          <p:spPr>
            <a:xfrm>
              <a:off x="3778286" y="3148920"/>
              <a:ext cx="1719508" cy="1304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CD8BFA-C998-F547-8EDF-E9924B12E082}"/>
                </a:ext>
              </a:extLst>
            </p:cNvPr>
            <p:cNvSpPr/>
            <p:nvPr/>
          </p:nvSpPr>
          <p:spPr>
            <a:xfrm>
              <a:off x="4283738" y="5465478"/>
              <a:ext cx="706850" cy="605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00FFA-F816-6642-9B7D-C336C82343DA}"/>
                </a:ext>
              </a:extLst>
            </p:cNvPr>
            <p:cNvSpPr/>
            <p:nvPr/>
          </p:nvSpPr>
          <p:spPr>
            <a:xfrm>
              <a:off x="2192653" y="5456952"/>
              <a:ext cx="706850" cy="605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E07199-9F7D-8241-B271-D13B210C4E68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4637163" y="4453846"/>
              <a:ext cx="876" cy="10116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0E15BE-2C1A-E240-9C35-AA8610705D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4545" y="4941733"/>
              <a:ext cx="1" cy="523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280731-FED4-2C44-A58D-A4CCFDBE4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9069" y="4941733"/>
              <a:ext cx="15963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8296CA-D69B-074B-870D-66951CC464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4436" y="3532057"/>
              <a:ext cx="25135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02551C-B24F-5144-B6B4-623030D693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422" y="4437690"/>
              <a:ext cx="1" cy="523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C07E22-5F25-9044-ADE1-7B2277B0D03F}"/>
                </a:ext>
              </a:extLst>
            </p:cNvPr>
            <p:cNvSpPr txBox="1"/>
            <p:nvPr/>
          </p:nvSpPr>
          <p:spPr>
            <a:xfrm>
              <a:off x="2598517" y="4656330"/>
              <a:ext cx="64564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I2C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6ACB95-FED9-774B-95AD-363E091BB6D9}"/>
                </a:ext>
              </a:extLst>
            </p:cNvPr>
            <p:cNvSpPr txBox="1"/>
            <p:nvPr/>
          </p:nvSpPr>
          <p:spPr>
            <a:xfrm>
              <a:off x="2539068" y="3266195"/>
              <a:ext cx="706847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I2C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7A4A4E-C944-674F-86E2-14F7BEBAE9A2}"/>
                </a:ext>
              </a:extLst>
            </p:cNvPr>
            <p:cNvSpPr txBox="1"/>
            <p:nvPr/>
          </p:nvSpPr>
          <p:spPr>
            <a:xfrm>
              <a:off x="4601224" y="5020815"/>
              <a:ext cx="555588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I2C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AC73B6-7847-D944-9B16-E5E654814A74}"/>
                </a:ext>
              </a:extLst>
            </p:cNvPr>
            <p:cNvSpPr txBox="1"/>
            <p:nvPr/>
          </p:nvSpPr>
          <p:spPr>
            <a:xfrm>
              <a:off x="1347591" y="5578157"/>
              <a:ext cx="806604" cy="40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1)EPS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AD9275-2282-8447-93F7-C6923854F505}"/>
                </a:ext>
              </a:extLst>
            </p:cNvPr>
            <p:cNvSpPr txBox="1"/>
            <p:nvPr/>
          </p:nvSpPr>
          <p:spPr>
            <a:xfrm>
              <a:off x="3413355" y="5611398"/>
              <a:ext cx="806604" cy="40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1)EPS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BD477B-E6B3-3046-B127-DE98152BC49A}"/>
                </a:ext>
              </a:extLst>
            </p:cNvPr>
            <p:cNvSpPr txBox="1"/>
            <p:nvPr/>
          </p:nvSpPr>
          <p:spPr>
            <a:xfrm>
              <a:off x="4702260" y="3959499"/>
              <a:ext cx="806604" cy="39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2) DC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68E505-06F5-474F-A2DD-483515E380A6}"/>
                </a:ext>
              </a:extLst>
            </p:cNvPr>
            <p:cNvSpPr txBox="1"/>
            <p:nvPr/>
          </p:nvSpPr>
          <p:spPr>
            <a:xfrm>
              <a:off x="3816656" y="3572382"/>
              <a:ext cx="806604" cy="39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3) DP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145F2-398A-804F-8A5A-9FF0B775CA6A}"/>
                </a:ext>
              </a:extLst>
            </p:cNvPr>
            <p:cNvSpPr txBox="1"/>
            <p:nvPr/>
          </p:nvSpPr>
          <p:spPr>
            <a:xfrm>
              <a:off x="2263038" y="5561701"/>
              <a:ext cx="746460" cy="39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AB1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E855CE-83E7-3E40-B247-3A256A8D98A2}"/>
                </a:ext>
              </a:extLst>
            </p:cNvPr>
            <p:cNvSpPr txBox="1"/>
            <p:nvPr/>
          </p:nvSpPr>
          <p:spPr>
            <a:xfrm>
              <a:off x="4334632" y="5576978"/>
              <a:ext cx="718896" cy="39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AB2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17E6C9-E667-D249-A74D-76D3E90211AF}"/>
                </a:ext>
              </a:extLst>
            </p:cNvPr>
            <p:cNvSpPr txBox="1"/>
            <p:nvPr/>
          </p:nvSpPr>
          <p:spPr>
            <a:xfrm>
              <a:off x="3765398" y="3184250"/>
              <a:ext cx="1910127" cy="39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Dock Controller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2F8779-8A6F-A048-8790-2FA6DE7A35EA}"/>
                </a:ext>
              </a:extLst>
            </p:cNvPr>
            <p:cNvSpPr txBox="1"/>
            <p:nvPr/>
          </p:nvSpPr>
          <p:spPr>
            <a:xfrm>
              <a:off x="1422701" y="3153030"/>
              <a:ext cx="1105296" cy="48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Dock Processor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4AA151-1CE0-264E-B701-C0B58D627E84}"/>
                </a:ext>
              </a:extLst>
            </p:cNvPr>
            <p:cNvSpPr/>
            <p:nvPr/>
          </p:nvSpPr>
          <p:spPr>
            <a:xfrm>
              <a:off x="1355131" y="5538943"/>
              <a:ext cx="700726" cy="4414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1D42EF-41D2-664F-BF3B-9A9C86BC0B6A}"/>
                </a:ext>
              </a:extLst>
            </p:cNvPr>
            <p:cNvSpPr/>
            <p:nvPr/>
          </p:nvSpPr>
          <p:spPr>
            <a:xfrm>
              <a:off x="3431983" y="5582669"/>
              <a:ext cx="700725" cy="4414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435AD5-753E-B940-ACBA-123EE085E824}"/>
                </a:ext>
              </a:extLst>
            </p:cNvPr>
            <p:cNvSpPr/>
            <p:nvPr/>
          </p:nvSpPr>
          <p:spPr>
            <a:xfrm>
              <a:off x="4719208" y="3926140"/>
              <a:ext cx="700726" cy="4414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CC27E7-524A-C142-80B6-C53CB685F7FD}"/>
                </a:ext>
              </a:extLst>
            </p:cNvPr>
            <p:cNvSpPr/>
            <p:nvPr/>
          </p:nvSpPr>
          <p:spPr>
            <a:xfrm>
              <a:off x="3817984" y="3527896"/>
              <a:ext cx="700726" cy="4414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B549F8E-E898-3542-8C65-5A314F1B88DC}"/>
              </a:ext>
            </a:extLst>
          </p:cNvPr>
          <p:cNvSpPr txBox="1">
            <a:spLocks/>
          </p:cNvSpPr>
          <p:nvPr/>
        </p:nvSpPr>
        <p:spPr>
          <a:xfrm>
            <a:off x="479255" y="4099573"/>
            <a:ext cx="4606973" cy="213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Solution</a:t>
            </a:r>
            <a:r>
              <a:rPr lang="en-US" sz="2000"/>
              <a:t>: Three Watchdog </a:t>
            </a:r>
            <a:r>
              <a:rPr lang="en-US" sz="2000" dirty="0"/>
              <a:t>Timers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EPS Watchdog </a:t>
            </a:r>
            <a:r>
              <a:rPr lang="en-US" sz="2000" i="1" dirty="0"/>
              <a:t>(~</a:t>
            </a:r>
            <a:r>
              <a:rPr lang="en-US" sz="2000" i="1" u="sng" dirty="0"/>
              <a:t>17 mins</a:t>
            </a:r>
            <a:r>
              <a:rPr lang="en-US" sz="2000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Dock Controller Watchdog </a:t>
            </a:r>
            <a:r>
              <a:rPr lang="en-US" sz="2000" i="1" dirty="0"/>
              <a:t>(~</a:t>
            </a:r>
            <a:r>
              <a:rPr lang="en-US" sz="2000" i="1" u="sng" dirty="0"/>
              <a:t>17 mins</a:t>
            </a:r>
            <a:r>
              <a:rPr lang="en-US" sz="2000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Dock Processor Watchdog (</a:t>
            </a:r>
            <a:r>
              <a:rPr lang="en-US" sz="2000" dirty="0" err="1"/>
              <a:t>Wandboard</a:t>
            </a:r>
            <a:r>
              <a:rPr lang="en-US" sz="2000" dirty="0"/>
              <a:t>) </a:t>
            </a:r>
            <a:r>
              <a:rPr lang="en-US" sz="2000" i="1" dirty="0"/>
              <a:t>(</a:t>
            </a:r>
            <a:r>
              <a:rPr lang="en-US" sz="2000" i="1" u="sng" dirty="0"/>
              <a:t>20 mins</a:t>
            </a:r>
            <a:r>
              <a:rPr lang="en-US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64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A233-D1A0-B841-A724-F5B8472B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GDS Guest Science Data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8A76-0B77-594E-9025-FFBF1BD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" y="1859451"/>
            <a:ext cx="8976049" cy="4862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8963" y="2015413"/>
            <a:ext cx="727788" cy="214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96409" y="3754017"/>
            <a:ext cx="594047" cy="214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76435" y="5279693"/>
            <a:ext cx="32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Guest Science Commanding and Data View in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280325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A233-D1A0-B841-A724-F5B8472B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GDS Guest Science Data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8A76-0B77-594E-9025-FFBF1BD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302731" y="2400276"/>
            <a:ext cx="8538537" cy="4010322"/>
          </a:xfrm>
          <a:prstGeom prst="rect">
            <a:avLst/>
          </a:prstGeom>
        </p:spPr>
      </p:pic>
      <p:sp>
        <p:nvSpPr>
          <p:cNvPr id="9" name="Line Callout 2 (No Border) 8"/>
          <p:cNvSpPr/>
          <p:nvPr/>
        </p:nvSpPr>
        <p:spPr>
          <a:xfrm>
            <a:off x="3388176" y="5039451"/>
            <a:ext cx="3438333" cy="687806"/>
          </a:xfrm>
          <a:prstGeom prst="callout2">
            <a:avLst>
              <a:gd name="adj1" fmla="val 32317"/>
              <a:gd name="adj2" fmla="val 3336"/>
              <a:gd name="adj3" fmla="val 33672"/>
              <a:gd name="adj4" fmla="val -16667"/>
              <a:gd name="adj5" fmla="val -122964"/>
              <a:gd name="adj6" fmla="val -4262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data from multiple robots and APKS</a:t>
            </a:r>
          </a:p>
        </p:txBody>
      </p:sp>
      <p:sp>
        <p:nvSpPr>
          <p:cNvPr id="10" name="Line Callout 2 (No Border) 9"/>
          <p:cNvSpPr/>
          <p:nvPr/>
        </p:nvSpPr>
        <p:spPr>
          <a:xfrm>
            <a:off x="3803194" y="3568853"/>
            <a:ext cx="2347040" cy="687806"/>
          </a:xfrm>
          <a:prstGeom prst="callout2">
            <a:avLst>
              <a:gd name="adj1" fmla="val 10612"/>
              <a:gd name="adj2" fmla="val 742"/>
              <a:gd name="adj3" fmla="val -26018"/>
              <a:gd name="adj4" fmla="val -5138"/>
              <a:gd name="adj5" fmla="val -28004"/>
              <a:gd name="adj6" fmla="val -12341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messages history</a:t>
            </a:r>
          </a:p>
        </p:txBody>
      </p:sp>
      <p:sp>
        <p:nvSpPr>
          <p:cNvPr id="11" name="Line Callout 2 (No Border) 10"/>
          <p:cNvSpPr/>
          <p:nvPr/>
        </p:nvSpPr>
        <p:spPr>
          <a:xfrm>
            <a:off x="3803194" y="1950170"/>
            <a:ext cx="2347040" cy="450106"/>
          </a:xfrm>
          <a:prstGeom prst="callout2">
            <a:avLst>
              <a:gd name="adj1" fmla="val 51309"/>
              <a:gd name="adj2" fmla="val 105297"/>
              <a:gd name="adj3" fmla="val 49950"/>
              <a:gd name="adj4" fmla="val 160640"/>
              <a:gd name="adj5" fmla="val 177206"/>
              <a:gd name="adj6" fmla="val 1826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Advance to Data View</a:t>
            </a:r>
          </a:p>
        </p:txBody>
      </p:sp>
    </p:spTree>
    <p:extLst>
      <p:ext uri="{BB962C8B-B14F-4D97-AF65-F5344CB8AC3E}">
        <p14:creationId xmlns:p14="http://schemas.microsoft.com/office/powerpoint/2010/main" val="410723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A233-D1A0-B841-A724-F5B8472B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GDS Guest Science Data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8A76-0B77-594E-9025-FFBF1BD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347026" y="2294357"/>
            <a:ext cx="8461072" cy="3965726"/>
          </a:xfrm>
          <a:prstGeom prst="rect">
            <a:avLst/>
          </a:prstGeom>
        </p:spPr>
      </p:pic>
      <p:sp>
        <p:nvSpPr>
          <p:cNvPr id="11" name="Line Callout 2 (No Border) 10"/>
          <p:cNvSpPr/>
          <p:nvPr/>
        </p:nvSpPr>
        <p:spPr>
          <a:xfrm>
            <a:off x="3910691" y="3472889"/>
            <a:ext cx="3438333" cy="687806"/>
          </a:xfrm>
          <a:prstGeom prst="callout2">
            <a:avLst>
              <a:gd name="adj1" fmla="val 47239"/>
              <a:gd name="adj2" fmla="val 4150"/>
              <a:gd name="adj3" fmla="val 48595"/>
              <a:gd name="adj4" fmla="val -5541"/>
              <a:gd name="adj5" fmla="val 102228"/>
              <a:gd name="adj6" fmla="val -4017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text based data display. More displays will be added</a:t>
            </a:r>
          </a:p>
        </p:txBody>
      </p:sp>
      <p:sp>
        <p:nvSpPr>
          <p:cNvPr id="12" name="Line Callout 2 (No Border) 11"/>
          <p:cNvSpPr/>
          <p:nvPr/>
        </p:nvSpPr>
        <p:spPr>
          <a:xfrm>
            <a:off x="3803194" y="1846560"/>
            <a:ext cx="2347040" cy="450106"/>
          </a:xfrm>
          <a:prstGeom prst="callout2">
            <a:avLst>
              <a:gd name="adj1" fmla="val 51309"/>
              <a:gd name="adj2" fmla="val 105297"/>
              <a:gd name="adj3" fmla="val 49950"/>
              <a:gd name="adj4" fmla="val 160640"/>
              <a:gd name="adj5" fmla="val 177206"/>
              <a:gd name="adj6" fmla="val 1826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to Filters</a:t>
            </a:r>
          </a:p>
        </p:txBody>
      </p:sp>
    </p:spTree>
    <p:extLst>
      <p:ext uri="{BB962C8B-B14F-4D97-AF65-F5344CB8AC3E}">
        <p14:creationId xmlns:p14="http://schemas.microsoft.com/office/powerpoint/2010/main" val="272210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A233-D1A0-B841-A724-F5B8472B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GDS Guest Science Data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8A76-0B77-594E-9025-FFBF1BD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09" y="2291334"/>
            <a:ext cx="8323678" cy="3971772"/>
          </a:xfrm>
          <a:prstGeom prst="rect">
            <a:avLst/>
          </a:prstGeom>
        </p:spPr>
      </p:pic>
      <p:sp>
        <p:nvSpPr>
          <p:cNvPr id="8" name="Line Callout 2 (No Border) 7"/>
          <p:cNvSpPr/>
          <p:nvPr/>
        </p:nvSpPr>
        <p:spPr>
          <a:xfrm>
            <a:off x="5599536" y="1625380"/>
            <a:ext cx="3153351" cy="687806"/>
          </a:xfrm>
          <a:prstGeom prst="callout2">
            <a:avLst>
              <a:gd name="adj1" fmla="val 54022"/>
              <a:gd name="adj2" fmla="val 5804"/>
              <a:gd name="adj3" fmla="val 54021"/>
              <a:gd name="adj4" fmla="val -3641"/>
              <a:gd name="adj5" fmla="val 170056"/>
              <a:gd name="adj6" fmla="val -2850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Simultaneous data display</a:t>
            </a:r>
          </a:p>
        </p:txBody>
      </p:sp>
    </p:spTree>
    <p:extLst>
      <p:ext uri="{BB962C8B-B14F-4D97-AF65-F5344CB8AC3E}">
        <p14:creationId xmlns:p14="http://schemas.microsoft.com/office/powerpoint/2010/main" val="35192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88-562C-194D-88DE-A95DED94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A189-10A9-F643-8AA2-382D5C3E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4DD1D-B68B-D24F-86F5-9712F6BD4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9355"/>
            <a:ext cx="9144000" cy="35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06F5-18E7-2245-9550-9038BDA9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8E49-34BA-8745-A45A-FE6F701B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Astrobee Robot Software release 0.10.4 is out on </a:t>
            </a:r>
            <a:r>
              <a:rPr lang="en-US" dirty="0" err="1"/>
              <a:t>Github</a:t>
            </a:r>
            <a:r>
              <a:rPr lang="en-US" dirty="0"/>
              <a:t>, it is being used for Honey </a:t>
            </a:r>
            <a:r>
              <a:rPr lang="en-US" dirty="0" err="1"/>
              <a:t>LoMo</a:t>
            </a:r>
            <a:endParaRPr lang="en-US" dirty="0"/>
          </a:p>
          <a:p>
            <a:r>
              <a:rPr lang="en-US" dirty="0"/>
              <a:t>Today: Battery Swap</a:t>
            </a:r>
          </a:p>
          <a:p>
            <a:r>
              <a:rPr lang="en-US" dirty="0"/>
              <a:t>Tomorrow: Honey </a:t>
            </a:r>
            <a:r>
              <a:rPr lang="en-US" dirty="0" err="1"/>
              <a:t>LoMo</a:t>
            </a:r>
            <a:endParaRPr lang="en-US" dirty="0"/>
          </a:p>
          <a:p>
            <a:pPr lvl="1"/>
            <a:r>
              <a:rPr lang="en-US" dirty="0"/>
              <a:t>Verify Honey flight performance – have a second unit fully ready</a:t>
            </a:r>
          </a:p>
          <a:p>
            <a:pPr lvl="1"/>
            <a:r>
              <a:rPr lang="en-US" dirty="0"/>
              <a:t>Validate current map prior to </a:t>
            </a:r>
            <a:r>
              <a:rPr lang="en-US" dirty="0" err="1"/>
              <a:t>Kibo</a:t>
            </a:r>
            <a:r>
              <a:rPr lang="en-US" dirty="0"/>
              <a:t>-RPC process checkout</a:t>
            </a:r>
          </a:p>
          <a:p>
            <a:pPr lvl="1"/>
            <a:r>
              <a:rPr lang="en-US" dirty="0"/>
              <a:t>Gather mapping data</a:t>
            </a:r>
            <a:endParaRPr lang="en-US" sz="2000" dirty="0"/>
          </a:p>
          <a:p>
            <a:pPr lvl="1"/>
            <a:r>
              <a:rPr lang="en-US" dirty="0"/>
              <a:t>Execute plans as time allows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1CCB1-87CA-DE4C-8B6B-07A9EF5E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CA83-DB52-6F48-93CA-9E8A575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Testing -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F698-709E-B049-84A3-6C71FE1E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756153"/>
          </a:xfrm>
        </p:spPr>
        <p:txBody>
          <a:bodyPr>
            <a:normAutofit fontScale="55000" lnSpcReduction="20000"/>
          </a:bodyPr>
          <a:lstStyle/>
          <a:p>
            <a:r>
              <a:rPr lang="en-US" sz="4300" dirty="0"/>
              <a:t>User Testing</a:t>
            </a:r>
          </a:p>
          <a:p>
            <a:pPr lvl="1"/>
            <a:r>
              <a:rPr lang="en-US" sz="3900" dirty="0"/>
              <a:t>At Ames Visits</a:t>
            </a:r>
          </a:p>
          <a:p>
            <a:pPr lvl="2"/>
            <a:r>
              <a:rPr lang="en-US" sz="3000" dirty="0"/>
              <a:t>JAXA visit to Ames developing testing strategy and evaluating game concept</a:t>
            </a:r>
          </a:p>
          <a:p>
            <a:pPr lvl="2"/>
            <a:r>
              <a:rPr lang="en-US" sz="3100" dirty="0" err="1"/>
              <a:t>Astrobatics</a:t>
            </a:r>
            <a:r>
              <a:rPr lang="en-US" sz="3100" dirty="0"/>
              <a:t> Lab test gathering trajectory data during tossing maneuver</a:t>
            </a:r>
          </a:p>
          <a:p>
            <a:pPr lvl="2"/>
            <a:r>
              <a:rPr lang="en-US" sz="3100" dirty="0"/>
              <a:t>REGGAE lab test developing approach for operations and evaluating performance of various samples</a:t>
            </a:r>
          </a:p>
          <a:p>
            <a:pPr lvl="2"/>
            <a:r>
              <a:rPr lang="en-US" sz="3100" dirty="0"/>
              <a:t>Columbia 3-finger gripper testing</a:t>
            </a:r>
          </a:p>
          <a:p>
            <a:pPr lvl="1"/>
            <a:r>
              <a:rPr lang="en-US" sz="3900" dirty="0"/>
              <a:t>Remote Tests</a:t>
            </a:r>
          </a:p>
          <a:p>
            <a:pPr lvl="2"/>
            <a:r>
              <a:rPr lang="en-US" sz="3100" dirty="0"/>
              <a:t>End-to-end test with JAXA controlling lab </a:t>
            </a:r>
            <a:r>
              <a:rPr lang="en-US" sz="3100" dirty="0" err="1"/>
              <a:t>Astrobee</a:t>
            </a:r>
            <a:r>
              <a:rPr lang="en-US" sz="3100" dirty="0"/>
              <a:t> from their lab</a:t>
            </a:r>
          </a:p>
          <a:p>
            <a:r>
              <a:rPr lang="en-US" sz="4300" dirty="0"/>
              <a:t>Imagery streaming to JSC Building 8 (a.k.a. VCC)</a:t>
            </a:r>
          </a:p>
          <a:p>
            <a:pPr lvl="1"/>
            <a:r>
              <a:rPr lang="en-US" sz="3900" dirty="0"/>
              <a:t>Revalidated lab imagery streaming to Building 8</a:t>
            </a:r>
          </a:p>
          <a:p>
            <a:pPr lvl="1"/>
            <a:r>
              <a:rPr lang="en-US" sz="3900" dirty="0"/>
              <a:t>Procedure for coordinating with Building 8 tested and finalized</a:t>
            </a:r>
          </a:p>
          <a:p>
            <a:pPr lvl="1"/>
            <a:r>
              <a:rPr lang="en-US" sz="3900" dirty="0"/>
              <a:t>Observing Honey </a:t>
            </a:r>
            <a:r>
              <a:rPr lang="en-US" sz="3900" dirty="0" err="1"/>
              <a:t>LoMo</a:t>
            </a:r>
            <a:r>
              <a:rPr lang="en-US" sz="3900" dirty="0"/>
              <a:t> and viewing telemetry</a:t>
            </a:r>
          </a:p>
          <a:p>
            <a:r>
              <a:rPr lang="en-US" sz="4300" dirty="0" err="1"/>
              <a:t>SciCam</a:t>
            </a:r>
            <a:r>
              <a:rPr lang="en-US" sz="4300" dirty="0"/>
              <a:t> Streaming</a:t>
            </a:r>
          </a:p>
          <a:p>
            <a:pPr lvl="1"/>
            <a:r>
              <a:rPr lang="en-US" sz="3800" dirty="0"/>
              <a:t>End-to-end test successful.</a:t>
            </a:r>
          </a:p>
          <a:p>
            <a:pPr lvl="1"/>
            <a:r>
              <a:rPr lang="en-US" sz="3800" dirty="0"/>
              <a:t>Will not be used until Building 8 Gateway-to-gateway VPN in place</a:t>
            </a:r>
          </a:p>
          <a:p>
            <a:pPr lvl="1"/>
            <a:r>
              <a:rPr lang="en-US" sz="3800" dirty="0"/>
              <a:t>Building 8 Gateway-to-gateway VPN planned completion in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69770-A4DA-5241-ADEF-7CFA0F37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A04D-E3C1-4644-B3A4-E2354678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6E2FD-FEF4-6B4B-A1B6-6943651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0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E414-C0B1-3E45-85C2-E4E2791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Operations: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413A-1E3B-AF4F-BCEF-6BCB16FF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Ensure Facility Readiness for ISS Test Sessions</a:t>
            </a:r>
          </a:p>
          <a:p>
            <a:pPr lvl="1"/>
            <a:r>
              <a:rPr lang="en-US" dirty="0"/>
              <a:t>All crew training is handled via Onboard Training (OBT).</a:t>
            </a:r>
          </a:p>
          <a:p>
            <a:pPr lvl="1"/>
            <a:r>
              <a:rPr lang="en-US" dirty="0"/>
              <a:t>Manage crew procedure and all planning products updates via OCR/ECR system</a:t>
            </a:r>
          </a:p>
          <a:p>
            <a:pPr lvl="1"/>
            <a:r>
              <a:rPr lang="en-US" dirty="0"/>
              <a:t>Coordinate crew time with ISS Lead Increment Scientist and POIC Cadre </a:t>
            </a:r>
          </a:p>
          <a:p>
            <a:pPr lvl="1"/>
            <a:r>
              <a:rPr lang="en-US" dirty="0"/>
              <a:t>Assist Astrobee team &amp; PDs in acquiring proper access to ops systems as needed</a:t>
            </a:r>
          </a:p>
          <a:p>
            <a:pPr lvl="1"/>
            <a:r>
              <a:rPr lang="en-US" dirty="0"/>
              <a:t>Coordinate with investigators for product development and delivery</a:t>
            </a:r>
          </a:p>
          <a:p>
            <a:pPr lvl="1"/>
            <a:r>
              <a:rPr lang="en-US" dirty="0"/>
              <a:t>Help investigators set up remote communication capabilities as needed</a:t>
            </a:r>
          </a:p>
          <a:p>
            <a:r>
              <a:rPr lang="en-US" dirty="0"/>
              <a:t>Real-Time ISS Test Session support</a:t>
            </a:r>
          </a:p>
          <a:p>
            <a:pPr lvl="1"/>
            <a:r>
              <a:rPr lang="en-US" dirty="0"/>
              <a:t>Coordinate with SpOC (Specialist OC) any deltas to real-time ops and products</a:t>
            </a:r>
          </a:p>
          <a:p>
            <a:pPr lvl="1"/>
            <a:r>
              <a:rPr lang="en-US" dirty="0"/>
              <a:t>Support crew &amp; POIC cadre real-time ops – conduct crew conferences as needed</a:t>
            </a:r>
          </a:p>
          <a:p>
            <a:pPr lvl="1"/>
            <a:r>
              <a:rPr lang="en-US" dirty="0"/>
              <a:t>Coordinate Commanding Window requirements and planning</a:t>
            </a:r>
          </a:p>
          <a:p>
            <a:pPr lvl="1"/>
            <a:r>
              <a:rPr lang="en-US" dirty="0"/>
              <a:t>Test session data and video management</a:t>
            </a:r>
          </a:p>
          <a:p>
            <a:r>
              <a:rPr lang="en-US" dirty="0"/>
              <a:t>Public Relations</a:t>
            </a:r>
          </a:p>
          <a:p>
            <a:pPr lvl="1"/>
            <a:r>
              <a:rPr lang="en-US" dirty="0"/>
              <a:t>Maintain website, work with ARC PAO office to publish material on site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40CD-C6D1-1544-9E9D-19938549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E414-C0B1-3E45-85C2-E4E2791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Operations: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413A-1E3B-AF4F-BCEF-6BCB16FF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Increment Planning</a:t>
            </a:r>
          </a:p>
          <a:p>
            <a:pPr lvl="1"/>
            <a:r>
              <a:rPr lang="en-US" dirty="0"/>
              <a:t>  2-pager development and submittal, updates as needed throughout increment</a:t>
            </a:r>
          </a:p>
          <a:p>
            <a:pPr lvl="1"/>
            <a:r>
              <a:rPr lang="en-US" dirty="0"/>
              <a:t>  Regular timeline planning with Lead PPM (Payload Planning Manager) and PPM planning team.</a:t>
            </a:r>
          </a:p>
          <a:p>
            <a:r>
              <a:rPr lang="en-US" dirty="0"/>
              <a:t>Safety and Verification Assessments</a:t>
            </a:r>
          </a:p>
          <a:p>
            <a:pPr lvl="1"/>
            <a:r>
              <a:rPr lang="en-US" dirty="0"/>
              <a:t>  Integrated Safety &amp; Verification Assessments as needed (Guest Science etc.)</a:t>
            </a:r>
          </a:p>
          <a:p>
            <a:pPr lvl="1"/>
            <a:r>
              <a:rPr lang="en-US" dirty="0"/>
              <a:t>  Current SPHERES Safety &amp; Verification focuses on return of hardware.</a:t>
            </a:r>
          </a:p>
          <a:p>
            <a:pPr lvl="1"/>
            <a:r>
              <a:rPr lang="en-US" dirty="0"/>
              <a:t>  Complete CoFR (Certification of Flight Readiness) for ground systems and on-orbit hardware and operations products.</a:t>
            </a:r>
          </a:p>
          <a:p>
            <a:r>
              <a:rPr lang="en-US" dirty="0"/>
              <a:t>Astrobee Ground Ops Development </a:t>
            </a:r>
          </a:p>
          <a:p>
            <a:pPr lvl="1"/>
            <a:r>
              <a:rPr lang="en-US" dirty="0"/>
              <a:t>  Coordinate ground Engineering and Operations Readiness Tests (ERTs/ORTs) in preparation for real-time ops. </a:t>
            </a:r>
          </a:p>
          <a:p>
            <a:pPr lvl="1"/>
            <a:r>
              <a:rPr lang="en-US" dirty="0"/>
              <a:t>  Work with Astrobee team and PDs to develop flight procedures, coordinate reviews with MSFC for final delivery and formal ECR review.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40CD-C6D1-1544-9E9D-19938549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E414-C0B1-3E45-85C2-E4E2791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Increments 60/61 &amp; 62/63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413A-1E3B-AF4F-BCEF-6BCB16FF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344"/>
            <a:ext cx="8244894" cy="4618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Increments 60/61 (~Sept 2019 to April 2020)</a:t>
            </a:r>
          </a:p>
          <a:p>
            <a:r>
              <a:rPr lang="en-US" sz="1600" dirty="0"/>
              <a:t>SPHERES Test Sessions (since last SWG 11.6.19)</a:t>
            </a:r>
          </a:p>
          <a:p>
            <a:pPr lvl="1"/>
            <a:r>
              <a:rPr lang="en-US" sz="1400" dirty="0"/>
              <a:t>ReSwarm Science 3 – December 31</a:t>
            </a:r>
          </a:p>
          <a:p>
            <a:r>
              <a:rPr lang="en-US" sz="1600" dirty="0"/>
              <a:t>Astrobee Commissioning Activities  (since last SWG 11.6.19)</a:t>
            </a:r>
          </a:p>
          <a:p>
            <a:pPr lvl="1"/>
            <a:r>
              <a:rPr lang="en-US" sz="1400" dirty="0"/>
              <a:t>  Astrobee A Localization &amp; Mobility 4 – October 30</a:t>
            </a:r>
          </a:p>
          <a:p>
            <a:pPr lvl="1"/>
            <a:r>
              <a:rPr lang="en-US" sz="1400" dirty="0"/>
              <a:t>  Astrobee B Checkout/Calibration – November 1</a:t>
            </a:r>
          </a:p>
          <a:p>
            <a:pPr marL="0" indent="0">
              <a:buNone/>
            </a:pPr>
            <a:r>
              <a:rPr lang="en-US" sz="1600" dirty="0"/>
              <a:t>Increments 62/63 (April 2020 to April 2021)</a:t>
            </a:r>
          </a:p>
          <a:p>
            <a:r>
              <a:rPr lang="en-US" sz="1600" dirty="0"/>
              <a:t>  Astrobee B Localization &amp; Mobility 1 – April 30</a:t>
            </a:r>
          </a:p>
          <a:p>
            <a:r>
              <a:rPr lang="en-US" sz="1600" dirty="0"/>
              <a:t>  JAXA Kibo-RPC Process Checkout – May 13 </a:t>
            </a:r>
          </a:p>
          <a:p>
            <a:r>
              <a:rPr lang="en-US" sz="1600" dirty="0"/>
              <a:t>  JAXA Kibo-RPC Rehearsal for Final Round – ~August 18</a:t>
            </a:r>
          </a:p>
          <a:p>
            <a:r>
              <a:rPr lang="en-US" sz="1600" dirty="0"/>
              <a:t>  JAXA Kibo-RPC Final Round – ~September 17</a:t>
            </a:r>
          </a:p>
          <a:p>
            <a:r>
              <a:rPr lang="en-US" sz="1600" dirty="0"/>
              <a:t>  SoundSee TBD  [crew procedure initial draft in development]		</a:t>
            </a:r>
          </a:p>
          <a:p>
            <a:r>
              <a:rPr lang="en-US" sz="1600" dirty="0"/>
              <a:t>  RFID-Recon TBD  [crew procedure final draft to be delivered to MSFC over next week]</a:t>
            </a:r>
          </a:p>
          <a:p>
            <a:r>
              <a:rPr lang="en-US" sz="1600" dirty="0"/>
              <a:t>  Payload Install (Astrobee Arm) TBD  [crew procedure in pre-ECR review at MSFC] </a:t>
            </a:r>
          </a:p>
          <a:p>
            <a:r>
              <a:rPr lang="en-US" sz="1600" dirty="0"/>
              <a:t>  SPHERES/Astrobee Handoff TBD  [no procedure]</a:t>
            </a:r>
          </a:p>
          <a:p>
            <a:r>
              <a:rPr lang="en-US" sz="1600" dirty="0"/>
              <a:t>  Payload Demo (Astrobee Arm) TBD  [procedures need to be developed] </a:t>
            </a:r>
          </a:p>
          <a:p>
            <a:r>
              <a:rPr lang="en-US" sz="1600" dirty="0"/>
              <a:t>  Astrobee A/B LoMo as needed TBD  [procedures already baselined]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40CD-C6D1-1544-9E9D-19938549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E414-C0B1-3E45-85C2-E4E2791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Increments 60/61 &amp; 62/63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413A-1E3B-AF4F-BCEF-6BCB16FF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344"/>
            <a:ext cx="8244894" cy="4618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Increments 62/63 (April 2020 to April 2021)</a:t>
            </a:r>
          </a:p>
          <a:p>
            <a:r>
              <a:rPr lang="en-US" sz="2000" dirty="0"/>
              <a:t>  Additional Guest Science </a:t>
            </a:r>
          </a:p>
          <a:p>
            <a:pPr lvl="1"/>
            <a:r>
              <a:rPr lang="en-US" sz="1600" dirty="0"/>
              <a:t>  Gecko TBD  [final draft of crew procedure delivered to MSFC]</a:t>
            </a:r>
          </a:p>
          <a:p>
            <a:pPr lvl="1"/>
            <a:r>
              <a:rPr lang="en-US" sz="1600" dirty="0"/>
              <a:t>  Port Tester  [final draft of crew procedure delivered to MSFC]</a:t>
            </a:r>
          </a:p>
          <a:p>
            <a:pPr lvl="1"/>
            <a:r>
              <a:rPr lang="en-US" sz="1600" dirty="0"/>
              <a:t>  Astrobatics  [initial draft of crew procedure to be developed over next month+]</a:t>
            </a:r>
          </a:p>
          <a:p>
            <a:pPr lvl="1"/>
            <a:r>
              <a:rPr lang="en-US" sz="1600" dirty="0"/>
              <a:t>  REGGAE [initial draft of crew procedure to be developed over next month+]</a:t>
            </a:r>
          </a:p>
          <a:p>
            <a:r>
              <a:rPr lang="en-US" sz="2000" dirty="0"/>
              <a:t>  Other ground and ISS activities</a:t>
            </a:r>
          </a:p>
          <a:p>
            <a:pPr lvl="1"/>
            <a:r>
              <a:rPr lang="en-US" sz="1600" dirty="0"/>
              <a:t>  Weekly Mondays commanding (Jonathan has been working his magic.)</a:t>
            </a:r>
          </a:p>
          <a:p>
            <a:pPr lvl="1"/>
            <a:r>
              <a:rPr lang="en-US" sz="1600" dirty="0"/>
              <a:t>  16 ERT/ORTs (Engineering/Operational Readiness Test) </a:t>
            </a:r>
          </a:p>
          <a:p>
            <a:pPr lvl="1"/>
            <a:r>
              <a:rPr lang="en-US" sz="1600" dirty="0"/>
              <a:t>  Astrobee Ops Planning for Increment 62/63 with MSFC ongoing</a:t>
            </a:r>
          </a:p>
          <a:p>
            <a:pPr lvl="1"/>
            <a:r>
              <a:rPr lang="en-US" sz="1600" dirty="0"/>
              <a:t>  59S Crew Debrief for Christina Hammock Koch &amp; Luca Parmitano (3.25.20)</a:t>
            </a:r>
          </a:p>
          <a:p>
            <a:pPr lvl="1"/>
            <a:r>
              <a:rPr lang="en-US" sz="1600" dirty="0"/>
              <a:t>  A majority of the safety paperwork for return and trashing of SPHERES hardware has been complete.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40CD-C6D1-1544-9E9D-19938549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3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48A0"/>
                </a:solidFill>
              </a:rPr>
              <a:t>SPHERES &amp; Astrobee Calendar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F67085-B43C-4E36-853C-772913B38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37" y="1524402"/>
            <a:ext cx="8484125" cy="5302580"/>
          </a:xfrm>
        </p:spPr>
      </p:pic>
    </p:spTree>
    <p:extLst>
      <p:ext uri="{BB962C8B-B14F-4D97-AF65-F5344CB8AC3E}">
        <p14:creationId xmlns:p14="http://schemas.microsoft.com/office/powerpoint/2010/main" val="371988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E414-C0B1-3E45-85C2-E4E2791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Safety, Verification, Consumables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413A-1E3B-AF4F-BCEF-6BCB16FF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344"/>
            <a:ext cx="8244894" cy="4618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Safety</a:t>
            </a:r>
          </a:p>
          <a:p>
            <a:r>
              <a:rPr lang="en-US" sz="2000" dirty="0"/>
              <a:t>SPHERES (beacons, antenna, DP, 3D printed hooks) Return on SpX-20 – Approved: 2019/03/16</a:t>
            </a:r>
          </a:p>
          <a:p>
            <a:r>
              <a:rPr lang="en-US" sz="2000" dirty="0"/>
              <a:t>SPHERES (satellites) Return on SpX-21 – In work</a:t>
            </a:r>
          </a:p>
          <a:p>
            <a:r>
              <a:rPr lang="en-US" sz="2000" dirty="0"/>
              <a:t>Astrobee - JAXA Kibo-RPC software hazard exception – In Review</a:t>
            </a:r>
          </a:p>
          <a:p>
            <a:pPr marL="0" indent="0">
              <a:buNone/>
            </a:pPr>
            <a:r>
              <a:rPr lang="en-US" sz="2000" dirty="0"/>
              <a:t>Consumables downmass</a:t>
            </a:r>
          </a:p>
          <a:p>
            <a:r>
              <a:rPr lang="en-US" sz="2000" dirty="0"/>
              <a:t>Empty SPHERES CO2 tanks have been returned to ARC. Remaining tanks on ISS have been trashed. </a:t>
            </a:r>
          </a:p>
          <a:p>
            <a:r>
              <a:rPr lang="en-US" sz="2000" dirty="0"/>
              <a:t>All SPHERES battery packs have been trashed.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40CD-C6D1-1544-9E9D-19938549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dirty="0">
                <a:solidFill>
                  <a:srgbClr val="0048A0"/>
                </a:solidFill>
              </a:rPr>
              <a:t>Astrobee and SPHERES</a:t>
            </a:r>
            <a:br>
              <a:rPr lang="en-US" sz="2500" dirty="0">
                <a:solidFill>
                  <a:srgbClr val="0048A0"/>
                </a:solidFill>
              </a:rPr>
            </a:br>
            <a:r>
              <a:rPr lang="en-US" sz="2500" dirty="0">
                <a:solidFill>
                  <a:srgbClr val="0048A0"/>
                </a:solidFill>
              </a:rPr>
              <a:t>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715000"/>
            <a:ext cx="4114800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200" dirty="0"/>
              <a:t>Twitter</a:t>
            </a:r>
          </a:p>
          <a:p>
            <a:pPr marL="285750" lvl="1" indent="0" algn="ctr">
              <a:buNone/>
            </a:pPr>
            <a:r>
              <a:rPr lang="en-US" sz="1200" u="sng" dirty="0">
                <a:hlinkClick r:id="rId2"/>
              </a:rPr>
              <a:t>https://twitter.com/NASA_SPHERES</a:t>
            </a:r>
            <a:endParaRPr lang="en-US" sz="2800" dirty="0"/>
          </a:p>
          <a:p>
            <a:pPr marL="0" indent="0" algn="ctr">
              <a:buNone/>
            </a:pPr>
            <a:r>
              <a:rPr lang="en-US" sz="1200" dirty="0"/>
              <a:t>Website</a:t>
            </a:r>
          </a:p>
          <a:p>
            <a:pPr marL="285750" lvl="1" indent="0" algn="ctr">
              <a:buNone/>
            </a:pPr>
            <a:r>
              <a:rPr lang="en-US" sz="1200" u="sng" dirty="0">
                <a:hlinkClick r:id="rId3"/>
              </a:rPr>
              <a:t>http://www.nasa.gov/spheres</a:t>
            </a:r>
            <a:endParaRPr lang="en-US" sz="1200" u="sng" dirty="0"/>
          </a:p>
          <a:p>
            <a:pPr marL="285750" lvl="1" indent="0" algn="ctr">
              <a:buNone/>
            </a:pPr>
            <a:r>
              <a:rPr lang="en-US" sz="1200" u="sng" dirty="0">
                <a:hlinkClick r:id="rId3"/>
              </a:rPr>
              <a:t>http://www.nasa.gov/</a:t>
            </a:r>
            <a:r>
              <a:rPr lang="en-US" sz="1200" u="sng" dirty="0">
                <a:solidFill>
                  <a:srgbClr val="FF0000"/>
                </a:solidFill>
              </a:rPr>
              <a:t>astrobee</a:t>
            </a:r>
          </a:p>
          <a:p>
            <a:pPr marL="285750" lvl="1" indent="0" algn="ctr">
              <a:buNone/>
            </a:pPr>
            <a:endParaRPr lang="en-US" sz="1200" u="sng" dirty="0"/>
          </a:p>
          <a:p>
            <a:pPr marL="285750" lvl="1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F276B-580C-8746-AB60-C27977970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6" y="1442610"/>
            <a:ext cx="7936064" cy="42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s.jpg">
            <a:extLst>
              <a:ext uri="{FF2B5EF4-FFF2-40B4-BE49-F238E27FC236}">
                <a16:creationId xmlns:a16="http://schemas.microsoft.com/office/drawing/2014/main" id="{518E4F45-F583-0B43-9D9E-6C32719AE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 descr="image28.jpg">
            <a:extLst>
              <a:ext uri="{FF2B5EF4-FFF2-40B4-BE49-F238E27FC236}">
                <a16:creationId xmlns:a16="http://schemas.microsoft.com/office/drawing/2014/main" id="{02344686-CD48-124B-9276-2792A742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AE488-562C-194D-88DE-A95DED94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C9FFFF-1FA3-6949-97C4-CC2F11B3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3" y="1765737"/>
            <a:ext cx="4656593" cy="49557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050" u="sng" dirty="0"/>
              <a:t>Why Free Flyers on ISS?</a:t>
            </a:r>
            <a:r>
              <a:rPr lang="en-US" sz="1050" dirty="0"/>
              <a:t> </a:t>
            </a:r>
            <a:r>
              <a:rPr lang="en-US" sz="1050" b="0" dirty="0"/>
              <a:t>Provide a risk-tolerant testbed to:</a:t>
            </a:r>
          </a:p>
          <a:p>
            <a:r>
              <a:rPr lang="en-US" sz="1050" b="0" dirty="0"/>
              <a:t>Enhance &amp; Enable Human Exploration (e.g. Gateway)</a:t>
            </a:r>
          </a:p>
          <a:p>
            <a:pPr lvl="1"/>
            <a:r>
              <a:rPr lang="en-US" sz="1050" dirty="0"/>
              <a:t>Astrobee can potentially perform a range of Intra-</a:t>
            </a:r>
            <a:r>
              <a:rPr lang="en-US" sz="1050" dirty="0" err="1"/>
              <a:t>Vehicluar</a:t>
            </a:r>
            <a:r>
              <a:rPr lang="en-US" sz="1050" dirty="0"/>
              <a:t> Robotics (IVR) caretaking tasks to help maintain and protect the Gateway, particularly during </a:t>
            </a:r>
            <a:r>
              <a:rPr lang="en-US" sz="1050" dirty="0" err="1"/>
              <a:t>uncrewed</a:t>
            </a:r>
            <a:r>
              <a:rPr lang="en-US" sz="1050" dirty="0"/>
              <a:t> mission phases. </a:t>
            </a:r>
            <a:endParaRPr lang="en-US" sz="1050" b="0" dirty="0"/>
          </a:p>
          <a:p>
            <a:r>
              <a:rPr lang="en-US" sz="1050" b="0" dirty="0"/>
              <a:t>Perform Fundamental Research</a:t>
            </a:r>
            <a:endParaRPr lang="en-US" sz="1050" dirty="0"/>
          </a:p>
          <a:p>
            <a:pPr marL="0" indent="0">
              <a:buNone/>
            </a:pPr>
            <a:r>
              <a:rPr lang="en-US" sz="1050" u="sng" dirty="0"/>
              <a:t>Objectives</a:t>
            </a:r>
          </a:p>
          <a:p>
            <a:r>
              <a:rPr lang="en-US" sz="1050" dirty="0"/>
              <a:t>Based at Nasa Ames Research Center, the ISS Astrobee Facility provides a free-flying robotic system for ISS research and ISS STEM outreach. The Astrobee free-flying robotic system consists of three cubed-shaped robots, software, and a docking station used for recharging. </a:t>
            </a:r>
          </a:p>
          <a:p>
            <a:r>
              <a:rPr lang="en-US" sz="1050" dirty="0"/>
              <a:t>The project provides sustaining engineering tasks for ensuring the facility operational readiness on ISS. </a:t>
            </a:r>
          </a:p>
          <a:p>
            <a:r>
              <a:rPr lang="en-US" sz="1050" dirty="0"/>
              <a:t>The project provides payload support to users from academia, private industry, NASA, and other government agencies in the execution of ISS approved research and STEM objectives. </a:t>
            </a:r>
          </a:p>
          <a:p>
            <a:pPr marL="0" indent="0">
              <a:buNone/>
            </a:pPr>
            <a:r>
              <a:rPr lang="en-US" sz="1050" u="sng" dirty="0"/>
              <a:t>Current activities</a:t>
            </a:r>
          </a:p>
          <a:p>
            <a:r>
              <a:rPr lang="en-US" sz="1050" b="0" dirty="0"/>
              <a:t>Closing out SPHERES</a:t>
            </a:r>
          </a:p>
          <a:p>
            <a:r>
              <a:rPr lang="en-US" sz="1050" b="0" dirty="0"/>
              <a:t>Completing Astrobee commissioning activities </a:t>
            </a:r>
          </a:p>
          <a:p>
            <a:r>
              <a:rPr lang="en-US" sz="1050" b="0" dirty="0"/>
              <a:t>Maintaining &amp; Operating Astrobee</a:t>
            </a:r>
          </a:p>
          <a:p>
            <a:r>
              <a:rPr lang="en-US" sz="1050" b="0" dirty="0"/>
              <a:t>Facilitating Free Flyer user community </a:t>
            </a:r>
          </a:p>
          <a:p>
            <a:pPr lvl="1"/>
            <a:r>
              <a:rPr lang="en-US" sz="1050" dirty="0"/>
              <a:t>SPHERES/Astrobee Working Group </a:t>
            </a:r>
            <a:r>
              <a:rPr lang="en-US" sz="1050" b="0" dirty="0"/>
              <a:t>(SAWG)</a:t>
            </a:r>
          </a:p>
          <a:p>
            <a:pPr lvl="1"/>
            <a:r>
              <a:rPr lang="en-US" sz="1050" dirty="0"/>
              <a:t>International Partners: JAXA (Int-Ball) and DLR/Airbus (CIMON)</a:t>
            </a:r>
            <a:endParaRPr lang="en-US" sz="105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A189-10A9-F643-8AA2-382D5C3E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356350"/>
            <a:ext cx="6429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146B4-6D85-3547-ADC6-3580939EF64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D470E-053F-704B-8D26-DC95F8BF37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" y="149819"/>
            <a:ext cx="1226328" cy="13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8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2078-FB20-4B4E-8536-242C5854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SAWG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AEB9-23E9-9B49-BC8C-2F9230B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06E38A-D0E2-AE42-9EAD-C1DFE3D1A126}"/>
              </a:ext>
            </a:extLst>
          </p:cNvPr>
          <p:cNvSpPr txBox="1">
            <a:spLocks/>
          </p:cNvSpPr>
          <p:nvPr/>
        </p:nvSpPr>
        <p:spPr>
          <a:xfrm>
            <a:off x="228600" y="1539878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SPHERES/Astrobee Working Group (SAWG) meeting</a:t>
            </a:r>
          </a:p>
          <a:p>
            <a:pPr lvl="1"/>
            <a:r>
              <a:rPr lang="en-US" dirty="0"/>
              <a:t>Face-to-Face, twice a year</a:t>
            </a:r>
          </a:p>
          <a:p>
            <a:pPr lvl="1"/>
            <a:r>
              <a:rPr lang="en-US" dirty="0"/>
              <a:t>Next will be in November 2020, location: Huntsville, AL</a:t>
            </a:r>
          </a:p>
          <a:p>
            <a:pPr>
              <a:spcBef>
                <a:spcPts val="0"/>
              </a:spcBef>
            </a:pPr>
            <a:r>
              <a:rPr lang="en-US" dirty="0"/>
              <a:t>Purpose:</a:t>
            </a:r>
          </a:p>
          <a:p>
            <a:pPr lvl="1"/>
            <a:r>
              <a:rPr lang="en-US" dirty="0"/>
              <a:t>Information sharing across the SPHERES/Astrobee community</a:t>
            </a:r>
          </a:p>
          <a:p>
            <a:pPr lvl="1"/>
            <a:r>
              <a:rPr lang="en-US" dirty="0"/>
              <a:t>Astrobee Facility shares </a:t>
            </a:r>
          </a:p>
          <a:p>
            <a:pPr lvl="2"/>
            <a:r>
              <a:rPr lang="en-US" sz="1400" dirty="0"/>
              <a:t>Status of resources (batteries, CO2 tanks, etc.), </a:t>
            </a:r>
          </a:p>
          <a:p>
            <a:pPr lvl="2"/>
            <a:r>
              <a:rPr lang="en-US" sz="1400" dirty="0"/>
              <a:t>Overall Calendar (scheduled Test Sessions, </a:t>
            </a:r>
            <a:r>
              <a:rPr lang="en-US" sz="1400" dirty="0" err="1"/>
              <a:t>upmass</a:t>
            </a:r>
            <a:r>
              <a:rPr lang="en-US" sz="1400" dirty="0"/>
              <a:t>/return), and</a:t>
            </a:r>
          </a:p>
          <a:p>
            <a:pPr lvl="2"/>
            <a:r>
              <a:rPr lang="en-US" sz="1400" dirty="0"/>
              <a:t>Updates on “new” PD, Investigations, and ISS infrastructure</a:t>
            </a:r>
            <a:r>
              <a:rPr lang="en-US" sz="1200" dirty="0"/>
              <a:t>.</a:t>
            </a:r>
          </a:p>
          <a:p>
            <a:pPr lvl="1"/>
            <a:r>
              <a:rPr lang="en-US" dirty="0"/>
              <a:t>Provide the SPHERES/Astrobee community (PD, investigators, etc.) with up-to-date information to determine opportunities to use the NL Facility</a:t>
            </a:r>
          </a:p>
          <a:p>
            <a:pPr lvl="1"/>
            <a:r>
              <a:rPr lang="en-US" dirty="0"/>
              <a:t>Discuss proposed changes/updates to Astrobee Nat Lab which may be required to support a specific activity or research.</a:t>
            </a:r>
          </a:p>
        </p:txBody>
      </p:sp>
    </p:spTree>
    <p:extLst>
      <p:ext uri="{BB962C8B-B14F-4D97-AF65-F5344CB8AC3E}">
        <p14:creationId xmlns:p14="http://schemas.microsoft.com/office/powerpoint/2010/main" val="120335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2078-FB20-4B4E-8536-242C5854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Astrobee Users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AEB9-23E9-9B49-BC8C-2F9230B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06E38A-D0E2-AE42-9EAD-C1DFE3D1A126}"/>
              </a:ext>
            </a:extLst>
          </p:cNvPr>
          <p:cNvSpPr txBox="1">
            <a:spLocks/>
          </p:cNvSpPr>
          <p:nvPr/>
        </p:nvSpPr>
        <p:spPr>
          <a:xfrm>
            <a:off x="228600" y="1539878"/>
            <a:ext cx="5110758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10 Projects actively working towards ISS payloads</a:t>
            </a:r>
          </a:p>
          <a:p>
            <a:pPr lvl="1"/>
            <a:r>
              <a:rPr lang="en-US" dirty="0" err="1"/>
              <a:t>Astrobatics</a:t>
            </a:r>
            <a:r>
              <a:rPr lang="en-US" dirty="0"/>
              <a:t> (Naval Postgraduate School)</a:t>
            </a:r>
          </a:p>
          <a:p>
            <a:pPr lvl="1"/>
            <a:r>
              <a:rPr lang="en-US" dirty="0" err="1"/>
              <a:t>SoundSee</a:t>
            </a:r>
            <a:r>
              <a:rPr lang="en-US" dirty="0"/>
              <a:t> (Astrobotic/Bosch)</a:t>
            </a:r>
          </a:p>
          <a:p>
            <a:pPr lvl="1"/>
            <a:r>
              <a:rPr lang="en-US" dirty="0"/>
              <a:t>Gecko (Stanford)</a:t>
            </a:r>
          </a:p>
          <a:p>
            <a:pPr lvl="1"/>
            <a:r>
              <a:rPr lang="en-US" dirty="0"/>
              <a:t>RFID Recon (NASA AES/REALM-2)</a:t>
            </a:r>
          </a:p>
          <a:p>
            <a:pPr lvl="1"/>
            <a:r>
              <a:rPr lang="en-US" dirty="0"/>
              <a:t>JAXA </a:t>
            </a:r>
            <a:r>
              <a:rPr lang="en-US" dirty="0" err="1"/>
              <a:t>Kibo</a:t>
            </a:r>
            <a:r>
              <a:rPr lang="en-US" dirty="0"/>
              <a:t>-RPC</a:t>
            </a:r>
          </a:p>
          <a:p>
            <a:pPr lvl="1"/>
            <a:r>
              <a:rPr lang="en-US" dirty="0" err="1"/>
              <a:t>Astroporter</a:t>
            </a:r>
            <a:r>
              <a:rPr lang="en-US" dirty="0"/>
              <a:t> (Tethers Unlimited)</a:t>
            </a:r>
          </a:p>
          <a:p>
            <a:pPr lvl="1"/>
            <a:r>
              <a:rPr lang="en-US" dirty="0"/>
              <a:t>REGGAE (</a:t>
            </a:r>
            <a:r>
              <a:rPr lang="en-US" dirty="0" err="1"/>
              <a:t>NanoRacks</a:t>
            </a:r>
            <a:r>
              <a:rPr lang="en-US" dirty="0"/>
              <a:t>/Braunschweig)</a:t>
            </a:r>
          </a:p>
          <a:p>
            <a:pPr lvl="1"/>
            <a:r>
              <a:rPr lang="en-US" dirty="0"/>
              <a:t>ISAAC </a:t>
            </a:r>
          </a:p>
          <a:p>
            <a:pPr lvl="1"/>
            <a:r>
              <a:rPr lang="en-US" dirty="0"/>
              <a:t>R2AL (NASA AES)</a:t>
            </a:r>
          </a:p>
          <a:p>
            <a:pPr lvl="1"/>
            <a:r>
              <a:rPr lang="en-US" dirty="0"/>
              <a:t>SVGS (FIT)</a:t>
            </a:r>
          </a:p>
          <a:p>
            <a:pPr marL="0" indent="0"/>
            <a:r>
              <a:rPr lang="en-US" dirty="0"/>
              <a:t>Ground Studies</a:t>
            </a:r>
          </a:p>
          <a:p>
            <a:pPr marL="342900" lvl="1" indent="0"/>
            <a:r>
              <a:rPr lang="en-US" dirty="0"/>
              <a:t>NMSU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B3B8FB-AF95-3C4E-A731-71709C6B6087}"/>
              </a:ext>
            </a:extLst>
          </p:cNvPr>
          <p:cNvGrpSpPr/>
          <p:nvPr/>
        </p:nvGrpSpPr>
        <p:grpSpPr>
          <a:xfrm>
            <a:off x="5427133" y="1553299"/>
            <a:ext cx="3488267" cy="2057893"/>
            <a:chOff x="507637" y="1263631"/>
            <a:chExt cx="8179163" cy="48252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45F717-5176-3C49-A4A9-E0310149F4BA}"/>
                </a:ext>
              </a:extLst>
            </p:cNvPr>
            <p:cNvGrpSpPr/>
            <p:nvPr/>
          </p:nvGrpSpPr>
          <p:grpSpPr>
            <a:xfrm>
              <a:off x="507637" y="1263631"/>
              <a:ext cx="8179163" cy="4825273"/>
              <a:chOff x="624905" y="1093225"/>
              <a:chExt cx="9100689" cy="536892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35E258A-0C43-C74B-BF55-C2E719EA4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905" y="1093225"/>
                <a:ext cx="9100689" cy="5368925"/>
              </a:xfrm>
              <a:prstGeom prst="rect">
                <a:avLst/>
              </a:prstGeom>
            </p:spPr>
          </p:pic>
          <p:sp>
            <p:nvSpPr>
              <p:cNvPr id="12" name="Isosceles Triangle 10">
                <a:extLst>
                  <a:ext uri="{FF2B5EF4-FFF2-40B4-BE49-F238E27FC236}">
                    <a16:creationId xmlns:a16="http://schemas.microsoft.com/office/drawing/2014/main" id="{CA637429-E130-A74C-B343-0259F1605011}"/>
                  </a:ext>
                </a:extLst>
              </p:cNvPr>
              <p:cNvSpPr/>
              <p:nvPr/>
            </p:nvSpPr>
            <p:spPr>
              <a:xfrm>
                <a:off x="7223719" y="5471539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30C5141D-4EEB-454A-8282-6C40CB68CDC0}"/>
                  </a:ext>
                </a:extLst>
              </p:cNvPr>
              <p:cNvSpPr/>
              <p:nvPr/>
            </p:nvSpPr>
            <p:spPr>
              <a:xfrm>
                <a:off x="7676038" y="2854395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4">
                <a:extLst>
                  <a:ext uri="{FF2B5EF4-FFF2-40B4-BE49-F238E27FC236}">
                    <a16:creationId xmlns:a16="http://schemas.microsoft.com/office/drawing/2014/main" id="{7AFE3FB7-178E-B040-BFCA-7D9FA0B34BC0}"/>
                  </a:ext>
                </a:extLst>
              </p:cNvPr>
              <p:cNvSpPr/>
              <p:nvPr/>
            </p:nvSpPr>
            <p:spPr>
              <a:xfrm>
                <a:off x="7922865" y="3507489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6">
                <a:extLst>
                  <a:ext uri="{FF2B5EF4-FFF2-40B4-BE49-F238E27FC236}">
                    <a16:creationId xmlns:a16="http://schemas.microsoft.com/office/drawing/2014/main" id="{91323984-F0D0-2341-A864-60DEBC095517}"/>
                  </a:ext>
                </a:extLst>
              </p:cNvPr>
              <p:cNvSpPr/>
              <p:nvPr/>
            </p:nvSpPr>
            <p:spPr>
              <a:xfrm>
                <a:off x="8075265" y="323729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8">
                <a:extLst>
                  <a:ext uri="{FF2B5EF4-FFF2-40B4-BE49-F238E27FC236}">
                    <a16:creationId xmlns:a16="http://schemas.microsoft.com/office/drawing/2014/main" id="{2370D90B-6F50-4045-B0BE-F9A0E166307E}"/>
                  </a:ext>
                </a:extLst>
              </p:cNvPr>
              <p:cNvSpPr/>
              <p:nvPr/>
            </p:nvSpPr>
            <p:spPr>
              <a:xfrm>
                <a:off x="8530084" y="313300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20">
                <a:extLst>
                  <a:ext uri="{FF2B5EF4-FFF2-40B4-BE49-F238E27FC236}">
                    <a16:creationId xmlns:a16="http://schemas.microsoft.com/office/drawing/2014/main" id="{9628F279-0DBE-A04D-8CB0-29F132D62761}"/>
                  </a:ext>
                </a:extLst>
              </p:cNvPr>
              <p:cNvSpPr/>
              <p:nvPr/>
            </p:nvSpPr>
            <p:spPr>
              <a:xfrm>
                <a:off x="7644167" y="370086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21">
                <a:extLst>
                  <a:ext uri="{FF2B5EF4-FFF2-40B4-BE49-F238E27FC236}">
                    <a16:creationId xmlns:a16="http://schemas.microsoft.com/office/drawing/2014/main" id="{9DD9C9C7-8F8A-EA4E-B04B-0D29036689D4}"/>
                  </a:ext>
                </a:extLst>
              </p:cNvPr>
              <p:cNvSpPr/>
              <p:nvPr/>
            </p:nvSpPr>
            <p:spPr>
              <a:xfrm>
                <a:off x="1401246" y="3777688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22">
                <a:extLst>
                  <a:ext uri="{FF2B5EF4-FFF2-40B4-BE49-F238E27FC236}">
                    <a16:creationId xmlns:a16="http://schemas.microsoft.com/office/drawing/2014/main" id="{F95BFABC-89F9-7A45-8AAA-0BF9448069C1}"/>
                  </a:ext>
                </a:extLst>
              </p:cNvPr>
              <p:cNvSpPr/>
              <p:nvPr/>
            </p:nvSpPr>
            <p:spPr>
              <a:xfrm>
                <a:off x="6913304" y="458915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23">
                <a:extLst>
                  <a:ext uri="{FF2B5EF4-FFF2-40B4-BE49-F238E27FC236}">
                    <a16:creationId xmlns:a16="http://schemas.microsoft.com/office/drawing/2014/main" id="{84530333-6E7C-8B41-8E5A-3879286AFA23}"/>
                  </a:ext>
                </a:extLst>
              </p:cNvPr>
              <p:cNvSpPr/>
              <p:nvPr/>
            </p:nvSpPr>
            <p:spPr>
              <a:xfrm>
                <a:off x="5094178" y="525538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4">
                <a:extLst>
                  <a:ext uri="{FF2B5EF4-FFF2-40B4-BE49-F238E27FC236}">
                    <a16:creationId xmlns:a16="http://schemas.microsoft.com/office/drawing/2014/main" id="{B1FF0CC6-D62E-8A4A-87E3-F2C72606CC30}"/>
                  </a:ext>
                </a:extLst>
              </p:cNvPr>
              <p:cNvSpPr/>
              <p:nvPr/>
            </p:nvSpPr>
            <p:spPr>
              <a:xfrm>
                <a:off x="1837645" y="4345971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5">
                <a:extLst>
                  <a:ext uri="{FF2B5EF4-FFF2-40B4-BE49-F238E27FC236}">
                    <a16:creationId xmlns:a16="http://schemas.microsoft.com/office/drawing/2014/main" id="{550B1A30-F4B4-724F-BD71-C344E686C51F}"/>
                  </a:ext>
                </a:extLst>
              </p:cNvPr>
              <p:cNvSpPr/>
              <p:nvPr/>
            </p:nvSpPr>
            <p:spPr>
              <a:xfrm>
                <a:off x="6182294" y="3133000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6">
                <a:extLst>
                  <a:ext uri="{FF2B5EF4-FFF2-40B4-BE49-F238E27FC236}">
                    <a16:creationId xmlns:a16="http://schemas.microsoft.com/office/drawing/2014/main" id="{5E2656A2-1709-E948-BA67-35A85F955B66}"/>
                  </a:ext>
                </a:extLst>
              </p:cNvPr>
              <p:cNvSpPr/>
              <p:nvPr/>
            </p:nvSpPr>
            <p:spPr>
              <a:xfrm>
                <a:off x="1503914" y="1995236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7">
                <a:extLst>
                  <a:ext uri="{FF2B5EF4-FFF2-40B4-BE49-F238E27FC236}">
                    <a16:creationId xmlns:a16="http://schemas.microsoft.com/office/drawing/2014/main" id="{E4362162-F571-2343-AD84-A6D11ECF1A44}"/>
                  </a:ext>
                </a:extLst>
              </p:cNvPr>
              <p:cNvSpPr/>
              <p:nvPr/>
            </p:nvSpPr>
            <p:spPr>
              <a:xfrm>
                <a:off x="1524214" y="4017941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8">
                <a:extLst>
                  <a:ext uri="{FF2B5EF4-FFF2-40B4-BE49-F238E27FC236}">
                    <a16:creationId xmlns:a16="http://schemas.microsoft.com/office/drawing/2014/main" id="{69FAF1D9-BC78-004B-88A7-A7ED6DE0A4DD}"/>
                  </a:ext>
                </a:extLst>
              </p:cNvPr>
              <p:cNvSpPr/>
              <p:nvPr/>
            </p:nvSpPr>
            <p:spPr>
              <a:xfrm>
                <a:off x="1367498" y="2444855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9">
                <a:extLst>
                  <a:ext uri="{FF2B5EF4-FFF2-40B4-BE49-F238E27FC236}">
                    <a16:creationId xmlns:a16="http://schemas.microsoft.com/office/drawing/2014/main" id="{299FD1F9-B87E-A542-A120-BC571F447E3E}"/>
                  </a:ext>
                </a:extLst>
              </p:cNvPr>
              <p:cNvSpPr/>
              <p:nvPr/>
            </p:nvSpPr>
            <p:spPr>
              <a:xfrm>
                <a:off x="6910288" y="3642588"/>
                <a:ext cx="313431" cy="270199"/>
              </a:xfrm>
              <a:prstGeom prst="triangle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Isosceles Triangle 32">
              <a:extLst>
                <a:ext uri="{FF2B5EF4-FFF2-40B4-BE49-F238E27FC236}">
                  <a16:creationId xmlns:a16="http://schemas.microsoft.com/office/drawing/2014/main" id="{F6BA0ADC-E00E-3A4C-84C4-96C1B972CF73}"/>
                </a:ext>
              </a:extLst>
            </p:cNvPr>
            <p:cNvSpPr/>
            <p:nvPr/>
          </p:nvSpPr>
          <p:spPr>
            <a:xfrm>
              <a:off x="6579108" y="3310069"/>
              <a:ext cx="281693" cy="242839"/>
            </a:xfrm>
            <a:prstGeom prst="triangl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33">
              <a:extLst>
                <a:ext uri="{FF2B5EF4-FFF2-40B4-BE49-F238E27FC236}">
                  <a16:creationId xmlns:a16="http://schemas.microsoft.com/office/drawing/2014/main" id="{8448C7DF-9D6A-014F-AA51-4323AB532BE8}"/>
                </a:ext>
              </a:extLst>
            </p:cNvPr>
            <p:cNvSpPr/>
            <p:nvPr/>
          </p:nvSpPr>
          <p:spPr>
            <a:xfrm>
              <a:off x="3023108" y="3074150"/>
              <a:ext cx="281693" cy="242839"/>
            </a:xfrm>
            <a:prstGeom prst="triangl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85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E26EBB10-626A-C74C-AB75-156FA7B0E413}"/>
              </a:ext>
            </a:extLst>
          </p:cNvPr>
          <p:cNvSpPr/>
          <p:nvPr/>
        </p:nvSpPr>
        <p:spPr>
          <a:xfrm>
            <a:off x="-1844566" y="1690689"/>
            <a:ext cx="7549907" cy="5167312"/>
          </a:xfrm>
          <a:prstGeom prst="parallelogram">
            <a:avLst>
              <a:gd name="adj" fmla="val 33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921F8-876C-A647-A076-1B8C38B8D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940497" y="1762381"/>
            <a:ext cx="4203503" cy="2358453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B5EFE-1321-2944-8D7C-84E06D1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FCAC4-BDB2-B54E-8CAF-9E1D337E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356350"/>
            <a:ext cx="6429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6146B4-6D85-3547-ADC6-3580939EF640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44C20-5CB5-3F4B-964F-5ABD5C243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79"/>
          <a:stretch/>
        </p:blipFill>
        <p:spPr>
          <a:xfrm>
            <a:off x="3614180" y="4357116"/>
            <a:ext cx="342806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4601B1-9819-1544-AF80-A986AE1A9362}"/>
              </a:ext>
            </a:extLst>
          </p:cNvPr>
          <p:cNvSpPr txBox="1">
            <a:spLocks/>
          </p:cNvSpPr>
          <p:nvPr/>
        </p:nvSpPr>
        <p:spPr>
          <a:xfrm>
            <a:off x="628649" y="2015406"/>
            <a:ext cx="4311847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SPHERES/Astrobee Working Group,  Nov. 6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2019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Hosted testing for JAXA, Columbia, Braunschweig, Naval Postgraduate School, RFID-Recon, and ISAAC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Last SPHERES session in December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/>
              </a:rPr>
              <a:t>Ramping up ISS Ops support capability from home during Covid-19 restrictions </a:t>
            </a:r>
            <a:endParaRPr lang="en-US" sz="1400" dirty="0">
              <a:solidFill>
                <a:schemeClr val="bg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2D602-7C6E-8B4E-93A8-6FC483201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14" t="-7870" r="-1" b="-2"/>
          <a:stretch/>
        </p:blipFill>
        <p:spPr>
          <a:xfrm>
            <a:off x="6002244" y="4192526"/>
            <a:ext cx="3066449" cy="261409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4F2DE6-A121-CE47-8802-12F2363F0198}"/>
              </a:ext>
            </a:extLst>
          </p:cNvPr>
          <p:cNvSpPr txBox="1"/>
          <p:nvPr/>
        </p:nvSpPr>
        <p:spPr>
          <a:xfrm>
            <a:off x="5060910" y="3854515"/>
            <a:ext cx="40077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Three-fingered Hand Integration, </a:t>
            </a:r>
            <a:r>
              <a:rPr lang="en-US" sz="1200" dirty="0">
                <a:solidFill>
                  <a:schemeClr val="bg1"/>
                </a:solidFill>
              </a:rPr>
              <a:t>Columbia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959D8-7377-3746-B5DD-7D7E59130B38}"/>
              </a:ext>
            </a:extLst>
          </p:cNvPr>
          <p:cNvSpPr txBox="1"/>
          <p:nvPr/>
        </p:nvSpPr>
        <p:spPr>
          <a:xfrm>
            <a:off x="6415088" y="6550024"/>
            <a:ext cx="2653605" cy="277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Astrobee </a:t>
            </a:r>
            <a:r>
              <a:rPr lang="en-US" altLang="zh-CN" sz="1200" dirty="0" err="1">
                <a:solidFill>
                  <a:schemeClr val="bg1"/>
                </a:solidFill>
              </a:rPr>
              <a:t>SoundSee</a:t>
            </a:r>
            <a:r>
              <a:rPr lang="en-US" altLang="zh-CN" sz="1200" dirty="0">
                <a:solidFill>
                  <a:schemeClr val="bg1"/>
                </a:solidFill>
              </a:rPr>
              <a:t> (Bosch) at CES 2020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DE60B-8B9C-8848-94EB-DE3937020C7B}"/>
              </a:ext>
            </a:extLst>
          </p:cNvPr>
          <p:cNvSpPr txBox="1"/>
          <p:nvPr/>
        </p:nvSpPr>
        <p:spPr>
          <a:xfrm>
            <a:off x="4200524" y="6550024"/>
            <a:ext cx="1917118" cy="2820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IAC 2019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2078-FB20-4B4E-8536-242C5854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1122363"/>
            <a:ext cx="24003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Astrobee From Home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0BC32A2-F880-574C-9947-A5981552F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2" r="16194"/>
          <a:stretch/>
        </p:blipFill>
        <p:spPr>
          <a:xfrm>
            <a:off x="3496948" y="-1"/>
            <a:ext cx="1837944" cy="21830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48BE59-B2E3-F944-893C-B066CD66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4" r="29832" b="-3"/>
          <a:stretch/>
        </p:blipFill>
        <p:spPr>
          <a:xfrm>
            <a:off x="5401502" y="1"/>
            <a:ext cx="1837944" cy="2183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BEF77E-FCB7-C74C-8636-00DB23ED56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10" b="-8"/>
          <a:stretch/>
        </p:blipFill>
        <p:spPr>
          <a:xfrm rot="5400000">
            <a:off x="7133501" y="172555"/>
            <a:ext cx="2183053" cy="18379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B36580-71CE-CE4C-B95A-B89909CBE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8" r="2" b="2"/>
          <a:stretch/>
        </p:blipFill>
        <p:spPr>
          <a:xfrm>
            <a:off x="3493006" y="2274490"/>
            <a:ext cx="2793178" cy="2246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9E96C-F3B4-654D-A2BE-CF94905A4E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8" r="1" b="1"/>
          <a:stretch/>
        </p:blipFill>
        <p:spPr>
          <a:xfrm>
            <a:off x="3490219" y="4607391"/>
            <a:ext cx="2788420" cy="22506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80727B-9A67-0449-9E71-591038CEDF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9" r="31985" b="3"/>
          <a:stretch/>
        </p:blipFill>
        <p:spPr>
          <a:xfrm>
            <a:off x="6350004" y="2274491"/>
            <a:ext cx="2788421" cy="45835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AEB9-23E9-9B49-BC8C-2F9230B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3771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6146B4-6D85-3547-ADC6-3580939EF640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E9E25-3C34-2741-A5E6-738BC4CFA3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99" y="4597575"/>
            <a:ext cx="3007355" cy="22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5EFE-1321-2944-8D7C-84E06D1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Commissioning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F1B72C1-7A92-E74D-8357-1E5FCAC44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67123"/>
              </p:ext>
            </p:extLst>
          </p:nvPr>
        </p:nvGraphicFramePr>
        <p:xfrm>
          <a:off x="628650" y="2356945"/>
          <a:ext cx="78867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040289059"/>
                    </a:ext>
                  </a:extLst>
                </a:gridCol>
                <a:gridCol w="2291787">
                  <a:extLst>
                    <a:ext uri="{9D8B030D-6E8A-4147-A177-3AD203B41FA5}">
                      <a16:colId xmlns:a16="http://schemas.microsoft.com/office/drawing/2014/main" val="1787196844"/>
                    </a:ext>
                  </a:extLst>
                </a:gridCol>
                <a:gridCol w="1651563">
                  <a:extLst>
                    <a:ext uri="{9D8B030D-6E8A-4147-A177-3AD203B41FA5}">
                      <a16:colId xmlns:a16="http://schemas.microsoft.com/office/drawing/2014/main" val="2553998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Crew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Checkout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4/30/19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3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Calibration &amp;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5/13/19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8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Additional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5/23/19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Localization &amp; Mobility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6/14/19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9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Localization &amp; Mobility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7/12/19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2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Localization &amp; Mobility 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7/24/19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0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Localization &amp; Mobility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8/28/19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9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Checkout &amp;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10/30/19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3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Localization &amp; Mobility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11/01/19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97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FCAC4-BDB2-B54E-8CAF-9E1D337E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7766-8CED-7C45-80FE-601B5F74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CBFD4C-C2B0-C746-B16A-59D3DBA5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30747"/>
            <a:ext cx="8244314" cy="3978747"/>
          </a:xfrm>
        </p:spPr>
        <p:txBody>
          <a:bodyPr>
            <a:normAutofit/>
          </a:bodyPr>
          <a:lstStyle/>
          <a:p>
            <a:r>
              <a:rPr lang="en-US" dirty="0"/>
              <a:t>Extended Commissioning (Phase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7EAD9-9D1A-AD42-A63B-69CE8401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46B4-6D85-3547-ADC6-3580939EF64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CC842E4-329F-7045-A14E-3A5D3D80EDDC}"/>
              </a:ext>
            </a:extLst>
          </p:cNvPr>
          <p:cNvGraphicFramePr>
            <a:graphicFrameLocks/>
          </p:cNvGraphicFramePr>
          <p:nvPr/>
        </p:nvGraphicFramePr>
        <p:xfrm>
          <a:off x="784334" y="2136760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040289059"/>
                    </a:ext>
                  </a:extLst>
                </a:gridCol>
                <a:gridCol w="2291787">
                  <a:extLst>
                    <a:ext uri="{9D8B030D-6E8A-4147-A177-3AD203B41FA5}">
                      <a16:colId xmlns:a16="http://schemas.microsoft.com/office/drawing/2014/main" val="1787196844"/>
                    </a:ext>
                  </a:extLst>
                </a:gridCol>
                <a:gridCol w="1651563">
                  <a:extLst>
                    <a:ext uri="{9D8B030D-6E8A-4147-A177-3AD203B41FA5}">
                      <a16:colId xmlns:a16="http://schemas.microsoft.com/office/drawing/2014/main" val="2553998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Crew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Battery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Bumble and 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04/29/20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Localization &amp; Mobility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04/30/20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Payload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Payload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9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SPHERES/</a:t>
                      </a:r>
                      <a:r>
                        <a:rPr lang="en-US" sz="1800" dirty="0" err="1"/>
                        <a:t>Astrobee</a:t>
                      </a:r>
                      <a:r>
                        <a:rPr lang="en-US" sz="1800" dirty="0"/>
                        <a:t> Hand-off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TBD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148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9F90FB-FCC7-6D40-851C-6FBDB4F5F0CE}"/>
              </a:ext>
            </a:extLst>
          </p:cNvPr>
          <p:cNvSpPr txBox="1"/>
          <p:nvPr/>
        </p:nvSpPr>
        <p:spPr>
          <a:xfrm>
            <a:off x="775266" y="5113188"/>
            <a:ext cx="789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Completion of Phase 1 enables support of initial Guest Scientists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RFID Recon, JSC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SoundSee</a:t>
            </a:r>
            <a:r>
              <a:rPr lang="en-US" dirty="0"/>
              <a:t>, </a:t>
            </a:r>
            <a:r>
              <a:rPr lang="en-US" dirty="0" err="1"/>
              <a:t>Astrobotic</a:t>
            </a:r>
            <a:r>
              <a:rPr lang="en-US" dirty="0"/>
              <a:t> / 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Gecko Gripper, Stanford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Kibo</a:t>
            </a:r>
            <a:r>
              <a:rPr lang="en-US" dirty="0"/>
              <a:t>-RPC, JAXA</a:t>
            </a:r>
          </a:p>
        </p:txBody>
      </p:sp>
    </p:spTree>
    <p:extLst>
      <p:ext uri="{BB962C8B-B14F-4D97-AF65-F5344CB8AC3E}">
        <p14:creationId xmlns:p14="http://schemas.microsoft.com/office/powerpoint/2010/main" val="42393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1922</Words>
  <Application>Microsoft Macintosh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SPHERES/Astrobee Working Group (SAWG)</vt:lpstr>
      <vt:lpstr>Agenda</vt:lpstr>
      <vt:lpstr>Project Overview</vt:lpstr>
      <vt:lpstr>SAWG Community</vt:lpstr>
      <vt:lpstr>Astrobee Users</vt:lpstr>
      <vt:lpstr>Highlights</vt:lpstr>
      <vt:lpstr>Astrobee From Home</vt:lpstr>
      <vt:lpstr>Completed Commissioning</vt:lpstr>
      <vt:lpstr>What’s next</vt:lpstr>
      <vt:lpstr>Engineering</vt:lpstr>
      <vt:lpstr>Ground Lab Status</vt:lpstr>
      <vt:lpstr>Hardware Status</vt:lpstr>
      <vt:lpstr>Port Tester</vt:lpstr>
      <vt:lpstr>Mapping Trajectory Generation</vt:lpstr>
      <vt:lpstr>Dock Shutdown anomaly</vt:lpstr>
      <vt:lpstr>GDS Guest Science Data View</vt:lpstr>
      <vt:lpstr>GDS Guest Science Data View</vt:lpstr>
      <vt:lpstr>GDS Guest Science Data View</vt:lpstr>
      <vt:lpstr>GDS Guest Science Data View</vt:lpstr>
      <vt:lpstr>Flight Testing</vt:lpstr>
      <vt:lpstr>Lab Testing - Highlights</vt:lpstr>
      <vt:lpstr>Ops</vt:lpstr>
      <vt:lpstr>Operations: Functions</vt:lpstr>
      <vt:lpstr>Operations: Functions</vt:lpstr>
      <vt:lpstr>Increments 60/61 &amp; 62/63</vt:lpstr>
      <vt:lpstr>Increments 60/61 &amp; 62/63</vt:lpstr>
      <vt:lpstr>SPHERES &amp; Astrobee Calendar</vt:lpstr>
      <vt:lpstr>Safety, Verification, Consumables</vt:lpstr>
      <vt:lpstr>Astrobee and SPHERES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SPHERES/Astrobee Working Group (SAWG)</dc:title>
  <dc:creator>Benavides, Jose V. (ARC-TI)</dc:creator>
  <cp:lastModifiedBy>Benavides, Jose V. (ARC-TI)</cp:lastModifiedBy>
  <cp:revision>3</cp:revision>
  <dcterms:created xsi:type="dcterms:W3CDTF">2020-04-28T22:16:03Z</dcterms:created>
  <dcterms:modified xsi:type="dcterms:W3CDTF">2020-04-28T22:36:35Z</dcterms:modified>
</cp:coreProperties>
</file>