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  <p:sldMasterId id="2147483672" r:id="rId5"/>
  </p:sldMasterIdLst>
  <p:notesMasterIdLst>
    <p:notesMasterId r:id="rId15"/>
  </p:notesMasterIdLst>
  <p:sldIdLst>
    <p:sldId id="546" r:id="rId6"/>
    <p:sldId id="550" r:id="rId7"/>
    <p:sldId id="547" r:id="rId8"/>
    <p:sldId id="548" r:id="rId9"/>
    <p:sldId id="549" r:id="rId10"/>
    <p:sldId id="551" r:id="rId11"/>
    <p:sldId id="554" r:id="rId12"/>
    <p:sldId id="552" r:id="rId13"/>
    <p:sldId id="55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rdon, Keith L. (LARC-D307)" initials="GKL(" lastIdx="4" clrIdx="0">
    <p:extLst>
      <p:ext uri="{19B8F6BF-5375-455C-9EA6-DF929625EA0E}">
        <p15:presenceInfo xmlns:p15="http://schemas.microsoft.com/office/powerpoint/2012/main" userId="S-1-5-21-330711430-3775241029-4075259233-782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208"/>
    <a:srgbClr val="3763B1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4/29/2020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4" name="TextBox 33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4/29/2020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0" name="TextBox 29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4/29/2020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840" y="853824"/>
            <a:ext cx="11726319" cy="23876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Creep/Low Relaxation Thermoplastic Polymer Composites for Deployable Structures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7"/>
            <a:ext cx="9144000" cy="1301663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Kyle Horn (Arizona State University)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Mentors: Jin Ho Kang and Keith Gordon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4970" y="5678323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Spring NIFS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588D5A-CE6D-46FB-92E0-AA0EED2E9B3F}"/>
              </a:ext>
            </a:extLst>
          </p:cNvPr>
          <p:cNvSpPr txBox="1">
            <a:spLocks/>
          </p:cNvSpPr>
          <p:nvPr/>
        </p:nvSpPr>
        <p:spPr>
          <a:xfrm>
            <a:off x="838200" y="2549898"/>
            <a:ext cx="6421582" cy="368314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Deployable structures spend up to one or two years in stowage before deployment</a:t>
            </a:r>
          </a:p>
          <a:p>
            <a:pPr lvl="1"/>
            <a:r>
              <a:rPr lang="en-US" dirty="0"/>
              <a:t>Can result in loss of structural integrity if significant relaxation occurs</a:t>
            </a:r>
          </a:p>
          <a:p>
            <a:r>
              <a:rPr lang="en-US" dirty="0"/>
              <a:t>Need to mitigate stress relaxation within ultralightweight carbon fiber / polymer composites</a:t>
            </a:r>
          </a:p>
          <a:p>
            <a:r>
              <a:rPr lang="en-US" dirty="0"/>
              <a:t>Current investigations in thermosets have yielded significant progress for BMI matrices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B14F27-EF73-4181-A610-55DC50ADBA8D}"/>
              </a:ext>
            </a:extLst>
          </p:cNvPr>
          <p:cNvSpPr txBox="1">
            <a:spLocks/>
          </p:cNvSpPr>
          <p:nvPr/>
        </p:nvSpPr>
        <p:spPr>
          <a:xfrm>
            <a:off x="-211403" y="1467080"/>
            <a:ext cx="11241808" cy="43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Key Term – Stress Relaxation: the time-dependent decrease in stress of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                                                         a </a:t>
            </a:r>
            <a:r>
              <a:rPr lang="en-US" sz="2400" dirty="0"/>
              <a:t>viscoelastic material held under constant strain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6C5979-4D6D-4C10-88E2-F2F2032D9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676" y="2680259"/>
            <a:ext cx="1355668" cy="1804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F32CC8-2E04-4F62-840C-C921ECF14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3559" y="2680259"/>
            <a:ext cx="1108600" cy="180952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F4F2B2E-3FE5-4963-B65B-286CBBDDB895}"/>
              </a:ext>
            </a:extLst>
          </p:cNvPr>
          <p:cNvCxnSpPr>
            <a:cxnSpLocks/>
          </p:cNvCxnSpPr>
          <p:nvPr/>
        </p:nvCxnSpPr>
        <p:spPr>
          <a:xfrm>
            <a:off x="7985875" y="3851562"/>
            <a:ext cx="794327" cy="0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D27B0E2-F306-4BAF-95ED-166AB379D37D}"/>
              </a:ext>
            </a:extLst>
          </p:cNvPr>
          <p:cNvCxnSpPr/>
          <p:nvPr/>
        </p:nvCxnSpPr>
        <p:spPr>
          <a:xfrm>
            <a:off x="10393095" y="3523671"/>
            <a:ext cx="637310" cy="0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FB0E39D-B9B5-4DC8-85BA-C2087AF049CA}"/>
              </a:ext>
            </a:extLst>
          </p:cNvPr>
          <p:cNvSpPr txBox="1"/>
          <p:nvPr/>
        </p:nvSpPr>
        <p:spPr>
          <a:xfrm>
            <a:off x="8052318" y="3860798"/>
            <a:ext cx="877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mm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B4ECB5-89F0-4120-81FA-DAF2CD355063}"/>
              </a:ext>
            </a:extLst>
          </p:cNvPr>
          <p:cNvSpPr txBox="1"/>
          <p:nvPr/>
        </p:nvSpPr>
        <p:spPr>
          <a:xfrm>
            <a:off x="10395580" y="3514432"/>
            <a:ext cx="877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mm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EE2484-A12B-407C-A239-8AB57338147B}"/>
              </a:ext>
            </a:extLst>
          </p:cNvPr>
          <p:cNvSpPr txBox="1"/>
          <p:nvPr/>
        </p:nvSpPr>
        <p:spPr>
          <a:xfrm>
            <a:off x="8990324" y="3225224"/>
            <a:ext cx="1154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Prolonged Stowage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07D0525-3335-483C-97F5-8840065EB752}"/>
              </a:ext>
            </a:extLst>
          </p:cNvPr>
          <p:cNvCxnSpPr/>
          <p:nvPr/>
        </p:nvCxnSpPr>
        <p:spPr>
          <a:xfrm>
            <a:off x="9211996" y="3893082"/>
            <a:ext cx="70628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DB521CA-DAFB-4278-945F-2550C2ECF57F}"/>
              </a:ext>
            </a:extLst>
          </p:cNvPr>
          <p:cNvSpPr txBox="1"/>
          <p:nvPr/>
        </p:nvSpPr>
        <p:spPr>
          <a:xfrm>
            <a:off x="7723676" y="4752928"/>
            <a:ext cx="34684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50% loss in buckling strength due to stress relaxation [1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NASA</a:t>
            </a:r>
          </a:p>
          <a:p>
            <a:pPr algn="ctr"/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345C96-31CC-498C-AEFB-ECD614B41608}"/>
              </a:ext>
            </a:extLst>
          </p:cNvPr>
          <p:cNvSpPr txBox="1">
            <a:spLocks/>
          </p:cNvSpPr>
          <p:nvPr/>
        </p:nvSpPr>
        <p:spPr>
          <a:xfrm>
            <a:off x="725214" y="1429616"/>
            <a:ext cx="10326414" cy="522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Driving Question: What progress can be made in reducing the relaxation modulus of carbon fiber / polymer composites?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6B59C3F-BBA5-4186-9F98-91D8106873B6}"/>
              </a:ext>
            </a:extLst>
          </p:cNvPr>
          <p:cNvSpPr txBox="1">
            <a:spLocks/>
          </p:cNvSpPr>
          <p:nvPr/>
        </p:nvSpPr>
        <p:spPr>
          <a:xfrm>
            <a:off x="838200" y="2449801"/>
            <a:ext cx="10515600" cy="3849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Investigate thermoplastics for use as a matrix material in low-relaxation carbon fiber composites</a:t>
            </a:r>
          </a:p>
          <a:p>
            <a:r>
              <a:rPr lang="en-US" dirty="0"/>
              <a:t>Characterize Polyether-Ether-Ketone (PEEK) to fabricate samples of CF/PEEK composites</a:t>
            </a:r>
          </a:p>
          <a:p>
            <a:pPr lvl="1"/>
            <a:r>
              <a:rPr lang="en-US" dirty="0"/>
              <a:t>Benefits of PEEK</a:t>
            </a:r>
          </a:p>
          <a:p>
            <a:pPr lvl="2"/>
            <a:r>
              <a:rPr lang="en-US" dirty="0"/>
              <a:t>One-step cure process</a:t>
            </a:r>
          </a:p>
          <a:p>
            <a:pPr lvl="2"/>
            <a:r>
              <a:rPr lang="en-US" dirty="0"/>
              <a:t>Out-of-autoclave</a:t>
            </a:r>
          </a:p>
          <a:p>
            <a:pPr lvl="2"/>
            <a:r>
              <a:rPr lang="en-US" dirty="0"/>
              <a:t>Reusability</a:t>
            </a:r>
          </a:p>
          <a:p>
            <a:pPr lvl="2"/>
            <a:r>
              <a:rPr lang="en-US" dirty="0"/>
              <a:t>Strong fiber-matrix interface adhesion 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F308E4-CA0E-4F62-9FC3-C650C7382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6" y="439448"/>
            <a:ext cx="3874782" cy="34395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0EDC58-9633-40E6-BF00-D5682C17DE94}"/>
              </a:ext>
            </a:extLst>
          </p:cNvPr>
          <p:cNvPicPr/>
          <p:nvPr/>
        </p:nvPicPr>
        <p:blipFill rotWithShape="1">
          <a:blip r:embed="rId3"/>
          <a:srcRect l="3125" t="12451" r="1366" b="3934"/>
          <a:stretch/>
        </p:blipFill>
        <p:spPr bwMode="auto">
          <a:xfrm>
            <a:off x="6702814" y="3910447"/>
            <a:ext cx="4648679" cy="24518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64D1F8-4E13-494E-9706-2580645D781E}"/>
              </a:ext>
            </a:extLst>
          </p:cNvPr>
          <p:cNvSpPr txBox="1"/>
          <p:nvPr/>
        </p:nvSpPr>
        <p:spPr>
          <a:xfrm>
            <a:off x="878368" y="4387281"/>
            <a:ext cx="48213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 conditions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pre-holding pressure of 1.2MPa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layup to 400°C @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5.5°C/min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5MPa at temp 400°C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 10 min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 temp @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-5.5°C/min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 pressure when layup temp &lt; 66°C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6935-3CBA-4A43-8036-92507FEDBC24}"/>
              </a:ext>
            </a:extLst>
          </p:cNvPr>
          <p:cNvSpPr txBox="1"/>
          <p:nvPr/>
        </p:nvSpPr>
        <p:spPr>
          <a:xfrm>
            <a:off x="5859740" y="1743314"/>
            <a:ext cx="5861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Layup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layers polyimide release film bookends sample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1.5” X 2.5” mold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layers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 to PEEK ratio / layer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CF: 1 ply CF weave @ 62 gsm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PEEK: 4 plies PEEK foil @ 8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thick / ply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B1EA8D-6A05-4363-96BC-A2F8BDAF995B}"/>
              </a:ext>
            </a:extLst>
          </p:cNvPr>
          <p:cNvSpPr txBox="1"/>
          <p:nvPr/>
        </p:nvSpPr>
        <p:spPr>
          <a:xfrm>
            <a:off x="9027153" y="5981050"/>
            <a:ext cx="2798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 of film stacking process for consolidation of  CF/PEEK sample (not to scale)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2DB225-5E1A-4B8C-8FA9-0BD84A9CE96A}"/>
              </a:ext>
            </a:extLst>
          </p:cNvPr>
          <p:cNvSpPr txBox="1"/>
          <p:nvPr/>
        </p:nvSpPr>
        <p:spPr>
          <a:xfrm>
            <a:off x="1134500" y="3969327"/>
            <a:ext cx="2809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conditions for CF/PEEK sample fabrication</a:t>
            </a:r>
          </a:p>
        </p:txBody>
      </p:sp>
    </p:spTree>
    <p:extLst>
      <p:ext uri="{BB962C8B-B14F-4D97-AF65-F5344CB8AC3E}">
        <p14:creationId xmlns:p14="http://schemas.microsoft.com/office/powerpoint/2010/main" val="6264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E5DA60-998F-4BDE-9F93-11D2F98F4524}"/>
              </a:ext>
            </a:extLst>
          </p:cNvPr>
          <p:cNvSpPr txBox="1"/>
          <p:nvPr/>
        </p:nvSpPr>
        <p:spPr>
          <a:xfrm>
            <a:off x="3509940" y="1299898"/>
            <a:ext cx="1887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 00280-31-1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2C363-0360-4E5C-8036-2A053FBDDA21}"/>
              </a:ext>
            </a:extLst>
          </p:cNvPr>
          <p:cNvSpPr txBox="1"/>
          <p:nvPr/>
        </p:nvSpPr>
        <p:spPr>
          <a:xfrm>
            <a:off x="7607691" y="3750767"/>
            <a:ext cx="1887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 00280-34-1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892A01-F4D4-4985-8C53-71EC42F42A5E}"/>
              </a:ext>
            </a:extLst>
          </p:cNvPr>
          <p:cNvSpPr txBox="1"/>
          <p:nvPr/>
        </p:nvSpPr>
        <p:spPr>
          <a:xfrm>
            <a:off x="7607692" y="1196777"/>
            <a:ext cx="1887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 00280-33-1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16DC8F-D985-4058-9D2E-D1CDBF8F8637}"/>
              </a:ext>
            </a:extLst>
          </p:cNvPr>
          <p:cNvSpPr txBox="1"/>
          <p:nvPr/>
        </p:nvSpPr>
        <p:spPr>
          <a:xfrm>
            <a:off x="3535752" y="3475628"/>
            <a:ext cx="1887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 00280-32-1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DD5566-02A3-424D-8EE2-3511279FC1C9}"/>
              </a:ext>
            </a:extLst>
          </p:cNvPr>
          <p:cNvSpPr txBox="1"/>
          <p:nvPr/>
        </p:nvSpPr>
        <p:spPr>
          <a:xfrm>
            <a:off x="3535752" y="1601811"/>
            <a:ext cx="1887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PEEK Pristine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369B9D-57C5-4CEC-88EF-5D612FBBB1F5}"/>
              </a:ext>
            </a:extLst>
          </p:cNvPr>
          <p:cNvSpPr txBox="1"/>
          <p:nvPr/>
        </p:nvSpPr>
        <p:spPr>
          <a:xfrm>
            <a:off x="3535752" y="3782240"/>
            <a:ext cx="2401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CF/PEEK [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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PW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B4D68A-65E8-40E8-A1F7-0F3BB4B17803}"/>
              </a:ext>
            </a:extLst>
          </p:cNvPr>
          <p:cNvSpPr txBox="1"/>
          <p:nvPr/>
        </p:nvSpPr>
        <p:spPr>
          <a:xfrm>
            <a:off x="7133802" y="4045067"/>
            <a:ext cx="2162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CF/PEEK [0-90 PW]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883939-6907-4030-B192-BDF132BBBF22}"/>
              </a:ext>
            </a:extLst>
          </p:cNvPr>
          <p:cNvSpPr txBox="1"/>
          <p:nvPr/>
        </p:nvSpPr>
        <p:spPr>
          <a:xfrm>
            <a:off x="6486144" y="1497816"/>
            <a:ext cx="2454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CF/PEEK [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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PW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/0-90 PW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6D0DCF-A4F5-404C-9561-F735CCAD9F83}"/>
              </a:ext>
            </a:extLst>
          </p:cNvPr>
          <p:cNvSpPr txBox="1"/>
          <p:nvPr/>
        </p:nvSpPr>
        <p:spPr>
          <a:xfrm>
            <a:off x="3943927" y="5526246"/>
            <a:ext cx="4207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4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7.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fabricated samples of PEEK Pristine, CF/PEEK [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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PW]</a:t>
            </a:r>
            <a:r>
              <a:rPr 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CF/PEEK [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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PW</a:t>
            </a:r>
            <a:r>
              <a:rPr 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/0-90 PW</a:t>
            </a:r>
            <a:r>
              <a:rPr 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], CF/PEEK [0-90 PW]</a:t>
            </a:r>
            <a:r>
              <a:rPr lang="en-US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respectively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81087" y="1289137"/>
            <a:ext cx="3049192" cy="1866424"/>
            <a:chOff x="481087" y="1289137"/>
            <a:chExt cx="3049192" cy="186642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373A66A-4A04-428C-B45C-2412769EFB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42" t="33002" b="8901"/>
            <a:stretch/>
          </p:blipFill>
          <p:spPr>
            <a:xfrm>
              <a:off x="486560" y="1289137"/>
              <a:ext cx="3043719" cy="186642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 flipH="1">
              <a:off x="481087" y="1342891"/>
              <a:ext cx="8986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4.</a:t>
              </a:r>
              <a:endPara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81087" y="3476173"/>
            <a:ext cx="3049191" cy="1866424"/>
            <a:chOff x="481087" y="3476173"/>
            <a:chExt cx="3049191" cy="18664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5BBAC9A-45BD-4057-BC14-FEACBF1B85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74" t="35017" r="9358" b="7775"/>
            <a:stretch/>
          </p:blipFill>
          <p:spPr>
            <a:xfrm>
              <a:off x="486559" y="3476173"/>
              <a:ext cx="3043719" cy="1866424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 flipH="1">
              <a:off x="481087" y="3545094"/>
              <a:ext cx="8986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5.</a:t>
              </a:r>
              <a:endPara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64371" y="1196777"/>
            <a:ext cx="2841071" cy="2187036"/>
            <a:chOff x="8864371" y="1196777"/>
            <a:chExt cx="2841071" cy="218703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3EBF362-EB8F-4C53-92C8-00CEB5E2B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38" t="31477"/>
            <a:stretch/>
          </p:blipFill>
          <p:spPr>
            <a:xfrm>
              <a:off x="8864371" y="1196777"/>
              <a:ext cx="2841071" cy="2187036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 flipH="1">
              <a:off x="8864371" y="1238557"/>
              <a:ext cx="8986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6.</a:t>
              </a:r>
              <a:endPara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864371" y="3678113"/>
            <a:ext cx="2841070" cy="2516404"/>
            <a:chOff x="8864371" y="3678113"/>
            <a:chExt cx="2841070" cy="251640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64870EA-B9C9-456A-BD9E-10AE7831D8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97" t="20282"/>
            <a:stretch/>
          </p:blipFill>
          <p:spPr>
            <a:xfrm>
              <a:off x="8864371" y="3678113"/>
              <a:ext cx="2841070" cy="251640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 flipH="1">
              <a:off x="8864371" y="3735378"/>
              <a:ext cx="8986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Fig. 7.</a:t>
              </a:r>
              <a:endPara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  <a:endParaRPr lang="en-US" strike="sngStri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212" y="3866222"/>
            <a:ext cx="5996058" cy="2214335"/>
          </a:xfrm>
        </p:spPr>
        <p:txBody>
          <a:bodyPr>
            <a:normAutofit/>
          </a:bodyPr>
          <a:lstStyle/>
          <a:p>
            <a:r>
              <a:rPr lang="en-US" sz="2000" dirty="0"/>
              <a:t>Typical CF mass fraction: 60% - 70% </a:t>
            </a:r>
          </a:p>
          <a:p>
            <a:r>
              <a:rPr lang="en-US" sz="2000" dirty="0"/>
              <a:t>Suggests low void content</a:t>
            </a:r>
          </a:p>
          <a:p>
            <a:r>
              <a:rPr lang="en-US" sz="2000" dirty="0"/>
              <a:t>Low void content tends to improve fiber-matrix interface adhesion </a:t>
            </a:r>
          </a:p>
          <a:p>
            <a:pPr lvl="1"/>
            <a:r>
              <a:rPr lang="en-US" sz="1800" dirty="0"/>
              <a:t>Need </a:t>
            </a:r>
            <a:r>
              <a:rPr lang="en-US" sz="1800" dirty="0" smtClean="0"/>
              <a:t>SEM &amp; acid digestion for </a:t>
            </a:r>
            <a:r>
              <a:rPr lang="en-US" sz="1800" dirty="0"/>
              <a:t>confirmation</a:t>
            </a:r>
          </a:p>
          <a:p>
            <a:r>
              <a:rPr lang="en-US" sz="2000" dirty="0"/>
              <a:t>All results are as expected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D440B4A-8BD7-4C46-B0FD-9D5B3EEC19A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9272217"/>
                  </p:ext>
                </p:extLst>
              </p:nvPr>
            </p:nvGraphicFramePr>
            <p:xfrm>
              <a:off x="486256" y="1760754"/>
              <a:ext cx="4468573" cy="198156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786573">
                      <a:extLst>
                        <a:ext uri="{9D8B030D-6E8A-4147-A177-3AD203B41FA5}">
                          <a16:colId xmlns:a16="http://schemas.microsoft.com/office/drawing/2014/main" val="2816307008"/>
                        </a:ext>
                      </a:extLst>
                    </a:gridCol>
                    <a:gridCol w="1431022">
                      <a:extLst>
                        <a:ext uri="{9D8B030D-6E8A-4147-A177-3AD203B41FA5}">
                          <a16:colId xmlns:a16="http://schemas.microsoft.com/office/drawing/2014/main" val="984497802"/>
                        </a:ext>
                      </a:extLst>
                    </a:gridCol>
                    <a:gridCol w="1250978">
                      <a:extLst>
                        <a:ext uri="{9D8B030D-6E8A-4147-A177-3AD203B41FA5}">
                          <a16:colId xmlns:a16="http://schemas.microsoft.com/office/drawing/2014/main" val="2162532122"/>
                        </a:ext>
                      </a:extLst>
                    </a:gridCol>
                  </a:tblGrid>
                  <a:tr h="490418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Sample</a:t>
                          </a:r>
                          <a:endParaRPr lang="en-US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Mass [g]</a:t>
                          </a:r>
                          <a:endParaRPr lang="en-US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400">
                                      <a:effectLst/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oMath>
                          </a14:m>
                          <a:endParaRPr lang="en-US" sz="180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46524276"/>
                      </a:ext>
                    </a:extLst>
                  </a:tr>
                  <a:tr h="4429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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45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 PW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]</a:t>
                          </a:r>
                          <a:r>
                            <a:rPr lang="en-US" sz="1400" baseline="-250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0.9330 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64.3%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509366978"/>
                      </a:ext>
                    </a:extLst>
                  </a:tr>
                  <a:tr h="46405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[0-90 PW]</a:t>
                          </a:r>
                          <a:r>
                            <a:rPr lang="en-US" sz="1400" baseline="-250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1800" dirty="0">
                            <a:solidFill>
                              <a:schemeClr val="bg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0.9116 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65.8%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367188046"/>
                      </a:ext>
                    </a:extLst>
                  </a:tr>
                  <a:tr h="584135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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45 PW</a:t>
                          </a:r>
                          <a:r>
                            <a:rPr lang="en-US" sz="1400" baseline="-250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/0-90 PW</a:t>
                          </a:r>
                          <a:r>
                            <a:rPr lang="en-US" sz="1400" baseline="-250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]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0.8999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66.7%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8642779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D440B4A-8BD7-4C46-B0FD-9D5B3EEC19A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9272217"/>
                  </p:ext>
                </p:extLst>
              </p:nvPr>
            </p:nvGraphicFramePr>
            <p:xfrm>
              <a:off x="486256" y="1760754"/>
              <a:ext cx="4468573" cy="198156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786573">
                      <a:extLst>
                        <a:ext uri="{9D8B030D-6E8A-4147-A177-3AD203B41FA5}">
                          <a16:colId xmlns:a16="http://schemas.microsoft.com/office/drawing/2014/main" val="2816307008"/>
                        </a:ext>
                      </a:extLst>
                    </a:gridCol>
                    <a:gridCol w="1431022">
                      <a:extLst>
                        <a:ext uri="{9D8B030D-6E8A-4147-A177-3AD203B41FA5}">
                          <a16:colId xmlns:a16="http://schemas.microsoft.com/office/drawing/2014/main" val="984497802"/>
                        </a:ext>
                      </a:extLst>
                    </a:gridCol>
                    <a:gridCol w="1250978">
                      <a:extLst>
                        <a:ext uri="{9D8B030D-6E8A-4147-A177-3AD203B41FA5}">
                          <a16:colId xmlns:a16="http://schemas.microsoft.com/office/drawing/2014/main" val="2162532122"/>
                        </a:ext>
                      </a:extLst>
                    </a:gridCol>
                  </a:tblGrid>
                  <a:tr h="490418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Sample</a:t>
                          </a:r>
                          <a:endParaRPr lang="en-US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Mass [g]</a:t>
                          </a:r>
                          <a:endParaRPr lang="en-US" sz="18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58537" t="-1235" r="-1951" b="-3049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6524276"/>
                      </a:ext>
                    </a:extLst>
                  </a:tr>
                  <a:tr h="4429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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45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 PW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]</a:t>
                          </a:r>
                          <a:r>
                            <a:rPr lang="en-US" sz="1400" baseline="-250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0.9330 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64.3%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509366978"/>
                      </a:ext>
                    </a:extLst>
                  </a:tr>
                  <a:tr h="464051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[0-90 PW]</a:t>
                          </a:r>
                          <a:r>
                            <a:rPr lang="en-US" sz="1400" baseline="-250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lang="en-US" sz="1800" dirty="0">
                            <a:solidFill>
                              <a:schemeClr val="bg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0.9116 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65.8%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367188046"/>
                      </a:ext>
                    </a:extLst>
                  </a:tr>
                  <a:tr h="584135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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45 PW</a:t>
                          </a:r>
                          <a:r>
                            <a:rPr lang="en-US" sz="1400" baseline="-250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/0-90 PW</a:t>
                          </a:r>
                          <a:r>
                            <a:rPr lang="en-US" sz="1400" baseline="-250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chemeClr val="bg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]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0.8999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66.7%</a:t>
                          </a:r>
                          <a:endParaRPr lang="en-US" sz="1400" b="1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86427791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D00F565-DC4A-415A-9D3C-6874082FDBAF}"/>
              </a:ext>
            </a:extLst>
          </p:cNvPr>
          <p:cNvSpPr txBox="1"/>
          <p:nvPr/>
        </p:nvSpPr>
        <p:spPr>
          <a:xfrm>
            <a:off x="838200" y="1267516"/>
            <a:ext cx="3764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Fiber Mass Fractions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ABDDF8C-5149-4487-B49C-1EE0AA60E600}"/>
                  </a:ext>
                </a:extLst>
              </p:cNvPr>
              <p:cNvSpPr/>
              <p:nvPr/>
            </p:nvSpPr>
            <p:spPr>
              <a:xfrm>
                <a:off x="4954829" y="1665836"/>
                <a:ext cx="2178289" cy="612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𝐶𝐹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ABDDF8C-5149-4487-B49C-1EE0AA60E6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829" y="1665836"/>
                <a:ext cx="2178289" cy="6122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EA3136-E16C-4F50-89E3-F227D48AF36D}"/>
                  </a:ext>
                </a:extLst>
              </p:cNvPr>
              <p:cNvSpPr txBox="1"/>
              <p:nvPr/>
            </p:nvSpPr>
            <p:spPr>
              <a:xfrm>
                <a:off x="5093443" y="2340073"/>
                <a:ext cx="2109170" cy="1402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mass fraction</a:t>
                </a:r>
                <a:endPara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areal density</a:t>
                </a:r>
              </a:p>
              <a:p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area</a:t>
                </a:r>
              </a:p>
              <a:p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number of layers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total post-fabrication mass of sample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EA3136-E16C-4F50-89E3-F227D48AF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443" y="2340073"/>
                <a:ext cx="2109170" cy="1402243"/>
              </a:xfrm>
              <a:prstGeom prst="rect">
                <a:avLst/>
              </a:prstGeom>
              <a:blipFill>
                <a:blip r:embed="rId4"/>
                <a:stretch>
                  <a:fillRect l="-867" t="-870" r="-1734" b="-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7E7451-7806-428B-A4C8-4DA83091A167}"/>
              </a:ext>
            </a:extLst>
          </p:cNvPr>
          <p:cNvSpPr txBox="1">
            <a:spLocks/>
          </p:cNvSpPr>
          <p:nvPr/>
        </p:nvSpPr>
        <p:spPr>
          <a:xfrm>
            <a:off x="6977270" y="5138830"/>
            <a:ext cx="4715906" cy="12801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Differential Scanning Calorimeter (DSC) data shows a glass transition temperature of </a:t>
            </a:r>
            <a:r>
              <a:rPr lang="en-US" sz="2000" dirty="0" smtClean="0"/>
              <a:t>151°C and a melting onset temperature </a:t>
            </a:r>
            <a:r>
              <a:rPr lang="en-US" sz="2000" dirty="0"/>
              <a:t>of </a:t>
            </a:r>
            <a:r>
              <a:rPr lang="en-US" sz="2000" dirty="0" smtClean="0"/>
              <a:t>309°C.</a:t>
            </a:r>
            <a:endParaRPr lang="en-US" sz="2000" dirty="0"/>
          </a:p>
          <a:p>
            <a:pPr lvl="1"/>
            <a:r>
              <a:rPr lang="en-US" sz="1800" dirty="0"/>
              <a:t>Upper limit of application temperature for CF/PEEK composites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42688" y="968596"/>
            <a:ext cx="4059003" cy="3728037"/>
            <a:chOff x="7548178" y="1280852"/>
            <a:chExt cx="4059003" cy="372803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FB5097-CFCA-4FEF-B12F-EA131039E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70038" y="1303614"/>
              <a:ext cx="3984995" cy="361144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501F4A-5983-47F5-AC94-D3024B4241DA}"/>
                </a:ext>
              </a:extLst>
            </p:cNvPr>
            <p:cNvSpPr txBox="1"/>
            <p:nvPr/>
          </p:nvSpPr>
          <p:spPr>
            <a:xfrm>
              <a:off x="8213893" y="1857446"/>
              <a:ext cx="127025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Midpoint: 151.04°C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79CD94-54DA-4D1D-ADB6-5D29BB172122}"/>
                </a:ext>
              </a:extLst>
            </p:cNvPr>
            <p:cNvSpPr txBox="1"/>
            <p:nvPr/>
          </p:nvSpPr>
          <p:spPr>
            <a:xfrm>
              <a:off x="9061741" y="4754973"/>
              <a:ext cx="127025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Temperature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35EEDCF-4A05-4041-A833-8D8A2E975A66}"/>
                </a:ext>
              </a:extLst>
            </p:cNvPr>
            <p:cNvSpPr txBox="1"/>
            <p:nvPr/>
          </p:nvSpPr>
          <p:spPr>
            <a:xfrm rot="5400000">
              <a:off x="9951263" y="3170453"/>
              <a:ext cx="306561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Non-Reversing Heat Flow (Normalized) (W/g)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564611-225B-4AE0-8680-A7E00E95C36F}"/>
                </a:ext>
              </a:extLst>
            </p:cNvPr>
            <p:cNvSpPr txBox="1"/>
            <p:nvPr/>
          </p:nvSpPr>
          <p:spPr>
            <a:xfrm rot="16200000">
              <a:off x="6389985" y="2921220"/>
              <a:ext cx="256260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Reversing Heat Flow (Normalized) (W/g)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14ACD3-B604-4BA1-87BA-5B2029714889}"/>
                </a:ext>
              </a:extLst>
            </p:cNvPr>
            <p:cNvSpPr txBox="1"/>
            <p:nvPr/>
          </p:nvSpPr>
          <p:spPr>
            <a:xfrm>
              <a:off x="8213893" y="3012519"/>
              <a:ext cx="77108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10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Heating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35616DC-DCA5-420F-B938-F1C96E8945AC}"/>
                </a:ext>
              </a:extLst>
            </p:cNvPr>
            <p:cNvSpPr txBox="1"/>
            <p:nvPr/>
          </p:nvSpPr>
          <p:spPr>
            <a:xfrm>
              <a:off x="9335223" y="4039515"/>
              <a:ext cx="182824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Peak Temperature: 338.68°C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3B02577-9581-43AB-8BD8-B8E03EA84212}"/>
                </a:ext>
              </a:extLst>
            </p:cNvPr>
            <p:cNvSpPr txBox="1"/>
            <p:nvPr/>
          </p:nvSpPr>
          <p:spPr>
            <a:xfrm>
              <a:off x="9490170" y="1959207"/>
              <a:ext cx="120950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Enthalpy (normalized) 34.652 J/g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7708926-A38F-4D4A-A542-817AFBBBF4CA}"/>
                </a:ext>
              </a:extLst>
            </p:cNvPr>
            <p:cNvSpPr txBox="1"/>
            <p:nvPr/>
          </p:nvSpPr>
          <p:spPr>
            <a:xfrm>
              <a:off x="8830374" y="2455312"/>
              <a:ext cx="127025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Onset x: 308.70°C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EF50B8-EA33-4BFF-8B16-99F6910ACCB8}"/>
                </a:ext>
              </a:extLst>
            </p:cNvPr>
            <p:cNvSpPr txBox="1"/>
            <p:nvPr/>
          </p:nvSpPr>
          <p:spPr>
            <a:xfrm>
              <a:off x="7806718" y="1280852"/>
              <a:ext cx="356894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JK242-66-1 APTIV 1000-PEEK-AS-2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7976478" y="4652196"/>
            <a:ext cx="30043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8.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DSC </a:t>
            </a:r>
            <a:r>
              <a:rPr lang="en-US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thermogram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PEEK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5013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38200" y="1825625"/>
            <a:ext cx="9283262" cy="4351338"/>
          </a:xfrm>
        </p:spPr>
        <p:txBody>
          <a:bodyPr>
            <a:normAutofit/>
          </a:bodyPr>
          <a:lstStyle/>
          <a:p>
            <a:r>
              <a:rPr lang="en-US" dirty="0"/>
              <a:t> Easy one-step cure process</a:t>
            </a:r>
          </a:p>
          <a:p>
            <a:pPr lvl="1"/>
            <a:r>
              <a:rPr lang="en-US" dirty="0"/>
              <a:t> Total process takes ~6 </a:t>
            </a:r>
            <a:r>
              <a:rPr lang="en-US" dirty="0" err="1"/>
              <a:t>hrs</a:t>
            </a:r>
            <a:r>
              <a:rPr lang="en-US" dirty="0"/>
              <a:t> to complete</a:t>
            </a:r>
          </a:p>
          <a:p>
            <a:r>
              <a:rPr lang="en-US" dirty="0"/>
              <a:t> 4 CF/PEEK composite samples were fabricated successfully in unique ply </a:t>
            </a:r>
            <a:r>
              <a:rPr lang="en-US" dirty="0" smtClean="0"/>
              <a:t>orientations for deployable structures</a:t>
            </a:r>
            <a:endParaRPr lang="en-US" dirty="0"/>
          </a:p>
          <a:p>
            <a:r>
              <a:rPr lang="en-US" dirty="0"/>
              <a:t> All mass fractions were within typical ranges for carbon fiber polymer composites</a:t>
            </a:r>
          </a:p>
          <a:p>
            <a:r>
              <a:rPr lang="en-US" dirty="0"/>
              <a:t>SEM data is needed to verify void content and completeness of individual fiber coatings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552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  <a:endParaRPr lang="en-US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073A2E-CD0E-4493-AAB4-884C288F6238}"/>
              </a:ext>
            </a:extLst>
          </p:cNvPr>
          <p:cNvSpPr txBox="1">
            <a:spLocks/>
          </p:cNvSpPr>
          <p:nvPr/>
        </p:nvSpPr>
        <p:spPr>
          <a:xfrm>
            <a:off x="838199" y="1815504"/>
            <a:ext cx="6486939" cy="31109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COVID-19 impacted research efforts at week 8 of investigation</a:t>
            </a:r>
          </a:p>
          <a:p>
            <a:pPr lvl="1"/>
            <a:r>
              <a:rPr lang="en-US" dirty="0"/>
              <a:t>~3 weeks in-lab time required for relaxation testing on DMA</a:t>
            </a:r>
          </a:p>
          <a:p>
            <a:r>
              <a:rPr lang="en-US" dirty="0" smtClean="0"/>
              <a:t>Fabrication of subscale demonstration specimens</a:t>
            </a:r>
            <a:endParaRPr lang="en-US" dirty="0"/>
          </a:p>
          <a:p>
            <a:pPr lvl="1"/>
            <a:r>
              <a:rPr lang="en-US" dirty="0"/>
              <a:t>Long term TRAC boom stowage test comparing reduction in </a:t>
            </a:r>
            <a:r>
              <a:rPr lang="en-US" dirty="0" smtClean="0"/>
              <a:t>creep/stress relaxation </a:t>
            </a:r>
            <a:r>
              <a:rPr lang="en-US" dirty="0"/>
              <a:t>for BMI thermoset and PEEK </a:t>
            </a:r>
            <a:r>
              <a:rPr lang="en-US" dirty="0" smtClean="0"/>
              <a:t>thermoplastic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1970A2-AFFE-405C-A383-E4ED4A2E9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946"/>
          <a:stretch/>
        </p:blipFill>
        <p:spPr>
          <a:xfrm>
            <a:off x="8296259" y="1607681"/>
            <a:ext cx="2501189" cy="31109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9860F1-4796-4083-BA4F-192779E4F758}"/>
              </a:ext>
            </a:extLst>
          </p:cNvPr>
          <p:cNvSpPr txBox="1"/>
          <p:nvPr/>
        </p:nvSpPr>
        <p:spPr>
          <a:xfrm>
            <a:off x="7021809" y="5092062"/>
            <a:ext cx="41264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work of comparing the relaxation in Triangular Rollable And Collapsible (TRAC) booms between CF/PEEK and CF/BMI composites illustrated [1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]. Image credit: NASA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CBAB18-02F5-462F-B12D-C0AE94B569D1}"/>
              </a:ext>
            </a:extLst>
          </p:cNvPr>
          <p:cNvSpPr txBox="1">
            <a:spLocks/>
          </p:cNvSpPr>
          <p:nvPr/>
        </p:nvSpPr>
        <p:spPr>
          <a:xfrm>
            <a:off x="838200" y="1460789"/>
            <a:ext cx="10420927" cy="389149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Special Thanks to:</a:t>
            </a:r>
          </a:p>
          <a:p>
            <a:pPr lvl="1"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Steve Lee &amp; </a:t>
            </a:r>
            <a:r>
              <a:rPr lang="en-US" dirty="0" err="1"/>
              <a:t>Janeene</a:t>
            </a:r>
            <a:r>
              <a:rPr lang="en-US" dirty="0"/>
              <a:t> Sevilla for safety and lab trainings</a:t>
            </a:r>
          </a:p>
          <a:p>
            <a:pPr lvl="1"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 Jeff Hinkley &amp; Sheila </a:t>
            </a:r>
            <a:r>
              <a:rPr lang="en-US" dirty="0" err="1"/>
              <a:t>Thibeault</a:t>
            </a:r>
            <a:r>
              <a:rPr lang="en-US" dirty="0"/>
              <a:t> for providing ideas and solutions to key problems during biweekly update presentations</a:t>
            </a:r>
          </a:p>
          <a:p>
            <a:pPr lvl="1"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Christine Dillard, Valerie Ellis, Patricia Sanchez, &amp; Jalisa Thomas for coordinating the internship program</a:t>
            </a:r>
          </a:p>
          <a:p>
            <a:pPr lvl="1"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Brandon Fallon &amp; Jynette Tigner for lab help, constructive criticism, and making the internship experience overall more fun</a:t>
            </a:r>
          </a:p>
          <a:p>
            <a:pPr lvl="1">
              <a:lnSpc>
                <a:spcPct val="110000"/>
              </a:lnSpc>
              <a:spcBef>
                <a:spcPts val="1800"/>
              </a:spcBef>
            </a:pPr>
            <a:r>
              <a:rPr lang="en-US" dirty="0"/>
              <a:t>Hoa Luong, </a:t>
            </a:r>
            <a:r>
              <a:rPr lang="en-US" dirty="0" smtClean="0"/>
              <a:t>Johnny </a:t>
            </a:r>
            <a:r>
              <a:rPr lang="en-US" dirty="0"/>
              <a:t>Fernandez, Kevin McClain, Keats </a:t>
            </a:r>
            <a:r>
              <a:rPr lang="en-US" dirty="0" smtClean="0"/>
              <a:t>Wilkie, Phil Brown </a:t>
            </a:r>
            <a:r>
              <a:rPr lang="en-US" dirty="0"/>
              <a:t>for sample supply, support and process  </a:t>
            </a:r>
          </a:p>
          <a:p>
            <a:pPr lvl="1"/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A9C615D-A740-4001-96D4-FD9E0960E116}"/>
              </a:ext>
            </a:extLst>
          </p:cNvPr>
          <p:cNvSpPr txBox="1">
            <a:spLocks/>
          </p:cNvSpPr>
          <p:nvPr/>
        </p:nvSpPr>
        <p:spPr>
          <a:xfrm>
            <a:off x="838199" y="5481781"/>
            <a:ext cx="10420927" cy="1615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Figure References:</a:t>
            </a:r>
          </a:p>
          <a:p>
            <a:pPr marL="457200" lvl="1" indent="0">
              <a:buNone/>
            </a:pPr>
            <a:r>
              <a:rPr lang="en-US" sz="1200" dirty="0"/>
              <a:t>[1</a:t>
            </a:r>
            <a:r>
              <a:rPr lang="en-US" sz="1200" dirty="0" smtClean="0"/>
              <a:t>] J</a:t>
            </a:r>
            <a:r>
              <a:rPr lang="en-US" sz="1200" dirty="0"/>
              <a:t>. M. Fernandez et al., “An Advanced Composites-Based Solar Sail System for Interplanetary Small Satellite Missions,” in 2018 AIAA Spacecraft 	Structures Conference, Kissimmee, Florida, 2018, </a:t>
            </a:r>
            <a:r>
              <a:rPr lang="en-US" sz="1200" dirty="0" err="1"/>
              <a:t>doi</a:t>
            </a:r>
            <a:r>
              <a:rPr lang="en-US" sz="1200" dirty="0"/>
              <a:t>: 10.2514/6.2018-1437</a:t>
            </a:r>
            <a:r>
              <a:rPr lang="en-US" sz="1200" dirty="0" smtClean="0"/>
              <a:t>. 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2883E6-4E45-469D-A6CD-CBF4B7EC55C4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3cb15ddf-dbe9-47ea-851d-c70642058130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  <ds:schemaRef ds:uri="4817ca35-7031-43a6-bda2-0d9832ef6347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31472</TotalTime>
  <Words>875</Words>
  <Application>Microsoft Office PowerPoint</Application>
  <PresentationFormat>Widescreen</PresentationFormat>
  <Paragraphs>121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ＭＳ Ｐゴシック</vt:lpstr>
      <vt:lpstr>.AppleSystemUIFont</vt:lpstr>
      <vt:lpstr>Arial</vt:lpstr>
      <vt:lpstr>Arial</vt:lpstr>
      <vt:lpstr>Arial Bold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2_Office Theme</vt:lpstr>
      <vt:lpstr>Low Creep/Low Relaxation Thermoplastic Polymer Composites for Deployable Structures</vt:lpstr>
      <vt:lpstr>Problem</vt:lpstr>
      <vt:lpstr>Objective</vt:lpstr>
      <vt:lpstr>Approach</vt:lpstr>
      <vt:lpstr>Results</vt:lpstr>
      <vt:lpstr>Analysis</vt:lpstr>
      <vt:lpstr>Summary</vt:lpstr>
      <vt:lpstr>Next Steps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Kang, Jin Ho (LARC-D307)[NATIONAL INSTITUTE OF AEROSPACE]</cp:lastModifiedBy>
  <cp:revision>474</cp:revision>
  <dcterms:created xsi:type="dcterms:W3CDTF">2016-08-05T18:34:48Z</dcterms:created>
  <dcterms:modified xsi:type="dcterms:W3CDTF">2020-04-29T19:57:57Z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