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20" r:id="rId2"/>
    <p:sldMasterId id="2147484210" r:id="rId3"/>
    <p:sldMasterId id="2147484225" r:id="rId4"/>
  </p:sldMasterIdLst>
  <p:notesMasterIdLst>
    <p:notesMasterId r:id="rId57"/>
  </p:notesMasterIdLst>
  <p:handoutMasterIdLst>
    <p:handoutMasterId r:id="rId58"/>
  </p:handoutMasterIdLst>
  <p:sldIdLst>
    <p:sldId id="465" r:id="rId5"/>
    <p:sldId id="466" r:id="rId6"/>
    <p:sldId id="467" r:id="rId7"/>
    <p:sldId id="468" r:id="rId8"/>
    <p:sldId id="469" r:id="rId9"/>
    <p:sldId id="470" r:id="rId10"/>
    <p:sldId id="471" r:id="rId11"/>
    <p:sldId id="472" r:id="rId12"/>
    <p:sldId id="473" r:id="rId13"/>
    <p:sldId id="510" r:id="rId14"/>
    <p:sldId id="505" r:id="rId15"/>
    <p:sldId id="506" r:id="rId16"/>
    <p:sldId id="507" r:id="rId17"/>
    <p:sldId id="477" r:id="rId18"/>
    <p:sldId id="478" r:id="rId19"/>
    <p:sldId id="508" r:id="rId20"/>
    <p:sldId id="479" r:id="rId21"/>
    <p:sldId id="480" r:id="rId22"/>
    <p:sldId id="481" r:id="rId23"/>
    <p:sldId id="482" r:id="rId24"/>
    <p:sldId id="483" r:id="rId25"/>
    <p:sldId id="484" r:id="rId26"/>
    <p:sldId id="485" r:id="rId27"/>
    <p:sldId id="486" r:id="rId28"/>
    <p:sldId id="487" r:id="rId29"/>
    <p:sldId id="488" r:id="rId30"/>
    <p:sldId id="489" r:id="rId31"/>
    <p:sldId id="490" r:id="rId32"/>
    <p:sldId id="491" r:id="rId33"/>
    <p:sldId id="492" r:id="rId34"/>
    <p:sldId id="493" r:id="rId35"/>
    <p:sldId id="494" r:id="rId36"/>
    <p:sldId id="495" r:id="rId37"/>
    <p:sldId id="496" r:id="rId38"/>
    <p:sldId id="497" r:id="rId39"/>
    <p:sldId id="498" r:id="rId40"/>
    <p:sldId id="499" r:id="rId41"/>
    <p:sldId id="500" r:id="rId42"/>
    <p:sldId id="501" r:id="rId43"/>
    <p:sldId id="502" r:id="rId44"/>
    <p:sldId id="503" r:id="rId45"/>
    <p:sldId id="504" r:id="rId46"/>
    <p:sldId id="452" r:id="rId47"/>
    <p:sldId id="424" r:id="rId48"/>
    <p:sldId id="440" r:id="rId49"/>
    <p:sldId id="434" r:id="rId50"/>
    <p:sldId id="420" r:id="rId51"/>
    <p:sldId id="425" r:id="rId52"/>
    <p:sldId id="444" r:id="rId53"/>
    <p:sldId id="445" r:id="rId54"/>
    <p:sldId id="446" r:id="rId55"/>
    <p:sldId id="449" r:id="rId56"/>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ヒラギノ角ゴ Pro W3" pitchFamily="-106" charset="-128"/>
        <a:cs typeface="+mn-cs"/>
      </a:defRPr>
    </a:lvl1pPr>
    <a:lvl2pPr marL="457200" algn="l" rtl="0" fontAlgn="base">
      <a:spcBef>
        <a:spcPct val="0"/>
      </a:spcBef>
      <a:spcAft>
        <a:spcPct val="0"/>
      </a:spcAft>
      <a:defRPr kern="1200">
        <a:solidFill>
          <a:schemeClr val="tx1"/>
        </a:solidFill>
        <a:latin typeface="Arial" charset="0"/>
        <a:ea typeface="ヒラギノ角ゴ Pro W3" pitchFamily="-106"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06"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06"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06" charset="-128"/>
        <a:cs typeface="+mn-cs"/>
      </a:defRPr>
    </a:lvl5pPr>
    <a:lvl6pPr marL="2286000" algn="l" defTabSz="914400" rtl="0" eaLnBrk="1" latinLnBrk="0" hangingPunct="1">
      <a:defRPr kern="1200">
        <a:solidFill>
          <a:schemeClr val="tx1"/>
        </a:solidFill>
        <a:latin typeface="Arial" charset="0"/>
        <a:ea typeface="ヒラギノ角ゴ Pro W3" pitchFamily="-106" charset="-128"/>
        <a:cs typeface="+mn-cs"/>
      </a:defRPr>
    </a:lvl6pPr>
    <a:lvl7pPr marL="2743200" algn="l" defTabSz="914400" rtl="0" eaLnBrk="1" latinLnBrk="0" hangingPunct="1">
      <a:defRPr kern="1200">
        <a:solidFill>
          <a:schemeClr val="tx1"/>
        </a:solidFill>
        <a:latin typeface="Arial" charset="0"/>
        <a:ea typeface="ヒラギノ角ゴ Pro W3" pitchFamily="-106" charset="-128"/>
        <a:cs typeface="+mn-cs"/>
      </a:defRPr>
    </a:lvl7pPr>
    <a:lvl8pPr marL="3200400" algn="l" defTabSz="914400" rtl="0" eaLnBrk="1" latinLnBrk="0" hangingPunct="1">
      <a:defRPr kern="1200">
        <a:solidFill>
          <a:schemeClr val="tx1"/>
        </a:solidFill>
        <a:latin typeface="Arial" charset="0"/>
        <a:ea typeface="ヒラギノ角ゴ Pro W3" pitchFamily="-106" charset="-128"/>
        <a:cs typeface="+mn-cs"/>
      </a:defRPr>
    </a:lvl8pPr>
    <a:lvl9pPr marL="3657600" algn="l" defTabSz="914400" rtl="0" eaLnBrk="1" latinLnBrk="0" hangingPunct="1">
      <a:defRPr kern="1200">
        <a:solidFill>
          <a:schemeClr val="tx1"/>
        </a:solidFill>
        <a:latin typeface="Arial" charset="0"/>
        <a:ea typeface="ヒラギノ角ゴ Pro W3" pitchFamily="-10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humann, Gerald D. (KSC-GD000)" initials="SG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00"/>
    <a:srgbClr val="1F4A7A"/>
    <a:srgbClr val="55778C"/>
    <a:srgbClr val="C9A14A"/>
    <a:srgbClr val="3E4B55"/>
    <a:srgbClr val="B02A00"/>
    <a:srgbClr val="CC3300"/>
    <a:srgbClr val="2F8B72"/>
    <a:srgbClr val="35FF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28" autoAdjust="0"/>
    <p:restoredTop sz="94127" autoAdjust="0"/>
  </p:normalViewPr>
  <p:slideViewPr>
    <p:cSldViewPr>
      <p:cViewPr varScale="1">
        <p:scale>
          <a:sx n="69" d="100"/>
          <a:sy n="69" d="100"/>
        </p:scale>
        <p:origin x="1008" y="3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92"/>
    </p:cViewPr>
  </p:sorterViewPr>
  <p:notesViewPr>
    <p:cSldViewPr>
      <p:cViewPr varScale="1">
        <p:scale>
          <a:sx n="86" d="100"/>
          <a:sy n="86" d="100"/>
        </p:scale>
        <p:origin x="1373" y="67"/>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020" cy="351596"/>
          </a:xfrm>
          <a:prstGeom prst="rect">
            <a:avLst/>
          </a:prstGeom>
        </p:spPr>
        <p:txBody>
          <a:bodyPr vert="horz" wrap="square" lIns="93139" tIns="46570" rIns="93139" bIns="46570" numCol="1" anchor="t" anchorCtr="0" compatLnSpc="1">
            <a:prstTxWarp prst="textNoShape">
              <a:avLst/>
            </a:prstTxWarp>
          </a:bodyPr>
          <a:lstStyle>
            <a:lvl1pPr>
              <a:defRPr sz="1200">
                <a:latin typeface="Arial" charset="0"/>
                <a:ea typeface="ヒラギノ角ゴ Pro W3" pitchFamily="-105" charset="-128"/>
                <a:cs typeface="+mn-cs"/>
              </a:defRPr>
            </a:lvl1pPr>
          </a:lstStyle>
          <a:p>
            <a:pPr>
              <a:defRPr/>
            </a:pPr>
            <a:endParaRPr lang="en-US" dirty="0"/>
          </a:p>
        </p:txBody>
      </p:sp>
      <p:sp>
        <p:nvSpPr>
          <p:cNvPr id="3" name="Date Placeholder 2"/>
          <p:cNvSpPr>
            <a:spLocks noGrp="1"/>
          </p:cNvSpPr>
          <p:nvPr>
            <p:ph type="dt" sz="quarter" idx="1"/>
          </p:nvPr>
        </p:nvSpPr>
        <p:spPr>
          <a:xfrm>
            <a:off x="5266279" y="1"/>
            <a:ext cx="4028020" cy="351596"/>
          </a:xfrm>
          <a:prstGeom prst="rect">
            <a:avLst/>
          </a:prstGeom>
        </p:spPr>
        <p:txBody>
          <a:bodyPr vert="horz" wrap="square" lIns="93139" tIns="46570" rIns="93139" bIns="46570" numCol="1" anchor="t" anchorCtr="0" compatLnSpc="1">
            <a:prstTxWarp prst="textNoShape">
              <a:avLst/>
            </a:prstTxWarp>
          </a:bodyPr>
          <a:lstStyle>
            <a:lvl1pPr algn="r">
              <a:defRPr sz="1200"/>
            </a:lvl1pPr>
          </a:lstStyle>
          <a:p>
            <a:pPr>
              <a:defRPr/>
            </a:pPr>
            <a:fld id="{43689520-77AB-4764-96DE-16EC0BA9FEA2}" type="datetime1">
              <a:rPr lang="en-US"/>
              <a:pPr>
                <a:defRPr/>
              </a:pPr>
              <a:t>4/30/2020</a:t>
            </a:fld>
            <a:endParaRPr lang="en-US" dirty="0"/>
          </a:p>
        </p:txBody>
      </p:sp>
      <p:sp>
        <p:nvSpPr>
          <p:cNvPr id="4" name="Footer Placeholder 3"/>
          <p:cNvSpPr>
            <a:spLocks noGrp="1"/>
          </p:cNvSpPr>
          <p:nvPr>
            <p:ph type="ftr" sz="quarter" idx="2"/>
          </p:nvPr>
        </p:nvSpPr>
        <p:spPr>
          <a:xfrm>
            <a:off x="1" y="6657610"/>
            <a:ext cx="4028020" cy="351596"/>
          </a:xfrm>
          <a:prstGeom prst="rect">
            <a:avLst/>
          </a:prstGeom>
        </p:spPr>
        <p:txBody>
          <a:bodyPr vert="horz" wrap="square" lIns="93139" tIns="46570" rIns="93139" bIns="46570" numCol="1" anchor="b" anchorCtr="0" compatLnSpc="1">
            <a:prstTxWarp prst="textNoShape">
              <a:avLst/>
            </a:prstTxWarp>
          </a:bodyPr>
          <a:lstStyle>
            <a:lvl1pPr>
              <a:defRPr sz="1200">
                <a:latin typeface="Arial" charset="0"/>
                <a:ea typeface="ヒラギノ角ゴ Pro W3" pitchFamily="-105" charset="-128"/>
                <a:cs typeface="+mn-cs"/>
              </a:defRPr>
            </a:lvl1pPr>
          </a:lstStyle>
          <a:p>
            <a:pPr>
              <a:defRPr/>
            </a:pPr>
            <a:endParaRPr lang="en-US" dirty="0"/>
          </a:p>
        </p:txBody>
      </p:sp>
      <p:sp>
        <p:nvSpPr>
          <p:cNvPr id="5" name="Slide Number Placeholder 4"/>
          <p:cNvSpPr>
            <a:spLocks noGrp="1"/>
          </p:cNvSpPr>
          <p:nvPr>
            <p:ph type="sldNum" sz="quarter" idx="3"/>
          </p:nvPr>
        </p:nvSpPr>
        <p:spPr>
          <a:xfrm>
            <a:off x="5266279" y="6657610"/>
            <a:ext cx="4028020" cy="351596"/>
          </a:xfrm>
          <a:prstGeom prst="rect">
            <a:avLst/>
          </a:prstGeom>
        </p:spPr>
        <p:txBody>
          <a:bodyPr vert="horz" wrap="square" lIns="93139" tIns="46570" rIns="93139" bIns="46570" numCol="1" anchor="b" anchorCtr="0" compatLnSpc="1">
            <a:prstTxWarp prst="textNoShape">
              <a:avLst/>
            </a:prstTxWarp>
          </a:bodyPr>
          <a:lstStyle>
            <a:lvl1pPr algn="r">
              <a:defRPr sz="1200"/>
            </a:lvl1pPr>
          </a:lstStyle>
          <a:p>
            <a:pPr>
              <a:defRPr/>
            </a:pPr>
            <a:fld id="{2FADC8F3-BD31-4A19-B6D4-91907EF57BEB}" type="slidenum">
              <a:rPr lang="en-US"/>
              <a:pPr>
                <a:defRPr/>
              </a:pPr>
              <a:t>‹#›</a:t>
            </a:fld>
            <a:endParaRPr lang="en-US" dirty="0"/>
          </a:p>
        </p:txBody>
      </p:sp>
    </p:spTree>
    <p:extLst>
      <p:ext uri="{BB962C8B-B14F-4D97-AF65-F5344CB8AC3E}">
        <p14:creationId xmlns:p14="http://schemas.microsoft.com/office/powerpoint/2010/main" val="1079839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020" cy="351596"/>
          </a:xfrm>
          <a:prstGeom prst="rect">
            <a:avLst/>
          </a:prstGeom>
        </p:spPr>
        <p:txBody>
          <a:bodyPr vert="horz" wrap="square" lIns="93139" tIns="46570" rIns="93139" bIns="46570" numCol="1" anchor="t" anchorCtr="0" compatLnSpc="1">
            <a:prstTxWarp prst="textNoShape">
              <a:avLst/>
            </a:prstTxWarp>
          </a:bodyPr>
          <a:lstStyle>
            <a:lvl1pPr>
              <a:defRPr sz="1200">
                <a:latin typeface="Calibri" pitchFamily="-105" charset="0"/>
                <a:ea typeface="ヒラギノ角ゴ Pro W3" pitchFamily="-105" charset="-128"/>
                <a:cs typeface="+mn-cs"/>
              </a:defRPr>
            </a:lvl1pPr>
          </a:lstStyle>
          <a:p>
            <a:pPr>
              <a:defRPr/>
            </a:pPr>
            <a:endParaRPr lang="en-US" dirty="0"/>
          </a:p>
        </p:txBody>
      </p:sp>
      <p:sp>
        <p:nvSpPr>
          <p:cNvPr id="3" name="Date Placeholder 2"/>
          <p:cNvSpPr>
            <a:spLocks noGrp="1"/>
          </p:cNvSpPr>
          <p:nvPr>
            <p:ph type="dt" idx="1"/>
          </p:nvPr>
        </p:nvSpPr>
        <p:spPr>
          <a:xfrm>
            <a:off x="5266279" y="1"/>
            <a:ext cx="4028020" cy="351596"/>
          </a:xfrm>
          <a:prstGeom prst="rect">
            <a:avLst/>
          </a:prstGeom>
        </p:spPr>
        <p:txBody>
          <a:bodyPr vert="horz" wrap="square" lIns="93139" tIns="46570" rIns="93139" bIns="46570" numCol="1" anchor="t" anchorCtr="0" compatLnSpc="1">
            <a:prstTxWarp prst="textNoShape">
              <a:avLst/>
            </a:prstTxWarp>
          </a:bodyPr>
          <a:lstStyle>
            <a:lvl1pPr algn="r">
              <a:defRPr sz="1200">
                <a:latin typeface="Calibri" pitchFamily="-106" charset="0"/>
              </a:defRPr>
            </a:lvl1pPr>
          </a:lstStyle>
          <a:p>
            <a:pPr>
              <a:defRPr/>
            </a:pPr>
            <a:fld id="{B554D568-888C-4894-98D7-012600FD51F0}" type="datetime1">
              <a:rPr lang="en-US"/>
              <a:pPr>
                <a:defRPr/>
              </a:pPr>
              <a:t>4/30/2020</a:t>
            </a:fld>
            <a:endParaRPr lang="en-US" dirty="0"/>
          </a:p>
        </p:txBody>
      </p:sp>
      <p:sp>
        <p:nvSpPr>
          <p:cNvPr id="4" name="Slide Image Placeholder 3"/>
          <p:cNvSpPr>
            <a:spLocks noGrp="1" noRot="1" noChangeAspect="1"/>
          </p:cNvSpPr>
          <p:nvPr>
            <p:ph type="sldImg" idx="2"/>
          </p:nvPr>
        </p:nvSpPr>
        <p:spPr>
          <a:xfrm>
            <a:off x="2897188" y="525463"/>
            <a:ext cx="3502025" cy="2627312"/>
          </a:xfrm>
          <a:prstGeom prst="rect">
            <a:avLst/>
          </a:prstGeom>
          <a:noFill/>
          <a:ln w="12700">
            <a:solidFill>
              <a:prstClr val="black"/>
            </a:solidFill>
          </a:ln>
        </p:spPr>
        <p:txBody>
          <a:bodyPr vert="horz" wrap="square" lIns="93139" tIns="46570" rIns="93139" bIns="46570" numCol="1" anchor="ctr" anchorCtr="0" compatLnSpc="1">
            <a:prstTxWarp prst="textNoShape">
              <a:avLst/>
            </a:prstTxWarp>
          </a:bodyPr>
          <a:lstStyle/>
          <a:p>
            <a:pPr lvl="0"/>
            <a:endParaRPr lang="en-US" noProof="0" dirty="0" smtClean="0"/>
          </a:p>
        </p:txBody>
      </p:sp>
      <p:sp>
        <p:nvSpPr>
          <p:cNvPr id="5" name="Notes Placeholder 4"/>
          <p:cNvSpPr>
            <a:spLocks noGrp="1"/>
          </p:cNvSpPr>
          <p:nvPr>
            <p:ph type="body" sz="quarter" idx="3"/>
          </p:nvPr>
        </p:nvSpPr>
        <p:spPr>
          <a:xfrm>
            <a:off x="929223" y="3329404"/>
            <a:ext cx="7437961" cy="3155996"/>
          </a:xfrm>
          <a:prstGeom prst="rect">
            <a:avLst/>
          </a:prstGeom>
        </p:spPr>
        <p:txBody>
          <a:bodyPr vert="horz" wrap="square" lIns="93139" tIns="46570" rIns="93139" bIns="46570" numCol="1" anchor="t" anchorCtr="0" compatLnSpc="1">
            <a:prstTxWarp prst="textNoShape">
              <a:avLst/>
            </a:prstTxWarp>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1" y="6657610"/>
            <a:ext cx="4028020" cy="351596"/>
          </a:xfrm>
          <a:prstGeom prst="rect">
            <a:avLst/>
          </a:prstGeom>
        </p:spPr>
        <p:txBody>
          <a:bodyPr vert="horz" wrap="square" lIns="93139" tIns="46570" rIns="93139" bIns="46570" numCol="1" anchor="b" anchorCtr="0" compatLnSpc="1">
            <a:prstTxWarp prst="textNoShape">
              <a:avLst/>
            </a:prstTxWarp>
          </a:bodyPr>
          <a:lstStyle>
            <a:lvl1pPr>
              <a:defRPr sz="1200">
                <a:latin typeface="Calibri" pitchFamily="-105" charset="0"/>
                <a:ea typeface="ヒラギノ角ゴ Pro W3" pitchFamily="-105" charset="-128"/>
                <a:cs typeface="+mn-cs"/>
              </a:defRPr>
            </a:lvl1pPr>
          </a:lstStyle>
          <a:p>
            <a:pPr>
              <a:defRPr/>
            </a:pPr>
            <a:endParaRPr lang="en-US" dirty="0"/>
          </a:p>
        </p:txBody>
      </p:sp>
      <p:sp>
        <p:nvSpPr>
          <p:cNvPr id="7" name="Slide Number Placeholder 6"/>
          <p:cNvSpPr>
            <a:spLocks noGrp="1"/>
          </p:cNvSpPr>
          <p:nvPr>
            <p:ph type="sldNum" sz="quarter" idx="5"/>
          </p:nvPr>
        </p:nvSpPr>
        <p:spPr>
          <a:xfrm>
            <a:off x="5266279" y="6657610"/>
            <a:ext cx="4028020" cy="351596"/>
          </a:xfrm>
          <a:prstGeom prst="rect">
            <a:avLst/>
          </a:prstGeom>
        </p:spPr>
        <p:txBody>
          <a:bodyPr vert="horz" wrap="square" lIns="93139" tIns="46570" rIns="93139" bIns="46570" numCol="1" anchor="b" anchorCtr="0" compatLnSpc="1">
            <a:prstTxWarp prst="textNoShape">
              <a:avLst/>
            </a:prstTxWarp>
          </a:bodyPr>
          <a:lstStyle>
            <a:lvl1pPr algn="r">
              <a:defRPr sz="1200">
                <a:latin typeface="Calibri" pitchFamily="-106" charset="0"/>
              </a:defRPr>
            </a:lvl1pPr>
          </a:lstStyle>
          <a:p>
            <a:pPr>
              <a:defRPr/>
            </a:pPr>
            <a:fld id="{7C4D469C-25D2-4C4B-B5F9-43C9510706E8}" type="slidenum">
              <a:rPr lang="en-US"/>
              <a:pPr>
                <a:defRPr/>
              </a:pPr>
              <a:t>‹#›</a:t>
            </a:fld>
            <a:endParaRPr lang="en-US" dirty="0"/>
          </a:p>
        </p:txBody>
      </p:sp>
    </p:spTree>
    <p:extLst>
      <p:ext uri="{BB962C8B-B14F-4D97-AF65-F5344CB8AC3E}">
        <p14:creationId xmlns:p14="http://schemas.microsoft.com/office/powerpoint/2010/main" val="31665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pitchFamily="-105" charset="-128"/>
        <a:cs typeface="ヒラギノ角ゴ Pro W3" pitchFamily="-105"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105"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28"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a:lstStyle/>
          <a:p>
            <a:pPr eaLnBrk="1" hangingPunct="1"/>
            <a:endParaRPr lang="en-US" dirty="0" smtClean="0">
              <a:ea typeface="ヒラギノ角ゴ Pro W3" pitchFamily="-106" charset="-128"/>
            </a:endParaRPr>
          </a:p>
        </p:txBody>
      </p:sp>
      <p:sp>
        <p:nvSpPr>
          <p:cNvPr id="10244" name="Slide Number Placeholder 3"/>
          <p:cNvSpPr>
            <a:spLocks noGrp="1"/>
          </p:cNvSpPr>
          <p:nvPr>
            <p:ph type="sldNum" sz="quarter" idx="5"/>
          </p:nvPr>
        </p:nvSpPr>
        <p:spPr bwMode="auto">
          <a:noFill/>
          <a:ln>
            <a:miter lim="800000"/>
            <a:headEnd/>
            <a:tailEnd/>
          </a:ln>
        </p:spPr>
        <p:txBody>
          <a:bodyPr/>
          <a:lstStyle/>
          <a:p>
            <a:fld id="{5D31DC63-BED5-480D-A776-2F3F42ACE155}" type="slidenum">
              <a:rPr lang="en-US" smtClean="0"/>
              <a:pPr/>
              <a:t>1</a:t>
            </a:fld>
            <a:endParaRPr lang="en-US" dirty="0" smtClean="0"/>
          </a:p>
        </p:txBody>
      </p:sp>
    </p:spTree>
    <p:extLst>
      <p:ext uri="{BB962C8B-B14F-4D97-AF65-F5344CB8AC3E}">
        <p14:creationId xmlns:p14="http://schemas.microsoft.com/office/powerpoint/2010/main" val="2480709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10</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pic>
        <p:nvPicPr>
          <p:cNvPr id="2" name="Picture 1"/>
          <p:cNvPicPr>
            <a:picLocks noChangeAspect="1"/>
          </p:cNvPicPr>
          <p:nvPr/>
        </p:nvPicPr>
        <p:blipFill>
          <a:blip r:embed="rId3"/>
          <a:stretch>
            <a:fillRect/>
          </a:stretch>
        </p:blipFill>
        <p:spPr>
          <a:xfrm>
            <a:off x="1828800" y="3657600"/>
            <a:ext cx="4895850" cy="2057400"/>
          </a:xfrm>
          <a:prstGeom prst="rect">
            <a:avLst/>
          </a:prstGeom>
        </p:spPr>
      </p:pic>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57990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63" eaLnBrk="0" hangingPunct="0">
              <a:defRPr kumimoji="1" sz="1200">
                <a:solidFill>
                  <a:schemeClr val="tx1"/>
                </a:solidFill>
                <a:latin typeface="Times New Roman" pitchFamily="18" charset="0"/>
              </a:defRPr>
            </a:lvl1pPr>
            <a:lvl2pPr marL="714279" indent="-274601" defTabSz="928563" eaLnBrk="0" hangingPunct="0">
              <a:spcBef>
                <a:spcPct val="30000"/>
              </a:spcBef>
              <a:defRPr kumimoji="1" sz="1200">
                <a:solidFill>
                  <a:schemeClr val="tx1"/>
                </a:solidFill>
                <a:latin typeface="Arial Narrow" pitchFamily="34" charset="0"/>
              </a:defRPr>
            </a:lvl2pPr>
            <a:lvl3pPr marL="1098402" indent="-219045" defTabSz="928563" eaLnBrk="0" hangingPunct="0">
              <a:spcBef>
                <a:spcPct val="30000"/>
              </a:spcBef>
              <a:defRPr kumimoji="1" sz="1200">
                <a:solidFill>
                  <a:schemeClr val="tx1"/>
                </a:solidFill>
                <a:latin typeface="Arial Narrow" pitchFamily="34" charset="0"/>
              </a:defRPr>
            </a:lvl3pPr>
            <a:lvl4pPr marL="1538080" indent="-219045" defTabSz="928563" eaLnBrk="0" hangingPunct="0">
              <a:spcBef>
                <a:spcPct val="30000"/>
              </a:spcBef>
              <a:defRPr kumimoji="1" sz="1200">
                <a:solidFill>
                  <a:schemeClr val="tx1"/>
                </a:solidFill>
                <a:latin typeface="Arial Narrow" pitchFamily="34" charset="0"/>
              </a:defRPr>
            </a:lvl4pPr>
            <a:lvl5pPr marL="1977759" indent="-219045" defTabSz="928563" eaLnBrk="0" hangingPunct="0">
              <a:spcBef>
                <a:spcPct val="30000"/>
              </a:spcBef>
              <a:defRPr kumimoji="1" sz="1200">
                <a:solidFill>
                  <a:schemeClr val="tx1"/>
                </a:solidFill>
                <a:latin typeface="Arial Narrow" pitchFamily="34" charset="0"/>
              </a:defRPr>
            </a:lvl5pPr>
            <a:lvl6pPr marL="2434897" indent="-219045" defTabSz="928563" eaLnBrk="0" fontAlgn="base" hangingPunct="0">
              <a:spcBef>
                <a:spcPct val="30000"/>
              </a:spcBef>
              <a:spcAft>
                <a:spcPct val="0"/>
              </a:spcAft>
              <a:defRPr kumimoji="1" sz="1200">
                <a:solidFill>
                  <a:schemeClr val="tx1"/>
                </a:solidFill>
                <a:latin typeface="Arial Narrow" pitchFamily="34" charset="0"/>
              </a:defRPr>
            </a:lvl6pPr>
            <a:lvl7pPr marL="2892036" indent="-219045" defTabSz="928563" eaLnBrk="0" fontAlgn="base" hangingPunct="0">
              <a:spcBef>
                <a:spcPct val="30000"/>
              </a:spcBef>
              <a:spcAft>
                <a:spcPct val="0"/>
              </a:spcAft>
              <a:defRPr kumimoji="1" sz="1200">
                <a:solidFill>
                  <a:schemeClr val="tx1"/>
                </a:solidFill>
                <a:latin typeface="Arial Narrow" pitchFamily="34" charset="0"/>
              </a:defRPr>
            </a:lvl7pPr>
            <a:lvl8pPr marL="3349173" indent="-219045" defTabSz="928563" eaLnBrk="0" fontAlgn="base" hangingPunct="0">
              <a:spcBef>
                <a:spcPct val="30000"/>
              </a:spcBef>
              <a:spcAft>
                <a:spcPct val="0"/>
              </a:spcAft>
              <a:defRPr kumimoji="1" sz="1200">
                <a:solidFill>
                  <a:schemeClr val="tx1"/>
                </a:solidFill>
                <a:latin typeface="Arial Narrow" pitchFamily="34" charset="0"/>
              </a:defRPr>
            </a:lvl8pPr>
            <a:lvl9pPr marL="3806312" indent="-219045" defTabSz="928563" eaLnBrk="0" fontAlgn="base" hangingPunct="0">
              <a:spcBef>
                <a:spcPct val="30000"/>
              </a:spcBef>
              <a:spcAft>
                <a:spcPct val="0"/>
              </a:spcAft>
              <a:defRPr kumimoji="1" sz="1200">
                <a:solidFill>
                  <a:schemeClr val="tx1"/>
                </a:solidFill>
                <a:latin typeface="Arial Narrow" pitchFamily="34" charset="0"/>
              </a:defRPr>
            </a:lvl9pPr>
          </a:lstStyle>
          <a:p>
            <a:pPr marL="0" marR="0" lvl="0" indent="0" algn="r" defTabSz="928563" rtl="0" eaLnBrk="1" fontAlgn="base" latinLnBrk="0" hangingPunct="1">
              <a:lnSpc>
                <a:spcPct val="100000"/>
              </a:lnSpc>
              <a:spcBef>
                <a:spcPct val="0"/>
              </a:spcBef>
              <a:spcAft>
                <a:spcPct val="0"/>
              </a:spcAft>
              <a:buClrTx/>
              <a:buSzTx/>
              <a:buFontTx/>
              <a:buNone/>
              <a:tabLst/>
              <a:defRPr/>
            </a:pPr>
            <a:fld id="{CE9F716C-BC83-417B-B1B5-FF26AD533E48}" type="slidenum">
              <a:rPr kumimoji="0" lang="en-US" altLang="en-US" sz="1200" b="0" i="0" u="none" strike="noStrike" kern="1200" cap="none" spc="0" normalizeH="0" baseline="0" noProof="0">
                <a:ln>
                  <a:noFill/>
                </a:ln>
                <a:solidFill>
                  <a:prstClr val="black"/>
                </a:solidFill>
                <a:effectLst/>
                <a:uLnTx/>
                <a:uFillTx/>
                <a:latin typeface="Arial Narrow" pitchFamily="34" charset="0"/>
                <a:ea typeface="ヒラギノ角ゴ Pro W3" pitchFamily="-106" charset="-128"/>
                <a:cs typeface="+mn-cs"/>
              </a:rPr>
              <a:pPr marL="0" marR="0" lvl="0" indent="0" algn="r" defTabSz="928563"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Narrow" pitchFamily="34" charset="0"/>
              <a:ea typeface="ヒラギノ角ゴ Pro W3" pitchFamily="-106" charset="-128"/>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71273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517" eaLnBrk="0" hangingPunct="0">
              <a:defRPr kumimoji="1" sz="1300">
                <a:solidFill>
                  <a:schemeClr val="tx1"/>
                </a:solidFill>
                <a:latin typeface="Times New Roman" pitchFamily="18" charset="0"/>
              </a:defRPr>
            </a:lvl1pPr>
            <a:lvl2pPr marL="761167" indent="-292627" defTabSz="989517" eaLnBrk="0" hangingPunct="0">
              <a:spcBef>
                <a:spcPct val="30000"/>
              </a:spcBef>
              <a:defRPr kumimoji="1" sz="1300">
                <a:solidFill>
                  <a:schemeClr val="tx1"/>
                </a:solidFill>
                <a:latin typeface="Arial Narrow" pitchFamily="34" charset="0"/>
              </a:defRPr>
            </a:lvl2pPr>
            <a:lvl3pPr marL="1170505" indent="-233424" defTabSz="989517" eaLnBrk="0" hangingPunct="0">
              <a:spcBef>
                <a:spcPct val="30000"/>
              </a:spcBef>
              <a:defRPr kumimoji="1" sz="1300">
                <a:solidFill>
                  <a:schemeClr val="tx1"/>
                </a:solidFill>
                <a:latin typeface="Arial Narrow" pitchFamily="34" charset="0"/>
              </a:defRPr>
            </a:lvl3pPr>
            <a:lvl4pPr marL="1639046" indent="-233424" defTabSz="989517" eaLnBrk="0" hangingPunct="0">
              <a:spcBef>
                <a:spcPct val="30000"/>
              </a:spcBef>
              <a:defRPr kumimoji="1" sz="1300">
                <a:solidFill>
                  <a:schemeClr val="tx1"/>
                </a:solidFill>
                <a:latin typeface="Arial Narrow" pitchFamily="34" charset="0"/>
              </a:defRPr>
            </a:lvl4pPr>
            <a:lvl5pPr marL="2107586" indent="-233424" defTabSz="989517" eaLnBrk="0" hangingPunct="0">
              <a:spcBef>
                <a:spcPct val="30000"/>
              </a:spcBef>
              <a:defRPr kumimoji="1" sz="1300">
                <a:solidFill>
                  <a:schemeClr val="tx1"/>
                </a:solidFill>
                <a:latin typeface="Arial Narrow" pitchFamily="34" charset="0"/>
              </a:defRPr>
            </a:lvl5pPr>
            <a:lvl6pPr marL="2594732" indent="-233424" defTabSz="989517" eaLnBrk="0" fontAlgn="base" hangingPunct="0">
              <a:spcBef>
                <a:spcPct val="30000"/>
              </a:spcBef>
              <a:spcAft>
                <a:spcPct val="0"/>
              </a:spcAft>
              <a:defRPr kumimoji="1" sz="1300">
                <a:solidFill>
                  <a:schemeClr val="tx1"/>
                </a:solidFill>
                <a:latin typeface="Arial Narrow" pitchFamily="34" charset="0"/>
              </a:defRPr>
            </a:lvl6pPr>
            <a:lvl7pPr marL="3081879" indent="-233424" defTabSz="989517" eaLnBrk="0" fontAlgn="base" hangingPunct="0">
              <a:spcBef>
                <a:spcPct val="30000"/>
              </a:spcBef>
              <a:spcAft>
                <a:spcPct val="0"/>
              </a:spcAft>
              <a:defRPr kumimoji="1" sz="1300">
                <a:solidFill>
                  <a:schemeClr val="tx1"/>
                </a:solidFill>
                <a:latin typeface="Arial Narrow" pitchFamily="34" charset="0"/>
              </a:defRPr>
            </a:lvl7pPr>
            <a:lvl8pPr marL="3569025" indent="-233424" defTabSz="989517" eaLnBrk="0" fontAlgn="base" hangingPunct="0">
              <a:spcBef>
                <a:spcPct val="30000"/>
              </a:spcBef>
              <a:spcAft>
                <a:spcPct val="0"/>
              </a:spcAft>
              <a:defRPr kumimoji="1" sz="1300">
                <a:solidFill>
                  <a:schemeClr val="tx1"/>
                </a:solidFill>
                <a:latin typeface="Arial Narrow" pitchFamily="34" charset="0"/>
              </a:defRPr>
            </a:lvl8pPr>
            <a:lvl9pPr marL="4056172" indent="-233424" defTabSz="989517" eaLnBrk="0" fontAlgn="base" hangingPunct="0">
              <a:spcBef>
                <a:spcPct val="30000"/>
              </a:spcBef>
              <a:spcAft>
                <a:spcPct val="0"/>
              </a:spcAft>
              <a:defRPr kumimoji="1" sz="1300">
                <a:solidFill>
                  <a:schemeClr val="tx1"/>
                </a:solidFill>
                <a:latin typeface="Arial Narrow" pitchFamily="34" charset="0"/>
              </a:defRPr>
            </a:lvl9pPr>
          </a:lstStyle>
          <a:p>
            <a:pPr marL="0" marR="0" lvl="0" indent="0" algn="r" defTabSz="989517" rtl="0" eaLnBrk="1" fontAlgn="base" latinLnBrk="0" hangingPunct="1">
              <a:lnSpc>
                <a:spcPct val="100000"/>
              </a:lnSpc>
              <a:spcBef>
                <a:spcPct val="0"/>
              </a:spcBef>
              <a:spcAft>
                <a:spcPct val="0"/>
              </a:spcAft>
              <a:buClrTx/>
              <a:buSzTx/>
              <a:buFontTx/>
              <a:buNone/>
              <a:tabLst/>
              <a:defRPr/>
            </a:pPr>
            <a:fld id="{96DECE85-0709-447E-8FE0-226E72F31456}" type="slidenum">
              <a:rPr kumimoji="0" lang="en-US" altLang="en-US" sz="1300" b="0" i="0" u="none" strike="noStrike" kern="1200" cap="none" spc="0" normalizeH="0" baseline="0" noProof="0">
                <a:ln>
                  <a:noFill/>
                </a:ln>
                <a:solidFill>
                  <a:prstClr val="black"/>
                </a:solidFill>
                <a:effectLst/>
                <a:uLnTx/>
                <a:uFillTx/>
                <a:latin typeface="Arial Narrow" pitchFamily="34" charset="0"/>
                <a:ea typeface="ヒラギノ角ゴ Pro W3" pitchFamily="-106" charset="-128"/>
                <a:cs typeface="+mn-cs"/>
              </a:rPr>
              <a:pPr marL="0" marR="0" lvl="0" indent="0" algn="r" defTabSz="989517" rtl="0" eaLnBrk="1" fontAlgn="base" latinLnBrk="0" hangingPunct="1">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prstClr val="black"/>
              </a:solidFill>
              <a:effectLst/>
              <a:uLnTx/>
              <a:uFillTx/>
              <a:latin typeface="Arial Narrow" pitchFamily="34" charset="0"/>
              <a:ea typeface="ヒラギノ角ゴ Pro W3" pitchFamily="-106"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en-US" b="1" dirty="0" smtClean="0">
              <a:solidFill>
                <a:srgbClr val="2A36D8"/>
              </a:solidFill>
            </a:endParaRPr>
          </a:p>
        </p:txBody>
      </p:sp>
    </p:spTree>
    <p:extLst>
      <p:ext uri="{BB962C8B-B14F-4D97-AF65-F5344CB8AC3E}">
        <p14:creationId xmlns:p14="http://schemas.microsoft.com/office/powerpoint/2010/main" val="296013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30150" eaLnBrk="0" hangingPunct="0">
              <a:defRPr sz="2500">
                <a:solidFill>
                  <a:srgbClr val="000000"/>
                </a:solidFill>
                <a:latin typeface="Arial Narrow" panose="020B0606020202030204" pitchFamily="34" charset="0"/>
              </a:defRPr>
            </a:lvl1pPr>
            <a:lvl2pPr marL="742850" indent="-285712" defTabSz="930150" eaLnBrk="0" hangingPunct="0">
              <a:defRPr sz="2500">
                <a:solidFill>
                  <a:srgbClr val="000000"/>
                </a:solidFill>
                <a:latin typeface="Arial Narrow" panose="020B0606020202030204" pitchFamily="34" charset="0"/>
              </a:defRPr>
            </a:lvl2pPr>
            <a:lvl3pPr marL="1142846" indent="-228569" defTabSz="930150" eaLnBrk="0" hangingPunct="0">
              <a:defRPr sz="2500">
                <a:solidFill>
                  <a:srgbClr val="000000"/>
                </a:solidFill>
                <a:latin typeface="Arial Narrow" panose="020B0606020202030204" pitchFamily="34" charset="0"/>
              </a:defRPr>
            </a:lvl3pPr>
            <a:lvl4pPr marL="1599985" indent="-228569" defTabSz="930150" eaLnBrk="0" hangingPunct="0">
              <a:defRPr sz="2500">
                <a:solidFill>
                  <a:srgbClr val="000000"/>
                </a:solidFill>
                <a:latin typeface="Arial Narrow" panose="020B0606020202030204" pitchFamily="34" charset="0"/>
              </a:defRPr>
            </a:lvl4pPr>
            <a:lvl5pPr marL="2057122" indent="-228569" defTabSz="930150" eaLnBrk="0" hangingPunct="0">
              <a:defRPr sz="2500">
                <a:solidFill>
                  <a:srgbClr val="000000"/>
                </a:solidFill>
                <a:latin typeface="Arial Narrow" panose="020B0606020202030204" pitchFamily="34" charset="0"/>
              </a:defRPr>
            </a:lvl5pPr>
            <a:lvl6pPr marL="2514261" indent="-228569" defTabSz="930150" eaLnBrk="0" fontAlgn="base" hangingPunct="0">
              <a:spcBef>
                <a:spcPct val="0"/>
              </a:spcBef>
              <a:spcAft>
                <a:spcPct val="0"/>
              </a:spcAft>
              <a:defRPr sz="2500">
                <a:solidFill>
                  <a:srgbClr val="000000"/>
                </a:solidFill>
                <a:latin typeface="Arial Narrow" panose="020B0606020202030204" pitchFamily="34" charset="0"/>
              </a:defRPr>
            </a:lvl6pPr>
            <a:lvl7pPr marL="2971399" indent="-228569" defTabSz="930150" eaLnBrk="0" fontAlgn="base" hangingPunct="0">
              <a:spcBef>
                <a:spcPct val="0"/>
              </a:spcBef>
              <a:spcAft>
                <a:spcPct val="0"/>
              </a:spcAft>
              <a:defRPr sz="2500">
                <a:solidFill>
                  <a:srgbClr val="000000"/>
                </a:solidFill>
                <a:latin typeface="Arial Narrow" panose="020B0606020202030204" pitchFamily="34" charset="0"/>
              </a:defRPr>
            </a:lvl7pPr>
            <a:lvl8pPr marL="3428538" indent="-228569" defTabSz="930150" eaLnBrk="0" fontAlgn="base" hangingPunct="0">
              <a:spcBef>
                <a:spcPct val="0"/>
              </a:spcBef>
              <a:spcAft>
                <a:spcPct val="0"/>
              </a:spcAft>
              <a:defRPr sz="2500">
                <a:solidFill>
                  <a:srgbClr val="000000"/>
                </a:solidFill>
                <a:latin typeface="Arial Narrow" panose="020B0606020202030204" pitchFamily="34" charset="0"/>
              </a:defRPr>
            </a:lvl8pPr>
            <a:lvl9pPr marL="3885676" indent="-228569" defTabSz="930150" eaLnBrk="0" fontAlgn="base" hangingPunct="0">
              <a:spcBef>
                <a:spcPct val="0"/>
              </a:spcBef>
              <a:spcAft>
                <a:spcPct val="0"/>
              </a:spcAft>
              <a:defRPr sz="2500">
                <a:solidFill>
                  <a:srgbClr val="000000"/>
                </a:solidFill>
                <a:latin typeface="Arial Narrow" panose="020B0606020202030204" pitchFamily="34" charset="0"/>
              </a:defRPr>
            </a:lvl9pPr>
          </a:lstStyle>
          <a:p>
            <a:pPr marL="0" marR="0" lvl="0" indent="0" algn="r" defTabSz="930150" rtl="0" eaLnBrk="1" fontAlgn="base" latinLnBrk="0" hangingPunct="1">
              <a:lnSpc>
                <a:spcPct val="100000"/>
              </a:lnSpc>
              <a:spcBef>
                <a:spcPct val="0"/>
              </a:spcBef>
              <a:spcAft>
                <a:spcPct val="0"/>
              </a:spcAft>
              <a:buClrTx/>
              <a:buSzTx/>
              <a:buFontTx/>
              <a:buNone/>
              <a:tabLst/>
              <a:defRPr/>
            </a:pPr>
            <a:fld id="{62650AC5-B441-49F4-9DD6-EA43C160E872}" type="slidenum">
              <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ヒラギノ角ゴ Pro W3" pitchFamily="-106" charset="-128"/>
                <a:cs typeface="+mn-cs"/>
              </a:rPr>
              <a:pPr marL="0" marR="0" lvl="0" indent="0" algn="r" defTabSz="93015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830287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14</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246289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15</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81858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17</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982791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18</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21506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19</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152477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20</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231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63" eaLnBrk="0" hangingPunct="0">
              <a:defRPr kumimoji="1" sz="1200">
                <a:solidFill>
                  <a:schemeClr val="tx1"/>
                </a:solidFill>
                <a:latin typeface="Times New Roman" pitchFamily="18" charset="0"/>
              </a:defRPr>
            </a:lvl1pPr>
            <a:lvl2pPr marL="714279" indent="-274601" defTabSz="928563" eaLnBrk="0" hangingPunct="0">
              <a:spcBef>
                <a:spcPct val="30000"/>
              </a:spcBef>
              <a:defRPr kumimoji="1" sz="1200">
                <a:solidFill>
                  <a:schemeClr val="tx1"/>
                </a:solidFill>
                <a:latin typeface="Arial Narrow" pitchFamily="34" charset="0"/>
              </a:defRPr>
            </a:lvl2pPr>
            <a:lvl3pPr marL="1098402" indent="-219045" defTabSz="928563" eaLnBrk="0" hangingPunct="0">
              <a:spcBef>
                <a:spcPct val="30000"/>
              </a:spcBef>
              <a:defRPr kumimoji="1" sz="1200">
                <a:solidFill>
                  <a:schemeClr val="tx1"/>
                </a:solidFill>
                <a:latin typeface="Arial Narrow" pitchFamily="34" charset="0"/>
              </a:defRPr>
            </a:lvl3pPr>
            <a:lvl4pPr marL="1538080" indent="-219045" defTabSz="928563" eaLnBrk="0" hangingPunct="0">
              <a:spcBef>
                <a:spcPct val="30000"/>
              </a:spcBef>
              <a:defRPr kumimoji="1" sz="1200">
                <a:solidFill>
                  <a:schemeClr val="tx1"/>
                </a:solidFill>
                <a:latin typeface="Arial Narrow" pitchFamily="34" charset="0"/>
              </a:defRPr>
            </a:lvl4pPr>
            <a:lvl5pPr marL="1977759" indent="-219045" defTabSz="928563" eaLnBrk="0" hangingPunct="0">
              <a:spcBef>
                <a:spcPct val="30000"/>
              </a:spcBef>
              <a:defRPr kumimoji="1" sz="1200">
                <a:solidFill>
                  <a:schemeClr val="tx1"/>
                </a:solidFill>
                <a:latin typeface="Arial Narrow" pitchFamily="34" charset="0"/>
              </a:defRPr>
            </a:lvl5pPr>
            <a:lvl6pPr marL="2434897" indent="-219045" defTabSz="928563" eaLnBrk="0" fontAlgn="base" hangingPunct="0">
              <a:spcBef>
                <a:spcPct val="30000"/>
              </a:spcBef>
              <a:spcAft>
                <a:spcPct val="0"/>
              </a:spcAft>
              <a:defRPr kumimoji="1" sz="1200">
                <a:solidFill>
                  <a:schemeClr val="tx1"/>
                </a:solidFill>
                <a:latin typeface="Arial Narrow" pitchFamily="34" charset="0"/>
              </a:defRPr>
            </a:lvl6pPr>
            <a:lvl7pPr marL="2892036" indent="-219045" defTabSz="928563" eaLnBrk="0" fontAlgn="base" hangingPunct="0">
              <a:spcBef>
                <a:spcPct val="30000"/>
              </a:spcBef>
              <a:spcAft>
                <a:spcPct val="0"/>
              </a:spcAft>
              <a:defRPr kumimoji="1" sz="1200">
                <a:solidFill>
                  <a:schemeClr val="tx1"/>
                </a:solidFill>
                <a:latin typeface="Arial Narrow" pitchFamily="34" charset="0"/>
              </a:defRPr>
            </a:lvl7pPr>
            <a:lvl8pPr marL="3349173" indent="-219045" defTabSz="928563" eaLnBrk="0" fontAlgn="base" hangingPunct="0">
              <a:spcBef>
                <a:spcPct val="30000"/>
              </a:spcBef>
              <a:spcAft>
                <a:spcPct val="0"/>
              </a:spcAft>
              <a:defRPr kumimoji="1" sz="1200">
                <a:solidFill>
                  <a:schemeClr val="tx1"/>
                </a:solidFill>
                <a:latin typeface="Arial Narrow" pitchFamily="34" charset="0"/>
              </a:defRPr>
            </a:lvl8pPr>
            <a:lvl9pPr marL="3806312" indent="-219045" defTabSz="92856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2</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53617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21</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7527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22</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01734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3D45B9E7-B57D-4ED4-886E-87CE36AAA05A}" type="slidenum">
              <a:rPr kumimoji="0" lang="en-US" altLang="en-US" smtClean="0">
                <a:solidFill>
                  <a:srgbClr val="000000"/>
                </a:solidFill>
                <a:latin typeface="Arial Narrow" pitchFamily="34" charset="0"/>
              </a:rPr>
              <a:pPr eaLnBrk="1" hangingPunct="1"/>
              <a:t>23</a:t>
            </a:fld>
            <a:endParaRPr kumimoji="0" lang="en-US" altLang="en-US" smtClean="0">
              <a:solidFill>
                <a:srgbClr val="000000"/>
              </a:solidFill>
              <a:latin typeface="Arial Narrow"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76833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3D45B9E7-B57D-4ED4-886E-87CE36AAA05A}" type="slidenum">
              <a:rPr kumimoji="0" lang="en-US" altLang="en-US" smtClean="0">
                <a:solidFill>
                  <a:srgbClr val="000000"/>
                </a:solidFill>
                <a:latin typeface="Arial Narrow" pitchFamily="34" charset="0"/>
              </a:rPr>
              <a:pPr eaLnBrk="1" hangingPunct="1"/>
              <a:t>24</a:t>
            </a:fld>
            <a:endParaRPr kumimoji="0" lang="en-US" altLang="en-US" smtClean="0">
              <a:solidFill>
                <a:srgbClr val="000000"/>
              </a:solidFill>
              <a:latin typeface="Arial Narrow"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142089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25</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endParaRPr lang="en-US" altLang="en-US" b="0" dirty="0" smtClean="0"/>
          </a:p>
        </p:txBody>
      </p:sp>
    </p:spTree>
    <p:extLst>
      <p:ext uri="{BB962C8B-B14F-4D97-AF65-F5344CB8AC3E}">
        <p14:creationId xmlns:p14="http://schemas.microsoft.com/office/powerpoint/2010/main" val="4266395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26</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endParaRPr lang="en-US" altLang="en-US" b="0" dirty="0" smtClean="0"/>
          </a:p>
        </p:txBody>
      </p:sp>
    </p:spTree>
    <p:extLst>
      <p:ext uri="{BB962C8B-B14F-4D97-AF65-F5344CB8AC3E}">
        <p14:creationId xmlns:p14="http://schemas.microsoft.com/office/powerpoint/2010/main" val="3944244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27</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endParaRPr lang="en-US" altLang="en-US" b="0" dirty="0" smtClean="0"/>
          </a:p>
        </p:txBody>
      </p:sp>
    </p:spTree>
    <p:extLst>
      <p:ext uri="{BB962C8B-B14F-4D97-AF65-F5344CB8AC3E}">
        <p14:creationId xmlns:p14="http://schemas.microsoft.com/office/powerpoint/2010/main" val="4294709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28</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endParaRPr lang="en-US" altLang="en-US" b="0" dirty="0" smtClean="0"/>
          </a:p>
        </p:txBody>
      </p:sp>
    </p:spTree>
    <p:extLst>
      <p:ext uri="{BB962C8B-B14F-4D97-AF65-F5344CB8AC3E}">
        <p14:creationId xmlns:p14="http://schemas.microsoft.com/office/powerpoint/2010/main" val="3429630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3D45B9E7-B57D-4ED4-886E-87CE36AAA05A}" type="slidenum">
              <a:rPr kumimoji="0" lang="en-US" altLang="en-US" smtClean="0">
                <a:solidFill>
                  <a:srgbClr val="000000"/>
                </a:solidFill>
                <a:latin typeface="Arial Narrow" pitchFamily="34" charset="0"/>
              </a:rPr>
              <a:pPr eaLnBrk="1" hangingPunct="1"/>
              <a:t>29</a:t>
            </a:fld>
            <a:endParaRPr kumimoji="0" lang="en-US" altLang="en-US" smtClean="0">
              <a:solidFill>
                <a:srgbClr val="000000"/>
              </a:solidFill>
              <a:latin typeface="Arial Narrow"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4525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3D45B9E7-B57D-4ED4-886E-87CE36AAA05A}" type="slidenum">
              <a:rPr kumimoji="0" lang="en-US" altLang="en-US" smtClean="0">
                <a:solidFill>
                  <a:srgbClr val="000000"/>
                </a:solidFill>
                <a:latin typeface="Arial Narrow" pitchFamily="34" charset="0"/>
              </a:rPr>
              <a:pPr eaLnBrk="1" hangingPunct="1"/>
              <a:t>30</a:t>
            </a:fld>
            <a:endParaRPr kumimoji="0" lang="en-US" altLang="en-US" smtClean="0">
              <a:solidFill>
                <a:srgbClr val="000000"/>
              </a:solidFill>
              <a:latin typeface="Arial Narrow"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7706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576" eaLnBrk="0" hangingPunct="0">
              <a:defRPr kumimoji="1" sz="1300">
                <a:solidFill>
                  <a:schemeClr val="tx1"/>
                </a:solidFill>
                <a:latin typeface="Times New Roman" pitchFamily="18" charset="0"/>
              </a:defRPr>
            </a:lvl1pPr>
            <a:lvl2pPr marL="758136" indent="-291462" defTabSz="985576" eaLnBrk="0" hangingPunct="0">
              <a:spcBef>
                <a:spcPct val="30000"/>
              </a:spcBef>
              <a:defRPr kumimoji="1" sz="1300">
                <a:solidFill>
                  <a:schemeClr val="tx1"/>
                </a:solidFill>
                <a:latin typeface="Arial Narrow" pitchFamily="34" charset="0"/>
              </a:defRPr>
            </a:lvl2pPr>
            <a:lvl3pPr marL="1165843" indent="-232494" defTabSz="985576" eaLnBrk="0" hangingPunct="0">
              <a:spcBef>
                <a:spcPct val="30000"/>
              </a:spcBef>
              <a:defRPr kumimoji="1" sz="1300">
                <a:solidFill>
                  <a:schemeClr val="tx1"/>
                </a:solidFill>
                <a:latin typeface="Arial Narrow" pitchFamily="34" charset="0"/>
              </a:defRPr>
            </a:lvl3pPr>
            <a:lvl4pPr marL="1632519" indent="-232494" defTabSz="985576" eaLnBrk="0" hangingPunct="0">
              <a:spcBef>
                <a:spcPct val="30000"/>
              </a:spcBef>
              <a:defRPr kumimoji="1" sz="1300">
                <a:solidFill>
                  <a:schemeClr val="tx1"/>
                </a:solidFill>
                <a:latin typeface="Arial Narrow" pitchFamily="34" charset="0"/>
              </a:defRPr>
            </a:lvl4pPr>
            <a:lvl5pPr marL="2099193" indent="-232494" defTabSz="985576" eaLnBrk="0" hangingPunct="0">
              <a:spcBef>
                <a:spcPct val="30000"/>
              </a:spcBef>
              <a:defRPr kumimoji="1" sz="1300">
                <a:solidFill>
                  <a:schemeClr val="tx1"/>
                </a:solidFill>
                <a:latin typeface="Arial Narrow" pitchFamily="34" charset="0"/>
              </a:defRPr>
            </a:lvl5pPr>
            <a:lvl6pPr marL="2584400" indent="-232494" defTabSz="985576" eaLnBrk="0" fontAlgn="base" hangingPunct="0">
              <a:spcBef>
                <a:spcPct val="30000"/>
              </a:spcBef>
              <a:spcAft>
                <a:spcPct val="0"/>
              </a:spcAft>
              <a:defRPr kumimoji="1" sz="1300">
                <a:solidFill>
                  <a:schemeClr val="tx1"/>
                </a:solidFill>
                <a:latin typeface="Arial Narrow" pitchFamily="34" charset="0"/>
              </a:defRPr>
            </a:lvl6pPr>
            <a:lvl7pPr marL="3069606" indent="-232494" defTabSz="985576" eaLnBrk="0" fontAlgn="base" hangingPunct="0">
              <a:spcBef>
                <a:spcPct val="30000"/>
              </a:spcBef>
              <a:spcAft>
                <a:spcPct val="0"/>
              </a:spcAft>
              <a:defRPr kumimoji="1" sz="1300">
                <a:solidFill>
                  <a:schemeClr val="tx1"/>
                </a:solidFill>
                <a:latin typeface="Arial Narrow" pitchFamily="34" charset="0"/>
              </a:defRPr>
            </a:lvl7pPr>
            <a:lvl8pPr marL="3554813" indent="-232494" defTabSz="985576" eaLnBrk="0" fontAlgn="base" hangingPunct="0">
              <a:spcBef>
                <a:spcPct val="30000"/>
              </a:spcBef>
              <a:spcAft>
                <a:spcPct val="0"/>
              </a:spcAft>
              <a:defRPr kumimoji="1" sz="1300">
                <a:solidFill>
                  <a:schemeClr val="tx1"/>
                </a:solidFill>
                <a:latin typeface="Arial Narrow" pitchFamily="34" charset="0"/>
              </a:defRPr>
            </a:lvl8pPr>
            <a:lvl9pPr marL="4040019" indent="-232494" defTabSz="985576" eaLnBrk="0" fontAlgn="base" hangingPunct="0">
              <a:spcBef>
                <a:spcPct val="30000"/>
              </a:spcBef>
              <a:spcAft>
                <a:spcPct val="0"/>
              </a:spcAft>
              <a:defRPr kumimoji="1" sz="13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3</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762064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3D45B9E7-B57D-4ED4-886E-87CE36AAA05A}" type="slidenum">
              <a:rPr kumimoji="0" lang="en-US" altLang="en-US">
                <a:solidFill>
                  <a:srgbClr val="000000"/>
                </a:solidFill>
                <a:latin typeface="Arial Narrow" pitchFamily="34" charset="0"/>
              </a:rPr>
              <a:pPr eaLnBrk="1" hangingPunct="1">
                <a:defRPr/>
              </a:pPr>
              <a:t>31</a:t>
            </a:fld>
            <a:endParaRPr kumimoji="0" lang="en-US" altLang="en-US">
              <a:solidFill>
                <a:srgbClr val="000000"/>
              </a:solidFill>
              <a:latin typeface="Arial Narrow"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66697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3D45B9E7-B57D-4ED4-886E-87CE36AAA05A}" type="slidenum">
              <a:rPr kumimoji="0" lang="en-US" altLang="en-US">
                <a:solidFill>
                  <a:srgbClr val="000000"/>
                </a:solidFill>
                <a:latin typeface="Arial Narrow" pitchFamily="34" charset="0"/>
              </a:rPr>
              <a:pPr eaLnBrk="1" hangingPunct="1">
                <a:defRPr/>
              </a:pPr>
              <a:t>32</a:t>
            </a:fld>
            <a:endParaRPr kumimoji="0" lang="en-US" altLang="en-US">
              <a:solidFill>
                <a:srgbClr val="000000"/>
              </a:solidFill>
              <a:latin typeface="Arial Narrow"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67114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3D45B9E7-B57D-4ED4-886E-87CE36AAA05A}" type="slidenum">
              <a:rPr kumimoji="0" lang="en-US" altLang="en-US">
                <a:solidFill>
                  <a:srgbClr val="000000"/>
                </a:solidFill>
                <a:latin typeface="Arial Narrow" pitchFamily="34" charset="0"/>
              </a:rPr>
              <a:pPr eaLnBrk="1" hangingPunct="1">
                <a:defRPr/>
              </a:pPr>
              <a:t>33</a:t>
            </a:fld>
            <a:endParaRPr kumimoji="0" lang="en-US" altLang="en-US">
              <a:solidFill>
                <a:srgbClr val="000000"/>
              </a:solidFill>
              <a:latin typeface="Arial Narrow"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57038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3D45B9E7-B57D-4ED4-886E-87CE36AAA05A}" type="slidenum">
              <a:rPr kumimoji="0" lang="en-US" altLang="en-US">
                <a:solidFill>
                  <a:srgbClr val="000000"/>
                </a:solidFill>
                <a:latin typeface="Arial Narrow" pitchFamily="34" charset="0"/>
              </a:rPr>
              <a:pPr eaLnBrk="1" hangingPunct="1">
                <a:defRPr/>
              </a:pPr>
              <a:t>34</a:t>
            </a:fld>
            <a:endParaRPr kumimoji="0" lang="en-US" altLang="en-US">
              <a:solidFill>
                <a:srgbClr val="000000"/>
              </a:solidFill>
              <a:latin typeface="Arial Narrow"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0672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35</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25407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73406" eaLnBrk="0" hangingPunct="0">
              <a:defRPr kumimoji="1" sz="1100">
                <a:solidFill>
                  <a:schemeClr val="tx1"/>
                </a:solidFill>
                <a:latin typeface="Times New Roman" pitchFamily="18" charset="0"/>
              </a:defRPr>
            </a:lvl1pPr>
            <a:lvl2pPr marL="671851" indent="-258290" defTabSz="873406" eaLnBrk="0" hangingPunct="0">
              <a:spcBef>
                <a:spcPct val="30000"/>
              </a:spcBef>
              <a:defRPr kumimoji="1" sz="1100">
                <a:solidFill>
                  <a:schemeClr val="tx1"/>
                </a:solidFill>
                <a:latin typeface="Arial Narrow" pitchFamily="34" charset="0"/>
              </a:defRPr>
            </a:lvl2pPr>
            <a:lvl3pPr marL="1033157" indent="-206034" defTabSz="873406" eaLnBrk="0" hangingPunct="0">
              <a:spcBef>
                <a:spcPct val="30000"/>
              </a:spcBef>
              <a:defRPr kumimoji="1" sz="1100">
                <a:solidFill>
                  <a:schemeClr val="tx1"/>
                </a:solidFill>
                <a:latin typeface="Arial Narrow" pitchFamily="34" charset="0"/>
              </a:defRPr>
            </a:lvl3pPr>
            <a:lvl4pPr marL="1446718" indent="-206034" defTabSz="873406" eaLnBrk="0" hangingPunct="0">
              <a:spcBef>
                <a:spcPct val="30000"/>
              </a:spcBef>
              <a:defRPr kumimoji="1" sz="1100">
                <a:solidFill>
                  <a:schemeClr val="tx1"/>
                </a:solidFill>
                <a:latin typeface="Arial Narrow" pitchFamily="34" charset="0"/>
              </a:defRPr>
            </a:lvl4pPr>
            <a:lvl5pPr marL="1860280" indent="-206034" defTabSz="873406" eaLnBrk="0" hangingPunct="0">
              <a:spcBef>
                <a:spcPct val="30000"/>
              </a:spcBef>
              <a:defRPr kumimoji="1" sz="1100">
                <a:solidFill>
                  <a:schemeClr val="tx1"/>
                </a:solidFill>
                <a:latin typeface="Arial Narrow" pitchFamily="34" charset="0"/>
              </a:defRPr>
            </a:lvl5pPr>
            <a:lvl6pPr marL="2290264" indent="-206034" defTabSz="873406" eaLnBrk="0" fontAlgn="base" hangingPunct="0">
              <a:spcBef>
                <a:spcPct val="30000"/>
              </a:spcBef>
              <a:spcAft>
                <a:spcPct val="0"/>
              </a:spcAft>
              <a:defRPr kumimoji="1" sz="1100">
                <a:solidFill>
                  <a:schemeClr val="tx1"/>
                </a:solidFill>
                <a:latin typeface="Arial Narrow" pitchFamily="34" charset="0"/>
              </a:defRPr>
            </a:lvl6pPr>
            <a:lvl7pPr marL="2720249" indent="-206034" defTabSz="873406" eaLnBrk="0" fontAlgn="base" hangingPunct="0">
              <a:spcBef>
                <a:spcPct val="30000"/>
              </a:spcBef>
              <a:spcAft>
                <a:spcPct val="0"/>
              </a:spcAft>
              <a:defRPr kumimoji="1" sz="1100">
                <a:solidFill>
                  <a:schemeClr val="tx1"/>
                </a:solidFill>
                <a:latin typeface="Arial Narrow" pitchFamily="34" charset="0"/>
              </a:defRPr>
            </a:lvl7pPr>
            <a:lvl8pPr marL="3150232" indent="-206034" defTabSz="873406" eaLnBrk="0" fontAlgn="base" hangingPunct="0">
              <a:spcBef>
                <a:spcPct val="30000"/>
              </a:spcBef>
              <a:spcAft>
                <a:spcPct val="0"/>
              </a:spcAft>
              <a:defRPr kumimoji="1" sz="1100">
                <a:solidFill>
                  <a:schemeClr val="tx1"/>
                </a:solidFill>
                <a:latin typeface="Arial Narrow" pitchFamily="34" charset="0"/>
              </a:defRPr>
            </a:lvl8pPr>
            <a:lvl9pPr marL="3580217" indent="-206034" defTabSz="873406" eaLnBrk="0" fontAlgn="base" hangingPunct="0">
              <a:spcBef>
                <a:spcPct val="30000"/>
              </a:spcBef>
              <a:spcAft>
                <a:spcPct val="0"/>
              </a:spcAft>
              <a:defRPr kumimoji="1" sz="11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36</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948899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73406" eaLnBrk="0" hangingPunct="0">
              <a:defRPr kumimoji="1" sz="1100">
                <a:solidFill>
                  <a:schemeClr val="tx1"/>
                </a:solidFill>
                <a:latin typeface="Times New Roman" pitchFamily="18" charset="0"/>
              </a:defRPr>
            </a:lvl1pPr>
            <a:lvl2pPr marL="671851" indent="-258290" defTabSz="873406" eaLnBrk="0" hangingPunct="0">
              <a:spcBef>
                <a:spcPct val="30000"/>
              </a:spcBef>
              <a:defRPr kumimoji="1" sz="1100">
                <a:solidFill>
                  <a:schemeClr val="tx1"/>
                </a:solidFill>
                <a:latin typeface="Arial Narrow" pitchFamily="34" charset="0"/>
              </a:defRPr>
            </a:lvl2pPr>
            <a:lvl3pPr marL="1033157" indent="-206034" defTabSz="873406" eaLnBrk="0" hangingPunct="0">
              <a:spcBef>
                <a:spcPct val="30000"/>
              </a:spcBef>
              <a:defRPr kumimoji="1" sz="1100">
                <a:solidFill>
                  <a:schemeClr val="tx1"/>
                </a:solidFill>
                <a:latin typeface="Arial Narrow" pitchFamily="34" charset="0"/>
              </a:defRPr>
            </a:lvl3pPr>
            <a:lvl4pPr marL="1446718" indent="-206034" defTabSz="873406" eaLnBrk="0" hangingPunct="0">
              <a:spcBef>
                <a:spcPct val="30000"/>
              </a:spcBef>
              <a:defRPr kumimoji="1" sz="1100">
                <a:solidFill>
                  <a:schemeClr val="tx1"/>
                </a:solidFill>
                <a:latin typeface="Arial Narrow" pitchFamily="34" charset="0"/>
              </a:defRPr>
            </a:lvl4pPr>
            <a:lvl5pPr marL="1860280" indent="-206034" defTabSz="873406" eaLnBrk="0" hangingPunct="0">
              <a:spcBef>
                <a:spcPct val="30000"/>
              </a:spcBef>
              <a:defRPr kumimoji="1" sz="1100">
                <a:solidFill>
                  <a:schemeClr val="tx1"/>
                </a:solidFill>
                <a:latin typeface="Arial Narrow" pitchFamily="34" charset="0"/>
              </a:defRPr>
            </a:lvl5pPr>
            <a:lvl6pPr marL="2290264" indent="-206034" defTabSz="873406" eaLnBrk="0" fontAlgn="base" hangingPunct="0">
              <a:spcBef>
                <a:spcPct val="30000"/>
              </a:spcBef>
              <a:spcAft>
                <a:spcPct val="0"/>
              </a:spcAft>
              <a:defRPr kumimoji="1" sz="1100">
                <a:solidFill>
                  <a:schemeClr val="tx1"/>
                </a:solidFill>
                <a:latin typeface="Arial Narrow" pitchFamily="34" charset="0"/>
              </a:defRPr>
            </a:lvl6pPr>
            <a:lvl7pPr marL="2720249" indent="-206034" defTabSz="873406" eaLnBrk="0" fontAlgn="base" hangingPunct="0">
              <a:spcBef>
                <a:spcPct val="30000"/>
              </a:spcBef>
              <a:spcAft>
                <a:spcPct val="0"/>
              </a:spcAft>
              <a:defRPr kumimoji="1" sz="1100">
                <a:solidFill>
                  <a:schemeClr val="tx1"/>
                </a:solidFill>
                <a:latin typeface="Arial Narrow" pitchFamily="34" charset="0"/>
              </a:defRPr>
            </a:lvl7pPr>
            <a:lvl8pPr marL="3150232" indent="-206034" defTabSz="873406" eaLnBrk="0" fontAlgn="base" hangingPunct="0">
              <a:spcBef>
                <a:spcPct val="30000"/>
              </a:spcBef>
              <a:spcAft>
                <a:spcPct val="0"/>
              </a:spcAft>
              <a:defRPr kumimoji="1" sz="1100">
                <a:solidFill>
                  <a:schemeClr val="tx1"/>
                </a:solidFill>
                <a:latin typeface="Arial Narrow" pitchFamily="34" charset="0"/>
              </a:defRPr>
            </a:lvl8pPr>
            <a:lvl9pPr marL="3580217" indent="-206034" defTabSz="873406" eaLnBrk="0" fontAlgn="base" hangingPunct="0">
              <a:spcBef>
                <a:spcPct val="30000"/>
              </a:spcBef>
              <a:spcAft>
                <a:spcPct val="0"/>
              </a:spcAft>
              <a:defRPr kumimoji="1" sz="11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37</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327903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73406" eaLnBrk="0" hangingPunct="0">
              <a:defRPr kumimoji="1" sz="1100">
                <a:solidFill>
                  <a:schemeClr val="tx1"/>
                </a:solidFill>
                <a:latin typeface="Times New Roman" pitchFamily="18" charset="0"/>
              </a:defRPr>
            </a:lvl1pPr>
            <a:lvl2pPr marL="671851" indent="-258290" defTabSz="873406" eaLnBrk="0" hangingPunct="0">
              <a:spcBef>
                <a:spcPct val="30000"/>
              </a:spcBef>
              <a:defRPr kumimoji="1" sz="1100">
                <a:solidFill>
                  <a:schemeClr val="tx1"/>
                </a:solidFill>
                <a:latin typeface="Arial Narrow" pitchFamily="34" charset="0"/>
              </a:defRPr>
            </a:lvl2pPr>
            <a:lvl3pPr marL="1033157" indent="-206034" defTabSz="873406" eaLnBrk="0" hangingPunct="0">
              <a:spcBef>
                <a:spcPct val="30000"/>
              </a:spcBef>
              <a:defRPr kumimoji="1" sz="1100">
                <a:solidFill>
                  <a:schemeClr val="tx1"/>
                </a:solidFill>
                <a:latin typeface="Arial Narrow" pitchFamily="34" charset="0"/>
              </a:defRPr>
            </a:lvl3pPr>
            <a:lvl4pPr marL="1446718" indent="-206034" defTabSz="873406" eaLnBrk="0" hangingPunct="0">
              <a:spcBef>
                <a:spcPct val="30000"/>
              </a:spcBef>
              <a:defRPr kumimoji="1" sz="1100">
                <a:solidFill>
                  <a:schemeClr val="tx1"/>
                </a:solidFill>
                <a:latin typeface="Arial Narrow" pitchFamily="34" charset="0"/>
              </a:defRPr>
            </a:lvl4pPr>
            <a:lvl5pPr marL="1860280" indent="-206034" defTabSz="873406" eaLnBrk="0" hangingPunct="0">
              <a:spcBef>
                <a:spcPct val="30000"/>
              </a:spcBef>
              <a:defRPr kumimoji="1" sz="1100">
                <a:solidFill>
                  <a:schemeClr val="tx1"/>
                </a:solidFill>
                <a:latin typeface="Arial Narrow" pitchFamily="34" charset="0"/>
              </a:defRPr>
            </a:lvl5pPr>
            <a:lvl6pPr marL="2290264" indent="-206034" defTabSz="873406" eaLnBrk="0" fontAlgn="base" hangingPunct="0">
              <a:spcBef>
                <a:spcPct val="30000"/>
              </a:spcBef>
              <a:spcAft>
                <a:spcPct val="0"/>
              </a:spcAft>
              <a:defRPr kumimoji="1" sz="1100">
                <a:solidFill>
                  <a:schemeClr val="tx1"/>
                </a:solidFill>
                <a:latin typeface="Arial Narrow" pitchFamily="34" charset="0"/>
              </a:defRPr>
            </a:lvl6pPr>
            <a:lvl7pPr marL="2720249" indent="-206034" defTabSz="873406" eaLnBrk="0" fontAlgn="base" hangingPunct="0">
              <a:spcBef>
                <a:spcPct val="30000"/>
              </a:spcBef>
              <a:spcAft>
                <a:spcPct val="0"/>
              </a:spcAft>
              <a:defRPr kumimoji="1" sz="1100">
                <a:solidFill>
                  <a:schemeClr val="tx1"/>
                </a:solidFill>
                <a:latin typeface="Arial Narrow" pitchFamily="34" charset="0"/>
              </a:defRPr>
            </a:lvl7pPr>
            <a:lvl8pPr marL="3150232" indent="-206034" defTabSz="873406" eaLnBrk="0" fontAlgn="base" hangingPunct="0">
              <a:spcBef>
                <a:spcPct val="30000"/>
              </a:spcBef>
              <a:spcAft>
                <a:spcPct val="0"/>
              </a:spcAft>
              <a:defRPr kumimoji="1" sz="1100">
                <a:solidFill>
                  <a:schemeClr val="tx1"/>
                </a:solidFill>
                <a:latin typeface="Arial Narrow" pitchFamily="34" charset="0"/>
              </a:defRPr>
            </a:lvl8pPr>
            <a:lvl9pPr marL="3580217" indent="-206034" defTabSz="873406" eaLnBrk="0" fontAlgn="base" hangingPunct="0">
              <a:spcBef>
                <a:spcPct val="30000"/>
              </a:spcBef>
              <a:spcAft>
                <a:spcPct val="0"/>
              </a:spcAft>
              <a:defRPr kumimoji="1" sz="11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38</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065363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73406" eaLnBrk="0" hangingPunct="0">
              <a:defRPr kumimoji="1" sz="1100">
                <a:solidFill>
                  <a:schemeClr val="tx1"/>
                </a:solidFill>
                <a:latin typeface="Times New Roman" pitchFamily="18" charset="0"/>
              </a:defRPr>
            </a:lvl1pPr>
            <a:lvl2pPr marL="671851" indent="-258290" defTabSz="873406" eaLnBrk="0" hangingPunct="0">
              <a:spcBef>
                <a:spcPct val="30000"/>
              </a:spcBef>
              <a:defRPr kumimoji="1" sz="1100">
                <a:solidFill>
                  <a:schemeClr val="tx1"/>
                </a:solidFill>
                <a:latin typeface="Arial Narrow" pitchFamily="34" charset="0"/>
              </a:defRPr>
            </a:lvl2pPr>
            <a:lvl3pPr marL="1033157" indent="-206034" defTabSz="873406" eaLnBrk="0" hangingPunct="0">
              <a:spcBef>
                <a:spcPct val="30000"/>
              </a:spcBef>
              <a:defRPr kumimoji="1" sz="1100">
                <a:solidFill>
                  <a:schemeClr val="tx1"/>
                </a:solidFill>
                <a:latin typeface="Arial Narrow" pitchFamily="34" charset="0"/>
              </a:defRPr>
            </a:lvl3pPr>
            <a:lvl4pPr marL="1446718" indent="-206034" defTabSz="873406" eaLnBrk="0" hangingPunct="0">
              <a:spcBef>
                <a:spcPct val="30000"/>
              </a:spcBef>
              <a:defRPr kumimoji="1" sz="1100">
                <a:solidFill>
                  <a:schemeClr val="tx1"/>
                </a:solidFill>
                <a:latin typeface="Arial Narrow" pitchFamily="34" charset="0"/>
              </a:defRPr>
            </a:lvl4pPr>
            <a:lvl5pPr marL="1860280" indent="-206034" defTabSz="873406" eaLnBrk="0" hangingPunct="0">
              <a:spcBef>
                <a:spcPct val="30000"/>
              </a:spcBef>
              <a:defRPr kumimoji="1" sz="1100">
                <a:solidFill>
                  <a:schemeClr val="tx1"/>
                </a:solidFill>
                <a:latin typeface="Arial Narrow" pitchFamily="34" charset="0"/>
              </a:defRPr>
            </a:lvl5pPr>
            <a:lvl6pPr marL="2290264" indent="-206034" defTabSz="873406" eaLnBrk="0" fontAlgn="base" hangingPunct="0">
              <a:spcBef>
                <a:spcPct val="30000"/>
              </a:spcBef>
              <a:spcAft>
                <a:spcPct val="0"/>
              </a:spcAft>
              <a:defRPr kumimoji="1" sz="1100">
                <a:solidFill>
                  <a:schemeClr val="tx1"/>
                </a:solidFill>
                <a:latin typeface="Arial Narrow" pitchFamily="34" charset="0"/>
              </a:defRPr>
            </a:lvl6pPr>
            <a:lvl7pPr marL="2720249" indent="-206034" defTabSz="873406" eaLnBrk="0" fontAlgn="base" hangingPunct="0">
              <a:spcBef>
                <a:spcPct val="30000"/>
              </a:spcBef>
              <a:spcAft>
                <a:spcPct val="0"/>
              </a:spcAft>
              <a:defRPr kumimoji="1" sz="1100">
                <a:solidFill>
                  <a:schemeClr val="tx1"/>
                </a:solidFill>
                <a:latin typeface="Arial Narrow" pitchFamily="34" charset="0"/>
              </a:defRPr>
            </a:lvl7pPr>
            <a:lvl8pPr marL="3150232" indent="-206034" defTabSz="873406" eaLnBrk="0" fontAlgn="base" hangingPunct="0">
              <a:spcBef>
                <a:spcPct val="30000"/>
              </a:spcBef>
              <a:spcAft>
                <a:spcPct val="0"/>
              </a:spcAft>
              <a:defRPr kumimoji="1" sz="1100">
                <a:solidFill>
                  <a:schemeClr val="tx1"/>
                </a:solidFill>
                <a:latin typeface="Arial Narrow" pitchFamily="34" charset="0"/>
              </a:defRPr>
            </a:lvl8pPr>
            <a:lvl9pPr marL="3580217" indent="-206034" defTabSz="873406" eaLnBrk="0" fontAlgn="base" hangingPunct="0">
              <a:spcBef>
                <a:spcPct val="30000"/>
              </a:spcBef>
              <a:spcAft>
                <a:spcPct val="0"/>
              </a:spcAft>
              <a:defRPr kumimoji="1" sz="11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39</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082089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63" eaLnBrk="0" hangingPunct="0">
              <a:defRPr kumimoji="1" sz="1200">
                <a:solidFill>
                  <a:schemeClr val="tx1"/>
                </a:solidFill>
                <a:latin typeface="Times New Roman" pitchFamily="18" charset="0"/>
              </a:defRPr>
            </a:lvl1pPr>
            <a:lvl2pPr marL="714279" indent="-274601" defTabSz="928563" eaLnBrk="0" hangingPunct="0">
              <a:spcBef>
                <a:spcPct val="30000"/>
              </a:spcBef>
              <a:defRPr kumimoji="1" sz="1200">
                <a:solidFill>
                  <a:schemeClr val="tx1"/>
                </a:solidFill>
                <a:latin typeface="Arial Narrow" pitchFamily="34" charset="0"/>
              </a:defRPr>
            </a:lvl2pPr>
            <a:lvl3pPr marL="1098402" indent="-219045" defTabSz="928563" eaLnBrk="0" hangingPunct="0">
              <a:spcBef>
                <a:spcPct val="30000"/>
              </a:spcBef>
              <a:defRPr kumimoji="1" sz="1200">
                <a:solidFill>
                  <a:schemeClr val="tx1"/>
                </a:solidFill>
                <a:latin typeface="Arial Narrow" pitchFamily="34" charset="0"/>
              </a:defRPr>
            </a:lvl3pPr>
            <a:lvl4pPr marL="1538080" indent="-219045" defTabSz="928563" eaLnBrk="0" hangingPunct="0">
              <a:spcBef>
                <a:spcPct val="30000"/>
              </a:spcBef>
              <a:defRPr kumimoji="1" sz="1200">
                <a:solidFill>
                  <a:schemeClr val="tx1"/>
                </a:solidFill>
                <a:latin typeface="Arial Narrow" pitchFamily="34" charset="0"/>
              </a:defRPr>
            </a:lvl4pPr>
            <a:lvl5pPr marL="1977759" indent="-219045" defTabSz="928563" eaLnBrk="0" hangingPunct="0">
              <a:spcBef>
                <a:spcPct val="30000"/>
              </a:spcBef>
              <a:defRPr kumimoji="1" sz="1200">
                <a:solidFill>
                  <a:schemeClr val="tx1"/>
                </a:solidFill>
                <a:latin typeface="Arial Narrow" pitchFamily="34" charset="0"/>
              </a:defRPr>
            </a:lvl5pPr>
            <a:lvl6pPr marL="2434897" indent="-219045" defTabSz="928563" eaLnBrk="0" fontAlgn="base" hangingPunct="0">
              <a:spcBef>
                <a:spcPct val="30000"/>
              </a:spcBef>
              <a:spcAft>
                <a:spcPct val="0"/>
              </a:spcAft>
              <a:defRPr kumimoji="1" sz="1200">
                <a:solidFill>
                  <a:schemeClr val="tx1"/>
                </a:solidFill>
                <a:latin typeface="Arial Narrow" pitchFamily="34" charset="0"/>
              </a:defRPr>
            </a:lvl6pPr>
            <a:lvl7pPr marL="2892036" indent="-219045" defTabSz="928563" eaLnBrk="0" fontAlgn="base" hangingPunct="0">
              <a:spcBef>
                <a:spcPct val="30000"/>
              </a:spcBef>
              <a:spcAft>
                <a:spcPct val="0"/>
              </a:spcAft>
              <a:defRPr kumimoji="1" sz="1200">
                <a:solidFill>
                  <a:schemeClr val="tx1"/>
                </a:solidFill>
                <a:latin typeface="Arial Narrow" pitchFamily="34" charset="0"/>
              </a:defRPr>
            </a:lvl7pPr>
            <a:lvl8pPr marL="3349173" indent="-219045" defTabSz="928563" eaLnBrk="0" fontAlgn="base" hangingPunct="0">
              <a:spcBef>
                <a:spcPct val="30000"/>
              </a:spcBef>
              <a:spcAft>
                <a:spcPct val="0"/>
              </a:spcAft>
              <a:defRPr kumimoji="1" sz="1200">
                <a:solidFill>
                  <a:schemeClr val="tx1"/>
                </a:solidFill>
                <a:latin typeface="Arial Narrow" pitchFamily="34" charset="0"/>
              </a:defRPr>
            </a:lvl8pPr>
            <a:lvl9pPr marL="3806312" indent="-219045" defTabSz="92856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40</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83772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576" eaLnBrk="0" hangingPunct="0">
              <a:defRPr kumimoji="1" sz="1300">
                <a:solidFill>
                  <a:schemeClr val="tx1"/>
                </a:solidFill>
                <a:latin typeface="Times New Roman" pitchFamily="18" charset="0"/>
              </a:defRPr>
            </a:lvl1pPr>
            <a:lvl2pPr marL="758136" indent="-291462" defTabSz="985576" eaLnBrk="0" hangingPunct="0">
              <a:spcBef>
                <a:spcPct val="30000"/>
              </a:spcBef>
              <a:defRPr kumimoji="1" sz="1300">
                <a:solidFill>
                  <a:schemeClr val="tx1"/>
                </a:solidFill>
                <a:latin typeface="Arial Narrow" pitchFamily="34" charset="0"/>
              </a:defRPr>
            </a:lvl2pPr>
            <a:lvl3pPr marL="1165843" indent="-232494" defTabSz="985576" eaLnBrk="0" hangingPunct="0">
              <a:spcBef>
                <a:spcPct val="30000"/>
              </a:spcBef>
              <a:defRPr kumimoji="1" sz="1300">
                <a:solidFill>
                  <a:schemeClr val="tx1"/>
                </a:solidFill>
                <a:latin typeface="Arial Narrow" pitchFamily="34" charset="0"/>
              </a:defRPr>
            </a:lvl3pPr>
            <a:lvl4pPr marL="1632519" indent="-232494" defTabSz="985576" eaLnBrk="0" hangingPunct="0">
              <a:spcBef>
                <a:spcPct val="30000"/>
              </a:spcBef>
              <a:defRPr kumimoji="1" sz="1300">
                <a:solidFill>
                  <a:schemeClr val="tx1"/>
                </a:solidFill>
                <a:latin typeface="Arial Narrow" pitchFamily="34" charset="0"/>
              </a:defRPr>
            </a:lvl4pPr>
            <a:lvl5pPr marL="2099193" indent="-232494" defTabSz="985576" eaLnBrk="0" hangingPunct="0">
              <a:spcBef>
                <a:spcPct val="30000"/>
              </a:spcBef>
              <a:defRPr kumimoji="1" sz="1300">
                <a:solidFill>
                  <a:schemeClr val="tx1"/>
                </a:solidFill>
                <a:latin typeface="Arial Narrow" pitchFamily="34" charset="0"/>
              </a:defRPr>
            </a:lvl5pPr>
            <a:lvl6pPr marL="2584400" indent="-232494" defTabSz="985576" eaLnBrk="0" fontAlgn="base" hangingPunct="0">
              <a:spcBef>
                <a:spcPct val="30000"/>
              </a:spcBef>
              <a:spcAft>
                <a:spcPct val="0"/>
              </a:spcAft>
              <a:defRPr kumimoji="1" sz="1300">
                <a:solidFill>
                  <a:schemeClr val="tx1"/>
                </a:solidFill>
                <a:latin typeface="Arial Narrow" pitchFamily="34" charset="0"/>
              </a:defRPr>
            </a:lvl6pPr>
            <a:lvl7pPr marL="3069606" indent="-232494" defTabSz="985576" eaLnBrk="0" fontAlgn="base" hangingPunct="0">
              <a:spcBef>
                <a:spcPct val="30000"/>
              </a:spcBef>
              <a:spcAft>
                <a:spcPct val="0"/>
              </a:spcAft>
              <a:defRPr kumimoji="1" sz="1300">
                <a:solidFill>
                  <a:schemeClr val="tx1"/>
                </a:solidFill>
                <a:latin typeface="Arial Narrow" pitchFamily="34" charset="0"/>
              </a:defRPr>
            </a:lvl7pPr>
            <a:lvl8pPr marL="3554813" indent="-232494" defTabSz="985576" eaLnBrk="0" fontAlgn="base" hangingPunct="0">
              <a:spcBef>
                <a:spcPct val="30000"/>
              </a:spcBef>
              <a:spcAft>
                <a:spcPct val="0"/>
              </a:spcAft>
              <a:defRPr kumimoji="1" sz="1300">
                <a:solidFill>
                  <a:schemeClr val="tx1"/>
                </a:solidFill>
                <a:latin typeface="Arial Narrow" pitchFamily="34" charset="0"/>
              </a:defRPr>
            </a:lvl8pPr>
            <a:lvl9pPr marL="4040019" indent="-232494" defTabSz="985576" eaLnBrk="0" fontAlgn="base" hangingPunct="0">
              <a:spcBef>
                <a:spcPct val="30000"/>
              </a:spcBef>
              <a:spcAft>
                <a:spcPct val="0"/>
              </a:spcAft>
              <a:defRPr kumimoji="1" sz="13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4</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74293">
              <a:defRPr/>
            </a:pPr>
            <a:endParaRPr lang="en-US" altLang="en-US" dirty="0" smtClean="0"/>
          </a:p>
        </p:txBody>
      </p:sp>
    </p:spTree>
    <p:extLst>
      <p:ext uri="{BB962C8B-B14F-4D97-AF65-F5344CB8AC3E}">
        <p14:creationId xmlns:p14="http://schemas.microsoft.com/office/powerpoint/2010/main" val="2199024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576" eaLnBrk="0" hangingPunct="0">
              <a:defRPr kumimoji="1" sz="1300">
                <a:solidFill>
                  <a:schemeClr val="tx1"/>
                </a:solidFill>
                <a:latin typeface="Times New Roman" pitchFamily="18" charset="0"/>
              </a:defRPr>
            </a:lvl1pPr>
            <a:lvl2pPr marL="758136" indent="-291462" defTabSz="985576" eaLnBrk="0" hangingPunct="0">
              <a:spcBef>
                <a:spcPct val="30000"/>
              </a:spcBef>
              <a:defRPr kumimoji="1" sz="1300">
                <a:solidFill>
                  <a:schemeClr val="tx1"/>
                </a:solidFill>
                <a:latin typeface="Arial Narrow" pitchFamily="34" charset="0"/>
              </a:defRPr>
            </a:lvl2pPr>
            <a:lvl3pPr marL="1165843" indent="-232494" defTabSz="985576" eaLnBrk="0" hangingPunct="0">
              <a:spcBef>
                <a:spcPct val="30000"/>
              </a:spcBef>
              <a:defRPr kumimoji="1" sz="1300">
                <a:solidFill>
                  <a:schemeClr val="tx1"/>
                </a:solidFill>
                <a:latin typeface="Arial Narrow" pitchFamily="34" charset="0"/>
              </a:defRPr>
            </a:lvl3pPr>
            <a:lvl4pPr marL="1632519" indent="-232494" defTabSz="985576" eaLnBrk="0" hangingPunct="0">
              <a:spcBef>
                <a:spcPct val="30000"/>
              </a:spcBef>
              <a:defRPr kumimoji="1" sz="1300">
                <a:solidFill>
                  <a:schemeClr val="tx1"/>
                </a:solidFill>
                <a:latin typeface="Arial Narrow" pitchFamily="34" charset="0"/>
              </a:defRPr>
            </a:lvl4pPr>
            <a:lvl5pPr marL="2099193" indent="-232494" defTabSz="985576" eaLnBrk="0" hangingPunct="0">
              <a:spcBef>
                <a:spcPct val="30000"/>
              </a:spcBef>
              <a:defRPr kumimoji="1" sz="1300">
                <a:solidFill>
                  <a:schemeClr val="tx1"/>
                </a:solidFill>
                <a:latin typeface="Arial Narrow" pitchFamily="34" charset="0"/>
              </a:defRPr>
            </a:lvl5pPr>
            <a:lvl6pPr marL="2584400" indent="-232494" defTabSz="985576" eaLnBrk="0" fontAlgn="base" hangingPunct="0">
              <a:spcBef>
                <a:spcPct val="30000"/>
              </a:spcBef>
              <a:spcAft>
                <a:spcPct val="0"/>
              </a:spcAft>
              <a:defRPr kumimoji="1" sz="1300">
                <a:solidFill>
                  <a:schemeClr val="tx1"/>
                </a:solidFill>
                <a:latin typeface="Arial Narrow" pitchFamily="34" charset="0"/>
              </a:defRPr>
            </a:lvl6pPr>
            <a:lvl7pPr marL="3069606" indent="-232494" defTabSz="985576" eaLnBrk="0" fontAlgn="base" hangingPunct="0">
              <a:spcBef>
                <a:spcPct val="30000"/>
              </a:spcBef>
              <a:spcAft>
                <a:spcPct val="0"/>
              </a:spcAft>
              <a:defRPr kumimoji="1" sz="1300">
                <a:solidFill>
                  <a:schemeClr val="tx1"/>
                </a:solidFill>
                <a:latin typeface="Arial Narrow" pitchFamily="34" charset="0"/>
              </a:defRPr>
            </a:lvl7pPr>
            <a:lvl8pPr marL="3554813" indent="-232494" defTabSz="985576" eaLnBrk="0" fontAlgn="base" hangingPunct="0">
              <a:spcBef>
                <a:spcPct val="30000"/>
              </a:spcBef>
              <a:spcAft>
                <a:spcPct val="0"/>
              </a:spcAft>
              <a:defRPr kumimoji="1" sz="1300">
                <a:solidFill>
                  <a:schemeClr val="tx1"/>
                </a:solidFill>
                <a:latin typeface="Arial Narrow" pitchFamily="34" charset="0"/>
              </a:defRPr>
            </a:lvl8pPr>
            <a:lvl9pPr marL="4040019" indent="-232494" defTabSz="985576" eaLnBrk="0" fontAlgn="base" hangingPunct="0">
              <a:spcBef>
                <a:spcPct val="30000"/>
              </a:spcBef>
              <a:spcAft>
                <a:spcPct val="0"/>
              </a:spcAft>
              <a:defRPr kumimoji="1" sz="13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41</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85859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576" eaLnBrk="0" hangingPunct="0">
              <a:defRPr kumimoji="1" sz="1300">
                <a:solidFill>
                  <a:schemeClr val="tx1"/>
                </a:solidFill>
                <a:latin typeface="Times New Roman" pitchFamily="18" charset="0"/>
              </a:defRPr>
            </a:lvl1pPr>
            <a:lvl2pPr marL="758136" indent="-291462" defTabSz="985576" eaLnBrk="0" hangingPunct="0">
              <a:spcBef>
                <a:spcPct val="30000"/>
              </a:spcBef>
              <a:defRPr kumimoji="1" sz="1300">
                <a:solidFill>
                  <a:schemeClr val="tx1"/>
                </a:solidFill>
                <a:latin typeface="Arial Narrow" pitchFamily="34" charset="0"/>
              </a:defRPr>
            </a:lvl2pPr>
            <a:lvl3pPr marL="1165843" indent="-232494" defTabSz="985576" eaLnBrk="0" hangingPunct="0">
              <a:spcBef>
                <a:spcPct val="30000"/>
              </a:spcBef>
              <a:defRPr kumimoji="1" sz="1300">
                <a:solidFill>
                  <a:schemeClr val="tx1"/>
                </a:solidFill>
                <a:latin typeface="Arial Narrow" pitchFamily="34" charset="0"/>
              </a:defRPr>
            </a:lvl3pPr>
            <a:lvl4pPr marL="1632519" indent="-232494" defTabSz="985576" eaLnBrk="0" hangingPunct="0">
              <a:spcBef>
                <a:spcPct val="30000"/>
              </a:spcBef>
              <a:defRPr kumimoji="1" sz="1300">
                <a:solidFill>
                  <a:schemeClr val="tx1"/>
                </a:solidFill>
                <a:latin typeface="Arial Narrow" pitchFamily="34" charset="0"/>
              </a:defRPr>
            </a:lvl4pPr>
            <a:lvl5pPr marL="2099193" indent="-232494" defTabSz="985576" eaLnBrk="0" hangingPunct="0">
              <a:spcBef>
                <a:spcPct val="30000"/>
              </a:spcBef>
              <a:defRPr kumimoji="1" sz="1300">
                <a:solidFill>
                  <a:schemeClr val="tx1"/>
                </a:solidFill>
                <a:latin typeface="Arial Narrow" pitchFamily="34" charset="0"/>
              </a:defRPr>
            </a:lvl5pPr>
            <a:lvl6pPr marL="2584400" indent="-232494" defTabSz="985576" eaLnBrk="0" fontAlgn="base" hangingPunct="0">
              <a:spcBef>
                <a:spcPct val="30000"/>
              </a:spcBef>
              <a:spcAft>
                <a:spcPct val="0"/>
              </a:spcAft>
              <a:defRPr kumimoji="1" sz="1300">
                <a:solidFill>
                  <a:schemeClr val="tx1"/>
                </a:solidFill>
                <a:latin typeface="Arial Narrow" pitchFamily="34" charset="0"/>
              </a:defRPr>
            </a:lvl6pPr>
            <a:lvl7pPr marL="3069606" indent="-232494" defTabSz="985576" eaLnBrk="0" fontAlgn="base" hangingPunct="0">
              <a:spcBef>
                <a:spcPct val="30000"/>
              </a:spcBef>
              <a:spcAft>
                <a:spcPct val="0"/>
              </a:spcAft>
              <a:defRPr kumimoji="1" sz="1300">
                <a:solidFill>
                  <a:schemeClr val="tx1"/>
                </a:solidFill>
                <a:latin typeface="Arial Narrow" pitchFamily="34" charset="0"/>
              </a:defRPr>
            </a:lvl7pPr>
            <a:lvl8pPr marL="3554813" indent="-232494" defTabSz="985576" eaLnBrk="0" fontAlgn="base" hangingPunct="0">
              <a:spcBef>
                <a:spcPct val="30000"/>
              </a:spcBef>
              <a:spcAft>
                <a:spcPct val="0"/>
              </a:spcAft>
              <a:defRPr kumimoji="1" sz="1300">
                <a:solidFill>
                  <a:schemeClr val="tx1"/>
                </a:solidFill>
                <a:latin typeface="Arial Narrow" pitchFamily="34" charset="0"/>
              </a:defRPr>
            </a:lvl8pPr>
            <a:lvl9pPr marL="4040019" indent="-232494" defTabSz="985576" eaLnBrk="0" fontAlgn="base" hangingPunct="0">
              <a:spcBef>
                <a:spcPct val="30000"/>
              </a:spcBef>
              <a:spcAft>
                <a:spcPct val="0"/>
              </a:spcAft>
              <a:defRPr kumimoji="1" sz="13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42</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27318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63" eaLnBrk="0" hangingPunct="0">
              <a:defRPr kumimoji="1" sz="1200">
                <a:solidFill>
                  <a:schemeClr val="tx1"/>
                </a:solidFill>
                <a:latin typeface="Times New Roman" pitchFamily="18" charset="0"/>
              </a:defRPr>
            </a:lvl1pPr>
            <a:lvl2pPr marL="714279" indent="-274601" defTabSz="928563" eaLnBrk="0" hangingPunct="0">
              <a:spcBef>
                <a:spcPct val="30000"/>
              </a:spcBef>
              <a:defRPr kumimoji="1" sz="1200">
                <a:solidFill>
                  <a:schemeClr val="tx1"/>
                </a:solidFill>
                <a:latin typeface="Arial Narrow" pitchFamily="34" charset="0"/>
              </a:defRPr>
            </a:lvl2pPr>
            <a:lvl3pPr marL="1098402" indent="-219045" defTabSz="928563" eaLnBrk="0" hangingPunct="0">
              <a:spcBef>
                <a:spcPct val="30000"/>
              </a:spcBef>
              <a:defRPr kumimoji="1" sz="1200">
                <a:solidFill>
                  <a:schemeClr val="tx1"/>
                </a:solidFill>
                <a:latin typeface="Arial Narrow" pitchFamily="34" charset="0"/>
              </a:defRPr>
            </a:lvl3pPr>
            <a:lvl4pPr marL="1538080" indent="-219045" defTabSz="928563" eaLnBrk="0" hangingPunct="0">
              <a:spcBef>
                <a:spcPct val="30000"/>
              </a:spcBef>
              <a:defRPr kumimoji="1" sz="1200">
                <a:solidFill>
                  <a:schemeClr val="tx1"/>
                </a:solidFill>
                <a:latin typeface="Arial Narrow" pitchFamily="34" charset="0"/>
              </a:defRPr>
            </a:lvl4pPr>
            <a:lvl5pPr marL="1977759" indent="-219045" defTabSz="928563" eaLnBrk="0" hangingPunct="0">
              <a:spcBef>
                <a:spcPct val="30000"/>
              </a:spcBef>
              <a:defRPr kumimoji="1" sz="1200">
                <a:solidFill>
                  <a:schemeClr val="tx1"/>
                </a:solidFill>
                <a:latin typeface="Arial Narrow" pitchFamily="34" charset="0"/>
              </a:defRPr>
            </a:lvl5pPr>
            <a:lvl6pPr marL="2434897" indent="-219045" defTabSz="928563" eaLnBrk="0" fontAlgn="base" hangingPunct="0">
              <a:spcBef>
                <a:spcPct val="30000"/>
              </a:spcBef>
              <a:spcAft>
                <a:spcPct val="0"/>
              </a:spcAft>
              <a:defRPr kumimoji="1" sz="1200">
                <a:solidFill>
                  <a:schemeClr val="tx1"/>
                </a:solidFill>
                <a:latin typeface="Arial Narrow" pitchFamily="34" charset="0"/>
              </a:defRPr>
            </a:lvl6pPr>
            <a:lvl7pPr marL="2892036" indent="-219045" defTabSz="928563" eaLnBrk="0" fontAlgn="base" hangingPunct="0">
              <a:spcBef>
                <a:spcPct val="30000"/>
              </a:spcBef>
              <a:spcAft>
                <a:spcPct val="0"/>
              </a:spcAft>
              <a:defRPr kumimoji="1" sz="1200">
                <a:solidFill>
                  <a:schemeClr val="tx1"/>
                </a:solidFill>
                <a:latin typeface="Arial Narrow" pitchFamily="34" charset="0"/>
              </a:defRPr>
            </a:lvl7pPr>
            <a:lvl8pPr marL="3349173" indent="-219045" defTabSz="928563" eaLnBrk="0" fontAlgn="base" hangingPunct="0">
              <a:spcBef>
                <a:spcPct val="30000"/>
              </a:spcBef>
              <a:spcAft>
                <a:spcPct val="0"/>
              </a:spcAft>
              <a:defRPr kumimoji="1" sz="1200">
                <a:solidFill>
                  <a:schemeClr val="tx1"/>
                </a:solidFill>
                <a:latin typeface="Arial Narrow" pitchFamily="34" charset="0"/>
              </a:defRPr>
            </a:lvl8pPr>
            <a:lvl9pPr marL="3806312" indent="-219045" defTabSz="92856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43</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84711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4D469C-25D2-4C4B-B5F9-43C9510706E8}"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2031713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73406" eaLnBrk="0" hangingPunct="0">
              <a:defRPr kumimoji="1" sz="1100">
                <a:solidFill>
                  <a:schemeClr val="tx1"/>
                </a:solidFill>
                <a:latin typeface="Times New Roman" pitchFamily="18" charset="0"/>
              </a:defRPr>
            </a:lvl1pPr>
            <a:lvl2pPr marL="671851" indent="-258290" defTabSz="873406" eaLnBrk="0" hangingPunct="0">
              <a:spcBef>
                <a:spcPct val="30000"/>
              </a:spcBef>
              <a:defRPr kumimoji="1" sz="1100">
                <a:solidFill>
                  <a:schemeClr val="tx1"/>
                </a:solidFill>
                <a:latin typeface="Arial Narrow" pitchFamily="34" charset="0"/>
              </a:defRPr>
            </a:lvl2pPr>
            <a:lvl3pPr marL="1033157" indent="-206034" defTabSz="873406" eaLnBrk="0" hangingPunct="0">
              <a:spcBef>
                <a:spcPct val="30000"/>
              </a:spcBef>
              <a:defRPr kumimoji="1" sz="1100">
                <a:solidFill>
                  <a:schemeClr val="tx1"/>
                </a:solidFill>
                <a:latin typeface="Arial Narrow" pitchFamily="34" charset="0"/>
              </a:defRPr>
            </a:lvl3pPr>
            <a:lvl4pPr marL="1446718" indent="-206034" defTabSz="873406" eaLnBrk="0" hangingPunct="0">
              <a:spcBef>
                <a:spcPct val="30000"/>
              </a:spcBef>
              <a:defRPr kumimoji="1" sz="1100">
                <a:solidFill>
                  <a:schemeClr val="tx1"/>
                </a:solidFill>
                <a:latin typeface="Arial Narrow" pitchFamily="34" charset="0"/>
              </a:defRPr>
            </a:lvl4pPr>
            <a:lvl5pPr marL="1860280" indent="-206034" defTabSz="873406" eaLnBrk="0" hangingPunct="0">
              <a:spcBef>
                <a:spcPct val="30000"/>
              </a:spcBef>
              <a:defRPr kumimoji="1" sz="1100">
                <a:solidFill>
                  <a:schemeClr val="tx1"/>
                </a:solidFill>
                <a:latin typeface="Arial Narrow" pitchFamily="34" charset="0"/>
              </a:defRPr>
            </a:lvl5pPr>
            <a:lvl6pPr marL="2290264" indent="-206034" defTabSz="873406" eaLnBrk="0" fontAlgn="base" hangingPunct="0">
              <a:spcBef>
                <a:spcPct val="30000"/>
              </a:spcBef>
              <a:spcAft>
                <a:spcPct val="0"/>
              </a:spcAft>
              <a:defRPr kumimoji="1" sz="1100">
                <a:solidFill>
                  <a:schemeClr val="tx1"/>
                </a:solidFill>
                <a:latin typeface="Arial Narrow" pitchFamily="34" charset="0"/>
              </a:defRPr>
            </a:lvl6pPr>
            <a:lvl7pPr marL="2720249" indent="-206034" defTabSz="873406" eaLnBrk="0" fontAlgn="base" hangingPunct="0">
              <a:spcBef>
                <a:spcPct val="30000"/>
              </a:spcBef>
              <a:spcAft>
                <a:spcPct val="0"/>
              </a:spcAft>
              <a:defRPr kumimoji="1" sz="1100">
                <a:solidFill>
                  <a:schemeClr val="tx1"/>
                </a:solidFill>
                <a:latin typeface="Arial Narrow" pitchFamily="34" charset="0"/>
              </a:defRPr>
            </a:lvl7pPr>
            <a:lvl8pPr marL="3150232" indent="-206034" defTabSz="873406" eaLnBrk="0" fontAlgn="base" hangingPunct="0">
              <a:spcBef>
                <a:spcPct val="30000"/>
              </a:spcBef>
              <a:spcAft>
                <a:spcPct val="0"/>
              </a:spcAft>
              <a:defRPr kumimoji="1" sz="1100">
                <a:solidFill>
                  <a:schemeClr val="tx1"/>
                </a:solidFill>
                <a:latin typeface="Arial Narrow" pitchFamily="34" charset="0"/>
              </a:defRPr>
            </a:lvl8pPr>
            <a:lvl9pPr marL="3580217" indent="-206034" defTabSz="873406" eaLnBrk="0" fontAlgn="base" hangingPunct="0">
              <a:spcBef>
                <a:spcPct val="30000"/>
              </a:spcBef>
              <a:spcAft>
                <a:spcPct val="0"/>
              </a:spcAft>
              <a:defRPr kumimoji="1" sz="11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46</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877611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73406" eaLnBrk="0" hangingPunct="0">
              <a:defRPr kumimoji="1" sz="1100">
                <a:solidFill>
                  <a:schemeClr val="tx1"/>
                </a:solidFill>
                <a:latin typeface="Times New Roman" pitchFamily="18" charset="0"/>
              </a:defRPr>
            </a:lvl1pPr>
            <a:lvl2pPr marL="671851" indent="-258290" defTabSz="873406" eaLnBrk="0" hangingPunct="0">
              <a:spcBef>
                <a:spcPct val="30000"/>
              </a:spcBef>
              <a:defRPr kumimoji="1" sz="1100">
                <a:solidFill>
                  <a:schemeClr val="tx1"/>
                </a:solidFill>
                <a:latin typeface="Arial Narrow" pitchFamily="34" charset="0"/>
              </a:defRPr>
            </a:lvl2pPr>
            <a:lvl3pPr marL="1033157" indent="-206034" defTabSz="873406" eaLnBrk="0" hangingPunct="0">
              <a:spcBef>
                <a:spcPct val="30000"/>
              </a:spcBef>
              <a:defRPr kumimoji="1" sz="1100">
                <a:solidFill>
                  <a:schemeClr val="tx1"/>
                </a:solidFill>
                <a:latin typeface="Arial Narrow" pitchFamily="34" charset="0"/>
              </a:defRPr>
            </a:lvl3pPr>
            <a:lvl4pPr marL="1446718" indent="-206034" defTabSz="873406" eaLnBrk="0" hangingPunct="0">
              <a:spcBef>
                <a:spcPct val="30000"/>
              </a:spcBef>
              <a:defRPr kumimoji="1" sz="1100">
                <a:solidFill>
                  <a:schemeClr val="tx1"/>
                </a:solidFill>
                <a:latin typeface="Arial Narrow" pitchFamily="34" charset="0"/>
              </a:defRPr>
            </a:lvl4pPr>
            <a:lvl5pPr marL="1860280" indent="-206034" defTabSz="873406" eaLnBrk="0" hangingPunct="0">
              <a:spcBef>
                <a:spcPct val="30000"/>
              </a:spcBef>
              <a:defRPr kumimoji="1" sz="1100">
                <a:solidFill>
                  <a:schemeClr val="tx1"/>
                </a:solidFill>
                <a:latin typeface="Arial Narrow" pitchFamily="34" charset="0"/>
              </a:defRPr>
            </a:lvl5pPr>
            <a:lvl6pPr marL="2290264" indent="-206034" defTabSz="873406" eaLnBrk="0" fontAlgn="base" hangingPunct="0">
              <a:spcBef>
                <a:spcPct val="30000"/>
              </a:spcBef>
              <a:spcAft>
                <a:spcPct val="0"/>
              </a:spcAft>
              <a:defRPr kumimoji="1" sz="1100">
                <a:solidFill>
                  <a:schemeClr val="tx1"/>
                </a:solidFill>
                <a:latin typeface="Arial Narrow" pitchFamily="34" charset="0"/>
              </a:defRPr>
            </a:lvl6pPr>
            <a:lvl7pPr marL="2720249" indent="-206034" defTabSz="873406" eaLnBrk="0" fontAlgn="base" hangingPunct="0">
              <a:spcBef>
                <a:spcPct val="30000"/>
              </a:spcBef>
              <a:spcAft>
                <a:spcPct val="0"/>
              </a:spcAft>
              <a:defRPr kumimoji="1" sz="1100">
                <a:solidFill>
                  <a:schemeClr val="tx1"/>
                </a:solidFill>
                <a:latin typeface="Arial Narrow" pitchFamily="34" charset="0"/>
              </a:defRPr>
            </a:lvl7pPr>
            <a:lvl8pPr marL="3150232" indent="-206034" defTabSz="873406" eaLnBrk="0" fontAlgn="base" hangingPunct="0">
              <a:spcBef>
                <a:spcPct val="30000"/>
              </a:spcBef>
              <a:spcAft>
                <a:spcPct val="0"/>
              </a:spcAft>
              <a:defRPr kumimoji="1" sz="1100">
                <a:solidFill>
                  <a:schemeClr val="tx1"/>
                </a:solidFill>
                <a:latin typeface="Arial Narrow" pitchFamily="34" charset="0"/>
              </a:defRPr>
            </a:lvl8pPr>
            <a:lvl9pPr marL="3580217" indent="-206034" defTabSz="873406" eaLnBrk="0" fontAlgn="base" hangingPunct="0">
              <a:spcBef>
                <a:spcPct val="30000"/>
              </a:spcBef>
              <a:spcAft>
                <a:spcPct val="0"/>
              </a:spcAft>
              <a:defRPr kumimoji="1" sz="11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47</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587348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406" eaLnBrk="0" hangingPunct="0">
              <a:defRPr kumimoji="1" sz="1100">
                <a:solidFill>
                  <a:schemeClr val="tx1"/>
                </a:solidFill>
                <a:latin typeface="Times New Roman" pitchFamily="18" charset="0"/>
              </a:defRPr>
            </a:lvl1pPr>
            <a:lvl2pPr marL="671851" indent="-258290" defTabSz="873406" eaLnBrk="0" hangingPunct="0">
              <a:spcBef>
                <a:spcPct val="30000"/>
              </a:spcBef>
              <a:defRPr kumimoji="1" sz="1100">
                <a:solidFill>
                  <a:schemeClr val="tx1"/>
                </a:solidFill>
                <a:latin typeface="Arial Narrow" pitchFamily="34" charset="0"/>
              </a:defRPr>
            </a:lvl2pPr>
            <a:lvl3pPr marL="1033157" indent="-206034" defTabSz="873406" eaLnBrk="0" hangingPunct="0">
              <a:spcBef>
                <a:spcPct val="30000"/>
              </a:spcBef>
              <a:defRPr kumimoji="1" sz="1100">
                <a:solidFill>
                  <a:schemeClr val="tx1"/>
                </a:solidFill>
                <a:latin typeface="Arial Narrow" pitchFamily="34" charset="0"/>
              </a:defRPr>
            </a:lvl3pPr>
            <a:lvl4pPr marL="1446718" indent="-206034" defTabSz="873406" eaLnBrk="0" hangingPunct="0">
              <a:spcBef>
                <a:spcPct val="30000"/>
              </a:spcBef>
              <a:defRPr kumimoji="1" sz="1100">
                <a:solidFill>
                  <a:schemeClr val="tx1"/>
                </a:solidFill>
                <a:latin typeface="Arial Narrow" pitchFamily="34" charset="0"/>
              </a:defRPr>
            </a:lvl4pPr>
            <a:lvl5pPr marL="1860280" indent="-206034" defTabSz="873406" eaLnBrk="0" hangingPunct="0">
              <a:spcBef>
                <a:spcPct val="30000"/>
              </a:spcBef>
              <a:defRPr kumimoji="1" sz="1100">
                <a:solidFill>
                  <a:schemeClr val="tx1"/>
                </a:solidFill>
                <a:latin typeface="Arial Narrow" pitchFamily="34" charset="0"/>
              </a:defRPr>
            </a:lvl5pPr>
            <a:lvl6pPr marL="2290264" indent="-206034" defTabSz="873406" eaLnBrk="0" fontAlgn="base" hangingPunct="0">
              <a:spcBef>
                <a:spcPct val="30000"/>
              </a:spcBef>
              <a:spcAft>
                <a:spcPct val="0"/>
              </a:spcAft>
              <a:defRPr kumimoji="1" sz="1100">
                <a:solidFill>
                  <a:schemeClr val="tx1"/>
                </a:solidFill>
                <a:latin typeface="Arial Narrow" pitchFamily="34" charset="0"/>
              </a:defRPr>
            </a:lvl6pPr>
            <a:lvl7pPr marL="2720249" indent="-206034" defTabSz="873406" eaLnBrk="0" fontAlgn="base" hangingPunct="0">
              <a:spcBef>
                <a:spcPct val="30000"/>
              </a:spcBef>
              <a:spcAft>
                <a:spcPct val="0"/>
              </a:spcAft>
              <a:defRPr kumimoji="1" sz="1100">
                <a:solidFill>
                  <a:schemeClr val="tx1"/>
                </a:solidFill>
                <a:latin typeface="Arial Narrow" pitchFamily="34" charset="0"/>
              </a:defRPr>
            </a:lvl7pPr>
            <a:lvl8pPr marL="3150232" indent="-206034" defTabSz="873406" eaLnBrk="0" fontAlgn="base" hangingPunct="0">
              <a:spcBef>
                <a:spcPct val="30000"/>
              </a:spcBef>
              <a:spcAft>
                <a:spcPct val="0"/>
              </a:spcAft>
              <a:defRPr kumimoji="1" sz="1100">
                <a:solidFill>
                  <a:schemeClr val="tx1"/>
                </a:solidFill>
                <a:latin typeface="Arial Narrow" pitchFamily="34" charset="0"/>
              </a:defRPr>
            </a:lvl8pPr>
            <a:lvl9pPr marL="3580217" indent="-206034" defTabSz="873406" eaLnBrk="0" fontAlgn="base" hangingPunct="0">
              <a:spcBef>
                <a:spcPct val="30000"/>
              </a:spcBef>
              <a:spcAft>
                <a:spcPct val="0"/>
              </a:spcAft>
              <a:defRPr kumimoji="1" sz="11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48</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052983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63" eaLnBrk="0" hangingPunct="0">
              <a:defRPr kumimoji="1" sz="1200">
                <a:solidFill>
                  <a:schemeClr val="tx1"/>
                </a:solidFill>
                <a:latin typeface="Times New Roman" pitchFamily="18" charset="0"/>
              </a:defRPr>
            </a:lvl1pPr>
            <a:lvl2pPr marL="714279" indent="-274601" defTabSz="928563" eaLnBrk="0" hangingPunct="0">
              <a:spcBef>
                <a:spcPct val="30000"/>
              </a:spcBef>
              <a:defRPr kumimoji="1" sz="1200">
                <a:solidFill>
                  <a:schemeClr val="tx1"/>
                </a:solidFill>
                <a:latin typeface="Arial Narrow" pitchFamily="34" charset="0"/>
              </a:defRPr>
            </a:lvl2pPr>
            <a:lvl3pPr marL="1098402" indent="-219045" defTabSz="928563" eaLnBrk="0" hangingPunct="0">
              <a:spcBef>
                <a:spcPct val="30000"/>
              </a:spcBef>
              <a:defRPr kumimoji="1" sz="1200">
                <a:solidFill>
                  <a:schemeClr val="tx1"/>
                </a:solidFill>
                <a:latin typeface="Arial Narrow" pitchFamily="34" charset="0"/>
              </a:defRPr>
            </a:lvl3pPr>
            <a:lvl4pPr marL="1538080" indent="-219045" defTabSz="928563" eaLnBrk="0" hangingPunct="0">
              <a:spcBef>
                <a:spcPct val="30000"/>
              </a:spcBef>
              <a:defRPr kumimoji="1" sz="1200">
                <a:solidFill>
                  <a:schemeClr val="tx1"/>
                </a:solidFill>
                <a:latin typeface="Arial Narrow" pitchFamily="34" charset="0"/>
              </a:defRPr>
            </a:lvl4pPr>
            <a:lvl5pPr marL="1977759" indent="-219045" defTabSz="928563" eaLnBrk="0" hangingPunct="0">
              <a:spcBef>
                <a:spcPct val="30000"/>
              </a:spcBef>
              <a:defRPr kumimoji="1" sz="1200">
                <a:solidFill>
                  <a:schemeClr val="tx1"/>
                </a:solidFill>
                <a:latin typeface="Arial Narrow" pitchFamily="34" charset="0"/>
              </a:defRPr>
            </a:lvl5pPr>
            <a:lvl6pPr marL="2434897" indent="-219045" defTabSz="928563" eaLnBrk="0" fontAlgn="base" hangingPunct="0">
              <a:spcBef>
                <a:spcPct val="30000"/>
              </a:spcBef>
              <a:spcAft>
                <a:spcPct val="0"/>
              </a:spcAft>
              <a:defRPr kumimoji="1" sz="1200">
                <a:solidFill>
                  <a:schemeClr val="tx1"/>
                </a:solidFill>
                <a:latin typeface="Arial Narrow" pitchFamily="34" charset="0"/>
              </a:defRPr>
            </a:lvl6pPr>
            <a:lvl7pPr marL="2892036" indent="-219045" defTabSz="928563" eaLnBrk="0" fontAlgn="base" hangingPunct="0">
              <a:spcBef>
                <a:spcPct val="30000"/>
              </a:spcBef>
              <a:spcAft>
                <a:spcPct val="0"/>
              </a:spcAft>
              <a:defRPr kumimoji="1" sz="1200">
                <a:solidFill>
                  <a:schemeClr val="tx1"/>
                </a:solidFill>
                <a:latin typeface="Arial Narrow" pitchFamily="34" charset="0"/>
              </a:defRPr>
            </a:lvl7pPr>
            <a:lvl8pPr marL="3349173" indent="-219045" defTabSz="928563" eaLnBrk="0" fontAlgn="base" hangingPunct="0">
              <a:spcBef>
                <a:spcPct val="30000"/>
              </a:spcBef>
              <a:spcAft>
                <a:spcPct val="0"/>
              </a:spcAft>
              <a:defRPr kumimoji="1" sz="1200">
                <a:solidFill>
                  <a:schemeClr val="tx1"/>
                </a:solidFill>
                <a:latin typeface="Arial Narrow" pitchFamily="34" charset="0"/>
              </a:defRPr>
            </a:lvl8pPr>
            <a:lvl9pPr marL="3806312" indent="-219045" defTabSz="92856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49</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987146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6010" eaLnBrk="0" hangingPunct="0">
              <a:defRPr kumimoji="1" sz="1300">
                <a:solidFill>
                  <a:schemeClr val="tx1"/>
                </a:solidFill>
                <a:latin typeface="Times New Roman" panose="02020603050405020304" pitchFamily="18" charset="0"/>
              </a:defRPr>
            </a:lvl1pPr>
            <a:lvl2pPr marL="788460" indent="-303254" defTabSz="1026010" eaLnBrk="0" hangingPunct="0">
              <a:spcBef>
                <a:spcPct val="30000"/>
              </a:spcBef>
              <a:defRPr kumimoji="1" sz="1300">
                <a:solidFill>
                  <a:schemeClr val="tx1"/>
                </a:solidFill>
                <a:latin typeface="Arial Narrow" panose="020B0606020202030204" pitchFamily="34" charset="0"/>
              </a:defRPr>
            </a:lvl2pPr>
            <a:lvl3pPr marL="1213016" indent="-242604" defTabSz="1026010" eaLnBrk="0" hangingPunct="0">
              <a:spcBef>
                <a:spcPct val="30000"/>
              </a:spcBef>
              <a:defRPr kumimoji="1" sz="1300">
                <a:solidFill>
                  <a:schemeClr val="tx1"/>
                </a:solidFill>
                <a:latin typeface="Arial Narrow" panose="020B0606020202030204" pitchFamily="34" charset="0"/>
              </a:defRPr>
            </a:lvl3pPr>
            <a:lvl4pPr marL="1698223" indent="-242604" defTabSz="1026010" eaLnBrk="0" hangingPunct="0">
              <a:spcBef>
                <a:spcPct val="30000"/>
              </a:spcBef>
              <a:defRPr kumimoji="1" sz="1300">
                <a:solidFill>
                  <a:schemeClr val="tx1"/>
                </a:solidFill>
                <a:latin typeface="Arial Narrow" panose="020B0606020202030204" pitchFamily="34" charset="0"/>
              </a:defRPr>
            </a:lvl4pPr>
            <a:lvl5pPr marL="2183430" indent="-242604" defTabSz="1026010" eaLnBrk="0" hangingPunct="0">
              <a:spcBef>
                <a:spcPct val="30000"/>
              </a:spcBef>
              <a:defRPr kumimoji="1" sz="1300">
                <a:solidFill>
                  <a:schemeClr val="tx1"/>
                </a:solidFill>
                <a:latin typeface="Arial Narrow" panose="020B0606020202030204" pitchFamily="34" charset="0"/>
              </a:defRPr>
            </a:lvl5pPr>
            <a:lvl6pPr marL="2668636" indent="-242604" defTabSz="1026010" eaLnBrk="0" fontAlgn="base" hangingPunct="0">
              <a:spcBef>
                <a:spcPct val="30000"/>
              </a:spcBef>
              <a:spcAft>
                <a:spcPct val="0"/>
              </a:spcAft>
              <a:defRPr kumimoji="1" sz="1300">
                <a:solidFill>
                  <a:schemeClr val="tx1"/>
                </a:solidFill>
                <a:latin typeface="Arial Narrow" panose="020B0606020202030204" pitchFamily="34" charset="0"/>
              </a:defRPr>
            </a:lvl6pPr>
            <a:lvl7pPr marL="3153844" indent="-242604" defTabSz="1026010" eaLnBrk="0" fontAlgn="base" hangingPunct="0">
              <a:spcBef>
                <a:spcPct val="30000"/>
              </a:spcBef>
              <a:spcAft>
                <a:spcPct val="0"/>
              </a:spcAft>
              <a:defRPr kumimoji="1" sz="1300">
                <a:solidFill>
                  <a:schemeClr val="tx1"/>
                </a:solidFill>
                <a:latin typeface="Arial Narrow" panose="020B0606020202030204" pitchFamily="34" charset="0"/>
              </a:defRPr>
            </a:lvl7pPr>
            <a:lvl8pPr marL="3639050" indent="-242604" defTabSz="1026010" eaLnBrk="0" fontAlgn="base" hangingPunct="0">
              <a:spcBef>
                <a:spcPct val="30000"/>
              </a:spcBef>
              <a:spcAft>
                <a:spcPct val="0"/>
              </a:spcAft>
              <a:defRPr kumimoji="1" sz="1300">
                <a:solidFill>
                  <a:schemeClr val="tx1"/>
                </a:solidFill>
                <a:latin typeface="Arial Narrow" panose="020B0606020202030204" pitchFamily="34" charset="0"/>
              </a:defRPr>
            </a:lvl8pPr>
            <a:lvl9pPr marL="4124257" indent="-242604" defTabSz="1026010" eaLnBrk="0" fontAlgn="base" hangingPunct="0">
              <a:spcBef>
                <a:spcPct val="30000"/>
              </a:spcBef>
              <a:spcAft>
                <a:spcPct val="0"/>
              </a:spcAft>
              <a:defRPr kumimoji="1" sz="1300">
                <a:solidFill>
                  <a:schemeClr val="tx1"/>
                </a:solidFill>
                <a:latin typeface="Arial Narrow" panose="020B0606020202030204" pitchFamily="34" charset="0"/>
              </a:defRPr>
            </a:lvl9pPr>
          </a:lstStyle>
          <a:p>
            <a:pPr eaLnBrk="1" hangingPunct="1"/>
            <a:fld id="{BFF72102-AD0D-4666-8ED8-8ABDADF72E4A}" type="slidenum">
              <a:rPr kumimoji="0" lang="en-US" altLang="en-US">
                <a:solidFill>
                  <a:srgbClr val="000000"/>
                </a:solidFill>
                <a:latin typeface="Arial Narrow" panose="020B0606020202030204" pitchFamily="34" charset="0"/>
              </a:rPr>
              <a:pPr eaLnBrk="1" hangingPunct="1"/>
              <a:t>50</a:t>
            </a:fld>
            <a:endParaRPr kumimoji="0" lang="en-US" altLang="en-US">
              <a:solidFill>
                <a:srgbClr val="000000"/>
              </a:solidFill>
              <a:latin typeface="Arial Narrow" panose="020B060602020203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solidFill>
                <a:srgbClr val="2A36D8"/>
              </a:solidFill>
            </a:endParaRPr>
          </a:p>
        </p:txBody>
      </p:sp>
    </p:spTree>
    <p:extLst>
      <p:ext uri="{BB962C8B-B14F-4D97-AF65-F5344CB8AC3E}">
        <p14:creationId xmlns:p14="http://schemas.microsoft.com/office/powerpoint/2010/main" val="387872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63" eaLnBrk="0" hangingPunct="0">
              <a:defRPr kumimoji="1" sz="1200">
                <a:solidFill>
                  <a:schemeClr val="tx1"/>
                </a:solidFill>
                <a:latin typeface="Times New Roman" pitchFamily="18" charset="0"/>
              </a:defRPr>
            </a:lvl1pPr>
            <a:lvl2pPr marL="714279" indent="-274601" defTabSz="928563" eaLnBrk="0" hangingPunct="0">
              <a:spcBef>
                <a:spcPct val="30000"/>
              </a:spcBef>
              <a:defRPr kumimoji="1" sz="1200">
                <a:solidFill>
                  <a:schemeClr val="tx1"/>
                </a:solidFill>
                <a:latin typeface="Arial Narrow" pitchFamily="34" charset="0"/>
              </a:defRPr>
            </a:lvl2pPr>
            <a:lvl3pPr marL="1098402" indent="-219045" defTabSz="928563" eaLnBrk="0" hangingPunct="0">
              <a:spcBef>
                <a:spcPct val="30000"/>
              </a:spcBef>
              <a:defRPr kumimoji="1" sz="1200">
                <a:solidFill>
                  <a:schemeClr val="tx1"/>
                </a:solidFill>
                <a:latin typeface="Arial Narrow" pitchFamily="34" charset="0"/>
              </a:defRPr>
            </a:lvl3pPr>
            <a:lvl4pPr marL="1538080" indent="-219045" defTabSz="928563" eaLnBrk="0" hangingPunct="0">
              <a:spcBef>
                <a:spcPct val="30000"/>
              </a:spcBef>
              <a:defRPr kumimoji="1" sz="1200">
                <a:solidFill>
                  <a:schemeClr val="tx1"/>
                </a:solidFill>
                <a:latin typeface="Arial Narrow" pitchFamily="34" charset="0"/>
              </a:defRPr>
            </a:lvl4pPr>
            <a:lvl5pPr marL="1977759" indent="-219045" defTabSz="928563" eaLnBrk="0" hangingPunct="0">
              <a:spcBef>
                <a:spcPct val="30000"/>
              </a:spcBef>
              <a:defRPr kumimoji="1" sz="1200">
                <a:solidFill>
                  <a:schemeClr val="tx1"/>
                </a:solidFill>
                <a:latin typeface="Arial Narrow" pitchFamily="34" charset="0"/>
              </a:defRPr>
            </a:lvl5pPr>
            <a:lvl6pPr marL="2434897" indent="-219045" defTabSz="928563" eaLnBrk="0" fontAlgn="base" hangingPunct="0">
              <a:spcBef>
                <a:spcPct val="30000"/>
              </a:spcBef>
              <a:spcAft>
                <a:spcPct val="0"/>
              </a:spcAft>
              <a:defRPr kumimoji="1" sz="1200">
                <a:solidFill>
                  <a:schemeClr val="tx1"/>
                </a:solidFill>
                <a:latin typeface="Arial Narrow" pitchFamily="34" charset="0"/>
              </a:defRPr>
            </a:lvl6pPr>
            <a:lvl7pPr marL="2892036" indent="-219045" defTabSz="928563" eaLnBrk="0" fontAlgn="base" hangingPunct="0">
              <a:spcBef>
                <a:spcPct val="30000"/>
              </a:spcBef>
              <a:spcAft>
                <a:spcPct val="0"/>
              </a:spcAft>
              <a:defRPr kumimoji="1" sz="1200">
                <a:solidFill>
                  <a:schemeClr val="tx1"/>
                </a:solidFill>
                <a:latin typeface="Arial Narrow" pitchFamily="34" charset="0"/>
              </a:defRPr>
            </a:lvl7pPr>
            <a:lvl8pPr marL="3349173" indent="-219045" defTabSz="928563" eaLnBrk="0" fontAlgn="base" hangingPunct="0">
              <a:spcBef>
                <a:spcPct val="30000"/>
              </a:spcBef>
              <a:spcAft>
                <a:spcPct val="0"/>
              </a:spcAft>
              <a:defRPr kumimoji="1" sz="1200">
                <a:solidFill>
                  <a:schemeClr val="tx1"/>
                </a:solidFill>
                <a:latin typeface="Arial Narrow" pitchFamily="34" charset="0"/>
              </a:defRPr>
            </a:lvl8pPr>
            <a:lvl9pPr marL="3806312" indent="-219045" defTabSz="92856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51</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pic>
        <p:nvPicPr>
          <p:cNvPr id="5" name="Picture 4"/>
          <p:cNvPicPr>
            <a:picLocks noChangeAspect="1"/>
          </p:cNvPicPr>
          <p:nvPr/>
        </p:nvPicPr>
        <p:blipFill>
          <a:blip r:embed="rId3"/>
          <a:stretch>
            <a:fillRect/>
          </a:stretch>
        </p:blipFill>
        <p:spPr>
          <a:xfrm>
            <a:off x="3940625" y="3434857"/>
            <a:ext cx="2183792" cy="3186333"/>
          </a:xfrm>
          <a:prstGeom prst="rect">
            <a:avLst/>
          </a:prstGeom>
        </p:spPr>
      </p:pic>
    </p:spTree>
    <p:extLst>
      <p:ext uri="{BB962C8B-B14F-4D97-AF65-F5344CB8AC3E}">
        <p14:creationId xmlns:p14="http://schemas.microsoft.com/office/powerpoint/2010/main" val="249761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5</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51492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576" eaLnBrk="0" hangingPunct="0">
              <a:defRPr kumimoji="1" sz="1300">
                <a:solidFill>
                  <a:schemeClr val="tx1"/>
                </a:solidFill>
                <a:latin typeface="Times New Roman" pitchFamily="18" charset="0"/>
              </a:defRPr>
            </a:lvl1pPr>
            <a:lvl2pPr marL="758136" indent="-291462" defTabSz="985576" eaLnBrk="0" hangingPunct="0">
              <a:spcBef>
                <a:spcPct val="30000"/>
              </a:spcBef>
              <a:defRPr kumimoji="1" sz="1300">
                <a:solidFill>
                  <a:schemeClr val="tx1"/>
                </a:solidFill>
                <a:latin typeface="Arial Narrow" pitchFamily="34" charset="0"/>
              </a:defRPr>
            </a:lvl2pPr>
            <a:lvl3pPr marL="1165843" indent="-232494" defTabSz="985576" eaLnBrk="0" hangingPunct="0">
              <a:spcBef>
                <a:spcPct val="30000"/>
              </a:spcBef>
              <a:defRPr kumimoji="1" sz="1300">
                <a:solidFill>
                  <a:schemeClr val="tx1"/>
                </a:solidFill>
                <a:latin typeface="Arial Narrow" pitchFamily="34" charset="0"/>
              </a:defRPr>
            </a:lvl3pPr>
            <a:lvl4pPr marL="1632519" indent="-232494" defTabSz="985576" eaLnBrk="0" hangingPunct="0">
              <a:spcBef>
                <a:spcPct val="30000"/>
              </a:spcBef>
              <a:defRPr kumimoji="1" sz="1300">
                <a:solidFill>
                  <a:schemeClr val="tx1"/>
                </a:solidFill>
                <a:latin typeface="Arial Narrow" pitchFamily="34" charset="0"/>
              </a:defRPr>
            </a:lvl4pPr>
            <a:lvl5pPr marL="2099193" indent="-232494" defTabSz="985576" eaLnBrk="0" hangingPunct="0">
              <a:spcBef>
                <a:spcPct val="30000"/>
              </a:spcBef>
              <a:defRPr kumimoji="1" sz="1300">
                <a:solidFill>
                  <a:schemeClr val="tx1"/>
                </a:solidFill>
                <a:latin typeface="Arial Narrow" pitchFamily="34" charset="0"/>
              </a:defRPr>
            </a:lvl5pPr>
            <a:lvl6pPr marL="2584400" indent="-232494" defTabSz="985576" eaLnBrk="0" fontAlgn="base" hangingPunct="0">
              <a:spcBef>
                <a:spcPct val="30000"/>
              </a:spcBef>
              <a:spcAft>
                <a:spcPct val="0"/>
              </a:spcAft>
              <a:defRPr kumimoji="1" sz="1300">
                <a:solidFill>
                  <a:schemeClr val="tx1"/>
                </a:solidFill>
                <a:latin typeface="Arial Narrow" pitchFamily="34" charset="0"/>
              </a:defRPr>
            </a:lvl6pPr>
            <a:lvl7pPr marL="3069606" indent="-232494" defTabSz="985576" eaLnBrk="0" fontAlgn="base" hangingPunct="0">
              <a:spcBef>
                <a:spcPct val="30000"/>
              </a:spcBef>
              <a:spcAft>
                <a:spcPct val="0"/>
              </a:spcAft>
              <a:defRPr kumimoji="1" sz="1300">
                <a:solidFill>
                  <a:schemeClr val="tx1"/>
                </a:solidFill>
                <a:latin typeface="Arial Narrow" pitchFamily="34" charset="0"/>
              </a:defRPr>
            </a:lvl7pPr>
            <a:lvl8pPr marL="3554813" indent="-232494" defTabSz="985576" eaLnBrk="0" fontAlgn="base" hangingPunct="0">
              <a:spcBef>
                <a:spcPct val="30000"/>
              </a:spcBef>
              <a:spcAft>
                <a:spcPct val="0"/>
              </a:spcAft>
              <a:defRPr kumimoji="1" sz="1300">
                <a:solidFill>
                  <a:schemeClr val="tx1"/>
                </a:solidFill>
                <a:latin typeface="Arial Narrow" pitchFamily="34" charset="0"/>
              </a:defRPr>
            </a:lvl8pPr>
            <a:lvl9pPr marL="4040019" indent="-232494" defTabSz="985576" eaLnBrk="0" fontAlgn="base" hangingPunct="0">
              <a:spcBef>
                <a:spcPct val="30000"/>
              </a:spcBef>
              <a:spcAft>
                <a:spcPct val="0"/>
              </a:spcAft>
              <a:defRPr kumimoji="1" sz="1300">
                <a:solidFill>
                  <a:schemeClr val="tx1"/>
                </a:solidFill>
                <a:latin typeface="Arial Narrow" pitchFamily="34" charset="0"/>
              </a:defRPr>
            </a:lvl9pPr>
          </a:lstStyle>
          <a:p>
            <a:pPr eaLnBrk="1" hangingPunct="1"/>
            <a:fld id="{06C0ECAD-80A7-4BA9-9007-F239E19DEDE0}" type="slidenum">
              <a:rPr kumimoji="0" lang="en-US" altLang="en-US" smtClean="0">
                <a:solidFill>
                  <a:srgbClr val="000000"/>
                </a:solidFill>
                <a:latin typeface="Arial Narrow" pitchFamily="34" charset="0"/>
              </a:rPr>
              <a:pPr eaLnBrk="1" hangingPunct="1"/>
              <a:t>52</a:t>
            </a:fld>
            <a:endParaRPr kumimoji="0" lang="en-US" altLang="en-US" smtClean="0">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50944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6</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6845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7</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155672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fld id="{E9FCC712-AF34-4BBF-ABC8-99F81BA4B055}" type="slidenum">
              <a:rPr kumimoji="0" lang="en-US" altLang="en-US" smtClean="0">
                <a:solidFill>
                  <a:srgbClr val="000000"/>
                </a:solidFill>
                <a:latin typeface="Arial Narrow" pitchFamily="34" charset="0"/>
              </a:rPr>
              <a:pPr eaLnBrk="1" hangingPunct="1"/>
              <a:t>8</a:t>
            </a:fld>
            <a:endParaRPr kumimoji="0" lang="en-US" altLang="en-US" smtClean="0">
              <a:solidFill>
                <a:srgbClr val="000000"/>
              </a:solidFill>
              <a:latin typeface="Arial Narrow"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40921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033" eaLnBrk="0" hangingPunct="0">
              <a:defRPr kumimoji="1" sz="1200">
                <a:solidFill>
                  <a:schemeClr val="tx1"/>
                </a:solidFill>
                <a:latin typeface="Times New Roman" pitchFamily="18" charset="0"/>
              </a:defRPr>
            </a:lvl1pPr>
            <a:lvl2pPr marL="713103" indent="-274149" defTabSz="927033" eaLnBrk="0" hangingPunct="0">
              <a:spcBef>
                <a:spcPct val="30000"/>
              </a:spcBef>
              <a:defRPr kumimoji="1" sz="1200">
                <a:solidFill>
                  <a:schemeClr val="tx1"/>
                </a:solidFill>
                <a:latin typeface="Arial Narrow" pitchFamily="34" charset="0"/>
              </a:defRPr>
            </a:lvl2pPr>
            <a:lvl3pPr marL="1096592" indent="-218684" defTabSz="927033" eaLnBrk="0" hangingPunct="0">
              <a:spcBef>
                <a:spcPct val="30000"/>
              </a:spcBef>
              <a:defRPr kumimoji="1" sz="1200">
                <a:solidFill>
                  <a:schemeClr val="tx1"/>
                </a:solidFill>
                <a:latin typeface="Arial Narrow" pitchFamily="34" charset="0"/>
              </a:defRPr>
            </a:lvl3pPr>
            <a:lvl4pPr marL="1535547" indent="-218684" defTabSz="927033" eaLnBrk="0" hangingPunct="0">
              <a:spcBef>
                <a:spcPct val="30000"/>
              </a:spcBef>
              <a:defRPr kumimoji="1" sz="1200">
                <a:solidFill>
                  <a:schemeClr val="tx1"/>
                </a:solidFill>
                <a:latin typeface="Arial Narrow" pitchFamily="34" charset="0"/>
              </a:defRPr>
            </a:lvl4pPr>
            <a:lvl5pPr marL="1974501" indent="-218684" defTabSz="927033" eaLnBrk="0" hangingPunct="0">
              <a:spcBef>
                <a:spcPct val="30000"/>
              </a:spcBef>
              <a:defRPr kumimoji="1" sz="1200">
                <a:solidFill>
                  <a:schemeClr val="tx1"/>
                </a:solidFill>
                <a:latin typeface="Arial Narrow" pitchFamily="34" charset="0"/>
              </a:defRPr>
            </a:lvl5pPr>
            <a:lvl6pPr marL="2430887" indent="-218684" defTabSz="927033" eaLnBrk="0" fontAlgn="base" hangingPunct="0">
              <a:spcBef>
                <a:spcPct val="30000"/>
              </a:spcBef>
              <a:spcAft>
                <a:spcPct val="0"/>
              </a:spcAft>
              <a:defRPr kumimoji="1" sz="1200">
                <a:solidFill>
                  <a:schemeClr val="tx1"/>
                </a:solidFill>
                <a:latin typeface="Arial Narrow" pitchFamily="34" charset="0"/>
              </a:defRPr>
            </a:lvl6pPr>
            <a:lvl7pPr marL="2887271" indent="-218684" defTabSz="927033" eaLnBrk="0" fontAlgn="base" hangingPunct="0">
              <a:spcBef>
                <a:spcPct val="30000"/>
              </a:spcBef>
              <a:spcAft>
                <a:spcPct val="0"/>
              </a:spcAft>
              <a:defRPr kumimoji="1" sz="1200">
                <a:solidFill>
                  <a:schemeClr val="tx1"/>
                </a:solidFill>
                <a:latin typeface="Arial Narrow" pitchFamily="34" charset="0"/>
              </a:defRPr>
            </a:lvl7pPr>
            <a:lvl8pPr marL="3343657" indent="-218684" defTabSz="927033" eaLnBrk="0" fontAlgn="base" hangingPunct="0">
              <a:spcBef>
                <a:spcPct val="30000"/>
              </a:spcBef>
              <a:spcAft>
                <a:spcPct val="0"/>
              </a:spcAft>
              <a:defRPr kumimoji="1" sz="1200">
                <a:solidFill>
                  <a:schemeClr val="tx1"/>
                </a:solidFill>
                <a:latin typeface="Arial Narrow" pitchFamily="34" charset="0"/>
              </a:defRPr>
            </a:lvl8pPr>
            <a:lvl9pPr marL="3800042" indent="-218684" defTabSz="927033" eaLnBrk="0" fontAlgn="base" hangingPunct="0">
              <a:spcBef>
                <a:spcPct val="30000"/>
              </a:spcBef>
              <a:spcAft>
                <a:spcPct val="0"/>
              </a:spcAft>
              <a:defRPr kumimoji="1" sz="1200">
                <a:solidFill>
                  <a:schemeClr val="tx1"/>
                </a:solidFill>
                <a:latin typeface="Arial Narrow" pitchFamily="34" charset="0"/>
              </a:defRPr>
            </a:lvl9pPr>
          </a:lstStyle>
          <a:p>
            <a:pPr eaLnBrk="1" hangingPunct="1">
              <a:defRPr/>
            </a:pPr>
            <a:fld id="{06C0ECAD-80A7-4BA9-9007-F239E19DEDE0}" type="slidenum">
              <a:rPr kumimoji="0" lang="en-US" altLang="en-US">
                <a:solidFill>
                  <a:srgbClr val="000000"/>
                </a:solidFill>
                <a:latin typeface="Arial Narrow" pitchFamily="34" charset="0"/>
              </a:rPr>
              <a:pPr eaLnBrk="1" hangingPunct="1">
                <a:defRPr/>
              </a:pPr>
              <a:t>9</a:t>
            </a:fld>
            <a:endParaRPr kumimoji="0" lang="en-US" altLang="en-US">
              <a:solidFill>
                <a:srgbClr val="000000"/>
              </a:solidFill>
              <a:latin typeface="Arial Narrow"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8399483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9"/>
          <p:cNvSpPr/>
          <p:nvPr userDrawn="1"/>
        </p:nvSpPr>
        <p:spPr>
          <a:xfrm>
            <a:off x="0" y="1447800"/>
            <a:ext cx="7162800" cy="17526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pic>
        <p:nvPicPr>
          <p:cNvPr id="5" name="Picture 7" descr="NASA_logo.gif"/>
          <p:cNvPicPr>
            <a:picLocks noChangeAspect="1"/>
          </p:cNvPicPr>
          <p:nvPr userDrawn="1"/>
        </p:nvPicPr>
        <p:blipFill>
          <a:blip r:embed="rId2" cstate="print"/>
          <a:srcRect/>
          <a:stretch>
            <a:fillRect/>
          </a:stretch>
        </p:blipFill>
        <p:spPr bwMode="auto">
          <a:xfrm>
            <a:off x="7924800" y="381000"/>
            <a:ext cx="947738" cy="762000"/>
          </a:xfrm>
          <a:prstGeom prst="rect">
            <a:avLst/>
          </a:prstGeom>
          <a:noFill/>
          <a:ln w="9525">
            <a:noFill/>
            <a:miter lim="800000"/>
            <a:headEnd/>
            <a:tailEnd/>
          </a:ln>
        </p:spPr>
      </p:pic>
      <p:sp>
        <p:nvSpPr>
          <p:cNvPr id="6" name="TextBox 5"/>
          <p:cNvSpPr txBox="1"/>
          <p:nvPr userDrawn="1"/>
        </p:nvSpPr>
        <p:spPr>
          <a:xfrm>
            <a:off x="39688" y="684213"/>
            <a:ext cx="2627312" cy="230187"/>
          </a:xfrm>
          <a:prstGeom prst="rect">
            <a:avLst/>
          </a:prstGeom>
          <a:noFill/>
        </p:spPr>
        <p:txBody>
          <a:bodyPr wrap="none">
            <a:spAutoFit/>
          </a:bodyPr>
          <a:lstStyle/>
          <a:p>
            <a:pPr>
              <a:defRPr/>
            </a:pPr>
            <a:r>
              <a:rPr lang="en-US" sz="900" dirty="0">
                <a:ea typeface="ヒラギノ角ゴ Pro W3" pitchFamily="-105" charset="-128"/>
              </a:rPr>
              <a:t>National Aeronautics and Space Administration</a:t>
            </a:r>
          </a:p>
        </p:txBody>
      </p:sp>
      <p:sp>
        <p:nvSpPr>
          <p:cNvPr id="7" name="Rectangle 10"/>
          <p:cNvSpPr/>
          <p:nvPr userDrawn="1"/>
        </p:nvSpPr>
        <p:spPr>
          <a:xfrm>
            <a:off x="0" y="1295400"/>
            <a:ext cx="7162800" cy="152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sp>
        <p:nvSpPr>
          <p:cNvPr id="8" name="Rectangle 11"/>
          <p:cNvSpPr/>
          <p:nvPr userDrawn="1"/>
        </p:nvSpPr>
        <p:spPr>
          <a:xfrm>
            <a:off x="0" y="3200400"/>
            <a:ext cx="7162800" cy="4603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sp>
        <p:nvSpPr>
          <p:cNvPr id="9" name="Rectangle 14"/>
          <p:cNvSpPr/>
          <p:nvPr userDrawn="1"/>
        </p:nvSpPr>
        <p:spPr>
          <a:xfrm>
            <a:off x="6781800" y="6248400"/>
            <a:ext cx="2057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sp>
        <p:nvSpPr>
          <p:cNvPr id="10" name="Rectangle 16"/>
          <p:cNvSpPr/>
          <p:nvPr userDrawn="1"/>
        </p:nvSpPr>
        <p:spPr>
          <a:xfrm>
            <a:off x="0" y="1447800"/>
            <a:ext cx="673100" cy="541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pic>
        <p:nvPicPr>
          <p:cNvPr id="11" name="Picture 17" descr="1.jpg"/>
          <p:cNvPicPr>
            <a:picLocks noChangeAspect="1"/>
          </p:cNvPicPr>
          <p:nvPr userDrawn="1"/>
        </p:nvPicPr>
        <p:blipFill>
          <a:blip r:embed="rId3" cstate="print"/>
          <a:srcRect/>
          <a:stretch>
            <a:fillRect/>
          </a:stretch>
        </p:blipFill>
        <p:spPr bwMode="auto">
          <a:xfrm>
            <a:off x="60325" y="1447800"/>
            <a:ext cx="549275" cy="549275"/>
          </a:xfrm>
          <a:prstGeom prst="rect">
            <a:avLst/>
          </a:prstGeom>
          <a:noFill/>
          <a:ln w="9525">
            <a:noFill/>
            <a:miter lim="800000"/>
            <a:headEnd/>
            <a:tailEnd/>
          </a:ln>
        </p:spPr>
      </p:pic>
      <p:pic>
        <p:nvPicPr>
          <p:cNvPr id="12" name="Picture 18" descr="2.jpg"/>
          <p:cNvPicPr>
            <a:picLocks noChangeAspect="1"/>
          </p:cNvPicPr>
          <p:nvPr userDrawn="1"/>
        </p:nvPicPr>
        <p:blipFill>
          <a:blip r:embed="rId4" cstate="print"/>
          <a:srcRect/>
          <a:stretch>
            <a:fillRect/>
          </a:stretch>
        </p:blipFill>
        <p:spPr bwMode="auto">
          <a:xfrm>
            <a:off x="60325" y="2046288"/>
            <a:ext cx="549275" cy="547687"/>
          </a:xfrm>
          <a:prstGeom prst="rect">
            <a:avLst/>
          </a:prstGeom>
          <a:noFill/>
          <a:ln w="9525">
            <a:noFill/>
            <a:miter lim="800000"/>
            <a:headEnd/>
            <a:tailEnd/>
          </a:ln>
        </p:spPr>
      </p:pic>
      <p:pic>
        <p:nvPicPr>
          <p:cNvPr id="14" name="Picture 19" descr="3.jpg"/>
          <p:cNvPicPr>
            <a:picLocks noChangeAspect="1"/>
          </p:cNvPicPr>
          <p:nvPr userDrawn="1"/>
        </p:nvPicPr>
        <p:blipFill>
          <a:blip r:embed="rId5" cstate="print"/>
          <a:srcRect/>
          <a:stretch>
            <a:fillRect/>
          </a:stretch>
        </p:blipFill>
        <p:spPr bwMode="auto">
          <a:xfrm>
            <a:off x="60325" y="2644775"/>
            <a:ext cx="549275" cy="547688"/>
          </a:xfrm>
          <a:prstGeom prst="rect">
            <a:avLst/>
          </a:prstGeom>
          <a:noFill/>
          <a:ln w="9525">
            <a:noFill/>
            <a:miter lim="800000"/>
            <a:headEnd/>
            <a:tailEnd/>
          </a:ln>
        </p:spPr>
      </p:pic>
      <p:pic>
        <p:nvPicPr>
          <p:cNvPr id="15" name="Picture 20" descr="4.jpg"/>
          <p:cNvPicPr>
            <a:picLocks noChangeAspect="1"/>
          </p:cNvPicPr>
          <p:nvPr userDrawn="1"/>
        </p:nvPicPr>
        <p:blipFill>
          <a:blip r:embed="rId6" cstate="print"/>
          <a:srcRect/>
          <a:stretch>
            <a:fillRect/>
          </a:stretch>
        </p:blipFill>
        <p:spPr bwMode="auto">
          <a:xfrm>
            <a:off x="60325" y="3241675"/>
            <a:ext cx="549275" cy="549275"/>
          </a:xfrm>
          <a:prstGeom prst="rect">
            <a:avLst/>
          </a:prstGeom>
          <a:noFill/>
          <a:ln w="9525">
            <a:noFill/>
            <a:miter lim="800000"/>
            <a:headEnd/>
            <a:tailEnd/>
          </a:ln>
        </p:spPr>
      </p:pic>
      <p:pic>
        <p:nvPicPr>
          <p:cNvPr id="16" name="Picture 21" descr="5.jpg"/>
          <p:cNvPicPr>
            <a:picLocks noChangeAspect="1"/>
          </p:cNvPicPr>
          <p:nvPr userDrawn="1"/>
        </p:nvPicPr>
        <p:blipFill>
          <a:blip r:embed="rId7" cstate="print"/>
          <a:srcRect/>
          <a:stretch>
            <a:fillRect/>
          </a:stretch>
        </p:blipFill>
        <p:spPr bwMode="auto">
          <a:xfrm>
            <a:off x="60325" y="3840163"/>
            <a:ext cx="549275" cy="549275"/>
          </a:xfrm>
          <a:prstGeom prst="rect">
            <a:avLst/>
          </a:prstGeom>
          <a:noFill/>
          <a:ln w="9525">
            <a:noFill/>
            <a:miter lim="800000"/>
            <a:headEnd/>
            <a:tailEnd/>
          </a:ln>
        </p:spPr>
      </p:pic>
      <p:pic>
        <p:nvPicPr>
          <p:cNvPr id="17" name="Picture 22" descr="6.jpg"/>
          <p:cNvPicPr>
            <a:picLocks noChangeAspect="1"/>
          </p:cNvPicPr>
          <p:nvPr userDrawn="1"/>
        </p:nvPicPr>
        <p:blipFill>
          <a:blip r:embed="rId8" cstate="print"/>
          <a:srcRect/>
          <a:stretch>
            <a:fillRect/>
          </a:stretch>
        </p:blipFill>
        <p:spPr bwMode="auto">
          <a:xfrm>
            <a:off x="60325" y="4438650"/>
            <a:ext cx="549275" cy="549275"/>
          </a:xfrm>
          <a:prstGeom prst="rect">
            <a:avLst/>
          </a:prstGeom>
          <a:noFill/>
          <a:ln w="9525">
            <a:noFill/>
            <a:miter lim="800000"/>
            <a:headEnd/>
            <a:tailEnd/>
          </a:ln>
        </p:spPr>
      </p:pic>
      <p:pic>
        <p:nvPicPr>
          <p:cNvPr id="18" name="Picture 23" descr="7.jpg"/>
          <p:cNvPicPr>
            <a:picLocks noChangeAspect="1"/>
          </p:cNvPicPr>
          <p:nvPr userDrawn="1"/>
        </p:nvPicPr>
        <p:blipFill>
          <a:blip r:embed="rId9" cstate="print"/>
          <a:srcRect/>
          <a:stretch>
            <a:fillRect/>
          </a:stretch>
        </p:blipFill>
        <p:spPr bwMode="auto">
          <a:xfrm>
            <a:off x="60325" y="5037138"/>
            <a:ext cx="549275" cy="547687"/>
          </a:xfrm>
          <a:prstGeom prst="rect">
            <a:avLst/>
          </a:prstGeom>
          <a:noFill/>
          <a:ln w="9525">
            <a:noFill/>
            <a:miter lim="800000"/>
            <a:headEnd/>
            <a:tailEnd/>
          </a:ln>
        </p:spPr>
      </p:pic>
      <p:pic>
        <p:nvPicPr>
          <p:cNvPr id="19" name="Picture 24" descr="8.jpg"/>
          <p:cNvPicPr>
            <a:picLocks noChangeAspect="1"/>
          </p:cNvPicPr>
          <p:nvPr userDrawn="1"/>
        </p:nvPicPr>
        <p:blipFill>
          <a:blip r:embed="rId10" cstate="print"/>
          <a:srcRect/>
          <a:stretch>
            <a:fillRect/>
          </a:stretch>
        </p:blipFill>
        <p:spPr bwMode="auto">
          <a:xfrm>
            <a:off x="60325" y="5635625"/>
            <a:ext cx="549275" cy="547688"/>
          </a:xfrm>
          <a:prstGeom prst="rect">
            <a:avLst/>
          </a:prstGeom>
          <a:noFill/>
          <a:ln w="9525">
            <a:noFill/>
            <a:miter lim="800000"/>
            <a:headEnd/>
            <a:tailEnd/>
          </a:ln>
        </p:spPr>
      </p:pic>
      <p:pic>
        <p:nvPicPr>
          <p:cNvPr id="20" name="Picture 25" descr="9.jpg"/>
          <p:cNvPicPr>
            <a:picLocks noChangeAspect="1"/>
          </p:cNvPicPr>
          <p:nvPr userDrawn="1"/>
        </p:nvPicPr>
        <p:blipFill>
          <a:blip r:embed="rId11" cstate="print"/>
          <a:srcRect/>
          <a:stretch>
            <a:fillRect/>
          </a:stretch>
        </p:blipFill>
        <p:spPr bwMode="auto">
          <a:xfrm>
            <a:off x="60325" y="6232525"/>
            <a:ext cx="549275" cy="549275"/>
          </a:xfrm>
          <a:prstGeom prst="rect">
            <a:avLst/>
          </a:prstGeom>
          <a:noFill/>
          <a:ln w="9525">
            <a:noFill/>
            <a:miter lim="800000"/>
            <a:headEnd/>
            <a:tailEnd/>
          </a:ln>
        </p:spPr>
      </p:pic>
      <p:sp>
        <p:nvSpPr>
          <p:cNvPr id="21" name="Rectangle 26"/>
          <p:cNvSpPr/>
          <p:nvPr userDrawn="1"/>
        </p:nvSpPr>
        <p:spPr>
          <a:xfrm rot="10800000">
            <a:off x="12699" y="1449387"/>
            <a:ext cx="673100" cy="5410200"/>
          </a:xfrm>
          <a:prstGeom prst="rect">
            <a:avLst/>
          </a:prstGeom>
          <a:gradFill>
            <a:gsLst>
              <a:gs pos="0">
                <a:srgbClr val="000000"/>
              </a:gs>
              <a:gs pos="50000">
                <a:srgbClr val="0061AA">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sp>
        <p:nvSpPr>
          <p:cNvPr id="2" name="Title 1"/>
          <p:cNvSpPr>
            <a:spLocks noGrp="1"/>
          </p:cNvSpPr>
          <p:nvPr>
            <p:ph type="ctrTitle"/>
          </p:nvPr>
        </p:nvSpPr>
        <p:spPr>
          <a:xfrm>
            <a:off x="685800" y="1597025"/>
            <a:ext cx="6324600" cy="1470025"/>
          </a:xfrm>
        </p:spPr>
        <p:txBody>
          <a:bodyPr/>
          <a:lstStyle>
            <a:lvl1pPr algn="l">
              <a:defRPr sz="4400">
                <a:solidFill>
                  <a:schemeClr val="bg1"/>
                </a:solidFill>
              </a:defRPr>
            </a:lvl1pPr>
          </a:lstStyle>
          <a:p>
            <a:endParaRPr lang="en-US" dirty="0"/>
          </a:p>
        </p:txBody>
      </p:sp>
      <p:sp>
        <p:nvSpPr>
          <p:cNvPr id="13" name="Subtitle 2"/>
          <p:cNvSpPr>
            <a:spLocks noGrp="1"/>
          </p:cNvSpPr>
          <p:nvPr>
            <p:ph type="subTitle" idx="1"/>
          </p:nvPr>
        </p:nvSpPr>
        <p:spPr>
          <a:xfrm>
            <a:off x="685800" y="3276600"/>
            <a:ext cx="6324600" cy="304800"/>
          </a:xfrm>
        </p:spPr>
        <p:txBody>
          <a:bodyPr>
            <a:noAutofit/>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Date Placeholder 3"/>
          <p:cNvSpPr>
            <a:spLocks noGrp="1"/>
          </p:cNvSpPr>
          <p:nvPr>
            <p:ph type="dt" sz="half" idx="10"/>
          </p:nvPr>
        </p:nvSpPr>
        <p:spPr/>
        <p:txBody>
          <a:bodyPr/>
          <a:lstStyle>
            <a:lvl1pPr>
              <a:defRPr/>
            </a:lvl1pPr>
          </a:lstStyle>
          <a:p>
            <a:pPr>
              <a:defRPr/>
            </a:pPr>
            <a:fld id="{0DF71051-F193-4AC3-89C7-A363E39806F7}" type="datetime1">
              <a:rPr lang="en-US"/>
              <a:pPr>
                <a:defRPr/>
              </a:pPr>
              <a:t>4/30/2020</a:t>
            </a:fld>
            <a:endParaRPr lang="en-US" dirty="0"/>
          </a:p>
        </p:txBody>
      </p:sp>
      <p:sp>
        <p:nvSpPr>
          <p:cNvPr id="23" name="Footer Placeholder 4"/>
          <p:cNvSpPr>
            <a:spLocks noGrp="1"/>
          </p:cNvSpPr>
          <p:nvPr>
            <p:ph type="ftr" sz="quarter" idx="11"/>
          </p:nvPr>
        </p:nvSpPr>
        <p:spPr/>
        <p:txBody>
          <a:bodyPr/>
          <a:lstStyle>
            <a:lvl1pPr>
              <a:defRPr/>
            </a:lvl1pPr>
          </a:lstStyle>
          <a:p>
            <a:pPr>
              <a:defRPr/>
            </a:pPr>
            <a:r>
              <a:rPr lang="en-US" dirty="0"/>
              <a:t>Wire to Wire: </a:t>
            </a:r>
            <a:r>
              <a:rPr lang="en-US" i="1" dirty="0"/>
              <a:t>Swissair 111 Crash</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C9A05-C77C-469F-9CE8-2F77407852C3}"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272603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2C9A05-C77C-469F-9CE8-2F77407852C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4023430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2C9A05-C77C-469F-9CE8-2F77407852C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3078269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C9A05-C77C-469F-9CE8-2F77407852C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3060439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C9A05-C77C-469F-9CE8-2F77407852C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1048257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5" name="Freeform 5"/>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6" name="Freeform 6"/>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7" name="Freeform 7"/>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8" name="Freeform 8"/>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9" name="Freeform 9"/>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0" name="Freeform 10"/>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1" name="Freeform 11"/>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2" name="Freeform 12"/>
          <p:cNvSpPr>
            <a:spLocks/>
          </p:cNvSpPr>
          <p:nvPr/>
        </p:nvSpPr>
        <p:spPr bwMode="hidden">
          <a:xfrm rot="16200000">
            <a:off x="3977481" y="-853281"/>
            <a:ext cx="1722438" cy="3429000"/>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pic>
        <p:nvPicPr>
          <p:cNvPr id="13" name="Picture 13"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14" name="Rectangle 14"/>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537615" name="Rectangle 15"/>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4" name="Rectangle 16"/>
          <p:cNvSpPr>
            <a:spLocks noGrp="1" noChangeArrowheads="1"/>
          </p:cNvSpPr>
          <p:nvPr>
            <p:ph type="dt" sz="half" idx="10"/>
          </p:nvPr>
        </p:nvSpPr>
        <p:spPr>
          <a:xfrm>
            <a:off x="1143000" y="6248400"/>
            <a:ext cx="1905000" cy="457200"/>
          </a:xfrm>
        </p:spPr>
        <p:txBody>
          <a:bodyPr/>
          <a:lstStyle>
            <a:lvl1pPr>
              <a:defRPr/>
            </a:lvl1pPr>
          </a:lstStyle>
          <a:p>
            <a:pPr>
              <a:defRPr/>
            </a:pPr>
            <a:endParaRPr lang="en-US"/>
          </a:p>
        </p:txBody>
      </p:sp>
      <p:sp>
        <p:nvSpPr>
          <p:cNvPr id="15" name="Rectangle 17"/>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16" name="Rectangle 18"/>
          <p:cNvSpPr>
            <a:spLocks noGrp="1" noChangeArrowheads="1"/>
          </p:cNvSpPr>
          <p:nvPr>
            <p:ph type="sldNum" sz="quarter" idx="12"/>
          </p:nvPr>
        </p:nvSpPr>
        <p:spPr>
          <a:xfrm>
            <a:off x="7010400" y="6248400"/>
            <a:ext cx="1905000" cy="457200"/>
          </a:xfrm>
        </p:spPr>
        <p:txBody>
          <a:bodyPr/>
          <a:lstStyle>
            <a:lvl1pPr>
              <a:defRPr/>
            </a:lvl1pPr>
          </a:lstStyle>
          <a:p>
            <a:pPr>
              <a:defRPr/>
            </a:pPr>
            <a:fld id="{86E0AA47-61DB-4C11-BD9D-2F4791C0A9A4}" type="slidenum">
              <a:rPr lang="en-US"/>
              <a:pPr>
                <a:defRPr/>
              </a:pPr>
              <a:t>‹#›</a:t>
            </a:fld>
            <a:endParaRPr lang="en-US"/>
          </a:p>
        </p:txBody>
      </p:sp>
    </p:spTree>
    <p:extLst>
      <p:ext uri="{BB962C8B-B14F-4D97-AF65-F5344CB8AC3E}">
        <p14:creationId xmlns:p14="http://schemas.microsoft.com/office/powerpoint/2010/main" val="1854250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dt" sz="half" idx="10"/>
          </p:nvPr>
        </p:nvSpPr>
        <p:spPr>
          <a:ln/>
        </p:spPr>
        <p:txBody>
          <a:bodyPr/>
          <a:lstStyle>
            <a:lvl1pPr>
              <a:defRPr/>
            </a:lvl1pPr>
          </a:lstStyle>
          <a:p>
            <a:pPr>
              <a:defRPr/>
            </a:pPr>
            <a:endParaRPr lang="en-US"/>
          </a:p>
        </p:txBody>
      </p:sp>
      <p:sp>
        <p:nvSpPr>
          <p:cNvPr id="5" name="Rectangle 16"/>
          <p:cNvSpPr>
            <a:spLocks noGrp="1" noChangeArrowheads="1"/>
          </p:cNvSpPr>
          <p:nvPr>
            <p:ph type="ftr" sz="quarter" idx="11"/>
          </p:nvPr>
        </p:nvSpPr>
        <p:spPr>
          <a:ln/>
        </p:spPr>
        <p:txBody>
          <a:bodyPr/>
          <a:lstStyle>
            <a:lvl1pPr>
              <a:defRPr/>
            </a:lvl1pPr>
          </a:lstStyle>
          <a:p>
            <a:pPr>
              <a:defRPr/>
            </a:pPr>
            <a:endParaRPr lang="en-US"/>
          </a:p>
        </p:txBody>
      </p:sp>
      <p:sp>
        <p:nvSpPr>
          <p:cNvPr id="6" name="Rectangle 17"/>
          <p:cNvSpPr>
            <a:spLocks noGrp="1" noChangeArrowheads="1"/>
          </p:cNvSpPr>
          <p:nvPr>
            <p:ph type="sldNum" sz="quarter" idx="12"/>
          </p:nvPr>
        </p:nvSpPr>
        <p:spPr>
          <a:ln/>
        </p:spPr>
        <p:txBody>
          <a:bodyPr/>
          <a:lstStyle>
            <a:lvl1pPr>
              <a:defRPr/>
            </a:lvl1pPr>
          </a:lstStyle>
          <a:p>
            <a:pPr>
              <a:defRPr/>
            </a:pPr>
            <a:fld id="{B4187F19-C4E4-4A8B-9DF1-597831B08BFC}" type="slidenum">
              <a:rPr lang="en-US"/>
              <a:pPr>
                <a:defRPr/>
              </a:pPr>
              <a:t>‹#›</a:t>
            </a:fld>
            <a:endParaRPr lang="en-US"/>
          </a:p>
        </p:txBody>
      </p:sp>
    </p:spTree>
    <p:extLst>
      <p:ext uri="{BB962C8B-B14F-4D97-AF65-F5344CB8AC3E}">
        <p14:creationId xmlns:p14="http://schemas.microsoft.com/office/powerpoint/2010/main" val="3498479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dt" sz="half" idx="10"/>
          </p:nvPr>
        </p:nvSpPr>
        <p:spPr>
          <a:ln/>
        </p:spPr>
        <p:txBody>
          <a:bodyPr/>
          <a:lstStyle>
            <a:lvl1pPr>
              <a:defRPr/>
            </a:lvl1pPr>
          </a:lstStyle>
          <a:p>
            <a:pPr>
              <a:defRPr/>
            </a:pPr>
            <a:endParaRPr lang="en-US"/>
          </a:p>
        </p:txBody>
      </p:sp>
      <p:sp>
        <p:nvSpPr>
          <p:cNvPr id="5" name="Rectangle 16"/>
          <p:cNvSpPr>
            <a:spLocks noGrp="1" noChangeArrowheads="1"/>
          </p:cNvSpPr>
          <p:nvPr>
            <p:ph type="ftr" sz="quarter" idx="11"/>
          </p:nvPr>
        </p:nvSpPr>
        <p:spPr>
          <a:ln/>
        </p:spPr>
        <p:txBody>
          <a:bodyPr/>
          <a:lstStyle>
            <a:lvl1pPr>
              <a:defRPr/>
            </a:lvl1pPr>
          </a:lstStyle>
          <a:p>
            <a:pPr>
              <a:defRPr/>
            </a:pPr>
            <a:endParaRPr lang="en-US"/>
          </a:p>
        </p:txBody>
      </p:sp>
      <p:sp>
        <p:nvSpPr>
          <p:cNvPr id="6" name="Rectangle 17"/>
          <p:cNvSpPr>
            <a:spLocks noGrp="1" noChangeArrowheads="1"/>
          </p:cNvSpPr>
          <p:nvPr>
            <p:ph type="sldNum" sz="quarter" idx="12"/>
          </p:nvPr>
        </p:nvSpPr>
        <p:spPr>
          <a:ln/>
        </p:spPr>
        <p:txBody>
          <a:bodyPr/>
          <a:lstStyle>
            <a:lvl1pPr>
              <a:defRPr/>
            </a:lvl1pPr>
          </a:lstStyle>
          <a:p>
            <a:pPr>
              <a:defRPr/>
            </a:pPr>
            <a:fld id="{A2D7590A-577D-4DB3-97DB-C1FE3C008E9B}" type="slidenum">
              <a:rPr lang="en-US"/>
              <a:pPr>
                <a:defRPr/>
              </a:pPr>
              <a:t>‹#›</a:t>
            </a:fld>
            <a:endParaRPr lang="en-US"/>
          </a:p>
        </p:txBody>
      </p:sp>
    </p:spTree>
    <p:extLst>
      <p:ext uri="{BB962C8B-B14F-4D97-AF65-F5344CB8AC3E}">
        <p14:creationId xmlns:p14="http://schemas.microsoft.com/office/powerpoint/2010/main" val="3453089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dt" sz="half" idx="10"/>
          </p:nvPr>
        </p:nvSpPr>
        <p:spPr>
          <a:ln/>
        </p:spPr>
        <p:txBody>
          <a:bodyPr/>
          <a:lstStyle>
            <a:lvl1pPr>
              <a:defRPr/>
            </a:lvl1pPr>
          </a:lstStyle>
          <a:p>
            <a:pPr>
              <a:defRPr/>
            </a:pPr>
            <a:endParaRPr lang="en-US"/>
          </a:p>
        </p:txBody>
      </p:sp>
      <p:sp>
        <p:nvSpPr>
          <p:cNvPr id="6" name="Rectangle 16"/>
          <p:cNvSpPr>
            <a:spLocks noGrp="1" noChangeArrowheads="1"/>
          </p:cNvSpPr>
          <p:nvPr>
            <p:ph type="ftr" sz="quarter" idx="11"/>
          </p:nvPr>
        </p:nvSpPr>
        <p:spPr>
          <a:ln/>
        </p:spPr>
        <p:txBody>
          <a:bodyPr/>
          <a:lstStyle>
            <a:lvl1pPr>
              <a:defRPr/>
            </a:lvl1pPr>
          </a:lstStyle>
          <a:p>
            <a:pPr>
              <a:defRPr/>
            </a:pPr>
            <a:endParaRPr lang="en-US"/>
          </a:p>
        </p:txBody>
      </p:sp>
      <p:sp>
        <p:nvSpPr>
          <p:cNvPr id="7" name="Rectangle 17"/>
          <p:cNvSpPr>
            <a:spLocks noGrp="1" noChangeArrowheads="1"/>
          </p:cNvSpPr>
          <p:nvPr>
            <p:ph type="sldNum" sz="quarter" idx="12"/>
          </p:nvPr>
        </p:nvSpPr>
        <p:spPr>
          <a:ln/>
        </p:spPr>
        <p:txBody>
          <a:bodyPr/>
          <a:lstStyle>
            <a:lvl1pPr>
              <a:defRPr/>
            </a:lvl1pPr>
          </a:lstStyle>
          <a:p>
            <a:pPr>
              <a:defRPr/>
            </a:pPr>
            <a:fld id="{F64803E4-3CE0-4F1A-A9E4-01862D7241AE}" type="slidenum">
              <a:rPr lang="en-US"/>
              <a:pPr>
                <a:defRPr/>
              </a:pPr>
              <a:t>‹#›</a:t>
            </a:fld>
            <a:endParaRPr lang="en-US"/>
          </a:p>
        </p:txBody>
      </p:sp>
    </p:spTree>
    <p:extLst>
      <p:ext uri="{BB962C8B-B14F-4D97-AF65-F5344CB8AC3E}">
        <p14:creationId xmlns:p14="http://schemas.microsoft.com/office/powerpoint/2010/main" val="4131143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dt" sz="half" idx="10"/>
          </p:nvPr>
        </p:nvSpPr>
        <p:spPr>
          <a:ln/>
        </p:spPr>
        <p:txBody>
          <a:bodyPr/>
          <a:lstStyle>
            <a:lvl1pPr>
              <a:defRPr/>
            </a:lvl1pPr>
          </a:lstStyle>
          <a:p>
            <a:pPr>
              <a:defRPr/>
            </a:pPr>
            <a:endParaRPr lang="en-US"/>
          </a:p>
        </p:txBody>
      </p:sp>
      <p:sp>
        <p:nvSpPr>
          <p:cNvPr id="8" name="Rectangle 16"/>
          <p:cNvSpPr>
            <a:spLocks noGrp="1" noChangeArrowheads="1"/>
          </p:cNvSpPr>
          <p:nvPr>
            <p:ph type="ftr" sz="quarter" idx="11"/>
          </p:nvPr>
        </p:nvSpPr>
        <p:spPr>
          <a:ln/>
        </p:spPr>
        <p:txBody>
          <a:bodyPr/>
          <a:lstStyle>
            <a:lvl1pPr>
              <a:defRPr/>
            </a:lvl1pPr>
          </a:lstStyle>
          <a:p>
            <a:pPr>
              <a:defRPr/>
            </a:pPr>
            <a:endParaRPr lang="en-US"/>
          </a:p>
        </p:txBody>
      </p:sp>
      <p:sp>
        <p:nvSpPr>
          <p:cNvPr id="9" name="Rectangle 17"/>
          <p:cNvSpPr>
            <a:spLocks noGrp="1" noChangeArrowheads="1"/>
          </p:cNvSpPr>
          <p:nvPr>
            <p:ph type="sldNum" sz="quarter" idx="12"/>
          </p:nvPr>
        </p:nvSpPr>
        <p:spPr>
          <a:ln/>
        </p:spPr>
        <p:txBody>
          <a:bodyPr/>
          <a:lstStyle>
            <a:lvl1pPr>
              <a:defRPr/>
            </a:lvl1pPr>
          </a:lstStyle>
          <a:p>
            <a:pPr>
              <a:defRPr/>
            </a:pPr>
            <a:fld id="{E24656C3-7D3A-475C-9EA7-0120D6BEAEF0}" type="slidenum">
              <a:rPr lang="en-US"/>
              <a:pPr>
                <a:defRPr/>
              </a:pPr>
              <a:t>‹#›</a:t>
            </a:fld>
            <a:endParaRPr lang="en-US"/>
          </a:p>
        </p:txBody>
      </p:sp>
    </p:spTree>
    <p:extLst>
      <p:ext uri="{BB962C8B-B14F-4D97-AF65-F5344CB8AC3E}">
        <p14:creationId xmlns:p14="http://schemas.microsoft.com/office/powerpoint/2010/main" val="1938692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60325"/>
            <a:ext cx="9144000" cy="549275"/>
          </a:xfrm>
          <a:prstGeom prst="rect">
            <a:avLst/>
          </a:prstGeom>
          <a:solidFill>
            <a:srgbClr val="00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sp>
        <p:nvSpPr>
          <p:cNvPr id="6" name="Rectangle 5"/>
          <p:cNvSpPr/>
          <p:nvPr userDrawn="1"/>
        </p:nvSpPr>
        <p:spPr>
          <a:xfrm>
            <a:off x="0" y="0"/>
            <a:ext cx="673100" cy="68611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pic>
        <p:nvPicPr>
          <p:cNvPr id="7" name="Picture 11" descr="NASA_logo.gif"/>
          <p:cNvPicPr>
            <a:picLocks noChangeAspect="1"/>
          </p:cNvPicPr>
          <p:nvPr userDrawn="1"/>
        </p:nvPicPr>
        <p:blipFill>
          <a:blip r:embed="rId2" cstate="print"/>
          <a:srcRect/>
          <a:stretch>
            <a:fillRect/>
          </a:stretch>
        </p:blipFill>
        <p:spPr bwMode="auto">
          <a:xfrm>
            <a:off x="8229600" y="6291263"/>
            <a:ext cx="490538" cy="393700"/>
          </a:xfrm>
          <a:prstGeom prst="rect">
            <a:avLst/>
          </a:prstGeom>
          <a:noFill/>
          <a:ln w="9525">
            <a:noFill/>
            <a:miter lim="800000"/>
            <a:headEnd/>
            <a:tailEnd/>
          </a:ln>
        </p:spPr>
      </p:pic>
      <p:sp>
        <p:nvSpPr>
          <p:cNvPr id="8" name="TextBox 12"/>
          <p:cNvSpPr txBox="1"/>
          <p:nvPr userDrawn="1"/>
        </p:nvSpPr>
        <p:spPr>
          <a:xfrm>
            <a:off x="6858000" y="6367463"/>
            <a:ext cx="1360488" cy="338137"/>
          </a:xfrm>
          <a:prstGeom prst="rect">
            <a:avLst/>
          </a:prstGeom>
          <a:noFill/>
        </p:spPr>
        <p:txBody>
          <a:bodyPr>
            <a:spAutoFit/>
          </a:bodyPr>
          <a:lstStyle/>
          <a:p>
            <a:pPr>
              <a:defRPr/>
            </a:pPr>
            <a:r>
              <a:rPr lang="en-US" sz="800" dirty="0">
                <a:solidFill>
                  <a:srgbClr val="7F7F7F"/>
                </a:solidFill>
                <a:ea typeface="ヒラギノ角ゴ Pro W3" pitchFamily="-105" charset="-128"/>
              </a:rPr>
              <a:t>National Aeronautics and Space Administration</a:t>
            </a:r>
          </a:p>
        </p:txBody>
      </p:sp>
      <p:pic>
        <p:nvPicPr>
          <p:cNvPr id="9" name="Picture 13" descr="1.jpg"/>
          <p:cNvPicPr>
            <a:picLocks noChangeAspect="1"/>
          </p:cNvPicPr>
          <p:nvPr userDrawn="1"/>
        </p:nvPicPr>
        <p:blipFill>
          <a:blip r:embed="rId3" cstate="print"/>
          <a:srcRect/>
          <a:stretch>
            <a:fillRect/>
          </a:stretch>
        </p:blipFill>
        <p:spPr bwMode="auto">
          <a:xfrm>
            <a:off x="60325" y="152400"/>
            <a:ext cx="549275" cy="549275"/>
          </a:xfrm>
          <a:prstGeom prst="rect">
            <a:avLst/>
          </a:prstGeom>
          <a:noFill/>
          <a:ln w="9525">
            <a:noFill/>
            <a:miter lim="800000"/>
            <a:headEnd/>
            <a:tailEnd/>
          </a:ln>
        </p:spPr>
      </p:pic>
      <p:pic>
        <p:nvPicPr>
          <p:cNvPr id="10" name="Picture 14" descr="2.jpg"/>
          <p:cNvPicPr>
            <a:picLocks noChangeAspect="1"/>
          </p:cNvPicPr>
          <p:nvPr userDrawn="1"/>
        </p:nvPicPr>
        <p:blipFill>
          <a:blip r:embed="rId4" cstate="print"/>
          <a:srcRect/>
          <a:stretch>
            <a:fillRect/>
          </a:stretch>
        </p:blipFill>
        <p:spPr bwMode="auto">
          <a:xfrm>
            <a:off x="60325" y="828675"/>
            <a:ext cx="549275" cy="549275"/>
          </a:xfrm>
          <a:prstGeom prst="rect">
            <a:avLst/>
          </a:prstGeom>
          <a:noFill/>
          <a:ln w="9525">
            <a:noFill/>
            <a:miter lim="800000"/>
            <a:headEnd/>
            <a:tailEnd/>
          </a:ln>
        </p:spPr>
      </p:pic>
      <p:pic>
        <p:nvPicPr>
          <p:cNvPr id="11" name="Picture 15" descr="3.jpg"/>
          <p:cNvPicPr>
            <a:picLocks noChangeAspect="1"/>
          </p:cNvPicPr>
          <p:nvPr userDrawn="1"/>
        </p:nvPicPr>
        <p:blipFill>
          <a:blip r:embed="rId5" cstate="print"/>
          <a:srcRect/>
          <a:stretch>
            <a:fillRect/>
          </a:stretch>
        </p:blipFill>
        <p:spPr bwMode="auto">
          <a:xfrm>
            <a:off x="60325" y="1504950"/>
            <a:ext cx="549275" cy="549275"/>
          </a:xfrm>
          <a:prstGeom prst="rect">
            <a:avLst/>
          </a:prstGeom>
          <a:noFill/>
          <a:ln w="9525">
            <a:noFill/>
            <a:miter lim="800000"/>
            <a:headEnd/>
            <a:tailEnd/>
          </a:ln>
        </p:spPr>
      </p:pic>
      <p:pic>
        <p:nvPicPr>
          <p:cNvPr id="12" name="Picture 16" descr="4.jpg"/>
          <p:cNvPicPr>
            <a:picLocks noChangeAspect="1"/>
          </p:cNvPicPr>
          <p:nvPr userDrawn="1"/>
        </p:nvPicPr>
        <p:blipFill>
          <a:blip r:embed="rId6" cstate="print"/>
          <a:srcRect/>
          <a:stretch>
            <a:fillRect/>
          </a:stretch>
        </p:blipFill>
        <p:spPr bwMode="auto">
          <a:xfrm>
            <a:off x="60325" y="2181225"/>
            <a:ext cx="549275" cy="549275"/>
          </a:xfrm>
          <a:prstGeom prst="rect">
            <a:avLst/>
          </a:prstGeom>
          <a:noFill/>
          <a:ln w="9525">
            <a:noFill/>
            <a:miter lim="800000"/>
            <a:headEnd/>
            <a:tailEnd/>
          </a:ln>
        </p:spPr>
      </p:pic>
      <p:pic>
        <p:nvPicPr>
          <p:cNvPr id="13" name="Picture 17" descr="5.jpg"/>
          <p:cNvPicPr>
            <a:picLocks noChangeAspect="1"/>
          </p:cNvPicPr>
          <p:nvPr userDrawn="1"/>
        </p:nvPicPr>
        <p:blipFill>
          <a:blip r:embed="rId7" cstate="print"/>
          <a:srcRect/>
          <a:stretch>
            <a:fillRect/>
          </a:stretch>
        </p:blipFill>
        <p:spPr bwMode="auto">
          <a:xfrm>
            <a:off x="60325" y="2857500"/>
            <a:ext cx="549275" cy="549275"/>
          </a:xfrm>
          <a:prstGeom prst="rect">
            <a:avLst/>
          </a:prstGeom>
          <a:noFill/>
          <a:ln w="9525">
            <a:noFill/>
            <a:miter lim="800000"/>
            <a:headEnd/>
            <a:tailEnd/>
          </a:ln>
        </p:spPr>
      </p:pic>
      <p:pic>
        <p:nvPicPr>
          <p:cNvPr id="14" name="Picture 18" descr="6.jpg"/>
          <p:cNvPicPr>
            <a:picLocks noChangeAspect="1"/>
          </p:cNvPicPr>
          <p:nvPr userDrawn="1"/>
        </p:nvPicPr>
        <p:blipFill>
          <a:blip r:embed="rId8" cstate="print"/>
          <a:srcRect/>
          <a:stretch>
            <a:fillRect/>
          </a:stretch>
        </p:blipFill>
        <p:spPr bwMode="auto">
          <a:xfrm>
            <a:off x="60325" y="3533775"/>
            <a:ext cx="549275" cy="549275"/>
          </a:xfrm>
          <a:prstGeom prst="rect">
            <a:avLst/>
          </a:prstGeom>
          <a:noFill/>
          <a:ln w="9525">
            <a:noFill/>
            <a:miter lim="800000"/>
            <a:headEnd/>
            <a:tailEnd/>
          </a:ln>
        </p:spPr>
      </p:pic>
      <p:pic>
        <p:nvPicPr>
          <p:cNvPr id="15" name="Picture 19" descr="7.jpg"/>
          <p:cNvPicPr>
            <a:picLocks noChangeAspect="1"/>
          </p:cNvPicPr>
          <p:nvPr userDrawn="1"/>
        </p:nvPicPr>
        <p:blipFill>
          <a:blip r:embed="rId9" cstate="print"/>
          <a:srcRect/>
          <a:stretch>
            <a:fillRect/>
          </a:stretch>
        </p:blipFill>
        <p:spPr bwMode="auto">
          <a:xfrm>
            <a:off x="60325" y="4210050"/>
            <a:ext cx="549275" cy="549275"/>
          </a:xfrm>
          <a:prstGeom prst="rect">
            <a:avLst/>
          </a:prstGeom>
          <a:noFill/>
          <a:ln w="9525">
            <a:noFill/>
            <a:miter lim="800000"/>
            <a:headEnd/>
            <a:tailEnd/>
          </a:ln>
        </p:spPr>
      </p:pic>
      <p:pic>
        <p:nvPicPr>
          <p:cNvPr id="16" name="Picture 20" descr="8.jpg"/>
          <p:cNvPicPr>
            <a:picLocks noChangeAspect="1"/>
          </p:cNvPicPr>
          <p:nvPr userDrawn="1"/>
        </p:nvPicPr>
        <p:blipFill>
          <a:blip r:embed="rId10" cstate="print"/>
          <a:srcRect/>
          <a:stretch>
            <a:fillRect/>
          </a:stretch>
        </p:blipFill>
        <p:spPr bwMode="auto">
          <a:xfrm>
            <a:off x="60325" y="4886325"/>
            <a:ext cx="549275" cy="549275"/>
          </a:xfrm>
          <a:prstGeom prst="rect">
            <a:avLst/>
          </a:prstGeom>
          <a:noFill/>
          <a:ln w="9525">
            <a:noFill/>
            <a:miter lim="800000"/>
            <a:headEnd/>
            <a:tailEnd/>
          </a:ln>
        </p:spPr>
      </p:pic>
      <p:pic>
        <p:nvPicPr>
          <p:cNvPr id="17" name="Picture 21" descr="9.jpg"/>
          <p:cNvPicPr>
            <a:picLocks noChangeAspect="1"/>
          </p:cNvPicPr>
          <p:nvPr userDrawn="1"/>
        </p:nvPicPr>
        <p:blipFill>
          <a:blip r:embed="rId11" cstate="print"/>
          <a:srcRect/>
          <a:stretch>
            <a:fillRect/>
          </a:stretch>
        </p:blipFill>
        <p:spPr bwMode="auto">
          <a:xfrm>
            <a:off x="60325" y="5562600"/>
            <a:ext cx="549275" cy="549275"/>
          </a:xfrm>
          <a:prstGeom prst="rect">
            <a:avLst/>
          </a:prstGeom>
          <a:noFill/>
          <a:ln w="9525">
            <a:noFill/>
            <a:miter lim="800000"/>
            <a:headEnd/>
            <a:tailEnd/>
          </a:ln>
        </p:spPr>
      </p:pic>
      <p:sp>
        <p:nvSpPr>
          <p:cNvPr id="18" name="Rectangle 22"/>
          <p:cNvSpPr/>
          <p:nvPr userDrawn="1"/>
        </p:nvSpPr>
        <p:spPr>
          <a:xfrm>
            <a:off x="0" y="0"/>
            <a:ext cx="9144000" cy="152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ヒラギノ角ゴ Pro W3" pitchFamily="-105" charset="-128"/>
            </a:endParaRPr>
          </a:p>
        </p:txBody>
      </p:sp>
      <p:sp>
        <p:nvSpPr>
          <p:cNvPr id="2" name="Title 1"/>
          <p:cNvSpPr>
            <a:spLocks noGrp="1"/>
          </p:cNvSpPr>
          <p:nvPr>
            <p:ph type="title"/>
          </p:nvPr>
        </p:nvSpPr>
        <p:spPr>
          <a:xfrm>
            <a:off x="762000" y="46038"/>
            <a:ext cx="8001000" cy="639762"/>
          </a:xfrm>
        </p:spPr>
        <p:txBody>
          <a:bodyPr>
            <a:noAutofit/>
          </a:bodyPr>
          <a:lstStyle>
            <a:lvl1pPr algn="l">
              <a:defRPr sz="28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0" y="1066800"/>
            <a:ext cx="8001000" cy="5029200"/>
          </a:xfrm>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Date Placeholder 3"/>
          <p:cNvSpPr>
            <a:spLocks noGrp="1"/>
          </p:cNvSpPr>
          <p:nvPr>
            <p:ph type="dt" sz="half" idx="10"/>
          </p:nvPr>
        </p:nvSpPr>
        <p:spPr>
          <a:xfrm>
            <a:off x="762000" y="6356350"/>
            <a:ext cx="1600200" cy="365125"/>
          </a:xfrm>
        </p:spPr>
        <p:txBody>
          <a:bodyPr/>
          <a:lstStyle>
            <a:lvl1pPr>
              <a:defRPr/>
            </a:lvl1pPr>
          </a:lstStyle>
          <a:p>
            <a:pPr>
              <a:defRPr/>
            </a:pPr>
            <a:r>
              <a:rPr lang="en-US" dirty="0" smtClean="0"/>
              <a:t>12/17/19</a:t>
            </a:r>
            <a:endParaRPr lang="en-US" dirty="0"/>
          </a:p>
        </p:txBody>
      </p:sp>
      <p:sp>
        <p:nvSpPr>
          <p:cNvPr id="21" name="Footer Placeholder 4"/>
          <p:cNvSpPr>
            <a:spLocks noGrp="1"/>
          </p:cNvSpPr>
          <p:nvPr>
            <p:ph type="ftr" sz="quarter" idx="11"/>
          </p:nvPr>
        </p:nvSpPr>
        <p:spPr>
          <a:xfrm>
            <a:off x="2362200" y="6356350"/>
            <a:ext cx="3810000" cy="365125"/>
          </a:xfrm>
        </p:spPr>
        <p:txBody>
          <a:bodyPr/>
          <a:lstStyle>
            <a:lvl1pPr>
              <a:defRPr/>
            </a:lvl1pPr>
          </a:lstStyle>
          <a:p>
            <a:pPr>
              <a:defRPr/>
            </a:pPr>
            <a:r>
              <a:rPr lang="en-US" dirty="0" smtClean="0"/>
              <a:t>Wire to Wire: </a:t>
            </a:r>
            <a:r>
              <a:rPr lang="en-US" i="1" dirty="0" smtClean="0"/>
              <a:t>Swissair 111 Crash</a:t>
            </a:r>
            <a:endParaRPr lang="en-US" i="1" dirty="0"/>
          </a:p>
        </p:txBody>
      </p:sp>
      <p:sp>
        <p:nvSpPr>
          <p:cNvPr id="22" name="Slide Number Placeholder 5"/>
          <p:cNvSpPr>
            <a:spLocks noGrp="1"/>
          </p:cNvSpPr>
          <p:nvPr>
            <p:ph type="sldNum" sz="quarter" idx="12"/>
          </p:nvPr>
        </p:nvSpPr>
        <p:spPr>
          <a:xfrm>
            <a:off x="152400" y="6356350"/>
            <a:ext cx="457200" cy="365125"/>
          </a:xfrm>
        </p:spPr>
        <p:txBody>
          <a:bodyPr/>
          <a:lstStyle>
            <a:lvl1pPr>
              <a:defRPr sz="1600">
                <a:solidFill>
                  <a:schemeClr val="bg1"/>
                </a:solidFill>
              </a:defRPr>
            </a:lvl1pPr>
          </a:lstStyle>
          <a:p>
            <a:pPr>
              <a:defRPr/>
            </a:pPr>
            <a:fld id="{4F740343-C196-4B7D-A627-8E75BB421596}"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dt" sz="half" idx="10"/>
          </p:nvPr>
        </p:nvSpPr>
        <p:spPr>
          <a:ln/>
        </p:spPr>
        <p:txBody>
          <a:bodyPr/>
          <a:lstStyle>
            <a:lvl1pPr>
              <a:defRPr/>
            </a:lvl1pPr>
          </a:lstStyle>
          <a:p>
            <a:pPr>
              <a:defRPr/>
            </a:pPr>
            <a:endParaRPr lang="en-US"/>
          </a:p>
        </p:txBody>
      </p:sp>
      <p:sp>
        <p:nvSpPr>
          <p:cNvPr id="4" name="Rectangle 16"/>
          <p:cNvSpPr>
            <a:spLocks noGrp="1" noChangeArrowheads="1"/>
          </p:cNvSpPr>
          <p:nvPr>
            <p:ph type="ftr" sz="quarter" idx="11"/>
          </p:nvPr>
        </p:nvSpPr>
        <p:spPr>
          <a:ln/>
        </p:spPr>
        <p:txBody>
          <a:bodyPr/>
          <a:lstStyle>
            <a:lvl1pPr>
              <a:defRPr/>
            </a:lvl1pPr>
          </a:lstStyle>
          <a:p>
            <a:pPr>
              <a:defRPr/>
            </a:pPr>
            <a:endParaRPr lang="en-US"/>
          </a:p>
        </p:txBody>
      </p:sp>
      <p:sp>
        <p:nvSpPr>
          <p:cNvPr id="5" name="Rectangle 17"/>
          <p:cNvSpPr>
            <a:spLocks noGrp="1" noChangeArrowheads="1"/>
          </p:cNvSpPr>
          <p:nvPr>
            <p:ph type="sldNum" sz="quarter" idx="12"/>
          </p:nvPr>
        </p:nvSpPr>
        <p:spPr>
          <a:ln/>
        </p:spPr>
        <p:txBody>
          <a:bodyPr/>
          <a:lstStyle>
            <a:lvl1pPr>
              <a:defRPr/>
            </a:lvl1pPr>
          </a:lstStyle>
          <a:p>
            <a:pPr>
              <a:defRPr/>
            </a:pPr>
            <a:fld id="{D26A2443-1F4A-4418-BD3F-020E8DFC63F6}" type="slidenum">
              <a:rPr lang="en-US"/>
              <a:pPr>
                <a:defRPr/>
              </a:pPr>
              <a:t>‹#›</a:t>
            </a:fld>
            <a:endParaRPr lang="en-US"/>
          </a:p>
        </p:txBody>
      </p:sp>
    </p:spTree>
    <p:extLst>
      <p:ext uri="{BB962C8B-B14F-4D97-AF65-F5344CB8AC3E}">
        <p14:creationId xmlns:p14="http://schemas.microsoft.com/office/powerpoint/2010/main" val="1035914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ln/>
        </p:spPr>
        <p:txBody>
          <a:bodyPr/>
          <a:lstStyle>
            <a:lvl1pPr>
              <a:defRPr/>
            </a:lvl1pPr>
          </a:lstStyle>
          <a:p>
            <a:pPr>
              <a:defRPr/>
            </a:pPr>
            <a:endParaRPr lang="en-US"/>
          </a:p>
        </p:txBody>
      </p:sp>
      <p:sp>
        <p:nvSpPr>
          <p:cNvPr id="3" name="Rectangle 16"/>
          <p:cNvSpPr>
            <a:spLocks noGrp="1" noChangeArrowheads="1"/>
          </p:cNvSpPr>
          <p:nvPr>
            <p:ph type="ftr" sz="quarter" idx="11"/>
          </p:nvPr>
        </p:nvSpPr>
        <p:spPr>
          <a:ln/>
        </p:spPr>
        <p:txBody>
          <a:bodyPr/>
          <a:lstStyle>
            <a:lvl1pPr>
              <a:defRPr/>
            </a:lvl1pPr>
          </a:lstStyle>
          <a:p>
            <a:pPr>
              <a:defRPr/>
            </a:pPr>
            <a:endParaRPr lang="en-US"/>
          </a:p>
        </p:txBody>
      </p:sp>
      <p:sp>
        <p:nvSpPr>
          <p:cNvPr id="4" name="Rectangle 17"/>
          <p:cNvSpPr>
            <a:spLocks noGrp="1" noChangeArrowheads="1"/>
          </p:cNvSpPr>
          <p:nvPr>
            <p:ph type="sldNum" sz="quarter" idx="12"/>
          </p:nvPr>
        </p:nvSpPr>
        <p:spPr>
          <a:ln/>
        </p:spPr>
        <p:txBody>
          <a:bodyPr/>
          <a:lstStyle>
            <a:lvl1pPr>
              <a:defRPr/>
            </a:lvl1pPr>
          </a:lstStyle>
          <a:p>
            <a:pPr>
              <a:defRPr/>
            </a:pPr>
            <a:fld id="{004EC4A9-B111-44CD-8F08-11829CA14FB2}" type="slidenum">
              <a:rPr lang="en-US"/>
              <a:pPr>
                <a:defRPr/>
              </a:pPr>
              <a:t>‹#›</a:t>
            </a:fld>
            <a:endParaRPr lang="en-US"/>
          </a:p>
        </p:txBody>
      </p:sp>
    </p:spTree>
    <p:extLst>
      <p:ext uri="{BB962C8B-B14F-4D97-AF65-F5344CB8AC3E}">
        <p14:creationId xmlns:p14="http://schemas.microsoft.com/office/powerpoint/2010/main" val="2047961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dt" sz="half" idx="10"/>
          </p:nvPr>
        </p:nvSpPr>
        <p:spPr>
          <a:ln/>
        </p:spPr>
        <p:txBody>
          <a:bodyPr/>
          <a:lstStyle>
            <a:lvl1pPr>
              <a:defRPr/>
            </a:lvl1pPr>
          </a:lstStyle>
          <a:p>
            <a:pPr>
              <a:defRPr/>
            </a:pPr>
            <a:endParaRPr lang="en-US"/>
          </a:p>
        </p:txBody>
      </p:sp>
      <p:sp>
        <p:nvSpPr>
          <p:cNvPr id="6" name="Rectangle 16"/>
          <p:cNvSpPr>
            <a:spLocks noGrp="1" noChangeArrowheads="1"/>
          </p:cNvSpPr>
          <p:nvPr>
            <p:ph type="ftr" sz="quarter" idx="11"/>
          </p:nvPr>
        </p:nvSpPr>
        <p:spPr>
          <a:ln/>
        </p:spPr>
        <p:txBody>
          <a:bodyPr/>
          <a:lstStyle>
            <a:lvl1pPr>
              <a:defRPr/>
            </a:lvl1pPr>
          </a:lstStyle>
          <a:p>
            <a:pPr>
              <a:defRPr/>
            </a:pPr>
            <a:endParaRPr lang="en-US"/>
          </a:p>
        </p:txBody>
      </p:sp>
      <p:sp>
        <p:nvSpPr>
          <p:cNvPr id="7" name="Rectangle 17"/>
          <p:cNvSpPr>
            <a:spLocks noGrp="1" noChangeArrowheads="1"/>
          </p:cNvSpPr>
          <p:nvPr>
            <p:ph type="sldNum" sz="quarter" idx="12"/>
          </p:nvPr>
        </p:nvSpPr>
        <p:spPr>
          <a:ln/>
        </p:spPr>
        <p:txBody>
          <a:bodyPr/>
          <a:lstStyle>
            <a:lvl1pPr>
              <a:defRPr/>
            </a:lvl1pPr>
          </a:lstStyle>
          <a:p>
            <a:pPr>
              <a:defRPr/>
            </a:pPr>
            <a:fld id="{13D6D69F-3A36-4691-97D1-D7F6E52AE12C}" type="slidenum">
              <a:rPr lang="en-US"/>
              <a:pPr>
                <a:defRPr/>
              </a:pPr>
              <a:t>‹#›</a:t>
            </a:fld>
            <a:endParaRPr lang="en-US"/>
          </a:p>
        </p:txBody>
      </p:sp>
    </p:spTree>
    <p:extLst>
      <p:ext uri="{BB962C8B-B14F-4D97-AF65-F5344CB8AC3E}">
        <p14:creationId xmlns:p14="http://schemas.microsoft.com/office/powerpoint/2010/main" val="3279663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dt" sz="half" idx="10"/>
          </p:nvPr>
        </p:nvSpPr>
        <p:spPr>
          <a:ln/>
        </p:spPr>
        <p:txBody>
          <a:bodyPr/>
          <a:lstStyle>
            <a:lvl1pPr>
              <a:defRPr/>
            </a:lvl1pPr>
          </a:lstStyle>
          <a:p>
            <a:pPr>
              <a:defRPr/>
            </a:pPr>
            <a:endParaRPr lang="en-US"/>
          </a:p>
        </p:txBody>
      </p:sp>
      <p:sp>
        <p:nvSpPr>
          <p:cNvPr id="6" name="Rectangle 16"/>
          <p:cNvSpPr>
            <a:spLocks noGrp="1" noChangeArrowheads="1"/>
          </p:cNvSpPr>
          <p:nvPr>
            <p:ph type="ftr" sz="quarter" idx="11"/>
          </p:nvPr>
        </p:nvSpPr>
        <p:spPr>
          <a:ln/>
        </p:spPr>
        <p:txBody>
          <a:bodyPr/>
          <a:lstStyle>
            <a:lvl1pPr>
              <a:defRPr/>
            </a:lvl1pPr>
          </a:lstStyle>
          <a:p>
            <a:pPr>
              <a:defRPr/>
            </a:pPr>
            <a:endParaRPr lang="en-US"/>
          </a:p>
        </p:txBody>
      </p:sp>
      <p:sp>
        <p:nvSpPr>
          <p:cNvPr id="7" name="Rectangle 17"/>
          <p:cNvSpPr>
            <a:spLocks noGrp="1" noChangeArrowheads="1"/>
          </p:cNvSpPr>
          <p:nvPr>
            <p:ph type="sldNum" sz="quarter" idx="12"/>
          </p:nvPr>
        </p:nvSpPr>
        <p:spPr>
          <a:ln/>
        </p:spPr>
        <p:txBody>
          <a:bodyPr/>
          <a:lstStyle>
            <a:lvl1pPr>
              <a:defRPr/>
            </a:lvl1pPr>
          </a:lstStyle>
          <a:p>
            <a:pPr>
              <a:defRPr/>
            </a:pPr>
            <a:fld id="{B1DEB44F-46A9-4F82-8FCE-24AF89309DC7}" type="slidenum">
              <a:rPr lang="en-US"/>
              <a:pPr>
                <a:defRPr/>
              </a:pPr>
              <a:t>‹#›</a:t>
            </a:fld>
            <a:endParaRPr lang="en-US"/>
          </a:p>
        </p:txBody>
      </p:sp>
    </p:spTree>
    <p:extLst>
      <p:ext uri="{BB962C8B-B14F-4D97-AF65-F5344CB8AC3E}">
        <p14:creationId xmlns:p14="http://schemas.microsoft.com/office/powerpoint/2010/main" val="438003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dt" sz="half" idx="10"/>
          </p:nvPr>
        </p:nvSpPr>
        <p:spPr>
          <a:ln/>
        </p:spPr>
        <p:txBody>
          <a:bodyPr/>
          <a:lstStyle>
            <a:lvl1pPr>
              <a:defRPr/>
            </a:lvl1pPr>
          </a:lstStyle>
          <a:p>
            <a:pPr>
              <a:defRPr/>
            </a:pPr>
            <a:endParaRPr lang="en-US"/>
          </a:p>
        </p:txBody>
      </p:sp>
      <p:sp>
        <p:nvSpPr>
          <p:cNvPr id="5" name="Rectangle 16"/>
          <p:cNvSpPr>
            <a:spLocks noGrp="1" noChangeArrowheads="1"/>
          </p:cNvSpPr>
          <p:nvPr>
            <p:ph type="ftr" sz="quarter" idx="11"/>
          </p:nvPr>
        </p:nvSpPr>
        <p:spPr>
          <a:ln/>
        </p:spPr>
        <p:txBody>
          <a:bodyPr/>
          <a:lstStyle>
            <a:lvl1pPr>
              <a:defRPr/>
            </a:lvl1pPr>
          </a:lstStyle>
          <a:p>
            <a:pPr>
              <a:defRPr/>
            </a:pPr>
            <a:endParaRPr lang="en-US"/>
          </a:p>
        </p:txBody>
      </p:sp>
      <p:sp>
        <p:nvSpPr>
          <p:cNvPr id="6" name="Rectangle 17"/>
          <p:cNvSpPr>
            <a:spLocks noGrp="1" noChangeArrowheads="1"/>
          </p:cNvSpPr>
          <p:nvPr>
            <p:ph type="sldNum" sz="quarter" idx="12"/>
          </p:nvPr>
        </p:nvSpPr>
        <p:spPr>
          <a:ln/>
        </p:spPr>
        <p:txBody>
          <a:bodyPr/>
          <a:lstStyle>
            <a:lvl1pPr>
              <a:defRPr/>
            </a:lvl1pPr>
          </a:lstStyle>
          <a:p>
            <a:pPr>
              <a:defRPr/>
            </a:pPr>
            <a:fld id="{4BE0E8B8-A17E-4F94-9D4C-B096C2413313}" type="slidenum">
              <a:rPr lang="en-US"/>
              <a:pPr>
                <a:defRPr/>
              </a:pPr>
              <a:t>‹#›</a:t>
            </a:fld>
            <a:endParaRPr lang="en-US"/>
          </a:p>
        </p:txBody>
      </p:sp>
    </p:spTree>
    <p:extLst>
      <p:ext uri="{BB962C8B-B14F-4D97-AF65-F5344CB8AC3E}">
        <p14:creationId xmlns:p14="http://schemas.microsoft.com/office/powerpoint/2010/main" val="2509984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dt" sz="half" idx="10"/>
          </p:nvPr>
        </p:nvSpPr>
        <p:spPr>
          <a:ln/>
        </p:spPr>
        <p:txBody>
          <a:bodyPr/>
          <a:lstStyle>
            <a:lvl1pPr>
              <a:defRPr/>
            </a:lvl1pPr>
          </a:lstStyle>
          <a:p>
            <a:pPr>
              <a:defRPr/>
            </a:pPr>
            <a:endParaRPr lang="en-US"/>
          </a:p>
        </p:txBody>
      </p:sp>
      <p:sp>
        <p:nvSpPr>
          <p:cNvPr id="5" name="Rectangle 16"/>
          <p:cNvSpPr>
            <a:spLocks noGrp="1" noChangeArrowheads="1"/>
          </p:cNvSpPr>
          <p:nvPr>
            <p:ph type="ftr" sz="quarter" idx="11"/>
          </p:nvPr>
        </p:nvSpPr>
        <p:spPr>
          <a:ln/>
        </p:spPr>
        <p:txBody>
          <a:bodyPr/>
          <a:lstStyle>
            <a:lvl1pPr>
              <a:defRPr/>
            </a:lvl1pPr>
          </a:lstStyle>
          <a:p>
            <a:pPr>
              <a:defRPr/>
            </a:pPr>
            <a:endParaRPr lang="en-US"/>
          </a:p>
        </p:txBody>
      </p:sp>
      <p:sp>
        <p:nvSpPr>
          <p:cNvPr id="6" name="Rectangle 17"/>
          <p:cNvSpPr>
            <a:spLocks noGrp="1" noChangeArrowheads="1"/>
          </p:cNvSpPr>
          <p:nvPr>
            <p:ph type="sldNum" sz="quarter" idx="12"/>
          </p:nvPr>
        </p:nvSpPr>
        <p:spPr>
          <a:ln/>
        </p:spPr>
        <p:txBody>
          <a:bodyPr/>
          <a:lstStyle>
            <a:lvl1pPr>
              <a:defRPr/>
            </a:lvl1pPr>
          </a:lstStyle>
          <a:p>
            <a:pPr>
              <a:defRPr/>
            </a:pPr>
            <a:fld id="{0854A476-BEED-44A2-BDC1-94946B9C71D5}" type="slidenum">
              <a:rPr lang="en-US"/>
              <a:pPr>
                <a:defRPr/>
              </a:pPr>
              <a:t>‹#›</a:t>
            </a:fld>
            <a:endParaRPr lang="en-US"/>
          </a:p>
        </p:txBody>
      </p:sp>
    </p:spTree>
    <p:extLst>
      <p:ext uri="{BB962C8B-B14F-4D97-AF65-F5344CB8AC3E}">
        <p14:creationId xmlns:p14="http://schemas.microsoft.com/office/powerpoint/2010/main" val="1659532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dt" sz="half" idx="10"/>
          </p:nvPr>
        </p:nvSpPr>
        <p:spPr>
          <a:ln/>
        </p:spPr>
        <p:txBody>
          <a:bodyPr/>
          <a:lstStyle>
            <a:lvl1pPr>
              <a:defRPr/>
            </a:lvl1pPr>
          </a:lstStyle>
          <a:p>
            <a:pPr>
              <a:defRPr/>
            </a:pPr>
            <a:endParaRPr lang="en-US"/>
          </a:p>
        </p:txBody>
      </p:sp>
      <p:sp>
        <p:nvSpPr>
          <p:cNvPr id="6" name="Rectangle 16"/>
          <p:cNvSpPr>
            <a:spLocks noGrp="1" noChangeArrowheads="1"/>
          </p:cNvSpPr>
          <p:nvPr>
            <p:ph type="ftr" sz="quarter" idx="11"/>
          </p:nvPr>
        </p:nvSpPr>
        <p:spPr>
          <a:ln/>
        </p:spPr>
        <p:txBody>
          <a:bodyPr/>
          <a:lstStyle>
            <a:lvl1pPr>
              <a:defRPr/>
            </a:lvl1pPr>
          </a:lstStyle>
          <a:p>
            <a:pPr>
              <a:defRPr/>
            </a:pPr>
            <a:endParaRPr lang="en-US"/>
          </a:p>
        </p:txBody>
      </p:sp>
      <p:sp>
        <p:nvSpPr>
          <p:cNvPr id="7" name="Rectangle 17"/>
          <p:cNvSpPr>
            <a:spLocks noGrp="1" noChangeArrowheads="1"/>
          </p:cNvSpPr>
          <p:nvPr>
            <p:ph type="sldNum" sz="quarter" idx="12"/>
          </p:nvPr>
        </p:nvSpPr>
        <p:spPr>
          <a:ln/>
        </p:spPr>
        <p:txBody>
          <a:bodyPr/>
          <a:lstStyle>
            <a:lvl1pPr>
              <a:defRPr/>
            </a:lvl1pPr>
          </a:lstStyle>
          <a:p>
            <a:pPr>
              <a:defRPr/>
            </a:pPr>
            <a:fld id="{3AD308C6-2157-4A1A-B7B2-8A3E39CF803A}" type="slidenum">
              <a:rPr lang="en-US"/>
              <a:pPr>
                <a:defRPr/>
              </a:pPr>
              <a:t>‹#›</a:t>
            </a:fld>
            <a:endParaRPr lang="en-US"/>
          </a:p>
        </p:txBody>
      </p:sp>
    </p:spTree>
    <p:extLst>
      <p:ext uri="{BB962C8B-B14F-4D97-AF65-F5344CB8AC3E}">
        <p14:creationId xmlns:p14="http://schemas.microsoft.com/office/powerpoint/2010/main" val="1995678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66800" y="1676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29200" y="1676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66800" y="3810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29200" y="3810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dt" sz="half" idx="10"/>
          </p:nvPr>
        </p:nvSpPr>
        <p:spPr>
          <a:ln/>
        </p:spPr>
        <p:txBody>
          <a:bodyPr/>
          <a:lstStyle>
            <a:lvl1pPr>
              <a:defRPr/>
            </a:lvl1pPr>
          </a:lstStyle>
          <a:p>
            <a:pPr>
              <a:defRPr/>
            </a:pPr>
            <a:endParaRPr lang="en-US"/>
          </a:p>
        </p:txBody>
      </p:sp>
      <p:sp>
        <p:nvSpPr>
          <p:cNvPr id="8" name="Rectangle 16"/>
          <p:cNvSpPr>
            <a:spLocks noGrp="1" noChangeArrowheads="1"/>
          </p:cNvSpPr>
          <p:nvPr>
            <p:ph type="ftr" sz="quarter" idx="11"/>
          </p:nvPr>
        </p:nvSpPr>
        <p:spPr>
          <a:ln/>
        </p:spPr>
        <p:txBody>
          <a:bodyPr/>
          <a:lstStyle>
            <a:lvl1pPr>
              <a:defRPr/>
            </a:lvl1pPr>
          </a:lstStyle>
          <a:p>
            <a:pPr>
              <a:defRPr/>
            </a:pPr>
            <a:endParaRPr lang="en-US"/>
          </a:p>
        </p:txBody>
      </p:sp>
      <p:sp>
        <p:nvSpPr>
          <p:cNvPr id="9" name="Rectangle 17"/>
          <p:cNvSpPr>
            <a:spLocks noGrp="1" noChangeArrowheads="1"/>
          </p:cNvSpPr>
          <p:nvPr>
            <p:ph type="sldNum" sz="quarter" idx="12"/>
          </p:nvPr>
        </p:nvSpPr>
        <p:spPr>
          <a:ln/>
        </p:spPr>
        <p:txBody>
          <a:bodyPr/>
          <a:lstStyle>
            <a:lvl1pPr>
              <a:defRPr/>
            </a:lvl1pPr>
          </a:lstStyle>
          <a:p>
            <a:pPr>
              <a:defRPr/>
            </a:pPr>
            <a:fld id="{94AF872A-5FF5-44A9-A73B-7BECE316F0A5}" type="slidenum">
              <a:rPr lang="en-US"/>
              <a:pPr>
                <a:defRPr/>
              </a:pPr>
              <a:t>‹#›</a:t>
            </a:fld>
            <a:endParaRPr lang="en-US"/>
          </a:p>
        </p:txBody>
      </p:sp>
    </p:spTree>
    <p:extLst>
      <p:ext uri="{BB962C8B-B14F-4D97-AF65-F5344CB8AC3E}">
        <p14:creationId xmlns:p14="http://schemas.microsoft.com/office/powerpoint/2010/main" val="2365357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5"/>
          <p:cNvSpPr>
            <a:spLocks noGrp="1" noChangeArrowheads="1"/>
          </p:cNvSpPr>
          <p:nvPr>
            <p:ph type="dt" sz="half" idx="10"/>
          </p:nvPr>
        </p:nvSpPr>
        <p:spPr>
          <a:ln/>
        </p:spPr>
        <p:txBody>
          <a:bodyPr/>
          <a:lstStyle>
            <a:lvl1pPr>
              <a:defRPr/>
            </a:lvl1pPr>
          </a:lstStyle>
          <a:p>
            <a:pPr>
              <a:defRPr/>
            </a:pPr>
            <a:endParaRPr lang="en-US"/>
          </a:p>
        </p:txBody>
      </p:sp>
      <p:sp>
        <p:nvSpPr>
          <p:cNvPr id="4" name="Rectangle 16"/>
          <p:cNvSpPr>
            <a:spLocks noGrp="1" noChangeArrowheads="1"/>
          </p:cNvSpPr>
          <p:nvPr>
            <p:ph type="ftr" sz="quarter" idx="11"/>
          </p:nvPr>
        </p:nvSpPr>
        <p:spPr>
          <a:ln/>
        </p:spPr>
        <p:txBody>
          <a:bodyPr/>
          <a:lstStyle>
            <a:lvl1pPr>
              <a:defRPr/>
            </a:lvl1pPr>
          </a:lstStyle>
          <a:p>
            <a:pPr>
              <a:defRPr/>
            </a:pPr>
            <a:endParaRPr lang="en-US"/>
          </a:p>
        </p:txBody>
      </p:sp>
      <p:sp>
        <p:nvSpPr>
          <p:cNvPr id="5" name="Rectangle 17"/>
          <p:cNvSpPr>
            <a:spLocks noGrp="1" noChangeArrowheads="1"/>
          </p:cNvSpPr>
          <p:nvPr>
            <p:ph type="sldNum" sz="quarter" idx="12"/>
          </p:nvPr>
        </p:nvSpPr>
        <p:spPr>
          <a:ln/>
        </p:spPr>
        <p:txBody>
          <a:bodyPr/>
          <a:lstStyle>
            <a:lvl1pPr>
              <a:defRPr/>
            </a:lvl1pPr>
          </a:lstStyle>
          <a:p>
            <a:pPr>
              <a:defRPr/>
            </a:pPr>
            <a:fld id="{13468F0C-2EE5-423C-B8D4-5925FEFB7298}" type="slidenum">
              <a:rPr lang="en-US"/>
              <a:pPr>
                <a:defRPr/>
              </a:pPr>
              <a:t>‹#›</a:t>
            </a:fld>
            <a:endParaRPr lang="en-US"/>
          </a:p>
        </p:txBody>
      </p:sp>
    </p:spTree>
    <p:extLst>
      <p:ext uri="{BB962C8B-B14F-4D97-AF65-F5344CB8AC3E}">
        <p14:creationId xmlns:p14="http://schemas.microsoft.com/office/powerpoint/2010/main" val="3528991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hidden">
          <a:xfrm>
            <a:off x="-11113" y="1836738"/>
            <a:ext cx="2268538" cy="2709862"/>
          </a:xfrm>
          <a:custGeom>
            <a:avLst/>
            <a:gdLst>
              <a:gd name="T0" fmla="*/ 1282700 w 1429"/>
              <a:gd name="T1" fmla="*/ 449262 h 1707"/>
              <a:gd name="T2" fmla="*/ 1068388 w 1429"/>
              <a:gd name="T3" fmla="*/ 400050 h 1707"/>
              <a:gd name="T4" fmla="*/ 1038225 w 1429"/>
              <a:gd name="T5" fmla="*/ 0 h 1707"/>
              <a:gd name="T6" fmla="*/ 774700 w 1429"/>
              <a:gd name="T7" fmla="*/ 20637 h 1707"/>
              <a:gd name="T8" fmla="*/ 755650 w 1429"/>
              <a:gd name="T9" fmla="*/ 400050 h 1707"/>
              <a:gd name="T10" fmla="*/ 579438 w 1429"/>
              <a:gd name="T11" fmla="*/ 460375 h 1707"/>
              <a:gd name="T12" fmla="*/ 327025 w 1429"/>
              <a:gd name="T13" fmla="*/ 136525 h 1707"/>
              <a:gd name="T14" fmla="*/ 150813 w 1429"/>
              <a:gd name="T15" fmla="*/ 234950 h 1707"/>
              <a:gd name="T16" fmla="*/ 317500 w 1429"/>
              <a:gd name="T17" fmla="*/ 596900 h 1707"/>
              <a:gd name="T18" fmla="*/ 200025 w 1429"/>
              <a:gd name="T19" fmla="*/ 714375 h 1707"/>
              <a:gd name="T20" fmla="*/ 0 w 1429"/>
              <a:gd name="T21" fmla="*/ 671512 h 1707"/>
              <a:gd name="T22" fmla="*/ 0 w 1429"/>
              <a:gd name="T23" fmla="*/ 2020887 h 1707"/>
              <a:gd name="T24" fmla="*/ 160338 w 1429"/>
              <a:gd name="T25" fmla="*/ 1946275 h 1707"/>
              <a:gd name="T26" fmla="*/ 287338 w 1429"/>
              <a:gd name="T27" fmla="*/ 2073275 h 1707"/>
              <a:gd name="T28" fmla="*/ 111125 w 1429"/>
              <a:gd name="T29" fmla="*/ 2395537 h 1707"/>
              <a:gd name="T30" fmla="*/ 277813 w 1429"/>
              <a:gd name="T31" fmla="*/ 2533650 h 1707"/>
              <a:gd name="T32" fmla="*/ 579438 w 1429"/>
              <a:gd name="T33" fmla="*/ 2239962 h 1707"/>
              <a:gd name="T34" fmla="*/ 755650 w 1429"/>
              <a:gd name="T35" fmla="*/ 2298700 h 1707"/>
              <a:gd name="T36" fmla="*/ 795338 w 1429"/>
              <a:gd name="T37" fmla="*/ 2698750 h 1707"/>
              <a:gd name="T38" fmla="*/ 1058863 w 1429"/>
              <a:gd name="T39" fmla="*/ 2709862 h 1707"/>
              <a:gd name="T40" fmla="*/ 1087438 w 1429"/>
              <a:gd name="T41" fmla="*/ 2289175 h 1707"/>
              <a:gd name="T42" fmla="*/ 1311275 w 1429"/>
              <a:gd name="T43" fmla="*/ 2230437 h 1707"/>
              <a:gd name="T44" fmla="*/ 1576388 w 1429"/>
              <a:gd name="T45" fmla="*/ 2524125 h 1707"/>
              <a:gd name="T46" fmla="*/ 1751013 w 1429"/>
              <a:gd name="T47" fmla="*/ 2416175 h 1707"/>
              <a:gd name="T48" fmla="*/ 1576388 w 1429"/>
              <a:gd name="T49" fmla="*/ 2063750 h 1707"/>
              <a:gd name="T50" fmla="*/ 1693863 w 1429"/>
              <a:gd name="T51" fmla="*/ 1916112 h 1707"/>
              <a:gd name="T52" fmla="*/ 2044700 w 1429"/>
              <a:gd name="T53" fmla="*/ 2082800 h 1707"/>
              <a:gd name="T54" fmla="*/ 2151063 w 1429"/>
              <a:gd name="T55" fmla="*/ 1898650 h 1707"/>
              <a:gd name="T56" fmla="*/ 1830388 w 1429"/>
              <a:gd name="T57" fmla="*/ 1662112 h 1707"/>
              <a:gd name="T58" fmla="*/ 1868488 w 1429"/>
              <a:gd name="T59" fmla="*/ 1457325 h 1707"/>
              <a:gd name="T60" fmla="*/ 2268538 w 1429"/>
              <a:gd name="T61" fmla="*/ 1419225 h 1707"/>
              <a:gd name="T62" fmla="*/ 2259013 w 1429"/>
              <a:gd name="T63" fmla="*/ 1212850 h 1707"/>
              <a:gd name="T64" fmla="*/ 1858963 w 1429"/>
              <a:gd name="T65" fmla="*/ 1154112 h 1707"/>
              <a:gd name="T66" fmla="*/ 1819275 w 1429"/>
              <a:gd name="T67" fmla="*/ 998537 h 1707"/>
              <a:gd name="T68" fmla="*/ 2141538 w 1429"/>
              <a:gd name="T69" fmla="*/ 773112 h 1707"/>
              <a:gd name="T70" fmla="*/ 2035175 w 1429"/>
              <a:gd name="T71" fmla="*/ 587375 h 1707"/>
              <a:gd name="T72" fmla="*/ 1673225 w 1429"/>
              <a:gd name="T73" fmla="*/ 733425 h 1707"/>
              <a:gd name="T74" fmla="*/ 1555750 w 1429"/>
              <a:gd name="T75" fmla="*/ 615950 h 1707"/>
              <a:gd name="T76" fmla="*/ 1741488 w 1429"/>
              <a:gd name="T77" fmla="*/ 274637 h 1707"/>
              <a:gd name="T78" fmla="*/ 1565275 w 1429"/>
              <a:gd name="T79" fmla="*/ 166687 h 1707"/>
              <a:gd name="T80" fmla="*/ 1282700 w 1429"/>
              <a:gd name="T81" fmla="*/ 449262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5" name="Freeform 5"/>
          <p:cNvSpPr>
            <a:spLocks/>
          </p:cNvSpPr>
          <p:nvPr/>
        </p:nvSpPr>
        <p:spPr bwMode="hidden">
          <a:xfrm>
            <a:off x="107950" y="15875"/>
            <a:ext cx="838200" cy="787400"/>
          </a:xfrm>
          <a:custGeom>
            <a:avLst/>
            <a:gdLst>
              <a:gd name="T0" fmla="*/ 531813 w 528"/>
              <a:gd name="T1" fmla="*/ 88900 h 496"/>
              <a:gd name="T2" fmla="*/ 465138 w 528"/>
              <a:gd name="T3" fmla="*/ 73025 h 496"/>
              <a:gd name="T4" fmla="*/ 457200 w 528"/>
              <a:gd name="T5" fmla="*/ 0 h 496"/>
              <a:gd name="T6" fmla="*/ 377825 w 528"/>
              <a:gd name="T7" fmla="*/ 0 h 496"/>
              <a:gd name="T8" fmla="*/ 368300 w 528"/>
              <a:gd name="T9" fmla="*/ 73025 h 496"/>
              <a:gd name="T10" fmla="*/ 314325 w 528"/>
              <a:gd name="T11" fmla="*/ 92075 h 496"/>
              <a:gd name="T12" fmla="*/ 231775 w 528"/>
              <a:gd name="T13" fmla="*/ 0 h 496"/>
              <a:gd name="T14" fmla="*/ 180975 w 528"/>
              <a:gd name="T15" fmla="*/ 22225 h 496"/>
              <a:gd name="T16" fmla="*/ 233363 w 528"/>
              <a:gd name="T17" fmla="*/ 133350 h 496"/>
              <a:gd name="T18" fmla="*/ 196850 w 528"/>
              <a:gd name="T19" fmla="*/ 169863 h 496"/>
              <a:gd name="T20" fmla="*/ 79375 w 528"/>
              <a:gd name="T21" fmla="*/ 128588 h 496"/>
              <a:gd name="T22" fmla="*/ 50800 w 528"/>
              <a:gd name="T23" fmla="*/ 173038 h 496"/>
              <a:gd name="T24" fmla="*/ 142875 w 528"/>
              <a:gd name="T25" fmla="*/ 252413 h 496"/>
              <a:gd name="T26" fmla="*/ 127000 w 528"/>
              <a:gd name="T27" fmla="*/ 312738 h 496"/>
              <a:gd name="T28" fmla="*/ 3175 w 528"/>
              <a:gd name="T29" fmla="*/ 320675 h 496"/>
              <a:gd name="T30" fmla="*/ 0 w 528"/>
              <a:gd name="T31" fmla="*/ 387350 h 496"/>
              <a:gd name="T32" fmla="*/ 127000 w 528"/>
              <a:gd name="T33" fmla="*/ 406400 h 496"/>
              <a:gd name="T34" fmla="*/ 139700 w 528"/>
              <a:gd name="T35" fmla="*/ 463550 h 496"/>
              <a:gd name="T36" fmla="*/ 46038 w 528"/>
              <a:gd name="T37" fmla="*/ 547688 h 496"/>
              <a:gd name="T38" fmla="*/ 79375 w 528"/>
              <a:gd name="T39" fmla="*/ 600075 h 496"/>
              <a:gd name="T40" fmla="*/ 184150 w 528"/>
              <a:gd name="T41" fmla="*/ 550863 h 496"/>
              <a:gd name="T42" fmla="*/ 223838 w 528"/>
              <a:gd name="T43" fmla="*/ 590550 h 496"/>
              <a:gd name="T44" fmla="*/ 169863 w 528"/>
              <a:gd name="T45" fmla="*/ 690563 h 496"/>
              <a:gd name="T46" fmla="*/ 220663 w 528"/>
              <a:gd name="T47" fmla="*/ 733425 h 496"/>
              <a:gd name="T48" fmla="*/ 314325 w 528"/>
              <a:gd name="T49" fmla="*/ 641350 h 496"/>
              <a:gd name="T50" fmla="*/ 368300 w 528"/>
              <a:gd name="T51" fmla="*/ 660400 h 496"/>
              <a:gd name="T52" fmla="*/ 381000 w 528"/>
              <a:gd name="T53" fmla="*/ 784225 h 496"/>
              <a:gd name="T54" fmla="*/ 463550 w 528"/>
              <a:gd name="T55" fmla="*/ 787400 h 496"/>
              <a:gd name="T56" fmla="*/ 471488 w 528"/>
              <a:gd name="T57" fmla="*/ 657225 h 496"/>
              <a:gd name="T58" fmla="*/ 541338 w 528"/>
              <a:gd name="T59" fmla="*/ 639763 h 496"/>
              <a:gd name="T60" fmla="*/ 623888 w 528"/>
              <a:gd name="T61" fmla="*/ 730250 h 496"/>
              <a:gd name="T62" fmla="*/ 677863 w 528"/>
              <a:gd name="T63" fmla="*/ 696913 h 496"/>
              <a:gd name="T64" fmla="*/ 623888 w 528"/>
              <a:gd name="T65" fmla="*/ 587375 h 496"/>
              <a:gd name="T66" fmla="*/ 660400 w 528"/>
              <a:gd name="T67" fmla="*/ 541338 h 496"/>
              <a:gd name="T68" fmla="*/ 768350 w 528"/>
              <a:gd name="T69" fmla="*/ 593725 h 496"/>
              <a:gd name="T70" fmla="*/ 801688 w 528"/>
              <a:gd name="T71" fmla="*/ 536575 h 496"/>
              <a:gd name="T72" fmla="*/ 701675 w 528"/>
              <a:gd name="T73" fmla="*/ 463550 h 496"/>
              <a:gd name="T74" fmla="*/ 714375 w 528"/>
              <a:gd name="T75" fmla="*/ 400050 h 496"/>
              <a:gd name="T76" fmla="*/ 838200 w 528"/>
              <a:gd name="T77" fmla="*/ 387350 h 496"/>
              <a:gd name="T78" fmla="*/ 835025 w 528"/>
              <a:gd name="T79" fmla="*/ 323850 h 496"/>
              <a:gd name="T80" fmla="*/ 711200 w 528"/>
              <a:gd name="T81" fmla="*/ 306388 h 496"/>
              <a:gd name="T82" fmla="*/ 698500 w 528"/>
              <a:gd name="T83" fmla="*/ 257175 h 496"/>
              <a:gd name="T84" fmla="*/ 798513 w 528"/>
              <a:gd name="T85" fmla="*/ 188913 h 496"/>
              <a:gd name="T86" fmla="*/ 765175 w 528"/>
              <a:gd name="T87" fmla="*/ 130175 h 496"/>
              <a:gd name="T88" fmla="*/ 654050 w 528"/>
              <a:gd name="T89" fmla="*/ 176213 h 496"/>
              <a:gd name="T90" fmla="*/ 617538 w 528"/>
              <a:gd name="T91" fmla="*/ 139700 h 496"/>
              <a:gd name="T92" fmla="*/ 674688 w 528"/>
              <a:gd name="T93" fmla="*/ 33338 h 496"/>
              <a:gd name="T94" fmla="*/ 620713 w 528"/>
              <a:gd name="T95" fmla="*/ 0 h 496"/>
              <a:gd name="T96" fmla="*/ 531813 w 528"/>
              <a:gd name="T97" fmla="*/ 88900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6" name="Freeform 6"/>
          <p:cNvSpPr>
            <a:spLocks/>
          </p:cNvSpPr>
          <p:nvPr/>
        </p:nvSpPr>
        <p:spPr bwMode="hidden">
          <a:xfrm>
            <a:off x="1192213" y="354013"/>
            <a:ext cx="2266950" cy="2270125"/>
          </a:xfrm>
          <a:custGeom>
            <a:avLst/>
            <a:gdLst>
              <a:gd name="T0" fmla="*/ 1440376 w 2312"/>
              <a:gd name="T1" fmla="*/ 376882 h 2313"/>
              <a:gd name="T2" fmla="*/ 1259961 w 2312"/>
              <a:gd name="T3" fmla="*/ 335661 h 2313"/>
              <a:gd name="T4" fmla="*/ 1235449 w 2312"/>
              <a:gd name="T5" fmla="*/ 0 h 2313"/>
              <a:gd name="T6" fmla="*/ 1014833 w 2312"/>
              <a:gd name="T7" fmla="*/ 16685 h 2313"/>
              <a:gd name="T8" fmla="*/ 998164 w 2312"/>
              <a:gd name="T9" fmla="*/ 335661 h 2313"/>
              <a:gd name="T10" fmla="*/ 851087 w 2312"/>
              <a:gd name="T11" fmla="*/ 385715 h 2313"/>
              <a:gd name="T12" fmla="*/ 638315 w 2312"/>
              <a:gd name="T13" fmla="*/ 114831 h 2313"/>
              <a:gd name="T14" fmla="*/ 491238 w 2312"/>
              <a:gd name="T15" fmla="*/ 197274 h 2313"/>
              <a:gd name="T16" fmla="*/ 630471 w 2312"/>
              <a:gd name="T17" fmla="*/ 499565 h 2313"/>
              <a:gd name="T18" fmla="*/ 532419 w 2312"/>
              <a:gd name="T19" fmla="*/ 598693 h 2313"/>
              <a:gd name="T20" fmla="*/ 212772 w 2312"/>
              <a:gd name="T21" fmla="*/ 483861 h 2313"/>
              <a:gd name="T22" fmla="*/ 139233 w 2312"/>
              <a:gd name="T23" fmla="*/ 606544 h 2313"/>
              <a:gd name="T24" fmla="*/ 384362 w 2312"/>
              <a:gd name="T25" fmla="*/ 819522 h 2313"/>
              <a:gd name="T26" fmla="*/ 344161 w 2312"/>
              <a:gd name="T27" fmla="*/ 983426 h 2313"/>
              <a:gd name="T28" fmla="*/ 7844 w 2312"/>
              <a:gd name="T29" fmla="*/ 1007963 h 2313"/>
              <a:gd name="T30" fmla="*/ 0 w 2312"/>
              <a:gd name="T31" fmla="*/ 1188552 h 2313"/>
              <a:gd name="T32" fmla="*/ 344161 w 2312"/>
              <a:gd name="T33" fmla="*/ 1237625 h 2313"/>
              <a:gd name="T34" fmla="*/ 376518 w 2312"/>
              <a:gd name="T35" fmla="*/ 1392697 h 2313"/>
              <a:gd name="T36" fmla="*/ 122564 w 2312"/>
              <a:gd name="T37" fmla="*/ 1622359 h 2313"/>
              <a:gd name="T38" fmla="*/ 212772 w 2312"/>
              <a:gd name="T39" fmla="*/ 1761727 h 2313"/>
              <a:gd name="T40" fmla="*/ 499082 w 2312"/>
              <a:gd name="T41" fmla="*/ 1630211 h 2313"/>
              <a:gd name="T42" fmla="*/ 605958 w 2312"/>
              <a:gd name="T43" fmla="*/ 1737190 h 2313"/>
              <a:gd name="T44" fmla="*/ 457900 w 2312"/>
              <a:gd name="T45" fmla="*/ 2007093 h 2313"/>
              <a:gd name="T46" fmla="*/ 597133 w 2312"/>
              <a:gd name="T47" fmla="*/ 2121924 h 2313"/>
              <a:gd name="T48" fmla="*/ 851087 w 2312"/>
              <a:gd name="T49" fmla="*/ 1876558 h 2313"/>
              <a:gd name="T50" fmla="*/ 998164 w 2312"/>
              <a:gd name="T51" fmla="*/ 1925631 h 2313"/>
              <a:gd name="T52" fmla="*/ 1031501 w 2312"/>
              <a:gd name="T53" fmla="*/ 2261292 h 2313"/>
              <a:gd name="T54" fmla="*/ 1252117 w 2312"/>
              <a:gd name="T55" fmla="*/ 2270125 h 2313"/>
              <a:gd name="T56" fmla="*/ 1276630 w 2312"/>
              <a:gd name="T57" fmla="*/ 1917780 h 2313"/>
              <a:gd name="T58" fmla="*/ 1464889 w 2312"/>
              <a:gd name="T59" fmla="*/ 1868706 h 2313"/>
              <a:gd name="T60" fmla="*/ 1686485 w 2312"/>
              <a:gd name="T61" fmla="*/ 2114072 h 2313"/>
              <a:gd name="T62" fmla="*/ 1833563 w 2312"/>
              <a:gd name="T63" fmla="*/ 2023778 h 2313"/>
              <a:gd name="T64" fmla="*/ 1686485 w 2312"/>
              <a:gd name="T65" fmla="*/ 1729339 h 2313"/>
              <a:gd name="T66" fmla="*/ 1784537 w 2312"/>
              <a:gd name="T67" fmla="*/ 1605674 h 2313"/>
              <a:gd name="T68" fmla="*/ 2078691 w 2312"/>
              <a:gd name="T69" fmla="*/ 1745042 h 2313"/>
              <a:gd name="T70" fmla="*/ 2168899 w 2312"/>
              <a:gd name="T71" fmla="*/ 1589971 h 2313"/>
              <a:gd name="T72" fmla="*/ 1899257 w 2312"/>
              <a:gd name="T73" fmla="*/ 1392697 h 2313"/>
              <a:gd name="T74" fmla="*/ 1931614 w 2312"/>
              <a:gd name="T75" fmla="*/ 1220941 h 2313"/>
              <a:gd name="T76" fmla="*/ 2266950 w 2312"/>
              <a:gd name="T77" fmla="*/ 1188552 h 2313"/>
              <a:gd name="T78" fmla="*/ 2259106 w 2312"/>
              <a:gd name="T79" fmla="*/ 1015815 h 2313"/>
              <a:gd name="T80" fmla="*/ 1923770 w 2312"/>
              <a:gd name="T81" fmla="*/ 966742 h 2313"/>
              <a:gd name="T82" fmla="*/ 1890432 w 2312"/>
              <a:gd name="T83" fmla="*/ 836207 h 2313"/>
              <a:gd name="T84" fmla="*/ 2161054 w 2312"/>
              <a:gd name="T85" fmla="*/ 647766 h 2313"/>
              <a:gd name="T86" fmla="*/ 2070847 w 2312"/>
              <a:gd name="T87" fmla="*/ 491713 h 2313"/>
              <a:gd name="T88" fmla="*/ 1767868 w 2312"/>
              <a:gd name="T89" fmla="*/ 614396 h 2313"/>
              <a:gd name="T90" fmla="*/ 1669817 w 2312"/>
              <a:gd name="T91" fmla="*/ 516250 h 2313"/>
              <a:gd name="T92" fmla="*/ 1824738 w 2312"/>
              <a:gd name="T93" fmla="*/ 229662 h 2313"/>
              <a:gd name="T94" fmla="*/ 1677661 w 2312"/>
              <a:gd name="T95" fmla="*/ 139368 h 2313"/>
              <a:gd name="T96" fmla="*/ 1440376 w 2312"/>
              <a:gd name="T97" fmla="*/ 376882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7" name="Freeform 7"/>
          <p:cNvSpPr>
            <a:spLocks/>
          </p:cNvSpPr>
          <p:nvPr/>
        </p:nvSpPr>
        <p:spPr bwMode="hidden">
          <a:xfrm>
            <a:off x="2532063" y="1270000"/>
            <a:ext cx="3670300" cy="3671888"/>
          </a:xfrm>
          <a:custGeom>
            <a:avLst/>
            <a:gdLst>
              <a:gd name="T0" fmla="*/ 2332038 w 2312"/>
              <a:gd name="T1" fmla="*/ 609600 h 2313"/>
              <a:gd name="T2" fmla="*/ 2039938 w 2312"/>
              <a:gd name="T3" fmla="*/ 542925 h 2313"/>
              <a:gd name="T4" fmla="*/ 2000250 w 2312"/>
              <a:gd name="T5" fmla="*/ 0 h 2313"/>
              <a:gd name="T6" fmla="*/ 1643063 w 2312"/>
              <a:gd name="T7" fmla="*/ 26988 h 2313"/>
              <a:gd name="T8" fmla="*/ 1616075 w 2312"/>
              <a:gd name="T9" fmla="*/ 542925 h 2313"/>
              <a:gd name="T10" fmla="*/ 1377950 w 2312"/>
              <a:gd name="T11" fmla="*/ 623888 h 2313"/>
              <a:gd name="T12" fmla="*/ 1033463 w 2312"/>
              <a:gd name="T13" fmla="*/ 185738 h 2313"/>
              <a:gd name="T14" fmla="*/ 795338 w 2312"/>
              <a:gd name="T15" fmla="*/ 319088 h 2313"/>
              <a:gd name="T16" fmla="*/ 1020763 w 2312"/>
              <a:gd name="T17" fmla="*/ 808038 h 2313"/>
              <a:gd name="T18" fmla="*/ 862013 w 2312"/>
              <a:gd name="T19" fmla="*/ 968375 h 2313"/>
              <a:gd name="T20" fmla="*/ 344488 w 2312"/>
              <a:gd name="T21" fmla="*/ 782638 h 2313"/>
              <a:gd name="T22" fmla="*/ 225425 w 2312"/>
              <a:gd name="T23" fmla="*/ 981075 h 2313"/>
              <a:gd name="T24" fmla="*/ 622300 w 2312"/>
              <a:gd name="T25" fmla="*/ 1325563 h 2313"/>
              <a:gd name="T26" fmla="*/ 557213 w 2312"/>
              <a:gd name="T27" fmla="*/ 1590675 h 2313"/>
              <a:gd name="T28" fmla="*/ 12700 w 2312"/>
              <a:gd name="T29" fmla="*/ 1630363 h 2313"/>
              <a:gd name="T30" fmla="*/ 0 w 2312"/>
              <a:gd name="T31" fmla="*/ 1922463 h 2313"/>
              <a:gd name="T32" fmla="*/ 557213 w 2312"/>
              <a:gd name="T33" fmla="*/ 2001838 h 2313"/>
              <a:gd name="T34" fmla="*/ 609600 w 2312"/>
              <a:gd name="T35" fmla="*/ 2252663 h 2313"/>
              <a:gd name="T36" fmla="*/ 198438 w 2312"/>
              <a:gd name="T37" fmla="*/ 2624138 h 2313"/>
              <a:gd name="T38" fmla="*/ 344488 w 2312"/>
              <a:gd name="T39" fmla="*/ 2849563 h 2313"/>
              <a:gd name="T40" fmla="*/ 808038 w 2312"/>
              <a:gd name="T41" fmla="*/ 2636838 h 2313"/>
              <a:gd name="T42" fmla="*/ 981075 w 2312"/>
              <a:gd name="T43" fmla="*/ 2809875 h 2313"/>
              <a:gd name="T44" fmla="*/ 741363 w 2312"/>
              <a:gd name="T45" fmla="*/ 3246438 h 2313"/>
              <a:gd name="T46" fmla="*/ 966788 w 2312"/>
              <a:gd name="T47" fmla="*/ 3432175 h 2313"/>
              <a:gd name="T48" fmla="*/ 1377950 w 2312"/>
              <a:gd name="T49" fmla="*/ 3035300 h 2313"/>
              <a:gd name="T50" fmla="*/ 1616075 w 2312"/>
              <a:gd name="T51" fmla="*/ 3114675 h 2313"/>
              <a:gd name="T52" fmla="*/ 1670050 w 2312"/>
              <a:gd name="T53" fmla="*/ 3657600 h 2313"/>
              <a:gd name="T54" fmla="*/ 2027238 w 2312"/>
              <a:gd name="T55" fmla="*/ 3671888 h 2313"/>
              <a:gd name="T56" fmla="*/ 2066925 w 2312"/>
              <a:gd name="T57" fmla="*/ 3101975 h 2313"/>
              <a:gd name="T58" fmla="*/ 2371725 w 2312"/>
              <a:gd name="T59" fmla="*/ 3022600 h 2313"/>
              <a:gd name="T60" fmla="*/ 2730500 w 2312"/>
              <a:gd name="T61" fmla="*/ 3419475 h 2313"/>
              <a:gd name="T62" fmla="*/ 2968625 w 2312"/>
              <a:gd name="T63" fmla="*/ 3273425 h 2313"/>
              <a:gd name="T64" fmla="*/ 2730500 w 2312"/>
              <a:gd name="T65" fmla="*/ 2797175 h 2313"/>
              <a:gd name="T66" fmla="*/ 2889250 w 2312"/>
              <a:gd name="T67" fmla="*/ 2597150 h 2313"/>
              <a:gd name="T68" fmla="*/ 3365500 w 2312"/>
              <a:gd name="T69" fmla="*/ 2822575 h 2313"/>
              <a:gd name="T70" fmla="*/ 3511550 w 2312"/>
              <a:gd name="T71" fmla="*/ 2571750 h 2313"/>
              <a:gd name="T72" fmla="*/ 3074988 w 2312"/>
              <a:gd name="T73" fmla="*/ 2252663 h 2313"/>
              <a:gd name="T74" fmla="*/ 3127375 w 2312"/>
              <a:gd name="T75" fmla="*/ 1974850 h 2313"/>
              <a:gd name="T76" fmla="*/ 3670300 w 2312"/>
              <a:gd name="T77" fmla="*/ 1922463 h 2313"/>
              <a:gd name="T78" fmla="*/ 3657600 w 2312"/>
              <a:gd name="T79" fmla="*/ 1643063 h 2313"/>
              <a:gd name="T80" fmla="*/ 3114675 w 2312"/>
              <a:gd name="T81" fmla="*/ 1563688 h 2313"/>
              <a:gd name="T82" fmla="*/ 3060700 w 2312"/>
              <a:gd name="T83" fmla="*/ 1352550 h 2313"/>
              <a:gd name="T84" fmla="*/ 3498850 w 2312"/>
              <a:gd name="T85" fmla="*/ 1047750 h 2313"/>
              <a:gd name="T86" fmla="*/ 3352800 w 2312"/>
              <a:gd name="T87" fmla="*/ 795338 h 2313"/>
              <a:gd name="T88" fmla="*/ 2862263 w 2312"/>
              <a:gd name="T89" fmla="*/ 993775 h 2313"/>
              <a:gd name="T90" fmla="*/ 2703513 w 2312"/>
              <a:gd name="T91" fmla="*/ 835025 h 2313"/>
              <a:gd name="T92" fmla="*/ 2954338 w 2312"/>
              <a:gd name="T93" fmla="*/ 371475 h 2313"/>
              <a:gd name="T94" fmla="*/ 2716213 w 2312"/>
              <a:gd name="T95" fmla="*/ 225425 h 2313"/>
              <a:gd name="T96" fmla="*/ 2332038 w 2312"/>
              <a:gd name="T97" fmla="*/ 609600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8" name="Freeform 8"/>
          <p:cNvSpPr>
            <a:spLocks/>
          </p:cNvSpPr>
          <p:nvPr/>
        </p:nvSpPr>
        <p:spPr bwMode="hidden">
          <a:xfrm>
            <a:off x="3175" y="4797425"/>
            <a:ext cx="3417888" cy="2097088"/>
          </a:xfrm>
          <a:custGeom>
            <a:avLst/>
            <a:gdLst>
              <a:gd name="T0" fmla="*/ 2171700 w 2153"/>
              <a:gd name="T1" fmla="*/ 568325 h 1321"/>
              <a:gd name="T2" fmla="*/ 1900238 w 2153"/>
              <a:gd name="T3" fmla="*/ 504825 h 1321"/>
              <a:gd name="T4" fmla="*/ 1862138 w 2153"/>
              <a:gd name="T5" fmla="*/ 0 h 1321"/>
              <a:gd name="T6" fmla="*/ 1530350 w 2153"/>
              <a:gd name="T7" fmla="*/ 25400 h 1321"/>
              <a:gd name="T8" fmla="*/ 1504950 w 2153"/>
              <a:gd name="T9" fmla="*/ 504825 h 1321"/>
              <a:gd name="T10" fmla="*/ 1282700 w 2153"/>
              <a:gd name="T11" fmla="*/ 581025 h 1321"/>
              <a:gd name="T12" fmla="*/ 962025 w 2153"/>
              <a:gd name="T13" fmla="*/ 173038 h 1321"/>
              <a:gd name="T14" fmla="*/ 741363 w 2153"/>
              <a:gd name="T15" fmla="*/ 296863 h 1321"/>
              <a:gd name="T16" fmla="*/ 950913 w 2153"/>
              <a:gd name="T17" fmla="*/ 752475 h 1321"/>
              <a:gd name="T18" fmla="*/ 803275 w 2153"/>
              <a:gd name="T19" fmla="*/ 901700 h 1321"/>
              <a:gd name="T20" fmla="*/ 320675 w 2153"/>
              <a:gd name="T21" fmla="*/ 728663 h 1321"/>
              <a:gd name="T22" fmla="*/ 209550 w 2153"/>
              <a:gd name="T23" fmla="*/ 914400 h 1321"/>
              <a:gd name="T24" fmla="*/ 579438 w 2153"/>
              <a:gd name="T25" fmla="*/ 1235075 h 1321"/>
              <a:gd name="T26" fmla="*/ 519113 w 2153"/>
              <a:gd name="T27" fmla="*/ 1481138 h 1321"/>
              <a:gd name="T28" fmla="*/ 11113 w 2153"/>
              <a:gd name="T29" fmla="*/ 1517650 h 1321"/>
              <a:gd name="T30" fmla="*/ 0 w 2153"/>
              <a:gd name="T31" fmla="*/ 1790700 h 1321"/>
              <a:gd name="T32" fmla="*/ 519113 w 2153"/>
              <a:gd name="T33" fmla="*/ 1863725 h 1321"/>
              <a:gd name="T34" fmla="*/ 568325 w 2153"/>
              <a:gd name="T35" fmla="*/ 2097088 h 1321"/>
              <a:gd name="T36" fmla="*/ 2863850 w 2153"/>
              <a:gd name="T37" fmla="*/ 2097088 h 1321"/>
              <a:gd name="T38" fmla="*/ 2913063 w 2153"/>
              <a:gd name="T39" fmla="*/ 1838325 h 1321"/>
              <a:gd name="T40" fmla="*/ 3417888 w 2153"/>
              <a:gd name="T41" fmla="*/ 1790700 h 1321"/>
              <a:gd name="T42" fmla="*/ 3406775 w 2153"/>
              <a:gd name="T43" fmla="*/ 1530350 h 1321"/>
              <a:gd name="T44" fmla="*/ 2900363 w 2153"/>
              <a:gd name="T45" fmla="*/ 1455738 h 1321"/>
              <a:gd name="T46" fmla="*/ 2849563 w 2153"/>
              <a:gd name="T47" fmla="*/ 1258888 h 1321"/>
              <a:gd name="T48" fmla="*/ 3257550 w 2153"/>
              <a:gd name="T49" fmla="*/ 976313 h 1321"/>
              <a:gd name="T50" fmla="*/ 3122613 w 2153"/>
              <a:gd name="T51" fmla="*/ 741363 h 1321"/>
              <a:gd name="T52" fmla="*/ 2665413 w 2153"/>
              <a:gd name="T53" fmla="*/ 925513 h 1321"/>
              <a:gd name="T54" fmla="*/ 2517775 w 2153"/>
              <a:gd name="T55" fmla="*/ 777875 h 1321"/>
              <a:gd name="T56" fmla="*/ 2751138 w 2153"/>
              <a:gd name="T57" fmla="*/ 346075 h 1321"/>
              <a:gd name="T58" fmla="*/ 2528888 w 2153"/>
              <a:gd name="T59" fmla="*/ 209550 h 1321"/>
              <a:gd name="T60" fmla="*/ 2171700 w 2153"/>
              <a:gd name="T61" fmla="*/ 568325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9" name="Freeform 9"/>
          <p:cNvSpPr>
            <a:spLocks/>
          </p:cNvSpPr>
          <p:nvPr/>
        </p:nvSpPr>
        <p:spPr bwMode="hidden">
          <a:xfrm>
            <a:off x="4494213" y="4425950"/>
            <a:ext cx="2263775" cy="2263775"/>
          </a:xfrm>
          <a:custGeom>
            <a:avLst/>
            <a:gdLst>
              <a:gd name="T0" fmla="*/ 1438359 w 2312"/>
              <a:gd name="T1" fmla="*/ 375828 h 2313"/>
              <a:gd name="T2" fmla="*/ 1258197 w 2312"/>
              <a:gd name="T3" fmla="*/ 334722 h 2313"/>
              <a:gd name="T4" fmla="*/ 1233718 w 2312"/>
              <a:gd name="T5" fmla="*/ 0 h 2313"/>
              <a:gd name="T6" fmla="*/ 1013411 w 2312"/>
              <a:gd name="T7" fmla="*/ 16638 h 2313"/>
              <a:gd name="T8" fmla="*/ 996766 w 2312"/>
              <a:gd name="T9" fmla="*/ 334722 h 2313"/>
              <a:gd name="T10" fmla="*/ 849895 w 2312"/>
              <a:gd name="T11" fmla="*/ 384636 h 2313"/>
              <a:gd name="T12" fmla="*/ 637421 w 2312"/>
              <a:gd name="T13" fmla="*/ 114510 h 2313"/>
              <a:gd name="T14" fmla="*/ 490550 w 2312"/>
              <a:gd name="T15" fmla="*/ 196722 h 2313"/>
              <a:gd name="T16" fmla="*/ 629588 w 2312"/>
              <a:gd name="T17" fmla="*/ 498168 h 2313"/>
              <a:gd name="T18" fmla="*/ 531674 w 2312"/>
              <a:gd name="T19" fmla="*/ 597018 h 2313"/>
              <a:gd name="T20" fmla="*/ 212474 w 2312"/>
              <a:gd name="T21" fmla="*/ 482508 h 2313"/>
              <a:gd name="T22" fmla="*/ 139038 w 2312"/>
              <a:gd name="T23" fmla="*/ 604848 h 2313"/>
              <a:gd name="T24" fmla="*/ 383823 w 2312"/>
              <a:gd name="T25" fmla="*/ 817230 h 2313"/>
              <a:gd name="T26" fmla="*/ 343679 w 2312"/>
              <a:gd name="T27" fmla="*/ 980676 h 2313"/>
              <a:gd name="T28" fmla="*/ 7833 w 2312"/>
              <a:gd name="T29" fmla="*/ 1005144 h 2313"/>
              <a:gd name="T30" fmla="*/ 0 w 2312"/>
              <a:gd name="T31" fmla="*/ 1185228 h 2313"/>
              <a:gd name="T32" fmla="*/ 343679 w 2312"/>
              <a:gd name="T33" fmla="*/ 1234164 h 2313"/>
              <a:gd name="T34" fmla="*/ 375990 w 2312"/>
              <a:gd name="T35" fmla="*/ 1388801 h 2313"/>
              <a:gd name="T36" fmla="*/ 122393 w 2312"/>
              <a:gd name="T37" fmla="*/ 1617821 h 2313"/>
              <a:gd name="T38" fmla="*/ 212474 w 2312"/>
              <a:gd name="T39" fmla="*/ 1756799 h 2313"/>
              <a:gd name="T40" fmla="*/ 498383 w 2312"/>
              <a:gd name="T41" fmla="*/ 1625651 h 2313"/>
              <a:gd name="T42" fmla="*/ 605109 w 2312"/>
              <a:gd name="T43" fmla="*/ 1732331 h 2313"/>
              <a:gd name="T44" fmla="*/ 457259 w 2312"/>
              <a:gd name="T45" fmla="*/ 2001479 h 2313"/>
              <a:gd name="T46" fmla="*/ 596297 w 2312"/>
              <a:gd name="T47" fmla="*/ 2115989 h 2313"/>
              <a:gd name="T48" fmla="*/ 849895 w 2312"/>
              <a:gd name="T49" fmla="*/ 1871309 h 2313"/>
              <a:gd name="T50" fmla="*/ 996766 w 2312"/>
              <a:gd name="T51" fmla="*/ 1920245 h 2313"/>
              <a:gd name="T52" fmla="*/ 1030057 w 2312"/>
              <a:gd name="T53" fmla="*/ 2254967 h 2313"/>
              <a:gd name="T54" fmla="*/ 1250364 w 2312"/>
              <a:gd name="T55" fmla="*/ 2263775 h 2313"/>
              <a:gd name="T56" fmla="*/ 1274842 w 2312"/>
              <a:gd name="T57" fmla="*/ 1912415 h 2313"/>
              <a:gd name="T58" fmla="*/ 1462837 w 2312"/>
              <a:gd name="T59" fmla="*/ 1863479 h 2313"/>
              <a:gd name="T60" fmla="*/ 1684123 w 2312"/>
              <a:gd name="T61" fmla="*/ 2108159 h 2313"/>
              <a:gd name="T62" fmla="*/ 1830994 w 2312"/>
              <a:gd name="T63" fmla="*/ 2018117 h 2313"/>
              <a:gd name="T64" fmla="*/ 1684123 w 2312"/>
              <a:gd name="T65" fmla="*/ 1724501 h 2313"/>
              <a:gd name="T66" fmla="*/ 1782037 w 2312"/>
              <a:gd name="T67" fmla="*/ 1601183 h 2313"/>
              <a:gd name="T68" fmla="*/ 2075780 w 2312"/>
              <a:gd name="T69" fmla="*/ 1740161 h 2313"/>
              <a:gd name="T70" fmla="*/ 2165861 w 2312"/>
              <a:gd name="T71" fmla="*/ 1585523 h 2313"/>
              <a:gd name="T72" fmla="*/ 1896597 w 2312"/>
              <a:gd name="T73" fmla="*/ 1388801 h 2313"/>
              <a:gd name="T74" fmla="*/ 1928909 w 2312"/>
              <a:gd name="T75" fmla="*/ 1217525 h 2313"/>
              <a:gd name="T76" fmla="*/ 2263775 w 2312"/>
              <a:gd name="T77" fmla="*/ 1185228 h 2313"/>
              <a:gd name="T78" fmla="*/ 2255942 w 2312"/>
              <a:gd name="T79" fmla="*/ 1012973 h 2313"/>
              <a:gd name="T80" fmla="*/ 1921075 w 2312"/>
              <a:gd name="T81" fmla="*/ 964037 h 2313"/>
              <a:gd name="T82" fmla="*/ 1887785 w 2312"/>
              <a:gd name="T83" fmla="*/ 833868 h 2313"/>
              <a:gd name="T84" fmla="*/ 2158028 w 2312"/>
              <a:gd name="T85" fmla="*/ 645954 h 2313"/>
              <a:gd name="T86" fmla="*/ 2067947 w 2312"/>
              <a:gd name="T87" fmla="*/ 490338 h 2313"/>
              <a:gd name="T88" fmla="*/ 1765392 w 2312"/>
              <a:gd name="T89" fmla="*/ 612678 h 2313"/>
              <a:gd name="T90" fmla="*/ 1667478 w 2312"/>
              <a:gd name="T91" fmla="*/ 514806 h 2313"/>
              <a:gd name="T92" fmla="*/ 1822182 w 2312"/>
              <a:gd name="T93" fmla="*/ 229020 h 2313"/>
              <a:gd name="T94" fmla="*/ 1675311 w 2312"/>
              <a:gd name="T95" fmla="*/ 138978 h 2313"/>
              <a:gd name="T96" fmla="*/ 1438359 w 2312"/>
              <a:gd name="T97" fmla="*/ 375828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0" name="Freeform 10"/>
          <p:cNvSpPr>
            <a:spLocks/>
          </p:cNvSpPr>
          <p:nvPr/>
        </p:nvSpPr>
        <p:spPr bwMode="hidden">
          <a:xfrm>
            <a:off x="5646738" y="487363"/>
            <a:ext cx="2928937" cy="2930525"/>
          </a:xfrm>
          <a:custGeom>
            <a:avLst/>
            <a:gdLst>
              <a:gd name="T0" fmla="*/ 1860990 w 2312"/>
              <a:gd name="T1" fmla="*/ 486520 h 2313"/>
              <a:gd name="T2" fmla="*/ 1627891 w 2312"/>
              <a:gd name="T3" fmla="*/ 433307 h 2313"/>
              <a:gd name="T4" fmla="*/ 1596220 w 2312"/>
              <a:gd name="T5" fmla="*/ 0 h 2313"/>
              <a:gd name="T6" fmla="*/ 1311181 w 2312"/>
              <a:gd name="T7" fmla="*/ 21539 h 2313"/>
              <a:gd name="T8" fmla="*/ 1289644 w 2312"/>
              <a:gd name="T9" fmla="*/ 433307 h 2313"/>
              <a:gd name="T10" fmla="*/ 1099618 w 2312"/>
              <a:gd name="T11" fmla="*/ 497923 h 2313"/>
              <a:gd name="T12" fmla="*/ 824714 w 2312"/>
              <a:gd name="T13" fmla="*/ 148237 h 2313"/>
              <a:gd name="T14" fmla="*/ 634687 w 2312"/>
              <a:gd name="T15" fmla="*/ 254663 h 2313"/>
              <a:gd name="T16" fmla="*/ 814579 w 2312"/>
              <a:gd name="T17" fmla="*/ 644893 h 2313"/>
              <a:gd name="T18" fmla="*/ 687895 w 2312"/>
              <a:gd name="T19" fmla="*/ 772858 h 2313"/>
              <a:gd name="T20" fmla="*/ 274905 w 2312"/>
              <a:gd name="T21" fmla="*/ 624621 h 2313"/>
              <a:gd name="T22" fmla="*/ 179891 w 2312"/>
              <a:gd name="T23" fmla="*/ 782994 h 2313"/>
              <a:gd name="T24" fmla="*/ 496602 w 2312"/>
              <a:gd name="T25" fmla="*/ 1057928 h 2313"/>
              <a:gd name="T26" fmla="*/ 444661 w 2312"/>
              <a:gd name="T27" fmla="*/ 1269514 h 2313"/>
              <a:gd name="T28" fmla="*/ 10135 w 2312"/>
              <a:gd name="T29" fmla="*/ 1301189 h 2313"/>
              <a:gd name="T30" fmla="*/ 0 w 2312"/>
              <a:gd name="T31" fmla="*/ 1534313 h 2313"/>
              <a:gd name="T32" fmla="*/ 444661 w 2312"/>
              <a:gd name="T33" fmla="*/ 1597662 h 2313"/>
              <a:gd name="T34" fmla="*/ 486467 w 2312"/>
              <a:gd name="T35" fmla="*/ 1797845 h 2313"/>
              <a:gd name="T36" fmla="*/ 158355 w 2312"/>
              <a:gd name="T37" fmla="*/ 2094318 h 2313"/>
              <a:gd name="T38" fmla="*/ 274905 w 2312"/>
              <a:gd name="T39" fmla="*/ 2274229 h 2313"/>
              <a:gd name="T40" fmla="*/ 644822 w 2312"/>
              <a:gd name="T41" fmla="*/ 2104454 h 2313"/>
              <a:gd name="T42" fmla="*/ 782908 w 2312"/>
              <a:gd name="T43" fmla="*/ 2242555 h 2313"/>
              <a:gd name="T44" fmla="*/ 591615 w 2312"/>
              <a:gd name="T45" fmla="*/ 2590974 h 2313"/>
              <a:gd name="T46" fmla="*/ 771506 w 2312"/>
              <a:gd name="T47" fmla="*/ 2739211 h 2313"/>
              <a:gd name="T48" fmla="*/ 1099618 w 2312"/>
              <a:gd name="T49" fmla="*/ 2422466 h 2313"/>
              <a:gd name="T50" fmla="*/ 1289644 w 2312"/>
              <a:gd name="T51" fmla="*/ 2485815 h 2313"/>
              <a:gd name="T52" fmla="*/ 1332717 w 2312"/>
              <a:gd name="T53" fmla="*/ 2919122 h 2313"/>
              <a:gd name="T54" fmla="*/ 1617756 w 2312"/>
              <a:gd name="T55" fmla="*/ 2930525 h 2313"/>
              <a:gd name="T56" fmla="*/ 1649427 w 2312"/>
              <a:gd name="T57" fmla="*/ 2475679 h 2313"/>
              <a:gd name="T58" fmla="*/ 1892661 w 2312"/>
              <a:gd name="T59" fmla="*/ 2412330 h 2313"/>
              <a:gd name="T60" fmla="*/ 2178967 w 2312"/>
              <a:gd name="T61" fmla="*/ 2729075 h 2313"/>
              <a:gd name="T62" fmla="*/ 2368993 w 2312"/>
              <a:gd name="T63" fmla="*/ 2612513 h 2313"/>
              <a:gd name="T64" fmla="*/ 2178967 w 2312"/>
              <a:gd name="T65" fmla="*/ 2232419 h 2313"/>
              <a:gd name="T66" fmla="*/ 2305651 w 2312"/>
              <a:gd name="T67" fmla="*/ 2072779 h 2313"/>
              <a:gd name="T68" fmla="*/ 2685703 w 2312"/>
              <a:gd name="T69" fmla="*/ 2252691 h 2313"/>
              <a:gd name="T70" fmla="*/ 2802253 w 2312"/>
              <a:gd name="T71" fmla="*/ 2052508 h 2313"/>
              <a:gd name="T72" fmla="*/ 2453872 w 2312"/>
              <a:gd name="T73" fmla="*/ 1797845 h 2313"/>
              <a:gd name="T74" fmla="*/ 2495677 w 2312"/>
              <a:gd name="T75" fmla="*/ 1576123 h 2313"/>
              <a:gd name="T76" fmla="*/ 2928937 w 2312"/>
              <a:gd name="T77" fmla="*/ 1534313 h 2313"/>
              <a:gd name="T78" fmla="*/ 2918802 w 2312"/>
              <a:gd name="T79" fmla="*/ 1311324 h 2313"/>
              <a:gd name="T80" fmla="*/ 2485543 w 2312"/>
              <a:gd name="T81" fmla="*/ 1247975 h 2313"/>
              <a:gd name="T82" fmla="*/ 2442470 w 2312"/>
              <a:gd name="T83" fmla="*/ 1079467 h 2313"/>
              <a:gd name="T84" fmla="*/ 2792118 w 2312"/>
              <a:gd name="T85" fmla="*/ 836207 h 2313"/>
              <a:gd name="T86" fmla="*/ 2675569 w 2312"/>
              <a:gd name="T87" fmla="*/ 634757 h 2313"/>
              <a:gd name="T88" fmla="*/ 2284115 w 2312"/>
              <a:gd name="T89" fmla="*/ 793130 h 2313"/>
              <a:gd name="T90" fmla="*/ 2157431 w 2312"/>
              <a:gd name="T91" fmla="*/ 666432 h 2313"/>
              <a:gd name="T92" fmla="*/ 2357592 w 2312"/>
              <a:gd name="T93" fmla="*/ 296473 h 2313"/>
              <a:gd name="T94" fmla="*/ 2167565 w 2312"/>
              <a:gd name="T95" fmla="*/ 179911 h 2313"/>
              <a:gd name="T96" fmla="*/ 1860990 w 2312"/>
              <a:gd name="T97" fmla="*/ 486520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1" name="Freeform 11"/>
          <p:cNvSpPr>
            <a:spLocks/>
          </p:cNvSpPr>
          <p:nvPr/>
        </p:nvSpPr>
        <p:spPr bwMode="hidden">
          <a:xfrm>
            <a:off x="7146925" y="2555875"/>
            <a:ext cx="2008188" cy="3997325"/>
          </a:xfrm>
          <a:custGeom>
            <a:avLst/>
            <a:gdLst>
              <a:gd name="T0" fmla="*/ 2008188 w 1265"/>
              <a:gd name="T1" fmla="*/ 0 h 2518"/>
              <a:gd name="T2" fmla="*/ 1790700 w 1265"/>
              <a:gd name="T3" fmla="*/ 28575 h 2518"/>
              <a:gd name="T4" fmla="*/ 1762125 w 1265"/>
              <a:gd name="T5" fmla="*/ 590550 h 2518"/>
              <a:gd name="T6" fmla="*/ 1501775 w 1265"/>
              <a:gd name="T7" fmla="*/ 679450 h 2518"/>
              <a:gd name="T8" fmla="*/ 1127125 w 1265"/>
              <a:gd name="T9" fmla="*/ 201613 h 2518"/>
              <a:gd name="T10" fmla="*/ 866775 w 1265"/>
              <a:gd name="T11" fmla="*/ 347663 h 2518"/>
              <a:gd name="T12" fmla="*/ 1112838 w 1265"/>
              <a:gd name="T13" fmla="*/ 881063 h 2518"/>
              <a:gd name="T14" fmla="*/ 939800 w 1265"/>
              <a:gd name="T15" fmla="*/ 1055688 h 2518"/>
              <a:gd name="T16" fmla="*/ 376238 w 1265"/>
              <a:gd name="T17" fmla="*/ 852488 h 2518"/>
              <a:gd name="T18" fmla="*/ 246063 w 1265"/>
              <a:gd name="T19" fmla="*/ 1069975 h 2518"/>
              <a:gd name="T20" fmla="*/ 677863 w 1265"/>
              <a:gd name="T21" fmla="*/ 1446213 h 2518"/>
              <a:gd name="T22" fmla="*/ 608013 w 1265"/>
              <a:gd name="T23" fmla="*/ 1735138 h 2518"/>
              <a:gd name="T24" fmla="*/ 14288 w 1265"/>
              <a:gd name="T25" fmla="*/ 1779588 h 2518"/>
              <a:gd name="T26" fmla="*/ 0 w 1265"/>
              <a:gd name="T27" fmla="*/ 2098675 h 2518"/>
              <a:gd name="T28" fmla="*/ 608013 w 1265"/>
              <a:gd name="T29" fmla="*/ 2184400 h 2518"/>
              <a:gd name="T30" fmla="*/ 665163 w 1265"/>
              <a:gd name="T31" fmla="*/ 2459038 h 2518"/>
              <a:gd name="T32" fmla="*/ 215900 w 1265"/>
              <a:gd name="T33" fmla="*/ 2863850 h 2518"/>
              <a:gd name="T34" fmla="*/ 376238 w 1265"/>
              <a:gd name="T35" fmla="*/ 3109913 h 2518"/>
              <a:gd name="T36" fmla="*/ 881063 w 1265"/>
              <a:gd name="T37" fmla="*/ 2878138 h 2518"/>
              <a:gd name="T38" fmla="*/ 1069975 w 1265"/>
              <a:gd name="T39" fmla="*/ 3067050 h 2518"/>
              <a:gd name="T40" fmla="*/ 808038 w 1265"/>
              <a:gd name="T41" fmla="*/ 3543300 h 2518"/>
              <a:gd name="T42" fmla="*/ 1054100 w 1265"/>
              <a:gd name="T43" fmla="*/ 3746500 h 2518"/>
              <a:gd name="T44" fmla="*/ 1501775 w 1265"/>
              <a:gd name="T45" fmla="*/ 3313113 h 2518"/>
              <a:gd name="T46" fmla="*/ 1762125 w 1265"/>
              <a:gd name="T47" fmla="*/ 3400425 h 2518"/>
              <a:gd name="T48" fmla="*/ 1820863 w 1265"/>
              <a:gd name="T49" fmla="*/ 3992563 h 2518"/>
              <a:gd name="T50" fmla="*/ 2008188 w 1265"/>
              <a:gd name="T51" fmla="*/ 3997325 h 2518"/>
              <a:gd name="T52" fmla="*/ 2008188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2" name="Freeform 12"/>
          <p:cNvSpPr>
            <a:spLocks/>
          </p:cNvSpPr>
          <p:nvPr/>
        </p:nvSpPr>
        <p:spPr bwMode="hidden">
          <a:xfrm rot="16200000">
            <a:off x="3977481" y="-853281"/>
            <a:ext cx="1722438" cy="3429000"/>
          </a:xfrm>
          <a:custGeom>
            <a:avLst/>
            <a:gdLst>
              <a:gd name="T0" fmla="*/ 1722438 w 1265"/>
              <a:gd name="T1" fmla="*/ 0 h 2518"/>
              <a:gd name="T2" fmla="*/ 1535897 w 1265"/>
              <a:gd name="T3" fmla="*/ 24512 h 2518"/>
              <a:gd name="T4" fmla="*/ 1511388 w 1265"/>
              <a:gd name="T5" fmla="*/ 506588 h 2518"/>
              <a:gd name="T6" fmla="*/ 1288084 w 1265"/>
              <a:gd name="T7" fmla="*/ 582848 h 2518"/>
              <a:gd name="T8" fmla="*/ 966744 w 1265"/>
              <a:gd name="T9" fmla="*/ 172948 h 2518"/>
              <a:gd name="T10" fmla="*/ 743440 w 1265"/>
              <a:gd name="T11" fmla="*/ 298233 h 2518"/>
              <a:gd name="T12" fmla="*/ 954489 w 1265"/>
              <a:gd name="T13" fmla="*/ 755796 h 2518"/>
              <a:gd name="T14" fmla="*/ 806074 w 1265"/>
              <a:gd name="T15" fmla="*/ 905594 h 2518"/>
              <a:gd name="T16" fmla="*/ 322702 w 1265"/>
              <a:gd name="T17" fmla="*/ 731284 h 2518"/>
              <a:gd name="T18" fmla="*/ 211050 w 1265"/>
              <a:gd name="T19" fmla="*/ 917850 h 2518"/>
              <a:gd name="T20" fmla="*/ 581408 w 1265"/>
              <a:gd name="T21" fmla="*/ 1240595 h 2518"/>
              <a:gd name="T22" fmla="*/ 521497 w 1265"/>
              <a:gd name="T23" fmla="*/ 1488442 h 2518"/>
              <a:gd name="T24" fmla="*/ 12254 w 1265"/>
              <a:gd name="T25" fmla="*/ 1526572 h 2518"/>
              <a:gd name="T26" fmla="*/ 0 w 1265"/>
              <a:gd name="T27" fmla="*/ 1800293 h 2518"/>
              <a:gd name="T28" fmla="*/ 521497 w 1265"/>
              <a:gd name="T29" fmla="*/ 1873830 h 2518"/>
              <a:gd name="T30" fmla="*/ 570515 w 1265"/>
              <a:gd name="T31" fmla="*/ 2109421 h 2518"/>
              <a:gd name="T32" fmla="*/ 185179 w 1265"/>
              <a:gd name="T33" fmla="*/ 2456678 h 2518"/>
              <a:gd name="T34" fmla="*/ 322702 w 1265"/>
              <a:gd name="T35" fmla="*/ 2667757 h 2518"/>
              <a:gd name="T36" fmla="*/ 755694 w 1265"/>
              <a:gd name="T37" fmla="*/ 2468934 h 2518"/>
              <a:gd name="T38" fmla="*/ 917726 w 1265"/>
              <a:gd name="T39" fmla="*/ 2630988 h 2518"/>
              <a:gd name="T40" fmla="*/ 693060 w 1265"/>
              <a:gd name="T41" fmla="*/ 3039527 h 2518"/>
              <a:gd name="T42" fmla="*/ 904110 w 1265"/>
              <a:gd name="T43" fmla="*/ 3213836 h 2518"/>
              <a:gd name="T44" fmla="*/ 1288084 w 1265"/>
              <a:gd name="T45" fmla="*/ 2842066 h 2518"/>
              <a:gd name="T46" fmla="*/ 1511388 w 1265"/>
              <a:gd name="T47" fmla="*/ 2916965 h 2518"/>
              <a:gd name="T48" fmla="*/ 1561768 w 1265"/>
              <a:gd name="T49" fmla="*/ 3424915 h 2518"/>
              <a:gd name="T50" fmla="*/ 1722438 w 1265"/>
              <a:gd name="T51" fmla="*/ 3429000 h 2518"/>
              <a:gd name="T52" fmla="*/ 1722438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pic>
        <p:nvPicPr>
          <p:cNvPr id="13" name="Picture 13"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14" name="Rectangle 14"/>
          <p:cNvSpPr>
            <a:spLocks noGrp="1" noChangeArrowheads="1"/>
          </p:cNvSpPr>
          <p:nvPr>
            <p:ph type="ctrTitle"/>
          </p:nvPr>
        </p:nvSpPr>
        <p:spPr>
          <a:xfrm>
            <a:off x="1143000" y="2286000"/>
            <a:ext cx="7772400" cy="1143000"/>
          </a:xfrm>
        </p:spPr>
        <p:txBody>
          <a:bodyPr/>
          <a:lstStyle>
            <a:lvl1pPr>
              <a:defRPr/>
            </a:lvl1pPr>
          </a:lstStyle>
          <a:p>
            <a:pPr lvl="0"/>
            <a:r>
              <a:rPr lang="en-US" altLang="en-US" noProof="0" smtClean="0"/>
              <a:t>Click to edit Master title style</a:t>
            </a:r>
          </a:p>
        </p:txBody>
      </p:sp>
      <p:sp>
        <p:nvSpPr>
          <p:cNvPr id="537615" name="Rectangle 15"/>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en-US" altLang="en-US" noProof="0" smtClean="0"/>
              <a:t>Click to edit Master subtitle style</a:t>
            </a:r>
          </a:p>
        </p:txBody>
      </p:sp>
      <p:sp>
        <p:nvSpPr>
          <p:cNvPr id="14" name="Rectangle 16"/>
          <p:cNvSpPr>
            <a:spLocks noGrp="1" noChangeArrowheads="1"/>
          </p:cNvSpPr>
          <p:nvPr>
            <p:ph type="dt" sz="half" idx="10"/>
          </p:nvPr>
        </p:nvSpPr>
        <p:spPr>
          <a:xfrm>
            <a:off x="1143000" y="6248400"/>
            <a:ext cx="1905000" cy="457200"/>
          </a:xfrm>
        </p:spPr>
        <p:txBody>
          <a:bodyPr/>
          <a:lstStyle>
            <a:lvl1pPr>
              <a:defRPr smtClean="0"/>
            </a:lvl1pPr>
          </a:lstStyle>
          <a:p>
            <a:pPr>
              <a:defRPr/>
            </a:pPr>
            <a:endParaRPr lang="en-US" altLang="en-US">
              <a:solidFill>
                <a:srgbClr val="EBD189"/>
              </a:solidFill>
            </a:endParaRPr>
          </a:p>
        </p:txBody>
      </p:sp>
      <p:sp>
        <p:nvSpPr>
          <p:cNvPr id="15" name="Rectangle 17"/>
          <p:cNvSpPr>
            <a:spLocks noGrp="1" noChangeArrowheads="1"/>
          </p:cNvSpPr>
          <p:nvPr>
            <p:ph type="ftr" sz="quarter" idx="11"/>
          </p:nvPr>
        </p:nvSpPr>
        <p:spPr>
          <a:xfrm>
            <a:off x="3581400" y="6248400"/>
            <a:ext cx="2895600" cy="457200"/>
          </a:xfrm>
        </p:spPr>
        <p:txBody>
          <a:bodyPr/>
          <a:lstStyle>
            <a:lvl1pPr>
              <a:defRPr smtClean="0"/>
            </a:lvl1pPr>
          </a:lstStyle>
          <a:p>
            <a:pPr>
              <a:defRPr/>
            </a:pPr>
            <a:endParaRPr lang="en-US" altLang="en-US">
              <a:solidFill>
                <a:srgbClr val="EBD189"/>
              </a:solidFill>
            </a:endParaRPr>
          </a:p>
        </p:txBody>
      </p:sp>
      <p:sp>
        <p:nvSpPr>
          <p:cNvPr id="16" name="Rectangle 18"/>
          <p:cNvSpPr>
            <a:spLocks noGrp="1" noChangeArrowheads="1"/>
          </p:cNvSpPr>
          <p:nvPr>
            <p:ph type="sldNum" sz="quarter" idx="12"/>
          </p:nvPr>
        </p:nvSpPr>
        <p:spPr>
          <a:xfrm>
            <a:off x="7010400" y="6248400"/>
            <a:ext cx="1905000" cy="457200"/>
          </a:xfrm>
        </p:spPr>
        <p:txBody>
          <a:bodyPr/>
          <a:lstStyle>
            <a:lvl1pPr>
              <a:defRPr/>
            </a:lvl1pPr>
          </a:lstStyle>
          <a:p>
            <a:fld id="{C850C728-1C12-47B0-B6EB-A9F8AC9CDC5B}"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091424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ln/>
        </p:spPr>
        <p:txBody>
          <a:bodyPr/>
          <a:lstStyle>
            <a:lvl1pPr>
              <a:defRPr/>
            </a:lvl1pPr>
          </a:lstStyle>
          <a:p>
            <a:pPr>
              <a:defRPr/>
            </a:pPr>
            <a:endParaRPr lang="en-US">
              <a:solidFill>
                <a:srgbClr val="EBD189"/>
              </a:solidFill>
            </a:endParaRPr>
          </a:p>
        </p:txBody>
      </p:sp>
      <p:sp>
        <p:nvSpPr>
          <p:cNvPr id="3" name="Rectangle 16"/>
          <p:cNvSpPr>
            <a:spLocks noGrp="1" noChangeArrowheads="1"/>
          </p:cNvSpPr>
          <p:nvPr>
            <p:ph type="ftr" sz="quarter" idx="11"/>
          </p:nvPr>
        </p:nvSpPr>
        <p:spPr>
          <a:ln/>
        </p:spPr>
        <p:txBody>
          <a:bodyPr/>
          <a:lstStyle>
            <a:lvl1pPr>
              <a:defRPr/>
            </a:lvl1pPr>
          </a:lstStyle>
          <a:p>
            <a:pPr>
              <a:defRPr/>
            </a:pPr>
            <a:endParaRPr lang="en-US">
              <a:solidFill>
                <a:srgbClr val="EBD189"/>
              </a:solidFill>
            </a:endParaRPr>
          </a:p>
        </p:txBody>
      </p:sp>
      <p:sp>
        <p:nvSpPr>
          <p:cNvPr id="4" name="Rectangle 17"/>
          <p:cNvSpPr>
            <a:spLocks noGrp="1" noChangeArrowheads="1"/>
          </p:cNvSpPr>
          <p:nvPr>
            <p:ph type="sldNum" sz="quarter" idx="12"/>
          </p:nvPr>
        </p:nvSpPr>
        <p:spPr>
          <a:ln/>
        </p:spPr>
        <p:txBody>
          <a:bodyPr/>
          <a:lstStyle>
            <a:lvl1pPr>
              <a:defRPr/>
            </a:lvl1pPr>
          </a:lstStyle>
          <a:p>
            <a:fld id="{683170E1-3A6A-479C-A810-84402A525D05}"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824737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bg2">
                  <a:lumMod val="75000"/>
                  <a:lumOff val="25000"/>
                </a:schemeClr>
              </a:buClr>
              <a:defRPr/>
            </a:lvl1pPr>
            <a:lvl2pPr>
              <a:buClr>
                <a:schemeClr val="bg2">
                  <a:lumMod val="75000"/>
                  <a:lumOff val="25000"/>
                </a:schemeClr>
              </a:buClr>
              <a:defRPr/>
            </a:lvl2pPr>
            <a:lvl3pPr>
              <a:buClr>
                <a:schemeClr val="bg2">
                  <a:lumMod val="75000"/>
                  <a:lumOff val="25000"/>
                </a:schemeClr>
              </a:buClr>
              <a:defRPr/>
            </a:lvl3pPr>
            <a:lvl4pPr>
              <a:buClr>
                <a:schemeClr val="bg2">
                  <a:lumMod val="75000"/>
                  <a:lumOff val="25000"/>
                </a:schemeClr>
              </a:buClr>
              <a:defRPr/>
            </a:lvl4pPr>
            <a:lvl5pPr>
              <a:buClr>
                <a:schemeClr val="bg2">
                  <a:lumMod val="75000"/>
                  <a:lumOff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5"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6" name="Rectangle 17"/>
          <p:cNvSpPr>
            <a:spLocks noGrp="1" noChangeArrowheads="1"/>
          </p:cNvSpPr>
          <p:nvPr>
            <p:ph type="sldNum" sz="quarter" idx="12"/>
          </p:nvPr>
        </p:nvSpPr>
        <p:spPr>
          <a:ln/>
        </p:spPr>
        <p:txBody>
          <a:bodyPr/>
          <a:lstStyle>
            <a:lvl1pPr>
              <a:defRPr/>
            </a:lvl1pPr>
          </a:lstStyle>
          <a:p>
            <a:fld id="{65E416DF-AF7A-485E-9A02-DEA428D7E7B0}"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3642310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5"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6" name="Rectangle 17"/>
          <p:cNvSpPr>
            <a:spLocks noGrp="1" noChangeArrowheads="1"/>
          </p:cNvSpPr>
          <p:nvPr>
            <p:ph type="sldNum" sz="quarter" idx="12"/>
          </p:nvPr>
        </p:nvSpPr>
        <p:spPr>
          <a:ln/>
        </p:spPr>
        <p:txBody>
          <a:bodyPr/>
          <a:lstStyle>
            <a:lvl1pPr>
              <a:defRPr/>
            </a:lvl1pPr>
          </a:lstStyle>
          <a:p>
            <a:fld id="{61A30F59-6651-45A8-B91D-AADCEBCF4D4D}"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498044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6"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7" name="Rectangle 17"/>
          <p:cNvSpPr>
            <a:spLocks noGrp="1" noChangeArrowheads="1"/>
          </p:cNvSpPr>
          <p:nvPr>
            <p:ph type="sldNum" sz="quarter" idx="12"/>
          </p:nvPr>
        </p:nvSpPr>
        <p:spPr>
          <a:ln/>
        </p:spPr>
        <p:txBody>
          <a:bodyPr/>
          <a:lstStyle>
            <a:lvl1pPr>
              <a:defRPr/>
            </a:lvl1pPr>
          </a:lstStyle>
          <a:p>
            <a:fld id="{A82AE4B6-175B-4D5A-824A-72A5EE31C0A7}"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142674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8"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9" name="Rectangle 17"/>
          <p:cNvSpPr>
            <a:spLocks noGrp="1" noChangeArrowheads="1"/>
          </p:cNvSpPr>
          <p:nvPr>
            <p:ph type="sldNum" sz="quarter" idx="12"/>
          </p:nvPr>
        </p:nvSpPr>
        <p:spPr>
          <a:ln/>
        </p:spPr>
        <p:txBody>
          <a:bodyPr/>
          <a:lstStyle>
            <a:lvl1pPr>
              <a:defRPr/>
            </a:lvl1pPr>
          </a:lstStyle>
          <a:p>
            <a:fld id="{10687142-08B5-4C46-AB3F-0502F3E09AE7}"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1150634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4"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5" name="Rectangle 17"/>
          <p:cNvSpPr>
            <a:spLocks noGrp="1" noChangeArrowheads="1"/>
          </p:cNvSpPr>
          <p:nvPr>
            <p:ph type="sldNum" sz="quarter" idx="12"/>
          </p:nvPr>
        </p:nvSpPr>
        <p:spPr>
          <a:ln/>
        </p:spPr>
        <p:txBody>
          <a:bodyPr/>
          <a:lstStyle>
            <a:lvl1pPr>
              <a:defRPr/>
            </a:lvl1pPr>
          </a:lstStyle>
          <a:p>
            <a:fld id="{080E4E7B-6FEB-403F-8464-A11EB8F0EDD9}"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65702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3"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4" name="Rectangle 17"/>
          <p:cNvSpPr>
            <a:spLocks noGrp="1" noChangeArrowheads="1"/>
          </p:cNvSpPr>
          <p:nvPr>
            <p:ph type="sldNum" sz="quarter" idx="12"/>
          </p:nvPr>
        </p:nvSpPr>
        <p:spPr>
          <a:ln/>
        </p:spPr>
        <p:txBody>
          <a:bodyPr/>
          <a:lstStyle>
            <a:lvl1pPr>
              <a:defRPr/>
            </a:lvl1pPr>
          </a:lstStyle>
          <a:p>
            <a:fld id="{AC20AC24-6B7D-43FC-A5EF-2CB94FB2416A}"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87685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6"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7" name="Rectangle 17"/>
          <p:cNvSpPr>
            <a:spLocks noGrp="1" noChangeArrowheads="1"/>
          </p:cNvSpPr>
          <p:nvPr>
            <p:ph type="sldNum" sz="quarter" idx="12"/>
          </p:nvPr>
        </p:nvSpPr>
        <p:spPr>
          <a:ln/>
        </p:spPr>
        <p:txBody>
          <a:bodyPr/>
          <a:lstStyle>
            <a:lvl1pPr>
              <a:defRPr/>
            </a:lvl1pPr>
          </a:lstStyle>
          <a:p>
            <a:fld id="{DCAE84A4-49BF-4E68-AAA3-600DA955121A}"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1495909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6"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7" name="Rectangle 17"/>
          <p:cNvSpPr>
            <a:spLocks noGrp="1" noChangeArrowheads="1"/>
          </p:cNvSpPr>
          <p:nvPr>
            <p:ph type="sldNum" sz="quarter" idx="12"/>
          </p:nvPr>
        </p:nvSpPr>
        <p:spPr>
          <a:ln/>
        </p:spPr>
        <p:txBody>
          <a:bodyPr/>
          <a:lstStyle>
            <a:lvl1pPr>
              <a:defRPr/>
            </a:lvl1pPr>
          </a:lstStyle>
          <a:p>
            <a:fld id="{F2C316E2-D48E-4C66-AEE2-2BD87E77AB8F}"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616900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5"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6" name="Rectangle 17"/>
          <p:cNvSpPr>
            <a:spLocks noGrp="1" noChangeArrowheads="1"/>
          </p:cNvSpPr>
          <p:nvPr>
            <p:ph type="sldNum" sz="quarter" idx="12"/>
          </p:nvPr>
        </p:nvSpPr>
        <p:spPr>
          <a:ln/>
        </p:spPr>
        <p:txBody>
          <a:bodyPr/>
          <a:lstStyle>
            <a:lvl1pPr>
              <a:defRPr/>
            </a:lvl1pPr>
          </a:lstStyle>
          <a:p>
            <a:fld id="{819CCD7B-966E-4B7A-B792-EF73707CBCB4}"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418401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5"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6" name="Rectangle 17"/>
          <p:cNvSpPr>
            <a:spLocks noGrp="1" noChangeArrowheads="1"/>
          </p:cNvSpPr>
          <p:nvPr>
            <p:ph type="sldNum" sz="quarter" idx="12"/>
          </p:nvPr>
        </p:nvSpPr>
        <p:spPr>
          <a:ln/>
        </p:spPr>
        <p:txBody>
          <a:bodyPr/>
          <a:lstStyle>
            <a:lvl1pPr>
              <a:defRPr/>
            </a:lvl1pPr>
          </a:lstStyle>
          <a:p>
            <a:fld id="{9CBFFA37-1808-4732-9324-049B3153CA4A}"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82496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2C9A05-C77C-469F-9CE8-2F77407852C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1173846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6"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7" name="Rectangle 17"/>
          <p:cNvSpPr>
            <a:spLocks noGrp="1" noChangeArrowheads="1"/>
          </p:cNvSpPr>
          <p:nvPr>
            <p:ph type="sldNum" sz="quarter" idx="12"/>
          </p:nvPr>
        </p:nvSpPr>
        <p:spPr>
          <a:ln/>
        </p:spPr>
        <p:txBody>
          <a:bodyPr/>
          <a:lstStyle>
            <a:lvl1pPr>
              <a:defRPr/>
            </a:lvl1pPr>
          </a:lstStyle>
          <a:p>
            <a:fld id="{3E6E29CD-09CF-4359-932A-84E506F91D84}"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817255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66800" y="1676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29200" y="1676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66800" y="3810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29200" y="3810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8"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9" name="Rectangle 17"/>
          <p:cNvSpPr>
            <a:spLocks noGrp="1" noChangeArrowheads="1"/>
          </p:cNvSpPr>
          <p:nvPr>
            <p:ph type="sldNum" sz="quarter" idx="12"/>
          </p:nvPr>
        </p:nvSpPr>
        <p:spPr>
          <a:ln/>
        </p:spPr>
        <p:txBody>
          <a:bodyPr/>
          <a:lstStyle>
            <a:lvl1pPr>
              <a:defRPr/>
            </a:lvl1pPr>
          </a:lstStyle>
          <a:p>
            <a:fld id="{F446F479-B456-47CB-A875-0740DC750B6C}"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2824077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5"/>
          <p:cNvSpPr>
            <a:spLocks noGrp="1" noChangeArrowheads="1"/>
          </p:cNvSpPr>
          <p:nvPr>
            <p:ph type="dt" sz="half" idx="10"/>
          </p:nvPr>
        </p:nvSpPr>
        <p:spPr>
          <a:ln/>
        </p:spPr>
        <p:txBody>
          <a:bodyPr/>
          <a:lstStyle>
            <a:lvl1pPr>
              <a:defRPr/>
            </a:lvl1pPr>
          </a:lstStyle>
          <a:p>
            <a:pPr>
              <a:defRPr/>
            </a:pPr>
            <a:endParaRPr lang="en-US" altLang="en-US">
              <a:solidFill>
                <a:srgbClr val="EBD189"/>
              </a:solidFill>
            </a:endParaRPr>
          </a:p>
        </p:txBody>
      </p:sp>
      <p:sp>
        <p:nvSpPr>
          <p:cNvPr id="4" name="Rectangle 16"/>
          <p:cNvSpPr>
            <a:spLocks noGrp="1" noChangeArrowheads="1"/>
          </p:cNvSpPr>
          <p:nvPr>
            <p:ph type="ftr" sz="quarter" idx="11"/>
          </p:nvPr>
        </p:nvSpPr>
        <p:spPr>
          <a:ln/>
        </p:spPr>
        <p:txBody>
          <a:bodyPr/>
          <a:lstStyle>
            <a:lvl1pPr>
              <a:defRPr/>
            </a:lvl1pPr>
          </a:lstStyle>
          <a:p>
            <a:pPr>
              <a:defRPr/>
            </a:pPr>
            <a:endParaRPr lang="en-US" altLang="en-US">
              <a:solidFill>
                <a:srgbClr val="EBD189"/>
              </a:solidFill>
            </a:endParaRPr>
          </a:p>
        </p:txBody>
      </p:sp>
      <p:sp>
        <p:nvSpPr>
          <p:cNvPr id="5" name="Rectangle 17"/>
          <p:cNvSpPr>
            <a:spLocks noGrp="1" noChangeArrowheads="1"/>
          </p:cNvSpPr>
          <p:nvPr>
            <p:ph type="sldNum" sz="quarter" idx="12"/>
          </p:nvPr>
        </p:nvSpPr>
        <p:spPr>
          <a:ln/>
        </p:spPr>
        <p:txBody>
          <a:bodyPr/>
          <a:lstStyle>
            <a:lvl1pPr>
              <a:defRPr/>
            </a:lvl1pPr>
          </a:lstStyle>
          <a:p>
            <a:fld id="{102A1520-9419-47CF-BED1-DB78E8E5DB55}" type="slidenum">
              <a:rPr lang="en-US" altLang="en-US">
                <a:solidFill>
                  <a:srgbClr val="EBD189"/>
                </a:solidFill>
              </a:rPr>
              <a:pPr/>
              <a:t>‹#›</a:t>
            </a:fld>
            <a:endParaRPr lang="en-US" altLang="en-US">
              <a:solidFill>
                <a:srgbClr val="EBD189"/>
              </a:solidFill>
            </a:endParaRPr>
          </a:p>
        </p:txBody>
      </p:sp>
    </p:spTree>
    <p:extLst>
      <p:ext uri="{BB962C8B-B14F-4D97-AF65-F5344CB8AC3E}">
        <p14:creationId xmlns:p14="http://schemas.microsoft.com/office/powerpoint/2010/main" val="105366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C9A05-C77C-469F-9CE8-2F77407852C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335147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2C9A05-C77C-469F-9CE8-2F77407852C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3147766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2C9A05-C77C-469F-9CE8-2F77407852C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272869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2C9A05-C77C-469F-9CE8-2F77407852C3}"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190585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2C9A05-C77C-469F-9CE8-2F77407852C3}"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6DADFA-83B9-438C-B32B-1424BAC86087}" type="slidenum">
              <a:rPr lang="en-US" smtClean="0"/>
              <a:t>‹#›</a:t>
            </a:fld>
            <a:endParaRPr lang="en-US"/>
          </a:p>
        </p:txBody>
      </p:sp>
    </p:spTree>
    <p:extLst>
      <p:ext uri="{BB962C8B-B14F-4D97-AF65-F5344CB8AC3E}">
        <p14:creationId xmlns:p14="http://schemas.microsoft.com/office/powerpoint/2010/main" val="3376639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914400" y="6356350"/>
            <a:ext cx="1600200" cy="365125"/>
          </a:xfrm>
          <a:prstGeom prst="rect">
            <a:avLst/>
          </a:prstGeom>
        </p:spPr>
        <p:txBody>
          <a:bodyPr vert="horz" wrap="square" lIns="91440" tIns="45720" rIns="91440" bIns="45720" numCol="1" anchor="ctr" anchorCtr="0" compatLnSpc="1">
            <a:prstTxWarp prst="textNoShape">
              <a:avLst/>
            </a:prstTxWarp>
          </a:bodyPr>
          <a:lstStyle>
            <a:lvl1pPr>
              <a:defRPr sz="800">
                <a:solidFill>
                  <a:srgbClr val="898989"/>
                </a:solidFill>
              </a:defRPr>
            </a:lvl1pPr>
          </a:lstStyle>
          <a:p>
            <a:pPr>
              <a:defRPr/>
            </a:pPr>
            <a:fld id="{DDDEF315-4EC9-4F6C-8492-0D2EB3EDB25A}" type="datetime1">
              <a:rPr lang="en-US"/>
              <a:pPr>
                <a:defRPr/>
              </a:pPr>
              <a:t>4/30/2020</a:t>
            </a:fld>
            <a:endParaRPr lang="en-US" dirty="0"/>
          </a:p>
        </p:txBody>
      </p:sp>
      <p:sp>
        <p:nvSpPr>
          <p:cNvPr id="5" name="Footer Placeholder 4"/>
          <p:cNvSpPr>
            <a:spLocks noGrp="1"/>
          </p:cNvSpPr>
          <p:nvPr>
            <p:ph type="ftr" sz="quarter" idx="3"/>
          </p:nvPr>
        </p:nvSpPr>
        <p:spPr>
          <a:xfrm>
            <a:off x="2514600" y="6356350"/>
            <a:ext cx="3810000" cy="365125"/>
          </a:xfrm>
          <a:prstGeom prst="rect">
            <a:avLst/>
          </a:prstGeom>
        </p:spPr>
        <p:txBody>
          <a:bodyPr vert="horz" wrap="square" lIns="91440" tIns="45720" rIns="91440" bIns="45720" numCol="1" anchor="ctr" anchorCtr="0" compatLnSpc="1">
            <a:prstTxWarp prst="textNoShape">
              <a:avLst/>
            </a:prstTxWarp>
          </a:bodyPr>
          <a:lstStyle>
            <a:lvl1pPr algn="ctr">
              <a:defRPr sz="800">
                <a:solidFill>
                  <a:srgbClr val="898989"/>
                </a:solidFill>
                <a:latin typeface="Arial" charset="0"/>
                <a:ea typeface="ヒラギノ角ゴ Pro W3" charset="-128"/>
                <a:cs typeface="+mn-cs"/>
              </a:defRPr>
            </a:lvl1pPr>
          </a:lstStyle>
          <a:p>
            <a:pPr>
              <a:defRPr/>
            </a:pPr>
            <a:r>
              <a:rPr lang="en-US" dirty="0"/>
              <a:t>Wire to Wire: </a:t>
            </a:r>
            <a:r>
              <a:rPr lang="en-US" i="1" dirty="0"/>
              <a:t>Swissair 111 Crash</a:t>
            </a:r>
          </a:p>
        </p:txBody>
      </p:sp>
      <p:sp>
        <p:nvSpPr>
          <p:cNvPr id="6" name="Slide Number Placeholder 5"/>
          <p:cNvSpPr>
            <a:spLocks noGrp="1"/>
          </p:cNvSpPr>
          <p:nvPr>
            <p:ph type="sldNum" sz="quarter" idx="4"/>
          </p:nvPr>
        </p:nvSpPr>
        <p:spPr>
          <a:xfrm>
            <a:off x="457200" y="6356350"/>
            <a:ext cx="457200" cy="365125"/>
          </a:xfrm>
          <a:prstGeom prst="rect">
            <a:avLst/>
          </a:prstGeom>
        </p:spPr>
        <p:txBody>
          <a:bodyPr vert="horz" wrap="square" lIns="91440" tIns="45720" rIns="91440" bIns="45720" numCol="1" anchor="ctr" anchorCtr="0" compatLnSpc="1">
            <a:prstTxWarp prst="textNoShape">
              <a:avLst/>
            </a:prstTxWarp>
          </a:bodyPr>
          <a:lstStyle>
            <a:lvl1pPr>
              <a:defRPr sz="800">
                <a:solidFill>
                  <a:srgbClr val="898989"/>
                </a:solidFill>
              </a:defRPr>
            </a:lvl1pPr>
          </a:lstStyle>
          <a:p>
            <a:pPr>
              <a:defRPr/>
            </a:pPr>
            <a:fld id="{AD4A0925-2A0B-4994-AF5A-96E431EDB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4205" r:id="rId3"/>
  </p:sldLayoutIdLst>
  <p:timing>
    <p:tnLst>
      <p:par>
        <p:cT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ヒラギノ角ゴ Pro W3" pitchFamily="-105" charset="-128"/>
          <a:cs typeface="ヒラギノ角ゴ Pro W3" pitchFamily="-105" charset="-128"/>
        </a:defRPr>
      </a:lvl1pPr>
      <a:lvl2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C9A05-C77C-469F-9CE8-2F77407852C3}" type="datetimeFigureOut">
              <a:rPr lang="en-US" smtClean="0"/>
              <a:t>4/30/2020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DADFA-83B9-438C-B32B-1424BAC86087}" type="slidenum">
              <a:rPr lang="en-US" smtClean="0"/>
              <a:t>‹#›</a:t>
            </a:fld>
            <a:endParaRPr lang="en-US"/>
          </a:p>
        </p:txBody>
      </p:sp>
    </p:spTree>
    <p:extLst>
      <p:ext uri="{BB962C8B-B14F-4D97-AF65-F5344CB8AC3E}">
        <p14:creationId xmlns:p14="http://schemas.microsoft.com/office/powerpoint/2010/main" val="3779608952"/>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4"/>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027" name="Freeform 5"/>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028" name="Freeform 6"/>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029" name="Freeform 7"/>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030" name="Freeform 8"/>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031" name="Freeform 9"/>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032" name="Freeform 10"/>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sp>
        <p:nvSpPr>
          <p:cNvPr id="1033" name="Freeform 11"/>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000" smtClean="0">
              <a:solidFill>
                <a:srgbClr val="000000"/>
              </a:solidFill>
              <a:latin typeface="Arial Narrow" pitchFamily="34" charset="0"/>
            </a:endParaRPr>
          </a:p>
        </p:txBody>
      </p:sp>
      <p:pic>
        <p:nvPicPr>
          <p:cNvPr id="1034" name="Picture 12" descr="Fac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
          <p:cNvSpPr>
            <a:spLocks noGrp="1" noChangeArrowheads="1"/>
          </p:cNvSpPr>
          <p:nvPr>
            <p:ph type="title"/>
          </p:nvPr>
        </p:nvSpPr>
        <p:spPr bwMode="auto">
          <a:xfrm>
            <a:off x="1066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6" name="Rectangle 14"/>
          <p:cNvSpPr>
            <a:spLocks noGrp="1" noChangeArrowheads="1"/>
          </p:cNvSpPr>
          <p:nvPr>
            <p:ph type="body" idx="1"/>
          </p:nvPr>
        </p:nvSpPr>
        <p:spPr bwMode="auto">
          <a:xfrm>
            <a:off x="1066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36591" name="Rectangle 15"/>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EBD189"/>
                </a:solidFill>
                <a:latin typeface="+mn-lt"/>
              </a:defRPr>
            </a:lvl1pPr>
          </a:lstStyle>
          <a:p>
            <a:pPr>
              <a:defRPr/>
            </a:pPr>
            <a:endParaRPr lang="en-US"/>
          </a:p>
        </p:txBody>
      </p:sp>
      <p:sp>
        <p:nvSpPr>
          <p:cNvPr id="536592" name="Rectangle 16"/>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EBD189"/>
                </a:solidFill>
                <a:latin typeface="+mn-lt"/>
              </a:defRPr>
            </a:lvl1pPr>
          </a:lstStyle>
          <a:p>
            <a:pPr>
              <a:defRPr/>
            </a:pPr>
            <a:endParaRPr lang="en-US"/>
          </a:p>
        </p:txBody>
      </p:sp>
      <p:sp>
        <p:nvSpPr>
          <p:cNvPr id="536593" name="Rectangle 17"/>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EBD189"/>
                </a:solidFill>
                <a:latin typeface="+mn-lt"/>
              </a:defRPr>
            </a:lvl1pPr>
          </a:lstStyle>
          <a:p>
            <a:pPr>
              <a:defRPr/>
            </a:pPr>
            <a:fld id="{DEC84120-F070-4756-93B3-BA549AF3FA54}" type="slidenum">
              <a:rPr lang="en-US"/>
              <a:pPr>
                <a:defRPr/>
              </a:pPr>
              <a:t>‹#›</a:t>
            </a:fld>
            <a:endParaRPr lang="en-US"/>
          </a:p>
        </p:txBody>
      </p:sp>
    </p:spTree>
    <p:extLst>
      <p:ext uri="{BB962C8B-B14F-4D97-AF65-F5344CB8AC3E}">
        <p14:creationId xmlns:p14="http://schemas.microsoft.com/office/powerpoint/2010/main" val="1158767958"/>
      </p:ext>
    </p:extLst>
  </p:cSld>
  <p:clrMap bg1="dk2" tx1="lt1" bg2="dk1"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4"/>
          <p:cNvSpPr>
            <a:spLocks/>
          </p:cNvSpPr>
          <p:nvPr/>
        </p:nvSpPr>
        <p:spPr bwMode="hidden">
          <a:xfrm>
            <a:off x="-11113" y="1836738"/>
            <a:ext cx="2268538" cy="2709862"/>
          </a:xfrm>
          <a:custGeom>
            <a:avLst/>
            <a:gdLst>
              <a:gd name="T0" fmla="*/ 1282700 w 1429"/>
              <a:gd name="T1" fmla="*/ 449262 h 1707"/>
              <a:gd name="T2" fmla="*/ 1068388 w 1429"/>
              <a:gd name="T3" fmla="*/ 400050 h 1707"/>
              <a:gd name="T4" fmla="*/ 1038225 w 1429"/>
              <a:gd name="T5" fmla="*/ 0 h 1707"/>
              <a:gd name="T6" fmla="*/ 774700 w 1429"/>
              <a:gd name="T7" fmla="*/ 20637 h 1707"/>
              <a:gd name="T8" fmla="*/ 755650 w 1429"/>
              <a:gd name="T9" fmla="*/ 400050 h 1707"/>
              <a:gd name="T10" fmla="*/ 579438 w 1429"/>
              <a:gd name="T11" fmla="*/ 460375 h 1707"/>
              <a:gd name="T12" fmla="*/ 327025 w 1429"/>
              <a:gd name="T13" fmla="*/ 136525 h 1707"/>
              <a:gd name="T14" fmla="*/ 150813 w 1429"/>
              <a:gd name="T15" fmla="*/ 234950 h 1707"/>
              <a:gd name="T16" fmla="*/ 317500 w 1429"/>
              <a:gd name="T17" fmla="*/ 596900 h 1707"/>
              <a:gd name="T18" fmla="*/ 200025 w 1429"/>
              <a:gd name="T19" fmla="*/ 714375 h 1707"/>
              <a:gd name="T20" fmla="*/ 0 w 1429"/>
              <a:gd name="T21" fmla="*/ 671512 h 1707"/>
              <a:gd name="T22" fmla="*/ 0 w 1429"/>
              <a:gd name="T23" fmla="*/ 2020887 h 1707"/>
              <a:gd name="T24" fmla="*/ 160338 w 1429"/>
              <a:gd name="T25" fmla="*/ 1946275 h 1707"/>
              <a:gd name="T26" fmla="*/ 287338 w 1429"/>
              <a:gd name="T27" fmla="*/ 2073275 h 1707"/>
              <a:gd name="T28" fmla="*/ 111125 w 1429"/>
              <a:gd name="T29" fmla="*/ 2395537 h 1707"/>
              <a:gd name="T30" fmla="*/ 277813 w 1429"/>
              <a:gd name="T31" fmla="*/ 2533650 h 1707"/>
              <a:gd name="T32" fmla="*/ 579438 w 1429"/>
              <a:gd name="T33" fmla="*/ 2239962 h 1707"/>
              <a:gd name="T34" fmla="*/ 755650 w 1429"/>
              <a:gd name="T35" fmla="*/ 2298700 h 1707"/>
              <a:gd name="T36" fmla="*/ 795338 w 1429"/>
              <a:gd name="T37" fmla="*/ 2698750 h 1707"/>
              <a:gd name="T38" fmla="*/ 1058863 w 1429"/>
              <a:gd name="T39" fmla="*/ 2709862 h 1707"/>
              <a:gd name="T40" fmla="*/ 1087438 w 1429"/>
              <a:gd name="T41" fmla="*/ 2289175 h 1707"/>
              <a:gd name="T42" fmla="*/ 1311275 w 1429"/>
              <a:gd name="T43" fmla="*/ 2230437 h 1707"/>
              <a:gd name="T44" fmla="*/ 1576388 w 1429"/>
              <a:gd name="T45" fmla="*/ 2524125 h 1707"/>
              <a:gd name="T46" fmla="*/ 1751013 w 1429"/>
              <a:gd name="T47" fmla="*/ 2416175 h 1707"/>
              <a:gd name="T48" fmla="*/ 1576388 w 1429"/>
              <a:gd name="T49" fmla="*/ 2063750 h 1707"/>
              <a:gd name="T50" fmla="*/ 1693863 w 1429"/>
              <a:gd name="T51" fmla="*/ 1916112 h 1707"/>
              <a:gd name="T52" fmla="*/ 2044700 w 1429"/>
              <a:gd name="T53" fmla="*/ 2082800 h 1707"/>
              <a:gd name="T54" fmla="*/ 2151063 w 1429"/>
              <a:gd name="T55" fmla="*/ 1898650 h 1707"/>
              <a:gd name="T56" fmla="*/ 1830388 w 1429"/>
              <a:gd name="T57" fmla="*/ 1662112 h 1707"/>
              <a:gd name="T58" fmla="*/ 1868488 w 1429"/>
              <a:gd name="T59" fmla="*/ 1457325 h 1707"/>
              <a:gd name="T60" fmla="*/ 2268538 w 1429"/>
              <a:gd name="T61" fmla="*/ 1419225 h 1707"/>
              <a:gd name="T62" fmla="*/ 2259013 w 1429"/>
              <a:gd name="T63" fmla="*/ 1212850 h 1707"/>
              <a:gd name="T64" fmla="*/ 1858963 w 1429"/>
              <a:gd name="T65" fmla="*/ 1154112 h 1707"/>
              <a:gd name="T66" fmla="*/ 1819275 w 1429"/>
              <a:gd name="T67" fmla="*/ 998537 h 1707"/>
              <a:gd name="T68" fmla="*/ 2141538 w 1429"/>
              <a:gd name="T69" fmla="*/ 773112 h 1707"/>
              <a:gd name="T70" fmla="*/ 2035175 w 1429"/>
              <a:gd name="T71" fmla="*/ 587375 h 1707"/>
              <a:gd name="T72" fmla="*/ 1673225 w 1429"/>
              <a:gd name="T73" fmla="*/ 733425 h 1707"/>
              <a:gd name="T74" fmla="*/ 1555750 w 1429"/>
              <a:gd name="T75" fmla="*/ 615950 h 1707"/>
              <a:gd name="T76" fmla="*/ 1741488 w 1429"/>
              <a:gd name="T77" fmla="*/ 274637 h 1707"/>
              <a:gd name="T78" fmla="*/ 1565275 w 1429"/>
              <a:gd name="T79" fmla="*/ 166687 h 1707"/>
              <a:gd name="T80" fmla="*/ 1282700 w 1429"/>
              <a:gd name="T81" fmla="*/ 449262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027" name="Freeform 5"/>
          <p:cNvSpPr>
            <a:spLocks/>
          </p:cNvSpPr>
          <p:nvPr/>
        </p:nvSpPr>
        <p:spPr bwMode="hidden">
          <a:xfrm>
            <a:off x="107950" y="15875"/>
            <a:ext cx="838200" cy="787400"/>
          </a:xfrm>
          <a:custGeom>
            <a:avLst/>
            <a:gdLst>
              <a:gd name="T0" fmla="*/ 531813 w 528"/>
              <a:gd name="T1" fmla="*/ 88900 h 496"/>
              <a:gd name="T2" fmla="*/ 465138 w 528"/>
              <a:gd name="T3" fmla="*/ 73025 h 496"/>
              <a:gd name="T4" fmla="*/ 457200 w 528"/>
              <a:gd name="T5" fmla="*/ 0 h 496"/>
              <a:gd name="T6" fmla="*/ 377825 w 528"/>
              <a:gd name="T7" fmla="*/ 0 h 496"/>
              <a:gd name="T8" fmla="*/ 368300 w 528"/>
              <a:gd name="T9" fmla="*/ 73025 h 496"/>
              <a:gd name="T10" fmla="*/ 314325 w 528"/>
              <a:gd name="T11" fmla="*/ 92075 h 496"/>
              <a:gd name="T12" fmla="*/ 231775 w 528"/>
              <a:gd name="T13" fmla="*/ 0 h 496"/>
              <a:gd name="T14" fmla="*/ 180975 w 528"/>
              <a:gd name="T15" fmla="*/ 22225 h 496"/>
              <a:gd name="T16" fmla="*/ 233363 w 528"/>
              <a:gd name="T17" fmla="*/ 133350 h 496"/>
              <a:gd name="T18" fmla="*/ 196850 w 528"/>
              <a:gd name="T19" fmla="*/ 169863 h 496"/>
              <a:gd name="T20" fmla="*/ 79375 w 528"/>
              <a:gd name="T21" fmla="*/ 128588 h 496"/>
              <a:gd name="T22" fmla="*/ 50800 w 528"/>
              <a:gd name="T23" fmla="*/ 173038 h 496"/>
              <a:gd name="T24" fmla="*/ 142875 w 528"/>
              <a:gd name="T25" fmla="*/ 252413 h 496"/>
              <a:gd name="T26" fmla="*/ 127000 w 528"/>
              <a:gd name="T27" fmla="*/ 312738 h 496"/>
              <a:gd name="T28" fmla="*/ 3175 w 528"/>
              <a:gd name="T29" fmla="*/ 320675 h 496"/>
              <a:gd name="T30" fmla="*/ 0 w 528"/>
              <a:gd name="T31" fmla="*/ 387350 h 496"/>
              <a:gd name="T32" fmla="*/ 127000 w 528"/>
              <a:gd name="T33" fmla="*/ 406400 h 496"/>
              <a:gd name="T34" fmla="*/ 139700 w 528"/>
              <a:gd name="T35" fmla="*/ 463550 h 496"/>
              <a:gd name="T36" fmla="*/ 46038 w 528"/>
              <a:gd name="T37" fmla="*/ 547688 h 496"/>
              <a:gd name="T38" fmla="*/ 79375 w 528"/>
              <a:gd name="T39" fmla="*/ 600075 h 496"/>
              <a:gd name="T40" fmla="*/ 184150 w 528"/>
              <a:gd name="T41" fmla="*/ 550863 h 496"/>
              <a:gd name="T42" fmla="*/ 223838 w 528"/>
              <a:gd name="T43" fmla="*/ 590550 h 496"/>
              <a:gd name="T44" fmla="*/ 169863 w 528"/>
              <a:gd name="T45" fmla="*/ 690563 h 496"/>
              <a:gd name="T46" fmla="*/ 220663 w 528"/>
              <a:gd name="T47" fmla="*/ 733425 h 496"/>
              <a:gd name="T48" fmla="*/ 314325 w 528"/>
              <a:gd name="T49" fmla="*/ 641350 h 496"/>
              <a:gd name="T50" fmla="*/ 368300 w 528"/>
              <a:gd name="T51" fmla="*/ 660400 h 496"/>
              <a:gd name="T52" fmla="*/ 381000 w 528"/>
              <a:gd name="T53" fmla="*/ 784225 h 496"/>
              <a:gd name="T54" fmla="*/ 463550 w 528"/>
              <a:gd name="T55" fmla="*/ 787400 h 496"/>
              <a:gd name="T56" fmla="*/ 471488 w 528"/>
              <a:gd name="T57" fmla="*/ 657225 h 496"/>
              <a:gd name="T58" fmla="*/ 541338 w 528"/>
              <a:gd name="T59" fmla="*/ 639763 h 496"/>
              <a:gd name="T60" fmla="*/ 623888 w 528"/>
              <a:gd name="T61" fmla="*/ 730250 h 496"/>
              <a:gd name="T62" fmla="*/ 677863 w 528"/>
              <a:gd name="T63" fmla="*/ 696913 h 496"/>
              <a:gd name="T64" fmla="*/ 623888 w 528"/>
              <a:gd name="T65" fmla="*/ 587375 h 496"/>
              <a:gd name="T66" fmla="*/ 660400 w 528"/>
              <a:gd name="T67" fmla="*/ 541338 h 496"/>
              <a:gd name="T68" fmla="*/ 768350 w 528"/>
              <a:gd name="T69" fmla="*/ 593725 h 496"/>
              <a:gd name="T70" fmla="*/ 801688 w 528"/>
              <a:gd name="T71" fmla="*/ 536575 h 496"/>
              <a:gd name="T72" fmla="*/ 701675 w 528"/>
              <a:gd name="T73" fmla="*/ 463550 h 496"/>
              <a:gd name="T74" fmla="*/ 714375 w 528"/>
              <a:gd name="T75" fmla="*/ 400050 h 496"/>
              <a:gd name="T76" fmla="*/ 838200 w 528"/>
              <a:gd name="T77" fmla="*/ 387350 h 496"/>
              <a:gd name="T78" fmla="*/ 835025 w 528"/>
              <a:gd name="T79" fmla="*/ 323850 h 496"/>
              <a:gd name="T80" fmla="*/ 711200 w 528"/>
              <a:gd name="T81" fmla="*/ 306388 h 496"/>
              <a:gd name="T82" fmla="*/ 698500 w 528"/>
              <a:gd name="T83" fmla="*/ 257175 h 496"/>
              <a:gd name="T84" fmla="*/ 798513 w 528"/>
              <a:gd name="T85" fmla="*/ 188913 h 496"/>
              <a:gd name="T86" fmla="*/ 765175 w 528"/>
              <a:gd name="T87" fmla="*/ 130175 h 496"/>
              <a:gd name="T88" fmla="*/ 654050 w 528"/>
              <a:gd name="T89" fmla="*/ 176213 h 496"/>
              <a:gd name="T90" fmla="*/ 617538 w 528"/>
              <a:gd name="T91" fmla="*/ 139700 h 496"/>
              <a:gd name="T92" fmla="*/ 674688 w 528"/>
              <a:gd name="T93" fmla="*/ 33338 h 496"/>
              <a:gd name="T94" fmla="*/ 620713 w 528"/>
              <a:gd name="T95" fmla="*/ 0 h 496"/>
              <a:gd name="T96" fmla="*/ 531813 w 528"/>
              <a:gd name="T97" fmla="*/ 88900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028" name="Freeform 6"/>
          <p:cNvSpPr>
            <a:spLocks/>
          </p:cNvSpPr>
          <p:nvPr/>
        </p:nvSpPr>
        <p:spPr bwMode="hidden">
          <a:xfrm>
            <a:off x="1192213" y="354013"/>
            <a:ext cx="2266950" cy="2270125"/>
          </a:xfrm>
          <a:custGeom>
            <a:avLst/>
            <a:gdLst>
              <a:gd name="T0" fmla="*/ 1440376 w 2312"/>
              <a:gd name="T1" fmla="*/ 376882 h 2313"/>
              <a:gd name="T2" fmla="*/ 1259961 w 2312"/>
              <a:gd name="T3" fmla="*/ 335661 h 2313"/>
              <a:gd name="T4" fmla="*/ 1235449 w 2312"/>
              <a:gd name="T5" fmla="*/ 0 h 2313"/>
              <a:gd name="T6" fmla="*/ 1014833 w 2312"/>
              <a:gd name="T7" fmla="*/ 16685 h 2313"/>
              <a:gd name="T8" fmla="*/ 998164 w 2312"/>
              <a:gd name="T9" fmla="*/ 335661 h 2313"/>
              <a:gd name="T10" fmla="*/ 851087 w 2312"/>
              <a:gd name="T11" fmla="*/ 385715 h 2313"/>
              <a:gd name="T12" fmla="*/ 638315 w 2312"/>
              <a:gd name="T13" fmla="*/ 114831 h 2313"/>
              <a:gd name="T14" fmla="*/ 491238 w 2312"/>
              <a:gd name="T15" fmla="*/ 197274 h 2313"/>
              <a:gd name="T16" fmla="*/ 630471 w 2312"/>
              <a:gd name="T17" fmla="*/ 499565 h 2313"/>
              <a:gd name="T18" fmla="*/ 532419 w 2312"/>
              <a:gd name="T19" fmla="*/ 598693 h 2313"/>
              <a:gd name="T20" fmla="*/ 212772 w 2312"/>
              <a:gd name="T21" fmla="*/ 483861 h 2313"/>
              <a:gd name="T22" fmla="*/ 139233 w 2312"/>
              <a:gd name="T23" fmla="*/ 606544 h 2313"/>
              <a:gd name="T24" fmla="*/ 384362 w 2312"/>
              <a:gd name="T25" fmla="*/ 819522 h 2313"/>
              <a:gd name="T26" fmla="*/ 344161 w 2312"/>
              <a:gd name="T27" fmla="*/ 983426 h 2313"/>
              <a:gd name="T28" fmla="*/ 7844 w 2312"/>
              <a:gd name="T29" fmla="*/ 1007963 h 2313"/>
              <a:gd name="T30" fmla="*/ 0 w 2312"/>
              <a:gd name="T31" fmla="*/ 1188552 h 2313"/>
              <a:gd name="T32" fmla="*/ 344161 w 2312"/>
              <a:gd name="T33" fmla="*/ 1237625 h 2313"/>
              <a:gd name="T34" fmla="*/ 376518 w 2312"/>
              <a:gd name="T35" fmla="*/ 1392697 h 2313"/>
              <a:gd name="T36" fmla="*/ 122564 w 2312"/>
              <a:gd name="T37" fmla="*/ 1622359 h 2313"/>
              <a:gd name="T38" fmla="*/ 212772 w 2312"/>
              <a:gd name="T39" fmla="*/ 1761727 h 2313"/>
              <a:gd name="T40" fmla="*/ 499082 w 2312"/>
              <a:gd name="T41" fmla="*/ 1630211 h 2313"/>
              <a:gd name="T42" fmla="*/ 605958 w 2312"/>
              <a:gd name="T43" fmla="*/ 1737190 h 2313"/>
              <a:gd name="T44" fmla="*/ 457900 w 2312"/>
              <a:gd name="T45" fmla="*/ 2007093 h 2313"/>
              <a:gd name="T46" fmla="*/ 597133 w 2312"/>
              <a:gd name="T47" fmla="*/ 2121924 h 2313"/>
              <a:gd name="T48" fmla="*/ 851087 w 2312"/>
              <a:gd name="T49" fmla="*/ 1876558 h 2313"/>
              <a:gd name="T50" fmla="*/ 998164 w 2312"/>
              <a:gd name="T51" fmla="*/ 1925631 h 2313"/>
              <a:gd name="T52" fmla="*/ 1031501 w 2312"/>
              <a:gd name="T53" fmla="*/ 2261292 h 2313"/>
              <a:gd name="T54" fmla="*/ 1252117 w 2312"/>
              <a:gd name="T55" fmla="*/ 2270125 h 2313"/>
              <a:gd name="T56" fmla="*/ 1276630 w 2312"/>
              <a:gd name="T57" fmla="*/ 1917780 h 2313"/>
              <a:gd name="T58" fmla="*/ 1464889 w 2312"/>
              <a:gd name="T59" fmla="*/ 1868706 h 2313"/>
              <a:gd name="T60" fmla="*/ 1686485 w 2312"/>
              <a:gd name="T61" fmla="*/ 2114072 h 2313"/>
              <a:gd name="T62" fmla="*/ 1833563 w 2312"/>
              <a:gd name="T63" fmla="*/ 2023778 h 2313"/>
              <a:gd name="T64" fmla="*/ 1686485 w 2312"/>
              <a:gd name="T65" fmla="*/ 1729339 h 2313"/>
              <a:gd name="T66" fmla="*/ 1784537 w 2312"/>
              <a:gd name="T67" fmla="*/ 1605674 h 2313"/>
              <a:gd name="T68" fmla="*/ 2078691 w 2312"/>
              <a:gd name="T69" fmla="*/ 1745042 h 2313"/>
              <a:gd name="T70" fmla="*/ 2168899 w 2312"/>
              <a:gd name="T71" fmla="*/ 1589971 h 2313"/>
              <a:gd name="T72" fmla="*/ 1899257 w 2312"/>
              <a:gd name="T73" fmla="*/ 1392697 h 2313"/>
              <a:gd name="T74" fmla="*/ 1931614 w 2312"/>
              <a:gd name="T75" fmla="*/ 1220941 h 2313"/>
              <a:gd name="T76" fmla="*/ 2266950 w 2312"/>
              <a:gd name="T77" fmla="*/ 1188552 h 2313"/>
              <a:gd name="T78" fmla="*/ 2259106 w 2312"/>
              <a:gd name="T79" fmla="*/ 1015815 h 2313"/>
              <a:gd name="T80" fmla="*/ 1923770 w 2312"/>
              <a:gd name="T81" fmla="*/ 966742 h 2313"/>
              <a:gd name="T82" fmla="*/ 1890432 w 2312"/>
              <a:gd name="T83" fmla="*/ 836207 h 2313"/>
              <a:gd name="T84" fmla="*/ 2161054 w 2312"/>
              <a:gd name="T85" fmla="*/ 647766 h 2313"/>
              <a:gd name="T86" fmla="*/ 2070847 w 2312"/>
              <a:gd name="T87" fmla="*/ 491713 h 2313"/>
              <a:gd name="T88" fmla="*/ 1767868 w 2312"/>
              <a:gd name="T89" fmla="*/ 614396 h 2313"/>
              <a:gd name="T90" fmla="*/ 1669817 w 2312"/>
              <a:gd name="T91" fmla="*/ 516250 h 2313"/>
              <a:gd name="T92" fmla="*/ 1824738 w 2312"/>
              <a:gd name="T93" fmla="*/ 229662 h 2313"/>
              <a:gd name="T94" fmla="*/ 1677661 w 2312"/>
              <a:gd name="T95" fmla="*/ 139368 h 2313"/>
              <a:gd name="T96" fmla="*/ 1440376 w 2312"/>
              <a:gd name="T97" fmla="*/ 376882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029" name="Freeform 7"/>
          <p:cNvSpPr>
            <a:spLocks/>
          </p:cNvSpPr>
          <p:nvPr/>
        </p:nvSpPr>
        <p:spPr bwMode="hidden">
          <a:xfrm>
            <a:off x="2532063" y="1270000"/>
            <a:ext cx="3670300" cy="3671888"/>
          </a:xfrm>
          <a:custGeom>
            <a:avLst/>
            <a:gdLst>
              <a:gd name="T0" fmla="*/ 2332038 w 2312"/>
              <a:gd name="T1" fmla="*/ 609600 h 2313"/>
              <a:gd name="T2" fmla="*/ 2039938 w 2312"/>
              <a:gd name="T3" fmla="*/ 542925 h 2313"/>
              <a:gd name="T4" fmla="*/ 2000250 w 2312"/>
              <a:gd name="T5" fmla="*/ 0 h 2313"/>
              <a:gd name="T6" fmla="*/ 1643063 w 2312"/>
              <a:gd name="T7" fmla="*/ 26988 h 2313"/>
              <a:gd name="T8" fmla="*/ 1616075 w 2312"/>
              <a:gd name="T9" fmla="*/ 542925 h 2313"/>
              <a:gd name="T10" fmla="*/ 1377950 w 2312"/>
              <a:gd name="T11" fmla="*/ 623888 h 2313"/>
              <a:gd name="T12" fmla="*/ 1033463 w 2312"/>
              <a:gd name="T13" fmla="*/ 185738 h 2313"/>
              <a:gd name="T14" fmla="*/ 795338 w 2312"/>
              <a:gd name="T15" fmla="*/ 319088 h 2313"/>
              <a:gd name="T16" fmla="*/ 1020763 w 2312"/>
              <a:gd name="T17" fmla="*/ 808038 h 2313"/>
              <a:gd name="T18" fmla="*/ 862013 w 2312"/>
              <a:gd name="T19" fmla="*/ 968375 h 2313"/>
              <a:gd name="T20" fmla="*/ 344488 w 2312"/>
              <a:gd name="T21" fmla="*/ 782638 h 2313"/>
              <a:gd name="T22" fmla="*/ 225425 w 2312"/>
              <a:gd name="T23" fmla="*/ 981075 h 2313"/>
              <a:gd name="T24" fmla="*/ 622300 w 2312"/>
              <a:gd name="T25" fmla="*/ 1325563 h 2313"/>
              <a:gd name="T26" fmla="*/ 557213 w 2312"/>
              <a:gd name="T27" fmla="*/ 1590675 h 2313"/>
              <a:gd name="T28" fmla="*/ 12700 w 2312"/>
              <a:gd name="T29" fmla="*/ 1630363 h 2313"/>
              <a:gd name="T30" fmla="*/ 0 w 2312"/>
              <a:gd name="T31" fmla="*/ 1922463 h 2313"/>
              <a:gd name="T32" fmla="*/ 557213 w 2312"/>
              <a:gd name="T33" fmla="*/ 2001838 h 2313"/>
              <a:gd name="T34" fmla="*/ 609600 w 2312"/>
              <a:gd name="T35" fmla="*/ 2252663 h 2313"/>
              <a:gd name="T36" fmla="*/ 198438 w 2312"/>
              <a:gd name="T37" fmla="*/ 2624138 h 2313"/>
              <a:gd name="T38" fmla="*/ 344488 w 2312"/>
              <a:gd name="T39" fmla="*/ 2849563 h 2313"/>
              <a:gd name="T40" fmla="*/ 808038 w 2312"/>
              <a:gd name="T41" fmla="*/ 2636838 h 2313"/>
              <a:gd name="T42" fmla="*/ 981075 w 2312"/>
              <a:gd name="T43" fmla="*/ 2809875 h 2313"/>
              <a:gd name="T44" fmla="*/ 741363 w 2312"/>
              <a:gd name="T45" fmla="*/ 3246438 h 2313"/>
              <a:gd name="T46" fmla="*/ 966788 w 2312"/>
              <a:gd name="T47" fmla="*/ 3432175 h 2313"/>
              <a:gd name="T48" fmla="*/ 1377950 w 2312"/>
              <a:gd name="T49" fmla="*/ 3035300 h 2313"/>
              <a:gd name="T50" fmla="*/ 1616075 w 2312"/>
              <a:gd name="T51" fmla="*/ 3114675 h 2313"/>
              <a:gd name="T52" fmla="*/ 1670050 w 2312"/>
              <a:gd name="T53" fmla="*/ 3657600 h 2313"/>
              <a:gd name="T54" fmla="*/ 2027238 w 2312"/>
              <a:gd name="T55" fmla="*/ 3671888 h 2313"/>
              <a:gd name="T56" fmla="*/ 2066925 w 2312"/>
              <a:gd name="T57" fmla="*/ 3101975 h 2313"/>
              <a:gd name="T58" fmla="*/ 2371725 w 2312"/>
              <a:gd name="T59" fmla="*/ 3022600 h 2313"/>
              <a:gd name="T60" fmla="*/ 2730500 w 2312"/>
              <a:gd name="T61" fmla="*/ 3419475 h 2313"/>
              <a:gd name="T62" fmla="*/ 2968625 w 2312"/>
              <a:gd name="T63" fmla="*/ 3273425 h 2313"/>
              <a:gd name="T64" fmla="*/ 2730500 w 2312"/>
              <a:gd name="T65" fmla="*/ 2797175 h 2313"/>
              <a:gd name="T66" fmla="*/ 2889250 w 2312"/>
              <a:gd name="T67" fmla="*/ 2597150 h 2313"/>
              <a:gd name="T68" fmla="*/ 3365500 w 2312"/>
              <a:gd name="T69" fmla="*/ 2822575 h 2313"/>
              <a:gd name="T70" fmla="*/ 3511550 w 2312"/>
              <a:gd name="T71" fmla="*/ 2571750 h 2313"/>
              <a:gd name="T72" fmla="*/ 3074988 w 2312"/>
              <a:gd name="T73" fmla="*/ 2252663 h 2313"/>
              <a:gd name="T74" fmla="*/ 3127375 w 2312"/>
              <a:gd name="T75" fmla="*/ 1974850 h 2313"/>
              <a:gd name="T76" fmla="*/ 3670300 w 2312"/>
              <a:gd name="T77" fmla="*/ 1922463 h 2313"/>
              <a:gd name="T78" fmla="*/ 3657600 w 2312"/>
              <a:gd name="T79" fmla="*/ 1643063 h 2313"/>
              <a:gd name="T80" fmla="*/ 3114675 w 2312"/>
              <a:gd name="T81" fmla="*/ 1563688 h 2313"/>
              <a:gd name="T82" fmla="*/ 3060700 w 2312"/>
              <a:gd name="T83" fmla="*/ 1352550 h 2313"/>
              <a:gd name="T84" fmla="*/ 3498850 w 2312"/>
              <a:gd name="T85" fmla="*/ 1047750 h 2313"/>
              <a:gd name="T86" fmla="*/ 3352800 w 2312"/>
              <a:gd name="T87" fmla="*/ 795338 h 2313"/>
              <a:gd name="T88" fmla="*/ 2862263 w 2312"/>
              <a:gd name="T89" fmla="*/ 993775 h 2313"/>
              <a:gd name="T90" fmla="*/ 2703513 w 2312"/>
              <a:gd name="T91" fmla="*/ 835025 h 2313"/>
              <a:gd name="T92" fmla="*/ 2954338 w 2312"/>
              <a:gd name="T93" fmla="*/ 371475 h 2313"/>
              <a:gd name="T94" fmla="*/ 2716213 w 2312"/>
              <a:gd name="T95" fmla="*/ 225425 h 2313"/>
              <a:gd name="T96" fmla="*/ 2332038 w 2312"/>
              <a:gd name="T97" fmla="*/ 609600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030" name="Freeform 8"/>
          <p:cNvSpPr>
            <a:spLocks/>
          </p:cNvSpPr>
          <p:nvPr/>
        </p:nvSpPr>
        <p:spPr bwMode="hidden">
          <a:xfrm>
            <a:off x="3175" y="4797425"/>
            <a:ext cx="3417888" cy="2097088"/>
          </a:xfrm>
          <a:custGeom>
            <a:avLst/>
            <a:gdLst>
              <a:gd name="T0" fmla="*/ 2171700 w 2153"/>
              <a:gd name="T1" fmla="*/ 568325 h 1321"/>
              <a:gd name="T2" fmla="*/ 1900238 w 2153"/>
              <a:gd name="T3" fmla="*/ 504825 h 1321"/>
              <a:gd name="T4" fmla="*/ 1862138 w 2153"/>
              <a:gd name="T5" fmla="*/ 0 h 1321"/>
              <a:gd name="T6" fmla="*/ 1530350 w 2153"/>
              <a:gd name="T7" fmla="*/ 25400 h 1321"/>
              <a:gd name="T8" fmla="*/ 1504950 w 2153"/>
              <a:gd name="T9" fmla="*/ 504825 h 1321"/>
              <a:gd name="T10" fmla="*/ 1282700 w 2153"/>
              <a:gd name="T11" fmla="*/ 581025 h 1321"/>
              <a:gd name="T12" fmla="*/ 962025 w 2153"/>
              <a:gd name="T13" fmla="*/ 173038 h 1321"/>
              <a:gd name="T14" fmla="*/ 741363 w 2153"/>
              <a:gd name="T15" fmla="*/ 296863 h 1321"/>
              <a:gd name="T16" fmla="*/ 950913 w 2153"/>
              <a:gd name="T17" fmla="*/ 752475 h 1321"/>
              <a:gd name="T18" fmla="*/ 803275 w 2153"/>
              <a:gd name="T19" fmla="*/ 901700 h 1321"/>
              <a:gd name="T20" fmla="*/ 320675 w 2153"/>
              <a:gd name="T21" fmla="*/ 728663 h 1321"/>
              <a:gd name="T22" fmla="*/ 209550 w 2153"/>
              <a:gd name="T23" fmla="*/ 914400 h 1321"/>
              <a:gd name="T24" fmla="*/ 579438 w 2153"/>
              <a:gd name="T25" fmla="*/ 1235075 h 1321"/>
              <a:gd name="T26" fmla="*/ 519113 w 2153"/>
              <a:gd name="T27" fmla="*/ 1481138 h 1321"/>
              <a:gd name="T28" fmla="*/ 11113 w 2153"/>
              <a:gd name="T29" fmla="*/ 1517650 h 1321"/>
              <a:gd name="T30" fmla="*/ 0 w 2153"/>
              <a:gd name="T31" fmla="*/ 1790700 h 1321"/>
              <a:gd name="T32" fmla="*/ 519113 w 2153"/>
              <a:gd name="T33" fmla="*/ 1863725 h 1321"/>
              <a:gd name="T34" fmla="*/ 568325 w 2153"/>
              <a:gd name="T35" fmla="*/ 2097088 h 1321"/>
              <a:gd name="T36" fmla="*/ 2863850 w 2153"/>
              <a:gd name="T37" fmla="*/ 2097088 h 1321"/>
              <a:gd name="T38" fmla="*/ 2913063 w 2153"/>
              <a:gd name="T39" fmla="*/ 1838325 h 1321"/>
              <a:gd name="T40" fmla="*/ 3417888 w 2153"/>
              <a:gd name="T41" fmla="*/ 1790700 h 1321"/>
              <a:gd name="T42" fmla="*/ 3406775 w 2153"/>
              <a:gd name="T43" fmla="*/ 1530350 h 1321"/>
              <a:gd name="T44" fmla="*/ 2900363 w 2153"/>
              <a:gd name="T45" fmla="*/ 1455738 h 1321"/>
              <a:gd name="T46" fmla="*/ 2849563 w 2153"/>
              <a:gd name="T47" fmla="*/ 1258888 h 1321"/>
              <a:gd name="T48" fmla="*/ 3257550 w 2153"/>
              <a:gd name="T49" fmla="*/ 976313 h 1321"/>
              <a:gd name="T50" fmla="*/ 3122613 w 2153"/>
              <a:gd name="T51" fmla="*/ 741363 h 1321"/>
              <a:gd name="T52" fmla="*/ 2665413 w 2153"/>
              <a:gd name="T53" fmla="*/ 925513 h 1321"/>
              <a:gd name="T54" fmla="*/ 2517775 w 2153"/>
              <a:gd name="T55" fmla="*/ 777875 h 1321"/>
              <a:gd name="T56" fmla="*/ 2751138 w 2153"/>
              <a:gd name="T57" fmla="*/ 346075 h 1321"/>
              <a:gd name="T58" fmla="*/ 2528888 w 2153"/>
              <a:gd name="T59" fmla="*/ 209550 h 1321"/>
              <a:gd name="T60" fmla="*/ 2171700 w 2153"/>
              <a:gd name="T61" fmla="*/ 568325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031" name="Freeform 9"/>
          <p:cNvSpPr>
            <a:spLocks/>
          </p:cNvSpPr>
          <p:nvPr/>
        </p:nvSpPr>
        <p:spPr bwMode="hidden">
          <a:xfrm>
            <a:off x="4494213" y="4425950"/>
            <a:ext cx="2263775" cy="2263775"/>
          </a:xfrm>
          <a:custGeom>
            <a:avLst/>
            <a:gdLst>
              <a:gd name="T0" fmla="*/ 1438359 w 2312"/>
              <a:gd name="T1" fmla="*/ 375828 h 2313"/>
              <a:gd name="T2" fmla="*/ 1258197 w 2312"/>
              <a:gd name="T3" fmla="*/ 334722 h 2313"/>
              <a:gd name="T4" fmla="*/ 1233718 w 2312"/>
              <a:gd name="T5" fmla="*/ 0 h 2313"/>
              <a:gd name="T6" fmla="*/ 1013411 w 2312"/>
              <a:gd name="T7" fmla="*/ 16638 h 2313"/>
              <a:gd name="T8" fmla="*/ 996766 w 2312"/>
              <a:gd name="T9" fmla="*/ 334722 h 2313"/>
              <a:gd name="T10" fmla="*/ 849895 w 2312"/>
              <a:gd name="T11" fmla="*/ 384636 h 2313"/>
              <a:gd name="T12" fmla="*/ 637421 w 2312"/>
              <a:gd name="T13" fmla="*/ 114510 h 2313"/>
              <a:gd name="T14" fmla="*/ 490550 w 2312"/>
              <a:gd name="T15" fmla="*/ 196722 h 2313"/>
              <a:gd name="T16" fmla="*/ 629588 w 2312"/>
              <a:gd name="T17" fmla="*/ 498168 h 2313"/>
              <a:gd name="T18" fmla="*/ 531674 w 2312"/>
              <a:gd name="T19" fmla="*/ 597018 h 2313"/>
              <a:gd name="T20" fmla="*/ 212474 w 2312"/>
              <a:gd name="T21" fmla="*/ 482508 h 2313"/>
              <a:gd name="T22" fmla="*/ 139038 w 2312"/>
              <a:gd name="T23" fmla="*/ 604848 h 2313"/>
              <a:gd name="T24" fmla="*/ 383823 w 2312"/>
              <a:gd name="T25" fmla="*/ 817230 h 2313"/>
              <a:gd name="T26" fmla="*/ 343679 w 2312"/>
              <a:gd name="T27" fmla="*/ 980676 h 2313"/>
              <a:gd name="T28" fmla="*/ 7833 w 2312"/>
              <a:gd name="T29" fmla="*/ 1005144 h 2313"/>
              <a:gd name="T30" fmla="*/ 0 w 2312"/>
              <a:gd name="T31" fmla="*/ 1185228 h 2313"/>
              <a:gd name="T32" fmla="*/ 343679 w 2312"/>
              <a:gd name="T33" fmla="*/ 1234164 h 2313"/>
              <a:gd name="T34" fmla="*/ 375990 w 2312"/>
              <a:gd name="T35" fmla="*/ 1388801 h 2313"/>
              <a:gd name="T36" fmla="*/ 122393 w 2312"/>
              <a:gd name="T37" fmla="*/ 1617821 h 2313"/>
              <a:gd name="T38" fmla="*/ 212474 w 2312"/>
              <a:gd name="T39" fmla="*/ 1756799 h 2313"/>
              <a:gd name="T40" fmla="*/ 498383 w 2312"/>
              <a:gd name="T41" fmla="*/ 1625651 h 2313"/>
              <a:gd name="T42" fmla="*/ 605109 w 2312"/>
              <a:gd name="T43" fmla="*/ 1732331 h 2313"/>
              <a:gd name="T44" fmla="*/ 457259 w 2312"/>
              <a:gd name="T45" fmla="*/ 2001479 h 2313"/>
              <a:gd name="T46" fmla="*/ 596297 w 2312"/>
              <a:gd name="T47" fmla="*/ 2115989 h 2313"/>
              <a:gd name="T48" fmla="*/ 849895 w 2312"/>
              <a:gd name="T49" fmla="*/ 1871309 h 2313"/>
              <a:gd name="T50" fmla="*/ 996766 w 2312"/>
              <a:gd name="T51" fmla="*/ 1920245 h 2313"/>
              <a:gd name="T52" fmla="*/ 1030057 w 2312"/>
              <a:gd name="T53" fmla="*/ 2254967 h 2313"/>
              <a:gd name="T54" fmla="*/ 1250364 w 2312"/>
              <a:gd name="T55" fmla="*/ 2263775 h 2313"/>
              <a:gd name="T56" fmla="*/ 1274842 w 2312"/>
              <a:gd name="T57" fmla="*/ 1912415 h 2313"/>
              <a:gd name="T58" fmla="*/ 1462837 w 2312"/>
              <a:gd name="T59" fmla="*/ 1863479 h 2313"/>
              <a:gd name="T60" fmla="*/ 1684123 w 2312"/>
              <a:gd name="T61" fmla="*/ 2108159 h 2313"/>
              <a:gd name="T62" fmla="*/ 1830994 w 2312"/>
              <a:gd name="T63" fmla="*/ 2018117 h 2313"/>
              <a:gd name="T64" fmla="*/ 1684123 w 2312"/>
              <a:gd name="T65" fmla="*/ 1724501 h 2313"/>
              <a:gd name="T66" fmla="*/ 1782037 w 2312"/>
              <a:gd name="T67" fmla="*/ 1601183 h 2313"/>
              <a:gd name="T68" fmla="*/ 2075780 w 2312"/>
              <a:gd name="T69" fmla="*/ 1740161 h 2313"/>
              <a:gd name="T70" fmla="*/ 2165861 w 2312"/>
              <a:gd name="T71" fmla="*/ 1585523 h 2313"/>
              <a:gd name="T72" fmla="*/ 1896597 w 2312"/>
              <a:gd name="T73" fmla="*/ 1388801 h 2313"/>
              <a:gd name="T74" fmla="*/ 1928909 w 2312"/>
              <a:gd name="T75" fmla="*/ 1217525 h 2313"/>
              <a:gd name="T76" fmla="*/ 2263775 w 2312"/>
              <a:gd name="T77" fmla="*/ 1185228 h 2313"/>
              <a:gd name="T78" fmla="*/ 2255942 w 2312"/>
              <a:gd name="T79" fmla="*/ 1012973 h 2313"/>
              <a:gd name="T80" fmla="*/ 1921075 w 2312"/>
              <a:gd name="T81" fmla="*/ 964037 h 2313"/>
              <a:gd name="T82" fmla="*/ 1887785 w 2312"/>
              <a:gd name="T83" fmla="*/ 833868 h 2313"/>
              <a:gd name="T84" fmla="*/ 2158028 w 2312"/>
              <a:gd name="T85" fmla="*/ 645954 h 2313"/>
              <a:gd name="T86" fmla="*/ 2067947 w 2312"/>
              <a:gd name="T87" fmla="*/ 490338 h 2313"/>
              <a:gd name="T88" fmla="*/ 1765392 w 2312"/>
              <a:gd name="T89" fmla="*/ 612678 h 2313"/>
              <a:gd name="T90" fmla="*/ 1667478 w 2312"/>
              <a:gd name="T91" fmla="*/ 514806 h 2313"/>
              <a:gd name="T92" fmla="*/ 1822182 w 2312"/>
              <a:gd name="T93" fmla="*/ 229020 h 2313"/>
              <a:gd name="T94" fmla="*/ 1675311 w 2312"/>
              <a:gd name="T95" fmla="*/ 138978 h 2313"/>
              <a:gd name="T96" fmla="*/ 1438359 w 2312"/>
              <a:gd name="T97" fmla="*/ 375828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032" name="Freeform 10"/>
          <p:cNvSpPr>
            <a:spLocks/>
          </p:cNvSpPr>
          <p:nvPr/>
        </p:nvSpPr>
        <p:spPr bwMode="hidden">
          <a:xfrm>
            <a:off x="5646738" y="487363"/>
            <a:ext cx="2928937" cy="2930525"/>
          </a:xfrm>
          <a:custGeom>
            <a:avLst/>
            <a:gdLst>
              <a:gd name="T0" fmla="*/ 1860990 w 2312"/>
              <a:gd name="T1" fmla="*/ 486520 h 2313"/>
              <a:gd name="T2" fmla="*/ 1627891 w 2312"/>
              <a:gd name="T3" fmla="*/ 433307 h 2313"/>
              <a:gd name="T4" fmla="*/ 1596220 w 2312"/>
              <a:gd name="T5" fmla="*/ 0 h 2313"/>
              <a:gd name="T6" fmla="*/ 1311181 w 2312"/>
              <a:gd name="T7" fmla="*/ 21539 h 2313"/>
              <a:gd name="T8" fmla="*/ 1289644 w 2312"/>
              <a:gd name="T9" fmla="*/ 433307 h 2313"/>
              <a:gd name="T10" fmla="*/ 1099618 w 2312"/>
              <a:gd name="T11" fmla="*/ 497923 h 2313"/>
              <a:gd name="T12" fmla="*/ 824714 w 2312"/>
              <a:gd name="T13" fmla="*/ 148237 h 2313"/>
              <a:gd name="T14" fmla="*/ 634687 w 2312"/>
              <a:gd name="T15" fmla="*/ 254663 h 2313"/>
              <a:gd name="T16" fmla="*/ 814579 w 2312"/>
              <a:gd name="T17" fmla="*/ 644893 h 2313"/>
              <a:gd name="T18" fmla="*/ 687895 w 2312"/>
              <a:gd name="T19" fmla="*/ 772858 h 2313"/>
              <a:gd name="T20" fmla="*/ 274905 w 2312"/>
              <a:gd name="T21" fmla="*/ 624621 h 2313"/>
              <a:gd name="T22" fmla="*/ 179891 w 2312"/>
              <a:gd name="T23" fmla="*/ 782994 h 2313"/>
              <a:gd name="T24" fmla="*/ 496602 w 2312"/>
              <a:gd name="T25" fmla="*/ 1057928 h 2313"/>
              <a:gd name="T26" fmla="*/ 444661 w 2312"/>
              <a:gd name="T27" fmla="*/ 1269514 h 2313"/>
              <a:gd name="T28" fmla="*/ 10135 w 2312"/>
              <a:gd name="T29" fmla="*/ 1301189 h 2313"/>
              <a:gd name="T30" fmla="*/ 0 w 2312"/>
              <a:gd name="T31" fmla="*/ 1534313 h 2313"/>
              <a:gd name="T32" fmla="*/ 444661 w 2312"/>
              <a:gd name="T33" fmla="*/ 1597662 h 2313"/>
              <a:gd name="T34" fmla="*/ 486467 w 2312"/>
              <a:gd name="T35" fmla="*/ 1797845 h 2313"/>
              <a:gd name="T36" fmla="*/ 158355 w 2312"/>
              <a:gd name="T37" fmla="*/ 2094318 h 2313"/>
              <a:gd name="T38" fmla="*/ 274905 w 2312"/>
              <a:gd name="T39" fmla="*/ 2274229 h 2313"/>
              <a:gd name="T40" fmla="*/ 644822 w 2312"/>
              <a:gd name="T41" fmla="*/ 2104454 h 2313"/>
              <a:gd name="T42" fmla="*/ 782908 w 2312"/>
              <a:gd name="T43" fmla="*/ 2242555 h 2313"/>
              <a:gd name="T44" fmla="*/ 591615 w 2312"/>
              <a:gd name="T45" fmla="*/ 2590974 h 2313"/>
              <a:gd name="T46" fmla="*/ 771506 w 2312"/>
              <a:gd name="T47" fmla="*/ 2739211 h 2313"/>
              <a:gd name="T48" fmla="*/ 1099618 w 2312"/>
              <a:gd name="T49" fmla="*/ 2422466 h 2313"/>
              <a:gd name="T50" fmla="*/ 1289644 w 2312"/>
              <a:gd name="T51" fmla="*/ 2485815 h 2313"/>
              <a:gd name="T52" fmla="*/ 1332717 w 2312"/>
              <a:gd name="T53" fmla="*/ 2919122 h 2313"/>
              <a:gd name="T54" fmla="*/ 1617756 w 2312"/>
              <a:gd name="T55" fmla="*/ 2930525 h 2313"/>
              <a:gd name="T56" fmla="*/ 1649427 w 2312"/>
              <a:gd name="T57" fmla="*/ 2475679 h 2313"/>
              <a:gd name="T58" fmla="*/ 1892661 w 2312"/>
              <a:gd name="T59" fmla="*/ 2412330 h 2313"/>
              <a:gd name="T60" fmla="*/ 2178967 w 2312"/>
              <a:gd name="T61" fmla="*/ 2729075 h 2313"/>
              <a:gd name="T62" fmla="*/ 2368993 w 2312"/>
              <a:gd name="T63" fmla="*/ 2612513 h 2313"/>
              <a:gd name="T64" fmla="*/ 2178967 w 2312"/>
              <a:gd name="T65" fmla="*/ 2232419 h 2313"/>
              <a:gd name="T66" fmla="*/ 2305651 w 2312"/>
              <a:gd name="T67" fmla="*/ 2072779 h 2313"/>
              <a:gd name="T68" fmla="*/ 2685703 w 2312"/>
              <a:gd name="T69" fmla="*/ 2252691 h 2313"/>
              <a:gd name="T70" fmla="*/ 2802253 w 2312"/>
              <a:gd name="T71" fmla="*/ 2052508 h 2313"/>
              <a:gd name="T72" fmla="*/ 2453872 w 2312"/>
              <a:gd name="T73" fmla="*/ 1797845 h 2313"/>
              <a:gd name="T74" fmla="*/ 2495677 w 2312"/>
              <a:gd name="T75" fmla="*/ 1576123 h 2313"/>
              <a:gd name="T76" fmla="*/ 2928937 w 2312"/>
              <a:gd name="T77" fmla="*/ 1534313 h 2313"/>
              <a:gd name="T78" fmla="*/ 2918802 w 2312"/>
              <a:gd name="T79" fmla="*/ 1311324 h 2313"/>
              <a:gd name="T80" fmla="*/ 2485543 w 2312"/>
              <a:gd name="T81" fmla="*/ 1247975 h 2313"/>
              <a:gd name="T82" fmla="*/ 2442470 w 2312"/>
              <a:gd name="T83" fmla="*/ 1079467 h 2313"/>
              <a:gd name="T84" fmla="*/ 2792118 w 2312"/>
              <a:gd name="T85" fmla="*/ 836207 h 2313"/>
              <a:gd name="T86" fmla="*/ 2675569 w 2312"/>
              <a:gd name="T87" fmla="*/ 634757 h 2313"/>
              <a:gd name="T88" fmla="*/ 2284115 w 2312"/>
              <a:gd name="T89" fmla="*/ 793130 h 2313"/>
              <a:gd name="T90" fmla="*/ 2157431 w 2312"/>
              <a:gd name="T91" fmla="*/ 666432 h 2313"/>
              <a:gd name="T92" fmla="*/ 2357592 w 2312"/>
              <a:gd name="T93" fmla="*/ 296473 h 2313"/>
              <a:gd name="T94" fmla="*/ 2167565 w 2312"/>
              <a:gd name="T95" fmla="*/ 179911 h 2313"/>
              <a:gd name="T96" fmla="*/ 1860990 w 2312"/>
              <a:gd name="T97" fmla="*/ 486520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sp>
        <p:nvSpPr>
          <p:cNvPr id="1033" name="Freeform 11"/>
          <p:cNvSpPr>
            <a:spLocks/>
          </p:cNvSpPr>
          <p:nvPr/>
        </p:nvSpPr>
        <p:spPr bwMode="hidden">
          <a:xfrm>
            <a:off x="7146925" y="2555875"/>
            <a:ext cx="2008188" cy="3997325"/>
          </a:xfrm>
          <a:custGeom>
            <a:avLst/>
            <a:gdLst>
              <a:gd name="T0" fmla="*/ 2008188 w 1265"/>
              <a:gd name="T1" fmla="*/ 0 h 2518"/>
              <a:gd name="T2" fmla="*/ 1790700 w 1265"/>
              <a:gd name="T3" fmla="*/ 28575 h 2518"/>
              <a:gd name="T4" fmla="*/ 1762125 w 1265"/>
              <a:gd name="T5" fmla="*/ 590550 h 2518"/>
              <a:gd name="T6" fmla="*/ 1501775 w 1265"/>
              <a:gd name="T7" fmla="*/ 679450 h 2518"/>
              <a:gd name="T8" fmla="*/ 1127125 w 1265"/>
              <a:gd name="T9" fmla="*/ 201613 h 2518"/>
              <a:gd name="T10" fmla="*/ 866775 w 1265"/>
              <a:gd name="T11" fmla="*/ 347663 h 2518"/>
              <a:gd name="T12" fmla="*/ 1112838 w 1265"/>
              <a:gd name="T13" fmla="*/ 881063 h 2518"/>
              <a:gd name="T14" fmla="*/ 939800 w 1265"/>
              <a:gd name="T15" fmla="*/ 1055688 h 2518"/>
              <a:gd name="T16" fmla="*/ 376238 w 1265"/>
              <a:gd name="T17" fmla="*/ 852488 h 2518"/>
              <a:gd name="T18" fmla="*/ 246063 w 1265"/>
              <a:gd name="T19" fmla="*/ 1069975 h 2518"/>
              <a:gd name="T20" fmla="*/ 677863 w 1265"/>
              <a:gd name="T21" fmla="*/ 1446213 h 2518"/>
              <a:gd name="T22" fmla="*/ 608013 w 1265"/>
              <a:gd name="T23" fmla="*/ 1735138 h 2518"/>
              <a:gd name="T24" fmla="*/ 14288 w 1265"/>
              <a:gd name="T25" fmla="*/ 1779588 h 2518"/>
              <a:gd name="T26" fmla="*/ 0 w 1265"/>
              <a:gd name="T27" fmla="*/ 2098675 h 2518"/>
              <a:gd name="T28" fmla="*/ 608013 w 1265"/>
              <a:gd name="T29" fmla="*/ 2184400 h 2518"/>
              <a:gd name="T30" fmla="*/ 665163 w 1265"/>
              <a:gd name="T31" fmla="*/ 2459038 h 2518"/>
              <a:gd name="T32" fmla="*/ 215900 w 1265"/>
              <a:gd name="T33" fmla="*/ 2863850 h 2518"/>
              <a:gd name="T34" fmla="*/ 376238 w 1265"/>
              <a:gd name="T35" fmla="*/ 3109913 h 2518"/>
              <a:gd name="T36" fmla="*/ 881063 w 1265"/>
              <a:gd name="T37" fmla="*/ 2878138 h 2518"/>
              <a:gd name="T38" fmla="*/ 1069975 w 1265"/>
              <a:gd name="T39" fmla="*/ 3067050 h 2518"/>
              <a:gd name="T40" fmla="*/ 808038 w 1265"/>
              <a:gd name="T41" fmla="*/ 3543300 h 2518"/>
              <a:gd name="T42" fmla="*/ 1054100 w 1265"/>
              <a:gd name="T43" fmla="*/ 3746500 h 2518"/>
              <a:gd name="T44" fmla="*/ 1501775 w 1265"/>
              <a:gd name="T45" fmla="*/ 3313113 h 2518"/>
              <a:gd name="T46" fmla="*/ 1762125 w 1265"/>
              <a:gd name="T47" fmla="*/ 3400425 h 2518"/>
              <a:gd name="T48" fmla="*/ 1820863 w 1265"/>
              <a:gd name="T49" fmla="*/ 3992563 h 2518"/>
              <a:gd name="T50" fmla="*/ 2008188 w 1265"/>
              <a:gd name="T51" fmla="*/ 3997325 h 2518"/>
              <a:gd name="T52" fmla="*/ 2008188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Arial Narrow" panose="020B0606020202030204" pitchFamily="34" charset="0"/>
              <a:ea typeface="+mn-ea"/>
            </a:endParaRPr>
          </a:p>
        </p:txBody>
      </p:sp>
      <p:pic>
        <p:nvPicPr>
          <p:cNvPr id="1034" name="Picture 12" descr="Fac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6" name="Rectangle 14"/>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36591" name="Rectangle 15"/>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solidFill>
                  <a:schemeClr val="tx2"/>
                </a:solidFill>
                <a:latin typeface="+mn-lt"/>
              </a:defRPr>
            </a:lvl1pPr>
          </a:lstStyle>
          <a:p>
            <a:pPr>
              <a:defRPr/>
            </a:pPr>
            <a:endParaRPr lang="en-US" altLang="en-US">
              <a:solidFill>
                <a:srgbClr val="EBD189"/>
              </a:solidFill>
              <a:ea typeface="+mn-ea"/>
            </a:endParaRPr>
          </a:p>
        </p:txBody>
      </p:sp>
      <p:sp>
        <p:nvSpPr>
          <p:cNvPr id="536592" name="Rectangle 16"/>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solidFill>
                  <a:schemeClr val="tx2"/>
                </a:solidFill>
                <a:latin typeface="+mn-lt"/>
              </a:defRPr>
            </a:lvl1pPr>
          </a:lstStyle>
          <a:p>
            <a:pPr>
              <a:defRPr/>
            </a:pPr>
            <a:endParaRPr lang="en-US" altLang="en-US">
              <a:solidFill>
                <a:srgbClr val="EBD189"/>
              </a:solidFill>
              <a:ea typeface="+mn-ea"/>
            </a:endParaRPr>
          </a:p>
        </p:txBody>
      </p:sp>
      <p:sp>
        <p:nvSpPr>
          <p:cNvPr id="536593" name="Rectangle 17"/>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panose="020B0604020202020204" pitchFamily="34" charset="0"/>
              </a:defRPr>
            </a:lvl1pPr>
          </a:lstStyle>
          <a:p>
            <a:fld id="{A658F097-6CBA-4AA4-8773-10B623E34A4A}" type="slidenum">
              <a:rPr lang="en-US" altLang="en-US" smtClean="0">
                <a:solidFill>
                  <a:srgbClr val="EBD189"/>
                </a:solidFill>
                <a:ea typeface="+mn-ea"/>
              </a:rPr>
              <a:pPr/>
              <a:t>‹#›</a:t>
            </a:fld>
            <a:endParaRPr lang="en-US" altLang="en-US" smtClean="0">
              <a:solidFill>
                <a:srgbClr val="EBD189"/>
              </a:solidFill>
              <a:ea typeface="+mn-ea"/>
            </a:endParaRPr>
          </a:p>
        </p:txBody>
      </p:sp>
    </p:spTree>
    <p:extLst>
      <p:ext uri="{BB962C8B-B14F-4D97-AF65-F5344CB8AC3E}">
        <p14:creationId xmlns:p14="http://schemas.microsoft.com/office/powerpoint/2010/main" val="1517656942"/>
      </p:ext>
    </p:extLst>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 id="2147484239" r:id="rId14"/>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t-jlwW7ppv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aynehale.wordpress.com/2018/03/16/sts-121-the-hardest-launch-part-2-electrical-problem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nasa.gov/offices/nsc/hom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nasa.gov/offices/nesc/hom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 Id="rId9" Type="http://schemas.openxmlformats.org/officeDocument/2006/relationships/image" Target="../media/image7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5vfyZtVPvfs"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762000" y="1882775"/>
            <a:ext cx="6476999" cy="1470025"/>
          </a:xfrm>
        </p:spPr>
        <p:txBody>
          <a:bodyPr/>
          <a:lstStyle/>
          <a:p>
            <a:r>
              <a:rPr lang="en-US" sz="2400" b="1" i="1" dirty="0"/>
              <a:t>Recurring Causes of Human Spaceflight Mishaps </a:t>
            </a:r>
            <a:r>
              <a:rPr lang="en-US" sz="2400" b="1" i="1" dirty="0" smtClean="0"/>
              <a:t>during Flight </a:t>
            </a:r>
            <a:r>
              <a:rPr lang="en-US" sz="2400" b="1" i="1" dirty="0"/>
              <a:t>Tests </a:t>
            </a:r>
            <a:r>
              <a:rPr lang="en-US" sz="2400" b="1" i="1" dirty="0" smtClean="0"/>
              <a:t/>
            </a:r>
            <a:br>
              <a:rPr lang="en-US" sz="2400" b="1" i="1" dirty="0" smtClean="0"/>
            </a:br>
            <a:r>
              <a:rPr lang="en-US" sz="2400" b="1" i="1" dirty="0" smtClean="0"/>
              <a:t>and </a:t>
            </a:r>
            <a:r>
              <a:rPr lang="en-US" sz="2400" b="1" i="1" dirty="0"/>
              <a:t>Early Operations</a:t>
            </a:r>
            <a:r>
              <a:rPr lang="en-US" sz="2400" b="1" dirty="0"/>
              <a:t/>
            </a:r>
            <a:br>
              <a:rPr lang="en-US" sz="2400" b="1" dirty="0"/>
            </a:br>
            <a:r>
              <a:rPr lang="en-US" dirty="0"/>
              <a:t> </a:t>
            </a:r>
          </a:p>
        </p:txBody>
      </p:sp>
      <p:pic>
        <p:nvPicPr>
          <p:cNvPr id="11269" name="Picture 5"/>
          <p:cNvPicPr>
            <a:picLocks noChangeAspect="1" noChangeArrowheads="1"/>
          </p:cNvPicPr>
          <p:nvPr/>
        </p:nvPicPr>
        <p:blipFill>
          <a:blip r:embed="rId3" cstate="print"/>
          <a:stretch>
            <a:fillRect/>
          </a:stretch>
        </p:blipFill>
        <p:spPr bwMode="auto">
          <a:xfrm>
            <a:off x="4314268" y="3352800"/>
            <a:ext cx="2848532" cy="2107914"/>
          </a:xfrm>
          <a:prstGeom prst="rect">
            <a:avLst/>
          </a:prstGeom>
          <a:noFill/>
          <a:ln w="9525">
            <a:noFill/>
            <a:miter lim="800000"/>
            <a:headEnd/>
            <a:tailEnd/>
          </a:ln>
          <a:effectLst>
            <a:reflection blurRad="6350" stA="50000" endA="300" endPos="38500" dist="50800" dir="5400000" sy="-100000" algn="bl" rotWithShape="0"/>
          </a:effectLst>
        </p:spPr>
      </p:pic>
      <p:sp>
        <p:nvSpPr>
          <p:cNvPr id="5" name="Subtitle 2"/>
          <p:cNvSpPr txBox="1">
            <a:spLocks/>
          </p:cNvSpPr>
          <p:nvPr/>
        </p:nvSpPr>
        <p:spPr bwMode="auto">
          <a:xfrm>
            <a:off x="685800" y="3581400"/>
            <a:ext cx="405384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sz="1400" kern="1200">
                <a:solidFill>
                  <a:schemeClr val="tx1"/>
                </a:solidFill>
                <a:latin typeface="+mn-lt"/>
                <a:ea typeface="ヒラギノ角ゴ Pro W3" pitchFamily="-105" charset="-128"/>
                <a:cs typeface="ヒラギノ角ゴ Pro W3" pitchFamily="-105" charset="-128"/>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ヒラギノ角ゴ Pro W3" pitchFamily="-105"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128"/>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ヒラギノ角ゴ Pro W3" pitchFamily="28" charset="-128"/>
                <a:cs typeface="ヒラギノ角ゴ Pro W3" charset="-128"/>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spcBef>
                <a:spcPts val="0"/>
              </a:spcBef>
            </a:pPr>
            <a:r>
              <a:rPr lang="en-US" sz="1600" b="1" i="1" dirty="0" smtClean="0">
                <a:ea typeface="ヒラギノ角ゴ Pro W3" pitchFamily="-106" charset="-128"/>
              </a:rPr>
              <a:t>NESC Academy</a:t>
            </a:r>
          </a:p>
          <a:p>
            <a:pPr eaLnBrk="1" hangingPunct="1">
              <a:spcBef>
                <a:spcPts val="0"/>
              </a:spcBef>
            </a:pPr>
            <a:r>
              <a:rPr lang="en-US" sz="1200" b="1" i="1" smtClean="0">
                <a:ea typeface="ヒラギノ角ゴ Pro W3" pitchFamily="-106" charset="-128"/>
              </a:rPr>
              <a:t>May 14, </a:t>
            </a:r>
            <a:r>
              <a:rPr lang="en-US" sz="1200" b="1" i="1" dirty="0" smtClean="0">
                <a:ea typeface="ヒラギノ角ゴ Pro W3" pitchFamily="-106" charset="-128"/>
              </a:rPr>
              <a:t>2020</a:t>
            </a:r>
          </a:p>
          <a:p>
            <a:pPr eaLnBrk="1" hangingPunct="1">
              <a:spcBef>
                <a:spcPts val="600"/>
              </a:spcBef>
            </a:pPr>
            <a:endParaRPr lang="en-US" sz="900" b="1" dirty="0" smtClean="0">
              <a:ea typeface="ヒラギノ角ゴ Pro W3" pitchFamily="-106" charset="-128"/>
            </a:endParaRPr>
          </a:p>
          <a:p>
            <a:pPr eaLnBrk="1" hangingPunct="1">
              <a:spcBef>
                <a:spcPts val="600"/>
              </a:spcBef>
            </a:pPr>
            <a:r>
              <a:rPr lang="en-US" sz="900" b="1" dirty="0" smtClean="0">
                <a:ea typeface="ヒラギノ角ゴ Pro W3" pitchFamily="-106" charset="-128"/>
              </a:rPr>
              <a:t>Team Members:</a:t>
            </a:r>
          </a:p>
          <a:p>
            <a:pPr eaLnBrk="1" hangingPunct="1">
              <a:spcBef>
                <a:spcPts val="600"/>
              </a:spcBef>
            </a:pPr>
            <a:r>
              <a:rPr lang="en-US" sz="900" b="1" dirty="0">
                <a:ea typeface="ヒラギノ角ゴ Pro W3" pitchFamily="-106" charset="-128"/>
              </a:rPr>
              <a:t>Tim </a:t>
            </a:r>
            <a:r>
              <a:rPr lang="en-US" sz="900" b="1" dirty="0" smtClean="0">
                <a:ea typeface="ヒラギノ角ゴ Pro W3" pitchFamily="-106" charset="-128"/>
              </a:rPr>
              <a:t>Barth</a:t>
            </a:r>
            <a:endParaRPr lang="en-US" sz="900" b="1" dirty="0">
              <a:ea typeface="ヒラギノ角ゴ Pro W3" pitchFamily="-106" charset="-128"/>
            </a:endParaRPr>
          </a:p>
          <a:p>
            <a:pPr eaLnBrk="1" hangingPunct="1"/>
            <a:r>
              <a:rPr lang="en-US" sz="900" i="1" dirty="0" smtClean="0">
                <a:ea typeface="ヒラギノ角ゴ Pro W3" pitchFamily="-106" charset="-128"/>
              </a:rPr>
              <a:t>KSC/NASA Engineering and Safety Center</a:t>
            </a:r>
            <a:endParaRPr lang="en-US" sz="900" i="1" dirty="0">
              <a:ea typeface="ヒラギノ角ゴ Pro W3" pitchFamily="-106" charset="-128"/>
            </a:endParaRPr>
          </a:p>
          <a:p>
            <a:pPr eaLnBrk="1" hangingPunct="1">
              <a:spcBef>
                <a:spcPts val="600"/>
              </a:spcBef>
            </a:pPr>
            <a:r>
              <a:rPr lang="en-US" sz="900" b="1" dirty="0">
                <a:ea typeface="ヒラギノ角ゴ Pro W3" pitchFamily="-106" charset="-128"/>
              </a:rPr>
              <a:t>Steve Lilley</a:t>
            </a:r>
          </a:p>
          <a:p>
            <a:pPr eaLnBrk="1" hangingPunct="1"/>
            <a:r>
              <a:rPr lang="en-US" sz="900" i="1" dirty="0">
                <a:ea typeface="ヒラギノ角ゴ Pro W3" pitchFamily="-106" charset="-128"/>
              </a:rPr>
              <a:t>Glenn/NASA Safety Center</a:t>
            </a:r>
          </a:p>
          <a:p>
            <a:pPr eaLnBrk="1" hangingPunct="1">
              <a:spcBef>
                <a:spcPts val="600"/>
              </a:spcBef>
            </a:pPr>
            <a:r>
              <a:rPr lang="en-US" sz="900" b="1" dirty="0" smtClean="0">
                <a:ea typeface="ヒラギノ角ゴ Pro W3" pitchFamily="-106" charset="-128"/>
              </a:rPr>
              <a:t>Donna Blankmann-Alexander</a:t>
            </a:r>
          </a:p>
          <a:p>
            <a:pPr eaLnBrk="1" hangingPunct="1"/>
            <a:r>
              <a:rPr lang="en-US" sz="900" i="1" dirty="0" smtClean="0">
                <a:ea typeface="ヒラギノ角ゴ Pro W3" pitchFamily="-106" charset="-128"/>
              </a:rPr>
              <a:t>KSC/Abacus Technology Corporation</a:t>
            </a:r>
          </a:p>
          <a:p>
            <a:pPr eaLnBrk="1" hangingPunct="1">
              <a:spcBef>
                <a:spcPts val="600"/>
              </a:spcBef>
            </a:pPr>
            <a:r>
              <a:rPr lang="en-US" sz="900" b="1" dirty="0" smtClean="0">
                <a:ea typeface="ヒラギノ角ゴ Pro W3" pitchFamily="-106" charset="-128"/>
              </a:rPr>
              <a:t>Barbara Kanki</a:t>
            </a:r>
          </a:p>
          <a:p>
            <a:pPr eaLnBrk="1" hangingPunct="1"/>
            <a:r>
              <a:rPr lang="en-US" sz="900" i="1" dirty="0" smtClean="0">
                <a:ea typeface="ヒラギノ角ゴ Pro W3" pitchFamily="-106" charset="-128"/>
              </a:rPr>
              <a:t>Ames/Human Factors</a:t>
            </a:r>
          </a:p>
          <a:p>
            <a:pPr eaLnBrk="1" hangingPunct="1">
              <a:spcBef>
                <a:spcPts val="600"/>
              </a:spcBef>
            </a:pPr>
            <a:r>
              <a:rPr lang="en-US" sz="900" b="1" dirty="0" smtClean="0">
                <a:ea typeface="ヒラギノ角ゴ Pro W3" pitchFamily="-106" charset="-128"/>
              </a:rPr>
              <a:t>Blake Parker</a:t>
            </a:r>
          </a:p>
          <a:p>
            <a:pPr eaLnBrk="1" hangingPunct="1"/>
            <a:r>
              <a:rPr lang="en-US" sz="900" i="1" dirty="0" smtClean="0">
                <a:ea typeface="ヒラギノ角ゴ Pro W3" pitchFamily="-106" charset="-128"/>
              </a:rPr>
              <a:t>KSC/ASRC Aerospace</a:t>
            </a:r>
          </a:p>
          <a:p>
            <a:pPr eaLnBrk="1" hangingPunct="1"/>
            <a:endParaRPr lang="en-US" sz="900" i="1" dirty="0" smtClean="0">
              <a:ea typeface="ヒラギノ角ゴ Pro W3" pitchFamily="-106" charset="-128"/>
            </a:endParaRPr>
          </a:p>
        </p:txBody>
      </p:sp>
    </p:spTree>
    <p:extLst>
      <p:ext uri="{BB962C8B-B14F-4D97-AF65-F5344CB8AC3E}">
        <p14:creationId xmlns:p14="http://schemas.microsoft.com/office/powerpoint/2010/main" val="971343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152400" y="6400800"/>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b="0" i="0" u="none" strike="noStrike" kern="1200" cap="none" spc="0" normalizeH="0" baseline="0" noProof="0" dirty="0">
              <a:ln>
                <a:noFill/>
              </a:ln>
              <a:solidFill>
                <a:srgbClr val="FFFFFF"/>
              </a:solidFill>
              <a:effectLst/>
              <a:uLnTx/>
              <a:uFillTx/>
              <a:latin typeface="Arial" charset="0"/>
              <a:ea typeface="ヒラギノ角ゴ Pro W3" pitchFamily="-106" charset="-128"/>
              <a:cs typeface="+mn-cs"/>
            </a:endParaRPr>
          </a:p>
        </p:txBody>
      </p:sp>
      <p:sp>
        <p:nvSpPr>
          <p:cNvPr id="7" name="Rectangle 2"/>
          <p:cNvSpPr>
            <a:spLocks noGrp="1" noChangeArrowheads="1"/>
          </p:cNvSpPr>
          <p:nvPr>
            <p:ph type="title"/>
          </p:nvPr>
        </p:nvSpPr>
        <p:spPr>
          <a:xfrm>
            <a:off x="990600" y="-228600"/>
            <a:ext cx="8001000" cy="1143000"/>
          </a:xfrm>
        </p:spPr>
        <p:txBody>
          <a:bodyPr/>
          <a:lstStyle/>
          <a:p>
            <a:pPr algn="ctr"/>
            <a:r>
              <a:rPr lang="en-US" altLang="en-US" sz="2400" b="1" i="1" dirty="0" smtClean="0"/>
              <a:t>Systemic, Fundamental, or Underlying Safety Issues</a:t>
            </a:r>
          </a:p>
        </p:txBody>
      </p:sp>
      <p:sp>
        <p:nvSpPr>
          <p:cNvPr id="5" name="Rectangle 3"/>
          <p:cNvSpPr>
            <a:spLocks noChangeArrowheads="1"/>
          </p:cNvSpPr>
          <p:nvPr/>
        </p:nvSpPr>
        <p:spPr bwMode="auto">
          <a:xfrm>
            <a:off x="1092245" y="5257800"/>
            <a:ext cx="7086600" cy="565150"/>
          </a:xfrm>
          <a:prstGeom prst="rect">
            <a:avLst/>
          </a:prstGeom>
          <a:noFill/>
          <a:ln w="9525">
            <a:noFill/>
            <a:miter lim="800000"/>
            <a:headEnd/>
            <a:tailEnd/>
          </a:ln>
        </p:spPr>
        <p:txBody>
          <a:bodyPr/>
          <a:lstStyle/>
          <a:p>
            <a:pPr lvl="0">
              <a:defRPr/>
            </a:pPr>
            <a:r>
              <a:rPr lang="en-US" altLang="en-US" sz="1200" b="1" i="1" dirty="0" smtClean="0">
                <a:solidFill>
                  <a:srgbClr val="0070C0"/>
                </a:solidFill>
                <a:latin typeface="+mj-lt"/>
              </a:rPr>
              <a:t>“</a:t>
            </a:r>
            <a:r>
              <a:rPr lang="en-US" altLang="en-US" sz="1200" b="1" i="1" dirty="0" smtClean="0">
                <a:solidFill>
                  <a:srgbClr val="0070C0"/>
                </a:solidFill>
              </a:rPr>
              <a:t>I</a:t>
            </a:r>
            <a:r>
              <a:rPr lang="en-US" sz="1200" b="1" i="1" dirty="0" smtClean="0">
                <a:solidFill>
                  <a:srgbClr val="0070C0"/>
                </a:solidFill>
              </a:rPr>
              <a:t> </a:t>
            </a:r>
            <a:r>
              <a:rPr lang="en-US" sz="1200" b="1" i="1" dirty="0">
                <a:solidFill>
                  <a:srgbClr val="0070C0"/>
                </a:solidFill>
              </a:rPr>
              <a:t>would hasten to add there isn't a root cause. </a:t>
            </a:r>
            <a:r>
              <a:rPr lang="en-US" sz="1200" b="1" i="1" dirty="0" smtClean="0">
                <a:solidFill>
                  <a:srgbClr val="0070C0"/>
                </a:solidFill>
              </a:rPr>
              <a:t>It's </a:t>
            </a:r>
            <a:r>
              <a:rPr lang="en-US" sz="1200" b="1" i="1" dirty="0">
                <a:solidFill>
                  <a:srgbClr val="0070C0"/>
                </a:solidFill>
              </a:rPr>
              <a:t>a bad term. </a:t>
            </a:r>
            <a:r>
              <a:rPr lang="en-US" sz="1200" b="1" i="1" dirty="0" smtClean="0">
                <a:solidFill>
                  <a:srgbClr val="0070C0"/>
                </a:solidFill>
              </a:rPr>
              <a:t>There </a:t>
            </a:r>
            <a:r>
              <a:rPr lang="en-US" sz="1200" b="1" i="1" dirty="0">
                <a:solidFill>
                  <a:srgbClr val="0070C0"/>
                </a:solidFill>
              </a:rPr>
              <a:t>are many causes and contributing factors, and to say that there's just one, I would doubt you could ever show an event that there was just one cause. </a:t>
            </a:r>
            <a:r>
              <a:rPr lang="en-US" sz="1200" b="1" i="1" dirty="0" smtClean="0">
                <a:solidFill>
                  <a:srgbClr val="0070C0"/>
                </a:solidFill>
              </a:rPr>
              <a:t>There </a:t>
            </a:r>
            <a:r>
              <a:rPr lang="en-US" sz="1200" b="1" i="1" dirty="0">
                <a:solidFill>
                  <a:srgbClr val="0070C0"/>
                </a:solidFill>
              </a:rPr>
              <a:t>might be one principal cause, but there are many that, you know, contribute to in sum total end up with a bad event.  And you have to look at the myriad of things that contribute to a bad event.”</a:t>
            </a:r>
          </a:p>
          <a:p>
            <a:pPr lvl="0">
              <a:defRPr/>
            </a:pPr>
            <a:r>
              <a:rPr lang="en-US" sz="1100" i="1" dirty="0" smtClean="0">
                <a:solidFill>
                  <a:srgbClr val="0070C0"/>
                </a:solidFill>
              </a:rPr>
              <a:t>Former Astronaut Dr</a:t>
            </a:r>
            <a:r>
              <a:rPr lang="en-US" sz="1100" i="1" dirty="0">
                <a:solidFill>
                  <a:srgbClr val="0070C0"/>
                </a:solidFill>
              </a:rPr>
              <a:t>. James </a:t>
            </a:r>
            <a:r>
              <a:rPr lang="en-US" sz="1100" i="1" dirty="0" err="1">
                <a:solidFill>
                  <a:srgbClr val="0070C0"/>
                </a:solidFill>
              </a:rPr>
              <a:t>Bagian</a:t>
            </a:r>
            <a:r>
              <a:rPr lang="en-US" sz="1100" i="1" dirty="0">
                <a:solidFill>
                  <a:srgbClr val="0070C0"/>
                </a:solidFill>
              </a:rPr>
              <a:t> during an 8/9/10 NPR panel discussion </a:t>
            </a:r>
            <a:endParaRPr lang="en-US" sz="1100" i="1" dirty="0" smtClean="0">
              <a:solidFill>
                <a:srgbClr val="0070C0"/>
              </a:solidFill>
            </a:endParaRPr>
          </a:p>
          <a:p>
            <a:pPr lvl="0">
              <a:defRPr/>
            </a:pPr>
            <a:r>
              <a:rPr lang="en-US" sz="1100" i="1" dirty="0" smtClean="0">
                <a:solidFill>
                  <a:srgbClr val="0070C0"/>
                </a:solidFill>
              </a:rPr>
              <a:t>on </a:t>
            </a:r>
            <a:r>
              <a:rPr lang="en-US" sz="1100" i="1" dirty="0">
                <a:solidFill>
                  <a:srgbClr val="0070C0"/>
                </a:solidFill>
              </a:rPr>
              <a:t>“What Can be Done to Avoid Man-Made Disasters”</a:t>
            </a:r>
          </a:p>
        </p:txBody>
      </p:sp>
      <p:pic>
        <p:nvPicPr>
          <p:cNvPr id="3" name="Picture 2"/>
          <p:cNvPicPr>
            <a:picLocks noChangeAspect="1"/>
          </p:cNvPicPr>
          <p:nvPr/>
        </p:nvPicPr>
        <p:blipFill>
          <a:blip r:embed="rId3"/>
          <a:stretch>
            <a:fillRect/>
          </a:stretch>
        </p:blipFill>
        <p:spPr>
          <a:xfrm>
            <a:off x="914400" y="1752600"/>
            <a:ext cx="7553325" cy="3070115"/>
          </a:xfrm>
          <a:prstGeom prst="rect">
            <a:avLst/>
          </a:prstGeom>
        </p:spPr>
      </p:pic>
      <p:sp>
        <p:nvSpPr>
          <p:cNvPr id="13" name="Text Box 1026"/>
          <p:cNvSpPr txBox="1">
            <a:spLocks noChangeArrowheads="1"/>
          </p:cNvSpPr>
          <p:nvPr/>
        </p:nvSpPr>
        <p:spPr bwMode="auto">
          <a:xfrm>
            <a:off x="1211988" y="333226"/>
            <a:ext cx="7281863" cy="166199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effectLst/>
              <a:uLnTx/>
              <a:uFillTx/>
              <a:latin typeface="Arial" charset="0"/>
              <a:ea typeface="ヒラギノ角ゴ Pro W3" pitchFamily="-106"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effectLst/>
                <a:uLnTx/>
                <a:uFillTx/>
                <a:latin typeface="Arial" charset="0"/>
                <a:ea typeface="ヒラギノ角ゴ Pro W3" pitchFamily="-106" charset="-128"/>
                <a:cs typeface="+mn-cs"/>
              </a:rPr>
              <a:t>Root Cause</a:t>
            </a:r>
            <a:r>
              <a:rPr kumimoji="0" lang="en-US" sz="2400" b="1" i="1" u="none" strike="noStrike" kern="1200" cap="none" spc="0" normalizeH="0" baseline="0" noProof="0" dirty="0" smtClean="0">
                <a:ln>
                  <a:noFill/>
                </a:ln>
                <a:solidFill>
                  <a:srgbClr val="FF0000"/>
                </a:solidFill>
                <a:effectLst/>
                <a:uLnTx/>
                <a:uFillTx/>
                <a:latin typeface="Arial" charset="0"/>
                <a:ea typeface="ヒラギノ角ゴ Pro W3" pitchFamily="-106" charset="-128"/>
                <a:cs typeface="+mn-cs"/>
              </a:rPr>
              <a:t>(s) </a:t>
            </a:r>
            <a:r>
              <a:rPr kumimoji="0" lang="en-US" sz="2400" b="1" i="1" u="none" strike="noStrike" kern="1200" cap="none" spc="0" normalizeH="0" baseline="0" noProof="0" dirty="0" smtClean="0">
                <a:ln>
                  <a:noFill/>
                </a:ln>
                <a:effectLst/>
                <a:uLnTx/>
                <a:uFillTx/>
                <a:latin typeface="Arial" charset="0"/>
                <a:ea typeface="ヒラギノ角ゴ Pro W3" pitchFamily="-106" charset="-128"/>
                <a:cs typeface="+mn-cs"/>
              </a:rPr>
              <a:t>in Complex Systems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1" u="none" strike="noStrike" kern="1200" cap="none" spc="0" normalizeH="0" baseline="0" noProof="0" dirty="0" smtClean="0">
                <a:ln>
                  <a:noFill/>
                </a:ln>
                <a:solidFill>
                  <a:srgbClr val="009900"/>
                </a:solidFill>
                <a:effectLst/>
                <a:uLnTx/>
                <a:uFillTx/>
                <a:latin typeface="Arial" charset="0"/>
                <a:ea typeface="ヒラギノ角ゴ Pro W3" pitchFamily="-106" charset="-128"/>
                <a:cs typeface="+mn-cs"/>
              </a:rPr>
              <a:t>Carrots, Dandelions,</a:t>
            </a:r>
            <a:r>
              <a:rPr kumimoji="0" lang="en-US" b="1" i="1" u="none" strike="noStrike" kern="1200" cap="none" spc="0" normalizeH="0" noProof="0" dirty="0" smtClean="0">
                <a:ln>
                  <a:noFill/>
                </a:ln>
                <a:solidFill>
                  <a:srgbClr val="009900"/>
                </a:solidFill>
                <a:effectLst/>
                <a:uLnTx/>
                <a:uFillTx/>
                <a:latin typeface="Arial" charset="0"/>
                <a:ea typeface="ヒラギノ角ゴ Pro W3" pitchFamily="-106" charset="-128"/>
                <a:cs typeface="+mn-cs"/>
              </a:rPr>
              <a:t> and </a:t>
            </a:r>
            <a:r>
              <a:rPr kumimoji="0" lang="en-US" b="1" i="1" u="none" strike="noStrike" kern="1200" cap="none" spc="0" normalizeH="0" baseline="0" noProof="0" dirty="0" smtClean="0">
                <a:ln>
                  <a:noFill/>
                </a:ln>
                <a:solidFill>
                  <a:srgbClr val="009900"/>
                </a:solidFill>
                <a:effectLst/>
                <a:uLnTx/>
                <a:uFillTx/>
                <a:latin typeface="Arial" charset="0"/>
                <a:ea typeface="ヒラギノ角ゴ Pro W3" pitchFamily="-106" charset="-128"/>
                <a:cs typeface="+mn-cs"/>
              </a:rPr>
              <a:t>Crabgrass</a:t>
            </a:r>
            <a:endParaRPr kumimoji="0" lang="en-US" b="1" i="1" u="none" strike="noStrike" kern="1200" cap="none" spc="0" normalizeH="0" baseline="0" noProof="0" dirty="0">
              <a:ln>
                <a:noFill/>
              </a:ln>
              <a:solidFill>
                <a:srgbClr val="009900"/>
              </a:solidFill>
              <a:effectLst/>
              <a:uLnTx/>
              <a:uFillTx/>
              <a:latin typeface="Arial" charset="0"/>
              <a:ea typeface="ヒラギノ角ゴ Pro W3" pitchFamily="-106"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9900"/>
              </a:solidFill>
              <a:effectLst/>
              <a:uLnTx/>
              <a:uFillTx/>
              <a:latin typeface="Arial" charset="0"/>
              <a:ea typeface="ヒラギノ角ゴ Pro W3" pitchFamily="-106" charset="-128"/>
              <a:cs typeface="+mn-cs"/>
            </a:endParaRPr>
          </a:p>
        </p:txBody>
      </p:sp>
    </p:spTree>
    <p:extLst>
      <p:ext uri="{BB962C8B-B14F-4D97-AF65-F5344CB8AC3E}">
        <p14:creationId xmlns:p14="http://schemas.microsoft.com/office/powerpoint/2010/main" val="3193636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21145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05200"/>
            <a:ext cx="24193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Grp="1" noChangeArrowheads="1"/>
          </p:cNvSpPr>
          <p:nvPr>
            <p:ph type="title" sz="quarter"/>
          </p:nvPr>
        </p:nvSpPr>
        <p:spPr>
          <a:xfrm>
            <a:off x="930729" y="-257175"/>
            <a:ext cx="7772400" cy="1143000"/>
          </a:xfrm>
        </p:spPr>
        <p:txBody>
          <a:bodyPr/>
          <a:lstStyle/>
          <a:p>
            <a:pPr algn="ctr" eaLnBrk="1" hangingPunct="1"/>
            <a:r>
              <a:rPr lang="en-US" altLang="en-US" sz="2800" b="1" i="1" dirty="0" smtClean="0">
                <a:solidFill>
                  <a:schemeClr val="bg1"/>
                </a:solidFill>
              </a:rPr>
              <a:t>Taxonomy of Potential Causes</a:t>
            </a:r>
          </a:p>
        </p:txBody>
      </p:sp>
      <p:pic>
        <p:nvPicPr>
          <p:cNvPr id="12293" name="Picture 5"/>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6896100" y="3505200"/>
            <a:ext cx="2247900" cy="819150"/>
          </a:xfrm>
          <a:noFill/>
        </p:spPr>
      </p:pic>
      <p:pic>
        <p:nvPicPr>
          <p:cNvPr id="12294" name="Picture 6"/>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362200" y="1524000"/>
            <a:ext cx="2552700" cy="1457325"/>
          </a:xfrm>
          <a:noFill/>
        </p:spPr>
      </p:pic>
      <p:pic>
        <p:nvPicPr>
          <p:cNvPr id="12295" name="Picture 7"/>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3124200" y="5105400"/>
            <a:ext cx="2495550" cy="1285875"/>
          </a:xfrm>
          <a:noFill/>
        </p:spPr>
      </p:pic>
      <p:sp>
        <p:nvSpPr>
          <p:cNvPr id="12296" name="Text Box 8"/>
          <p:cNvSpPr txBox="1">
            <a:spLocks noChangeArrowheads="1"/>
          </p:cNvSpPr>
          <p:nvPr/>
        </p:nvSpPr>
        <p:spPr bwMode="auto">
          <a:xfrm>
            <a:off x="60325" y="13319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Narrow" pitchFamily="34" charset="0"/>
              <a:ea typeface="ヒラギノ角ゴ Pro W3" pitchFamily="-106" charset="-128"/>
              <a:cs typeface="+mn-cs"/>
            </a:endParaRPr>
          </a:p>
        </p:txBody>
      </p:sp>
      <p:sp>
        <p:nvSpPr>
          <p:cNvPr id="12297" name="Text Box 9"/>
          <p:cNvSpPr txBox="1">
            <a:spLocks noChangeArrowheads="1"/>
          </p:cNvSpPr>
          <p:nvPr/>
        </p:nvSpPr>
        <p:spPr bwMode="auto">
          <a:xfrm>
            <a:off x="0" y="1143000"/>
            <a:ext cx="24609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b="1" dirty="0" smtClean="0">
                <a:solidFill>
                  <a:srgbClr val="000000"/>
                </a:solidFill>
                <a:latin typeface="Arial Narrow" pitchFamily="34" charset="0"/>
              </a:rPr>
              <a:t>Organizational</a:t>
            </a:r>
            <a:r>
              <a:rPr kumimoji="0" lang="en-US" altLang="en-US" sz="2000" b="1" i="0" u="none" strike="noStrike" kern="1200" cap="none" spc="0" normalizeH="0" baseline="0" noProof="0" dirty="0" smtClean="0">
                <a:ln>
                  <a:noFill/>
                </a:ln>
                <a:solidFill>
                  <a:srgbClr val="000000"/>
                </a:solidFill>
                <a:effectLst/>
                <a:uLnTx/>
                <a:uFillTx/>
                <a:latin typeface="Arial Narrow" pitchFamily="34" charset="0"/>
                <a:ea typeface="ヒラギノ角ゴ Pro W3" pitchFamily="-106" charset="-128"/>
                <a:cs typeface="+mn-cs"/>
              </a:rPr>
              <a:t> Factors</a:t>
            </a:r>
          </a:p>
        </p:txBody>
      </p:sp>
      <p:sp>
        <p:nvSpPr>
          <p:cNvPr id="12298" name="Text Box 10"/>
          <p:cNvSpPr txBox="1">
            <a:spLocks noChangeArrowheads="1"/>
          </p:cNvSpPr>
          <p:nvPr/>
        </p:nvSpPr>
        <p:spPr bwMode="auto">
          <a:xfrm>
            <a:off x="914400" y="3124200"/>
            <a:ext cx="1952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Narrow" pitchFamily="34" charset="0"/>
                <a:ea typeface="ヒラギノ角ゴ Pro W3" pitchFamily="-106" charset="-128"/>
                <a:cs typeface="+mn-cs"/>
              </a:rPr>
              <a:t>Dual Role Factors</a:t>
            </a:r>
          </a:p>
        </p:txBody>
      </p:sp>
      <p:sp>
        <p:nvSpPr>
          <p:cNvPr id="12299" name="Text Box 11"/>
          <p:cNvSpPr txBox="1">
            <a:spLocks noChangeArrowheads="1"/>
          </p:cNvSpPr>
          <p:nvPr/>
        </p:nvSpPr>
        <p:spPr bwMode="auto">
          <a:xfrm>
            <a:off x="1752600" y="4724400"/>
            <a:ext cx="254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Narrow" pitchFamily="34" charset="0"/>
                <a:ea typeface="ヒラギノ角ゴ Pro W3" pitchFamily="-106" charset="-128"/>
                <a:cs typeface="+mn-cs"/>
              </a:rPr>
              <a:t>Local Resource Factors</a:t>
            </a:r>
          </a:p>
        </p:txBody>
      </p:sp>
      <p:sp>
        <p:nvSpPr>
          <p:cNvPr id="12300" name="Line 12"/>
          <p:cNvSpPr>
            <a:spLocks noChangeShapeType="1"/>
          </p:cNvSpPr>
          <p:nvPr/>
        </p:nvSpPr>
        <p:spPr bwMode="auto">
          <a:xfrm>
            <a:off x="4343400" y="4953000"/>
            <a:ext cx="533400" cy="0"/>
          </a:xfrm>
          <a:prstGeom prst="line">
            <a:avLst/>
          </a:prstGeom>
          <a:noFill/>
          <a:ln w="2540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smtClean="0">
              <a:ln>
                <a:noFill/>
              </a:ln>
              <a:solidFill>
                <a:srgbClr val="000000"/>
              </a:solidFill>
              <a:effectLst/>
              <a:uLnTx/>
              <a:uFillTx/>
              <a:latin typeface="Arial Narrow" pitchFamily="34" charset="0"/>
              <a:ea typeface="ヒラギノ角ゴ Pro W3" pitchFamily="-106" charset="-128"/>
              <a:cs typeface="+mn-cs"/>
            </a:endParaRPr>
          </a:p>
        </p:txBody>
      </p:sp>
      <p:sp>
        <p:nvSpPr>
          <p:cNvPr id="12301" name="Line 13"/>
          <p:cNvSpPr>
            <a:spLocks noChangeShapeType="1"/>
          </p:cNvSpPr>
          <p:nvPr/>
        </p:nvSpPr>
        <p:spPr bwMode="auto">
          <a:xfrm>
            <a:off x="2590800" y="1371600"/>
            <a:ext cx="533400" cy="0"/>
          </a:xfrm>
          <a:prstGeom prst="line">
            <a:avLst/>
          </a:prstGeom>
          <a:noFill/>
          <a:ln w="2540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smtClean="0">
              <a:ln>
                <a:noFill/>
              </a:ln>
              <a:solidFill>
                <a:srgbClr val="000000"/>
              </a:solidFill>
              <a:effectLst/>
              <a:uLnTx/>
              <a:uFillTx/>
              <a:latin typeface="Arial Narrow" pitchFamily="34" charset="0"/>
              <a:ea typeface="ヒラギノ角ゴ Pro W3" pitchFamily="-106" charset="-128"/>
              <a:cs typeface="+mn-cs"/>
            </a:endParaRPr>
          </a:p>
        </p:txBody>
      </p:sp>
      <p:sp>
        <p:nvSpPr>
          <p:cNvPr id="12302" name="Line 14"/>
          <p:cNvSpPr>
            <a:spLocks noChangeShapeType="1"/>
          </p:cNvSpPr>
          <p:nvPr/>
        </p:nvSpPr>
        <p:spPr bwMode="auto">
          <a:xfrm>
            <a:off x="2971800" y="3352800"/>
            <a:ext cx="533400" cy="0"/>
          </a:xfrm>
          <a:prstGeom prst="line">
            <a:avLst/>
          </a:prstGeom>
          <a:noFill/>
          <a:ln w="2540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smtClean="0">
              <a:ln>
                <a:noFill/>
              </a:ln>
              <a:solidFill>
                <a:srgbClr val="000000"/>
              </a:solidFill>
              <a:effectLst/>
              <a:uLnTx/>
              <a:uFillTx/>
              <a:latin typeface="Arial Narrow" pitchFamily="34" charset="0"/>
              <a:ea typeface="ヒラギノ角ゴ Pro W3" pitchFamily="-106" charset="-128"/>
              <a:cs typeface="+mn-cs"/>
            </a:endParaRPr>
          </a:p>
        </p:txBody>
      </p:sp>
      <p:pic>
        <p:nvPicPr>
          <p:cNvPr id="1230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24000"/>
            <a:ext cx="23812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3505200"/>
            <a:ext cx="21621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5105400"/>
            <a:ext cx="30384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5105400"/>
            <a:ext cx="23717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2325" y="1524000"/>
            <a:ext cx="19716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Line 20"/>
          <p:cNvSpPr>
            <a:spLocks noChangeShapeType="1"/>
          </p:cNvSpPr>
          <p:nvPr/>
        </p:nvSpPr>
        <p:spPr bwMode="auto">
          <a:xfrm>
            <a:off x="7162800" y="2209800"/>
            <a:ext cx="0" cy="762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smtClean="0">
              <a:ln>
                <a:noFill/>
              </a:ln>
              <a:solidFill>
                <a:srgbClr val="000000"/>
              </a:solidFill>
              <a:effectLst/>
              <a:uLnTx/>
              <a:uFillTx/>
              <a:latin typeface="Arial Narrow" pitchFamily="34" charset="0"/>
              <a:ea typeface="ヒラギノ角ゴ Pro W3" pitchFamily="-106" charset="-128"/>
              <a:cs typeface="+mn-cs"/>
            </a:endParaRPr>
          </a:p>
        </p:txBody>
      </p:sp>
      <p:pic>
        <p:nvPicPr>
          <p:cNvPr id="12309" name="Picture 21"/>
          <p:cNvPicPr>
            <a:picLocks noGrp="1" noChangeAspect="1" noChangeArrowheads="1"/>
          </p:cNvPicPr>
          <p:nvPr>
            <p:ph sz="quarter" idx="4"/>
          </p:nvPr>
        </p:nvPicPr>
        <p:blipFill>
          <a:blip r:embed="rId13">
            <a:extLst>
              <a:ext uri="{28A0092B-C50C-407E-A947-70E740481C1C}">
                <a14:useLocalDpi xmlns:a14="http://schemas.microsoft.com/office/drawing/2010/main" val="0"/>
              </a:ext>
            </a:extLst>
          </a:blip>
          <a:srcRect/>
          <a:stretch>
            <a:fillRect/>
          </a:stretch>
        </p:blipFill>
        <p:spPr>
          <a:xfrm>
            <a:off x="4953000" y="1524000"/>
            <a:ext cx="2238375" cy="1295400"/>
          </a:xfrm>
          <a:noFill/>
        </p:spPr>
      </p:pic>
      <p:sp>
        <p:nvSpPr>
          <p:cNvPr id="22" name="Slide Number Placeholder 2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8C0FF-A6F5-49C9-9F90-AB993D39F769}" type="slidenum">
              <a:rPr kumimoji="0" lang="en-US" sz="1400" b="0" i="0" u="none" strike="noStrike" kern="1200" cap="none" spc="0" normalizeH="0" baseline="0" noProof="0" smtClean="0">
                <a:ln>
                  <a:noFill/>
                </a:ln>
                <a:solidFill>
                  <a:srgbClr val="EBD189"/>
                </a:solidFill>
                <a:effectLst/>
                <a:uLnTx/>
                <a:uFillTx/>
                <a:latin typeface="Arial"/>
                <a:ea typeface="ヒラギノ角ゴ Pro W3" pitchFamily="-10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400" b="0" i="0" u="none" strike="noStrike" kern="1200" cap="none" spc="0" normalizeH="0" baseline="0" noProof="0">
              <a:ln>
                <a:noFill/>
              </a:ln>
              <a:solidFill>
                <a:srgbClr val="EBD189"/>
              </a:solidFill>
              <a:effectLst/>
              <a:uLnTx/>
              <a:uFillTx/>
              <a:latin typeface="Arial"/>
              <a:ea typeface="ヒラギノ角ゴ Pro W3" pitchFamily="-106" charset="-128"/>
              <a:cs typeface="+mn-cs"/>
            </a:endParaRPr>
          </a:p>
        </p:txBody>
      </p:sp>
      <p:sp>
        <p:nvSpPr>
          <p:cNvPr id="23" name="Slide Number Placeholder 5"/>
          <p:cNvSpPr txBox="1">
            <a:spLocks/>
          </p:cNvSpPr>
          <p:nvPr/>
        </p:nvSpPr>
        <p:spPr bwMode="auto">
          <a:xfrm>
            <a:off x="152400" y="6400800"/>
            <a:ext cx="4572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400" kern="1200">
                <a:solidFill>
                  <a:srgbClr val="EBD189"/>
                </a:solidFill>
                <a:latin typeface="+mn-lt"/>
                <a:ea typeface="ヒラギノ角ゴ Pro W3" pitchFamily="-106" charset="-128"/>
                <a:cs typeface="+mn-cs"/>
              </a:defRPr>
            </a:lvl1pPr>
            <a:lvl2pPr marL="457200" algn="l" rtl="0" fontAlgn="base">
              <a:spcBef>
                <a:spcPct val="0"/>
              </a:spcBef>
              <a:spcAft>
                <a:spcPct val="0"/>
              </a:spcAft>
              <a:defRPr kern="1200">
                <a:solidFill>
                  <a:schemeClr val="tx1"/>
                </a:solidFill>
                <a:latin typeface="Arial" charset="0"/>
                <a:ea typeface="ヒラギノ角ゴ Pro W3" pitchFamily="-106"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06"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06"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06" charset="-128"/>
                <a:cs typeface="+mn-cs"/>
              </a:defRPr>
            </a:lvl5pPr>
            <a:lvl6pPr marL="2286000" algn="l" defTabSz="914400" rtl="0" eaLnBrk="1" latinLnBrk="0" hangingPunct="1">
              <a:defRPr kern="1200">
                <a:solidFill>
                  <a:schemeClr val="tx1"/>
                </a:solidFill>
                <a:latin typeface="Arial" charset="0"/>
                <a:ea typeface="ヒラギノ角ゴ Pro W3" pitchFamily="-106" charset="-128"/>
                <a:cs typeface="+mn-cs"/>
              </a:defRPr>
            </a:lvl6pPr>
            <a:lvl7pPr marL="2743200" algn="l" defTabSz="914400" rtl="0" eaLnBrk="1" latinLnBrk="0" hangingPunct="1">
              <a:defRPr kern="1200">
                <a:solidFill>
                  <a:schemeClr val="tx1"/>
                </a:solidFill>
                <a:latin typeface="Arial" charset="0"/>
                <a:ea typeface="ヒラギノ角ゴ Pro W3" pitchFamily="-106" charset="-128"/>
                <a:cs typeface="+mn-cs"/>
              </a:defRPr>
            </a:lvl7pPr>
            <a:lvl8pPr marL="3200400" algn="l" defTabSz="914400" rtl="0" eaLnBrk="1" latinLnBrk="0" hangingPunct="1">
              <a:defRPr kern="1200">
                <a:solidFill>
                  <a:schemeClr val="tx1"/>
                </a:solidFill>
                <a:latin typeface="Arial" charset="0"/>
                <a:ea typeface="ヒラギノ角ゴ Pro W3" pitchFamily="-106" charset="-128"/>
                <a:cs typeface="+mn-cs"/>
              </a:defRPr>
            </a:lvl8pPr>
            <a:lvl9pPr marL="3657600" algn="l" defTabSz="914400" rtl="0" eaLnBrk="1" latinLnBrk="0" hangingPunct="1">
              <a:defRPr kern="1200">
                <a:solidFill>
                  <a:schemeClr val="tx1"/>
                </a:solidFill>
                <a:latin typeface="Arial" charset="0"/>
                <a:ea typeface="ヒラギノ角ゴ Pro W3" pitchFamily="-106" charset="-128"/>
                <a:cs typeface="+mn-cs"/>
              </a:defRPr>
            </a:lvl9pPr>
          </a:lstStyle>
          <a:p>
            <a:pPr algn="l">
              <a:defRPr/>
            </a:pPr>
            <a:fld id="{38CC402D-A1A7-47D5-A11A-B697D75855E7}" type="slidenum">
              <a:rPr lang="en-US" smtClean="0">
                <a:solidFill>
                  <a:srgbClr val="000000"/>
                </a:solidFill>
                <a:latin typeface="Arial" charset="0"/>
              </a:rPr>
              <a:pPr algn="l">
                <a:defRPr/>
              </a:pPr>
              <a:t>11</a:t>
            </a:fld>
            <a:endParaRPr lang="en-US" dirty="0">
              <a:solidFill>
                <a:srgbClr val="000000"/>
              </a:solidFill>
              <a:latin typeface="Arial" charset="0"/>
            </a:endParaRPr>
          </a:p>
        </p:txBody>
      </p:sp>
    </p:spTree>
    <p:extLst>
      <p:ext uri="{BB962C8B-B14F-4D97-AF65-F5344CB8AC3E}">
        <p14:creationId xmlns:p14="http://schemas.microsoft.com/office/powerpoint/2010/main" val="2311746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266" name="Picture 2" descr="PHF093_FIG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541338"/>
            <a:ext cx="9144000" cy="6316662"/>
          </a:xfrm>
          <a:noFill/>
        </p:spPr>
      </p:pic>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CA8890-9105-470E-8887-15EF32A5B8A8}" type="slidenum">
              <a:rPr kumimoji="0" lang="en-US" sz="1400" b="0" i="0" u="none" strike="noStrike" kern="1200" cap="none" spc="0" normalizeH="0" baseline="0" noProof="0" smtClean="0">
                <a:ln>
                  <a:noFill/>
                </a:ln>
                <a:solidFill>
                  <a:srgbClr val="EBD189"/>
                </a:solidFill>
                <a:effectLst/>
                <a:uLnTx/>
                <a:uFillTx/>
                <a:latin typeface="Arial"/>
                <a:ea typeface="ヒラギノ角ゴ Pro W3" pitchFamily="-10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400" b="0" i="0" u="none" strike="noStrike" kern="1200" cap="none" spc="0" normalizeH="0" baseline="0" noProof="0">
              <a:ln>
                <a:noFill/>
              </a:ln>
              <a:solidFill>
                <a:srgbClr val="EBD189"/>
              </a:solidFill>
              <a:effectLst/>
              <a:uLnTx/>
              <a:uFillTx/>
              <a:latin typeface="Arial"/>
              <a:ea typeface="ヒラギノ角ゴ Pro W3" pitchFamily="-106" charset="-128"/>
              <a:cs typeface="+mn-cs"/>
            </a:endParaRPr>
          </a:p>
        </p:txBody>
      </p:sp>
      <p:pic>
        <p:nvPicPr>
          <p:cNvPr id="112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150" y="152400"/>
            <a:ext cx="1050925" cy="1371600"/>
          </a:xfrm>
          <a:prstGeom prst="rect">
            <a:avLst/>
          </a:prstGeom>
          <a:noFill/>
          <a:ln w="158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3" name="TextBox 5"/>
          <p:cNvSpPr txBox="1">
            <a:spLocks noChangeArrowheads="1"/>
          </p:cNvSpPr>
          <p:nvPr/>
        </p:nvSpPr>
        <p:spPr bwMode="auto">
          <a:xfrm>
            <a:off x="8305800" y="1905000"/>
            <a:ext cx="838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smtClean="0">
                <a:ln>
                  <a:noFill/>
                </a:ln>
                <a:solidFill>
                  <a:srgbClr val="FF0000"/>
                </a:solidFill>
                <a:effectLst/>
                <a:uLnTx/>
                <a:uFillTx/>
                <a:latin typeface="Arial Narrow" pitchFamily="34" charset="0"/>
                <a:ea typeface="ヒラギノ角ゴ Pro W3" pitchFamily="-106" charset="-128"/>
                <a:cs typeface="+mn-cs"/>
              </a:rPr>
              <a:t>Erosion of Safety Margin</a:t>
            </a:r>
            <a:endParaRPr kumimoji="0" lang="en-US" altLang="en-US" sz="800" b="0" i="0" u="none" strike="noStrike" kern="1200" cap="none" spc="0" normalizeH="0" baseline="0" noProof="0" smtClean="0">
              <a:ln>
                <a:noFill/>
              </a:ln>
              <a:solidFill>
                <a:srgbClr val="FF0000"/>
              </a:solidFill>
              <a:effectLst/>
              <a:uLnTx/>
              <a:uFillTx/>
              <a:latin typeface="Arial Narrow" pitchFamily="34" charset="0"/>
              <a:ea typeface="ヒラギノ角ゴ Pro W3" pitchFamily="-106" charset="-128"/>
              <a:cs typeface="+mn-cs"/>
            </a:endParaRPr>
          </a:p>
        </p:txBody>
      </p:sp>
      <p:sp>
        <p:nvSpPr>
          <p:cNvPr id="8" name="Rectangle 57"/>
          <p:cNvSpPr>
            <a:spLocks noGrp="1" noChangeArrowheads="1"/>
          </p:cNvSpPr>
          <p:nvPr>
            <p:ph type="title"/>
          </p:nvPr>
        </p:nvSpPr>
        <p:spPr>
          <a:xfrm>
            <a:off x="0" y="228600"/>
            <a:ext cx="7772400" cy="1143000"/>
          </a:xfrm>
        </p:spPr>
        <p:txBody>
          <a:bodyPr/>
          <a:lstStyle/>
          <a:p>
            <a:pPr eaLnBrk="1" hangingPunct="1"/>
            <a:r>
              <a:rPr lang="en-US" altLang="en-US" sz="3600" b="1" i="1" dirty="0" smtClean="0">
                <a:solidFill>
                  <a:srgbClr val="0000FF"/>
                </a:solidFill>
              </a:rPr>
              <a:t> </a:t>
            </a:r>
            <a:r>
              <a:rPr lang="en-US" altLang="en-US" sz="2800" b="1" i="1" dirty="0" smtClean="0">
                <a:solidFill>
                  <a:schemeClr val="bg1"/>
                </a:solidFill>
              </a:rPr>
              <a:t>Typical Schedule Controls </a:t>
            </a:r>
            <a:br>
              <a:rPr lang="en-US" altLang="en-US" sz="2800" b="1" i="1" dirty="0" smtClean="0">
                <a:solidFill>
                  <a:schemeClr val="bg1"/>
                </a:solidFill>
              </a:rPr>
            </a:br>
            <a:r>
              <a:rPr lang="en-US" altLang="en-US" sz="2800" b="1" i="1" dirty="0" smtClean="0">
                <a:solidFill>
                  <a:schemeClr val="bg1"/>
                </a:solidFill>
              </a:rPr>
              <a:t>  Influence Chain:</a:t>
            </a:r>
            <a:br>
              <a:rPr lang="en-US" altLang="en-US" sz="2800" b="1" i="1" dirty="0" smtClean="0">
                <a:solidFill>
                  <a:schemeClr val="bg1"/>
                </a:solidFill>
              </a:rPr>
            </a:br>
            <a:r>
              <a:rPr lang="en-US" altLang="en-US" sz="2800" b="1" i="1" dirty="0" smtClean="0">
                <a:solidFill>
                  <a:schemeClr val="bg1"/>
                </a:solidFill>
              </a:rPr>
              <a:t> “Swiss Cheese” View</a:t>
            </a:r>
          </a:p>
        </p:txBody>
      </p:sp>
      <p:sp>
        <p:nvSpPr>
          <p:cNvPr id="9" name="Slide Number Placeholder 5"/>
          <p:cNvSpPr txBox="1">
            <a:spLocks/>
          </p:cNvSpPr>
          <p:nvPr/>
        </p:nvSpPr>
        <p:spPr bwMode="auto">
          <a:xfrm>
            <a:off x="152400" y="6400800"/>
            <a:ext cx="4572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400" kern="1200">
                <a:solidFill>
                  <a:srgbClr val="EBD189"/>
                </a:solidFill>
                <a:latin typeface="+mn-lt"/>
                <a:ea typeface="ヒラギノ角ゴ Pro W3" pitchFamily="-106" charset="-128"/>
                <a:cs typeface="+mn-cs"/>
              </a:defRPr>
            </a:lvl1pPr>
            <a:lvl2pPr marL="457200" algn="l" rtl="0" fontAlgn="base">
              <a:spcBef>
                <a:spcPct val="0"/>
              </a:spcBef>
              <a:spcAft>
                <a:spcPct val="0"/>
              </a:spcAft>
              <a:defRPr kern="1200">
                <a:solidFill>
                  <a:schemeClr val="tx1"/>
                </a:solidFill>
                <a:latin typeface="Arial" charset="0"/>
                <a:ea typeface="ヒラギノ角ゴ Pro W3" pitchFamily="-106"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06"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06"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06" charset="-128"/>
                <a:cs typeface="+mn-cs"/>
              </a:defRPr>
            </a:lvl5pPr>
            <a:lvl6pPr marL="2286000" algn="l" defTabSz="914400" rtl="0" eaLnBrk="1" latinLnBrk="0" hangingPunct="1">
              <a:defRPr kern="1200">
                <a:solidFill>
                  <a:schemeClr val="tx1"/>
                </a:solidFill>
                <a:latin typeface="Arial" charset="0"/>
                <a:ea typeface="ヒラギノ角ゴ Pro W3" pitchFamily="-106" charset="-128"/>
                <a:cs typeface="+mn-cs"/>
              </a:defRPr>
            </a:lvl6pPr>
            <a:lvl7pPr marL="2743200" algn="l" defTabSz="914400" rtl="0" eaLnBrk="1" latinLnBrk="0" hangingPunct="1">
              <a:defRPr kern="1200">
                <a:solidFill>
                  <a:schemeClr val="tx1"/>
                </a:solidFill>
                <a:latin typeface="Arial" charset="0"/>
                <a:ea typeface="ヒラギノ角ゴ Pro W3" pitchFamily="-106" charset="-128"/>
                <a:cs typeface="+mn-cs"/>
              </a:defRPr>
            </a:lvl7pPr>
            <a:lvl8pPr marL="3200400" algn="l" defTabSz="914400" rtl="0" eaLnBrk="1" latinLnBrk="0" hangingPunct="1">
              <a:defRPr kern="1200">
                <a:solidFill>
                  <a:schemeClr val="tx1"/>
                </a:solidFill>
                <a:latin typeface="Arial" charset="0"/>
                <a:ea typeface="ヒラギノ角ゴ Pro W3" pitchFamily="-106" charset="-128"/>
                <a:cs typeface="+mn-cs"/>
              </a:defRPr>
            </a:lvl8pPr>
            <a:lvl9pPr marL="3657600" algn="l" defTabSz="914400" rtl="0" eaLnBrk="1" latinLnBrk="0" hangingPunct="1">
              <a:defRPr kern="1200">
                <a:solidFill>
                  <a:schemeClr val="tx1"/>
                </a:solidFill>
                <a:latin typeface="Arial" charset="0"/>
                <a:ea typeface="ヒラギノ角ゴ Pro W3" pitchFamily="-106" charset="-128"/>
                <a:cs typeface="+mn-cs"/>
              </a:defRPr>
            </a:lvl9pPr>
          </a:lstStyle>
          <a:p>
            <a:pPr algn="l">
              <a:defRPr/>
            </a:pPr>
            <a:fld id="{38CC402D-A1A7-47D5-A11A-B697D75855E7}" type="slidenum">
              <a:rPr lang="en-US" smtClean="0">
                <a:solidFill>
                  <a:srgbClr val="000000"/>
                </a:solidFill>
                <a:latin typeface="Arial" charset="0"/>
              </a:rPr>
              <a:pPr algn="l">
                <a:defRPr/>
              </a:pPr>
              <a:t>12</a:t>
            </a:fld>
            <a:endParaRPr lang="en-US" dirty="0">
              <a:solidFill>
                <a:srgbClr val="000000"/>
              </a:solidFill>
              <a:latin typeface="Arial" charset="0"/>
            </a:endParaRPr>
          </a:p>
        </p:txBody>
      </p:sp>
    </p:spTree>
    <p:extLst>
      <p:ext uri="{BB962C8B-B14F-4D97-AF65-F5344CB8AC3E}">
        <p14:creationId xmlns:p14="http://schemas.microsoft.com/office/powerpoint/2010/main" val="976346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560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211455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05200"/>
            <a:ext cx="241935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1028"/>
          <p:cNvSpPr>
            <a:spLocks noGrp="1" noChangeArrowheads="1"/>
          </p:cNvSpPr>
          <p:nvPr>
            <p:ph type="title" sz="quarter"/>
          </p:nvPr>
        </p:nvSpPr>
        <p:spPr>
          <a:xfrm>
            <a:off x="457200" y="0"/>
            <a:ext cx="8305800" cy="1143000"/>
          </a:xfrm>
        </p:spPr>
        <p:txBody>
          <a:bodyPr/>
          <a:lstStyle/>
          <a:p>
            <a:pPr algn="ctr" eaLnBrk="1" hangingPunct="1"/>
            <a:r>
              <a:rPr lang="en-US" altLang="en-US" sz="2800" b="1" i="1" smtClean="0">
                <a:solidFill>
                  <a:schemeClr val="bg1"/>
                </a:solidFill>
              </a:rPr>
              <a:t>Typical Schedule Controls Influence Chain: </a:t>
            </a:r>
            <a:br>
              <a:rPr lang="en-US" altLang="en-US" sz="2800" b="1" i="1" smtClean="0">
                <a:solidFill>
                  <a:schemeClr val="bg1"/>
                </a:solidFill>
              </a:rPr>
            </a:br>
            <a:r>
              <a:rPr lang="en-US" altLang="en-US" sz="2800" b="1" i="1" smtClean="0">
                <a:solidFill>
                  <a:schemeClr val="bg1"/>
                </a:solidFill>
              </a:rPr>
              <a:t>Taxonomy View</a:t>
            </a:r>
          </a:p>
        </p:txBody>
      </p:sp>
      <p:pic>
        <p:nvPicPr>
          <p:cNvPr id="25605" name="Picture 1029"/>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6896100" y="3505200"/>
            <a:ext cx="2247900" cy="819150"/>
          </a:xfr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25606" name="Picture 1030"/>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362200" y="1524000"/>
            <a:ext cx="2552700" cy="1457325"/>
          </a:xfr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25607" name="Picture 1031"/>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3124200" y="5105400"/>
            <a:ext cx="2495550" cy="1285875"/>
          </a:xfr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25608" name="Text Box 1032"/>
          <p:cNvSpPr txBox="1">
            <a:spLocks noChangeArrowheads="1"/>
          </p:cNvSpPr>
          <p:nvPr/>
        </p:nvSpPr>
        <p:spPr bwMode="auto">
          <a:xfrm>
            <a:off x="60325" y="13319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Narrow" panose="020B0606020202030204" pitchFamily="34" charset="0"/>
              </a:defRPr>
            </a:lvl1pPr>
            <a:lvl2pPr marL="742950" indent="-285750" eaLnBrk="0" hangingPunct="0">
              <a:defRPr sz="2400">
                <a:solidFill>
                  <a:srgbClr val="000000"/>
                </a:solidFill>
                <a:latin typeface="Arial Narrow" panose="020B0606020202030204" pitchFamily="34" charset="0"/>
              </a:defRPr>
            </a:lvl2pPr>
            <a:lvl3pPr marL="1143000" indent="-228600" eaLnBrk="0" hangingPunct="0">
              <a:defRPr sz="2400">
                <a:solidFill>
                  <a:srgbClr val="000000"/>
                </a:solidFill>
                <a:latin typeface="Arial Narrow" panose="020B0606020202030204" pitchFamily="34" charset="0"/>
              </a:defRPr>
            </a:lvl3pPr>
            <a:lvl4pPr marL="1600200" indent="-228600" eaLnBrk="0" hangingPunct="0">
              <a:defRPr sz="2400">
                <a:solidFill>
                  <a:srgbClr val="000000"/>
                </a:solidFill>
                <a:latin typeface="Arial Narrow" panose="020B0606020202030204" pitchFamily="34" charset="0"/>
              </a:defRPr>
            </a:lvl4pPr>
            <a:lvl5pPr marL="2057400" indent="-228600" eaLnBrk="0" hangingPunct="0">
              <a:defRPr sz="2400">
                <a:solidFill>
                  <a:srgbClr val="000000"/>
                </a:solidFill>
                <a:latin typeface="Arial Narrow" panose="020B0606020202030204" pitchFamily="34" charset="0"/>
              </a:defRPr>
            </a:lvl5pPr>
            <a:lvl6pPr marL="2514600" indent="-228600" eaLnBrk="0" fontAlgn="base" hangingPunct="0">
              <a:spcBef>
                <a:spcPct val="0"/>
              </a:spcBef>
              <a:spcAft>
                <a:spcPct val="0"/>
              </a:spcAft>
              <a:defRPr sz="2400">
                <a:solidFill>
                  <a:srgbClr val="000000"/>
                </a:solidFill>
                <a:latin typeface="Arial Narrow" panose="020B0606020202030204" pitchFamily="34" charset="0"/>
              </a:defRPr>
            </a:lvl6pPr>
            <a:lvl7pPr marL="2971800" indent="-228600" eaLnBrk="0" fontAlgn="base" hangingPunct="0">
              <a:spcBef>
                <a:spcPct val="0"/>
              </a:spcBef>
              <a:spcAft>
                <a:spcPct val="0"/>
              </a:spcAft>
              <a:defRPr sz="2400">
                <a:solidFill>
                  <a:srgbClr val="000000"/>
                </a:solidFill>
                <a:latin typeface="Arial Narrow" panose="020B0606020202030204" pitchFamily="34" charset="0"/>
              </a:defRPr>
            </a:lvl7pPr>
            <a:lvl8pPr marL="3429000" indent="-228600" eaLnBrk="0" fontAlgn="base" hangingPunct="0">
              <a:spcBef>
                <a:spcPct val="0"/>
              </a:spcBef>
              <a:spcAft>
                <a:spcPct val="0"/>
              </a:spcAft>
              <a:defRPr sz="2400">
                <a:solidFill>
                  <a:srgbClr val="000000"/>
                </a:solidFill>
                <a:latin typeface="Arial Narrow" panose="020B0606020202030204" pitchFamily="34" charset="0"/>
              </a:defRPr>
            </a:lvl8pPr>
            <a:lvl9pPr marL="3886200" indent="-228600" eaLnBrk="0" fontAlgn="base" hangingPunct="0">
              <a:spcBef>
                <a:spcPct val="0"/>
              </a:spcBef>
              <a:spcAft>
                <a:spcPct val="0"/>
              </a:spcAft>
              <a:defRPr sz="2400">
                <a:solidFill>
                  <a:srgbClr val="000000"/>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09" name="Text Box 1033"/>
          <p:cNvSpPr txBox="1">
            <a:spLocks noChangeArrowheads="1"/>
          </p:cNvSpPr>
          <p:nvPr/>
        </p:nvSpPr>
        <p:spPr bwMode="auto">
          <a:xfrm>
            <a:off x="0" y="1143000"/>
            <a:ext cx="24609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Narrow" panose="020B0606020202030204" pitchFamily="34" charset="0"/>
              </a:defRPr>
            </a:lvl1pPr>
            <a:lvl2pPr marL="742950" indent="-285750" eaLnBrk="0" hangingPunct="0">
              <a:defRPr sz="2400">
                <a:solidFill>
                  <a:srgbClr val="000000"/>
                </a:solidFill>
                <a:latin typeface="Arial Narrow" panose="020B0606020202030204" pitchFamily="34" charset="0"/>
              </a:defRPr>
            </a:lvl2pPr>
            <a:lvl3pPr marL="1143000" indent="-228600" eaLnBrk="0" hangingPunct="0">
              <a:defRPr sz="2400">
                <a:solidFill>
                  <a:srgbClr val="000000"/>
                </a:solidFill>
                <a:latin typeface="Arial Narrow" panose="020B0606020202030204" pitchFamily="34" charset="0"/>
              </a:defRPr>
            </a:lvl3pPr>
            <a:lvl4pPr marL="1600200" indent="-228600" eaLnBrk="0" hangingPunct="0">
              <a:defRPr sz="2400">
                <a:solidFill>
                  <a:srgbClr val="000000"/>
                </a:solidFill>
                <a:latin typeface="Arial Narrow" panose="020B0606020202030204" pitchFamily="34" charset="0"/>
              </a:defRPr>
            </a:lvl4pPr>
            <a:lvl5pPr marL="2057400" indent="-228600" eaLnBrk="0" hangingPunct="0">
              <a:defRPr sz="2400">
                <a:solidFill>
                  <a:srgbClr val="000000"/>
                </a:solidFill>
                <a:latin typeface="Arial Narrow" panose="020B0606020202030204" pitchFamily="34" charset="0"/>
              </a:defRPr>
            </a:lvl5pPr>
            <a:lvl6pPr marL="2514600" indent="-228600" eaLnBrk="0" fontAlgn="base" hangingPunct="0">
              <a:spcBef>
                <a:spcPct val="0"/>
              </a:spcBef>
              <a:spcAft>
                <a:spcPct val="0"/>
              </a:spcAft>
              <a:defRPr sz="2400">
                <a:solidFill>
                  <a:srgbClr val="000000"/>
                </a:solidFill>
                <a:latin typeface="Arial Narrow" panose="020B0606020202030204" pitchFamily="34" charset="0"/>
              </a:defRPr>
            </a:lvl6pPr>
            <a:lvl7pPr marL="2971800" indent="-228600" eaLnBrk="0" fontAlgn="base" hangingPunct="0">
              <a:spcBef>
                <a:spcPct val="0"/>
              </a:spcBef>
              <a:spcAft>
                <a:spcPct val="0"/>
              </a:spcAft>
              <a:defRPr sz="2400">
                <a:solidFill>
                  <a:srgbClr val="000000"/>
                </a:solidFill>
                <a:latin typeface="Arial Narrow" panose="020B0606020202030204" pitchFamily="34" charset="0"/>
              </a:defRPr>
            </a:lvl7pPr>
            <a:lvl8pPr marL="3429000" indent="-228600" eaLnBrk="0" fontAlgn="base" hangingPunct="0">
              <a:spcBef>
                <a:spcPct val="0"/>
              </a:spcBef>
              <a:spcAft>
                <a:spcPct val="0"/>
              </a:spcAft>
              <a:defRPr sz="2400">
                <a:solidFill>
                  <a:srgbClr val="000000"/>
                </a:solidFill>
                <a:latin typeface="Arial Narrow" panose="020B0606020202030204" pitchFamily="34" charset="0"/>
              </a:defRPr>
            </a:lvl8pPr>
            <a:lvl9pPr marL="3886200" indent="-228600" eaLnBrk="0" fontAlgn="base" hangingPunct="0">
              <a:spcBef>
                <a:spcPct val="0"/>
              </a:spcBef>
              <a:spcAft>
                <a:spcPct val="0"/>
              </a:spcAft>
              <a:defRPr sz="2400">
                <a:solidFill>
                  <a:srgbClr val="000000"/>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000000"/>
                </a:solidFill>
                <a:effectLst/>
                <a:uLnTx/>
                <a:uFillTx/>
                <a:latin typeface="Arial Narrow" panose="020B0606020202030204" pitchFamily="34" charset="0"/>
                <a:ea typeface="ヒラギノ角ゴ Pro W3" pitchFamily="-106" charset="-128"/>
                <a:cs typeface="+mn-cs"/>
              </a:rPr>
              <a:t>Organizational Factors</a:t>
            </a:r>
          </a:p>
        </p:txBody>
      </p:sp>
      <p:sp>
        <p:nvSpPr>
          <p:cNvPr id="25610" name="Text Box 1034"/>
          <p:cNvSpPr txBox="1">
            <a:spLocks noChangeArrowheads="1"/>
          </p:cNvSpPr>
          <p:nvPr/>
        </p:nvSpPr>
        <p:spPr bwMode="auto">
          <a:xfrm>
            <a:off x="914400" y="3124200"/>
            <a:ext cx="1952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Narrow" panose="020B0606020202030204" pitchFamily="34" charset="0"/>
              </a:defRPr>
            </a:lvl1pPr>
            <a:lvl2pPr marL="742950" indent="-285750" eaLnBrk="0" hangingPunct="0">
              <a:defRPr sz="2400">
                <a:solidFill>
                  <a:srgbClr val="000000"/>
                </a:solidFill>
                <a:latin typeface="Arial Narrow" panose="020B0606020202030204" pitchFamily="34" charset="0"/>
              </a:defRPr>
            </a:lvl2pPr>
            <a:lvl3pPr marL="1143000" indent="-228600" eaLnBrk="0" hangingPunct="0">
              <a:defRPr sz="2400">
                <a:solidFill>
                  <a:srgbClr val="000000"/>
                </a:solidFill>
                <a:latin typeface="Arial Narrow" panose="020B0606020202030204" pitchFamily="34" charset="0"/>
              </a:defRPr>
            </a:lvl3pPr>
            <a:lvl4pPr marL="1600200" indent="-228600" eaLnBrk="0" hangingPunct="0">
              <a:defRPr sz="2400">
                <a:solidFill>
                  <a:srgbClr val="000000"/>
                </a:solidFill>
                <a:latin typeface="Arial Narrow" panose="020B0606020202030204" pitchFamily="34" charset="0"/>
              </a:defRPr>
            </a:lvl4pPr>
            <a:lvl5pPr marL="2057400" indent="-228600" eaLnBrk="0" hangingPunct="0">
              <a:defRPr sz="2400">
                <a:solidFill>
                  <a:srgbClr val="000000"/>
                </a:solidFill>
                <a:latin typeface="Arial Narrow" panose="020B0606020202030204" pitchFamily="34" charset="0"/>
              </a:defRPr>
            </a:lvl5pPr>
            <a:lvl6pPr marL="2514600" indent="-228600" eaLnBrk="0" fontAlgn="base" hangingPunct="0">
              <a:spcBef>
                <a:spcPct val="0"/>
              </a:spcBef>
              <a:spcAft>
                <a:spcPct val="0"/>
              </a:spcAft>
              <a:defRPr sz="2400">
                <a:solidFill>
                  <a:srgbClr val="000000"/>
                </a:solidFill>
                <a:latin typeface="Arial Narrow" panose="020B0606020202030204" pitchFamily="34" charset="0"/>
              </a:defRPr>
            </a:lvl6pPr>
            <a:lvl7pPr marL="2971800" indent="-228600" eaLnBrk="0" fontAlgn="base" hangingPunct="0">
              <a:spcBef>
                <a:spcPct val="0"/>
              </a:spcBef>
              <a:spcAft>
                <a:spcPct val="0"/>
              </a:spcAft>
              <a:defRPr sz="2400">
                <a:solidFill>
                  <a:srgbClr val="000000"/>
                </a:solidFill>
                <a:latin typeface="Arial Narrow" panose="020B0606020202030204" pitchFamily="34" charset="0"/>
              </a:defRPr>
            </a:lvl7pPr>
            <a:lvl8pPr marL="3429000" indent="-228600" eaLnBrk="0" fontAlgn="base" hangingPunct="0">
              <a:spcBef>
                <a:spcPct val="0"/>
              </a:spcBef>
              <a:spcAft>
                <a:spcPct val="0"/>
              </a:spcAft>
              <a:defRPr sz="2400">
                <a:solidFill>
                  <a:srgbClr val="000000"/>
                </a:solidFill>
                <a:latin typeface="Arial Narrow" panose="020B0606020202030204" pitchFamily="34" charset="0"/>
              </a:defRPr>
            </a:lvl8pPr>
            <a:lvl9pPr marL="3886200" indent="-228600" eaLnBrk="0" fontAlgn="base" hangingPunct="0">
              <a:spcBef>
                <a:spcPct val="0"/>
              </a:spcBef>
              <a:spcAft>
                <a:spcPct val="0"/>
              </a:spcAft>
              <a:defRPr sz="2400">
                <a:solidFill>
                  <a:srgbClr val="000000"/>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rPr>
              <a:t>Dual Role Factors</a:t>
            </a:r>
          </a:p>
        </p:txBody>
      </p:sp>
      <p:sp>
        <p:nvSpPr>
          <p:cNvPr id="25611" name="Text Box 1035"/>
          <p:cNvSpPr txBox="1">
            <a:spLocks noChangeArrowheads="1"/>
          </p:cNvSpPr>
          <p:nvPr/>
        </p:nvSpPr>
        <p:spPr bwMode="auto">
          <a:xfrm>
            <a:off x="1752600" y="4724400"/>
            <a:ext cx="2543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Arial Narrow" panose="020B0606020202030204" pitchFamily="34" charset="0"/>
              </a:defRPr>
            </a:lvl1pPr>
            <a:lvl2pPr marL="742950" indent="-285750" eaLnBrk="0" hangingPunct="0">
              <a:defRPr sz="2400">
                <a:solidFill>
                  <a:srgbClr val="000000"/>
                </a:solidFill>
                <a:latin typeface="Arial Narrow" panose="020B0606020202030204" pitchFamily="34" charset="0"/>
              </a:defRPr>
            </a:lvl2pPr>
            <a:lvl3pPr marL="1143000" indent="-228600" eaLnBrk="0" hangingPunct="0">
              <a:defRPr sz="2400">
                <a:solidFill>
                  <a:srgbClr val="000000"/>
                </a:solidFill>
                <a:latin typeface="Arial Narrow" panose="020B0606020202030204" pitchFamily="34" charset="0"/>
              </a:defRPr>
            </a:lvl3pPr>
            <a:lvl4pPr marL="1600200" indent="-228600" eaLnBrk="0" hangingPunct="0">
              <a:defRPr sz="2400">
                <a:solidFill>
                  <a:srgbClr val="000000"/>
                </a:solidFill>
                <a:latin typeface="Arial Narrow" panose="020B0606020202030204" pitchFamily="34" charset="0"/>
              </a:defRPr>
            </a:lvl4pPr>
            <a:lvl5pPr marL="2057400" indent="-228600" eaLnBrk="0" hangingPunct="0">
              <a:defRPr sz="2400">
                <a:solidFill>
                  <a:srgbClr val="000000"/>
                </a:solidFill>
                <a:latin typeface="Arial Narrow" panose="020B0606020202030204" pitchFamily="34" charset="0"/>
              </a:defRPr>
            </a:lvl5pPr>
            <a:lvl6pPr marL="2514600" indent="-228600" eaLnBrk="0" fontAlgn="base" hangingPunct="0">
              <a:spcBef>
                <a:spcPct val="0"/>
              </a:spcBef>
              <a:spcAft>
                <a:spcPct val="0"/>
              </a:spcAft>
              <a:defRPr sz="2400">
                <a:solidFill>
                  <a:srgbClr val="000000"/>
                </a:solidFill>
                <a:latin typeface="Arial Narrow" panose="020B0606020202030204" pitchFamily="34" charset="0"/>
              </a:defRPr>
            </a:lvl6pPr>
            <a:lvl7pPr marL="2971800" indent="-228600" eaLnBrk="0" fontAlgn="base" hangingPunct="0">
              <a:spcBef>
                <a:spcPct val="0"/>
              </a:spcBef>
              <a:spcAft>
                <a:spcPct val="0"/>
              </a:spcAft>
              <a:defRPr sz="2400">
                <a:solidFill>
                  <a:srgbClr val="000000"/>
                </a:solidFill>
                <a:latin typeface="Arial Narrow" panose="020B0606020202030204" pitchFamily="34" charset="0"/>
              </a:defRPr>
            </a:lvl7pPr>
            <a:lvl8pPr marL="3429000" indent="-228600" eaLnBrk="0" fontAlgn="base" hangingPunct="0">
              <a:spcBef>
                <a:spcPct val="0"/>
              </a:spcBef>
              <a:spcAft>
                <a:spcPct val="0"/>
              </a:spcAft>
              <a:defRPr sz="2400">
                <a:solidFill>
                  <a:srgbClr val="000000"/>
                </a:solidFill>
                <a:latin typeface="Arial Narrow" panose="020B0606020202030204" pitchFamily="34" charset="0"/>
              </a:defRPr>
            </a:lvl8pPr>
            <a:lvl9pPr marL="3886200" indent="-228600" eaLnBrk="0" fontAlgn="base" hangingPunct="0">
              <a:spcBef>
                <a:spcPct val="0"/>
              </a:spcBef>
              <a:spcAft>
                <a:spcPct val="0"/>
              </a:spcAft>
              <a:defRPr sz="2400">
                <a:solidFill>
                  <a:srgbClr val="000000"/>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rPr>
              <a:t>Local Resource Factors</a:t>
            </a:r>
          </a:p>
        </p:txBody>
      </p:sp>
      <p:sp>
        <p:nvSpPr>
          <p:cNvPr id="25612" name="Line 1036"/>
          <p:cNvSpPr>
            <a:spLocks noChangeShapeType="1"/>
          </p:cNvSpPr>
          <p:nvPr/>
        </p:nvSpPr>
        <p:spPr bwMode="auto">
          <a:xfrm>
            <a:off x="4343400" y="4953000"/>
            <a:ext cx="533400" cy="0"/>
          </a:xfrm>
          <a:prstGeom prst="line">
            <a:avLst/>
          </a:prstGeom>
          <a:noFill/>
          <a:ln w="254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13" name="Line 1037"/>
          <p:cNvSpPr>
            <a:spLocks noChangeShapeType="1"/>
          </p:cNvSpPr>
          <p:nvPr/>
        </p:nvSpPr>
        <p:spPr bwMode="auto">
          <a:xfrm>
            <a:off x="2590800" y="1371600"/>
            <a:ext cx="533400" cy="0"/>
          </a:xfrm>
          <a:prstGeom prst="line">
            <a:avLst/>
          </a:prstGeom>
          <a:noFill/>
          <a:ln w="254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14" name="Line 1038"/>
          <p:cNvSpPr>
            <a:spLocks noChangeShapeType="1"/>
          </p:cNvSpPr>
          <p:nvPr/>
        </p:nvSpPr>
        <p:spPr bwMode="auto">
          <a:xfrm>
            <a:off x="2971800" y="3352800"/>
            <a:ext cx="533400" cy="0"/>
          </a:xfrm>
          <a:prstGeom prst="line">
            <a:avLst/>
          </a:prstGeom>
          <a:noFill/>
          <a:ln w="254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pic>
        <p:nvPicPr>
          <p:cNvPr id="25615" name="Picture 1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24000"/>
            <a:ext cx="23812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6" name="Picture 10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3505200"/>
            <a:ext cx="21621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7" name="Picture 10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5105400"/>
            <a:ext cx="303847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8" name="Picture 10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5105400"/>
            <a:ext cx="23717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9" name="Picture 10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2325" y="1524000"/>
            <a:ext cx="19716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20" name="Line 1044"/>
          <p:cNvSpPr>
            <a:spLocks noChangeShapeType="1"/>
          </p:cNvSpPr>
          <p:nvPr/>
        </p:nvSpPr>
        <p:spPr bwMode="auto">
          <a:xfrm>
            <a:off x="7162800" y="2209800"/>
            <a:ext cx="0" cy="76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pic>
        <p:nvPicPr>
          <p:cNvPr id="25621" name="Picture 1045"/>
          <p:cNvPicPr>
            <a:picLocks noGrp="1" noChangeAspect="1" noChangeArrowheads="1"/>
          </p:cNvPicPr>
          <p:nvPr>
            <p:ph sz="quarter" idx="4"/>
          </p:nvPr>
        </p:nvPicPr>
        <p:blipFill>
          <a:blip r:embed="rId13">
            <a:extLst>
              <a:ext uri="{28A0092B-C50C-407E-A947-70E740481C1C}">
                <a14:useLocalDpi xmlns:a14="http://schemas.microsoft.com/office/drawing/2010/main" val="0"/>
              </a:ext>
            </a:extLst>
          </a:blip>
          <a:srcRect/>
          <a:stretch>
            <a:fillRect/>
          </a:stretch>
        </p:blipFill>
        <p:spPr>
          <a:xfrm>
            <a:off x="4953000" y="1524000"/>
            <a:ext cx="2238375" cy="1295400"/>
          </a:xfr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25622" name="Rectangle 1046"/>
          <p:cNvSpPr>
            <a:spLocks noChangeArrowheads="1"/>
          </p:cNvSpPr>
          <p:nvPr/>
        </p:nvSpPr>
        <p:spPr bwMode="auto">
          <a:xfrm>
            <a:off x="2514600" y="1981200"/>
            <a:ext cx="1524000" cy="152400"/>
          </a:xfrm>
          <a:prstGeom prst="rect">
            <a:avLst/>
          </a:prstGeom>
          <a:solidFill>
            <a:srgbClr val="FF0000">
              <a:alpha val="3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Arial Narrow" panose="020B0606020202030204" pitchFamily="34" charset="0"/>
              </a:defRPr>
            </a:lvl1pPr>
            <a:lvl2pPr marL="742950" indent="-285750" eaLnBrk="0" hangingPunct="0">
              <a:defRPr sz="2400">
                <a:solidFill>
                  <a:srgbClr val="000000"/>
                </a:solidFill>
                <a:latin typeface="Arial Narrow" panose="020B0606020202030204" pitchFamily="34" charset="0"/>
              </a:defRPr>
            </a:lvl2pPr>
            <a:lvl3pPr marL="1143000" indent="-228600" eaLnBrk="0" hangingPunct="0">
              <a:defRPr sz="2400">
                <a:solidFill>
                  <a:srgbClr val="000000"/>
                </a:solidFill>
                <a:latin typeface="Arial Narrow" panose="020B0606020202030204" pitchFamily="34" charset="0"/>
              </a:defRPr>
            </a:lvl3pPr>
            <a:lvl4pPr marL="1600200" indent="-228600" eaLnBrk="0" hangingPunct="0">
              <a:defRPr sz="2400">
                <a:solidFill>
                  <a:srgbClr val="000000"/>
                </a:solidFill>
                <a:latin typeface="Arial Narrow" panose="020B0606020202030204" pitchFamily="34" charset="0"/>
              </a:defRPr>
            </a:lvl4pPr>
            <a:lvl5pPr marL="2057400" indent="-228600" eaLnBrk="0" hangingPunct="0">
              <a:defRPr sz="2400">
                <a:solidFill>
                  <a:srgbClr val="000000"/>
                </a:solidFill>
                <a:latin typeface="Arial Narrow" panose="020B0606020202030204" pitchFamily="34" charset="0"/>
              </a:defRPr>
            </a:lvl5pPr>
            <a:lvl6pPr marL="2514600" indent="-228600" eaLnBrk="0" fontAlgn="base" hangingPunct="0">
              <a:spcBef>
                <a:spcPct val="0"/>
              </a:spcBef>
              <a:spcAft>
                <a:spcPct val="0"/>
              </a:spcAft>
              <a:defRPr sz="2400">
                <a:solidFill>
                  <a:srgbClr val="000000"/>
                </a:solidFill>
                <a:latin typeface="Arial Narrow" panose="020B0606020202030204" pitchFamily="34" charset="0"/>
              </a:defRPr>
            </a:lvl6pPr>
            <a:lvl7pPr marL="2971800" indent="-228600" eaLnBrk="0" fontAlgn="base" hangingPunct="0">
              <a:spcBef>
                <a:spcPct val="0"/>
              </a:spcBef>
              <a:spcAft>
                <a:spcPct val="0"/>
              </a:spcAft>
              <a:defRPr sz="2400">
                <a:solidFill>
                  <a:srgbClr val="000000"/>
                </a:solidFill>
                <a:latin typeface="Arial Narrow" panose="020B0606020202030204" pitchFamily="34" charset="0"/>
              </a:defRPr>
            </a:lvl7pPr>
            <a:lvl8pPr marL="3429000" indent="-228600" eaLnBrk="0" fontAlgn="base" hangingPunct="0">
              <a:spcBef>
                <a:spcPct val="0"/>
              </a:spcBef>
              <a:spcAft>
                <a:spcPct val="0"/>
              </a:spcAft>
              <a:defRPr sz="2400">
                <a:solidFill>
                  <a:srgbClr val="000000"/>
                </a:solidFill>
                <a:latin typeface="Arial Narrow" panose="020B0606020202030204" pitchFamily="34" charset="0"/>
              </a:defRPr>
            </a:lvl8pPr>
            <a:lvl9pPr marL="3886200" indent="-228600" eaLnBrk="0" fontAlgn="base" hangingPunct="0">
              <a:spcBef>
                <a:spcPct val="0"/>
              </a:spcBef>
              <a:spcAft>
                <a:spcPct val="0"/>
              </a:spcAft>
              <a:defRPr sz="2400">
                <a:solidFill>
                  <a:srgbClr val="000000"/>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23" name="Rectangle 1047"/>
          <p:cNvSpPr>
            <a:spLocks noChangeArrowheads="1"/>
          </p:cNvSpPr>
          <p:nvPr/>
        </p:nvSpPr>
        <p:spPr bwMode="auto">
          <a:xfrm>
            <a:off x="381000" y="3657600"/>
            <a:ext cx="1752600" cy="152400"/>
          </a:xfrm>
          <a:prstGeom prst="rect">
            <a:avLst/>
          </a:prstGeom>
          <a:solidFill>
            <a:srgbClr val="FF0000">
              <a:alpha val="3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Arial Narrow" panose="020B0606020202030204" pitchFamily="34" charset="0"/>
              </a:defRPr>
            </a:lvl1pPr>
            <a:lvl2pPr marL="742950" indent="-285750" eaLnBrk="0" hangingPunct="0">
              <a:defRPr sz="2400">
                <a:solidFill>
                  <a:srgbClr val="000000"/>
                </a:solidFill>
                <a:latin typeface="Arial Narrow" panose="020B0606020202030204" pitchFamily="34" charset="0"/>
              </a:defRPr>
            </a:lvl2pPr>
            <a:lvl3pPr marL="1143000" indent="-228600" eaLnBrk="0" hangingPunct="0">
              <a:defRPr sz="2400">
                <a:solidFill>
                  <a:srgbClr val="000000"/>
                </a:solidFill>
                <a:latin typeface="Arial Narrow" panose="020B0606020202030204" pitchFamily="34" charset="0"/>
              </a:defRPr>
            </a:lvl3pPr>
            <a:lvl4pPr marL="1600200" indent="-228600" eaLnBrk="0" hangingPunct="0">
              <a:defRPr sz="2400">
                <a:solidFill>
                  <a:srgbClr val="000000"/>
                </a:solidFill>
                <a:latin typeface="Arial Narrow" panose="020B0606020202030204" pitchFamily="34" charset="0"/>
              </a:defRPr>
            </a:lvl4pPr>
            <a:lvl5pPr marL="2057400" indent="-228600" eaLnBrk="0" hangingPunct="0">
              <a:defRPr sz="2400">
                <a:solidFill>
                  <a:srgbClr val="000000"/>
                </a:solidFill>
                <a:latin typeface="Arial Narrow" panose="020B0606020202030204" pitchFamily="34" charset="0"/>
              </a:defRPr>
            </a:lvl5pPr>
            <a:lvl6pPr marL="2514600" indent="-228600" eaLnBrk="0" fontAlgn="base" hangingPunct="0">
              <a:spcBef>
                <a:spcPct val="0"/>
              </a:spcBef>
              <a:spcAft>
                <a:spcPct val="0"/>
              </a:spcAft>
              <a:defRPr sz="2400">
                <a:solidFill>
                  <a:srgbClr val="000000"/>
                </a:solidFill>
                <a:latin typeface="Arial Narrow" panose="020B0606020202030204" pitchFamily="34" charset="0"/>
              </a:defRPr>
            </a:lvl6pPr>
            <a:lvl7pPr marL="2971800" indent="-228600" eaLnBrk="0" fontAlgn="base" hangingPunct="0">
              <a:spcBef>
                <a:spcPct val="0"/>
              </a:spcBef>
              <a:spcAft>
                <a:spcPct val="0"/>
              </a:spcAft>
              <a:defRPr sz="2400">
                <a:solidFill>
                  <a:srgbClr val="000000"/>
                </a:solidFill>
                <a:latin typeface="Arial Narrow" panose="020B0606020202030204" pitchFamily="34" charset="0"/>
              </a:defRPr>
            </a:lvl7pPr>
            <a:lvl8pPr marL="3429000" indent="-228600" eaLnBrk="0" fontAlgn="base" hangingPunct="0">
              <a:spcBef>
                <a:spcPct val="0"/>
              </a:spcBef>
              <a:spcAft>
                <a:spcPct val="0"/>
              </a:spcAft>
              <a:defRPr sz="2400">
                <a:solidFill>
                  <a:srgbClr val="000000"/>
                </a:solidFill>
                <a:latin typeface="Arial Narrow" panose="020B0606020202030204" pitchFamily="34" charset="0"/>
              </a:defRPr>
            </a:lvl8pPr>
            <a:lvl9pPr marL="3886200" indent="-228600" eaLnBrk="0" fontAlgn="base" hangingPunct="0">
              <a:spcBef>
                <a:spcPct val="0"/>
              </a:spcBef>
              <a:spcAft>
                <a:spcPct val="0"/>
              </a:spcAft>
              <a:defRPr sz="2400">
                <a:solidFill>
                  <a:srgbClr val="000000"/>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24" name="Rectangle 1048"/>
          <p:cNvSpPr>
            <a:spLocks noChangeArrowheads="1"/>
          </p:cNvSpPr>
          <p:nvPr/>
        </p:nvSpPr>
        <p:spPr bwMode="auto">
          <a:xfrm>
            <a:off x="5029200" y="3657600"/>
            <a:ext cx="1524000" cy="152400"/>
          </a:xfrm>
          <a:prstGeom prst="rect">
            <a:avLst/>
          </a:prstGeom>
          <a:solidFill>
            <a:srgbClr val="FF0000">
              <a:alpha val="3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Arial Narrow" panose="020B0606020202030204" pitchFamily="34" charset="0"/>
              </a:defRPr>
            </a:lvl1pPr>
            <a:lvl2pPr marL="742950" indent="-285750" eaLnBrk="0" hangingPunct="0">
              <a:defRPr sz="2400">
                <a:solidFill>
                  <a:srgbClr val="000000"/>
                </a:solidFill>
                <a:latin typeface="Arial Narrow" panose="020B0606020202030204" pitchFamily="34" charset="0"/>
              </a:defRPr>
            </a:lvl2pPr>
            <a:lvl3pPr marL="1143000" indent="-228600" eaLnBrk="0" hangingPunct="0">
              <a:defRPr sz="2400">
                <a:solidFill>
                  <a:srgbClr val="000000"/>
                </a:solidFill>
                <a:latin typeface="Arial Narrow" panose="020B0606020202030204" pitchFamily="34" charset="0"/>
              </a:defRPr>
            </a:lvl3pPr>
            <a:lvl4pPr marL="1600200" indent="-228600" eaLnBrk="0" hangingPunct="0">
              <a:defRPr sz="2400">
                <a:solidFill>
                  <a:srgbClr val="000000"/>
                </a:solidFill>
                <a:latin typeface="Arial Narrow" panose="020B0606020202030204" pitchFamily="34" charset="0"/>
              </a:defRPr>
            </a:lvl4pPr>
            <a:lvl5pPr marL="2057400" indent="-228600" eaLnBrk="0" hangingPunct="0">
              <a:defRPr sz="2400">
                <a:solidFill>
                  <a:srgbClr val="000000"/>
                </a:solidFill>
                <a:latin typeface="Arial Narrow" panose="020B0606020202030204" pitchFamily="34" charset="0"/>
              </a:defRPr>
            </a:lvl5pPr>
            <a:lvl6pPr marL="2514600" indent="-228600" eaLnBrk="0" fontAlgn="base" hangingPunct="0">
              <a:spcBef>
                <a:spcPct val="0"/>
              </a:spcBef>
              <a:spcAft>
                <a:spcPct val="0"/>
              </a:spcAft>
              <a:defRPr sz="2400">
                <a:solidFill>
                  <a:srgbClr val="000000"/>
                </a:solidFill>
                <a:latin typeface="Arial Narrow" panose="020B0606020202030204" pitchFamily="34" charset="0"/>
              </a:defRPr>
            </a:lvl6pPr>
            <a:lvl7pPr marL="2971800" indent="-228600" eaLnBrk="0" fontAlgn="base" hangingPunct="0">
              <a:spcBef>
                <a:spcPct val="0"/>
              </a:spcBef>
              <a:spcAft>
                <a:spcPct val="0"/>
              </a:spcAft>
              <a:defRPr sz="2400">
                <a:solidFill>
                  <a:srgbClr val="000000"/>
                </a:solidFill>
                <a:latin typeface="Arial Narrow" panose="020B0606020202030204" pitchFamily="34" charset="0"/>
              </a:defRPr>
            </a:lvl7pPr>
            <a:lvl8pPr marL="3429000" indent="-228600" eaLnBrk="0" fontAlgn="base" hangingPunct="0">
              <a:spcBef>
                <a:spcPct val="0"/>
              </a:spcBef>
              <a:spcAft>
                <a:spcPct val="0"/>
              </a:spcAft>
              <a:defRPr sz="2400">
                <a:solidFill>
                  <a:srgbClr val="000000"/>
                </a:solidFill>
                <a:latin typeface="Arial Narrow" panose="020B0606020202030204" pitchFamily="34" charset="0"/>
              </a:defRPr>
            </a:lvl8pPr>
            <a:lvl9pPr marL="3886200" indent="-228600" eaLnBrk="0" fontAlgn="base" hangingPunct="0">
              <a:spcBef>
                <a:spcPct val="0"/>
              </a:spcBef>
              <a:spcAft>
                <a:spcPct val="0"/>
              </a:spcAft>
              <a:defRPr sz="2400">
                <a:solidFill>
                  <a:srgbClr val="000000"/>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25" name="Rectangle 1049"/>
          <p:cNvSpPr>
            <a:spLocks noChangeArrowheads="1"/>
          </p:cNvSpPr>
          <p:nvPr/>
        </p:nvSpPr>
        <p:spPr bwMode="auto">
          <a:xfrm>
            <a:off x="5867400" y="5715000"/>
            <a:ext cx="1447800" cy="152400"/>
          </a:xfrm>
          <a:prstGeom prst="rect">
            <a:avLst/>
          </a:prstGeom>
          <a:solidFill>
            <a:srgbClr val="FF0000">
              <a:alpha val="3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Arial Narrow" panose="020B0606020202030204" pitchFamily="34" charset="0"/>
              </a:defRPr>
            </a:lvl1pPr>
            <a:lvl2pPr marL="742950" indent="-285750" eaLnBrk="0" hangingPunct="0">
              <a:defRPr sz="2400">
                <a:solidFill>
                  <a:srgbClr val="000000"/>
                </a:solidFill>
                <a:latin typeface="Arial Narrow" panose="020B0606020202030204" pitchFamily="34" charset="0"/>
              </a:defRPr>
            </a:lvl2pPr>
            <a:lvl3pPr marL="1143000" indent="-228600" eaLnBrk="0" hangingPunct="0">
              <a:defRPr sz="2400">
                <a:solidFill>
                  <a:srgbClr val="000000"/>
                </a:solidFill>
                <a:latin typeface="Arial Narrow" panose="020B0606020202030204" pitchFamily="34" charset="0"/>
              </a:defRPr>
            </a:lvl3pPr>
            <a:lvl4pPr marL="1600200" indent="-228600" eaLnBrk="0" hangingPunct="0">
              <a:defRPr sz="2400">
                <a:solidFill>
                  <a:srgbClr val="000000"/>
                </a:solidFill>
                <a:latin typeface="Arial Narrow" panose="020B0606020202030204" pitchFamily="34" charset="0"/>
              </a:defRPr>
            </a:lvl4pPr>
            <a:lvl5pPr marL="2057400" indent="-228600" eaLnBrk="0" hangingPunct="0">
              <a:defRPr sz="2400">
                <a:solidFill>
                  <a:srgbClr val="000000"/>
                </a:solidFill>
                <a:latin typeface="Arial Narrow" panose="020B0606020202030204" pitchFamily="34" charset="0"/>
              </a:defRPr>
            </a:lvl5pPr>
            <a:lvl6pPr marL="2514600" indent="-228600" eaLnBrk="0" fontAlgn="base" hangingPunct="0">
              <a:spcBef>
                <a:spcPct val="0"/>
              </a:spcBef>
              <a:spcAft>
                <a:spcPct val="0"/>
              </a:spcAft>
              <a:defRPr sz="2400">
                <a:solidFill>
                  <a:srgbClr val="000000"/>
                </a:solidFill>
                <a:latin typeface="Arial Narrow" panose="020B0606020202030204" pitchFamily="34" charset="0"/>
              </a:defRPr>
            </a:lvl6pPr>
            <a:lvl7pPr marL="2971800" indent="-228600" eaLnBrk="0" fontAlgn="base" hangingPunct="0">
              <a:spcBef>
                <a:spcPct val="0"/>
              </a:spcBef>
              <a:spcAft>
                <a:spcPct val="0"/>
              </a:spcAft>
              <a:defRPr sz="2400">
                <a:solidFill>
                  <a:srgbClr val="000000"/>
                </a:solidFill>
                <a:latin typeface="Arial Narrow" panose="020B0606020202030204" pitchFamily="34" charset="0"/>
              </a:defRPr>
            </a:lvl7pPr>
            <a:lvl8pPr marL="3429000" indent="-228600" eaLnBrk="0" fontAlgn="base" hangingPunct="0">
              <a:spcBef>
                <a:spcPct val="0"/>
              </a:spcBef>
              <a:spcAft>
                <a:spcPct val="0"/>
              </a:spcAft>
              <a:defRPr sz="2400">
                <a:solidFill>
                  <a:srgbClr val="000000"/>
                </a:solidFill>
                <a:latin typeface="Arial Narrow" panose="020B0606020202030204" pitchFamily="34" charset="0"/>
              </a:defRPr>
            </a:lvl8pPr>
            <a:lvl9pPr marL="3886200" indent="-228600" eaLnBrk="0" fontAlgn="base" hangingPunct="0">
              <a:spcBef>
                <a:spcPct val="0"/>
              </a:spcBef>
              <a:spcAft>
                <a:spcPct val="0"/>
              </a:spcAft>
              <a:defRPr sz="2400">
                <a:solidFill>
                  <a:srgbClr val="000000"/>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26" name="Line 1050"/>
          <p:cNvSpPr>
            <a:spLocks noChangeShapeType="1"/>
          </p:cNvSpPr>
          <p:nvPr/>
        </p:nvSpPr>
        <p:spPr bwMode="auto">
          <a:xfrm flipH="1">
            <a:off x="457200" y="2057400"/>
            <a:ext cx="2133600" cy="1676400"/>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27" name="Line 1051"/>
          <p:cNvSpPr>
            <a:spLocks noChangeShapeType="1"/>
          </p:cNvSpPr>
          <p:nvPr/>
        </p:nvSpPr>
        <p:spPr bwMode="auto">
          <a:xfrm>
            <a:off x="457200" y="3733800"/>
            <a:ext cx="4724400" cy="0"/>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5628" name="Line 1052"/>
          <p:cNvSpPr>
            <a:spLocks noChangeShapeType="1"/>
          </p:cNvSpPr>
          <p:nvPr/>
        </p:nvSpPr>
        <p:spPr bwMode="auto">
          <a:xfrm>
            <a:off x="5181600" y="3733800"/>
            <a:ext cx="762000" cy="2057400"/>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Narrow" panose="020B0606020202030204" pitchFamily="34" charset="0"/>
              <a:ea typeface="ヒラギノ角ゴ Pro W3" pitchFamily="-106" charset="-128"/>
              <a:cs typeface="+mn-cs"/>
            </a:endParaRPr>
          </a:p>
        </p:txBody>
      </p:sp>
      <p:sp>
        <p:nvSpPr>
          <p:cNvPr id="29" name="Slide Number Placeholder 5"/>
          <p:cNvSpPr txBox="1">
            <a:spLocks/>
          </p:cNvSpPr>
          <p:nvPr/>
        </p:nvSpPr>
        <p:spPr bwMode="auto">
          <a:xfrm>
            <a:off x="152400" y="6400800"/>
            <a:ext cx="4572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400" kern="1200">
                <a:solidFill>
                  <a:srgbClr val="EBD189"/>
                </a:solidFill>
                <a:latin typeface="+mn-lt"/>
                <a:ea typeface="ヒラギノ角ゴ Pro W3" pitchFamily="-106" charset="-128"/>
                <a:cs typeface="+mn-cs"/>
              </a:defRPr>
            </a:lvl1pPr>
            <a:lvl2pPr marL="457200" algn="l" rtl="0" fontAlgn="base">
              <a:spcBef>
                <a:spcPct val="0"/>
              </a:spcBef>
              <a:spcAft>
                <a:spcPct val="0"/>
              </a:spcAft>
              <a:defRPr kern="1200">
                <a:solidFill>
                  <a:schemeClr val="tx1"/>
                </a:solidFill>
                <a:latin typeface="Arial" charset="0"/>
                <a:ea typeface="ヒラギノ角ゴ Pro W3" pitchFamily="-106"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06"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06"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06" charset="-128"/>
                <a:cs typeface="+mn-cs"/>
              </a:defRPr>
            </a:lvl5pPr>
            <a:lvl6pPr marL="2286000" algn="l" defTabSz="914400" rtl="0" eaLnBrk="1" latinLnBrk="0" hangingPunct="1">
              <a:defRPr kern="1200">
                <a:solidFill>
                  <a:schemeClr val="tx1"/>
                </a:solidFill>
                <a:latin typeface="Arial" charset="0"/>
                <a:ea typeface="ヒラギノ角ゴ Pro W3" pitchFamily="-106" charset="-128"/>
                <a:cs typeface="+mn-cs"/>
              </a:defRPr>
            </a:lvl6pPr>
            <a:lvl7pPr marL="2743200" algn="l" defTabSz="914400" rtl="0" eaLnBrk="1" latinLnBrk="0" hangingPunct="1">
              <a:defRPr kern="1200">
                <a:solidFill>
                  <a:schemeClr val="tx1"/>
                </a:solidFill>
                <a:latin typeface="Arial" charset="0"/>
                <a:ea typeface="ヒラギノ角ゴ Pro W3" pitchFamily="-106" charset="-128"/>
                <a:cs typeface="+mn-cs"/>
              </a:defRPr>
            </a:lvl7pPr>
            <a:lvl8pPr marL="3200400" algn="l" defTabSz="914400" rtl="0" eaLnBrk="1" latinLnBrk="0" hangingPunct="1">
              <a:defRPr kern="1200">
                <a:solidFill>
                  <a:schemeClr val="tx1"/>
                </a:solidFill>
                <a:latin typeface="Arial" charset="0"/>
                <a:ea typeface="ヒラギノ角ゴ Pro W3" pitchFamily="-106" charset="-128"/>
                <a:cs typeface="+mn-cs"/>
              </a:defRPr>
            </a:lvl8pPr>
            <a:lvl9pPr marL="3657600" algn="l" defTabSz="914400" rtl="0" eaLnBrk="1" latinLnBrk="0" hangingPunct="1">
              <a:defRPr kern="1200">
                <a:solidFill>
                  <a:schemeClr val="tx1"/>
                </a:solidFill>
                <a:latin typeface="Arial" charset="0"/>
                <a:ea typeface="ヒラギノ角ゴ Pro W3" pitchFamily="-106" charset="-128"/>
                <a:cs typeface="+mn-cs"/>
              </a:defRPr>
            </a:lvl9pPr>
          </a:lstStyle>
          <a:p>
            <a:pPr algn="l">
              <a:defRPr/>
            </a:pPr>
            <a:fld id="{38CC402D-A1A7-47D5-A11A-B697D75855E7}" type="slidenum">
              <a:rPr lang="en-US" smtClean="0">
                <a:solidFill>
                  <a:srgbClr val="000000"/>
                </a:solidFill>
                <a:latin typeface="Arial" charset="0"/>
              </a:rPr>
              <a:pPr algn="l">
                <a:defRPr/>
              </a:pPr>
              <a:t>13</a:t>
            </a:fld>
            <a:endParaRPr lang="en-US" dirty="0">
              <a:solidFill>
                <a:srgbClr val="000000"/>
              </a:solidFill>
              <a:latin typeface="Arial" charset="0"/>
            </a:endParaRPr>
          </a:p>
        </p:txBody>
      </p:sp>
    </p:spTree>
    <p:extLst>
      <p:ext uri="{BB962C8B-B14F-4D97-AF65-F5344CB8AC3E}">
        <p14:creationId xmlns:p14="http://schemas.microsoft.com/office/powerpoint/2010/main" val="1204163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b="0" i="0" u="none" strike="noStrike" kern="1200" cap="none" spc="0" normalizeH="0" noProof="0" dirty="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914400" y="838200"/>
            <a:ext cx="8153400" cy="6172200"/>
          </a:xfrm>
        </p:spPr>
        <p:txBody>
          <a:bodyPr>
            <a:normAutofit/>
          </a:bodyPr>
          <a:lstStyle/>
          <a:p>
            <a:pPr marL="0" indent="0">
              <a:lnSpc>
                <a:spcPct val="80000"/>
              </a:lnSpc>
              <a:buNone/>
              <a:defRPr/>
            </a:pPr>
            <a:r>
              <a:rPr lang="en-US" sz="2000" b="1" u="sng" dirty="0" smtClean="0"/>
              <a:t>Finding</a:t>
            </a:r>
            <a:r>
              <a:rPr lang="en-US" sz="2000" b="1" dirty="0" smtClean="0"/>
              <a:t>:</a:t>
            </a:r>
          </a:p>
          <a:p>
            <a:pPr marL="0" indent="0">
              <a:lnSpc>
                <a:spcPct val="80000"/>
              </a:lnSpc>
              <a:buNone/>
              <a:defRPr/>
            </a:pPr>
            <a:r>
              <a:rPr lang="en-US" sz="2000" b="1" dirty="0" smtClean="0"/>
              <a:t>For </a:t>
            </a:r>
            <a:r>
              <a:rPr lang="en-US" sz="2000" b="1" dirty="0"/>
              <a:t>the eight mishaps included in the study, 180 causes were identified. The average number of causes per incident was </a:t>
            </a:r>
            <a:r>
              <a:rPr lang="en-US" sz="2000" b="1" dirty="0" smtClean="0"/>
              <a:t>22.5. </a:t>
            </a:r>
            <a:r>
              <a:rPr lang="en-US" sz="2000" b="1" dirty="0"/>
              <a:t>The number of causes per incident ranged from a minimum of eight causes for the STS-1 SRB IOP event to a maximum of 34 causes for the Apollo 1 fire. </a:t>
            </a:r>
            <a:endParaRPr lang="en-US" sz="2000" b="1" dirty="0" smtClean="0"/>
          </a:p>
          <a:p>
            <a:pPr>
              <a:lnSpc>
                <a:spcPct val="80000"/>
              </a:lnSpc>
              <a:defRPr/>
            </a:pPr>
            <a:endParaRPr lang="en-US" sz="2000" b="1" dirty="0"/>
          </a:p>
          <a:p>
            <a:pPr marL="0" indent="0">
              <a:lnSpc>
                <a:spcPct val="80000"/>
              </a:lnSpc>
              <a:buNone/>
              <a:defRPr/>
            </a:pPr>
            <a:r>
              <a:rPr lang="en-US" sz="2000" b="1" u="sng" dirty="0" smtClean="0"/>
              <a:t>Finding</a:t>
            </a:r>
            <a:r>
              <a:rPr lang="en-US" sz="2000" b="1" dirty="0" smtClean="0"/>
              <a:t>:</a:t>
            </a:r>
          </a:p>
          <a:p>
            <a:pPr marL="0" indent="0">
              <a:lnSpc>
                <a:spcPct val="80000"/>
              </a:lnSpc>
              <a:buNone/>
              <a:defRPr/>
            </a:pPr>
            <a:r>
              <a:rPr lang="en-US" sz="2000" b="1" dirty="0" smtClean="0"/>
              <a:t>Twenty-five </a:t>
            </a:r>
            <a:r>
              <a:rPr lang="en-US" sz="2000" b="1" dirty="0"/>
              <a:t>cause types occurred at least twice (or recurred at least once). The “top nine” most frequent recurring cause types occurred at least five times total in five different mishaps. Seventy-five of the one hundred and seventeen (65%) organizational and dual role recurring causes are included in the nine most frequently recurring cause types.</a:t>
            </a:r>
          </a:p>
          <a:p>
            <a:pPr>
              <a:lnSpc>
                <a:spcPct val="80000"/>
              </a:lnSpc>
              <a:defRPr/>
            </a:pPr>
            <a:endParaRPr lang="en-US" sz="2000" b="1" dirty="0" smtClean="0"/>
          </a:p>
          <a:p>
            <a:pPr>
              <a:lnSpc>
                <a:spcPct val="80000"/>
              </a:lnSpc>
              <a:defRPr/>
            </a:pPr>
            <a:endParaRPr lang="en-US" sz="2000" b="1" dirty="0"/>
          </a:p>
          <a:p>
            <a:pPr>
              <a:lnSpc>
                <a:spcPct val="80000"/>
              </a:lnSpc>
              <a:defRPr/>
            </a:pPr>
            <a:endParaRPr lang="en-US" sz="2000" dirty="0"/>
          </a:p>
          <a:p>
            <a:pPr>
              <a:lnSpc>
                <a:spcPct val="80000"/>
              </a:lnSpc>
              <a:defRPr/>
            </a:pPr>
            <a:endParaRPr lang="en-US" altLang="en-US" sz="1200" b="1" i="1" dirty="0" smtClean="0"/>
          </a:p>
        </p:txBody>
      </p:sp>
      <p:sp>
        <p:nvSpPr>
          <p:cNvPr id="7"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Aggregate Analysis</a:t>
            </a:r>
            <a:endParaRPr lang="en-US" altLang="en-US" sz="2400" b="1" i="1" dirty="0" smtClean="0"/>
          </a:p>
        </p:txBody>
      </p:sp>
    </p:spTree>
    <p:extLst>
      <p:ext uri="{BB962C8B-B14F-4D97-AF65-F5344CB8AC3E}">
        <p14:creationId xmlns:p14="http://schemas.microsoft.com/office/powerpoint/2010/main" val="1173753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152400" y="6400800"/>
            <a:ext cx="4572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smtClean="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b="0" i="0" u="none" strike="noStrike" kern="1200" cap="none" spc="0" normalizeH="0" baseline="0" noProof="0" dirty="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914400" y="838200"/>
            <a:ext cx="8153400" cy="6172200"/>
          </a:xfrm>
        </p:spPr>
        <p:txBody>
          <a:bodyPr>
            <a:normAutofit/>
          </a:bodyPr>
          <a:lstStyle/>
          <a:p>
            <a:pPr marL="0" indent="0">
              <a:lnSpc>
                <a:spcPct val="80000"/>
              </a:lnSpc>
              <a:buNone/>
              <a:defRPr/>
            </a:pPr>
            <a:endParaRPr lang="en-US" sz="2000" dirty="0"/>
          </a:p>
          <a:p>
            <a:pPr>
              <a:lnSpc>
                <a:spcPct val="80000"/>
              </a:lnSpc>
              <a:defRPr/>
            </a:pPr>
            <a:endParaRPr lang="en-US" altLang="en-US" sz="1200" b="1" i="1" dirty="0" smtClean="0"/>
          </a:p>
        </p:txBody>
      </p:sp>
      <p:sp>
        <p:nvSpPr>
          <p:cNvPr id="7"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Aggregate Analysis</a:t>
            </a:r>
            <a:endParaRPr lang="en-US" altLang="en-US" sz="2400" b="1" i="1" dirty="0" smtClean="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990600" y="1447800"/>
            <a:ext cx="7810500" cy="4724400"/>
          </a:xfrm>
          <a:prstGeom prst="rect">
            <a:avLst/>
          </a:prstGeom>
        </p:spPr>
      </p:pic>
      <p:sp>
        <p:nvSpPr>
          <p:cNvPr id="6" name="Rectangle 2"/>
          <p:cNvSpPr txBox="1">
            <a:spLocks noChangeArrowheads="1"/>
          </p:cNvSpPr>
          <p:nvPr/>
        </p:nvSpPr>
        <p:spPr bwMode="auto">
          <a:xfrm>
            <a:off x="987669" y="533400"/>
            <a:ext cx="8001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b="1" kern="1200">
                <a:solidFill>
                  <a:schemeClr val="bg1"/>
                </a:solidFill>
                <a:latin typeface="+mj-lt"/>
                <a:ea typeface="ヒラギノ角ゴ Pro W3" pitchFamily="-105" charset="-128"/>
                <a:cs typeface="ヒラギノ角ゴ Pro W3" pitchFamily="-105" charset="-128"/>
              </a:defRPr>
            </a:lvl1pPr>
            <a:lvl2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a:lstStyle>
          <a:p>
            <a:pPr algn="ctr"/>
            <a:r>
              <a:rPr lang="en-US" altLang="en-US" sz="2400" dirty="0" smtClean="0">
                <a:solidFill>
                  <a:schemeClr val="tx1"/>
                </a:solidFill>
              </a:rPr>
              <a:t>Pareto Analysis of Mishap Recurring Cause Types</a:t>
            </a:r>
          </a:p>
        </p:txBody>
      </p:sp>
      <p:cxnSp>
        <p:nvCxnSpPr>
          <p:cNvPr id="3" name="Straight Connector 2"/>
          <p:cNvCxnSpPr/>
          <p:nvPr/>
        </p:nvCxnSpPr>
        <p:spPr>
          <a:xfrm>
            <a:off x="4876800" y="2057400"/>
            <a:ext cx="0" cy="83820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Arrow Connector 8"/>
          <p:cNvCxnSpPr/>
          <p:nvPr/>
        </p:nvCxnSpPr>
        <p:spPr>
          <a:xfrm flipH="1">
            <a:off x="4419600" y="2438400"/>
            <a:ext cx="4572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4335504" y="2148087"/>
            <a:ext cx="560346" cy="276999"/>
          </a:xfrm>
          <a:prstGeom prst="rect">
            <a:avLst/>
          </a:prstGeom>
          <a:noFill/>
        </p:spPr>
        <p:txBody>
          <a:bodyPr wrap="none" rtlCol="0">
            <a:spAutoFit/>
          </a:bodyPr>
          <a:lstStyle/>
          <a:p>
            <a:r>
              <a:rPr lang="en-US" sz="1200" i="1" dirty="0" smtClean="0"/>
              <a:t>Top 9</a:t>
            </a:r>
          </a:p>
        </p:txBody>
      </p:sp>
    </p:spTree>
    <p:extLst>
      <p:ext uri="{BB962C8B-B14F-4D97-AF65-F5344CB8AC3E}">
        <p14:creationId xmlns:p14="http://schemas.microsoft.com/office/powerpoint/2010/main" val="723972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t>“Top 9” Recurring Cause Types</a:t>
            </a:r>
            <a:endParaRPr lang="en-US" i="1" dirty="0"/>
          </a:p>
        </p:txBody>
      </p:sp>
      <p:sp>
        <p:nvSpPr>
          <p:cNvPr id="3" name="Content Placeholder 2"/>
          <p:cNvSpPr>
            <a:spLocks noGrp="1"/>
          </p:cNvSpPr>
          <p:nvPr>
            <p:ph idx="1"/>
          </p:nvPr>
        </p:nvSpPr>
        <p:spPr>
          <a:xfrm>
            <a:off x="990600" y="1006475"/>
            <a:ext cx="8001000" cy="5029200"/>
          </a:xfrm>
        </p:spPr>
        <p:txBody>
          <a:bodyPr>
            <a:normAutofit/>
          </a:bodyPr>
          <a:lstStyle/>
          <a:p>
            <a:r>
              <a:rPr lang="en-US" sz="2000" b="1" dirty="0" smtClean="0"/>
              <a:t>Inadequate </a:t>
            </a:r>
            <a:r>
              <a:rPr lang="en-US" sz="2000" b="1" dirty="0"/>
              <a:t>technical controls </a:t>
            </a:r>
            <a:r>
              <a:rPr lang="en-US" sz="2000" b="1" dirty="0" smtClean="0"/>
              <a:t>and risk </a:t>
            </a:r>
            <a:r>
              <a:rPr lang="en-US" sz="2000" b="1" dirty="0"/>
              <a:t>management </a:t>
            </a:r>
            <a:r>
              <a:rPr lang="en-US" sz="2000" b="1" dirty="0" smtClean="0"/>
              <a:t>practices</a:t>
            </a:r>
          </a:p>
          <a:p>
            <a:r>
              <a:rPr lang="en-US" sz="2000" b="1" dirty="0" smtClean="0"/>
              <a:t>Incomplete procedures</a:t>
            </a:r>
            <a:endParaRPr lang="en-US" sz="2000" b="1" dirty="0"/>
          </a:p>
          <a:p>
            <a:r>
              <a:rPr lang="en-US" sz="2000" b="1" dirty="0" smtClean="0"/>
              <a:t>System </a:t>
            </a:r>
            <a:r>
              <a:rPr lang="en-US" sz="2000" b="1" dirty="0"/>
              <a:t>design and development </a:t>
            </a:r>
            <a:r>
              <a:rPr lang="en-US" sz="2000" b="1" dirty="0" smtClean="0"/>
              <a:t>issues</a:t>
            </a:r>
          </a:p>
          <a:p>
            <a:r>
              <a:rPr lang="en-US" sz="2000" b="1" dirty="0" smtClean="0"/>
              <a:t>Inadequate </a:t>
            </a:r>
            <a:r>
              <a:rPr lang="en-US" sz="2000" b="1" dirty="0"/>
              <a:t>inspection or </a:t>
            </a:r>
            <a:r>
              <a:rPr lang="en-US" sz="2000" b="1" dirty="0" smtClean="0"/>
              <a:t>secondary verification requirements</a:t>
            </a:r>
            <a:endParaRPr lang="en-US" sz="2000" b="1" dirty="0"/>
          </a:p>
          <a:p>
            <a:r>
              <a:rPr lang="en-US" sz="2000" b="1" dirty="0" smtClean="0"/>
              <a:t>Inadequate organizations learning systems </a:t>
            </a:r>
          </a:p>
          <a:p>
            <a:r>
              <a:rPr lang="en-US" sz="2000" b="1" dirty="0" smtClean="0"/>
              <a:t>Inadequate schedule controls</a:t>
            </a:r>
          </a:p>
          <a:p>
            <a:r>
              <a:rPr lang="en-US" sz="2000" b="1" dirty="0" smtClean="0"/>
              <a:t>Inadequate </a:t>
            </a:r>
            <a:r>
              <a:rPr lang="en-US" sz="2000" b="1" dirty="0"/>
              <a:t>task </a:t>
            </a:r>
            <a:r>
              <a:rPr lang="en-US" sz="2000" b="1" dirty="0" smtClean="0"/>
              <a:t>design/analyses processes</a:t>
            </a:r>
          </a:p>
          <a:p>
            <a:r>
              <a:rPr lang="en-US" sz="2000" b="1" dirty="0" smtClean="0"/>
              <a:t>Organizational design issues</a:t>
            </a:r>
          </a:p>
          <a:p>
            <a:r>
              <a:rPr lang="en-US" sz="2000" b="1" dirty="0"/>
              <a:t>O</a:t>
            </a:r>
            <a:r>
              <a:rPr lang="en-US" sz="2000" b="1" dirty="0" smtClean="0"/>
              <a:t>rganizational </a:t>
            </a:r>
            <a:r>
              <a:rPr lang="en-US" sz="2000" b="1" dirty="0"/>
              <a:t>safety </a:t>
            </a:r>
            <a:r>
              <a:rPr lang="en-US" sz="2000" b="1" dirty="0" smtClean="0"/>
              <a:t>culture issues</a:t>
            </a:r>
            <a:endParaRPr lang="en-US" sz="2000" b="1" dirty="0"/>
          </a:p>
        </p:txBody>
      </p:sp>
      <p:sp>
        <p:nvSpPr>
          <p:cNvPr id="4" name="Date Placeholder 3"/>
          <p:cNvSpPr>
            <a:spLocks noGrp="1"/>
          </p:cNvSpPr>
          <p:nvPr>
            <p:ph type="dt" sz="half" idx="10"/>
          </p:nvPr>
        </p:nvSpPr>
        <p:spPr/>
        <p:txBody>
          <a:bodyPr/>
          <a:lstStyle/>
          <a:p>
            <a:pPr>
              <a:defRPr/>
            </a:pPr>
            <a:r>
              <a:rPr lang="en-US" smtClean="0"/>
              <a:t>12/17/19</a:t>
            </a:r>
            <a:endParaRPr lang="en-US" dirty="0"/>
          </a:p>
        </p:txBody>
      </p:sp>
      <p:sp>
        <p:nvSpPr>
          <p:cNvPr id="5" name="Footer Placeholder 4"/>
          <p:cNvSpPr>
            <a:spLocks noGrp="1"/>
          </p:cNvSpPr>
          <p:nvPr>
            <p:ph type="ftr" sz="quarter" idx="11"/>
          </p:nvPr>
        </p:nvSpPr>
        <p:spPr/>
        <p:txBody>
          <a:bodyPr/>
          <a:lstStyle/>
          <a:p>
            <a:pPr>
              <a:defRPr/>
            </a:pPr>
            <a:r>
              <a:rPr lang="en-US" smtClean="0"/>
              <a:t>Wire to Wire: </a:t>
            </a:r>
            <a:r>
              <a:rPr lang="en-US" i="1" smtClean="0"/>
              <a:t>Swissair 111 Crash</a:t>
            </a:r>
            <a:endParaRPr lang="en-US" i="1" dirty="0"/>
          </a:p>
        </p:txBody>
      </p:sp>
      <p:sp>
        <p:nvSpPr>
          <p:cNvPr id="6" name="Slide Number Placeholder 5"/>
          <p:cNvSpPr>
            <a:spLocks noGrp="1"/>
          </p:cNvSpPr>
          <p:nvPr>
            <p:ph type="sldNum" sz="quarter" idx="12"/>
          </p:nvPr>
        </p:nvSpPr>
        <p:spPr/>
        <p:txBody>
          <a:bodyPr/>
          <a:lstStyle/>
          <a:p>
            <a:pPr>
              <a:defRPr/>
            </a:pPr>
            <a:fld id="{4F740343-C196-4B7D-A627-8E75BB421596}" type="slidenum">
              <a:rPr lang="en-US" smtClean="0"/>
              <a:pPr>
                <a:defRPr/>
              </a:pPr>
              <a:t>16</a:t>
            </a:fld>
            <a:endParaRPr lang="en-US" dirty="0"/>
          </a:p>
        </p:txBody>
      </p:sp>
    </p:spTree>
    <p:extLst>
      <p:ext uri="{BB962C8B-B14F-4D97-AF65-F5344CB8AC3E}">
        <p14:creationId xmlns:p14="http://schemas.microsoft.com/office/powerpoint/2010/main" val="86539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b="0" i="0" u="none" strike="noStrike" kern="1200" cap="none" spc="0" normalizeH="0" baseline="0" noProof="0" dirty="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838200" y="685800"/>
            <a:ext cx="8115300" cy="6172200"/>
          </a:xfrm>
        </p:spPr>
        <p:txBody>
          <a:bodyPr>
            <a:normAutofit/>
          </a:bodyPr>
          <a:lstStyle/>
          <a:p>
            <a:pPr marL="0" indent="0">
              <a:buNone/>
            </a:pPr>
            <a:r>
              <a:rPr lang="en-US" sz="1600" u="sng" dirty="0" smtClean="0"/>
              <a:t>Finding</a:t>
            </a:r>
            <a:r>
              <a:rPr lang="en-US" sz="1600" dirty="0" smtClean="0"/>
              <a:t>:</a:t>
            </a:r>
          </a:p>
          <a:p>
            <a:pPr marL="0" indent="0">
              <a:buNone/>
            </a:pPr>
            <a:r>
              <a:rPr lang="en-US" sz="1600" dirty="0" smtClean="0"/>
              <a:t>Sixteen </a:t>
            </a:r>
            <a:r>
              <a:rPr lang="en-US" sz="1600" dirty="0"/>
              <a:t>occurrences of </a:t>
            </a:r>
            <a:r>
              <a:rPr lang="en-US" sz="1600" b="1" i="1" dirty="0"/>
              <a:t>“</a:t>
            </a:r>
            <a:r>
              <a:rPr lang="en-US" sz="1600" b="1" i="1" u="sng" dirty="0"/>
              <a:t>inadequate technical controls or technical risk management practices</a:t>
            </a:r>
            <a:r>
              <a:rPr lang="en-US" sz="1600" b="1" i="1" dirty="0"/>
              <a:t>”</a:t>
            </a:r>
            <a:r>
              <a:rPr lang="en-US" sz="1600" b="1" dirty="0"/>
              <a:t> </a:t>
            </a:r>
            <a:r>
              <a:rPr lang="en-US" sz="1600" dirty="0"/>
              <a:t>contributed to all eight (100%) of the incidents studied. Six of the sixteen occurrences (37.5%) were inadequate safety reviews/analyses with tools (e.g., hazard analyses or system safety analyses). Five of the sixteen (31.3%) were due to technical issues not being sufficiently analyzed with tools (e.g., failure modes and effects analyses (FMEA’s), process-FMEA’s, and quantitative risk assessments). Four of the sixteen occurrences (25.0%) were inadequate readiness reviews. The remaining single occurrence (6.2%) was a case where an aggregation of incremental technical risks was not </a:t>
            </a:r>
            <a:r>
              <a:rPr lang="en-US" sz="1600" dirty="0" smtClean="0"/>
              <a:t>performed.</a:t>
            </a:r>
            <a:endParaRPr lang="en-US" altLang="en-US" sz="1600" i="1" dirty="0" smtClean="0"/>
          </a:p>
        </p:txBody>
      </p:sp>
      <p:sp>
        <p:nvSpPr>
          <p:cNvPr id="7" name="Rectangle 2"/>
          <p:cNvSpPr>
            <a:spLocks noGrp="1" noChangeArrowheads="1"/>
          </p:cNvSpPr>
          <p:nvPr>
            <p:ph type="title"/>
          </p:nvPr>
        </p:nvSpPr>
        <p:spPr>
          <a:xfrm>
            <a:off x="1175238" y="-228600"/>
            <a:ext cx="8001000" cy="1143000"/>
          </a:xfrm>
        </p:spPr>
        <p:txBody>
          <a:bodyPr/>
          <a:lstStyle/>
          <a:p>
            <a:pPr algn="ctr"/>
            <a:r>
              <a:rPr lang="en-US" altLang="en-US" sz="2400" b="1" i="1" dirty="0" smtClean="0"/>
              <a:t>Study</a:t>
            </a:r>
            <a:r>
              <a:rPr lang="en-US" altLang="en-US" sz="2400" i="1" dirty="0" smtClean="0"/>
              <a:t> Results – Top 9 Recurring Cause Types (</a:t>
            </a:r>
            <a:r>
              <a:rPr lang="en-US" altLang="en-US" sz="2400" b="1" i="1" dirty="0" smtClean="0"/>
              <a:t>1 of 9)</a:t>
            </a:r>
          </a:p>
        </p:txBody>
      </p:sp>
      <p:pic>
        <p:nvPicPr>
          <p:cNvPr id="2" name="Picture 1"/>
          <p:cNvPicPr>
            <a:picLocks noChangeAspect="1"/>
          </p:cNvPicPr>
          <p:nvPr/>
        </p:nvPicPr>
        <p:blipFill>
          <a:blip r:embed="rId3"/>
          <a:stretch>
            <a:fillRect/>
          </a:stretch>
        </p:blipFill>
        <p:spPr>
          <a:xfrm>
            <a:off x="3172569" y="3038326"/>
            <a:ext cx="4044454" cy="2682875"/>
          </a:xfrm>
          <a:prstGeom prst="rect">
            <a:avLst/>
          </a:prstGeom>
        </p:spPr>
      </p:pic>
      <p:sp>
        <p:nvSpPr>
          <p:cNvPr id="6" name="Rectangle 5"/>
          <p:cNvSpPr/>
          <p:nvPr/>
        </p:nvSpPr>
        <p:spPr>
          <a:xfrm>
            <a:off x="457200" y="5721201"/>
            <a:ext cx="8686800" cy="1000274"/>
          </a:xfrm>
          <a:prstGeom prst="rect">
            <a:avLst/>
          </a:prstGeom>
        </p:spPr>
        <p:txBody>
          <a:bodyPr wrap="square">
            <a:spAutoFit/>
          </a:bodyPr>
          <a:lstStyle/>
          <a:p>
            <a:pPr marL="742950" lvl="1" indent="-285750">
              <a:lnSpc>
                <a:spcPct val="80000"/>
              </a:lnSpc>
              <a:spcBef>
                <a:spcPct val="20000"/>
              </a:spcBef>
              <a:buClr>
                <a:srgbClr val="CC0000"/>
              </a:buClr>
              <a:buSzPct val="70000"/>
              <a:buFont typeface="Wingdings" pitchFamily="2" charset="2"/>
              <a:buNone/>
              <a:defRPr/>
            </a:pPr>
            <a:r>
              <a:rPr lang="en-US" sz="1400" b="1" kern="0" dirty="0" smtClean="0">
                <a:solidFill>
                  <a:srgbClr val="0070C0"/>
                </a:solidFill>
              </a:rPr>
              <a:t>    “</a:t>
            </a:r>
            <a:r>
              <a:rPr lang="en-US" sz="1400" b="1" i="1" kern="0" dirty="0" smtClean="0">
                <a:solidFill>
                  <a:srgbClr val="0070C0"/>
                </a:solidFill>
              </a:rPr>
              <a:t>Risks identified are rarely realized, risks realized were rarely identified</a:t>
            </a:r>
            <a:r>
              <a:rPr lang="en-US" sz="1400" b="1" kern="0" dirty="0" smtClean="0">
                <a:solidFill>
                  <a:srgbClr val="0070C0"/>
                </a:solidFill>
              </a:rPr>
              <a:t>.”   </a:t>
            </a:r>
            <a:endParaRPr lang="en-US" sz="1400" b="1" kern="0" dirty="0">
              <a:solidFill>
                <a:srgbClr val="0070C0"/>
              </a:solidFill>
            </a:endParaRPr>
          </a:p>
          <a:p>
            <a:pPr marL="742950" lvl="1" indent="-285750">
              <a:lnSpc>
                <a:spcPct val="80000"/>
              </a:lnSpc>
              <a:spcBef>
                <a:spcPct val="20000"/>
              </a:spcBef>
              <a:buClr>
                <a:srgbClr val="CC0000"/>
              </a:buClr>
              <a:buSzPct val="70000"/>
              <a:buFont typeface="Wingdings" pitchFamily="2" charset="2"/>
              <a:buNone/>
              <a:defRPr/>
            </a:pPr>
            <a:r>
              <a:rPr lang="en-US" sz="1100" b="1" i="1" kern="0" dirty="0">
                <a:solidFill>
                  <a:srgbClr val="0070C0"/>
                </a:solidFill>
              </a:rPr>
              <a:t>				</a:t>
            </a:r>
            <a:r>
              <a:rPr lang="en-US" sz="1100" b="1" i="1" kern="0" dirty="0" smtClean="0">
                <a:solidFill>
                  <a:srgbClr val="0070C0"/>
                </a:solidFill>
              </a:rPr>
              <a:t>Aerospace Corporation Study, “Technical Risk Identification at Program 				Inception,” U.S. Space Program Mission Assurance Workshop, May 8, 2014</a:t>
            </a:r>
            <a:endParaRPr lang="en-US" sz="1400" b="1" kern="0" dirty="0">
              <a:solidFill>
                <a:srgbClr val="0070C0"/>
              </a:solidFill>
            </a:endParaRPr>
          </a:p>
          <a:p>
            <a:pPr marL="342900" indent="-342900">
              <a:lnSpc>
                <a:spcPct val="80000"/>
              </a:lnSpc>
              <a:spcBef>
                <a:spcPct val="20000"/>
              </a:spcBef>
              <a:buClr>
                <a:srgbClr val="FFFF00"/>
              </a:buClr>
              <a:buSzPct val="80000"/>
              <a:buFont typeface="Wingdings" pitchFamily="2" charset="2"/>
              <a:buNone/>
              <a:defRPr/>
            </a:pPr>
            <a:endParaRPr lang="en-US" sz="2800" b="1" kern="0" dirty="0">
              <a:solidFill>
                <a:srgbClr val="0070C0"/>
              </a:solidFill>
            </a:endParaRPr>
          </a:p>
        </p:txBody>
      </p:sp>
    </p:spTree>
    <p:extLst>
      <p:ext uri="{BB962C8B-B14F-4D97-AF65-F5344CB8AC3E}">
        <p14:creationId xmlns:p14="http://schemas.microsoft.com/office/powerpoint/2010/main" val="2635166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817685" y="723900"/>
            <a:ext cx="8115300" cy="6172200"/>
          </a:xfrm>
        </p:spPr>
        <p:txBody>
          <a:bodyPr>
            <a:normAutofit/>
          </a:bodyPr>
          <a:lstStyle/>
          <a:p>
            <a:pPr marL="0" indent="0">
              <a:buNone/>
              <a:defRPr/>
            </a:pPr>
            <a:r>
              <a:rPr lang="en-US" altLang="en-US" sz="1600" b="1" i="1" dirty="0" smtClean="0"/>
              <a:t>Examples:</a:t>
            </a:r>
          </a:p>
          <a:p>
            <a:pPr lvl="0"/>
            <a:r>
              <a:rPr lang="en-US" sz="1400" dirty="0"/>
              <a:t>SpaceShipTwo. The system safety analysis (SSA) process was inadequate because it resulted in an analysis that failed to: (1) identify that a single human error could lead to unintended feather operation during the boost phase, and (2) consider the need to more rigorously verify and validate the effectiveness of the planned mitigation measures [ref. 16].</a:t>
            </a:r>
          </a:p>
          <a:p>
            <a:pPr lvl="0"/>
            <a:r>
              <a:rPr lang="en-US" sz="1400" dirty="0">
                <a:solidFill>
                  <a:srgbClr val="0070C0"/>
                </a:solidFill>
              </a:rPr>
              <a:t>Soyuz 1. The process failure mode of the primary and secondary parachute's malfunction (stuck in its container due to damage incurred during TPS baking) and the consequences of that failure were not considered in the design of the parachute system [refs. 7, 8].</a:t>
            </a:r>
          </a:p>
          <a:p>
            <a:pPr lvl="0"/>
            <a:r>
              <a:rPr lang="en-US" sz="1400" dirty="0"/>
              <a:t>Ares-1X. Even though the parachute riser lines were approximately four times longer than the riser lines on the SSP orbiter drag chute, there was no requirement for engineering to perform a first-time loads analysis of the test setup or a readiness review for the initial Ares-1X parachute static strip test [ref. 15].</a:t>
            </a:r>
          </a:p>
          <a:p>
            <a:pPr lvl="0"/>
            <a:r>
              <a:rPr lang="en-US" sz="1400" dirty="0">
                <a:solidFill>
                  <a:srgbClr val="0070C0"/>
                </a:solidFill>
              </a:rPr>
              <a:t>Skylab 1. “Despite six years of progressive reviews and certifications</a:t>
            </a:r>
            <a:r>
              <a:rPr lang="en-US" sz="1400" dirty="0" smtClean="0">
                <a:solidFill>
                  <a:srgbClr val="0070C0"/>
                </a:solidFill>
              </a:rPr>
              <a:t>, </a:t>
            </a:r>
            <a:r>
              <a:rPr lang="en-US" sz="1400" dirty="0">
                <a:solidFill>
                  <a:srgbClr val="0070C0"/>
                </a:solidFill>
              </a:rPr>
              <a:t>two major hazards eluded discovery until actual flight: aerodynamic load effects on the meteoroid shield and </a:t>
            </a:r>
            <a:r>
              <a:rPr lang="en-US" sz="1400" dirty="0" err="1">
                <a:solidFill>
                  <a:srgbClr val="0070C0"/>
                </a:solidFill>
              </a:rPr>
              <a:t>aeroelastic</a:t>
            </a:r>
            <a:r>
              <a:rPr lang="en-US" sz="1400" dirty="0">
                <a:solidFill>
                  <a:srgbClr val="0070C0"/>
                </a:solidFill>
              </a:rPr>
              <a:t> interactions between the shield and its external pressure environment during launch escaped otherwise rigorous design, research and test engineers working under experienced and competent leadership” [ref. 9].</a:t>
            </a:r>
          </a:p>
        </p:txBody>
      </p:sp>
      <p:pic>
        <p:nvPicPr>
          <p:cNvPr id="2" name="Picture 1"/>
          <p:cNvPicPr>
            <a:picLocks noChangeAspect="1"/>
          </p:cNvPicPr>
          <p:nvPr/>
        </p:nvPicPr>
        <p:blipFill>
          <a:blip r:embed="rId3"/>
          <a:stretch>
            <a:fillRect/>
          </a:stretch>
        </p:blipFill>
        <p:spPr>
          <a:xfrm>
            <a:off x="3124200" y="4664075"/>
            <a:ext cx="3448483" cy="2057400"/>
          </a:xfrm>
          <a:prstGeom prst="rect">
            <a:avLst/>
          </a:prstGeom>
        </p:spPr>
      </p:pic>
      <p:sp>
        <p:nvSpPr>
          <p:cNvPr id="7"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Top 9 Recurring Cause Types (</a:t>
            </a:r>
            <a:r>
              <a:rPr lang="en-US" altLang="en-US" sz="2400" b="1" i="1" dirty="0" smtClean="0"/>
              <a:t>1 of 9)</a:t>
            </a:r>
          </a:p>
        </p:txBody>
      </p:sp>
    </p:spTree>
    <p:extLst>
      <p:ext uri="{BB962C8B-B14F-4D97-AF65-F5344CB8AC3E}">
        <p14:creationId xmlns:p14="http://schemas.microsoft.com/office/powerpoint/2010/main" val="2846005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838200" y="687238"/>
            <a:ext cx="8153400" cy="6172200"/>
          </a:xfrm>
        </p:spPr>
        <p:txBody>
          <a:bodyPr>
            <a:normAutofit/>
          </a:bodyPr>
          <a:lstStyle/>
          <a:p>
            <a:pPr marL="0" indent="0">
              <a:buNone/>
              <a:defRPr/>
            </a:pPr>
            <a:r>
              <a:rPr lang="en-US" sz="1800" u="sng" dirty="0" smtClean="0"/>
              <a:t>Finding</a:t>
            </a:r>
            <a:r>
              <a:rPr lang="en-US" sz="1800" dirty="0" smtClean="0"/>
              <a:t>:</a:t>
            </a:r>
          </a:p>
          <a:p>
            <a:pPr marL="0" indent="0">
              <a:buNone/>
              <a:defRPr/>
            </a:pPr>
            <a:r>
              <a:rPr lang="en-US" sz="1800" dirty="0" smtClean="0"/>
              <a:t>Twelve </a:t>
            </a:r>
            <a:r>
              <a:rPr lang="en-US" sz="1800" dirty="0"/>
              <a:t>occurrences of </a:t>
            </a:r>
            <a:r>
              <a:rPr lang="en-US" sz="1800" b="1" i="1" dirty="0"/>
              <a:t>“</a:t>
            </a:r>
            <a:r>
              <a:rPr lang="en-US" sz="1800" b="1" i="1" u="sng" dirty="0"/>
              <a:t>incomplete procedures</a:t>
            </a:r>
            <a:r>
              <a:rPr lang="en-US" sz="1800" b="1" i="1" dirty="0"/>
              <a:t>” </a:t>
            </a:r>
            <a:r>
              <a:rPr lang="en-US" sz="1800" dirty="0"/>
              <a:t>affected seven of the eight incidents studied (87.5%). When issues with incomplete procedures were identified as a cause of an incident in this study, eight (67%) of those occurrences were attributed, more specifically, to missing steps in the procedure to satisfy hazardous constraints, describe the test setup, and communicate cautions and warnings. The remaining four (33%) occurrences were attributable to the situation not being covered by a written procedure (e.g., emergency or contingency situation</a:t>
            </a:r>
            <a:r>
              <a:rPr lang="en-US" sz="1800" dirty="0" smtClean="0"/>
              <a:t>).</a:t>
            </a:r>
          </a:p>
        </p:txBody>
      </p:sp>
      <p:sp>
        <p:nvSpPr>
          <p:cNvPr id="7" name="Rectangle 2"/>
          <p:cNvSpPr>
            <a:spLocks noGrp="1" noChangeArrowheads="1"/>
          </p:cNvSpPr>
          <p:nvPr>
            <p:ph type="title"/>
          </p:nvPr>
        </p:nvSpPr>
        <p:spPr>
          <a:xfrm>
            <a:off x="990600" y="-228600"/>
            <a:ext cx="8001000" cy="1143000"/>
          </a:xfrm>
        </p:spPr>
        <p:txBody>
          <a:bodyPr/>
          <a:lstStyle/>
          <a:p>
            <a:pPr algn="ctr"/>
            <a:r>
              <a:rPr lang="en-US" altLang="en-US" sz="2400" i="1" dirty="0" smtClean="0"/>
              <a:t>Study Results – Top 9 </a:t>
            </a:r>
            <a:r>
              <a:rPr lang="en-US" altLang="en-US" sz="2400" b="1" i="1" dirty="0" smtClean="0"/>
              <a:t>Recurring Causes (2 of 9)</a:t>
            </a:r>
          </a:p>
        </p:txBody>
      </p:sp>
      <p:pic>
        <p:nvPicPr>
          <p:cNvPr id="2" name="Picture 1"/>
          <p:cNvPicPr>
            <a:picLocks noChangeAspect="1"/>
          </p:cNvPicPr>
          <p:nvPr/>
        </p:nvPicPr>
        <p:blipFill>
          <a:blip r:embed="rId3"/>
          <a:stretch>
            <a:fillRect/>
          </a:stretch>
        </p:blipFill>
        <p:spPr>
          <a:xfrm>
            <a:off x="2514600" y="3200400"/>
            <a:ext cx="4171950" cy="2695575"/>
          </a:xfrm>
          <a:prstGeom prst="rect">
            <a:avLst/>
          </a:prstGeom>
        </p:spPr>
      </p:pic>
      <p:sp>
        <p:nvSpPr>
          <p:cNvPr id="3" name="Rectangle 2"/>
          <p:cNvSpPr/>
          <p:nvPr/>
        </p:nvSpPr>
        <p:spPr>
          <a:xfrm>
            <a:off x="304800" y="5679176"/>
            <a:ext cx="8686800" cy="1015663"/>
          </a:xfrm>
          <a:prstGeom prst="rect">
            <a:avLst/>
          </a:prstGeom>
        </p:spPr>
        <p:txBody>
          <a:bodyPr wrap="square">
            <a:spAutoFit/>
          </a:bodyPr>
          <a:lstStyle/>
          <a:p>
            <a:pPr lvl="1">
              <a:spcAft>
                <a:spcPct val="50000"/>
              </a:spcAft>
            </a:pPr>
            <a:r>
              <a:rPr lang="en-US" altLang="en-US" sz="1200" b="1" i="1" dirty="0" smtClean="0">
                <a:solidFill>
                  <a:srgbClr val="0070C0"/>
                </a:solidFill>
              </a:rPr>
              <a:t>“</a:t>
            </a:r>
            <a:r>
              <a:rPr lang="en-US" altLang="en-US" sz="1200" b="1" i="1" dirty="0">
                <a:solidFill>
                  <a:srgbClr val="0070C0"/>
                </a:solidFill>
              </a:rPr>
              <a:t>How do we achieve engineering excellence?  I see it in terms of four guiding principles: </a:t>
            </a:r>
            <a:r>
              <a:rPr lang="en-US" altLang="en-US" sz="1200" b="1" i="1" u="sng" dirty="0">
                <a:solidFill>
                  <a:srgbClr val="0070C0"/>
                </a:solidFill>
              </a:rPr>
              <a:t>clearly documented policies and procedures</a:t>
            </a:r>
            <a:r>
              <a:rPr lang="en-US" altLang="en-US" sz="1200" b="1" i="1" dirty="0">
                <a:solidFill>
                  <a:srgbClr val="0070C0"/>
                </a:solidFill>
              </a:rPr>
              <a:t>, effective training and development, engineering rigor, and open communication. All are necessary to enable people to perform at their best in the unique context of NASA, a high-reliability organization that builds one-of-a-kind systems." </a:t>
            </a:r>
            <a:r>
              <a:rPr lang="en-US" altLang="en-US" sz="1200" b="1" i="1" dirty="0" smtClean="0">
                <a:solidFill>
                  <a:srgbClr val="0070C0"/>
                </a:solidFill>
              </a:rPr>
              <a:t> 							Chris </a:t>
            </a:r>
            <a:r>
              <a:rPr lang="en-US" altLang="en-US" sz="1200" b="1" i="1" dirty="0" err="1">
                <a:solidFill>
                  <a:srgbClr val="0070C0"/>
                </a:solidFill>
              </a:rPr>
              <a:t>Scolese</a:t>
            </a:r>
            <a:r>
              <a:rPr lang="en-US" altLang="en-US" sz="1200" b="1" i="1" dirty="0">
                <a:solidFill>
                  <a:srgbClr val="0070C0"/>
                </a:solidFill>
              </a:rPr>
              <a:t>, </a:t>
            </a:r>
            <a:r>
              <a:rPr lang="en-US" altLang="en-US" sz="1200" b="1" i="1" dirty="0" smtClean="0">
                <a:solidFill>
                  <a:srgbClr val="0070C0"/>
                </a:solidFill>
              </a:rPr>
              <a:t>former NASA </a:t>
            </a:r>
            <a:r>
              <a:rPr lang="en-US" altLang="en-US" sz="1200" b="1" i="1" dirty="0">
                <a:solidFill>
                  <a:srgbClr val="0070C0"/>
                </a:solidFill>
              </a:rPr>
              <a:t>Chief </a:t>
            </a:r>
            <a:r>
              <a:rPr lang="en-US" altLang="en-US" sz="1200" b="1" i="1" dirty="0" smtClean="0">
                <a:solidFill>
                  <a:srgbClr val="0070C0"/>
                </a:solidFill>
              </a:rPr>
              <a:t>Engineer and GSC CD</a:t>
            </a:r>
            <a:endParaRPr lang="en-US" sz="1200" b="1" i="1" dirty="0">
              <a:solidFill>
                <a:srgbClr val="0070C0"/>
              </a:solidFill>
            </a:endParaRPr>
          </a:p>
        </p:txBody>
      </p:sp>
    </p:spTree>
    <p:extLst>
      <p:ext uri="{BB962C8B-B14F-4D97-AF65-F5344CB8AC3E}">
        <p14:creationId xmlns:p14="http://schemas.microsoft.com/office/powerpoint/2010/main" val="3435287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sz="1600"/>
              <a:pPr>
                <a:defRPr/>
              </a:pPr>
              <a:t>2</a:t>
            </a:fld>
            <a:endParaRPr lang="en-US" sz="1600" dirty="0"/>
          </a:p>
        </p:txBody>
      </p:sp>
      <p:sp>
        <p:nvSpPr>
          <p:cNvPr id="6147" name="Rectangle 2"/>
          <p:cNvSpPr>
            <a:spLocks noGrp="1" noChangeArrowheads="1"/>
          </p:cNvSpPr>
          <p:nvPr>
            <p:ph type="title"/>
          </p:nvPr>
        </p:nvSpPr>
        <p:spPr>
          <a:xfrm>
            <a:off x="609600" y="-228600"/>
            <a:ext cx="8001000" cy="1143000"/>
          </a:xfrm>
        </p:spPr>
        <p:txBody>
          <a:bodyPr/>
          <a:lstStyle/>
          <a:p>
            <a:pPr algn="ctr"/>
            <a:r>
              <a:rPr lang="en-US" altLang="en-US" sz="2800" b="1" i="1" dirty="0" smtClean="0"/>
              <a:t>Background</a:t>
            </a:r>
          </a:p>
        </p:txBody>
      </p:sp>
      <p:sp>
        <p:nvSpPr>
          <p:cNvPr id="6148" name="Rectangle 3"/>
          <p:cNvSpPr>
            <a:spLocks noGrp="1" noChangeArrowheads="1"/>
          </p:cNvSpPr>
          <p:nvPr>
            <p:ph type="body" idx="1"/>
          </p:nvPr>
        </p:nvSpPr>
        <p:spPr>
          <a:xfrm>
            <a:off x="914400" y="685800"/>
            <a:ext cx="8229600" cy="5670550"/>
          </a:xfrm>
        </p:spPr>
        <p:txBody>
          <a:bodyPr>
            <a:normAutofit fontScale="92500" lnSpcReduction="10000"/>
          </a:bodyPr>
          <a:lstStyle/>
          <a:p>
            <a:r>
              <a:rPr lang="en-US" sz="1600" b="1" dirty="0" smtClean="0"/>
              <a:t>Recurring cause study </a:t>
            </a:r>
            <a:r>
              <a:rPr lang="en-US" sz="1600" b="1" dirty="0"/>
              <a:t>goal: </a:t>
            </a:r>
            <a:r>
              <a:rPr lang="en-US" sz="1600" b="1" dirty="0" smtClean="0"/>
              <a:t>Using </a:t>
            </a:r>
            <a:r>
              <a:rPr lang="en-US" sz="1600" b="1" dirty="0"/>
              <a:t>selected </a:t>
            </a:r>
            <a:r>
              <a:rPr lang="en-US" sz="1600" b="1" dirty="0" smtClean="0"/>
              <a:t>flight </a:t>
            </a:r>
            <a:r>
              <a:rPr lang="en-US" sz="1600" b="1" dirty="0"/>
              <a:t>test/early operations mishap </a:t>
            </a:r>
            <a:r>
              <a:rPr lang="en-US" sz="1600" b="1" dirty="0" smtClean="0"/>
              <a:t>investigations, </a:t>
            </a:r>
            <a:r>
              <a:rPr lang="en-US" sz="1600" b="1" dirty="0"/>
              <a:t>identify recurring factor patterns </a:t>
            </a:r>
            <a:r>
              <a:rPr lang="en-US" sz="1600" b="1" dirty="0" smtClean="0"/>
              <a:t>and provide results to current human spaceflight programs to inform </a:t>
            </a:r>
            <a:r>
              <a:rPr lang="en-US" sz="1600" b="1" dirty="0"/>
              <a:t>and stimulate </a:t>
            </a:r>
            <a:r>
              <a:rPr lang="en-US" sz="1600" b="1" dirty="0" smtClean="0"/>
              <a:t>their mishap risk </a:t>
            </a:r>
            <a:r>
              <a:rPr lang="en-US" sz="1600" b="1" dirty="0"/>
              <a:t>management </a:t>
            </a:r>
            <a:r>
              <a:rPr lang="en-US" sz="1600" b="1" dirty="0" smtClean="0"/>
              <a:t>efforts.</a:t>
            </a:r>
            <a:endParaRPr lang="en-US" altLang="en-US" sz="1600" b="1" dirty="0" smtClean="0"/>
          </a:p>
          <a:p>
            <a:pPr lvl="1"/>
            <a:r>
              <a:rPr lang="en-US" sz="1600" b="1" dirty="0" smtClean="0">
                <a:latin typeface="Arial" charset="0"/>
              </a:rPr>
              <a:t>“</a:t>
            </a:r>
            <a:r>
              <a:rPr lang="en-US" sz="1400" b="1" dirty="0">
                <a:latin typeface="Arial" charset="0"/>
              </a:rPr>
              <a:t>The NESC gains insight into the technical activities of programs/projects through…systems engineering reviews and independent trend or pattern analyses of program/project technical problems, technical issues, mishaps, and close calls within and across programs/projects.” </a:t>
            </a:r>
            <a:r>
              <a:rPr lang="en-US" sz="1400" b="1" dirty="0" smtClean="0">
                <a:latin typeface="Arial" charset="0"/>
              </a:rPr>
              <a:t>(NESC </a:t>
            </a:r>
            <a:r>
              <a:rPr lang="en-US" sz="1400" b="1" dirty="0">
                <a:latin typeface="Arial" charset="0"/>
              </a:rPr>
              <a:t>Management </a:t>
            </a:r>
            <a:r>
              <a:rPr lang="en-US" sz="1400" b="1" dirty="0" smtClean="0">
                <a:latin typeface="Arial" charset="0"/>
              </a:rPr>
              <a:t>Plan)</a:t>
            </a:r>
          </a:p>
          <a:p>
            <a:pPr lvl="1"/>
            <a:r>
              <a:rPr lang="en-US" sz="1400" b="1" dirty="0" smtClean="0"/>
              <a:t>"</a:t>
            </a:r>
            <a:r>
              <a:rPr lang="en-US" sz="1400" b="1" dirty="0"/>
              <a:t>The NSC will conduct …special studies…at the request of Centers, programs and projects to provide trends within Centers, programs, projects, or facility activities</a:t>
            </a:r>
            <a:r>
              <a:rPr lang="en-US" sz="1400" b="1" dirty="0" smtClean="0"/>
              <a:t>.“ (NSC </a:t>
            </a:r>
            <a:r>
              <a:rPr lang="en-US" sz="1400" b="1" dirty="0"/>
              <a:t>Implementation </a:t>
            </a:r>
            <a:r>
              <a:rPr lang="en-US" sz="1400" b="1" dirty="0" smtClean="0"/>
              <a:t>Plan)</a:t>
            </a:r>
          </a:p>
          <a:p>
            <a:pPr lvl="1"/>
            <a:endParaRPr lang="en-US" sz="800" b="1" dirty="0" smtClean="0"/>
          </a:p>
          <a:p>
            <a:r>
              <a:rPr lang="en-US" sz="1600" b="1" dirty="0" smtClean="0"/>
              <a:t>Modeled after NESC recurring anomalies studies for Space Shuttle and ISS programs using Problem Reporting and Corrective Action (PRACA) database</a:t>
            </a:r>
          </a:p>
          <a:p>
            <a:endParaRPr lang="en-US" sz="900" b="1" dirty="0" smtClean="0"/>
          </a:p>
          <a:p>
            <a:r>
              <a:rPr lang="en-US" sz="1600" b="1" dirty="0" smtClean="0"/>
              <a:t>Study results can provide current human spaceflight programs with </a:t>
            </a:r>
            <a:r>
              <a:rPr lang="en-US" sz="1600" b="1" dirty="0"/>
              <a:t>data </a:t>
            </a:r>
            <a:r>
              <a:rPr lang="en-US" sz="1600" b="1" dirty="0" smtClean="0"/>
              <a:t>and examples to seed discussions and questions such as: </a:t>
            </a:r>
          </a:p>
          <a:p>
            <a:pPr lvl="1"/>
            <a:r>
              <a:rPr lang="en-US" sz="1400" b="1" dirty="0" smtClean="0"/>
              <a:t>What </a:t>
            </a:r>
            <a:r>
              <a:rPr lang="en-US" sz="1400" b="1" dirty="0"/>
              <a:t>else can be done within my area of responsibility </a:t>
            </a:r>
            <a:r>
              <a:rPr lang="en-US" sz="1400" b="1" dirty="0" smtClean="0"/>
              <a:t>to ensure crew safety? </a:t>
            </a:r>
          </a:p>
          <a:p>
            <a:pPr lvl="1"/>
            <a:r>
              <a:rPr lang="en-US" sz="1400" b="1" dirty="0" smtClean="0"/>
              <a:t>What </a:t>
            </a:r>
            <a:r>
              <a:rPr lang="en-US" sz="1400" b="1" dirty="0"/>
              <a:t>are we doing now that needs to be improved? </a:t>
            </a:r>
            <a:endParaRPr lang="en-US" sz="1400" b="1" dirty="0" smtClean="0"/>
          </a:p>
          <a:p>
            <a:pPr lvl="1"/>
            <a:r>
              <a:rPr lang="en-US" sz="1400" b="1" dirty="0" smtClean="0"/>
              <a:t>What </a:t>
            </a:r>
            <a:r>
              <a:rPr lang="en-US" sz="1400" b="1" dirty="0"/>
              <a:t>could </a:t>
            </a:r>
            <a:r>
              <a:rPr lang="en-US" sz="1400" b="1" dirty="0" smtClean="0"/>
              <a:t>be stopped </a:t>
            </a:r>
            <a:r>
              <a:rPr lang="en-US" sz="1400" b="1" dirty="0"/>
              <a:t>and replaced with a better </a:t>
            </a:r>
            <a:r>
              <a:rPr lang="en-US" sz="1400" b="1" dirty="0" smtClean="0"/>
              <a:t>approach?</a:t>
            </a:r>
          </a:p>
          <a:p>
            <a:pPr lvl="1"/>
            <a:r>
              <a:rPr lang="en-US" sz="1400" b="1" dirty="0" smtClean="0"/>
              <a:t>What </a:t>
            </a:r>
            <a:r>
              <a:rPr lang="en-US" sz="1400" b="1" dirty="0"/>
              <a:t>is working in other subsystems than can </a:t>
            </a:r>
            <a:r>
              <a:rPr lang="en-US" sz="1400" b="1" dirty="0" smtClean="0"/>
              <a:t>be extended </a:t>
            </a:r>
            <a:r>
              <a:rPr lang="en-US" sz="1400" b="1" dirty="0"/>
              <a:t>to my subsystem</a:t>
            </a:r>
            <a:r>
              <a:rPr lang="en-US" sz="1400" b="1" dirty="0" smtClean="0"/>
              <a:t>?</a:t>
            </a:r>
          </a:p>
          <a:p>
            <a:pPr lvl="1"/>
            <a:endParaRPr lang="en-US" sz="900" b="1" dirty="0" smtClean="0"/>
          </a:p>
          <a:p>
            <a:pPr indent="-285750"/>
            <a:r>
              <a:rPr lang="en-US" sz="1600" b="1" dirty="0" smtClean="0"/>
              <a:t>This presentation is a summary of the recurring cause study results</a:t>
            </a:r>
          </a:p>
          <a:p>
            <a:pPr lvl="1"/>
            <a:r>
              <a:rPr lang="en-US" sz="1400" b="1" dirty="0" smtClean="0"/>
              <a:t>11 findings, 1 observation, and 3 recommendations</a:t>
            </a:r>
          </a:p>
          <a:p>
            <a:pPr lvl="1"/>
            <a:r>
              <a:rPr lang="en-US" sz="1400" b="1" dirty="0" smtClean="0"/>
              <a:t>Complete report is available as a NASA Technical Memorandum 		(NASA/TM 2020-220573)</a:t>
            </a:r>
          </a:p>
          <a:p>
            <a:pPr lvl="1"/>
            <a:endParaRPr lang="en-US" sz="1200" b="1" dirty="0" smtClean="0"/>
          </a:p>
          <a:p>
            <a:pPr lvl="1"/>
            <a:endParaRPr lang="en-US" altLang="en-US" sz="1400" b="1" dirty="0"/>
          </a:p>
          <a:p>
            <a:pPr marL="0" indent="0">
              <a:buNone/>
            </a:pPr>
            <a:endParaRPr lang="en-US" sz="1600" b="1" dirty="0">
              <a:solidFill>
                <a:schemeClr val="tx2">
                  <a:lumMod val="75000"/>
                </a:schemeClr>
              </a:solidFill>
              <a:latin typeface="Arial" charset="0"/>
            </a:endParaRPr>
          </a:p>
          <a:p>
            <a:pPr lvl="1"/>
            <a:endParaRPr lang="en-US" altLang="en-US" sz="1600" b="1" dirty="0" smtClean="0"/>
          </a:p>
          <a:p>
            <a:pPr lvl="1"/>
            <a:endParaRPr lang="en-US" altLang="en-US" sz="1600" b="1" dirty="0" smtClean="0"/>
          </a:p>
          <a:p>
            <a:endParaRPr lang="en-US" altLang="en-US" sz="1600" b="1" dirty="0" smtClean="0"/>
          </a:p>
        </p:txBody>
      </p:sp>
      <p:sp>
        <p:nvSpPr>
          <p:cNvPr id="6" name="Rectangle 5"/>
          <p:cNvSpPr>
            <a:spLocks noChangeArrowheads="1"/>
          </p:cNvSpPr>
          <p:nvPr/>
        </p:nvSpPr>
        <p:spPr bwMode="auto">
          <a:xfrm>
            <a:off x="863360" y="4495800"/>
            <a:ext cx="8001000" cy="5867400"/>
          </a:xfrm>
          <a:prstGeom prst="rect">
            <a:avLst/>
          </a:prstGeom>
          <a:noFill/>
          <a:ln w="9525">
            <a:noFill/>
            <a:miter lim="800000"/>
            <a:headEnd/>
            <a:tailEnd/>
          </a:ln>
        </p:spPr>
        <p:txBody>
          <a:bodyPr/>
          <a:lstStyle/>
          <a:p>
            <a:pPr marL="342900" indent="-342900">
              <a:lnSpc>
                <a:spcPct val="80000"/>
              </a:lnSpc>
              <a:spcBef>
                <a:spcPct val="20000"/>
              </a:spcBef>
              <a:buClr>
                <a:srgbClr val="FFFF00"/>
              </a:buClr>
              <a:buSzPct val="80000"/>
              <a:buFont typeface="Wingdings" pitchFamily="2" charset="2"/>
              <a:buNone/>
            </a:pPr>
            <a:endParaRPr lang="en-US" sz="1600" b="1" dirty="0">
              <a:solidFill>
                <a:schemeClr val="tx1"/>
              </a:solidFill>
              <a:latin typeface="Arial" charset="0"/>
            </a:endParaRPr>
          </a:p>
          <a:p>
            <a:pPr marL="342900" indent="-342900">
              <a:lnSpc>
                <a:spcPct val="80000"/>
              </a:lnSpc>
              <a:spcBef>
                <a:spcPct val="20000"/>
              </a:spcBef>
              <a:buClr>
                <a:srgbClr val="FFFF00"/>
              </a:buClr>
              <a:buSzPct val="80000"/>
              <a:buFont typeface="Wingdings" pitchFamily="2" charset="2"/>
              <a:buNone/>
            </a:pPr>
            <a:r>
              <a:rPr lang="en-US" sz="1600" b="1" dirty="0">
                <a:solidFill>
                  <a:schemeClr val="tx1"/>
                </a:solidFill>
                <a:latin typeface="Arial" charset="0"/>
              </a:rPr>
              <a:t>    </a:t>
            </a:r>
            <a:endParaRPr lang="en-US" sz="1600" b="1" dirty="0" smtClean="0">
              <a:solidFill>
                <a:schemeClr val="tx2">
                  <a:lumMod val="75000"/>
                </a:schemeClr>
              </a:solidFill>
              <a:latin typeface="Arial" charset="0"/>
            </a:endParaRPr>
          </a:p>
          <a:p>
            <a:pPr marL="342900" indent="-342900">
              <a:lnSpc>
                <a:spcPct val="80000"/>
              </a:lnSpc>
              <a:spcBef>
                <a:spcPct val="20000"/>
              </a:spcBef>
              <a:buClr>
                <a:srgbClr val="FFFF00"/>
              </a:buClr>
              <a:buSzPct val="80000"/>
              <a:buFont typeface="Wingdings" pitchFamily="2" charset="2"/>
              <a:buNone/>
            </a:pPr>
            <a:endParaRPr lang="en-US" sz="1600" b="1" dirty="0">
              <a:solidFill>
                <a:schemeClr val="tx2">
                  <a:lumMod val="75000"/>
                </a:schemeClr>
              </a:solidFill>
            </a:endParaRPr>
          </a:p>
          <a:p>
            <a:pPr marL="342900" indent="-342900">
              <a:lnSpc>
                <a:spcPct val="80000"/>
              </a:lnSpc>
              <a:spcBef>
                <a:spcPct val="20000"/>
              </a:spcBef>
              <a:buClr>
                <a:srgbClr val="FFFF00"/>
              </a:buClr>
              <a:buSzPct val="80000"/>
            </a:pPr>
            <a:r>
              <a:rPr lang="en-US" sz="1600" dirty="0" smtClean="0"/>
              <a:t>     </a:t>
            </a:r>
            <a:endParaRPr lang="en-US" sz="1600" b="1" dirty="0">
              <a:solidFill>
                <a:schemeClr val="tx2">
                  <a:lumMod val="75000"/>
                </a:schemeClr>
              </a:solidFill>
              <a:latin typeface="Arial" charset="0"/>
            </a:endParaRPr>
          </a:p>
        </p:txBody>
      </p:sp>
    </p:spTree>
    <p:extLst>
      <p:ext uri="{BB962C8B-B14F-4D97-AF65-F5344CB8AC3E}">
        <p14:creationId xmlns:p14="http://schemas.microsoft.com/office/powerpoint/2010/main" val="4069790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b="0" i="0" u="none" strike="noStrike" kern="1200" cap="none" spc="0" normalizeH="0" baseline="0" noProof="0" dirty="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762000" y="1752600"/>
            <a:ext cx="8066314" cy="5805488"/>
          </a:xfrm>
        </p:spPr>
        <p:txBody>
          <a:bodyPr>
            <a:normAutofit/>
          </a:bodyPr>
          <a:lstStyle/>
          <a:p>
            <a:pPr marL="0" indent="0">
              <a:lnSpc>
                <a:spcPct val="80000"/>
              </a:lnSpc>
              <a:buNone/>
              <a:defRPr/>
            </a:pPr>
            <a:endParaRPr lang="en-US" altLang="en-US" sz="1800" b="1" dirty="0"/>
          </a:p>
          <a:p>
            <a:pPr marL="0" indent="0">
              <a:lnSpc>
                <a:spcPct val="80000"/>
              </a:lnSpc>
              <a:buNone/>
              <a:defRPr/>
            </a:pPr>
            <a:endParaRPr lang="en-US" altLang="en-US" sz="1800" b="1" dirty="0"/>
          </a:p>
          <a:p>
            <a:pPr marL="0" indent="0">
              <a:lnSpc>
                <a:spcPct val="80000"/>
              </a:lnSpc>
              <a:buNone/>
              <a:defRPr/>
            </a:pPr>
            <a:r>
              <a:rPr lang="en-US" altLang="en-US" sz="1600" b="1" i="1" dirty="0" smtClean="0"/>
              <a:t>Examples:</a:t>
            </a:r>
            <a:endParaRPr lang="en-US" altLang="en-US" sz="1600" b="1" i="1" dirty="0"/>
          </a:p>
          <a:p>
            <a:pPr lvl="0"/>
            <a:r>
              <a:rPr lang="en-US" sz="1400" dirty="0">
                <a:solidFill>
                  <a:srgbClr val="0070C0"/>
                </a:solidFill>
              </a:rPr>
              <a:t>Apollo 1. Adequate safety precautions were not established or observed for this test. Contingency preparations to permit escape or rescue of the crew from a Command Module fire were not made.</a:t>
            </a:r>
          </a:p>
          <a:p>
            <a:pPr lvl="0"/>
            <a:r>
              <a:rPr lang="en-US" sz="1400" dirty="0"/>
              <a:t>STS-1 Oxygen Deficiency. Atmosphere checks or air purge verifications were not in the safety procedure.</a:t>
            </a:r>
          </a:p>
          <a:p>
            <a:pPr lvl="0"/>
            <a:r>
              <a:rPr lang="en-US" sz="1400" dirty="0">
                <a:solidFill>
                  <a:srgbClr val="0070C0"/>
                </a:solidFill>
              </a:rPr>
              <a:t>Scaled Composites. Material Safety Data Sheet (MSDS) documents, in their most basic form from N</a:t>
            </a:r>
            <a:r>
              <a:rPr lang="en-US" sz="1400" baseline="-25000" dirty="0">
                <a:solidFill>
                  <a:srgbClr val="0070C0"/>
                </a:solidFill>
              </a:rPr>
              <a:t>2</a:t>
            </a:r>
            <a:r>
              <a:rPr lang="en-US" sz="1400" dirty="0">
                <a:solidFill>
                  <a:srgbClr val="0070C0"/>
                </a:solidFill>
              </a:rPr>
              <a:t>O suppliers, caution against pressure shock. There were no warnings in the work instructions about the dangers of pressure shock. There was no designated hazard control area. Workers were allowed to stand behind a chain link fence in close proximity to the N</a:t>
            </a:r>
            <a:r>
              <a:rPr lang="en-US" sz="1400" baseline="-25000" dirty="0">
                <a:solidFill>
                  <a:srgbClr val="0070C0"/>
                </a:solidFill>
              </a:rPr>
              <a:t>2</a:t>
            </a:r>
            <a:r>
              <a:rPr lang="en-US" sz="1400" dirty="0">
                <a:solidFill>
                  <a:srgbClr val="0070C0"/>
                </a:solidFill>
              </a:rPr>
              <a:t>O tank during the test.</a:t>
            </a:r>
          </a:p>
          <a:p>
            <a:pPr lvl="0"/>
            <a:r>
              <a:rPr lang="en-US" sz="1400" dirty="0"/>
              <a:t>SpaceShipTwo. According to Scaled Composites engineers and test pilots interviewed, the boost phase was a high-workload phase of flight, and duties were divided between the pilot and the copilot. The copilot would unlock the feather at 1.4 Mach, with or without a callout, as indicated on the PF04 test card. Because of the workload, the speed was not crosschecked by the pilot flying [ref. 16]. Also, there was “no warning, caution, or limitation in the SpaceShipTwo pilot operating handbook (POH) that specified the risk of unlocking the feather before 1.4 Mach” [ref. 16].</a:t>
            </a:r>
          </a:p>
          <a:p>
            <a:pPr marL="0" indent="0">
              <a:lnSpc>
                <a:spcPct val="80000"/>
              </a:lnSpc>
              <a:buNone/>
              <a:defRPr/>
            </a:pPr>
            <a:endParaRPr lang="en-US" altLang="en-US" sz="1600" b="1" i="1" dirty="0" smtClean="0"/>
          </a:p>
        </p:txBody>
      </p:sp>
      <p:sp>
        <p:nvSpPr>
          <p:cNvPr id="7" name="Rectangle 2"/>
          <p:cNvSpPr>
            <a:spLocks noGrp="1" noChangeArrowheads="1"/>
          </p:cNvSpPr>
          <p:nvPr>
            <p:ph type="title"/>
          </p:nvPr>
        </p:nvSpPr>
        <p:spPr>
          <a:xfrm>
            <a:off x="990600" y="-228600"/>
            <a:ext cx="8001000" cy="1143000"/>
          </a:xfrm>
        </p:spPr>
        <p:txBody>
          <a:bodyPr/>
          <a:lstStyle/>
          <a:p>
            <a:pPr algn="ctr"/>
            <a:r>
              <a:rPr lang="en-US" altLang="en-US" sz="2400" i="1" dirty="0" smtClean="0"/>
              <a:t>Study Results – Top 9 </a:t>
            </a:r>
            <a:r>
              <a:rPr lang="en-US" altLang="en-US" sz="2400" b="1" i="1" dirty="0" smtClean="0"/>
              <a:t>Recurring Causes (2 of 9)</a:t>
            </a:r>
          </a:p>
        </p:txBody>
      </p:sp>
      <p:pic>
        <p:nvPicPr>
          <p:cNvPr id="5" name="Picture 4"/>
          <p:cNvPicPr>
            <a:picLocks noChangeAspect="1"/>
          </p:cNvPicPr>
          <p:nvPr/>
        </p:nvPicPr>
        <p:blipFill>
          <a:blip r:embed="rId3"/>
          <a:stretch>
            <a:fillRect/>
          </a:stretch>
        </p:blipFill>
        <p:spPr>
          <a:xfrm>
            <a:off x="2751839" y="838200"/>
            <a:ext cx="1992155" cy="1523999"/>
          </a:xfrm>
          <a:prstGeom prst="rect">
            <a:avLst/>
          </a:prstGeom>
        </p:spPr>
      </p:pic>
      <p:pic>
        <p:nvPicPr>
          <p:cNvPr id="6" name="Picture 5"/>
          <p:cNvPicPr>
            <a:picLocks noChangeAspect="1"/>
          </p:cNvPicPr>
          <p:nvPr/>
        </p:nvPicPr>
        <p:blipFill>
          <a:blip r:embed="rId4"/>
          <a:stretch>
            <a:fillRect/>
          </a:stretch>
        </p:blipFill>
        <p:spPr>
          <a:xfrm>
            <a:off x="4905941" y="840376"/>
            <a:ext cx="1995832" cy="1521823"/>
          </a:xfrm>
          <a:prstGeom prst="rect">
            <a:avLst/>
          </a:prstGeom>
        </p:spPr>
      </p:pic>
    </p:spTree>
    <p:extLst>
      <p:ext uri="{BB962C8B-B14F-4D97-AF65-F5344CB8AC3E}">
        <p14:creationId xmlns:p14="http://schemas.microsoft.com/office/powerpoint/2010/main" val="569478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609600" y="685800"/>
            <a:ext cx="8153400" cy="6172200"/>
          </a:xfrm>
        </p:spPr>
        <p:txBody>
          <a:bodyPr>
            <a:normAutofit/>
          </a:bodyPr>
          <a:lstStyle/>
          <a:p>
            <a:pPr marL="457200" lvl="1" indent="0">
              <a:lnSpc>
                <a:spcPct val="80000"/>
              </a:lnSpc>
              <a:buNone/>
              <a:defRPr/>
            </a:pPr>
            <a:r>
              <a:rPr lang="en-US" sz="1800" u="sng" dirty="0" smtClean="0"/>
              <a:t>Finding</a:t>
            </a:r>
            <a:r>
              <a:rPr lang="en-US" sz="1800" dirty="0" smtClean="0"/>
              <a:t>:</a:t>
            </a:r>
          </a:p>
          <a:p>
            <a:pPr marL="457200" lvl="1" indent="0">
              <a:lnSpc>
                <a:spcPct val="80000"/>
              </a:lnSpc>
              <a:buNone/>
              <a:defRPr/>
            </a:pPr>
            <a:r>
              <a:rPr lang="en-US" sz="1800" dirty="0" smtClean="0"/>
              <a:t>Ten </a:t>
            </a:r>
            <a:r>
              <a:rPr lang="en-US" sz="1800" dirty="0"/>
              <a:t>occurrences </a:t>
            </a:r>
            <a:r>
              <a:rPr lang="en-US" sz="1800" dirty="0" smtClean="0"/>
              <a:t>of the </a:t>
            </a:r>
            <a:r>
              <a:rPr lang="en-US" sz="1800" b="1" i="1" dirty="0"/>
              <a:t>“</a:t>
            </a:r>
            <a:r>
              <a:rPr lang="en-US" sz="1800" b="1" i="1" u="sng" dirty="0"/>
              <a:t>system design and development issues</a:t>
            </a:r>
            <a:r>
              <a:rPr lang="en-US" sz="1800" b="1" i="1" dirty="0"/>
              <a:t>” </a:t>
            </a:r>
            <a:r>
              <a:rPr lang="en-US" sz="1800" dirty="0"/>
              <a:t>cause category were found to contribute to six of the eight (75%) incidents studied. Five of the ten (50%) system design/development issues were related testing issues (e.g., inadequate testing and verification of system interfaces). This finding included several violations of the “test like you fly and fly like you test” approach. Inadequate system design and development included two of ten (20%) human-system integration issues, and two of ten (20%) material selection issues. The final issue occurred once (one of ten, 10%), and was a modeling and simulation issue related to using subscale testing data to anchor the launch vehicle environments </a:t>
            </a:r>
            <a:r>
              <a:rPr lang="en-US" sz="1800" dirty="0" smtClean="0"/>
              <a:t>model.</a:t>
            </a:r>
            <a:endParaRPr lang="en-US" altLang="en-US" sz="1200" b="1" i="1" dirty="0" smtClean="0"/>
          </a:p>
        </p:txBody>
      </p:sp>
      <p:sp>
        <p:nvSpPr>
          <p:cNvPr id="7" name="Rectangle 2"/>
          <p:cNvSpPr>
            <a:spLocks noGrp="1" noChangeArrowheads="1"/>
          </p:cNvSpPr>
          <p:nvPr>
            <p:ph type="title"/>
          </p:nvPr>
        </p:nvSpPr>
        <p:spPr>
          <a:xfrm>
            <a:off x="990600" y="-228600"/>
            <a:ext cx="8001000" cy="1143000"/>
          </a:xfrm>
        </p:spPr>
        <p:txBody>
          <a:bodyPr/>
          <a:lstStyle/>
          <a:p>
            <a:pPr algn="ctr"/>
            <a:r>
              <a:rPr lang="en-US" altLang="en-US" sz="2400" i="1" dirty="0" smtClean="0"/>
              <a:t>Study Results – Top 9 </a:t>
            </a:r>
            <a:r>
              <a:rPr lang="en-US" altLang="en-US" sz="2400" b="1" i="1" dirty="0" smtClean="0"/>
              <a:t>Recurring Cause Types (3 of 9)</a:t>
            </a:r>
          </a:p>
        </p:txBody>
      </p:sp>
      <p:pic>
        <p:nvPicPr>
          <p:cNvPr id="2" name="Picture 1"/>
          <p:cNvPicPr>
            <a:picLocks noChangeAspect="1"/>
          </p:cNvPicPr>
          <p:nvPr/>
        </p:nvPicPr>
        <p:blipFill>
          <a:blip r:embed="rId3"/>
          <a:stretch>
            <a:fillRect/>
          </a:stretch>
        </p:blipFill>
        <p:spPr>
          <a:xfrm>
            <a:off x="2972515" y="3201670"/>
            <a:ext cx="4037170" cy="3124200"/>
          </a:xfrm>
          <a:prstGeom prst="rect">
            <a:avLst/>
          </a:prstGeom>
        </p:spPr>
      </p:pic>
      <p:sp>
        <p:nvSpPr>
          <p:cNvPr id="9" name="Rectangle 8"/>
          <p:cNvSpPr/>
          <p:nvPr/>
        </p:nvSpPr>
        <p:spPr>
          <a:xfrm>
            <a:off x="990600" y="6171299"/>
            <a:ext cx="6324600" cy="947952"/>
          </a:xfrm>
          <a:prstGeom prst="rect">
            <a:avLst/>
          </a:prstGeom>
        </p:spPr>
        <p:txBody>
          <a:bodyPr wrap="square">
            <a:spAutoFit/>
          </a:bodyPr>
          <a:lstStyle/>
          <a:p>
            <a:pPr eaLnBrk="1" hangingPunct="1">
              <a:lnSpc>
                <a:spcPct val="80000"/>
              </a:lnSpc>
              <a:buFont typeface="Wingdings" panose="05000000000000000000" pitchFamily="2" charset="2"/>
              <a:buNone/>
            </a:pPr>
            <a:endParaRPr lang="en-US" altLang="en-US" sz="1050" b="1" i="1" dirty="0">
              <a:solidFill>
                <a:srgbClr val="0070C0"/>
              </a:solidFill>
            </a:endParaRPr>
          </a:p>
          <a:p>
            <a:pPr>
              <a:lnSpc>
                <a:spcPct val="80000"/>
              </a:lnSpc>
            </a:pPr>
            <a:r>
              <a:rPr lang="en-US" sz="1200" b="1" i="1" dirty="0">
                <a:solidFill>
                  <a:srgbClr val="0070C0"/>
                </a:solidFill>
              </a:rPr>
              <a:t>“The single most important factor leading to the high degree of reliability of </a:t>
            </a:r>
            <a:r>
              <a:rPr lang="en-US" sz="1200" b="1" i="1" dirty="0" smtClean="0">
                <a:solidFill>
                  <a:srgbClr val="0070C0"/>
                </a:solidFill>
              </a:rPr>
              <a:t>the Apollo </a:t>
            </a:r>
            <a:r>
              <a:rPr lang="en-US" sz="1200" b="1" i="1" dirty="0">
                <a:solidFill>
                  <a:srgbClr val="0070C0"/>
                </a:solidFill>
              </a:rPr>
              <a:t>spacecraft was the tremendous depth and breadth of the test </a:t>
            </a:r>
            <a:r>
              <a:rPr lang="en-US" sz="1200" b="1" i="1" dirty="0" smtClean="0">
                <a:solidFill>
                  <a:srgbClr val="0070C0"/>
                </a:solidFill>
              </a:rPr>
              <a:t>activity.” </a:t>
            </a:r>
          </a:p>
          <a:p>
            <a:pPr>
              <a:lnSpc>
                <a:spcPct val="80000"/>
              </a:lnSpc>
            </a:pPr>
            <a:r>
              <a:rPr lang="en-US" sz="1200" b="1" i="1" dirty="0">
                <a:solidFill>
                  <a:srgbClr val="0070C0"/>
                </a:solidFill>
              </a:rPr>
              <a:t>	</a:t>
            </a:r>
            <a:r>
              <a:rPr lang="en-US" sz="1200" b="1" i="1" dirty="0" smtClean="0">
                <a:solidFill>
                  <a:srgbClr val="0070C0"/>
                </a:solidFill>
              </a:rPr>
              <a:t>				</a:t>
            </a:r>
            <a:r>
              <a:rPr lang="en-US" sz="1050" b="1" i="1" dirty="0" smtClean="0">
                <a:solidFill>
                  <a:srgbClr val="0070C0"/>
                </a:solidFill>
              </a:rPr>
              <a:t>George L</a:t>
            </a:r>
            <a:r>
              <a:rPr lang="en-US" sz="1100" b="1" i="1" dirty="0" smtClean="0">
                <a:solidFill>
                  <a:srgbClr val="0070C0"/>
                </a:solidFill>
              </a:rPr>
              <a:t>ow</a:t>
            </a:r>
            <a:endParaRPr lang="en-US" sz="1100" b="1" i="1" dirty="0">
              <a:solidFill>
                <a:srgbClr val="0070C0"/>
              </a:solidFill>
            </a:endParaRPr>
          </a:p>
          <a:p>
            <a:pPr eaLnBrk="1" hangingPunct="1">
              <a:lnSpc>
                <a:spcPct val="80000"/>
              </a:lnSpc>
              <a:buFont typeface="Wingdings" panose="05000000000000000000" pitchFamily="2" charset="2"/>
              <a:buNone/>
            </a:pPr>
            <a:endParaRPr lang="en-US" altLang="en-US" sz="1400" b="1" i="1" dirty="0">
              <a:solidFill>
                <a:srgbClr val="0070C0"/>
              </a:solidFill>
            </a:endParaRPr>
          </a:p>
          <a:p>
            <a:pPr lvl="1" eaLnBrk="1" hangingPunct="1">
              <a:lnSpc>
                <a:spcPct val="80000"/>
              </a:lnSpc>
            </a:pPr>
            <a:endParaRPr lang="en-US" altLang="en-US" sz="900" b="1" i="1" dirty="0">
              <a:solidFill>
                <a:srgbClr val="0070C0"/>
              </a:solidFill>
            </a:endParaRPr>
          </a:p>
        </p:txBody>
      </p:sp>
    </p:spTree>
    <p:extLst>
      <p:ext uri="{BB962C8B-B14F-4D97-AF65-F5344CB8AC3E}">
        <p14:creationId xmlns:p14="http://schemas.microsoft.com/office/powerpoint/2010/main" val="918076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pPr>
                <a:defRPr/>
              </a:pPr>
              <a:t>22</a:t>
            </a:fld>
            <a:endParaRPr lang="en-US"/>
          </a:p>
        </p:txBody>
      </p:sp>
      <p:sp>
        <p:nvSpPr>
          <p:cNvPr id="13316" name="Rectangle 3"/>
          <p:cNvSpPr>
            <a:spLocks noGrp="1" noChangeArrowheads="1"/>
          </p:cNvSpPr>
          <p:nvPr>
            <p:ph type="body" idx="1"/>
          </p:nvPr>
        </p:nvSpPr>
        <p:spPr>
          <a:xfrm>
            <a:off x="838200" y="890451"/>
            <a:ext cx="5589726" cy="6172200"/>
          </a:xfrm>
        </p:spPr>
        <p:txBody>
          <a:bodyPr>
            <a:normAutofit/>
          </a:bodyPr>
          <a:lstStyle/>
          <a:p>
            <a:pPr marL="0" lvl="0" indent="0">
              <a:buNone/>
            </a:pPr>
            <a:r>
              <a:rPr lang="en-US" sz="1600" b="1" i="1" dirty="0" smtClean="0"/>
              <a:t>Examples:</a:t>
            </a:r>
          </a:p>
          <a:p>
            <a:pPr lvl="0"/>
            <a:r>
              <a:rPr lang="en-US" sz="1400" dirty="0" smtClean="0"/>
              <a:t>Apollo </a:t>
            </a:r>
            <a:r>
              <a:rPr lang="en-US" sz="1400" dirty="0"/>
              <a:t>1. Teflon wire coating was chosen for superior insulation, chemical inertness, and fire resistance. However, the soft, unprotected, thick-wall Teflon coating was susceptible to creep, cold-flow deformation, and abrasion. The Teflon coating was abraded during installation and from contact with adjacent hardware during training activities. Electrical wiring was exposed, which contributed to command module technical problems during tests.</a:t>
            </a:r>
          </a:p>
          <a:p>
            <a:pPr lvl="0"/>
            <a:r>
              <a:rPr lang="en-US" sz="1400" dirty="0">
                <a:solidFill>
                  <a:srgbClr val="0070C0"/>
                </a:solidFill>
              </a:rPr>
              <a:t>Soyuz 1. “In retrospect, the Soyuz 1 flight should not have been carried out at that time. The spacecraft was insufficiently tested in space conditions, and it was certainly not ready for the ambitious first mission it was scheduled to accomplish” [ref. 7].</a:t>
            </a:r>
          </a:p>
          <a:p>
            <a:pPr lvl="0"/>
            <a:r>
              <a:rPr lang="en-US" sz="1400" dirty="0"/>
              <a:t>Scaled Composites. The N</a:t>
            </a:r>
            <a:r>
              <a:rPr lang="en-US" sz="1400" baseline="-25000" dirty="0"/>
              <a:t>2</a:t>
            </a:r>
            <a:r>
              <a:rPr lang="en-US" sz="1400" dirty="0"/>
              <a:t>O tank design included several materials that were incompatible with the propellant, and the tank lacked a pressure relief protection to prevent rapid over-pressurization.</a:t>
            </a:r>
          </a:p>
          <a:p>
            <a:pPr lvl="0"/>
            <a:r>
              <a:rPr lang="en-US" sz="1400" dirty="0">
                <a:solidFill>
                  <a:srgbClr val="0070C0"/>
                </a:solidFill>
              </a:rPr>
              <a:t>STS-1 SRB </a:t>
            </a:r>
            <a:r>
              <a:rPr lang="en-US" sz="1400" dirty="0" smtClean="0">
                <a:solidFill>
                  <a:srgbClr val="0070C0"/>
                </a:solidFill>
              </a:rPr>
              <a:t>Ignition Over-Pressurization. </a:t>
            </a:r>
            <a:r>
              <a:rPr lang="en-US" sz="1400" dirty="0">
                <a:solidFill>
                  <a:srgbClr val="0070C0"/>
                </a:solidFill>
              </a:rPr>
              <a:t>System Integration, which is responsible for defining the liftoff environment, accepted the Tomahawk ignition test as a sufficient simulation of SRB IOP. Engineers did not fully appreciate the effect of the differences between the SRB and the Tomahawk ignition characteristics.</a:t>
            </a:r>
          </a:p>
          <a:p>
            <a:pPr marL="457200" lvl="1" indent="0">
              <a:lnSpc>
                <a:spcPct val="80000"/>
              </a:lnSpc>
              <a:buNone/>
              <a:defRPr/>
            </a:pPr>
            <a:endParaRPr lang="en-US" altLang="en-US" sz="1000" b="1" i="1" dirty="0" smtClean="0">
              <a:solidFill>
                <a:srgbClr val="0070C0"/>
              </a:solidFill>
            </a:endParaRPr>
          </a:p>
        </p:txBody>
      </p:sp>
      <p:sp>
        <p:nvSpPr>
          <p:cNvPr id="7" name="Rectangle 2"/>
          <p:cNvSpPr>
            <a:spLocks noGrp="1" noChangeArrowheads="1"/>
          </p:cNvSpPr>
          <p:nvPr>
            <p:ph type="title"/>
          </p:nvPr>
        </p:nvSpPr>
        <p:spPr>
          <a:xfrm>
            <a:off x="990600" y="-228600"/>
            <a:ext cx="8001000" cy="1143000"/>
          </a:xfrm>
        </p:spPr>
        <p:txBody>
          <a:bodyPr/>
          <a:lstStyle/>
          <a:p>
            <a:pPr algn="ctr"/>
            <a:r>
              <a:rPr lang="en-US" altLang="en-US" sz="2400" i="1" dirty="0" smtClean="0"/>
              <a:t>Study Results – Top 9 </a:t>
            </a:r>
            <a:r>
              <a:rPr lang="en-US" altLang="en-US" sz="2400" b="1" i="1" dirty="0" smtClean="0"/>
              <a:t>Recurring Cause Types (3 of 9)</a:t>
            </a:r>
          </a:p>
        </p:txBody>
      </p:sp>
      <p:pic>
        <p:nvPicPr>
          <p:cNvPr id="10" name="Picture 5"/>
          <p:cNvPicPr>
            <a:picLocks noChangeAspect="1" noChangeArrowheads="1"/>
          </p:cNvPicPr>
          <p:nvPr/>
        </p:nvPicPr>
        <p:blipFill>
          <a:blip r:embed="rId3" cstate="print"/>
          <a:srcRect/>
          <a:stretch>
            <a:fillRect/>
          </a:stretch>
        </p:blipFill>
        <p:spPr bwMode="auto">
          <a:xfrm>
            <a:off x="6560230" y="1600200"/>
            <a:ext cx="2398713" cy="3608387"/>
          </a:xfrm>
          <a:prstGeom prst="rect">
            <a:avLst/>
          </a:prstGeom>
          <a:noFill/>
          <a:ln w="12700">
            <a:solidFill>
              <a:schemeClr val="accent1"/>
            </a:solidFill>
            <a:miter lim="800000"/>
            <a:headEnd type="none" w="sm" len="sm"/>
            <a:tailEnd type="none" w="sm" len="sm"/>
          </a:ln>
        </p:spPr>
      </p:pic>
    </p:spTree>
    <p:extLst>
      <p:ext uri="{BB962C8B-B14F-4D97-AF65-F5344CB8AC3E}">
        <p14:creationId xmlns:p14="http://schemas.microsoft.com/office/powerpoint/2010/main" val="23921616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2EE8438-A932-462D-9BB0-D4B36A91CBC5}" type="slidenum">
              <a:rPr lang="en-US"/>
              <a:pPr>
                <a:defRPr/>
              </a:pPr>
              <a:t>23</a:t>
            </a:fld>
            <a:endParaRPr lang="en-US"/>
          </a:p>
        </p:txBody>
      </p:sp>
      <p:sp>
        <p:nvSpPr>
          <p:cNvPr id="13316" name="Rectangle 3"/>
          <p:cNvSpPr>
            <a:spLocks noGrp="1" noChangeArrowheads="1"/>
          </p:cNvSpPr>
          <p:nvPr>
            <p:ph type="body" idx="1"/>
          </p:nvPr>
        </p:nvSpPr>
        <p:spPr>
          <a:xfrm>
            <a:off x="838200" y="914400"/>
            <a:ext cx="8153400" cy="6172200"/>
          </a:xfrm>
        </p:spPr>
        <p:txBody>
          <a:bodyPr>
            <a:normAutofit/>
          </a:bodyPr>
          <a:lstStyle/>
          <a:p>
            <a:pPr marL="0" indent="0">
              <a:lnSpc>
                <a:spcPct val="80000"/>
              </a:lnSpc>
              <a:buNone/>
              <a:defRPr/>
            </a:pPr>
            <a:r>
              <a:rPr lang="en-US" sz="1800" u="sng" dirty="0" smtClean="0"/>
              <a:t>Finding</a:t>
            </a:r>
            <a:r>
              <a:rPr lang="en-US" sz="1800" dirty="0" smtClean="0"/>
              <a:t>:</a:t>
            </a:r>
          </a:p>
          <a:p>
            <a:pPr marL="0" indent="0">
              <a:lnSpc>
                <a:spcPct val="80000"/>
              </a:lnSpc>
              <a:buNone/>
              <a:defRPr/>
            </a:pPr>
            <a:r>
              <a:rPr lang="en-US" sz="1800" dirty="0" smtClean="0"/>
              <a:t>Nine </a:t>
            </a:r>
            <a:r>
              <a:rPr lang="en-US" sz="1800" dirty="0"/>
              <a:t>occurrences of </a:t>
            </a:r>
            <a:r>
              <a:rPr lang="en-US" sz="1800" b="1" i="1" dirty="0"/>
              <a:t>“</a:t>
            </a:r>
            <a:r>
              <a:rPr lang="en-US" sz="1800" b="1" i="1" u="sng" dirty="0"/>
              <a:t>inadequate inspection or secondary </a:t>
            </a:r>
            <a:r>
              <a:rPr lang="en-US" sz="1800" b="1" i="1" u="sng" dirty="0" smtClean="0"/>
              <a:t>verification requirements</a:t>
            </a:r>
            <a:r>
              <a:rPr lang="en-US" sz="1800" b="1" i="1" dirty="0"/>
              <a:t>” </a:t>
            </a:r>
            <a:r>
              <a:rPr lang="en-US" sz="1800" dirty="0"/>
              <a:t>affected six of the eight (75%) incidents studied. Seven of nine (77.8%) of those occurrences were attributed to absent or inadequate inspection requirements for known issues related to materials, safety, and contamination (see Figure 8.2-4). The remaining two of nine (22.2%) occurrences were attributable to basing inspection requirements on incorrect assumptions</a:t>
            </a:r>
            <a:r>
              <a:rPr lang="en-US" sz="1800" dirty="0" smtClean="0"/>
              <a:t>.</a:t>
            </a:r>
            <a:endParaRPr lang="en-US" dirty="0" smtClean="0"/>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a:t>
            </a:r>
            <a:r>
              <a:rPr lang="en-US" altLang="en-US" sz="2400" b="1" i="1" dirty="0" smtClean="0"/>
              <a:t>Top 9 Recurring Cause Types (4 of 9)</a:t>
            </a:r>
          </a:p>
        </p:txBody>
      </p:sp>
      <p:pic>
        <p:nvPicPr>
          <p:cNvPr id="2" name="Picture 1"/>
          <p:cNvPicPr>
            <a:picLocks noChangeAspect="1"/>
          </p:cNvPicPr>
          <p:nvPr/>
        </p:nvPicPr>
        <p:blipFill>
          <a:blip r:embed="rId3"/>
          <a:stretch>
            <a:fillRect/>
          </a:stretch>
        </p:blipFill>
        <p:spPr>
          <a:xfrm>
            <a:off x="2590800" y="2895600"/>
            <a:ext cx="4114800" cy="3114675"/>
          </a:xfrm>
          <a:prstGeom prst="rect">
            <a:avLst/>
          </a:prstGeom>
        </p:spPr>
      </p:pic>
    </p:spTree>
    <p:extLst>
      <p:ext uri="{BB962C8B-B14F-4D97-AF65-F5344CB8AC3E}">
        <p14:creationId xmlns:p14="http://schemas.microsoft.com/office/powerpoint/2010/main" val="4098043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2EE8438-A932-462D-9BB0-D4B36A91CBC5}" type="slidenum">
              <a:rPr lang="en-US"/>
              <a:pPr>
                <a:defRPr/>
              </a:pPr>
              <a:t>24</a:t>
            </a:fld>
            <a:endParaRPr lang="en-US"/>
          </a:p>
        </p:txBody>
      </p:sp>
      <p:sp>
        <p:nvSpPr>
          <p:cNvPr id="13316" name="Rectangle 3"/>
          <p:cNvSpPr>
            <a:spLocks noGrp="1" noChangeArrowheads="1"/>
          </p:cNvSpPr>
          <p:nvPr>
            <p:ph type="body" idx="1"/>
          </p:nvPr>
        </p:nvSpPr>
        <p:spPr>
          <a:xfrm>
            <a:off x="838200" y="838200"/>
            <a:ext cx="8153400" cy="6172200"/>
          </a:xfrm>
        </p:spPr>
        <p:txBody>
          <a:bodyPr>
            <a:normAutofit/>
          </a:bodyPr>
          <a:lstStyle/>
          <a:p>
            <a:pPr marL="0" lvl="0" indent="0">
              <a:buNone/>
            </a:pPr>
            <a:r>
              <a:rPr lang="en-US" altLang="en-US" sz="1600" b="1" i="1" dirty="0" smtClean="0"/>
              <a:t>Examples:</a:t>
            </a:r>
          </a:p>
          <a:p>
            <a:pPr lvl="0"/>
            <a:r>
              <a:rPr lang="en-US" sz="1400" dirty="0" smtClean="0"/>
              <a:t>Apollo </a:t>
            </a:r>
            <a:r>
              <a:rPr lang="en-US" sz="1400" dirty="0"/>
              <a:t>1. Inadequate attention was given to the inspection of the wire bundles for abrasion or deformation.</a:t>
            </a:r>
          </a:p>
          <a:p>
            <a:pPr lvl="0"/>
            <a:r>
              <a:rPr lang="en-US" sz="1400" dirty="0">
                <a:solidFill>
                  <a:srgbClr val="0070C0"/>
                </a:solidFill>
              </a:rPr>
              <a:t>Soyuz 1. There was no requirement to inspect the parachute container for contamination or damage.</a:t>
            </a:r>
          </a:p>
          <a:p>
            <a:pPr lvl="0"/>
            <a:r>
              <a:rPr lang="en-US" sz="1400" dirty="0">
                <a:solidFill>
                  <a:srgbClr val="0070C0"/>
                </a:solidFill>
              </a:rPr>
              <a:t>Skylab 1. There was no system feedback (e.g., a visual cue) to the technicians, quality inspectors, and engineers that a “tight fit” had not been achieved during rigging. There were also inadequate requirements for quality inspections.</a:t>
            </a:r>
          </a:p>
          <a:p>
            <a:pPr lvl="0"/>
            <a:r>
              <a:rPr lang="en-US" sz="1400" dirty="0"/>
              <a:t>STS-1 Oxygen Deficiency. Applicable safety documents did not have sufficient requirements for atmosphere checks or verification of an air purge before reentry of the orbiter aft compartment by technicians. There was no oxygen deficiency monitoring system in the aft compartment</a:t>
            </a:r>
            <a:r>
              <a:rPr lang="en-US" sz="1400" dirty="0" smtClean="0"/>
              <a:t>.</a:t>
            </a:r>
          </a:p>
          <a:p>
            <a:pPr lvl="0"/>
            <a:endParaRPr lang="en-US" sz="1600" dirty="0"/>
          </a:p>
          <a:p>
            <a:pPr lvl="0"/>
            <a:endParaRPr lang="en-US" sz="1600" dirty="0"/>
          </a:p>
          <a:p>
            <a:pPr>
              <a:lnSpc>
                <a:spcPct val="80000"/>
              </a:lnSpc>
              <a:defRPr/>
            </a:pPr>
            <a:endParaRPr lang="en-US" altLang="en-US" sz="1200" b="1" i="1" dirty="0" smtClean="0"/>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a:t>
            </a:r>
            <a:r>
              <a:rPr lang="en-US" altLang="en-US" sz="2400" b="1" i="1" dirty="0" smtClean="0"/>
              <a:t>Top 9 Recurring Cause Types (4 of 9)</a:t>
            </a:r>
          </a:p>
        </p:txBody>
      </p:sp>
      <p:pic>
        <p:nvPicPr>
          <p:cNvPr id="7" name="Picture 6"/>
          <p:cNvPicPr>
            <a:picLocks noChangeAspect="1"/>
          </p:cNvPicPr>
          <p:nvPr/>
        </p:nvPicPr>
        <p:blipFill>
          <a:blip r:embed="rId3"/>
          <a:stretch>
            <a:fillRect/>
          </a:stretch>
        </p:blipFill>
        <p:spPr>
          <a:xfrm>
            <a:off x="2286000" y="3810000"/>
            <a:ext cx="5105400" cy="2333286"/>
          </a:xfrm>
          <a:prstGeom prst="rect">
            <a:avLst/>
          </a:prstGeom>
          <a:ln w="19050">
            <a:solidFill>
              <a:schemeClr val="tx1"/>
            </a:solidFill>
          </a:ln>
        </p:spPr>
      </p:pic>
    </p:spTree>
    <p:extLst>
      <p:ext uri="{BB962C8B-B14F-4D97-AF65-F5344CB8AC3E}">
        <p14:creationId xmlns:p14="http://schemas.microsoft.com/office/powerpoint/2010/main" val="1956412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pPr>
                <a:defRPr/>
              </a:pPr>
              <a:t>25</a:t>
            </a:fld>
            <a:endParaRPr lang="en-US"/>
          </a:p>
        </p:txBody>
      </p:sp>
      <p:sp>
        <p:nvSpPr>
          <p:cNvPr id="13316" name="Rectangle 3"/>
          <p:cNvSpPr>
            <a:spLocks noGrp="1" noChangeArrowheads="1"/>
          </p:cNvSpPr>
          <p:nvPr>
            <p:ph type="body" idx="1"/>
          </p:nvPr>
        </p:nvSpPr>
        <p:spPr>
          <a:xfrm>
            <a:off x="762000" y="685800"/>
            <a:ext cx="8229600" cy="6172200"/>
          </a:xfrm>
        </p:spPr>
        <p:txBody>
          <a:bodyPr>
            <a:normAutofit/>
          </a:bodyPr>
          <a:lstStyle/>
          <a:p>
            <a:pPr marL="0" indent="0">
              <a:buNone/>
            </a:pPr>
            <a:r>
              <a:rPr lang="en-US" sz="1800" u="sng" dirty="0" smtClean="0"/>
              <a:t>Finding</a:t>
            </a:r>
            <a:r>
              <a:rPr lang="en-US" sz="1800" dirty="0" smtClean="0"/>
              <a:t>:</a:t>
            </a:r>
          </a:p>
          <a:p>
            <a:pPr marL="0" indent="0">
              <a:buNone/>
            </a:pPr>
            <a:r>
              <a:rPr lang="en-US" sz="1800" dirty="0" smtClean="0"/>
              <a:t>Seven </a:t>
            </a:r>
            <a:r>
              <a:rPr lang="en-US" sz="1800" dirty="0"/>
              <a:t>occurrences of </a:t>
            </a:r>
            <a:r>
              <a:rPr lang="en-US" sz="1800" b="1" i="1" dirty="0"/>
              <a:t>“</a:t>
            </a:r>
            <a:r>
              <a:rPr lang="en-US" sz="1800" b="1" i="1" u="sng" dirty="0"/>
              <a:t>inadequate organizational learning systems</a:t>
            </a:r>
            <a:r>
              <a:rPr lang="en-US" sz="1800" b="1" i="1" dirty="0"/>
              <a:t>” </a:t>
            </a:r>
            <a:r>
              <a:rPr lang="en-US" sz="1800" dirty="0"/>
              <a:t>affected six of the eight (75%) incidents studied. The lessons were present within human spaceflight programs or in related industries, but they were not shared, found, and/or heeded. Four of seven (57.1%) occurrences were internal lessons not learned, where “internal” refers to within the current or previous human spaceflight programs. This failure was sometimes due to restricted or classified information. Three of seven (42.9%) of the occurrences were external lessons not learned, where “external” refers to lessons outside the human spaceflight programs and related aerospace </a:t>
            </a:r>
            <a:r>
              <a:rPr lang="en-US" sz="1800" dirty="0" smtClean="0"/>
              <a:t>industry.</a:t>
            </a:r>
          </a:p>
          <a:p>
            <a:pPr marL="0" indent="0">
              <a:buNone/>
            </a:pPr>
            <a:endParaRPr lang="en-US" sz="1800" dirty="0"/>
          </a:p>
          <a:p>
            <a:pPr marL="0" indent="0">
              <a:buNone/>
            </a:pPr>
            <a:endParaRPr lang="en-US" sz="1800" dirty="0"/>
          </a:p>
        </p:txBody>
      </p:sp>
      <p:sp>
        <p:nvSpPr>
          <p:cNvPr id="5" name="Rectangle 2"/>
          <p:cNvSpPr txBox="1">
            <a:spLocks noChangeArrowheads="1"/>
          </p:cNvSpPr>
          <p:nvPr/>
        </p:nvSpPr>
        <p:spPr bwMode="auto">
          <a:xfrm>
            <a:off x="-228600" y="5924786"/>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b="1" kern="1200">
                <a:solidFill>
                  <a:schemeClr val="bg1"/>
                </a:solidFill>
                <a:latin typeface="+mj-lt"/>
                <a:ea typeface="ヒラギノ角ゴ Pro W3" pitchFamily="-105" charset="-128"/>
                <a:cs typeface="ヒラギノ角ゴ Pro W3" pitchFamily="-105" charset="-128"/>
              </a:defRPr>
            </a:lvl1pPr>
            <a:lvl2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a:solidFill>
                  <a:schemeClr val="tx1"/>
                </a:solidFill>
                <a:latin typeface="Arial" pitchFamily="34" charset="0"/>
                <a:ea typeface="ヒラギノ角ゴ Pro W3" pitchFamily="-105" charset="-128"/>
                <a:cs typeface="ヒラギノ角ゴ Pro W3" pitchFamily="-105" charset="-128"/>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a:lstStyle>
          <a:p>
            <a:pPr algn="ctr"/>
            <a:r>
              <a:rPr lang="en-US" altLang="en-US" sz="1600" i="1" dirty="0" smtClean="0">
                <a:solidFill>
                  <a:srgbClr val="0070C0"/>
                </a:solidFill>
              </a:rPr>
              <a:t>“There’s no shortage of lessons, but learning is the issue”</a:t>
            </a:r>
          </a:p>
          <a:p>
            <a:pPr algn="ctr"/>
            <a:r>
              <a:rPr lang="en-US" altLang="en-US" sz="1200" i="1" dirty="0" smtClean="0">
                <a:solidFill>
                  <a:srgbClr val="0070C0"/>
                </a:solidFill>
              </a:rPr>
              <a:t>					</a:t>
            </a:r>
            <a:r>
              <a:rPr lang="en-US" altLang="en-US" sz="1100" i="1" dirty="0" smtClean="0">
                <a:solidFill>
                  <a:srgbClr val="0070C0"/>
                </a:solidFill>
              </a:rPr>
              <a:t>T.K. Mattingly</a:t>
            </a:r>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a:t>
            </a:r>
            <a:r>
              <a:rPr lang="en-US" altLang="en-US" sz="2400" i="1" dirty="0" smtClean="0"/>
              <a:t>y Results – Top 9 </a:t>
            </a:r>
            <a:r>
              <a:rPr lang="en-US" altLang="en-US" sz="2400" b="1" i="1" dirty="0" smtClean="0"/>
              <a:t>Recurring Cause Types (5 of 9)</a:t>
            </a:r>
          </a:p>
        </p:txBody>
      </p:sp>
      <p:sp>
        <p:nvSpPr>
          <p:cNvPr id="11" name="Rectangle 3"/>
          <p:cNvSpPr txBox="1">
            <a:spLocks noChangeArrowheads="1"/>
          </p:cNvSpPr>
          <p:nvPr/>
        </p:nvSpPr>
        <p:spPr bwMode="auto">
          <a:xfrm>
            <a:off x="838201" y="2655971"/>
            <a:ext cx="8382000" cy="617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None/>
            </a:pPr>
            <a:endParaRPr lang="en-US" sz="1400" dirty="0"/>
          </a:p>
        </p:txBody>
      </p:sp>
      <p:pic>
        <p:nvPicPr>
          <p:cNvPr id="2" name="Picture 1"/>
          <p:cNvPicPr>
            <a:picLocks noChangeAspect="1"/>
          </p:cNvPicPr>
          <p:nvPr/>
        </p:nvPicPr>
        <p:blipFill>
          <a:blip r:embed="rId3"/>
          <a:stretch>
            <a:fillRect/>
          </a:stretch>
        </p:blipFill>
        <p:spPr>
          <a:xfrm>
            <a:off x="2667000" y="3653772"/>
            <a:ext cx="4019550" cy="2200275"/>
          </a:xfrm>
          <a:prstGeom prst="rect">
            <a:avLst/>
          </a:prstGeom>
        </p:spPr>
      </p:pic>
    </p:spTree>
    <p:extLst>
      <p:ext uri="{BB962C8B-B14F-4D97-AF65-F5344CB8AC3E}">
        <p14:creationId xmlns:p14="http://schemas.microsoft.com/office/powerpoint/2010/main" val="4238084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pPr>
                <a:defRPr/>
              </a:pPr>
              <a:t>26</a:t>
            </a:fld>
            <a:endParaRPr lang="en-US"/>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a:t>
            </a:r>
            <a:r>
              <a:rPr lang="en-US" altLang="en-US" sz="2400" i="1" dirty="0" smtClean="0"/>
              <a:t>y Results – Top 9 </a:t>
            </a:r>
            <a:r>
              <a:rPr lang="en-US" altLang="en-US" sz="2400" b="1" i="1" dirty="0" smtClean="0"/>
              <a:t>Recurring Cause Types (5 of 9)</a:t>
            </a:r>
          </a:p>
        </p:txBody>
      </p:sp>
      <p:pic>
        <p:nvPicPr>
          <p:cNvPr id="4" name="Picture 3"/>
          <p:cNvPicPr>
            <a:picLocks noChangeAspect="1"/>
          </p:cNvPicPr>
          <p:nvPr/>
        </p:nvPicPr>
        <p:blipFill>
          <a:blip r:embed="rId3"/>
          <a:stretch>
            <a:fillRect/>
          </a:stretch>
        </p:blipFill>
        <p:spPr>
          <a:xfrm>
            <a:off x="2548155" y="643092"/>
            <a:ext cx="1750260" cy="2066617"/>
          </a:xfrm>
          <a:prstGeom prst="rect">
            <a:avLst/>
          </a:prstGeom>
          <a:ln w="19050">
            <a:solidFill>
              <a:schemeClr val="accent1"/>
            </a:solidFill>
          </a:ln>
        </p:spPr>
      </p:pic>
      <p:sp>
        <p:nvSpPr>
          <p:cNvPr id="10" name="TextBox 9"/>
          <p:cNvSpPr txBox="1"/>
          <p:nvPr/>
        </p:nvSpPr>
        <p:spPr>
          <a:xfrm>
            <a:off x="838200" y="1394286"/>
            <a:ext cx="1613931" cy="646331"/>
          </a:xfrm>
          <a:prstGeom prst="rect">
            <a:avLst/>
          </a:prstGeom>
          <a:noFill/>
        </p:spPr>
        <p:txBody>
          <a:bodyPr wrap="square" rtlCol="0">
            <a:spAutoFit/>
          </a:bodyPr>
          <a:lstStyle/>
          <a:p>
            <a:pPr algn="r"/>
            <a:r>
              <a:rPr lang="en-US" sz="1200" i="1" dirty="0" smtClean="0"/>
              <a:t>SpaceShipTwo Feather Lock System</a:t>
            </a:r>
          </a:p>
        </p:txBody>
      </p:sp>
      <p:sp>
        <p:nvSpPr>
          <p:cNvPr id="11" name="Rectangle 3"/>
          <p:cNvSpPr txBox="1">
            <a:spLocks noChangeArrowheads="1"/>
          </p:cNvSpPr>
          <p:nvPr/>
        </p:nvSpPr>
        <p:spPr bwMode="auto">
          <a:xfrm>
            <a:off x="801189" y="2709709"/>
            <a:ext cx="7762603" cy="5086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None/>
            </a:pPr>
            <a:r>
              <a:rPr lang="en-US" sz="1600" b="1" i="1" dirty="0" smtClean="0"/>
              <a:t>Examples:</a:t>
            </a:r>
          </a:p>
          <a:p>
            <a:pPr>
              <a:spcBef>
                <a:spcPts val="0"/>
              </a:spcBef>
            </a:pPr>
            <a:r>
              <a:rPr lang="en-US" sz="1400" dirty="0" smtClean="0">
                <a:solidFill>
                  <a:srgbClr val="0070C0"/>
                </a:solidFill>
              </a:rPr>
              <a:t>SpaceShipTwo</a:t>
            </a:r>
            <a:r>
              <a:rPr lang="en-US" sz="1400" dirty="0">
                <a:solidFill>
                  <a:srgbClr val="0070C0"/>
                </a:solidFill>
              </a:rPr>
              <a:t>. Human reliability issues and probability </a:t>
            </a:r>
            <a:r>
              <a:rPr lang="en-US" sz="1400" dirty="0" smtClean="0">
                <a:solidFill>
                  <a:srgbClr val="0070C0"/>
                </a:solidFill>
              </a:rPr>
              <a:t>estimates are well-documented </a:t>
            </a:r>
            <a:r>
              <a:rPr lang="en-US" sz="1400" dirty="0">
                <a:solidFill>
                  <a:srgbClr val="0070C0"/>
                </a:solidFill>
              </a:rPr>
              <a:t>in related literature and human-system integration </a:t>
            </a:r>
            <a:r>
              <a:rPr lang="en-US" sz="1400" dirty="0" smtClean="0">
                <a:solidFill>
                  <a:srgbClr val="0070C0"/>
                </a:solidFill>
              </a:rPr>
              <a:t>design guidance </a:t>
            </a:r>
            <a:r>
              <a:rPr lang="en-US" sz="1400" dirty="0">
                <a:solidFill>
                  <a:srgbClr val="0070C0"/>
                </a:solidFill>
              </a:rPr>
              <a:t>based on many years of experience within </a:t>
            </a:r>
            <a:r>
              <a:rPr lang="en-US" sz="1400" dirty="0" smtClean="0">
                <a:solidFill>
                  <a:srgbClr val="0070C0"/>
                </a:solidFill>
              </a:rPr>
              <a:t>DOD and commercial aviation</a:t>
            </a:r>
            <a:r>
              <a:rPr lang="en-US" sz="1400" dirty="0">
                <a:solidFill>
                  <a:srgbClr val="0070C0"/>
                </a:solidFill>
              </a:rPr>
              <a:t>, NASA space flight operations, and the nuclear </a:t>
            </a:r>
            <a:r>
              <a:rPr lang="en-US" sz="1400" dirty="0" smtClean="0">
                <a:solidFill>
                  <a:srgbClr val="0070C0"/>
                </a:solidFill>
              </a:rPr>
              <a:t>industry. The likelihood </a:t>
            </a:r>
            <a:r>
              <a:rPr lang="en-US" sz="1400" dirty="0">
                <a:solidFill>
                  <a:srgbClr val="0070C0"/>
                </a:solidFill>
              </a:rPr>
              <a:t>of a pilot error in deploying the feathering system should not </a:t>
            </a:r>
            <a:r>
              <a:rPr lang="en-US" sz="1400" dirty="0" smtClean="0">
                <a:solidFill>
                  <a:srgbClr val="0070C0"/>
                </a:solidFill>
              </a:rPr>
              <a:t>have been </a:t>
            </a:r>
            <a:r>
              <a:rPr lang="en-US" sz="1400" dirty="0">
                <a:solidFill>
                  <a:srgbClr val="0070C0"/>
                </a:solidFill>
              </a:rPr>
              <a:t>considered “remote” or “zero,” especially when it was recognized </a:t>
            </a:r>
            <a:r>
              <a:rPr lang="en-US" sz="1400" dirty="0" smtClean="0">
                <a:solidFill>
                  <a:srgbClr val="0070C0"/>
                </a:solidFill>
              </a:rPr>
              <a:t>that the </a:t>
            </a:r>
            <a:r>
              <a:rPr lang="en-US" sz="1400" dirty="0">
                <a:solidFill>
                  <a:srgbClr val="0070C0"/>
                </a:solidFill>
              </a:rPr>
              <a:t>consequences were </a:t>
            </a:r>
            <a:r>
              <a:rPr lang="en-US" sz="1400" dirty="0" smtClean="0">
                <a:solidFill>
                  <a:srgbClr val="0070C0"/>
                </a:solidFill>
              </a:rPr>
              <a:t>catastrophic.</a:t>
            </a:r>
          </a:p>
          <a:p>
            <a:pPr>
              <a:spcBef>
                <a:spcPts val="0"/>
              </a:spcBef>
            </a:pPr>
            <a:r>
              <a:rPr lang="en-US" sz="1400" dirty="0" smtClean="0">
                <a:solidFill>
                  <a:srgbClr val="0070C0"/>
                </a:solidFill>
              </a:rPr>
              <a:t>Apollo-1. There was an electrical fire of an Apollo command module ECS test rig in a vacuum chamber in 1966. The test was conducted under a lower atmospheric pressure (i.e., 5 psi to simulate cabin pressure in space versus 16.7 psi for the LC 34 test), but in a 100% O</a:t>
            </a:r>
            <a:r>
              <a:rPr lang="en-US" sz="1400" baseline="-25000" dirty="0" smtClean="0">
                <a:solidFill>
                  <a:srgbClr val="0070C0"/>
                </a:solidFill>
              </a:rPr>
              <a:t>2</a:t>
            </a:r>
            <a:r>
              <a:rPr lang="en-US" sz="1400" dirty="0" smtClean="0">
                <a:solidFill>
                  <a:srgbClr val="0070C0"/>
                </a:solidFill>
              </a:rPr>
              <a:t> environment. The test incident report was classified and inaccessible to personnel without clearance.</a:t>
            </a:r>
            <a:endParaRPr lang="en-US" sz="1400" dirty="0" smtClean="0"/>
          </a:p>
          <a:p>
            <a:pPr>
              <a:spcBef>
                <a:spcPts val="0"/>
              </a:spcBef>
            </a:pPr>
            <a:r>
              <a:rPr lang="en-US" sz="1400" dirty="0" smtClean="0"/>
              <a:t>STS-1 </a:t>
            </a:r>
            <a:r>
              <a:rPr lang="en-US" sz="1400" dirty="0"/>
              <a:t>Oxygen Deficiency. In 1967, Apollo 1 Congressional hearings uncovered a problem at </a:t>
            </a:r>
            <a:r>
              <a:rPr lang="en-US" sz="1400" dirty="0" smtClean="0"/>
              <a:t>KSC with </a:t>
            </a:r>
            <a:r>
              <a:rPr lang="en-US" sz="1400" dirty="0"/>
              <a:t>timely submittals of operational checkout procedures to the safety organization for review. STS-1 procedures had the same problem.</a:t>
            </a:r>
            <a:r>
              <a:rPr lang="en-US" sz="1400" b="1" dirty="0"/>
              <a:t> </a:t>
            </a:r>
            <a:r>
              <a:rPr lang="en-US" sz="1400" dirty="0"/>
              <a:t>It was unclear whether the issue “slipped through the cracks” between the Apollo Program and SSP or corrective actions proved to be ineffective</a:t>
            </a:r>
            <a:r>
              <a:rPr lang="en-US" sz="1400" dirty="0" smtClean="0"/>
              <a:t>.</a:t>
            </a:r>
            <a:endParaRPr lang="en-US" sz="1400" dirty="0"/>
          </a:p>
        </p:txBody>
      </p:sp>
      <p:sp>
        <p:nvSpPr>
          <p:cNvPr id="12" name="TextBox 11"/>
          <p:cNvSpPr txBox="1"/>
          <p:nvPr/>
        </p:nvSpPr>
        <p:spPr>
          <a:xfrm>
            <a:off x="5169698" y="1255787"/>
            <a:ext cx="1002502" cy="600164"/>
          </a:xfrm>
          <a:prstGeom prst="rect">
            <a:avLst/>
          </a:prstGeom>
          <a:noFill/>
        </p:spPr>
        <p:txBody>
          <a:bodyPr wrap="square" rtlCol="0">
            <a:spAutoFit/>
          </a:bodyPr>
          <a:lstStyle/>
          <a:p>
            <a:r>
              <a:rPr lang="en-US" sz="1100" i="1" dirty="0" smtClean="0"/>
              <a:t>Command </a:t>
            </a:r>
            <a:br>
              <a:rPr lang="en-US" sz="1100" i="1" dirty="0" smtClean="0"/>
            </a:br>
            <a:r>
              <a:rPr lang="en-US" sz="1100" i="1" dirty="0" smtClean="0"/>
              <a:t>Module </a:t>
            </a:r>
            <a:br>
              <a:rPr lang="en-US" sz="1100" i="1" dirty="0" smtClean="0"/>
            </a:br>
            <a:r>
              <a:rPr lang="en-US" sz="1100" i="1" dirty="0" smtClean="0"/>
              <a:t>ECS test rig</a:t>
            </a:r>
          </a:p>
        </p:txBody>
      </p:sp>
      <p:pic>
        <p:nvPicPr>
          <p:cNvPr id="13" name="Picture 12"/>
          <p:cNvPicPr>
            <a:picLocks noChangeAspect="1"/>
          </p:cNvPicPr>
          <p:nvPr/>
        </p:nvPicPr>
        <p:blipFill>
          <a:blip r:embed="rId4"/>
          <a:stretch>
            <a:fillRect/>
          </a:stretch>
        </p:blipFill>
        <p:spPr>
          <a:xfrm>
            <a:off x="6172200" y="643092"/>
            <a:ext cx="2253401" cy="2199252"/>
          </a:xfrm>
          <a:prstGeom prst="rect">
            <a:avLst/>
          </a:prstGeom>
        </p:spPr>
      </p:pic>
    </p:spTree>
    <p:extLst>
      <p:ext uri="{BB962C8B-B14F-4D97-AF65-F5344CB8AC3E}">
        <p14:creationId xmlns:p14="http://schemas.microsoft.com/office/powerpoint/2010/main" val="1310747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pPr>
                <a:defRPr/>
              </a:pPr>
              <a:t>27</a:t>
            </a:fld>
            <a:endParaRPr lang="en-US"/>
          </a:p>
        </p:txBody>
      </p:sp>
      <p:sp>
        <p:nvSpPr>
          <p:cNvPr id="13316" name="Rectangle 3"/>
          <p:cNvSpPr>
            <a:spLocks noGrp="1" noChangeArrowheads="1"/>
          </p:cNvSpPr>
          <p:nvPr>
            <p:ph type="body" idx="1"/>
          </p:nvPr>
        </p:nvSpPr>
        <p:spPr>
          <a:xfrm>
            <a:off x="838200" y="703385"/>
            <a:ext cx="8153400" cy="6172200"/>
          </a:xfrm>
        </p:spPr>
        <p:txBody>
          <a:bodyPr>
            <a:normAutofit/>
          </a:bodyPr>
          <a:lstStyle/>
          <a:p>
            <a:pPr marL="0" indent="0">
              <a:lnSpc>
                <a:spcPct val="80000"/>
              </a:lnSpc>
              <a:buNone/>
              <a:defRPr/>
            </a:pPr>
            <a:r>
              <a:rPr lang="en-US" sz="1800" u="sng" dirty="0" smtClean="0"/>
              <a:t>Finding</a:t>
            </a:r>
            <a:r>
              <a:rPr lang="en-US" sz="1800" dirty="0" smtClean="0"/>
              <a:t>:</a:t>
            </a:r>
          </a:p>
          <a:p>
            <a:pPr marL="0" indent="0">
              <a:lnSpc>
                <a:spcPct val="80000"/>
              </a:lnSpc>
              <a:buNone/>
              <a:defRPr/>
            </a:pPr>
            <a:r>
              <a:rPr lang="en-US" sz="1800" dirty="0" smtClean="0"/>
              <a:t>Six </a:t>
            </a:r>
            <a:r>
              <a:rPr lang="en-US" sz="1800" dirty="0"/>
              <a:t>occurrences of </a:t>
            </a:r>
            <a:r>
              <a:rPr lang="en-US" sz="1800" b="1" i="1" dirty="0"/>
              <a:t>“</a:t>
            </a:r>
            <a:r>
              <a:rPr lang="en-US" sz="1800" b="1" i="1" u="sng" dirty="0"/>
              <a:t>inadequate schedule controls</a:t>
            </a:r>
            <a:r>
              <a:rPr lang="en-US" sz="1800" b="1" i="1" dirty="0"/>
              <a:t>” </a:t>
            </a:r>
            <a:r>
              <a:rPr lang="en-US" sz="1800" dirty="0"/>
              <a:t>affected five of the eight (62.5%) incidents studied. Five of the six (83.3%) occurrences were related to overly optimistic/aggressive schedules, and the remaining (one of six, 16.7%) occurrence was related to a lack of communication</a:t>
            </a:r>
            <a:r>
              <a:rPr lang="en-US" sz="1800" dirty="0" smtClean="0"/>
              <a:t>/ coordination </a:t>
            </a:r>
            <a:r>
              <a:rPr lang="en-US" sz="1800" dirty="0"/>
              <a:t>between the overall master schedule and local shop area </a:t>
            </a:r>
            <a:r>
              <a:rPr lang="en-US" sz="1800" dirty="0" smtClean="0"/>
              <a:t>schedules. </a:t>
            </a:r>
            <a:endParaRPr lang="en-US" altLang="en-US" sz="1800" b="1" i="1" dirty="0"/>
          </a:p>
          <a:p>
            <a:pPr marL="0" indent="0">
              <a:lnSpc>
                <a:spcPct val="80000"/>
              </a:lnSpc>
              <a:buNone/>
              <a:defRPr/>
            </a:pPr>
            <a:endParaRPr lang="en-US" altLang="en-US" sz="800" b="1" i="1" dirty="0" smtClean="0"/>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a:t>
            </a:r>
            <a:r>
              <a:rPr lang="en-US" altLang="en-US" sz="2400" i="1" dirty="0" smtClean="0"/>
              <a:t>y Results – Top 9 </a:t>
            </a:r>
            <a:r>
              <a:rPr lang="en-US" altLang="en-US" sz="2400" b="1" i="1" dirty="0" smtClean="0"/>
              <a:t>Recurring Cause Types (6 of 9)</a:t>
            </a:r>
          </a:p>
        </p:txBody>
      </p:sp>
      <p:sp>
        <p:nvSpPr>
          <p:cNvPr id="10" name="Rectangle 9"/>
          <p:cNvSpPr/>
          <p:nvPr/>
        </p:nvSpPr>
        <p:spPr>
          <a:xfrm>
            <a:off x="990600" y="5594877"/>
            <a:ext cx="7405914" cy="572464"/>
          </a:xfrm>
          <a:prstGeom prst="rect">
            <a:avLst/>
          </a:prstGeom>
        </p:spPr>
        <p:txBody>
          <a:bodyPr wrap="square">
            <a:spAutoFit/>
          </a:bodyPr>
          <a:lstStyle/>
          <a:p>
            <a:pPr eaLnBrk="1" hangingPunct="1">
              <a:lnSpc>
                <a:spcPct val="80000"/>
              </a:lnSpc>
              <a:buFont typeface="Wingdings" panose="05000000000000000000" pitchFamily="2" charset="2"/>
              <a:buNone/>
            </a:pPr>
            <a:r>
              <a:rPr lang="en-US" altLang="en-US" sz="1400" b="1" i="1" dirty="0">
                <a:solidFill>
                  <a:srgbClr val="0070C0"/>
                </a:solidFill>
              </a:rPr>
              <a:t>"We were too gung ho about the schedule and we locked out all of the problems we saw each day in our work...Not one of us stood up and said, 'Dammit, stop!”</a:t>
            </a:r>
          </a:p>
          <a:p>
            <a:pPr eaLnBrk="1" hangingPunct="1">
              <a:lnSpc>
                <a:spcPct val="80000"/>
              </a:lnSpc>
              <a:buFont typeface="Wingdings" panose="05000000000000000000" pitchFamily="2" charset="2"/>
              <a:buNone/>
            </a:pPr>
            <a:r>
              <a:rPr lang="en-US" altLang="en-US" sz="1100" b="1" i="1" dirty="0" smtClean="0">
                <a:solidFill>
                  <a:srgbClr val="0070C0"/>
                </a:solidFill>
              </a:rPr>
              <a:t>		Gene </a:t>
            </a:r>
            <a:r>
              <a:rPr lang="en-US" altLang="en-US" sz="1100" b="1" i="1" dirty="0" err="1">
                <a:solidFill>
                  <a:srgbClr val="0070C0"/>
                </a:solidFill>
              </a:rPr>
              <a:t>Kranz</a:t>
            </a:r>
            <a:r>
              <a:rPr lang="en-US" altLang="en-US" sz="1100" b="1" i="1" dirty="0">
                <a:solidFill>
                  <a:srgbClr val="0070C0"/>
                </a:solidFill>
              </a:rPr>
              <a:t> to his team on the Monday morning following the </a:t>
            </a:r>
            <a:r>
              <a:rPr lang="en-US" altLang="en-US" sz="1100" b="1" i="1" dirty="0" smtClean="0">
                <a:solidFill>
                  <a:srgbClr val="0070C0"/>
                </a:solidFill>
              </a:rPr>
              <a:t>Apollo-1 fire</a:t>
            </a:r>
          </a:p>
        </p:txBody>
      </p:sp>
      <p:pic>
        <p:nvPicPr>
          <p:cNvPr id="3" name="Picture 2"/>
          <p:cNvPicPr>
            <a:picLocks noChangeAspect="1"/>
          </p:cNvPicPr>
          <p:nvPr/>
        </p:nvPicPr>
        <p:blipFill>
          <a:blip r:embed="rId3"/>
          <a:stretch>
            <a:fillRect/>
          </a:stretch>
        </p:blipFill>
        <p:spPr>
          <a:xfrm>
            <a:off x="2057400" y="2272809"/>
            <a:ext cx="4781550" cy="2990850"/>
          </a:xfrm>
          <a:prstGeom prst="rect">
            <a:avLst/>
          </a:prstGeom>
        </p:spPr>
      </p:pic>
    </p:spTree>
    <p:extLst>
      <p:ext uri="{BB962C8B-B14F-4D97-AF65-F5344CB8AC3E}">
        <p14:creationId xmlns:p14="http://schemas.microsoft.com/office/powerpoint/2010/main" val="21197399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pPr>
                <a:defRPr/>
              </a:pPr>
              <a:t>28</a:t>
            </a:fld>
            <a:endParaRPr lang="en-US"/>
          </a:p>
        </p:txBody>
      </p:sp>
      <p:sp>
        <p:nvSpPr>
          <p:cNvPr id="13316" name="Rectangle 3"/>
          <p:cNvSpPr>
            <a:spLocks noGrp="1" noChangeArrowheads="1"/>
          </p:cNvSpPr>
          <p:nvPr>
            <p:ph type="body" idx="1"/>
          </p:nvPr>
        </p:nvSpPr>
        <p:spPr>
          <a:xfrm>
            <a:off x="838200" y="703385"/>
            <a:ext cx="8153400" cy="6172200"/>
          </a:xfrm>
        </p:spPr>
        <p:txBody>
          <a:bodyPr>
            <a:normAutofit/>
          </a:bodyPr>
          <a:lstStyle/>
          <a:p>
            <a:pPr marL="0" indent="0">
              <a:lnSpc>
                <a:spcPct val="80000"/>
              </a:lnSpc>
              <a:buNone/>
              <a:defRPr/>
            </a:pPr>
            <a:r>
              <a:rPr lang="en-US" altLang="en-US" sz="1600" b="1" i="1" dirty="0" smtClean="0"/>
              <a:t>Examples:</a:t>
            </a:r>
            <a:endParaRPr lang="en-US" altLang="en-US" sz="1400" b="1" i="1" dirty="0"/>
          </a:p>
          <a:p>
            <a:pPr lvl="0"/>
            <a:r>
              <a:rPr lang="en-US" sz="1400" dirty="0">
                <a:solidFill>
                  <a:srgbClr val="0070C0"/>
                </a:solidFill>
              </a:rPr>
              <a:t>STS-1 Oxygen Deficiency. The shop schedule was followed instead of the integrated schedule. The shop schedule showed the deviation as being hazardous, but the integrated schedule did not. Schedule motivation created a practice of allowing non-hazardous, non-critical path “side work” to be </a:t>
            </a:r>
            <a:r>
              <a:rPr lang="en-US" sz="1400" dirty="0" smtClean="0">
                <a:solidFill>
                  <a:srgbClr val="0070C0"/>
                </a:solidFill>
              </a:rPr>
              <a:t>performed </a:t>
            </a:r>
            <a:r>
              <a:rPr lang="en-US" sz="1400" dirty="0">
                <a:solidFill>
                  <a:srgbClr val="0070C0"/>
                </a:solidFill>
              </a:rPr>
              <a:t>in parallel with hazardous operations, which increased risk and susceptibility to an incident. “Scheduling of side work during hazardous operations should be prohibited as a matter of practice. Where exceptions must be made, they should be placed under stringent firing room and/or safety controls, and coordinated with all involved parties” [ref. 10].</a:t>
            </a:r>
          </a:p>
          <a:p>
            <a:pPr lvl="0"/>
            <a:r>
              <a:rPr lang="en-US" sz="1400" dirty="0">
                <a:solidFill>
                  <a:srgbClr val="0070C0"/>
                </a:solidFill>
              </a:rPr>
              <a:t>SpaceShipTwo. The pressure to approve experimental permit applications within a 120-day review period interfered with the Federal Aviation Administration’s (FAA’s) ability to thoroughly evaluate the SpaceShipTwo experimental permit application. </a:t>
            </a:r>
          </a:p>
          <a:p>
            <a:pPr lvl="0"/>
            <a:r>
              <a:rPr lang="en-US" sz="1400" dirty="0"/>
              <a:t>Apollo-1. The command module was shipped to KSC with excessive open work items. “There is an inference that the design, qualification, and fabrication process may not have been completed adequately prior to shipment to KSC” [ref. 19].</a:t>
            </a:r>
          </a:p>
          <a:p>
            <a:pPr marL="457200" lvl="1" indent="0">
              <a:lnSpc>
                <a:spcPct val="80000"/>
              </a:lnSpc>
              <a:spcBef>
                <a:spcPts val="0"/>
              </a:spcBef>
              <a:buNone/>
              <a:defRPr/>
            </a:pPr>
            <a:endParaRPr lang="en-US" sz="1200" b="1" i="1" dirty="0" smtClean="0"/>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a:t>
            </a:r>
            <a:r>
              <a:rPr lang="en-US" altLang="en-US" sz="2400" i="1" dirty="0" smtClean="0"/>
              <a:t>y Results – Top 9 </a:t>
            </a:r>
            <a:r>
              <a:rPr lang="en-US" altLang="en-US" sz="2400" b="1" i="1" dirty="0" smtClean="0"/>
              <a:t>Recurring Cause Types (6 of 9)</a:t>
            </a:r>
          </a:p>
        </p:txBody>
      </p:sp>
      <p:pic>
        <p:nvPicPr>
          <p:cNvPr id="6" name="Picture 5"/>
          <p:cNvPicPr>
            <a:picLocks noChangeAspect="1"/>
          </p:cNvPicPr>
          <p:nvPr/>
        </p:nvPicPr>
        <p:blipFill>
          <a:blip r:embed="rId3"/>
          <a:stretch>
            <a:fillRect/>
          </a:stretch>
        </p:blipFill>
        <p:spPr>
          <a:xfrm>
            <a:off x="2309223" y="4084881"/>
            <a:ext cx="3987800" cy="2454031"/>
          </a:xfrm>
          <a:prstGeom prst="rect">
            <a:avLst/>
          </a:prstGeom>
        </p:spPr>
      </p:pic>
      <p:sp>
        <p:nvSpPr>
          <p:cNvPr id="7" name="TextBox 6"/>
          <p:cNvSpPr txBox="1"/>
          <p:nvPr/>
        </p:nvSpPr>
        <p:spPr>
          <a:xfrm>
            <a:off x="6248400" y="4343400"/>
            <a:ext cx="2224314" cy="646331"/>
          </a:xfrm>
          <a:prstGeom prst="rect">
            <a:avLst/>
          </a:prstGeom>
          <a:noFill/>
        </p:spPr>
        <p:txBody>
          <a:bodyPr wrap="square" rtlCol="0">
            <a:spAutoFit/>
          </a:bodyPr>
          <a:lstStyle/>
          <a:p>
            <a:r>
              <a:rPr lang="en-US" sz="1200" i="1" dirty="0" smtClean="0"/>
              <a:t>STS-1 mishap report timeline of GN2 purge continuing after pad was re-opened for work.</a:t>
            </a:r>
          </a:p>
        </p:txBody>
      </p:sp>
    </p:spTree>
    <p:extLst>
      <p:ext uri="{BB962C8B-B14F-4D97-AF65-F5344CB8AC3E}">
        <p14:creationId xmlns:p14="http://schemas.microsoft.com/office/powerpoint/2010/main" val="1537283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2EE8438-A932-462D-9BB0-D4B36A91CBC5}" type="slidenum">
              <a:rPr lang="en-US"/>
              <a:pPr>
                <a:defRPr/>
              </a:pPr>
              <a:t>29</a:t>
            </a:fld>
            <a:endParaRPr lang="en-US"/>
          </a:p>
        </p:txBody>
      </p:sp>
      <p:sp>
        <p:nvSpPr>
          <p:cNvPr id="13316" name="Rectangle 3"/>
          <p:cNvSpPr>
            <a:spLocks noGrp="1" noChangeArrowheads="1"/>
          </p:cNvSpPr>
          <p:nvPr>
            <p:ph type="body" idx="1"/>
          </p:nvPr>
        </p:nvSpPr>
        <p:spPr>
          <a:xfrm>
            <a:off x="914400" y="1116533"/>
            <a:ext cx="8001000" cy="6172200"/>
          </a:xfrm>
        </p:spPr>
        <p:txBody>
          <a:bodyPr>
            <a:normAutofit/>
          </a:bodyPr>
          <a:lstStyle/>
          <a:p>
            <a:pPr marL="0" indent="0">
              <a:lnSpc>
                <a:spcPct val="80000"/>
              </a:lnSpc>
              <a:buNone/>
              <a:defRPr/>
            </a:pPr>
            <a:r>
              <a:rPr lang="en-US" sz="1800" u="sng" dirty="0" smtClean="0"/>
              <a:t>Finding</a:t>
            </a:r>
            <a:r>
              <a:rPr lang="en-US" sz="1800" dirty="0" smtClean="0"/>
              <a:t>:</a:t>
            </a:r>
          </a:p>
          <a:p>
            <a:pPr marL="0" indent="0">
              <a:lnSpc>
                <a:spcPct val="80000"/>
              </a:lnSpc>
              <a:buNone/>
              <a:defRPr/>
            </a:pPr>
            <a:r>
              <a:rPr lang="en-US" sz="1800" dirty="0" smtClean="0"/>
              <a:t>Five </a:t>
            </a:r>
            <a:r>
              <a:rPr lang="en-US" sz="1800" dirty="0"/>
              <a:t>occurrences of </a:t>
            </a:r>
            <a:r>
              <a:rPr lang="en-US" sz="1800" b="1" i="1" dirty="0"/>
              <a:t>“</a:t>
            </a:r>
            <a:r>
              <a:rPr lang="en-US" sz="1800" b="1" i="1" u="sng" dirty="0"/>
              <a:t>inadequate task analysis and design processes</a:t>
            </a:r>
            <a:r>
              <a:rPr lang="en-US" sz="1800" b="1" i="1" dirty="0"/>
              <a:t>” </a:t>
            </a:r>
            <a:r>
              <a:rPr lang="en-US" sz="1800" dirty="0"/>
              <a:t>affected five of the eight (62.5%) incidents studied. Three of the five (60%) occurrences were related to missing or deficient task analyses, and the remaining two of five (40%) occurrences were related to inadequate designs of </a:t>
            </a:r>
            <a:r>
              <a:rPr lang="en-US" sz="1800" dirty="0" smtClean="0"/>
              <a:t>emergency or contingency operations. </a:t>
            </a:r>
            <a:endParaRPr lang="en-US" altLang="en-US" sz="1800" b="1" dirty="0" smtClean="0"/>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Top 9 </a:t>
            </a:r>
            <a:r>
              <a:rPr lang="en-US" altLang="en-US" sz="2400" b="1" i="1" dirty="0" smtClean="0"/>
              <a:t>Recurring Cause Types (7 of 9)</a:t>
            </a:r>
          </a:p>
        </p:txBody>
      </p:sp>
      <p:pic>
        <p:nvPicPr>
          <p:cNvPr id="5" name="Picture 4"/>
          <p:cNvPicPr>
            <a:picLocks noChangeAspect="1"/>
          </p:cNvPicPr>
          <p:nvPr/>
        </p:nvPicPr>
        <p:blipFill>
          <a:blip r:embed="rId3"/>
          <a:stretch>
            <a:fillRect/>
          </a:stretch>
        </p:blipFill>
        <p:spPr>
          <a:xfrm>
            <a:off x="2362200" y="2971800"/>
            <a:ext cx="4607243" cy="2461666"/>
          </a:xfrm>
          <a:prstGeom prst="rect">
            <a:avLst/>
          </a:prstGeom>
        </p:spPr>
      </p:pic>
    </p:spTree>
    <p:extLst>
      <p:ext uri="{BB962C8B-B14F-4D97-AF65-F5344CB8AC3E}">
        <p14:creationId xmlns:p14="http://schemas.microsoft.com/office/powerpoint/2010/main" val="2571893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sz="1600"/>
              <a:pPr>
                <a:defRPr/>
              </a:pPr>
              <a:t>3</a:t>
            </a:fld>
            <a:endParaRPr lang="en-US" sz="1600"/>
          </a:p>
        </p:txBody>
      </p:sp>
      <p:sp>
        <p:nvSpPr>
          <p:cNvPr id="6" name="Rectangle 2"/>
          <p:cNvSpPr>
            <a:spLocks noGrp="1" noChangeArrowheads="1"/>
          </p:cNvSpPr>
          <p:nvPr>
            <p:ph type="title"/>
          </p:nvPr>
        </p:nvSpPr>
        <p:spPr>
          <a:xfrm>
            <a:off x="762000" y="-228600"/>
            <a:ext cx="8001000" cy="1143000"/>
          </a:xfrm>
        </p:spPr>
        <p:txBody>
          <a:bodyPr/>
          <a:lstStyle/>
          <a:p>
            <a:pPr algn="ctr"/>
            <a:r>
              <a:rPr lang="en-US" altLang="en-US" sz="2800" b="1" i="1" dirty="0" smtClean="0"/>
              <a:t>Safety Accountability vs. Responsibility</a:t>
            </a:r>
          </a:p>
        </p:txBody>
      </p:sp>
      <p:sp>
        <p:nvSpPr>
          <p:cNvPr id="3" name="TextBox 2"/>
          <p:cNvSpPr txBox="1"/>
          <p:nvPr/>
        </p:nvSpPr>
        <p:spPr>
          <a:xfrm>
            <a:off x="2198272" y="5987018"/>
            <a:ext cx="5128455" cy="369332"/>
          </a:xfrm>
          <a:prstGeom prst="rect">
            <a:avLst/>
          </a:prstGeom>
          <a:noFill/>
        </p:spPr>
        <p:txBody>
          <a:bodyPr wrap="none" rtlCol="0">
            <a:spAutoFit/>
          </a:bodyPr>
          <a:lstStyle/>
          <a:p>
            <a:r>
              <a:rPr lang="en-US" dirty="0">
                <a:hlinkClick r:id="rId3"/>
              </a:rPr>
              <a:t>https://</a:t>
            </a:r>
            <a:r>
              <a:rPr lang="en-US" dirty="0" smtClean="0">
                <a:hlinkClick r:id="rId3"/>
              </a:rPr>
              <a:t>www.youtube.com/watch?v=t-jlwW7ppvA</a:t>
            </a:r>
            <a:r>
              <a:rPr lang="en-US" dirty="0" smtClean="0"/>
              <a:t> </a:t>
            </a:r>
          </a:p>
        </p:txBody>
      </p:sp>
      <p:pic>
        <p:nvPicPr>
          <p:cNvPr id="4" name="Picture 3"/>
          <p:cNvPicPr>
            <a:picLocks noChangeAspect="1"/>
          </p:cNvPicPr>
          <p:nvPr/>
        </p:nvPicPr>
        <p:blipFill>
          <a:blip r:embed="rId4"/>
          <a:stretch>
            <a:fillRect/>
          </a:stretch>
        </p:blipFill>
        <p:spPr>
          <a:xfrm>
            <a:off x="1905000" y="2684859"/>
            <a:ext cx="5660220" cy="3321235"/>
          </a:xfrm>
          <a:prstGeom prst="rect">
            <a:avLst/>
          </a:prstGeom>
          <a:ln w="19050">
            <a:solidFill>
              <a:schemeClr val="accent1"/>
            </a:solidFill>
          </a:ln>
        </p:spPr>
      </p:pic>
      <p:sp>
        <p:nvSpPr>
          <p:cNvPr id="2" name="Rectangle 1"/>
          <p:cNvSpPr/>
          <p:nvPr/>
        </p:nvSpPr>
        <p:spPr>
          <a:xfrm>
            <a:off x="711926" y="914400"/>
            <a:ext cx="8382000" cy="1846659"/>
          </a:xfrm>
          <a:prstGeom prst="rect">
            <a:avLst/>
          </a:prstGeom>
        </p:spPr>
        <p:txBody>
          <a:bodyPr wrap="square">
            <a:spAutoFit/>
          </a:bodyPr>
          <a:lstStyle/>
          <a:p>
            <a:r>
              <a:rPr lang="en-US" altLang="en-US" sz="1600" b="1" dirty="0" smtClean="0"/>
              <a:t>NESC and NSC common goal: Safety </a:t>
            </a:r>
            <a:r>
              <a:rPr lang="en-US" altLang="en-US" sz="1600" b="1" dirty="0"/>
              <a:t>through engineering and technical </a:t>
            </a:r>
            <a:r>
              <a:rPr lang="en-US" altLang="en-US" sz="1600" b="1" dirty="0" smtClean="0"/>
              <a:t>excellence</a:t>
            </a:r>
            <a:endParaRPr lang="en-US" altLang="en-US" sz="1600" b="1" dirty="0"/>
          </a:p>
          <a:p>
            <a:pPr marL="742950" lvl="1" indent="-285750">
              <a:buFont typeface="Arial" panose="020B0604020202020204" pitchFamily="34" charset="0"/>
              <a:buChar char="•"/>
            </a:pPr>
            <a:r>
              <a:rPr lang="en-US" altLang="en-US" sz="1400" b="1" dirty="0"/>
              <a:t>Everybody is responsible for safety, but is everybody accountable for safety?</a:t>
            </a:r>
          </a:p>
          <a:p>
            <a:pPr marL="742950" lvl="1" indent="-285750">
              <a:buFont typeface="Arial" panose="020B0604020202020204" pitchFamily="34" charset="0"/>
              <a:buChar char="•"/>
            </a:pPr>
            <a:r>
              <a:rPr lang="en-US" altLang="en-US" sz="1400" b="1" dirty="0"/>
              <a:t>Accountability = Responsibility x Authority x Capability (Bryan O’Connor</a:t>
            </a:r>
            <a:r>
              <a:rPr lang="en-US" altLang="en-US" sz="1400" b="1" dirty="0" smtClean="0"/>
              <a:t>)</a:t>
            </a:r>
          </a:p>
          <a:p>
            <a:pPr marL="742950" lvl="1" indent="-285750">
              <a:buFont typeface="Arial" panose="020B0604020202020204" pitchFamily="34" charset="0"/>
              <a:buChar char="•"/>
            </a:pPr>
            <a:r>
              <a:rPr lang="en-US" sz="1400" b="1" dirty="0" smtClean="0"/>
              <a:t>The </a:t>
            </a:r>
            <a:r>
              <a:rPr lang="en-US" sz="1400" b="1" dirty="0"/>
              <a:t>difference between responsibility and accountability is that responsibility can be shared while accountability cannot. Being accountable not only means being responsible for something but also ultimately being answerable for your actions. </a:t>
            </a:r>
          </a:p>
          <a:p>
            <a:pPr lvl="1"/>
            <a:endParaRPr lang="en-US" altLang="en-US" sz="1400" b="1" dirty="0"/>
          </a:p>
          <a:p>
            <a:pPr lvl="1"/>
            <a:endParaRPr lang="en-US" altLang="en-US" sz="1400" b="1" dirty="0"/>
          </a:p>
        </p:txBody>
      </p:sp>
    </p:spTree>
    <p:extLst>
      <p:ext uri="{BB962C8B-B14F-4D97-AF65-F5344CB8AC3E}">
        <p14:creationId xmlns:p14="http://schemas.microsoft.com/office/powerpoint/2010/main" val="2900843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2EE8438-A932-462D-9BB0-D4B36A91CBC5}" type="slidenum">
              <a:rPr lang="en-US"/>
              <a:pPr>
                <a:defRPr/>
              </a:pPr>
              <a:t>30</a:t>
            </a:fld>
            <a:endParaRPr lang="en-US"/>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Top 9 </a:t>
            </a:r>
            <a:r>
              <a:rPr lang="en-US" altLang="en-US" sz="2400" b="1" i="1" dirty="0" smtClean="0"/>
              <a:t>Recurring Cause Types (7 of 9)</a:t>
            </a:r>
          </a:p>
        </p:txBody>
      </p:sp>
      <p:sp>
        <p:nvSpPr>
          <p:cNvPr id="7" name="Rectangle 3"/>
          <p:cNvSpPr txBox="1">
            <a:spLocks noChangeArrowheads="1"/>
          </p:cNvSpPr>
          <p:nvPr/>
        </p:nvSpPr>
        <p:spPr bwMode="auto">
          <a:xfrm>
            <a:off x="836023" y="910046"/>
            <a:ext cx="8153400" cy="617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1600" b="1" i="1" dirty="0" smtClean="0"/>
              <a:t>Examples:</a:t>
            </a:r>
          </a:p>
          <a:p>
            <a:pPr lvl="0"/>
            <a:r>
              <a:rPr lang="en-US" sz="1400" dirty="0" smtClean="0">
                <a:solidFill>
                  <a:srgbClr val="0070C0"/>
                </a:solidFill>
              </a:rPr>
              <a:t>Apollo-1</a:t>
            </a:r>
            <a:r>
              <a:rPr lang="en-US" sz="1400" dirty="0">
                <a:solidFill>
                  <a:srgbClr val="0070C0"/>
                </a:solidFill>
              </a:rPr>
              <a:t>. The astronauts requested that the emergency egress simulation be added to the end of the plugs out test because they were three weeks from launch and had not practiced an emergency escape. The plugs out test did not require all the hatches to be closed and locked. </a:t>
            </a:r>
          </a:p>
          <a:p>
            <a:pPr lvl="0"/>
            <a:r>
              <a:rPr lang="en-US" sz="1400" dirty="0"/>
              <a:t>Skylab-1. Stowing and rigging the large, lightweight MS to the OWS proved extremely difficult, requiring the coordinated action of a large group of technicians. Despite considerable adjustments to the assembly of the various panels, a tight fit between the shield and the OWS wall could not be made. </a:t>
            </a:r>
          </a:p>
          <a:p>
            <a:pPr lvl="0"/>
            <a:r>
              <a:rPr lang="en-US" sz="1400" dirty="0">
                <a:solidFill>
                  <a:srgbClr val="0070C0"/>
                </a:solidFill>
              </a:rPr>
              <a:t>Ares-1X. The initial parachute strip test setup combined components (i.e., forklift, capstan winch, nylon break ties, and a nylon towline) in an untested combination. The nylon tow line used to extract the parachute released a dangerous amount of stored energy to the steel rods upon failure.</a:t>
            </a:r>
          </a:p>
          <a:p>
            <a:pPr marL="0" indent="0">
              <a:lnSpc>
                <a:spcPct val="80000"/>
              </a:lnSpc>
              <a:buNone/>
              <a:defRPr/>
            </a:pPr>
            <a:endParaRPr lang="en-US" altLang="en-US" sz="1800" b="1" dirty="0" smtClean="0"/>
          </a:p>
        </p:txBody>
      </p:sp>
      <p:pic>
        <p:nvPicPr>
          <p:cNvPr id="4" name="Picture 3"/>
          <p:cNvPicPr>
            <a:picLocks noChangeAspect="1"/>
          </p:cNvPicPr>
          <p:nvPr/>
        </p:nvPicPr>
        <p:blipFill>
          <a:blip r:embed="rId3"/>
          <a:stretch>
            <a:fillRect/>
          </a:stretch>
        </p:blipFill>
        <p:spPr>
          <a:xfrm>
            <a:off x="2133600" y="3830683"/>
            <a:ext cx="5259977" cy="2232432"/>
          </a:xfrm>
          <a:prstGeom prst="rect">
            <a:avLst/>
          </a:prstGeom>
        </p:spPr>
      </p:pic>
    </p:spTree>
    <p:extLst>
      <p:ext uri="{BB962C8B-B14F-4D97-AF65-F5344CB8AC3E}">
        <p14:creationId xmlns:p14="http://schemas.microsoft.com/office/powerpoint/2010/main" val="22575860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2EE8438-A932-462D-9BB0-D4B36A91CBC5}" type="slidenum">
              <a:rPr kumimoji="0" lang="en-US" sz="800"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0" lang="en-US" sz="800"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857731" y="838200"/>
            <a:ext cx="8133869" cy="6172200"/>
          </a:xfrm>
        </p:spPr>
        <p:txBody>
          <a:bodyPr>
            <a:normAutofit/>
          </a:bodyPr>
          <a:lstStyle/>
          <a:p>
            <a:pPr marL="0" indent="0">
              <a:lnSpc>
                <a:spcPct val="80000"/>
              </a:lnSpc>
              <a:buNone/>
              <a:defRPr/>
            </a:pPr>
            <a:r>
              <a:rPr lang="en-US" sz="1800" u="sng" dirty="0" smtClean="0"/>
              <a:t>Finding</a:t>
            </a:r>
            <a:r>
              <a:rPr lang="en-US" sz="1800" dirty="0" smtClean="0"/>
              <a:t>:</a:t>
            </a:r>
          </a:p>
          <a:p>
            <a:pPr marL="0" indent="0">
              <a:lnSpc>
                <a:spcPct val="80000"/>
              </a:lnSpc>
              <a:buNone/>
              <a:defRPr/>
            </a:pPr>
            <a:r>
              <a:rPr lang="en-US" sz="1800" dirty="0" smtClean="0"/>
              <a:t>Five </a:t>
            </a:r>
            <a:r>
              <a:rPr lang="en-US" sz="1800" dirty="0"/>
              <a:t>occurrences of </a:t>
            </a:r>
            <a:r>
              <a:rPr lang="en-US" sz="1800" b="1" i="1" dirty="0"/>
              <a:t>“</a:t>
            </a:r>
            <a:r>
              <a:rPr lang="en-US" sz="1800" b="1" i="1" u="sng" dirty="0"/>
              <a:t>organizational design issues</a:t>
            </a:r>
            <a:r>
              <a:rPr lang="en-US" sz="1800" b="1" i="1" dirty="0"/>
              <a:t>” </a:t>
            </a:r>
            <a:r>
              <a:rPr lang="en-US" sz="1800" dirty="0"/>
              <a:t>affected five of the eight incidents studied (62.5%). Three of the five (60%) occurrences were related to fragmented </a:t>
            </a:r>
            <a:r>
              <a:rPr lang="en-US" sz="1800" dirty="0" smtClean="0"/>
              <a:t>organizations due </a:t>
            </a:r>
            <a:r>
              <a:rPr lang="en-US" sz="1800" dirty="0"/>
              <a:t>to competing projects and priorities. The remaining two of five (40%) occurrences were related to unclear accountability of technical integration functions during design and operations</a:t>
            </a:r>
            <a:r>
              <a:rPr lang="en-US" sz="1800" dirty="0" smtClean="0"/>
              <a:t>. </a:t>
            </a:r>
            <a:endParaRPr lang="en-US" altLang="en-US" sz="1800" b="1" dirty="0" smtClean="0"/>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Top 9 </a:t>
            </a:r>
            <a:r>
              <a:rPr lang="en-US" altLang="en-US" sz="2400" b="1" i="1" dirty="0" smtClean="0"/>
              <a:t>Recurring Cause Types (8 of 9)</a:t>
            </a:r>
          </a:p>
        </p:txBody>
      </p:sp>
      <p:pic>
        <p:nvPicPr>
          <p:cNvPr id="2" name="Picture 1"/>
          <p:cNvPicPr>
            <a:picLocks noChangeAspect="1"/>
          </p:cNvPicPr>
          <p:nvPr/>
        </p:nvPicPr>
        <p:blipFill>
          <a:blip r:embed="rId3"/>
          <a:stretch>
            <a:fillRect/>
          </a:stretch>
        </p:blipFill>
        <p:spPr>
          <a:xfrm>
            <a:off x="2362200" y="2667000"/>
            <a:ext cx="4648200" cy="2667000"/>
          </a:xfrm>
          <a:prstGeom prst="rect">
            <a:avLst/>
          </a:prstGeom>
        </p:spPr>
      </p:pic>
    </p:spTree>
    <p:extLst>
      <p:ext uri="{BB962C8B-B14F-4D97-AF65-F5344CB8AC3E}">
        <p14:creationId xmlns:p14="http://schemas.microsoft.com/office/powerpoint/2010/main" val="34187699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2EE8438-A932-462D-9BB0-D4B36A91CBC5}"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32</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Top 9 </a:t>
            </a:r>
            <a:r>
              <a:rPr lang="en-US" altLang="en-US" sz="2400" b="1" i="1" dirty="0" smtClean="0"/>
              <a:t>Recurring Cause Types (8 of 9)</a:t>
            </a:r>
          </a:p>
        </p:txBody>
      </p:sp>
      <p:sp>
        <p:nvSpPr>
          <p:cNvPr id="7" name="Rectangle 3"/>
          <p:cNvSpPr txBox="1">
            <a:spLocks noChangeArrowheads="1"/>
          </p:cNvSpPr>
          <p:nvPr/>
        </p:nvSpPr>
        <p:spPr bwMode="auto">
          <a:xfrm>
            <a:off x="776068" y="2133600"/>
            <a:ext cx="8200292" cy="6107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sz="1600" b="1" i="1" u="none" strike="noStrike" kern="1200" cap="none" spc="0" normalizeH="0" baseline="0" noProof="0" dirty="0" smtClean="0">
                <a:ln>
                  <a:noFill/>
                </a:ln>
                <a:solidFill>
                  <a:srgbClr val="000000"/>
                </a:solidFill>
                <a:effectLst/>
                <a:uLnTx/>
                <a:uFillTx/>
                <a:latin typeface="Arial"/>
                <a:ea typeface="ヒラギノ角ゴ Pro W3" pitchFamily="-105" charset="-128"/>
              </a:rPr>
              <a:t>Examples:</a:t>
            </a:r>
          </a:p>
          <a:p>
            <a:pPr>
              <a:spcBef>
                <a:spcPts val="0"/>
              </a:spcBef>
            </a:pPr>
            <a:r>
              <a:rPr lang="en-US" sz="1400" dirty="0" smtClean="0">
                <a:solidFill>
                  <a:srgbClr val="0070C0"/>
                </a:solidFill>
              </a:rPr>
              <a:t>Apollo-1</a:t>
            </a:r>
            <a:r>
              <a:rPr lang="en-US" sz="1400" dirty="0">
                <a:solidFill>
                  <a:srgbClr val="0070C0"/>
                </a:solidFill>
              </a:rPr>
              <a:t>. North American Aviation’s (NAA’s) organization was too fragmented and unintegrated. NAA’s organizational deficiencies were noted and presented to NAA’s president 13 months prior to the Apollo 1 fire. A NASA report was issued that was critical of NAA’s continued failure to meet committed schedule dates with required technical performance and within cost. “It is our view that the total Engineering, Manufacturing, Quality, and Program Control functions are too diversely spread and in too many layers throughout the Space and Information Systems Division to contribute, in an integrated and effective manner, to the hard core requirements of the programs” [ref. 6].</a:t>
            </a:r>
          </a:p>
          <a:p>
            <a:pPr lvl="0"/>
            <a:r>
              <a:rPr lang="en-US" sz="1400" dirty="0">
                <a:solidFill>
                  <a:srgbClr val="0070C0"/>
                </a:solidFill>
              </a:rPr>
              <a:t>Skylab-1. There was no designated systems or chief engineer for the meteoroid shield. </a:t>
            </a:r>
            <a:r>
              <a:rPr lang="en-US" sz="1400" dirty="0" smtClean="0">
                <a:solidFill>
                  <a:srgbClr val="0070C0"/>
                </a:solidFill>
              </a:rPr>
              <a:t>“</a:t>
            </a:r>
            <a:r>
              <a:rPr lang="en-US" sz="1400" dirty="0">
                <a:solidFill>
                  <a:srgbClr val="0070C0"/>
                </a:solidFill>
              </a:rPr>
              <a:t>Organizationally, the meteoroid shield (MS) was treated as a structural subsystem. The absence of a designated project engineer for the shield contributed to the lack of effective integration of the various structural, aerodynamic, </a:t>
            </a:r>
            <a:r>
              <a:rPr lang="en-US" sz="1400" dirty="0" err="1">
                <a:solidFill>
                  <a:srgbClr val="0070C0"/>
                </a:solidFill>
              </a:rPr>
              <a:t>aeroelastic</a:t>
            </a:r>
            <a:r>
              <a:rPr lang="en-US" sz="1400" dirty="0">
                <a:solidFill>
                  <a:srgbClr val="0070C0"/>
                </a:solidFill>
              </a:rPr>
              <a:t>, test, fabrication, and assembly aspects of the MS system. Complex, multi-disciplinary systems such as the meteoroid shield should have a designated project engineer who is responsible for all aspects of analysis, design, fabrication, test and assembly” [ref. 9].  </a:t>
            </a:r>
          </a:p>
          <a:p>
            <a:r>
              <a:rPr lang="en-US" sz="1400" dirty="0"/>
              <a:t>Ares-1X. The Ares-1X integrated product team (IPT) process was not defined or formalized. There was no defining requirement for team membership and no defined roles and responsibilities. Membership was at the IPT lead’s discretion. In some cases, a necessary discipline may be missed (e.g., Safety </a:t>
            </a:r>
            <a:r>
              <a:rPr lang="en-US" sz="1400" dirty="0" smtClean="0"/>
              <a:t>or GSE </a:t>
            </a:r>
            <a:r>
              <a:rPr lang="en-US" sz="1400" dirty="0"/>
              <a:t>design</a:t>
            </a:r>
            <a:r>
              <a:rPr lang="en-US" sz="1400" dirty="0" smtClean="0"/>
              <a:t>).</a:t>
            </a:r>
            <a:endParaRPr kumimoji="0" lang="en-US" altLang="en-US" sz="1400" b="1" i="0" u="none" strike="noStrike" kern="1200" cap="none" spc="0" normalizeH="0" baseline="0" noProof="0" dirty="0" smtClean="0">
              <a:ln>
                <a:noFill/>
              </a:ln>
              <a:solidFill>
                <a:srgbClr val="000000"/>
              </a:solidFill>
              <a:effectLst/>
              <a:uLnTx/>
              <a:uFillTx/>
              <a:latin typeface="Arial"/>
            </a:endParaRPr>
          </a:p>
        </p:txBody>
      </p:sp>
      <p:pic>
        <p:nvPicPr>
          <p:cNvPr id="10" name="Picture 9"/>
          <p:cNvPicPr>
            <a:picLocks noChangeAspect="1"/>
          </p:cNvPicPr>
          <p:nvPr/>
        </p:nvPicPr>
        <p:blipFill>
          <a:blip r:embed="rId3"/>
          <a:stretch>
            <a:fillRect/>
          </a:stretch>
        </p:blipFill>
        <p:spPr>
          <a:xfrm>
            <a:off x="3657600" y="685800"/>
            <a:ext cx="2540178" cy="1614424"/>
          </a:xfrm>
          <a:prstGeom prst="rect">
            <a:avLst/>
          </a:prstGeom>
          <a:ln w="19050">
            <a:solidFill>
              <a:schemeClr val="accent1"/>
            </a:solidFill>
          </a:ln>
        </p:spPr>
      </p:pic>
    </p:spTree>
    <p:extLst>
      <p:ext uri="{BB962C8B-B14F-4D97-AF65-F5344CB8AC3E}">
        <p14:creationId xmlns:p14="http://schemas.microsoft.com/office/powerpoint/2010/main" val="325006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2EE8438-A932-462D-9BB0-D4B36A91CBC5}"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0" lang="en-US" b="0" i="0" u="none" strike="noStrike" kern="1200" cap="none" spc="0" normalizeH="0" baseline="0" noProof="0" dirty="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887039" y="903514"/>
            <a:ext cx="8133869" cy="6172200"/>
          </a:xfrm>
        </p:spPr>
        <p:txBody>
          <a:bodyPr>
            <a:normAutofit/>
          </a:bodyPr>
          <a:lstStyle/>
          <a:p>
            <a:pPr marL="0" indent="0">
              <a:lnSpc>
                <a:spcPct val="80000"/>
              </a:lnSpc>
              <a:buNone/>
              <a:defRPr/>
            </a:pPr>
            <a:r>
              <a:rPr lang="en-US" sz="1800" u="sng" dirty="0" smtClean="0"/>
              <a:t>Finding</a:t>
            </a:r>
            <a:r>
              <a:rPr lang="en-US" sz="1800" dirty="0" smtClean="0"/>
              <a:t>:</a:t>
            </a:r>
          </a:p>
          <a:p>
            <a:pPr marL="0" indent="0">
              <a:lnSpc>
                <a:spcPct val="80000"/>
              </a:lnSpc>
              <a:buNone/>
              <a:defRPr/>
            </a:pPr>
            <a:r>
              <a:rPr lang="en-US" sz="1800" dirty="0" smtClean="0"/>
              <a:t>Five </a:t>
            </a:r>
            <a:r>
              <a:rPr lang="en-US" sz="1800" dirty="0"/>
              <a:t>occurrences of </a:t>
            </a:r>
            <a:r>
              <a:rPr lang="en-US" sz="1800" b="1" i="1" dirty="0"/>
              <a:t>“</a:t>
            </a:r>
            <a:r>
              <a:rPr lang="en-US" sz="1800" b="1" i="1" u="sng" dirty="0"/>
              <a:t>organizational safety culture issues</a:t>
            </a:r>
            <a:r>
              <a:rPr lang="en-US" sz="1800" b="1" i="1" dirty="0"/>
              <a:t>” </a:t>
            </a:r>
            <a:r>
              <a:rPr lang="en-US" sz="1800" dirty="0"/>
              <a:t>affected five of the eight (62.5%) incidents studied. </a:t>
            </a:r>
            <a:r>
              <a:rPr lang="en-US" sz="1800" dirty="0" smtClean="0"/>
              <a:t>Three </a:t>
            </a:r>
            <a:r>
              <a:rPr lang="en-US" sz="1800" dirty="0"/>
              <a:t>of the five </a:t>
            </a:r>
            <a:r>
              <a:rPr lang="en-US" sz="1800" dirty="0" smtClean="0"/>
              <a:t>(60</a:t>
            </a:r>
            <a:r>
              <a:rPr lang="en-US" sz="1800" dirty="0"/>
              <a:t>%) occurrences were related to organizational complacency regarding known, documented safety issues. The remaining </a:t>
            </a:r>
            <a:r>
              <a:rPr lang="en-US" sz="1800" dirty="0" smtClean="0"/>
              <a:t>occurrences (two </a:t>
            </a:r>
            <a:r>
              <a:rPr lang="en-US" sz="1800" dirty="0"/>
              <a:t>of five, </a:t>
            </a:r>
            <a:r>
              <a:rPr lang="en-US" sz="1800" dirty="0" smtClean="0"/>
              <a:t>40</a:t>
            </a:r>
            <a:r>
              <a:rPr lang="en-US" sz="1800" dirty="0"/>
              <a:t>%) involved competing </a:t>
            </a:r>
            <a:r>
              <a:rPr lang="en-US" sz="1800" dirty="0" smtClean="0"/>
              <a:t>cultures: a centralized </a:t>
            </a:r>
            <a:r>
              <a:rPr lang="en-US" sz="1800" dirty="0"/>
              <a:t>versus distributed command and </a:t>
            </a:r>
            <a:r>
              <a:rPr lang="en-US" sz="1800" dirty="0" smtClean="0"/>
              <a:t>control culture </a:t>
            </a:r>
            <a:r>
              <a:rPr lang="en-US" sz="1800" dirty="0"/>
              <a:t>during ground </a:t>
            </a:r>
            <a:r>
              <a:rPr lang="en-US" sz="1800" dirty="0" smtClean="0"/>
              <a:t>tests and a research versus operational culture.</a:t>
            </a:r>
            <a:endParaRPr lang="en-US" altLang="en-US" sz="1800" b="1" dirty="0" smtClean="0"/>
          </a:p>
        </p:txBody>
      </p:sp>
      <p:sp>
        <p:nvSpPr>
          <p:cNvPr id="9" name="Rectangle 2"/>
          <p:cNvSpPr>
            <a:spLocks noGrp="1" noChangeArrowheads="1"/>
          </p:cNvSpPr>
          <p:nvPr>
            <p:ph type="title"/>
          </p:nvPr>
        </p:nvSpPr>
        <p:spPr>
          <a:xfrm>
            <a:off x="990600" y="-228600"/>
            <a:ext cx="8001000" cy="1143000"/>
          </a:xfrm>
        </p:spPr>
        <p:txBody>
          <a:bodyPr/>
          <a:lstStyle/>
          <a:p>
            <a:pPr algn="ctr"/>
            <a:r>
              <a:rPr lang="en-US" altLang="en-US" sz="2400" i="1" dirty="0" smtClean="0"/>
              <a:t>Stu</a:t>
            </a:r>
            <a:r>
              <a:rPr lang="en-US" altLang="en-US" sz="2400" b="1" i="1" dirty="0" smtClean="0"/>
              <a:t>dy</a:t>
            </a:r>
            <a:r>
              <a:rPr lang="en-US" altLang="en-US" sz="2400" i="1" dirty="0" smtClean="0"/>
              <a:t> Results – Top 9 </a:t>
            </a:r>
            <a:r>
              <a:rPr lang="en-US" altLang="en-US" sz="2400" b="1" i="1" dirty="0" smtClean="0"/>
              <a:t>Recurring Cause Types (9 of 9)</a:t>
            </a:r>
          </a:p>
        </p:txBody>
      </p:sp>
      <p:sp>
        <p:nvSpPr>
          <p:cNvPr id="7" name="Rectangle 3"/>
          <p:cNvSpPr txBox="1">
            <a:spLocks noChangeArrowheads="1"/>
          </p:cNvSpPr>
          <p:nvPr/>
        </p:nvSpPr>
        <p:spPr bwMode="auto">
          <a:xfrm>
            <a:off x="791308" y="2133600"/>
            <a:ext cx="8047892" cy="6107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Tx/>
              <a:buSzTx/>
              <a:buNone/>
              <a:tabLst/>
              <a:defRPr/>
            </a:pPr>
            <a:endParaRPr kumimoji="0" lang="en-US" altLang="en-US" sz="1500" b="1" i="0" u="none" strike="noStrike" kern="1200" cap="none" spc="0" normalizeH="0" baseline="0" noProof="0" dirty="0" smtClean="0">
              <a:ln>
                <a:noFill/>
              </a:ln>
              <a:solidFill>
                <a:srgbClr val="0070C0"/>
              </a:solidFill>
              <a:effectLst/>
              <a:uLnTx/>
              <a:uFillTx/>
              <a:latin typeface="Arial"/>
              <a:ea typeface="ヒラギノ角ゴ Pro W3" pitchFamily="-105" charset="-128"/>
            </a:endParaRPr>
          </a:p>
        </p:txBody>
      </p:sp>
      <p:pic>
        <p:nvPicPr>
          <p:cNvPr id="2" name="Picture 1"/>
          <p:cNvPicPr>
            <a:picLocks noChangeAspect="1"/>
          </p:cNvPicPr>
          <p:nvPr/>
        </p:nvPicPr>
        <p:blipFill>
          <a:blip r:embed="rId3"/>
          <a:stretch>
            <a:fillRect/>
          </a:stretch>
        </p:blipFill>
        <p:spPr>
          <a:xfrm>
            <a:off x="2514600" y="2971800"/>
            <a:ext cx="4362450" cy="2705100"/>
          </a:xfrm>
          <a:prstGeom prst="rect">
            <a:avLst/>
          </a:prstGeom>
        </p:spPr>
      </p:pic>
      <p:sp>
        <p:nvSpPr>
          <p:cNvPr id="10" name="Rectangle 9"/>
          <p:cNvSpPr/>
          <p:nvPr/>
        </p:nvSpPr>
        <p:spPr>
          <a:xfrm>
            <a:off x="768258" y="5736484"/>
            <a:ext cx="7855133" cy="523220"/>
          </a:xfrm>
          <a:prstGeom prst="rect">
            <a:avLst/>
          </a:prstGeom>
        </p:spPr>
        <p:txBody>
          <a:bodyPr wrap="square">
            <a:spAutoFit/>
          </a:bodyPr>
          <a:lstStyle/>
          <a:p>
            <a:r>
              <a:rPr lang="en-US" sz="1400" b="1" i="1" dirty="0" smtClean="0">
                <a:solidFill>
                  <a:srgbClr val="0070C0"/>
                </a:solidFill>
              </a:rPr>
              <a:t>"</a:t>
            </a:r>
            <a:r>
              <a:rPr lang="en-US" sz="1400" b="1" i="1" dirty="0">
                <a:solidFill>
                  <a:srgbClr val="0070C0"/>
                </a:solidFill>
              </a:rPr>
              <a:t>Carelessness and overconfidence are </a:t>
            </a:r>
            <a:r>
              <a:rPr lang="en-US" sz="1400" b="1" i="1" dirty="0" smtClean="0">
                <a:solidFill>
                  <a:srgbClr val="0070C0"/>
                </a:solidFill>
              </a:rPr>
              <a:t>more dangerous than deliberately </a:t>
            </a:r>
            <a:r>
              <a:rPr lang="en-US" sz="1400" b="1" i="1" dirty="0">
                <a:solidFill>
                  <a:srgbClr val="0070C0"/>
                </a:solidFill>
              </a:rPr>
              <a:t>accepted risk."  </a:t>
            </a:r>
            <a:endParaRPr lang="en-US" sz="1400" b="1" i="1" dirty="0" smtClean="0">
              <a:solidFill>
                <a:srgbClr val="0070C0"/>
              </a:solidFill>
            </a:endParaRPr>
          </a:p>
          <a:p>
            <a:r>
              <a:rPr lang="en-US" sz="1400" b="1" i="1" dirty="0">
                <a:solidFill>
                  <a:srgbClr val="0070C0"/>
                </a:solidFill>
              </a:rPr>
              <a:t>	</a:t>
            </a:r>
            <a:r>
              <a:rPr lang="en-US" sz="1400" b="1" i="1" dirty="0" smtClean="0">
                <a:solidFill>
                  <a:srgbClr val="0070C0"/>
                </a:solidFill>
              </a:rPr>
              <a:t>	</a:t>
            </a:r>
            <a:r>
              <a:rPr lang="en-US" sz="1400" b="1" i="1" dirty="0">
                <a:solidFill>
                  <a:srgbClr val="0070C0"/>
                </a:solidFill>
              </a:rPr>
              <a:t>	</a:t>
            </a:r>
            <a:r>
              <a:rPr lang="en-US" sz="1400" b="1" i="1" dirty="0" smtClean="0">
                <a:solidFill>
                  <a:srgbClr val="0070C0"/>
                </a:solidFill>
              </a:rPr>
              <a:t>			</a:t>
            </a:r>
            <a:r>
              <a:rPr lang="en-US" sz="1100" b="1" i="1" dirty="0" smtClean="0">
                <a:solidFill>
                  <a:srgbClr val="0070C0"/>
                </a:solidFill>
              </a:rPr>
              <a:t>Wilbur </a:t>
            </a:r>
            <a:r>
              <a:rPr lang="en-US" sz="1100" b="1" i="1" dirty="0">
                <a:solidFill>
                  <a:srgbClr val="0070C0"/>
                </a:solidFill>
              </a:rPr>
              <a:t>Wright, </a:t>
            </a:r>
            <a:r>
              <a:rPr lang="en-US" sz="1100" b="1" i="1" dirty="0" smtClean="0">
                <a:solidFill>
                  <a:srgbClr val="0070C0"/>
                </a:solidFill>
              </a:rPr>
              <a:t>1901</a:t>
            </a:r>
            <a:endParaRPr lang="en-US" sz="1100" b="1" dirty="0">
              <a:solidFill>
                <a:srgbClr val="0070C0"/>
              </a:solidFill>
            </a:endParaRPr>
          </a:p>
        </p:txBody>
      </p:sp>
    </p:spTree>
    <p:extLst>
      <p:ext uri="{BB962C8B-B14F-4D97-AF65-F5344CB8AC3E}">
        <p14:creationId xmlns:p14="http://schemas.microsoft.com/office/powerpoint/2010/main" val="45379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2EE8438-A932-462D-9BB0-D4B36A91CBC5}"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pic>
        <p:nvPicPr>
          <p:cNvPr id="2" name="Picture 1"/>
          <p:cNvPicPr>
            <a:picLocks noChangeAspect="1"/>
          </p:cNvPicPr>
          <p:nvPr/>
        </p:nvPicPr>
        <p:blipFill>
          <a:blip r:embed="rId3"/>
          <a:stretch>
            <a:fillRect/>
          </a:stretch>
        </p:blipFill>
        <p:spPr>
          <a:xfrm>
            <a:off x="3429000" y="685800"/>
            <a:ext cx="2414415" cy="1852612"/>
          </a:xfrm>
          <a:prstGeom prst="rect">
            <a:avLst/>
          </a:prstGeom>
          <a:ln w="12700">
            <a:solidFill>
              <a:schemeClr val="accent1"/>
            </a:solidFill>
          </a:ln>
        </p:spPr>
      </p:pic>
      <p:sp>
        <p:nvSpPr>
          <p:cNvPr id="9" name="Rectangle 2"/>
          <p:cNvSpPr>
            <a:spLocks noGrp="1" noChangeArrowheads="1"/>
          </p:cNvSpPr>
          <p:nvPr>
            <p:ph type="title"/>
          </p:nvPr>
        </p:nvSpPr>
        <p:spPr>
          <a:xfrm>
            <a:off x="990600" y="-228600"/>
            <a:ext cx="8001000" cy="1143000"/>
          </a:xfrm>
        </p:spPr>
        <p:txBody>
          <a:bodyPr/>
          <a:lstStyle/>
          <a:p>
            <a:pPr algn="ctr"/>
            <a:r>
              <a:rPr lang="en-US" altLang="en-US" sz="2400" b="1" i="1" dirty="0" smtClean="0"/>
              <a:t>Study</a:t>
            </a:r>
            <a:r>
              <a:rPr lang="en-US" altLang="en-US" sz="2400" i="1" dirty="0" smtClean="0"/>
              <a:t> Results – Top 9 </a:t>
            </a:r>
            <a:r>
              <a:rPr lang="en-US" altLang="en-US" sz="2400" b="1" i="1" dirty="0" smtClean="0"/>
              <a:t>Recurring Cause Types (9 of 9)</a:t>
            </a:r>
          </a:p>
        </p:txBody>
      </p:sp>
      <p:sp>
        <p:nvSpPr>
          <p:cNvPr id="7" name="Rectangle 3"/>
          <p:cNvSpPr txBox="1">
            <a:spLocks noChangeArrowheads="1"/>
          </p:cNvSpPr>
          <p:nvPr/>
        </p:nvSpPr>
        <p:spPr bwMode="auto">
          <a:xfrm>
            <a:off x="838200" y="2286000"/>
            <a:ext cx="8047892" cy="6107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sz="1600" b="1" i="1" u="none" strike="noStrike" kern="1200" cap="none" spc="0" normalizeH="0" baseline="0" noProof="0" dirty="0" smtClean="0">
                <a:ln>
                  <a:noFill/>
                </a:ln>
                <a:solidFill>
                  <a:srgbClr val="000000"/>
                </a:solidFill>
                <a:effectLst/>
                <a:uLnTx/>
                <a:uFillTx/>
                <a:latin typeface="Arial"/>
                <a:ea typeface="ヒラギノ角ゴ Pro W3" pitchFamily="-105" charset="-128"/>
              </a:rPr>
              <a:t>Examples:</a:t>
            </a:r>
          </a:p>
          <a:p>
            <a:pPr lvl="0"/>
            <a:r>
              <a:rPr lang="en-US" sz="1400" dirty="0">
                <a:solidFill>
                  <a:srgbClr val="0070C0"/>
                </a:solidFill>
              </a:rPr>
              <a:t>Ares-1X. Two serious injuries occurred in December 2006 during STS-116 SRB retrieval operations, and investigators questioned the safety culture and leadership of the Solid Rocket Booster Element (SRBE) organization. The same organizational safety culture issues affected the Ares-1X mishap in the Parachute Refurbishment Facility (PRF). Smaller, isolated facilities like the PRF often have less safety surveillance and independent monitoring than the other more integrated facilities, which can contribute to culture drift. A video recording was made of the </a:t>
            </a:r>
            <a:r>
              <a:rPr lang="en-US" sz="1400" dirty="0" smtClean="0">
                <a:solidFill>
                  <a:srgbClr val="0070C0"/>
                </a:solidFill>
              </a:rPr>
              <a:t>Ares </a:t>
            </a:r>
            <a:r>
              <a:rPr lang="en-US" sz="1400" dirty="0">
                <a:solidFill>
                  <a:srgbClr val="0070C0"/>
                </a:solidFill>
              </a:rPr>
              <a:t>1-X parachute static strip test which </a:t>
            </a:r>
            <a:r>
              <a:rPr lang="en-US" sz="1400" dirty="0" smtClean="0">
                <a:solidFill>
                  <a:srgbClr val="0070C0"/>
                </a:solidFill>
              </a:rPr>
              <a:t>showed examples of complacency, disengagement, </a:t>
            </a:r>
            <a:r>
              <a:rPr lang="en-US" sz="1400" dirty="0">
                <a:solidFill>
                  <a:srgbClr val="0070C0"/>
                </a:solidFill>
              </a:rPr>
              <a:t>and lack of discipline related to organizational safety culture.</a:t>
            </a:r>
          </a:p>
          <a:p>
            <a:pPr lvl="0"/>
            <a:r>
              <a:rPr lang="en-US" sz="1400" dirty="0"/>
              <a:t>STS-1 Oxygen Deficiency. Different cultures were emerging associated with two competing operations philosophies: centralized operations controlled and coordinated through the firing room versus decentralized operations controlled and coordinated at the local work areas.</a:t>
            </a:r>
          </a:p>
          <a:p>
            <a:pPr lvl="0"/>
            <a:r>
              <a:rPr lang="en-US" sz="1400" dirty="0">
                <a:solidFill>
                  <a:srgbClr val="0070C0"/>
                </a:solidFill>
              </a:rPr>
              <a:t>Scaled Composites. Scaled </a:t>
            </a:r>
            <a:r>
              <a:rPr lang="en-US" sz="1400" dirty="0" smtClean="0">
                <a:solidFill>
                  <a:srgbClr val="0070C0"/>
                </a:solidFill>
              </a:rPr>
              <a:t>Composites was complacent </a:t>
            </a:r>
            <a:r>
              <a:rPr lang="en-US" sz="1400" dirty="0">
                <a:solidFill>
                  <a:srgbClr val="0070C0"/>
                </a:solidFill>
              </a:rPr>
              <a:t>regarding the documented hazards of N</a:t>
            </a:r>
            <a:r>
              <a:rPr lang="en-US" sz="1400" baseline="-25000" dirty="0">
                <a:solidFill>
                  <a:srgbClr val="0070C0"/>
                </a:solidFill>
              </a:rPr>
              <a:t>2</a:t>
            </a:r>
            <a:r>
              <a:rPr lang="en-US" sz="1400" dirty="0">
                <a:solidFill>
                  <a:srgbClr val="0070C0"/>
                </a:solidFill>
              </a:rPr>
              <a:t>O. Earlier OSHA findings related to system safety were not addressed. “Serious Violation, ($18,000.00 penalty): The employer failed to provide for correcting the unhealthy or unsafe conditions, and other work practices and procedures associated with the use of nitrous oxide chemical compound prior to a TST equipment apparatus test on 7/26/2007. </a:t>
            </a:r>
            <a:r>
              <a:rPr lang="en-US" sz="1400" dirty="0" smtClean="0">
                <a:solidFill>
                  <a:srgbClr val="0070C0"/>
                </a:solidFill>
              </a:rPr>
              <a:t>This </a:t>
            </a:r>
            <a:r>
              <a:rPr lang="en-US" sz="1400" dirty="0">
                <a:solidFill>
                  <a:srgbClr val="0070C0"/>
                </a:solidFill>
              </a:rPr>
              <a:t>failure contributed to the serious injuries suffered by six employees working at the site” [ref. </a:t>
            </a:r>
            <a:r>
              <a:rPr lang="en-US" sz="1400" dirty="0" smtClean="0">
                <a:solidFill>
                  <a:srgbClr val="0070C0"/>
                </a:solidFill>
              </a:rPr>
              <a:t>34</a:t>
            </a:r>
            <a:r>
              <a:rPr lang="en-US" sz="1400" dirty="0">
                <a:solidFill>
                  <a:srgbClr val="0070C0"/>
                </a:solidFill>
              </a:rPr>
              <a:t>].</a:t>
            </a:r>
          </a:p>
          <a:p>
            <a:pPr marL="0" marR="0" lvl="0" indent="0" algn="l" defTabSz="914400" rtl="0" eaLnBrk="0" fontAlgn="base" latinLnBrk="0" hangingPunct="0">
              <a:lnSpc>
                <a:spcPct val="100000"/>
              </a:lnSpc>
              <a:spcBef>
                <a:spcPts val="0"/>
              </a:spcBef>
              <a:spcAft>
                <a:spcPct val="0"/>
              </a:spcAft>
              <a:buClrTx/>
              <a:buSzTx/>
              <a:buNone/>
              <a:tabLst/>
              <a:defRPr/>
            </a:pPr>
            <a:endParaRPr kumimoji="0" lang="en-US" altLang="en-US" sz="1500" b="1" i="0" u="none" strike="noStrike" kern="1200" cap="none" spc="0" normalizeH="0" baseline="0" noProof="0" dirty="0" smtClean="0">
              <a:ln>
                <a:noFill/>
              </a:ln>
              <a:solidFill>
                <a:srgbClr val="0070C0"/>
              </a:solidFill>
              <a:effectLst/>
              <a:uLnTx/>
              <a:uFillTx/>
              <a:latin typeface="Arial"/>
              <a:ea typeface="ヒラギノ角ゴ Pro W3" pitchFamily="-105" charset="-128"/>
            </a:endParaRPr>
          </a:p>
        </p:txBody>
      </p:sp>
    </p:spTree>
    <p:extLst>
      <p:ext uri="{BB962C8B-B14F-4D97-AF65-F5344CB8AC3E}">
        <p14:creationId xmlns:p14="http://schemas.microsoft.com/office/powerpoint/2010/main" val="24511670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solidFill>
                  <a:srgbClr val="FFFFFF"/>
                </a:solidFill>
              </a:rPr>
              <a:pPr>
                <a:defRPr/>
              </a:pPr>
              <a:t>35</a:t>
            </a:fld>
            <a:endParaRPr lang="en-US">
              <a:solidFill>
                <a:srgbClr val="FFFFFF"/>
              </a:solidFill>
            </a:endParaRPr>
          </a:p>
        </p:txBody>
      </p:sp>
      <p:sp>
        <p:nvSpPr>
          <p:cNvPr id="6147" name="Rectangle 2"/>
          <p:cNvSpPr>
            <a:spLocks noGrp="1" noChangeArrowheads="1"/>
          </p:cNvSpPr>
          <p:nvPr>
            <p:ph type="title"/>
          </p:nvPr>
        </p:nvSpPr>
        <p:spPr>
          <a:xfrm>
            <a:off x="990600" y="-228600"/>
            <a:ext cx="8001000" cy="1143000"/>
          </a:xfrm>
        </p:spPr>
        <p:txBody>
          <a:bodyPr/>
          <a:lstStyle/>
          <a:p>
            <a:pPr algn="ctr"/>
            <a:r>
              <a:rPr lang="en-US" altLang="en-US" sz="2800" b="1" i="1" dirty="0" smtClean="0"/>
              <a:t>Human Spaceflight SME</a:t>
            </a:r>
            <a:r>
              <a:rPr lang="en-US" altLang="en-US" i="1" dirty="0"/>
              <a:t> </a:t>
            </a:r>
            <a:r>
              <a:rPr lang="en-US" altLang="en-US" i="1" dirty="0" smtClean="0"/>
              <a:t>Review</a:t>
            </a:r>
            <a:endParaRPr lang="en-US" altLang="en-US" sz="2800" b="1" i="1" dirty="0" smtClean="0"/>
          </a:p>
        </p:txBody>
      </p:sp>
      <p:sp>
        <p:nvSpPr>
          <p:cNvPr id="6148" name="Rectangle 3"/>
          <p:cNvSpPr>
            <a:spLocks noGrp="1" noChangeArrowheads="1"/>
          </p:cNvSpPr>
          <p:nvPr>
            <p:ph type="body" idx="1"/>
          </p:nvPr>
        </p:nvSpPr>
        <p:spPr>
          <a:xfrm>
            <a:off x="1447800" y="549275"/>
            <a:ext cx="4191000" cy="6172200"/>
          </a:xfrm>
        </p:spPr>
        <p:txBody>
          <a:bodyPr>
            <a:normAutofit/>
          </a:bodyPr>
          <a:lstStyle/>
          <a:p>
            <a:pPr marL="457200" lvl="1" indent="0">
              <a:buNone/>
            </a:pPr>
            <a:endParaRPr lang="en-US" sz="1600" i="1" dirty="0" smtClean="0"/>
          </a:p>
          <a:p>
            <a:pPr marL="0" indent="0">
              <a:spcBef>
                <a:spcPts val="0"/>
              </a:spcBef>
              <a:buNone/>
            </a:pPr>
            <a:r>
              <a:rPr lang="en-US" sz="2000" b="1" u="sng" dirty="0" smtClean="0"/>
              <a:t>JSC</a:t>
            </a:r>
            <a:r>
              <a:rPr lang="en-US" sz="2000" b="1" dirty="0" smtClean="0"/>
              <a:t>:</a:t>
            </a:r>
            <a:endParaRPr lang="en-US" sz="2000" b="1" dirty="0"/>
          </a:p>
          <a:p>
            <a:pPr lvl="0">
              <a:lnSpc>
                <a:spcPct val="110000"/>
              </a:lnSpc>
              <a:spcBef>
                <a:spcPts val="0"/>
              </a:spcBef>
            </a:pPr>
            <a:r>
              <a:rPr lang="en-US" sz="2000" b="1" dirty="0"/>
              <a:t>Bo </a:t>
            </a:r>
            <a:r>
              <a:rPr lang="en-US" sz="2000" b="1" dirty="0" err="1" smtClean="0"/>
              <a:t>Bejmuk</a:t>
            </a:r>
            <a:endParaRPr lang="en-US" sz="2000" b="1" dirty="0" smtClean="0"/>
          </a:p>
          <a:p>
            <a:pPr lvl="0">
              <a:lnSpc>
                <a:spcPct val="110000"/>
              </a:lnSpc>
              <a:spcBef>
                <a:spcPts val="0"/>
              </a:spcBef>
            </a:pPr>
            <a:r>
              <a:rPr lang="en-US" sz="2000" b="1" dirty="0" smtClean="0"/>
              <a:t>Wayne </a:t>
            </a:r>
            <a:r>
              <a:rPr lang="en-US" sz="2000" b="1" dirty="0"/>
              <a:t>Hale</a:t>
            </a:r>
          </a:p>
          <a:p>
            <a:pPr lvl="0">
              <a:lnSpc>
                <a:spcPct val="110000"/>
              </a:lnSpc>
              <a:spcBef>
                <a:spcPts val="0"/>
              </a:spcBef>
            </a:pPr>
            <a:r>
              <a:rPr lang="en-US" sz="2000" b="1" dirty="0"/>
              <a:t>Gary Johnson</a:t>
            </a:r>
          </a:p>
          <a:p>
            <a:pPr lvl="0">
              <a:lnSpc>
                <a:spcPct val="110000"/>
              </a:lnSpc>
              <a:spcBef>
                <a:spcPts val="0"/>
              </a:spcBef>
            </a:pPr>
            <a:r>
              <a:rPr lang="en-US" sz="2000" b="1" dirty="0" smtClean="0"/>
              <a:t>Steve Lilley*</a:t>
            </a:r>
          </a:p>
          <a:p>
            <a:pPr marL="0" indent="0">
              <a:spcBef>
                <a:spcPts val="0"/>
              </a:spcBef>
              <a:buNone/>
            </a:pPr>
            <a:endParaRPr lang="en-US" sz="2000" b="1" dirty="0" smtClean="0"/>
          </a:p>
          <a:p>
            <a:pPr marL="0" indent="0">
              <a:spcBef>
                <a:spcPts val="0"/>
              </a:spcBef>
              <a:buNone/>
            </a:pPr>
            <a:r>
              <a:rPr lang="en-US" sz="2000" b="1" u="sng" dirty="0" smtClean="0"/>
              <a:t>MSFC</a:t>
            </a:r>
            <a:r>
              <a:rPr lang="en-US" sz="2000" b="1" dirty="0" smtClean="0"/>
              <a:t>:</a:t>
            </a:r>
          </a:p>
          <a:p>
            <a:pPr lvl="0">
              <a:spcBef>
                <a:spcPts val="0"/>
              </a:spcBef>
            </a:pPr>
            <a:r>
              <a:rPr lang="en-US" sz="2000" b="1" dirty="0" smtClean="0"/>
              <a:t>Jim </a:t>
            </a:r>
            <a:r>
              <a:rPr lang="en-US" sz="2000" b="1" dirty="0"/>
              <a:t>Blair</a:t>
            </a:r>
          </a:p>
          <a:p>
            <a:pPr lvl="0">
              <a:spcBef>
                <a:spcPts val="0"/>
              </a:spcBef>
            </a:pPr>
            <a:r>
              <a:rPr lang="en-US" sz="2000" b="1" dirty="0" smtClean="0"/>
              <a:t>Bob Ryan</a:t>
            </a:r>
          </a:p>
          <a:p>
            <a:pPr lvl="0">
              <a:spcBef>
                <a:spcPts val="0"/>
              </a:spcBef>
            </a:pPr>
            <a:r>
              <a:rPr lang="en-US" sz="2000" b="1" dirty="0" smtClean="0"/>
              <a:t>Don </a:t>
            </a:r>
            <a:r>
              <a:rPr lang="en-US" sz="2000" b="1" dirty="0"/>
              <a:t>Hull*</a:t>
            </a:r>
          </a:p>
          <a:p>
            <a:pPr marL="0" indent="0">
              <a:spcBef>
                <a:spcPts val="0"/>
              </a:spcBef>
              <a:buNone/>
            </a:pPr>
            <a:endParaRPr lang="en-US" sz="2000" b="1" dirty="0" smtClean="0"/>
          </a:p>
          <a:p>
            <a:pPr marL="0" indent="0">
              <a:spcBef>
                <a:spcPts val="0"/>
              </a:spcBef>
              <a:buNone/>
            </a:pPr>
            <a:r>
              <a:rPr lang="en-US" sz="2000" b="1" u="sng" dirty="0" smtClean="0"/>
              <a:t>WebEx</a:t>
            </a:r>
            <a:r>
              <a:rPr lang="en-US" sz="2000" b="1" dirty="0" smtClean="0"/>
              <a:t>:</a:t>
            </a:r>
            <a:endParaRPr lang="en-US" sz="2000" b="1" dirty="0"/>
          </a:p>
          <a:p>
            <a:pPr lvl="0">
              <a:spcBef>
                <a:spcPts val="0"/>
              </a:spcBef>
            </a:pPr>
            <a:r>
              <a:rPr lang="en-US" sz="2000" b="1" dirty="0" smtClean="0"/>
              <a:t>Mike </a:t>
            </a:r>
            <a:r>
              <a:rPr lang="en-US" sz="2000" b="1" dirty="0"/>
              <a:t>Blythe</a:t>
            </a:r>
          </a:p>
          <a:p>
            <a:pPr lvl="0">
              <a:spcBef>
                <a:spcPts val="0"/>
              </a:spcBef>
            </a:pPr>
            <a:r>
              <a:rPr lang="en-US" sz="2000" b="1" dirty="0"/>
              <a:t>Nancy </a:t>
            </a:r>
            <a:r>
              <a:rPr lang="en-US" sz="2000" b="1" dirty="0" smtClean="0"/>
              <a:t>Currie-Gregg</a:t>
            </a:r>
            <a:endParaRPr lang="en-US" sz="2000" b="1" dirty="0"/>
          </a:p>
          <a:p>
            <a:pPr>
              <a:spcBef>
                <a:spcPts val="0"/>
              </a:spcBef>
            </a:pPr>
            <a:r>
              <a:rPr lang="en-US" sz="2000" b="1" dirty="0"/>
              <a:t>TK Mattingly</a:t>
            </a:r>
          </a:p>
          <a:p>
            <a:pPr marL="457200" lvl="1" indent="0">
              <a:buNone/>
            </a:pPr>
            <a:endParaRPr lang="en-US" sz="1600" i="1" dirty="0" smtClean="0"/>
          </a:p>
          <a:p>
            <a:pPr marL="457200" lvl="1" indent="0">
              <a:buNone/>
            </a:pPr>
            <a:endParaRPr lang="en-US" sz="1600" dirty="0"/>
          </a:p>
        </p:txBody>
      </p:sp>
      <p:sp>
        <p:nvSpPr>
          <p:cNvPr id="5" name="Rectangle 3"/>
          <p:cNvSpPr txBox="1">
            <a:spLocks noChangeArrowheads="1"/>
          </p:cNvSpPr>
          <p:nvPr/>
        </p:nvSpPr>
        <p:spPr bwMode="auto">
          <a:xfrm>
            <a:off x="5105400" y="366712"/>
            <a:ext cx="3505200" cy="617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endParaRPr lang="en-US" dirty="0" smtClean="0"/>
          </a:p>
          <a:p>
            <a:pPr marL="0" indent="0">
              <a:buFont typeface="Arial" charset="0"/>
              <a:buNone/>
            </a:pPr>
            <a:r>
              <a:rPr lang="en-US" sz="2000" b="1" u="sng" dirty="0" smtClean="0"/>
              <a:t>KSC</a:t>
            </a:r>
            <a:r>
              <a:rPr lang="en-US" sz="2000" b="1" dirty="0" smtClean="0"/>
              <a:t>:</a:t>
            </a:r>
          </a:p>
          <a:p>
            <a:pPr>
              <a:spcBef>
                <a:spcPts val="0"/>
              </a:spcBef>
            </a:pPr>
            <a:r>
              <a:rPr lang="en-US" sz="2000" b="1" dirty="0" smtClean="0"/>
              <a:t>Jay Honeycutt</a:t>
            </a:r>
          </a:p>
          <a:p>
            <a:pPr>
              <a:spcBef>
                <a:spcPts val="0"/>
              </a:spcBef>
            </a:pPr>
            <a:r>
              <a:rPr lang="en-US" sz="2000" b="1" dirty="0" smtClean="0"/>
              <a:t>Bob Lang</a:t>
            </a:r>
          </a:p>
          <a:p>
            <a:pPr>
              <a:spcBef>
                <a:spcPts val="0"/>
              </a:spcBef>
            </a:pPr>
            <a:r>
              <a:rPr lang="en-US" sz="2000" b="1" dirty="0" smtClean="0"/>
              <a:t>Charlie Mars</a:t>
            </a:r>
          </a:p>
          <a:p>
            <a:pPr>
              <a:spcBef>
                <a:spcPts val="0"/>
              </a:spcBef>
            </a:pPr>
            <a:r>
              <a:rPr lang="en-US" sz="2000" b="1" dirty="0" smtClean="0"/>
              <a:t>Gerry Schumann</a:t>
            </a:r>
          </a:p>
          <a:p>
            <a:pPr>
              <a:spcBef>
                <a:spcPts val="0"/>
              </a:spcBef>
            </a:pPr>
            <a:r>
              <a:rPr lang="en-US" sz="2000" b="1" dirty="0" smtClean="0"/>
              <a:t>Bob Sieck</a:t>
            </a:r>
          </a:p>
          <a:p>
            <a:pPr>
              <a:spcBef>
                <a:spcPts val="0"/>
              </a:spcBef>
            </a:pPr>
            <a:r>
              <a:rPr lang="en-US" sz="2000" b="1" dirty="0" smtClean="0"/>
              <a:t>Tip Talone</a:t>
            </a:r>
          </a:p>
          <a:p>
            <a:pPr>
              <a:spcBef>
                <a:spcPts val="0"/>
              </a:spcBef>
            </a:pPr>
            <a:r>
              <a:rPr lang="en-US" sz="2000" b="1" dirty="0" smtClean="0"/>
              <a:t>John Tribe</a:t>
            </a:r>
          </a:p>
          <a:p>
            <a:pPr>
              <a:spcBef>
                <a:spcPts val="0"/>
              </a:spcBef>
            </a:pPr>
            <a:r>
              <a:rPr lang="en-US" sz="2000" b="1" dirty="0" smtClean="0"/>
              <a:t>Donna Blankmann-Alexander*</a:t>
            </a:r>
          </a:p>
          <a:p>
            <a:pPr>
              <a:spcBef>
                <a:spcPts val="0"/>
              </a:spcBef>
            </a:pPr>
            <a:r>
              <a:rPr lang="en-US" sz="2000" b="1" dirty="0" smtClean="0"/>
              <a:t>Barbara Kanki*</a:t>
            </a:r>
          </a:p>
          <a:p>
            <a:pPr>
              <a:spcBef>
                <a:spcPts val="0"/>
              </a:spcBef>
            </a:pPr>
            <a:r>
              <a:rPr lang="en-US" sz="2000" b="1" dirty="0" smtClean="0"/>
              <a:t>Tim Barth*</a:t>
            </a:r>
          </a:p>
          <a:p>
            <a:pPr>
              <a:spcBef>
                <a:spcPts val="0"/>
              </a:spcBef>
            </a:pPr>
            <a:endParaRPr lang="en-US" sz="2000" b="1" dirty="0"/>
          </a:p>
          <a:p>
            <a:pPr marL="0" indent="0">
              <a:spcBef>
                <a:spcPts val="0"/>
              </a:spcBef>
              <a:buNone/>
            </a:pPr>
            <a:r>
              <a:rPr lang="en-US" sz="1800" b="1" i="1" dirty="0" smtClean="0"/>
              <a:t>     *Facilitators</a:t>
            </a:r>
          </a:p>
          <a:p>
            <a:pPr marL="457200" lvl="1" indent="0">
              <a:buFont typeface="Arial" charset="0"/>
              <a:buNone/>
            </a:pPr>
            <a:endParaRPr lang="en-US" sz="1600" i="1" dirty="0" smtClean="0"/>
          </a:p>
          <a:p>
            <a:pPr marL="457200" lvl="1" indent="0">
              <a:buFont typeface="Arial" charset="0"/>
              <a:buNone/>
            </a:pPr>
            <a:endParaRPr lang="en-US" sz="1600" dirty="0"/>
          </a:p>
        </p:txBody>
      </p:sp>
    </p:spTree>
    <p:extLst>
      <p:ext uri="{BB962C8B-B14F-4D97-AF65-F5344CB8AC3E}">
        <p14:creationId xmlns:p14="http://schemas.microsoft.com/office/powerpoint/2010/main" val="40897135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36</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838199" y="720634"/>
            <a:ext cx="8001001" cy="6172200"/>
          </a:xfrm>
        </p:spPr>
        <p:txBody>
          <a:bodyPr>
            <a:noAutofit/>
          </a:bodyPr>
          <a:lstStyle/>
          <a:p>
            <a:pPr marL="0" indent="0">
              <a:lnSpc>
                <a:spcPct val="80000"/>
              </a:lnSpc>
              <a:buNone/>
              <a:defRPr/>
            </a:pPr>
            <a:r>
              <a:rPr lang="en-US" altLang="en-US" sz="2000" b="1" dirty="0" smtClean="0"/>
              <a:t>Examples of little-known but significant human spaceflight anomalies:</a:t>
            </a:r>
          </a:p>
          <a:p>
            <a:pPr lvl="1">
              <a:lnSpc>
                <a:spcPct val="80000"/>
              </a:lnSpc>
              <a:defRPr/>
            </a:pPr>
            <a:r>
              <a:rPr lang="en-US" altLang="en-US" sz="1400" b="1" dirty="0" smtClean="0"/>
              <a:t>Apollo Mission A-003 Little Joe II Launch Abort*</a:t>
            </a:r>
          </a:p>
          <a:p>
            <a:pPr lvl="1">
              <a:lnSpc>
                <a:spcPct val="80000"/>
              </a:lnSpc>
              <a:defRPr/>
            </a:pPr>
            <a:r>
              <a:rPr lang="en-US" altLang="en-US" sz="1400" b="1" dirty="0" smtClean="0"/>
              <a:t>Apollo Mission A-201 Command Module Reaction Control System Loss* </a:t>
            </a:r>
          </a:p>
          <a:p>
            <a:pPr lvl="1">
              <a:lnSpc>
                <a:spcPct val="80000"/>
              </a:lnSpc>
              <a:defRPr/>
            </a:pPr>
            <a:r>
              <a:rPr lang="en-US" altLang="en-US" sz="1400" b="1" dirty="0" smtClean="0"/>
              <a:t>Apollo 7 Mission AC Electrical Bus Short</a:t>
            </a:r>
          </a:p>
          <a:p>
            <a:pPr lvl="1">
              <a:lnSpc>
                <a:spcPct val="80000"/>
              </a:lnSpc>
              <a:defRPr/>
            </a:pPr>
            <a:r>
              <a:rPr lang="en-US" altLang="en-US" sz="1400" b="1" dirty="0" smtClean="0"/>
              <a:t>Apollo 10 Inadvertent LM Abort and Fuel Cell Failure</a:t>
            </a:r>
          </a:p>
          <a:p>
            <a:pPr lvl="1">
              <a:lnSpc>
                <a:spcPct val="80000"/>
              </a:lnSpc>
              <a:defRPr/>
            </a:pPr>
            <a:r>
              <a:rPr lang="en-US" altLang="en-US" sz="1400" b="1" dirty="0" smtClean="0"/>
              <a:t>Apollo 14 Docking Problem</a:t>
            </a:r>
          </a:p>
          <a:p>
            <a:pPr lvl="1">
              <a:lnSpc>
                <a:spcPct val="80000"/>
              </a:lnSpc>
              <a:defRPr/>
            </a:pPr>
            <a:r>
              <a:rPr lang="en-US" altLang="en-US" sz="1400" b="1" dirty="0" smtClean="0"/>
              <a:t>Apollo 15 Service Propulsion System Engine and Main Chute Failure</a:t>
            </a:r>
          </a:p>
          <a:p>
            <a:pPr lvl="1">
              <a:lnSpc>
                <a:spcPct val="80000"/>
              </a:lnSpc>
              <a:defRPr/>
            </a:pPr>
            <a:r>
              <a:rPr lang="en-US" altLang="en-US" sz="1400" b="1" dirty="0" smtClean="0"/>
              <a:t>Apollo 16 SPS Secondary Yaw Gimbal Actuator Oscillations</a:t>
            </a:r>
          </a:p>
          <a:p>
            <a:pPr lvl="1">
              <a:lnSpc>
                <a:spcPct val="80000"/>
              </a:lnSpc>
              <a:defRPr/>
            </a:pPr>
            <a:r>
              <a:rPr lang="en-US" altLang="en-US" sz="1400" b="1" dirty="0" smtClean="0"/>
              <a:t>Apollo 16 Lunar Rover Anomalies</a:t>
            </a:r>
          </a:p>
          <a:p>
            <a:pPr lvl="1">
              <a:lnSpc>
                <a:spcPct val="80000"/>
              </a:lnSpc>
              <a:defRPr/>
            </a:pPr>
            <a:r>
              <a:rPr lang="en-US" altLang="en-US" sz="1400" b="1" dirty="0" smtClean="0"/>
              <a:t>Skylab 2 Hard Dock Problem</a:t>
            </a:r>
          </a:p>
          <a:p>
            <a:pPr lvl="1">
              <a:lnSpc>
                <a:spcPct val="80000"/>
              </a:lnSpc>
              <a:defRPr/>
            </a:pPr>
            <a:r>
              <a:rPr lang="en-US" altLang="en-US" sz="1400" b="1" dirty="0" smtClean="0"/>
              <a:t>Skylab 3 Propellant Leak on Service Module</a:t>
            </a:r>
          </a:p>
          <a:p>
            <a:pPr lvl="1">
              <a:lnSpc>
                <a:spcPct val="80000"/>
              </a:lnSpc>
              <a:defRPr/>
            </a:pPr>
            <a:r>
              <a:rPr lang="en-US" altLang="en-US" sz="1400" b="1" dirty="0" smtClean="0"/>
              <a:t>Skylab 4 Command Module Loss of Pitch/Yaw RCS Control</a:t>
            </a:r>
          </a:p>
          <a:p>
            <a:pPr lvl="1">
              <a:lnSpc>
                <a:spcPct val="80000"/>
              </a:lnSpc>
              <a:defRPr/>
            </a:pPr>
            <a:r>
              <a:rPr lang="en-US" altLang="en-US" sz="1400" b="1" dirty="0" smtClean="0"/>
              <a:t>Apollo-Soyuz Mission Command Module Crew </a:t>
            </a:r>
            <a:r>
              <a:rPr lang="en-US" altLang="en-US" sz="1400" b="1" dirty="0"/>
              <a:t>E</a:t>
            </a:r>
            <a:r>
              <a:rPr lang="en-US" altLang="en-US" sz="1400" b="1" dirty="0" smtClean="0"/>
              <a:t>xposure to N2O4</a:t>
            </a:r>
          </a:p>
          <a:p>
            <a:pPr lvl="1">
              <a:lnSpc>
                <a:spcPct val="80000"/>
              </a:lnSpc>
              <a:defRPr/>
            </a:pPr>
            <a:r>
              <a:rPr lang="en-US" altLang="en-US" sz="1400" b="1" dirty="0" smtClean="0"/>
              <a:t>STS-1 N</a:t>
            </a:r>
            <a:r>
              <a:rPr lang="en-US" sz="1400" b="1" dirty="0" smtClean="0"/>
              <a:t>egative </a:t>
            </a:r>
            <a:r>
              <a:rPr lang="en-US" sz="1400" b="1" dirty="0"/>
              <a:t>M</a:t>
            </a:r>
            <a:r>
              <a:rPr lang="en-US" sz="1400" b="1" dirty="0" smtClean="0"/>
              <a:t>argins </a:t>
            </a:r>
            <a:r>
              <a:rPr lang="en-US" sz="1400" b="1" dirty="0"/>
              <a:t>in Orbiter </a:t>
            </a:r>
            <a:r>
              <a:rPr lang="en-US" sz="1400" b="1" dirty="0" smtClean="0"/>
              <a:t>Wing During Ascent </a:t>
            </a:r>
            <a:endParaRPr lang="en-US" altLang="en-US" sz="1400" b="1" dirty="0" smtClean="0"/>
          </a:p>
          <a:p>
            <a:pPr lvl="1">
              <a:lnSpc>
                <a:spcPct val="80000"/>
              </a:lnSpc>
              <a:defRPr/>
            </a:pPr>
            <a:r>
              <a:rPr lang="en-US" altLang="en-US" sz="1400" b="1" dirty="0" smtClean="0"/>
              <a:t>STS-51F Abort Request Command Near Miss**</a:t>
            </a:r>
          </a:p>
          <a:p>
            <a:pPr lvl="1">
              <a:lnSpc>
                <a:spcPct val="80000"/>
              </a:lnSpc>
              <a:defRPr/>
            </a:pPr>
            <a:r>
              <a:rPr lang="en-US" altLang="en-US" sz="1400" b="1" dirty="0" smtClean="0"/>
              <a:t>STS-55 Experiment Valve Near Miss**</a:t>
            </a:r>
          </a:p>
          <a:p>
            <a:pPr lvl="1">
              <a:lnSpc>
                <a:spcPct val="80000"/>
              </a:lnSpc>
              <a:defRPr/>
            </a:pPr>
            <a:r>
              <a:rPr lang="en-US" altLang="en-US" sz="1400" b="1" dirty="0" smtClean="0"/>
              <a:t>STS-53 Approach Near Miss**</a:t>
            </a:r>
          </a:p>
          <a:p>
            <a:pPr lvl="1">
              <a:lnSpc>
                <a:spcPct val="80000"/>
              </a:lnSpc>
              <a:defRPr/>
            </a:pPr>
            <a:r>
              <a:rPr lang="en-US" altLang="en-US" sz="1400" b="1" dirty="0" smtClean="0"/>
              <a:t>STS-41C Dynamic Standby Computer Failure Near Miss</a:t>
            </a:r>
          </a:p>
          <a:p>
            <a:pPr lvl="1">
              <a:lnSpc>
                <a:spcPct val="80000"/>
              </a:lnSpc>
              <a:defRPr/>
            </a:pPr>
            <a:r>
              <a:rPr lang="en-US" altLang="en-US" sz="1400" b="1" dirty="0" smtClean="0"/>
              <a:t>STS-93 Launch Scrub</a:t>
            </a:r>
          </a:p>
          <a:p>
            <a:pPr lvl="1">
              <a:lnSpc>
                <a:spcPct val="80000"/>
              </a:lnSpc>
              <a:defRPr/>
            </a:pPr>
            <a:r>
              <a:rPr lang="en-US" altLang="en-US" sz="1400" b="1" dirty="0" smtClean="0"/>
              <a:t>STS-93 SSME Injector Anomaly </a:t>
            </a:r>
          </a:p>
          <a:p>
            <a:pPr lvl="1">
              <a:lnSpc>
                <a:spcPct val="80000"/>
              </a:lnSpc>
              <a:defRPr/>
            </a:pPr>
            <a:r>
              <a:rPr lang="en-US" altLang="en-US" sz="1400" b="1" dirty="0" smtClean="0"/>
              <a:t>STS-114 </a:t>
            </a:r>
            <a:r>
              <a:rPr lang="en-US" altLang="en-US" sz="1400" b="1" dirty="0"/>
              <a:t>Debris </a:t>
            </a:r>
            <a:r>
              <a:rPr lang="en-US" altLang="en-US" sz="1400" b="1" dirty="0" smtClean="0"/>
              <a:t>Strike***</a:t>
            </a:r>
          </a:p>
          <a:p>
            <a:pPr lvl="1">
              <a:lnSpc>
                <a:spcPct val="80000"/>
              </a:lnSpc>
              <a:defRPr/>
            </a:pPr>
            <a:r>
              <a:rPr lang="en-US" altLang="en-US" sz="1400" b="1" dirty="0">
                <a:solidFill>
                  <a:srgbClr val="0070C0"/>
                </a:solidFill>
              </a:rPr>
              <a:t>STS-121 External Tank (ET) Engine Cut-Off (ECO) </a:t>
            </a:r>
            <a:r>
              <a:rPr lang="en-US" altLang="en-US" sz="1400" b="1" dirty="0" smtClean="0">
                <a:solidFill>
                  <a:srgbClr val="0070C0"/>
                </a:solidFill>
              </a:rPr>
              <a:t>Sensor Anomaly</a:t>
            </a:r>
          </a:p>
          <a:p>
            <a:pPr lvl="1">
              <a:lnSpc>
                <a:spcPct val="80000"/>
              </a:lnSpc>
              <a:defRPr/>
            </a:pPr>
            <a:endParaRPr lang="en-US" altLang="en-US" sz="500" dirty="0" smtClean="0"/>
          </a:p>
          <a:p>
            <a:pPr marL="0" indent="0">
              <a:lnSpc>
                <a:spcPct val="80000"/>
              </a:lnSpc>
              <a:buNone/>
              <a:defRPr/>
            </a:pPr>
            <a:r>
              <a:rPr lang="en-US" altLang="en-US" sz="1100" i="1" dirty="0" smtClean="0"/>
              <a:t>                  * </a:t>
            </a:r>
            <a:r>
              <a:rPr lang="en-US" altLang="en-US" sz="1100" i="1" dirty="0"/>
              <a:t>A NASA report exists, </a:t>
            </a:r>
            <a:r>
              <a:rPr lang="en-US" altLang="en-US" sz="1100" i="1" dirty="0" smtClean="0"/>
              <a:t>but it </a:t>
            </a:r>
            <a:r>
              <a:rPr lang="en-US" altLang="en-US" sz="1100" i="1" dirty="0"/>
              <a:t>is </a:t>
            </a:r>
            <a:r>
              <a:rPr lang="en-US" altLang="en-US" sz="1100" i="1" dirty="0" smtClean="0"/>
              <a:t>not readily available.</a:t>
            </a:r>
            <a:endParaRPr lang="en-US" altLang="en-US" sz="1100" i="1" dirty="0"/>
          </a:p>
          <a:p>
            <a:pPr marL="0" indent="0">
              <a:lnSpc>
                <a:spcPct val="80000"/>
              </a:lnSpc>
              <a:buNone/>
              <a:defRPr/>
            </a:pPr>
            <a:r>
              <a:rPr lang="en-US" altLang="en-US" sz="1100" i="1" dirty="0" smtClean="0"/>
              <a:t>                ** </a:t>
            </a:r>
            <a:r>
              <a:rPr lang="en-US" altLang="en-US" sz="1100" i="1" dirty="0"/>
              <a:t>”near miss” term used where no record of a NASA close call investigation was </a:t>
            </a:r>
            <a:r>
              <a:rPr lang="en-US" altLang="en-US" sz="1100" i="1" dirty="0" smtClean="0"/>
              <a:t>found </a:t>
            </a:r>
            <a:r>
              <a:rPr lang="en-US" altLang="en-US" sz="1100" i="1" dirty="0"/>
              <a:t>in NMIS going back to </a:t>
            </a:r>
            <a:r>
              <a:rPr lang="en-US" altLang="en-US" sz="1100" i="1" dirty="0" smtClean="0"/>
              <a:t>1985</a:t>
            </a:r>
            <a:br>
              <a:rPr lang="en-US" altLang="en-US" sz="1100" i="1" dirty="0" smtClean="0"/>
            </a:br>
            <a:r>
              <a:rPr lang="en-US" altLang="en-US" sz="1100" i="1" dirty="0" smtClean="0"/>
              <a:t>               ***  NESC report available</a:t>
            </a:r>
          </a:p>
          <a:p>
            <a:pPr marL="0" indent="0">
              <a:lnSpc>
                <a:spcPct val="80000"/>
              </a:lnSpc>
              <a:buNone/>
              <a:defRPr/>
            </a:pPr>
            <a:endParaRPr lang="en-US" altLang="en-US" sz="2000" i="1" dirty="0"/>
          </a:p>
        </p:txBody>
      </p:sp>
      <p:sp>
        <p:nvSpPr>
          <p:cNvPr id="6" name="Rectangle 2"/>
          <p:cNvSpPr>
            <a:spLocks noGrp="1" noChangeArrowheads="1"/>
          </p:cNvSpPr>
          <p:nvPr>
            <p:ph type="title"/>
          </p:nvPr>
        </p:nvSpPr>
        <p:spPr>
          <a:xfrm>
            <a:off x="838200" y="-228600"/>
            <a:ext cx="8153400" cy="1143000"/>
          </a:xfrm>
        </p:spPr>
        <p:txBody>
          <a:bodyPr/>
          <a:lstStyle/>
          <a:p>
            <a:pPr algn="ctr"/>
            <a:r>
              <a:rPr lang="en-US" altLang="en-US" i="1" dirty="0" smtClean="0"/>
              <a:t>Anomaly Investigation</a:t>
            </a:r>
            <a:endParaRPr lang="en-US" altLang="en-US" sz="2000" b="1" i="1" dirty="0" smtClean="0"/>
          </a:p>
        </p:txBody>
      </p:sp>
    </p:spTree>
    <p:extLst>
      <p:ext uri="{BB962C8B-B14F-4D97-AF65-F5344CB8AC3E}">
        <p14:creationId xmlns:p14="http://schemas.microsoft.com/office/powerpoint/2010/main" val="12540625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762000" y="549275"/>
            <a:ext cx="8153400" cy="6172200"/>
          </a:xfrm>
        </p:spPr>
        <p:txBody>
          <a:bodyPr>
            <a:normAutofit/>
          </a:bodyPr>
          <a:lstStyle/>
          <a:p>
            <a:pPr marL="0" indent="0">
              <a:lnSpc>
                <a:spcPct val="80000"/>
              </a:lnSpc>
              <a:buNone/>
              <a:defRPr/>
            </a:pPr>
            <a:endParaRPr lang="en-US" altLang="en-US" sz="1050" i="1" dirty="0"/>
          </a:p>
          <a:p>
            <a:pPr marL="0" indent="0">
              <a:lnSpc>
                <a:spcPct val="80000"/>
              </a:lnSpc>
              <a:buNone/>
              <a:defRPr/>
            </a:pPr>
            <a:r>
              <a:rPr lang="en-US" altLang="en-US" sz="2000" dirty="0" smtClean="0"/>
              <a:t>STS-121 External Tank (ET) Engine Cut-Off (ECO) </a:t>
            </a:r>
            <a:r>
              <a:rPr lang="en-US" altLang="en-US" sz="2000" dirty="0"/>
              <a:t>S</a:t>
            </a:r>
            <a:r>
              <a:rPr lang="en-US" altLang="en-US" sz="2000" dirty="0" smtClean="0"/>
              <a:t>ensor Example (from Wayne </a:t>
            </a:r>
            <a:r>
              <a:rPr lang="en-US" altLang="en-US" sz="2000" dirty="0"/>
              <a:t>Hale’s </a:t>
            </a:r>
            <a:r>
              <a:rPr lang="en-US" altLang="en-US" sz="2000" dirty="0" err="1" smtClean="0"/>
              <a:t>blog,</a:t>
            </a:r>
            <a:r>
              <a:rPr lang="en-US" altLang="en-US" sz="1600" dirty="0" err="1" smtClean="0">
                <a:solidFill>
                  <a:srgbClr val="1F4A7A"/>
                </a:solidFill>
                <a:hlinkClick r:id="rId3"/>
              </a:rPr>
              <a:t>https</a:t>
            </a:r>
            <a:r>
              <a:rPr lang="en-US" altLang="en-US" sz="1600" dirty="0">
                <a:solidFill>
                  <a:srgbClr val="1F4A7A"/>
                </a:solidFill>
                <a:hlinkClick r:id="rId3"/>
              </a:rPr>
              <a:t>://waynehale.wordpress.com/2018/03/16/sts-121-the-hardest-launch-part-2-electrical-problems</a:t>
            </a:r>
            <a:r>
              <a:rPr lang="en-US" altLang="en-US" sz="1600" dirty="0" smtClean="0">
                <a:solidFill>
                  <a:srgbClr val="1F4A7A"/>
                </a:solidFill>
                <a:hlinkClick r:id="rId3"/>
              </a:rPr>
              <a:t>/</a:t>
            </a:r>
            <a:r>
              <a:rPr lang="en-US" altLang="en-US" sz="2000" dirty="0" smtClean="0">
                <a:solidFill>
                  <a:srgbClr val="1F4A7A"/>
                </a:solidFill>
              </a:rPr>
              <a:t>) </a:t>
            </a:r>
          </a:p>
          <a:p>
            <a:pPr lvl="1">
              <a:lnSpc>
                <a:spcPct val="80000"/>
              </a:lnSpc>
              <a:defRPr/>
            </a:pPr>
            <a:r>
              <a:rPr lang="en-US" altLang="en-US" sz="1600" dirty="0" smtClean="0"/>
              <a:t>ECO sensor issues initially appeared during ET tanking tests before STS-114 launch (first “return to flight) mission after Columbia</a:t>
            </a:r>
          </a:p>
          <a:p>
            <a:pPr lvl="1">
              <a:lnSpc>
                <a:spcPct val="80000"/>
              </a:lnSpc>
              <a:defRPr/>
            </a:pPr>
            <a:r>
              <a:rPr lang="en-US" altLang="en-US" sz="1600" dirty="0" smtClean="0"/>
              <a:t>Cause of STS-121 initial launch attempt scrub</a:t>
            </a:r>
          </a:p>
          <a:p>
            <a:pPr lvl="1">
              <a:lnSpc>
                <a:spcPct val="80000"/>
              </a:lnSpc>
              <a:defRPr/>
            </a:pPr>
            <a:r>
              <a:rPr lang="en-US" sz="1600" dirty="0" smtClean="0"/>
              <a:t>“It </a:t>
            </a:r>
            <a:r>
              <a:rPr lang="en-US" sz="1600" dirty="0"/>
              <a:t>wasn’t the </a:t>
            </a:r>
            <a:r>
              <a:rPr lang="en-US" sz="1600" dirty="0" smtClean="0"/>
              <a:t>point sensor box </a:t>
            </a:r>
            <a:r>
              <a:rPr lang="en-US" sz="1600" dirty="0"/>
              <a:t>in the o</a:t>
            </a:r>
            <a:r>
              <a:rPr lang="en-US" sz="1600" dirty="0" smtClean="0"/>
              <a:t>rbiter</a:t>
            </a:r>
            <a:r>
              <a:rPr lang="en-US" sz="1600" dirty="0"/>
              <a:t>; it wasn’t the sensors in the bottom of the </a:t>
            </a:r>
            <a:r>
              <a:rPr lang="en-US" sz="1600" dirty="0" smtClean="0"/>
              <a:t>ET.</a:t>
            </a:r>
            <a:r>
              <a:rPr lang="en-US" sz="1600" dirty="0"/>
              <a:t>  It was the pin connectors on the pass through where the wiring went from inside to </a:t>
            </a:r>
            <a:r>
              <a:rPr lang="en-US" sz="1600" dirty="0" smtClean="0"/>
              <a:t>outside of </a:t>
            </a:r>
            <a:r>
              <a:rPr lang="en-US" sz="1600" dirty="0"/>
              <a:t>the hydrogen tank. </a:t>
            </a:r>
            <a:r>
              <a:rPr lang="en-US" sz="1600" dirty="0" smtClean="0"/>
              <a:t>Something </a:t>
            </a:r>
            <a:r>
              <a:rPr lang="en-US" sz="1600" dirty="0"/>
              <a:t>we thought we had exonerated early on. </a:t>
            </a:r>
            <a:r>
              <a:rPr lang="en-US" sz="1600" dirty="0" smtClean="0"/>
              <a:t>We </a:t>
            </a:r>
            <a:r>
              <a:rPr lang="en-US" sz="1600" dirty="0"/>
              <a:t>had jumped to an erroneous conclusion early in the troubleshooting and spent over a year working on the </a:t>
            </a:r>
            <a:r>
              <a:rPr lang="en-US" sz="1600" dirty="0" smtClean="0"/>
              <a:t>wrong problem</a:t>
            </a:r>
            <a:r>
              <a:rPr lang="en-US" sz="1600" dirty="0"/>
              <a:t>. </a:t>
            </a:r>
            <a:r>
              <a:rPr lang="en-US" sz="1600" dirty="0" smtClean="0"/>
              <a:t>Somebody </a:t>
            </a:r>
            <a:r>
              <a:rPr lang="en-US" sz="1600" dirty="0"/>
              <a:t>from a different program pointed out – much later than STS-121 – that the Delta program had a similar problem which was caused by pin connectors in the tank wall pass through and they had solved their problem by soldering the wires together. </a:t>
            </a:r>
            <a:r>
              <a:rPr lang="en-US" sz="1600" dirty="0" smtClean="0"/>
              <a:t>Which </a:t>
            </a:r>
            <a:r>
              <a:rPr lang="en-US" sz="1600" dirty="0"/>
              <a:t>is what we did</a:t>
            </a:r>
            <a:r>
              <a:rPr lang="en-US" sz="1600" dirty="0" smtClean="0"/>
              <a:t>. </a:t>
            </a:r>
            <a:r>
              <a:rPr lang="en-US" sz="1600" dirty="0"/>
              <a:t>Which solved the problem.  After almost two years of work</a:t>
            </a:r>
            <a:r>
              <a:rPr lang="en-US" sz="1600" dirty="0" smtClean="0"/>
              <a:t>.”</a:t>
            </a:r>
          </a:p>
          <a:p>
            <a:pPr lvl="1">
              <a:lnSpc>
                <a:spcPct val="80000"/>
              </a:lnSpc>
              <a:defRPr/>
            </a:pPr>
            <a:endParaRPr lang="en-US" altLang="en-US" sz="1600" dirty="0"/>
          </a:p>
          <a:p>
            <a:pPr lvl="1">
              <a:lnSpc>
                <a:spcPct val="80000"/>
              </a:lnSpc>
              <a:defRPr/>
            </a:pPr>
            <a:endParaRPr lang="en-US" altLang="en-US" sz="1600" dirty="0" smtClean="0"/>
          </a:p>
          <a:p>
            <a:pPr lvl="1">
              <a:lnSpc>
                <a:spcPct val="80000"/>
              </a:lnSpc>
              <a:defRPr/>
            </a:pPr>
            <a:endParaRPr lang="en-US" altLang="en-US" sz="1400" dirty="0" smtClean="0"/>
          </a:p>
          <a:p>
            <a:pPr lvl="1">
              <a:lnSpc>
                <a:spcPct val="80000"/>
              </a:lnSpc>
              <a:defRPr/>
            </a:pPr>
            <a:endParaRPr lang="en-US" altLang="en-US" sz="1400" dirty="0"/>
          </a:p>
          <a:p>
            <a:pPr marL="0" indent="0">
              <a:lnSpc>
                <a:spcPct val="80000"/>
              </a:lnSpc>
              <a:buNone/>
              <a:defRPr/>
            </a:pPr>
            <a:endParaRPr lang="en-US" altLang="en-US" sz="1800" i="1" dirty="0"/>
          </a:p>
        </p:txBody>
      </p:sp>
      <p:sp>
        <p:nvSpPr>
          <p:cNvPr id="6" name="Rectangle 2"/>
          <p:cNvSpPr>
            <a:spLocks noGrp="1" noChangeArrowheads="1"/>
          </p:cNvSpPr>
          <p:nvPr>
            <p:ph type="title"/>
          </p:nvPr>
        </p:nvSpPr>
        <p:spPr>
          <a:xfrm>
            <a:off x="838200" y="-228600"/>
            <a:ext cx="8153400" cy="1143000"/>
          </a:xfrm>
        </p:spPr>
        <p:txBody>
          <a:bodyPr/>
          <a:lstStyle/>
          <a:p>
            <a:pPr algn="ctr"/>
            <a:r>
              <a:rPr lang="en-US" altLang="en-US" i="1" dirty="0" smtClean="0"/>
              <a:t>Anomaly Investigation </a:t>
            </a:r>
            <a:r>
              <a:rPr lang="en-US" altLang="en-US" i="1" dirty="0"/>
              <a:t>(</a:t>
            </a:r>
            <a:r>
              <a:rPr lang="en-US" altLang="en-US" i="1" dirty="0" smtClean="0"/>
              <a:t>continued)</a:t>
            </a:r>
            <a:endParaRPr lang="en-US" altLang="en-US" sz="2000" b="1" i="1" dirty="0" smtClean="0"/>
          </a:p>
        </p:txBody>
      </p:sp>
      <p:pic>
        <p:nvPicPr>
          <p:cNvPr id="2" name="Picture 1"/>
          <p:cNvPicPr>
            <a:picLocks noChangeAspect="1"/>
          </p:cNvPicPr>
          <p:nvPr/>
        </p:nvPicPr>
        <p:blipFill>
          <a:blip r:embed="rId4"/>
          <a:stretch>
            <a:fillRect/>
          </a:stretch>
        </p:blipFill>
        <p:spPr>
          <a:xfrm>
            <a:off x="3057525" y="4276398"/>
            <a:ext cx="3562350" cy="2418951"/>
          </a:xfrm>
          <a:prstGeom prst="rect">
            <a:avLst/>
          </a:prstGeom>
          <a:ln w="12700">
            <a:solidFill>
              <a:schemeClr val="tx1"/>
            </a:solidFill>
          </a:ln>
        </p:spPr>
      </p:pic>
    </p:spTree>
    <p:extLst>
      <p:ext uri="{BB962C8B-B14F-4D97-AF65-F5344CB8AC3E}">
        <p14:creationId xmlns:p14="http://schemas.microsoft.com/office/powerpoint/2010/main" val="1700371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861646" y="902677"/>
            <a:ext cx="8153400" cy="6172200"/>
          </a:xfrm>
        </p:spPr>
        <p:txBody>
          <a:bodyPr>
            <a:normAutofit/>
          </a:bodyPr>
          <a:lstStyle/>
          <a:p>
            <a:pPr marL="0" indent="0">
              <a:lnSpc>
                <a:spcPct val="80000"/>
              </a:lnSpc>
              <a:buNone/>
              <a:defRPr/>
            </a:pPr>
            <a:r>
              <a:rPr lang="en-US" sz="2000" b="1" dirty="0" smtClean="0"/>
              <a:t>Many </a:t>
            </a:r>
            <a:r>
              <a:rPr lang="en-US" sz="2000" b="1" dirty="0"/>
              <a:t>potentially severe technical anomalies, problems, and other events occurred during tests and operations without any surviving record of detailed investigation and troubleshooting results, event sequences, causes of potential failures, and corrective actions.</a:t>
            </a:r>
            <a:endParaRPr lang="en-US" altLang="en-US" sz="1600" b="1" i="1" dirty="0"/>
          </a:p>
        </p:txBody>
      </p:sp>
      <p:sp>
        <p:nvSpPr>
          <p:cNvPr id="6" name="Rectangle 2"/>
          <p:cNvSpPr>
            <a:spLocks noGrp="1" noChangeArrowheads="1"/>
          </p:cNvSpPr>
          <p:nvPr>
            <p:ph type="title"/>
          </p:nvPr>
        </p:nvSpPr>
        <p:spPr>
          <a:xfrm>
            <a:off x="838200" y="-228600"/>
            <a:ext cx="8153400" cy="1143000"/>
          </a:xfrm>
        </p:spPr>
        <p:txBody>
          <a:bodyPr/>
          <a:lstStyle/>
          <a:p>
            <a:pPr algn="ctr"/>
            <a:r>
              <a:rPr lang="en-US" altLang="en-US" i="1" dirty="0" smtClean="0"/>
              <a:t>Observation</a:t>
            </a:r>
            <a:endParaRPr lang="en-US" altLang="en-US" sz="2000" b="1" i="1" dirty="0" smtClean="0"/>
          </a:p>
        </p:txBody>
      </p:sp>
    </p:spTree>
    <p:extLst>
      <p:ext uri="{BB962C8B-B14F-4D97-AF65-F5344CB8AC3E}">
        <p14:creationId xmlns:p14="http://schemas.microsoft.com/office/powerpoint/2010/main" val="1277985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838200" y="762000"/>
            <a:ext cx="7965831" cy="6172200"/>
          </a:xfrm>
        </p:spPr>
        <p:txBody>
          <a:bodyPr>
            <a:normAutofit/>
          </a:bodyPr>
          <a:lstStyle/>
          <a:p>
            <a:pPr marL="0" lvl="0" indent="0">
              <a:buNone/>
            </a:pPr>
            <a:endParaRPr lang="en-US" sz="1800" b="1" dirty="0" smtClean="0">
              <a:effectLst>
                <a:outerShdw sx="0" sy="0">
                  <a:srgbClr val="000000"/>
                </a:outerShdw>
              </a:effectLst>
            </a:endParaRPr>
          </a:p>
          <a:p>
            <a:r>
              <a:rPr lang="en-US" sz="1800" b="1" dirty="0" smtClean="0">
                <a:effectLst>
                  <a:outerShdw sx="0" sy="0">
                    <a:srgbClr val="000000"/>
                  </a:outerShdw>
                </a:effectLst>
              </a:rPr>
              <a:t>Encourage </a:t>
            </a:r>
            <a:r>
              <a:rPr lang="en-US" sz="1800" b="1" dirty="0">
                <a:effectLst>
                  <a:outerShdw sx="0" sy="0">
                    <a:srgbClr val="000000"/>
                  </a:outerShdw>
                </a:effectLst>
              </a:rPr>
              <a:t>human spaceflight organizations to internalize </a:t>
            </a:r>
            <a:r>
              <a:rPr lang="en-US" sz="1800" b="1" dirty="0" smtClean="0">
                <a:effectLst>
                  <a:outerShdw sx="0" sy="0">
                    <a:srgbClr val="000000"/>
                  </a:outerShdw>
                </a:effectLst>
              </a:rPr>
              <a:t>the </a:t>
            </a:r>
            <a:r>
              <a:rPr lang="en-US" sz="1800" b="1" dirty="0">
                <a:effectLst>
                  <a:outerShdw sx="0" sy="0">
                    <a:srgbClr val="000000"/>
                  </a:outerShdw>
                </a:effectLst>
              </a:rPr>
              <a:t>mishap recurring cause study results and determine whether additional mishap risk reduction actions are warranted</a:t>
            </a:r>
            <a:r>
              <a:rPr lang="en-US" sz="1800" b="1" dirty="0" smtClean="0">
                <a:effectLst>
                  <a:outerShdw sx="0" sy="0">
                    <a:srgbClr val="000000"/>
                  </a:outerShdw>
                </a:effectLst>
              </a:rPr>
              <a:t>.</a:t>
            </a:r>
          </a:p>
          <a:p>
            <a:pPr marL="0" lvl="0" indent="0">
              <a:buNone/>
            </a:pPr>
            <a:endParaRPr lang="en-US" sz="1800" b="1" dirty="0" smtClean="0">
              <a:effectLst>
                <a:outerShdw sx="0" sy="0">
                  <a:srgbClr val="000000"/>
                </a:outerShdw>
              </a:effectLst>
            </a:endParaRPr>
          </a:p>
          <a:p>
            <a:r>
              <a:rPr lang="en-US" sz="1800" b="1" dirty="0" smtClean="0">
                <a:effectLst>
                  <a:outerShdw sx="0" sy="0">
                    <a:srgbClr val="000000"/>
                  </a:outerShdw>
                </a:effectLst>
              </a:rPr>
              <a:t>Consider </a:t>
            </a:r>
            <a:r>
              <a:rPr lang="en-US" sz="1800" b="1" dirty="0">
                <a:effectLst>
                  <a:outerShdw sx="0" sy="0">
                    <a:srgbClr val="000000"/>
                  </a:outerShdw>
                </a:effectLst>
              </a:rPr>
              <a:t>organizing a knowledge-sharing forum focused on ensuring safe and effective ground processing and mission operations. </a:t>
            </a:r>
            <a:endParaRPr lang="en-US" sz="1800" b="1" dirty="0" smtClean="0">
              <a:effectLst>
                <a:outerShdw sx="0" sy="0">
                  <a:srgbClr val="000000"/>
                </a:outerShdw>
              </a:effectLst>
            </a:endParaRPr>
          </a:p>
          <a:p>
            <a:pPr marL="0" lvl="0" indent="0">
              <a:buNone/>
            </a:pPr>
            <a:endParaRPr lang="en-US" sz="1800" b="1" dirty="0" smtClean="0">
              <a:effectLst>
                <a:outerShdw sx="0" sy="0">
                  <a:srgbClr val="000000"/>
                </a:outerShdw>
              </a:effectLst>
            </a:endParaRPr>
          </a:p>
          <a:p>
            <a:r>
              <a:rPr lang="en-US" sz="1800" b="1" dirty="0" smtClean="0">
                <a:effectLst>
                  <a:outerShdw sx="0" sy="0">
                    <a:srgbClr val="000000"/>
                  </a:outerShdw>
                </a:effectLst>
              </a:rPr>
              <a:t>Develop </a:t>
            </a:r>
            <a:r>
              <a:rPr lang="en-US" sz="1800" b="1" dirty="0">
                <a:effectLst>
                  <a:outerShdw sx="0" sy="0">
                    <a:srgbClr val="000000"/>
                  </a:outerShdw>
                </a:effectLst>
              </a:rPr>
              <a:t>a strategy to capture </a:t>
            </a:r>
            <a:r>
              <a:rPr lang="en-US" sz="1800" b="1" dirty="0" smtClean="0">
                <a:effectLst>
                  <a:outerShdw sx="0" sy="0">
                    <a:srgbClr val="000000"/>
                  </a:outerShdw>
                </a:effectLst>
              </a:rPr>
              <a:t>significant events </a:t>
            </a:r>
            <a:r>
              <a:rPr lang="en-US" sz="1800" b="1" dirty="0">
                <a:effectLst>
                  <a:outerShdw sx="0" sy="0">
                    <a:srgbClr val="000000"/>
                  </a:outerShdw>
                </a:effectLst>
              </a:rPr>
              <a:t>(anomalies, problems, system failures, technical issues, close calls) not already captured in existing databases in sufficient detail that engineers on existing and future programs have systematic context to apply lessons learned to their own work, and encode this strategy as requirements for the NASA Lessons Learned Process (NPR </a:t>
            </a:r>
            <a:r>
              <a:rPr lang="en-US" sz="1800" b="1" dirty="0" smtClean="0">
                <a:effectLst>
                  <a:outerShdw sx="0" sy="0">
                    <a:srgbClr val="000000"/>
                  </a:outerShdw>
                </a:effectLst>
              </a:rPr>
              <a:t>7120.6).</a:t>
            </a:r>
            <a:endParaRPr lang="en-US" sz="2000" b="1" dirty="0">
              <a:effectLst>
                <a:outerShdw sx="0" sy="0">
                  <a:srgbClr val="000000"/>
                </a:outerShdw>
              </a:effectLst>
            </a:endParaRPr>
          </a:p>
        </p:txBody>
      </p:sp>
      <p:sp>
        <p:nvSpPr>
          <p:cNvPr id="6" name="Rectangle 2"/>
          <p:cNvSpPr>
            <a:spLocks noGrp="1" noChangeArrowheads="1"/>
          </p:cNvSpPr>
          <p:nvPr>
            <p:ph type="title"/>
          </p:nvPr>
        </p:nvSpPr>
        <p:spPr>
          <a:xfrm>
            <a:off x="838200" y="-246185"/>
            <a:ext cx="8153400" cy="1143000"/>
          </a:xfrm>
        </p:spPr>
        <p:txBody>
          <a:bodyPr/>
          <a:lstStyle/>
          <a:p>
            <a:pPr algn="ctr"/>
            <a:r>
              <a:rPr lang="en-US" altLang="en-US" i="1" dirty="0" smtClean="0"/>
              <a:t>Recommendations</a:t>
            </a:r>
            <a:endParaRPr lang="en-US" altLang="en-US" sz="2000" b="1" i="1" dirty="0" smtClean="0"/>
          </a:p>
        </p:txBody>
      </p:sp>
    </p:spTree>
    <p:extLst>
      <p:ext uri="{BB962C8B-B14F-4D97-AF65-F5344CB8AC3E}">
        <p14:creationId xmlns:p14="http://schemas.microsoft.com/office/powerpoint/2010/main" val="2840405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solidFill>
                  <a:srgbClr val="FFFFFF"/>
                </a:solidFill>
              </a:rPr>
              <a:pPr>
                <a:defRPr/>
              </a:pPr>
              <a:t>4</a:t>
            </a:fld>
            <a:endParaRPr lang="en-US">
              <a:solidFill>
                <a:srgbClr val="FFFFFF"/>
              </a:solidFill>
            </a:endParaRPr>
          </a:p>
        </p:txBody>
      </p:sp>
      <p:sp>
        <p:nvSpPr>
          <p:cNvPr id="6147" name="Rectangle 2"/>
          <p:cNvSpPr>
            <a:spLocks noGrp="1" noChangeArrowheads="1"/>
          </p:cNvSpPr>
          <p:nvPr>
            <p:ph type="title"/>
          </p:nvPr>
        </p:nvSpPr>
        <p:spPr>
          <a:xfrm>
            <a:off x="990600" y="-228600"/>
            <a:ext cx="8001000" cy="1143000"/>
          </a:xfrm>
        </p:spPr>
        <p:txBody>
          <a:bodyPr/>
          <a:lstStyle/>
          <a:p>
            <a:pPr algn="ctr"/>
            <a:r>
              <a:rPr lang="en-US" altLang="en-US" sz="2400" i="1" dirty="0"/>
              <a:t>Excerpt from the STS-1 System Failure Case </a:t>
            </a:r>
            <a:r>
              <a:rPr lang="en-US" altLang="en-US" sz="2400" i="1" dirty="0" smtClean="0"/>
              <a:t>Study</a:t>
            </a:r>
            <a:endParaRPr lang="en-US" altLang="en-US" sz="2400" b="1" i="1" dirty="0" smtClean="0"/>
          </a:p>
        </p:txBody>
      </p:sp>
      <p:sp>
        <p:nvSpPr>
          <p:cNvPr id="6148" name="Rectangle 3"/>
          <p:cNvSpPr>
            <a:spLocks noGrp="1" noChangeArrowheads="1"/>
          </p:cNvSpPr>
          <p:nvPr>
            <p:ph type="body" idx="1"/>
          </p:nvPr>
        </p:nvSpPr>
        <p:spPr>
          <a:xfrm>
            <a:off x="533400" y="382527"/>
            <a:ext cx="7942262" cy="6172200"/>
          </a:xfrm>
        </p:spPr>
        <p:txBody>
          <a:bodyPr>
            <a:normAutofit/>
          </a:bodyPr>
          <a:lstStyle/>
          <a:p>
            <a:pPr marL="0" indent="0">
              <a:buNone/>
            </a:pPr>
            <a:endParaRPr lang="en-US" altLang="en-US" sz="2000" b="1" dirty="0" smtClean="0"/>
          </a:p>
          <a:p>
            <a:pPr marL="400050" lvl="1" indent="0">
              <a:buNone/>
            </a:pPr>
            <a:r>
              <a:rPr lang="en-US" altLang="en-US" sz="1600" b="1" i="1" dirty="0" smtClean="0"/>
              <a:t>“Tragedy has marred the start of every human spaceflight program since three American astronauts were lost in the 1967 Apollo-1 fire: a Russian cosmonaut died when his spacecraft, Soyuz 1, plummeted to Earth after a parachute deployment failure; NASA’s Space Shuttle Program endured an inauspicious beginning when three technicians were asphyxiated in the aft compartment while preparing STS-1 for launch; and the first commercial spaceflight suffered a setback when three Scaled </a:t>
            </a:r>
            <a:br>
              <a:rPr lang="en-US" altLang="en-US" sz="1600" b="1" i="1" dirty="0" smtClean="0"/>
            </a:br>
            <a:r>
              <a:rPr lang="en-US" altLang="en-US" sz="1600" b="1" i="1" dirty="0" smtClean="0"/>
              <a:t>Composites employees perished while </a:t>
            </a:r>
            <a:br>
              <a:rPr lang="en-US" altLang="en-US" sz="1600" b="1" i="1" dirty="0" smtClean="0"/>
            </a:br>
            <a:r>
              <a:rPr lang="en-US" altLang="en-US" sz="1600" b="1" i="1" dirty="0" smtClean="0"/>
              <a:t>performing a cold flow nitrous oxide test.  </a:t>
            </a:r>
            <a:br>
              <a:rPr lang="en-US" altLang="en-US" sz="1600" b="1" i="1" dirty="0" smtClean="0"/>
            </a:br>
            <a:r>
              <a:rPr lang="en-US" altLang="en-US" sz="1600" b="1" i="1" dirty="0" smtClean="0"/>
              <a:t>In addition, the first orbiting space station, </a:t>
            </a:r>
            <a:br>
              <a:rPr lang="en-US" altLang="en-US" sz="1600" b="1" i="1" dirty="0" smtClean="0"/>
            </a:br>
            <a:r>
              <a:rPr lang="en-US" altLang="en-US" sz="1600" b="1" i="1" dirty="0" smtClean="0"/>
              <a:t>Skylab, was nearly lost during Skylab-1, </a:t>
            </a:r>
            <a:br>
              <a:rPr lang="en-US" altLang="en-US" sz="1600" b="1" i="1" dirty="0" smtClean="0"/>
            </a:br>
            <a:r>
              <a:rPr lang="en-US" altLang="en-US" sz="1600" b="1" i="1" dirty="0" smtClean="0"/>
              <a:t>and a ground crew fatality was narrowly </a:t>
            </a:r>
            <a:br>
              <a:rPr lang="en-US" altLang="en-US" sz="1600" b="1" i="1" dirty="0" smtClean="0"/>
            </a:br>
            <a:r>
              <a:rPr lang="en-US" altLang="en-US" sz="1600" b="1" i="1" dirty="0" smtClean="0"/>
              <a:t>avoided during preparations for the Ares </a:t>
            </a:r>
            <a:br>
              <a:rPr lang="en-US" altLang="en-US" sz="1600" b="1" i="1" dirty="0" smtClean="0"/>
            </a:br>
            <a:r>
              <a:rPr lang="en-US" altLang="en-US" sz="1600" b="1" i="1" dirty="0" smtClean="0"/>
              <a:t>1-X test flight in the Parachute </a:t>
            </a:r>
            <a:br>
              <a:rPr lang="en-US" altLang="en-US" sz="1600" b="1" i="1" dirty="0" smtClean="0"/>
            </a:br>
            <a:r>
              <a:rPr lang="en-US" altLang="en-US" sz="1600" b="1" i="1" dirty="0" smtClean="0"/>
              <a:t>Refurbishment Facility at KSC.”</a:t>
            </a:r>
          </a:p>
          <a:p>
            <a:pPr marL="0" indent="0">
              <a:buNone/>
            </a:pPr>
            <a:endParaRPr lang="en-US" altLang="en-US" b="1" dirty="0" smtClean="0"/>
          </a:p>
        </p:txBody>
      </p:sp>
      <p:sp>
        <p:nvSpPr>
          <p:cNvPr id="5" name="Rectangle 3"/>
          <p:cNvSpPr>
            <a:spLocks noChangeArrowheads="1"/>
          </p:cNvSpPr>
          <p:nvPr/>
        </p:nvSpPr>
        <p:spPr bwMode="auto">
          <a:xfrm>
            <a:off x="990600" y="5448343"/>
            <a:ext cx="4371122" cy="1095982"/>
          </a:xfrm>
          <a:prstGeom prst="rect">
            <a:avLst/>
          </a:prstGeom>
          <a:noFill/>
          <a:ln w="9525">
            <a:noFill/>
            <a:miter lim="800000"/>
            <a:headEnd/>
            <a:tailEnd/>
          </a:ln>
        </p:spPr>
        <p:txBody>
          <a:bodyPr/>
          <a:lstStyle/>
          <a:p>
            <a:pPr>
              <a:lnSpc>
                <a:spcPct val="80000"/>
              </a:lnSpc>
              <a:buFont typeface="Wingdings" pitchFamily="2" charset="2"/>
              <a:buNone/>
              <a:defRPr/>
            </a:pPr>
            <a:r>
              <a:rPr lang="en-US" sz="1400" b="1" i="1" dirty="0" smtClean="0">
                <a:solidFill>
                  <a:srgbClr val="0070C0"/>
                </a:solidFill>
              </a:rPr>
              <a:t>“No one wants to learn by mistakes, but we cannot learn enough from successes to go beyond the state of the art.”  </a:t>
            </a:r>
          </a:p>
          <a:p>
            <a:pPr>
              <a:lnSpc>
                <a:spcPct val="80000"/>
              </a:lnSpc>
              <a:buFont typeface="Wingdings" pitchFamily="2" charset="2"/>
              <a:buNone/>
              <a:defRPr/>
            </a:pPr>
            <a:r>
              <a:rPr lang="en-US" sz="1600" b="1" i="1" dirty="0" smtClean="0">
                <a:solidFill>
                  <a:srgbClr val="0070C0"/>
                </a:solidFill>
              </a:rPr>
              <a:t>       </a:t>
            </a:r>
            <a:r>
              <a:rPr lang="en-US" sz="1200" b="1" i="1" dirty="0" smtClean="0">
                <a:solidFill>
                  <a:srgbClr val="0070C0"/>
                </a:solidFill>
              </a:rPr>
              <a:t>Henry </a:t>
            </a:r>
            <a:r>
              <a:rPr lang="en-US" sz="1200" b="1" i="1" dirty="0" err="1" smtClean="0">
                <a:solidFill>
                  <a:srgbClr val="0070C0"/>
                </a:solidFill>
              </a:rPr>
              <a:t>Petrosky</a:t>
            </a:r>
            <a:r>
              <a:rPr lang="en-US" sz="1200" b="1" i="1" dirty="0" smtClean="0">
                <a:solidFill>
                  <a:srgbClr val="0070C0"/>
                </a:solidFill>
              </a:rPr>
              <a:t>, </a:t>
            </a:r>
            <a:r>
              <a:rPr lang="en-US" sz="1200" b="1" i="1" u="sng" dirty="0" smtClean="0">
                <a:solidFill>
                  <a:srgbClr val="0070C0"/>
                </a:solidFill>
              </a:rPr>
              <a:t>To Engineer is Human</a:t>
            </a:r>
            <a:endParaRPr lang="en-US" sz="1600" b="1" i="1" dirty="0">
              <a:solidFill>
                <a:srgbClr val="0070C0"/>
              </a:solidFill>
            </a:endParaRPr>
          </a:p>
        </p:txBody>
      </p:sp>
      <p:pic>
        <p:nvPicPr>
          <p:cNvPr id="6" name="Picture 5"/>
          <p:cNvPicPr>
            <a:picLocks noChangeAspect="1"/>
          </p:cNvPicPr>
          <p:nvPr/>
        </p:nvPicPr>
        <p:blipFill>
          <a:blip r:embed="rId3"/>
          <a:stretch>
            <a:fillRect/>
          </a:stretch>
        </p:blipFill>
        <p:spPr>
          <a:xfrm>
            <a:off x="5797426" y="2286000"/>
            <a:ext cx="2838080" cy="3607108"/>
          </a:xfrm>
          <a:prstGeom prst="rect">
            <a:avLst/>
          </a:prstGeom>
        </p:spPr>
      </p:pic>
      <p:sp>
        <p:nvSpPr>
          <p:cNvPr id="7" name="Rectangle 6"/>
          <p:cNvSpPr/>
          <p:nvPr/>
        </p:nvSpPr>
        <p:spPr>
          <a:xfrm>
            <a:off x="6533864" y="5903001"/>
            <a:ext cx="2085827" cy="276999"/>
          </a:xfrm>
          <a:prstGeom prst="rect">
            <a:avLst/>
          </a:prstGeom>
        </p:spPr>
        <p:txBody>
          <a:bodyPr wrap="none">
            <a:spAutoFit/>
          </a:bodyPr>
          <a:lstStyle/>
          <a:p>
            <a:r>
              <a:rPr lang="en-US" altLang="en-US" sz="1200" b="1" u="sng" dirty="0">
                <a:ln w="0"/>
                <a:solidFill>
                  <a:schemeClr val="accent1"/>
                </a:solidFill>
                <a:effectLst>
                  <a:outerShdw blurRad="38100" dist="25400" dir="5400000" algn="ctr" rotWithShape="0">
                    <a:srgbClr val="6E747A">
                      <a:alpha val="43000"/>
                    </a:srgbClr>
                  </a:outerShdw>
                </a:effectLst>
              </a:rPr>
              <a:t>http://nsc.nasa.gov/SFCS/</a:t>
            </a:r>
            <a:endParaRPr lang="en-US" altLang="en-US" sz="12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9188089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pPr>
                <a:defRPr/>
              </a:pPr>
              <a:t>40</a:t>
            </a:fld>
            <a:endParaRPr lang="en-US"/>
          </a:p>
        </p:txBody>
      </p:sp>
      <p:sp>
        <p:nvSpPr>
          <p:cNvPr id="6147" name="Rectangle 2"/>
          <p:cNvSpPr>
            <a:spLocks noGrp="1" noChangeArrowheads="1"/>
          </p:cNvSpPr>
          <p:nvPr>
            <p:ph type="title"/>
          </p:nvPr>
        </p:nvSpPr>
        <p:spPr>
          <a:xfrm>
            <a:off x="743617" y="-152400"/>
            <a:ext cx="8153400" cy="1143000"/>
          </a:xfrm>
        </p:spPr>
        <p:txBody>
          <a:bodyPr/>
          <a:lstStyle/>
          <a:p>
            <a:pPr algn="ctr"/>
            <a:r>
              <a:rPr lang="en-US" altLang="en-US" sz="2400" i="1" dirty="0" smtClean="0"/>
              <a:t>Dr. Jonathan Clark: “Turning Badness Into Goodness”</a:t>
            </a:r>
            <a:endParaRPr lang="en-US" altLang="en-US" sz="2400" b="1" i="1" dirty="0" smtClean="0"/>
          </a:p>
        </p:txBody>
      </p:sp>
      <p:sp>
        <p:nvSpPr>
          <p:cNvPr id="6148" name="Rectangle 3"/>
          <p:cNvSpPr>
            <a:spLocks noGrp="1" noChangeArrowheads="1"/>
          </p:cNvSpPr>
          <p:nvPr>
            <p:ph type="body" idx="1"/>
          </p:nvPr>
        </p:nvSpPr>
        <p:spPr>
          <a:xfrm>
            <a:off x="922098" y="990600"/>
            <a:ext cx="7942262" cy="6172200"/>
          </a:xfrm>
        </p:spPr>
        <p:txBody>
          <a:bodyPr>
            <a:normAutofit/>
          </a:bodyPr>
          <a:lstStyle/>
          <a:p>
            <a:r>
              <a:rPr lang="en-US" sz="1800" b="1" dirty="0" smtClean="0"/>
              <a:t>January 27, 1967: Apollo-1 fire</a:t>
            </a:r>
          </a:p>
          <a:p>
            <a:pPr lvl="1"/>
            <a:r>
              <a:rPr lang="en-US" altLang="en-US" sz="1400" b="1" dirty="0" smtClean="0"/>
              <a:t>July 16, 1969: Apollo 11 launch</a:t>
            </a:r>
          </a:p>
          <a:p>
            <a:r>
              <a:rPr lang="en-US" altLang="en-US" sz="1800" b="1" dirty="0" smtClean="0">
                <a:solidFill>
                  <a:srgbClr val="000000"/>
                </a:solidFill>
              </a:rPr>
              <a:t>April 24, 1967: Soyuz-1 parachute failures</a:t>
            </a:r>
          </a:p>
          <a:p>
            <a:pPr lvl="1"/>
            <a:r>
              <a:rPr lang="en-US" altLang="en-US" sz="1400" b="1" dirty="0" smtClean="0">
                <a:solidFill>
                  <a:srgbClr val="000000"/>
                </a:solidFill>
              </a:rPr>
              <a:t>October 25, 1968: Soyuz-2 launch</a:t>
            </a:r>
            <a:endParaRPr lang="en-US" altLang="en-US" sz="1800" b="1" dirty="0" smtClean="0"/>
          </a:p>
          <a:p>
            <a:r>
              <a:rPr lang="en-US" altLang="en-US" sz="1800" b="1" dirty="0" smtClean="0"/>
              <a:t>May 14, 1973: Skylab-1 loss of meteoroid shield during ascent</a:t>
            </a:r>
          </a:p>
          <a:p>
            <a:pPr lvl="1"/>
            <a:r>
              <a:rPr lang="en-US" altLang="en-US" sz="1400" b="1" dirty="0" smtClean="0"/>
              <a:t>May 25, 1973: Skylab-2 launch</a:t>
            </a:r>
          </a:p>
          <a:p>
            <a:r>
              <a:rPr lang="en-US" altLang="en-US" sz="1800" b="1" dirty="0" smtClean="0"/>
              <a:t>March 19, 1981: STS-1 oxygen deficiency mishap</a:t>
            </a:r>
          </a:p>
          <a:p>
            <a:pPr lvl="1"/>
            <a:r>
              <a:rPr lang="en-US" altLang="en-US" sz="1400" b="1" dirty="0" smtClean="0"/>
              <a:t>April 12, 1981: STS-1 launch and SRB ignition over-pressurization close-call</a:t>
            </a:r>
          </a:p>
          <a:p>
            <a:r>
              <a:rPr lang="en-US" altLang="en-US" sz="1800" b="1" dirty="0" smtClean="0"/>
              <a:t>September 5, 2007: Ares-1X static strip test mishap</a:t>
            </a:r>
          </a:p>
          <a:p>
            <a:pPr lvl="1"/>
            <a:r>
              <a:rPr lang="en-US" altLang="en-US" sz="1400" b="1" dirty="0" smtClean="0"/>
              <a:t>October 28, 2009: Ares-1X test flight</a:t>
            </a:r>
          </a:p>
        </p:txBody>
      </p:sp>
      <p:sp>
        <p:nvSpPr>
          <p:cNvPr id="6" name="Rectangle 5"/>
          <p:cNvSpPr>
            <a:spLocks noChangeArrowheads="1"/>
          </p:cNvSpPr>
          <p:nvPr/>
        </p:nvSpPr>
        <p:spPr bwMode="auto">
          <a:xfrm>
            <a:off x="863360" y="4495800"/>
            <a:ext cx="8001000" cy="5867400"/>
          </a:xfrm>
          <a:prstGeom prst="rect">
            <a:avLst/>
          </a:prstGeom>
          <a:noFill/>
          <a:ln w="9525">
            <a:noFill/>
            <a:miter lim="800000"/>
            <a:headEnd/>
            <a:tailEnd/>
          </a:ln>
        </p:spPr>
        <p:txBody>
          <a:bodyPr/>
          <a:lstStyle/>
          <a:p>
            <a:pPr marL="342900" indent="-342900">
              <a:lnSpc>
                <a:spcPct val="80000"/>
              </a:lnSpc>
              <a:spcBef>
                <a:spcPct val="20000"/>
              </a:spcBef>
              <a:buClr>
                <a:srgbClr val="FFFF00"/>
              </a:buClr>
              <a:buSzPct val="80000"/>
              <a:buFont typeface="Wingdings" pitchFamily="2" charset="2"/>
              <a:buNone/>
            </a:pPr>
            <a:endParaRPr lang="en-US" sz="1600" b="1" dirty="0">
              <a:solidFill>
                <a:schemeClr val="tx1"/>
              </a:solidFill>
              <a:latin typeface="Arial" charset="0"/>
            </a:endParaRPr>
          </a:p>
          <a:p>
            <a:pPr marL="342900" indent="-342900">
              <a:lnSpc>
                <a:spcPct val="80000"/>
              </a:lnSpc>
              <a:spcBef>
                <a:spcPct val="20000"/>
              </a:spcBef>
              <a:buClr>
                <a:srgbClr val="FFFF00"/>
              </a:buClr>
              <a:buSzPct val="80000"/>
              <a:buFont typeface="Wingdings" pitchFamily="2" charset="2"/>
              <a:buNone/>
            </a:pPr>
            <a:r>
              <a:rPr lang="en-US" sz="1600" b="1" dirty="0">
                <a:solidFill>
                  <a:schemeClr val="tx1"/>
                </a:solidFill>
                <a:latin typeface="Arial" charset="0"/>
              </a:rPr>
              <a:t>    </a:t>
            </a:r>
            <a:endParaRPr lang="en-US" sz="1600" b="1" dirty="0" smtClean="0">
              <a:solidFill>
                <a:schemeClr val="tx2">
                  <a:lumMod val="75000"/>
                </a:schemeClr>
              </a:solidFill>
              <a:latin typeface="Arial" charset="0"/>
            </a:endParaRPr>
          </a:p>
          <a:p>
            <a:pPr marL="342900" indent="-342900">
              <a:lnSpc>
                <a:spcPct val="80000"/>
              </a:lnSpc>
              <a:spcBef>
                <a:spcPct val="20000"/>
              </a:spcBef>
              <a:buClr>
                <a:srgbClr val="FFFF00"/>
              </a:buClr>
              <a:buSzPct val="80000"/>
              <a:buFont typeface="Wingdings" pitchFamily="2" charset="2"/>
              <a:buNone/>
            </a:pPr>
            <a:endParaRPr lang="en-US" sz="1600" b="1" dirty="0">
              <a:solidFill>
                <a:schemeClr val="tx2">
                  <a:lumMod val="75000"/>
                </a:schemeClr>
              </a:solidFill>
            </a:endParaRPr>
          </a:p>
          <a:p>
            <a:pPr marL="342900" indent="-342900">
              <a:lnSpc>
                <a:spcPct val="80000"/>
              </a:lnSpc>
              <a:spcBef>
                <a:spcPct val="20000"/>
              </a:spcBef>
              <a:buClr>
                <a:srgbClr val="FFFF00"/>
              </a:buClr>
              <a:buSzPct val="80000"/>
            </a:pPr>
            <a:r>
              <a:rPr lang="en-US" sz="1600" dirty="0" smtClean="0"/>
              <a:t>     </a:t>
            </a:r>
            <a:endParaRPr lang="en-US" sz="1600" b="1" dirty="0">
              <a:solidFill>
                <a:schemeClr val="tx2">
                  <a:lumMod val="75000"/>
                </a:schemeClr>
              </a:solidFill>
              <a:latin typeface="Arial" charset="0"/>
            </a:endParaRPr>
          </a:p>
        </p:txBody>
      </p:sp>
      <p:sp>
        <p:nvSpPr>
          <p:cNvPr id="7" name="Rectangle 3"/>
          <p:cNvSpPr>
            <a:spLocks noChangeArrowheads="1"/>
          </p:cNvSpPr>
          <p:nvPr/>
        </p:nvSpPr>
        <p:spPr bwMode="auto">
          <a:xfrm>
            <a:off x="1295400" y="5562600"/>
            <a:ext cx="8001000" cy="5867400"/>
          </a:xfrm>
          <a:prstGeom prst="rect">
            <a:avLst/>
          </a:prstGeom>
          <a:noFill/>
          <a:ln w="9525">
            <a:noFill/>
            <a:miter lim="800000"/>
            <a:headEnd/>
            <a:tailEnd/>
          </a:ln>
        </p:spPr>
        <p:txBody>
          <a:bodyPr/>
          <a:lstStyle/>
          <a:p>
            <a:pPr>
              <a:lnSpc>
                <a:spcPct val="80000"/>
              </a:lnSpc>
              <a:buFont typeface="Wingdings" pitchFamily="2" charset="2"/>
              <a:buNone/>
              <a:defRPr/>
            </a:pPr>
            <a:r>
              <a:rPr lang="en-US" sz="1600" b="1" i="1" dirty="0">
                <a:solidFill>
                  <a:srgbClr val="0070C0"/>
                </a:solidFill>
              </a:rPr>
              <a:t>“A ship in harbor is </a:t>
            </a:r>
            <a:r>
              <a:rPr lang="en-US" sz="1600" b="1" i="1" dirty="0" smtClean="0">
                <a:solidFill>
                  <a:srgbClr val="0070C0"/>
                </a:solidFill>
              </a:rPr>
              <a:t>safe, but </a:t>
            </a:r>
            <a:r>
              <a:rPr lang="en-US" sz="1600" b="1" i="1" dirty="0">
                <a:solidFill>
                  <a:srgbClr val="0070C0"/>
                </a:solidFill>
              </a:rPr>
              <a:t>that is not what ships are built for.” </a:t>
            </a:r>
            <a:endParaRPr lang="en-US" sz="1600" b="1" i="1" dirty="0" smtClean="0">
              <a:solidFill>
                <a:srgbClr val="0070C0"/>
              </a:solidFill>
            </a:endParaRPr>
          </a:p>
          <a:p>
            <a:pPr>
              <a:lnSpc>
                <a:spcPct val="80000"/>
              </a:lnSpc>
              <a:buFont typeface="Wingdings" pitchFamily="2" charset="2"/>
              <a:buNone/>
              <a:defRPr/>
            </a:pPr>
            <a:r>
              <a:rPr lang="en-US" sz="1600" b="1" i="1" dirty="0" smtClean="0">
                <a:solidFill>
                  <a:srgbClr val="0070C0"/>
                </a:solidFill>
              </a:rPr>
              <a:t>					John </a:t>
            </a:r>
            <a:r>
              <a:rPr lang="en-US" sz="1600" b="1" i="1" dirty="0">
                <a:solidFill>
                  <a:srgbClr val="0070C0"/>
                </a:solidFill>
              </a:rPr>
              <a:t>A. </a:t>
            </a:r>
            <a:r>
              <a:rPr lang="en-US" sz="1600" b="1" i="1" dirty="0" err="1" smtClean="0">
                <a:solidFill>
                  <a:srgbClr val="0070C0"/>
                </a:solidFill>
              </a:rPr>
              <a:t>Shedd</a:t>
            </a:r>
            <a:endParaRPr lang="en-US" sz="1600" b="1" i="1" dirty="0" smtClean="0">
              <a:solidFill>
                <a:srgbClr val="0070C0"/>
              </a:solidFill>
            </a:endParaRPr>
          </a:p>
        </p:txBody>
      </p:sp>
    </p:spTree>
    <p:extLst>
      <p:ext uri="{BB962C8B-B14F-4D97-AF65-F5344CB8AC3E}">
        <p14:creationId xmlns:p14="http://schemas.microsoft.com/office/powerpoint/2010/main" val="37977672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pPr>
                <a:defRPr/>
              </a:pPr>
              <a:t>41</a:t>
            </a:fld>
            <a:endParaRPr lang="en-US"/>
          </a:p>
        </p:txBody>
      </p:sp>
      <p:sp>
        <p:nvSpPr>
          <p:cNvPr id="13316" name="Rectangle 3"/>
          <p:cNvSpPr>
            <a:spLocks noGrp="1" noChangeArrowheads="1"/>
          </p:cNvSpPr>
          <p:nvPr>
            <p:ph type="body" idx="1"/>
          </p:nvPr>
        </p:nvSpPr>
        <p:spPr>
          <a:xfrm>
            <a:off x="862149" y="838200"/>
            <a:ext cx="8153400" cy="6172200"/>
          </a:xfrm>
        </p:spPr>
        <p:txBody>
          <a:bodyPr>
            <a:normAutofit lnSpcReduction="10000"/>
          </a:bodyPr>
          <a:lstStyle/>
          <a:p>
            <a:pPr marL="342900" lvl="1" indent="-342900">
              <a:lnSpc>
                <a:spcPct val="80000"/>
              </a:lnSpc>
              <a:buFont typeface="Arial" charset="0"/>
              <a:buChar char="•"/>
              <a:defRPr/>
            </a:pPr>
            <a:r>
              <a:rPr lang="en-US" altLang="en-US" sz="2000" b="1" dirty="0" smtClean="0"/>
              <a:t>OSMA/NASA Safety Center         </a:t>
            </a:r>
            <a:r>
              <a:rPr lang="en-US" altLang="en-US" sz="1600" b="1" dirty="0" smtClean="0">
                <a:hlinkClick r:id="rId3"/>
              </a:rPr>
              <a:t>http</a:t>
            </a:r>
            <a:r>
              <a:rPr lang="en-US" altLang="en-US" sz="1600" b="1" dirty="0">
                <a:hlinkClick r:id="rId3"/>
              </a:rPr>
              <a:t>://www.nasa.gov/offices/nsc/home</a:t>
            </a:r>
            <a:r>
              <a:rPr lang="en-US" altLang="en-US" sz="1600" b="1" dirty="0" smtClean="0">
                <a:hlinkClick r:id="rId3"/>
              </a:rPr>
              <a:t>/</a:t>
            </a:r>
            <a:r>
              <a:rPr lang="en-US" altLang="en-US" sz="1600" b="1" dirty="0" smtClean="0"/>
              <a:t> </a:t>
            </a:r>
            <a:endParaRPr lang="en-US" altLang="en-US" sz="2000" b="1" dirty="0" smtClean="0"/>
          </a:p>
          <a:p>
            <a:pPr lvl="1">
              <a:lnSpc>
                <a:spcPct val="80000"/>
              </a:lnSpc>
              <a:defRPr/>
            </a:pPr>
            <a:r>
              <a:rPr lang="en-US" altLang="en-US" sz="1600" b="1" dirty="0" smtClean="0"/>
              <a:t>System Failure Case Studies</a:t>
            </a:r>
          </a:p>
          <a:p>
            <a:pPr lvl="1">
              <a:lnSpc>
                <a:spcPct val="80000"/>
              </a:lnSpc>
              <a:defRPr/>
            </a:pPr>
            <a:r>
              <a:rPr lang="en-US" altLang="en-US" sz="1600" b="1" dirty="0" smtClean="0"/>
              <a:t>NSC Think Safety Articles</a:t>
            </a:r>
          </a:p>
          <a:p>
            <a:pPr lvl="1">
              <a:lnSpc>
                <a:spcPct val="80000"/>
              </a:lnSpc>
              <a:defRPr/>
            </a:pPr>
            <a:r>
              <a:rPr lang="en-US" altLang="en-US" sz="1600" b="1" dirty="0" smtClean="0"/>
              <a:t>NASA Mishap Investigation Board Reports</a:t>
            </a:r>
          </a:p>
          <a:p>
            <a:pPr lvl="1">
              <a:lnSpc>
                <a:spcPct val="80000"/>
              </a:lnSpc>
              <a:defRPr/>
            </a:pPr>
            <a:r>
              <a:rPr lang="en-US" altLang="en-US" sz="1600" b="1" dirty="0" smtClean="0"/>
              <a:t>Risk Management Handbook</a:t>
            </a:r>
          </a:p>
          <a:p>
            <a:pPr lvl="1">
              <a:lnSpc>
                <a:spcPct val="80000"/>
              </a:lnSpc>
              <a:defRPr/>
            </a:pPr>
            <a:r>
              <a:rPr lang="en-US" altLang="en-US" sz="1600" b="1" dirty="0" smtClean="0"/>
              <a:t>SMA Technical Excellence Program (STEP)</a:t>
            </a:r>
          </a:p>
          <a:p>
            <a:pPr lvl="1">
              <a:lnSpc>
                <a:spcPct val="80000"/>
              </a:lnSpc>
              <a:defRPr/>
            </a:pPr>
            <a:r>
              <a:rPr lang="en-US" altLang="en-US" sz="1600" b="1" dirty="0" smtClean="0"/>
              <a:t>Quality Audit, Assessment, and Review (QAAR)</a:t>
            </a:r>
          </a:p>
          <a:p>
            <a:pPr lvl="1">
              <a:lnSpc>
                <a:spcPct val="80000"/>
              </a:lnSpc>
              <a:defRPr/>
            </a:pPr>
            <a:r>
              <a:rPr lang="en-US" altLang="en-US" sz="1600" b="1" dirty="0" smtClean="0"/>
              <a:t>OSMA News and Safety Messages</a:t>
            </a:r>
          </a:p>
          <a:p>
            <a:pPr lvl="1">
              <a:lnSpc>
                <a:spcPct val="80000"/>
              </a:lnSpc>
              <a:defRPr/>
            </a:pPr>
            <a:r>
              <a:rPr lang="en-US" altLang="en-US" sz="1600" b="1" dirty="0" smtClean="0"/>
              <a:t>IV&amp;V Services</a:t>
            </a:r>
          </a:p>
          <a:p>
            <a:pPr marL="0" indent="0">
              <a:lnSpc>
                <a:spcPct val="80000"/>
              </a:lnSpc>
              <a:buNone/>
              <a:defRPr/>
            </a:pPr>
            <a:endParaRPr lang="en-US" altLang="en-US" sz="1800" b="1" dirty="0" smtClean="0"/>
          </a:p>
          <a:p>
            <a:pPr marL="342900" lvl="1" indent="-342900">
              <a:lnSpc>
                <a:spcPct val="80000"/>
              </a:lnSpc>
              <a:buFont typeface="Arial" charset="0"/>
              <a:buChar char="•"/>
              <a:defRPr/>
            </a:pPr>
            <a:r>
              <a:rPr lang="en-US" altLang="en-US" sz="2000" b="1" dirty="0" smtClean="0"/>
              <a:t>OCE/NASA Engineering and Safety Center </a:t>
            </a:r>
            <a:r>
              <a:rPr lang="en-US" altLang="en-US" sz="1600" b="1" dirty="0" smtClean="0">
                <a:hlinkClick r:id="rId4"/>
              </a:rPr>
              <a:t>http</a:t>
            </a:r>
            <a:r>
              <a:rPr lang="en-US" altLang="en-US" sz="1600" b="1" dirty="0">
                <a:hlinkClick r:id="rId4"/>
              </a:rPr>
              <a:t>://www.nasa.gov/offices/nesc/home/</a:t>
            </a:r>
            <a:r>
              <a:rPr lang="en-US" altLang="en-US" sz="1600" b="1" dirty="0"/>
              <a:t> </a:t>
            </a:r>
            <a:endParaRPr lang="en-US" altLang="en-US" sz="2000" b="1" dirty="0" smtClean="0"/>
          </a:p>
          <a:p>
            <a:pPr lvl="1">
              <a:lnSpc>
                <a:spcPct val="80000"/>
              </a:lnSpc>
              <a:defRPr/>
            </a:pPr>
            <a:r>
              <a:rPr lang="en-US" altLang="en-US" sz="1600" b="1" dirty="0" smtClean="0"/>
              <a:t>Independent Assessment Reports</a:t>
            </a:r>
          </a:p>
          <a:p>
            <a:pPr lvl="1">
              <a:lnSpc>
                <a:spcPct val="80000"/>
              </a:lnSpc>
              <a:defRPr/>
            </a:pPr>
            <a:r>
              <a:rPr lang="en-US" altLang="en-US" sz="1600" b="1" dirty="0" smtClean="0"/>
              <a:t>Technical Bulletins</a:t>
            </a:r>
          </a:p>
          <a:p>
            <a:pPr lvl="1">
              <a:lnSpc>
                <a:spcPct val="80000"/>
              </a:lnSpc>
              <a:defRPr/>
            </a:pPr>
            <a:r>
              <a:rPr lang="en-US" altLang="en-US" sz="1600" b="1" dirty="0" smtClean="0"/>
              <a:t>On-line NESC Academy Courses</a:t>
            </a:r>
          </a:p>
          <a:p>
            <a:pPr lvl="1">
              <a:lnSpc>
                <a:spcPct val="80000"/>
              </a:lnSpc>
              <a:defRPr/>
            </a:pPr>
            <a:r>
              <a:rPr lang="en-US" altLang="en-US" sz="1600" b="1" dirty="0" smtClean="0"/>
              <a:t>APPEL Courses and Case Studies</a:t>
            </a:r>
          </a:p>
          <a:p>
            <a:pPr lvl="1">
              <a:lnSpc>
                <a:spcPct val="80000"/>
              </a:lnSpc>
              <a:defRPr/>
            </a:pPr>
            <a:r>
              <a:rPr lang="en-US" altLang="en-US" sz="1600" b="1" dirty="0" smtClean="0"/>
              <a:t>NASA Knowledge Map</a:t>
            </a:r>
          </a:p>
          <a:p>
            <a:pPr lvl="1">
              <a:lnSpc>
                <a:spcPct val="80000"/>
              </a:lnSpc>
              <a:defRPr/>
            </a:pPr>
            <a:r>
              <a:rPr lang="en-US" altLang="en-US" sz="1600" b="1" dirty="0" smtClean="0"/>
              <a:t>Lessons Learned Information System</a:t>
            </a:r>
          </a:p>
          <a:p>
            <a:pPr lvl="1">
              <a:lnSpc>
                <a:spcPct val="80000"/>
              </a:lnSpc>
              <a:defRPr/>
            </a:pPr>
            <a:r>
              <a:rPr lang="en-US" altLang="en-US" sz="1600" b="1" dirty="0" smtClean="0"/>
              <a:t>DDT&amp;E Best Practices Report</a:t>
            </a:r>
          </a:p>
          <a:p>
            <a:pPr lvl="1">
              <a:lnSpc>
                <a:spcPct val="80000"/>
              </a:lnSpc>
              <a:defRPr/>
            </a:pPr>
            <a:r>
              <a:rPr lang="en-US" altLang="en-US" sz="1600" b="1" dirty="0" smtClean="0"/>
              <a:t>Readiness for Crewed Flight Report</a:t>
            </a:r>
          </a:p>
          <a:p>
            <a:pPr lvl="1">
              <a:lnSpc>
                <a:spcPct val="80000"/>
              </a:lnSpc>
              <a:defRPr/>
            </a:pPr>
            <a:endParaRPr lang="en-US" altLang="en-US" sz="1600" b="1" dirty="0"/>
          </a:p>
          <a:p>
            <a:pPr>
              <a:lnSpc>
                <a:spcPct val="80000"/>
              </a:lnSpc>
              <a:defRPr/>
            </a:pPr>
            <a:r>
              <a:rPr lang="en-US" altLang="en-US" sz="2000" b="1" dirty="0" smtClean="0"/>
              <a:t>Knowledge Management and Sharing</a:t>
            </a:r>
          </a:p>
          <a:p>
            <a:pPr lvl="1">
              <a:lnSpc>
                <a:spcPct val="80000"/>
              </a:lnSpc>
              <a:defRPr/>
            </a:pPr>
            <a:r>
              <a:rPr lang="en-US" altLang="en-US" sz="1600" b="1" dirty="0" smtClean="0"/>
              <a:t>NASA Lessons Learned Information System (LLIS)</a:t>
            </a:r>
          </a:p>
          <a:p>
            <a:pPr lvl="1">
              <a:lnSpc>
                <a:spcPct val="80000"/>
              </a:lnSpc>
              <a:defRPr/>
            </a:pPr>
            <a:r>
              <a:rPr lang="en-US" altLang="en-US" sz="1600" b="1" dirty="0" smtClean="0"/>
              <a:t>Shuttle Knowledge Console</a:t>
            </a:r>
          </a:p>
          <a:p>
            <a:pPr lvl="1">
              <a:lnSpc>
                <a:spcPct val="80000"/>
              </a:lnSpc>
              <a:defRPr/>
            </a:pPr>
            <a:r>
              <a:rPr lang="en-US" altLang="en-US" sz="1600" b="1" dirty="0" smtClean="0"/>
              <a:t>NASA Standards and Handbooks</a:t>
            </a:r>
          </a:p>
        </p:txBody>
      </p:sp>
      <p:sp>
        <p:nvSpPr>
          <p:cNvPr id="6" name="Rectangle 2"/>
          <p:cNvSpPr>
            <a:spLocks noGrp="1" noChangeArrowheads="1"/>
          </p:cNvSpPr>
          <p:nvPr>
            <p:ph type="title"/>
          </p:nvPr>
        </p:nvSpPr>
        <p:spPr>
          <a:xfrm>
            <a:off x="838200" y="-195943"/>
            <a:ext cx="8001000" cy="1143000"/>
          </a:xfrm>
        </p:spPr>
        <p:txBody>
          <a:bodyPr/>
          <a:lstStyle/>
          <a:p>
            <a:pPr algn="ctr"/>
            <a:r>
              <a:rPr lang="en-US" altLang="en-US" sz="2800" b="1" i="1" dirty="0" smtClean="0"/>
              <a:t>Available Resources</a:t>
            </a:r>
          </a:p>
        </p:txBody>
      </p:sp>
      <p:sp>
        <p:nvSpPr>
          <p:cNvPr id="5" name="Rectangle 3"/>
          <p:cNvSpPr>
            <a:spLocks noChangeArrowheads="1"/>
          </p:cNvSpPr>
          <p:nvPr/>
        </p:nvSpPr>
        <p:spPr bwMode="auto">
          <a:xfrm>
            <a:off x="6705601" y="1981200"/>
            <a:ext cx="2133600" cy="5867400"/>
          </a:xfrm>
          <a:prstGeom prst="rect">
            <a:avLst/>
          </a:prstGeom>
          <a:noFill/>
          <a:ln w="9525">
            <a:noFill/>
            <a:miter lim="800000"/>
            <a:headEnd/>
            <a:tailEnd/>
          </a:ln>
        </p:spPr>
        <p:txBody>
          <a:bodyPr/>
          <a:lstStyle/>
          <a:p>
            <a:pPr>
              <a:lnSpc>
                <a:spcPct val="80000"/>
              </a:lnSpc>
              <a:buFont typeface="Wingdings" pitchFamily="2" charset="2"/>
              <a:buNone/>
              <a:defRPr/>
            </a:pPr>
            <a:r>
              <a:rPr lang="en-US" sz="1400" b="1" i="1" dirty="0" smtClean="0">
                <a:solidFill>
                  <a:srgbClr val="0070C0"/>
                </a:solidFill>
              </a:rPr>
              <a:t>“We must challenge our assumptions, recognize our risks, and address each difficulty directly and openly so that we can operate more safely and more successfully than we did yesterday, or last month, or last year.  We must always strive to be better, and to do better.”  </a:t>
            </a:r>
            <a:endParaRPr lang="en-US" sz="1400" b="1" i="1" dirty="0">
              <a:solidFill>
                <a:srgbClr val="0070C0"/>
              </a:solidFill>
            </a:endParaRPr>
          </a:p>
          <a:p>
            <a:pPr>
              <a:lnSpc>
                <a:spcPct val="80000"/>
              </a:lnSpc>
              <a:buFont typeface="Wingdings" pitchFamily="2" charset="2"/>
              <a:buNone/>
              <a:defRPr/>
            </a:pPr>
            <a:endParaRPr lang="en-US" sz="1400" b="1" i="1" dirty="0">
              <a:solidFill>
                <a:srgbClr val="0070C0"/>
              </a:solidFill>
            </a:endParaRPr>
          </a:p>
          <a:p>
            <a:pPr>
              <a:lnSpc>
                <a:spcPct val="80000"/>
              </a:lnSpc>
              <a:buFont typeface="Wingdings" pitchFamily="2" charset="2"/>
              <a:buNone/>
              <a:defRPr/>
            </a:pPr>
            <a:r>
              <a:rPr lang="en-US" sz="1200" i="1" dirty="0">
                <a:solidFill>
                  <a:srgbClr val="0070C0"/>
                </a:solidFill>
              </a:rPr>
              <a:t>Chris </a:t>
            </a:r>
            <a:r>
              <a:rPr lang="en-US" sz="1200" i="1" dirty="0" err="1" smtClean="0">
                <a:solidFill>
                  <a:srgbClr val="0070C0"/>
                </a:solidFill>
              </a:rPr>
              <a:t>Scolese</a:t>
            </a:r>
            <a:r>
              <a:rPr lang="en-US" sz="1200" i="1" dirty="0" smtClean="0">
                <a:solidFill>
                  <a:srgbClr val="0070C0"/>
                </a:solidFill>
              </a:rPr>
              <a:t>, Former NASA Chief Engineer and GSFC Center Director, Day of Remembrance Memo, January 29, 2009</a:t>
            </a:r>
          </a:p>
          <a:p>
            <a:pPr>
              <a:lnSpc>
                <a:spcPct val="80000"/>
              </a:lnSpc>
              <a:buFont typeface="Wingdings" pitchFamily="2" charset="2"/>
              <a:buNone/>
              <a:defRPr/>
            </a:pPr>
            <a:endParaRPr lang="en-US" sz="1400" b="1" i="1" dirty="0">
              <a:solidFill>
                <a:srgbClr val="0070C0"/>
              </a:solidFill>
            </a:endParaRPr>
          </a:p>
        </p:txBody>
      </p:sp>
    </p:spTree>
    <p:extLst>
      <p:ext uri="{BB962C8B-B14F-4D97-AF65-F5344CB8AC3E}">
        <p14:creationId xmlns:p14="http://schemas.microsoft.com/office/powerpoint/2010/main" val="32562523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pPr>
                <a:defRPr/>
              </a:pPr>
              <a:t>42</a:t>
            </a:fld>
            <a:endParaRPr lang="en-US"/>
          </a:p>
        </p:txBody>
      </p:sp>
      <p:sp>
        <p:nvSpPr>
          <p:cNvPr id="6" name="Rectangle 2"/>
          <p:cNvSpPr>
            <a:spLocks noGrp="1" noChangeArrowheads="1"/>
          </p:cNvSpPr>
          <p:nvPr>
            <p:ph type="title"/>
          </p:nvPr>
        </p:nvSpPr>
        <p:spPr>
          <a:xfrm>
            <a:off x="838200" y="-195943"/>
            <a:ext cx="8001000" cy="1143000"/>
          </a:xfrm>
        </p:spPr>
        <p:txBody>
          <a:bodyPr/>
          <a:lstStyle/>
          <a:p>
            <a:pPr algn="ctr"/>
            <a:r>
              <a:rPr lang="en-US" altLang="en-US" sz="2800" b="1" i="1" dirty="0" smtClean="0"/>
              <a:t>Final Report</a:t>
            </a:r>
          </a:p>
        </p:txBody>
      </p:sp>
      <p:pic>
        <p:nvPicPr>
          <p:cNvPr id="3" name="Picture 2"/>
          <p:cNvPicPr>
            <a:picLocks noChangeAspect="1"/>
          </p:cNvPicPr>
          <p:nvPr/>
        </p:nvPicPr>
        <p:blipFill>
          <a:blip r:embed="rId3"/>
          <a:stretch>
            <a:fillRect/>
          </a:stretch>
        </p:blipFill>
        <p:spPr>
          <a:xfrm>
            <a:off x="1885950" y="827632"/>
            <a:ext cx="5200650" cy="5310614"/>
          </a:xfrm>
          <a:prstGeom prst="rect">
            <a:avLst/>
          </a:prstGeom>
        </p:spPr>
      </p:pic>
    </p:spTree>
    <p:extLst>
      <p:ext uri="{BB962C8B-B14F-4D97-AF65-F5344CB8AC3E}">
        <p14:creationId xmlns:p14="http://schemas.microsoft.com/office/powerpoint/2010/main" val="3544824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pPr>
                <a:defRPr/>
              </a:pPr>
              <a:t>43</a:t>
            </a:fld>
            <a:endParaRPr lang="en-US" dirty="0"/>
          </a:p>
        </p:txBody>
      </p:sp>
      <p:sp>
        <p:nvSpPr>
          <p:cNvPr id="6148" name="Rectangle 3"/>
          <p:cNvSpPr>
            <a:spLocks noGrp="1" noChangeArrowheads="1"/>
          </p:cNvSpPr>
          <p:nvPr>
            <p:ph type="body" idx="1"/>
          </p:nvPr>
        </p:nvSpPr>
        <p:spPr>
          <a:xfrm>
            <a:off x="1114755" y="3270250"/>
            <a:ext cx="8056562" cy="6172200"/>
          </a:xfrm>
        </p:spPr>
        <p:txBody>
          <a:bodyPr>
            <a:normAutofit/>
          </a:bodyPr>
          <a:lstStyle/>
          <a:p>
            <a:pPr marL="0" indent="0">
              <a:lnSpc>
                <a:spcPct val="80000"/>
              </a:lnSpc>
              <a:buNone/>
              <a:defRPr/>
            </a:pPr>
            <a:r>
              <a:rPr lang="en-US" altLang="en-US" sz="4000" b="1" dirty="0" smtClean="0">
                <a:solidFill>
                  <a:srgbClr val="000000"/>
                </a:solidFill>
              </a:rPr>
              <a:t>Backup</a:t>
            </a:r>
            <a:endParaRPr lang="en-US" altLang="en-US" sz="3200" b="1" dirty="0" smtClean="0">
              <a:solidFill>
                <a:srgbClr val="000000"/>
              </a:solidFill>
            </a:endParaRPr>
          </a:p>
        </p:txBody>
      </p:sp>
      <p:sp>
        <p:nvSpPr>
          <p:cNvPr id="6" name="Rectangle 5"/>
          <p:cNvSpPr>
            <a:spLocks noChangeArrowheads="1"/>
          </p:cNvSpPr>
          <p:nvPr/>
        </p:nvSpPr>
        <p:spPr bwMode="auto">
          <a:xfrm>
            <a:off x="863360" y="4495800"/>
            <a:ext cx="8001000" cy="5867400"/>
          </a:xfrm>
          <a:prstGeom prst="rect">
            <a:avLst/>
          </a:prstGeom>
          <a:noFill/>
          <a:ln w="9525">
            <a:noFill/>
            <a:miter lim="800000"/>
            <a:headEnd/>
            <a:tailEnd/>
          </a:ln>
        </p:spPr>
        <p:txBody>
          <a:bodyPr/>
          <a:lstStyle/>
          <a:p>
            <a:pPr marL="342900" indent="-342900">
              <a:lnSpc>
                <a:spcPct val="80000"/>
              </a:lnSpc>
              <a:spcBef>
                <a:spcPct val="20000"/>
              </a:spcBef>
              <a:buClr>
                <a:srgbClr val="FFFF00"/>
              </a:buClr>
              <a:buSzPct val="80000"/>
              <a:buFont typeface="Wingdings" pitchFamily="2" charset="2"/>
              <a:buNone/>
            </a:pPr>
            <a:endParaRPr lang="en-US" sz="1600" b="1" dirty="0">
              <a:solidFill>
                <a:schemeClr val="tx1"/>
              </a:solidFill>
              <a:latin typeface="Arial" charset="0"/>
            </a:endParaRPr>
          </a:p>
          <a:p>
            <a:pPr marL="342900" indent="-342900">
              <a:lnSpc>
                <a:spcPct val="80000"/>
              </a:lnSpc>
              <a:spcBef>
                <a:spcPct val="20000"/>
              </a:spcBef>
              <a:buClr>
                <a:srgbClr val="FFFF00"/>
              </a:buClr>
              <a:buSzPct val="80000"/>
              <a:buFont typeface="Wingdings" pitchFamily="2" charset="2"/>
              <a:buNone/>
            </a:pPr>
            <a:r>
              <a:rPr lang="en-US" sz="1600" b="1" dirty="0">
                <a:solidFill>
                  <a:schemeClr val="tx1"/>
                </a:solidFill>
                <a:latin typeface="Arial" charset="0"/>
              </a:rPr>
              <a:t>    </a:t>
            </a:r>
            <a:endParaRPr lang="en-US" sz="1600" b="1" dirty="0" smtClean="0">
              <a:solidFill>
                <a:schemeClr val="tx2">
                  <a:lumMod val="75000"/>
                </a:schemeClr>
              </a:solidFill>
              <a:latin typeface="Arial" charset="0"/>
            </a:endParaRPr>
          </a:p>
          <a:p>
            <a:pPr marL="342900" indent="-342900">
              <a:lnSpc>
                <a:spcPct val="80000"/>
              </a:lnSpc>
              <a:spcBef>
                <a:spcPct val="20000"/>
              </a:spcBef>
              <a:buClr>
                <a:srgbClr val="FFFF00"/>
              </a:buClr>
              <a:buSzPct val="80000"/>
              <a:buFont typeface="Wingdings" pitchFamily="2" charset="2"/>
              <a:buNone/>
            </a:pPr>
            <a:endParaRPr lang="en-US" sz="1600" b="1" dirty="0">
              <a:solidFill>
                <a:schemeClr val="tx2">
                  <a:lumMod val="75000"/>
                </a:schemeClr>
              </a:solidFill>
            </a:endParaRPr>
          </a:p>
          <a:p>
            <a:pPr marL="342900" indent="-342900">
              <a:lnSpc>
                <a:spcPct val="80000"/>
              </a:lnSpc>
              <a:spcBef>
                <a:spcPct val="20000"/>
              </a:spcBef>
              <a:buClr>
                <a:srgbClr val="FFFF00"/>
              </a:buClr>
              <a:buSzPct val="80000"/>
            </a:pPr>
            <a:r>
              <a:rPr lang="en-US" sz="1600" dirty="0" smtClean="0"/>
              <a:t>     </a:t>
            </a:r>
            <a:endParaRPr lang="en-US" sz="1600" b="1" dirty="0">
              <a:solidFill>
                <a:schemeClr val="tx2">
                  <a:lumMod val="75000"/>
                </a:schemeClr>
              </a:solidFill>
              <a:latin typeface="Arial" charset="0"/>
            </a:endParaRPr>
          </a:p>
        </p:txBody>
      </p:sp>
    </p:spTree>
    <p:extLst>
      <p:ext uri="{BB962C8B-B14F-4D97-AF65-F5344CB8AC3E}">
        <p14:creationId xmlns:p14="http://schemas.microsoft.com/office/powerpoint/2010/main" val="1504342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59" y="-123841"/>
            <a:ext cx="8229600" cy="990600"/>
          </a:xfrm>
        </p:spPr>
        <p:txBody>
          <a:bodyPr>
            <a:noAutofit/>
          </a:bodyPr>
          <a:lstStyle/>
          <a:p>
            <a:r>
              <a:rPr lang="en-US" i="1" dirty="0" smtClean="0"/>
              <a:t>Using the Recurring Causes: NESC Examples</a:t>
            </a:r>
            <a:endParaRPr lang="en-US" b="1" i="1" dirty="0"/>
          </a:p>
        </p:txBody>
      </p:sp>
      <p:pic>
        <p:nvPicPr>
          <p:cNvPr id="3" name="Picture 2"/>
          <p:cNvPicPr>
            <a:picLocks noChangeAspect="1"/>
          </p:cNvPicPr>
          <p:nvPr/>
        </p:nvPicPr>
        <p:blipFill>
          <a:blip r:embed="rId3"/>
          <a:stretch>
            <a:fillRect/>
          </a:stretch>
        </p:blipFill>
        <p:spPr>
          <a:xfrm>
            <a:off x="915359" y="789663"/>
            <a:ext cx="4571041" cy="1954404"/>
          </a:xfrm>
          <a:prstGeom prst="rect">
            <a:avLst/>
          </a:prstGeom>
          <a:ln w="19050">
            <a:solidFill>
              <a:schemeClr val="accent1"/>
            </a:solidFill>
          </a:ln>
        </p:spPr>
      </p:pic>
      <p:pic>
        <p:nvPicPr>
          <p:cNvPr id="6" name="Picture 5"/>
          <p:cNvPicPr>
            <a:picLocks noChangeAspect="1"/>
          </p:cNvPicPr>
          <p:nvPr/>
        </p:nvPicPr>
        <p:blipFill>
          <a:blip r:embed="rId4"/>
          <a:stretch>
            <a:fillRect/>
          </a:stretch>
        </p:blipFill>
        <p:spPr>
          <a:xfrm>
            <a:off x="5598570" y="820921"/>
            <a:ext cx="1907129" cy="1524000"/>
          </a:xfrm>
          <a:prstGeom prst="rect">
            <a:avLst/>
          </a:prstGeom>
          <a:ln w="19050">
            <a:solidFill>
              <a:schemeClr val="accent1"/>
            </a:solidFill>
          </a:ln>
        </p:spPr>
      </p:pic>
      <p:pic>
        <p:nvPicPr>
          <p:cNvPr id="7" name="Picture 6"/>
          <p:cNvPicPr>
            <a:picLocks noChangeAspect="1"/>
          </p:cNvPicPr>
          <p:nvPr/>
        </p:nvPicPr>
        <p:blipFill>
          <a:blip r:embed="rId5"/>
          <a:stretch>
            <a:fillRect/>
          </a:stretch>
        </p:blipFill>
        <p:spPr>
          <a:xfrm>
            <a:off x="7633199" y="858048"/>
            <a:ext cx="1369020" cy="1324387"/>
          </a:xfrm>
          <a:prstGeom prst="rect">
            <a:avLst/>
          </a:prstGeom>
          <a:ln w="19050">
            <a:solidFill>
              <a:schemeClr val="accent1"/>
            </a:solidFill>
          </a:ln>
        </p:spPr>
      </p:pic>
      <p:pic>
        <p:nvPicPr>
          <p:cNvPr id="8" name="Picture 7"/>
          <p:cNvPicPr>
            <a:picLocks noChangeAspect="1"/>
          </p:cNvPicPr>
          <p:nvPr/>
        </p:nvPicPr>
        <p:blipFill>
          <a:blip r:embed="rId6"/>
          <a:stretch>
            <a:fillRect/>
          </a:stretch>
        </p:blipFill>
        <p:spPr>
          <a:xfrm>
            <a:off x="6161400" y="2490252"/>
            <a:ext cx="1344300" cy="1655979"/>
          </a:xfrm>
          <a:prstGeom prst="rect">
            <a:avLst/>
          </a:prstGeom>
          <a:ln w="19050">
            <a:solidFill>
              <a:schemeClr val="accent1"/>
            </a:solidFill>
          </a:ln>
        </p:spPr>
      </p:pic>
      <p:pic>
        <p:nvPicPr>
          <p:cNvPr id="9" name="Picture 8"/>
          <p:cNvPicPr>
            <a:picLocks noChangeAspect="1"/>
          </p:cNvPicPr>
          <p:nvPr/>
        </p:nvPicPr>
        <p:blipFill>
          <a:blip r:embed="rId7"/>
          <a:stretch>
            <a:fillRect/>
          </a:stretch>
        </p:blipFill>
        <p:spPr>
          <a:xfrm>
            <a:off x="7633199" y="2490252"/>
            <a:ext cx="1223266" cy="1671447"/>
          </a:xfrm>
          <a:prstGeom prst="rect">
            <a:avLst/>
          </a:prstGeom>
          <a:ln w="19050">
            <a:solidFill>
              <a:schemeClr val="accent1"/>
            </a:solidFill>
          </a:ln>
        </p:spPr>
      </p:pic>
      <p:sp>
        <p:nvSpPr>
          <p:cNvPr id="10" name="Rectangle 3"/>
          <p:cNvSpPr txBox="1">
            <a:spLocks noChangeArrowheads="1"/>
          </p:cNvSpPr>
          <p:nvPr/>
        </p:nvSpPr>
        <p:spPr bwMode="auto">
          <a:xfrm>
            <a:off x="2652856" y="2893433"/>
            <a:ext cx="3381045" cy="53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Arial" charset="0"/>
              <a:buNone/>
              <a:defRPr/>
            </a:pPr>
            <a:r>
              <a:rPr lang="en-US" altLang="en-US" sz="2000" b="1" i="1" dirty="0" smtClean="0">
                <a:solidFill>
                  <a:srgbClr val="000000"/>
                </a:solidFill>
              </a:rPr>
              <a:t>Crew Access Arm (CAA) Basement</a:t>
            </a:r>
            <a:endParaRPr lang="en-US" altLang="en-US" sz="1600" b="1" i="1" dirty="0" smtClean="0">
              <a:solidFill>
                <a:srgbClr val="00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327" y="4034333"/>
            <a:ext cx="3549702" cy="2366468"/>
          </a:xfrm>
          <a:prstGeom prst="rect">
            <a:avLst/>
          </a:prstGeom>
          <a:ln w="19050">
            <a:solidFill>
              <a:schemeClr val="accent1"/>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3403" y="4495800"/>
            <a:ext cx="2857502" cy="1905001"/>
          </a:xfrm>
          <a:prstGeom prst="rect">
            <a:avLst/>
          </a:prstGeom>
          <a:ln w="19050">
            <a:solidFill>
              <a:schemeClr val="accent1"/>
            </a:solidFill>
          </a:ln>
        </p:spPr>
      </p:pic>
      <p:sp>
        <p:nvSpPr>
          <p:cNvPr id="13" name="Rectangle 3"/>
          <p:cNvSpPr txBox="1">
            <a:spLocks noChangeArrowheads="1"/>
          </p:cNvSpPr>
          <p:nvPr/>
        </p:nvSpPr>
        <p:spPr bwMode="auto">
          <a:xfrm>
            <a:off x="7075981" y="5203439"/>
            <a:ext cx="2068019" cy="53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Arial" charset="0"/>
              <a:buNone/>
              <a:defRPr/>
            </a:pPr>
            <a:r>
              <a:rPr lang="en-US" altLang="en-US" sz="2000" b="1" i="1" dirty="0" smtClean="0">
                <a:solidFill>
                  <a:srgbClr val="000000"/>
                </a:solidFill>
              </a:rPr>
              <a:t>MPCV </a:t>
            </a:r>
            <a:r>
              <a:rPr lang="en-US" altLang="en-US" sz="2000" b="1" i="1" dirty="0" err="1" smtClean="0">
                <a:solidFill>
                  <a:srgbClr val="000000"/>
                </a:solidFill>
              </a:rPr>
              <a:t>Heatshield</a:t>
            </a:r>
            <a:endParaRPr lang="en-US" altLang="en-US" sz="1600" b="1" i="1" dirty="0" smtClean="0">
              <a:solidFill>
                <a:srgbClr val="000000"/>
              </a:solidFill>
            </a:endParaRPr>
          </a:p>
        </p:txBody>
      </p:sp>
      <p:sp>
        <p:nvSpPr>
          <p:cNvPr id="14" name="Slide Number Placeholder 5"/>
          <p:cNvSpPr txBox="1">
            <a:spLocks/>
          </p:cNvSpPr>
          <p:nvPr/>
        </p:nvSpPr>
        <p:spPr bwMode="auto">
          <a:xfrm>
            <a:off x="152400" y="6400800"/>
            <a:ext cx="4572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400" kern="1200">
                <a:solidFill>
                  <a:srgbClr val="EBD189"/>
                </a:solidFill>
                <a:latin typeface="+mn-lt"/>
                <a:ea typeface="ヒラギノ角ゴ Pro W3" pitchFamily="-106" charset="-128"/>
                <a:cs typeface="+mn-cs"/>
              </a:defRPr>
            </a:lvl1pPr>
            <a:lvl2pPr marL="457200" algn="l" rtl="0" fontAlgn="base">
              <a:spcBef>
                <a:spcPct val="0"/>
              </a:spcBef>
              <a:spcAft>
                <a:spcPct val="0"/>
              </a:spcAft>
              <a:defRPr kern="1200">
                <a:solidFill>
                  <a:schemeClr val="tx1"/>
                </a:solidFill>
                <a:latin typeface="Arial" charset="0"/>
                <a:ea typeface="ヒラギノ角ゴ Pro W3" pitchFamily="-106"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06"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06"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06" charset="-128"/>
                <a:cs typeface="+mn-cs"/>
              </a:defRPr>
            </a:lvl5pPr>
            <a:lvl6pPr marL="2286000" algn="l" defTabSz="914400" rtl="0" eaLnBrk="1" latinLnBrk="0" hangingPunct="1">
              <a:defRPr kern="1200">
                <a:solidFill>
                  <a:schemeClr val="tx1"/>
                </a:solidFill>
                <a:latin typeface="Arial" charset="0"/>
                <a:ea typeface="ヒラギノ角ゴ Pro W3" pitchFamily="-106" charset="-128"/>
                <a:cs typeface="+mn-cs"/>
              </a:defRPr>
            </a:lvl6pPr>
            <a:lvl7pPr marL="2743200" algn="l" defTabSz="914400" rtl="0" eaLnBrk="1" latinLnBrk="0" hangingPunct="1">
              <a:defRPr kern="1200">
                <a:solidFill>
                  <a:schemeClr val="tx1"/>
                </a:solidFill>
                <a:latin typeface="Arial" charset="0"/>
                <a:ea typeface="ヒラギノ角ゴ Pro W3" pitchFamily="-106" charset="-128"/>
                <a:cs typeface="+mn-cs"/>
              </a:defRPr>
            </a:lvl7pPr>
            <a:lvl8pPr marL="3200400" algn="l" defTabSz="914400" rtl="0" eaLnBrk="1" latinLnBrk="0" hangingPunct="1">
              <a:defRPr kern="1200">
                <a:solidFill>
                  <a:schemeClr val="tx1"/>
                </a:solidFill>
                <a:latin typeface="Arial" charset="0"/>
                <a:ea typeface="ヒラギノ角ゴ Pro W3" pitchFamily="-106" charset="-128"/>
                <a:cs typeface="+mn-cs"/>
              </a:defRPr>
            </a:lvl8pPr>
            <a:lvl9pPr marL="3657600" algn="l" defTabSz="914400" rtl="0" eaLnBrk="1" latinLnBrk="0" hangingPunct="1">
              <a:defRPr kern="1200">
                <a:solidFill>
                  <a:schemeClr val="tx1"/>
                </a:solidFill>
                <a:latin typeface="Arial" charset="0"/>
                <a:ea typeface="ヒラギノ角ゴ Pro W3" pitchFamily="-106" charset="-128"/>
                <a:cs typeface="+mn-cs"/>
              </a:defRPr>
            </a:lvl9pPr>
          </a:lstStyle>
          <a:p>
            <a:pPr algn="l">
              <a:defRPr/>
            </a:pPr>
            <a:fld id="{38CC402D-A1A7-47D5-A11A-B697D75855E7}" type="slidenum">
              <a:rPr lang="en-US" smtClean="0">
                <a:solidFill>
                  <a:srgbClr val="000000"/>
                </a:solidFill>
                <a:latin typeface="Arial" charset="0"/>
              </a:rPr>
              <a:pPr algn="l">
                <a:defRPr/>
              </a:pPr>
              <a:t>44</a:t>
            </a:fld>
            <a:r>
              <a:rPr lang="en-US" dirty="0" smtClean="0">
                <a:solidFill>
                  <a:srgbClr val="F8F8F8"/>
                </a:solidFill>
                <a:latin typeface="Arial" charset="0"/>
              </a:rPr>
              <a:t>44</a:t>
            </a:r>
            <a:endParaRPr lang="en-US" dirty="0">
              <a:solidFill>
                <a:srgbClr val="F8F8F8"/>
              </a:solidFill>
              <a:latin typeface="Arial" charset="0"/>
            </a:endParaRPr>
          </a:p>
        </p:txBody>
      </p:sp>
    </p:spTree>
    <p:extLst>
      <p:ext uri="{BB962C8B-B14F-4D97-AF65-F5344CB8AC3E}">
        <p14:creationId xmlns:p14="http://schemas.microsoft.com/office/powerpoint/2010/main" val="1478510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8001000" cy="639762"/>
          </a:xfrm>
        </p:spPr>
        <p:txBody>
          <a:bodyPr/>
          <a:lstStyle/>
          <a:p>
            <a:r>
              <a:rPr lang="en-US" dirty="0" smtClean="0"/>
              <a:t>Peer Reviewers</a:t>
            </a:r>
            <a:endParaRPr lang="en-US" dirty="0"/>
          </a:p>
        </p:txBody>
      </p:sp>
      <p:sp>
        <p:nvSpPr>
          <p:cNvPr id="3" name="Content Placeholder 2"/>
          <p:cNvSpPr>
            <a:spLocks noGrp="1"/>
          </p:cNvSpPr>
          <p:nvPr>
            <p:ph idx="1"/>
          </p:nvPr>
        </p:nvSpPr>
        <p:spPr>
          <a:xfrm>
            <a:off x="762000" y="1066800"/>
            <a:ext cx="8229600" cy="5029200"/>
          </a:xfrm>
        </p:spPr>
        <p:txBody>
          <a:bodyPr/>
          <a:lstStyle/>
          <a:p>
            <a:r>
              <a:rPr lang="en-US" dirty="0" smtClean="0"/>
              <a:t>Bob </a:t>
            </a:r>
            <a:r>
              <a:rPr lang="en-US" dirty="0"/>
              <a:t>Beil, Tim Brady, Steve </a:t>
            </a:r>
            <a:r>
              <a:rPr lang="en-US" dirty="0" err="1"/>
              <a:t>Gentz</a:t>
            </a:r>
            <a:r>
              <a:rPr lang="en-US" dirty="0"/>
              <a:t>, Jon Holladay, Robert Johnson, Robert Moreland, Cynthia Null, Joe </a:t>
            </a:r>
            <a:r>
              <a:rPr lang="en-US" dirty="0" err="1"/>
              <a:t>Olejniczak</a:t>
            </a:r>
            <a:r>
              <a:rPr lang="en-US" dirty="0"/>
              <a:t>, Mike Watson, and Scott West</a:t>
            </a:r>
          </a:p>
        </p:txBody>
      </p:sp>
      <p:sp>
        <p:nvSpPr>
          <p:cNvPr id="4" name="Date Placeholder 3"/>
          <p:cNvSpPr>
            <a:spLocks noGrp="1"/>
          </p:cNvSpPr>
          <p:nvPr>
            <p:ph type="dt" sz="half" idx="10"/>
          </p:nvPr>
        </p:nvSpPr>
        <p:spPr/>
        <p:txBody>
          <a:bodyPr/>
          <a:lstStyle/>
          <a:p>
            <a:pPr>
              <a:defRPr/>
            </a:pPr>
            <a:r>
              <a:rPr lang="en-US" smtClean="0"/>
              <a:t>12/17/19</a:t>
            </a:r>
            <a:endParaRPr lang="en-US" dirty="0"/>
          </a:p>
        </p:txBody>
      </p:sp>
      <p:sp>
        <p:nvSpPr>
          <p:cNvPr id="5" name="Footer Placeholder 4"/>
          <p:cNvSpPr>
            <a:spLocks noGrp="1"/>
          </p:cNvSpPr>
          <p:nvPr>
            <p:ph type="ftr" sz="quarter" idx="11"/>
          </p:nvPr>
        </p:nvSpPr>
        <p:spPr/>
        <p:txBody>
          <a:bodyPr/>
          <a:lstStyle/>
          <a:p>
            <a:pPr>
              <a:defRPr/>
            </a:pPr>
            <a:r>
              <a:rPr lang="en-US" smtClean="0"/>
              <a:t>Wire to Wire: </a:t>
            </a:r>
            <a:r>
              <a:rPr lang="en-US" i="1" smtClean="0"/>
              <a:t>Swissair 111 Crash</a:t>
            </a:r>
            <a:endParaRPr lang="en-US" i="1" dirty="0"/>
          </a:p>
        </p:txBody>
      </p:sp>
      <p:sp>
        <p:nvSpPr>
          <p:cNvPr id="6" name="Slide Number Placeholder 5"/>
          <p:cNvSpPr>
            <a:spLocks noGrp="1"/>
          </p:cNvSpPr>
          <p:nvPr>
            <p:ph type="sldNum" sz="quarter" idx="12"/>
          </p:nvPr>
        </p:nvSpPr>
        <p:spPr/>
        <p:txBody>
          <a:bodyPr/>
          <a:lstStyle/>
          <a:p>
            <a:pPr>
              <a:defRPr/>
            </a:pPr>
            <a:fld id="{4F740343-C196-4B7D-A627-8E75BB421596}" type="slidenum">
              <a:rPr lang="en-US" smtClean="0"/>
              <a:pPr>
                <a:defRPr/>
              </a:pPr>
              <a:t>45</a:t>
            </a:fld>
            <a:endParaRPr lang="en-US" dirty="0"/>
          </a:p>
        </p:txBody>
      </p:sp>
    </p:spTree>
    <p:extLst>
      <p:ext uri="{BB962C8B-B14F-4D97-AF65-F5344CB8AC3E}">
        <p14:creationId xmlns:p14="http://schemas.microsoft.com/office/powerpoint/2010/main" val="2270425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solidFill>
                  <a:srgbClr val="FFFFFF"/>
                </a:solidFill>
              </a:rPr>
              <a:pPr>
                <a:defRPr/>
              </a:pPr>
              <a:t>46</a:t>
            </a:fld>
            <a:endParaRPr lang="en-US">
              <a:solidFill>
                <a:srgbClr val="FFFFFF"/>
              </a:solidFill>
            </a:endParaRPr>
          </a:p>
        </p:txBody>
      </p:sp>
      <p:sp>
        <p:nvSpPr>
          <p:cNvPr id="6" name="Rectangle 2"/>
          <p:cNvSpPr>
            <a:spLocks noGrp="1" noChangeArrowheads="1"/>
          </p:cNvSpPr>
          <p:nvPr>
            <p:ph type="title"/>
          </p:nvPr>
        </p:nvSpPr>
        <p:spPr>
          <a:xfrm>
            <a:off x="678473" y="-76200"/>
            <a:ext cx="8153400" cy="1143000"/>
          </a:xfrm>
        </p:spPr>
        <p:txBody>
          <a:bodyPr/>
          <a:lstStyle/>
          <a:p>
            <a:pPr marL="0" indent="0" algn="ctr">
              <a:lnSpc>
                <a:spcPct val="80000"/>
              </a:lnSpc>
              <a:buNone/>
              <a:defRPr/>
            </a:pPr>
            <a:r>
              <a:rPr lang="en-US" sz="2000" i="1" dirty="0"/>
              <a:t>Comparison of Most Frequent Mishap Recurring Cause </a:t>
            </a:r>
            <a:r>
              <a:rPr lang="en-US" sz="2000" i="1" dirty="0" smtClean="0"/>
              <a:t>Types</a:t>
            </a:r>
            <a:br>
              <a:rPr lang="en-US" sz="2000" i="1" dirty="0" smtClean="0"/>
            </a:br>
            <a:r>
              <a:rPr lang="en-US" sz="2000" i="1" dirty="0" smtClean="0"/>
              <a:t> </a:t>
            </a:r>
            <a:r>
              <a:rPr lang="en-US" sz="2000" i="1" dirty="0"/>
              <a:t>to ASAP Recommendation Types</a:t>
            </a:r>
            <a:r>
              <a:rPr lang="en-US" i="1" dirty="0"/>
              <a:t/>
            </a:r>
            <a:br>
              <a:rPr lang="en-US" i="1" dirty="0"/>
            </a:br>
            <a:endParaRPr lang="en-US" altLang="en-US" sz="2000" i="1" dirty="0"/>
          </a:p>
        </p:txBody>
      </p:sp>
      <p:pic>
        <p:nvPicPr>
          <p:cNvPr id="5" name="Picture 4"/>
          <p:cNvPicPr/>
          <p:nvPr/>
        </p:nvPicPr>
        <p:blipFill>
          <a:blip r:embed="rId3"/>
          <a:stretch>
            <a:fillRect/>
          </a:stretch>
        </p:blipFill>
        <p:spPr>
          <a:xfrm>
            <a:off x="990600" y="1295400"/>
            <a:ext cx="7529146" cy="4248468"/>
          </a:xfrm>
          <a:prstGeom prst="rect">
            <a:avLst/>
          </a:prstGeom>
        </p:spPr>
      </p:pic>
    </p:spTree>
    <p:extLst>
      <p:ext uri="{BB962C8B-B14F-4D97-AF65-F5344CB8AC3E}">
        <p14:creationId xmlns:p14="http://schemas.microsoft.com/office/powerpoint/2010/main" val="22692267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solidFill>
                  <a:srgbClr val="FFFFFF"/>
                </a:solidFill>
              </a:rPr>
              <a:pPr>
                <a:defRPr/>
              </a:pPr>
              <a:t>47</a:t>
            </a:fld>
            <a:endParaRPr lang="en-US" dirty="0">
              <a:solidFill>
                <a:srgbClr val="FFFFFF"/>
              </a:solidFill>
            </a:endParaRPr>
          </a:p>
        </p:txBody>
      </p:sp>
      <p:sp>
        <p:nvSpPr>
          <p:cNvPr id="13316" name="Rectangle 3"/>
          <p:cNvSpPr>
            <a:spLocks noGrp="1" noChangeArrowheads="1"/>
          </p:cNvSpPr>
          <p:nvPr>
            <p:ph type="body" idx="1"/>
          </p:nvPr>
        </p:nvSpPr>
        <p:spPr>
          <a:xfrm>
            <a:off x="838200" y="762000"/>
            <a:ext cx="8153400" cy="6172200"/>
          </a:xfrm>
        </p:spPr>
        <p:txBody>
          <a:bodyPr>
            <a:normAutofit/>
          </a:bodyPr>
          <a:lstStyle/>
          <a:p>
            <a:pPr>
              <a:lnSpc>
                <a:spcPct val="80000"/>
              </a:lnSpc>
              <a:defRPr/>
            </a:pPr>
            <a:r>
              <a:rPr lang="en-US" sz="2000" b="1" dirty="0" smtClean="0"/>
              <a:t>Comparisons </a:t>
            </a:r>
            <a:r>
              <a:rPr lang="en-US" sz="2000" b="1" dirty="0"/>
              <a:t>to </a:t>
            </a:r>
            <a:r>
              <a:rPr lang="en-US" sz="2000" b="1" dirty="0" smtClean="0"/>
              <a:t>historical ground </a:t>
            </a:r>
            <a:r>
              <a:rPr lang="en-US" sz="2000" b="1" dirty="0"/>
              <a:t>o</a:t>
            </a:r>
            <a:r>
              <a:rPr lang="en-US" sz="2000" b="1" dirty="0" smtClean="0"/>
              <a:t>perations </a:t>
            </a:r>
            <a:r>
              <a:rPr lang="en-US" sz="2000" b="1" dirty="0"/>
              <a:t>s</a:t>
            </a:r>
            <a:r>
              <a:rPr lang="en-US" sz="2000" b="1" dirty="0" smtClean="0"/>
              <a:t>afety reports</a:t>
            </a:r>
          </a:p>
          <a:p>
            <a:pPr lvl="1">
              <a:lnSpc>
                <a:spcPct val="80000"/>
              </a:lnSpc>
              <a:defRPr/>
            </a:pPr>
            <a:r>
              <a:rPr lang="en-US" sz="1600" dirty="0" smtClean="0"/>
              <a:t>Excerpt: </a:t>
            </a:r>
            <a:r>
              <a:rPr lang="en-US" sz="1600" i="1" dirty="0"/>
              <a:t>“Overall, we were forced to conclude that the bulk of the incidents (particularly the more perplexing ones) were one-of-a-kind events, symptomatic of a more fundamental predisposition to error. In other words, developing specific fixes to preclude the recurrence of these specific incidents will probably have only a minimum impact on reducing the frequency and severity of incidents in the future. Most of the incidents are best viewed as symptoms of more fundamental problems that must be addressed within the broader context of the turnaround processing system” [ref. 24</a:t>
            </a:r>
            <a:r>
              <a:rPr lang="en-US" sz="1600" i="1" dirty="0" smtClean="0"/>
              <a:t>].</a:t>
            </a:r>
            <a:r>
              <a:rPr lang="en-US" sz="1600" dirty="0" smtClean="0"/>
              <a:t> </a:t>
            </a:r>
          </a:p>
          <a:p>
            <a:pPr>
              <a:lnSpc>
                <a:spcPct val="80000"/>
              </a:lnSpc>
              <a:defRPr/>
            </a:pPr>
            <a:r>
              <a:rPr lang="en-US" sz="2000" b="1" dirty="0"/>
              <a:t>Comparison to </a:t>
            </a:r>
            <a:r>
              <a:rPr lang="en-US" sz="2000" b="1" dirty="0" smtClean="0"/>
              <a:t>mishap recurring cause study during </a:t>
            </a:r>
            <a:r>
              <a:rPr lang="en-US" sz="2000" b="1" dirty="0"/>
              <a:t>l</a:t>
            </a:r>
            <a:r>
              <a:rPr lang="en-US" sz="2000" b="1" dirty="0" smtClean="0"/>
              <a:t>ate SSP operations</a:t>
            </a:r>
          </a:p>
          <a:p>
            <a:pPr lvl="1">
              <a:lnSpc>
                <a:spcPct val="80000"/>
              </a:lnSpc>
              <a:defRPr/>
            </a:pPr>
            <a:r>
              <a:rPr lang="en-US" sz="1600" dirty="0" smtClean="0"/>
              <a:t>Focus was on safe Shuttle fly-out</a:t>
            </a:r>
          </a:p>
          <a:p>
            <a:pPr lvl="1">
              <a:lnSpc>
                <a:spcPct val="80000"/>
              </a:lnSpc>
              <a:defRPr/>
            </a:pPr>
            <a:r>
              <a:rPr lang="en-US" sz="1600" dirty="0" smtClean="0"/>
              <a:t>Over </a:t>
            </a:r>
            <a:r>
              <a:rPr lang="en-US" sz="1600" dirty="0"/>
              <a:t>60% (20 of 34) of Standing Accident Investigation Board (SAIB) investigations after the </a:t>
            </a:r>
            <a:r>
              <a:rPr lang="en-US" sz="1600" i="1" dirty="0"/>
              <a:t>Columbia</a:t>
            </a:r>
            <a:r>
              <a:rPr lang="en-US" sz="1600" dirty="0"/>
              <a:t> tragedy (from February 2003 through May 2008). </a:t>
            </a:r>
            <a:endParaRPr lang="en-US" sz="1600" dirty="0" smtClean="0"/>
          </a:p>
          <a:p>
            <a:pPr>
              <a:lnSpc>
                <a:spcPct val="80000"/>
              </a:lnSpc>
              <a:defRPr/>
            </a:pPr>
            <a:r>
              <a:rPr lang="en-US" sz="2000" b="1" dirty="0" smtClean="0"/>
              <a:t>Comparison </a:t>
            </a:r>
            <a:r>
              <a:rPr lang="en-US" sz="2000" b="1" dirty="0"/>
              <a:t>to Aerospace Safety Advisory Panel (ASAP) </a:t>
            </a:r>
            <a:r>
              <a:rPr lang="en-US" sz="2000" b="1" dirty="0" smtClean="0"/>
              <a:t>recommendations analysis </a:t>
            </a:r>
            <a:r>
              <a:rPr lang="en-US" sz="2000" b="1" dirty="0"/>
              <a:t>r</a:t>
            </a:r>
            <a:r>
              <a:rPr lang="en-US" sz="2000" b="1" dirty="0" smtClean="0"/>
              <a:t>esults </a:t>
            </a:r>
          </a:p>
          <a:p>
            <a:pPr lvl="1">
              <a:lnSpc>
                <a:spcPct val="80000"/>
              </a:lnSpc>
              <a:defRPr/>
            </a:pPr>
            <a:r>
              <a:rPr lang="en-US" sz="1600" dirty="0" smtClean="0"/>
              <a:t>513 recommendations for NASA human spaceflight programs from 1972-2012</a:t>
            </a:r>
          </a:p>
          <a:p>
            <a:pPr>
              <a:lnSpc>
                <a:spcPct val="80000"/>
              </a:lnSpc>
              <a:defRPr/>
            </a:pPr>
            <a:r>
              <a:rPr lang="en-US" sz="2000" b="1" dirty="0" smtClean="0"/>
              <a:t>Human </a:t>
            </a:r>
            <a:r>
              <a:rPr lang="en-US" sz="2000" b="1" dirty="0"/>
              <a:t>Spaceflight Experts </a:t>
            </a:r>
            <a:r>
              <a:rPr lang="en-US" sz="2000" b="1" dirty="0" smtClean="0"/>
              <a:t>Review</a:t>
            </a:r>
          </a:p>
          <a:p>
            <a:pPr>
              <a:lnSpc>
                <a:spcPct val="80000"/>
              </a:lnSpc>
              <a:defRPr/>
            </a:pPr>
            <a:endParaRPr lang="en-US" altLang="en-US" sz="1800" b="1" dirty="0" smtClean="0"/>
          </a:p>
        </p:txBody>
      </p:sp>
      <p:sp>
        <p:nvSpPr>
          <p:cNvPr id="6" name="Rectangle 2"/>
          <p:cNvSpPr>
            <a:spLocks noGrp="1" noChangeArrowheads="1"/>
          </p:cNvSpPr>
          <p:nvPr>
            <p:ph type="title"/>
          </p:nvPr>
        </p:nvSpPr>
        <p:spPr>
          <a:xfrm>
            <a:off x="838200" y="-228600"/>
            <a:ext cx="8153400" cy="1143000"/>
          </a:xfrm>
        </p:spPr>
        <p:txBody>
          <a:bodyPr/>
          <a:lstStyle/>
          <a:p>
            <a:pPr algn="ctr"/>
            <a:r>
              <a:rPr lang="en-US" altLang="en-US" sz="2000" i="1" dirty="0" smtClean="0"/>
              <a:t>Confidence Building and Exploratory Analysis Activities</a:t>
            </a:r>
            <a:endParaRPr lang="en-US" altLang="en-US" sz="1600" b="1" i="1" dirty="0" smtClean="0"/>
          </a:p>
        </p:txBody>
      </p:sp>
    </p:spTree>
    <p:extLst>
      <p:ext uri="{BB962C8B-B14F-4D97-AF65-F5344CB8AC3E}">
        <p14:creationId xmlns:p14="http://schemas.microsoft.com/office/powerpoint/2010/main" val="27294676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pPr>
                <a:defRPr/>
              </a:pPr>
              <a:t>48</a:t>
            </a:fld>
            <a:endParaRPr lang="en-US"/>
          </a:p>
        </p:txBody>
      </p:sp>
      <p:sp>
        <p:nvSpPr>
          <p:cNvPr id="6147" name="Rectangle 2"/>
          <p:cNvSpPr>
            <a:spLocks noGrp="1" noChangeArrowheads="1"/>
          </p:cNvSpPr>
          <p:nvPr>
            <p:ph type="title"/>
          </p:nvPr>
        </p:nvSpPr>
        <p:spPr>
          <a:xfrm>
            <a:off x="609600" y="-228600"/>
            <a:ext cx="8001000" cy="1143000"/>
          </a:xfrm>
        </p:spPr>
        <p:txBody>
          <a:bodyPr/>
          <a:lstStyle/>
          <a:p>
            <a:pPr algn="ctr"/>
            <a:r>
              <a:rPr lang="en-US" altLang="en-US" sz="2800" b="1" i="1" dirty="0" smtClean="0"/>
              <a:t>Timeline</a:t>
            </a:r>
          </a:p>
        </p:txBody>
      </p:sp>
      <p:sp>
        <p:nvSpPr>
          <p:cNvPr id="6148" name="Rectangle 3"/>
          <p:cNvSpPr>
            <a:spLocks noGrp="1" noChangeArrowheads="1"/>
          </p:cNvSpPr>
          <p:nvPr>
            <p:ph type="body" idx="1"/>
          </p:nvPr>
        </p:nvSpPr>
        <p:spPr>
          <a:xfrm>
            <a:off x="935038" y="990600"/>
            <a:ext cx="8056562" cy="6172200"/>
          </a:xfrm>
        </p:spPr>
        <p:txBody>
          <a:bodyPr>
            <a:normAutofit/>
          </a:bodyPr>
          <a:lstStyle/>
          <a:p>
            <a:r>
              <a:rPr lang="en-US" sz="1600" b="1" dirty="0" smtClean="0"/>
              <a:t>December 2012: SEO-managed activity approved out-of-board</a:t>
            </a:r>
          </a:p>
          <a:p>
            <a:pPr lvl="1"/>
            <a:r>
              <a:rPr lang="en-US" altLang="en-US" sz="1200" b="1" dirty="0" smtClean="0"/>
              <a:t>Follow-up to SSP and ISS recurring </a:t>
            </a:r>
            <a:r>
              <a:rPr lang="en-US" altLang="en-US" sz="1200" b="1" dirty="0"/>
              <a:t>a</a:t>
            </a:r>
            <a:r>
              <a:rPr lang="en-US" altLang="en-US" sz="1200" b="1" dirty="0" smtClean="0"/>
              <a:t>nomalies </a:t>
            </a:r>
            <a:r>
              <a:rPr lang="en-US" altLang="en-US" sz="1200" b="1" dirty="0"/>
              <a:t>s</a:t>
            </a:r>
            <a:r>
              <a:rPr lang="en-US" altLang="en-US" sz="1200" b="1" dirty="0" smtClean="0"/>
              <a:t>tudies</a:t>
            </a:r>
          </a:p>
          <a:p>
            <a:r>
              <a:rPr lang="en-US" altLang="en-US" sz="1600" b="1" dirty="0" smtClean="0"/>
              <a:t>September 2012: Task orders in place for KSC support</a:t>
            </a:r>
          </a:p>
          <a:p>
            <a:pPr lvl="1"/>
            <a:r>
              <a:rPr lang="en-US" altLang="en-US" sz="1200" b="1" dirty="0" smtClean="0"/>
              <a:t>Schedule impacts due to reassignments and retirements</a:t>
            </a:r>
          </a:p>
          <a:p>
            <a:r>
              <a:rPr lang="en-US" altLang="en-US" sz="1600" b="1" dirty="0" smtClean="0"/>
              <a:t>October 2014: Human spaceflight SME review of initial results</a:t>
            </a:r>
          </a:p>
          <a:p>
            <a:pPr lvl="1"/>
            <a:r>
              <a:rPr lang="en-US" altLang="en-US" sz="1200" b="1" dirty="0" smtClean="0"/>
              <a:t>Added STS-1 SRB IOP close-call</a:t>
            </a:r>
          </a:p>
          <a:p>
            <a:r>
              <a:rPr lang="en-US" altLang="en-US" sz="1600" b="1" dirty="0" smtClean="0"/>
              <a:t>May 2015: NESC F2F presentation</a:t>
            </a:r>
          </a:p>
          <a:p>
            <a:r>
              <a:rPr lang="en-US" altLang="en-US" sz="1600" b="1" dirty="0" smtClean="0"/>
              <a:t>September 2015: CKO presentation</a:t>
            </a:r>
          </a:p>
          <a:p>
            <a:pPr lvl="1"/>
            <a:r>
              <a:rPr lang="en-US" altLang="en-US" sz="1200" b="1" dirty="0" smtClean="0"/>
              <a:t>OCE action</a:t>
            </a:r>
          </a:p>
          <a:p>
            <a:pPr lvl="1"/>
            <a:r>
              <a:rPr lang="en-US" altLang="en-US" sz="1200" b="1" dirty="0" smtClean="0"/>
              <a:t>Added SpaceShipTwo mishap</a:t>
            </a:r>
          </a:p>
          <a:p>
            <a:r>
              <a:rPr lang="en-US" altLang="en-US" sz="1600" b="1" dirty="0" smtClean="0"/>
              <a:t>November 2016: Human Spaceflight Knowledge Sharing Forum</a:t>
            </a:r>
          </a:p>
          <a:p>
            <a:pPr lvl="1"/>
            <a:r>
              <a:rPr lang="en-US" altLang="en-US" sz="1200" b="1" dirty="0" smtClean="0"/>
              <a:t>NASA and contractor personnel</a:t>
            </a:r>
          </a:p>
          <a:p>
            <a:pPr lvl="1"/>
            <a:r>
              <a:rPr lang="en-US" altLang="en-US" sz="1200" b="1" dirty="0" smtClean="0"/>
              <a:t>Focused on system design and development</a:t>
            </a:r>
          </a:p>
          <a:p>
            <a:r>
              <a:rPr lang="en-US" altLang="en-US" sz="1600" b="1" dirty="0" smtClean="0"/>
              <a:t>December 2019: Final report</a:t>
            </a:r>
          </a:p>
          <a:p>
            <a:pPr lvl="1"/>
            <a:r>
              <a:rPr lang="en-US" altLang="en-US" sz="1200" b="1" dirty="0" smtClean="0"/>
              <a:t>Make detailed analysis results, data, and examples available to new human spaceflight programs</a:t>
            </a:r>
          </a:p>
          <a:p>
            <a:pPr lvl="1"/>
            <a:r>
              <a:rPr lang="en-US" altLang="en-US" sz="1200" b="1" dirty="0" smtClean="0"/>
              <a:t>Focus on operations</a:t>
            </a:r>
          </a:p>
        </p:txBody>
      </p:sp>
      <p:sp>
        <p:nvSpPr>
          <p:cNvPr id="6" name="Rectangle 5"/>
          <p:cNvSpPr>
            <a:spLocks noChangeArrowheads="1"/>
          </p:cNvSpPr>
          <p:nvPr/>
        </p:nvSpPr>
        <p:spPr bwMode="auto">
          <a:xfrm>
            <a:off x="863360" y="4495800"/>
            <a:ext cx="8001000" cy="5867400"/>
          </a:xfrm>
          <a:prstGeom prst="rect">
            <a:avLst/>
          </a:prstGeom>
          <a:noFill/>
          <a:ln w="9525">
            <a:noFill/>
            <a:miter lim="800000"/>
            <a:headEnd/>
            <a:tailEnd/>
          </a:ln>
        </p:spPr>
        <p:txBody>
          <a:bodyPr/>
          <a:lstStyle/>
          <a:p>
            <a:pPr marL="342900" indent="-342900">
              <a:lnSpc>
                <a:spcPct val="80000"/>
              </a:lnSpc>
              <a:spcBef>
                <a:spcPct val="20000"/>
              </a:spcBef>
              <a:buClr>
                <a:srgbClr val="FFFF00"/>
              </a:buClr>
              <a:buSzPct val="80000"/>
              <a:buFont typeface="Wingdings" pitchFamily="2" charset="2"/>
              <a:buNone/>
            </a:pPr>
            <a:endParaRPr lang="en-US" sz="1600" b="1" dirty="0">
              <a:solidFill>
                <a:schemeClr val="tx1"/>
              </a:solidFill>
              <a:latin typeface="Arial" charset="0"/>
            </a:endParaRPr>
          </a:p>
          <a:p>
            <a:pPr marL="342900" indent="-342900">
              <a:lnSpc>
                <a:spcPct val="80000"/>
              </a:lnSpc>
              <a:spcBef>
                <a:spcPct val="20000"/>
              </a:spcBef>
              <a:buClr>
                <a:srgbClr val="FFFF00"/>
              </a:buClr>
              <a:buSzPct val="80000"/>
              <a:buFont typeface="Wingdings" pitchFamily="2" charset="2"/>
              <a:buNone/>
            </a:pPr>
            <a:r>
              <a:rPr lang="en-US" sz="1600" b="1" dirty="0">
                <a:solidFill>
                  <a:schemeClr val="tx1"/>
                </a:solidFill>
                <a:latin typeface="Arial" charset="0"/>
              </a:rPr>
              <a:t>    </a:t>
            </a:r>
            <a:endParaRPr lang="en-US" sz="1600" b="1" dirty="0" smtClean="0">
              <a:solidFill>
                <a:schemeClr val="tx2">
                  <a:lumMod val="75000"/>
                </a:schemeClr>
              </a:solidFill>
              <a:latin typeface="Arial" charset="0"/>
            </a:endParaRPr>
          </a:p>
          <a:p>
            <a:pPr marL="342900" indent="-342900">
              <a:lnSpc>
                <a:spcPct val="80000"/>
              </a:lnSpc>
              <a:spcBef>
                <a:spcPct val="20000"/>
              </a:spcBef>
              <a:buClr>
                <a:srgbClr val="FFFF00"/>
              </a:buClr>
              <a:buSzPct val="80000"/>
              <a:buFont typeface="Wingdings" pitchFamily="2" charset="2"/>
              <a:buNone/>
            </a:pPr>
            <a:endParaRPr lang="en-US" sz="1600" b="1" dirty="0">
              <a:solidFill>
                <a:schemeClr val="tx2">
                  <a:lumMod val="75000"/>
                </a:schemeClr>
              </a:solidFill>
            </a:endParaRPr>
          </a:p>
          <a:p>
            <a:pPr marL="342900" indent="-342900">
              <a:lnSpc>
                <a:spcPct val="80000"/>
              </a:lnSpc>
              <a:spcBef>
                <a:spcPct val="20000"/>
              </a:spcBef>
              <a:buClr>
                <a:srgbClr val="FFFF00"/>
              </a:buClr>
              <a:buSzPct val="80000"/>
            </a:pPr>
            <a:r>
              <a:rPr lang="en-US" sz="1600" dirty="0" smtClean="0"/>
              <a:t>     </a:t>
            </a:r>
            <a:endParaRPr lang="en-US" sz="1600" b="1" dirty="0">
              <a:solidFill>
                <a:schemeClr val="tx2">
                  <a:lumMod val="75000"/>
                </a:schemeClr>
              </a:solidFill>
              <a:latin typeface="Arial" charset="0"/>
            </a:endParaRPr>
          </a:p>
        </p:txBody>
      </p:sp>
    </p:spTree>
    <p:extLst>
      <p:ext uri="{BB962C8B-B14F-4D97-AF65-F5344CB8AC3E}">
        <p14:creationId xmlns:p14="http://schemas.microsoft.com/office/powerpoint/2010/main" val="2217273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pPr>
                <a:defRPr/>
              </a:pPr>
              <a:t>49</a:t>
            </a:fld>
            <a:endParaRPr lang="en-US"/>
          </a:p>
        </p:txBody>
      </p:sp>
      <p:sp>
        <p:nvSpPr>
          <p:cNvPr id="6147" name="Rectangle 2"/>
          <p:cNvSpPr>
            <a:spLocks noGrp="1" noChangeArrowheads="1"/>
          </p:cNvSpPr>
          <p:nvPr>
            <p:ph type="title"/>
          </p:nvPr>
        </p:nvSpPr>
        <p:spPr>
          <a:xfrm>
            <a:off x="990600" y="-186906"/>
            <a:ext cx="8001000" cy="1143000"/>
          </a:xfrm>
        </p:spPr>
        <p:txBody>
          <a:bodyPr/>
          <a:lstStyle/>
          <a:p>
            <a:pPr algn="ctr"/>
            <a:r>
              <a:rPr lang="en-US" altLang="en-US" sz="2800" b="1" i="1" dirty="0" smtClean="0"/>
              <a:t>Background (continued)</a:t>
            </a:r>
          </a:p>
        </p:txBody>
      </p:sp>
      <p:sp>
        <p:nvSpPr>
          <p:cNvPr id="6148" name="Rectangle 3"/>
          <p:cNvSpPr>
            <a:spLocks noGrp="1" noChangeArrowheads="1"/>
          </p:cNvSpPr>
          <p:nvPr>
            <p:ph type="body" idx="1"/>
          </p:nvPr>
        </p:nvSpPr>
        <p:spPr>
          <a:xfrm>
            <a:off x="1049338" y="457200"/>
            <a:ext cx="7942262" cy="6172200"/>
          </a:xfrm>
        </p:spPr>
        <p:txBody>
          <a:bodyPr>
            <a:normAutofit/>
          </a:bodyPr>
          <a:lstStyle/>
          <a:p>
            <a:pPr lvl="1"/>
            <a:endParaRPr lang="en-US" altLang="en-US" sz="1100" b="1" dirty="0"/>
          </a:p>
          <a:p>
            <a:r>
              <a:rPr lang="en-US" altLang="en-US" sz="1800" b="1" dirty="0" smtClean="0"/>
              <a:t>Study evolution:</a:t>
            </a:r>
          </a:p>
          <a:p>
            <a:pPr lvl="1"/>
            <a:r>
              <a:rPr lang="en-US" altLang="en-US" sz="1600" b="1" dirty="0" smtClean="0"/>
              <a:t>Shuttle </a:t>
            </a:r>
            <a:r>
              <a:rPr lang="en-US" altLang="en-US" sz="1600" b="1" dirty="0"/>
              <a:t>Human Factors Team and Model (1990’s - early 2000’s</a:t>
            </a:r>
            <a:r>
              <a:rPr lang="en-US" altLang="en-US" sz="1600" b="1" dirty="0" smtClean="0"/>
              <a:t>)</a:t>
            </a:r>
          </a:p>
          <a:p>
            <a:pPr lvl="1"/>
            <a:r>
              <a:rPr lang="en-US" altLang="en-US" sz="1600" b="1" dirty="0" smtClean="0"/>
              <a:t>Columbia </a:t>
            </a:r>
            <a:r>
              <a:rPr lang="en-US" altLang="en-US" sz="1600" b="1" dirty="0"/>
              <a:t>– </a:t>
            </a:r>
            <a:r>
              <a:rPr lang="en-US" altLang="en-US" sz="1600" b="1" dirty="0" smtClean="0"/>
              <a:t>systemic/recurring factor analysis methodology development </a:t>
            </a:r>
            <a:r>
              <a:rPr lang="en-US" altLang="en-US" sz="1600" b="1" dirty="0"/>
              <a:t>(2003-2006</a:t>
            </a:r>
            <a:r>
              <a:rPr lang="en-US" altLang="en-US" sz="1600" b="1" dirty="0" smtClean="0"/>
              <a:t>)</a:t>
            </a:r>
          </a:p>
          <a:p>
            <a:pPr lvl="1"/>
            <a:r>
              <a:rPr lang="en-US" altLang="en-US" sz="1600" b="1" dirty="0" smtClean="0"/>
              <a:t>Shuttle </a:t>
            </a:r>
            <a:r>
              <a:rPr lang="en-US" altLang="en-US" sz="1600" b="1" dirty="0"/>
              <a:t>Ground Processing Mishap Study – post Columbia; focus on safe fly-out for flight and ground crews (2006-2011</a:t>
            </a:r>
            <a:r>
              <a:rPr lang="en-US" altLang="en-US" sz="1600" b="1" dirty="0" smtClean="0"/>
              <a:t>)</a:t>
            </a:r>
          </a:p>
          <a:p>
            <a:pPr lvl="1"/>
            <a:r>
              <a:rPr lang="en-US" altLang="en-US" sz="1600" b="1" dirty="0" smtClean="0"/>
              <a:t>Shuttle </a:t>
            </a:r>
            <a:r>
              <a:rPr lang="en-US" altLang="en-US" sz="1600" b="1" dirty="0"/>
              <a:t>Workforce Message from Bob </a:t>
            </a:r>
            <a:r>
              <a:rPr lang="en-US" altLang="en-US" sz="1600" b="1" dirty="0" err="1"/>
              <a:t>Crippen</a:t>
            </a:r>
            <a:r>
              <a:rPr lang="en-US" altLang="en-US" sz="1600" b="1" dirty="0"/>
              <a:t> (2010</a:t>
            </a:r>
            <a:r>
              <a:rPr lang="en-US" altLang="en-US" sz="1600" b="1" dirty="0" smtClean="0"/>
              <a:t>)</a:t>
            </a:r>
          </a:p>
          <a:p>
            <a:pPr lvl="1"/>
            <a:r>
              <a:rPr lang="en-US" altLang="en-US" sz="1600" b="1" dirty="0" smtClean="0"/>
              <a:t>“Tough Transitions” STS-1 </a:t>
            </a:r>
            <a:r>
              <a:rPr lang="en-US" altLang="en-US" sz="1600" b="1" dirty="0"/>
              <a:t>System Failure Case Study (2011</a:t>
            </a:r>
            <a:r>
              <a:rPr lang="en-US" altLang="en-US" sz="1600" b="1" dirty="0" smtClean="0"/>
              <a:t>)</a:t>
            </a:r>
          </a:p>
          <a:p>
            <a:pPr lvl="1"/>
            <a:r>
              <a:rPr lang="en-US" altLang="en-US" sz="1600" b="1" dirty="0" smtClean="0"/>
              <a:t>Mars Science Laboratory (MSL) Ground Test and Checkout – recurring factor review of significant close calls (2012)</a:t>
            </a:r>
          </a:p>
          <a:p>
            <a:pPr lvl="1">
              <a:buNone/>
            </a:pPr>
            <a:endParaRPr lang="en-US" sz="1500" b="1" dirty="0">
              <a:cs typeface="Arial" pitchFamily="34" charset="0"/>
            </a:endParaRPr>
          </a:p>
          <a:p>
            <a:pPr lvl="2">
              <a:buNone/>
              <a:defRPr/>
            </a:pPr>
            <a:endParaRPr lang="en-US" sz="1300" b="1" dirty="0"/>
          </a:p>
          <a:p>
            <a:endParaRPr lang="en-US" altLang="en-US" sz="2200" b="1" dirty="0"/>
          </a:p>
          <a:p>
            <a:endParaRPr lang="en-US" altLang="en-US" sz="1200" b="1" dirty="0" smtClean="0"/>
          </a:p>
        </p:txBody>
      </p:sp>
      <p:sp>
        <p:nvSpPr>
          <p:cNvPr id="6" name="Rectangle 5"/>
          <p:cNvSpPr>
            <a:spLocks noChangeArrowheads="1"/>
          </p:cNvSpPr>
          <p:nvPr/>
        </p:nvSpPr>
        <p:spPr bwMode="auto">
          <a:xfrm>
            <a:off x="863360" y="4495800"/>
            <a:ext cx="8001000" cy="5867400"/>
          </a:xfrm>
          <a:prstGeom prst="rect">
            <a:avLst/>
          </a:prstGeom>
          <a:noFill/>
          <a:ln w="9525">
            <a:noFill/>
            <a:miter lim="800000"/>
            <a:headEnd/>
            <a:tailEnd/>
          </a:ln>
        </p:spPr>
        <p:txBody>
          <a:bodyPr/>
          <a:lstStyle/>
          <a:p>
            <a:pPr marL="342900" indent="-342900">
              <a:lnSpc>
                <a:spcPct val="80000"/>
              </a:lnSpc>
              <a:spcBef>
                <a:spcPct val="20000"/>
              </a:spcBef>
              <a:buClr>
                <a:srgbClr val="FFFF00"/>
              </a:buClr>
              <a:buSzPct val="80000"/>
              <a:buFont typeface="Wingdings" pitchFamily="2" charset="2"/>
              <a:buNone/>
            </a:pPr>
            <a:endParaRPr lang="en-US" sz="1600" b="1" dirty="0">
              <a:solidFill>
                <a:schemeClr val="tx1"/>
              </a:solidFill>
              <a:latin typeface="Arial" charset="0"/>
            </a:endParaRPr>
          </a:p>
          <a:p>
            <a:pPr marL="342900" indent="-342900">
              <a:lnSpc>
                <a:spcPct val="80000"/>
              </a:lnSpc>
              <a:spcBef>
                <a:spcPct val="20000"/>
              </a:spcBef>
              <a:buClr>
                <a:srgbClr val="FFFF00"/>
              </a:buClr>
              <a:buSzPct val="80000"/>
              <a:buFont typeface="Wingdings" pitchFamily="2" charset="2"/>
              <a:buNone/>
            </a:pPr>
            <a:r>
              <a:rPr lang="en-US" sz="1600" b="1" dirty="0">
                <a:solidFill>
                  <a:schemeClr val="tx1"/>
                </a:solidFill>
                <a:latin typeface="Arial" charset="0"/>
              </a:rPr>
              <a:t>    </a:t>
            </a:r>
            <a:endParaRPr lang="en-US" sz="1600" b="1" dirty="0" smtClean="0">
              <a:solidFill>
                <a:schemeClr val="tx2">
                  <a:lumMod val="75000"/>
                </a:schemeClr>
              </a:solidFill>
              <a:latin typeface="Arial" charset="0"/>
            </a:endParaRPr>
          </a:p>
          <a:p>
            <a:pPr marL="342900" indent="-342900">
              <a:lnSpc>
                <a:spcPct val="80000"/>
              </a:lnSpc>
              <a:spcBef>
                <a:spcPct val="20000"/>
              </a:spcBef>
              <a:buClr>
                <a:srgbClr val="FFFF00"/>
              </a:buClr>
              <a:buSzPct val="80000"/>
              <a:buFont typeface="Wingdings" pitchFamily="2" charset="2"/>
              <a:buNone/>
            </a:pPr>
            <a:endParaRPr lang="en-US" sz="1600" b="1" dirty="0">
              <a:solidFill>
                <a:schemeClr val="tx2">
                  <a:lumMod val="75000"/>
                </a:schemeClr>
              </a:solidFill>
            </a:endParaRPr>
          </a:p>
          <a:p>
            <a:pPr marL="342900" indent="-342900">
              <a:lnSpc>
                <a:spcPct val="80000"/>
              </a:lnSpc>
              <a:spcBef>
                <a:spcPct val="20000"/>
              </a:spcBef>
              <a:buClr>
                <a:srgbClr val="FFFF00"/>
              </a:buClr>
              <a:buSzPct val="80000"/>
            </a:pPr>
            <a:r>
              <a:rPr lang="en-US" sz="1600" dirty="0" smtClean="0"/>
              <a:t>     </a:t>
            </a:r>
            <a:endParaRPr lang="en-US" sz="1600" b="1" dirty="0">
              <a:solidFill>
                <a:schemeClr val="tx2">
                  <a:lumMod val="75000"/>
                </a:schemeClr>
              </a:solidFill>
              <a:latin typeface="Arial" charset="0"/>
            </a:endParaRPr>
          </a:p>
        </p:txBody>
      </p:sp>
      <p:pic>
        <p:nvPicPr>
          <p:cNvPr id="7" name="Picture 6"/>
          <p:cNvPicPr>
            <a:picLocks noChangeAspect="1" noChangeArrowheads="1"/>
          </p:cNvPicPr>
          <p:nvPr/>
        </p:nvPicPr>
        <p:blipFill>
          <a:blip r:embed="rId3" cstate="print"/>
          <a:srcRect/>
          <a:stretch>
            <a:fillRect/>
          </a:stretch>
        </p:blipFill>
        <p:spPr bwMode="auto">
          <a:xfrm>
            <a:off x="1295400" y="3787775"/>
            <a:ext cx="2124980" cy="2933700"/>
          </a:xfrm>
          <a:prstGeom prst="rect">
            <a:avLst/>
          </a:prstGeom>
          <a:noFill/>
          <a:ln w="9525">
            <a:solidFill>
              <a:schemeClr val="tx1"/>
            </a:solidFill>
            <a:miter lim="800000"/>
            <a:headEnd/>
            <a:tailEnd/>
          </a:ln>
        </p:spPr>
      </p:pic>
      <p:sp>
        <p:nvSpPr>
          <p:cNvPr id="9" name="Content Placeholder 15"/>
          <p:cNvSpPr>
            <a:spLocks noGrp="1"/>
          </p:cNvSpPr>
          <p:nvPr/>
        </p:nvSpPr>
        <p:spPr>
          <a:xfrm>
            <a:off x="3487744" y="3920766"/>
            <a:ext cx="54483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800" b="1" i="1" dirty="0" smtClean="0">
                <a:solidFill>
                  <a:srgbClr val="0070C0"/>
                </a:solidFill>
                <a:latin typeface="Arial" pitchFamily="34" charset="0"/>
                <a:cs typeface="Arial" pitchFamily="34" charset="0"/>
              </a:rPr>
              <a:t>MSL Ground Processing Close Calls</a:t>
            </a:r>
          </a:p>
          <a:p>
            <a:pPr lvl="0"/>
            <a:r>
              <a:rPr lang="en-US" sz="1400" b="1" i="1" dirty="0" smtClean="0">
                <a:solidFill>
                  <a:srgbClr val="0070C0"/>
                </a:solidFill>
                <a:latin typeface="+mj-lt"/>
                <a:cs typeface="Arial" pitchFamily="34" charset="0"/>
              </a:rPr>
              <a:t>Inadvertent crane “up” command after lifting and connecting the MSL Descent Stage Simulator (DSS) to the flight </a:t>
            </a:r>
            <a:r>
              <a:rPr lang="en-US" sz="1400" b="1" i="1" dirty="0" err="1" smtClean="0">
                <a:solidFill>
                  <a:srgbClr val="0070C0"/>
                </a:solidFill>
                <a:latin typeface="+mj-lt"/>
                <a:cs typeface="Arial" pitchFamily="34" charset="0"/>
              </a:rPr>
              <a:t>backshell</a:t>
            </a:r>
            <a:r>
              <a:rPr lang="en-US" sz="1400" b="1" i="1" dirty="0" smtClean="0">
                <a:solidFill>
                  <a:srgbClr val="0070C0"/>
                </a:solidFill>
                <a:latin typeface="+mj-lt"/>
                <a:cs typeface="Arial" pitchFamily="34" charset="0"/>
              </a:rPr>
              <a:t> interface</a:t>
            </a:r>
          </a:p>
          <a:p>
            <a:pPr lvl="0"/>
            <a:r>
              <a:rPr lang="en-US" sz="1400" b="1" i="1" dirty="0" smtClean="0">
                <a:solidFill>
                  <a:srgbClr val="0070C0"/>
                </a:solidFill>
                <a:latin typeface="+mj-lt"/>
                <a:cs typeface="Arial" pitchFamily="34" charset="0"/>
              </a:rPr>
              <a:t>Shipping GSE not removed before drill percussion test</a:t>
            </a:r>
          </a:p>
          <a:p>
            <a:pPr lvl="0"/>
            <a:r>
              <a:rPr lang="en-US" sz="1400" b="1" i="1" dirty="0" smtClean="0">
                <a:solidFill>
                  <a:srgbClr val="0070C0"/>
                </a:solidFill>
                <a:latin typeface="+mj-lt"/>
                <a:cs typeface="Arial" pitchFamily="34" charset="0"/>
              </a:rPr>
              <a:t>Cable installed in reversed position on flight fluid pump </a:t>
            </a:r>
          </a:p>
          <a:p>
            <a:pPr lvl="0"/>
            <a:r>
              <a:rPr lang="en-US" sz="1400" b="1" i="1" dirty="0" smtClean="0">
                <a:solidFill>
                  <a:srgbClr val="0070C0"/>
                </a:solidFill>
              </a:rPr>
              <a:t>Flight Drill Bit Assembly (DBA) second alignment not performed</a:t>
            </a:r>
          </a:p>
        </p:txBody>
      </p:sp>
    </p:spTree>
    <p:extLst>
      <p:ext uri="{BB962C8B-B14F-4D97-AF65-F5344CB8AC3E}">
        <p14:creationId xmlns:p14="http://schemas.microsoft.com/office/powerpoint/2010/main" val="1052001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solidFill>
                  <a:srgbClr val="FFFFFF"/>
                </a:solidFill>
              </a:rPr>
              <a:pPr>
                <a:defRPr/>
              </a:pPr>
              <a:t>5</a:t>
            </a:fld>
            <a:endParaRPr lang="en-US">
              <a:solidFill>
                <a:srgbClr val="FFFFFF"/>
              </a:solidFill>
            </a:endParaRPr>
          </a:p>
        </p:txBody>
      </p:sp>
      <p:sp>
        <p:nvSpPr>
          <p:cNvPr id="6147" name="Rectangle 2"/>
          <p:cNvSpPr>
            <a:spLocks noGrp="1" noChangeArrowheads="1"/>
          </p:cNvSpPr>
          <p:nvPr>
            <p:ph type="title"/>
          </p:nvPr>
        </p:nvSpPr>
        <p:spPr>
          <a:xfrm>
            <a:off x="990600" y="-228600"/>
            <a:ext cx="8001000" cy="1143000"/>
          </a:xfrm>
        </p:spPr>
        <p:txBody>
          <a:bodyPr/>
          <a:lstStyle/>
          <a:p>
            <a:pPr algn="ctr"/>
            <a:r>
              <a:rPr lang="en-US" altLang="en-US" sz="2800" b="1" i="1" dirty="0" smtClean="0"/>
              <a:t>Human Spaceflight Mishaps</a:t>
            </a:r>
          </a:p>
        </p:txBody>
      </p:sp>
      <p:sp>
        <p:nvSpPr>
          <p:cNvPr id="6148" name="Rectangle 3"/>
          <p:cNvSpPr>
            <a:spLocks noGrp="1" noChangeArrowheads="1"/>
          </p:cNvSpPr>
          <p:nvPr>
            <p:ph type="body" idx="1"/>
          </p:nvPr>
        </p:nvSpPr>
        <p:spPr>
          <a:xfrm>
            <a:off x="740506" y="838200"/>
            <a:ext cx="2459894" cy="914400"/>
          </a:xfrm>
        </p:spPr>
        <p:txBody>
          <a:bodyPr>
            <a:normAutofit fontScale="85000" lnSpcReduction="10000"/>
          </a:bodyPr>
          <a:lstStyle/>
          <a:p>
            <a:pPr marL="0" indent="0">
              <a:buNone/>
            </a:pPr>
            <a:r>
              <a:rPr lang="en-US" altLang="en-US" sz="1600" b="1" dirty="0" smtClean="0"/>
              <a:t>Apollo-1 Crew Module Fire at Launch Complex 34</a:t>
            </a:r>
          </a:p>
          <a:p>
            <a:pPr marL="0" indent="0">
              <a:buNone/>
            </a:pPr>
            <a:r>
              <a:rPr lang="en-US" altLang="en-US" sz="1200" b="1" dirty="0" smtClean="0"/>
              <a:t>January 27, 1967</a:t>
            </a:r>
          </a:p>
          <a:p>
            <a:pPr marL="0" indent="0">
              <a:buNone/>
            </a:pPr>
            <a:r>
              <a:rPr lang="en-US" altLang="en-US" sz="1200" b="1" dirty="0" smtClean="0"/>
              <a:t>Loss of Flight Crew (3)</a:t>
            </a:r>
          </a:p>
          <a:p>
            <a:pPr marL="400050" lvl="1" indent="0">
              <a:buNone/>
            </a:pPr>
            <a:endParaRPr lang="en-US" altLang="en-US" sz="1200" dirty="0"/>
          </a:p>
          <a:p>
            <a:pPr marL="0" indent="0">
              <a:buNone/>
            </a:pPr>
            <a:endParaRPr lang="en-US" altLang="en-US" sz="1600" dirty="0" smtClean="0"/>
          </a:p>
        </p:txBody>
      </p:sp>
      <p:pic>
        <p:nvPicPr>
          <p:cNvPr id="5" name="Picture 4"/>
          <p:cNvPicPr>
            <a:picLocks noChangeAspect="1"/>
          </p:cNvPicPr>
          <p:nvPr/>
        </p:nvPicPr>
        <p:blipFill>
          <a:blip r:embed="rId3"/>
          <a:stretch>
            <a:fillRect/>
          </a:stretch>
        </p:blipFill>
        <p:spPr>
          <a:xfrm>
            <a:off x="3261360" y="685800"/>
            <a:ext cx="2895600" cy="2342411"/>
          </a:xfrm>
          <a:prstGeom prst="rect">
            <a:avLst/>
          </a:prstGeom>
          <a:ln w="19050">
            <a:solidFill>
              <a:schemeClr val="tx1"/>
            </a:solidFill>
          </a:ln>
        </p:spPr>
      </p:pic>
      <p:pic>
        <p:nvPicPr>
          <p:cNvPr id="6" name="Picture 5"/>
          <p:cNvPicPr>
            <a:picLocks noChangeAspect="1"/>
          </p:cNvPicPr>
          <p:nvPr/>
        </p:nvPicPr>
        <p:blipFill>
          <a:blip r:embed="rId4"/>
          <a:stretch>
            <a:fillRect/>
          </a:stretch>
        </p:blipFill>
        <p:spPr>
          <a:xfrm>
            <a:off x="5814060" y="990600"/>
            <a:ext cx="2891568" cy="2407231"/>
          </a:xfrm>
          <a:prstGeom prst="rect">
            <a:avLst/>
          </a:prstGeom>
          <a:ln w="19050">
            <a:solidFill>
              <a:schemeClr val="tx1"/>
            </a:solidFill>
          </a:ln>
        </p:spPr>
      </p:pic>
      <p:sp>
        <p:nvSpPr>
          <p:cNvPr id="7" name="Rectangle 3"/>
          <p:cNvSpPr txBox="1">
            <a:spLocks noChangeArrowheads="1"/>
          </p:cNvSpPr>
          <p:nvPr/>
        </p:nvSpPr>
        <p:spPr bwMode="auto">
          <a:xfrm>
            <a:off x="763366" y="3733800"/>
            <a:ext cx="2513234"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1600" b="1" dirty="0" smtClean="0">
                <a:solidFill>
                  <a:srgbClr val="000000"/>
                </a:solidFill>
              </a:rPr>
              <a:t>Soyuz-1 Main and Reserve Parachute Failures During Reentry</a:t>
            </a:r>
          </a:p>
          <a:p>
            <a:pPr marL="0" indent="0">
              <a:buFont typeface="Arial" charset="0"/>
              <a:buNone/>
            </a:pPr>
            <a:r>
              <a:rPr lang="en-US" altLang="en-US" sz="1200" b="1" dirty="0" smtClean="0">
                <a:solidFill>
                  <a:srgbClr val="000000"/>
                </a:solidFill>
              </a:rPr>
              <a:t>April 24, 1967</a:t>
            </a:r>
          </a:p>
          <a:p>
            <a:pPr marL="0" indent="0">
              <a:buFont typeface="Arial" charset="0"/>
              <a:buNone/>
            </a:pPr>
            <a:r>
              <a:rPr lang="en-US" altLang="en-US" sz="1200" b="1" dirty="0" smtClean="0">
                <a:solidFill>
                  <a:srgbClr val="000000"/>
                </a:solidFill>
              </a:rPr>
              <a:t>Loss of Flight Crew (1)</a:t>
            </a:r>
          </a:p>
          <a:p>
            <a:pPr marL="400050" lvl="1" indent="0">
              <a:buFont typeface="Arial" charset="0"/>
              <a:buNone/>
            </a:pPr>
            <a:endParaRPr lang="en-US" altLang="en-US" sz="1200" b="1" dirty="0" smtClean="0">
              <a:solidFill>
                <a:srgbClr val="000000"/>
              </a:solidFill>
            </a:endParaRPr>
          </a:p>
          <a:p>
            <a:pPr marL="0" indent="0">
              <a:buFont typeface="Arial" charset="0"/>
              <a:buNone/>
            </a:pPr>
            <a:endParaRPr lang="en-US" altLang="en-US" sz="1600" dirty="0" smtClean="0">
              <a:solidFill>
                <a:srgbClr val="000000"/>
              </a:solidFill>
            </a:endParaRPr>
          </a:p>
        </p:txBody>
      </p:sp>
      <p:pic>
        <p:nvPicPr>
          <p:cNvPr id="9" name="Picture 8"/>
          <p:cNvPicPr>
            <a:picLocks noChangeAspect="1"/>
          </p:cNvPicPr>
          <p:nvPr/>
        </p:nvPicPr>
        <p:blipFill>
          <a:blip r:embed="rId5"/>
          <a:stretch>
            <a:fillRect/>
          </a:stretch>
        </p:blipFill>
        <p:spPr>
          <a:xfrm>
            <a:off x="3352800" y="3505200"/>
            <a:ext cx="2080260" cy="2976499"/>
          </a:xfrm>
          <a:prstGeom prst="rect">
            <a:avLst/>
          </a:prstGeom>
          <a:ln w="19050">
            <a:solidFill>
              <a:schemeClr val="tx1"/>
            </a:solidFill>
          </a:ln>
        </p:spPr>
      </p:pic>
      <p:pic>
        <p:nvPicPr>
          <p:cNvPr id="10" name="Picture 9"/>
          <p:cNvPicPr>
            <a:picLocks noChangeAspect="1"/>
          </p:cNvPicPr>
          <p:nvPr/>
        </p:nvPicPr>
        <p:blipFill>
          <a:blip r:embed="rId6"/>
          <a:stretch>
            <a:fillRect/>
          </a:stretch>
        </p:blipFill>
        <p:spPr>
          <a:xfrm>
            <a:off x="5261393" y="4315154"/>
            <a:ext cx="3439196" cy="1704645"/>
          </a:xfrm>
          <a:prstGeom prst="rect">
            <a:avLst/>
          </a:prstGeom>
          <a:ln w="19050">
            <a:solidFill>
              <a:schemeClr val="tx1"/>
            </a:solidFill>
          </a:ln>
        </p:spPr>
      </p:pic>
    </p:spTree>
    <p:extLst>
      <p:ext uri="{BB962C8B-B14F-4D97-AF65-F5344CB8AC3E}">
        <p14:creationId xmlns:p14="http://schemas.microsoft.com/office/powerpoint/2010/main" val="34851796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eaLnBrk="0" hangingPunct="0">
              <a:defRPr sz="1000">
                <a:solidFill>
                  <a:srgbClr val="000000"/>
                </a:solidFill>
                <a:latin typeface="Arial Narrow" panose="020B0606020202030204" pitchFamily="34" charset="0"/>
              </a:defRPr>
            </a:lvl1pPr>
            <a:lvl2pPr marL="742950" indent="-285750" eaLnBrk="0" hangingPunct="0">
              <a:defRPr sz="1000">
                <a:solidFill>
                  <a:srgbClr val="000000"/>
                </a:solidFill>
                <a:latin typeface="Arial Narrow" panose="020B0606020202030204" pitchFamily="34" charset="0"/>
              </a:defRPr>
            </a:lvl2pPr>
            <a:lvl3pPr marL="1143000" indent="-228600" eaLnBrk="0" hangingPunct="0">
              <a:defRPr sz="1000">
                <a:solidFill>
                  <a:srgbClr val="000000"/>
                </a:solidFill>
                <a:latin typeface="Arial Narrow" panose="020B0606020202030204" pitchFamily="34" charset="0"/>
              </a:defRPr>
            </a:lvl3pPr>
            <a:lvl4pPr marL="1600200" indent="-228600" eaLnBrk="0" hangingPunct="0">
              <a:defRPr sz="1000">
                <a:solidFill>
                  <a:srgbClr val="000000"/>
                </a:solidFill>
                <a:latin typeface="Arial Narrow" panose="020B0606020202030204" pitchFamily="34" charset="0"/>
              </a:defRPr>
            </a:lvl4pPr>
            <a:lvl5pPr marL="2057400" indent="-228600" eaLnBrk="0" hangingPunct="0">
              <a:defRPr sz="1000">
                <a:solidFill>
                  <a:srgbClr val="000000"/>
                </a:solidFill>
                <a:latin typeface="Arial Narrow" panose="020B0606020202030204" pitchFamily="34" charset="0"/>
              </a:defRPr>
            </a:lvl5pPr>
            <a:lvl6pPr marL="2514600" indent="-228600" eaLnBrk="0" fontAlgn="base" hangingPunct="0">
              <a:spcBef>
                <a:spcPct val="0"/>
              </a:spcBef>
              <a:spcAft>
                <a:spcPct val="0"/>
              </a:spcAft>
              <a:defRPr sz="1000">
                <a:solidFill>
                  <a:srgbClr val="000000"/>
                </a:solidFill>
                <a:latin typeface="Arial Narrow" panose="020B0606020202030204" pitchFamily="34" charset="0"/>
              </a:defRPr>
            </a:lvl6pPr>
            <a:lvl7pPr marL="2971800" indent="-228600" eaLnBrk="0" fontAlgn="base" hangingPunct="0">
              <a:spcBef>
                <a:spcPct val="0"/>
              </a:spcBef>
              <a:spcAft>
                <a:spcPct val="0"/>
              </a:spcAft>
              <a:defRPr sz="1000">
                <a:solidFill>
                  <a:srgbClr val="000000"/>
                </a:solidFill>
                <a:latin typeface="Arial Narrow" panose="020B0606020202030204" pitchFamily="34" charset="0"/>
              </a:defRPr>
            </a:lvl7pPr>
            <a:lvl8pPr marL="3429000" indent="-228600" eaLnBrk="0" fontAlgn="base" hangingPunct="0">
              <a:spcBef>
                <a:spcPct val="0"/>
              </a:spcBef>
              <a:spcAft>
                <a:spcPct val="0"/>
              </a:spcAft>
              <a:defRPr sz="1000">
                <a:solidFill>
                  <a:srgbClr val="000000"/>
                </a:solidFill>
                <a:latin typeface="Arial Narrow" panose="020B0606020202030204" pitchFamily="34" charset="0"/>
              </a:defRPr>
            </a:lvl8pPr>
            <a:lvl9pPr marL="3886200" indent="-228600" eaLnBrk="0" fontAlgn="base" hangingPunct="0">
              <a:spcBef>
                <a:spcPct val="0"/>
              </a:spcBef>
              <a:spcAft>
                <a:spcPct val="0"/>
              </a:spcAft>
              <a:defRPr sz="1000">
                <a:solidFill>
                  <a:srgbClr val="000000"/>
                </a:solidFill>
                <a:latin typeface="Arial Narrow" panose="020B0606020202030204" pitchFamily="34" charset="0"/>
              </a:defRPr>
            </a:lvl9pPr>
          </a:lstStyle>
          <a:p>
            <a:pPr eaLnBrk="1" hangingPunct="1"/>
            <a:fld id="{BE6EA8CC-A801-426F-A071-2F8057FDE519}" type="slidenum">
              <a:rPr lang="en-US" altLang="en-US" sz="1400">
                <a:latin typeface="Arial" panose="020B0604020202020204" pitchFamily="34" charset="0"/>
              </a:rPr>
              <a:pPr eaLnBrk="1" hangingPunct="1"/>
              <a:t>50</a:t>
            </a:fld>
            <a:endParaRPr lang="en-US" altLang="en-US" sz="1400" dirty="0">
              <a:latin typeface="Arial" panose="020B0604020202020204" pitchFamily="34" charset="0"/>
            </a:endParaRPr>
          </a:p>
        </p:txBody>
      </p:sp>
      <p:sp>
        <p:nvSpPr>
          <p:cNvPr id="2" name="Rectangle 1"/>
          <p:cNvSpPr/>
          <p:nvPr/>
        </p:nvSpPr>
        <p:spPr>
          <a:xfrm>
            <a:off x="2640177" y="6474023"/>
            <a:ext cx="3651705" cy="307777"/>
          </a:xfrm>
          <a:prstGeom prst="rect">
            <a:avLst/>
          </a:prstGeom>
        </p:spPr>
        <p:txBody>
          <a:bodyPr wrap="none">
            <a:spAutoFit/>
          </a:bodyPr>
          <a:lstStyle/>
          <a:p>
            <a:r>
              <a:rPr lang="en-US" altLang="en-US" sz="1400" b="1" u="sng" dirty="0">
                <a:solidFill>
                  <a:srgbClr val="2A36D8"/>
                </a:solidFill>
                <a:hlinkClick r:id="rId3"/>
              </a:rPr>
              <a:t>www.youtube.com/watch?v=5vfyZtVPvfs</a:t>
            </a:r>
            <a:endParaRPr lang="en-US" altLang="en-US" sz="1400" b="1" dirty="0">
              <a:solidFill>
                <a:srgbClr val="2A36D8"/>
              </a:solidFill>
            </a:endParaRPr>
          </a:p>
        </p:txBody>
      </p:sp>
      <p:pic>
        <p:nvPicPr>
          <p:cNvPr id="3" name="Picture 2"/>
          <p:cNvPicPr>
            <a:picLocks noChangeAspect="1"/>
          </p:cNvPicPr>
          <p:nvPr/>
        </p:nvPicPr>
        <p:blipFill>
          <a:blip r:embed="rId4"/>
          <a:stretch>
            <a:fillRect/>
          </a:stretch>
        </p:blipFill>
        <p:spPr>
          <a:xfrm>
            <a:off x="320067" y="564140"/>
            <a:ext cx="8551790" cy="5727803"/>
          </a:xfrm>
          <a:prstGeom prst="rect">
            <a:avLst/>
          </a:prstGeom>
        </p:spPr>
      </p:pic>
    </p:spTree>
    <p:extLst>
      <p:ext uri="{BB962C8B-B14F-4D97-AF65-F5344CB8AC3E}">
        <p14:creationId xmlns:p14="http://schemas.microsoft.com/office/powerpoint/2010/main" val="34366780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pPr>
                <a:defRPr/>
              </a:pPr>
              <a:t>51</a:t>
            </a:fld>
            <a:endParaRPr lang="en-US"/>
          </a:p>
        </p:txBody>
      </p:sp>
      <p:sp>
        <p:nvSpPr>
          <p:cNvPr id="6147" name="Rectangle 2"/>
          <p:cNvSpPr>
            <a:spLocks noGrp="1" noChangeArrowheads="1"/>
          </p:cNvSpPr>
          <p:nvPr>
            <p:ph type="title"/>
          </p:nvPr>
        </p:nvSpPr>
        <p:spPr>
          <a:xfrm>
            <a:off x="990600" y="-228600"/>
            <a:ext cx="8001000" cy="1143000"/>
          </a:xfrm>
        </p:spPr>
        <p:txBody>
          <a:bodyPr/>
          <a:lstStyle/>
          <a:p>
            <a:pPr algn="ctr"/>
            <a:r>
              <a:rPr lang="en-US" sz="2000" i="1" dirty="0"/>
              <a:t>Major </a:t>
            </a:r>
            <a:r>
              <a:rPr lang="en-US" sz="2000" i="1" dirty="0" smtClean="0"/>
              <a:t>Lessons </a:t>
            </a:r>
            <a:r>
              <a:rPr lang="en-US" sz="2000" i="1" dirty="0"/>
              <a:t>from Shuttle and MSL </a:t>
            </a:r>
            <a:r>
              <a:rPr lang="en-US" sz="2000" i="1" dirty="0" smtClean="0"/>
              <a:t/>
            </a:r>
            <a:br>
              <a:rPr lang="en-US" sz="2000" i="1" dirty="0" smtClean="0"/>
            </a:br>
            <a:r>
              <a:rPr lang="en-US" sz="2000" i="1" dirty="0" smtClean="0"/>
              <a:t>Mishap Risk Reduction </a:t>
            </a:r>
            <a:r>
              <a:rPr lang="en-US" sz="2000" i="1" dirty="0"/>
              <a:t>E</a:t>
            </a:r>
            <a:r>
              <a:rPr lang="en-US" sz="2000" i="1" dirty="0" smtClean="0"/>
              <a:t>fforts</a:t>
            </a:r>
            <a:endParaRPr lang="en-US" altLang="en-US" sz="2000" b="1" i="1" dirty="0" smtClean="0"/>
          </a:p>
        </p:txBody>
      </p:sp>
      <p:sp>
        <p:nvSpPr>
          <p:cNvPr id="6148" name="Rectangle 3"/>
          <p:cNvSpPr>
            <a:spLocks noGrp="1" noChangeArrowheads="1"/>
          </p:cNvSpPr>
          <p:nvPr>
            <p:ph type="body" idx="1"/>
          </p:nvPr>
        </p:nvSpPr>
        <p:spPr>
          <a:xfrm>
            <a:off x="863360" y="683951"/>
            <a:ext cx="7942262" cy="6172200"/>
          </a:xfrm>
        </p:spPr>
        <p:txBody>
          <a:bodyPr>
            <a:normAutofit/>
          </a:bodyPr>
          <a:lstStyle/>
          <a:p>
            <a:pPr lvl="1"/>
            <a:endParaRPr lang="en-US" altLang="en-US" sz="1100" b="1" dirty="0"/>
          </a:p>
          <a:p>
            <a:pPr>
              <a:defRPr/>
            </a:pPr>
            <a:r>
              <a:rPr lang="en-US" sz="2000" b="1" dirty="0" smtClean="0"/>
              <a:t>Need </a:t>
            </a:r>
            <a:r>
              <a:rPr lang="en-US" sz="2000" b="1" dirty="0"/>
              <a:t>an appropriate systems model as the basis for the analysis</a:t>
            </a:r>
          </a:p>
          <a:p>
            <a:pPr>
              <a:defRPr/>
            </a:pPr>
            <a:endParaRPr lang="en-US" sz="2000" b="1" dirty="0" smtClean="0"/>
          </a:p>
          <a:p>
            <a:pPr>
              <a:defRPr/>
            </a:pPr>
            <a:endParaRPr lang="en-US" sz="2000" b="1" dirty="0" smtClean="0"/>
          </a:p>
          <a:p>
            <a:pPr>
              <a:defRPr/>
            </a:pPr>
            <a:endParaRPr lang="en-US" sz="2000" b="1" dirty="0"/>
          </a:p>
          <a:p>
            <a:pPr>
              <a:defRPr/>
            </a:pPr>
            <a:endParaRPr lang="en-US" sz="2000" b="1" dirty="0" smtClean="0"/>
          </a:p>
          <a:p>
            <a:pPr>
              <a:defRPr/>
            </a:pPr>
            <a:endParaRPr lang="en-US" sz="2000" b="1" dirty="0"/>
          </a:p>
          <a:p>
            <a:pPr>
              <a:defRPr/>
            </a:pPr>
            <a:endParaRPr lang="en-US" sz="2000" b="1" dirty="0" smtClean="0"/>
          </a:p>
          <a:p>
            <a:pPr>
              <a:defRPr/>
            </a:pPr>
            <a:endParaRPr lang="en-US" sz="2000" b="1" dirty="0"/>
          </a:p>
          <a:p>
            <a:pPr>
              <a:defRPr/>
            </a:pPr>
            <a:endParaRPr lang="en-US" sz="2000" b="1" dirty="0" smtClean="0"/>
          </a:p>
          <a:p>
            <a:pPr>
              <a:defRPr/>
            </a:pPr>
            <a:r>
              <a:rPr lang="en-US" sz="2000" b="1" dirty="0" smtClean="0"/>
              <a:t>Organizational </a:t>
            </a:r>
            <a:r>
              <a:rPr lang="en-US" sz="2000" b="1" dirty="0"/>
              <a:t>system-level issues recur because they are hard to fix</a:t>
            </a:r>
          </a:p>
          <a:p>
            <a:pPr lvl="1">
              <a:defRPr/>
            </a:pPr>
            <a:r>
              <a:rPr lang="en-US" sz="1400" b="1" dirty="0"/>
              <a:t>No silver bullets; requires sustained, data-driven effort</a:t>
            </a:r>
            <a:endParaRPr lang="en-US" sz="1400" b="1" dirty="0">
              <a:cs typeface="Arial" pitchFamily="34" charset="0"/>
            </a:endParaRPr>
          </a:p>
          <a:p>
            <a:pPr>
              <a:defRPr/>
            </a:pPr>
            <a:r>
              <a:rPr lang="en-US" sz="2000" b="1" dirty="0"/>
              <a:t>Need to evaluate all contributing factors and causes</a:t>
            </a:r>
          </a:p>
          <a:p>
            <a:pPr lvl="1">
              <a:defRPr/>
            </a:pPr>
            <a:r>
              <a:rPr lang="en-US" sz="1400" b="1" dirty="0"/>
              <a:t>Because a contributing factor can be a cause in a different situation or on another day, and vice-versa</a:t>
            </a:r>
          </a:p>
          <a:p>
            <a:pPr lvl="2">
              <a:buNone/>
              <a:defRPr/>
            </a:pPr>
            <a:endParaRPr lang="en-US" sz="1300" b="1" dirty="0"/>
          </a:p>
          <a:p>
            <a:endParaRPr lang="en-US" altLang="en-US" sz="2200" b="1" dirty="0"/>
          </a:p>
          <a:p>
            <a:endParaRPr lang="en-US" altLang="en-US" sz="1200" b="1" dirty="0" smtClean="0"/>
          </a:p>
        </p:txBody>
      </p:sp>
      <p:sp>
        <p:nvSpPr>
          <p:cNvPr id="6" name="Rectangle 5"/>
          <p:cNvSpPr>
            <a:spLocks noChangeArrowheads="1"/>
          </p:cNvSpPr>
          <p:nvPr/>
        </p:nvSpPr>
        <p:spPr bwMode="auto">
          <a:xfrm>
            <a:off x="863360" y="4495800"/>
            <a:ext cx="8001000" cy="5867400"/>
          </a:xfrm>
          <a:prstGeom prst="rect">
            <a:avLst/>
          </a:prstGeom>
          <a:noFill/>
          <a:ln w="9525">
            <a:noFill/>
            <a:miter lim="800000"/>
            <a:headEnd/>
            <a:tailEnd/>
          </a:ln>
        </p:spPr>
        <p:txBody>
          <a:bodyPr/>
          <a:lstStyle/>
          <a:p>
            <a:pPr marL="342900" indent="-342900">
              <a:lnSpc>
                <a:spcPct val="80000"/>
              </a:lnSpc>
              <a:spcBef>
                <a:spcPct val="20000"/>
              </a:spcBef>
              <a:buClr>
                <a:srgbClr val="FFFF00"/>
              </a:buClr>
              <a:buSzPct val="80000"/>
              <a:buFont typeface="Wingdings" pitchFamily="2" charset="2"/>
              <a:buNone/>
            </a:pPr>
            <a:endParaRPr lang="en-US" sz="1600" b="1" dirty="0">
              <a:solidFill>
                <a:schemeClr val="tx1"/>
              </a:solidFill>
              <a:latin typeface="Arial" charset="0"/>
            </a:endParaRPr>
          </a:p>
          <a:p>
            <a:pPr marL="342900" indent="-342900">
              <a:lnSpc>
                <a:spcPct val="80000"/>
              </a:lnSpc>
              <a:spcBef>
                <a:spcPct val="20000"/>
              </a:spcBef>
              <a:buClr>
                <a:srgbClr val="FFFF00"/>
              </a:buClr>
              <a:buSzPct val="80000"/>
              <a:buFont typeface="Wingdings" pitchFamily="2" charset="2"/>
              <a:buNone/>
            </a:pPr>
            <a:r>
              <a:rPr lang="en-US" sz="1600" b="1" dirty="0">
                <a:solidFill>
                  <a:schemeClr val="tx1"/>
                </a:solidFill>
                <a:latin typeface="Arial" charset="0"/>
              </a:rPr>
              <a:t>    </a:t>
            </a:r>
            <a:endParaRPr lang="en-US" sz="1600" b="1" dirty="0" smtClean="0">
              <a:solidFill>
                <a:schemeClr val="tx2">
                  <a:lumMod val="75000"/>
                </a:schemeClr>
              </a:solidFill>
              <a:latin typeface="Arial" charset="0"/>
            </a:endParaRPr>
          </a:p>
          <a:p>
            <a:pPr marL="342900" indent="-342900">
              <a:lnSpc>
                <a:spcPct val="80000"/>
              </a:lnSpc>
              <a:spcBef>
                <a:spcPct val="20000"/>
              </a:spcBef>
              <a:buClr>
                <a:srgbClr val="FFFF00"/>
              </a:buClr>
              <a:buSzPct val="80000"/>
              <a:buFont typeface="Wingdings" pitchFamily="2" charset="2"/>
              <a:buNone/>
            </a:pPr>
            <a:endParaRPr lang="en-US" sz="1600" b="1" dirty="0">
              <a:solidFill>
                <a:schemeClr val="tx2">
                  <a:lumMod val="75000"/>
                </a:schemeClr>
              </a:solidFill>
            </a:endParaRPr>
          </a:p>
          <a:p>
            <a:pPr marL="342900" indent="-342900">
              <a:lnSpc>
                <a:spcPct val="80000"/>
              </a:lnSpc>
              <a:spcBef>
                <a:spcPct val="20000"/>
              </a:spcBef>
              <a:buClr>
                <a:srgbClr val="FFFF00"/>
              </a:buClr>
              <a:buSzPct val="80000"/>
            </a:pPr>
            <a:r>
              <a:rPr lang="en-US" sz="1600" dirty="0" smtClean="0"/>
              <a:t>     </a:t>
            </a:r>
            <a:endParaRPr lang="en-US" sz="1600" b="1" dirty="0">
              <a:solidFill>
                <a:schemeClr val="tx2">
                  <a:lumMod val="75000"/>
                </a:schemeClr>
              </a:solidFill>
              <a:latin typeface="Arial" charset="0"/>
            </a:endParaRPr>
          </a:p>
        </p:txBody>
      </p:sp>
      <p:pic>
        <p:nvPicPr>
          <p:cNvPr id="2" name="Picture 1"/>
          <p:cNvPicPr>
            <a:picLocks noChangeAspect="1"/>
          </p:cNvPicPr>
          <p:nvPr/>
        </p:nvPicPr>
        <p:blipFill>
          <a:blip r:embed="rId3"/>
          <a:stretch>
            <a:fillRect/>
          </a:stretch>
        </p:blipFill>
        <p:spPr>
          <a:xfrm>
            <a:off x="2743200" y="1447800"/>
            <a:ext cx="3850513" cy="2803683"/>
          </a:xfrm>
          <a:prstGeom prst="rect">
            <a:avLst/>
          </a:prstGeom>
        </p:spPr>
      </p:pic>
      <p:sp>
        <p:nvSpPr>
          <p:cNvPr id="7" name="TextBox 6"/>
          <p:cNvSpPr txBox="1"/>
          <p:nvPr/>
        </p:nvSpPr>
        <p:spPr>
          <a:xfrm>
            <a:off x="5257800" y="3727310"/>
            <a:ext cx="4495800" cy="646331"/>
          </a:xfrm>
          <a:prstGeom prst="rect">
            <a:avLst/>
          </a:prstGeom>
          <a:solidFill>
            <a:schemeClr val="bg1"/>
          </a:solidFill>
        </p:spPr>
        <p:txBody>
          <a:bodyPr wrap="square" rtlCol="0">
            <a:spAutoFit/>
          </a:bodyPr>
          <a:lstStyle/>
          <a:p>
            <a:r>
              <a:rPr lang="en-US" sz="1200" b="1" i="1" dirty="0" smtClean="0"/>
              <a:t>“Swiss Cheese Model of Organizational Defenses”  </a:t>
            </a:r>
            <a:r>
              <a:rPr lang="en-US" sz="1200" b="1" i="1" u="sng" dirty="0" smtClean="0"/>
              <a:t>Managing the Risks of Organizational Accidents</a:t>
            </a:r>
            <a:r>
              <a:rPr lang="en-US" sz="1200" b="1" i="1" dirty="0" smtClean="0"/>
              <a:t>, </a:t>
            </a:r>
          </a:p>
          <a:p>
            <a:r>
              <a:rPr lang="en-US" sz="1200" b="1" i="1" dirty="0" smtClean="0"/>
              <a:t>James Reason</a:t>
            </a:r>
          </a:p>
        </p:txBody>
      </p:sp>
    </p:spTree>
    <p:extLst>
      <p:ext uri="{BB962C8B-B14F-4D97-AF65-F5344CB8AC3E}">
        <p14:creationId xmlns:p14="http://schemas.microsoft.com/office/powerpoint/2010/main" val="26975597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CC402D-A1A7-47D5-A11A-B697D75855E7}" type="slidenum">
              <a:rPr lang="en-US"/>
              <a:pPr>
                <a:defRPr/>
              </a:pPr>
              <a:t>52</a:t>
            </a:fld>
            <a:endParaRPr lang="en-US"/>
          </a:p>
        </p:txBody>
      </p:sp>
      <p:sp>
        <p:nvSpPr>
          <p:cNvPr id="13316" name="Rectangle 3"/>
          <p:cNvSpPr>
            <a:spLocks noGrp="1" noChangeArrowheads="1"/>
          </p:cNvSpPr>
          <p:nvPr>
            <p:ph type="body" idx="1"/>
          </p:nvPr>
        </p:nvSpPr>
        <p:spPr>
          <a:xfrm>
            <a:off x="914400" y="914400"/>
            <a:ext cx="8153400" cy="6172200"/>
          </a:xfrm>
        </p:spPr>
        <p:txBody>
          <a:bodyPr>
            <a:normAutofit/>
          </a:bodyPr>
          <a:lstStyle/>
          <a:p>
            <a:pPr>
              <a:lnSpc>
                <a:spcPct val="80000"/>
              </a:lnSpc>
              <a:defRPr/>
            </a:pPr>
            <a:r>
              <a:rPr lang="en-US" altLang="en-US" sz="1800" b="1" dirty="0" smtClean="0"/>
              <a:t>Are any of the recurring themes identified in the study applicable?</a:t>
            </a:r>
          </a:p>
          <a:p>
            <a:pPr lvl="1">
              <a:lnSpc>
                <a:spcPct val="80000"/>
              </a:lnSpc>
              <a:defRPr/>
            </a:pPr>
            <a:r>
              <a:rPr lang="en-US" altLang="en-US" sz="1400" b="1" dirty="0" smtClean="0"/>
              <a:t>If so, have they been recognized?  Are they being adequately addressed?  What current efforts are addressing them?  Should new proactive risk reduction efforts be initiated?</a:t>
            </a:r>
          </a:p>
          <a:p>
            <a:pPr>
              <a:lnSpc>
                <a:spcPct val="80000"/>
              </a:lnSpc>
              <a:defRPr/>
            </a:pPr>
            <a:r>
              <a:rPr lang="en-US" altLang="en-US" sz="1800" b="1" dirty="0" smtClean="0"/>
              <a:t>Are there any emerging or unique safety and technical risks associated with test and early operations phases that should be considered?</a:t>
            </a:r>
          </a:p>
          <a:p>
            <a:pPr>
              <a:lnSpc>
                <a:spcPct val="80000"/>
              </a:lnSpc>
              <a:defRPr/>
            </a:pPr>
            <a:r>
              <a:rPr lang="en-US" altLang="en-US" sz="1800" b="1" dirty="0" smtClean="0"/>
              <a:t>Are hazards and risks being openly and candidly communicated up and down the management chain?</a:t>
            </a:r>
          </a:p>
          <a:p>
            <a:pPr>
              <a:lnSpc>
                <a:spcPct val="80000"/>
              </a:lnSpc>
              <a:defRPr/>
            </a:pPr>
            <a:endParaRPr lang="en-US" altLang="en-US" sz="1800" b="1" dirty="0"/>
          </a:p>
          <a:p>
            <a:pPr>
              <a:lnSpc>
                <a:spcPct val="80000"/>
              </a:lnSpc>
              <a:defRPr/>
            </a:pPr>
            <a:endParaRPr lang="en-US" altLang="en-US" sz="1800" b="1" dirty="0" smtClean="0"/>
          </a:p>
          <a:p>
            <a:pPr>
              <a:lnSpc>
                <a:spcPct val="80000"/>
              </a:lnSpc>
              <a:defRPr/>
            </a:pPr>
            <a:endParaRPr lang="en-US" altLang="en-US" sz="1800" b="1" dirty="0"/>
          </a:p>
          <a:p>
            <a:pPr>
              <a:lnSpc>
                <a:spcPct val="80000"/>
              </a:lnSpc>
              <a:defRPr/>
            </a:pPr>
            <a:endParaRPr lang="en-US" altLang="en-US" sz="1800" b="1" dirty="0" smtClean="0"/>
          </a:p>
          <a:p>
            <a:pPr>
              <a:lnSpc>
                <a:spcPct val="80000"/>
              </a:lnSpc>
              <a:defRPr/>
            </a:pPr>
            <a:endParaRPr lang="en-US" altLang="en-US" sz="1800" b="1" dirty="0"/>
          </a:p>
          <a:p>
            <a:pPr>
              <a:lnSpc>
                <a:spcPct val="80000"/>
              </a:lnSpc>
              <a:defRPr/>
            </a:pPr>
            <a:endParaRPr lang="en-US" altLang="en-US" sz="1800" b="1" dirty="0" smtClean="0"/>
          </a:p>
          <a:p>
            <a:pPr>
              <a:lnSpc>
                <a:spcPct val="80000"/>
              </a:lnSpc>
              <a:defRPr/>
            </a:pPr>
            <a:endParaRPr lang="en-US" altLang="en-US" sz="1800" b="1" dirty="0" smtClean="0"/>
          </a:p>
          <a:p>
            <a:pPr>
              <a:lnSpc>
                <a:spcPct val="80000"/>
              </a:lnSpc>
              <a:defRPr/>
            </a:pPr>
            <a:endParaRPr lang="en-US" altLang="en-US" sz="1800" b="1" dirty="0"/>
          </a:p>
          <a:p>
            <a:pPr>
              <a:lnSpc>
                <a:spcPct val="80000"/>
              </a:lnSpc>
              <a:defRPr/>
            </a:pPr>
            <a:r>
              <a:rPr lang="en-US" altLang="en-US" sz="1800" b="1" dirty="0" smtClean="0"/>
              <a:t>What can we do to reverse the HSF-1 mishap trend?</a:t>
            </a:r>
          </a:p>
          <a:p>
            <a:pPr>
              <a:lnSpc>
                <a:spcPct val="80000"/>
              </a:lnSpc>
              <a:defRPr/>
            </a:pPr>
            <a:endParaRPr lang="en-US" altLang="en-US" sz="1800" b="1" dirty="0" smtClean="0"/>
          </a:p>
        </p:txBody>
      </p:sp>
      <p:sp>
        <p:nvSpPr>
          <p:cNvPr id="6" name="Rectangle 2"/>
          <p:cNvSpPr>
            <a:spLocks noGrp="1" noChangeArrowheads="1"/>
          </p:cNvSpPr>
          <p:nvPr>
            <p:ph type="title"/>
          </p:nvPr>
        </p:nvSpPr>
        <p:spPr>
          <a:xfrm>
            <a:off x="990600" y="-228600"/>
            <a:ext cx="8001000" cy="1143000"/>
          </a:xfrm>
        </p:spPr>
        <p:txBody>
          <a:bodyPr/>
          <a:lstStyle/>
          <a:p>
            <a:pPr algn="ctr"/>
            <a:r>
              <a:rPr lang="en-US" altLang="en-US" sz="2800" b="1" i="1" dirty="0" smtClean="0"/>
              <a:t>Sample Questions for HSF Programs</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3200400"/>
            <a:ext cx="2362200" cy="18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330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solidFill>
                  <a:srgbClr val="FFFFFF"/>
                </a:solidFill>
              </a:rPr>
              <a:pPr>
                <a:defRPr/>
              </a:pPr>
              <a:t>6</a:t>
            </a:fld>
            <a:endParaRPr lang="en-US">
              <a:solidFill>
                <a:srgbClr val="FFFFFF"/>
              </a:solidFill>
            </a:endParaRPr>
          </a:p>
        </p:txBody>
      </p:sp>
      <p:sp>
        <p:nvSpPr>
          <p:cNvPr id="6147" name="Rectangle 2"/>
          <p:cNvSpPr>
            <a:spLocks noGrp="1" noChangeArrowheads="1"/>
          </p:cNvSpPr>
          <p:nvPr>
            <p:ph type="title"/>
          </p:nvPr>
        </p:nvSpPr>
        <p:spPr>
          <a:xfrm>
            <a:off x="990600" y="-228600"/>
            <a:ext cx="8001000" cy="1143000"/>
          </a:xfrm>
        </p:spPr>
        <p:txBody>
          <a:bodyPr/>
          <a:lstStyle/>
          <a:p>
            <a:pPr algn="ctr"/>
            <a:r>
              <a:rPr lang="en-US" altLang="en-US" sz="2800" b="1" i="1" dirty="0" smtClean="0"/>
              <a:t>Human Spaceflight Mishaps (continued)</a:t>
            </a:r>
          </a:p>
        </p:txBody>
      </p:sp>
      <p:sp>
        <p:nvSpPr>
          <p:cNvPr id="6148" name="Rectangle 3"/>
          <p:cNvSpPr>
            <a:spLocks noGrp="1" noChangeArrowheads="1"/>
          </p:cNvSpPr>
          <p:nvPr>
            <p:ph type="body" idx="1"/>
          </p:nvPr>
        </p:nvSpPr>
        <p:spPr>
          <a:xfrm>
            <a:off x="740506" y="838200"/>
            <a:ext cx="2459894" cy="1066800"/>
          </a:xfrm>
        </p:spPr>
        <p:txBody>
          <a:bodyPr>
            <a:normAutofit fontScale="85000" lnSpcReduction="20000"/>
          </a:bodyPr>
          <a:lstStyle/>
          <a:p>
            <a:pPr marL="0" indent="0">
              <a:buNone/>
            </a:pPr>
            <a:r>
              <a:rPr lang="en-US" altLang="en-US" sz="1600" b="1" dirty="0" smtClean="0"/>
              <a:t>Skylab-1 Loss of Meteoroid Shield During Launch Ascent </a:t>
            </a:r>
          </a:p>
          <a:p>
            <a:pPr marL="0" indent="0">
              <a:buNone/>
            </a:pPr>
            <a:r>
              <a:rPr lang="en-US" altLang="en-US" sz="1200" b="1" dirty="0" smtClean="0"/>
              <a:t>May 14, 1973</a:t>
            </a:r>
          </a:p>
          <a:p>
            <a:pPr marL="0" indent="0">
              <a:buNone/>
            </a:pPr>
            <a:r>
              <a:rPr lang="en-US" altLang="en-US" sz="1200" b="1" dirty="0" smtClean="0"/>
              <a:t>Rescue Mission Needed to Save the Orbital Workshop</a:t>
            </a:r>
          </a:p>
          <a:p>
            <a:pPr marL="400050" lvl="1" indent="0">
              <a:buNone/>
            </a:pPr>
            <a:endParaRPr lang="en-US" altLang="en-US" sz="1200" dirty="0"/>
          </a:p>
          <a:p>
            <a:pPr marL="0" indent="0">
              <a:buNone/>
            </a:pPr>
            <a:endParaRPr lang="en-US" altLang="en-US" sz="1600" dirty="0" smtClean="0"/>
          </a:p>
        </p:txBody>
      </p:sp>
      <p:sp>
        <p:nvSpPr>
          <p:cNvPr id="7" name="Rectangle 3"/>
          <p:cNvSpPr txBox="1">
            <a:spLocks noChangeArrowheads="1"/>
          </p:cNvSpPr>
          <p:nvPr/>
        </p:nvSpPr>
        <p:spPr bwMode="auto">
          <a:xfrm>
            <a:off x="763366" y="3733800"/>
            <a:ext cx="2513234"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1600" b="1" dirty="0" smtClean="0">
                <a:solidFill>
                  <a:srgbClr val="000000"/>
                </a:solidFill>
              </a:rPr>
              <a:t>STS-1 Oxygen Deficiency in Aft Compartment at Launch Complex 39A</a:t>
            </a:r>
          </a:p>
          <a:p>
            <a:pPr marL="0" indent="0">
              <a:buFont typeface="Arial" charset="0"/>
              <a:buNone/>
            </a:pPr>
            <a:r>
              <a:rPr lang="en-US" altLang="en-US" sz="1200" b="1" dirty="0" smtClean="0">
                <a:solidFill>
                  <a:srgbClr val="000000"/>
                </a:solidFill>
              </a:rPr>
              <a:t>March 19, 1981</a:t>
            </a:r>
          </a:p>
          <a:p>
            <a:pPr marL="0" indent="0">
              <a:buFont typeface="Arial" charset="0"/>
              <a:buNone/>
            </a:pPr>
            <a:r>
              <a:rPr lang="en-US" altLang="en-US" sz="1200" b="1" dirty="0" smtClean="0">
                <a:solidFill>
                  <a:srgbClr val="000000"/>
                </a:solidFill>
              </a:rPr>
              <a:t>Loss of Ground Crew (3)</a:t>
            </a:r>
          </a:p>
          <a:p>
            <a:pPr marL="400050" lvl="1" indent="0">
              <a:buFont typeface="Arial" charset="0"/>
              <a:buNone/>
            </a:pPr>
            <a:endParaRPr lang="en-US" altLang="en-US" sz="1200" b="1" dirty="0" smtClean="0">
              <a:solidFill>
                <a:srgbClr val="000000"/>
              </a:solidFill>
            </a:endParaRPr>
          </a:p>
          <a:p>
            <a:pPr marL="0" indent="0">
              <a:buFont typeface="Arial" charset="0"/>
              <a:buNone/>
            </a:pPr>
            <a:endParaRPr lang="en-US" altLang="en-US" sz="1600" dirty="0" smtClean="0">
              <a:solidFill>
                <a:srgbClr val="000000"/>
              </a:solidFill>
            </a:endParaRPr>
          </a:p>
        </p:txBody>
      </p:sp>
      <p:pic>
        <p:nvPicPr>
          <p:cNvPr id="11" name="Picture 10"/>
          <p:cNvPicPr>
            <a:picLocks noChangeAspect="1"/>
          </p:cNvPicPr>
          <p:nvPr/>
        </p:nvPicPr>
        <p:blipFill>
          <a:blip r:embed="rId3"/>
          <a:stretch>
            <a:fillRect/>
          </a:stretch>
        </p:blipFill>
        <p:spPr>
          <a:xfrm>
            <a:off x="5257559" y="1676400"/>
            <a:ext cx="3802425" cy="1737796"/>
          </a:xfrm>
          <a:prstGeom prst="rect">
            <a:avLst/>
          </a:prstGeom>
          <a:ln w="19050">
            <a:solidFill>
              <a:schemeClr val="tx1"/>
            </a:solidFill>
          </a:ln>
        </p:spPr>
      </p:pic>
      <p:pic>
        <p:nvPicPr>
          <p:cNvPr id="12" name="Picture 11"/>
          <p:cNvPicPr>
            <a:picLocks noChangeAspect="1"/>
          </p:cNvPicPr>
          <p:nvPr/>
        </p:nvPicPr>
        <p:blipFill>
          <a:blip r:embed="rId4"/>
          <a:stretch>
            <a:fillRect/>
          </a:stretch>
        </p:blipFill>
        <p:spPr>
          <a:xfrm>
            <a:off x="3108960" y="762000"/>
            <a:ext cx="2683964" cy="2133601"/>
          </a:xfrm>
          <a:prstGeom prst="rect">
            <a:avLst/>
          </a:prstGeom>
          <a:ln w="19050">
            <a:solidFill>
              <a:schemeClr val="tx1"/>
            </a:solid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326" y="4655820"/>
            <a:ext cx="2515748" cy="19812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6"/>
          <a:stretch>
            <a:fillRect/>
          </a:stretch>
        </p:blipFill>
        <p:spPr>
          <a:xfrm>
            <a:off x="4305059" y="3810000"/>
            <a:ext cx="1905000" cy="2120209"/>
          </a:xfrm>
          <a:prstGeom prst="rect">
            <a:avLst/>
          </a:prstGeom>
          <a:ln w="19050">
            <a:solidFill>
              <a:schemeClr val="tx1"/>
            </a:solidFill>
          </a:ln>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1" y="4680527"/>
            <a:ext cx="2949575" cy="143101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12320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8D5FFAF-AEB5-4A55-9305-A15BF6B3F0CB}" type="slidenum">
              <a:rPr lang="en-US">
                <a:solidFill>
                  <a:srgbClr val="FFFFFF"/>
                </a:solidFill>
              </a:rPr>
              <a:pPr>
                <a:defRPr/>
              </a:pPr>
              <a:t>7</a:t>
            </a:fld>
            <a:endParaRPr lang="en-US">
              <a:solidFill>
                <a:srgbClr val="FFFFFF"/>
              </a:solidFill>
            </a:endParaRPr>
          </a:p>
        </p:txBody>
      </p:sp>
      <p:sp>
        <p:nvSpPr>
          <p:cNvPr id="6147" name="Rectangle 2"/>
          <p:cNvSpPr>
            <a:spLocks noGrp="1" noChangeArrowheads="1"/>
          </p:cNvSpPr>
          <p:nvPr>
            <p:ph type="title"/>
          </p:nvPr>
        </p:nvSpPr>
        <p:spPr>
          <a:xfrm>
            <a:off x="990600" y="-228600"/>
            <a:ext cx="8001000" cy="1143000"/>
          </a:xfrm>
        </p:spPr>
        <p:txBody>
          <a:bodyPr/>
          <a:lstStyle/>
          <a:p>
            <a:pPr algn="ctr"/>
            <a:r>
              <a:rPr lang="en-US" altLang="en-US" sz="2800" b="1" i="1" dirty="0" smtClean="0"/>
              <a:t>Human Spaceflight Mishaps (continued)</a:t>
            </a:r>
          </a:p>
        </p:txBody>
      </p:sp>
      <p:sp>
        <p:nvSpPr>
          <p:cNvPr id="6148" name="Rectangle 3"/>
          <p:cNvSpPr>
            <a:spLocks noGrp="1" noChangeArrowheads="1"/>
          </p:cNvSpPr>
          <p:nvPr>
            <p:ph type="body" idx="1"/>
          </p:nvPr>
        </p:nvSpPr>
        <p:spPr>
          <a:xfrm>
            <a:off x="740506" y="838200"/>
            <a:ext cx="2459894" cy="1066800"/>
          </a:xfrm>
        </p:spPr>
        <p:txBody>
          <a:bodyPr>
            <a:normAutofit fontScale="92500" lnSpcReduction="20000"/>
          </a:bodyPr>
          <a:lstStyle/>
          <a:p>
            <a:pPr marL="0" indent="0">
              <a:buNone/>
            </a:pPr>
            <a:r>
              <a:rPr lang="en-US" altLang="en-US" sz="1500" b="1" dirty="0" smtClean="0"/>
              <a:t>STS-1 SRB Ignition Over-Pressurization</a:t>
            </a:r>
            <a:endParaRPr lang="en-US" altLang="en-US" sz="1600" b="1" dirty="0" smtClean="0"/>
          </a:p>
          <a:p>
            <a:pPr marL="0" indent="0">
              <a:buNone/>
            </a:pPr>
            <a:r>
              <a:rPr lang="en-US" altLang="en-US" sz="1200" b="1" dirty="0" smtClean="0"/>
              <a:t>April 12, 1981</a:t>
            </a:r>
          </a:p>
          <a:p>
            <a:pPr marL="0" indent="0">
              <a:buNone/>
            </a:pPr>
            <a:r>
              <a:rPr lang="en-US" altLang="en-US" sz="1200" b="1" dirty="0" smtClean="0"/>
              <a:t>Buckled RCS Oxidizer Tank Support Struts; Suppression System Redesigned for STS-2</a:t>
            </a:r>
          </a:p>
          <a:p>
            <a:pPr marL="400050" lvl="1" indent="0">
              <a:buNone/>
            </a:pPr>
            <a:endParaRPr lang="en-US" altLang="en-US" sz="1200" dirty="0"/>
          </a:p>
          <a:p>
            <a:pPr marL="0" indent="0">
              <a:buNone/>
            </a:pPr>
            <a:endParaRPr lang="en-US" altLang="en-US" sz="1600" dirty="0" smtClean="0"/>
          </a:p>
        </p:txBody>
      </p:sp>
      <p:pic>
        <p:nvPicPr>
          <p:cNvPr id="2" name="Picture 1"/>
          <p:cNvPicPr>
            <a:picLocks noChangeAspect="1"/>
          </p:cNvPicPr>
          <p:nvPr/>
        </p:nvPicPr>
        <p:blipFill>
          <a:blip r:embed="rId3"/>
          <a:stretch>
            <a:fillRect/>
          </a:stretch>
        </p:blipFill>
        <p:spPr>
          <a:xfrm>
            <a:off x="3334178" y="838200"/>
            <a:ext cx="2482256" cy="2084158"/>
          </a:xfrm>
          <a:prstGeom prst="rect">
            <a:avLst/>
          </a:prstGeom>
          <a:ln w="12700">
            <a:solidFill>
              <a:schemeClr val="tx1"/>
            </a:solidFill>
          </a:ln>
        </p:spPr>
      </p:pic>
      <p:pic>
        <p:nvPicPr>
          <p:cNvPr id="14" name="Picture 5"/>
          <p:cNvPicPr>
            <a:picLocks noChangeAspect="1" noChangeArrowheads="1"/>
          </p:cNvPicPr>
          <p:nvPr/>
        </p:nvPicPr>
        <p:blipFill>
          <a:blip r:embed="rId4" cstate="print"/>
          <a:srcRect/>
          <a:stretch>
            <a:fillRect/>
          </a:stretch>
        </p:blipFill>
        <p:spPr bwMode="auto">
          <a:xfrm>
            <a:off x="6288716" y="648479"/>
            <a:ext cx="2855284" cy="1805796"/>
          </a:xfrm>
          <a:prstGeom prst="rect">
            <a:avLst/>
          </a:prstGeom>
          <a:noFill/>
          <a:ln w="12700">
            <a:solidFill>
              <a:schemeClr val="tx1"/>
            </a:solidFill>
            <a:miter lim="800000"/>
            <a:headEnd type="none" w="sm" len="sm"/>
            <a:tailEnd type="none" w="sm" len="sm"/>
          </a:ln>
        </p:spPr>
      </p:pic>
      <p:pic>
        <p:nvPicPr>
          <p:cNvPr id="15" name="Picture 5"/>
          <p:cNvPicPr>
            <a:picLocks noChangeAspect="1" noChangeArrowheads="1"/>
          </p:cNvPicPr>
          <p:nvPr/>
        </p:nvPicPr>
        <p:blipFill>
          <a:blip r:embed="rId5" cstate="print"/>
          <a:srcRect/>
          <a:stretch>
            <a:fillRect/>
          </a:stretch>
        </p:blipFill>
        <p:spPr bwMode="auto">
          <a:xfrm>
            <a:off x="5768019" y="1880279"/>
            <a:ext cx="861130" cy="1295400"/>
          </a:xfrm>
          <a:prstGeom prst="rect">
            <a:avLst/>
          </a:prstGeom>
          <a:noFill/>
          <a:ln w="12700">
            <a:solidFill>
              <a:schemeClr val="tx1"/>
            </a:solidFill>
            <a:miter lim="800000"/>
            <a:headEnd type="none" w="sm" len="sm"/>
            <a:tailEnd type="none" w="sm" len="sm"/>
          </a:ln>
        </p:spPr>
      </p:pic>
      <p:sp>
        <p:nvSpPr>
          <p:cNvPr id="16" name="Rectangle 3"/>
          <p:cNvSpPr txBox="1">
            <a:spLocks noChangeArrowheads="1"/>
          </p:cNvSpPr>
          <p:nvPr/>
        </p:nvSpPr>
        <p:spPr bwMode="auto">
          <a:xfrm>
            <a:off x="873278" y="3765550"/>
            <a:ext cx="2415179"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1400" b="1" dirty="0" smtClean="0"/>
              <a:t>Scaled Composites Ground Explosion During Cold Flow N2O Test </a:t>
            </a:r>
          </a:p>
          <a:p>
            <a:pPr marL="0" indent="0">
              <a:spcBef>
                <a:spcPts val="0"/>
              </a:spcBef>
              <a:buFont typeface="Arial" charset="0"/>
              <a:buNone/>
            </a:pPr>
            <a:r>
              <a:rPr lang="en-US" altLang="en-US" sz="1100" b="1" dirty="0" smtClean="0"/>
              <a:t>July 26, 2007</a:t>
            </a:r>
          </a:p>
          <a:p>
            <a:pPr marL="0" indent="0">
              <a:spcBef>
                <a:spcPts val="0"/>
              </a:spcBef>
              <a:buFont typeface="Arial" charset="0"/>
              <a:buNone/>
            </a:pPr>
            <a:r>
              <a:rPr lang="en-US" altLang="en-US" sz="1100" b="1" dirty="0" smtClean="0"/>
              <a:t>Loss of Ground Crew (3) and Ground Crew Injuries (3)</a:t>
            </a:r>
          </a:p>
          <a:p>
            <a:pPr marL="0" indent="0">
              <a:buFont typeface="Arial" charset="0"/>
              <a:buNone/>
            </a:pPr>
            <a:endParaRPr lang="en-US" altLang="en-US" sz="1200" b="1" dirty="0" smtClean="0"/>
          </a:p>
          <a:p>
            <a:pPr marL="0" indent="0">
              <a:buFont typeface="Arial" charset="0"/>
              <a:buNone/>
            </a:pPr>
            <a:endParaRPr lang="en-US" altLang="en-US" sz="1200" b="1" dirty="0" smtClean="0"/>
          </a:p>
          <a:p>
            <a:pPr marL="0" indent="0">
              <a:buFont typeface="Arial" charset="0"/>
              <a:buNone/>
            </a:pPr>
            <a:endParaRPr lang="en-US" altLang="en-US" sz="1200" b="1" dirty="0" smtClean="0"/>
          </a:p>
          <a:p>
            <a:pPr marL="400050" lvl="1" indent="0">
              <a:buFont typeface="Arial" charset="0"/>
              <a:buNone/>
            </a:pPr>
            <a:endParaRPr lang="en-US" altLang="en-US" sz="1200" dirty="0" smtClean="0"/>
          </a:p>
          <a:p>
            <a:pPr marL="0" indent="0">
              <a:buFont typeface="Arial" charset="0"/>
              <a:buNone/>
            </a:pPr>
            <a:endParaRPr lang="en-US" altLang="en-US" sz="1600" dirty="0" smtClean="0"/>
          </a:p>
        </p:txBody>
      </p:sp>
      <p:pic>
        <p:nvPicPr>
          <p:cNvPr id="17" name="Picture 16"/>
          <p:cNvPicPr>
            <a:picLocks noChangeAspect="1"/>
          </p:cNvPicPr>
          <p:nvPr/>
        </p:nvPicPr>
        <p:blipFill>
          <a:blip r:embed="rId6"/>
          <a:stretch>
            <a:fillRect/>
          </a:stretch>
        </p:blipFill>
        <p:spPr>
          <a:xfrm>
            <a:off x="3334178" y="3765550"/>
            <a:ext cx="3121270" cy="1828800"/>
          </a:xfrm>
          <a:prstGeom prst="rect">
            <a:avLst/>
          </a:prstGeom>
          <a:ln w="19050">
            <a:solidFill>
              <a:schemeClr val="tx1"/>
            </a:solidFill>
          </a:ln>
        </p:spPr>
      </p:pic>
      <p:pic>
        <p:nvPicPr>
          <p:cNvPr id="18" name="Picture 17"/>
          <p:cNvPicPr>
            <a:picLocks noChangeAspect="1"/>
          </p:cNvPicPr>
          <p:nvPr/>
        </p:nvPicPr>
        <p:blipFill>
          <a:blip r:embed="rId7"/>
          <a:stretch>
            <a:fillRect/>
          </a:stretch>
        </p:blipFill>
        <p:spPr>
          <a:xfrm>
            <a:off x="6158959" y="3994150"/>
            <a:ext cx="2847373" cy="2057400"/>
          </a:xfrm>
          <a:prstGeom prst="rect">
            <a:avLst/>
          </a:prstGeom>
          <a:ln w="19050">
            <a:solidFill>
              <a:schemeClr val="tx1"/>
            </a:solidFill>
          </a:ln>
        </p:spPr>
      </p:pic>
    </p:spTree>
    <p:extLst>
      <p:ext uri="{BB962C8B-B14F-4D97-AF65-F5344CB8AC3E}">
        <p14:creationId xmlns:p14="http://schemas.microsoft.com/office/powerpoint/2010/main" val="3205006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036" y="1866472"/>
            <a:ext cx="1929058" cy="154419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Slide Number Placeholder 5"/>
          <p:cNvSpPr>
            <a:spLocks noGrp="1"/>
          </p:cNvSpPr>
          <p:nvPr>
            <p:ph type="sldNum" sz="quarter" idx="12"/>
          </p:nvPr>
        </p:nvSpPr>
        <p:spPr/>
        <p:txBody>
          <a:bodyPr/>
          <a:lstStyle/>
          <a:p>
            <a:pPr>
              <a:defRPr/>
            </a:pPr>
            <a:fld id="{78D5FFAF-AEB5-4A55-9305-A15BF6B3F0CB}" type="slidenum">
              <a:rPr lang="en-US">
                <a:solidFill>
                  <a:srgbClr val="FFFFFF"/>
                </a:solidFill>
              </a:rPr>
              <a:pPr>
                <a:defRPr/>
              </a:pPr>
              <a:t>8</a:t>
            </a:fld>
            <a:endParaRPr lang="en-US">
              <a:solidFill>
                <a:srgbClr val="FFFFFF"/>
              </a:solidFill>
            </a:endParaRPr>
          </a:p>
        </p:txBody>
      </p:sp>
      <p:sp>
        <p:nvSpPr>
          <p:cNvPr id="6147" name="Rectangle 2"/>
          <p:cNvSpPr>
            <a:spLocks noGrp="1" noChangeArrowheads="1"/>
          </p:cNvSpPr>
          <p:nvPr>
            <p:ph type="title"/>
          </p:nvPr>
        </p:nvSpPr>
        <p:spPr>
          <a:xfrm>
            <a:off x="990600" y="-228600"/>
            <a:ext cx="8001000" cy="1143000"/>
          </a:xfrm>
        </p:spPr>
        <p:txBody>
          <a:bodyPr/>
          <a:lstStyle/>
          <a:p>
            <a:pPr algn="ctr"/>
            <a:r>
              <a:rPr lang="en-US" altLang="en-US" sz="2800" b="1" i="1" dirty="0" smtClean="0"/>
              <a:t>Human Spaceflight Mishaps (continued)</a:t>
            </a:r>
          </a:p>
        </p:txBody>
      </p:sp>
      <p:sp>
        <p:nvSpPr>
          <p:cNvPr id="6148" name="Rectangle 3"/>
          <p:cNvSpPr>
            <a:spLocks noGrp="1" noChangeArrowheads="1"/>
          </p:cNvSpPr>
          <p:nvPr>
            <p:ph type="body" idx="1"/>
          </p:nvPr>
        </p:nvSpPr>
        <p:spPr>
          <a:xfrm>
            <a:off x="763885" y="3765550"/>
            <a:ext cx="2207916" cy="2590800"/>
          </a:xfrm>
        </p:spPr>
        <p:txBody>
          <a:bodyPr>
            <a:normAutofit/>
          </a:bodyPr>
          <a:lstStyle/>
          <a:p>
            <a:pPr marL="0" indent="0">
              <a:buNone/>
            </a:pPr>
            <a:r>
              <a:rPr lang="en-US" altLang="en-US" sz="1400" b="1" dirty="0" err="1" smtClean="0"/>
              <a:t>SpaceShipTwo</a:t>
            </a:r>
            <a:r>
              <a:rPr lang="en-US" altLang="en-US" sz="1400" b="1" dirty="0"/>
              <a:t> </a:t>
            </a:r>
            <a:r>
              <a:rPr lang="en-US" altLang="en-US" sz="1400" b="1" dirty="0" smtClean="0"/>
              <a:t>Test Flight Mishap</a:t>
            </a:r>
          </a:p>
          <a:p>
            <a:pPr marL="0" indent="0">
              <a:buNone/>
            </a:pPr>
            <a:r>
              <a:rPr lang="en-US" altLang="en-US" sz="1000" b="1" dirty="0" smtClean="0"/>
              <a:t>October 31, 2014</a:t>
            </a:r>
          </a:p>
          <a:p>
            <a:pPr marL="0" indent="0">
              <a:buNone/>
            </a:pPr>
            <a:r>
              <a:rPr lang="en-US" altLang="en-US" sz="1000" b="1" dirty="0" smtClean="0"/>
              <a:t>Loss of Flight Crew (1), Flight Crew Injury (1), and Loss of Spacecraft</a:t>
            </a:r>
          </a:p>
          <a:p>
            <a:pPr marL="400050" lvl="1" indent="0">
              <a:buNone/>
            </a:pPr>
            <a:endParaRPr lang="en-US" altLang="en-US" sz="1000" dirty="0"/>
          </a:p>
          <a:p>
            <a:pPr marL="0" indent="0">
              <a:buNone/>
            </a:pPr>
            <a:endParaRPr lang="en-US" altLang="en-US" sz="1600" dirty="0" smtClean="0"/>
          </a:p>
        </p:txBody>
      </p:sp>
      <p:sp>
        <p:nvSpPr>
          <p:cNvPr id="7" name="Rectangle 3"/>
          <p:cNvSpPr txBox="1">
            <a:spLocks noChangeArrowheads="1"/>
          </p:cNvSpPr>
          <p:nvPr/>
        </p:nvSpPr>
        <p:spPr bwMode="auto">
          <a:xfrm>
            <a:off x="714857" y="802505"/>
            <a:ext cx="2513234" cy="1136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5" charset="-128"/>
                <a:cs typeface="ヒラギノ角ゴ Pro W3" pitchFamily="-105" charset="-128"/>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5" charset="-128"/>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ヒラギノ角ゴ Pro W3" pitchFamily="28"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1600" b="1" dirty="0" smtClean="0">
                <a:solidFill>
                  <a:srgbClr val="000000"/>
                </a:solidFill>
              </a:rPr>
              <a:t>Ares-1X Steel Rod Mishap During Static Strip Test at KSC Parachute Refurbishment Facility</a:t>
            </a:r>
          </a:p>
          <a:p>
            <a:pPr marL="0" indent="0">
              <a:buFont typeface="Arial" charset="0"/>
              <a:buNone/>
            </a:pPr>
            <a:r>
              <a:rPr lang="en-US" altLang="en-US" sz="1200" b="1" dirty="0" smtClean="0">
                <a:solidFill>
                  <a:srgbClr val="000000"/>
                </a:solidFill>
              </a:rPr>
              <a:t>September 5, 2007</a:t>
            </a:r>
          </a:p>
          <a:p>
            <a:pPr marL="0" indent="0">
              <a:buFont typeface="Arial" charset="0"/>
              <a:buNone/>
            </a:pPr>
            <a:r>
              <a:rPr lang="en-US" altLang="en-US" sz="1200" b="1" dirty="0" smtClean="0">
                <a:solidFill>
                  <a:srgbClr val="000000"/>
                </a:solidFill>
              </a:rPr>
              <a:t>Ground Crew Injury (1)</a:t>
            </a:r>
          </a:p>
          <a:p>
            <a:pPr marL="400050" lvl="1" indent="0">
              <a:buFont typeface="Arial" charset="0"/>
              <a:buNone/>
            </a:pPr>
            <a:endParaRPr lang="en-US" altLang="en-US" sz="1200" b="1" dirty="0" smtClean="0">
              <a:solidFill>
                <a:srgbClr val="000000"/>
              </a:solidFill>
            </a:endParaRPr>
          </a:p>
          <a:p>
            <a:pPr marL="0" indent="0">
              <a:buFont typeface="Arial" charset="0"/>
              <a:buNone/>
            </a:pPr>
            <a:endParaRPr lang="en-US" altLang="en-US" sz="1600" dirty="0" smtClean="0">
              <a:solidFill>
                <a:srgbClr val="000000"/>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762000"/>
            <a:ext cx="2569689" cy="26428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0151" y="806929"/>
            <a:ext cx="1966913" cy="13568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6"/>
          <a:stretch>
            <a:fillRect/>
          </a:stretch>
        </p:blipFill>
        <p:spPr>
          <a:xfrm>
            <a:off x="3276600" y="3948599"/>
            <a:ext cx="2848584" cy="1651353"/>
          </a:xfrm>
          <a:prstGeom prst="rect">
            <a:avLst/>
          </a:prstGeom>
          <a:ln w="12700">
            <a:solidFill>
              <a:schemeClr val="tx1"/>
            </a:solidFill>
          </a:ln>
        </p:spPr>
      </p:pic>
      <p:pic>
        <p:nvPicPr>
          <p:cNvPr id="6" name="Picture 5"/>
          <p:cNvPicPr>
            <a:picLocks noChangeAspect="1"/>
          </p:cNvPicPr>
          <p:nvPr/>
        </p:nvPicPr>
        <p:blipFill>
          <a:blip r:embed="rId7"/>
          <a:stretch>
            <a:fillRect/>
          </a:stretch>
        </p:blipFill>
        <p:spPr>
          <a:xfrm>
            <a:off x="6363805" y="3948599"/>
            <a:ext cx="2627795" cy="1424247"/>
          </a:xfrm>
          <a:prstGeom prst="rect">
            <a:avLst/>
          </a:prstGeom>
          <a:ln w="12700">
            <a:solidFill>
              <a:schemeClr val="tx1"/>
            </a:solidFill>
          </a:ln>
        </p:spPr>
      </p:pic>
      <p:pic>
        <p:nvPicPr>
          <p:cNvPr id="2" name="Picture 1"/>
          <p:cNvPicPr>
            <a:picLocks noChangeAspect="1"/>
          </p:cNvPicPr>
          <p:nvPr/>
        </p:nvPicPr>
        <p:blipFill>
          <a:blip r:embed="rId8"/>
          <a:stretch>
            <a:fillRect/>
          </a:stretch>
        </p:blipFill>
        <p:spPr>
          <a:xfrm flipV="1">
            <a:off x="5564623" y="5269981"/>
            <a:ext cx="1598363" cy="1059244"/>
          </a:xfrm>
          <a:prstGeom prst="rect">
            <a:avLst/>
          </a:prstGeom>
          <a:ln w="12700">
            <a:solidFill>
              <a:schemeClr val="tx1"/>
            </a:solidFill>
          </a:ln>
        </p:spPr>
      </p:pic>
    </p:spTree>
    <p:extLst>
      <p:ext uri="{BB962C8B-B14F-4D97-AF65-F5344CB8AC3E}">
        <p14:creationId xmlns:p14="http://schemas.microsoft.com/office/powerpoint/2010/main" val="594045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CC402D-A1A7-47D5-A11A-B697D75855E7}" type="slidenum">
              <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b="0" i="0" u="none" strike="noStrike" kern="1200" cap="none" spc="0" normalizeH="0" baseline="0" noProof="0">
              <a:ln>
                <a:noFill/>
              </a:ln>
              <a:solidFill>
                <a:srgbClr val="FFFFFF"/>
              </a:solidFill>
              <a:effectLst/>
              <a:uLnTx/>
              <a:uFillTx/>
              <a:latin typeface="Arial" charset="0"/>
              <a:ea typeface="ヒラギノ角ゴ Pro W3" pitchFamily="-106" charset="-128"/>
              <a:cs typeface="+mn-cs"/>
            </a:endParaRPr>
          </a:p>
        </p:txBody>
      </p:sp>
      <p:sp>
        <p:nvSpPr>
          <p:cNvPr id="13316" name="Rectangle 3"/>
          <p:cNvSpPr>
            <a:spLocks noGrp="1" noChangeArrowheads="1"/>
          </p:cNvSpPr>
          <p:nvPr>
            <p:ph type="body" idx="1"/>
          </p:nvPr>
        </p:nvSpPr>
        <p:spPr>
          <a:xfrm>
            <a:off x="914400" y="838200"/>
            <a:ext cx="7848600" cy="6172200"/>
          </a:xfrm>
        </p:spPr>
        <p:txBody>
          <a:bodyPr>
            <a:normAutofit/>
          </a:bodyPr>
          <a:lstStyle/>
          <a:p>
            <a:pPr marL="0" indent="0">
              <a:buNone/>
            </a:pPr>
            <a:r>
              <a:rPr lang="en-US" sz="1800" b="1" dirty="0" smtClean="0"/>
              <a:t>Excerpts from the </a:t>
            </a:r>
            <a:r>
              <a:rPr lang="en-US" sz="1800" b="1" i="1" dirty="0" smtClean="0"/>
              <a:t>Report </a:t>
            </a:r>
            <a:r>
              <a:rPr lang="en-US" sz="1800" b="1" i="1" dirty="0"/>
              <a:t>of the Shuttle Processing Review Team </a:t>
            </a:r>
            <a:r>
              <a:rPr lang="en-US" sz="1800" b="1" dirty="0"/>
              <a:t>(i.e., the “Perry Committee” Report</a:t>
            </a:r>
            <a:r>
              <a:rPr lang="en-US" sz="1800" b="1" dirty="0" smtClean="0"/>
              <a:t>), June 1993:</a:t>
            </a:r>
            <a:endParaRPr lang="en-US" sz="1800" b="1" dirty="0"/>
          </a:p>
          <a:p>
            <a:r>
              <a:rPr lang="en-US" sz="1600" b="1" dirty="0"/>
              <a:t>“Overall, we were forced to conclude that the bulk of the incidents (particularly the more perplexing ones) were one-of-a-kind events, symptomatic of a more fundamental predisposition to error. In other words, </a:t>
            </a:r>
            <a:r>
              <a:rPr lang="en-US" sz="1600" b="1" dirty="0">
                <a:solidFill>
                  <a:srgbClr val="FF0000"/>
                </a:solidFill>
              </a:rPr>
              <a:t>developing specific fixes to preclude the recurrence of these specific incidents will probably have only a minimum impact on reducing the frequency and severity of incidents in the future. Most of the incidents are best viewed as symptoms of more fundamental problems that must be addressed </a:t>
            </a:r>
            <a:r>
              <a:rPr lang="en-US" sz="1600" b="1" dirty="0"/>
              <a:t>within the broader context of the turnaround processing </a:t>
            </a:r>
            <a:r>
              <a:rPr lang="en-US" sz="1600" b="1" dirty="0" smtClean="0"/>
              <a:t>system.” </a:t>
            </a:r>
          </a:p>
          <a:p>
            <a:endParaRPr lang="en-US" sz="1000" b="1" dirty="0"/>
          </a:p>
          <a:p>
            <a:r>
              <a:rPr lang="en-US" sz="1600" b="1" dirty="0" smtClean="0"/>
              <a:t>“</a:t>
            </a:r>
            <a:r>
              <a:rPr lang="en-US" sz="1600" b="1" dirty="0"/>
              <a:t>The causal patterns of human-initiated incidents during orbiter turnaround operations are complex. Several causal factors are likely to contribute to a typical incident…</a:t>
            </a:r>
            <a:r>
              <a:rPr lang="en-US" sz="1600" b="1" dirty="0">
                <a:solidFill>
                  <a:srgbClr val="FF0000"/>
                </a:solidFill>
              </a:rPr>
              <a:t>Although</a:t>
            </a:r>
            <a:r>
              <a:rPr lang="en-US" sz="1600" b="1" dirty="0"/>
              <a:t> </a:t>
            </a:r>
            <a:r>
              <a:rPr lang="en-US" sz="1600" b="1" dirty="0">
                <a:solidFill>
                  <a:srgbClr val="FF0000"/>
                </a:solidFill>
              </a:rPr>
              <a:t>analyses of incidents as they occur should enhance system learning and preclude these specific errors from recurring, they are not likely to address the root causes of most </a:t>
            </a:r>
            <a:r>
              <a:rPr lang="en-US" sz="1600" b="1" dirty="0" smtClean="0">
                <a:solidFill>
                  <a:srgbClr val="FF0000"/>
                </a:solidFill>
              </a:rPr>
              <a:t>incidents.”</a:t>
            </a:r>
          </a:p>
          <a:p>
            <a:pPr marL="0" indent="0">
              <a:buNone/>
            </a:pPr>
            <a:r>
              <a:rPr lang="en-US" sz="1600" b="1" dirty="0" smtClean="0">
                <a:solidFill>
                  <a:srgbClr val="FF0000"/>
                </a:solidFill>
              </a:rPr>
              <a:t> </a:t>
            </a:r>
            <a:endParaRPr lang="en-US" sz="1600" b="1" dirty="0">
              <a:solidFill>
                <a:srgbClr val="FF0000"/>
              </a:solidFill>
            </a:endParaRPr>
          </a:p>
        </p:txBody>
      </p:sp>
      <p:sp>
        <p:nvSpPr>
          <p:cNvPr id="7" name="Rectangle 2"/>
          <p:cNvSpPr>
            <a:spLocks noGrp="1" noChangeArrowheads="1"/>
          </p:cNvSpPr>
          <p:nvPr>
            <p:ph type="title"/>
          </p:nvPr>
        </p:nvSpPr>
        <p:spPr>
          <a:xfrm>
            <a:off x="990600" y="-228600"/>
            <a:ext cx="8001000" cy="1143000"/>
          </a:xfrm>
        </p:spPr>
        <p:txBody>
          <a:bodyPr/>
          <a:lstStyle/>
          <a:p>
            <a:pPr algn="ctr"/>
            <a:r>
              <a:rPr lang="en-US" altLang="en-US" sz="2400" b="1" i="1" dirty="0" smtClean="0"/>
              <a:t>Systemic, Fundamental, or Underlying Safety Issues</a:t>
            </a:r>
          </a:p>
        </p:txBody>
      </p:sp>
      <p:sp>
        <p:nvSpPr>
          <p:cNvPr id="5" name="Rectangle 3"/>
          <p:cNvSpPr>
            <a:spLocks noChangeArrowheads="1"/>
          </p:cNvSpPr>
          <p:nvPr/>
        </p:nvSpPr>
        <p:spPr bwMode="auto">
          <a:xfrm>
            <a:off x="1143000" y="5791200"/>
            <a:ext cx="7086600" cy="565150"/>
          </a:xfrm>
          <a:prstGeom prst="rect">
            <a:avLst/>
          </a:prstGeom>
          <a:noFill/>
          <a:ln w="9525">
            <a:noFill/>
            <a:miter lim="800000"/>
            <a:headEnd/>
            <a:tailEnd/>
          </a:ln>
        </p:spPr>
        <p:txBody>
          <a:bodyPr/>
          <a:lstStyle/>
          <a:p>
            <a:pPr>
              <a:lnSpc>
                <a:spcPct val="80000"/>
              </a:lnSpc>
              <a:defRPr/>
            </a:pPr>
            <a:r>
              <a:rPr lang="en-US" altLang="en-US" sz="1400" b="1" i="1" dirty="0" smtClean="0">
                <a:solidFill>
                  <a:srgbClr val="0070C0"/>
                </a:solidFill>
                <a:latin typeface="+mj-lt"/>
              </a:rPr>
              <a:t>“</a:t>
            </a:r>
            <a:r>
              <a:rPr lang="en-US" altLang="en-US" sz="1400" b="1" i="1" dirty="0">
                <a:solidFill>
                  <a:srgbClr val="0070C0"/>
                </a:solidFill>
                <a:latin typeface="+mj-lt"/>
              </a:rPr>
              <a:t>No matter what measures are taken, doctors will sometimes falter, and it isn’t </a:t>
            </a:r>
            <a:r>
              <a:rPr lang="en-US" altLang="en-US" sz="1400" b="1" i="1" dirty="0" smtClean="0">
                <a:solidFill>
                  <a:srgbClr val="0070C0"/>
                </a:solidFill>
                <a:latin typeface="+mj-lt"/>
              </a:rPr>
              <a:t> </a:t>
            </a:r>
            <a:r>
              <a:rPr lang="en-US" altLang="en-US" sz="1400" b="1" i="1" dirty="0">
                <a:solidFill>
                  <a:srgbClr val="0070C0"/>
                </a:solidFill>
                <a:latin typeface="+mj-lt"/>
              </a:rPr>
              <a:t> </a:t>
            </a:r>
            <a:r>
              <a:rPr lang="en-US" altLang="en-US" sz="1400" b="1" i="1" dirty="0" smtClean="0">
                <a:solidFill>
                  <a:srgbClr val="0070C0"/>
                </a:solidFill>
                <a:latin typeface="+mj-lt"/>
              </a:rPr>
              <a:t>   reasonable </a:t>
            </a:r>
            <a:r>
              <a:rPr lang="en-US" altLang="en-US" sz="1400" b="1" i="1" dirty="0">
                <a:solidFill>
                  <a:srgbClr val="0070C0"/>
                </a:solidFill>
                <a:latin typeface="+mj-lt"/>
              </a:rPr>
              <a:t>to </a:t>
            </a:r>
            <a:r>
              <a:rPr lang="en-US" altLang="en-US" sz="1400" b="1" i="1" dirty="0" smtClean="0">
                <a:solidFill>
                  <a:srgbClr val="0070C0"/>
                </a:solidFill>
                <a:latin typeface="+mj-lt"/>
              </a:rPr>
              <a:t>ask </a:t>
            </a:r>
            <a:r>
              <a:rPr lang="en-US" altLang="en-US" sz="1400" b="1" i="1" dirty="0">
                <a:solidFill>
                  <a:srgbClr val="0070C0"/>
                </a:solidFill>
                <a:latin typeface="+mj-lt"/>
              </a:rPr>
              <a:t>that we achieve </a:t>
            </a:r>
            <a:r>
              <a:rPr lang="en-US" altLang="en-US" sz="1400" b="1" i="1" dirty="0" smtClean="0">
                <a:solidFill>
                  <a:srgbClr val="0070C0"/>
                </a:solidFill>
                <a:latin typeface="+mj-lt"/>
              </a:rPr>
              <a:t>perfection. What </a:t>
            </a:r>
            <a:r>
              <a:rPr lang="en-US" altLang="en-US" sz="1400" b="1" i="1" dirty="0">
                <a:solidFill>
                  <a:srgbClr val="0070C0"/>
                </a:solidFill>
                <a:latin typeface="+mj-lt"/>
              </a:rPr>
              <a:t>is reasonable is to ask that we never cease to aim for it.”  </a:t>
            </a:r>
            <a:r>
              <a:rPr lang="en-US" altLang="en-US" sz="1200" b="1" i="1" dirty="0" smtClean="0">
                <a:solidFill>
                  <a:srgbClr val="0070C0"/>
                </a:solidFill>
                <a:latin typeface="+mj-lt"/>
              </a:rPr>
              <a:t>						Dr. </a:t>
            </a:r>
            <a:r>
              <a:rPr lang="en-US" altLang="en-US" sz="1200" b="1" i="1" dirty="0" err="1" smtClean="0">
                <a:solidFill>
                  <a:srgbClr val="0070C0"/>
                </a:solidFill>
                <a:latin typeface="+mj-lt"/>
              </a:rPr>
              <a:t>Atul</a:t>
            </a:r>
            <a:r>
              <a:rPr lang="en-US" altLang="en-US" sz="1200" b="1" i="1" dirty="0" smtClean="0">
                <a:solidFill>
                  <a:srgbClr val="0070C0"/>
                </a:solidFill>
                <a:latin typeface="+mj-lt"/>
              </a:rPr>
              <a:t> </a:t>
            </a:r>
            <a:r>
              <a:rPr lang="en-US" altLang="en-US" sz="1200" b="1" i="1" dirty="0" err="1" smtClean="0">
                <a:solidFill>
                  <a:srgbClr val="0070C0"/>
                </a:solidFill>
                <a:latin typeface="+mj-lt"/>
              </a:rPr>
              <a:t>Gawande</a:t>
            </a:r>
            <a:r>
              <a:rPr lang="en-US" altLang="en-US" sz="1200" b="1" i="1" dirty="0" smtClean="0">
                <a:solidFill>
                  <a:srgbClr val="0070C0"/>
                </a:solidFill>
                <a:latin typeface="+mj-lt"/>
              </a:rPr>
              <a:t>, </a:t>
            </a:r>
            <a:r>
              <a:rPr lang="en-US" altLang="en-US" sz="1200" b="1" i="1" u="sng" dirty="0" smtClean="0">
                <a:solidFill>
                  <a:srgbClr val="0070C0"/>
                </a:solidFill>
                <a:latin typeface="+mj-lt"/>
              </a:rPr>
              <a:t>Complications</a:t>
            </a:r>
            <a:endParaRPr lang="en-US" altLang="en-US" sz="1200" b="1" i="1" u="sng" dirty="0">
              <a:solidFill>
                <a:srgbClr val="0070C0"/>
              </a:solidFill>
              <a:latin typeface="+mj-lt"/>
            </a:endParaRPr>
          </a:p>
          <a:p>
            <a:pPr>
              <a:lnSpc>
                <a:spcPct val="80000"/>
              </a:lnSpc>
              <a:buFont typeface="Wingdings" pitchFamily="2" charset="2"/>
              <a:buNone/>
              <a:defRPr/>
            </a:pPr>
            <a:endParaRPr lang="en-US" sz="200" b="1" i="1" dirty="0">
              <a:solidFill>
                <a:srgbClr val="0070C0"/>
              </a:solidFill>
            </a:endParaRPr>
          </a:p>
        </p:txBody>
      </p:sp>
    </p:spTree>
    <p:extLst>
      <p:ext uri="{BB962C8B-B14F-4D97-AF65-F5344CB8AC3E}">
        <p14:creationId xmlns:p14="http://schemas.microsoft.com/office/powerpoint/2010/main" val="562899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actory">
  <a:themeElements>
    <a:clrScheme name="">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rial Narrow" pitchFamily="34" charset="0"/>
          </a:defRPr>
        </a:defPPr>
      </a:lstStyle>
    </a:lnDef>
  </a:objectDefaults>
  <a:extraClrSchemeLst>
    <a:extraClrScheme>
      <a:clrScheme name="Factory 1">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2">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3">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4">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5">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6">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actory">
  <a:themeElements>
    <a:clrScheme name="">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Narrow" pitchFamily="34" charset="0"/>
          </a:defRPr>
        </a:defPPr>
      </a:lstStyle>
    </a:lnDef>
  </a:objectDefaults>
  <a:extraClrSchemeLst>
    <a:extraClrScheme>
      <a:clrScheme name="Factory 1">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2">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3">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4">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5">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6">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50971</TotalTime>
  <Words>6320</Words>
  <Application>Microsoft Office PowerPoint</Application>
  <PresentationFormat>On-screen Show (4:3)</PresentationFormat>
  <Paragraphs>547</Paragraphs>
  <Slides>52</Slides>
  <Notes>50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52</vt:i4>
      </vt:variant>
    </vt:vector>
  </HeadingPairs>
  <TitlesOfParts>
    <vt:vector size="62" baseType="lpstr">
      <vt:lpstr>ＭＳ Ｐゴシック</vt:lpstr>
      <vt:lpstr>Arial</vt:lpstr>
      <vt:lpstr>Arial Narrow</vt:lpstr>
      <vt:lpstr>Calibri</vt:lpstr>
      <vt:lpstr>Wingdings</vt:lpstr>
      <vt:lpstr>ヒラギノ角ゴ Pro W3</vt:lpstr>
      <vt:lpstr>Office Theme</vt:lpstr>
      <vt:lpstr>Custom Design</vt:lpstr>
      <vt:lpstr>2_Factory</vt:lpstr>
      <vt:lpstr>1_Factory</vt:lpstr>
      <vt:lpstr>Recurring Causes of Human Spaceflight Mishaps during Flight Tests  and Early Operations  </vt:lpstr>
      <vt:lpstr>Background</vt:lpstr>
      <vt:lpstr>Safety Accountability vs. Responsibility</vt:lpstr>
      <vt:lpstr>Excerpt from the STS-1 System Failure Case Study</vt:lpstr>
      <vt:lpstr>Human Spaceflight Mishaps</vt:lpstr>
      <vt:lpstr>Human Spaceflight Mishaps (continued)</vt:lpstr>
      <vt:lpstr>Human Spaceflight Mishaps (continued)</vt:lpstr>
      <vt:lpstr>Human Spaceflight Mishaps (continued)</vt:lpstr>
      <vt:lpstr>Systemic, Fundamental, or Underlying Safety Issues</vt:lpstr>
      <vt:lpstr>Systemic, Fundamental, or Underlying Safety Issues</vt:lpstr>
      <vt:lpstr>Taxonomy of Potential Causes</vt:lpstr>
      <vt:lpstr> Typical Schedule Controls    Influence Chain:  “Swiss Cheese” View</vt:lpstr>
      <vt:lpstr>Typical Schedule Controls Influence Chain:  Taxonomy View</vt:lpstr>
      <vt:lpstr>Study Results –  Aggregate Analysis</vt:lpstr>
      <vt:lpstr>Study Results –  Aggregate Analysis</vt:lpstr>
      <vt:lpstr>“Top 9” Recurring Cause Types</vt:lpstr>
      <vt:lpstr>Study Results – Top 9 Recurring Cause Types (1 of 9)</vt:lpstr>
      <vt:lpstr>Study Results – Top 9 Recurring Cause Types (1 of 9)</vt:lpstr>
      <vt:lpstr>Study Results – Top 9 Recurring Causes (2 of 9)</vt:lpstr>
      <vt:lpstr>Study Results – Top 9 Recurring Causes (2 of 9)</vt:lpstr>
      <vt:lpstr>Study Results – Top 9 Recurring Cause Types (3 of 9)</vt:lpstr>
      <vt:lpstr>Study Results – Top 9 Recurring Cause Types (3 of 9)</vt:lpstr>
      <vt:lpstr>Study Results – Top 9 Recurring Cause Types (4 of 9)</vt:lpstr>
      <vt:lpstr>Study Results – Top 9 Recurring Cause Types (4 of 9)</vt:lpstr>
      <vt:lpstr>Study Results – Top 9 Recurring Cause Types (5 of 9)</vt:lpstr>
      <vt:lpstr>Study Results – Top 9 Recurring Cause Types (5 of 9)</vt:lpstr>
      <vt:lpstr>Study Results – Top 9 Recurring Cause Types (6 of 9)</vt:lpstr>
      <vt:lpstr>Study Results – Top 9 Recurring Cause Types (6 of 9)</vt:lpstr>
      <vt:lpstr>Study Results – Top 9 Recurring Cause Types (7 of 9)</vt:lpstr>
      <vt:lpstr>Study Results – Top 9 Recurring Cause Types (7 of 9)</vt:lpstr>
      <vt:lpstr>Study Results – Top 9 Recurring Cause Types (8 of 9)</vt:lpstr>
      <vt:lpstr>Study Results – Top 9 Recurring Cause Types (8 of 9)</vt:lpstr>
      <vt:lpstr>Study Results – Top 9 Recurring Cause Types (9 of 9)</vt:lpstr>
      <vt:lpstr>Study Results – Top 9 Recurring Cause Types (9 of 9)</vt:lpstr>
      <vt:lpstr>Human Spaceflight SME Review</vt:lpstr>
      <vt:lpstr>Anomaly Investigation</vt:lpstr>
      <vt:lpstr>Anomaly Investigation (continued)</vt:lpstr>
      <vt:lpstr>Observation</vt:lpstr>
      <vt:lpstr>Recommendations</vt:lpstr>
      <vt:lpstr>Dr. Jonathan Clark: “Turning Badness Into Goodness”</vt:lpstr>
      <vt:lpstr>Available Resources</vt:lpstr>
      <vt:lpstr>Final Report</vt:lpstr>
      <vt:lpstr>PowerPoint Presentation</vt:lpstr>
      <vt:lpstr>Using the Recurring Causes: NESC Examples</vt:lpstr>
      <vt:lpstr>Peer Reviewers</vt:lpstr>
      <vt:lpstr>Comparison of Most Frequent Mishap Recurring Cause Types  to ASAP Recommendation Types </vt:lpstr>
      <vt:lpstr>Confidence Building and Exploratory Analysis Activities</vt:lpstr>
      <vt:lpstr>Timeline</vt:lpstr>
      <vt:lpstr>Background (continued)</vt:lpstr>
      <vt:lpstr>PowerPoint Presentation</vt:lpstr>
      <vt:lpstr>Major Lessons from Shuttle and MSL  Mishap Risk Reduction Efforts</vt:lpstr>
      <vt:lpstr>Sample Questions for HSF Programs</vt:lpstr>
    </vt:vector>
  </TitlesOfParts>
  <Company>ARES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Van Valkenburg</dc:creator>
  <cp:lastModifiedBy>Riley, Sandra J. (LARC-C102)[LAMPS 2]</cp:lastModifiedBy>
  <cp:revision>1777</cp:revision>
  <cp:lastPrinted>2019-12-17T15:39:27Z</cp:lastPrinted>
  <dcterms:created xsi:type="dcterms:W3CDTF">2012-03-27T17:00:30Z</dcterms:created>
  <dcterms:modified xsi:type="dcterms:W3CDTF">2020-04-30T16:48:48Z</dcterms:modified>
</cp:coreProperties>
</file>