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EB20CC55-A54A-4B4E-809D-07EDF064169B}">
          <p14:sldIdLst>
            <p14:sldId id="2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3D91"/>
    <a:srgbClr val="8BA6A9"/>
    <a:srgbClr val="BBE0E3"/>
    <a:srgbClr val="B8C8CA"/>
    <a:srgbClr val="8EA8AA"/>
    <a:srgbClr val="BCE1E4"/>
    <a:srgbClr val="7F7F7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7471" autoAdjust="0"/>
    <p:restoredTop sz="95268" autoAdjust="0"/>
  </p:normalViewPr>
  <p:slideViewPr>
    <p:cSldViewPr snapToGrid="0">
      <p:cViewPr varScale="1">
        <p:scale>
          <a:sx n="23" d="100"/>
          <a:sy n="23" d="100"/>
        </p:scale>
        <p:origin x="217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C89588-1425-4A70-AB86-83B90606AF17}" type="datetimeFigureOut">
              <a:rPr lang="en-US" smtClean="0"/>
              <a:t>5/4/2020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ECD0AC-85CE-4846-9118-332EC92379FF}" type="slidenum">
              <a:rPr lang="en-US" smtClean="0"/>
              <a:t>‹#›</a:t>
            </a:fld>
            <a:endParaRPr lang="en-US"/>
          </a:p>
        </p:txBody>
      </p:sp>
    </p:spTree>
    <p:extLst>
      <p:ext uri="{BB962C8B-B14F-4D97-AF65-F5344CB8AC3E}">
        <p14:creationId xmlns:p14="http://schemas.microsoft.com/office/powerpoint/2010/main" val="178851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ECD0AC-85CE-4846-9118-332EC92379FF}" type="slidenum">
              <a:rPr lang="en-US" smtClean="0"/>
              <a:t>1</a:t>
            </a:fld>
            <a:endParaRPr lang="en-US"/>
          </a:p>
        </p:txBody>
      </p:sp>
    </p:spTree>
    <p:extLst>
      <p:ext uri="{BB962C8B-B14F-4D97-AF65-F5344CB8AC3E}">
        <p14:creationId xmlns:p14="http://schemas.microsoft.com/office/powerpoint/2010/main" val="157242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210A6C-5336-4845-AFB2-88665D583477}"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3144E-7BBE-4C38-A981-E420FFC5CB47}" type="slidenum">
              <a:rPr lang="en-US" smtClean="0"/>
              <a:t>‹#›</a:t>
            </a:fld>
            <a:endParaRPr lang="en-US"/>
          </a:p>
        </p:txBody>
      </p:sp>
    </p:spTree>
    <p:extLst>
      <p:ext uri="{BB962C8B-B14F-4D97-AF65-F5344CB8AC3E}">
        <p14:creationId xmlns:p14="http://schemas.microsoft.com/office/powerpoint/2010/main" val="1723329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210A6C-5336-4845-AFB2-88665D583477}"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3144E-7BBE-4C38-A981-E420FFC5CB47}" type="slidenum">
              <a:rPr lang="en-US" smtClean="0"/>
              <a:t>‹#›</a:t>
            </a:fld>
            <a:endParaRPr lang="en-US"/>
          </a:p>
        </p:txBody>
      </p:sp>
    </p:spTree>
    <p:extLst>
      <p:ext uri="{BB962C8B-B14F-4D97-AF65-F5344CB8AC3E}">
        <p14:creationId xmlns:p14="http://schemas.microsoft.com/office/powerpoint/2010/main" val="1100114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D210A6C-5336-4845-AFB2-88665D583477}"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3144E-7BBE-4C38-A981-E420FFC5CB47}" type="slidenum">
              <a:rPr lang="en-US" smtClean="0"/>
              <a:t>‹#›</a:t>
            </a:fld>
            <a:endParaRPr lang="en-US"/>
          </a:p>
        </p:txBody>
      </p:sp>
    </p:spTree>
    <p:extLst>
      <p:ext uri="{BB962C8B-B14F-4D97-AF65-F5344CB8AC3E}">
        <p14:creationId xmlns:p14="http://schemas.microsoft.com/office/powerpoint/2010/main" val="1754049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210A6C-5336-4845-AFB2-88665D583477}"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A3144E-7BBE-4C38-A981-E420FFC5CB47}" type="slidenum">
              <a:rPr lang="en-US" smtClean="0"/>
              <a:t>‹#›</a:t>
            </a:fld>
            <a:endParaRPr lang="en-US"/>
          </a:p>
        </p:txBody>
      </p:sp>
    </p:spTree>
    <p:extLst>
      <p:ext uri="{BB962C8B-B14F-4D97-AF65-F5344CB8AC3E}">
        <p14:creationId xmlns:p14="http://schemas.microsoft.com/office/powerpoint/2010/main" val="1328970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210A6C-5336-4845-AFB2-88665D583477}" type="datetimeFigureOut">
              <a:rPr lang="en-US" smtClean="0"/>
              <a:t>5/4/2020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A3144E-7BBE-4C38-A981-E420FFC5CB47}" type="slidenum">
              <a:rPr lang="en-US" smtClean="0"/>
              <a:t>‹#›</a:t>
            </a:fld>
            <a:endParaRPr lang="en-US"/>
          </a:p>
        </p:txBody>
      </p:sp>
    </p:spTree>
    <p:extLst>
      <p:ext uri="{BB962C8B-B14F-4D97-AF65-F5344CB8AC3E}">
        <p14:creationId xmlns:p14="http://schemas.microsoft.com/office/powerpoint/2010/main" val="1711408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210A6C-5336-4845-AFB2-88665D583477}" type="datetimeFigureOut">
              <a:rPr lang="en-US" smtClean="0"/>
              <a:t>5/4/2020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A3144E-7BBE-4C38-A981-E420FFC5CB47}" type="slidenum">
              <a:rPr lang="en-US" smtClean="0"/>
              <a:t>‹#›</a:t>
            </a:fld>
            <a:endParaRPr lang="en-US"/>
          </a:p>
        </p:txBody>
      </p:sp>
    </p:spTree>
    <p:extLst>
      <p:ext uri="{BB962C8B-B14F-4D97-AF65-F5344CB8AC3E}">
        <p14:creationId xmlns:p14="http://schemas.microsoft.com/office/powerpoint/2010/main" val="2910209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210A6C-5336-4845-AFB2-88665D583477}" type="datetimeFigureOut">
              <a:rPr lang="en-US" smtClean="0"/>
              <a:t>5/4/2020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A3144E-7BBE-4C38-A981-E420FFC5CB47}" type="slidenum">
              <a:rPr lang="en-US" smtClean="0"/>
              <a:t>‹#›</a:t>
            </a:fld>
            <a:endParaRPr lang="en-US"/>
          </a:p>
        </p:txBody>
      </p:sp>
    </p:spTree>
    <p:extLst>
      <p:ext uri="{BB962C8B-B14F-4D97-AF65-F5344CB8AC3E}">
        <p14:creationId xmlns:p14="http://schemas.microsoft.com/office/powerpoint/2010/main" val="2616751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Edit Master text styles</a:t>
            </a:r>
          </a:p>
        </p:txBody>
      </p:sp>
      <p:sp>
        <p:nvSpPr>
          <p:cNvPr id="5" name="Date Placeholder 4"/>
          <p:cNvSpPr>
            <a:spLocks noGrp="1"/>
          </p:cNvSpPr>
          <p:nvPr>
            <p:ph type="dt" sz="half" idx="10"/>
          </p:nvPr>
        </p:nvSpPr>
        <p:spPr/>
        <p:txBody>
          <a:bodyPr/>
          <a:lstStyle/>
          <a:p>
            <a:fld id="{2D210A6C-5336-4845-AFB2-88665D583477}"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A3144E-7BBE-4C38-A981-E420FFC5CB47}" type="slidenum">
              <a:rPr lang="en-US" smtClean="0"/>
              <a:t>‹#›</a:t>
            </a:fld>
            <a:endParaRPr lang="en-US"/>
          </a:p>
        </p:txBody>
      </p:sp>
    </p:spTree>
    <p:extLst>
      <p:ext uri="{BB962C8B-B14F-4D97-AF65-F5344CB8AC3E}">
        <p14:creationId xmlns:p14="http://schemas.microsoft.com/office/powerpoint/2010/main" val="4147374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Edit Master text styles</a:t>
            </a:r>
          </a:p>
        </p:txBody>
      </p:sp>
      <p:sp>
        <p:nvSpPr>
          <p:cNvPr id="5" name="Date Placeholder 4"/>
          <p:cNvSpPr>
            <a:spLocks noGrp="1"/>
          </p:cNvSpPr>
          <p:nvPr>
            <p:ph type="dt" sz="half" idx="10"/>
          </p:nvPr>
        </p:nvSpPr>
        <p:spPr/>
        <p:txBody>
          <a:bodyPr/>
          <a:lstStyle/>
          <a:p>
            <a:fld id="{2D210A6C-5336-4845-AFB2-88665D583477}"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A3144E-7BBE-4C38-A981-E420FFC5CB47}" type="slidenum">
              <a:rPr lang="en-US" smtClean="0"/>
              <a:t>‹#›</a:t>
            </a:fld>
            <a:endParaRPr lang="en-US"/>
          </a:p>
        </p:txBody>
      </p:sp>
    </p:spTree>
    <p:extLst>
      <p:ext uri="{BB962C8B-B14F-4D97-AF65-F5344CB8AC3E}">
        <p14:creationId xmlns:p14="http://schemas.microsoft.com/office/powerpoint/2010/main" val="2391586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210A6C-5336-4845-AFB2-88665D583477}"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3144E-7BBE-4C38-A981-E420FFC5CB47}" type="slidenum">
              <a:rPr lang="en-US" smtClean="0"/>
              <a:t>‹#›</a:t>
            </a:fld>
            <a:endParaRPr lang="en-US"/>
          </a:p>
        </p:txBody>
      </p:sp>
    </p:spTree>
    <p:extLst>
      <p:ext uri="{BB962C8B-B14F-4D97-AF65-F5344CB8AC3E}">
        <p14:creationId xmlns:p14="http://schemas.microsoft.com/office/powerpoint/2010/main" val="3239650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210A6C-5336-4845-AFB2-88665D583477}"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3144E-7BBE-4C38-A981-E420FFC5CB47}" type="slidenum">
              <a:rPr lang="en-US" smtClean="0"/>
              <a:t>‹#›</a:t>
            </a:fld>
            <a:endParaRPr lang="en-US"/>
          </a:p>
        </p:txBody>
      </p:sp>
    </p:spTree>
    <p:extLst>
      <p:ext uri="{BB962C8B-B14F-4D97-AF65-F5344CB8AC3E}">
        <p14:creationId xmlns:p14="http://schemas.microsoft.com/office/powerpoint/2010/main" val="1146066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2D210A6C-5336-4845-AFB2-88665D583477}" type="datetimeFigureOut">
              <a:rPr lang="en-US" smtClean="0"/>
              <a:t>5/4/2020</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20A3144E-7BBE-4C38-A981-E420FFC5CB47}" type="slidenum">
              <a:rPr lang="en-US" smtClean="0"/>
              <a:t>‹#›</a:t>
            </a:fld>
            <a:endParaRPr lang="en-US"/>
          </a:p>
        </p:txBody>
      </p:sp>
    </p:spTree>
    <p:extLst>
      <p:ext uri="{BB962C8B-B14F-4D97-AF65-F5344CB8AC3E}">
        <p14:creationId xmlns:p14="http://schemas.microsoft.com/office/powerpoint/2010/main" val="34009217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image" Target="../media/image15.jpeg"/><Relationship Id="rId3" Type="http://schemas.openxmlformats.org/officeDocument/2006/relationships/image" Target="../media/image1.png"/><Relationship Id="rId7" Type="http://schemas.microsoft.com/office/2007/relationships/hdphoto" Target="../media/hdphoto1.wdp"/><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3.jpeg"/><Relationship Id="rId20" Type="http://schemas.openxmlformats.org/officeDocument/2006/relationships/image" Target="../media/image17.jp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5" Type="http://schemas.openxmlformats.org/officeDocument/2006/relationships/image" Target="../media/image12.jpeg"/><Relationship Id="rId10" Type="http://schemas.openxmlformats.org/officeDocument/2006/relationships/image" Target="../media/image7.png"/><Relationship Id="rId19" Type="http://schemas.openxmlformats.org/officeDocument/2006/relationships/image" Target="../media/image16.jpeg"/><Relationship Id="rId4" Type="http://schemas.openxmlformats.org/officeDocument/2006/relationships/image" Target="../media/image2.jpeg"/><Relationship Id="rId9" Type="http://schemas.openxmlformats.org/officeDocument/2006/relationships/image" Target="../media/image6.jpe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01DA3687-1B37-4277-95BB-B6C83C8F2E09}"/>
              </a:ext>
            </a:extLst>
          </p:cNvPr>
          <p:cNvSpPr txBox="1"/>
          <p:nvPr/>
        </p:nvSpPr>
        <p:spPr>
          <a:xfrm>
            <a:off x="9202513" y="533720"/>
            <a:ext cx="25928795" cy="3998360"/>
          </a:xfrm>
          <a:prstGeom prst="rect">
            <a:avLst/>
          </a:prstGeom>
          <a:solidFill>
            <a:srgbClr val="0B3D91"/>
          </a:solidFill>
        </p:spPr>
        <p:txBody>
          <a:bodyPr wrap="square" rtlCol="0">
            <a:spAutoFit/>
          </a:bodyPr>
          <a:lstStyle/>
          <a:p>
            <a:endParaRPr lang="en-US" dirty="0"/>
          </a:p>
        </p:txBody>
      </p:sp>
      <p:sp>
        <p:nvSpPr>
          <p:cNvPr id="2" name="Title 1">
            <a:extLst>
              <a:ext uri="{FF2B5EF4-FFF2-40B4-BE49-F238E27FC236}">
                <a16:creationId xmlns:a16="http://schemas.microsoft.com/office/drawing/2014/main" id="{FCA60222-73D6-4A54-9FDE-2EA5BC12EEB0}"/>
              </a:ext>
            </a:extLst>
          </p:cNvPr>
          <p:cNvSpPr>
            <a:spLocks noGrp="1"/>
          </p:cNvSpPr>
          <p:nvPr>
            <p:ph type="ctrTitle"/>
          </p:nvPr>
        </p:nvSpPr>
        <p:spPr>
          <a:xfrm>
            <a:off x="12751345" y="1028795"/>
            <a:ext cx="18562319" cy="3051264"/>
          </a:xfrm>
        </p:spPr>
        <p:txBody>
          <a:bodyPr>
            <a:normAutofit fontScale="90000"/>
          </a:bodyPr>
          <a:lstStyle/>
          <a:p>
            <a:r>
              <a:rPr lang="en-US" sz="9600" b="1" dirty="0">
                <a:solidFill>
                  <a:schemeClr val="bg1"/>
                </a:solidFill>
              </a:rPr>
              <a:t>Streamlining the Solar Sail Membrane Manufacturing Process for ACS3</a:t>
            </a:r>
            <a:br>
              <a:rPr lang="en-US" sz="8000" b="1" dirty="0"/>
            </a:br>
            <a:r>
              <a:rPr lang="en-US" sz="6200" dirty="0">
                <a:solidFill>
                  <a:schemeClr val="bg1"/>
                </a:solidFill>
              </a:rPr>
              <a:t>Gabriela Griffin Dr. Olive Stohlman</a:t>
            </a:r>
            <a:endParaRPr lang="en-US" sz="6200" b="1" dirty="0">
              <a:solidFill>
                <a:schemeClr val="bg1"/>
              </a:solidFill>
            </a:endParaRPr>
          </a:p>
        </p:txBody>
      </p:sp>
      <p:sp>
        <p:nvSpPr>
          <p:cNvPr id="7" name="TextBox 6">
            <a:extLst>
              <a:ext uri="{FF2B5EF4-FFF2-40B4-BE49-F238E27FC236}">
                <a16:creationId xmlns:a16="http://schemas.microsoft.com/office/drawing/2014/main" id="{1D8566F6-5EC4-4356-91DD-75486A5A35C9}"/>
              </a:ext>
            </a:extLst>
          </p:cNvPr>
          <p:cNvSpPr txBox="1"/>
          <p:nvPr/>
        </p:nvSpPr>
        <p:spPr>
          <a:xfrm>
            <a:off x="30499425" y="4984106"/>
            <a:ext cx="12444984" cy="649224"/>
          </a:xfrm>
          <a:prstGeom prst="rect">
            <a:avLst/>
          </a:prstGeom>
          <a:solidFill>
            <a:srgbClr val="0B3D91"/>
          </a:solidFill>
        </p:spPr>
        <p:txBody>
          <a:bodyPr wrap="square" rtlCol="0">
            <a:spAutoFit/>
          </a:bodyPr>
          <a:lstStyle>
            <a:defPPr>
              <a:defRPr lang="en-US"/>
            </a:defPPr>
            <a:lvl1pPr algn="ctr">
              <a:defRPr sz="7200">
                <a:solidFill>
                  <a:schemeClr val="bg1"/>
                </a:solidFill>
              </a:defRPr>
            </a:lvl1pPr>
          </a:lstStyle>
          <a:p>
            <a:r>
              <a:rPr lang="en-US" sz="3600" dirty="0"/>
              <a:t>Folding and Packaging</a:t>
            </a:r>
          </a:p>
        </p:txBody>
      </p:sp>
      <p:pic>
        <p:nvPicPr>
          <p:cNvPr id="10" name="Picture 9">
            <a:extLst>
              <a:ext uri="{FF2B5EF4-FFF2-40B4-BE49-F238E27FC236}">
                <a16:creationId xmlns:a16="http://schemas.microsoft.com/office/drawing/2014/main" id="{22EB34C7-4D49-4CFD-89B4-BFF543BA7419}"/>
              </a:ext>
            </a:extLst>
          </p:cNvPr>
          <p:cNvPicPr>
            <a:picLocks noChangeAspect="1"/>
          </p:cNvPicPr>
          <p:nvPr/>
        </p:nvPicPr>
        <p:blipFill rotWithShape="1">
          <a:blip r:embed="rId3">
            <a:extLst>
              <a:ext uri="{28A0092B-C50C-407E-A947-70E740481C1C}">
                <a14:useLocalDpi xmlns:a14="http://schemas.microsoft.com/office/drawing/2010/main" val="0"/>
              </a:ext>
            </a:extLst>
          </a:blip>
          <a:srcRect l="25000" r="25000"/>
          <a:stretch/>
        </p:blipFill>
        <p:spPr>
          <a:xfrm>
            <a:off x="1176078" y="1064361"/>
            <a:ext cx="1987280" cy="1987280"/>
          </a:xfrm>
          <a:prstGeom prst="rect">
            <a:avLst/>
          </a:prstGeom>
        </p:spPr>
      </p:pic>
      <p:sp>
        <p:nvSpPr>
          <p:cNvPr id="3" name="TextBox 2">
            <a:extLst>
              <a:ext uri="{FF2B5EF4-FFF2-40B4-BE49-F238E27FC236}">
                <a16:creationId xmlns:a16="http://schemas.microsoft.com/office/drawing/2014/main" id="{2F683ED8-788C-4FDD-8C92-8244DAD3FD3B}"/>
              </a:ext>
            </a:extLst>
          </p:cNvPr>
          <p:cNvSpPr txBox="1"/>
          <p:nvPr/>
        </p:nvSpPr>
        <p:spPr>
          <a:xfrm>
            <a:off x="1025365" y="5871168"/>
            <a:ext cx="12444984" cy="2554545"/>
          </a:xfrm>
          <a:prstGeom prst="rect">
            <a:avLst/>
          </a:prstGeom>
          <a:noFill/>
        </p:spPr>
        <p:txBody>
          <a:bodyPr wrap="square" rtlCol="0">
            <a:spAutoFit/>
          </a:bodyPr>
          <a:lstStyle/>
          <a:p>
            <a:r>
              <a:rPr lang="en-US" sz="2600" dirty="0"/>
              <a:t>To streamline the sail membrane manufacturing process by documenting specific steps through images and text, designing and assembling a storage container for the sail raw material roll, and designing paper forms for the sail shape</a:t>
            </a:r>
          </a:p>
          <a:p>
            <a:endParaRPr lang="en-US" sz="2600" dirty="0"/>
          </a:p>
          <a:p>
            <a:pPr algn="just"/>
            <a:r>
              <a:rPr lang="en-US" sz="2800" dirty="0"/>
              <a:t>To model sail and boom structures using Abaqus in order to understand whether the additional material due to membrane support should be included in analysis</a:t>
            </a:r>
          </a:p>
        </p:txBody>
      </p:sp>
      <p:sp>
        <p:nvSpPr>
          <p:cNvPr id="9" name="TextBox 8">
            <a:extLst>
              <a:ext uri="{FF2B5EF4-FFF2-40B4-BE49-F238E27FC236}">
                <a16:creationId xmlns:a16="http://schemas.microsoft.com/office/drawing/2014/main" id="{FF2DBB56-AC95-410F-9D14-15D5F5DE7350}"/>
              </a:ext>
            </a:extLst>
          </p:cNvPr>
          <p:cNvSpPr txBox="1"/>
          <p:nvPr/>
        </p:nvSpPr>
        <p:spPr>
          <a:xfrm>
            <a:off x="14817852" y="5865425"/>
            <a:ext cx="14255496" cy="2092881"/>
          </a:xfrm>
          <a:prstGeom prst="rect">
            <a:avLst/>
          </a:prstGeom>
          <a:noFill/>
        </p:spPr>
        <p:txBody>
          <a:bodyPr wrap="square" rtlCol="0">
            <a:spAutoFit/>
          </a:bodyPr>
          <a:lstStyle/>
          <a:p>
            <a:pPr algn="just"/>
            <a:r>
              <a:rPr lang="en-US" sz="2600" dirty="0"/>
              <a:t>The Advanced Composites-based Solar Sail System (ACS3) is a technology demonstration project of a solar sail in low earth orbit. ACS3 uses a 12U CubeSat platform with an approximate volume of 24 x 24 x 34 cm. The sail is deployed using composite booms which unroll over the course of 45 minutes. The sail membrane is made of polyethylene </a:t>
            </a:r>
            <a:r>
              <a:rPr lang="en-US" sz="2600" dirty="0" err="1"/>
              <a:t>naphthalate</a:t>
            </a:r>
            <a:r>
              <a:rPr lang="en-US" sz="2600" dirty="0"/>
              <a:t> (PEN). One side has an aluminum coating to increase reflectivity; the other is coated in chromium to increase thermal emissivity.</a:t>
            </a:r>
          </a:p>
        </p:txBody>
      </p:sp>
      <p:sp>
        <p:nvSpPr>
          <p:cNvPr id="13" name="TextBox 12">
            <a:extLst>
              <a:ext uri="{FF2B5EF4-FFF2-40B4-BE49-F238E27FC236}">
                <a16:creationId xmlns:a16="http://schemas.microsoft.com/office/drawing/2014/main" id="{6406B463-3872-4587-A591-685A95E2FF18}"/>
              </a:ext>
            </a:extLst>
          </p:cNvPr>
          <p:cNvSpPr txBox="1"/>
          <p:nvPr/>
        </p:nvSpPr>
        <p:spPr>
          <a:xfrm>
            <a:off x="14882481" y="21098543"/>
            <a:ext cx="6664085" cy="4893647"/>
          </a:xfrm>
          <a:prstGeom prst="rect">
            <a:avLst/>
          </a:prstGeom>
          <a:noFill/>
        </p:spPr>
        <p:txBody>
          <a:bodyPr wrap="square" rtlCol="0">
            <a:spAutoFit/>
          </a:bodyPr>
          <a:lstStyle/>
          <a:p>
            <a:pPr algn="just"/>
            <a:r>
              <a:rPr lang="en-US" sz="2600" dirty="0"/>
              <a:t>Manufacturing the sail quadrants is a multi-step process. It begins with rolling out individual gores and seaming them together, as shown in Figure 6. The gores are seamed using a seam tape. This tape is made of polyester webbing adhesive, Kevlar thread, and a layer of PEN. The Kevlar thread is woven into the adhesive to prevent rips from spreading, and the adhesive is then attached to the aluminum side of the PEN. This is then cut into 1 cm wide strips to form the seam tape. The seam tape is carefully laid across the gores. </a:t>
            </a:r>
          </a:p>
        </p:txBody>
      </p:sp>
      <p:pic>
        <p:nvPicPr>
          <p:cNvPr id="14" name="Picture 13">
            <a:extLst>
              <a:ext uri="{FF2B5EF4-FFF2-40B4-BE49-F238E27FC236}">
                <a16:creationId xmlns:a16="http://schemas.microsoft.com/office/drawing/2014/main" id="{B90417F0-B4A1-48AF-960E-39C9347A03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51969" y="5978626"/>
            <a:ext cx="4452911" cy="3339683"/>
          </a:xfrm>
          <a:prstGeom prst="rect">
            <a:avLst/>
          </a:prstGeom>
        </p:spPr>
      </p:pic>
      <p:sp>
        <p:nvSpPr>
          <p:cNvPr id="84" name="TextBox 83">
            <a:extLst>
              <a:ext uri="{FF2B5EF4-FFF2-40B4-BE49-F238E27FC236}">
                <a16:creationId xmlns:a16="http://schemas.microsoft.com/office/drawing/2014/main" id="{7D219B14-7122-4F6E-BD23-589F50EF78C7}"/>
              </a:ext>
            </a:extLst>
          </p:cNvPr>
          <p:cNvSpPr txBox="1"/>
          <p:nvPr/>
        </p:nvSpPr>
        <p:spPr>
          <a:xfrm>
            <a:off x="22411931" y="12350733"/>
            <a:ext cx="731174" cy="369332"/>
          </a:xfrm>
          <a:prstGeom prst="rect">
            <a:avLst/>
          </a:prstGeom>
          <a:noFill/>
        </p:spPr>
        <p:txBody>
          <a:bodyPr wrap="square" rtlCol="0">
            <a:spAutoFit/>
          </a:bodyPr>
          <a:lstStyle/>
          <a:p>
            <a:pPr algn="ctr"/>
            <a:r>
              <a:rPr lang="en-US" dirty="0"/>
              <a:t>9 m</a:t>
            </a:r>
          </a:p>
        </p:txBody>
      </p:sp>
      <p:pic>
        <p:nvPicPr>
          <p:cNvPr id="126" name="Picture 125">
            <a:extLst>
              <a:ext uri="{FF2B5EF4-FFF2-40B4-BE49-F238E27FC236}">
                <a16:creationId xmlns:a16="http://schemas.microsoft.com/office/drawing/2014/main" id="{90314857-2411-4359-8AF5-E17723AB58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25833" y="8392027"/>
            <a:ext cx="14252190" cy="10807912"/>
          </a:xfrm>
          <a:prstGeom prst="rect">
            <a:avLst/>
          </a:prstGeom>
        </p:spPr>
      </p:pic>
      <p:sp>
        <p:nvSpPr>
          <p:cNvPr id="132" name="TextBox 131">
            <a:extLst>
              <a:ext uri="{FF2B5EF4-FFF2-40B4-BE49-F238E27FC236}">
                <a16:creationId xmlns:a16="http://schemas.microsoft.com/office/drawing/2014/main" id="{322A0A98-0774-42DD-A920-944F7930678E}"/>
              </a:ext>
            </a:extLst>
          </p:cNvPr>
          <p:cNvSpPr txBox="1"/>
          <p:nvPr/>
        </p:nvSpPr>
        <p:spPr>
          <a:xfrm>
            <a:off x="30384339" y="26525290"/>
            <a:ext cx="12445453" cy="1692771"/>
          </a:xfrm>
          <a:prstGeom prst="rect">
            <a:avLst/>
          </a:prstGeom>
          <a:noFill/>
        </p:spPr>
        <p:txBody>
          <a:bodyPr wrap="square" rtlCol="0">
            <a:spAutoFit/>
          </a:bodyPr>
          <a:lstStyle/>
          <a:p>
            <a:pPr algn="just"/>
            <a:r>
              <a:rPr lang="en-US" sz="2600" dirty="0"/>
              <a:t>Created in Inkscape, these vector files can be printed on sheets of paper and placed on the floor to create a guide for the shape of the sail. There are four pieces, each with overlap in the corners for easy alignment. In addition, there are color coded labels for fold placement, which can be transferred over to the sail membrane for the packaging process. </a:t>
            </a:r>
          </a:p>
        </p:txBody>
      </p:sp>
      <p:sp>
        <p:nvSpPr>
          <p:cNvPr id="138" name="TextBox 137">
            <a:extLst>
              <a:ext uri="{FF2B5EF4-FFF2-40B4-BE49-F238E27FC236}">
                <a16:creationId xmlns:a16="http://schemas.microsoft.com/office/drawing/2014/main" id="{BF7AF1D4-69C2-467B-96E6-83F84F065833}"/>
              </a:ext>
            </a:extLst>
          </p:cNvPr>
          <p:cNvSpPr txBox="1"/>
          <p:nvPr/>
        </p:nvSpPr>
        <p:spPr>
          <a:xfrm>
            <a:off x="30486324" y="5852209"/>
            <a:ext cx="7457372" cy="6124754"/>
          </a:xfrm>
          <a:prstGeom prst="rect">
            <a:avLst/>
          </a:prstGeom>
          <a:noFill/>
        </p:spPr>
        <p:txBody>
          <a:bodyPr wrap="square" rtlCol="0">
            <a:spAutoFit/>
          </a:bodyPr>
          <a:lstStyle/>
          <a:p>
            <a:pPr algn="just"/>
            <a:r>
              <a:rPr lang="en-US" sz="2600" dirty="0"/>
              <a:t>The sail and booms must be folded up and packaged tightly so that they will fit onto the hub. As shown in Figure 8, the sail quadrants are each rolled onto their own spool and can be seen in the top layer. Laser-cut Mylar covers (shown in orange) protect the sail and keep it wound around the spool. The booms are rolled onto a single spool and can be seen on the bottom layer. The sail is folded using z-folds in an angled, off-set pattern as shown in Figure 11. As the sail membrane material is 2 </a:t>
            </a:r>
            <a:r>
              <a:rPr lang="el-GR" sz="2600" dirty="0"/>
              <a:t>μ</a:t>
            </a:r>
            <a:r>
              <a:rPr lang="en-US" sz="2600" dirty="0"/>
              <a:t>m thick, the material does not crease. Because of this, a special channel made of 80-20 rails and layers of paper, shown in Figures 9 and 10, are used to hold the sail folds down. After the sail quadrant is folded, it is rolled up onto a spool.</a:t>
            </a:r>
          </a:p>
          <a:p>
            <a:endParaRPr lang="en-US" sz="2800" dirty="0"/>
          </a:p>
        </p:txBody>
      </p:sp>
      <p:grpSp>
        <p:nvGrpSpPr>
          <p:cNvPr id="11" name="Group 10">
            <a:extLst>
              <a:ext uri="{FF2B5EF4-FFF2-40B4-BE49-F238E27FC236}">
                <a16:creationId xmlns:a16="http://schemas.microsoft.com/office/drawing/2014/main" id="{A4A72046-B961-41EA-97CC-F5CECFDFFFD7}"/>
              </a:ext>
            </a:extLst>
          </p:cNvPr>
          <p:cNvGrpSpPr>
            <a:grpSpLocks noChangeAspect="1"/>
          </p:cNvGrpSpPr>
          <p:nvPr/>
        </p:nvGrpSpPr>
        <p:grpSpPr>
          <a:xfrm>
            <a:off x="32123691" y="19021892"/>
            <a:ext cx="3439238" cy="5157909"/>
            <a:chOff x="33552389" y="13434877"/>
            <a:chExt cx="2676525" cy="4014050"/>
          </a:xfrm>
        </p:grpSpPr>
        <p:grpSp>
          <p:nvGrpSpPr>
            <p:cNvPr id="63" name="Group 62">
              <a:extLst>
                <a:ext uri="{FF2B5EF4-FFF2-40B4-BE49-F238E27FC236}">
                  <a16:creationId xmlns:a16="http://schemas.microsoft.com/office/drawing/2014/main" id="{3C85025D-1454-4F76-AA37-5117EA9C6A36}"/>
                </a:ext>
              </a:extLst>
            </p:cNvPr>
            <p:cNvGrpSpPr/>
            <p:nvPr/>
          </p:nvGrpSpPr>
          <p:grpSpPr>
            <a:xfrm>
              <a:off x="33580964" y="13434877"/>
              <a:ext cx="2647950" cy="990998"/>
              <a:chOff x="1857374" y="1854653"/>
              <a:chExt cx="2647950" cy="990998"/>
            </a:xfrm>
          </p:grpSpPr>
          <p:sp>
            <p:nvSpPr>
              <p:cNvPr id="64" name="Trapezoid 63">
                <a:extLst>
                  <a:ext uri="{FF2B5EF4-FFF2-40B4-BE49-F238E27FC236}">
                    <a16:creationId xmlns:a16="http://schemas.microsoft.com/office/drawing/2014/main" id="{75B7ABF0-1700-4DF3-8914-23998179CA71}"/>
                  </a:ext>
                </a:extLst>
              </p:cNvPr>
              <p:cNvSpPr/>
              <p:nvPr/>
            </p:nvSpPr>
            <p:spPr>
              <a:xfrm rot="10800000">
                <a:off x="1857374" y="1854653"/>
                <a:ext cx="2647950" cy="978240"/>
              </a:xfrm>
              <a:prstGeom prst="trapezoid">
                <a:avLst>
                  <a:gd name="adj" fmla="val 112779"/>
                </a:avLst>
              </a:prstGeom>
              <a:solidFill>
                <a:schemeClr val="accent1">
                  <a:alpha val="4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Connector 64">
                <a:extLst>
                  <a:ext uri="{FF2B5EF4-FFF2-40B4-BE49-F238E27FC236}">
                    <a16:creationId xmlns:a16="http://schemas.microsoft.com/office/drawing/2014/main" id="{AD32EFA3-059B-4896-92D7-37EF92839261}"/>
                  </a:ext>
                </a:extLst>
              </p:cNvPr>
              <p:cNvCxnSpPr>
                <a:stCxn id="64" idx="2"/>
                <a:endCxn id="64" idx="0"/>
              </p:cNvCxnSpPr>
              <p:nvPr/>
            </p:nvCxnSpPr>
            <p:spPr>
              <a:xfrm>
                <a:off x="3181349" y="1854653"/>
                <a:ext cx="0" cy="978240"/>
              </a:xfrm>
              <a:prstGeom prst="line">
                <a:avLst/>
              </a:prstGeom>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2F4DBB35-3D1B-4067-8B1B-2E45B85CC1CE}"/>
                  </a:ext>
                </a:extLst>
              </p:cNvPr>
              <p:cNvCxnSpPr/>
              <p:nvPr/>
            </p:nvCxnSpPr>
            <p:spPr>
              <a:xfrm>
                <a:off x="3448050" y="1854653"/>
                <a:ext cx="0" cy="917576"/>
              </a:xfrm>
              <a:prstGeom prst="line">
                <a:avLst/>
              </a:prstGeom>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4A78F680-796C-4B77-B1B9-2B0B7ACE7725}"/>
                  </a:ext>
                </a:extLst>
              </p:cNvPr>
              <p:cNvCxnSpPr>
                <a:cxnSpLocks/>
              </p:cNvCxnSpPr>
              <p:nvPr/>
            </p:nvCxnSpPr>
            <p:spPr>
              <a:xfrm>
                <a:off x="3724275" y="1854653"/>
                <a:ext cx="9525" cy="691697"/>
              </a:xfrm>
              <a:prstGeom prst="line">
                <a:avLst/>
              </a:prstGeom>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ECAAFDA1-1C9C-4539-9988-5B3B701C514C}"/>
                  </a:ext>
                </a:extLst>
              </p:cNvPr>
              <p:cNvCxnSpPr>
                <a:cxnSpLocks/>
              </p:cNvCxnSpPr>
              <p:nvPr/>
            </p:nvCxnSpPr>
            <p:spPr>
              <a:xfrm>
                <a:off x="3986650" y="1861304"/>
                <a:ext cx="0" cy="452137"/>
              </a:xfrm>
              <a:prstGeom prst="line">
                <a:avLst/>
              </a:prstGeom>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5B0F52BD-7D6D-4D62-A2FB-4335993D0C47}"/>
                  </a:ext>
                </a:extLst>
              </p:cNvPr>
              <p:cNvCxnSpPr>
                <a:cxnSpLocks/>
              </p:cNvCxnSpPr>
              <p:nvPr/>
            </p:nvCxnSpPr>
            <p:spPr>
              <a:xfrm>
                <a:off x="4121942" y="1854653"/>
                <a:ext cx="0" cy="353786"/>
              </a:xfrm>
              <a:prstGeom prst="line">
                <a:avLst/>
              </a:prstGeom>
            </p:spPr>
            <p:style>
              <a:lnRef idx="1">
                <a:schemeClr val="dk1"/>
              </a:lnRef>
              <a:fillRef idx="0">
                <a:schemeClr val="dk1"/>
              </a:fillRef>
              <a:effectRef idx="0">
                <a:schemeClr val="dk1"/>
              </a:effectRef>
              <a:fontRef idx="minor">
                <a:schemeClr val="tx1"/>
              </a:fontRef>
            </p:style>
          </p:cxnSp>
          <p:cxnSp>
            <p:nvCxnSpPr>
              <p:cNvPr id="71" name="Straight Connector 70">
                <a:extLst>
                  <a:ext uri="{FF2B5EF4-FFF2-40B4-BE49-F238E27FC236}">
                    <a16:creationId xmlns:a16="http://schemas.microsoft.com/office/drawing/2014/main" id="{15173883-1942-41D7-B375-86FE8FE34A2F}"/>
                  </a:ext>
                </a:extLst>
              </p:cNvPr>
              <p:cNvCxnSpPr>
                <a:cxnSpLocks/>
              </p:cNvCxnSpPr>
              <p:nvPr/>
            </p:nvCxnSpPr>
            <p:spPr>
              <a:xfrm>
                <a:off x="4335003" y="1861304"/>
                <a:ext cx="0" cy="143616"/>
              </a:xfrm>
              <a:prstGeom prst="line">
                <a:avLst/>
              </a:prstGeom>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95515C4C-60F5-434C-8038-4AE2CBE22731}"/>
                  </a:ext>
                </a:extLst>
              </p:cNvPr>
              <p:cNvCxnSpPr/>
              <p:nvPr/>
            </p:nvCxnSpPr>
            <p:spPr>
              <a:xfrm flipV="1">
                <a:off x="3581400" y="1854653"/>
                <a:ext cx="0" cy="812347"/>
              </a:xfrm>
              <a:prstGeom prst="line">
                <a:avLst/>
              </a:prstGeom>
            </p:spPr>
            <p:style>
              <a:lnRef idx="1">
                <a:schemeClr val="dk1"/>
              </a:lnRef>
              <a:fillRef idx="0">
                <a:schemeClr val="dk1"/>
              </a:fillRef>
              <a:effectRef idx="0">
                <a:schemeClr val="dk1"/>
              </a:effectRef>
              <a:fontRef idx="minor">
                <a:schemeClr val="tx1"/>
              </a:fontRef>
            </p:style>
          </p:cxnSp>
          <p:cxnSp>
            <p:nvCxnSpPr>
              <p:cNvPr id="73" name="Straight Connector 72">
                <a:extLst>
                  <a:ext uri="{FF2B5EF4-FFF2-40B4-BE49-F238E27FC236}">
                    <a16:creationId xmlns:a16="http://schemas.microsoft.com/office/drawing/2014/main" id="{0039FC84-194D-4A28-A1F1-15DC2F478515}"/>
                  </a:ext>
                </a:extLst>
              </p:cNvPr>
              <p:cNvCxnSpPr/>
              <p:nvPr/>
            </p:nvCxnSpPr>
            <p:spPr>
              <a:xfrm flipV="1">
                <a:off x="3848100" y="1854653"/>
                <a:ext cx="0" cy="593272"/>
              </a:xfrm>
              <a:prstGeom prst="line">
                <a:avLst/>
              </a:prstGeom>
            </p:spPr>
            <p:style>
              <a:lnRef idx="1">
                <a:schemeClr val="dk1"/>
              </a:lnRef>
              <a:fillRef idx="0">
                <a:schemeClr val="dk1"/>
              </a:fillRef>
              <a:effectRef idx="0">
                <a:schemeClr val="dk1"/>
              </a:effectRef>
              <a:fontRef idx="minor">
                <a:schemeClr val="tx1"/>
              </a:fontRef>
            </p:style>
          </p:cxnSp>
          <p:cxnSp>
            <p:nvCxnSpPr>
              <p:cNvPr id="74" name="Straight Connector 73">
                <a:extLst>
                  <a:ext uri="{FF2B5EF4-FFF2-40B4-BE49-F238E27FC236}">
                    <a16:creationId xmlns:a16="http://schemas.microsoft.com/office/drawing/2014/main" id="{766AD49D-6375-40E5-A575-77F14A754E88}"/>
                  </a:ext>
                </a:extLst>
              </p:cNvPr>
              <p:cNvCxnSpPr>
                <a:cxnSpLocks/>
              </p:cNvCxnSpPr>
              <p:nvPr/>
            </p:nvCxnSpPr>
            <p:spPr>
              <a:xfrm flipV="1">
                <a:off x="4245611" y="1863739"/>
                <a:ext cx="0" cy="235474"/>
              </a:xfrm>
              <a:prstGeom prst="line">
                <a:avLst/>
              </a:prstGeom>
            </p:spPr>
            <p:style>
              <a:lnRef idx="1">
                <a:schemeClr val="dk1"/>
              </a:lnRef>
              <a:fillRef idx="0">
                <a:schemeClr val="dk1"/>
              </a:fillRef>
              <a:effectRef idx="0">
                <a:schemeClr val="dk1"/>
              </a:effectRef>
              <a:fontRef idx="minor">
                <a:schemeClr val="tx1"/>
              </a:fontRef>
            </p:style>
          </p:cxnSp>
          <p:cxnSp>
            <p:nvCxnSpPr>
              <p:cNvPr id="75" name="Straight Connector 74">
                <a:extLst>
                  <a:ext uri="{FF2B5EF4-FFF2-40B4-BE49-F238E27FC236}">
                    <a16:creationId xmlns:a16="http://schemas.microsoft.com/office/drawing/2014/main" id="{AADA5816-5125-4138-ADB3-CFB5BC8E58AD}"/>
                  </a:ext>
                </a:extLst>
              </p:cNvPr>
              <p:cNvCxnSpPr>
                <a:cxnSpLocks/>
              </p:cNvCxnSpPr>
              <p:nvPr/>
            </p:nvCxnSpPr>
            <p:spPr>
              <a:xfrm flipV="1">
                <a:off x="3324225" y="1866447"/>
                <a:ext cx="0" cy="979204"/>
              </a:xfrm>
              <a:prstGeom prst="line">
                <a:avLst/>
              </a:prstGeom>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5DA2CC91-A32B-4F04-88A3-6B8CFF0CF9E6}"/>
                  </a:ext>
                </a:extLst>
              </p:cNvPr>
              <p:cNvCxnSpPr>
                <a:cxnSpLocks/>
              </p:cNvCxnSpPr>
              <p:nvPr/>
            </p:nvCxnSpPr>
            <p:spPr>
              <a:xfrm flipV="1">
                <a:off x="3013528" y="1866446"/>
                <a:ext cx="0" cy="966447"/>
              </a:xfrm>
              <a:prstGeom prst="line">
                <a:avLst/>
              </a:prstGeom>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50D9634D-48AF-4E43-9D42-5BE43018B93F}"/>
                  </a:ext>
                </a:extLst>
              </p:cNvPr>
              <p:cNvCxnSpPr>
                <a:cxnSpLocks/>
              </p:cNvCxnSpPr>
              <p:nvPr/>
            </p:nvCxnSpPr>
            <p:spPr>
              <a:xfrm flipV="1">
                <a:off x="2856564" y="1866447"/>
                <a:ext cx="936" cy="872314"/>
              </a:xfrm>
              <a:prstGeom prst="line">
                <a:avLst/>
              </a:prstGeom>
            </p:spPr>
            <p:style>
              <a:lnRef idx="1">
                <a:schemeClr val="dk1"/>
              </a:lnRef>
              <a:fillRef idx="0">
                <a:schemeClr val="dk1"/>
              </a:fillRef>
              <a:effectRef idx="0">
                <a:schemeClr val="dk1"/>
              </a:effectRef>
              <a:fontRef idx="minor">
                <a:schemeClr val="tx1"/>
              </a:fontRef>
            </p:style>
          </p:cxnSp>
          <p:cxnSp>
            <p:nvCxnSpPr>
              <p:cNvPr id="78" name="Straight Connector 77">
                <a:extLst>
                  <a:ext uri="{FF2B5EF4-FFF2-40B4-BE49-F238E27FC236}">
                    <a16:creationId xmlns:a16="http://schemas.microsoft.com/office/drawing/2014/main" id="{F766318B-E661-424A-9D99-E9EAE271700F}"/>
                  </a:ext>
                </a:extLst>
              </p:cNvPr>
              <p:cNvCxnSpPr>
                <a:cxnSpLocks/>
              </p:cNvCxnSpPr>
              <p:nvPr/>
            </p:nvCxnSpPr>
            <p:spPr>
              <a:xfrm flipH="1" flipV="1">
                <a:off x="2705100" y="1854657"/>
                <a:ext cx="3527" cy="761543"/>
              </a:xfrm>
              <a:prstGeom prst="line">
                <a:avLst/>
              </a:prstGeom>
            </p:spPr>
            <p:style>
              <a:lnRef idx="1">
                <a:schemeClr val="dk1"/>
              </a:lnRef>
              <a:fillRef idx="0">
                <a:schemeClr val="dk1"/>
              </a:fillRef>
              <a:effectRef idx="0">
                <a:schemeClr val="dk1"/>
              </a:effectRef>
              <a:fontRef idx="minor">
                <a:schemeClr val="tx1"/>
              </a:fontRef>
            </p:style>
          </p:cxnSp>
          <p:cxnSp>
            <p:nvCxnSpPr>
              <p:cNvPr id="79" name="Straight Connector 78">
                <a:extLst>
                  <a:ext uri="{FF2B5EF4-FFF2-40B4-BE49-F238E27FC236}">
                    <a16:creationId xmlns:a16="http://schemas.microsoft.com/office/drawing/2014/main" id="{0A94EE69-A80E-4B47-BBEC-E2F2799BF448}"/>
                  </a:ext>
                </a:extLst>
              </p:cNvPr>
              <p:cNvCxnSpPr>
                <a:cxnSpLocks/>
              </p:cNvCxnSpPr>
              <p:nvPr/>
            </p:nvCxnSpPr>
            <p:spPr>
              <a:xfrm flipH="1" flipV="1">
                <a:off x="2552701" y="1854654"/>
                <a:ext cx="8507" cy="617777"/>
              </a:xfrm>
              <a:prstGeom prst="line">
                <a:avLst/>
              </a:prstGeom>
            </p:spPr>
            <p:style>
              <a:lnRef idx="1">
                <a:schemeClr val="dk1"/>
              </a:lnRef>
              <a:fillRef idx="0">
                <a:schemeClr val="dk1"/>
              </a:fillRef>
              <a:effectRef idx="0">
                <a:schemeClr val="dk1"/>
              </a:effectRef>
              <a:fontRef idx="minor">
                <a:schemeClr val="tx1"/>
              </a:fontRef>
            </p:style>
          </p:cxnSp>
          <p:cxnSp>
            <p:nvCxnSpPr>
              <p:cNvPr id="80" name="Straight Connector 79">
                <a:extLst>
                  <a:ext uri="{FF2B5EF4-FFF2-40B4-BE49-F238E27FC236}">
                    <a16:creationId xmlns:a16="http://schemas.microsoft.com/office/drawing/2014/main" id="{F6B39C19-224F-47D8-AE8C-2D3E9A074FAD}"/>
                  </a:ext>
                </a:extLst>
              </p:cNvPr>
              <p:cNvCxnSpPr/>
              <p:nvPr/>
            </p:nvCxnSpPr>
            <p:spPr>
              <a:xfrm>
                <a:off x="2295525" y="2208439"/>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145FEBD0-FCE3-4DFD-885C-F4910CB9FAA9}"/>
                  </a:ext>
                </a:extLst>
              </p:cNvPr>
              <p:cNvCxnSpPr>
                <a:cxnSpLocks/>
              </p:cNvCxnSpPr>
              <p:nvPr/>
            </p:nvCxnSpPr>
            <p:spPr>
              <a:xfrm flipH="1" flipV="1">
                <a:off x="2276477" y="1866449"/>
                <a:ext cx="5062" cy="368979"/>
              </a:xfrm>
              <a:prstGeom prst="line">
                <a:avLst/>
              </a:prstGeom>
            </p:spPr>
            <p:style>
              <a:lnRef idx="1">
                <a:schemeClr val="dk1"/>
              </a:lnRef>
              <a:fillRef idx="0">
                <a:schemeClr val="dk1"/>
              </a:fillRef>
              <a:effectRef idx="0">
                <a:schemeClr val="dk1"/>
              </a:effectRef>
              <a:fontRef idx="minor">
                <a:schemeClr val="tx1"/>
              </a:fontRef>
            </p:style>
          </p:cxnSp>
          <p:cxnSp>
            <p:nvCxnSpPr>
              <p:cNvPr id="82" name="Straight Connector 81">
                <a:extLst>
                  <a:ext uri="{FF2B5EF4-FFF2-40B4-BE49-F238E27FC236}">
                    <a16:creationId xmlns:a16="http://schemas.microsoft.com/office/drawing/2014/main" id="{08477C32-E782-412E-A9F0-806BF34F33A5}"/>
                  </a:ext>
                </a:extLst>
              </p:cNvPr>
              <p:cNvCxnSpPr>
                <a:stCxn id="64" idx="3"/>
              </p:cNvCxnSpPr>
              <p:nvPr/>
            </p:nvCxnSpPr>
            <p:spPr>
              <a:xfrm flipH="1" flipV="1">
                <a:off x="2400300" y="1854653"/>
                <a:ext cx="8699" cy="489120"/>
              </a:xfrm>
              <a:prstGeom prst="line">
                <a:avLst/>
              </a:prstGeom>
            </p:spPr>
            <p:style>
              <a:lnRef idx="1">
                <a:schemeClr val="dk1"/>
              </a:lnRef>
              <a:fillRef idx="0">
                <a:schemeClr val="dk1"/>
              </a:fillRef>
              <a:effectRef idx="0">
                <a:schemeClr val="dk1"/>
              </a:effectRef>
              <a:fontRef idx="minor">
                <a:schemeClr val="tx1"/>
              </a:fontRef>
            </p:style>
          </p:cxnSp>
          <p:cxnSp>
            <p:nvCxnSpPr>
              <p:cNvPr id="85" name="Straight Connector 84">
                <a:extLst>
                  <a:ext uri="{FF2B5EF4-FFF2-40B4-BE49-F238E27FC236}">
                    <a16:creationId xmlns:a16="http://schemas.microsoft.com/office/drawing/2014/main" id="{ACE1EB4C-6BD3-48A2-997B-8AF0164FBEFD}"/>
                  </a:ext>
                </a:extLst>
              </p:cNvPr>
              <p:cNvCxnSpPr/>
              <p:nvPr/>
            </p:nvCxnSpPr>
            <p:spPr>
              <a:xfrm flipV="1">
                <a:off x="2133601" y="1866446"/>
                <a:ext cx="0" cy="239147"/>
              </a:xfrm>
              <a:prstGeom prst="line">
                <a:avLst/>
              </a:prstGeom>
            </p:spPr>
            <p:style>
              <a:lnRef idx="1">
                <a:schemeClr val="dk1"/>
              </a:lnRef>
              <a:fillRef idx="0">
                <a:schemeClr val="dk1"/>
              </a:fillRef>
              <a:effectRef idx="0">
                <a:schemeClr val="dk1"/>
              </a:effectRef>
              <a:fontRef idx="minor">
                <a:schemeClr val="tx1"/>
              </a:fontRef>
            </p:style>
          </p:cxnSp>
          <p:cxnSp>
            <p:nvCxnSpPr>
              <p:cNvPr id="88" name="Straight Connector 87">
                <a:extLst>
                  <a:ext uri="{FF2B5EF4-FFF2-40B4-BE49-F238E27FC236}">
                    <a16:creationId xmlns:a16="http://schemas.microsoft.com/office/drawing/2014/main" id="{A6C8609D-4F67-4A10-926D-B24FF26365C7}"/>
                  </a:ext>
                </a:extLst>
              </p:cNvPr>
              <p:cNvCxnSpPr>
                <a:cxnSpLocks/>
              </p:cNvCxnSpPr>
              <p:nvPr/>
            </p:nvCxnSpPr>
            <p:spPr>
              <a:xfrm flipV="1">
                <a:off x="2009775" y="1854653"/>
                <a:ext cx="0" cy="131366"/>
              </a:xfrm>
              <a:prstGeom prst="line">
                <a:avLst/>
              </a:prstGeom>
            </p:spPr>
            <p:style>
              <a:lnRef idx="1">
                <a:schemeClr val="dk1"/>
              </a:lnRef>
              <a:fillRef idx="0">
                <a:schemeClr val="dk1"/>
              </a:fillRef>
              <a:effectRef idx="0">
                <a:schemeClr val="dk1"/>
              </a:effectRef>
              <a:fontRef idx="minor">
                <a:schemeClr val="tx1"/>
              </a:fontRef>
            </p:style>
          </p:cxnSp>
        </p:grpSp>
        <p:grpSp>
          <p:nvGrpSpPr>
            <p:cNvPr id="89" name="Group 88">
              <a:extLst>
                <a:ext uri="{FF2B5EF4-FFF2-40B4-BE49-F238E27FC236}">
                  <a16:creationId xmlns:a16="http://schemas.microsoft.com/office/drawing/2014/main" id="{3DD161ED-7528-4A9D-9F4F-630600EBD707}"/>
                </a:ext>
              </a:extLst>
            </p:cNvPr>
            <p:cNvGrpSpPr/>
            <p:nvPr/>
          </p:nvGrpSpPr>
          <p:grpSpPr>
            <a:xfrm>
              <a:off x="33580964" y="16462946"/>
              <a:ext cx="2647950" cy="985981"/>
              <a:chOff x="1857374" y="4882722"/>
              <a:chExt cx="2647950" cy="985981"/>
            </a:xfrm>
          </p:grpSpPr>
          <p:sp>
            <p:nvSpPr>
              <p:cNvPr id="90" name="Trapezoid 89">
                <a:extLst>
                  <a:ext uri="{FF2B5EF4-FFF2-40B4-BE49-F238E27FC236}">
                    <a16:creationId xmlns:a16="http://schemas.microsoft.com/office/drawing/2014/main" id="{94DEB6D7-73E6-48A8-BA12-ED8AFDA38E8B}"/>
                  </a:ext>
                </a:extLst>
              </p:cNvPr>
              <p:cNvSpPr/>
              <p:nvPr/>
            </p:nvSpPr>
            <p:spPr>
              <a:xfrm rot="10800000">
                <a:off x="1857374" y="4890463"/>
                <a:ext cx="2647950" cy="978240"/>
              </a:xfrm>
              <a:prstGeom prst="trapezoid">
                <a:avLst>
                  <a:gd name="adj" fmla="val 112779"/>
                </a:avLst>
              </a:prstGeom>
              <a:solidFill>
                <a:schemeClr val="accent1">
                  <a:alpha val="4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 name="Straight Connector 91">
                <a:extLst>
                  <a:ext uri="{FF2B5EF4-FFF2-40B4-BE49-F238E27FC236}">
                    <a16:creationId xmlns:a16="http://schemas.microsoft.com/office/drawing/2014/main" id="{1DA5CB9D-E21A-45F5-B66A-3EAB7F1A0796}"/>
                  </a:ext>
                </a:extLst>
              </p:cNvPr>
              <p:cNvCxnSpPr>
                <a:cxnSpLocks/>
              </p:cNvCxnSpPr>
              <p:nvPr/>
            </p:nvCxnSpPr>
            <p:spPr>
              <a:xfrm>
                <a:off x="2836365" y="4890458"/>
                <a:ext cx="40398" cy="906242"/>
              </a:xfrm>
              <a:prstGeom prst="line">
                <a:avLst/>
              </a:prstGeom>
            </p:spPr>
            <p:style>
              <a:lnRef idx="1">
                <a:schemeClr val="dk1"/>
              </a:lnRef>
              <a:fillRef idx="0">
                <a:schemeClr val="dk1"/>
              </a:fillRef>
              <a:effectRef idx="0">
                <a:schemeClr val="dk1"/>
              </a:effectRef>
              <a:fontRef idx="minor">
                <a:schemeClr val="tx1"/>
              </a:fontRef>
            </p:style>
          </p:cxnSp>
          <p:cxnSp>
            <p:nvCxnSpPr>
              <p:cNvPr id="93" name="Straight Connector 92">
                <a:extLst>
                  <a:ext uri="{FF2B5EF4-FFF2-40B4-BE49-F238E27FC236}">
                    <a16:creationId xmlns:a16="http://schemas.microsoft.com/office/drawing/2014/main" id="{829CEAE1-FF8F-4908-88DF-F4487079A49C}"/>
                  </a:ext>
                </a:extLst>
              </p:cNvPr>
              <p:cNvCxnSpPr>
                <a:cxnSpLocks/>
              </p:cNvCxnSpPr>
              <p:nvPr/>
            </p:nvCxnSpPr>
            <p:spPr>
              <a:xfrm flipH="1">
                <a:off x="3117828" y="4902256"/>
                <a:ext cx="115536" cy="966447"/>
              </a:xfrm>
              <a:prstGeom prst="line">
                <a:avLst/>
              </a:prstGeom>
            </p:spPr>
            <p:style>
              <a:lnRef idx="1">
                <a:schemeClr val="dk1"/>
              </a:lnRef>
              <a:fillRef idx="0">
                <a:schemeClr val="dk1"/>
              </a:fillRef>
              <a:effectRef idx="0">
                <a:schemeClr val="dk1"/>
              </a:effectRef>
              <a:fontRef idx="minor">
                <a:schemeClr val="tx1"/>
              </a:fontRef>
            </p:style>
          </p:cxnSp>
          <p:cxnSp>
            <p:nvCxnSpPr>
              <p:cNvPr id="94" name="Straight Connector 93">
                <a:extLst>
                  <a:ext uri="{FF2B5EF4-FFF2-40B4-BE49-F238E27FC236}">
                    <a16:creationId xmlns:a16="http://schemas.microsoft.com/office/drawing/2014/main" id="{E6229221-7385-4B42-B7E9-83D89A61E13F}"/>
                  </a:ext>
                </a:extLst>
              </p:cNvPr>
              <p:cNvCxnSpPr>
                <a:cxnSpLocks/>
              </p:cNvCxnSpPr>
              <p:nvPr/>
            </p:nvCxnSpPr>
            <p:spPr>
              <a:xfrm flipH="1">
                <a:off x="3344254" y="4902256"/>
                <a:ext cx="136999" cy="960068"/>
              </a:xfrm>
              <a:prstGeom prst="line">
                <a:avLst/>
              </a:prstGeom>
            </p:spPr>
            <p:style>
              <a:lnRef idx="1">
                <a:schemeClr val="dk1"/>
              </a:lnRef>
              <a:fillRef idx="0">
                <a:schemeClr val="dk1"/>
              </a:fillRef>
              <a:effectRef idx="0">
                <a:schemeClr val="dk1"/>
              </a:effectRef>
              <a:fontRef idx="minor">
                <a:schemeClr val="tx1"/>
              </a:fontRef>
            </p:style>
          </p:cxnSp>
          <p:cxnSp>
            <p:nvCxnSpPr>
              <p:cNvPr id="95" name="Straight Connector 94">
                <a:extLst>
                  <a:ext uri="{FF2B5EF4-FFF2-40B4-BE49-F238E27FC236}">
                    <a16:creationId xmlns:a16="http://schemas.microsoft.com/office/drawing/2014/main" id="{F456ACCE-EFDA-4B58-ADEC-22DF268A0487}"/>
                  </a:ext>
                </a:extLst>
              </p:cNvPr>
              <p:cNvCxnSpPr>
                <a:cxnSpLocks/>
              </p:cNvCxnSpPr>
              <p:nvPr/>
            </p:nvCxnSpPr>
            <p:spPr>
              <a:xfrm flipH="1">
                <a:off x="3606440" y="4890462"/>
                <a:ext cx="187992" cy="792135"/>
              </a:xfrm>
              <a:prstGeom prst="line">
                <a:avLst/>
              </a:prstGeom>
            </p:spPr>
            <p:style>
              <a:lnRef idx="1">
                <a:schemeClr val="dk1"/>
              </a:lnRef>
              <a:fillRef idx="0">
                <a:schemeClr val="dk1"/>
              </a:fillRef>
              <a:effectRef idx="0">
                <a:schemeClr val="dk1"/>
              </a:effectRef>
              <a:fontRef idx="minor">
                <a:schemeClr val="tx1"/>
              </a:fontRef>
            </p:style>
          </p:cxnSp>
          <p:cxnSp>
            <p:nvCxnSpPr>
              <p:cNvPr id="96" name="Straight Connector 95">
                <a:extLst>
                  <a:ext uri="{FF2B5EF4-FFF2-40B4-BE49-F238E27FC236}">
                    <a16:creationId xmlns:a16="http://schemas.microsoft.com/office/drawing/2014/main" id="{C32F0E77-EE56-4AE0-B297-F02EF1FDC4F3}"/>
                  </a:ext>
                </a:extLst>
              </p:cNvPr>
              <p:cNvCxnSpPr>
                <a:cxnSpLocks/>
              </p:cNvCxnSpPr>
              <p:nvPr/>
            </p:nvCxnSpPr>
            <p:spPr>
              <a:xfrm flipH="1">
                <a:off x="3751708" y="4890461"/>
                <a:ext cx="201991" cy="664115"/>
              </a:xfrm>
              <a:prstGeom prst="line">
                <a:avLst/>
              </a:prstGeom>
            </p:spPr>
            <p:style>
              <a:lnRef idx="1">
                <a:schemeClr val="dk1"/>
              </a:lnRef>
              <a:fillRef idx="0">
                <a:schemeClr val="dk1"/>
              </a:fillRef>
              <a:effectRef idx="0">
                <a:schemeClr val="dk1"/>
              </a:effectRef>
              <a:fontRef idx="minor">
                <a:schemeClr val="tx1"/>
              </a:fontRef>
            </p:style>
          </p:cxnSp>
          <p:cxnSp>
            <p:nvCxnSpPr>
              <p:cNvPr id="97" name="Straight Connector 96">
                <a:extLst>
                  <a:ext uri="{FF2B5EF4-FFF2-40B4-BE49-F238E27FC236}">
                    <a16:creationId xmlns:a16="http://schemas.microsoft.com/office/drawing/2014/main" id="{EC977F2E-560C-4620-BBB5-F3F66A00F5C6}"/>
                  </a:ext>
                </a:extLst>
              </p:cNvPr>
              <p:cNvCxnSpPr>
                <a:cxnSpLocks/>
              </p:cNvCxnSpPr>
              <p:nvPr/>
            </p:nvCxnSpPr>
            <p:spPr>
              <a:xfrm flipH="1">
                <a:off x="4077079" y="4890459"/>
                <a:ext cx="184687" cy="364000"/>
              </a:xfrm>
              <a:prstGeom prst="line">
                <a:avLst/>
              </a:prstGeom>
            </p:spPr>
            <p:style>
              <a:lnRef idx="1">
                <a:schemeClr val="dk1"/>
              </a:lnRef>
              <a:fillRef idx="0">
                <a:schemeClr val="dk1"/>
              </a:fillRef>
              <a:effectRef idx="0">
                <a:schemeClr val="dk1"/>
              </a:effectRef>
              <a:fontRef idx="minor">
                <a:schemeClr val="tx1"/>
              </a:fontRef>
            </p:style>
          </p:cxnSp>
          <p:cxnSp>
            <p:nvCxnSpPr>
              <p:cNvPr id="99" name="Straight Connector 98">
                <a:extLst>
                  <a:ext uri="{FF2B5EF4-FFF2-40B4-BE49-F238E27FC236}">
                    <a16:creationId xmlns:a16="http://schemas.microsoft.com/office/drawing/2014/main" id="{168B2301-D136-4142-BB08-8EF83DB4E6C6}"/>
                  </a:ext>
                </a:extLst>
              </p:cNvPr>
              <p:cNvCxnSpPr>
                <a:cxnSpLocks/>
              </p:cNvCxnSpPr>
              <p:nvPr/>
            </p:nvCxnSpPr>
            <p:spPr>
              <a:xfrm flipV="1">
                <a:off x="3228717" y="4890462"/>
                <a:ext cx="126441" cy="978241"/>
              </a:xfrm>
              <a:prstGeom prst="line">
                <a:avLst/>
              </a:prstGeom>
            </p:spPr>
            <p:style>
              <a:lnRef idx="1">
                <a:schemeClr val="dk1"/>
              </a:lnRef>
              <a:fillRef idx="0">
                <a:schemeClr val="dk1"/>
              </a:fillRef>
              <a:effectRef idx="0">
                <a:schemeClr val="dk1"/>
              </a:effectRef>
              <a:fontRef idx="minor">
                <a:schemeClr val="tx1"/>
              </a:fontRef>
            </p:style>
          </p:cxnSp>
          <p:cxnSp>
            <p:nvCxnSpPr>
              <p:cNvPr id="100" name="Straight Connector 99">
                <a:extLst>
                  <a:ext uri="{FF2B5EF4-FFF2-40B4-BE49-F238E27FC236}">
                    <a16:creationId xmlns:a16="http://schemas.microsoft.com/office/drawing/2014/main" id="{93068A02-436D-458B-B01A-D2BB0AC1FC15}"/>
                  </a:ext>
                </a:extLst>
              </p:cNvPr>
              <p:cNvCxnSpPr>
                <a:cxnSpLocks/>
              </p:cNvCxnSpPr>
              <p:nvPr/>
            </p:nvCxnSpPr>
            <p:spPr>
              <a:xfrm flipV="1">
                <a:off x="3466047" y="4902256"/>
                <a:ext cx="165529" cy="911364"/>
              </a:xfrm>
              <a:prstGeom prst="line">
                <a:avLst/>
              </a:prstGeom>
            </p:spPr>
            <p:style>
              <a:lnRef idx="1">
                <a:schemeClr val="dk1"/>
              </a:lnRef>
              <a:fillRef idx="0">
                <a:schemeClr val="dk1"/>
              </a:fillRef>
              <a:effectRef idx="0">
                <a:schemeClr val="dk1"/>
              </a:effectRef>
              <a:fontRef idx="minor">
                <a:schemeClr val="tx1"/>
              </a:fontRef>
            </p:style>
          </p:cxnSp>
          <p:cxnSp>
            <p:nvCxnSpPr>
              <p:cNvPr id="102" name="Straight Connector 101">
                <a:extLst>
                  <a:ext uri="{FF2B5EF4-FFF2-40B4-BE49-F238E27FC236}">
                    <a16:creationId xmlns:a16="http://schemas.microsoft.com/office/drawing/2014/main" id="{B9309D58-C653-4C95-9D5F-22E9600D8C7E}"/>
                  </a:ext>
                </a:extLst>
              </p:cNvPr>
              <p:cNvCxnSpPr>
                <a:cxnSpLocks/>
              </p:cNvCxnSpPr>
              <p:nvPr/>
            </p:nvCxnSpPr>
            <p:spPr>
              <a:xfrm flipV="1">
                <a:off x="3908019" y="4890460"/>
                <a:ext cx="213923" cy="524246"/>
              </a:xfrm>
              <a:prstGeom prst="line">
                <a:avLst/>
              </a:prstGeom>
            </p:spPr>
            <p:style>
              <a:lnRef idx="1">
                <a:schemeClr val="dk1"/>
              </a:lnRef>
              <a:fillRef idx="0">
                <a:schemeClr val="dk1"/>
              </a:fillRef>
              <a:effectRef idx="0">
                <a:schemeClr val="dk1"/>
              </a:effectRef>
              <a:fontRef idx="minor">
                <a:schemeClr val="tx1"/>
              </a:fontRef>
            </p:style>
          </p:cxnSp>
          <p:cxnSp>
            <p:nvCxnSpPr>
              <p:cNvPr id="103" name="Straight Connector 102">
                <a:extLst>
                  <a:ext uri="{FF2B5EF4-FFF2-40B4-BE49-F238E27FC236}">
                    <a16:creationId xmlns:a16="http://schemas.microsoft.com/office/drawing/2014/main" id="{A5AAEF5C-3A1F-4C26-9D2B-5D7A8609A08F}"/>
                  </a:ext>
                </a:extLst>
              </p:cNvPr>
              <p:cNvCxnSpPr>
                <a:cxnSpLocks/>
              </p:cNvCxnSpPr>
              <p:nvPr/>
            </p:nvCxnSpPr>
            <p:spPr>
              <a:xfrm flipV="1">
                <a:off x="3030922" y="4902257"/>
                <a:ext cx="76556" cy="960067"/>
              </a:xfrm>
              <a:prstGeom prst="line">
                <a:avLst/>
              </a:prstGeom>
            </p:spPr>
            <p:style>
              <a:lnRef idx="1">
                <a:schemeClr val="dk1"/>
              </a:lnRef>
              <a:fillRef idx="0">
                <a:schemeClr val="dk1"/>
              </a:fillRef>
              <a:effectRef idx="0">
                <a:schemeClr val="dk1"/>
              </a:effectRef>
              <a:fontRef idx="minor">
                <a:schemeClr val="tx1"/>
              </a:fontRef>
            </p:style>
          </p:cxnSp>
          <p:cxnSp>
            <p:nvCxnSpPr>
              <p:cNvPr id="104" name="Straight Connector 103">
                <a:extLst>
                  <a:ext uri="{FF2B5EF4-FFF2-40B4-BE49-F238E27FC236}">
                    <a16:creationId xmlns:a16="http://schemas.microsoft.com/office/drawing/2014/main" id="{B1222185-D830-40D3-8632-9AA3F639EF1C}"/>
                  </a:ext>
                </a:extLst>
              </p:cNvPr>
              <p:cNvCxnSpPr>
                <a:cxnSpLocks/>
              </p:cNvCxnSpPr>
              <p:nvPr/>
            </p:nvCxnSpPr>
            <p:spPr>
              <a:xfrm flipH="1" flipV="1">
                <a:off x="2717292" y="4890460"/>
                <a:ext cx="56591" cy="821179"/>
              </a:xfrm>
              <a:prstGeom prst="line">
                <a:avLst/>
              </a:prstGeom>
            </p:spPr>
            <p:style>
              <a:lnRef idx="1">
                <a:schemeClr val="dk1"/>
              </a:lnRef>
              <a:fillRef idx="0">
                <a:schemeClr val="dk1"/>
              </a:fillRef>
              <a:effectRef idx="0">
                <a:schemeClr val="dk1"/>
              </a:effectRef>
              <a:fontRef idx="minor">
                <a:schemeClr val="tx1"/>
              </a:fontRef>
            </p:style>
          </p:cxnSp>
          <p:cxnSp>
            <p:nvCxnSpPr>
              <p:cNvPr id="106" name="Straight Connector 105">
                <a:extLst>
                  <a:ext uri="{FF2B5EF4-FFF2-40B4-BE49-F238E27FC236}">
                    <a16:creationId xmlns:a16="http://schemas.microsoft.com/office/drawing/2014/main" id="{E831F5DD-ABCC-4F8F-A80E-B4E7D353DC46}"/>
                  </a:ext>
                </a:extLst>
              </p:cNvPr>
              <p:cNvCxnSpPr>
                <a:cxnSpLocks/>
              </p:cNvCxnSpPr>
              <p:nvPr/>
            </p:nvCxnSpPr>
            <p:spPr>
              <a:xfrm flipH="1" flipV="1">
                <a:off x="2568188" y="4890460"/>
                <a:ext cx="95485" cy="701622"/>
              </a:xfrm>
              <a:prstGeom prst="line">
                <a:avLst/>
              </a:prstGeom>
            </p:spPr>
            <p:style>
              <a:lnRef idx="1">
                <a:schemeClr val="dk1"/>
              </a:lnRef>
              <a:fillRef idx="0">
                <a:schemeClr val="dk1"/>
              </a:fillRef>
              <a:effectRef idx="0">
                <a:schemeClr val="dk1"/>
              </a:effectRef>
              <a:fontRef idx="minor">
                <a:schemeClr val="tx1"/>
              </a:fontRef>
            </p:style>
          </p:cxnSp>
          <p:cxnSp>
            <p:nvCxnSpPr>
              <p:cNvPr id="107" name="Straight Connector 106">
                <a:extLst>
                  <a:ext uri="{FF2B5EF4-FFF2-40B4-BE49-F238E27FC236}">
                    <a16:creationId xmlns:a16="http://schemas.microsoft.com/office/drawing/2014/main" id="{BD8E742E-5B2A-4B0D-B07E-A30150B60D51}"/>
                  </a:ext>
                </a:extLst>
              </p:cNvPr>
              <p:cNvCxnSpPr>
                <a:cxnSpLocks/>
              </p:cNvCxnSpPr>
              <p:nvPr/>
            </p:nvCxnSpPr>
            <p:spPr>
              <a:xfrm flipH="1" flipV="1">
                <a:off x="2422200" y="4902256"/>
                <a:ext cx="92370" cy="580827"/>
              </a:xfrm>
              <a:prstGeom prst="line">
                <a:avLst/>
              </a:prstGeom>
            </p:spPr>
            <p:style>
              <a:lnRef idx="1">
                <a:schemeClr val="dk1"/>
              </a:lnRef>
              <a:fillRef idx="0">
                <a:schemeClr val="dk1"/>
              </a:fillRef>
              <a:effectRef idx="0">
                <a:schemeClr val="dk1"/>
              </a:effectRef>
              <a:fontRef idx="minor">
                <a:schemeClr val="tx1"/>
              </a:fontRef>
            </p:style>
          </p:cxnSp>
          <p:cxnSp>
            <p:nvCxnSpPr>
              <p:cNvPr id="108" name="Straight Connector 107">
                <a:extLst>
                  <a:ext uri="{FF2B5EF4-FFF2-40B4-BE49-F238E27FC236}">
                    <a16:creationId xmlns:a16="http://schemas.microsoft.com/office/drawing/2014/main" id="{E640E454-8943-4CD3-A16F-0111744C17E6}"/>
                  </a:ext>
                </a:extLst>
              </p:cNvPr>
              <p:cNvCxnSpPr>
                <a:cxnSpLocks/>
              </p:cNvCxnSpPr>
              <p:nvPr/>
            </p:nvCxnSpPr>
            <p:spPr>
              <a:xfrm flipH="1" flipV="1">
                <a:off x="2292900" y="4884084"/>
                <a:ext cx="70177" cy="468255"/>
              </a:xfrm>
              <a:prstGeom prst="line">
                <a:avLst/>
              </a:prstGeom>
            </p:spPr>
            <p:style>
              <a:lnRef idx="1">
                <a:schemeClr val="dk1"/>
              </a:lnRef>
              <a:fillRef idx="0">
                <a:schemeClr val="dk1"/>
              </a:fillRef>
              <a:effectRef idx="0">
                <a:schemeClr val="dk1"/>
              </a:effectRef>
              <a:fontRef idx="minor">
                <a:schemeClr val="tx1"/>
              </a:fontRef>
            </p:style>
          </p:cxnSp>
          <p:cxnSp>
            <p:nvCxnSpPr>
              <p:cNvPr id="111" name="Straight Connector 110">
                <a:extLst>
                  <a:ext uri="{FF2B5EF4-FFF2-40B4-BE49-F238E27FC236}">
                    <a16:creationId xmlns:a16="http://schemas.microsoft.com/office/drawing/2014/main" id="{71BACB40-F271-4525-825C-68D382EAAFDD}"/>
                  </a:ext>
                </a:extLst>
              </p:cNvPr>
              <p:cNvCxnSpPr>
                <a:cxnSpLocks/>
              </p:cNvCxnSpPr>
              <p:nvPr/>
            </p:nvCxnSpPr>
            <p:spPr>
              <a:xfrm flipH="1" flipV="1">
                <a:off x="2056880" y="4890461"/>
                <a:ext cx="55346" cy="227750"/>
              </a:xfrm>
              <a:prstGeom prst="line">
                <a:avLst/>
              </a:prstGeom>
            </p:spPr>
            <p:style>
              <a:lnRef idx="1">
                <a:schemeClr val="dk1"/>
              </a:lnRef>
              <a:fillRef idx="0">
                <a:schemeClr val="dk1"/>
              </a:fillRef>
              <a:effectRef idx="0">
                <a:schemeClr val="dk1"/>
              </a:effectRef>
              <a:fontRef idx="minor">
                <a:schemeClr val="tx1"/>
              </a:fontRef>
            </p:style>
          </p:cxnSp>
          <p:cxnSp>
            <p:nvCxnSpPr>
              <p:cNvPr id="113" name="Straight Connector 112">
                <a:extLst>
                  <a:ext uri="{FF2B5EF4-FFF2-40B4-BE49-F238E27FC236}">
                    <a16:creationId xmlns:a16="http://schemas.microsoft.com/office/drawing/2014/main" id="{B9B4A9A2-78A0-4FD9-8C7B-A4CC7041C66C}"/>
                  </a:ext>
                </a:extLst>
              </p:cNvPr>
              <p:cNvCxnSpPr>
                <a:cxnSpLocks/>
              </p:cNvCxnSpPr>
              <p:nvPr/>
            </p:nvCxnSpPr>
            <p:spPr>
              <a:xfrm flipH="1" flipV="1">
                <a:off x="2175206" y="4890460"/>
                <a:ext cx="42023" cy="332599"/>
              </a:xfrm>
              <a:prstGeom prst="line">
                <a:avLst/>
              </a:prstGeom>
            </p:spPr>
            <p:style>
              <a:lnRef idx="1">
                <a:schemeClr val="dk1"/>
              </a:lnRef>
              <a:fillRef idx="0">
                <a:schemeClr val="dk1"/>
              </a:fillRef>
              <a:effectRef idx="0">
                <a:schemeClr val="dk1"/>
              </a:effectRef>
              <a:fontRef idx="minor">
                <a:schemeClr val="tx1"/>
              </a:fontRef>
            </p:style>
          </p:cxnSp>
          <p:cxnSp>
            <p:nvCxnSpPr>
              <p:cNvPr id="114" name="Straight Connector 113">
                <a:extLst>
                  <a:ext uri="{FF2B5EF4-FFF2-40B4-BE49-F238E27FC236}">
                    <a16:creationId xmlns:a16="http://schemas.microsoft.com/office/drawing/2014/main" id="{1D655B89-D5E0-4C2C-A66D-A0DBFFFBDC4E}"/>
                  </a:ext>
                </a:extLst>
              </p:cNvPr>
              <p:cNvCxnSpPr>
                <a:cxnSpLocks/>
              </p:cNvCxnSpPr>
              <p:nvPr/>
            </p:nvCxnSpPr>
            <p:spPr>
              <a:xfrm flipH="1" flipV="1">
                <a:off x="1975326" y="4882722"/>
                <a:ext cx="50064" cy="152345"/>
              </a:xfrm>
              <a:prstGeom prst="line">
                <a:avLst/>
              </a:prstGeom>
            </p:spPr>
            <p:style>
              <a:lnRef idx="1">
                <a:schemeClr val="dk1"/>
              </a:lnRef>
              <a:fillRef idx="0">
                <a:schemeClr val="dk1"/>
              </a:fillRef>
              <a:effectRef idx="0">
                <a:schemeClr val="dk1"/>
              </a:effectRef>
              <a:fontRef idx="minor">
                <a:schemeClr val="tx1"/>
              </a:fontRef>
            </p:style>
          </p:cxnSp>
          <p:cxnSp>
            <p:nvCxnSpPr>
              <p:cNvPr id="115" name="Straight Connector 114">
                <a:extLst>
                  <a:ext uri="{FF2B5EF4-FFF2-40B4-BE49-F238E27FC236}">
                    <a16:creationId xmlns:a16="http://schemas.microsoft.com/office/drawing/2014/main" id="{822CCF1B-1A99-4041-950D-A72B3B53AB7C}"/>
                  </a:ext>
                </a:extLst>
              </p:cNvPr>
              <p:cNvCxnSpPr>
                <a:cxnSpLocks/>
              </p:cNvCxnSpPr>
              <p:nvPr/>
            </p:nvCxnSpPr>
            <p:spPr>
              <a:xfrm flipH="1">
                <a:off x="4210052" y="4890458"/>
                <a:ext cx="175094" cy="262125"/>
              </a:xfrm>
              <a:prstGeom prst="line">
                <a:avLst/>
              </a:prstGeom>
            </p:spPr>
            <p:style>
              <a:lnRef idx="1">
                <a:schemeClr val="dk1"/>
              </a:lnRef>
              <a:fillRef idx="0">
                <a:schemeClr val="dk1"/>
              </a:fillRef>
              <a:effectRef idx="0">
                <a:schemeClr val="dk1"/>
              </a:effectRef>
              <a:fontRef idx="minor">
                <a:schemeClr val="tx1"/>
              </a:fontRef>
            </p:style>
          </p:cxnSp>
          <p:cxnSp>
            <p:nvCxnSpPr>
              <p:cNvPr id="117" name="Straight Connector 116">
                <a:extLst>
                  <a:ext uri="{FF2B5EF4-FFF2-40B4-BE49-F238E27FC236}">
                    <a16:creationId xmlns:a16="http://schemas.microsoft.com/office/drawing/2014/main" id="{4348D211-B050-4EDA-B317-ECB0E12097D3}"/>
                  </a:ext>
                </a:extLst>
              </p:cNvPr>
              <p:cNvCxnSpPr>
                <a:cxnSpLocks/>
              </p:cNvCxnSpPr>
              <p:nvPr/>
            </p:nvCxnSpPr>
            <p:spPr>
              <a:xfrm flipV="1">
                <a:off x="2952607" y="4902256"/>
                <a:ext cx="26051" cy="960068"/>
              </a:xfrm>
              <a:prstGeom prst="line">
                <a:avLst/>
              </a:prstGeom>
            </p:spPr>
            <p:style>
              <a:lnRef idx="1">
                <a:schemeClr val="dk1"/>
              </a:lnRef>
              <a:fillRef idx="0">
                <a:schemeClr val="dk1"/>
              </a:fillRef>
              <a:effectRef idx="0">
                <a:schemeClr val="dk1"/>
              </a:effectRef>
              <a:fontRef idx="minor">
                <a:schemeClr val="tx1"/>
              </a:fontRef>
            </p:style>
          </p:cxnSp>
        </p:grpSp>
        <p:grpSp>
          <p:nvGrpSpPr>
            <p:cNvPr id="118" name="Group 117">
              <a:extLst>
                <a:ext uri="{FF2B5EF4-FFF2-40B4-BE49-F238E27FC236}">
                  <a16:creationId xmlns:a16="http://schemas.microsoft.com/office/drawing/2014/main" id="{03303835-2B1E-4F2B-A38B-106081B46315}"/>
                </a:ext>
              </a:extLst>
            </p:cNvPr>
            <p:cNvGrpSpPr/>
            <p:nvPr/>
          </p:nvGrpSpPr>
          <p:grpSpPr>
            <a:xfrm>
              <a:off x="33552389" y="14952780"/>
              <a:ext cx="2647950" cy="992362"/>
              <a:chOff x="1828799" y="3372556"/>
              <a:chExt cx="2647950" cy="992362"/>
            </a:xfrm>
          </p:grpSpPr>
          <p:sp>
            <p:nvSpPr>
              <p:cNvPr id="119" name="Trapezoid 118">
                <a:extLst>
                  <a:ext uri="{FF2B5EF4-FFF2-40B4-BE49-F238E27FC236}">
                    <a16:creationId xmlns:a16="http://schemas.microsoft.com/office/drawing/2014/main" id="{B82E70E5-7003-4230-B085-0FB4B5767C4B}"/>
                  </a:ext>
                </a:extLst>
              </p:cNvPr>
              <p:cNvSpPr/>
              <p:nvPr/>
            </p:nvSpPr>
            <p:spPr>
              <a:xfrm rot="10800000">
                <a:off x="1828799" y="3378937"/>
                <a:ext cx="2647950" cy="978240"/>
              </a:xfrm>
              <a:prstGeom prst="trapezoid">
                <a:avLst>
                  <a:gd name="adj" fmla="val 112779"/>
                </a:avLst>
              </a:prstGeom>
              <a:solidFill>
                <a:schemeClr val="accent1">
                  <a:alpha val="4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0" name="Straight Connector 119">
                <a:extLst>
                  <a:ext uri="{FF2B5EF4-FFF2-40B4-BE49-F238E27FC236}">
                    <a16:creationId xmlns:a16="http://schemas.microsoft.com/office/drawing/2014/main" id="{F26EDA36-A777-438D-8098-5EF0C214F403}"/>
                  </a:ext>
                </a:extLst>
              </p:cNvPr>
              <p:cNvCxnSpPr/>
              <p:nvPr/>
            </p:nvCxnSpPr>
            <p:spPr>
              <a:xfrm>
                <a:off x="2266950" y="3732723"/>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EC986960-E2A4-4C06-BA2B-6307877D145A}"/>
                  </a:ext>
                </a:extLst>
              </p:cNvPr>
              <p:cNvCxnSpPr>
                <a:cxnSpLocks/>
              </p:cNvCxnSpPr>
              <p:nvPr/>
            </p:nvCxnSpPr>
            <p:spPr>
              <a:xfrm>
                <a:off x="3024951" y="3378937"/>
                <a:ext cx="63912" cy="985981"/>
              </a:xfrm>
              <a:prstGeom prst="line">
                <a:avLst/>
              </a:prstGeom>
            </p:spPr>
            <p:style>
              <a:lnRef idx="1">
                <a:schemeClr val="dk1"/>
              </a:lnRef>
              <a:fillRef idx="0">
                <a:schemeClr val="dk1"/>
              </a:fillRef>
              <a:effectRef idx="0">
                <a:schemeClr val="dk1"/>
              </a:effectRef>
              <a:fontRef idx="minor">
                <a:schemeClr val="tx1"/>
              </a:fontRef>
            </p:style>
          </p:cxnSp>
          <p:cxnSp>
            <p:nvCxnSpPr>
              <p:cNvPr id="122" name="Straight Connector 121">
                <a:extLst>
                  <a:ext uri="{FF2B5EF4-FFF2-40B4-BE49-F238E27FC236}">
                    <a16:creationId xmlns:a16="http://schemas.microsoft.com/office/drawing/2014/main" id="{DD02202E-513A-4ADB-B9A9-318A06563BB9}"/>
                  </a:ext>
                </a:extLst>
              </p:cNvPr>
              <p:cNvCxnSpPr>
                <a:cxnSpLocks/>
              </p:cNvCxnSpPr>
              <p:nvPr/>
            </p:nvCxnSpPr>
            <p:spPr>
              <a:xfrm flipH="1">
                <a:off x="3322868" y="3381288"/>
                <a:ext cx="108376" cy="969511"/>
              </a:xfrm>
              <a:prstGeom prst="line">
                <a:avLst/>
              </a:prstGeom>
            </p:spPr>
            <p:style>
              <a:lnRef idx="1">
                <a:schemeClr val="dk1"/>
              </a:lnRef>
              <a:fillRef idx="0">
                <a:schemeClr val="dk1"/>
              </a:fillRef>
              <a:effectRef idx="0">
                <a:schemeClr val="dk1"/>
              </a:effectRef>
              <a:fontRef idx="minor">
                <a:schemeClr val="tx1"/>
              </a:fontRef>
            </p:style>
          </p:cxnSp>
          <p:cxnSp>
            <p:nvCxnSpPr>
              <p:cNvPr id="123" name="Straight Connector 122">
                <a:extLst>
                  <a:ext uri="{FF2B5EF4-FFF2-40B4-BE49-F238E27FC236}">
                    <a16:creationId xmlns:a16="http://schemas.microsoft.com/office/drawing/2014/main" id="{E45B9A12-2C0E-40EF-AAFE-21AA12FE36A8}"/>
                  </a:ext>
                </a:extLst>
              </p:cNvPr>
              <p:cNvCxnSpPr>
                <a:cxnSpLocks/>
              </p:cNvCxnSpPr>
              <p:nvPr/>
            </p:nvCxnSpPr>
            <p:spPr>
              <a:xfrm flipH="1">
                <a:off x="3548788" y="3384352"/>
                <a:ext cx="124684" cy="832975"/>
              </a:xfrm>
              <a:prstGeom prst="line">
                <a:avLst/>
              </a:prstGeom>
            </p:spPr>
            <p:style>
              <a:lnRef idx="1">
                <a:schemeClr val="dk1"/>
              </a:lnRef>
              <a:fillRef idx="0">
                <a:schemeClr val="dk1"/>
              </a:fillRef>
              <a:effectRef idx="0">
                <a:schemeClr val="dk1"/>
              </a:effectRef>
              <a:fontRef idx="minor">
                <a:schemeClr val="tx1"/>
              </a:fontRef>
            </p:style>
          </p:cxnSp>
          <p:cxnSp>
            <p:nvCxnSpPr>
              <p:cNvPr id="124" name="Straight Connector 123">
                <a:extLst>
                  <a:ext uri="{FF2B5EF4-FFF2-40B4-BE49-F238E27FC236}">
                    <a16:creationId xmlns:a16="http://schemas.microsoft.com/office/drawing/2014/main" id="{B6FDCD2F-D89A-4AF5-981D-6F64AD1FE502}"/>
                  </a:ext>
                </a:extLst>
              </p:cNvPr>
              <p:cNvCxnSpPr>
                <a:cxnSpLocks/>
              </p:cNvCxnSpPr>
              <p:nvPr/>
            </p:nvCxnSpPr>
            <p:spPr>
              <a:xfrm flipH="1">
                <a:off x="3803398" y="3372558"/>
                <a:ext cx="183252" cy="607082"/>
              </a:xfrm>
              <a:prstGeom prst="line">
                <a:avLst/>
              </a:prstGeom>
            </p:spPr>
            <p:style>
              <a:lnRef idx="1">
                <a:schemeClr val="dk1"/>
              </a:lnRef>
              <a:fillRef idx="0">
                <a:schemeClr val="dk1"/>
              </a:fillRef>
              <a:effectRef idx="0">
                <a:schemeClr val="dk1"/>
              </a:effectRef>
              <a:fontRef idx="minor">
                <a:schemeClr val="tx1"/>
              </a:fontRef>
            </p:style>
          </p:cxnSp>
          <p:cxnSp>
            <p:nvCxnSpPr>
              <p:cNvPr id="125" name="Straight Connector 124">
                <a:extLst>
                  <a:ext uri="{FF2B5EF4-FFF2-40B4-BE49-F238E27FC236}">
                    <a16:creationId xmlns:a16="http://schemas.microsoft.com/office/drawing/2014/main" id="{B1B0F663-DC6B-4657-92F0-9917045428A8}"/>
                  </a:ext>
                </a:extLst>
              </p:cNvPr>
              <p:cNvCxnSpPr>
                <a:cxnSpLocks/>
                <a:endCxn id="119" idx="1"/>
              </p:cNvCxnSpPr>
              <p:nvPr/>
            </p:nvCxnSpPr>
            <p:spPr>
              <a:xfrm flipH="1">
                <a:off x="3925124" y="3372557"/>
                <a:ext cx="220794" cy="495500"/>
              </a:xfrm>
              <a:prstGeom prst="line">
                <a:avLst/>
              </a:prstGeom>
            </p:spPr>
            <p:style>
              <a:lnRef idx="1">
                <a:schemeClr val="dk1"/>
              </a:lnRef>
              <a:fillRef idx="0">
                <a:schemeClr val="dk1"/>
              </a:fillRef>
              <a:effectRef idx="0">
                <a:schemeClr val="dk1"/>
              </a:effectRef>
              <a:fontRef idx="minor">
                <a:schemeClr val="tx1"/>
              </a:fontRef>
            </p:style>
          </p:cxnSp>
          <p:cxnSp>
            <p:nvCxnSpPr>
              <p:cNvPr id="136" name="Straight Connector 135">
                <a:extLst>
                  <a:ext uri="{FF2B5EF4-FFF2-40B4-BE49-F238E27FC236}">
                    <a16:creationId xmlns:a16="http://schemas.microsoft.com/office/drawing/2014/main" id="{F3D141FB-7C57-4751-8F57-9C798413A8D1}"/>
                  </a:ext>
                </a:extLst>
              </p:cNvPr>
              <p:cNvCxnSpPr>
                <a:cxnSpLocks/>
              </p:cNvCxnSpPr>
              <p:nvPr/>
            </p:nvCxnSpPr>
            <p:spPr>
              <a:xfrm flipH="1">
                <a:off x="4245611" y="3377628"/>
                <a:ext cx="144121" cy="205883"/>
              </a:xfrm>
              <a:prstGeom prst="line">
                <a:avLst/>
              </a:prstGeom>
            </p:spPr>
            <p:style>
              <a:lnRef idx="1">
                <a:schemeClr val="dk1"/>
              </a:lnRef>
              <a:fillRef idx="0">
                <a:schemeClr val="dk1"/>
              </a:fillRef>
              <a:effectRef idx="0">
                <a:schemeClr val="dk1"/>
              </a:effectRef>
              <a:fontRef idx="minor">
                <a:schemeClr val="tx1"/>
              </a:fontRef>
            </p:style>
          </p:cxnSp>
          <p:cxnSp>
            <p:nvCxnSpPr>
              <p:cNvPr id="137" name="Straight Connector 136">
                <a:extLst>
                  <a:ext uri="{FF2B5EF4-FFF2-40B4-BE49-F238E27FC236}">
                    <a16:creationId xmlns:a16="http://schemas.microsoft.com/office/drawing/2014/main" id="{0367569A-8A94-43A5-857F-76D99E6F3FFF}"/>
                  </a:ext>
                </a:extLst>
              </p:cNvPr>
              <p:cNvCxnSpPr>
                <a:cxnSpLocks/>
              </p:cNvCxnSpPr>
              <p:nvPr/>
            </p:nvCxnSpPr>
            <p:spPr>
              <a:xfrm flipV="1">
                <a:off x="3433818" y="3372559"/>
                <a:ext cx="113558" cy="923157"/>
              </a:xfrm>
              <a:prstGeom prst="line">
                <a:avLst/>
              </a:prstGeom>
            </p:spPr>
            <p:style>
              <a:lnRef idx="1">
                <a:schemeClr val="dk1"/>
              </a:lnRef>
              <a:fillRef idx="0">
                <a:schemeClr val="dk1"/>
              </a:fillRef>
              <a:effectRef idx="0">
                <a:schemeClr val="dk1"/>
              </a:effectRef>
              <a:fontRef idx="minor">
                <a:schemeClr val="tx1"/>
              </a:fontRef>
            </p:style>
          </p:cxnSp>
          <p:cxnSp>
            <p:nvCxnSpPr>
              <p:cNvPr id="139" name="Straight Connector 138">
                <a:extLst>
                  <a:ext uri="{FF2B5EF4-FFF2-40B4-BE49-F238E27FC236}">
                    <a16:creationId xmlns:a16="http://schemas.microsoft.com/office/drawing/2014/main" id="{6263532B-5C8C-4527-9A87-F33ED967727A}"/>
                  </a:ext>
                </a:extLst>
              </p:cNvPr>
              <p:cNvCxnSpPr>
                <a:cxnSpLocks/>
              </p:cNvCxnSpPr>
              <p:nvPr/>
            </p:nvCxnSpPr>
            <p:spPr>
              <a:xfrm flipV="1">
                <a:off x="3685071" y="3384352"/>
                <a:ext cx="138723" cy="700453"/>
              </a:xfrm>
              <a:prstGeom prst="line">
                <a:avLst/>
              </a:prstGeom>
            </p:spPr>
            <p:style>
              <a:lnRef idx="1">
                <a:schemeClr val="dk1"/>
              </a:lnRef>
              <a:fillRef idx="0">
                <a:schemeClr val="dk1"/>
              </a:fillRef>
              <a:effectRef idx="0">
                <a:schemeClr val="dk1"/>
              </a:effectRef>
              <a:fontRef idx="minor">
                <a:schemeClr val="tx1"/>
              </a:fontRef>
            </p:style>
          </p:cxnSp>
          <p:cxnSp>
            <p:nvCxnSpPr>
              <p:cNvPr id="140" name="Straight Connector 139">
                <a:extLst>
                  <a:ext uri="{FF2B5EF4-FFF2-40B4-BE49-F238E27FC236}">
                    <a16:creationId xmlns:a16="http://schemas.microsoft.com/office/drawing/2014/main" id="{BC30556C-643C-4D86-9B08-0D31523F2D60}"/>
                  </a:ext>
                </a:extLst>
              </p:cNvPr>
              <p:cNvCxnSpPr>
                <a:cxnSpLocks/>
              </p:cNvCxnSpPr>
              <p:nvPr/>
            </p:nvCxnSpPr>
            <p:spPr>
              <a:xfrm flipV="1">
                <a:off x="4071578" y="3384352"/>
                <a:ext cx="196066" cy="349590"/>
              </a:xfrm>
              <a:prstGeom prst="line">
                <a:avLst/>
              </a:prstGeom>
            </p:spPr>
            <p:style>
              <a:lnRef idx="1">
                <a:schemeClr val="dk1"/>
              </a:lnRef>
              <a:fillRef idx="0">
                <a:schemeClr val="dk1"/>
              </a:fillRef>
              <a:effectRef idx="0">
                <a:schemeClr val="dk1"/>
              </a:effectRef>
              <a:fontRef idx="minor">
                <a:schemeClr val="tx1"/>
              </a:fontRef>
            </p:style>
          </p:cxnSp>
          <p:cxnSp>
            <p:nvCxnSpPr>
              <p:cNvPr id="141" name="Straight Connector 140">
                <a:extLst>
                  <a:ext uri="{FF2B5EF4-FFF2-40B4-BE49-F238E27FC236}">
                    <a16:creationId xmlns:a16="http://schemas.microsoft.com/office/drawing/2014/main" id="{E57CD2F2-79AA-4703-A44D-D0AB777D50AB}"/>
                  </a:ext>
                </a:extLst>
              </p:cNvPr>
              <p:cNvCxnSpPr>
                <a:cxnSpLocks/>
              </p:cNvCxnSpPr>
              <p:nvPr/>
            </p:nvCxnSpPr>
            <p:spPr>
              <a:xfrm flipV="1">
                <a:off x="3228447" y="3378937"/>
                <a:ext cx="82822" cy="979549"/>
              </a:xfrm>
              <a:prstGeom prst="line">
                <a:avLst/>
              </a:prstGeom>
            </p:spPr>
            <p:style>
              <a:lnRef idx="1">
                <a:schemeClr val="dk1"/>
              </a:lnRef>
              <a:fillRef idx="0">
                <a:schemeClr val="dk1"/>
              </a:fillRef>
              <a:effectRef idx="0">
                <a:schemeClr val="dk1"/>
              </a:effectRef>
              <a:fontRef idx="minor">
                <a:schemeClr val="tx1"/>
              </a:fontRef>
            </p:style>
          </p:cxnSp>
          <p:cxnSp>
            <p:nvCxnSpPr>
              <p:cNvPr id="142" name="Straight Connector 141">
                <a:extLst>
                  <a:ext uri="{FF2B5EF4-FFF2-40B4-BE49-F238E27FC236}">
                    <a16:creationId xmlns:a16="http://schemas.microsoft.com/office/drawing/2014/main" id="{0581DF73-7CA0-4EAA-9EFF-F55FBBEC9478}"/>
                  </a:ext>
                </a:extLst>
              </p:cNvPr>
              <p:cNvCxnSpPr>
                <a:cxnSpLocks/>
              </p:cNvCxnSpPr>
              <p:nvPr/>
            </p:nvCxnSpPr>
            <p:spPr>
              <a:xfrm flipH="1" flipV="1">
                <a:off x="2909511" y="3372557"/>
                <a:ext cx="101263" cy="978242"/>
              </a:xfrm>
              <a:prstGeom prst="line">
                <a:avLst/>
              </a:prstGeom>
            </p:spPr>
            <p:style>
              <a:lnRef idx="1">
                <a:schemeClr val="dk1"/>
              </a:lnRef>
              <a:fillRef idx="0">
                <a:schemeClr val="dk1"/>
              </a:fillRef>
              <a:effectRef idx="0">
                <a:schemeClr val="dk1"/>
              </a:effectRef>
              <a:fontRef idx="minor">
                <a:schemeClr val="tx1"/>
              </a:fontRef>
            </p:style>
          </p:cxnSp>
          <p:cxnSp>
            <p:nvCxnSpPr>
              <p:cNvPr id="143" name="Straight Connector 142">
                <a:extLst>
                  <a:ext uri="{FF2B5EF4-FFF2-40B4-BE49-F238E27FC236}">
                    <a16:creationId xmlns:a16="http://schemas.microsoft.com/office/drawing/2014/main" id="{A12425CF-809B-4F07-B1AC-D83E22ED01F1}"/>
                  </a:ext>
                </a:extLst>
              </p:cNvPr>
              <p:cNvCxnSpPr>
                <a:cxnSpLocks/>
              </p:cNvCxnSpPr>
              <p:nvPr/>
            </p:nvCxnSpPr>
            <p:spPr>
              <a:xfrm flipH="1" flipV="1">
                <a:off x="2760407" y="3372556"/>
                <a:ext cx="167242" cy="984621"/>
              </a:xfrm>
              <a:prstGeom prst="line">
                <a:avLst/>
              </a:prstGeom>
            </p:spPr>
            <p:style>
              <a:lnRef idx="1">
                <a:schemeClr val="dk1"/>
              </a:lnRef>
              <a:fillRef idx="0">
                <a:schemeClr val="dk1"/>
              </a:fillRef>
              <a:effectRef idx="0">
                <a:schemeClr val="dk1"/>
              </a:effectRef>
              <a:fontRef idx="minor">
                <a:schemeClr val="tx1"/>
              </a:fontRef>
            </p:style>
          </p:cxnSp>
          <p:cxnSp>
            <p:nvCxnSpPr>
              <p:cNvPr id="144" name="Straight Connector 143">
                <a:extLst>
                  <a:ext uri="{FF2B5EF4-FFF2-40B4-BE49-F238E27FC236}">
                    <a16:creationId xmlns:a16="http://schemas.microsoft.com/office/drawing/2014/main" id="{F90006B4-C415-4EAA-AD67-D1BEA032890D}"/>
                  </a:ext>
                </a:extLst>
              </p:cNvPr>
              <p:cNvCxnSpPr>
                <a:cxnSpLocks/>
              </p:cNvCxnSpPr>
              <p:nvPr/>
            </p:nvCxnSpPr>
            <p:spPr>
              <a:xfrm flipH="1" flipV="1">
                <a:off x="2614419" y="3384353"/>
                <a:ext cx="172194" cy="832974"/>
              </a:xfrm>
              <a:prstGeom prst="line">
                <a:avLst/>
              </a:prstGeom>
            </p:spPr>
            <p:style>
              <a:lnRef idx="1">
                <a:schemeClr val="dk1"/>
              </a:lnRef>
              <a:fillRef idx="0">
                <a:schemeClr val="dk1"/>
              </a:fillRef>
              <a:effectRef idx="0">
                <a:schemeClr val="dk1"/>
              </a:effectRef>
              <a:fontRef idx="minor">
                <a:schemeClr val="tx1"/>
              </a:fontRef>
            </p:style>
          </p:cxnSp>
          <p:cxnSp>
            <p:nvCxnSpPr>
              <p:cNvPr id="145" name="Straight Connector 144">
                <a:extLst>
                  <a:ext uri="{FF2B5EF4-FFF2-40B4-BE49-F238E27FC236}">
                    <a16:creationId xmlns:a16="http://schemas.microsoft.com/office/drawing/2014/main" id="{33A6004F-472C-446F-AA45-60B138A6CFF4}"/>
                  </a:ext>
                </a:extLst>
              </p:cNvPr>
              <p:cNvCxnSpPr>
                <a:cxnSpLocks/>
              </p:cNvCxnSpPr>
              <p:nvPr/>
            </p:nvCxnSpPr>
            <p:spPr>
              <a:xfrm flipH="1" flipV="1">
                <a:off x="2490683" y="3378937"/>
                <a:ext cx="156138" cy="729982"/>
              </a:xfrm>
              <a:prstGeom prst="line">
                <a:avLst/>
              </a:prstGeom>
            </p:spPr>
            <p:style>
              <a:lnRef idx="1">
                <a:schemeClr val="dk1"/>
              </a:lnRef>
              <a:fillRef idx="0">
                <a:schemeClr val="dk1"/>
              </a:fillRef>
              <a:effectRef idx="0">
                <a:schemeClr val="dk1"/>
              </a:effectRef>
              <a:fontRef idx="minor">
                <a:schemeClr val="tx1"/>
              </a:fontRef>
            </p:style>
          </p:cxnSp>
          <p:cxnSp>
            <p:nvCxnSpPr>
              <p:cNvPr id="146" name="Straight Connector 145">
                <a:extLst>
                  <a:ext uri="{FF2B5EF4-FFF2-40B4-BE49-F238E27FC236}">
                    <a16:creationId xmlns:a16="http://schemas.microsoft.com/office/drawing/2014/main" id="{B6C24496-1B44-4E1D-8F2C-9DFA66484FAC}"/>
                  </a:ext>
                </a:extLst>
              </p:cNvPr>
              <p:cNvCxnSpPr>
                <a:cxnSpLocks/>
              </p:cNvCxnSpPr>
              <p:nvPr/>
            </p:nvCxnSpPr>
            <p:spPr>
              <a:xfrm flipH="1" flipV="1">
                <a:off x="2242718" y="3380474"/>
                <a:ext cx="132652" cy="479666"/>
              </a:xfrm>
              <a:prstGeom prst="line">
                <a:avLst/>
              </a:prstGeom>
            </p:spPr>
            <p:style>
              <a:lnRef idx="1">
                <a:schemeClr val="dk1"/>
              </a:lnRef>
              <a:fillRef idx="0">
                <a:schemeClr val="dk1"/>
              </a:fillRef>
              <a:effectRef idx="0">
                <a:schemeClr val="dk1"/>
              </a:effectRef>
              <a:fontRef idx="minor">
                <a:schemeClr val="tx1"/>
              </a:fontRef>
            </p:style>
          </p:cxnSp>
          <p:cxnSp>
            <p:nvCxnSpPr>
              <p:cNvPr id="147" name="Straight Connector 146">
                <a:extLst>
                  <a:ext uri="{FF2B5EF4-FFF2-40B4-BE49-F238E27FC236}">
                    <a16:creationId xmlns:a16="http://schemas.microsoft.com/office/drawing/2014/main" id="{8D77E56C-7389-4D98-8257-0BD7EAFF4851}"/>
                  </a:ext>
                </a:extLst>
              </p:cNvPr>
              <p:cNvCxnSpPr>
                <a:cxnSpLocks/>
              </p:cNvCxnSpPr>
              <p:nvPr/>
            </p:nvCxnSpPr>
            <p:spPr>
              <a:xfrm flipH="1" flipV="1">
                <a:off x="2358425" y="3384552"/>
                <a:ext cx="145960" cy="595088"/>
              </a:xfrm>
              <a:prstGeom prst="line">
                <a:avLst/>
              </a:prstGeom>
            </p:spPr>
            <p:style>
              <a:lnRef idx="1">
                <a:schemeClr val="dk1"/>
              </a:lnRef>
              <a:fillRef idx="0">
                <a:schemeClr val="dk1"/>
              </a:fillRef>
              <a:effectRef idx="0">
                <a:schemeClr val="dk1"/>
              </a:effectRef>
              <a:fontRef idx="minor">
                <a:schemeClr val="tx1"/>
              </a:fontRef>
            </p:style>
          </p:cxnSp>
          <p:cxnSp>
            <p:nvCxnSpPr>
              <p:cNvPr id="148" name="Straight Connector 147">
                <a:extLst>
                  <a:ext uri="{FF2B5EF4-FFF2-40B4-BE49-F238E27FC236}">
                    <a16:creationId xmlns:a16="http://schemas.microsoft.com/office/drawing/2014/main" id="{2D781AA0-3C8D-4CF6-AE94-9557A83F84B1}"/>
                  </a:ext>
                </a:extLst>
              </p:cNvPr>
              <p:cNvCxnSpPr>
                <a:cxnSpLocks/>
              </p:cNvCxnSpPr>
              <p:nvPr/>
            </p:nvCxnSpPr>
            <p:spPr>
              <a:xfrm flipH="1" flipV="1">
                <a:off x="2123348" y="3378937"/>
                <a:ext cx="124455" cy="364991"/>
              </a:xfrm>
              <a:prstGeom prst="line">
                <a:avLst/>
              </a:prstGeom>
            </p:spPr>
            <p:style>
              <a:lnRef idx="1">
                <a:schemeClr val="dk1"/>
              </a:lnRef>
              <a:fillRef idx="0">
                <a:schemeClr val="dk1"/>
              </a:fillRef>
              <a:effectRef idx="0">
                <a:schemeClr val="dk1"/>
              </a:effectRef>
              <a:fontRef idx="minor">
                <a:schemeClr val="tx1"/>
              </a:fontRef>
            </p:style>
          </p:cxnSp>
          <p:cxnSp>
            <p:nvCxnSpPr>
              <p:cNvPr id="149" name="Straight Connector 148">
                <a:extLst>
                  <a:ext uri="{FF2B5EF4-FFF2-40B4-BE49-F238E27FC236}">
                    <a16:creationId xmlns:a16="http://schemas.microsoft.com/office/drawing/2014/main" id="{D2317CFF-EAD2-4359-95CF-F886A9621291}"/>
                  </a:ext>
                </a:extLst>
              </p:cNvPr>
              <p:cNvCxnSpPr>
                <a:cxnSpLocks/>
                <a:stCxn id="119" idx="0"/>
              </p:cNvCxnSpPr>
              <p:nvPr/>
            </p:nvCxnSpPr>
            <p:spPr>
              <a:xfrm flipV="1">
                <a:off x="3152774" y="3384353"/>
                <a:ext cx="18102" cy="972824"/>
              </a:xfrm>
              <a:prstGeom prst="line">
                <a:avLst/>
              </a:prstGeom>
            </p:spPr>
            <p:style>
              <a:lnRef idx="1">
                <a:schemeClr val="dk1"/>
              </a:lnRef>
              <a:fillRef idx="0">
                <a:schemeClr val="dk1"/>
              </a:fillRef>
              <a:effectRef idx="0">
                <a:schemeClr val="dk1"/>
              </a:effectRef>
              <a:fontRef idx="minor">
                <a:schemeClr val="tx1"/>
              </a:fontRef>
            </p:style>
          </p:cxnSp>
          <p:cxnSp>
            <p:nvCxnSpPr>
              <p:cNvPr id="150" name="Straight Connector 149">
                <a:extLst>
                  <a:ext uri="{FF2B5EF4-FFF2-40B4-BE49-F238E27FC236}">
                    <a16:creationId xmlns:a16="http://schemas.microsoft.com/office/drawing/2014/main" id="{2FFE85B2-3A83-4B54-911C-42479E83AA72}"/>
                  </a:ext>
                </a:extLst>
              </p:cNvPr>
              <p:cNvCxnSpPr>
                <a:cxnSpLocks/>
              </p:cNvCxnSpPr>
              <p:nvPr/>
            </p:nvCxnSpPr>
            <p:spPr>
              <a:xfrm flipH="1" flipV="1">
                <a:off x="1935334" y="3382394"/>
                <a:ext cx="93233" cy="176753"/>
              </a:xfrm>
              <a:prstGeom prst="line">
                <a:avLst/>
              </a:prstGeom>
            </p:spPr>
            <p:style>
              <a:lnRef idx="1">
                <a:schemeClr val="dk1"/>
              </a:lnRef>
              <a:fillRef idx="0">
                <a:schemeClr val="dk1"/>
              </a:fillRef>
              <a:effectRef idx="0">
                <a:schemeClr val="dk1"/>
              </a:effectRef>
              <a:fontRef idx="minor">
                <a:schemeClr val="tx1"/>
              </a:fontRef>
            </p:style>
          </p:cxnSp>
          <p:cxnSp>
            <p:nvCxnSpPr>
              <p:cNvPr id="151" name="Straight Connector 150">
                <a:extLst>
                  <a:ext uri="{FF2B5EF4-FFF2-40B4-BE49-F238E27FC236}">
                    <a16:creationId xmlns:a16="http://schemas.microsoft.com/office/drawing/2014/main" id="{E161C1AF-E832-4CD1-BBE8-5D9D1F5E26A9}"/>
                  </a:ext>
                </a:extLst>
              </p:cNvPr>
              <p:cNvCxnSpPr>
                <a:cxnSpLocks/>
              </p:cNvCxnSpPr>
              <p:nvPr/>
            </p:nvCxnSpPr>
            <p:spPr>
              <a:xfrm flipH="1" flipV="1">
                <a:off x="2021753" y="3378940"/>
                <a:ext cx="104593" cy="259612"/>
              </a:xfrm>
              <a:prstGeom prst="line">
                <a:avLst/>
              </a:prstGeom>
            </p:spPr>
            <p:style>
              <a:lnRef idx="1">
                <a:schemeClr val="dk1"/>
              </a:lnRef>
              <a:fillRef idx="0">
                <a:schemeClr val="dk1"/>
              </a:fillRef>
              <a:effectRef idx="0">
                <a:schemeClr val="dk1"/>
              </a:effectRef>
              <a:fontRef idx="minor">
                <a:schemeClr val="tx1"/>
              </a:fontRef>
            </p:style>
          </p:cxnSp>
        </p:grpSp>
      </p:grpSp>
      <p:pic>
        <p:nvPicPr>
          <p:cNvPr id="152" name="Picture 151">
            <a:extLst>
              <a:ext uri="{FF2B5EF4-FFF2-40B4-BE49-F238E27FC236}">
                <a16:creationId xmlns:a16="http://schemas.microsoft.com/office/drawing/2014/main" id="{1C3EF51C-F916-4ABA-B018-832BBF356654}"/>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t="9071" b="11201"/>
          <a:stretch/>
        </p:blipFill>
        <p:spPr>
          <a:xfrm rot="5400000">
            <a:off x="37940746" y="19984265"/>
            <a:ext cx="5406491" cy="3233164"/>
          </a:xfrm>
          <a:prstGeom prst="rect">
            <a:avLst/>
          </a:prstGeom>
        </p:spPr>
      </p:pic>
      <p:sp>
        <p:nvSpPr>
          <p:cNvPr id="153" name="Arrow: Down 152">
            <a:extLst>
              <a:ext uri="{FF2B5EF4-FFF2-40B4-BE49-F238E27FC236}">
                <a16:creationId xmlns:a16="http://schemas.microsoft.com/office/drawing/2014/main" id="{2B16E609-4503-45B0-901A-FE540E0F6F5C}"/>
              </a:ext>
            </a:extLst>
          </p:cNvPr>
          <p:cNvSpPr/>
          <p:nvPr/>
        </p:nvSpPr>
        <p:spPr>
          <a:xfrm rot="16200000">
            <a:off x="37002047" y="18314755"/>
            <a:ext cx="489207" cy="2778272"/>
          </a:xfrm>
          <a:prstGeom prst="downArrow">
            <a:avLst/>
          </a:prstGeom>
          <a:solidFill>
            <a:srgbClr val="BBE0E3"/>
          </a:solidFill>
          <a:ln w="63500" cap="rnd">
            <a:solidFill>
              <a:srgbClr val="8BA6A9"/>
            </a:solidFill>
            <a:round/>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54" name="Arrow: Down 153">
            <a:extLst>
              <a:ext uri="{FF2B5EF4-FFF2-40B4-BE49-F238E27FC236}">
                <a16:creationId xmlns:a16="http://schemas.microsoft.com/office/drawing/2014/main" id="{ADBFC1B1-7A5E-4A97-8F83-0F0A7688F1EF}"/>
              </a:ext>
            </a:extLst>
          </p:cNvPr>
          <p:cNvSpPr/>
          <p:nvPr/>
        </p:nvSpPr>
        <p:spPr>
          <a:xfrm rot="16200000">
            <a:off x="37023210" y="20217851"/>
            <a:ext cx="489207" cy="2778272"/>
          </a:xfrm>
          <a:prstGeom prst="downArrow">
            <a:avLst/>
          </a:prstGeom>
          <a:solidFill>
            <a:srgbClr val="BBE0E3"/>
          </a:solidFill>
          <a:ln w="63500" cap="rnd">
            <a:solidFill>
              <a:srgbClr val="8BA6A9"/>
            </a:solidFill>
            <a:round/>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55" name="Arrow: Down 154">
            <a:extLst>
              <a:ext uri="{FF2B5EF4-FFF2-40B4-BE49-F238E27FC236}">
                <a16:creationId xmlns:a16="http://schemas.microsoft.com/office/drawing/2014/main" id="{F0383E0E-023C-4F00-AA5C-CA9FA1D252D0}"/>
              </a:ext>
            </a:extLst>
          </p:cNvPr>
          <p:cNvSpPr/>
          <p:nvPr/>
        </p:nvSpPr>
        <p:spPr>
          <a:xfrm rot="16200000">
            <a:off x="36984666" y="22126341"/>
            <a:ext cx="489207" cy="2778272"/>
          </a:xfrm>
          <a:prstGeom prst="downArrow">
            <a:avLst/>
          </a:prstGeom>
          <a:solidFill>
            <a:srgbClr val="BBE0E3"/>
          </a:solidFill>
          <a:ln w="63500" cap="rnd">
            <a:solidFill>
              <a:srgbClr val="8BA6A9"/>
            </a:solidFill>
            <a:round/>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57" name="TextBox 156">
            <a:extLst>
              <a:ext uri="{FF2B5EF4-FFF2-40B4-BE49-F238E27FC236}">
                <a16:creationId xmlns:a16="http://schemas.microsoft.com/office/drawing/2014/main" id="{04654CAF-2503-40B2-85CB-43EA88E9F51D}"/>
              </a:ext>
            </a:extLst>
          </p:cNvPr>
          <p:cNvSpPr txBox="1"/>
          <p:nvPr/>
        </p:nvSpPr>
        <p:spPr>
          <a:xfrm>
            <a:off x="14817852" y="4985501"/>
            <a:ext cx="14255496" cy="646331"/>
          </a:xfrm>
          <a:prstGeom prst="rect">
            <a:avLst/>
          </a:prstGeom>
          <a:solidFill>
            <a:srgbClr val="0B3D91"/>
          </a:solidFill>
        </p:spPr>
        <p:txBody>
          <a:bodyPr wrap="square" rtlCol="0">
            <a:spAutoFit/>
          </a:bodyPr>
          <a:lstStyle>
            <a:defPPr>
              <a:defRPr lang="en-US"/>
            </a:defPPr>
            <a:lvl1pPr algn="ctr">
              <a:defRPr sz="7200">
                <a:solidFill>
                  <a:schemeClr val="bg1"/>
                </a:solidFill>
              </a:defRPr>
            </a:lvl1pPr>
          </a:lstStyle>
          <a:p>
            <a:r>
              <a:rPr lang="en-US" sz="3600" dirty="0"/>
              <a:t>ACS3 Project and Solar Sail Background</a:t>
            </a:r>
          </a:p>
        </p:txBody>
      </p:sp>
      <p:sp>
        <p:nvSpPr>
          <p:cNvPr id="158" name="TextBox 157">
            <a:extLst>
              <a:ext uri="{FF2B5EF4-FFF2-40B4-BE49-F238E27FC236}">
                <a16:creationId xmlns:a16="http://schemas.microsoft.com/office/drawing/2014/main" id="{F4829913-8A21-46F7-8A2E-D061E9573BAA}"/>
              </a:ext>
            </a:extLst>
          </p:cNvPr>
          <p:cNvSpPr txBox="1"/>
          <p:nvPr/>
        </p:nvSpPr>
        <p:spPr>
          <a:xfrm>
            <a:off x="1062620" y="4985501"/>
            <a:ext cx="12445991" cy="646331"/>
          </a:xfrm>
          <a:prstGeom prst="rect">
            <a:avLst/>
          </a:prstGeom>
          <a:solidFill>
            <a:srgbClr val="0B3D91"/>
          </a:solidFill>
        </p:spPr>
        <p:txBody>
          <a:bodyPr wrap="square" rtlCol="0">
            <a:spAutoFit/>
          </a:bodyPr>
          <a:lstStyle>
            <a:defPPr>
              <a:defRPr lang="en-US"/>
            </a:defPPr>
            <a:lvl1pPr algn="ctr">
              <a:defRPr sz="7200">
                <a:solidFill>
                  <a:schemeClr val="bg1"/>
                </a:solidFill>
              </a:defRPr>
            </a:lvl1pPr>
          </a:lstStyle>
          <a:p>
            <a:r>
              <a:rPr lang="en-US" sz="3600" dirty="0"/>
              <a:t>Internship Objectives</a:t>
            </a:r>
          </a:p>
        </p:txBody>
      </p:sp>
      <p:sp>
        <p:nvSpPr>
          <p:cNvPr id="159" name="TextBox 158">
            <a:extLst>
              <a:ext uri="{FF2B5EF4-FFF2-40B4-BE49-F238E27FC236}">
                <a16:creationId xmlns:a16="http://schemas.microsoft.com/office/drawing/2014/main" id="{6743A8E0-C416-41B9-9990-06840CD9D7E5}"/>
              </a:ext>
            </a:extLst>
          </p:cNvPr>
          <p:cNvSpPr txBox="1"/>
          <p:nvPr/>
        </p:nvSpPr>
        <p:spPr>
          <a:xfrm>
            <a:off x="14882481" y="20231324"/>
            <a:ext cx="14255496" cy="646331"/>
          </a:xfrm>
          <a:prstGeom prst="rect">
            <a:avLst/>
          </a:prstGeom>
          <a:solidFill>
            <a:srgbClr val="0B3D91"/>
          </a:solidFill>
        </p:spPr>
        <p:txBody>
          <a:bodyPr wrap="square" rtlCol="0">
            <a:spAutoFit/>
          </a:bodyPr>
          <a:lstStyle>
            <a:defPPr>
              <a:defRPr lang="en-US"/>
            </a:defPPr>
            <a:lvl1pPr algn="ctr">
              <a:defRPr sz="7200">
                <a:solidFill>
                  <a:schemeClr val="bg1"/>
                </a:solidFill>
              </a:defRPr>
            </a:lvl1pPr>
          </a:lstStyle>
          <a:p>
            <a:r>
              <a:rPr lang="en-US" sz="3600" dirty="0"/>
              <a:t>Sail Membrane Assembly</a:t>
            </a:r>
          </a:p>
        </p:txBody>
      </p:sp>
      <p:sp>
        <p:nvSpPr>
          <p:cNvPr id="160" name="TextBox 159">
            <a:extLst>
              <a:ext uri="{FF2B5EF4-FFF2-40B4-BE49-F238E27FC236}">
                <a16:creationId xmlns:a16="http://schemas.microsoft.com/office/drawing/2014/main" id="{3EAF486B-7F68-4195-8897-B606A645FCA3}"/>
              </a:ext>
            </a:extLst>
          </p:cNvPr>
          <p:cNvSpPr txBox="1"/>
          <p:nvPr/>
        </p:nvSpPr>
        <p:spPr>
          <a:xfrm>
            <a:off x="35869505" y="19037046"/>
            <a:ext cx="2399068" cy="461665"/>
          </a:xfrm>
          <a:prstGeom prst="rect">
            <a:avLst/>
          </a:prstGeom>
          <a:noFill/>
        </p:spPr>
        <p:txBody>
          <a:bodyPr wrap="square" rtlCol="0">
            <a:spAutoFit/>
          </a:bodyPr>
          <a:lstStyle/>
          <a:p>
            <a:pPr algn="ctr"/>
            <a:r>
              <a:rPr lang="en-US" sz="2400" dirty="0"/>
              <a:t>Parallel Folds</a:t>
            </a:r>
          </a:p>
        </p:txBody>
      </p:sp>
      <p:sp>
        <p:nvSpPr>
          <p:cNvPr id="161" name="TextBox 160">
            <a:extLst>
              <a:ext uri="{FF2B5EF4-FFF2-40B4-BE49-F238E27FC236}">
                <a16:creationId xmlns:a16="http://schemas.microsoft.com/office/drawing/2014/main" id="{A50863CA-3575-4D65-AF0C-8E4CA4F2C249}"/>
              </a:ext>
            </a:extLst>
          </p:cNvPr>
          <p:cNvSpPr txBox="1"/>
          <p:nvPr/>
        </p:nvSpPr>
        <p:spPr>
          <a:xfrm>
            <a:off x="35844866" y="20892411"/>
            <a:ext cx="2399068" cy="461665"/>
          </a:xfrm>
          <a:prstGeom prst="rect">
            <a:avLst/>
          </a:prstGeom>
          <a:noFill/>
        </p:spPr>
        <p:txBody>
          <a:bodyPr wrap="square" rtlCol="0">
            <a:spAutoFit/>
          </a:bodyPr>
          <a:lstStyle/>
          <a:p>
            <a:pPr algn="ctr"/>
            <a:r>
              <a:rPr lang="en-US" sz="2400" dirty="0"/>
              <a:t>Angled Folds</a:t>
            </a:r>
          </a:p>
        </p:txBody>
      </p:sp>
      <p:sp>
        <p:nvSpPr>
          <p:cNvPr id="162" name="TextBox 161">
            <a:extLst>
              <a:ext uri="{FF2B5EF4-FFF2-40B4-BE49-F238E27FC236}">
                <a16:creationId xmlns:a16="http://schemas.microsoft.com/office/drawing/2014/main" id="{0C2E5A93-C047-496D-81BF-2C5297E18D52}"/>
              </a:ext>
            </a:extLst>
          </p:cNvPr>
          <p:cNvSpPr txBox="1"/>
          <p:nvPr/>
        </p:nvSpPr>
        <p:spPr>
          <a:xfrm>
            <a:off x="35877773" y="22552184"/>
            <a:ext cx="2528265" cy="830997"/>
          </a:xfrm>
          <a:prstGeom prst="rect">
            <a:avLst/>
          </a:prstGeom>
          <a:noFill/>
        </p:spPr>
        <p:txBody>
          <a:bodyPr wrap="square" rtlCol="0">
            <a:spAutoFit/>
          </a:bodyPr>
          <a:lstStyle/>
          <a:p>
            <a:pPr algn="ctr"/>
            <a:r>
              <a:rPr lang="en-US" sz="2400" dirty="0"/>
              <a:t>Angled Folds + Offset Center</a:t>
            </a:r>
          </a:p>
        </p:txBody>
      </p:sp>
      <p:sp>
        <p:nvSpPr>
          <p:cNvPr id="163" name="TextBox 162">
            <a:extLst>
              <a:ext uri="{FF2B5EF4-FFF2-40B4-BE49-F238E27FC236}">
                <a16:creationId xmlns:a16="http://schemas.microsoft.com/office/drawing/2014/main" id="{F952581A-FB9A-4298-AF08-99CD01CB92D2}"/>
              </a:ext>
            </a:extLst>
          </p:cNvPr>
          <p:cNvSpPr txBox="1"/>
          <p:nvPr/>
        </p:nvSpPr>
        <p:spPr>
          <a:xfrm>
            <a:off x="39027409" y="18293126"/>
            <a:ext cx="3200235" cy="461665"/>
          </a:xfrm>
          <a:prstGeom prst="rect">
            <a:avLst/>
          </a:prstGeom>
          <a:noFill/>
        </p:spPr>
        <p:txBody>
          <a:bodyPr wrap="square" rtlCol="0">
            <a:spAutoFit/>
          </a:bodyPr>
          <a:lstStyle/>
          <a:p>
            <a:pPr algn="ctr"/>
            <a:r>
              <a:rPr lang="en-US" sz="2400" dirty="0"/>
              <a:t>Result</a:t>
            </a:r>
          </a:p>
        </p:txBody>
      </p:sp>
      <p:sp>
        <p:nvSpPr>
          <p:cNvPr id="164" name="TextBox 163">
            <a:extLst>
              <a:ext uri="{FF2B5EF4-FFF2-40B4-BE49-F238E27FC236}">
                <a16:creationId xmlns:a16="http://schemas.microsoft.com/office/drawing/2014/main" id="{620EBCFC-A336-4E95-A413-C67F77DE7D50}"/>
              </a:ext>
            </a:extLst>
          </p:cNvPr>
          <p:cNvSpPr txBox="1"/>
          <p:nvPr/>
        </p:nvSpPr>
        <p:spPr>
          <a:xfrm>
            <a:off x="32322070" y="18485166"/>
            <a:ext cx="3200235" cy="461665"/>
          </a:xfrm>
          <a:prstGeom prst="rect">
            <a:avLst/>
          </a:prstGeom>
          <a:noFill/>
        </p:spPr>
        <p:txBody>
          <a:bodyPr wrap="square" rtlCol="0">
            <a:spAutoFit/>
          </a:bodyPr>
          <a:lstStyle/>
          <a:p>
            <a:pPr algn="ctr"/>
            <a:r>
              <a:rPr lang="en-US" sz="2400" dirty="0"/>
              <a:t>Fold Pattern</a:t>
            </a:r>
          </a:p>
        </p:txBody>
      </p:sp>
      <p:pic>
        <p:nvPicPr>
          <p:cNvPr id="170" name="Content Placeholder 4">
            <a:extLst>
              <a:ext uri="{FF2B5EF4-FFF2-40B4-BE49-F238E27FC236}">
                <a16:creationId xmlns:a16="http://schemas.microsoft.com/office/drawing/2014/main" id="{318E5BBB-B87E-413A-8450-0274E2DD03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12808" y="9885989"/>
            <a:ext cx="8000049" cy="3218769"/>
          </a:xfrm>
          <a:prstGeom prst="rect">
            <a:avLst/>
          </a:prstGeom>
        </p:spPr>
      </p:pic>
      <p:pic>
        <p:nvPicPr>
          <p:cNvPr id="171" name="Picture 170">
            <a:extLst>
              <a:ext uri="{FF2B5EF4-FFF2-40B4-BE49-F238E27FC236}">
                <a16:creationId xmlns:a16="http://schemas.microsoft.com/office/drawing/2014/main" id="{155602C6-5616-4923-BAB4-A638EEF335E3}"/>
              </a:ext>
            </a:extLst>
          </p:cNvPr>
          <p:cNvPicPr>
            <a:picLocks noChangeAspect="1"/>
          </p:cNvPicPr>
          <p:nvPr/>
        </p:nvPicPr>
        <p:blipFill rotWithShape="1">
          <a:blip r:embed="rId9">
            <a:extLst>
              <a:ext uri="{28A0092B-C50C-407E-A947-70E740481C1C}">
                <a14:useLocalDpi xmlns:a14="http://schemas.microsoft.com/office/drawing/2010/main" val="0"/>
              </a:ext>
            </a:extLst>
          </a:blip>
          <a:srcRect l="8809" t="18254" b="15396"/>
          <a:stretch/>
        </p:blipFill>
        <p:spPr>
          <a:xfrm>
            <a:off x="2575211" y="14364075"/>
            <a:ext cx="9420807" cy="5140858"/>
          </a:xfrm>
          <a:prstGeom prst="rect">
            <a:avLst/>
          </a:prstGeom>
        </p:spPr>
      </p:pic>
      <p:sp>
        <p:nvSpPr>
          <p:cNvPr id="172" name="TextBox 171">
            <a:extLst>
              <a:ext uri="{FF2B5EF4-FFF2-40B4-BE49-F238E27FC236}">
                <a16:creationId xmlns:a16="http://schemas.microsoft.com/office/drawing/2014/main" id="{08B6E154-2335-4FAE-ABC0-9D6EEA33E89D}"/>
              </a:ext>
            </a:extLst>
          </p:cNvPr>
          <p:cNvSpPr txBox="1"/>
          <p:nvPr/>
        </p:nvSpPr>
        <p:spPr>
          <a:xfrm>
            <a:off x="1062620" y="8806589"/>
            <a:ext cx="12445991" cy="646331"/>
          </a:xfrm>
          <a:prstGeom prst="rect">
            <a:avLst/>
          </a:prstGeom>
          <a:solidFill>
            <a:srgbClr val="0B3D91"/>
          </a:solidFill>
        </p:spPr>
        <p:txBody>
          <a:bodyPr wrap="square" rtlCol="0">
            <a:spAutoFit/>
          </a:bodyPr>
          <a:lstStyle>
            <a:defPPr>
              <a:defRPr lang="en-US"/>
            </a:defPPr>
            <a:lvl1pPr algn="ctr">
              <a:defRPr sz="7200">
                <a:solidFill>
                  <a:schemeClr val="bg1"/>
                </a:solidFill>
              </a:defRPr>
            </a:lvl1pPr>
          </a:lstStyle>
          <a:p>
            <a:r>
              <a:rPr lang="en-US" sz="3600" dirty="0"/>
              <a:t>Membrane Material Storage</a:t>
            </a:r>
          </a:p>
        </p:txBody>
      </p:sp>
      <p:sp>
        <p:nvSpPr>
          <p:cNvPr id="173" name="TextBox 172">
            <a:extLst>
              <a:ext uri="{FF2B5EF4-FFF2-40B4-BE49-F238E27FC236}">
                <a16:creationId xmlns:a16="http://schemas.microsoft.com/office/drawing/2014/main" id="{07A22B5D-22CD-4FBA-93B8-E73F4782BD8C}"/>
              </a:ext>
            </a:extLst>
          </p:cNvPr>
          <p:cNvSpPr txBox="1"/>
          <p:nvPr/>
        </p:nvSpPr>
        <p:spPr>
          <a:xfrm>
            <a:off x="30331844" y="25701498"/>
            <a:ext cx="12445991" cy="646331"/>
          </a:xfrm>
          <a:prstGeom prst="rect">
            <a:avLst/>
          </a:prstGeom>
          <a:solidFill>
            <a:srgbClr val="0B3D91"/>
          </a:solidFill>
        </p:spPr>
        <p:txBody>
          <a:bodyPr wrap="square" rtlCol="0">
            <a:spAutoFit/>
          </a:bodyPr>
          <a:lstStyle>
            <a:defPPr>
              <a:defRPr lang="en-US"/>
            </a:defPPr>
            <a:lvl1pPr algn="ctr">
              <a:defRPr sz="7200">
                <a:solidFill>
                  <a:schemeClr val="bg1"/>
                </a:solidFill>
              </a:defRPr>
            </a:lvl1pPr>
          </a:lstStyle>
          <a:p>
            <a:r>
              <a:rPr lang="en-US" sz="3600" dirty="0"/>
              <a:t>Paper Forms</a:t>
            </a:r>
          </a:p>
        </p:txBody>
      </p:sp>
      <p:grpSp>
        <p:nvGrpSpPr>
          <p:cNvPr id="174" name="Group 173">
            <a:extLst>
              <a:ext uri="{FF2B5EF4-FFF2-40B4-BE49-F238E27FC236}">
                <a16:creationId xmlns:a16="http://schemas.microsoft.com/office/drawing/2014/main" id="{593F3386-84D8-4CDF-8F5B-AF6AA4D2CCEB}"/>
              </a:ext>
            </a:extLst>
          </p:cNvPr>
          <p:cNvGrpSpPr>
            <a:grpSpLocks noChangeAspect="1"/>
          </p:cNvGrpSpPr>
          <p:nvPr/>
        </p:nvGrpSpPr>
        <p:grpSpPr>
          <a:xfrm>
            <a:off x="31193186" y="28401298"/>
            <a:ext cx="5189735" cy="3043790"/>
            <a:chOff x="3679687" y="795573"/>
            <a:chExt cx="11214874" cy="6623727"/>
          </a:xfrm>
        </p:grpSpPr>
        <p:pic>
          <p:nvPicPr>
            <p:cNvPr id="175" name="Picture 174">
              <a:extLst>
                <a:ext uri="{FF2B5EF4-FFF2-40B4-BE49-F238E27FC236}">
                  <a16:creationId xmlns:a16="http://schemas.microsoft.com/office/drawing/2014/main" id="{8353F04A-CC43-439F-9ED5-BF45FD1B407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44839" y="5757009"/>
              <a:ext cx="2417600" cy="1054953"/>
            </a:xfrm>
            <a:prstGeom prst="rect">
              <a:avLst/>
            </a:prstGeom>
            <a:noFill/>
            <a:ln w="12700">
              <a:solidFill>
                <a:schemeClr val="tx1"/>
              </a:solidFill>
              <a:prstDash val="dash"/>
            </a:ln>
          </p:spPr>
        </p:pic>
        <p:pic>
          <p:nvPicPr>
            <p:cNvPr id="176" name="Picture 175">
              <a:extLst>
                <a:ext uri="{FF2B5EF4-FFF2-40B4-BE49-F238E27FC236}">
                  <a16:creationId xmlns:a16="http://schemas.microsoft.com/office/drawing/2014/main" id="{AB334F4B-4476-40A8-952C-B90AB73B7E3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643846">
              <a:off x="12398610" y="897832"/>
              <a:ext cx="673184" cy="6451344"/>
            </a:xfrm>
            <a:prstGeom prst="rect">
              <a:avLst/>
            </a:prstGeom>
            <a:ln w="12700">
              <a:solidFill>
                <a:schemeClr val="tx1"/>
              </a:solidFill>
              <a:prstDash val="dash"/>
            </a:ln>
          </p:spPr>
        </p:pic>
        <p:pic>
          <p:nvPicPr>
            <p:cNvPr id="177" name="Picture 176">
              <a:extLst>
                <a:ext uri="{FF2B5EF4-FFF2-40B4-BE49-F238E27FC236}">
                  <a16:creationId xmlns:a16="http://schemas.microsoft.com/office/drawing/2014/main" id="{C21232FD-8BB1-4CBF-8100-13CCB5717C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8911993">
              <a:off x="5750415" y="795573"/>
              <a:ext cx="691170" cy="6623727"/>
            </a:xfrm>
            <a:prstGeom prst="rect">
              <a:avLst/>
            </a:prstGeom>
            <a:ln w="12700">
              <a:solidFill>
                <a:schemeClr val="tx1"/>
              </a:solidFill>
              <a:prstDash val="dash"/>
            </a:ln>
          </p:spPr>
        </p:pic>
        <p:pic>
          <p:nvPicPr>
            <p:cNvPr id="178" name="Picture 177">
              <a:extLst>
                <a:ext uri="{FF2B5EF4-FFF2-40B4-BE49-F238E27FC236}">
                  <a16:creationId xmlns:a16="http://schemas.microsoft.com/office/drawing/2014/main" id="{C564E0FA-DAA8-4305-B23B-24AF45EEB24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6200000">
              <a:off x="8904157" y="-3699643"/>
              <a:ext cx="765933" cy="11214874"/>
            </a:xfrm>
            <a:prstGeom prst="rect">
              <a:avLst/>
            </a:prstGeom>
            <a:ln w="12700">
              <a:solidFill>
                <a:schemeClr val="tx1"/>
              </a:solidFill>
              <a:prstDash val="dash"/>
            </a:ln>
          </p:spPr>
        </p:pic>
      </p:grpSp>
      <p:pic>
        <p:nvPicPr>
          <p:cNvPr id="179" name="Picture 178">
            <a:extLst>
              <a:ext uri="{FF2B5EF4-FFF2-40B4-BE49-F238E27FC236}">
                <a16:creationId xmlns:a16="http://schemas.microsoft.com/office/drawing/2014/main" id="{9B5FB66A-F4ED-4FDB-A971-29664D7558D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482782" y="28975726"/>
            <a:ext cx="4173461" cy="1821146"/>
          </a:xfrm>
          <a:prstGeom prst="rect">
            <a:avLst/>
          </a:prstGeom>
          <a:ln w="12700">
            <a:solidFill>
              <a:schemeClr val="tx1"/>
            </a:solidFill>
            <a:prstDash val="dash"/>
          </a:ln>
        </p:spPr>
      </p:pic>
      <p:sp>
        <p:nvSpPr>
          <p:cNvPr id="19" name="TextBox 18">
            <a:extLst>
              <a:ext uri="{FF2B5EF4-FFF2-40B4-BE49-F238E27FC236}">
                <a16:creationId xmlns:a16="http://schemas.microsoft.com/office/drawing/2014/main" id="{D69B0193-FB91-468A-AE3B-362C9BFAFB99}"/>
              </a:ext>
            </a:extLst>
          </p:cNvPr>
          <p:cNvSpPr txBox="1"/>
          <p:nvPr/>
        </p:nvSpPr>
        <p:spPr>
          <a:xfrm>
            <a:off x="1004756" y="9663587"/>
            <a:ext cx="4314999" cy="4093428"/>
          </a:xfrm>
          <a:prstGeom prst="rect">
            <a:avLst/>
          </a:prstGeom>
          <a:noFill/>
        </p:spPr>
        <p:txBody>
          <a:bodyPr wrap="square" rtlCol="0">
            <a:spAutoFit/>
          </a:bodyPr>
          <a:lstStyle/>
          <a:p>
            <a:pPr algn="just"/>
            <a:r>
              <a:rPr lang="en-US" sz="2600" dirty="0"/>
              <a:t>A method of storage for the membrane material roll was needed in order to protect the material as well as provide easy access for seaming the gores. An inexpensive, custom material storage solution was designed using Creo Parametric 4.0, and is shown in Figure 1. </a:t>
            </a:r>
          </a:p>
        </p:txBody>
      </p:sp>
      <p:sp>
        <p:nvSpPr>
          <p:cNvPr id="20" name="TextBox 19">
            <a:extLst>
              <a:ext uri="{FF2B5EF4-FFF2-40B4-BE49-F238E27FC236}">
                <a16:creationId xmlns:a16="http://schemas.microsoft.com/office/drawing/2014/main" id="{FE04C30F-FE50-4A13-A65E-0FB6256EB786}"/>
              </a:ext>
            </a:extLst>
          </p:cNvPr>
          <p:cNvSpPr txBox="1"/>
          <p:nvPr/>
        </p:nvSpPr>
        <p:spPr>
          <a:xfrm>
            <a:off x="5332545" y="13324565"/>
            <a:ext cx="8176066" cy="923330"/>
          </a:xfrm>
          <a:prstGeom prst="rect">
            <a:avLst/>
          </a:prstGeom>
          <a:noFill/>
        </p:spPr>
        <p:txBody>
          <a:bodyPr wrap="square" rtlCol="0">
            <a:spAutoFit/>
          </a:bodyPr>
          <a:lstStyle/>
          <a:p>
            <a:pPr algn="ctr"/>
            <a:r>
              <a:rPr lang="en-US" dirty="0"/>
              <a:t>Figure 1. The above picture is the final design iteration of the CAD assembly model of the material cover. The raw material roll is pictured. The plastic cover sheet is not pictured.</a:t>
            </a:r>
          </a:p>
        </p:txBody>
      </p:sp>
      <p:sp>
        <p:nvSpPr>
          <p:cNvPr id="182" name="TextBox 181">
            <a:extLst>
              <a:ext uri="{FF2B5EF4-FFF2-40B4-BE49-F238E27FC236}">
                <a16:creationId xmlns:a16="http://schemas.microsoft.com/office/drawing/2014/main" id="{69363E1A-77D8-4DF1-9B76-13EA8D02B4C1}"/>
              </a:ext>
            </a:extLst>
          </p:cNvPr>
          <p:cNvSpPr txBox="1"/>
          <p:nvPr/>
        </p:nvSpPr>
        <p:spPr>
          <a:xfrm>
            <a:off x="1763892" y="19664730"/>
            <a:ext cx="10901280" cy="646331"/>
          </a:xfrm>
          <a:prstGeom prst="rect">
            <a:avLst/>
          </a:prstGeom>
          <a:noFill/>
        </p:spPr>
        <p:txBody>
          <a:bodyPr wrap="square" rtlCol="0">
            <a:spAutoFit/>
          </a:bodyPr>
          <a:lstStyle/>
          <a:p>
            <a:pPr algn="ctr"/>
            <a:r>
              <a:rPr lang="en-US" dirty="0"/>
              <a:t>Figure 2. The above picture is the assembled cover with the raw material roll inside. In the picture, the cover is open, and the material can be rolled out. </a:t>
            </a:r>
          </a:p>
        </p:txBody>
      </p:sp>
      <p:sp>
        <p:nvSpPr>
          <p:cNvPr id="183" name="TextBox 182">
            <a:extLst>
              <a:ext uri="{FF2B5EF4-FFF2-40B4-BE49-F238E27FC236}">
                <a16:creationId xmlns:a16="http://schemas.microsoft.com/office/drawing/2014/main" id="{B083CB2D-2C47-40BD-89A7-7C0036243179}"/>
              </a:ext>
            </a:extLst>
          </p:cNvPr>
          <p:cNvSpPr txBox="1"/>
          <p:nvPr/>
        </p:nvSpPr>
        <p:spPr>
          <a:xfrm>
            <a:off x="1168045" y="20499537"/>
            <a:ext cx="5377235" cy="6924973"/>
          </a:xfrm>
          <a:prstGeom prst="rect">
            <a:avLst/>
          </a:prstGeom>
          <a:noFill/>
        </p:spPr>
        <p:txBody>
          <a:bodyPr wrap="square" rtlCol="0">
            <a:spAutoFit/>
          </a:bodyPr>
          <a:lstStyle/>
          <a:p>
            <a:pPr algn="just"/>
            <a:r>
              <a:rPr lang="en-US" sz="2600" dirty="0"/>
              <a:t>The design consists of two 3D printed end plates which hold a piece of plastic sheeting around the material. The plates are able to open and close using a hinge. The end plates in the assembled version, pictured in Figure 2, were 3D printed on a </a:t>
            </a:r>
            <a:r>
              <a:rPr lang="en-US" sz="2600" dirty="0" err="1"/>
              <a:t>Prusa</a:t>
            </a:r>
            <a:r>
              <a:rPr lang="en-US" sz="2600" dirty="0"/>
              <a:t> M3 and cost $10 in PLA filament. The upper end plates take about 5 hours to print, and the lower end plates take about 7 hours. The square bracket which holds the end plates to the shaft was also 3D printed in PLA. The hardware and plastic sheeting were sourced from McMaster-Carr, and cost $31. It takes about 15 minutes to assemble.</a:t>
            </a:r>
          </a:p>
          <a:p>
            <a:endParaRPr lang="en-US" sz="2800" dirty="0"/>
          </a:p>
        </p:txBody>
      </p:sp>
      <p:sp>
        <p:nvSpPr>
          <p:cNvPr id="185" name="TextBox 184">
            <a:extLst>
              <a:ext uri="{FF2B5EF4-FFF2-40B4-BE49-F238E27FC236}">
                <a16:creationId xmlns:a16="http://schemas.microsoft.com/office/drawing/2014/main" id="{EFABD516-BC17-4A48-863C-CD435FE2F28A}"/>
              </a:ext>
            </a:extLst>
          </p:cNvPr>
          <p:cNvSpPr txBox="1"/>
          <p:nvPr/>
        </p:nvSpPr>
        <p:spPr>
          <a:xfrm>
            <a:off x="1176078" y="26953890"/>
            <a:ext cx="5369202" cy="4124206"/>
          </a:xfrm>
          <a:prstGeom prst="rect">
            <a:avLst/>
          </a:prstGeom>
          <a:noFill/>
        </p:spPr>
        <p:txBody>
          <a:bodyPr wrap="square" rtlCol="0">
            <a:spAutoFit/>
          </a:bodyPr>
          <a:lstStyle/>
          <a:p>
            <a:pPr algn="just"/>
            <a:r>
              <a:rPr lang="en-US" sz="2600" dirty="0"/>
              <a:t>Design updates were made between the first design, shown assembled in Figure 2, and the final design. The final design updates, shown in Figure 3, include a downward-sloped cutout to ease friction on the membrane material when unrolling, cheaper hinges, and attachment points for the plastic sheeting. </a:t>
            </a:r>
          </a:p>
          <a:p>
            <a:endParaRPr lang="en-US" sz="2800" dirty="0"/>
          </a:p>
        </p:txBody>
      </p:sp>
      <p:sp>
        <p:nvSpPr>
          <p:cNvPr id="186" name="TextBox 185">
            <a:extLst>
              <a:ext uri="{FF2B5EF4-FFF2-40B4-BE49-F238E27FC236}">
                <a16:creationId xmlns:a16="http://schemas.microsoft.com/office/drawing/2014/main" id="{CE99B708-A2E9-4E32-B664-7E295B98158D}"/>
              </a:ext>
            </a:extLst>
          </p:cNvPr>
          <p:cNvSpPr txBox="1"/>
          <p:nvPr/>
        </p:nvSpPr>
        <p:spPr>
          <a:xfrm>
            <a:off x="6927367" y="25567824"/>
            <a:ext cx="6485490" cy="646331"/>
          </a:xfrm>
          <a:prstGeom prst="rect">
            <a:avLst/>
          </a:prstGeom>
          <a:noFill/>
        </p:spPr>
        <p:txBody>
          <a:bodyPr wrap="square" rtlCol="0">
            <a:spAutoFit/>
          </a:bodyPr>
          <a:lstStyle/>
          <a:p>
            <a:pPr algn="ctr"/>
            <a:r>
              <a:rPr lang="en-US" dirty="0"/>
              <a:t>Figure 3. The above picture is a closer view of the left end plate from the final, updated CAD assembly model.</a:t>
            </a:r>
          </a:p>
        </p:txBody>
      </p:sp>
      <p:sp>
        <p:nvSpPr>
          <p:cNvPr id="187" name="TextBox 186">
            <a:extLst>
              <a:ext uri="{FF2B5EF4-FFF2-40B4-BE49-F238E27FC236}">
                <a16:creationId xmlns:a16="http://schemas.microsoft.com/office/drawing/2014/main" id="{DDB7EE51-2C61-44A5-9F27-6F9B4382EAFA}"/>
              </a:ext>
            </a:extLst>
          </p:cNvPr>
          <p:cNvSpPr txBox="1"/>
          <p:nvPr/>
        </p:nvSpPr>
        <p:spPr>
          <a:xfrm>
            <a:off x="38440856" y="9429601"/>
            <a:ext cx="4475136" cy="646331"/>
          </a:xfrm>
          <a:prstGeom prst="rect">
            <a:avLst/>
          </a:prstGeom>
          <a:noFill/>
        </p:spPr>
        <p:txBody>
          <a:bodyPr wrap="square" rtlCol="0">
            <a:spAutoFit/>
          </a:bodyPr>
          <a:lstStyle/>
          <a:p>
            <a:pPr algn="ctr"/>
            <a:r>
              <a:rPr lang="en-US" dirty="0"/>
              <a:t>Figure 8. The above image is a prototype of the hub that the sail and booms roll into. </a:t>
            </a:r>
          </a:p>
        </p:txBody>
      </p:sp>
      <p:sp>
        <p:nvSpPr>
          <p:cNvPr id="189" name="TextBox 188">
            <a:extLst>
              <a:ext uri="{FF2B5EF4-FFF2-40B4-BE49-F238E27FC236}">
                <a16:creationId xmlns:a16="http://schemas.microsoft.com/office/drawing/2014/main" id="{F9F1AB09-911B-4641-ACDB-3531AB25F547}"/>
              </a:ext>
            </a:extLst>
          </p:cNvPr>
          <p:cNvSpPr txBox="1"/>
          <p:nvPr/>
        </p:nvSpPr>
        <p:spPr>
          <a:xfrm>
            <a:off x="31397336" y="24379234"/>
            <a:ext cx="10863238" cy="1200329"/>
          </a:xfrm>
          <a:prstGeom prst="rect">
            <a:avLst/>
          </a:prstGeom>
          <a:noFill/>
        </p:spPr>
        <p:txBody>
          <a:bodyPr wrap="square" rtlCol="0">
            <a:spAutoFit/>
          </a:bodyPr>
          <a:lstStyle/>
          <a:p>
            <a:pPr algn="ctr"/>
            <a:r>
              <a:rPr lang="en-US" dirty="0"/>
              <a:t>Figure 11. The figure shows possible sail fold patterns, and the result it would create if folded in the sail membrane. The examples are made using paper so that the creases would hold and the examples could be photographed. The third fold pattern shown, “Angled Folds + Offset Center” is the closest to the fold pattern used for the sail membrane. </a:t>
            </a:r>
          </a:p>
        </p:txBody>
      </p:sp>
      <p:pic>
        <p:nvPicPr>
          <p:cNvPr id="21" name="Picture 20">
            <a:extLst>
              <a:ext uri="{FF2B5EF4-FFF2-40B4-BE49-F238E27FC236}">
                <a16:creationId xmlns:a16="http://schemas.microsoft.com/office/drawing/2014/main" id="{447FD62C-C56A-4C91-A589-4D8324280CBB}"/>
              </a:ext>
            </a:extLst>
          </p:cNvPr>
          <p:cNvPicPr>
            <a:picLocks noChangeAspect="1"/>
          </p:cNvPicPr>
          <p:nvPr/>
        </p:nvPicPr>
        <p:blipFill>
          <a:blip r:embed="rId14"/>
          <a:stretch>
            <a:fillRect/>
          </a:stretch>
        </p:blipFill>
        <p:spPr>
          <a:xfrm rot="16200000">
            <a:off x="32520769" y="11202267"/>
            <a:ext cx="3390338" cy="4318768"/>
          </a:xfrm>
          <a:prstGeom prst="rect">
            <a:avLst/>
          </a:prstGeom>
        </p:spPr>
      </p:pic>
      <p:sp>
        <p:nvSpPr>
          <p:cNvPr id="190" name="TextBox 189">
            <a:extLst>
              <a:ext uri="{FF2B5EF4-FFF2-40B4-BE49-F238E27FC236}">
                <a16:creationId xmlns:a16="http://schemas.microsoft.com/office/drawing/2014/main" id="{0F848413-D28F-4A67-871F-2365EADE0469}"/>
              </a:ext>
            </a:extLst>
          </p:cNvPr>
          <p:cNvSpPr txBox="1"/>
          <p:nvPr/>
        </p:nvSpPr>
        <p:spPr>
          <a:xfrm>
            <a:off x="30886790" y="15150329"/>
            <a:ext cx="6779481" cy="646331"/>
          </a:xfrm>
          <a:prstGeom prst="rect">
            <a:avLst/>
          </a:prstGeom>
          <a:noFill/>
        </p:spPr>
        <p:txBody>
          <a:bodyPr wrap="square" rtlCol="0">
            <a:spAutoFit/>
          </a:bodyPr>
          <a:lstStyle/>
          <a:p>
            <a:pPr algn="ctr"/>
            <a:r>
              <a:rPr lang="en-US" dirty="0"/>
              <a:t>Figure 9. The above image shows a top view of the channel and the partially folded sail membrane. </a:t>
            </a:r>
          </a:p>
        </p:txBody>
      </p:sp>
      <p:pic>
        <p:nvPicPr>
          <p:cNvPr id="191" name="Content Placeholder 8">
            <a:extLst>
              <a:ext uri="{FF2B5EF4-FFF2-40B4-BE49-F238E27FC236}">
                <a16:creationId xmlns:a16="http://schemas.microsoft.com/office/drawing/2014/main" id="{9AD11117-16B1-47CD-B9DD-C293D6431DD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2757129" y="21172516"/>
            <a:ext cx="5934899" cy="4451175"/>
          </a:xfrm>
          <a:prstGeom prst="rect">
            <a:avLst/>
          </a:prstGeom>
        </p:spPr>
      </p:pic>
      <p:sp>
        <p:nvSpPr>
          <p:cNvPr id="167" name="TextBox 166">
            <a:extLst>
              <a:ext uri="{FF2B5EF4-FFF2-40B4-BE49-F238E27FC236}">
                <a16:creationId xmlns:a16="http://schemas.microsoft.com/office/drawing/2014/main" id="{E844E1EB-5067-41B9-B912-418918133424}"/>
              </a:ext>
            </a:extLst>
          </p:cNvPr>
          <p:cNvSpPr txBox="1"/>
          <p:nvPr/>
        </p:nvSpPr>
        <p:spPr>
          <a:xfrm>
            <a:off x="14825833" y="19416267"/>
            <a:ext cx="14252190" cy="369332"/>
          </a:xfrm>
          <a:prstGeom prst="rect">
            <a:avLst/>
          </a:prstGeom>
          <a:noFill/>
        </p:spPr>
        <p:txBody>
          <a:bodyPr wrap="square" rtlCol="0">
            <a:spAutoFit/>
          </a:bodyPr>
          <a:lstStyle/>
          <a:p>
            <a:pPr algn="ctr"/>
            <a:r>
              <a:rPr lang="en-US" dirty="0"/>
              <a:t>Figure 5. A rendering of a solar sail above Earth (NASA image). </a:t>
            </a:r>
          </a:p>
        </p:txBody>
      </p:sp>
      <p:sp>
        <p:nvSpPr>
          <p:cNvPr id="169" name="TextBox 168">
            <a:extLst>
              <a:ext uri="{FF2B5EF4-FFF2-40B4-BE49-F238E27FC236}">
                <a16:creationId xmlns:a16="http://schemas.microsoft.com/office/drawing/2014/main" id="{6C582B50-F22D-4864-A1B5-9C9E00FAE32A}"/>
              </a:ext>
            </a:extLst>
          </p:cNvPr>
          <p:cNvSpPr txBox="1"/>
          <p:nvPr/>
        </p:nvSpPr>
        <p:spPr>
          <a:xfrm>
            <a:off x="22757129" y="25771410"/>
            <a:ext cx="5934898" cy="923330"/>
          </a:xfrm>
          <a:prstGeom prst="rect">
            <a:avLst/>
          </a:prstGeom>
          <a:noFill/>
        </p:spPr>
        <p:txBody>
          <a:bodyPr wrap="square" rtlCol="0">
            <a:spAutoFit/>
          </a:bodyPr>
          <a:lstStyle/>
          <a:p>
            <a:pPr algn="ctr"/>
            <a:r>
              <a:rPr lang="en-US" dirty="0"/>
              <a:t>Figure 6. The above picture is of a finished seam. A non-stick mat is also shown. The Teflon non-stick mat was used to protect the iron from the adhesive. </a:t>
            </a:r>
          </a:p>
        </p:txBody>
      </p:sp>
      <p:sp>
        <p:nvSpPr>
          <p:cNvPr id="180" name="TextBox 179">
            <a:extLst>
              <a:ext uri="{FF2B5EF4-FFF2-40B4-BE49-F238E27FC236}">
                <a16:creationId xmlns:a16="http://schemas.microsoft.com/office/drawing/2014/main" id="{432DA930-19D4-4C81-867E-529E41FC2694}"/>
              </a:ext>
            </a:extLst>
          </p:cNvPr>
          <p:cNvSpPr txBox="1"/>
          <p:nvPr/>
        </p:nvSpPr>
        <p:spPr>
          <a:xfrm>
            <a:off x="30575751" y="31215352"/>
            <a:ext cx="12329129" cy="646331"/>
          </a:xfrm>
          <a:prstGeom prst="rect">
            <a:avLst/>
          </a:prstGeom>
          <a:noFill/>
        </p:spPr>
        <p:txBody>
          <a:bodyPr wrap="square" rtlCol="0">
            <a:spAutoFit/>
          </a:bodyPr>
          <a:lstStyle/>
          <a:p>
            <a:pPr algn="ctr"/>
            <a:r>
              <a:rPr lang="en-US" dirty="0"/>
              <a:t>Figure 12. The paper forms are shown above. On the left is all four pieces arranged how they would be for referencing the shape of the sail and fold lines. On the right is the bottom piece expanded so fold number can be seen.</a:t>
            </a:r>
          </a:p>
        </p:txBody>
      </p:sp>
      <p:pic>
        <p:nvPicPr>
          <p:cNvPr id="196" name="Picture 195" descr="C:\Users\rbarfie1\Desktop\photos\IMG_2628.JPG">
            <a:extLst>
              <a:ext uri="{FF2B5EF4-FFF2-40B4-BE49-F238E27FC236}">
                <a16:creationId xmlns:a16="http://schemas.microsoft.com/office/drawing/2014/main" id="{E36535B0-C06D-48FE-9226-3B9196F997F2}"/>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10797" r="20381"/>
          <a:stretch/>
        </p:blipFill>
        <p:spPr bwMode="auto">
          <a:xfrm rot="5400000">
            <a:off x="38449420" y="10546445"/>
            <a:ext cx="4317081" cy="4703670"/>
          </a:xfrm>
          <a:prstGeom prst="rect">
            <a:avLst/>
          </a:prstGeom>
          <a:noFill/>
          <a:ln>
            <a:noFill/>
          </a:ln>
        </p:spPr>
      </p:pic>
      <p:sp>
        <p:nvSpPr>
          <p:cNvPr id="197" name="TextBox 196">
            <a:extLst>
              <a:ext uri="{FF2B5EF4-FFF2-40B4-BE49-F238E27FC236}">
                <a16:creationId xmlns:a16="http://schemas.microsoft.com/office/drawing/2014/main" id="{77F85FB8-EA6F-478B-B0F6-F127CEA8F9D2}"/>
              </a:ext>
            </a:extLst>
          </p:cNvPr>
          <p:cNvSpPr txBox="1"/>
          <p:nvPr/>
        </p:nvSpPr>
        <p:spPr>
          <a:xfrm>
            <a:off x="38104916" y="15140433"/>
            <a:ext cx="5006088" cy="923330"/>
          </a:xfrm>
          <a:prstGeom prst="rect">
            <a:avLst/>
          </a:prstGeom>
          <a:noFill/>
        </p:spPr>
        <p:txBody>
          <a:bodyPr wrap="square" rtlCol="0">
            <a:spAutoFit/>
          </a:bodyPr>
          <a:lstStyle/>
          <a:p>
            <a:pPr algn="ctr"/>
            <a:r>
              <a:rPr lang="en-US" dirty="0"/>
              <a:t>Figure 10. The above image is a view of the channel used to fold the sail. The half folded sail can also be seen, as well as one of the paper strips</a:t>
            </a:r>
          </a:p>
        </p:txBody>
      </p:sp>
      <p:sp>
        <p:nvSpPr>
          <p:cNvPr id="198" name="TextBox 197">
            <a:extLst>
              <a:ext uri="{FF2B5EF4-FFF2-40B4-BE49-F238E27FC236}">
                <a16:creationId xmlns:a16="http://schemas.microsoft.com/office/drawing/2014/main" id="{F3F2EB84-5517-44A8-9190-D9D3A26C2431}"/>
              </a:ext>
            </a:extLst>
          </p:cNvPr>
          <p:cNvSpPr txBox="1"/>
          <p:nvPr/>
        </p:nvSpPr>
        <p:spPr>
          <a:xfrm>
            <a:off x="30499425" y="16087702"/>
            <a:ext cx="12611579" cy="2092881"/>
          </a:xfrm>
          <a:prstGeom prst="rect">
            <a:avLst/>
          </a:prstGeom>
          <a:noFill/>
        </p:spPr>
        <p:txBody>
          <a:bodyPr wrap="square" rtlCol="0">
            <a:spAutoFit/>
          </a:bodyPr>
          <a:lstStyle/>
          <a:p>
            <a:pPr algn="just"/>
            <a:r>
              <a:rPr lang="en-US" sz="2600" dirty="0"/>
              <a:t>In Figure 11, the various fold patterns are shown. The sail is folded using the “Angled Folds + Offset Center” pattern. Angled folds are used because this creates “tails” in the folded sail. In addition, the offset center is used because it causes one of the tails to be longer than the other as the sail unspools. When the sail is rolled onto the spool, it is rolled so that the shorter tail is on the outside, causing it to always be in tension when the sail is deployed. </a:t>
            </a:r>
          </a:p>
        </p:txBody>
      </p:sp>
      <p:sp>
        <p:nvSpPr>
          <p:cNvPr id="199" name="TextBox 198">
            <a:extLst>
              <a:ext uri="{FF2B5EF4-FFF2-40B4-BE49-F238E27FC236}">
                <a16:creationId xmlns:a16="http://schemas.microsoft.com/office/drawing/2014/main" id="{F33761CE-A41B-4518-B7C7-91B948E66122}"/>
              </a:ext>
            </a:extLst>
          </p:cNvPr>
          <p:cNvSpPr txBox="1"/>
          <p:nvPr/>
        </p:nvSpPr>
        <p:spPr>
          <a:xfrm>
            <a:off x="38635278" y="21401528"/>
            <a:ext cx="1203575" cy="369332"/>
          </a:xfrm>
          <a:prstGeom prst="rect">
            <a:avLst/>
          </a:prstGeom>
          <a:noFill/>
        </p:spPr>
        <p:txBody>
          <a:bodyPr wrap="square" rtlCol="0">
            <a:spAutoFit/>
          </a:bodyPr>
          <a:lstStyle/>
          <a:p>
            <a:r>
              <a:rPr lang="en-US" dirty="0"/>
              <a:t>Equal ends</a:t>
            </a:r>
          </a:p>
        </p:txBody>
      </p:sp>
      <p:cxnSp>
        <p:nvCxnSpPr>
          <p:cNvPr id="200" name="Straight Arrow Connector 199">
            <a:extLst>
              <a:ext uri="{FF2B5EF4-FFF2-40B4-BE49-F238E27FC236}">
                <a16:creationId xmlns:a16="http://schemas.microsoft.com/office/drawing/2014/main" id="{9F40715D-2BCD-45EF-9E04-7C630C06F794}"/>
              </a:ext>
            </a:extLst>
          </p:cNvPr>
          <p:cNvCxnSpPr>
            <a:cxnSpLocks/>
            <a:stCxn id="199" idx="0"/>
          </p:cNvCxnSpPr>
          <p:nvPr/>
        </p:nvCxnSpPr>
        <p:spPr>
          <a:xfrm flipV="1">
            <a:off x="39237066" y="21313964"/>
            <a:ext cx="392600" cy="875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E2B31A13-6301-4117-B736-B0F59BC1B168}"/>
              </a:ext>
            </a:extLst>
          </p:cNvPr>
          <p:cNvCxnSpPr>
            <a:cxnSpLocks/>
          </p:cNvCxnSpPr>
          <p:nvPr/>
        </p:nvCxnSpPr>
        <p:spPr>
          <a:xfrm>
            <a:off x="39239242" y="21784761"/>
            <a:ext cx="390347" cy="12565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2" name="Straight Arrow Connector 201">
            <a:extLst>
              <a:ext uri="{FF2B5EF4-FFF2-40B4-BE49-F238E27FC236}">
                <a16:creationId xmlns:a16="http://schemas.microsoft.com/office/drawing/2014/main" id="{C58988E4-5BC9-4195-8196-F445E50FCFA1}"/>
              </a:ext>
            </a:extLst>
          </p:cNvPr>
          <p:cNvCxnSpPr>
            <a:cxnSpLocks/>
          </p:cNvCxnSpPr>
          <p:nvPr/>
        </p:nvCxnSpPr>
        <p:spPr>
          <a:xfrm flipH="1" flipV="1">
            <a:off x="35401780" y="23142894"/>
            <a:ext cx="96458" cy="4118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3" name="TextBox 202">
            <a:extLst>
              <a:ext uri="{FF2B5EF4-FFF2-40B4-BE49-F238E27FC236}">
                <a16:creationId xmlns:a16="http://schemas.microsoft.com/office/drawing/2014/main" id="{C8717B8C-D526-47C6-9646-500FFB861A3A}"/>
              </a:ext>
            </a:extLst>
          </p:cNvPr>
          <p:cNvSpPr txBox="1"/>
          <p:nvPr/>
        </p:nvSpPr>
        <p:spPr>
          <a:xfrm>
            <a:off x="38569680" y="23085990"/>
            <a:ext cx="1141200" cy="338554"/>
          </a:xfrm>
          <a:prstGeom prst="rect">
            <a:avLst/>
          </a:prstGeom>
          <a:noFill/>
        </p:spPr>
        <p:txBody>
          <a:bodyPr wrap="square" rtlCol="0">
            <a:spAutoFit/>
          </a:bodyPr>
          <a:lstStyle/>
          <a:p>
            <a:r>
              <a:rPr lang="en-US" sz="1600" dirty="0"/>
              <a:t>Longer end</a:t>
            </a:r>
          </a:p>
        </p:txBody>
      </p:sp>
      <p:cxnSp>
        <p:nvCxnSpPr>
          <p:cNvPr id="204" name="Straight Arrow Connector 203">
            <a:extLst>
              <a:ext uri="{FF2B5EF4-FFF2-40B4-BE49-F238E27FC236}">
                <a16:creationId xmlns:a16="http://schemas.microsoft.com/office/drawing/2014/main" id="{95D5EA6F-EF54-48C7-A0B7-2EEFE8B05CA7}"/>
              </a:ext>
            </a:extLst>
          </p:cNvPr>
          <p:cNvCxnSpPr>
            <a:cxnSpLocks/>
            <a:stCxn id="203" idx="0"/>
          </p:cNvCxnSpPr>
          <p:nvPr/>
        </p:nvCxnSpPr>
        <p:spPr>
          <a:xfrm flipV="1">
            <a:off x="39140280" y="22937952"/>
            <a:ext cx="289420" cy="1480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5" name="TextBox 204">
            <a:extLst>
              <a:ext uri="{FF2B5EF4-FFF2-40B4-BE49-F238E27FC236}">
                <a16:creationId xmlns:a16="http://schemas.microsoft.com/office/drawing/2014/main" id="{F00E8EA8-1F38-4F94-9D0F-3DB10411D1AA}"/>
              </a:ext>
            </a:extLst>
          </p:cNvPr>
          <p:cNvSpPr txBox="1"/>
          <p:nvPr/>
        </p:nvSpPr>
        <p:spPr>
          <a:xfrm>
            <a:off x="34697959" y="23548200"/>
            <a:ext cx="1141200" cy="338554"/>
          </a:xfrm>
          <a:prstGeom prst="rect">
            <a:avLst/>
          </a:prstGeom>
          <a:noFill/>
        </p:spPr>
        <p:txBody>
          <a:bodyPr wrap="square" rtlCol="0">
            <a:spAutoFit/>
          </a:bodyPr>
          <a:lstStyle/>
          <a:p>
            <a:r>
              <a:rPr lang="en-US" sz="1600" dirty="0"/>
              <a:t>Longer end</a:t>
            </a:r>
          </a:p>
        </p:txBody>
      </p:sp>
      <p:cxnSp>
        <p:nvCxnSpPr>
          <p:cNvPr id="206" name="Straight Arrow Connector 205">
            <a:extLst>
              <a:ext uri="{FF2B5EF4-FFF2-40B4-BE49-F238E27FC236}">
                <a16:creationId xmlns:a16="http://schemas.microsoft.com/office/drawing/2014/main" id="{B15C3C84-66AB-4836-82E3-D2BA324E501F}"/>
              </a:ext>
            </a:extLst>
          </p:cNvPr>
          <p:cNvCxnSpPr>
            <a:cxnSpLocks noChangeAspect="1"/>
          </p:cNvCxnSpPr>
          <p:nvPr/>
        </p:nvCxnSpPr>
        <p:spPr>
          <a:xfrm>
            <a:off x="31193185" y="28604131"/>
            <a:ext cx="5189736"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207" name="TextBox 206">
            <a:extLst>
              <a:ext uri="{FF2B5EF4-FFF2-40B4-BE49-F238E27FC236}">
                <a16:creationId xmlns:a16="http://schemas.microsoft.com/office/drawing/2014/main" id="{CBC7D33F-BB4E-4999-B7E3-C9167FB50B1D}"/>
              </a:ext>
            </a:extLst>
          </p:cNvPr>
          <p:cNvSpPr txBox="1">
            <a:spLocks noChangeAspect="1"/>
          </p:cNvSpPr>
          <p:nvPr/>
        </p:nvSpPr>
        <p:spPr>
          <a:xfrm>
            <a:off x="33479134" y="28305617"/>
            <a:ext cx="688855" cy="369332"/>
          </a:xfrm>
          <a:prstGeom prst="rect">
            <a:avLst/>
          </a:prstGeom>
          <a:noFill/>
        </p:spPr>
        <p:txBody>
          <a:bodyPr wrap="square" rtlCol="0">
            <a:spAutoFit/>
          </a:bodyPr>
          <a:lstStyle/>
          <a:p>
            <a:pPr algn="ctr"/>
            <a:r>
              <a:rPr lang="en-US" dirty="0"/>
              <a:t>9 m</a:t>
            </a:r>
          </a:p>
        </p:txBody>
      </p:sp>
      <p:pic>
        <p:nvPicPr>
          <p:cNvPr id="38" name="Picture 37">
            <a:extLst>
              <a:ext uri="{FF2B5EF4-FFF2-40B4-BE49-F238E27FC236}">
                <a16:creationId xmlns:a16="http://schemas.microsoft.com/office/drawing/2014/main" id="{60E253C6-BE17-4DD2-98AC-467476AE611B}"/>
              </a:ext>
            </a:extLst>
          </p:cNvPr>
          <p:cNvPicPr>
            <a:picLocks noChangeAspect="1"/>
          </p:cNvPicPr>
          <p:nvPr/>
        </p:nvPicPr>
        <p:blipFill rotWithShape="1">
          <a:blip r:embed="rId17"/>
          <a:srcRect l="8576" r="3507"/>
          <a:stretch/>
        </p:blipFill>
        <p:spPr>
          <a:xfrm>
            <a:off x="7141249" y="20738491"/>
            <a:ext cx="6050974" cy="4661258"/>
          </a:xfrm>
          <a:prstGeom prst="rect">
            <a:avLst/>
          </a:prstGeom>
        </p:spPr>
      </p:pic>
      <p:pic>
        <p:nvPicPr>
          <p:cNvPr id="208" name="Picture 207" descr="C:\Users\rbarfie1\Desktop\photos\IMG_2519.JPG">
            <a:extLst>
              <a:ext uri="{FF2B5EF4-FFF2-40B4-BE49-F238E27FC236}">
                <a16:creationId xmlns:a16="http://schemas.microsoft.com/office/drawing/2014/main" id="{FB49A7C2-4AF3-44E9-AA2E-78054FB7EE9B}"/>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5633838" y="26648077"/>
            <a:ext cx="5161369" cy="3871027"/>
          </a:xfrm>
          <a:prstGeom prst="rect">
            <a:avLst/>
          </a:prstGeom>
          <a:noFill/>
          <a:ln>
            <a:noFill/>
          </a:ln>
        </p:spPr>
      </p:pic>
      <p:sp>
        <p:nvSpPr>
          <p:cNvPr id="209" name="TextBox 208">
            <a:extLst>
              <a:ext uri="{FF2B5EF4-FFF2-40B4-BE49-F238E27FC236}">
                <a16:creationId xmlns:a16="http://schemas.microsoft.com/office/drawing/2014/main" id="{00D7DE96-3456-4225-8EEB-D7CA3D656C6C}"/>
              </a:ext>
            </a:extLst>
          </p:cNvPr>
          <p:cNvSpPr txBox="1"/>
          <p:nvPr/>
        </p:nvSpPr>
        <p:spPr>
          <a:xfrm>
            <a:off x="15633838" y="30652443"/>
            <a:ext cx="5161369" cy="646331"/>
          </a:xfrm>
          <a:prstGeom prst="rect">
            <a:avLst/>
          </a:prstGeom>
          <a:noFill/>
        </p:spPr>
        <p:txBody>
          <a:bodyPr wrap="square" rtlCol="0">
            <a:spAutoFit/>
          </a:bodyPr>
          <a:lstStyle/>
          <a:p>
            <a:pPr algn="ctr"/>
            <a:r>
              <a:rPr lang="en-US" dirty="0"/>
              <a:t>Figure 7. The above picture is of a sail quadrant after all thirteen gores are seamed together. </a:t>
            </a:r>
          </a:p>
        </p:txBody>
      </p:sp>
      <p:sp>
        <p:nvSpPr>
          <p:cNvPr id="210" name="TextBox 209">
            <a:extLst>
              <a:ext uri="{FF2B5EF4-FFF2-40B4-BE49-F238E27FC236}">
                <a16:creationId xmlns:a16="http://schemas.microsoft.com/office/drawing/2014/main" id="{8F42FC22-0830-4C7E-92F7-A8865DAAA633}"/>
              </a:ext>
            </a:extLst>
          </p:cNvPr>
          <p:cNvSpPr txBox="1"/>
          <p:nvPr/>
        </p:nvSpPr>
        <p:spPr>
          <a:xfrm>
            <a:off x="22362058" y="26863466"/>
            <a:ext cx="6726046" cy="4893647"/>
          </a:xfrm>
          <a:prstGeom prst="rect">
            <a:avLst/>
          </a:prstGeom>
          <a:noFill/>
        </p:spPr>
        <p:txBody>
          <a:bodyPr wrap="square" rtlCol="0">
            <a:spAutoFit/>
          </a:bodyPr>
          <a:lstStyle/>
          <a:p>
            <a:pPr algn="just"/>
            <a:r>
              <a:rPr lang="en-US" sz="2600" dirty="0"/>
              <a:t>Because the material is so light, it will shift with any kind of air movement. Alignment is important, so notecards are used to weight the gores down and aid in the seaming process.  The adhesive is then melted to the PEN using an iron at 165°C. After all thirteen gores are seamed together, shown in Figure 7, the sail shape must be cut out. The paper forms shown in Figure 12 assist in cutting the correct shape. At least one week is required to assemble one sail quadrant. After assembly, the next step is to package the sail onto a spool. </a:t>
            </a:r>
          </a:p>
        </p:txBody>
      </p:sp>
      <p:pic>
        <p:nvPicPr>
          <p:cNvPr id="57" name="Picture 56">
            <a:extLst>
              <a:ext uri="{FF2B5EF4-FFF2-40B4-BE49-F238E27FC236}">
                <a16:creationId xmlns:a16="http://schemas.microsoft.com/office/drawing/2014/main" id="{DF33F8D8-65E3-44F0-BA99-62E509E88BC3}"/>
              </a:ext>
            </a:extLst>
          </p:cNvPr>
          <p:cNvPicPr>
            <a:picLocks noChangeAspect="1"/>
          </p:cNvPicPr>
          <p:nvPr/>
        </p:nvPicPr>
        <p:blipFill rotWithShape="1">
          <a:blip r:embed="rId19">
            <a:extLst>
              <a:ext uri="{28A0092B-C50C-407E-A947-70E740481C1C}">
                <a14:useLocalDpi xmlns:a14="http://schemas.microsoft.com/office/drawing/2010/main" val="0"/>
              </a:ext>
            </a:extLst>
          </a:blip>
          <a:srcRect l="15150" r="8309" b="22622"/>
          <a:stretch/>
        </p:blipFill>
        <p:spPr>
          <a:xfrm>
            <a:off x="7323114" y="26334249"/>
            <a:ext cx="5687243" cy="4312068"/>
          </a:xfrm>
          <a:prstGeom prst="rect">
            <a:avLst/>
          </a:prstGeom>
        </p:spPr>
      </p:pic>
      <p:sp>
        <p:nvSpPr>
          <p:cNvPr id="211" name="TextBox 210">
            <a:extLst>
              <a:ext uri="{FF2B5EF4-FFF2-40B4-BE49-F238E27FC236}">
                <a16:creationId xmlns:a16="http://schemas.microsoft.com/office/drawing/2014/main" id="{AA762564-AEC8-4FA1-8877-6348739DAFB6}"/>
              </a:ext>
            </a:extLst>
          </p:cNvPr>
          <p:cNvSpPr txBox="1"/>
          <p:nvPr/>
        </p:nvSpPr>
        <p:spPr>
          <a:xfrm>
            <a:off x="7141249" y="30697168"/>
            <a:ext cx="6050973" cy="646331"/>
          </a:xfrm>
          <a:prstGeom prst="rect">
            <a:avLst/>
          </a:prstGeom>
          <a:noFill/>
        </p:spPr>
        <p:txBody>
          <a:bodyPr wrap="square" rtlCol="0">
            <a:spAutoFit/>
          </a:bodyPr>
          <a:lstStyle/>
          <a:p>
            <a:pPr algn="ctr"/>
            <a:r>
              <a:rPr lang="en-US" dirty="0"/>
              <a:t>Figure 4. The above picture is of the open cover and the raw sail membrane material being rolled out to cut gores. </a:t>
            </a:r>
          </a:p>
        </p:txBody>
      </p:sp>
      <p:pic>
        <p:nvPicPr>
          <p:cNvPr id="212" name="Picture 211">
            <a:extLst>
              <a:ext uri="{FF2B5EF4-FFF2-40B4-BE49-F238E27FC236}">
                <a16:creationId xmlns:a16="http://schemas.microsoft.com/office/drawing/2014/main" id="{4E74C417-20DB-40B9-9E4B-53946B2CDCC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1149406" y="998635"/>
            <a:ext cx="1565716" cy="2053006"/>
          </a:xfrm>
          <a:prstGeom prst="rect">
            <a:avLst/>
          </a:prstGeom>
        </p:spPr>
      </p:pic>
    </p:spTree>
    <p:extLst>
      <p:ext uri="{BB962C8B-B14F-4D97-AF65-F5344CB8AC3E}">
        <p14:creationId xmlns:p14="http://schemas.microsoft.com/office/powerpoint/2010/main" val="25381588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5076</TotalTime>
  <Words>1363</Words>
  <Application>Microsoft Office PowerPoint</Application>
  <PresentationFormat>Custom</PresentationFormat>
  <Paragraphs>42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Streamlining the Solar Sail Membrane Manufacturing Process for ACS3 Gabriela Griffin Dr. Olive Stohlman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Griffin, Gabriela K. (LARC-D322)[UNIVERSITIES SPACE RESEARCH ASSOCIATION]</dc:creator>
  <cp:lastModifiedBy>Hutchinson, Joyce Marie (LARC-D322)[LAMPS 2]</cp:lastModifiedBy>
  <cp:revision>80</cp:revision>
  <dcterms:created xsi:type="dcterms:W3CDTF">2020-04-15T18:57:33Z</dcterms:created>
  <dcterms:modified xsi:type="dcterms:W3CDTF">2020-05-04T11:00:17Z</dcterms:modified>
</cp:coreProperties>
</file>