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4"/>
    <p:sldMasterId id="2147483672" r:id="rId5"/>
  </p:sldMasterIdLst>
  <p:notesMasterIdLst>
    <p:notesMasterId r:id="rId14"/>
  </p:notesMasterIdLst>
  <p:sldIdLst>
    <p:sldId id="546" r:id="rId6"/>
    <p:sldId id="550" r:id="rId7"/>
    <p:sldId id="547" r:id="rId8"/>
    <p:sldId id="548" r:id="rId9"/>
    <p:sldId id="549" r:id="rId10"/>
    <p:sldId id="551" r:id="rId11"/>
    <p:sldId id="552" r:id="rId12"/>
    <p:sldId id="55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208"/>
    <a:srgbClr val="3763B1"/>
    <a:srgbClr val="AB8100"/>
    <a:srgbClr val="F0EA00"/>
    <a:srgbClr val="0033CC"/>
    <a:srgbClr val="D4EFF8"/>
    <a:srgbClr val="E8D9F3"/>
    <a:srgbClr val="9E0000"/>
    <a:srgbClr val="00CC99"/>
    <a:srgbClr val="C1B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265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branden\Documents\Resin%20Densit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branden\Documents\Resin%20Modulu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branden\Documents\Resin%20Density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chemeClr val="tx1"/>
                </a:solidFill>
              </a:rPr>
              <a:t>API-60/DDS Density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041905253190792"/>
          <c:y val="9.5467283928498473E-2"/>
          <c:w val="0.76710754169043038"/>
          <c:h val="0.74938839452507255"/>
        </c:manualLayout>
      </c:layout>
      <c:scatterChart>
        <c:scatterStyle val="lineMarker"/>
        <c:varyColors val="0"/>
        <c:ser>
          <c:idx val="0"/>
          <c:order val="0"/>
          <c:tx>
            <c:strRef>
              <c:f>Combined!$A$3</c:f>
              <c:strCache>
                <c:ptCount val="1"/>
                <c:pt idx="0">
                  <c:v>Uncured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5">
                  <a:lumMod val="50000"/>
                </a:schemeClr>
              </a:solidFill>
              <a:ln w="9525">
                <a:noFil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Combined!$B$4:$F$4</c:f>
                <c:numCache>
                  <c:formatCode>General</c:formatCode>
                  <c:ptCount val="5"/>
                  <c:pt idx="0">
                    <c:v>7.1336448530108674E-3</c:v>
                  </c:pt>
                  <c:pt idx="1">
                    <c:v>2.6246692913372538E-3</c:v>
                  </c:pt>
                  <c:pt idx="2">
                    <c:v>3.8586123009301298E-3</c:v>
                  </c:pt>
                  <c:pt idx="3">
                    <c:v>1.096458946893231E-2</c:v>
                  </c:pt>
                  <c:pt idx="4">
                    <c:v>1.9154343864744836E-2</c:v>
                  </c:pt>
                </c:numCache>
              </c:numRef>
            </c:plus>
            <c:minus>
              <c:numRef>
                <c:f>Combined!$B$4:$F$4</c:f>
                <c:numCache>
                  <c:formatCode>General</c:formatCode>
                  <c:ptCount val="5"/>
                  <c:pt idx="0">
                    <c:v>7.1336448530108674E-3</c:v>
                  </c:pt>
                  <c:pt idx="1">
                    <c:v>2.6246692913372538E-3</c:v>
                  </c:pt>
                  <c:pt idx="2">
                    <c:v>3.8586123009301298E-3</c:v>
                  </c:pt>
                  <c:pt idx="3">
                    <c:v>1.096458946893231E-2</c:v>
                  </c:pt>
                  <c:pt idx="4">
                    <c:v>1.9154343864744836E-2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Combined!$B$2:$F$2</c:f>
              <c:numCache>
                <c:formatCode>General</c:formatCode>
                <c:ptCount val="5"/>
                <c:pt idx="0">
                  <c:v>0.5</c:v>
                </c:pt>
                <c:pt idx="1">
                  <c:v>0.8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</c:numCache>
            </c:numRef>
          </c:xVal>
          <c:yVal>
            <c:numRef>
              <c:f>Combined!$B$3:$F$3</c:f>
              <c:numCache>
                <c:formatCode>General</c:formatCode>
                <c:ptCount val="5"/>
                <c:pt idx="0">
                  <c:v>1.2286666666666666</c:v>
                </c:pt>
                <c:pt idx="1">
                  <c:v>1.2283333333333335</c:v>
                </c:pt>
                <c:pt idx="2">
                  <c:v>1.2296666666666667</c:v>
                </c:pt>
                <c:pt idx="3">
                  <c:v>1.2443333333333333</c:v>
                </c:pt>
                <c:pt idx="4">
                  <c:v>1.2413333333333334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C93-45D3-8380-189D010A1907}"/>
            </c:ext>
          </c:extLst>
        </c:ser>
        <c:ser>
          <c:idx val="1"/>
          <c:order val="1"/>
          <c:tx>
            <c:strRef>
              <c:f>Combined!$A$5</c:f>
              <c:strCache>
                <c:ptCount val="1"/>
                <c:pt idx="0">
                  <c:v>Cured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Combined!$B$6:$F$6</c:f>
                <c:numCache>
                  <c:formatCode>General</c:formatCode>
                  <c:ptCount val="5"/>
                  <c:pt idx="0">
                    <c:v>4.7307610875760108E-4</c:v>
                  </c:pt>
                  <c:pt idx="1">
                    <c:v>7.5935045024258985E-4</c:v>
                  </c:pt>
                  <c:pt idx="2">
                    <c:v>1.1751962714901091E-3</c:v>
                  </c:pt>
                  <c:pt idx="3">
                    <c:v>1.5662693431291713E-3</c:v>
                  </c:pt>
                  <c:pt idx="4">
                    <c:v>6.1915831896660321E-4</c:v>
                  </c:pt>
                </c:numCache>
              </c:numRef>
            </c:plus>
            <c:minus>
              <c:numRef>
                <c:f>Combined!$B$6:$F$6</c:f>
                <c:numCache>
                  <c:formatCode>General</c:formatCode>
                  <c:ptCount val="5"/>
                  <c:pt idx="0">
                    <c:v>4.7307610875760108E-4</c:v>
                  </c:pt>
                  <c:pt idx="1">
                    <c:v>7.5935045024258985E-4</c:v>
                  </c:pt>
                  <c:pt idx="2">
                    <c:v>1.1751962714901091E-3</c:v>
                  </c:pt>
                  <c:pt idx="3">
                    <c:v>1.5662693431291713E-3</c:v>
                  </c:pt>
                  <c:pt idx="4">
                    <c:v>6.1915831896660321E-4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Combined!$B$2:$F$2</c:f>
              <c:numCache>
                <c:formatCode>General</c:formatCode>
                <c:ptCount val="5"/>
                <c:pt idx="0">
                  <c:v>0.5</c:v>
                </c:pt>
                <c:pt idx="1">
                  <c:v>0.8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</c:numCache>
            </c:numRef>
          </c:xVal>
          <c:yVal>
            <c:numRef>
              <c:f>Combined!$B$5:$F$5</c:f>
              <c:numCache>
                <c:formatCode>General</c:formatCode>
                <c:ptCount val="5"/>
                <c:pt idx="0">
                  <c:v>1.2838997431814454</c:v>
                </c:pt>
                <c:pt idx="1">
                  <c:v>1.290211120285331</c:v>
                </c:pt>
                <c:pt idx="2">
                  <c:v>1.292225682927254</c:v>
                </c:pt>
                <c:pt idx="3">
                  <c:v>1.3045231317958237</c:v>
                </c:pt>
                <c:pt idx="4">
                  <c:v>1.3098688389606696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C93-45D3-8380-189D010A1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4035200"/>
        <c:axId val="1241312624"/>
      </c:scatterChart>
      <c:valAx>
        <c:axId val="13040352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>
                    <a:solidFill>
                      <a:schemeClr val="tx1"/>
                    </a:solidFill>
                  </a:rPr>
                  <a:t>R</a:t>
                </a:r>
                <a:r>
                  <a:rPr lang="en-US" sz="1800" baseline="0">
                    <a:solidFill>
                      <a:schemeClr val="tx1"/>
                    </a:solidFill>
                  </a:rPr>
                  <a:t>-Value</a:t>
                </a:r>
                <a:endParaRPr lang="en-US" sz="180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43761462116248162"/>
              <c:y val="0.925358378645576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1312624"/>
        <c:crosses val="autoZero"/>
        <c:crossBetween val="midCat"/>
      </c:valAx>
      <c:valAx>
        <c:axId val="1241312624"/>
        <c:scaling>
          <c:orientation val="minMax"/>
          <c:min val="1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>
                    <a:solidFill>
                      <a:schemeClr val="tx1"/>
                    </a:solidFill>
                  </a:rPr>
                  <a:t>Density</a:t>
                </a:r>
                <a:r>
                  <a:rPr lang="en-US" sz="1800" baseline="0">
                    <a:solidFill>
                      <a:schemeClr val="tx1"/>
                    </a:solidFill>
                  </a:rPr>
                  <a:t> (g/mL)</a:t>
                </a:r>
                <a:endParaRPr lang="en-US" sz="180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4035200"/>
        <c:crosses val="autoZero"/>
        <c:crossBetween val="midCat"/>
      </c:valAx>
      <c:spPr>
        <a:noFill/>
        <a:ln>
          <a:solidFill>
            <a:schemeClr val="tx1">
              <a:lumMod val="85000"/>
              <a:lumOff val="1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58342551514344843"/>
          <c:y val="0.75034491604589382"/>
          <c:w val="0.33082902251190144"/>
          <c:h val="7.6854027877661102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API-60/DDS Modulus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56314166643105"/>
          <c:y val="9.8466683859839199E-2"/>
          <c:w val="0.78663037323978147"/>
          <c:h val="0.74943700800250868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errBars>
            <c:errDir val="x"/>
            <c:errBarType val="both"/>
            <c:errValType val="stdErr"/>
            <c:noEndCap val="0"/>
            <c:spPr>
              <a:noFill/>
              <a:ln w="9525" cap="flat" cmpd="sng" algn="ctr">
                <a:noFill/>
                <a:round/>
              </a:ln>
              <a:effectLst/>
            </c:spPr>
          </c:errBars>
          <c:errBars>
            <c:errDir val="y"/>
            <c:errBarType val="both"/>
            <c:errValType val="cust"/>
            <c:noEndCap val="0"/>
            <c:plus>
              <c:numRef>
                <c:f>'Bluehill Automatic Modulus'!$B$9:$F$9</c:f>
                <c:numCache>
                  <c:formatCode>General</c:formatCode>
                  <c:ptCount val="5"/>
                  <c:pt idx="0">
                    <c:v>95.159387477012473</c:v>
                  </c:pt>
                  <c:pt idx="1">
                    <c:v>91.938834860767869</c:v>
                  </c:pt>
                  <c:pt idx="2">
                    <c:v>90.927673543316814</c:v>
                  </c:pt>
                  <c:pt idx="3">
                    <c:v>45.452196866598157</c:v>
                  </c:pt>
                  <c:pt idx="4">
                    <c:v>156.24849777197915</c:v>
                  </c:pt>
                </c:numCache>
              </c:numRef>
            </c:plus>
            <c:minus>
              <c:numRef>
                <c:f>'Bluehill Automatic Modulus'!$B$9:$F$9</c:f>
                <c:numCache>
                  <c:formatCode>General</c:formatCode>
                  <c:ptCount val="5"/>
                  <c:pt idx="0">
                    <c:v>95.159387477012473</c:v>
                  </c:pt>
                  <c:pt idx="1">
                    <c:v>91.938834860767869</c:v>
                  </c:pt>
                  <c:pt idx="2">
                    <c:v>90.927673543316814</c:v>
                  </c:pt>
                  <c:pt idx="3">
                    <c:v>45.452196866598157</c:v>
                  </c:pt>
                  <c:pt idx="4">
                    <c:v>156.24849777197915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'Bluehill Automatic Modulus'!$B$2:$F$2</c:f>
              <c:numCache>
                <c:formatCode>General</c:formatCode>
                <c:ptCount val="5"/>
                <c:pt idx="0">
                  <c:v>0.5</c:v>
                </c:pt>
                <c:pt idx="1">
                  <c:v>0.8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</c:numCache>
            </c:numRef>
          </c:xVal>
          <c:yVal>
            <c:numRef>
              <c:f>'Bluehill Automatic Modulus'!$B$8:$F$8</c:f>
              <c:numCache>
                <c:formatCode>General</c:formatCode>
                <c:ptCount val="5"/>
                <c:pt idx="0">
                  <c:v>905.22499999999991</c:v>
                </c:pt>
                <c:pt idx="1">
                  <c:v>1406.6566666666665</c:v>
                </c:pt>
                <c:pt idx="2">
                  <c:v>1329.8179999999998</c:v>
                </c:pt>
                <c:pt idx="3">
                  <c:v>1292.06</c:v>
                </c:pt>
                <c:pt idx="4">
                  <c:v>1425.6420000000001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D7D-4451-9840-17E92F33EF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88650303"/>
        <c:axId val="531364175"/>
      </c:scatterChart>
      <c:valAx>
        <c:axId val="6886503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>
                    <a:solidFill>
                      <a:schemeClr val="tx1"/>
                    </a:solidFill>
                  </a:rPr>
                  <a:t>R-Value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364175"/>
        <c:crosses val="autoZero"/>
        <c:crossBetween val="midCat"/>
      </c:valAx>
      <c:valAx>
        <c:axId val="531364175"/>
        <c:scaling>
          <c:orientation val="minMax"/>
          <c:min val="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>
                    <a:solidFill>
                      <a:schemeClr val="tx1"/>
                    </a:solidFill>
                  </a:rPr>
                  <a:t>Tensile Modulus (MPa)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8650303"/>
        <c:crosses val="autoZero"/>
        <c:crossBetween val="midCat"/>
      </c:valAx>
      <c:spPr>
        <a:noFill/>
        <a:ln>
          <a:solidFill>
            <a:schemeClr val="tx1">
              <a:lumMod val="85000"/>
              <a:lumOff val="15000"/>
            </a:schemeClr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005243091372"/>
          <c:y val="0.13596690072717019"/>
          <c:w val="0.78074129753313748"/>
          <c:h val="0.74637852751708267"/>
        </c:manualLayout>
      </c:layout>
      <c:scatterChart>
        <c:scatterStyle val="lineMarker"/>
        <c:varyColors val="0"/>
        <c:ser>
          <c:idx val="0"/>
          <c:order val="0"/>
          <c:tx>
            <c:strRef>
              <c:f>Combined!$A$3</c:f>
              <c:strCache>
                <c:ptCount val="1"/>
                <c:pt idx="0">
                  <c:v>Uncured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tx2">
                  <a:lumMod val="50000"/>
                </a:schemeClr>
              </a:solidFill>
              <a:ln w="9525">
                <a:noFil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Combined!$B$4:$F$4</c:f>
                <c:numCache>
                  <c:formatCode>General</c:formatCode>
                  <c:ptCount val="5"/>
                  <c:pt idx="0">
                    <c:v>7.1336448530108674E-3</c:v>
                  </c:pt>
                  <c:pt idx="1">
                    <c:v>2.6246692913372538E-3</c:v>
                  </c:pt>
                  <c:pt idx="2">
                    <c:v>3.8586123009301298E-3</c:v>
                  </c:pt>
                  <c:pt idx="3">
                    <c:v>1.096458946893231E-2</c:v>
                  </c:pt>
                  <c:pt idx="4">
                    <c:v>1.9154343864744836E-2</c:v>
                  </c:pt>
                </c:numCache>
              </c:numRef>
            </c:plus>
            <c:minus>
              <c:numRef>
                <c:f>Combined!$B$4:$F$4</c:f>
                <c:numCache>
                  <c:formatCode>General</c:formatCode>
                  <c:ptCount val="5"/>
                  <c:pt idx="0">
                    <c:v>7.1336448530108674E-3</c:v>
                  </c:pt>
                  <c:pt idx="1">
                    <c:v>2.6246692913372538E-3</c:v>
                  </c:pt>
                  <c:pt idx="2">
                    <c:v>3.8586123009301298E-3</c:v>
                  </c:pt>
                  <c:pt idx="3">
                    <c:v>1.096458946893231E-2</c:v>
                  </c:pt>
                  <c:pt idx="4">
                    <c:v>1.9154343864744836E-2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Combined!$B$2:$F$2</c:f>
              <c:numCache>
                <c:formatCode>General</c:formatCode>
                <c:ptCount val="5"/>
                <c:pt idx="0">
                  <c:v>0.5</c:v>
                </c:pt>
                <c:pt idx="1">
                  <c:v>0.8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</c:numCache>
            </c:numRef>
          </c:xVal>
          <c:yVal>
            <c:numRef>
              <c:f>Combined!$B$3:$F$3</c:f>
              <c:numCache>
                <c:formatCode>General</c:formatCode>
                <c:ptCount val="5"/>
                <c:pt idx="0">
                  <c:v>1.2286666666666666</c:v>
                </c:pt>
                <c:pt idx="1">
                  <c:v>1.2283333333333335</c:v>
                </c:pt>
                <c:pt idx="2">
                  <c:v>1.2296666666666667</c:v>
                </c:pt>
                <c:pt idx="3">
                  <c:v>1.2443333333333333</c:v>
                </c:pt>
                <c:pt idx="4">
                  <c:v>1.2413333333333334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D11-41CC-BA0F-B1888E7509EC}"/>
            </c:ext>
          </c:extLst>
        </c:ser>
        <c:ser>
          <c:idx val="1"/>
          <c:order val="1"/>
          <c:tx>
            <c:strRef>
              <c:f>Combined!$A$5</c:f>
              <c:strCache>
                <c:ptCount val="1"/>
                <c:pt idx="0">
                  <c:v>Cured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Combined!$B$6:$F$6</c:f>
                <c:numCache>
                  <c:formatCode>General</c:formatCode>
                  <c:ptCount val="5"/>
                  <c:pt idx="0">
                    <c:v>4.7307610875760108E-4</c:v>
                  </c:pt>
                  <c:pt idx="1">
                    <c:v>7.5935045024258985E-4</c:v>
                  </c:pt>
                  <c:pt idx="2">
                    <c:v>1.1751962714901091E-3</c:v>
                  </c:pt>
                  <c:pt idx="3">
                    <c:v>1.5662693431291713E-3</c:v>
                  </c:pt>
                  <c:pt idx="4">
                    <c:v>6.1915831896660321E-4</c:v>
                  </c:pt>
                </c:numCache>
              </c:numRef>
            </c:plus>
            <c:minus>
              <c:numRef>
                <c:f>Combined!$B$6:$F$6</c:f>
                <c:numCache>
                  <c:formatCode>General</c:formatCode>
                  <c:ptCount val="5"/>
                  <c:pt idx="0">
                    <c:v>4.7307610875760108E-4</c:v>
                  </c:pt>
                  <c:pt idx="1">
                    <c:v>7.5935045024258985E-4</c:v>
                  </c:pt>
                  <c:pt idx="2">
                    <c:v>1.1751962714901091E-3</c:v>
                  </c:pt>
                  <c:pt idx="3">
                    <c:v>1.5662693431291713E-3</c:v>
                  </c:pt>
                  <c:pt idx="4">
                    <c:v>6.1915831896660321E-4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Combined!$B$2:$F$2</c:f>
              <c:numCache>
                <c:formatCode>General</c:formatCode>
                <c:ptCount val="5"/>
                <c:pt idx="0">
                  <c:v>0.5</c:v>
                </c:pt>
                <c:pt idx="1">
                  <c:v>0.8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</c:numCache>
            </c:numRef>
          </c:xVal>
          <c:yVal>
            <c:numRef>
              <c:f>Combined!$B$5:$F$5</c:f>
              <c:numCache>
                <c:formatCode>General</c:formatCode>
                <c:ptCount val="5"/>
                <c:pt idx="0">
                  <c:v>1.2838997431814454</c:v>
                </c:pt>
                <c:pt idx="1">
                  <c:v>1.290211120285331</c:v>
                </c:pt>
                <c:pt idx="2">
                  <c:v>1.292225682927254</c:v>
                </c:pt>
                <c:pt idx="3">
                  <c:v>1.3045231317958237</c:v>
                </c:pt>
                <c:pt idx="4">
                  <c:v>1.3098688389606696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D11-41CC-BA0F-B1888E7509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4035200"/>
        <c:axId val="1241312624"/>
      </c:scatterChart>
      <c:valAx>
        <c:axId val="13040352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41312624"/>
        <c:crosses val="autoZero"/>
        <c:crossBetween val="midCat"/>
      </c:valAx>
      <c:valAx>
        <c:axId val="1241312624"/>
        <c:scaling>
          <c:orientation val="minMax"/>
          <c:min val="1.1000000000000001"/>
        </c:scaling>
        <c:delete val="1"/>
        <c:axPos val="l"/>
        <c:numFmt formatCode="General" sourceLinked="1"/>
        <c:majorTickMark val="none"/>
        <c:minorTickMark val="none"/>
        <c:tickLblPos val="nextTo"/>
        <c:crossAx val="1304035200"/>
        <c:crosses val="autoZero"/>
        <c:crossBetween val="midCat"/>
      </c:valAx>
      <c:spPr>
        <a:noFill/>
        <a:ln>
          <a:solidFill>
            <a:schemeClr val="tx1">
              <a:lumMod val="85000"/>
              <a:lumOff val="1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44084320187311549"/>
          <c:y val="0.73812354158411486"/>
          <c:w val="0.41971475411040332"/>
          <c:h val="7.6854027877661102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B2BDF-65BD-40E4-AC32-7140E17DDCC8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7C9CB-75E8-4897-8DC3-F05D0F144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7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>
            <a:off x="458724" y="3406100"/>
            <a:ext cx="11274552" cy="0"/>
          </a:xfrm>
          <a:prstGeom prst="line">
            <a:avLst/>
          </a:prstGeom>
          <a:ln w="18732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FD8E-851B-4659-897B-85518CEAD3D0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1" y="5433583"/>
            <a:ext cx="1289687" cy="1331493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3726" y="12783"/>
            <a:ext cx="1688676" cy="133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915924" y="3406100"/>
            <a:ext cx="10360152" cy="0"/>
          </a:xfrm>
          <a:prstGeom prst="line">
            <a:avLst/>
          </a:prstGeom>
          <a:ln w="1016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373124" y="3406100"/>
            <a:ext cx="9445752" cy="0"/>
          </a:xfrm>
          <a:prstGeom prst="line">
            <a:avLst/>
          </a:prstGeom>
          <a:ln w="254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51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9292"/>
          </a:xfrm>
        </p:spPr>
        <p:txBody>
          <a:bodyPr/>
          <a:lstStyle>
            <a:lvl1pPr algn="ctr">
              <a:defRPr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4670"/>
            <a:ext cx="10515600" cy="4682294"/>
          </a:xfr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>
                <a:latin typeface="+mn-lt"/>
                <a:cs typeface="Times New Roman" panose="02020603050405020304" pitchFamily="18" charset="0"/>
              </a:defRPr>
            </a:lvl1pPr>
            <a:lvl2pPr marL="685800" indent="-228600">
              <a:buFont typeface="Arial" panose="020B0604020202020204" pitchFamily="34" charset="0"/>
              <a:buChar char="•"/>
              <a:defRPr>
                <a:latin typeface="+mn-lt"/>
                <a:cs typeface="Times New Roman" panose="02020603050405020304" pitchFamily="18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>
                <a:latin typeface="+mn-lt"/>
                <a:cs typeface="Times New Roman" panose="02020603050405020304" pitchFamily="18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>
                <a:latin typeface="+mn-lt"/>
                <a:cs typeface="Times New Roman" panose="02020603050405020304" pitchFamily="18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latin typeface="+mn-lt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E407-4069-4CF1-8ECE-BB756A4D9798}" type="datetime1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12012851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-4010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1609" y="192726"/>
            <a:ext cx="974171" cy="7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-1" y="0"/>
            <a:ext cx="12188952" cy="1828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629571"/>
            <a:ext cx="121920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7244" y="6675291"/>
            <a:ext cx="12097512" cy="13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45719" y="45720"/>
            <a:ext cx="12097512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12058710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41849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91439" y="91440"/>
            <a:ext cx="1200607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87569" y="81915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V="1">
            <a:off x="12104430" y="81914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76138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 userDrawn="1"/>
        </p:nvSpPr>
        <p:spPr>
          <a:xfrm>
            <a:off x="8453276" y="6615212"/>
            <a:ext cx="26388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/>
              <a:t>Advanced Materials and Processing</a:t>
            </a:r>
            <a:r>
              <a:rPr lang="en-US" sz="1100" baseline="0" dirty="0"/>
              <a:t> Branch</a:t>
            </a:r>
            <a:endParaRPr lang="en-US" sz="1100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1441234" y="6615212"/>
            <a:ext cx="1941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/>
              <a:t>NASA Langley Research Center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3614030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7435653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11323381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27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675D-FF15-42AD-A0BB-7B49477CDBCD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98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13AC-706D-40DF-88AE-1DF114596698}" type="datetime1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7" name="TextBox 26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8" name="Straight Connector 27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2" name="TextBox 31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1354020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64FE-3B77-4B94-B894-04EC32C9417F}" type="datetime1">
              <a:rPr lang="en-US" smtClean="0"/>
              <a:t>5/4/2020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3" name="Rectangle 12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30" name="Straight Connector 29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4" name="TextBox 33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3616532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01AB-F464-4D5C-89CA-750160D73C12}" type="datetime1">
              <a:rPr lang="en-US" smtClean="0"/>
              <a:t>5/4/2020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0" name="Rectangle 9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7" name="Straight Connector 26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30" name="TextBox 29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2281726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0FFD-A8C8-4EFA-A5A7-91466935EDD8}" type="datetime1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8" name="Rectangle 7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5" name="Straight Connector 24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169918" y="6615212"/>
            <a:ext cx="18437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Spring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4117435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F79FE-330F-4E52-B6EF-9072569AC7D3}" type="datetime1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3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975F-E830-40AF-B49A-C5BFC23B73CD}" type="datetime1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47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102-1BD8-4D40-B1B1-1F59F23CFE8E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292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226E-6F81-4B15-8C31-6BD4049B451D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44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14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530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674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43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ysClr val="windowText" lastClr="000000"/>
                </a:solidFill>
              </a:rPr>
              <a:t>GCD PPBE</a:t>
            </a:r>
            <a:r>
              <a:rPr lang="en-US" sz="800" baseline="0" dirty="0">
                <a:solidFill>
                  <a:sysClr val="windowText" lastClr="000000"/>
                </a:solidFill>
              </a:rPr>
              <a:t> 22 New Start Projects – Full Proposal </a:t>
            </a:r>
            <a:endParaRPr lang="en-US" sz="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25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7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628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715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7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8BD33-461B-4688-8AB9-170C7688F2F3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1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86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14438"/>
            <a:ext cx="12284766" cy="2387600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Co-cure-ply Materials Development (AERoBOND)</a:t>
            </a:r>
            <a:b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75650"/>
            <a:ext cx="9144000" cy="1163050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>
                <a:cs typeface="Times New Roman" panose="02020603050405020304" pitchFamily="18" charset="0"/>
              </a:rPr>
              <a:t>Intern: Charlotte Brandenburg</a:t>
            </a:r>
          </a:p>
          <a:p>
            <a:r>
              <a:rPr lang="en-US" sz="3400" dirty="0">
                <a:cs typeface="Times New Roman" panose="02020603050405020304" pitchFamily="18" charset="0"/>
              </a:rPr>
              <a:t>Mentor: Frank Palmieri</a:t>
            </a:r>
          </a:p>
          <a:p>
            <a:r>
              <a:rPr lang="en-US" sz="3400" dirty="0">
                <a:cs typeface="Times New Roman" panose="02020603050405020304" pitchFamily="18" charset="0"/>
              </a:rPr>
              <a:t>Co-mentor: Tyler Hudson</a:t>
            </a:r>
            <a:endParaRPr lang="en-US" sz="1800" dirty="0"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3042" y="5678323"/>
            <a:ext cx="42059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cs typeface="Times New Roman" panose="02020603050405020304" pitchFamily="18" charset="0"/>
              </a:rPr>
              <a:t>2020 Spring NIFS Research Symposium</a:t>
            </a:r>
          </a:p>
        </p:txBody>
      </p:sp>
    </p:spTree>
    <p:extLst>
      <p:ext uri="{BB962C8B-B14F-4D97-AF65-F5344CB8AC3E}">
        <p14:creationId xmlns:p14="http://schemas.microsoft.com/office/powerpoint/2010/main" val="349133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8406"/>
            <a:ext cx="10515600" cy="13744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Problem: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2000" dirty="0"/>
              <a:t>Adhesive bonding of composites is unpredictable, and requires redundant fasteners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2000" dirty="0"/>
              <a:t>Fastener installation creates a bottleneck in the airframe assembly line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2000" dirty="0"/>
              <a:t>Co-cure assembly eliminates fasteners, but is limited to simple structures</a:t>
            </a:r>
          </a:p>
          <a:p>
            <a:pPr marL="0" indent="0">
              <a:buNone/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C78939-ED77-4ACF-9CBE-EA3AEBAF1E9A}"/>
              </a:ext>
            </a:extLst>
          </p:cNvPr>
          <p:cNvSpPr/>
          <p:nvPr/>
        </p:nvSpPr>
        <p:spPr>
          <a:xfrm>
            <a:off x="838202" y="2540058"/>
            <a:ext cx="448771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Approach: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Partially cured panels with offset resin </a:t>
            </a:r>
            <a:br>
              <a:rPr lang="en-US" sz="2000" dirty="0"/>
            </a:br>
            <a:r>
              <a:rPr lang="en-US" sz="2000" dirty="0"/>
              <a:t>(epoxy-rich) stoichiometry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Panels joined with a layer of </a:t>
            </a:r>
            <a:br>
              <a:rPr lang="en-US" sz="2000" dirty="0"/>
            </a:br>
            <a:r>
              <a:rPr lang="en-US" sz="2000" dirty="0"/>
              <a:t>hardener-rich resin and fully cured</a:t>
            </a:r>
            <a:endParaRPr lang="en-US" sz="2000" dirty="0">
              <a:highlight>
                <a:srgbClr val="FFFF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AF468-0B55-4A02-9326-2743993A0A25}"/>
              </a:ext>
            </a:extLst>
          </p:cNvPr>
          <p:cNvSpPr/>
          <p:nvPr/>
        </p:nvSpPr>
        <p:spPr>
          <a:xfrm>
            <a:off x="838200" y="4274599"/>
            <a:ext cx="479024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Project history: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Initial set of 24 test panels completed prior to internship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Now narrowing in on the more</a:t>
            </a:r>
            <a:b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successful tests</a:t>
            </a:r>
            <a:endParaRPr lang="en-US" sz="2000" dirty="0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F9D3715-117A-452F-A505-762D8FBC61A1}"/>
              </a:ext>
            </a:extLst>
          </p:cNvPr>
          <p:cNvGrpSpPr/>
          <p:nvPr/>
        </p:nvGrpSpPr>
        <p:grpSpPr>
          <a:xfrm>
            <a:off x="5325920" y="2612436"/>
            <a:ext cx="6646548" cy="3616913"/>
            <a:chOff x="59921" y="1757770"/>
            <a:chExt cx="9038990" cy="472683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000A9C4-6639-4617-97C3-116E62FF3993}"/>
                </a:ext>
              </a:extLst>
            </p:cNvPr>
            <p:cNvGrpSpPr/>
            <p:nvPr/>
          </p:nvGrpSpPr>
          <p:grpSpPr>
            <a:xfrm>
              <a:off x="59921" y="1757770"/>
              <a:ext cx="8736326" cy="1018158"/>
              <a:chOff x="59921" y="1965855"/>
              <a:chExt cx="8736326" cy="1018158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2EA0CF4-4309-44BC-AF2B-DC4E27146A88}"/>
                  </a:ext>
                </a:extLst>
              </p:cNvPr>
              <p:cNvGrpSpPr/>
              <p:nvPr/>
            </p:nvGrpSpPr>
            <p:grpSpPr>
              <a:xfrm flipV="1">
                <a:off x="5055553" y="2533244"/>
                <a:ext cx="1943454" cy="233216"/>
                <a:chOff x="3084017" y="4085626"/>
                <a:chExt cx="3926244" cy="387872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456269D-2B39-4979-967C-57971798B13B}"/>
                    </a:ext>
                  </a:extLst>
                </p:cNvPr>
                <p:cNvSpPr/>
                <p:nvPr/>
              </p:nvSpPr>
              <p:spPr bwMode="auto">
                <a:xfrm flipV="1">
                  <a:off x="3084018" y="4095192"/>
                  <a:ext cx="3926243" cy="378306"/>
                </a:xfrm>
                <a:prstGeom prst="rect">
                  <a:avLst/>
                </a:prstGeom>
                <a:solidFill>
                  <a:srgbClr val="6CA64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3686769">
                    <a:defRPr/>
                  </a:pPr>
                  <a:endParaRPr lang="en-US" sz="7200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01DA436E-21AA-4ABE-A68E-009900534492}"/>
                    </a:ext>
                  </a:extLst>
                </p:cNvPr>
                <p:cNvSpPr/>
                <p:nvPr/>
              </p:nvSpPr>
              <p:spPr bwMode="auto">
                <a:xfrm flipV="1">
                  <a:off x="3084017" y="4085626"/>
                  <a:ext cx="3926243" cy="96684"/>
                </a:xfrm>
                <a:prstGeom prst="rect">
                  <a:avLst/>
                </a:prstGeom>
                <a:solidFill>
                  <a:srgbClr val="0070C0">
                    <a:alpha val="77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3686769">
                    <a:defRPr/>
                  </a:pPr>
                  <a:endParaRPr lang="en-US" sz="7200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10" name="Curved Connector 7">
                <a:extLst>
                  <a:ext uri="{FF2B5EF4-FFF2-40B4-BE49-F238E27FC236}">
                    <a16:creationId xmlns:a16="http://schemas.microsoft.com/office/drawing/2014/main" id="{BA45D356-C6F9-4801-ABDE-FA9EECA9B8D1}"/>
                  </a:ext>
                </a:extLst>
              </p:cNvPr>
              <p:cNvCxnSpPr/>
              <p:nvPr/>
            </p:nvCxnSpPr>
            <p:spPr>
              <a:xfrm flipV="1">
                <a:off x="6624497" y="2398344"/>
                <a:ext cx="436187" cy="333996"/>
              </a:xfrm>
              <a:prstGeom prst="curvedConnector3">
                <a:avLst>
                  <a:gd name="adj1" fmla="val 50000"/>
                </a:avLst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  <a:headEnd type="oval"/>
              </a:ln>
              <a:effectLst/>
            </p:spPr>
          </p:cxnSp>
          <p:sp>
            <p:nvSpPr>
              <p:cNvPr id="11" name="TextBox 88">
                <a:extLst>
                  <a:ext uri="{FF2B5EF4-FFF2-40B4-BE49-F238E27FC236}">
                    <a16:creationId xmlns:a16="http://schemas.microsoft.com/office/drawing/2014/main" id="{48EAC2C5-6655-4193-96E8-7EE991B9B1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92356" y="2089203"/>
                <a:ext cx="1803891" cy="8948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defTabSz="3686083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en-US" sz="1800" b="1" kern="0" dirty="0">
                    <a:solidFill>
                      <a:srgbClr val="4037FB"/>
                    </a:solidFill>
                  </a:rPr>
                  <a:t>Joining Layer A</a:t>
                </a:r>
              </a:p>
            </p:txBody>
          </p:sp>
          <p:cxnSp>
            <p:nvCxnSpPr>
              <p:cNvPr id="12" name="Curved Connector 9">
                <a:extLst>
                  <a:ext uri="{FF2B5EF4-FFF2-40B4-BE49-F238E27FC236}">
                    <a16:creationId xmlns:a16="http://schemas.microsoft.com/office/drawing/2014/main" id="{2917E3F5-FC98-421B-B9A2-13A65F5CF45D}"/>
                  </a:ext>
                </a:extLst>
              </p:cNvPr>
              <p:cNvCxnSpPr/>
              <p:nvPr/>
            </p:nvCxnSpPr>
            <p:spPr>
              <a:xfrm rot="16200000" flipV="1">
                <a:off x="5136942" y="2400990"/>
                <a:ext cx="272708" cy="143757"/>
              </a:xfrm>
              <a:prstGeom prst="curvedConnector3">
                <a:avLst>
                  <a:gd name="adj1" fmla="val 50000"/>
                </a:avLst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  <a:headEnd type="oval"/>
              </a:ln>
              <a:effectLst/>
            </p:spPr>
          </p:cxnSp>
          <p:sp>
            <p:nvSpPr>
              <p:cNvPr id="13" name="TextBox 86">
                <a:extLst>
                  <a:ext uri="{FF2B5EF4-FFF2-40B4-BE49-F238E27FC236}">
                    <a16:creationId xmlns:a16="http://schemas.microsoft.com/office/drawing/2014/main" id="{4153D338-BDA2-4591-8C2B-AC82589F80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11416" y="1965855"/>
                <a:ext cx="4370503" cy="4687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defTabSz="3686083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en-US" sz="1600" kern="0" dirty="0">
                    <a:solidFill>
                      <a:prstClr val="black"/>
                    </a:solidFill>
                  </a:rPr>
                  <a:t>conventional materials (uncured)</a:t>
                </a: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BC9575B-0243-4FD5-B141-0DA9DDD2BEF6}"/>
                  </a:ext>
                </a:extLst>
              </p:cNvPr>
              <p:cNvGrpSpPr/>
              <p:nvPr/>
            </p:nvGrpSpPr>
            <p:grpSpPr>
              <a:xfrm>
                <a:off x="2414325" y="2527492"/>
                <a:ext cx="1943454" cy="233216"/>
                <a:chOff x="3084017" y="4085626"/>
                <a:chExt cx="3926244" cy="387872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3D6DAEFD-AAF1-4EAB-8331-20D45ED2639E}"/>
                    </a:ext>
                  </a:extLst>
                </p:cNvPr>
                <p:cNvSpPr/>
                <p:nvPr/>
              </p:nvSpPr>
              <p:spPr bwMode="auto">
                <a:xfrm flipV="1">
                  <a:off x="3084018" y="4095192"/>
                  <a:ext cx="3926243" cy="378306"/>
                </a:xfrm>
                <a:prstGeom prst="rect">
                  <a:avLst/>
                </a:prstGeom>
                <a:solidFill>
                  <a:srgbClr val="6CA64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3686769">
                    <a:defRPr/>
                  </a:pPr>
                  <a:endParaRPr lang="en-US" sz="7200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3CEBB23D-2709-42BD-B305-F35AB15263F3}"/>
                    </a:ext>
                  </a:extLst>
                </p:cNvPr>
                <p:cNvSpPr/>
                <p:nvPr/>
              </p:nvSpPr>
              <p:spPr bwMode="auto">
                <a:xfrm flipV="1">
                  <a:off x="3084017" y="4085626"/>
                  <a:ext cx="3926243" cy="96684"/>
                </a:xfrm>
                <a:prstGeom prst="rect">
                  <a:avLst/>
                </a:prstGeom>
                <a:solidFill>
                  <a:srgbClr val="0070C0">
                    <a:alpha val="77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3686769">
                    <a:defRPr/>
                  </a:pPr>
                  <a:endParaRPr lang="en-US" sz="7200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15" name="Curved Connector 12">
                <a:extLst>
                  <a:ext uri="{FF2B5EF4-FFF2-40B4-BE49-F238E27FC236}">
                    <a16:creationId xmlns:a16="http://schemas.microsoft.com/office/drawing/2014/main" id="{B66167DA-DB7A-4C21-963E-12D0135F1F2B}"/>
                  </a:ext>
                </a:extLst>
              </p:cNvPr>
              <p:cNvCxnSpPr/>
              <p:nvPr/>
            </p:nvCxnSpPr>
            <p:spPr>
              <a:xfrm rot="10800000">
                <a:off x="2208273" y="2366932"/>
                <a:ext cx="369936" cy="191442"/>
              </a:xfrm>
              <a:prstGeom prst="curvedConnector3">
                <a:avLst>
                  <a:gd name="adj1" fmla="val 50000"/>
                </a:avLst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  <a:headEnd type="oval"/>
              </a:ln>
              <a:effectLst/>
            </p:spPr>
          </p:cxnSp>
          <p:sp>
            <p:nvSpPr>
              <p:cNvPr id="16" name="TextBox 88">
                <a:extLst>
                  <a:ext uri="{FF2B5EF4-FFF2-40B4-BE49-F238E27FC236}">
                    <a16:creationId xmlns:a16="http://schemas.microsoft.com/office/drawing/2014/main" id="{D3F6B0E0-B5E6-48ED-AB6F-A317BEF0D1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921" y="2082955"/>
                <a:ext cx="2232202" cy="511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defTabSz="3686083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en-US" sz="1800" b="1" kern="0" dirty="0">
                    <a:solidFill>
                      <a:srgbClr val="4037FB"/>
                    </a:solidFill>
                  </a:rPr>
                  <a:t>Joining Layer A</a:t>
                </a:r>
              </a:p>
            </p:txBody>
          </p:sp>
          <p:cxnSp>
            <p:nvCxnSpPr>
              <p:cNvPr id="17" name="Curved Connector 14">
                <a:extLst>
                  <a:ext uri="{FF2B5EF4-FFF2-40B4-BE49-F238E27FC236}">
                    <a16:creationId xmlns:a16="http://schemas.microsoft.com/office/drawing/2014/main" id="{975B4006-58E5-4C14-9694-C2A364F19B9E}"/>
                  </a:ext>
                </a:extLst>
              </p:cNvPr>
              <p:cNvCxnSpPr/>
              <p:nvPr/>
            </p:nvCxnSpPr>
            <p:spPr>
              <a:xfrm rot="5400000" flipH="1" flipV="1">
                <a:off x="4165154" y="2443972"/>
                <a:ext cx="339222" cy="156699"/>
              </a:xfrm>
              <a:prstGeom prst="curvedConnector3">
                <a:avLst>
                  <a:gd name="adj1" fmla="val 50000"/>
                </a:avLst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  <a:headEnd type="oval"/>
              </a:ln>
              <a:effectLst/>
            </p:spPr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146FA91-DF0E-4911-96DC-2AE78C923E51}"/>
                </a:ext>
              </a:extLst>
            </p:cNvPr>
            <p:cNvGrpSpPr/>
            <p:nvPr/>
          </p:nvGrpSpPr>
          <p:grpSpPr>
            <a:xfrm>
              <a:off x="376224" y="2625705"/>
              <a:ext cx="8722687" cy="1891032"/>
              <a:chOff x="376224" y="2833790"/>
              <a:chExt cx="8722687" cy="1891032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574EFC9-A2C2-456F-91E2-C84B2F9F9F0B}"/>
                  </a:ext>
                </a:extLst>
              </p:cNvPr>
              <p:cNvSpPr/>
              <p:nvPr/>
            </p:nvSpPr>
            <p:spPr bwMode="auto">
              <a:xfrm>
                <a:off x="5246883" y="3612814"/>
                <a:ext cx="1951770" cy="242614"/>
              </a:xfrm>
              <a:prstGeom prst="rect">
                <a:avLst/>
              </a:prstGeom>
              <a:gradFill>
                <a:gsLst>
                  <a:gs pos="0">
                    <a:srgbClr val="0070C0">
                      <a:alpha val="77000"/>
                    </a:srgbClr>
                  </a:gs>
                  <a:gs pos="60000">
                    <a:srgbClr val="ED7D31">
                      <a:lumMod val="75000"/>
                      <a:alpha val="96000"/>
                    </a:srgbClr>
                  </a:gs>
                </a:gsLst>
                <a:lin ang="16200000" scaled="1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3686769">
                  <a:defRPr/>
                </a:pPr>
                <a:endParaRPr lang="en-US" sz="7200" kern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D6DDC258-B26F-41C4-84E7-DCD253D74471}"/>
                  </a:ext>
                </a:extLst>
              </p:cNvPr>
              <p:cNvSpPr/>
              <p:nvPr/>
            </p:nvSpPr>
            <p:spPr bwMode="auto">
              <a:xfrm>
                <a:off x="7362910" y="3754364"/>
                <a:ext cx="914837" cy="970458"/>
              </a:xfrm>
              <a:prstGeom prst="ellipse">
                <a:avLst/>
              </a:prstGeom>
              <a:gradFill flip="none" rotWithShape="1">
                <a:gsLst>
                  <a:gs pos="24000">
                    <a:srgbClr val="ED7D31">
                      <a:lumMod val="75000"/>
                    </a:srgbClr>
                  </a:gs>
                  <a:gs pos="100000">
                    <a:srgbClr val="0070C0">
                      <a:alpha val="70000"/>
                    </a:srgbClr>
                  </a:gs>
                </a:gsLst>
                <a:lin ang="5400000" scaled="1"/>
                <a:tileRect/>
              </a:gra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3686769">
                  <a:defRPr/>
                </a:pPr>
                <a:endParaRPr lang="en-US" sz="7200" kern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5" name="TextBox 86">
                <a:extLst>
                  <a:ext uri="{FF2B5EF4-FFF2-40B4-BE49-F238E27FC236}">
                    <a16:creationId xmlns:a16="http://schemas.microsoft.com/office/drawing/2014/main" id="{1E9942AA-CE5B-4377-A74C-8BFA1F820D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40151" y="3226563"/>
                <a:ext cx="1254716" cy="1150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defTabSz="3686083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en-US" sz="1600" kern="0" dirty="0">
                    <a:solidFill>
                      <a:prstClr val="black"/>
                    </a:solidFill>
                  </a:rPr>
                  <a:t>partially cured</a:t>
                </a:r>
              </a:p>
              <a:p>
                <a:pPr algn="ctr" defTabSz="3686083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en-US" sz="1600" kern="0" dirty="0">
                    <a:solidFill>
                      <a:prstClr val="black"/>
                    </a:solidFill>
                  </a:rPr>
                  <a:t>surfaces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AD5207D7-6AA7-480D-8840-6AA22C130C1F}"/>
                  </a:ext>
                </a:extLst>
              </p:cNvPr>
              <p:cNvGrpSpPr/>
              <p:nvPr/>
            </p:nvGrpSpPr>
            <p:grpSpPr>
              <a:xfrm>
                <a:off x="376224" y="2833790"/>
                <a:ext cx="6505694" cy="629829"/>
                <a:chOff x="-295487" y="1309595"/>
                <a:chExt cx="7619764" cy="712137"/>
              </a:xfrm>
            </p:grpSpPr>
            <p:sp>
              <p:nvSpPr>
                <p:cNvPr id="40" name="Down Arrow 39">
                  <a:extLst>
                    <a:ext uri="{FF2B5EF4-FFF2-40B4-BE49-F238E27FC236}">
                      <a16:creationId xmlns:a16="http://schemas.microsoft.com/office/drawing/2014/main" id="{FE47D3CA-BE15-4597-97DD-945DDA21EB24}"/>
                    </a:ext>
                  </a:extLst>
                </p:cNvPr>
                <p:cNvSpPr/>
                <p:nvPr/>
              </p:nvSpPr>
              <p:spPr>
                <a:xfrm>
                  <a:off x="2367071" y="1309595"/>
                  <a:ext cx="477195" cy="649490"/>
                </a:xfrm>
                <a:prstGeom prst="downArrow">
                  <a:avLst/>
                </a:prstGeom>
                <a:gradFill>
                  <a:gsLst>
                    <a:gs pos="0">
                      <a:srgbClr val="FFFF00"/>
                    </a:gs>
                    <a:gs pos="100000">
                      <a:srgbClr val="FF0000"/>
                    </a:gs>
                    <a:gs pos="54000">
                      <a:schemeClr val="accent2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189"/>
                  <a:endParaRPr lang="en-US">
                    <a:solidFill>
                      <a:srgbClr val="FFFFFF"/>
                    </a:solidFill>
                    <a:latin typeface="Arial"/>
                  </a:endParaRPr>
                </a:p>
              </p:txBody>
            </p:sp>
            <p:sp>
              <p:nvSpPr>
                <p:cNvPr id="41" name="Down Arrow 40">
                  <a:extLst>
                    <a:ext uri="{FF2B5EF4-FFF2-40B4-BE49-F238E27FC236}">
                      <a16:creationId xmlns:a16="http://schemas.microsoft.com/office/drawing/2014/main" id="{8A1AF75A-FC35-42AA-AA05-7CB9697947B9}"/>
                    </a:ext>
                  </a:extLst>
                </p:cNvPr>
                <p:cNvSpPr/>
                <p:nvPr/>
              </p:nvSpPr>
              <p:spPr>
                <a:xfrm>
                  <a:off x="3393993" y="1323475"/>
                  <a:ext cx="477195" cy="649490"/>
                </a:xfrm>
                <a:prstGeom prst="downArrow">
                  <a:avLst/>
                </a:prstGeom>
                <a:gradFill>
                  <a:gsLst>
                    <a:gs pos="0">
                      <a:srgbClr val="FFFF00"/>
                    </a:gs>
                    <a:gs pos="100000">
                      <a:srgbClr val="FF0000"/>
                    </a:gs>
                    <a:gs pos="54000">
                      <a:schemeClr val="accent2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189"/>
                  <a:endParaRPr lang="en-US">
                    <a:solidFill>
                      <a:srgbClr val="FFFFFF"/>
                    </a:solidFill>
                    <a:latin typeface="Arial"/>
                  </a:endParaRPr>
                </a:p>
              </p:txBody>
            </p:sp>
            <p:sp>
              <p:nvSpPr>
                <p:cNvPr id="42" name="Down Arrow 41">
                  <a:extLst>
                    <a:ext uri="{FF2B5EF4-FFF2-40B4-BE49-F238E27FC236}">
                      <a16:creationId xmlns:a16="http://schemas.microsoft.com/office/drawing/2014/main" id="{3031E45D-745D-41C1-B527-D77F86A39E67}"/>
                    </a:ext>
                  </a:extLst>
                </p:cNvPr>
                <p:cNvSpPr/>
                <p:nvPr/>
              </p:nvSpPr>
              <p:spPr>
                <a:xfrm>
                  <a:off x="5619818" y="1335998"/>
                  <a:ext cx="477195" cy="649490"/>
                </a:xfrm>
                <a:prstGeom prst="downArrow">
                  <a:avLst/>
                </a:prstGeom>
                <a:gradFill>
                  <a:gsLst>
                    <a:gs pos="0">
                      <a:srgbClr val="FFFF00"/>
                    </a:gs>
                    <a:gs pos="100000">
                      <a:srgbClr val="FF0000"/>
                    </a:gs>
                    <a:gs pos="54000">
                      <a:schemeClr val="accent2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189"/>
                  <a:endParaRPr lang="en-US">
                    <a:solidFill>
                      <a:srgbClr val="FFFFFF"/>
                    </a:solidFill>
                    <a:latin typeface="Arial"/>
                  </a:endParaRPr>
                </a:p>
              </p:txBody>
            </p:sp>
            <p:sp>
              <p:nvSpPr>
                <p:cNvPr id="43" name="Down Arrow 42">
                  <a:extLst>
                    <a:ext uri="{FF2B5EF4-FFF2-40B4-BE49-F238E27FC236}">
                      <a16:creationId xmlns:a16="http://schemas.microsoft.com/office/drawing/2014/main" id="{CB374005-C504-42CD-825A-2A1C566A719C}"/>
                    </a:ext>
                  </a:extLst>
                </p:cNvPr>
                <p:cNvSpPr/>
                <p:nvPr/>
              </p:nvSpPr>
              <p:spPr>
                <a:xfrm>
                  <a:off x="6847082" y="1372242"/>
                  <a:ext cx="477195" cy="649490"/>
                </a:xfrm>
                <a:prstGeom prst="downArrow">
                  <a:avLst/>
                </a:prstGeom>
                <a:gradFill>
                  <a:gsLst>
                    <a:gs pos="0">
                      <a:srgbClr val="FFFF00"/>
                    </a:gs>
                    <a:gs pos="100000">
                      <a:srgbClr val="FF0000"/>
                    </a:gs>
                    <a:gs pos="54000">
                      <a:schemeClr val="accent2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189"/>
                  <a:endParaRPr lang="en-US">
                    <a:solidFill>
                      <a:srgbClr val="FFFFFF"/>
                    </a:solidFill>
                    <a:latin typeface="Arial"/>
                  </a:endParaRPr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1E88A2BA-C170-459C-848B-38394EF6BF0B}"/>
                    </a:ext>
                  </a:extLst>
                </p:cNvPr>
                <p:cNvSpPr/>
                <p:nvPr/>
              </p:nvSpPr>
              <p:spPr>
                <a:xfrm>
                  <a:off x="-295487" y="1360717"/>
                  <a:ext cx="2614458" cy="57814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>
                  <a:spAutoFit/>
                </a:bodyPr>
                <a:lstStyle/>
                <a:p>
                  <a:pPr algn="r" defTabSz="457189"/>
                  <a:r>
                    <a:rPr lang="en-US" dirty="0">
                      <a:ln w="0"/>
                      <a:solidFill>
                        <a:srgbClr val="000000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  <a:latin typeface="Arial"/>
                    </a:rPr>
                    <a:t>Primary Cure</a:t>
                  </a:r>
                </a:p>
              </p:txBody>
            </p:sp>
          </p:grp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8FA9D78B-A0DE-4070-98EF-012D0F3D057E}"/>
                  </a:ext>
                </a:extLst>
              </p:cNvPr>
              <p:cNvSpPr/>
              <p:nvPr/>
            </p:nvSpPr>
            <p:spPr bwMode="auto">
              <a:xfrm>
                <a:off x="7348750" y="3730973"/>
                <a:ext cx="928997" cy="970458"/>
              </a:xfrm>
              <a:prstGeom prst="ellipse">
                <a:avLst/>
              </a:prstGeom>
              <a:noFill/>
              <a:ln w="5080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3686769">
                  <a:defRPr/>
                </a:pPr>
                <a:endParaRPr lang="en-US" sz="7200" kern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9B718D7E-B521-4CF0-82E7-E55C6DB3BA93}"/>
                  </a:ext>
                </a:extLst>
              </p:cNvPr>
              <p:cNvSpPr/>
              <p:nvPr/>
            </p:nvSpPr>
            <p:spPr>
              <a:xfrm>
                <a:off x="6870033" y="3674271"/>
                <a:ext cx="128974" cy="134762"/>
              </a:xfrm>
              <a:prstGeom prst="ellipse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3686769">
                  <a:defRPr/>
                </a:pPr>
                <a:endParaRPr lang="en-US" sz="7200" kern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C70D33C6-020A-478A-BE5B-91D7E174101B}"/>
                  </a:ext>
                </a:extLst>
              </p:cNvPr>
              <p:cNvCxnSpPr>
                <a:endCxn id="28" idx="5"/>
              </p:cNvCxnSpPr>
              <p:nvPr/>
            </p:nvCxnSpPr>
            <p:spPr>
              <a:xfrm flipH="1" flipV="1">
                <a:off x="6980119" y="3789297"/>
                <a:ext cx="510171" cy="91139"/>
              </a:xfrm>
              <a:prstGeom prst="line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0" name="Curved Connector 27">
                <a:extLst>
                  <a:ext uri="{FF2B5EF4-FFF2-40B4-BE49-F238E27FC236}">
                    <a16:creationId xmlns:a16="http://schemas.microsoft.com/office/drawing/2014/main" id="{852118E2-62B0-4666-84DB-A0E479BD8026}"/>
                  </a:ext>
                </a:extLst>
              </p:cNvPr>
              <p:cNvCxnSpPr>
                <a:cxnSpLocks/>
                <a:endCxn id="31" idx="1"/>
              </p:cNvCxnSpPr>
              <p:nvPr/>
            </p:nvCxnSpPr>
            <p:spPr>
              <a:xfrm rot="5400000" flipH="1" flipV="1">
                <a:off x="7052260" y="3426850"/>
                <a:ext cx="272964" cy="169918"/>
              </a:xfrm>
              <a:prstGeom prst="curvedConnector2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  <a:headEnd type="oval"/>
              </a:ln>
              <a:effectLst/>
            </p:spPr>
          </p:cxnSp>
          <p:sp>
            <p:nvSpPr>
              <p:cNvPr id="31" name="TextBox 86">
                <a:extLst>
                  <a:ext uri="{FF2B5EF4-FFF2-40B4-BE49-F238E27FC236}">
                    <a16:creationId xmlns:a16="http://schemas.microsoft.com/office/drawing/2014/main" id="{425559B3-95FB-4B90-AE5B-48294F8BA1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73701" y="3162276"/>
                <a:ext cx="1825210" cy="42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3686175" fontAlgn="base">
                  <a:spcBef>
                    <a:spcPct val="0"/>
                  </a:spcBef>
                  <a:spcAft>
                    <a:spcPct val="0"/>
                  </a:spcAft>
                  <a:defRPr sz="7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defTabSz="3686083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en-US" sz="1400" kern="0" dirty="0">
                    <a:solidFill>
                      <a:prstClr val="black"/>
                    </a:solidFill>
                  </a:rPr>
                  <a:t>cured laminate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F24D928F-B11F-41F9-92B8-8125ABEF4BAD}"/>
                  </a:ext>
                </a:extLst>
              </p:cNvPr>
              <p:cNvSpPr/>
              <p:nvPr/>
            </p:nvSpPr>
            <p:spPr bwMode="auto">
              <a:xfrm flipV="1">
                <a:off x="2144402" y="3609666"/>
                <a:ext cx="1951770" cy="242614"/>
              </a:xfrm>
              <a:prstGeom prst="rect">
                <a:avLst/>
              </a:prstGeom>
              <a:gradFill>
                <a:gsLst>
                  <a:gs pos="0">
                    <a:srgbClr val="0070C0">
                      <a:alpha val="77000"/>
                    </a:srgbClr>
                  </a:gs>
                  <a:gs pos="60000">
                    <a:srgbClr val="ED7D31">
                      <a:lumMod val="75000"/>
                      <a:alpha val="96000"/>
                    </a:srgbClr>
                  </a:gs>
                </a:gsLst>
                <a:lin ang="16200000" scaled="1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3686769">
                  <a:defRPr/>
                </a:pPr>
                <a:endParaRPr lang="en-US" sz="7200" kern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33" name="Curved Connector 30">
                <a:extLst>
                  <a:ext uri="{FF2B5EF4-FFF2-40B4-BE49-F238E27FC236}">
                    <a16:creationId xmlns:a16="http://schemas.microsoft.com/office/drawing/2014/main" id="{20AF3295-0759-4017-B2BE-833C47E6B9E7}"/>
                  </a:ext>
                </a:extLst>
              </p:cNvPr>
              <p:cNvCxnSpPr/>
              <p:nvPr/>
            </p:nvCxnSpPr>
            <p:spPr>
              <a:xfrm rot="10800000">
                <a:off x="5127429" y="3654125"/>
                <a:ext cx="288106" cy="146010"/>
              </a:xfrm>
              <a:prstGeom prst="curvedConnector3">
                <a:avLst>
                  <a:gd name="adj1" fmla="val 50000"/>
                </a:avLst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  <a:headEnd type="oval"/>
              </a:ln>
              <a:effectLst/>
            </p:spPr>
          </p:cxn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65275C89-3A8C-4AB3-B4FD-91867DEF56EB}"/>
                  </a:ext>
                </a:extLst>
              </p:cNvPr>
              <p:cNvGrpSpPr/>
              <p:nvPr/>
            </p:nvGrpSpPr>
            <p:grpSpPr>
              <a:xfrm flipV="1">
                <a:off x="1113145" y="3599449"/>
                <a:ext cx="974745" cy="970457"/>
                <a:chOff x="160919" y="3128566"/>
                <a:chExt cx="1861442" cy="1790388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2DD89733-F589-459D-914D-3BC3EF9E4B66}"/>
                    </a:ext>
                  </a:extLst>
                </p:cNvPr>
                <p:cNvSpPr/>
                <p:nvPr/>
              </p:nvSpPr>
              <p:spPr bwMode="auto">
                <a:xfrm>
                  <a:off x="160919" y="3148269"/>
                  <a:ext cx="1833861" cy="1748354"/>
                </a:xfrm>
                <a:prstGeom prst="ellipse">
                  <a:avLst/>
                </a:prstGeom>
                <a:gradFill flip="none" rotWithShape="1">
                  <a:gsLst>
                    <a:gs pos="24000">
                      <a:srgbClr val="ED7D31">
                        <a:lumMod val="75000"/>
                      </a:srgbClr>
                    </a:gs>
                    <a:gs pos="100000">
                      <a:srgbClr val="0070C0">
                        <a:alpha val="70000"/>
                      </a:srgbClr>
                    </a:gs>
                  </a:gsLst>
                  <a:lin ang="5400000" scaled="1"/>
                  <a:tileRect/>
                </a:gra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3686769">
                    <a:defRPr/>
                  </a:pPr>
                  <a:endParaRPr lang="en-US" sz="7200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0282677A-AA7A-4D9D-801B-10521ABA3E30}"/>
                    </a:ext>
                  </a:extLst>
                </p:cNvPr>
                <p:cNvSpPr/>
                <p:nvPr/>
              </p:nvSpPr>
              <p:spPr bwMode="auto">
                <a:xfrm>
                  <a:off x="208141" y="3128566"/>
                  <a:ext cx="1814220" cy="1790388"/>
                </a:xfrm>
                <a:prstGeom prst="ellipse">
                  <a:avLst/>
                </a:prstGeom>
                <a:noFill/>
                <a:ln w="50800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3686769">
                    <a:defRPr/>
                  </a:pPr>
                  <a:endParaRPr lang="en-US" sz="7200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1C24B87B-4CAC-4AE8-ADCF-41D3EB0A6FF1}"/>
                  </a:ext>
                </a:extLst>
              </p:cNvPr>
              <p:cNvSpPr/>
              <p:nvPr/>
            </p:nvSpPr>
            <p:spPr>
              <a:xfrm>
                <a:off x="2592370" y="3654679"/>
                <a:ext cx="128974" cy="134762"/>
              </a:xfrm>
              <a:prstGeom prst="ellipse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3686769">
                  <a:defRPr/>
                </a:pPr>
                <a:endParaRPr lang="en-US" sz="7200" kern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3EDD2494-D023-4BA7-8EAE-9F24DEADAB31}"/>
                  </a:ext>
                </a:extLst>
              </p:cNvPr>
              <p:cNvCxnSpPr>
                <a:cxnSpLocks/>
                <a:stCxn id="39" idx="6"/>
                <a:endCxn id="35" idx="3"/>
              </p:cNvCxnSpPr>
              <p:nvPr/>
            </p:nvCxnSpPr>
            <p:spPr>
              <a:xfrm flipV="1">
                <a:off x="2087889" y="3769706"/>
                <a:ext cx="523370" cy="314972"/>
              </a:xfrm>
              <a:prstGeom prst="line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7" name="Curved Connector 34">
                <a:extLst>
                  <a:ext uri="{FF2B5EF4-FFF2-40B4-BE49-F238E27FC236}">
                    <a16:creationId xmlns:a16="http://schemas.microsoft.com/office/drawing/2014/main" id="{5249423B-3A59-4731-AF37-5ED35DE24138}"/>
                  </a:ext>
                </a:extLst>
              </p:cNvPr>
              <p:cNvCxnSpPr/>
              <p:nvPr/>
            </p:nvCxnSpPr>
            <p:spPr>
              <a:xfrm>
                <a:off x="3894693" y="3638634"/>
                <a:ext cx="365424" cy="106706"/>
              </a:xfrm>
              <a:prstGeom prst="curvedConnector3">
                <a:avLst>
                  <a:gd name="adj1" fmla="val 54451"/>
                </a:avLst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  <a:headEnd type="oval"/>
              </a:ln>
              <a:effectLst/>
            </p:spPr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C1580F9-27EB-4B87-908B-7B0547EEDF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83174" y="5409250"/>
              <a:ext cx="7607856" cy="1075359"/>
              <a:chOff x="-453143" y="4329305"/>
              <a:chExt cx="9716220" cy="1373371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324D1F49-E17C-4B38-B9F2-104D7CF2875A}"/>
                  </a:ext>
                </a:extLst>
              </p:cNvPr>
              <p:cNvGrpSpPr/>
              <p:nvPr/>
            </p:nvGrpSpPr>
            <p:grpSpPr bwMode="auto">
              <a:xfrm flipV="1">
                <a:off x="3099338" y="5104671"/>
                <a:ext cx="2286001" cy="274320"/>
                <a:chOff x="21104549" y="11571467"/>
                <a:chExt cx="4746534" cy="457200"/>
              </a:xfrm>
              <a:solidFill>
                <a:srgbClr val="ED7D31">
                  <a:lumMod val="75000"/>
                </a:srgbClr>
              </a:solidFill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135D75FA-078D-4B0F-841A-D8100DFC6154}"/>
                    </a:ext>
                  </a:extLst>
                </p:cNvPr>
                <p:cNvSpPr/>
                <p:nvPr/>
              </p:nvSpPr>
              <p:spPr>
                <a:xfrm>
                  <a:off x="21104549" y="11571467"/>
                  <a:ext cx="4746531" cy="457200"/>
                </a:xfrm>
                <a:prstGeom prst="rect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3686769">
                    <a:defRPr/>
                  </a:pPr>
                  <a:endParaRPr lang="en-US" sz="7200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860F1D1B-B6DB-406C-8990-3C8A17E86E95}"/>
                    </a:ext>
                  </a:extLst>
                </p:cNvPr>
                <p:cNvSpPr/>
                <p:nvPr/>
              </p:nvSpPr>
              <p:spPr>
                <a:xfrm>
                  <a:off x="21104552" y="11874501"/>
                  <a:ext cx="4746531" cy="154166"/>
                </a:xfrm>
                <a:prstGeom prst="rect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3686769">
                    <a:defRPr/>
                  </a:pPr>
                  <a:endParaRPr lang="en-US" sz="7200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3F9510C8-2F2F-4107-A45E-6A7A2A98CFAE}"/>
                  </a:ext>
                </a:extLst>
              </p:cNvPr>
              <p:cNvGrpSpPr/>
              <p:nvPr/>
            </p:nvGrpSpPr>
            <p:grpSpPr bwMode="auto">
              <a:xfrm flipV="1">
                <a:off x="2574966" y="5368749"/>
                <a:ext cx="2286000" cy="274320"/>
                <a:chOff x="21104549" y="11571467"/>
                <a:chExt cx="4746531" cy="457200"/>
              </a:xfrm>
              <a:solidFill>
                <a:srgbClr val="ED7D31">
                  <a:lumMod val="75000"/>
                </a:srgbClr>
              </a:solidFill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7E794496-0761-451E-9C0D-4141A656B6EA}"/>
                    </a:ext>
                  </a:extLst>
                </p:cNvPr>
                <p:cNvSpPr/>
                <p:nvPr/>
              </p:nvSpPr>
              <p:spPr>
                <a:xfrm>
                  <a:off x="21104549" y="11571467"/>
                  <a:ext cx="4746531" cy="457200"/>
                </a:xfrm>
                <a:prstGeom prst="rect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3686769">
                    <a:defRPr/>
                  </a:pPr>
                  <a:endParaRPr lang="en-US" sz="2800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942801F1-2E91-4E74-8E9B-B81756086B69}"/>
                    </a:ext>
                  </a:extLst>
                </p:cNvPr>
                <p:cNvSpPr/>
                <p:nvPr/>
              </p:nvSpPr>
              <p:spPr>
                <a:xfrm>
                  <a:off x="21104549" y="11874500"/>
                  <a:ext cx="4746531" cy="154167"/>
                </a:xfrm>
                <a:prstGeom prst="rect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3686769">
                    <a:defRPr/>
                  </a:pPr>
                  <a:endParaRPr lang="en-US" sz="7200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ABE8390-A5E1-4D34-B9A2-A137A84B3F5F}"/>
                  </a:ext>
                </a:extLst>
              </p:cNvPr>
              <p:cNvSpPr txBox="1"/>
              <p:nvPr/>
            </p:nvSpPr>
            <p:spPr>
              <a:xfrm>
                <a:off x="5480998" y="5049656"/>
                <a:ext cx="3782079" cy="653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368608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Co-cured structure</a:t>
                </a:r>
              </a:p>
            </p:txBody>
          </p:sp>
          <p:sp>
            <p:nvSpPr>
              <p:cNvPr id="49" name="Down Arrow 48">
                <a:extLst>
                  <a:ext uri="{FF2B5EF4-FFF2-40B4-BE49-F238E27FC236}">
                    <a16:creationId xmlns:a16="http://schemas.microsoft.com/office/drawing/2014/main" id="{776AE67E-95C8-43CC-83E9-7D9617EEAB87}"/>
                  </a:ext>
                </a:extLst>
              </p:cNvPr>
              <p:cNvSpPr/>
              <p:nvPr/>
            </p:nvSpPr>
            <p:spPr>
              <a:xfrm>
                <a:off x="3453141" y="4329305"/>
                <a:ext cx="477195" cy="649490"/>
              </a:xfrm>
              <a:prstGeom prst="downArrow">
                <a:avLst/>
              </a:prstGeom>
              <a:gradFill>
                <a:gsLst>
                  <a:gs pos="0">
                    <a:srgbClr val="FFFF00"/>
                  </a:gs>
                  <a:gs pos="100000">
                    <a:srgbClr val="FF0000"/>
                  </a:gs>
                  <a:gs pos="54000">
                    <a:schemeClr val="accent2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89"/>
                <a:endParaRPr lang="en-US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50" name="Down Arrow 49">
                <a:extLst>
                  <a:ext uri="{FF2B5EF4-FFF2-40B4-BE49-F238E27FC236}">
                    <a16:creationId xmlns:a16="http://schemas.microsoft.com/office/drawing/2014/main" id="{9972BBD6-7911-45ED-A718-6484193D772C}"/>
                  </a:ext>
                </a:extLst>
              </p:cNvPr>
              <p:cNvSpPr/>
              <p:nvPr/>
            </p:nvSpPr>
            <p:spPr>
              <a:xfrm>
                <a:off x="4662596" y="4329305"/>
                <a:ext cx="477195" cy="649490"/>
              </a:xfrm>
              <a:prstGeom prst="downArrow">
                <a:avLst/>
              </a:prstGeom>
              <a:gradFill>
                <a:gsLst>
                  <a:gs pos="0">
                    <a:srgbClr val="FFFF00"/>
                  </a:gs>
                  <a:gs pos="100000">
                    <a:srgbClr val="FF0000"/>
                  </a:gs>
                  <a:gs pos="54000">
                    <a:schemeClr val="accent2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89"/>
                <a:endParaRPr lang="en-US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4C1B43C-9675-41DE-8071-9EAE21CC474F}"/>
                  </a:ext>
                </a:extLst>
              </p:cNvPr>
              <p:cNvSpPr/>
              <p:nvPr/>
            </p:nvSpPr>
            <p:spPr>
              <a:xfrm>
                <a:off x="-453143" y="4332116"/>
                <a:ext cx="3782079" cy="70743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r" defTabSz="457189"/>
                <a:r>
                  <a:rPr lang="en-US" sz="2000" dirty="0">
                    <a:ln w="0"/>
                    <a:solidFill>
                      <a:srgbClr val="00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/>
                  </a:rPr>
                  <a:t>Secondary Cure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FBA1504F-FD53-49CA-BC5A-4F089DC13778}"/>
                </a:ext>
              </a:extLst>
            </p:cNvPr>
            <p:cNvGrpSpPr/>
            <p:nvPr/>
          </p:nvGrpSpPr>
          <p:grpSpPr>
            <a:xfrm>
              <a:off x="366679" y="3822519"/>
              <a:ext cx="6990565" cy="1714908"/>
              <a:chOff x="366679" y="3822519"/>
              <a:chExt cx="6990565" cy="1714908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33F7AFE5-BDEF-4E7A-BCB5-6B0A3D068C2B}"/>
                  </a:ext>
                </a:extLst>
              </p:cNvPr>
              <p:cNvGrpSpPr/>
              <p:nvPr/>
            </p:nvGrpSpPr>
            <p:grpSpPr>
              <a:xfrm>
                <a:off x="366679" y="3822519"/>
                <a:ext cx="6990565" cy="1714908"/>
                <a:chOff x="266942" y="4327489"/>
                <a:chExt cx="6990565" cy="1714908"/>
              </a:xfrm>
            </p:grpSpPr>
            <p:pic>
              <p:nvPicPr>
                <p:cNvPr id="59" name="Picture 2" descr="Image result for parallel clamp">
                  <a:extLst>
                    <a:ext uri="{FF2B5EF4-FFF2-40B4-BE49-F238E27FC236}">
                      <a16:creationId xmlns:a16="http://schemas.microsoft.com/office/drawing/2014/main" id="{DE0DFF5B-984B-40FB-8D48-2D44EFB9FF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6200000">
                  <a:off x="3305627" y="4180008"/>
                  <a:ext cx="1325919" cy="209154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73CF78C5-5E0B-4155-A11F-6DCEDA64CCA4}"/>
                    </a:ext>
                  </a:extLst>
                </p:cNvPr>
                <p:cNvGrpSpPr/>
                <p:nvPr/>
              </p:nvGrpSpPr>
              <p:grpSpPr>
                <a:xfrm>
                  <a:off x="3375585" y="4899661"/>
                  <a:ext cx="2201719" cy="457783"/>
                  <a:chOff x="6632192" y="5803689"/>
                  <a:chExt cx="2201719" cy="518489"/>
                </a:xfrm>
              </p:grpSpPr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A41EBDF6-210E-4A37-BECC-F7F9667E6911}"/>
                      </a:ext>
                    </a:extLst>
                  </p:cNvPr>
                  <p:cNvSpPr/>
                  <p:nvPr/>
                </p:nvSpPr>
                <p:spPr bwMode="auto">
                  <a:xfrm flipV="1">
                    <a:off x="6632192" y="6101191"/>
                    <a:ext cx="1841554" cy="220987"/>
                  </a:xfrm>
                  <a:prstGeom prst="rect">
                    <a:avLst/>
                  </a:prstGeom>
                  <a:gradFill>
                    <a:gsLst>
                      <a:gs pos="12000">
                        <a:srgbClr val="00B050"/>
                      </a:gs>
                      <a:gs pos="27000">
                        <a:srgbClr val="0070C0"/>
                      </a:gs>
                      <a:gs pos="60000">
                        <a:srgbClr val="ED7D31">
                          <a:lumMod val="75000"/>
                        </a:srgbClr>
                      </a:gs>
                    </a:gsLst>
                    <a:lin ang="16200000" scaled="1"/>
                  </a:gra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algn="ctr" defTabSz="3686769">
                      <a:defRPr/>
                    </a:pPr>
                    <a:endParaRPr lang="en-US" sz="7200" kern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70" name="Rectangle 69">
                    <a:extLst>
                      <a:ext uri="{FF2B5EF4-FFF2-40B4-BE49-F238E27FC236}">
                        <a16:creationId xmlns:a16="http://schemas.microsoft.com/office/drawing/2014/main" id="{918A65BA-55A8-4D5E-8732-0DE99794C13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92357" y="5803689"/>
                    <a:ext cx="1841554" cy="220986"/>
                  </a:xfrm>
                  <a:prstGeom prst="rect">
                    <a:avLst/>
                  </a:prstGeom>
                  <a:gradFill>
                    <a:gsLst>
                      <a:gs pos="12000">
                        <a:srgbClr val="00B050"/>
                      </a:gs>
                      <a:gs pos="27000">
                        <a:srgbClr val="0070C0"/>
                      </a:gs>
                      <a:gs pos="60000">
                        <a:srgbClr val="ED7D31">
                          <a:lumMod val="75000"/>
                        </a:srgbClr>
                      </a:gs>
                    </a:gsLst>
                    <a:lin ang="16200000" scaled="1"/>
                  </a:gra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algn="ctr" defTabSz="3686769">
                      <a:defRPr/>
                    </a:pPr>
                    <a:endParaRPr lang="en-US" sz="7200" kern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71" name="Rectangle 70">
                    <a:extLst>
                      <a:ext uri="{FF2B5EF4-FFF2-40B4-BE49-F238E27FC236}">
                        <a16:creationId xmlns:a16="http://schemas.microsoft.com/office/drawing/2014/main" id="{FCA6BB69-B23C-492E-A600-31E9D0FEA1B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92357" y="6020095"/>
                    <a:ext cx="1481389" cy="91440"/>
                  </a:xfrm>
                  <a:prstGeom prst="rect">
                    <a:avLst/>
                  </a:prstGeom>
                  <a:gradFill>
                    <a:gsLst>
                      <a:gs pos="0">
                        <a:srgbClr val="00B050"/>
                      </a:gs>
                      <a:gs pos="53000">
                        <a:srgbClr val="FFFF00"/>
                      </a:gs>
                      <a:gs pos="100000">
                        <a:srgbClr val="00B050"/>
                      </a:gs>
                    </a:gsLst>
                    <a:lin ang="16200000" scaled="1"/>
                  </a:gra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algn="ctr" defTabSz="3686769">
                      <a:defRPr/>
                    </a:pPr>
                    <a:endParaRPr lang="en-US" sz="7200" kern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61" name="TextBox 88">
                  <a:extLst>
                    <a:ext uri="{FF2B5EF4-FFF2-40B4-BE49-F238E27FC236}">
                      <a16:creationId xmlns:a16="http://schemas.microsoft.com/office/drawing/2014/main" id="{9321EC09-FB0D-49F5-9521-6D5099F1E7F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23165" y="4327489"/>
                  <a:ext cx="1934342" cy="809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7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 sz="7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 sz="7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 sz="7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 sz="7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3686175" fontAlgn="base">
                    <a:spcBef>
                      <a:spcPct val="0"/>
                    </a:spcBef>
                    <a:spcAft>
                      <a:spcPct val="0"/>
                    </a:spcAft>
                    <a:defRPr sz="7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3686175" fontAlgn="base">
                    <a:spcBef>
                      <a:spcPct val="0"/>
                    </a:spcBef>
                    <a:spcAft>
                      <a:spcPct val="0"/>
                    </a:spcAft>
                    <a:defRPr sz="7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3686175" fontAlgn="base">
                    <a:spcBef>
                      <a:spcPct val="0"/>
                    </a:spcBef>
                    <a:spcAft>
                      <a:spcPct val="0"/>
                    </a:spcAft>
                    <a:defRPr sz="7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3686175" fontAlgn="base">
                    <a:spcBef>
                      <a:spcPct val="0"/>
                    </a:spcBef>
                    <a:spcAft>
                      <a:spcPct val="0"/>
                    </a:spcAft>
                    <a:defRPr sz="7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defTabSz="3686083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en-US" sz="1600" kern="0" dirty="0">
                      <a:solidFill>
                        <a:prstClr val="black"/>
                      </a:solidFill>
                    </a:rPr>
                    <a:t>partially cured interface</a:t>
                  </a:r>
                </a:p>
              </p:txBody>
            </p:sp>
            <p:cxnSp>
              <p:nvCxnSpPr>
                <p:cNvPr id="62" name="Curved Connector 68">
                  <a:extLst>
                    <a:ext uri="{FF2B5EF4-FFF2-40B4-BE49-F238E27FC236}">
                      <a16:creationId xmlns:a16="http://schemas.microsoft.com/office/drawing/2014/main" id="{230FE857-1061-4CF3-9E68-2EE62C72D235}"/>
                    </a:ext>
                  </a:extLst>
                </p:cNvPr>
                <p:cNvCxnSpPr/>
                <p:nvPr/>
              </p:nvCxnSpPr>
              <p:spPr>
                <a:xfrm flipV="1">
                  <a:off x="5304094" y="4771723"/>
                  <a:ext cx="502920" cy="313163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  <a:headEnd type="oval"/>
                </a:ln>
                <a:effectLst/>
              </p:spPr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C0516162-1FF6-457D-B0FD-5366B83E6F79}"/>
                    </a:ext>
                  </a:extLst>
                </p:cNvPr>
                <p:cNvCxnSpPr/>
                <p:nvPr/>
              </p:nvCxnSpPr>
              <p:spPr>
                <a:xfrm>
                  <a:off x="5136859" y="5199886"/>
                  <a:ext cx="742493" cy="231783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C3D31DBB-4E69-49F9-AA97-0011376A0CD7}"/>
                    </a:ext>
                  </a:extLst>
                </p:cNvPr>
                <p:cNvGrpSpPr/>
                <p:nvPr/>
              </p:nvGrpSpPr>
              <p:grpSpPr>
                <a:xfrm>
                  <a:off x="5836684" y="5158450"/>
                  <a:ext cx="883946" cy="883947"/>
                  <a:chOff x="160403" y="4827477"/>
                  <a:chExt cx="1789074" cy="1790387"/>
                </a:xfrm>
              </p:grpSpPr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3D436DD1-764B-4668-8346-947B9A1497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4853" y="4847180"/>
                    <a:ext cx="1747040" cy="1748354"/>
                  </a:xfrm>
                  <a:prstGeom prst="ellipse">
                    <a:avLst/>
                  </a:prstGeom>
                  <a:gradFill flip="none" rotWithShape="1">
                    <a:gsLst>
                      <a:gs pos="48000">
                        <a:srgbClr val="FFFF00"/>
                      </a:gs>
                      <a:gs pos="11000">
                        <a:srgbClr val="ED7D31">
                          <a:lumMod val="75000"/>
                          <a:alpha val="90000"/>
                        </a:srgbClr>
                      </a:gs>
                      <a:gs pos="77000">
                        <a:srgbClr val="0070C0">
                          <a:alpha val="80000"/>
                        </a:srgbClr>
                      </a:gs>
                      <a:gs pos="22000">
                        <a:srgbClr val="0070C0">
                          <a:alpha val="80000"/>
                        </a:srgbClr>
                      </a:gs>
                      <a:gs pos="64000">
                        <a:srgbClr val="00B050">
                          <a:alpha val="85000"/>
                        </a:srgbClr>
                      </a:gs>
                      <a:gs pos="32000">
                        <a:srgbClr val="00B050">
                          <a:alpha val="85000"/>
                        </a:srgbClr>
                      </a:gs>
                      <a:gs pos="89000">
                        <a:srgbClr val="ED7D31">
                          <a:lumMod val="75000"/>
                          <a:alpha val="90000"/>
                        </a:srgbClr>
                      </a:gs>
                    </a:gsLst>
                    <a:lin ang="5400000" scaled="1"/>
                    <a:tileRect/>
                  </a:gradFill>
                  <a:ln w="12700" cap="flat" cmpd="sng" algn="ctr">
                    <a:solidFill>
                      <a:srgbClr val="5B9BD5">
                        <a:shade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algn="ctr" defTabSz="3686769">
                      <a:defRPr/>
                    </a:pPr>
                    <a:endParaRPr lang="en-US" sz="7200" kern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E51DDA65-60A9-4116-98F5-E0F3511E4BD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0403" y="4827477"/>
                    <a:ext cx="1789074" cy="1790387"/>
                  </a:xfrm>
                  <a:prstGeom prst="ellipse">
                    <a:avLst/>
                  </a:prstGeom>
                  <a:noFill/>
                  <a:ln w="50800" cap="flat" cmpd="sng" algn="ctr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algn="ctr" defTabSz="3686769">
                      <a:defRPr/>
                    </a:pPr>
                    <a:endParaRPr lang="en-US" sz="7200" kern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CF40EFA1-10C3-4CBF-B004-5B84196D45A4}"/>
                    </a:ext>
                  </a:extLst>
                </p:cNvPr>
                <p:cNvSpPr/>
                <p:nvPr/>
              </p:nvSpPr>
              <p:spPr>
                <a:xfrm>
                  <a:off x="4836245" y="4978899"/>
                  <a:ext cx="301581" cy="301581"/>
                </a:xfrm>
                <a:prstGeom prst="ellipse">
                  <a:avLst/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algn="ctr" defTabSz="3686769">
                    <a:defRPr/>
                  </a:pPr>
                  <a:endParaRPr lang="en-US" sz="7200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F15CA8B4-FFC2-486C-8BDC-FE2AF2A1FAE0}"/>
                    </a:ext>
                  </a:extLst>
                </p:cNvPr>
                <p:cNvSpPr/>
                <p:nvPr/>
              </p:nvSpPr>
              <p:spPr>
                <a:xfrm>
                  <a:off x="266942" y="4954851"/>
                  <a:ext cx="2961390" cy="511319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>
                  <a:spAutoFit/>
                </a:bodyPr>
                <a:lstStyle/>
                <a:p>
                  <a:pPr algn="r" defTabSz="457189"/>
                  <a:r>
                    <a:rPr lang="en-US" dirty="0">
                      <a:ln w="0"/>
                      <a:solidFill>
                        <a:srgbClr val="000000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  <a:latin typeface="Arial"/>
                    </a:rPr>
                    <a:t>Assembly with</a:t>
                  </a:r>
                  <a:endParaRPr lang="en-US" b="1" dirty="0">
                    <a:ln w="0"/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</a:endParaRPr>
                </a:p>
              </p:txBody>
            </p:sp>
          </p:grp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978EBBB6-79E7-4AC8-BCF7-69329E75C237}"/>
                  </a:ext>
                </a:extLst>
              </p:cNvPr>
              <p:cNvSpPr/>
              <p:nvPr/>
            </p:nvSpPr>
            <p:spPr>
              <a:xfrm>
                <a:off x="835207" y="4715156"/>
                <a:ext cx="2688033" cy="59653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en-US" sz="2200" b="1" cap="none" spc="0" dirty="0">
                    <a:ln w="3175">
                      <a:solidFill>
                        <a:sysClr val="windowText" lastClr="000000"/>
                      </a:solidFill>
                      <a:prstDash val="solid"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Joining Layer B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2604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4671"/>
            <a:ext cx="10515600" cy="248539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Project Objective: </a:t>
            </a:r>
          </a:p>
          <a:p>
            <a:pPr lvl="1"/>
            <a:r>
              <a:rPr lang="en-US" dirty="0"/>
              <a:t>Achieve mechanical properties of at least 80% that of conventional composite</a:t>
            </a:r>
          </a:p>
          <a:p>
            <a:pPr marL="457200" lvl="1" indent="0">
              <a:lnSpc>
                <a:spcPct val="10000"/>
              </a:lnSpc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dirty="0"/>
              <a:t>Internship Objectives: </a:t>
            </a:r>
          </a:p>
          <a:p>
            <a:pPr lvl="1"/>
            <a:r>
              <a:rPr lang="en-US" dirty="0"/>
              <a:t>Experimentally validate predicted properties of neat resin from molecular simulation</a:t>
            </a:r>
          </a:p>
          <a:p>
            <a:pPr lvl="1"/>
            <a:r>
              <a:rPr lang="en-US" dirty="0"/>
              <a:t>Manufacture composite panels for mechanical testing</a:t>
            </a:r>
          </a:p>
          <a:p>
            <a:pPr lvl="1"/>
            <a:r>
              <a:rPr lang="en-US" dirty="0"/>
              <a:t>Mix large batches of resin for pre-</a:t>
            </a:r>
            <a:r>
              <a:rPr lang="en-US" dirty="0" err="1"/>
              <a:t>preg</a:t>
            </a:r>
            <a:r>
              <a:rPr lang="en-US" dirty="0"/>
              <a:t> production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7621E54-08B7-4E5B-97F5-DC84D8170D13}"/>
              </a:ext>
            </a:extLst>
          </p:cNvPr>
          <p:cNvGrpSpPr/>
          <p:nvPr/>
        </p:nvGrpSpPr>
        <p:grpSpPr>
          <a:xfrm>
            <a:off x="1410374" y="4502110"/>
            <a:ext cx="4472559" cy="956469"/>
            <a:chOff x="1410374" y="4406860"/>
            <a:chExt cx="4472559" cy="956469"/>
          </a:xfrm>
          <a:noFill/>
        </p:grpSpPr>
        <p:pic>
          <p:nvPicPr>
            <p:cNvPr id="8" name="Picture 7" descr="https://www.sigmaaldrich.com/content/dam/sigma-aldrich/structure1/186/mfcd00661161.eps/_jcr_content/renditions/mfcd00661161-large.png">
              <a:extLst>
                <a:ext uri="{FF2B5EF4-FFF2-40B4-BE49-F238E27FC236}">
                  <a16:creationId xmlns:a16="http://schemas.microsoft.com/office/drawing/2014/main" id="{08FF08F7-2E8D-4230-9786-747E594372BC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0374" y="4406860"/>
              <a:ext cx="2341625" cy="956469"/>
            </a:xfrm>
            <a:prstGeom prst="rect">
              <a:avLst/>
            </a:prstGeom>
            <a:grpFill/>
            <a:ln w="12700">
              <a:noFill/>
            </a:ln>
          </p:spPr>
        </p:pic>
        <p:pic>
          <p:nvPicPr>
            <p:cNvPr id="9" name="Picture 8" descr="https://www.sigmaaldrich.com/content/dam/sigma-aldrich/structure7/173/mfcd00192036.eps/_jcr_content/renditions/mfcd00192036-large.png">
              <a:extLst>
                <a:ext uri="{FF2B5EF4-FFF2-40B4-BE49-F238E27FC236}">
                  <a16:creationId xmlns:a16="http://schemas.microsoft.com/office/drawing/2014/main" id="{8488C544-6B72-4124-A413-1B011C74D11A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1194" y="4414986"/>
              <a:ext cx="1701739" cy="948343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1956902-3980-4101-AC9C-AE160D0C7F36}"/>
                </a:ext>
              </a:extLst>
            </p:cNvPr>
            <p:cNvSpPr txBox="1"/>
            <p:nvPr/>
          </p:nvSpPr>
          <p:spPr>
            <a:xfrm flipH="1">
              <a:off x="3797439" y="4654261"/>
              <a:ext cx="338315" cy="46166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+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AF63027-8C89-4DAE-B480-C74A5CB557F5}"/>
              </a:ext>
            </a:extLst>
          </p:cNvPr>
          <p:cNvSpPr txBox="1"/>
          <p:nvPr/>
        </p:nvSpPr>
        <p:spPr>
          <a:xfrm>
            <a:off x="1515719" y="5586948"/>
            <a:ext cx="44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API-60 Part A: 65% </a:t>
            </a:r>
            <a:r>
              <a:rPr lang="en-US" dirty="0" err="1"/>
              <a:t>tetrafunctional</a:t>
            </a:r>
            <a:r>
              <a:rPr lang="en-US" dirty="0"/>
              <a:t> epoxy, </a:t>
            </a:r>
          </a:p>
          <a:p>
            <a:pPr algn="ctr"/>
            <a:r>
              <a:rPr lang="en-US" dirty="0"/>
              <a:t>20% trifunctional epoxy, 15% toughener</a:t>
            </a:r>
          </a:p>
        </p:txBody>
      </p:sp>
      <p:pic>
        <p:nvPicPr>
          <p:cNvPr id="1026" name="Picture 2" descr="Chemical structure of the curing agent DDS(diaminodiphenyl sulfone ...">
            <a:extLst>
              <a:ext uri="{FF2B5EF4-FFF2-40B4-BE49-F238E27FC236}">
                <a16:creationId xmlns:a16="http://schemas.microsoft.com/office/drawing/2014/main" id="{00AC9A6A-9945-4E0C-A63D-CA83838E2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6000" contrast="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726" y="4690727"/>
            <a:ext cx="2666674" cy="67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D0EB19F-5456-4C45-B69A-E171A1286109}"/>
              </a:ext>
            </a:extLst>
          </p:cNvPr>
          <p:cNvSpPr txBox="1"/>
          <p:nvPr/>
        </p:nvSpPr>
        <p:spPr>
          <a:xfrm>
            <a:off x="6734501" y="5586948"/>
            <a:ext cx="245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DDS Hardener</a:t>
            </a:r>
          </a:p>
        </p:txBody>
      </p:sp>
      <p:pic>
        <p:nvPicPr>
          <p:cNvPr id="5" name="Picture 2" descr="DETDA (E100) Curing Agent for Spray Polyurea Coating">
            <a:extLst>
              <a:ext uri="{FF2B5EF4-FFF2-40B4-BE49-F238E27FC236}">
                <a16:creationId xmlns:a16="http://schemas.microsoft.com/office/drawing/2014/main" id="{A5EF70BD-380D-493A-BF7E-91D1058C0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530" y="4101567"/>
            <a:ext cx="1436635" cy="149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2DA6C16-640F-4317-888A-B2ED6C113BC1}"/>
              </a:ext>
            </a:extLst>
          </p:cNvPr>
          <p:cNvSpPr txBox="1"/>
          <p:nvPr/>
        </p:nvSpPr>
        <p:spPr>
          <a:xfrm>
            <a:off x="9540748" y="5597012"/>
            <a:ext cx="1966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DETDA Hardener</a:t>
            </a:r>
          </a:p>
        </p:txBody>
      </p:sp>
    </p:spTree>
    <p:extLst>
      <p:ext uri="{BB962C8B-B14F-4D97-AF65-F5344CB8AC3E}">
        <p14:creationId xmlns:p14="http://schemas.microsoft.com/office/powerpoint/2010/main" val="2527404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4670"/>
            <a:ext cx="10515600" cy="468229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60000"/>
              </a:lnSpc>
              <a:buNone/>
            </a:pPr>
            <a:r>
              <a:rPr lang="en-US" sz="2400" dirty="0"/>
              <a:t>Uncured density: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Resin poured into </a:t>
            </a:r>
            <a:r>
              <a:rPr lang="en-US" sz="2000" dirty="0" smtClean="0"/>
              <a:t>25 mL volumetric </a:t>
            </a:r>
            <a:r>
              <a:rPr lang="en-US" sz="2000" dirty="0"/>
              <a:t>flasks and weighed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Remainder of the flask filled with </a:t>
            </a:r>
            <a:r>
              <a:rPr lang="en-US" sz="2000" dirty="0" smtClean="0"/>
              <a:t>water and weighed again </a:t>
            </a:r>
            <a:r>
              <a:rPr lang="en-US" sz="2000" dirty="0"/>
              <a:t>to find </a:t>
            </a:r>
            <a:r>
              <a:rPr lang="en-US" sz="2000" dirty="0" smtClean="0"/>
              <a:t>resin volume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Cured density: Archimedes method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Measured dry mass and weight of sample suspended in water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Density = dry/(dry-suspended)</a:t>
            </a:r>
            <a:endParaRPr lang="en-US" sz="16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Tensile modulus: modified ASTM D638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Rectangular specimen, 37 mm gage length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5 mm/min strain rate</a:t>
            </a:r>
            <a:endParaRPr lang="en-US" sz="2200" dirty="0"/>
          </a:p>
          <a:p>
            <a:pPr marL="0" indent="0">
              <a:buNone/>
            </a:pPr>
            <a:r>
              <a:rPr lang="en-US" sz="2400" dirty="0"/>
              <a:t>Bulk resin production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Resin was heated to </a:t>
            </a:r>
            <a:r>
              <a:rPr lang="en-US" sz="2000" dirty="0" smtClean="0"/>
              <a:t>100 °</a:t>
            </a:r>
            <a:r>
              <a:rPr lang="en-US" sz="2000" dirty="0"/>
              <a:t>C in an oil bath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Stirred for 1 hour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Mixed with solvent on rolling mill for 3 days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2" descr="c9c7bad5-1c6a-463a-a821-f6530c3d5b48@namprd09">
            <a:extLst>
              <a:ext uri="{FF2B5EF4-FFF2-40B4-BE49-F238E27FC236}">
                <a16:creationId xmlns:a16="http://schemas.microsoft.com/office/drawing/2014/main" id="{C7BFC0C3-60EB-4B02-90F5-9FF14D4707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22" r="12552"/>
          <a:stretch/>
        </p:blipFill>
        <p:spPr bwMode="auto">
          <a:xfrm rot="5400000">
            <a:off x="6576677" y="3523018"/>
            <a:ext cx="2752706" cy="2609161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36158e9b-af08-431e-aafd-ec41977a39d9@namprd09">
            <a:extLst>
              <a:ext uri="{FF2B5EF4-FFF2-40B4-BE49-F238E27FC236}">
                <a16:creationId xmlns:a16="http://schemas.microsoft.com/office/drawing/2014/main" id="{3347DC9C-7B5E-4AEA-8D67-3FDA66014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9156888" y="3796702"/>
            <a:ext cx="2757819" cy="205667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4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F23FC20-5EA9-48A1-8688-47B2C1BAD0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7212599"/>
              </p:ext>
            </p:extLst>
          </p:nvPr>
        </p:nvGraphicFramePr>
        <p:xfrm>
          <a:off x="326384" y="1138432"/>
          <a:ext cx="5800132" cy="4381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1110123-63F5-4F87-93B5-45C160B193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0860226"/>
              </p:ext>
            </p:extLst>
          </p:nvPr>
        </p:nvGraphicFramePr>
        <p:xfrm>
          <a:off x="6065484" y="1149454"/>
          <a:ext cx="5800132" cy="4381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E0B0677-CCEC-43EA-A49F-B4BA94F71949}"/>
                  </a:ext>
                </a:extLst>
              </p:cNvPr>
              <p:cNvSpPr txBox="1"/>
              <p:nvPr/>
            </p:nvSpPr>
            <p:spPr>
              <a:xfrm>
                <a:off x="4389404" y="5265990"/>
                <a:ext cx="3733800" cy="729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𝐻𝑎𝑟𝑑𝑒𝑛𝑒𝑟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𝐸𝑞𝑢𝑖𝑣𝑎𝑙𝑒𝑛𝑡𝑠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𝐸𝑝𝑜𝑥𝑦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𝐸𝑞𝑢𝑖𝑣𝑎𝑙𝑒𝑛𝑡𝑠</m:t>
                          </m:r>
                        </m:den>
                      </m:f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E0B0677-CCEC-43EA-A49F-B4BA94F71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404" y="5265990"/>
                <a:ext cx="3733800" cy="7293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786B6704-9AA8-4D0D-BBE7-8C9536029CB0}"/>
              </a:ext>
            </a:extLst>
          </p:cNvPr>
          <p:cNvSpPr txBox="1"/>
          <p:nvPr/>
        </p:nvSpPr>
        <p:spPr>
          <a:xfrm>
            <a:off x="7697638" y="5773876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Literature modulus: 3500 </a:t>
            </a:r>
            <a:r>
              <a:rPr lang="en-US" sz="2000" dirty="0" smtClean="0"/>
              <a:t>MPa</a:t>
            </a:r>
          </a:p>
          <a:p>
            <a:pPr algn="ctr"/>
            <a:r>
              <a:rPr lang="en-US" sz="2000" dirty="0" smtClean="0"/>
              <a:t>@ R~0.8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6B6704-9AA8-4D0D-BBE7-8C9536029CB0}"/>
              </a:ext>
            </a:extLst>
          </p:cNvPr>
          <p:cNvSpPr txBox="1"/>
          <p:nvPr/>
        </p:nvSpPr>
        <p:spPr>
          <a:xfrm>
            <a:off x="1335471" y="5773876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Nominal Density: 3.3 g/mL</a:t>
            </a:r>
          </a:p>
          <a:p>
            <a:pPr algn="ctr"/>
            <a:r>
              <a:rPr lang="en-US" sz="2000" dirty="0" smtClean="0"/>
              <a:t>@ R~0.8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8289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Analysis/Summary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94671"/>
            <a:ext cx="6329632" cy="4248904"/>
          </a:xfrm>
        </p:spPr>
        <p:txBody>
          <a:bodyPr>
            <a:normAutofit fontScale="92500"/>
          </a:bodyPr>
          <a:lstStyle/>
          <a:p>
            <a:r>
              <a:rPr lang="en-US" dirty="0"/>
              <a:t>Density results are consistent with model</a:t>
            </a:r>
          </a:p>
          <a:p>
            <a:pPr lvl="1"/>
            <a:r>
              <a:rPr lang="en-US" dirty="0"/>
              <a:t>Density increases with increasing R-value</a:t>
            </a:r>
          </a:p>
          <a:p>
            <a:pPr lvl="1"/>
            <a:r>
              <a:rPr lang="en-US" dirty="0"/>
              <a:t>Similar numeric values</a:t>
            </a:r>
          </a:p>
          <a:p>
            <a:pPr lvl="1"/>
            <a:r>
              <a:rPr lang="en-US" dirty="0"/>
              <a:t>Validated trend of the model</a:t>
            </a:r>
          </a:p>
          <a:p>
            <a:pPr lvl="2"/>
            <a:endParaRPr lang="en-US" dirty="0"/>
          </a:p>
          <a:p>
            <a:r>
              <a:rPr lang="en-US" dirty="0"/>
              <a:t>Modulus measurement needs additional work</a:t>
            </a:r>
          </a:p>
          <a:p>
            <a:pPr lvl="1"/>
            <a:r>
              <a:rPr lang="en-US" dirty="0"/>
              <a:t>Expect a peak at R=1</a:t>
            </a:r>
          </a:p>
          <a:p>
            <a:pPr lvl="1"/>
            <a:r>
              <a:rPr lang="en-US" dirty="0"/>
              <a:t>Test at higher strain rates, smaller samples</a:t>
            </a:r>
          </a:p>
          <a:p>
            <a:pPr lvl="1"/>
            <a:r>
              <a:rPr lang="en-US" dirty="0"/>
              <a:t>Does proprietary toughener contribute to differences from model?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F396CD3-3261-4A3A-ACB9-1F8D0DE51B3C}"/>
              </a:ext>
            </a:extLst>
          </p:cNvPr>
          <p:cNvGrpSpPr/>
          <p:nvPr/>
        </p:nvGrpSpPr>
        <p:grpSpPr>
          <a:xfrm>
            <a:off x="7167831" y="1934020"/>
            <a:ext cx="4763615" cy="3619055"/>
            <a:chOff x="7823984" y="3235329"/>
            <a:chExt cx="3882402" cy="294957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04FC585-416E-47DC-A260-085EE1E18AEC}"/>
                </a:ext>
              </a:extLst>
            </p:cNvPr>
            <p:cNvGrpSpPr/>
            <p:nvPr/>
          </p:nvGrpSpPr>
          <p:grpSpPr>
            <a:xfrm>
              <a:off x="7823984" y="3429001"/>
              <a:ext cx="3794255" cy="2755900"/>
              <a:chOff x="8086725" y="4086225"/>
              <a:chExt cx="3267075" cy="2406649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AB0C92CD-0989-4533-B622-AE9C9D31E7B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79" t="3211" b="796"/>
              <a:stretch/>
            </p:blipFill>
            <p:spPr>
              <a:xfrm>
                <a:off x="8086725" y="4086225"/>
                <a:ext cx="3267075" cy="2406649"/>
              </a:xfrm>
              <a:prstGeom prst="rect">
                <a:avLst/>
              </a:prstGeom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B090253-91C4-46A4-B96E-32CEB01527BF}"/>
                  </a:ext>
                </a:extLst>
              </p:cNvPr>
              <p:cNvSpPr/>
              <p:nvPr/>
            </p:nvSpPr>
            <p:spPr>
              <a:xfrm>
                <a:off x="9179511" y="4279037"/>
                <a:ext cx="452761" cy="3651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5" name="Content Placeholder 6">
              <a:extLst>
                <a:ext uri="{FF2B5EF4-FFF2-40B4-BE49-F238E27FC236}">
                  <a16:creationId xmlns:a16="http://schemas.microsoft.com/office/drawing/2014/main" id="{D581D9B8-9C0C-4FA1-8298-B35D9D5F661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25454598"/>
                </p:ext>
              </p:extLst>
            </p:nvPr>
          </p:nvGraphicFramePr>
          <p:xfrm>
            <a:off x="8372474" y="3235329"/>
            <a:ext cx="3333912" cy="25211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10" name="TextBox 9"/>
          <p:cNvSpPr txBox="1"/>
          <p:nvPr/>
        </p:nvSpPr>
        <p:spPr>
          <a:xfrm>
            <a:off x="8258505" y="1740776"/>
            <a:ext cx="32552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Model: data points with curve fit</a:t>
            </a:r>
          </a:p>
          <a:p>
            <a:r>
              <a:rPr lang="en-US" dirty="0" smtClean="0"/>
              <a:t>Experiment: data points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131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Steps/Future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Next Steps:</a:t>
            </a:r>
          </a:p>
          <a:p>
            <a:pPr lvl="1"/>
            <a:r>
              <a:rPr lang="en-US" dirty="0"/>
              <a:t>DMA – modulus at higher strain rates, controlled temperature</a:t>
            </a:r>
          </a:p>
          <a:p>
            <a:pPr lvl="1"/>
            <a:r>
              <a:rPr lang="en-US" dirty="0"/>
              <a:t>Continue fabricating panels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Other possible future work:</a:t>
            </a:r>
          </a:p>
          <a:p>
            <a:pPr lvl="1"/>
            <a:r>
              <a:rPr lang="en-US" dirty="0"/>
              <a:t>Same set of measurements on API-60/DETDA resin system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00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Jin Ho Kang - guidance</a:t>
            </a:r>
          </a:p>
          <a:p>
            <a:pPr lvl="1"/>
            <a:r>
              <a:rPr lang="en-US" dirty="0"/>
              <a:t>Hoa Luong  -  panel fabrication </a:t>
            </a:r>
          </a:p>
          <a:p>
            <a:pPr lvl="1"/>
            <a:r>
              <a:rPr lang="en-US" dirty="0"/>
              <a:t>Sean Britton - panel fabrication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95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3" ma:contentTypeDescription="Create a new document." ma:contentTypeScope="" ma:versionID="bd4f02a2ef4b175d17b1596f2aa4b6ce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75eaf6942e3198bc47429d20a20f83bf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2883E6-4E45-469D-A6CD-CBF4B7EC55C4}">
  <ds:schemaRefs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3cb15ddf-dbe9-47ea-851d-c7064205813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4817ca35-7031-43a6-bda2-0d9832ef634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1A5D04F-A9C1-4A1D-87B5-0846A027D9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57579D-3170-4028-9FF6-2B00D8EF8E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31736</TotalTime>
  <Words>446</Words>
  <Application>Microsoft Office PowerPoint</Application>
  <PresentationFormat>Widescreen</PresentationFormat>
  <Paragraphs>96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ＭＳ Ｐゴシック</vt:lpstr>
      <vt:lpstr>.AppleSystemUIFont</vt:lpstr>
      <vt:lpstr>Arial</vt:lpstr>
      <vt:lpstr>Arial</vt:lpstr>
      <vt:lpstr>Arial Bold</vt:lpstr>
      <vt:lpstr>Calibri</vt:lpstr>
      <vt:lpstr>Calibri Light</vt:lpstr>
      <vt:lpstr>Cambria Math</vt:lpstr>
      <vt:lpstr>Times New Roman</vt:lpstr>
      <vt:lpstr>Office Theme</vt:lpstr>
      <vt:lpstr>2_Office Theme</vt:lpstr>
      <vt:lpstr>Co-cure-ply Materials Development (AERoBOND) </vt:lpstr>
      <vt:lpstr>Challenge</vt:lpstr>
      <vt:lpstr>Objective</vt:lpstr>
      <vt:lpstr>Approach</vt:lpstr>
      <vt:lpstr>Results</vt:lpstr>
      <vt:lpstr>Analysis/Summary</vt:lpstr>
      <vt:lpstr>Next Steps/Future Work</vt:lpstr>
      <vt:lpstr>Acknowledgements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Robbins, Samuel J. (LARC-D307)[UNIVERSITIES SPACE RESEARCH ASSOCIATION]</dc:creator>
  <cp:lastModifiedBy>Palmieri, Frank L. (LARC-D307)</cp:lastModifiedBy>
  <cp:revision>498</cp:revision>
  <dcterms:created xsi:type="dcterms:W3CDTF">2016-08-05T18:34:48Z</dcterms:created>
  <dcterms:modified xsi:type="dcterms:W3CDTF">2020-05-04T13:40:47Z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