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330" r:id="rId4"/>
    <p:sldId id="267" r:id="rId5"/>
    <p:sldId id="351" r:id="rId6"/>
    <p:sldId id="259" r:id="rId7"/>
    <p:sldId id="261" r:id="rId8"/>
    <p:sldId id="339" r:id="rId9"/>
    <p:sldId id="331" r:id="rId10"/>
    <p:sldId id="295" r:id="rId11"/>
    <p:sldId id="352" r:id="rId12"/>
    <p:sldId id="355" r:id="rId13"/>
    <p:sldId id="353" r:id="rId14"/>
    <p:sldId id="354" r:id="rId15"/>
    <p:sldId id="332" r:id="rId16"/>
    <p:sldId id="333" r:id="rId17"/>
    <p:sldId id="334" r:id="rId18"/>
    <p:sldId id="357" r:id="rId19"/>
    <p:sldId id="305" r:id="rId20"/>
    <p:sldId id="329" r:id="rId21"/>
    <p:sldId id="317" r:id="rId22"/>
    <p:sldId id="316" r:id="rId23"/>
    <p:sldId id="312" r:id="rId24"/>
    <p:sldId id="313" r:id="rId25"/>
    <p:sldId id="314" r:id="rId26"/>
    <p:sldId id="307" r:id="rId27"/>
    <p:sldId id="306" r:id="rId28"/>
    <p:sldId id="308" r:id="rId29"/>
    <p:sldId id="338" r:id="rId30"/>
    <p:sldId id="276" r:id="rId31"/>
    <p:sldId id="356" r:id="rId32"/>
    <p:sldId id="337" r:id="rId33"/>
    <p:sldId id="309" r:id="rId34"/>
    <p:sldId id="310" r:id="rId35"/>
    <p:sldId id="34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B0C1"/>
    <a:srgbClr val="25BAE9"/>
    <a:srgbClr val="7DC3D5"/>
    <a:srgbClr val="26A9CF"/>
    <a:srgbClr val="29A6C6"/>
    <a:srgbClr val="2995B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33"/>
    <p:restoredTop sz="80790"/>
  </p:normalViewPr>
  <p:slideViewPr>
    <p:cSldViewPr snapToGrid="0" snapToObjects="1" showGuides="1">
      <p:cViewPr varScale="1">
        <p:scale>
          <a:sx n="69" d="100"/>
          <a:sy n="69" d="100"/>
        </p:scale>
        <p:origin x="7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A10B0E-CEEF-3D46-807D-25E3CD7AA7BB}" type="doc">
      <dgm:prSet loTypeId="urn:microsoft.com/office/officeart/2008/layout/LinedList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E92303C4-3342-B44D-9F37-7755091614AC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CERES Overview</a:t>
          </a:r>
        </a:p>
      </dgm:t>
    </dgm:pt>
    <dgm:pt modelId="{DA7BA02C-5F9F-8445-88BA-0D987AB24897}" type="parTrans" cxnId="{12366CBA-A82E-3744-8ACC-DEE9B11EA69E}">
      <dgm:prSet/>
      <dgm:spPr/>
      <dgm:t>
        <a:bodyPr/>
        <a:lstStyle/>
        <a:p>
          <a:endParaRPr lang="en-US" sz="3600"/>
        </a:p>
      </dgm:t>
    </dgm:pt>
    <dgm:pt modelId="{D3553D68-FC25-DF41-9A95-DDABCD478D2D}" type="sibTrans" cxnId="{12366CBA-A82E-3744-8ACC-DEE9B11EA69E}">
      <dgm:prSet/>
      <dgm:spPr/>
      <dgm:t>
        <a:bodyPr/>
        <a:lstStyle/>
        <a:p>
          <a:endParaRPr lang="en-US" sz="3600"/>
        </a:p>
      </dgm:t>
    </dgm:pt>
    <dgm:pt modelId="{C0E12DB2-6C84-6247-A9E8-6D5F207CA1F7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Interfaces &amp; Dependencies</a:t>
          </a:r>
        </a:p>
      </dgm:t>
    </dgm:pt>
    <dgm:pt modelId="{18D61151-E7D4-AE42-8023-1F9349B49316}" type="parTrans" cxnId="{47EA82E1-78D4-C54C-939F-026FE584673D}">
      <dgm:prSet/>
      <dgm:spPr/>
      <dgm:t>
        <a:bodyPr/>
        <a:lstStyle/>
        <a:p>
          <a:endParaRPr lang="en-US" sz="3600"/>
        </a:p>
      </dgm:t>
    </dgm:pt>
    <dgm:pt modelId="{71E95BF4-A8C8-5A4D-B494-FAC1F5AD5155}" type="sibTrans" cxnId="{47EA82E1-78D4-C54C-939F-026FE584673D}">
      <dgm:prSet/>
      <dgm:spPr/>
      <dgm:t>
        <a:bodyPr/>
        <a:lstStyle/>
        <a:p>
          <a:endParaRPr lang="en-US" sz="3600"/>
        </a:p>
      </dgm:t>
    </dgm:pt>
    <dgm:pt modelId="{CF60BC2A-9E3C-3C4B-BCF3-4E19D8203E62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Code Re-architecture</a:t>
          </a:r>
        </a:p>
      </dgm:t>
    </dgm:pt>
    <dgm:pt modelId="{EF391106-7334-C845-878F-F11135DCA522}" type="parTrans" cxnId="{6264FF4A-40D1-DC46-82B6-15162434368F}">
      <dgm:prSet/>
      <dgm:spPr/>
      <dgm:t>
        <a:bodyPr/>
        <a:lstStyle/>
        <a:p>
          <a:endParaRPr lang="en-US" sz="3600"/>
        </a:p>
      </dgm:t>
    </dgm:pt>
    <dgm:pt modelId="{D233D2AB-44BD-5347-9961-35FDB9A4D0EB}" type="sibTrans" cxnId="{6264FF4A-40D1-DC46-82B6-15162434368F}">
      <dgm:prSet/>
      <dgm:spPr/>
      <dgm:t>
        <a:bodyPr/>
        <a:lstStyle/>
        <a:p>
          <a:endParaRPr lang="en-US" sz="3600"/>
        </a:p>
      </dgm:t>
    </dgm:pt>
    <dgm:pt modelId="{212DB1EB-3DE6-E647-ACFB-B6F7AAFBC73A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Assorted Updates</a:t>
          </a:r>
        </a:p>
      </dgm:t>
    </dgm:pt>
    <dgm:pt modelId="{8E0EEC36-4CC6-7F48-9519-B1833F7F41C5}" type="parTrans" cxnId="{1CEE1C47-EAB9-5A42-BE8D-F9C728DC8428}">
      <dgm:prSet/>
      <dgm:spPr/>
      <dgm:t>
        <a:bodyPr/>
        <a:lstStyle/>
        <a:p>
          <a:endParaRPr lang="en-US" sz="3600"/>
        </a:p>
      </dgm:t>
    </dgm:pt>
    <dgm:pt modelId="{F716F84D-8BEC-A043-8841-99423DD254C7}" type="sibTrans" cxnId="{1CEE1C47-EAB9-5A42-BE8D-F9C728DC8428}">
      <dgm:prSet/>
      <dgm:spPr/>
      <dgm:t>
        <a:bodyPr/>
        <a:lstStyle/>
        <a:p>
          <a:endParaRPr lang="en-US" sz="3600"/>
        </a:p>
      </dgm:t>
    </dgm:pt>
    <dgm:pt modelId="{8F478D7F-812B-3C4B-86F6-99DAF1CBE3D3}">
      <dgm:prSet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Data Products</a:t>
          </a:r>
        </a:p>
      </dgm:t>
    </dgm:pt>
    <dgm:pt modelId="{8A336C00-8C6D-D045-BDC6-84075A7ABC5F}" type="parTrans" cxnId="{17C34CA7-7449-B34D-A862-7A45B9837E6E}">
      <dgm:prSet/>
      <dgm:spPr/>
      <dgm:t>
        <a:bodyPr/>
        <a:lstStyle/>
        <a:p>
          <a:endParaRPr lang="en-US"/>
        </a:p>
      </dgm:t>
    </dgm:pt>
    <dgm:pt modelId="{A6F3F91E-735F-6040-B2F0-B040BBD5739D}" type="sibTrans" cxnId="{17C34CA7-7449-B34D-A862-7A45B9837E6E}">
      <dgm:prSet/>
      <dgm:spPr/>
      <dgm:t>
        <a:bodyPr/>
        <a:lstStyle/>
        <a:p>
          <a:endParaRPr lang="en-US"/>
        </a:p>
      </dgm:t>
    </dgm:pt>
    <dgm:pt modelId="{A33EF1D6-2D9B-5240-9957-4E87117505FC}" type="pres">
      <dgm:prSet presAssocID="{7BA10B0E-CEEF-3D46-807D-25E3CD7AA7BB}" presName="vert0" presStyleCnt="0">
        <dgm:presLayoutVars>
          <dgm:dir/>
          <dgm:animOne val="branch"/>
          <dgm:animLvl val="lvl"/>
        </dgm:presLayoutVars>
      </dgm:prSet>
      <dgm:spPr/>
    </dgm:pt>
    <dgm:pt modelId="{003E7657-AB29-3345-AA98-75860FDE1A2C}" type="pres">
      <dgm:prSet presAssocID="{E92303C4-3342-B44D-9F37-7755091614AC}" presName="thickLine" presStyleLbl="alignNode1" presStyleIdx="0" presStyleCnt="5"/>
      <dgm:spPr/>
    </dgm:pt>
    <dgm:pt modelId="{9C964FB2-2373-F74B-874B-119172CFC54F}" type="pres">
      <dgm:prSet presAssocID="{E92303C4-3342-B44D-9F37-7755091614AC}" presName="horz1" presStyleCnt="0"/>
      <dgm:spPr/>
    </dgm:pt>
    <dgm:pt modelId="{D910A00F-65B0-4F4E-8188-B910757DAEAD}" type="pres">
      <dgm:prSet presAssocID="{E92303C4-3342-B44D-9F37-7755091614AC}" presName="tx1" presStyleLbl="revTx" presStyleIdx="0" presStyleCnt="5"/>
      <dgm:spPr/>
    </dgm:pt>
    <dgm:pt modelId="{D4EB6388-F211-3941-ACB1-4275A4955745}" type="pres">
      <dgm:prSet presAssocID="{E92303C4-3342-B44D-9F37-7755091614AC}" presName="vert1" presStyleCnt="0"/>
      <dgm:spPr/>
    </dgm:pt>
    <dgm:pt modelId="{31B7D898-7DB8-024E-A6AA-4DF4221FA247}" type="pres">
      <dgm:prSet presAssocID="{C0E12DB2-6C84-6247-A9E8-6D5F207CA1F7}" presName="thickLine" presStyleLbl="alignNode1" presStyleIdx="1" presStyleCnt="5"/>
      <dgm:spPr/>
    </dgm:pt>
    <dgm:pt modelId="{3D7F3D54-A3C3-234E-BA90-28B40C83F553}" type="pres">
      <dgm:prSet presAssocID="{C0E12DB2-6C84-6247-A9E8-6D5F207CA1F7}" presName="horz1" presStyleCnt="0"/>
      <dgm:spPr/>
    </dgm:pt>
    <dgm:pt modelId="{E7E8E77F-0463-C640-9776-C529BDEA2435}" type="pres">
      <dgm:prSet presAssocID="{C0E12DB2-6C84-6247-A9E8-6D5F207CA1F7}" presName="tx1" presStyleLbl="revTx" presStyleIdx="1" presStyleCnt="5"/>
      <dgm:spPr/>
    </dgm:pt>
    <dgm:pt modelId="{1F633103-DF55-8F43-A5F1-1C36D1FA180F}" type="pres">
      <dgm:prSet presAssocID="{C0E12DB2-6C84-6247-A9E8-6D5F207CA1F7}" presName="vert1" presStyleCnt="0"/>
      <dgm:spPr/>
    </dgm:pt>
    <dgm:pt modelId="{540F3174-CB92-0245-910D-5F5719BFE411}" type="pres">
      <dgm:prSet presAssocID="{8F478D7F-812B-3C4B-86F6-99DAF1CBE3D3}" presName="thickLine" presStyleLbl="alignNode1" presStyleIdx="2" presStyleCnt="5"/>
      <dgm:spPr/>
    </dgm:pt>
    <dgm:pt modelId="{29CBA841-71AE-934B-AA65-ED25F0303238}" type="pres">
      <dgm:prSet presAssocID="{8F478D7F-812B-3C4B-86F6-99DAF1CBE3D3}" presName="horz1" presStyleCnt="0"/>
      <dgm:spPr/>
    </dgm:pt>
    <dgm:pt modelId="{400FD1B9-98A3-F54E-9C1F-47FDE1FCC25C}" type="pres">
      <dgm:prSet presAssocID="{8F478D7F-812B-3C4B-86F6-99DAF1CBE3D3}" presName="tx1" presStyleLbl="revTx" presStyleIdx="2" presStyleCnt="5"/>
      <dgm:spPr/>
    </dgm:pt>
    <dgm:pt modelId="{DB3FC1AF-2FF0-7945-885E-BA251F0D0730}" type="pres">
      <dgm:prSet presAssocID="{8F478D7F-812B-3C4B-86F6-99DAF1CBE3D3}" presName="vert1" presStyleCnt="0"/>
      <dgm:spPr/>
    </dgm:pt>
    <dgm:pt modelId="{02EB1047-D961-3F48-B70F-42D484ABC534}" type="pres">
      <dgm:prSet presAssocID="{CF60BC2A-9E3C-3C4B-BCF3-4E19D8203E62}" presName="thickLine" presStyleLbl="alignNode1" presStyleIdx="3" presStyleCnt="5"/>
      <dgm:spPr/>
    </dgm:pt>
    <dgm:pt modelId="{A5DC57E1-EF8A-B448-8619-DDABC1074227}" type="pres">
      <dgm:prSet presAssocID="{CF60BC2A-9E3C-3C4B-BCF3-4E19D8203E62}" presName="horz1" presStyleCnt="0"/>
      <dgm:spPr/>
    </dgm:pt>
    <dgm:pt modelId="{8A073501-38F4-014D-B638-1A8E5E3CC879}" type="pres">
      <dgm:prSet presAssocID="{CF60BC2A-9E3C-3C4B-BCF3-4E19D8203E62}" presName="tx1" presStyleLbl="revTx" presStyleIdx="3" presStyleCnt="5"/>
      <dgm:spPr/>
    </dgm:pt>
    <dgm:pt modelId="{C9970C72-5DD6-6749-BB7C-FB33A032AFEE}" type="pres">
      <dgm:prSet presAssocID="{CF60BC2A-9E3C-3C4B-BCF3-4E19D8203E62}" presName="vert1" presStyleCnt="0"/>
      <dgm:spPr/>
    </dgm:pt>
    <dgm:pt modelId="{AF260702-D1A0-034B-AED7-A0CC52E73433}" type="pres">
      <dgm:prSet presAssocID="{212DB1EB-3DE6-E647-ACFB-B6F7AAFBC73A}" presName="thickLine" presStyleLbl="alignNode1" presStyleIdx="4" presStyleCnt="5"/>
      <dgm:spPr/>
    </dgm:pt>
    <dgm:pt modelId="{EE17DE9A-F90A-9547-9781-8A6F98AD7B88}" type="pres">
      <dgm:prSet presAssocID="{212DB1EB-3DE6-E647-ACFB-B6F7AAFBC73A}" presName="horz1" presStyleCnt="0"/>
      <dgm:spPr/>
    </dgm:pt>
    <dgm:pt modelId="{EBE27763-7A7D-EE4A-AD6F-D138A15A8360}" type="pres">
      <dgm:prSet presAssocID="{212DB1EB-3DE6-E647-ACFB-B6F7AAFBC73A}" presName="tx1" presStyleLbl="revTx" presStyleIdx="4" presStyleCnt="5"/>
      <dgm:spPr/>
    </dgm:pt>
    <dgm:pt modelId="{4FA69E6B-E97E-A749-A8F0-6A090064600D}" type="pres">
      <dgm:prSet presAssocID="{212DB1EB-3DE6-E647-ACFB-B6F7AAFBC73A}" presName="vert1" presStyleCnt="0"/>
      <dgm:spPr/>
    </dgm:pt>
  </dgm:ptLst>
  <dgm:cxnLst>
    <dgm:cxn modelId="{87045627-390F-7F4C-AAF6-9ACC6B7B6BD3}" type="presOf" srcId="{8F478D7F-812B-3C4B-86F6-99DAF1CBE3D3}" destId="{400FD1B9-98A3-F54E-9C1F-47FDE1FCC25C}" srcOrd="0" destOrd="0" presId="urn:microsoft.com/office/officeart/2008/layout/LinedList"/>
    <dgm:cxn modelId="{1CEE1C47-EAB9-5A42-BE8D-F9C728DC8428}" srcId="{7BA10B0E-CEEF-3D46-807D-25E3CD7AA7BB}" destId="{212DB1EB-3DE6-E647-ACFB-B6F7AAFBC73A}" srcOrd="4" destOrd="0" parTransId="{8E0EEC36-4CC6-7F48-9519-B1833F7F41C5}" sibTransId="{F716F84D-8BEC-A043-8841-99423DD254C7}"/>
    <dgm:cxn modelId="{684E0F48-C9FD-D641-8204-EB199B8F69DD}" type="presOf" srcId="{CF60BC2A-9E3C-3C4B-BCF3-4E19D8203E62}" destId="{8A073501-38F4-014D-B638-1A8E5E3CC879}" srcOrd="0" destOrd="0" presId="urn:microsoft.com/office/officeart/2008/layout/LinedList"/>
    <dgm:cxn modelId="{6264FF4A-40D1-DC46-82B6-15162434368F}" srcId="{7BA10B0E-CEEF-3D46-807D-25E3CD7AA7BB}" destId="{CF60BC2A-9E3C-3C4B-BCF3-4E19D8203E62}" srcOrd="3" destOrd="0" parTransId="{EF391106-7334-C845-878F-F11135DCA522}" sibTransId="{D233D2AB-44BD-5347-9961-35FDB9A4D0EB}"/>
    <dgm:cxn modelId="{9DF18F94-236E-F84B-A7EB-15447576657C}" type="presOf" srcId="{7BA10B0E-CEEF-3D46-807D-25E3CD7AA7BB}" destId="{A33EF1D6-2D9B-5240-9957-4E87117505FC}" srcOrd="0" destOrd="0" presId="urn:microsoft.com/office/officeart/2008/layout/LinedList"/>
    <dgm:cxn modelId="{0BF4F2A6-D9EE-CA41-9F39-D0A38A7E0A6C}" type="presOf" srcId="{212DB1EB-3DE6-E647-ACFB-B6F7AAFBC73A}" destId="{EBE27763-7A7D-EE4A-AD6F-D138A15A8360}" srcOrd="0" destOrd="0" presId="urn:microsoft.com/office/officeart/2008/layout/LinedList"/>
    <dgm:cxn modelId="{17C34CA7-7449-B34D-A862-7A45B9837E6E}" srcId="{7BA10B0E-CEEF-3D46-807D-25E3CD7AA7BB}" destId="{8F478D7F-812B-3C4B-86F6-99DAF1CBE3D3}" srcOrd="2" destOrd="0" parTransId="{8A336C00-8C6D-D045-BDC6-84075A7ABC5F}" sibTransId="{A6F3F91E-735F-6040-B2F0-B040BBD5739D}"/>
    <dgm:cxn modelId="{5F11D5B7-7072-4341-9527-A956C1427FA6}" type="presOf" srcId="{E92303C4-3342-B44D-9F37-7755091614AC}" destId="{D910A00F-65B0-4F4E-8188-B910757DAEAD}" srcOrd="0" destOrd="0" presId="urn:microsoft.com/office/officeart/2008/layout/LinedList"/>
    <dgm:cxn modelId="{12366CBA-A82E-3744-8ACC-DEE9B11EA69E}" srcId="{7BA10B0E-CEEF-3D46-807D-25E3CD7AA7BB}" destId="{E92303C4-3342-B44D-9F37-7755091614AC}" srcOrd="0" destOrd="0" parTransId="{DA7BA02C-5F9F-8445-88BA-0D987AB24897}" sibTransId="{D3553D68-FC25-DF41-9A95-DDABCD478D2D}"/>
    <dgm:cxn modelId="{47EA82E1-78D4-C54C-939F-026FE584673D}" srcId="{7BA10B0E-CEEF-3D46-807D-25E3CD7AA7BB}" destId="{C0E12DB2-6C84-6247-A9E8-6D5F207CA1F7}" srcOrd="1" destOrd="0" parTransId="{18D61151-E7D4-AE42-8023-1F9349B49316}" sibTransId="{71E95BF4-A8C8-5A4D-B494-FAC1F5AD5155}"/>
    <dgm:cxn modelId="{7E0DDDE9-B8A1-A045-95F4-FDD9DD41F83D}" type="presOf" srcId="{C0E12DB2-6C84-6247-A9E8-6D5F207CA1F7}" destId="{E7E8E77F-0463-C640-9776-C529BDEA2435}" srcOrd="0" destOrd="0" presId="urn:microsoft.com/office/officeart/2008/layout/LinedList"/>
    <dgm:cxn modelId="{25D6218E-F8A6-B140-91C7-F47EC788E307}" type="presParOf" srcId="{A33EF1D6-2D9B-5240-9957-4E87117505FC}" destId="{003E7657-AB29-3345-AA98-75860FDE1A2C}" srcOrd="0" destOrd="0" presId="urn:microsoft.com/office/officeart/2008/layout/LinedList"/>
    <dgm:cxn modelId="{8D53BE60-DA73-204B-87A9-EA94C815985B}" type="presParOf" srcId="{A33EF1D6-2D9B-5240-9957-4E87117505FC}" destId="{9C964FB2-2373-F74B-874B-119172CFC54F}" srcOrd="1" destOrd="0" presId="urn:microsoft.com/office/officeart/2008/layout/LinedList"/>
    <dgm:cxn modelId="{AD65E11D-C460-AE44-B194-D231FA794743}" type="presParOf" srcId="{9C964FB2-2373-F74B-874B-119172CFC54F}" destId="{D910A00F-65B0-4F4E-8188-B910757DAEAD}" srcOrd="0" destOrd="0" presId="urn:microsoft.com/office/officeart/2008/layout/LinedList"/>
    <dgm:cxn modelId="{B66E0697-F448-E54D-B619-D2BAE40FAB39}" type="presParOf" srcId="{9C964FB2-2373-F74B-874B-119172CFC54F}" destId="{D4EB6388-F211-3941-ACB1-4275A4955745}" srcOrd="1" destOrd="0" presId="urn:microsoft.com/office/officeart/2008/layout/LinedList"/>
    <dgm:cxn modelId="{217F9B95-11E0-B543-81C7-CD478DF86B82}" type="presParOf" srcId="{A33EF1D6-2D9B-5240-9957-4E87117505FC}" destId="{31B7D898-7DB8-024E-A6AA-4DF4221FA247}" srcOrd="2" destOrd="0" presId="urn:microsoft.com/office/officeart/2008/layout/LinedList"/>
    <dgm:cxn modelId="{80E23303-B532-B940-B095-05AB72443D78}" type="presParOf" srcId="{A33EF1D6-2D9B-5240-9957-4E87117505FC}" destId="{3D7F3D54-A3C3-234E-BA90-28B40C83F553}" srcOrd="3" destOrd="0" presId="urn:microsoft.com/office/officeart/2008/layout/LinedList"/>
    <dgm:cxn modelId="{67E09AE5-296D-5D42-8545-3B69AE07B141}" type="presParOf" srcId="{3D7F3D54-A3C3-234E-BA90-28B40C83F553}" destId="{E7E8E77F-0463-C640-9776-C529BDEA2435}" srcOrd="0" destOrd="0" presId="urn:microsoft.com/office/officeart/2008/layout/LinedList"/>
    <dgm:cxn modelId="{4ED7D0F7-6265-BB4A-A4B6-E83F96289A1A}" type="presParOf" srcId="{3D7F3D54-A3C3-234E-BA90-28B40C83F553}" destId="{1F633103-DF55-8F43-A5F1-1C36D1FA180F}" srcOrd="1" destOrd="0" presId="urn:microsoft.com/office/officeart/2008/layout/LinedList"/>
    <dgm:cxn modelId="{47AB56D1-F9C6-2047-B958-10B44A8DA795}" type="presParOf" srcId="{A33EF1D6-2D9B-5240-9957-4E87117505FC}" destId="{540F3174-CB92-0245-910D-5F5719BFE411}" srcOrd="4" destOrd="0" presId="urn:microsoft.com/office/officeart/2008/layout/LinedList"/>
    <dgm:cxn modelId="{69BAE41F-DB7E-584E-AEA0-72A3AE02977F}" type="presParOf" srcId="{A33EF1D6-2D9B-5240-9957-4E87117505FC}" destId="{29CBA841-71AE-934B-AA65-ED25F0303238}" srcOrd="5" destOrd="0" presId="urn:microsoft.com/office/officeart/2008/layout/LinedList"/>
    <dgm:cxn modelId="{E63F8BFA-7B3B-C044-82FC-AAC256AE8110}" type="presParOf" srcId="{29CBA841-71AE-934B-AA65-ED25F0303238}" destId="{400FD1B9-98A3-F54E-9C1F-47FDE1FCC25C}" srcOrd="0" destOrd="0" presId="urn:microsoft.com/office/officeart/2008/layout/LinedList"/>
    <dgm:cxn modelId="{5426A9EC-167C-3E42-8A2D-31222B141765}" type="presParOf" srcId="{29CBA841-71AE-934B-AA65-ED25F0303238}" destId="{DB3FC1AF-2FF0-7945-885E-BA251F0D0730}" srcOrd="1" destOrd="0" presId="urn:microsoft.com/office/officeart/2008/layout/LinedList"/>
    <dgm:cxn modelId="{750DF526-019F-F34A-9F0D-E8FD732E0DBB}" type="presParOf" srcId="{A33EF1D6-2D9B-5240-9957-4E87117505FC}" destId="{02EB1047-D961-3F48-B70F-42D484ABC534}" srcOrd="6" destOrd="0" presId="urn:microsoft.com/office/officeart/2008/layout/LinedList"/>
    <dgm:cxn modelId="{D212D750-3B14-F64C-8F6F-2E27B5FC0966}" type="presParOf" srcId="{A33EF1D6-2D9B-5240-9957-4E87117505FC}" destId="{A5DC57E1-EF8A-B448-8619-DDABC1074227}" srcOrd="7" destOrd="0" presId="urn:microsoft.com/office/officeart/2008/layout/LinedList"/>
    <dgm:cxn modelId="{28432CA3-2BAE-9641-A918-D0A7432ACA67}" type="presParOf" srcId="{A5DC57E1-EF8A-B448-8619-DDABC1074227}" destId="{8A073501-38F4-014D-B638-1A8E5E3CC879}" srcOrd="0" destOrd="0" presId="urn:microsoft.com/office/officeart/2008/layout/LinedList"/>
    <dgm:cxn modelId="{CC0A4002-AC9F-4943-BBFC-0F761934F1A8}" type="presParOf" srcId="{A5DC57E1-EF8A-B448-8619-DDABC1074227}" destId="{C9970C72-5DD6-6749-BB7C-FB33A032AFEE}" srcOrd="1" destOrd="0" presId="urn:microsoft.com/office/officeart/2008/layout/LinedList"/>
    <dgm:cxn modelId="{CEF91CFF-FB8A-F348-9004-D7A593E093E1}" type="presParOf" srcId="{A33EF1D6-2D9B-5240-9957-4E87117505FC}" destId="{AF260702-D1A0-034B-AED7-A0CC52E73433}" srcOrd="8" destOrd="0" presId="urn:microsoft.com/office/officeart/2008/layout/LinedList"/>
    <dgm:cxn modelId="{B2EC79FD-817C-6641-AB91-FC0CF403EF95}" type="presParOf" srcId="{A33EF1D6-2D9B-5240-9957-4E87117505FC}" destId="{EE17DE9A-F90A-9547-9781-8A6F98AD7B88}" srcOrd="9" destOrd="0" presId="urn:microsoft.com/office/officeart/2008/layout/LinedList"/>
    <dgm:cxn modelId="{7EF1C69E-9BA9-3E42-B9CF-39DD594C3B01}" type="presParOf" srcId="{EE17DE9A-F90A-9547-9781-8A6F98AD7B88}" destId="{EBE27763-7A7D-EE4A-AD6F-D138A15A8360}" srcOrd="0" destOrd="0" presId="urn:microsoft.com/office/officeart/2008/layout/LinedList"/>
    <dgm:cxn modelId="{B20D39D9-A439-0045-BC8D-56D829298A08}" type="presParOf" srcId="{EE17DE9A-F90A-9547-9781-8A6F98AD7B88}" destId="{4FA69E6B-E97E-A749-A8F0-6A09006460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472525-F614-0D40-9280-ED927C88DF3A}" type="doc">
      <dgm:prSet loTypeId="urn:microsoft.com/office/officeart/2005/8/layout/venn3" loCatId="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980A30C-5B27-B048-BECD-806D3E99FF9F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Science research</a:t>
          </a:r>
        </a:p>
      </dgm:t>
    </dgm:pt>
    <dgm:pt modelId="{0BF5A237-4EDC-A445-899B-752944A90B94}" type="par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F3E20CB-8781-AD4E-86C6-33C9CEFBEFBE}" type="sib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0F77378B-A5CA-2644-96F6-1761F4F91F5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/</a:t>
          </a:r>
          <a:br>
            <a:rPr lang="en-US" sz="3600" dirty="0">
              <a:latin typeface="Avenir Next" panose="020B0503020202020204" pitchFamily="34" charset="0"/>
            </a:rPr>
          </a:br>
          <a:r>
            <a:rPr lang="en-US" sz="3600" dirty="0">
              <a:latin typeface="Avenir Next" panose="020B0503020202020204" pitchFamily="34" charset="0"/>
            </a:rPr>
            <a:t>ASDC</a:t>
          </a:r>
        </a:p>
      </dgm:t>
    </dgm:pt>
    <dgm:pt modelId="{3BDF2880-B90B-D546-B6E6-816A5B7CCB9B}" type="par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9BFD1AB5-4871-5D45-A84C-E5E847365834}" type="sib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62DB1B2-2115-F149-A3F4-66E7B63086F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User community</a:t>
          </a:r>
        </a:p>
      </dgm:t>
    </dgm:pt>
    <dgm:pt modelId="{D056190F-5EA5-5247-B865-9DEAE42857A2}" type="par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1AD98015-A48D-D54F-8936-D8C9B544E89F}" type="sib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A5DCF984-99F6-A24C-A564-B8AFACB5DFEF}" type="pres">
      <dgm:prSet presAssocID="{D6472525-F614-0D40-9280-ED927C88DF3A}" presName="Name0" presStyleCnt="0">
        <dgm:presLayoutVars>
          <dgm:dir/>
          <dgm:resizeHandles val="exact"/>
        </dgm:presLayoutVars>
      </dgm:prSet>
      <dgm:spPr/>
    </dgm:pt>
    <dgm:pt modelId="{7E8CC687-D04A-A641-9A8C-6E6C45591A7F}" type="pres">
      <dgm:prSet presAssocID="{2980A30C-5B27-B048-BECD-806D3E99FF9F}" presName="Name5" presStyleLbl="vennNode1" presStyleIdx="0" presStyleCnt="3">
        <dgm:presLayoutVars>
          <dgm:bulletEnabled val="1"/>
        </dgm:presLayoutVars>
      </dgm:prSet>
      <dgm:spPr/>
    </dgm:pt>
    <dgm:pt modelId="{EB713457-4A20-F84F-91FA-16D7DFA72F88}" type="pres">
      <dgm:prSet presAssocID="{FF3E20CB-8781-AD4E-86C6-33C9CEFBEFBE}" presName="space" presStyleCnt="0"/>
      <dgm:spPr/>
    </dgm:pt>
    <dgm:pt modelId="{49DD1790-E2D9-184E-B304-D9C26A49C483}" type="pres">
      <dgm:prSet presAssocID="{0F77378B-A5CA-2644-96F6-1761F4F91F55}" presName="Name5" presStyleLbl="vennNode1" presStyleIdx="1" presStyleCnt="3">
        <dgm:presLayoutVars>
          <dgm:bulletEnabled val="1"/>
        </dgm:presLayoutVars>
      </dgm:prSet>
      <dgm:spPr/>
    </dgm:pt>
    <dgm:pt modelId="{6ECE84E1-E901-3543-895E-EBEE909453CE}" type="pres">
      <dgm:prSet presAssocID="{9BFD1AB5-4871-5D45-A84C-E5E847365834}" presName="space" presStyleCnt="0"/>
      <dgm:spPr/>
    </dgm:pt>
    <dgm:pt modelId="{DE46D34D-681B-D440-AA10-4DA40E1A09B3}" type="pres">
      <dgm:prSet presAssocID="{F62DB1B2-2115-F149-A3F4-66E7B63086F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CF089C17-2FD3-6344-9D06-FB516559E485}" srcId="{D6472525-F614-0D40-9280-ED927C88DF3A}" destId="{F62DB1B2-2115-F149-A3F4-66E7B63086F5}" srcOrd="2" destOrd="0" parTransId="{D056190F-5EA5-5247-B865-9DEAE42857A2}" sibTransId="{1AD98015-A48D-D54F-8936-D8C9B544E89F}"/>
    <dgm:cxn modelId="{CBC9B55A-D863-C04B-9E07-F9954E8F4D6B}" srcId="{D6472525-F614-0D40-9280-ED927C88DF3A}" destId="{2980A30C-5B27-B048-BECD-806D3E99FF9F}" srcOrd="0" destOrd="0" parTransId="{0BF5A237-4EDC-A445-899B-752944A90B94}" sibTransId="{FF3E20CB-8781-AD4E-86C6-33C9CEFBEFBE}"/>
    <dgm:cxn modelId="{167D249B-6FAF-4B4C-9E73-763E61C8FF60}" type="presOf" srcId="{D6472525-F614-0D40-9280-ED927C88DF3A}" destId="{A5DCF984-99F6-A24C-A564-B8AFACB5DFEF}" srcOrd="0" destOrd="0" presId="urn:microsoft.com/office/officeart/2005/8/layout/venn3"/>
    <dgm:cxn modelId="{20D857BF-8ECF-2840-93B8-AADAB54768CF}" srcId="{D6472525-F614-0D40-9280-ED927C88DF3A}" destId="{0F77378B-A5CA-2644-96F6-1761F4F91F55}" srcOrd="1" destOrd="0" parTransId="{3BDF2880-B90B-D546-B6E6-816A5B7CCB9B}" sibTransId="{9BFD1AB5-4871-5D45-A84C-E5E847365834}"/>
    <dgm:cxn modelId="{8845FDDA-EC50-FD4A-8C37-A87BE6E4A7BA}" type="presOf" srcId="{2980A30C-5B27-B048-BECD-806D3E99FF9F}" destId="{7E8CC687-D04A-A641-9A8C-6E6C45591A7F}" srcOrd="0" destOrd="0" presId="urn:microsoft.com/office/officeart/2005/8/layout/venn3"/>
    <dgm:cxn modelId="{533891EE-4E9D-4044-82FD-676E7FBB22BE}" type="presOf" srcId="{0F77378B-A5CA-2644-96F6-1761F4F91F55}" destId="{49DD1790-E2D9-184E-B304-D9C26A49C483}" srcOrd="0" destOrd="0" presId="urn:microsoft.com/office/officeart/2005/8/layout/venn3"/>
    <dgm:cxn modelId="{B24EB3F7-F9C8-9746-AAB6-A106F793EFA3}" type="presOf" srcId="{F62DB1B2-2115-F149-A3F4-66E7B63086F5}" destId="{DE46D34D-681B-D440-AA10-4DA40E1A09B3}" srcOrd="0" destOrd="0" presId="urn:microsoft.com/office/officeart/2005/8/layout/venn3"/>
    <dgm:cxn modelId="{5E76E880-EFD0-C44F-A916-E163D9E78526}" type="presParOf" srcId="{A5DCF984-99F6-A24C-A564-B8AFACB5DFEF}" destId="{7E8CC687-D04A-A641-9A8C-6E6C45591A7F}" srcOrd="0" destOrd="0" presId="urn:microsoft.com/office/officeart/2005/8/layout/venn3"/>
    <dgm:cxn modelId="{1859FA60-37F7-F544-9DF0-0D24390DE3F8}" type="presParOf" srcId="{A5DCF984-99F6-A24C-A564-B8AFACB5DFEF}" destId="{EB713457-4A20-F84F-91FA-16D7DFA72F88}" srcOrd="1" destOrd="0" presId="urn:microsoft.com/office/officeart/2005/8/layout/venn3"/>
    <dgm:cxn modelId="{35A4D824-B0B8-8645-8370-554C932FC5AF}" type="presParOf" srcId="{A5DCF984-99F6-A24C-A564-B8AFACB5DFEF}" destId="{49DD1790-E2D9-184E-B304-D9C26A49C483}" srcOrd="2" destOrd="0" presId="urn:microsoft.com/office/officeart/2005/8/layout/venn3"/>
    <dgm:cxn modelId="{5DD6BC00-891C-ED4F-9196-5CC90A67D671}" type="presParOf" srcId="{A5DCF984-99F6-A24C-A564-B8AFACB5DFEF}" destId="{6ECE84E1-E901-3543-895E-EBEE909453CE}" srcOrd="3" destOrd="0" presId="urn:microsoft.com/office/officeart/2005/8/layout/venn3"/>
    <dgm:cxn modelId="{96685CB8-078E-7948-B65B-28455B303475}" type="presParOf" srcId="{A5DCF984-99F6-A24C-A564-B8AFACB5DFEF}" destId="{DE46D34D-681B-D440-AA10-4DA40E1A09B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DC802A-78D9-514F-953A-B9DE8AA5AA3F}" type="doc">
      <dgm:prSet loTypeId="urn:microsoft.com/office/officeart/2009/3/layout/IncreasingArrowsProcess" loCatId="" qsTypeId="urn:microsoft.com/office/officeart/2005/8/quickstyle/3d1" qsCatId="3D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CA76584C-2C9F-CF46-B351-6BFEB25A9406}">
      <dgm:prSet phldrT="[Text]" custT="1"/>
      <dgm:sp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0">
              <a:schemeClr val="accent3">
                <a:lumMod val="75000"/>
              </a:schemeClr>
            </a:gs>
            <a:gs pos="100000">
              <a:schemeClr val="accent3">
                <a:lumMod val="50000"/>
              </a:schemeClr>
            </a:gs>
          </a:gsLst>
        </a:gradFill>
      </dgm:spPr>
      <dgm:t>
        <a:bodyPr anchor="ctr"/>
        <a:lstStyle/>
        <a:p>
          <a:r>
            <a:rPr lang="en-US" sz="2800" b="1" dirty="0">
              <a:latin typeface="Avenir Next" panose="020B0503020202020204" pitchFamily="34" charset="0"/>
            </a:rPr>
            <a:t>“In-place” (Ed. 4-5)</a:t>
          </a:r>
        </a:p>
      </dgm:t>
    </dgm:pt>
    <dgm:pt modelId="{36C8EADF-665A-2F43-B8AA-262A9555D5FE}" type="parTrans" cxnId="{335563B5-AA51-6B42-9CDE-BF08A1485372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ED7D9E0-FD3B-FE44-96C7-7EA8101873D7}" type="sibTrans" cxnId="{335563B5-AA51-6B42-9CDE-BF08A1485372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C5A65F24-E952-0341-8522-9949C97C39E7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Remove “dead” code</a:t>
          </a:r>
        </a:p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De-duplicate</a:t>
          </a:r>
        </a:p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Generalize</a:t>
          </a:r>
        </a:p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Collect multi-purpose routines for library</a:t>
          </a:r>
        </a:p>
        <a:p>
          <a:pPr>
            <a:buFont typeface="Courier New" panose="02070309020205020404" pitchFamily="49" charset="0"/>
            <a:buChar char="o"/>
          </a:pPr>
          <a:endParaRPr lang="en-US" sz="2800" dirty="0">
            <a:latin typeface="Avenir Next" panose="020B0503020202020204" pitchFamily="34" charset="0"/>
          </a:endParaRPr>
        </a:p>
        <a:p>
          <a:pPr>
            <a:buFont typeface="Courier New" panose="02070309020205020404" pitchFamily="49" charset="0"/>
            <a:buChar char="o"/>
          </a:pPr>
          <a:endParaRPr lang="en-US" sz="2800" dirty="0">
            <a:latin typeface="Avenir Next" panose="020B0503020202020204" pitchFamily="34" charset="0"/>
          </a:endParaRPr>
        </a:p>
      </dgm:t>
    </dgm:pt>
    <dgm:pt modelId="{31C8F01D-13E5-174D-A704-6CE28CE50FC0}" type="parTrans" cxnId="{AC704395-F241-E047-861A-32985665A6AC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68A62124-B6DC-2045-BB54-9F3FBC1FB2A5}" type="sibTrans" cxnId="{AC704395-F241-E047-861A-32985665A6AC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A125A7E3-703D-3145-ABEE-0EA27E65670A}">
      <dgm:prSet phldrT="[Text]" custT="1"/>
      <dgm:spPr>
        <a:gradFill rotWithShape="0">
          <a:gsLst>
            <a:gs pos="0">
              <a:schemeClr val="accent5">
                <a:shade val="50000"/>
                <a:hueOff val="-597093"/>
                <a:satOff val="-43965"/>
                <a:lumOff val="49081"/>
                <a:alphaOff val="0"/>
                <a:satMod val="103000"/>
                <a:lumMod val="102000"/>
                <a:tint val="94000"/>
              </a:schemeClr>
            </a:gs>
            <a:gs pos="0">
              <a:schemeClr val="accent6">
                <a:lumMod val="75000"/>
              </a:schemeClr>
            </a:gs>
            <a:gs pos="100000">
              <a:schemeClr val="accent6">
                <a:lumMod val="50000"/>
              </a:schemeClr>
            </a:gs>
          </a:gsLst>
        </a:gradFill>
      </dgm:spPr>
      <dgm:t>
        <a:bodyPr anchor="ctr"/>
        <a:lstStyle/>
        <a:p>
          <a:r>
            <a:rPr lang="en-US" sz="2800" b="1" dirty="0">
              <a:solidFill>
                <a:schemeClr val="tx1"/>
              </a:solidFill>
              <a:latin typeface="Avenir Next" panose="020B0503020202020204" pitchFamily="34" charset="0"/>
            </a:rPr>
            <a:t>System-level (&gt;= Ed. 5)</a:t>
          </a:r>
        </a:p>
      </dgm:t>
    </dgm:pt>
    <dgm:pt modelId="{B1C1B10E-7F45-964F-BDF3-BA9284EF2A6D}" type="parTrans" cxnId="{12E4BA1F-B8E7-5D40-8FE4-9FC7F991AB31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1C42CFC8-3AB6-0F47-B480-91A8BC658C76}" type="sibTrans" cxnId="{12E4BA1F-B8E7-5D40-8FE4-9FC7F991AB31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46E6F5A1-3216-154B-BE55-F252A6D8261E}">
      <dgm:prSet phldrT="[Text]" custT="1"/>
      <dgm:spPr/>
      <dgm:t>
        <a:bodyPr/>
        <a:lstStyle/>
        <a:p>
          <a:r>
            <a:rPr lang="en-US" sz="2800" dirty="0">
              <a:latin typeface="Avenir Next" panose="020B0503020202020204" pitchFamily="34" charset="0"/>
            </a:rPr>
            <a:t>- Implement new framework</a:t>
          </a:r>
        </a:p>
        <a:p>
          <a:r>
            <a:rPr lang="en-US" sz="2800" dirty="0">
              <a:latin typeface="Avenir Next" panose="020B0503020202020204" pitchFamily="34" charset="0"/>
            </a:rPr>
            <a:t>- Build general library</a:t>
          </a:r>
        </a:p>
        <a:p>
          <a:r>
            <a:rPr lang="en-US" sz="2800" dirty="0">
              <a:latin typeface="Avenir Next" panose="020B0503020202020204" pitchFamily="34" charset="0"/>
            </a:rPr>
            <a:t>- Add spatiotemporal flexibility</a:t>
          </a:r>
        </a:p>
      </dgm:t>
    </dgm:pt>
    <dgm:pt modelId="{15321568-EFD5-374B-BB3A-4175363E7688}" type="parTrans" cxnId="{54CA1D9F-38A2-344A-B345-18480D638E25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F56C26B0-DA30-AC43-AB22-4EE1C4F0686D}" type="sibTrans" cxnId="{54CA1D9F-38A2-344A-B345-18480D638E25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42E5F5EA-6DF8-1940-AEE9-6096E3011A59}" type="pres">
      <dgm:prSet presAssocID="{7ADC802A-78D9-514F-953A-B9DE8AA5AA3F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40EAA328-3377-554F-AECB-56A095178A11}" type="pres">
      <dgm:prSet presAssocID="{CA76584C-2C9F-CF46-B351-6BFEB25A9406}" presName="parentText1" presStyleLbl="node1" presStyleIdx="0" presStyleCnt="2" custLinFactNeighborX="175">
        <dgm:presLayoutVars>
          <dgm:chMax/>
          <dgm:chPref val="3"/>
          <dgm:bulletEnabled val="1"/>
        </dgm:presLayoutVars>
      </dgm:prSet>
      <dgm:spPr/>
    </dgm:pt>
    <dgm:pt modelId="{50EDA500-2A35-D347-A3B1-2A3DC90BC3A8}" type="pres">
      <dgm:prSet presAssocID="{CA76584C-2C9F-CF46-B351-6BFEB25A9406}" presName="childText1" presStyleLbl="solidAlignAcc1" presStyleIdx="0" presStyleCnt="2" custScaleY="76565" custLinFactNeighborY="-12645">
        <dgm:presLayoutVars>
          <dgm:chMax val="0"/>
          <dgm:chPref val="0"/>
          <dgm:bulletEnabled val="1"/>
        </dgm:presLayoutVars>
      </dgm:prSet>
      <dgm:spPr/>
    </dgm:pt>
    <dgm:pt modelId="{6C9B9C55-D1B1-944B-8C42-F120FA2822CB}" type="pres">
      <dgm:prSet presAssocID="{A125A7E3-703D-3145-ABEE-0EA27E65670A}" presName="parentText2" presStyleLbl="node1" presStyleIdx="1" presStyleCnt="2" custLinFactNeighborX="410" custLinFactNeighborY="64525">
        <dgm:presLayoutVars>
          <dgm:chMax/>
          <dgm:chPref val="3"/>
          <dgm:bulletEnabled val="1"/>
        </dgm:presLayoutVars>
      </dgm:prSet>
      <dgm:spPr/>
    </dgm:pt>
    <dgm:pt modelId="{E925AD53-CD8C-1042-8A87-D3DCDB69398D}" type="pres">
      <dgm:prSet presAssocID="{A125A7E3-703D-3145-ABEE-0EA27E65670A}" presName="childText2" presStyleLbl="solidAlignAcc1" presStyleIdx="1" presStyleCnt="2" custScaleX="100805" custScaleY="52686" custLinFactNeighborX="886" custLinFactNeighborY="4824">
        <dgm:presLayoutVars>
          <dgm:chMax val="0"/>
          <dgm:chPref val="0"/>
          <dgm:bulletEnabled val="1"/>
        </dgm:presLayoutVars>
      </dgm:prSet>
      <dgm:spPr/>
    </dgm:pt>
  </dgm:ptLst>
  <dgm:cxnLst>
    <dgm:cxn modelId="{4FAA6D04-1434-5E4F-B982-FDC8AEE15AC0}" type="presOf" srcId="{7ADC802A-78D9-514F-953A-B9DE8AA5AA3F}" destId="{42E5F5EA-6DF8-1940-AEE9-6096E3011A59}" srcOrd="0" destOrd="0" presId="urn:microsoft.com/office/officeart/2009/3/layout/IncreasingArrowsProcess"/>
    <dgm:cxn modelId="{12E4BA1F-B8E7-5D40-8FE4-9FC7F991AB31}" srcId="{7ADC802A-78D9-514F-953A-B9DE8AA5AA3F}" destId="{A125A7E3-703D-3145-ABEE-0EA27E65670A}" srcOrd="1" destOrd="0" parTransId="{B1C1B10E-7F45-964F-BDF3-BA9284EF2A6D}" sibTransId="{1C42CFC8-3AB6-0F47-B480-91A8BC658C76}"/>
    <dgm:cxn modelId="{30F59128-8511-B946-96A1-4A3F2F9627A3}" type="presOf" srcId="{A125A7E3-703D-3145-ABEE-0EA27E65670A}" destId="{6C9B9C55-D1B1-944B-8C42-F120FA2822CB}" srcOrd="0" destOrd="0" presId="urn:microsoft.com/office/officeart/2009/3/layout/IncreasingArrowsProcess"/>
    <dgm:cxn modelId="{AC704395-F241-E047-861A-32985665A6AC}" srcId="{CA76584C-2C9F-CF46-B351-6BFEB25A9406}" destId="{C5A65F24-E952-0341-8522-9949C97C39E7}" srcOrd="0" destOrd="0" parTransId="{31C8F01D-13E5-174D-A704-6CE28CE50FC0}" sibTransId="{68A62124-B6DC-2045-BB54-9F3FBC1FB2A5}"/>
    <dgm:cxn modelId="{DD90DF9D-5D50-6D47-A2B8-B4E357867E8E}" type="presOf" srcId="{C5A65F24-E952-0341-8522-9949C97C39E7}" destId="{50EDA500-2A35-D347-A3B1-2A3DC90BC3A8}" srcOrd="0" destOrd="0" presId="urn:microsoft.com/office/officeart/2009/3/layout/IncreasingArrowsProcess"/>
    <dgm:cxn modelId="{54CA1D9F-38A2-344A-B345-18480D638E25}" srcId="{A125A7E3-703D-3145-ABEE-0EA27E65670A}" destId="{46E6F5A1-3216-154B-BE55-F252A6D8261E}" srcOrd="0" destOrd="0" parTransId="{15321568-EFD5-374B-BB3A-4175363E7688}" sibTransId="{F56C26B0-DA30-AC43-AB22-4EE1C4F0686D}"/>
    <dgm:cxn modelId="{335563B5-AA51-6B42-9CDE-BF08A1485372}" srcId="{7ADC802A-78D9-514F-953A-B9DE8AA5AA3F}" destId="{CA76584C-2C9F-CF46-B351-6BFEB25A9406}" srcOrd="0" destOrd="0" parTransId="{36C8EADF-665A-2F43-B8AA-262A9555D5FE}" sibTransId="{EED7D9E0-FD3B-FE44-96C7-7EA8101873D7}"/>
    <dgm:cxn modelId="{9DBA88C2-22C6-3E42-B967-EA5E2FEE307C}" type="presOf" srcId="{CA76584C-2C9F-CF46-B351-6BFEB25A9406}" destId="{40EAA328-3377-554F-AECB-56A095178A11}" srcOrd="0" destOrd="0" presId="urn:microsoft.com/office/officeart/2009/3/layout/IncreasingArrowsProcess"/>
    <dgm:cxn modelId="{2683E8CE-37B9-934D-A52D-67563110221A}" type="presOf" srcId="{46E6F5A1-3216-154B-BE55-F252A6D8261E}" destId="{E925AD53-CD8C-1042-8A87-D3DCDB69398D}" srcOrd="0" destOrd="0" presId="urn:microsoft.com/office/officeart/2009/3/layout/IncreasingArrowsProcess"/>
    <dgm:cxn modelId="{625C989F-51BF-1543-83AB-C6E76141BDDE}" type="presParOf" srcId="{42E5F5EA-6DF8-1940-AEE9-6096E3011A59}" destId="{40EAA328-3377-554F-AECB-56A095178A11}" srcOrd="0" destOrd="0" presId="urn:microsoft.com/office/officeart/2009/3/layout/IncreasingArrowsProcess"/>
    <dgm:cxn modelId="{049D7AEB-6205-F348-99D9-82300AA9D63C}" type="presParOf" srcId="{42E5F5EA-6DF8-1940-AEE9-6096E3011A59}" destId="{50EDA500-2A35-D347-A3B1-2A3DC90BC3A8}" srcOrd="1" destOrd="0" presId="urn:microsoft.com/office/officeart/2009/3/layout/IncreasingArrowsProcess"/>
    <dgm:cxn modelId="{A18FB237-C5C8-F744-A8B8-482C3E1EC75D}" type="presParOf" srcId="{42E5F5EA-6DF8-1940-AEE9-6096E3011A59}" destId="{6C9B9C55-D1B1-944B-8C42-F120FA2822CB}" srcOrd="2" destOrd="0" presId="urn:microsoft.com/office/officeart/2009/3/layout/IncreasingArrowsProcess"/>
    <dgm:cxn modelId="{770FCC7D-8BE4-FC4A-92DF-A0B94A924AB6}" type="presParOf" srcId="{42E5F5EA-6DF8-1940-AEE9-6096E3011A59}" destId="{E925AD53-CD8C-1042-8A87-D3DCDB69398D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E7657-AB29-3345-AA98-75860FDE1A2C}">
      <dsp:nvSpPr>
        <dsp:cNvPr id="0" name=""/>
        <dsp:cNvSpPr/>
      </dsp:nvSpPr>
      <dsp:spPr>
        <a:xfrm>
          <a:off x="0" y="601"/>
          <a:ext cx="6377769" cy="0"/>
        </a:xfrm>
        <a:prstGeom prst="lin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0A00F-65B0-4F4E-8188-B910757DAEAD}">
      <dsp:nvSpPr>
        <dsp:cNvPr id="0" name=""/>
        <dsp:cNvSpPr/>
      </dsp:nvSpPr>
      <dsp:spPr>
        <a:xfrm>
          <a:off x="0" y="601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CERES Overview</a:t>
          </a:r>
        </a:p>
      </dsp:txBody>
      <dsp:txXfrm>
        <a:off x="0" y="601"/>
        <a:ext cx="6377769" cy="985808"/>
      </dsp:txXfrm>
    </dsp:sp>
    <dsp:sp modelId="{31B7D898-7DB8-024E-A6AA-4DF4221FA247}">
      <dsp:nvSpPr>
        <dsp:cNvPr id="0" name=""/>
        <dsp:cNvSpPr/>
      </dsp:nvSpPr>
      <dsp:spPr>
        <a:xfrm>
          <a:off x="0" y="986410"/>
          <a:ext cx="6377769" cy="0"/>
        </a:xfrm>
        <a:prstGeom prst="line">
          <a:avLst/>
        </a:prstGeom>
        <a:solidFill>
          <a:schemeClr val="accent6">
            <a:shade val="80000"/>
            <a:hueOff val="-141871"/>
            <a:satOff val="250"/>
            <a:lumOff val="7638"/>
            <a:alphaOff val="0"/>
          </a:schemeClr>
        </a:solidFill>
        <a:ln w="12700" cap="flat" cmpd="sng" algn="ctr">
          <a:solidFill>
            <a:schemeClr val="accent6">
              <a:shade val="80000"/>
              <a:hueOff val="-141871"/>
              <a:satOff val="250"/>
              <a:lumOff val="76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8E77F-0463-C640-9776-C529BDEA2435}">
      <dsp:nvSpPr>
        <dsp:cNvPr id="0" name=""/>
        <dsp:cNvSpPr/>
      </dsp:nvSpPr>
      <dsp:spPr>
        <a:xfrm>
          <a:off x="0" y="986410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Interfaces &amp; Dependencies</a:t>
          </a:r>
        </a:p>
      </dsp:txBody>
      <dsp:txXfrm>
        <a:off x="0" y="986410"/>
        <a:ext cx="6377769" cy="985808"/>
      </dsp:txXfrm>
    </dsp:sp>
    <dsp:sp modelId="{540F3174-CB92-0245-910D-5F5719BFE411}">
      <dsp:nvSpPr>
        <dsp:cNvPr id="0" name=""/>
        <dsp:cNvSpPr/>
      </dsp:nvSpPr>
      <dsp:spPr>
        <a:xfrm>
          <a:off x="0" y="1972218"/>
          <a:ext cx="6377769" cy="0"/>
        </a:xfrm>
        <a:prstGeom prst="line">
          <a:avLst/>
        </a:prstGeom>
        <a:solidFill>
          <a:schemeClr val="accent6">
            <a:shade val="80000"/>
            <a:hueOff val="-283743"/>
            <a:satOff val="501"/>
            <a:lumOff val="15276"/>
            <a:alphaOff val="0"/>
          </a:schemeClr>
        </a:solidFill>
        <a:ln w="12700" cap="flat" cmpd="sng" algn="ctr">
          <a:solidFill>
            <a:schemeClr val="accent6">
              <a:shade val="80000"/>
              <a:hueOff val="-283743"/>
              <a:satOff val="501"/>
              <a:lumOff val="152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0FD1B9-98A3-F54E-9C1F-47FDE1FCC25C}">
      <dsp:nvSpPr>
        <dsp:cNvPr id="0" name=""/>
        <dsp:cNvSpPr/>
      </dsp:nvSpPr>
      <dsp:spPr>
        <a:xfrm>
          <a:off x="0" y="1972218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Data Products</a:t>
          </a:r>
        </a:p>
      </dsp:txBody>
      <dsp:txXfrm>
        <a:off x="0" y="1972218"/>
        <a:ext cx="6377769" cy="985808"/>
      </dsp:txXfrm>
    </dsp:sp>
    <dsp:sp modelId="{02EB1047-D961-3F48-B70F-42D484ABC534}">
      <dsp:nvSpPr>
        <dsp:cNvPr id="0" name=""/>
        <dsp:cNvSpPr/>
      </dsp:nvSpPr>
      <dsp:spPr>
        <a:xfrm>
          <a:off x="0" y="2958027"/>
          <a:ext cx="6377769" cy="0"/>
        </a:xfrm>
        <a:prstGeom prst="line">
          <a:avLst/>
        </a:prstGeom>
        <a:solidFill>
          <a:schemeClr val="accent6">
            <a:shade val="80000"/>
            <a:hueOff val="-425614"/>
            <a:satOff val="751"/>
            <a:lumOff val="22914"/>
            <a:alphaOff val="0"/>
          </a:schemeClr>
        </a:solidFill>
        <a:ln w="12700" cap="flat" cmpd="sng" algn="ctr">
          <a:solidFill>
            <a:schemeClr val="accent6">
              <a:shade val="80000"/>
              <a:hueOff val="-425614"/>
              <a:satOff val="751"/>
              <a:lumOff val="229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73501-38F4-014D-B638-1A8E5E3CC879}">
      <dsp:nvSpPr>
        <dsp:cNvPr id="0" name=""/>
        <dsp:cNvSpPr/>
      </dsp:nvSpPr>
      <dsp:spPr>
        <a:xfrm>
          <a:off x="0" y="2958027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Code Re-architecture</a:t>
          </a:r>
        </a:p>
      </dsp:txBody>
      <dsp:txXfrm>
        <a:off x="0" y="2958027"/>
        <a:ext cx="6377769" cy="985808"/>
      </dsp:txXfrm>
    </dsp:sp>
    <dsp:sp modelId="{AF260702-D1A0-034B-AED7-A0CC52E73433}">
      <dsp:nvSpPr>
        <dsp:cNvPr id="0" name=""/>
        <dsp:cNvSpPr/>
      </dsp:nvSpPr>
      <dsp:spPr>
        <a:xfrm>
          <a:off x="0" y="3943835"/>
          <a:ext cx="6377769" cy="0"/>
        </a:xfrm>
        <a:prstGeom prst="line">
          <a:avLst/>
        </a:prstGeom>
        <a:solidFill>
          <a:schemeClr val="accent6">
            <a:shade val="80000"/>
            <a:hueOff val="-567485"/>
            <a:satOff val="1002"/>
            <a:lumOff val="30552"/>
            <a:alphaOff val="0"/>
          </a:schemeClr>
        </a:solidFill>
        <a:ln w="12700" cap="flat" cmpd="sng" algn="ctr">
          <a:solidFill>
            <a:schemeClr val="accent6">
              <a:shade val="80000"/>
              <a:hueOff val="-567485"/>
              <a:satOff val="1002"/>
              <a:lumOff val="305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27763-7A7D-EE4A-AD6F-D138A15A8360}">
      <dsp:nvSpPr>
        <dsp:cNvPr id="0" name=""/>
        <dsp:cNvSpPr/>
      </dsp:nvSpPr>
      <dsp:spPr>
        <a:xfrm>
          <a:off x="0" y="3943835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Assorted Updates</a:t>
          </a:r>
        </a:p>
      </dsp:txBody>
      <dsp:txXfrm>
        <a:off x="0" y="3943835"/>
        <a:ext cx="6377769" cy="985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C687-D04A-A641-9A8C-6E6C45591A7F}">
      <dsp:nvSpPr>
        <dsp:cNvPr id="0" name=""/>
        <dsp:cNvSpPr/>
      </dsp:nvSpPr>
      <dsp:spPr>
        <a:xfrm>
          <a:off x="4469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Science research</a:t>
          </a:r>
        </a:p>
      </dsp:txBody>
      <dsp:txXfrm>
        <a:off x="576786" y="1133889"/>
        <a:ext cx="2763390" cy="2763390"/>
      </dsp:txXfrm>
    </dsp:sp>
    <dsp:sp modelId="{49DD1790-E2D9-184E-B304-D9C26A49C483}">
      <dsp:nvSpPr>
        <dsp:cNvPr id="0" name=""/>
        <dsp:cNvSpPr/>
      </dsp:nvSpPr>
      <dsp:spPr>
        <a:xfrm>
          <a:off x="313088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-41"/>
            <a:satOff val="-520"/>
            <a:lumOff val="1838"/>
            <a:alphaOff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/</a:t>
          </a:r>
          <a:br>
            <a:rPr lang="en-US" sz="3600" kern="1200" dirty="0">
              <a:latin typeface="Avenir Next" panose="020B0503020202020204" pitchFamily="34" charset="0"/>
            </a:rPr>
          </a:br>
          <a:r>
            <a:rPr lang="en-US" sz="3600" kern="1200" dirty="0">
              <a:latin typeface="Avenir Next" panose="020B0503020202020204" pitchFamily="34" charset="0"/>
            </a:rPr>
            <a:t>ASDC</a:t>
          </a:r>
        </a:p>
      </dsp:txBody>
      <dsp:txXfrm>
        <a:off x="3703205" y="1133889"/>
        <a:ext cx="2763390" cy="2763390"/>
      </dsp:txXfrm>
    </dsp:sp>
    <dsp:sp modelId="{DE46D34D-681B-D440-AA10-4DA40E1A09B3}">
      <dsp:nvSpPr>
        <dsp:cNvPr id="0" name=""/>
        <dsp:cNvSpPr/>
      </dsp:nvSpPr>
      <dsp:spPr>
        <a:xfrm>
          <a:off x="625730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-82"/>
            <a:satOff val="-1039"/>
            <a:lumOff val="3675"/>
            <a:alphaOff val="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User community</a:t>
          </a:r>
        </a:p>
      </dsp:txBody>
      <dsp:txXfrm>
        <a:off x="6829625" y="1133889"/>
        <a:ext cx="2763390" cy="27633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AA328-3377-554F-AECB-56A095178A11}">
      <dsp:nvSpPr>
        <dsp:cNvPr id="0" name=""/>
        <dsp:cNvSpPr/>
      </dsp:nvSpPr>
      <dsp:spPr>
        <a:xfrm>
          <a:off x="193845" y="455520"/>
          <a:ext cx="11845768" cy="172533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0">
              <a:schemeClr val="accent3">
                <a:lumMod val="75000"/>
              </a:schemeClr>
            </a:gs>
            <a:gs pos="100000">
              <a:schemeClr val="accent3">
                <a:lumMod val="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254000" bIns="27389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Avenir Next" panose="020B0503020202020204" pitchFamily="34" charset="0"/>
            </a:rPr>
            <a:t>“In-place” (Ed. 4-5)</a:t>
          </a:r>
        </a:p>
      </dsp:txBody>
      <dsp:txXfrm>
        <a:off x="193845" y="886854"/>
        <a:ext cx="11414434" cy="862667"/>
      </dsp:txXfrm>
    </dsp:sp>
    <dsp:sp modelId="{50EDA500-2A35-D347-A3B1-2A3DC90BC3A8}">
      <dsp:nvSpPr>
        <dsp:cNvPr id="0" name=""/>
        <dsp:cNvSpPr/>
      </dsp:nvSpPr>
      <dsp:spPr>
        <a:xfrm>
          <a:off x="173115" y="1754560"/>
          <a:ext cx="5472745" cy="29485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Remove “dead” code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De-duplicate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Generalize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Collect multi-purpose routines for library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US" sz="2800" kern="1200" dirty="0">
            <a:latin typeface="Avenir Next" panose="020B0503020202020204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US" sz="2800" kern="1200" dirty="0">
            <a:latin typeface="Avenir Next" panose="020B0503020202020204" pitchFamily="34" charset="0"/>
          </a:endParaRPr>
        </a:p>
      </dsp:txBody>
      <dsp:txXfrm>
        <a:off x="173115" y="1754560"/>
        <a:ext cx="5472745" cy="2948549"/>
      </dsp:txXfrm>
    </dsp:sp>
    <dsp:sp modelId="{6C9B9C55-D1B1-944B-8C42-F120FA2822CB}">
      <dsp:nvSpPr>
        <dsp:cNvPr id="0" name=""/>
        <dsp:cNvSpPr/>
      </dsp:nvSpPr>
      <dsp:spPr>
        <a:xfrm>
          <a:off x="5671990" y="2143713"/>
          <a:ext cx="6373023" cy="172533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shade val="50000"/>
                <a:hueOff val="-597093"/>
                <a:satOff val="-43965"/>
                <a:lumOff val="49081"/>
                <a:alphaOff val="0"/>
                <a:satMod val="103000"/>
                <a:lumMod val="102000"/>
                <a:tint val="94000"/>
              </a:schemeClr>
            </a:gs>
            <a:gs pos="0">
              <a:schemeClr val="accent6">
                <a:lumMod val="75000"/>
              </a:schemeClr>
            </a:gs>
            <a:gs pos="100000">
              <a:schemeClr val="accent6">
                <a:lumMod val="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254000" bIns="27389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latin typeface="Avenir Next" panose="020B0503020202020204" pitchFamily="34" charset="0"/>
            </a:rPr>
            <a:t>System-level (&gt;= Ed. 5)</a:t>
          </a:r>
        </a:p>
      </dsp:txBody>
      <dsp:txXfrm>
        <a:off x="5671990" y="2575047"/>
        <a:ext cx="5941689" cy="862667"/>
      </dsp:txXfrm>
    </dsp:sp>
    <dsp:sp modelId="{E925AD53-CD8C-1042-8A87-D3DCDB69398D}">
      <dsp:nvSpPr>
        <dsp:cNvPr id="0" name=""/>
        <dsp:cNvSpPr/>
      </dsp:nvSpPr>
      <dsp:spPr>
        <a:xfrm>
          <a:off x="5672321" y="3462014"/>
          <a:ext cx="5516800" cy="2028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Next" panose="020B0503020202020204" pitchFamily="34" charset="0"/>
            </a:rPr>
            <a:t>- Implement new framework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Next" panose="020B0503020202020204" pitchFamily="34" charset="0"/>
            </a:rPr>
            <a:t>- Build general library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Next" panose="020B0503020202020204" pitchFamily="34" charset="0"/>
            </a:rPr>
            <a:t>- Add spatiotemporal flexibility</a:t>
          </a:r>
        </a:p>
      </dsp:txBody>
      <dsp:txXfrm>
        <a:off x="5672321" y="3462014"/>
        <a:ext cx="5516800" cy="20289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15AD6-7DE2-4942-89C2-DD2B2D6CB193}" type="datetimeFigureOut">
              <a:rPr lang="en-US" smtClean="0"/>
              <a:t>5/5/20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F1E6E-5B7B-8047-976C-987BB479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13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ceres.larc.nasa.gov/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CERES has a 20 km footprint at nadir.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3EA4A3-746F-AF4E-B4B9-C93C5DE4F6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9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65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VIMD is the radiance subset file.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VNP… is the aerosol file.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discontinue these when we have all the version 002 data.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VAERDT (Dark Target) has been received through mid 2014 at this point. Have not seen forward processing start yet.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Awaiting NOAA-20 aerosol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73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  <a:spcBef>
                <a:spcPts val="576"/>
              </a:spcBef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All core products produced:</a:t>
            </a:r>
          </a:p>
          <a:p>
            <a:pPr lvl="1">
              <a:lnSpc>
                <a:spcPct val="95000"/>
              </a:lnSpc>
              <a:spcBef>
                <a:spcPts val="576"/>
              </a:spcBef>
            </a:pPr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</a:rPr>
              <a:t>Footprint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 Terra, Aqua SSFs (within 4 days)</a:t>
            </a:r>
          </a:p>
          <a:p>
            <a:pPr lvl="1">
              <a:lnSpc>
                <a:spcPct val="95000"/>
              </a:lnSpc>
              <a:spcBef>
                <a:spcPts val="576"/>
              </a:spcBef>
            </a:pPr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</a:rPr>
              <a:t>Gridded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 Time- and space-averaged (within 7 days)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Avenir Next" panose="020B0503020202020204" pitchFamily="34" charset="0"/>
              </a:rPr>
              <a:t>Superseded by CERES edition product when available, then removed from public access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00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99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 2 S-NPP: Need VIIRS data; assuming our test data is good enough that production can start immediately, will take two months of just Clouds processing</a:t>
            </a:r>
          </a:p>
          <a:p>
            <a:endParaRPr lang="en-US" dirty="0"/>
          </a:p>
          <a:p>
            <a:r>
              <a:rPr lang="en-US" dirty="0"/>
              <a:t>Ed 1 NOAA-20: Record starts from May 2018. Need to finish DQS (documentation). SSF1deg is through December 2019 as of 5/4/20.</a:t>
            </a:r>
          </a:p>
          <a:p>
            <a:endParaRPr lang="en-US" dirty="0"/>
          </a:p>
          <a:p>
            <a:r>
              <a:rPr lang="en-US" dirty="0"/>
              <a:t>Both sets of these gains and SRFs have been delivered through Jan.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9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Emma Brand – part of Pathways work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Mobile-friendly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Runs in OCP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Easier to promote changes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19D19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ceres.larc.nasa.gov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– check it out!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24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97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6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7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6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91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1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7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5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86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31D90-EF2B-7747-A063-9441BF1DE67B}" type="datetimeFigureOut">
              <a:rPr lang="en-US" smtClean="0"/>
              <a:t>5/5/20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4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2B8B-BD47-5347-A56D-79503BE23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4128" y="965199"/>
            <a:ext cx="6766078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Avenir Next" panose="020B0503020202020204" pitchFamily="34" charset="0"/>
              </a:rPr>
              <a:t>CERES Data Production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226EC-1C85-2B44-8280-EF53D9400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8729" y="965198"/>
            <a:ext cx="2707937" cy="4927602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Katie Dejwakh</a:t>
            </a:r>
            <a:b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</a:b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May 6,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CF4D4E-9E9E-484B-A840-8FB539818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7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8283-00A5-3646-9CBD-B3EA772C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</a:rPr>
              <a:t>Outline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ED6BE1-F0AA-E242-B90D-FC00D12B52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516521"/>
              </p:ext>
            </p:extLst>
          </p:nvPr>
        </p:nvGraphicFramePr>
        <p:xfrm>
          <a:off x="4976031" y="963877"/>
          <a:ext cx="6377769" cy="493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8C9F9DB-8F21-AE4E-AF76-B90DAC1B9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1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29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eres_monthly_200003">
            <a:extLst>
              <a:ext uri="{FF2B5EF4-FFF2-40B4-BE49-F238E27FC236}">
                <a16:creationId xmlns:a16="http://schemas.microsoft.com/office/drawing/2014/main" id="{6B63FA67-E040-BB45-AA02-3655749BA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b="49318"/>
          <a:stretch/>
        </p:blipFill>
        <p:spPr bwMode="auto">
          <a:xfrm>
            <a:off x="0" y="2259107"/>
            <a:ext cx="6126955" cy="371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ceres_monthly_200003">
            <a:extLst>
              <a:ext uri="{FF2B5EF4-FFF2-40B4-BE49-F238E27FC236}">
                <a16:creationId xmlns:a16="http://schemas.microsoft.com/office/drawing/2014/main" id="{ABD03615-0200-F140-8E76-CB04FDF14F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49061"/>
          <a:stretch/>
        </p:blipFill>
        <p:spPr bwMode="auto">
          <a:xfrm>
            <a:off x="6096000" y="2259106"/>
            <a:ext cx="6096000" cy="371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0FC2CE-1A5E-0249-BC0C-84B0E56ED6D3}"/>
              </a:ext>
            </a:extLst>
          </p:cNvPr>
          <p:cNvSpPr txBox="1"/>
          <p:nvPr/>
        </p:nvSpPr>
        <p:spPr>
          <a:xfrm>
            <a:off x="1636479" y="6130246"/>
            <a:ext cx="2853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Shortwave Flux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06DFD-DE6D-6A42-BD3C-AEF34848BCE0}"/>
              </a:ext>
            </a:extLst>
          </p:cNvPr>
          <p:cNvSpPr txBox="1"/>
          <p:nvPr/>
        </p:nvSpPr>
        <p:spPr>
          <a:xfrm>
            <a:off x="7717002" y="6130244"/>
            <a:ext cx="2853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Longwave Flux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B7E785-700D-DE48-8363-AEC7E1E80BA4}"/>
              </a:ext>
            </a:extLst>
          </p:cNvPr>
          <p:cNvSpPr txBox="1"/>
          <p:nvPr/>
        </p:nvSpPr>
        <p:spPr>
          <a:xfrm>
            <a:off x="3904173" y="1451677"/>
            <a:ext cx="4383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Radiances (SW, LW, WN)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34D9A3-69AD-AB4D-BF1A-7A24EB0E4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56CD58FC-42BC-F645-92D2-FA4A5102F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Measurements</a:t>
            </a:r>
          </a:p>
        </p:txBody>
      </p:sp>
    </p:spTree>
    <p:extLst>
      <p:ext uri="{BB962C8B-B14F-4D97-AF65-F5344CB8AC3E}">
        <p14:creationId xmlns:p14="http://schemas.microsoft.com/office/powerpoint/2010/main" val="280444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9BAC-1F68-9142-A027-4379145E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			CERES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C538D0-FDD6-D542-9C45-8BD946FD9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3388" y="-499914"/>
            <a:ext cx="4119677" cy="4779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CF0A10-D6C9-3646-8882-BA89BC518C29}"/>
              </a:ext>
            </a:extLst>
          </p:cNvPr>
          <p:cNvSpPr txBox="1"/>
          <p:nvPr/>
        </p:nvSpPr>
        <p:spPr>
          <a:xfrm>
            <a:off x="3173506" y="1690688"/>
            <a:ext cx="873162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Produce a long-term record of 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</a:b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Earth’s </a:t>
            </a:r>
            <a:r>
              <a:rPr lang="en-US" sz="3600" b="1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radiation budget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 from: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  <a:ea typeface="+mj-ea"/>
              <a:cs typeface="+mj-cs"/>
            </a:endParaRP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Top-of-atmosphere (</a:t>
            </a:r>
            <a:r>
              <a:rPr lang="en-US" sz="3600" dirty="0" err="1">
                <a:solidFill>
                  <a:schemeClr val="bg1"/>
                </a:solidFill>
                <a:latin typeface="Avenir Next" panose="020B0503020202020204" pitchFamily="34" charset="0"/>
              </a:rPr>
              <a:t>ToA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)</a:t>
            </a: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Within atmosphere</a:t>
            </a: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At Earth’s surface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lvl="0" defTabSz="457200"/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with </a:t>
            </a:r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consistent cloud and aerosol properties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at climate accuracy</a:t>
            </a:r>
          </a:p>
          <a:p>
            <a:endParaRPr lang="en-US" dirty="0">
              <a:latin typeface="Avenir Next" panose="020B05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88BA88-6819-FC46-A20F-15C54858B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7100" y="257048"/>
            <a:ext cx="965200" cy="965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C7863A-B6FE-A041-931B-C9CD8E379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0" y="26974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36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F0215A8-2198-8642-AB60-4BD770281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707278"/>
              </p:ext>
            </p:extLst>
          </p:nvPr>
        </p:nvGraphicFramePr>
        <p:xfrm>
          <a:off x="1037603" y="1557083"/>
          <a:ext cx="10169802" cy="503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90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E8CC687-D04A-A641-9A8C-6E6C4559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9DD1790-E2D9-184E-B304-D9C26A49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46D34D-681B-D440-AA10-4DA40E1A0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561271" y="1509939"/>
            <a:ext cx="99267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Responsibilities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Algorithm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 implementation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Software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Maintenance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Configuration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Processing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Output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 validation</a:t>
            </a:r>
          </a:p>
        </p:txBody>
      </p:sp>
    </p:spTree>
    <p:extLst>
      <p:ext uri="{BB962C8B-B14F-4D97-AF65-F5344CB8AC3E}">
        <p14:creationId xmlns:p14="http://schemas.microsoft.com/office/powerpoint/2010/main" val="237224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DMT-ASDC Interface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390794-49F8-B843-81AC-07B8F656BA59}"/>
              </a:ext>
            </a:extLst>
          </p:cNvPr>
          <p:cNvSpPr/>
          <p:nvPr/>
        </p:nvSpPr>
        <p:spPr>
          <a:xfrm>
            <a:off x="4333345" y="2360787"/>
            <a:ext cx="3004019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Data Management </a:t>
            </a:r>
            <a:b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Team (DMT)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31A143-A9BC-F74D-93D6-C7A9109F2ECC}"/>
              </a:ext>
            </a:extLst>
          </p:cNvPr>
          <p:cNvSpPr/>
          <p:nvPr/>
        </p:nvSpPr>
        <p:spPr>
          <a:xfrm>
            <a:off x="7898258" y="2360787"/>
            <a:ext cx="3145064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Atmospheric Science Data Center (ASDC)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79578FD-D4DD-A14B-899D-AB3CEFD291ED}"/>
              </a:ext>
            </a:extLst>
          </p:cNvPr>
          <p:cNvSpPr/>
          <p:nvPr/>
        </p:nvSpPr>
        <p:spPr>
          <a:xfrm>
            <a:off x="36718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95959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FAEE4A-E704-C14C-AD42-963531750034}"/>
              </a:ext>
            </a:extLst>
          </p:cNvPr>
          <p:cNvSpPr/>
          <p:nvPr/>
        </p:nvSpPr>
        <p:spPr>
          <a:xfrm>
            <a:off x="8060243" y="3983813"/>
            <a:ext cx="2821093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Funded by ESDIS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3B42D0-C793-484F-B0DD-C9B867FC4230}"/>
              </a:ext>
            </a:extLst>
          </p:cNvPr>
          <p:cNvCxnSpPr>
            <a:cxnSpLocks/>
          </p:cNvCxnSpPr>
          <p:nvPr/>
        </p:nvCxnSpPr>
        <p:spPr>
          <a:xfrm>
            <a:off x="7574280" y="1743533"/>
            <a:ext cx="0" cy="4367707"/>
          </a:xfrm>
          <a:prstGeom prst="line">
            <a:avLst/>
          </a:prstGeom>
          <a:ln w="444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A651433-BAF5-0E41-8591-64B2CAC15DAE}"/>
              </a:ext>
            </a:extLst>
          </p:cNvPr>
          <p:cNvSpPr/>
          <p:nvPr/>
        </p:nvSpPr>
        <p:spPr>
          <a:xfrm>
            <a:off x="73373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95959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1529B2-959E-9C42-82FB-96D0066246A7}"/>
              </a:ext>
            </a:extLst>
          </p:cNvPr>
          <p:cNvSpPr/>
          <p:nvPr/>
        </p:nvSpPr>
        <p:spPr>
          <a:xfrm>
            <a:off x="1171721" y="2360787"/>
            <a:ext cx="2500143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Science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 </a:t>
            </a:r>
            <a:br>
              <a:rPr lang="en-US" sz="28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Team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ED73A49-E61E-7A40-AE7B-3ACD8143D5E0}"/>
              </a:ext>
            </a:extLst>
          </p:cNvPr>
          <p:cNvSpPr/>
          <p:nvPr/>
        </p:nvSpPr>
        <p:spPr>
          <a:xfrm>
            <a:off x="2045109" y="3983813"/>
            <a:ext cx="4576472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Funded by </a:t>
            </a:r>
            <a:b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Radiation Budget Measurements WBS</a:t>
            </a:r>
          </a:p>
        </p:txBody>
      </p:sp>
    </p:spTree>
    <p:extLst>
      <p:ext uri="{BB962C8B-B14F-4D97-AF65-F5344CB8AC3E}">
        <p14:creationId xmlns:p14="http://schemas.microsoft.com/office/powerpoint/2010/main" val="273849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Interfaces &amp; Dependencies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15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EC6BC5F0-1704-0448-BDBA-8A06146720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8721802"/>
              </p:ext>
            </p:extLst>
          </p:nvPr>
        </p:nvGraphicFramePr>
        <p:xfrm>
          <a:off x="0" y="1304925"/>
          <a:ext cx="12191999" cy="550164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978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0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1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4425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Product</a:t>
                      </a:r>
                    </a:p>
                  </a:txBody>
                  <a:tcPr marL="107443" marR="107443" marT="53721" marB="53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Granule Size (MB)</a:t>
                      </a:r>
                    </a:p>
                  </a:txBody>
                  <a:tcPr marL="107443" marR="107443" marT="53721" marB="53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Number of Granules Per Day</a:t>
                      </a:r>
                    </a:p>
                  </a:txBody>
                  <a:tcPr marL="107443" marR="107443" marT="53721" marB="53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Average Volume per Month (MB)</a:t>
                      </a:r>
                    </a:p>
                  </a:txBody>
                  <a:tcPr marL="107443" marR="107443" marT="53721" marB="53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Terra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 (FM1 and FM2)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5,354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Terra Ephemeris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0.46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Terra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0.88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321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Aqua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aseline="0" dirty="0">
                          <a:solidFill>
                            <a:schemeClr val="bg1"/>
                          </a:solidFill>
                        </a:rPr>
                        <a:t>8 (FM3 and FM4)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5,354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Aqua Ephemeris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5.30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161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Aqua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0.46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NPP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2,677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NPP Ephemeris and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0.50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178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3518143967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JPSS-1 Level 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88.00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2,677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242502138"/>
                  </a:ext>
                </a:extLst>
              </a:tr>
              <a:tr h="435739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JPSS-1 Ephemeris and Attitude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0.50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107443" marR="107443" marT="53721" marB="5372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178</a:t>
                      </a:r>
                    </a:p>
                  </a:txBody>
                  <a:tcPr marL="107443" marR="107443" marT="53721" marB="5372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69AD62D-15BF-4A48-86B9-6BE67B44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Instrument Data from EDOS</a:t>
            </a:r>
          </a:p>
        </p:txBody>
      </p:sp>
    </p:spTree>
    <p:extLst>
      <p:ext uri="{BB962C8B-B14F-4D97-AF65-F5344CB8AC3E}">
        <p14:creationId xmlns:p14="http://schemas.microsoft.com/office/powerpoint/2010/main" val="3614467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238147"/>
              </p:ext>
            </p:extLst>
          </p:nvPr>
        </p:nvGraphicFramePr>
        <p:xfrm>
          <a:off x="0" y="1048687"/>
          <a:ext cx="12191999" cy="57912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822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6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Granule Size (MB)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Number of Granules Per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Average Volume per Month (MB)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MOD02_SS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MYD02_SS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VIMD_SS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160 - 360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2,141,000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VNP04E_L2.A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>
                          <a:solidFill>
                            <a:schemeClr val="bg1"/>
                          </a:solidFill>
                        </a:rPr>
                        <a:t>VNP0203IMD_SS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300 - 415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2,736,000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Atmosphere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Atmosphere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59,280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</p:spTree>
    <p:extLst>
      <p:ext uri="{BB962C8B-B14F-4D97-AF65-F5344CB8AC3E}">
        <p14:creationId xmlns:p14="http://schemas.microsoft.com/office/powerpoint/2010/main" val="2568997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8E92A14-F15D-1A47-99D5-F3C502FE2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588544"/>
              </p:ext>
            </p:extLst>
          </p:nvPr>
        </p:nvGraphicFramePr>
        <p:xfrm>
          <a:off x="0" y="1048687"/>
          <a:ext cx="12191999" cy="57912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822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3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6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Granule Size (MB)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Number of Granules Per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Average Volume per Month (MB)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MOD02_SS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MYD02_SS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12 - 65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340,300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245,150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MODAPS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MYD04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VIMD_SS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160 - 360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2,141,000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VNP04E_L2.A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0.8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288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7,000</a:t>
                      </a:r>
                    </a:p>
                  </a:txBody>
                  <a:tcPr>
                    <a:solidFill>
                      <a:srgbClr val="6FB0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Land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kern="1200" dirty="0">
                          <a:solidFill>
                            <a:schemeClr val="bg1"/>
                          </a:solidFill>
                        </a:rPr>
                        <a:t>VNP0203IMD_SS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300 - 415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2,736,000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Atmosphere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Atmosphere SIPS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VAERDB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</a:rPr>
                        <a:t>59,280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MODIS &amp; VIIRS Data</a:t>
            </a:r>
          </a:p>
        </p:txBody>
      </p:sp>
    </p:spTree>
    <p:extLst>
      <p:ext uri="{BB962C8B-B14F-4D97-AF65-F5344CB8AC3E}">
        <p14:creationId xmlns:p14="http://schemas.microsoft.com/office/powerpoint/2010/main" val="693440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F9E78A-7F49-4141-8954-92463E6DC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4412829-0A9D-5E4C-B62E-D9DD33618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63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Other Ancillary Data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66FA8EAC-40D0-B041-AC8C-DA54B2E8F7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376073"/>
              </p:ext>
            </p:extLst>
          </p:nvPr>
        </p:nvGraphicFramePr>
        <p:xfrm>
          <a:off x="1" y="1221228"/>
          <a:ext cx="12192000" cy="562061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74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6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9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97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1010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Granule Size (MB)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Number of Granules Per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Average Volume per Month (MB)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2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NSIDC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101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1/8</a:t>
                      </a:r>
                      <a:r>
                        <a:rPr lang="en-US" sz="2400" baseline="300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th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mesh Snow/Ice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(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DMSP EDR)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8 (NH and SH)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2,335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418">
                <a:tc>
                  <a:txBody>
                    <a:bodyPr/>
                    <a:lstStyle/>
                    <a:p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557 WW</a:t>
                      </a:r>
                      <a:b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</a:b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(Air Force)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1/16</a:t>
                      </a:r>
                      <a:r>
                        <a:rPr lang="en-US" sz="2400" baseline="300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th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mesh Snow/Ice (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SNODEP)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 (NH and SH)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GMAO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GEOS 5.4.1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Met-Reanalysis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varies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8 files / day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~83,000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101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U.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of </a:t>
                      </a:r>
                      <a:r>
                        <a:rPr lang="en-US" sz="2400" baseline="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Wisc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SSEC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Geostationary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Weather Satellite (a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rea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files)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5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– 37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120 (5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GEO)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~84,000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47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MATCH Model Aerosols from MODIS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varies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2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 files / day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472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Data Products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65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8D2F9B-BD2E-854E-8B7B-F0F3CD1DA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579862"/>
              </p:ext>
            </p:extLst>
          </p:nvPr>
        </p:nvGraphicFramePr>
        <p:xfrm>
          <a:off x="695325" y="1752474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Terra, Aqua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909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9D51A8-AC21-F244-BA8A-CB28E4E63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963897"/>
              </p:ext>
            </p:extLst>
          </p:nvPr>
        </p:nvGraphicFramePr>
        <p:xfrm>
          <a:off x="673894" y="1748790"/>
          <a:ext cx="1084421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2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5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CldTypHist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FluxByCldTyp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May ‘20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EBAF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EBAF </a:t>
                      </a:r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ToA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855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1 S-NPP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49E348-1157-4841-86E6-1FCCB868C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743932"/>
              </p:ext>
            </p:extLst>
          </p:nvPr>
        </p:nvGraphicFramePr>
        <p:xfrm>
          <a:off x="695325" y="1744788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S-NPP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March ‘20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Feb. ‘20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Terra+S-NPP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A2AA6B3-3A5F-B04D-A6F9-C673C7D0AF1A}"/>
              </a:ext>
            </a:extLst>
          </p:cNvPr>
          <p:cNvSpPr txBox="1"/>
          <p:nvPr/>
        </p:nvSpPr>
        <p:spPr>
          <a:xfrm>
            <a:off x="695325" y="6337688"/>
            <a:ext cx="8406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* SSF1deg is paused due to RAPS mode</a:t>
            </a:r>
          </a:p>
        </p:txBody>
      </p:sp>
    </p:spTree>
    <p:extLst>
      <p:ext uri="{BB962C8B-B14F-4D97-AF65-F5344CB8AC3E}">
        <p14:creationId xmlns:p14="http://schemas.microsoft.com/office/powerpoint/2010/main" val="633811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Avenir Next" panose="020B0503020202020204" pitchFamily="34" charset="0"/>
              </a:rPr>
              <a:t>FLASHFlux</a:t>
            </a:r>
            <a:endParaRPr lang="en-US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C4AEC8-8195-614B-A4AA-A3EA118D8294}"/>
              </a:ext>
            </a:extLst>
          </p:cNvPr>
          <p:cNvSpPr txBox="1"/>
          <p:nvPr/>
        </p:nvSpPr>
        <p:spPr>
          <a:xfrm>
            <a:off x="1013584" y="1595311"/>
            <a:ext cx="10164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DCF79-4A0F-D14B-9C08-9FCD702F1F15}"/>
              </a:ext>
            </a:extLst>
          </p:cNvPr>
          <p:cNvSpPr txBox="1"/>
          <p:nvPr/>
        </p:nvSpPr>
        <p:spPr>
          <a:xfrm>
            <a:off x="1132646" y="1410645"/>
            <a:ext cx="992670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CERES’ near-real time stream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Footprint (SSF): ~4 days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Gridded data (TISA): ~7 days</a:t>
            </a:r>
            <a:b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0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000" dirty="0" err="1">
                <a:solidFill>
                  <a:schemeClr val="bg1"/>
                </a:solidFill>
                <a:latin typeface="Avenir Next" panose="020B0503020202020204" pitchFamily="34" charset="0"/>
              </a:rPr>
              <a:t>FLASHFlux</a:t>
            </a: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 needs CERES + imager data within 2 days</a:t>
            </a:r>
            <a:b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0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Edition 4A operational </a:t>
            </a:r>
            <a:r>
              <a:rPr lang="en-US" sz="3000">
                <a:solidFill>
                  <a:schemeClr val="bg1"/>
                </a:solidFill>
                <a:latin typeface="Avenir Next" panose="020B0503020202020204" pitchFamily="34" charset="0"/>
              </a:rPr>
              <a:t>– August </a:t>
            </a: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2020</a:t>
            </a:r>
            <a:b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0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1-2-year plan: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Terra, then Aqua drifts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Develop NOAA-20 + GEO configuration</a:t>
            </a:r>
          </a:p>
        </p:txBody>
      </p:sp>
    </p:spTree>
    <p:extLst>
      <p:ext uri="{BB962C8B-B14F-4D97-AF65-F5344CB8AC3E}">
        <p14:creationId xmlns:p14="http://schemas.microsoft.com/office/powerpoint/2010/main" val="253962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Code Re-architecture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C8274-EB9C-6141-A556-24D5E1DEC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28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Code Re-architecture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6A24C9-7E59-CF48-9766-FDD081344172}"/>
              </a:ext>
            </a:extLst>
          </p:cNvPr>
          <p:cNvSpPr/>
          <p:nvPr/>
        </p:nvSpPr>
        <p:spPr>
          <a:xfrm>
            <a:off x="678781" y="1595311"/>
            <a:ext cx="4145687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Readability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Avenir Next" panose="020B0503020202020204" pitchFamily="34" charset="0"/>
              </a:rPr>
              <a:t>Maintainability</a:t>
            </a:r>
          </a:p>
          <a:p>
            <a:pPr marL="571500" marR="0" lvl="0" indent="-5715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Modularity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B79CD3-0F4A-4949-9647-8D0C3A31EC90}"/>
              </a:ext>
            </a:extLst>
          </p:cNvPr>
          <p:cNvSpPr/>
          <p:nvPr/>
        </p:nvSpPr>
        <p:spPr>
          <a:xfrm>
            <a:off x="2739760" y="4028869"/>
            <a:ext cx="67124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venir Next" panose="020B0503020202020204" pitchFamily="34" charset="0"/>
              </a:rPr>
              <a:t>Two groups: Clouds and TISA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21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3F8C71-6667-5749-85FC-806F588EA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2504" y="-1"/>
            <a:ext cx="12384504" cy="92980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latin typeface="Avenir Next" panose="020B0503020202020204" pitchFamily="34" charset="0"/>
              </a:rPr>
              <a:t>Clouds Re-architecture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C707BF-FBFD-AA41-8B80-0B6EA5602BDD}"/>
              </a:ext>
            </a:extLst>
          </p:cNvPr>
          <p:cNvSpPr txBox="1"/>
          <p:nvPr/>
        </p:nvSpPr>
        <p:spPr>
          <a:xfrm>
            <a:off x="1013584" y="1595311"/>
            <a:ext cx="10164832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Legacy code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Varying levels of complexity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GOTO statements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Redundancy throughout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codebase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Hard-coded inputs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Avenir Next" panose="020B0503020202020204" pitchFamily="34" charset="0"/>
              </a:rPr>
              <a:t>“Magic” numbers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25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Clouds Status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013584" y="1302633"/>
            <a:ext cx="11451132" cy="5550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New team-member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 for re-architecture, Steve Kohler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aseline="0" dirty="0">
                <a:solidFill>
                  <a:srgbClr val="000000"/>
                </a:solidFill>
                <a:latin typeface="Avenir Next" panose="020B0503020202020204" pitchFamily="34" charset="0"/>
              </a:rPr>
              <a:t>Cloud mask work</a:t>
            </a:r>
            <a:endParaRPr lang="en-US" sz="3200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Near-term Goals: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Evaluate current code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Position for better:</a:t>
            </a:r>
          </a:p>
          <a:p>
            <a:pPr marL="1371600" lvl="2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Ability to unit test</a:t>
            </a:r>
          </a:p>
          <a:p>
            <a:pPr marL="1371600" lvl="2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Exception handle</a:t>
            </a:r>
          </a:p>
          <a:p>
            <a:pPr marL="1371600" lvl="2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Extend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Validate, validate, validate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BF0B97DB-E141-5A41-A6A1-C0D78F58C9AC}"/>
              </a:ext>
            </a:extLst>
          </p:cNvPr>
          <p:cNvSpPr/>
          <p:nvPr/>
        </p:nvSpPr>
        <p:spPr>
          <a:xfrm rot="12273495">
            <a:off x="7636680" y="3478620"/>
            <a:ext cx="4835739" cy="3415553"/>
          </a:xfrm>
          <a:prstGeom prst="cloud">
            <a:avLst/>
          </a:prstGeom>
          <a:solidFill>
            <a:schemeClr val="bg2">
              <a:lumMod val="75000"/>
              <a:alpha val="5000"/>
            </a:schemeClr>
          </a:solidFill>
          <a:ln w="31750">
            <a:solidFill>
              <a:srgbClr val="25BAE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673100">
                  <a:srgbClr val="36AFCE">
                    <a:satMod val="175000"/>
                    <a:alpha val="40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2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 Re-architecture – Parallel Efforts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E8EBB3B-95F6-B64B-85C1-5E1D15B318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3616263"/>
              </p:ext>
            </p:extLst>
          </p:nvPr>
        </p:nvGraphicFramePr>
        <p:xfrm>
          <a:off x="0" y="1097280"/>
          <a:ext cx="12192000" cy="576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69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EAA328-3377-554F-AECB-56A095178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EDA500-2A35-D347-A3B1-2A3DC90BC3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9B9C55-D1B1-944B-8C42-F120FA2822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25AD53-CD8C-1042-8A87-D3DCDB6939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 Status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013584" y="1595311"/>
            <a:ext cx="1016483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~20% overall code reduction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Meet once/week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Using Jira/Bitbucket/Confluence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Arun – Ed 4-5 code changes: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Josh – Ed 5+ framework-level construction</a:t>
            </a:r>
          </a:p>
          <a:p>
            <a:pPr marL="685800" lvl="1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Fresh look at TISA – as a system</a:t>
            </a:r>
          </a:p>
          <a:p>
            <a:pPr marL="685800" lvl="1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“Event Storming” session</a:t>
            </a:r>
          </a:p>
        </p:txBody>
      </p:sp>
    </p:spTree>
    <p:extLst>
      <p:ext uri="{BB962C8B-B14F-4D97-AF65-F5344CB8AC3E}">
        <p14:creationId xmlns:p14="http://schemas.microsoft.com/office/powerpoint/2010/main" val="60591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Event Storming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300293-A39D-654E-BF49-E5F186F45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106" y="1595311"/>
            <a:ext cx="12548211" cy="476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51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Assorted Updates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113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New Product –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FluxByCldTyp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509939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10 years in the making!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Gridde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d, L3 product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42 cloud types indexed by: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Optical depth (6)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Cloud pressure (7)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Available within the next month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3FC42B-B39F-EA42-A1E4-B2DA8C64F2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25" r="16143"/>
          <a:stretch/>
        </p:blipFill>
        <p:spPr>
          <a:xfrm>
            <a:off x="7462793" y="1209548"/>
            <a:ext cx="7455475" cy="554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Forthcoming Data Product Editions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509939"/>
            <a:ext cx="99267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Edition 2 S-NPP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Processing thru: Instrument &amp; ERBE-like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Available early Fall 2020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Need VIIRS data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No L3 products from 9/2019 onward, 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while S-NPP in biaxial mode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Edition 1 NOAA-20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Processing thru: Instrument, SSF, and Level 3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Available early Summer 2020</a:t>
            </a:r>
          </a:p>
        </p:txBody>
      </p:sp>
    </p:spTree>
    <p:extLst>
      <p:ext uri="{BB962C8B-B14F-4D97-AF65-F5344CB8AC3E}">
        <p14:creationId xmlns:p14="http://schemas.microsoft.com/office/powerpoint/2010/main" val="24622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New CERES Website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A62DAA-91C5-834A-AC9E-3C6359A700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5" t="8333" r="1389" b="9074"/>
          <a:stretch/>
        </p:blipFill>
        <p:spPr>
          <a:xfrm>
            <a:off x="768350" y="1193800"/>
            <a:ext cx="106553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69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D7861D5-89E2-C744-8135-705A1616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Running CERES PGEs in OpenShift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E4B90-1789-7A4D-A142-E5277AC2E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BC93A66-17F0-7349-A94A-92689E5DCB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7265" y="0"/>
            <a:ext cx="6417469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F27C79-E731-1044-A7BE-45761D57A971}"/>
              </a:ext>
            </a:extLst>
          </p:cNvPr>
          <p:cNvSpPr txBox="1"/>
          <p:nvPr/>
        </p:nvSpPr>
        <p:spPr>
          <a:xfrm>
            <a:off x="1132646" y="1509939"/>
            <a:ext cx="99267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Emma Brand &amp; Nelson Hillyer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75% CERES PGEs running in OCP thus far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Next up: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“Vertical slicing” runs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CATALYST integration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Flexibility to harness cloud computing power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7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Libera (EV-C1 Selection)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7EF5FD-D290-A343-A716-264BB8A2B30B}"/>
              </a:ext>
            </a:extLst>
          </p:cNvPr>
          <p:cNvSpPr txBox="1"/>
          <p:nvPr/>
        </p:nvSpPr>
        <p:spPr>
          <a:xfrm>
            <a:off x="1132646" y="1304244"/>
            <a:ext cx="992670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Begun interaction – data system</a:t>
            </a:r>
            <a:b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0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DAAC unselected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Libera: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Operate the instrument 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Provide L1B data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After 1 year – handoff:</a:t>
            </a:r>
          </a:p>
          <a:p>
            <a:pPr marL="1371600" lvl="2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Operations</a:t>
            </a:r>
          </a:p>
          <a:p>
            <a:pPr marL="1371600" lvl="2" indent="-457200" defTabSz="9144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Processing – L1B+?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1845AA-62F9-F543-9166-ED1F957C9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3701" y="1304244"/>
            <a:ext cx="4154948" cy="542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7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New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254216" y="2459673"/>
            <a:ext cx="4496880" cy="1944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Computational Research Facility (CRF)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Configuration on hold due to COVID-19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6A24C9-7E59-CF48-9766-FDD081344172}"/>
              </a:ext>
            </a:extLst>
          </p:cNvPr>
          <p:cNvSpPr/>
          <p:nvPr/>
        </p:nvSpPr>
        <p:spPr>
          <a:xfrm>
            <a:off x="678781" y="1595311"/>
            <a:ext cx="4425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EMC Isilon Storage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0F2369-8E3F-CC45-BF66-82A0EB2E5C71}"/>
              </a:ext>
            </a:extLst>
          </p:cNvPr>
          <p:cNvSpPr txBox="1"/>
          <p:nvPr/>
        </p:nvSpPr>
        <p:spPr>
          <a:xfrm>
            <a:off x="7016339" y="2459673"/>
            <a:ext cx="449688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CRF and ASDC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Virtualized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Red Hat virtual machines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OpenShift PaaS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virtual machines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FBFF4A-3CA6-FA41-8F02-E065A74930C3}"/>
              </a:ext>
            </a:extLst>
          </p:cNvPr>
          <p:cNvSpPr/>
          <p:nvPr/>
        </p:nvSpPr>
        <p:spPr>
          <a:xfrm>
            <a:off x="6440904" y="1595311"/>
            <a:ext cx="45063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Avenir Next" panose="020B0503020202020204" pitchFamily="34" charset="0"/>
              </a:rPr>
              <a:t>HPE DL360 Servers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0B895A-091F-2748-99F8-4A0F5FEBF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72" b="89941" l="272" r="95652">
                        <a14:foregroundMark x1="5707" y1="53254" x2="5707" y2="53254"/>
                        <a14:foregroundMark x1="272" y1="53254" x2="272" y2="53254"/>
                        <a14:foregroundMark x1="86957" y1="54734" x2="86957" y2="54734"/>
                        <a14:foregroundMark x1="95652" y1="47337" x2="95652" y2="473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9200" y="3972908"/>
            <a:ext cx="4673600" cy="42926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8542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  <p:bldP spid="9" grpId="0" build="p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Data Formats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1980C-2AE4-4F44-8855-FAEC39743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2622578"/>
            <a:ext cx="1643063" cy="920116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675215-9EAA-5245-B523-B5B6C72AE6BD}"/>
              </a:ext>
            </a:extLst>
          </p:cNvPr>
          <p:cNvSpPr txBox="1"/>
          <p:nvPr/>
        </p:nvSpPr>
        <p:spPr>
          <a:xfrm>
            <a:off x="4700586" y="2228556"/>
            <a:ext cx="5086350" cy="1708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netCDF4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D78270-DC0F-DA47-8FAD-504E0A18A1C6}"/>
              </a:ext>
            </a:extLst>
          </p:cNvPr>
          <p:cNvSpPr/>
          <p:nvPr/>
        </p:nvSpPr>
        <p:spPr>
          <a:xfrm>
            <a:off x="4042392" y="1774586"/>
            <a:ext cx="4107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sz="3200" b="1" dirty="0">
                <a:latin typeface="Avenir Next" panose="020B0503020202020204" pitchFamily="34" charset="0"/>
              </a:rPr>
              <a:t>Upcoming Editions: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147E5B-394F-0540-8B29-F4654F468205}"/>
              </a:ext>
            </a:extLst>
          </p:cNvPr>
          <p:cNvSpPr txBox="1"/>
          <p:nvPr/>
        </p:nvSpPr>
        <p:spPr>
          <a:xfrm>
            <a:off x="1013583" y="3936716"/>
            <a:ext cx="10164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Many iterations with ASDC – ingest/metadata check</a:t>
            </a:r>
          </a:p>
          <a:p>
            <a:pPr defTabSz="914400"/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</a:rPr>
              <a:t>First products: </a:t>
            </a:r>
            <a:r>
              <a:rPr lang="en-US" sz="3200" dirty="0">
                <a:latin typeface="Avenir Next" panose="020B0503020202020204" pitchFamily="34" charset="0"/>
              </a:rPr>
              <a:t>Ed 1 NOAA-20 and Ed 2 S-NPP </a:t>
            </a:r>
            <a:r>
              <a:rPr lang="en-US" sz="3200" b="1" dirty="0">
                <a:latin typeface="Avenir Next" panose="020B0503020202020204" pitchFamily="34" charset="0"/>
              </a:rPr>
              <a:t>SSF</a:t>
            </a:r>
            <a:br>
              <a:rPr lang="en-US" sz="3200" b="1" dirty="0">
                <a:latin typeface="Avenir Next" panose="020B0503020202020204" pitchFamily="34" charset="0"/>
              </a:rPr>
            </a:br>
            <a:endParaRPr lang="en-US" sz="3200" b="1" dirty="0"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CM Team – lots of work!</a:t>
            </a:r>
          </a:p>
        </p:txBody>
      </p:sp>
    </p:spTree>
    <p:extLst>
      <p:ext uri="{BB962C8B-B14F-4D97-AF65-F5344CB8AC3E}">
        <p14:creationId xmlns:p14="http://schemas.microsoft.com/office/powerpoint/2010/main" val="58478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Metadata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D78270-DC0F-DA47-8FAD-504E0A18A1C6}"/>
              </a:ext>
            </a:extLst>
          </p:cNvPr>
          <p:cNvSpPr/>
          <p:nvPr/>
        </p:nvSpPr>
        <p:spPr>
          <a:xfrm>
            <a:off x="1013584" y="1302923"/>
            <a:ext cx="4107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Upcoming Editions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147E5B-394F-0540-8B29-F4654F468205}"/>
              </a:ext>
            </a:extLst>
          </p:cNvPr>
          <p:cNvSpPr txBox="1"/>
          <p:nvPr/>
        </p:nvSpPr>
        <p:spPr>
          <a:xfrm>
            <a:off x="1013584" y="1911773"/>
            <a:ext cx="101648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latin typeface="Avenir Next" panose="020B0503020202020204" pitchFamily="34" charset="0"/>
              </a:rPr>
              <a:t>Conventions: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Unified Metadata Model (UMM)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Climate-Forecasting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(CF)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baseline="0" dirty="0">
                <a:latin typeface="Avenir Next" panose="020B0503020202020204" pitchFamily="34" charset="0"/>
              </a:rPr>
              <a:t>Attribute</a:t>
            </a:r>
            <a:r>
              <a:rPr lang="en-US" sz="3200" dirty="0">
                <a:latin typeface="Avenir Next" panose="020B0503020202020204" pitchFamily="34" charset="0"/>
              </a:rPr>
              <a:t> Convention for Data Discovery </a:t>
            </a:r>
            <a:r>
              <a:rPr lang="en-US" sz="3200" baseline="0" dirty="0">
                <a:latin typeface="Avenir Next" panose="020B0503020202020204" pitchFamily="34" charset="0"/>
              </a:rPr>
              <a:t>(ACDD</a:t>
            </a:r>
            <a:r>
              <a:rPr lang="en-US" sz="3200" dirty="0">
                <a:latin typeface="Avenir Next" panose="020B0503020202020204" pitchFamily="34" charset="0"/>
              </a:rPr>
              <a:t>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Data Product Developer’s Guide (DPDG)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Attributes in HDF5/netCDF4 files</a:t>
            </a:r>
          </a:p>
        </p:txBody>
      </p:sp>
    </p:spTree>
    <p:extLst>
      <p:ext uri="{BB962C8B-B14F-4D97-AF65-F5344CB8AC3E}">
        <p14:creationId xmlns:p14="http://schemas.microsoft.com/office/powerpoint/2010/main" val="171762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Summary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0FA9151-C3E5-224D-907E-9AF55ED241A8}"/>
              </a:ext>
            </a:extLst>
          </p:cNvPr>
          <p:cNvSpPr/>
          <p:nvPr/>
        </p:nvSpPr>
        <p:spPr>
          <a:xfrm>
            <a:off x="1100133" y="1914525"/>
            <a:ext cx="10029825" cy="3000375"/>
          </a:xfrm>
          <a:prstGeom prst="roundRect">
            <a:avLst>
              <a:gd name="adj" fmla="val 11193"/>
            </a:avLst>
          </a:prstGeom>
          <a:solidFill>
            <a:schemeClr val="accent1">
              <a:alpha val="64000"/>
            </a:schemeClr>
          </a:solidFill>
          <a:ln w="63500" cmpd="sng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805987"/>
                      <a:gd name="connsiteY0" fmla="*/ 652476 h 3914775"/>
                      <a:gd name="connsiteX1" fmla="*/ 652476 w 9805987"/>
                      <a:gd name="connsiteY1" fmla="*/ 0 h 3914775"/>
                      <a:gd name="connsiteX2" fmla="*/ 1134201 w 9805987"/>
                      <a:gd name="connsiteY2" fmla="*/ 0 h 3914775"/>
                      <a:gd name="connsiteX3" fmla="*/ 1445906 w 9805987"/>
                      <a:gd name="connsiteY3" fmla="*/ 0 h 3914775"/>
                      <a:gd name="connsiteX4" fmla="*/ 2182662 w 9805987"/>
                      <a:gd name="connsiteY4" fmla="*/ 0 h 3914775"/>
                      <a:gd name="connsiteX5" fmla="*/ 2749398 w 9805987"/>
                      <a:gd name="connsiteY5" fmla="*/ 0 h 3914775"/>
                      <a:gd name="connsiteX6" fmla="*/ 3486154 w 9805987"/>
                      <a:gd name="connsiteY6" fmla="*/ 0 h 3914775"/>
                      <a:gd name="connsiteX7" fmla="*/ 3967880 w 9805987"/>
                      <a:gd name="connsiteY7" fmla="*/ 0 h 3914775"/>
                      <a:gd name="connsiteX8" fmla="*/ 4364595 w 9805987"/>
                      <a:gd name="connsiteY8" fmla="*/ 0 h 3914775"/>
                      <a:gd name="connsiteX9" fmla="*/ 4931330 w 9805987"/>
                      <a:gd name="connsiteY9" fmla="*/ 0 h 3914775"/>
                      <a:gd name="connsiteX10" fmla="*/ 5583076 w 9805987"/>
                      <a:gd name="connsiteY10" fmla="*/ 0 h 3914775"/>
                      <a:gd name="connsiteX11" fmla="*/ 6319833 w 9805987"/>
                      <a:gd name="connsiteY11" fmla="*/ 0 h 3914775"/>
                      <a:gd name="connsiteX12" fmla="*/ 6971579 w 9805987"/>
                      <a:gd name="connsiteY12" fmla="*/ 0 h 3914775"/>
                      <a:gd name="connsiteX13" fmla="*/ 7708335 w 9805987"/>
                      <a:gd name="connsiteY13" fmla="*/ 0 h 3914775"/>
                      <a:gd name="connsiteX14" fmla="*/ 8360081 w 9805987"/>
                      <a:gd name="connsiteY14" fmla="*/ 0 h 3914775"/>
                      <a:gd name="connsiteX15" fmla="*/ 9153511 w 9805987"/>
                      <a:gd name="connsiteY15" fmla="*/ 0 h 3914775"/>
                      <a:gd name="connsiteX16" fmla="*/ 9805987 w 9805987"/>
                      <a:gd name="connsiteY16" fmla="*/ 652476 h 3914775"/>
                      <a:gd name="connsiteX17" fmla="*/ 9805987 w 9805987"/>
                      <a:gd name="connsiteY17" fmla="*/ 1226637 h 3914775"/>
                      <a:gd name="connsiteX18" fmla="*/ 9805987 w 9805987"/>
                      <a:gd name="connsiteY18" fmla="*/ 1670307 h 3914775"/>
                      <a:gd name="connsiteX19" fmla="*/ 9805987 w 9805987"/>
                      <a:gd name="connsiteY19" fmla="*/ 2140075 h 3914775"/>
                      <a:gd name="connsiteX20" fmla="*/ 9805987 w 9805987"/>
                      <a:gd name="connsiteY20" fmla="*/ 2609843 h 3914775"/>
                      <a:gd name="connsiteX21" fmla="*/ 9805987 w 9805987"/>
                      <a:gd name="connsiteY21" fmla="*/ 3262299 h 3914775"/>
                      <a:gd name="connsiteX22" fmla="*/ 9153511 w 9805987"/>
                      <a:gd name="connsiteY22" fmla="*/ 3914775 h 3914775"/>
                      <a:gd name="connsiteX23" fmla="*/ 8841806 w 9805987"/>
                      <a:gd name="connsiteY23" fmla="*/ 3914775 h 3914775"/>
                      <a:gd name="connsiteX24" fmla="*/ 8445091 w 9805987"/>
                      <a:gd name="connsiteY24" fmla="*/ 3914775 h 3914775"/>
                      <a:gd name="connsiteX25" fmla="*/ 7708335 w 9805987"/>
                      <a:gd name="connsiteY25" fmla="*/ 3914775 h 3914775"/>
                      <a:gd name="connsiteX26" fmla="*/ 7311620 w 9805987"/>
                      <a:gd name="connsiteY26" fmla="*/ 3914775 h 3914775"/>
                      <a:gd name="connsiteX27" fmla="*/ 6659874 w 9805987"/>
                      <a:gd name="connsiteY27" fmla="*/ 3914775 h 3914775"/>
                      <a:gd name="connsiteX28" fmla="*/ 5923118 w 9805987"/>
                      <a:gd name="connsiteY28" fmla="*/ 3914775 h 3914775"/>
                      <a:gd name="connsiteX29" fmla="*/ 5611413 w 9805987"/>
                      <a:gd name="connsiteY29" fmla="*/ 3914775 h 3914775"/>
                      <a:gd name="connsiteX30" fmla="*/ 4874657 w 9805987"/>
                      <a:gd name="connsiteY30" fmla="*/ 3914775 h 3914775"/>
                      <a:gd name="connsiteX31" fmla="*/ 4137900 w 9805987"/>
                      <a:gd name="connsiteY31" fmla="*/ 3914775 h 3914775"/>
                      <a:gd name="connsiteX32" fmla="*/ 3826196 w 9805987"/>
                      <a:gd name="connsiteY32" fmla="*/ 3914775 h 3914775"/>
                      <a:gd name="connsiteX33" fmla="*/ 3259460 w 9805987"/>
                      <a:gd name="connsiteY33" fmla="*/ 3914775 h 3914775"/>
                      <a:gd name="connsiteX34" fmla="*/ 2777735 w 9805987"/>
                      <a:gd name="connsiteY34" fmla="*/ 3914775 h 3914775"/>
                      <a:gd name="connsiteX35" fmla="*/ 2296009 w 9805987"/>
                      <a:gd name="connsiteY35" fmla="*/ 3914775 h 3914775"/>
                      <a:gd name="connsiteX36" fmla="*/ 1814284 w 9805987"/>
                      <a:gd name="connsiteY36" fmla="*/ 3914775 h 3914775"/>
                      <a:gd name="connsiteX37" fmla="*/ 1502580 w 9805987"/>
                      <a:gd name="connsiteY37" fmla="*/ 3914775 h 3914775"/>
                      <a:gd name="connsiteX38" fmla="*/ 652476 w 9805987"/>
                      <a:gd name="connsiteY38" fmla="*/ 3914775 h 3914775"/>
                      <a:gd name="connsiteX39" fmla="*/ 0 w 9805987"/>
                      <a:gd name="connsiteY39" fmla="*/ 3262299 h 3914775"/>
                      <a:gd name="connsiteX40" fmla="*/ 0 w 9805987"/>
                      <a:gd name="connsiteY40" fmla="*/ 2818629 h 3914775"/>
                      <a:gd name="connsiteX41" fmla="*/ 0 w 9805987"/>
                      <a:gd name="connsiteY41" fmla="*/ 2296664 h 3914775"/>
                      <a:gd name="connsiteX42" fmla="*/ 0 w 9805987"/>
                      <a:gd name="connsiteY42" fmla="*/ 1748602 h 3914775"/>
                      <a:gd name="connsiteX43" fmla="*/ 0 w 9805987"/>
                      <a:gd name="connsiteY43" fmla="*/ 1252735 h 3914775"/>
                      <a:gd name="connsiteX44" fmla="*/ 0 w 9805987"/>
                      <a:gd name="connsiteY44" fmla="*/ 652476 h 3914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9805987" h="3914775" fill="none" extrusionOk="0">
                        <a:moveTo>
                          <a:pt x="0" y="652476"/>
                        </a:moveTo>
                        <a:cubicBezTo>
                          <a:pt x="84533" y="306614"/>
                          <a:pt x="243970" y="17618"/>
                          <a:pt x="652476" y="0"/>
                        </a:cubicBezTo>
                        <a:cubicBezTo>
                          <a:pt x="855430" y="-38529"/>
                          <a:pt x="923034" y="15516"/>
                          <a:pt x="1134201" y="0"/>
                        </a:cubicBezTo>
                        <a:cubicBezTo>
                          <a:pt x="1345369" y="-15516"/>
                          <a:pt x="1294849" y="23826"/>
                          <a:pt x="1445906" y="0"/>
                        </a:cubicBezTo>
                        <a:cubicBezTo>
                          <a:pt x="1596963" y="-23826"/>
                          <a:pt x="1999410" y="79255"/>
                          <a:pt x="2182662" y="0"/>
                        </a:cubicBezTo>
                        <a:cubicBezTo>
                          <a:pt x="2365914" y="-79255"/>
                          <a:pt x="2584390" y="8144"/>
                          <a:pt x="2749398" y="0"/>
                        </a:cubicBezTo>
                        <a:cubicBezTo>
                          <a:pt x="2914406" y="-8144"/>
                          <a:pt x="3199205" y="57616"/>
                          <a:pt x="3486154" y="0"/>
                        </a:cubicBezTo>
                        <a:cubicBezTo>
                          <a:pt x="3773103" y="-57616"/>
                          <a:pt x="3762209" y="9979"/>
                          <a:pt x="3967880" y="0"/>
                        </a:cubicBezTo>
                        <a:cubicBezTo>
                          <a:pt x="4173551" y="-9979"/>
                          <a:pt x="4259732" y="25134"/>
                          <a:pt x="4364595" y="0"/>
                        </a:cubicBezTo>
                        <a:cubicBezTo>
                          <a:pt x="4469458" y="-25134"/>
                          <a:pt x="4651192" y="3796"/>
                          <a:pt x="4931330" y="0"/>
                        </a:cubicBezTo>
                        <a:cubicBezTo>
                          <a:pt x="5211469" y="-3796"/>
                          <a:pt x="5356444" y="50583"/>
                          <a:pt x="5583076" y="0"/>
                        </a:cubicBezTo>
                        <a:cubicBezTo>
                          <a:pt x="5809708" y="-50583"/>
                          <a:pt x="6148694" y="53079"/>
                          <a:pt x="6319833" y="0"/>
                        </a:cubicBezTo>
                        <a:cubicBezTo>
                          <a:pt x="6490972" y="-53079"/>
                          <a:pt x="6826321" y="41115"/>
                          <a:pt x="6971579" y="0"/>
                        </a:cubicBezTo>
                        <a:cubicBezTo>
                          <a:pt x="7116837" y="-41115"/>
                          <a:pt x="7365787" y="22786"/>
                          <a:pt x="7708335" y="0"/>
                        </a:cubicBezTo>
                        <a:cubicBezTo>
                          <a:pt x="8050883" y="-22786"/>
                          <a:pt x="8214931" y="27856"/>
                          <a:pt x="8360081" y="0"/>
                        </a:cubicBezTo>
                        <a:cubicBezTo>
                          <a:pt x="8505231" y="-27856"/>
                          <a:pt x="8903855" y="30132"/>
                          <a:pt x="9153511" y="0"/>
                        </a:cubicBezTo>
                        <a:cubicBezTo>
                          <a:pt x="9514474" y="-7727"/>
                          <a:pt x="9759471" y="359683"/>
                          <a:pt x="9805987" y="652476"/>
                        </a:cubicBezTo>
                        <a:cubicBezTo>
                          <a:pt x="9829985" y="782902"/>
                          <a:pt x="9791131" y="940658"/>
                          <a:pt x="9805987" y="1226637"/>
                        </a:cubicBezTo>
                        <a:cubicBezTo>
                          <a:pt x="9820843" y="1512616"/>
                          <a:pt x="9781812" y="1496302"/>
                          <a:pt x="9805987" y="1670307"/>
                        </a:cubicBezTo>
                        <a:cubicBezTo>
                          <a:pt x="9830162" y="1844312"/>
                          <a:pt x="9758617" y="1912450"/>
                          <a:pt x="9805987" y="2140075"/>
                        </a:cubicBezTo>
                        <a:cubicBezTo>
                          <a:pt x="9853357" y="2367700"/>
                          <a:pt x="9780269" y="2408451"/>
                          <a:pt x="9805987" y="2609843"/>
                        </a:cubicBezTo>
                        <a:cubicBezTo>
                          <a:pt x="9831705" y="2811235"/>
                          <a:pt x="9802280" y="2987408"/>
                          <a:pt x="9805987" y="3262299"/>
                        </a:cubicBezTo>
                        <a:cubicBezTo>
                          <a:pt x="9758266" y="3545899"/>
                          <a:pt x="9501987" y="3913983"/>
                          <a:pt x="9153511" y="3914775"/>
                        </a:cubicBezTo>
                        <a:cubicBezTo>
                          <a:pt x="9036333" y="3936188"/>
                          <a:pt x="8973519" y="3908984"/>
                          <a:pt x="8841806" y="3914775"/>
                        </a:cubicBezTo>
                        <a:cubicBezTo>
                          <a:pt x="8710094" y="3920566"/>
                          <a:pt x="8552469" y="3883730"/>
                          <a:pt x="8445091" y="3914775"/>
                        </a:cubicBezTo>
                        <a:cubicBezTo>
                          <a:pt x="8337713" y="3945820"/>
                          <a:pt x="7875436" y="3901970"/>
                          <a:pt x="7708335" y="3914775"/>
                        </a:cubicBezTo>
                        <a:cubicBezTo>
                          <a:pt x="7541234" y="3927580"/>
                          <a:pt x="7426883" y="3893278"/>
                          <a:pt x="7311620" y="3914775"/>
                        </a:cubicBezTo>
                        <a:cubicBezTo>
                          <a:pt x="7196358" y="3936272"/>
                          <a:pt x="6915005" y="3912274"/>
                          <a:pt x="6659874" y="3914775"/>
                        </a:cubicBezTo>
                        <a:cubicBezTo>
                          <a:pt x="6404743" y="3917276"/>
                          <a:pt x="6272524" y="3836301"/>
                          <a:pt x="5923118" y="3914775"/>
                        </a:cubicBezTo>
                        <a:cubicBezTo>
                          <a:pt x="5573712" y="3993249"/>
                          <a:pt x="5731052" y="3902126"/>
                          <a:pt x="5611413" y="3914775"/>
                        </a:cubicBezTo>
                        <a:cubicBezTo>
                          <a:pt x="5491774" y="3927424"/>
                          <a:pt x="5211676" y="3883245"/>
                          <a:pt x="4874657" y="3914775"/>
                        </a:cubicBezTo>
                        <a:cubicBezTo>
                          <a:pt x="4537638" y="3946305"/>
                          <a:pt x="4307912" y="3855736"/>
                          <a:pt x="4137900" y="3914775"/>
                        </a:cubicBezTo>
                        <a:cubicBezTo>
                          <a:pt x="3967888" y="3973814"/>
                          <a:pt x="3976018" y="3885886"/>
                          <a:pt x="3826196" y="3914775"/>
                        </a:cubicBezTo>
                        <a:cubicBezTo>
                          <a:pt x="3676374" y="3943664"/>
                          <a:pt x="3478441" y="3872316"/>
                          <a:pt x="3259460" y="3914775"/>
                        </a:cubicBezTo>
                        <a:cubicBezTo>
                          <a:pt x="3040479" y="3957234"/>
                          <a:pt x="2942612" y="3912555"/>
                          <a:pt x="2777735" y="3914775"/>
                        </a:cubicBezTo>
                        <a:cubicBezTo>
                          <a:pt x="2612859" y="3916995"/>
                          <a:pt x="2510260" y="3857269"/>
                          <a:pt x="2296009" y="3914775"/>
                        </a:cubicBezTo>
                        <a:cubicBezTo>
                          <a:pt x="2081758" y="3972281"/>
                          <a:pt x="1999880" y="3863387"/>
                          <a:pt x="1814284" y="3914775"/>
                        </a:cubicBezTo>
                        <a:cubicBezTo>
                          <a:pt x="1628688" y="3966163"/>
                          <a:pt x="1618015" y="3893024"/>
                          <a:pt x="1502580" y="3914775"/>
                        </a:cubicBezTo>
                        <a:cubicBezTo>
                          <a:pt x="1387145" y="3936526"/>
                          <a:pt x="978590" y="3884832"/>
                          <a:pt x="652476" y="3914775"/>
                        </a:cubicBezTo>
                        <a:cubicBezTo>
                          <a:pt x="284230" y="3954527"/>
                          <a:pt x="-46003" y="3536163"/>
                          <a:pt x="0" y="3262299"/>
                        </a:cubicBezTo>
                        <a:cubicBezTo>
                          <a:pt x="-41721" y="3126162"/>
                          <a:pt x="11598" y="2930122"/>
                          <a:pt x="0" y="2818629"/>
                        </a:cubicBezTo>
                        <a:cubicBezTo>
                          <a:pt x="-11598" y="2707136"/>
                          <a:pt x="59135" y="2511653"/>
                          <a:pt x="0" y="2296664"/>
                        </a:cubicBezTo>
                        <a:cubicBezTo>
                          <a:pt x="-59135" y="2081675"/>
                          <a:pt x="41699" y="1927616"/>
                          <a:pt x="0" y="1748602"/>
                        </a:cubicBezTo>
                        <a:cubicBezTo>
                          <a:pt x="-41699" y="1569588"/>
                          <a:pt x="45651" y="1412669"/>
                          <a:pt x="0" y="1252735"/>
                        </a:cubicBezTo>
                        <a:cubicBezTo>
                          <a:pt x="-45651" y="1092801"/>
                          <a:pt x="4278" y="943201"/>
                          <a:pt x="0" y="652476"/>
                        </a:cubicBezTo>
                        <a:close/>
                      </a:path>
                      <a:path w="9805987" h="3914775" stroke="0" extrusionOk="0">
                        <a:moveTo>
                          <a:pt x="0" y="652476"/>
                        </a:moveTo>
                        <a:cubicBezTo>
                          <a:pt x="-62185" y="253766"/>
                          <a:pt x="252361" y="14923"/>
                          <a:pt x="652476" y="0"/>
                        </a:cubicBezTo>
                        <a:cubicBezTo>
                          <a:pt x="1015950" y="-46575"/>
                          <a:pt x="1233416" y="80112"/>
                          <a:pt x="1389232" y="0"/>
                        </a:cubicBezTo>
                        <a:cubicBezTo>
                          <a:pt x="1545048" y="-80112"/>
                          <a:pt x="1699385" y="41931"/>
                          <a:pt x="1870958" y="0"/>
                        </a:cubicBezTo>
                        <a:cubicBezTo>
                          <a:pt x="2042531" y="-41931"/>
                          <a:pt x="2166749" y="14517"/>
                          <a:pt x="2267673" y="0"/>
                        </a:cubicBezTo>
                        <a:cubicBezTo>
                          <a:pt x="2368597" y="-14517"/>
                          <a:pt x="2667400" y="44787"/>
                          <a:pt x="2919419" y="0"/>
                        </a:cubicBezTo>
                        <a:cubicBezTo>
                          <a:pt x="3171438" y="-44787"/>
                          <a:pt x="3204218" y="10771"/>
                          <a:pt x="3401144" y="0"/>
                        </a:cubicBezTo>
                        <a:cubicBezTo>
                          <a:pt x="3598070" y="-10771"/>
                          <a:pt x="3941757" y="20524"/>
                          <a:pt x="4137900" y="0"/>
                        </a:cubicBezTo>
                        <a:cubicBezTo>
                          <a:pt x="4334043" y="-20524"/>
                          <a:pt x="4362637" y="46274"/>
                          <a:pt x="4534615" y="0"/>
                        </a:cubicBezTo>
                        <a:cubicBezTo>
                          <a:pt x="4706593" y="-46274"/>
                          <a:pt x="5112562" y="39606"/>
                          <a:pt x="5271372" y="0"/>
                        </a:cubicBezTo>
                        <a:cubicBezTo>
                          <a:pt x="5430182" y="-39606"/>
                          <a:pt x="5438534" y="10320"/>
                          <a:pt x="5583076" y="0"/>
                        </a:cubicBezTo>
                        <a:cubicBezTo>
                          <a:pt x="5727618" y="-10320"/>
                          <a:pt x="6004170" y="7826"/>
                          <a:pt x="6149812" y="0"/>
                        </a:cubicBezTo>
                        <a:cubicBezTo>
                          <a:pt x="6295454" y="-7826"/>
                          <a:pt x="6491867" y="57759"/>
                          <a:pt x="6716548" y="0"/>
                        </a:cubicBezTo>
                        <a:cubicBezTo>
                          <a:pt x="6941229" y="-57759"/>
                          <a:pt x="7015126" y="10372"/>
                          <a:pt x="7198273" y="0"/>
                        </a:cubicBezTo>
                        <a:cubicBezTo>
                          <a:pt x="7381421" y="-10372"/>
                          <a:pt x="7670015" y="59632"/>
                          <a:pt x="7935029" y="0"/>
                        </a:cubicBezTo>
                        <a:cubicBezTo>
                          <a:pt x="8200043" y="-59632"/>
                          <a:pt x="8364627" y="74243"/>
                          <a:pt x="8671786" y="0"/>
                        </a:cubicBezTo>
                        <a:cubicBezTo>
                          <a:pt x="8978945" y="-74243"/>
                          <a:pt x="8942845" y="30359"/>
                          <a:pt x="9153511" y="0"/>
                        </a:cubicBezTo>
                        <a:cubicBezTo>
                          <a:pt x="9437008" y="-72412"/>
                          <a:pt x="9769948" y="238249"/>
                          <a:pt x="9805987" y="652476"/>
                        </a:cubicBezTo>
                        <a:cubicBezTo>
                          <a:pt x="9869629" y="786938"/>
                          <a:pt x="9766145" y="977721"/>
                          <a:pt x="9805987" y="1200539"/>
                        </a:cubicBezTo>
                        <a:cubicBezTo>
                          <a:pt x="9845829" y="1423357"/>
                          <a:pt x="9754870" y="1450156"/>
                          <a:pt x="9805987" y="1644209"/>
                        </a:cubicBezTo>
                        <a:cubicBezTo>
                          <a:pt x="9857104" y="1838262"/>
                          <a:pt x="9791856" y="1957881"/>
                          <a:pt x="9805987" y="2113977"/>
                        </a:cubicBezTo>
                        <a:cubicBezTo>
                          <a:pt x="9820118" y="2270073"/>
                          <a:pt x="9766114" y="2570909"/>
                          <a:pt x="9805987" y="2688138"/>
                        </a:cubicBezTo>
                        <a:cubicBezTo>
                          <a:pt x="9845860" y="2805367"/>
                          <a:pt x="9794928" y="3089297"/>
                          <a:pt x="9805987" y="3262299"/>
                        </a:cubicBezTo>
                        <a:cubicBezTo>
                          <a:pt x="9825917" y="3662114"/>
                          <a:pt x="9456935" y="3944796"/>
                          <a:pt x="9153511" y="3914775"/>
                        </a:cubicBezTo>
                        <a:cubicBezTo>
                          <a:pt x="8864857" y="3945370"/>
                          <a:pt x="8644656" y="3842287"/>
                          <a:pt x="8501765" y="3914775"/>
                        </a:cubicBezTo>
                        <a:cubicBezTo>
                          <a:pt x="8358874" y="3987263"/>
                          <a:pt x="8309961" y="3910280"/>
                          <a:pt x="8190060" y="3914775"/>
                        </a:cubicBezTo>
                        <a:cubicBezTo>
                          <a:pt x="8070159" y="3919270"/>
                          <a:pt x="7786353" y="3912089"/>
                          <a:pt x="7623325" y="3914775"/>
                        </a:cubicBezTo>
                        <a:cubicBezTo>
                          <a:pt x="7460297" y="3917461"/>
                          <a:pt x="7417765" y="3875269"/>
                          <a:pt x="7226610" y="3914775"/>
                        </a:cubicBezTo>
                        <a:cubicBezTo>
                          <a:pt x="7035455" y="3954281"/>
                          <a:pt x="6794699" y="3912237"/>
                          <a:pt x="6574864" y="3914775"/>
                        </a:cubicBezTo>
                        <a:cubicBezTo>
                          <a:pt x="6355029" y="3917313"/>
                          <a:pt x="6303453" y="3900411"/>
                          <a:pt x="6178149" y="3914775"/>
                        </a:cubicBezTo>
                        <a:cubicBezTo>
                          <a:pt x="6052845" y="3929139"/>
                          <a:pt x="5742127" y="3909547"/>
                          <a:pt x="5526403" y="3914775"/>
                        </a:cubicBezTo>
                        <a:cubicBezTo>
                          <a:pt x="5310679" y="3920003"/>
                          <a:pt x="5322105" y="3906513"/>
                          <a:pt x="5214698" y="3914775"/>
                        </a:cubicBezTo>
                        <a:cubicBezTo>
                          <a:pt x="5107292" y="3923037"/>
                          <a:pt x="4884927" y="3895612"/>
                          <a:pt x="4562952" y="3914775"/>
                        </a:cubicBezTo>
                        <a:cubicBezTo>
                          <a:pt x="4240977" y="3933938"/>
                          <a:pt x="4308321" y="3877019"/>
                          <a:pt x="4166237" y="3914775"/>
                        </a:cubicBezTo>
                        <a:cubicBezTo>
                          <a:pt x="4024154" y="3952531"/>
                          <a:pt x="3917016" y="3894052"/>
                          <a:pt x="3854533" y="3914775"/>
                        </a:cubicBezTo>
                        <a:cubicBezTo>
                          <a:pt x="3792050" y="3935498"/>
                          <a:pt x="3599822" y="3871748"/>
                          <a:pt x="3457818" y="3914775"/>
                        </a:cubicBezTo>
                        <a:cubicBezTo>
                          <a:pt x="3315814" y="3957802"/>
                          <a:pt x="3057663" y="3874900"/>
                          <a:pt x="2806072" y="3914775"/>
                        </a:cubicBezTo>
                        <a:cubicBezTo>
                          <a:pt x="2554481" y="3954650"/>
                          <a:pt x="2514221" y="3888283"/>
                          <a:pt x="2409357" y="3914775"/>
                        </a:cubicBezTo>
                        <a:cubicBezTo>
                          <a:pt x="2304494" y="3941267"/>
                          <a:pt x="2195650" y="3891441"/>
                          <a:pt x="2097652" y="3914775"/>
                        </a:cubicBezTo>
                        <a:cubicBezTo>
                          <a:pt x="1999654" y="3938109"/>
                          <a:pt x="1787760" y="3870617"/>
                          <a:pt x="1700937" y="3914775"/>
                        </a:cubicBezTo>
                        <a:cubicBezTo>
                          <a:pt x="1614115" y="3958933"/>
                          <a:pt x="1397851" y="3870869"/>
                          <a:pt x="1219212" y="3914775"/>
                        </a:cubicBezTo>
                        <a:cubicBezTo>
                          <a:pt x="1040574" y="3958681"/>
                          <a:pt x="870440" y="3908092"/>
                          <a:pt x="652476" y="3914775"/>
                        </a:cubicBezTo>
                        <a:cubicBezTo>
                          <a:pt x="239905" y="3966610"/>
                          <a:pt x="29865" y="3629355"/>
                          <a:pt x="0" y="3262299"/>
                        </a:cubicBezTo>
                        <a:cubicBezTo>
                          <a:pt x="-19913" y="3060877"/>
                          <a:pt x="60902" y="2895855"/>
                          <a:pt x="0" y="2688138"/>
                        </a:cubicBezTo>
                        <a:cubicBezTo>
                          <a:pt x="-60902" y="2480421"/>
                          <a:pt x="41891" y="2298312"/>
                          <a:pt x="0" y="2113977"/>
                        </a:cubicBezTo>
                        <a:cubicBezTo>
                          <a:pt x="-41891" y="1929642"/>
                          <a:pt x="64577" y="1819140"/>
                          <a:pt x="0" y="1565914"/>
                        </a:cubicBezTo>
                        <a:cubicBezTo>
                          <a:pt x="-64577" y="1312688"/>
                          <a:pt x="70664" y="1041153"/>
                          <a:pt x="0" y="65247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New products and editions on the way!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Virtualizing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Engaging in cloud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Refreshing file formats, metadata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Improving user experience</a:t>
            </a:r>
          </a:p>
        </p:txBody>
      </p:sp>
    </p:spTree>
    <p:extLst>
      <p:ext uri="{BB962C8B-B14F-4D97-AF65-F5344CB8AC3E}">
        <p14:creationId xmlns:p14="http://schemas.microsoft.com/office/powerpoint/2010/main" val="6809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4142</TotalTime>
  <Words>1446</Words>
  <Application>Microsoft Macintosh PowerPoint</Application>
  <PresentationFormat>Widescreen</PresentationFormat>
  <Paragraphs>463</Paragraphs>
  <Slides>35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Avenir Next</vt:lpstr>
      <vt:lpstr>Calibri</vt:lpstr>
      <vt:lpstr>Calibri Light</vt:lpstr>
      <vt:lpstr>Courier New</vt:lpstr>
      <vt:lpstr>Office Theme</vt:lpstr>
      <vt:lpstr>CERES Data Production Overview</vt:lpstr>
      <vt:lpstr>Outline</vt:lpstr>
      <vt:lpstr>CERES Overview</vt:lpstr>
      <vt:lpstr>CERES Measurements</vt:lpstr>
      <vt:lpstr>   CERES Overview</vt:lpstr>
      <vt:lpstr>Data Management Team (DMT)</vt:lpstr>
      <vt:lpstr>Data Management Team (DMT)</vt:lpstr>
      <vt:lpstr>DMT-ASDC Interface</vt:lpstr>
      <vt:lpstr>Interfaces &amp; Dependencies</vt:lpstr>
      <vt:lpstr>CERES Instrument Data from EDOS</vt:lpstr>
      <vt:lpstr>MODIS &amp; VIIRS Data</vt:lpstr>
      <vt:lpstr>MODIS &amp; VIIRS Data</vt:lpstr>
      <vt:lpstr>Other Ancillary Data</vt:lpstr>
      <vt:lpstr>Data Products</vt:lpstr>
      <vt:lpstr>Edition 4 Terra &amp; Aqua</vt:lpstr>
      <vt:lpstr>Edition 4 Terra &amp; Aqua</vt:lpstr>
      <vt:lpstr>Edition 1 S-NPP</vt:lpstr>
      <vt:lpstr>FLASHFlux</vt:lpstr>
      <vt:lpstr>Code Re-architecture</vt:lpstr>
      <vt:lpstr>CERES Code Re-architecture</vt:lpstr>
      <vt:lpstr>Clouds Re-architecture</vt:lpstr>
      <vt:lpstr>Clouds Status</vt:lpstr>
      <vt:lpstr>TISA Re-architecture – Parallel Efforts</vt:lpstr>
      <vt:lpstr>TISA Status</vt:lpstr>
      <vt:lpstr>Event Storming</vt:lpstr>
      <vt:lpstr>Assorted Updates</vt:lpstr>
      <vt:lpstr>New Product – FluxByCldTyp</vt:lpstr>
      <vt:lpstr>Forthcoming Data Product Editions</vt:lpstr>
      <vt:lpstr>New CERES Website</vt:lpstr>
      <vt:lpstr>Running CERES PGEs in OpenShift</vt:lpstr>
      <vt:lpstr>Libera (EV-C1 Selection)</vt:lpstr>
      <vt:lpstr>New Systems</vt:lpstr>
      <vt:lpstr>Updated Data Formats</vt:lpstr>
      <vt:lpstr>Updated Metadata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CERES Data Management Team Working Group Report</dc:title>
  <dc:creator>Dejwakh, Kathleen (LARC-E302)</dc:creator>
  <cp:lastModifiedBy>Dejwakh, Kathleen (LARC-E302)</cp:lastModifiedBy>
  <cp:revision>207</cp:revision>
  <dcterms:created xsi:type="dcterms:W3CDTF">2020-04-13T19:28:55Z</dcterms:created>
  <dcterms:modified xsi:type="dcterms:W3CDTF">2020-05-06T00:59:34Z</dcterms:modified>
</cp:coreProperties>
</file>