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1"/>
  </p:notesMasterIdLst>
  <p:sldIdLst>
    <p:sldId id="259" r:id="rId3"/>
    <p:sldId id="407" r:id="rId4"/>
    <p:sldId id="408" r:id="rId5"/>
    <p:sldId id="260" r:id="rId6"/>
    <p:sldId id="361" r:id="rId7"/>
    <p:sldId id="337" r:id="rId8"/>
    <p:sldId id="388" r:id="rId9"/>
    <p:sldId id="404" r:id="rId10"/>
    <p:sldId id="401" r:id="rId11"/>
    <p:sldId id="397" r:id="rId12"/>
    <p:sldId id="359" r:id="rId13"/>
    <p:sldId id="314" r:id="rId14"/>
    <p:sldId id="362" r:id="rId15"/>
    <p:sldId id="391" r:id="rId16"/>
    <p:sldId id="370" r:id="rId17"/>
    <p:sldId id="399" r:id="rId18"/>
    <p:sldId id="410" r:id="rId19"/>
    <p:sldId id="32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4BACC6"/>
    <a:srgbClr val="C0C0C0"/>
    <a:srgbClr val="FF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94503" autoAdjust="0"/>
  </p:normalViewPr>
  <p:slideViewPr>
    <p:cSldViewPr snapToGrid="0" snapToObjects="1">
      <p:cViewPr varScale="1">
        <p:scale>
          <a:sx n="105" d="100"/>
          <a:sy n="105" d="100"/>
        </p:scale>
        <p:origin x="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ylvain_Backup\Presentations\NASA2020\Stats_GeneLab_May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gebre\Desktop\Data%20Processing\GL%20Datase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gebre\Desktop\Data%20Processing\GL%20Datase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Study Type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C90-46C3-AF58-E122CC0AD0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C90-46C3-AF58-E122CC0AD0A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C90-46C3-AF58-E122CC0AD0AC}"/>
              </c:ext>
            </c:extLst>
          </c:dPt>
          <c:dLbls>
            <c:dLbl>
              <c:idx val="0"/>
              <c:layout>
                <c:manualLayout>
                  <c:x val="-1.5681548497349575E-2"/>
                  <c:y val="8.28876844263528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74752171853307"/>
                      <c:h val="0.252584529372664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C90-46C3-AF58-E122CC0AD0AC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12130233408121"/>
                      <c:h val="0.252584529372664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C90-46C3-AF58-E122CC0AD0AC}"/>
                </c:ext>
              </c:extLst>
            </c:dLbl>
            <c:dLbl>
              <c:idx val="2"/>
              <c:layout>
                <c:manualLayout>
                  <c:x val="-6.2726193989398285E-2"/>
                  <c:y val="-0.127519514502081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C90-46C3-AF58-E122CC0AD0A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Sheet1!$A$7:$A$9</c:f>
              <c:strCache>
                <c:ptCount val="3"/>
                <c:pt idx="0">
                  <c:v>Spaceflight</c:v>
                </c:pt>
                <c:pt idx="1">
                  <c:v>Paraboolic</c:v>
                </c:pt>
                <c:pt idx="2">
                  <c:v>Ground</c:v>
                </c:pt>
              </c:strCache>
            </c:strRef>
          </c:cat>
          <c:val>
            <c:numRef>
              <c:f>Sheet1!$B$7:$B$9</c:f>
              <c:numCache>
                <c:formatCode>General</c:formatCode>
                <c:ptCount val="3"/>
                <c:pt idx="0">
                  <c:v>139</c:v>
                </c:pt>
                <c:pt idx="1">
                  <c:v>2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90-46C3-AF58-E122CC0AD0A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AC90-46C3-AF58-E122CC0AD0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AC90-46C3-AF58-E122CC0AD0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AC90-46C3-AF58-E122CC0AD0A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AC90-46C3-AF58-E122CC0AD0A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AC90-46C3-AF58-E122CC0AD0A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AC90-46C3-AF58-E122CC0AD0A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Sheet1!$A$7:$A$9</c:f>
              <c:strCache>
                <c:ptCount val="3"/>
                <c:pt idx="0">
                  <c:v>Spaceflight</c:v>
                </c:pt>
                <c:pt idx="1">
                  <c:v>Paraboolic</c:v>
                </c:pt>
                <c:pt idx="2">
                  <c:v>Ground</c:v>
                </c:pt>
              </c:strCache>
            </c:strRef>
          </c:cat>
          <c:val>
            <c:numRef>
              <c:f>Sheet1!$C$7:$C$9</c:f>
              <c:numCache>
                <c:formatCode>0%</c:formatCode>
                <c:ptCount val="3"/>
                <c:pt idx="0">
                  <c:v>0.57676348547717837</c:v>
                </c:pt>
                <c:pt idx="1">
                  <c:v>8.2987551867219917E-3</c:v>
                </c:pt>
                <c:pt idx="2">
                  <c:v>0.41493775933609961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C90-46C3-AF58-E122CC0AD0A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Ground Study</a:t>
            </a:r>
          </a:p>
        </c:rich>
      </c:tx>
      <c:layout>
        <c:manualLayout>
          <c:xMode val="edge"/>
          <c:yMode val="edge"/>
          <c:x val="0.3247268652821905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8F1-4947-AB98-BCE6E7310B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8F1-4947-AB98-BCE6E7310B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8F1-4947-AB98-BCE6E7310B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8F1-4947-AB98-BCE6E7310B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8F1-4947-AB98-BCE6E7310B7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8F1-4947-AB98-BCE6E7310B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8F1-4947-AB98-BCE6E7310B7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8F1-4947-AB98-BCE6E7310B7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98F1-4947-AB98-BCE6E7310B7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98F1-4947-AB98-BCE6E7310B7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Sheet1!$A$1:$A$5</c:f>
              <c:strCache>
                <c:ptCount val="5"/>
                <c:pt idx="0">
                  <c:v>Bed rest</c:v>
                </c:pt>
                <c:pt idx="1">
                  <c:v>Radiation</c:v>
                </c:pt>
                <c:pt idx="2">
                  <c:v>simulated uG</c:v>
                </c:pt>
                <c:pt idx="3">
                  <c:v>simulated uG + Radiation</c:v>
                </c:pt>
                <c:pt idx="4">
                  <c:v>Others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3</c:v>
                </c:pt>
                <c:pt idx="1">
                  <c:v>45</c:v>
                </c:pt>
                <c:pt idx="2">
                  <c:v>26</c:v>
                </c:pt>
                <c:pt idx="3">
                  <c:v>7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F1-4947-AB98-BCE6E7310B79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98F1-4947-AB98-BCE6E7310B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98F1-4947-AB98-BCE6E7310B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98F1-4947-AB98-BCE6E7310B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98F1-4947-AB98-BCE6E7310B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98F1-4947-AB98-BCE6E7310B7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98F1-4947-AB98-BCE6E7310B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98F1-4947-AB98-BCE6E7310B7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98F1-4947-AB98-BCE6E7310B7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98F1-4947-AB98-BCE6E7310B7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98F1-4947-AB98-BCE6E7310B7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Sheet1!$A$1:$A$5</c:f>
              <c:strCache>
                <c:ptCount val="5"/>
                <c:pt idx="0">
                  <c:v>Bed rest</c:v>
                </c:pt>
                <c:pt idx="1">
                  <c:v>Radiation</c:v>
                </c:pt>
                <c:pt idx="2">
                  <c:v>simulated uG</c:v>
                </c:pt>
                <c:pt idx="3">
                  <c:v>simulated uG + Radiation</c:v>
                </c:pt>
                <c:pt idx="4">
                  <c:v>Others</c:v>
                </c:pt>
              </c:strCache>
            </c:strRef>
          </c:cat>
          <c:val>
            <c:numRef>
              <c:f>Sheet1!$C$1:$C$5</c:f>
              <c:numCache>
                <c:formatCode>0%</c:formatCode>
                <c:ptCount val="5"/>
                <c:pt idx="0">
                  <c:v>0.03</c:v>
                </c:pt>
                <c:pt idx="1">
                  <c:v>0.45</c:v>
                </c:pt>
                <c:pt idx="2">
                  <c:v>0.26</c:v>
                </c:pt>
                <c:pt idx="3">
                  <c:v>7.0000000000000007E-2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8F1-4947-AB98-BCE6E7310B7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ORGANISM</a:t>
            </a:r>
          </a:p>
        </c:rich>
      </c:tx>
      <c:layout>
        <c:manualLayout>
          <c:xMode val="edge"/>
          <c:yMode val="edge"/>
          <c:x val="0.38776151258274949"/>
          <c:y val="1.7897091722595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B50-4767-8237-6C59BA63DC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B50-4767-8237-6C59BA63DC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B50-4767-8237-6C59BA63DC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B50-4767-8237-6C59BA63DC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B50-4767-8237-6C59BA63DCA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B50-4767-8237-6C59BA63DCA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B50-4767-8237-6C59BA63DCA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B50-4767-8237-6C59BA63DCA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B50-4767-8237-6C59BA63DCA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B50-4767-8237-6C59BA63DCA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2B50-4767-8237-6C59BA63DCAD}"/>
                </c:ext>
              </c:extLst>
            </c:dLbl>
            <c:dLbl>
              <c:idx val="4"/>
              <c:layout>
                <c:manualLayout>
                  <c:x val="-2.0418480423484608E-2"/>
                  <c:y val="8.94854586129753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74180543664812"/>
                      <c:h val="0.122639821029082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B50-4767-8237-6C59BA63DCA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2B50-4767-8237-6C59BA63DCA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2B50-4767-8237-6C59BA63DCA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'Per GLDS'!$N$7:$N$13</c:f>
              <c:strCache>
                <c:ptCount val="7"/>
                <c:pt idx="0">
                  <c:v>Rodents</c:v>
                </c:pt>
                <c:pt idx="1">
                  <c:v>Microbes</c:v>
                </c:pt>
                <c:pt idx="2">
                  <c:v>Human</c:v>
                </c:pt>
                <c:pt idx="3">
                  <c:v>Plants</c:v>
                </c:pt>
                <c:pt idx="4">
                  <c:v>Invertebrates</c:v>
                </c:pt>
                <c:pt idx="5">
                  <c:v>Fruit flies</c:v>
                </c:pt>
                <c:pt idx="6">
                  <c:v>Fish</c:v>
                </c:pt>
              </c:strCache>
            </c:strRef>
          </c:cat>
          <c:val>
            <c:numRef>
              <c:f>'Per GLDS'!$O$7:$O$13</c:f>
              <c:numCache>
                <c:formatCode>General</c:formatCode>
                <c:ptCount val="7"/>
                <c:pt idx="0">
                  <c:v>89</c:v>
                </c:pt>
                <c:pt idx="1">
                  <c:v>39</c:v>
                </c:pt>
                <c:pt idx="2">
                  <c:v>42</c:v>
                </c:pt>
                <c:pt idx="3">
                  <c:v>26</c:v>
                </c:pt>
                <c:pt idx="4">
                  <c:v>13</c:v>
                </c:pt>
                <c:pt idx="5">
                  <c:v>9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B50-4767-8237-6C59BA63DCA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Assay type</a:t>
            </a:r>
          </a:p>
        </c:rich>
      </c:tx>
      <c:layout>
        <c:manualLayout>
          <c:xMode val="edge"/>
          <c:yMode val="edge"/>
          <c:x val="0.11489985604187321"/>
          <c:y val="4.81347773766546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93B-4EBB-9E6E-47E7FB2747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93B-4EBB-9E6E-47E7FB2747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93B-4EBB-9E6E-47E7FB2747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93B-4EBB-9E6E-47E7FB2747D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93B-4EBB-9E6E-47E7FB2747D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93B-4EBB-9E6E-47E7FB2747D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93B-4EBB-9E6E-47E7FB2747D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93B-4EBB-9E6E-47E7FB2747DC}"/>
              </c:ext>
            </c:extLst>
          </c:dPt>
          <c:dLbls>
            <c:dLbl>
              <c:idx val="0"/>
              <c:layout>
                <c:manualLayout>
                  <c:x val="-7.1341408422961772E-2"/>
                  <c:y val="-3.1809347119957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93B-4EBB-9E6E-47E7FB2747DC}"/>
                </c:ext>
              </c:extLst>
            </c:dLbl>
            <c:dLbl>
              <c:idx val="1"/>
              <c:layout>
                <c:manualLayout>
                  <c:x val="3.5133943317606976E-2"/>
                  <c:y val="5.16134800592131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93B-4EBB-9E6E-47E7FB2747DC}"/>
                </c:ext>
              </c:extLst>
            </c:dLbl>
            <c:dLbl>
              <c:idx val="2"/>
              <c:layout>
                <c:manualLayout>
                  <c:x val="0.13506994693680666"/>
                  <c:y val="-5.21460088247091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93B-4EBB-9E6E-47E7FB2747DC}"/>
                </c:ext>
              </c:extLst>
            </c:dLbl>
            <c:dLbl>
              <c:idx val="3"/>
              <c:layout>
                <c:manualLayout>
                  <c:x val="6.5101744790317065E-2"/>
                  <c:y val="4.39449278086064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93B-4EBB-9E6E-47E7FB2747DC}"/>
                </c:ext>
              </c:extLst>
            </c:dLbl>
            <c:dLbl>
              <c:idx val="4"/>
              <c:layout>
                <c:manualLayout>
                  <c:x val="9.6477824736571922E-3"/>
                  <c:y val="9.99829486299473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93B-4EBB-9E6E-47E7FB2747DC}"/>
                </c:ext>
              </c:extLst>
            </c:dLbl>
            <c:dLbl>
              <c:idx val="5"/>
              <c:layout>
                <c:manualLayout>
                  <c:x val="0.12300799261314958"/>
                  <c:y val="6.75358716641701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93B-4EBB-9E6E-47E7FB2747DC}"/>
                </c:ext>
              </c:extLst>
            </c:dLbl>
            <c:dLbl>
              <c:idx val="6"/>
              <c:layout>
                <c:manualLayout>
                  <c:x val="-1.2059016377255464E-2"/>
                  <c:y val="9.10132101255937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93B-4EBB-9E6E-47E7FB2747DC}"/>
                </c:ext>
              </c:extLst>
            </c:dLbl>
            <c:dLbl>
              <c:idx val="7"/>
              <c:layout>
                <c:manualLayout>
                  <c:x val="-5.7971006474051526E-2"/>
                  <c:y val="-2.58067400296056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93B-4EBB-9E6E-47E7FB2747D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'Per GLDS'!$Q$7:$Q$14</c:f>
              <c:strCache>
                <c:ptCount val="8"/>
                <c:pt idx="0">
                  <c:v>Deletion pool profiling</c:v>
                </c:pt>
                <c:pt idx="1">
                  <c:v>DNA methylation profiling</c:v>
                </c:pt>
                <c:pt idx="2">
                  <c:v>Environmental gene survey</c:v>
                </c:pt>
                <c:pt idx="3">
                  <c:v>Metagenome profiling</c:v>
                </c:pt>
                <c:pt idx="4">
                  <c:v>Metabolite profiling</c:v>
                </c:pt>
                <c:pt idx="5">
                  <c:v>Protein expression profiling</c:v>
                </c:pt>
                <c:pt idx="6">
                  <c:v>RNA methylation profiling</c:v>
                </c:pt>
                <c:pt idx="7">
                  <c:v>Transcription profiling</c:v>
                </c:pt>
              </c:strCache>
            </c:strRef>
          </c:cat>
          <c:val>
            <c:numRef>
              <c:f>'Per GLDS'!$R$7:$R$14</c:f>
              <c:numCache>
                <c:formatCode>General</c:formatCode>
                <c:ptCount val="8"/>
                <c:pt idx="0">
                  <c:v>1</c:v>
                </c:pt>
                <c:pt idx="1">
                  <c:v>18</c:v>
                </c:pt>
                <c:pt idx="2">
                  <c:v>5</c:v>
                </c:pt>
                <c:pt idx="3">
                  <c:v>16</c:v>
                </c:pt>
                <c:pt idx="4">
                  <c:v>4</c:v>
                </c:pt>
                <c:pt idx="5">
                  <c:v>22</c:v>
                </c:pt>
                <c:pt idx="6">
                  <c:v>5</c:v>
                </c:pt>
                <c:pt idx="7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93B-4EBB-9E6E-47E7FB2747D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6B6E8-655F-412E-B484-44D2149E8C5A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A258F-B47B-4EFE-B768-AB5F4C16F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4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258F-B47B-4EFE-B768-AB5F4C16F4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85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 apps</a:t>
            </a:r>
          </a:p>
          <a:p>
            <a:r>
              <a:rPr lang="en-US" dirty="0"/>
              <a:t>-GLDS Admin</a:t>
            </a:r>
          </a:p>
          <a:p>
            <a:r>
              <a:rPr lang="en-US" dirty="0"/>
              <a:t>-data versioning </a:t>
            </a:r>
          </a:p>
          <a:p>
            <a:r>
              <a:rPr lang="en-US" dirty="0"/>
              <a:t>-data citation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C72EC-3A43-5145-BB20-7015D5A8CC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85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5FF8A-C7FF-42B9-B12E-BF6BCAE98F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654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74"/>
          <p:cNvSpPr txBox="1">
            <a:spLocks noChangeArrowheads="1"/>
          </p:cNvSpPr>
          <p:nvPr userDrawn="1"/>
        </p:nvSpPr>
        <p:spPr bwMode="auto">
          <a:xfrm>
            <a:off x="9484206" y="530226"/>
            <a:ext cx="1513417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chemeClr val="tx1"/>
                </a:solidFill>
                <a:latin typeface="Arial" charset="0"/>
                <a:ea typeface="ヒラギノ角ゴ Pro W3" charset="0"/>
              </a:rPr>
              <a:t>National Aeronautics and</a:t>
            </a:r>
            <a:br>
              <a:rPr lang="en-US" sz="600" dirty="0">
                <a:solidFill>
                  <a:schemeClr val="tx1"/>
                </a:solidFill>
                <a:latin typeface="Arial" charset="0"/>
                <a:ea typeface="ヒラギノ角ゴ Pro W3" charset="0"/>
              </a:rPr>
            </a:br>
            <a:r>
              <a:rPr lang="en-US" sz="600" dirty="0">
                <a:solidFill>
                  <a:schemeClr val="tx1"/>
                </a:solidFill>
                <a:latin typeface="Arial" charset="0"/>
                <a:ea typeface="ヒラギノ角ゴ Pro W3" charset="0"/>
              </a:rPr>
              <a:t>Space Administration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 flipV="1">
            <a:off x="11025139" y="279400"/>
            <a:ext cx="0" cy="731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162"/>
          <p:cNvSpPr>
            <a:spLocks noGrp="1" noChangeArrowheads="1"/>
          </p:cNvSpPr>
          <p:nvPr>
            <p:ph type="ctrTitle"/>
          </p:nvPr>
        </p:nvSpPr>
        <p:spPr>
          <a:xfrm>
            <a:off x="611718" y="229291"/>
            <a:ext cx="6487582" cy="964509"/>
          </a:xfrm>
          <a:ln>
            <a:noFill/>
          </a:ln>
        </p:spPr>
        <p:txBody>
          <a:bodyPr/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63"/>
          <p:cNvSpPr>
            <a:spLocks noGrp="1" noChangeArrowheads="1"/>
          </p:cNvSpPr>
          <p:nvPr>
            <p:ph type="subTitle" idx="1"/>
          </p:nvPr>
        </p:nvSpPr>
        <p:spPr>
          <a:xfrm>
            <a:off x="611718" y="6241964"/>
            <a:ext cx="6489700" cy="616036"/>
          </a:xfrm>
          <a:ln>
            <a:noFill/>
          </a:ln>
        </p:spPr>
        <p:txBody>
          <a:bodyPr anchor="ctr"/>
          <a:lstStyle>
            <a:lvl1pPr>
              <a:buNone/>
              <a:defRPr sz="1600" b="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3105" y="361955"/>
            <a:ext cx="715837" cy="59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Title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>
          <a:xfrm>
            <a:off x="67734" y="6631306"/>
            <a:ext cx="1428751" cy="2038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DD-MM-YYY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909F-F4DB-6C43-A253-C502151AEF0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80005" y="993808"/>
            <a:ext cx="5926799" cy="2607490"/>
          </a:xfrm>
        </p:spPr>
        <p:txBody>
          <a:bodyPr/>
          <a:lstStyle>
            <a:lvl1pPr marL="168275" indent="-168275">
              <a:defRPr sz="1400" b="1"/>
            </a:lvl1pPr>
            <a:lvl2pPr marL="342900" indent="-173038">
              <a:defRPr sz="1200"/>
            </a:lvl2pPr>
            <a:lvl3pPr marL="574675" indent="-168275">
              <a:defRPr sz="1100"/>
            </a:lvl3pPr>
            <a:lvl4pPr marL="798513" indent="-165100">
              <a:defRPr sz="1050"/>
            </a:lvl4pPr>
            <a:lvl5pPr marL="1030288" indent="-168275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2" name="Straight Connector 21"/>
          <p:cNvCxnSpPr>
            <a:endCxn id="21" idx="2"/>
          </p:cNvCxnSpPr>
          <p:nvPr userDrawn="1"/>
        </p:nvCxnSpPr>
        <p:spPr bwMode="auto">
          <a:xfrm flipV="1">
            <a:off x="1" y="3601298"/>
            <a:ext cx="3043404" cy="70272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</p:cxnSp>
      <p:cxnSp>
        <p:nvCxnSpPr>
          <p:cNvPr id="23" name="Straight Connector 22"/>
          <p:cNvCxnSpPr/>
          <p:nvPr userDrawn="1"/>
        </p:nvCxnSpPr>
        <p:spPr bwMode="auto">
          <a:xfrm>
            <a:off x="0" y="3668631"/>
            <a:ext cx="121920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</p:cxnSp>
      <p:cxnSp>
        <p:nvCxnSpPr>
          <p:cNvPr id="24" name="Straight Connector 23"/>
          <p:cNvCxnSpPr/>
          <p:nvPr userDrawn="1"/>
        </p:nvCxnSpPr>
        <p:spPr bwMode="auto">
          <a:xfrm>
            <a:off x="6100233" y="854630"/>
            <a:ext cx="0" cy="5531379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</p:cxnSp>
      <p:sp>
        <p:nvSpPr>
          <p:cNvPr id="25" name="Content Placeholder 2"/>
          <p:cNvSpPr>
            <a:spLocks noGrp="1"/>
          </p:cNvSpPr>
          <p:nvPr>
            <p:ph idx="16"/>
          </p:nvPr>
        </p:nvSpPr>
        <p:spPr>
          <a:xfrm>
            <a:off x="80847" y="3750032"/>
            <a:ext cx="5926799" cy="2607490"/>
          </a:xfrm>
        </p:spPr>
        <p:txBody>
          <a:bodyPr/>
          <a:lstStyle>
            <a:lvl1pPr marL="168275" indent="-168275">
              <a:defRPr sz="1400" b="1"/>
            </a:lvl1pPr>
            <a:lvl2pPr marL="342900" indent="-173038">
              <a:defRPr sz="1200"/>
            </a:lvl2pPr>
            <a:lvl3pPr marL="574675" indent="-168275">
              <a:defRPr sz="1100"/>
            </a:lvl3pPr>
            <a:lvl4pPr marL="798513" indent="-165100">
              <a:defRPr sz="1050"/>
            </a:lvl4pPr>
            <a:lvl5pPr marL="1030288" indent="-168275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7"/>
          </p:nvPr>
        </p:nvSpPr>
        <p:spPr>
          <a:xfrm>
            <a:off x="6211949" y="993809"/>
            <a:ext cx="5926799" cy="2608132"/>
          </a:xfrm>
        </p:spPr>
        <p:txBody>
          <a:bodyPr/>
          <a:lstStyle>
            <a:lvl1pPr marL="168275" indent="-168275">
              <a:defRPr sz="1400" b="1"/>
            </a:lvl1pPr>
            <a:lvl2pPr marL="342900" indent="-173038">
              <a:defRPr sz="1200"/>
            </a:lvl2pPr>
            <a:lvl3pPr marL="574675" indent="-168275">
              <a:defRPr sz="1100"/>
            </a:lvl3pPr>
            <a:lvl4pPr marL="798513" indent="-165100">
              <a:defRPr sz="1050"/>
            </a:lvl4pPr>
            <a:lvl5pPr marL="1030288" indent="-168275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8"/>
          </p:nvPr>
        </p:nvSpPr>
        <p:spPr>
          <a:xfrm>
            <a:off x="6211949" y="3750032"/>
            <a:ext cx="5926799" cy="2607490"/>
          </a:xfrm>
        </p:spPr>
        <p:txBody>
          <a:bodyPr/>
          <a:lstStyle>
            <a:lvl1pPr marL="168275" indent="-168275">
              <a:defRPr sz="1400" b="1"/>
            </a:lvl1pPr>
            <a:lvl2pPr marL="342900" indent="-173038">
              <a:defRPr sz="1200"/>
            </a:lvl2pPr>
            <a:lvl3pPr marL="574675" indent="-168275">
              <a:defRPr sz="1100"/>
            </a:lvl3pPr>
            <a:lvl4pPr marL="798513" indent="-165100">
              <a:defRPr sz="1050"/>
            </a:lvl4pPr>
            <a:lvl5pPr marL="1030288" indent="-168275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825" y="163629"/>
            <a:ext cx="6242896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223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07200" y="533404"/>
            <a:ext cx="5181600" cy="45720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-128"/>
              </a:rPr>
              <a:t>Biospecimen Culling Plan</a:t>
            </a:r>
          </a:p>
        </p:txBody>
      </p:sp>
      <p:pic>
        <p:nvPicPr>
          <p:cNvPr id="10" name="Picture 38" descr="nasa_logo_smal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7" y="228600"/>
            <a:ext cx="762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7059084" y="381001"/>
            <a:ext cx="50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Biospecimen Culling</a:t>
            </a:r>
            <a:endParaRPr lang="en-US" sz="2400" b="1" baseline="0" dirty="0">
              <a:solidFill>
                <a:schemeClr val="bg1"/>
              </a:solidFill>
            </a:endParaRPr>
          </a:p>
        </p:txBody>
      </p:sp>
      <p:pic>
        <p:nvPicPr>
          <p:cNvPr id="14" name="Picture 7" descr="top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817" y="-33866"/>
            <a:ext cx="12228844" cy="1174751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67" descr="NASA insignia RGB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4984" y="159440"/>
            <a:ext cx="958459" cy="79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ISS LOGO v7 transparent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6" y="32139"/>
            <a:ext cx="958460" cy="95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1700933" y="6086158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DD0E2C7-EFE0-8E44-A12D-7C37BE6CBC82}" type="slidenum">
              <a:rPr lang="en-US" sz="2400" smtClean="0"/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9848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828800"/>
            <a:ext cx="11277600" cy="4648200"/>
          </a:xfrm>
          <a:prstGeom prst="rect">
            <a:avLst/>
          </a:prstGeom>
        </p:spPr>
        <p:txBody>
          <a:bodyPr vert="horz"/>
          <a:lstStyle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1143000"/>
            <a:ext cx="11480800" cy="609600"/>
          </a:xfrm>
          <a:prstGeom prst="rect">
            <a:avLst/>
          </a:prstGeom>
        </p:spPr>
        <p:txBody>
          <a:bodyPr vert="horz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38" descr="nasa_logo_smal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7" y="228600"/>
            <a:ext cx="762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7059084" y="381001"/>
            <a:ext cx="50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Biospecimen Culling</a:t>
            </a:r>
            <a:endParaRPr lang="en-US" sz="2400" b="1" baseline="0" dirty="0">
              <a:solidFill>
                <a:schemeClr val="bg1"/>
              </a:solidFill>
            </a:endParaRPr>
          </a:p>
        </p:txBody>
      </p:sp>
      <p:pic>
        <p:nvPicPr>
          <p:cNvPr id="14" name="Picture 7" descr="top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817" y="-33866"/>
            <a:ext cx="12228844" cy="1174751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67" descr="NASA insignia RGB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4984" y="159440"/>
            <a:ext cx="958459" cy="79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ISS LOGO v7 transparent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6" y="32139"/>
            <a:ext cx="958460" cy="95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11700933" y="6086158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DD0E2C7-EFE0-8E44-A12D-7C37BE6CBC82}" type="slidenum">
              <a:rPr lang="en-US" sz="2400" smtClean="0"/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3601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66800"/>
            <a:ext cx="10566400" cy="838200"/>
          </a:xfrm>
          <a:prstGeom prst="rect">
            <a:avLst/>
          </a:prstGeom>
        </p:spPr>
        <p:txBody>
          <a:bodyPr/>
          <a:lstStyle>
            <a:lvl1pPr>
              <a:defRPr sz="34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7400"/>
            <a:ext cx="10566400" cy="4495800"/>
          </a:xfrm>
          <a:prstGeom prst="rect">
            <a:avLst/>
          </a:prstGeom>
        </p:spPr>
        <p:txBody>
          <a:bodyPr/>
          <a:lstStyle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38" descr="nasa_logo_smal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7" y="228600"/>
            <a:ext cx="762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7059084" y="381001"/>
            <a:ext cx="50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Biospecimen Culling</a:t>
            </a:r>
            <a:endParaRPr lang="en-US" sz="2400" b="1" baseline="0" dirty="0">
              <a:solidFill>
                <a:schemeClr val="bg1"/>
              </a:solidFill>
            </a:endParaRPr>
          </a:p>
        </p:txBody>
      </p:sp>
      <p:pic>
        <p:nvPicPr>
          <p:cNvPr id="7" name="Picture 7" descr="top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817" y="-33866"/>
            <a:ext cx="12228844" cy="1174751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67" descr="NASA insignia RGB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4984" y="159440"/>
            <a:ext cx="958459" cy="79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ISS LOGO v7 transparent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6" y="32139"/>
            <a:ext cx="958460" cy="95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1700933" y="6086158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DD0E2C7-EFE0-8E44-A12D-7C37BE6CBC82}" type="slidenum">
              <a:rPr lang="en-US" sz="2400" smtClean="0"/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5533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38" descr="nasa_logo_smal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7" y="228600"/>
            <a:ext cx="762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7059084" y="381001"/>
            <a:ext cx="50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Biospecimen Culling</a:t>
            </a:r>
            <a:endParaRPr lang="en-US" sz="2400" b="1" baseline="0" dirty="0">
              <a:solidFill>
                <a:schemeClr val="bg1"/>
              </a:solidFill>
            </a:endParaRPr>
          </a:p>
        </p:txBody>
      </p:sp>
      <p:pic>
        <p:nvPicPr>
          <p:cNvPr id="13" name="Picture 7" descr="top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817" y="-33866"/>
            <a:ext cx="12228844" cy="1174751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67" descr="NASA insignia RGB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4984" y="159440"/>
            <a:ext cx="958459" cy="79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ISS LOGO v7 transparent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6" y="32139"/>
            <a:ext cx="958460" cy="95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1700933" y="6086158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DD0E2C7-EFE0-8E44-A12D-7C37BE6CBC82}" type="slidenum">
              <a:rPr lang="en-US" sz="2400" smtClean="0"/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9269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114300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43001"/>
            <a:ext cx="6815667" cy="498316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2438401"/>
            <a:ext cx="4011084" cy="3687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07200" y="533404"/>
            <a:ext cx="5181600" cy="45720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-128"/>
              </a:rPr>
              <a:t>Your Project Name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059084" y="381001"/>
            <a:ext cx="50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Biospecimen Culling</a:t>
            </a:r>
            <a:endParaRPr lang="en-US" sz="2400" b="1" baseline="0" dirty="0">
              <a:solidFill>
                <a:schemeClr val="bg1"/>
              </a:solidFill>
            </a:endParaRPr>
          </a:p>
        </p:txBody>
      </p:sp>
      <p:pic>
        <p:nvPicPr>
          <p:cNvPr id="15" name="Picture 7" descr="top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4817" y="-33866"/>
            <a:ext cx="12228844" cy="1174751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7" descr="NASA insignia RG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4984" y="159440"/>
            <a:ext cx="958459" cy="79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ISS LOGO v7 transparent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6" y="32139"/>
            <a:ext cx="958460" cy="95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1700933" y="6086158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DD0E2C7-EFE0-8E44-A12D-7C37BE6CBC82}" type="slidenum">
              <a:rPr lang="en-US" sz="2400" smtClean="0"/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1263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9600" y="2286000"/>
            <a:ext cx="5994400" cy="2362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1700933" y="6086158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DD0E2C7-EFE0-8E44-A12D-7C37BE6CBC82}" type="slidenum">
              <a:rPr lang="en-US" sz="2400" smtClean="0"/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87075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C384-89D6-8141-B091-9776852F31EF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3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F7C70-D67C-EC44-B347-AD63B26EA15E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634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59103-A4D9-2148-B8FF-FB5AD7389610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420707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AF6B-D50A-2B47-B1C7-FB734DCC6A7F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403437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C988F-EB4A-BE44-AF14-2A0304D0A605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81457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3B023-8F15-D34F-A93F-070D1A5772D3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60346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67F2-37DA-4212-916D-79900C416116}" type="slidenum">
              <a:rPr lang="en-US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21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0" y="381000"/>
            <a:ext cx="111760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752600"/>
            <a:ext cx="54864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752600"/>
            <a:ext cx="54864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305300"/>
            <a:ext cx="54864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4305300"/>
            <a:ext cx="54864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898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12192000" cy="846138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282262" y="103188"/>
            <a:ext cx="980272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03301"/>
            <a:ext cx="10972800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81212BE-DDED-794D-9DBD-821C8354EFEA}" type="slidenum">
              <a:rPr lang="en-US" altLang="x-none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x-none" dirty="0">
              <a:ea typeface="ＭＳ Ｐゴシック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200">
                <a:solidFill>
                  <a:srgbClr val="FF0000"/>
                </a:solidFill>
                <a:latin typeface="Arial" charset="0"/>
                <a:ea typeface="MS PGothic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0886" y="118347"/>
            <a:ext cx="715837" cy="592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52ED14-5F47-4542-86DD-19054FC18CB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121759"/>
            <a:ext cx="1077231" cy="602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5" y="103188"/>
            <a:ext cx="700480" cy="6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0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Arial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177800" indent="-177800" algn="l" defTabSz="457200" rtl="0" eaLnBrk="0" fontAlgn="base" hangingPunct="0">
        <a:spcBef>
          <a:spcPts val="0"/>
        </a:spcBef>
        <a:spcAft>
          <a:spcPts val="600"/>
        </a:spcAft>
        <a:buFont typeface="Arial" charset="0"/>
        <a:buChar char="•"/>
        <a:defRPr b="1" kern="1200">
          <a:solidFill>
            <a:schemeClr val="tx1"/>
          </a:solidFill>
          <a:latin typeface="Arial"/>
          <a:ea typeface="ヒラギノ角ゴ Pro W3" charset="-128"/>
          <a:cs typeface="Arial"/>
        </a:defRPr>
      </a:lvl1pPr>
      <a:lvl2pPr marL="685800" indent="-228600" algn="l" defTabSz="457200" rtl="0" eaLnBrk="0" fontAlgn="base" hangingPunct="0">
        <a:spcBef>
          <a:spcPts val="0"/>
        </a:spcBef>
        <a:spcAft>
          <a:spcPts val="6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2pPr>
      <a:lvl3pPr marL="1143000" indent="-228600" algn="l" defTabSz="457200" rtl="0" eaLnBrk="0" fontAlgn="base" hangingPunct="0">
        <a:spcBef>
          <a:spcPts val="0"/>
        </a:spcBef>
        <a:spcAft>
          <a:spcPts val="6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ts val="0"/>
        </a:spcBef>
        <a:spcAft>
          <a:spcPts val="6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057400" indent="-228600" algn="l" defTabSz="457200" rtl="0" eaLnBrk="0" fontAlgn="base" hangingPunct="0">
        <a:spcBef>
          <a:spcPts val="0"/>
        </a:spcBef>
        <a:spcAft>
          <a:spcPts val="600"/>
        </a:spcAft>
        <a:buFont typeface="Arial" charset="0"/>
        <a:buChar char="»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p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-14817" y="-33866"/>
            <a:ext cx="12228844" cy="1174751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67" descr="NASA insignia RGB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4984" y="159440"/>
            <a:ext cx="958459" cy="79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ISS LOGO v7 transparent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6" y="32139"/>
            <a:ext cx="958460" cy="95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1700933" y="6086158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DD0E2C7-EFE0-8E44-A12D-7C37BE6CBC82}" type="slidenum">
              <a:rPr lang="en-US" sz="2400" smtClean="0"/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571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33">
          <a:solidFill>
            <a:srgbClr val="333399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33">
          <a:solidFill>
            <a:srgbClr val="333399"/>
          </a:solidFill>
          <a:latin typeface="Helvetica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33">
          <a:solidFill>
            <a:srgbClr val="333399"/>
          </a:solidFill>
          <a:latin typeface="Helvetica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33">
          <a:solidFill>
            <a:srgbClr val="333399"/>
          </a:solidFill>
          <a:latin typeface="Helvetica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33">
          <a:solidFill>
            <a:srgbClr val="333399"/>
          </a:solidFill>
          <a:latin typeface="Helvetica" charset="0"/>
          <a:ea typeface="MS PGothic" pitchFamily="34" charset="-128"/>
          <a:cs typeface="ＭＳ Ｐゴシック" charset="-128"/>
        </a:defRPr>
      </a:lvl5pPr>
      <a:lvl6pPr marL="609585" algn="l" rtl="0" eaLnBrk="0" fontAlgn="base" hangingPunct="0">
        <a:spcBef>
          <a:spcPct val="0"/>
        </a:spcBef>
        <a:spcAft>
          <a:spcPct val="0"/>
        </a:spcAft>
        <a:defRPr sz="4133">
          <a:solidFill>
            <a:srgbClr val="333399"/>
          </a:solidFill>
          <a:latin typeface="Helvetica" charset="0"/>
        </a:defRPr>
      </a:lvl6pPr>
      <a:lvl7pPr marL="1219170" algn="l" rtl="0" eaLnBrk="0" fontAlgn="base" hangingPunct="0">
        <a:spcBef>
          <a:spcPct val="0"/>
        </a:spcBef>
        <a:spcAft>
          <a:spcPct val="0"/>
        </a:spcAft>
        <a:defRPr sz="4133">
          <a:solidFill>
            <a:srgbClr val="333399"/>
          </a:solidFill>
          <a:latin typeface="Helvetica" charset="0"/>
        </a:defRPr>
      </a:lvl7pPr>
      <a:lvl8pPr marL="1828754" algn="l" rtl="0" eaLnBrk="0" fontAlgn="base" hangingPunct="0">
        <a:spcBef>
          <a:spcPct val="0"/>
        </a:spcBef>
        <a:spcAft>
          <a:spcPct val="0"/>
        </a:spcAft>
        <a:defRPr sz="4133">
          <a:solidFill>
            <a:srgbClr val="333399"/>
          </a:solidFill>
          <a:latin typeface="Helvetica" charset="0"/>
        </a:defRPr>
      </a:lvl8pPr>
      <a:lvl9pPr marL="2438339" algn="l" rtl="0" eaLnBrk="0" fontAlgn="base" hangingPunct="0">
        <a:spcBef>
          <a:spcPct val="0"/>
        </a:spcBef>
        <a:spcAft>
          <a:spcPct val="0"/>
        </a:spcAft>
        <a:defRPr sz="4133">
          <a:solidFill>
            <a:srgbClr val="333399"/>
          </a:solidFill>
          <a:latin typeface="Helvetica" charset="0"/>
        </a:defRPr>
      </a:lvl9pPr>
    </p:titleStyle>
    <p:bodyStyle>
      <a:lvl1pPr marL="457189" indent="-457189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sz="2133" b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990575" indent="-380990" algn="l" rtl="0" eaLnBrk="0" fontAlgn="base" hangingPunct="0"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523962" indent="-304792" algn="l" rtl="0" eaLnBrk="0" fontAlgn="base" hangingPunct="0">
        <a:spcBef>
          <a:spcPct val="30000"/>
        </a:spcBef>
        <a:spcAft>
          <a:spcPct val="0"/>
        </a:spcAft>
        <a:buChar char="•"/>
        <a:defRPr sz="1733" b="1">
          <a:solidFill>
            <a:srgbClr val="333399"/>
          </a:solidFill>
          <a:latin typeface="+mn-lt"/>
          <a:ea typeface="MS PGothic" pitchFamily="34" charset="-128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Times" charset="0"/>
          <a:ea typeface="MS PGothic" pitchFamily="34" charset="-128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Times" charset="0"/>
          <a:ea typeface="MS PGothic" pitchFamily="34" charset="-128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Times" charset="0"/>
          <a:ea typeface="ＭＳ Ｐゴシック" charset="-128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Times" charset="0"/>
          <a:ea typeface="ＭＳ Ｐゴシック" charset="-128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Times" charset="0"/>
          <a:ea typeface="ＭＳ Ｐゴシック" charset="-128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Times" charset="0"/>
          <a:ea typeface="ＭＳ Ｐゴシック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jpg"/><Relationship Id="rId5" Type="http://schemas.openxmlformats.org/officeDocument/2006/relationships/image" Target="../media/image53.JPG"/><Relationship Id="rId10" Type="http://schemas.openxmlformats.org/officeDocument/2006/relationships/image" Target="../media/image58.pn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ntrs.nasa.gov/search.jsp?R=20180007171" TargetMode="External"/><Relationship Id="rId13" Type="http://schemas.openxmlformats.org/officeDocument/2006/relationships/hyperlink" Target="https://microbiomejournal.biomedcentral.com/articles/10.1186/s40168-019-0724-4" TargetMode="External"/><Relationship Id="rId18" Type="http://schemas.openxmlformats.org/officeDocument/2006/relationships/hyperlink" Target="https://easychair.org/publications/paper/9fnJ" TargetMode="External"/><Relationship Id="rId3" Type="http://schemas.openxmlformats.org/officeDocument/2006/relationships/hyperlink" Target="https://www.ncbi.nlm.nih.gov/pmc/articles/PMC5736159/" TargetMode="External"/><Relationship Id="rId7" Type="http://schemas.openxmlformats.org/officeDocument/2006/relationships/hyperlink" Target="https://www.nature.com/articles/s41598-018-32818-z" TargetMode="External"/><Relationship Id="rId12" Type="http://schemas.openxmlformats.org/officeDocument/2006/relationships/hyperlink" Target="https://www.nature.com/articles/s41526-018-0061-0" TargetMode="External"/><Relationship Id="rId17" Type="http://schemas.openxmlformats.org/officeDocument/2006/relationships/hyperlink" Target="https://www.ncbi.nlm.nih.gov/pubmed/32045996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frontiersin.org/articles/10.3389/fpls.2020.00147/fu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ure.com/articles/s41598-018-22613-1" TargetMode="External"/><Relationship Id="rId11" Type="http://schemas.openxmlformats.org/officeDocument/2006/relationships/hyperlink" Target="https://www.mdpi.com/1422-0067/20/3/661/htm" TargetMode="External"/><Relationship Id="rId5" Type="http://schemas.openxmlformats.org/officeDocument/2006/relationships/hyperlink" Target="http://www.rrjournal.org/doi/abs/10.1667/RR15062.1" TargetMode="External"/><Relationship Id="rId15" Type="http://schemas.openxmlformats.org/officeDocument/2006/relationships/hyperlink" Target="https://www.ncbi.nlm.nih.gov/pmc/articles/PMC6915713/" TargetMode="External"/><Relationship Id="rId10" Type="http://schemas.openxmlformats.org/officeDocument/2006/relationships/hyperlink" Target="https://www.jove.com/video/58447/exploring-effects-spaceflight-on-mouse-physiology-using-open-access" TargetMode="External"/><Relationship Id="rId19" Type="http://schemas.openxmlformats.org/officeDocument/2006/relationships/hyperlink" Target="https://www.ncbi.nlm.nih.gov/pubmed/31844325" TargetMode="External"/><Relationship Id="rId4" Type="http://schemas.openxmlformats.org/officeDocument/2006/relationships/hyperlink" Target="https://journals.plos.org/plosone/article?id=10.1371/journal.pone.0199621" TargetMode="External"/><Relationship Id="rId9" Type="http://schemas.openxmlformats.org/officeDocument/2006/relationships/hyperlink" Target="https://www.ncbi.nlm.nih.gov/pmc/articles/PMC6371294/" TargetMode="External"/><Relationship Id="rId14" Type="http://schemas.openxmlformats.org/officeDocument/2006/relationships/hyperlink" Target="https://www.mdpi.com/1422-0067/20/17/409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hyperlink" Target="https://www.chemiphase.co.uk/blog/chemiphase-updated-website-goes-liv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hemiphase.co.uk/blog/chemiphase-updated-website-goes-live/" TargetMode="Externa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717" y="229291"/>
            <a:ext cx="8640348" cy="964509"/>
          </a:xfrm>
        </p:spPr>
        <p:txBody>
          <a:bodyPr/>
          <a:lstStyle/>
          <a:p>
            <a:r>
              <a:rPr lang="en-US" dirty="0" err="1"/>
              <a:t>GeneLab</a:t>
            </a:r>
            <a:r>
              <a:rPr lang="en-US"/>
              <a:t> : The NASA Systems Biology Platform for Space Omics Repository, Analysis and Visualization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08396" y="2359207"/>
            <a:ext cx="3955116" cy="96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charset="-128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charset="-128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charset="-128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charset="-128"/>
                <a:cs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Sylvain V. Costes, PhD</a:t>
            </a:r>
          </a:p>
          <a:p>
            <a:r>
              <a:rPr lang="en-US" sz="2000" dirty="0">
                <a:solidFill>
                  <a:schemeClr val="bg1"/>
                </a:solidFill>
              </a:rPr>
              <a:t>GeneLab Project </a:t>
            </a:r>
            <a:r>
              <a:rPr lang="en-US" sz="2000" dirty="0" smtClean="0">
                <a:solidFill>
                  <a:schemeClr val="bg1"/>
                </a:solidFill>
              </a:rPr>
              <a:t>Manager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11" y="1335800"/>
            <a:ext cx="4997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To enable scientific discovery and space exploration through multi-omics data-driven research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8" y="3323716"/>
            <a:ext cx="3027221" cy="302310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66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to be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GLDS-80: Response of mammary tissue to high-LET HZE particle (Silicon ions) radiation or low-LET gamma-rays  </a:t>
            </a:r>
            <a:endParaRPr lang="en-US" b="0" dirty="0" smtClean="0"/>
          </a:p>
          <a:p>
            <a:r>
              <a:rPr lang="en-US" b="0" dirty="0" smtClean="0"/>
              <a:t>GLDS-104: Rodent Research-1 (RR1) NASA Validation Flight: Mouse soleus muscle transcriptomic and </a:t>
            </a:r>
            <a:r>
              <a:rPr lang="en-US" b="0" dirty="0" err="1" smtClean="0"/>
              <a:t>epigenomic</a:t>
            </a:r>
            <a:r>
              <a:rPr lang="en-US" b="0" dirty="0" smtClean="0"/>
              <a:t> data</a:t>
            </a:r>
          </a:p>
          <a:p>
            <a:r>
              <a:rPr lang="en-US" b="0" dirty="0" smtClean="0"/>
              <a:t>GLDS-120: Genetic Dissection of the Spaceflight Transcriptome Responses in Plants: are some responses unnecessary?</a:t>
            </a:r>
          </a:p>
          <a:p>
            <a:r>
              <a:rPr lang="en-US" b="0" dirty="0"/>
              <a:t>GLDS-4: Microarray Analysis of Space-flown Murine Thymus </a:t>
            </a:r>
            <a:r>
              <a:rPr lang="en-US" b="0" dirty="0" smtClean="0"/>
              <a:t>Tissue (DOI example)</a:t>
            </a:r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7C384-89D6-8141-B091-9776852F31EF}" type="slidenum">
              <a:rPr lang="en-US" altLang="x-none" smtClean="0"/>
              <a:pPr>
                <a:defRPr/>
              </a:pPr>
              <a:t>10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9156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33C526-8374-E144-987B-01CF90CE5771}"/>
              </a:ext>
            </a:extLst>
          </p:cNvPr>
          <p:cNvSpPr txBox="1"/>
          <p:nvPr/>
        </p:nvSpPr>
        <p:spPr>
          <a:xfrm>
            <a:off x="-553916" y="2208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GeneLab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Demo: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genelab.nasa.gov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961" y="852992"/>
            <a:ext cx="9619465" cy="600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00ECE9-DF34-C44F-9BE4-17C4B822D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2341"/>
            <a:ext cx="12192000" cy="55941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0BBDAE-5559-0C49-A5B6-3962F05B6F64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GeneLab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Environmental Data</a:t>
            </a:r>
          </a:p>
        </p:txBody>
      </p:sp>
    </p:spTree>
    <p:extLst>
      <p:ext uri="{BB962C8B-B14F-4D97-AF65-F5344CB8AC3E}">
        <p14:creationId xmlns:p14="http://schemas.microsoft.com/office/powerpoint/2010/main" val="5499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36DEB5-65C2-4DE1-B6BC-AA7A2260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055" y="152400"/>
            <a:ext cx="9302260" cy="609600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rgbClr val="FFFFFF"/>
                </a:solidFill>
              </a:rPr>
              <a:t>Actual Cosmic radiation doses in </a:t>
            </a:r>
            <a:r>
              <a:rPr lang="en-US" altLang="en-US" dirty="0" err="1" smtClean="0">
                <a:solidFill>
                  <a:srgbClr val="FFFFFF"/>
                </a:solidFill>
              </a:rPr>
              <a:t>GeneLab</a:t>
            </a:r>
            <a:r>
              <a:rPr lang="en-US" altLang="en-US" dirty="0" smtClean="0">
                <a:solidFill>
                  <a:srgbClr val="FFFFFF"/>
                </a:solidFill>
              </a:rPr>
              <a:t> dataset </a:t>
            </a:r>
            <a:r>
              <a:rPr lang="en-US" altLang="en-US" sz="2000" dirty="0" smtClean="0">
                <a:solidFill>
                  <a:srgbClr val="FFFFFF"/>
                </a:solidFill>
              </a:rPr>
              <a:t>(typically low dose, low dose rate and large uncertainties)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8CA85B-8003-4C8C-ACC6-A595B41C95CA}"/>
              </a:ext>
            </a:extLst>
          </p:cNvPr>
          <p:cNvSpPr txBox="1"/>
          <p:nvPr/>
        </p:nvSpPr>
        <p:spPr>
          <a:xfrm>
            <a:off x="76201" y="5930148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Beheshti et al., Radiation Research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93" y="4598377"/>
            <a:ext cx="2600100" cy="1724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816" y="4598377"/>
            <a:ext cx="2600099" cy="1724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2617" y="6488668"/>
            <a:ext cx="5197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STS</a:t>
            </a:r>
            <a:r>
              <a:rPr lang="en-US" dirty="0" smtClean="0"/>
              <a:t> = Space </a:t>
            </a:r>
            <a:r>
              <a:rPr lang="en-US" dirty="0"/>
              <a:t>Transportation </a:t>
            </a:r>
            <a:r>
              <a:rPr lang="en-US" dirty="0" smtClean="0"/>
              <a:t>System (Shuttle Program)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12677" y="1121239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Abs Dose Rate </a:t>
            </a:r>
          </a:p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 err="1">
                <a:latin typeface="Arial"/>
                <a:cs typeface="Arial"/>
              </a:rPr>
              <a:t>mGy</a:t>
            </a:r>
            <a:r>
              <a:rPr lang="en-US" dirty="0">
                <a:latin typeface="Arial"/>
                <a:cs typeface="Arial"/>
              </a:rPr>
              <a:t>/day)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7541607" y="2002063"/>
          <a:ext cx="3542632" cy="19683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29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2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DLOC1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DLOC2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DLOC3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93">
                <a:tc>
                  <a:txBody>
                    <a:bodyPr/>
                    <a:lstStyle/>
                    <a:p>
                      <a:r>
                        <a:rPr lang="en-US" dirty="0" smtClean="0"/>
                        <a:t>STS-126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93">
                <a:tc>
                  <a:txBody>
                    <a:bodyPr/>
                    <a:lstStyle/>
                    <a:p>
                      <a:r>
                        <a:rPr lang="en-US" dirty="0" smtClean="0"/>
                        <a:t>STS-131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193">
                <a:tc>
                  <a:txBody>
                    <a:bodyPr/>
                    <a:lstStyle/>
                    <a:p>
                      <a:r>
                        <a:rPr lang="en-US" dirty="0" smtClean="0"/>
                        <a:t>STS-135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32" y="1012743"/>
            <a:ext cx="5935318" cy="491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634" y="909167"/>
            <a:ext cx="8260080" cy="56845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2450" y="8734"/>
            <a:ext cx="9802721" cy="742950"/>
          </a:xfrm>
        </p:spPr>
        <p:txBody>
          <a:bodyPr/>
          <a:lstStyle/>
          <a:p>
            <a:pPr algn="ctr"/>
            <a:r>
              <a:rPr lang="en-US" dirty="0"/>
              <a:t>GeneLab Analysis Working Groups (AWGs): Inspiration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05768" y="6593687"/>
            <a:ext cx="419100" cy="15287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342900" rtl="0" eaLnBrk="1" fontAlgn="auto" latinLnBrk="0" hangingPunct="1">
              <a:spcBef>
                <a:spcPts val="0"/>
              </a:spcBef>
              <a:spcAft>
                <a:spcPts val="0"/>
              </a:spcAft>
              <a:defRPr sz="825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7172AEC-803B-EE40-A019-3F100C219DD6}" type="slidenum">
              <a:rPr lang="en-US" smtClean="0">
                <a:solidFill>
                  <a:prstClr val="black"/>
                </a:solidFill>
                <a:latin typeface="Arial"/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444" y="883001"/>
            <a:ext cx="4068665" cy="24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b="1" dirty="0" smtClean="0"/>
              <a:t>Created on January 2018 – Kick off meeting at IWS HRP meeting in Galveston TX</a:t>
            </a:r>
          </a:p>
          <a:p>
            <a:endParaRPr lang="en-US" sz="1350" b="1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 smtClean="0"/>
              <a:t>Modeled </a:t>
            </a:r>
            <a:r>
              <a:rPr lang="en-US" sz="1350" b="1" dirty="0"/>
              <a:t>on the NIH TCGA Analysis Working Groups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/>
              <a:t>Analyze a single type of cancer across all TCGA platforms and publish comprehensive analyses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/>
              <a:t>Have generated very high profile publications</a:t>
            </a:r>
          </a:p>
          <a:p>
            <a:endParaRPr lang="en-US" sz="1350" dirty="0"/>
          </a:p>
          <a:p>
            <a:endParaRPr lang="en-US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060" y="2764854"/>
            <a:ext cx="28575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5060" y="4057277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cdc.gov</a:t>
            </a:r>
            <a:endParaRPr lang="en-US" sz="14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0" y="3150860"/>
            <a:ext cx="3769951" cy="11749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6697" y="4365054"/>
            <a:ext cx="2512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https://www.cov-irt.org/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16" y="4954334"/>
            <a:ext cx="3369061" cy="14998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63221" y="820026"/>
            <a:ext cx="3143131" cy="194482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b="1" u="sng" dirty="0"/>
              <a:t>Total AWG Members:</a:t>
            </a:r>
            <a:r>
              <a:rPr lang="en-US" sz="1500" b="1" dirty="0"/>
              <a:t>	</a:t>
            </a:r>
            <a:r>
              <a:rPr lang="en-US" b="1" dirty="0" smtClean="0"/>
              <a:t>~</a:t>
            </a:r>
            <a:r>
              <a:rPr lang="en-US" b="1" dirty="0" smtClean="0"/>
              <a:t>120</a:t>
            </a:r>
            <a:endParaRPr lang="en-US" b="1" dirty="0"/>
          </a:p>
          <a:p>
            <a:pPr algn="ctr"/>
            <a:r>
              <a:rPr lang="en-US" sz="1350" dirty="0" smtClean="0"/>
              <a:t>Members are now the leads</a:t>
            </a:r>
            <a:endParaRPr lang="en-US" sz="1350" dirty="0"/>
          </a:p>
          <a:p>
            <a:pPr algn="ctr"/>
            <a:r>
              <a:rPr lang="en-US" sz="1238" b="1" u="sng" dirty="0"/>
              <a:t>AWG Members Per Group:</a:t>
            </a:r>
          </a:p>
          <a:p>
            <a:pPr algn="ctr"/>
            <a:r>
              <a:rPr lang="en-US" sz="1350" dirty="0"/>
              <a:t>Animal			</a:t>
            </a:r>
            <a:r>
              <a:rPr lang="en-US" sz="1350" dirty="0" smtClean="0"/>
              <a:t>30</a:t>
            </a:r>
            <a:endParaRPr lang="en-US" sz="1350" dirty="0"/>
          </a:p>
          <a:p>
            <a:pPr algn="ctr"/>
            <a:r>
              <a:rPr lang="en-US" sz="1350" dirty="0"/>
              <a:t>Multi-Omics/System Biology	</a:t>
            </a:r>
            <a:r>
              <a:rPr lang="en-US" sz="1350" dirty="0" smtClean="0"/>
              <a:t>45</a:t>
            </a:r>
            <a:endParaRPr lang="en-US" sz="1350" dirty="0"/>
          </a:p>
          <a:p>
            <a:pPr algn="ctr"/>
            <a:r>
              <a:rPr lang="en-US" sz="1350" dirty="0"/>
              <a:t>Plants			</a:t>
            </a:r>
            <a:r>
              <a:rPr lang="en-US" sz="1350" dirty="0" smtClean="0"/>
              <a:t>15</a:t>
            </a:r>
            <a:endParaRPr lang="en-US" sz="1350" dirty="0"/>
          </a:p>
          <a:p>
            <a:pPr algn="ctr"/>
            <a:r>
              <a:rPr lang="en-US" sz="1350" dirty="0"/>
              <a:t>Microbes			</a:t>
            </a:r>
            <a:r>
              <a:rPr lang="en-US" sz="1350" dirty="0" smtClean="0"/>
              <a:t>17</a:t>
            </a:r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900" i="1" dirty="0"/>
              <a:t>*Some members are in multiple groups</a:t>
            </a:r>
          </a:p>
        </p:txBody>
      </p:sp>
    </p:spTree>
    <p:extLst>
      <p:ext uri="{BB962C8B-B14F-4D97-AF65-F5344CB8AC3E}">
        <p14:creationId xmlns:p14="http://schemas.microsoft.com/office/powerpoint/2010/main" val="7746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064B1E1-CD69-41FE-835A-89CF84469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988" y="154830"/>
            <a:ext cx="8608583" cy="609600"/>
          </a:xfrm>
        </p:spPr>
        <p:txBody>
          <a:bodyPr/>
          <a:lstStyle/>
          <a:p>
            <a:pPr algn="ctr"/>
            <a:r>
              <a:rPr lang="en-US" dirty="0" smtClean="0"/>
              <a:t>Scientific Outreach Highlights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Letting the scientific community take the lead</a:t>
            </a:r>
          </a:p>
        </p:txBody>
      </p:sp>
      <p:pic>
        <p:nvPicPr>
          <p:cNvPr id="8" name="Picture 7" descr="IMG_1540.JPG">
            <a:extLst>
              <a:ext uri="{FF2B5EF4-FFF2-40B4-BE49-F238E27FC236}">
                <a16:creationId xmlns:a16="http://schemas.microsoft.com/office/drawing/2014/main" id="{E15660E0-9414-4349-B8B3-9EACD9E5C8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537" y="1135535"/>
            <a:ext cx="3908008" cy="1914687"/>
          </a:xfrm>
          <a:prstGeom prst="rect">
            <a:avLst/>
          </a:prstGeom>
        </p:spPr>
      </p:pic>
      <p:pic>
        <p:nvPicPr>
          <p:cNvPr id="9" name="Picture 8" descr="IMG_1534.JPG">
            <a:extLst>
              <a:ext uri="{FF2B5EF4-FFF2-40B4-BE49-F238E27FC236}">
                <a16:creationId xmlns:a16="http://schemas.microsoft.com/office/drawing/2014/main" id="{C1031A4A-4909-40A3-9CAB-4297B4FC15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4" t="4991" r="4490" b="25142"/>
          <a:stretch/>
        </p:blipFill>
        <p:spPr>
          <a:xfrm>
            <a:off x="2509816" y="1998335"/>
            <a:ext cx="1856036" cy="817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4835" y="2701734"/>
            <a:ext cx="3521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 Pre-ASGSR AWG Workshop (Nov 2019)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582" y="908036"/>
            <a:ext cx="3992055" cy="268665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31582" y="3274366"/>
            <a:ext cx="4811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2018 </a:t>
            </a:r>
            <a:r>
              <a:rPr lang="en-US" sz="1600" b="1" dirty="0" smtClean="0">
                <a:solidFill>
                  <a:schemeClr val="bg1"/>
                </a:solidFill>
              </a:rPr>
              <a:t>Summer </a:t>
            </a:r>
            <a:r>
              <a:rPr lang="en-US" sz="1600" b="1" dirty="0" smtClean="0">
                <a:solidFill>
                  <a:schemeClr val="bg1"/>
                </a:solidFill>
              </a:rPr>
              <a:t>Internship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3077BB-ECB9-A140-BACF-5FAF8B703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2299" y="3922424"/>
            <a:ext cx="1932818" cy="2577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4FA4D3-FE0B-484B-B353-01D0914D3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3787" y="3973977"/>
            <a:ext cx="2325857" cy="196464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672433" y="6454982"/>
            <a:ext cx="26731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2019 Summer Internship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4832" y="3450757"/>
            <a:ext cx="2537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/>
              <a:t>GeneLab</a:t>
            </a:r>
            <a:r>
              <a:rPr lang="en-US" sz="1400" b="1" dirty="0" smtClean="0"/>
              <a:t> for High School</a:t>
            </a:r>
          </a:p>
          <a:p>
            <a:pPr algn="ctr"/>
            <a:r>
              <a:rPr lang="en-US" sz="1400" b="1" dirty="0" smtClean="0"/>
              <a:t>(Tutorial + Tools)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5227" y="1677788"/>
            <a:ext cx="1989736" cy="52830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659367" y="2219225"/>
            <a:ext cx="2735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/>
              <a:t>GeneLab</a:t>
            </a:r>
            <a:r>
              <a:rPr lang="en-US" sz="1600" b="1" dirty="0" smtClean="0"/>
              <a:t> included in Bioinformatics curriculum of degree granting university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D4E734B-3285-2847-8067-F1ABE02FD6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537" y="5934947"/>
            <a:ext cx="3943110" cy="7614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8895" y="5161448"/>
            <a:ext cx="38293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algn="ctr"/>
            <a:r>
              <a:rPr lang="en-US" sz="1400" b="1" dirty="0" err="1"/>
              <a:t>GeneLab</a:t>
            </a:r>
            <a:r>
              <a:rPr lang="en-US" sz="1400" b="1" dirty="0"/>
              <a:t> 1</a:t>
            </a:r>
            <a:r>
              <a:rPr lang="en-US" sz="1400" b="1" baseline="30000" dirty="0"/>
              <a:t>st</a:t>
            </a:r>
            <a:r>
              <a:rPr lang="en-US" sz="1400" b="1" dirty="0"/>
              <a:t> NASA project approved for technical social media audience </a:t>
            </a:r>
            <a:endParaRPr lang="en-US" sz="1400" b="1" dirty="0" smtClean="0"/>
          </a:p>
          <a:p>
            <a:pPr marL="342900" lvl="1" algn="ctr"/>
            <a:r>
              <a:rPr lang="en-US" sz="1400" b="1" dirty="0" smtClean="0"/>
              <a:t>(</a:t>
            </a:r>
            <a:r>
              <a:rPr lang="en-US" sz="1400" b="1" dirty="0"/>
              <a:t>vs general public @ 6</a:t>
            </a:r>
            <a:r>
              <a:rPr lang="en-US" sz="1400" b="1" baseline="30000" dirty="0"/>
              <a:t>th</a:t>
            </a:r>
            <a:r>
              <a:rPr lang="en-US" sz="1400" b="1" dirty="0"/>
              <a:t> grade level)!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98" y="3396101"/>
            <a:ext cx="1140923" cy="1146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52" y="3382490"/>
            <a:ext cx="1160240" cy="116024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67169" y="4518291"/>
            <a:ext cx="2066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Visiting Scientists</a:t>
            </a:r>
          </a:p>
          <a:p>
            <a:pPr algn="ctr"/>
            <a:r>
              <a:rPr lang="en-US" sz="1600" b="1" dirty="0"/>
              <a:t>2018-2019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8862" y="4309581"/>
            <a:ext cx="12186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Arial"/>
                <a:cs typeface="Arial"/>
              </a:rPr>
              <a:t>UK bedrest study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89002" y="4292108"/>
            <a:ext cx="1183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Spatial </a:t>
            </a:r>
            <a:r>
              <a:rPr lang="en-US" sz="1100" dirty="0" err="1" smtClean="0">
                <a:solidFill>
                  <a:schemeClr val="bg1"/>
                </a:solidFill>
                <a:latin typeface="Arial"/>
                <a:cs typeface="Arial"/>
              </a:rPr>
              <a:t>RNAseq</a:t>
            </a:r>
            <a:endParaRPr lang="en-US" sz="11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17" y="4292108"/>
            <a:ext cx="3024219" cy="226816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476095" y="3852361"/>
            <a:ext cx="245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NASA </a:t>
            </a: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GeneLab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AstroBotany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COSE TOAST experience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90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0941" y="127307"/>
            <a:ext cx="7819696" cy="665173"/>
          </a:xfrm>
        </p:spPr>
        <p:txBody>
          <a:bodyPr/>
          <a:lstStyle/>
          <a:p>
            <a:r>
              <a:rPr lang="en-US" dirty="0"/>
              <a:t>Publications using </a:t>
            </a:r>
            <a:r>
              <a:rPr lang="en-US" dirty="0" err="1"/>
              <a:t>GeneLab</a:t>
            </a:r>
            <a:r>
              <a:rPr lang="en-US" dirty="0"/>
              <a:t>:  16 derived,  1 pending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0" y="792480"/>
          <a:ext cx="12131327" cy="6789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697">
                  <a:extLst>
                    <a:ext uri="{9D8B030D-6E8A-4147-A177-3AD203B41FA5}">
                      <a16:colId xmlns:a16="http://schemas.microsoft.com/office/drawing/2014/main" val="1686791631"/>
                    </a:ext>
                  </a:extLst>
                </a:gridCol>
                <a:gridCol w="346841">
                  <a:extLst>
                    <a:ext uri="{9D8B030D-6E8A-4147-A177-3AD203B41FA5}">
                      <a16:colId xmlns:a16="http://schemas.microsoft.com/office/drawing/2014/main" val="3873129919"/>
                    </a:ext>
                  </a:extLst>
                </a:gridCol>
                <a:gridCol w="3774288">
                  <a:extLst>
                    <a:ext uri="{9D8B030D-6E8A-4147-A177-3AD203B41FA5}">
                      <a16:colId xmlns:a16="http://schemas.microsoft.com/office/drawing/2014/main" val="1097421428"/>
                    </a:ext>
                  </a:extLst>
                </a:gridCol>
                <a:gridCol w="1079415">
                  <a:extLst>
                    <a:ext uri="{9D8B030D-6E8A-4147-A177-3AD203B41FA5}">
                      <a16:colId xmlns:a16="http://schemas.microsoft.com/office/drawing/2014/main" val="3101730144"/>
                    </a:ext>
                  </a:extLst>
                </a:gridCol>
                <a:gridCol w="3660225">
                  <a:extLst>
                    <a:ext uri="{9D8B030D-6E8A-4147-A177-3AD203B41FA5}">
                      <a16:colId xmlns:a16="http://schemas.microsoft.com/office/drawing/2014/main" val="3867780788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3090367376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443780816"/>
                    </a:ext>
                  </a:extLst>
                </a:gridCol>
                <a:gridCol w="1744981">
                  <a:extLst>
                    <a:ext uri="{9D8B030D-6E8A-4147-A177-3AD203B41FA5}">
                      <a16:colId xmlns:a16="http://schemas.microsoft.com/office/drawing/2014/main" val="2225353194"/>
                    </a:ext>
                  </a:extLst>
                </a:gridCol>
              </a:tblGrid>
              <a:tr h="1390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4409" marR="4409" marT="4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Year</a:t>
                      </a:r>
                      <a:endParaRPr lang="en-US" sz="10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Title</a:t>
                      </a:r>
                      <a:endParaRPr lang="en-US" sz="9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Journal</a:t>
                      </a:r>
                      <a:endParaRPr lang="en-US" sz="9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Authors</a:t>
                      </a:r>
                      <a:endParaRPr lang="en-US" sz="9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Status</a:t>
                      </a:r>
                      <a:endParaRPr lang="en-US" sz="9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GLDS #</a:t>
                      </a:r>
                      <a:endParaRPr lang="en-US" sz="9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Utilizing </a:t>
                      </a:r>
                      <a:r>
                        <a:rPr lang="en-US" sz="900" b="1" u="none" strike="noStrike" dirty="0" err="1">
                          <a:effectLst/>
                        </a:rPr>
                        <a:t>GeneLab</a:t>
                      </a:r>
                      <a:endParaRPr lang="en-US" sz="9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/>
                </a:tc>
                <a:extLst>
                  <a:ext uri="{0D108BD9-81ED-4DB2-BD59-A6C34878D82A}">
                    <a16:rowId xmlns:a16="http://schemas.microsoft.com/office/drawing/2014/main" val="2090010789"/>
                  </a:ext>
                </a:extLst>
              </a:tr>
              <a:tr h="2013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2017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sng" strike="noStrike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Validation of methods to assess the immunoglobulin gene repertoire in tissues obtained from mice on the international space station</a:t>
                      </a:r>
                      <a:endParaRPr lang="en-US" sz="9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Gravitational and Space Research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Rettig</a:t>
                      </a:r>
                      <a:r>
                        <a:rPr lang="en-US" sz="900" u="none" strike="noStrike" dirty="0">
                          <a:effectLst/>
                        </a:rPr>
                        <a:t> TA, Ward C, </a:t>
                      </a:r>
                      <a:r>
                        <a:rPr lang="en-US" sz="900" u="none" strike="noStrike" dirty="0" err="1">
                          <a:effectLst/>
                        </a:rPr>
                        <a:t>Pecaut</a:t>
                      </a:r>
                      <a:r>
                        <a:rPr lang="en-US" sz="900" u="none" strike="noStrike" dirty="0">
                          <a:effectLst/>
                        </a:rPr>
                        <a:t> MJ, Chapes SK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Published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GLDS-48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648792"/>
                  </a:ext>
                </a:extLst>
              </a:tr>
              <a:tr h="287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2018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sng" strike="noStrike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A microRNA signature and TGF-β1 response were identified as the key master regulators for spaceflight response</a:t>
                      </a:r>
                      <a:endParaRPr lang="en-US" sz="9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PLoS</a:t>
                      </a:r>
                      <a:r>
                        <a:rPr lang="en-US" sz="900" u="none" strike="noStrike" dirty="0">
                          <a:effectLst/>
                        </a:rPr>
                        <a:t> One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Beheshti A, Ray S, Fogle H, Berrios D, Costes SV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Published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GLDS-25, 21, 63, 111, 4, 61, 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824810"/>
                  </a:ext>
                </a:extLst>
              </a:tr>
              <a:tr h="218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2018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sng" strike="noStrike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Nasa GeneLab project: Bridging space radiation omics with ground studies</a:t>
                      </a:r>
                      <a:endParaRPr lang="en-US" sz="9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Radiation Research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Beheshti A, Miller J, Kidane Y, Berrios D, Gebre SG, Costes SV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Published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Database paper- radiation datasets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416396"/>
                  </a:ext>
                </a:extLst>
              </a:tr>
              <a:tr h="351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2018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sng" strike="noStrike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Global transcriptomic analysis suggests carbon dioxide as an environmental stressor in spaceflight: A systems biology </a:t>
                      </a:r>
                      <a:r>
                        <a:rPr lang="en-US" sz="900" u="sng" strike="noStrike" dirty="0" err="1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GeneLab</a:t>
                      </a:r>
                      <a:r>
                        <a:rPr lang="en-US" sz="900" u="sng" strike="noStrike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 case study</a:t>
                      </a:r>
                      <a:endParaRPr lang="en-US" sz="9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Scientific Reports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Beheshti A, Cekanaviciute E, Smith DJ, Costes SV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Published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GLDS-21,111,25,63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67122"/>
                  </a:ext>
                </a:extLst>
              </a:tr>
              <a:tr h="351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2018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sng" strike="noStrike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Meta-analysis of data from spaceflight transcriptome experiments does not support the idea of a common bacterial “spaceflight response”</a:t>
                      </a:r>
                      <a:endParaRPr lang="en-US" sz="9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Scientific Reports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Michael D. Morrison &amp; Wayne L. Nicholson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Published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GLDS-185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GLDS-31,39,15,11,185,138,145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915359"/>
                  </a:ext>
                </a:extLst>
              </a:tr>
              <a:tr h="219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2018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sng" strike="noStrike" dirty="0" err="1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GeneLab</a:t>
                      </a:r>
                      <a:r>
                        <a:rPr lang="en-US" sz="900" u="sng" strike="noStrike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: Omics database for spaceflight experiments</a:t>
                      </a:r>
                      <a:endParaRPr lang="en-US" sz="9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Bioinformatics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S Ray, S Gebre, H Fogle, D Berrios, PB Tran , JM Galazka, SV Costes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Published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Database paper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5818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2018</a:t>
                      </a:r>
                      <a:endParaRPr lang="en-US" sz="10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FAIRness and Usability for Open-access Omics Data Systems</a:t>
                      </a:r>
                      <a:endParaRPr lang="en-US" sz="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AMIA Annual Symposium</a:t>
                      </a:r>
                      <a:r>
                        <a:rPr lang="en-US" sz="800" b="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Proceedings Archive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Daniel C. Berrios,</a:t>
                      </a:r>
                      <a:r>
                        <a:rPr lang="en-US" sz="800" b="0" i="0" u="non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Afshin Beheshti,</a:t>
                      </a:r>
                      <a:r>
                        <a:rPr lang="en-US" sz="800" b="0" i="0" u="non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 Sylvain V. Costes</a:t>
                      </a:r>
                      <a:endParaRPr lang="fr-FR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Published</a:t>
                      </a:r>
                      <a:endParaRPr lang="en-US" sz="9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Database paper</a:t>
                      </a:r>
                      <a:endParaRPr lang="en-US" sz="9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457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2019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sng" strike="noStrike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Exploring the Effects of Spaceflight on Mouse Physiology using the Open Access NASA </a:t>
                      </a:r>
                      <a:r>
                        <a:rPr lang="en-US" sz="900" u="sng" strike="noStrike" dirty="0" err="1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GeneLab</a:t>
                      </a:r>
                      <a:r>
                        <a:rPr lang="en-US" sz="900" u="sng" strike="noStrike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 Platform</a:t>
                      </a:r>
                      <a:endParaRPr lang="en-US" sz="9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JoVE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A Beheshti, Y Shirazi-Fard, S Choi, D Berrios, SG Gebre, JM Galazka, SV Costes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Published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Database paper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05294"/>
                  </a:ext>
                </a:extLst>
              </a:tr>
              <a:tr h="428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2019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sng" strike="noStrike" dirty="0" err="1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GeneLab</a:t>
                      </a:r>
                      <a:r>
                        <a:rPr lang="en-US" sz="900" u="sng" strike="noStrike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 database analyses suggest a long term impact of Space Radiation on the Cardiovascular System by the activation of FYN through Reactive Oxygen Species</a:t>
                      </a:r>
                      <a:endParaRPr lang="en-US" sz="9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International Journal of Molecular Sciences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 Beheshti, J. T. McDonald, J. Miller, P. </a:t>
                      </a:r>
                      <a:r>
                        <a:rPr lang="en-US" sz="900" u="none" strike="noStrike" dirty="0" err="1">
                          <a:effectLst/>
                        </a:rPr>
                        <a:t>Grabham</a:t>
                      </a:r>
                      <a:r>
                        <a:rPr lang="en-US" sz="900" u="none" strike="noStrike" dirty="0">
                          <a:effectLst/>
                        </a:rPr>
                        <a:t>, SV Costes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Published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GLDS-52,109,117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982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2019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sng" strike="noStrike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Comparison of Bacillus subtilis transcriptome profiles from two separate missions to the International Space Station</a:t>
                      </a:r>
                      <a:endParaRPr lang="en-US" sz="9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NPJ Microgravity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Michael D. Morrison, Patricia Fajardo-Cavazos &amp; Wayne L. Nicholson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Published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GLDS-185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GLDS-185, 138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683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Reproducible changes in the gut microbiome suggest a shift in microbial and host metabolism during spaceflight</a:t>
                      </a:r>
                      <a:endParaRPr lang="en-US" sz="9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BMC Microbiome</a:t>
                      </a: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 Jiang, Stefan J. Green, George E. </a:t>
                      </a:r>
                      <a:r>
                        <a:rPr lang="en-US" sz="900" b="0" i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Chlipala</a:t>
                      </a:r>
                      <a:r>
                        <a:rPr lang="en-US" sz="9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Fred W. </a:t>
                      </a:r>
                      <a:r>
                        <a:rPr lang="en-US" sz="900" b="0" i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Turek</a:t>
                      </a:r>
                      <a:r>
                        <a:rPr lang="en-US" sz="9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and Martha Hotz Vitaterna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Published</a:t>
                      </a: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GLDS-48, 168</a:t>
                      </a: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908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2019</a:t>
                      </a:r>
                      <a:endParaRPr lang="en-US" sz="1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hlinkClick r:id="rId14"/>
                        </a:rPr>
                        <a:t>Mice exposed to combined chronic low-dose irradiation and modeled microgravity develop long-term neurological sequelae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International Journal of Molecular Biology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E. G. Overbey, A. M. Paul, W. da Silveira, C. G.T. Tahimic, S. S. Reinsch, N. Szewczyk, S. Stanbouly, C. Wang, J. M. Galazka and X.W. Mao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Published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GLDS-202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50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2019</a:t>
                      </a:r>
                      <a:endParaRPr lang="en-US" sz="1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hlinkClick r:id="rId15"/>
                        </a:rPr>
                        <a:t>Multi-omics Analysis of Multiple Missions to Space Reveal a Theme of Lipid Dysregulation in Mouse Liver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Scientific Reports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Afshin Beheshti, Kaushik Chakravarty, Homer Fogle, Hossein Fazelinia, Willian A. da Silveira , Valery Boyko, San-Huei Lai, Amanda M. Saravia-Butler,  Deanne Taylor, Jonathan M. Galazka, and Sylvain V. Costes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Published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GLDS-25, GLDS-47, GLDS-137, GLDS-168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376415"/>
                  </a:ext>
                </a:extLst>
              </a:tr>
              <a:tr h="113838"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9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9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80"/>
                        </a:lnSpc>
                        <a:spcBef>
                          <a:spcPts val="2250"/>
                        </a:spcBef>
                        <a:spcAft>
                          <a:spcPts val="2250"/>
                        </a:spcAft>
                      </a:pPr>
                      <a:r>
                        <a:rPr lang="en-US" sz="900" b="0" dirty="0">
                          <a:solidFill>
                            <a:srgbClr val="020202"/>
                          </a:solidFill>
                          <a:effectLst/>
                          <a:latin typeface="+mj-lt"/>
                          <a:cs typeface="Arial" panose="020B0604020202020204" pitchFamily="34" charset="0"/>
                          <a:hlinkClick r:id="rId16"/>
                        </a:rPr>
                        <a:t>Test of </a:t>
                      </a:r>
                      <a:r>
                        <a:rPr lang="en-US" sz="900" b="0" i="1" dirty="0">
                          <a:solidFill>
                            <a:srgbClr val="020202"/>
                          </a:solidFill>
                          <a:effectLst/>
                          <a:latin typeface="+mj-lt"/>
                          <a:cs typeface="Arial" panose="020B0604020202020204" pitchFamily="34" charset="0"/>
                          <a:hlinkClick r:id="rId16"/>
                        </a:rPr>
                        <a:t>Arabidopsis</a:t>
                      </a:r>
                      <a:r>
                        <a:rPr lang="en-US" sz="900" b="0" dirty="0">
                          <a:solidFill>
                            <a:srgbClr val="020202"/>
                          </a:solidFill>
                          <a:effectLst/>
                          <a:latin typeface="+mj-lt"/>
                          <a:cs typeface="Arial" panose="020B0604020202020204" pitchFamily="34" charset="0"/>
                          <a:hlinkClick r:id="rId16"/>
                        </a:rPr>
                        <a:t> Space Transcriptome: A Discovery Environment to Explore Multiple Plant Biology Spaceflight Experiments</a:t>
                      </a:r>
                      <a:endParaRPr lang="en-US" sz="900" b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Frontiers in Plant </a:t>
                      </a:r>
                      <a:endParaRPr lang="en-US" sz="9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</a:t>
                      </a:r>
                      <a:endParaRPr lang="en-US" sz="9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 Barker,</a:t>
                      </a:r>
                      <a:r>
                        <a:rPr lang="en-US" sz="900" b="0" dirty="0">
                          <a:solidFill>
                            <a:srgbClr val="02020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 Lombardino</a:t>
                      </a:r>
                      <a:r>
                        <a:rPr lang="en-US" sz="900" b="0" dirty="0">
                          <a:solidFill>
                            <a:srgbClr val="02020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 Rasmussen</a:t>
                      </a:r>
                      <a:r>
                        <a:rPr lang="en-US" sz="900" b="0" dirty="0">
                          <a:solidFill>
                            <a:srgbClr val="02020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and 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 Gilroy</a:t>
                      </a:r>
                      <a:endParaRPr lang="en-US" sz="9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Published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7,8,16,17,22,37,38,</a:t>
                      </a:r>
                      <a:r>
                        <a:rPr lang="en-US" sz="9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44,47,120,121,144,147,205,208,213,217,251</a:t>
                      </a:r>
                    </a:p>
                  </a:txBody>
                  <a:tcPr marL="4445" marR="4445" marT="4445" marB="0" anchor="b"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845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2020</a:t>
                      </a:r>
                      <a:endParaRPr lang="en-US" sz="1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hlinkClick r:id="rId17"/>
                        </a:rPr>
                        <a:t>NASA </a:t>
                      </a:r>
                      <a:r>
                        <a:rPr lang="en-US" sz="900" u="none" strike="noStrike" dirty="0" err="1">
                          <a:solidFill>
                            <a:schemeClr val="tx1"/>
                          </a:solidFill>
                          <a:effectLst/>
                          <a:hlinkClick r:id="rId17"/>
                        </a:rPr>
                        <a:t>GeneLab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hlinkClick r:id="rId17"/>
                        </a:rPr>
                        <a:t> platform utilized for space radiation dosimetry biological response in animal models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Cancers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J.T.</a:t>
                      </a:r>
                      <a:r>
                        <a:rPr lang="en-US" sz="9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McDonald, R </a:t>
                      </a:r>
                      <a:r>
                        <a:rPr lang="en-US" sz="9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Stainforth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J. Miller, T Cahill, W. A. da Silveira, K. S. Rathi, G. Hardiman, D. Taylor, S.V.</a:t>
                      </a:r>
                      <a:r>
                        <a:rPr lang="en-US" sz="9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Cos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tes, V. Chauhan, R. </a:t>
                      </a:r>
                      <a:r>
                        <a:rPr lang="en-US" sz="9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Meller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and A. Beheshti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Published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4,21,25,52,61,63,73,80,98,99,100,101,102,103,104,105,109,111,114,117,161,162,163,168,168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004335"/>
                  </a:ext>
                </a:extLst>
              </a:tr>
              <a:tr h="363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409" marR="4409" marT="440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en-US" sz="1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Multi-Omics Analysis using </a:t>
                      </a:r>
                      <a:r>
                        <a:rPr lang="en-US" sz="9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GeneLab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database recognizes Mitochondrial Dysfunction as a mediator of spaceflight health risks.   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Pending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Willian</a:t>
                      </a:r>
                      <a:r>
                        <a:rPr lang="en-US" sz="900" u="none" strike="noStrike" dirty="0">
                          <a:effectLst/>
                        </a:rPr>
                        <a:t> A. da </a:t>
                      </a:r>
                      <a:r>
                        <a:rPr lang="en-US" sz="900" u="none" strike="noStrike" dirty="0" err="1">
                          <a:effectLst/>
                        </a:rPr>
                        <a:t>Silveira</a:t>
                      </a:r>
                      <a:r>
                        <a:rPr lang="en-US" sz="900" u="none" strike="noStrike" dirty="0">
                          <a:effectLst/>
                        </a:rPr>
                        <a:t>, Hossein </a:t>
                      </a:r>
                      <a:r>
                        <a:rPr lang="en-US" sz="900" u="none" strike="noStrike" dirty="0" err="1">
                          <a:effectLst/>
                        </a:rPr>
                        <a:t>Fazelinia</a:t>
                      </a:r>
                      <a:r>
                        <a:rPr lang="en-US" sz="900" u="none" strike="noStrike" dirty="0">
                          <a:effectLst/>
                        </a:rPr>
                        <a:t>, Sara </a:t>
                      </a:r>
                      <a:r>
                        <a:rPr lang="en-US" sz="900" u="none" strike="noStrike" dirty="0" err="1">
                          <a:effectLst/>
                        </a:rPr>
                        <a:t>Brin</a:t>
                      </a:r>
                      <a:r>
                        <a:rPr lang="en-US" sz="900" u="none" strike="noStrike" dirty="0">
                          <a:effectLst/>
                        </a:rPr>
                        <a:t> Rosenthal, </a:t>
                      </a:r>
                      <a:r>
                        <a:rPr lang="en-US" sz="900" u="none" strike="noStrike" dirty="0" err="1">
                          <a:effectLst/>
                        </a:rPr>
                        <a:t>Evagelia</a:t>
                      </a:r>
                      <a:r>
                        <a:rPr lang="en-US" sz="900" u="none" strike="noStrike" dirty="0">
                          <a:effectLst/>
                        </a:rPr>
                        <a:t> C. </a:t>
                      </a:r>
                      <a:r>
                        <a:rPr lang="en-US" sz="900" u="none" strike="noStrike" dirty="0" err="1">
                          <a:effectLst/>
                        </a:rPr>
                        <a:t>Laiakis</a:t>
                      </a:r>
                      <a:r>
                        <a:rPr lang="en-US" sz="900" u="none" strike="noStrike" dirty="0">
                          <a:effectLst/>
                        </a:rPr>
                        <a:t>, Cem Meydan, Jonathan </a:t>
                      </a:r>
                      <a:r>
                        <a:rPr lang="en-US" sz="900" u="none" strike="noStrike" dirty="0" err="1">
                          <a:effectLst/>
                        </a:rPr>
                        <a:t>Foox</a:t>
                      </a:r>
                      <a:r>
                        <a:rPr lang="en-US" sz="900" u="none" strike="noStrike" dirty="0">
                          <a:effectLst/>
                        </a:rPr>
                        <a:t>, </a:t>
                      </a:r>
                      <a:r>
                        <a:rPr lang="en-US" sz="900" u="none" strike="noStrike" dirty="0" err="1">
                          <a:effectLst/>
                        </a:rPr>
                        <a:t>Yared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Kidane</a:t>
                      </a:r>
                      <a:r>
                        <a:rPr lang="en-US" sz="900" u="none" strike="noStrike" dirty="0">
                          <a:effectLst/>
                        </a:rPr>
                        <a:t>, </a:t>
                      </a:r>
                      <a:r>
                        <a:rPr lang="en-US" sz="900" u="none" strike="noStrike" dirty="0" err="1">
                          <a:effectLst/>
                        </a:rPr>
                        <a:t>Komal</a:t>
                      </a:r>
                      <a:r>
                        <a:rPr lang="en-US" sz="900" u="none" strike="noStrike" dirty="0">
                          <a:effectLst/>
                        </a:rPr>
                        <a:t> S. </a:t>
                      </a:r>
                      <a:r>
                        <a:rPr lang="en-US" sz="900" u="none" strike="noStrike" dirty="0" err="1">
                          <a:effectLst/>
                        </a:rPr>
                        <a:t>Rathi</a:t>
                      </a:r>
                      <a:r>
                        <a:rPr lang="en-US" sz="900" u="none" strike="noStrike" dirty="0">
                          <a:effectLst/>
                        </a:rPr>
                        <a:t>, Susana </a:t>
                      </a:r>
                      <a:r>
                        <a:rPr lang="en-US" sz="900" u="none" strike="noStrike" dirty="0" err="1">
                          <a:effectLst/>
                        </a:rPr>
                        <a:t>Zanello</a:t>
                      </a:r>
                      <a:r>
                        <a:rPr lang="en-US" sz="900" u="none" strike="noStrike" dirty="0">
                          <a:effectLst/>
                        </a:rPr>
                        <a:t> , Scott M. Smith, Brian </a:t>
                      </a:r>
                      <a:r>
                        <a:rPr lang="en-US" sz="900" u="none" strike="noStrike" dirty="0" err="1">
                          <a:effectLst/>
                        </a:rPr>
                        <a:t>Crucian</a:t>
                      </a:r>
                      <a:r>
                        <a:rPr lang="en-US" sz="900" u="none" strike="noStrike" dirty="0">
                          <a:effectLst/>
                        </a:rPr>
                        <a:t>, Dong Wang, Adrienne Nugent, Sara R. </a:t>
                      </a:r>
                      <a:r>
                        <a:rPr lang="en-US" sz="900" u="none" strike="noStrike" dirty="0" err="1">
                          <a:effectLst/>
                        </a:rPr>
                        <a:t>Zwart</a:t>
                      </a:r>
                      <a:r>
                        <a:rPr lang="en-US" sz="900" u="none" strike="noStrike" dirty="0">
                          <a:effectLst/>
                        </a:rPr>
                        <a:t>, Sonja </a:t>
                      </a:r>
                      <a:r>
                        <a:rPr lang="en-US" sz="900" u="none" strike="noStrike" dirty="0" err="1">
                          <a:effectLst/>
                        </a:rPr>
                        <a:t>Schrepfer</a:t>
                      </a:r>
                      <a:r>
                        <a:rPr lang="en-US" sz="900" u="none" strike="noStrike" dirty="0">
                          <a:effectLst/>
                        </a:rPr>
                        <a:t>, Larry N. Singh, Douglas Wallace, Jeffrey S. Willey, J. Tyson McDonald, Sylvain V. Costes, </a:t>
                      </a:r>
                      <a:r>
                        <a:rPr lang="en-US" sz="900" u="none" strike="noStrike" dirty="0" err="1">
                          <a:effectLst/>
                        </a:rPr>
                        <a:t>Helio</a:t>
                      </a:r>
                      <a:r>
                        <a:rPr lang="en-US" sz="900" u="none" strike="noStrike" dirty="0">
                          <a:effectLst/>
                        </a:rPr>
                        <a:t> A. Costa , Christopher E. Mason, Kathleen </a:t>
                      </a:r>
                      <a:r>
                        <a:rPr lang="en-US" sz="900" u="none" strike="noStrike" dirty="0" err="1">
                          <a:effectLst/>
                        </a:rPr>
                        <a:t>Fisch</a:t>
                      </a:r>
                      <a:r>
                        <a:rPr lang="en-US" sz="900" u="none" strike="noStrike" dirty="0">
                          <a:effectLst/>
                        </a:rPr>
                        <a:t>, Deanne Taylor, Gary </a:t>
                      </a:r>
                      <a:r>
                        <a:rPr lang="en-US" sz="900" u="none" strike="noStrike" dirty="0" err="1">
                          <a:effectLst/>
                        </a:rPr>
                        <a:t>Hardiman</a:t>
                      </a:r>
                      <a:r>
                        <a:rPr lang="en-US" sz="900" u="none" strike="noStrike" dirty="0">
                          <a:effectLst/>
                        </a:rPr>
                        <a:t>, Afshin Beheshti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Multiple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86141"/>
                  </a:ext>
                </a:extLst>
              </a:tr>
              <a:tr h="624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409" marR="4409" marT="440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2020</a:t>
                      </a:r>
                      <a:endParaRPr lang="en-US" sz="1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hlinkClick r:id="rId18"/>
                        </a:rPr>
                        <a:t>Visualizing Omics Data from Spaceflight Samples using the NASA </a:t>
                      </a:r>
                      <a:r>
                        <a:rPr lang="en-US" sz="900" u="none" strike="noStrike" dirty="0" err="1">
                          <a:solidFill>
                            <a:schemeClr val="tx1"/>
                          </a:solidFill>
                          <a:effectLst/>
                          <a:hlinkClick r:id="rId18"/>
                        </a:rPr>
                        <a:t>GeneLab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hlinkClick r:id="rId18"/>
                        </a:rPr>
                        <a:t> Platform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BICOB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D. Berrios, E. Weitz, K. Grigorev, S.V.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Costes, S.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G. Gebre, and A. Beheshti</a:t>
                      </a:r>
                    </a:p>
                  </a:txBody>
                  <a:tcPr marL="4409" marR="4409" marT="440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Submitted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OMICS Software paper</a:t>
                      </a:r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456434"/>
                  </a:ext>
                </a:extLst>
              </a:tr>
              <a:tr h="628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409" marR="4409" marT="440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4409" marR="4409" marT="440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/>
                        </a:rPr>
                        <a:t>MicroRNAs (miRNAs), the Final Frontier: The Hidden Master Regulators Impacting Biological Response in All Organisms Due to Spaceflight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The Health Risks of Extraterrestrial Environments</a:t>
                      </a:r>
                    </a:p>
                  </a:txBody>
                  <a:tcPr marL="4409" marR="4409" marT="440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Vanderburg, C., Beheshti, A.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Published</a:t>
                      </a:r>
                    </a:p>
                  </a:txBody>
                  <a:tcPr marL="4409" marR="4409" marT="4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9" marR="4409" marT="4409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41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05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A9166-AEDC-6846-AD5A-91C9A747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092"/>
            <a:ext cx="9802721" cy="742950"/>
          </a:xfrm>
        </p:spPr>
        <p:txBody>
          <a:bodyPr/>
          <a:lstStyle/>
          <a:p>
            <a:pPr algn="ctr"/>
            <a:r>
              <a:rPr lang="en-US" sz="2000" dirty="0" err="1"/>
              <a:t>GeneLab</a:t>
            </a:r>
            <a:r>
              <a:rPr lang="en-US" sz="2000" dirty="0"/>
              <a:t>: The NASA Systems Biology Platform for Space </a:t>
            </a:r>
            <a:r>
              <a:rPr lang="en-US" sz="2000"/>
              <a:t>Omics </a:t>
            </a:r>
            <a:br>
              <a:rPr lang="en-US" sz="2000"/>
            </a:br>
            <a:r>
              <a:rPr lang="en-US" sz="2000"/>
              <a:t>Repository</a:t>
            </a:r>
            <a:r>
              <a:rPr lang="en-US" sz="2000" dirty="0"/>
              <a:t>, Analysis and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9B7C4-AD36-614E-8696-042290437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3302"/>
            <a:ext cx="10972800" cy="3436814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Schedule</a:t>
            </a:r>
            <a:r>
              <a:rPr lang="en-US" sz="2800" dirty="0"/>
              <a:t>   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9:05 am – 9:35 am, </a:t>
            </a:r>
            <a:r>
              <a:rPr lang="en-US" b="0" i="1" dirty="0">
                <a:solidFill>
                  <a:schemeClr val="bg1">
                    <a:lumMod val="85000"/>
                  </a:schemeClr>
                </a:solidFill>
              </a:rPr>
              <a:t>Explore NASA GeneLab Space Omics Database and Discover 					How Life Adapts to Space,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Sylvain Costes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9:35 am – 9:45 am, </a:t>
            </a:r>
            <a:r>
              <a:rPr lang="en-US" b="0" i="1" dirty="0"/>
              <a:t>GeneLab Analysis Platform Overview</a:t>
            </a:r>
            <a:r>
              <a:rPr lang="en-US" dirty="0"/>
              <a:t>, Amanda Saravia-Butler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9:45 am – 10:00 am, Chat Room Q&amp;A*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			</a:t>
            </a:r>
            <a:r>
              <a:rPr lang="en-US" sz="1600" i="1" dirty="0">
                <a:solidFill>
                  <a:schemeClr val="bg1">
                    <a:lumMod val="85000"/>
                  </a:schemeClr>
                </a:solidFill>
              </a:rPr>
              <a:t>*Questions may be entered into the chat room anytime during 									 	the webinar and will be answered by the </a:t>
            </a:r>
            <a:r>
              <a:rPr lang="en-US" sz="1600" i="1" dirty="0" err="1">
                <a:solidFill>
                  <a:schemeClr val="bg1">
                    <a:lumMod val="85000"/>
                  </a:schemeClr>
                </a:solidFill>
              </a:rPr>
              <a:t>GeneLab</a:t>
            </a:r>
            <a:r>
              <a:rPr lang="en-US" sz="1600" i="1" dirty="0">
                <a:solidFill>
                  <a:schemeClr val="bg1">
                    <a:lumMod val="85000"/>
                  </a:schemeClr>
                </a:solidFill>
              </a:rPr>
              <a:t> Team.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				Twitter handle: @</a:t>
            </a:r>
            <a:r>
              <a:rPr lang="en-US" sz="1600" dirty="0" err="1"/>
              <a:t>NASAGeneLab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/>
              <a:t>				https://</a:t>
            </a:r>
            <a:r>
              <a:rPr lang="en-US" sz="1600" dirty="0" err="1"/>
              <a:t>genelab.nasa.gov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04BC6-E8E8-1846-8197-DD2CBDE3EE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7C384-89D6-8141-B091-9776852F31EF}" type="slidenum">
              <a:rPr lang="en-US" altLang="x-none" smtClean="0"/>
              <a:pPr>
                <a:defRPr/>
              </a:pPr>
              <a:t>17</a:t>
            </a:fld>
            <a:endParaRPr lang="en-US" alt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B8AD0-2591-4C6D-B56B-ED58514D8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155" y="5110253"/>
            <a:ext cx="440321" cy="3065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B2EC12-FAA3-42B1-943E-BFCD411B5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175620" y="5490196"/>
            <a:ext cx="307392" cy="29888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083135" y="3150036"/>
            <a:ext cx="6628446" cy="3685461"/>
            <a:chOff x="29496" y="674099"/>
            <a:chExt cx="12074016" cy="62120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FC41A4-BA14-3541-8A70-29ECA1A34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996" y="674099"/>
              <a:ext cx="12044516" cy="6171641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DB9276B-32AC-FD4B-8159-4DAC690667D1}"/>
                </a:ext>
              </a:extLst>
            </p:cNvPr>
            <p:cNvSpPr/>
            <p:nvPr/>
          </p:nvSpPr>
          <p:spPr>
            <a:xfrm>
              <a:off x="29496" y="1356849"/>
              <a:ext cx="2182761" cy="5338916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A67E33-4FD8-7E4C-B9DA-F5CE0202AEAD}"/>
                </a:ext>
              </a:extLst>
            </p:cNvPr>
            <p:cNvSpPr txBox="1"/>
            <p:nvPr/>
          </p:nvSpPr>
          <p:spPr>
            <a:xfrm>
              <a:off x="781661" y="1927617"/>
              <a:ext cx="1519084" cy="162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Analysis Tools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A7AD919-275B-A944-8944-C72153EEF0EE}"/>
                </a:ext>
              </a:extLst>
            </p:cNvPr>
            <p:cNvSpPr/>
            <p:nvPr/>
          </p:nvSpPr>
          <p:spPr>
            <a:xfrm>
              <a:off x="9915835" y="1406012"/>
              <a:ext cx="2182761" cy="5338916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6E9AC0-ACF2-1145-97A4-82D199E5B807}"/>
                </a:ext>
              </a:extLst>
            </p:cNvPr>
            <p:cNvSpPr txBox="1"/>
            <p:nvPr/>
          </p:nvSpPr>
          <p:spPr>
            <a:xfrm>
              <a:off x="10063317" y="3283508"/>
              <a:ext cx="1897625" cy="2535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Jobs and output files will be displayed here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F7A4250-4DD2-324B-AFDB-6F02B03BD843}"/>
                </a:ext>
              </a:extLst>
            </p:cNvPr>
            <p:cNvCxnSpPr/>
            <p:nvPr/>
          </p:nvCxnSpPr>
          <p:spPr>
            <a:xfrm>
              <a:off x="3790336" y="4262284"/>
              <a:ext cx="256621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6E9AC0-ACF2-1145-97A4-82D199E5B807}"/>
                </a:ext>
              </a:extLst>
            </p:cNvPr>
            <p:cNvSpPr txBox="1"/>
            <p:nvPr/>
          </p:nvSpPr>
          <p:spPr>
            <a:xfrm>
              <a:off x="2955925" y="6139195"/>
              <a:ext cx="6124612" cy="74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 used by universities to teach omics</a:t>
              </a:r>
              <a:endPara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3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81150"/>
            <a:ext cx="11826240" cy="369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043" y="143508"/>
            <a:ext cx="4450651" cy="609600"/>
          </a:xfrm>
        </p:spPr>
        <p:txBody>
          <a:bodyPr/>
          <a:lstStyle/>
          <a:p>
            <a:r>
              <a:rPr lang="en-US" dirty="0"/>
              <a:t>GeneLab Team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5541" y="1125962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2017-2018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242445" y="1070884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2018-2019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6761" y="5163395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Thank you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66" y="4294762"/>
            <a:ext cx="2187466" cy="2184488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40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7">
            <a:extLst>
              <a:ext uri="{FF2B5EF4-FFF2-40B4-BE49-F238E27FC236}">
                <a16:creationId xmlns:a16="http://schemas.microsoft.com/office/drawing/2014/main" id="{0DD9F4E1-9B50-42F9-B54D-58A5EB081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7543"/>
            <a:ext cx="9061704" cy="830503"/>
          </a:xfrm>
        </p:spPr>
        <p:txBody>
          <a:bodyPr>
            <a:normAutofit/>
          </a:bodyPr>
          <a:lstStyle/>
          <a:p>
            <a:pPr algn="ctr"/>
            <a:r>
              <a:rPr lang="en-US" sz="2000" dirty="0" err="1"/>
              <a:t>GeneLab</a:t>
            </a:r>
            <a:r>
              <a:rPr lang="en-US" sz="2000" dirty="0"/>
              <a:t>: The NASA Systems Biology Platform for Space Omics Repository, Analysis and Visualization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68571CE4-532F-0A4B-8ECA-35910DE98BC7}"/>
              </a:ext>
            </a:extLst>
          </p:cNvPr>
          <p:cNvSpPr txBox="1"/>
          <p:nvPr/>
        </p:nvSpPr>
        <p:spPr>
          <a:xfrm>
            <a:off x="1581912" y="1655065"/>
            <a:ext cx="84124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Welcome to the NASA </a:t>
            </a:r>
            <a:r>
              <a:rPr lang="en-US" sz="2800" b="1" dirty="0" err="1">
                <a:latin typeface="Arial"/>
                <a:cs typeface="Arial"/>
              </a:rPr>
              <a:t>GeneLab</a:t>
            </a:r>
            <a:r>
              <a:rPr lang="en-US" sz="2800" b="1" dirty="0">
                <a:latin typeface="Arial"/>
                <a:cs typeface="Arial"/>
              </a:rPr>
              <a:t> Webinar Series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Wednesday, May 6, 2020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9am, PDT</a:t>
            </a:r>
          </a:p>
          <a:p>
            <a:endParaRPr lang="en-US" sz="1400" dirty="0">
              <a:latin typeface="Arial"/>
              <a:cs typeface="Arial"/>
            </a:endParaRPr>
          </a:p>
          <a:p>
            <a:pPr algn="ctr"/>
            <a:r>
              <a:rPr lang="en-US" sz="1600" b="1" dirty="0">
                <a:latin typeface="Arial"/>
                <a:cs typeface="Arial"/>
              </a:rPr>
              <a:t>Today’s speakers</a:t>
            </a:r>
          </a:p>
          <a:p>
            <a:pPr algn="ctr"/>
            <a:endParaRPr lang="en-US" sz="1400" dirty="0">
              <a:latin typeface="Arial"/>
              <a:cs typeface="Arial"/>
            </a:endParaRPr>
          </a:p>
          <a:p>
            <a:r>
              <a:rPr lang="en-US" sz="1400" dirty="0">
                <a:latin typeface="Arial"/>
                <a:cs typeface="Arial"/>
              </a:rPr>
              <a:t>                                  </a:t>
            </a:r>
            <a:r>
              <a:rPr lang="en-US" sz="1400" b="1" dirty="0">
                <a:latin typeface="Arial"/>
                <a:cs typeface="Arial"/>
              </a:rPr>
              <a:t>Sylvain </a:t>
            </a:r>
            <a:r>
              <a:rPr lang="en-US" sz="1400" b="1" dirty="0" err="1">
                <a:latin typeface="Arial"/>
                <a:cs typeface="Arial"/>
              </a:rPr>
              <a:t>Costes</a:t>
            </a:r>
            <a:r>
              <a:rPr lang="en-US" sz="1400" b="1" dirty="0">
                <a:latin typeface="Arial"/>
                <a:cs typeface="Arial"/>
              </a:rPr>
              <a:t>, </a:t>
            </a:r>
            <a:r>
              <a:rPr lang="en-US" sz="1400" b="1" dirty="0" err="1">
                <a:latin typeface="Arial"/>
                <a:cs typeface="Arial"/>
              </a:rPr>
              <a:t>Ph.D</a:t>
            </a:r>
            <a:r>
              <a:rPr lang="en-US" sz="1400" dirty="0">
                <a:latin typeface="Arial"/>
                <a:cs typeface="Arial"/>
              </a:rPr>
              <a:t> 		     </a:t>
            </a:r>
            <a:r>
              <a:rPr lang="en-US" sz="1400" b="1" dirty="0">
                <a:latin typeface="Arial"/>
                <a:cs typeface="Arial"/>
              </a:rPr>
              <a:t>Amanda Saravia-Butler, </a:t>
            </a:r>
            <a:r>
              <a:rPr lang="en-US" sz="1400" b="1" dirty="0" err="1">
                <a:latin typeface="Arial"/>
                <a:cs typeface="Arial"/>
              </a:rPr>
              <a:t>Ph.D</a:t>
            </a:r>
            <a:endParaRPr lang="en-US" sz="1400" b="1" dirty="0">
              <a:latin typeface="Arial"/>
              <a:cs typeface="Arial"/>
            </a:endParaRPr>
          </a:p>
          <a:p>
            <a:r>
              <a:rPr lang="en-US" sz="1400" dirty="0">
                <a:latin typeface="Arial"/>
                <a:cs typeface="Arial"/>
              </a:rPr>
              <a:t>                               </a:t>
            </a:r>
            <a:r>
              <a:rPr lang="en-US" sz="1400" dirty="0" err="1">
                <a:latin typeface="Arial"/>
                <a:cs typeface="Arial"/>
              </a:rPr>
              <a:t>GeneLab</a:t>
            </a:r>
            <a:r>
              <a:rPr lang="en-US" sz="1400" dirty="0">
                <a:latin typeface="Arial"/>
                <a:cs typeface="Arial"/>
              </a:rPr>
              <a:t> Project Manager	                      </a:t>
            </a:r>
            <a:r>
              <a:rPr lang="en-US" sz="1400" dirty="0" err="1">
                <a:latin typeface="Arial"/>
                <a:cs typeface="Arial"/>
              </a:rPr>
              <a:t>GeneLab</a:t>
            </a:r>
            <a:r>
              <a:rPr lang="en-US" sz="1400" dirty="0">
                <a:latin typeface="Arial"/>
                <a:cs typeface="Arial"/>
              </a:rPr>
              <a:t> Data Processing Lead</a:t>
            </a: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id="{0DBDA446-8F69-F84A-B843-4471925B6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470" y="4277958"/>
            <a:ext cx="1838121" cy="23726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797F57-E1AF-D942-8753-2EE316B94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102" y="4244176"/>
            <a:ext cx="1608792" cy="24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A9166-AEDC-6846-AD5A-91C9A747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092"/>
            <a:ext cx="9802721" cy="742950"/>
          </a:xfrm>
        </p:spPr>
        <p:txBody>
          <a:bodyPr/>
          <a:lstStyle/>
          <a:p>
            <a:pPr algn="ctr"/>
            <a:r>
              <a:rPr lang="en-US" sz="2000" dirty="0" err="1"/>
              <a:t>GeneLab</a:t>
            </a:r>
            <a:r>
              <a:rPr lang="en-US" sz="2000" dirty="0"/>
              <a:t>: The NASA Systems Biology Platform for Space </a:t>
            </a:r>
            <a:r>
              <a:rPr lang="en-US" sz="2000"/>
              <a:t>Omics </a:t>
            </a:r>
            <a:br>
              <a:rPr lang="en-US" sz="2000"/>
            </a:br>
            <a:r>
              <a:rPr lang="en-US" sz="2000"/>
              <a:t>Repository</a:t>
            </a:r>
            <a:r>
              <a:rPr lang="en-US" sz="2000" dirty="0"/>
              <a:t>, Analysis and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9B7C4-AD36-614E-8696-042290437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/>
              <a:t>Schedule</a:t>
            </a:r>
            <a:r>
              <a:rPr lang="en-US" sz="2800" dirty="0"/>
              <a:t>   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9:05 am – 9:35 am, </a:t>
            </a:r>
            <a:r>
              <a:rPr lang="en-US" b="0" i="1" dirty="0"/>
              <a:t>Explore NASA GeneLab Space Omics Database and Discover 					How Life Adapts to Space, </a:t>
            </a:r>
            <a:r>
              <a:rPr lang="en-US" dirty="0"/>
              <a:t>Sylvain Costes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9:35 am – 9:45 am, </a:t>
            </a:r>
            <a:r>
              <a:rPr lang="en-US" b="0" i="1" dirty="0"/>
              <a:t>GeneLab Analysis Platform Overview</a:t>
            </a:r>
            <a:r>
              <a:rPr lang="en-US" dirty="0"/>
              <a:t>, Amanda Saravia-Butler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9:45 am – 10:00 am, Chat Room Q&amp;A*</a:t>
            </a:r>
          </a:p>
          <a:p>
            <a:pPr marL="0" indent="0">
              <a:buNone/>
            </a:pPr>
            <a:r>
              <a:rPr lang="en-US" dirty="0"/>
              <a:t>				</a:t>
            </a:r>
            <a:r>
              <a:rPr lang="en-US" sz="1600" i="1" dirty="0"/>
              <a:t>*Questions may be entered into the chat room anytime during 									 	the webinar and will be answered by the </a:t>
            </a:r>
            <a:r>
              <a:rPr lang="en-US" sz="1600" i="1" dirty="0" err="1"/>
              <a:t>GeneLab</a:t>
            </a:r>
            <a:r>
              <a:rPr lang="en-US" sz="1600" i="1" dirty="0"/>
              <a:t> Team.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				Twitter handle: @</a:t>
            </a:r>
            <a:r>
              <a:rPr lang="en-US" sz="1600" dirty="0" err="1"/>
              <a:t>NASAGeneLab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/>
              <a:t>				https://</a:t>
            </a:r>
            <a:r>
              <a:rPr lang="en-US" sz="1600" dirty="0" err="1"/>
              <a:t>genelab.nasa.gov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04BC6-E8E8-1846-8197-DD2CBDE3EE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7C384-89D6-8141-B091-9776852F31EF}" type="slidenum">
              <a:rPr lang="en-US" altLang="x-none" smtClean="0"/>
              <a:pPr>
                <a:defRPr/>
              </a:pPr>
              <a:t>3</a:t>
            </a:fld>
            <a:endParaRPr lang="en-US" alt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D9EFE-7428-7A46-96F5-26A6E5E07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318" y="3991732"/>
            <a:ext cx="2276006" cy="2285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BB8AD0-2591-4C6D-B56B-ED58514D8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155" y="5110253"/>
            <a:ext cx="440321" cy="3065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B2EC12-FAA3-42B1-943E-BFCD411B5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175620" y="5490196"/>
            <a:ext cx="307392" cy="29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2011 NRC Decadal Survey and the Sequencing Paradigm Shift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976" b="6342"/>
          <a:stretch/>
        </p:blipFill>
        <p:spPr>
          <a:xfrm>
            <a:off x="516514" y="1015570"/>
            <a:ext cx="5667108" cy="38571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DDE44D-E2EB-4555-9956-803572DF1BD0}"/>
              </a:ext>
            </a:extLst>
          </p:cNvPr>
          <p:cNvSpPr txBox="1"/>
          <p:nvPr/>
        </p:nvSpPr>
        <p:spPr>
          <a:xfrm>
            <a:off x="57951" y="5042118"/>
            <a:ext cx="76246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/>
              <a:t>“</a:t>
            </a:r>
            <a:r>
              <a:rPr lang="en-US" sz="2800" i="1" baseline="30000" dirty="0"/>
              <a:t>…</a:t>
            </a:r>
            <a:r>
              <a:rPr lang="en-US" sz="2800" b="1" i="1" baseline="30000" dirty="0"/>
              <a:t>genomics, transcriptomics, proteomics, and metabolomics </a:t>
            </a:r>
            <a:r>
              <a:rPr lang="en-US" sz="2800" i="1" baseline="30000" dirty="0"/>
              <a:t>offer an immense opportunity to understand the effects of spaceflight on biological systems…</a:t>
            </a:r>
            <a:r>
              <a:rPr lang="en-US" sz="2800" baseline="30000" dirty="0"/>
              <a:t>”</a:t>
            </a:r>
          </a:p>
          <a:p>
            <a:endParaRPr lang="en-US" sz="2800" baseline="30000" dirty="0"/>
          </a:p>
          <a:p>
            <a:r>
              <a:rPr lang="en-US" sz="2800" baseline="30000" dirty="0"/>
              <a:t>“</a:t>
            </a:r>
            <a:r>
              <a:rPr lang="en-US" sz="2800" i="1" baseline="30000" dirty="0"/>
              <a:t>…Such techniques generate considerable amounts of </a:t>
            </a:r>
            <a:r>
              <a:rPr lang="en-US" sz="2800" b="1" i="1" baseline="30000" dirty="0"/>
              <a:t>data that can be mined and analyzed </a:t>
            </a:r>
            <a:r>
              <a:rPr lang="en-US" sz="2800" i="1" baseline="30000" dirty="0"/>
              <a:t>for information by multiple researchers…</a:t>
            </a:r>
            <a:r>
              <a:rPr lang="en-US" sz="2800" baseline="30000" dirty="0"/>
              <a:t>”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975215" y="3952067"/>
            <a:ext cx="2340244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16557" y="4454231"/>
            <a:ext cx="91440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060556" y="3696346"/>
            <a:ext cx="0" cy="95006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94639" y="3306651"/>
            <a:ext cx="2254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Another log10 since 2011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563" y="1015570"/>
            <a:ext cx="435864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514" y="844063"/>
            <a:ext cx="5995494" cy="6124628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289758E-DAD3-43E3-863B-C76561F36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863" y="109291"/>
            <a:ext cx="4827009" cy="6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7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charset="0"/>
              </a:defRPr>
            </a:lvl3pPr>
            <a:lvl4pPr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charset="0"/>
              </a:defRPr>
            </a:lvl4pPr>
            <a:lvl5pPr>
              <a:spcBef>
                <a:spcPts val="3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ts val="3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ts val="3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ts val="3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ts val="3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358" b="1" dirty="0" smtClean="0">
                <a:solidFill>
                  <a:srgbClr val="FFFFFF"/>
                </a:solidFill>
              </a:rPr>
              <a:t>NASA Space Stressors</a:t>
            </a:r>
            <a:endParaRPr lang="en-US" altLang="en-US" sz="2358" b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7666" y="6302876"/>
            <a:ext cx="127951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Gravity Fields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78312" y="5374254"/>
            <a:ext cx="941283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Radiation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36083" y="2584787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Confinement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45930" y="5266532"/>
            <a:ext cx="16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Hostile/Closed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07183" y="2177831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Distance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6" y="1048894"/>
            <a:ext cx="5820650" cy="3276921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081790"/>
              </p:ext>
            </p:extLst>
          </p:nvPr>
        </p:nvGraphicFramePr>
        <p:xfrm>
          <a:off x="161926" y="4378327"/>
          <a:ext cx="2781300" cy="233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921561"/>
              </p:ext>
            </p:extLst>
          </p:nvPr>
        </p:nvGraphicFramePr>
        <p:xfrm>
          <a:off x="2943226" y="4378327"/>
          <a:ext cx="3343274" cy="2479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510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Graphic spid="1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GeneLab</a:t>
            </a:r>
            <a:r>
              <a:rPr lang="en-US" dirty="0"/>
              <a:t> ecosystem: maximizing knowledge by bringing experiments together as a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03301"/>
            <a:ext cx="10972800" cy="1667471"/>
          </a:xfrm>
        </p:spPr>
        <p:txBody>
          <a:bodyPr/>
          <a:lstStyle/>
          <a:p>
            <a:r>
              <a:rPr lang="en-US" dirty="0"/>
              <a:t>Sequencing on ISS is still limited in the amount of data generated</a:t>
            </a:r>
          </a:p>
          <a:p>
            <a:pPr lvl="1"/>
            <a:r>
              <a:rPr lang="en-US" dirty="0"/>
              <a:t>Most of the work needs to happen on earth</a:t>
            </a:r>
          </a:p>
          <a:p>
            <a:r>
              <a:rPr lang="en-US" dirty="0"/>
              <a:t>Measurements on human cannot be too invasive and limited in numbers</a:t>
            </a:r>
          </a:p>
          <a:p>
            <a:pPr lvl="1"/>
            <a:r>
              <a:rPr lang="en-US" dirty="0"/>
              <a:t>Usage of animals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7C384-89D6-8141-B091-9776852F31EF}" type="slidenum">
              <a:rPr lang="en-US" altLang="x-none" smtClean="0"/>
              <a:pPr>
                <a:defRPr/>
              </a:pPr>
              <a:t>6</a:t>
            </a:fld>
            <a:endParaRPr lang="en-US" altLang="x-none" dirty="0"/>
          </a:p>
        </p:txBody>
      </p:sp>
      <p:pic>
        <p:nvPicPr>
          <p:cNvPr id="146" name="Picture 6" descr="Study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2" y="3979159"/>
            <a:ext cx="1321072" cy="13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TextBox 220"/>
          <p:cNvSpPr txBox="1"/>
          <p:nvPr/>
        </p:nvSpPr>
        <p:spPr>
          <a:xfrm>
            <a:off x="5797340" y="2604546"/>
            <a:ext cx="33786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b="1" dirty="0">
                <a:solidFill>
                  <a:prstClr val="black"/>
                </a:solidFill>
              </a:rPr>
              <a:t>Identify Shared Processes/ Molecular Signatures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Hypoxic Response ?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Oxidative Stress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Common Tissue (e.g. muscle, liver, heart, eyes, brain,…)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90094" y="3620580"/>
            <a:ext cx="16607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Human?</a:t>
            </a:r>
          </a:p>
        </p:txBody>
      </p:sp>
      <p:grpSp>
        <p:nvGrpSpPr>
          <p:cNvPr id="256" name="Group 255"/>
          <p:cNvGrpSpPr/>
          <p:nvPr/>
        </p:nvGrpSpPr>
        <p:grpSpPr>
          <a:xfrm>
            <a:off x="1739287" y="2441728"/>
            <a:ext cx="3912971" cy="2664956"/>
            <a:chOff x="1739287" y="2441728"/>
            <a:chExt cx="3912971" cy="2664956"/>
          </a:xfrm>
        </p:grpSpPr>
        <p:sp>
          <p:nvSpPr>
            <p:cNvPr id="6" name="Rectangle 5"/>
            <p:cNvSpPr/>
            <p:nvPr/>
          </p:nvSpPr>
          <p:spPr bwMode="auto">
            <a:xfrm>
              <a:off x="1739287" y="2441728"/>
              <a:ext cx="3912971" cy="26418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2000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latin typeface="Helvetica Neue Black Condensed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921578" y="3629141"/>
              <a:ext cx="974470" cy="879159"/>
              <a:chOff x="8235702" y="542258"/>
              <a:chExt cx="1299293" cy="117221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8235702" y="555173"/>
                <a:ext cx="437474" cy="722776"/>
                <a:chOff x="1409245" y="1523999"/>
                <a:chExt cx="437474" cy="722776"/>
              </a:xfrm>
            </p:grpSpPr>
            <p:sp>
              <p:nvSpPr>
                <p:cNvPr id="128" name="Oval 48"/>
                <p:cNvSpPr>
                  <a:spLocks noChangeArrowheads="1"/>
                </p:cNvSpPr>
                <p:nvPr/>
              </p:nvSpPr>
              <p:spPr bwMode="auto">
                <a:xfrm rot="1900561">
                  <a:off x="1609043" y="1578208"/>
                  <a:ext cx="104053" cy="145772"/>
                </a:xfrm>
                <a:prstGeom prst="ellipse">
                  <a:avLst/>
                </a:prstGeom>
                <a:solidFill>
                  <a:srgbClr val="996633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" name="Oval 48"/>
                <p:cNvSpPr>
                  <a:spLocks noChangeArrowheads="1"/>
                </p:cNvSpPr>
                <p:nvPr/>
              </p:nvSpPr>
              <p:spPr bwMode="auto">
                <a:xfrm rot="1900561">
                  <a:off x="1489033" y="1523999"/>
                  <a:ext cx="104053" cy="145772"/>
                </a:xfrm>
                <a:prstGeom prst="ellipse">
                  <a:avLst/>
                </a:prstGeom>
                <a:solidFill>
                  <a:srgbClr val="996633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0" name="Chord 129"/>
                <p:cNvSpPr/>
                <p:nvPr/>
              </p:nvSpPr>
              <p:spPr>
                <a:xfrm rot="6803098">
                  <a:off x="1338960" y="1835004"/>
                  <a:ext cx="500818" cy="322723"/>
                </a:xfrm>
                <a:prstGeom prst="chord">
                  <a:avLst/>
                </a:prstGeom>
                <a:solidFill>
                  <a:srgbClr val="99663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1" name="Oval 48"/>
                <p:cNvSpPr>
                  <a:spLocks noChangeArrowheads="1"/>
                </p:cNvSpPr>
                <p:nvPr/>
              </p:nvSpPr>
              <p:spPr bwMode="auto">
                <a:xfrm rot="1900561">
                  <a:off x="1476776" y="1596981"/>
                  <a:ext cx="135454" cy="308510"/>
                </a:xfrm>
                <a:prstGeom prst="ellipse">
                  <a:avLst/>
                </a:prstGeom>
                <a:solidFill>
                  <a:srgbClr val="996633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" name="Oval 49"/>
                <p:cNvSpPr>
                  <a:spLocks noChangeArrowheads="1"/>
                </p:cNvSpPr>
                <p:nvPr/>
              </p:nvSpPr>
              <p:spPr bwMode="auto">
                <a:xfrm>
                  <a:off x="1474390" y="1665469"/>
                  <a:ext cx="63962" cy="80684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" name="Oval 50"/>
                <p:cNvSpPr>
                  <a:spLocks noChangeArrowheads="1"/>
                </p:cNvSpPr>
                <p:nvPr/>
              </p:nvSpPr>
              <p:spPr bwMode="auto">
                <a:xfrm>
                  <a:off x="1555681" y="1673154"/>
                  <a:ext cx="63962" cy="80684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4" name="Oval 49"/>
                <p:cNvSpPr>
                  <a:spLocks noChangeArrowheads="1"/>
                </p:cNvSpPr>
                <p:nvPr/>
              </p:nvSpPr>
              <p:spPr bwMode="auto">
                <a:xfrm>
                  <a:off x="1495965" y="1692379"/>
                  <a:ext cx="19350" cy="26898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5" name="Oval 50"/>
                <p:cNvSpPr>
                  <a:spLocks noChangeArrowheads="1"/>
                </p:cNvSpPr>
                <p:nvPr/>
              </p:nvSpPr>
              <p:spPr bwMode="auto">
                <a:xfrm>
                  <a:off x="1575886" y="1700048"/>
                  <a:ext cx="19350" cy="26898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6" name="Oval 49"/>
                <p:cNvSpPr>
                  <a:spLocks noChangeArrowheads="1"/>
                </p:cNvSpPr>
                <p:nvPr/>
              </p:nvSpPr>
              <p:spPr bwMode="auto">
                <a:xfrm>
                  <a:off x="1465210" y="1867199"/>
                  <a:ext cx="31442" cy="4996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491745" y="1915618"/>
                  <a:ext cx="27380" cy="433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1491758" y="1899984"/>
                  <a:ext cx="38194" cy="417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>
                  <a:stCxn id="136" idx="6"/>
                </p:cNvCxnSpPr>
                <p:nvPr/>
              </p:nvCxnSpPr>
              <p:spPr>
                <a:xfrm>
                  <a:off x="1496653" y="1892181"/>
                  <a:ext cx="48727" cy="173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1431911" y="1838897"/>
                  <a:ext cx="33301" cy="40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1415716" y="1861648"/>
                  <a:ext cx="51070" cy="262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>
                  <a:endCxn id="136" idx="2"/>
                </p:cNvCxnSpPr>
                <p:nvPr/>
              </p:nvCxnSpPr>
              <p:spPr>
                <a:xfrm>
                  <a:off x="1409245" y="1885268"/>
                  <a:ext cx="55965" cy="69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Freeform 142"/>
                <p:cNvSpPr/>
                <p:nvPr/>
              </p:nvSpPr>
              <p:spPr>
                <a:xfrm>
                  <a:off x="1716442" y="1769816"/>
                  <a:ext cx="130277" cy="294692"/>
                </a:xfrm>
                <a:custGeom>
                  <a:avLst/>
                  <a:gdLst>
                    <a:gd name="connsiteX0" fmla="*/ 0 w 198778"/>
                    <a:gd name="connsiteY0" fmla="*/ 289560 h 294692"/>
                    <a:gd name="connsiteX1" fmla="*/ 175260 w 198778"/>
                    <a:gd name="connsiteY1" fmla="*/ 289560 h 294692"/>
                    <a:gd name="connsiteX2" fmla="*/ 190500 w 198778"/>
                    <a:gd name="connsiteY2" fmla="*/ 236220 h 294692"/>
                    <a:gd name="connsiteX3" fmla="*/ 114300 w 198778"/>
                    <a:gd name="connsiteY3" fmla="*/ 121920 h 294692"/>
                    <a:gd name="connsiteX4" fmla="*/ 175260 w 198778"/>
                    <a:gd name="connsiteY4" fmla="*/ 0 h 294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778" h="294692">
                      <a:moveTo>
                        <a:pt x="0" y="289560"/>
                      </a:moveTo>
                      <a:cubicBezTo>
                        <a:pt x="71755" y="294005"/>
                        <a:pt x="143510" y="298450"/>
                        <a:pt x="175260" y="289560"/>
                      </a:cubicBezTo>
                      <a:cubicBezTo>
                        <a:pt x="207010" y="280670"/>
                        <a:pt x="200660" y="264160"/>
                        <a:pt x="190500" y="236220"/>
                      </a:cubicBezTo>
                      <a:cubicBezTo>
                        <a:pt x="180340" y="208280"/>
                        <a:pt x="116840" y="161290"/>
                        <a:pt x="114300" y="121920"/>
                      </a:cubicBezTo>
                      <a:cubicBezTo>
                        <a:pt x="111760" y="82550"/>
                        <a:pt x="143510" y="41275"/>
                        <a:pt x="17526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8535648" y="612070"/>
                <a:ext cx="437474" cy="722776"/>
                <a:chOff x="1409245" y="1523999"/>
                <a:chExt cx="437474" cy="722776"/>
              </a:xfrm>
            </p:grpSpPr>
            <p:sp>
              <p:nvSpPr>
                <p:cNvPr id="112" name="Oval 48"/>
                <p:cNvSpPr>
                  <a:spLocks noChangeArrowheads="1"/>
                </p:cNvSpPr>
                <p:nvPr/>
              </p:nvSpPr>
              <p:spPr bwMode="auto">
                <a:xfrm rot="1900561">
                  <a:off x="1609043" y="1578208"/>
                  <a:ext cx="104053" cy="145772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Oval 48"/>
                <p:cNvSpPr>
                  <a:spLocks noChangeArrowheads="1"/>
                </p:cNvSpPr>
                <p:nvPr/>
              </p:nvSpPr>
              <p:spPr bwMode="auto">
                <a:xfrm rot="1900561">
                  <a:off x="1489033" y="1523999"/>
                  <a:ext cx="104053" cy="145772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Chord 113"/>
                <p:cNvSpPr/>
                <p:nvPr/>
              </p:nvSpPr>
              <p:spPr>
                <a:xfrm rot="6803098">
                  <a:off x="1338960" y="1835004"/>
                  <a:ext cx="500818" cy="322723"/>
                </a:xfrm>
                <a:prstGeom prst="chord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Oval 48"/>
                <p:cNvSpPr>
                  <a:spLocks noChangeArrowheads="1"/>
                </p:cNvSpPr>
                <p:nvPr/>
              </p:nvSpPr>
              <p:spPr bwMode="auto">
                <a:xfrm rot="1900561">
                  <a:off x="1476776" y="1596981"/>
                  <a:ext cx="135454" cy="30851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Oval 49"/>
                <p:cNvSpPr>
                  <a:spLocks noChangeArrowheads="1"/>
                </p:cNvSpPr>
                <p:nvPr/>
              </p:nvSpPr>
              <p:spPr bwMode="auto">
                <a:xfrm>
                  <a:off x="1474390" y="1665469"/>
                  <a:ext cx="63962" cy="80684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Oval 50"/>
                <p:cNvSpPr>
                  <a:spLocks noChangeArrowheads="1"/>
                </p:cNvSpPr>
                <p:nvPr/>
              </p:nvSpPr>
              <p:spPr bwMode="auto">
                <a:xfrm>
                  <a:off x="1555681" y="1673154"/>
                  <a:ext cx="63962" cy="80684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Oval 49"/>
                <p:cNvSpPr>
                  <a:spLocks noChangeArrowheads="1"/>
                </p:cNvSpPr>
                <p:nvPr/>
              </p:nvSpPr>
              <p:spPr bwMode="auto">
                <a:xfrm>
                  <a:off x="1495965" y="1692379"/>
                  <a:ext cx="19350" cy="26898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Oval 50"/>
                <p:cNvSpPr>
                  <a:spLocks noChangeArrowheads="1"/>
                </p:cNvSpPr>
                <p:nvPr/>
              </p:nvSpPr>
              <p:spPr bwMode="auto">
                <a:xfrm>
                  <a:off x="1575886" y="1700048"/>
                  <a:ext cx="19350" cy="26898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Oval 49"/>
                <p:cNvSpPr>
                  <a:spLocks noChangeArrowheads="1"/>
                </p:cNvSpPr>
                <p:nvPr/>
              </p:nvSpPr>
              <p:spPr bwMode="auto">
                <a:xfrm>
                  <a:off x="1465210" y="1867199"/>
                  <a:ext cx="31442" cy="4996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491745" y="1915618"/>
                  <a:ext cx="27380" cy="433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1491758" y="1899984"/>
                  <a:ext cx="38194" cy="417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>
                  <a:stCxn id="120" idx="6"/>
                </p:cNvCxnSpPr>
                <p:nvPr/>
              </p:nvCxnSpPr>
              <p:spPr>
                <a:xfrm>
                  <a:off x="1496653" y="1892181"/>
                  <a:ext cx="48727" cy="173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1431911" y="1838897"/>
                  <a:ext cx="33301" cy="40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1415716" y="1861648"/>
                  <a:ext cx="51070" cy="262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>
                  <a:endCxn id="120" idx="2"/>
                </p:cNvCxnSpPr>
                <p:nvPr/>
              </p:nvCxnSpPr>
              <p:spPr>
                <a:xfrm>
                  <a:off x="1409245" y="1885268"/>
                  <a:ext cx="55965" cy="69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Freeform 126"/>
                <p:cNvSpPr/>
                <p:nvPr/>
              </p:nvSpPr>
              <p:spPr>
                <a:xfrm>
                  <a:off x="1716442" y="1769816"/>
                  <a:ext cx="130277" cy="294692"/>
                </a:xfrm>
                <a:custGeom>
                  <a:avLst/>
                  <a:gdLst>
                    <a:gd name="connsiteX0" fmla="*/ 0 w 198778"/>
                    <a:gd name="connsiteY0" fmla="*/ 289560 h 294692"/>
                    <a:gd name="connsiteX1" fmla="*/ 175260 w 198778"/>
                    <a:gd name="connsiteY1" fmla="*/ 289560 h 294692"/>
                    <a:gd name="connsiteX2" fmla="*/ 190500 w 198778"/>
                    <a:gd name="connsiteY2" fmla="*/ 236220 h 294692"/>
                    <a:gd name="connsiteX3" fmla="*/ 114300 w 198778"/>
                    <a:gd name="connsiteY3" fmla="*/ 121920 h 294692"/>
                    <a:gd name="connsiteX4" fmla="*/ 175260 w 198778"/>
                    <a:gd name="connsiteY4" fmla="*/ 0 h 294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778" h="294692">
                      <a:moveTo>
                        <a:pt x="0" y="289560"/>
                      </a:moveTo>
                      <a:cubicBezTo>
                        <a:pt x="71755" y="294005"/>
                        <a:pt x="143510" y="298450"/>
                        <a:pt x="175260" y="289560"/>
                      </a:cubicBezTo>
                      <a:cubicBezTo>
                        <a:pt x="207010" y="280670"/>
                        <a:pt x="200660" y="264160"/>
                        <a:pt x="190500" y="236220"/>
                      </a:cubicBezTo>
                      <a:cubicBezTo>
                        <a:pt x="180340" y="208280"/>
                        <a:pt x="116840" y="161290"/>
                        <a:pt x="114300" y="121920"/>
                      </a:cubicBezTo>
                      <a:cubicBezTo>
                        <a:pt x="111760" y="82550"/>
                        <a:pt x="143510" y="41275"/>
                        <a:pt x="17526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8945121" y="542258"/>
                <a:ext cx="437474" cy="722776"/>
                <a:chOff x="1409245" y="1523999"/>
                <a:chExt cx="437474" cy="722776"/>
              </a:xfrm>
            </p:grpSpPr>
            <p:sp>
              <p:nvSpPr>
                <p:cNvPr id="96" name="Oval 48"/>
                <p:cNvSpPr>
                  <a:spLocks noChangeArrowheads="1"/>
                </p:cNvSpPr>
                <p:nvPr/>
              </p:nvSpPr>
              <p:spPr bwMode="auto">
                <a:xfrm rot="1900561">
                  <a:off x="1609043" y="1578208"/>
                  <a:ext cx="104053" cy="145772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Oval 48"/>
                <p:cNvSpPr>
                  <a:spLocks noChangeArrowheads="1"/>
                </p:cNvSpPr>
                <p:nvPr/>
              </p:nvSpPr>
              <p:spPr bwMode="auto">
                <a:xfrm rot="1900561">
                  <a:off x="1489033" y="1523999"/>
                  <a:ext cx="104053" cy="145772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Chord 97"/>
                <p:cNvSpPr/>
                <p:nvPr/>
              </p:nvSpPr>
              <p:spPr>
                <a:xfrm rot="6803098">
                  <a:off x="1338960" y="1835004"/>
                  <a:ext cx="500818" cy="322723"/>
                </a:xfrm>
                <a:prstGeom prst="chord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9" name="Oval 48"/>
                <p:cNvSpPr>
                  <a:spLocks noChangeArrowheads="1"/>
                </p:cNvSpPr>
                <p:nvPr/>
              </p:nvSpPr>
              <p:spPr bwMode="auto">
                <a:xfrm rot="1900561">
                  <a:off x="1476776" y="1596981"/>
                  <a:ext cx="135454" cy="30851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" name="Oval 49"/>
                <p:cNvSpPr>
                  <a:spLocks noChangeArrowheads="1"/>
                </p:cNvSpPr>
                <p:nvPr/>
              </p:nvSpPr>
              <p:spPr bwMode="auto">
                <a:xfrm>
                  <a:off x="1474390" y="1665469"/>
                  <a:ext cx="63962" cy="80684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Oval 50"/>
                <p:cNvSpPr>
                  <a:spLocks noChangeArrowheads="1"/>
                </p:cNvSpPr>
                <p:nvPr/>
              </p:nvSpPr>
              <p:spPr bwMode="auto">
                <a:xfrm>
                  <a:off x="1555681" y="1673154"/>
                  <a:ext cx="63962" cy="80684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Oval 49"/>
                <p:cNvSpPr>
                  <a:spLocks noChangeArrowheads="1"/>
                </p:cNvSpPr>
                <p:nvPr/>
              </p:nvSpPr>
              <p:spPr bwMode="auto">
                <a:xfrm>
                  <a:off x="1495965" y="1692379"/>
                  <a:ext cx="19350" cy="26898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Oval 50"/>
                <p:cNvSpPr>
                  <a:spLocks noChangeArrowheads="1"/>
                </p:cNvSpPr>
                <p:nvPr/>
              </p:nvSpPr>
              <p:spPr bwMode="auto">
                <a:xfrm>
                  <a:off x="1575886" y="1700048"/>
                  <a:ext cx="19350" cy="26898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Oval 49"/>
                <p:cNvSpPr>
                  <a:spLocks noChangeArrowheads="1"/>
                </p:cNvSpPr>
                <p:nvPr/>
              </p:nvSpPr>
              <p:spPr bwMode="auto">
                <a:xfrm>
                  <a:off x="1465210" y="1867199"/>
                  <a:ext cx="31442" cy="4996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1491745" y="1915618"/>
                  <a:ext cx="27380" cy="433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1491758" y="1899984"/>
                  <a:ext cx="38194" cy="417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>
                  <a:stCxn id="104" idx="6"/>
                </p:cNvCxnSpPr>
                <p:nvPr/>
              </p:nvCxnSpPr>
              <p:spPr>
                <a:xfrm>
                  <a:off x="1496653" y="1892181"/>
                  <a:ext cx="48727" cy="173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1431911" y="1838897"/>
                  <a:ext cx="33301" cy="40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415716" y="1861648"/>
                  <a:ext cx="51070" cy="262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>
                  <a:endCxn id="104" idx="2"/>
                </p:cNvCxnSpPr>
                <p:nvPr/>
              </p:nvCxnSpPr>
              <p:spPr>
                <a:xfrm>
                  <a:off x="1409245" y="1885268"/>
                  <a:ext cx="55965" cy="69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Freeform 110"/>
                <p:cNvSpPr/>
                <p:nvPr/>
              </p:nvSpPr>
              <p:spPr>
                <a:xfrm>
                  <a:off x="1716442" y="1769816"/>
                  <a:ext cx="130277" cy="294692"/>
                </a:xfrm>
                <a:custGeom>
                  <a:avLst/>
                  <a:gdLst>
                    <a:gd name="connsiteX0" fmla="*/ 0 w 198778"/>
                    <a:gd name="connsiteY0" fmla="*/ 289560 h 294692"/>
                    <a:gd name="connsiteX1" fmla="*/ 175260 w 198778"/>
                    <a:gd name="connsiteY1" fmla="*/ 289560 h 294692"/>
                    <a:gd name="connsiteX2" fmla="*/ 190500 w 198778"/>
                    <a:gd name="connsiteY2" fmla="*/ 236220 h 294692"/>
                    <a:gd name="connsiteX3" fmla="*/ 114300 w 198778"/>
                    <a:gd name="connsiteY3" fmla="*/ 121920 h 294692"/>
                    <a:gd name="connsiteX4" fmla="*/ 175260 w 198778"/>
                    <a:gd name="connsiteY4" fmla="*/ 0 h 294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778" h="294692">
                      <a:moveTo>
                        <a:pt x="0" y="289560"/>
                      </a:moveTo>
                      <a:cubicBezTo>
                        <a:pt x="71755" y="294005"/>
                        <a:pt x="143510" y="298450"/>
                        <a:pt x="175260" y="289560"/>
                      </a:cubicBezTo>
                      <a:cubicBezTo>
                        <a:pt x="207010" y="280670"/>
                        <a:pt x="200660" y="264160"/>
                        <a:pt x="190500" y="236220"/>
                      </a:cubicBezTo>
                      <a:cubicBezTo>
                        <a:pt x="180340" y="208280"/>
                        <a:pt x="116840" y="161290"/>
                        <a:pt x="114300" y="121920"/>
                      </a:cubicBezTo>
                      <a:cubicBezTo>
                        <a:pt x="111760" y="82550"/>
                        <a:pt x="143510" y="41275"/>
                        <a:pt x="17526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9097521" y="694658"/>
                <a:ext cx="437474" cy="722776"/>
                <a:chOff x="1409245" y="1523999"/>
                <a:chExt cx="437474" cy="722776"/>
              </a:xfrm>
            </p:grpSpPr>
            <p:sp>
              <p:nvSpPr>
                <p:cNvPr id="80" name="Oval 48"/>
                <p:cNvSpPr>
                  <a:spLocks noChangeArrowheads="1"/>
                </p:cNvSpPr>
                <p:nvPr/>
              </p:nvSpPr>
              <p:spPr bwMode="auto">
                <a:xfrm rot="1900561">
                  <a:off x="1609043" y="1578208"/>
                  <a:ext cx="104053" cy="145772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Oval 48"/>
                <p:cNvSpPr>
                  <a:spLocks noChangeArrowheads="1"/>
                </p:cNvSpPr>
                <p:nvPr/>
              </p:nvSpPr>
              <p:spPr bwMode="auto">
                <a:xfrm rot="1900561">
                  <a:off x="1489033" y="1523999"/>
                  <a:ext cx="104053" cy="145772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Chord 81"/>
                <p:cNvSpPr/>
                <p:nvPr/>
              </p:nvSpPr>
              <p:spPr>
                <a:xfrm rot="6803098">
                  <a:off x="1338960" y="1835004"/>
                  <a:ext cx="500818" cy="322723"/>
                </a:xfrm>
                <a:prstGeom prst="chord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Oval 48"/>
                <p:cNvSpPr>
                  <a:spLocks noChangeArrowheads="1"/>
                </p:cNvSpPr>
                <p:nvPr/>
              </p:nvSpPr>
              <p:spPr bwMode="auto">
                <a:xfrm rot="1900561">
                  <a:off x="1476776" y="1596981"/>
                  <a:ext cx="135454" cy="30851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Oval 49"/>
                <p:cNvSpPr>
                  <a:spLocks noChangeArrowheads="1"/>
                </p:cNvSpPr>
                <p:nvPr/>
              </p:nvSpPr>
              <p:spPr bwMode="auto">
                <a:xfrm>
                  <a:off x="1474390" y="1665469"/>
                  <a:ext cx="63962" cy="80684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Oval 50"/>
                <p:cNvSpPr>
                  <a:spLocks noChangeArrowheads="1"/>
                </p:cNvSpPr>
                <p:nvPr/>
              </p:nvSpPr>
              <p:spPr bwMode="auto">
                <a:xfrm>
                  <a:off x="1555681" y="1673154"/>
                  <a:ext cx="63962" cy="80684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Oval 49"/>
                <p:cNvSpPr>
                  <a:spLocks noChangeArrowheads="1"/>
                </p:cNvSpPr>
                <p:nvPr/>
              </p:nvSpPr>
              <p:spPr bwMode="auto">
                <a:xfrm>
                  <a:off x="1495965" y="1692379"/>
                  <a:ext cx="19350" cy="26898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Oval 50"/>
                <p:cNvSpPr>
                  <a:spLocks noChangeArrowheads="1"/>
                </p:cNvSpPr>
                <p:nvPr/>
              </p:nvSpPr>
              <p:spPr bwMode="auto">
                <a:xfrm>
                  <a:off x="1575886" y="1700048"/>
                  <a:ext cx="19350" cy="26898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Oval 49"/>
                <p:cNvSpPr>
                  <a:spLocks noChangeArrowheads="1"/>
                </p:cNvSpPr>
                <p:nvPr/>
              </p:nvSpPr>
              <p:spPr bwMode="auto">
                <a:xfrm>
                  <a:off x="1465210" y="1867199"/>
                  <a:ext cx="31442" cy="4996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1491745" y="1915618"/>
                  <a:ext cx="27380" cy="433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1491758" y="1899984"/>
                  <a:ext cx="38194" cy="417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>
                  <a:stCxn id="88" idx="6"/>
                </p:cNvCxnSpPr>
                <p:nvPr/>
              </p:nvCxnSpPr>
              <p:spPr>
                <a:xfrm>
                  <a:off x="1496653" y="1892181"/>
                  <a:ext cx="48727" cy="173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431911" y="1838897"/>
                  <a:ext cx="33301" cy="40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1415716" y="1861648"/>
                  <a:ext cx="51070" cy="262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>
                  <a:endCxn id="88" idx="2"/>
                </p:cNvCxnSpPr>
                <p:nvPr/>
              </p:nvCxnSpPr>
              <p:spPr>
                <a:xfrm>
                  <a:off x="1409245" y="1885268"/>
                  <a:ext cx="55965" cy="69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Freeform 94"/>
                <p:cNvSpPr/>
                <p:nvPr/>
              </p:nvSpPr>
              <p:spPr>
                <a:xfrm>
                  <a:off x="1716442" y="1769816"/>
                  <a:ext cx="130277" cy="294692"/>
                </a:xfrm>
                <a:custGeom>
                  <a:avLst/>
                  <a:gdLst>
                    <a:gd name="connsiteX0" fmla="*/ 0 w 198778"/>
                    <a:gd name="connsiteY0" fmla="*/ 289560 h 294692"/>
                    <a:gd name="connsiteX1" fmla="*/ 175260 w 198778"/>
                    <a:gd name="connsiteY1" fmla="*/ 289560 h 294692"/>
                    <a:gd name="connsiteX2" fmla="*/ 190500 w 198778"/>
                    <a:gd name="connsiteY2" fmla="*/ 236220 h 294692"/>
                    <a:gd name="connsiteX3" fmla="*/ 114300 w 198778"/>
                    <a:gd name="connsiteY3" fmla="*/ 121920 h 294692"/>
                    <a:gd name="connsiteX4" fmla="*/ 175260 w 198778"/>
                    <a:gd name="connsiteY4" fmla="*/ 0 h 294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778" h="294692">
                      <a:moveTo>
                        <a:pt x="0" y="289560"/>
                      </a:moveTo>
                      <a:cubicBezTo>
                        <a:pt x="71755" y="294005"/>
                        <a:pt x="143510" y="298450"/>
                        <a:pt x="175260" y="289560"/>
                      </a:cubicBezTo>
                      <a:cubicBezTo>
                        <a:pt x="207010" y="280670"/>
                        <a:pt x="200660" y="264160"/>
                        <a:pt x="190500" y="236220"/>
                      </a:cubicBezTo>
                      <a:cubicBezTo>
                        <a:pt x="180340" y="208280"/>
                        <a:pt x="116840" y="161290"/>
                        <a:pt x="114300" y="121920"/>
                      </a:cubicBezTo>
                      <a:cubicBezTo>
                        <a:pt x="111760" y="82550"/>
                        <a:pt x="143510" y="41275"/>
                        <a:pt x="17526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827130" y="729779"/>
                <a:ext cx="437474" cy="722776"/>
                <a:chOff x="1409245" y="1523999"/>
                <a:chExt cx="437474" cy="722776"/>
              </a:xfrm>
            </p:grpSpPr>
            <p:sp>
              <p:nvSpPr>
                <p:cNvPr id="64" name="Oval 48"/>
                <p:cNvSpPr>
                  <a:spLocks noChangeArrowheads="1"/>
                </p:cNvSpPr>
                <p:nvPr/>
              </p:nvSpPr>
              <p:spPr bwMode="auto">
                <a:xfrm rot="1900561">
                  <a:off x="1609043" y="1578208"/>
                  <a:ext cx="104053" cy="145772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" name="Oval 48"/>
                <p:cNvSpPr>
                  <a:spLocks noChangeArrowheads="1"/>
                </p:cNvSpPr>
                <p:nvPr/>
              </p:nvSpPr>
              <p:spPr bwMode="auto">
                <a:xfrm rot="1900561">
                  <a:off x="1489033" y="1523999"/>
                  <a:ext cx="104053" cy="145772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Chord 65"/>
                <p:cNvSpPr/>
                <p:nvPr/>
              </p:nvSpPr>
              <p:spPr>
                <a:xfrm rot="6803098">
                  <a:off x="1338960" y="1835004"/>
                  <a:ext cx="500818" cy="322723"/>
                </a:xfrm>
                <a:prstGeom prst="chord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" name="Oval 48"/>
                <p:cNvSpPr>
                  <a:spLocks noChangeArrowheads="1"/>
                </p:cNvSpPr>
                <p:nvPr/>
              </p:nvSpPr>
              <p:spPr bwMode="auto">
                <a:xfrm rot="1900561">
                  <a:off x="1476776" y="1596981"/>
                  <a:ext cx="135454" cy="30851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" name="Oval 49"/>
                <p:cNvSpPr>
                  <a:spLocks noChangeArrowheads="1"/>
                </p:cNvSpPr>
                <p:nvPr/>
              </p:nvSpPr>
              <p:spPr bwMode="auto">
                <a:xfrm>
                  <a:off x="1474390" y="1665469"/>
                  <a:ext cx="63962" cy="80684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Oval 50"/>
                <p:cNvSpPr>
                  <a:spLocks noChangeArrowheads="1"/>
                </p:cNvSpPr>
                <p:nvPr/>
              </p:nvSpPr>
              <p:spPr bwMode="auto">
                <a:xfrm>
                  <a:off x="1555681" y="1673154"/>
                  <a:ext cx="63962" cy="80684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Oval 49"/>
                <p:cNvSpPr>
                  <a:spLocks noChangeArrowheads="1"/>
                </p:cNvSpPr>
                <p:nvPr/>
              </p:nvSpPr>
              <p:spPr bwMode="auto">
                <a:xfrm>
                  <a:off x="1495965" y="1692379"/>
                  <a:ext cx="19350" cy="26898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Oval 50"/>
                <p:cNvSpPr>
                  <a:spLocks noChangeArrowheads="1"/>
                </p:cNvSpPr>
                <p:nvPr/>
              </p:nvSpPr>
              <p:spPr bwMode="auto">
                <a:xfrm>
                  <a:off x="1575886" y="1700048"/>
                  <a:ext cx="19350" cy="26898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Oval 49"/>
                <p:cNvSpPr>
                  <a:spLocks noChangeArrowheads="1"/>
                </p:cNvSpPr>
                <p:nvPr/>
              </p:nvSpPr>
              <p:spPr bwMode="auto">
                <a:xfrm>
                  <a:off x="1465210" y="1867199"/>
                  <a:ext cx="31442" cy="4996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491745" y="1915618"/>
                  <a:ext cx="27380" cy="433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491758" y="1899984"/>
                  <a:ext cx="38194" cy="417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72" idx="6"/>
                </p:cNvCxnSpPr>
                <p:nvPr/>
              </p:nvCxnSpPr>
              <p:spPr>
                <a:xfrm>
                  <a:off x="1496653" y="1892181"/>
                  <a:ext cx="48727" cy="173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431911" y="1838897"/>
                  <a:ext cx="33301" cy="40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1415716" y="1861648"/>
                  <a:ext cx="51070" cy="262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>
                  <a:endCxn id="72" idx="2"/>
                </p:cNvCxnSpPr>
                <p:nvPr/>
              </p:nvCxnSpPr>
              <p:spPr>
                <a:xfrm>
                  <a:off x="1409245" y="1885268"/>
                  <a:ext cx="55965" cy="69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Freeform 78"/>
                <p:cNvSpPr/>
                <p:nvPr/>
              </p:nvSpPr>
              <p:spPr>
                <a:xfrm>
                  <a:off x="1716442" y="1769816"/>
                  <a:ext cx="130277" cy="294692"/>
                </a:xfrm>
                <a:custGeom>
                  <a:avLst/>
                  <a:gdLst>
                    <a:gd name="connsiteX0" fmla="*/ 0 w 198778"/>
                    <a:gd name="connsiteY0" fmla="*/ 289560 h 294692"/>
                    <a:gd name="connsiteX1" fmla="*/ 175260 w 198778"/>
                    <a:gd name="connsiteY1" fmla="*/ 289560 h 294692"/>
                    <a:gd name="connsiteX2" fmla="*/ 190500 w 198778"/>
                    <a:gd name="connsiteY2" fmla="*/ 236220 h 294692"/>
                    <a:gd name="connsiteX3" fmla="*/ 114300 w 198778"/>
                    <a:gd name="connsiteY3" fmla="*/ 121920 h 294692"/>
                    <a:gd name="connsiteX4" fmla="*/ 175260 w 198778"/>
                    <a:gd name="connsiteY4" fmla="*/ 0 h 294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778" h="294692">
                      <a:moveTo>
                        <a:pt x="0" y="289560"/>
                      </a:moveTo>
                      <a:cubicBezTo>
                        <a:pt x="71755" y="294005"/>
                        <a:pt x="143510" y="298450"/>
                        <a:pt x="175260" y="289560"/>
                      </a:cubicBezTo>
                      <a:cubicBezTo>
                        <a:pt x="207010" y="280670"/>
                        <a:pt x="200660" y="264160"/>
                        <a:pt x="190500" y="236220"/>
                      </a:cubicBezTo>
                      <a:cubicBezTo>
                        <a:pt x="180340" y="208280"/>
                        <a:pt x="116840" y="161290"/>
                        <a:pt x="114300" y="121920"/>
                      </a:cubicBezTo>
                      <a:cubicBezTo>
                        <a:pt x="111760" y="82550"/>
                        <a:pt x="143510" y="41275"/>
                        <a:pt x="17526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321860" y="863038"/>
                <a:ext cx="437474" cy="722776"/>
                <a:chOff x="1409245" y="1523999"/>
                <a:chExt cx="437474" cy="722776"/>
              </a:xfrm>
            </p:grpSpPr>
            <p:sp>
              <p:nvSpPr>
                <p:cNvPr id="48" name="Oval 47"/>
                <p:cNvSpPr>
                  <a:spLocks noChangeArrowheads="1"/>
                </p:cNvSpPr>
                <p:nvPr/>
              </p:nvSpPr>
              <p:spPr bwMode="auto">
                <a:xfrm rot="1900561">
                  <a:off x="1609043" y="1578208"/>
                  <a:ext cx="104053" cy="145772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Oval 48"/>
                <p:cNvSpPr>
                  <a:spLocks noChangeArrowheads="1"/>
                </p:cNvSpPr>
                <p:nvPr/>
              </p:nvSpPr>
              <p:spPr bwMode="auto">
                <a:xfrm rot="1900561">
                  <a:off x="1489033" y="1523999"/>
                  <a:ext cx="104053" cy="145772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Chord 49"/>
                <p:cNvSpPr/>
                <p:nvPr/>
              </p:nvSpPr>
              <p:spPr>
                <a:xfrm rot="6803098">
                  <a:off x="1338960" y="1835004"/>
                  <a:ext cx="500818" cy="322723"/>
                </a:xfrm>
                <a:prstGeom prst="chord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Oval 48"/>
                <p:cNvSpPr>
                  <a:spLocks noChangeArrowheads="1"/>
                </p:cNvSpPr>
                <p:nvPr/>
              </p:nvSpPr>
              <p:spPr bwMode="auto">
                <a:xfrm rot="1900561">
                  <a:off x="1476776" y="1596981"/>
                  <a:ext cx="135454" cy="30851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Oval 49"/>
                <p:cNvSpPr>
                  <a:spLocks noChangeArrowheads="1"/>
                </p:cNvSpPr>
                <p:nvPr/>
              </p:nvSpPr>
              <p:spPr bwMode="auto">
                <a:xfrm>
                  <a:off x="1474390" y="1665469"/>
                  <a:ext cx="63962" cy="80684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Oval 50"/>
                <p:cNvSpPr>
                  <a:spLocks noChangeArrowheads="1"/>
                </p:cNvSpPr>
                <p:nvPr/>
              </p:nvSpPr>
              <p:spPr bwMode="auto">
                <a:xfrm>
                  <a:off x="1555681" y="1673154"/>
                  <a:ext cx="63962" cy="80684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Oval 49"/>
                <p:cNvSpPr>
                  <a:spLocks noChangeArrowheads="1"/>
                </p:cNvSpPr>
                <p:nvPr/>
              </p:nvSpPr>
              <p:spPr bwMode="auto">
                <a:xfrm>
                  <a:off x="1495965" y="1692379"/>
                  <a:ext cx="19350" cy="26898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Oval 50"/>
                <p:cNvSpPr>
                  <a:spLocks noChangeArrowheads="1"/>
                </p:cNvSpPr>
                <p:nvPr/>
              </p:nvSpPr>
              <p:spPr bwMode="auto">
                <a:xfrm>
                  <a:off x="1575886" y="1700048"/>
                  <a:ext cx="19350" cy="26898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Oval 49"/>
                <p:cNvSpPr>
                  <a:spLocks noChangeArrowheads="1"/>
                </p:cNvSpPr>
                <p:nvPr/>
              </p:nvSpPr>
              <p:spPr bwMode="auto">
                <a:xfrm>
                  <a:off x="1465210" y="1867199"/>
                  <a:ext cx="31442" cy="4996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491745" y="1915618"/>
                  <a:ext cx="27380" cy="433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491758" y="1899984"/>
                  <a:ext cx="38194" cy="417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>
                  <a:stCxn id="56" idx="6"/>
                </p:cNvCxnSpPr>
                <p:nvPr/>
              </p:nvCxnSpPr>
              <p:spPr>
                <a:xfrm>
                  <a:off x="1496653" y="1892181"/>
                  <a:ext cx="48727" cy="173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431911" y="1838897"/>
                  <a:ext cx="33301" cy="40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415716" y="1861648"/>
                  <a:ext cx="51070" cy="262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>
                  <a:endCxn id="56" idx="2"/>
                </p:cNvCxnSpPr>
                <p:nvPr/>
              </p:nvCxnSpPr>
              <p:spPr>
                <a:xfrm>
                  <a:off x="1409245" y="1885268"/>
                  <a:ext cx="55965" cy="69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Freeform 62"/>
                <p:cNvSpPr/>
                <p:nvPr/>
              </p:nvSpPr>
              <p:spPr>
                <a:xfrm>
                  <a:off x="1716442" y="1769816"/>
                  <a:ext cx="130277" cy="294692"/>
                </a:xfrm>
                <a:custGeom>
                  <a:avLst/>
                  <a:gdLst>
                    <a:gd name="connsiteX0" fmla="*/ 0 w 198778"/>
                    <a:gd name="connsiteY0" fmla="*/ 289560 h 294692"/>
                    <a:gd name="connsiteX1" fmla="*/ 175260 w 198778"/>
                    <a:gd name="connsiteY1" fmla="*/ 289560 h 294692"/>
                    <a:gd name="connsiteX2" fmla="*/ 190500 w 198778"/>
                    <a:gd name="connsiteY2" fmla="*/ 236220 h 294692"/>
                    <a:gd name="connsiteX3" fmla="*/ 114300 w 198778"/>
                    <a:gd name="connsiteY3" fmla="*/ 121920 h 294692"/>
                    <a:gd name="connsiteX4" fmla="*/ 175260 w 198778"/>
                    <a:gd name="connsiteY4" fmla="*/ 0 h 294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778" h="294692">
                      <a:moveTo>
                        <a:pt x="0" y="289560"/>
                      </a:moveTo>
                      <a:cubicBezTo>
                        <a:pt x="71755" y="294005"/>
                        <a:pt x="143510" y="298450"/>
                        <a:pt x="175260" y="289560"/>
                      </a:cubicBezTo>
                      <a:cubicBezTo>
                        <a:pt x="207010" y="280670"/>
                        <a:pt x="200660" y="264160"/>
                        <a:pt x="190500" y="236220"/>
                      </a:cubicBezTo>
                      <a:cubicBezTo>
                        <a:pt x="180340" y="208280"/>
                        <a:pt x="116840" y="161290"/>
                        <a:pt x="114300" y="121920"/>
                      </a:cubicBezTo>
                      <a:cubicBezTo>
                        <a:pt x="111760" y="82550"/>
                        <a:pt x="143510" y="41275"/>
                        <a:pt x="17526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8595262" y="903166"/>
                <a:ext cx="437474" cy="722776"/>
                <a:chOff x="1409245" y="1523999"/>
                <a:chExt cx="437474" cy="722776"/>
              </a:xfrm>
            </p:grpSpPr>
            <p:sp>
              <p:nvSpPr>
                <p:cNvPr id="32" name="Oval 48"/>
                <p:cNvSpPr>
                  <a:spLocks noChangeArrowheads="1"/>
                </p:cNvSpPr>
                <p:nvPr/>
              </p:nvSpPr>
              <p:spPr bwMode="auto">
                <a:xfrm rot="1900561">
                  <a:off x="1609043" y="1578208"/>
                  <a:ext cx="104053" cy="145772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Oval 48"/>
                <p:cNvSpPr>
                  <a:spLocks noChangeArrowheads="1"/>
                </p:cNvSpPr>
                <p:nvPr/>
              </p:nvSpPr>
              <p:spPr bwMode="auto">
                <a:xfrm rot="1900561">
                  <a:off x="1489033" y="1523999"/>
                  <a:ext cx="104053" cy="145772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Chord 33"/>
                <p:cNvSpPr/>
                <p:nvPr/>
              </p:nvSpPr>
              <p:spPr>
                <a:xfrm rot="6803098">
                  <a:off x="1338960" y="1835004"/>
                  <a:ext cx="500818" cy="322723"/>
                </a:xfrm>
                <a:prstGeom prst="chord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Oval 48"/>
                <p:cNvSpPr>
                  <a:spLocks noChangeArrowheads="1"/>
                </p:cNvSpPr>
                <p:nvPr/>
              </p:nvSpPr>
              <p:spPr bwMode="auto">
                <a:xfrm rot="1900561">
                  <a:off x="1476776" y="1596981"/>
                  <a:ext cx="135454" cy="30851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Oval 49"/>
                <p:cNvSpPr>
                  <a:spLocks noChangeArrowheads="1"/>
                </p:cNvSpPr>
                <p:nvPr/>
              </p:nvSpPr>
              <p:spPr bwMode="auto">
                <a:xfrm>
                  <a:off x="1474390" y="1665469"/>
                  <a:ext cx="63962" cy="80684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Oval 50"/>
                <p:cNvSpPr>
                  <a:spLocks noChangeArrowheads="1"/>
                </p:cNvSpPr>
                <p:nvPr/>
              </p:nvSpPr>
              <p:spPr bwMode="auto">
                <a:xfrm>
                  <a:off x="1555681" y="1673154"/>
                  <a:ext cx="63962" cy="80684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Oval 49"/>
                <p:cNvSpPr>
                  <a:spLocks noChangeArrowheads="1"/>
                </p:cNvSpPr>
                <p:nvPr/>
              </p:nvSpPr>
              <p:spPr bwMode="auto">
                <a:xfrm>
                  <a:off x="1495965" y="1692379"/>
                  <a:ext cx="19350" cy="26898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Oval 50"/>
                <p:cNvSpPr>
                  <a:spLocks noChangeArrowheads="1"/>
                </p:cNvSpPr>
                <p:nvPr/>
              </p:nvSpPr>
              <p:spPr bwMode="auto">
                <a:xfrm>
                  <a:off x="1575886" y="1700048"/>
                  <a:ext cx="19350" cy="26898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Oval 49"/>
                <p:cNvSpPr>
                  <a:spLocks noChangeArrowheads="1"/>
                </p:cNvSpPr>
                <p:nvPr/>
              </p:nvSpPr>
              <p:spPr bwMode="auto">
                <a:xfrm>
                  <a:off x="1465210" y="1867199"/>
                  <a:ext cx="31442" cy="4996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491745" y="1915618"/>
                  <a:ext cx="27380" cy="433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491758" y="1899984"/>
                  <a:ext cx="38194" cy="417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>
                  <a:stCxn id="40" idx="6"/>
                </p:cNvCxnSpPr>
                <p:nvPr/>
              </p:nvCxnSpPr>
              <p:spPr>
                <a:xfrm>
                  <a:off x="1496653" y="1892181"/>
                  <a:ext cx="48727" cy="173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431911" y="1838897"/>
                  <a:ext cx="33301" cy="40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415716" y="1861648"/>
                  <a:ext cx="51070" cy="262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>
                  <a:endCxn id="40" idx="2"/>
                </p:cNvCxnSpPr>
                <p:nvPr/>
              </p:nvCxnSpPr>
              <p:spPr>
                <a:xfrm>
                  <a:off x="1409245" y="1885268"/>
                  <a:ext cx="55965" cy="69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Freeform 46"/>
                <p:cNvSpPr/>
                <p:nvPr/>
              </p:nvSpPr>
              <p:spPr>
                <a:xfrm>
                  <a:off x="1716442" y="1769816"/>
                  <a:ext cx="130277" cy="294692"/>
                </a:xfrm>
                <a:custGeom>
                  <a:avLst/>
                  <a:gdLst>
                    <a:gd name="connsiteX0" fmla="*/ 0 w 198778"/>
                    <a:gd name="connsiteY0" fmla="*/ 289560 h 294692"/>
                    <a:gd name="connsiteX1" fmla="*/ 175260 w 198778"/>
                    <a:gd name="connsiteY1" fmla="*/ 289560 h 294692"/>
                    <a:gd name="connsiteX2" fmla="*/ 190500 w 198778"/>
                    <a:gd name="connsiteY2" fmla="*/ 236220 h 294692"/>
                    <a:gd name="connsiteX3" fmla="*/ 114300 w 198778"/>
                    <a:gd name="connsiteY3" fmla="*/ 121920 h 294692"/>
                    <a:gd name="connsiteX4" fmla="*/ 175260 w 198778"/>
                    <a:gd name="connsiteY4" fmla="*/ 0 h 294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778" h="294692">
                      <a:moveTo>
                        <a:pt x="0" y="289560"/>
                      </a:moveTo>
                      <a:cubicBezTo>
                        <a:pt x="71755" y="294005"/>
                        <a:pt x="143510" y="298450"/>
                        <a:pt x="175260" y="289560"/>
                      </a:cubicBezTo>
                      <a:cubicBezTo>
                        <a:pt x="207010" y="280670"/>
                        <a:pt x="200660" y="264160"/>
                        <a:pt x="190500" y="236220"/>
                      </a:cubicBezTo>
                      <a:cubicBezTo>
                        <a:pt x="180340" y="208280"/>
                        <a:pt x="116840" y="161290"/>
                        <a:pt x="114300" y="121920"/>
                      </a:cubicBezTo>
                      <a:cubicBezTo>
                        <a:pt x="111760" y="82550"/>
                        <a:pt x="143510" y="41275"/>
                        <a:pt x="17526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8946505" y="991694"/>
                <a:ext cx="437474" cy="722776"/>
                <a:chOff x="1409245" y="1523999"/>
                <a:chExt cx="437474" cy="722776"/>
              </a:xfrm>
            </p:grpSpPr>
            <p:sp>
              <p:nvSpPr>
                <p:cNvPr id="16" name="Oval 48"/>
                <p:cNvSpPr>
                  <a:spLocks noChangeArrowheads="1"/>
                </p:cNvSpPr>
                <p:nvPr/>
              </p:nvSpPr>
              <p:spPr bwMode="auto">
                <a:xfrm rot="1900561">
                  <a:off x="1609043" y="1578208"/>
                  <a:ext cx="104053" cy="145772"/>
                </a:xfrm>
                <a:prstGeom prst="ellipse">
                  <a:avLst/>
                </a:prstGeom>
                <a:solidFill>
                  <a:srgbClr val="996633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Oval 48"/>
                <p:cNvSpPr>
                  <a:spLocks noChangeArrowheads="1"/>
                </p:cNvSpPr>
                <p:nvPr/>
              </p:nvSpPr>
              <p:spPr bwMode="auto">
                <a:xfrm rot="1900561">
                  <a:off x="1489033" y="1523999"/>
                  <a:ext cx="104053" cy="145772"/>
                </a:xfrm>
                <a:prstGeom prst="ellipse">
                  <a:avLst/>
                </a:prstGeom>
                <a:solidFill>
                  <a:srgbClr val="996633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Chord 17"/>
                <p:cNvSpPr/>
                <p:nvPr/>
              </p:nvSpPr>
              <p:spPr>
                <a:xfrm rot="6803098">
                  <a:off x="1338960" y="1835004"/>
                  <a:ext cx="500818" cy="322723"/>
                </a:xfrm>
                <a:prstGeom prst="chord">
                  <a:avLst/>
                </a:prstGeom>
                <a:solidFill>
                  <a:srgbClr val="99663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Oval 48"/>
                <p:cNvSpPr>
                  <a:spLocks noChangeArrowheads="1"/>
                </p:cNvSpPr>
                <p:nvPr/>
              </p:nvSpPr>
              <p:spPr bwMode="auto">
                <a:xfrm rot="1900561">
                  <a:off x="1476776" y="1596981"/>
                  <a:ext cx="135454" cy="308510"/>
                </a:xfrm>
                <a:prstGeom prst="ellipse">
                  <a:avLst/>
                </a:prstGeom>
                <a:solidFill>
                  <a:srgbClr val="996633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Oval 49"/>
                <p:cNvSpPr>
                  <a:spLocks noChangeArrowheads="1"/>
                </p:cNvSpPr>
                <p:nvPr/>
              </p:nvSpPr>
              <p:spPr bwMode="auto">
                <a:xfrm>
                  <a:off x="1474390" y="1665469"/>
                  <a:ext cx="63962" cy="80684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Oval 50"/>
                <p:cNvSpPr>
                  <a:spLocks noChangeArrowheads="1"/>
                </p:cNvSpPr>
                <p:nvPr/>
              </p:nvSpPr>
              <p:spPr bwMode="auto">
                <a:xfrm>
                  <a:off x="1555681" y="1673154"/>
                  <a:ext cx="63962" cy="80684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Oval 49"/>
                <p:cNvSpPr>
                  <a:spLocks noChangeArrowheads="1"/>
                </p:cNvSpPr>
                <p:nvPr/>
              </p:nvSpPr>
              <p:spPr bwMode="auto">
                <a:xfrm>
                  <a:off x="1495965" y="1692379"/>
                  <a:ext cx="19350" cy="26898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Oval 50"/>
                <p:cNvSpPr>
                  <a:spLocks noChangeArrowheads="1"/>
                </p:cNvSpPr>
                <p:nvPr/>
              </p:nvSpPr>
              <p:spPr bwMode="auto">
                <a:xfrm>
                  <a:off x="1575886" y="1700048"/>
                  <a:ext cx="19350" cy="26898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Oval 49"/>
                <p:cNvSpPr>
                  <a:spLocks noChangeArrowheads="1"/>
                </p:cNvSpPr>
                <p:nvPr/>
              </p:nvSpPr>
              <p:spPr bwMode="auto">
                <a:xfrm>
                  <a:off x="1465210" y="1867199"/>
                  <a:ext cx="31442" cy="4996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34290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491745" y="1915618"/>
                  <a:ext cx="27380" cy="433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491758" y="1899984"/>
                  <a:ext cx="38194" cy="417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>
                  <a:stCxn id="24" idx="6"/>
                </p:cNvCxnSpPr>
                <p:nvPr/>
              </p:nvCxnSpPr>
              <p:spPr>
                <a:xfrm>
                  <a:off x="1496653" y="1892181"/>
                  <a:ext cx="48727" cy="173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1431911" y="1838897"/>
                  <a:ext cx="33301" cy="40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415716" y="1861648"/>
                  <a:ext cx="51070" cy="262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endCxn id="24" idx="2"/>
                </p:cNvCxnSpPr>
                <p:nvPr/>
              </p:nvCxnSpPr>
              <p:spPr>
                <a:xfrm>
                  <a:off x="1409245" y="1885268"/>
                  <a:ext cx="55965" cy="69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Freeform 30"/>
                <p:cNvSpPr/>
                <p:nvPr/>
              </p:nvSpPr>
              <p:spPr>
                <a:xfrm>
                  <a:off x="1716442" y="1769816"/>
                  <a:ext cx="130277" cy="294692"/>
                </a:xfrm>
                <a:custGeom>
                  <a:avLst/>
                  <a:gdLst>
                    <a:gd name="connsiteX0" fmla="*/ 0 w 198778"/>
                    <a:gd name="connsiteY0" fmla="*/ 289560 h 294692"/>
                    <a:gd name="connsiteX1" fmla="*/ 175260 w 198778"/>
                    <a:gd name="connsiteY1" fmla="*/ 289560 h 294692"/>
                    <a:gd name="connsiteX2" fmla="*/ 190500 w 198778"/>
                    <a:gd name="connsiteY2" fmla="*/ 236220 h 294692"/>
                    <a:gd name="connsiteX3" fmla="*/ 114300 w 198778"/>
                    <a:gd name="connsiteY3" fmla="*/ 121920 h 294692"/>
                    <a:gd name="connsiteX4" fmla="*/ 175260 w 198778"/>
                    <a:gd name="connsiteY4" fmla="*/ 0 h 294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778" h="294692">
                      <a:moveTo>
                        <a:pt x="0" y="289560"/>
                      </a:moveTo>
                      <a:cubicBezTo>
                        <a:pt x="71755" y="294005"/>
                        <a:pt x="143510" y="298450"/>
                        <a:pt x="175260" y="289560"/>
                      </a:cubicBezTo>
                      <a:cubicBezTo>
                        <a:pt x="207010" y="280670"/>
                        <a:pt x="200660" y="264160"/>
                        <a:pt x="190500" y="236220"/>
                      </a:cubicBezTo>
                      <a:cubicBezTo>
                        <a:pt x="180340" y="208280"/>
                        <a:pt x="116840" y="161290"/>
                        <a:pt x="114300" y="121920"/>
                      </a:cubicBezTo>
                      <a:cubicBezTo>
                        <a:pt x="111760" y="82550"/>
                        <a:pt x="143510" y="41275"/>
                        <a:pt x="17526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4" name="Picture 2" descr="Study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897" y="2735207"/>
              <a:ext cx="815633" cy="815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4" descr="Study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349" y="2741035"/>
              <a:ext cx="815633" cy="815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8" descr="Study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608" y="2741676"/>
              <a:ext cx="815633" cy="815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10" descr="Study Ic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520" y="2741123"/>
              <a:ext cx="815633" cy="815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9" name="Group 148"/>
            <p:cNvGrpSpPr/>
            <p:nvPr/>
          </p:nvGrpSpPr>
          <p:grpSpPr>
            <a:xfrm>
              <a:off x="3735501" y="3578455"/>
              <a:ext cx="994382" cy="911569"/>
              <a:chOff x="1855114" y="3789000"/>
              <a:chExt cx="1437920" cy="1515279"/>
            </a:xfrm>
          </p:grpSpPr>
          <p:pic>
            <p:nvPicPr>
              <p:cNvPr id="150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151592" y="3865574"/>
                <a:ext cx="171704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048933" y="4075727"/>
                <a:ext cx="171704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1913340" y="4145336"/>
                <a:ext cx="171704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032126" y="3902563"/>
                <a:ext cx="171704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065740" y="4297736"/>
                <a:ext cx="171704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175658" y="4054594"/>
                <a:ext cx="171704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239336" y="4272809"/>
                <a:ext cx="171704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391736" y="4425209"/>
                <a:ext cx="171704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256143" y="4494818"/>
                <a:ext cx="171704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374929" y="4252045"/>
                <a:ext cx="171704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408543" y="4647218"/>
                <a:ext cx="171704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518461" y="4404076"/>
                <a:ext cx="171704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277782" y="3872830"/>
                <a:ext cx="171704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430182" y="4025230"/>
                <a:ext cx="171704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294589" y="4094839"/>
                <a:ext cx="171704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413375" y="3852066"/>
                <a:ext cx="171704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446989" y="4247239"/>
                <a:ext cx="171704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556907" y="4004097"/>
                <a:ext cx="171704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1855114" y="4397132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9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1957831" y="4508073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1946228" y="4627324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1941024" y="4334909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065565" y="4772229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084556" y="4486940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147282" y="4706252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299682" y="4858652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164089" y="4928261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282875" y="4685488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316489" y="5080661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426407" y="4837519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481097" y="4537550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633497" y="4689950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497904" y="4759559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616690" y="4516786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650304" y="4911959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760222" y="4668817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551736" y="4072399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704136" y="4224799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568543" y="4294408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687329" y="4051635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720943" y="4446808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830861" y="4203666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490382" y="5015175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3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416568" y="5097454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894415" y="5022537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625975" y="4994411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791588" y="4967248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627101" y="4880478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766852" y="4648088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919252" y="4800488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783659" y="4870097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902445" y="4627324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3035800" y="4800487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3093830" y="4630923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3101649" y="4223517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973513" y="4408914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788377" y="4404660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956706" y="4235750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3032582" y="4539767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3100238" y="4387781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792924" y="3813922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698574" y="3884476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553377" y="3789000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994162" y="4097823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805932" y="3974059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" name="Picture 8" descr="Study Icon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6" t="10119" r="14814" b="9587"/>
              <a:stretch/>
            </p:blipFill>
            <p:spPr bwMode="auto">
              <a:xfrm>
                <a:off x="2932442" y="3977922"/>
                <a:ext cx="191385" cy="20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3" name="TextBox 222"/>
            <p:cNvSpPr txBox="1"/>
            <p:nvPr/>
          </p:nvSpPr>
          <p:spPr>
            <a:xfrm>
              <a:off x="3095716" y="4806602"/>
              <a:ext cx="77777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US" sz="1350" b="1" dirty="0">
                  <a:solidFill>
                    <a:prstClr val="black"/>
                  </a:solidFill>
                </a:rPr>
                <a:t>ANIMAL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1774150" y="5369584"/>
            <a:ext cx="3795620" cy="1055156"/>
            <a:chOff x="2234029" y="5348549"/>
            <a:chExt cx="5060827" cy="1406874"/>
          </a:xfrm>
        </p:grpSpPr>
        <p:sp>
          <p:nvSpPr>
            <p:cNvPr id="225" name="Rectangle 224"/>
            <p:cNvSpPr/>
            <p:nvPr/>
          </p:nvSpPr>
          <p:spPr bwMode="auto">
            <a:xfrm>
              <a:off x="2234029" y="5348549"/>
              <a:ext cx="5060827" cy="14068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2000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latin typeface="Helvetica Neue Black Condensed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226" name="Picture 2" descr="pi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565" y="5575700"/>
              <a:ext cx="1003673" cy="1003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7" name="Group 226"/>
            <p:cNvGrpSpPr/>
            <p:nvPr/>
          </p:nvGrpSpPr>
          <p:grpSpPr>
            <a:xfrm>
              <a:off x="3931114" y="5960389"/>
              <a:ext cx="2650841" cy="692593"/>
              <a:chOff x="3931114" y="5522170"/>
              <a:chExt cx="4620207" cy="1212186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3931114" y="5558872"/>
                <a:ext cx="2535890" cy="1175484"/>
                <a:chOff x="3931114" y="5558872"/>
                <a:chExt cx="2535890" cy="1175484"/>
              </a:xfrm>
            </p:grpSpPr>
            <p:pic>
              <p:nvPicPr>
                <p:cNvPr id="237" name="Picture 2" descr="pic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75" t="19222" r="7314" b="15634"/>
                <a:stretch/>
              </p:blipFill>
              <p:spPr bwMode="auto">
                <a:xfrm>
                  <a:off x="5500846" y="5973109"/>
                  <a:ext cx="966158" cy="7591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8" name="Picture 2" descr="pic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75" t="19222" r="7314" b="15634"/>
                <a:stretch/>
              </p:blipFill>
              <p:spPr bwMode="auto">
                <a:xfrm>
                  <a:off x="3931114" y="5640366"/>
                  <a:ext cx="966158" cy="7591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9" name="Picture 2" descr="pic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75" t="19222" r="7314" b="15634"/>
                <a:stretch/>
              </p:blipFill>
              <p:spPr bwMode="auto">
                <a:xfrm>
                  <a:off x="4094673" y="5975230"/>
                  <a:ext cx="966158" cy="7591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0" name="Picture 2" descr="pic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75" t="19222" r="7314" b="15634"/>
                <a:stretch/>
              </p:blipFill>
              <p:spPr bwMode="auto">
                <a:xfrm>
                  <a:off x="4609258" y="5558872"/>
                  <a:ext cx="966158" cy="7591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1" name="Picture 2" descr="pic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75" t="19222" r="7314" b="15634"/>
                <a:stretch/>
              </p:blipFill>
              <p:spPr bwMode="auto">
                <a:xfrm>
                  <a:off x="5331026" y="5576209"/>
                  <a:ext cx="966158" cy="7591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2" name="Picture 2" descr="pic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75" t="19222" r="7314" b="15634"/>
                <a:stretch/>
              </p:blipFill>
              <p:spPr bwMode="auto">
                <a:xfrm>
                  <a:off x="4768257" y="5953565"/>
                  <a:ext cx="966158" cy="7591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30" name="Group 229"/>
              <p:cNvGrpSpPr/>
              <p:nvPr/>
            </p:nvGrpSpPr>
            <p:grpSpPr>
              <a:xfrm>
                <a:off x="6015431" y="5522170"/>
                <a:ext cx="2535890" cy="1175484"/>
                <a:chOff x="3931114" y="5558872"/>
                <a:chExt cx="2535890" cy="1175484"/>
              </a:xfrm>
            </p:grpSpPr>
            <p:pic>
              <p:nvPicPr>
                <p:cNvPr id="231" name="Picture 2" descr="pic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75" t="19222" r="7314" b="15634"/>
                <a:stretch/>
              </p:blipFill>
              <p:spPr bwMode="auto">
                <a:xfrm>
                  <a:off x="5500846" y="5973109"/>
                  <a:ext cx="966158" cy="7591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2" name="Picture 2" descr="pic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75" t="19222" r="7314" b="15634"/>
                <a:stretch/>
              </p:blipFill>
              <p:spPr bwMode="auto">
                <a:xfrm>
                  <a:off x="3931114" y="5640366"/>
                  <a:ext cx="966158" cy="7591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3" name="Picture 2" descr="pic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75" t="19222" r="7314" b="15634"/>
                <a:stretch/>
              </p:blipFill>
              <p:spPr bwMode="auto">
                <a:xfrm>
                  <a:off x="4094673" y="5975230"/>
                  <a:ext cx="966158" cy="7591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4" name="Picture 2" descr="pic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75" t="19222" r="7314" b="15634"/>
                <a:stretch/>
              </p:blipFill>
              <p:spPr bwMode="auto">
                <a:xfrm>
                  <a:off x="4609258" y="5558872"/>
                  <a:ext cx="966158" cy="7591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5" name="Picture 2" descr="pic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75" t="19222" r="7314" b="15634"/>
                <a:stretch/>
              </p:blipFill>
              <p:spPr bwMode="auto">
                <a:xfrm>
                  <a:off x="5331026" y="5576209"/>
                  <a:ext cx="966158" cy="7591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6" name="Picture 2" descr="pic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75" t="19222" r="7314" b="15634"/>
                <a:stretch/>
              </p:blipFill>
              <p:spPr bwMode="auto">
                <a:xfrm>
                  <a:off x="4768257" y="5953565"/>
                  <a:ext cx="966158" cy="7591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28" name="TextBox 227"/>
            <p:cNvSpPr txBox="1"/>
            <p:nvPr/>
          </p:nvSpPr>
          <p:spPr>
            <a:xfrm>
              <a:off x="4006353" y="5398456"/>
              <a:ext cx="11587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US" sz="1350" b="1" dirty="0">
                  <a:solidFill>
                    <a:prstClr val="black"/>
                  </a:solidFill>
                </a:rPr>
                <a:t>MICROBE</a:t>
              </a:r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6214068" y="4066438"/>
            <a:ext cx="1964120" cy="2351651"/>
            <a:chOff x="8153920" y="3611020"/>
            <a:chExt cx="2618826" cy="3135535"/>
          </a:xfrm>
        </p:grpSpPr>
        <p:sp>
          <p:nvSpPr>
            <p:cNvPr id="244" name="Rectangle 243"/>
            <p:cNvSpPr/>
            <p:nvPr/>
          </p:nvSpPr>
          <p:spPr bwMode="auto">
            <a:xfrm>
              <a:off x="8153920" y="3611020"/>
              <a:ext cx="2618826" cy="313553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2000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latin typeface="Helvetica Neue Black Condensed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8522467" y="3670757"/>
              <a:ext cx="87032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US" sz="1350" b="1" dirty="0">
                  <a:solidFill>
                    <a:prstClr val="black"/>
                  </a:solidFill>
                </a:rPr>
                <a:t>PLANT</a:t>
              </a:r>
            </a:p>
          </p:txBody>
        </p:sp>
        <p:pic>
          <p:nvPicPr>
            <p:cNvPr id="246" name="Picture 4" descr="pi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7473" y="4678178"/>
              <a:ext cx="1241066" cy="1241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7" name="Group 246"/>
          <p:cNvGrpSpPr/>
          <p:nvPr/>
        </p:nvGrpSpPr>
        <p:grpSpPr>
          <a:xfrm>
            <a:off x="5042027" y="4675706"/>
            <a:ext cx="1428785" cy="1334060"/>
            <a:chOff x="6591198" y="4423379"/>
            <a:chExt cx="1905047" cy="1778746"/>
          </a:xfrm>
        </p:grpSpPr>
        <p:sp>
          <p:nvSpPr>
            <p:cNvPr id="248" name="Oval 247"/>
            <p:cNvSpPr/>
            <p:nvPr/>
          </p:nvSpPr>
          <p:spPr bwMode="auto">
            <a:xfrm>
              <a:off x="6591198" y="4423379"/>
              <a:ext cx="1905047" cy="177874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20000"/>
                </a:spcBef>
                <a:spcAft>
                  <a:spcPct val="0"/>
                </a:spcAft>
              </a:pPr>
              <a:endParaRPr lang="en-US">
                <a:solidFill>
                  <a:schemeClr val="bg1"/>
                </a:solidFill>
                <a:latin typeface="Helvetica Neue Black Condensed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6965642" y="4893460"/>
              <a:ext cx="126876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350" b="1" dirty="0">
                  <a:solidFill>
                    <a:prstClr val="black"/>
                  </a:solidFill>
                </a:rPr>
                <a:t>MULTI-OMICS</a:t>
              </a:r>
            </a:p>
          </p:txBody>
        </p:sp>
      </p:grpSp>
      <p:sp>
        <p:nvSpPr>
          <p:cNvPr id="250" name="Left-Right Arrow 249"/>
          <p:cNvSpPr/>
          <p:nvPr/>
        </p:nvSpPr>
        <p:spPr bwMode="auto">
          <a:xfrm rot="16200000">
            <a:off x="4762223" y="5209726"/>
            <a:ext cx="517586" cy="244961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2000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Helvetica Neue Black Condensed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1" name="Left-Right Arrow 250"/>
          <p:cNvSpPr/>
          <p:nvPr/>
        </p:nvSpPr>
        <p:spPr bwMode="auto">
          <a:xfrm>
            <a:off x="5194773" y="4427812"/>
            <a:ext cx="1122349" cy="244961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2000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Helvetica Neue Black Condensed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2" name="Left-Right Arrow 251"/>
          <p:cNvSpPr/>
          <p:nvPr/>
        </p:nvSpPr>
        <p:spPr bwMode="auto">
          <a:xfrm>
            <a:off x="5148250" y="5953117"/>
            <a:ext cx="1317605" cy="244961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2000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Helvetica Neue Black Condensed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253" name="Picture 252"/>
          <p:cNvPicPr>
            <a:picLocks noChangeAspect="1"/>
          </p:cNvPicPr>
          <p:nvPr/>
        </p:nvPicPr>
        <p:blipFill rotWithShape="1">
          <a:blip r:embed="rId9"/>
          <a:srcRect l="2325" r="24332" b="44344"/>
          <a:stretch/>
        </p:blipFill>
        <p:spPr>
          <a:xfrm>
            <a:off x="9043416" y="874588"/>
            <a:ext cx="2980944" cy="2452688"/>
          </a:xfrm>
          <a:prstGeom prst="rect">
            <a:avLst/>
          </a:prstGeom>
        </p:spPr>
      </p:pic>
      <p:sp>
        <p:nvSpPr>
          <p:cNvPr id="254" name="Rectangle 253"/>
          <p:cNvSpPr/>
          <p:nvPr/>
        </p:nvSpPr>
        <p:spPr>
          <a:xfrm>
            <a:off x="8272050" y="4024487"/>
            <a:ext cx="3874101" cy="2412199"/>
          </a:xfrm>
          <a:prstGeom prst="rect">
            <a:avLst/>
          </a:prstGeom>
          <a:ln w="3175" cmpd="sng"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50" b="1" dirty="0">
                <a:solidFill>
                  <a:schemeClr val="tx2"/>
                </a:solidFill>
                <a:latin typeface="Arial Narrow"/>
                <a:cs typeface="Arial Narrow"/>
              </a:rPr>
              <a:t>For Spaceflight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chemeClr val="tx2"/>
                </a:solidFill>
                <a:latin typeface="Arial Narrow"/>
                <a:cs typeface="Arial Narrow"/>
              </a:rPr>
              <a:t>High “n” number – statistically significant data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chemeClr val="tx2"/>
                </a:solidFill>
                <a:latin typeface="Arial Narrow"/>
                <a:cs typeface="Arial Narrow"/>
              </a:rPr>
              <a:t>Genetically identical animals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chemeClr val="tx2"/>
                </a:solidFill>
                <a:latin typeface="Arial Narrow"/>
                <a:cs typeface="Arial Narrow"/>
              </a:rPr>
              <a:t>Low resource requirements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chemeClr val="tx2"/>
                </a:solidFill>
                <a:latin typeface="Arial Narrow"/>
                <a:cs typeface="Arial Narrow"/>
              </a:rPr>
              <a:t>Short life cycle - multiple generations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dirty="0">
                <a:solidFill>
                  <a:schemeClr val="tx2"/>
                </a:solidFill>
                <a:latin typeface="Arial Narrow"/>
                <a:cs typeface="Arial Narrow"/>
              </a:rPr>
              <a:t>Measure response of a whole </a:t>
            </a:r>
            <a:r>
              <a:rPr lang="en-US" sz="1200" dirty="0" err="1">
                <a:solidFill>
                  <a:schemeClr val="tx2"/>
                </a:solidFill>
                <a:latin typeface="Arial Narrow"/>
                <a:cs typeface="Arial Narrow"/>
              </a:rPr>
              <a:t>multicellular</a:t>
            </a:r>
            <a:r>
              <a:rPr lang="en-US" sz="1200" dirty="0">
                <a:solidFill>
                  <a:schemeClr val="tx2"/>
                </a:solidFill>
                <a:latin typeface="Arial Narrow"/>
                <a:cs typeface="Arial Narrow"/>
              </a:rPr>
              <a:t> animal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350" b="1" dirty="0">
                <a:solidFill>
                  <a:schemeClr val="tx2"/>
                </a:solidFill>
                <a:latin typeface="Arial Narrow"/>
                <a:cs typeface="Arial Narrow"/>
              </a:rPr>
              <a:t>Flies used as a model for humans for innate immunity, circadian rhythm, oxidative stress, neurobehavior, development, genetics, GWAS, “omics” studies etc.</a:t>
            </a:r>
          </a:p>
        </p:txBody>
      </p:sp>
      <p:sp>
        <p:nvSpPr>
          <p:cNvPr id="216" name="Down Arrow 215"/>
          <p:cNvSpPr/>
          <p:nvPr/>
        </p:nvSpPr>
        <p:spPr bwMode="auto">
          <a:xfrm rot="16200000">
            <a:off x="3588342" y="667329"/>
            <a:ext cx="307889" cy="3836395"/>
          </a:xfrm>
          <a:prstGeom prst="downArrow">
            <a:avLst/>
          </a:prstGeom>
          <a:solidFill>
            <a:srgbClr val="655B4D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Helvetica Neue Black Condensed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1780869" y="2441728"/>
            <a:ext cx="3783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1200" dirty="0">
                <a:solidFill>
                  <a:schemeClr val="bg1"/>
                </a:solidFill>
              </a:rPr>
              <a:t>Increasing Genetic Diversity (more samples/payload)</a:t>
            </a:r>
          </a:p>
        </p:txBody>
      </p:sp>
      <p:grpSp>
        <p:nvGrpSpPr>
          <p:cNvPr id="218" name="Group 217"/>
          <p:cNvGrpSpPr/>
          <p:nvPr/>
        </p:nvGrpSpPr>
        <p:grpSpPr>
          <a:xfrm>
            <a:off x="1611602" y="4470570"/>
            <a:ext cx="3150084" cy="307889"/>
            <a:chOff x="1958048" y="4443826"/>
            <a:chExt cx="4200112" cy="410519"/>
          </a:xfrm>
        </p:grpSpPr>
        <p:sp>
          <p:nvSpPr>
            <p:cNvPr id="219" name="Down Arrow 218"/>
            <p:cNvSpPr/>
            <p:nvPr/>
          </p:nvSpPr>
          <p:spPr bwMode="auto">
            <a:xfrm rot="5400000">
              <a:off x="3852844" y="2549030"/>
              <a:ext cx="410519" cy="4200112"/>
            </a:xfrm>
            <a:prstGeom prst="downArrow">
              <a:avLst/>
            </a:prstGeom>
            <a:solidFill>
              <a:srgbClr val="76B0BF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Helvetica Neue Black Condensed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2687039" y="4469743"/>
              <a:ext cx="2926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en-US" sz="1200" dirty="0">
                  <a:solidFill>
                    <a:prstClr val="black"/>
                  </a:solidFill>
                </a:rPr>
                <a:t>Increasing Human Relevance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903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222" grpId="0"/>
      <p:bldP spid="250" grpId="0" animBg="1"/>
      <p:bldP spid="251" grpId="0" animBg="1"/>
      <p:bldP spid="252" grpId="0" animBg="1"/>
      <p:bldP spid="254" grpId="0" animBg="1"/>
      <p:bldP spid="216" grpId="0" animBg="1"/>
      <p:bldP spid="2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</a:t>
            </a:r>
            <a:r>
              <a:rPr lang="en-US" dirty="0" smtClean="0"/>
              <a:t>Organisms and Assay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204843" y="6409111"/>
            <a:ext cx="42057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May 6 2020: Total </a:t>
            </a:r>
            <a:r>
              <a:rPr lang="en-US" dirty="0"/>
              <a:t># of studies: </a:t>
            </a:r>
            <a:r>
              <a:rPr lang="en-US" dirty="0" smtClean="0"/>
              <a:t>244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682049"/>
              </p:ext>
            </p:extLst>
          </p:nvPr>
        </p:nvGraphicFramePr>
        <p:xfrm>
          <a:off x="5963894" y="1979986"/>
          <a:ext cx="8114056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770296"/>
              </p:ext>
            </p:extLst>
          </p:nvPr>
        </p:nvGraphicFramePr>
        <p:xfrm>
          <a:off x="-1" y="1022404"/>
          <a:ext cx="7229476" cy="4921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4012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262" y="103188"/>
            <a:ext cx="8740969" cy="742950"/>
          </a:xfrm>
        </p:spPr>
        <p:txBody>
          <a:bodyPr/>
          <a:lstStyle/>
          <a:p>
            <a:r>
              <a:rPr lang="en-US" dirty="0" err="1" smtClean="0"/>
              <a:t>GeneLab</a:t>
            </a:r>
            <a:r>
              <a:rPr lang="en-US" dirty="0" smtClean="0"/>
              <a:t>: The </a:t>
            </a:r>
            <a:r>
              <a:rPr lang="en-US" dirty="0"/>
              <a:t>most </a:t>
            </a:r>
            <a:r>
              <a:rPr lang="en-US" dirty="0" smtClean="0"/>
              <a:t>FAIR Life </a:t>
            </a:r>
            <a:r>
              <a:rPr lang="en-US" dirty="0"/>
              <a:t>Science Data Repository Systems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7" y="941595"/>
            <a:ext cx="7125895" cy="55837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C8A977-24D1-6849-B75C-903DF5419F22}"/>
              </a:ext>
            </a:extLst>
          </p:cNvPr>
          <p:cNvSpPr txBox="1">
            <a:spLocks/>
          </p:cNvSpPr>
          <p:nvPr/>
        </p:nvSpPr>
        <p:spPr>
          <a:xfrm>
            <a:off x="7297614" y="1117488"/>
            <a:ext cx="4894385" cy="4962760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b="1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6858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00256E"/>
                </a:solidFill>
              </a:rPr>
              <a:t>Findable</a:t>
            </a:r>
          </a:p>
          <a:p>
            <a:pPr lvl="1"/>
            <a:r>
              <a:rPr lang="en-US" sz="1600" dirty="0" smtClean="0"/>
              <a:t>Assign persistent IDs (</a:t>
            </a:r>
            <a:r>
              <a:rPr lang="en-US" sz="1600" b="1" dirty="0" smtClean="0"/>
              <a:t>PIDs</a:t>
            </a:r>
            <a:r>
              <a:rPr lang="en-US" sz="1600" dirty="0" smtClean="0"/>
              <a:t>), provide </a:t>
            </a:r>
            <a:r>
              <a:rPr lang="en-US" sz="1600" b="1" dirty="0" smtClean="0"/>
              <a:t>rich metadata,</a:t>
            </a:r>
            <a:r>
              <a:rPr lang="en-US" sz="1600" dirty="0" smtClean="0"/>
              <a:t> register in a searchable resource, …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Accessible</a:t>
            </a:r>
          </a:p>
          <a:p>
            <a:pPr lvl="1"/>
            <a:r>
              <a:rPr lang="en-US" sz="1600" dirty="0" smtClean="0"/>
              <a:t>Retrievable by their ID using a standard protocol, metadata remain accessible even when data are no longer available…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Interoperable</a:t>
            </a:r>
          </a:p>
          <a:p>
            <a:pPr lvl="1"/>
            <a:r>
              <a:rPr lang="en-US" sz="1600" dirty="0" smtClean="0"/>
              <a:t>Use formal, broadly applicable languages, use standard vocabularies, qualified references…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Reusable</a:t>
            </a:r>
          </a:p>
          <a:p>
            <a:pPr lvl="1"/>
            <a:r>
              <a:rPr lang="en-US" sz="1600" dirty="0" smtClean="0"/>
              <a:t>Rich, accurate metadata, clear licenses, provenance, use of community standards…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5784D0-565B-C541-835B-41949A28A77B}"/>
              </a:ext>
            </a:extLst>
          </p:cNvPr>
          <p:cNvSpPr txBox="1"/>
          <p:nvPr/>
        </p:nvSpPr>
        <p:spPr>
          <a:xfrm>
            <a:off x="7587762" y="5484098"/>
            <a:ext cx="4194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Wilkinson, M. D.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FAIR Guiding Principles for scientific data management and stewardship.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Sci. Data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3:160018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10.1038/sdata.2016.18 (2016).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797" y="6297130"/>
            <a:ext cx="6976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Berrios DC, Beheshti A, Costes SV.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FAIRness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Usability for Open-access Omics Data Systems.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AMIA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Annu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Symp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Proc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2018;2018:232‐241. Published 2018 Dec 5. </a:t>
            </a:r>
          </a:p>
        </p:txBody>
      </p:sp>
    </p:spTree>
    <p:extLst>
      <p:ext uri="{BB962C8B-B14F-4D97-AF65-F5344CB8AC3E}">
        <p14:creationId xmlns:p14="http://schemas.microsoft.com/office/powerpoint/2010/main" val="35182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8AC6-8024-464C-8629-B4B6377C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Leverage Rich Metadata for Indexing and Semantic Search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BD74C-FF2B-4781-A59A-A08967187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7C384-89D6-8141-B091-9776852F31EF}" type="slidenum">
              <a:rPr lang="en-US" altLang="x-none" smtClean="0"/>
              <a:pPr>
                <a:defRPr/>
              </a:pPr>
              <a:t>9</a:t>
            </a:fld>
            <a:endParaRPr lang="en-US" altLang="x-none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742B2EE-1980-4772-B4E8-D60DBE733990}"/>
              </a:ext>
            </a:extLst>
          </p:cNvPr>
          <p:cNvSpPr/>
          <p:nvPr/>
        </p:nvSpPr>
        <p:spPr>
          <a:xfrm>
            <a:off x="3986784" y="4693920"/>
            <a:ext cx="7595616" cy="1478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66F60C9-7706-49F8-8FC6-057E89260A42}"/>
              </a:ext>
            </a:extLst>
          </p:cNvPr>
          <p:cNvSpPr/>
          <p:nvPr/>
        </p:nvSpPr>
        <p:spPr>
          <a:xfrm>
            <a:off x="4677833" y="4770120"/>
            <a:ext cx="6729317" cy="133335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A794A76-6F52-4568-8B2E-B68EC7B2529B}"/>
              </a:ext>
            </a:extLst>
          </p:cNvPr>
          <p:cNvSpPr/>
          <p:nvPr/>
        </p:nvSpPr>
        <p:spPr>
          <a:xfrm>
            <a:off x="3946569" y="3002280"/>
            <a:ext cx="7595616" cy="1478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6769079-CB6C-4F7A-9151-5EE53D74EC15}"/>
              </a:ext>
            </a:extLst>
          </p:cNvPr>
          <p:cNvSpPr/>
          <p:nvPr/>
        </p:nvSpPr>
        <p:spPr>
          <a:xfrm>
            <a:off x="4677833" y="3032760"/>
            <a:ext cx="6729317" cy="133335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6BA81CE-480C-425E-852A-260B9250DD7B}"/>
              </a:ext>
            </a:extLst>
          </p:cNvPr>
          <p:cNvSpPr/>
          <p:nvPr/>
        </p:nvSpPr>
        <p:spPr>
          <a:xfrm>
            <a:off x="3946569" y="1364930"/>
            <a:ext cx="7595616" cy="14782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F5E892D-29FA-4EA9-93A4-DF49D8B00DAA}"/>
              </a:ext>
            </a:extLst>
          </p:cNvPr>
          <p:cNvSpPr/>
          <p:nvPr/>
        </p:nvSpPr>
        <p:spPr>
          <a:xfrm>
            <a:off x="8116618" y="1431853"/>
            <a:ext cx="3250317" cy="133335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C64EEB4-270E-4EDB-B5C9-E88154ED3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886" y="5124764"/>
            <a:ext cx="1009650" cy="609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1DCB4B5-891C-4D00-936D-A84AEF207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618" y="3159025"/>
            <a:ext cx="1068983" cy="873139"/>
          </a:xfrm>
          <a:prstGeom prst="rect">
            <a:avLst/>
          </a:prstGeom>
        </p:spPr>
      </p:pic>
      <p:pic>
        <p:nvPicPr>
          <p:cNvPr id="2050" name="Picture 2" descr="Image result for database search">
            <a:extLst>
              <a:ext uri="{FF2B5EF4-FFF2-40B4-BE49-F238E27FC236}">
                <a16:creationId xmlns:a16="http://schemas.microsoft.com/office/drawing/2014/main" id="{502415B4-48C6-4FE3-9756-2CDB70C47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410" y="4946963"/>
            <a:ext cx="787401" cy="7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ublications">
            <a:extLst>
              <a:ext uri="{FF2B5EF4-FFF2-40B4-BE49-F238E27FC236}">
                <a16:creationId xmlns:a16="http://schemas.microsoft.com/office/drawing/2014/main" id="{1140EE91-DC98-46AA-AA6E-F0B60DFF5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971" y="4946963"/>
            <a:ext cx="809350" cy="80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database icon">
            <a:extLst>
              <a:ext uri="{FF2B5EF4-FFF2-40B4-BE49-F238E27FC236}">
                <a16:creationId xmlns:a16="http://schemas.microsoft.com/office/drawing/2014/main" id="{18C94A05-8BEA-4A61-A564-DE60DC4AD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7" t="19767" r="21468" b="27445"/>
          <a:stretch/>
        </p:blipFill>
        <p:spPr bwMode="auto">
          <a:xfrm>
            <a:off x="6955919" y="3188577"/>
            <a:ext cx="768351" cy="74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novaseq">
            <a:extLst>
              <a:ext uri="{FF2B5EF4-FFF2-40B4-BE49-F238E27FC236}">
                <a16:creationId xmlns:a16="http://schemas.microsoft.com/office/drawing/2014/main" id="{9BD3B7E9-0A1F-4675-8B8D-D5CDAFD09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90" y="4998245"/>
            <a:ext cx="757619" cy="75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B3E51AC-23EA-4EB7-AC38-BB01A926CF66}"/>
              </a:ext>
            </a:extLst>
          </p:cNvPr>
          <p:cNvSpPr txBox="1"/>
          <p:nvPr/>
        </p:nvSpPr>
        <p:spPr>
          <a:xfrm rot="16200000">
            <a:off x="3933517" y="5175185"/>
            <a:ext cx="837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Data Sources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82721A-2CFC-4CA9-980A-2B34CE3A68F3}"/>
              </a:ext>
            </a:extLst>
          </p:cNvPr>
          <p:cNvSpPr txBox="1"/>
          <p:nvPr/>
        </p:nvSpPr>
        <p:spPr>
          <a:xfrm rot="16200000">
            <a:off x="3756829" y="3403764"/>
            <a:ext cx="1110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Platforms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B5D84D-4F98-48EF-B916-F72C79AFAEF1}"/>
              </a:ext>
            </a:extLst>
          </p:cNvPr>
          <p:cNvSpPr txBox="1"/>
          <p:nvPr/>
        </p:nvSpPr>
        <p:spPr>
          <a:xfrm rot="16200000">
            <a:off x="3780502" y="1955254"/>
            <a:ext cx="1089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Application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27972FA-72D7-4F86-AE40-55B4A58981C0}"/>
              </a:ext>
            </a:extLst>
          </p:cNvPr>
          <p:cNvSpPr/>
          <p:nvPr/>
        </p:nvSpPr>
        <p:spPr>
          <a:xfrm>
            <a:off x="4736386" y="1443071"/>
            <a:ext cx="3250317" cy="133335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57AE2C-BD09-49AA-9A87-D75426662CCD}"/>
              </a:ext>
            </a:extLst>
          </p:cNvPr>
          <p:cNvSpPr txBox="1"/>
          <p:nvPr/>
        </p:nvSpPr>
        <p:spPr>
          <a:xfrm>
            <a:off x="5605272" y="5825114"/>
            <a:ext cx="9721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/>
                <a:cs typeface="Arial"/>
              </a:rPr>
              <a:t>GL generated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AEB65A-6438-41CA-A527-43CF643E1DD2}"/>
              </a:ext>
            </a:extLst>
          </p:cNvPr>
          <p:cNvSpPr txBox="1"/>
          <p:nvPr/>
        </p:nvSpPr>
        <p:spPr>
          <a:xfrm>
            <a:off x="6889164" y="5811640"/>
            <a:ext cx="860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/>
                <a:cs typeface="Arial"/>
              </a:rPr>
              <a:t>PI Submitted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459AC31-C8CC-43DB-AAD4-38602112343E}"/>
              </a:ext>
            </a:extLst>
          </p:cNvPr>
          <p:cNvSpPr txBox="1"/>
          <p:nvPr/>
        </p:nvSpPr>
        <p:spPr>
          <a:xfrm>
            <a:off x="8307508" y="5755864"/>
            <a:ext cx="86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/>
                <a:cs typeface="Arial"/>
              </a:rPr>
              <a:t>External Databases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968A8F-A29D-4F1F-AFB9-4C110AC02DC8}"/>
              </a:ext>
            </a:extLst>
          </p:cNvPr>
          <p:cNvSpPr txBox="1"/>
          <p:nvPr/>
        </p:nvSpPr>
        <p:spPr>
          <a:xfrm>
            <a:off x="9653332" y="5832513"/>
            <a:ext cx="860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/>
                <a:cs typeface="Arial"/>
              </a:rPr>
              <a:t>Publications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F34A60-5AE1-43F7-AB9A-AA5C43047407}"/>
              </a:ext>
            </a:extLst>
          </p:cNvPr>
          <p:cNvSpPr txBox="1"/>
          <p:nvPr/>
        </p:nvSpPr>
        <p:spPr>
          <a:xfrm>
            <a:off x="6855317" y="4057489"/>
            <a:ext cx="11313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/>
                <a:cs typeface="Arial"/>
              </a:rPr>
              <a:t>No SQL database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1BAFB4-230E-41BE-8846-D63C3A4304A2}"/>
              </a:ext>
            </a:extLst>
          </p:cNvPr>
          <p:cNvSpPr txBox="1"/>
          <p:nvPr/>
        </p:nvSpPr>
        <p:spPr>
          <a:xfrm>
            <a:off x="8282457" y="4053664"/>
            <a:ext cx="737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/>
                <a:cs typeface="Arial"/>
              </a:rPr>
              <a:t>EC2 Cloud</a:t>
            </a:r>
            <a:endParaRPr lang="en-US" sz="900" dirty="0">
              <a:latin typeface="Arial"/>
              <a:cs typeface="Arial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D1DB800-7BC1-435B-961E-452FA1C5C4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6189" y="1792161"/>
            <a:ext cx="717328" cy="654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A84EDAA-C81B-487E-963C-3C960E5BDA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6363" y="1779585"/>
            <a:ext cx="580062" cy="5973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0138D29-3488-4D12-B077-6266F6B72C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47103" y="1775730"/>
            <a:ext cx="717328" cy="64559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E127AB0-9913-4BB4-BD62-46EAE5770C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5450" y="1792161"/>
            <a:ext cx="593878" cy="58596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49DD99E-B9A8-40EB-AACA-32CBE433E7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8995" y="1783945"/>
            <a:ext cx="570124" cy="58596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690B330A-846B-4D1C-B235-3B6C773641E1}"/>
              </a:ext>
            </a:extLst>
          </p:cNvPr>
          <p:cNvSpPr txBox="1"/>
          <p:nvPr/>
        </p:nvSpPr>
        <p:spPr>
          <a:xfrm>
            <a:off x="4708979" y="2405571"/>
            <a:ext cx="97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/>
                <a:cs typeface="Arial"/>
              </a:rPr>
              <a:t>Data Repository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6C3618-0DD7-4277-8F30-D75DDA690DA5}"/>
              </a:ext>
            </a:extLst>
          </p:cNvPr>
          <p:cNvSpPr txBox="1"/>
          <p:nvPr/>
        </p:nvSpPr>
        <p:spPr>
          <a:xfrm>
            <a:off x="6642862" y="2359177"/>
            <a:ext cx="97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 smtClean="0">
                <a:latin typeface="Arial"/>
                <a:cs typeface="Arial"/>
              </a:rPr>
              <a:t>Submssion</a:t>
            </a:r>
            <a:r>
              <a:rPr lang="en-US" sz="900" dirty="0" smtClean="0">
                <a:latin typeface="Arial"/>
                <a:cs typeface="Arial"/>
              </a:rPr>
              <a:t> Portal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1C9BD9-145C-44F1-B7ED-668ABAB8934F}"/>
              </a:ext>
            </a:extLst>
          </p:cNvPr>
          <p:cNvSpPr txBox="1"/>
          <p:nvPr/>
        </p:nvSpPr>
        <p:spPr>
          <a:xfrm>
            <a:off x="5676340" y="2369764"/>
            <a:ext cx="97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/>
                <a:cs typeface="Arial"/>
              </a:rPr>
              <a:t>Collaborative Workspace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615BEDE-AF92-4BD5-ACD4-ED9B6D0A23D2}"/>
              </a:ext>
            </a:extLst>
          </p:cNvPr>
          <p:cNvSpPr txBox="1"/>
          <p:nvPr/>
        </p:nvSpPr>
        <p:spPr>
          <a:xfrm>
            <a:off x="8655932" y="2376595"/>
            <a:ext cx="97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/>
                <a:cs typeface="Arial"/>
              </a:rPr>
              <a:t>Analysis Platform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D0DF32-6466-4829-B9B0-C9A9865C11A6}"/>
              </a:ext>
            </a:extLst>
          </p:cNvPr>
          <p:cNvSpPr txBox="1"/>
          <p:nvPr/>
        </p:nvSpPr>
        <p:spPr>
          <a:xfrm>
            <a:off x="9681297" y="2389144"/>
            <a:ext cx="97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/>
                <a:cs typeface="Arial"/>
              </a:rPr>
              <a:t>Visualization Platform</a:t>
            </a:r>
          </a:p>
        </p:txBody>
      </p:sp>
      <p:sp>
        <p:nvSpPr>
          <p:cNvPr id="48" name="Arrow: Up 47">
            <a:extLst>
              <a:ext uri="{FF2B5EF4-FFF2-40B4-BE49-F238E27FC236}">
                <a16:creationId xmlns:a16="http://schemas.microsoft.com/office/drawing/2014/main" id="{329E9D40-68F8-4F8E-A048-5903151CF468}"/>
              </a:ext>
            </a:extLst>
          </p:cNvPr>
          <p:cNvSpPr/>
          <p:nvPr/>
        </p:nvSpPr>
        <p:spPr>
          <a:xfrm>
            <a:off x="7731988" y="4378703"/>
            <a:ext cx="384630" cy="377755"/>
          </a:xfrm>
          <a:prstGeom prst="up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Arrow: Up-Down 48">
            <a:extLst>
              <a:ext uri="{FF2B5EF4-FFF2-40B4-BE49-F238E27FC236}">
                <a16:creationId xmlns:a16="http://schemas.microsoft.com/office/drawing/2014/main" id="{3BB4211B-07AA-4CFB-A9E0-E85415657971}"/>
              </a:ext>
            </a:extLst>
          </p:cNvPr>
          <p:cNvSpPr/>
          <p:nvPr/>
        </p:nvSpPr>
        <p:spPr>
          <a:xfrm>
            <a:off x="6397812" y="2745927"/>
            <a:ext cx="273442" cy="369331"/>
          </a:xfrm>
          <a:prstGeom prst="upDownArrow">
            <a:avLst>
              <a:gd name="adj1" fmla="val 73353"/>
              <a:gd name="adj2" fmla="val 50000"/>
            </a:avLst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Arrow: Up-Down 66">
            <a:extLst>
              <a:ext uri="{FF2B5EF4-FFF2-40B4-BE49-F238E27FC236}">
                <a16:creationId xmlns:a16="http://schemas.microsoft.com/office/drawing/2014/main" id="{A1D3C448-DF24-4BAD-BEC2-723FA56193F3}"/>
              </a:ext>
            </a:extLst>
          </p:cNvPr>
          <p:cNvSpPr/>
          <p:nvPr/>
        </p:nvSpPr>
        <p:spPr>
          <a:xfrm>
            <a:off x="9608749" y="2707112"/>
            <a:ext cx="273442" cy="369331"/>
          </a:xfrm>
          <a:prstGeom prst="upDownArrow">
            <a:avLst>
              <a:gd name="adj1" fmla="val 73353"/>
              <a:gd name="adj2" fmla="val 50000"/>
            </a:avLst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74" name="Picture 26" descr="Image result for api icon">
            <a:extLst>
              <a:ext uri="{FF2B5EF4-FFF2-40B4-BE49-F238E27FC236}">
                <a16:creationId xmlns:a16="http://schemas.microsoft.com/office/drawing/2014/main" id="{0EDE6472-E512-4D34-B37E-0CBEAE7CA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b="9636"/>
          <a:stretch/>
        </p:blipFill>
        <p:spPr bwMode="auto">
          <a:xfrm>
            <a:off x="11542185" y="2590348"/>
            <a:ext cx="537138" cy="5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46E095E-9041-401A-A153-DD20339F32A6}"/>
              </a:ext>
            </a:extLst>
          </p:cNvPr>
          <p:cNvSpPr txBox="1"/>
          <p:nvPr/>
        </p:nvSpPr>
        <p:spPr>
          <a:xfrm>
            <a:off x="138756" y="5734364"/>
            <a:ext cx="3774710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Multi-sources Data Discovery</a:t>
            </a:r>
            <a:endParaRPr lang="en-US" sz="1400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/>
                <a:cs typeface="Arial"/>
              </a:rPr>
              <a:t>Mapped metadata</a:t>
            </a:r>
            <a:endParaRPr lang="en-US" sz="1200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/>
                <a:cs typeface="Arial"/>
              </a:rPr>
              <a:t>Currently: NCBI GEO, MG-RAST, PRIDE</a:t>
            </a:r>
            <a:endParaRPr lang="en-US" sz="1200" dirty="0">
              <a:latin typeface="Arial"/>
              <a:cs typeface="Arial"/>
            </a:endParaRPr>
          </a:p>
          <a:p>
            <a:pPr lvl="1"/>
            <a:endParaRPr lang="en-US" sz="1400" dirty="0">
              <a:latin typeface="Arial"/>
              <a:cs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10DC29A-6C3B-4330-80BA-70F3953C6E29}"/>
              </a:ext>
            </a:extLst>
          </p:cNvPr>
          <p:cNvSpPr txBox="1"/>
          <p:nvPr/>
        </p:nvSpPr>
        <p:spPr>
          <a:xfrm>
            <a:off x="129308" y="4093744"/>
            <a:ext cx="3784158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EC2 Cloud </a:t>
            </a:r>
            <a:r>
              <a:rPr lang="en-US" sz="1400" dirty="0">
                <a:latin typeface="Arial"/>
                <a:cs typeface="Arial"/>
              </a:rPr>
              <a:t>– Scalable</a:t>
            </a:r>
            <a:r>
              <a:rPr lang="en-US" sz="1400" dirty="0" smtClean="0">
                <a:latin typeface="Arial"/>
                <a:cs typeface="Arial"/>
              </a:rPr>
              <a:t>, flexible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Arial"/>
                <a:cs typeface="Arial"/>
              </a:rPr>
              <a:t>NoSql</a:t>
            </a:r>
            <a:r>
              <a:rPr lang="en-US" sz="1400" dirty="0" smtClean="0">
                <a:latin typeface="Arial"/>
                <a:cs typeface="Arial"/>
              </a:rPr>
              <a:t> database (MongoDB) using </a:t>
            </a:r>
            <a:r>
              <a:rPr lang="en-US" sz="1400" dirty="0" err="1" smtClean="0">
                <a:latin typeface="Arial"/>
                <a:cs typeface="Arial"/>
              </a:rPr>
              <a:t>json-ld</a:t>
            </a:r>
            <a:endParaRPr lang="en-US" sz="1400" dirty="0" smtClean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Flexibility, extensibility in metadata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Cheaper database maintenance</a:t>
            </a:r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47B0221-747C-463F-B62F-7BFD35B8D625}"/>
              </a:ext>
            </a:extLst>
          </p:cNvPr>
          <p:cNvSpPr txBox="1"/>
          <p:nvPr/>
        </p:nvSpPr>
        <p:spPr>
          <a:xfrm>
            <a:off x="129308" y="1075895"/>
            <a:ext cx="3622357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FAIR Data </a:t>
            </a:r>
            <a:r>
              <a:rPr lang="en-US" sz="1400" dirty="0">
                <a:latin typeface="Arial"/>
                <a:cs typeface="Arial"/>
              </a:rPr>
              <a:t>R</a:t>
            </a:r>
            <a:r>
              <a:rPr lang="en-US" sz="1400" dirty="0" smtClean="0">
                <a:latin typeface="Arial"/>
                <a:cs typeface="Arial"/>
              </a:rPr>
              <a:t>epository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Data DOIs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Data Set Versioning</a:t>
            </a:r>
            <a:endParaRPr lang="en-US" sz="14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Collaborative workspace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Data Analysis tools</a:t>
            </a:r>
            <a:endParaRPr lang="en-US" sz="14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API - internal and </a:t>
            </a:r>
            <a:r>
              <a:rPr lang="en-US" sz="1400" dirty="0" smtClean="0">
                <a:latin typeface="Arial"/>
                <a:cs typeface="Arial"/>
              </a:rPr>
              <a:t>external; api.nasa.gov</a:t>
            </a:r>
            <a:endParaRPr lang="en-US" sz="14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Tutorials</a:t>
            </a:r>
            <a:endParaRPr lang="en-US" sz="14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latin typeface="Arial"/>
                <a:cs typeface="Arial"/>
              </a:rPr>
              <a:t>In progress: Web Submission Portal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latin typeface="Arial"/>
                <a:cs typeface="Arial"/>
              </a:rPr>
              <a:t>ISA Data Model Refinement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latin typeface="Arial"/>
                <a:cs typeface="Arial"/>
              </a:rPr>
              <a:t>Taxonomies indexing/Search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latin typeface="Arial"/>
                <a:cs typeface="Arial"/>
              </a:rPr>
              <a:t>Linked Data</a:t>
            </a:r>
            <a:endParaRPr lang="en-US" sz="1400" i="1" dirty="0">
              <a:latin typeface="Arial"/>
              <a:cs typeface="Arial"/>
            </a:endParaRPr>
          </a:p>
        </p:txBody>
      </p:sp>
      <p:pic>
        <p:nvPicPr>
          <p:cNvPr id="2076" name="Picture 28" descr="Image result for online editor icon blue">
            <a:extLst>
              <a:ext uri="{FF2B5EF4-FFF2-40B4-BE49-F238E27FC236}">
                <a16:creationId xmlns:a16="http://schemas.microsoft.com/office/drawing/2014/main" id="{52DC195A-62BD-45A6-978B-F11A77460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269" y="1828293"/>
            <a:ext cx="593032" cy="5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10DBF895-A84F-4E56-8321-DAC479C62FE6}"/>
              </a:ext>
            </a:extLst>
          </p:cNvPr>
          <p:cNvSpPr txBox="1"/>
          <p:nvPr/>
        </p:nvSpPr>
        <p:spPr>
          <a:xfrm>
            <a:off x="10692410" y="2453539"/>
            <a:ext cx="6133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/>
                <a:cs typeface="Arial"/>
              </a:rPr>
              <a:t>GEODE</a:t>
            </a:r>
          </a:p>
        </p:txBody>
      </p:sp>
      <p:sp>
        <p:nvSpPr>
          <p:cNvPr id="5" name="Flowchart: Summing Junction 4"/>
          <p:cNvSpPr/>
          <p:nvPr/>
        </p:nvSpPr>
        <p:spPr>
          <a:xfrm>
            <a:off x="5630091" y="3305107"/>
            <a:ext cx="783771" cy="622758"/>
          </a:xfrm>
          <a:prstGeom prst="flowChartSummingJunc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NASA ICAM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9628034" y="3389243"/>
            <a:ext cx="927323" cy="564072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ElasticSearch</a:t>
            </a:r>
            <a:endParaRPr lang="en-US" sz="1400" dirty="0"/>
          </a:p>
        </p:txBody>
      </p:sp>
      <p:sp>
        <p:nvSpPr>
          <p:cNvPr id="54" name="Rectangle 53"/>
          <p:cNvSpPr/>
          <p:nvPr/>
        </p:nvSpPr>
        <p:spPr>
          <a:xfrm>
            <a:off x="9628034" y="3940466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Indexing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38653" y="4951475"/>
            <a:ext cx="1178725" cy="1231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7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35" grpId="0"/>
      <p:bldP spid="36" grpId="0"/>
      <p:bldP spid="38" grpId="0" animBg="1"/>
      <p:bldP spid="27" grpId="0"/>
      <p:bldP spid="40" grpId="0"/>
      <p:bldP spid="41" grpId="0"/>
      <p:bldP spid="42" grpId="0"/>
      <p:bldP spid="45" grpId="0"/>
      <p:bldP spid="46" grpId="0"/>
      <p:bldP spid="57" grpId="0"/>
      <p:bldP spid="58" grpId="0"/>
      <p:bldP spid="59" grpId="0"/>
      <p:bldP spid="62" grpId="0"/>
      <p:bldP spid="63" grpId="0"/>
      <p:bldP spid="48" grpId="0" animBg="1"/>
      <p:bldP spid="49" grpId="0" animBg="1"/>
      <p:bldP spid="67" grpId="0" animBg="1"/>
      <p:bldP spid="52" grpId="0" animBg="1"/>
      <p:bldP spid="75" grpId="0" animBg="1"/>
      <p:bldP spid="53" grpId="0"/>
      <p:bldP spid="5" grpId="0" animBg="1"/>
      <p:bldP spid="6" grpId="0" animBg="1"/>
      <p:bldP spid="54" grpId="0"/>
      <p:bldP spid="7" grpId="0" animBg="1"/>
    </p:bldLst>
  </p:timing>
</p:sld>
</file>

<file path=ppt/theme/theme1.xml><?xml version="1.0" encoding="utf-8"?>
<a:theme xmlns:a="http://schemas.openxmlformats.org/drawingml/2006/main" name="5_ExplorationScenario-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RPMA1.pp">
  <a:themeElements>
    <a:clrScheme name="RPMA1.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PMA1.pp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RPMA1.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PMA1.p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17126</TotalTime>
  <Words>2183</Words>
  <Application>Microsoft Office PowerPoint</Application>
  <PresentationFormat>Widescreen</PresentationFormat>
  <Paragraphs>371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ＭＳ Ｐゴシック</vt:lpstr>
      <vt:lpstr>ＭＳ Ｐゴシック</vt:lpstr>
      <vt:lpstr>Arial</vt:lpstr>
      <vt:lpstr>Arial Narrow</vt:lpstr>
      <vt:lpstr>Calibri</vt:lpstr>
      <vt:lpstr>Helvetica</vt:lpstr>
      <vt:lpstr>Helvetica Neue Black Condensed</vt:lpstr>
      <vt:lpstr>Times</vt:lpstr>
      <vt:lpstr>Times New Roman</vt:lpstr>
      <vt:lpstr>ヒラギノ角ゴ Pro W3</vt:lpstr>
      <vt:lpstr>5_ExplorationScenario-Updated</vt:lpstr>
      <vt:lpstr>RPMA1.pp</vt:lpstr>
      <vt:lpstr>GeneLab : The NASA Systems Biology Platform for Space Omics Repository, Analysis and Visualization</vt:lpstr>
      <vt:lpstr>GeneLab: The NASA Systems Biology Platform for Space Omics Repository, Analysis and Visualization</vt:lpstr>
      <vt:lpstr>GeneLab: The NASA Systems Biology Platform for Space Omics  Repository, Analysis and Visualization</vt:lpstr>
      <vt:lpstr>2011 NRC Decadal Survey and the Sequencing Paradigm Shift</vt:lpstr>
      <vt:lpstr>PowerPoint Presentation</vt:lpstr>
      <vt:lpstr>GeneLab ecosystem: maximizing knowledge by bringing experiments together as a system</vt:lpstr>
      <vt:lpstr>Overview: Organisms and Assay</vt:lpstr>
      <vt:lpstr>GeneLab: The most FAIR Life Science Data Repository Systems </vt:lpstr>
      <vt:lpstr>Leverage Rich Metadata for Indexing and Semantic Search</vt:lpstr>
      <vt:lpstr>Study to be discussed</vt:lpstr>
      <vt:lpstr>PowerPoint Presentation</vt:lpstr>
      <vt:lpstr>PowerPoint Presentation</vt:lpstr>
      <vt:lpstr>Actual Cosmic radiation doses in GeneLab dataset (typically low dose, low dose rate and large uncertainties)</vt:lpstr>
      <vt:lpstr>GeneLab Analysis Working Groups (AWGs): Inspiration</vt:lpstr>
      <vt:lpstr>Scientific Outreach Highlights Letting the scientific community take the lead</vt:lpstr>
      <vt:lpstr>Publications using GeneLab:  16 derived,  1 pending</vt:lpstr>
      <vt:lpstr>GeneLab: The NASA Systems Biology Platform for Space Omics  Repository, Analysis and Visualization</vt:lpstr>
      <vt:lpstr>GeneLab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Mahoney</dc:creator>
  <cp:lastModifiedBy>Costes, Sylvain V. (ARC-SCR)</cp:lastModifiedBy>
  <cp:revision>115</cp:revision>
  <cp:lastPrinted>2018-11-02T20:48:34Z</cp:lastPrinted>
  <dcterms:created xsi:type="dcterms:W3CDTF">2018-09-05T18:15:23Z</dcterms:created>
  <dcterms:modified xsi:type="dcterms:W3CDTF">2020-05-05T22:49:14Z</dcterms:modified>
</cp:coreProperties>
</file>